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2.xml" ContentType="application/vnd.openxmlformats-officedocument.wordprocessingml.header+xml"/>
  <Override PartName="/word/footer30.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5.xml" ContentType="application/vnd.openxmlformats-officedocument.wordprocessingml.header+xml"/>
  <Override PartName="/word/footer33.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8.xml" ContentType="application/vnd.openxmlformats-officedocument.wordprocessingml.header+xml"/>
  <Override PartName="/word/footer36.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39.xml" ContentType="application/vnd.openxmlformats-officedocument.wordprocessingml.header+xml"/>
  <Override PartName="/word/header40.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41.xml" ContentType="application/vnd.openxmlformats-officedocument.wordprocessingml.header+xml"/>
  <Override PartName="/word/footer39.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4.xml" ContentType="application/vnd.openxmlformats-officedocument.wordprocessingml.header+xml"/>
  <Override PartName="/word/footer4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28487880"/>
    <w:p w14:paraId="6A9597C5" w14:textId="5A6FB41D" w:rsidR="004853AC" w:rsidRDefault="00196BF8" w:rsidP="00C9790C">
      <w:pPr>
        <w:pStyle w:val="Prophuvudrubrik"/>
      </w:pPr>
      <w:sdt>
        <w:sdtPr>
          <w:alias w:val="Publikation"/>
          <w:tag w:val="Publikation"/>
          <w:id w:val="577641782"/>
          <w:lock w:val="sdtContentLocked"/>
          <w:text/>
        </w:sdtPr>
        <w:sdtEndPr/>
        <w:sdtContent>
          <w:r w:rsidR="004F3E3B">
            <w:t>Regeringens skrivelse</w:t>
          </w:r>
        </w:sdtContent>
      </w:sdt>
      <w:r w:rsidR="004853AC">
        <w:rPr>
          <w:noProof/>
          <w:lang w:eastAsia="sv-SE"/>
        </w:rPr>
        <mc:AlternateContent>
          <mc:Choice Requires="wps">
            <w:drawing>
              <wp:anchor distT="0" distB="0" distL="114300" distR="114300" simplePos="0" relativeHeight="251658240" behindDoc="1" locked="0" layoutInCell="1" allowOverlap="1" wp14:anchorId="2F9F3EBA" wp14:editId="0B362B68">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3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F9F3EBA"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3F2F81FE" w14:textId="77777777" w:rsidR="002D16E2" w:rsidRPr="00811BB8" w:rsidRDefault="002D16E2" w:rsidP="00C9790C">
                          <w:pPr>
                            <w:pStyle w:val="Brdtext"/>
                          </w:pPr>
                          <w:r>
                            <w:rPr>
                              <w:noProof/>
                              <w:lang w:eastAsia="sv-SE"/>
                            </w:rPr>
                            <w:drawing>
                              <wp:inline distT="0" distB="0" distL="0" distR="0" wp14:anchorId="7EBE6E8C" wp14:editId="6AA3E944">
                                <wp:extent cx="514155" cy="919017"/>
                                <wp:effectExtent l="0" t="0" r="635" b="0"/>
                                <wp:docPr id="3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sdtLocked"/>
        <w:dataBinding w:prefixMappings="xmlns:ns0='http://rkdhs/mallar/lagstiftning/Skr/Skr.xsd'" w:xpath="/ns0:dokumentvärden[1]/ns0:dokumentnummer[1]" w:storeItemID="{068625C3-B546-44A5-B525-B7CC092E5AD6}"/>
        <w:text/>
      </w:sdtPr>
      <w:sdtEndPr/>
      <w:sdtContent>
        <w:p w14:paraId="07EC4E7D" w14:textId="4B5400D3" w:rsidR="004853AC" w:rsidRDefault="004F3E3B" w:rsidP="00C9790C">
          <w:pPr>
            <w:pStyle w:val="Prophuvudrubrik"/>
          </w:pPr>
          <w:r>
            <w:t>202</w:t>
          </w:r>
          <w:r w:rsidR="00AC2BDB">
            <w:t>2</w:t>
          </w:r>
          <w:r>
            <w:t>/2</w:t>
          </w:r>
          <w:r w:rsidR="00AC2BDB">
            <w:t>3</w:t>
          </w:r>
          <w:r>
            <w:t>:75</w:t>
          </w:r>
        </w:p>
      </w:sdtContent>
    </w:sdt>
    <w:p w14:paraId="0F8BD6CC" w14:textId="77777777" w:rsidR="004853AC" w:rsidRPr="00D01F17" w:rsidRDefault="004853AC" w:rsidP="00C9790C">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4853AC" w14:paraId="13B08937" w14:textId="77777777" w:rsidTr="00C24C3D">
        <w:tc>
          <w:tcPr>
            <w:tcW w:w="5834" w:type="dxa"/>
            <w:tcMar>
              <w:left w:w="0" w:type="dxa"/>
            </w:tcMar>
          </w:tcPr>
          <w:p w14:paraId="51010680" w14:textId="77777777" w:rsidR="00D11A1C" w:rsidRDefault="00D11A1C" w:rsidP="00D11A1C">
            <w:pPr>
              <w:pStyle w:val="Proprubrik"/>
              <w:spacing w:after="20"/>
            </w:pPr>
            <w:r>
              <w:t xml:space="preserve">Riksdagens skrivelser till regeringen </w:t>
            </w:r>
          </w:p>
          <w:p w14:paraId="02BC0B3B" w14:textId="5AAE19B5" w:rsidR="004853AC" w:rsidRDefault="00D11A1C" w:rsidP="00D11A1C">
            <w:pPr>
              <w:pStyle w:val="Proprubrik"/>
              <w:spacing w:after="20"/>
            </w:pPr>
            <w:r>
              <w:t>– åtgärder under 20</w:t>
            </w:r>
            <w:r w:rsidR="00584D14">
              <w:t>2</w:t>
            </w:r>
            <w:r w:rsidR="00AC2BDB">
              <w:t>2</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030795FA" w14:textId="4312385F" w:rsidR="004853AC" w:rsidRDefault="004F3E3B" w:rsidP="00C9790C">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55114C7F" w14:textId="3E9AD978" w:rsidR="004853AC" w:rsidRPr="00141F91" w:rsidRDefault="00AC2BDB" w:rsidP="00C9790C">
                <w:pPr>
                  <w:pStyle w:val="Proprubrik"/>
                  <w:rPr>
                    <w:szCs w:val="26"/>
                  </w:rPr>
                </w:pPr>
                <w:r>
                  <w:rPr>
                    <w:szCs w:val="26"/>
                  </w:rPr>
                  <w:t>2022/23:75</w:t>
                </w:r>
              </w:p>
            </w:sdtContent>
          </w:sdt>
        </w:tc>
      </w:tr>
    </w:tbl>
    <w:p w14:paraId="768CB016" w14:textId="77777777" w:rsidR="004853AC" w:rsidRDefault="004853AC" w:rsidP="00762CDA">
      <w:pPr>
        <w:pStyle w:val="Brdtext"/>
        <w:spacing w:before="60"/>
      </w:pPr>
    </w:p>
    <w:p w14:paraId="0E4C232C" w14:textId="77777777" w:rsidR="004853AC" w:rsidRDefault="004853AC" w:rsidP="00C9790C">
      <w:pPr>
        <w:pStyle w:val="Brdtext"/>
      </w:pPr>
      <w:r>
        <w:t>Regeringen överlämnar denna skrivelse till riksdagen.</w:t>
      </w:r>
    </w:p>
    <w:p w14:paraId="19EE071C" w14:textId="77777777" w:rsidR="004853AC" w:rsidRDefault="004853AC" w:rsidP="00C9790C">
      <w:pPr>
        <w:pStyle w:val="Brdtext"/>
      </w:pPr>
    </w:p>
    <w:p w14:paraId="5B937285" w14:textId="49EDED14" w:rsidR="004853AC" w:rsidRDefault="004853AC" w:rsidP="00C9790C">
      <w:pPr>
        <w:pStyle w:val="Brdtext"/>
      </w:pPr>
      <w:r>
        <w:t xml:space="preserve">Stockholm </w:t>
      </w:r>
      <w:sdt>
        <w:sdtPr>
          <w:alias w:val="Datum"/>
          <w:tag w:val="Datum"/>
          <w:id w:val="750776800"/>
          <w:placeholder>
            <w:docPart w:val="09E226AFC047437AB74A6D7053CCA56C"/>
          </w:placeholder>
          <w:date w:fullDate="2023-03-09T00:00:00Z">
            <w:dateFormat w:val="'den' d MMMM yyyy"/>
            <w:lid w:val="sv-SE"/>
            <w:storeMappedDataAs w:val="dateTime"/>
            <w:calendar w:val="gregorian"/>
          </w:date>
        </w:sdtPr>
        <w:sdtEndPr/>
        <w:sdtContent>
          <w:r w:rsidR="00AC2BDB">
            <w:t>den 9 mars 2023</w:t>
          </w:r>
        </w:sdtContent>
      </w:sdt>
    </w:p>
    <w:p w14:paraId="429D3EBE" w14:textId="77777777" w:rsidR="004853AC" w:rsidRDefault="004853AC" w:rsidP="00C9790C">
      <w:pPr>
        <w:pStyle w:val="Brdtextmedindrag"/>
      </w:pPr>
    </w:p>
    <w:sdt>
      <w:sdtPr>
        <w:alias w:val="Namnunderskrift1"/>
        <w:tag w:val="Namnunderskrift1"/>
        <w:id w:val="146416067"/>
        <w:placeholder>
          <w:docPart w:val="6837180DA69F453B98F66521D591FE97"/>
        </w:placeholder>
        <w:dataBinding w:prefixMappings="xmlns:ns0='http://rkdhs/mallar/lagstiftning/Skr/Skr.xsd'" w:xpath="/ns0:dokumentvärden[1]/ns0:namnunderskrift1[1]" w:storeItemID="{00000000-0000-0000-0000-000000000000}"/>
        <w:text/>
      </w:sdtPr>
      <w:sdtEndPr/>
      <w:sdtContent>
        <w:p w14:paraId="257CE47A" w14:textId="74D7B556" w:rsidR="004853AC" w:rsidRDefault="00514337" w:rsidP="00C9790C">
          <w:pPr>
            <w:pStyle w:val="Propnamnunderskrift1"/>
          </w:pPr>
          <w:r>
            <w:t>Ulf Kristersson</w:t>
          </w:r>
        </w:p>
      </w:sdtContent>
    </w:sdt>
    <w:p w14:paraId="4355F3E9" w14:textId="1BFA6CEB" w:rsidR="004853AC" w:rsidRDefault="004853AC" w:rsidP="00C9790C">
      <w:pPr>
        <w:pStyle w:val="Propnamnunderskrift2"/>
        <w:tabs>
          <w:tab w:val="clear" w:pos="2693"/>
          <w:tab w:val="clear" w:pos="7474"/>
          <w:tab w:val="left" w:pos="2126"/>
        </w:tabs>
      </w:pPr>
      <w:r>
        <w:tab/>
      </w:r>
      <w:sdt>
        <w:sdtPr>
          <w:alias w:val="Namnunderskrift2"/>
          <w:tag w:val="Namnunderskrift2"/>
          <w:id w:val="-873931827"/>
          <w:placeholder>
            <w:docPart w:val="644C6EDAAD0C4AF8BAB6E69BE63082E4"/>
          </w:placeholder>
          <w:text/>
        </w:sdtPr>
        <w:sdtEndPr/>
        <w:sdtContent>
          <w:r w:rsidR="00D176C7">
            <w:t>Jessi</w:t>
          </w:r>
          <w:r w:rsidR="003B098E">
            <w:t>k</w:t>
          </w:r>
          <w:r w:rsidR="00D176C7">
            <w:t>a Roswall</w:t>
          </w:r>
        </w:sdtContent>
      </w:sdt>
    </w:p>
    <w:p w14:paraId="537B1872" w14:textId="72097869" w:rsidR="004853AC" w:rsidRPr="008624B2" w:rsidRDefault="004853AC" w:rsidP="00C9790C">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dataBinding w:prefixMappings="xmlns:ns0='http://rkdhs/mallar/lagstiftning/Skr/Skr.xsd'" w:xpath="/ns0:dokumentvärden[1]/ns0:departementsnamn[1]" w:storeItemID="{068625C3-B546-44A5-B525-B7CC092E5AD6}"/>
          <w:text/>
        </w:sdtPr>
        <w:sdtEndPr/>
        <w:sdtContent>
          <w:r w:rsidR="004F3E3B">
            <w:rPr>
              <w:i w:val="0"/>
            </w:rPr>
            <w:t>Statsrådsberedningen</w:t>
          </w:r>
        </w:sdtContent>
      </w:sdt>
      <w:r w:rsidRPr="008624B2">
        <w:rPr>
          <w:i w:val="0"/>
        </w:rPr>
        <w:t>)</w:t>
      </w:r>
    </w:p>
    <w:p w14:paraId="3465AF59" w14:textId="77777777" w:rsidR="004853AC" w:rsidRDefault="004853AC" w:rsidP="00C9790C">
      <w:pPr>
        <w:pStyle w:val="Brdtextmedindrag"/>
      </w:pPr>
    </w:p>
    <w:p w14:paraId="3C04AC52" w14:textId="77777777" w:rsidR="004853AC" w:rsidRDefault="004853AC" w:rsidP="00C9790C">
      <w:pPr>
        <w:pStyle w:val="Brdtextmedindrag"/>
      </w:pPr>
    </w:p>
    <w:p w14:paraId="1A53881A" w14:textId="77777777" w:rsidR="004853AC" w:rsidRDefault="004853AC" w:rsidP="00C9790C">
      <w:pPr>
        <w:pStyle w:val="Brdtextmedindrag"/>
      </w:pPr>
    </w:p>
    <w:p w14:paraId="11991DC6" w14:textId="77777777" w:rsidR="004853AC" w:rsidRDefault="004853AC" w:rsidP="00C9790C">
      <w:pPr>
        <w:pStyle w:val="Proprubrik"/>
        <w:spacing w:before="80" w:after="400"/>
      </w:pPr>
      <w:r>
        <w:t>Skrivelsens huvudsakliga innehåll</w:t>
      </w:r>
    </w:p>
    <w:p w14:paraId="4CB93051" w14:textId="1CEFB624" w:rsidR="00FA5CC0" w:rsidRDefault="00FA5CC0" w:rsidP="00FA5CC0">
      <w:pPr>
        <w:pStyle w:val="Brdtext"/>
      </w:pPr>
      <w:r>
        <w:t>I skrivelsen lämnar regeringen en redovisning av vilka åtgärder regeringen har vidtagit med anledning av de riksdagsskrivelser som överlämnats till regeringen. Redovisningen omfattar huvudsakligen åtgärder under tiden 1 januari–31 december 20</w:t>
      </w:r>
      <w:r w:rsidR="00C6265B">
        <w:t>2</w:t>
      </w:r>
      <w:r w:rsidR="00BC7E05">
        <w:t>2</w:t>
      </w:r>
      <w:r>
        <w:t xml:space="preserve">. Dessutom lämnar regeringen vissa uppgifter om antalet gällande författningar. </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409DC214" w14:textId="77777777" w:rsidR="004853AC" w:rsidRPr="00773619" w:rsidRDefault="004853AC" w:rsidP="00C9790C">
          <w:pPr>
            <w:pStyle w:val="Innehllsfrteckning"/>
            <w:pageBreakBefore/>
            <w:rPr>
              <w:sz w:val="30"/>
              <w:szCs w:val="30"/>
            </w:rPr>
          </w:pPr>
          <w:r w:rsidRPr="00773619">
            <w:rPr>
              <w:rFonts w:eastAsiaTheme="minorHAnsi"/>
              <w:noProof/>
              <w:sz w:val="30"/>
              <w:szCs w:val="30"/>
            </w:rPr>
            <w:t>Innehållsförteckning</w:t>
          </w:r>
        </w:p>
        <w:p w14:paraId="7893042A" w14:textId="2ED373EC" w:rsidR="00A971B2" w:rsidRDefault="004853AC">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w:instrText>
          </w:r>
          <w:r w:rsidR="00F956AC">
            <w:rPr>
              <w:b/>
              <w:sz w:val="25"/>
              <w:szCs w:val="25"/>
            </w:rPr>
            <w:instrText>TOC \h \z \t "</w:instrText>
          </w:r>
          <w:r w:rsidR="00F956AC"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9250738" w:history="1">
            <w:r w:rsidR="00A971B2" w:rsidRPr="0012395F">
              <w:rPr>
                <w:rStyle w:val="Hyperlnk"/>
              </w:rPr>
              <w:t>1  Inledning</w:t>
            </w:r>
            <w:r w:rsidR="00A971B2">
              <w:rPr>
                <w:webHidden/>
              </w:rPr>
              <w:tab/>
            </w:r>
            <w:r w:rsidR="00A971B2">
              <w:rPr>
                <w:webHidden/>
              </w:rPr>
              <w:fldChar w:fldCharType="begin"/>
            </w:r>
            <w:r w:rsidR="00A971B2">
              <w:rPr>
                <w:webHidden/>
              </w:rPr>
              <w:instrText xml:space="preserve"> PAGEREF _Toc129250738 \h </w:instrText>
            </w:r>
            <w:r w:rsidR="00A971B2">
              <w:rPr>
                <w:webHidden/>
              </w:rPr>
            </w:r>
            <w:r w:rsidR="00A971B2">
              <w:rPr>
                <w:webHidden/>
              </w:rPr>
              <w:fldChar w:fldCharType="separate"/>
            </w:r>
            <w:r w:rsidR="00A971B2">
              <w:rPr>
                <w:webHidden/>
              </w:rPr>
              <w:t>3</w:t>
            </w:r>
            <w:r w:rsidR="00A971B2">
              <w:rPr>
                <w:webHidden/>
              </w:rPr>
              <w:fldChar w:fldCharType="end"/>
            </w:r>
          </w:hyperlink>
        </w:p>
        <w:p w14:paraId="3B13BFE9" w14:textId="398DCFE3" w:rsidR="00A971B2" w:rsidRDefault="00196BF8">
          <w:pPr>
            <w:pStyle w:val="Innehll1"/>
            <w:rPr>
              <w:rFonts w:asciiTheme="minorHAnsi" w:eastAsiaTheme="minorEastAsia" w:hAnsiTheme="minorHAnsi"/>
              <w:sz w:val="22"/>
              <w:lang w:eastAsia="sv-SE"/>
            </w:rPr>
          </w:pPr>
          <w:hyperlink w:anchor="_Toc129250739" w:history="1">
            <w:r w:rsidR="00A971B2" w:rsidRPr="0012395F">
              <w:rPr>
                <w:rStyle w:val="Hyperlnk"/>
              </w:rPr>
              <w:t>2  Redovisning</w:t>
            </w:r>
            <w:r w:rsidR="00A971B2">
              <w:rPr>
                <w:webHidden/>
              </w:rPr>
              <w:tab/>
            </w:r>
            <w:r w:rsidR="00A971B2">
              <w:rPr>
                <w:webHidden/>
              </w:rPr>
              <w:fldChar w:fldCharType="begin"/>
            </w:r>
            <w:r w:rsidR="00A971B2">
              <w:rPr>
                <w:webHidden/>
              </w:rPr>
              <w:instrText xml:space="preserve"> PAGEREF _Toc129250739 \h </w:instrText>
            </w:r>
            <w:r w:rsidR="00A971B2">
              <w:rPr>
                <w:webHidden/>
              </w:rPr>
            </w:r>
            <w:r w:rsidR="00A971B2">
              <w:rPr>
                <w:webHidden/>
              </w:rPr>
              <w:fldChar w:fldCharType="separate"/>
            </w:r>
            <w:r w:rsidR="00A971B2">
              <w:rPr>
                <w:webHidden/>
              </w:rPr>
              <w:t>4</w:t>
            </w:r>
            <w:r w:rsidR="00A971B2">
              <w:rPr>
                <w:webHidden/>
              </w:rPr>
              <w:fldChar w:fldCharType="end"/>
            </w:r>
          </w:hyperlink>
        </w:p>
        <w:p w14:paraId="7FB622D6" w14:textId="7704DE15" w:rsidR="00A971B2" w:rsidRDefault="00196BF8">
          <w:pPr>
            <w:pStyle w:val="Innehll2"/>
            <w:rPr>
              <w:rFonts w:asciiTheme="minorHAnsi" w:eastAsiaTheme="minorEastAsia" w:hAnsiTheme="minorHAnsi" w:cstheme="minorBidi"/>
              <w:sz w:val="22"/>
              <w:szCs w:val="22"/>
              <w:lang w:eastAsia="sv-SE"/>
            </w:rPr>
          </w:pPr>
          <w:hyperlink w:anchor="_Toc129250740" w:history="1">
            <w:r w:rsidR="00A971B2" w:rsidRPr="0012395F">
              <w:rPr>
                <w:rStyle w:val="Hyperlnk"/>
                <w:rFonts w:eastAsiaTheme="majorEastAsia"/>
              </w:rPr>
              <w:t>2.1  Statsrådsberedningen</w:t>
            </w:r>
            <w:r w:rsidR="00A971B2">
              <w:rPr>
                <w:webHidden/>
              </w:rPr>
              <w:tab/>
            </w:r>
            <w:r w:rsidR="00A971B2">
              <w:rPr>
                <w:webHidden/>
              </w:rPr>
              <w:fldChar w:fldCharType="begin"/>
            </w:r>
            <w:r w:rsidR="00A971B2">
              <w:rPr>
                <w:webHidden/>
              </w:rPr>
              <w:instrText xml:space="preserve"> PAGEREF _Toc129250740 \h </w:instrText>
            </w:r>
            <w:r w:rsidR="00A971B2">
              <w:rPr>
                <w:webHidden/>
              </w:rPr>
            </w:r>
            <w:r w:rsidR="00A971B2">
              <w:rPr>
                <w:webHidden/>
              </w:rPr>
              <w:fldChar w:fldCharType="separate"/>
            </w:r>
            <w:r w:rsidR="00A971B2">
              <w:rPr>
                <w:webHidden/>
              </w:rPr>
              <w:t>4</w:t>
            </w:r>
            <w:r w:rsidR="00A971B2">
              <w:rPr>
                <w:webHidden/>
              </w:rPr>
              <w:fldChar w:fldCharType="end"/>
            </w:r>
          </w:hyperlink>
        </w:p>
        <w:p w14:paraId="096359BE" w14:textId="13C2B998" w:rsidR="00A971B2" w:rsidRDefault="00196BF8">
          <w:pPr>
            <w:pStyle w:val="Innehll2"/>
            <w:rPr>
              <w:rFonts w:asciiTheme="minorHAnsi" w:eastAsiaTheme="minorEastAsia" w:hAnsiTheme="minorHAnsi" w:cstheme="minorBidi"/>
              <w:sz w:val="22"/>
              <w:szCs w:val="22"/>
              <w:lang w:eastAsia="sv-SE"/>
            </w:rPr>
          </w:pPr>
          <w:hyperlink w:anchor="_Toc129250741" w:history="1">
            <w:r w:rsidR="00A971B2" w:rsidRPr="0012395F">
              <w:rPr>
                <w:rStyle w:val="Hyperlnk"/>
                <w:rFonts w:eastAsiaTheme="majorEastAsia"/>
              </w:rPr>
              <w:t>2.2  Justitiedepartementet</w:t>
            </w:r>
            <w:r w:rsidR="00A971B2">
              <w:rPr>
                <w:webHidden/>
              </w:rPr>
              <w:tab/>
            </w:r>
            <w:r w:rsidR="00A971B2">
              <w:rPr>
                <w:webHidden/>
              </w:rPr>
              <w:fldChar w:fldCharType="begin"/>
            </w:r>
            <w:r w:rsidR="00A971B2">
              <w:rPr>
                <w:webHidden/>
              </w:rPr>
              <w:instrText xml:space="preserve"> PAGEREF _Toc129250741 \h </w:instrText>
            </w:r>
            <w:r w:rsidR="00A971B2">
              <w:rPr>
                <w:webHidden/>
              </w:rPr>
            </w:r>
            <w:r w:rsidR="00A971B2">
              <w:rPr>
                <w:webHidden/>
              </w:rPr>
              <w:fldChar w:fldCharType="separate"/>
            </w:r>
            <w:r w:rsidR="00A971B2">
              <w:rPr>
                <w:webHidden/>
              </w:rPr>
              <w:t>6</w:t>
            </w:r>
            <w:r w:rsidR="00A971B2">
              <w:rPr>
                <w:webHidden/>
              </w:rPr>
              <w:fldChar w:fldCharType="end"/>
            </w:r>
          </w:hyperlink>
        </w:p>
        <w:p w14:paraId="43767403" w14:textId="291F7D2E" w:rsidR="00A971B2" w:rsidRDefault="00196BF8">
          <w:pPr>
            <w:pStyle w:val="Innehll2"/>
            <w:rPr>
              <w:rFonts w:asciiTheme="minorHAnsi" w:eastAsiaTheme="minorEastAsia" w:hAnsiTheme="minorHAnsi" w:cstheme="minorBidi"/>
              <w:sz w:val="22"/>
              <w:szCs w:val="22"/>
              <w:lang w:eastAsia="sv-SE"/>
            </w:rPr>
          </w:pPr>
          <w:hyperlink w:anchor="_Toc129250742" w:history="1">
            <w:r w:rsidR="00A971B2" w:rsidRPr="0012395F">
              <w:rPr>
                <w:rStyle w:val="Hyperlnk"/>
                <w:rFonts w:eastAsiaTheme="majorEastAsia"/>
              </w:rPr>
              <w:t>2.3  Utrikesdepartementet</w:t>
            </w:r>
            <w:r w:rsidR="00A971B2">
              <w:rPr>
                <w:webHidden/>
              </w:rPr>
              <w:tab/>
            </w:r>
            <w:r w:rsidR="00A971B2">
              <w:rPr>
                <w:webHidden/>
              </w:rPr>
              <w:fldChar w:fldCharType="begin"/>
            </w:r>
            <w:r w:rsidR="00A971B2">
              <w:rPr>
                <w:webHidden/>
              </w:rPr>
              <w:instrText xml:space="preserve"> PAGEREF _Toc129250742 \h </w:instrText>
            </w:r>
            <w:r w:rsidR="00A971B2">
              <w:rPr>
                <w:webHidden/>
              </w:rPr>
            </w:r>
            <w:r w:rsidR="00A971B2">
              <w:rPr>
                <w:webHidden/>
              </w:rPr>
              <w:fldChar w:fldCharType="separate"/>
            </w:r>
            <w:r w:rsidR="00A971B2">
              <w:rPr>
                <w:webHidden/>
              </w:rPr>
              <w:t>154</w:t>
            </w:r>
            <w:r w:rsidR="00A971B2">
              <w:rPr>
                <w:webHidden/>
              </w:rPr>
              <w:fldChar w:fldCharType="end"/>
            </w:r>
          </w:hyperlink>
        </w:p>
        <w:p w14:paraId="324D7474" w14:textId="4759A210" w:rsidR="00A971B2" w:rsidRDefault="00196BF8">
          <w:pPr>
            <w:pStyle w:val="Innehll2"/>
            <w:rPr>
              <w:rFonts w:asciiTheme="minorHAnsi" w:eastAsiaTheme="minorEastAsia" w:hAnsiTheme="minorHAnsi" w:cstheme="minorBidi"/>
              <w:sz w:val="22"/>
              <w:szCs w:val="22"/>
              <w:lang w:eastAsia="sv-SE"/>
            </w:rPr>
          </w:pPr>
          <w:hyperlink w:anchor="_Toc129250743" w:history="1">
            <w:r w:rsidR="00A971B2" w:rsidRPr="0012395F">
              <w:rPr>
                <w:rStyle w:val="Hyperlnk"/>
                <w:rFonts w:eastAsiaTheme="majorEastAsia"/>
              </w:rPr>
              <w:t>2.4  Försvarsdepartementet</w:t>
            </w:r>
            <w:r w:rsidR="00A971B2">
              <w:rPr>
                <w:webHidden/>
              </w:rPr>
              <w:tab/>
            </w:r>
            <w:r w:rsidR="00A971B2">
              <w:rPr>
                <w:webHidden/>
              </w:rPr>
              <w:fldChar w:fldCharType="begin"/>
            </w:r>
            <w:r w:rsidR="00A971B2">
              <w:rPr>
                <w:webHidden/>
              </w:rPr>
              <w:instrText xml:space="preserve"> PAGEREF _Toc129250743 \h </w:instrText>
            </w:r>
            <w:r w:rsidR="00A971B2">
              <w:rPr>
                <w:webHidden/>
              </w:rPr>
            </w:r>
            <w:r w:rsidR="00A971B2">
              <w:rPr>
                <w:webHidden/>
              </w:rPr>
              <w:fldChar w:fldCharType="separate"/>
            </w:r>
            <w:r w:rsidR="00A971B2">
              <w:rPr>
                <w:webHidden/>
              </w:rPr>
              <w:t>164</w:t>
            </w:r>
            <w:r w:rsidR="00A971B2">
              <w:rPr>
                <w:webHidden/>
              </w:rPr>
              <w:fldChar w:fldCharType="end"/>
            </w:r>
          </w:hyperlink>
        </w:p>
        <w:p w14:paraId="6079460E" w14:textId="1A7EFAA5" w:rsidR="00A971B2" w:rsidRDefault="00196BF8">
          <w:pPr>
            <w:pStyle w:val="Innehll2"/>
            <w:rPr>
              <w:rFonts w:asciiTheme="minorHAnsi" w:eastAsiaTheme="minorEastAsia" w:hAnsiTheme="minorHAnsi" w:cstheme="minorBidi"/>
              <w:sz w:val="22"/>
              <w:szCs w:val="22"/>
              <w:lang w:eastAsia="sv-SE"/>
            </w:rPr>
          </w:pPr>
          <w:hyperlink w:anchor="_Toc129250744" w:history="1">
            <w:r w:rsidR="00A971B2" w:rsidRPr="0012395F">
              <w:rPr>
                <w:rStyle w:val="Hyperlnk"/>
                <w:rFonts w:eastAsiaTheme="majorEastAsia"/>
              </w:rPr>
              <w:t>2.5  Socialdepartementet</w:t>
            </w:r>
            <w:r w:rsidR="00A971B2">
              <w:rPr>
                <w:webHidden/>
              </w:rPr>
              <w:tab/>
            </w:r>
            <w:r w:rsidR="00A971B2">
              <w:rPr>
                <w:webHidden/>
              </w:rPr>
              <w:fldChar w:fldCharType="begin"/>
            </w:r>
            <w:r w:rsidR="00A971B2">
              <w:rPr>
                <w:webHidden/>
              </w:rPr>
              <w:instrText xml:space="preserve"> PAGEREF _Toc129250744 \h </w:instrText>
            </w:r>
            <w:r w:rsidR="00A971B2">
              <w:rPr>
                <w:webHidden/>
              </w:rPr>
            </w:r>
            <w:r w:rsidR="00A971B2">
              <w:rPr>
                <w:webHidden/>
              </w:rPr>
              <w:fldChar w:fldCharType="separate"/>
            </w:r>
            <w:r w:rsidR="00A971B2">
              <w:rPr>
                <w:webHidden/>
              </w:rPr>
              <w:t>174</w:t>
            </w:r>
            <w:r w:rsidR="00A971B2">
              <w:rPr>
                <w:webHidden/>
              </w:rPr>
              <w:fldChar w:fldCharType="end"/>
            </w:r>
          </w:hyperlink>
        </w:p>
        <w:p w14:paraId="27815E9B" w14:textId="3F6697B6" w:rsidR="00A971B2" w:rsidRDefault="00196BF8">
          <w:pPr>
            <w:pStyle w:val="Innehll2"/>
            <w:rPr>
              <w:rFonts w:asciiTheme="minorHAnsi" w:eastAsiaTheme="minorEastAsia" w:hAnsiTheme="minorHAnsi" w:cstheme="minorBidi"/>
              <w:sz w:val="22"/>
              <w:szCs w:val="22"/>
              <w:lang w:eastAsia="sv-SE"/>
            </w:rPr>
          </w:pPr>
          <w:hyperlink w:anchor="_Toc129250745" w:history="1">
            <w:r w:rsidR="00A971B2" w:rsidRPr="0012395F">
              <w:rPr>
                <w:rStyle w:val="Hyperlnk"/>
                <w:rFonts w:eastAsiaTheme="majorEastAsia"/>
              </w:rPr>
              <w:t>2.6  Finansdepartementet</w:t>
            </w:r>
            <w:r w:rsidR="00A971B2">
              <w:rPr>
                <w:webHidden/>
              </w:rPr>
              <w:tab/>
            </w:r>
            <w:r w:rsidR="00A971B2">
              <w:rPr>
                <w:webHidden/>
              </w:rPr>
              <w:fldChar w:fldCharType="begin"/>
            </w:r>
            <w:r w:rsidR="00A971B2">
              <w:rPr>
                <w:webHidden/>
              </w:rPr>
              <w:instrText xml:space="preserve"> PAGEREF _Toc129250745 \h </w:instrText>
            </w:r>
            <w:r w:rsidR="00A971B2">
              <w:rPr>
                <w:webHidden/>
              </w:rPr>
            </w:r>
            <w:r w:rsidR="00A971B2">
              <w:rPr>
                <w:webHidden/>
              </w:rPr>
              <w:fldChar w:fldCharType="separate"/>
            </w:r>
            <w:r w:rsidR="00A971B2">
              <w:rPr>
                <w:webHidden/>
              </w:rPr>
              <w:t>258</w:t>
            </w:r>
            <w:r w:rsidR="00A971B2">
              <w:rPr>
                <w:webHidden/>
              </w:rPr>
              <w:fldChar w:fldCharType="end"/>
            </w:r>
          </w:hyperlink>
        </w:p>
        <w:p w14:paraId="291719C8" w14:textId="7F3D4993" w:rsidR="00A971B2" w:rsidRDefault="00196BF8">
          <w:pPr>
            <w:pStyle w:val="Innehll2"/>
            <w:rPr>
              <w:rFonts w:asciiTheme="minorHAnsi" w:eastAsiaTheme="minorEastAsia" w:hAnsiTheme="minorHAnsi" w:cstheme="minorBidi"/>
              <w:sz w:val="22"/>
              <w:szCs w:val="22"/>
              <w:lang w:eastAsia="sv-SE"/>
            </w:rPr>
          </w:pPr>
          <w:hyperlink w:anchor="_Toc129250746" w:history="1">
            <w:r w:rsidR="00A971B2" w:rsidRPr="0012395F">
              <w:rPr>
                <w:rStyle w:val="Hyperlnk"/>
                <w:rFonts w:eastAsiaTheme="majorEastAsia"/>
              </w:rPr>
              <w:t>2.7  Utbildningsdepartementet</w:t>
            </w:r>
            <w:r w:rsidR="00A971B2">
              <w:rPr>
                <w:webHidden/>
              </w:rPr>
              <w:tab/>
            </w:r>
            <w:r w:rsidR="00A971B2">
              <w:rPr>
                <w:webHidden/>
              </w:rPr>
              <w:fldChar w:fldCharType="begin"/>
            </w:r>
            <w:r w:rsidR="00A971B2">
              <w:rPr>
                <w:webHidden/>
              </w:rPr>
              <w:instrText xml:space="preserve"> PAGEREF _Toc129250746 \h </w:instrText>
            </w:r>
            <w:r w:rsidR="00A971B2">
              <w:rPr>
                <w:webHidden/>
              </w:rPr>
            </w:r>
            <w:r w:rsidR="00A971B2">
              <w:rPr>
                <w:webHidden/>
              </w:rPr>
              <w:fldChar w:fldCharType="separate"/>
            </w:r>
            <w:r w:rsidR="00A971B2">
              <w:rPr>
                <w:webHidden/>
              </w:rPr>
              <w:t>317</w:t>
            </w:r>
            <w:r w:rsidR="00A971B2">
              <w:rPr>
                <w:webHidden/>
              </w:rPr>
              <w:fldChar w:fldCharType="end"/>
            </w:r>
          </w:hyperlink>
        </w:p>
        <w:p w14:paraId="7644CD58" w14:textId="3FBA7414" w:rsidR="00A971B2" w:rsidRDefault="00196BF8">
          <w:pPr>
            <w:pStyle w:val="Innehll2"/>
            <w:rPr>
              <w:rFonts w:asciiTheme="minorHAnsi" w:eastAsiaTheme="minorEastAsia" w:hAnsiTheme="minorHAnsi" w:cstheme="minorBidi"/>
              <w:sz w:val="22"/>
              <w:szCs w:val="22"/>
              <w:lang w:eastAsia="sv-SE"/>
            </w:rPr>
          </w:pPr>
          <w:hyperlink w:anchor="_Toc129250747" w:history="1">
            <w:r w:rsidR="00A971B2" w:rsidRPr="0012395F">
              <w:rPr>
                <w:rStyle w:val="Hyperlnk"/>
                <w:rFonts w:eastAsiaTheme="majorEastAsia"/>
              </w:rPr>
              <w:t>2.8  Klimat- och näringslivsdepartementet</w:t>
            </w:r>
            <w:r w:rsidR="00A971B2">
              <w:rPr>
                <w:webHidden/>
              </w:rPr>
              <w:tab/>
            </w:r>
            <w:r w:rsidR="00A971B2">
              <w:rPr>
                <w:webHidden/>
              </w:rPr>
              <w:fldChar w:fldCharType="begin"/>
            </w:r>
            <w:r w:rsidR="00A971B2">
              <w:rPr>
                <w:webHidden/>
              </w:rPr>
              <w:instrText xml:space="preserve"> PAGEREF _Toc129250747 \h </w:instrText>
            </w:r>
            <w:r w:rsidR="00A971B2">
              <w:rPr>
                <w:webHidden/>
              </w:rPr>
            </w:r>
            <w:r w:rsidR="00A971B2">
              <w:rPr>
                <w:webHidden/>
              </w:rPr>
              <w:fldChar w:fldCharType="separate"/>
            </w:r>
            <w:r w:rsidR="00A971B2">
              <w:rPr>
                <w:webHidden/>
              </w:rPr>
              <w:t>345</w:t>
            </w:r>
            <w:r w:rsidR="00A971B2">
              <w:rPr>
                <w:webHidden/>
              </w:rPr>
              <w:fldChar w:fldCharType="end"/>
            </w:r>
          </w:hyperlink>
        </w:p>
        <w:p w14:paraId="488691F1" w14:textId="39E5C9F7" w:rsidR="00A971B2" w:rsidRDefault="00196BF8">
          <w:pPr>
            <w:pStyle w:val="Innehll2"/>
            <w:rPr>
              <w:rFonts w:asciiTheme="minorHAnsi" w:eastAsiaTheme="minorEastAsia" w:hAnsiTheme="minorHAnsi" w:cstheme="minorBidi"/>
              <w:sz w:val="22"/>
              <w:szCs w:val="22"/>
              <w:lang w:eastAsia="sv-SE"/>
            </w:rPr>
          </w:pPr>
          <w:hyperlink w:anchor="_Toc129250748" w:history="1">
            <w:r w:rsidR="00A971B2" w:rsidRPr="0012395F">
              <w:rPr>
                <w:rStyle w:val="Hyperlnk"/>
                <w:rFonts w:eastAsiaTheme="majorEastAsia"/>
              </w:rPr>
              <w:t>2.9  Kulturdepartementet</w:t>
            </w:r>
            <w:r w:rsidR="00A971B2">
              <w:rPr>
                <w:webHidden/>
              </w:rPr>
              <w:tab/>
            </w:r>
            <w:r w:rsidR="00A971B2">
              <w:rPr>
                <w:webHidden/>
              </w:rPr>
              <w:fldChar w:fldCharType="begin"/>
            </w:r>
            <w:r w:rsidR="00A971B2">
              <w:rPr>
                <w:webHidden/>
              </w:rPr>
              <w:instrText xml:space="preserve"> PAGEREF _Toc129250748 \h </w:instrText>
            </w:r>
            <w:r w:rsidR="00A971B2">
              <w:rPr>
                <w:webHidden/>
              </w:rPr>
            </w:r>
            <w:r w:rsidR="00A971B2">
              <w:rPr>
                <w:webHidden/>
              </w:rPr>
              <w:fldChar w:fldCharType="separate"/>
            </w:r>
            <w:r w:rsidR="00A971B2">
              <w:rPr>
                <w:webHidden/>
              </w:rPr>
              <w:t>408</w:t>
            </w:r>
            <w:r w:rsidR="00A971B2">
              <w:rPr>
                <w:webHidden/>
              </w:rPr>
              <w:fldChar w:fldCharType="end"/>
            </w:r>
          </w:hyperlink>
        </w:p>
        <w:p w14:paraId="6D99B6D2" w14:textId="3A344800" w:rsidR="00A971B2" w:rsidRDefault="00196BF8">
          <w:pPr>
            <w:pStyle w:val="Innehll2"/>
            <w:rPr>
              <w:rFonts w:asciiTheme="minorHAnsi" w:eastAsiaTheme="minorEastAsia" w:hAnsiTheme="minorHAnsi" w:cstheme="minorBidi"/>
              <w:sz w:val="22"/>
              <w:szCs w:val="22"/>
              <w:lang w:eastAsia="sv-SE"/>
            </w:rPr>
          </w:pPr>
          <w:hyperlink w:anchor="_Toc129250749" w:history="1">
            <w:r w:rsidR="00A971B2" w:rsidRPr="0012395F">
              <w:rPr>
                <w:rStyle w:val="Hyperlnk"/>
                <w:rFonts w:eastAsiaTheme="majorEastAsia"/>
              </w:rPr>
              <w:t>2.10  Arbetsmarknadsdepartementet</w:t>
            </w:r>
            <w:r w:rsidR="00A971B2">
              <w:rPr>
                <w:webHidden/>
              </w:rPr>
              <w:tab/>
            </w:r>
            <w:r w:rsidR="00A971B2">
              <w:rPr>
                <w:webHidden/>
              </w:rPr>
              <w:fldChar w:fldCharType="begin"/>
            </w:r>
            <w:r w:rsidR="00A971B2">
              <w:rPr>
                <w:webHidden/>
              </w:rPr>
              <w:instrText xml:space="preserve"> PAGEREF _Toc129250749 \h </w:instrText>
            </w:r>
            <w:r w:rsidR="00A971B2">
              <w:rPr>
                <w:webHidden/>
              </w:rPr>
            </w:r>
            <w:r w:rsidR="00A971B2">
              <w:rPr>
                <w:webHidden/>
              </w:rPr>
              <w:fldChar w:fldCharType="separate"/>
            </w:r>
            <w:r w:rsidR="00A971B2">
              <w:rPr>
                <w:webHidden/>
              </w:rPr>
              <w:t>427</w:t>
            </w:r>
            <w:r w:rsidR="00A971B2">
              <w:rPr>
                <w:webHidden/>
              </w:rPr>
              <w:fldChar w:fldCharType="end"/>
            </w:r>
          </w:hyperlink>
        </w:p>
        <w:p w14:paraId="3D078230" w14:textId="5C6D82FB" w:rsidR="00A971B2" w:rsidRDefault="00196BF8">
          <w:pPr>
            <w:pStyle w:val="Innehll2"/>
            <w:rPr>
              <w:rFonts w:asciiTheme="minorHAnsi" w:eastAsiaTheme="minorEastAsia" w:hAnsiTheme="minorHAnsi" w:cstheme="minorBidi"/>
              <w:sz w:val="22"/>
              <w:szCs w:val="22"/>
              <w:lang w:eastAsia="sv-SE"/>
            </w:rPr>
          </w:pPr>
          <w:hyperlink w:anchor="_Toc129250750" w:history="1">
            <w:r w:rsidR="00A971B2" w:rsidRPr="0012395F">
              <w:rPr>
                <w:rStyle w:val="Hyperlnk"/>
                <w:rFonts w:eastAsiaTheme="majorEastAsia"/>
              </w:rPr>
              <w:t>2.11  Landsbygds- och infrastrukturdepartementet</w:t>
            </w:r>
            <w:r w:rsidR="00A971B2">
              <w:rPr>
                <w:webHidden/>
              </w:rPr>
              <w:tab/>
            </w:r>
            <w:r w:rsidR="00A971B2">
              <w:rPr>
                <w:webHidden/>
              </w:rPr>
              <w:fldChar w:fldCharType="begin"/>
            </w:r>
            <w:r w:rsidR="00A971B2">
              <w:rPr>
                <w:webHidden/>
              </w:rPr>
              <w:instrText xml:space="preserve"> PAGEREF _Toc129250750 \h </w:instrText>
            </w:r>
            <w:r w:rsidR="00A971B2">
              <w:rPr>
                <w:webHidden/>
              </w:rPr>
            </w:r>
            <w:r w:rsidR="00A971B2">
              <w:rPr>
                <w:webHidden/>
              </w:rPr>
              <w:fldChar w:fldCharType="separate"/>
            </w:r>
            <w:r w:rsidR="00A971B2">
              <w:rPr>
                <w:webHidden/>
              </w:rPr>
              <w:t>438</w:t>
            </w:r>
            <w:r w:rsidR="00A971B2">
              <w:rPr>
                <w:webHidden/>
              </w:rPr>
              <w:fldChar w:fldCharType="end"/>
            </w:r>
          </w:hyperlink>
        </w:p>
        <w:p w14:paraId="641A347E" w14:textId="5021E5E8" w:rsidR="00A971B2" w:rsidRDefault="00196BF8">
          <w:pPr>
            <w:pStyle w:val="Innehll1"/>
            <w:rPr>
              <w:rFonts w:asciiTheme="minorHAnsi" w:eastAsiaTheme="minorEastAsia" w:hAnsiTheme="minorHAnsi"/>
              <w:sz w:val="22"/>
              <w:lang w:eastAsia="sv-SE"/>
            </w:rPr>
          </w:pPr>
          <w:hyperlink w:anchor="_Toc129250751" w:history="1">
            <w:r w:rsidR="00A971B2" w:rsidRPr="0012395F">
              <w:rPr>
                <w:rStyle w:val="Hyperlnk"/>
              </w:rPr>
              <w:t>3  Kronologiskt register</w:t>
            </w:r>
            <w:r w:rsidR="00A971B2">
              <w:rPr>
                <w:webHidden/>
              </w:rPr>
              <w:tab/>
            </w:r>
            <w:r w:rsidR="00A971B2">
              <w:rPr>
                <w:webHidden/>
              </w:rPr>
              <w:fldChar w:fldCharType="begin"/>
            </w:r>
            <w:r w:rsidR="00A971B2">
              <w:rPr>
                <w:webHidden/>
              </w:rPr>
              <w:instrText xml:space="preserve"> PAGEREF _Toc129250751 \h </w:instrText>
            </w:r>
            <w:r w:rsidR="00A971B2">
              <w:rPr>
                <w:webHidden/>
              </w:rPr>
            </w:r>
            <w:r w:rsidR="00A971B2">
              <w:rPr>
                <w:webHidden/>
              </w:rPr>
              <w:fldChar w:fldCharType="separate"/>
            </w:r>
            <w:r w:rsidR="00A971B2">
              <w:rPr>
                <w:webHidden/>
              </w:rPr>
              <w:t>521</w:t>
            </w:r>
            <w:r w:rsidR="00A971B2">
              <w:rPr>
                <w:webHidden/>
              </w:rPr>
              <w:fldChar w:fldCharType="end"/>
            </w:r>
          </w:hyperlink>
        </w:p>
        <w:p w14:paraId="5C5CA36F" w14:textId="23982DC6" w:rsidR="00A971B2" w:rsidRDefault="00196BF8">
          <w:pPr>
            <w:pStyle w:val="Innehll1"/>
            <w:rPr>
              <w:rFonts w:asciiTheme="minorHAnsi" w:eastAsiaTheme="minorEastAsia" w:hAnsiTheme="minorHAnsi"/>
              <w:sz w:val="22"/>
              <w:lang w:eastAsia="sv-SE"/>
            </w:rPr>
          </w:pPr>
          <w:hyperlink w:anchor="_Toc129250752" w:history="1">
            <w:r w:rsidR="00A971B2" w:rsidRPr="0012395F">
              <w:rPr>
                <w:rStyle w:val="Hyperlnk"/>
              </w:rPr>
              <w:t>4.  Utskottsregister</w:t>
            </w:r>
            <w:r w:rsidR="00A971B2">
              <w:rPr>
                <w:webHidden/>
              </w:rPr>
              <w:tab/>
            </w:r>
            <w:r w:rsidR="00A971B2">
              <w:rPr>
                <w:webHidden/>
              </w:rPr>
              <w:fldChar w:fldCharType="begin"/>
            </w:r>
            <w:r w:rsidR="00A971B2">
              <w:rPr>
                <w:webHidden/>
              </w:rPr>
              <w:instrText xml:space="preserve"> PAGEREF _Toc129250752 \h </w:instrText>
            </w:r>
            <w:r w:rsidR="00A971B2">
              <w:rPr>
                <w:webHidden/>
              </w:rPr>
            </w:r>
            <w:r w:rsidR="00A971B2">
              <w:rPr>
                <w:webHidden/>
              </w:rPr>
              <w:fldChar w:fldCharType="separate"/>
            </w:r>
            <w:r w:rsidR="00A971B2">
              <w:rPr>
                <w:webHidden/>
              </w:rPr>
              <w:t>541</w:t>
            </w:r>
            <w:r w:rsidR="00A971B2">
              <w:rPr>
                <w:webHidden/>
              </w:rPr>
              <w:fldChar w:fldCharType="end"/>
            </w:r>
          </w:hyperlink>
        </w:p>
        <w:p w14:paraId="68F6B51C" w14:textId="0DE316CD" w:rsidR="00A971B2" w:rsidRDefault="00196BF8">
          <w:pPr>
            <w:pStyle w:val="Innehll2"/>
            <w:rPr>
              <w:rFonts w:asciiTheme="minorHAnsi" w:eastAsiaTheme="minorEastAsia" w:hAnsiTheme="minorHAnsi" w:cstheme="minorBidi"/>
              <w:sz w:val="22"/>
              <w:szCs w:val="22"/>
              <w:lang w:eastAsia="sv-SE"/>
            </w:rPr>
          </w:pPr>
          <w:hyperlink w:anchor="_Toc129250753" w:history="1">
            <w:r w:rsidR="00A971B2" w:rsidRPr="0012395F">
              <w:rPr>
                <w:rStyle w:val="Hyperlnk"/>
                <w:rFonts w:eastAsiaTheme="majorEastAsia"/>
              </w:rPr>
              <w:t>Konstitutionsutskottet</w:t>
            </w:r>
            <w:r w:rsidR="00A971B2">
              <w:rPr>
                <w:webHidden/>
              </w:rPr>
              <w:tab/>
            </w:r>
            <w:r w:rsidR="00A971B2">
              <w:rPr>
                <w:webHidden/>
              </w:rPr>
              <w:fldChar w:fldCharType="begin"/>
            </w:r>
            <w:r w:rsidR="00A971B2">
              <w:rPr>
                <w:webHidden/>
              </w:rPr>
              <w:instrText xml:space="preserve"> PAGEREF _Toc129250753 \h </w:instrText>
            </w:r>
            <w:r w:rsidR="00A971B2">
              <w:rPr>
                <w:webHidden/>
              </w:rPr>
            </w:r>
            <w:r w:rsidR="00A971B2">
              <w:rPr>
                <w:webHidden/>
              </w:rPr>
              <w:fldChar w:fldCharType="separate"/>
            </w:r>
            <w:r w:rsidR="00A971B2">
              <w:rPr>
                <w:webHidden/>
              </w:rPr>
              <w:t>541</w:t>
            </w:r>
            <w:r w:rsidR="00A971B2">
              <w:rPr>
                <w:webHidden/>
              </w:rPr>
              <w:fldChar w:fldCharType="end"/>
            </w:r>
          </w:hyperlink>
        </w:p>
        <w:p w14:paraId="5B8EE091" w14:textId="59D061FB" w:rsidR="00A971B2" w:rsidRDefault="00196BF8">
          <w:pPr>
            <w:pStyle w:val="Innehll2"/>
            <w:rPr>
              <w:rFonts w:asciiTheme="minorHAnsi" w:eastAsiaTheme="minorEastAsia" w:hAnsiTheme="minorHAnsi" w:cstheme="minorBidi"/>
              <w:sz w:val="22"/>
              <w:szCs w:val="22"/>
              <w:lang w:eastAsia="sv-SE"/>
            </w:rPr>
          </w:pPr>
          <w:hyperlink w:anchor="_Toc129250754" w:history="1">
            <w:r w:rsidR="00A971B2" w:rsidRPr="0012395F">
              <w:rPr>
                <w:rStyle w:val="Hyperlnk"/>
                <w:rFonts w:eastAsiaTheme="majorEastAsia"/>
              </w:rPr>
              <w:t>Finansutskottet</w:t>
            </w:r>
            <w:r w:rsidR="00A971B2">
              <w:rPr>
                <w:webHidden/>
              </w:rPr>
              <w:tab/>
            </w:r>
            <w:r w:rsidR="00A971B2">
              <w:rPr>
                <w:webHidden/>
              </w:rPr>
              <w:fldChar w:fldCharType="begin"/>
            </w:r>
            <w:r w:rsidR="00A971B2">
              <w:rPr>
                <w:webHidden/>
              </w:rPr>
              <w:instrText xml:space="preserve"> PAGEREF _Toc129250754 \h </w:instrText>
            </w:r>
            <w:r w:rsidR="00A971B2">
              <w:rPr>
                <w:webHidden/>
              </w:rPr>
            </w:r>
            <w:r w:rsidR="00A971B2">
              <w:rPr>
                <w:webHidden/>
              </w:rPr>
              <w:fldChar w:fldCharType="separate"/>
            </w:r>
            <w:r w:rsidR="00A971B2">
              <w:rPr>
                <w:webHidden/>
              </w:rPr>
              <w:t>542</w:t>
            </w:r>
            <w:r w:rsidR="00A971B2">
              <w:rPr>
                <w:webHidden/>
              </w:rPr>
              <w:fldChar w:fldCharType="end"/>
            </w:r>
          </w:hyperlink>
        </w:p>
        <w:p w14:paraId="1349FC03" w14:textId="0F6EDAF9" w:rsidR="00A971B2" w:rsidRDefault="00196BF8">
          <w:pPr>
            <w:pStyle w:val="Innehll2"/>
            <w:rPr>
              <w:rFonts w:asciiTheme="minorHAnsi" w:eastAsiaTheme="minorEastAsia" w:hAnsiTheme="minorHAnsi" w:cstheme="minorBidi"/>
              <w:sz w:val="22"/>
              <w:szCs w:val="22"/>
              <w:lang w:eastAsia="sv-SE"/>
            </w:rPr>
          </w:pPr>
          <w:hyperlink w:anchor="_Toc129250755" w:history="1">
            <w:r w:rsidR="00A971B2" w:rsidRPr="0012395F">
              <w:rPr>
                <w:rStyle w:val="Hyperlnk"/>
                <w:rFonts w:eastAsiaTheme="majorEastAsia"/>
              </w:rPr>
              <w:t>Skatteutskottet</w:t>
            </w:r>
            <w:r w:rsidR="00A971B2">
              <w:rPr>
                <w:webHidden/>
              </w:rPr>
              <w:tab/>
            </w:r>
            <w:r w:rsidR="00A971B2">
              <w:rPr>
                <w:webHidden/>
              </w:rPr>
              <w:fldChar w:fldCharType="begin"/>
            </w:r>
            <w:r w:rsidR="00A971B2">
              <w:rPr>
                <w:webHidden/>
              </w:rPr>
              <w:instrText xml:space="preserve"> PAGEREF _Toc129250755 \h </w:instrText>
            </w:r>
            <w:r w:rsidR="00A971B2">
              <w:rPr>
                <w:webHidden/>
              </w:rPr>
            </w:r>
            <w:r w:rsidR="00A971B2">
              <w:rPr>
                <w:webHidden/>
              </w:rPr>
              <w:fldChar w:fldCharType="separate"/>
            </w:r>
            <w:r w:rsidR="00A971B2">
              <w:rPr>
                <w:webHidden/>
              </w:rPr>
              <w:t>546</w:t>
            </w:r>
            <w:r w:rsidR="00A971B2">
              <w:rPr>
                <w:webHidden/>
              </w:rPr>
              <w:fldChar w:fldCharType="end"/>
            </w:r>
          </w:hyperlink>
        </w:p>
        <w:p w14:paraId="1855B0B2" w14:textId="34250BFD" w:rsidR="00A971B2" w:rsidRDefault="00196BF8">
          <w:pPr>
            <w:pStyle w:val="Innehll2"/>
            <w:rPr>
              <w:rFonts w:asciiTheme="minorHAnsi" w:eastAsiaTheme="minorEastAsia" w:hAnsiTheme="minorHAnsi" w:cstheme="minorBidi"/>
              <w:sz w:val="22"/>
              <w:szCs w:val="22"/>
              <w:lang w:eastAsia="sv-SE"/>
            </w:rPr>
          </w:pPr>
          <w:hyperlink w:anchor="_Toc129250756" w:history="1">
            <w:r w:rsidR="00A971B2" w:rsidRPr="0012395F">
              <w:rPr>
                <w:rStyle w:val="Hyperlnk"/>
                <w:rFonts w:eastAsiaTheme="majorEastAsia"/>
              </w:rPr>
              <w:t>Justitieutskottet</w:t>
            </w:r>
            <w:r w:rsidR="00A971B2">
              <w:rPr>
                <w:webHidden/>
              </w:rPr>
              <w:tab/>
            </w:r>
            <w:r w:rsidR="00A971B2">
              <w:rPr>
                <w:webHidden/>
              </w:rPr>
              <w:fldChar w:fldCharType="begin"/>
            </w:r>
            <w:r w:rsidR="00A971B2">
              <w:rPr>
                <w:webHidden/>
              </w:rPr>
              <w:instrText xml:space="preserve"> PAGEREF _Toc129250756 \h </w:instrText>
            </w:r>
            <w:r w:rsidR="00A971B2">
              <w:rPr>
                <w:webHidden/>
              </w:rPr>
            </w:r>
            <w:r w:rsidR="00A971B2">
              <w:rPr>
                <w:webHidden/>
              </w:rPr>
              <w:fldChar w:fldCharType="separate"/>
            </w:r>
            <w:r w:rsidR="00A971B2">
              <w:rPr>
                <w:webHidden/>
              </w:rPr>
              <w:t>547</w:t>
            </w:r>
            <w:r w:rsidR="00A971B2">
              <w:rPr>
                <w:webHidden/>
              </w:rPr>
              <w:fldChar w:fldCharType="end"/>
            </w:r>
          </w:hyperlink>
        </w:p>
        <w:p w14:paraId="2A685995" w14:textId="11E3ABE8" w:rsidR="00A971B2" w:rsidRDefault="00196BF8">
          <w:pPr>
            <w:pStyle w:val="Innehll2"/>
            <w:rPr>
              <w:rFonts w:asciiTheme="minorHAnsi" w:eastAsiaTheme="minorEastAsia" w:hAnsiTheme="minorHAnsi" w:cstheme="minorBidi"/>
              <w:sz w:val="22"/>
              <w:szCs w:val="22"/>
              <w:lang w:eastAsia="sv-SE"/>
            </w:rPr>
          </w:pPr>
          <w:hyperlink w:anchor="_Toc129250757" w:history="1">
            <w:r w:rsidR="00A971B2" w:rsidRPr="0012395F">
              <w:rPr>
                <w:rStyle w:val="Hyperlnk"/>
                <w:rFonts w:eastAsiaTheme="majorEastAsia"/>
              </w:rPr>
              <w:t>Utrikesutskottet</w:t>
            </w:r>
            <w:r w:rsidR="00A971B2">
              <w:rPr>
                <w:webHidden/>
              </w:rPr>
              <w:tab/>
            </w:r>
            <w:r w:rsidR="00A971B2">
              <w:rPr>
                <w:webHidden/>
              </w:rPr>
              <w:fldChar w:fldCharType="begin"/>
            </w:r>
            <w:r w:rsidR="00A971B2">
              <w:rPr>
                <w:webHidden/>
              </w:rPr>
              <w:instrText xml:space="preserve"> PAGEREF _Toc129250757 \h </w:instrText>
            </w:r>
            <w:r w:rsidR="00A971B2">
              <w:rPr>
                <w:webHidden/>
              </w:rPr>
            </w:r>
            <w:r w:rsidR="00A971B2">
              <w:rPr>
                <w:webHidden/>
              </w:rPr>
              <w:fldChar w:fldCharType="separate"/>
            </w:r>
            <w:r w:rsidR="00A971B2">
              <w:rPr>
                <w:webHidden/>
              </w:rPr>
              <w:t>550</w:t>
            </w:r>
            <w:r w:rsidR="00A971B2">
              <w:rPr>
                <w:webHidden/>
              </w:rPr>
              <w:fldChar w:fldCharType="end"/>
            </w:r>
          </w:hyperlink>
        </w:p>
        <w:p w14:paraId="00417676" w14:textId="13F340DF" w:rsidR="00A971B2" w:rsidRDefault="00196BF8">
          <w:pPr>
            <w:pStyle w:val="Innehll2"/>
            <w:rPr>
              <w:rFonts w:asciiTheme="minorHAnsi" w:eastAsiaTheme="minorEastAsia" w:hAnsiTheme="minorHAnsi" w:cstheme="minorBidi"/>
              <w:sz w:val="22"/>
              <w:szCs w:val="22"/>
              <w:lang w:eastAsia="sv-SE"/>
            </w:rPr>
          </w:pPr>
          <w:hyperlink w:anchor="_Toc129250758" w:history="1">
            <w:r w:rsidR="00A971B2" w:rsidRPr="0012395F">
              <w:rPr>
                <w:rStyle w:val="Hyperlnk"/>
                <w:rFonts w:eastAsiaTheme="majorEastAsia"/>
              </w:rPr>
              <w:t>Försvarsutskottet</w:t>
            </w:r>
            <w:r w:rsidR="00A971B2">
              <w:rPr>
                <w:webHidden/>
              </w:rPr>
              <w:tab/>
            </w:r>
            <w:r w:rsidR="00A971B2">
              <w:rPr>
                <w:webHidden/>
              </w:rPr>
              <w:fldChar w:fldCharType="begin"/>
            </w:r>
            <w:r w:rsidR="00A971B2">
              <w:rPr>
                <w:webHidden/>
              </w:rPr>
              <w:instrText xml:space="preserve"> PAGEREF _Toc129250758 \h </w:instrText>
            </w:r>
            <w:r w:rsidR="00A971B2">
              <w:rPr>
                <w:webHidden/>
              </w:rPr>
            </w:r>
            <w:r w:rsidR="00A971B2">
              <w:rPr>
                <w:webHidden/>
              </w:rPr>
              <w:fldChar w:fldCharType="separate"/>
            </w:r>
            <w:r w:rsidR="00A971B2">
              <w:rPr>
                <w:webHidden/>
              </w:rPr>
              <w:t>551</w:t>
            </w:r>
            <w:r w:rsidR="00A971B2">
              <w:rPr>
                <w:webHidden/>
              </w:rPr>
              <w:fldChar w:fldCharType="end"/>
            </w:r>
          </w:hyperlink>
        </w:p>
        <w:p w14:paraId="6A6A2B5C" w14:textId="0E95899A" w:rsidR="00A971B2" w:rsidRDefault="00196BF8">
          <w:pPr>
            <w:pStyle w:val="Innehll2"/>
            <w:rPr>
              <w:rFonts w:asciiTheme="minorHAnsi" w:eastAsiaTheme="minorEastAsia" w:hAnsiTheme="minorHAnsi" w:cstheme="minorBidi"/>
              <w:sz w:val="22"/>
              <w:szCs w:val="22"/>
              <w:lang w:eastAsia="sv-SE"/>
            </w:rPr>
          </w:pPr>
          <w:hyperlink w:anchor="_Toc129250759" w:history="1">
            <w:r w:rsidR="00A971B2" w:rsidRPr="0012395F">
              <w:rPr>
                <w:rStyle w:val="Hyperlnk"/>
                <w:rFonts w:eastAsiaTheme="majorEastAsia"/>
              </w:rPr>
              <w:t>Socialförsäkringsutskottet</w:t>
            </w:r>
            <w:r w:rsidR="00A971B2">
              <w:rPr>
                <w:webHidden/>
              </w:rPr>
              <w:tab/>
            </w:r>
            <w:r w:rsidR="00A971B2">
              <w:rPr>
                <w:webHidden/>
              </w:rPr>
              <w:fldChar w:fldCharType="begin"/>
            </w:r>
            <w:r w:rsidR="00A971B2">
              <w:rPr>
                <w:webHidden/>
              </w:rPr>
              <w:instrText xml:space="preserve"> PAGEREF _Toc129250759 \h </w:instrText>
            </w:r>
            <w:r w:rsidR="00A971B2">
              <w:rPr>
                <w:webHidden/>
              </w:rPr>
            </w:r>
            <w:r w:rsidR="00A971B2">
              <w:rPr>
                <w:webHidden/>
              </w:rPr>
              <w:fldChar w:fldCharType="separate"/>
            </w:r>
            <w:r w:rsidR="00A971B2">
              <w:rPr>
                <w:webHidden/>
              </w:rPr>
              <w:t>552</w:t>
            </w:r>
            <w:r w:rsidR="00A971B2">
              <w:rPr>
                <w:webHidden/>
              </w:rPr>
              <w:fldChar w:fldCharType="end"/>
            </w:r>
          </w:hyperlink>
        </w:p>
        <w:p w14:paraId="060E65DB" w14:textId="4A5FDCC6" w:rsidR="00A971B2" w:rsidRDefault="00196BF8">
          <w:pPr>
            <w:pStyle w:val="Innehll2"/>
            <w:rPr>
              <w:rFonts w:asciiTheme="minorHAnsi" w:eastAsiaTheme="minorEastAsia" w:hAnsiTheme="minorHAnsi" w:cstheme="minorBidi"/>
              <w:sz w:val="22"/>
              <w:szCs w:val="22"/>
              <w:lang w:eastAsia="sv-SE"/>
            </w:rPr>
          </w:pPr>
          <w:hyperlink w:anchor="_Toc129250760" w:history="1">
            <w:r w:rsidR="00A971B2" w:rsidRPr="0012395F">
              <w:rPr>
                <w:rStyle w:val="Hyperlnk"/>
                <w:rFonts w:eastAsiaTheme="majorEastAsia"/>
              </w:rPr>
              <w:t>Socialutskottet</w:t>
            </w:r>
            <w:r w:rsidR="00A971B2">
              <w:rPr>
                <w:webHidden/>
              </w:rPr>
              <w:tab/>
            </w:r>
            <w:r w:rsidR="00A971B2">
              <w:rPr>
                <w:webHidden/>
              </w:rPr>
              <w:fldChar w:fldCharType="begin"/>
            </w:r>
            <w:r w:rsidR="00A971B2">
              <w:rPr>
                <w:webHidden/>
              </w:rPr>
              <w:instrText xml:space="preserve"> PAGEREF _Toc129250760 \h </w:instrText>
            </w:r>
            <w:r w:rsidR="00A971B2">
              <w:rPr>
                <w:webHidden/>
              </w:rPr>
            </w:r>
            <w:r w:rsidR="00A971B2">
              <w:rPr>
                <w:webHidden/>
              </w:rPr>
              <w:fldChar w:fldCharType="separate"/>
            </w:r>
            <w:r w:rsidR="00A971B2">
              <w:rPr>
                <w:webHidden/>
              </w:rPr>
              <w:t>553</w:t>
            </w:r>
            <w:r w:rsidR="00A971B2">
              <w:rPr>
                <w:webHidden/>
              </w:rPr>
              <w:fldChar w:fldCharType="end"/>
            </w:r>
          </w:hyperlink>
        </w:p>
        <w:p w14:paraId="716646F7" w14:textId="5DBFCD04" w:rsidR="00A971B2" w:rsidRDefault="00196BF8">
          <w:pPr>
            <w:pStyle w:val="Innehll2"/>
            <w:rPr>
              <w:rFonts w:asciiTheme="minorHAnsi" w:eastAsiaTheme="minorEastAsia" w:hAnsiTheme="minorHAnsi" w:cstheme="minorBidi"/>
              <w:sz w:val="22"/>
              <w:szCs w:val="22"/>
              <w:lang w:eastAsia="sv-SE"/>
            </w:rPr>
          </w:pPr>
          <w:hyperlink w:anchor="_Toc129250761" w:history="1">
            <w:r w:rsidR="00A971B2" w:rsidRPr="0012395F">
              <w:rPr>
                <w:rStyle w:val="Hyperlnk"/>
                <w:rFonts w:eastAsiaTheme="majorEastAsia"/>
              </w:rPr>
              <w:t>Kulturutskottet</w:t>
            </w:r>
            <w:r w:rsidR="00A971B2">
              <w:rPr>
                <w:webHidden/>
              </w:rPr>
              <w:tab/>
            </w:r>
            <w:r w:rsidR="00A971B2">
              <w:rPr>
                <w:webHidden/>
              </w:rPr>
              <w:fldChar w:fldCharType="begin"/>
            </w:r>
            <w:r w:rsidR="00A971B2">
              <w:rPr>
                <w:webHidden/>
              </w:rPr>
              <w:instrText xml:space="preserve"> PAGEREF _Toc129250761 \h </w:instrText>
            </w:r>
            <w:r w:rsidR="00A971B2">
              <w:rPr>
                <w:webHidden/>
              </w:rPr>
            </w:r>
            <w:r w:rsidR="00A971B2">
              <w:rPr>
                <w:webHidden/>
              </w:rPr>
              <w:fldChar w:fldCharType="separate"/>
            </w:r>
            <w:r w:rsidR="00A971B2">
              <w:rPr>
                <w:webHidden/>
              </w:rPr>
              <w:t>555</w:t>
            </w:r>
            <w:r w:rsidR="00A971B2">
              <w:rPr>
                <w:webHidden/>
              </w:rPr>
              <w:fldChar w:fldCharType="end"/>
            </w:r>
          </w:hyperlink>
        </w:p>
        <w:p w14:paraId="7BBD6BB6" w14:textId="796A38CC" w:rsidR="00A971B2" w:rsidRDefault="00196BF8">
          <w:pPr>
            <w:pStyle w:val="Innehll2"/>
            <w:rPr>
              <w:rFonts w:asciiTheme="minorHAnsi" w:eastAsiaTheme="minorEastAsia" w:hAnsiTheme="minorHAnsi" w:cstheme="minorBidi"/>
              <w:sz w:val="22"/>
              <w:szCs w:val="22"/>
              <w:lang w:eastAsia="sv-SE"/>
            </w:rPr>
          </w:pPr>
          <w:hyperlink w:anchor="_Toc129250762" w:history="1">
            <w:r w:rsidR="00A971B2" w:rsidRPr="0012395F">
              <w:rPr>
                <w:rStyle w:val="Hyperlnk"/>
                <w:rFonts w:eastAsiaTheme="majorEastAsia"/>
              </w:rPr>
              <w:t>Utbildningsutskottet</w:t>
            </w:r>
            <w:r w:rsidR="00A971B2">
              <w:rPr>
                <w:webHidden/>
              </w:rPr>
              <w:tab/>
            </w:r>
            <w:r w:rsidR="00A971B2">
              <w:rPr>
                <w:webHidden/>
              </w:rPr>
              <w:fldChar w:fldCharType="begin"/>
            </w:r>
            <w:r w:rsidR="00A971B2">
              <w:rPr>
                <w:webHidden/>
              </w:rPr>
              <w:instrText xml:space="preserve"> PAGEREF _Toc129250762 \h </w:instrText>
            </w:r>
            <w:r w:rsidR="00A971B2">
              <w:rPr>
                <w:webHidden/>
              </w:rPr>
            </w:r>
            <w:r w:rsidR="00A971B2">
              <w:rPr>
                <w:webHidden/>
              </w:rPr>
              <w:fldChar w:fldCharType="separate"/>
            </w:r>
            <w:r w:rsidR="00A971B2">
              <w:rPr>
                <w:webHidden/>
              </w:rPr>
              <w:t>556</w:t>
            </w:r>
            <w:r w:rsidR="00A971B2">
              <w:rPr>
                <w:webHidden/>
              </w:rPr>
              <w:fldChar w:fldCharType="end"/>
            </w:r>
          </w:hyperlink>
        </w:p>
        <w:p w14:paraId="2CDA1A3B" w14:textId="1C832478" w:rsidR="00A971B2" w:rsidRDefault="00196BF8">
          <w:pPr>
            <w:pStyle w:val="Innehll2"/>
            <w:rPr>
              <w:rFonts w:asciiTheme="minorHAnsi" w:eastAsiaTheme="minorEastAsia" w:hAnsiTheme="minorHAnsi" w:cstheme="minorBidi"/>
              <w:sz w:val="22"/>
              <w:szCs w:val="22"/>
              <w:lang w:eastAsia="sv-SE"/>
            </w:rPr>
          </w:pPr>
          <w:hyperlink w:anchor="_Toc129250763" w:history="1">
            <w:r w:rsidR="00A971B2" w:rsidRPr="0012395F">
              <w:rPr>
                <w:rStyle w:val="Hyperlnk"/>
                <w:rFonts w:eastAsiaTheme="majorEastAsia"/>
              </w:rPr>
              <w:t>Trafikutskottet</w:t>
            </w:r>
            <w:r w:rsidR="00A971B2">
              <w:rPr>
                <w:webHidden/>
              </w:rPr>
              <w:tab/>
            </w:r>
            <w:r w:rsidR="00A971B2">
              <w:rPr>
                <w:webHidden/>
              </w:rPr>
              <w:fldChar w:fldCharType="begin"/>
            </w:r>
            <w:r w:rsidR="00A971B2">
              <w:rPr>
                <w:webHidden/>
              </w:rPr>
              <w:instrText xml:space="preserve"> PAGEREF _Toc129250763 \h </w:instrText>
            </w:r>
            <w:r w:rsidR="00A971B2">
              <w:rPr>
                <w:webHidden/>
              </w:rPr>
            </w:r>
            <w:r w:rsidR="00A971B2">
              <w:rPr>
                <w:webHidden/>
              </w:rPr>
              <w:fldChar w:fldCharType="separate"/>
            </w:r>
            <w:r w:rsidR="00A971B2">
              <w:rPr>
                <w:webHidden/>
              </w:rPr>
              <w:t>558</w:t>
            </w:r>
            <w:r w:rsidR="00A971B2">
              <w:rPr>
                <w:webHidden/>
              </w:rPr>
              <w:fldChar w:fldCharType="end"/>
            </w:r>
          </w:hyperlink>
        </w:p>
        <w:p w14:paraId="462D1FAD" w14:textId="2096EC8A" w:rsidR="00A971B2" w:rsidRDefault="00196BF8">
          <w:pPr>
            <w:pStyle w:val="Innehll2"/>
            <w:rPr>
              <w:rFonts w:asciiTheme="minorHAnsi" w:eastAsiaTheme="minorEastAsia" w:hAnsiTheme="minorHAnsi" w:cstheme="minorBidi"/>
              <w:sz w:val="22"/>
              <w:szCs w:val="22"/>
              <w:lang w:eastAsia="sv-SE"/>
            </w:rPr>
          </w:pPr>
          <w:hyperlink w:anchor="_Toc129250764" w:history="1">
            <w:r w:rsidR="00A971B2" w:rsidRPr="0012395F">
              <w:rPr>
                <w:rStyle w:val="Hyperlnk"/>
                <w:rFonts w:eastAsiaTheme="majorEastAsia"/>
              </w:rPr>
              <w:t>Miljö- och jordbruksutskottet</w:t>
            </w:r>
            <w:r w:rsidR="00A971B2">
              <w:rPr>
                <w:webHidden/>
              </w:rPr>
              <w:tab/>
            </w:r>
            <w:r w:rsidR="00A971B2">
              <w:rPr>
                <w:webHidden/>
              </w:rPr>
              <w:fldChar w:fldCharType="begin"/>
            </w:r>
            <w:r w:rsidR="00A971B2">
              <w:rPr>
                <w:webHidden/>
              </w:rPr>
              <w:instrText xml:space="preserve"> PAGEREF _Toc129250764 \h </w:instrText>
            </w:r>
            <w:r w:rsidR="00A971B2">
              <w:rPr>
                <w:webHidden/>
              </w:rPr>
            </w:r>
            <w:r w:rsidR="00A971B2">
              <w:rPr>
                <w:webHidden/>
              </w:rPr>
              <w:fldChar w:fldCharType="separate"/>
            </w:r>
            <w:r w:rsidR="00A971B2">
              <w:rPr>
                <w:webHidden/>
              </w:rPr>
              <w:t>560</w:t>
            </w:r>
            <w:r w:rsidR="00A971B2">
              <w:rPr>
                <w:webHidden/>
              </w:rPr>
              <w:fldChar w:fldCharType="end"/>
            </w:r>
          </w:hyperlink>
        </w:p>
        <w:p w14:paraId="4C250C4F" w14:textId="50E8EACB" w:rsidR="00A971B2" w:rsidRDefault="00196BF8">
          <w:pPr>
            <w:pStyle w:val="Innehll2"/>
            <w:rPr>
              <w:rFonts w:asciiTheme="minorHAnsi" w:eastAsiaTheme="minorEastAsia" w:hAnsiTheme="minorHAnsi" w:cstheme="minorBidi"/>
              <w:sz w:val="22"/>
              <w:szCs w:val="22"/>
              <w:lang w:eastAsia="sv-SE"/>
            </w:rPr>
          </w:pPr>
          <w:hyperlink w:anchor="_Toc129250765" w:history="1">
            <w:r w:rsidR="00A971B2" w:rsidRPr="0012395F">
              <w:rPr>
                <w:rStyle w:val="Hyperlnk"/>
                <w:rFonts w:eastAsiaTheme="majorEastAsia"/>
              </w:rPr>
              <w:t>Näringsutskottet</w:t>
            </w:r>
            <w:r w:rsidR="00A971B2">
              <w:rPr>
                <w:webHidden/>
              </w:rPr>
              <w:tab/>
            </w:r>
            <w:r w:rsidR="00A971B2">
              <w:rPr>
                <w:webHidden/>
              </w:rPr>
              <w:fldChar w:fldCharType="begin"/>
            </w:r>
            <w:r w:rsidR="00A971B2">
              <w:rPr>
                <w:webHidden/>
              </w:rPr>
              <w:instrText xml:space="preserve"> PAGEREF _Toc129250765 \h </w:instrText>
            </w:r>
            <w:r w:rsidR="00A971B2">
              <w:rPr>
                <w:webHidden/>
              </w:rPr>
            </w:r>
            <w:r w:rsidR="00A971B2">
              <w:rPr>
                <w:webHidden/>
              </w:rPr>
              <w:fldChar w:fldCharType="separate"/>
            </w:r>
            <w:r w:rsidR="00A971B2">
              <w:rPr>
                <w:webHidden/>
              </w:rPr>
              <w:t>562</w:t>
            </w:r>
            <w:r w:rsidR="00A971B2">
              <w:rPr>
                <w:webHidden/>
              </w:rPr>
              <w:fldChar w:fldCharType="end"/>
            </w:r>
          </w:hyperlink>
        </w:p>
        <w:p w14:paraId="44561215" w14:textId="5F665781" w:rsidR="00A971B2" w:rsidRDefault="00196BF8">
          <w:pPr>
            <w:pStyle w:val="Innehll2"/>
            <w:rPr>
              <w:rFonts w:asciiTheme="minorHAnsi" w:eastAsiaTheme="minorEastAsia" w:hAnsiTheme="minorHAnsi" w:cstheme="minorBidi"/>
              <w:sz w:val="22"/>
              <w:szCs w:val="22"/>
              <w:lang w:eastAsia="sv-SE"/>
            </w:rPr>
          </w:pPr>
          <w:hyperlink w:anchor="_Toc129250766" w:history="1">
            <w:r w:rsidR="00A971B2" w:rsidRPr="0012395F">
              <w:rPr>
                <w:rStyle w:val="Hyperlnk"/>
                <w:rFonts w:eastAsiaTheme="majorEastAsia"/>
              </w:rPr>
              <w:t>Arbetsmarknadsutskottet</w:t>
            </w:r>
            <w:r w:rsidR="00A971B2">
              <w:rPr>
                <w:webHidden/>
              </w:rPr>
              <w:tab/>
            </w:r>
            <w:r w:rsidR="00A971B2">
              <w:rPr>
                <w:webHidden/>
              </w:rPr>
              <w:fldChar w:fldCharType="begin"/>
            </w:r>
            <w:r w:rsidR="00A971B2">
              <w:rPr>
                <w:webHidden/>
              </w:rPr>
              <w:instrText xml:space="preserve"> PAGEREF _Toc129250766 \h </w:instrText>
            </w:r>
            <w:r w:rsidR="00A971B2">
              <w:rPr>
                <w:webHidden/>
              </w:rPr>
            </w:r>
            <w:r w:rsidR="00A971B2">
              <w:rPr>
                <w:webHidden/>
              </w:rPr>
              <w:fldChar w:fldCharType="separate"/>
            </w:r>
            <w:r w:rsidR="00A971B2">
              <w:rPr>
                <w:webHidden/>
              </w:rPr>
              <w:t>564</w:t>
            </w:r>
            <w:r w:rsidR="00A971B2">
              <w:rPr>
                <w:webHidden/>
              </w:rPr>
              <w:fldChar w:fldCharType="end"/>
            </w:r>
          </w:hyperlink>
        </w:p>
        <w:p w14:paraId="3500923C" w14:textId="54391EC1" w:rsidR="00A971B2" w:rsidRDefault="00196BF8">
          <w:pPr>
            <w:pStyle w:val="Innehll2"/>
            <w:rPr>
              <w:rFonts w:asciiTheme="minorHAnsi" w:eastAsiaTheme="minorEastAsia" w:hAnsiTheme="minorHAnsi" w:cstheme="minorBidi"/>
              <w:sz w:val="22"/>
              <w:szCs w:val="22"/>
              <w:lang w:eastAsia="sv-SE"/>
            </w:rPr>
          </w:pPr>
          <w:hyperlink w:anchor="_Toc129250767" w:history="1">
            <w:r w:rsidR="00A971B2" w:rsidRPr="0012395F">
              <w:rPr>
                <w:rStyle w:val="Hyperlnk"/>
                <w:rFonts w:eastAsiaTheme="majorEastAsia"/>
              </w:rPr>
              <w:t>Civilutskottet</w:t>
            </w:r>
            <w:r w:rsidR="00A971B2">
              <w:rPr>
                <w:webHidden/>
              </w:rPr>
              <w:tab/>
            </w:r>
            <w:r w:rsidR="00A971B2">
              <w:rPr>
                <w:webHidden/>
              </w:rPr>
              <w:fldChar w:fldCharType="begin"/>
            </w:r>
            <w:r w:rsidR="00A971B2">
              <w:rPr>
                <w:webHidden/>
              </w:rPr>
              <w:instrText xml:space="preserve"> PAGEREF _Toc129250767 \h </w:instrText>
            </w:r>
            <w:r w:rsidR="00A971B2">
              <w:rPr>
                <w:webHidden/>
              </w:rPr>
            </w:r>
            <w:r w:rsidR="00A971B2">
              <w:rPr>
                <w:webHidden/>
              </w:rPr>
              <w:fldChar w:fldCharType="separate"/>
            </w:r>
            <w:r w:rsidR="00A971B2">
              <w:rPr>
                <w:webHidden/>
              </w:rPr>
              <w:t>565</w:t>
            </w:r>
            <w:r w:rsidR="00A971B2">
              <w:rPr>
                <w:webHidden/>
              </w:rPr>
              <w:fldChar w:fldCharType="end"/>
            </w:r>
          </w:hyperlink>
        </w:p>
        <w:p w14:paraId="71F6E322" w14:textId="1D429898" w:rsidR="00A971B2" w:rsidRDefault="00196BF8">
          <w:pPr>
            <w:pStyle w:val="Innehll2"/>
            <w:rPr>
              <w:rFonts w:asciiTheme="minorHAnsi" w:eastAsiaTheme="minorEastAsia" w:hAnsiTheme="minorHAnsi" w:cstheme="minorBidi"/>
              <w:sz w:val="22"/>
              <w:szCs w:val="22"/>
              <w:lang w:eastAsia="sv-SE"/>
            </w:rPr>
          </w:pPr>
          <w:hyperlink w:anchor="_Toc129250768" w:history="1">
            <w:r w:rsidR="00A971B2" w:rsidRPr="0012395F">
              <w:rPr>
                <w:rStyle w:val="Hyperlnk"/>
                <w:rFonts w:eastAsiaTheme="majorEastAsia"/>
              </w:rPr>
              <w:t>Sammansatta utrikes- och försvarsutskottet</w:t>
            </w:r>
            <w:r w:rsidR="00A971B2">
              <w:rPr>
                <w:webHidden/>
              </w:rPr>
              <w:tab/>
            </w:r>
            <w:r w:rsidR="00A971B2">
              <w:rPr>
                <w:webHidden/>
              </w:rPr>
              <w:fldChar w:fldCharType="begin"/>
            </w:r>
            <w:r w:rsidR="00A971B2">
              <w:rPr>
                <w:webHidden/>
              </w:rPr>
              <w:instrText xml:space="preserve"> PAGEREF _Toc129250768 \h </w:instrText>
            </w:r>
            <w:r w:rsidR="00A971B2">
              <w:rPr>
                <w:webHidden/>
              </w:rPr>
            </w:r>
            <w:r w:rsidR="00A971B2">
              <w:rPr>
                <w:webHidden/>
              </w:rPr>
              <w:fldChar w:fldCharType="separate"/>
            </w:r>
            <w:r w:rsidR="00A971B2">
              <w:rPr>
                <w:webHidden/>
              </w:rPr>
              <w:t>567</w:t>
            </w:r>
            <w:r w:rsidR="00A971B2">
              <w:rPr>
                <w:webHidden/>
              </w:rPr>
              <w:fldChar w:fldCharType="end"/>
            </w:r>
          </w:hyperlink>
        </w:p>
        <w:p w14:paraId="2774794D" w14:textId="36948479" w:rsidR="00A971B2" w:rsidRDefault="00196BF8">
          <w:pPr>
            <w:pStyle w:val="Innehll1"/>
            <w:rPr>
              <w:rFonts w:asciiTheme="minorHAnsi" w:eastAsiaTheme="minorEastAsia" w:hAnsiTheme="minorHAnsi"/>
              <w:sz w:val="22"/>
              <w:lang w:eastAsia="sv-SE"/>
            </w:rPr>
          </w:pPr>
          <w:hyperlink w:anchor="_Toc129250769" w:history="1">
            <w:r w:rsidR="00A971B2" w:rsidRPr="0012395F">
              <w:rPr>
                <w:rStyle w:val="Hyperlnk"/>
              </w:rPr>
              <w:t>5.  Regelbeståndet 2022</w:t>
            </w:r>
            <w:r w:rsidR="00A971B2">
              <w:rPr>
                <w:webHidden/>
              </w:rPr>
              <w:tab/>
            </w:r>
            <w:r w:rsidR="00A971B2">
              <w:rPr>
                <w:webHidden/>
              </w:rPr>
              <w:fldChar w:fldCharType="begin"/>
            </w:r>
            <w:r w:rsidR="00A971B2">
              <w:rPr>
                <w:webHidden/>
              </w:rPr>
              <w:instrText xml:space="preserve"> PAGEREF _Toc129250769 \h </w:instrText>
            </w:r>
            <w:r w:rsidR="00A971B2">
              <w:rPr>
                <w:webHidden/>
              </w:rPr>
            </w:r>
            <w:r w:rsidR="00A971B2">
              <w:rPr>
                <w:webHidden/>
              </w:rPr>
              <w:fldChar w:fldCharType="separate"/>
            </w:r>
            <w:r w:rsidR="00A971B2">
              <w:rPr>
                <w:webHidden/>
              </w:rPr>
              <w:t>568</w:t>
            </w:r>
            <w:r w:rsidR="00A971B2">
              <w:rPr>
                <w:webHidden/>
              </w:rPr>
              <w:fldChar w:fldCharType="end"/>
            </w:r>
          </w:hyperlink>
        </w:p>
        <w:p w14:paraId="3A5E52D1" w14:textId="355A590E" w:rsidR="00A971B2" w:rsidRDefault="00196BF8">
          <w:pPr>
            <w:pStyle w:val="Innehll5"/>
            <w:rPr>
              <w:rFonts w:asciiTheme="minorHAnsi" w:eastAsiaTheme="minorEastAsia" w:hAnsiTheme="minorHAnsi"/>
              <w:noProof/>
              <w:sz w:val="22"/>
              <w:lang w:eastAsia="sv-SE"/>
            </w:rPr>
          </w:pPr>
          <w:hyperlink w:anchor="_Toc129250770" w:history="1">
            <w:r w:rsidR="00A971B2" w:rsidRPr="0012395F">
              <w:rPr>
                <w:rStyle w:val="Hyperlnk"/>
                <w:noProof/>
              </w:rPr>
              <w:t>Utdrag ur protokoll vid regeringssammanträde den 9 mars 2023</w:t>
            </w:r>
            <w:r w:rsidR="00A971B2">
              <w:rPr>
                <w:noProof/>
                <w:webHidden/>
              </w:rPr>
              <w:tab/>
            </w:r>
            <w:r w:rsidR="00A971B2">
              <w:rPr>
                <w:noProof/>
                <w:webHidden/>
              </w:rPr>
              <w:fldChar w:fldCharType="begin"/>
            </w:r>
            <w:r w:rsidR="00A971B2">
              <w:rPr>
                <w:noProof/>
                <w:webHidden/>
              </w:rPr>
              <w:instrText xml:space="preserve"> PAGEREF _Toc129250770 \h </w:instrText>
            </w:r>
            <w:r w:rsidR="00A971B2">
              <w:rPr>
                <w:noProof/>
                <w:webHidden/>
              </w:rPr>
            </w:r>
            <w:r w:rsidR="00A971B2">
              <w:rPr>
                <w:noProof/>
                <w:webHidden/>
              </w:rPr>
              <w:fldChar w:fldCharType="separate"/>
            </w:r>
            <w:r w:rsidR="00A971B2">
              <w:rPr>
                <w:noProof/>
                <w:webHidden/>
              </w:rPr>
              <w:t>571</w:t>
            </w:r>
            <w:r w:rsidR="00A971B2">
              <w:rPr>
                <w:noProof/>
                <w:webHidden/>
              </w:rPr>
              <w:fldChar w:fldCharType="end"/>
            </w:r>
          </w:hyperlink>
        </w:p>
        <w:p w14:paraId="3900E86F" w14:textId="4F9BFF94" w:rsidR="004853AC" w:rsidRPr="009A4FDE" w:rsidRDefault="004853AC" w:rsidP="00C9790C">
          <w:pPr>
            <w:pStyle w:val="Innehll1"/>
            <w:spacing w:after="280"/>
            <w:rPr>
              <w:sz w:val="27"/>
              <w:szCs w:val="27"/>
            </w:rPr>
          </w:pPr>
          <w:r>
            <w:rPr>
              <w:b/>
              <w:sz w:val="25"/>
              <w:szCs w:val="25"/>
            </w:rPr>
            <w:fldChar w:fldCharType="end"/>
          </w:r>
        </w:p>
      </w:sdtContent>
    </w:sdt>
    <w:p w14:paraId="72E1BE77" w14:textId="4C963B8E" w:rsidR="004853AC" w:rsidRPr="00150876" w:rsidRDefault="004853AC" w:rsidP="00150876">
      <w:pPr>
        <w:pStyle w:val="Rubrik1"/>
      </w:pPr>
      <w:r>
        <w:br w:type="page"/>
      </w:r>
      <w:bookmarkStart w:id="1" w:name="_Toc337537303"/>
      <w:bookmarkStart w:id="2" w:name="_Toc129250738"/>
      <w:bookmarkEnd w:id="1"/>
      <w:r w:rsidR="00F737B9">
        <w:lastRenderedPageBreak/>
        <w:t>1</w:t>
      </w:r>
      <w:r w:rsidR="00C61420">
        <w:t xml:space="preserve"> </w:t>
      </w:r>
      <w:r w:rsidR="007C22AE">
        <w:t xml:space="preserve"> </w:t>
      </w:r>
      <w:r w:rsidR="00C72662" w:rsidRPr="00150876">
        <w:t>Inledning</w:t>
      </w:r>
      <w:bookmarkEnd w:id="2"/>
      <w:r w:rsidR="007475C0" w:rsidRPr="00150876">
        <w:t xml:space="preserve"> </w:t>
      </w:r>
    </w:p>
    <w:p w14:paraId="5954DAC2" w14:textId="532F5264" w:rsidR="004853AC" w:rsidRDefault="00FA5CC0" w:rsidP="00C9790C">
      <w:pPr>
        <w:pStyle w:val="Brdtext"/>
      </w:pPr>
      <w:r>
        <w:t>Regeringen ska varje år i en skrivelse till riksdagen redovisa vilka åtgärder regeringen har vidtagit med anledning av de riksdagsskrivelser som överlämnats till regeringen (9 kap. 8 § riksdagsordningen).</w:t>
      </w:r>
    </w:p>
    <w:p w14:paraId="02159158" w14:textId="4007DE0E" w:rsidR="00FA5CC0" w:rsidRDefault="00FA5CC0" w:rsidP="00AA2389">
      <w:pPr>
        <w:pStyle w:val="Brdtextmedindrag"/>
      </w:pPr>
      <w:r>
        <w:t>Redovisningen tar upp samtliga riksdagsskrivelser från det senaste kalenderåret och äldre riksdagsskrivelser som inte tidigare har rappor</w:t>
      </w:r>
      <w:r>
        <w:softHyphen/>
        <w:t>terats som slutbehandlade av regeringen (avsnitt 2). Den avser huvudsak</w:t>
      </w:r>
      <w:r>
        <w:softHyphen/>
        <w:t>ligen sådana åtgärder som vidtagits under tiden 1 januari–31 december 20</w:t>
      </w:r>
      <w:r w:rsidR="008E2816">
        <w:t>2</w:t>
      </w:r>
      <w:r w:rsidR="00EC4398">
        <w:t>2</w:t>
      </w:r>
      <w:r>
        <w:t>. För att underlätta för riksdagsutskotten att få en så aktuell bild som möjligt vid sitt utvärderings- och uppföljningsarbete, har redovisningen fått omfatta även vissa regeringsbeslut från tiden efter den egentliga redo</w:t>
      </w:r>
      <w:r>
        <w:softHyphen/>
        <w:t>visnings</w:t>
      </w:r>
      <w:r>
        <w:softHyphen/>
        <w:t xml:space="preserve">periodens utgång. </w:t>
      </w:r>
    </w:p>
    <w:p w14:paraId="10759AF0" w14:textId="27CC59BE" w:rsidR="00FA5CC0" w:rsidRPr="00B11A51" w:rsidRDefault="00FA5CC0" w:rsidP="00FA5CC0">
      <w:pPr>
        <w:pStyle w:val="Brdtextmedindrag"/>
      </w:pPr>
      <w:r>
        <w:t>Liksom tidigare är redovisningen uppställd departementsvis. En riks</w:t>
      </w:r>
      <w:r>
        <w:softHyphen/>
        <w:t>dagsskrivelse är i regel redovisad under det departement riks</w:t>
      </w:r>
      <w:r>
        <w:softHyphen/>
        <w:t>dags</w:t>
      </w:r>
      <w:r>
        <w:softHyphen/>
        <w:t>skrivel</w:t>
      </w:r>
      <w:r>
        <w:softHyphen/>
        <w:t>sen har ställts till. En sådan princip kan dock inte upprätt</w:t>
      </w:r>
      <w:r>
        <w:softHyphen/>
        <w:t>hållas fullt ut. Vissa departement har upphört, andra har tillkommit eller ändrat namn. Även med en i övrigt bibehållen departe</w:t>
      </w:r>
      <w:r>
        <w:softHyphen/>
        <w:t>mentsorganisation har ärende</w:t>
      </w:r>
      <w:r>
        <w:softHyphen/>
        <w:t>grupper vid flera tillfällen flyttats mellan olika departement</w:t>
      </w:r>
      <w:r w:rsidR="002E04AC">
        <w:t xml:space="preserve">. </w:t>
      </w:r>
      <w:r w:rsidR="005101AE" w:rsidRPr="00B11A51">
        <w:t>I</w:t>
      </w:r>
      <w:r w:rsidR="000F181C" w:rsidRPr="00B11A51">
        <w:t xml:space="preserve"> allt väsentligt </w:t>
      </w:r>
      <w:r w:rsidRPr="00B11A51">
        <w:t xml:space="preserve">redovisas </w:t>
      </w:r>
      <w:r w:rsidR="005101AE" w:rsidRPr="00B11A51">
        <w:t>i sådana fall riksdagsskrivelsen</w:t>
      </w:r>
      <w:r w:rsidRPr="00B11A51">
        <w:t xml:space="preserve"> under det depar</w:t>
      </w:r>
      <w:r w:rsidRPr="00B11A51">
        <w:softHyphen/>
        <w:t>tement som den 1 januari 20</w:t>
      </w:r>
      <w:r w:rsidR="00F04BED" w:rsidRPr="00B11A51">
        <w:t>2</w:t>
      </w:r>
      <w:r w:rsidR="00EC4398">
        <w:t>3</w:t>
      </w:r>
      <w:r w:rsidRPr="00B11A51">
        <w:t xml:space="preserve"> var ansvarigt för beredningen av sakfrågorna enligt uppdelningen i bilagan till förord</w:t>
      </w:r>
      <w:r w:rsidRPr="00B11A51">
        <w:softHyphen/>
        <w:t>ningen (1996:1515) med instruktion för Regeringskansliet.</w:t>
      </w:r>
    </w:p>
    <w:p w14:paraId="0AC5A4FC" w14:textId="2A114E2C" w:rsidR="00FA5CC0" w:rsidRDefault="00FA5CC0" w:rsidP="00FA5CC0">
      <w:pPr>
        <w:pStyle w:val="Brdtextmedindrag"/>
      </w:pPr>
      <w:r w:rsidRPr="00B11A51">
        <w:t>Inom varje departement är riksdagsskrivelserna</w:t>
      </w:r>
      <w:r>
        <w:t xml:space="preserve"> uppdelade i två huvud</w:t>
      </w:r>
      <w:r>
        <w:softHyphen/>
        <w:t>avsnitt, först de äldre riksmötena, därefter de nyare riksmötena 20</w:t>
      </w:r>
      <w:r w:rsidR="00512D79">
        <w:t>20</w:t>
      </w:r>
      <w:r>
        <w:t>/</w:t>
      </w:r>
      <w:r w:rsidR="00D5111D">
        <w:t>2</w:t>
      </w:r>
      <w:r w:rsidR="00512D79">
        <w:t>1</w:t>
      </w:r>
      <w:r>
        <w:t>, 20</w:t>
      </w:r>
      <w:r w:rsidR="00D5111D">
        <w:t>2</w:t>
      </w:r>
      <w:r w:rsidR="00512D79">
        <w:t>1</w:t>
      </w:r>
      <w:r>
        <w:t>/</w:t>
      </w:r>
      <w:r w:rsidR="008E2816">
        <w:t>2</w:t>
      </w:r>
      <w:r w:rsidR="00512D79">
        <w:t>2</w:t>
      </w:r>
      <w:r>
        <w:t xml:space="preserve"> och det nu pågående riksmötet 20</w:t>
      </w:r>
      <w:r w:rsidR="008E2816">
        <w:t>2</w:t>
      </w:r>
      <w:r w:rsidR="00512D79">
        <w:t>2</w:t>
      </w:r>
      <w:r>
        <w:t>/</w:t>
      </w:r>
      <w:r w:rsidR="00F04BED">
        <w:t>2</w:t>
      </w:r>
      <w:r w:rsidR="00512D79">
        <w:t>3</w:t>
      </w:r>
      <w:r>
        <w:t xml:space="preserve"> fram till årsskiftet. </w:t>
      </w:r>
    </w:p>
    <w:p w14:paraId="5B572013" w14:textId="14954CFF" w:rsidR="00FA5CC0" w:rsidRDefault="00FA5CC0" w:rsidP="00FA5CC0">
      <w:pPr>
        <w:pStyle w:val="Brdtextmedindrag"/>
      </w:pPr>
      <w:r>
        <w:t xml:space="preserve">Redovisningen omfattar alla riksdagsskrivelser som överlämnats till regeringen från och med nr </w:t>
      </w:r>
      <w:r w:rsidR="00F664E3">
        <w:t>1</w:t>
      </w:r>
      <w:r w:rsidR="00733A2A">
        <w:t>26</w:t>
      </w:r>
      <w:r>
        <w:t xml:space="preserve"> från riksmötet 20</w:t>
      </w:r>
      <w:r w:rsidR="00A3327B">
        <w:t>2</w:t>
      </w:r>
      <w:r w:rsidR="00733A2A">
        <w:t>1</w:t>
      </w:r>
      <w:r>
        <w:t>/</w:t>
      </w:r>
      <w:r w:rsidR="008E2816">
        <w:t>2</w:t>
      </w:r>
      <w:r w:rsidR="00733A2A">
        <w:t>2</w:t>
      </w:r>
      <w:r>
        <w:t xml:space="preserve"> till och med nr</w:t>
      </w:r>
      <w:r w:rsidR="0040495F">
        <w:t xml:space="preserve"> </w:t>
      </w:r>
      <w:r w:rsidR="00C05F72">
        <w:t>10</w:t>
      </w:r>
      <w:r w:rsidR="00D62978">
        <w:t>9</w:t>
      </w:r>
      <w:r w:rsidR="0040495F">
        <w:t xml:space="preserve"> </w:t>
      </w:r>
      <w:r>
        <w:t>från riksmötet 20</w:t>
      </w:r>
      <w:r w:rsidR="008E2816">
        <w:t>2</w:t>
      </w:r>
      <w:r w:rsidR="00733A2A">
        <w:t>2</w:t>
      </w:r>
      <w:r>
        <w:t>/</w:t>
      </w:r>
      <w:r w:rsidR="00F04BED">
        <w:t>2</w:t>
      </w:r>
      <w:r w:rsidR="00733A2A">
        <w:t>3</w:t>
      </w:r>
      <w:r>
        <w:t>.</w:t>
      </w:r>
      <w:r w:rsidR="005A2310">
        <w:t xml:space="preserve"> Som framgått omfattar redovisningen </w:t>
      </w:r>
      <w:r>
        <w:t>dessutom de riksdags</w:t>
      </w:r>
      <w:r>
        <w:softHyphen/>
        <w:t>skrivelser från tidigare riksmöten som inte tidigare har redovisats som slut</w:t>
      </w:r>
      <w:r>
        <w:softHyphen/>
        <w:t>behandlade. Vid utvärderingen och uppföljningen av riksdagens beslut är regeringens åtgärder med anledning av riksdagens tillkänna</w:t>
      </w:r>
      <w:r>
        <w:softHyphen/>
        <w:t>givanden till regeringen av särskilt intresse. De punkter i utskotts</w:t>
      </w:r>
      <w:r>
        <w:softHyphen/>
        <w:t>betänkandena som inne</w:t>
      </w:r>
      <w:r>
        <w:softHyphen/>
        <w:t>håller sådana tillkännagivanden markeras i redovisningen med en asterisk (</w:t>
      </w:r>
      <w:r w:rsidR="00783E91">
        <w:t>*</w:t>
      </w:r>
      <w:r>
        <w:t>).</w:t>
      </w:r>
    </w:p>
    <w:p w14:paraId="38767283" w14:textId="682FF406" w:rsidR="00FA5CC0" w:rsidRDefault="00FA5CC0" w:rsidP="00FA5CC0">
      <w:pPr>
        <w:pStyle w:val="Brdtextmedindrag"/>
      </w:pPr>
      <w:r>
        <w:t>De</w:t>
      </w:r>
      <w:r w:rsidR="004F170F">
        <w:t>t</w:t>
      </w:r>
      <w:r>
        <w:t xml:space="preserve"> departementsvisa avsnitte</w:t>
      </w:r>
      <w:r w:rsidR="004F170F">
        <w:t>t</w:t>
      </w:r>
      <w:r>
        <w:t xml:space="preserve"> kompletteras med två register. Ett är kronologiskt uppställt och innehåller hänvisningar om var i redovis</w:t>
      </w:r>
      <w:r>
        <w:softHyphen/>
        <w:t>ningen varje riksdagsskrivelse finns samt uppgifter om vilket riksdags</w:t>
      </w:r>
      <w:r>
        <w:softHyphen/>
        <w:t>utskott som berett ärendet och om regeringen har slutbehandlat skrivel</w:t>
      </w:r>
      <w:r>
        <w:softHyphen/>
        <w:t>sen eller inte (avsnitt 3). I det andra registret, som innehåller samma sakuppgifter, är riks</w:t>
      </w:r>
      <w:r>
        <w:softHyphen/>
        <w:t>dagsskrivelserna grupperade efter det utskott där ärendena beretts (avsnitt 4).</w:t>
      </w:r>
    </w:p>
    <w:p w14:paraId="74A71139" w14:textId="09F169BB" w:rsidR="00A12CCA" w:rsidRDefault="00FA5CC0" w:rsidP="00A12CCA">
      <w:pPr>
        <w:pStyle w:val="Brdtextmedindrag"/>
      </w:pPr>
      <w:r>
        <w:t>Ett viktigt inslag i redogörelsen för behandlingen av riksdagsskrivel</w:t>
      </w:r>
      <w:r>
        <w:softHyphen/>
        <w:t xml:space="preserve">serna är lagstiftningsärendena och regeringens utfärdande av lagar eller beslut om förordningar. Många av förordningarna är samtidigt grunden </w:t>
      </w:r>
      <w:r>
        <w:rPr>
          <w:rStyle w:val="BrdtextChar"/>
        </w:rPr>
        <w:t>för en omfattande normgivning på myndighetsnivå. Därför lämnas i detta sammanhang en aktuell redovisning av regelbeståndet i Svensk för</w:t>
      </w:r>
      <w:r>
        <w:rPr>
          <w:rStyle w:val="BrdtextChar"/>
        </w:rPr>
        <w:softHyphen/>
        <w:t>fatt</w:t>
      </w:r>
      <w:r>
        <w:rPr>
          <w:rStyle w:val="BrdtextChar"/>
        </w:rPr>
        <w:softHyphen/>
        <w:t>ningssamling (SFS) och hos myndig</w:t>
      </w:r>
      <w:r>
        <w:rPr>
          <w:rStyle w:val="BrdtextChar"/>
        </w:rPr>
        <w:softHyphen/>
        <w:t>heterna (avsnitt 5).</w:t>
      </w:r>
    </w:p>
    <w:p w14:paraId="281C3668" w14:textId="77777777" w:rsidR="00A12CCA" w:rsidRPr="00A12CCA" w:rsidRDefault="00A12CCA" w:rsidP="00A12CCA">
      <w:pPr>
        <w:pStyle w:val="Brdtextmedindrag"/>
      </w:pPr>
    </w:p>
    <w:p w14:paraId="1B7C973C" w14:textId="77777777" w:rsidR="00FC458E" w:rsidRDefault="00FC458E" w:rsidP="00FC458E">
      <w:pPr>
        <w:pStyle w:val="Brdtext"/>
      </w:pPr>
    </w:p>
    <w:p w14:paraId="21D2D0C1" w14:textId="5384FD91" w:rsidR="00F74809" w:rsidRPr="0099618F" w:rsidRDefault="00F74809" w:rsidP="00FC458E">
      <w:pPr>
        <w:pStyle w:val="Brdtext"/>
        <w:sectPr w:rsidR="00F74809" w:rsidRPr="0099618F"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39EC62CC" w14:textId="01A624C0" w:rsidR="00110C85" w:rsidRDefault="00864F1E" w:rsidP="0004325B">
      <w:pPr>
        <w:pStyle w:val="Rubrik1"/>
      </w:pPr>
      <w:bookmarkStart w:id="3" w:name="_Toc129250739"/>
      <w:bookmarkStart w:id="4" w:name="_Hlk127536437"/>
      <w:r>
        <w:lastRenderedPageBreak/>
        <w:t>2</w:t>
      </w:r>
      <w:r w:rsidR="006966B0">
        <w:t xml:space="preserve"> </w:t>
      </w:r>
      <w:r w:rsidR="00E10896">
        <w:t xml:space="preserve"> </w:t>
      </w:r>
      <w:r w:rsidR="00C9790C">
        <w:t>Redovisning</w:t>
      </w:r>
      <w:bookmarkEnd w:id="3"/>
    </w:p>
    <w:p w14:paraId="3C96FA2F" w14:textId="2CB440D0" w:rsidR="00C9790C" w:rsidRDefault="003B0654" w:rsidP="00562A27">
      <w:pPr>
        <w:pStyle w:val="Rubrik2"/>
        <w:spacing w:before="0"/>
      </w:pPr>
      <w:bookmarkStart w:id="5" w:name="_Toc129250740"/>
      <w:bookmarkStart w:id="6" w:name="_Hlk32321928"/>
      <w:r>
        <w:t>2.1</w:t>
      </w:r>
      <w:r w:rsidR="00E10896">
        <w:t xml:space="preserve"> </w:t>
      </w:r>
      <w:r w:rsidR="00081E14">
        <w:t xml:space="preserve"> </w:t>
      </w:r>
      <w:r w:rsidR="00C9790C">
        <w:t>Statsrådsberedningen</w:t>
      </w:r>
      <w:bookmarkEnd w:id="5"/>
    </w:p>
    <w:p w14:paraId="1A7F5691" w14:textId="77777777" w:rsidR="006E30E6" w:rsidRDefault="006E30E6" w:rsidP="006E30E6">
      <w:pPr>
        <w:pStyle w:val="Rubrik3utannumrering"/>
        <w:spacing w:before="0"/>
      </w:pPr>
      <w:bookmarkStart w:id="7" w:name="_Hlk61252637"/>
      <w:r>
        <w:t>Nyare riksmöten</w:t>
      </w:r>
    </w:p>
    <w:bookmarkEnd w:id="7"/>
    <w:p w14:paraId="25455035" w14:textId="1EE9C455" w:rsidR="006E30E6" w:rsidRDefault="006E30E6" w:rsidP="006E30E6">
      <w:pPr>
        <w:pStyle w:val="Rubrik4utannumrering"/>
        <w:spacing w:before="0"/>
      </w:pPr>
      <w:r>
        <w:t>Riksmötet 202</w:t>
      </w:r>
      <w:r w:rsidR="009E36C9">
        <w:t>1</w:t>
      </w:r>
      <w:r>
        <w:t>/2</w:t>
      </w:r>
      <w:r w:rsidR="009E36C9">
        <w:t>2</w:t>
      </w:r>
    </w:p>
    <w:p w14:paraId="731C1EAA" w14:textId="3B179AC3" w:rsidR="00FF48B2" w:rsidRDefault="007F3370" w:rsidP="00FF48B2">
      <w:pPr>
        <w:pStyle w:val="Rubrik5utannumrering"/>
        <w:spacing w:before="0"/>
      </w:pPr>
      <w:r>
        <w:t>1</w:t>
      </w:r>
      <w:r w:rsidR="00A92914" w:rsidRPr="00063279">
        <w:t xml:space="preserve">. Rskr. </w:t>
      </w:r>
      <w:r w:rsidR="00FF48B2">
        <w:t>2021/22:126</w:t>
      </w:r>
    </w:p>
    <w:p w14:paraId="18D157DF" w14:textId="77777777" w:rsidR="00FF48B2" w:rsidRDefault="00FF48B2" w:rsidP="00FF48B2">
      <w:pPr>
        <w:pStyle w:val="Brdtext"/>
        <w:jc w:val="left"/>
      </w:pPr>
      <w:r>
        <w:t>Granskning av statsrådens tjänsteutövning och regeringsärendenas handläggning</w:t>
      </w:r>
    </w:p>
    <w:p w14:paraId="3224C015" w14:textId="46787685" w:rsidR="00FF48B2" w:rsidRDefault="00FF48B2" w:rsidP="00FF48B2">
      <w:pPr>
        <w:pStyle w:val="Brdtext"/>
        <w:jc w:val="left"/>
      </w:pPr>
      <w:r>
        <w:t>Bet. 2021/22:KU10</w:t>
      </w:r>
    </w:p>
    <w:p w14:paraId="46E9B6B4" w14:textId="77777777" w:rsidR="00FF48B2" w:rsidRDefault="00FF48B2" w:rsidP="00FF48B2">
      <w:pPr>
        <w:pStyle w:val="Brdtext"/>
        <w:jc w:val="left"/>
      </w:pPr>
      <w:r>
        <w:t xml:space="preserve">Skrivelsen är slutbehandlad. </w:t>
      </w:r>
    </w:p>
    <w:p w14:paraId="0F12DF66" w14:textId="77777777" w:rsidR="00FF48B2" w:rsidRDefault="00FF48B2" w:rsidP="00FF48B2">
      <w:pPr>
        <w:pStyle w:val="Brdtext"/>
      </w:pPr>
    </w:p>
    <w:p w14:paraId="621114E2" w14:textId="67107D2B" w:rsidR="00FF48B2" w:rsidRDefault="00FF48B2" w:rsidP="00FF48B2">
      <w:pPr>
        <w:pStyle w:val="Brdtext"/>
      </w:pPr>
      <w:r>
        <w:t xml:space="preserve">Den </w:t>
      </w:r>
      <w:r w:rsidR="00B5264B">
        <w:t>31 mars</w:t>
      </w:r>
      <w:r w:rsidRPr="000A279B">
        <w:rPr>
          <w:b/>
        </w:rPr>
        <w:t xml:space="preserve"> </w:t>
      </w:r>
      <w:r>
        <w:t xml:space="preserve">2022 beslutade regeringen att skriva av ärendet. </w:t>
      </w:r>
    </w:p>
    <w:p w14:paraId="42D6630E" w14:textId="6604B321" w:rsidR="006A38E4" w:rsidRPr="001541BC" w:rsidRDefault="006A38E4" w:rsidP="006A38E4">
      <w:pPr>
        <w:pStyle w:val="Rubrik5utannumrering"/>
      </w:pPr>
      <w:r>
        <w:t>2</w:t>
      </w:r>
      <w:r w:rsidRPr="001541BC">
        <w:t>. Rskr. 20</w:t>
      </w:r>
      <w:r>
        <w:t>21</w:t>
      </w:r>
      <w:r w:rsidRPr="001541BC">
        <w:t>/</w:t>
      </w:r>
      <w:r>
        <w:t>22</w:t>
      </w:r>
      <w:r w:rsidRPr="001541BC">
        <w:t>:</w:t>
      </w:r>
      <w:r>
        <w:t>390</w:t>
      </w:r>
    </w:p>
    <w:p w14:paraId="35A2DD0A" w14:textId="24EEA27E" w:rsidR="006A38E4" w:rsidRDefault="006A38E4" w:rsidP="006A38E4">
      <w:pPr>
        <w:pStyle w:val="Brdtext"/>
        <w:jc w:val="left"/>
      </w:pPr>
      <w:r>
        <w:t>Granskningsbetänkande våren 2022</w:t>
      </w:r>
    </w:p>
    <w:p w14:paraId="44069103" w14:textId="087AA013" w:rsidR="006A38E4" w:rsidRDefault="006A38E4" w:rsidP="006A38E4">
      <w:pPr>
        <w:pStyle w:val="Brdtext"/>
        <w:jc w:val="left"/>
      </w:pPr>
      <w:r>
        <w:t>Bet. 2021/22:KU20</w:t>
      </w:r>
    </w:p>
    <w:p w14:paraId="4AF60BC3" w14:textId="77777777" w:rsidR="006A38E4" w:rsidRDefault="006A38E4" w:rsidP="006A38E4">
      <w:pPr>
        <w:pStyle w:val="Brdtext"/>
        <w:jc w:val="left"/>
      </w:pPr>
      <w:r>
        <w:t xml:space="preserve">Skrivelsen är slutbehandlad. </w:t>
      </w:r>
    </w:p>
    <w:p w14:paraId="5C2E125A" w14:textId="77777777" w:rsidR="006A38E4" w:rsidRDefault="006A38E4" w:rsidP="006A38E4">
      <w:pPr>
        <w:pStyle w:val="Brdtextmedindrag"/>
      </w:pPr>
    </w:p>
    <w:p w14:paraId="6E82F0B7" w14:textId="1D3C64B6" w:rsidR="006A38E4" w:rsidRDefault="006A38E4" w:rsidP="006A38E4">
      <w:pPr>
        <w:pStyle w:val="Brdtext"/>
      </w:pPr>
      <w:r>
        <w:t xml:space="preserve">Den </w:t>
      </w:r>
      <w:r w:rsidR="00310CC5">
        <w:t>1 september</w:t>
      </w:r>
      <w:r w:rsidRPr="000A279B">
        <w:rPr>
          <w:b/>
        </w:rPr>
        <w:t xml:space="preserve"> </w:t>
      </w:r>
      <w:r>
        <w:t xml:space="preserve">2022 beslutade regeringen att skriva av ärendet.  </w:t>
      </w:r>
    </w:p>
    <w:p w14:paraId="44B252C7" w14:textId="4B27A53E" w:rsidR="00112770" w:rsidRDefault="00112770" w:rsidP="00112770">
      <w:pPr>
        <w:pStyle w:val="Brdtextmedindrag"/>
      </w:pPr>
    </w:p>
    <w:p w14:paraId="4858DA69" w14:textId="3FB71B19" w:rsidR="00112770" w:rsidRPr="000F004E" w:rsidRDefault="00112770" w:rsidP="00112770">
      <w:pPr>
        <w:pStyle w:val="Rubrik5utannumrering"/>
        <w:spacing w:before="0"/>
        <w:rPr>
          <w:b/>
          <w:i w:val="0"/>
        </w:rPr>
      </w:pPr>
      <w:r>
        <w:t>3.</w:t>
      </w:r>
      <w:r w:rsidRPr="00063279">
        <w:t xml:space="preserve"> Rskr. 20</w:t>
      </w:r>
      <w:r>
        <w:t>21</w:t>
      </w:r>
      <w:r w:rsidRPr="00063279">
        <w:t>/</w:t>
      </w:r>
      <w:r>
        <w:t>22</w:t>
      </w:r>
      <w:r w:rsidRPr="00063279">
        <w:t>:</w:t>
      </w:r>
      <w:r>
        <w:t>391</w:t>
      </w:r>
    </w:p>
    <w:p w14:paraId="13BFD313" w14:textId="536AD7B8" w:rsidR="00112770" w:rsidRPr="00610DFF" w:rsidRDefault="00112770" w:rsidP="00112770">
      <w:pPr>
        <w:pStyle w:val="Brdtext"/>
        <w:jc w:val="left"/>
      </w:pPr>
      <w:r>
        <w:t>Riksdagens skrivelser till regeringen – åtgärder under 20</w:t>
      </w:r>
      <w:r w:rsidRPr="00610DFF">
        <w:t>2</w:t>
      </w:r>
      <w:r>
        <w:t>1</w:t>
      </w:r>
      <w:r w:rsidRPr="00610DFF">
        <w:br/>
        <w:t>Skr. 202</w:t>
      </w:r>
      <w:r>
        <w:t>1</w:t>
      </w:r>
      <w:r w:rsidRPr="00610DFF">
        <w:t>/2</w:t>
      </w:r>
      <w:r>
        <w:t>2</w:t>
      </w:r>
      <w:r w:rsidRPr="00610DFF">
        <w:t>:75, bet. 202</w:t>
      </w:r>
      <w:r>
        <w:t>1</w:t>
      </w:r>
      <w:r w:rsidRPr="00610DFF">
        <w:t>/2</w:t>
      </w:r>
      <w:r>
        <w:t>2</w:t>
      </w:r>
      <w:r w:rsidRPr="00610DFF">
        <w:t>:KU21</w:t>
      </w:r>
      <w:r w:rsidRPr="00610DFF">
        <w:br/>
        <w:t>Skrivelsen är slutbehandlad.</w:t>
      </w:r>
    </w:p>
    <w:p w14:paraId="41114D14" w14:textId="77777777" w:rsidR="00112770" w:rsidRPr="00E60190" w:rsidRDefault="00112770" w:rsidP="00112770">
      <w:pPr>
        <w:pStyle w:val="Brdtextvnsterjusteradefterrskr"/>
      </w:pPr>
    </w:p>
    <w:p w14:paraId="4FC6D58D" w14:textId="3860496F" w:rsidR="00112770" w:rsidRDefault="00112770" w:rsidP="00112770">
      <w:pPr>
        <w:pStyle w:val="Brdtextvnsterjusteradefterrskr"/>
      </w:pPr>
      <w:r w:rsidRPr="00E60190">
        <w:t xml:space="preserve">Den </w:t>
      </w:r>
      <w:r w:rsidR="00220ACF">
        <w:t>13</w:t>
      </w:r>
      <w:r w:rsidRPr="00E60190">
        <w:t xml:space="preserve"> </w:t>
      </w:r>
      <w:r w:rsidR="00220ACF">
        <w:t xml:space="preserve">oktober </w:t>
      </w:r>
      <w:r w:rsidRPr="00E60190">
        <w:t>202</w:t>
      </w:r>
      <w:r>
        <w:t>2</w:t>
      </w:r>
      <w:r w:rsidRPr="00E60190">
        <w:t xml:space="preserve"> beslutade regeringen att skriva av ärendet.</w:t>
      </w:r>
    </w:p>
    <w:p w14:paraId="634699F4" w14:textId="3E5A89EB" w:rsidR="00A92914" w:rsidRDefault="00F75372" w:rsidP="00A92914">
      <w:pPr>
        <w:pStyle w:val="Rubrik5utannumrering"/>
      </w:pPr>
      <w:r>
        <w:t>4</w:t>
      </w:r>
      <w:r w:rsidR="00A92914" w:rsidRPr="00063279">
        <w:t>. Rskr. 20</w:t>
      </w:r>
      <w:r w:rsidR="00D6050C">
        <w:t>2</w:t>
      </w:r>
      <w:r>
        <w:t>1</w:t>
      </w:r>
      <w:r w:rsidR="00A92914" w:rsidRPr="00063279">
        <w:t>/</w:t>
      </w:r>
      <w:r w:rsidR="00A92914">
        <w:t>2</w:t>
      </w:r>
      <w:r>
        <w:t>2</w:t>
      </w:r>
      <w:r w:rsidR="00A92914" w:rsidRPr="00063279">
        <w:t>:</w:t>
      </w:r>
      <w:r w:rsidR="00A92914">
        <w:t>3</w:t>
      </w:r>
      <w:r>
        <w:t>95</w:t>
      </w:r>
    </w:p>
    <w:p w14:paraId="268D197B" w14:textId="2932D1A3" w:rsidR="00A92914" w:rsidRPr="00334C3A" w:rsidRDefault="00A92914" w:rsidP="001F764B">
      <w:pPr>
        <w:pStyle w:val="Brdtext"/>
        <w:jc w:val="left"/>
      </w:pPr>
      <w:r w:rsidRPr="00334C3A">
        <w:t>Kommittéberättelse – kommittéernas verksamhet under 20</w:t>
      </w:r>
      <w:r w:rsidR="00D6050C" w:rsidRPr="00334C3A">
        <w:t>2</w:t>
      </w:r>
      <w:r w:rsidR="00F75372">
        <w:t>1</w:t>
      </w:r>
      <w:r w:rsidRPr="00334C3A">
        <w:br/>
        <w:t>Skr. 20</w:t>
      </w:r>
      <w:r w:rsidR="00D6050C" w:rsidRPr="00334C3A">
        <w:t>2</w:t>
      </w:r>
      <w:r w:rsidR="00F75372">
        <w:t>1</w:t>
      </w:r>
      <w:r w:rsidRPr="00334C3A">
        <w:t>/2</w:t>
      </w:r>
      <w:r w:rsidR="00F75372">
        <w:t>2</w:t>
      </w:r>
      <w:r w:rsidRPr="00334C3A">
        <w:t>:103, bet. 20</w:t>
      </w:r>
      <w:r w:rsidR="00D6050C" w:rsidRPr="00334C3A">
        <w:t>2</w:t>
      </w:r>
      <w:r w:rsidR="00F75372">
        <w:t>1</w:t>
      </w:r>
      <w:r w:rsidRPr="00334C3A">
        <w:t>/2</w:t>
      </w:r>
      <w:r w:rsidR="00F75372">
        <w:t>2</w:t>
      </w:r>
      <w:r w:rsidRPr="00334C3A">
        <w:t>:KU</w:t>
      </w:r>
      <w:r w:rsidR="00F75372">
        <w:t>40</w:t>
      </w:r>
      <w:r w:rsidRPr="00334C3A">
        <w:br/>
        <w:t>Skrivelsen är slutbehandlad.</w:t>
      </w:r>
    </w:p>
    <w:p w14:paraId="0E17567C" w14:textId="77777777" w:rsidR="00A92914" w:rsidRDefault="00A92914" w:rsidP="001F764B">
      <w:pPr>
        <w:pStyle w:val="Brdtext"/>
        <w:jc w:val="left"/>
      </w:pPr>
    </w:p>
    <w:p w14:paraId="630E2F36" w14:textId="7D724AB1" w:rsidR="00A92914" w:rsidRPr="00A92914" w:rsidRDefault="00A92914" w:rsidP="00A92914">
      <w:pPr>
        <w:pStyle w:val="Brdtextmedindrag"/>
        <w:ind w:firstLine="0"/>
      </w:pPr>
      <w:r>
        <w:t xml:space="preserve">Den </w:t>
      </w:r>
      <w:r w:rsidR="00F75372">
        <w:t>13</w:t>
      </w:r>
      <w:r w:rsidR="003B1CFD">
        <w:t xml:space="preserve"> oktober</w:t>
      </w:r>
      <w:r>
        <w:t xml:space="preserve"> 202</w:t>
      </w:r>
      <w:r w:rsidR="00F75372">
        <w:t>2</w:t>
      </w:r>
      <w:r>
        <w:t xml:space="preserve"> beslutade regeringen att skriva av ärendet.</w:t>
      </w:r>
    </w:p>
    <w:p w14:paraId="2191DF6D" w14:textId="47726102" w:rsidR="00FD2ACA" w:rsidRPr="00C9292C" w:rsidRDefault="0023246F" w:rsidP="00FD2ACA">
      <w:pPr>
        <w:pStyle w:val="Rubrik5utannumrering"/>
        <w:rPr>
          <w:i w:val="0"/>
        </w:rPr>
      </w:pPr>
      <w:r>
        <w:t>5</w:t>
      </w:r>
      <w:r w:rsidR="00FD2ACA" w:rsidRPr="00C9292C">
        <w:t>. Rskr. 202</w:t>
      </w:r>
      <w:r>
        <w:t>1</w:t>
      </w:r>
      <w:r w:rsidR="00FD2ACA" w:rsidRPr="00C9292C">
        <w:t>/2</w:t>
      </w:r>
      <w:r>
        <w:t>2</w:t>
      </w:r>
      <w:r w:rsidR="00FD2ACA" w:rsidRPr="00C9292C">
        <w:t>:</w:t>
      </w:r>
      <w:r>
        <w:t>400</w:t>
      </w:r>
    </w:p>
    <w:p w14:paraId="74352971" w14:textId="229E1C54" w:rsidR="00FD2ACA" w:rsidRPr="00C9292C" w:rsidRDefault="00FD2ACA" w:rsidP="00FD2ACA">
      <w:pPr>
        <w:pStyle w:val="Brdtext"/>
        <w:jc w:val="left"/>
      </w:pPr>
      <w:r w:rsidRPr="00C9292C">
        <w:t>Verksamheten i Europeiska unionen under 202</w:t>
      </w:r>
      <w:r w:rsidR="0023246F">
        <w:t>1</w:t>
      </w:r>
      <w:r w:rsidRPr="00C9292C">
        <w:t xml:space="preserve">  </w:t>
      </w:r>
    </w:p>
    <w:p w14:paraId="3683D3E1" w14:textId="6C7E4514" w:rsidR="00FD2ACA" w:rsidRPr="00C9292C" w:rsidRDefault="00FD2ACA" w:rsidP="00FD2ACA">
      <w:pPr>
        <w:pStyle w:val="Brdtextmedindrag"/>
        <w:ind w:firstLine="0"/>
        <w:jc w:val="left"/>
      </w:pPr>
      <w:r w:rsidRPr="00C9292C">
        <w:t>Skr. 202</w:t>
      </w:r>
      <w:r w:rsidR="0023246F">
        <w:t>1</w:t>
      </w:r>
      <w:r w:rsidRPr="00C9292C">
        <w:t>/2</w:t>
      </w:r>
      <w:r w:rsidR="0023246F">
        <w:t>2</w:t>
      </w:r>
      <w:r w:rsidRPr="00C9292C">
        <w:t>:115, bet. 202</w:t>
      </w:r>
      <w:r w:rsidR="0023246F">
        <w:t>1</w:t>
      </w:r>
      <w:r w:rsidRPr="00C9292C">
        <w:t>/2</w:t>
      </w:r>
      <w:r w:rsidR="0023246F">
        <w:t>2</w:t>
      </w:r>
      <w:r w:rsidRPr="00C9292C">
        <w:t xml:space="preserve">:UU10  </w:t>
      </w:r>
    </w:p>
    <w:p w14:paraId="7A643414" w14:textId="77777777" w:rsidR="00FD2ACA" w:rsidRPr="00C9292C" w:rsidRDefault="00FD2ACA" w:rsidP="00FD2ACA">
      <w:pPr>
        <w:pStyle w:val="Brdtextmedindrag"/>
        <w:ind w:firstLine="0"/>
        <w:jc w:val="left"/>
      </w:pPr>
      <w:r w:rsidRPr="00C9292C">
        <w:t>Skrivelsen är slutbehandlad.</w:t>
      </w:r>
    </w:p>
    <w:p w14:paraId="712EDF32" w14:textId="77777777" w:rsidR="00FD2ACA" w:rsidRPr="00C9292C" w:rsidRDefault="00FD2ACA" w:rsidP="00FD2ACA">
      <w:pPr>
        <w:pStyle w:val="Brdtextmedindrag"/>
        <w:ind w:firstLine="0"/>
      </w:pPr>
    </w:p>
    <w:p w14:paraId="2E356BCA" w14:textId="2B702B00" w:rsidR="00FD2ACA" w:rsidRDefault="00FD2ACA" w:rsidP="00FD2ACA">
      <w:pPr>
        <w:pStyle w:val="Brdtext"/>
        <w:rPr>
          <w:rFonts w:ascii="Arial" w:hAnsi="Arial" w:cs="Arial"/>
        </w:rPr>
      </w:pPr>
      <w:r w:rsidRPr="00C9292C">
        <w:t xml:space="preserve">Den </w:t>
      </w:r>
      <w:r w:rsidR="00764946">
        <w:t>17 november</w:t>
      </w:r>
      <w:r w:rsidRPr="00C9292C">
        <w:t xml:space="preserve"> 202</w:t>
      </w:r>
      <w:r w:rsidR="0023246F">
        <w:t>2</w:t>
      </w:r>
      <w:r w:rsidRPr="00C9292C">
        <w:t xml:space="preserve"> beslutade regeringen att skriva av ärendet.  </w:t>
      </w:r>
    </w:p>
    <w:p w14:paraId="3DB170F4" w14:textId="4CB8C195" w:rsidR="005E2893" w:rsidRDefault="005E2893" w:rsidP="005E2893">
      <w:pPr>
        <w:pStyle w:val="Rubrik4utannumrering"/>
      </w:pPr>
      <w:bookmarkStart w:id="8" w:name="_Hlk61255650"/>
      <w:bookmarkEnd w:id="6"/>
      <w:r>
        <w:t>Riksmötet 202</w:t>
      </w:r>
      <w:r w:rsidR="009E36C9">
        <w:t>2</w:t>
      </w:r>
      <w:r>
        <w:t>/2</w:t>
      </w:r>
      <w:r w:rsidR="009E36C9">
        <w:t>3</w:t>
      </w:r>
    </w:p>
    <w:p w14:paraId="1BA1C2BF" w14:textId="11ED4899" w:rsidR="001369AA" w:rsidRDefault="000A5EE7" w:rsidP="00CE60CB">
      <w:pPr>
        <w:pStyle w:val="Rubrik5utannumrering"/>
        <w:spacing w:before="0"/>
      </w:pPr>
      <w:bookmarkStart w:id="9" w:name="_Hlk124263036"/>
      <w:r>
        <w:t>6</w:t>
      </w:r>
      <w:r w:rsidR="001369AA">
        <w:t>. Rskr. 202</w:t>
      </w:r>
      <w:r w:rsidR="001954D2">
        <w:t>2</w:t>
      </w:r>
      <w:r w:rsidR="001369AA">
        <w:t>/2</w:t>
      </w:r>
      <w:r w:rsidR="001954D2">
        <w:t>3</w:t>
      </w:r>
      <w:r w:rsidR="001369AA">
        <w:t>:</w:t>
      </w:r>
      <w:r w:rsidR="00E6149C">
        <w:t>6</w:t>
      </w:r>
      <w:r w:rsidR="001954D2">
        <w:t>0</w:t>
      </w:r>
    </w:p>
    <w:p w14:paraId="062B1F8D" w14:textId="743EB879" w:rsidR="000F457F" w:rsidRDefault="000F457F" w:rsidP="00FE57C3">
      <w:pPr>
        <w:pStyle w:val="Brdtext"/>
        <w:jc w:val="left"/>
      </w:pPr>
      <w:r w:rsidRPr="000F457F">
        <w:t>Utgiftsområde 1 Rikets styrelse</w:t>
      </w:r>
      <w:r w:rsidRPr="000F457F">
        <w:br/>
        <w:t>Prop. 202</w:t>
      </w:r>
      <w:r w:rsidR="009408AD">
        <w:t>2</w:t>
      </w:r>
      <w:r w:rsidRPr="000F457F">
        <w:t>/2</w:t>
      </w:r>
      <w:r w:rsidR="009408AD">
        <w:t>3</w:t>
      </w:r>
      <w:r w:rsidRPr="000F457F">
        <w:t>:1</w:t>
      </w:r>
      <w:r w:rsidR="001369AA">
        <w:t xml:space="preserve">, bet. </w:t>
      </w:r>
      <w:r w:rsidRPr="000F457F">
        <w:t>202</w:t>
      </w:r>
      <w:r w:rsidR="009408AD">
        <w:t>2</w:t>
      </w:r>
      <w:r w:rsidRPr="000F457F">
        <w:t>/2</w:t>
      </w:r>
      <w:r w:rsidR="009408AD">
        <w:t>3</w:t>
      </w:r>
      <w:r w:rsidRPr="000F457F">
        <w:t>:KU1</w:t>
      </w:r>
      <w:r w:rsidR="001369AA">
        <w:br/>
        <w:t>Skrivelsen är slutbehandlad.</w:t>
      </w:r>
    </w:p>
    <w:p w14:paraId="4F238268" w14:textId="1EE5A913" w:rsidR="001954D2" w:rsidRPr="001954D2" w:rsidRDefault="00FE57C3" w:rsidP="005E7125">
      <w:pPr>
        <w:pStyle w:val="Brdtext"/>
        <w:rPr>
          <w:b/>
          <w:bCs/>
        </w:rPr>
      </w:pPr>
      <w:r>
        <w:lastRenderedPageBreak/>
        <w:br/>
      </w:r>
      <w:r w:rsidR="00416FE7" w:rsidRPr="00416FE7">
        <w:t xml:space="preserve">Punkt 1 om </w:t>
      </w:r>
      <w:r w:rsidR="00416FE7" w:rsidRPr="00416FE7">
        <w:rPr>
          <w:i/>
          <w:iCs/>
        </w:rPr>
        <w:t>statens budget inom utgiftsområde 1, a) anslagen för 202</w:t>
      </w:r>
      <w:r w:rsidR="00F60FFD">
        <w:rPr>
          <w:i/>
          <w:iCs/>
        </w:rPr>
        <w:t>3</w:t>
      </w:r>
      <w:r w:rsidR="00416FE7" w:rsidRPr="00416FE7">
        <w:t xml:space="preserve">: Den </w:t>
      </w:r>
      <w:r w:rsidR="00F60FFD">
        <w:t>21</w:t>
      </w:r>
      <w:r w:rsidR="00416FE7" w:rsidRPr="00416FE7">
        <w:t xml:space="preserve"> december 202</w:t>
      </w:r>
      <w:r w:rsidR="00F60FFD">
        <w:t>2</w:t>
      </w:r>
      <w:r w:rsidR="00416FE7" w:rsidRPr="00416FE7">
        <w:t xml:space="preserve"> beslutade regeringen regleringsbrev för budgetåret 202</w:t>
      </w:r>
      <w:r w:rsidR="00F60FFD">
        <w:t>3</w:t>
      </w:r>
      <w:r w:rsidR="00416FE7" w:rsidRPr="00416FE7">
        <w:t xml:space="preserve"> avseende </w:t>
      </w:r>
      <w:r w:rsidR="00F60FFD">
        <w:t>Svenska institutet för europapolitiska studier (anslag 9:1) och den 22 december 2022 beslutade regeringen regleringsbrev för budgetåret 2023 avseende Regeringskansliet (anslag 4:1). Punkten är slutbehandlad.</w:t>
      </w:r>
      <w:bookmarkEnd w:id="8"/>
      <w:r w:rsidR="001954D2" w:rsidRPr="001954D2">
        <w:rPr>
          <w:b/>
          <w:bCs/>
        </w:rPr>
        <w:t xml:space="preserve"> </w:t>
      </w:r>
    </w:p>
    <w:bookmarkEnd w:id="9"/>
    <w:p w14:paraId="5E3F35E4" w14:textId="444B5F32" w:rsidR="00655021" w:rsidRDefault="00655021" w:rsidP="00655021">
      <w:pPr>
        <w:pStyle w:val="Brdtext"/>
        <w:jc w:val="left"/>
      </w:pPr>
      <w:r>
        <w:t xml:space="preserve"> </w:t>
      </w:r>
    </w:p>
    <w:p w14:paraId="4A40DA3A" w14:textId="68573EF8" w:rsidR="00655021" w:rsidRPr="00655021" w:rsidRDefault="00655021" w:rsidP="00655021">
      <w:pPr>
        <w:pStyle w:val="Brdtextmedindrag"/>
        <w:sectPr w:rsidR="00655021" w:rsidRPr="00655021" w:rsidSect="00F74809">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p>
    <w:p w14:paraId="2EF88351" w14:textId="1134F90E" w:rsidR="00BD513F" w:rsidRDefault="005B5C96" w:rsidP="00BD513F">
      <w:pPr>
        <w:pStyle w:val="Rubrik2"/>
        <w:spacing w:before="0"/>
      </w:pPr>
      <w:bookmarkStart w:id="10" w:name="_Hlk534978747"/>
      <w:bookmarkStart w:id="11" w:name="_Hlk534792301"/>
      <w:bookmarkStart w:id="12" w:name="_Toc56505386"/>
      <w:bookmarkStart w:id="13" w:name="_Toc93392719"/>
      <w:bookmarkStart w:id="14" w:name="_Toc129250741"/>
      <w:bookmarkEnd w:id="10"/>
      <w:bookmarkEnd w:id="11"/>
      <w:r>
        <w:lastRenderedPageBreak/>
        <w:t xml:space="preserve">2.2 </w:t>
      </w:r>
      <w:r w:rsidR="00321B25">
        <w:t xml:space="preserve"> </w:t>
      </w:r>
      <w:r w:rsidR="00BD513F" w:rsidRPr="00A27740">
        <w:t>Justitiedepartementet</w:t>
      </w:r>
      <w:bookmarkEnd w:id="12"/>
      <w:bookmarkEnd w:id="13"/>
      <w:bookmarkEnd w:id="14"/>
    </w:p>
    <w:p w14:paraId="0ED2795E" w14:textId="77777777" w:rsidR="00A879D7" w:rsidRPr="00A879D7" w:rsidRDefault="00A879D7" w:rsidP="00683B73">
      <w:pPr>
        <w:keepNext/>
        <w:tabs>
          <w:tab w:val="left" w:pos="907"/>
        </w:tabs>
        <w:spacing w:after="120" w:line="240" w:lineRule="auto"/>
        <w:outlineLvl w:val="2"/>
        <w:rPr>
          <w:rFonts w:ascii="Times New Roman" w:eastAsiaTheme="minorHAnsi" w:hAnsi="Times New Roman" w:cstheme="minorBidi"/>
          <w:b/>
          <w:sz w:val="23"/>
          <w:szCs w:val="22"/>
        </w:rPr>
      </w:pPr>
      <w:r w:rsidRPr="00A879D7">
        <w:rPr>
          <w:rFonts w:ascii="Times New Roman" w:eastAsiaTheme="minorHAnsi" w:hAnsi="Times New Roman" w:cstheme="minorBidi"/>
          <w:b/>
          <w:sz w:val="23"/>
          <w:szCs w:val="22"/>
        </w:rPr>
        <w:t>Äldre riksmöten</w:t>
      </w:r>
    </w:p>
    <w:p w14:paraId="3B86D4CE" w14:textId="77777777" w:rsidR="00A879D7" w:rsidRPr="00A879D7" w:rsidRDefault="00A879D7" w:rsidP="00683B73">
      <w:pPr>
        <w:keepNext/>
        <w:tabs>
          <w:tab w:val="left" w:pos="907"/>
        </w:tabs>
        <w:spacing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2014/15</w:t>
      </w:r>
    </w:p>
    <w:p w14:paraId="3E9EAB84" w14:textId="77777777" w:rsidR="00A879D7" w:rsidRPr="00A879D7" w:rsidRDefault="00A879D7" w:rsidP="00683B73">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 Rskr. 2014/15:77</w:t>
      </w:r>
    </w:p>
    <w:p w14:paraId="6826C82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Utgiftsområde 4 Rättsväsendet</w:t>
      </w:r>
    </w:p>
    <w:p w14:paraId="32D8B0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2014/15:1, bet. 2014/15:JuU1</w:t>
      </w:r>
    </w:p>
    <w:p w14:paraId="3E01548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2014/15:75 (Ju 93), 2015/16:75 (Ju 22), 2016/17:75 (Ju 19), 2017/18:75 (Ju 10), 2018/19:75 (Ju 5), 2019/20:75 (Ju 4), 2020/21:75 (Ju 3) och 2021/22:75 (Ju 3).</w:t>
      </w:r>
    </w:p>
    <w:p w14:paraId="54154B6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FFBD39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AF121C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fler lokala poliser</w:t>
      </w:r>
      <w:r w:rsidRPr="00A879D7">
        <w:rPr>
          <w:rFonts w:ascii="Times New Roman" w:hAnsi="Times New Roman"/>
          <w:sz w:val="20"/>
        </w:rPr>
        <w:t xml:space="preserve">*: Riksdagen har tillkännagett för regeringen vad utskottet anför om att regeringen bör återkomma med en redovisning av vilka åtgärder som vidtagits för att öka antalet lokala poliser (bet. 2014/15:JuU1 s. 35). I skrivelse 2016/17:75 redovisades denna punkt som slutbehandlad. Riksdagen ansåg dock att regeringen inte hade redovisat tillräckligt med vidtagna åtgärder för att tillkännagivandet skulle kunna anses slutbehandlat (bet. 2016/17:KU21, rskr. 2016/17:296). I budgetpropositionen för 2018 (prop. 2017/18:1 utg.omr. 4 avsnitt 2.6) meddelade regeringen att punkten därför åter stod som öppen. </w:t>
      </w:r>
    </w:p>
    <w:p w14:paraId="5FA95B34" w14:textId="18E298F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Ett av syftena med ombildningen av polisen till en sammanhållen myndighet 2015 var att säkerställa en lokalt förankrad och synlig polis i hela landet. </w:t>
      </w:r>
      <w:r w:rsidR="00BD513F" w:rsidRPr="00A879D7">
        <w:rPr>
          <w:rFonts w:ascii="Times New Roman" w:hAnsi="Times New Roman"/>
          <w:sz w:val="20"/>
        </w:rPr>
        <w:t xml:space="preserve">För att följa upp utfallet av polisreformens intentioner </w:t>
      </w:r>
      <w:r w:rsidR="00BD513F">
        <w:rPr>
          <w:rFonts w:ascii="Times New Roman" w:hAnsi="Times New Roman"/>
          <w:sz w:val="20"/>
        </w:rPr>
        <w:t xml:space="preserve">fick </w:t>
      </w:r>
      <w:r w:rsidR="00BD513F" w:rsidRPr="00A879D7">
        <w:rPr>
          <w:rFonts w:ascii="Times New Roman" w:hAnsi="Times New Roman"/>
          <w:sz w:val="20"/>
        </w:rPr>
        <w:t>Statskontoret</w:t>
      </w:r>
      <w:r w:rsidR="00BD513F">
        <w:rPr>
          <w:rFonts w:ascii="Times New Roman" w:hAnsi="Times New Roman"/>
          <w:sz w:val="20"/>
        </w:rPr>
        <w:t xml:space="preserve"> i april 2014</w:t>
      </w:r>
      <w:r w:rsidR="00BD513F" w:rsidRPr="00A879D7">
        <w:rPr>
          <w:rFonts w:ascii="Times New Roman" w:hAnsi="Times New Roman"/>
          <w:sz w:val="20"/>
        </w:rPr>
        <w:t xml:space="preserve"> i uppdrag att utvärdera ombildningen av polisen. </w:t>
      </w:r>
      <w:r w:rsidR="00BD513F" w:rsidRPr="008431A9">
        <w:rPr>
          <w:rFonts w:ascii="Times New Roman" w:hAnsi="Times New Roman"/>
          <w:sz w:val="20"/>
        </w:rPr>
        <w:t>Statskontoret</w:t>
      </w:r>
      <w:r w:rsidR="00BD513F">
        <w:rPr>
          <w:rFonts w:ascii="Times New Roman" w:hAnsi="Times New Roman"/>
          <w:sz w:val="20"/>
        </w:rPr>
        <w:t xml:space="preserve"> slutrapporterade uppdraget i september 2018 och m</w:t>
      </w:r>
      <w:r w:rsidR="00BD513F" w:rsidRPr="008431A9">
        <w:rPr>
          <w:rFonts w:ascii="Times New Roman" w:hAnsi="Times New Roman"/>
          <w:sz w:val="20"/>
        </w:rPr>
        <w:t>ed utgångspunkt i slutrapporten</w:t>
      </w:r>
      <w:r w:rsidR="00BD513F">
        <w:rPr>
          <w:rFonts w:ascii="Times New Roman" w:hAnsi="Times New Roman"/>
          <w:sz w:val="20"/>
        </w:rPr>
        <w:t xml:space="preserve"> har P</w:t>
      </w:r>
      <w:r w:rsidR="00BD513F" w:rsidRPr="008431A9">
        <w:rPr>
          <w:rFonts w:ascii="Times New Roman" w:hAnsi="Times New Roman"/>
          <w:sz w:val="20"/>
        </w:rPr>
        <w:t>olismyndigheten</w:t>
      </w:r>
      <w:r w:rsidR="00BD513F">
        <w:rPr>
          <w:rFonts w:ascii="Times New Roman" w:hAnsi="Times New Roman"/>
          <w:sz w:val="20"/>
        </w:rPr>
        <w:t xml:space="preserve"> fortsatt</w:t>
      </w:r>
      <w:r w:rsidR="00BD513F" w:rsidRPr="008431A9">
        <w:rPr>
          <w:rFonts w:ascii="Times New Roman" w:hAnsi="Times New Roman"/>
          <w:sz w:val="20"/>
        </w:rPr>
        <w:t xml:space="preserve"> sitt utvecklingsarbete, ett arbete som regeringen följer noga och får löpande information om.</w:t>
      </w:r>
      <w:r w:rsidR="00BD513F">
        <w:rPr>
          <w:rFonts w:ascii="Times New Roman" w:hAnsi="Times New Roman"/>
          <w:sz w:val="20"/>
        </w:rPr>
        <w:t xml:space="preserve"> </w:t>
      </w:r>
      <w:r w:rsidR="00BD513F" w:rsidRPr="00A879D7">
        <w:rPr>
          <w:rFonts w:ascii="Times New Roman" w:hAnsi="Times New Roman"/>
          <w:sz w:val="20"/>
        </w:rPr>
        <w:t>Sedan ombildningen har Polismyndigheten ålagts att, på olika sätt, redovisa arbetet med</w:t>
      </w:r>
      <w:r w:rsidR="00BD513F">
        <w:rPr>
          <w:rFonts w:ascii="Times New Roman" w:hAnsi="Times New Roman"/>
          <w:sz w:val="20"/>
        </w:rPr>
        <w:t xml:space="preserve"> </w:t>
      </w:r>
      <w:r w:rsidR="00BD513F" w:rsidRPr="009B02DF">
        <w:rPr>
          <w:rFonts w:ascii="Times New Roman" w:hAnsi="Times New Roman"/>
          <w:sz w:val="20"/>
        </w:rPr>
        <w:t>att uppnå reformens intentioner,</w:t>
      </w:r>
      <w:r w:rsidR="00BD513F" w:rsidRPr="00A879D7">
        <w:rPr>
          <w:rFonts w:ascii="Times New Roman" w:hAnsi="Times New Roman"/>
          <w:sz w:val="20"/>
        </w:rPr>
        <w:t xml:space="preserve"> </w:t>
      </w:r>
      <w:r w:rsidR="00BD513F">
        <w:rPr>
          <w:rFonts w:ascii="Times New Roman" w:hAnsi="Times New Roman"/>
          <w:sz w:val="20"/>
        </w:rPr>
        <w:t xml:space="preserve">innefattande </w:t>
      </w:r>
      <w:r w:rsidR="00BD513F" w:rsidRPr="00A879D7">
        <w:rPr>
          <w:rFonts w:ascii="Times New Roman" w:hAnsi="Times New Roman"/>
          <w:sz w:val="20"/>
        </w:rPr>
        <w:t>en lokalt förankrad polisverksamhet.</w:t>
      </w:r>
      <w:r w:rsidR="00BD513F" w:rsidRPr="003957D0">
        <w:t xml:space="preserve"> </w:t>
      </w:r>
      <w:r w:rsidR="00BD513F">
        <w:rPr>
          <w:rFonts w:ascii="Times New Roman" w:hAnsi="Times New Roman"/>
          <w:sz w:val="20"/>
        </w:rPr>
        <w:t>De regleringsbrev som</w:t>
      </w:r>
      <w:r w:rsidR="00BD513F" w:rsidRPr="003957D0">
        <w:rPr>
          <w:rFonts w:ascii="Times New Roman" w:hAnsi="Times New Roman"/>
          <w:sz w:val="20"/>
        </w:rPr>
        <w:t xml:space="preserve"> </w:t>
      </w:r>
      <w:r w:rsidR="00BD513F">
        <w:rPr>
          <w:rFonts w:ascii="Times New Roman" w:hAnsi="Times New Roman"/>
          <w:sz w:val="20"/>
        </w:rPr>
        <w:t xml:space="preserve">beslutades i direkt anslutning till ombildningen innehöll dessutom </w:t>
      </w:r>
      <w:r w:rsidR="00BD513F" w:rsidRPr="003957D0">
        <w:rPr>
          <w:rFonts w:ascii="Times New Roman" w:hAnsi="Times New Roman"/>
          <w:sz w:val="20"/>
        </w:rPr>
        <w:t>krav på</w:t>
      </w:r>
      <w:r w:rsidR="00BD513F">
        <w:rPr>
          <w:rFonts w:ascii="Times New Roman" w:hAnsi="Times New Roman"/>
          <w:sz w:val="20"/>
        </w:rPr>
        <w:t xml:space="preserve"> att</w:t>
      </w:r>
      <w:r w:rsidR="00BD513F" w:rsidRPr="003957D0">
        <w:rPr>
          <w:rFonts w:ascii="Times New Roman" w:hAnsi="Times New Roman"/>
          <w:sz w:val="20"/>
        </w:rPr>
        <w:t xml:space="preserve"> Polismyndigheten löpande </w:t>
      </w:r>
      <w:r w:rsidR="00BD513F">
        <w:rPr>
          <w:rFonts w:ascii="Times New Roman" w:hAnsi="Times New Roman"/>
          <w:sz w:val="20"/>
        </w:rPr>
        <w:t xml:space="preserve">skulle </w:t>
      </w:r>
      <w:r w:rsidR="00BD513F" w:rsidRPr="003957D0">
        <w:rPr>
          <w:rFonts w:ascii="Times New Roman" w:hAnsi="Times New Roman"/>
          <w:sz w:val="20"/>
        </w:rPr>
        <w:t>hålla regeringen informerad om det</w:t>
      </w:r>
      <w:r w:rsidR="00BD513F">
        <w:rPr>
          <w:rFonts w:ascii="Times New Roman" w:hAnsi="Times New Roman"/>
          <w:sz w:val="20"/>
        </w:rPr>
        <w:t xml:space="preserve"> </w:t>
      </w:r>
      <w:r w:rsidR="00BD513F" w:rsidRPr="003957D0">
        <w:rPr>
          <w:rFonts w:ascii="Times New Roman" w:hAnsi="Times New Roman"/>
          <w:sz w:val="20"/>
        </w:rPr>
        <w:t xml:space="preserve">fortsatta arbetet med ombildningen. </w:t>
      </w:r>
      <w:r w:rsidR="00BD513F">
        <w:rPr>
          <w:rFonts w:ascii="Times New Roman" w:hAnsi="Times New Roman"/>
          <w:sz w:val="20"/>
        </w:rPr>
        <w:t xml:space="preserve">De årliga kraven i regleringsbrev om redovisning från Polismyndigheten har avsett att i olika former begära </w:t>
      </w:r>
      <w:r w:rsidR="00BD513F" w:rsidRPr="00A879D7">
        <w:rPr>
          <w:rFonts w:ascii="Times New Roman" w:hAnsi="Times New Roman"/>
          <w:sz w:val="20"/>
        </w:rPr>
        <w:t>återrapportering om myndighetens arbete med att åstadkomma en långsiktig och tydlig polisiär närvaro i hela landet</w:t>
      </w:r>
      <w:r w:rsidR="00BD513F">
        <w:rPr>
          <w:rFonts w:ascii="Times New Roman" w:hAnsi="Times New Roman"/>
          <w:sz w:val="20"/>
        </w:rPr>
        <w:t>.</w:t>
      </w:r>
      <w:r w:rsidR="00BD513F" w:rsidRPr="00A879D7">
        <w:rPr>
          <w:rFonts w:ascii="Times New Roman" w:hAnsi="Times New Roman"/>
          <w:sz w:val="20"/>
        </w:rPr>
        <w:t xml:space="preserve"> </w:t>
      </w:r>
      <w:r w:rsidR="00BD513F">
        <w:rPr>
          <w:rFonts w:ascii="Times New Roman" w:hAnsi="Times New Roman"/>
          <w:sz w:val="20"/>
        </w:rPr>
        <w:t xml:space="preserve">Detta har innefattat </w:t>
      </w:r>
      <w:r w:rsidR="00BD513F" w:rsidRPr="00A879D7">
        <w:rPr>
          <w:rFonts w:ascii="Times New Roman" w:hAnsi="Times New Roman"/>
          <w:sz w:val="20"/>
        </w:rPr>
        <w:t>att redovisa</w:t>
      </w:r>
      <w:r w:rsidR="00BD513F">
        <w:rPr>
          <w:rFonts w:ascii="Times New Roman" w:hAnsi="Times New Roman"/>
          <w:sz w:val="20"/>
        </w:rPr>
        <w:t xml:space="preserve"> </w:t>
      </w:r>
      <w:r w:rsidR="00BD513F" w:rsidRPr="007E4D2E">
        <w:rPr>
          <w:rFonts w:ascii="Times New Roman" w:hAnsi="Times New Roman"/>
          <w:sz w:val="20"/>
        </w:rPr>
        <w:t>i vilken utsträckning det finns områdespoliser på lokalpolis</w:t>
      </w:r>
      <w:r w:rsidR="00150876">
        <w:rPr>
          <w:rFonts w:ascii="Times New Roman" w:hAnsi="Times New Roman"/>
          <w:sz w:val="20"/>
        </w:rPr>
        <w:softHyphen/>
      </w:r>
      <w:r w:rsidR="00BD513F" w:rsidRPr="007E4D2E">
        <w:rPr>
          <w:rFonts w:ascii="Times New Roman" w:hAnsi="Times New Roman"/>
          <w:sz w:val="20"/>
        </w:rPr>
        <w:t>områdesnivå</w:t>
      </w:r>
      <w:r w:rsidR="00BD513F">
        <w:rPr>
          <w:rFonts w:ascii="Times New Roman" w:hAnsi="Times New Roman"/>
          <w:sz w:val="20"/>
        </w:rPr>
        <w:t xml:space="preserve">, </w:t>
      </w:r>
      <w:r w:rsidR="00BD513F" w:rsidRPr="00A879D7">
        <w:rPr>
          <w:rFonts w:ascii="Times New Roman" w:hAnsi="Times New Roman"/>
          <w:sz w:val="20"/>
        </w:rPr>
        <w:t>hur resurser fördelats så att det ska finnas en stark lokal närvaro i utsatta områden</w:t>
      </w:r>
      <w:r w:rsidR="00BD513F">
        <w:rPr>
          <w:rFonts w:ascii="Times New Roman" w:hAnsi="Times New Roman"/>
          <w:sz w:val="20"/>
        </w:rPr>
        <w:t xml:space="preserve">, </w:t>
      </w:r>
      <w:r w:rsidR="00BD513F" w:rsidRPr="007E4D2E">
        <w:rPr>
          <w:rFonts w:ascii="Times New Roman" w:hAnsi="Times New Roman"/>
          <w:sz w:val="20"/>
        </w:rPr>
        <w:t>antalet kommunpoliser</w:t>
      </w:r>
      <w:r w:rsidR="00BD513F" w:rsidRPr="00A879D7">
        <w:rPr>
          <w:rFonts w:ascii="Times New Roman" w:hAnsi="Times New Roman"/>
          <w:sz w:val="20"/>
        </w:rPr>
        <w:t xml:space="preserve"> och att redogöra för hur resurser har fördelats för att uppnå en stark lokal närvaro i hela landet, med fler poliser i yttre tjänst.</w:t>
      </w:r>
      <w:r w:rsidR="00BD513F">
        <w:rPr>
          <w:rFonts w:ascii="Times New Roman" w:hAnsi="Times New Roman"/>
          <w:sz w:val="20"/>
        </w:rPr>
        <w:t xml:space="preserve"> </w:t>
      </w:r>
    </w:p>
    <w:p w14:paraId="7F1CD585" w14:textId="4DF656EA"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I</w:t>
      </w:r>
      <w:r w:rsidRPr="00A879D7">
        <w:rPr>
          <w:rFonts w:ascii="Times New Roman" w:hAnsi="Times New Roman"/>
          <w:sz w:val="20"/>
        </w:rPr>
        <w:t xml:space="preserve"> regleringsbrevet för 2023 har regeringen </w:t>
      </w:r>
      <w:r>
        <w:rPr>
          <w:rFonts w:ascii="Times New Roman" w:hAnsi="Times New Roman"/>
          <w:sz w:val="20"/>
        </w:rPr>
        <w:t xml:space="preserve">närmare </w:t>
      </w:r>
      <w:r w:rsidRPr="00A879D7">
        <w:rPr>
          <w:rFonts w:ascii="Times New Roman" w:hAnsi="Times New Roman"/>
          <w:sz w:val="20"/>
        </w:rPr>
        <w:t>beslutat att Polismyndigheten ska redovisa antalet kommunpoliser, områdespoliser samt antalet anställda totalt som arbetar huvudsakligen med brottsföre</w:t>
      </w:r>
      <w:r w:rsidR="00B753FC">
        <w:rPr>
          <w:rFonts w:ascii="Times New Roman" w:hAnsi="Times New Roman"/>
          <w:sz w:val="20"/>
        </w:rPr>
        <w:softHyphen/>
      </w:r>
      <w:r w:rsidRPr="00A879D7">
        <w:rPr>
          <w:rFonts w:ascii="Times New Roman" w:hAnsi="Times New Roman"/>
          <w:sz w:val="20"/>
        </w:rPr>
        <w:t>byggande arbete och ingripandeverksamhet per polisregion. Polismyndig</w:t>
      </w:r>
      <w:r w:rsidR="00B753FC">
        <w:rPr>
          <w:rFonts w:ascii="Times New Roman" w:hAnsi="Times New Roman"/>
          <w:sz w:val="20"/>
        </w:rPr>
        <w:softHyphen/>
      </w:r>
      <w:r w:rsidRPr="00A879D7">
        <w:rPr>
          <w:rFonts w:ascii="Times New Roman" w:hAnsi="Times New Roman"/>
          <w:sz w:val="20"/>
        </w:rPr>
        <w:t>heten ska också redovisa antalet poliser i yttre tjänst, dels i absoluta tal, dels som andel av det totala antalet poliser. Liknande återrapporterings</w:t>
      </w:r>
      <w:r w:rsidR="00B753FC">
        <w:rPr>
          <w:rFonts w:ascii="Times New Roman" w:hAnsi="Times New Roman"/>
          <w:sz w:val="20"/>
        </w:rPr>
        <w:softHyphen/>
      </w:r>
      <w:r w:rsidRPr="00A879D7">
        <w:rPr>
          <w:rFonts w:ascii="Times New Roman" w:hAnsi="Times New Roman"/>
          <w:sz w:val="20"/>
        </w:rPr>
        <w:t xml:space="preserve">krav har lämnats i tidigare års regleringsbrev. Vidare har regeringen </w:t>
      </w:r>
      <w:r>
        <w:rPr>
          <w:rFonts w:ascii="Times New Roman" w:hAnsi="Times New Roman"/>
          <w:sz w:val="20"/>
        </w:rPr>
        <w:t>gett</w:t>
      </w:r>
      <w:r w:rsidRPr="00A879D7">
        <w:rPr>
          <w:rFonts w:ascii="Times New Roman" w:hAnsi="Times New Roman"/>
          <w:sz w:val="20"/>
        </w:rPr>
        <w:t xml:space="preserve"> </w:t>
      </w:r>
      <w:r w:rsidRPr="00A879D7">
        <w:rPr>
          <w:rFonts w:ascii="Times New Roman" w:hAnsi="Times New Roman"/>
          <w:sz w:val="20"/>
        </w:rPr>
        <w:lastRenderedPageBreak/>
        <w:t>myndigheten i uppdrag att lämna en redovisning av de medel som tillförs verksamheten för att öka antalet anställda t.o.m. 2024. Redovisningen ska avse var och enligt vilka kriterier de ökade resurserna har fördelats, respektive avses fördelas, i verksamheten.</w:t>
      </w:r>
    </w:p>
    <w:p w14:paraId="10384448" w14:textId="77777777"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Polismyndigheten har i en rad budgetar tillförts mer resurser för att till och med 2024 öka antalet anställda med sammantaget 10 000 jämfört med hur många anställda som fanns vid ingången av 2016. Polismyndigheten har haft i uppdrag att redovisa hur resursförstärkningarna används för att på bästa sätt stärka och utveckla polisverksamheten. </w:t>
      </w:r>
      <w:r w:rsidRPr="00495391">
        <w:rPr>
          <w:rFonts w:ascii="Times New Roman" w:hAnsi="Times New Roman"/>
          <w:sz w:val="20"/>
        </w:rPr>
        <w:t>Vidare har det skapats förutsättningar för att utbilda fler poliser, bl.a. genom att antalet lärosäten som kan tillhandahålla polisutbildning har blivit fler. Från och med 2019 finns det fem sådana lärosäten.</w:t>
      </w:r>
      <w:r w:rsidRPr="004D3DFD">
        <w:rPr>
          <w:rFonts w:ascii="Times New Roman" w:hAnsi="Times New Roman"/>
          <w:sz w:val="20"/>
        </w:rPr>
        <w:t xml:space="preserve"> </w:t>
      </w:r>
    </w:p>
    <w:p w14:paraId="59A04676" w14:textId="1F849CC6"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Brotts</w:t>
      </w:r>
      <w:r w:rsidRPr="00A879D7">
        <w:rPr>
          <w:rFonts w:ascii="Times New Roman" w:hAnsi="Times New Roman"/>
          <w:sz w:val="20"/>
        </w:rPr>
        <w:softHyphen/>
        <w:t>förebyggande rådet</w:t>
      </w:r>
      <w:r>
        <w:rPr>
          <w:rFonts w:ascii="Times New Roman" w:hAnsi="Times New Roman"/>
          <w:sz w:val="20"/>
        </w:rPr>
        <w:t xml:space="preserve"> har</w:t>
      </w:r>
      <w:r w:rsidRPr="00A879D7">
        <w:rPr>
          <w:rFonts w:ascii="Times New Roman" w:hAnsi="Times New Roman"/>
          <w:sz w:val="20"/>
        </w:rPr>
        <w:t xml:space="preserve"> fått i uppdrag att följa upp och analysera resurs</w:t>
      </w:r>
      <w:r w:rsidRPr="00A879D7">
        <w:rPr>
          <w:rFonts w:ascii="Times New Roman" w:hAnsi="Times New Roman"/>
          <w:sz w:val="20"/>
        </w:rPr>
        <w:softHyphen/>
        <w:t>användningen inom Polismyndigheten och resultatet av anslags</w:t>
      </w:r>
      <w:r w:rsidRPr="00A879D7">
        <w:rPr>
          <w:rFonts w:ascii="Times New Roman" w:hAnsi="Times New Roman"/>
          <w:sz w:val="20"/>
        </w:rPr>
        <w:softHyphen/>
        <w:t>höjningarna för att utöka antalet anställda. I detta ingår att kartlägga hur de ekonomiska tillskotten har fördelats och använts i Polismyndigheten samt analysera hur verksamheten och dess resultat har utvecklats. Uppdraget ska delredovisas till regeringen (Justitiedeparte</w:t>
      </w:r>
      <w:r w:rsidR="005000C5">
        <w:rPr>
          <w:rFonts w:ascii="Times New Roman" w:hAnsi="Times New Roman"/>
          <w:sz w:val="20"/>
        </w:rPr>
        <w:softHyphen/>
      </w:r>
      <w:r w:rsidRPr="00A879D7">
        <w:rPr>
          <w:rFonts w:ascii="Times New Roman" w:hAnsi="Times New Roman"/>
          <w:sz w:val="20"/>
        </w:rPr>
        <w:t>mentet) senast den 24 mars 2023 och den 18 oktober 2024. Uppdraget ska slutredovisas senast den 27 mars 2026.</w:t>
      </w:r>
    </w:p>
    <w:p w14:paraId="74BC0191" w14:textId="612E6FAF"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Genom den verksamhetsuppfölj</w:t>
      </w:r>
      <w:r w:rsidRPr="00A879D7">
        <w:rPr>
          <w:rFonts w:ascii="Times New Roman" w:hAnsi="Times New Roman"/>
          <w:sz w:val="20"/>
        </w:rPr>
        <w:softHyphen/>
        <w:t>ning som Polismyndigheten sedan ett antal år månatligen redovisar till Regeringskansliet har utvecklingen avseende bl.a. kompetensförsörj</w:t>
      </w:r>
      <w:r w:rsidRPr="00A879D7">
        <w:rPr>
          <w:rFonts w:ascii="Times New Roman" w:hAnsi="Times New Roman"/>
          <w:sz w:val="20"/>
        </w:rPr>
        <w:softHyphen/>
        <w:t>ningen kunnat följas upp.</w:t>
      </w:r>
    </w:p>
    <w:p w14:paraId="6B951CAC" w14:textId="27284AED"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Vidtagna åtgärder redovisades för riksdagen i budgetproposi</w:t>
      </w:r>
      <w:r w:rsidRPr="00A879D7">
        <w:rPr>
          <w:rFonts w:ascii="Times New Roman" w:hAnsi="Times New Roman"/>
          <w:sz w:val="20"/>
        </w:rPr>
        <w:softHyphen/>
        <w:t>tionen för 2020 (prop. 2019/20:1 utg.omr. 4 avsnitt 2.6 s. 52), i budgetpropositionen för 2021 (prop. 2020/21:1 avsnitt 2.7 s. 40–41) och i budgetpropositionen för 2022 (prop. 2021/22:1 avsnitt 2.7 s. 43–44). Punkten är inte slutbehandlad.</w:t>
      </w:r>
    </w:p>
    <w:p w14:paraId="5279DC3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 Rskr. 2014/15:138</w:t>
      </w:r>
    </w:p>
    <w:p w14:paraId="2801C27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frågor</w:t>
      </w:r>
    </w:p>
    <w:p w14:paraId="668ED1B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2014/15: 197, 288, 289, 843, 836, 1529, 1606, 1617, 1711, 1758, 1795, 1827, 1904, 2039, 2246, 2313, 2319, 2413, 2508, 2524, 2969, 2970, 2972, 2993 och 2996, bet. 2014/15:JuU14</w:t>
      </w:r>
    </w:p>
    <w:p w14:paraId="1010E61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2015/16:75 (Ju 33), 2016/17:75 (Ju 25), 2017/18:75 (Ju 14), 2018/19:75 (Ju 9), 2019/20:75 (Ju 7), 2020/21:75 (Ju 6), 2020/21:75 (Ju 4) och 2021/22:75 (Ju 4).</w:t>
      </w:r>
    </w:p>
    <w:p w14:paraId="73582DE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8E5516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06FD014" w14:textId="753813E4"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5" w:name="_Hlk534709710"/>
      <w:r w:rsidRPr="00A879D7">
        <w:rPr>
          <w:rFonts w:ascii="Times New Roman" w:hAnsi="Times New Roman"/>
          <w:sz w:val="20"/>
        </w:rPr>
        <w:t xml:space="preserve">Punkt </w:t>
      </w:r>
      <w:r w:rsidR="00A66315">
        <w:rPr>
          <w:rFonts w:ascii="Times New Roman" w:hAnsi="Times New Roman"/>
          <w:sz w:val="20"/>
        </w:rPr>
        <w:t>48</w:t>
      </w:r>
      <w:r w:rsidR="00A66315" w:rsidRPr="00A879D7">
        <w:rPr>
          <w:rFonts w:ascii="Times New Roman" w:hAnsi="Times New Roman"/>
          <w:sz w:val="20"/>
        </w:rPr>
        <w:t xml:space="preserve"> </w:t>
      </w:r>
      <w:r w:rsidRPr="00A879D7">
        <w:rPr>
          <w:rFonts w:ascii="Times New Roman" w:hAnsi="Times New Roman"/>
          <w:sz w:val="20"/>
        </w:rPr>
        <w:t xml:space="preserve">om </w:t>
      </w:r>
      <w:r w:rsidRPr="00A879D7">
        <w:rPr>
          <w:rFonts w:ascii="Times New Roman" w:hAnsi="Times New Roman"/>
          <w:i/>
          <w:iCs/>
          <w:sz w:val="20"/>
        </w:rPr>
        <w:t>straffvärdesbestämning vid flerfaldig brottslighet</w:t>
      </w:r>
      <w:r w:rsidRPr="00A879D7">
        <w:rPr>
          <w:rFonts w:ascii="Times New Roman" w:hAnsi="Times New Roman"/>
          <w:sz w:val="20"/>
        </w:rPr>
        <w:t>*: Riks</w:t>
      </w:r>
      <w:r w:rsidRPr="00A879D7">
        <w:rPr>
          <w:rFonts w:ascii="Times New Roman" w:hAnsi="Times New Roman"/>
          <w:sz w:val="20"/>
        </w:rPr>
        <w:softHyphen/>
        <w:t>dagen har tillkännagett vad utskottet anför om straff</w:t>
      </w:r>
      <w:r w:rsidRPr="00A879D7">
        <w:rPr>
          <w:rFonts w:ascii="Times New Roman" w:hAnsi="Times New Roman"/>
          <w:sz w:val="20"/>
        </w:rPr>
        <w:softHyphen/>
        <w:t>värdesbestämning vid flerfaldig brottslighet (bet. 2014/15:JuU14 s. 62 f.) och därmed bifallit motionerna 2014/15:1904 yrkande 6 och 2014/15:2970 yrkande 4 och delvis bifallit motion 2014/15:2524 yrkande 22. Frågan omfattas av Påföljdsutredningens betänkande Nya Påföljder (SOU 2012:34). Regeringen beslutade den 17 mars 2016 propositionen Ny påföljd efter tidigare dom (prop. 2015/16:151). I propositionen lämnades vissa förslag som innebär att reglerna om gemensam straffmätning i 34 kap. brottsbalken inte längre ska tillämpas då fråga är om återfall. Vidare gjorde regeringen bedöm</w:t>
      </w:r>
      <w:r w:rsidRPr="00A879D7">
        <w:rPr>
          <w:rFonts w:ascii="Times New Roman" w:hAnsi="Times New Roman"/>
          <w:sz w:val="20"/>
        </w:rPr>
        <w:softHyphen/>
        <w:t>ningen att den nuvarande ordningen för straffvärde</w:t>
      </w:r>
      <w:r w:rsidR="00BA56EB">
        <w:rPr>
          <w:rFonts w:ascii="Times New Roman" w:hAnsi="Times New Roman"/>
          <w:sz w:val="20"/>
        </w:rPr>
        <w:softHyphen/>
      </w:r>
      <w:r w:rsidRPr="00A879D7">
        <w:rPr>
          <w:rFonts w:ascii="Times New Roman" w:hAnsi="Times New Roman"/>
          <w:sz w:val="20"/>
        </w:rPr>
        <w:lastRenderedPageBreak/>
        <w:t>bedömning vid fler</w:t>
      </w:r>
      <w:r w:rsidRPr="00A879D7">
        <w:rPr>
          <w:rFonts w:ascii="Times New Roman" w:hAnsi="Times New Roman"/>
          <w:sz w:val="20"/>
        </w:rPr>
        <w:softHyphen/>
        <w:t xml:space="preserve">faldig brottslighet i övrigt framstår som väl avvägd och föreslog därför ingen ändring i de reglerna. I samband med att propositionen beslutades skrevs tillkännagivandet av. Riksdagen delade dock inte regeringens uppfattning att tillkännagivandet därmed var slutbehandlat (bet. 2016/17:KU21, rskr. 2016/17:296). Punkten står därför åter som öppen. </w:t>
      </w:r>
      <w:bookmarkStart w:id="16" w:name="_Hlk62459888"/>
      <w:r w:rsidRPr="00A879D7">
        <w:rPr>
          <w:rFonts w:ascii="Times New Roman" w:hAnsi="Times New Roman"/>
          <w:sz w:val="20"/>
        </w:rPr>
        <w:t>Tillkännagivandet återrapporterades till riksdagen i budgetpropo</w:t>
      </w:r>
      <w:r w:rsidRPr="00A879D7">
        <w:rPr>
          <w:rFonts w:ascii="Times New Roman" w:hAnsi="Times New Roman"/>
          <w:sz w:val="20"/>
        </w:rPr>
        <w:softHyphen/>
        <w:t xml:space="preserve">sitionen för 2018 (se prop. 2017/18:1 utg.omr. 4 avsnitt 2.6). </w:t>
      </w:r>
      <w:bookmarkEnd w:id="16"/>
      <w:r w:rsidRPr="00A879D7">
        <w:rPr>
          <w:rFonts w:ascii="Times New Roman" w:hAnsi="Times New Roman"/>
          <w:sz w:val="20"/>
        </w:rPr>
        <w:t xml:space="preserve">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w:t>
      </w:r>
      <w:r w:rsidR="00BD513F" w:rsidRPr="00A879D7">
        <w:rPr>
          <w:rFonts w:ascii="Times New Roman" w:hAnsi="Times New Roman"/>
          <w:sz w:val="20"/>
        </w:rPr>
        <w:t xml:space="preserve">Enligt utredningens direktiv ska det </w:t>
      </w:r>
      <w:r w:rsidRPr="00A879D7">
        <w:rPr>
          <w:rFonts w:ascii="Times New Roman" w:hAnsi="Times New Roman"/>
          <w:sz w:val="20"/>
        </w:rPr>
        <w:t>säkerställas att straff står i proportion till brottslighetens allvar även för den som begår flera brott. Uppdraget redovisades den 24</w:t>
      </w:r>
      <w:r w:rsidR="00683B73">
        <w:rPr>
          <w:rFonts w:ascii="Times New Roman" w:hAnsi="Times New Roman"/>
          <w:sz w:val="20"/>
        </w:rPr>
        <w:t> </w:t>
      </w:r>
      <w:r w:rsidRPr="00A879D7">
        <w:rPr>
          <w:rFonts w:ascii="Times New Roman" w:hAnsi="Times New Roman"/>
          <w:sz w:val="20"/>
        </w:rPr>
        <w:t xml:space="preserve">januari 2023. Betänkandet </w:t>
      </w:r>
      <w:r w:rsidR="00683B73">
        <w:rPr>
          <w:rFonts w:ascii="Times New Roman" w:hAnsi="Times New Roman"/>
          <w:sz w:val="20"/>
        </w:rPr>
        <w:t xml:space="preserve">(SOU 2023:1) </w:t>
      </w:r>
      <w:r w:rsidRPr="00A879D7">
        <w:rPr>
          <w:rFonts w:ascii="Times New Roman" w:hAnsi="Times New Roman"/>
          <w:sz w:val="20"/>
        </w:rPr>
        <w:t xml:space="preserve">har remitterats </w:t>
      </w:r>
      <w:r w:rsidR="00683B73">
        <w:rPr>
          <w:rFonts w:ascii="Times New Roman" w:hAnsi="Times New Roman"/>
          <w:sz w:val="20"/>
        </w:rPr>
        <w:t xml:space="preserve">i februari 2023. Remisstiden går ut den </w:t>
      </w:r>
      <w:r w:rsidR="008A4E8C">
        <w:rPr>
          <w:rFonts w:ascii="Times New Roman" w:hAnsi="Times New Roman"/>
          <w:sz w:val="20"/>
        </w:rPr>
        <w:t>5 juni</w:t>
      </w:r>
      <w:r w:rsidR="00683B73">
        <w:rPr>
          <w:rFonts w:ascii="Times New Roman" w:hAnsi="Times New Roman"/>
          <w:sz w:val="20"/>
        </w:rPr>
        <w:t>.</w:t>
      </w:r>
      <w:r w:rsidRPr="00A879D7">
        <w:rPr>
          <w:rFonts w:ascii="Times New Roman" w:hAnsi="Times New Roman"/>
          <w:sz w:val="20"/>
        </w:rPr>
        <w:t xml:space="preserve"> Punkten är inte slutbehandlad.</w:t>
      </w:r>
    </w:p>
    <w:bookmarkEnd w:id="15"/>
    <w:p w14:paraId="4C8E60F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 Rskr. 2014/15:152</w:t>
      </w:r>
    </w:p>
    <w:p w14:paraId="0D29B09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1367EBF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2014/15:2986 yrkande 2, bet. 2014/15:JuU16</w:t>
      </w:r>
    </w:p>
    <w:p w14:paraId="14D53B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2015/16:75 (Ju 38), 2016/17:75 (Ju 26), 2017/18:75 (Ju 15), 2018/19:75 (Ju 11), 2019/20:75 (Ju 8), 2020/21:75 (Ju 7) och 2021/22:75 (Ju 5).</w:t>
      </w:r>
    </w:p>
    <w:p w14:paraId="5346478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A329A3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526B0D" w14:textId="2EDD6DAC"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20 om </w:t>
      </w:r>
      <w:r w:rsidRPr="00A879D7">
        <w:rPr>
          <w:rFonts w:ascii="Times New Roman" w:hAnsi="Times New Roman"/>
          <w:i/>
          <w:sz w:val="20"/>
        </w:rPr>
        <w:t>renodling av polisens arbetsuppgifter</w:t>
      </w:r>
      <w:r w:rsidRPr="00A879D7">
        <w:rPr>
          <w:rFonts w:ascii="Times New Roman" w:hAnsi="Times New Roman"/>
          <w:sz w:val="20"/>
        </w:rPr>
        <w:t>*: Riksdagen har tillkännagett för regeringen vad utskottet anför om renodling av polisens uppgifter (bet. 2014/15:JuU16 s. 13 f.) och därmed bifallit motion 2014/15:2986 yrkande 2. Den 1 december 2016 beslutade regeringen propositionen Transporter av frihetsberövade (prop. 2016/17:57). För att säkerställa en ändamåls</w:t>
      </w:r>
      <w:r w:rsidRPr="00A879D7">
        <w:rPr>
          <w:rFonts w:ascii="Times New Roman" w:hAnsi="Times New Roman"/>
          <w:sz w:val="20"/>
        </w:rPr>
        <w:softHyphen/>
        <w:t>enlig och rättssäker transportverksamhet och för att renodla polisens verksamhet föreslog regeringen i propositionen nya bestämmelser om Kriminalvårdens rätt att utföra transporter av frihets</w:t>
      </w:r>
      <w:r w:rsidRPr="00A879D7">
        <w:rPr>
          <w:rFonts w:ascii="Times New Roman" w:hAnsi="Times New Roman"/>
          <w:sz w:val="20"/>
        </w:rPr>
        <w:softHyphen/>
        <w:t>berövade personer åt andra myndigheter. De nya reglerna trädde i kraft den 1 april 2017. Med anledning av betänkandet Bättre insatser vid missbruk och beroende (SOU 2011:35) har ett projekt pågått där regeringen har avsatt medel under 2014–2016 i syfte att få till stånd en praxisändring genom att landsting och kommuner tillsammans med Polismyndigheten gemensamt utvecklar alternativa lösningar till förvaring i arrest. Myndigheten för vård- och omsorgs</w:t>
      </w:r>
      <w:r w:rsidRPr="00A879D7">
        <w:rPr>
          <w:rFonts w:ascii="Times New Roman" w:hAnsi="Times New Roman"/>
          <w:sz w:val="20"/>
        </w:rPr>
        <w:softHyphen/>
        <w:t>analys har följt upp effekterna av regeringens satsning och slutredovisade sitt uppdrag den 28 mars 2018, rapport 2018:1 En lob i mål? (S2017/00357). Regeringen beslutade den 7 september 2017 propositio</w:t>
      </w:r>
      <w:r w:rsidRPr="00A879D7">
        <w:rPr>
          <w:rFonts w:ascii="Times New Roman" w:hAnsi="Times New Roman"/>
          <w:sz w:val="20"/>
        </w:rPr>
        <w:softHyphen/>
        <w:t>nen Renodling av Polis</w:t>
      </w:r>
      <w:r w:rsidRPr="00A879D7">
        <w:rPr>
          <w:rFonts w:ascii="Times New Roman" w:hAnsi="Times New Roman"/>
          <w:sz w:val="20"/>
        </w:rPr>
        <w:softHyphen/>
        <w:t>myndig</w:t>
      </w:r>
      <w:r w:rsidRPr="00A879D7">
        <w:rPr>
          <w:rFonts w:ascii="Times New Roman" w:hAnsi="Times New Roman"/>
          <w:sz w:val="20"/>
        </w:rPr>
        <w:softHyphen/>
        <w:t>hetens arbets</w:t>
      </w:r>
      <w:r w:rsidRPr="00A879D7">
        <w:rPr>
          <w:rFonts w:ascii="Times New Roman" w:hAnsi="Times New Roman"/>
          <w:sz w:val="20"/>
        </w:rPr>
        <w:softHyphen/>
        <w:t>uppgifter när länsstyrelserna tar över uppgifter på djurområdet (prop. 2016/17:224). I propositionen föreslog regeringen att vissa uppgifter som rör djur ska flyttas från Polismyndig</w:t>
      </w:r>
      <w:r w:rsidRPr="00A879D7">
        <w:rPr>
          <w:rFonts w:ascii="Times New Roman" w:hAnsi="Times New Roman"/>
          <w:sz w:val="20"/>
        </w:rPr>
        <w:softHyphen/>
        <w:t>heten till länsstyrelserna. Förslagen som innebär en renodling av Polis</w:t>
      </w:r>
      <w:r w:rsidRPr="00A879D7">
        <w:rPr>
          <w:rFonts w:ascii="Times New Roman" w:hAnsi="Times New Roman"/>
          <w:sz w:val="20"/>
        </w:rPr>
        <w:softHyphen/>
        <w:t>myndig</w:t>
      </w:r>
      <w:r w:rsidRPr="00A879D7">
        <w:rPr>
          <w:rFonts w:ascii="Times New Roman" w:hAnsi="Times New Roman"/>
          <w:sz w:val="20"/>
        </w:rPr>
        <w:softHyphen/>
        <w:t>hetens arbetsuppgifter</w:t>
      </w:r>
      <w:bookmarkStart w:id="17" w:name="_Hlk501110070"/>
      <w:r w:rsidRPr="00A879D7">
        <w:rPr>
          <w:rFonts w:ascii="Times New Roman" w:hAnsi="Times New Roman"/>
          <w:sz w:val="20"/>
        </w:rPr>
        <w:t xml:space="preserve"> trädde i kraft den 1 juni 2018. </w:t>
      </w:r>
      <w:bookmarkEnd w:id="17"/>
      <w:r w:rsidRPr="00A879D7">
        <w:rPr>
          <w:rFonts w:ascii="Times New Roman" w:hAnsi="Times New Roman"/>
          <w:sz w:val="20"/>
        </w:rPr>
        <w:t xml:space="preserve">I november 2019 tillsatte regeringen en utredning med uppdrag att göra en översyn av regelverket för ordningsvakter (dir. 2019:89). En av de frågor som utretts är om ordningsvakter kan utföra ytterligare arbetsuppgifter för att frigöra resurser för Polismyndigheten. </w:t>
      </w:r>
      <w:r w:rsidRPr="00A879D7">
        <w:rPr>
          <w:rFonts w:ascii="Times New Roman" w:hAnsi="Times New Roman"/>
          <w:sz w:val="20"/>
        </w:rPr>
        <w:lastRenderedPageBreak/>
        <w:t xml:space="preserve">Ett exempel på en arbetsuppgift som är särskilt resurskrävande för Polismyndigheten är enligt direktiven att transportera personer som frihetsberövats av ordningsvakter med stöd av t.ex. polislagen (1984:387) eller lagen (1976:511) om omhändertagande av berusade personer. En mer ändamålsenlig användning av ordningsvakter kan även på ett generellt plan frigöra resurser för Polismyndigheten till andra mer prioriterade uppgifter. I utredningens betänkande (SOU 2021:38), som redovisades den 21 maj 2021, föreslås bl.a. att ordningsvakter ska kunna användas för fler ändamål och få utökade befogenheter, t.ex. när det gäller att transportera en omhändertagen person till sjukhus, tillnyktringsenhet eller polisstation. </w:t>
      </w:r>
      <w:r w:rsidR="00BD513F" w:rsidRPr="00A879D7">
        <w:rPr>
          <w:rFonts w:ascii="Times New Roman" w:hAnsi="Times New Roman"/>
          <w:sz w:val="20"/>
        </w:rPr>
        <w:t>Betänkandet har remitterats.</w:t>
      </w:r>
      <w:r w:rsidR="00683B73" w:rsidRPr="00A879D7">
        <w:rPr>
          <w:rFonts w:ascii="Times New Roman" w:hAnsi="Times New Roman"/>
          <w:sz w:val="20"/>
        </w:rPr>
        <w:t xml:space="preserve"> </w:t>
      </w:r>
      <w:r w:rsidR="00683B73" w:rsidRPr="00A879D7">
        <w:rPr>
          <w:rFonts w:ascii="Times New Roman" w:eastAsia="Calibri" w:hAnsi="Times New Roman"/>
          <w:iCs/>
          <w:sz w:val="20"/>
          <w:szCs w:val="22"/>
        </w:rPr>
        <w:t xml:space="preserve">Regeringen beslutade den </w:t>
      </w:r>
      <w:r w:rsidR="00683B73">
        <w:rPr>
          <w:rFonts w:ascii="Times New Roman" w:eastAsia="Calibri" w:hAnsi="Times New Roman"/>
          <w:iCs/>
          <w:sz w:val="20"/>
          <w:szCs w:val="22"/>
        </w:rPr>
        <w:t>2</w:t>
      </w:r>
      <w:r w:rsidR="00683B73" w:rsidRPr="00A879D7">
        <w:rPr>
          <w:rFonts w:ascii="Times New Roman" w:eastAsia="Calibri" w:hAnsi="Times New Roman"/>
          <w:iCs/>
          <w:sz w:val="20"/>
          <w:szCs w:val="22"/>
        </w:rPr>
        <w:t xml:space="preserve"> </w:t>
      </w:r>
      <w:r w:rsidR="00683B73">
        <w:rPr>
          <w:rFonts w:ascii="Times New Roman" w:eastAsia="Calibri" w:hAnsi="Times New Roman"/>
          <w:iCs/>
          <w:sz w:val="20"/>
          <w:szCs w:val="22"/>
        </w:rPr>
        <w:t xml:space="preserve">februari </w:t>
      </w:r>
      <w:r w:rsidR="00683B73" w:rsidRPr="00A879D7">
        <w:rPr>
          <w:rFonts w:ascii="Times New Roman" w:eastAsia="Calibri" w:hAnsi="Times New Roman"/>
          <w:iCs/>
          <w:sz w:val="20"/>
          <w:szCs w:val="22"/>
        </w:rPr>
        <w:t>2023 lagrådsremissen En ny lag om ordningsvakter. Regeringen avser att under våren 2023 överlämna en proposition till riksdagen.</w:t>
      </w:r>
      <w:r w:rsidRPr="00A879D7">
        <w:rPr>
          <w:rFonts w:ascii="Times New Roman" w:hAnsi="Times New Roman"/>
          <w:sz w:val="20"/>
        </w:rPr>
        <w:t xml:space="preserve"> För att ytterligare avlasta polisen från uppdrag att utföra transporter beslutade regeringen den 14 juli 2022 propositionen Arrestantvakter och transportuppdrag (prop. 2021/22:275). I propositionen föreslås ändringar i polislagen som bl.a. innebär att inhyrda arrestantvakter ska kunna utföra vissa transporter av frihetsberövade personer. Lagändringarna trädde i kraft den 1 januari 2023.</w:t>
      </w:r>
    </w:p>
    <w:p w14:paraId="7EE1810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Därutöver har det genomförts arbete som syftar till att avlasta Polismyndigheten från vissa uppdrag av mer administrativ karaktär. Den 31 mars 2022 beslutade regeringen propositionen Hittegods i kollektivtrafiken (prop. 2021/22:218). I propositionen föreslogs en ny hittegodslag för hittegods i kollektivtrafik som bl.a. innebär att den som tar om hand kvarglömd eller borttappad egendom ombord på kollektivtrafikfordon eller inom vissa anslutande områden, ska lämna egendomen till det berörda trafikföretaget. Den nya lagen innebär att Polismyndighetens ansvar för sådant hittegods begränsas. Lagen trädde i kraft den 1 augusti 2022. I betänkandet Förenklingar för mikroföretag och modernisering av bokföringslagen (SOU 2021:60) föreslås att de tillstånd som Polismyndigheten lämnar för att verksamheter ska få bedriva hotell- och </w:t>
      </w:r>
      <w:r w:rsidRPr="00A879D7">
        <w:rPr>
          <w:rFonts w:ascii="Times New Roman" w:hAnsi="Times New Roman" w:cstheme="minorHAnsi"/>
          <w:sz w:val="20"/>
        </w:rPr>
        <w:t xml:space="preserve">pensionatsrörelse ska </w:t>
      </w:r>
      <w:r w:rsidRPr="00A879D7">
        <w:rPr>
          <w:rFonts w:ascii="Times New Roman" w:hAnsi="Times New Roman"/>
          <w:sz w:val="20"/>
        </w:rPr>
        <w:t xml:space="preserve">ersättas med en anmälningsskyldighet. </w:t>
      </w:r>
      <w:bookmarkStart w:id="18" w:name="_Hlk94111016"/>
      <w:r w:rsidRPr="00A879D7">
        <w:rPr>
          <w:rFonts w:ascii="Times New Roman" w:hAnsi="Times New Roman"/>
          <w:sz w:val="20"/>
        </w:rPr>
        <w:t xml:space="preserve">Betänkandet har remitterats och remisstiden gick ut </w:t>
      </w:r>
      <w:bookmarkEnd w:id="18"/>
      <w:r w:rsidRPr="00A879D7">
        <w:rPr>
          <w:rFonts w:ascii="Times New Roman" w:hAnsi="Times New Roman"/>
          <w:sz w:val="20"/>
        </w:rPr>
        <w:t>den 24 januari 2022. Polismyndigheten inkom den 17 juni 2022 med en hemställan om översyn av lagen (1976:711) om omhändertagande av berusade personer. Hemställan bereds i Regeringskansliet. Regeringen har påbörjat en analys av ytterligare frågor om renodling. Punkten är inte slutbehandlad.</w:t>
      </w:r>
    </w:p>
    <w:p w14:paraId="2C1ECE7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 Rskr. 2014/15:153</w:t>
      </w:r>
    </w:p>
    <w:p w14:paraId="34E29F3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Kriminalvårdsfrågor</w:t>
      </w:r>
    </w:p>
    <w:p w14:paraId="7501E1F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2014/15:2970, bet. 2014/15:JuU17</w:t>
      </w:r>
    </w:p>
    <w:p w14:paraId="644749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2015/16:75 (Ju 39), 2016/17:75 (Ju 27), 2017/18:75 (Ju 16), 2018/19:75 (Ju 12), 2019/20:75 (Ju 9), 2020/21:75 (Ju 8) och 2021/22:75 (Ju 6).</w:t>
      </w:r>
    </w:p>
    <w:p w14:paraId="1DD9B6F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44C002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2AFF39A" w14:textId="17A46A75"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15 om </w:t>
      </w:r>
      <w:r w:rsidRPr="00A879D7">
        <w:rPr>
          <w:rFonts w:ascii="Times New Roman" w:hAnsi="Times New Roman"/>
          <w:i/>
          <w:iCs/>
          <w:sz w:val="20"/>
        </w:rPr>
        <w:t>villkorlig frigivning vid återfall i likartad brottslighet</w:t>
      </w:r>
      <w:r w:rsidRPr="00A879D7">
        <w:rPr>
          <w:rFonts w:ascii="Times New Roman" w:hAnsi="Times New Roman"/>
          <w:sz w:val="20"/>
        </w:rPr>
        <w:t>*: Riksdagen har tillkännagett vad utskottet anför om att regeringen bör skärpa reglerna för villkorlig frigivning för de som åter</w:t>
      </w:r>
      <w:r w:rsidRPr="00A879D7">
        <w:rPr>
          <w:rFonts w:ascii="Times New Roman" w:hAnsi="Times New Roman"/>
          <w:sz w:val="20"/>
        </w:rPr>
        <w:softHyphen/>
        <w:t>fallit i likartad brottslighet (bet. 2014/15:JuU17 s. 27 f.).</w:t>
      </w:r>
      <w:bookmarkStart w:id="19" w:name="_Hlk93666069"/>
      <w:r w:rsidRPr="00A879D7">
        <w:rPr>
          <w:rFonts w:ascii="Times New Roman" w:hAnsi="Times New Roman"/>
          <w:sz w:val="20"/>
        </w:rPr>
        <w:t xml:space="preserve"> En särskild utredare lämnade i </w:t>
      </w:r>
      <w:r w:rsidRPr="00A879D7">
        <w:rPr>
          <w:rFonts w:ascii="Times New Roman" w:hAnsi="Times New Roman"/>
          <w:sz w:val="20"/>
        </w:rPr>
        <w:lastRenderedPageBreak/>
        <w:t xml:space="preserve">juni 2017 förslag på förändringar i systemet med villkorlig frigivning i betänkandet Villkorlig frigivning – förstärkta åtgärder mot återfall i brott (SOU 2017:61). </w:t>
      </w:r>
      <w:bookmarkStart w:id="20" w:name="_Hlk62460147"/>
      <w:r w:rsidRPr="00A879D7">
        <w:rPr>
          <w:rFonts w:ascii="Times New Roman" w:hAnsi="Times New Roman"/>
          <w:sz w:val="20"/>
        </w:rPr>
        <w:t>Den 14 mars 2019 beslutade regeringen propositionen Förstärkta återfallsförebyggande åtgärder vid villkorlig frigivning (prop. 2018/19:77). I propositionen lämnades inte något förslag som innebär att återfall i brott påverkar tidpunkten för villkorlig frigivning. Regeringen beslutade den 30 juni 2022 kommittédirektiven Ett förstärkt samhälls</w:t>
      </w:r>
      <w:r w:rsidR="00F03864">
        <w:rPr>
          <w:rFonts w:ascii="Times New Roman" w:hAnsi="Times New Roman"/>
          <w:sz w:val="20"/>
        </w:rPr>
        <w:softHyphen/>
      </w:r>
      <w:r w:rsidRPr="00A879D7">
        <w:rPr>
          <w:rFonts w:ascii="Times New Roman" w:hAnsi="Times New Roman"/>
          <w:sz w:val="20"/>
        </w:rPr>
        <w:t xml:space="preserve">skydd och en minskad risk för återfall i brott (dir. 2022:95) som bl.a. omfattar den fråga som tillkännagivandet avser. Uppdraget ska redovisas senast den 29 december 2023. Punkten är inte slutbehandlad. </w:t>
      </w:r>
      <w:bookmarkEnd w:id="19"/>
    </w:p>
    <w:bookmarkEnd w:id="20"/>
    <w:p w14:paraId="23211D55" w14:textId="77777777" w:rsidR="00A879D7" w:rsidRPr="00A879D7" w:rsidRDefault="00A879D7" w:rsidP="00683B73">
      <w:pPr>
        <w:keepNext/>
        <w:tabs>
          <w:tab w:val="left" w:pos="907"/>
        </w:tabs>
        <w:spacing w:before="320" w:after="80" w:line="210" w:lineRule="exact"/>
        <w:outlineLvl w:val="3"/>
        <w:rPr>
          <w:rFonts w:ascii="Times New Roman" w:eastAsiaTheme="minorHAnsi" w:hAnsi="Times New Roman" w:cstheme="minorBidi"/>
          <w:sz w:val="20"/>
          <w:szCs w:val="22"/>
        </w:rPr>
      </w:pPr>
      <w:r w:rsidRPr="00A879D7">
        <w:rPr>
          <w:rFonts w:ascii="Times New Roman" w:eastAsiaTheme="minorHAnsi" w:hAnsi="Times New Roman" w:cstheme="minorBidi"/>
          <w:b/>
          <w:sz w:val="20"/>
          <w:szCs w:val="22"/>
        </w:rPr>
        <w:t>Riksmötet 2015/16</w:t>
      </w:r>
    </w:p>
    <w:p w14:paraId="486F1D2C" w14:textId="77777777" w:rsidR="00A879D7" w:rsidRPr="00A879D7" w:rsidRDefault="00A879D7" w:rsidP="00A879D7">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 Rskr. 2015/16:36</w:t>
      </w:r>
    </w:p>
    <w:p w14:paraId="69BEEBE9"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Tydligare redovisningsregler och nya rapporteringskrav för utvinningsindustrin</w:t>
      </w:r>
    </w:p>
    <w:p w14:paraId="5C6D3C0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Prop. 2015/16:3, mot. 2015/16:3253, bet. 2015/16:CU6</w:t>
      </w:r>
    </w:p>
    <w:p w14:paraId="65A5F34C"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 xml:space="preserve">Tidigare redovisad, se skr. 2015/16:75 (Ju 66), 2016/17:75 (Ju 30), 2017/18:75 (Ju 19), 2018/19:75 (Ju 13), 2019/20:75 (Ju 10), 2020/21:75 (Ju 9) och 2021/22:75 (Ju 7). </w:t>
      </w:r>
    </w:p>
    <w:p w14:paraId="2A73A15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 xml:space="preserve">Skrivelsen är inte slutbehandlad. </w:t>
      </w:r>
    </w:p>
    <w:p w14:paraId="31028F88"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4A491BF6"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b) om </w:t>
      </w:r>
      <w:r w:rsidRPr="00A879D7">
        <w:rPr>
          <w:rFonts w:ascii="Times New Roman" w:hAnsi="Times New Roman"/>
          <w:i/>
          <w:sz w:val="20"/>
        </w:rPr>
        <w:t>kategoriindelning av företag i årsredovisningslagen</w:t>
      </w:r>
      <w:r w:rsidRPr="00A879D7">
        <w:rPr>
          <w:rFonts w:ascii="Times New Roman" w:hAnsi="Times New Roman"/>
          <w:sz w:val="20"/>
        </w:rPr>
        <w:t>*: Riksdagen har tillkännagett för regeringen vad utskottet anför om kategori</w:t>
      </w:r>
      <w:r w:rsidRPr="00A879D7">
        <w:rPr>
          <w:rFonts w:ascii="Times New Roman" w:hAnsi="Times New Roman"/>
          <w:sz w:val="20"/>
        </w:rPr>
        <w:softHyphen/>
        <w:t>indelning av företag i årsredovisningslagen (bet. 2015/16:CU6 s. 10 f.). Tillkännagivandet har beaktats i lagstiftnings</w:t>
      </w:r>
      <w:r w:rsidRPr="00A879D7">
        <w:rPr>
          <w:rFonts w:ascii="Times New Roman" w:hAnsi="Times New Roman"/>
          <w:sz w:val="20"/>
        </w:rPr>
        <w:softHyphen/>
        <w:t>ärendet om före</w:t>
      </w:r>
      <w:r w:rsidRPr="00A879D7">
        <w:rPr>
          <w:rFonts w:ascii="Times New Roman" w:hAnsi="Times New Roman"/>
          <w:sz w:val="20"/>
        </w:rPr>
        <w:softHyphen/>
        <w:t>tagens rapportering om hållbarhet och mångfaldspolicy (prop. 2015/16:193, bet. 2016/17:CU2, rskr. 2016/17:25). Avsikten är att det ska behandlas i samband med arbetet med Redovisningsutredningens slutbetänkande En översyn av årsredovisningslagarna (SOU 2015:8). Regeringskansliet undersöker om förslagen i slutbetänkandet kan läggas till grund för lagstiftning så som de nu ser ut eller om de behöver uppdateras mot bakgrund av andra lagändringar och den tekniska utvecklingen. I detta syfte planerar Regeringskansliet att inhämta synpunkter på utredningens förslag. En proposition kan tidigast beslutas 2024. Punkten är inte slutbehandlad.</w:t>
      </w:r>
    </w:p>
    <w:p w14:paraId="71C2981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 Rskr. 2015/16:106</w:t>
      </w:r>
    </w:p>
    <w:p w14:paraId="5152720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Utgiftsområde 4 Rättsväsendet</w:t>
      </w:r>
    </w:p>
    <w:p w14:paraId="62ECE96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2015/16:1, bet. 2015/16:JuU1</w:t>
      </w:r>
    </w:p>
    <w:p w14:paraId="35C402F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2015/16:75 (Ju 73), 2016/17:75 (Ju 32), 2017/18:75 (Ju 21), 2018/19:75 (Ju 15), 2019/20:75 (Ju 12), 2020/21:75 (Ju 10) och 2021/22:75 (Ju 8).</w:t>
      </w:r>
    </w:p>
    <w:p w14:paraId="3BB2AE0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0CBE6E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9666FB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effektivare polis</w:t>
      </w:r>
      <w:r w:rsidRPr="00A879D7">
        <w:rPr>
          <w:rFonts w:ascii="Times New Roman" w:hAnsi="Times New Roman"/>
          <w:sz w:val="20"/>
        </w:rPr>
        <w:t>*: Riksdagen har tillkännagett för regeringen det som ut</w:t>
      </w:r>
      <w:r w:rsidRPr="00A879D7">
        <w:rPr>
          <w:rFonts w:ascii="Times New Roman" w:hAnsi="Times New Roman"/>
          <w:sz w:val="20"/>
        </w:rPr>
        <w:softHyphen/>
        <w:t>skottet anför om en effektivare polis (bet. 2015/16:JuU1 s. 49). I skrivelse 2016/17:75 redovisades denna punkt som slutbehandlad. Riksdagen ansåg att de åtgärder som regeringen hade vidtagit var bra men inte tillräckliga för att tillkänna</w:t>
      </w:r>
      <w:r w:rsidRPr="00A879D7">
        <w:rPr>
          <w:rFonts w:ascii="Times New Roman" w:hAnsi="Times New Roman"/>
          <w:sz w:val="20"/>
        </w:rPr>
        <w:softHyphen/>
        <w:t xml:space="preserve">givandet skulle kunna anses slutbehandlat </w:t>
      </w:r>
      <w:r w:rsidRPr="00A879D7">
        <w:rPr>
          <w:rFonts w:ascii="Times New Roman" w:hAnsi="Times New Roman"/>
          <w:sz w:val="20"/>
        </w:rPr>
        <w:lastRenderedPageBreak/>
        <w:t>(bet. 2016/17:KU21, rskr. 2016/17:296). I budget</w:t>
      </w:r>
      <w:r w:rsidRPr="00A879D7">
        <w:rPr>
          <w:rFonts w:ascii="Times New Roman" w:hAnsi="Times New Roman"/>
          <w:sz w:val="20"/>
        </w:rPr>
        <w:softHyphen/>
        <w:t xml:space="preserve">propositionen för 2018 (prop. 2017/18:1 utg.omr. 4 avsnitt 2.6) meddelade regeringen att punkten därför åter står som öppen. </w:t>
      </w:r>
    </w:p>
    <w:p w14:paraId="29D83E4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Polismyndigheten har under en rad år tillförts mer resurser. Polisverksamhet är personalintensiv. Därför är mer personal en central insats för att stärka och utveckla den polisiära verksamheten. I budgeten för 2023 tillförs Polismyndigheten ytterligare medel för att möjliggöra myndighetens fortsatta expansion mot 10 000 fler polisanställda 2024. Dessutom fortgår satsningen på ett tekniklyft för att åstadkomma en snabb och kraftig ökning av myndighetens tekniska förmåga. Det huvudsakliga syftet är att säkerställa den fulla potentialen i digital bevissäkring och därigenom uppnå ökad lagföring, särskilt vad gäller den grövsta brottslig</w:t>
      </w:r>
      <w:r w:rsidR="00A6184F">
        <w:rPr>
          <w:rFonts w:ascii="Times New Roman" w:hAnsi="Times New Roman"/>
          <w:sz w:val="20"/>
        </w:rPr>
        <w:softHyphen/>
      </w:r>
      <w:r w:rsidRPr="00A879D7">
        <w:rPr>
          <w:rFonts w:ascii="Times New Roman" w:hAnsi="Times New Roman"/>
          <w:sz w:val="20"/>
        </w:rPr>
        <w:t>heten.</w:t>
      </w:r>
    </w:p>
    <w:p w14:paraId="3813E71A" w14:textId="12CD5E05" w:rsidR="00A879D7" w:rsidRPr="00A879D7" w:rsidRDefault="00683B73"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0440D">
        <w:rPr>
          <w:rFonts w:ascii="Times New Roman" w:hAnsi="Times New Roman"/>
          <w:sz w:val="20"/>
        </w:rPr>
        <w:t xml:space="preserve">Som </w:t>
      </w:r>
      <w:r>
        <w:rPr>
          <w:rFonts w:ascii="Times New Roman" w:hAnsi="Times New Roman"/>
          <w:sz w:val="20"/>
        </w:rPr>
        <w:t>t</w:t>
      </w:r>
      <w:r w:rsidRPr="0030440D">
        <w:rPr>
          <w:rFonts w:ascii="Times New Roman" w:hAnsi="Times New Roman"/>
          <w:sz w:val="20"/>
        </w:rPr>
        <w:t>idigare redovisat</w:t>
      </w:r>
      <w:r>
        <w:rPr>
          <w:rFonts w:ascii="Times New Roman" w:hAnsi="Times New Roman"/>
          <w:sz w:val="20"/>
        </w:rPr>
        <w:t>s</w:t>
      </w:r>
      <w:r w:rsidRPr="0030440D">
        <w:rPr>
          <w:rFonts w:ascii="Times New Roman" w:hAnsi="Times New Roman"/>
          <w:sz w:val="20"/>
        </w:rPr>
        <w:t xml:space="preserve"> har Polismyndigheten tagit fram en</w:t>
      </w:r>
      <w:r>
        <w:rPr>
          <w:rFonts w:ascii="Times New Roman" w:hAnsi="Times New Roman"/>
          <w:sz w:val="20"/>
        </w:rPr>
        <w:t xml:space="preserve"> </w:t>
      </w:r>
      <w:r w:rsidRPr="0030440D">
        <w:rPr>
          <w:rFonts w:ascii="Times New Roman" w:hAnsi="Times New Roman"/>
          <w:sz w:val="20"/>
        </w:rPr>
        <w:t xml:space="preserve">plan för hur myndigheten ska kunna öka antalet anställda med 10 000 till och med 2024. Därtill har myndigheten vidtagit en rad åtgärder för att säkra kompetensförsörjningen. </w:t>
      </w:r>
      <w:r w:rsidR="00BD513F" w:rsidRPr="00A879D7">
        <w:rPr>
          <w:rFonts w:ascii="Times New Roman" w:hAnsi="Times New Roman"/>
          <w:sz w:val="20"/>
        </w:rPr>
        <w:t xml:space="preserve">Personaltillväxten innebär att både antalet civilanställda och antalet poliser </w:t>
      </w:r>
      <w:r w:rsidRPr="00A879D7">
        <w:rPr>
          <w:rFonts w:ascii="Times New Roman" w:hAnsi="Times New Roman"/>
          <w:sz w:val="20"/>
        </w:rPr>
        <w:t>bli</w:t>
      </w:r>
      <w:r>
        <w:rPr>
          <w:rFonts w:ascii="Times New Roman" w:hAnsi="Times New Roman"/>
          <w:sz w:val="20"/>
        </w:rPr>
        <w:t>r</w:t>
      </w:r>
      <w:r w:rsidR="00A879D7" w:rsidRPr="00A879D7">
        <w:rPr>
          <w:rFonts w:ascii="Times New Roman" w:hAnsi="Times New Roman"/>
          <w:sz w:val="20"/>
        </w:rPr>
        <w:t xml:space="preserve"> väsentligt högre, vilket ger förutsättningar för att fler poliser kan arbeta med uppgifter där en polismans kompetens är nödvändig. De civilanställda som har anställts under senare år har vidare inneburit en förstärkning av kärnverksamheten på olika områden. </w:t>
      </w:r>
      <w:r w:rsidRPr="0030440D">
        <w:rPr>
          <w:rFonts w:ascii="Times New Roman" w:hAnsi="Times New Roman"/>
          <w:sz w:val="20"/>
        </w:rPr>
        <w:t xml:space="preserve">Sedan tidigare har </w:t>
      </w:r>
      <w:r>
        <w:rPr>
          <w:rFonts w:ascii="Times New Roman" w:hAnsi="Times New Roman"/>
          <w:sz w:val="20"/>
        </w:rPr>
        <w:t>regeringen redogjort</w:t>
      </w:r>
      <w:r w:rsidRPr="0030440D">
        <w:rPr>
          <w:rFonts w:ascii="Times New Roman" w:hAnsi="Times New Roman"/>
          <w:sz w:val="20"/>
        </w:rPr>
        <w:t xml:space="preserve"> för renodling</w:t>
      </w:r>
      <w:r>
        <w:rPr>
          <w:rFonts w:ascii="Times New Roman" w:hAnsi="Times New Roman"/>
          <w:sz w:val="20"/>
        </w:rPr>
        <w:t>en</w:t>
      </w:r>
      <w:r w:rsidRPr="0030440D">
        <w:rPr>
          <w:rFonts w:ascii="Times New Roman" w:hAnsi="Times New Roman"/>
          <w:sz w:val="20"/>
        </w:rPr>
        <w:t xml:space="preserve"> av verksamheten</w:t>
      </w:r>
      <w:r>
        <w:rPr>
          <w:rFonts w:ascii="Times New Roman" w:hAnsi="Times New Roman"/>
          <w:sz w:val="20"/>
        </w:rPr>
        <w:t>. V</w:t>
      </w:r>
      <w:r w:rsidRPr="0030440D">
        <w:rPr>
          <w:rFonts w:ascii="Times New Roman" w:hAnsi="Times New Roman"/>
          <w:sz w:val="20"/>
        </w:rPr>
        <w:t>issa uppgifter, exempelvis en del transporter av frihetsberövade och vissa djurärenden, har flyttats till andra myndigheter.</w:t>
      </w:r>
      <w:r w:rsidR="00563A1C">
        <w:rPr>
          <w:rFonts w:ascii="Times New Roman" w:hAnsi="Times New Roman"/>
          <w:sz w:val="20"/>
        </w:rPr>
        <w:t xml:space="preserve"> </w:t>
      </w:r>
      <w:r w:rsidR="00A879D7" w:rsidRPr="00A879D7">
        <w:rPr>
          <w:rFonts w:ascii="Times New Roman" w:hAnsi="Times New Roman"/>
          <w:sz w:val="20"/>
        </w:rPr>
        <w:t>Brotts</w:t>
      </w:r>
      <w:r w:rsidR="00A879D7" w:rsidRPr="00A879D7">
        <w:rPr>
          <w:rFonts w:ascii="Times New Roman" w:hAnsi="Times New Roman"/>
          <w:sz w:val="20"/>
        </w:rPr>
        <w:softHyphen/>
        <w:t xml:space="preserve">förebyggande rådet </w:t>
      </w:r>
      <w:r>
        <w:rPr>
          <w:rFonts w:ascii="Times New Roman" w:hAnsi="Times New Roman"/>
          <w:sz w:val="20"/>
        </w:rPr>
        <w:t xml:space="preserve">fick i juni </w:t>
      </w:r>
      <w:r w:rsidR="00BD513F">
        <w:rPr>
          <w:rFonts w:ascii="Times New Roman" w:hAnsi="Times New Roman"/>
          <w:sz w:val="20"/>
        </w:rPr>
        <w:t>2021</w:t>
      </w:r>
      <w:r w:rsidR="00BD513F" w:rsidRPr="00A879D7">
        <w:rPr>
          <w:rFonts w:ascii="Times New Roman" w:hAnsi="Times New Roman"/>
          <w:sz w:val="20"/>
        </w:rPr>
        <w:t xml:space="preserve"> i uppdrag att följa upp och analysera resursanvändningen inom Polismyndigheten och resultatet av anslagshöjningarna till myndigheten.</w:t>
      </w:r>
      <w:r w:rsidR="00A879D7" w:rsidRPr="00A879D7">
        <w:rPr>
          <w:rFonts w:ascii="Times New Roman" w:hAnsi="Times New Roman"/>
          <w:sz w:val="20"/>
        </w:rPr>
        <w:t xml:space="preserve"> I uppdraget ingår att kartlägga hur de ekonomiska tillskotten har fördelats och använts i Polismyndigheten samt att analysera hur verksamheten och dess resultat har utvecklats. Uppdraget ska delredovisas senast den 24 mars 2023 och den 18 oktober 2024 samt slutredovisas senast den 27 mars 2026.</w:t>
      </w:r>
    </w:p>
    <w:p w14:paraId="6E95A3D7" w14:textId="0695BCA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regleringsbrevet för 2023 har regeringen beslutat en ny målstruktur som, tillsammans med återrapporteringskrav, har ett ökat fokus på effektivitet. Exempel på frågor som särskilt ska återrapporteras är verksamhetsanpassning av arbetstidsförläggning, administration för poliser i yttre tjänst, förmåga att utreda grova våldsbrott och återtagande av kriminellas brottsvinster. I regleringsbrevet finns också uppdrag att ta fram förslag på utvecklade resultatmått med tillhörande kvantitativa mål för den brottsutredande verksamheten, inklusive den forensiska verksamheten samt vid behov andra relevanta verksamhetsområden. Uppdraget ska redovisas senast den 16 augusti 2023. I samma regleringsbrev har regeringen också uppdragit åt Polismyndigheten att lämna en redovisning av de medel som tillförs verksamheten för att öka antalet anställda t.o.m. 2024. Redovisningen ska avse var och enligt vilka kriterier de ökade resurserna har fördelats, respektive avses fördelas, i verksamheten.</w:t>
      </w:r>
      <w:r w:rsidR="000008E5">
        <w:rPr>
          <w:rFonts w:ascii="Times New Roman" w:hAnsi="Times New Roman"/>
          <w:sz w:val="20"/>
        </w:rPr>
        <w:t xml:space="preserve"> </w:t>
      </w:r>
      <w:r w:rsidRPr="00A879D7">
        <w:rPr>
          <w:rFonts w:ascii="Times New Roman" w:hAnsi="Times New Roman"/>
          <w:sz w:val="20"/>
        </w:rPr>
        <w:t>Av redovisningen ska även framgå hur myndigheten arbetar för att säkerställa en ändamålsenlig och effektiv användning av tilldelade och beräknade resurstillskott. Uppdraget ska redovisas senast den 29 september 2023.</w:t>
      </w:r>
    </w:p>
    <w:p w14:paraId="7DBB4F4F" w14:textId="13D4140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Vidtagna åtgärder redovisades för riksdagen i budget</w:t>
      </w:r>
      <w:r w:rsidRPr="00A879D7">
        <w:rPr>
          <w:rFonts w:ascii="Times New Roman" w:hAnsi="Times New Roman"/>
          <w:sz w:val="20"/>
        </w:rPr>
        <w:softHyphen/>
        <w:t>proposi</w:t>
      </w:r>
      <w:r w:rsidRPr="00A879D7">
        <w:rPr>
          <w:rFonts w:ascii="Times New Roman" w:hAnsi="Times New Roman"/>
          <w:sz w:val="20"/>
        </w:rPr>
        <w:softHyphen/>
        <w:t xml:space="preserve">tionen för 2020 (prop. 2019/20:1 utg.omr. 4 avsnitt 2.6 s. 53–54), i </w:t>
      </w:r>
      <w:r w:rsidRPr="00A879D7">
        <w:rPr>
          <w:rFonts w:ascii="Times New Roman" w:hAnsi="Times New Roman"/>
          <w:sz w:val="20"/>
        </w:rPr>
        <w:lastRenderedPageBreak/>
        <w:t>budgetpropositionen för 2021 (prop. 2020/21:1 utg.omr. 4 avsnitt 2.7 s. 38–39) och i budgetpropositionen för 2022 (prop. 2021/22:1 utg.omr. 4 avsnitt 2.7 s. 44–45). Punkten är inte slutbehandlad.</w:t>
      </w:r>
    </w:p>
    <w:p w14:paraId="15DE929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44 om </w:t>
      </w:r>
      <w:r w:rsidRPr="00A879D7">
        <w:rPr>
          <w:rFonts w:ascii="Times New Roman" w:hAnsi="Times New Roman"/>
          <w:i/>
          <w:iCs/>
          <w:sz w:val="20"/>
        </w:rPr>
        <w:t>utredning, uppföljning och återkoppling till brottsoffer</w:t>
      </w:r>
      <w:r w:rsidRPr="00A879D7">
        <w:rPr>
          <w:rFonts w:ascii="Times New Roman" w:hAnsi="Times New Roman"/>
          <w:sz w:val="20"/>
        </w:rPr>
        <w:t xml:space="preserve">*: </w:t>
      </w:r>
      <w:r w:rsidRPr="00A879D7">
        <w:rPr>
          <w:rFonts w:ascii="Times New Roman" w:eastAsiaTheme="majorEastAsia" w:hAnsi="Times New Roman"/>
          <w:sz w:val="20"/>
        </w:rPr>
        <w:t xml:space="preserve">Riksdagen har tillkännagett för regeringen det utskottet anför om förbättrad brottsutredning, uppföljning och återkoppling till brottsoffer (bet. 2015/16:JuU1 s. 77). I skrivelse 2016/17:75 redovisades denna punkt som slutbehandlad. </w:t>
      </w:r>
      <w:r w:rsidRPr="00A879D7">
        <w:rPr>
          <w:rFonts w:ascii="Times New Roman" w:hAnsi="Times New Roman"/>
          <w:sz w:val="20"/>
        </w:rPr>
        <w:t>Riksdagen ansåg dock att regeringen inte hade redovisat tillräckligt med vidtagna åtgärder för att tillkännagivandet skulle kunna anses slutbehandlat (bet. 2016/17:KU21, rskr. 2016/17:296). I budget</w:t>
      </w:r>
      <w:r w:rsidRPr="00A879D7">
        <w:rPr>
          <w:rFonts w:ascii="Times New Roman" w:hAnsi="Times New Roman"/>
          <w:sz w:val="20"/>
        </w:rPr>
        <w:softHyphen/>
        <w:t xml:space="preserve">propositionen för 2018 (prop. 2017/18:1 utg.omr. 4 avsnitt 2.6) meddelade regeringen att punkten därför åter står som öppen. </w:t>
      </w:r>
    </w:p>
    <w:p w14:paraId="16AAA5A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Polismyndigheten har tillförts ökade resurser för att myndigheten ska kunna anställa mer personal i syfte att förstärka verksamheten, vilket också har skett. En stor del av de tillkommande resurserna har lagts på utredningsverksamheten. Särskilda medel har också tillförts för att bl.a. öka kapaciteten vid Nationellt forensiskt centrum, som är en viktig resurs i utredningsverksamheten. Utöver nyanställningar arbetar Polismyndig</w:t>
      </w:r>
      <w:r w:rsidRPr="00A879D7">
        <w:rPr>
          <w:rFonts w:ascii="Times New Roman" w:hAnsi="Times New Roman"/>
          <w:sz w:val="20"/>
        </w:rPr>
        <w:softHyphen/>
        <w:t>heten på andra sätt för att utveckla utrednings</w:t>
      </w:r>
      <w:r w:rsidRPr="00A879D7">
        <w:rPr>
          <w:rFonts w:ascii="Times New Roman" w:hAnsi="Times New Roman"/>
          <w:sz w:val="20"/>
        </w:rPr>
        <w:softHyphen/>
        <w:t>verksamheten. Myndigheten har sett över den dagliga styr</w:t>
      </w:r>
      <w:r w:rsidRPr="00A879D7">
        <w:rPr>
          <w:rFonts w:ascii="Times New Roman" w:hAnsi="Times New Roman"/>
          <w:sz w:val="20"/>
        </w:rPr>
        <w:softHyphen/>
        <w:t>ningen av verk</w:t>
      </w:r>
      <w:r w:rsidRPr="00A879D7">
        <w:rPr>
          <w:rFonts w:ascii="Times New Roman" w:hAnsi="Times New Roman"/>
          <w:sz w:val="20"/>
        </w:rPr>
        <w:softHyphen/>
        <w:t>samheten och vidtar åtgärder för att kunna utbilda fler förunder</w:t>
      </w:r>
      <w:r w:rsidRPr="00A879D7">
        <w:rPr>
          <w:rFonts w:ascii="Times New Roman" w:hAnsi="Times New Roman"/>
          <w:sz w:val="20"/>
        </w:rPr>
        <w:softHyphen/>
        <w:t>sökningsledare som ska ha en myndighetsgemensam kompetens. Polismyndigheten arbetar också med att stärka brotts</w:t>
      </w:r>
      <w:r w:rsidRPr="00A879D7">
        <w:rPr>
          <w:rFonts w:ascii="Times New Roman" w:hAnsi="Times New Roman"/>
          <w:sz w:val="20"/>
        </w:rPr>
        <w:softHyphen/>
        <w:t>samordningen, stärka förmågan hos första polis på brotts</w:t>
      </w:r>
      <w:r w:rsidRPr="00A879D7">
        <w:rPr>
          <w:rFonts w:ascii="Times New Roman" w:hAnsi="Times New Roman"/>
          <w:sz w:val="20"/>
        </w:rPr>
        <w:softHyphen/>
        <w:t xml:space="preserve">plats och stärka samverkan mellan utredningsverksamheten och den forensiska verksamheten. </w:t>
      </w:r>
    </w:p>
    <w:p w14:paraId="2BA2396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Som ett led i arbetet med att genomföra EU:s brottsofferdirektiv beslutades hösten 2015 om vissa ändringar i förunder</w:t>
      </w:r>
      <w:r w:rsidRPr="00A879D7">
        <w:rPr>
          <w:rFonts w:ascii="Times New Roman" w:hAnsi="Times New Roman"/>
          <w:sz w:val="20"/>
        </w:rPr>
        <w:softHyphen/>
        <w:t>sökningskungörelsen (1947:948). Ändringarna innebär bl.a. stärkt infor</w:t>
      </w:r>
      <w:r w:rsidRPr="00A879D7">
        <w:rPr>
          <w:rFonts w:ascii="Times New Roman" w:hAnsi="Times New Roman"/>
          <w:sz w:val="20"/>
        </w:rPr>
        <w:softHyphen/>
        <w:t>ma</w:t>
      </w:r>
      <w:r w:rsidRPr="00A879D7">
        <w:rPr>
          <w:rFonts w:ascii="Times New Roman" w:hAnsi="Times New Roman"/>
          <w:sz w:val="20"/>
        </w:rPr>
        <w:softHyphen/>
      </w:r>
      <w:r w:rsidRPr="00A879D7">
        <w:rPr>
          <w:rFonts w:ascii="Times New Roman" w:hAnsi="Times New Roman"/>
          <w:sz w:val="20"/>
        </w:rPr>
        <w:softHyphen/>
        <w:t>tions</w:t>
      </w:r>
      <w:r w:rsidRPr="00A879D7">
        <w:rPr>
          <w:rFonts w:ascii="Times New Roman" w:hAnsi="Times New Roman"/>
          <w:sz w:val="20"/>
        </w:rPr>
        <w:softHyphen/>
        <w:t>skyldighet till målsägande generellt under förunder</w:t>
      </w:r>
      <w:r w:rsidRPr="00A879D7">
        <w:rPr>
          <w:rFonts w:ascii="Times New Roman" w:hAnsi="Times New Roman"/>
          <w:sz w:val="20"/>
        </w:rPr>
        <w:softHyphen/>
        <w:t xml:space="preserve">sökningen, t.ex. med information om den fortsatta handläggningen av ärendet. Brottsoffermyndigheten fick 2016 i uppdrag av regeringen att kartlägga brottsutsattas behov av stöd under brottmålsprocessen och analysera i vilken utsträckning dessa behov kan tillgodoses genom digitaliseringens möjligheter. Uppdraget redovisades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0982268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För att inhämta mer information om vad Polismyndigheten gör för att stärka samverkan med andra aktörer i samhället gällande brottsofferarbetet gavs Polismyndigheten ett uppdrag i reglerings</w:t>
      </w:r>
      <w:r w:rsidRPr="00A879D7">
        <w:rPr>
          <w:rFonts w:ascii="Times New Roman" w:hAnsi="Times New Roman"/>
          <w:sz w:val="20"/>
        </w:rPr>
        <w:softHyphen/>
        <w:t>brevet för 2019. Uppdraget redovisades i årsredovisningen för 2019. Vidtagna åtgärder redovisades för riksdagen i budgetproposi</w:t>
      </w:r>
      <w:r w:rsidRPr="00A879D7">
        <w:rPr>
          <w:rFonts w:ascii="Times New Roman" w:hAnsi="Times New Roman"/>
          <w:sz w:val="20"/>
        </w:rPr>
        <w:softHyphen/>
        <w:t>tionen för 2020 (prop. 2019/20:1 utg.omr. 4 avsnitt 2.6 s. 61). I regleringsbrevet för 2020 fick Polismyndigheten i uppdrag att gå vidare i arbetet med att kunna informera brottsutsatta via Mina meddelanden. Uppdraget redovisades i februari 2021.</w:t>
      </w:r>
    </w:p>
    <w:p w14:paraId="610CBC4B" w14:textId="23A5F30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Under 2021 granskade Riksrevisionen effektiviteten i Polismyndig</w:t>
      </w:r>
      <w:r w:rsidRPr="00A879D7">
        <w:rPr>
          <w:rFonts w:ascii="Times New Roman" w:hAnsi="Times New Roman"/>
          <w:sz w:val="20"/>
        </w:rPr>
        <w:softHyphen/>
        <w:t>hetens arbete med information till brottsutsatta (RiR 2021:20). Riksrevisionens slutsats var att det fanns flera effektivitets</w:t>
      </w:r>
      <w:r w:rsidRPr="00A879D7">
        <w:rPr>
          <w:rFonts w:ascii="Times New Roman" w:hAnsi="Times New Roman"/>
          <w:sz w:val="20"/>
        </w:rPr>
        <w:softHyphen/>
        <w:t xml:space="preserve">brister i </w:t>
      </w:r>
      <w:r w:rsidRPr="00A879D7">
        <w:rPr>
          <w:rFonts w:ascii="Times New Roman" w:hAnsi="Times New Roman"/>
          <w:sz w:val="20"/>
        </w:rPr>
        <w:lastRenderedPageBreak/>
        <w:t>Polismyndighetens sätt att arbeta. Den 12 november 2021 överlämnades en skrivelse (skr. 2021/22:57) till riksdagen med anledning av Riksrevisionens rapport.</w:t>
      </w:r>
      <w:r w:rsidR="001910F3">
        <w:rPr>
          <w:rFonts w:ascii="Times New Roman" w:hAnsi="Times New Roman"/>
          <w:sz w:val="20"/>
        </w:rPr>
        <w:t xml:space="preserve"> </w:t>
      </w:r>
      <w:r w:rsidR="00BD513F" w:rsidRPr="00A879D7">
        <w:rPr>
          <w:rFonts w:ascii="Times New Roman" w:hAnsi="Times New Roman"/>
          <w:sz w:val="20"/>
        </w:rPr>
        <w:t>Enligt regleringsbrevet för 2022 sk</w:t>
      </w:r>
      <w:r w:rsidR="00BD513F">
        <w:rPr>
          <w:rFonts w:ascii="Times New Roman" w:hAnsi="Times New Roman"/>
          <w:sz w:val="20"/>
        </w:rPr>
        <w:t>ulle</w:t>
      </w:r>
      <w:r w:rsidR="00BD513F" w:rsidRPr="00A879D7">
        <w:rPr>
          <w:rFonts w:ascii="Times New Roman" w:hAnsi="Times New Roman"/>
          <w:sz w:val="20"/>
        </w:rPr>
        <w:t xml:space="preserve">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w:t>
      </w:r>
      <w:r w:rsidR="00BD513F">
        <w:rPr>
          <w:rFonts w:ascii="Times New Roman" w:hAnsi="Times New Roman"/>
          <w:sz w:val="20"/>
        </w:rPr>
        <w:t>ulle</w:t>
      </w:r>
      <w:r w:rsidR="00BD513F" w:rsidRPr="00A879D7">
        <w:rPr>
          <w:rFonts w:ascii="Times New Roman" w:hAnsi="Times New Roman"/>
          <w:sz w:val="20"/>
        </w:rPr>
        <w:t xml:space="preserve"> omfatta vilka åtgärder som har vidtagits för att tydliggöra ansvarsfördelningen inom myndigheten för informationsförsörjningen till brottsutsatta. Redovisning lämnades i års</w:t>
      </w:r>
      <w:r w:rsidR="00BD513F" w:rsidRPr="00A879D7">
        <w:rPr>
          <w:rFonts w:ascii="Times New Roman" w:hAnsi="Times New Roman"/>
          <w:sz w:val="20"/>
        </w:rPr>
        <w:softHyphen/>
        <w:t>redovisningen för 2022. Punkten är inte slutbehandlad.</w:t>
      </w:r>
    </w:p>
    <w:p w14:paraId="40A06C6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 R</w:t>
      </w:r>
      <w:bookmarkStart w:id="21" w:name="_Hlk126509023"/>
      <w:r w:rsidRPr="00A879D7">
        <w:rPr>
          <w:rFonts w:ascii="Times New Roman" w:eastAsiaTheme="minorHAnsi" w:hAnsi="Times New Roman" w:cstheme="minorBidi"/>
          <w:i/>
          <w:sz w:val="20"/>
          <w:szCs w:val="22"/>
        </w:rPr>
        <w:t>skr. 2015/16:158</w:t>
      </w:r>
      <w:bookmarkEnd w:id="21"/>
    </w:p>
    <w:p w14:paraId="656A84A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Åtgärder mot missbruk av svenska pass</w:t>
      </w:r>
    </w:p>
    <w:p w14:paraId="426EE19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2015/16:81, mot. 2015/16:3317 och 3318, bet. 2015/16: JuU25</w:t>
      </w:r>
    </w:p>
    <w:p w14:paraId="32D1342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42), skr. 2017/18:75 (Ju 24), skr. 2018/19:75 (Ju 19), skr. 2019/20:75 (Ju 14), skr. 2020/21:75 (Ju 12) och skr</w:t>
      </w:r>
      <w:r w:rsidR="002A0EF0">
        <w:rPr>
          <w:rFonts w:ascii="Times New Roman" w:hAnsi="Times New Roman"/>
          <w:sz w:val="20"/>
        </w:rPr>
        <w:t>.</w:t>
      </w:r>
      <w:r w:rsidRPr="00A879D7">
        <w:rPr>
          <w:rFonts w:ascii="Times New Roman" w:hAnsi="Times New Roman"/>
          <w:sz w:val="20"/>
        </w:rPr>
        <w:t xml:space="preserve"> 2021/22:75 (Ju 10).</w:t>
      </w:r>
    </w:p>
    <w:p w14:paraId="1ECB5F6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B1840C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br/>
      </w:r>
      <w:bookmarkStart w:id="22" w:name="_Hlk126509033"/>
      <w:r w:rsidRPr="00A879D7">
        <w:rPr>
          <w:rFonts w:ascii="Times New Roman" w:hAnsi="Times New Roman"/>
          <w:sz w:val="20"/>
        </w:rPr>
        <w:t xml:space="preserve">Punkt 3 om att </w:t>
      </w:r>
      <w:r w:rsidRPr="00A879D7">
        <w:rPr>
          <w:rFonts w:ascii="Times New Roman" w:hAnsi="Times New Roman"/>
          <w:i/>
          <w:iCs/>
          <w:sz w:val="20"/>
        </w:rPr>
        <w:t>regeländringarna ska omfatta fler dokument än vanliga pass</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w:t>
      </w:r>
      <w:bookmarkEnd w:id="22"/>
      <w:r w:rsidRPr="00A879D7">
        <w:rPr>
          <w:rFonts w:ascii="Times New Roman" w:hAnsi="Times New Roman"/>
          <w:sz w:val="20"/>
        </w:rPr>
        <w:t xml:space="preserve">har tillkännagett vad utskottet anför om att regeringen bör besluta om att de föreslagna ändringarna för pass även ska gälla främlingspass och resedokument samt att regelverket ska ses över för att motverka missbruk av uppehållstillståndskort (bet. 2015/16: JuU25 s. 8). </w:t>
      </w:r>
    </w:p>
    <w:p w14:paraId="6C79A88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Frågan har hanterats i återvändandeutredningen. Betän</w:t>
      </w:r>
      <w:r w:rsidRPr="00A879D7">
        <w:rPr>
          <w:rFonts w:ascii="Times New Roman" w:hAnsi="Times New Roman"/>
          <w:sz w:val="20"/>
        </w:rPr>
        <w:softHyphen/>
        <w:t>kandet Klarlagd identitet – om utlänningars rätt att vistas i Sverige, inre utlännings</w:t>
      </w:r>
      <w:r w:rsidRPr="00A879D7">
        <w:rPr>
          <w:rFonts w:ascii="Times New Roman" w:hAnsi="Times New Roman"/>
          <w:sz w:val="20"/>
        </w:rPr>
        <w:softHyphen/>
        <w:t>kontroller och missbruk av identitets</w:t>
      </w:r>
      <w:r w:rsidRPr="00A879D7">
        <w:rPr>
          <w:rFonts w:ascii="Times New Roman" w:hAnsi="Times New Roman"/>
          <w:sz w:val="20"/>
        </w:rPr>
        <w:softHyphen/>
        <w:t>handlingar (SOU 2017:93) överlämnades till regeringen den 27 november 2017. Den 18 mars 2021 beslutade regeringen propositionen Vissa identitetsfrågor inom utlänningsrätten (prop. 2020/21:159). I propositionen föreslår regeringen bl.a. att en ansökan om främlingspass ska avslås om det inom de senaste fem åren före ansökan har utfärdats tre sådana pass för utlänningen och det inte finns särskilda skäl att bifalla ansökan. Detta gäller dock inte för de fall som följer av EU-rätten. I propositionen föreslår regeringen också att främlingspass ska kunna återkallas t.ex. om innehavaren får en annan handling som gäller som pass, om inte särskilda skäl talar emot det. Det föreslås också att resedokument ska kunna återkallas om innehavaren upphör att vara flykting eller statslös. Riksdagen har antagit regeringens lagförslag (bet. 2020/21:SfU24, rskr. 2020/21:299).</w:t>
      </w:r>
      <w:r w:rsidR="00734589">
        <w:rPr>
          <w:rFonts w:ascii="Times New Roman" w:hAnsi="Times New Roman"/>
          <w:sz w:val="20"/>
        </w:rPr>
        <w:t xml:space="preserve"> </w:t>
      </w:r>
      <w:r w:rsidRPr="00A879D7">
        <w:rPr>
          <w:rFonts w:ascii="Times New Roman" w:hAnsi="Times New Roman"/>
          <w:sz w:val="20"/>
        </w:rPr>
        <w:t>Lagändringarna trädde i kraft den 1 juli 2021.</w:t>
      </w:r>
    </w:p>
    <w:p w14:paraId="1243DAC1" w14:textId="165185C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3" w:name="_Hlk125713983"/>
      <w:bookmarkStart w:id="24" w:name="_Hlk126508894"/>
      <w:r w:rsidRPr="00A879D7">
        <w:rPr>
          <w:rFonts w:ascii="Times New Roman" w:hAnsi="Times New Roman"/>
          <w:sz w:val="20"/>
        </w:rPr>
        <w:t>Med anledning av förslagen i betänkandet har regeringen även beslutat förordningsändringar som bland annat innebär minskad giltighetstid för resedokument och främlingspass och att giltighets</w:t>
      </w:r>
      <w:r w:rsidRPr="00A879D7">
        <w:rPr>
          <w:rFonts w:ascii="Times New Roman" w:hAnsi="Times New Roman"/>
          <w:sz w:val="20"/>
        </w:rPr>
        <w:softHyphen/>
        <w:t xml:space="preserve">området för ett främlingspass i vissa fall ska begränsas samt att ett uppehållstillståndskort som avser permanent uppehållstillstånd som huvudregel ska utfärdas med en giltighetstid om högst tre år. Förordningsändringarna trädde i kraft den 1 januari 2021. </w:t>
      </w:r>
      <w:bookmarkEnd w:id="23"/>
      <w:r w:rsidR="002B1A5A">
        <w:rPr>
          <w:rFonts w:ascii="Times New Roman" w:hAnsi="Times New Roman"/>
          <w:sz w:val="20"/>
        </w:rPr>
        <w:t>Regeringen</w:t>
      </w:r>
      <w:r w:rsidR="00683B73" w:rsidRPr="00232B0F">
        <w:rPr>
          <w:rFonts w:ascii="Times New Roman" w:hAnsi="Times New Roman"/>
          <w:sz w:val="20"/>
        </w:rPr>
        <w:t xml:space="preserve"> avser att återkomma till riksdagen i lämpligt sammanhang och då slutbehandla tillkännagivandet.</w:t>
      </w:r>
      <w:r w:rsidR="00BD513F">
        <w:rPr>
          <w:rFonts w:ascii="Times New Roman" w:hAnsi="Times New Roman"/>
          <w:sz w:val="20"/>
        </w:rPr>
        <w:t xml:space="preserve"> </w:t>
      </w:r>
      <w:r w:rsidR="00BD513F" w:rsidRPr="00A879D7">
        <w:rPr>
          <w:rFonts w:ascii="Times New Roman" w:hAnsi="Times New Roman"/>
          <w:sz w:val="20"/>
        </w:rPr>
        <w:t>Punkten är inte slutbehandlad.</w:t>
      </w:r>
    </w:p>
    <w:bookmarkEnd w:id="24"/>
    <w:p w14:paraId="502BD42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lastRenderedPageBreak/>
        <w:t>8. Rskr. 2015/16:174</w:t>
      </w:r>
    </w:p>
    <w:p w14:paraId="3C761B2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Kriminalvårdsfrågor </w:t>
      </w:r>
    </w:p>
    <w:p w14:paraId="19FBA7B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2015/16:2334 och 2791, bet. 2015/16:JuU21</w:t>
      </w:r>
    </w:p>
    <w:p w14:paraId="665DF27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47), 2017/18:75 (Ju 26),</w:t>
      </w:r>
      <w:bookmarkStart w:id="25" w:name="_Hlk28436892"/>
      <w:r w:rsidRPr="00A879D7">
        <w:rPr>
          <w:rFonts w:ascii="Times New Roman" w:hAnsi="Times New Roman"/>
          <w:sz w:val="20"/>
        </w:rPr>
        <w:t xml:space="preserve"> 2018/19:75 (Ju 20)</w:t>
      </w:r>
      <w:bookmarkEnd w:id="25"/>
      <w:r w:rsidRPr="00A879D7">
        <w:rPr>
          <w:rFonts w:ascii="Times New Roman" w:hAnsi="Times New Roman"/>
          <w:sz w:val="20"/>
        </w:rPr>
        <w:t>, 2019/20:75 (Ju 15), 2020/21:75 (Ju 13) och 2021/22:75 (Ju 11).</w:t>
      </w:r>
    </w:p>
    <w:p w14:paraId="3D2AC6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2D0EC49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5F73B00" w14:textId="7D49EC8E"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iCs/>
          <w:sz w:val="20"/>
        </w:rPr>
        <w:t>medverkan i behandlingsprogram*</w:t>
      </w:r>
      <w:r w:rsidRPr="00A879D7">
        <w:rPr>
          <w:rFonts w:ascii="Times New Roman" w:hAnsi="Times New Roman"/>
          <w:sz w:val="20"/>
        </w:rPr>
        <w:t>: Riksdagen har ställt sig bakom det utskottet anför om att regeringen ska överväga om personer som är dömda för våldsbrott ska ha en skyldighet att genomgå behand</w:t>
      </w:r>
      <w:r w:rsidRPr="00A879D7">
        <w:rPr>
          <w:rFonts w:ascii="Times New Roman" w:hAnsi="Times New Roman"/>
          <w:sz w:val="20"/>
        </w:rPr>
        <w:softHyphen/>
        <w:t>lingsprogram. En vägran att delta i ett sådant behandlingsprogram ska få konsekvenser för den intagnes möjligheter att få permission och vill</w:t>
      </w:r>
      <w:r w:rsidRPr="00A879D7">
        <w:rPr>
          <w:rFonts w:ascii="Times New Roman" w:hAnsi="Times New Roman"/>
          <w:sz w:val="20"/>
        </w:rPr>
        <w:softHyphen/>
        <w:t xml:space="preserve">korlig frigivning. Den intagnes medverkan i behandlingsprogram ska vara ett krav för villkorlig frigivning för personer som dömts för grova sexualbrott eller grova brott mot närstående. Riksdagen har tillkännagett detta för regeringen (bet. 2015/16:JuU21 s. 24 f.) och därmed bifallit motionerna 2015/16:2334 yrkande 4 och 2015/16:2791 yrkande 3. En särskild utredare lämnade i juni 2017 förslag på förändringar i systemet med villkorlig frigivning i betänkandet Villkorlig frigivning – förstärkta åtgärder mot återfall i brott (SOU 2017:61). Den 14 mars 2019 beslutade regeringen propositionen Förstärkta återfallsförebyggande åtgärder vid villkorlig frigivning (prop. 2018/19:77). I propositionen bedömdes att det finns skäl att överväga en ordning som innebär en tydligare koppling mellan bristande deltagande i återfallsförebyggande åtgärder och den villkorliga frigivningen. Mot den bakgrunden beslutades den 24 september 2020 propositionen En tydligare koppling mellan villkorlig frigivning och deltagande i återfallsförebyggande åtgärder (prop. 2020/21:18). Lagändringarna trädde i kraft den 1 maj 2021 och innebär att den villkorliga frigivningen ska kunna skjutas upp i större utsträckning än i dag för den som under anstaltstiden inte deltar i återfallsförebyggande åtgärder eller andra åtgärder som kan hjälpa den dömde att anpassa sig i samhället. Vidare infördes utökade möjligheter att skjuta upp den villkorliga frigivningen även vid annan misskötsamhet under verkställighetstiden. </w:t>
      </w:r>
      <w:bookmarkStart w:id="26" w:name="_Hlk62460307"/>
      <w:r w:rsidR="00683B73" w:rsidRPr="00E979FE">
        <w:rPr>
          <w:rFonts w:ascii="Times New Roman" w:hAnsi="Times New Roman"/>
          <w:sz w:val="20"/>
        </w:rPr>
        <w:t>Regeringen g</w:t>
      </w:r>
      <w:r w:rsidR="00683B73">
        <w:rPr>
          <w:rFonts w:ascii="Times New Roman" w:hAnsi="Times New Roman"/>
          <w:sz w:val="20"/>
        </w:rPr>
        <w:t>jorde</w:t>
      </w:r>
      <w:r w:rsidR="00683B73" w:rsidRPr="00E979FE">
        <w:rPr>
          <w:rFonts w:ascii="Times New Roman" w:hAnsi="Times New Roman"/>
          <w:sz w:val="20"/>
        </w:rPr>
        <w:t xml:space="preserve"> bedömningen att propositionens förslag därmed f</w:t>
      </w:r>
      <w:r w:rsidR="00683B73">
        <w:rPr>
          <w:rFonts w:ascii="Times New Roman" w:hAnsi="Times New Roman"/>
          <w:sz w:val="20"/>
        </w:rPr>
        <w:t>ick</w:t>
      </w:r>
      <w:r w:rsidR="00683B73" w:rsidRPr="00E979FE">
        <w:rPr>
          <w:rFonts w:ascii="Times New Roman" w:hAnsi="Times New Roman"/>
          <w:sz w:val="20"/>
        </w:rPr>
        <w:t xml:space="preserve"> anses ligga mycket</w:t>
      </w:r>
      <w:r w:rsidR="00683B73">
        <w:rPr>
          <w:rFonts w:ascii="Times New Roman" w:hAnsi="Times New Roman"/>
          <w:sz w:val="20"/>
        </w:rPr>
        <w:t xml:space="preserve"> </w:t>
      </w:r>
      <w:r w:rsidR="00683B73" w:rsidRPr="00E979FE">
        <w:rPr>
          <w:rFonts w:ascii="Times New Roman" w:hAnsi="Times New Roman"/>
          <w:sz w:val="20"/>
        </w:rPr>
        <w:t>nära riksdagens tillkännagivande</w:t>
      </w:r>
      <w:r w:rsidRPr="00A879D7">
        <w:rPr>
          <w:rFonts w:ascii="Times New Roman" w:hAnsi="Times New Roman"/>
          <w:sz w:val="20"/>
        </w:rPr>
        <w:t xml:space="preserve"> i </w:t>
      </w:r>
      <w:r w:rsidR="00683B73" w:rsidRPr="00E979FE">
        <w:rPr>
          <w:rFonts w:ascii="Times New Roman" w:hAnsi="Times New Roman"/>
          <w:sz w:val="20"/>
        </w:rPr>
        <w:t>den del det</w:t>
      </w:r>
      <w:r w:rsidRPr="00A879D7">
        <w:rPr>
          <w:rFonts w:ascii="Times New Roman" w:hAnsi="Times New Roman"/>
          <w:sz w:val="20"/>
        </w:rPr>
        <w:t xml:space="preserve"> avser </w:t>
      </w:r>
      <w:r w:rsidR="00683B73" w:rsidRPr="00E979FE">
        <w:rPr>
          <w:rFonts w:ascii="Times New Roman" w:hAnsi="Times New Roman"/>
          <w:sz w:val="20"/>
        </w:rPr>
        <w:t xml:space="preserve">att det bör införas en skyldighet för dem som har begått viss brottslighet att delta i behandlingsprogram för att kunna komma i fråga för </w:t>
      </w:r>
      <w:r w:rsidRPr="00A879D7">
        <w:rPr>
          <w:rFonts w:ascii="Times New Roman" w:hAnsi="Times New Roman"/>
          <w:sz w:val="20"/>
        </w:rPr>
        <w:t>villkorlig frigivning</w:t>
      </w:r>
      <w:r w:rsidR="00683B73" w:rsidRPr="00E979FE">
        <w:rPr>
          <w:rFonts w:ascii="Times New Roman" w:hAnsi="Times New Roman"/>
          <w:sz w:val="20"/>
        </w:rPr>
        <w:t>.</w:t>
      </w:r>
      <w:r w:rsidR="00683B73">
        <w:rPr>
          <w:rFonts w:ascii="Times New Roman" w:hAnsi="Times New Roman"/>
          <w:sz w:val="20"/>
        </w:rPr>
        <w:t xml:space="preserve"> </w:t>
      </w:r>
      <w:r w:rsidR="00683B73" w:rsidRPr="00E979FE">
        <w:rPr>
          <w:rFonts w:ascii="Times New Roman" w:hAnsi="Times New Roman"/>
          <w:sz w:val="20"/>
        </w:rPr>
        <w:t>Regeringen ans</w:t>
      </w:r>
      <w:r w:rsidR="00683B73">
        <w:rPr>
          <w:rFonts w:ascii="Times New Roman" w:hAnsi="Times New Roman"/>
          <w:sz w:val="20"/>
        </w:rPr>
        <w:t>åg</w:t>
      </w:r>
      <w:r w:rsidR="00683B73" w:rsidRPr="00E979FE">
        <w:rPr>
          <w:rFonts w:ascii="Times New Roman" w:hAnsi="Times New Roman"/>
          <w:sz w:val="20"/>
        </w:rPr>
        <w:t xml:space="preserve"> därför att det</w:t>
      </w:r>
      <w:r w:rsidRPr="00A879D7">
        <w:rPr>
          <w:rFonts w:ascii="Times New Roman" w:hAnsi="Times New Roman"/>
          <w:sz w:val="20"/>
        </w:rPr>
        <w:t xml:space="preserve"> inte </w:t>
      </w:r>
      <w:r w:rsidR="00683B73" w:rsidRPr="00E979FE">
        <w:rPr>
          <w:rFonts w:ascii="Times New Roman" w:hAnsi="Times New Roman"/>
          <w:sz w:val="20"/>
        </w:rPr>
        <w:t xml:space="preserve">behöver vidtas någon ytterligare åtgärd med anledning av denna del av tillkännagivandet. </w:t>
      </w:r>
      <w:r w:rsidR="00BD513F" w:rsidRPr="00E979FE">
        <w:rPr>
          <w:rFonts w:ascii="Times New Roman" w:hAnsi="Times New Roman"/>
          <w:sz w:val="20"/>
        </w:rPr>
        <w:t xml:space="preserve">Den del av </w:t>
      </w:r>
      <w:r w:rsidR="00683B73" w:rsidRPr="00E979FE">
        <w:rPr>
          <w:rFonts w:ascii="Times New Roman" w:hAnsi="Times New Roman"/>
          <w:sz w:val="20"/>
        </w:rPr>
        <w:t>tillkännagivandet som innebär att en vägran att delta i behandlingsprogram ska få konsekvenser för den intagnes möjlighet till permission behandla</w:t>
      </w:r>
      <w:r w:rsidR="00683B73">
        <w:rPr>
          <w:rFonts w:ascii="Times New Roman" w:hAnsi="Times New Roman"/>
          <w:sz w:val="20"/>
        </w:rPr>
        <w:t>de</w:t>
      </w:r>
      <w:r w:rsidR="00683B73" w:rsidRPr="00E979FE">
        <w:rPr>
          <w:rFonts w:ascii="Times New Roman" w:hAnsi="Times New Roman"/>
          <w:sz w:val="20"/>
        </w:rPr>
        <w:t>s</w:t>
      </w:r>
      <w:r w:rsidR="00683B73">
        <w:rPr>
          <w:rFonts w:ascii="Times New Roman" w:hAnsi="Times New Roman"/>
          <w:sz w:val="20"/>
        </w:rPr>
        <w:t xml:space="preserve"> </w:t>
      </w:r>
      <w:r w:rsidR="00683B73" w:rsidRPr="00E979FE">
        <w:rPr>
          <w:rFonts w:ascii="Times New Roman" w:hAnsi="Times New Roman"/>
          <w:sz w:val="20"/>
        </w:rPr>
        <w:t>inte i det lagstiftningsprojekt</w:t>
      </w:r>
      <w:r w:rsidR="00683B73">
        <w:rPr>
          <w:rFonts w:ascii="Times New Roman" w:hAnsi="Times New Roman"/>
          <w:sz w:val="20"/>
        </w:rPr>
        <w:t>et och</w:t>
      </w:r>
      <w:r w:rsidR="00683B73" w:rsidRPr="00E979FE">
        <w:rPr>
          <w:rFonts w:ascii="Times New Roman" w:hAnsi="Times New Roman"/>
          <w:sz w:val="20"/>
        </w:rPr>
        <w:t xml:space="preserve"> </w:t>
      </w:r>
      <w:r w:rsidR="00683B73">
        <w:rPr>
          <w:rFonts w:ascii="Times New Roman" w:hAnsi="Times New Roman"/>
          <w:sz w:val="20"/>
        </w:rPr>
        <w:t>t</w:t>
      </w:r>
      <w:r w:rsidR="00683B73" w:rsidRPr="00E979FE">
        <w:rPr>
          <w:rFonts w:ascii="Times New Roman" w:hAnsi="Times New Roman"/>
          <w:sz w:val="20"/>
        </w:rPr>
        <w:t xml:space="preserve">illkännagivandet </w:t>
      </w:r>
      <w:r w:rsidR="006E065D">
        <w:rPr>
          <w:rFonts w:ascii="Times New Roman" w:hAnsi="Times New Roman"/>
          <w:sz w:val="20"/>
        </w:rPr>
        <w:t>bedömdes</w:t>
      </w:r>
      <w:r w:rsidR="00683B73" w:rsidRPr="00E979FE">
        <w:rPr>
          <w:rFonts w:ascii="Times New Roman" w:hAnsi="Times New Roman"/>
          <w:sz w:val="20"/>
        </w:rPr>
        <w:t xml:space="preserve"> därför inte slutbehandlat</w:t>
      </w:r>
      <w:r w:rsidR="00683B73">
        <w:rPr>
          <w:rFonts w:ascii="Times New Roman" w:hAnsi="Times New Roman"/>
          <w:sz w:val="20"/>
        </w:rPr>
        <w:t>, se prop. 2020/21:18 s. 20</w:t>
      </w:r>
      <w:r w:rsidR="00683B73" w:rsidRPr="00E979FE">
        <w:rPr>
          <w:rFonts w:ascii="Times New Roman" w:hAnsi="Times New Roman"/>
          <w:sz w:val="20"/>
        </w:rPr>
        <w:t>.</w:t>
      </w:r>
      <w:r w:rsidRPr="00A879D7">
        <w:rPr>
          <w:rFonts w:ascii="Times New Roman" w:hAnsi="Times New Roman"/>
          <w:sz w:val="20"/>
        </w:rPr>
        <w:t xml:space="preserve"> Regeringen beslutade den 30 juni 2022 kommittédirektiven Ett förstärkt samhällsskydd och en minskad risk för återfall i brott (dir. 2022:95) som bl.a. omfattar den del av tillkännagivandet som avser permission. Uppdraget ska redovisas senast den 29 december 2023. Punkten är inte slut</w:t>
      </w:r>
      <w:r w:rsidRPr="00A879D7">
        <w:rPr>
          <w:rFonts w:ascii="Times New Roman" w:hAnsi="Times New Roman"/>
          <w:sz w:val="20"/>
        </w:rPr>
        <w:softHyphen/>
        <w:t>behandlad.</w:t>
      </w:r>
      <w:bookmarkEnd w:id="26"/>
    </w:p>
    <w:p w14:paraId="189F47A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27" w:name="_Hlk126335908"/>
      <w:r w:rsidRPr="00A879D7">
        <w:rPr>
          <w:rFonts w:ascii="Times New Roman" w:eastAsiaTheme="minorHAnsi" w:hAnsi="Times New Roman" w:cstheme="minorBidi"/>
          <w:i/>
          <w:sz w:val="20"/>
          <w:szCs w:val="22"/>
        </w:rPr>
        <w:lastRenderedPageBreak/>
        <w:t>9. Rskr. 2015/16:187</w:t>
      </w:r>
    </w:p>
    <w:p w14:paraId="318C33D9"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Hyresrätt m.m.</w:t>
      </w:r>
    </w:p>
    <w:p w14:paraId="6AADDA6E"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Mot. 2014/15:12 m.fl., bet. 2015/16:CU14</w:t>
      </w:r>
    </w:p>
    <w:p w14:paraId="2AA19C8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 xml:space="preserve">Tidigare redovisad, se skr. 2016/17:75 (Ju 49), 2017/18:75 (Ju 27), 2018/19:75 (Ju 21), 2019/20:75 (Ju 16), 2020/21:75 (Ju 14) och 2021/22:75 (Ju 12). </w:t>
      </w:r>
    </w:p>
    <w:p w14:paraId="14FFD153"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Skrivelsen är inte slutbehandlad.</w:t>
      </w:r>
    </w:p>
    <w:p w14:paraId="350E198C"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78F6D2C4" w14:textId="65B01E29"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18 om </w:t>
      </w:r>
      <w:r w:rsidRPr="00A879D7">
        <w:rPr>
          <w:rFonts w:ascii="Times New Roman" w:hAnsi="Times New Roman"/>
          <w:i/>
          <w:sz w:val="20"/>
        </w:rPr>
        <w:t>omvandling till ägarlägenheter</w:t>
      </w:r>
      <w:r w:rsidRPr="00A879D7">
        <w:rPr>
          <w:rFonts w:ascii="Times New Roman" w:hAnsi="Times New Roman"/>
          <w:sz w:val="20"/>
        </w:rPr>
        <w:t>*: Riksdagen har tillkänna</w:t>
      </w:r>
      <w:r w:rsidRPr="00A879D7">
        <w:rPr>
          <w:rFonts w:ascii="Times New Roman" w:hAnsi="Times New Roman"/>
          <w:sz w:val="20"/>
        </w:rPr>
        <w:softHyphen/>
        <w:t>gett för regeringen vad utskottet anför om att införa möj</w:t>
      </w:r>
      <w:r w:rsidRPr="00A879D7">
        <w:rPr>
          <w:rFonts w:ascii="Times New Roman" w:hAnsi="Times New Roman"/>
          <w:sz w:val="20"/>
        </w:rPr>
        <w:softHyphen/>
        <w:t>lig</w:t>
      </w:r>
      <w:r w:rsidRPr="00A879D7">
        <w:rPr>
          <w:rFonts w:ascii="Times New Roman" w:hAnsi="Times New Roman"/>
          <w:sz w:val="20"/>
        </w:rPr>
        <w:softHyphen/>
        <w:t>heter till omvandling till ägarlägenheter m.m. (bet. 2015/16:CU14 s. 59 f.). I betänkandet Från hyresrätt till äganderätt (SOU 2014:33) lämnades förslag som skulle göra det möjligt att omvandla hyres</w:t>
      </w:r>
      <w:r w:rsidRPr="00A879D7">
        <w:rPr>
          <w:rFonts w:ascii="Times New Roman" w:hAnsi="Times New Roman"/>
          <w:sz w:val="20"/>
        </w:rPr>
        <w:softHyphen/>
        <w:t xml:space="preserve">lägenheter till ägarlägenheter. Betänkandet har remissbehandlats. Tillkännagivandet omfattar även ett par närliggande frågor, bl.a. ett hyrköpsystem för bostäder. Justitiedepartementet har tagit fram ytterligare beredningsunderlag, bl.a. genom samrådsmöten med berörda myndigheter och organisationer under 2017 och 2020. </w:t>
      </w:r>
      <w:r w:rsidR="00683B73" w:rsidRPr="00292329">
        <w:rPr>
          <w:rFonts w:ascii="Times New Roman" w:hAnsi="Times New Roman"/>
          <w:sz w:val="20"/>
        </w:rPr>
        <w:t>Regeringen tillsatte i december 2020 en utredning med uppdraget att utreda och föreslå åtgärder för att underlätta för förstagångsköpare att träda in på den ägda bostadsmarknaden (dir. 2020:125). Uppdraget redovis</w:t>
      </w:r>
      <w:r w:rsidR="00683B73">
        <w:rPr>
          <w:rFonts w:ascii="Times New Roman" w:hAnsi="Times New Roman"/>
          <w:sz w:val="20"/>
        </w:rPr>
        <w:t>ades</w:t>
      </w:r>
      <w:r w:rsidR="00683B73" w:rsidRPr="00292329">
        <w:rPr>
          <w:rFonts w:ascii="Times New Roman" w:hAnsi="Times New Roman"/>
          <w:sz w:val="20"/>
        </w:rPr>
        <w:t xml:space="preserve"> i </w:t>
      </w:r>
      <w:r w:rsidR="00683B73">
        <w:rPr>
          <w:rFonts w:ascii="Times New Roman" w:hAnsi="Times New Roman"/>
          <w:sz w:val="20"/>
        </w:rPr>
        <w:t>april</w:t>
      </w:r>
      <w:r w:rsidR="00683B73" w:rsidRPr="00292329">
        <w:rPr>
          <w:rFonts w:ascii="Times New Roman" w:hAnsi="Times New Roman"/>
          <w:sz w:val="20"/>
        </w:rPr>
        <w:t xml:space="preserve"> 2022</w:t>
      </w:r>
      <w:r w:rsidR="00683B73">
        <w:rPr>
          <w:rFonts w:ascii="Times New Roman" w:hAnsi="Times New Roman"/>
          <w:sz w:val="20"/>
        </w:rPr>
        <w:t xml:space="preserve"> genom betänkandet </w:t>
      </w:r>
      <w:r w:rsidR="00683B73" w:rsidRPr="00292329">
        <w:rPr>
          <w:rFonts w:ascii="Times New Roman" w:hAnsi="Times New Roman"/>
          <w:sz w:val="20"/>
        </w:rPr>
        <w:t>Startlån till förstagångsköpare av bostad</w:t>
      </w:r>
      <w:r w:rsidR="00683B73">
        <w:rPr>
          <w:rFonts w:ascii="Times New Roman" w:hAnsi="Times New Roman"/>
          <w:sz w:val="20"/>
        </w:rPr>
        <w:t xml:space="preserve"> (</w:t>
      </w:r>
      <w:r w:rsidR="00683B73" w:rsidRPr="00292329">
        <w:rPr>
          <w:rFonts w:ascii="Times New Roman" w:hAnsi="Times New Roman"/>
          <w:sz w:val="20"/>
        </w:rPr>
        <w:t>SOU 2022:12</w:t>
      </w:r>
      <w:r w:rsidR="00683B73">
        <w:rPr>
          <w:rFonts w:ascii="Times New Roman" w:hAnsi="Times New Roman"/>
          <w:sz w:val="20"/>
        </w:rPr>
        <w:t xml:space="preserve">). Betänkandet har remissbehandlats. </w:t>
      </w:r>
      <w:r w:rsidRPr="00A879D7">
        <w:rPr>
          <w:rFonts w:ascii="Times New Roman" w:hAnsi="Times New Roman"/>
          <w:sz w:val="20"/>
        </w:rPr>
        <w:t>Det pågår ett arbete inom Regeringskansliet med att analysera hur de frågor som omfattas av tillkännagivande</w:t>
      </w:r>
      <w:r w:rsidR="003628E9">
        <w:rPr>
          <w:rFonts w:ascii="Times New Roman" w:hAnsi="Times New Roman"/>
          <w:sz w:val="20"/>
        </w:rPr>
        <w:t>t</w:t>
      </w:r>
      <w:r w:rsidRPr="00A879D7">
        <w:rPr>
          <w:rFonts w:ascii="Times New Roman" w:hAnsi="Times New Roman"/>
          <w:sz w:val="20"/>
        </w:rPr>
        <w:t xml:space="preserve"> ska tas om hand. </w:t>
      </w:r>
      <w:r w:rsidR="00A24915" w:rsidRPr="00E72994">
        <w:rPr>
          <w:rFonts w:ascii="Times New Roman" w:hAnsi="Times New Roman"/>
          <w:sz w:val="20"/>
        </w:rPr>
        <w:t>Regeringen avser att återkomma till riksdagen i ett lämpligt sammanhang</w:t>
      </w:r>
      <w:r w:rsidRPr="00A879D7">
        <w:rPr>
          <w:rFonts w:ascii="Times New Roman" w:hAnsi="Times New Roman"/>
          <w:sz w:val="20"/>
        </w:rPr>
        <w:t xml:space="preserve">. </w:t>
      </w:r>
      <w:r w:rsidR="00BD513F" w:rsidRPr="00A879D7">
        <w:rPr>
          <w:rFonts w:ascii="Times New Roman" w:hAnsi="Times New Roman"/>
          <w:sz w:val="20"/>
        </w:rPr>
        <w:t>Punkten är inte slutbehandlad.</w:t>
      </w:r>
    </w:p>
    <w:bookmarkEnd w:id="27"/>
    <w:p w14:paraId="3000B14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10. Rskr. 2015/16:196</w:t>
      </w:r>
    </w:p>
    <w:p w14:paraId="259D9EE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Straffrättsliga frågor </w:t>
      </w:r>
    </w:p>
    <w:p w14:paraId="2AE4C60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2015/16: 2403, 2645, 2681 och 3099, bet. 2015/16:JuU18</w:t>
      </w:r>
    </w:p>
    <w:p w14:paraId="258EAFE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54), 2017/18:75 (Ju 31), 2018/19:75 (Ju 23), 2019/20:75 (Ju 17), 2020/21:75 (Ju 15) och 2021/22:75 (Ju 13).</w:t>
      </w:r>
    </w:p>
    <w:p w14:paraId="6DFFCA5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9029B7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 </w:t>
      </w:r>
    </w:p>
    <w:p w14:paraId="4412E3B2" w14:textId="0685C3B5"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30 om </w:t>
      </w:r>
      <w:r w:rsidRPr="00A879D7">
        <w:rPr>
          <w:rFonts w:ascii="Times New Roman" w:hAnsi="Times New Roman"/>
          <w:i/>
          <w:iCs/>
          <w:sz w:val="20"/>
        </w:rPr>
        <w:t>systematiska stölder*</w:t>
      </w:r>
      <w:r w:rsidRPr="00A879D7">
        <w:rPr>
          <w:rFonts w:ascii="Times New Roman" w:hAnsi="Times New Roman"/>
          <w:sz w:val="20"/>
        </w:rPr>
        <w:t>: Riksdagen har ställt sig bakom det som utskottet anför om systematiska stölder och tillkännagett detta för regeringen (bet. 2015/16:JuU18 s. 47 f.) och därmed bifallit motion 2015/16:2403 yrkande 14. Egendomsskyddsutredningen lämnade i decem</w:t>
      </w:r>
      <w:r w:rsidRPr="00A879D7">
        <w:rPr>
          <w:rFonts w:ascii="Times New Roman" w:hAnsi="Times New Roman"/>
          <w:sz w:val="20"/>
        </w:rPr>
        <w:softHyphen/>
      </w:r>
      <w:r w:rsidRPr="00A879D7">
        <w:rPr>
          <w:rFonts w:ascii="Times New Roman" w:hAnsi="Times New Roman"/>
          <w:sz w:val="20"/>
        </w:rPr>
        <w:softHyphen/>
        <w:t>ber 2013 betänkandet Stärkt straffrättsligt skydd för egendom (SOU 2013:85). Till följd av Egendomsskyddsutredningens förslag har rege</w:t>
      </w:r>
      <w:r w:rsidRPr="00A879D7">
        <w:rPr>
          <w:rFonts w:ascii="Times New Roman" w:hAnsi="Times New Roman"/>
          <w:sz w:val="20"/>
        </w:rPr>
        <w:softHyphen/>
        <w:t>ringen vidtagit ett flertal lagstiftningsåtgärder på förmögenhets</w:t>
      </w:r>
      <w:r w:rsidRPr="00A879D7">
        <w:rPr>
          <w:rFonts w:ascii="Times New Roman" w:hAnsi="Times New Roman"/>
          <w:sz w:val="20"/>
        </w:rPr>
        <w:softHyphen/>
        <w:t>brotts</w:t>
      </w:r>
      <w:r w:rsidRPr="00A879D7">
        <w:rPr>
          <w:rFonts w:ascii="Times New Roman" w:hAnsi="Times New Roman"/>
          <w:sz w:val="20"/>
        </w:rPr>
        <w:softHyphen/>
        <w:t xml:space="preserve">området, bl.a. när det gäller stöldbrottslighet (prop. 2016/17:131). </w:t>
      </w:r>
      <w:r w:rsidR="00BD513F" w:rsidRPr="00A879D7">
        <w:rPr>
          <w:rFonts w:ascii="Times New Roman" w:hAnsi="Times New Roman"/>
          <w:sz w:val="20"/>
        </w:rPr>
        <w:t>Den 19</w:t>
      </w:r>
      <w:r w:rsidR="00683B73">
        <w:rPr>
          <w:rFonts w:ascii="Times New Roman" w:hAnsi="Times New Roman"/>
          <w:sz w:val="20"/>
        </w:rPr>
        <w:t> </w:t>
      </w:r>
      <w:r w:rsidRPr="00A879D7">
        <w:rPr>
          <w:rFonts w:ascii="Times New Roman" w:hAnsi="Times New Roman"/>
          <w:sz w:val="20"/>
        </w:rPr>
        <w:t>januari 2018 fick en utredare i uppdrag att utreda bl.a. den fråga som tillkännagivandet avser. Uppdraget redovisades i januari 2019 genom promemorian Straffrättsliga åtgärder mot tillgreppsbrott och vissa andra brott (Ds 2019:1). Riksdagen infor</w:t>
      </w:r>
      <w:r w:rsidRPr="00A879D7">
        <w:rPr>
          <w:rFonts w:ascii="Times New Roman" w:hAnsi="Times New Roman"/>
          <w:sz w:val="20"/>
        </w:rPr>
        <w:softHyphen/>
        <w:t xml:space="preserve">merades om uppdraget i propositionen Elektronisk övervakning av kontaktförbud (prop. 2017/18:81 s. 43). </w:t>
      </w:r>
      <w:bookmarkStart w:id="28" w:name="_Hlk62460393"/>
      <w:r w:rsidRPr="00A879D7">
        <w:rPr>
          <w:rFonts w:ascii="Times New Roman" w:hAnsi="Times New Roman"/>
          <w:sz w:val="20"/>
        </w:rPr>
        <w:t xml:space="preserve">Den 19 november 2020 beslutade regeringen propositionen Tillträdesförbud till butik och förstärkt straffrättsligt skydd mot tillgreppsbrottslighet (prop. 2020/21:52). I propositionen bedömde regeringen att tillkännagivandet var </w:t>
      </w:r>
      <w:r w:rsidRPr="00A879D7">
        <w:rPr>
          <w:rFonts w:ascii="Times New Roman" w:hAnsi="Times New Roman"/>
          <w:sz w:val="20"/>
        </w:rPr>
        <w:lastRenderedPageBreak/>
        <w:t>delvis tillgodosett genom propositionens förslag om en ny kvalifikations</w:t>
      </w:r>
      <w:r w:rsidRPr="00A879D7">
        <w:rPr>
          <w:rFonts w:ascii="Times New Roman" w:hAnsi="Times New Roman"/>
          <w:sz w:val="20"/>
        </w:rPr>
        <w:softHyphen/>
        <w:t>grund om systematik i bl.a. straffbestämmelsen om grov stöld. Bered</w:t>
      </w:r>
      <w:r w:rsidRPr="00A879D7">
        <w:rPr>
          <w:rFonts w:ascii="Times New Roman" w:hAnsi="Times New Roman"/>
          <w:sz w:val="20"/>
        </w:rPr>
        <w:softHyphen/>
        <w:t xml:space="preserve">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w:t>
      </w:r>
      <w:r w:rsidR="00BD513F" w:rsidRPr="00A879D7">
        <w:rPr>
          <w:rFonts w:ascii="Times New Roman" w:hAnsi="Times New Roman"/>
          <w:sz w:val="20"/>
        </w:rPr>
        <w:t>2</w:t>
      </w:r>
      <w:r w:rsidR="00BD513F">
        <w:rPr>
          <w:rFonts w:ascii="Times New Roman" w:hAnsi="Times New Roman"/>
          <w:sz w:val="20"/>
        </w:rPr>
        <w:t>4</w:t>
      </w:r>
      <w:r w:rsidR="00BD513F" w:rsidRPr="00A879D7">
        <w:rPr>
          <w:rFonts w:ascii="Times New Roman" w:hAnsi="Times New Roman"/>
          <w:sz w:val="20"/>
        </w:rPr>
        <w:t xml:space="preserve"> januari 2023. </w:t>
      </w:r>
      <w:r w:rsidRPr="00A879D7">
        <w:rPr>
          <w:rFonts w:ascii="Times New Roman" w:hAnsi="Times New Roman"/>
          <w:sz w:val="20"/>
        </w:rPr>
        <w:t xml:space="preserve">Betänkandet </w:t>
      </w:r>
      <w:r w:rsidR="00683B73">
        <w:rPr>
          <w:rFonts w:ascii="Times New Roman" w:hAnsi="Times New Roman"/>
          <w:sz w:val="20"/>
        </w:rPr>
        <w:t xml:space="preserve">(SOU 2023:1) </w:t>
      </w:r>
      <w:r w:rsidRPr="00A879D7">
        <w:rPr>
          <w:rFonts w:ascii="Times New Roman" w:hAnsi="Times New Roman"/>
          <w:sz w:val="20"/>
        </w:rPr>
        <w:t xml:space="preserve">har remitterats </w:t>
      </w:r>
      <w:r w:rsidR="00683B73">
        <w:rPr>
          <w:rFonts w:ascii="Times New Roman" w:hAnsi="Times New Roman"/>
          <w:sz w:val="20"/>
        </w:rPr>
        <w:t xml:space="preserve">i </w:t>
      </w:r>
      <w:r w:rsidR="00B717E8">
        <w:rPr>
          <w:rFonts w:ascii="Times New Roman" w:hAnsi="Times New Roman"/>
          <w:sz w:val="20"/>
        </w:rPr>
        <w:t>mars</w:t>
      </w:r>
      <w:r w:rsidRPr="00A879D7">
        <w:rPr>
          <w:rFonts w:ascii="Times New Roman" w:hAnsi="Times New Roman"/>
          <w:sz w:val="20"/>
        </w:rPr>
        <w:t xml:space="preserve"> 2023. </w:t>
      </w:r>
      <w:r w:rsidR="00BD513F">
        <w:rPr>
          <w:rFonts w:ascii="Times New Roman" w:hAnsi="Times New Roman"/>
          <w:sz w:val="20"/>
        </w:rPr>
        <w:t xml:space="preserve">Remisstiden går ut den </w:t>
      </w:r>
      <w:r w:rsidR="00700EC5">
        <w:rPr>
          <w:rFonts w:ascii="Times New Roman" w:hAnsi="Times New Roman"/>
          <w:sz w:val="20"/>
        </w:rPr>
        <w:t>5 juni</w:t>
      </w:r>
      <w:r w:rsidR="00BD513F" w:rsidRPr="00A879D7">
        <w:rPr>
          <w:rFonts w:ascii="Times New Roman" w:hAnsi="Times New Roman"/>
          <w:sz w:val="20"/>
        </w:rPr>
        <w:t xml:space="preserve">. </w:t>
      </w:r>
      <w:r w:rsidRPr="00A879D7">
        <w:rPr>
          <w:rFonts w:ascii="Times New Roman" w:hAnsi="Times New Roman"/>
          <w:sz w:val="20"/>
        </w:rPr>
        <w:t>Punkten är inte slutbehandlad.</w:t>
      </w:r>
    </w:p>
    <w:bookmarkEnd w:id="28"/>
    <w:p w14:paraId="23B5F7B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11. Rskr. 2015/16:197</w:t>
      </w:r>
    </w:p>
    <w:p w14:paraId="16EDB97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38F1FA9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2015/16:2646 yrkandena 7 och 8, 2015/16:2713 yrkande 3, 2015/16:56, 2015/16:2101 yrkande 3, 2015/16:2783, 2015/16:3103, 2015/16:903, 2015/16:1299, 2015/16:1348, 2015/16:1597, 2015/16:1735, 2015/16:1833, 2015/16:2573, 2015/16:2643, bet. 2015/16:JuU20</w:t>
      </w:r>
    </w:p>
    <w:p w14:paraId="3626D78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55), 2017/18:75 (Ju 32), 2018/19:75 (Ju 24), 2019/20:75 (Ju 18), 2020/21:75 (Ju 16) och 2021/22:75 (Ju 14).</w:t>
      </w:r>
    </w:p>
    <w:p w14:paraId="0B26649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AEE41A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58CDF4" w14:textId="0E1D21E4"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9" w:name="_Hlk501109394"/>
      <w:r w:rsidRPr="00A879D7">
        <w:rPr>
          <w:rFonts w:ascii="Times New Roman" w:hAnsi="Times New Roman"/>
          <w:sz w:val="20"/>
        </w:rPr>
        <w:t xml:space="preserve">Punkt 6 om att </w:t>
      </w:r>
      <w:r w:rsidRPr="00A879D7">
        <w:rPr>
          <w:rFonts w:ascii="Times New Roman" w:hAnsi="Times New Roman"/>
          <w:i/>
          <w:sz w:val="20"/>
        </w:rPr>
        <w:t>renodla polisens arbetsuppgifter</w:t>
      </w:r>
      <w:r w:rsidRPr="00A879D7">
        <w:rPr>
          <w:rFonts w:ascii="Times New Roman" w:hAnsi="Times New Roman"/>
          <w:sz w:val="20"/>
        </w:rPr>
        <w:t>*:</w:t>
      </w:r>
      <w:r w:rsidRPr="00A879D7">
        <w:rPr>
          <w:rFonts w:eastAsiaTheme="minorEastAsia" w:cstheme="minorBidi"/>
          <w:sz w:val="20"/>
        </w:rPr>
        <w:t xml:space="preserve"> </w:t>
      </w:r>
      <w:r w:rsidRPr="00A879D7">
        <w:rPr>
          <w:rFonts w:ascii="Times New Roman" w:hAnsi="Times New Roman"/>
          <w:sz w:val="20"/>
        </w:rPr>
        <w:t xml:space="preserve">Riksdagen har tillkännagett för regeringen vad utskottet anför om att utredningen om att renodla polisens verksamhet ska återupptas (bet. 2015/16:JuU20 s. 14 f.) och därmed bifallit motionerna 2015/16:2646 yrkande 7 och 2015/16:2713 yrkande 3. Under rskr. 2014/15:152 (Ju </w:t>
      </w:r>
      <w:r w:rsidR="00B717E8">
        <w:rPr>
          <w:rFonts w:ascii="Times New Roman" w:hAnsi="Times New Roman"/>
          <w:sz w:val="20"/>
        </w:rPr>
        <w:t>3</w:t>
      </w:r>
      <w:r w:rsidRPr="00A879D7">
        <w:rPr>
          <w:rFonts w:ascii="Times New Roman" w:hAnsi="Times New Roman"/>
          <w:sz w:val="20"/>
        </w:rPr>
        <w:t>) punkt 20 redogör regeringen för vad man har gjort för att renodla Polismyndighetens arbetsuppgifter. Regeringen har påbörjat en analys av ytterligare frågor om renodling. Punkten är inte slutbehandlad.</w:t>
      </w:r>
    </w:p>
    <w:bookmarkEnd w:id="29"/>
    <w:p w14:paraId="46E1C4E9" w14:textId="46321D58"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55 om </w:t>
      </w:r>
      <w:r w:rsidRPr="00A879D7">
        <w:rPr>
          <w:rFonts w:ascii="Times New Roman" w:hAnsi="Times New Roman"/>
          <w:i/>
          <w:iCs/>
          <w:sz w:val="20"/>
        </w:rPr>
        <w:t>tillstånd till offentliga danstillställningar</w:t>
      </w:r>
      <w:r w:rsidRPr="00A879D7">
        <w:rPr>
          <w:rFonts w:ascii="Times New Roman" w:hAnsi="Times New Roman"/>
          <w:sz w:val="20"/>
        </w:rPr>
        <w:t xml:space="preserve">*: </w:t>
      </w:r>
      <w:r w:rsidRPr="00A879D7">
        <w:rPr>
          <w:rFonts w:ascii="Times New Roman" w:eastAsiaTheme="minorEastAsia" w:hAnsi="Times New Roman"/>
          <w:sz w:val="20"/>
        </w:rPr>
        <w:t>Riksdagen har tillkännagett för regeringen vad utskottet anfört om att kravet på tillstånd för att få anordna offentliga danstillställningar ska tas bort och har tillkännagett detta för regeringen (bet. 2015/16:JuU20 s. 10) och har därmed bifallit motionerna 2015/16:56, 2015/16:2101 yrkande 3, 2015/16:2646 yrkande 8, 2015/16:2783, 2015/16:3103</w:t>
      </w:r>
      <w:r w:rsidR="002416E8">
        <w:rPr>
          <w:rFonts w:ascii="Times New Roman" w:eastAsiaTheme="minorEastAsia" w:hAnsi="Times New Roman"/>
          <w:sz w:val="20"/>
        </w:rPr>
        <w:t xml:space="preserve"> </w:t>
      </w:r>
      <w:r w:rsidRPr="00A879D7">
        <w:rPr>
          <w:rFonts w:ascii="Times New Roman" w:eastAsiaTheme="minorEastAsia" w:hAnsi="Times New Roman"/>
          <w:sz w:val="20"/>
        </w:rPr>
        <w:t>samt delvis bifallit motionerna 2015/16:903, 2015/16:1299, 2015/16:1348, 2015/16:1597. 2015/16:1735, 2015/16:1833, 2015/16:2573 och 2015/16:2643.</w:t>
      </w:r>
      <w:r w:rsidRPr="00A879D7">
        <w:rPr>
          <w:rFonts w:ascii="Times New Roman" w:hAnsi="Times New Roman"/>
          <w:sz w:val="20"/>
        </w:rPr>
        <w:t xml:space="preserve"> En s.k. bokstavsutredare har haft i uppdrag att analysera regleringen om tillståndskrav för att anordna danstillställning och ta ställning till om kravet på tillstånd bör tas bort eller förändras i något avseende. Departementspromemorian Tillstånd till offentlig danstillställning (Ds 2018:20) överlämnades den 15 juni 2018 och har remissbehandlats. </w:t>
      </w:r>
      <w:bookmarkStart w:id="30" w:name="_Hlk62460449"/>
      <w:r w:rsidRPr="00A879D7">
        <w:rPr>
          <w:rFonts w:ascii="Times New Roman" w:hAnsi="Times New Roman"/>
          <w:sz w:val="20"/>
        </w:rPr>
        <w:t xml:space="preserve">I april 2020 fick en annan utredare i uppdrag att föreslå förenklade regelverk för mikroföretagande. Uppdraget redovisades i juni 2021 (SOU 2021:60). Utredaren föreslog bland annat att regeringen bör låta utreda och lämna förslag med innebörden att kravet på danstillstånd ska upphävas i dess </w:t>
      </w:r>
      <w:r w:rsidRPr="00A879D7">
        <w:rPr>
          <w:rFonts w:ascii="Times New Roman" w:hAnsi="Times New Roman"/>
          <w:sz w:val="20"/>
        </w:rPr>
        <w:lastRenderedPageBreak/>
        <w:t>helhet. Förslagen har remitterats. Regeringen beslutade den 12 januari 2023 lagrådsremissen Avskaffat tillståndskrav för offentlig dans</w:t>
      </w:r>
      <w:r w:rsidRPr="00A879D7">
        <w:rPr>
          <w:rFonts w:ascii="Times New Roman" w:hAnsi="Times New Roman"/>
          <w:sz w:val="20"/>
        </w:rPr>
        <w:softHyphen/>
        <w:t>tillställning. Regeringen avser att under våren 2023 överlämna en proposition till riksdagen. Punkten är inte slutbehandlad.</w:t>
      </w:r>
      <w:bookmarkEnd w:id="30"/>
      <w:r w:rsidRPr="00A879D7">
        <w:rPr>
          <w:rFonts w:ascii="Times New Roman" w:hAnsi="Times New Roman"/>
          <w:sz w:val="20"/>
        </w:rPr>
        <w:t xml:space="preserve"> </w:t>
      </w:r>
    </w:p>
    <w:p w14:paraId="5E4BEC1F"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 Rskr. 2015/16:205</w:t>
      </w:r>
    </w:p>
    <w:p w14:paraId="21AE3F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Vallagsfrågor</w:t>
      </w:r>
    </w:p>
    <w:p w14:paraId="34C7BE7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2014/15:404 och 2015/16:2788, bet. 2015/16:KU14</w:t>
      </w:r>
    </w:p>
    <w:p w14:paraId="6DE38D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59), 2017/18:75 (Ju 34), 2018/19:75 (Ju 26), 2019/20:75 (Ju 19), 2020/21:75 (Ju 17) och 2021/22:75 (Ju 15).</w:t>
      </w:r>
    </w:p>
    <w:p w14:paraId="4DC52F1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0ABA7C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4500F6C" w14:textId="5B8BC6D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valhemlighet för synskadades personröster</w:t>
      </w:r>
      <w:r w:rsidRPr="00A879D7">
        <w:rPr>
          <w:rFonts w:ascii="Times New Roman" w:hAnsi="Times New Roman"/>
          <w:sz w:val="20"/>
        </w:rPr>
        <w:t xml:space="preserve">*: Riksdagen har tillkännagett för regeringen det som utskottet anför om valhemlighet för synskadades personröster (bet. 2015/16:KU14 s. 15). Riksdagen har därmed delvis bifallit motionerna 2014/15:404 och 2015/16:2788 yrkande 3. Som ett led i arbetet har bl.a. ett möte med Synskadades Riksförbund ägt rum då olika alternativ diskuterats för att förbättra förutsättningarna för synskadade att personrösta självständigt med t.ex. hjälpmedel eller digital teknik. </w:t>
      </w:r>
      <w:r w:rsidR="00683B73" w:rsidRPr="008C7901">
        <w:rPr>
          <w:rFonts w:ascii="Times New Roman" w:hAnsi="Times New Roman"/>
          <w:sz w:val="20"/>
        </w:rPr>
        <w:t xml:space="preserve">Regeringen har i propositionen Snabbare omval (prop. 2017/18:38) ansett att frågan om att vidta åtgärder för att ytterligare stärka valhemligheten bör bli föremål för fortsatta överväganden. I propositionen Stärkt skydd för valhemligheten (prop. 2017/18:286) har regeringen föreslagit bl.a. att platsen där valsedlar läggs ut ska vara avskärmad från insyn från andra väljare. Syftet med det förslaget var att allmänt ytterligare stärka skyddet för valhemligheten för alla väljare. </w:t>
      </w:r>
      <w:r w:rsidR="00BD513F" w:rsidRPr="00A879D7">
        <w:rPr>
          <w:rFonts w:ascii="Times New Roman" w:hAnsi="Times New Roman"/>
          <w:sz w:val="20"/>
        </w:rPr>
        <w:t>Den 26 mars 2020 gav regeringen en parlamentariskt sammansatt kommitté i uppdrag att utreda hur personer med synnedsättning kan ges förutsättningar att personrösta utan att tvingas röja valhemligheten för någon (dir. 2020:30). Kommittén överlämnade den 15 december 2021 sitt slutbetänkande Säkerhet och tillgänglighet vid val (SOU 2021:96). I betänkandet redovisades resultatet av ett idé- och prototyparbete för utveckling av hjälpmedel till personer med synnedsättning. Kommittén lämnade förslag om att vidareutveckla de prototyper som presenterats, att alla kommuner ska kunna erbjuda förstorings</w:t>
      </w:r>
      <w:r w:rsidR="009155C4">
        <w:rPr>
          <w:rFonts w:ascii="Times New Roman" w:hAnsi="Times New Roman"/>
          <w:sz w:val="20"/>
        </w:rPr>
        <w:softHyphen/>
      </w:r>
      <w:r w:rsidR="009155C4">
        <w:rPr>
          <w:rFonts w:ascii="Times New Roman" w:hAnsi="Times New Roman"/>
          <w:sz w:val="20"/>
        </w:rPr>
        <w:softHyphen/>
      </w:r>
      <w:r w:rsidR="00BD513F" w:rsidRPr="00A879D7">
        <w:rPr>
          <w:rFonts w:ascii="Times New Roman" w:hAnsi="Times New Roman"/>
          <w:sz w:val="20"/>
        </w:rPr>
        <w:t>hjälp</w:t>
      </w:r>
      <w:r w:rsidR="009155C4">
        <w:rPr>
          <w:rFonts w:ascii="Times New Roman" w:hAnsi="Times New Roman"/>
          <w:sz w:val="20"/>
        </w:rPr>
        <w:softHyphen/>
      </w:r>
      <w:r w:rsidR="00BD513F" w:rsidRPr="00A879D7">
        <w:rPr>
          <w:rFonts w:ascii="Times New Roman" w:hAnsi="Times New Roman"/>
          <w:sz w:val="20"/>
        </w:rPr>
        <w:t>medel och belysnings</w:t>
      </w:r>
      <w:r w:rsidR="00BD513F" w:rsidRPr="00A879D7">
        <w:rPr>
          <w:rFonts w:ascii="Times New Roman" w:hAnsi="Times New Roman"/>
          <w:sz w:val="20"/>
        </w:rPr>
        <w:softHyphen/>
        <w:t>förstärkning på alla röstmot</w:t>
      </w:r>
      <w:r w:rsidR="001A4916">
        <w:rPr>
          <w:rFonts w:ascii="Times New Roman" w:hAnsi="Times New Roman"/>
          <w:sz w:val="20"/>
        </w:rPr>
        <w:softHyphen/>
      </w:r>
      <w:r w:rsidR="00BD513F" w:rsidRPr="00A879D7">
        <w:rPr>
          <w:rFonts w:ascii="Times New Roman" w:hAnsi="Times New Roman"/>
          <w:sz w:val="20"/>
        </w:rPr>
        <w:t>tagnings</w:t>
      </w:r>
      <w:r w:rsidR="001A4916">
        <w:rPr>
          <w:rFonts w:ascii="Times New Roman" w:hAnsi="Times New Roman"/>
          <w:sz w:val="20"/>
        </w:rPr>
        <w:softHyphen/>
      </w:r>
      <w:r w:rsidR="00BD513F" w:rsidRPr="00A879D7">
        <w:rPr>
          <w:rFonts w:ascii="Times New Roman" w:hAnsi="Times New Roman"/>
          <w:sz w:val="20"/>
        </w:rPr>
        <w:t xml:space="preserve">ställen och att punkskrift som tillförs valsedeln av väljare vid röstning ska kunna avläsas och bedömas vid länsstyrelsens slutliga rösträkning. Regeringen gav den 19 maj 2022 Valmyndigheten i uppdrag att vidareutveckla och färdigställa prototyper till hjälpmedel till personer med synnedsättning. Regeringen beslutade den 15 december 2022 att uppdraget ska upphöra. </w:t>
      </w:r>
      <w:r w:rsidR="00BD513F">
        <w:rPr>
          <w:rFonts w:ascii="Times New Roman" w:hAnsi="Times New Roman"/>
          <w:sz w:val="20"/>
        </w:rPr>
        <w:t>I beslutet anför regeringen att en kommande utredning om valsedelssystemet samt eventuella förändringar av valsedlarnas utformning bör avvaktas innan prototyper till hjälpmedel vidareutvecklas och färdigställs. Efter att uppdraget återkallades har ett möte hållits med representanter för Synskadades riksförbund, riksorganisationen Unga med synnedsättning och förbundet Sveriges dövblinda då bl.a. olika sätt att underlätta för personer med synnedsättning att rösta utan hjälp diskuterades.</w:t>
      </w:r>
      <w:r w:rsidR="00BD513F" w:rsidRPr="00A879D7">
        <w:rPr>
          <w:rFonts w:ascii="Times New Roman" w:hAnsi="Times New Roman"/>
          <w:sz w:val="20"/>
        </w:rPr>
        <w:t xml:space="preserve"> </w:t>
      </w:r>
      <w:r w:rsidRPr="00A879D7">
        <w:rPr>
          <w:rFonts w:ascii="Times New Roman" w:hAnsi="Times New Roman"/>
          <w:sz w:val="20"/>
        </w:rPr>
        <w:t>Punkten är inte slutbehandlad.</w:t>
      </w:r>
    </w:p>
    <w:p w14:paraId="3E6CA0CA" w14:textId="77777777" w:rsidR="00A879D7" w:rsidRPr="00A879D7" w:rsidRDefault="00A879D7" w:rsidP="00683B73">
      <w:pPr>
        <w:keepNext/>
        <w:tabs>
          <w:tab w:val="left" w:pos="907"/>
        </w:tabs>
        <w:spacing w:before="320"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lastRenderedPageBreak/>
        <w:t>Riksmötet 2016/17</w:t>
      </w:r>
    </w:p>
    <w:p w14:paraId="68613747" w14:textId="77777777" w:rsidR="00A879D7" w:rsidRPr="00A879D7" w:rsidRDefault="00A879D7" w:rsidP="00A879D7">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 Rskr. 2016/17:45</w:t>
      </w:r>
    </w:p>
    <w:p w14:paraId="74928D1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Falska polisbilar</w:t>
      </w:r>
    </w:p>
    <w:p w14:paraId="353B6D3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2016/17:18, mot. 2016/17:3503 och 3504, bet. 2016/17:JuU6</w:t>
      </w:r>
    </w:p>
    <w:p w14:paraId="43D9CA4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93), 2017/18:75 (Ju 35), 2018/19:75 (Ju 28), 2019/20:75 (Ju 20), 2020/21:75 (Ju 18) och 2021/22:75 (Ju 16).</w:t>
      </w:r>
    </w:p>
    <w:p w14:paraId="15328DF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4F7E0E9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 </w:t>
      </w:r>
    </w:p>
    <w:p w14:paraId="320244A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sz w:val="20"/>
        </w:rPr>
        <w:t>kriminalisering*</w:t>
      </w:r>
      <w:r w:rsidRPr="00A879D7">
        <w:rPr>
          <w:rFonts w:ascii="Times New Roman" w:hAnsi="Times New Roman"/>
          <w:sz w:val="20"/>
        </w:rPr>
        <w:t>: Riksdagen har ställt sig bakom det ut</w:t>
      </w:r>
      <w:r w:rsidRPr="00A879D7">
        <w:rPr>
          <w:rFonts w:ascii="Times New Roman" w:hAnsi="Times New Roman"/>
          <w:sz w:val="20"/>
        </w:rPr>
        <w:softHyphen/>
        <w:t>skottet anför om att framförandet av falska polisbilar ska kriminaliseras och tillkännagett detta för regeringen (bet. 2016/17:JuU6 s. 6 f.) och där</w:t>
      </w:r>
      <w:r w:rsidRPr="00A879D7">
        <w:rPr>
          <w:rFonts w:ascii="Times New Roman" w:hAnsi="Times New Roman"/>
          <w:sz w:val="20"/>
        </w:rPr>
        <w:softHyphen/>
        <w:t xml:space="preserve">med bifallit motion 2016/17:3504 yrkande 1 och delvis bifallit motion 2016/17:3503 yrkande 4. Lagen (2016:1122) om skydd för vissa polisiära kännetecken på motorfordon trädde i kraft den 1 januari 2017. Lagstiftningen har utvärderats inom Regeringskansliet. </w:t>
      </w:r>
      <w:bookmarkStart w:id="31" w:name="_Hlk122080590"/>
      <w:r w:rsidRPr="00A879D7">
        <w:rPr>
          <w:rFonts w:ascii="Times New Roman" w:hAnsi="Times New Roman"/>
          <w:sz w:val="20"/>
        </w:rPr>
        <w:t xml:space="preserve">Tillkännagivandet förklarades slutbehandlat i budgetpropositionen för 2023 </w:t>
      </w:r>
      <w:r w:rsidR="00BD513F" w:rsidRPr="00A879D7">
        <w:rPr>
          <w:rFonts w:ascii="Times New Roman" w:hAnsi="Times New Roman"/>
          <w:sz w:val="20"/>
        </w:rPr>
        <w:t>(prop.</w:t>
      </w:r>
      <w:r w:rsidRPr="00A879D7">
        <w:rPr>
          <w:rFonts w:ascii="Times New Roman" w:hAnsi="Times New Roman"/>
          <w:sz w:val="20"/>
        </w:rPr>
        <w:t xml:space="preserve"> 2022/23:1 utg.omr. 4 avsnitt 3.7 s. 40). Punkten är slutbehandlad</w:t>
      </w:r>
      <w:bookmarkEnd w:id="31"/>
      <w:r w:rsidRPr="00A879D7">
        <w:rPr>
          <w:rFonts w:ascii="Times New Roman" w:hAnsi="Times New Roman"/>
          <w:sz w:val="20"/>
        </w:rPr>
        <w:t xml:space="preserve">. </w:t>
      </w:r>
    </w:p>
    <w:p w14:paraId="1C10319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sz w:val="20"/>
        </w:rPr>
        <w:t>förhindra fortsatt färd*</w:t>
      </w:r>
      <w:r w:rsidRPr="00A879D7">
        <w:rPr>
          <w:rFonts w:ascii="Times New Roman" w:hAnsi="Times New Roman"/>
          <w:sz w:val="20"/>
        </w:rPr>
        <w:t>: Riksdagen har ställt sig bakom det utskottet anför om förhindrande av fortsatt färd och tillkännagett detta för regeringen (bet. 2016/17:JuU6 s. 6 f.) och därmed bifallit motion 2016/17:3504 yrkande 2 och delvis bifallit motion 2016/17:3503 yrkande 5. Lagen (2016:1122) om skydd för vissa polisiära kännetecken på motorfordon trädde i kraft den 1 januari 2017. Lagstiftningen har utvärderats inom Regeringskansliet. Tillkännagivandet förklarades slutbehandlat i budgetpropositionen för 2023 (prop. 2022/23:1 utg.omr. 4 avsnitt 3.7 s. 40). Punkten är slutbehandlad.</w:t>
      </w:r>
    </w:p>
    <w:p w14:paraId="344BBB9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att </w:t>
      </w:r>
      <w:r w:rsidRPr="00A879D7">
        <w:rPr>
          <w:rFonts w:ascii="Times New Roman" w:hAnsi="Times New Roman"/>
          <w:i/>
          <w:sz w:val="20"/>
        </w:rPr>
        <w:t>lagstiftningen ska avse alla polisens fortskaffnings</w:t>
      </w:r>
      <w:r w:rsidRPr="00A879D7">
        <w:rPr>
          <w:rFonts w:ascii="Times New Roman" w:hAnsi="Times New Roman"/>
          <w:i/>
          <w:sz w:val="20"/>
        </w:rPr>
        <w:softHyphen/>
        <w:t>medel</w:t>
      </w:r>
      <w:r w:rsidRPr="00A879D7">
        <w:rPr>
          <w:rFonts w:ascii="Times New Roman" w:hAnsi="Times New Roman"/>
          <w:sz w:val="20"/>
        </w:rPr>
        <w:t>*: Riksdagen har ställt sig bakom det som utskottet anför om att lagstiftningen ska avse alla polisens fortskaffningsmedel och tillkänna</w:t>
      </w:r>
      <w:r w:rsidRPr="00A879D7">
        <w:rPr>
          <w:rFonts w:ascii="Times New Roman" w:hAnsi="Times New Roman"/>
          <w:sz w:val="20"/>
        </w:rPr>
        <w:softHyphen/>
        <w:t xml:space="preserve">gett detta för regeringen (bet. 2016/17:JuU6 s. 6 f.) och därmed bifallit motion 2016/17:3504 yrkande 3 och delvis bifallit motion 2016/17:3503 yrkande 2. Lagen (2016:1122) om skydd för vissa polisiära kännetecken på motorfordon trädde i kraft den 1 januari 2017. Lagstiftningen har utvärderats inom Regeringskansliet. Tillkännagivandet förklarades slutbehandlat i budgetpropositionen för 2023 </w:t>
      </w:r>
      <w:r w:rsidR="00BD513F" w:rsidRPr="00A879D7">
        <w:rPr>
          <w:rFonts w:ascii="Times New Roman" w:hAnsi="Times New Roman"/>
          <w:sz w:val="20"/>
        </w:rPr>
        <w:t>(prop.</w:t>
      </w:r>
      <w:r w:rsidRPr="00A879D7">
        <w:rPr>
          <w:rFonts w:ascii="Times New Roman" w:hAnsi="Times New Roman"/>
          <w:sz w:val="20"/>
        </w:rPr>
        <w:t xml:space="preserve"> 2022/23:1 utg.omr. 4 avsnitt 3.7 s. 40). Punkten är slutbehandlad.</w:t>
      </w:r>
    </w:p>
    <w:p w14:paraId="5869214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 om att </w:t>
      </w:r>
      <w:r w:rsidRPr="00A879D7">
        <w:rPr>
          <w:rFonts w:ascii="Times New Roman" w:hAnsi="Times New Roman"/>
          <w:i/>
          <w:sz w:val="20"/>
        </w:rPr>
        <w:t>lagstiftningen ska avse alla myndigheter som har till</w:t>
      </w:r>
      <w:r w:rsidRPr="00A879D7">
        <w:rPr>
          <w:rFonts w:ascii="Times New Roman" w:hAnsi="Times New Roman"/>
          <w:i/>
          <w:sz w:val="20"/>
        </w:rPr>
        <w:softHyphen/>
        <w:t>gång till tvångsmedel</w:t>
      </w:r>
      <w:r w:rsidRPr="00A879D7">
        <w:rPr>
          <w:rFonts w:ascii="Times New Roman" w:hAnsi="Times New Roman"/>
          <w:sz w:val="20"/>
        </w:rPr>
        <w:t>*: Riksdagen har ställt sig bakom det som utskottet anför om att lagstiftningen ska gälla för alla myndigheter som har tillgång till tvångsmedel och tillkännagett detta för regeringen (bet. 2016/17:JuU6 s. 6 f.) och därmed bifallit motion 2016/17:3504 yrkande 4 och delvis bifallit motion 2016/17:3503 yrkande 1. Lagen (2016:1122) om skydd för vissa polisiära kännetecken på motorfordon trädde i kraft den 1 januari 2017. Lagstiftningen har utvärderats inom Regeringskansliet. Tillkänna</w:t>
      </w:r>
      <w:r w:rsidR="00524A17">
        <w:rPr>
          <w:rFonts w:ascii="Times New Roman" w:hAnsi="Times New Roman"/>
          <w:sz w:val="20"/>
        </w:rPr>
        <w:softHyphen/>
      </w:r>
      <w:r w:rsidRPr="00A879D7">
        <w:rPr>
          <w:rFonts w:ascii="Times New Roman" w:hAnsi="Times New Roman"/>
          <w:sz w:val="20"/>
        </w:rPr>
        <w:t xml:space="preserve">givandet förklarades slutbehandlat i budgetpropositionen för 2023 (prop. 2022/23:1 utg.omr. 4 avsnitt 3.7 s. 40). Punkten är slutbehandlad. </w:t>
      </w:r>
    </w:p>
    <w:p w14:paraId="09875BC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32" w:name="_Hlk1566969"/>
      <w:r w:rsidRPr="00A879D7">
        <w:rPr>
          <w:rFonts w:ascii="Times New Roman" w:eastAsiaTheme="minorHAnsi" w:hAnsi="Times New Roman" w:cstheme="minorBidi"/>
          <w:i/>
          <w:sz w:val="20"/>
          <w:szCs w:val="22"/>
        </w:rPr>
        <w:t>14. Rskr. 2016/17:90</w:t>
      </w:r>
    </w:p>
    <w:bookmarkEnd w:id="32"/>
    <w:p w14:paraId="28D7ECD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Utgiftsområde 4 Rättsväsendet</w:t>
      </w:r>
    </w:p>
    <w:p w14:paraId="7EA65D0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lastRenderedPageBreak/>
        <w:t xml:space="preserve">Prop. 2016/17:1, mot. 2016/17:3231 m.fl., bet. 2016/17:JuU1 </w:t>
      </w:r>
    </w:p>
    <w:p w14:paraId="4F4CD79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2016/17:75 (Ju 99), skr. 2017/18:75 (Ju 37), skr. 2018/19:75 (Ju 30), skr. 2019:20:75 (Ju 21), skr. 2020/21:75 (Ju 19) och skr. 2021/22:75 (Ju 17).</w:t>
      </w:r>
    </w:p>
    <w:p w14:paraId="51F6F50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A23B49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6D4AA0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lokalt förankrad polis</w:t>
      </w:r>
      <w:r w:rsidRPr="00A879D7">
        <w:rPr>
          <w:rFonts w:ascii="Times New Roman" w:hAnsi="Times New Roman"/>
          <w:sz w:val="20"/>
        </w:rPr>
        <w:t>*: Riksdagen har tillkännagett för regeringen det som utskottet anför om en lokalt förankrad polis (bet. 2016/17:JuU1 s. 69). I skrivelse 2016/17:75 redovisades denna punkt som slutbehandlad. Riksdagen ansåg dock att regeringen inte hade redovisat tillräckligt med vidtagna åtgärder för att tillkänna</w:t>
      </w:r>
      <w:r w:rsidRPr="00A879D7">
        <w:rPr>
          <w:rFonts w:ascii="Times New Roman" w:hAnsi="Times New Roman"/>
          <w:sz w:val="20"/>
        </w:rPr>
        <w:softHyphen/>
        <w:t>givandet skulle kunna anses slutbehandlat (bet. 2016/17:KU21, rskr. 2016/17:296). I budget</w:t>
      </w:r>
      <w:r w:rsidRPr="00A879D7">
        <w:rPr>
          <w:rFonts w:ascii="Times New Roman" w:hAnsi="Times New Roman"/>
          <w:sz w:val="20"/>
        </w:rPr>
        <w:softHyphen/>
        <w:t>propositionen för 2018 (prop. 2017/18:1 utg.omr. 4 avsnitt 2.6) med</w:t>
      </w:r>
      <w:r w:rsidRPr="00A879D7">
        <w:rPr>
          <w:rFonts w:ascii="Times New Roman" w:hAnsi="Times New Roman"/>
          <w:sz w:val="20"/>
        </w:rPr>
        <w:softHyphen/>
        <w:t xml:space="preserve">delade regeringen att punkten därför åter stod som öppen. </w:t>
      </w:r>
    </w:p>
    <w:p w14:paraId="778C8558" w14:textId="15795B3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Ett av syftena med ombildningen av polisen till en sammanhållen myndighet 2015 var att säkerställa en lokalt förankrad och synlig polis i hela landet. </w:t>
      </w:r>
      <w:r w:rsidR="00BD513F" w:rsidRPr="00A879D7">
        <w:rPr>
          <w:rFonts w:ascii="Times New Roman" w:hAnsi="Times New Roman"/>
          <w:sz w:val="20"/>
        </w:rPr>
        <w:t>För att följa upp utfallet av polisreformens intentioner</w:t>
      </w:r>
      <w:r w:rsidR="00BD513F">
        <w:rPr>
          <w:rFonts w:ascii="Times New Roman" w:hAnsi="Times New Roman"/>
          <w:sz w:val="20"/>
        </w:rPr>
        <w:t>fick</w:t>
      </w:r>
      <w:r w:rsidR="00BD513F" w:rsidRPr="00A879D7">
        <w:rPr>
          <w:rFonts w:ascii="Times New Roman" w:hAnsi="Times New Roman"/>
          <w:sz w:val="20"/>
        </w:rPr>
        <w:t xml:space="preserve"> Statskontoret haft i uppdrag att utvärdera ombildningen av polisen. </w:t>
      </w:r>
      <w:r w:rsidR="00BD513F">
        <w:rPr>
          <w:rFonts w:ascii="Times New Roman" w:hAnsi="Times New Roman"/>
          <w:sz w:val="20"/>
        </w:rPr>
        <w:t xml:space="preserve">Statskontoret slutrapporterade uppdraget i september 2018 och med utgångspunkt i slutrapporten har Polismyndigheten fortsatt sitt utvecklingsarbete, ett arbete som regeringen följer noga och får löpande information om. </w:t>
      </w:r>
      <w:r w:rsidR="00BD513F" w:rsidRPr="00A879D7">
        <w:rPr>
          <w:rFonts w:ascii="Times New Roman" w:hAnsi="Times New Roman"/>
          <w:sz w:val="20"/>
        </w:rPr>
        <w:t xml:space="preserve">Sedan ombildningen har Polismyndigheten ålagts att, på olika sätt, redovisa arbetet med </w:t>
      </w:r>
      <w:r w:rsidR="00BD513F">
        <w:rPr>
          <w:rFonts w:ascii="Times New Roman" w:hAnsi="Times New Roman"/>
          <w:sz w:val="20"/>
        </w:rPr>
        <w:t xml:space="preserve">att uppnå reformens intentioner, innefattande </w:t>
      </w:r>
      <w:r w:rsidR="00BD513F" w:rsidRPr="00A879D7">
        <w:rPr>
          <w:rFonts w:ascii="Times New Roman" w:hAnsi="Times New Roman"/>
          <w:sz w:val="20"/>
        </w:rPr>
        <w:t xml:space="preserve">en lokalt förankrad polisverksamhet. </w:t>
      </w:r>
      <w:r w:rsidR="00BD513F" w:rsidRPr="005B3AE6">
        <w:rPr>
          <w:rFonts w:ascii="Times New Roman" w:hAnsi="Times New Roman"/>
          <w:sz w:val="20"/>
        </w:rPr>
        <w:t xml:space="preserve">De regleringsbrev som beslutades i direkt anslutning till ombildningen innehöll dessutom krav på att Polismyndigheten löpande skulle hålla regeringen informerad om det fortsatta arbetet med ombildningen. </w:t>
      </w:r>
      <w:r w:rsidR="00BD513F">
        <w:rPr>
          <w:rFonts w:ascii="Times New Roman" w:hAnsi="Times New Roman"/>
          <w:sz w:val="20"/>
        </w:rPr>
        <w:t>De årliga kraven i regleringsbrev om redovisning från Polismyndigheten har avsett att i olika former begära</w:t>
      </w:r>
      <w:r w:rsidRPr="00A879D7">
        <w:rPr>
          <w:rFonts w:ascii="Times New Roman" w:hAnsi="Times New Roman"/>
          <w:sz w:val="20"/>
        </w:rPr>
        <w:t xml:space="preserve"> återrapportering om myndighetens arbete med att åstadkomma en långsiktig och tydlig polisiär närvaro i hela landet. </w:t>
      </w:r>
      <w:r w:rsidR="00683B73">
        <w:rPr>
          <w:rFonts w:ascii="Times New Roman" w:hAnsi="Times New Roman"/>
          <w:sz w:val="20"/>
        </w:rPr>
        <w:t xml:space="preserve">Detta har innefattat </w:t>
      </w:r>
      <w:r w:rsidRPr="00A879D7">
        <w:rPr>
          <w:rFonts w:ascii="Times New Roman" w:hAnsi="Times New Roman"/>
          <w:sz w:val="20"/>
        </w:rPr>
        <w:t xml:space="preserve">att redovisa </w:t>
      </w:r>
      <w:r w:rsidR="00683B73" w:rsidRPr="005B3AE6">
        <w:rPr>
          <w:rFonts w:ascii="Times New Roman" w:hAnsi="Times New Roman"/>
          <w:sz w:val="20"/>
        </w:rPr>
        <w:t>i vilken utsträckning det finns områdespoliser på lokalpolis</w:t>
      </w:r>
      <w:r w:rsidR="001A4916">
        <w:rPr>
          <w:rFonts w:ascii="Times New Roman" w:hAnsi="Times New Roman"/>
          <w:sz w:val="20"/>
        </w:rPr>
        <w:softHyphen/>
      </w:r>
      <w:r w:rsidR="00683B73" w:rsidRPr="005B3AE6">
        <w:rPr>
          <w:rFonts w:ascii="Times New Roman" w:hAnsi="Times New Roman"/>
          <w:sz w:val="20"/>
        </w:rPr>
        <w:t>områdesnivå</w:t>
      </w:r>
      <w:r w:rsidR="00683B73">
        <w:rPr>
          <w:rFonts w:ascii="Times New Roman" w:hAnsi="Times New Roman"/>
          <w:sz w:val="20"/>
        </w:rPr>
        <w:t>,</w:t>
      </w:r>
      <w:r w:rsidR="00683B73" w:rsidRPr="005B3AE6">
        <w:rPr>
          <w:rFonts w:ascii="Times New Roman" w:hAnsi="Times New Roman"/>
          <w:sz w:val="20"/>
        </w:rPr>
        <w:t xml:space="preserve"> </w:t>
      </w:r>
      <w:r w:rsidRPr="00A879D7">
        <w:rPr>
          <w:rFonts w:ascii="Times New Roman" w:hAnsi="Times New Roman"/>
          <w:sz w:val="20"/>
        </w:rPr>
        <w:t>hur resurser fördelats så att det ska finnas en stark lokal närvaro i utsatta områden</w:t>
      </w:r>
      <w:r w:rsidR="00683B73">
        <w:rPr>
          <w:rFonts w:ascii="Times New Roman" w:hAnsi="Times New Roman"/>
          <w:sz w:val="20"/>
        </w:rPr>
        <w:t>, antalet kommunpoliser</w:t>
      </w:r>
      <w:r w:rsidRPr="00A879D7">
        <w:rPr>
          <w:rFonts w:ascii="Times New Roman" w:hAnsi="Times New Roman"/>
          <w:sz w:val="20"/>
        </w:rPr>
        <w:t xml:space="preserve"> och att redogöra för hur resurser har fördelats för att uppnå en stark lokal närvaro i hela landet, med fler poliser i yttre tjänst.</w:t>
      </w:r>
    </w:p>
    <w:p w14:paraId="64E46BE4" w14:textId="55B4F79B"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Polismyndigheten har i en rad budgetar tillförts mer resurser för att till och med 2024 ha ökat antalet anställda med sammantaget 10 000 jämfört med hur många anställda som fanns vid ingången av 2016. Polismyndig</w:t>
      </w:r>
      <w:r w:rsidR="009155C4">
        <w:rPr>
          <w:rFonts w:ascii="Times New Roman" w:hAnsi="Times New Roman"/>
          <w:sz w:val="20"/>
        </w:rPr>
        <w:softHyphen/>
      </w:r>
      <w:r w:rsidRPr="00A879D7">
        <w:rPr>
          <w:rFonts w:ascii="Times New Roman" w:hAnsi="Times New Roman"/>
          <w:sz w:val="20"/>
        </w:rPr>
        <w:t>heten har haft i uppdrag att redovisa hur resurs</w:t>
      </w:r>
      <w:r>
        <w:rPr>
          <w:rFonts w:ascii="Times New Roman" w:hAnsi="Times New Roman"/>
          <w:sz w:val="20"/>
        </w:rPr>
        <w:softHyphen/>
      </w:r>
      <w:r w:rsidRPr="00A879D7">
        <w:rPr>
          <w:rFonts w:ascii="Times New Roman" w:hAnsi="Times New Roman"/>
          <w:sz w:val="20"/>
        </w:rPr>
        <w:t xml:space="preserve">förstärkningarna används för att på bästa sätt stärka och utveckla polisverksamheten. </w:t>
      </w:r>
      <w:r>
        <w:rPr>
          <w:rFonts w:ascii="Times New Roman" w:hAnsi="Times New Roman"/>
          <w:sz w:val="20"/>
        </w:rPr>
        <w:t xml:space="preserve">Vidare har det </w:t>
      </w:r>
      <w:r w:rsidRPr="004A52FB">
        <w:rPr>
          <w:rFonts w:ascii="Times New Roman" w:hAnsi="Times New Roman"/>
          <w:sz w:val="20"/>
        </w:rPr>
        <w:t>skapat</w:t>
      </w:r>
      <w:r>
        <w:rPr>
          <w:rFonts w:ascii="Times New Roman" w:hAnsi="Times New Roman"/>
          <w:sz w:val="20"/>
        </w:rPr>
        <w:t>s</w:t>
      </w:r>
      <w:r w:rsidRPr="004A52FB">
        <w:rPr>
          <w:rFonts w:ascii="Times New Roman" w:hAnsi="Times New Roman"/>
          <w:sz w:val="20"/>
        </w:rPr>
        <w:t xml:space="preserve"> förutsättningar för att utbilda fler poliser, bl.a. genom att antalet lärosäten som kan tillhandahålla</w:t>
      </w:r>
      <w:r>
        <w:rPr>
          <w:rFonts w:ascii="Times New Roman" w:hAnsi="Times New Roman"/>
          <w:sz w:val="20"/>
        </w:rPr>
        <w:t xml:space="preserve"> </w:t>
      </w:r>
      <w:r w:rsidRPr="004A52FB">
        <w:rPr>
          <w:rFonts w:ascii="Times New Roman" w:hAnsi="Times New Roman"/>
          <w:sz w:val="20"/>
        </w:rPr>
        <w:t>polisutbildning</w:t>
      </w:r>
      <w:r>
        <w:rPr>
          <w:rFonts w:ascii="Times New Roman" w:hAnsi="Times New Roman"/>
          <w:sz w:val="20"/>
        </w:rPr>
        <w:t xml:space="preserve"> har blivit fler</w:t>
      </w:r>
      <w:r w:rsidRPr="004A52FB">
        <w:rPr>
          <w:rFonts w:ascii="Times New Roman" w:hAnsi="Times New Roman"/>
          <w:sz w:val="20"/>
        </w:rPr>
        <w:t>. Från och med 2019 finns det fem sådana lärosäten.</w:t>
      </w:r>
    </w:p>
    <w:p w14:paraId="2A0BEB7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Brotts</w:t>
      </w:r>
      <w:r w:rsidRPr="00A879D7">
        <w:rPr>
          <w:rFonts w:ascii="Times New Roman" w:hAnsi="Times New Roman"/>
          <w:sz w:val="20"/>
        </w:rPr>
        <w:softHyphen/>
        <w:t>förebyggande rådet har fått i uppdrag att följa upp och analysera resurs</w:t>
      </w:r>
      <w:r w:rsidRPr="00A879D7">
        <w:rPr>
          <w:rFonts w:ascii="Times New Roman" w:hAnsi="Times New Roman"/>
          <w:sz w:val="20"/>
        </w:rPr>
        <w:softHyphen/>
        <w:t>användningen inom Polismyndigheten och resultatet av anslags</w:t>
      </w:r>
      <w:r w:rsidRPr="00A879D7">
        <w:rPr>
          <w:rFonts w:ascii="Times New Roman" w:hAnsi="Times New Roman"/>
          <w:sz w:val="20"/>
        </w:rPr>
        <w:softHyphen/>
        <w:t>höjningarna för att utöka antalet anställda. I detta ingår att kartlägga hur de ekonomiska tillskotten har fördelats och använts i Polismyndigheten samt analysera hur verksamheten och dess resultat har utvecklats. Uppdraget ska delredovisas till regeringen (Justitiedepartementet) senast den 24 mars 2023 och den 18 oktober 2024. Uppdraget ska slutredovisas senast den 27 mars 2026.</w:t>
      </w:r>
    </w:p>
    <w:p w14:paraId="2654DB58" w14:textId="0EA2007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 xml:space="preserve">I regleringsbrevet för 2023 har regeringen beslutat att Polismyndigheten ska redovisa antalet kommunpoliser, områdespoliser samt antalet anställda totalt som arbetar huvudsakligen med brottsförebyggande arbete och ingripandeverksamhet per polisregion. Polismyndigheten ska också redovisa antalet poliser i yttre tjänst, dels i absoluta tal, dels som andel av det totala antalet poliser. Liknande återrapporteringskrav har lämnats i tidigare års regleringsbrev. </w:t>
      </w:r>
      <w:r w:rsidR="00BD513F" w:rsidRPr="00A879D7">
        <w:rPr>
          <w:rFonts w:ascii="Times New Roman" w:hAnsi="Times New Roman"/>
          <w:sz w:val="20"/>
        </w:rPr>
        <w:t>Vidare har regeringen</w:t>
      </w:r>
      <w:r w:rsidRPr="00A879D7" w:rsidDel="00897372">
        <w:rPr>
          <w:rFonts w:ascii="Times New Roman" w:hAnsi="Times New Roman"/>
          <w:sz w:val="20"/>
        </w:rPr>
        <w:t xml:space="preserve"> </w:t>
      </w:r>
      <w:r w:rsidR="00897372">
        <w:rPr>
          <w:rFonts w:ascii="Times New Roman" w:hAnsi="Times New Roman"/>
          <w:sz w:val="20"/>
        </w:rPr>
        <w:t>gett</w:t>
      </w:r>
      <w:r w:rsidR="00897372" w:rsidRPr="00A879D7">
        <w:rPr>
          <w:rFonts w:ascii="Times New Roman" w:hAnsi="Times New Roman"/>
          <w:sz w:val="20"/>
        </w:rPr>
        <w:t xml:space="preserve"> </w:t>
      </w:r>
      <w:r w:rsidRPr="00A879D7">
        <w:rPr>
          <w:rFonts w:ascii="Times New Roman" w:hAnsi="Times New Roman"/>
          <w:sz w:val="20"/>
        </w:rPr>
        <w:t>myndigheten i uppdrag att lämna en redovisning av de medel som tillförs verksamheten för att öka antalet anställda t.o.m. 2024. Redovisningen ska avse var och enligt vilka kriterier de ökade resurserna har fördelats, respektive avses fördelas, i verksamheten.</w:t>
      </w:r>
      <w:r w:rsidR="004A39BA">
        <w:rPr>
          <w:rFonts w:ascii="Times New Roman" w:hAnsi="Times New Roman"/>
          <w:sz w:val="20"/>
        </w:rPr>
        <w:t xml:space="preserve"> </w:t>
      </w:r>
      <w:r w:rsidRPr="00A879D7">
        <w:rPr>
          <w:rFonts w:ascii="Times New Roman" w:hAnsi="Times New Roman"/>
          <w:sz w:val="20"/>
        </w:rPr>
        <w:t>Vidtagna åtgärder redovisades för riksdagen i budgetproposi</w:t>
      </w:r>
      <w:r w:rsidRPr="00A879D7">
        <w:rPr>
          <w:rFonts w:ascii="Times New Roman" w:hAnsi="Times New Roman"/>
          <w:sz w:val="20"/>
        </w:rPr>
        <w:softHyphen/>
        <w:t>tionen för 2020 (prop. 2019/20:1 utg.omr. 4 avsnitt 2.6 s. 52–53), i budgetpropositionen för 2021 (prop. 2020/21:1 utg.omr. 4 avsnitt 2.7 s. 40–41) och i budgetpropositionen för 2022 (prop. 2021/22:1 utg.omr. 4 avsnitt 2.7 s. 43-44). Punkten är inte slutbehandlad.</w:t>
      </w:r>
    </w:p>
    <w:p w14:paraId="206F91C4" w14:textId="33DFC6E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iCs/>
          <w:sz w:val="20"/>
        </w:rPr>
        <w:t>fler områdespoliser och kommunpoliser*</w:t>
      </w:r>
      <w:r w:rsidRPr="00A879D7">
        <w:rPr>
          <w:rFonts w:ascii="Times New Roman" w:hAnsi="Times New Roman"/>
          <w:sz w:val="20"/>
        </w:rPr>
        <w:t>: Riksdagen har tillkännagett för regeringen det utskottet anför om fler områdespoliser och kommun</w:t>
      </w:r>
      <w:r w:rsidRPr="00A879D7">
        <w:rPr>
          <w:rFonts w:ascii="Times New Roman" w:hAnsi="Times New Roman"/>
          <w:sz w:val="20"/>
        </w:rPr>
        <w:softHyphen/>
        <w:t>poliser (bet. 2016/17:JuU1 s. 69).</w:t>
      </w:r>
      <w:r w:rsidRPr="00A879D7" w:rsidDel="009F64F5">
        <w:rPr>
          <w:rFonts w:ascii="Times New Roman" w:hAnsi="Times New Roman"/>
          <w:sz w:val="20"/>
        </w:rPr>
        <w:t xml:space="preserve"> </w:t>
      </w:r>
      <w:r w:rsidRPr="00A879D7">
        <w:rPr>
          <w:rFonts w:ascii="Times New Roman" w:hAnsi="Times New Roman"/>
          <w:sz w:val="20"/>
        </w:rPr>
        <w:t>I skrivelse 2016/17:75 redo</w:t>
      </w:r>
      <w:r w:rsidR="006A5AC6">
        <w:rPr>
          <w:rFonts w:ascii="Times New Roman" w:hAnsi="Times New Roman"/>
          <w:sz w:val="20"/>
        </w:rPr>
        <w:softHyphen/>
      </w:r>
      <w:r w:rsidRPr="00A879D7">
        <w:rPr>
          <w:rFonts w:ascii="Times New Roman" w:hAnsi="Times New Roman"/>
          <w:sz w:val="20"/>
        </w:rPr>
        <w:t>visades denna punkt som slutbehandlad. Riksdagen ansåg dock att regeringen inte hade redovisat tillräckligt med vidtagna åtgärder för att tillkännagivandet skulle kunna anses slut</w:t>
      </w:r>
      <w:r w:rsidRPr="00A879D7">
        <w:rPr>
          <w:rFonts w:ascii="Times New Roman" w:hAnsi="Times New Roman"/>
          <w:sz w:val="20"/>
        </w:rPr>
        <w:softHyphen/>
        <w:t>behandlat (bet. 2016/17:KU21, rskr. 2016/17:296). I budgetproposi</w:t>
      </w:r>
      <w:r w:rsidRPr="00A879D7">
        <w:rPr>
          <w:rFonts w:ascii="Times New Roman" w:hAnsi="Times New Roman"/>
          <w:sz w:val="20"/>
        </w:rPr>
        <w:softHyphen/>
        <w:t xml:space="preserve">tionen för 2018 (prop. 2017/18:1 utg.omr. 4 avsnitt 2.6) meddelade regeringen att punkten därför åter står som öppen. </w:t>
      </w:r>
    </w:p>
    <w:p w14:paraId="7337DB0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Kommunpoliser och områdespoliser etablerades som viktiga polisiära funktioner i lokalsamhället i och med myndighetsombild</w:t>
      </w:r>
      <w:r w:rsidRPr="00A879D7">
        <w:rPr>
          <w:rFonts w:ascii="Times New Roman" w:hAnsi="Times New Roman"/>
          <w:sz w:val="20"/>
        </w:rPr>
        <w:softHyphen/>
        <w:t>ningen 2015. Kommunpolisernas huvuduppdrag är att driva myndighetens brotts</w:t>
      </w:r>
      <w:r w:rsidRPr="00A879D7">
        <w:rPr>
          <w:rFonts w:ascii="Times New Roman" w:hAnsi="Times New Roman"/>
          <w:sz w:val="20"/>
        </w:rPr>
        <w:softHyphen/>
        <w:t>förebyggande och trygghetsskapande arbete i samverkan med kommunen och övriga samhället. Områdes</w:t>
      </w:r>
      <w:r w:rsidRPr="00A879D7">
        <w:rPr>
          <w:rFonts w:ascii="Times New Roman" w:hAnsi="Times New Roman"/>
          <w:sz w:val="20"/>
        </w:rPr>
        <w:softHyphen/>
        <w:t>polisernas ska arbeta långsiktigt med kontakt</w:t>
      </w:r>
      <w:r w:rsidRPr="00A879D7">
        <w:rPr>
          <w:rFonts w:ascii="Times New Roman" w:hAnsi="Times New Roman"/>
          <w:sz w:val="20"/>
        </w:rPr>
        <w:softHyphen/>
        <w:t>skapande, brottsförebyggande och trygghets</w:t>
      </w:r>
      <w:r w:rsidRPr="00A879D7">
        <w:rPr>
          <w:rFonts w:ascii="Times New Roman" w:hAnsi="Times New Roman"/>
          <w:sz w:val="20"/>
        </w:rPr>
        <w:softHyphen/>
        <w:t>skapande arbete utifrån framtagen problembild. De ska vara kända i lokalsamhället och besitta goda kunskaper om sitt område. Områdes</w:t>
      </w:r>
      <w:r w:rsidRPr="00A879D7">
        <w:rPr>
          <w:rFonts w:ascii="Times New Roman" w:hAnsi="Times New Roman"/>
          <w:sz w:val="20"/>
        </w:rPr>
        <w:softHyphen/>
        <w:t xml:space="preserve">poliserna kan tas i anspråk som ingripanderesurs och vid kommenderingar, men helst inom sitt eget område. </w:t>
      </w:r>
    </w:p>
    <w:p w14:paraId="40DA78AE" w14:textId="77777777"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86F05">
        <w:rPr>
          <w:rFonts w:ascii="Times New Roman" w:hAnsi="Times New Roman"/>
          <w:sz w:val="20"/>
        </w:rPr>
        <w:t>I regleringsbrevet för 2017 gav regeringen Polismyndigheten i uppdrag att analysera och bedöma hur långt myndigheten har kommit i målsättningen med en mer närvarande och tillgänglig myndighet i lokalsamhället. För att säkerställa att områdespoliser etableras och kan verka på det sätt som är avsett har regeringen därefter angett i regleringsbrev att Polismyndigheten ska redovisa i vilken utsträckning det finns områdespoliser på lokalpolisområdesnivå och i vilken utsträckning dessa arbetar fredat med kontaktskapande, brottsförebyggande och trygghetsskapande arbete.</w:t>
      </w:r>
      <w:r>
        <w:rPr>
          <w:rFonts w:ascii="Times New Roman" w:hAnsi="Times New Roman"/>
          <w:sz w:val="20"/>
        </w:rPr>
        <w:t xml:space="preserve"> </w:t>
      </w:r>
    </w:p>
    <w:p w14:paraId="7C3F23E0" w14:textId="1E9517C3"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F7B5D">
        <w:rPr>
          <w:rFonts w:ascii="Times New Roman" w:hAnsi="Times New Roman"/>
          <w:sz w:val="20"/>
        </w:rPr>
        <w:t>I Polismyndighetens fördelning av resurser har utsatta områden varit</w:t>
      </w:r>
      <w:r>
        <w:rPr>
          <w:rFonts w:ascii="Times New Roman" w:hAnsi="Times New Roman"/>
          <w:sz w:val="20"/>
        </w:rPr>
        <w:t xml:space="preserve"> </w:t>
      </w:r>
      <w:r w:rsidRPr="005F7B5D">
        <w:rPr>
          <w:rFonts w:ascii="Times New Roman" w:hAnsi="Times New Roman"/>
          <w:sz w:val="20"/>
        </w:rPr>
        <w:t>prioriterade och den personella resursen har ökat i dessa områden. I regleringsbrevet för 2018 gav regeringen Polismyndigheten i uppdrag att redovisa vilka långsiktiga mål myndigheten har för arbetet i utsatta områden och hur dessa mål ska operationaliseras. Polismyndigheten skulle också göra en bedömning av vilka polisiära åtgärder som krävs framöver i de utsatta områdena.</w:t>
      </w:r>
      <w:r w:rsidRPr="005F7B5D">
        <w:t xml:space="preserve"> </w:t>
      </w:r>
      <w:r w:rsidRPr="005F7B5D">
        <w:rPr>
          <w:rFonts w:ascii="Times New Roman" w:hAnsi="Times New Roman"/>
          <w:sz w:val="20"/>
        </w:rPr>
        <w:t>I årsredovisningen för 2018 beskriver Polismyndig</w:t>
      </w:r>
      <w:r w:rsidR="0043092C">
        <w:rPr>
          <w:rFonts w:ascii="Times New Roman" w:hAnsi="Times New Roman"/>
          <w:sz w:val="20"/>
        </w:rPr>
        <w:softHyphen/>
      </w:r>
      <w:r w:rsidRPr="005F7B5D">
        <w:rPr>
          <w:rFonts w:ascii="Times New Roman" w:hAnsi="Times New Roman"/>
          <w:sz w:val="20"/>
        </w:rPr>
        <w:t>heten att en långsiktig strategi har tagits fram för det polisiära</w:t>
      </w:r>
      <w:r>
        <w:rPr>
          <w:rFonts w:ascii="Times New Roman" w:hAnsi="Times New Roman"/>
          <w:sz w:val="20"/>
        </w:rPr>
        <w:t xml:space="preserve"> </w:t>
      </w:r>
      <w:r w:rsidRPr="005F7B5D">
        <w:rPr>
          <w:rFonts w:ascii="Times New Roman" w:hAnsi="Times New Roman"/>
          <w:sz w:val="20"/>
        </w:rPr>
        <w:t xml:space="preserve">arbetet i de </w:t>
      </w:r>
      <w:r w:rsidRPr="005F7B5D">
        <w:rPr>
          <w:rFonts w:ascii="Times New Roman" w:hAnsi="Times New Roman"/>
          <w:sz w:val="20"/>
        </w:rPr>
        <w:lastRenderedPageBreak/>
        <w:t xml:space="preserve">utsatta områdena. </w:t>
      </w:r>
      <w:r w:rsidRPr="00A879D7">
        <w:rPr>
          <w:rFonts w:ascii="Times New Roman" w:hAnsi="Times New Roman"/>
          <w:sz w:val="20"/>
        </w:rPr>
        <w:t>Polismyndigheten använder medborgarlöften, med</w:t>
      </w:r>
      <w:r w:rsidRPr="00A879D7">
        <w:rPr>
          <w:rFonts w:ascii="Times New Roman" w:hAnsi="Times New Roman"/>
          <w:sz w:val="20"/>
        </w:rPr>
        <w:softHyphen/>
        <w:t>borgar</w:t>
      </w:r>
      <w:r w:rsidRPr="00A879D7">
        <w:rPr>
          <w:rFonts w:ascii="Times New Roman" w:hAnsi="Times New Roman"/>
          <w:sz w:val="20"/>
        </w:rPr>
        <w:softHyphen/>
        <w:t>dialoger och lokal samverkan som verktyg för att skapa en effek</w:t>
      </w:r>
      <w:r w:rsidRPr="00A879D7">
        <w:rPr>
          <w:rFonts w:ascii="Times New Roman" w:hAnsi="Times New Roman"/>
          <w:sz w:val="20"/>
        </w:rPr>
        <w:softHyphen/>
        <w:t>tivare brotts</w:t>
      </w:r>
      <w:r w:rsidR="00E90B79">
        <w:rPr>
          <w:rFonts w:ascii="Times New Roman" w:hAnsi="Times New Roman"/>
          <w:sz w:val="20"/>
        </w:rPr>
        <w:softHyphen/>
      </w:r>
      <w:r w:rsidRPr="00A879D7">
        <w:rPr>
          <w:rFonts w:ascii="Times New Roman" w:hAnsi="Times New Roman"/>
          <w:sz w:val="20"/>
        </w:rPr>
        <w:t>förebyggande och trygghets</w:t>
      </w:r>
      <w:r w:rsidRPr="00A879D7">
        <w:rPr>
          <w:rFonts w:ascii="Times New Roman" w:hAnsi="Times New Roman"/>
          <w:sz w:val="20"/>
        </w:rPr>
        <w:softHyphen/>
        <w:t>skapande verksamhet. Med</w:t>
      </w:r>
      <w:r w:rsidRPr="00A879D7">
        <w:rPr>
          <w:rFonts w:ascii="Times New Roman" w:hAnsi="Times New Roman"/>
          <w:sz w:val="20"/>
        </w:rPr>
        <w:softHyphen/>
        <w:t>borgar</w:t>
      </w:r>
      <w:r w:rsidRPr="00A879D7">
        <w:rPr>
          <w:rFonts w:ascii="Times New Roman" w:hAnsi="Times New Roman"/>
          <w:sz w:val="20"/>
        </w:rPr>
        <w:softHyphen/>
      </w:r>
      <w:r w:rsidRPr="00A879D7">
        <w:rPr>
          <w:rFonts w:ascii="Times New Roman" w:hAnsi="Times New Roman"/>
          <w:sz w:val="20"/>
        </w:rPr>
        <w:softHyphen/>
        <w:t xml:space="preserve">dialoger ger en fördjupad kunskap om den lokala lägesbilden och bidrar samtidigt till att medborgarnas förtroende för polisen ökar genom den relation som uppstår vid mötet. Samverkansöverenskommelser utgör grunden till arbetet med medborgarlöften och beskrivs vara av avgörande betydelse för samverkan med kommunerna. </w:t>
      </w:r>
    </w:p>
    <w:p w14:paraId="1D504954" w14:textId="5E9CABB5"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Vidtagna åtgärder redovisades och tillkännagivandet ansågs slut</w:t>
      </w:r>
      <w:r w:rsidRPr="00A879D7">
        <w:rPr>
          <w:rFonts w:ascii="Times New Roman" w:hAnsi="Times New Roman"/>
          <w:sz w:val="20"/>
        </w:rPr>
        <w:softHyphen/>
        <w:t>behandlat i budgetproposi</w:t>
      </w:r>
      <w:r w:rsidRPr="00A879D7">
        <w:rPr>
          <w:rFonts w:ascii="Times New Roman" w:hAnsi="Times New Roman"/>
          <w:sz w:val="20"/>
        </w:rPr>
        <w:softHyphen/>
        <w:t>tionen för 2020 (prop. 2019/20:1 utg.omr. 4 avsnitt 2.6 s. 54–55). I konstitutionsutskottets betänkande (2020/21:KU2) uttryckte dock riksdagen en annan uppfattning. Punkten står därför åter som öppen.</w:t>
      </w:r>
    </w:p>
    <w:p w14:paraId="2C19E638" w14:textId="0735588E"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de senaste årens regleringsbrev har Polismyndighetens </w:t>
      </w:r>
      <w:r>
        <w:rPr>
          <w:rFonts w:ascii="Times New Roman" w:hAnsi="Times New Roman"/>
          <w:sz w:val="20"/>
        </w:rPr>
        <w:t xml:space="preserve">fortsatt </w:t>
      </w:r>
      <w:r w:rsidRPr="00A879D7">
        <w:rPr>
          <w:rFonts w:ascii="Times New Roman" w:hAnsi="Times New Roman"/>
          <w:sz w:val="20"/>
        </w:rPr>
        <w:t>ålagts att redovisa antalet områdespoliser och kommunpoliser samt vilka åtgärder som vidtagits för att säkerställa en långsiktig och tydlig polisiär närvaro i hela landet, med fler poliser i yttre tjänst. I detta har ingått att redovisa hur resurser fördelats så att det skulle finnas en stark lokal närvaro i utsatta områden.</w:t>
      </w:r>
      <w:r>
        <w:rPr>
          <w:rFonts w:ascii="Times New Roman" w:hAnsi="Times New Roman"/>
          <w:sz w:val="20"/>
        </w:rPr>
        <w:t xml:space="preserve"> Enligt regleringsbrevet för 2021 ingick att redovisa </w:t>
      </w:r>
      <w:r w:rsidRPr="00F86F05">
        <w:rPr>
          <w:rFonts w:ascii="Times New Roman" w:hAnsi="Times New Roman"/>
          <w:sz w:val="20"/>
        </w:rPr>
        <w:t>omfattningen av områdespoliser på lokalpolisområdesnivå och vad som gjordes för att dessa skulle få större</w:t>
      </w:r>
      <w:r>
        <w:rPr>
          <w:rFonts w:ascii="Times New Roman" w:hAnsi="Times New Roman"/>
          <w:sz w:val="20"/>
        </w:rPr>
        <w:t xml:space="preserve"> </w:t>
      </w:r>
      <w:r w:rsidRPr="00F86F05">
        <w:rPr>
          <w:rFonts w:ascii="Times New Roman" w:hAnsi="Times New Roman"/>
          <w:sz w:val="20"/>
        </w:rPr>
        <w:t>möjligheter att arbeta långsiktigt med kontaktskapande, brottsförebyggande och trygghetsskapande arbete, utan att tas i anspråk för annan</w:t>
      </w:r>
      <w:r>
        <w:rPr>
          <w:rFonts w:ascii="Times New Roman" w:hAnsi="Times New Roman"/>
          <w:sz w:val="20"/>
        </w:rPr>
        <w:t xml:space="preserve"> </w:t>
      </w:r>
      <w:r w:rsidRPr="00F86F05">
        <w:rPr>
          <w:rFonts w:ascii="Times New Roman" w:hAnsi="Times New Roman"/>
          <w:sz w:val="20"/>
        </w:rPr>
        <w:t>verksamhet.</w:t>
      </w:r>
      <w:r>
        <w:rPr>
          <w:rFonts w:ascii="Times New Roman" w:hAnsi="Times New Roman"/>
          <w:sz w:val="20"/>
        </w:rPr>
        <w:t xml:space="preserve"> Polismyndigheten skulle också redovisa </w:t>
      </w:r>
      <w:r w:rsidRPr="0046736A">
        <w:rPr>
          <w:rFonts w:ascii="Times New Roman" w:hAnsi="Times New Roman"/>
          <w:sz w:val="20"/>
        </w:rPr>
        <w:t>antalet kommunpoliser och fördelningen av dessa i hela landet</w:t>
      </w:r>
      <w:r>
        <w:rPr>
          <w:rFonts w:ascii="Times New Roman" w:hAnsi="Times New Roman"/>
          <w:sz w:val="20"/>
        </w:rPr>
        <w:t>. Enligt regleringsbrevet</w:t>
      </w:r>
      <w:r w:rsidRPr="00F86F05">
        <w:rPr>
          <w:rFonts w:ascii="Times New Roman" w:hAnsi="Times New Roman"/>
          <w:sz w:val="20"/>
        </w:rPr>
        <w:t xml:space="preserve"> för 2022 </w:t>
      </w:r>
      <w:r>
        <w:rPr>
          <w:rFonts w:ascii="Times New Roman" w:hAnsi="Times New Roman"/>
          <w:sz w:val="20"/>
        </w:rPr>
        <w:t xml:space="preserve">skulle </w:t>
      </w:r>
      <w:r w:rsidRPr="00F86F05">
        <w:rPr>
          <w:rFonts w:ascii="Times New Roman" w:hAnsi="Times New Roman"/>
          <w:sz w:val="20"/>
        </w:rPr>
        <w:t>myndigheten vidare redovisa antalet kommunpoliser per polisregion, antalet områdespoliser per polisregion samt antalet anställda totalt inom den brottsförebyggande verksamheten och ingripandeverksamheten.</w:t>
      </w:r>
      <w:r>
        <w:rPr>
          <w:rFonts w:ascii="Times New Roman" w:hAnsi="Times New Roman"/>
          <w:sz w:val="20"/>
        </w:rPr>
        <w:t xml:space="preserve"> </w:t>
      </w:r>
      <w:r w:rsidRPr="00A879D7">
        <w:rPr>
          <w:rFonts w:ascii="Times New Roman" w:hAnsi="Times New Roman"/>
          <w:sz w:val="20"/>
        </w:rPr>
        <w:t xml:space="preserve">I regleringsbrevet för 2023 har regeringen beslutat att Polismyndigheten ska redovisa antalet kommunpoliser, områdespoliser samt antalet anställda totalt som arbetar huvudsakligen med brottsförebyggande arbete och ingripandeverksamhet per polisregion. Polismyndigheten ska också redovisa antalet poliser i yttre tjänst, dels i absoluta tal, dels som andel av det totala antalet poliser. </w:t>
      </w:r>
      <w:r w:rsidR="00BD513F" w:rsidRPr="00A879D7">
        <w:rPr>
          <w:rFonts w:ascii="Times New Roman" w:hAnsi="Times New Roman"/>
          <w:sz w:val="20"/>
        </w:rPr>
        <w:t>Vidare har regeringen</w:t>
      </w:r>
      <w:r w:rsidRPr="00A879D7">
        <w:rPr>
          <w:rFonts w:ascii="Times New Roman" w:hAnsi="Times New Roman"/>
          <w:sz w:val="20"/>
        </w:rPr>
        <w:t xml:space="preserve"> </w:t>
      </w:r>
      <w:r>
        <w:rPr>
          <w:rFonts w:ascii="Times New Roman" w:hAnsi="Times New Roman"/>
          <w:sz w:val="20"/>
        </w:rPr>
        <w:t>gett</w:t>
      </w:r>
      <w:r w:rsidRPr="00A879D7">
        <w:rPr>
          <w:rFonts w:ascii="Times New Roman" w:hAnsi="Times New Roman"/>
          <w:sz w:val="20"/>
        </w:rPr>
        <w:t xml:space="preserve"> myndigheten i uppdrag att lämna en redovisning av de medel som tillförs verksamheten för att öka antalet anställda t.o.m. 2024. Redovisningen ska avse var och enligt vilka kriterier de ökade resurserna har fördelats, respektive avses fördelas, i verksamheten.</w:t>
      </w:r>
    </w:p>
    <w:p w14:paraId="78A1CFDA" w14:textId="4FC4410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 Vidtagna åtgärder redovisades för riksdagen i budgetpropositionen för 2022 (prop. 2021/22:1 utg.omr. 4 avsnitt 2.7 s. 48-49). Punkten är inte slutbehandlad.</w:t>
      </w:r>
    </w:p>
    <w:p w14:paraId="72AFD26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44 om </w:t>
      </w:r>
      <w:r w:rsidRPr="00A879D7">
        <w:rPr>
          <w:rFonts w:ascii="Times New Roman" w:hAnsi="Times New Roman"/>
          <w:i/>
          <w:iCs/>
          <w:sz w:val="20"/>
        </w:rPr>
        <w:t>kartläggning, uppföljning och statistik om hedersrelaterad brottslighet</w:t>
      </w:r>
      <w:r w:rsidRPr="00A879D7">
        <w:rPr>
          <w:rFonts w:ascii="Times New Roman" w:hAnsi="Times New Roman"/>
          <w:sz w:val="20"/>
        </w:rPr>
        <w:t xml:space="preserve">*: Riksdagen har tillkännagett för regeringen det som utskottet anför om kartläggning, uppföljning och statistik om hedersrelaterad brottslighet (bet. 2016/17:JuU1 s. 79 f.). I regeringens skrivelse 2017/18:75 angavs mot bakgrund av vidtagna åtgärder att skrivelsen i denna del avsågs läggas till handlingarna. I sitt betänkande (2017/18:KU21) över behandlingen av riksdagens skrivelser motsatte sig riksdagen inte regeringens hantering av denna punkt. Regeringen beslutade därefter den 21 februari 2019 att lägga riksdagsskrivelsen i denna del till handlingarna och redovisade detta i skrivelse 2018/19:75. </w:t>
      </w:r>
      <w:r w:rsidRPr="00A879D7">
        <w:rPr>
          <w:rFonts w:ascii="Times New Roman" w:hAnsi="Times New Roman"/>
          <w:sz w:val="20"/>
        </w:rPr>
        <w:lastRenderedPageBreak/>
        <w:t>Riksdagen har därefter i sitt betänkande (2018/19:KU21) ansett att tillkännagivandet inte ka</w:t>
      </w:r>
      <w:r w:rsidRPr="009D3480">
        <w:rPr>
          <w:rFonts w:ascii="Times New Roman" w:hAnsi="Times New Roman"/>
          <w:sz w:val="20"/>
        </w:rPr>
        <w:t>n anses vara slutbehandlat som regeringen angett i skrivelse 2018/19:75. I regeringens skrivelse 2019/20:75 meddelade regeringen därför riksdagen att punkten åter står som öppen.</w:t>
      </w:r>
    </w:p>
    <w:p w14:paraId="5E27D57E" w14:textId="73A5055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 Den </w:t>
      </w:r>
      <w:r w:rsidR="00683B73">
        <w:rPr>
          <w:rFonts w:ascii="Times New Roman" w:hAnsi="Times New Roman"/>
          <w:sz w:val="20"/>
        </w:rPr>
        <w:t xml:space="preserve">24 </w:t>
      </w:r>
      <w:r w:rsidR="00BD513F">
        <w:rPr>
          <w:rFonts w:ascii="Times New Roman" w:hAnsi="Times New Roman"/>
          <w:sz w:val="20"/>
        </w:rPr>
        <w:t>februari</w:t>
      </w:r>
      <w:r w:rsidR="002C20D8">
        <w:rPr>
          <w:rFonts w:ascii="Times New Roman" w:hAnsi="Times New Roman"/>
          <w:sz w:val="20"/>
        </w:rPr>
        <w:t xml:space="preserve"> </w:t>
      </w:r>
      <w:r w:rsidR="00BD513F" w:rsidRPr="00A879D7">
        <w:rPr>
          <w:rFonts w:ascii="Times New Roman" w:hAnsi="Times New Roman"/>
          <w:sz w:val="20"/>
        </w:rPr>
        <w:t>202</w:t>
      </w:r>
      <w:r w:rsidR="00BD513F">
        <w:rPr>
          <w:rFonts w:ascii="Times New Roman" w:hAnsi="Times New Roman"/>
          <w:sz w:val="20"/>
        </w:rPr>
        <w:t xml:space="preserve">2 </w:t>
      </w:r>
      <w:r w:rsidRPr="00A879D7">
        <w:rPr>
          <w:rFonts w:ascii="Times New Roman" w:hAnsi="Times New Roman"/>
          <w:sz w:val="20"/>
        </w:rPr>
        <w:t xml:space="preserve">beslutade regeringen </w:t>
      </w:r>
      <w:r w:rsidR="00683B73">
        <w:rPr>
          <w:rFonts w:ascii="Times New Roman" w:hAnsi="Times New Roman"/>
          <w:sz w:val="20"/>
        </w:rPr>
        <w:t>propositionen</w:t>
      </w:r>
      <w:r w:rsidRPr="00A879D7">
        <w:rPr>
          <w:rFonts w:ascii="Times New Roman" w:hAnsi="Times New Roman"/>
          <w:sz w:val="20"/>
        </w:rPr>
        <w:t xml:space="preserve"> Ett särskilt brott för hedersförtryck </w:t>
      </w:r>
      <w:r w:rsidR="00683B73">
        <w:rPr>
          <w:rFonts w:ascii="Times New Roman" w:hAnsi="Times New Roman"/>
          <w:sz w:val="20"/>
        </w:rPr>
        <w:t>(</w:t>
      </w:r>
      <w:r w:rsidR="00683B73" w:rsidRPr="00A879D7">
        <w:rPr>
          <w:rFonts w:ascii="Times New Roman" w:hAnsi="Times New Roman"/>
          <w:sz w:val="20"/>
        </w:rPr>
        <w:t xml:space="preserve">prop. </w:t>
      </w:r>
      <w:r w:rsidR="00683B73" w:rsidRPr="000B585B">
        <w:rPr>
          <w:rFonts w:ascii="Times New Roman" w:hAnsi="Times New Roman"/>
          <w:sz w:val="20"/>
        </w:rPr>
        <w:t>2021/22:138</w:t>
      </w:r>
      <w:r w:rsidR="00683B73">
        <w:rPr>
          <w:rFonts w:ascii="Times New Roman" w:hAnsi="Times New Roman"/>
          <w:sz w:val="20"/>
        </w:rPr>
        <w:t>)</w:t>
      </w:r>
      <w:r w:rsidR="00683B73" w:rsidRPr="00A879D7">
        <w:rPr>
          <w:rFonts w:ascii="Times New Roman" w:hAnsi="Times New Roman"/>
          <w:sz w:val="20"/>
        </w:rPr>
        <w:t xml:space="preserve"> </w:t>
      </w:r>
      <w:r w:rsidRPr="00A879D7">
        <w:rPr>
          <w:rFonts w:ascii="Times New Roman" w:hAnsi="Times New Roman"/>
          <w:sz w:val="20"/>
        </w:rPr>
        <w:t>och den 1 juni 2022 trädde lagändringar i kraft som innebär att ett särskilt brott för hedersförtryck infördes i brottsbalken</w:t>
      </w:r>
      <w:r w:rsidR="00BD513F" w:rsidRPr="00A879D7">
        <w:rPr>
          <w:rFonts w:ascii="Times New Roman" w:hAnsi="Times New Roman"/>
          <w:sz w:val="20"/>
        </w:rPr>
        <w:t>.</w:t>
      </w:r>
      <w:r w:rsidRPr="00A879D7">
        <w:rPr>
          <w:rFonts w:ascii="Times New Roman" w:hAnsi="Times New Roman"/>
          <w:sz w:val="20"/>
        </w:rPr>
        <w:t xml:space="preserve"> Brottet innebär att det är straffbart att begå vissa brottsliga gärningar mot en person, om var och en av gärningarna utgjort led i en upprepad kränkning av personens integritet och ett syfte med gärningarna varit att bevara eller återupprätta en persons eller familjs, släkts eller annan liknande grupps heder. Införandet av ett särskilt brott för hedersförtryck innebär att statistik om anmälda, handlagda och uppklarade brott samt misstänkta och lagförda personer finns respektive kommer att finnas tillgänglig inom ramen för den officiella kriminalstatistiken.</w:t>
      </w:r>
    </w:p>
    <w:p w14:paraId="39362A66" w14:textId="19D8D28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december 2020 beslutade regeringen att ett nationellt och sektorsövergripande kompetenscentrum mot hedersrelaterat våld och förtryck skulle inrättas vid Länsstyrelsen i Östergötland. I samband med detta fick Länsstyrelsen i uppdrag att förbereda inrättandet av ett sådant centrum. Den 1 oktober 2022 inrättades Nationellt centrum mot hedersrelaterat våld och förtryck vid Länsstyrelsen Östergötland. Centret ska, enligt dess instruktion, stödja kommuner och regioner i deras arbete med att kartlägga förekomsten av hedersrelaterat våld och förtryck samt regelbundet undersöka omfattningen av hedersrelaterat våld och förtryck i Sverige och utvecklingen av samhällets insatser på området</w:t>
      </w:r>
      <w:r w:rsidR="002C20D8">
        <w:rPr>
          <w:rFonts w:ascii="Times New Roman" w:hAnsi="Times New Roman"/>
          <w:sz w:val="20"/>
        </w:rPr>
        <w:t>.</w:t>
      </w:r>
    </w:p>
    <w:p w14:paraId="6E056CE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Vetenskapsrådet fick 2021 i uppdrag att inrätta ett tioårigt nationellt forskningsprogram om brottslighet som inkluderar bland annat hedersrelaterat våld och förtryck. I augusti 2021, som komplement till det nationella forskningsprogrammet, gavs Forte i uppdrag att kartlägga forskning om mäns våld mot kvinnor, våld i nära relationer och hedersrelaterat våld och förtyck i syfte att identifiera kunskapsluckor. Uppdraget redovisades till regeringen den 15 februari 2022. Vetenskapsrådet har fortsatt i uppdrag att ansvara för det nationella forskningsprogrammet mot brottslighet. Punkten är inte slutbehandlad</w:t>
      </w:r>
      <w:r w:rsidR="001D0AF2">
        <w:rPr>
          <w:rFonts w:ascii="Times New Roman" w:hAnsi="Times New Roman"/>
          <w:sz w:val="20"/>
        </w:rPr>
        <w:t>.</w:t>
      </w:r>
    </w:p>
    <w:p w14:paraId="61300906" w14:textId="763EA1D1"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49 om </w:t>
      </w:r>
      <w:r w:rsidRPr="00A879D7">
        <w:rPr>
          <w:rFonts w:ascii="Times New Roman" w:hAnsi="Times New Roman"/>
          <w:i/>
          <w:iCs/>
          <w:sz w:val="20"/>
        </w:rPr>
        <w:t>åtgärder mot bedrägeribrott*</w:t>
      </w:r>
      <w:r w:rsidRPr="00A879D7">
        <w:rPr>
          <w:rFonts w:ascii="Times New Roman" w:hAnsi="Times New Roman"/>
          <w:sz w:val="20"/>
        </w:rPr>
        <w:t>: Riksdagen har tillkännagett för regeringen det utskottet anför om åtgärder mot bedrägeribrott (bet. 2016/17:JuU1 s. 105). Polismyndigheten har haft i uppdrag att redovisa och bedöma effekten av vidtagna åtgärder mot bedrägeribrott och brott mot äldre. I redovisningen lyfts bl.a. fram inrättandet av polisens nationella bedrägericenter (NBC) som syftar till att göra arbetet mot bedrägerier mer effektivt och strukturerat och har bidragit till förbättringar i Polismyndighetens samordning av bedrägeriärenden. Samtidigt beskriver Polismyndigheten att inflödet av anmälda bedrägerier är oerhört stort och att bedrägeribrottsligheten är svår att utreda bort. Polismyndighetens nationella bedrägericentrum arbetar därför också på olika sätt aktivt med att förebygga bedrägerier genom kampanjer, informationsinsatser, externa och interna utbildningar samt andra aktiviteter i samverkan med olika aktörer. Myndigheten har även inlett en strukturerad samverkan med banksektorn för att förstärka det förebyggande arbetet på bedrägeri</w:t>
      </w:r>
      <w:r w:rsidR="00F809AE">
        <w:rPr>
          <w:rFonts w:ascii="Times New Roman" w:hAnsi="Times New Roman"/>
          <w:sz w:val="20"/>
        </w:rPr>
        <w:softHyphen/>
      </w:r>
      <w:r w:rsidRPr="00A879D7">
        <w:rPr>
          <w:rFonts w:ascii="Times New Roman" w:hAnsi="Times New Roman"/>
          <w:sz w:val="20"/>
        </w:rPr>
        <w:t>området.</w:t>
      </w:r>
    </w:p>
    <w:p w14:paraId="0AD7180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Med de många anmälda bedrägeribrotten kommer också krav på stora utredningsresurser. Polismyndigheten har tillförts ökade resurser i en rad budgetar för att till och med 2024 öka antalet anställda med sammantaget 10 000 jämfört med hur många anställda som fanns vid ingången av 2016. De ökade resurserna kommer inte minst komma utredningsverksamheten till del genom utökad kompetens och fler personer.</w:t>
      </w:r>
    </w:p>
    <w:p w14:paraId="78C281A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Under 2017 tillsattes en utredning för att se över frågan om bedrägerier som begås med falska eller stulna id-handlingar. Utredningen redovisade sina resultat i betänkandet Ett säkert statligt ID-kort – med e-legitimation (SOU 2019:14) där en ny lag föreslås om statliga identitetshandlingar med bestämmelser om ett statligt identitetskort och en statlig e-legitimation. </w:t>
      </w:r>
    </w:p>
    <w:p w14:paraId="58F43F07" w14:textId="0042FE8A"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brottsutredningar med ekonomisk koppling är Polismyndigheten beroende av information från bankerna. Ny lagstiftning som riksdagen beslutade om under 2018 innebär att bankernas svar till de brotts</w:t>
      </w:r>
      <w:r w:rsidRPr="00A879D7">
        <w:rPr>
          <w:rFonts w:ascii="Times New Roman" w:hAnsi="Times New Roman"/>
          <w:sz w:val="20"/>
        </w:rPr>
        <w:softHyphen/>
        <w:t>utredande myndigheterna ska ske skyndsamt och i digital form från och med den 1</w:t>
      </w:r>
      <w:r w:rsidR="00BD513F">
        <w:rPr>
          <w:rFonts w:ascii="Times New Roman" w:hAnsi="Times New Roman"/>
          <w:sz w:val="20"/>
        </w:rPr>
        <w:t> </w:t>
      </w:r>
      <w:r w:rsidR="00BD513F" w:rsidRPr="00A879D7">
        <w:rPr>
          <w:rFonts w:ascii="Times New Roman" w:hAnsi="Times New Roman"/>
          <w:sz w:val="20"/>
        </w:rPr>
        <w:t>september 2019.</w:t>
      </w:r>
      <w:r w:rsidRPr="00A879D7">
        <w:rPr>
          <w:rFonts w:ascii="Times New Roman" w:hAnsi="Times New Roman"/>
          <w:sz w:val="20"/>
        </w:rPr>
        <w:t xml:space="preserve"> </w:t>
      </w:r>
    </w:p>
    <w:p w14:paraId="2D22D047" w14:textId="55E35491"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Vidtagna åtgärder redovisades och tillkännagivandet ansågs slut-behandlat i budgetproposi</w:t>
      </w:r>
      <w:r w:rsidRPr="00A879D7">
        <w:rPr>
          <w:rFonts w:ascii="Times New Roman" w:hAnsi="Times New Roman"/>
          <w:sz w:val="20"/>
        </w:rPr>
        <w:softHyphen/>
        <w:t>tionen för 2020 (prop. 2019/20:1 utg.omr. 4</w:t>
      </w:r>
      <w:r w:rsidR="00EE37D3">
        <w:rPr>
          <w:rFonts w:ascii="Times New Roman" w:hAnsi="Times New Roman"/>
          <w:sz w:val="20"/>
        </w:rPr>
        <w:t> </w:t>
      </w:r>
      <w:r w:rsidRPr="00A879D7">
        <w:rPr>
          <w:rFonts w:ascii="Times New Roman" w:hAnsi="Times New Roman"/>
          <w:sz w:val="20"/>
        </w:rPr>
        <w:t>avsnitt 2.6 s. 59–60). I konstitutionsutskottets betänkande (2020/21:KU2) uttryckte dock riksdagen en annan uppfattning</w:t>
      </w:r>
      <w:bookmarkStart w:id="33" w:name="_Hlk62462900"/>
      <w:r w:rsidRPr="00A879D7">
        <w:rPr>
          <w:rFonts w:ascii="Times New Roman" w:hAnsi="Times New Roman"/>
          <w:sz w:val="20"/>
        </w:rPr>
        <w:t>. Enligt riksdagen kan tillkänna</w:t>
      </w:r>
      <w:r w:rsidRPr="00A879D7">
        <w:rPr>
          <w:rFonts w:ascii="Times New Roman" w:hAnsi="Times New Roman"/>
          <w:sz w:val="20"/>
        </w:rPr>
        <w:softHyphen/>
        <w:t>givandet inte anses slutbehandlat förrän de åtgärder som föreslås i betänkandet Ett säkert statligt ID-kort – med e-legitimation är genom</w:t>
      </w:r>
      <w:r w:rsidRPr="00A879D7">
        <w:rPr>
          <w:rFonts w:ascii="Times New Roman" w:hAnsi="Times New Roman"/>
          <w:sz w:val="20"/>
        </w:rPr>
        <w:softHyphen/>
        <w:t xml:space="preserve">förda. Punkten står därför åter som öppen. Arbete med en lagrådsremiss pågår. </w:t>
      </w:r>
      <w:bookmarkEnd w:id="33"/>
      <w:r w:rsidRPr="00A879D7">
        <w:rPr>
          <w:rFonts w:ascii="Times New Roman" w:hAnsi="Times New Roman"/>
          <w:sz w:val="20"/>
        </w:rPr>
        <w:t>Punkten är inte slutbehandlad.</w:t>
      </w:r>
    </w:p>
    <w:p w14:paraId="2B9CFA6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9, 12, 44 och 49.</w:t>
      </w:r>
    </w:p>
    <w:p w14:paraId="403E12C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15. Rskr. 2016/17:133 </w:t>
      </w:r>
    </w:p>
    <w:p w14:paraId="28628D2C"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A879D7">
        <w:rPr>
          <w:rFonts w:ascii="Times New Roman" w:eastAsia="Times New Roman,Calibri" w:hAnsi="Times New Roman"/>
          <w:sz w:val="20"/>
        </w:rPr>
        <w:t>Associationsrätt</w:t>
      </w:r>
    </w:p>
    <w:p w14:paraId="67CE8BA7"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A879D7">
        <w:rPr>
          <w:rFonts w:ascii="Times New Roman" w:eastAsia="Times New Roman,Calibri" w:hAnsi="Times New Roman"/>
          <w:sz w:val="20"/>
        </w:rPr>
        <w:t>Mot. 2015/16:775 m.fl., bet. 2016/17:CU6</w:t>
      </w:r>
    </w:p>
    <w:p w14:paraId="79D0681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Times New Roman,Calibri" w:hAnsi="Times New Roman"/>
          <w:sz w:val="20"/>
        </w:rPr>
      </w:pPr>
      <w:r w:rsidRPr="00A879D7">
        <w:rPr>
          <w:rFonts w:ascii="Times New Roman" w:eastAsia="Times New Roman,Calibri" w:hAnsi="Times New Roman"/>
          <w:sz w:val="20"/>
        </w:rPr>
        <w:t>Tidigare redovisad, se skr. 2017/18:75 (Ju 38), 2018/19:75 (Ju 31), 2019/20:75 (Ju 22), 2020/21:75 (Ju 20) och</w:t>
      </w:r>
      <w:r w:rsidRPr="00A879D7">
        <w:rPr>
          <w:rFonts w:ascii="Times New Roman" w:hAnsi="Times New Roman"/>
          <w:sz w:val="20"/>
        </w:rPr>
        <w:t xml:space="preserve"> 2021/22:75 (Ju 18</w:t>
      </w:r>
      <w:r w:rsidRPr="00A879D7">
        <w:rPr>
          <w:rFonts w:ascii="Times New Roman" w:eastAsia="Times New Roman,Calibri" w:hAnsi="Times New Roman"/>
          <w:sz w:val="20"/>
        </w:rPr>
        <w:t xml:space="preserve">). </w:t>
      </w:r>
    </w:p>
    <w:p w14:paraId="4B376107"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A879D7">
        <w:rPr>
          <w:rFonts w:ascii="Times New Roman" w:eastAsia="Times New Roman,Calibri" w:hAnsi="Times New Roman"/>
          <w:sz w:val="20"/>
        </w:rPr>
        <w:t>Skrivelsen är slutbehandlad.</w:t>
      </w:r>
    </w:p>
    <w:p w14:paraId="26921572"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4D4D9054" w14:textId="23FB79DC"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EU-förslag om könsfördelning i bolagsstyrelser</w:t>
      </w:r>
      <w:r w:rsidRPr="00A879D7">
        <w:rPr>
          <w:rFonts w:ascii="Times New Roman" w:hAnsi="Times New Roman"/>
          <w:sz w:val="20"/>
        </w:rPr>
        <w:t>*: Riksdagen har tillkännagett för regeringen vad utskottet anför om att regeringen inom EU bör verka för nationellt självbestämmande i fråga om könsfördel</w:t>
      </w:r>
      <w:r w:rsidRPr="00A879D7">
        <w:rPr>
          <w:rFonts w:ascii="Times New Roman" w:hAnsi="Times New Roman"/>
          <w:sz w:val="20"/>
        </w:rPr>
        <w:softHyphen/>
        <w:t>ningen i svenska börsbolags styrelser. EU-kommissionen lade 2012 fram ett förslag till direktiv om en jämnare könsfördelning bland styrelse</w:t>
      </w:r>
      <w:r w:rsidRPr="00A879D7">
        <w:rPr>
          <w:rFonts w:ascii="Times New Roman" w:hAnsi="Times New Roman"/>
          <w:sz w:val="20"/>
        </w:rPr>
        <w:softHyphen/>
        <w:t>ledamöter i börsnoterade bolag. Förhandlingarna i rådet och med Europa</w:t>
      </w:r>
      <w:r w:rsidR="00E90B79">
        <w:rPr>
          <w:rFonts w:ascii="Times New Roman" w:hAnsi="Times New Roman"/>
          <w:sz w:val="20"/>
        </w:rPr>
        <w:softHyphen/>
      </w:r>
      <w:r w:rsidRPr="00A879D7">
        <w:rPr>
          <w:rFonts w:ascii="Times New Roman" w:hAnsi="Times New Roman"/>
          <w:sz w:val="20"/>
        </w:rPr>
        <w:t>parlamentet är nu avslutade och direktivet har antagits</w:t>
      </w:r>
      <w:r w:rsidR="006B2EC1">
        <w:rPr>
          <w:rFonts w:ascii="Times New Roman" w:hAnsi="Times New Roman"/>
          <w:sz w:val="20"/>
        </w:rPr>
        <w:t xml:space="preserve"> (Europaparl</w:t>
      </w:r>
      <w:r w:rsidR="00C94056">
        <w:rPr>
          <w:rFonts w:ascii="Times New Roman" w:hAnsi="Times New Roman"/>
          <w:sz w:val="20"/>
        </w:rPr>
        <w:t>a</w:t>
      </w:r>
      <w:r w:rsidR="006B2EC1">
        <w:rPr>
          <w:rFonts w:ascii="Times New Roman" w:hAnsi="Times New Roman"/>
          <w:sz w:val="20"/>
        </w:rPr>
        <w:t>mentets och rådets direktiv (EU) 2022/2381 av den 23 november 2022 om en jämna</w:t>
      </w:r>
      <w:r w:rsidR="00C94056">
        <w:rPr>
          <w:rFonts w:ascii="Times New Roman" w:hAnsi="Times New Roman"/>
          <w:sz w:val="20"/>
        </w:rPr>
        <w:t>r</w:t>
      </w:r>
      <w:r w:rsidR="006B2EC1">
        <w:rPr>
          <w:rFonts w:ascii="Times New Roman" w:hAnsi="Times New Roman"/>
          <w:sz w:val="20"/>
        </w:rPr>
        <w:t>e könsfördelning bland styrelseledamöter i börsnoterade bolag och därmed sammanhängande frågor)</w:t>
      </w:r>
      <w:r w:rsidRPr="00A879D7">
        <w:rPr>
          <w:rFonts w:ascii="Times New Roman" w:hAnsi="Times New Roman"/>
          <w:sz w:val="20"/>
        </w:rPr>
        <w:t>. Sverige har motsatt sig förslaget. Punkten är slutbehandlad.</w:t>
      </w:r>
    </w:p>
    <w:p w14:paraId="33A6BF2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34" w:name="_Hlk96341691"/>
      <w:r w:rsidRPr="00A879D7">
        <w:rPr>
          <w:rFonts w:ascii="Times New Roman" w:eastAsiaTheme="minorHAnsi" w:hAnsi="Times New Roman" w:cstheme="minorBidi"/>
          <w:i/>
          <w:sz w:val="20"/>
          <w:szCs w:val="22"/>
        </w:rPr>
        <w:t>16. Rskr. 2016/17:211</w:t>
      </w:r>
    </w:p>
    <w:bookmarkEnd w:id="34"/>
    <w:p w14:paraId="1F0036C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frågor</w:t>
      </w:r>
    </w:p>
    <w:p w14:paraId="6643251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2016/17: 443, 510, 685, 702, 728, 865, 1080, 1134, 1180, 1535, 1538, 1936, 2288, 2303, 2466, 2627, 2701, 3078, 3221, 3230, 3238, 3346, 3388 och 3474, bet. 2016/17:JuU16</w:t>
      </w:r>
    </w:p>
    <w:p w14:paraId="38F2122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lastRenderedPageBreak/>
        <w:t xml:space="preserve">Tidigare redovisad, se skr. 2017/18:75 (Ju 55), 2018/19:75 (Ju 36), 2019/20:75 (Ju 27), 2020/21:75 (Ju 24) och 2021/22:75 (Ju 20). </w:t>
      </w:r>
    </w:p>
    <w:p w14:paraId="39AE801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674AEB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560BEA8" w14:textId="043D64BD"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iCs/>
          <w:sz w:val="20"/>
        </w:rPr>
        <w:t>grovt sexuellt ofredande</w:t>
      </w:r>
      <w:r w:rsidRPr="00A879D7">
        <w:rPr>
          <w:rFonts w:ascii="Times New Roman" w:hAnsi="Times New Roman"/>
          <w:sz w:val="20"/>
        </w:rPr>
        <w:t>*: Riksdagen har ställt sig bakom det som utskottet anför om grovt sexuellt ofredande och tillkännagett detta för regeringen (bet. 2016/17:JuU16 s. 32 f.) och därmed bifallit motionerna 2016/17:3078 yrkande 22 och 2016/17:3388 yrkande 26. Regeringen beslutade den 15 mars 2018 propositionen En ny sexual</w:t>
      </w:r>
      <w:r w:rsidRPr="00A879D7">
        <w:rPr>
          <w:rFonts w:ascii="Times New Roman" w:hAnsi="Times New Roman"/>
          <w:sz w:val="20"/>
        </w:rPr>
        <w:softHyphen/>
        <w:t>brotts</w:t>
      </w:r>
      <w:r w:rsidRPr="00A879D7">
        <w:rPr>
          <w:rFonts w:ascii="Times New Roman" w:hAnsi="Times New Roman"/>
          <w:sz w:val="20"/>
        </w:rPr>
        <w:softHyphen/>
        <w:t>lagstiftning byggd på frivillighet (prop. 2017/18:177). Den nya regle</w:t>
      </w:r>
      <w:r w:rsidRPr="00A879D7">
        <w:rPr>
          <w:rFonts w:ascii="Times New Roman" w:hAnsi="Times New Roman"/>
          <w:sz w:val="20"/>
        </w:rPr>
        <w:softHyphen/>
        <w:t>ringen innebär att straffansvaret för våldtäkt och sexuellt övergrepp utvidgades på det sättet att vissa gärningar som tidigare bedömdes som sexuellt ofredande omfattas av bestämmelserna om våldtäkt och sexuellt övergrepp, under förutsättning att den sexuella handlingen når upp till den nivå som krävs för bestämmelsernas tillämpning. Det kan handla om s.k. överrumplingsfall, dvs. där den sexuella handlingen utförs på ett sådant sätt att offret överrumplas av den. Ett exempel på överrumplings</w:t>
      </w:r>
      <w:r w:rsidRPr="00A879D7">
        <w:rPr>
          <w:rFonts w:ascii="Times New Roman" w:hAnsi="Times New Roman"/>
          <w:sz w:val="20"/>
        </w:rPr>
        <w:softHyphen/>
        <w:t xml:space="preserve">fall kan vara sexuella handlingar som utförs i folksamlingar under festivaler, konserter och liknande arrangemang. Ett annat exempel på fall som tidigare straffades som sexuella ofredanden men som med den nya regleringen omfattas av tillämpningsområdet för våldtäkt och sexuellt övergrepp är situationer där den utsatte, som inte kan anses vara i en särskilt utsatt situation, bemöter ett övergrepp med passivitet. Mot den bakgrunden ansåg regeringen att det inte finns behov av att införa ett nytt brott, grovt sexuellt ofredande. Riksdagen delade dock inte regeringens uppfattning att tillkännagivandet därmed var slutbehandlat (bet. 2017/18:JuU29, rskr. 2017/18:302). </w:t>
      </w:r>
      <w:r w:rsidR="00BD513F" w:rsidRPr="00A879D7">
        <w:rPr>
          <w:rFonts w:ascii="Times New Roman" w:hAnsi="Times New Roman"/>
          <w:sz w:val="20"/>
        </w:rPr>
        <w:t>Punkten st</w:t>
      </w:r>
      <w:r w:rsidR="00BD513F">
        <w:rPr>
          <w:rFonts w:ascii="Times New Roman" w:hAnsi="Times New Roman"/>
          <w:sz w:val="20"/>
        </w:rPr>
        <w:t>od</w:t>
      </w:r>
      <w:r w:rsidRPr="00A879D7">
        <w:rPr>
          <w:rFonts w:ascii="Times New Roman" w:hAnsi="Times New Roman"/>
          <w:sz w:val="20"/>
        </w:rPr>
        <w:t xml:space="preserve"> där</w:t>
      </w:r>
      <w:r w:rsidRPr="00A879D7">
        <w:rPr>
          <w:rFonts w:ascii="Times New Roman" w:hAnsi="Times New Roman"/>
          <w:sz w:val="20"/>
        </w:rPr>
        <w:softHyphen/>
        <w:t>för åter som öppen. Den 30 januari 2020 gav regeringen en särskild utredare i uppdrag att bl.a. se över bestämmelsen om sexuellt ofredande och överväga om ett grovt brott bör införas (dir. 2020:5). Uppdraget redovisades den 1 juni 2021 i betänkandet Ett förstärkt skydd mot sexuella kränkningar (SOU 2021:43). Den 13 april 2022 beslutade regeringen propositionen Skärpt syn på våldtäkt och andra sexuella kränkningar (prop. 2021/22:231). Genom förslagen om grovt sexuellt ofredande ansåg regeringen att tillkänna</w:t>
      </w:r>
      <w:r w:rsidR="00CC0C53">
        <w:rPr>
          <w:rFonts w:ascii="Times New Roman" w:hAnsi="Times New Roman"/>
          <w:sz w:val="20"/>
        </w:rPr>
        <w:softHyphen/>
      </w:r>
      <w:r w:rsidRPr="00A879D7">
        <w:rPr>
          <w:rFonts w:ascii="Times New Roman" w:hAnsi="Times New Roman"/>
          <w:sz w:val="20"/>
        </w:rPr>
        <w:t>givandet var tillgodosett</w:t>
      </w:r>
      <w:r w:rsidR="00683B73" w:rsidRPr="00DE7B8B">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w:t>
      </w:r>
      <w:r w:rsidR="00CC0C53">
        <w:rPr>
          <w:rFonts w:ascii="Times New Roman" w:hAnsi="Times New Roman"/>
          <w:sz w:val="20"/>
        </w:rPr>
        <w:softHyphen/>
      </w:r>
      <w:r w:rsidRPr="00A879D7">
        <w:rPr>
          <w:rFonts w:ascii="Times New Roman" w:hAnsi="Times New Roman"/>
          <w:sz w:val="20"/>
        </w:rPr>
        <w:t>ringarna trädde i kraft den 1 augusti 2022. Punkten är slutbehandlad.</w:t>
      </w:r>
    </w:p>
    <w:p w14:paraId="1B7F3B2E" w14:textId="0761170A"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24 om </w:t>
      </w:r>
      <w:r w:rsidRPr="00A879D7">
        <w:rPr>
          <w:rFonts w:ascii="Times New Roman" w:hAnsi="Times New Roman"/>
          <w:i/>
          <w:iCs/>
          <w:sz w:val="20"/>
        </w:rPr>
        <w:t>straffrättsligt skydd för blåljuspersonal m.m.</w:t>
      </w:r>
      <w:r w:rsidRPr="00A879D7">
        <w:rPr>
          <w:rFonts w:ascii="Times New Roman" w:hAnsi="Times New Roman"/>
          <w:sz w:val="20"/>
        </w:rPr>
        <w:t>*:</w:t>
      </w:r>
      <w:r w:rsidRPr="00A879D7">
        <w:rPr>
          <w:rFonts w:eastAsiaTheme="minorEastAsia" w:cstheme="minorBidi"/>
          <w:szCs w:val="22"/>
        </w:rPr>
        <w:t xml:space="preserve"> </w:t>
      </w:r>
      <w:r w:rsidRPr="00A879D7">
        <w:rPr>
          <w:rFonts w:ascii="Times New Roman" w:hAnsi="Times New Roman"/>
          <w:sz w:val="20"/>
        </w:rPr>
        <w:t>Riksdagen har ställt sig bakom det som utskottet anför om straffrättsligt skydd för blåljuspersonal och tillkännagett detta för regeringen (bet. 2016/17:JuU16 s. 51 f.). Riksdagen har därmed bifallit motionerna 2016/17:865 yrkandena 7–9, 2016/17:1080 yrkandena 10–13, 2016/17:1535 yrkande 2, 2016/17:2466, 2016/17:3221 yrkande 25, 2016/17:3238 yrkandena 1–3 och 2016/17:3388 yrkande 14 och delvis motionerna 2016/17:443, 2016/17:685 yrkandena 1 och 2, 2016/17:728, 2016/17:1936, 2016/17:2303 yrkande 10 och 2016/17:2710. Innehållet i tillkänna</w:t>
      </w:r>
      <w:r w:rsidRPr="00A879D7">
        <w:rPr>
          <w:rFonts w:ascii="Times New Roman" w:hAnsi="Times New Roman"/>
          <w:sz w:val="20"/>
        </w:rPr>
        <w:softHyphen/>
        <w:t>givan</w:t>
      </w:r>
      <w:r w:rsidRPr="00A879D7">
        <w:rPr>
          <w:rFonts w:ascii="Times New Roman" w:hAnsi="Times New Roman"/>
          <w:sz w:val="20"/>
        </w:rPr>
        <w:softHyphen/>
        <w:t>det omfattas av Blåljusutredningens (Ju 2016:23) uppdrag enligt kommittédirektiven Ett modernt straffrättsligt skydd för blåljus</w:t>
      </w:r>
      <w:r w:rsidRPr="00A879D7">
        <w:rPr>
          <w:rFonts w:ascii="Times New Roman" w:hAnsi="Times New Roman"/>
          <w:sz w:val="20"/>
        </w:rPr>
        <w:softHyphen/>
        <w:t>personal och andra samhällsnyttiga funktioner (dir. 2016:115). Upp</w:t>
      </w:r>
      <w:r w:rsidRPr="00A879D7">
        <w:rPr>
          <w:rFonts w:ascii="Times New Roman" w:hAnsi="Times New Roman"/>
          <w:sz w:val="20"/>
        </w:rPr>
        <w:softHyphen/>
        <w:t>draget redo</w:t>
      </w:r>
      <w:r w:rsidRPr="00A879D7">
        <w:rPr>
          <w:rFonts w:ascii="Times New Roman" w:hAnsi="Times New Roman"/>
          <w:sz w:val="20"/>
        </w:rPr>
        <w:softHyphen/>
        <w:t xml:space="preserve">visades genom ett delbetänkande den 17 januari 2018 (SOU 2018:2). Den 4 juli 2019 beslutade regeringen propositionen Ett stärkt straffrättsligt skydd för blåljusverksamhet och myndighetsutövning (prop. </w:t>
      </w:r>
      <w:r w:rsidRPr="00A879D7">
        <w:rPr>
          <w:rFonts w:ascii="Times New Roman" w:hAnsi="Times New Roman"/>
          <w:sz w:val="20"/>
        </w:rPr>
        <w:lastRenderedPageBreak/>
        <w:t>2018/19:155). I propositionen föreslogs att sabotage mot blåljus</w:t>
      </w:r>
      <w:r w:rsidRPr="00A879D7">
        <w:rPr>
          <w:rFonts w:ascii="Times New Roman" w:hAnsi="Times New Roman"/>
          <w:sz w:val="20"/>
        </w:rPr>
        <w:softHyphen/>
        <w:t>verksamhet skulle införas som ett nytt gradindelat brott i brottsbalken. Brottet omfattar den som angriper eller på annat sätt stör polis, räddningstjänst eller ambulanssjukvård, om gärningen är ägnad att allvarligt försvåra eller hindra utryckningsverksamhet eller brotts</w:t>
      </w:r>
      <w:r w:rsidRPr="00A879D7">
        <w:rPr>
          <w:rFonts w:ascii="Times New Roman" w:hAnsi="Times New Roman"/>
          <w:sz w:val="20"/>
        </w:rPr>
        <w:softHyphen/>
        <w:t>bekämpande verksamhet. Om gärningen framkallat fara för flera människoliv eller egendom av särskild betydelse, eller annars varit av särskilt farlig art, ska det dömas för grovt sabotage mot blåljusverksamhet. Straffet för sabotage mot blåljus</w:t>
      </w:r>
      <w:r w:rsidRPr="00A879D7">
        <w:rPr>
          <w:rFonts w:ascii="Times New Roman" w:hAnsi="Times New Roman"/>
          <w:sz w:val="20"/>
        </w:rPr>
        <w:softHyphen/>
        <w:t>verk</w:t>
      </w:r>
      <w:r w:rsidRPr="00A879D7">
        <w:rPr>
          <w:rFonts w:ascii="Times New Roman" w:hAnsi="Times New Roman"/>
          <w:sz w:val="20"/>
        </w:rPr>
        <w:softHyphen/>
        <w:t>samhet är fängelse i högst fyra år och för grovt sabotage mot blåljus</w:t>
      </w:r>
      <w:r w:rsidRPr="00A879D7">
        <w:rPr>
          <w:rFonts w:ascii="Times New Roman" w:hAnsi="Times New Roman"/>
          <w:sz w:val="20"/>
        </w:rPr>
        <w:softHyphen/>
        <w:t>verksamhet fängelse på viss tid, lägst två och högst arton år, eller på livstid. Vidare föreslogs att straffskalan för grovt våld eller hot mot tjänsteman skulle skärpas till fängelse i lägst ett och högst sex år. Lagändringarna trädde i kraft den 1 januari 2020. I propositionen bedömde regeringen att de delar av tillkännagivandet som avser att en ny brottsbeteckning bör införas och att det bör införas en särskild straff</w:t>
      </w:r>
      <w:r w:rsidRPr="00A879D7">
        <w:rPr>
          <w:rFonts w:ascii="Times New Roman" w:hAnsi="Times New Roman"/>
          <w:sz w:val="20"/>
        </w:rPr>
        <w:softHyphen/>
        <w:t xml:space="preserve">skärpningsgrund som innebär att alla brott som innefattar ett angrepp mot viktiga samhällsfunktioner leder till skärpta straff tillgodoses genom förslaget. Vad gäller övriga delar beslutade regeringen den 14 maj 2020 kommittédirektiven Ett förstärkt straffrättsligt skydd för vissa samhällsnyttiga funktioner och några andra straffrättsliga frågor (dir. 2020:54). Utredaren </w:t>
      </w:r>
      <w:r w:rsidR="00683B73">
        <w:rPr>
          <w:rFonts w:ascii="Times New Roman" w:hAnsi="Times New Roman"/>
          <w:sz w:val="20"/>
        </w:rPr>
        <w:t>fick i uppdrag att</w:t>
      </w:r>
      <w:r w:rsidRPr="00A879D7">
        <w:rPr>
          <w:rFonts w:ascii="Times New Roman" w:hAnsi="Times New Roman"/>
          <w:sz w:val="20"/>
        </w:rPr>
        <w:t xml:space="preserve"> </w:t>
      </w:r>
      <w:r w:rsidR="00BD513F" w:rsidRPr="00A879D7">
        <w:rPr>
          <w:rFonts w:ascii="Times New Roman" w:hAnsi="Times New Roman"/>
          <w:sz w:val="20"/>
        </w:rPr>
        <w:t>bl.a.</w:t>
      </w:r>
      <w:r w:rsidRPr="00A879D7">
        <w:rPr>
          <w:rFonts w:ascii="Times New Roman" w:hAnsi="Times New Roman"/>
          <w:sz w:val="20"/>
        </w:rPr>
        <w:t xml:space="preserve"> överväga och ta ställning till vilka samhällsnyttiga funktioner som är i behov av ett förstärkt straffrättsligt skydd och hur ett sådant skydd kan uppnås. </w:t>
      </w:r>
      <w:r w:rsidR="00BD513F" w:rsidRPr="00A879D7">
        <w:rPr>
          <w:rFonts w:ascii="Times New Roman" w:hAnsi="Times New Roman"/>
          <w:sz w:val="20"/>
        </w:rPr>
        <w:t xml:space="preserve">I uppdraget </w:t>
      </w:r>
      <w:r w:rsidR="00BD513F">
        <w:rPr>
          <w:rFonts w:ascii="Times New Roman" w:hAnsi="Times New Roman"/>
          <w:sz w:val="20"/>
        </w:rPr>
        <w:t>ingick</w:t>
      </w:r>
      <w:r w:rsidR="00BD513F" w:rsidRPr="00A879D7">
        <w:rPr>
          <w:rFonts w:ascii="Times New Roman" w:hAnsi="Times New Roman"/>
          <w:sz w:val="20"/>
        </w:rPr>
        <w:t xml:space="preserve"> </w:t>
      </w:r>
      <w:r w:rsidRPr="00A879D7">
        <w:rPr>
          <w:rFonts w:ascii="Times New Roman" w:hAnsi="Times New Roman"/>
          <w:sz w:val="20"/>
        </w:rPr>
        <w:t xml:space="preserve">också att analysera behovet och lämpligheten av en lagändring som innebär att brottet våld eller hot mot tjänsteman delas upp och att straffskalan för våld mot tjänsteman skärps. Genom tilläggsdirektiv som beslutades den 17 juni 2021 förlängdes utredningstiden. Uppdraget </w:t>
      </w:r>
      <w:bookmarkStart w:id="35" w:name="_Hlk94613562"/>
      <w:r w:rsidRPr="00A879D7">
        <w:rPr>
          <w:rFonts w:ascii="Times New Roman" w:hAnsi="Times New Roman"/>
          <w:sz w:val="20"/>
        </w:rPr>
        <w:t>redovisades den 2 februari 2022 genom betänkandet En skärpt syn på brott mot journalister och utövare av vissa samhällsnyttiga funktioner (SOU 2022:2). Betänkandet har remitterats och remisstiden gick ut den 18 maj 2022</w:t>
      </w:r>
      <w:bookmarkEnd w:id="35"/>
      <w:r w:rsidRPr="00A879D7">
        <w:rPr>
          <w:rFonts w:ascii="Times New Roman" w:hAnsi="Times New Roman"/>
          <w:sz w:val="20"/>
        </w:rPr>
        <w:t xml:space="preserve">. Den 21 april 2022 beslutade regeringen kommittédirektiven Åtgärder för att minska offentliganställdas utsatthet (dir. 2022:31). Utredaren ska bl.a. göra en språklig och saklig översyn av straffbestämmelsen om våld eller hot mot tjänsteman och ta ställning till om skyddet behöver förstärkas. Genom tilläggsdirektiv som beslutades den </w:t>
      </w:r>
      <w:r w:rsidR="00BD513F">
        <w:rPr>
          <w:rFonts w:ascii="Times New Roman" w:hAnsi="Times New Roman"/>
          <w:sz w:val="20"/>
        </w:rPr>
        <w:t xml:space="preserve">2 februari </w:t>
      </w:r>
      <w:r w:rsidR="00BD513F" w:rsidRPr="00A879D7">
        <w:rPr>
          <w:rFonts w:ascii="Times New Roman" w:hAnsi="Times New Roman"/>
          <w:sz w:val="20"/>
        </w:rPr>
        <w:t>2023</w:t>
      </w:r>
      <w:r w:rsidRPr="00A879D7">
        <w:rPr>
          <w:rFonts w:ascii="Times New Roman" w:hAnsi="Times New Roman"/>
          <w:sz w:val="20"/>
        </w:rPr>
        <w:t xml:space="preserve"> fick utredaren även i uppdrag att bl.a., oavsett ställningstagande i sak, lämna författningsförslag som innebär att straffet för våld eller hot mot tjänsteman skärps. Utredningstiden förlängdes. Uppdraget i sin helhet ska redovisas samlat senast den 1</w:t>
      </w:r>
      <w:r w:rsidR="00CC0C53">
        <w:rPr>
          <w:rFonts w:ascii="Times New Roman" w:hAnsi="Times New Roman"/>
          <w:sz w:val="20"/>
        </w:rPr>
        <w:t> </w:t>
      </w:r>
      <w:r w:rsidR="00683B73">
        <w:rPr>
          <w:rFonts w:ascii="Times New Roman" w:hAnsi="Times New Roman"/>
          <w:sz w:val="20"/>
        </w:rPr>
        <w:t>januari</w:t>
      </w:r>
      <w:r w:rsidR="00BD513F" w:rsidRPr="00A879D7">
        <w:rPr>
          <w:rFonts w:ascii="Times New Roman" w:hAnsi="Times New Roman"/>
          <w:sz w:val="20"/>
        </w:rPr>
        <w:t xml:space="preserve"> 202</w:t>
      </w:r>
      <w:r w:rsidR="00BD513F">
        <w:rPr>
          <w:rFonts w:ascii="Times New Roman" w:hAnsi="Times New Roman"/>
          <w:sz w:val="20"/>
        </w:rPr>
        <w:t>4</w:t>
      </w:r>
      <w:r w:rsidR="00BD513F" w:rsidRPr="00A879D7">
        <w:rPr>
          <w:rFonts w:ascii="Times New Roman" w:hAnsi="Times New Roman"/>
          <w:sz w:val="20"/>
        </w:rPr>
        <w:t xml:space="preserve"> </w:t>
      </w:r>
      <w:r w:rsidR="00BD513F" w:rsidRPr="00067D73">
        <w:rPr>
          <w:rFonts w:ascii="Times New Roman" w:hAnsi="Times New Roman"/>
          <w:sz w:val="20"/>
        </w:rPr>
        <w:t>(dir.</w:t>
      </w:r>
      <w:r w:rsidR="00683B73" w:rsidRPr="00067D73">
        <w:rPr>
          <w:rFonts w:ascii="Times New Roman" w:hAnsi="Times New Roman"/>
          <w:sz w:val="20"/>
        </w:rPr>
        <w:t xml:space="preserve"> </w:t>
      </w:r>
      <w:r w:rsidR="00067D73" w:rsidRPr="00067D73">
        <w:rPr>
          <w:rFonts w:ascii="Times New Roman" w:hAnsi="Times New Roman"/>
          <w:sz w:val="20"/>
        </w:rPr>
        <w:t>2023:16</w:t>
      </w:r>
      <w:r w:rsidRPr="00067D73">
        <w:rPr>
          <w:rFonts w:ascii="Times New Roman" w:hAnsi="Times New Roman"/>
          <w:sz w:val="20"/>
        </w:rPr>
        <w:t>).</w:t>
      </w:r>
      <w:r w:rsidRPr="00A879D7">
        <w:rPr>
          <w:rFonts w:ascii="Times New Roman" w:hAnsi="Times New Roman"/>
          <w:sz w:val="20"/>
        </w:rPr>
        <w:t xml:space="preserve"> Punkten är inte slutbehandlad. </w:t>
      </w:r>
    </w:p>
    <w:p w14:paraId="7B0E08D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sz w:val="20"/>
          <w:szCs w:val="22"/>
        </w:rPr>
      </w:pPr>
      <w:r w:rsidRPr="00A879D7">
        <w:rPr>
          <w:rFonts w:ascii="Times New Roman" w:eastAsiaTheme="minorHAnsi" w:hAnsi="Times New Roman" w:cstheme="minorBidi"/>
          <w:i/>
          <w:sz w:val="20"/>
          <w:szCs w:val="22"/>
        </w:rPr>
        <w:t>17. Rskr. 2016/17:272</w:t>
      </w:r>
    </w:p>
    <w:p w14:paraId="6475CB4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Grovt fordringsbedrägeri och andra förmögenhetsbrott</w:t>
      </w:r>
    </w:p>
    <w:p w14:paraId="1603BB2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2016/17:3230 och 3697, prop. 2016/17:131, bet. 2016/17:JuU13</w:t>
      </w:r>
    </w:p>
    <w:p w14:paraId="282FC40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Tidigare redovisad, se skr. 2017/18:75 (Ju 70), </w:t>
      </w:r>
      <w:bookmarkStart w:id="36" w:name="_Hlk28439136"/>
      <w:r w:rsidRPr="00A879D7">
        <w:rPr>
          <w:rFonts w:ascii="Times New Roman" w:hAnsi="Times New Roman"/>
          <w:sz w:val="20"/>
        </w:rPr>
        <w:t>2018/19:75 (Ju 41)</w:t>
      </w:r>
      <w:bookmarkEnd w:id="36"/>
      <w:r w:rsidRPr="00A879D7">
        <w:rPr>
          <w:rFonts w:ascii="Times New Roman" w:hAnsi="Times New Roman"/>
          <w:sz w:val="20"/>
        </w:rPr>
        <w:t>, 2019/20:75 (Ju 32), 2020/21:75 (Ju 27) och 2021/22:75 (Ju 22).</w:t>
      </w:r>
    </w:p>
    <w:p w14:paraId="4B7EFF0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2099C6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5C13F55" w14:textId="27A75405" w:rsidR="00A879D7" w:rsidRPr="00A879D7" w:rsidRDefault="00A879D7" w:rsidP="00A879D7">
      <w:pPr>
        <w:tabs>
          <w:tab w:val="left" w:pos="2268"/>
        </w:tabs>
        <w:overflowPunct w:val="0"/>
        <w:autoSpaceDE w:val="0"/>
        <w:autoSpaceDN w:val="0"/>
        <w:adjustRightInd w:val="0"/>
        <w:spacing w:after="0" w:line="240" w:lineRule="auto"/>
        <w:jc w:val="both"/>
        <w:textAlignment w:val="baseline"/>
      </w:pPr>
      <w:r w:rsidRPr="00A879D7">
        <w:rPr>
          <w:rFonts w:ascii="Times New Roman" w:hAnsi="Times New Roman"/>
          <w:sz w:val="20"/>
        </w:rPr>
        <w:t xml:space="preserve">Punkt 8 om </w:t>
      </w:r>
      <w:r w:rsidRPr="00A879D7">
        <w:rPr>
          <w:rFonts w:ascii="Times New Roman" w:hAnsi="Times New Roman"/>
          <w:i/>
          <w:iCs/>
          <w:sz w:val="20"/>
        </w:rPr>
        <w:t>upprepade stölder</w:t>
      </w:r>
      <w:r w:rsidRPr="00A879D7">
        <w:rPr>
          <w:rFonts w:ascii="Times New Roman" w:hAnsi="Times New Roman"/>
          <w:sz w:val="20"/>
        </w:rPr>
        <w:t>*: Riksdagen har ställt sig bakom det som utskottet anför om vikten av att se upprepade stölder i ett samman</w:t>
      </w:r>
      <w:r w:rsidRPr="00A879D7">
        <w:rPr>
          <w:rFonts w:ascii="Times New Roman" w:hAnsi="Times New Roman"/>
          <w:sz w:val="20"/>
        </w:rPr>
        <w:softHyphen/>
        <w:t xml:space="preserve">hang, </w:t>
      </w:r>
      <w:r w:rsidRPr="00A879D7">
        <w:rPr>
          <w:rFonts w:ascii="Times New Roman" w:hAnsi="Times New Roman"/>
          <w:sz w:val="20"/>
        </w:rPr>
        <w:lastRenderedPageBreak/>
        <w:t>och att påföljderna i större utsträckning ska stå i proportion till den samlade brottsligheten, och tillkännagett detta för regeringen (bet. 2016/17:JuU13 s. 23 f.). Riksdagen har därmed bifallit motion 2016/17:3230 yrkande 5. Egendomsskyddsutredningen lämnade i decem</w:t>
      </w:r>
      <w:r w:rsidRPr="00A879D7">
        <w:rPr>
          <w:rFonts w:ascii="Times New Roman" w:hAnsi="Times New Roman"/>
          <w:sz w:val="20"/>
        </w:rPr>
        <w:softHyphen/>
        <w:t>ber 2013 betänkandet Stärkt straffrättsligt skydd för egendom (SOU 2013:85). Till följd av Egendomsskyddsutredningens förslag har rege</w:t>
      </w:r>
      <w:r w:rsidRPr="00A879D7">
        <w:rPr>
          <w:rFonts w:ascii="Times New Roman" w:hAnsi="Times New Roman"/>
          <w:sz w:val="20"/>
        </w:rPr>
        <w:softHyphen/>
        <w:t>ringen vidtagit ett flertal lagstiftningsåtgärder på förmögenhets</w:t>
      </w:r>
      <w:bookmarkStart w:id="37" w:name="_Hlk93061465"/>
      <w:r w:rsidRPr="00A879D7">
        <w:rPr>
          <w:rFonts w:ascii="Times New Roman" w:hAnsi="Times New Roman"/>
          <w:sz w:val="20"/>
        </w:rPr>
        <w:softHyphen/>
      </w:r>
      <w:bookmarkEnd w:id="37"/>
      <w:r w:rsidRPr="00A879D7">
        <w:rPr>
          <w:rFonts w:ascii="Times New Roman" w:hAnsi="Times New Roman"/>
          <w:sz w:val="20"/>
        </w:rPr>
        <w:t>brotts</w:t>
      </w:r>
      <w:r w:rsidRPr="00A879D7">
        <w:rPr>
          <w:rFonts w:ascii="Times New Roman" w:hAnsi="Times New Roman"/>
          <w:sz w:val="20"/>
        </w:rPr>
        <w:softHyphen/>
        <w:t>området, bl.a. när det gäller stöldbrottslighet (prop. 2016/17:131). Den 19 januari 2018 fick en utredare i uppdrag att utreda bl.a. den fråga som tillkännagivandet avser. Uppdraget redovisades i januari 2019 genom promemorian Straffrättsliga åtgärder mot tillgreppsbrott och vissa andra brott (Ds 2019:1). Riksdagen informe</w:t>
      </w:r>
      <w:r w:rsidRPr="00A879D7">
        <w:rPr>
          <w:rFonts w:ascii="Times New Roman" w:hAnsi="Times New Roman"/>
          <w:sz w:val="20"/>
        </w:rPr>
        <w:softHyphen/>
        <w:t>rades om uppdraget i propositionen Elektronisk övervakning av kontakt</w:t>
      </w:r>
      <w:r w:rsidRPr="00A879D7">
        <w:rPr>
          <w:rFonts w:ascii="Times New Roman" w:hAnsi="Times New Roman"/>
          <w:sz w:val="20"/>
        </w:rPr>
        <w:softHyphen/>
        <w:t xml:space="preserve">förbud (prop. 2017/18:81 s. 43). </w:t>
      </w:r>
      <w:bookmarkStart w:id="38" w:name="_Hlk62461173"/>
      <w:r w:rsidRPr="00A879D7">
        <w:rPr>
          <w:rFonts w:ascii="Times New Roman" w:hAnsi="Times New Roman"/>
          <w:sz w:val="20"/>
        </w:rPr>
        <w:t>Den 19 november 2020 beslutade regeringen propositionen Tillträdesförbud till butik och förstärkt straffrättsligt skydd mot tillgreppsbrottslighet (prop. 2020/21:52). I propositionen bedömde regeringen att tillkännagivandet var delvis tillgodosett genom propositionens förslag om en ny kvalifika</w:t>
      </w:r>
      <w:r w:rsidRPr="00A879D7">
        <w:rPr>
          <w:rFonts w:ascii="Times New Roman" w:hAnsi="Times New Roman"/>
          <w:sz w:val="20"/>
        </w:rPr>
        <w:softHyphen/>
        <w:t xml:space="preserve">tionsgrund om systematik i bl.a. straffbestämmelsen om grov stöld. Beredningen av det som kvarstår av tillkännagivandet har därefter fortsatt inom Regeringskansliet.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w:t>
      </w:r>
      <w:r w:rsidR="00BD513F" w:rsidRPr="00A879D7">
        <w:rPr>
          <w:rFonts w:ascii="Times New Roman" w:hAnsi="Times New Roman"/>
          <w:sz w:val="20"/>
        </w:rPr>
        <w:t>2</w:t>
      </w:r>
      <w:r w:rsidR="00BD513F">
        <w:rPr>
          <w:rFonts w:ascii="Times New Roman" w:hAnsi="Times New Roman"/>
          <w:sz w:val="20"/>
        </w:rPr>
        <w:t>4</w:t>
      </w:r>
      <w:r w:rsidR="00BD513F" w:rsidRPr="00A879D7">
        <w:rPr>
          <w:rFonts w:ascii="Times New Roman" w:hAnsi="Times New Roman"/>
          <w:sz w:val="20"/>
        </w:rPr>
        <w:t xml:space="preserve"> januari 2023. </w:t>
      </w:r>
      <w:r w:rsidR="00BD513F">
        <w:rPr>
          <w:rFonts w:ascii="Times New Roman" w:hAnsi="Times New Roman"/>
          <w:sz w:val="20"/>
        </w:rPr>
        <w:t xml:space="preserve">Betänkandet (SOU 2023:1) har remitterats i </w:t>
      </w:r>
      <w:r w:rsidR="009F3BFE">
        <w:rPr>
          <w:rFonts w:ascii="Times New Roman" w:hAnsi="Times New Roman"/>
          <w:sz w:val="20"/>
        </w:rPr>
        <w:t>mars</w:t>
      </w:r>
      <w:r w:rsidR="00BD513F">
        <w:rPr>
          <w:rFonts w:ascii="Times New Roman" w:hAnsi="Times New Roman"/>
          <w:sz w:val="20"/>
        </w:rPr>
        <w:t xml:space="preserve"> 2023. Remisstiden går ut den </w:t>
      </w:r>
      <w:r w:rsidR="009F3BFE">
        <w:rPr>
          <w:rFonts w:ascii="Times New Roman" w:hAnsi="Times New Roman"/>
          <w:sz w:val="20"/>
        </w:rPr>
        <w:t>5 juni</w:t>
      </w:r>
      <w:r w:rsidR="00BD513F">
        <w:rPr>
          <w:rFonts w:ascii="Times New Roman" w:hAnsi="Times New Roman"/>
          <w:sz w:val="20"/>
        </w:rPr>
        <w:t xml:space="preserve">. </w:t>
      </w:r>
      <w:r w:rsidRPr="00A879D7">
        <w:rPr>
          <w:rFonts w:ascii="Times New Roman" w:hAnsi="Times New Roman"/>
          <w:sz w:val="20"/>
        </w:rPr>
        <w:t>Punkten är inte slutbehandlad.</w:t>
      </w:r>
    </w:p>
    <w:bookmarkEnd w:id="38"/>
    <w:p w14:paraId="01A770A8" w14:textId="77777777" w:rsidR="00A879D7" w:rsidRPr="00A879D7" w:rsidRDefault="00A879D7" w:rsidP="00A879D7">
      <w:pPr>
        <w:keepNext/>
        <w:tabs>
          <w:tab w:val="left" w:pos="907"/>
        </w:tabs>
        <w:spacing w:before="320"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 2017/18</w:t>
      </w:r>
    </w:p>
    <w:p w14:paraId="0F99892B" w14:textId="77777777" w:rsidR="00A879D7" w:rsidRPr="00A879D7" w:rsidRDefault="00A879D7" w:rsidP="00A879D7">
      <w:pPr>
        <w:keepNext/>
        <w:tabs>
          <w:tab w:val="left" w:pos="907"/>
        </w:tabs>
        <w:spacing w:after="80" w:line="210" w:lineRule="exact"/>
        <w:outlineLvl w:val="4"/>
        <w:rPr>
          <w:rFonts w:ascii="Times New Roman" w:eastAsiaTheme="minorHAnsi" w:hAnsi="Times New Roman" w:cstheme="minorBidi"/>
          <w:sz w:val="20"/>
          <w:szCs w:val="22"/>
        </w:rPr>
      </w:pPr>
      <w:r w:rsidRPr="00A879D7">
        <w:rPr>
          <w:rFonts w:ascii="Times New Roman" w:eastAsiaTheme="minorHAnsi" w:hAnsi="Times New Roman" w:cstheme="minorBidi"/>
          <w:i/>
          <w:sz w:val="20"/>
          <w:szCs w:val="22"/>
        </w:rPr>
        <w:t>18. Rskr. 2017/18:34</w:t>
      </w:r>
    </w:p>
    <w:p w14:paraId="102FE99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Sjöfylleri</w:t>
      </w:r>
    </w:p>
    <w:p w14:paraId="19207F2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2016/17:204, 2016/17:807, 2016/17:1437, 2016/17:1474, 2016/17:1937, 2016/17:2113, 2016/17:2123, 2016/17:2576, 2017/18:247, 2017/18:1438, 2017/18:2170, 2017/18:2236, 2017/18:2831, 2017/18:3214 yrkande 3, 2017/18:3476, 2017/18:3575, 2017/18:2314, bet. 2017/18:CU2</w:t>
      </w:r>
    </w:p>
    <w:p w14:paraId="0EBB266B" w14:textId="720FFD94"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Tidigare redovisad, se skr. 2017/18:75 (Ju 93), 2018/19:75 (Ju 45), 2019/20:75 (Ju 36), 2020/21:75 (Ju 31) och 2021/22:75 (Ju </w:t>
      </w:r>
      <w:r w:rsidR="00DE4832">
        <w:rPr>
          <w:rFonts w:ascii="Times New Roman" w:hAnsi="Times New Roman"/>
          <w:sz w:val="20"/>
        </w:rPr>
        <w:t>2</w:t>
      </w:r>
      <w:r w:rsidRPr="00A879D7">
        <w:rPr>
          <w:rFonts w:ascii="Times New Roman" w:hAnsi="Times New Roman"/>
          <w:sz w:val="20"/>
        </w:rPr>
        <w:t>4).</w:t>
      </w:r>
    </w:p>
    <w:p w14:paraId="3CBDA2E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21EAFA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E4558E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Om </w:t>
      </w:r>
      <w:r w:rsidRPr="00A879D7">
        <w:rPr>
          <w:rFonts w:ascii="Times New Roman" w:hAnsi="Times New Roman"/>
          <w:i/>
          <w:iCs/>
          <w:sz w:val="20"/>
        </w:rPr>
        <w:t>sjöfylleri</w:t>
      </w:r>
      <w:r w:rsidRPr="00A879D7">
        <w:rPr>
          <w:rFonts w:ascii="Times New Roman" w:hAnsi="Times New Roman"/>
          <w:sz w:val="20"/>
        </w:rPr>
        <w:t>*: Riksdagen har tillkännagett för regeringen det som ut</w:t>
      </w:r>
      <w:r w:rsidRPr="00A879D7">
        <w:rPr>
          <w:rFonts w:ascii="Times New Roman" w:hAnsi="Times New Roman"/>
          <w:sz w:val="20"/>
        </w:rPr>
        <w:softHyphen/>
        <w:t>skottet anför om en utvärdering av det utvidgade straffansvaret för sjöfylleri som infördes 2010 (bet. 2017/18:CU2 s. 8). Den 30 augusti 2018 fick en utredare i uppdrag att utreda och utvärdera vissa frågor avseende trafikbrott och sjöfylleri (Ju 2018:F). Uppdraget redovisades i november 2019 genom promemorian Ett stärkt straffrättsligt skydd mot upprepad trafikbrottslighet och en utvärdering av den nedre promille</w:t>
      </w:r>
      <w:r w:rsidRPr="00A879D7">
        <w:rPr>
          <w:rFonts w:ascii="Times New Roman" w:hAnsi="Times New Roman"/>
          <w:sz w:val="20"/>
        </w:rPr>
        <w:softHyphen/>
        <w:t xml:space="preserve">gränsen för sjöfylleri (Ds 2019:22). I promemorian görs bedömningen att det inte finns behov av att ändra regleringen om sjöfylleri. Promemorian har remitterats </w:t>
      </w:r>
      <w:r w:rsidRPr="00A879D7">
        <w:rPr>
          <w:rFonts w:ascii="Times New Roman" w:hAnsi="Times New Roman"/>
          <w:sz w:val="20"/>
        </w:rPr>
        <w:lastRenderedPageBreak/>
        <w:t>och remisstiden gick ut den 20 mars 2020. I december 2021 remitterades ett utkast till lagrådsremiss med förslag om bl.a. skärpta straff för grov olovlig körning, rattfylleri och grovt rattfylleri. Remisstiden gick ut den 22 februari 2022. Den 9 juni 2022 beslutade regeringen lagrådsremissen Skärpta straff för olovlig körning och rattfylleribrott. Punkten är inte slutbehandlad.</w:t>
      </w:r>
    </w:p>
    <w:p w14:paraId="4570A1CF"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19. Rskr. 2017/18:65</w:t>
      </w:r>
    </w:p>
    <w:p w14:paraId="0CFC60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eastAsiaTheme="minorEastAsia" w:hAnsi="Times New Roman"/>
          <w:sz w:val="20"/>
        </w:rPr>
        <w:t>Skjutvapen och explosiva varor – skärpta straff för de grova brotten</w:t>
      </w:r>
      <w:r w:rsidRPr="00A879D7">
        <w:rPr>
          <w:rFonts w:ascii="Times New Roman" w:hAnsi="Times New Roman"/>
          <w:sz w:val="20"/>
        </w:rPr>
        <w:t xml:space="preserve"> </w:t>
      </w:r>
    </w:p>
    <w:p w14:paraId="491BB5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2017/18:26, mot. 2017/18:3917 yrkande 1 och 2, bet. 2017/18:JuU8</w:t>
      </w:r>
    </w:p>
    <w:p w14:paraId="46FCABB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2017/18:75 (Ju 102), 2018/19:75 (Ju 47), 2019/20:75 (Ju 38), 2020/21:75 (Ju 33) och 2021/22:75 (Ju 26).</w:t>
      </w:r>
    </w:p>
    <w:p w14:paraId="6654E4C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1D9507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8F13C46" w14:textId="6CFC360F"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eastAsiaTheme="minorEastAsia" w:hAnsi="Times New Roman"/>
          <w:sz w:val="20"/>
        </w:rPr>
        <w:t xml:space="preserve">Punkt 3 om </w:t>
      </w:r>
      <w:r w:rsidRPr="00A879D7">
        <w:rPr>
          <w:rFonts w:ascii="Times New Roman" w:eastAsiaTheme="minorEastAsia" w:hAnsi="Times New Roman"/>
          <w:i/>
          <w:iCs/>
          <w:sz w:val="20"/>
        </w:rPr>
        <w:t>kvalifikationsgrunder för grova brott</w:t>
      </w:r>
      <w:r w:rsidRPr="00A879D7">
        <w:rPr>
          <w:rFonts w:ascii="Times New Roman" w:eastAsiaTheme="minorEastAsia" w:hAnsi="Times New Roman"/>
          <w:sz w:val="20"/>
        </w:rPr>
        <w:t xml:space="preserve">*: Riksdagen har tillkännagett för regeringen det som utskottet anför om att fler vapenbrott ska anses som grova (bet. 2017/18:JuU8 s. 5 f.) och därmed bifallit motion </w:t>
      </w:r>
      <w:r w:rsidRPr="00A879D7">
        <w:rPr>
          <w:rFonts w:ascii="Times New Roman" w:hAnsi="Times New Roman"/>
          <w:sz w:val="20"/>
        </w:rPr>
        <w:t>2017/18:3917 yrkande 2. Propositionen En strängare syn på hantering av vapen och explosiva varor (prop. 2019/20:200) beslutades den 27 augusti 2020. I propositionen föreslogs att när det gäller vapenbrott och brott mot tillståndsplikten för explosiva varor ska fler enhandsvapen och explosiva varor anses vara av särskilt farlig beskaffenhet och vid bedömningen av om ett brott är grovt ska det särskilt beaktas om vapen eller explosiva varor innehafts eller hanterats i en sådan miljö att de typiskt sett kan befaras komma till brottslig användning. Regeringen föreslog vidare att det inte längre ska behöva vara fråga om ett stort antal vapen eller explosiva varor för att ett brott ska kunna bedömas som synnerligen grovt, om det rör sig om vapen eller varor av särskilt farlig beskaffenhet. Den 5 november 2020 utfärdade regeringen den lag riksdagen antagit (SFS 900). Tillkänna</w:t>
      </w:r>
      <w:r w:rsidRPr="00A879D7">
        <w:rPr>
          <w:rFonts w:ascii="Times New Roman" w:hAnsi="Times New Roman"/>
          <w:sz w:val="20"/>
        </w:rPr>
        <w:softHyphen/>
        <w:t xml:space="preserve">givandet redovisades som slutbehandlat i ovan nämnda proposition. Riksdagen delade dock inte regeringens uppfattning att tillkännagivandet är slutbehandlat (bet. 2020/21:KU21, rskr. 2020/21:371). Punkten står därför åter som öppen. </w:t>
      </w:r>
      <w:r w:rsidRPr="004409B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Pr>
          <w:rFonts w:ascii="Times New Roman" w:hAnsi="Times New Roman"/>
          <w:sz w:val="20"/>
        </w:rPr>
        <w:t> </w:t>
      </w:r>
      <w:r w:rsidRPr="004409BD">
        <w:rPr>
          <w:rFonts w:ascii="Times New Roman" w:hAnsi="Times New Roman"/>
          <w:sz w:val="20"/>
        </w:rPr>
        <w:t>november 2023. Regeringen avser att besluta tilläggsdirektiv till utredningen. Punkten är inte slutbehandlad.</w:t>
      </w:r>
    </w:p>
    <w:p w14:paraId="09A22F1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20. Rskr. 2017/18:92</w:t>
      </w:r>
    </w:p>
    <w:p w14:paraId="2DF60B4E"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Utgiftsområde 4 Rättsväsendet</w:t>
      </w:r>
    </w:p>
    <w:p w14:paraId="531C89C6"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2017/1</w:t>
      </w:r>
      <w:r>
        <w:rPr>
          <w:rFonts w:ascii="Times New Roman" w:hAnsi="Times New Roman"/>
          <w:sz w:val="20"/>
        </w:rPr>
        <w:t>8</w:t>
      </w:r>
      <w:r w:rsidRPr="00A879D7">
        <w:rPr>
          <w:rFonts w:ascii="Times New Roman" w:hAnsi="Times New Roman"/>
          <w:sz w:val="20"/>
        </w:rPr>
        <w:t xml:space="preserve">:1, mot. 2017/18:3569 m.fl., bet. 2017/18:JuU1 </w:t>
      </w:r>
    </w:p>
    <w:p w14:paraId="08DE53F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2017/18:75 (Ju 104), 2018/19:75 (Ju 48), 2019/20:75 (Ju 39), 2020/21:75 (Ju 34) och 2021/22:75 (Ju 27).</w:t>
      </w:r>
    </w:p>
    <w:p w14:paraId="5448C955"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760931B" w14:textId="7777777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25FADAA" w14:textId="0AD3331D" w:rsidR="00B7645C" w:rsidRDefault="00BD513F" w:rsidP="00B06EF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36 om </w:t>
      </w:r>
      <w:r w:rsidRPr="00A879D7">
        <w:rPr>
          <w:rFonts w:ascii="Times New Roman" w:hAnsi="Times New Roman"/>
          <w:i/>
          <w:iCs/>
          <w:sz w:val="20"/>
        </w:rPr>
        <w:t>en lokalt förankrad, närvarande och synlig polis i hela landet</w:t>
      </w:r>
      <w:r w:rsidRPr="00A879D7">
        <w:rPr>
          <w:rFonts w:ascii="Times New Roman" w:hAnsi="Times New Roman"/>
          <w:sz w:val="20"/>
        </w:rPr>
        <w:t xml:space="preserve">*: Riksdagen har tillkännagett för regeringen det som utskottet anför </w:t>
      </w:r>
      <w:r w:rsidRPr="00A879D7">
        <w:rPr>
          <w:rFonts w:ascii="Times New Roman" w:hAnsi="Times New Roman"/>
          <w:sz w:val="20"/>
        </w:rPr>
        <w:lastRenderedPageBreak/>
        <w:t xml:space="preserve">om en lokalt förankrad, närvarande och synlig polis i hela landet (bet. 2017/18:JuU1 s. 89). Ett av syftena med ombildningen av polisen till en sammanhållen myndighet 2015 var att säkerställa en lokalt förankrad och synlig polis i hela landet. För att följa upp utfallet av polisreformens intentioner </w:t>
      </w:r>
      <w:r>
        <w:rPr>
          <w:rFonts w:ascii="Times New Roman" w:hAnsi="Times New Roman"/>
          <w:sz w:val="20"/>
        </w:rPr>
        <w:t>fick</w:t>
      </w:r>
      <w:r w:rsidRPr="00A879D7">
        <w:rPr>
          <w:rFonts w:ascii="Times New Roman" w:hAnsi="Times New Roman"/>
          <w:sz w:val="20"/>
        </w:rPr>
        <w:t xml:space="preserve"> Statskontoret i </w:t>
      </w:r>
      <w:r>
        <w:rPr>
          <w:rFonts w:ascii="Times New Roman" w:hAnsi="Times New Roman"/>
          <w:sz w:val="20"/>
        </w:rPr>
        <w:t>april 2014</w:t>
      </w:r>
      <w:r w:rsidRPr="00A879D7">
        <w:rPr>
          <w:rFonts w:ascii="Times New Roman" w:hAnsi="Times New Roman"/>
          <w:sz w:val="20"/>
        </w:rPr>
        <w:t xml:space="preserve"> i uppdrag att utvärdera ombildningen av polisen. </w:t>
      </w:r>
      <w:r>
        <w:rPr>
          <w:rFonts w:ascii="Times New Roman" w:hAnsi="Times New Roman"/>
          <w:sz w:val="20"/>
        </w:rPr>
        <w:t xml:space="preserve">Statskontoret slutrapporterade uppdraget i september 2018. Med utgångspunkt i slutrapporten har Polismyndigheten fortsatt sitt utvcklingsarbete, ett arbete som regeringen följer noga och får löpande information om. </w:t>
      </w:r>
      <w:r w:rsidRPr="00A879D7">
        <w:rPr>
          <w:rFonts w:ascii="Times New Roman" w:hAnsi="Times New Roman"/>
          <w:sz w:val="20"/>
        </w:rPr>
        <w:t xml:space="preserve">Sedan ombildningen har Polismyndigheten ålagts att, på olika sätt, redovisa arbetet med </w:t>
      </w:r>
      <w:r>
        <w:rPr>
          <w:rFonts w:ascii="Times New Roman" w:hAnsi="Times New Roman"/>
          <w:sz w:val="20"/>
        </w:rPr>
        <w:t>att uppnå reformens intentioner, innefattande</w:t>
      </w:r>
      <w:r w:rsidRPr="00A879D7">
        <w:rPr>
          <w:rFonts w:ascii="Times New Roman" w:hAnsi="Times New Roman"/>
          <w:sz w:val="20"/>
        </w:rPr>
        <w:t xml:space="preserve"> en lokalt förankrad polisverksamhet. </w:t>
      </w:r>
      <w:r w:rsidRPr="00003E03">
        <w:rPr>
          <w:rFonts w:ascii="Times New Roman" w:hAnsi="Times New Roman"/>
          <w:sz w:val="20"/>
        </w:rPr>
        <w:t>De regle</w:t>
      </w:r>
      <w:r w:rsidR="0017290D">
        <w:rPr>
          <w:rFonts w:ascii="Times New Roman" w:hAnsi="Times New Roman"/>
          <w:sz w:val="20"/>
        </w:rPr>
        <w:softHyphen/>
      </w:r>
      <w:r w:rsidRPr="00003E03">
        <w:rPr>
          <w:rFonts w:ascii="Times New Roman" w:hAnsi="Times New Roman"/>
          <w:sz w:val="20"/>
        </w:rPr>
        <w:t>rings</w:t>
      </w:r>
      <w:r w:rsidR="0017290D">
        <w:rPr>
          <w:rFonts w:ascii="Times New Roman" w:hAnsi="Times New Roman"/>
          <w:sz w:val="20"/>
        </w:rPr>
        <w:softHyphen/>
      </w:r>
      <w:r w:rsidRPr="00003E03">
        <w:rPr>
          <w:rFonts w:ascii="Times New Roman" w:hAnsi="Times New Roman"/>
          <w:sz w:val="20"/>
        </w:rPr>
        <w:t>brev som beslutades i direkt anslutning till ombildningen innehöll dessutom krav på att Polismyndigheten löpande skulle hålla regeringen informerad om det fortsatta arbetet med ombildningen.</w:t>
      </w:r>
      <w:r>
        <w:rPr>
          <w:rFonts w:ascii="Times New Roman" w:hAnsi="Times New Roman"/>
          <w:sz w:val="20"/>
        </w:rPr>
        <w:t xml:space="preserve"> De årliga kraven i regleringsbrev om redovisning från Polismyndigheten</w:t>
      </w:r>
      <w:r w:rsidRPr="00A879D7">
        <w:rPr>
          <w:rFonts w:ascii="Times New Roman" w:hAnsi="Times New Roman"/>
          <w:sz w:val="20"/>
        </w:rPr>
        <w:t xml:space="preserve"> har avsett</w:t>
      </w:r>
      <w:r>
        <w:rPr>
          <w:rFonts w:ascii="Times New Roman" w:hAnsi="Times New Roman"/>
          <w:sz w:val="20"/>
        </w:rPr>
        <w:t xml:space="preserve"> att i olika former begära</w:t>
      </w:r>
      <w:r w:rsidRPr="00A879D7">
        <w:rPr>
          <w:rFonts w:ascii="Times New Roman" w:hAnsi="Times New Roman"/>
          <w:sz w:val="20"/>
        </w:rPr>
        <w:t xml:space="preserve"> återrapportering om myndighetens arbete med att åstadkomma en långsiktig och tydlig polisiär närvaro i hela landet. </w:t>
      </w:r>
      <w:r>
        <w:rPr>
          <w:rFonts w:ascii="Times New Roman" w:hAnsi="Times New Roman"/>
          <w:sz w:val="20"/>
        </w:rPr>
        <w:t xml:space="preserve">Detta har innefattat </w:t>
      </w:r>
      <w:r w:rsidRPr="00A879D7">
        <w:rPr>
          <w:rFonts w:ascii="Times New Roman" w:hAnsi="Times New Roman"/>
          <w:sz w:val="20"/>
        </w:rPr>
        <w:t xml:space="preserve">att redovisa </w:t>
      </w:r>
      <w:r w:rsidRPr="00003E03">
        <w:rPr>
          <w:rFonts w:ascii="Times New Roman" w:hAnsi="Times New Roman"/>
          <w:sz w:val="20"/>
        </w:rPr>
        <w:t>i vilken utsträckning det finns områdespoliser på lokalpolisområdesnivå</w:t>
      </w:r>
      <w:r>
        <w:rPr>
          <w:rFonts w:ascii="Times New Roman" w:hAnsi="Times New Roman"/>
          <w:sz w:val="20"/>
        </w:rPr>
        <w:t>,</w:t>
      </w:r>
      <w:r w:rsidRPr="00003E03">
        <w:rPr>
          <w:rFonts w:ascii="Times New Roman" w:hAnsi="Times New Roman"/>
          <w:sz w:val="20"/>
        </w:rPr>
        <w:t xml:space="preserve"> </w:t>
      </w:r>
      <w:r w:rsidRPr="00A879D7">
        <w:rPr>
          <w:rFonts w:ascii="Times New Roman" w:hAnsi="Times New Roman"/>
          <w:sz w:val="20"/>
        </w:rPr>
        <w:t>hur resurser fördelats så att det ska finnas en stark lokal närvaro i utsatta områden</w:t>
      </w:r>
      <w:r>
        <w:rPr>
          <w:rFonts w:ascii="Times New Roman" w:hAnsi="Times New Roman"/>
          <w:sz w:val="20"/>
        </w:rPr>
        <w:t>, antalet kommunpoliser</w:t>
      </w:r>
      <w:r w:rsidRPr="00A879D7">
        <w:rPr>
          <w:rFonts w:ascii="Times New Roman" w:hAnsi="Times New Roman"/>
          <w:sz w:val="20"/>
        </w:rPr>
        <w:t xml:space="preserve"> och att redogöra för hur resurser har fördelats för att uppnå en stark lokal närvaro i hela landet, med fler poliser i yttre tjänst.</w:t>
      </w:r>
    </w:p>
    <w:p w14:paraId="7217FEDF" w14:textId="1519908D"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16F26">
        <w:rPr>
          <w:rFonts w:ascii="Times New Roman" w:hAnsi="Times New Roman"/>
          <w:sz w:val="20"/>
        </w:rPr>
        <w:t xml:space="preserve">Enligt regleringsbrevet för 2021 </w:t>
      </w:r>
      <w:r>
        <w:rPr>
          <w:rFonts w:ascii="Times New Roman" w:hAnsi="Times New Roman"/>
          <w:sz w:val="20"/>
        </w:rPr>
        <w:t xml:space="preserve">ingick att </w:t>
      </w:r>
      <w:r w:rsidRPr="00016F26">
        <w:rPr>
          <w:rFonts w:ascii="Times New Roman" w:hAnsi="Times New Roman"/>
          <w:sz w:val="20"/>
        </w:rPr>
        <w:t>redovisa omfattningen av områdespoliser på lokalpolisområdesnivå och vad som gjordes för att dessa skulle få större möjligheter att arbeta långsiktigt med kontaktskapande, brottsförebyggande och trygghetsskapande arbete, utan att tas i anspråk för annan verksamhet. Enligt regleringsbrevet för 2022 skulle myndigheten</w:t>
      </w:r>
      <w:r>
        <w:rPr>
          <w:rFonts w:ascii="Times New Roman" w:hAnsi="Times New Roman"/>
          <w:sz w:val="20"/>
        </w:rPr>
        <w:t xml:space="preserve"> vidare </w:t>
      </w:r>
      <w:r w:rsidRPr="00016F26">
        <w:rPr>
          <w:rFonts w:ascii="Times New Roman" w:hAnsi="Times New Roman"/>
          <w:sz w:val="20"/>
        </w:rPr>
        <w:t>redovisa antalet kommunpoliser per polisregion, antalet områdespoliser per polisregion samt antalet anställda totalt inom den brottsförebyggande verksamheten och ingripande</w:t>
      </w:r>
      <w:r w:rsidR="00155675">
        <w:rPr>
          <w:rFonts w:ascii="Times New Roman" w:hAnsi="Times New Roman"/>
          <w:sz w:val="20"/>
        </w:rPr>
        <w:softHyphen/>
      </w:r>
      <w:r w:rsidRPr="00016F26">
        <w:rPr>
          <w:rFonts w:ascii="Times New Roman" w:hAnsi="Times New Roman"/>
          <w:sz w:val="20"/>
        </w:rPr>
        <w:t>verksamheten.</w:t>
      </w:r>
      <w:r w:rsidRPr="00A879D7">
        <w:rPr>
          <w:rFonts w:ascii="Times New Roman" w:hAnsi="Times New Roman"/>
          <w:sz w:val="20"/>
        </w:rPr>
        <w:t xml:space="preserve"> </w:t>
      </w:r>
    </w:p>
    <w:p w14:paraId="1D99B87C" w14:textId="01EE76DC"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regleringsbrevet för 2023 har regeringen beslutat att Polismyndigheten ska redovisa antalet kommunpoliser, områdespoliser samt antalet anställda totalt som arbetar huvudsakligen med brottsförebyggande arbete och ingripandeverksamhet per polisregion. Polismyndigheten ska också redovisa antalet poliser i yttre tjänst, dels i absoluta tal, dels som andel av det totala antalet poliser. </w:t>
      </w:r>
      <w:r w:rsidR="00BD513F" w:rsidRPr="00A879D7">
        <w:rPr>
          <w:rFonts w:ascii="Times New Roman" w:hAnsi="Times New Roman"/>
          <w:sz w:val="20"/>
        </w:rPr>
        <w:t>Vidare har regeringen</w:t>
      </w:r>
      <w:r w:rsidRPr="00A879D7">
        <w:rPr>
          <w:rFonts w:ascii="Times New Roman" w:hAnsi="Times New Roman"/>
          <w:sz w:val="20"/>
        </w:rPr>
        <w:t xml:space="preserve"> </w:t>
      </w:r>
      <w:r>
        <w:rPr>
          <w:rFonts w:ascii="Times New Roman" w:hAnsi="Times New Roman"/>
          <w:sz w:val="20"/>
        </w:rPr>
        <w:t>gett</w:t>
      </w:r>
      <w:r w:rsidRPr="00A879D7">
        <w:rPr>
          <w:rFonts w:ascii="Times New Roman" w:hAnsi="Times New Roman"/>
          <w:sz w:val="20"/>
        </w:rPr>
        <w:t xml:space="preserve"> myndigheten i uppdrag att lämna en redovisning av de medel som tillförs verksamheten för att öka antalet anställda t.o.m. 2024. Redovisningen ska avse var och enligt vilka kriterier de ökade resurserna har fördelats, respektive avses fördelas, i verksamheten.</w:t>
      </w:r>
      <w:r w:rsidRPr="006053D8">
        <w:rPr>
          <w:rFonts w:ascii="Times New Roman" w:hAnsi="Times New Roman"/>
          <w:sz w:val="20"/>
        </w:rPr>
        <w:t xml:space="preserve"> </w:t>
      </w:r>
    </w:p>
    <w:p w14:paraId="2D47301C" w14:textId="77777777"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Polismyndigheten har i en rad budgetar tillförts mer resurser för att till och med 2024 ha ökat antalet anställda med sammantaget 10 000 jämfört med hur många anställda som fanns vid ingången av 2016. Polismyndigheten har haft i uppdrag att redovisa hur resursförstärkningarna används för att på bästa sätt stärka och utveckla polisverksamheten. </w:t>
      </w:r>
      <w:r w:rsidRPr="00C07D00">
        <w:rPr>
          <w:rFonts w:ascii="Times New Roman" w:hAnsi="Times New Roman"/>
          <w:sz w:val="20"/>
        </w:rPr>
        <w:t>Vidare har det skapats förutsättningar för att utbilda fler poliser, bl.a. genom att antalet lärosäten som kan tillhandahålla polisutbildning har blivit fler. Från och med 2019 finns det fem sådana lärosäten.</w:t>
      </w:r>
    </w:p>
    <w:p w14:paraId="1F0D6B74" w14:textId="7ABD4B35" w:rsidR="00A879D7" w:rsidRPr="00A879D7" w:rsidRDefault="00A879D7"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Vidtagna åtgärder redovisades för riksdagen i budget</w:t>
      </w:r>
      <w:r w:rsidRPr="00A879D7">
        <w:rPr>
          <w:rFonts w:ascii="Times New Roman" w:hAnsi="Times New Roman"/>
          <w:sz w:val="20"/>
        </w:rPr>
        <w:softHyphen/>
        <w:t>proposi</w:t>
      </w:r>
      <w:r w:rsidRPr="00A879D7">
        <w:rPr>
          <w:rFonts w:ascii="Times New Roman" w:hAnsi="Times New Roman"/>
          <w:sz w:val="20"/>
        </w:rPr>
        <w:softHyphen/>
        <w:t>tionen för 2020 (prop. 2019/20:1 utg.omr. 4 avsnitt 2.6 s. 52–53), i budgetpropositionen för 2021 (prop. 2020/21:1 utg.omr. 4 avsnitt 2.7 s. 40–41) och i budgetpropositionen för 2022 (prop. 2021/22:1 utg.omr. 4</w:t>
      </w:r>
      <w:r w:rsidR="00EE37D3">
        <w:rPr>
          <w:rFonts w:ascii="Times New Roman" w:hAnsi="Times New Roman"/>
          <w:sz w:val="20"/>
        </w:rPr>
        <w:t> </w:t>
      </w:r>
      <w:r w:rsidRPr="00A879D7">
        <w:rPr>
          <w:rFonts w:ascii="Times New Roman" w:hAnsi="Times New Roman"/>
          <w:sz w:val="20"/>
        </w:rPr>
        <w:t>avsnitt 2.7 s. 43–44). Punkten är inte slutbehandlad.</w:t>
      </w:r>
    </w:p>
    <w:p w14:paraId="60E00D5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67 om </w:t>
      </w:r>
      <w:r w:rsidRPr="00A879D7">
        <w:rPr>
          <w:rFonts w:ascii="Times New Roman" w:hAnsi="Times New Roman"/>
          <w:i/>
          <w:iCs/>
          <w:sz w:val="20"/>
        </w:rPr>
        <w:t>polisens förmåga att bekämpa och utreda narkotika</w:t>
      </w:r>
      <w:r w:rsidRPr="00A879D7">
        <w:rPr>
          <w:rFonts w:ascii="Times New Roman" w:hAnsi="Times New Roman"/>
          <w:i/>
          <w:iCs/>
          <w:sz w:val="20"/>
        </w:rPr>
        <w:softHyphen/>
        <w:t>brott*</w:t>
      </w:r>
      <w:r w:rsidRPr="00A879D7">
        <w:rPr>
          <w:rFonts w:ascii="Times New Roman" w:hAnsi="Times New Roman"/>
          <w:sz w:val="20"/>
        </w:rPr>
        <w:t>: Riksdagen har tillkännagett för regeringen det som utskottet anför om att stärka polisens förmåga att bekämpa och utreda narkotikabrott (bet. 2017/18:JuU1 s. 135). Polismyndigheten har har tillförts mer resurser i en rad budgetar för att utöka antalet anställda och därmed höja förmågan och öka effektiviteten i arbetet. Åtgärder för att både förstärka och utveckla polisverksamheten har bidragit i arbetet mot narkotika</w:t>
      </w:r>
      <w:r w:rsidRPr="00A879D7">
        <w:rPr>
          <w:rFonts w:ascii="Times New Roman" w:hAnsi="Times New Roman"/>
          <w:sz w:val="20"/>
        </w:rPr>
        <w:softHyphen/>
        <w:t>brotts</w:t>
      </w:r>
      <w:r w:rsidRPr="00A879D7">
        <w:rPr>
          <w:rFonts w:ascii="Times New Roman" w:hAnsi="Times New Roman"/>
          <w:sz w:val="20"/>
        </w:rPr>
        <w:softHyphen/>
        <w:t>ligheten.</w:t>
      </w:r>
    </w:p>
    <w:p w14:paraId="0E6CB86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Polismyndigheten har vidare haft i uppdrag att förstärka och utveckla bekämpningen av illegal handel med och produktion av narkotika, inklusive narkotikaklassade läkemedel. I uppdraget har ingått att utveckla åtgärderna för att minska förekomsten av narkotikahandel på offentliga platser, utveckla arbetsmetoderna och samverkan med andra berörda myndigheter för att öka upptäcktsrisken och lagföringen gällande illegal handel med narkotika samt analysera och vid behov föreslå åtgärder som kan vidtas för att ytterligare bekämpa den illegala handeln med narkotika. Uppdraget redovisades den 11 januari 2022. Av redovisningen framgår bl.a. att myndigheten har tagit fram en strategi för narkotikabekämpning, förstärkt narkotikautbildningen och förstärkt samverkan med andra myndigheter och inom EU-samarbetet. Det framgår också att Polismyndigheten har ambitionen att inrätta fler s.k. lokala fokusgrupper med särskild kompetens att arbeta uthålligt och systematiskt mot narkotika-, vapen- och våldsbrottslighet, vilket redan i dag finns i enskilda lokalpolisområden.</w:t>
      </w:r>
    </w:p>
    <w:p w14:paraId="7BEAC2D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Under 2019 fick Brottsförebyggande rådet (Brå) ett uppdrag att genomföra en studie av narkotikamarknader i Sverige, inbegripet illegal handel med narkotikaklassade läkemedel. I uppdraget ingick att Brå även skulle redovisa hur rättsväsendets och samhällets motåtgärder skulle kunna stärkas för att minska tillgången till narkotika. Uppdraget redovisades den 1 september 2021. </w:t>
      </w:r>
    </w:p>
    <w:p w14:paraId="7841D599" w14:textId="3418173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maj 2020 tillsattes en utredning för att se över postlagens (2010:1045) bestämmelser om tystnadsplikt i syfte att underlätta de brottsbekämpande myndigheternas arbete med att förhindra illegal handel via post med bl.a. narkotika. Uppdraget redovisades den 21 april 2021. </w:t>
      </w:r>
      <w:r w:rsidR="00BD513F" w:rsidRPr="00A879D7">
        <w:rPr>
          <w:rFonts w:ascii="Times New Roman" w:hAnsi="Times New Roman"/>
          <w:sz w:val="20"/>
        </w:rPr>
        <w:t xml:space="preserve">Den 16 juni 2022 beslutades </w:t>
      </w:r>
      <w:r w:rsidR="00683B73" w:rsidRPr="00A879D7">
        <w:rPr>
          <w:rFonts w:ascii="Times New Roman" w:hAnsi="Times New Roman"/>
          <w:sz w:val="20"/>
        </w:rPr>
        <w:t>proposition</w:t>
      </w:r>
      <w:r w:rsidR="00683B73">
        <w:rPr>
          <w:rFonts w:ascii="Times New Roman" w:hAnsi="Times New Roman"/>
          <w:sz w:val="20"/>
        </w:rPr>
        <w:t xml:space="preserve">en </w:t>
      </w:r>
      <w:r w:rsidR="00683B73" w:rsidRPr="000A79B6">
        <w:rPr>
          <w:rFonts w:ascii="Times New Roman" w:hAnsi="Times New Roman"/>
          <w:sz w:val="20"/>
        </w:rPr>
        <w:t xml:space="preserve">Åtgärder </w:t>
      </w:r>
      <w:r w:rsidRPr="00A879D7">
        <w:rPr>
          <w:rFonts w:ascii="Times New Roman" w:hAnsi="Times New Roman"/>
          <w:sz w:val="20"/>
        </w:rPr>
        <w:t>för att förhindra illegal handel via post</w:t>
      </w:r>
      <w:r w:rsidR="00683B73">
        <w:rPr>
          <w:rFonts w:ascii="Times New Roman" w:hAnsi="Times New Roman"/>
          <w:sz w:val="20"/>
        </w:rPr>
        <w:t xml:space="preserve"> (prop. 2021/22:259)</w:t>
      </w:r>
      <w:r w:rsidR="00683B73" w:rsidRPr="00A879D7">
        <w:rPr>
          <w:rFonts w:ascii="Times New Roman" w:hAnsi="Times New Roman"/>
          <w:sz w:val="20"/>
        </w:rPr>
        <w:t xml:space="preserve"> med förslag att ändra postlagen</w:t>
      </w:r>
      <w:r w:rsidR="00BD513F">
        <w:rPr>
          <w:rFonts w:ascii="Times New Roman" w:hAnsi="Times New Roman"/>
          <w:sz w:val="20"/>
        </w:rPr>
        <w:t>. S</w:t>
      </w:r>
      <w:r w:rsidR="00BD513F" w:rsidRPr="00A879D7">
        <w:rPr>
          <w:rFonts w:ascii="Times New Roman" w:hAnsi="Times New Roman"/>
          <w:sz w:val="20"/>
        </w:rPr>
        <w:t>yfte</w:t>
      </w:r>
      <w:r w:rsidR="00BD513F">
        <w:rPr>
          <w:rFonts w:ascii="Times New Roman" w:hAnsi="Times New Roman"/>
          <w:sz w:val="20"/>
        </w:rPr>
        <w:t>t</w:t>
      </w:r>
      <w:r w:rsidR="00683B73">
        <w:rPr>
          <w:rFonts w:ascii="Times New Roman" w:hAnsi="Times New Roman"/>
          <w:sz w:val="20"/>
        </w:rPr>
        <w:t xml:space="preserve"> med förslagen var</w:t>
      </w:r>
      <w:r w:rsidRPr="00A879D7">
        <w:rPr>
          <w:rFonts w:ascii="Times New Roman" w:hAnsi="Times New Roman"/>
          <w:sz w:val="20"/>
        </w:rPr>
        <w:t xml:space="preserve"> att begränsa tillgången till narkotika i samhället samt bekämpa kriminalitet och organiserad brottslighet. Lagändringarna trädde i kraft den 2 januari 2023.</w:t>
      </w:r>
    </w:p>
    <w:p w14:paraId="10AC359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budgetpropositionen för 2023 (prop. 2022/23:1 utg.omr. 4 avsnitt 3.7 s. 40–41) redovisades vidtagna åtgärder och tillkännagivandet ansågs därmed slutbehandlat. Punkten är slutbehandlad.</w:t>
      </w:r>
    </w:p>
    <w:p w14:paraId="39917238" w14:textId="16CA406A"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73 om </w:t>
      </w:r>
      <w:r w:rsidRPr="00A879D7">
        <w:rPr>
          <w:rFonts w:ascii="Times New Roman" w:hAnsi="Times New Roman"/>
          <w:i/>
          <w:iCs/>
          <w:sz w:val="20"/>
        </w:rPr>
        <w:t>polisens återkoppling till brottsutsatta*</w:t>
      </w:r>
      <w:r w:rsidRPr="00A879D7">
        <w:rPr>
          <w:rFonts w:ascii="Times New Roman" w:hAnsi="Times New Roman"/>
          <w:sz w:val="20"/>
        </w:rPr>
        <w:t>: Riksdagen har tillkännagett för regeringen det som utskottet anför om att förbättra polisens återkoppling till brottsutsatta (bet. 2017/18:JuU1 s. 136). Som ett led i arbetet med att genomföra EU:s brottsofferdirektiv beslutades hösten 2015 om vissa ändringar i förunder</w:t>
      </w:r>
      <w:r w:rsidRPr="00A879D7">
        <w:rPr>
          <w:rFonts w:ascii="Times New Roman" w:hAnsi="Times New Roman"/>
          <w:sz w:val="20"/>
        </w:rPr>
        <w:softHyphen/>
        <w:t>sök</w:t>
      </w:r>
      <w:r w:rsidRPr="00A879D7">
        <w:rPr>
          <w:rFonts w:ascii="Times New Roman" w:hAnsi="Times New Roman"/>
          <w:sz w:val="20"/>
        </w:rPr>
        <w:softHyphen/>
        <w:t xml:space="preserve">ningskungörelsen (1947:948). </w:t>
      </w:r>
      <w:r w:rsidRPr="00A879D7">
        <w:rPr>
          <w:rFonts w:ascii="Times New Roman" w:hAnsi="Times New Roman"/>
          <w:sz w:val="20"/>
        </w:rPr>
        <w:lastRenderedPageBreak/>
        <w:t>Ändringarna innebär bl.a. stärkt infor</w:t>
      </w:r>
      <w:r w:rsidRPr="00A879D7">
        <w:rPr>
          <w:rFonts w:ascii="Times New Roman" w:hAnsi="Times New Roman"/>
          <w:sz w:val="20"/>
        </w:rPr>
        <w:softHyphen/>
        <w:t>ma</w:t>
      </w:r>
      <w:r w:rsidRPr="00A879D7">
        <w:rPr>
          <w:rFonts w:ascii="Times New Roman" w:hAnsi="Times New Roman"/>
          <w:sz w:val="20"/>
        </w:rPr>
        <w:softHyphen/>
        <w:t>tions</w:t>
      </w:r>
      <w:r w:rsidRPr="00A879D7">
        <w:rPr>
          <w:rFonts w:ascii="Times New Roman" w:hAnsi="Times New Roman"/>
          <w:sz w:val="20"/>
        </w:rPr>
        <w:softHyphen/>
        <w:t>skyldighet till målsägande generellt under förunder</w:t>
      </w:r>
      <w:r w:rsidRPr="00A879D7">
        <w:rPr>
          <w:rFonts w:ascii="Times New Roman" w:hAnsi="Times New Roman"/>
          <w:sz w:val="20"/>
        </w:rPr>
        <w:softHyphen/>
        <w:t>sökningen, t.ex. med information om den fortsatta handläggningen av ärendet. Brottsoffermyndigheten fick 2016 i uppdrag att kartlägga brottsutsattas behov av stöd under brottmålsprocessen och analysera i vilken utsträckning dessa behov kan tillgodoses genom digitaliseringens möjligheter. Uppdraget redovisades under 2017 och fick till följd att det i regleringsbreven för 2018 gavs i uppdrag till rättsväsendets myndigheter att identifiera vilka relevanta meddelande</w:t>
      </w:r>
      <w:r w:rsidR="005B4A37">
        <w:rPr>
          <w:rFonts w:ascii="Times New Roman" w:hAnsi="Times New Roman"/>
          <w:sz w:val="20"/>
        </w:rPr>
        <w:softHyphen/>
      </w:r>
      <w:r w:rsidRPr="00A879D7">
        <w:rPr>
          <w:rFonts w:ascii="Times New Roman" w:hAnsi="Times New Roman"/>
          <w:sz w:val="20"/>
        </w:rPr>
        <w:t xml:space="preserve">flöden riktade till brottsutsatta som skulle kunna anslutas till den digitala tjänsten Mina meddelanden. Myndigheterna skulle också utreda i vilken utsträckning tjänsten kan användas för att brottsutsatta ska kunna följa och få fortlöpande statusuppdateringar kring sina ärenden. Myndigheterna redovisade uppdraget gemensamt i februari 2019. </w:t>
      </w:r>
    </w:p>
    <w:p w14:paraId="1BD7B24D" w14:textId="53C4766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regleringsbrevet för 2020 fick Polismyndigheten i uppdrag att gå vidare i arbetet med att kunna informera brottsutsatta via Mina meddelanden. Uppdraget redovisades i februari 2021. För att inhämta mer information om vad Polismyndigheten gör för att stärka samverkan med andra aktörer i samhället gällande brottsofferarbetet fick myndigheten ett uppdrag i regleringsbrevet för 2019. Uppdraget redovisades i årsredovis</w:t>
      </w:r>
      <w:r w:rsidR="0031683F">
        <w:rPr>
          <w:rFonts w:ascii="Times New Roman" w:hAnsi="Times New Roman"/>
          <w:sz w:val="20"/>
        </w:rPr>
        <w:softHyphen/>
      </w:r>
      <w:r w:rsidRPr="00A879D7">
        <w:rPr>
          <w:rFonts w:ascii="Times New Roman" w:hAnsi="Times New Roman"/>
          <w:sz w:val="20"/>
        </w:rPr>
        <w:t>ningen för 2019. Vidtagna åtgärder redovisades för riksdagen i budget</w:t>
      </w:r>
      <w:r w:rsidR="0031683F">
        <w:rPr>
          <w:rFonts w:ascii="Times New Roman" w:hAnsi="Times New Roman"/>
          <w:sz w:val="20"/>
        </w:rPr>
        <w:softHyphen/>
      </w:r>
      <w:r w:rsidRPr="00A879D7">
        <w:rPr>
          <w:rFonts w:ascii="Times New Roman" w:hAnsi="Times New Roman"/>
          <w:sz w:val="20"/>
        </w:rPr>
        <w:t>proposi</w:t>
      </w:r>
      <w:r w:rsidRPr="00A879D7">
        <w:rPr>
          <w:rFonts w:ascii="Times New Roman" w:hAnsi="Times New Roman"/>
          <w:sz w:val="20"/>
        </w:rPr>
        <w:softHyphen/>
        <w:t xml:space="preserve">tionen för 2020 (prop. 2019/20:1 utg.omr. 4 avsnitt 2.6 s. 61). </w:t>
      </w:r>
    </w:p>
    <w:p w14:paraId="3CDFF34A" w14:textId="3A37122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Under 2021 granskade Riksrevisionen effektiviteten i Polismyndig</w:t>
      </w:r>
      <w:r w:rsidRPr="00A879D7">
        <w:rPr>
          <w:rFonts w:ascii="Times New Roman" w:hAnsi="Times New Roman"/>
          <w:sz w:val="20"/>
        </w:rPr>
        <w:softHyphen/>
        <w:t>hetens arbete med information till brottsutsatta (RiR 2021:20). Riksrevisionens slutsats var att det fanns flera effektivitetsbrister i Polismyndighetens sätt att arbeta. Den 12 november 2021 överlämnades en skrivelse (skr. 2021/22:57) till riksdagen med anledning av Riksrevisionens rapport. Ett återrapporteringskrav om hur Polis</w:t>
      </w:r>
      <w:r w:rsidR="00DF449B">
        <w:rPr>
          <w:rFonts w:ascii="Times New Roman" w:hAnsi="Times New Roman"/>
          <w:sz w:val="20"/>
        </w:rPr>
        <w:softHyphen/>
      </w:r>
      <w:r w:rsidRPr="00A879D7">
        <w:rPr>
          <w:rFonts w:ascii="Times New Roman" w:hAnsi="Times New Roman"/>
          <w:sz w:val="20"/>
        </w:rPr>
        <w:t xml:space="preserve">myndigheten befäster de rutiner som finns för att säkerställa att brottsutsatta får den information de behöver under hela ärendets gång </w:t>
      </w:r>
      <w:r w:rsidR="00BD513F" w:rsidRPr="00A879D7">
        <w:rPr>
          <w:rFonts w:ascii="Times New Roman" w:hAnsi="Times New Roman"/>
          <w:sz w:val="20"/>
        </w:rPr>
        <w:t>f</w:t>
      </w:r>
      <w:r w:rsidR="00BD513F">
        <w:rPr>
          <w:rFonts w:ascii="Times New Roman" w:hAnsi="Times New Roman"/>
          <w:sz w:val="20"/>
        </w:rPr>
        <w:t>a</w:t>
      </w:r>
      <w:r w:rsidR="00BD513F" w:rsidRPr="00A879D7">
        <w:rPr>
          <w:rFonts w:ascii="Times New Roman" w:hAnsi="Times New Roman"/>
          <w:sz w:val="20"/>
        </w:rPr>
        <w:t>nns i regleringsbrevet för 2022. Redovisningen lämnades i års</w:t>
      </w:r>
      <w:r w:rsidR="00BD513F" w:rsidRPr="00A879D7">
        <w:rPr>
          <w:rFonts w:ascii="Times New Roman" w:hAnsi="Times New Roman"/>
          <w:sz w:val="20"/>
        </w:rPr>
        <w:softHyphen/>
        <w:t xml:space="preserve">redovisningen för 2022. Punkten är inte slutbehandlad.  </w:t>
      </w:r>
    </w:p>
    <w:p w14:paraId="76852403" w14:textId="740ECFF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74 om </w:t>
      </w:r>
      <w:r w:rsidRPr="00A879D7">
        <w:rPr>
          <w:rFonts w:ascii="Times New Roman" w:hAnsi="Times New Roman"/>
          <w:i/>
          <w:iCs/>
          <w:sz w:val="20"/>
        </w:rPr>
        <w:t>särskild utbildning för den som hör eller förhör barn*</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Riksdagen har ställt sig bakom det som utskottet anfört om att säkerställa att den som hör eller förhör barn ska ha särskild utbildning för det och tillkännager detta för regeringen (bet. 2017/18:JuU1 s. 107 f.). Regeringen beslutade den 19 december 2019 att ge en särskild utredare i uppdrag att analysera om bestämmelserna om förhör med barn under 18 år som misstänks för brott är ändamålsenliga samt ta ställning till om eventuella författningsändringar även bör avse målsägande och vittnen i de fall det lämnas förslag på ändringar i bestämmelser som även reglerar förhör med målsägande eller vittnen samt utreda behovet av en ökad närvaro av socialtjänsten vid inledande förhör med barn som misstänks för brott.</w:t>
      </w:r>
      <w:r w:rsidRPr="00A879D7" w:rsidDel="008171AA">
        <w:rPr>
          <w:rFonts w:ascii="Times New Roman" w:hAnsi="Times New Roman"/>
          <w:sz w:val="20"/>
        </w:rPr>
        <w:t xml:space="preserve"> </w:t>
      </w:r>
      <w:r w:rsidRPr="00A879D7">
        <w:rPr>
          <w:rFonts w:ascii="Times New Roman" w:hAnsi="Times New Roman"/>
          <w:sz w:val="20"/>
          <w:lang w:eastAsia="sv-SE"/>
        </w:rPr>
        <w:t>En lagrådsremiss beslutades i januari 2023 och regeringen avser att återkomma till riksdagen med en proposition under mars 2023.</w:t>
      </w:r>
      <w:r w:rsidRPr="00A879D7">
        <w:rPr>
          <w:rFonts w:ascii="Times New Roman" w:hAnsi="Times New Roman"/>
          <w:sz w:val="20"/>
        </w:rPr>
        <w:t xml:space="preserve"> En</w:t>
      </w:r>
      <w:r w:rsidRPr="00A879D7" w:rsidDel="003D0FD2">
        <w:rPr>
          <w:rFonts w:ascii="Times New Roman" w:hAnsi="Times New Roman"/>
          <w:sz w:val="20"/>
        </w:rPr>
        <w:t xml:space="preserve"> </w:t>
      </w:r>
      <w:r w:rsidRPr="00A879D7">
        <w:rPr>
          <w:rFonts w:ascii="Times New Roman" w:hAnsi="Times New Roman"/>
          <w:sz w:val="20"/>
        </w:rPr>
        <w:t>utredare har haft i uppdrag att lämna förslag på en strategi för att förebygga och bekämpa våld mot barn, inkluderat hedersrelaterat våld och förtryck (dir. 2021:29). I utredarens uppdrag ingick att</w:t>
      </w:r>
      <w:r w:rsidRPr="00A879D7" w:rsidDel="003D0FD2">
        <w:rPr>
          <w:rFonts w:ascii="Times New Roman" w:hAnsi="Times New Roman"/>
          <w:sz w:val="20"/>
        </w:rPr>
        <w:t xml:space="preserve"> </w:t>
      </w:r>
      <w:r w:rsidRPr="00A879D7">
        <w:rPr>
          <w:rFonts w:ascii="Times New Roman" w:hAnsi="Times New Roman"/>
          <w:sz w:val="20"/>
        </w:rPr>
        <w:t xml:space="preserve">lämna förslag på praktiska åtgärder för ett stärkt barnrättsperspektiv i brottmålsprocessen, exempelvis vad gäller bemötande av barnet, barnanpassad information och stöd till barnet under processen, metodutveckling, erfarenhetsutbyte och andra </w:t>
      </w:r>
      <w:r w:rsidRPr="00A879D7">
        <w:rPr>
          <w:rFonts w:ascii="Times New Roman" w:hAnsi="Times New Roman"/>
          <w:sz w:val="20"/>
        </w:rPr>
        <w:lastRenderedPageBreak/>
        <w:t>liknande åtgärder. Utredningen har överlämnats och bereds i Regeringskansliet. Punkten är inte slutbehandlad.</w:t>
      </w:r>
    </w:p>
    <w:p w14:paraId="6CC387E4"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36, 73 och 74. </w:t>
      </w:r>
    </w:p>
    <w:p w14:paraId="244118F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21. Rskr. 2017/18:123</w:t>
      </w:r>
    </w:p>
    <w:p w14:paraId="706754D4"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Associationsrätt</w:t>
      </w:r>
    </w:p>
    <w:p w14:paraId="472E4373"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Mot. 2017/18:3344, bet. 2017/18:CU7</w:t>
      </w:r>
    </w:p>
    <w:p w14:paraId="54DE651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 xml:space="preserve">Tidigare redovisad, se skr. 2017/18:75 (Ju 107), 2018/19:75 (Ju 50), 2019/20:75 (Ju 41), 2020/21:75 (Ju 36) och 2021/22:75 (Ju 29). </w:t>
      </w:r>
    </w:p>
    <w:p w14:paraId="72DA4800"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 xml:space="preserve">Skrivelsen är inte slutbehandlad. </w:t>
      </w:r>
    </w:p>
    <w:p w14:paraId="3B091DDD"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67CB767B"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sz w:val="20"/>
        </w:rPr>
        <w:t>hållbarhetsrapportering</w:t>
      </w:r>
      <w:r w:rsidRPr="00A879D7">
        <w:rPr>
          <w:rFonts w:ascii="Times New Roman" w:hAnsi="Times New Roman"/>
          <w:sz w:val="20"/>
        </w:rPr>
        <w:t>*: Riksdagen har tillkännagett för regeringen vad utskottet anför om att regeringen bör återkomma med lagförslag som innebär minskade krav på hållbarhetsrapportering för företag (bet. 2017/18:CU7 s. 6 f.). Ett nytt ändringsdirektiv antogs i december 2022. En utredning har i uppgift att föreslå hur ändringsdirektivet ska genomföras i svensk rätt. Regeringen avser att återkomma till riksdagen i samband med att regeringen lämnar förslag på genomförandet. Punkten är inte slutbehandlad.</w:t>
      </w:r>
    </w:p>
    <w:p w14:paraId="038D4CA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22. Rskr. 2017/18:145 </w:t>
      </w:r>
    </w:p>
    <w:p w14:paraId="5EC2D2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Renodling av Polismyndighetens arbetsuppgifter när länsstyrelserna tar över uppgifter på djurområdet</w:t>
      </w:r>
    </w:p>
    <w:p w14:paraId="7313446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2016/17:224, mot. 2017/18:2480 yrkande 1, 2017/18:3576 yrkandena 10 och 12, 2017/18:3739 yrkande 16, 2017/18:3899 yrkande 8 och delvis motion 2017/18:2480 yrkandena 2 och 3, bet. 2017/18:JuU6</w:t>
      </w:r>
    </w:p>
    <w:p w14:paraId="4535236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57), 2019/20:75 (Ju 43), 2020/21:75 (Ju 37) och 2021/22:75 (Ju 30).</w:t>
      </w:r>
    </w:p>
    <w:p w14:paraId="229CE2F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7BCEE4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0F23D8" w14:textId="0F4DAFC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w:t>
      </w:r>
      <w:r w:rsidRPr="00A879D7">
        <w:rPr>
          <w:rFonts w:ascii="Times New Roman" w:hAnsi="Times New Roman"/>
          <w:i/>
          <w:sz w:val="20"/>
        </w:rPr>
        <w:t>ytterligare renodling av polisens verksamhet</w:t>
      </w:r>
      <w:r w:rsidRPr="00A879D7">
        <w:rPr>
          <w:rFonts w:ascii="Times New Roman" w:hAnsi="Times New Roman"/>
          <w:sz w:val="20"/>
        </w:rPr>
        <w:t xml:space="preserve">*: Riksdagen har tillkännagett för regeringen vad utskottet anför om att ytterligare renodla polisens verksamhet och att regeringen senast den 1 mars 2018 ska återuppta Utredningen om renodling av polisens arbetsuppgifter (Ju 2014:07) och därmed bifallit motionerna 2017/18:2480 yrkande 1, 2017/18:3576 yrkandena 10 och 12, 2017/18:3739 yrkande 16, 2017/18:3899 yrkande 8 och delvis motion 2017/18:2480 yrkandena 2 och 3. Under rskr. 2014/15:152 (Ju </w:t>
      </w:r>
      <w:r w:rsidR="009A38F0">
        <w:rPr>
          <w:rFonts w:ascii="Times New Roman" w:hAnsi="Times New Roman"/>
          <w:sz w:val="20"/>
        </w:rPr>
        <w:t>3</w:t>
      </w:r>
      <w:r w:rsidRPr="00A879D7">
        <w:rPr>
          <w:rFonts w:ascii="Times New Roman" w:hAnsi="Times New Roman"/>
          <w:sz w:val="20"/>
        </w:rPr>
        <w:t>) punkt 20 har regeringen redogjort för vad man har gjort för att renodla Polismyndighetens arbetsuppgifter. Regeringen har påbörjat en analys av ytterligare frågor om renodling. Punkten är inte slutbehand</w:t>
      </w:r>
      <w:r w:rsidRPr="00A879D7">
        <w:rPr>
          <w:rFonts w:ascii="Times New Roman" w:hAnsi="Times New Roman"/>
          <w:sz w:val="20"/>
        </w:rPr>
        <w:softHyphen/>
        <w:t>lad.</w:t>
      </w:r>
    </w:p>
    <w:p w14:paraId="2DDED28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23. Rskr. 2017/18:175</w:t>
      </w:r>
    </w:p>
    <w:p w14:paraId="583FAD0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Unga lagöverträdare</w:t>
      </w:r>
    </w:p>
    <w:p w14:paraId="1DDDEEE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Bet.</w:t>
      </w:r>
      <w:r w:rsidRPr="00A879D7">
        <w:rPr>
          <w:rFonts w:ascii="Arial" w:eastAsia="Arial" w:hAnsi="Arial" w:cs="Arial"/>
          <w:color w:val="000000" w:themeColor="text1"/>
          <w:szCs w:val="22"/>
        </w:rPr>
        <w:t xml:space="preserve"> </w:t>
      </w:r>
      <w:r w:rsidRPr="00A879D7">
        <w:rPr>
          <w:rFonts w:ascii="Times New Roman" w:hAnsi="Times New Roman"/>
          <w:sz w:val="20"/>
        </w:rPr>
        <w:t>2017/18:JuU18</w:t>
      </w:r>
    </w:p>
    <w:p w14:paraId="6622524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64) och 2019/20:75 (Ju 44), 2020/21:75 (Ju 38) och 2021/22:75 (Ju 31).</w:t>
      </w:r>
    </w:p>
    <w:p w14:paraId="4DBB698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9CB291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F35BA5" w14:textId="1D130D54"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lastRenderedPageBreak/>
        <w:t xml:space="preserve">Punkt 8 om </w:t>
      </w:r>
      <w:r w:rsidRPr="00A879D7">
        <w:rPr>
          <w:rFonts w:ascii="Times New Roman" w:hAnsi="Times New Roman"/>
          <w:i/>
          <w:iCs/>
          <w:sz w:val="20"/>
        </w:rPr>
        <w:t>drogtester av barn under 15 år</w:t>
      </w:r>
      <w:r w:rsidRPr="00A879D7">
        <w:rPr>
          <w:rFonts w:ascii="Times New Roman" w:hAnsi="Times New Roman"/>
          <w:sz w:val="20"/>
        </w:rPr>
        <w:t>*: Riksdagen har tillkännagett för regeringen vad utskottet anför om att möjligheterna att drogtesta barn under 15 år bör utvärderas i syfte att säkerställa att sådana tester kan genomföras i tillräcklig omfattning (bet. 2017/18:JuU18 s. 8). Regeringen beslutade den 19 december 2019 att ge en särskild utredare i uppdrag att utvärdera bestämmelserna om drogtester av barn under 15 år som misstänks för brott och bedöma om de är ändamålsenligt utformade, och lämna förslag på de författningsändringar och andra åtgärder som bedöms nödvändiga för att säkerställa att drogtester kan genomföras i tillräcklig omfattning (dir. 2019:103). I samband med att uppdraget beslutades skrevs tillkännagivandet av. Riksdagen delade dock inte regeringens uppfattning att tillkännagivandet därmed är slutbehandlat (bet. 2020/21:KU2, rskr. 2020/21:35). Punkten står därför åter som öppen.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200FCD6B" w14:textId="35C40996"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snabbare lagföring</w:t>
      </w:r>
      <w:r w:rsidRPr="00A879D7">
        <w:rPr>
          <w:rFonts w:ascii="Times New Roman" w:hAnsi="Times New Roman"/>
          <w:sz w:val="20"/>
        </w:rPr>
        <w:t>*: Riksdagen har tillkännagett för regeringen vad utskottet anför om att regeringen skyndsamt bör återkomma med förslag på åtgärder för snabbare lagföring av brott som begås av ungdomar (bet. 2017/18:JuU18 s. 28). En utredare har haft i uppdrag att utreda och föreslå åtgärder som leder till en snabbare lagföring av brott, med särskilt fokus på bl.a. unga som begår brott. Uppdraget delredovisades i promemorian En snabbare lagföring – Försöksprojekt med ett snabbförfarande i brottmål (Ds 2017:36). Utifrån förslag i promemorian inleddes en försöksverksamhet med ett snabbförfarande i brottmål i januari 2018. Uppdraget slutredovisades i april 2018 i promemorian Snabbare lagföring (Ds 2018:9). Där behandlas bl.a. frågan om en snabbare lagföring för unga. I promemorian föreslås att det inom ramen för den pågående försöksverksamheten införs en särskild försöksverksamhet med ett snabbförfarande för unga lagöverträdare. Promemorian har remissbehandlats. Regeringen beslutade den 14 februari 2019 ett uppdrag om försöksverksamhet med ett snabbförfarande i brottmål för unga lagöverträdare under 18 år. Försöksverksamheten bygger på utredningsåtgärder hos Polismyndigheten och på en ökad samverkan mellan polisen och socialtjänsten. Brottsförebyggande rådet redovisade den 1 april 2020 en utvärdering av försöksverksamheten. Den sammanfattande slutsatsen är att försöket har fallit väl ut och att det finns goda skäl att fortsätta med och även utvidga verksamheten. Regeringen beslutade den 25 juni 2020 att förlänga försöksverksamheten för lagöverträdare under 18 år. Regeringen beslutade den 30 januari 2020 att ge en utredare i uppdrag att bl.a. utreda ett permanentande av snabbförfarandet (dir. 2020:6). Uppdraget skulle redovisas senast den 29</w:t>
      </w:r>
      <w:r w:rsidR="009E34EE">
        <w:rPr>
          <w:rFonts w:ascii="Times New Roman" w:hAnsi="Times New Roman"/>
          <w:sz w:val="20"/>
        </w:rPr>
        <w:t> </w:t>
      </w:r>
      <w:r w:rsidRPr="00A879D7">
        <w:rPr>
          <w:rFonts w:ascii="Times New Roman" w:hAnsi="Times New Roman"/>
          <w:sz w:val="20"/>
        </w:rPr>
        <w:t xml:space="preserve">april 2021. Enligt tilläggsdirektiv beslutat den 4 februari 2021 förlängdes utredningstiden till den 15 juni 2021 (dir. 2021:6). Uppdraget redovisades den 17 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Betänkandet har remitterats och remisstiden gick ut den 30 september </w:t>
      </w:r>
      <w:r w:rsidRPr="00A879D7">
        <w:rPr>
          <w:rFonts w:ascii="Times New Roman" w:hAnsi="Times New Roman"/>
          <w:sz w:val="20"/>
        </w:rPr>
        <w:lastRenderedPageBreak/>
        <w:t xml:space="preserve">2021. Regeringen beslutade den 3 februari 2022 att bygga ut och förlänga försöksverksamheten med ett snabbförfarande i brottmål för lagöverträdare under 18 år. Den 14 juli 2022 beslutade regeringen propositionen Snabbare lagföring av brott (prop. 2021/22:279). </w:t>
      </w:r>
      <w:r w:rsidR="00BD513F" w:rsidRPr="00A879D7">
        <w:rPr>
          <w:rFonts w:ascii="Times New Roman" w:hAnsi="Times New Roman"/>
          <w:sz w:val="20"/>
        </w:rPr>
        <w:t xml:space="preserve">I propositionen bedömde regeringen att de förslag som behandlas </w:t>
      </w:r>
      <w:r w:rsidRPr="00A879D7">
        <w:rPr>
          <w:rFonts w:ascii="Times New Roman" w:hAnsi="Times New Roman"/>
          <w:sz w:val="20"/>
        </w:rPr>
        <w:t xml:space="preserve">i propositionen </w:t>
      </w:r>
      <w:r w:rsidR="00BD513F">
        <w:rPr>
          <w:rFonts w:ascii="Times New Roman" w:hAnsi="Times New Roman"/>
          <w:sz w:val="20"/>
        </w:rPr>
        <w:t>tillgodoser</w:t>
      </w:r>
      <w:r w:rsidR="00BD513F" w:rsidRPr="00A879D7">
        <w:rPr>
          <w:rFonts w:ascii="Times New Roman" w:hAnsi="Times New Roman"/>
          <w:sz w:val="20"/>
        </w:rPr>
        <w:t xml:space="preserve"> tillkännagivandet.</w:t>
      </w:r>
      <w:r w:rsidRPr="00A879D7">
        <w:rPr>
          <w:rFonts w:ascii="Times New Roman" w:hAnsi="Times New Roman"/>
          <w:sz w:val="20"/>
        </w:rPr>
        <w:t xml:space="preserve"> Tillkännagivandet ansågs därmed slutbehandlat. Riksdagen har antagit regeringens lagförslag (bet. 2022/23:JuU2, rskr. 2022/23:16). Lagändringarna trädde i kraft den 1 januari 2023. Punkten är slutbehandlad.</w:t>
      </w:r>
    </w:p>
    <w:p w14:paraId="19483AB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13 om</w:t>
      </w:r>
      <w:r w:rsidRPr="00A879D7">
        <w:rPr>
          <w:rFonts w:ascii="Times New Roman" w:hAnsi="Times New Roman"/>
          <w:i/>
          <w:iCs/>
          <w:sz w:val="20"/>
        </w:rPr>
        <w:t xml:space="preserve"> utredning av brott som begåtts av personer under 15 år</w:t>
      </w:r>
      <w:r w:rsidRPr="00A879D7">
        <w:rPr>
          <w:rFonts w:ascii="Times New Roman" w:hAnsi="Times New Roman"/>
          <w:sz w:val="20"/>
        </w:rPr>
        <w:t>*: Riksdagen har tillkännagett för regeringen vad utskottet anför om att regeringen bör vidta åtgärder för att fler brott som begåtts av personer under 15 år ska utredas (bet. 2017/18:JuU18 s. 18). Regeringen beslutade den 19 december 2019 att ge en särskild utredare i uppdrag att analysera om de särskilda bestämmelser som rör utredningar om brott som barn under 15 år misstänks ha begått är ändamålsenliga och om de tillämpas på avsett sätt. Likaså skulle utredaren lämna förslag på de författ</w:t>
      </w:r>
      <w:r w:rsidRPr="00A879D7">
        <w:rPr>
          <w:rFonts w:ascii="Times New Roman" w:hAnsi="Times New Roman"/>
          <w:sz w:val="20"/>
        </w:rPr>
        <w:softHyphen/>
        <w:t>ningsändringar eller andra åtgärder som bedöms nödvändiga i syfte att brott som barn under 15 år misstänks för ska utredas i större utsträckning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03025FB2" w14:textId="6FB541F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16 om</w:t>
      </w:r>
      <w:r w:rsidRPr="00A879D7">
        <w:rPr>
          <w:rFonts w:ascii="Times New Roman" w:hAnsi="Times New Roman"/>
          <w:i/>
          <w:iCs/>
          <w:sz w:val="20"/>
        </w:rPr>
        <w:t xml:space="preserve"> strafföreläggande om ungdomstjänst</w:t>
      </w:r>
      <w:r w:rsidRPr="00A879D7">
        <w:rPr>
          <w:rFonts w:ascii="Times New Roman" w:hAnsi="Times New Roman"/>
          <w:sz w:val="20"/>
        </w:rPr>
        <w:t>*: Riksdagen har tillkännagett för regeringen vad utskottet anför om att åklagare bör kunna besluta om kortare ungdomstjänst för ringa brott genom strafföreläggande (bet. 2017/18:JuU18 s. 18). Regeringen beslutade den 19 december 2019 att ge en särskild utredare i uppdrag att ta ställning till om det bör införas en möjlighet för åklagare att genom strafföreläggande besluta om ung</w:t>
      </w:r>
      <w:r w:rsidRPr="00A879D7">
        <w:rPr>
          <w:rFonts w:ascii="Times New Roman" w:hAnsi="Times New Roman"/>
          <w:sz w:val="20"/>
        </w:rPr>
        <w:softHyphen/>
        <w:t>doms</w:t>
      </w:r>
      <w:r w:rsidRPr="00A879D7">
        <w:rPr>
          <w:rFonts w:ascii="Times New Roman" w:hAnsi="Times New Roman"/>
          <w:sz w:val="20"/>
        </w:rPr>
        <w:softHyphen/>
      </w:r>
      <w:r w:rsidRPr="00A879D7">
        <w:rPr>
          <w:rFonts w:ascii="Times New Roman" w:hAnsi="Times New Roman"/>
          <w:sz w:val="20"/>
        </w:rPr>
        <w:softHyphen/>
        <w:t>tjänst och i vilka situationer det i så fall bör vara möjligt samt lämna förslag på de författningsändringar som bedöms nödvändiga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w:t>
      </w:r>
      <w:r w:rsidRPr="00A879D7">
        <w:rPr>
          <w:rFonts w:ascii="Times New Roman" w:hAnsi="Times New Roman"/>
          <w:sz w:val="20"/>
        </w:rPr>
        <w:softHyphen/>
        <w:t>behandlad.</w:t>
      </w:r>
    </w:p>
    <w:p w14:paraId="0D1DECE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8, 13 och 16.</w:t>
      </w:r>
    </w:p>
    <w:p w14:paraId="50155CF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24. Rskr. 2017/18:188</w:t>
      </w:r>
    </w:p>
    <w:p w14:paraId="5E9B54E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Socialtjänstfrågor</w:t>
      </w:r>
    </w:p>
    <w:p w14:paraId="0815A1F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2017/18:3191 yrkande 3, bet. 2017/18:SoU13</w:t>
      </w:r>
    </w:p>
    <w:p w14:paraId="40F2B44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67), 2019/20:75 (Ju 46), 2020/21:75 (Ju 40) och 2021/22:75 (Ju 33).</w:t>
      </w:r>
    </w:p>
    <w:p w14:paraId="39FBE3B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F5A982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18ADE84" w14:textId="386EFBF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24 om </w:t>
      </w:r>
      <w:r w:rsidRPr="00A879D7">
        <w:rPr>
          <w:rFonts w:ascii="Times New Roman" w:hAnsi="Times New Roman"/>
          <w:i/>
          <w:iCs/>
          <w:sz w:val="20"/>
        </w:rPr>
        <w:t>socialtjänstens yttrande i förundersökningar</w:t>
      </w:r>
      <w:r w:rsidRPr="00A879D7">
        <w:rPr>
          <w:rFonts w:ascii="Times New Roman" w:hAnsi="Times New Roman"/>
          <w:sz w:val="20"/>
        </w:rPr>
        <w:t xml:space="preserve">*: Riksdagen har ställt sig bakom det som utskottet anför om att vidta åtgärder för att säkerställa att socialtjänstens yttranden i förundersökningar håller hög kvalitet och tillkännagett detta för regeringen (bet. 2017/18:SoU13 s. 38). </w:t>
      </w:r>
      <w:r w:rsidRPr="00A879D7">
        <w:rPr>
          <w:rFonts w:ascii="Times New Roman" w:hAnsi="Times New Roman"/>
          <w:sz w:val="20"/>
        </w:rPr>
        <w:lastRenderedPageBreak/>
        <w:t>Regeringen beslutade den 19 december 2019 att ge en särskild utredare i uppdrag att ta ställning till om bestämmelserna om socialtjänstens yttranden om unga lagöverträdare är ändamålsenligt utformade och, vid behov, föreslå åtgärder för att säkerställa att yttrandena håller hög kvalitet samt lämna förslag på de författningsändringar och andra åtgärder som bedöms nödvändiga (dir. 2019:103</w:t>
      </w:r>
      <w:r w:rsidR="00DA1ED1">
        <w:rPr>
          <w:rFonts w:ascii="Times New Roman" w:hAnsi="Times New Roman"/>
          <w:sz w:val="20"/>
        </w:rPr>
        <w:t>)</w:t>
      </w:r>
      <w:r w:rsidRPr="00A879D7">
        <w:rPr>
          <w:rFonts w:ascii="Times New Roman" w:hAnsi="Times New Roman"/>
          <w:sz w:val="20"/>
        </w:rPr>
        <w:t>.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67872E1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sz w:val="20"/>
          <w:szCs w:val="22"/>
        </w:rPr>
      </w:pPr>
      <w:r w:rsidRPr="00A879D7">
        <w:rPr>
          <w:rFonts w:ascii="Times New Roman" w:eastAsiaTheme="minorHAnsi" w:hAnsi="Times New Roman" w:cstheme="minorBidi"/>
          <w:i/>
          <w:sz w:val="20"/>
          <w:szCs w:val="22"/>
        </w:rPr>
        <w:t>25. Rskr. 2017/18:213</w:t>
      </w:r>
    </w:p>
    <w:p w14:paraId="480014C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Kommunala och regionala frågor</w:t>
      </w:r>
    </w:p>
    <w:p w14:paraId="4629E9C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2017/18:3576 yrkande 20, delvis mot. 2016/17:2659 yrkande 6 och 2017/18:3125, bet. 2017/18:KU33</w:t>
      </w:r>
    </w:p>
    <w:p w14:paraId="50F9C50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74), skr. 2019/20:75 (Ju 49), skr. 2020/21:75 (Ju 42)</w:t>
      </w:r>
      <w:r w:rsidRPr="00A879D7" w:rsidDel="001643E8">
        <w:rPr>
          <w:rFonts w:ascii="Times New Roman" w:hAnsi="Times New Roman"/>
          <w:sz w:val="20"/>
        </w:rPr>
        <w:t xml:space="preserve"> </w:t>
      </w:r>
      <w:r w:rsidRPr="00A879D7">
        <w:rPr>
          <w:rFonts w:ascii="Times New Roman" w:hAnsi="Times New Roman"/>
          <w:sz w:val="20"/>
        </w:rPr>
        <w:t>och skr. 2021/22:75 (Ju 34).</w:t>
      </w:r>
    </w:p>
    <w:p w14:paraId="190808D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6448DB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A078617" w14:textId="10B75F30"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17 om </w:t>
      </w:r>
      <w:r w:rsidRPr="00A879D7">
        <w:rPr>
          <w:rFonts w:ascii="Times New Roman" w:hAnsi="Times New Roman"/>
          <w:i/>
          <w:iCs/>
          <w:sz w:val="20"/>
        </w:rPr>
        <w:t>lokalt brottsförebyggande arbete*</w:t>
      </w:r>
      <w:r w:rsidRPr="00A879D7">
        <w:rPr>
          <w:rFonts w:ascii="Times New Roman" w:hAnsi="Times New Roman"/>
          <w:sz w:val="20"/>
        </w:rPr>
        <w:t>: Riksdagen har tillkännagett för regeringen det som utskottet anför om kommunernas roll i det brotts</w:t>
      </w:r>
      <w:r w:rsidRPr="00A879D7">
        <w:rPr>
          <w:rFonts w:ascii="Times New Roman" w:hAnsi="Times New Roman"/>
          <w:sz w:val="20"/>
        </w:rPr>
        <w:softHyphen/>
        <w:t>förebyggande arbetet (bet. 2017/18:KU33 s. 38 f.). Utskottet anser att lagen behöver förtydligas så att kommunerna får en uttalad uppgift att arbeta brottsförebyggande inom ramen för sina ansvars</w:t>
      </w:r>
      <w:r w:rsidR="00B4293D">
        <w:rPr>
          <w:rFonts w:ascii="Times New Roman" w:hAnsi="Times New Roman"/>
          <w:sz w:val="20"/>
        </w:rPr>
        <w:softHyphen/>
      </w:r>
      <w:r w:rsidRPr="00A879D7">
        <w:rPr>
          <w:rFonts w:ascii="Times New Roman" w:hAnsi="Times New Roman"/>
          <w:sz w:val="20"/>
        </w:rPr>
        <w:t>områden. Regeringen fattade i november 2019 beslut om att ge en särskild utredare</w:t>
      </w:r>
      <w:r w:rsidR="00E21065">
        <w:rPr>
          <w:rFonts w:ascii="Times New Roman" w:hAnsi="Times New Roman"/>
          <w:sz w:val="20"/>
        </w:rPr>
        <w:t xml:space="preserve"> </w:t>
      </w:r>
      <w:r w:rsidRPr="00A879D7">
        <w:rPr>
          <w:rFonts w:ascii="Times New Roman" w:hAnsi="Times New Roman"/>
          <w:sz w:val="20"/>
        </w:rPr>
        <w:t xml:space="preserve">i uppdrag att bl.a. lämna förslag om hur ett lagstadgat ansvar för kommunerna att arbeta brottsförebyggande kan utformas. I juni 2021 överlämnade Utredningen om kommunernas brottsförebyggande ansvar betänkandet Kommuner mot brott (SOU 2021:49) till regeringen. Den 22 december 2022 beslutade regeringen propositionen Kommuners ansvar för brottsförebyggande arbete (prop. 2022/23:43). Regeringen föreslår </w:t>
      </w:r>
      <w:r w:rsidR="00883EEA">
        <w:rPr>
          <w:rFonts w:ascii="Times New Roman" w:hAnsi="Times New Roman"/>
          <w:sz w:val="20"/>
        </w:rPr>
        <w:t xml:space="preserve">i den </w:t>
      </w:r>
      <w:r w:rsidRPr="00A879D7">
        <w:rPr>
          <w:rFonts w:ascii="Times New Roman" w:hAnsi="Times New Roman"/>
          <w:sz w:val="20"/>
        </w:rPr>
        <w:t>att det införs en ny lag, lagen om kommuners ansvar för brottsföre</w:t>
      </w:r>
      <w:r w:rsidR="00B4293D">
        <w:rPr>
          <w:rFonts w:ascii="Times New Roman" w:hAnsi="Times New Roman"/>
          <w:sz w:val="20"/>
        </w:rPr>
        <w:softHyphen/>
      </w:r>
      <w:r w:rsidRPr="00A879D7">
        <w:rPr>
          <w:rFonts w:ascii="Times New Roman" w:hAnsi="Times New Roman"/>
          <w:sz w:val="20"/>
        </w:rPr>
        <w:t>byggande arbete. Enligt lagförslaget ska kommunerna ta fram en lägesbild över brottsligheten i kommunen och utifrån denna ta ställning till behovet av åtgärder och besluta om en åtgärdsplan. Den föreslagna lagen innebär också bl.a. att kommunerna ska ta visst ansvar för samordningen av det lokala brottsförebyggande arbetet och inrätta en samordningsfunktion. Finansiering till arbetet tillkom i budgetpropositionen för 2022 (prop. 2021/22:1</w:t>
      </w:r>
      <w:bookmarkStart w:id="39" w:name="_Hlk94615613"/>
      <w:r w:rsidRPr="00A879D7">
        <w:rPr>
          <w:rFonts w:ascii="Times New Roman" w:hAnsi="Times New Roman"/>
          <w:sz w:val="20"/>
        </w:rPr>
        <w:t xml:space="preserve"> utg.omr. 25 avsnitt 2.8 s. 29 och utg.omr. 4 avsnitt 2.9</w:t>
      </w:r>
      <w:bookmarkEnd w:id="39"/>
      <w:r w:rsidRPr="00A879D7">
        <w:rPr>
          <w:rFonts w:ascii="Times New Roman" w:hAnsi="Times New Roman"/>
          <w:sz w:val="20"/>
        </w:rPr>
        <w:t xml:space="preserve"> s. 67, 74 och 75) och i budgetpropositionen för 2023 (prop. 2022/2023:1 utg.omr. 4 avsnitt 3.10 s. 79 och 87). </w:t>
      </w:r>
      <w:r w:rsidR="00BD513F" w:rsidRPr="00A879D7">
        <w:rPr>
          <w:rFonts w:ascii="Times New Roman" w:hAnsi="Times New Roman"/>
          <w:sz w:val="20"/>
        </w:rPr>
        <w:t xml:space="preserve">Lagen </w:t>
      </w:r>
      <w:r w:rsidR="00BD513F">
        <w:rPr>
          <w:rFonts w:ascii="Times New Roman" w:hAnsi="Times New Roman"/>
          <w:sz w:val="20"/>
        </w:rPr>
        <w:t>föreslås</w:t>
      </w:r>
      <w:r w:rsidR="00BD513F" w:rsidRPr="00A879D7">
        <w:rPr>
          <w:rFonts w:ascii="Times New Roman" w:hAnsi="Times New Roman"/>
          <w:sz w:val="20"/>
        </w:rPr>
        <w:t xml:space="preserve"> att träda i kraft den 1 juli 2023.</w:t>
      </w:r>
      <w:r w:rsidRPr="00A879D7">
        <w:rPr>
          <w:rFonts w:ascii="Times New Roman" w:hAnsi="Times New Roman"/>
          <w:sz w:val="20"/>
        </w:rPr>
        <w:t xml:space="preserve"> Punkten är slutbehandlad.</w:t>
      </w:r>
    </w:p>
    <w:p w14:paraId="6DB0056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26. Rskr. 2017/18:229</w:t>
      </w:r>
    </w:p>
    <w:p w14:paraId="14CD4E7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Offentlig förvaltning </w:t>
      </w:r>
    </w:p>
    <w:p w14:paraId="2346F3B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2017/18:3119 m.fl., bet. 2017/18:KU37</w:t>
      </w:r>
    </w:p>
    <w:p w14:paraId="74012CF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81), 2019/20:75 (Ju 52), 2020/21:75 (Ju 44) och 2021/22:75 (Ju 35).</w:t>
      </w:r>
    </w:p>
    <w:p w14:paraId="6C27E0D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0EA815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708E3E" w14:textId="0423D91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lastRenderedPageBreak/>
        <w:t xml:space="preserve">Punkt 8 om </w:t>
      </w:r>
      <w:r w:rsidRPr="00A879D7">
        <w:rPr>
          <w:rFonts w:ascii="Times New Roman" w:hAnsi="Times New Roman"/>
          <w:i/>
          <w:iCs/>
          <w:sz w:val="20"/>
        </w:rPr>
        <w:t>tjänstemannaansvar</w:t>
      </w:r>
      <w:r w:rsidRPr="00A879D7">
        <w:rPr>
          <w:rFonts w:ascii="Times New Roman" w:hAnsi="Times New Roman"/>
          <w:sz w:val="20"/>
        </w:rPr>
        <w:t>*: Riksdagen har tillkännagett för rege</w:t>
      </w:r>
      <w:r w:rsidRPr="00A879D7">
        <w:rPr>
          <w:rFonts w:ascii="Times New Roman" w:hAnsi="Times New Roman"/>
          <w:sz w:val="20"/>
        </w:rPr>
        <w:softHyphen/>
        <w:t>ringen det som utskottet anför om ett modernare och tydligare tjänste</w:t>
      </w:r>
      <w:r w:rsidRPr="00A879D7">
        <w:rPr>
          <w:rFonts w:ascii="Times New Roman" w:hAnsi="Times New Roman"/>
          <w:sz w:val="20"/>
        </w:rPr>
        <w:softHyphen/>
        <w:t>mannaansvar genom ett utvidgat straffansvar för tjänstefel (bet. 2017/18:KU37 s. 33 f.). Den 14 maj 2020 beslutade regeringen kommitté</w:t>
      </w:r>
      <w:r w:rsidRPr="00A879D7">
        <w:rPr>
          <w:rFonts w:ascii="Times New Roman" w:hAnsi="Times New Roman"/>
          <w:sz w:val="20"/>
        </w:rPr>
        <w:softHyphen/>
        <w:t>direktiv Ett förstärkt straffrättsligt skydd för vissa samhälls</w:t>
      </w:r>
      <w:r w:rsidRPr="00A879D7">
        <w:rPr>
          <w:rFonts w:ascii="Times New Roman" w:hAnsi="Times New Roman"/>
          <w:sz w:val="20"/>
        </w:rPr>
        <w:softHyphen/>
        <w:t xml:space="preserve">nyttiga funktioner och några andra straffrättsliga frågor (dir. 2020:54). </w:t>
      </w:r>
      <w:r w:rsidR="00683B73">
        <w:rPr>
          <w:rFonts w:ascii="Times New Roman" w:hAnsi="Times New Roman"/>
          <w:sz w:val="20"/>
        </w:rPr>
        <w:t>Utredaren fick i uppdrag att bl.a.</w:t>
      </w:r>
      <w:r w:rsidRPr="00A879D7">
        <w:rPr>
          <w:rFonts w:ascii="Times New Roman" w:hAnsi="Times New Roman"/>
          <w:sz w:val="20"/>
        </w:rPr>
        <w:t xml:space="preserve"> överväga och ta ställning till om det straff</w:t>
      </w:r>
      <w:r w:rsidRPr="00A879D7">
        <w:rPr>
          <w:rFonts w:ascii="Times New Roman" w:hAnsi="Times New Roman"/>
          <w:sz w:val="20"/>
        </w:rPr>
        <w:softHyphen/>
        <w:t xml:space="preserve">rättsliga ansvaret för tjänstefel bör utvidgas och vid behov lämna nödvändiga författningsförslag. Genom tilläggsdirektiv som beslutades den 17 juni 2021 förlängdes utredningstiden. Uppdraget redovisades den 2 februari 2022 genom betänkandet En skärpt syn på brott mot journalister och utövare av vissa samhällsnyttiga funktioner (SOU 2022:2). Utredningen bedömde att straffbestämmelsen om tjänstefel inte bör ändras. Utredningen lämnde därför inte något förslag om ändring av straffbestämmelsen. </w:t>
      </w:r>
      <w:r w:rsidR="00683B73" w:rsidRPr="00280328">
        <w:rPr>
          <w:rFonts w:ascii="Times New Roman" w:hAnsi="Times New Roman"/>
          <w:sz w:val="20"/>
        </w:rPr>
        <w:t>Som framgår av Tidöavtalet är samarbetspartierna överens om att en särskild utredare ska få i uppdrag att lägga fram förslag för hur ett återinfört tjänstemannaansvar skulle kunna se ut</w:t>
      </w:r>
      <w:r w:rsidR="00683B73">
        <w:rPr>
          <w:rFonts w:ascii="Times New Roman" w:hAnsi="Times New Roman"/>
          <w:sz w:val="20"/>
        </w:rPr>
        <w:t xml:space="preserve">. Arbetet med att ta fram kommittédirektiv pågår. </w:t>
      </w:r>
      <w:r w:rsidR="00683B73" w:rsidRPr="00A879D7">
        <w:rPr>
          <w:rFonts w:ascii="Times New Roman" w:hAnsi="Times New Roman"/>
          <w:sz w:val="20"/>
        </w:rPr>
        <w:t>Punkten är inte slutbehandlad.</w:t>
      </w:r>
    </w:p>
    <w:p w14:paraId="2C0DBDB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27. Rskr. 2017/18:240</w:t>
      </w:r>
    </w:p>
    <w:p w14:paraId="2634ADA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Straffrättsliga frågor </w:t>
      </w:r>
    </w:p>
    <w:p w14:paraId="4DF625F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2017/18:9 m.fl., bet. 2017/18:JuU14</w:t>
      </w:r>
    </w:p>
    <w:p w14:paraId="771BA08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Tidigare redovisad, se skr. 2018/19:75 (Ju 84), </w:t>
      </w:r>
      <w:r w:rsidRPr="00A879D7">
        <w:rPr>
          <w:rFonts w:ascii="Times New Roman" w:eastAsiaTheme="minorEastAsia" w:hAnsi="Times New Roman"/>
          <w:sz w:val="20"/>
        </w:rPr>
        <w:t>2019/20:75 (Ju 53),</w:t>
      </w:r>
      <w:r w:rsidRPr="00A879D7" w:rsidDel="00615F6A">
        <w:rPr>
          <w:rFonts w:ascii="Times New Roman" w:eastAsiaTheme="minorEastAsia" w:hAnsi="Times New Roman"/>
          <w:sz w:val="20"/>
        </w:rPr>
        <w:t xml:space="preserve"> </w:t>
      </w:r>
      <w:r w:rsidRPr="00A879D7">
        <w:rPr>
          <w:rFonts w:ascii="Times New Roman" w:eastAsiaTheme="minorEastAsia" w:hAnsi="Times New Roman"/>
          <w:sz w:val="20"/>
        </w:rPr>
        <w:t>2020/21:75 (Ju 45) och 2021/22:75 (Ju 36)</w:t>
      </w:r>
      <w:r w:rsidRPr="00A879D7">
        <w:rPr>
          <w:rFonts w:ascii="Times New Roman" w:hAnsi="Times New Roman"/>
          <w:sz w:val="20"/>
        </w:rPr>
        <w:t>.</w:t>
      </w:r>
    </w:p>
    <w:p w14:paraId="79EABB3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3D1D8BE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8C925B" w14:textId="635CA01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skärpta straff för angrepp mot väsentliga samhällsfunk</w:t>
      </w:r>
      <w:r w:rsidRPr="00A879D7">
        <w:rPr>
          <w:rFonts w:ascii="Times New Roman" w:hAnsi="Times New Roman"/>
          <w:i/>
          <w:sz w:val="20"/>
        </w:rPr>
        <w:softHyphen/>
      </w:r>
      <w:r w:rsidRPr="00A879D7">
        <w:rPr>
          <w:rFonts w:ascii="Times New Roman" w:hAnsi="Times New Roman"/>
          <w:i/>
          <w:iCs/>
          <w:sz w:val="20"/>
        </w:rPr>
        <w:t>tioner såsom akutmottagningar</w:t>
      </w:r>
      <w:r w:rsidRPr="00A879D7">
        <w:rPr>
          <w:rFonts w:ascii="Times New Roman" w:hAnsi="Times New Roman"/>
          <w:sz w:val="20"/>
        </w:rPr>
        <w:t>*: Riksdagen har tillkännagett för regeringen det som utskottet anför om ett stärkt straffrättsligt skydd för personal inom hälso- och sjukvården och om att våld mot personal inom hälso- och sjukvården och andra vitala samhällsfunktioner ska ha ett minimistraff om sex månaders fängelse (bet. 2017/18:JuU14 s. 45 f.). Riks</w:t>
      </w:r>
      <w:r w:rsidRPr="00A879D7">
        <w:rPr>
          <w:rFonts w:ascii="Times New Roman" w:hAnsi="Times New Roman"/>
          <w:sz w:val="20"/>
        </w:rPr>
        <w:softHyphen/>
        <w:t>dagen har där</w:t>
      </w:r>
      <w:r w:rsidRPr="00A879D7">
        <w:rPr>
          <w:rFonts w:ascii="Times New Roman" w:hAnsi="Times New Roman"/>
          <w:sz w:val="20"/>
        </w:rPr>
        <w:softHyphen/>
        <w:t xml:space="preserve">med bifallit motionerna 2017/18:9, 2017/18:3192 yrkande 3, 2017/18:3421 yrkande 37, 2017/18:3568 yrkande 30, 2017/18:3569 yrkande 25, 2017/18:3867 yrkande 10 och 2017/18:3899 yrkande 4. Den 14 maj 2020 beslutade regeringen kommittédirektiv Ett förstärkt straffrättsligt skydd för vissa samhällsnyttiga funktioner och några andra straffrättsliga frågor (dir. 2020:54). Utredaren </w:t>
      </w:r>
      <w:r w:rsidR="00683B73">
        <w:rPr>
          <w:rFonts w:ascii="Times New Roman" w:hAnsi="Times New Roman"/>
          <w:sz w:val="20"/>
        </w:rPr>
        <w:t>fick i uppdrag att</w:t>
      </w:r>
      <w:r w:rsidR="00BD513F" w:rsidRPr="00A879D7">
        <w:rPr>
          <w:rFonts w:ascii="Times New Roman" w:hAnsi="Times New Roman"/>
          <w:sz w:val="20"/>
        </w:rPr>
        <w:t xml:space="preserve"> bl.a.</w:t>
      </w:r>
      <w:r w:rsidRPr="00A879D7">
        <w:rPr>
          <w:rFonts w:ascii="Times New Roman" w:hAnsi="Times New Roman"/>
          <w:sz w:val="20"/>
        </w:rPr>
        <w:t xml:space="preserve"> överväga och ta ställning till vilka samhällsnyttiga funktioner som är i behov av ett förstärkt straffrättsligt skydd och hur ett sådant skydd kan uppnås. Genom tilläggsdirektiv som beslutades den 17 juni 2021 förlängdes utrednings</w:t>
      </w:r>
      <w:r w:rsidRPr="00A879D7">
        <w:rPr>
          <w:rFonts w:ascii="Times New Roman" w:hAnsi="Times New Roman"/>
          <w:sz w:val="20"/>
        </w:rPr>
        <w:softHyphen/>
        <w:t>tiden. Uppdraget redovisades den 2 februari 2022 genom betänkandet En skärpt syn på brott mot journalister och utövare av vissa samhällsnyttiga funktioner (SOU 2022:2). Betänkandet har remitterats och remisstiden gick ut den 18 maj 2022. Punkten är inte slutbehandlad.</w:t>
      </w:r>
    </w:p>
    <w:p w14:paraId="78D76F7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20 om </w:t>
      </w:r>
      <w:r w:rsidRPr="00A879D7">
        <w:rPr>
          <w:rFonts w:ascii="Times New Roman" w:hAnsi="Times New Roman"/>
          <w:i/>
          <w:iCs/>
          <w:sz w:val="20"/>
        </w:rPr>
        <w:t>rattfylleri och grov olovlig körning</w:t>
      </w:r>
      <w:r w:rsidRPr="00A879D7">
        <w:rPr>
          <w:rFonts w:ascii="Times New Roman" w:hAnsi="Times New Roman"/>
          <w:sz w:val="20"/>
        </w:rPr>
        <w:t xml:space="preserve">*: Riksdagen har tillkännagett för regeringen det som utskottet anför om skärpta straff för rattfylleri och grov olovlig körning (bet. 2017/18:JuU14 s. 55 f.). Riksdagen har därmed bifallit motionerna 2017/18:19, 2017/18:863, </w:t>
      </w:r>
      <w:r w:rsidRPr="00A879D7">
        <w:rPr>
          <w:rFonts w:ascii="Times New Roman" w:hAnsi="Times New Roman"/>
          <w:sz w:val="20"/>
        </w:rPr>
        <w:lastRenderedPageBreak/>
        <w:t>2017/18:3090, 2017/18:3569 yrkande 53, 2017/18:3581, 2017/18:3766 yrkande 10 och 2017/18:3867 yrkande 2. Den 30 augusti 2018 fick en utredare i uppdrag att utreda och utvärdera vissa frågor avseende trafik</w:t>
      </w:r>
      <w:r w:rsidRPr="00A879D7">
        <w:rPr>
          <w:rFonts w:ascii="Times New Roman" w:hAnsi="Times New Roman"/>
          <w:sz w:val="20"/>
        </w:rPr>
        <w:softHyphen/>
        <w:t>brott och sjöfylleri (Ju 2018:F). Uppdraget redovisades i november 2019 genom promemorian Ett stärkt straffrättsligt skydd mot upprepad trafikbrottslighet och en utvärdering av den nedre promillegränsen för sjöfylleri (Ds 2019:22). I promemorian föreslås bl.a. att maximi</w:t>
      </w:r>
      <w:r w:rsidRPr="00A879D7">
        <w:rPr>
          <w:rFonts w:ascii="Times New Roman" w:hAnsi="Times New Roman"/>
          <w:sz w:val="20"/>
        </w:rPr>
        <w:softHyphen/>
        <w:t xml:space="preserve">straffet för olovlig körning, grovt brott, och rattfylleri höjs från fängelse i sex månader till fängelse i ett år samt att maximistraffet för grovt rattfylleri höjs från fängelse i två år till fängelse i tre år. Vidare görs i promemorian bedömningen att det saknas skäl att ändra regelverket om tillfälligt omhändertagande av fordonsnycklar m.m. Promemorian har remitterats och remisstiden gick ut den 20 mars 2020. I december 2021 remitterades ett utkast till lagrådsremiss med förslag om bl.a. skärpta straff för grov olovlig körning, rattfylleri och grovt rattfylleri. Remisstiden gick ut den 22 februari 2022. </w:t>
      </w:r>
      <w:r w:rsidR="00BD513F" w:rsidRPr="00A879D7">
        <w:rPr>
          <w:rFonts w:ascii="Times New Roman" w:hAnsi="Times New Roman"/>
          <w:sz w:val="20"/>
        </w:rPr>
        <w:t xml:space="preserve">Den 9 juni 2022 </w:t>
      </w:r>
      <w:r w:rsidRPr="00A879D7">
        <w:rPr>
          <w:rFonts w:ascii="Times New Roman" w:hAnsi="Times New Roman"/>
          <w:sz w:val="20"/>
        </w:rPr>
        <w:t>beslutade regeringen lagrådsremissen Skärpta straff för olovlig körning och rattfylleribrott. Punkten är inte slutbehandlad.</w:t>
      </w:r>
    </w:p>
    <w:p w14:paraId="7BDB3FB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hAnsi="Times New Roman"/>
          <w:i/>
          <w:sz w:val="20"/>
          <w:szCs w:val="22"/>
        </w:rPr>
        <w:t>28. Rskr. 2017/18:254</w:t>
      </w:r>
    </w:p>
    <w:p w14:paraId="2527CDC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030D5E9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2017/18:709, 2017/18:3190 yrkande 1, 2017/18:3192 yrkande 7, 2017/18:3685 yrkande 24, 2017/18:3867 yrkande 11, bet. 2017/18:JuU13</w:t>
      </w:r>
    </w:p>
    <w:p w14:paraId="32F1F1B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89), 2019/20:75 (Ju 54), 2020/21:75 (Ju 46) och 2021/22:75 (Ju 37).</w:t>
      </w:r>
    </w:p>
    <w:p w14:paraId="06D3AC5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18662F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8E5DEB" w14:textId="282E9A7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informationsutbyte mellan Polismyndigheten och Krono</w:t>
      </w:r>
      <w:r w:rsidRPr="00A879D7">
        <w:rPr>
          <w:rFonts w:ascii="Times New Roman" w:hAnsi="Times New Roman"/>
          <w:i/>
          <w:iCs/>
          <w:sz w:val="20"/>
        </w:rPr>
        <w:softHyphen/>
        <w:t>fogdemyndigheten*</w:t>
      </w:r>
      <w:r w:rsidRPr="00A879D7">
        <w:rPr>
          <w:rFonts w:ascii="Times New Roman" w:hAnsi="Times New Roman"/>
          <w:sz w:val="20"/>
        </w:rPr>
        <w:t>: Riksdagen har tillkännagett för regeringen det som utskottet anför om åtgärder för att underlätta informationsutbyte mellan Polis</w:t>
      </w:r>
      <w:r w:rsidRPr="00A879D7">
        <w:rPr>
          <w:rFonts w:ascii="Times New Roman" w:hAnsi="Times New Roman"/>
          <w:sz w:val="20"/>
        </w:rPr>
        <w:softHyphen/>
        <w:t xml:space="preserve">myndigheten och Kronofogdemyndigheten (bet. 2017/18:JuU13 s. 44 f.). </w:t>
      </w:r>
      <w:r w:rsidR="00BD513F">
        <w:rPr>
          <w:rFonts w:ascii="Times New Roman" w:hAnsi="Times New Roman"/>
          <w:sz w:val="20"/>
        </w:rPr>
        <w:t>Den 24 mars 2022 beslutade regeringen</w:t>
      </w:r>
      <w:r w:rsidRPr="00A879D7">
        <w:rPr>
          <w:rFonts w:ascii="Times New Roman" w:hAnsi="Times New Roman"/>
          <w:sz w:val="20"/>
        </w:rPr>
        <w:t xml:space="preserve"> propositionen Effektivare verktyg i utsökningsförfarandet (prop. 2021/22:197</w:t>
      </w:r>
      <w:r w:rsidR="00683B73" w:rsidRPr="00A879D7">
        <w:rPr>
          <w:rFonts w:ascii="Times New Roman" w:hAnsi="Times New Roman"/>
          <w:sz w:val="20"/>
        </w:rPr>
        <w:t>)</w:t>
      </w:r>
      <w:r w:rsidR="00683B73">
        <w:rPr>
          <w:rFonts w:ascii="Times New Roman" w:hAnsi="Times New Roman"/>
          <w:sz w:val="20"/>
        </w:rPr>
        <w:t>. Genom den bedömning</w:t>
      </w:r>
      <w:r w:rsidRPr="00A879D7">
        <w:rPr>
          <w:rFonts w:ascii="Times New Roman" w:hAnsi="Times New Roman"/>
          <w:sz w:val="20"/>
        </w:rPr>
        <w:t xml:space="preserve"> som </w:t>
      </w:r>
      <w:r w:rsidR="00683B73">
        <w:rPr>
          <w:rFonts w:ascii="Times New Roman" w:hAnsi="Times New Roman"/>
          <w:sz w:val="20"/>
        </w:rPr>
        <w:t>görs i propositionen</w:t>
      </w:r>
      <w:r w:rsidR="00BD513F" w:rsidRPr="00A879D7">
        <w:rPr>
          <w:rFonts w:ascii="Times New Roman" w:hAnsi="Times New Roman"/>
          <w:sz w:val="20"/>
        </w:rPr>
        <w:t xml:space="preserve"> slutbehandlades tillkännagivandet.</w:t>
      </w:r>
      <w:r w:rsidRPr="00A879D7">
        <w:rPr>
          <w:rFonts w:ascii="Times New Roman" w:hAnsi="Times New Roman"/>
          <w:sz w:val="20"/>
        </w:rPr>
        <w:t xml:space="preserve"> Punkten är slutbehandlad.</w:t>
      </w:r>
      <w:r w:rsidRPr="00A879D7" w:rsidDel="005121CE">
        <w:rPr>
          <w:rFonts w:ascii="Times New Roman" w:hAnsi="Times New Roman"/>
          <w:sz w:val="20"/>
        </w:rPr>
        <w:t xml:space="preserve"> </w:t>
      </w:r>
    </w:p>
    <w:p w14:paraId="3FB5B3D9" w14:textId="3DF6ADA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18 om </w:t>
      </w:r>
      <w:r w:rsidRPr="00A879D7">
        <w:rPr>
          <w:rFonts w:ascii="Times New Roman" w:hAnsi="Times New Roman"/>
          <w:i/>
          <w:iCs/>
          <w:sz w:val="20"/>
        </w:rPr>
        <w:t>säkerhet på sjukhus</w:t>
      </w:r>
      <w:r w:rsidRPr="00A879D7">
        <w:rPr>
          <w:rFonts w:ascii="Times New Roman" w:hAnsi="Times New Roman"/>
          <w:sz w:val="20"/>
        </w:rPr>
        <w:t>*: Riksdagen har tillkännagett för regeringen det som utskottet anför om att öka säkerheten på sjukhus (bet. 2017/18:JuU13 s. 48) och därmed bifallit motion 2017/18:3867 yrkande 11. Den 14 maj 2020 beslutade regeringen kommittédirektiv Ett förstärkt straffrättsligt skydd för vissa samhällsnyttiga funktioner och några andra straffrättsliga frågor (dir. 2020:54) som bl.a. omfattar uppdraget att överväga och ta ställning till vilka samhällsnyttiga funktioner som är i behov av ett förstärkt straffrättsligt skydd och hur ett sådant skydd kan uppnås. I propositionen Ett förstärkt medarbetarskydd för polisanställda (prop. 2019/20:186), som beslutades den 25 juni 2020, redovisades tillkänna</w:t>
      </w:r>
      <w:r w:rsidRPr="00A879D7">
        <w:rPr>
          <w:rFonts w:ascii="Times New Roman" w:hAnsi="Times New Roman"/>
          <w:sz w:val="20"/>
        </w:rPr>
        <w:softHyphen/>
        <w:t xml:space="preserve">givandet som slutbehandlat. Riksdagen delade dock inte regeringens uppfattning att tillkännagivandet därmed är slutbehandlat (bet. 2020/21:KU21, rskr. 2020/21:371). Punkten står därför åter som öppen. Den 2 februari 2022 redovisade utredningen betänkandet En skärpt syn på brott mot journalister och utövare av vissa samhällsnyttiga funktioner </w:t>
      </w:r>
      <w:r w:rsidRPr="00A879D7">
        <w:rPr>
          <w:rFonts w:ascii="Times New Roman" w:hAnsi="Times New Roman"/>
          <w:sz w:val="20"/>
        </w:rPr>
        <w:lastRenderedPageBreak/>
        <w:t>(SOU 2022:2). Betänkandet har remitterats och remisstiden löpte ut den 18 maj 2022. Mot denna bakgrund bedömde regeringen i budgetpropositionen för 2023 (prop. 2022/23:1 utg.omr. 4 avsnitt 3.7</w:t>
      </w:r>
      <w:r w:rsidR="00BD513F" w:rsidRPr="00A879D7">
        <w:rPr>
          <w:rFonts w:ascii="Times New Roman" w:hAnsi="Times New Roman"/>
          <w:sz w:val="20"/>
        </w:rPr>
        <w:t xml:space="preserve"> s.</w:t>
      </w:r>
      <w:r w:rsidRPr="00A879D7">
        <w:rPr>
          <w:rFonts w:ascii="Times New Roman" w:hAnsi="Times New Roman"/>
          <w:sz w:val="20"/>
        </w:rPr>
        <w:t xml:space="preserve"> 41) att tillkännagivandet är slutbehandlat. Punkten är slutbehandlad.</w:t>
      </w:r>
    </w:p>
    <w:p w14:paraId="38C16902" w14:textId="72F9E4FB" w:rsidR="00BD513F" w:rsidRPr="00A879D7" w:rsidRDefault="00683B73"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0" w:name="_Hlk532551585"/>
      <w:r w:rsidRPr="00A879D7">
        <w:rPr>
          <w:rFonts w:ascii="Times New Roman" w:hAnsi="Times New Roman"/>
          <w:sz w:val="20"/>
        </w:rPr>
        <w:t xml:space="preserve">Punkt 33 om </w:t>
      </w:r>
      <w:r w:rsidRPr="00A879D7">
        <w:rPr>
          <w:rFonts w:ascii="Times New Roman" w:hAnsi="Times New Roman"/>
          <w:i/>
          <w:iCs/>
          <w:sz w:val="20"/>
        </w:rPr>
        <w:t>tillgången till id-handlingar</w:t>
      </w:r>
      <w:r w:rsidRPr="00A879D7">
        <w:rPr>
          <w:rFonts w:ascii="Times New Roman" w:hAnsi="Times New Roman"/>
          <w:sz w:val="20"/>
        </w:rPr>
        <w:t>*: Riksdagen har tillkännagett för regeringen det som utskottet anför om en skyndsam uppstramning av tillgången till id-handlingar i syfte att minska id-stölder och bedrägerier (bet. 2017/18:JuU13 s. 79 f.) och därmed bifallit motionerna 2017/18:3190 yrkande 1, motion 2017/18:3685 yrkande 24 och delvis motion 2017/18:709.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w:t>
      </w:r>
      <w:r>
        <w:rPr>
          <w:rFonts w:ascii="Times New Roman" w:hAnsi="Times New Roman"/>
          <w:sz w:val="20"/>
        </w:rPr>
        <w:t xml:space="preserve"> </w:t>
      </w:r>
      <w:r w:rsidR="00BD513F" w:rsidRPr="00A879D7">
        <w:rPr>
          <w:rFonts w:ascii="Times New Roman" w:hAnsi="Times New Roman"/>
          <w:sz w:val="20"/>
        </w:rPr>
        <w:t>–</w:t>
      </w:r>
      <w:r w:rsidR="00BD513F">
        <w:rPr>
          <w:rFonts w:ascii="Times New Roman" w:hAnsi="Times New Roman"/>
          <w:sz w:val="20"/>
        </w:rPr>
        <w:t xml:space="preserve"> </w:t>
      </w:r>
      <w:r w:rsidR="00BD513F" w:rsidRPr="00A879D7">
        <w:rPr>
          <w:rFonts w:ascii="Times New Roman" w:hAnsi="Times New Roman"/>
          <w:sz w:val="20"/>
        </w:rPr>
        <w:t xml:space="preserve">med e-legitimation (SOU 2019:14). </w:t>
      </w:r>
      <w:r w:rsidRPr="00A879D7">
        <w:rPr>
          <w:rFonts w:ascii="Times New Roman" w:hAnsi="Times New Roman"/>
          <w:sz w:val="20"/>
        </w:rPr>
        <w:t>I be</w:t>
      </w:r>
      <w:r w:rsidRPr="00A879D7">
        <w:rPr>
          <w:rFonts w:ascii="Times New Roman" w:hAnsi="Times New Roman"/>
          <w:sz w:val="20"/>
        </w:rPr>
        <w:softHyphen/>
        <w:t>tänkan</w:t>
      </w:r>
      <w:r w:rsidRPr="00A879D7">
        <w:rPr>
          <w:rFonts w:ascii="Times New Roman" w:hAnsi="Times New Roman"/>
          <w:sz w:val="20"/>
        </w:rPr>
        <w:softHyphen/>
        <w:t>det föreslås bl.a. en ny lag om statliga identitets</w:t>
      </w:r>
      <w:r w:rsidRPr="00A879D7">
        <w:rPr>
          <w:rFonts w:ascii="Times New Roman" w:hAnsi="Times New Roman"/>
          <w:sz w:val="20"/>
        </w:rPr>
        <w:softHyphen/>
        <w:t>handlingar. Betänkandet har remitterats och remisstiden löpte ut den 30</w:t>
      </w:r>
      <w:r w:rsidR="00BD513F">
        <w:rPr>
          <w:rFonts w:ascii="Times New Roman" w:hAnsi="Times New Roman"/>
          <w:sz w:val="20"/>
        </w:rPr>
        <w:t> </w:t>
      </w:r>
      <w:r w:rsidR="00BD513F" w:rsidRPr="00A879D7">
        <w:rPr>
          <w:rFonts w:ascii="Times New Roman" w:hAnsi="Times New Roman"/>
          <w:sz w:val="20"/>
        </w:rPr>
        <w:t>augusti 2019. Arbete med en lagrådsremiss pågår.</w:t>
      </w:r>
      <w:r w:rsidRPr="00A879D7">
        <w:rPr>
          <w:rFonts w:ascii="Times New Roman" w:hAnsi="Times New Roman"/>
          <w:sz w:val="20"/>
        </w:rPr>
        <w:t xml:space="preserve"> Punkten är inte slut</w:t>
      </w:r>
      <w:r w:rsidRPr="00A879D7">
        <w:rPr>
          <w:rFonts w:ascii="Times New Roman" w:hAnsi="Times New Roman"/>
          <w:sz w:val="20"/>
        </w:rPr>
        <w:softHyphen/>
        <w:t>behandlad.</w:t>
      </w:r>
      <w:bookmarkEnd w:id="40"/>
    </w:p>
    <w:p w14:paraId="6EE6335C" w14:textId="1A6DAE91" w:rsidR="00BD513F" w:rsidRDefault="00BD513F" w:rsidP="00BD513F">
      <w:pPr>
        <w:pStyle w:val="Brdtextmedindrag"/>
      </w:pPr>
      <w:r>
        <w:t>Följande punkt är inte slutbehandlad: 33.</w:t>
      </w:r>
    </w:p>
    <w:p w14:paraId="01C7541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hAnsi="Times New Roman"/>
          <w:i/>
          <w:sz w:val="20"/>
          <w:szCs w:val="22"/>
        </w:rPr>
        <w:t>29.</w:t>
      </w:r>
      <w:r w:rsidRPr="00A879D7">
        <w:rPr>
          <w:rFonts w:ascii="Times New Roman" w:hAnsi="Times New Roman"/>
          <w:sz w:val="20"/>
          <w:szCs w:val="22"/>
        </w:rPr>
        <w:t xml:space="preserve"> </w:t>
      </w:r>
      <w:r w:rsidRPr="00A879D7">
        <w:rPr>
          <w:rFonts w:ascii="Times New Roman" w:hAnsi="Times New Roman"/>
          <w:i/>
          <w:sz w:val="20"/>
          <w:szCs w:val="22"/>
        </w:rPr>
        <w:t>Rskr. 2017/18:289</w:t>
      </w:r>
    </w:p>
    <w:p w14:paraId="56F2ABC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modernt och stärkt skydd för Sveriges säkerhet – ny säkerhetsskydds</w:t>
      </w:r>
      <w:r w:rsidRPr="00A879D7">
        <w:rPr>
          <w:rFonts w:ascii="Times New Roman" w:hAnsi="Times New Roman"/>
          <w:sz w:val="20"/>
        </w:rPr>
        <w:softHyphen/>
        <w:t>lag</w:t>
      </w:r>
    </w:p>
    <w:p w14:paraId="36B604C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2017/18:89, mot. 2017/18:3999, bet. 2017/18:JuU21 </w:t>
      </w:r>
    </w:p>
    <w:p w14:paraId="7FE262A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102), 2019/20:75 (Ju 81), 2020/21:75 (Ju 49) och 2021/22:75 (Ju 39).</w:t>
      </w:r>
    </w:p>
    <w:p w14:paraId="2AF0172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7B630A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color w:val="000000"/>
          <w:sz w:val="20"/>
        </w:rPr>
      </w:pPr>
    </w:p>
    <w:p w14:paraId="03746011" w14:textId="2351D990"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color w:val="000000" w:themeColor="text1"/>
          <w:sz w:val="20"/>
        </w:rPr>
        <w:t xml:space="preserve">Punkt 4 om </w:t>
      </w:r>
      <w:r w:rsidRPr="00A879D7">
        <w:rPr>
          <w:rFonts w:ascii="Times New Roman" w:hAnsi="Times New Roman"/>
          <w:i/>
          <w:iCs/>
          <w:color w:val="000000" w:themeColor="text1"/>
          <w:sz w:val="20"/>
        </w:rPr>
        <w:t>tillsynsmyndigheternas ansvar, organisation och resurs</w:t>
      </w:r>
      <w:r w:rsidRPr="00A879D7">
        <w:rPr>
          <w:rFonts w:ascii="Times New Roman" w:hAnsi="Times New Roman"/>
          <w:i/>
          <w:iCs/>
          <w:color w:val="000000" w:themeColor="text1"/>
          <w:sz w:val="20"/>
        </w:rPr>
        <w:softHyphen/>
        <w:t>fördelning</w:t>
      </w:r>
      <w:r w:rsidRPr="00A879D7">
        <w:rPr>
          <w:rFonts w:ascii="Times New Roman" w:hAnsi="Times New Roman"/>
          <w:color w:val="000000" w:themeColor="text1"/>
          <w:sz w:val="20"/>
        </w:rPr>
        <w:t>*: Riksdagen har tillkännagett för regeringen det som utskottet anför om en översyn av tillsynsmyndigheternas ansvar, organisation och resurs</w:t>
      </w:r>
      <w:r w:rsidRPr="00A879D7">
        <w:rPr>
          <w:rFonts w:ascii="Times New Roman" w:hAnsi="Times New Roman"/>
          <w:color w:val="000000" w:themeColor="text1"/>
          <w:sz w:val="20"/>
        </w:rPr>
        <w:softHyphen/>
        <w:t>fördelning (bet. 2017/18:JuU21 s. 20)</w:t>
      </w:r>
      <w:r w:rsidRPr="00A879D7">
        <w:rPr>
          <w:rFonts w:ascii="Times New Roman" w:hAnsi="Times New Roman"/>
          <w:sz w:val="20"/>
        </w:rPr>
        <w:t xml:space="preserve"> </w:t>
      </w:r>
      <w:r w:rsidRPr="00A879D7">
        <w:rPr>
          <w:rFonts w:ascii="Times New Roman" w:hAnsi="Times New Roman"/>
          <w:color w:val="000000" w:themeColor="text1"/>
          <w:sz w:val="20"/>
        </w:rPr>
        <w:t xml:space="preserve">och därmed bifallit motion 2017/18:3999 yrkande 2. </w:t>
      </w:r>
      <w:r w:rsidRPr="00A879D7">
        <w:rPr>
          <w:rFonts w:ascii="Times New Roman" w:hAnsi="Times New Roman"/>
          <w:sz w:val="20"/>
        </w:rPr>
        <w:t>Utredningen om vissa säkerhetsskyddsfrågor (Ju 2017:08) har bl.a. haft i uppdrag att utreda och föreslå hur en ändamålsenlig tillsyn enligt säkerhets</w:t>
      </w:r>
      <w:r w:rsidRPr="00A879D7">
        <w:rPr>
          <w:rFonts w:ascii="Times New Roman" w:hAnsi="Times New Roman"/>
          <w:sz w:val="20"/>
        </w:rPr>
        <w:softHyphen/>
        <w:t xml:space="preserve">skyddslagstiftningen ska vara utformad. I betänkandet (SOU 2018:82) föreslog utredningen en delvis ny tillsynsstruktur. I propositionen Ett starkare skydd för Sveriges säkerhet (prop. 2020/21:194) föreslog regeringen ändringar för att tydliggöra tillsynsmyndigheternas ansvar. Regeringen bedömde att tillkännagivandet delvis tillgodosågs genom den föreslagna regleringen om tillsyn. Lagändringarna trädde i kraft den 1 december 2021 (SFS 2021:952). Den 28 oktober 2021 beslutade regeringen en ny säkerhetsskyddsförordning (SFS 2021:955) som bl.a. innebär en delvis ny tillsynsstruktur genom att ett antal myndigheter blir nya tillsynsmyndigheter, att vissa tillsynsmyndigheter får ändrade tillsynsområden samt att Säkerhetspolisen och Försvarsmakten ska vara tillsynsmyndigheter för de allra mest skyddsvärda verksamheterna och utses till samordningsmyndigheter. Den nya säkerhetsskyddsförordningen trädde i kraft den 1 december 2021. Vidtagna åtgärder redovisades och tillkännagivandet ansågs slutbehandlat </w:t>
      </w:r>
      <w:r w:rsidRPr="00A879D7">
        <w:rPr>
          <w:rFonts w:ascii="Times New Roman" w:hAnsi="Times New Roman"/>
          <w:sz w:val="20"/>
        </w:rPr>
        <w:lastRenderedPageBreak/>
        <w:t>i budgetpropositionen för 2023 (prop. 2022/23:1 utg.omr. 4 avsnitt 3.7</w:t>
      </w:r>
      <w:r w:rsidR="00BD513F" w:rsidRPr="00A879D7">
        <w:rPr>
          <w:rFonts w:ascii="Times New Roman" w:hAnsi="Times New Roman"/>
          <w:sz w:val="20"/>
        </w:rPr>
        <w:t xml:space="preserve"> s.</w:t>
      </w:r>
      <w:r w:rsidRPr="00A879D7">
        <w:rPr>
          <w:rFonts w:ascii="Times New Roman" w:hAnsi="Times New Roman"/>
          <w:sz w:val="20"/>
        </w:rPr>
        <w:t> 41 och 42). Punkten är slutbehandlad.</w:t>
      </w:r>
    </w:p>
    <w:p w14:paraId="22961BE8" w14:textId="26A30911"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color w:val="000000"/>
          <w:sz w:val="20"/>
        </w:rPr>
        <w:t xml:space="preserve">Punkt 5 om </w:t>
      </w:r>
      <w:r w:rsidRPr="00A879D7">
        <w:rPr>
          <w:rFonts w:ascii="Times New Roman" w:hAnsi="Times New Roman"/>
          <w:i/>
          <w:iCs/>
          <w:color w:val="000000"/>
          <w:sz w:val="20"/>
        </w:rPr>
        <w:t>säkerhetsskyddet i Regeringskansliet</w:t>
      </w:r>
      <w:r w:rsidRPr="00A879D7">
        <w:rPr>
          <w:rFonts w:ascii="Times New Roman" w:hAnsi="Times New Roman"/>
          <w:color w:val="000000"/>
          <w:sz w:val="20"/>
        </w:rPr>
        <w:t>*: Riksdagen har tillkännagett för regeringen det som utskottet anför om att utreda om säkerhets</w:t>
      </w:r>
      <w:r w:rsidRPr="00A879D7">
        <w:rPr>
          <w:rFonts w:ascii="Times New Roman" w:hAnsi="Times New Roman"/>
          <w:color w:val="000000"/>
          <w:sz w:val="20"/>
        </w:rPr>
        <w:softHyphen/>
        <w:t>skyddslagen i större omfattning bör gälla för Regerings</w:t>
      </w:r>
      <w:r w:rsidRPr="00A879D7">
        <w:rPr>
          <w:rFonts w:ascii="Times New Roman" w:hAnsi="Times New Roman"/>
          <w:color w:val="000000"/>
          <w:sz w:val="20"/>
        </w:rPr>
        <w:softHyphen/>
        <w:t>kansliet (bet. 2017/18:JuU21 s. 20 f.)</w:t>
      </w:r>
      <w:r w:rsidRPr="00A879D7">
        <w:rPr>
          <w:rFonts w:ascii="Times New Roman" w:hAnsi="Times New Roman"/>
          <w:sz w:val="20"/>
        </w:rPr>
        <w:t xml:space="preserve"> </w:t>
      </w:r>
      <w:r w:rsidRPr="00A879D7">
        <w:rPr>
          <w:rFonts w:ascii="Times New Roman" w:hAnsi="Times New Roman"/>
          <w:color w:val="000000"/>
          <w:sz w:val="20"/>
        </w:rPr>
        <w:t>och därmed bifallit motion 2017/18:3999 yrkande 3. Den 9 maj 2019 fick en utredare i uppdrag att biträda Justitiedepartementet med att analysera regleringen om säkerhets</w:t>
      </w:r>
      <w:r w:rsidRPr="00A879D7">
        <w:rPr>
          <w:rFonts w:ascii="Times New Roman" w:hAnsi="Times New Roman"/>
          <w:color w:val="000000"/>
          <w:sz w:val="20"/>
        </w:rPr>
        <w:softHyphen/>
        <w:t>skydd i bl.a. Regeringskansliet och ta ställning till om det finns behov av att ytterligare bestämmelser i säkerhets</w:t>
      </w:r>
      <w:r w:rsidRPr="00A879D7">
        <w:rPr>
          <w:rFonts w:ascii="Times New Roman" w:hAnsi="Times New Roman"/>
          <w:color w:val="000000"/>
          <w:sz w:val="20"/>
        </w:rPr>
        <w:softHyphen/>
        <w:t>skyddslagen (2018:585) och säkerhetsskydds</w:t>
      </w:r>
      <w:r w:rsidRPr="00A879D7">
        <w:rPr>
          <w:rFonts w:ascii="Times New Roman" w:hAnsi="Times New Roman"/>
          <w:color w:val="000000"/>
          <w:sz w:val="20"/>
        </w:rPr>
        <w:softHyphen/>
        <w:t>förordningen (2018:658) ska omfatta myndigheten (Ju 2019:B). Utredningen överlämnade sitt förslag den 13 maj 2020 genom promemorian Säkerhetsskyddsreglering för Regeringskansliet, utlands</w:t>
      </w:r>
      <w:r w:rsidRPr="00A879D7">
        <w:rPr>
          <w:rFonts w:ascii="Times New Roman" w:hAnsi="Times New Roman"/>
          <w:color w:val="000000"/>
          <w:sz w:val="20"/>
        </w:rPr>
        <w:softHyphen/>
        <w:t>myndig</w:t>
      </w:r>
      <w:r w:rsidRPr="00A879D7">
        <w:rPr>
          <w:rFonts w:ascii="Times New Roman" w:hAnsi="Times New Roman"/>
          <w:color w:val="000000"/>
          <w:sz w:val="20"/>
        </w:rPr>
        <w:softHyphen/>
        <w:t xml:space="preserve">heterna och kommittéväsendet (Ds 2020:11). </w:t>
      </w:r>
      <w:r w:rsidRPr="00A879D7">
        <w:rPr>
          <w:rFonts w:ascii="Times New Roman" w:hAnsi="Times New Roman"/>
          <w:sz w:val="20"/>
        </w:rPr>
        <w:t>Den 23 oktober 2021 beslutade regeringen en ny säkerhetsskyddsförordning (SFS 2021:955) som bland annat innebär att Regeringskansliet omfattas av fler be</w:t>
      </w:r>
      <w:r w:rsidRPr="00A879D7">
        <w:rPr>
          <w:rFonts w:ascii="Times New Roman" w:hAnsi="Times New Roman"/>
          <w:sz w:val="20"/>
        </w:rPr>
        <w:softHyphen/>
        <w:t>stämmelser i säkerhetsskyddslagen och säkerhetsskyddsförordningen. Den nya säkerhetsskyddsförordningen trädde i kraft den 1 december 2021. Vidtagna åtgärder redovisades och tillkännagivandet ansågs slutbehandlat i budgetpropositionen för 2023 (prop. 2022/23:1 utg.omr. 4 avsnitt 3.7</w:t>
      </w:r>
      <w:r w:rsidR="00BD513F" w:rsidRPr="00A879D7">
        <w:rPr>
          <w:rFonts w:ascii="Times New Roman" w:hAnsi="Times New Roman"/>
          <w:sz w:val="20"/>
        </w:rPr>
        <w:t xml:space="preserve"> s.</w:t>
      </w:r>
      <w:r w:rsidRPr="00A879D7">
        <w:rPr>
          <w:rFonts w:ascii="Times New Roman" w:hAnsi="Times New Roman"/>
          <w:sz w:val="20"/>
        </w:rPr>
        <w:t> 42). Punkten är slutbehandlad.</w:t>
      </w:r>
    </w:p>
    <w:p w14:paraId="73B961C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30. Rskr. 2017/18:302</w:t>
      </w:r>
    </w:p>
    <w:p w14:paraId="29EA037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En ny sexualbrottslagstiftning byggd på frivillighet </w:t>
      </w:r>
    </w:p>
    <w:p w14:paraId="1193A7C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2017/18:177, mot. 2017/18:4125 m.fl., bet. 2017/18:JuU29</w:t>
      </w:r>
    </w:p>
    <w:p w14:paraId="6899267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105), 2019/20:75 (Ju 59), 2020/21:75 (Ju 50) och 2021/22:75 (Ju 40).</w:t>
      </w:r>
    </w:p>
    <w:p w14:paraId="56653F2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0535980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16605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skärpt straff för våldtäkt m.m.</w:t>
      </w:r>
      <w:r w:rsidRPr="00A879D7">
        <w:rPr>
          <w:rFonts w:ascii="Times New Roman" w:hAnsi="Times New Roman"/>
          <w:sz w:val="20"/>
        </w:rPr>
        <w:t>*: Riksdagen har tillkännagett för regeringen det som utskottet anfört om att höja straffminimum för våldtäkt av normalgraden från fängelse i två år till fängelse i tre år (bet. 2017/18:JuU29 s. 8 f.). Riksdagen har därmed bifallit motion 2017/18:4125 och delvis bifallit motionerna 2017/18:170, 2017/18:1130, 2017/18:2986 yrkande 2, 2017/18:3438, 2017/18:3685 yrkande 18 och 2017/18:4115 yrkande 1. Den 30 januari 2020 gav regeringen en särskild utredare i uppdrag att bl.a. se över straffskalorna för sexualbrotten i 6 kap. brottsbalken och lämna förslag på de förändringar som kan behövas för att dessa i tillräcklig mån ska spegla brottens allvar (dir. 2020:5). Uppdraget redovisades den 1 juni 2021 i betänkandet Ett förstärkt skydd mot sexuella kränkningar (SOU 2021:43). Den 13 april 2022 beslutade regeringen propositionen Skärpt syn på våldtäkt och andra sexuella kränkningar (prop. 2021/22:231). Genom förslaget om skärpt straff för våldtäkt ansåg regeringen att tillkännagivandet var tillgodosett</w:t>
      </w:r>
      <w:r w:rsidR="00683B73" w:rsidRPr="007A429F">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augusti 2022. Punkten är slutbehandlad. </w:t>
      </w:r>
    </w:p>
    <w:p w14:paraId="1979F57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color w:val="000000"/>
          <w:sz w:val="20"/>
        </w:rPr>
      </w:pPr>
      <w:r w:rsidRPr="00A879D7">
        <w:rPr>
          <w:rFonts w:ascii="Times New Roman" w:hAnsi="Times New Roman"/>
          <w:sz w:val="20"/>
        </w:rPr>
        <w:t xml:space="preserve">Punkt 8 om </w:t>
      </w:r>
      <w:r w:rsidRPr="00A879D7">
        <w:rPr>
          <w:rFonts w:ascii="Times New Roman" w:hAnsi="Times New Roman"/>
          <w:i/>
          <w:iCs/>
          <w:sz w:val="20"/>
        </w:rPr>
        <w:t>köp av sexuell handling av barn</w:t>
      </w:r>
      <w:r w:rsidRPr="00A879D7">
        <w:rPr>
          <w:rFonts w:ascii="Times New Roman" w:hAnsi="Times New Roman"/>
          <w:sz w:val="20"/>
        </w:rPr>
        <w:t xml:space="preserve">*: Riksdagen har tillkännagett det som utskottet anför om att straffskalan för köp av sexuell handling av barn bör skärpas dels genom att minimistraffet höjs från böter till fängelse i lägst sex månader, dels genom att maximistraffet höjs från </w:t>
      </w:r>
      <w:r w:rsidRPr="00A879D7">
        <w:rPr>
          <w:rFonts w:ascii="Times New Roman" w:hAnsi="Times New Roman"/>
          <w:sz w:val="20"/>
        </w:rPr>
        <w:lastRenderedPageBreak/>
        <w:t>fängelse i två år till fängelse i fyra år (bet. 2017/18:JuU29 s. 21 f.). Riksdagen har därmed bifallit motion 2017/18:278 yrkande 4 och delvis bifallit motionerna 2017/18:880 yrkande 16, 2017/18:2358 yrkande 2 och 2017/18:3867 yrkande 9. Den 11 juli 2019 beslutade regeringen proposi</w:t>
      </w:r>
      <w:r w:rsidRPr="00A879D7">
        <w:rPr>
          <w:rFonts w:ascii="Times New Roman" w:hAnsi="Times New Roman"/>
          <w:sz w:val="20"/>
        </w:rPr>
        <w:softHyphen/>
        <w:t>tionen Straffrättsliga åtgärder mot utnyttjande av barn genom köp av sexuell handling (prop. 2018/19:157) och föreslog bl.a. att straffskalan för köp av sexuell handling av barn skulle skärpas genom att maximistraffet höjs till fängelse i fyra år. I propositionen bedömde regeringen att tillkännagivandet när det gäller maximistraffet för köp av sexuell handling av barn var tillgodosett. Den 30 januari 2020 gav regeringen en särskild utredare i uppdrag att bl.a. se över straffskalan för utnyttjande av barn genom köp av sexuell handling (dir. 2020:5). Uppdraget redovisades den 1 juni 2021 i betänkandet Ett förstärkt skydd mot sexuella kränkningar (SOU 2021:43). Den 13 april 2022 beslutade regeringen propositionen Skärpt syn på våldtäkt och andra sexuella kränkningar (prop. 2021/22:231). Genom förslaget om skärpt straff för utnyttjande av barn genom köp av sexuell handling, där minimistraffet höjdes till sex månader, ansåg regeringen att tillkännagivandet var tillgodosett</w:t>
      </w:r>
      <w:r w:rsidR="00683B73" w:rsidRPr="007A429F">
        <w:rPr>
          <w:rFonts w:ascii="Times New Roman" w:hAnsi="Times New Roman"/>
          <w:sz w:val="20"/>
        </w:rPr>
        <w:t xml:space="preserve"> 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augusti 2022. Punkten är slutbehandlad.</w:t>
      </w:r>
    </w:p>
    <w:p w14:paraId="76CAC1C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31. Rskr. 2017/18:404</w:t>
      </w:r>
    </w:p>
    <w:p w14:paraId="5B77D5B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Skriftlighetskrav vid telefonförsäljning</w:t>
      </w:r>
    </w:p>
    <w:p w14:paraId="1F4DB35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2017/18:129, mot. 2017/18:4024 yrkande 1, bet. 2017/18:CU36</w:t>
      </w:r>
    </w:p>
    <w:p w14:paraId="02E66B8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126), 2019/20:75 (Ju 64), 2020/21:75 (Ju 51) och 2021/22:75 (Ju 41).</w:t>
      </w:r>
    </w:p>
    <w:p w14:paraId="5CB8AA4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33687BF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A69C432" w14:textId="7212766D"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skriftlighetskravets omfattning</w:t>
      </w:r>
      <w:r w:rsidRPr="00A879D7">
        <w:rPr>
          <w:rFonts w:ascii="Times New Roman" w:hAnsi="Times New Roman"/>
          <w:sz w:val="20"/>
        </w:rPr>
        <w:t>*: Riksdagen har tillkännagett för regeringen det som utskottet anför om att regeringen bör påbörja ett arbete med att utreda om ett skriftlighetskrav vid telefonförsäljning till konsumenter bör gälla för ytterligare varor och tjänster, som bl.a. lotterier och paketresor, och återkomma med förslag (bet. 2017/18:CU36 s. 9 f.). Regeringen gav den 13 februari 2020 en särskild utredare i uppdrag att bl.a. följa upp tillämpningen av skriftlighetskravet vid telefonförsäljning och ta ställning till om kravet bör utvidgas till att omfatta fler varor och tjänster (dir. 2020:13). Uppdraget redovisades i oktober 2021 genom betänkandet En uppföljning av skriftlighetskravet vid telefonförsäljning (SOU 2021:79). Betänkandet har remitterats och remisstiden gick ut den 25 maj 2022. I Regeringskansliet pågår ett arbete med att överväga vilka åtgärder som bör vidtas med anledning av tillkännagivandet</w:t>
      </w:r>
      <w:r w:rsidR="00683B73">
        <w:rPr>
          <w:rFonts w:ascii="Times New Roman" w:hAnsi="Times New Roman"/>
          <w:sz w:val="20"/>
        </w:rPr>
        <w:t>. För närvarande bereds</w:t>
      </w:r>
      <w:r w:rsidRPr="00A879D7">
        <w:rPr>
          <w:rFonts w:ascii="Times New Roman" w:hAnsi="Times New Roman"/>
          <w:sz w:val="20"/>
        </w:rPr>
        <w:t xml:space="preserve"> betänkandet.</w:t>
      </w:r>
      <w:r w:rsidR="00BD513F" w:rsidRPr="00A879D7">
        <w:rPr>
          <w:rFonts w:ascii="Times New Roman" w:hAnsi="Times New Roman"/>
          <w:sz w:val="20"/>
        </w:rPr>
        <w:t xml:space="preserve"> </w:t>
      </w:r>
      <w:r w:rsidRPr="00A879D7">
        <w:rPr>
          <w:rFonts w:ascii="Times New Roman" w:hAnsi="Times New Roman"/>
          <w:sz w:val="20"/>
        </w:rPr>
        <w:t>Punkten är inte slutbehandlad.</w:t>
      </w:r>
    </w:p>
    <w:p w14:paraId="569894D8" w14:textId="77777777" w:rsidR="00A879D7" w:rsidRPr="00A879D7" w:rsidRDefault="00A879D7" w:rsidP="00683B73">
      <w:pPr>
        <w:keepNext/>
        <w:tabs>
          <w:tab w:val="left" w:pos="907"/>
        </w:tabs>
        <w:spacing w:before="320"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2018/19</w:t>
      </w:r>
    </w:p>
    <w:p w14:paraId="369304C7" w14:textId="77777777" w:rsidR="00A879D7" w:rsidRPr="00A879D7" w:rsidRDefault="00A879D7" w:rsidP="00A879D7">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32. Rskr. 2018/19:73</w:t>
      </w:r>
    </w:p>
    <w:p w14:paraId="412B05C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Utgiftsområde 4 Rättsväsendet</w:t>
      </w:r>
    </w:p>
    <w:p w14:paraId="2A88B78C" w14:textId="77777777" w:rsidR="00A879D7" w:rsidRPr="00A879D7" w:rsidRDefault="00A879D7" w:rsidP="0043229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lastRenderedPageBreak/>
        <w:t>Prop. 2018/19:1, mot. 2018/19:2936 yrkande 12, bet. 2018/19:JuU1</w:t>
      </w:r>
    </w:p>
    <w:p w14:paraId="59F6480E" w14:textId="77777777" w:rsidR="00A879D7" w:rsidRPr="00A879D7" w:rsidRDefault="00A879D7" w:rsidP="0043229E">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2018/19:75 (Ju 148), 2019/20:75 (Ju 65), 2020/21:75 (Ju 52) och 2021/22:75 (Ju 42).</w:t>
      </w:r>
    </w:p>
    <w:p w14:paraId="583724E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68F169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A61AD6A" w14:textId="51371BB4"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fördubblad kränkningsersättning</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fördubblad kränknings</w:t>
      </w:r>
      <w:r w:rsidRPr="00A879D7">
        <w:rPr>
          <w:rFonts w:ascii="Times New Roman" w:hAnsi="Times New Roman"/>
          <w:sz w:val="20"/>
        </w:rPr>
        <w:softHyphen/>
        <w:t>ersättning till brottsoffer (bet. 2018/19:JuU1 s. 46). Regeringen redovisade i budgetpropositionen för 2020 att regeringen avser att se över nivån på kränkningsersättning till brottsoffer, att Brottsoffermyndighetens ersätt</w:t>
      </w:r>
      <w:r w:rsidRPr="00A879D7">
        <w:rPr>
          <w:rFonts w:ascii="Times New Roman" w:hAnsi="Times New Roman"/>
          <w:sz w:val="20"/>
        </w:rPr>
        <w:softHyphen/>
        <w:t>ningsanslag minskas tills vidare eftersom befintlig ersättningsnivå innebär att anslaget inte tas i anspråk i sin helhet och att anslagsnivån återställs från och med 2022 för att möjliggöra en översyn av nivån på kränknings</w:t>
      </w:r>
      <w:r w:rsidRPr="00A879D7">
        <w:rPr>
          <w:rFonts w:ascii="Times New Roman" w:hAnsi="Times New Roman"/>
          <w:sz w:val="20"/>
        </w:rPr>
        <w:softHyphen/>
        <w:t>ersättningen (prop. 2019/20:1 utg.omr. 4 avsnitt 2.8). Riksdagen har inte haft några synpunkter på redovisningen och har bifallit regeringens förslag till anslagsfördelning (bet. 2019/20:JuU1, rskr. 2019/20:103). Regeringen gav den 19 december 2019 en särskild utredare i uppdrag att se över vissa regler som gäller brottsoffers rätt till skadestånd och möjlighet att få ut sådan ersättning (dir. 2019:104). I uppdraget ingick bl.a. att ta ställning till i vilken utsträckning nivåerna på kränkningsersättning bör höjas. Upp</w:t>
      </w:r>
      <w:r w:rsidRPr="00A879D7">
        <w:rPr>
          <w:rFonts w:ascii="Times New Roman" w:hAnsi="Times New Roman"/>
          <w:sz w:val="20"/>
        </w:rPr>
        <w:softHyphen/>
        <w:t>draget redovisades i juli 2021 genom betänkandet Ersättning till brotts</w:t>
      </w:r>
      <w:r w:rsidRPr="00A879D7">
        <w:rPr>
          <w:rFonts w:ascii="Times New Roman" w:hAnsi="Times New Roman"/>
          <w:sz w:val="20"/>
        </w:rPr>
        <w:softHyphen/>
        <w:t xml:space="preserve">offer (SOU 2021:64). </w:t>
      </w:r>
      <w:bookmarkStart w:id="41" w:name="_Hlk90551157"/>
      <w:r w:rsidRPr="00A879D7">
        <w:rPr>
          <w:rFonts w:ascii="Times New Roman" w:hAnsi="Times New Roman"/>
          <w:sz w:val="20"/>
        </w:rPr>
        <w:t xml:space="preserve">Betänkandet har remissbehandlats. Den 24 mars 2022 beslutade regeringen propositionen Stärkt rätt till skadestånd för brottsoffer (prop. 2021/22:198). Genom förslagen i propositionen bedömdes tillkännagivandet </w:t>
      </w:r>
      <w:r w:rsidR="00683B73">
        <w:rPr>
          <w:rFonts w:ascii="Times New Roman" w:hAnsi="Times New Roman"/>
          <w:sz w:val="20"/>
        </w:rPr>
        <w:t>til</w:t>
      </w:r>
      <w:r w:rsidR="001C41DC">
        <w:rPr>
          <w:rFonts w:ascii="Times New Roman" w:hAnsi="Times New Roman"/>
          <w:sz w:val="20"/>
        </w:rPr>
        <w:t>l</w:t>
      </w:r>
      <w:r w:rsidR="00683B73">
        <w:rPr>
          <w:rFonts w:ascii="Times New Roman" w:hAnsi="Times New Roman"/>
          <w:sz w:val="20"/>
        </w:rPr>
        <w:t xml:space="preserve">godosett och därigenom </w:t>
      </w:r>
      <w:r w:rsidR="00683B73" w:rsidRPr="00A879D7">
        <w:rPr>
          <w:rFonts w:ascii="Times New Roman" w:hAnsi="Times New Roman"/>
          <w:sz w:val="20"/>
        </w:rPr>
        <w:t xml:space="preserve">slutbehandlat. </w:t>
      </w:r>
      <w:r w:rsidRPr="00A879D7">
        <w:rPr>
          <w:rFonts w:ascii="Times New Roman" w:hAnsi="Times New Roman"/>
          <w:sz w:val="20"/>
        </w:rPr>
        <w:t>Punkten är slutbehandlad.</w:t>
      </w:r>
      <w:bookmarkEnd w:id="41"/>
      <w:r w:rsidRPr="00A879D7">
        <w:rPr>
          <w:rFonts w:ascii="Times New Roman" w:hAnsi="Times New Roman"/>
          <w:sz w:val="20"/>
        </w:rPr>
        <w:t xml:space="preserve"> </w:t>
      </w:r>
    </w:p>
    <w:p w14:paraId="2046953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33. Rskr. 2018/19:169</w:t>
      </w:r>
    </w:p>
    <w:p w14:paraId="4ED6894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Processrättsliga frågor</w:t>
      </w:r>
    </w:p>
    <w:p w14:paraId="175CB0F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2018/19:132 yrkande 17, 2018/19:133 yrkande 5–7, 2018/19:933, 2018/19:1568, 2018/19:2463 yrkande 11, 2018/19:2596 yrkande 15, 17–19, 2018/19:2642, 2018/19:2819 yrkande 25 och 38, 2018/19:2861 yrkande 3, 2018/19:2868 yrkande 2, 2018/19:2871 yrkande 10, 11 och 13 och bet. 2018/19:JuU12</w:t>
      </w:r>
    </w:p>
    <w:p w14:paraId="59FE0DE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73), 2020/21:75 (Ju 54) och 2021/22:75 (43).</w:t>
      </w:r>
    </w:p>
    <w:p w14:paraId="02695CA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F130E9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236DA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28 om </w:t>
      </w:r>
      <w:r w:rsidRPr="00A879D7">
        <w:rPr>
          <w:rFonts w:ascii="Times New Roman" w:hAnsi="Times New Roman"/>
          <w:i/>
          <w:sz w:val="20"/>
        </w:rPr>
        <w:t>vittnesskydd</w:t>
      </w:r>
      <w:r w:rsidRPr="00A879D7">
        <w:rPr>
          <w:rFonts w:ascii="Times New Roman" w:hAnsi="Times New Roman"/>
          <w:sz w:val="20"/>
        </w:rPr>
        <w:t xml:space="preserve">*: Riksdagen har tillkännagett för regeringen det som utskottet anför om att ytterligare åtgärder bör vidtas för att stärka skyddet för vittnen (bet. 2018/19:JuU12 s. 59).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w:t>
      </w:r>
      <w:r w:rsidRPr="00A879D7">
        <w:rPr>
          <w:rFonts w:ascii="Times New Roman" w:hAnsi="Times New Roman"/>
          <w:sz w:val="20"/>
        </w:rPr>
        <w:lastRenderedPageBreak/>
        <w:t>förhörspersoner är utformade på ett ändamålsenligt sätt. Utredningen såg inte behov av att göra några förändringar eller kompletteringar av dessa regelverk.</w:t>
      </w:r>
    </w:p>
    <w:p w14:paraId="1F31A1DE" w14:textId="55C9821C"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Utifrån</w:t>
      </w:r>
      <w:r w:rsidRPr="00A879D7">
        <w:rPr>
          <w:rFonts w:ascii="Times New Roman" w:hAnsi="Times New Roman"/>
          <w:sz w:val="20"/>
        </w:rPr>
        <w:t xml:space="preserve"> propositionen En stärkt rättsprocess och en ökad lagföring (prop. 2021/22:186</w:t>
      </w:r>
      <w:r>
        <w:rPr>
          <w:rFonts w:ascii="Times New Roman" w:hAnsi="Times New Roman"/>
          <w:sz w:val="20"/>
        </w:rPr>
        <w:t xml:space="preserve">, </w:t>
      </w:r>
      <w:bookmarkStart w:id="42" w:name="_Hlk126049131"/>
      <w:r w:rsidRPr="008B21E9">
        <w:rPr>
          <w:rFonts w:ascii="Times New Roman" w:hAnsi="Times New Roman"/>
          <w:sz w:val="20"/>
        </w:rPr>
        <w:t>bet. 2021/22:JuU35, rskr. 2021/22:347</w:t>
      </w:r>
      <w:r>
        <w:rPr>
          <w:rFonts w:ascii="Times New Roman" w:hAnsi="Times New Roman"/>
          <w:sz w:val="20"/>
        </w:rPr>
        <w:t xml:space="preserve"> och </w:t>
      </w:r>
      <w:r w:rsidRPr="008B21E9">
        <w:rPr>
          <w:rFonts w:ascii="Times New Roman" w:hAnsi="Times New Roman"/>
          <w:sz w:val="20"/>
        </w:rPr>
        <w:t>bet. 2021/22:JuU46, rskr. 2021/22:454</w:t>
      </w:r>
      <w:bookmarkEnd w:id="42"/>
      <w:r w:rsidRPr="00A879D7">
        <w:rPr>
          <w:rFonts w:ascii="Times New Roman" w:hAnsi="Times New Roman"/>
          <w:sz w:val="20"/>
        </w:rPr>
        <w:t xml:space="preserve">) </w:t>
      </w:r>
      <w:r>
        <w:rPr>
          <w:rFonts w:ascii="Times New Roman" w:hAnsi="Times New Roman"/>
          <w:sz w:val="20"/>
        </w:rPr>
        <w:t xml:space="preserve">har det </w:t>
      </w:r>
      <w:r w:rsidRPr="00A879D7">
        <w:rPr>
          <w:rFonts w:ascii="Times New Roman" w:hAnsi="Times New Roman"/>
          <w:sz w:val="20"/>
        </w:rPr>
        <w:t>genomför</w:t>
      </w:r>
      <w:r>
        <w:rPr>
          <w:rFonts w:ascii="Times New Roman" w:hAnsi="Times New Roman"/>
          <w:sz w:val="20"/>
        </w:rPr>
        <w:t>t</w:t>
      </w:r>
      <w:r w:rsidRPr="00A879D7">
        <w:rPr>
          <w:rFonts w:ascii="Times New Roman" w:hAnsi="Times New Roman"/>
          <w:sz w:val="20"/>
        </w:rPr>
        <w:t xml:space="preserve">s en rad straffskärpningar som är avsedda att utgöra en kraftfull reaktion mot brott som innebär att respekten för rättsprocessen åsidosätts och som påverkar möjligheterna att upprätthålla straffsystemets effektivitet. </w:t>
      </w:r>
      <w:r>
        <w:rPr>
          <w:rFonts w:ascii="Times New Roman" w:hAnsi="Times New Roman"/>
          <w:sz w:val="20"/>
        </w:rPr>
        <w:t>Med grund i samma proposition</w:t>
      </w:r>
      <w:r w:rsidRPr="00A879D7">
        <w:rPr>
          <w:rFonts w:ascii="Times New Roman" w:hAnsi="Times New Roman"/>
          <w:sz w:val="20"/>
        </w:rPr>
        <w:t xml:space="preserve"> har </w:t>
      </w:r>
      <w:r>
        <w:rPr>
          <w:rFonts w:ascii="Times New Roman" w:hAnsi="Times New Roman"/>
          <w:sz w:val="20"/>
        </w:rPr>
        <w:t>det</w:t>
      </w:r>
      <w:r w:rsidRPr="00A879D7">
        <w:rPr>
          <w:rFonts w:ascii="Times New Roman" w:hAnsi="Times New Roman"/>
          <w:sz w:val="20"/>
        </w:rPr>
        <w:t xml:space="preserve"> också beslutats att sekretess ska gälla för kontaktuppgifter till enskilda i allmän domstol samt att sekretess ska gälla för uppgift om var den befinner sig som deltar i ett sammanträde inför rätten genom ljudöverföring eller ljud- och bildöverföring. Punkten är inte slutbehandlad.</w:t>
      </w:r>
    </w:p>
    <w:p w14:paraId="4E1B761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34. Rskr. 2018/19:170</w:t>
      </w:r>
    </w:p>
    <w:p w14:paraId="0E8E7C9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Unga lagöverträdare</w:t>
      </w:r>
    </w:p>
    <w:p w14:paraId="0B4F839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2018/19:2592 yrkande 12 och bet. 2018/19:JuU15</w:t>
      </w:r>
    </w:p>
    <w:p w14:paraId="047797D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2019/20:75 (Ju 74), 2020/21:75 (Ju 55) och 2021/22:75 (Ju 44).</w:t>
      </w:r>
    </w:p>
    <w:p w14:paraId="7B09BD9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FBC496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593A74" w14:textId="2108176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7 om </w:t>
      </w:r>
      <w:r w:rsidRPr="00A879D7">
        <w:rPr>
          <w:rFonts w:ascii="Times New Roman" w:hAnsi="Times New Roman"/>
          <w:i/>
          <w:sz w:val="20"/>
        </w:rPr>
        <w:t>bevistalan</w:t>
      </w:r>
      <w:r w:rsidRPr="00A879D7">
        <w:rPr>
          <w:rFonts w:ascii="Times New Roman" w:hAnsi="Times New Roman"/>
          <w:sz w:val="20"/>
        </w:rPr>
        <w:t>*: Riksdagen har tillkännagett för regeringen att systemet med bevistalan bör ses över (bet. 2018/19:JuU15 s. 17). Regeringen beslutade den 19 december 2019 att ge en särskild utredare i uppdrag att se över systemet med bevistalan och lämna förslag på de författningsändringar som bedöms nödvändiga (dir. 2019:103). I samband med att uppdraget beslutades skrevs tillkännagivandet av. Riksdagen delade dock inte regeringens uppfattning att tillkännagivandet därmed är slutbehandlat (bet. 2020/21:KU2, rskr. 2020/21:35). Punkten står därför åter som öppen.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3B2450E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35. Rskr. 2018/19:177</w:t>
      </w:r>
    </w:p>
    <w:p w14:paraId="7B4082C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Utvisning på grund av brott</w:t>
      </w:r>
    </w:p>
    <w:p w14:paraId="74E737AE" w14:textId="04F496D5"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2018/19:2819, 2018/19:2870, 2018/19:2921, 2018/19:1898 2018/19:2861, 2018/19:2469 2018/19:2765 och 2018/19:2596, bet. 2018/19:SfU16 </w:t>
      </w:r>
    </w:p>
    <w:p w14:paraId="65501169" w14:textId="77777777" w:rsidR="00683B73" w:rsidRDefault="00A879D7"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Tidigare redovisad, se skr. 2019/20:75 (Ju 75), 2020/21:75 (Ju 56) och 2021/22:75 (Ju 45). </w:t>
      </w:r>
    </w:p>
    <w:p w14:paraId="4BB8C515" w14:textId="07F42008"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slutbehandlad. </w:t>
      </w:r>
    </w:p>
    <w:p w14:paraId="0A6D8B9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9145A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19 om </w:t>
      </w:r>
      <w:r w:rsidRPr="005C68F5">
        <w:rPr>
          <w:rFonts w:ascii="Times New Roman" w:hAnsi="Times New Roman"/>
          <w:iCs/>
          <w:sz w:val="20"/>
        </w:rPr>
        <w:t>att</w:t>
      </w:r>
      <w:r w:rsidRPr="00A879D7">
        <w:rPr>
          <w:rFonts w:ascii="Times New Roman" w:hAnsi="Times New Roman"/>
          <w:i/>
          <w:sz w:val="20"/>
        </w:rPr>
        <w:t xml:space="preserve"> utvisning på grund av brott bör användas i fler fall</w:t>
      </w:r>
      <w:r w:rsidRPr="00A879D7">
        <w:rPr>
          <w:rFonts w:ascii="Times New Roman" w:hAnsi="Times New Roman"/>
          <w:sz w:val="20"/>
        </w:rPr>
        <w:t xml:space="preserve">*: Riksdagen har tillkännagett för regeringen att regeringen ska se över lagstiftningen och återkomma med förslag som möjliggör utvisning av icke svenska medborgare som begår brott i fler fall än i dag (bet. 2018/19:SfU16 s. 77–79). Regeringen tillsatte i april 2020 en utredning </w:t>
      </w:r>
      <w:r w:rsidRPr="00A879D7">
        <w:rPr>
          <w:rFonts w:ascii="Times New Roman" w:hAnsi="Times New Roman"/>
          <w:sz w:val="20"/>
        </w:rPr>
        <w:lastRenderedPageBreak/>
        <w:t>som gjorde en översyn av lagstiftningen gällande utvisning på grund av brott (dir. 2020:44). Utredningen redovisade sitt uppdrag i betänkandet Utvisning på grund av brott – ett skärpt regelverk (SOU 2021:61) den 30 juni 2021. Regeringen beslutade den 10 februari 2022 lagrådsremissen Utvisning på grund av brott – ett skärpt regelverk</w:t>
      </w:r>
      <w:r w:rsidRPr="00A879D7">
        <w:rPr>
          <w:rFonts w:ascii="Times New Roman" w:hAnsi="Times New Roman"/>
          <w:i/>
          <w:iCs/>
          <w:sz w:val="20"/>
        </w:rPr>
        <w:t xml:space="preserve">. </w:t>
      </w:r>
      <w:bookmarkStart w:id="43" w:name="_Hlk122681435"/>
      <w:r w:rsidRPr="00A879D7">
        <w:rPr>
          <w:rFonts w:ascii="Times New Roman" w:hAnsi="Times New Roman"/>
          <w:sz w:val="20"/>
        </w:rPr>
        <w:t>Den 7 april 2022 beslutade regeringen propositionen Utvisning på grund av brott – ett skärpt regelverk (prop</w:t>
      </w:r>
      <w:r w:rsidR="00414051">
        <w:rPr>
          <w:rFonts w:ascii="Times New Roman" w:hAnsi="Times New Roman"/>
          <w:sz w:val="20"/>
        </w:rPr>
        <w:t>.</w:t>
      </w:r>
      <w:r w:rsidRPr="00A879D7">
        <w:rPr>
          <w:rFonts w:ascii="Times New Roman" w:hAnsi="Times New Roman"/>
          <w:sz w:val="20"/>
        </w:rPr>
        <w:t xml:space="preserve"> 2021/22:224). Genom förslagen i propo</w:t>
      </w:r>
      <w:r w:rsidRPr="00A879D7">
        <w:rPr>
          <w:rFonts w:ascii="Times New Roman" w:hAnsi="Times New Roman"/>
          <w:sz w:val="20"/>
        </w:rPr>
        <w:softHyphen/>
        <w:t>sitionen bedömdes tillkännagivandet slutbehandlat. Punkten är slut</w:t>
      </w:r>
      <w:r w:rsidRPr="00A879D7">
        <w:rPr>
          <w:rFonts w:ascii="Times New Roman" w:hAnsi="Times New Roman"/>
          <w:sz w:val="20"/>
        </w:rPr>
        <w:softHyphen/>
        <w:t>behandlad.</w:t>
      </w:r>
    </w:p>
    <w:bookmarkEnd w:id="43"/>
    <w:p w14:paraId="0B2AB034" w14:textId="77777777" w:rsidR="00A879D7" w:rsidRPr="00A879D7" w:rsidRDefault="00A879D7" w:rsidP="00A879D7">
      <w:pPr>
        <w:keepNext/>
        <w:keepLines/>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36. Rskr. 2018/19:180</w:t>
      </w:r>
    </w:p>
    <w:p w14:paraId="7FB670C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Familjerätt </w:t>
      </w:r>
    </w:p>
    <w:p w14:paraId="1510D9A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2018/19:1119 yrkande 3 och 26, 2018/19:1639 yrkande 17, 2018/19:2591 yrkande 6 och 16, 2018/19:2828 yrkande 4 och 8, 2018/19:2838 yrkande 3, 2018/19:2914 yrkande 58 och 59, 2018/19:2989 yrkande 82, 2018/19:2997 yrkande 45, bet. 2018/19:CU7 </w:t>
      </w:r>
    </w:p>
    <w:p w14:paraId="427BD75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4" w:name="_Hlk122681159"/>
      <w:r w:rsidRPr="00A879D7">
        <w:rPr>
          <w:rFonts w:ascii="Times New Roman" w:hAnsi="Times New Roman"/>
          <w:sz w:val="20"/>
        </w:rPr>
        <w:t>Tidigare redovisad, se skr. 2019/20:75 (Ju 77), 2020/21:75 (Ju 58) och 2021/22:75 (Ju 46).</w:t>
      </w:r>
    </w:p>
    <w:bookmarkEnd w:id="44"/>
    <w:p w14:paraId="240099A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613FB0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7922772" w14:textId="4633F7B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heme="minorEastAsia" w:eastAsiaTheme="minorEastAsia" w:hAnsiTheme="minorEastAsia" w:cstheme="minorEastAsia"/>
          <w:sz w:val="20"/>
        </w:rPr>
      </w:pPr>
      <w:r w:rsidRPr="00A879D7">
        <w:rPr>
          <w:rFonts w:ascii="Times New Roman" w:hAnsi="Times New Roman"/>
          <w:sz w:val="20"/>
        </w:rPr>
        <w:t xml:space="preserve">Punkt 26 om </w:t>
      </w:r>
      <w:r w:rsidRPr="00A879D7">
        <w:rPr>
          <w:rFonts w:ascii="Times New Roman" w:hAnsi="Times New Roman"/>
          <w:i/>
          <w:sz w:val="20"/>
        </w:rPr>
        <w:t>testamentsregister</w:t>
      </w:r>
      <w:r w:rsidRPr="00A879D7">
        <w:rPr>
          <w:rFonts w:ascii="Times New Roman" w:hAnsi="Times New Roman"/>
          <w:sz w:val="20"/>
        </w:rPr>
        <w:t>*: Riksdagen har tillkännagett för regeringen det som utskottet anför om ett testamentsregister (bet. 2018/19:CU7 s. 86 f.). Regeringen beslutade den 2 september 2021 om ett uppdrag till Skatteverket att överväga förutsättningarna att inrätta ett testamentsregister i offentlig regi (Fi2021/02888). Uppdraget har redovisats till Justitiedepartementet den 24 februari 2022. Det pågår ett arbete med att överväga vilka åtgärder som bör vidtas med anledning av tillkännagivandet</w:t>
      </w:r>
      <w:r w:rsidR="00BD513F" w:rsidRPr="00A879D7">
        <w:rPr>
          <w:rFonts w:ascii="Times New Roman" w:hAnsi="Times New Roman"/>
          <w:sz w:val="20"/>
        </w:rPr>
        <w:t>. Punkten är inte slutbehandlad.</w:t>
      </w:r>
    </w:p>
    <w:p w14:paraId="0CFFE31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37. Rskr. 2018/19:181</w:t>
      </w:r>
    </w:p>
    <w:p w14:paraId="4FB8607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Straffrättsliga frågor </w:t>
      </w:r>
    </w:p>
    <w:p w14:paraId="6F59B76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Mot. 2018/19:132 m.fl., bet. 2018/19:JuU11</w:t>
      </w:r>
    </w:p>
    <w:p w14:paraId="5FDCF1A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78), 2020/21:75 (Ju 59) och 2021/22:75 (Ju 47).</w:t>
      </w:r>
    </w:p>
    <w:p w14:paraId="3A2EB52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2CE9A40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46F6EA" w14:textId="6A2226CC"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sz w:val="20"/>
        </w:rPr>
        <w:t>översyn av straffskalorna för sexualbrott</w:t>
      </w:r>
      <w:r w:rsidRPr="00A879D7">
        <w:rPr>
          <w:rFonts w:ascii="Times New Roman" w:hAnsi="Times New Roman"/>
          <w:sz w:val="20"/>
        </w:rPr>
        <w:t>*: Riksdagen har tillkännagett för regeringen att regeringen bör göra en översyn av straffskalorna för brott enligt 6 kap. brottsbalken i syfte att skärpa straffen (bet. 2018/19:JuU11 s. 42 f.).</w:t>
      </w:r>
      <w:r w:rsidRPr="00A879D7" w:rsidDel="00BC6A79">
        <w:rPr>
          <w:rFonts w:ascii="Times New Roman" w:hAnsi="Times New Roman"/>
          <w:sz w:val="20"/>
        </w:rPr>
        <w:t xml:space="preserve"> </w:t>
      </w:r>
      <w:r w:rsidRPr="00A879D7">
        <w:rPr>
          <w:rFonts w:ascii="Times New Roman" w:hAnsi="Times New Roman"/>
          <w:sz w:val="20"/>
        </w:rPr>
        <w:t>Den 30 januari 2020 gav regeringen en särskild utredare i uppdrag att bl.a. se över straffskalorna för sexualbrotten i 6 kap. brottsbalken och lämna förslag på de förändringar som kan behövas för att dessa i tillräcklig mån ska spegla brottens allvar (dir. 2020:5). Uppdraget redovisades den 1 juni 2021 i betänkandet Ett förstärkt skydd mot sexuella kränkningar (SOU 2021:43). Den 13 april 2022 beslutade regeringen propositionen Skärpt syn på våldtäkt och andra sexuella kränkningar (prop. 2021/22:231). Genom förslagen om skärpt straff för ett flertal sexualbrott ansåg regeringen att tillkännagivandet var tillgodosett</w:t>
      </w:r>
      <w:r w:rsidR="00683B73" w:rsidRPr="00825F1F">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 xml:space="preserve">. </w:t>
      </w:r>
      <w:r w:rsidRPr="00A879D7">
        <w:rPr>
          <w:rFonts w:ascii="Times New Roman" w:hAnsi="Times New Roman"/>
          <w:sz w:val="20"/>
        </w:rPr>
        <w:t>Lagändringarna trädde i kraft den 1</w:t>
      </w:r>
      <w:r w:rsidR="00BD513F">
        <w:rPr>
          <w:rFonts w:ascii="Times New Roman" w:hAnsi="Times New Roman"/>
          <w:sz w:val="20"/>
        </w:rPr>
        <w:t> </w:t>
      </w:r>
      <w:r w:rsidR="00BD513F" w:rsidRPr="00A879D7">
        <w:rPr>
          <w:rFonts w:ascii="Times New Roman" w:hAnsi="Times New Roman"/>
          <w:sz w:val="20"/>
        </w:rPr>
        <w:t>augusti 2022.</w:t>
      </w:r>
      <w:r w:rsidRPr="00A879D7">
        <w:rPr>
          <w:rFonts w:ascii="Times New Roman" w:hAnsi="Times New Roman"/>
          <w:sz w:val="20"/>
        </w:rPr>
        <w:t xml:space="preserve"> Punkten är slutbehandlad.</w:t>
      </w:r>
    </w:p>
    <w:p w14:paraId="2F7B3C5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 xml:space="preserve">Punkt 13 om </w:t>
      </w:r>
      <w:r w:rsidRPr="00A879D7">
        <w:rPr>
          <w:rFonts w:ascii="Times New Roman" w:hAnsi="Times New Roman"/>
          <w:i/>
          <w:sz w:val="20"/>
        </w:rPr>
        <w:t>skärpt straff för våldtäkt</w:t>
      </w:r>
      <w:r w:rsidRPr="00A879D7">
        <w:rPr>
          <w:rFonts w:ascii="Times New Roman" w:hAnsi="Times New Roman"/>
          <w:sz w:val="20"/>
        </w:rPr>
        <w:t>*: Riksdagen har tillkännagett för regeringen att regeringen skyndsamt bör återkomma till riksdagen med ett förslag som innebär att minimistraffet för våldtäkt av normalgraden höjs till fängelse i tre år (bet. 2018/19:JuU11 s. 42 f.). Den 30 januari 2020 gav regeringen en särskild utredare i uppdrag att bl.a. se över straffskalorna för sexualbrotten i 6 kap. brottsbalken och lämna förslag på de förändringar som kan behövas för att dessa i tillräcklig mån ska spegla brottens allvar (dir. 2020:5). Uppdraget redovisades den 1 juni 2021 i betänkandet Ett förstärkt skydd mot sexuella kränkningar (SOU 2021:43). Den 13 april 2022 beslutade regeringen propositionen Skärpt syn på våldtäkt och andra sexuella kränkningar (prop. 2021/22:231). Genom förslaget om skärpt straff för våldtäkt ansåg regeringen att tillkännagivandet var tillgodosett</w:t>
      </w:r>
      <w:r w:rsidR="00683B73">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augusti 2022. Punkten är slutbehandlad.</w:t>
      </w:r>
    </w:p>
    <w:p w14:paraId="25C6741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sz w:val="20"/>
        </w:rPr>
        <w:t>skärpt straff för sexuellt övergrepp</w:t>
      </w:r>
      <w:r w:rsidRPr="00A879D7">
        <w:rPr>
          <w:rFonts w:ascii="Times New Roman" w:hAnsi="Times New Roman"/>
          <w:sz w:val="20"/>
        </w:rPr>
        <w:t>*: Riksdagen har tillkännagett för regeringen att straffminimum för sexuellt övergrepp bör höjas från fängelse i 14 dagar till fängelse i minst sex månader (bet. 2018/19:JuU11 s. 42 f.). Den 30 januari 2020 gav regeringen en särskild utredare i uppdrag att bl.a. se över straffskalorna för sexualbrotten i 6 kap. brottsbalken och lämna förslag på de förändringar som kan behövas för att dessa i tillräcklig mån ska spegla brottens allvar (dir. 2020:5). Uppdraget redovisades den 1 juni 2021 i betänkandet Ett förstärkt skydd mot sexuella kränkningar (SOU 2021:43). Den 13 april 2022 beslutade regeringen propositionen Skärpt syn på våldtäkt och andra sexuella kränkningar (prop. 2021/22:231). Genom förslagen om skärpt straff för sexuellt övergrepp ansåg regeringen att tillkännagivandet var tillgodosett</w:t>
      </w:r>
      <w:r w:rsidR="00683B73">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augusti 2022. Punkten är slutbehandlad.</w:t>
      </w:r>
    </w:p>
    <w:p w14:paraId="4960E08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15 om </w:t>
      </w:r>
      <w:r w:rsidRPr="00A879D7">
        <w:rPr>
          <w:rFonts w:ascii="Times New Roman" w:hAnsi="Times New Roman"/>
          <w:i/>
          <w:sz w:val="20"/>
        </w:rPr>
        <w:t>grovt sexuellt ofredande</w:t>
      </w:r>
      <w:r w:rsidRPr="00A879D7">
        <w:rPr>
          <w:rFonts w:ascii="Times New Roman" w:hAnsi="Times New Roman"/>
          <w:sz w:val="20"/>
        </w:rPr>
        <w:t>*: Riksdagen har tillkännagett för regeringen att regeringen skyndsamt bör återkomma med ett lagförslag om grovt sexuellt ofredande (bet. 2018/19:JuU11 s. 42 f.).</w:t>
      </w:r>
      <w:r w:rsidRPr="00A879D7" w:rsidDel="006820B3">
        <w:rPr>
          <w:rFonts w:ascii="Times New Roman" w:hAnsi="Times New Roman"/>
          <w:sz w:val="20"/>
        </w:rPr>
        <w:t xml:space="preserve"> </w:t>
      </w:r>
      <w:r w:rsidRPr="00A879D7">
        <w:rPr>
          <w:rFonts w:ascii="Times New Roman" w:hAnsi="Times New Roman"/>
          <w:sz w:val="20"/>
        </w:rPr>
        <w:t>Den 30 januari 2020 gav regeringen en särskild utredare i uppdrag att bl.a. se över bestämmelsen om sexuellt ofredande och överväga om ett grovt brott bör införas (dir. 2020:5). Uppdraget redovisades den 1 juni 2021 i betänkandet Ett förstärkt skydd mot sexuella kränkningar (SOU 2021:43). Den 13 april 2022 beslutade regeringen propositionen Skärpt syn på våldtäkt och andra sexuella kränkningar (prop. 2021/22:231). Genom förslagen om grovt sexuellt ofredande ansåg regeringen att tillkännagivandet var tillgodosett</w:t>
      </w:r>
      <w:r w:rsidR="00683B73">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augusti 2022. Punkten är slutbehandlad.</w:t>
      </w:r>
    </w:p>
    <w:p w14:paraId="2491DDF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42 om </w:t>
      </w:r>
      <w:r w:rsidRPr="00A879D7">
        <w:rPr>
          <w:rFonts w:ascii="Times New Roman" w:hAnsi="Times New Roman"/>
          <w:i/>
          <w:sz w:val="20"/>
        </w:rPr>
        <w:t>skärpt straff för övergrepp i rättssak</w:t>
      </w:r>
      <w:r w:rsidRPr="00A879D7">
        <w:rPr>
          <w:rFonts w:ascii="Times New Roman" w:hAnsi="Times New Roman"/>
          <w:sz w:val="20"/>
        </w:rPr>
        <w:t>*: Riksdagen har tillkännagett för regeringen det som utskottet anför om skärpt straff för övergrepp i rättssak (bet. 2018/19:JuU11 s. 90 f.). Regeringen beslutade den 17 mars 2022 propositionen En stärkt rättsprocess och en ökad lagföring (prop. 2021/22:186). Genom förslaget om skärpt straff för övergrepp i rättssak ansåg regeringen att tillkännagivandet var tillgodosett</w:t>
      </w:r>
      <w:r w:rsidR="00683B73">
        <w:rPr>
          <w:rFonts w:ascii="Times New Roman" w:hAnsi="Times New Roman"/>
          <w:sz w:val="20"/>
        </w:rPr>
        <w:t xml:space="preserve"> 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 juli 2022. Punkten är slutbehandlad. </w:t>
      </w:r>
    </w:p>
    <w:p w14:paraId="0AFD983D" w14:textId="3B7D7FF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48 om </w:t>
      </w:r>
      <w:r w:rsidRPr="00A879D7">
        <w:rPr>
          <w:rFonts w:ascii="Times New Roman" w:hAnsi="Times New Roman"/>
          <w:i/>
          <w:sz w:val="20"/>
        </w:rPr>
        <w:t>skärpta straff för brott kopplade till kriminella uppgörelser</w:t>
      </w:r>
      <w:r w:rsidRPr="00A879D7">
        <w:rPr>
          <w:rFonts w:ascii="Times New Roman" w:hAnsi="Times New Roman"/>
          <w:sz w:val="20"/>
        </w:rPr>
        <w:t xml:space="preserve">*: Riksdagen har tillkännagett för regeringen det som utskottet anför om att straffen bör skärpas avsevärt för brott kopplade till kriminella </w:t>
      </w:r>
      <w:r w:rsidRPr="00A879D7">
        <w:rPr>
          <w:rFonts w:ascii="Times New Roman" w:hAnsi="Times New Roman"/>
          <w:sz w:val="20"/>
        </w:rPr>
        <w:lastRenderedPageBreak/>
        <w:t xml:space="preserve">uppgörelser (bet. 2018/19:JuU11 s. 94 f.). Regeringen beslutade den 11 juni 2020 att ge en särskild utredare i uppdrag att bl.a. överväga och lämna förslag till ändringar i lagstiftningen som innebär en skärpt och mer effektiv straffrättslig reglering mot brott i kriminella nätverk, särskilt brott med kopplingar till kriminella uppgörelser (dir. 2020:62). Den 24 augusti 2021 överlämnades betänkandet Skärpta straff för brott i kriminella nätverk (SOU 2021:68). Den 11 augusti 2022 beslutade regeringen lagrådsremissen Skärpta straff för brott i kriminella nätverk. </w:t>
      </w:r>
      <w:r w:rsidR="00683B73">
        <w:rPr>
          <w:rFonts w:ascii="Times New Roman" w:hAnsi="Times New Roman"/>
          <w:sz w:val="20"/>
        </w:rPr>
        <w:t>Regeringen beslutade den 26 januari 2023 propositionen Skärpta straff för brott i kriminella nätverk (prop. 2022/23:53).</w:t>
      </w:r>
      <w:r w:rsidR="00683B73" w:rsidRPr="00A879D7">
        <w:rPr>
          <w:rFonts w:ascii="Times New Roman" w:hAnsi="Times New Roman"/>
          <w:sz w:val="20"/>
        </w:rPr>
        <w:t xml:space="preserve"> </w:t>
      </w:r>
      <w:r w:rsidR="00683B73">
        <w:rPr>
          <w:rFonts w:ascii="Times New Roman" w:hAnsi="Times New Roman"/>
          <w:sz w:val="20"/>
        </w:rPr>
        <w:t xml:space="preserve">Genom propositionens förslag är tillkännagivandet tillgodosett och därigenom slutbehandlat. </w:t>
      </w:r>
      <w:r w:rsidR="00683B73" w:rsidRPr="00A879D7">
        <w:rPr>
          <w:rFonts w:ascii="Times New Roman" w:hAnsi="Times New Roman"/>
          <w:sz w:val="20"/>
        </w:rPr>
        <w:t xml:space="preserve">Punkten är </w:t>
      </w:r>
      <w:r w:rsidRPr="00A879D7">
        <w:rPr>
          <w:rFonts w:ascii="Times New Roman" w:hAnsi="Times New Roman"/>
          <w:sz w:val="20"/>
        </w:rPr>
        <w:t>slutbehandlad.</w:t>
      </w:r>
    </w:p>
    <w:p w14:paraId="74411BA4" w14:textId="67AEFB66"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52 om </w:t>
      </w:r>
      <w:r w:rsidRPr="00A879D7">
        <w:rPr>
          <w:rFonts w:ascii="Times New Roman" w:hAnsi="Times New Roman"/>
          <w:i/>
          <w:sz w:val="20"/>
        </w:rPr>
        <w:t>skärpt straff för den som överlåter narkotika till andra</w:t>
      </w:r>
      <w:r w:rsidRPr="00A879D7">
        <w:rPr>
          <w:rFonts w:ascii="Times New Roman" w:hAnsi="Times New Roman"/>
          <w:sz w:val="20"/>
        </w:rPr>
        <w:t xml:space="preserve">*: Riksdagen har tillkännagett för regeringen det som utskottet anför om skärpt straff för den som överlåter narkotika till andra (bet. 2018/19:JuU11 s. 103 f.). Regeringen beslutade den 11 juni 2020 att ge en särskild utredare i uppdrag att bl.a. överväga och lämna förslag till ändringar i lagstiftningen som innebär en skärpt straffrättslig reaktion mot narkotikaförsäljning (dir. 2020:62). Den 24 augusti 2021 överlämnades betänkandet Skärpta straff för brott i kriminella nätverk (SOU 2021:68). Den 11 augusti 2022 beslutade regeringen lagrådsremissen Skärpta straff för brott i kriminella nätverk. </w:t>
      </w:r>
      <w:r>
        <w:rPr>
          <w:rFonts w:ascii="Times New Roman" w:hAnsi="Times New Roman"/>
          <w:sz w:val="20"/>
        </w:rPr>
        <w:t>Regeringen beslutade den 26 januari 2023 propositionen Skärpta straff för brott i kriminella nätverk (prop. 2022/23:53).</w:t>
      </w:r>
      <w:r w:rsidRPr="00A879D7">
        <w:rPr>
          <w:rFonts w:ascii="Times New Roman" w:hAnsi="Times New Roman"/>
          <w:sz w:val="20"/>
        </w:rPr>
        <w:t xml:space="preserve"> </w:t>
      </w:r>
      <w:r>
        <w:rPr>
          <w:rFonts w:ascii="Times New Roman" w:hAnsi="Times New Roman"/>
          <w:sz w:val="20"/>
        </w:rPr>
        <w:t xml:space="preserve">Genom propositionens förslag om narkotikabrott är tillkännagivandet tillgodosett och slutbehandlat. </w:t>
      </w:r>
      <w:r w:rsidRPr="00A879D7">
        <w:rPr>
          <w:rFonts w:ascii="Times New Roman" w:hAnsi="Times New Roman"/>
          <w:sz w:val="20"/>
        </w:rPr>
        <w:t>Punkten är slutbehandlad.</w:t>
      </w:r>
    </w:p>
    <w:p w14:paraId="00CE500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59 om </w:t>
      </w:r>
      <w:r w:rsidRPr="00A879D7">
        <w:rPr>
          <w:rFonts w:ascii="Times New Roman" w:hAnsi="Times New Roman"/>
          <w:i/>
          <w:sz w:val="20"/>
        </w:rPr>
        <w:t>preskription</w:t>
      </w:r>
      <w:r w:rsidRPr="00A879D7">
        <w:rPr>
          <w:rFonts w:ascii="Times New Roman" w:hAnsi="Times New Roman"/>
          <w:sz w:val="20"/>
        </w:rPr>
        <w:t>*: Riksdagen har tillkännagett för regeringen att preskriptionen av vissa sexualbrott bör avskaffas respektive förlängas (bet. 2018/19:JuU11 s. 116 f.).</w:t>
      </w:r>
      <w:r w:rsidRPr="00A879D7" w:rsidDel="00744A06">
        <w:rPr>
          <w:rFonts w:ascii="Times New Roman" w:hAnsi="Times New Roman"/>
          <w:sz w:val="20"/>
        </w:rPr>
        <w:t xml:space="preserve"> </w:t>
      </w:r>
      <w:r w:rsidRPr="00A879D7">
        <w:rPr>
          <w:rFonts w:ascii="Times New Roman" w:hAnsi="Times New Roman"/>
          <w:sz w:val="20"/>
        </w:rPr>
        <w:t>Regeringen beslutade den 23 januari 2020 propositionen Barnpornografibrottet och preskription av brott mot barn (prop. 2019/20:69). I propositionen föreslogs att preskription ska avskaffas för bl.a. våldtäktsbrott som begåtts mot barn. När det gäller de övriga, mindre allvarliga, brotten i 6 kap. brottsbalken anförde regeringen att skälen för preskription väger över och att någon förändring avseende dem därför inte bör göras. Genom ställningstagandena i propositionen ansåg regeringen att tillkännagivandet när det gäller avskaffad preskrip</w:t>
      </w:r>
      <w:r w:rsidRPr="00A879D7">
        <w:rPr>
          <w:rFonts w:ascii="Times New Roman" w:hAnsi="Times New Roman"/>
          <w:sz w:val="20"/>
        </w:rPr>
        <w:softHyphen/>
        <w:t xml:space="preserve">tion är tillgodosett. Lagändringarna trädde i kraft den 1 maj 2020. Den 10 september 2020 gav regeringen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 förlängda preskriptionstider för allvarliga brott, såsom våldtäkt och grov våldtäkt. Betänkandet har remitterats och remisstiden gick ut den 15 mars 2022. Den fortsatta beredningen av utredningens förslag pågår inom Regeringskansliet. Punkten är inte slutbehandlad.  </w:t>
      </w:r>
    </w:p>
    <w:p w14:paraId="05E1C4BD" w14:textId="460AE50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64 om </w:t>
      </w:r>
      <w:r w:rsidRPr="00A879D7">
        <w:rPr>
          <w:rFonts w:ascii="Times New Roman" w:hAnsi="Times New Roman"/>
          <w:i/>
          <w:sz w:val="20"/>
        </w:rPr>
        <w:t>straffmätning vid flerfaldig brottslighet</w:t>
      </w:r>
      <w:r w:rsidRPr="00A879D7">
        <w:rPr>
          <w:rFonts w:ascii="Times New Roman" w:hAnsi="Times New Roman"/>
          <w:sz w:val="20"/>
        </w:rPr>
        <w:t xml:space="preserve">*: Riksdagen har tillkännagett för regeringen att regeringen bör föreslå ändringar i strafflagstiftningen i syfte att åstadkomma en skärpt straffmätning vid flerfaldig brottslighet (bet. 2018/19:JuU11 s. 126 f.). </w:t>
      </w:r>
      <w:bookmarkStart w:id="45" w:name="_Hlk93664913"/>
      <w:r w:rsidRPr="00A879D7">
        <w:rPr>
          <w:rFonts w:ascii="Times New Roman" w:hAnsi="Times New Roman"/>
          <w:sz w:val="20"/>
        </w:rPr>
        <w:t xml:space="preserve">Under sommaren 2021 tillsattes en utredning för att se över reglerna om straffmätning vid flerfaldig brottslighet (dir. 2021:56). Under sommaren 2021 tillsattes en </w:t>
      </w:r>
      <w:r w:rsidRPr="00A879D7">
        <w:rPr>
          <w:rFonts w:ascii="Times New Roman" w:hAnsi="Times New Roman"/>
          <w:sz w:val="20"/>
        </w:rPr>
        <w:lastRenderedPageBreak/>
        <w:t>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Betänkandet</w:t>
      </w:r>
      <w:r w:rsidR="00683B73">
        <w:rPr>
          <w:rFonts w:ascii="Times New Roman" w:hAnsi="Times New Roman"/>
          <w:sz w:val="20"/>
        </w:rPr>
        <w:t xml:space="preserve"> (SOU 2023:1)</w:t>
      </w:r>
      <w:r w:rsidRPr="00A879D7">
        <w:rPr>
          <w:rFonts w:ascii="Times New Roman" w:hAnsi="Times New Roman"/>
          <w:sz w:val="20"/>
        </w:rPr>
        <w:t xml:space="preserve"> har remitterats </w:t>
      </w:r>
      <w:r w:rsidR="00683B73">
        <w:rPr>
          <w:rFonts w:ascii="Times New Roman" w:hAnsi="Times New Roman"/>
          <w:sz w:val="20"/>
        </w:rPr>
        <w:t xml:space="preserve">i </w:t>
      </w:r>
      <w:r w:rsidR="003A0F4A">
        <w:rPr>
          <w:rFonts w:ascii="Times New Roman" w:hAnsi="Times New Roman"/>
          <w:sz w:val="20"/>
        </w:rPr>
        <w:t xml:space="preserve">mars </w:t>
      </w:r>
      <w:r w:rsidR="00683B73">
        <w:rPr>
          <w:rFonts w:ascii="Times New Roman" w:hAnsi="Times New Roman"/>
          <w:sz w:val="20"/>
        </w:rPr>
        <w:t xml:space="preserve">2023. </w:t>
      </w:r>
      <w:r w:rsidR="00BD513F">
        <w:rPr>
          <w:rFonts w:ascii="Times New Roman" w:hAnsi="Times New Roman"/>
          <w:sz w:val="20"/>
        </w:rPr>
        <w:t xml:space="preserve">Remisstiden går ut den </w:t>
      </w:r>
      <w:r w:rsidR="003A0F4A">
        <w:rPr>
          <w:rFonts w:ascii="Times New Roman" w:hAnsi="Times New Roman"/>
          <w:sz w:val="20"/>
        </w:rPr>
        <w:t>5 juni</w:t>
      </w:r>
      <w:r w:rsidR="00BD513F">
        <w:rPr>
          <w:rFonts w:ascii="Times New Roman" w:hAnsi="Times New Roman"/>
          <w:sz w:val="20"/>
        </w:rPr>
        <w:t>.</w:t>
      </w:r>
      <w:r w:rsidRPr="00A879D7">
        <w:rPr>
          <w:rFonts w:ascii="Times New Roman" w:hAnsi="Times New Roman"/>
          <w:sz w:val="20"/>
        </w:rPr>
        <w:t xml:space="preserve"> Punkten är inte slutbehandlad.  </w:t>
      </w:r>
    </w:p>
    <w:bookmarkEnd w:id="45"/>
    <w:p w14:paraId="41453B1D" w14:textId="630C209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59 och 64.</w:t>
      </w:r>
    </w:p>
    <w:p w14:paraId="17F98C3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38. Rskr. 2018/19:191</w:t>
      </w:r>
    </w:p>
    <w:p w14:paraId="5B84781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0400C67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2018/19:132 yrkande 33, 2018/19:2596 yrkande 9, 2018/19:2819 yrkande 52, 2018/19:2868 yrkande 18, bet. 2018/19:JuU10</w:t>
      </w:r>
    </w:p>
    <w:p w14:paraId="2CCB1D4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81), 2020/21:75 (Ju 61) och 2021/22:75 (Ju 49).</w:t>
      </w:r>
    </w:p>
    <w:p w14:paraId="072ECFF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9EBE4E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BA67E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38 om </w:t>
      </w:r>
      <w:r w:rsidRPr="00A879D7">
        <w:rPr>
          <w:rFonts w:ascii="Times New Roman" w:hAnsi="Times New Roman"/>
          <w:i/>
          <w:sz w:val="20"/>
        </w:rPr>
        <w:t>färre godkända id-handlingar</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skyndsamma åtgärder för att begränsa antalet godkända id-handlingar (bet. 2018/19:JuU10 s. 130 f.) och därmed bifallit motion 2018/19:2819 yrkande 52. Regeringen gav den 17 augusti 2017 en särskild utredare i uppdrag att utreda och lämna förslag till förändringar av de krav och rutiner som gäller för svenska identitetshandlingar (dir. 2017:90). Syftet var att minska det ökade antalet bedrägerier som begås med hjälp av förfalskade identitetshandlingar. Utredningen överlämnade i mars 2019 betänkandet Ett säkert statligt ID-kort – med e-legitimation (SOU 2019:14). I betänkandet föreslås bl.a. en ny lag om statliga identitets</w:t>
      </w:r>
      <w:r w:rsidRPr="00A879D7">
        <w:rPr>
          <w:rFonts w:ascii="Times New Roman" w:hAnsi="Times New Roman"/>
          <w:sz w:val="20"/>
        </w:rPr>
        <w:softHyphen/>
        <w:t>handlingar. Betänkandet har remitterats och remisstiden löpte ut den 30 augusti 2019. Arbete med en lagrådsremiss pågår. Punkten är inte slut</w:t>
      </w:r>
      <w:r w:rsidRPr="00A879D7">
        <w:rPr>
          <w:rFonts w:ascii="Times New Roman" w:hAnsi="Times New Roman"/>
          <w:sz w:val="20"/>
        </w:rPr>
        <w:softHyphen/>
        <w:t>behand</w:t>
      </w:r>
      <w:r w:rsidRPr="00A879D7">
        <w:rPr>
          <w:rFonts w:ascii="Times New Roman" w:hAnsi="Times New Roman"/>
          <w:sz w:val="20"/>
        </w:rPr>
        <w:softHyphen/>
        <w:t>lad.</w:t>
      </w:r>
    </w:p>
    <w:p w14:paraId="5F3038BE" w14:textId="47181F1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52 om </w:t>
      </w:r>
      <w:r w:rsidRPr="00A879D7">
        <w:rPr>
          <w:rFonts w:ascii="Times New Roman" w:hAnsi="Times New Roman"/>
          <w:i/>
          <w:sz w:val="20"/>
        </w:rPr>
        <w:t>kränkningsersättning till poliser</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en utvidgad rätt till kränk</w:t>
      </w:r>
      <w:r w:rsidRPr="00A879D7">
        <w:rPr>
          <w:rFonts w:ascii="Times New Roman" w:hAnsi="Times New Roman"/>
          <w:sz w:val="20"/>
        </w:rPr>
        <w:softHyphen/>
        <w:t xml:space="preserve">ningsersättning till poliser (bet. 2018/19:JuU10 s. 164 f.). Regeringen gav den 19 december 2019 en särskild utredare i uppdrag att se över vissa regler som gäller brottsoffers rätt till skadestånd och möjlighet att få ut sådan ersättning (dir. 2019:104). I uppdraget ingick bl.a. att ta ställning till i vilken utsträckning polisers rätt till kränkningsersättning bör utvidgas. Uppdraget redovisades i juli 2021 genom betänkandet Ersättning till brottsoffer (SOU 2021:64). Betänkandet har remissbehandlats. </w:t>
      </w:r>
      <w:r w:rsidR="00BD513F" w:rsidRPr="00A879D7">
        <w:rPr>
          <w:rFonts w:ascii="Times New Roman" w:hAnsi="Times New Roman"/>
          <w:sz w:val="20"/>
        </w:rPr>
        <w:t>Den 24</w:t>
      </w:r>
      <w:r w:rsidR="00683B73">
        <w:rPr>
          <w:rFonts w:ascii="Times New Roman" w:hAnsi="Times New Roman"/>
          <w:sz w:val="20"/>
        </w:rPr>
        <w:t> </w:t>
      </w:r>
      <w:r w:rsidRPr="00A879D7">
        <w:rPr>
          <w:rFonts w:ascii="Times New Roman" w:hAnsi="Times New Roman"/>
          <w:sz w:val="20"/>
        </w:rPr>
        <w:t xml:space="preserve">mars 2022 beslutade regeringen propositionen Stärkt rätt till skadestånd för brottsoffer (prop. 2021/22:198). Genom förslagen i propositionen bedömdes tillkännagivandet </w:t>
      </w:r>
      <w:r w:rsidR="00683B73">
        <w:rPr>
          <w:rFonts w:ascii="Times New Roman" w:hAnsi="Times New Roman"/>
          <w:sz w:val="20"/>
        </w:rPr>
        <w:t xml:space="preserve">tillgodosett och därigenom </w:t>
      </w:r>
      <w:r w:rsidR="00683B73" w:rsidRPr="00A879D7">
        <w:rPr>
          <w:rFonts w:ascii="Times New Roman" w:hAnsi="Times New Roman"/>
          <w:sz w:val="20"/>
        </w:rPr>
        <w:t xml:space="preserve">slutbehandlat. </w:t>
      </w:r>
      <w:r w:rsidRPr="00A879D7">
        <w:rPr>
          <w:rFonts w:ascii="Times New Roman" w:hAnsi="Times New Roman"/>
          <w:sz w:val="20"/>
        </w:rPr>
        <w:t>Punkten är slutbehandlad.</w:t>
      </w:r>
    </w:p>
    <w:p w14:paraId="57FDC39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color w:val="000000"/>
          <w:sz w:val="20"/>
          <w:szCs w:val="22"/>
        </w:rPr>
      </w:pPr>
      <w:bookmarkStart w:id="46" w:name="_Hlk95115527"/>
      <w:r w:rsidRPr="00A879D7">
        <w:rPr>
          <w:rFonts w:ascii="Times New Roman" w:eastAsiaTheme="minorHAnsi" w:hAnsi="Times New Roman" w:cstheme="minorBidi"/>
          <w:i/>
          <w:color w:val="000000"/>
          <w:sz w:val="20"/>
          <w:szCs w:val="22"/>
        </w:rPr>
        <w:t>39. Rskr. 2018/19:192</w:t>
      </w:r>
    </w:p>
    <w:bookmarkEnd w:id="46"/>
    <w:p w14:paraId="3D45474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color w:val="000000"/>
          <w:sz w:val="20"/>
        </w:rPr>
      </w:pPr>
      <w:r w:rsidRPr="00A879D7">
        <w:rPr>
          <w:rFonts w:ascii="Times New Roman" w:hAnsi="Times New Roman"/>
          <w:color w:val="000000"/>
          <w:sz w:val="20"/>
        </w:rPr>
        <w:t>Kriminalvårdsfrågor</w:t>
      </w:r>
    </w:p>
    <w:p w14:paraId="25CC5D5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color w:val="000000"/>
          <w:sz w:val="20"/>
        </w:rPr>
      </w:pPr>
      <w:r w:rsidRPr="00A879D7">
        <w:rPr>
          <w:rFonts w:ascii="Times New Roman" w:hAnsi="Times New Roman"/>
          <w:color w:val="000000"/>
          <w:sz w:val="20"/>
        </w:rPr>
        <w:t>Mot. 2018/19:2791 yrkande 10 m.fl., bet. 2018/19:JuU13</w:t>
      </w:r>
    </w:p>
    <w:p w14:paraId="2C249CD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82), 2020/21:75 (Ju 62) och 2021/22:75 (Ju 50).</w:t>
      </w:r>
    </w:p>
    <w:p w14:paraId="13A157E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color w:val="000000"/>
          <w:sz w:val="20"/>
        </w:rPr>
      </w:pPr>
      <w:r w:rsidRPr="00A879D7">
        <w:rPr>
          <w:rFonts w:ascii="Times New Roman" w:hAnsi="Times New Roman"/>
          <w:color w:val="000000"/>
          <w:sz w:val="20"/>
        </w:rPr>
        <w:lastRenderedPageBreak/>
        <w:t xml:space="preserve">Skrivelsen är inte slutbehandlad. </w:t>
      </w:r>
    </w:p>
    <w:p w14:paraId="2FB5AEB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color w:val="000000"/>
          <w:sz w:val="20"/>
        </w:rPr>
      </w:pPr>
    </w:p>
    <w:p w14:paraId="67FCFACC" w14:textId="1548B44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7" w:name="_Hlk94257437"/>
      <w:r w:rsidRPr="00A879D7">
        <w:rPr>
          <w:rFonts w:ascii="Times New Roman" w:hAnsi="Times New Roman"/>
          <w:sz w:val="20"/>
        </w:rPr>
        <w:t xml:space="preserve">Punkt 2 om </w:t>
      </w:r>
      <w:r w:rsidRPr="00A879D7">
        <w:rPr>
          <w:rFonts w:ascii="Times New Roman" w:hAnsi="Times New Roman"/>
          <w:i/>
          <w:iCs/>
          <w:sz w:val="20"/>
        </w:rPr>
        <w:t>kriminalvårdens arbete med att förebygga återfall i brott</w:t>
      </w:r>
      <w:r w:rsidRPr="00A879D7">
        <w:rPr>
          <w:rFonts w:ascii="Times New Roman" w:hAnsi="Times New Roman"/>
          <w:sz w:val="20"/>
        </w:rPr>
        <w:t xml:space="preserve">*: </w:t>
      </w:r>
      <w:bookmarkEnd w:id="47"/>
      <w:r w:rsidRPr="00A879D7">
        <w:rPr>
          <w:rFonts w:ascii="Times New Roman" w:hAnsi="Times New Roman"/>
          <w:sz w:val="20"/>
        </w:rPr>
        <w:t>Riksdagen har tillkännagett för regeringen det som utskottet anför om att Kriminalvårdens arbete med att förebygga återfall bör förstärkas (bet. 2018/19:JuU13 s. 11). Riksdagen har därmed bifallit motion 2018/19:2819 yrkande 28.</w:t>
      </w:r>
      <w:r w:rsidRPr="00A879D7">
        <w:rPr>
          <w:rFonts w:ascii="Times New Roman" w:hAnsi="Times New Roman"/>
          <w:sz w:val="24"/>
          <w:szCs w:val="24"/>
        </w:rPr>
        <w:t xml:space="preserve"> </w:t>
      </w:r>
      <w:r w:rsidRPr="00A879D7">
        <w:rPr>
          <w:rFonts w:ascii="Times New Roman" w:hAnsi="Times New Roman"/>
          <w:sz w:val="20"/>
        </w:rPr>
        <w:t>Regeringen beslutade den 28 oktober 2021 att ge Kriminalvården i uppdrag att vidareutveckla sitt återfallsförebyggande arbete (Ju2021/03732). Kriminalvården ska analysera hur arbetet i högre grad kan anpassas till samtliga dömdas olika behov och förutsättningar med särskilt beaktande av unga dömdas behov. Utifrån analysen ska Kriminalvården redogöra för hur de identifierade behoven kan omhänder</w:t>
      </w:r>
      <w:r w:rsidR="00DA1524">
        <w:rPr>
          <w:rFonts w:ascii="Times New Roman" w:hAnsi="Times New Roman"/>
          <w:sz w:val="20"/>
        </w:rPr>
        <w:softHyphen/>
      </w:r>
      <w:r w:rsidRPr="00A879D7">
        <w:rPr>
          <w:rFonts w:ascii="Times New Roman" w:hAnsi="Times New Roman"/>
          <w:sz w:val="20"/>
        </w:rPr>
        <w:t>tas i verksamheten. Kriminalvården lämnade en delredovisning den 15</w:t>
      </w:r>
      <w:r w:rsidR="00246EBB">
        <w:rPr>
          <w:rFonts w:ascii="Times New Roman" w:hAnsi="Times New Roman"/>
          <w:sz w:val="20"/>
        </w:rPr>
        <w:t> </w:t>
      </w:r>
      <w:r w:rsidRPr="00A879D7">
        <w:rPr>
          <w:rFonts w:ascii="Times New Roman" w:hAnsi="Times New Roman"/>
          <w:sz w:val="20"/>
        </w:rPr>
        <w:t xml:space="preserve">september 2022. Av delredovisningen framgår att myndigheten har identifierat att det finns möjligheter att utveckla det återfallsförebyggande arbetet genom att anpassa insatserna i verkställighetsplaneringen i större utsträckning till den dömdes förutsättningar och mottaglighet. Vidare ska Kriminalvården arbeta med att förstärka både det externa och interna samarbetet kring den dömde. Myndigheten ska slutredovisa uppdraget den 15 september 2023 och denna redovisning kommer att innehålla förslag på utveckling inklusive utmaningar, hinder och möjligheter för att kunna realisera förslagen. </w:t>
      </w:r>
    </w:p>
    <w:p w14:paraId="6F2E4D28" w14:textId="3B88EC6F" w:rsidR="00A879D7" w:rsidRPr="00A879D7" w:rsidRDefault="00A879D7" w:rsidP="00184450">
      <w:pPr>
        <w:pStyle w:val="Brdtextmedindrag"/>
      </w:pPr>
      <w:r w:rsidRPr="00A879D7">
        <w:t>Kriminalvården redovisade den 10 september 2021 ett regeringsuppdrag om att förbereda för att från och med verksamhetsåret 2022 kunna genomföra systematiska uppföljningar av bakgrundsfaktorer och behovsområden av betydelse för risken att återfalla i brott bland klienter som verkställer påföljd (Ju2021/03205). Syftet är att myndigheten löpande ska kunna få ett bra underlag för att utveckla verksamheten efter behoven.</w:t>
      </w:r>
      <w:r w:rsidR="00C023AD">
        <w:t xml:space="preserve"> </w:t>
      </w:r>
    </w:p>
    <w:p w14:paraId="2E028F8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3 november 2021 att ge en särskild utredare i uppdrag att göra en översyn av regleringen om frihetsberövande påföljder för lagöverträdare under 18 år och föreslå lämpliga förändringar (dir. 2021:99). Uppdraget ska redovisas senast den 3 augusti 2023.</w:t>
      </w:r>
    </w:p>
    <w:p w14:paraId="3349C26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color w:val="000000"/>
          <w:sz w:val="20"/>
        </w:rPr>
      </w:pPr>
      <w:r w:rsidRPr="00A879D7">
        <w:rPr>
          <w:rFonts w:ascii="Times New Roman" w:hAnsi="Times New Roman"/>
          <w:sz w:val="20"/>
        </w:rPr>
        <w:t>Den 2 januari 2022 trädde nya regler i kraft som bl.a. innebär att den tidigare ordningen för straffrättslig särbehandling av lagöverträdare i åldersgruppen 18–20 år förändrats (prop. 2021/22:17, bet. 2021/22:JuU5, rskr. 2021/22:36, SFS 2021:1103). Det innebär bl.a. att den dömdes ungdom inte beaktas särskilt vid straffmätningen vid allvarlig brottslighet vilket får som följdeffekt att Kriminalvården kan arbeta med återfallsförebyggande åtgärder under längre tid än i dag. Punkten är inte slutbehandlad.</w:t>
      </w:r>
    </w:p>
    <w:p w14:paraId="2FB2D8E2" w14:textId="2139E62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sz w:val="20"/>
        </w:rPr>
        <w:t>nationellt exitprogram</w:t>
      </w:r>
      <w:r w:rsidRPr="00A879D7">
        <w:rPr>
          <w:rFonts w:ascii="Times New Roman" w:hAnsi="Times New Roman"/>
          <w:sz w:val="20"/>
        </w:rPr>
        <w:t xml:space="preserve">*: Riksdagen har tillkännagett för regeringen det som utskottet anför om att införa ett nationellt exitprogram (bet. 2018/19:JuU13 s. 11 f.). Regeringen gav i december 2019 Polismyndigheten, Kriminalvården, Statens institutionsstyrelsen och Socialstyrelsen gemensamt i uppdrag att ta fram ett nationellt avhopparprogram.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w:t>
      </w:r>
      <w:r w:rsidR="00683B73">
        <w:rPr>
          <w:rFonts w:ascii="Times New Roman" w:hAnsi="Times New Roman"/>
          <w:sz w:val="20"/>
        </w:rPr>
        <w:t xml:space="preserve">Uppdraget ska slutredovisas senast den 1 februari 2024. </w:t>
      </w:r>
      <w:r w:rsidRPr="00A879D7">
        <w:rPr>
          <w:rFonts w:ascii="Times New Roman" w:hAnsi="Times New Roman"/>
          <w:sz w:val="20"/>
        </w:rPr>
        <w:lastRenderedPageBreak/>
        <w:t>Regeringskansliet beslutade samma dag att tillsätta en bokstavsutredare i syfte att stödja och koordinera myndigheternas arbete under ett år (Ju2021/03348). Riksdagen biföll därefter, den 8 december 2021, Justitie</w:t>
      </w:r>
      <w:r w:rsidR="00246EBB">
        <w:rPr>
          <w:rFonts w:ascii="Times New Roman" w:hAnsi="Times New Roman"/>
          <w:sz w:val="20"/>
        </w:rPr>
        <w:softHyphen/>
      </w:r>
      <w:r w:rsidRPr="00A879D7">
        <w:rPr>
          <w:rFonts w:ascii="Times New Roman" w:hAnsi="Times New Roman"/>
          <w:sz w:val="20"/>
        </w:rPr>
        <w:t>utskottets ställningstagande kring avhopparverksamhet (rskr. 2021/22:89, 2021/22:JuU1). Enligt utskottet bör bl.a. ett nationellt exitprogram inrättas och Polismyndighetens anslag ökas med ytterligare 50 miljoner kronor fr.o.m. 2022 för att möjliggöra ökad avhopparverksamhet. Mot bakgrund av riksdagens beslut utvidgades bokstavsutredarens uppdrag den 22 december 2021 till att även omfatta att analysera och lämna förslag på hantering av Justitieutskottets ställningstagande.</w:t>
      </w:r>
    </w:p>
    <w:p w14:paraId="7B37212D" w14:textId="23B48A1E"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28 april 2022 delredovisade Polismyndigheten, Kriminalvården, Statens institutionsstyrelse och Socialstyrelsen vilka åtgärder de genomfört och planerar att genomföra i det pågående avhopparuppdraget (Ju2021/03331). Samma dag delredovisade även bokstavsutredaren sitt uppdrag (Ju2021/03348). Enligt utredaren</w:t>
      </w:r>
      <w:r>
        <w:rPr>
          <w:rFonts w:ascii="Times New Roman" w:hAnsi="Times New Roman"/>
          <w:sz w:val="20"/>
        </w:rPr>
        <w:t>s redovisning</w:t>
      </w:r>
      <w:r w:rsidRPr="00A879D7">
        <w:rPr>
          <w:rFonts w:ascii="Times New Roman" w:hAnsi="Times New Roman"/>
          <w:sz w:val="20"/>
        </w:rPr>
        <w:t xml:space="preserve"> är någon förändring av rollerna mellan stat och kommun i arbetet med stöd till avhoppare inte rimlig, effektiv eller möjlig. </w:t>
      </w:r>
      <w:r w:rsidR="00BD513F" w:rsidRPr="00A879D7">
        <w:rPr>
          <w:rFonts w:ascii="Times New Roman" w:hAnsi="Times New Roman"/>
          <w:sz w:val="20"/>
        </w:rPr>
        <w:t>Sociala stöd- eller hjälpinsatser för avhoppare</w:t>
      </w:r>
      <w:r w:rsidR="00BD513F">
        <w:rPr>
          <w:rFonts w:ascii="Times New Roman" w:hAnsi="Times New Roman"/>
          <w:sz w:val="20"/>
        </w:rPr>
        <w:t>,</w:t>
      </w:r>
      <w:r w:rsidR="00BD513F" w:rsidRPr="00A879D7">
        <w:rPr>
          <w:rFonts w:ascii="Times New Roman" w:hAnsi="Times New Roman"/>
          <w:sz w:val="20"/>
        </w:rPr>
        <w:t xml:space="preserve"> som för att vara framgångsrika förutsätter individens frivillighet och motivation</w:t>
      </w:r>
      <w:r w:rsidR="00BD513F">
        <w:rPr>
          <w:rFonts w:ascii="Times New Roman" w:hAnsi="Times New Roman"/>
          <w:sz w:val="20"/>
        </w:rPr>
        <w:t>,</w:t>
      </w:r>
      <w:r w:rsidR="00BD513F" w:rsidRPr="00A879D7">
        <w:rPr>
          <w:rFonts w:ascii="Times New Roman" w:hAnsi="Times New Roman"/>
          <w:sz w:val="20"/>
        </w:rPr>
        <w:t xml:space="preserve"> ligger utanför myndigheternas roller och kunskapsområden. Det är </w:t>
      </w:r>
      <w:r w:rsidR="00BD513F">
        <w:rPr>
          <w:rFonts w:ascii="Times New Roman" w:hAnsi="Times New Roman"/>
          <w:sz w:val="20"/>
        </w:rPr>
        <w:t>enligt utredaren</w:t>
      </w:r>
      <w:r w:rsidR="00BD513F" w:rsidRPr="00A879D7">
        <w:rPr>
          <w:rFonts w:ascii="Times New Roman" w:hAnsi="Times New Roman"/>
          <w:sz w:val="20"/>
        </w:rPr>
        <w:t xml:space="preserve"> heller inte motiverat att avveckla fungerande avhopparverksamheter som redan etablerats vid socialtjänsterna. 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tillgängliga kunskap och stödja och utveckla socialtjänsternas och myndigheternas verksamheter. En förutsättning för detta är </w:t>
      </w:r>
      <w:r w:rsidR="00BD513F">
        <w:rPr>
          <w:rFonts w:ascii="Times New Roman" w:hAnsi="Times New Roman"/>
          <w:sz w:val="20"/>
        </w:rPr>
        <w:t>enligt utredaren</w:t>
      </w:r>
      <w:r w:rsidR="00BD513F" w:rsidRPr="00A879D7">
        <w:rPr>
          <w:rFonts w:ascii="Times New Roman" w:hAnsi="Times New Roman"/>
          <w:sz w:val="20"/>
        </w:rPr>
        <w:t xml:space="preserve"> att öka den nationella samordningen och skapa en struktur för arbetet på nationell nivå. De statliga myndigheterna kan därefter lämna det stöd som behövs till kommunerna, exempelvis metod- och kunskapsstöd, utveckling av behandlingsmetoder och verktyg för uppföljning. Bokstavs</w:t>
      </w:r>
      <w:r w:rsidR="00246EBB">
        <w:rPr>
          <w:rFonts w:ascii="Times New Roman" w:hAnsi="Times New Roman"/>
          <w:sz w:val="20"/>
        </w:rPr>
        <w:softHyphen/>
      </w:r>
      <w:r w:rsidR="00BD513F" w:rsidRPr="00A879D7">
        <w:rPr>
          <w:rFonts w:ascii="Times New Roman" w:hAnsi="Times New Roman"/>
          <w:sz w:val="20"/>
        </w:rPr>
        <w:t xml:space="preserve">utredaren lämnade </w:t>
      </w:r>
      <w:r w:rsidR="00BD513F">
        <w:rPr>
          <w:rFonts w:ascii="Times New Roman" w:hAnsi="Times New Roman"/>
          <w:sz w:val="20"/>
        </w:rPr>
        <w:t>ytterligare</w:t>
      </w:r>
      <w:r w:rsidR="00BD513F" w:rsidRPr="00A879D7">
        <w:rPr>
          <w:rFonts w:ascii="Times New Roman" w:hAnsi="Times New Roman"/>
          <w:sz w:val="20"/>
        </w:rPr>
        <w:t xml:space="preserve"> förslag, bl.a.</w:t>
      </w:r>
      <w:r w:rsidRPr="00A879D7">
        <w:rPr>
          <w:rFonts w:ascii="Times New Roman" w:hAnsi="Times New Roman"/>
          <w:sz w:val="20"/>
        </w:rPr>
        <w:t xml:space="preserve"> om att Polismyndigheten ska ha ett nationellt samordnande ansvar för arbetet med stöd till avhoppare samt att Polismyndigheten, Kriminalvården och Statens institutions</w:t>
      </w:r>
      <w:r w:rsidR="00246EBB">
        <w:rPr>
          <w:rFonts w:ascii="Times New Roman" w:hAnsi="Times New Roman"/>
          <w:sz w:val="20"/>
        </w:rPr>
        <w:softHyphen/>
      </w:r>
      <w:r w:rsidRPr="00A879D7">
        <w:rPr>
          <w:rFonts w:ascii="Times New Roman" w:hAnsi="Times New Roman"/>
          <w:sz w:val="20"/>
        </w:rPr>
        <w:t>styrelse ska utveckla sitt arbete för att identifiera potentiella avhoppare, i syfte att fler individer ska kunna komma ifråga för stödinsatser.</w:t>
      </w:r>
    </w:p>
    <w:p w14:paraId="0D00BBB4" w14:textId="5E91C375" w:rsidR="00FB4DAF"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I</w:t>
      </w:r>
      <w:r w:rsidR="00683B73">
        <w:rPr>
          <w:rFonts w:ascii="Times New Roman" w:hAnsi="Times New Roman"/>
          <w:sz w:val="20"/>
        </w:rPr>
        <w:t xml:space="preserve"> enlighet med</w:t>
      </w:r>
      <w:r w:rsidR="00683B73" w:rsidRPr="00A879D7">
        <w:rPr>
          <w:rFonts w:ascii="Times New Roman" w:hAnsi="Times New Roman"/>
          <w:sz w:val="20"/>
        </w:rPr>
        <w:t xml:space="preserve"> </w:t>
      </w:r>
      <w:r w:rsidR="00A879D7" w:rsidRPr="00A879D7">
        <w:rPr>
          <w:rFonts w:ascii="Times New Roman" w:hAnsi="Times New Roman"/>
          <w:sz w:val="20"/>
        </w:rPr>
        <w:t xml:space="preserve">bokstavsutredarens förslag beslutades </w:t>
      </w:r>
      <w:r w:rsidR="00683B73">
        <w:rPr>
          <w:rFonts w:ascii="Times New Roman" w:hAnsi="Times New Roman"/>
          <w:sz w:val="20"/>
        </w:rPr>
        <w:t>ett ändrings</w:t>
      </w:r>
      <w:r w:rsidR="00246EBB">
        <w:rPr>
          <w:rFonts w:ascii="Times New Roman" w:hAnsi="Times New Roman"/>
          <w:sz w:val="20"/>
        </w:rPr>
        <w:softHyphen/>
      </w:r>
      <w:r w:rsidR="00683B73">
        <w:rPr>
          <w:rFonts w:ascii="Times New Roman" w:hAnsi="Times New Roman"/>
          <w:sz w:val="20"/>
        </w:rPr>
        <w:t>uppdrag</w:t>
      </w:r>
      <w:r w:rsidR="00683B73" w:rsidRPr="00A879D7">
        <w:rPr>
          <w:rFonts w:ascii="Times New Roman" w:hAnsi="Times New Roman"/>
          <w:sz w:val="20"/>
        </w:rPr>
        <w:t xml:space="preserve"> </w:t>
      </w:r>
      <w:r w:rsidR="00A879D7" w:rsidRPr="00A879D7">
        <w:rPr>
          <w:rFonts w:ascii="Times New Roman" w:hAnsi="Times New Roman"/>
          <w:sz w:val="20"/>
        </w:rPr>
        <w:t xml:space="preserve">den 30 juni 2022 </w:t>
      </w:r>
      <w:r w:rsidR="00683B73">
        <w:rPr>
          <w:rFonts w:ascii="Times New Roman" w:hAnsi="Times New Roman"/>
          <w:sz w:val="20"/>
        </w:rPr>
        <w:t xml:space="preserve">som </w:t>
      </w:r>
      <w:r>
        <w:rPr>
          <w:rFonts w:ascii="Times New Roman" w:hAnsi="Times New Roman"/>
          <w:sz w:val="20"/>
        </w:rPr>
        <w:t>ger</w:t>
      </w:r>
      <w:r w:rsidRPr="00A879D7">
        <w:rPr>
          <w:rFonts w:ascii="Times New Roman" w:hAnsi="Times New Roman"/>
          <w:sz w:val="20"/>
        </w:rPr>
        <w:t xml:space="preserve"> Polismyndigheten </w:t>
      </w:r>
      <w:r w:rsidR="00A879D7" w:rsidRPr="00A879D7">
        <w:rPr>
          <w:rFonts w:ascii="Times New Roman" w:hAnsi="Times New Roman"/>
          <w:sz w:val="20"/>
        </w:rPr>
        <w:t xml:space="preserve">det nationellt samordnande ansvaret för det </w:t>
      </w:r>
      <w:r w:rsidR="00683B73">
        <w:rPr>
          <w:rFonts w:ascii="Times New Roman" w:hAnsi="Times New Roman"/>
          <w:sz w:val="20"/>
        </w:rPr>
        <w:t xml:space="preserve">pågående </w:t>
      </w:r>
      <w:r w:rsidR="00A879D7" w:rsidRPr="00A879D7">
        <w:rPr>
          <w:rFonts w:ascii="Times New Roman" w:hAnsi="Times New Roman"/>
          <w:sz w:val="20"/>
        </w:rPr>
        <w:t>myndighetsgemensamma arbetet med avhopparverksamhet från och med den 1 oktober 2022. Uppdraget innebär att Polismyndigheten ska leda, driva och vara sammankallande för och rapportera om det myndighetsgemensamma arbetet. Polis</w:t>
      </w:r>
      <w:r w:rsidR="00246EBB">
        <w:rPr>
          <w:rFonts w:ascii="Times New Roman" w:hAnsi="Times New Roman"/>
          <w:sz w:val="20"/>
        </w:rPr>
        <w:softHyphen/>
      </w:r>
      <w:r w:rsidR="00A879D7" w:rsidRPr="00A879D7">
        <w:rPr>
          <w:rFonts w:ascii="Times New Roman" w:hAnsi="Times New Roman"/>
          <w:sz w:val="20"/>
        </w:rPr>
        <w:t>myndig</w:t>
      </w:r>
      <w:r w:rsidR="00246EBB">
        <w:rPr>
          <w:rFonts w:ascii="Times New Roman" w:hAnsi="Times New Roman"/>
          <w:sz w:val="20"/>
        </w:rPr>
        <w:softHyphen/>
      </w:r>
      <w:r w:rsidR="00A879D7" w:rsidRPr="00A879D7">
        <w:rPr>
          <w:rFonts w:ascii="Times New Roman" w:hAnsi="Times New Roman"/>
          <w:sz w:val="20"/>
        </w:rPr>
        <w:t>heten ska vidare förvalta den nationella webbplats om avhoppar</w:t>
      </w:r>
      <w:r w:rsidR="00246EBB">
        <w:rPr>
          <w:rFonts w:ascii="Times New Roman" w:hAnsi="Times New Roman"/>
          <w:sz w:val="20"/>
        </w:rPr>
        <w:softHyphen/>
      </w:r>
      <w:r w:rsidR="00A879D7" w:rsidRPr="00A879D7">
        <w:rPr>
          <w:rFonts w:ascii="Times New Roman" w:hAnsi="Times New Roman"/>
          <w:sz w:val="20"/>
        </w:rPr>
        <w:t>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socialtjänster. Polis</w:t>
      </w:r>
      <w:r w:rsidR="00246EBB">
        <w:rPr>
          <w:rFonts w:ascii="Times New Roman" w:hAnsi="Times New Roman"/>
          <w:sz w:val="20"/>
        </w:rPr>
        <w:softHyphen/>
      </w:r>
      <w:r w:rsidR="00A879D7" w:rsidRPr="00A879D7">
        <w:rPr>
          <w:rFonts w:ascii="Times New Roman" w:hAnsi="Times New Roman"/>
          <w:sz w:val="20"/>
        </w:rPr>
        <w:t>myndigheten, Kriminalvården och Statens institutions</w:t>
      </w:r>
      <w:r w:rsidR="00111451">
        <w:rPr>
          <w:rFonts w:ascii="Times New Roman" w:hAnsi="Times New Roman"/>
          <w:sz w:val="20"/>
        </w:rPr>
        <w:softHyphen/>
      </w:r>
      <w:r w:rsidR="00A879D7" w:rsidRPr="00A879D7">
        <w:rPr>
          <w:rFonts w:ascii="Times New Roman" w:hAnsi="Times New Roman"/>
          <w:sz w:val="20"/>
        </w:rPr>
        <w:t xml:space="preserve">styrelser ska enligt ändringsuppdraget också utveckla arbetet med att identifiera avhoppare. </w:t>
      </w:r>
      <w:r w:rsidR="00A879D7" w:rsidRPr="00A879D7">
        <w:rPr>
          <w:rFonts w:ascii="Times New Roman" w:hAnsi="Times New Roman"/>
          <w:sz w:val="20"/>
        </w:rPr>
        <w:lastRenderedPageBreak/>
        <w:t>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Övriga delar av det</w:t>
      </w:r>
      <w:r w:rsidR="00683B73" w:rsidRPr="00A879D7">
        <w:rPr>
          <w:rFonts w:ascii="Times New Roman" w:hAnsi="Times New Roman"/>
          <w:sz w:val="20"/>
        </w:rPr>
        <w:t xml:space="preserve"> </w:t>
      </w:r>
      <w:r w:rsidR="00683B73">
        <w:rPr>
          <w:rFonts w:ascii="Times New Roman" w:hAnsi="Times New Roman"/>
          <w:sz w:val="20"/>
        </w:rPr>
        <w:t>pågående</w:t>
      </w:r>
      <w:r w:rsidR="00A879D7" w:rsidRPr="00A879D7">
        <w:rPr>
          <w:rFonts w:ascii="Times New Roman" w:hAnsi="Times New Roman"/>
          <w:sz w:val="20"/>
        </w:rPr>
        <w:t xml:space="preserve"> myndig</w:t>
      </w:r>
      <w:r w:rsidR="001D758C">
        <w:rPr>
          <w:rFonts w:ascii="Times New Roman" w:hAnsi="Times New Roman"/>
          <w:sz w:val="20"/>
        </w:rPr>
        <w:softHyphen/>
      </w:r>
      <w:r w:rsidR="00A879D7" w:rsidRPr="00A879D7">
        <w:rPr>
          <w:rFonts w:ascii="Times New Roman" w:hAnsi="Times New Roman"/>
          <w:sz w:val="20"/>
        </w:rPr>
        <w:t>hets</w:t>
      </w:r>
      <w:r w:rsidR="001D758C">
        <w:rPr>
          <w:rFonts w:ascii="Times New Roman" w:hAnsi="Times New Roman"/>
          <w:sz w:val="20"/>
        </w:rPr>
        <w:softHyphen/>
      </w:r>
      <w:r w:rsidR="00A879D7" w:rsidRPr="00A879D7">
        <w:rPr>
          <w:rFonts w:ascii="Times New Roman" w:hAnsi="Times New Roman"/>
          <w:sz w:val="20"/>
        </w:rPr>
        <w:t>gemensamma uppdraget och uppdragstiden ligger fast. Punkten är inte slutbehandlad.</w:t>
      </w:r>
    </w:p>
    <w:p w14:paraId="702DA1B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28 om </w:t>
      </w:r>
      <w:r w:rsidRPr="00A879D7">
        <w:rPr>
          <w:rFonts w:ascii="Times New Roman" w:hAnsi="Times New Roman"/>
          <w:i/>
          <w:sz w:val="20"/>
        </w:rPr>
        <w:t>särskild enhet för unga som begått grova brott</w:t>
      </w:r>
      <w:r w:rsidRPr="00A879D7">
        <w:rPr>
          <w:rFonts w:ascii="Times New Roman" w:hAnsi="Times New Roman"/>
          <w:sz w:val="20"/>
        </w:rPr>
        <w:t>*: Riksdagen har tillkännagett för regeringen att en särskild enhet inom Kriminalvården ska ta över ansvaret för unga som begått grova brott. Därmed har riksdagen bifallit motionerna 2018/19:2791 yrkande 10, 2018/19:2819 yrkande 37, 2018/19:2861 yrkande 6.2 och 2018/19:2867 yrkande 6. Regeringen beslutade den 12 mars 2020 propositionen Ungdomsövervakning (prop. 2019/20:118). I propositionen föreslogs att det skulle införas en ny påföljd för unga lagöverträdare, ungdomsövervakning. Förslaget syftar till att skapa en ordning som gör det möjligt för domstolen att vid allvarlig brottslighet och i graverande återfallssituationer välja ett påföljdsalternativ som är lämpligt och trovärdigt både i fråga om innehåll och ingripande</w:t>
      </w:r>
      <w:r w:rsidRPr="00A879D7">
        <w:rPr>
          <w:rFonts w:ascii="Times New Roman" w:hAnsi="Times New Roman"/>
          <w:sz w:val="20"/>
        </w:rPr>
        <w:softHyphen/>
        <w:t>grad. Kriminalvården föreslogs ansvara för verkställigheten av påföljden. Förslagen trädde i kraft den 1 januari 2021.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Uppdraget ska redovisas senast den 3 augusti 2023. Punkten är inte slutbehandlad.</w:t>
      </w:r>
    </w:p>
    <w:p w14:paraId="21A19B3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2, 3 och 28.</w:t>
      </w:r>
      <w:bookmarkStart w:id="48" w:name="_Hlk26971205"/>
    </w:p>
    <w:bookmarkEnd w:id="48"/>
    <w:p w14:paraId="4FCD17A6" w14:textId="77777777" w:rsidR="00A879D7" w:rsidRPr="00A879D7" w:rsidRDefault="00A879D7" w:rsidP="00A879D7">
      <w:pPr>
        <w:keepNext/>
        <w:tabs>
          <w:tab w:val="left" w:pos="907"/>
        </w:tabs>
        <w:spacing w:before="240" w:after="80" w:line="210" w:lineRule="exact"/>
        <w:jc w:val="both"/>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40. </w:t>
      </w:r>
      <w:bookmarkStart w:id="49" w:name="_Hlk127796919"/>
      <w:r w:rsidRPr="00A879D7">
        <w:rPr>
          <w:rFonts w:ascii="Times New Roman" w:eastAsiaTheme="minorHAnsi" w:hAnsi="Times New Roman" w:cstheme="minorBidi"/>
          <w:i/>
          <w:sz w:val="20"/>
          <w:szCs w:val="22"/>
        </w:rPr>
        <w:t>Rskr. 2018/19:281</w:t>
      </w:r>
      <w:bookmarkEnd w:id="49"/>
    </w:p>
    <w:p w14:paraId="0A1126C1" w14:textId="77777777" w:rsidR="00A879D7" w:rsidRPr="00A879D7" w:rsidRDefault="00A879D7" w:rsidP="00E214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Fri- och rättigheter, m.m.</w:t>
      </w:r>
    </w:p>
    <w:p w14:paraId="4F087FB9" w14:textId="77777777" w:rsidR="00A879D7" w:rsidRPr="00A879D7" w:rsidRDefault="00A879D7" w:rsidP="00E214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2018/19:2819 yrkande 112, 2018/19:1328 yrkande 1, 2018/19:1842 och 2018/19:2694 yrkande 13, bet. 2018/19:KU27 </w:t>
      </w:r>
    </w:p>
    <w:p w14:paraId="1418AC3C" w14:textId="77777777" w:rsidR="00A879D7" w:rsidRPr="00A879D7" w:rsidRDefault="00A879D7" w:rsidP="00E214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100), 2020/21:75 (Ju 67) och 2021/22:75 (Ju 54).</w:t>
      </w:r>
    </w:p>
    <w:p w14:paraId="11942CFA" w14:textId="77777777" w:rsidR="00A879D7" w:rsidRPr="00A879D7" w:rsidRDefault="00A879D7" w:rsidP="00E214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C8E289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B91F45" w14:textId="3508B81D"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stärkt äganderätt</w:t>
      </w:r>
      <w:r w:rsidRPr="00A879D7">
        <w:rPr>
          <w:rFonts w:ascii="Times New Roman" w:hAnsi="Times New Roman"/>
          <w:sz w:val="20"/>
        </w:rPr>
        <w:t xml:space="preserve">*: Riksdagen har tillkännagett för regeringen att regeringen bör tillsätta en parlamentariskt sammansatt kommitté med uppdrag att se över och stärka det grundlagsreglerade egendomsskyddet (bet. 2018/19:KU27 s. 54–58). Riksdagen har därmed bifallit motion 2018/19:2819 yrkande 112 och delvis bifallit motionerna 2018/19:1328 yrkande 1, 2018/19:1842 och 2018/19:2694 yrkande 13. </w:t>
      </w:r>
      <w:r w:rsidRPr="008E76A3">
        <w:rPr>
          <w:rFonts w:ascii="Times New Roman" w:hAnsi="Times New Roman"/>
          <w:sz w:val="20"/>
        </w:rPr>
        <w:t>Regeringen har som ambition att tillsätta en utredning som får i uppdrag att överväga frågor som rör det grundlagsreglerade egendomsskyddet</w:t>
      </w:r>
      <w:r w:rsidR="00BD513F" w:rsidRPr="008E76A3">
        <w:rPr>
          <w:rFonts w:ascii="Times New Roman" w:hAnsi="Times New Roman"/>
          <w:sz w:val="20"/>
        </w:rPr>
        <w:t>.</w:t>
      </w:r>
      <w:r w:rsidRPr="00A879D7">
        <w:rPr>
          <w:rFonts w:ascii="Times New Roman" w:hAnsi="Times New Roman"/>
          <w:sz w:val="20"/>
        </w:rPr>
        <w:t xml:space="preserve"> Punkten är inte slutbehandlad.</w:t>
      </w:r>
    </w:p>
    <w:p w14:paraId="7CF18D3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41. Rskr. 2018/19:296</w:t>
      </w:r>
    </w:p>
    <w:p w14:paraId="59C3F15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Datalagring vid brottsbekämpning – anpassningar till EU-rätten</w:t>
      </w:r>
    </w:p>
    <w:p w14:paraId="4D0D850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2018/19:3079 yrkande 1 och 2 och bet. 2018/19:JuU27</w:t>
      </w:r>
    </w:p>
    <w:p w14:paraId="1AB4ED6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lastRenderedPageBreak/>
        <w:t>Tidigare redovisad, se skr. 2019/20:75 (Ju 103), 2020/21:75 (Ju 68) och 2021/22:75 (Ju 55).</w:t>
      </w:r>
    </w:p>
    <w:p w14:paraId="2A055BE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2AA420B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588A86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sz w:val="20"/>
        </w:rPr>
        <w:t>en mer omfattande lagringsskyldighet</w:t>
      </w:r>
      <w:r w:rsidRPr="00A879D7">
        <w:rPr>
          <w:rFonts w:ascii="Times New Roman" w:hAnsi="Times New Roman"/>
          <w:sz w:val="20"/>
        </w:rPr>
        <w:t xml:space="preserve">*: Riksdagen har tillkännagett för regeringen det som utskottet anför om en mer omfattande lagringsskyldighet (bet. 2018/19:JuU27 s. 6). I oktober 2020 meddelade EU-domstolen domar i mål om lagring av och tillgång till elektronisk kommunikation till skydd för nationell säkerhet, försvar, allmän säkerhet och effektiv brottsbekämpning (mål C-623/17 och förenade målen C511/18, C 512/18 och C-520/18). Sverige hade, tillsammans med en rad andra medlemsstater, yttrat sig i målen och argumenterat för att utrymmet för datalagring bör kunna utvidgas i förhållande till den s.k. Tele2-domen (förenade målen C-203/15 och C-698/15) samt att nationell säkerhet och försvar är frågor som faller utanför EU-rättens tillämpningsområde. EU-domstolen upprepade sina ställningstaganden från Tele2-domen, dvs. att en generell och odifferentierad lagring av samtliga trafikuppgifter och lokaliseringsuppgifter om alla abonnenter och registrerade användare avseende samtliga elektroniska kommunikationsmedel inte var förenlig med EU-rätten (bl.a. p. 141 i förenade målen C-511/18 och C 512/18). Samtidigt gav domstolen exempel på när denna huvudregel bör kunna frångås och under vilka förutsättningar som det kan ske. Domstolen konstaterade även att direktivet 2002/58 om dataskydd i elektroniska kommunikationer är tillämpligt också när det gäller lagring av eller tillgång till uppgifter i elektroniska kommunikationer som syftar till att skydda den nationella säkerheten. </w:t>
      </w:r>
      <w:bookmarkStart w:id="50" w:name="_Hlk122359874"/>
      <w:r w:rsidRPr="00A879D7">
        <w:rPr>
          <w:rFonts w:ascii="Times New Roman" w:hAnsi="Times New Roman"/>
          <w:sz w:val="20"/>
        </w:rPr>
        <w:t>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w:t>
      </w:r>
      <w:bookmarkEnd w:id="50"/>
      <w:r w:rsidRPr="00A879D7">
        <w:rPr>
          <w:rFonts w:ascii="Times New Roman" w:hAnsi="Times New Roman"/>
          <w:sz w:val="20"/>
        </w:rPr>
        <w:t xml:space="preserve"> Samtidigt fortsatte handläggningen av ett antal mål angående datalagring vid EU-domstolen. Regeringen har yttrat sig och deltagit vid muntlig förhandling i målen C-793/19, C-794/19 och C-140/20, som gäller de tyska och irländska datalagringsregleringarna. Under november 2021 yttrade sig regeringen i ett mål som gäller den franska regleringen om en viss myndighets åtkomst till uppgift om innehavare av ip-adress (C-470/21). Under 2022 meddelade EU-domstolen avgöranden i flera mål som regeringen deltagit i (C-793/19, C-794/19 och C-140/20). Regeringen deltog vidare i ett flertal mål vid domstolen, genom ingivande av yttranden och deltagande vid muntlig förhandling (C-470/21, C-548/21 och C</w:t>
      </w:r>
      <w:r w:rsidRPr="00A879D7">
        <w:rPr>
          <w:rFonts w:ascii="Times New Roman" w:hAnsi="Times New Roman"/>
          <w:sz w:val="20"/>
        </w:rPr>
        <w:noBreakHyphen/>
        <w:t xml:space="preserve">241/22). Datalagringsutredningen skulle enligt ursprungsdirektiven redovisa sitt uppdrag i februari 2023, men ska efter beslut om förlängning redovisa senast i juni 2023. Punkten är inte slutbehandlad. </w:t>
      </w:r>
    </w:p>
    <w:p w14:paraId="16B09A8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42. Rskr. 2018/19:298</w:t>
      </w:r>
    </w:p>
    <w:p w14:paraId="10243E1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Vapenfrågor</w:t>
      </w:r>
    </w:p>
    <w:p w14:paraId="596E385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lastRenderedPageBreak/>
        <w:t xml:space="preserve">Mot. 2018/19:137 yrkande 3 och 8, 2018/19:1350, 2018/19:2606 yrkande 15 och 18, 2018/19:2769, 2018/19:2772 yrkande 1, 6, 9 och 17, 2018/19:2890 yrkande 11, 12 och 14 , bet. 2018/19:JuU29 </w:t>
      </w:r>
    </w:p>
    <w:p w14:paraId="7475435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2019/20:75 (Ju 105), 2020/21:75 (Ju 69) och 2021/22:75 (Ju 56).</w:t>
      </w:r>
    </w:p>
    <w:p w14:paraId="51A54E9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4DC5364C" w14:textId="17BC4DE9"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 </w:t>
      </w:r>
    </w:p>
    <w:p w14:paraId="21C0DEF9" w14:textId="5B28F1E1"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sz w:val="20"/>
        </w:rPr>
        <w:t>översyn av vapenlagstiftningen</w:t>
      </w:r>
      <w:r w:rsidRPr="00A879D7">
        <w:rPr>
          <w:rFonts w:ascii="Times New Roman" w:hAnsi="Times New Roman"/>
          <w:sz w:val="20"/>
        </w:rPr>
        <w:t>*: Riksdagen har tillkännagett för regeringen det som utskottet anför om en översyn av vapen</w:t>
      </w:r>
      <w:r w:rsidRPr="00A879D7">
        <w:rPr>
          <w:rFonts w:ascii="Times New Roman" w:hAnsi="Times New Roman"/>
          <w:sz w:val="20"/>
        </w:rPr>
        <w:softHyphen/>
        <w:t>lagstiftningen (bet. 2018/19:JuU29 s. 26 f.) och därmed bifallit motio</w:t>
      </w:r>
      <w:r w:rsidRPr="00A879D7">
        <w:rPr>
          <w:rFonts w:ascii="Times New Roman" w:hAnsi="Times New Roman"/>
          <w:sz w:val="20"/>
        </w:rPr>
        <w:softHyphen/>
        <w:t xml:space="preserve">nerna 2018/19:2772 yrkande 1 och 2018/19:2890 yrkande 11. </w:t>
      </w:r>
      <w:r w:rsidR="00BD513F" w:rsidRPr="00E32239">
        <w:rPr>
          <w:rFonts w:ascii="Times New Roman" w:hAnsi="Times New Roman"/>
          <w:sz w:val="20"/>
        </w:rPr>
        <w:t xml:space="preserve">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w:t>
      </w:r>
      <w:r w:rsidRPr="00A879D7">
        <w:rPr>
          <w:rFonts w:ascii="Times New Roman" w:hAnsi="Times New Roman"/>
          <w:sz w:val="20"/>
        </w:rPr>
        <w:t>Punkten är inte slutbehandlad.</w:t>
      </w:r>
    </w:p>
    <w:p w14:paraId="7F36B65E" w14:textId="477797A5"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15 om </w:t>
      </w:r>
      <w:r w:rsidRPr="00A879D7">
        <w:rPr>
          <w:rFonts w:ascii="Times New Roman" w:hAnsi="Times New Roman"/>
          <w:i/>
          <w:sz w:val="20"/>
        </w:rPr>
        <w:t>tidsbegränsade licenser</w:t>
      </w:r>
      <w:r w:rsidRPr="00A879D7">
        <w:rPr>
          <w:rFonts w:ascii="Times New Roman" w:hAnsi="Times New Roman"/>
          <w:sz w:val="20"/>
        </w:rPr>
        <w:t>*: Riksdagen har tillkännagett för regeringen det som utskottet anför om tidsbegränsade licenser (bet. 2018/19:JuU29 s. 29 f.) och därmed bifallit motionerna 2018/19:2606 yrkande 15, 2018/19:137 yrkande 3, 2018/19:2769 och 2018/19:2772 yrkande 9. Tillkännagivandet redovisades som slutbehandlat i proposi</w:t>
      </w:r>
      <w:r w:rsidRPr="00A879D7">
        <w:rPr>
          <w:rFonts w:ascii="Times New Roman" w:hAnsi="Times New Roman"/>
          <w:sz w:val="20"/>
        </w:rPr>
        <w:softHyphen/>
        <w:t>tionen Genomförandet av 2017 års ändringsdirektiv till EU:s vapen</w:t>
      </w:r>
      <w:r w:rsidRPr="00A879D7">
        <w:rPr>
          <w:rFonts w:ascii="Times New Roman" w:hAnsi="Times New Roman"/>
          <w:sz w:val="20"/>
        </w:rPr>
        <w:softHyphen/>
        <w:t xml:space="preserve">direktiv (prop. 2020/21:42), som beslutades den 22 oktober 2020. Riksdagen delade dock inte regeringens uppfattning att tillkännagivandet är slutbehandlat (bet. 2020/21:KU21, rskr. 2020/21:371). Punkten står därför åter som öppen. </w:t>
      </w:r>
      <w:r w:rsidRPr="00B10142">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sidR="00B86D7C">
        <w:rPr>
          <w:rFonts w:ascii="Times New Roman" w:hAnsi="Times New Roman"/>
          <w:sz w:val="20"/>
        </w:rPr>
        <w:t> </w:t>
      </w:r>
      <w:r w:rsidRPr="00B10142">
        <w:rPr>
          <w:rFonts w:ascii="Times New Roman" w:hAnsi="Times New Roman"/>
          <w:sz w:val="20"/>
        </w:rPr>
        <w:t>november 2023. Regeringen avser att besluta tilläggsdirektiv till utredningen. Punkten är inte slutbehandlad.</w:t>
      </w:r>
    </w:p>
    <w:p w14:paraId="70FF3206" w14:textId="38CD28E0"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20 om </w:t>
      </w:r>
      <w:r w:rsidRPr="00A879D7">
        <w:rPr>
          <w:rFonts w:ascii="Times New Roman" w:hAnsi="Times New Roman"/>
          <w:i/>
          <w:sz w:val="20"/>
        </w:rPr>
        <w:t>utökad vapengarderob</w:t>
      </w:r>
      <w:r w:rsidRPr="00A879D7">
        <w:rPr>
          <w:rFonts w:ascii="Times New Roman" w:hAnsi="Times New Roman"/>
          <w:sz w:val="20"/>
        </w:rPr>
        <w:t>*: Riksdagen har tillkännagett för regeringen det som utskottet anför om en utökad vapengarderob (bet. 2018/19:JuU29 s. 29 f.) och därmed bifallit motionerna 2018/19:1350, 2018/19:2606 yrkande 18, 2018/19:2890 yrkande 14, 2018/19:137 yrkande 8 och 2018/19:2772 yrkande 6. En utredare har haft i uppdrag att biträda Justitiedepartementet med att utreda vissa frågor på vapen</w:t>
      </w:r>
      <w:r w:rsidRPr="00A879D7">
        <w:rPr>
          <w:rFonts w:ascii="Times New Roman" w:hAnsi="Times New Roman"/>
          <w:sz w:val="20"/>
        </w:rPr>
        <w:softHyphen/>
        <w:t>lagstiftningens område, bl.a. frågan om en utökad vapengarderob. Ut</w:t>
      </w:r>
      <w:r w:rsidRPr="00A879D7">
        <w:rPr>
          <w:rFonts w:ascii="Times New Roman" w:hAnsi="Times New Roman"/>
          <w:sz w:val="20"/>
        </w:rPr>
        <w:softHyphen/>
        <w:t>redaren har i juni 2018 redovisat sitt uppdrag i promemorian Tillstånds</w:t>
      </w:r>
      <w:r w:rsidRPr="00A879D7">
        <w:rPr>
          <w:rFonts w:ascii="Times New Roman" w:hAnsi="Times New Roman"/>
          <w:sz w:val="20"/>
        </w:rPr>
        <w:softHyphen/>
        <w:t>prövning av vapendelar m.m. (Ds 2018:30). Promemorian har remiss</w:t>
      </w:r>
      <w:r w:rsidRPr="00A879D7">
        <w:rPr>
          <w:rFonts w:ascii="Times New Roman" w:hAnsi="Times New Roman"/>
          <w:sz w:val="20"/>
        </w:rPr>
        <w:softHyphen/>
        <w:t xml:space="preserve">behandlats. Med anledning av bl.a. vissa remissinstansers synpunkter har en ny promemoria med ett nytt förslag på reglering tagits fram. Promemorian har remitterats och remisstiden löpte ut den 28 januari 2022. </w:t>
      </w:r>
      <w:r w:rsidRPr="00B10142">
        <w:rPr>
          <w:rFonts w:ascii="Times New Roman" w:hAnsi="Times New Roman"/>
          <w:sz w:val="20"/>
        </w:rPr>
        <w:t xml:space="preserve">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w:t>
      </w:r>
      <w:r w:rsidRPr="00B10142">
        <w:rPr>
          <w:rFonts w:ascii="Times New Roman" w:hAnsi="Times New Roman"/>
          <w:sz w:val="20"/>
        </w:rPr>
        <w:lastRenderedPageBreak/>
        <w:t>Regeringen avser att besluta tilläggsdirektiv till utredningen. Punkten är inte slutbehandlad.</w:t>
      </w:r>
    </w:p>
    <w:p w14:paraId="092F1661" w14:textId="452C8E90" w:rsidR="00683B73" w:rsidRPr="00A879D7" w:rsidRDefault="00BD513F"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25 om </w:t>
      </w:r>
      <w:r w:rsidRPr="00A879D7">
        <w:rPr>
          <w:rFonts w:ascii="Times New Roman" w:hAnsi="Times New Roman"/>
          <w:i/>
          <w:sz w:val="20"/>
        </w:rPr>
        <w:t>införande av vapen till Sverige m.m.</w:t>
      </w:r>
      <w:r w:rsidRPr="00A879D7">
        <w:rPr>
          <w:rFonts w:ascii="Times New Roman" w:hAnsi="Times New Roman"/>
          <w:sz w:val="20"/>
        </w:rPr>
        <w:t xml:space="preserve">*: Riksdagen har tillkännagett för regeringen det som utskottet anför om en översyn av reglerna för europeiskt skjutvapenpass (bet. 2018/19:JuU29 s. 44 f.) och därmed bifallit motionerna 2018/19:2772 yrkande 17 och 2018/19:2890 yrkande 12. </w:t>
      </w:r>
      <w:r w:rsidR="00683B73" w:rsidRPr="00A0260E">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6E7A4700" w14:textId="77777777" w:rsidR="00683B73" w:rsidRPr="00A879D7" w:rsidRDefault="00A879D7"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9, 15, 20 och 25.</w:t>
      </w:r>
    </w:p>
    <w:p w14:paraId="6402BAF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CA97C6" w14:textId="77777777" w:rsidR="00A879D7" w:rsidRPr="00A879D7" w:rsidRDefault="00A879D7" w:rsidP="00683B73">
      <w:pPr>
        <w:keepNext/>
        <w:tabs>
          <w:tab w:val="left" w:pos="907"/>
        </w:tabs>
        <w:spacing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2019/20</w:t>
      </w:r>
    </w:p>
    <w:p w14:paraId="122D7A2C" w14:textId="77777777" w:rsidR="00A879D7" w:rsidRPr="00A879D7" w:rsidRDefault="00A879D7" w:rsidP="00800189">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43. Rskr. 2019/20:36</w:t>
      </w:r>
    </w:p>
    <w:p w14:paraId="75B4AB6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åtgärder mot utnyttjande av barn genom köp av sexuell handling</w:t>
      </w:r>
    </w:p>
    <w:p w14:paraId="2F20317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2018/19:157, mot. 2019/20:264 m.fl., bet. 2019/20:JuU7</w:t>
      </w:r>
    </w:p>
    <w:p w14:paraId="01173C3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Tidigare redovisad, se skr. 2019/20:75 (Ju 111), 2020/21:75 (Ju 71) och 2021/22:75 (Ju 58). </w:t>
      </w:r>
    </w:p>
    <w:p w14:paraId="736CC49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2EBFD0A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B50B76" w14:textId="2CB7EBD9"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sz w:val="20"/>
        </w:rPr>
        <w:t>straffskalan för utnyttjande av barn genom köp av sexuell handling</w:t>
      </w:r>
      <w:r w:rsidRPr="00A879D7">
        <w:rPr>
          <w:rFonts w:ascii="Times New Roman" w:hAnsi="Times New Roman"/>
          <w:sz w:val="20"/>
        </w:rPr>
        <w:t>*: Riksdagen har tillkännagett för regeringen det som utskottet anför om att höja straffminimum för utnyttjande av barn genom köp av sexuell handling från fängelse till fängelse i lägst sex månader (bet. 2019/20:JuU7 s. 5 f.). Den 30 januari 2020 gav regeringen en särskild utredare i uppdrag att bl.a. se över straffskalan för utnyttjande av barn genom köp av sexuell handling (dir. 2020:5). Uppdraget redovisades den 1 juni 2021 i betänkandet Ett förstärkt skydd mot sexuella kränkningar (SOU 2021:43). Den 13 april 2022 beslutade regeringen propositionen Skärpt syn på våldtäkt och andra sexuella kränkningar (prop. 2021/22:231). Genom förslaget om skärpt straff för utnyttjande av barn genom köp av sexuell handling ansåg regeringen att tillkännagivandet var tillgodosett</w:t>
      </w:r>
      <w:r w:rsidR="00683B73" w:rsidRPr="006938D8">
        <w:rPr>
          <w:rFonts w:ascii="Times New Roman" w:hAnsi="Times New Roman"/>
          <w:sz w:val="20"/>
        </w:rPr>
        <w:t xml:space="preserve"> </w:t>
      </w:r>
      <w:r w:rsidR="00683B73" w:rsidRPr="007A429F">
        <w:rPr>
          <w:rFonts w:ascii="Times New Roman" w:hAnsi="Times New Roman"/>
          <w:sz w:val="20"/>
        </w:rPr>
        <w:t>och därmed slutbehandlat</w:t>
      </w:r>
      <w:r w:rsidR="00683B73" w:rsidRPr="00A879D7">
        <w:rPr>
          <w:rFonts w:ascii="Times New Roman" w:hAnsi="Times New Roman"/>
          <w:sz w:val="20"/>
        </w:rPr>
        <w:t>.</w:t>
      </w:r>
      <w:r w:rsidRPr="00A879D7">
        <w:rPr>
          <w:rFonts w:ascii="Times New Roman" w:hAnsi="Times New Roman"/>
          <w:sz w:val="20"/>
        </w:rPr>
        <w:t xml:space="preserve"> Lagändringarna trädde i kraft den 1</w:t>
      </w:r>
      <w:r w:rsidR="00BD513F">
        <w:rPr>
          <w:rFonts w:ascii="Times New Roman" w:hAnsi="Times New Roman"/>
          <w:sz w:val="20"/>
        </w:rPr>
        <w:t> </w:t>
      </w:r>
      <w:r w:rsidR="00BD513F" w:rsidRPr="00A879D7">
        <w:rPr>
          <w:rFonts w:ascii="Times New Roman" w:hAnsi="Times New Roman"/>
          <w:sz w:val="20"/>
        </w:rPr>
        <w:t>augusti 2022.</w:t>
      </w:r>
      <w:r w:rsidRPr="00A879D7">
        <w:rPr>
          <w:rFonts w:ascii="Times New Roman" w:hAnsi="Times New Roman"/>
          <w:sz w:val="20"/>
        </w:rPr>
        <w:t xml:space="preserve"> Punkten är slutbehandlad.</w:t>
      </w:r>
    </w:p>
    <w:p w14:paraId="2F85717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44. Rskr. 2019/20:42</w:t>
      </w:r>
    </w:p>
    <w:p w14:paraId="2D5E42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Brott mot förtroendevalda</w:t>
      </w:r>
    </w:p>
    <w:p w14:paraId="1436E17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2018/19:154, mot. 2019/20:318 m.fl., bet. 2019/20:JuU6</w:t>
      </w:r>
    </w:p>
    <w:p w14:paraId="18743DEB" w14:textId="72DC97F5"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113),</w:t>
      </w:r>
      <w:r w:rsidR="0058618B">
        <w:rPr>
          <w:rFonts w:ascii="Times New Roman" w:hAnsi="Times New Roman"/>
          <w:sz w:val="20"/>
        </w:rPr>
        <w:t xml:space="preserve"> </w:t>
      </w:r>
      <w:r w:rsidRPr="00A879D7">
        <w:rPr>
          <w:rFonts w:ascii="Times New Roman" w:hAnsi="Times New Roman"/>
          <w:sz w:val="20"/>
        </w:rPr>
        <w:t>2020/21:75 (Ju 72) och 2021/22:75 (</w:t>
      </w:r>
      <w:r w:rsidR="0058618B">
        <w:rPr>
          <w:rFonts w:ascii="Times New Roman" w:hAnsi="Times New Roman"/>
          <w:sz w:val="20"/>
        </w:rPr>
        <w:t xml:space="preserve">Ju </w:t>
      </w:r>
      <w:r w:rsidRPr="00A879D7">
        <w:rPr>
          <w:rFonts w:ascii="Times New Roman" w:hAnsi="Times New Roman"/>
          <w:sz w:val="20"/>
        </w:rPr>
        <w:t>59).</w:t>
      </w:r>
    </w:p>
    <w:p w14:paraId="3E780FE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1F05E45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0166B0C" w14:textId="41A99F78"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1" w:name="_Hlk58413794"/>
      <w:r w:rsidRPr="00A879D7">
        <w:rPr>
          <w:rFonts w:ascii="Times New Roman" w:hAnsi="Times New Roman"/>
          <w:sz w:val="20"/>
        </w:rPr>
        <w:t xml:space="preserve">Punkt 3 om </w:t>
      </w:r>
      <w:r w:rsidRPr="00A879D7">
        <w:rPr>
          <w:rFonts w:ascii="Times New Roman" w:hAnsi="Times New Roman"/>
          <w:i/>
          <w:sz w:val="20"/>
        </w:rPr>
        <w:t>ett mer heltäckande straffrättsligt skydd mot system- och demokratihotande brott</w:t>
      </w:r>
      <w:r w:rsidRPr="00A879D7">
        <w:rPr>
          <w:rFonts w:ascii="Times New Roman" w:hAnsi="Times New Roman"/>
          <w:sz w:val="20"/>
        </w:rPr>
        <w:t xml:space="preserve">*: Riksdagen har tillkännagett för regeringen det som utskottet anför om att utreda frågan om ett förstärkt straffrättsligt skydd för yrkesgrupper som är särskilt betydelsefulla för det demokratiska </w:t>
      </w:r>
      <w:r w:rsidRPr="00A879D7">
        <w:rPr>
          <w:rFonts w:ascii="Times New Roman" w:hAnsi="Times New Roman"/>
          <w:sz w:val="20"/>
        </w:rPr>
        <w:lastRenderedPageBreak/>
        <w:t xml:space="preserve">systemet (bet. 2019/20:JuU6 s. 5 f.). Den 14 maj 2020 beslutade regeringen kommittédirektiv Ett förstärkt straffrättsligt skydd för vissa samhällsnyttiga funktioner och några andra straffrättsliga frågor (dir. 2020:54). Utredaren </w:t>
      </w:r>
      <w:r w:rsidR="00683B73">
        <w:rPr>
          <w:rFonts w:ascii="Times New Roman" w:hAnsi="Times New Roman"/>
          <w:sz w:val="20"/>
        </w:rPr>
        <w:t>fick i uppdrag att</w:t>
      </w:r>
      <w:r w:rsidRPr="00A879D7">
        <w:rPr>
          <w:rFonts w:ascii="Times New Roman" w:hAnsi="Times New Roman"/>
          <w:sz w:val="20"/>
        </w:rPr>
        <w:t xml:space="preserve"> </w:t>
      </w:r>
      <w:r w:rsidR="00BD513F" w:rsidRPr="00A879D7">
        <w:rPr>
          <w:rFonts w:ascii="Times New Roman" w:hAnsi="Times New Roman"/>
          <w:sz w:val="20"/>
        </w:rPr>
        <w:t>bl.a.</w:t>
      </w:r>
      <w:r w:rsidRPr="00A879D7">
        <w:rPr>
          <w:rFonts w:ascii="Times New Roman" w:hAnsi="Times New Roman"/>
          <w:sz w:val="20"/>
        </w:rPr>
        <w:t xml:space="preserve"> ta ställning till om det finns behov av ett förstärkt straffrättsligt skydd mot brott som riktar sig mot någon som utövar sin yttrandefrihet. Uppdraget skulle redovisas senast den 12 november 2021. Genom direktiven ansågs tillkännagivandet slut</w:t>
      </w:r>
      <w:r w:rsidRPr="00A879D7">
        <w:rPr>
          <w:rFonts w:ascii="Times New Roman" w:hAnsi="Times New Roman"/>
          <w:sz w:val="20"/>
        </w:rPr>
        <w:softHyphen/>
        <w:t>behandlat. Riksdagen delade dock inte regeringens bedömning att tillkännagivandet är slutbehandlat (bet. 2020/21:KU21, rskr. 2020/21:371). Punkten står därför åter som öppen. Genom tilläggsdirektiv som beslutades den 17 juni 2021 förlängdes utredningstiden. Uppdraget redovisades den 2 februari 2022 genom betänkandet En skärpt syn på brott mot journalister och utövare av vissa samhällsnyttiga funktioner (SOU 2022:2). Tillkännagivandet förklarades slutbehandlat i budgetproposi</w:t>
      </w:r>
      <w:r w:rsidR="00566F54">
        <w:rPr>
          <w:rFonts w:ascii="Times New Roman" w:hAnsi="Times New Roman"/>
          <w:sz w:val="20"/>
        </w:rPr>
        <w:softHyphen/>
      </w:r>
      <w:r w:rsidRPr="00A879D7">
        <w:rPr>
          <w:rFonts w:ascii="Times New Roman" w:hAnsi="Times New Roman"/>
          <w:sz w:val="20"/>
        </w:rPr>
        <w:t xml:space="preserve">tionen för 2023 (se prop. </w:t>
      </w:r>
      <w:r w:rsidR="00BD513F" w:rsidRPr="00A879D7">
        <w:rPr>
          <w:rFonts w:ascii="Times New Roman" w:hAnsi="Times New Roman"/>
          <w:sz w:val="20"/>
        </w:rPr>
        <w:t xml:space="preserve">2022/23:1 </w:t>
      </w:r>
      <w:r w:rsidR="00BD513F">
        <w:rPr>
          <w:rFonts w:ascii="Times New Roman" w:hAnsi="Times New Roman"/>
          <w:sz w:val="20"/>
        </w:rPr>
        <w:t>utg</w:t>
      </w:r>
      <w:r w:rsidR="00BD513F" w:rsidRPr="00A879D7">
        <w:rPr>
          <w:rFonts w:ascii="Times New Roman" w:hAnsi="Times New Roman"/>
          <w:sz w:val="20"/>
        </w:rPr>
        <w:t xml:space="preserve">.omr. 4 avsnitt 3.7 s. 44). </w:t>
      </w:r>
      <w:r w:rsidRPr="00A879D7">
        <w:rPr>
          <w:rFonts w:ascii="Times New Roman" w:hAnsi="Times New Roman"/>
          <w:sz w:val="20"/>
        </w:rPr>
        <w:t>Punkten är slutbehandlad.</w:t>
      </w:r>
    </w:p>
    <w:bookmarkEnd w:id="51"/>
    <w:p w14:paraId="37158C1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45. Rskr. 2019/20:43</w:t>
      </w:r>
    </w:p>
    <w:p w14:paraId="50AC3B4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stärkt straffrättsligt skydd för blåljusverksamhet och myndighets</w:t>
      </w:r>
      <w:r w:rsidRPr="00A879D7">
        <w:rPr>
          <w:rFonts w:ascii="Times New Roman" w:hAnsi="Times New Roman"/>
          <w:sz w:val="20"/>
        </w:rPr>
        <w:softHyphen/>
        <w:t>utövning</w:t>
      </w:r>
    </w:p>
    <w:p w14:paraId="7A6BD6D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2018/19:155, mot. 2019/20:263 m.fl., bet. 2019/20:JuU8</w:t>
      </w:r>
    </w:p>
    <w:p w14:paraId="161E8041" w14:textId="24CFD9C4"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2019/20:75 (Ju 114), 2020/21:75 (Ju 73) och 2021/22:75 (</w:t>
      </w:r>
      <w:r w:rsidR="00B86D7C">
        <w:rPr>
          <w:rFonts w:ascii="Times New Roman" w:hAnsi="Times New Roman"/>
          <w:sz w:val="20"/>
        </w:rPr>
        <w:t xml:space="preserve">Ju </w:t>
      </w:r>
      <w:r w:rsidRPr="00A879D7">
        <w:rPr>
          <w:rFonts w:ascii="Times New Roman" w:hAnsi="Times New Roman"/>
          <w:sz w:val="20"/>
        </w:rPr>
        <w:t>60).</w:t>
      </w:r>
    </w:p>
    <w:p w14:paraId="2B2AF84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2A83C49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C1A8870" w14:textId="73735E3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sz w:val="20"/>
        </w:rPr>
        <w:t>straffrättsligt skydd för Tullverkets och Kustbevakningens personal</w:t>
      </w:r>
      <w:r w:rsidRPr="00A879D7">
        <w:rPr>
          <w:rFonts w:ascii="Times New Roman" w:hAnsi="Times New Roman"/>
          <w:sz w:val="20"/>
        </w:rPr>
        <w:t xml:space="preserve">*: Riksdagen har tillkännagett för regeringen att Tullverkets och Kustbevakningens personal bör omfattas av samma straffrättsliga skydd som poliser (bet. 2019/20:JuU8 s. 8 f.) och därmed bifallit motionerna 2019/20:263 yrkande 1 och 2019/20:288 yrkande 1. Den 14 maj 2020 beslutade regeringen kommittédirektiv Ett förstärkt straffrättsligt skydd för vissa samhällsnyttiga funktioner och några andra straffrättsliga frågor (dir. 2020:54). Utredaren </w:t>
      </w:r>
      <w:r w:rsidR="00683B73">
        <w:rPr>
          <w:rFonts w:ascii="Times New Roman" w:hAnsi="Times New Roman"/>
          <w:sz w:val="20"/>
        </w:rPr>
        <w:t>fick i uppdrag att</w:t>
      </w:r>
      <w:r w:rsidRPr="00A879D7">
        <w:rPr>
          <w:rFonts w:ascii="Times New Roman" w:hAnsi="Times New Roman"/>
          <w:sz w:val="20"/>
        </w:rPr>
        <w:t xml:space="preserve"> </w:t>
      </w:r>
      <w:r w:rsidR="00BD513F" w:rsidRPr="00A879D7">
        <w:rPr>
          <w:rFonts w:ascii="Times New Roman" w:hAnsi="Times New Roman"/>
          <w:sz w:val="20"/>
        </w:rPr>
        <w:t>bl.a.</w:t>
      </w:r>
      <w:r w:rsidR="00BD513F" w:rsidRPr="00A879D7" w:rsidDel="004A1652">
        <w:rPr>
          <w:rFonts w:ascii="Times New Roman" w:hAnsi="Times New Roman"/>
          <w:sz w:val="20"/>
        </w:rPr>
        <w:t xml:space="preserve"> </w:t>
      </w:r>
      <w:r w:rsidR="00BD513F" w:rsidRPr="00A879D7">
        <w:rPr>
          <w:rFonts w:ascii="Times New Roman" w:hAnsi="Times New Roman"/>
          <w:sz w:val="20"/>
        </w:rPr>
        <w:t>överväga och ta ställning till vilka samhällsnyttiga funktioner som är i behov av ett förstärkt straffrättsligt skydd och hur ett sådant skydd kan uppnås. Genom tilläggsdirektiv som beslutades den 17 juni 2021 förlängdes utredningstiden. Uppdraget redovisades den 2 februari 2022 genom betänkandet En skärpt syn på brott mot journalister och utövare av vissa samhällsnyttiga funktioner (SOU 2022:2). Frågan om straffrättsligt skydd för Tullverkets och Kustbevakningens personal analyseras i Regerings</w:t>
      </w:r>
      <w:r w:rsidR="00B77504">
        <w:rPr>
          <w:rFonts w:ascii="Times New Roman" w:hAnsi="Times New Roman"/>
          <w:sz w:val="20"/>
        </w:rPr>
        <w:softHyphen/>
      </w:r>
      <w:r w:rsidR="00BD513F" w:rsidRPr="00A879D7">
        <w:rPr>
          <w:rFonts w:ascii="Times New Roman" w:hAnsi="Times New Roman"/>
          <w:sz w:val="20"/>
        </w:rPr>
        <w:t>kansliet.</w:t>
      </w:r>
      <w:r w:rsidRPr="00A879D7">
        <w:rPr>
          <w:rFonts w:ascii="Times New Roman" w:hAnsi="Times New Roman"/>
          <w:sz w:val="20"/>
        </w:rPr>
        <w:t xml:space="preserve"> Punkten är inte slutbehandlad.</w:t>
      </w:r>
    </w:p>
    <w:p w14:paraId="40F0FC84" w14:textId="68DC10D5" w:rsidR="00A879D7" w:rsidRP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sz w:val="20"/>
        </w:rPr>
        <w:t>straffrättsligt skydd för samhällsviktiga yrkesfunktioner</w:t>
      </w:r>
      <w:r w:rsidRPr="00A879D7">
        <w:rPr>
          <w:rFonts w:ascii="Times New Roman" w:hAnsi="Times New Roman"/>
          <w:sz w:val="20"/>
        </w:rPr>
        <w:t>*: Riksdagen har tillkännagett för regeringen det som utskottet anför om ett utvidgat straffrättsligt skydd för samhällsviktiga yrkesfunktioner (bet. 2019/20:JuU8 s. 8 f.). Den 14 maj 2020 beslutade regeringen kommitté</w:t>
      </w:r>
      <w:r w:rsidRPr="00A879D7">
        <w:rPr>
          <w:rFonts w:ascii="Times New Roman" w:hAnsi="Times New Roman"/>
          <w:sz w:val="20"/>
        </w:rPr>
        <w:softHyphen/>
        <w:t xml:space="preserve">direktiv Ett förstärkt straffrättsligt skydd för vissa samhällsnyttiga funktioner och några andra straffrättsliga frågor (dir. 2020:54). Utredaren </w:t>
      </w:r>
      <w:r>
        <w:rPr>
          <w:rFonts w:ascii="Times New Roman" w:hAnsi="Times New Roman"/>
          <w:sz w:val="20"/>
        </w:rPr>
        <w:t xml:space="preserve">fick i uppdrag att </w:t>
      </w:r>
      <w:r w:rsidRPr="00A879D7">
        <w:rPr>
          <w:rFonts w:ascii="Times New Roman" w:hAnsi="Times New Roman"/>
          <w:sz w:val="20"/>
        </w:rPr>
        <w:t>bl.a.</w:t>
      </w:r>
      <w:r w:rsidR="00A879D7" w:rsidRPr="00A879D7">
        <w:rPr>
          <w:rFonts w:ascii="Times New Roman" w:hAnsi="Times New Roman"/>
          <w:sz w:val="20"/>
        </w:rPr>
        <w:t xml:space="preserve"> överväga och ta ställning till vilka samhällsnyttiga funktioner som är i behov av ett förstärkt straffrättsligt skydd och hur ett sådant skydd kan uppnås. Uppdraget skulle redovisas senast den </w:t>
      </w:r>
      <w:r w:rsidR="00A879D7" w:rsidRPr="00A879D7">
        <w:rPr>
          <w:rFonts w:ascii="Times New Roman" w:hAnsi="Times New Roman"/>
          <w:sz w:val="20"/>
        </w:rPr>
        <w:lastRenderedPageBreak/>
        <w:t>12</w:t>
      </w:r>
      <w:r w:rsidR="00786D2D">
        <w:rPr>
          <w:rFonts w:ascii="Times New Roman" w:hAnsi="Times New Roman"/>
          <w:sz w:val="20"/>
        </w:rPr>
        <w:t> </w:t>
      </w:r>
      <w:r w:rsidR="00A879D7" w:rsidRPr="00A879D7">
        <w:rPr>
          <w:rFonts w:ascii="Times New Roman" w:hAnsi="Times New Roman"/>
          <w:sz w:val="20"/>
        </w:rPr>
        <w:t>november 2021. Genom direktiven ansågs tillkännagivandet slutbehandlat. Riksdagen delade dock inte regeringens bedömning att tillkännagivandet är slutbehandlat (bet. 2020/21:KU21, rskr. 2020/21:371). Punkten står därför åter som öppen. Genom tilläggsdirektiv som beslutades den 17 juni 2021 förlängdes utredningstiden. Uppdraget redovisades den 2 februari 2022 genom betänkandet En skärpt syn på brott mot journalister och utövare av vissa samhällsnyttiga funktioner (SOU 2022:2). Tillkännagivandet förklarades slutbehandlat i budgetproposi</w:t>
      </w:r>
      <w:r w:rsidR="002F44DC">
        <w:rPr>
          <w:rFonts w:ascii="Times New Roman" w:hAnsi="Times New Roman"/>
          <w:sz w:val="20"/>
        </w:rPr>
        <w:softHyphen/>
      </w:r>
      <w:r w:rsidR="00A879D7" w:rsidRPr="00A879D7">
        <w:rPr>
          <w:rFonts w:ascii="Times New Roman" w:hAnsi="Times New Roman"/>
          <w:sz w:val="20"/>
        </w:rPr>
        <w:t>tionen för 2023 (prop. 2022/23:1 utg.omr. 4 avsnitt 3.7 s. 44). Punkten är slut</w:t>
      </w:r>
      <w:r w:rsidR="00A879D7" w:rsidRPr="00A879D7">
        <w:rPr>
          <w:rFonts w:ascii="Times New Roman" w:hAnsi="Times New Roman"/>
          <w:sz w:val="20"/>
        </w:rPr>
        <w:softHyphen/>
        <w:t>behandlad.</w:t>
      </w:r>
    </w:p>
    <w:p w14:paraId="781426E5" w14:textId="5704ABC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2" w:name="_Hlk58413718"/>
      <w:r w:rsidRPr="00A879D7">
        <w:rPr>
          <w:rFonts w:ascii="Times New Roman" w:hAnsi="Times New Roman"/>
          <w:sz w:val="20"/>
        </w:rPr>
        <w:t xml:space="preserve">Punkt 7 om </w:t>
      </w:r>
      <w:r w:rsidRPr="00A879D7">
        <w:rPr>
          <w:rFonts w:ascii="Times New Roman" w:hAnsi="Times New Roman"/>
          <w:i/>
          <w:sz w:val="20"/>
        </w:rPr>
        <w:t>en särskild straffskärpningsgrund</w:t>
      </w:r>
      <w:r w:rsidRPr="00A879D7">
        <w:rPr>
          <w:rFonts w:ascii="Times New Roman" w:hAnsi="Times New Roman"/>
          <w:sz w:val="20"/>
        </w:rPr>
        <w:t xml:space="preserve">*: Riksdagen har tillkännagett för regeringen det som utskottet anför om en särskild straffskärpningsgrund för angrepp mot viktiga samhällsfunktioner (bet. 2019/20:JuU8 s. 8 f.) och därmed bifallit motionerna 2019/20:263 yrkande 2, 2019/20:300 yrkande 3, 2019/20:316 yrkande 1 och 2019/20:2728 yrkande 25. Den 14 maj 2020 beslutade regeringen kommittédirektiv Ett förstärkt straffrättsligt skydd för vissa samhällsnyttiga funktioner och några andra straffrättsliga frågor (dir. 2020:54). Utredaren </w:t>
      </w:r>
      <w:r w:rsidR="00683B73">
        <w:rPr>
          <w:rFonts w:ascii="Times New Roman" w:hAnsi="Times New Roman"/>
          <w:sz w:val="20"/>
        </w:rPr>
        <w:t>fick i uppdrag att</w:t>
      </w:r>
      <w:r w:rsidRPr="00A879D7">
        <w:rPr>
          <w:rFonts w:ascii="Times New Roman" w:hAnsi="Times New Roman"/>
          <w:sz w:val="20"/>
        </w:rPr>
        <w:t xml:space="preserve"> </w:t>
      </w:r>
      <w:r w:rsidR="00BD513F" w:rsidRPr="00A879D7">
        <w:rPr>
          <w:rFonts w:ascii="Times New Roman" w:hAnsi="Times New Roman"/>
          <w:sz w:val="20"/>
        </w:rPr>
        <w:t>bl.a.</w:t>
      </w:r>
      <w:r w:rsidRPr="00A879D7">
        <w:rPr>
          <w:rFonts w:ascii="Times New Roman" w:hAnsi="Times New Roman"/>
          <w:sz w:val="20"/>
        </w:rPr>
        <w:t xml:space="preserve"> överväga och ta ställning till vilka samhällsnyttiga funktioner som är i behov av ett förstärkt straffrättsligt skydd och hur ett sådant skydd kan uppnås. Uppdraget skulle redovisas senast den 12 november 2021. Genom direktiven ansågs tillkännagivandet slutbehandlat. Riksdagen delade dock inte regeringens bedömning att tillkännagivandet är slutbehandlat (bet. 2020/21:KU21, rskr. 2020/21:371). Punkten står därför åter som öppen. Genom tilläggsdirektiv som beslutades den 17 juni 2021 förlängdes utredningstiden. Uppdraget redovisades den 2 februari 2022 genom betänkandet En skärpt syn på brott mot journalister och utövare av vissa samhällsnyttiga funktioner (SOU 2022:2). Tillkännagivandet förklarades slutbehandlat i budgetpropositionen för 2023 (prop. 2022/23:1 utg.omr. 4</w:t>
      </w:r>
      <w:r w:rsidR="00EE37D3">
        <w:rPr>
          <w:rFonts w:ascii="Times New Roman" w:hAnsi="Times New Roman"/>
          <w:sz w:val="20"/>
        </w:rPr>
        <w:t> </w:t>
      </w:r>
      <w:r w:rsidRPr="00A879D7">
        <w:rPr>
          <w:rFonts w:ascii="Times New Roman" w:hAnsi="Times New Roman"/>
          <w:sz w:val="20"/>
        </w:rPr>
        <w:t>avsnitt 3.7 s. 44). Punkten är slut</w:t>
      </w:r>
      <w:r w:rsidRPr="00A879D7">
        <w:rPr>
          <w:rFonts w:ascii="Times New Roman" w:hAnsi="Times New Roman"/>
          <w:sz w:val="20"/>
        </w:rPr>
        <w:softHyphen/>
        <w:t>behandlad.</w:t>
      </w:r>
    </w:p>
    <w:bookmarkEnd w:id="52"/>
    <w:p w14:paraId="38252251" w14:textId="40C5F5B2" w:rsidR="00A879D7" w:rsidRPr="00F11772" w:rsidRDefault="00BD513F" w:rsidP="00F1177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8 om </w:t>
      </w:r>
      <w:r w:rsidRPr="00A879D7">
        <w:rPr>
          <w:rFonts w:ascii="Times New Roman" w:hAnsi="Times New Roman"/>
          <w:i/>
          <w:sz w:val="20"/>
        </w:rPr>
        <w:t>en särskild brottsrubricering för brottet våld mot tjänsteman med en skärpt straffskala</w:t>
      </w:r>
      <w:r w:rsidRPr="00A879D7">
        <w:rPr>
          <w:rFonts w:ascii="Times New Roman" w:hAnsi="Times New Roman"/>
          <w:sz w:val="20"/>
        </w:rPr>
        <w:t xml:space="preserve">*: Riksdagen har tillkännagett för regeringen att våld mot tjänsteman bör få en egen brottsrubricering där straffet ska vara minst sex månaders fängelse (bet. 2019/20:JuU8 s. 8 f.) Den 14 maj 2020 beslutade regeringen kommittédirektiv Ett förstärkt straffrättsligt skydd för vissa samhällsnyttiga funktioner och några andra straffrättsliga frågor (dir. 2020:54). Utredaren </w:t>
      </w:r>
      <w:r>
        <w:rPr>
          <w:rFonts w:ascii="Times New Roman" w:hAnsi="Times New Roman"/>
          <w:sz w:val="20"/>
        </w:rPr>
        <w:t xml:space="preserve">fick i uppdrag att </w:t>
      </w:r>
      <w:r w:rsidRPr="00A879D7">
        <w:rPr>
          <w:rFonts w:ascii="Times New Roman" w:hAnsi="Times New Roman"/>
          <w:sz w:val="20"/>
        </w:rPr>
        <w:t>bl.a.</w:t>
      </w:r>
      <w:r w:rsidR="00F11772">
        <w:rPr>
          <w:rFonts w:ascii="Times New Roman" w:hAnsi="Times New Roman"/>
          <w:sz w:val="20"/>
        </w:rPr>
        <w:t xml:space="preserve"> </w:t>
      </w:r>
      <w:r w:rsidR="00A879D7" w:rsidRPr="00A879D7">
        <w:rPr>
          <w:rFonts w:ascii="Times New Roman" w:hAnsi="Times New Roman"/>
          <w:sz w:val="20"/>
        </w:rPr>
        <w:t>analysera behovet och lämpligheten av en lagändring som innebär att brottet våld eller hot mot tjänsteman delas upp och att straffskalan för våld mot tjänsteman skärps. Genom tilläggsdirektiv som beslutades den 17 juni 2021 förlängdes utrednings</w:t>
      </w:r>
      <w:r w:rsidR="00A879D7" w:rsidRPr="00A879D7">
        <w:rPr>
          <w:rFonts w:ascii="Times New Roman" w:hAnsi="Times New Roman"/>
          <w:sz w:val="20"/>
        </w:rPr>
        <w:softHyphen/>
        <w:t xml:space="preserve">tiden. Uppdraget redovisades den 2 februari 2022 genom betänkandet En skärpt syn på brott mot journalister och utövare av vissa samhällsnyttiga funktioner (SOU 2022:2). Den 21 april 2022 beslutade regeringen kommittédirektiven Åtgärder för att minska offentliganställdas utsatthet (dir. 2022:31). Utredaren ska bl.a. göra en språklig och saklig översyn av straffbestämmelsen om våld eller hot mot tjänsteman och ta ställning till om skyddet behöver förstärkas. </w:t>
      </w:r>
      <w:r w:rsidRPr="00A879D7">
        <w:rPr>
          <w:rFonts w:ascii="Times New Roman" w:hAnsi="Times New Roman"/>
          <w:sz w:val="20"/>
        </w:rPr>
        <w:t xml:space="preserve">Genom tilläggsdirektiv som beslutades den </w:t>
      </w:r>
      <w:r>
        <w:rPr>
          <w:rFonts w:ascii="Times New Roman" w:hAnsi="Times New Roman"/>
          <w:sz w:val="20"/>
        </w:rPr>
        <w:t xml:space="preserve">2 februari </w:t>
      </w:r>
      <w:r w:rsidRPr="00A879D7">
        <w:rPr>
          <w:rFonts w:ascii="Times New Roman" w:hAnsi="Times New Roman"/>
          <w:sz w:val="20"/>
        </w:rPr>
        <w:t>2023</w:t>
      </w:r>
      <w:r w:rsidR="00A879D7" w:rsidRPr="00A879D7">
        <w:rPr>
          <w:rFonts w:ascii="Times New Roman" w:hAnsi="Times New Roman"/>
          <w:sz w:val="20"/>
        </w:rPr>
        <w:t xml:space="preserve"> fick utredaren även i uppdrag att bl.a., oavsett ställningstagande i sak, lämna författningsförslag som innebär att straffet för våld eller hot mot tjänsteman skärps. Utredningstiden </w:t>
      </w:r>
      <w:r w:rsidR="00A879D7" w:rsidRPr="00A879D7">
        <w:rPr>
          <w:rFonts w:ascii="Times New Roman" w:hAnsi="Times New Roman"/>
          <w:sz w:val="20"/>
        </w:rPr>
        <w:lastRenderedPageBreak/>
        <w:t>förlängdes. Uppdraget i sin helhet ska redovisas samlat senast den 1</w:t>
      </w:r>
      <w:r>
        <w:rPr>
          <w:rFonts w:ascii="Times New Roman" w:hAnsi="Times New Roman"/>
          <w:sz w:val="20"/>
        </w:rPr>
        <w:t xml:space="preserve"> januari </w:t>
      </w:r>
      <w:r w:rsidRPr="00A879D7">
        <w:rPr>
          <w:rFonts w:ascii="Times New Roman" w:hAnsi="Times New Roman"/>
          <w:sz w:val="20"/>
        </w:rPr>
        <w:t>202</w:t>
      </w:r>
      <w:r>
        <w:rPr>
          <w:rFonts w:ascii="Times New Roman" w:hAnsi="Times New Roman"/>
          <w:sz w:val="20"/>
        </w:rPr>
        <w:t>4</w:t>
      </w:r>
      <w:r w:rsidRPr="00A879D7">
        <w:rPr>
          <w:rFonts w:ascii="Times New Roman" w:hAnsi="Times New Roman"/>
          <w:sz w:val="20"/>
        </w:rPr>
        <w:t xml:space="preserve"> </w:t>
      </w:r>
      <w:r w:rsidRPr="00786D2D">
        <w:rPr>
          <w:rFonts w:ascii="Times New Roman" w:hAnsi="Times New Roman"/>
          <w:sz w:val="20"/>
        </w:rPr>
        <w:t>(dir.</w:t>
      </w:r>
      <w:r w:rsidR="00683B73" w:rsidRPr="00786D2D">
        <w:rPr>
          <w:rFonts w:ascii="Times New Roman" w:hAnsi="Times New Roman"/>
          <w:sz w:val="20"/>
        </w:rPr>
        <w:t xml:space="preserve"> </w:t>
      </w:r>
      <w:r w:rsidR="00786D2D" w:rsidRPr="00786D2D">
        <w:rPr>
          <w:rFonts w:ascii="Times New Roman" w:hAnsi="Times New Roman"/>
          <w:sz w:val="20"/>
        </w:rPr>
        <w:t>2023:16</w:t>
      </w:r>
      <w:r w:rsidR="00A879D7" w:rsidRPr="00786D2D">
        <w:rPr>
          <w:rFonts w:ascii="Times New Roman" w:hAnsi="Times New Roman"/>
          <w:sz w:val="20"/>
        </w:rPr>
        <w:t>).</w:t>
      </w:r>
      <w:r w:rsidR="00A879D7" w:rsidRPr="00A879D7">
        <w:rPr>
          <w:rFonts w:ascii="Times New Roman" w:hAnsi="Times New Roman"/>
          <w:sz w:val="20"/>
        </w:rPr>
        <w:t xml:space="preserve"> Punkten är inte slutbehandlad.</w:t>
      </w:r>
    </w:p>
    <w:p w14:paraId="03A25279" w14:textId="6569C5B1"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sz w:val="20"/>
        </w:rPr>
        <w:t>kränkningsersättning till poliser</w:t>
      </w:r>
      <w:r w:rsidRPr="00A879D7">
        <w:rPr>
          <w:rFonts w:ascii="Times New Roman" w:hAnsi="Times New Roman"/>
          <w:sz w:val="20"/>
        </w:rPr>
        <w:t>*: Riksdagen har tillkänna</w:t>
      </w:r>
      <w:r w:rsidRPr="00A879D7">
        <w:rPr>
          <w:rFonts w:ascii="Times New Roman" w:hAnsi="Times New Roman"/>
          <w:sz w:val="20"/>
        </w:rPr>
        <w:softHyphen/>
        <w:t xml:space="preserve">gett för regeringen det som utskottet anför om en utvidgad rätt till kränkningsersättning för poliser (bet. 2019/20:JuU8 s. 19 f.). Regeringen gav den 19 december 2019 en särskild utredare i uppdrag att se över vissa regler som gäller brottsoffers rätt till skadestånd och möjlighet att få ut sådan ersättning (dir. 2019:104). I uppdraget ingick bl.a. att ta ställning till i vilken utsträckning polisers rätt till kränkningsersättning bör utvidgas. Uppdraget redovisades i juli 2021 genom betänkandet Ersättning till brottsoffer (SOU 2021:64). Betänkandet har remissbehandlats. </w:t>
      </w:r>
      <w:r w:rsidR="00BD513F" w:rsidRPr="00A879D7">
        <w:rPr>
          <w:rFonts w:ascii="Times New Roman" w:hAnsi="Times New Roman"/>
          <w:sz w:val="20"/>
        </w:rPr>
        <w:t>Den 24</w:t>
      </w:r>
      <w:r w:rsidR="00683B73">
        <w:rPr>
          <w:rFonts w:ascii="Times New Roman" w:hAnsi="Times New Roman"/>
          <w:sz w:val="20"/>
        </w:rPr>
        <w:t> </w:t>
      </w:r>
      <w:r w:rsidRPr="00A879D7">
        <w:rPr>
          <w:rFonts w:ascii="Times New Roman" w:hAnsi="Times New Roman"/>
          <w:sz w:val="20"/>
        </w:rPr>
        <w:t xml:space="preserve">mars 2022 beslutade regeringen propositionen Stärkt rätt till skadestånd för brottsoffer (prop. 2021/22:198). Genom förslagen i propositionen bedömdes tillkännagivandet </w:t>
      </w:r>
      <w:r w:rsidR="00683B73">
        <w:rPr>
          <w:rFonts w:ascii="Times New Roman" w:hAnsi="Times New Roman"/>
          <w:sz w:val="20"/>
        </w:rPr>
        <w:t xml:space="preserve">tillgodosett och därigenom </w:t>
      </w:r>
      <w:r w:rsidR="00683B73" w:rsidRPr="00A879D7">
        <w:rPr>
          <w:rFonts w:ascii="Times New Roman" w:hAnsi="Times New Roman"/>
          <w:sz w:val="20"/>
        </w:rPr>
        <w:t xml:space="preserve">slutbehandlat. </w:t>
      </w:r>
      <w:r w:rsidRPr="00A879D7">
        <w:rPr>
          <w:rFonts w:ascii="Times New Roman" w:hAnsi="Times New Roman"/>
          <w:sz w:val="20"/>
        </w:rPr>
        <w:t>Punkten är slutbehandlad.</w:t>
      </w:r>
    </w:p>
    <w:p w14:paraId="0542A5A8" w14:textId="73D0D53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sz w:val="20"/>
        </w:rPr>
        <w:t>säkerhet på sjukhus</w:t>
      </w:r>
      <w:r w:rsidRPr="00A879D7">
        <w:rPr>
          <w:rFonts w:ascii="Times New Roman" w:hAnsi="Times New Roman"/>
          <w:sz w:val="20"/>
        </w:rPr>
        <w:t>*: Riksdagen har tillkännagett för regeringen det som utskottet anför om att ökad säkerhet på sjukhus (bet. 2019/20:JuU8 s. 22 f.). Därmed har riksdagen bifallit motionerna 2019/20:316 yrkande 2 och 2019/20:2728 yrkande 26. Den 14 maj 2020 beslutade regeringen kommittédirektiv Ett förstärkt straffrättsligt skydd för vissa samhällsnyttiga funktioner och några andra straffrättsliga frågor (dir. 2020:54) som bl.a. omfattar uppdraget att överväga och ta ställning till vilka samhällsnyttiga funktioner som är i behov av ett förstärkt straffrättsligt skydd och hur ett sådant skydd kan uppnås. I propositionen Ett förstärkt medarbetarskydd för polisanställda (prop. 2019/20:186), som beslutades den 25 juni 2020, redovisades tillkännagivandet som slutbehandlat. Riksdagen delade dock inte regeringens uppfattning att tillkännagivandet är slutbehandlat (bet. 2020/21:KU21, rskr. 2020/21:371). Punkten står därför åter som öppen. Den 2 februari 2022 redovisade utredningen betänkandet En skärpt syn på brott mot journalister och utövare av vissa samhällsnyttiga funktioner (SOU 2022:2). Betänkandet har remitterats och remisstiden löpte ut den 18 maj 2022. Mot denna bakgrund bedömde regeringen i budgetpropositionen för 2023 (prop. 2022/23:1 utg.omr. 4 avsnitt 3.7</w:t>
      </w:r>
      <w:r w:rsidR="00BD513F" w:rsidRPr="00A879D7">
        <w:rPr>
          <w:rFonts w:ascii="Times New Roman" w:hAnsi="Times New Roman"/>
          <w:sz w:val="20"/>
        </w:rPr>
        <w:t xml:space="preserve"> s.</w:t>
      </w:r>
      <w:r w:rsidRPr="00A879D7">
        <w:rPr>
          <w:rFonts w:ascii="Times New Roman" w:hAnsi="Times New Roman"/>
          <w:sz w:val="20"/>
        </w:rPr>
        <w:t xml:space="preserve"> 41) att tillkännagivandet är </w:t>
      </w:r>
      <w:r w:rsidR="00683B73">
        <w:rPr>
          <w:rFonts w:ascii="Times New Roman" w:hAnsi="Times New Roman"/>
          <w:sz w:val="20"/>
        </w:rPr>
        <w:t xml:space="preserve">tillgodosett och </w:t>
      </w:r>
      <w:r w:rsidR="00BD513F" w:rsidRPr="00A879D7">
        <w:rPr>
          <w:rFonts w:ascii="Times New Roman" w:hAnsi="Times New Roman"/>
          <w:sz w:val="20"/>
        </w:rPr>
        <w:t>slutbehandlat.</w:t>
      </w:r>
      <w:r w:rsidRPr="00A879D7">
        <w:rPr>
          <w:rFonts w:ascii="Times New Roman" w:hAnsi="Times New Roman"/>
          <w:sz w:val="20"/>
        </w:rPr>
        <w:t xml:space="preserve"> Punkten är slutbehandlad.</w:t>
      </w:r>
    </w:p>
    <w:p w14:paraId="68D9CC4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5 och 8. </w:t>
      </w:r>
    </w:p>
    <w:p w14:paraId="067E02F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46. Rskr. 2019/20:146</w:t>
      </w:r>
    </w:p>
    <w:p w14:paraId="2B44119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Riksrevisionens rapport om myndighetsgemensamt arbete mot organiserad brottslighet. </w:t>
      </w:r>
    </w:p>
    <w:p w14:paraId="6D63F4F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 2019/20:3, bet. 2019/20:JuU12</w:t>
      </w:r>
    </w:p>
    <w:p w14:paraId="2EB8C401" w14:textId="77777777" w:rsidR="00A879D7" w:rsidRPr="00A879D7" w:rsidRDefault="00A879D7" w:rsidP="00407E52">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75) och 2021/22:75 (Ju 61).</w:t>
      </w:r>
    </w:p>
    <w:p w14:paraId="014416F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2C32730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6729C5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styrning, samordning och uppföljning av det myndighets</w:t>
      </w:r>
      <w:r w:rsidRPr="00A879D7">
        <w:rPr>
          <w:rFonts w:ascii="Times New Roman" w:hAnsi="Times New Roman"/>
          <w:i/>
          <w:iCs/>
          <w:sz w:val="20"/>
        </w:rPr>
        <w:softHyphen/>
        <w:t>gemensamma arbetet</w:t>
      </w:r>
      <w:r w:rsidRPr="00A879D7">
        <w:rPr>
          <w:rFonts w:ascii="Times New Roman" w:hAnsi="Times New Roman"/>
          <w:sz w:val="20"/>
        </w:rPr>
        <w:t>*: Riksdagen har tillkännagett för regeringen det som utskottet anför om att regeringen på ett tydligare sätt än i dag ska säkerställa att styrningen av det myndighetsgemensamma arbetet samordnas regelbundet och att regeringen regelbundet ska följa upp den myndighetsgemensamma verksamheten (bet. 2019/20:JuU12 s. 7 f.).</w:t>
      </w:r>
    </w:p>
    <w:p w14:paraId="15E4BD0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Efter beslut den 3 mars 2020 har de tolv myndigheter som sedan 2009 deltar i den myndighetsgemensamma satsningen mot organiserad brottslighet denna uppgift inskriven i sina respektive instruktioner. Ändringen trädde</w:t>
      </w:r>
      <w:r w:rsidRPr="00A879D7">
        <w:rPr>
          <w:rFonts w:ascii="Times New Roman" w:hAnsi="Times New Roman"/>
          <w:iCs/>
          <w:sz w:val="20"/>
        </w:rPr>
        <w:t xml:space="preserve"> i kraft den 31 mars 2020. Avsikten med instruktionsändringen var att vidareutveckla, tydliggöra och konkretisera styrningen av arbetet. Genom instruktionsändringen fick dessutom samtliga tolv myndigheter ett brottsbekämpande uppdrag.</w:t>
      </w:r>
      <w:r w:rsidRPr="00A879D7">
        <w:rPr>
          <w:rFonts w:ascii="Times New Roman" w:hAnsi="Times New Roman"/>
          <w:sz w:val="20"/>
        </w:rPr>
        <w:t xml:space="preserve"> </w:t>
      </w:r>
    </w:p>
    <w:p w14:paraId="0334FB6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25 juni 2020 fattades beslut om två uppdrag till de tolv myndigheter som deltar i det myndighetsgemensamma arbetet mot grov och organiserad brottslighet om att inrätta pilotprojekt som riktar sig mot dels näringsverksamhet kopplad till organiserad brottslighet, dels felaktig folkbokföring med koppling till organiserad brottslighet. Pilotprojektet om näringsverksamhet skulle bedrivas i eller i anslutning till något eller några av de utsatta områden som Polismyndigheten har pekat ut. Pilotprojektet mot felaktig folkbokföring skulle bedrivas i sådana områden där myndigheterna bedömer att sådan brottslighet är eller kan antas vara särskilt förekommande. Till pilotprojekten skulle de tolv myndigheterna identifiera ytterligare samarbetspartners där såväl myndigheter som kommuner kan bli involverade. </w:t>
      </w:r>
    </w:p>
    <w:p w14:paraId="229D09D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Uppdragen redovisades till den 1 oktober 2021. Av redo</w:t>
      </w:r>
      <w:r w:rsidRPr="00A879D7">
        <w:rPr>
          <w:rFonts w:ascii="Times New Roman" w:hAnsi="Times New Roman"/>
          <w:sz w:val="20"/>
        </w:rPr>
        <w:softHyphen/>
        <w:t>visningen framgår att uppdragen bl.a. resulterade i en rad operativa kontrollåtgärder, en utökad samverkan och nya arbetssätt och metoder för att komma åt både näringsverksamhet och felaktig folkbokföring kopplat till organiserad brottslighet. Pilotprojekten bidrog till att samordna myndigheternas arbete ytterligare genom att de tillsammans utvecklat sina kunskaper, metoder och arbetssätt för att komma åt organiserad brotts</w:t>
      </w:r>
      <w:r w:rsidRPr="00A879D7">
        <w:rPr>
          <w:rFonts w:ascii="Times New Roman" w:hAnsi="Times New Roman"/>
          <w:sz w:val="20"/>
        </w:rPr>
        <w:softHyphen/>
        <w:t xml:space="preserve">lighet. </w:t>
      </w:r>
    </w:p>
    <w:p w14:paraId="7D8FBC3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februari 2022 beslutades att ytterligare stärka insatserna för att bekämpa arbetslivskriminalitet genom ett uppdrag till flera myndigheter om varaktig samverkan mot arbetslivskriminalitet (A2022/00333). I uppdraget ingår att Arbetsmiljöverket, Polismyndigheten och Skatteverket ska påbörja inrättandet av regionala center mot arbetslivskriminalitet. Arbetet i centren ska utgå ifrån gemensamma fysiska kontor som samlokaliseras med de regionala underrättelsecenter som redan finns inom ramen för myndighetssamverkan mot organiserad brottslighet. Syftet med samlokaliseringen är att befintliga resurser ska nyttjas effektivt och samverkan mellan myndigheterna underlättas.</w:t>
      </w:r>
    </w:p>
    <w:p w14:paraId="0E344BC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Lagen (2016:774) om uppgiftsskyldighet vid samverkan mot viss organiserad brottslighet möjliggör att myndigheterna på ett effektivt sätt kan utbyta sekretessbelagda uppgifter med varandra och med vissa andra utpekade myndigheter för att effektivt kunna arbeta inom ramen för samverkan mot organiserad brottslighet. På begäran från berörda myndigheter har kretsen av vilka som omfattas av lagen vidgats genom åren. Kretsen myndigheter som omfattas av lagen utvidgades fr.o.m. den 1 maj 2022 med Arbetsmiljöverket, Bolagsverket, Centrala studiestödsnämnden och Inspektionen för vård och omsorg samt fr.o.m. den 20 juni 2022 med Fondtorgsnämnden.</w:t>
      </w:r>
    </w:p>
    <w:p w14:paraId="074CFA87" w14:textId="77777777" w:rsidR="00A879D7" w:rsidRPr="00A879D7" w:rsidDel="00AA141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budgetpropositionen för 2023 (prop. 2022/23:1 utg.omr. 4 avsnitt 3.7 s. 42–43) redovisades vidtagna åtgärder och tillkännagivandet ansågs därmed slutbehandlat. Punkten är slutbehandlad. </w:t>
      </w:r>
    </w:p>
    <w:p w14:paraId="2F33B49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lastRenderedPageBreak/>
        <w:t>47. Rskr. 2019/20:169</w:t>
      </w:r>
    </w:p>
    <w:p w14:paraId="6DA4748C"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Theme="minorHAnsi" w:hAnsi="Times New Roman"/>
          <w:sz w:val="20"/>
        </w:rPr>
      </w:pPr>
      <w:r w:rsidRPr="00A879D7">
        <w:rPr>
          <w:rFonts w:ascii="Times New Roman" w:eastAsiaTheme="minorHAnsi" w:hAnsi="Times New Roman"/>
          <w:sz w:val="20"/>
        </w:rPr>
        <w:t>Hyresrätt m.m.</w:t>
      </w:r>
    </w:p>
    <w:p w14:paraId="591821AF"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Theme="minorHAnsi" w:hAnsi="Times New Roman"/>
          <w:sz w:val="20"/>
        </w:rPr>
      </w:pPr>
      <w:r w:rsidRPr="00A879D7">
        <w:rPr>
          <w:rFonts w:ascii="Times New Roman" w:eastAsiaTheme="minorHAnsi" w:hAnsi="Times New Roman"/>
          <w:sz w:val="20"/>
        </w:rPr>
        <w:t>Mot. 2019/20:329 m.fl., bet. 2019/20:CU9</w:t>
      </w:r>
    </w:p>
    <w:p w14:paraId="0DD1161C"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Theme="minorHAnsi" w:hAnsi="Times New Roman"/>
          <w:sz w:val="20"/>
        </w:rPr>
      </w:pPr>
      <w:r w:rsidRPr="00A879D7">
        <w:rPr>
          <w:rFonts w:ascii="Times New Roman" w:eastAsiaTheme="minorHAnsi" w:hAnsi="Times New Roman"/>
          <w:sz w:val="20"/>
        </w:rPr>
        <w:t xml:space="preserve">Tidigare redovisad, se skr. </w:t>
      </w:r>
      <w:r w:rsidRPr="00A879D7">
        <w:rPr>
          <w:rFonts w:ascii="Times New Roman" w:eastAsia="Calibri" w:hAnsi="Times New Roman"/>
          <w:sz w:val="20"/>
        </w:rPr>
        <w:t xml:space="preserve">2020/21:75 (Ju 79) och </w:t>
      </w:r>
      <w:r w:rsidRPr="00A879D7">
        <w:rPr>
          <w:rFonts w:ascii="Times New Roman" w:hAnsi="Times New Roman"/>
          <w:sz w:val="20"/>
        </w:rPr>
        <w:t>2021/22:75 (Ju 62</w:t>
      </w:r>
      <w:r w:rsidRPr="00A879D7">
        <w:rPr>
          <w:rFonts w:ascii="Times New Roman" w:eastAsiaTheme="minorHAnsi" w:hAnsi="Times New Roman"/>
          <w:sz w:val="20"/>
        </w:rPr>
        <w:t>).</w:t>
      </w:r>
    </w:p>
    <w:p w14:paraId="2949FA5A"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eastAsia="Calibri" w:hAnsi="Times New Roman"/>
          <w:sz w:val="20"/>
        </w:rPr>
      </w:pPr>
      <w:r w:rsidRPr="00A879D7">
        <w:rPr>
          <w:rFonts w:ascii="Times New Roman" w:eastAsia="Calibri" w:hAnsi="Times New Roman"/>
          <w:sz w:val="20"/>
        </w:rPr>
        <w:t>Skrivelsen är slutbehandlad.</w:t>
      </w:r>
    </w:p>
    <w:p w14:paraId="161621CB"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eastAsia="Calibri" w:hAnsi="Times New Roman"/>
          <w:sz w:val="20"/>
        </w:rPr>
      </w:pPr>
    </w:p>
    <w:p w14:paraId="6A1B2D1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stärkt skydd för bostadsrättsinnehavare*</w:t>
      </w:r>
      <w:r w:rsidRPr="00A879D7">
        <w:rPr>
          <w:rFonts w:ascii="Times New Roman" w:hAnsi="Times New Roman"/>
          <w:sz w:val="20"/>
        </w:rPr>
        <w:t>: Riksdagen har tillkännagett för regeringen att regeringen bör återkomma med förslag som stärker konsumentskyddet på bostadsrättsmarknaden (bet. 2019/20:CU9 s. 14 f.). Samband finns med tillkännagivandena i rskr. 2020/21:50. Våren 2022 beslutade regeringen propositionen Tryggare bostadsrätt (prop. 2021/22:171) med förslag som stärker konsumentskyddet på bostads</w:t>
      </w:r>
      <w:r w:rsidRPr="00A879D7">
        <w:rPr>
          <w:rFonts w:ascii="Times New Roman" w:hAnsi="Times New Roman"/>
          <w:sz w:val="20"/>
        </w:rPr>
        <w:softHyphen/>
        <w:t>rättsmarknaden. Med de förslag som lämnades i propositionen ansåg regeringen riksdagens tillkännagivande som slutbehandlat. Punkten är slutbehandlad.</w:t>
      </w:r>
    </w:p>
    <w:p w14:paraId="2F9D4B4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48. Rskr. 2019/20:177</w:t>
      </w:r>
    </w:p>
    <w:p w14:paraId="405DDC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Unga lagöverträdare</w:t>
      </w:r>
    </w:p>
    <w:p w14:paraId="6BCECE5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Mot. 2019/20:142 m.fl., bet. 2019/20:JuU30</w:t>
      </w:r>
    </w:p>
    <w:p w14:paraId="77CE924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81) och 2021/22:75 (Ju 63).</w:t>
      </w:r>
    </w:p>
    <w:p w14:paraId="4ACDBFB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240FCA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28F0A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8 om </w:t>
      </w:r>
      <w:r w:rsidRPr="00A879D7">
        <w:rPr>
          <w:rFonts w:ascii="Times New Roman" w:hAnsi="Times New Roman"/>
          <w:i/>
          <w:iCs/>
          <w:sz w:val="20"/>
        </w:rPr>
        <w:t>målsägandebiträde vid brott som begåtts av ett barn under 15 år</w:t>
      </w:r>
      <w:r w:rsidRPr="00A879D7">
        <w:rPr>
          <w:rFonts w:ascii="Times New Roman" w:hAnsi="Times New Roman"/>
          <w:sz w:val="20"/>
        </w:rPr>
        <w:t>*: Riksdagen har tillkännagett för regeringen att det ska införas en möjlighet att förordna ett målsägandebiträde vid brott som begåtts av barn under 15 år (bet. 2019/20:JuU30 s. 20 f.). Regeringen beslutade den 19 december 2019 att ge en särskild utredare i uppdrag att ta ställning till om det bör vara möjligt att förordna juridiskt biträde för målsäganden när en § 31-utredning inleds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17A4FEA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ungdomsdomstolar</w:t>
      </w:r>
      <w:r w:rsidRPr="00A879D7">
        <w:rPr>
          <w:rFonts w:ascii="Times New Roman" w:hAnsi="Times New Roman"/>
          <w:sz w:val="20"/>
        </w:rPr>
        <w:t>*: Riksdagen har tillkännagett för regeringen det som utskottet anför om att inrätta särskilda ungdoms</w:t>
      </w:r>
      <w:r w:rsidRPr="00A879D7">
        <w:rPr>
          <w:rFonts w:ascii="Times New Roman" w:hAnsi="Times New Roman"/>
          <w:sz w:val="20"/>
        </w:rPr>
        <w:softHyphen/>
        <w:t xml:space="preserve">domstolar (bet. 2019/20:JuU30 s. 20 f.). </w:t>
      </w:r>
    </w:p>
    <w:p w14:paraId="2FCAFBA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ovan nämnda utredning (dir. 2019:103) gavs utredaren också i uppdrag att utreda förbättrade åtgärder när barn misstänks för brott.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i betänkandet Förbättrade åtgärder när barn misstänks för brott (SOU 2022:1). En lagrådsremiss beslutades i januari 2023 och regeringen avser att återkomma till riksdagen med en proposition under mars 2023.</w:t>
      </w:r>
    </w:p>
    <w:p w14:paraId="19260AF8" w14:textId="7EA866A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beslutade den 30 januari 2020 att ge en utredare i uppdrag att bl.a. utreda ett permanentande av ett snabbförfarande i brottmål för unga lagöverträdare under 18 år (dir. 2020:6). Utredningen har haft sin grund i de förslag som lämnades i promemorian Snabbare lagföring (Ds </w:t>
      </w:r>
      <w:r w:rsidRPr="00A879D7">
        <w:rPr>
          <w:rFonts w:ascii="Times New Roman" w:hAnsi="Times New Roman"/>
          <w:sz w:val="20"/>
        </w:rPr>
        <w:lastRenderedPageBreak/>
        <w:t>2018:9) och den försöksverksamhet med ett snabbförfarande för ungdomar som pågått sedan februari 2019. Uppdraget redovisades den 17</w:t>
      </w:r>
      <w:r w:rsidR="00506DE8">
        <w:rPr>
          <w:rFonts w:ascii="Times New Roman" w:hAnsi="Times New Roman"/>
          <w:sz w:val="20"/>
        </w:rPr>
        <w:t> </w:t>
      </w:r>
      <w:r w:rsidRPr="00A879D7">
        <w:rPr>
          <w:rFonts w:ascii="Times New Roman" w:hAnsi="Times New Roman"/>
          <w:sz w:val="20"/>
        </w:rPr>
        <w:t>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637F8DE1" w14:textId="6379758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24 september 2021 beslutade regeringen propositionen Slopad straffrabatt för unga myndiga vid allvarlig brottslighet </w:t>
      </w:r>
      <w:r w:rsidR="006D5832">
        <w:rPr>
          <w:rFonts w:ascii="Times New Roman" w:hAnsi="Times New Roman"/>
          <w:sz w:val="20"/>
        </w:rPr>
        <w:t>(</w:t>
      </w:r>
      <w:r w:rsidRPr="00A879D7">
        <w:rPr>
          <w:rFonts w:ascii="Times New Roman" w:hAnsi="Times New Roman"/>
          <w:sz w:val="20"/>
        </w:rPr>
        <w:t>prop. 2021/22:17</w:t>
      </w:r>
      <w:r w:rsidR="006D5832">
        <w:rPr>
          <w:rFonts w:ascii="Times New Roman" w:hAnsi="Times New Roman"/>
          <w:sz w:val="20"/>
        </w:rPr>
        <w:t>)</w:t>
      </w:r>
      <w:r w:rsidRPr="00A879D7">
        <w:rPr>
          <w:rFonts w:ascii="Times New Roman" w:hAnsi="Times New Roman"/>
          <w:sz w:val="20"/>
        </w:rPr>
        <w:t xml:space="preserve">. Propositionen behandlar bl.a. förslagen i betänkandet Slopad straffrabatt för unga myndiga (SOU 2018:85) och promemorian Processrättsliga konsekvenser av Påföljdsutredningens förslag (Ds 2012:54) som rör särbehandling av lagöverträdare under 21 år i rättegången. Genom beslut den 17 november 2021 antog riksdagen regeringens förslag till lagändringar (bet. 2021/22:JuU5, rskr. 2021/22:36). Lagändringarna trädde i kraft den 2 januari 2022. </w:t>
      </w:r>
    </w:p>
    <w:p w14:paraId="2F72DD0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Uppdraget ska redovisas senast den 30 augusti 2024. Punkten är inte slutbehandlad.</w:t>
      </w:r>
    </w:p>
    <w:p w14:paraId="6495819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straffrabatten för unga lagöverträdare mellan 18 och 21 år</w:t>
      </w:r>
      <w:r w:rsidRPr="00A879D7">
        <w:rPr>
          <w:rFonts w:ascii="Times New Roman" w:hAnsi="Times New Roman"/>
          <w:sz w:val="20"/>
        </w:rPr>
        <w:t>*: Riksdagen har tillkännagett för regeringen det som utskottet anför om att avskaffa straffrabatten för unga lagöverträdare mellan 18 och 21 år vid återfall i brott (bet. 2019/20:JuU30 s. 30 f.). En särskild utredare har haft i uppdrag att över</w:t>
      </w:r>
      <w:r w:rsidRPr="00A879D7">
        <w:rPr>
          <w:rFonts w:ascii="Times New Roman" w:hAnsi="Times New Roman"/>
          <w:sz w:val="20"/>
        </w:rPr>
        <w:softHyphen/>
        <w:t>väga och föreslå ändringar beträffande den straffrättsliga sär</w:t>
      </w:r>
      <w:r w:rsidRPr="00A879D7">
        <w:rPr>
          <w:rFonts w:ascii="Times New Roman" w:hAnsi="Times New Roman"/>
          <w:sz w:val="20"/>
        </w:rPr>
        <w:softHyphen/>
        <w:t>behand</w:t>
      </w:r>
      <w:r w:rsidRPr="00A879D7">
        <w:rPr>
          <w:rFonts w:ascii="Times New Roman" w:hAnsi="Times New Roman"/>
          <w:sz w:val="20"/>
        </w:rPr>
        <w:softHyphen/>
        <w:t>lingen av lagöverträdare i åldersgruppen 18–20 år (dir. 2017:122). I upp</w:t>
      </w:r>
      <w:r w:rsidRPr="00A879D7">
        <w:rPr>
          <w:rFonts w:ascii="Times New Roman" w:hAnsi="Times New Roman"/>
          <w:sz w:val="20"/>
        </w:rPr>
        <w:softHyphen/>
        <w:t>draget har ingått att lämna förslag som innebär att den åldersgruppen behandlas som andra myndiga lagöverträdare vid straffmätningen och när det gäller val av påföljd. Uppdraget redovisades den 18 december 2018 i betänkandet Slopad straffrabatt för unga myndiga (SOU 2018:85). Bland annat före</w:t>
      </w:r>
      <w:r w:rsidRPr="00A879D7">
        <w:rPr>
          <w:rFonts w:ascii="Times New Roman" w:hAnsi="Times New Roman"/>
          <w:sz w:val="20"/>
        </w:rPr>
        <w:softHyphen/>
        <w:t>slogs att den s.k. straffrabatten slopas för lagöverträdare i åldern 18–20 år. Ett utkast till lagrådsremiss har remitterats och remisstiden gick ut den 10 november 2020. Utkastet till lagrådsremiss behandlade bl.a. förslagen i betän</w:t>
      </w:r>
      <w:r w:rsidRPr="00A879D7">
        <w:rPr>
          <w:rFonts w:ascii="Times New Roman" w:hAnsi="Times New Roman"/>
          <w:sz w:val="20"/>
        </w:rPr>
        <w:softHyphen/>
        <w:t xml:space="preserve">kandet Slopad straffrabatt för unga myndiga (SOU 2018:85) som rör straffmätning och påföljdsval. I utkastet föreslogs bl.a. att om någon som är 18–20 år har begått ett brott, och det för brottet är föreskrivet fängelse i lägst ett år eller mer, ska hans eller hennes ungdom inte beaktas särskilt vid straffmätningen. Det ska inte heller krävas särskilda skäl för att döma lagöverträdare i den åldersgruppen till fängelse, och samma straff ska kunna dömas ut som för andra myndiga lagöverträdare, t.ex. fängelse på livstid. Den 23 september 2021 beslutade </w:t>
      </w:r>
      <w:r w:rsidRPr="00A879D7">
        <w:rPr>
          <w:rFonts w:ascii="Times New Roman" w:hAnsi="Times New Roman"/>
          <w:sz w:val="20"/>
        </w:rPr>
        <w:lastRenderedPageBreak/>
        <w:t>regeringen propositionen Slopad straffrabatt för unga myndiga vid allvarlig brottslighet (prop. 2021/22:17). I propositionen bedömde regeringen att det inte fanns skäl att avskaffa straffrabatten vid återfall i brott och att tillkännagivandet fick anses slutbehandlat. Riksdagen har antagit regeringens lagförslag (bet. 2021/22:JuU5, rskr. 2021/22:36). Lagändringarna trädde i kraft den 2 januari 2022. Riksdagen delade dock inte regeringens</w:t>
      </w:r>
      <w:r w:rsidRPr="00A879D7" w:rsidDel="00431AA7">
        <w:rPr>
          <w:rFonts w:ascii="Times New Roman" w:hAnsi="Times New Roman"/>
          <w:sz w:val="20"/>
        </w:rPr>
        <w:t xml:space="preserve"> </w:t>
      </w:r>
      <w:r w:rsidRPr="00A879D7">
        <w:rPr>
          <w:rFonts w:ascii="Times New Roman" w:hAnsi="Times New Roman"/>
          <w:sz w:val="20"/>
        </w:rPr>
        <w:t>bedömning att tillkännagivandet är slutbehandlat (bet. 2021/22:KU21, rskr. 2021/22:391). Punkten står därför åter som öppen. 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Punkten är inte slut</w:t>
      </w:r>
      <w:r w:rsidRPr="00A879D7">
        <w:rPr>
          <w:rFonts w:ascii="Times New Roman" w:hAnsi="Times New Roman"/>
          <w:sz w:val="20"/>
        </w:rPr>
        <w:softHyphen/>
        <w:t xml:space="preserve">behandlad.  </w:t>
      </w:r>
    </w:p>
    <w:p w14:paraId="569AA02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16 om </w:t>
      </w:r>
      <w:r w:rsidRPr="00A879D7">
        <w:rPr>
          <w:rFonts w:ascii="Times New Roman" w:hAnsi="Times New Roman"/>
          <w:i/>
          <w:iCs/>
          <w:sz w:val="20"/>
        </w:rPr>
        <w:t>organisatoriskt ansvar för unga lagöverträdare</w:t>
      </w:r>
      <w:r w:rsidRPr="00A879D7">
        <w:rPr>
          <w:rFonts w:ascii="Times New Roman" w:hAnsi="Times New Roman"/>
          <w:sz w:val="20"/>
        </w:rPr>
        <w:t>*: Riksdagen har tillkännagett för regeringen det som utskottet anför om att en särskild enhet inom Kriminalvården ska ta över ansvaret för unga som begått grova brott (bet. 2019/20:JuU30 s. 36 f.). Regeringen beslutade den 12 mars 2020 propositionen Ungdomsövervakning (prop. 2019/20:118). I propositionen föreslogs att det skulle införas en ny påföljd för unga lagöverträdare, ungdomsövervakning.</w:t>
      </w:r>
      <w:r w:rsidRPr="00A879D7" w:rsidDel="007C32E0">
        <w:rPr>
          <w:rFonts w:ascii="Times New Roman" w:hAnsi="Times New Roman"/>
          <w:sz w:val="20"/>
        </w:rPr>
        <w:t xml:space="preserve"> </w:t>
      </w:r>
      <w:r w:rsidRPr="00A879D7">
        <w:rPr>
          <w:rFonts w:ascii="Times New Roman" w:hAnsi="Times New Roman"/>
          <w:sz w:val="20"/>
        </w:rPr>
        <w:t xml:space="preserve">Förslaget syftar till att skapa en ordning som gör det möjligt för domstolen att vid allvarlig brottslighet och i graverande återfallssituationer välja ett påföljdsalternativ som är lämpligt och trovärdigt både i fråga om innehåll och ingripandegrad. Kriminalvården föreslogs ansvara för verkställigheten av påföljden. Lagändringarna trädde i kraft den 1 januari 2021. Regeringen beslutade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Uppdraget ska redovisas senast den 3 augusti 2023. Punkten är inte slutbehandlad. </w:t>
      </w:r>
    </w:p>
    <w:p w14:paraId="04FFE26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8, 10, 14 och 16.  </w:t>
      </w:r>
    </w:p>
    <w:p w14:paraId="679C324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sz w:val="20"/>
          <w:szCs w:val="22"/>
        </w:rPr>
      </w:pPr>
      <w:r w:rsidRPr="00A879D7">
        <w:rPr>
          <w:rFonts w:ascii="Times New Roman" w:eastAsiaTheme="minorHAnsi" w:hAnsi="Times New Roman" w:cstheme="minorBidi"/>
          <w:i/>
          <w:sz w:val="20"/>
          <w:szCs w:val="22"/>
        </w:rPr>
        <w:t>49. Rskr. 2019/20:</w:t>
      </w:r>
      <w:r w:rsidRPr="00A879D7">
        <w:rPr>
          <w:rFonts w:ascii="Times New Roman" w:eastAsiaTheme="minorHAnsi" w:hAnsi="Times New Roman" w:cstheme="minorBidi"/>
          <w:i/>
          <w:iCs/>
          <w:sz w:val="20"/>
          <w:szCs w:val="22"/>
        </w:rPr>
        <w:t>178</w:t>
      </w:r>
    </w:p>
    <w:p w14:paraId="6E427B0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Terrorism</w:t>
      </w:r>
    </w:p>
    <w:p w14:paraId="0775B6B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2019/20:553 yrkande 23, 2019/20:555 yrkande 22, 2019/20:3067 yrkandena 15 och 16, 2019/20:3366 yrkande 7, bet. 2019/20:JuU32</w:t>
      </w:r>
    </w:p>
    <w:p w14:paraId="49EEA2B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82) och 2021/22:75 (Ju 64).</w:t>
      </w:r>
    </w:p>
    <w:p w14:paraId="62E4BDA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C4C05C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B86B54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7 om </w:t>
      </w:r>
      <w:r w:rsidRPr="00A879D7">
        <w:rPr>
          <w:rFonts w:ascii="Times New Roman" w:hAnsi="Times New Roman"/>
          <w:i/>
          <w:iCs/>
          <w:sz w:val="20"/>
        </w:rPr>
        <w:t>översyn av sekretesslagstiftningen</w:t>
      </w:r>
      <w:r w:rsidRPr="00A879D7">
        <w:rPr>
          <w:rFonts w:ascii="Times New Roman" w:hAnsi="Times New Roman"/>
          <w:sz w:val="20"/>
        </w:rPr>
        <w:t>*: Riksdagen har till</w:t>
      </w:r>
      <w:r w:rsidRPr="00A879D7">
        <w:rPr>
          <w:rFonts w:ascii="Times New Roman" w:hAnsi="Times New Roman"/>
          <w:sz w:val="20"/>
        </w:rPr>
        <w:softHyphen/>
        <w:t>kännagett för regeringen det som utskottet anför om att ta initiativ till en översyn av sekretesslagstiftningen för att dels säkerställa att Säkerhets</w:t>
      </w:r>
      <w:r w:rsidRPr="00A879D7">
        <w:rPr>
          <w:rFonts w:ascii="Times New Roman" w:hAnsi="Times New Roman"/>
          <w:sz w:val="20"/>
        </w:rPr>
        <w:softHyphen/>
        <w:t>polisen i tillräcklig omfattning har direktåtkomst till Migrations</w:t>
      </w:r>
      <w:r w:rsidRPr="00A879D7">
        <w:rPr>
          <w:rFonts w:ascii="Times New Roman" w:hAnsi="Times New Roman"/>
          <w:sz w:val="20"/>
        </w:rPr>
        <w:softHyphen/>
        <w:t>verkets asylsystem, dels öka möjligheterna till informationsutbyte mellan myndigheter i syfte att förebygga och förhindra brott (bet. 2019/20:JuU32 s. 26 f.). Den 26 mars 2020 beslutade regeringen propositionen Ett effektivare informationsutbyte mellan polis och socialtjänst vid samverkan mot terrorism (prop. 2019/20:123). I propositionen föreslogs att Polis</w:t>
      </w:r>
      <w:r w:rsidRPr="00A879D7">
        <w:rPr>
          <w:rFonts w:ascii="Times New Roman" w:hAnsi="Times New Roman"/>
          <w:sz w:val="20"/>
        </w:rPr>
        <w:softHyphen/>
        <w:t xml:space="preserve">myndigheten skulle få förenklade och utökade möjligheter att lämna ut uppgifter till den kommunala socialtjänsten i syfte att förebygga </w:t>
      </w:r>
      <w:r w:rsidRPr="00A879D7">
        <w:rPr>
          <w:rFonts w:ascii="Times New Roman" w:hAnsi="Times New Roman"/>
          <w:sz w:val="20"/>
        </w:rPr>
        <w:lastRenderedPageBreak/>
        <w:t>terroristbrottslighet. Regeringen föreslog också att myndigheter inom socialtjänsten skulle få utökade möjligheter att dela med sig av uppgifter till Polismyndigheten och Säkerhetspolisen. Utlämnande skulle i större utsträckning kunna ske vid misstankar om att terroristbrottslighet har begåtts, men också när det krävs för att förebygga sådan brottslighet. Lagändringarna trädde i kraft den 1 augusti 2020. Den 20 maj 2020 beslutade regeringen vidare om en ändring i utlänningsdataförordningen (2016:30) som medförde en utökad direktåtkomst till Migrationsverkets personuppgifter för Säkerhetspolisen. Genom ändringen fick Säkerhets</w:t>
      </w:r>
      <w:r w:rsidRPr="00A879D7">
        <w:rPr>
          <w:rFonts w:ascii="Times New Roman" w:hAnsi="Times New Roman"/>
          <w:sz w:val="20"/>
        </w:rPr>
        <w:softHyphen/>
        <w:t xml:space="preserve">polisen medges direktåtkomst till sådana uppgifter hos Migrationsverket som myndigheten behöver bl.a. i sin brottsbekämpande verksamhet. Ändringen trädde i kraft den 1 juli 2020. </w:t>
      </w:r>
    </w:p>
    <w:p w14:paraId="49E4522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har gett en särskild utredare i uppdrag att göra en översyn av möjligheterna att stärka arbetet med att bekämpa bidragsbrott mot Försäkringskassan, Pensionsmyndigheten, Centrala studiestödsnämnden, Migrationsverket och Arbetsförmedlingen (dir. 2021:39). I uppdraget ingår en översyn av möjligheter och behov till samverkan och informationsdelning mellan myndigheter. Uppdraget ska redovisas senast den 31 augusti 2023. </w:t>
      </w:r>
    </w:p>
    <w:p w14:paraId="5730B6AD" w14:textId="2A7A462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För att säkerställa att myndigheter, kommuner och arbetslöshetskassor har tillgång till den information om enskilda personer och företag som de behöver för att fatta korrekta beslut i fråga om ersättningar från välfärdssystemen, och för att motverka arbetslivskriminalitet, fick vidare en bokstavsutredare i uppdrag att kartlägga möjligheterna till informationsutbyte mellan myndigheter, kommuner och arbetslöshets</w:t>
      </w:r>
      <w:r w:rsidRPr="00A879D7">
        <w:rPr>
          <w:rFonts w:ascii="Times New Roman" w:hAnsi="Times New Roman"/>
          <w:sz w:val="20"/>
        </w:rPr>
        <w:softHyphen/>
        <w:t>kassor (Fi2021/02442). I uppdraget ingick att utifrån översynen bedöma om det finns behov av ändrade regler för att få till stånd ett mer ändamålsenligt och effektivt informationsutbyte</w:t>
      </w:r>
      <w:r w:rsidR="00BD513F" w:rsidRPr="00A879D7">
        <w:rPr>
          <w:rFonts w:ascii="Times New Roman" w:hAnsi="Times New Roman"/>
          <w:sz w:val="20"/>
        </w:rPr>
        <w:t xml:space="preserve"> och i så fall föreslå nödvändiga författ</w:t>
      </w:r>
      <w:r w:rsidR="00BD513F" w:rsidRPr="00A879D7">
        <w:rPr>
          <w:rFonts w:ascii="Times New Roman" w:hAnsi="Times New Roman"/>
          <w:sz w:val="20"/>
        </w:rPr>
        <w:softHyphen/>
        <w:t>nings</w:t>
      </w:r>
      <w:r w:rsidR="00BD513F" w:rsidRPr="00A879D7">
        <w:rPr>
          <w:rFonts w:ascii="Times New Roman" w:hAnsi="Times New Roman"/>
          <w:sz w:val="20"/>
        </w:rPr>
        <w:softHyphen/>
        <w:t>ändringar.</w:t>
      </w:r>
      <w:r w:rsidRPr="00A879D7">
        <w:rPr>
          <w:rFonts w:ascii="Times New Roman" w:hAnsi="Times New Roman"/>
          <w:sz w:val="20"/>
        </w:rPr>
        <w:t xml:space="preserve"> Uppdraget redovisades i juni 2022 (Ds 2022:13). Remisstiden gick ut i november 2022. Ärendet bereds inom Regeringskansliet. </w:t>
      </w:r>
    </w:p>
    <w:p w14:paraId="02DCE524" w14:textId="5B3692CA"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Uppdraget ska redovisas senast den 31 oktober 2023. </w:t>
      </w:r>
    </w:p>
    <w:p w14:paraId="6F4F44D5" w14:textId="52560755"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C13132">
        <w:rPr>
          <w:rFonts w:ascii="Times New Roman" w:hAnsi="Times New Roman"/>
          <w:sz w:val="20"/>
        </w:rPr>
        <w:t>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w:t>
      </w:r>
      <w:r w:rsidR="00BD513F" w:rsidRPr="00A879D7">
        <w:rPr>
          <w:rFonts w:ascii="Times New Roman" w:hAnsi="Times New Roman"/>
          <w:sz w:val="20"/>
        </w:rPr>
        <w:t xml:space="preserve"> Punkten är inte slutbehandlad.</w:t>
      </w:r>
    </w:p>
    <w:p w14:paraId="4F10866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omhändertagande av återvändare</w:t>
      </w:r>
      <w:r w:rsidRPr="00A879D7">
        <w:rPr>
          <w:rFonts w:ascii="Times New Roman" w:hAnsi="Times New Roman"/>
          <w:sz w:val="20"/>
        </w:rPr>
        <w:t xml:space="preserve">*: Riksdagen har tillkännagett för regeringen det som utskottet anför om att ta fram nationella riktlinjer för att hantera s.k. återvändare och också återkomma med förslag som säkerställer att återvändare kan kallas till förhör (bet. 2019/20:JuU32 s. 38 f.). I syfte att förbättra stödet till individer i riskzonen och till dem som redan är involverade i våldsbejakande extremism har </w:t>
      </w:r>
      <w:r w:rsidRPr="00A879D7">
        <w:rPr>
          <w:rFonts w:ascii="Times New Roman" w:hAnsi="Times New Roman"/>
          <w:sz w:val="20"/>
        </w:rPr>
        <w:lastRenderedPageBreak/>
        <w:t>Statens institutionsstyrelse utvecklat utbildningsmaterial och samtalsstöd för personalen som arbetar inom de särskilda ungdomshemmen och missbruksvården (Ju2018/02957). Socialstyrelsen har tagit fram stöd för socialtjänstens insatser till barn och unga som riskerar att involveras i eller redan är involverade i våldsbejakande extremism samt ett kunskapsstöd till social</w:t>
      </w:r>
      <w:r w:rsidRPr="00A879D7">
        <w:rPr>
          <w:rFonts w:ascii="Times New Roman" w:hAnsi="Times New Roman"/>
          <w:sz w:val="20"/>
        </w:rPr>
        <w:softHyphen/>
        <w:t>tjänsten för insatser till män och kvinnor som återvänt från Syrien och Irak och deras familjer (Ju2018/01244). Kriminalvården har utvecklat väg</w:t>
      </w:r>
      <w:r w:rsidRPr="00A879D7">
        <w:rPr>
          <w:rFonts w:ascii="Times New Roman" w:hAnsi="Times New Roman"/>
          <w:sz w:val="20"/>
        </w:rPr>
        <w:softHyphen/>
        <w:t>ledning, utbildning och stöd för sina personalgrupper i deras arbete med klienter samt ett särskilt stöd för anlitande av trosföreträdare vid själavård. Myndigheten har också fått i uppdrag att långsiktigt förankra det förebyggande arbetet inom myndigheten (Ju2016/06988, Ju2017/08663).</w:t>
      </w:r>
    </w:p>
    <w:p w14:paraId="48012B42" w14:textId="63D334C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syfte att ytterligare förstärka olika myndigheters insatser inom detta område beslutades den 19 december 2019 att ge Kriminal</w:t>
      </w:r>
      <w:r w:rsidRPr="00A879D7">
        <w:rPr>
          <w:rFonts w:ascii="Times New Roman" w:hAnsi="Times New Roman"/>
          <w:sz w:val="20"/>
        </w:rPr>
        <w:softHyphen/>
        <w:t>vården, Polismyndigheten, Statens institutionsstyrelse och Socialstyrelsen i uppdrag att ta fram ett gemensamt nationellt avhopparprogram som ska bidra till att förstärka samhällets stöd till individer som vill lämna kriminella och våldsbejakande extremistiska miljöer och grupperingar (Ju2019/02027). Uppdraget redovisades den 1 mars 2021 (Ju2020/02903). Med utgångspunkt i myndigheternas redovisning av uppdraget att ta fram ett nationellt avhopparprogram och de förslag som lämnades i rapporten beslutades den 23 september 2021 att ge Polismyndigheten, Kriminal</w:t>
      </w:r>
      <w:r w:rsidR="001979FE">
        <w:rPr>
          <w:rFonts w:ascii="Times New Roman" w:hAnsi="Times New Roman"/>
          <w:sz w:val="20"/>
        </w:rPr>
        <w:softHyphen/>
      </w:r>
      <w:r w:rsidRPr="00A879D7">
        <w:rPr>
          <w:rFonts w:ascii="Times New Roman" w:hAnsi="Times New Roman"/>
          <w:sz w:val="20"/>
        </w:rPr>
        <w:t xml:space="preserve">vården, Statens institutionsstyrelse och Socialstyrelsen ett nytt gemensamt uppdrag. Myndigheterna ska enligt uppdraget förstärka och utveckla arbetet med stöd till avhoppare från kriminella, våldsbejakande extremistiska och hedersrelaterade miljöer i landet. Syftet är att skapa långsiktigt hållbara förutsättningar för att fler individer ska få tillgång till sådant stöd. Samma dag fick en bokstavsutredare i uppdrag att under ett år bistå och stödja myndigheterna i deras arbete med detta uppdrag (Ju2021/03348). Myndigheterna ska i arbetet med sitt uppdrag samverka med utredaren. Myndigheterna ålades att delredovisa vidtagna och planerade åtgärder senast den 2 maj 2022 och den 2 maj 2023, och slutredovisning ska ske senast den 1 februari 2024. </w:t>
      </w:r>
    </w:p>
    <w:p w14:paraId="6FE556E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Vid ankomst till Sverige bedöms varje återvändare individuellt av Säkerhetspolisen utifrån personens eventuella avsikt och förmåga att begå terroristbrott eller grova våldsbrott, såväl vid återvändandet som efteråt. Om det finns misstanke om brott inleds en förundersökning av antingen Säkerhetspolisen, Polismyndigheten eller Åklagarmyndigheten, beroende på brottsrubricering. Alla dessa myndigheter har en väl utvecklad utredningsförmåga i de nu aktuella ärendetyperna. Individer som misstänks för brott kan komma att anhållas direkt vid ankomst. Beslut om att en person ska anhållas eller häktas fattas av åklagare respektive domstol utifrån den lagstiftning som gäller i Sverige. En bedömning att det utifrån denna lagstiftning inte finns grund att anhålla eller häkta en person innebär inte med nödvändighet att det inte kvarstår några brottsmisstankar eller att någon utredning inte längre pågår. Svensk domstol har en vidsträckt behörighet att döma över såväl terrorismrelaterade brott som folkmord, brott mot mänskligheten och krigsförbrytelser, även om brotten har begåtts utomlands. Detta gäller oavsett var brotten har begåtts och vem som har begått dem. Eftersom flera av brotten inte heller preskriberas är det vidare möjligt att utreda och lagföra dem även om en lång tid förflutit.</w:t>
      </w:r>
    </w:p>
    <w:p w14:paraId="4C4379D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3" w:name="_Hlk121152965"/>
      <w:r w:rsidRPr="00A879D7">
        <w:rPr>
          <w:rFonts w:ascii="Times New Roman" w:hAnsi="Times New Roman"/>
          <w:sz w:val="20"/>
        </w:rPr>
        <w:lastRenderedPageBreak/>
        <w:t xml:space="preserve">I budgetpropositionen för 2023 (prop. 2022/23:1 utg.omr. 4 avsnitt 3.7 s. 44-45) redovisades vidtagna åtgärder och tillkännagivandet ansågs därmed slutbehandlat. </w:t>
      </w:r>
      <w:bookmarkEnd w:id="53"/>
      <w:r w:rsidRPr="00A879D7">
        <w:rPr>
          <w:rFonts w:ascii="Times New Roman" w:hAnsi="Times New Roman"/>
          <w:sz w:val="20"/>
        </w:rPr>
        <w:t>Punkten är slutbehandlad.</w:t>
      </w:r>
    </w:p>
    <w:p w14:paraId="53A50CAF"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50. Rskr. 2019/20:233</w:t>
      </w:r>
    </w:p>
    <w:p w14:paraId="7DE4738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Våldsbrott och brottsoffer</w:t>
      </w:r>
    </w:p>
    <w:p w14:paraId="4031201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2019/20:142 m.fl., bet. 2019/20:JuU29</w:t>
      </w:r>
    </w:p>
    <w:p w14:paraId="37A8092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91) och 2021/22:75 (Ju 65).</w:t>
      </w:r>
    </w:p>
    <w:p w14:paraId="447453B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DBB996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0F9A23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brott mot äldre</w:t>
      </w:r>
      <w:r w:rsidRPr="00A879D7">
        <w:rPr>
          <w:rFonts w:ascii="Times New Roman" w:hAnsi="Times New Roman"/>
          <w:sz w:val="20"/>
        </w:rPr>
        <w:t>*: Riksdagen har tillkännagett för regeringen det som utskottet anför om att rättsväsendet ska se särskilt allvarligt på brott mot äldre och andra särskilt utsatta personer (bet. 2019/20:JuU29 s. 12 f.). Regeringen beslutade den 24 februari 2022 att ge en särskild utredare i uppdrag att bl.a. ta ställning till om det straffrättsliga skyddet för äldre och andra särskilt utsatta behöver förstärkas (dir. 2022:7). Uppdraget ska redovisas senast den 24 augusti 2023. Punkten är inte slut</w:t>
      </w:r>
      <w:r w:rsidRPr="00A879D7">
        <w:rPr>
          <w:rFonts w:ascii="Times New Roman" w:hAnsi="Times New Roman"/>
          <w:sz w:val="20"/>
        </w:rPr>
        <w:softHyphen/>
        <w:t>behandlad.</w:t>
      </w:r>
    </w:p>
    <w:p w14:paraId="63D02976" w14:textId="6F5ECD3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34 om </w:t>
      </w:r>
      <w:r w:rsidRPr="00A879D7">
        <w:rPr>
          <w:rFonts w:ascii="Times New Roman" w:hAnsi="Times New Roman"/>
          <w:i/>
          <w:sz w:val="20"/>
        </w:rPr>
        <w:t>barnahus</w:t>
      </w:r>
      <w:r w:rsidRPr="00A879D7">
        <w:rPr>
          <w:rFonts w:ascii="Times New Roman" w:hAnsi="Times New Roman"/>
          <w:sz w:val="20"/>
        </w:rPr>
        <w:t>*: Riksdagen har tillkännagett för regeringen det som utskottet anför om att ta fram en nationell plan för barnahusens verksamhet i syfte att förbättra likvärdigheten och tillgången till insatser för alla barn oavsett var i landet man bor (bet. 2019/20:JuU29 s. 56 f.). En utredare har haft i uppdrag att lämna förslag på en strategi för att förebygga och bekämpa våld mot barn, inkluderat hedersrelaterat våld och förtryck (dir. 2021:29). I uppdraget ingick att lämna förslag på hur barnahus</w:t>
      </w:r>
      <w:r w:rsidR="001979FE">
        <w:rPr>
          <w:rFonts w:ascii="Times New Roman" w:hAnsi="Times New Roman"/>
          <w:sz w:val="20"/>
        </w:rPr>
        <w:softHyphen/>
      </w:r>
      <w:r w:rsidRPr="00A879D7">
        <w:rPr>
          <w:rFonts w:ascii="Times New Roman" w:hAnsi="Times New Roman"/>
          <w:sz w:val="20"/>
        </w:rPr>
        <w:t xml:space="preserve">verksamheten kan utvecklas, exempelvis vad gäller att ge likvärdig tillgång till stöd till barn under hela brottmålsprocessen och genom nationell samordning. </w:t>
      </w:r>
      <w:r w:rsidR="00BD513F" w:rsidRPr="00A879D7">
        <w:rPr>
          <w:rFonts w:ascii="Times New Roman" w:hAnsi="Times New Roman"/>
          <w:sz w:val="20"/>
        </w:rPr>
        <w:t xml:space="preserve">Utredningen </w:t>
      </w:r>
      <w:r w:rsidR="00BD513F">
        <w:rPr>
          <w:rFonts w:ascii="Times New Roman" w:hAnsi="Times New Roman"/>
          <w:sz w:val="20"/>
        </w:rPr>
        <w:t>överlämnades den 18 januari</w:t>
      </w:r>
      <w:r w:rsidR="00BD513F" w:rsidRPr="00A879D7">
        <w:rPr>
          <w:rFonts w:ascii="Times New Roman" w:hAnsi="Times New Roman"/>
          <w:sz w:val="20"/>
        </w:rPr>
        <w:t xml:space="preserve"> </w:t>
      </w:r>
      <w:r w:rsidR="00BD513F">
        <w:rPr>
          <w:rFonts w:ascii="Times New Roman" w:hAnsi="Times New Roman"/>
          <w:sz w:val="20"/>
        </w:rPr>
        <w:t xml:space="preserve">2023 </w:t>
      </w:r>
      <w:r w:rsidR="00BD513F" w:rsidRPr="00A879D7">
        <w:rPr>
          <w:rFonts w:ascii="Times New Roman" w:hAnsi="Times New Roman"/>
          <w:sz w:val="20"/>
        </w:rPr>
        <w:t>och bereds i Regeringskansliet.</w:t>
      </w:r>
      <w:r w:rsidRPr="00A879D7">
        <w:rPr>
          <w:rFonts w:ascii="Times New Roman" w:hAnsi="Times New Roman"/>
          <w:sz w:val="20"/>
        </w:rPr>
        <w:t xml:space="preserve"> Punkten är inte slutbehandlad. </w:t>
      </w:r>
    </w:p>
    <w:p w14:paraId="43D370C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51. Rskr. 2019/20:235</w:t>
      </w:r>
    </w:p>
    <w:p w14:paraId="219A652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Familjerätt</w:t>
      </w:r>
    </w:p>
    <w:p w14:paraId="3B26468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2019/20:607 yrkande 25, delvis motion 2019/20:1806 yrkande 1 och 2, delvis motion 2019/20:2606 yrkande 1 och 2, 2019/20:2795 yrkande 14, 2019/20:3118 yrkande 13 och 14, bet. 2019/20:CU17</w:t>
      </w:r>
    </w:p>
    <w:p w14:paraId="466BA0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93) och 2021/22:75 (Ju 66).</w:t>
      </w:r>
    </w:p>
    <w:p w14:paraId="29F7309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B1028B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5F79542" w14:textId="7D3867C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utländska polygama äktenskap</w:t>
      </w:r>
      <w:r w:rsidRPr="00A879D7">
        <w:rPr>
          <w:rFonts w:ascii="Times New Roman" w:hAnsi="Times New Roman"/>
          <w:sz w:val="20"/>
        </w:rPr>
        <w:t>*: Riksdagen har tillkännagett att regeringen snarast möjligt bör återkomma till riksdagen med ett förslag till skärpt lagstiftning mot utländska polygama äktenskap. Regeringen beslutade den 23 mars 2021 propositionen Förbud mot erkännande av utländska månggiften (prop. 2020/21:149). I propositionen föreslog regeringen bl.a. ett förbud mot att erkänna utländska månggiften, Riks</w:t>
      </w:r>
      <w:r w:rsidRPr="00A879D7">
        <w:rPr>
          <w:rFonts w:ascii="Times New Roman" w:hAnsi="Times New Roman"/>
          <w:sz w:val="20"/>
        </w:rPr>
        <w:softHyphen/>
        <w:t xml:space="preserve">dagen ställde sig bakom förslaget (bet. 2020/21:CU18, rskr. 2020/21:317) och lagändringarna trädde i kraft den 1 juli 2021. Regeringen gjorde i propositionen bedömningen att tillkännagivandet var tillgodosett genom förslaget. Riksdagen delade inte den bedömningen (bet. 2020/21:CU18, rskr. 2020/21:317). </w:t>
      </w:r>
      <w:r w:rsidR="00683B73">
        <w:rPr>
          <w:rFonts w:ascii="Times New Roman" w:hAnsi="Times New Roman"/>
          <w:sz w:val="20"/>
        </w:rPr>
        <w:t>Punkten står därför åter som öppen.</w:t>
      </w:r>
      <w:r w:rsidR="00683B73" w:rsidRPr="00A879D7">
        <w:rPr>
          <w:rFonts w:ascii="Times New Roman" w:hAnsi="Times New Roman"/>
          <w:sz w:val="20"/>
        </w:rPr>
        <w:t xml:space="preserve"> </w:t>
      </w:r>
      <w:r w:rsidRPr="00A879D7">
        <w:rPr>
          <w:rFonts w:ascii="Times New Roman" w:hAnsi="Times New Roman"/>
          <w:sz w:val="20"/>
        </w:rPr>
        <w:t xml:space="preserve">Frågan bereds inom Regeringskansliet, se vidare punkt Ju </w:t>
      </w:r>
      <w:r w:rsidR="0009589E">
        <w:rPr>
          <w:rFonts w:ascii="Times New Roman" w:hAnsi="Times New Roman"/>
          <w:sz w:val="20"/>
        </w:rPr>
        <w:t>83</w:t>
      </w:r>
      <w:r w:rsidRPr="00A879D7">
        <w:rPr>
          <w:rFonts w:ascii="Times New Roman" w:hAnsi="Times New Roman"/>
          <w:sz w:val="20"/>
        </w:rPr>
        <w:t>. Punkten är inte slutbehandlad.</w:t>
      </w:r>
    </w:p>
    <w:p w14:paraId="0625BA1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lastRenderedPageBreak/>
        <w:t>52. Rskr. 2019/20:255</w:t>
      </w:r>
    </w:p>
    <w:p w14:paraId="706148F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2019 års redogörelse för tillämpningen av lagen om särskild utlännings-kontroll</w:t>
      </w:r>
    </w:p>
    <w:p w14:paraId="5F391D8C" w14:textId="77777777" w:rsidR="00A879D7" w:rsidRPr="00A879D7" w:rsidRDefault="00A879D7" w:rsidP="00A879D7">
      <w:pPr>
        <w:tabs>
          <w:tab w:val="left" w:pos="2835"/>
        </w:tabs>
        <w:overflowPunct w:val="0"/>
        <w:autoSpaceDE w:val="0"/>
        <w:autoSpaceDN w:val="0"/>
        <w:adjustRightInd w:val="0"/>
        <w:spacing w:after="0" w:line="240" w:lineRule="atLeast"/>
        <w:textAlignment w:val="baseline"/>
        <w:rPr>
          <w:rFonts w:ascii="Times New Roman" w:hAnsi="Times New Roman"/>
          <w:sz w:val="20"/>
        </w:rPr>
      </w:pPr>
      <w:r w:rsidRPr="00A879D7">
        <w:rPr>
          <w:rFonts w:ascii="Times New Roman" w:hAnsi="Times New Roman"/>
          <w:sz w:val="20"/>
        </w:rPr>
        <w:t>Skr. 2019/20:62, bet. 2019/20:JuU16</w:t>
      </w:r>
    </w:p>
    <w:p w14:paraId="2D2F5A6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95) och 2021/22:75 (Ju 67).</w:t>
      </w:r>
    </w:p>
    <w:p w14:paraId="0CABF365" w14:textId="77777777" w:rsidR="00A879D7" w:rsidRPr="00A879D7" w:rsidRDefault="00A879D7" w:rsidP="00A879D7">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r w:rsidRPr="00A879D7">
        <w:rPr>
          <w:rFonts w:ascii="Times New Roman" w:hAnsi="Times New Roman"/>
          <w:sz w:val="20"/>
        </w:rPr>
        <w:t>Skrivelsen är inte slutbehandlad.</w:t>
      </w:r>
    </w:p>
    <w:p w14:paraId="3BA5123A" w14:textId="77777777" w:rsidR="00A879D7" w:rsidRPr="00A879D7" w:rsidRDefault="00A879D7" w:rsidP="00A879D7">
      <w:pPr>
        <w:tabs>
          <w:tab w:val="left" w:pos="2835"/>
        </w:tabs>
        <w:overflowPunct w:val="0"/>
        <w:autoSpaceDE w:val="0"/>
        <w:autoSpaceDN w:val="0"/>
        <w:adjustRightInd w:val="0"/>
        <w:spacing w:after="0" w:line="240" w:lineRule="atLeast"/>
        <w:ind w:left="709" w:hanging="709"/>
        <w:textAlignment w:val="baseline"/>
        <w:rPr>
          <w:rFonts w:ascii="Times New Roman" w:hAnsi="Times New Roman"/>
          <w:sz w:val="20"/>
        </w:rPr>
      </w:pPr>
    </w:p>
    <w:p w14:paraId="46B91F2D" w14:textId="4C35F34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en effektivare lag om särskild utlänningskontroll*</w:t>
      </w:r>
      <w:r w:rsidRPr="00A879D7">
        <w:rPr>
          <w:rFonts w:ascii="Times New Roman" w:hAnsi="Times New Roman"/>
          <w:sz w:val="20"/>
        </w:rPr>
        <w:t xml:space="preserve">: Riksdagen har tillkännagett för regeringen att regeringen bör tillsätta en ny utredning som ska se över vilka ytterligare åtgärder som behöver vidtas för att samhället ska kunna skydda sig mot personer som anses utgöra ett säkerhetshot (bet. 2019/20:JuU16 s. 10). </w:t>
      </w:r>
      <w:r w:rsidR="00683B73" w:rsidRPr="004C05D0">
        <w:rPr>
          <w:rFonts w:ascii="Times New Roman" w:hAnsi="Times New Roman"/>
          <w:sz w:val="20"/>
        </w:rPr>
        <w:t xml:space="preserve">I betänkandet Ett effektivare regelverk för utlänningsärenden med säkerhetsaspekter (SOU 2020:16) föreslås ett flertal åtgärder som innebär 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Regeringen har den 9 december 2021 beslutat lagrådsremissen Nytt regelverk för kvalificerade säkerhetsärenden och därefter den 24 februari 2022 beslutat propositionen Nytt regelverk för kvalificerade säkerhetsärenden (prop. 2021/22:131). </w:t>
      </w:r>
      <w:r w:rsidRPr="00A879D7">
        <w:rPr>
          <w:rFonts w:ascii="Times New Roman" w:hAnsi="Times New Roman"/>
          <w:sz w:val="20"/>
        </w:rPr>
        <w:t xml:space="preserve">Riksdagen biföll den 31 maj 2022 regeringens proposition </w:t>
      </w:r>
      <w:r w:rsidR="00683B73" w:rsidRPr="00672669">
        <w:rPr>
          <w:rFonts w:ascii="Times New Roman" w:hAnsi="Times New Roman"/>
          <w:sz w:val="20"/>
        </w:rPr>
        <w:t>(bet. 2021/22:JuU30, rskr. 2021/22:323).</w:t>
      </w:r>
      <w:r w:rsidRPr="00A879D7">
        <w:rPr>
          <w:rFonts w:ascii="Times New Roman" w:hAnsi="Times New Roman"/>
          <w:sz w:val="20"/>
        </w:rPr>
        <w:t xml:space="preserve"> </w:t>
      </w:r>
      <w:r w:rsidR="00BD513F" w:rsidRPr="00A879D7">
        <w:rPr>
          <w:rFonts w:ascii="Times New Roman" w:hAnsi="Times New Roman"/>
          <w:sz w:val="20"/>
        </w:rPr>
        <w:t xml:space="preserve">Lagen om särskild utlänningskontroll har därmed ersatts av en ny lag, benämnd lagen om särskild kontroll av vissa utlänningar (2022:700) som trädde i kraft den 1 juli 2022. </w:t>
      </w:r>
      <w:r w:rsidR="00BD513F">
        <w:rPr>
          <w:rFonts w:ascii="Times New Roman" w:hAnsi="Times New Roman"/>
          <w:sz w:val="20"/>
        </w:rPr>
        <w:t>I propositionen bedömde regeringen att</w:t>
      </w:r>
      <w:r w:rsidR="00BD513F" w:rsidRPr="00A879D7">
        <w:rPr>
          <w:rFonts w:ascii="Times New Roman" w:hAnsi="Times New Roman"/>
          <w:sz w:val="20"/>
        </w:rPr>
        <w:t xml:space="preserve"> </w:t>
      </w:r>
      <w:r w:rsidR="00BD513F">
        <w:rPr>
          <w:rFonts w:ascii="Times New Roman" w:hAnsi="Times New Roman"/>
          <w:sz w:val="20"/>
        </w:rPr>
        <w:t>b</w:t>
      </w:r>
      <w:r w:rsidR="00BD513F" w:rsidRPr="00A879D7">
        <w:rPr>
          <w:rFonts w:ascii="Times New Roman" w:hAnsi="Times New Roman"/>
          <w:sz w:val="20"/>
        </w:rPr>
        <w:t>estämmelserna i lagen delvis tillgodoser tillkännagivandet</w:t>
      </w:r>
      <w:r w:rsidR="00BD513F">
        <w:rPr>
          <w:rFonts w:ascii="Times New Roman" w:hAnsi="Times New Roman"/>
          <w:sz w:val="20"/>
        </w:rPr>
        <w:t>.</w:t>
      </w:r>
      <w:r w:rsidR="00BD513F" w:rsidRPr="00A879D7">
        <w:rPr>
          <w:rFonts w:ascii="Times New Roman" w:hAnsi="Times New Roman"/>
          <w:sz w:val="20"/>
        </w:rPr>
        <w:t xml:space="preserve"> </w:t>
      </w:r>
      <w:r w:rsidRPr="00A879D7">
        <w:rPr>
          <w:rFonts w:ascii="Times New Roman" w:hAnsi="Times New Roman"/>
          <w:sz w:val="20"/>
        </w:rPr>
        <w:t xml:space="preserve">Den 30 juni 2022 beslutade regeringen att ge en särskild utredare i uppdrag att se över delar av regelverket kopplat till återvändande och föreslå åtgärder i syfte att stärka återvändandeverksamheten för den som har ett verkställbart beslut om avvisning eller utvisning (dir. 2022:91). Uppdraget ska redovisas senast den 31 oktober 2023. </w:t>
      </w:r>
      <w:r w:rsidR="00683B73" w:rsidRPr="00672669">
        <w:rPr>
          <w:rFonts w:ascii="Times New Roman" w:hAnsi="Times New Roman"/>
          <w:sz w:val="20"/>
        </w:rPr>
        <w:t>Regeringens avsikt är att därutöver tillsätta en ny utredning på området.</w:t>
      </w:r>
      <w:r w:rsidR="00683B73">
        <w:rPr>
          <w:rFonts w:ascii="Times New Roman" w:hAnsi="Times New Roman"/>
          <w:sz w:val="20"/>
        </w:rPr>
        <w:t xml:space="preserve"> </w:t>
      </w:r>
      <w:r w:rsidRPr="00A879D7">
        <w:rPr>
          <w:rFonts w:ascii="Times New Roman" w:hAnsi="Times New Roman"/>
          <w:sz w:val="20"/>
        </w:rPr>
        <w:t xml:space="preserve">Punkten är inte slutbehandlad. </w:t>
      </w:r>
    </w:p>
    <w:p w14:paraId="46EDCE9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53. Rskr. 2019/20:256 </w:t>
      </w:r>
    </w:p>
    <w:p w14:paraId="2C1BA7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3C0297EE" w14:textId="77777777" w:rsidR="00A879D7" w:rsidRPr="00A879D7" w:rsidRDefault="00A879D7" w:rsidP="00C50F82">
      <w:pPr>
        <w:keepNext/>
        <w:widowControl w:val="0"/>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2019/20:379 yrkande 3, 2019/20:550 yrkande 4, 2019/20:1776 yrkande 4, 2019/20:2016 yrkandena 2–54, 2019/20:2524, 2019/20:2832 yrkande 5, 2019/20:3069 yrkande 11 och 2019/20:2218, bet. 2019/20:JuU25</w:t>
      </w:r>
    </w:p>
    <w:p w14:paraId="4A8B617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96) och 2021/22:75 (Ju 68).</w:t>
      </w:r>
    </w:p>
    <w:p w14:paraId="60273AE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C0B382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7655FC" w14:textId="49BDAFD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renodling av polisens arbetsuppgifter*</w:t>
      </w:r>
      <w:r w:rsidRPr="00A879D7">
        <w:rPr>
          <w:rFonts w:ascii="Times New Roman" w:hAnsi="Times New Roman"/>
          <w:sz w:val="20"/>
        </w:rPr>
        <w:t xml:space="preserve">: Riksdagen har tillkännagett för regeringen det som utskottet anför om renodling av polisens arbetsuppgifter (bet. 2019/20:JuU25 s. 24 f.). Under rskr. 2014/15:152 (Ju </w:t>
      </w:r>
      <w:r w:rsidR="0009589E">
        <w:rPr>
          <w:rFonts w:ascii="Times New Roman" w:hAnsi="Times New Roman"/>
          <w:sz w:val="20"/>
        </w:rPr>
        <w:t>3</w:t>
      </w:r>
      <w:r w:rsidRPr="00A879D7">
        <w:rPr>
          <w:rFonts w:ascii="Times New Roman" w:hAnsi="Times New Roman"/>
          <w:sz w:val="20"/>
        </w:rPr>
        <w:t xml:space="preserve">) punkt 20 har regeringen redogjort för vad man har gjort för att renodla Polismyndighetens arbetsuppgifter. Regeringen har </w:t>
      </w:r>
      <w:r w:rsidRPr="00A879D7">
        <w:rPr>
          <w:rFonts w:ascii="Times New Roman" w:hAnsi="Times New Roman"/>
          <w:sz w:val="20"/>
        </w:rPr>
        <w:lastRenderedPageBreak/>
        <w:t>påbörjat en analys av ytterligare frågor om renodling. Punkten är inte slut</w:t>
      </w:r>
      <w:r w:rsidRPr="00A879D7">
        <w:rPr>
          <w:rFonts w:ascii="Times New Roman" w:hAnsi="Times New Roman"/>
          <w:sz w:val="20"/>
        </w:rPr>
        <w:softHyphen/>
        <w:t>behandlad.</w:t>
      </w:r>
    </w:p>
    <w:p w14:paraId="17CD7D44"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4 om</w:t>
      </w:r>
      <w:r w:rsidRPr="00A879D7">
        <w:rPr>
          <w:rFonts w:ascii="Times New Roman" w:hAnsi="Times New Roman"/>
          <w:i/>
          <w:iCs/>
          <w:sz w:val="20"/>
        </w:rPr>
        <w:t xml:space="preserve"> danstillstånd*</w:t>
      </w:r>
      <w:r w:rsidRPr="00A879D7">
        <w:rPr>
          <w:rFonts w:ascii="Times New Roman" w:hAnsi="Times New Roman"/>
          <w:sz w:val="20"/>
        </w:rPr>
        <w:t>: Riksdagen har tillkännagett för regeringen det som utskottet anför om avskaffande av danstillstånd (bet. 2019/20:JuU25 s. 32). En s.k. bokstavsutredare har haft i uppdrag att analysera regleringen om tillståndskrav för att anordna danstillställning och ta ställning till om kravet på tillstånd bör tas bort eller förändras i något avseende. Departementspromemorian Tillstånd till offentlig danstill</w:t>
      </w:r>
      <w:r w:rsidRPr="00A879D7">
        <w:rPr>
          <w:rFonts w:ascii="Times New Roman" w:hAnsi="Times New Roman"/>
          <w:sz w:val="20"/>
        </w:rPr>
        <w:softHyphen/>
        <w:t>ställning (Ds 2018:20) överlämnades den 15 juni 2018 och har remiss</w:t>
      </w:r>
      <w:r w:rsidRPr="00A879D7">
        <w:rPr>
          <w:rFonts w:ascii="Times New Roman" w:hAnsi="Times New Roman"/>
          <w:sz w:val="20"/>
        </w:rPr>
        <w:softHyphen/>
        <w:t>behandlats. I april 2020 fick en annan utredare i uppdrag att föreslå förenklade regelverk för mikroföretagande. Uppdraget redovisades i juni 2021 (SOU 2021:60). Utredaren föreslog bland annat att regeringen bör låta utreda och lämna förslag med innebörden att kravet på danstillstånd ska upphävas i dess helhet. Förslagen har remitterats. Regeringen beslutade den 12 januari 2023 lagrådsremissen Avskaffat tillståndskrav för offentlig danstillställning. Regeringen avser att under våren 2023 överlämna en proposition till riksdagen. Punkten är inte slut</w:t>
      </w:r>
      <w:r w:rsidRPr="00A879D7">
        <w:rPr>
          <w:rFonts w:ascii="Times New Roman" w:hAnsi="Times New Roman"/>
          <w:sz w:val="20"/>
        </w:rPr>
        <w:softHyphen/>
        <w:t>behandlad.</w:t>
      </w:r>
    </w:p>
    <w:p w14:paraId="414B4F94" w14:textId="08363A8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37 om </w:t>
      </w:r>
      <w:r w:rsidRPr="00A879D7">
        <w:rPr>
          <w:rFonts w:ascii="Times New Roman" w:hAnsi="Times New Roman"/>
          <w:i/>
          <w:iCs/>
          <w:sz w:val="20"/>
        </w:rPr>
        <w:t xml:space="preserve">brott </w:t>
      </w:r>
      <w:r w:rsidRPr="00A879D7">
        <w:rPr>
          <w:rFonts w:ascii="Times New Roman" w:hAnsi="Times New Roman"/>
          <w:sz w:val="20"/>
        </w:rPr>
        <w:t>av</w:t>
      </w:r>
      <w:r w:rsidRPr="00A879D7">
        <w:rPr>
          <w:rFonts w:ascii="Times New Roman" w:hAnsi="Times New Roman"/>
          <w:i/>
          <w:iCs/>
          <w:sz w:val="20"/>
        </w:rPr>
        <w:t xml:space="preserve"> s.k. djurrättsaktivister</w:t>
      </w:r>
      <w:r w:rsidRPr="00A879D7">
        <w:rPr>
          <w:rFonts w:ascii="Times New Roman" w:hAnsi="Times New Roman"/>
          <w:sz w:val="20"/>
        </w:rPr>
        <w:t>*: Riksdagen har tillkännagett för regeringen det som utskottet anför om brottskoder och brott begångna av s.k. djurrättsaktivister (bet. 2019/20:JuU25 s. 103 f.). Den 17 mars 2022 beslutade regeringen propositionen Ett modernare straffrättsligt skydd mot hemfridsbrott och olaga intrång (prop. 2021/22:194). Genom förslagen i propositionen ansåg regeringen tillkännagivandet tillgodosett</w:t>
      </w:r>
      <w:r w:rsidR="00683B73">
        <w:rPr>
          <w:rFonts w:ascii="Times New Roman" w:hAnsi="Times New Roman"/>
          <w:sz w:val="20"/>
        </w:rPr>
        <w:t xml:space="preserve"> och därmed slutbehandlat</w:t>
      </w:r>
      <w:r w:rsidR="00683B73" w:rsidRPr="00A879D7">
        <w:rPr>
          <w:rFonts w:ascii="Times New Roman" w:hAnsi="Times New Roman"/>
          <w:sz w:val="20"/>
        </w:rPr>
        <w:t>.</w:t>
      </w:r>
      <w:r w:rsidR="00683B73">
        <w:rPr>
          <w:rFonts w:ascii="Times New Roman" w:hAnsi="Times New Roman"/>
          <w:sz w:val="20"/>
        </w:rPr>
        <w:t xml:space="preserve"> </w:t>
      </w:r>
      <w:r w:rsidRPr="00A879D7">
        <w:rPr>
          <w:rFonts w:ascii="Times New Roman" w:hAnsi="Times New Roman"/>
          <w:sz w:val="20"/>
        </w:rPr>
        <w:t>Lagändringarna trädde i kraft den 1 juli 2022. Punkten är slutbehandlad.</w:t>
      </w:r>
    </w:p>
    <w:p w14:paraId="0138AB4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3 och 4. </w:t>
      </w:r>
    </w:p>
    <w:p w14:paraId="760E587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54. Rskr. 2019/20:258</w:t>
      </w:r>
    </w:p>
    <w:p w14:paraId="1F65B3F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frågor</w:t>
      </w:r>
    </w:p>
    <w:p w14:paraId="1BB6CA9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Mot. 2019/20:541 m.fl., bet. 2019/20:JuU26</w:t>
      </w:r>
    </w:p>
    <w:p w14:paraId="4E8739A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2020/21:75 (Ju 97) och 2021/22:75 (Ju 69).</w:t>
      </w:r>
    </w:p>
    <w:p w14:paraId="34BCA9D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4CC90F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E166B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våldtäkt</w:t>
      </w:r>
      <w:r w:rsidRPr="00A879D7">
        <w:rPr>
          <w:rFonts w:ascii="Times New Roman" w:hAnsi="Times New Roman"/>
          <w:sz w:val="20"/>
        </w:rPr>
        <w:t>*: Riksdagen har tillkännagett för regeringen att regeringen skyndsamt bör återkomma till riksdagen med ett förslag som innebär att minimistraffet för våldtäkt av normalgraden ska höjas till fängelse i tre år (bet. 2019/20:JuU26 s. 31 f.). Den 30 januari 2020 gav regeringen en särskild utredare i uppdrag att bl.a. se över straffskalorna för sexualbrotten i 6 kap. brottsbalken och lämna förslag på de förändringar som kan behövas för att dessa i tillräcklig mån ska spegla brottens allvar (dir. 2020:5). Uppdraget redovisades den 1 juni 2021 i betänkandet Ett förstärkt skydd mot sexuella kränkningar (SOU 2021:43). Den 13 april 2022 beslutade regeringen propositionen Skärpt syn på våldtäkt och andra sexuella kränkningar (prop. 2021/22:231). Genom förslaget om skärpt straff för våldtäkt ansåg regeringen att tillkännagivandet var tillgodosett</w:t>
      </w:r>
      <w:r w:rsidR="00683B73">
        <w:rPr>
          <w:rFonts w:ascii="Times New Roman" w:hAnsi="Times New Roman"/>
          <w:sz w:val="20"/>
        </w:rPr>
        <w:t xml:space="preserve"> </w:t>
      </w:r>
      <w:r w:rsidR="00683B73" w:rsidRPr="0023353D">
        <w:rPr>
          <w:rFonts w:ascii="Times New Roman" w:hAnsi="Times New Roman"/>
          <w:sz w:val="20"/>
        </w:rPr>
        <w:t>och därmed slutbehandlat</w:t>
      </w:r>
      <w:r w:rsidR="00683B73" w:rsidRPr="00A879D7">
        <w:rPr>
          <w:rFonts w:ascii="Times New Roman" w:hAnsi="Times New Roman"/>
          <w:sz w:val="20"/>
        </w:rPr>
        <w:t xml:space="preserve">. </w:t>
      </w:r>
      <w:r w:rsidRPr="00A879D7">
        <w:rPr>
          <w:rFonts w:ascii="Times New Roman" w:hAnsi="Times New Roman"/>
          <w:sz w:val="20"/>
        </w:rPr>
        <w:t>Lagändringarna trädde i kraft den 1 augusti 2022. Punkten är slutbehandlad.</w:t>
      </w:r>
    </w:p>
    <w:p w14:paraId="402E22F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15 om </w:t>
      </w:r>
      <w:r w:rsidRPr="00A879D7">
        <w:rPr>
          <w:rFonts w:ascii="Times New Roman" w:hAnsi="Times New Roman"/>
          <w:i/>
          <w:iCs/>
          <w:sz w:val="20"/>
        </w:rPr>
        <w:t>grov stöld</w:t>
      </w:r>
      <w:r w:rsidRPr="00A879D7">
        <w:rPr>
          <w:rFonts w:ascii="Times New Roman" w:hAnsi="Times New Roman"/>
          <w:sz w:val="20"/>
        </w:rPr>
        <w:t xml:space="preserve">*: Riksdagen har tillkännagett för regeringen det som utskottet anför om att skärpa minimistraffet för grov stöld till fängelse i ett år (bet. 2019/20:JuU26 s. 38 f.). Regeringen avser att under våren </w:t>
      </w:r>
      <w:r w:rsidRPr="00A879D7">
        <w:rPr>
          <w:rFonts w:ascii="Times New Roman" w:hAnsi="Times New Roman"/>
          <w:sz w:val="20"/>
        </w:rPr>
        <w:lastRenderedPageBreak/>
        <w:t>2023 tillsätta en utredning som ur ett brett perspektiv ska se över straffskalorna. Punkten är inte slutbehandlad.</w:t>
      </w:r>
    </w:p>
    <w:p w14:paraId="44FF54B0" w14:textId="23705A0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24 om </w:t>
      </w:r>
      <w:r w:rsidRPr="00A879D7">
        <w:rPr>
          <w:rFonts w:ascii="Times New Roman" w:hAnsi="Times New Roman"/>
          <w:i/>
          <w:sz w:val="20"/>
        </w:rPr>
        <w:t>övergrepp i rättssak</w:t>
      </w:r>
      <w:r w:rsidRPr="00A879D7">
        <w:rPr>
          <w:rFonts w:ascii="Times New Roman" w:hAnsi="Times New Roman"/>
          <w:sz w:val="20"/>
        </w:rPr>
        <w:t>*: Riksdagen har tillkännagett för regeringen det som utskottet anför om att regeringen ska återkomma till riksdagen med ett förslag om skärpt straff för övergrepp i rättssak (bet. 2019/20:JuU26 s. 56 f.). Regeringen beslutade den 17 mars 2022 propositionen En stärkt rättsprocess och en ökad lagföring (prop. 2021/22:186). Genom förslaget om skärpt straff för övergrepp i rättssak ansåg regeringen att tillkännagivandet var tillgodosett</w:t>
      </w:r>
      <w:r w:rsidR="00683B73">
        <w:rPr>
          <w:rFonts w:ascii="Times New Roman" w:hAnsi="Times New Roman"/>
          <w:sz w:val="20"/>
        </w:rPr>
        <w:t xml:space="preserve"> och därmed slutbehandlat</w:t>
      </w:r>
      <w:r w:rsidR="00683B73" w:rsidRPr="00A879D7">
        <w:rPr>
          <w:rFonts w:ascii="Times New Roman" w:hAnsi="Times New Roman"/>
          <w:sz w:val="20"/>
        </w:rPr>
        <w:t xml:space="preserve">. </w:t>
      </w:r>
      <w:r w:rsidRPr="00A879D7">
        <w:rPr>
          <w:rFonts w:ascii="Times New Roman" w:hAnsi="Times New Roman"/>
          <w:sz w:val="20"/>
        </w:rPr>
        <w:t xml:space="preserve">Lagändringarna trädde i kraft den 1 juli 2022. Punkten är slutbehandlad. </w:t>
      </w:r>
    </w:p>
    <w:p w14:paraId="1260B55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29 om </w:t>
      </w:r>
      <w:r w:rsidRPr="00A879D7">
        <w:rPr>
          <w:rFonts w:ascii="Times New Roman" w:hAnsi="Times New Roman"/>
          <w:i/>
          <w:iCs/>
          <w:sz w:val="20"/>
        </w:rPr>
        <w:t>vistelseförbud*</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Riksdagen har tillkännagett för regeringen det som utskottet anför om att regeringen bör återkomma med ett förslag om vistelseförbud (bet. 2019/20:JuU26 s. 60 f.). Regeringen beslutade den 30 juni 2022 kommittédirektiven Ett förstärkt samhällsskydd och en minskad risk för återfall i brott (dir. 2022:95) som bl.a. omfattar den fråga som tillkännagivandet avser.</w:t>
      </w:r>
      <w:r w:rsidR="004E3BB0">
        <w:rPr>
          <w:rFonts w:ascii="Times New Roman" w:hAnsi="Times New Roman"/>
          <w:sz w:val="20"/>
        </w:rPr>
        <w:t xml:space="preserve"> </w:t>
      </w:r>
      <w:r w:rsidRPr="00A879D7">
        <w:rPr>
          <w:rFonts w:ascii="Times New Roman" w:hAnsi="Times New Roman"/>
          <w:sz w:val="20"/>
        </w:rPr>
        <w:t>Uppdraget ska redovisas senast den 29 december 2023. Punkten är inte slutbehandlad.</w:t>
      </w:r>
    </w:p>
    <w:p w14:paraId="23187B9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15 och 29. </w:t>
      </w:r>
    </w:p>
    <w:p w14:paraId="7D49BB7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55. Rskr. 2019/20:304</w:t>
      </w:r>
    </w:p>
    <w:p w14:paraId="10AA019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Vapenfrågor</w:t>
      </w:r>
      <w:r w:rsidR="00BD513F" w:rsidRPr="00A879D7">
        <w:rPr>
          <w:rFonts w:ascii="Times New Roman" w:hAnsi="Times New Roman"/>
          <w:sz w:val="20"/>
        </w:rPr>
        <w:br/>
        <w:t>Mot.</w:t>
      </w:r>
      <w:r w:rsidRPr="00A879D7">
        <w:rPr>
          <w:rFonts w:ascii="Times New Roman" w:hAnsi="Times New Roman"/>
          <w:sz w:val="20"/>
        </w:rPr>
        <w:t xml:space="preserve"> 2019/20:542 yrkande 1, 2, 3 och 4, 2019/20:2220, 2019/20:2245, 2019/20:2668 yrkande 16, 17, 19, 20, 21 och 22, 2019/20:2774 yrkande 22 och 25, 2019/20:3191 yrkande 6, 2019/20:3257 yrkande 2, 15, 16 och 17, bet. 2019/20:JuU33</w:t>
      </w:r>
    </w:p>
    <w:p w14:paraId="650B3E8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108) och 2021/22:75 (Ju 70).</w:t>
      </w:r>
    </w:p>
    <w:p w14:paraId="7B6B21AD"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7F7D91D" w14:textId="7777777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A5123B2" w14:textId="292262CB"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5 om</w:t>
      </w:r>
      <w:r w:rsidRPr="00A879D7">
        <w:rPr>
          <w:rFonts w:ascii="Times New Roman" w:hAnsi="Times New Roman"/>
          <w:i/>
          <w:iCs/>
          <w:sz w:val="20"/>
        </w:rPr>
        <w:t xml:space="preserve"> ny tillståndsmyndighet för vapenlicensärenden</w:t>
      </w:r>
      <w:r w:rsidRPr="00A879D7">
        <w:rPr>
          <w:rFonts w:ascii="Times New Roman" w:hAnsi="Times New Roman"/>
          <w:sz w:val="20"/>
        </w:rPr>
        <w:t>*: Riksdagen har tillkännagett för regeringen det som utskottet anför om att överföra prövningen av vapenlicensfrågor till en ny tillståndsmyndighet (bet. 2019/20:JuU33 s. 19 f.).</w:t>
      </w:r>
      <w:r w:rsidRPr="00F45CE5">
        <w:rPr>
          <w:rFonts w:ascii="Times New Roman" w:hAnsi="Times New Roman"/>
          <w:sz w:val="20"/>
        </w:rPr>
        <w:t xml:space="preserve"> </w:t>
      </w:r>
      <w:r w:rsidR="00225E50">
        <w:rPr>
          <w:rFonts w:ascii="Times New Roman" w:hAnsi="Times New Roman"/>
          <w:sz w:val="20"/>
        </w:rPr>
        <w:t xml:space="preserve">Regeringskansliet arbetar med att ta fram utredningsdirektiv. </w:t>
      </w:r>
      <w:r w:rsidRPr="00F45CE5">
        <w:rPr>
          <w:rFonts w:ascii="Times New Roman" w:hAnsi="Times New Roman"/>
          <w:sz w:val="20"/>
        </w:rPr>
        <w:t>Punkten är inte slutbehandlad.</w:t>
      </w:r>
      <w:r w:rsidRPr="00A879D7" w:rsidDel="00F45CE5">
        <w:rPr>
          <w:rFonts w:ascii="Times New Roman" w:hAnsi="Times New Roman"/>
          <w:sz w:val="20"/>
        </w:rPr>
        <w:t xml:space="preserve"> </w:t>
      </w:r>
    </w:p>
    <w:p w14:paraId="75D34EA9" w14:textId="58C6DE8D"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6 om</w:t>
      </w:r>
      <w:r w:rsidRPr="00A879D7">
        <w:rPr>
          <w:rFonts w:ascii="Times New Roman" w:hAnsi="Times New Roman"/>
          <w:i/>
          <w:iCs/>
          <w:sz w:val="20"/>
        </w:rPr>
        <w:t xml:space="preserve"> handläggningstider i vapenlicensärenden</w:t>
      </w:r>
      <w:r w:rsidRPr="00A879D7">
        <w:rPr>
          <w:rFonts w:ascii="Times New Roman" w:hAnsi="Times New Roman"/>
          <w:sz w:val="20"/>
        </w:rPr>
        <w:t>*: Riksdagen har tillkännagett för regeringen det som utskottet anför om kortare hand</w:t>
      </w:r>
      <w:r w:rsidRPr="00A879D7">
        <w:rPr>
          <w:rFonts w:ascii="Times New Roman" w:hAnsi="Times New Roman"/>
          <w:sz w:val="20"/>
        </w:rPr>
        <w:softHyphen/>
        <w:t xml:space="preserve">läggningstider i vapenlicensärenden (bet. 2019/20:JuU33 s. 21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vapentillståndsprocessen fortskrider. </w:t>
      </w:r>
      <w:r w:rsidRPr="00F45CE5">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16D63176" w14:textId="1FCB2F9B" w:rsidR="00B7645C"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lastRenderedPageBreak/>
        <w:t>Punkt 8 om</w:t>
      </w:r>
      <w:r w:rsidRPr="00A879D7">
        <w:rPr>
          <w:rFonts w:ascii="Times New Roman" w:hAnsi="Times New Roman"/>
          <w:i/>
          <w:iCs/>
          <w:sz w:val="20"/>
        </w:rPr>
        <w:t xml:space="preserve"> översyn av vapenlagstiftningen</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en översyn av vapen</w:t>
      </w:r>
      <w:r w:rsidRPr="00A879D7">
        <w:rPr>
          <w:rFonts w:ascii="Times New Roman" w:hAnsi="Times New Roman"/>
          <w:sz w:val="20"/>
        </w:rPr>
        <w:softHyphen/>
        <w:t xml:space="preserve">lagstiftningen (bet. 2019/20:JuU33 s. 25 f.). </w:t>
      </w:r>
    </w:p>
    <w:p w14:paraId="467D91EB" w14:textId="77777777"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2395F">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5A53CD32" w14:textId="520B7D6C"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10 om</w:t>
      </w:r>
      <w:r w:rsidRPr="00A879D7">
        <w:rPr>
          <w:rFonts w:ascii="Times New Roman" w:hAnsi="Times New Roman"/>
          <w:i/>
          <w:iCs/>
          <w:sz w:val="20"/>
        </w:rPr>
        <w:t xml:space="preserve"> EU:s vapendirektiv</w:t>
      </w:r>
      <w:r w:rsidRPr="00A879D7">
        <w:rPr>
          <w:rFonts w:ascii="Times New Roman" w:hAnsi="Times New Roman"/>
          <w:sz w:val="20"/>
        </w:rPr>
        <w:t xml:space="preserve">*: Riksdagen har tillkännagett för regeringen det som utskottet anför om att regeringen ska tillse att genomförandet av 2017 års ändringsdirektiv i svensk rätt inte går längre än vad direktivet kräver (bet. 2019/20:JuU33 s. 25 f.). Tillkännagivandet redovisades som slutbehandlat i propositionen Genomförande av 2017 års ändringsdirektiv till EU:s vapendirektiv (prop. 2020/21:42). Riksdagen delade dock inte regeringens uppfattning att tillkännagivandet därmed är slutbehandlat (bet. 2020/21:KU21, rskr. 2020/21:371). Punkten står därför åter som öppen. </w:t>
      </w:r>
      <w:r w:rsidRPr="00D2395F">
        <w:rPr>
          <w:rFonts w:ascii="Times New Roman" w:hAnsi="Times New Roman"/>
          <w:sz w:val="20"/>
        </w:rPr>
        <w:t>Den 12 maj 2022 gav regeringen en särskild utredare i uppdrag att bl.a. lämna förslag till de författningsändringar som krävs i svensk rätt för att genomföra 2017 års ändringsdirektiv till EU:s vapendirektiv på miniminivå (dir. 2022:40). Utredningen lämnade den 14</w:t>
      </w:r>
      <w:r w:rsidR="0009589E">
        <w:rPr>
          <w:rFonts w:ascii="Times New Roman" w:hAnsi="Times New Roman"/>
          <w:sz w:val="20"/>
        </w:rPr>
        <w:t> </w:t>
      </w:r>
      <w:r w:rsidRPr="00D2395F">
        <w:rPr>
          <w:rFonts w:ascii="Times New Roman" w:hAnsi="Times New Roman"/>
          <w:sz w:val="20"/>
        </w:rPr>
        <w:t>november 2022 delbetänkandet EU:s vapendirektiv – genomförande av 2017 års ändringsdirektiv på miniminivå till regeringen (SOU 2022:62). Betänkandet har remissbehandlats och en lagrådsremiss beslutades den 16</w:t>
      </w:r>
      <w:r w:rsidR="0009589E">
        <w:rPr>
          <w:rFonts w:ascii="Times New Roman" w:hAnsi="Times New Roman"/>
          <w:sz w:val="20"/>
        </w:rPr>
        <w:t> </w:t>
      </w:r>
      <w:r w:rsidRPr="00D2395F">
        <w:rPr>
          <w:rFonts w:ascii="Times New Roman" w:hAnsi="Times New Roman"/>
          <w:sz w:val="20"/>
        </w:rPr>
        <w:t>februari 2023. Regeringen avser att överlämna en proposition med lagförslag till riksdagen under våren 2023. Punkten är inte slutbehandlad.</w:t>
      </w:r>
    </w:p>
    <w:p w14:paraId="5BF3D56C" w14:textId="6AE474A9"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12 om</w:t>
      </w:r>
      <w:r w:rsidRPr="00A879D7">
        <w:rPr>
          <w:rFonts w:ascii="Times New Roman" w:hAnsi="Times New Roman"/>
          <w:i/>
          <w:iCs/>
          <w:sz w:val="20"/>
        </w:rPr>
        <w:t xml:space="preserve"> tidsbegränsade licenser</w:t>
      </w:r>
      <w:r w:rsidRPr="00A879D7">
        <w:rPr>
          <w:rFonts w:ascii="Times New Roman" w:hAnsi="Times New Roman"/>
          <w:sz w:val="20"/>
        </w:rPr>
        <w:t xml:space="preserve">*: Riksdagen har tillkännagett för regeringen det som utskottet anför om tidsbegränsade licenser (bet. 2019/20:JuU33 s. 30 f.). Tillkännagivandet redovisades som slutbehandlat i propositionen Genomförande av 2017 års ändringsdirektiv till EU:s vapendirektiv (prop. 2020/21:42). Riksdagen delade dock inte regeringens uppfattning att tillkännagivandet därmed är slutbehandlat (bet. 2020/21:KU21, rskr. 2020/21:371). Punkten står därför åter som öppen. </w:t>
      </w:r>
      <w:r w:rsidRPr="00D2395F">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344F7D68" w14:textId="7D2B33A7"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13 om</w:t>
      </w:r>
      <w:r w:rsidRPr="00A879D7">
        <w:rPr>
          <w:rFonts w:ascii="Times New Roman" w:hAnsi="Times New Roman"/>
          <w:i/>
          <w:iCs/>
          <w:sz w:val="20"/>
        </w:rPr>
        <w:t xml:space="preserve"> synnerliga skäl i vapenlagen</w:t>
      </w:r>
      <w:r w:rsidRPr="00A879D7">
        <w:rPr>
          <w:rFonts w:ascii="Times New Roman" w:hAnsi="Times New Roman"/>
          <w:sz w:val="20"/>
        </w:rPr>
        <w:t xml:space="preserve">*: Riksdagen har tillkännagett för regeringen det som utskottet anför om synnerliga skäl (bet. 2019/20:JuU33 s. 30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w:t>
      </w:r>
      <w:r w:rsidRPr="00FA33B3">
        <w:rPr>
          <w:rFonts w:ascii="Times New Roman" w:hAnsi="Times New Roman"/>
          <w:sz w:val="20"/>
        </w:rPr>
        <w:t xml:space="preserve">Den 12 maj 2022 gav regeringen en särskild utredare i uppdrag att bl.a. se över vapenlagstiftningen och ta ställning till vilka ändringar som bör göras i regelverket utifrån de tillkännagivanden från riksdagen som finns på </w:t>
      </w:r>
      <w:r w:rsidRPr="00FA33B3">
        <w:rPr>
          <w:rFonts w:ascii="Times New Roman" w:hAnsi="Times New Roman"/>
          <w:sz w:val="20"/>
        </w:rPr>
        <w:lastRenderedPageBreak/>
        <w:t>vapenområdet (dir. 2022:40). Uppdraget avseende en översyn av vapenlagstiftningen ska redovisas senast den 10 november 2023. Regeringen avser att besluta tilläggsdirektiv till utredningen. Punkten är inte slutbehandlad.</w:t>
      </w:r>
    </w:p>
    <w:p w14:paraId="688ACB35" w14:textId="7DD4F490"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licenshantering vid vapenbyte</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licenshantering vid byte av vapen (bet. 2019/20:JuU33 s. 30 f.). En utredare har haft i uppdrag att biträda Justitiedepartementet med att utreda vissa frågor på vapen</w:t>
      </w:r>
      <w:r w:rsidRPr="00A879D7">
        <w:rPr>
          <w:rFonts w:ascii="Times New Roman" w:hAnsi="Times New Roman"/>
          <w:sz w:val="20"/>
        </w:rPr>
        <w:softHyphen/>
        <w:t>lagstiftningens område, bl.a. frågan om utökning av vapenhandlares uppgifter. Utredaren gjorde bedömningen att en överföring av till</w:t>
      </w:r>
      <w:r w:rsidRPr="00A879D7">
        <w:rPr>
          <w:rFonts w:ascii="Times New Roman" w:hAnsi="Times New Roman"/>
          <w:sz w:val="20"/>
        </w:rPr>
        <w:softHyphen/>
        <w:t>ståndsprövning i vapen</w:t>
      </w:r>
      <w:r w:rsidRPr="00A879D7">
        <w:rPr>
          <w:rFonts w:ascii="Times New Roman" w:hAnsi="Times New Roman"/>
          <w:sz w:val="20"/>
        </w:rPr>
        <w:softHyphen/>
        <w:t>ärenden till vapenhandlare inte kan ske med bibehållen säkerhet. Utredaren föreslog i stället en effektivisering av till</w:t>
      </w:r>
      <w:r w:rsidRPr="00A879D7">
        <w:rPr>
          <w:rFonts w:ascii="Times New Roman" w:hAnsi="Times New Roman"/>
          <w:sz w:val="20"/>
        </w:rPr>
        <w:softHyphen/>
        <w:t>stånds</w:t>
      </w:r>
      <w:r w:rsidRPr="00A879D7">
        <w:rPr>
          <w:rFonts w:ascii="Times New Roman" w:hAnsi="Times New Roman"/>
          <w:sz w:val="20"/>
        </w:rPr>
        <w:softHyphen/>
        <w:t xml:space="preserve">prövningen. Utredaren har i juni 2018 redovisat sitt uppdrag i promemorian Tillståndsprövning av vapendelar m.m. (Ds 2018:30). Promemorian har remissbehandlats. </w:t>
      </w:r>
      <w:r w:rsidRPr="00FA33B3">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2FA2949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5, 6, 8, 10 och 12</w:t>
      </w:r>
      <w:r w:rsidRPr="00A879D7">
        <w:rPr>
          <w:rFonts w:ascii="Times New Roman" w:hAnsi="Times New Roman"/>
          <w:sz w:val="20"/>
        </w:rPr>
        <w:softHyphen/>
        <w:t>–14.</w:t>
      </w:r>
    </w:p>
    <w:p w14:paraId="0B2AFA4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56. Rskr. 2019/20:312</w:t>
      </w:r>
    </w:p>
    <w:p w14:paraId="0AD09A6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Skärpta straff för de allvarligaste fallen av immaterialrättsintrång</w:t>
      </w:r>
    </w:p>
    <w:p w14:paraId="7FC08A7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2019/20:149, bet. 2019/20:NU18</w:t>
      </w:r>
    </w:p>
    <w:p w14:paraId="188C7BF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110) och 2021/22:75 (Ju 71).</w:t>
      </w:r>
    </w:p>
    <w:p w14:paraId="607C043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0B9FA1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9BBE480" w14:textId="4044103C" w:rsidR="00BD513F" w:rsidRPr="00A879D7" w:rsidRDefault="00A879D7" w:rsidP="00BD51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revidering av EU:s nya upphovsrättsdirektiv</w:t>
      </w:r>
      <w:r w:rsidRPr="00A879D7">
        <w:rPr>
          <w:rFonts w:ascii="Times New Roman" w:hAnsi="Times New Roman"/>
          <w:sz w:val="20"/>
        </w:rPr>
        <w:t>*: Riksdagen har tillkännagett för regeringen att regeringen bör verka inom ramen för EU-samarbetet för att EU:s nya upphovsrättsdirektiv revideras (bet. 2019/20:NU18 s. 11 f.). Regeringen har i rådets arbetsgrupp för upp</w:t>
      </w:r>
      <w:r w:rsidRPr="00A879D7">
        <w:rPr>
          <w:rFonts w:ascii="Times New Roman" w:hAnsi="Times New Roman"/>
          <w:sz w:val="20"/>
        </w:rPr>
        <w:softHyphen/>
        <w:t xml:space="preserve">hovsrätt vid flera tillfällen lyft frågan om en revidering av direktivet, utan att få stöd för detta av EU-kommissionen eller andra medlemsstater. Direktivet har nu genomförts i svensk rätt och i en majoritet av medlemsstaterna. I direktivet anges att EU-kommissionen ska göra en översyn av direktivet tidigast den 7 juni 2026. </w:t>
      </w:r>
      <w:r w:rsidR="00BD513F">
        <w:rPr>
          <w:rFonts w:ascii="Times New Roman" w:hAnsi="Times New Roman"/>
          <w:sz w:val="20"/>
        </w:rPr>
        <w:t>Det</w:t>
      </w:r>
      <w:r w:rsidR="00683B73">
        <w:rPr>
          <w:rFonts w:ascii="Times New Roman" w:hAnsi="Times New Roman"/>
          <w:sz w:val="20"/>
        </w:rPr>
        <w:t xml:space="preserve"> saknas alltså</w:t>
      </w:r>
      <w:r w:rsidRPr="00A879D7">
        <w:rPr>
          <w:rFonts w:ascii="Times New Roman" w:hAnsi="Times New Roman"/>
          <w:sz w:val="20"/>
        </w:rPr>
        <w:t xml:space="preserve"> förutsättningar för att få till stånd en revidering av direktivet och några ytterligare åtgärder planeras därför inte att vidtas. </w:t>
      </w:r>
      <w:r w:rsidR="00BD513F" w:rsidRPr="00A879D7">
        <w:rPr>
          <w:rFonts w:ascii="Times New Roman" w:hAnsi="Times New Roman"/>
          <w:sz w:val="20"/>
        </w:rPr>
        <w:t xml:space="preserve">Punkten är inte slutbehandlad. </w:t>
      </w:r>
    </w:p>
    <w:p w14:paraId="6E56AC52" w14:textId="77777777" w:rsidR="00A879D7" w:rsidRPr="00A879D7" w:rsidRDefault="00A879D7" w:rsidP="00683B73">
      <w:pPr>
        <w:keepNext/>
        <w:tabs>
          <w:tab w:val="left" w:pos="907"/>
        </w:tabs>
        <w:spacing w:before="240" w:after="80" w:line="210" w:lineRule="exact"/>
        <w:outlineLvl w:val="4"/>
        <w:rPr>
          <w:rFonts w:ascii="Times New Roman" w:hAnsi="Times New Roman"/>
          <w:i/>
          <w:sz w:val="20"/>
        </w:rPr>
      </w:pPr>
      <w:r w:rsidRPr="00A879D7">
        <w:rPr>
          <w:rFonts w:ascii="Times New Roman" w:hAnsi="Times New Roman"/>
          <w:i/>
          <w:sz w:val="20"/>
        </w:rPr>
        <w:t>57. Rskr. 2019/20:332</w:t>
      </w:r>
    </w:p>
    <w:p w14:paraId="0E1DA6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Åtgärder för att möjliggöra granskning av utländska direkt</w:t>
      </w:r>
      <w:r w:rsidRPr="00A879D7">
        <w:rPr>
          <w:rFonts w:ascii="Times New Roman" w:hAnsi="Times New Roman"/>
          <w:sz w:val="20"/>
        </w:rPr>
        <w:softHyphen/>
        <w:t>investeringar</w:t>
      </w:r>
      <w:r w:rsidRPr="00A879D7">
        <w:rPr>
          <w:rFonts w:ascii="Times New Roman" w:hAnsi="Times New Roman"/>
          <w:sz w:val="20"/>
        </w:rPr>
        <w:br/>
        <w:t>Utskottsinitiativ, bet. 2019/20:UU18</w:t>
      </w:r>
    </w:p>
    <w:p w14:paraId="2287498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2020/21:75 (Ju 117) och 2021/22:75 (Ju 72).</w:t>
      </w:r>
    </w:p>
    <w:p w14:paraId="3B1D231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7D777F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022971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Om </w:t>
      </w:r>
      <w:r w:rsidRPr="00A879D7">
        <w:rPr>
          <w:rFonts w:ascii="Times New Roman" w:hAnsi="Times New Roman"/>
          <w:i/>
          <w:iCs/>
          <w:sz w:val="20"/>
        </w:rPr>
        <w:t>åtgärder för att möjliggöra granskning av utländska direkt</w:t>
      </w:r>
      <w:r w:rsidRPr="00A879D7">
        <w:rPr>
          <w:rFonts w:ascii="Times New Roman" w:hAnsi="Times New Roman"/>
          <w:i/>
          <w:iCs/>
          <w:sz w:val="20"/>
        </w:rPr>
        <w:softHyphen/>
        <w:t>investeringar</w:t>
      </w:r>
      <w:r w:rsidRPr="00A879D7">
        <w:rPr>
          <w:rFonts w:ascii="Times New Roman" w:hAnsi="Times New Roman"/>
          <w:sz w:val="20"/>
        </w:rPr>
        <w:t xml:space="preserve">*: Riksdagen har tillkännagett för regeringen att regeringen </w:t>
      </w:r>
      <w:r w:rsidRPr="00A879D7">
        <w:rPr>
          <w:rFonts w:ascii="Times New Roman" w:hAnsi="Times New Roman"/>
          <w:sz w:val="20"/>
        </w:rPr>
        <w:lastRenderedPageBreak/>
        <w:t>snarast ska genomföra åtgärder för att möjliggöra granskning av utländska investeringar inom skyddsvärda områden, däribland återkomma till riksdagen med förslag till ändringar i säkerhetsskyddslagen vad gäller överlåtelser av säkerhets</w:t>
      </w:r>
      <w:r w:rsidRPr="00A879D7">
        <w:rPr>
          <w:rFonts w:ascii="Times New Roman" w:hAnsi="Times New Roman"/>
          <w:sz w:val="20"/>
        </w:rPr>
        <w:softHyphen/>
        <w:t>känslig verk</w:t>
      </w:r>
      <w:r w:rsidRPr="00A879D7">
        <w:rPr>
          <w:rFonts w:ascii="Times New Roman" w:hAnsi="Times New Roman"/>
          <w:sz w:val="20"/>
        </w:rPr>
        <w:softHyphen/>
        <w:t>samhet samt snarast utse den myndighet som ska vara kontakt</w:t>
      </w:r>
      <w:r w:rsidRPr="00A879D7">
        <w:rPr>
          <w:rFonts w:ascii="Times New Roman" w:hAnsi="Times New Roman"/>
          <w:sz w:val="20"/>
        </w:rPr>
        <w:softHyphen/>
        <w:t>punkt enligt EU-förordningen (2019/452) om utländska direkt</w:t>
      </w:r>
      <w:r w:rsidRPr="00A879D7">
        <w:rPr>
          <w:rFonts w:ascii="Times New Roman" w:hAnsi="Times New Roman"/>
          <w:sz w:val="20"/>
        </w:rPr>
        <w:softHyphen/>
        <w:t>investe</w:t>
      </w:r>
      <w:r w:rsidRPr="00A879D7">
        <w:rPr>
          <w:rFonts w:ascii="Times New Roman" w:hAnsi="Times New Roman"/>
          <w:sz w:val="20"/>
        </w:rPr>
        <w:softHyphen/>
        <w:t>ringar (bet. 2019/20/UU18 s. 5). Regeringen beslutade den 24 september 2020 propositionen Åtgärder till skydd för Sveriges säkerhet vid överlåtelser av säkerhetskänslig verksamhet (prop. 2020/21:13). Lagändringarna trädde i kraft den 1 januari 2021. Regeringen beslutade vidare den 1 oktober 2020 förordningen (2020:827) med kompletterande bestämmelser till EU:s förordning om utländska direktinvesteringar, varpå Inspektionen för strategiska produkter pekas ut som kontaktpunkt. Förordningen trädde i kraft den 1 november 2020. Genom dessa åtgärder är tillkännagivandet delvis tillgodosett. Regeringen tillsatte den 22 augusti 2019 en utredning med syfte att lämna förslag på hur ett svenskt system för granskning av utländska direktinvesteringar inom skyddsvärda områden kan utformas. Utredningen slutredovisade sitt uppdrag den 1 november 2021 genom betänkandet Granskning av utländska direktinvesteringar (SOU 2021:87). Betänkandet remitterades och remisstiden gick ut den 22 februari 2022. Regeringen avser att återkomma till riksdagen med en proposition under 2023. Punkten är inte slutbehandlad.</w:t>
      </w:r>
    </w:p>
    <w:p w14:paraId="5A0C704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58. Rskr. 2019/20:333</w:t>
      </w:r>
    </w:p>
    <w:p w14:paraId="2A3C42D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Ungdomsövervakning</w:t>
      </w:r>
    </w:p>
    <w:p w14:paraId="64DCECE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2019/20:118, bet. 2019/20:JuU34</w:t>
      </w:r>
    </w:p>
    <w:p w14:paraId="0A7A0A2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54" w:name="_Hlk91498334"/>
      <w:r w:rsidRPr="00A879D7">
        <w:rPr>
          <w:rFonts w:ascii="Times New Roman" w:hAnsi="Times New Roman"/>
          <w:sz w:val="20"/>
        </w:rPr>
        <w:t>Tidigare redovisad, se skr. 2020/21:75 (Ju 118</w:t>
      </w:r>
      <w:bookmarkEnd w:id="54"/>
      <w:r w:rsidRPr="00A879D7">
        <w:rPr>
          <w:rFonts w:ascii="Times New Roman" w:hAnsi="Times New Roman"/>
          <w:sz w:val="20"/>
        </w:rPr>
        <w:t>) och 2021/22:75 (Ju 73).</w:t>
      </w:r>
    </w:p>
    <w:p w14:paraId="06E3592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ADFD36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BD228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omfattningen av helghemarrest</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möjligheten att öka omfattningen av en helghemarrest (bet. 2019/20:JuU34 s. 15 f.). Regeringen behandlade frågan om helghemarrestens omfattning i propositionen Ungdomsövervakning (prop. 2019/20:118 s. 68 f.). I propositionen uttalas även att det kan finnas skäl att utvärdera reformen när regleringen varit i kraft en tid (samma prop. s. 116). Lagstiftningen trädde i kraft den 1 januari 2021. 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Punkten är inte slutbehandlad.</w:t>
      </w:r>
    </w:p>
    <w:p w14:paraId="0DE188C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åtgärder vid misskötsamhet</w:t>
      </w:r>
      <w:r w:rsidRPr="00A879D7">
        <w:rPr>
          <w:rFonts w:ascii="Times New Roman" w:hAnsi="Times New Roman"/>
          <w:sz w:val="20"/>
        </w:rPr>
        <w:t>*: Riksdagen har tillkännagett för regeringen det som utskottet anför om att misskötsamhet i högre grad bör leda till att en ungdomsövervakning undanröjs (bet. 2019/20:JuU34 s. 17 f.). Regeringen behandlade frågan om åtgärder vid misskötsamhet i propositionen Ungdomsövervakning (prop. 2019/20:118 s. 90 f.). I propositionen uttalas även att det kan finnas skäl att utvärdera reformen när regleringen varit i kraft en tid (samma prop. s. 116). Lagstiftningen trädde i kraft den 1 januari 2021. 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Punkten är inte slutbehandlad.</w:t>
      </w:r>
    </w:p>
    <w:p w14:paraId="204912EF" w14:textId="77777777" w:rsidR="00806F90" w:rsidRPr="00A879D7" w:rsidRDefault="00806F90" w:rsidP="00683B73">
      <w:pPr>
        <w:keepNext/>
        <w:tabs>
          <w:tab w:val="left" w:pos="907"/>
        </w:tabs>
        <w:spacing w:before="400" w:after="120" w:line="240" w:lineRule="auto"/>
        <w:outlineLvl w:val="2"/>
        <w:rPr>
          <w:rFonts w:ascii="Times New Roman" w:eastAsiaTheme="minorHAnsi" w:hAnsi="Times New Roman" w:cstheme="minorBidi"/>
          <w:b/>
          <w:sz w:val="23"/>
          <w:szCs w:val="22"/>
        </w:rPr>
      </w:pPr>
      <w:r w:rsidRPr="00A879D7">
        <w:rPr>
          <w:rFonts w:ascii="Times New Roman" w:eastAsiaTheme="minorHAnsi" w:hAnsi="Times New Roman" w:cstheme="minorBidi"/>
          <w:b/>
          <w:sz w:val="23"/>
          <w:szCs w:val="22"/>
        </w:rPr>
        <w:lastRenderedPageBreak/>
        <w:t>Nyare riksmöten</w:t>
      </w:r>
    </w:p>
    <w:p w14:paraId="2E683018" w14:textId="77777777" w:rsidR="00A879D7" w:rsidRPr="00A879D7" w:rsidRDefault="00A879D7" w:rsidP="00683B73">
      <w:pPr>
        <w:keepNext/>
        <w:tabs>
          <w:tab w:val="left" w:pos="907"/>
        </w:tabs>
        <w:spacing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2020/21</w:t>
      </w:r>
    </w:p>
    <w:p w14:paraId="6E09D751" w14:textId="77777777" w:rsidR="00A879D7" w:rsidRPr="00A879D7" w:rsidRDefault="00A879D7" w:rsidP="00A879D7">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iCs/>
          <w:sz w:val="20"/>
          <w:szCs w:val="22"/>
        </w:rPr>
        <w:t>59.</w:t>
      </w:r>
      <w:r w:rsidRPr="00A879D7">
        <w:rPr>
          <w:rFonts w:ascii="Times New Roman" w:eastAsiaTheme="minorHAnsi" w:hAnsi="Times New Roman" w:cstheme="minorBidi"/>
          <w:i/>
          <w:sz w:val="20"/>
          <w:szCs w:val="22"/>
        </w:rPr>
        <w:t xml:space="preserve"> Rskr. 2020/21:29</w:t>
      </w:r>
    </w:p>
    <w:p w14:paraId="0A962D0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55" w:name="_Hlk58345520"/>
      <w:r w:rsidRPr="00A879D7">
        <w:rPr>
          <w:rFonts w:ascii="Times New Roman" w:hAnsi="Times New Roman"/>
          <w:sz w:val="20"/>
        </w:rPr>
        <w:t>Omständigheter som särskilt ska beaktas som skäl för livstids fängelse för mord</w:t>
      </w:r>
      <w:bookmarkEnd w:id="55"/>
    </w:p>
    <w:p w14:paraId="3E49F68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2019/20:50 yrkande 1, bet. 2020/21:JuU31</w:t>
      </w:r>
    </w:p>
    <w:p w14:paraId="368461F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123) och 2021/22:75 (Ju 74).</w:t>
      </w:r>
    </w:p>
    <w:p w14:paraId="0FAF9D1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F2A836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D00C10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Om</w:t>
      </w:r>
      <w:r w:rsidRPr="00A879D7">
        <w:rPr>
          <w:rFonts w:ascii="Times New Roman" w:hAnsi="Times New Roman"/>
          <w:i/>
          <w:iCs/>
          <w:sz w:val="20"/>
        </w:rPr>
        <w:t xml:space="preserve"> omständigheter som särskilt ska beaktas som skäl för livstids fängelse för mord</w:t>
      </w:r>
      <w:r w:rsidRPr="00A879D7">
        <w:rPr>
          <w:rFonts w:ascii="Times New Roman" w:hAnsi="Times New Roman"/>
          <w:sz w:val="20"/>
        </w:rPr>
        <w:t>*: Riksdagen har tillkännagett för regeringen det som utskottet anför om livstids fängelse för mord (bet. 2020/21:JuU31 s. 5 f.). Straffet för mord skärptes den 1 januari 2020. Regeringen avser att låta genomföra en utvärdering av lagstiftningens genomslag när tillräckligt lång tid har förflutit sedan regleringen trädde i kraft. Punkten är inte slutbehandlad.</w:t>
      </w:r>
    </w:p>
    <w:p w14:paraId="20FA91A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60. Rskr. 2020/21:31</w:t>
      </w:r>
    </w:p>
    <w:p w14:paraId="47B342D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En strängare syn på hantering av vapen och explosiva varor</w:t>
      </w:r>
    </w:p>
    <w:p w14:paraId="4317CCE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2019/20:200, bet. 2020/21:JuU5 </w:t>
      </w:r>
    </w:p>
    <w:p w14:paraId="031DA15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125) och 2021/22:75 (Ju 75).</w:t>
      </w:r>
    </w:p>
    <w:p w14:paraId="22C3B9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49BD0CC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4A0FEF1" w14:textId="1AC8469A"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översyn av vapenlagstiftningen</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en översyn av vapen</w:t>
      </w:r>
      <w:r w:rsidRPr="00A879D7">
        <w:rPr>
          <w:rFonts w:ascii="Times New Roman" w:hAnsi="Times New Roman"/>
          <w:sz w:val="20"/>
        </w:rPr>
        <w:softHyphen/>
        <w:t xml:space="preserve">lagstiftningen (bet. 2020/21:JuU5 s. 7 f.). Den 12 maj 2022 gav regeringen en särskild utredare i uppdrag att </w:t>
      </w:r>
      <w:r w:rsidR="00683B73" w:rsidRPr="005B5BE3">
        <w:rPr>
          <w:rFonts w:ascii="Times New Roman" w:hAnsi="Times New Roman"/>
          <w:sz w:val="20"/>
        </w:rPr>
        <w:t>bl.a.</w:t>
      </w:r>
      <w:r w:rsidRPr="00A879D7">
        <w:rPr>
          <w:rFonts w:ascii="Times New Roman" w:hAnsi="Times New Roman"/>
          <w:sz w:val="20"/>
        </w:rPr>
        <w:t xml:space="preserve"> se över vapenlagstiftningen och ta ställning till vilka ändringar som bör göras i regelverket utifrån de tillkännagivanden från riksdagen som finns på vapenområdet (dir</w:t>
      </w:r>
      <w:r w:rsidR="00BE48CD">
        <w:rPr>
          <w:rFonts w:ascii="Times New Roman" w:hAnsi="Times New Roman"/>
          <w:sz w:val="20"/>
        </w:rPr>
        <w:t>.</w:t>
      </w:r>
      <w:r w:rsidRPr="00A879D7">
        <w:rPr>
          <w:rFonts w:ascii="Times New Roman" w:hAnsi="Times New Roman"/>
          <w:sz w:val="20"/>
        </w:rPr>
        <w:t xml:space="preserve"> 2022:40). Uppdraget avseende en översyn av vapenlagstiftningen ska redovisas senast den 10 november 2023. </w:t>
      </w:r>
      <w:r w:rsidR="00683B73" w:rsidRPr="005B5BE3">
        <w:rPr>
          <w:rFonts w:ascii="Times New Roman" w:hAnsi="Times New Roman"/>
          <w:sz w:val="20"/>
        </w:rPr>
        <w:t xml:space="preserve">Regeringen avser att besluta tilläggsdirektiv till utredningen. </w:t>
      </w:r>
      <w:r w:rsidRPr="00A879D7">
        <w:rPr>
          <w:rFonts w:ascii="Times New Roman" w:hAnsi="Times New Roman"/>
          <w:sz w:val="20"/>
        </w:rPr>
        <w:t>Punkten är inte slutbehandlad.</w:t>
      </w:r>
    </w:p>
    <w:p w14:paraId="2EFA5256" w14:textId="1F6B8BAA" w:rsidR="00B7645C"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kriminalisering av försök, förberedelse och stämpling till brott mot tillståndsplikten för explosiva varor</w:t>
      </w:r>
      <w:r w:rsidRPr="00A879D7">
        <w:rPr>
          <w:rFonts w:ascii="Times New Roman" w:hAnsi="Times New Roman"/>
          <w:sz w:val="20"/>
        </w:rPr>
        <w:t xml:space="preserve">*: Riksdagen har tillkännagett för regeringen det som utskottet anför om kriminalisering av försök m.m. till brott mot tillståndsplikten för explosiva varor (bet. 2020/21:JuU5 s. 7). </w:t>
      </w:r>
      <w:r>
        <w:rPr>
          <w:rFonts w:ascii="Times New Roman" w:hAnsi="Times New Roman"/>
          <w:sz w:val="20"/>
        </w:rPr>
        <w:t xml:space="preserve">Analysarbete ska påbörjas under våren 2023. </w:t>
      </w:r>
    </w:p>
    <w:p w14:paraId="5F61680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Punkten är inte slutbehandlad.</w:t>
      </w:r>
    </w:p>
    <w:p w14:paraId="36E08D6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61. Rskr. 2020/21:49</w:t>
      </w:r>
    </w:p>
    <w:p w14:paraId="5F9DF02D" w14:textId="77777777" w:rsidR="00A879D7" w:rsidRPr="00A879D7" w:rsidRDefault="00A879D7" w:rsidP="001C131E">
      <w:pPr>
        <w:keepNext/>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Direktåtkomst för Migrationsverket</w:t>
      </w:r>
    </w:p>
    <w:p w14:paraId="4913D1E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Utskottsinitiativ, bet. 2020/21:SfU8</w:t>
      </w:r>
    </w:p>
    <w:p w14:paraId="414301EA" w14:textId="77777777" w:rsidR="009E45C8"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Tidigare redovisad, se skr. 2020/21:75 (Ju 131)</w:t>
      </w:r>
      <w:r w:rsidRPr="00A879D7">
        <w:t xml:space="preserve"> </w:t>
      </w:r>
      <w:r w:rsidRPr="00A879D7">
        <w:rPr>
          <w:rFonts w:ascii="Times New Roman" w:hAnsi="Times New Roman"/>
          <w:iCs/>
          <w:sz w:val="20"/>
        </w:rPr>
        <w:t xml:space="preserve">och skr. 2021/22:75 </w:t>
      </w:r>
    </w:p>
    <w:p w14:paraId="18695A4D" w14:textId="3AFE1A48"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(Ju 77).</w:t>
      </w:r>
    </w:p>
    <w:p w14:paraId="1CB9F05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Skrivelsen är inte slutbehandlad.</w:t>
      </w:r>
    </w:p>
    <w:p w14:paraId="24465EE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p>
    <w:p w14:paraId="3AB36BD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Punkt 1 om</w:t>
      </w:r>
      <w:r w:rsidRPr="00A879D7">
        <w:rPr>
          <w:rFonts w:ascii="Times New Roman" w:hAnsi="Times New Roman"/>
          <w:i/>
          <w:sz w:val="20"/>
        </w:rPr>
        <w:t xml:space="preserve"> direktåtkomst för Migrationsverket</w:t>
      </w:r>
      <w:r w:rsidRPr="00A879D7">
        <w:rPr>
          <w:rFonts w:ascii="Times New Roman" w:hAnsi="Times New Roman"/>
          <w:iCs/>
          <w:sz w:val="20"/>
        </w:rPr>
        <w:t>*: Riksdagen har tillkänna</w:t>
      </w:r>
      <w:r w:rsidRPr="00A879D7">
        <w:rPr>
          <w:rFonts w:ascii="Times New Roman" w:hAnsi="Times New Roman"/>
          <w:iCs/>
          <w:sz w:val="20"/>
        </w:rPr>
        <w:softHyphen/>
        <w:t>gett för regeringen det som utskottet anför om en analys av hur direktåtkomst för Migrationsverket förhåller sig till dataskyddsförord</w:t>
      </w:r>
      <w:r w:rsidRPr="00A879D7">
        <w:rPr>
          <w:rFonts w:ascii="Times New Roman" w:hAnsi="Times New Roman"/>
          <w:iCs/>
          <w:sz w:val="20"/>
        </w:rPr>
        <w:softHyphen/>
        <w:t xml:space="preserve">ningen (bet. 2020/21:SfU8 s. 6 f.). Regeringen har i propositionen Skärpta </w:t>
      </w:r>
      <w:r w:rsidRPr="00A879D7">
        <w:rPr>
          <w:rFonts w:ascii="Times New Roman" w:hAnsi="Times New Roman"/>
          <w:iCs/>
          <w:sz w:val="20"/>
        </w:rPr>
        <w:lastRenderedPageBreak/>
        <w:t>och förbättrade regler om arbetskraftsinvandring (prop. 2021/22:134) meddelat en avsikt att återkomma till tillkännagivandet i ett annat sammanhang. Punkten är inte slut</w:t>
      </w:r>
      <w:r w:rsidRPr="00A879D7">
        <w:rPr>
          <w:rFonts w:ascii="Times New Roman" w:hAnsi="Times New Roman"/>
          <w:iCs/>
          <w:sz w:val="20"/>
        </w:rPr>
        <w:softHyphen/>
        <w:t>behandlad.</w:t>
      </w:r>
    </w:p>
    <w:p w14:paraId="103D834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56" w:name="_Hlk95115804"/>
      <w:r w:rsidRPr="00A879D7">
        <w:rPr>
          <w:rFonts w:ascii="Times New Roman" w:eastAsiaTheme="minorHAnsi" w:hAnsi="Times New Roman" w:cstheme="minorBidi"/>
          <w:i/>
          <w:sz w:val="20"/>
          <w:szCs w:val="22"/>
        </w:rPr>
        <w:t>62. Rskr. 2020/21:50</w:t>
      </w:r>
    </w:p>
    <w:bookmarkEnd w:id="56"/>
    <w:p w14:paraId="22E22904"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Riksrevisionens rapport om konsumentskydd vid köp av nyproducerade bostadsrätter</w:t>
      </w:r>
    </w:p>
    <w:p w14:paraId="594C3958"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Skr. 2019/20:171, bet. 2020/21:CU2</w:t>
      </w:r>
    </w:p>
    <w:p w14:paraId="5C40DC54"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Tidigare redovisad, se skr. 2020/21:75 (Ju 132) och 2021/22:75 (Ju 78).</w:t>
      </w:r>
    </w:p>
    <w:p w14:paraId="3F5169EB" w14:textId="77777777" w:rsidR="00A879D7" w:rsidRPr="00A879D7" w:rsidRDefault="00A879D7" w:rsidP="00A879D7">
      <w:pPr>
        <w:tabs>
          <w:tab w:val="left" w:pos="2268"/>
        </w:tabs>
        <w:overflowPunct w:val="0"/>
        <w:autoSpaceDE w:val="0"/>
        <w:autoSpaceDN w:val="0"/>
        <w:adjustRightInd w:val="0"/>
        <w:spacing w:after="0" w:line="240" w:lineRule="auto"/>
        <w:contextualSpacing/>
        <w:textAlignment w:val="baseline"/>
        <w:rPr>
          <w:rFonts w:ascii="Times New Roman" w:hAnsi="Times New Roman"/>
          <w:sz w:val="20"/>
        </w:rPr>
      </w:pPr>
      <w:r w:rsidRPr="00A879D7">
        <w:rPr>
          <w:rFonts w:ascii="Times New Roman" w:hAnsi="Times New Roman"/>
          <w:sz w:val="20"/>
        </w:rPr>
        <w:t>Skrivelsen är slutbehandlad.</w:t>
      </w:r>
    </w:p>
    <w:p w14:paraId="31592953"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44931D88"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konsumentskyddet vid förseningar</w:t>
      </w:r>
      <w:r w:rsidRPr="00A879D7">
        <w:rPr>
          <w:rFonts w:ascii="Times New Roman" w:hAnsi="Times New Roman"/>
          <w:sz w:val="20"/>
        </w:rPr>
        <w:t>*: Riksdagen har tillkänna</w:t>
      </w:r>
      <w:r w:rsidRPr="00A879D7">
        <w:rPr>
          <w:rFonts w:ascii="Times New Roman" w:hAnsi="Times New Roman"/>
          <w:sz w:val="20"/>
        </w:rPr>
        <w:softHyphen/>
        <w:t>gett för regeringen att regeringen bör återkomma med förslag som stärker konsumentskyddet vid förseningar av nyproducerade bostadsrätter (bet. 2020/21:CU2 s. 13 f.). Samband finns med tillkänna</w:t>
      </w:r>
      <w:r w:rsidRPr="00A879D7">
        <w:rPr>
          <w:rFonts w:ascii="Times New Roman" w:hAnsi="Times New Roman"/>
          <w:sz w:val="20"/>
        </w:rPr>
        <w:softHyphen/>
        <w:t>givandet i rskr. 2019/20:169. Våren 2022 beslutade regeringen propositionen Tryggare bostadsrätt (prop. 2021/22:171) med förslag som stärker konsumentskyddet på bostads</w:t>
      </w:r>
      <w:r w:rsidRPr="00A879D7">
        <w:rPr>
          <w:rFonts w:ascii="Times New Roman" w:hAnsi="Times New Roman"/>
          <w:sz w:val="20"/>
        </w:rPr>
        <w:softHyphen/>
        <w:t>rättsmarknaden. Med de förslag som lämnades i propositionen ansåg regeringen</w:t>
      </w:r>
      <w:r w:rsidRPr="00A879D7" w:rsidDel="00144069">
        <w:rPr>
          <w:rFonts w:ascii="Times New Roman" w:hAnsi="Times New Roman"/>
          <w:sz w:val="20"/>
        </w:rPr>
        <w:t xml:space="preserve"> </w:t>
      </w:r>
      <w:r w:rsidRPr="00A879D7">
        <w:rPr>
          <w:rFonts w:ascii="Times New Roman" w:hAnsi="Times New Roman"/>
          <w:sz w:val="20"/>
        </w:rPr>
        <w:t>tillkännagivande</w:t>
      </w:r>
      <w:r w:rsidR="00144069">
        <w:rPr>
          <w:rFonts w:ascii="Times New Roman" w:hAnsi="Times New Roman"/>
          <w:sz w:val="20"/>
        </w:rPr>
        <w:t>t</w:t>
      </w:r>
      <w:r w:rsidRPr="00A879D7">
        <w:rPr>
          <w:rFonts w:ascii="Times New Roman" w:hAnsi="Times New Roman"/>
          <w:sz w:val="20"/>
        </w:rPr>
        <w:t xml:space="preserve"> som slutbehandlat. Punkten är slutbehandlad.</w:t>
      </w:r>
    </w:p>
    <w:p w14:paraId="5AE0D614"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information till konsumenter och förtydligat ansvar för fastighetsmäklare m.fl.</w:t>
      </w:r>
      <w:r w:rsidRPr="00A879D7">
        <w:rPr>
          <w:rFonts w:ascii="Times New Roman" w:hAnsi="Times New Roman"/>
          <w:sz w:val="20"/>
        </w:rPr>
        <w:t>*: Riksdagen har tillkännagett för regeringen att regeringen bör återkomma med förslag som förbättrar informationen till konsumenterna och förtydligar ansvaret för fastighetsmäklare m.fl. (bet. 2020/21:CU2 s. 14 f.). Samband finns med tillkännagivandet i rskr. 2019/20:169. Våren 2022 beslutade regeringen propositionen Tryggare bostadsrätt (prop. 2021/22:171) med förslag som stärker konsumentskyddet på bostads</w:t>
      </w:r>
      <w:r w:rsidRPr="00A879D7">
        <w:rPr>
          <w:rFonts w:ascii="Times New Roman" w:hAnsi="Times New Roman"/>
          <w:sz w:val="20"/>
        </w:rPr>
        <w:softHyphen/>
        <w:t>rättsmarknaden. Med de förslag som lämnades i propositionen ansåg regeringen tillkännagivande</w:t>
      </w:r>
      <w:r w:rsidR="00B3204F">
        <w:rPr>
          <w:rFonts w:ascii="Times New Roman" w:hAnsi="Times New Roman"/>
          <w:sz w:val="20"/>
        </w:rPr>
        <w:t>t</w:t>
      </w:r>
      <w:r w:rsidRPr="00A879D7">
        <w:rPr>
          <w:rFonts w:ascii="Times New Roman" w:hAnsi="Times New Roman"/>
          <w:sz w:val="20"/>
        </w:rPr>
        <w:t xml:space="preserve"> som slutbehandlat. Punkten är slutbehandlad.</w:t>
      </w:r>
    </w:p>
    <w:p w14:paraId="7E8197C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63. Rskr. 2020/21:57</w:t>
      </w:r>
    </w:p>
    <w:p w14:paraId="4CA8975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förstärkt medarbetarskydd för polisanställda</w:t>
      </w:r>
    </w:p>
    <w:p w14:paraId="7AC1D92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2019/20:157, bet. 2020/21:JuU3</w:t>
      </w:r>
    </w:p>
    <w:p w14:paraId="79B4F8D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137) och 2021/22:75 (Ju 79).</w:t>
      </w:r>
    </w:p>
    <w:p w14:paraId="2EBA851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4491172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33064C" w14:textId="77594729"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ytterligare åtgärder för att göra polisens arbetsmiljö säkrare*</w:t>
      </w:r>
      <w:r w:rsidRPr="00A879D7">
        <w:rPr>
          <w:rFonts w:ascii="Times New Roman" w:hAnsi="Times New Roman"/>
          <w:sz w:val="20"/>
        </w:rPr>
        <w:t>: Riksdagen har tillkännagett för regeringen det som utskottet anför om ytterligare åtgärder för att göra polisens arbetsmiljö säkrare (bet. 2020/21:JuU3 s. 5). Regeringen gav den 19 december 2019 en särskild utredare i uppdrag att se över vissa regler som gäller brottsoffers rätt till skadestånd och möjlighet att få ut sådan ersättning, Stärkt rätt till skade</w:t>
      </w:r>
      <w:r w:rsidRPr="00A879D7">
        <w:rPr>
          <w:rFonts w:ascii="Times New Roman" w:hAnsi="Times New Roman"/>
          <w:sz w:val="20"/>
        </w:rPr>
        <w:softHyphen/>
        <w:t xml:space="preserve">stånd för brottsoffer (dir. 2019:104). I uppdraget ingick bl.a. att inhämta det faktaunderlag som bedöms nödvändigt om hur poliser och andra särskilt utsatta yrkesgrupper typiskt sett kan antas reagera vid och påverkas av olika brottsliga angrepp i sin yrkesutövning jämfört med när motsvarande angrepp drabbar en privatperson. Uppdraget redovisades i juli 2021 genom betänkandet Ersättning till brottsoffer (SOU 2021:64). Betänkandet har remissbehandlats. Propositionen Stärkt rätt till </w:t>
      </w:r>
      <w:r w:rsidRPr="00A879D7">
        <w:rPr>
          <w:rFonts w:ascii="Times New Roman" w:hAnsi="Times New Roman"/>
          <w:sz w:val="20"/>
        </w:rPr>
        <w:lastRenderedPageBreak/>
        <w:t xml:space="preserve">skadestånd för brottsoffer </w:t>
      </w:r>
      <w:r w:rsidR="00683B73" w:rsidRPr="005F3C2C">
        <w:rPr>
          <w:rFonts w:ascii="Times New Roman" w:hAnsi="Times New Roman"/>
          <w:sz w:val="20"/>
        </w:rPr>
        <w:t xml:space="preserve">(prop. 2021/22:198) </w:t>
      </w:r>
      <w:r w:rsidRPr="00A879D7">
        <w:rPr>
          <w:rFonts w:ascii="Times New Roman" w:hAnsi="Times New Roman"/>
          <w:sz w:val="20"/>
        </w:rPr>
        <w:t>beslutades den 24 mars 2022. Riksdagen biföll den 31 maj 2022 propositionen</w:t>
      </w:r>
      <w:r w:rsidR="00683B73" w:rsidRPr="005F3C2C">
        <w:rPr>
          <w:rFonts w:ascii="Times New Roman" w:hAnsi="Times New Roman"/>
          <w:sz w:val="20"/>
        </w:rPr>
        <w:t xml:space="preserve"> (bet. 2021/22:CU20, rskr. 2021/22:326). </w:t>
      </w:r>
      <w:r w:rsidR="00BD513F" w:rsidRPr="00A879D7">
        <w:rPr>
          <w:rFonts w:ascii="Times New Roman" w:hAnsi="Times New Roman"/>
          <w:sz w:val="20"/>
        </w:rPr>
        <w:t>Regeringen gav den 21 april 2022 en särskild utredare i uppdrag att överväga olika författningsändringar för att minska offentlig</w:t>
      </w:r>
      <w:r w:rsidR="00BD513F" w:rsidRPr="00A879D7">
        <w:rPr>
          <w:rFonts w:ascii="Times New Roman" w:hAnsi="Times New Roman"/>
          <w:sz w:val="20"/>
        </w:rPr>
        <w:softHyphen/>
        <w:t xml:space="preserve">anställdas utsatthet för våld, hot och trakasserier (dir. 2022:31). Uppdraget </w:t>
      </w:r>
      <w:r w:rsidR="00440A79">
        <w:rPr>
          <w:rFonts w:ascii="Times New Roman" w:hAnsi="Times New Roman"/>
          <w:sz w:val="20"/>
        </w:rPr>
        <w:t>skulle enligt ursprungsdirektiven ha</w:t>
      </w:r>
      <w:r w:rsidR="00BD513F" w:rsidRPr="00A879D7">
        <w:rPr>
          <w:rFonts w:ascii="Times New Roman" w:hAnsi="Times New Roman"/>
          <w:sz w:val="20"/>
        </w:rPr>
        <w:t xml:space="preserve"> redovisas senast den 1 augusti 2023. Regeringen beslutade den </w:t>
      </w:r>
      <w:r w:rsidR="00BD513F">
        <w:rPr>
          <w:rFonts w:ascii="Times New Roman" w:hAnsi="Times New Roman"/>
          <w:sz w:val="20"/>
        </w:rPr>
        <w:t>2 februari</w:t>
      </w:r>
      <w:r w:rsidR="00BD513F" w:rsidRPr="00A879D7">
        <w:rPr>
          <w:rFonts w:ascii="Times New Roman" w:hAnsi="Times New Roman"/>
          <w:sz w:val="20"/>
        </w:rPr>
        <w:t xml:space="preserve"> 2023 </w:t>
      </w:r>
      <w:r w:rsidR="00BD513F">
        <w:rPr>
          <w:rFonts w:ascii="Times New Roman" w:hAnsi="Times New Roman"/>
          <w:sz w:val="20"/>
        </w:rPr>
        <w:t xml:space="preserve">att ge </w:t>
      </w:r>
      <w:r w:rsidR="00BD513F" w:rsidRPr="00A879D7">
        <w:rPr>
          <w:rFonts w:ascii="Times New Roman" w:hAnsi="Times New Roman"/>
          <w:sz w:val="20"/>
        </w:rPr>
        <w:t>tilläggsdirektiv till utredningen</w:t>
      </w:r>
      <w:r w:rsidR="00BD513F">
        <w:rPr>
          <w:rFonts w:ascii="Times New Roman" w:hAnsi="Times New Roman"/>
          <w:sz w:val="20"/>
        </w:rPr>
        <w:t xml:space="preserve"> </w:t>
      </w:r>
      <w:r w:rsidR="00BD513F" w:rsidRPr="00A879D7">
        <w:rPr>
          <w:rFonts w:ascii="Times New Roman" w:hAnsi="Times New Roman"/>
          <w:sz w:val="20"/>
        </w:rPr>
        <w:t>(dir. 2023:</w:t>
      </w:r>
      <w:r w:rsidR="00440A79">
        <w:rPr>
          <w:rFonts w:ascii="Times New Roman" w:hAnsi="Times New Roman"/>
          <w:sz w:val="20"/>
        </w:rPr>
        <w:t>16</w:t>
      </w:r>
      <w:r w:rsidR="00BD513F" w:rsidRPr="00A879D7">
        <w:rPr>
          <w:rFonts w:ascii="Times New Roman" w:hAnsi="Times New Roman"/>
          <w:sz w:val="20"/>
        </w:rPr>
        <w:t>) som bl.a. innebär att utredaren nu även har fått i uppdrag att, oavsett ställningstagande i sak, lämna författningsförslag</w:t>
      </w:r>
      <w:r w:rsidR="00BD513F">
        <w:rPr>
          <w:rFonts w:ascii="Times New Roman" w:hAnsi="Times New Roman"/>
          <w:sz w:val="20"/>
        </w:rPr>
        <w:t xml:space="preserve"> som stärker skyddet för offentliganställda</w:t>
      </w:r>
      <w:r w:rsidR="00BD513F" w:rsidRPr="00A879D7">
        <w:rPr>
          <w:rFonts w:ascii="Times New Roman" w:hAnsi="Times New Roman"/>
          <w:sz w:val="20"/>
        </w:rPr>
        <w:t>.</w:t>
      </w:r>
      <w:r w:rsidR="00BD513F">
        <w:rPr>
          <w:rFonts w:ascii="Times New Roman" w:hAnsi="Times New Roman"/>
          <w:sz w:val="20"/>
        </w:rPr>
        <w:t xml:space="preserve"> Utredningstiden har förlängts och uppdraget ska nu redovisas senast den 1</w:t>
      </w:r>
      <w:r w:rsidR="000D4406">
        <w:rPr>
          <w:rFonts w:ascii="Times New Roman" w:hAnsi="Times New Roman"/>
          <w:sz w:val="20"/>
        </w:rPr>
        <w:t> </w:t>
      </w:r>
      <w:r w:rsidR="00BD513F">
        <w:rPr>
          <w:rFonts w:ascii="Times New Roman" w:hAnsi="Times New Roman"/>
          <w:sz w:val="20"/>
        </w:rPr>
        <w:t>januari 2024</w:t>
      </w:r>
      <w:r w:rsidR="00BD513F" w:rsidRPr="00A879D7">
        <w:rPr>
          <w:rFonts w:ascii="Times New Roman" w:hAnsi="Times New Roman"/>
          <w:sz w:val="20"/>
        </w:rPr>
        <w:t>.</w:t>
      </w:r>
      <w:r w:rsidRPr="00A879D7">
        <w:rPr>
          <w:rFonts w:ascii="Times New Roman" w:hAnsi="Times New Roman"/>
          <w:sz w:val="20"/>
        </w:rPr>
        <w:t xml:space="preserve"> Punkten är inte slutbehandlad.  </w:t>
      </w:r>
    </w:p>
    <w:p w14:paraId="7985492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64. Rskr. 2020/21:79</w:t>
      </w:r>
    </w:p>
    <w:p w14:paraId="095367A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Åtgärder till skydd för Sveriges säkerhet vid överlåtelser av säkerhetskänslig verksamhet</w:t>
      </w:r>
    </w:p>
    <w:p w14:paraId="5FBD5F3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2020/21:13, bet. 2020/21:JuU10</w:t>
      </w:r>
    </w:p>
    <w:p w14:paraId="7EFBAFF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2020/21:75 (Ju 140) och 2021/22:75 (Ju 80).</w:t>
      </w:r>
    </w:p>
    <w:p w14:paraId="189AFD9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CFF2F6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4CA0F9B" w14:textId="72A38C1B"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samrådsmyndighetens handläggningstid</w:t>
      </w:r>
      <w:r w:rsidRPr="00A879D7">
        <w:rPr>
          <w:rFonts w:ascii="Times New Roman" w:hAnsi="Times New Roman"/>
          <w:sz w:val="20"/>
        </w:rPr>
        <w:t>*: Riksdagen har tillkännagett för regeringen det som utskottet anför om tidsbegränsning av samråds</w:t>
      </w:r>
      <w:r w:rsidRPr="00A879D7">
        <w:rPr>
          <w:rFonts w:ascii="Times New Roman" w:hAnsi="Times New Roman"/>
          <w:sz w:val="20"/>
        </w:rPr>
        <w:softHyphen/>
        <w:t xml:space="preserve">myndighetens handläggningstid (bet. 2020/21:JuU10 s. 14). Den 1 november 2021 överlämnade Direktinvesteringsutredningen sitt slutbetänkande Granskning av utländska direktinvesteringar (SOU 2021:87). I betänkandet föreslås att investeringar inom vissa skyddsvärda områden ska kunna granskas av en särskild granskningsmyndighet. Det granskningsförfarande som föreslås har vissa likheter med den granskning som avses i tillkännagivandet och innehåller även bestämmelser om tidsbegränsning. Regeringen har därför avsett att återkomma till frågan i samband med beredningen av Direktinvesteringsutredningens betänkande. </w:t>
      </w:r>
      <w:r w:rsidR="00683B73" w:rsidRPr="00653D66">
        <w:rPr>
          <w:rFonts w:ascii="Times New Roman" w:hAnsi="Times New Roman"/>
          <w:sz w:val="20"/>
        </w:rPr>
        <w:t>I samband med att arbetet med Direktinvesteringsutredningens betänkande</w:t>
      </w:r>
      <w:r w:rsidRPr="00A879D7">
        <w:rPr>
          <w:rFonts w:ascii="Times New Roman" w:hAnsi="Times New Roman"/>
          <w:sz w:val="20"/>
        </w:rPr>
        <w:t xml:space="preserve"> nu </w:t>
      </w:r>
      <w:r w:rsidR="00683B73" w:rsidRPr="00653D66">
        <w:rPr>
          <w:rFonts w:ascii="Times New Roman" w:hAnsi="Times New Roman"/>
          <w:sz w:val="20"/>
        </w:rPr>
        <w:t>har kommit relativt långt</w:t>
      </w:r>
      <w:r w:rsidR="00766C23">
        <w:rPr>
          <w:rFonts w:ascii="Times New Roman" w:hAnsi="Times New Roman"/>
          <w:sz w:val="20"/>
        </w:rPr>
        <w:t xml:space="preserve"> </w:t>
      </w:r>
      <w:r w:rsidR="00683B73" w:rsidRPr="00653D66">
        <w:rPr>
          <w:rFonts w:ascii="Times New Roman" w:hAnsi="Times New Roman"/>
          <w:sz w:val="20"/>
        </w:rPr>
        <w:t xml:space="preserve">har regeringen bedömt </w:t>
      </w:r>
      <w:r w:rsidRPr="00A879D7">
        <w:rPr>
          <w:rFonts w:ascii="Times New Roman" w:hAnsi="Times New Roman"/>
          <w:sz w:val="20"/>
        </w:rPr>
        <w:t>att det inte finns förutsättningar att hantera frågan om tidsbegränsningar av handlägg</w:t>
      </w:r>
      <w:r w:rsidR="008E48D9">
        <w:rPr>
          <w:rFonts w:ascii="Times New Roman" w:hAnsi="Times New Roman"/>
          <w:sz w:val="20"/>
        </w:rPr>
        <w:softHyphen/>
      </w:r>
      <w:r w:rsidRPr="00A879D7">
        <w:rPr>
          <w:rFonts w:ascii="Times New Roman" w:hAnsi="Times New Roman"/>
          <w:sz w:val="20"/>
        </w:rPr>
        <w:t xml:space="preserve">ningstider i säkerhetsskyddslagen i samband med införandet av ett nytt system för granskning av utländska direktinvesteringar. Inom Regeringskansliet pågår en analys av om ytterligare åtgärder behöver vidtas för att tillmötesgå tillkännagivandet. Punkten är inte slutbehandlad. </w:t>
      </w:r>
    </w:p>
    <w:p w14:paraId="46C585F3" w14:textId="6A3E1DD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stöd och vägledning till verksamhetsutövare</w:t>
      </w:r>
      <w:r w:rsidRPr="00A879D7">
        <w:rPr>
          <w:rFonts w:ascii="Times New Roman" w:hAnsi="Times New Roman"/>
          <w:sz w:val="20"/>
        </w:rPr>
        <w:t>*: Riksdagen har tillkännagett för regeringen det som utskottet anför om bättre möjligheter till stöd och vägledning till verksamhetsutövare (bet. 2020/21:JuU10 s. 14 f.). Den 20 maj 2021 beslutades propositionen Ett starkare skydd för Sveriges säkerhet (prop. 2020/21:194), i vilken regeringen föreslog nya regler om samråd vid avtal och andra samarbeten som innebär att en utomstående aktör kan få tillgång till särskilt känsliga delar av en säkerhetskänslig verksamhet. Samrådsförfarandet innebär bl.a. en möjlighet för verksamhetsutövare att föra en dialog med tillsyns</w:t>
      </w:r>
      <w:r w:rsidRPr="00A879D7">
        <w:rPr>
          <w:rFonts w:ascii="Times New Roman" w:hAnsi="Times New Roman"/>
          <w:sz w:val="20"/>
        </w:rPr>
        <w:softHyphen/>
        <w:t xml:space="preserve">myndigheten om hur en ett visst förfarande ska kunna genomföras. Riksdagen har antagit regeringens lagförslag (bet. 2021/22:JuU3, rskr. 2021/22:19). Lagändringarna trädde i kraft den 1 december 2021. Den </w:t>
      </w:r>
      <w:r w:rsidRPr="00A879D7">
        <w:rPr>
          <w:rFonts w:ascii="Times New Roman" w:hAnsi="Times New Roman"/>
          <w:sz w:val="20"/>
        </w:rPr>
        <w:lastRenderedPageBreak/>
        <w:t>28 oktober 2021 beslutade regeringen dessutom en ny säkerhets</w:t>
      </w:r>
      <w:r w:rsidRPr="00A879D7">
        <w:rPr>
          <w:rFonts w:ascii="Times New Roman" w:hAnsi="Times New Roman"/>
          <w:sz w:val="20"/>
        </w:rPr>
        <w:softHyphen/>
        <w:t>skyddsförordning (SFS 2021:955) som innehåller krav på att tillsyns</w:t>
      </w:r>
      <w:r w:rsidR="00891382">
        <w:rPr>
          <w:rFonts w:ascii="Times New Roman" w:hAnsi="Times New Roman"/>
          <w:sz w:val="20"/>
        </w:rPr>
        <w:softHyphen/>
      </w:r>
      <w:r w:rsidRPr="00A879D7">
        <w:rPr>
          <w:rFonts w:ascii="Times New Roman" w:hAnsi="Times New Roman"/>
          <w:sz w:val="20"/>
        </w:rPr>
        <w:t>myndigheterna inom sina respektive tillsynsområden ska ge vägledning om säkerhetsskydd, till skillnad från tidigare när bara de tillsyns</w:t>
      </w:r>
      <w:r w:rsidR="00891382">
        <w:rPr>
          <w:rFonts w:ascii="Times New Roman" w:hAnsi="Times New Roman"/>
          <w:sz w:val="20"/>
        </w:rPr>
        <w:softHyphen/>
      </w:r>
      <w:r w:rsidRPr="00A879D7">
        <w:rPr>
          <w:rFonts w:ascii="Times New Roman" w:hAnsi="Times New Roman"/>
          <w:sz w:val="20"/>
        </w:rPr>
        <w:t>myndigheter som utövade tillsyn över enskilda verk</w:t>
      </w:r>
      <w:r w:rsidRPr="00A879D7">
        <w:rPr>
          <w:rFonts w:ascii="Times New Roman" w:hAnsi="Times New Roman"/>
          <w:sz w:val="20"/>
        </w:rPr>
        <w:softHyphen/>
        <w:t>samhets</w:t>
      </w:r>
      <w:r w:rsidRPr="00A879D7">
        <w:rPr>
          <w:rFonts w:ascii="Times New Roman" w:hAnsi="Times New Roman"/>
          <w:sz w:val="20"/>
        </w:rPr>
        <w:softHyphen/>
        <w:t>utövare behövde ge sådant stöd. Vidare innebär den nya säkerhets</w:t>
      </w:r>
      <w:r w:rsidRPr="00A879D7">
        <w:rPr>
          <w:rFonts w:ascii="Times New Roman" w:hAnsi="Times New Roman"/>
          <w:sz w:val="20"/>
        </w:rPr>
        <w:softHyphen/>
        <w:t>skydds</w:t>
      </w:r>
      <w:r w:rsidR="00891382">
        <w:rPr>
          <w:rFonts w:ascii="Times New Roman" w:hAnsi="Times New Roman"/>
          <w:sz w:val="20"/>
        </w:rPr>
        <w:softHyphen/>
      </w:r>
      <w:r w:rsidRPr="00A879D7">
        <w:rPr>
          <w:rFonts w:ascii="Times New Roman" w:hAnsi="Times New Roman"/>
          <w:sz w:val="20"/>
        </w:rPr>
        <w:t>förordningen att Säkerhetspolisen och Försvarsmakten utses till samordningsmyndigheter, bl.a. för att öka kompetensen hos övriga tillsynsmyndigheter och därigenom öka deras förmåga att vägleda verksamhetsutövare. Den nya säkerhetsskyddsförordningen trädde i kraft den 1 december 2021. Vidtagna åtgärder redovisades och tillkänna</w:t>
      </w:r>
      <w:r w:rsidR="00391D11">
        <w:rPr>
          <w:rFonts w:ascii="Times New Roman" w:hAnsi="Times New Roman"/>
          <w:sz w:val="20"/>
        </w:rPr>
        <w:softHyphen/>
      </w:r>
      <w:r w:rsidRPr="00A879D7">
        <w:rPr>
          <w:rFonts w:ascii="Times New Roman" w:hAnsi="Times New Roman"/>
          <w:sz w:val="20"/>
        </w:rPr>
        <w:t>givandet ansågs slutbehandlat i budgetpropositionen för 2023 (prop. 2022/23:1 utg.omr. 4 avsnitt 3.7 s</w:t>
      </w:r>
      <w:r w:rsidR="00D07128">
        <w:rPr>
          <w:rFonts w:ascii="Times New Roman" w:hAnsi="Times New Roman"/>
          <w:sz w:val="20"/>
        </w:rPr>
        <w:t>.</w:t>
      </w:r>
      <w:r w:rsidRPr="00A879D7">
        <w:rPr>
          <w:rFonts w:ascii="Times New Roman" w:hAnsi="Times New Roman"/>
          <w:sz w:val="20"/>
        </w:rPr>
        <w:t> 46). Punkten är slutbehandlad.</w:t>
      </w:r>
    </w:p>
    <w:p w14:paraId="22B0908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65. Rskr. 2020/21:166</w:t>
      </w:r>
    </w:p>
    <w:p w14:paraId="6AA6197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En tydligare koppling mellan villkorlig frigivning och deltagande i återfallsförebyggande åtgärder</w:t>
      </w:r>
    </w:p>
    <w:p w14:paraId="012B8C1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2020/21:18, bet. 2020/21:JuU8</w:t>
      </w:r>
    </w:p>
    <w:p w14:paraId="7EAA78D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2021/22:75 (Ju 84).</w:t>
      </w:r>
    </w:p>
    <w:p w14:paraId="6CE9CCA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05E240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698DAE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presumtionen för villkorlig frigivning*</w:t>
      </w:r>
      <w:r w:rsidRPr="00A879D7">
        <w:rPr>
          <w:rFonts w:ascii="Times New Roman" w:hAnsi="Times New Roman"/>
          <w:sz w:val="20"/>
        </w:rPr>
        <w:t>: Riksdagen har tillkännagett för regeringen att reglerna bör skärpas ytterligare så att presumtionen för villkorlig frigivning tas bort och ersätts med ett system där större hänsyn tas till hur den intagne skött sig under verkställigheten av ett fängelsestraff (bet. 2020/21:JuU8 s. 7 f.). Regeringen beslutade den 30 juni 2022 kommittédirektiven Ett förstärkt samhällsskydd och en minskad risk för återfall i brott (dir. 2022:95) som bl.a. omfattar den fråga som tillkännagivandet avser. Uppdraget ska redovisas senast den 29 december 2023. Punkten är inte slutbehandlad.</w:t>
      </w:r>
    </w:p>
    <w:p w14:paraId="0113099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66. Rskr. 2020/21:167</w:t>
      </w:r>
    </w:p>
    <w:p w14:paraId="5263C3B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Genomförande av 2017 års ändringsdirektiv till EU:s vapendirektiv</w:t>
      </w:r>
    </w:p>
    <w:p w14:paraId="58591A5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2020/21:42, bet. 2020/21:JuU11</w:t>
      </w:r>
    </w:p>
    <w:p w14:paraId="6D54DB3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85).</w:t>
      </w:r>
    </w:p>
    <w:p w14:paraId="6B69C13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327244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FA810B6" w14:textId="5997D778"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hAnsi="Times New Roman"/>
          <w:sz w:val="20"/>
        </w:rPr>
        <w:t xml:space="preserve">Punkt 2 om </w:t>
      </w:r>
      <w:r w:rsidRPr="00A879D7">
        <w:rPr>
          <w:rFonts w:ascii="Times New Roman" w:hAnsi="Times New Roman"/>
          <w:i/>
          <w:iCs/>
          <w:sz w:val="20"/>
        </w:rPr>
        <w:t>genomförande på miniminivå</w:t>
      </w:r>
      <w:r w:rsidRPr="00A879D7">
        <w:rPr>
          <w:rFonts w:ascii="Times New Roman" w:eastAsia="Calibri" w:hAnsi="Times New Roman"/>
          <w:iCs/>
          <w:sz w:val="20"/>
          <w:szCs w:val="22"/>
        </w:rPr>
        <w:t>*: Riksdagen har tillkännagett för regeringen att regeringen ska se till att genomförandet av 2017 års ändringsdirektiv i svensk rätt inte går längre än vad direktivet kräver (bet. 2020/21:</w:t>
      </w:r>
      <w:r w:rsidRPr="00A879D7">
        <w:rPr>
          <w:rFonts w:ascii="Times New Roman" w:hAnsi="Times New Roman"/>
          <w:sz w:val="20"/>
        </w:rPr>
        <w:t xml:space="preserve"> </w:t>
      </w:r>
      <w:r w:rsidRPr="00A879D7">
        <w:rPr>
          <w:rFonts w:ascii="Times New Roman" w:eastAsia="Calibri" w:hAnsi="Times New Roman"/>
          <w:iCs/>
          <w:sz w:val="20"/>
          <w:szCs w:val="22"/>
        </w:rPr>
        <w:t xml:space="preserve">JuU11 s. 6 f.). Den 12 maj 2022 gav regeringen en särskild utredare i uppdrag att </w:t>
      </w:r>
      <w:r w:rsidR="00683B73" w:rsidRPr="00E45D7E">
        <w:rPr>
          <w:rFonts w:ascii="Times New Roman" w:eastAsia="Calibri" w:hAnsi="Times New Roman"/>
          <w:iCs/>
          <w:sz w:val="20"/>
          <w:szCs w:val="22"/>
        </w:rPr>
        <w:t xml:space="preserve">bl.a. </w:t>
      </w:r>
      <w:r w:rsidRPr="00A879D7">
        <w:rPr>
          <w:rFonts w:ascii="Times New Roman" w:eastAsia="Calibri" w:hAnsi="Times New Roman"/>
          <w:iCs/>
          <w:sz w:val="20"/>
          <w:szCs w:val="22"/>
        </w:rPr>
        <w:t>lämna förslag till de författningsändringar som krävs i svensk rätt för att genomföra 2017 års ändringsdirektiv till EU:s vapendirektiv på miniminivå</w:t>
      </w:r>
      <w:r w:rsidR="00683B73" w:rsidRPr="00E45D7E">
        <w:rPr>
          <w:rFonts w:ascii="Times New Roman" w:eastAsia="Calibri" w:hAnsi="Times New Roman"/>
          <w:iCs/>
          <w:sz w:val="20"/>
          <w:szCs w:val="22"/>
        </w:rPr>
        <w:t xml:space="preserve"> (dir.</w:t>
      </w:r>
      <w:r w:rsidRPr="00A879D7">
        <w:rPr>
          <w:rFonts w:ascii="Times New Roman" w:eastAsia="Calibri" w:hAnsi="Times New Roman"/>
          <w:iCs/>
          <w:sz w:val="20"/>
          <w:szCs w:val="22"/>
        </w:rPr>
        <w:t xml:space="preserve"> 2022:40). Utredningen lämnade den 14 november 2022 delbetänkandet EU:s vapendirektiv – genomförande av 2017 års ändringsdirektiv på miniminivå till regeringen (SOU 2022:62). Betänkandet har remissbehandlats och en lagrådsremiss beslutades den </w:t>
      </w:r>
      <w:r w:rsidR="00683B73" w:rsidRPr="000D4406">
        <w:rPr>
          <w:rFonts w:ascii="Times New Roman" w:eastAsia="Calibri" w:hAnsi="Times New Roman"/>
          <w:iCs/>
          <w:sz w:val="20"/>
          <w:szCs w:val="22"/>
        </w:rPr>
        <w:t>16</w:t>
      </w:r>
      <w:r w:rsidR="000D4406">
        <w:rPr>
          <w:rFonts w:ascii="Times New Roman" w:eastAsia="Calibri" w:hAnsi="Times New Roman"/>
          <w:iCs/>
          <w:sz w:val="20"/>
          <w:szCs w:val="22"/>
        </w:rPr>
        <w:t> </w:t>
      </w:r>
      <w:r w:rsidR="00683B73" w:rsidRPr="000D4406">
        <w:rPr>
          <w:rFonts w:ascii="Times New Roman" w:eastAsia="Calibri" w:hAnsi="Times New Roman"/>
          <w:iCs/>
          <w:sz w:val="20"/>
          <w:szCs w:val="22"/>
        </w:rPr>
        <w:t>februari</w:t>
      </w:r>
      <w:r w:rsidRPr="00A879D7">
        <w:rPr>
          <w:rFonts w:ascii="Times New Roman" w:eastAsia="Calibri" w:hAnsi="Times New Roman"/>
          <w:iCs/>
          <w:sz w:val="20"/>
          <w:szCs w:val="22"/>
        </w:rPr>
        <w:t xml:space="preserve"> 2023. Regeringen avser att överlämna en proposition med lagförslag till riksdagen under våren 2023. Punkten är inte slutbehandlad.</w:t>
      </w:r>
    </w:p>
    <w:p w14:paraId="0D95EA31" w14:textId="67C9C321"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iCs/>
          <w:sz w:val="20"/>
          <w:szCs w:val="22"/>
        </w:rPr>
      </w:pPr>
      <w:r w:rsidRPr="00A879D7">
        <w:rPr>
          <w:rFonts w:ascii="Times New Roman" w:eastAsia="Calibri" w:hAnsi="Times New Roman"/>
          <w:sz w:val="20"/>
        </w:rPr>
        <w:lastRenderedPageBreak/>
        <w:t xml:space="preserve">Punkt 4 om </w:t>
      </w:r>
      <w:r w:rsidRPr="00A879D7">
        <w:rPr>
          <w:rFonts w:ascii="Times New Roman" w:eastAsia="Calibri" w:hAnsi="Times New Roman"/>
          <w:i/>
          <w:sz w:val="20"/>
        </w:rPr>
        <w:t>tidsbegränsade licenser</w:t>
      </w:r>
      <w:r w:rsidRPr="00A879D7">
        <w:rPr>
          <w:rFonts w:ascii="Times New Roman" w:eastAsia="Calibri" w:hAnsi="Times New Roman"/>
          <w:sz w:val="20"/>
        </w:rPr>
        <w:t xml:space="preserve">*: </w:t>
      </w:r>
      <w:r w:rsidRPr="00A879D7">
        <w:rPr>
          <w:rFonts w:ascii="Times New Roman" w:hAnsi="Times New Roman"/>
          <w:sz w:val="20"/>
        </w:rPr>
        <w:t xml:space="preserve">Riksdagen har tillkännagett för regeringen att regeringen under 2021 ska återkomma till riksdagen med ett förslag om att avskaffa tidsbegränsade licenser för automatvapen och enhandsvapen </w:t>
      </w:r>
      <w:r w:rsidRPr="00A879D7">
        <w:rPr>
          <w:rFonts w:ascii="Times New Roman" w:eastAsia="Calibri" w:hAnsi="Times New Roman"/>
          <w:iCs/>
          <w:sz w:val="20"/>
          <w:szCs w:val="22"/>
        </w:rPr>
        <w:t>(bet. 2020/21:</w:t>
      </w:r>
      <w:r w:rsidRPr="00A879D7">
        <w:rPr>
          <w:rFonts w:ascii="Times New Roman" w:hAnsi="Times New Roman"/>
          <w:sz w:val="20"/>
        </w:rPr>
        <w:t xml:space="preserve"> </w:t>
      </w:r>
      <w:r w:rsidRPr="00A879D7">
        <w:rPr>
          <w:rFonts w:ascii="Times New Roman" w:eastAsia="Calibri" w:hAnsi="Times New Roman"/>
          <w:iCs/>
          <w:sz w:val="20"/>
          <w:szCs w:val="22"/>
        </w:rPr>
        <w:t>JuU11 s. 6 f.)</w:t>
      </w:r>
      <w:r w:rsidRPr="00A879D7">
        <w:rPr>
          <w:rFonts w:ascii="Times New Roman" w:hAnsi="Times New Roman"/>
          <w:sz w:val="20"/>
        </w:rPr>
        <w:t xml:space="preserve">. </w:t>
      </w:r>
      <w:r w:rsidRPr="00B753B5">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4B4605A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67. Rskr. 2020/21:169</w:t>
      </w:r>
    </w:p>
    <w:p w14:paraId="5852FBA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Tillträdesförbud till butik och förstärkt straffrättsligt skydd mot tillgrepps</w:t>
      </w:r>
      <w:r w:rsidRPr="00A879D7">
        <w:rPr>
          <w:rFonts w:ascii="Times New Roman" w:hAnsi="Times New Roman"/>
          <w:sz w:val="20"/>
        </w:rPr>
        <w:softHyphen/>
        <w:t>brottslighet</w:t>
      </w:r>
    </w:p>
    <w:p w14:paraId="028D33C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2020/21:52, bet. 2020/21:JuU13</w:t>
      </w:r>
    </w:p>
    <w:p w14:paraId="7E08014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87).</w:t>
      </w:r>
    </w:p>
    <w:p w14:paraId="1426E70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379D24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384ECB8" w14:textId="1C3CFCD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tillträdesförbud till simhallar och bibliotek*</w:t>
      </w:r>
      <w:r w:rsidRPr="00A879D7">
        <w:rPr>
          <w:rFonts w:ascii="Times New Roman" w:hAnsi="Times New Roman"/>
          <w:sz w:val="20"/>
        </w:rPr>
        <w:t xml:space="preserve">: Riksdagen har tillkännagett för regeringen att regeringen under 2021 ska återkomma till riksdagen med ett förslag om tillträdesförbud till simhallar och bibliotek (bet. 2020/21:JuU13 s. 7 f.). Den 3 februari 2022 beslutade regeringen propositionen Tillträdesförbud till badanläggningar och bibliotek (prop. 2021/22:108). I propositionen föreslås att det införs en möjlighet att besluta om tillträdesförbud till badanläggningar och </w:t>
      </w:r>
      <w:r w:rsidR="00BD513F" w:rsidRPr="00A879D7">
        <w:rPr>
          <w:rFonts w:ascii="Times New Roman" w:hAnsi="Times New Roman"/>
          <w:sz w:val="20"/>
        </w:rPr>
        <w:t>bibliotek.</w:t>
      </w:r>
      <w:r w:rsidRPr="00A879D7">
        <w:rPr>
          <w:rFonts w:ascii="Times New Roman" w:hAnsi="Times New Roman"/>
          <w:sz w:val="20"/>
        </w:rPr>
        <w:t xml:space="preserve"> Genom förslagen i propositionen ansåg regeringen att riksdagens tillkännagivande är tillgodosett. Riksdagen delade inte regeringens bedömning att tillkännagivandet är slutbehandlat genom propositionen och anförde att förslaget bygger på ordningen för tillträdesförbud till butiker och eftersom denna visat sig inte fungera i den utsträckning som var avsedd kan tillkännagivandet inte anses fullt ut tillgodosett (bet. 2021/22:KU21, rskr. 2021/22:391).</w:t>
      </w:r>
      <w:r w:rsidR="00AA1681" w:rsidRPr="000B5054">
        <w:t xml:space="preserve"> </w:t>
      </w:r>
      <w:r w:rsidR="00683B73">
        <w:rPr>
          <w:rFonts w:ascii="Times New Roman" w:hAnsi="Times New Roman"/>
          <w:sz w:val="20"/>
        </w:rPr>
        <w:t>R</w:t>
      </w:r>
      <w:r w:rsidR="00683B73" w:rsidRPr="000B5054">
        <w:rPr>
          <w:rFonts w:ascii="Times New Roman" w:hAnsi="Times New Roman"/>
          <w:sz w:val="20"/>
        </w:rPr>
        <w:t xml:space="preserve">egeringen </w:t>
      </w:r>
      <w:r w:rsidR="00683B73">
        <w:rPr>
          <w:rFonts w:ascii="Times New Roman" w:hAnsi="Times New Roman"/>
          <w:sz w:val="20"/>
        </w:rPr>
        <w:t>vidhöll</w:t>
      </w:r>
      <w:r w:rsidR="00683B73" w:rsidRPr="000B5054">
        <w:rPr>
          <w:rFonts w:ascii="Times New Roman" w:hAnsi="Times New Roman"/>
          <w:sz w:val="20"/>
        </w:rPr>
        <w:t xml:space="preserve"> sin uppfattning att tillkännagivandet ska anses slutbehandlat</w:t>
      </w:r>
      <w:r w:rsidR="00683B73">
        <w:rPr>
          <w:rFonts w:ascii="Times New Roman" w:hAnsi="Times New Roman"/>
          <w:sz w:val="20"/>
        </w:rPr>
        <w:t xml:space="preserve">. </w:t>
      </w:r>
      <w:r w:rsidR="00683B73" w:rsidRPr="00EB0794">
        <w:rPr>
          <w:rFonts w:ascii="Times New Roman" w:hAnsi="Times New Roman"/>
          <w:sz w:val="20"/>
        </w:rPr>
        <w:t xml:space="preserve">Tillkännagivandet är formulerat så att regeringen ska återkomma med ett lagförslag om tillträdesförbud till simhallar och bibliotek och motiverat av att det enligt riksdagen finns ett behov av att kunna besluta om tillträdesförbud till sådana platser. Någon ytterligare åtgärd efterfrågas inte i tillkännagivandet och det preciseras inte heller hur lagförslaget ska vara utformat. I prop. 2021/22:108 har föreslagits att det införs en möjlighet att besluta om tillträdesförbud till badanläggningar och bibliotek och riksdagen har också bifallit propositionen (se bet. 2021/22:JuU18 och rskr. 2021/22:272). De åtgärder som efterfrågas i tillkännagivandet har alltså vidtagits. </w:t>
      </w:r>
      <w:r w:rsidR="00BD513F" w:rsidRPr="00A879D7">
        <w:rPr>
          <w:rFonts w:ascii="Times New Roman" w:hAnsi="Times New Roman"/>
          <w:sz w:val="20"/>
        </w:rPr>
        <w:t xml:space="preserve">Tillkännagivandet </w:t>
      </w:r>
      <w:r w:rsidRPr="00A879D7">
        <w:rPr>
          <w:rFonts w:ascii="Times New Roman" w:hAnsi="Times New Roman"/>
          <w:sz w:val="20"/>
        </w:rPr>
        <w:t xml:space="preserve">förklarades </w:t>
      </w:r>
      <w:r w:rsidR="00683B73">
        <w:rPr>
          <w:rFonts w:ascii="Times New Roman" w:hAnsi="Times New Roman"/>
          <w:sz w:val="20"/>
        </w:rPr>
        <w:t>därför</w:t>
      </w:r>
      <w:r w:rsidR="00683B73" w:rsidRPr="00A879D7">
        <w:rPr>
          <w:rFonts w:ascii="Times New Roman" w:hAnsi="Times New Roman"/>
          <w:sz w:val="20"/>
        </w:rPr>
        <w:t xml:space="preserve"> </w:t>
      </w:r>
      <w:r w:rsidRPr="00A879D7">
        <w:rPr>
          <w:rFonts w:ascii="Times New Roman" w:hAnsi="Times New Roman"/>
          <w:sz w:val="20"/>
        </w:rPr>
        <w:t>slutbehandlat i budget</w:t>
      </w:r>
      <w:r w:rsidRPr="00A879D7">
        <w:rPr>
          <w:rFonts w:ascii="Times New Roman" w:hAnsi="Times New Roman"/>
          <w:sz w:val="20"/>
        </w:rPr>
        <w:softHyphen/>
        <w:t xml:space="preserve">propositionen för 2023 (prop. 2022/23:1 utg.omr. 4 avsnitt 3.7 s. </w:t>
      </w:r>
      <w:r w:rsidR="00BD513F" w:rsidRPr="00A879D7">
        <w:rPr>
          <w:rFonts w:ascii="Times New Roman" w:hAnsi="Times New Roman"/>
          <w:sz w:val="20"/>
        </w:rPr>
        <w:t>46</w:t>
      </w:r>
      <w:r w:rsidR="00683B73">
        <w:rPr>
          <w:rFonts w:ascii="Times New Roman" w:hAnsi="Times New Roman"/>
          <w:sz w:val="20"/>
        </w:rPr>
        <w:t xml:space="preserve"> och </w:t>
      </w:r>
      <w:r w:rsidRPr="00A879D7">
        <w:rPr>
          <w:rFonts w:ascii="Times New Roman" w:hAnsi="Times New Roman"/>
          <w:sz w:val="20"/>
        </w:rPr>
        <w:t>47). Punkten är slut</w:t>
      </w:r>
      <w:r w:rsidRPr="00A879D7">
        <w:rPr>
          <w:rFonts w:ascii="Times New Roman" w:hAnsi="Times New Roman"/>
          <w:sz w:val="20"/>
        </w:rPr>
        <w:softHyphen/>
        <w:t>behandlad.</w:t>
      </w:r>
    </w:p>
    <w:p w14:paraId="7D7A438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68. Rskr. 2020/21:185</w:t>
      </w:r>
    </w:p>
    <w:p w14:paraId="567CA4F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Ökad ordning och säkerhet i frivården </w:t>
      </w:r>
    </w:p>
    <w:p w14:paraId="06D0C62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2020/21:54, bet. 2020/21:JuU15</w:t>
      </w:r>
    </w:p>
    <w:p w14:paraId="124DE79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89).</w:t>
      </w:r>
    </w:p>
    <w:p w14:paraId="51BB1CA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247B3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3BEE8A1" w14:textId="59BA6DCB"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förutsättningar för säkerhetskontroller i frivården</w:t>
      </w:r>
      <w:r w:rsidRPr="00A879D7">
        <w:rPr>
          <w:rFonts w:ascii="Times New Roman" w:hAnsi="Times New Roman"/>
          <w:sz w:val="20"/>
        </w:rPr>
        <w:t>*: Riksdagen har tillkännagett för regeringen det som utskottet anför om att säkerhetskontroller alltid ska kunna genomföras inom frivården (bet. 2020/21:JuU15 s. 5 f.). Regeringen har i regleringsbrevet för 2022 gett Kriminal</w:t>
      </w:r>
      <w:r w:rsidRPr="00A879D7">
        <w:rPr>
          <w:rFonts w:ascii="Times New Roman" w:hAnsi="Times New Roman"/>
          <w:sz w:val="20"/>
        </w:rPr>
        <w:softHyphen/>
        <w:t>vården i uppdrag att redovisa hur den nya lagen om säkerhets</w:t>
      </w:r>
      <w:r w:rsidRPr="00A879D7">
        <w:rPr>
          <w:rFonts w:ascii="Times New Roman" w:hAnsi="Times New Roman"/>
          <w:sz w:val="20"/>
        </w:rPr>
        <w:softHyphen/>
        <w:t>kontroll på frivårdskontor har tillämpats samt vilka erfarenheter myndig</w:t>
      </w:r>
      <w:r w:rsidRPr="00A879D7">
        <w:rPr>
          <w:rFonts w:ascii="Times New Roman" w:hAnsi="Times New Roman"/>
          <w:sz w:val="20"/>
        </w:rPr>
        <w:softHyphen/>
        <w:t xml:space="preserve">heten har gjort av tillämpningen. </w:t>
      </w:r>
      <w:r w:rsidR="00683B73">
        <w:rPr>
          <w:rFonts w:ascii="Times New Roman" w:hAnsi="Times New Roman"/>
          <w:sz w:val="20"/>
        </w:rPr>
        <w:t xml:space="preserve">Uppdraget </w:t>
      </w:r>
      <w:r w:rsidR="000D4406">
        <w:rPr>
          <w:rFonts w:ascii="Times New Roman" w:hAnsi="Times New Roman"/>
          <w:sz w:val="20"/>
        </w:rPr>
        <w:t>har</w:t>
      </w:r>
      <w:r w:rsidR="00683B73">
        <w:rPr>
          <w:rFonts w:ascii="Times New Roman" w:hAnsi="Times New Roman"/>
          <w:sz w:val="20"/>
        </w:rPr>
        <w:t xml:space="preserve"> redovisa</w:t>
      </w:r>
      <w:r w:rsidR="000D4406">
        <w:rPr>
          <w:rFonts w:ascii="Times New Roman" w:hAnsi="Times New Roman"/>
          <w:sz w:val="20"/>
        </w:rPr>
        <w:t>t</w:t>
      </w:r>
      <w:r w:rsidR="00683B73">
        <w:rPr>
          <w:rFonts w:ascii="Times New Roman" w:hAnsi="Times New Roman"/>
          <w:sz w:val="20"/>
        </w:rPr>
        <w:t xml:space="preserve">s </w:t>
      </w:r>
      <w:r w:rsidR="000D4406">
        <w:rPr>
          <w:rFonts w:ascii="Times New Roman" w:hAnsi="Times New Roman"/>
          <w:sz w:val="20"/>
        </w:rPr>
        <w:t>i Kriminalvårdens årsredovisning för 2022</w:t>
      </w:r>
      <w:r w:rsidR="00BD513F">
        <w:rPr>
          <w:rFonts w:ascii="Times New Roman" w:hAnsi="Times New Roman"/>
          <w:sz w:val="20"/>
        </w:rPr>
        <w:t>.</w:t>
      </w:r>
      <w:r w:rsidR="000D4406">
        <w:rPr>
          <w:rFonts w:ascii="Times New Roman" w:hAnsi="Times New Roman"/>
          <w:sz w:val="20"/>
        </w:rPr>
        <w:t xml:space="preserve"> Av redovisningen framgår bl.a. att lagen har tillämpats under</w:t>
      </w:r>
      <w:r w:rsidR="00D0555D">
        <w:rPr>
          <w:rFonts w:ascii="Times New Roman" w:hAnsi="Times New Roman"/>
          <w:sz w:val="20"/>
        </w:rPr>
        <w:t xml:space="preserve"> mycket kort tid och att myndigheten därför kommer återkomma med ytterligare redovisning när lagen hunnit tillämpas ytterligare.</w:t>
      </w:r>
      <w:r w:rsidR="00BD513F">
        <w:rPr>
          <w:rFonts w:ascii="Times New Roman" w:hAnsi="Times New Roman"/>
          <w:sz w:val="20"/>
        </w:rPr>
        <w:t xml:space="preserve"> </w:t>
      </w:r>
      <w:r w:rsidR="00BD513F" w:rsidRPr="00A879D7">
        <w:rPr>
          <w:rFonts w:ascii="Times New Roman" w:hAnsi="Times New Roman"/>
          <w:sz w:val="20"/>
        </w:rPr>
        <w:t xml:space="preserve">Punkten är inte slutbehandlad. </w:t>
      </w:r>
    </w:p>
    <w:p w14:paraId="2DEF573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69. Rskr. 2020/21:193</w:t>
      </w:r>
    </w:p>
    <w:p w14:paraId="51F25E1B"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Hyresrätt m.m.</w:t>
      </w:r>
    </w:p>
    <w:p w14:paraId="5A110C52"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Mot. 2020/21:2689 m.fl., bet. 2020/21:CU7</w:t>
      </w:r>
    </w:p>
    <w:p w14:paraId="5B128FD0"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Tidigare redovisad, se skr. 2021/22:75 (Ju 90).</w:t>
      </w:r>
    </w:p>
    <w:p w14:paraId="7223F93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691CF7AA"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17562D9F" w14:textId="3D7705B2"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22 om </w:t>
      </w:r>
      <w:r w:rsidRPr="00A879D7">
        <w:rPr>
          <w:rFonts w:ascii="Times New Roman" w:hAnsi="Times New Roman"/>
          <w:i/>
          <w:iCs/>
          <w:sz w:val="20"/>
        </w:rPr>
        <w:t>främjande av ägarlägenheter m.m.</w:t>
      </w:r>
      <w:r w:rsidRPr="00A879D7">
        <w:rPr>
          <w:rFonts w:ascii="Times New Roman" w:hAnsi="Times New Roman"/>
          <w:sz w:val="20"/>
        </w:rPr>
        <w:t>*: Riksdagen har tillkännagett för regeringen att regeringen bör återkomma med förslag som gör det möjligt att omvandla befintliga bostäder till ägarlägenheter (bet. 2020/21:CU7 s. 64). Tillkännagivandet motsvarar tidigare tillkänna</w:t>
      </w:r>
      <w:r w:rsidRPr="00A879D7">
        <w:rPr>
          <w:rFonts w:ascii="Times New Roman" w:hAnsi="Times New Roman"/>
          <w:sz w:val="20"/>
        </w:rPr>
        <w:softHyphen/>
        <w:t>givande på området, se rskr. 2015/16:187 och bet. 2015/16:CU14. I betänkandet Från hyresrätt till äganderätt (SOU 2014:33) lämnades förslag som skulle göra det möjligt att omvandla hyreslägenheter till ägar</w:t>
      </w:r>
      <w:r w:rsidRPr="00A879D7">
        <w:rPr>
          <w:rFonts w:ascii="Times New Roman" w:hAnsi="Times New Roman"/>
          <w:sz w:val="20"/>
        </w:rPr>
        <w:softHyphen/>
        <w:t xml:space="preserve">lägenheter. Betänkandet har remissbehandlats. Justitiedepartementet har tagit fram ytterligare beredningsunderlag, bl.a. genom samrådsmöten med berörda myndigheter och organisationer under 2017 och 2020. Det pågår ett arbete inom Regeringskansliet med att analysera hur de frågor som omfattas av tillkännagivandena ska tas om hand. </w:t>
      </w:r>
      <w:r w:rsidR="00A24915" w:rsidRPr="00E72994">
        <w:rPr>
          <w:rFonts w:ascii="Times New Roman" w:hAnsi="Times New Roman"/>
          <w:sz w:val="20"/>
        </w:rPr>
        <w:t>Regeringen avser att återkomma till riksdagen i ett lämpligt sammanhang</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6020DFB6" w14:textId="3855862B"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23 om </w:t>
      </w:r>
      <w:r w:rsidRPr="00A879D7">
        <w:rPr>
          <w:rFonts w:ascii="Times New Roman" w:hAnsi="Times New Roman"/>
          <w:i/>
          <w:iCs/>
          <w:sz w:val="20"/>
        </w:rPr>
        <w:t>hyrköpssystem</w:t>
      </w:r>
      <w:r w:rsidRPr="00A879D7">
        <w:rPr>
          <w:rFonts w:ascii="Times New Roman" w:hAnsi="Times New Roman"/>
          <w:sz w:val="20"/>
        </w:rPr>
        <w:t>*: Riksdagen har tillkännagett för regeringen att regeringen bör utreda ett hyrköpsystem (bet. 2020/21:CU7 s. 69). Tillkännagivandet motsvarar tidigare tillkännagivande på området, se rskr. 2015/16:187 och bet. 2015/16:CU14. Justitiedepartementet har tagit fram beredningsunderlag genom samrådsmöten med berörda myndigheter och organisationer under 2017 och 2020. Det pågår ett arbete inom Regerings</w:t>
      </w:r>
      <w:r w:rsidRPr="00A879D7">
        <w:rPr>
          <w:rFonts w:ascii="Times New Roman" w:hAnsi="Times New Roman"/>
          <w:sz w:val="20"/>
        </w:rPr>
        <w:softHyphen/>
        <w:t xml:space="preserve">kansliet med att analysera hur de frågor som omfattas av tillkännagivandena ska tas om hand. </w:t>
      </w:r>
      <w:r w:rsidR="00A24915" w:rsidRPr="00E72994">
        <w:rPr>
          <w:rFonts w:ascii="Times New Roman" w:hAnsi="Times New Roman"/>
          <w:sz w:val="20"/>
        </w:rPr>
        <w:t>Regeringen avser att återkomma till riksdagen i ett lämpligt sammanhang</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683336B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70. Rskr. 2020/21:194</w:t>
      </w:r>
    </w:p>
    <w:p w14:paraId="0FC7C08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Associationsrätt</w:t>
      </w:r>
    </w:p>
    <w:p w14:paraId="7D32135E"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Mot. 2020/21:3100 m.fl., bet. 2020/21:CU8</w:t>
      </w:r>
    </w:p>
    <w:p w14:paraId="051E07EB"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Tidigare redovisad, se skr. 2021/22:75 (Ju 91).</w:t>
      </w:r>
    </w:p>
    <w:p w14:paraId="6C228521"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Skrivelsen är inte slutbehandlad.</w:t>
      </w:r>
    </w:p>
    <w:p w14:paraId="035A3D20"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p>
    <w:p w14:paraId="37E7AB1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sz w:val="20"/>
        </w:rPr>
        <w:t>bolagsmålvakter</w:t>
      </w:r>
      <w:r w:rsidRPr="00A879D7">
        <w:rPr>
          <w:rFonts w:ascii="Times New Roman" w:hAnsi="Times New Roman"/>
          <w:sz w:val="20"/>
        </w:rPr>
        <w:t>*: Riksdagen har tillkännagett för regeringen det som utskottet anför om att ta initiativ till en översyn av gällande lagstiftning för att motverka förekomsten av bolagsmålvakter (bet. 2020/21:CU8 s. 9). Tillkännagivandet innefattar även att regeringen ska återkomma till riksdagen med förslag som på ett effektivt sätt motverkar förekomsten av bolagsmålvakter. Regeringen har under december 2021 beslutat om kommittédirektiven Bolaget som brottsverktyg (dir. 2021:115). I utredningsuppdraget ingår bl.a. att göra en sådan översyn som anges i tillkännagivandet. Uppdraget i den delen ska redovisas senast den 22 juni 2023. Punkten är inte slutbehandlad.</w:t>
      </w:r>
    </w:p>
    <w:p w14:paraId="4D9BB9F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71. Rskr. 2020/21:220</w:t>
      </w:r>
    </w:p>
    <w:p w14:paraId="6A3946E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2020 års redogörelse för tillämpningen av lagen om särskild utlänningskontroll</w:t>
      </w:r>
    </w:p>
    <w:p w14:paraId="32625C3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 2020/21:69, bet. 2020/21:JuU19</w:t>
      </w:r>
    </w:p>
    <w:p w14:paraId="0278A8B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94).</w:t>
      </w:r>
    </w:p>
    <w:p w14:paraId="69EC215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2C798F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E441977" w14:textId="18D4870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 xml:space="preserve">Punkt 5 om </w:t>
      </w:r>
      <w:r w:rsidRPr="00A879D7">
        <w:rPr>
          <w:rFonts w:ascii="Times New Roman" w:eastAsia="Calibri" w:hAnsi="Times New Roman"/>
          <w:i/>
          <w:sz w:val="20"/>
        </w:rPr>
        <w:t>ytterligare åtgärder vid verkställighetshinder</w:t>
      </w:r>
      <w:r w:rsidRPr="00A879D7">
        <w:rPr>
          <w:rFonts w:ascii="Times New Roman" w:eastAsia="Calibri" w:hAnsi="Times New Roman"/>
          <w:sz w:val="20"/>
        </w:rPr>
        <w:t xml:space="preserve">*: </w:t>
      </w:r>
      <w:bookmarkStart w:id="57" w:name="_Hlk70931520"/>
      <w:r w:rsidRPr="00A879D7">
        <w:rPr>
          <w:rFonts w:ascii="Times New Roman" w:eastAsia="Calibri" w:hAnsi="Times New Roman"/>
          <w:sz w:val="20"/>
        </w:rPr>
        <w:t>Riksdagen</w:t>
      </w:r>
      <w:r w:rsidRPr="00A879D7">
        <w:rPr>
          <w:rFonts w:ascii="Times New Roman" w:hAnsi="Times New Roman"/>
          <w:sz w:val="20"/>
        </w:rPr>
        <w:t xml:space="preserve"> </w:t>
      </w:r>
      <w:r w:rsidRPr="00A879D7">
        <w:rPr>
          <w:rFonts w:ascii="Times New Roman" w:eastAsia="Calibri" w:hAnsi="Times New Roman"/>
          <w:sz w:val="20"/>
        </w:rPr>
        <w:t>har tillkännagett för regeringen att regeringen inom tre månader bör tillsätta den utredning som enligt ett tidigare tillkännagivande ska se över vilka ytterligare åtgärder som behöver vidtas för att samhället ska kunna skydda sig mot personer som anses utgöra ett säkerhetshot</w:t>
      </w:r>
      <w:bookmarkEnd w:id="57"/>
      <w:r w:rsidRPr="00A879D7">
        <w:rPr>
          <w:rFonts w:ascii="Times New Roman" w:eastAsia="Calibri" w:hAnsi="Times New Roman"/>
          <w:sz w:val="20"/>
        </w:rPr>
        <w:t xml:space="preserve"> (bet. 2020/21:JuU19 s. 14). </w:t>
      </w:r>
      <w:r w:rsidR="00683B73" w:rsidRPr="00424634">
        <w:rPr>
          <w:rFonts w:ascii="Times New Roman" w:eastAsia="Calibri" w:hAnsi="Times New Roman"/>
          <w:sz w:val="20"/>
        </w:rPr>
        <w:t>I betänkandet Ett effektivare regelverk för utlänningsärenden med säkerhetsaspekter (SOU 2020:16) föreslås ett flertal åtgärder som innebär att samhället ska kunna skydda sig mot personer som anses utgöra ett säkerhetshot, såsom att kraven för att utvisa personer enligt den nya lagen sänks. Utredaren har också bl.a. föreslagit utökade möjligheter att använda tvångsmedel för att få större kontroll över dessa personer och skärpta straff för överträdelser av beslutad anmälningsskyldighet. Betänkandet har remissbehandlats. Regeringen har den 9 december 2021 beslutat lagrådsremissen Nytt regelverk för kvalificerade säkerhetsärenden och därefter den 24 februari 2022 beslutat propositionen Nytt regelverk för kvalificerade säkerhetsärenden (prop. 2021/22:131).</w:t>
      </w:r>
      <w:r w:rsidR="00683B73">
        <w:rPr>
          <w:rFonts w:ascii="Times New Roman" w:eastAsia="Calibri" w:hAnsi="Times New Roman"/>
          <w:sz w:val="20"/>
        </w:rPr>
        <w:t xml:space="preserve"> </w:t>
      </w:r>
      <w:r w:rsidRPr="00A879D7">
        <w:rPr>
          <w:rFonts w:ascii="Times New Roman" w:hAnsi="Times New Roman"/>
          <w:sz w:val="20"/>
        </w:rPr>
        <w:t xml:space="preserve">Riksdagen biföll den 31 maj 2022 regeringens proposition </w:t>
      </w:r>
      <w:r w:rsidR="00683B73" w:rsidRPr="00424634">
        <w:rPr>
          <w:rFonts w:ascii="Times New Roman" w:hAnsi="Times New Roman"/>
          <w:sz w:val="20"/>
        </w:rPr>
        <w:t xml:space="preserve">(bet. 2021/22:JuU30, rskr. </w:t>
      </w:r>
      <w:r w:rsidR="00BD513F" w:rsidRPr="00424634">
        <w:rPr>
          <w:rFonts w:ascii="Times New Roman" w:hAnsi="Times New Roman"/>
          <w:sz w:val="20"/>
        </w:rPr>
        <w:t>2021/22:323).</w:t>
      </w:r>
      <w:r w:rsidRPr="00A879D7">
        <w:rPr>
          <w:rFonts w:ascii="Times New Roman" w:hAnsi="Times New Roman"/>
          <w:sz w:val="20"/>
        </w:rPr>
        <w:t xml:space="preserve"> Lagen om särskild utlänningskontroll har därmed ersatts av en ny lag, benämnd lagen om särskild kontroll av vissa utlänningar (2022:700) som trädde i kraft den 1 juli 2022. </w:t>
      </w:r>
      <w:r w:rsidR="00683B73">
        <w:rPr>
          <w:rFonts w:ascii="Times New Roman" w:hAnsi="Times New Roman"/>
          <w:sz w:val="20"/>
        </w:rPr>
        <w:t>I propositionen bedömde regeringen att</w:t>
      </w:r>
      <w:r w:rsidR="00683B73" w:rsidRPr="00A879D7">
        <w:rPr>
          <w:rFonts w:ascii="Times New Roman" w:hAnsi="Times New Roman"/>
          <w:sz w:val="20"/>
        </w:rPr>
        <w:t xml:space="preserve"> </w:t>
      </w:r>
      <w:r w:rsidR="00BD513F">
        <w:rPr>
          <w:rFonts w:ascii="Times New Roman" w:hAnsi="Times New Roman"/>
          <w:sz w:val="20"/>
        </w:rPr>
        <w:t>b</w:t>
      </w:r>
      <w:r w:rsidR="00BD513F" w:rsidRPr="00A879D7">
        <w:rPr>
          <w:rFonts w:ascii="Times New Roman" w:hAnsi="Times New Roman"/>
          <w:sz w:val="20"/>
        </w:rPr>
        <w:t>estämmelserna</w:t>
      </w:r>
      <w:r w:rsidRPr="00A879D7">
        <w:rPr>
          <w:rFonts w:ascii="Times New Roman" w:hAnsi="Times New Roman"/>
          <w:sz w:val="20"/>
        </w:rPr>
        <w:t xml:space="preserve"> i lagen </w:t>
      </w:r>
      <w:r w:rsidR="00683B73">
        <w:rPr>
          <w:rFonts w:ascii="Times New Roman" w:hAnsi="Times New Roman"/>
          <w:sz w:val="20"/>
        </w:rPr>
        <w:t xml:space="preserve">delvis </w:t>
      </w:r>
      <w:r w:rsidRPr="00A879D7">
        <w:rPr>
          <w:rFonts w:ascii="Times New Roman" w:hAnsi="Times New Roman"/>
          <w:sz w:val="20"/>
        </w:rPr>
        <w:t xml:space="preserve">tillgodoser </w:t>
      </w:r>
      <w:r w:rsidR="00BD513F" w:rsidRPr="00A879D7">
        <w:rPr>
          <w:rFonts w:ascii="Times New Roman" w:hAnsi="Times New Roman"/>
          <w:sz w:val="20"/>
        </w:rPr>
        <w:t>tillkännagivandet.</w:t>
      </w:r>
      <w:r w:rsidRPr="00A879D7">
        <w:rPr>
          <w:rFonts w:ascii="Times New Roman" w:hAnsi="Times New Roman"/>
          <w:sz w:val="20"/>
        </w:rPr>
        <w:t xml:space="preserve"> Den 30 juni 2022 beslutade regeringen att ge en särskild utredare i uppdrag att se över delar av regelverket kopplat till återvändande och föreslå åtgärder i syfte att stärka återvändandeverksamheten för den som har ett verkställbart beslut om avvisning eller utvisning (dir. 2022:91). Uppdraget ska redovisas senast den 31 oktober 2023. </w:t>
      </w:r>
      <w:r w:rsidR="00683B73" w:rsidRPr="00424634">
        <w:rPr>
          <w:rFonts w:ascii="Times New Roman" w:hAnsi="Times New Roman"/>
          <w:sz w:val="20"/>
        </w:rPr>
        <w:t>Regeringens avsikt är att därutöver tillsätta en ny utredning på området.</w:t>
      </w:r>
      <w:r w:rsidR="00683B73">
        <w:rPr>
          <w:rFonts w:ascii="Times New Roman" w:hAnsi="Times New Roman"/>
          <w:sz w:val="20"/>
        </w:rPr>
        <w:t xml:space="preserve"> </w:t>
      </w:r>
      <w:r w:rsidRPr="00A879D7">
        <w:rPr>
          <w:rFonts w:ascii="Times New Roman" w:eastAsia="Calibri" w:hAnsi="Times New Roman"/>
          <w:sz w:val="20"/>
        </w:rPr>
        <w:t>Punkten är inte slutbehandlad.</w:t>
      </w:r>
    </w:p>
    <w:p w14:paraId="7591CCF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72. Rskr. 2020/21:223</w:t>
      </w:r>
    </w:p>
    <w:p w14:paraId="7571C8D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Familjerätt </w:t>
      </w:r>
    </w:p>
    <w:p w14:paraId="2932021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2020/21:67 m.fl., bet. 2020/21:CU6</w:t>
      </w:r>
    </w:p>
    <w:p w14:paraId="7E86480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97).</w:t>
      </w:r>
    </w:p>
    <w:p w14:paraId="0086061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30A385A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C4A47F6" w14:textId="77C5C515"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iCs/>
          <w:sz w:val="20"/>
        </w:rPr>
        <w:t>vårdnadsöverflyttning och adoption vid familjehems</w:t>
      </w:r>
      <w:r w:rsidRPr="00A879D7">
        <w:rPr>
          <w:rFonts w:ascii="Times New Roman" w:hAnsi="Times New Roman"/>
          <w:i/>
          <w:iCs/>
          <w:sz w:val="20"/>
        </w:rPr>
        <w:softHyphen/>
        <w:t>placeringar</w:t>
      </w:r>
      <w:r w:rsidRPr="00A879D7">
        <w:rPr>
          <w:rFonts w:ascii="Times New Roman" w:hAnsi="Times New Roman"/>
          <w:sz w:val="20"/>
        </w:rPr>
        <w:t xml:space="preserve">*: Riksdagen har tillkännagett </w:t>
      </w:r>
      <w:r w:rsidRPr="00A879D7">
        <w:rPr>
          <w:rFonts w:ascii="Times New Roman" w:hAnsi="Times New Roman"/>
          <w:bCs/>
          <w:sz w:val="20"/>
        </w:rPr>
        <w:t xml:space="preserve">för regeringen </w:t>
      </w:r>
      <w:r w:rsidRPr="00A879D7">
        <w:rPr>
          <w:rFonts w:ascii="Times New Roman" w:hAnsi="Times New Roman"/>
          <w:sz w:val="20"/>
        </w:rPr>
        <w:t>det som utskottet anför om vård</w:t>
      </w:r>
      <w:r w:rsidRPr="00A879D7">
        <w:rPr>
          <w:rFonts w:ascii="Times New Roman" w:hAnsi="Times New Roman"/>
          <w:sz w:val="20"/>
        </w:rPr>
        <w:softHyphen/>
        <w:t>nadsöverflyttning och adoption vid familjehemsplaceringar (bet. 2020/21:CU6 s. 36 f.). Regeringen gav den 16 september 2021 en särskild utredare i uppdrag att se över regler i föräldrabalken om vårdnads</w:t>
      </w:r>
      <w:r w:rsidRPr="00A879D7">
        <w:rPr>
          <w:rFonts w:ascii="Times New Roman" w:hAnsi="Times New Roman"/>
          <w:sz w:val="20"/>
        </w:rPr>
        <w:softHyphen/>
        <w:t xml:space="preserve">överflyttning, adoption och umgänge (dir. 2021:70). </w:t>
      </w:r>
      <w:r w:rsidR="00BD513F" w:rsidRPr="00A879D7">
        <w:rPr>
          <w:rFonts w:ascii="Times New Roman" w:hAnsi="Times New Roman"/>
          <w:sz w:val="20"/>
        </w:rPr>
        <w:t xml:space="preserve">Uppdraget </w:t>
      </w:r>
      <w:r w:rsidR="00683B73" w:rsidRPr="00A879D7">
        <w:rPr>
          <w:rFonts w:ascii="Times New Roman" w:hAnsi="Times New Roman"/>
          <w:sz w:val="20"/>
        </w:rPr>
        <w:t>har redovisats den 20 januari 2023</w:t>
      </w:r>
      <w:r w:rsidR="00683B73">
        <w:rPr>
          <w:rFonts w:ascii="Times New Roman" w:hAnsi="Times New Roman"/>
          <w:sz w:val="20"/>
        </w:rPr>
        <w:t xml:space="preserve"> genom överlämnande av betänkandet Tryggare hem för barn (SOU 2022:71). </w:t>
      </w:r>
      <w:r w:rsidR="00E67A16" w:rsidRPr="00E67A16">
        <w:rPr>
          <w:rFonts w:ascii="Times New Roman" w:hAnsi="Times New Roman"/>
          <w:sz w:val="20"/>
        </w:rPr>
        <w:t>Betänkandet remitterades den 7</w:t>
      </w:r>
      <w:r w:rsidR="00E67A16">
        <w:rPr>
          <w:rFonts w:ascii="Times New Roman" w:hAnsi="Times New Roman"/>
          <w:sz w:val="20"/>
        </w:rPr>
        <w:t> </w:t>
      </w:r>
      <w:r w:rsidR="00E67A16" w:rsidRPr="00E67A16">
        <w:rPr>
          <w:rFonts w:ascii="Times New Roman" w:hAnsi="Times New Roman"/>
          <w:sz w:val="20"/>
        </w:rPr>
        <w:t xml:space="preserve">februari 2023 och remisstiden går ut den 8 maj 2023. </w:t>
      </w:r>
      <w:r w:rsidRPr="00A879D7">
        <w:rPr>
          <w:rFonts w:ascii="Times New Roman" w:hAnsi="Times New Roman"/>
          <w:sz w:val="20"/>
        </w:rPr>
        <w:t xml:space="preserve">Punkten är inte slutbehandlad. </w:t>
      </w:r>
    </w:p>
    <w:p w14:paraId="18B7588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25 om </w:t>
      </w:r>
      <w:r w:rsidRPr="00A879D7">
        <w:rPr>
          <w:rFonts w:ascii="Times New Roman" w:hAnsi="Times New Roman"/>
          <w:i/>
          <w:iCs/>
          <w:sz w:val="20"/>
        </w:rPr>
        <w:t>testamentsregister</w:t>
      </w:r>
      <w:r w:rsidRPr="00A879D7">
        <w:rPr>
          <w:rFonts w:ascii="Times New Roman" w:hAnsi="Times New Roman"/>
          <w:sz w:val="20"/>
        </w:rPr>
        <w:t>*: Riksdagen har tillkännagett det som utskottet anför om ett testamentsregister (bet. 2020/21:CU6 s. 75 f.). Regeringen beslutade den 2 september 2021 om ett uppdrag till Skatteverket att överväga förutsätt</w:t>
      </w:r>
      <w:r w:rsidRPr="00A879D7">
        <w:rPr>
          <w:rFonts w:ascii="Times New Roman" w:hAnsi="Times New Roman"/>
          <w:sz w:val="20"/>
        </w:rPr>
        <w:softHyphen/>
        <w:t>ningarna att inrätta ett testaments</w:t>
      </w:r>
      <w:r w:rsidRPr="00A879D7">
        <w:rPr>
          <w:rFonts w:ascii="Times New Roman" w:hAnsi="Times New Roman"/>
          <w:sz w:val="20"/>
        </w:rPr>
        <w:softHyphen/>
        <w:t>register i offentlig regi (Fi2021/02888). Uppdraget har redovisats till Justitiedepartementet den 24 februari 2022. Det pågår ett arbete med att överväga vilka åtgärder som bör vidtas med anledning av tillkännagivandet och Skatteverkets redovisning. Punkten är inte slutbehandlad.</w:t>
      </w:r>
    </w:p>
    <w:p w14:paraId="4CCB54E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58" w:name="_Hlk124335866"/>
      <w:r w:rsidRPr="00A879D7">
        <w:rPr>
          <w:rFonts w:ascii="Times New Roman" w:eastAsiaTheme="minorHAnsi" w:hAnsi="Times New Roman" w:cstheme="minorBidi"/>
          <w:i/>
          <w:sz w:val="20"/>
          <w:szCs w:val="22"/>
        </w:rPr>
        <w:t>73. Rskr. 2020/21:235</w:t>
      </w:r>
    </w:p>
    <w:p w14:paraId="2F84B95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Utökade kontroll- och stödmöjligheter avseende skyddstillsynsdömda Prop. 2020/21:185, bet. 2020/21:JuU22</w:t>
      </w:r>
    </w:p>
    <w:p w14:paraId="11C6D5D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99).</w:t>
      </w:r>
    </w:p>
    <w:p w14:paraId="1406320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CBB2F9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41D419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undanröjande av skyddstillsyn*</w:t>
      </w:r>
      <w:r w:rsidRPr="00A879D7">
        <w:rPr>
          <w:rFonts w:ascii="Times New Roman" w:hAnsi="Times New Roman"/>
          <w:sz w:val="20"/>
        </w:rPr>
        <w:t xml:space="preserve">: Riksdagen har tillkännagett för regeringen det som utskottet anför om utökade möjligheter att undanröja en skyddstillsyn till följd av misskötsamhet (bet. 2020/21:JuU22 s. 6 f.). Regeringen beslutade den 30 juni 2022 </w:t>
      </w:r>
      <w:bookmarkEnd w:id="58"/>
      <w:r w:rsidRPr="00A879D7">
        <w:rPr>
          <w:rFonts w:ascii="Times New Roman" w:hAnsi="Times New Roman"/>
          <w:sz w:val="20"/>
        </w:rPr>
        <w:t xml:space="preserve">kommittédirektiven Ett förstärkt samhällsskydd och en minskad risk för återfall i brott (dir. 2022:95) som bl.a. omfattar den fråga som tillkännagivandet avser. Uppdraget ska redovisas senast den 29 december 2023. Punkten är inte slutbehandlad. </w:t>
      </w:r>
    </w:p>
    <w:p w14:paraId="31693ABB" w14:textId="6EB024A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vistelseförbud*</w:t>
      </w:r>
      <w:r w:rsidRPr="00A879D7">
        <w:rPr>
          <w:rFonts w:ascii="Times New Roman" w:hAnsi="Times New Roman"/>
          <w:sz w:val="20"/>
        </w:rPr>
        <w:t>: Riksdagen har tillkännagett för regeringen det som utskottet anför om vistelseförbud (bet. 2020/21:JuU22 s. 6 f.). Regeringen beslutade den 30 juni 2022 kommittédirektiven Ett förstärkt samhällsskydd och en minskad risk för återfall i brott (dir. 2022:95) som bl.a. omfattar den fråga som tillkännagivandet avser. Uppdraget ska redo</w:t>
      </w:r>
      <w:r w:rsidR="0017290D">
        <w:rPr>
          <w:rFonts w:ascii="Times New Roman" w:hAnsi="Times New Roman"/>
          <w:sz w:val="20"/>
        </w:rPr>
        <w:softHyphen/>
      </w:r>
      <w:r w:rsidRPr="00A879D7">
        <w:rPr>
          <w:rFonts w:ascii="Times New Roman" w:hAnsi="Times New Roman"/>
          <w:sz w:val="20"/>
        </w:rPr>
        <w:t>visas senast den 29 december 2023. Punkten är inte slutbehandlad.</w:t>
      </w:r>
    </w:p>
    <w:p w14:paraId="2CFEF6B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74. Rskr. 2020/21:240</w:t>
      </w:r>
    </w:p>
    <w:p w14:paraId="4C4BC21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Redovisning av åtgärder i enlighet med målsättningarna i det nationella brottsförebyggande programmet Tillsammans mot brott</w:t>
      </w:r>
    </w:p>
    <w:p w14:paraId="1160DC1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 2020/21:63, bet. 2020/21:JuU17</w:t>
      </w:r>
    </w:p>
    <w:p w14:paraId="4BE951D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(100).</w:t>
      </w:r>
    </w:p>
    <w:p w14:paraId="50F5E1B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3E0712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4610EC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brottsförebyggande arbete för lands- och glesbygd*</w:t>
      </w:r>
      <w:r w:rsidRPr="00A879D7">
        <w:rPr>
          <w:rFonts w:ascii="Times New Roman" w:hAnsi="Times New Roman"/>
          <w:sz w:val="20"/>
        </w:rPr>
        <w:t>: Riksdagen har tillkännagett för regeringen det som utskottet anför om att utveckla ett särskilt brottsförebyggande arbete för lands- och glesbygden (bet. 2020/21:JuU17 s. 7 f.). I samband med att regeringen 2017 gav Brottsförebyggande rådet (Brå) i uppdrag att utveckla det nationella stödet och samordningen för brottsförebyggande arbete (Ju2017/01526) angavs att det är centralt att insatserna anpassas efter att förutsättningarna för det brottsförebyggande arbetet skiljer sig åt över landet. Vidare fick Brå i regleringsbrevet för 2020 i uppdrag att redovisa hur myndigheten har arbetat med att ge särskilt anpassat kunskapsstöd till brottsförebyggande arbete i mindre städer, tätorter och landsbygdskommuner. Sedan 2017 finns också uppgifter om bl.a. utsatthet för brott och otrygghet från Nationella Trygghetsundersökningen på lokalpolisområdesnivå vilket ger bättre analysmöjligheter utifrån den lokala kontexten.</w:t>
      </w:r>
    </w:p>
    <w:p w14:paraId="2A80B193" w14:textId="2F5A7499" w:rsidR="00A879D7" w:rsidRPr="00A879D7" w:rsidRDefault="00F02E70"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02E70">
        <w:rPr>
          <w:rFonts w:ascii="Times New Roman" w:hAnsi="Times New Roman"/>
          <w:sz w:val="20"/>
        </w:rPr>
        <w:t>En särskild utredare fick 2019 i uppdrag att utreda och lämna förslag om hur kommunerna kan få ett lagstadgat ansvar för brottsförebyggande arbete (dir. 2019:94). Av utredningsdirektiven framgår att utmaningar relaterade till brott finns i hela samhället, såväl i glesbygd och mindre orter som i storstadsområden. Utredningen slutredovisade sitt uppdrag i juni 2021 (SOU 2021:49). Den 22 december 2022 beslutade regeringen propositionen Kommuners ansvar för brottsförebyggande arbete (prop. 2022/23:43). I propositionen föreslår regeringen att kommunernas ansvar för brottsförebyggande arbete regleras i lag. Enligt den nya lagen ska kommunerna ta fram en lägesbild över brottsligheten och utifrån denna ta ställning till behovet av åtgärder och besluta om en åtgärdsplan. Kommunerna ska också ta visst ansvar för samordningen av det lokala brottsförebyggande arbetet och inrätta en samordningsfunktion. I propositionen anges att eftersom det brottsförebyggande arbetet ska utgå från de problem med brottslighet som finns lokalt och kommunens förutsättningar i övrigt kommer även det lands- och glesbygdsspecifika brottsförebyggande arbetet att utvecklas. Genom förslagen i propositionen ansåg regeringen att tillkännagivandet är tillgodosett och därmed slutbehandlat. Punkten är slutbehandlad</w:t>
      </w:r>
      <w:r w:rsidR="00BD513F" w:rsidRPr="00F02E70">
        <w:rPr>
          <w:rFonts w:ascii="Times New Roman" w:hAnsi="Times New Roman"/>
          <w:sz w:val="20"/>
        </w:rPr>
        <w:t>.</w:t>
      </w:r>
    </w:p>
    <w:p w14:paraId="2629209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9" w:name="_Hlk124243681"/>
      <w:r w:rsidRPr="00A879D7">
        <w:rPr>
          <w:rFonts w:ascii="Times New Roman" w:hAnsi="Times New Roman"/>
          <w:sz w:val="20"/>
        </w:rPr>
        <w:t xml:space="preserve">Punkt 14 om </w:t>
      </w:r>
      <w:r w:rsidRPr="00A879D7">
        <w:rPr>
          <w:rFonts w:ascii="Times New Roman" w:hAnsi="Times New Roman"/>
          <w:i/>
          <w:iCs/>
          <w:sz w:val="20"/>
        </w:rPr>
        <w:t>åtgärder för unga kriminella*</w:t>
      </w:r>
      <w:r w:rsidRPr="00A879D7">
        <w:rPr>
          <w:rFonts w:ascii="Times New Roman" w:hAnsi="Times New Roman"/>
          <w:sz w:val="20"/>
        </w:rPr>
        <w:t xml:space="preserve">: Riksdagen har tillkännagett för regeringen det som utskottet anför om att det förekommer en ny grupp av unga vuxna på fängelserna i Sverige som innebär nya utmaningar för Kriminalvården och att en utredning bör tillsättas med uppdrag att, bl.a. utifrån erfarenheter i andra länder, ta ett samlat grepp om denna grupp individer och lämna förslag om såväl lämpliga brottsförebyggande åtgärder som verkställighetens innehåll särskilt anpassat för denna grupp (bet. 2020/21:JuU17 s. 18). </w:t>
      </w:r>
    </w:p>
    <w:p w14:paraId="12D4A9B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23 juni 2021 (Ju2021/02430) att myndigheten skulle fortsätta utveckla arbetet med inslussning inför en bredare spridning av modellen. Inom ramen för det utvecklingsarbetet skulle särskilt fokus riktas mot insatser för unga dömda. Den 16 maj 2022 redovisade Kriminalvården regeringsuppdraget (Ju2022/01742). Kriminalvården har under arbetet med uppdraget vidtagit ett antal utvecklingsåtgärder och fortsätter att utveckla sin samverkan med andra aktörer.</w:t>
      </w:r>
    </w:p>
    <w:p w14:paraId="0380597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28 oktober 2021 att ge Kriminalvården i upp</w:t>
      </w:r>
      <w:r w:rsidRPr="00A879D7">
        <w:rPr>
          <w:rFonts w:ascii="Times New Roman" w:hAnsi="Times New Roman"/>
          <w:sz w:val="20"/>
        </w:rPr>
        <w:softHyphen/>
        <w:t>drag att vidareutveckla sitt återfallsförebyggande arbete (Ju2021/03732). Kriminalvården ska analysera hur arbetet i högre grad kan anpassas till samtliga dömdas olika behov och förutsättningar med särskilt beaktande av unga dömdas behov. Utifrån analysen ska Kriminalvården redogöra för hur de identifierade behoven kan omhändertas i verksamheten. Den 15 september 2022 lämnade Kriminalvården en delredovisning (Ju2022/02872) som omfattar en kartläggning av myndighetens arbete på området samt en redovisning av vilka områden som behöver utvecklas. Slutredovisning ska lämnas den 15 september 2023.</w:t>
      </w:r>
    </w:p>
    <w:p w14:paraId="6DF48DE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3 november 2021 att ge en särskild utredare i uppdrag att göra en översyn av regleringen om frihetsberövande påföljder för lag</w:t>
      </w:r>
      <w:r w:rsidRPr="00A879D7">
        <w:rPr>
          <w:rFonts w:ascii="Times New Roman" w:hAnsi="Times New Roman"/>
          <w:sz w:val="20"/>
        </w:rPr>
        <w:softHyphen/>
        <w:t>överträdare under 18 år och föreslå lämpliga förändringar (dir. 2021:99). Uppdraget ska redovisas senast den 3 augusti 2023.</w:t>
      </w:r>
    </w:p>
    <w:p w14:paraId="59F4E42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16 december 2021 att ge Kriminalvården och Polismyndigheten i uppdrag att utveckla informa</w:t>
      </w:r>
      <w:r w:rsidRPr="00A879D7">
        <w:rPr>
          <w:rFonts w:ascii="Times New Roman" w:hAnsi="Times New Roman"/>
          <w:sz w:val="20"/>
        </w:rPr>
        <w:softHyphen/>
        <w:t>tions</w:t>
      </w:r>
      <w:r w:rsidRPr="00A879D7">
        <w:rPr>
          <w:rFonts w:ascii="Times New Roman" w:hAnsi="Times New Roman"/>
          <w:sz w:val="20"/>
        </w:rPr>
        <w:softHyphen/>
        <w:t>utbytet avseende bl.a. unga dömda i syfte att få bättre underlag för utformningen av verkställigheten och övervakningen av klienterna samt bidra till förbättrade förutsättningar för Polismyndigheten att arbeta brottsförebyggande (Ju2021/04139). Uppdraget ska redovisas senast den 25 maj 2023. Regeringen beslutade samma dag att ge Kriminalvården och Arbetsförmedlingen i uppdrag att utveckla sin samverkan i syfte att nå flera av Kriminalvårdens klienter och att stärka klienternas möjligheter på arbetsmarknaden som ett led i det återfallsförebyggande arbetet. Uppdraget redovisades den 15 september 2022 (A2022/01216</w:t>
      </w:r>
      <w:r w:rsidR="00683B73" w:rsidRPr="00A879D7">
        <w:rPr>
          <w:rFonts w:ascii="Times New Roman" w:hAnsi="Times New Roman"/>
          <w:sz w:val="20"/>
        </w:rPr>
        <w:t>)</w:t>
      </w:r>
      <w:r w:rsidR="00683B73">
        <w:rPr>
          <w:rFonts w:ascii="Times New Roman" w:hAnsi="Times New Roman"/>
          <w:sz w:val="20"/>
        </w:rPr>
        <w:t>.</w:t>
      </w:r>
    </w:p>
    <w:p w14:paraId="22E1BB8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1 januari 2022 började ny lagstiftning att gälla som bl.a. innebär att den dömdes ungdom inte ska beaktas särskilt vid straffmätningen (SFS 2021:1103), vilket bl.a. får som följdeffekt att Kriminalvården kan arbeta med återfallsförebyggande åtgärder under längre tid än i dag. </w:t>
      </w:r>
      <w:bookmarkEnd w:id="59"/>
      <w:r w:rsidRPr="00A879D7">
        <w:rPr>
          <w:rFonts w:ascii="Times New Roman" w:hAnsi="Times New Roman"/>
          <w:sz w:val="20"/>
        </w:rPr>
        <w:t>Punkten är inte slutbehandlad.</w:t>
      </w:r>
    </w:p>
    <w:p w14:paraId="48E3300F"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75. Rskr. 2020/21:255</w:t>
      </w:r>
    </w:p>
    <w:p w14:paraId="4EB7946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Översyn av regleringen om sluten ungdomsvård</w:t>
      </w:r>
    </w:p>
    <w:p w14:paraId="73C41A6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Utskottsinitiativ, bet. 2020/21:JuU39</w:t>
      </w:r>
    </w:p>
    <w:p w14:paraId="453631C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2021/22:75 (Ju 103).</w:t>
      </w:r>
    </w:p>
    <w:p w14:paraId="4B21182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FA78C9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9C97E8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Om </w:t>
      </w:r>
      <w:r w:rsidRPr="00A879D7">
        <w:rPr>
          <w:rFonts w:ascii="Times New Roman" w:hAnsi="Times New Roman"/>
          <w:i/>
          <w:iCs/>
          <w:sz w:val="20"/>
        </w:rPr>
        <w:t>översyn av regleringen om sluten ungdomsvård</w:t>
      </w:r>
      <w:r w:rsidRPr="00A879D7">
        <w:rPr>
          <w:rFonts w:ascii="Times New Roman" w:hAnsi="Times New Roman"/>
          <w:sz w:val="20"/>
        </w:rPr>
        <w:t>*: Riksdagen har till</w:t>
      </w:r>
      <w:r w:rsidRPr="00A879D7">
        <w:rPr>
          <w:rFonts w:ascii="Times New Roman" w:hAnsi="Times New Roman"/>
          <w:sz w:val="20"/>
        </w:rPr>
        <w:softHyphen/>
        <w:t xml:space="preserve">kännagett för regeringen det som utskottet anför om sluten ungdomsvård (bet. 2020/21:JuU39 s. 9). </w:t>
      </w:r>
      <w:bookmarkStart w:id="60" w:name="_Hlk90454919"/>
      <w:r w:rsidRPr="00A879D7">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w:t>
      </w:r>
      <w:bookmarkStart w:id="61" w:name="_Hlk90455101"/>
      <w:r w:rsidRPr="00A879D7">
        <w:rPr>
          <w:rFonts w:ascii="Times New Roman" w:hAnsi="Times New Roman"/>
          <w:sz w:val="20"/>
        </w:rPr>
        <w:t>I uppdraget ingår att särskilt överväga vilken myndighet som är bäst lämpad att ansvara för verkställig</w:t>
      </w:r>
      <w:r w:rsidRPr="00A879D7">
        <w:rPr>
          <w:rFonts w:ascii="Times New Roman" w:hAnsi="Times New Roman"/>
          <w:sz w:val="20"/>
        </w:rPr>
        <w:softHyphen/>
        <w:t>heten av den eller de frihets</w:t>
      </w:r>
      <w:r w:rsidRPr="00A879D7">
        <w:rPr>
          <w:rFonts w:ascii="Times New Roman" w:hAnsi="Times New Roman"/>
          <w:sz w:val="20"/>
        </w:rPr>
        <w:softHyphen/>
        <w:t xml:space="preserve">berövande påföljder som föreslås användas. </w:t>
      </w:r>
      <w:bookmarkEnd w:id="61"/>
      <w:r w:rsidRPr="00A879D7">
        <w:rPr>
          <w:rFonts w:ascii="Times New Roman" w:hAnsi="Times New Roman"/>
          <w:sz w:val="20"/>
        </w:rPr>
        <w:t>Om utredaren anser att sluten ungdomsvård ska behållas som påföljd med bibehållet tillämpnings</w:t>
      </w:r>
      <w:r w:rsidRPr="00A879D7">
        <w:rPr>
          <w:rFonts w:ascii="Times New Roman" w:hAnsi="Times New Roman"/>
          <w:sz w:val="20"/>
        </w:rPr>
        <w:softHyphen/>
        <w:t>område ska utredaren lämna förslag som innebär att den föreskrivna maximitiden för den påföljden höjs. Uppdraget ska redovisas senast den 3 augusti 202</w:t>
      </w:r>
      <w:bookmarkEnd w:id="60"/>
      <w:r w:rsidRPr="00A879D7">
        <w:rPr>
          <w:rFonts w:ascii="Times New Roman" w:hAnsi="Times New Roman"/>
          <w:sz w:val="20"/>
        </w:rPr>
        <w:t>3. Punkten är inte slut</w:t>
      </w:r>
      <w:r w:rsidRPr="00A879D7">
        <w:rPr>
          <w:rFonts w:ascii="Times New Roman" w:hAnsi="Times New Roman"/>
          <w:sz w:val="20"/>
        </w:rPr>
        <w:softHyphen/>
        <w:t>behandlad.</w:t>
      </w:r>
    </w:p>
    <w:p w14:paraId="7208F78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76. Rskr. 2020/21:262</w:t>
      </w:r>
    </w:p>
    <w:p w14:paraId="5D0D167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En ny straffbestämmelse som skyddar betalningsverktyg </w:t>
      </w:r>
    </w:p>
    <w:p w14:paraId="5A23A90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2020/21:73, bet. 2020/21:JuU14</w:t>
      </w:r>
    </w:p>
    <w:p w14:paraId="2518243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104).</w:t>
      </w:r>
    </w:p>
    <w:p w14:paraId="2A3163E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3D2C20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7696A7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e-legitimationer</w:t>
      </w:r>
      <w:r w:rsidRPr="00A879D7">
        <w:rPr>
          <w:rFonts w:ascii="Times New Roman" w:hAnsi="Times New Roman"/>
          <w:sz w:val="20"/>
        </w:rPr>
        <w:t xml:space="preserve">*: Riksdagen har tillkännagett för regeringen det som utskottet anför om att även e-legitimationer ska kunna definieras som betalningsverktyg (bet. 2020/21:JuU14 s. 6 f.). Frågan analyseras i Regeringskansliet. Punkten är inte slutbehandlad. </w:t>
      </w:r>
    </w:p>
    <w:p w14:paraId="722649B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brottsofferportal</w:t>
      </w:r>
      <w:r w:rsidRPr="00A879D7">
        <w:rPr>
          <w:rFonts w:ascii="Times New Roman" w:hAnsi="Times New Roman"/>
          <w:sz w:val="20"/>
        </w:rPr>
        <w:t>*: Riksdagen har ställt sig bakom det som utskottet anför om att en brottsofferportal ska inrättas och tillkännagett detta för regeringen (bet. 2020/21:JuU14 s. 6 f.). Brottsoffermyndigheten har fått i uppdrag (Ju2022/01343) att utreda förutsättningarna för ett kostnadseffektivt inrättande av en nationell s.k. brottsofferportal. Uppdraget ska redovisas senast den 26 maj 2023. Punkten är inte slutbehandlad.</w:t>
      </w:r>
    </w:p>
    <w:p w14:paraId="41E706A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77. Rskr. 2020/21:265</w:t>
      </w:r>
    </w:p>
    <w:p w14:paraId="56F7741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Ersättningsrätt och insolvensrätt </w:t>
      </w:r>
    </w:p>
    <w:p w14:paraId="6E2E338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2020/21:2957 m.fl., bet. 2020/21:CU10</w:t>
      </w:r>
    </w:p>
    <w:p w14:paraId="7D7BCEA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105).</w:t>
      </w:r>
    </w:p>
    <w:p w14:paraId="11B4E72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64151D2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0B8A41" w14:textId="38D9E32A"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iCs/>
          <w:sz w:val="20"/>
        </w:rPr>
        <w:t>distansutmätning</w:t>
      </w:r>
      <w:r w:rsidRPr="00A879D7">
        <w:rPr>
          <w:rFonts w:ascii="Times New Roman" w:hAnsi="Times New Roman"/>
          <w:sz w:val="20"/>
        </w:rPr>
        <w:t xml:space="preserve">*: Riksdagen har tillkännagett </w:t>
      </w:r>
      <w:r w:rsidRPr="00A879D7">
        <w:rPr>
          <w:rFonts w:ascii="Times New Roman" w:hAnsi="Times New Roman"/>
          <w:bCs/>
          <w:sz w:val="20"/>
        </w:rPr>
        <w:t>för rege</w:t>
      </w:r>
      <w:r w:rsidRPr="00A879D7">
        <w:rPr>
          <w:rFonts w:ascii="Times New Roman" w:hAnsi="Times New Roman"/>
          <w:bCs/>
          <w:sz w:val="20"/>
        </w:rPr>
        <w:softHyphen/>
        <w:t>ringen</w:t>
      </w:r>
      <w:r w:rsidRPr="00A879D7">
        <w:rPr>
          <w:rFonts w:ascii="Times New Roman" w:hAnsi="Times New Roman"/>
          <w:sz w:val="20"/>
        </w:rPr>
        <w:t xml:space="preserve"> det som utskottet anför om utökade möjligheter till distans</w:t>
      </w:r>
      <w:r w:rsidRPr="00A879D7">
        <w:rPr>
          <w:rFonts w:ascii="Times New Roman" w:hAnsi="Times New Roman"/>
          <w:sz w:val="20"/>
        </w:rPr>
        <w:softHyphen/>
        <w:t>utmätning för Kronofogdemyndigheten (bet. 2020/21:CU10 s. 37 f.). Frågan behandlas i Utsökningsutredningens betänk</w:t>
      </w:r>
      <w:r w:rsidRPr="00A879D7">
        <w:rPr>
          <w:rFonts w:ascii="Times New Roman" w:hAnsi="Times New Roman"/>
          <w:sz w:val="20"/>
        </w:rPr>
        <w:softHyphen/>
        <w:t xml:space="preserve">ande Ett modernare utsökningsförfarande (SOU 2016:81). </w:t>
      </w:r>
      <w:r w:rsidR="00BD513F">
        <w:rPr>
          <w:rFonts w:ascii="Times New Roman" w:hAnsi="Times New Roman"/>
          <w:sz w:val="20"/>
        </w:rPr>
        <w:t>Den 24 mars 2022 beslutade regeringen</w:t>
      </w:r>
      <w:r w:rsidRPr="00A879D7">
        <w:rPr>
          <w:rFonts w:ascii="Times New Roman" w:hAnsi="Times New Roman"/>
          <w:sz w:val="20"/>
        </w:rPr>
        <w:t xml:space="preserve"> propositionen Effektivare verktyg i utsökningsförfarandet (prop. 2021/22:197</w:t>
      </w:r>
      <w:r w:rsidR="00683B73" w:rsidRPr="00A879D7">
        <w:rPr>
          <w:rFonts w:ascii="Times New Roman" w:hAnsi="Times New Roman"/>
          <w:sz w:val="20"/>
        </w:rPr>
        <w:t>)</w:t>
      </w:r>
      <w:r w:rsidR="00683B73">
        <w:rPr>
          <w:rFonts w:ascii="Times New Roman" w:hAnsi="Times New Roman"/>
          <w:sz w:val="20"/>
        </w:rPr>
        <w:t>. Genom de förslag</w:t>
      </w:r>
      <w:r w:rsidRPr="00A879D7">
        <w:rPr>
          <w:rFonts w:ascii="Times New Roman" w:hAnsi="Times New Roman"/>
          <w:sz w:val="20"/>
        </w:rPr>
        <w:t xml:space="preserve"> som </w:t>
      </w:r>
      <w:r w:rsidR="00683B73">
        <w:rPr>
          <w:rFonts w:ascii="Times New Roman" w:hAnsi="Times New Roman"/>
          <w:sz w:val="20"/>
        </w:rPr>
        <w:t>lämnas i propositionen</w:t>
      </w:r>
      <w:r w:rsidR="00683B73" w:rsidRPr="00A879D7">
        <w:rPr>
          <w:rFonts w:ascii="Times New Roman" w:hAnsi="Times New Roman"/>
          <w:sz w:val="20"/>
        </w:rPr>
        <w:t xml:space="preserve"> </w:t>
      </w:r>
      <w:r w:rsidR="00683B73">
        <w:rPr>
          <w:rFonts w:ascii="Times New Roman" w:hAnsi="Times New Roman"/>
          <w:sz w:val="20"/>
        </w:rPr>
        <w:t>ansåg regeringen att</w:t>
      </w:r>
      <w:r w:rsidRPr="00A879D7">
        <w:rPr>
          <w:rFonts w:ascii="Times New Roman" w:hAnsi="Times New Roman"/>
          <w:sz w:val="20"/>
        </w:rPr>
        <w:t xml:space="preserve"> tillkännagivandet</w:t>
      </w:r>
      <w:r w:rsidR="00683B73">
        <w:rPr>
          <w:rFonts w:ascii="Times New Roman" w:hAnsi="Times New Roman"/>
          <w:sz w:val="20"/>
        </w:rPr>
        <w:t xml:space="preserve"> var tillgodosett och därmed </w:t>
      </w:r>
      <w:r w:rsidR="00BD513F" w:rsidRPr="00A879D7">
        <w:rPr>
          <w:rFonts w:ascii="Times New Roman" w:hAnsi="Times New Roman"/>
          <w:sz w:val="20"/>
        </w:rPr>
        <w:t>slutbehandla</w:t>
      </w:r>
      <w:r w:rsidR="00BD513F">
        <w:rPr>
          <w:rFonts w:ascii="Times New Roman" w:hAnsi="Times New Roman"/>
          <w:sz w:val="20"/>
        </w:rPr>
        <w:t>t</w:t>
      </w:r>
      <w:r w:rsidR="00BD513F" w:rsidRPr="00A879D7">
        <w:rPr>
          <w:rFonts w:ascii="Times New Roman" w:hAnsi="Times New Roman"/>
          <w:sz w:val="20"/>
        </w:rPr>
        <w:t>.</w:t>
      </w:r>
      <w:r w:rsidRPr="00A879D7">
        <w:rPr>
          <w:rFonts w:ascii="Times New Roman" w:hAnsi="Times New Roman"/>
          <w:sz w:val="20"/>
        </w:rPr>
        <w:t xml:space="preserve"> Punkten är slut</w:t>
      </w:r>
      <w:r w:rsidRPr="00A879D7">
        <w:rPr>
          <w:rFonts w:ascii="Times New Roman" w:hAnsi="Times New Roman"/>
          <w:sz w:val="20"/>
        </w:rPr>
        <w:softHyphen/>
        <w:t xml:space="preserve">behandlad. </w:t>
      </w:r>
    </w:p>
    <w:p w14:paraId="6AC39E7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78. Rskr. 2020/21:266</w:t>
      </w:r>
    </w:p>
    <w:p w14:paraId="6DA3975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Konsumenträtt </w:t>
      </w:r>
    </w:p>
    <w:p w14:paraId="37F2E45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szCs w:val="24"/>
        </w:rPr>
        <w:t xml:space="preserve">Mot. 2020/21:1617 m.fl., </w:t>
      </w:r>
      <w:r w:rsidRPr="00A879D7">
        <w:rPr>
          <w:rFonts w:ascii="Times New Roman" w:hAnsi="Times New Roman"/>
          <w:sz w:val="20"/>
        </w:rPr>
        <w:t>bet. 2020/21:CU12</w:t>
      </w:r>
    </w:p>
    <w:p w14:paraId="7C2DB1F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106).</w:t>
      </w:r>
    </w:p>
    <w:p w14:paraId="0010657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101028F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CEE8A1" w14:textId="3E4B084E"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telefonförsäljning av lotter och andra spel</w:t>
      </w:r>
      <w:r w:rsidRPr="00A879D7">
        <w:rPr>
          <w:rFonts w:ascii="Times New Roman" w:hAnsi="Times New Roman"/>
          <w:sz w:val="20"/>
        </w:rPr>
        <w:t xml:space="preserve">*: Riksdagen har tillkännagett för regeringen det som utskottet anför om en utvidgning av skriftlighetskravet vid telefonförsäljning till konsumenter (bet. 2020/21:CU12 s. 14 f.). Regeringen gav den 13 februari 2020 en särskild utredare i uppdrag att bl.a. följa upp tillämpningen av skriftlighetskravet vid telefonförsäljning och ta ställning </w:t>
      </w:r>
      <w:r w:rsidR="00BD513F" w:rsidRPr="00A879D7">
        <w:rPr>
          <w:rFonts w:ascii="Times New Roman" w:hAnsi="Times New Roman"/>
          <w:sz w:val="20"/>
        </w:rPr>
        <w:t xml:space="preserve">till om </w:t>
      </w:r>
      <w:r w:rsidRPr="00A879D7">
        <w:rPr>
          <w:rFonts w:ascii="Times New Roman" w:hAnsi="Times New Roman"/>
          <w:sz w:val="20"/>
        </w:rPr>
        <w:t>kravet bör utvidgas till att omfatta fler varor och tjänster (dir. 2020:13). Uppdraget redovisades i oktober 2021 genom betänkandet En uppföljning av skriftlighetskravet vid telefonförsäljning (SOU 2021:79). Betänkandet har remitterats och remisstiden gick ut den 25 maj 2022. I Regeringskansliet pågår ett arbete med att överväga vilka åtgärder som bör vidtas med anledning av tillkännagivandet</w:t>
      </w:r>
      <w:r w:rsidR="00683B73">
        <w:rPr>
          <w:rFonts w:ascii="Times New Roman" w:hAnsi="Times New Roman"/>
          <w:sz w:val="20"/>
        </w:rPr>
        <w:t>. För närvarande bereds</w:t>
      </w:r>
      <w:r w:rsidRPr="00A879D7">
        <w:rPr>
          <w:rFonts w:ascii="Times New Roman" w:hAnsi="Times New Roman"/>
          <w:sz w:val="20"/>
        </w:rPr>
        <w:t xml:space="preserve"> betänkandet.</w:t>
      </w:r>
      <w:r w:rsidR="00BD513F" w:rsidRPr="00A879D7">
        <w:rPr>
          <w:rFonts w:ascii="Times New Roman" w:hAnsi="Times New Roman"/>
          <w:sz w:val="20"/>
        </w:rPr>
        <w:t xml:space="preserve"> </w:t>
      </w:r>
      <w:r w:rsidRPr="00A879D7">
        <w:rPr>
          <w:rFonts w:ascii="Times New Roman" w:hAnsi="Times New Roman"/>
          <w:sz w:val="20"/>
        </w:rPr>
        <w:t>Punkten är inte slutbehandlad.</w:t>
      </w:r>
    </w:p>
    <w:p w14:paraId="44BF427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4"/>
        </w:rPr>
      </w:pPr>
      <w:bookmarkStart w:id="62" w:name="_Hlk90304587"/>
      <w:bookmarkStart w:id="63" w:name="_Hlk94711513"/>
      <w:r w:rsidRPr="00A879D7">
        <w:rPr>
          <w:rFonts w:ascii="Times New Roman" w:eastAsiaTheme="minorHAnsi" w:hAnsi="Times New Roman" w:cstheme="minorBidi"/>
          <w:i/>
          <w:sz w:val="20"/>
          <w:szCs w:val="22"/>
        </w:rPr>
        <w:t>79. Rskr. 2020/21:289</w:t>
      </w:r>
    </w:p>
    <w:bookmarkEnd w:id="62"/>
    <w:bookmarkEnd w:id="63"/>
    <w:p w14:paraId="786621ED" w14:textId="77777777" w:rsidR="00A879D7" w:rsidRPr="00A879D7" w:rsidRDefault="00A879D7" w:rsidP="00A879D7">
      <w:pPr>
        <w:keepNext/>
        <w:tabs>
          <w:tab w:val="left" w:pos="454"/>
          <w:tab w:val="left" w:pos="2835"/>
        </w:tabs>
        <w:spacing w:after="0" w:line="240" w:lineRule="atLeast"/>
        <w:jc w:val="both"/>
        <w:rPr>
          <w:rFonts w:ascii="Times New Roman" w:hAnsi="Times New Roman"/>
          <w:iCs/>
          <w:sz w:val="20"/>
          <w:szCs w:val="24"/>
        </w:rPr>
      </w:pPr>
      <w:r w:rsidRPr="00A879D7">
        <w:rPr>
          <w:rFonts w:ascii="Times New Roman" w:hAnsi="Times New Roman"/>
          <w:iCs/>
          <w:sz w:val="20"/>
          <w:szCs w:val="24"/>
        </w:rPr>
        <w:t xml:space="preserve">Processrättsliga frågor </w:t>
      </w:r>
    </w:p>
    <w:p w14:paraId="0130789D"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szCs w:val="24"/>
        </w:rPr>
      </w:pPr>
      <w:r w:rsidRPr="00A879D7">
        <w:rPr>
          <w:rFonts w:ascii="Times New Roman" w:hAnsi="Times New Roman"/>
          <w:sz w:val="20"/>
          <w:szCs w:val="24"/>
        </w:rPr>
        <w:t>Mot. 2020/21:2957 m.fl., bet.</w:t>
      </w:r>
      <w:r w:rsidRPr="00A879D7">
        <w:rPr>
          <w:rFonts w:ascii="Times New Roman" w:hAnsi="Times New Roman"/>
          <w:sz w:val="24"/>
          <w:szCs w:val="24"/>
        </w:rPr>
        <w:t xml:space="preserve"> </w:t>
      </w:r>
      <w:r w:rsidRPr="00A879D7">
        <w:rPr>
          <w:rFonts w:ascii="Times New Roman" w:hAnsi="Times New Roman"/>
          <w:sz w:val="20"/>
          <w:szCs w:val="24"/>
        </w:rPr>
        <w:t>2020/21:JuU25</w:t>
      </w:r>
    </w:p>
    <w:p w14:paraId="3B8FC7B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108).</w:t>
      </w:r>
    </w:p>
    <w:p w14:paraId="15EDCFE3"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szCs w:val="24"/>
        </w:rPr>
      </w:pPr>
      <w:r w:rsidRPr="00A879D7">
        <w:rPr>
          <w:rFonts w:ascii="Times New Roman" w:hAnsi="Times New Roman"/>
          <w:sz w:val="20"/>
          <w:szCs w:val="24"/>
        </w:rPr>
        <w:t xml:space="preserve">Skrivelsen är inte slutbehandlad. </w:t>
      </w:r>
    </w:p>
    <w:p w14:paraId="5F4D07F0"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szCs w:val="24"/>
        </w:rPr>
      </w:pPr>
    </w:p>
    <w:p w14:paraId="29365F2D" w14:textId="633BC72A"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26 om </w:t>
      </w:r>
      <w:r w:rsidRPr="00A879D7">
        <w:rPr>
          <w:rFonts w:ascii="Times New Roman" w:hAnsi="Times New Roman"/>
          <w:i/>
          <w:sz w:val="20"/>
        </w:rPr>
        <w:t>utökade möjligheter till husrannsakan*</w:t>
      </w:r>
      <w:r w:rsidRPr="00A879D7">
        <w:rPr>
          <w:rFonts w:ascii="Times New Roman" w:hAnsi="Times New Roman"/>
          <w:sz w:val="20"/>
        </w:rPr>
        <w:t xml:space="preserve">: Riksdagen har tillkännagett för regeringen det som utskottet anför om utökade möjligheter till husrannsakan (bet. 2020/21:JuU25 s. 57). Regeringen gav den 2 november 2021 en särskild utredare i uppdrag att överväga flera frågor kopplade till möjligheterna att använda hemliga tvångsmedel i preventivt syfte utanför en förundersökning, Preventiva tvångsmedel för att förhindra allvarlig brottslighet (dir. 2021:102). I uppdraget ingår att överväga i vilken utsträckning det ska införas nya möjligheter för de brottsbekämpande myndigheterna att använda husrannsakan för att förhindra allvarlig brottslighet och vid behov lämna författningsförslag. Enligt tilläggsdirektiv som beslutades den </w:t>
      </w:r>
      <w:r w:rsidR="00887FF2">
        <w:rPr>
          <w:rFonts w:ascii="Times New Roman" w:hAnsi="Times New Roman"/>
          <w:sz w:val="20"/>
        </w:rPr>
        <w:t>26</w:t>
      </w:r>
      <w:r w:rsidRPr="00A879D7">
        <w:rPr>
          <w:rFonts w:ascii="Times New Roman" w:hAnsi="Times New Roman"/>
          <w:sz w:val="20"/>
        </w:rPr>
        <w:t xml:space="preserve"> j</w:t>
      </w:r>
      <w:r w:rsidR="00887FF2">
        <w:rPr>
          <w:rFonts w:ascii="Times New Roman" w:hAnsi="Times New Roman"/>
          <w:sz w:val="20"/>
        </w:rPr>
        <w:t>anuari</w:t>
      </w:r>
      <w:r w:rsidRPr="00A879D7">
        <w:rPr>
          <w:rFonts w:ascii="Times New Roman" w:hAnsi="Times New Roman"/>
          <w:sz w:val="20"/>
        </w:rPr>
        <w:t xml:space="preserve"> 202</w:t>
      </w:r>
      <w:r w:rsidR="00887FF2">
        <w:rPr>
          <w:rFonts w:ascii="Times New Roman" w:hAnsi="Times New Roman"/>
          <w:sz w:val="20"/>
        </w:rPr>
        <w:t>3</w:t>
      </w:r>
      <w:r w:rsidRPr="00A879D7">
        <w:rPr>
          <w:rFonts w:ascii="Times New Roman" w:hAnsi="Times New Roman"/>
          <w:sz w:val="20"/>
        </w:rPr>
        <w:t xml:space="preserve"> ska utredningen redovisa uppdraget att se över utrymmet för preventiv husrannsakan senast den </w:t>
      </w:r>
      <w:r w:rsidR="00887FF2">
        <w:rPr>
          <w:rFonts w:ascii="Times New Roman" w:hAnsi="Times New Roman"/>
          <w:sz w:val="20"/>
        </w:rPr>
        <w:t>13 oktober</w:t>
      </w:r>
      <w:r w:rsidRPr="00A879D7">
        <w:rPr>
          <w:rFonts w:ascii="Times New Roman" w:hAnsi="Times New Roman"/>
          <w:sz w:val="20"/>
        </w:rPr>
        <w:t xml:space="preserve"> 2023 (dir. 202</w:t>
      </w:r>
      <w:r w:rsidR="00887FF2">
        <w:rPr>
          <w:rFonts w:ascii="Times New Roman" w:hAnsi="Times New Roman"/>
          <w:sz w:val="20"/>
        </w:rPr>
        <w:t>3</w:t>
      </w:r>
      <w:r w:rsidRPr="00A879D7">
        <w:rPr>
          <w:rFonts w:ascii="Times New Roman" w:hAnsi="Times New Roman"/>
          <w:sz w:val="20"/>
        </w:rPr>
        <w:t>:</w:t>
      </w:r>
      <w:r w:rsidR="00887FF2">
        <w:rPr>
          <w:rFonts w:ascii="Times New Roman" w:hAnsi="Times New Roman"/>
          <w:sz w:val="20"/>
        </w:rPr>
        <w:t>9</w:t>
      </w:r>
      <w:r w:rsidRPr="00A879D7">
        <w:rPr>
          <w:rFonts w:ascii="Times New Roman" w:hAnsi="Times New Roman"/>
          <w:sz w:val="20"/>
        </w:rPr>
        <w:t>). Punkten är inte slutbehandlad.</w:t>
      </w:r>
      <w:r w:rsidRPr="00A879D7" w:rsidDel="00D47265">
        <w:rPr>
          <w:rFonts w:ascii="Times New Roman" w:hAnsi="Times New Roman"/>
          <w:sz w:val="20"/>
        </w:rPr>
        <w:t xml:space="preserve"> </w:t>
      </w:r>
    </w:p>
    <w:p w14:paraId="25EE04C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32 om </w:t>
      </w:r>
      <w:r w:rsidRPr="00A879D7">
        <w:rPr>
          <w:rFonts w:ascii="Times New Roman" w:hAnsi="Times New Roman"/>
          <w:i/>
          <w:iCs/>
          <w:sz w:val="20"/>
        </w:rPr>
        <w:t>ett system med kronvittnen*</w:t>
      </w:r>
      <w:r w:rsidRPr="00A879D7">
        <w:rPr>
          <w:rFonts w:ascii="Times New Roman" w:hAnsi="Times New Roman"/>
          <w:sz w:val="20"/>
        </w:rPr>
        <w:t xml:space="preserve">: Riksdagen har tillkännagett för regeringen det som utskottet anför om att införa ett system med kronvittnen (bet. 2020/21:JuU25 s. 77 f.). Den 22 mars 2022 beslutade regeringen propositionen En stärkt rättsprocess och en ökad lagföring (prop. 2021/22:186). I propositionen föreslås att den som medverkar i utredningen om någon annans brott ska kunna få ett lindrigare straff. Punkten är slutbehandlad. </w:t>
      </w:r>
    </w:p>
    <w:p w14:paraId="373A58C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34 </w:t>
      </w:r>
      <w:r w:rsidRPr="00A879D7">
        <w:rPr>
          <w:rFonts w:ascii="Times New Roman" w:hAnsi="Times New Roman"/>
          <w:i/>
          <w:iCs/>
          <w:sz w:val="20"/>
        </w:rPr>
        <w:t>om vittnesskydd*</w:t>
      </w:r>
      <w:r w:rsidRPr="00A879D7">
        <w:rPr>
          <w:rFonts w:ascii="Times New Roman" w:hAnsi="Times New Roman"/>
          <w:sz w:val="20"/>
        </w:rPr>
        <w:t>: Riksdagen har tillkännagett för regeringen det som utskottet anför om att ytterligare åtgärder ska vidtas för att stärka skyddet av vittnen (bet. 2020/21:JuU25 s. 68 f.). Riksdagen har tillkännagett för regeringen det som utskottet anför om att ytterligare åtgärder ska vidtas för att stärka skyddet av vittnen (bet. 2020/21:JuU25 s. 68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546CA841" w14:textId="08B3D383" w:rsidR="00A879D7" w:rsidRP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Utifrån</w:t>
      </w:r>
      <w:r w:rsidRPr="00A879D7">
        <w:rPr>
          <w:rFonts w:ascii="Times New Roman" w:hAnsi="Times New Roman"/>
          <w:sz w:val="20"/>
        </w:rPr>
        <w:t xml:space="preserve"> propositionen En stärkt rättsprocess och en ökad lagföring (prop. 2021/22:186</w:t>
      </w:r>
      <w:r>
        <w:rPr>
          <w:rFonts w:ascii="Times New Roman" w:hAnsi="Times New Roman"/>
          <w:sz w:val="20"/>
        </w:rPr>
        <w:t>,</w:t>
      </w:r>
      <w:r w:rsidRPr="008F188C">
        <w:t xml:space="preserve"> </w:t>
      </w:r>
      <w:r w:rsidRPr="008F188C">
        <w:rPr>
          <w:rFonts w:ascii="Times New Roman" w:hAnsi="Times New Roman"/>
          <w:sz w:val="20"/>
        </w:rPr>
        <w:t>bet. 2021/22:JuU35, rskr. 2021/22:347 och bet. 2021/22:JuU46, rskr. 2021/22:454</w:t>
      </w:r>
      <w:r w:rsidRPr="00A879D7">
        <w:rPr>
          <w:rFonts w:ascii="Times New Roman" w:hAnsi="Times New Roman"/>
          <w:sz w:val="20"/>
        </w:rPr>
        <w:t xml:space="preserve">) </w:t>
      </w:r>
      <w:r w:rsidR="00683B73">
        <w:rPr>
          <w:rFonts w:ascii="Times New Roman" w:hAnsi="Times New Roman"/>
          <w:sz w:val="20"/>
        </w:rPr>
        <w:t>har det genomförts</w:t>
      </w:r>
      <w:r w:rsidR="00A879D7" w:rsidRPr="00A879D7">
        <w:rPr>
          <w:rFonts w:ascii="Times New Roman" w:hAnsi="Times New Roman"/>
          <w:sz w:val="20"/>
        </w:rPr>
        <w:t xml:space="preserve"> en rad straffskärpningar som är avsedda att utgöra en kraftfull reaktion mot brott som innebär att respekten för rättsprocessen åsidosätts och som påverkar möjligheterna att upprätthålla straffsystemets effektivitet. </w:t>
      </w:r>
      <w:r>
        <w:rPr>
          <w:rFonts w:ascii="Times New Roman" w:hAnsi="Times New Roman"/>
          <w:sz w:val="20"/>
        </w:rPr>
        <w:t>Med grund i samma proposition</w:t>
      </w:r>
      <w:r w:rsidR="00683B73" w:rsidRPr="00A879D7">
        <w:rPr>
          <w:rFonts w:ascii="Times New Roman" w:hAnsi="Times New Roman"/>
          <w:sz w:val="20"/>
        </w:rPr>
        <w:t xml:space="preserve"> har </w:t>
      </w:r>
      <w:r w:rsidR="00683B73">
        <w:rPr>
          <w:rFonts w:ascii="Times New Roman" w:hAnsi="Times New Roman"/>
          <w:sz w:val="20"/>
        </w:rPr>
        <w:t>det</w:t>
      </w:r>
      <w:r w:rsidR="00683B73" w:rsidRPr="00A879D7">
        <w:rPr>
          <w:rFonts w:ascii="Times New Roman" w:hAnsi="Times New Roman"/>
          <w:sz w:val="20"/>
        </w:rPr>
        <w:t xml:space="preserve"> </w:t>
      </w:r>
      <w:r w:rsidR="00A879D7" w:rsidRPr="00A879D7">
        <w:rPr>
          <w:rFonts w:ascii="Times New Roman" w:hAnsi="Times New Roman"/>
          <w:sz w:val="20"/>
        </w:rPr>
        <w:t>också beslutats att sekretess ska gälla för kontaktuppgifter till enskilda i allmän domstol samt att sekretess ska gälla för uppgift om var den befinner sig som deltar i ett sammanträde inför rätten genom ljudöverföring eller ljud- och bildöverföring. Punkten är inte slutbehandlad.</w:t>
      </w:r>
    </w:p>
    <w:p w14:paraId="677F96E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A879D7">
        <w:rPr>
          <w:rFonts w:ascii="Times New Roman" w:hAnsi="Times New Roman"/>
          <w:sz w:val="20"/>
        </w:rPr>
        <w:t xml:space="preserve">Punkt 36 om </w:t>
      </w:r>
      <w:r w:rsidRPr="00A879D7">
        <w:rPr>
          <w:rFonts w:ascii="Times New Roman" w:hAnsi="Times New Roman"/>
          <w:i/>
          <w:iCs/>
          <w:sz w:val="20"/>
        </w:rPr>
        <w:t>utvärdering av rätten till målsägandebiträde*</w:t>
      </w:r>
      <w:r w:rsidRPr="00A879D7">
        <w:rPr>
          <w:rFonts w:ascii="Times New Roman" w:hAnsi="Times New Roman"/>
          <w:sz w:val="20"/>
        </w:rPr>
        <w:t>: Riksdagen har tillkännagett för regeringen det som utskottet anför om en utvärdering av rätten till målsägandebiträde (bet. 2020/21:JuU25 s. 80). Den 16 september 2021 uppdrog regeringen åt Domstolsverket att göra en utvärdering av den lagändring som gjordes 2018 och som innebär att ett målsägandebiträdes förordnande inte automatiskt kvarstår i överrätt (prop. 2017/18:86, bet. 2017/18:JuU24, rskr. 2017/18:288). Uppdraget gavs mot bakgrund av tillkännagivandet. Domstolsverket skulle utvärdera om lagändringen hade uppnått sitt syfte och andra eventuella konsekvenser av lagändringen. Domstolsverket skulle under arbetets gång samråda med Åklagarmyndigheten och Sveriges advokatsamfund. Uppdraget skulle redovisas till regeringen senast den 1 april 2022. Regeringen avsåg att därefter återkomma till riksdagen med en redovisning av utvärderingen. Sedan uppragstiden förlängts redovisade Domstolsverket uppdraget den 11 maj 2022 (Ju2022/01692). Domstolsverkets utvärdering redovisades och tillkännagivandet ansågs tillgodosett och slutbehandlat i budgetpropositionen för 2023 (prop. 2022/23:1 utg.omr. 4 avsnitt 3.7 s. 47). Punkten är slutbehandlad.</w:t>
      </w:r>
    </w:p>
    <w:p w14:paraId="24CD458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39 om </w:t>
      </w:r>
      <w:r w:rsidRPr="00A879D7">
        <w:rPr>
          <w:rFonts w:ascii="Times New Roman" w:hAnsi="Times New Roman"/>
          <w:i/>
          <w:iCs/>
          <w:sz w:val="20"/>
        </w:rPr>
        <w:t>konsekvenser vid utevaro*</w:t>
      </w:r>
      <w:r w:rsidRPr="00A879D7">
        <w:rPr>
          <w:rFonts w:ascii="Times New Roman" w:hAnsi="Times New Roman"/>
          <w:sz w:val="20"/>
        </w:rPr>
        <w:t>: Riksdagen har tillkännagett för regeringen det som utskottet anför om konsekvenser vid utevaro (bet. 2020/21:JuU25 s. 88 f.). Domstolsverket har den 31 maj 2022 gett in en hemställan med förslag om att utöka möjligheterna att avgöra brottmål i den tilltalades utevaro. Hemställan har remitterats och remisstiden går ut den 13 mars 2023. Punkten är inte slutbehandlad.</w:t>
      </w:r>
    </w:p>
    <w:p w14:paraId="71F23B6A" w14:textId="77777777" w:rsidR="00A879D7" w:rsidRPr="00A879D7" w:rsidRDefault="00A879D7" w:rsidP="00A879D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A879D7">
        <w:rPr>
          <w:rFonts w:ascii="Times New Roman" w:hAnsi="Times New Roman"/>
          <w:sz w:val="20"/>
        </w:rPr>
        <w:t xml:space="preserve">Punkt 44 om </w:t>
      </w:r>
      <w:r w:rsidRPr="00A879D7">
        <w:rPr>
          <w:rFonts w:ascii="Times New Roman" w:hAnsi="Times New Roman"/>
          <w:i/>
          <w:iCs/>
          <w:sz w:val="20"/>
        </w:rPr>
        <w:t>avtal om rättslig hjälp i brottmål</w:t>
      </w:r>
      <w:r w:rsidRPr="00A879D7">
        <w:rPr>
          <w:rFonts w:ascii="Times New Roman" w:hAnsi="Times New Roman"/>
          <w:sz w:val="20"/>
        </w:rPr>
        <w:t>*: Riksdagen har tillkännagett för regeringen det som utskottet anför om att avsluta Sveriges rättshjälpsavtal med Hongkong (bet. 2020/21:JuU25 s. 95 f.). Regeringen har inhämtat upplysningar från de myndigheter som särskilt berörs, Polismyndigheten, Åklagarmyndigheten, Ekobrottsmyndigheten och Domstolsverket, för att klarlägga konsekvenserna av att Sverige säger upp avtalet om rättslig hjälp med Hongkong. Frågan analyseras nu i Regeringskansliet. Punkten är inte slutbehandlad.</w:t>
      </w:r>
    </w:p>
    <w:p w14:paraId="74DE41BF" w14:textId="77777777" w:rsidR="00A879D7" w:rsidRPr="00A879D7" w:rsidRDefault="00A879D7" w:rsidP="00A879D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A879D7">
        <w:rPr>
          <w:rFonts w:ascii="Times New Roman" w:hAnsi="Times New Roman"/>
          <w:sz w:val="20"/>
        </w:rPr>
        <w:t>Följande punkter är inte slutbehandlade: 26, 34, 39 och 44.</w:t>
      </w:r>
    </w:p>
    <w:p w14:paraId="0D8D407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80. Rskr. 2020/21:304 </w:t>
      </w:r>
    </w:p>
    <w:p w14:paraId="7EEFB7E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Kriminalvårdsfrågor</w:t>
      </w:r>
    </w:p>
    <w:p w14:paraId="4D6DFC9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2020/21:2957 m.fl., bet. 2020/21:JuU26</w:t>
      </w:r>
    </w:p>
    <w:p w14:paraId="0F811723" w14:textId="07548814"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w:t>
      </w:r>
      <w:r w:rsidR="00887FF2">
        <w:rPr>
          <w:rFonts w:ascii="Times New Roman" w:hAnsi="Times New Roman"/>
          <w:sz w:val="20"/>
        </w:rPr>
        <w:t xml:space="preserve"> </w:t>
      </w:r>
      <w:r w:rsidRPr="00A879D7">
        <w:rPr>
          <w:rFonts w:ascii="Times New Roman" w:hAnsi="Times New Roman"/>
          <w:sz w:val="20"/>
        </w:rPr>
        <w:t>111</w:t>
      </w:r>
      <w:r w:rsidR="00683B73" w:rsidRPr="00A879D7">
        <w:rPr>
          <w:rFonts w:ascii="Times New Roman" w:hAnsi="Times New Roman"/>
          <w:sz w:val="20"/>
        </w:rPr>
        <w:t>)</w:t>
      </w:r>
    </w:p>
    <w:p w14:paraId="6661561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3F31331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D818E5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utvärdering och vidareutveckling av straffens innehåll*</w:t>
      </w:r>
      <w:r w:rsidRPr="00A879D7">
        <w:rPr>
          <w:rFonts w:ascii="Times New Roman" w:hAnsi="Times New Roman"/>
          <w:sz w:val="20"/>
        </w:rPr>
        <w:t xml:space="preserve">: Riksdagen har tillkännagett för regeringen att det finns skäl att utvärdera och vidareutveckla verkställighetsinnehållet, inte minst mot bakgrund av den växande grupp unga vuxna som har ett stort våldskapital och ett lågt förtroende för samhället och dess myndigheter och som inte har något egentligt intresse av att lämna kriminaliteten bakom sig (bet. 2020/21:JuU26 s. 23). </w:t>
      </w:r>
    </w:p>
    <w:p w14:paraId="4E3E4DB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4" w:name="_Hlk124243547"/>
      <w:r w:rsidRPr="00A879D7">
        <w:rPr>
          <w:rFonts w:ascii="Times New Roman" w:hAnsi="Times New Roman"/>
          <w:sz w:val="20"/>
        </w:rPr>
        <w:t>Regeringen beslutade den 23 juni 2021 (Ju2021/02430) att myndigheten skulle fortsätta utveckla arbetet med inslussning inför en bredare spridning av modellen. Inom ramen för det utvecklingsarbetet skulle särskilt fokus riktas mot insatser för unga dömda. Den 16 maj 2022 redovisade Kriminalvården uppdraget (Ju2022/01742). Kriminalvården har under arbetet med uppdraget vidtagit ett antal utvecklingsåtgärder och fortsätter att utveckla sin samverkan med andra aktörer. Regeringen beslutade den 24 september 2021 att ge Polismyndigheten, Kriminalvården, Statens institutionsstyrelse och Socialstyrelsen i uppdrag att utveckla stödet till avhoppare för att fler individer ska få hjälp att lämna kriminella gäng och andra destruktiva miljöer (Ju2021/03331). En utredare fick samtidigt i uppdrag att bistå och stödja myndigheterna i deras arbete med uppdraget (Ju2021/03348). Den 28 april 2022 delredovisade Polismyndigheten, Kriminalvården, Statens institutionsstyrelse och Socialstyrelsen vilka åtgärder de genomfört och planerar att genomföra i det pågående avhopparuppdraget (Ju2021/03331). Uppdraget ska slutredovisas den 1 februari 2024. Utredaren slutredovisade sitt uppdrag den 29 september 2022 (Ju2021/03348).</w:t>
      </w:r>
      <w:r w:rsidR="0010431C">
        <w:rPr>
          <w:rFonts w:ascii="Times New Roman" w:hAnsi="Times New Roman"/>
          <w:sz w:val="20"/>
        </w:rPr>
        <w:t xml:space="preserve"> </w:t>
      </w:r>
      <w:r w:rsidRPr="00A879D7">
        <w:rPr>
          <w:rFonts w:ascii="Times New Roman" w:hAnsi="Times New Roman"/>
          <w:sz w:val="20"/>
        </w:rPr>
        <w:t>Regeringen beslutade den 28 oktober 2021 att ge Kriminalvården i uppdrag att vidareutveckla sitt återfallsförebyggande arbete (Ju2021/03732). Kriminalvården ska analysera hur arbetet i högre grad kan anpassas till samtliga dömdas olika behov och förutsättningar med särskilt beaktande av unga dömdas behov. Utifrån analysen ska Kriminal</w:t>
      </w:r>
      <w:r w:rsidRPr="00A879D7">
        <w:rPr>
          <w:rFonts w:ascii="Times New Roman" w:hAnsi="Times New Roman"/>
          <w:sz w:val="20"/>
        </w:rPr>
        <w:softHyphen/>
        <w:t xml:space="preserve">vården redogöra för hur de identifierade behoven kan omhändertas i verksamheten. Den 15 september 2022 lämnade Kriminalvården en delredovisning som omfattar en kartläggning av myndighetens arbete på området samt en redovisning av vilka områden som behöver utvecklas. Slutredovisning ska lämnas den 15 september 2023. </w:t>
      </w:r>
    </w:p>
    <w:p w14:paraId="4737279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Uppdraget ska redovisas senast den 3 augusti 2023. </w:t>
      </w:r>
    </w:p>
    <w:p w14:paraId="29F7813C" w14:textId="706C40C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16 december 2021 att ge Kriminalvården och Polismyndigheten i uppdrag att utveckla informationsutbytet avseende bl.a. unga dömda i syfte att få bättre underlag för utformningen av verkställigheten och övervakningen av klienterna samt bidra till för</w:t>
      </w:r>
      <w:r w:rsidRPr="00A879D7">
        <w:rPr>
          <w:rFonts w:ascii="Times New Roman" w:hAnsi="Times New Roman"/>
          <w:sz w:val="20"/>
        </w:rPr>
        <w:softHyphen/>
        <w:t>bättrade förutsättningar för Polismyndigheten att arbeta brottsföre</w:t>
      </w:r>
      <w:r w:rsidRPr="00A879D7">
        <w:rPr>
          <w:rFonts w:ascii="Times New Roman" w:hAnsi="Times New Roman"/>
          <w:sz w:val="20"/>
        </w:rPr>
        <w:softHyphen/>
        <w:t>byggande. Uppdraget ska redovisas senast den 25 maj 2023. Regeringen beslutade samma dag att ge Kriminalvården och Arbetsförmedlingen i uppdrag att utveckla sin samverkan i syfte att nå flera av Kriminalvårdens klienter och att stärka klienternas möjligheter på arbetsmarknaden som ett led i det återfallsförebyggande arbetet (Ju2021/04139).</w:t>
      </w:r>
      <w:r w:rsidR="00887FF2">
        <w:rPr>
          <w:rFonts w:ascii="Times New Roman" w:hAnsi="Times New Roman"/>
          <w:sz w:val="20"/>
        </w:rPr>
        <w:t xml:space="preserve"> </w:t>
      </w:r>
      <w:r w:rsidRPr="00A879D7">
        <w:rPr>
          <w:rFonts w:ascii="Times New Roman" w:hAnsi="Times New Roman"/>
          <w:sz w:val="20"/>
        </w:rPr>
        <w:t>Uppdraget redovisades den 15 september 2022 (A2022/01216).</w:t>
      </w:r>
    </w:p>
    <w:p w14:paraId="1725B46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2 januari 2022 trädde ny lagstiftning i kraft som bl.a. innebär att den tidigare ordningen för straffrättslig särbehandling av lagöverträdare i åldersgruppen 18–20 år förändrats (prop. 2021/22:17, bet. 2021/22:JuU5, rskr. 2021/22:36, SFS 2021:1103). Det innebär bl.a. att den dömdes ungdom inte beaktas särskilt vid straffmätningen vid allvarlig brottslighet vilket får som följdeffekt att Kriminalvården kan arbeta med återfalls</w:t>
      </w:r>
      <w:r w:rsidRPr="00A879D7">
        <w:rPr>
          <w:rFonts w:ascii="Times New Roman" w:hAnsi="Times New Roman"/>
          <w:sz w:val="20"/>
        </w:rPr>
        <w:softHyphen/>
        <w:t>förebyggande åtgärder under längre tid än i dag. Punkten är inte slut</w:t>
      </w:r>
      <w:r w:rsidRPr="00A879D7">
        <w:rPr>
          <w:rFonts w:ascii="Times New Roman" w:hAnsi="Times New Roman"/>
          <w:sz w:val="20"/>
        </w:rPr>
        <w:softHyphen/>
        <w:t>behandlad.</w:t>
      </w:r>
    </w:p>
    <w:bookmarkEnd w:id="64"/>
    <w:p w14:paraId="1C87034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19 om </w:t>
      </w:r>
      <w:r w:rsidRPr="00A879D7">
        <w:rPr>
          <w:rFonts w:ascii="Times New Roman" w:hAnsi="Times New Roman"/>
          <w:i/>
          <w:iCs/>
          <w:sz w:val="20"/>
        </w:rPr>
        <w:t>nya behandlingsprogram för personer som begår sexuella övergrepp mot barn</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har tillkännagett för regeringen att behandlingsprogrammen för sexualförbrytare mot barn behöver utvecklas och intensifieras och att regeringen därför bör ge Kriminalvården i uppdrag att inventera forskning på området samt utforma lämpliga program för farmakologisk och annan medicinsk behandling av pedofiler (bet. 2020/21:JuU26 s. 39). </w:t>
      </w:r>
    </w:p>
    <w:p w14:paraId="02957A30" w14:textId="2C88F0E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har i Kriminalvårdens regleringsbrev för budgetåret 2023 gett myndigheten i uppdrag att redovisa en sammanfattning av forskningsläget avseende farmakologiskt och annan medicinsk behandling för klienter som är dömda för sexualbrott. Myndigheten ska vidare redovisa vilka insatser som kan erbjudas dessa klienter under verkställigheten samt vilket utvecklingsarbete som bedrivs inom myndigheten när det gäller målgruppen. I redovisningen ska särskilt fokus riktas mot klienter som är dömda för sexualbrott mot barn.Kriminalvården har sedan tidigare i uppdrag att tillsammans med Polismyndigheten utveckla informationsutbytet mellan myndigheterna avseende bl.a. personer som har dömts för sexualbrott (Ju2021/04139). Syftet är bl.a. att ge Kriminal</w:t>
      </w:r>
      <w:r w:rsidRPr="00A879D7">
        <w:rPr>
          <w:rFonts w:ascii="Times New Roman" w:hAnsi="Times New Roman"/>
          <w:sz w:val="20"/>
        </w:rPr>
        <w:softHyphen/>
        <w:t>vården ett bättre underlag för utformningen av verk</w:t>
      </w:r>
      <w:r w:rsidR="008E48D9">
        <w:rPr>
          <w:rFonts w:ascii="Times New Roman" w:hAnsi="Times New Roman"/>
          <w:sz w:val="20"/>
        </w:rPr>
        <w:softHyphen/>
      </w:r>
      <w:r w:rsidRPr="00A879D7">
        <w:rPr>
          <w:rFonts w:ascii="Times New Roman" w:hAnsi="Times New Roman"/>
          <w:sz w:val="20"/>
        </w:rPr>
        <w:t>ställig</w:t>
      </w:r>
      <w:r w:rsidR="008E48D9">
        <w:rPr>
          <w:rFonts w:ascii="Times New Roman" w:hAnsi="Times New Roman"/>
          <w:sz w:val="20"/>
        </w:rPr>
        <w:softHyphen/>
      </w:r>
      <w:r w:rsidRPr="00A879D7">
        <w:rPr>
          <w:rFonts w:ascii="Times New Roman" w:hAnsi="Times New Roman"/>
          <w:sz w:val="20"/>
        </w:rPr>
        <w:t>heten och övervakningen av klienterna.</w:t>
      </w:r>
      <w:r w:rsidR="00887FF2">
        <w:rPr>
          <w:rFonts w:ascii="Times New Roman" w:hAnsi="Times New Roman"/>
          <w:sz w:val="20"/>
        </w:rPr>
        <w:t xml:space="preserve"> </w:t>
      </w:r>
      <w:r w:rsidRPr="00A879D7">
        <w:rPr>
          <w:rFonts w:ascii="Times New Roman" w:hAnsi="Times New Roman"/>
          <w:sz w:val="20"/>
        </w:rPr>
        <w:t>Uppdraget ska redovisas senast den 25 maj 2023. Punkten är inte slut</w:t>
      </w:r>
      <w:r w:rsidRPr="00A879D7">
        <w:rPr>
          <w:rFonts w:ascii="Times New Roman" w:hAnsi="Times New Roman"/>
          <w:sz w:val="20"/>
        </w:rPr>
        <w:softHyphen/>
        <w:t>behandlad.</w:t>
      </w:r>
    </w:p>
    <w:p w14:paraId="3B7D2A2D" w14:textId="13C4E3E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65" w:name="_Hlk92459842"/>
      <w:r w:rsidRPr="00A879D7">
        <w:rPr>
          <w:rFonts w:ascii="Times New Roman" w:hAnsi="Times New Roman"/>
          <w:sz w:val="20"/>
        </w:rPr>
        <w:t xml:space="preserve">Punkt 28 om </w:t>
      </w:r>
      <w:r w:rsidRPr="00A879D7">
        <w:rPr>
          <w:rFonts w:ascii="Times New Roman" w:hAnsi="Times New Roman"/>
          <w:i/>
          <w:iCs/>
          <w:sz w:val="20"/>
        </w:rPr>
        <w:t>fler anstaltsplatser</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har tillkännagett för regeringen </w:t>
      </w:r>
      <w:bookmarkEnd w:id="65"/>
      <w:r w:rsidRPr="00A879D7">
        <w:rPr>
          <w:rFonts w:ascii="Times New Roman" w:hAnsi="Times New Roman"/>
          <w:sz w:val="20"/>
        </w:rPr>
        <w:t xml:space="preserve">det som utskottet anför om fler anstaltsplatser (bet. 2020/21:JuU26 s. 56). </w:t>
      </w:r>
    </w:p>
    <w:p w14:paraId="4BC7D6AB" w14:textId="46409758"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Kriminalvården har vid tre tillfällen, i enlighet med uppdrag i myndig</w:t>
      </w:r>
      <w:r w:rsidRPr="00A879D7">
        <w:rPr>
          <w:rFonts w:ascii="Times New Roman" w:hAnsi="Times New Roman"/>
          <w:sz w:val="20"/>
        </w:rPr>
        <w:softHyphen/>
        <w:t>hetens regleringsbrev för budgetåren 2020,</w:t>
      </w:r>
      <w:r w:rsidR="006E6322">
        <w:rPr>
          <w:rFonts w:ascii="Times New Roman" w:hAnsi="Times New Roman"/>
          <w:sz w:val="20"/>
        </w:rPr>
        <w:t xml:space="preserve"> </w:t>
      </w:r>
      <w:r w:rsidRPr="00A879D7">
        <w:rPr>
          <w:rFonts w:ascii="Times New Roman" w:hAnsi="Times New Roman"/>
          <w:sz w:val="20"/>
        </w:rPr>
        <w:t>2021 och 2022, redovisat en plan för ökad platskapacitet (Ju2020/00799, Ju2021/00955 och Ju2022</w:t>
      </w:r>
      <w:r w:rsidR="00BD513F">
        <w:rPr>
          <w:rFonts w:ascii="Times New Roman" w:hAnsi="Times New Roman"/>
          <w:sz w:val="20"/>
        </w:rPr>
        <w:t>/</w:t>
      </w:r>
      <w:r w:rsidRPr="00A879D7">
        <w:rPr>
          <w:rFonts w:ascii="Times New Roman" w:hAnsi="Times New Roman"/>
          <w:sz w:val="20"/>
        </w:rPr>
        <w:t>00818</w:t>
      </w:r>
      <w:r w:rsidR="00BD513F" w:rsidRPr="00A879D7">
        <w:rPr>
          <w:rFonts w:ascii="Times New Roman" w:hAnsi="Times New Roman"/>
          <w:sz w:val="20"/>
        </w:rPr>
        <w:t>).</w:t>
      </w:r>
      <w:r w:rsidRPr="00A879D7">
        <w:rPr>
          <w:rFonts w:ascii="Times New Roman" w:hAnsi="Times New Roman"/>
          <w:sz w:val="20"/>
        </w:rPr>
        <w:t xml:space="preserve"> Av den senast inlämnade utbyggnadsplanen framgår att myndigheten planerar ett tillskott om cirka 4 700 platser under perioden. Regeringen har i Kriminalvårdens regleringsbrev för budgetåret 2023 gett myndigheten i uppdrag att den 1 mars 2023 inkomma med en uppdatering av utbyggnadsplanen. Myndigheten har också i uppdrag att därutöver beräkna vilken ytterligare kapacitet som kommer behövas i häkte, anstalt och frivård för att kunna hantera de förslag som lämnats i Tidöavtalet. Kriminalvården redovisade i juni 2022 ett regeringsuppdrag om att ta fram en plan för en strategisk kompetensförsörjning (Ju2022/02133). Regeringen har i Kriminalvårdens regleringsbrev för budgetåret 2023 gett myndigheten i uppdrag att inkomma med en genomförandeplan för kompetensförsörjningen för åren 2023–2032. Kriminalvårdens anslag har stärkts kraftigt de senaste budgetåren (bl.a. prop. 2019/20:1, prop. 2020/21:1). </w:t>
      </w:r>
      <w:r w:rsidR="00BD513F" w:rsidRPr="00A879D7">
        <w:rPr>
          <w:rFonts w:ascii="Times New Roman" w:hAnsi="Times New Roman"/>
          <w:sz w:val="20"/>
        </w:rPr>
        <w:t xml:space="preserve">I budgetpropositionen för 2023 </w:t>
      </w:r>
      <w:r w:rsidRPr="00A879D7">
        <w:rPr>
          <w:rFonts w:ascii="Times New Roman" w:hAnsi="Times New Roman"/>
          <w:sz w:val="20"/>
        </w:rPr>
        <w:t>föreslog regeringen att Kriminalvårdens anslag skulle stärkas med ytterligare drygt 2,4 miljarder kronor fr.o.m. 2025 i syfte att kunna fortsätta öka kapaciteten</w:t>
      </w:r>
      <w:r w:rsidR="00683B73">
        <w:rPr>
          <w:rFonts w:ascii="Times New Roman" w:hAnsi="Times New Roman"/>
          <w:sz w:val="20"/>
        </w:rPr>
        <w:t xml:space="preserve"> </w:t>
      </w:r>
      <w:r w:rsidR="00683B73" w:rsidRPr="00A879D7">
        <w:rPr>
          <w:rFonts w:ascii="Times New Roman" w:hAnsi="Times New Roman"/>
          <w:sz w:val="20"/>
        </w:rPr>
        <w:t>(prop. 2022/23:1</w:t>
      </w:r>
      <w:r w:rsidR="00683B73">
        <w:rPr>
          <w:rFonts w:ascii="Times New Roman" w:hAnsi="Times New Roman"/>
          <w:sz w:val="20"/>
        </w:rPr>
        <w:t xml:space="preserve"> utg.omr. 4 avsnitt 3.10</w:t>
      </w:r>
      <w:r w:rsidR="00BD513F">
        <w:rPr>
          <w:rFonts w:ascii="Times New Roman" w:hAnsi="Times New Roman"/>
          <w:sz w:val="20"/>
        </w:rPr>
        <w:t xml:space="preserve"> s. 76 </w:t>
      </w:r>
      <w:r w:rsidR="00BD513F" w:rsidRPr="00A879D7">
        <w:rPr>
          <w:rFonts w:ascii="Times New Roman" w:hAnsi="Times New Roman"/>
          <w:sz w:val="20"/>
        </w:rPr>
        <w:t>).</w:t>
      </w:r>
      <w:r w:rsidRPr="00A879D7">
        <w:rPr>
          <w:rFonts w:ascii="Times New Roman" w:hAnsi="Times New Roman"/>
          <w:sz w:val="20"/>
        </w:rPr>
        <w:t xml:space="preserve"> Kriminalvårdens anslag har stärkts sedan 2019 bl.a. i syfte att ge myndigheten förutsättningar att kunna tillskapa fler tillfälliga och permanenta platser (prop. 2019/20:2, prop. 2019/20:1, prop. 2020/21:1, prop. 2021/22:1, bet. 2021/22:JuU1</w:t>
      </w:r>
      <w:r w:rsidR="00683B73">
        <w:rPr>
          <w:rFonts w:ascii="Times New Roman" w:hAnsi="Times New Roman"/>
          <w:sz w:val="20"/>
        </w:rPr>
        <w:t>, rskr. 2021/22:89</w:t>
      </w:r>
      <w:r w:rsidR="00683B73" w:rsidRPr="00A879D7">
        <w:rPr>
          <w:rFonts w:ascii="Times New Roman" w:hAnsi="Times New Roman"/>
          <w:sz w:val="20"/>
        </w:rPr>
        <w:t>).</w:t>
      </w:r>
      <w:r w:rsidRPr="00A879D7">
        <w:rPr>
          <w:rFonts w:ascii="Times New Roman" w:hAnsi="Times New Roman"/>
          <w:sz w:val="20"/>
        </w:rPr>
        <w:t xml:space="preserve"> Antalet tillgängliga platser i Kriminalvården har ökat kontinuerligt de senaste åren. Punkten är inte slutbehandlad.</w:t>
      </w:r>
    </w:p>
    <w:p w14:paraId="4C83323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33 om </w:t>
      </w:r>
      <w:r w:rsidRPr="00A879D7">
        <w:rPr>
          <w:rFonts w:ascii="Times New Roman" w:hAnsi="Times New Roman"/>
          <w:i/>
          <w:iCs/>
          <w:sz w:val="20"/>
        </w:rPr>
        <w:t>åtgärder för att öka antalet överföranden av dömda utländska medborgare till deras respektive hemländer</w:t>
      </w:r>
      <w:r w:rsidRPr="00A879D7">
        <w:rPr>
          <w:rFonts w:ascii="Times New Roman" w:hAnsi="Times New Roman"/>
          <w:sz w:val="20"/>
        </w:rPr>
        <w:t>*: Riksdagen har tillkännagett för regeringen att Sverige bör prioritera arbetet med att skriva avtal med andra länder om överförande av verkställighet samt att Kriminalvården ges i uppdrag att påtagligt öka antalet överföranden av fångar med utländskt medborgarskap i svenska fängelser till sina respektive hemländer och att Kriminalvården bör fördjupa samarbetet med kriminalvården i de länder vars medborgare är överrepresenterade i de svenska anstalterna för att överföring ska bli möjligt i fler fall (bet. 2020/21:JuU26 s. 53). Punkten motsvarar punkt 24 bet. 2021/22:JuU25, rskr. 2021/22:246.</w:t>
      </w:r>
    </w:p>
    <w:p w14:paraId="602953F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2C88417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1 december 2022 trädde ny lagstiftning i kraft som syftar till en förbättrad hantering av ärenden om överförande av straffverkställighet (SFS 2022:1459). Beredning av ytterligare lagändringar pågår inom Regeringskansliet.</w:t>
      </w:r>
    </w:p>
    <w:p w14:paraId="024363CC" w14:textId="1C8FDCFD" w:rsid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regleringsbrevet för 2021 fick Kriminalvården i uppdrag att redovisa åtgärder som syftar till att öka antalet överföranden och hur myndigheten har bidragit till ett effektivt förfarande avseende överförande av straffverkställighet, bland annat mot bakgrund av det skyndsamhetskrav som genom lagändring</w:t>
      </w:r>
      <w:r w:rsidRPr="00A879D7" w:rsidDel="003A468C">
        <w:rPr>
          <w:rFonts w:ascii="Times New Roman" w:hAnsi="Times New Roman"/>
          <w:sz w:val="20"/>
        </w:rPr>
        <w:t xml:space="preserve"> </w:t>
      </w:r>
      <w:r w:rsidRPr="00A879D7">
        <w:rPr>
          <w:rFonts w:ascii="Times New Roman" w:hAnsi="Times New Roman"/>
          <w:sz w:val="20"/>
        </w:rPr>
        <w:t>(SFS 2020:384) gäller sedan den 1 juli 2020. I regleringsbrevet för 2022 hade Kriminalvården i uppdrag att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regleringsbrevet för budgetåret 2023 har regeringen gett Kriminalvården i uppdrag att fortsätta med denna redovisning. Härutöver har myndigheten fått i uppdrag att redovisa åtgärder som vidtagits i syfte att ytterligare öka antalet överföranden av straff</w:t>
      </w:r>
      <w:r w:rsidR="008E48D9">
        <w:rPr>
          <w:rFonts w:ascii="Times New Roman" w:hAnsi="Times New Roman"/>
          <w:sz w:val="20"/>
        </w:rPr>
        <w:softHyphen/>
      </w:r>
      <w:r w:rsidRPr="00A879D7">
        <w:rPr>
          <w:rFonts w:ascii="Times New Roman" w:hAnsi="Times New Roman"/>
          <w:sz w:val="20"/>
        </w:rPr>
        <w:t>verkställighet samt vilka hinder myndigheten möter på området. Punkten är inte slutbehandlad.</w:t>
      </w:r>
    </w:p>
    <w:p w14:paraId="3EB3C899" w14:textId="4B875DC6" w:rsidR="00DB69C1" w:rsidRPr="00A879D7" w:rsidRDefault="00DB69C1"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Följande punkter är inte slutbehandlade: 5, 19</w:t>
      </w:r>
      <w:r w:rsidR="00402619">
        <w:rPr>
          <w:rFonts w:ascii="Times New Roman" w:hAnsi="Times New Roman"/>
          <w:sz w:val="20"/>
        </w:rPr>
        <w:t>, 28</w:t>
      </w:r>
      <w:r>
        <w:rPr>
          <w:rFonts w:ascii="Times New Roman" w:hAnsi="Times New Roman"/>
          <w:sz w:val="20"/>
        </w:rPr>
        <w:t xml:space="preserve"> och 33.</w:t>
      </w:r>
    </w:p>
    <w:p w14:paraId="6E58311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81. Rskr. 2020/21:314 </w:t>
      </w:r>
    </w:p>
    <w:p w14:paraId="48614BF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Barn som bevittnar brott</w:t>
      </w:r>
    </w:p>
    <w:p w14:paraId="57ABAA6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2020/21:170, bet. 2020/21:JuU35</w:t>
      </w:r>
    </w:p>
    <w:p w14:paraId="6FB423C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114)</w:t>
      </w:r>
    </w:p>
    <w:p w14:paraId="6CCE642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44E4658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917217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höjd straffskala</w:t>
      </w:r>
      <w:r w:rsidRPr="00A879D7">
        <w:rPr>
          <w:rFonts w:ascii="Times New Roman" w:hAnsi="Times New Roman"/>
          <w:sz w:val="20"/>
        </w:rPr>
        <w:t>*: Riksdagen har tillkännagett för regeringen det som utskottet anför om höjd straffskala för barnfridsbrott (bet. 2020/21:JuU35 s. 6). Regeringen beslutade den 7 juli 2022 att ge en särskild utredare i uppdrag att göra en översyn av kontaktförbuds</w:t>
      </w:r>
      <w:r w:rsidRPr="00A879D7">
        <w:rPr>
          <w:rFonts w:ascii="Times New Roman" w:hAnsi="Times New Roman"/>
          <w:sz w:val="20"/>
        </w:rPr>
        <w:softHyphen/>
        <w:t>lagstiftningen (dir. 2022:114). I uppdraget ingår att ta ställning till om straffskalan för barnfridsbrottet bör skärpas, särskilt när det gäller minimistraffet, och oavsett bedömning i sak lämna nödvändiga författningsförslag. Uppdraget ska redovisas senast den 7 augusti 2023. Punkten är inte slutbehandlad.</w:t>
      </w:r>
    </w:p>
    <w:p w14:paraId="576C9C8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66" w:name="_Hlk95116141"/>
      <w:r w:rsidRPr="00A879D7">
        <w:rPr>
          <w:rFonts w:ascii="Times New Roman" w:eastAsiaTheme="minorHAnsi" w:hAnsi="Times New Roman" w:cstheme="minorBidi"/>
          <w:i/>
          <w:sz w:val="20"/>
          <w:szCs w:val="22"/>
        </w:rPr>
        <w:t>82. Rskr. 2020/21:315</w:t>
      </w:r>
    </w:p>
    <w:bookmarkEnd w:id="66"/>
    <w:p w14:paraId="7CBD413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Ett stärkt barnrättsperspektiv i vårdnadstvister</w:t>
      </w:r>
    </w:p>
    <w:p w14:paraId="037B4C2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2020/21:150, bet. 2020/21:CU17</w:t>
      </w:r>
    </w:p>
    <w:p w14:paraId="2C2502C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115).</w:t>
      </w:r>
    </w:p>
    <w:p w14:paraId="22E8763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4B0CFC3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34C61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kompetensfrågor</w:t>
      </w:r>
      <w:r w:rsidRPr="00A879D7">
        <w:rPr>
          <w:rFonts w:ascii="Times New Roman" w:hAnsi="Times New Roman"/>
          <w:sz w:val="20"/>
        </w:rPr>
        <w:t>*: Riksdagen har tillkännagett</w:t>
      </w:r>
      <w:r w:rsidRPr="00A879D7">
        <w:rPr>
          <w:rFonts w:ascii="Times New Roman" w:hAnsi="Times New Roman"/>
          <w:bCs/>
          <w:sz w:val="20"/>
        </w:rPr>
        <w:t xml:space="preserve"> för regeringen</w:t>
      </w:r>
      <w:r w:rsidRPr="00A879D7">
        <w:rPr>
          <w:rFonts w:ascii="Times New Roman" w:hAnsi="Times New Roman"/>
          <w:sz w:val="20"/>
        </w:rPr>
        <w:t xml:space="preserve"> det som utskottet anför om kompetensfrågor (bet. 2020/21:CU17 s. 45 och 47 f.). </w:t>
      </w:r>
      <w:r w:rsidR="00683B73">
        <w:rPr>
          <w:rFonts w:ascii="Times New Roman" w:hAnsi="Times New Roman"/>
          <w:sz w:val="20"/>
        </w:rPr>
        <w:t xml:space="preserve">I betänkandet Tryggare hem för barn (SOU 2022:71) som överlämnades till regeringen den 20 januari 2023 behandlas frågor om kompetenshöjande insatser. </w:t>
      </w:r>
      <w:r w:rsidRPr="00A879D7">
        <w:rPr>
          <w:rFonts w:ascii="Times New Roman" w:hAnsi="Times New Roman"/>
          <w:sz w:val="20"/>
        </w:rPr>
        <w:t>I Regeringskansliet pågår ett arbete med att överväga vilka åtgärder som bör vidtas med anledning av till</w:t>
      </w:r>
      <w:r w:rsidRPr="00A879D7">
        <w:rPr>
          <w:rFonts w:ascii="Times New Roman" w:hAnsi="Times New Roman"/>
          <w:sz w:val="20"/>
        </w:rPr>
        <w:softHyphen/>
        <w:t>kännagivandet. Punkten är inte slutbehandlad.</w:t>
      </w:r>
    </w:p>
    <w:p w14:paraId="1F9F25D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iCs/>
          <w:sz w:val="20"/>
        </w:rPr>
        <w:t>andra frågor om kvalitetssäkring och domstolens beslutsunderlag</w:t>
      </w:r>
      <w:r w:rsidRPr="00A879D7">
        <w:rPr>
          <w:rFonts w:ascii="Times New Roman" w:hAnsi="Times New Roman"/>
          <w:sz w:val="20"/>
        </w:rPr>
        <w:t xml:space="preserve">*: Riksdagen har tillkännagett </w:t>
      </w:r>
      <w:r w:rsidRPr="00A879D7">
        <w:rPr>
          <w:rFonts w:ascii="Times New Roman" w:hAnsi="Times New Roman"/>
          <w:bCs/>
          <w:sz w:val="20"/>
        </w:rPr>
        <w:t xml:space="preserve">för regeringen </w:t>
      </w:r>
      <w:r w:rsidRPr="00A879D7">
        <w:rPr>
          <w:rFonts w:ascii="Times New Roman" w:hAnsi="Times New Roman"/>
          <w:sz w:val="20"/>
        </w:rPr>
        <w:t>det som utskottet anför om kvalitetssäkring och domstolens beslutsunderlag i övrigt (bet. 2020/21:CU17 s. 51 och 56 f.). I Regeringskansliet pågår ett arbete med att överväga vilka åtgärder som bör vidtas med anledning av tillkänna</w:t>
      </w:r>
      <w:r w:rsidRPr="00A879D7">
        <w:rPr>
          <w:rFonts w:ascii="Times New Roman" w:hAnsi="Times New Roman"/>
          <w:sz w:val="20"/>
        </w:rPr>
        <w:softHyphen/>
        <w:t>givandet. Punkten är inte slutbehandlad.</w:t>
      </w:r>
    </w:p>
    <w:p w14:paraId="377C3ECA"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83. Rskr. 2020/21:317</w:t>
      </w:r>
    </w:p>
    <w:p w14:paraId="3481AB5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Förbud mot erkännande av utländska månggiften m.m. </w:t>
      </w:r>
    </w:p>
    <w:p w14:paraId="6D9802C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2020/21:149,</w:t>
      </w:r>
      <w:r w:rsidRPr="00A879D7">
        <w:rPr>
          <w:rFonts w:ascii="Times New Roman" w:hAnsi="Times New Roman"/>
          <w:iCs/>
          <w:sz w:val="20"/>
        </w:rPr>
        <w:t xml:space="preserve"> </w:t>
      </w:r>
      <w:r w:rsidRPr="00A879D7">
        <w:rPr>
          <w:rFonts w:ascii="Times New Roman" w:hAnsi="Times New Roman"/>
          <w:sz w:val="20"/>
        </w:rPr>
        <w:t>bet. 2020/21:CU18</w:t>
      </w:r>
    </w:p>
    <w:p w14:paraId="7BAF46A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116).</w:t>
      </w:r>
    </w:p>
    <w:p w14:paraId="0E36AE6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62CDFD6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3807ED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iCs/>
          <w:sz w:val="20"/>
        </w:rPr>
        <w:t xml:space="preserve">Punkt 2 om </w:t>
      </w:r>
      <w:r w:rsidRPr="00A879D7">
        <w:rPr>
          <w:rFonts w:ascii="Times New Roman" w:hAnsi="Times New Roman"/>
          <w:i/>
          <w:sz w:val="20"/>
        </w:rPr>
        <w:t>ventilen i fråga om månggiften*</w:t>
      </w:r>
      <w:r w:rsidRPr="00A879D7">
        <w:rPr>
          <w:rFonts w:ascii="Times New Roman" w:hAnsi="Times New Roman"/>
          <w:iCs/>
          <w:sz w:val="20"/>
        </w:rPr>
        <w:t xml:space="preserve">: Riksdagen har tillkännagett </w:t>
      </w:r>
      <w:r w:rsidRPr="00A879D7">
        <w:rPr>
          <w:rFonts w:ascii="Times New Roman" w:hAnsi="Times New Roman"/>
          <w:bCs/>
          <w:sz w:val="20"/>
        </w:rPr>
        <w:t xml:space="preserve">för regeringen </w:t>
      </w:r>
      <w:r w:rsidRPr="00A879D7">
        <w:rPr>
          <w:rFonts w:ascii="Times New Roman" w:hAnsi="Times New Roman"/>
          <w:sz w:val="20"/>
        </w:rPr>
        <w:t>det som utskottet anför om ventilen i fråga om månggiften (bet. 2020/21:CU19 s. 15). Genom de lagändringar riksdagen antagit gäller sedan den 1 juli 2021 ett generellt förbud mot att erkänna mång</w:t>
      </w:r>
      <w:r w:rsidRPr="00A879D7">
        <w:rPr>
          <w:rFonts w:ascii="Times New Roman" w:hAnsi="Times New Roman"/>
          <w:sz w:val="20"/>
        </w:rPr>
        <w:softHyphen/>
        <w:t>giften som ingåtts enligt utländsk lag. Undantag från förbudet ska kunna göras endast om det finns synnerliga skäl för det. Ett arbete pågår i Regeringskansliet med att överväga vilka åtgärder som bör vidtas med anledning av tillkännagivandet.</w:t>
      </w:r>
      <w:r w:rsidRPr="00A879D7">
        <w:rPr>
          <w:rFonts w:ascii="Times New Roman" w:hAnsi="Times New Roman"/>
          <w:iCs/>
          <w:sz w:val="20"/>
        </w:rPr>
        <w:t xml:space="preserve"> Punkten är inte slutbehandlad.</w:t>
      </w:r>
    </w:p>
    <w:p w14:paraId="438FC19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84. Rskr. 2020/21:320</w:t>
      </w:r>
    </w:p>
    <w:p w14:paraId="7D01DD5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Verkställighet av förvaltningsmyndighetens beslut om återkrav </w:t>
      </w:r>
    </w:p>
    <w:p w14:paraId="4B957AF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Utskottsinitiativ, bet. 2020/21:CU25</w:t>
      </w:r>
    </w:p>
    <w:p w14:paraId="409B5BA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2021/22:75 (Ju 119).</w:t>
      </w:r>
    </w:p>
    <w:p w14:paraId="2316F9A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4374E83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FD70AD" w14:textId="602D0734"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bCs/>
          <w:sz w:val="20"/>
        </w:rPr>
        <w:t>Om</w:t>
      </w:r>
      <w:r w:rsidRPr="00A879D7">
        <w:rPr>
          <w:rFonts w:ascii="Times New Roman" w:hAnsi="Times New Roman"/>
          <w:bCs/>
          <w:i/>
          <w:iCs/>
          <w:sz w:val="20"/>
        </w:rPr>
        <w:t xml:space="preserve"> verkställighet av förvaltningsmyndigheters beslut om återkrav</w:t>
      </w:r>
      <w:r w:rsidRPr="00A879D7">
        <w:rPr>
          <w:rFonts w:ascii="Times New Roman" w:hAnsi="Times New Roman"/>
          <w:bCs/>
          <w:sz w:val="20"/>
        </w:rPr>
        <w:t>*: Riksdagen har</w:t>
      </w:r>
      <w:r w:rsidRPr="00A879D7">
        <w:rPr>
          <w:rFonts w:ascii="Times New Roman" w:hAnsi="Times New Roman"/>
          <w:sz w:val="20"/>
        </w:rPr>
        <w:t xml:space="preserve"> </w:t>
      </w:r>
      <w:r w:rsidRPr="00A879D7">
        <w:rPr>
          <w:rFonts w:ascii="Times New Roman" w:hAnsi="Times New Roman"/>
          <w:bCs/>
          <w:sz w:val="20"/>
        </w:rPr>
        <w:t xml:space="preserve">tillkännagett </w:t>
      </w:r>
      <w:bookmarkStart w:id="67" w:name="_Hlk90964636"/>
      <w:r w:rsidRPr="00A879D7">
        <w:rPr>
          <w:rFonts w:ascii="Times New Roman" w:hAnsi="Times New Roman"/>
          <w:bCs/>
          <w:sz w:val="20"/>
        </w:rPr>
        <w:t xml:space="preserve">för regeringen </w:t>
      </w:r>
      <w:bookmarkEnd w:id="67"/>
      <w:r w:rsidRPr="00A879D7">
        <w:rPr>
          <w:rFonts w:ascii="Times New Roman" w:hAnsi="Times New Roman"/>
          <w:bCs/>
          <w:sz w:val="20"/>
        </w:rPr>
        <w:t>det som utskottet anför om verkställighet av förvaltningsmyndigheters beslut om återkrav (bet. 2020/21:CU25 s. 5). Enligt tillkännagivandet bör regeringen prioritera beredningen av utredningsförslag som gäller verkställighet av förvalt</w:t>
      </w:r>
      <w:r w:rsidRPr="00A879D7">
        <w:rPr>
          <w:rFonts w:ascii="Times New Roman" w:hAnsi="Times New Roman"/>
          <w:bCs/>
          <w:sz w:val="20"/>
        </w:rPr>
        <w:softHyphen/>
        <w:t>nings</w:t>
      </w:r>
      <w:r w:rsidRPr="00A879D7">
        <w:rPr>
          <w:rFonts w:ascii="Times New Roman" w:hAnsi="Times New Roman"/>
          <w:bCs/>
          <w:sz w:val="20"/>
        </w:rPr>
        <w:softHyphen/>
        <w:t>myndig</w:t>
      </w:r>
      <w:r w:rsidRPr="00A879D7">
        <w:rPr>
          <w:rFonts w:ascii="Times New Roman" w:hAnsi="Times New Roman"/>
          <w:bCs/>
          <w:sz w:val="20"/>
        </w:rPr>
        <w:softHyphen/>
        <w:t>heters beslut om återkrav och så snart som möjligt åter</w:t>
      </w:r>
      <w:r w:rsidR="008E48D9">
        <w:rPr>
          <w:rFonts w:ascii="Times New Roman" w:hAnsi="Times New Roman"/>
          <w:bCs/>
          <w:sz w:val="20"/>
        </w:rPr>
        <w:softHyphen/>
      </w:r>
      <w:r w:rsidRPr="00A879D7">
        <w:rPr>
          <w:rFonts w:ascii="Times New Roman" w:hAnsi="Times New Roman"/>
          <w:bCs/>
          <w:sz w:val="20"/>
        </w:rPr>
        <w:t xml:space="preserve">komma till riksdagen med lagförslag som ger myndigheterna effektivare och snabbare möjligheter att driva in beslutade återkrav. </w:t>
      </w:r>
      <w:r w:rsidRPr="00A879D7">
        <w:rPr>
          <w:rFonts w:ascii="Times New Roman" w:hAnsi="Times New Roman"/>
          <w:sz w:val="20"/>
        </w:rPr>
        <w:t>Frågan behandlas i Utsöknings</w:t>
      </w:r>
      <w:r w:rsidRPr="00A879D7">
        <w:rPr>
          <w:rFonts w:ascii="Times New Roman" w:hAnsi="Times New Roman"/>
          <w:sz w:val="20"/>
        </w:rPr>
        <w:softHyphen/>
        <w:t>utredningens betänk</w:t>
      </w:r>
      <w:r w:rsidRPr="00A879D7">
        <w:rPr>
          <w:rFonts w:ascii="Times New Roman" w:hAnsi="Times New Roman"/>
          <w:sz w:val="20"/>
        </w:rPr>
        <w:softHyphen/>
        <w:t xml:space="preserve">ande Ett modernare utsökningsförfarande (SOU 2016:81). </w:t>
      </w:r>
      <w:r w:rsidR="00BD513F">
        <w:rPr>
          <w:rFonts w:ascii="Times New Roman" w:hAnsi="Times New Roman"/>
          <w:sz w:val="20"/>
        </w:rPr>
        <w:t>Den 31 mars 2022 beslutade regeringen</w:t>
      </w:r>
      <w:r w:rsidRPr="00A879D7">
        <w:rPr>
          <w:rFonts w:ascii="Times New Roman" w:hAnsi="Times New Roman"/>
          <w:sz w:val="20"/>
        </w:rPr>
        <w:t xml:space="preserve"> propositionen Snabbare och enklare verkställighet av myndighetsbeslut (prop. </w:t>
      </w:r>
      <w:r w:rsidR="00683B73" w:rsidRPr="00A879D7">
        <w:rPr>
          <w:rFonts w:ascii="Times New Roman" w:hAnsi="Times New Roman"/>
          <w:sz w:val="20"/>
        </w:rPr>
        <w:t>2021/22:206)</w:t>
      </w:r>
      <w:r w:rsidR="00683B73">
        <w:rPr>
          <w:rFonts w:ascii="Times New Roman" w:hAnsi="Times New Roman"/>
          <w:sz w:val="20"/>
        </w:rPr>
        <w:t xml:space="preserve">. </w:t>
      </w:r>
      <w:r w:rsidR="00683B73" w:rsidRPr="00352E8E">
        <w:rPr>
          <w:rFonts w:ascii="Times New Roman" w:hAnsi="Times New Roman"/>
          <w:sz w:val="20"/>
        </w:rPr>
        <w:t>Genom förslagen i propositionen ansåg regeringen att tillkännagivandet är tillgodosett och därmed slutbehandlat.</w:t>
      </w:r>
      <w:r w:rsidR="00BD513F" w:rsidRPr="00A879D7">
        <w:rPr>
          <w:rFonts w:ascii="Times New Roman" w:hAnsi="Times New Roman"/>
          <w:sz w:val="20"/>
        </w:rPr>
        <w:t xml:space="preserve"> </w:t>
      </w:r>
      <w:r w:rsidRPr="00A879D7">
        <w:rPr>
          <w:rFonts w:ascii="Times New Roman" w:hAnsi="Times New Roman"/>
          <w:sz w:val="20"/>
        </w:rPr>
        <w:t>Punkten är slut</w:t>
      </w:r>
      <w:r w:rsidRPr="00A879D7">
        <w:rPr>
          <w:rFonts w:ascii="Times New Roman" w:hAnsi="Times New Roman"/>
          <w:sz w:val="20"/>
        </w:rPr>
        <w:softHyphen/>
        <w:t xml:space="preserve">behandlad. </w:t>
      </w:r>
    </w:p>
    <w:p w14:paraId="73D88FD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85. Rskr. 2020/21:344</w:t>
      </w:r>
    </w:p>
    <w:p w14:paraId="5613E43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frågor</w:t>
      </w:r>
    </w:p>
    <w:p w14:paraId="5427884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2020/21:644 m.fl., bet. 2020/21:JuU24</w:t>
      </w:r>
    </w:p>
    <w:p w14:paraId="0BA39AE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2021/22:75 (Ju 122).</w:t>
      </w:r>
    </w:p>
    <w:p w14:paraId="1E7B6A7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FB00E1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018ED9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68" w:name="_Hlk84189847"/>
      <w:r w:rsidRPr="00A879D7">
        <w:rPr>
          <w:rFonts w:ascii="Times New Roman" w:hAnsi="Times New Roman"/>
          <w:sz w:val="20"/>
        </w:rPr>
        <w:t xml:space="preserve">Punkt 1 om </w:t>
      </w:r>
      <w:r w:rsidRPr="00A879D7">
        <w:rPr>
          <w:rFonts w:ascii="Times New Roman" w:hAnsi="Times New Roman"/>
          <w:i/>
          <w:iCs/>
          <w:sz w:val="20"/>
        </w:rPr>
        <w:t>kriminalisering av så kallade illegala vägspärrar</w:t>
      </w:r>
      <w:bookmarkEnd w:id="68"/>
      <w:r w:rsidRPr="00A879D7">
        <w:rPr>
          <w:rFonts w:ascii="Times New Roman" w:hAnsi="Times New Roman"/>
          <w:i/>
          <w:iCs/>
          <w:sz w:val="20"/>
        </w:rPr>
        <w:t>*</w:t>
      </w:r>
      <w:r w:rsidRPr="00A879D7">
        <w:rPr>
          <w:rFonts w:ascii="Times New Roman" w:hAnsi="Times New Roman"/>
          <w:sz w:val="20"/>
        </w:rPr>
        <w:t>: Riksdagen har tillkännagett för regeringen det som utskottet anför om att utreda kriminalisering av s.k. illegala vägspärrar (bet. 2020/21:JuU24 s. 20 f.). Ärendet bereds i Regeringskansliet. Punkten är inte slutbehandlad.</w:t>
      </w:r>
    </w:p>
    <w:p w14:paraId="77603324"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7 om </w:t>
      </w:r>
      <w:r w:rsidRPr="00A879D7">
        <w:rPr>
          <w:rFonts w:ascii="Times New Roman" w:hAnsi="Times New Roman"/>
          <w:i/>
          <w:iCs/>
          <w:sz w:val="20"/>
        </w:rPr>
        <w:t>skärpt straff för våldtäkt</w:t>
      </w:r>
      <w:r w:rsidRPr="00A879D7">
        <w:rPr>
          <w:rFonts w:ascii="Times New Roman" w:hAnsi="Times New Roman"/>
          <w:sz w:val="20"/>
        </w:rPr>
        <w:t>*: Riksdagen har tillkännagett för regeringen att regeringen skyndsamt ska återkomma till riksdagen med ett förslag som innebär att minimistraffet för våldtäkt av normalgraden ska höjas till fängelse i tre år (bet. 2020/21:JuU24 s. 30 f.). Regeringen beslutade den 30 januari 2020 att en särskild utredare skulle överväga ytterligare åtgärder i skärpande och förtydligande riktning när det gäller sexuella kränkningar (dir. 2020:5). I uppdraget ingick bl.a. att se över straffskalorna för sexualbrotten och lämna förslag på de förändringar som kan behövas för att dessa i tillräcklig mån ska spegla brottens allvar. Uppdraget redovisades den 1 juni 2021 i betänkandet Ett förstärkt skydd mot sexuella kränkningar (SOU 2021:43). Den 13 april 2022 beslutade regeringen propositionen Skärpt syn på våldtäkt och andra sexuella kränkningar (prop. 2021/22:231). Genom förslagen om skärpt straff för våldtäkt ansåg regeringen att tillkännagivandet var tillgodosett</w:t>
      </w:r>
      <w:r w:rsidR="00683B73">
        <w:rPr>
          <w:rFonts w:ascii="Times New Roman" w:hAnsi="Times New Roman"/>
          <w:sz w:val="20"/>
        </w:rPr>
        <w:t xml:space="preserve"> </w:t>
      </w:r>
      <w:r w:rsidR="00683B73" w:rsidRPr="006D5DCD">
        <w:rPr>
          <w:rFonts w:ascii="Times New Roman" w:hAnsi="Times New Roman"/>
          <w:sz w:val="20"/>
        </w:rPr>
        <w:t>och därmed slutbehandlat</w:t>
      </w:r>
      <w:r w:rsidR="00683B73" w:rsidRPr="00A879D7">
        <w:rPr>
          <w:rFonts w:ascii="Times New Roman" w:hAnsi="Times New Roman"/>
          <w:sz w:val="20"/>
        </w:rPr>
        <w:t xml:space="preserve">. </w:t>
      </w:r>
      <w:r w:rsidRPr="00A879D7">
        <w:rPr>
          <w:rFonts w:ascii="Times New Roman" w:hAnsi="Times New Roman"/>
          <w:sz w:val="20"/>
        </w:rPr>
        <w:t xml:space="preserve">Lagändringarna trädde i kraft den 1 augusti 2022. Punkten är slutbehandlad. </w:t>
      </w:r>
    </w:p>
    <w:p w14:paraId="4096D221" w14:textId="515EC7A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8 om </w:t>
      </w:r>
      <w:r w:rsidRPr="00A879D7">
        <w:rPr>
          <w:rFonts w:ascii="Times New Roman" w:hAnsi="Times New Roman"/>
          <w:i/>
          <w:iCs/>
          <w:sz w:val="20"/>
        </w:rPr>
        <w:t>skärpta straff för sexualbrott</w:t>
      </w:r>
      <w:r w:rsidRPr="00A879D7">
        <w:rPr>
          <w:rFonts w:ascii="Times New Roman" w:hAnsi="Times New Roman"/>
          <w:sz w:val="20"/>
        </w:rPr>
        <w:t>*: Riksdagen har tillkännagett för regeringen att regeringen ska återkomma till riksdagen med ett förslag om skärpta straffskalor för sexualbrotten i 6 kap. brottsbalken (bet. 2020/21:JuU24 s. 30 f.). Regeringen beslutade den 30 januari 2020 att en särskild utredare skulle överväga ytterligare åtgärder i skärpande och förtydligande riktning när det gäller sexuella kränkningar (dir. 2020:5). I uppdraget ingick bl.a. att se över straffskalorna för sexualbrotten och lämna förslag på de förändringar som kan behövas för att dessa i tillräcklig mån ska spegla brottens allvar. Uppdraget redovisades den 1 juni 2021 i betänkandet Ett förstärkt skydd mot sexuella kränkningar (SOU 2021:43). Den 13 april 2022 beslutade regeringen propositionen Skärpt syn på våldtäkt och andra sexuella kränkningar (prop. 2021/22:231). Genom förslagen om skärpt straff för ett flertal sexualbrott ansåg regeringen att tillkännagivandet var tillgodosett</w:t>
      </w:r>
      <w:r w:rsidR="00683B73">
        <w:rPr>
          <w:rFonts w:ascii="Times New Roman" w:hAnsi="Times New Roman"/>
          <w:sz w:val="20"/>
        </w:rPr>
        <w:t xml:space="preserve"> </w:t>
      </w:r>
      <w:r w:rsidR="00683B73" w:rsidRPr="006D5DCD">
        <w:rPr>
          <w:rFonts w:ascii="Times New Roman" w:hAnsi="Times New Roman"/>
          <w:sz w:val="20"/>
        </w:rPr>
        <w:t>och därmed slutbehandlat</w:t>
      </w:r>
      <w:r w:rsidR="00683B73" w:rsidRPr="00A879D7">
        <w:rPr>
          <w:rFonts w:ascii="Times New Roman" w:hAnsi="Times New Roman"/>
          <w:sz w:val="20"/>
        </w:rPr>
        <w:t xml:space="preserve">. </w:t>
      </w:r>
      <w:r w:rsidRPr="00A879D7">
        <w:rPr>
          <w:rFonts w:ascii="Times New Roman" w:hAnsi="Times New Roman"/>
          <w:sz w:val="20"/>
        </w:rPr>
        <w:t>Lagänd</w:t>
      </w:r>
      <w:r w:rsidR="008E48D9">
        <w:rPr>
          <w:rFonts w:ascii="Times New Roman" w:hAnsi="Times New Roman"/>
          <w:sz w:val="20"/>
        </w:rPr>
        <w:softHyphen/>
      </w:r>
      <w:r w:rsidRPr="00A879D7">
        <w:rPr>
          <w:rFonts w:ascii="Times New Roman" w:hAnsi="Times New Roman"/>
          <w:sz w:val="20"/>
        </w:rPr>
        <w:t>ringarna trädde i kraft den 1 augusti 2022. Punkten är slutbehandlad.</w:t>
      </w:r>
    </w:p>
    <w:p w14:paraId="7508251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grovt sexuellt ofredande</w:t>
      </w:r>
      <w:r w:rsidRPr="00A879D7">
        <w:rPr>
          <w:rFonts w:ascii="Times New Roman" w:hAnsi="Times New Roman"/>
          <w:sz w:val="20"/>
        </w:rPr>
        <w:t>*: Riksdagen har tillkännagett för regeringen att regeringen ska återkomma med ett förslag om en ny brottsrubricering om grovt sexuellt ofredande (bet. 2020/21:JuU24 s. 30 f.). Regeringen beslutade den 30 januari 2020 att en särskild utredare skulle överväga ytterligare åtgärder i skärpande och förtydligande riktning när det gäller sexuella kränkningar (dir. 2020:5). I uppdraget ingick bl.a. att se över bestämmelsen om sexuellt ofredande och överväga om ett grovt brott bör införas Uppdraget redovisades den 1 juni 2021 i betänkandet Ett förstärkt skydd mot sexuella kränkningar (SOU 2021:43). Den 13 april 2022 beslutade regeringen propositionen Skärpt syn på våldtäkt och andra sexuella kränkningar (prop. 2021/22:231). Genom förslagen om grovt sexuellt ofredande ansåg regeringen att tillkännagivandet var tillgodosett</w:t>
      </w:r>
      <w:r w:rsidR="00683B73">
        <w:rPr>
          <w:rFonts w:ascii="Times New Roman" w:hAnsi="Times New Roman"/>
          <w:sz w:val="20"/>
        </w:rPr>
        <w:t xml:space="preserve"> </w:t>
      </w:r>
      <w:r w:rsidR="00683B73" w:rsidRPr="006D5DCD">
        <w:rPr>
          <w:rFonts w:ascii="Times New Roman" w:hAnsi="Times New Roman"/>
          <w:sz w:val="20"/>
        </w:rPr>
        <w:t>och därmed slutbehandlat</w:t>
      </w:r>
      <w:r w:rsidR="00683B73" w:rsidRPr="00A879D7">
        <w:rPr>
          <w:rFonts w:ascii="Times New Roman" w:hAnsi="Times New Roman"/>
          <w:sz w:val="20"/>
        </w:rPr>
        <w:t xml:space="preserve">. </w:t>
      </w:r>
      <w:r w:rsidRPr="00A879D7">
        <w:rPr>
          <w:rFonts w:ascii="Times New Roman" w:hAnsi="Times New Roman"/>
          <w:sz w:val="20"/>
        </w:rPr>
        <w:t>Lagändringarna trädde i kraft den 1 augusti 2022. Punkten är slutbehandlad.</w:t>
      </w:r>
    </w:p>
    <w:p w14:paraId="54849D4E" w14:textId="73D6A72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18 om </w:t>
      </w:r>
      <w:r w:rsidRPr="00A879D7">
        <w:rPr>
          <w:rFonts w:ascii="Times New Roman" w:hAnsi="Times New Roman"/>
          <w:i/>
          <w:iCs/>
          <w:sz w:val="20"/>
        </w:rPr>
        <w:t>skärpt straff för angrepp på jägare</w:t>
      </w:r>
      <w:r w:rsidRPr="00A879D7">
        <w:rPr>
          <w:rFonts w:ascii="Times New Roman" w:hAnsi="Times New Roman"/>
          <w:sz w:val="20"/>
        </w:rPr>
        <w:t>*: Riksdagen har tillkännagett för regeringen det som utskottet anför om skärpta straff för angrepp på jägare som bedriver eftersök och skyddsjakt (</w:t>
      </w:r>
      <w:r w:rsidRPr="00A879D7">
        <w:rPr>
          <w:rFonts w:ascii="Times New Roman" w:hAnsi="Times New Roman"/>
          <w:iCs/>
          <w:sz w:val="20"/>
        </w:rPr>
        <w:t>bet. 2020/21:JuU24 s. 46 f.)</w:t>
      </w:r>
      <w:r w:rsidRPr="00A879D7">
        <w:rPr>
          <w:rFonts w:ascii="Times New Roman" w:hAnsi="Times New Roman"/>
          <w:sz w:val="20"/>
        </w:rPr>
        <w:t>. Den 17 mars 2022 beslutade regeringen propositionen Ett modernare straffrättsligt skydd mot hemfridsbrott och olaga intrång (prop. 2021/22:194). Genom förslagen i propositionen ansåg regeringen tillkännagivandet tillgodosett</w:t>
      </w:r>
      <w:r w:rsidR="00683B73">
        <w:rPr>
          <w:rFonts w:ascii="Times New Roman" w:hAnsi="Times New Roman"/>
          <w:sz w:val="20"/>
        </w:rPr>
        <w:t xml:space="preserve"> och därmed slutbehandlat</w:t>
      </w:r>
      <w:r w:rsidR="00683B73" w:rsidRPr="00A879D7">
        <w:rPr>
          <w:rFonts w:ascii="Times New Roman" w:hAnsi="Times New Roman"/>
          <w:sz w:val="20"/>
        </w:rPr>
        <w:t xml:space="preserve">. </w:t>
      </w:r>
      <w:r w:rsidRPr="00A879D7">
        <w:rPr>
          <w:rFonts w:ascii="Times New Roman" w:hAnsi="Times New Roman"/>
          <w:sz w:val="20"/>
        </w:rPr>
        <w:t>Lagändringarna trädde i kraft den 1 juli 2022. Punkten är slutbehandlad.</w:t>
      </w:r>
    </w:p>
    <w:p w14:paraId="7E93962B" w14:textId="03A8010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bookmarkStart w:id="69" w:name="_Hlk84189897"/>
      <w:r w:rsidRPr="00A879D7">
        <w:rPr>
          <w:rFonts w:ascii="Times New Roman" w:hAnsi="Times New Roman"/>
          <w:sz w:val="20"/>
        </w:rPr>
        <w:t xml:space="preserve">Punkt 25 om </w:t>
      </w:r>
      <w:r w:rsidRPr="00A879D7">
        <w:rPr>
          <w:rFonts w:ascii="Times New Roman" w:hAnsi="Times New Roman"/>
          <w:i/>
          <w:iCs/>
          <w:sz w:val="20"/>
        </w:rPr>
        <w:t>hot och våld mot sjukvårdspersonal m.fl.</w:t>
      </w:r>
      <w:bookmarkEnd w:id="69"/>
      <w:r w:rsidRPr="00A879D7">
        <w:rPr>
          <w:rFonts w:ascii="Times New Roman" w:hAnsi="Times New Roman"/>
          <w:sz w:val="20"/>
        </w:rPr>
        <w:t>*: Riksdagen har tillkännagett för regeringen det som utskottet anför om stärkt straffrättsligt skydd för vård- och omsorgspersonal (</w:t>
      </w:r>
      <w:r w:rsidRPr="00A879D7">
        <w:rPr>
          <w:rFonts w:ascii="Times New Roman" w:hAnsi="Times New Roman"/>
          <w:iCs/>
          <w:sz w:val="20"/>
        </w:rPr>
        <w:t>bet. 2020/21:JuU24 s. 56 f.)</w:t>
      </w:r>
      <w:r w:rsidRPr="00A879D7">
        <w:rPr>
          <w:rFonts w:ascii="Times New Roman" w:hAnsi="Times New Roman"/>
          <w:sz w:val="20"/>
        </w:rPr>
        <w:t>. Den 14 maj 2020 beslutade regeringen kommitté</w:t>
      </w:r>
      <w:r w:rsidRPr="00A879D7">
        <w:rPr>
          <w:rFonts w:ascii="Times New Roman" w:hAnsi="Times New Roman"/>
          <w:sz w:val="20"/>
        </w:rPr>
        <w:softHyphen/>
        <w:t xml:space="preserve">direktiv Ett förstärkt straffrättsligt skydd för vissa samhällsnyttiga funktioner och några andra straffrättsliga frågor (dir. 2020:54). Utredaren </w:t>
      </w:r>
      <w:r w:rsidR="00683B73">
        <w:rPr>
          <w:rFonts w:ascii="Times New Roman" w:hAnsi="Times New Roman"/>
          <w:sz w:val="20"/>
        </w:rPr>
        <w:t>fick i uppdrag att</w:t>
      </w:r>
      <w:r w:rsidRPr="00A879D7">
        <w:rPr>
          <w:rFonts w:ascii="Times New Roman" w:hAnsi="Times New Roman"/>
          <w:sz w:val="20"/>
        </w:rPr>
        <w:t xml:space="preserve"> </w:t>
      </w:r>
      <w:r w:rsidR="00BD513F" w:rsidRPr="00A879D7">
        <w:rPr>
          <w:rFonts w:ascii="Times New Roman" w:hAnsi="Times New Roman"/>
          <w:sz w:val="20"/>
        </w:rPr>
        <w:t>bl.a.</w:t>
      </w:r>
      <w:r w:rsidRPr="00A879D7">
        <w:rPr>
          <w:rFonts w:ascii="Times New Roman" w:hAnsi="Times New Roman"/>
          <w:sz w:val="20"/>
        </w:rPr>
        <w:t xml:space="preserve"> överväga och ta ställning till vilka samhällsnyttiga funktioner som är i behov av ett förstärkt straffrättsligt skydd och hur ett sådant skydd kan uppnås. Uppdraget redovisades den 2 februari 2022 genom betänkandet En skärpt syn på brott mot journalister och utövare av vissa samhälls</w:t>
      </w:r>
      <w:r w:rsidRPr="00A879D7">
        <w:rPr>
          <w:rFonts w:ascii="Times New Roman" w:hAnsi="Times New Roman"/>
          <w:sz w:val="20"/>
        </w:rPr>
        <w:softHyphen/>
        <w:t>nyttiga funktioner (SOU 2022:2). Betänkandet har remitterats och remisstiden gick ut den 18 maj 2022. Punkten är inte slutbehandlad.</w:t>
      </w:r>
    </w:p>
    <w:p w14:paraId="4CD9CFFA" w14:textId="77777777" w:rsidR="006C427E" w:rsidRDefault="00683B73"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32 om </w:t>
      </w:r>
      <w:r w:rsidRPr="00A879D7">
        <w:rPr>
          <w:rFonts w:ascii="Times New Roman" w:hAnsi="Times New Roman"/>
          <w:i/>
          <w:iCs/>
          <w:sz w:val="20"/>
        </w:rPr>
        <w:t>skärpta straff m.m. för brott kopplade till grov organiserad brottslighet*</w:t>
      </w:r>
      <w:r w:rsidRPr="00A879D7">
        <w:rPr>
          <w:rFonts w:ascii="Times New Roman" w:hAnsi="Times New Roman"/>
          <w:sz w:val="20"/>
        </w:rPr>
        <w:t>: Riksdagen har tillkännagett för regeringen att regeringen ska återkomma till riksdagen med ett förslag om avsevärt skärpta straff för brott som är kopplade till kriminella uppgörelser (bet.</w:t>
      </w:r>
      <w:r w:rsidRPr="00A879D7">
        <w:rPr>
          <w:rFonts w:ascii="Times New Roman" w:hAnsi="Times New Roman"/>
          <w:iCs/>
          <w:sz w:val="20"/>
        </w:rPr>
        <w:t xml:space="preserve"> 2020/21:JuU24 s. 68 f.). </w:t>
      </w:r>
      <w:r w:rsidRPr="00A879D7">
        <w:rPr>
          <w:rFonts w:ascii="Times New Roman" w:hAnsi="Times New Roman"/>
          <w:sz w:val="20"/>
        </w:rPr>
        <w:t>Den 24 augusti 2021 överlämnades betänkandet Skärpta straff för brott i kriminella nätverk (SOU 2021:68) som bl.a. behandlar dessa frågor.</w:t>
      </w:r>
      <w:r>
        <w:rPr>
          <w:rFonts w:ascii="Times New Roman" w:hAnsi="Times New Roman"/>
          <w:sz w:val="20"/>
        </w:rPr>
        <w:t xml:space="preserve"> </w:t>
      </w:r>
      <w:r w:rsidRPr="00A879D7">
        <w:rPr>
          <w:rFonts w:ascii="Times New Roman" w:hAnsi="Times New Roman"/>
          <w:sz w:val="20"/>
        </w:rPr>
        <w:t xml:space="preserve">Den 11 augusti 2022 beslutade regeringen lagrådsremissen Skärpta straff för brott i kriminella nätverk. </w:t>
      </w:r>
      <w:r>
        <w:rPr>
          <w:rFonts w:ascii="Times New Roman" w:hAnsi="Times New Roman"/>
          <w:sz w:val="20"/>
        </w:rPr>
        <w:t>Regeringen beslutade den 26 januari 2023 propositionen Skärpta straff för brott i kriminella nätverk (prop. 2022/23:53).</w:t>
      </w:r>
      <w:r w:rsidRPr="00A879D7">
        <w:rPr>
          <w:rFonts w:ascii="Times New Roman" w:hAnsi="Times New Roman"/>
          <w:sz w:val="20"/>
        </w:rPr>
        <w:t xml:space="preserve"> </w:t>
      </w:r>
      <w:r>
        <w:rPr>
          <w:rFonts w:ascii="Times New Roman" w:hAnsi="Times New Roman"/>
          <w:sz w:val="20"/>
        </w:rPr>
        <w:t>Genom propositionens förslag är tillkännagivandet tillgodosett och där</w:t>
      </w:r>
      <w:r w:rsidR="00133EA4">
        <w:rPr>
          <w:rFonts w:ascii="Times New Roman" w:hAnsi="Times New Roman"/>
          <w:sz w:val="20"/>
        </w:rPr>
        <w:t>med</w:t>
      </w:r>
      <w:r>
        <w:rPr>
          <w:rFonts w:ascii="Times New Roman" w:hAnsi="Times New Roman"/>
          <w:sz w:val="20"/>
        </w:rPr>
        <w:t xml:space="preserve"> slutbehandlat. </w:t>
      </w:r>
      <w:r w:rsidR="00BD513F" w:rsidRPr="00A879D7">
        <w:rPr>
          <w:rFonts w:ascii="Times New Roman" w:hAnsi="Times New Roman"/>
          <w:sz w:val="20"/>
        </w:rPr>
        <w:t>Punkten är slutbehandlad.</w:t>
      </w:r>
    </w:p>
    <w:p w14:paraId="355807F5" w14:textId="77777777" w:rsidR="006C427E"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33 om </w:t>
      </w:r>
      <w:r w:rsidRPr="00A879D7">
        <w:rPr>
          <w:rFonts w:ascii="Times New Roman" w:hAnsi="Times New Roman"/>
          <w:i/>
          <w:iCs/>
          <w:sz w:val="20"/>
        </w:rPr>
        <w:t>rekrytering av barn</w:t>
      </w:r>
      <w:r w:rsidRPr="00A879D7">
        <w:rPr>
          <w:rFonts w:ascii="Times New Roman" w:hAnsi="Times New Roman"/>
          <w:sz w:val="20"/>
        </w:rPr>
        <w:t>*: Riksdagen har tillkänngagett för regeringen det som utskottet anför om skärpt straff för den som rekryterar barn och unga in i kriminalitet (bet.</w:t>
      </w:r>
      <w:r w:rsidRPr="00A879D7">
        <w:rPr>
          <w:rFonts w:ascii="Times New Roman" w:hAnsi="Times New Roman"/>
          <w:iCs/>
          <w:sz w:val="20"/>
        </w:rPr>
        <w:t xml:space="preserve"> 2020/21:JuU24 s. 68 f.</w:t>
      </w:r>
      <w:r w:rsidRPr="00A879D7">
        <w:rPr>
          <w:rFonts w:ascii="Times New Roman" w:hAnsi="Times New Roman"/>
          <w:sz w:val="20"/>
        </w:rPr>
        <w:t xml:space="preserve">). Den 24 augusti 2021 överlämnades betänkandet Skärpta straff för brott i kriminella nätverk (SOU 2021:68) som bl.a. behandlar dessa frågor. Den 11 augusti 2022 beslutade regeringen lagrådsremissen Skärpta straff för brott i kriminella nätverk. </w:t>
      </w:r>
      <w:r w:rsidR="00683B73">
        <w:rPr>
          <w:rFonts w:ascii="Times New Roman" w:hAnsi="Times New Roman"/>
          <w:sz w:val="20"/>
        </w:rPr>
        <w:t>Regeringen beslutade den 26 januari 2023 propositionen Skärpta straff för brott i kriminella nätverk (prop. 2022/23:53).</w:t>
      </w:r>
      <w:r w:rsidR="00683B73" w:rsidRPr="00A879D7">
        <w:rPr>
          <w:rFonts w:ascii="Times New Roman" w:hAnsi="Times New Roman"/>
          <w:sz w:val="20"/>
        </w:rPr>
        <w:t xml:space="preserve"> </w:t>
      </w:r>
      <w:r w:rsidR="00683B73">
        <w:rPr>
          <w:rFonts w:ascii="Times New Roman" w:hAnsi="Times New Roman"/>
          <w:sz w:val="20"/>
        </w:rPr>
        <w:t xml:space="preserve">Genom propositionens förslag är tillkännagivandet tillgodosett och slutbehandlat. </w:t>
      </w:r>
      <w:r w:rsidR="00BD513F" w:rsidRPr="00A879D7">
        <w:rPr>
          <w:rFonts w:ascii="Times New Roman" w:hAnsi="Times New Roman"/>
          <w:sz w:val="20"/>
        </w:rPr>
        <w:t>Punkten är slutbehandlad.</w:t>
      </w:r>
    </w:p>
    <w:p w14:paraId="267FC038" w14:textId="2D4CBDA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w:t>
      </w:r>
      <w:bookmarkStart w:id="70" w:name="_Hlk84190030"/>
      <w:r w:rsidRPr="00A879D7">
        <w:rPr>
          <w:rFonts w:ascii="Times New Roman" w:hAnsi="Times New Roman"/>
          <w:sz w:val="20"/>
        </w:rPr>
        <w:t xml:space="preserve">38 om </w:t>
      </w:r>
      <w:r w:rsidRPr="00A879D7">
        <w:rPr>
          <w:rFonts w:ascii="Times New Roman" w:hAnsi="Times New Roman"/>
          <w:i/>
          <w:iCs/>
          <w:sz w:val="20"/>
        </w:rPr>
        <w:t>skärpt straff för överlåtelse av narkotika</w:t>
      </w:r>
      <w:bookmarkEnd w:id="70"/>
      <w:r w:rsidRPr="00A879D7">
        <w:rPr>
          <w:rFonts w:ascii="Times New Roman" w:hAnsi="Times New Roman"/>
          <w:sz w:val="20"/>
        </w:rPr>
        <w:t>*: Riksdagen har tillkännagett för regeringen att regeringen skyndsamt ska återkomma till riksdagen med ett lagförslag om skärpt straff för överlåtelse av narkotika och tillkännager detta för regeringen (bet. 2020/21:JuU24 s. 77 f.).</w:t>
      </w:r>
      <w:r w:rsidRPr="00A879D7">
        <w:rPr>
          <w:rFonts w:ascii="Times New Roman" w:hAnsi="Times New Roman"/>
          <w:iCs/>
          <w:sz w:val="20"/>
        </w:rPr>
        <w:t xml:space="preserve"> Regeringen beslutade den 11 juni 2020 att ge en särskild utredare i uppdrag att bl.a. överväga och lämna förslag till ändringar i lagstiftningen som innebär en skärpt straffrättslig reaktion mot narkotikaförsäljning (dir. 2020:62). </w:t>
      </w:r>
      <w:r w:rsidRPr="00A879D7">
        <w:rPr>
          <w:rFonts w:ascii="Times New Roman" w:hAnsi="Times New Roman"/>
          <w:sz w:val="20"/>
        </w:rPr>
        <w:t xml:space="preserve">Den 24 augusti 2021 överlämnades betänkandet Skärpta straff för brott i kriminella nätverk (SOU 2021:68). Den 11 augusti 2022 beslutade regeringen lagrådsremissen Skärpta straff för brott i kriminella nätverk. </w:t>
      </w:r>
      <w:r w:rsidR="00683B73">
        <w:rPr>
          <w:rFonts w:ascii="Times New Roman" w:hAnsi="Times New Roman"/>
          <w:sz w:val="20"/>
        </w:rPr>
        <w:t>Regeringen beslutade den 26 januari 2023 propositionen Skärpta straff för brott i kriminella nätverk (prop. 2022/23:53).</w:t>
      </w:r>
      <w:r w:rsidR="00683B73" w:rsidRPr="00A879D7">
        <w:rPr>
          <w:rFonts w:ascii="Times New Roman" w:hAnsi="Times New Roman"/>
          <w:sz w:val="20"/>
        </w:rPr>
        <w:t xml:space="preserve"> </w:t>
      </w:r>
      <w:r w:rsidR="00683B73">
        <w:rPr>
          <w:rFonts w:ascii="Times New Roman" w:hAnsi="Times New Roman"/>
          <w:sz w:val="20"/>
        </w:rPr>
        <w:t>Genom propositionens förslag om narkotikabrott är tillkännagivandet tillgodosett och slutbehandlat.</w:t>
      </w:r>
      <w:r w:rsidR="00BD513F" w:rsidRPr="00A879D7">
        <w:rPr>
          <w:rFonts w:ascii="Times New Roman" w:hAnsi="Times New Roman"/>
          <w:sz w:val="20"/>
        </w:rPr>
        <w:t xml:space="preserve"> </w:t>
      </w:r>
      <w:r w:rsidR="00BD513F" w:rsidRPr="00A879D7">
        <w:rPr>
          <w:rFonts w:ascii="Times New Roman" w:hAnsi="Times New Roman"/>
          <w:iCs/>
          <w:sz w:val="20"/>
        </w:rPr>
        <w:t>Punkten är</w:t>
      </w:r>
      <w:r w:rsidR="00683B73" w:rsidRPr="00A879D7">
        <w:rPr>
          <w:rFonts w:ascii="Times New Roman" w:hAnsi="Times New Roman"/>
          <w:iCs/>
          <w:sz w:val="20"/>
        </w:rPr>
        <w:t xml:space="preserve"> </w:t>
      </w:r>
      <w:r w:rsidRPr="00A879D7">
        <w:rPr>
          <w:rFonts w:ascii="Times New Roman" w:hAnsi="Times New Roman"/>
          <w:iCs/>
          <w:sz w:val="20"/>
        </w:rPr>
        <w:t>slutbehandlad.</w:t>
      </w:r>
    </w:p>
    <w:p w14:paraId="0DFDFCD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71" w:name="_Hlk94608787"/>
      <w:r w:rsidRPr="00A879D7">
        <w:rPr>
          <w:rFonts w:ascii="Times New Roman" w:hAnsi="Times New Roman"/>
          <w:sz w:val="20"/>
        </w:rPr>
        <w:t xml:space="preserve">Punkt 39 om </w:t>
      </w:r>
      <w:r w:rsidRPr="00A879D7">
        <w:rPr>
          <w:rFonts w:ascii="Times New Roman" w:hAnsi="Times New Roman"/>
          <w:i/>
          <w:sz w:val="20"/>
        </w:rPr>
        <w:t>knivlagen*</w:t>
      </w:r>
      <w:r w:rsidRPr="00A879D7">
        <w:rPr>
          <w:rFonts w:ascii="Times New Roman" w:hAnsi="Times New Roman"/>
          <w:sz w:val="20"/>
        </w:rPr>
        <w:t>: Riksdagen har tillkännagett för regeringen det som utskottet anför om skärpt straff för brott mot knivlagen (bet. 2020/21:JuU24 s. 79 f.). En promemoria som innehåller förslag som innebär en skärpt syn på allvarligare brott mot lagen (1988:254) om förbud beträffande knivar och andra farliga föremål remitterades den 17 maj 2021. Den 17 mars 2022 beslutade regeringen propositionen Skärpta straff för knivbrott (prop. 2021/22:192). I propositionen bedömde regeringen att tillkännagivandet var slutbehandlat. Lagändringarna trädde i kraft den 1 juli 2022. Punkten är slutbehandlad.</w:t>
      </w:r>
    </w:p>
    <w:bookmarkEnd w:id="71"/>
    <w:p w14:paraId="63D96512" w14:textId="5DC8DC86"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40 om </w:t>
      </w:r>
      <w:r w:rsidRPr="00A879D7">
        <w:rPr>
          <w:rFonts w:ascii="Times New Roman" w:hAnsi="Times New Roman"/>
          <w:i/>
          <w:iCs/>
          <w:sz w:val="20"/>
        </w:rPr>
        <w:t xml:space="preserve">skärpta straff för olovlig körning och rattfylleri*: </w:t>
      </w:r>
      <w:r w:rsidRPr="00A879D7">
        <w:rPr>
          <w:rFonts w:ascii="Times New Roman" w:hAnsi="Times New Roman"/>
          <w:sz w:val="20"/>
        </w:rPr>
        <w:t xml:space="preserve">Riksdagen har tillkännagett för regeringen att regeringen skyndsamt ska återkomma till riksdagen med förslag om skärpta straff för rattfylleri och grov olovlig körning (bet. 2020/21:JuU24 s. 81 f.). I december 2021 remitterades ett utkast till lagrådsremiss med förslag om bl.a. skärpta straff för grov olovlig körning, rattfylleri och grovt rattfylleri. Remisstiden gick ut den 22 februari 2022. </w:t>
      </w:r>
      <w:r w:rsidR="00BD513F" w:rsidRPr="00A879D7">
        <w:rPr>
          <w:rFonts w:ascii="Times New Roman" w:hAnsi="Times New Roman"/>
          <w:sz w:val="20"/>
        </w:rPr>
        <w:t xml:space="preserve">Den 9 juni 2022 beslutade regeringen lagrådsremissen </w:t>
      </w:r>
      <w:r w:rsidRPr="00A879D7">
        <w:rPr>
          <w:rFonts w:ascii="Times New Roman" w:hAnsi="Times New Roman"/>
          <w:sz w:val="20"/>
        </w:rPr>
        <w:t xml:space="preserve">Skärpta straff för olovlig körning och rattfylleribrott. </w:t>
      </w:r>
      <w:r w:rsidRPr="00A879D7">
        <w:rPr>
          <w:rFonts w:ascii="Times New Roman" w:hAnsi="Times New Roman"/>
          <w:iCs/>
          <w:sz w:val="20"/>
        </w:rPr>
        <w:t>Punkten är inte slut</w:t>
      </w:r>
      <w:r w:rsidRPr="00A879D7">
        <w:rPr>
          <w:rFonts w:ascii="Times New Roman" w:hAnsi="Times New Roman"/>
          <w:iCs/>
          <w:sz w:val="20"/>
        </w:rPr>
        <w:softHyphen/>
        <w:t xml:space="preserve">behandlad. </w:t>
      </w:r>
    </w:p>
    <w:p w14:paraId="260760B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45 om </w:t>
      </w:r>
      <w:r w:rsidRPr="00A879D7">
        <w:rPr>
          <w:rFonts w:ascii="Times New Roman" w:hAnsi="Times New Roman"/>
          <w:i/>
          <w:iCs/>
          <w:sz w:val="20"/>
        </w:rPr>
        <w:t>översyn av bestämmelserna om preskription*</w:t>
      </w:r>
      <w:r w:rsidRPr="00A879D7">
        <w:rPr>
          <w:rFonts w:ascii="Times New Roman" w:hAnsi="Times New Roman"/>
          <w:sz w:val="20"/>
        </w:rPr>
        <w:t xml:space="preserve">: </w:t>
      </w:r>
      <w:r w:rsidRPr="00A879D7">
        <w:rPr>
          <w:rFonts w:ascii="Times New Roman" w:hAnsi="Times New Roman"/>
          <w:iCs/>
          <w:sz w:val="20"/>
        </w:rPr>
        <w:t xml:space="preserve">Riksdagen har tillkännagett för regeringen det som utskottet anför om en översyn av preskriptionsbestämmelserna (bet. 2020/21:JuU24 s. 89 f.). Regeringen beslutade den 10 september 2020 att ge en särskild utredare i uppdrag att </w:t>
      </w:r>
      <w:r w:rsidRPr="00A879D7">
        <w:rPr>
          <w:rFonts w:ascii="Times New Roman" w:hAnsi="Times New Roman"/>
          <w:sz w:val="20"/>
        </w:rPr>
        <w:t>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fortsatta beredningen av utredningens förslag pågår inom Regeringskansliet</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041746D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46 om </w:t>
      </w:r>
      <w:r w:rsidRPr="00A879D7">
        <w:rPr>
          <w:rFonts w:ascii="Times New Roman" w:hAnsi="Times New Roman"/>
          <w:i/>
          <w:iCs/>
          <w:sz w:val="20"/>
        </w:rPr>
        <w:t>preskription av verkställighet av fängelsestraff</w:t>
      </w:r>
      <w:r w:rsidRPr="00A879D7">
        <w:rPr>
          <w:rFonts w:ascii="Times New Roman" w:hAnsi="Times New Roman"/>
          <w:sz w:val="20"/>
        </w:rPr>
        <w:t>*: Riksdagen har tillkännagett för regeringen det som utskottet anför om avskaffad påföljdspreskription (bet. 2020/21:JuU24 s. 89 f.). Regeringen beslutade den 10 september 2020 att ge en särskild utredare i uppdrag att genomföra en översyn av den straffrättsliga regleringen om preskription i brottsbalken (dir. 2020:91). Enligt tilläggsdirektiv som beslutades den 1 juli 2021 skulle utredaren, utöver vad som framgick av de ursprungliga direktiven, särskilt överväga om reglerna om preskription av utdömda fängelsestraff skulle avskaffas oberoende av strafflängd och, oavsett ställningstagande i sak, lämna förslag om det (dir. 2021:52).</w:t>
      </w:r>
      <w:r w:rsidRPr="00A879D7" w:rsidDel="00F8790E">
        <w:rPr>
          <w:rFonts w:ascii="Times New Roman" w:hAnsi="Times New Roman"/>
          <w:sz w:val="20"/>
        </w:rPr>
        <w:t xml:space="preserve"> </w:t>
      </w:r>
      <w:r w:rsidRPr="00A879D7">
        <w:rPr>
          <w:rFonts w:ascii="Times New Roman" w:hAnsi="Times New Roman"/>
          <w:sz w:val="20"/>
        </w:rPr>
        <w:t>Uppdraget redovisades i december 2021 i betänkandet En översyn av den straffrättsliga regleringen om preskription (SOU 2021:90). Utredningen föreslår bland annat att utdömda fängelsestraff aldrig ska preskriberas. Betänkandet har remitterats och remisstiden gick ut den 15 mars 2022. Den fortsatta beredningen av utredningens förslag pågår inom Regerings</w:t>
      </w:r>
      <w:r w:rsidRPr="00A879D7">
        <w:rPr>
          <w:rFonts w:ascii="Times New Roman" w:hAnsi="Times New Roman"/>
          <w:sz w:val="20"/>
        </w:rPr>
        <w:softHyphen/>
        <w:t xml:space="preserve">kansliet. Punkten är inte slutbehandlad.  </w:t>
      </w:r>
    </w:p>
    <w:p w14:paraId="0C06976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49 om </w:t>
      </w:r>
      <w:r w:rsidRPr="00A879D7">
        <w:rPr>
          <w:rFonts w:ascii="Times New Roman" w:hAnsi="Times New Roman"/>
          <w:i/>
          <w:iCs/>
          <w:sz w:val="20"/>
        </w:rPr>
        <w:t>preskriptionstid för sexualbrott mot barn</w:t>
      </w:r>
      <w:r w:rsidRPr="00A879D7">
        <w:rPr>
          <w:rFonts w:ascii="Times New Roman" w:hAnsi="Times New Roman"/>
          <w:sz w:val="20"/>
        </w:rPr>
        <w:t>*: Riksdagen har tillkännagett för regeringen det som utskottet anför om avskaffad preskriptionstid för sexualbrott mot barn (bet. 2020/21:JuU24 s. 89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fortsatta beredningen av utredningens förslag pågå</w:t>
      </w:r>
      <w:r w:rsidR="00BD513F" w:rsidRPr="00A879D7">
        <w:rPr>
          <w:rFonts w:ascii="Times New Roman" w:hAnsi="Times New Roman"/>
          <w:sz w:val="20"/>
        </w:rPr>
        <w:t>r inom Regeringskansliet.</w:t>
      </w:r>
      <w:r w:rsidRPr="00A879D7">
        <w:rPr>
          <w:rFonts w:ascii="Times New Roman" w:hAnsi="Times New Roman"/>
          <w:sz w:val="20"/>
        </w:rPr>
        <w:t xml:space="preserve"> Punkten är inte slutbehandlad.  </w:t>
      </w:r>
    </w:p>
    <w:p w14:paraId="73EC163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51 om </w:t>
      </w:r>
      <w:r w:rsidRPr="00A879D7">
        <w:rPr>
          <w:rFonts w:ascii="Times New Roman" w:hAnsi="Times New Roman"/>
          <w:i/>
          <w:sz w:val="20"/>
        </w:rPr>
        <w:t>fö</w:t>
      </w:r>
      <w:r w:rsidRPr="00A879D7">
        <w:rPr>
          <w:rFonts w:ascii="Times New Roman" w:hAnsi="Times New Roman"/>
          <w:i/>
          <w:iCs/>
          <w:sz w:val="20"/>
        </w:rPr>
        <w:t>rmildrande omständigheter</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en översyn av de s.k. billig</w:t>
      </w:r>
      <w:r w:rsidRPr="00A879D7">
        <w:rPr>
          <w:rFonts w:ascii="Times New Roman" w:hAnsi="Times New Roman"/>
          <w:sz w:val="20"/>
        </w:rPr>
        <w:softHyphen/>
        <w:t>hets</w:t>
      </w:r>
      <w:r w:rsidRPr="00A879D7">
        <w:rPr>
          <w:rFonts w:ascii="Times New Roman" w:hAnsi="Times New Roman"/>
          <w:sz w:val="20"/>
        </w:rPr>
        <w:softHyphen/>
        <w:t xml:space="preserve">skälen i 29 kap. 5 § brottsbalken (bet. 2020/21:JuU24 s. 98 f.). Regeringen avser att under våren 2023 tillsätta en utredning som bl.a. ska få i uppdrag att se över bestämmelserna om billighetsskäl. Punkten är inte slutbehandlad.   </w:t>
      </w:r>
    </w:p>
    <w:p w14:paraId="431C880E" w14:textId="357C4D7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54 om </w:t>
      </w:r>
      <w:r w:rsidRPr="00A879D7">
        <w:rPr>
          <w:rFonts w:ascii="Times New Roman" w:hAnsi="Times New Roman"/>
          <w:i/>
          <w:iCs/>
          <w:sz w:val="20"/>
        </w:rPr>
        <w:t>straffmätning vid flerfaldig brottslighet</w:t>
      </w:r>
      <w:r w:rsidRPr="00A879D7">
        <w:rPr>
          <w:rFonts w:ascii="Times New Roman" w:hAnsi="Times New Roman"/>
          <w:sz w:val="20"/>
        </w:rPr>
        <w:t>*: Riksdagen har tillkännagett för regeringen att regeringen skyndsamt ska återkomma med ett förslag om ändringar i strafflagstiftningen i syfte att åstadkomma en skärpt straffmätning vid flerfaldig brottslighet (bet. 2020/21:JuU24 s. 103 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Betänkandet</w:t>
      </w:r>
      <w:r w:rsidR="00683B73">
        <w:rPr>
          <w:rFonts w:ascii="Times New Roman" w:hAnsi="Times New Roman"/>
          <w:sz w:val="20"/>
        </w:rPr>
        <w:t xml:space="preserve"> (SOU 2023:1)</w:t>
      </w:r>
      <w:r w:rsidRPr="00A879D7">
        <w:rPr>
          <w:rFonts w:ascii="Times New Roman" w:hAnsi="Times New Roman"/>
          <w:sz w:val="20"/>
        </w:rPr>
        <w:t xml:space="preserve"> har remitterats </w:t>
      </w:r>
      <w:r w:rsidR="00683B73">
        <w:rPr>
          <w:rFonts w:ascii="Times New Roman" w:hAnsi="Times New Roman"/>
          <w:sz w:val="20"/>
        </w:rPr>
        <w:t xml:space="preserve">i </w:t>
      </w:r>
      <w:r w:rsidR="009E1B3B">
        <w:rPr>
          <w:rFonts w:ascii="Times New Roman" w:hAnsi="Times New Roman"/>
          <w:sz w:val="20"/>
        </w:rPr>
        <w:t>mars</w:t>
      </w:r>
      <w:r w:rsidR="00683B73">
        <w:rPr>
          <w:rFonts w:ascii="Times New Roman" w:hAnsi="Times New Roman"/>
          <w:sz w:val="20"/>
        </w:rPr>
        <w:t xml:space="preserve"> 2023. </w:t>
      </w:r>
      <w:r w:rsidR="00BD513F">
        <w:rPr>
          <w:rFonts w:ascii="Times New Roman" w:hAnsi="Times New Roman"/>
          <w:sz w:val="20"/>
        </w:rPr>
        <w:t xml:space="preserve">Remisstiden går ut den </w:t>
      </w:r>
      <w:r w:rsidR="009E1B3B">
        <w:rPr>
          <w:rFonts w:ascii="Times New Roman" w:hAnsi="Times New Roman"/>
          <w:sz w:val="20"/>
        </w:rPr>
        <w:t>5 juni</w:t>
      </w:r>
      <w:r w:rsidR="00BD513F">
        <w:rPr>
          <w:rFonts w:ascii="Times New Roman" w:hAnsi="Times New Roman"/>
          <w:sz w:val="20"/>
        </w:rPr>
        <w:t>.</w:t>
      </w:r>
      <w:r w:rsidRPr="00A879D7">
        <w:rPr>
          <w:rFonts w:ascii="Times New Roman" w:hAnsi="Times New Roman"/>
          <w:sz w:val="20"/>
        </w:rPr>
        <w:t xml:space="preserve"> Punkten är inte slutbehandlad. </w:t>
      </w:r>
    </w:p>
    <w:p w14:paraId="389C5FB9" w14:textId="280DA7C1"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 25, 40, 45, 46, 49, 51 och 54.</w:t>
      </w:r>
    </w:p>
    <w:p w14:paraId="6210FF7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86. Rskr. 2020/21:345</w:t>
      </w:r>
    </w:p>
    <w:p w14:paraId="412662F5" w14:textId="77777777" w:rsidR="00A879D7" w:rsidRPr="00A879D7" w:rsidRDefault="00A879D7" w:rsidP="00A879D7">
      <w:pPr>
        <w:tabs>
          <w:tab w:val="left" w:pos="454"/>
          <w:tab w:val="left" w:pos="2835"/>
        </w:tabs>
        <w:spacing w:after="0" w:line="240" w:lineRule="atLeast"/>
        <w:jc w:val="both"/>
        <w:rPr>
          <w:rFonts w:ascii="Times New Roman" w:hAnsi="Times New Roman"/>
          <w:iCs/>
          <w:sz w:val="20"/>
          <w:szCs w:val="24"/>
        </w:rPr>
      </w:pPr>
      <w:r w:rsidRPr="00A879D7">
        <w:rPr>
          <w:rFonts w:ascii="Times New Roman" w:hAnsi="Times New Roman"/>
          <w:iCs/>
          <w:sz w:val="20"/>
          <w:szCs w:val="24"/>
        </w:rPr>
        <w:t>Våldsbrott och brottsoffer</w:t>
      </w:r>
    </w:p>
    <w:p w14:paraId="78AF3734" w14:textId="77777777" w:rsidR="00A879D7" w:rsidRPr="00A879D7" w:rsidRDefault="00A879D7" w:rsidP="00A879D7">
      <w:pPr>
        <w:tabs>
          <w:tab w:val="left" w:pos="454"/>
          <w:tab w:val="left" w:pos="2835"/>
        </w:tabs>
        <w:spacing w:after="0" w:line="240" w:lineRule="atLeast"/>
        <w:rPr>
          <w:rFonts w:ascii="Times New Roman" w:hAnsi="Times New Roman"/>
          <w:bCs/>
          <w:sz w:val="20"/>
          <w:szCs w:val="24"/>
        </w:rPr>
      </w:pPr>
      <w:r w:rsidRPr="00A879D7">
        <w:rPr>
          <w:rFonts w:ascii="Times New Roman" w:hAnsi="Times New Roman"/>
          <w:bCs/>
          <w:sz w:val="20"/>
          <w:szCs w:val="24"/>
        </w:rPr>
        <w:t>Mot. 2020/21:2958 m.fl., bet. 2020/21:JuU27</w:t>
      </w:r>
    </w:p>
    <w:p w14:paraId="74E5BCCD" w14:textId="77777777" w:rsidR="00A879D7" w:rsidRPr="00A879D7" w:rsidRDefault="00A879D7" w:rsidP="00A879D7">
      <w:pPr>
        <w:tabs>
          <w:tab w:val="left" w:pos="454"/>
          <w:tab w:val="left" w:pos="2835"/>
        </w:tabs>
        <w:spacing w:after="0" w:line="240" w:lineRule="atLeast"/>
        <w:rPr>
          <w:rFonts w:ascii="Times New Roman" w:hAnsi="Times New Roman"/>
          <w:bCs/>
          <w:sz w:val="20"/>
          <w:szCs w:val="24"/>
        </w:rPr>
      </w:pPr>
      <w:r w:rsidRPr="00A879D7">
        <w:rPr>
          <w:rFonts w:ascii="Times New Roman" w:hAnsi="Times New Roman"/>
          <w:bCs/>
          <w:sz w:val="20"/>
          <w:szCs w:val="24"/>
        </w:rPr>
        <w:t>Tidigare redovisad, se skr. 2021/22:75 (Ju 123).</w:t>
      </w:r>
    </w:p>
    <w:p w14:paraId="2C88E881" w14:textId="77777777" w:rsidR="00A879D7" w:rsidRPr="00A879D7" w:rsidRDefault="00A879D7" w:rsidP="00A879D7">
      <w:pPr>
        <w:tabs>
          <w:tab w:val="left" w:pos="454"/>
          <w:tab w:val="left" w:pos="2835"/>
        </w:tabs>
        <w:spacing w:after="0" w:line="240" w:lineRule="atLeast"/>
        <w:jc w:val="both"/>
        <w:rPr>
          <w:rFonts w:ascii="Times New Roman" w:hAnsi="Times New Roman"/>
          <w:bCs/>
          <w:sz w:val="20"/>
          <w:szCs w:val="24"/>
        </w:rPr>
      </w:pPr>
      <w:r w:rsidRPr="00A879D7">
        <w:rPr>
          <w:rFonts w:ascii="Times New Roman" w:hAnsi="Times New Roman"/>
          <w:bCs/>
          <w:sz w:val="20"/>
          <w:szCs w:val="24"/>
        </w:rPr>
        <w:t>Skrivelsen är inte slutbehandlad.</w:t>
      </w:r>
    </w:p>
    <w:p w14:paraId="1B4C6339" w14:textId="77777777" w:rsidR="00A879D7" w:rsidRPr="00A879D7" w:rsidRDefault="00A879D7" w:rsidP="00A879D7">
      <w:pPr>
        <w:tabs>
          <w:tab w:val="left" w:pos="454"/>
          <w:tab w:val="left" w:pos="2835"/>
        </w:tabs>
        <w:spacing w:after="0" w:line="240" w:lineRule="atLeast"/>
        <w:jc w:val="both"/>
        <w:rPr>
          <w:rFonts w:ascii="Times New Roman" w:hAnsi="Times New Roman"/>
          <w:bCs/>
          <w:sz w:val="20"/>
          <w:szCs w:val="24"/>
        </w:rPr>
      </w:pPr>
    </w:p>
    <w:p w14:paraId="5C874AB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w:t>
      </w:r>
      <w:r w:rsidRPr="00135F71">
        <w:rPr>
          <w:rFonts w:ascii="Times New Roman" w:hAnsi="Times New Roman"/>
          <w:sz w:val="20"/>
        </w:rPr>
        <w:t>om</w:t>
      </w:r>
      <w:r w:rsidRPr="00A879D7">
        <w:rPr>
          <w:rFonts w:ascii="Times New Roman" w:hAnsi="Times New Roman"/>
          <w:i/>
          <w:iCs/>
          <w:sz w:val="20"/>
        </w:rPr>
        <w:t xml:space="preserve"> det brottsutredande arbetet kring våld i nära relationer*</w:t>
      </w:r>
      <w:r w:rsidRPr="00A879D7">
        <w:rPr>
          <w:rFonts w:ascii="Times New Roman" w:hAnsi="Times New Roman"/>
          <w:sz w:val="20"/>
        </w:rPr>
        <w:t xml:space="preserve">: Riksdagen har tillkännagett för regeringen det som utskottet anför om det </w:t>
      </w:r>
    </w:p>
    <w:p w14:paraId="4D4918A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brottsutredande arbetet kring våld i nära relationer (bet. 2020/21:JuU:27 s. 13 f.). Riksdagen har tillkännagett för regeringen det som utskottet anför om det brottsutredande arbetet kring våld i nära relationer (bet. 2020/21:JuU:27 s. 13 f.). Polismyndigheten har enligt regleringsbrevet för 2022 i uppdrag att redovisa hur utredningsresultatet har utvecklats gällande bl.a. brott i parrelation och brott mot barn samt vilka eventuella regionala skillnader som finns i utredningsresultat över tid. Polismyndig</w:t>
      </w:r>
      <w:r w:rsidRPr="00A879D7">
        <w:rPr>
          <w:rFonts w:ascii="Times New Roman" w:hAnsi="Times New Roman"/>
          <w:sz w:val="20"/>
        </w:rPr>
        <w:softHyphen/>
        <w:t>heten ska vidare redovisa det utvecklingsarbete som bedrivs i organisationen i syfte att förbättra förmågan att utreda och förebygga dessa brott. Polismyndigheten ska även redovisa hur myndigheten följer upp och säkerställer att aktuella metodstöd och riktlinjer för utredningsarbetet tillämpas. Regeringen har också efterfrågat en redovisning från Åklagar</w:t>
      </w:r>
      <w:r w:rsidRPr="00A879D7">
        <w:rPr>
          <w:rFonts w:ascii="Times New Roman" w:hAnsi="Times New Roman"/>
          <w:sz w:val="20"/>
        </w:rPr>
        <w:softHyphen/>
        <w:t>myndigheten av hur det brottsutredande arbetet har utvecklats gällande brott i parrelation och brott mot barn. Detta görs i Åklagarmyndighetens regleringsbrev för 2022. Myndigheterna lämnade sina redovisningar i årsredovisningarna för 2022</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0842B866" w14:textId="19D4B03A" w:rsidR="00A879D7" w:rsidRPr="00A879D7" w:rsidRDefault="00A879D7" w:rsidP="007330E6">
      <w:pPr>
        <w:pStyle w:val="Brdtextmedindrag"/>
      </w:pPr>
      <w:r w:rsidRPr="00A879D7">
        <w:t xml:space="preserve">Punkt 5 om </w:t>
      </w:r>
      <w:r w:rsidRPr="00A879D7">
        <w:rPr>
          <w:i/>
          <w:iCs/>
        </w:rPr>
        <w:t>kartläggning av dödligt våld i nära relationer</w:t>
      </w:r>
      <w:r w:rsidRPr="00A879D7">
        <w:t xml:space="preserve">*: Riksdagen har tillkännagett för regeringen att det bör tillsättas en kartläggning av dödligt våld i nära relationer. Av tillkännagivandet följer att många av de personer som mördas av närstående har varit i kontakt med polisen, socialtjänsten eller vården före mordet, att detta är en tydlig fingervisning om att de inte har fått den hjälp de har behövt och att utskottet därför anser att det bör tillsättas en utredning som tittar närmare på varför dessa hjälpsökande och sedermera våldsdödade har fallit genom samhällets skyddsnät trots kontakter med myndigheter och vården (bet. 2020/21:Ju27 s. </w:t>
      </w:r>
      <w:r w:rsidR="00683B73" w:rsidRPr="00A879D7">
        <w:t>27)</w:t>
      </w:r>
      <w:r w:rsidR="006C427E">
        <w:t>.</w:t>
      </w:r>
      <w:r w:rsidR="00683B73" w:rsidRPr="00A879D7">
        <w:t xml:space="preserve"> </w:t>
      </w:r>
      <w:r w:rsidR="00683B73">
        <w:t xml:space="preserve">I budgetpropositionen för 2023 (prop. 2022/23:1 utg. omr. 9 avsnitt 6.3 s. </w:t>
      </w:r>
      <w:r w:rsidR="00BD513F">
        <w:t>148) redogjorde regeringen för att e</w:t>
      </w:r>
      <w:r w:rsidR="00BD513F" w:rsidRPr="00A879D7">
        <w:t>nligt förordningen (2007:748) om utredningar för att förebygga vissa skador och dödsfall bedrivs utredningar enligt lagen (2007:606) med samma namn av Socialstyrelsen. Dessa utredningar är sektorsövergripande och rör inte endast social</w:t>
      </w:r>
      <w:r w:rsidR="007578C2">
        <w:softHyphen/>
      </w:r>
      <w:r w:rsidR="00BD513F" w:rsidRPr="00A879D7">
        <w:t xml:space="preserve">tjänsten utan samtliga berörda myndigheters arbete. I februari 2022 redovisade Socialstyrelsen resultatet av sådana utredningar 2018–2021 </w:t>
      </w:r>
      <w:r w:rsidR="00BD513F" w:rsidRPr="00101864">
        <w:t xml:space="preserve">inbegripet den typ av uppgifter som riksdagen efterlyser. </w:t>
      </w:r>
      <w:r w:rsidR="00BD513F" w:rsidRPr="006C427E">
        <w:t>I budgetproposi</w:t>
      </w:r>
      <w:r w:rsidR="007578C2">
        <w:softHyphen/>
      </w:r>
      <w:r w:rsidR="00BD513F" w:rsidRPr="006C427E">
        <w:t>tionen för 2023 bedömde regeringen att tillkännagivandet genom insatserna är tillgodosett och slutbehandlat</w:t>
      </w:r>
      <w:r w:rsidR="00BD513F" w:rsidRPr="00A879D7">
        <w:t>.</w:t>
      </w:r>
      <w:r w:rsidR="00683B73">
        <w:t xml:space="preserve"> Punkten är slutbehandlad.</w:t>
      </w:r>
    </w:p>
    <w:p w14:paraId="24CE15F9" w14:textId="7E6B87E7" w:rsidR="00BD513F" w:rsidRDefault="00A879D7"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19 om </w:t>
      </w:r>
      <w:r w:rsidRPr="00A879D7">
        <w:rPr>
          <w:rFonts w:ascii="Times New Roman" w:hAnsi="Times New Roman"/>
          <w:i/>
          <w:iCs/>
          <w:sz w:val="20"/>
        </w:rPr>
        <w:t>kriminalisering av underlåtenhet att anmäla eller annars avslöja äktenskapstvång och barnäktenskapsbrott*</w:t>
      </w:r>
      <w:r w:rsidRPr="00A879D7">
        <w:rPr>
          <w:rFonts w:ascii="Times New Roman" w:hAnsi="Times New Roman"/>
          <w:sz w:val="20"/>
        </w:rPr>
        <w:t xml:space="preserve">: Riksdagen har tillkännagett för regeringen det som utskottet anför om kriminalisering av underlåtenhet att anmäla eller annars avslöja äktenskapstvång och barnäktenskapsbrott (bet. 2020/21:JuU27 s. 28). Den 3 november 2021 gavs en särskild utredare i uppdrag att analysera och ta ställning till om underlåtenhet att anmäla eller på annat sätt avslöja äktenskapstvång och barnäktenskapsbrott bör kriminaliseras, och, oavsett ställningstagande i sak, lämna förslag som innebär en sådan kriminalisering (dir. 2021:98). Efter att regeringen beslutat om tilläggsdirektiv den 24 november 2022 ska uppdraget nu redovisas senast den 1 juli 2023. Punkten är inte slutbehandlad.  </w:t>
      </w:r>
    </w:p>
    <w:p w14:paraId="21EBED2B" w14:textId="1003756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38 om </w:t>
      </w:r>
      <w:r w:rsidRPr="00A879D7">
        <w:rPr>
          <w:rFonts w:ascii="Times New Roman" w:hAnsi="Times New Roman"/>
          <w:i/>
          <w:iCs/>
          <w:sz w:val="20"/>
        </w:rPr>
        <w:t>barnahus*</w:t>
      </w:r>
      <w:r w:rsidRPr="00A879D7">
        <w:rPr>
          <w:rFonts w:ascii="Times New Roman" w:hAnsi="Times New Roman"/>
          <w:sz w:val="20"/>
        </w:rPr>
        <w:t>: Riksdagen har tillkännagett för regeringen det som utskottet anför om barnahus (bet</w:t>
      </w:r>
      <w:r w:rsidR="008D7958">
        <w:rPr>
          <w:rFonts w:ascii="Times New Roman" w:hAnsi="Times New Roman"/>
          <w:sz w:val="20"/>
        </w:rPr>
        <w:t>.</w:t>
      </w:r>
      <w:r w:rsidRPr="00A879D7">
        <w:rPr>
          <w:rFonts w:ascii="Times New Roman" w:hAnsi="Times New Roman"/>
          <w:sz w:val="20"/>
        </w:rPr>
        <w:t xml:space="preserve"> 2020/21:JuU27 s. 72). En utredare har haft i uppdrag att lämna förslag på en strategi för att förebygga och bekämpa våld mot barn, inkluderat hedersrelaterat våld och förtryck (dir. 2021:29). I uppdraget ingick att lämna förslag på hur barnahusverksam</w:t>
      </w:r>
      <w:r w:rsidR="008E48D9">
        <w:rPr>
          <w:rFonts w:ascii="Times New Roman" w:hAnsi="Times New Roman"/>
          <w:sz w:val="20"/>
        </w:rPr>
        <w:softHyphen/>
      </w:r>
      <w:r w:rsidRPr="00A879D7">
        <w:rPr>
          <w:rFonts w:ascii="Times New Roman" w:hAnsi="Times New Roman"/>
          <w:sz w:val="20"/>
        </w:rPr>
        <w:t xml:space="preserve">heten kan utvecklas, exempelvis vad gäller att ge likvärdig tillgång till stöd till barn under hela brottmålsprocessen och genom nationell samordning. </w:t>
      </w:r>
      <w:r w:rsidR="00BD513F" w:rsidRPr="00A879D7">
        <w:rPr>
          <w:rFonts w:ascii="Times New Roman" w:hAnsi="Times New Roman"/>
          <w:sz w:val="20"/>
        </w:rPr>
        <w:t xml:space="preserve">Utredningen </w:t>
      </w:r>
      <w:r w:rsidR="00683B73">
        <w:rPr>
          <w:rFonts w:ascii="Times New Roman" w:hAnsi="Times New Roman"/>
          <w:sz w:val="20"/>
        </w:rPr>
        <w:t>överlämnades den 18 januari 2023</w:t>
      </w:r>
      <w:r w:rsidRPr="00A879D7">
        <w:rPr>
          <w:rFonts w:ascii="Times New Roman" w:hAnsi="Times New Roman"/>
          <w:sz w:val="20"/>
        </w:rPr>
        <w:t xml:space="preserve"> och bereds i Regerings</w:t>
      </w:r>
      <w:r w:rsidR="004C66DA">
        <w:rPr>
          <w:rFonts w:ascii="Times New Roman" w:hAnsi="Times New Roman"/>
          <w:sz w:val="20"/>
        </w:rPr>
        <w:softHyphen/>
      </w:r>
      <w:r w:rsidRPr="00A879D7">
        <w:rPr>
          <w:rFonts w:ascii="Times New Roman" w:hAnsi="Times New Roman"/>
          <w:sz w:val="20"/>
        </w:rPr>
        <w:t xml:space="preserve">kansliet. </w:t>
      </w:r>
      <w:r w:rsidR="00683B73">
        <w:rPr>
          <w:rFonts w:ascii="Times New Roman" w:hAnsi="Times New Roman"/>
          <w:sz w:val="20"/>
        </w:rPr>
        <w:t xml:space="preserve">Tillkännagivandet </w:t>
      </w:r>
      <w:r w:rsidR="00683B73" w:rsidRPr="00A879D7">
        <w:rPr>
          <w:rFonts w:ascii="Times New Roman" w:hAnsi="Times New Roman"/>
          <w:sz w:val="20"/>
        </w:rPr>
        <w:t xml:space="preserve">motsvarar </w:t>
      </w:r>
      <w:r w:rsidR="00683B73">
        <w:rPr>
          <w:rFonts w:ascii="Times New Roman" w:hAnsi="Times New Roman"/>
          <w:sz w:val="20"/>
        </w:rPr>
        <w:t xml:space="preserve">tillkännagivandet om barnahus (bet. </w:t>
      </w:r>
      <w:r w:rsidRPr="00A879D7">
        <w:rPr>
          <w:rFonts w:ascii="Times New Roman" w:hAnsi="Times New Roman"/>
          <w:sz w:val="20"/>
        </w:rPr>
        <w:t>2021/22:JuU26</w:t>
      </w:r>
      <w:r w:rsidR="00683B73">
        <w:rPr>
          <w:rFonts w:ascii="Times New Roman" w:hAnsi="Times New Roman"/>
          <w:sz w:val="20"/>
        </w:rPr>
        <w:t xml:space="preserve"> </w:t>
      </w:r>
      <w:r w:rsidR="00683B73" w:rsidRPr="00A879D7">
        <w:rPr>
          <w:rFonts w:ascii="Times New Roman" w:hAnsi="Times New Roman"/>
          <w:sz w:val="20"/>
        </w:rPr>
        <w:t>punkt 34</w:t>
      </w:r>
      <w:r w:rsidR="00683B73">
        <w:rPr>
          <w:rFonts w:ascii="Times New Roman" w:hAnsi="Times New Roman"/>
          <w:sz w:val="20"/>
        </w:rPr>
        <w:t>).</w:t>
      </w:r>
      <w:r w:rsidRPr="00A879D7">
        <w:rPr>
          <w:rFonts w:ascii="Times New Roman" w:hAnsi="Times New Roman"/>
          <w:sz w:val="20"/>
        </w:rPr>
        <w:t xml:space="preserve"> Punkten är inte slutbehandlad. </w:t>
      </w:r>
    </w:p>
    <w:p w14:paraId="72F6607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A879D7">
        <w:rPr>
          <w:rFonts w:ascii="Times New Roman" w:hAnsi="Times New Roman"/>
          <w:bCs/>
          <w:sz w:val="20"/>
        </w:rPr>
        <w:t xml:space="preserve">Punkt 40 om </w:t>
      </w:r>
      <w:r w:rsidRPr="00A879D7">
        <w:rPr>
          <w:rFonts w:ascii="Times New Roman" w:hAnsi="Times New Roman"/>
          <w:bCs/>
          <w:i/>
          <w:iCs/>
          <w:sz w:val="20"/>
        </w:rPr>
        <w:t>effektivare hantering av ersättning till brottsoffer*</w:t>
      </w:r>
      <w:r w:rsidRPr="00A879D7">
        <w:rPr>
          <w:rFonts w:ascii="Times New Roman" w:hAnsi="Times New Roman"/>
          <w:bCs/>
          <w:sz w:val="20"/>
        </w:rPr>
        <w:t>:</w:t>
      </w:r>
      <w:r w:rsidRPr="00A879D7">
        <w:rPr>
          <w:rFonts w:ascii="Times New Roman" w:hAnsi="Times New Roman"/>
          <w:bCs/>
          <w:i/>
          <w:iCs/>
          <w:sz w:val="20"/>
        </w:rPr>
        <w:t xml:space="preserve"> </w:t>
      </w:r>
      <w:r w:rsidRPr="00A879D7">
        <w:rPr>
          <w:rFonts w:ascii="Times New Roman" w:hAnsi="Times New Roman"/>
          <w:bCs/>
          <w:sz w:val="20"/>
        </w:rPr>
        <w:t xml:space="preserve">Riksdagen har tillkännagett för regeringen </w:t>
      </w:r>
      <w:r w:rsidRPr="00A879D7">
        <w:rPr>
          <w:rFonts w:ascii="Times New Roman" w:hAnsi="Times New Roman"/>
          <w:sz w:val="20"/>
        </w:rPr>
        <w:t xml:space="preserve">det som utskottet anför om effektivare hantering av ersättning till brottsoffer (bet. 2020/21:JuU27 s. 73 f.). I Regeringskansliet pågår ett arbete med att överväga vilka åtgärder som bör vidtas med anledning av tillkännagivandet. </w:t>
      </w:r>
      <w:r w:rsidRPr="00A879D7">
        <w:rPr>
          <w:rFonts w:ascii="Times New Roman" w:hAnsi="Times New Roman"/>
          <w:bCs/>
          <w:sz w:val="20"/>
        </w:rPr>
        <w:t>Punkten är inte slutbehandlad.</w:t>
      </w:r>
    </w:p>
    <w:p w14:paraId="70E07B64"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bCs/>
          <w:sz w:val="20"/>
        </w:rPr>
        <w:t xml:space="preserve">Punkt 45 om </w:t>
      </w:r>
      <w:r w:rsidRPr="00A879D7">
        <w:rPr>
          <w:rFonts w:ascii="Times New Roman" w:hAnsi="Times New Roman"/>
          <w:bCs/>
          <w:i/>
          <w:iCs/>
          <w:sz w:val="20"/>
        </w:rPr>
        <w:t>uppdrag att kartlägga sambandet mellan hedersvåld, gängkriminalitet och religiös extremism*</w:t>
      </w:r>
      <w:r w:rsidRPr="00A879D7">
        <w:rPr>
          <w:rFonts w:ascii="Times New Roman" w:hAnsi="Times New Roman"/>
          <w:bCs/>
          <w:sz w:val="20"/>
        </w:rPr>
        <w:t>:</w:t>
      </w:r>
      <w:r w:rsidRPr="00A879D7">
        <w:rPr>
          <w:rFonts w:ascii="Times New Roman" w:hAnsi="Times New Roman"/>
          <w:bCs/>
          <w:i/>
          <w:iCs/>
          <w:sz w:val="20"/>
        </w:rPr>
        <w:t xml:space="preserve"> </w:t>
      </w:r>
      <w:r w:rsidRPr="00A879D7">
        <w:rPr>
          <w:rFonts w:ascii="Times New Roman" w:hAnsi="Times New Roman"/>
          <w:sz w:val="20"/>
        </w:rPr>
        <w:t xml:space="preserve">Riksdagen har tillkännagett för regeringen det som utskottet anför om att kartlägga sambandet mellan hedersvåld, gängkriminalitet och religiös extremism (bet. 2020/21:JuU27 s. 80 f.). Brå har under 2021 och 2022 haft ett återrapporteringskrav om att undersöka eventuella samband mellan våldsbejakande extremism och hedersrelaterat våld och förtryck.  </w:t>
      </w:r>
    </w:p>
    <w:p w14:paraId="6EEA9F64" w14:textId="39AED2EA"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Totalförsvarets forskningsinstitut (FOI) har, på uppdrag av Center mot våldsbejakande extremism (CVE) vid Brå, gjort en förstudie om skärningspunkten mellan våldsbejakande islamistisk extremism och hedersrelaterat våld och förtryck (FOI-rapport 5143). Rapporten har varit en grund för det fortsatta arbetet inom CVE. Bland annat i form av föreläsningar på temat gender och våldsbejakande extremism, bl.a. hos Säkerhetspolisen och hos Skolinspektionen. Temat har även behandlats inom CVE:s myndighetsnätverk. I december 2022 publicerade CVE, i samverkan med Jämställdhetsmyndigheten och forskare från Stockholms universitet, en rapport som undersöker sambandet mellan maskulinitet, våldsbejakande extremism och hedersförtryck (Gottzén 2022). Forsk</w:t>
      </w:r>
      <w:r w:rsidR="004C66DA">
        <w:rPr>
          <w:rFonts w:ascii="Times New Roman" w:hAnsi="Times New Roman"/>
          <w:sz w:val="20"/>
        </w:rPr>
        <w:softHyphen/>
      </w:r>
      <w:r w:rsidRPr="00A879D7">
        <w:rPr>
          <w:rFonts w:ascii="Times New Roman" w:hAnsi="Times New Roman"/>
          <w:sz w:val="20"/>
        </w:rPr>
        <w:t>nings</w:t>
      </w:r>
      <w:r w:rsidR="004C66DA">
        <w:rPr>
          <w:rFonts w:ascii="Times New Roman" w:hAnsi="Times New Roman"/>
          <w:sz w:val="20"/>
        </w:rPr>
        <w:softHyphen/>
      </w:r>
      <w:r w:rsidRPr="00A879D7">
        <w:rPr>
          <w:rFonts w:ascii="Times New Roman" w:hAnsi="Times New Roman"/>
          <w:sz w:val="20"/>
        </w:rPr>
        <w:t xml:space="preserve">översikten redogör för forskning kring maskulinitet och våldsbejakande högerextremism, våldsbejakande vänsterextremism och våldsbejakande islamistisk extremism samt våldsbejakande misogyni, vilket inkluderar grupperingar där kvinnohat är drivande i det politiska våldet. Utöver rapporten har CVE publicerat en broschyr och två poddar om ämnet, som tillsammans utgör ett kunskapspaket. </w:t>
      </w:r>
      <w:r w:rsidR="00683B73" w:rsidRPr="006576BE">
        <w:rPr>
          <w:rFonts w:ascii="Times New Roman" w:hAnsi="Times New Roman"/>
          <w:sz w:val="20"/>
        </w:rPr>
        <w:t xml:space="preserve">I Regeringskansliet pågår </w:t>
      </w:r>
      <w:r w:rsidR="00683B73">
        <w:rPr>
          <w:rFonts w:ascii="Times New Roman" w:hAnsi="Times New Roman"/>
          <w:sz w:val="20"/>
        </w:rPr>
        <w:t xml:space="preserve">fortsatt </w:t>
      </w:r>
      <w:r w:rsidR="00683B73" w:rsidRPr="006576BE">
        <w:rPr>
          <w:rFonts w:ascii="Times New Roman" w:hAnsi="Times New Roman"/>
          <w:sz w:val="20"/>
        </w:rPr>
        <w:t>ett arbete med att överväga vilka åtgärder som bör vidtas med anledning av tillkännagivandet</w:t>
      </w:r>
      <w:r w:rsidR="00683B73">
        <w:rPr>
          <w:rFonts w:ascii="Times New Roman" w:hAnsi="Times New Roman"/>
          <w:sz w:val="20"/>
        </w:rPr>
        <w:t>.</w:t>
      </w:r>
      <w:r w:rsidR="00683B73" w:rsidRPr="006576BE">
        <w:rPr>
          <w:rFonts w:ascii="Times New Roman" w:hAnsi="Times New Roman"/>
          <w:sz w:val="20"/>
        </w:rPr>
        <w:t xml:space="preserve"> </w:t>
      </w:r>
      <w:r w:rsidRPr="00A879D7">
        <w:rPr>
          <w:rFonts w:ascii="Times New Roman" w:hAnsi="Times New Roman"/>
          <w:sz w:val="20"/>
        </w:rPr>
        <w:t>Punkten är inte slutbehandlad.</w:t>
      </w:r>
    </w:p>
    <w:p w14:paraId="39F1A71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A879D7">
        <w:rPr>
          <w:rFonts w:ascii="Times New Roman" w:hAnsi="Times New Roman"/>
          <w:sz w:val="20"/>
        </w:rPr>
        <w:t xml:space="preserve">Följande punkter är inte slutbehandlade: 1, 19, 38, 40 och 45. </w:t>
      </w:r>
    </w:p>
    <w:p w14:paraId="06A4805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87. Rskr. 2020/21:363  </w:t>
      </w:r>
    </w:p>
    <w:p w14:paraId="6FDB5E2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Terrorism </w:t>
      </w:r>
    </w:p>
    <w:p w14:paraId="4DB8810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2020/21:3030 m.fl., bet. 2020/21:JuU29</w:t>
      </w:r>
    </w:p>
    <w:p w14:paraId="3A3B72B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126).</w:t>
      </w:r>
    </w:p>
    <w:p w14:paraId="15ACA9A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BF536F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94AB6FD" w14:textId="73D4904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1 om</w:t>
      </w:r>
      <w:r w:rsidRPr="00A879D7">
        <w:rPr>
          <w:rFonts w:ascii="Times New Roman" w:hAnsi="Times New Roman"/>
          <w:i/>
          <w:iCs/>
          <w:sz w:val="20"/>
        </w:rPr>
        <w:t xml:space="preserve"> samverkan mellan myndigheter*</w:t>
      </w:r>
      <w:r w:rsidRPr="00A879D7">
        <w:rPr>
          <w:rFonts w:ascii="Times New Roman" w:hAnsi="Times New Roman"/>
          <w:sz w:val="20"/>
        </w:rPr>
        <w:t>: Riksdagen har tillkännagett för regeringen det som utskottet anför om samverkan mellan myndigheter (bet. 2020/21:JuU29 s. 10 f.). Av tillkännagivandet följer att Polis</w:t>
      </w:r>
      <w:r w:rsidR="00445570">
        <w:rPr>
          <w:rFonts w:ascii="Times New Roman" w:hAnsi="Times New Roman"/>
          <w:sz w:val="20"/>
        </w:rPr>
        <w:softHyphen/>
      </w:r>
      <w:r w:rsidRPr="00A879D7">
        <w:rPr>
          <w:rFonts w:ascii="Times New Roman" w:hAnsi="Times New Roman"/>
          <w:sz w:val="20"/>
        </w:rPr>
        <w:t>myndigheten, Tullverket och Kronofogdemyndigheten ska få ett tydligt uppdrag att löpande samverka och genomföra gemensamma kontroller för att bekämpa terrorism och kriminalitet samt att det förebyggande arbetet mot våldsbejakande extremism och organiserad brottslighet ska göras mer effektivt genom att den nationella samverkan stärks, såväl nationellt som lokalt, mellan socialtjänst, skola, polis och andra relevanta myndigheter (bet. 2020/21:JuU29 s. 10).</w:t>
      </w:r>
    </w:p>
    <w:p w14:paraId="325ADB2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Det ankommer på regeringen att följa hur samverkan mellan berörda myndigheter kontinuerligt utvecklas inom ramen för befintliga samarbetsforum. Som exempel kan nämnas Samverkansrådet mot terrorism som är ett samarbete mellan svenska myndigheter som syftar till att stärka Sveriges förmåga att motverka och hantera terrorism. Ett annat exempel på myndighetsöverskridande samverkan är Nationellt centrum för terrorhotbedömning (NCT). Det är en permanent arbetsgrupp med personal från Säkerhetspolisen, Försvarets radioanstalt (FRA) och den militära underrättelse- och säkerhetstjänsten (Must). NCT:s uppgift är att göra strategiska bedömningar av terrorhotet mot Sverige och svenska intressen på kort och lång sikt. Polismyndigheten och Säkerhetspolisen har också ökat sitt samarbete och samverkan i arbetet med att begränsa tongivande aktörers handlingsfrihet. Samarbetet sker främst inom Redex som är namnet på den samverkansmodell som tillämpas i det förebyggande och reducerande arbetet inom våldsbejakande extremism. Center mot våldsbejakande extremism (CVE) vid Brottsförebyggande rådet (Brå) har ansvaret för att utveckla det förebyggande arbetet på nationell, regional och lokal nivå och arbetar aktivt med kommuner och med att ge stöd till yrkesverksamma.</w:t>
      </w:r>
    </w:p>
    <w:p w14:paraId="62965FC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den myndighetsgemensamma satsningen mot organiserad brottslighet ingår såväl Kronofogdemyndigheten som Tullverket. Inom ramen för satsningen genomförs också myndighetsgemensamma kontroller löpande. Under 2021 genomfördes också ändringar i smugglingslagen (2000:1225) som ger Tullverket möjlighet att ingripa och bistå Polismyndigheten vid misstanke om brott som Tullverket inte har befogenhet att utreda, t.ex. utförsel av misstänkt stöldgods, människohandel och brott mot knivlagen. Arbetet inom ramen för den myndighetsgemensamma satsningen mot organiserad brottslighet har, enligt den årliga rapporteringen till regeringen, under 2021 bidragit till 448 utdömda fängelseår, vilket är det högsta antalet sedan satsningen inleddes. </w:t>
      </w:r>
    </w:p>
    <w:p w14:paraId="3DE6263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22 juni 2022 beslutades direktiv till en utredning om förbättrad säkerhet inom skolväsendet (dir. 2022:86). Utredaren ska lämna förslag till åtgärder för att förbättra arbetet med säkerhet i skolväsendet. Våld i skolmiljö är ett brett problem och berör flera aktörer. Flera myndigheter och instanser har en roll och ett ansvar för att upptäcka, förebygga och förhindra att det begås brott inom skolväsendet. Utredaren ska därför bl.a. lämna förslag på en lämplig organisering av lokala eller regionala operativa samverkansorgan. </w:t>
      </w:r>
    </w:p>
    <w:p w14:paraId="41561282" w14:textId="47715C2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11 augusti 2022 beslutades ett uppdrag till Polismyndigheten, Tullverket och Åklagarmyndigheten att stärka arbetet för att minska tillgången till illegala vapen och motverka vapensmugglingen till Sverige (Ju2022/02633). Polismyndigheten och Tullverket har startat ett gemensamt nationellt skjutvapencenter, med vilket också Åklagar</w:t>
      </w:r>
      <w:r w:rsidR="00073095">
        <w:rPr>
          <w:rFonts w:ascii="Times New Roman" w:hAnsi="Times New Roman"/>
          <w:sz w:val="20"/>
        </w:rPr>
        <w:softHyphen/>
      </w:r>
      <w:r w:rsidRPr="00A879D7">
        <w:rPr>
          <w:rFonts w:ascii="Times New Roman" w:hAnsi="Times New Roman"/>
          <w:sz w:val="20"/>
        </w:rPr>
        <w:t xml:space="preserve">myndigheten samarbetar. Inom ramen för uppdraget ska myndigheterna bl.a. redogöra för hur det myndighetsgemensamma arbetet för att minska tillgången på illegala skjutvapen i Sverige kan utvecklas ytterligare. </w:t>
      </w:r>
    </w:p>
    <w:p w14:paraId="1E10D3F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budgetpropositionen för 2023 (prop. 2022/23:1 utg.omr. 4 avsnitt 3.7 s. 47–48) gjorde regeringen bedömningen att befintligt myndighets</w:t>
      </w:r>
      <w:r w:rsidRPr="00A879D7">
        <w:rPr>
          <w:rFonts w:ascii="Times New Roman" w:hAnsi="Times New Roman"/>
          <w:sz w:val="20"/>
        </w:rPr>
        <w:softHyphen/>
        <w:t>gemensamt arbete och de samverkansforum som redan finns utgör en bra utgångspunkt för fördjupade samarbeten och att några särskilda uppdrag i nuläget inte är nödvändiga. Tillkännagivandet ansågs därmed slutbehandlat. Punkten är slutbehandlad.</w:t>
      </w:r>
    </w:p>
    <w:p w14:paraId="06A0F3FE" w14:textId="4CFF9FB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8 om</w:t>
      </w:r>
      <w:r w:rsidRPr="00A879D7">
        <w:rPr>
          <w:rFonts w:ascii="Times New Roman" w:hAnsi="Times New Roman"/>
          <w:i/>
          <w:iCs/>
          <w:sz w:val="20"/>
        </w:rPr>
        <w:t xml:space="preserve"> kriminalisering av deltagande i en terroristorganisation*</w:t>
      </w:r>
      <w:r w:rsidRPr="00A879D7">
        <w:rPr>
          <w:rFonts w:ascii="Times New Roman" w:hAnsi="Times New Roman"/>
          <w:sz w:val="20"/>
        </w:rPr>
        <w:t>: Riksdagen har tillkännagett för regeringen att regeringen ska återkomma till riksdagen med förslag på kriminalisering av deltagande i terroristorganisationers verksamhet (bet. 2020/21:JuU29 s. 19 f.). Regerings</w:t>
      </w:r>
      <w:r w:rsidRPr="00A879D7">
        <w:rPr>
          <w:rFonts w:ascii="Times New Roman" w:hAnsi="Times New Roman"/>
          <w:sz w:val="20"/>
        </w:rPr>
        <w:softHyphen/>
        <w:t xml:space="preserve">kansliet beslutade den 12 april 2021 att ge en utredare i uppdrag att biträda Justitiedepartementet med att föreslå ett särskilt straffansvar för deltagande i en terroristorganisation (Ju 2021:B). Uppdraget redovisades den 12 april 2022. Promemorian har remissbehandlats. </w:t>
      </w:r>
      <w:r w:rsidR="00BD513F" w:rsidRPr="0008512E">
        <w:rPr>
          <w:rFonts w:ascii="Times New Roman" w:hAnsi="Times New Roman"/>
          <w:sz w:val="20"/>
        </w:rPr>
        <w:t>Regeringen beslutade den 2 februari</w:t>
      </w:r>
      <w:r w:rsidRPr="0008512E">
        <w:rPr>
          <w:rFonts w:ascii="Times New Roman" w:hAnsi="Times New Roman"/>
          <w:sz w:val="20"/>
        </w:rPr>
        <w:t xml:space="preserve"> 2023 lagrådsremissen En särskild straff</w:t>
      </w:r>
      <w:r w:rsidR="00A47842">
        <w:rPr>
          <w:rFonts w:ascii="Times New Roman" w:hAnsi="Times New Roman"/>
          <w:sz w:val="20"/>
        </w:rPr>
        <w:softHyphen/>
      </w:r>
      <w:r w:rsidRPr="0008512E">
        <w:rPr>
          <w:rFonts w:ascii="Times New Roman" w:hAnsi="Times New Roman"/>
          <w:sz w:val="20"/>
        </w:rPr>
        <w:t>bestämmelse för deltagande i en terroristorganisation.</w:t>
      </w:r>
      <w:r w:rsidRPr="00A879D7">
        <w:rPr>
          <w:rFonts w:ascii="Times New Roman" w:hAnsi="Times New Roman"/>
          <w:sz w:val="20"/>
        </w:rPr>
        <w:t xml:space="preserve"> Punkten är inte slutbehandlad.  </w:t>
      </w:r>
    </w:p>
    <w:p w14:paraId="67BD0667" w14:textId="2583A5F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w:t>
      </w:r>
      <w:r w:rsidRPr="00A879D7">
        <w:rPr>
          <w:rFonts w:ascii="Times New Roman" w:eastAsia="Calibri" w:hAnsi="Times New Roman"/>
          <w:sz w:val="20"/>
        </w:rPr>
        <w:t xml:space="preserve"> 13 om </w:t>
      </w:r>
      <w:r w:rsidRPr="00A879D7">
        <w:rPr>
          <w:rFonts w:ascii="Times New Roman" w:eastAsia="Calibri" w:hAnsi="Times New Roman"/>
          <w:i/>
          <w:sz w:val="20"/>
        </w:rPr>
        <w:t>sanktionsbestämmelser i säkerhetsskyddslagen</w:t>
      </w:r>
      <w:r w:rsidRPr="00A879D7">
        <w:rPr>
          <w:rFonts w:ascii="Times New Roman" w:eastAsia="Calibri" w:hAnsi="Times New Roman"/>
          <w:iCs/>
          <w:sz w:val="20"/>
        </w:rPr>
        <w:t>*:</w:t>
      </w:r>
      <w:r w:rsidRPr="00A879D7">
        <w:rPr>
          <w:rFonts w:ascii="Times New Roman" w:eastAsia="Calibri" w:hAnsi="Times New Roman"/>
          <w:sz w:val="20"/>
        </w:rPr>
        <w:t xml:space="preserve"> Riksdagen har tillkännagett för regeringen att regeringen snarast ska återkomma till riksdagen med ett förslag om sanktionsavgifter kopplade till säkerhetsskyddslagen (bet. 2020/21:JuU29 s. 33). Den 20 maj 2021 beslutade regeringen </w:t>
      </w:r>
      <w:r w:rsidRPr="00A879D7">
        <w:rPr>
          <w:rFonts w:ascii="Times New Roman" w:hAnsi="Times New Roman"/>
          <w:sz w:val="20"/>
        </w:rPr>
        <w:t>propositionen Ett starkare skydd för Sveriges säkerhet (prop. 2020/21:194) som innehåller förslag om sanktionsavgifter för överträdelser av säkerhetsskyddslagen. Riksdagen har antagit regeringens lagförslag (bet. 2021/22:JuU3, rskr. 2021/22:19). Lagänd</w:t>
      </w:r>
      <w:r w:rsidR="00A47842">
        <w:rPr>
          <w:rFonts w:ascii="Times New Roman" w:hAnsi="Times New Roman"/>
          <w:sz w:val="20"/>
        </w:rPr>
        <w:softHyphen/>
      </w:r>
      <w:r w:rsidRPr="00A879D7">
        <w:rPr>
          <w:rFonts w:ascii="Times New Roman" w:hAnsi="Times New Roman"/>
          <w:sz w:val="20"/>
        </w:rPr>
        <w:t>ringarna trädde i kraft den 1 december 2021. Vidtagna åtgärder redovisades och tillkännagivandet ansågs slutbehandlat i budgetproposi</w:t>
      </w:r>
      <w:r w:rsidR="00A47842">
        <w:rPr>
          <w:rFonts w:ascii="Times New Roman" w:hAnsi="Times New Roman"/>
          <w:sz w:val="20"/>
        </w:rPr>
        <w:softHyphen/>
      </w:r>
      <w:r w:rsidRPr="00A879D7">
        <w:rPr>
          <w:rFonts w:ascii="Times New Roman" w:hAnsi="Times New Roman"/>
          <w:sz w:val="20"/>
        </w:rPr>
        <w:t>tionen för 2023 (prop. 2022/23:1 utg.omr. 4 avsnitt 3.7</w:t>
      </w:r>
      <w:r w:rsidR="00BD513F" w:rsidRPr="00A879D7">
        <w:rPr>
          <w:rFonts w:ascii="Times New Roman" w:hAnsi="Times New Roman"/>
          <w:sz w:val="20"/>
        </w:rPr>
        <w:t xml:space="preserve"> s.</w:t>
      </w:r>
      <w:r w:rsidRPr="00A879D7">
        <w:rPr>
          <w:rFonts w:ascii="Times New Roman" w:hAnsi="Times New Roman"/>
          <w:sz w:val="20"/>
        </w:rPr>
        <w:t> 48). Punkten är slutbehandlad.</w:t>
      </w:r>
    </w:p>
    <w:p w14:paraId="59AB80EC" w14:textId="08AA998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22 om </w:t>
      </w:r>
      <w:r w:rsidRPr="00A879D7">
        <w:rPr>
          <w:rFonts w:ascii="Times New Roman" w:hAnsi="Times New Roman"/>
          <w:i/>
          <w:iCs/>
          <w:sz w:val="20"/>
        </w:rPr>
        <w:t>skärpta straff för terroristbrott*</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Riksdagen har tillkänna</w:t>
      </w:r>
      <w:r w:rsidRPr="00A879D7">
        <w:rPr>
          <w:rFonts w:ascii="Times New Roman" w:hAnsi="Times New Roman"/>
          <w:sz w:val="20"/>
        </w:rPr>
        <w:softHyphen/>
        <w:t xml:space="preserve">gett för regeringen att regeringen ska återkomma till riksdagen med förslag till skärpta straff för terroristbrott (bet. 2020/21:JuU29 s. 45 f.). </w:t>
      </w:r>
      <w:r w:rsidRPr="00A8559B">
        <w:rPr>
          <w:rFonts w:ascii="Times New Roman" w:hAnsi="Times New Roman"/>
          <w:sz w:val="20"/>
        </w:rPr>
        <w:t>Regeringen avser att under våren 2023 tillsätta en utredning som ur ett brett perspektiv ska se över straffskalorna.</w:t>
      </w:r>
      <w:r w:rsidRPr="00A879D7">
        <w:rPr>
          <w:rFonts w:ascii="Times New Roman" w:hAnsi="Times New Roman"/>
          <w:sz w:val="20"/>
        </w:rPr>
        <w:t xml:space="preserve"> Punkten är inte slutbehandlad. </w:t>
      </w:r>
    </w:p>
    <w:p w14:paraId="237DBFF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8 och 22.</w:t>
      </w:r>
    </w:p>
    <w:p w14:paraId="2A3A459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88. Rskr. 2020/21:389</w:t>
      </w:r>
    </w:p>
    <w:p w14:paraId="188C8A0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Åtgärder för att förbättra polisens effektivitet</w:t>
      </w:r>
    </w:p>
    <w:p w14:paraId="6298C02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2020/21:639 m.fl., bet. 2020/21:JuU41</w:t>
      </w:r>
    </w:p>
    <w:p w14:paraId="19118C0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128</w:t>
      </w:r>
      <w:r w:rsidR="00683B73" w:rsidRPr="00A879D7">
        <w:rPr>
          <w:rFonts w:ascii="Times New Roman" w:hAnsi="Times New Roman"/>
          <w:sz w:val="20"/>
        </w:rPr>
        <w:t>)</w:t>
      </w:r>
    </w:p>
    <w:p w14:paraId="5136219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4B476E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A4240DA" w14:textId="7285358E"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renodling av polisens verksamhet</w:t>
      </w:r>
      <w:r w:rsidRPr="00A879D7">
        <w:rPr>
          <w:rFonts w:ascii="Times New Roman" w:hAnsi="Times New Roman"/>
          <w:i/>
          <w:sz w:val="20"/>
        </w:rPr>
        <w:t>*</w:t>
      </w:r>
      <w:r w:rsidRPr="00A879D7">
        <w:rPr>
          <w:rFonts w:ascii="Times New Roman" w:hAnsi="Times New Roman"/>
          <w:sz w:val="20"/>
        </w:rPr>
        <w:t>: Riksdagen har till</w:t>
      </w:r>
      <w:r w:rsidRPr="00A879D7">
        <w:rPr>
          <w:rFonts w:ascii="Times New Roman" w:hAnsi="Times New Roman"/>
          <w:sz w:val="20"/>
        </w:rPr>
        <w:softHyphen/>
        <w:t xml:space="preserve">kännagett för regeringen det som utskottet anför om renodling av polisens verksamhet (bet. 2020/21:JuU41 s. 15–16). Under rskr. 2014/15:152 (Ju </w:t>
      </w:r>
      <w:r w:rsidR="00A8559B">
        <w:rPr>
          <w:rFonts w:ascii="Times New Roman" w:hAnsi="Times New Roman"/>
          <w:sz w:val="20"/>
        </w:rPr>
        <w:t>3</w:t>
      </w:r>
      <w:r w:rsidRPr="00A879D7">
        <w:rPr>
          <w:rFonts w:ascii="Times New Roman" w:hAnsi="Times New Roman"/>
          <w:sz w:val="20"/>
        </w:rPr>
        <w:t>) punkt 20 har regeringen redogjort för vad man har gjort för att renodla Polismyndighetens arbetsuppgifter. Regeringen har påbörjat en analys av ytterligare frågor om renodling. Punkten är inte slut</w:t>
      </w:r>
      <w:r w:rsidRPr="00A879D7">
        <w:rPr>
          <w:rFonts w:ascii="Times New Roman" w:hAnsi="Times New Roman"/>
          <w:sz w:val="20"/>
        </w:rPr>
        <w:softHyphen/>
        <w:t>behandlad.</w:t>
      </w:r>
      <w:r w:rsidRPr="00A879D7" w:rsidDel="005D4297">
        <w:rPr>
          <w:rFonts w:ascii="Times New Roman" w:hAnsi="Times New Roman"/>
          <w:sz w:val="20"/>
        </w:rPr>
        <w:t xml:space="preserve"> </w:t>
      </w:r>
    </w:p>
    <w:p w14:paraId="243AB4B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genomlysning av kapaciteten inom rättsväsendets myndig</w:t>
      </w:r>
      <w:r w:rsidRPr="00A879D7">
        <w:rPr>
          <w:rFonts w:ascii="Times New Roman" w:hAnsi="Times New Roman"/>
          <w:i/>
          <w:iCs/>
          <w:sz w:val="20"/>
        </w:rPr>
        <w:softHyphen/>
        <w:t>heter m.fl</w:t>
      </w:r>
      <w:r w:rsidRPr="00A879D7">
        <w:rPr>
          <w:rFonts w:ascii="Times New Roman" w:hAnsi="Times New Roman"/>
          <w:sz w:val="20"/>
        </w:rPr>
        <w:t>.</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en bred genomlysning av kapaciteten hos rättsväsendets myndigheter samt övriga myndigheter som samverkar med polisen (bet. 2020/21:JuU41 s. 18).</w:t>
      </w:r>
    </w:p>
    <w:p w14:paraId="7B330FD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Genom riksdagens beslut om budget för 2023 ökar anslagen till rättsväsendets myndigheter med drygt 3 miljarder kronor, vilket innebär en kraftfull satsning på att utveckla hela rättsväsendets kapacitet och förmåga från 2023 och framåt. Ärendet bereds vidare inom Regeringskansliet. Punkten är inte slutbehandlad.</w:t>
      </w:r>
    </w:p>
    <w:p w14:paraId="70F2A82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 </w:t>
      </w:r>
      <w:r w:rsidRPr="00A879D7">
        <w:rPr>
          <w:rFonts w:ascii="Times New Roman" w:hAnsi="Times New Roman"/>
          <w:i/>
          <w:iCs/>
          <w:sz w:val="20"/>
        </w:rPr>
        <w:t>om polisers anställningsvillkor*</w:t>
      </w:r>
      <w:r w:rsidRPr="00A879D7">
        <w:rPr>
          <w:rFonts w:ascii="Times New Roman" w:hAnsi="Times New Roman"/>
          <w:sz w:val="20"/>
        </w:rPr>
        <w:t>: Riksdagen har tillkännagett för regeringen det som utskottet anför om åtgärder för att förbättra polisernas anställningsvillkor (bet. 2020/21:JuU41 s. 25 f.). Polismyndighete har i reglerings</w:t>
      </w:r>
      <w:r w:rsidRPr="00A879D7">
        <w:rPr>
          <w:rFonts w:ascii="Times New Roman" w:hAnsi="Times New Roman"/>
          <w:sz w:val="20"/>
        </w:rPr>
        <w:softHyphen/>
        <w:t>brevet för 2022 fått i uppdrag att redovisa de särskilda åtgärder som i samråd med berörda parter har vidtagits för att öka attraktiviteten i polisyrket genom bättre villkor. Av redovisningen ska också framgå hur de budgetförstärkande medlen använts till åtgärder för att göra Polismyndigheten än mer attraktiv som arbetsgivare i syfte att nå målet om 10 000 fler anställda till och med 2024. Redovisningen lämnades i års</w:t>
      </w:r>
      <w:r w:rsidRPr="00A879D7">
        <w:rPr>
          <w:rFonts w:ascii="Times New Roman" w:hAnsi="Times New Roman"/>
          <w:sz w:val="20"/>
        </w:rPr>
        <w:softHyphen/>
        <w:t xml:space="preserve">redovisningen för 2022. </w:t>
      </w:r>
    </w:p>
    <w:p w14:paraId="2828E6B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Villkoren för poliser anställda vid Polismyndigheten har förbättrats sedan 2015. Den genomsnittliga grundlönen har ökat, ingångslönen för nya poliser har också ökat, ersättningen för arbete på obekväm arbetstid har höjts och ersättningen för poliser som ingår i stora polisinsatser har ökat. Genom riksdagens beslut om budget för 2022 (prop. 2021/22:1 utg.omr. 4, bet. 2021/22:JuU1, rskr. 2021/22:89) anges, i regleringsbrev för 2022 och 2023, att Polismyndigheten ska använda minst 400 miljoner kronor för höjda löner och annan ersättning i syfte att stärka polisyrkets attraktivitet. Punkten är inte slutbehandlad.</w:t>
      </w:r>
    </w:p>
    <w:p w14:paraId="44279D2C" w14:textId="0F9AEC0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skyddet för polisers personuppgifter</w:t>
      </w:r>
      <w:r w:rsidRPr="00A879D7">
        <w:rPr>
          <w:rFonts w:ascii="Times New Roman" w:hAnsi="Times New Roman"/>
          <w:i/>
          <w:sz w:val="20"/>
        </w:rPr>
        <w:t>*</w:t>
      </w:r>
      <w:r w:rsidRPr="00A879D7">
        <w:rPr>
          <w:rFonts w:ascii="Times New Roman" w:hAnsi="Times New Roman"/>
          <w:sz w:val="20"/>
        </w:rPr>
        <w:t>: Riksdagen har tillkännagett för regeringen det som utskottet anför om åtgärder för att förstärka skyddet för polisers personuppgifter (bet. 2020/21:JuU41 s. 32–33).</w:t>
      </w:r>
      <w:r w:rsidRPr="00A879D7" w:rsidDel="00DF512A">
        <w:rPr>
          <w:rFonts w:ascii="Times New Roman" w:hAnsi="Times New Roman"/>
          <w:sz w:val="20"/>
        </w:rPr>
        <w:t xml:space="preserve"> </w:t>
      </w:r>
      <w:r w:rsidRPr="00A879D7">
        <w:rPr>
          <w:rFonts w:ascii="Times New Roman" w:hAnsi="Times New Roman"/>
          <w:sz w:val="20"/>
        </w:rPr>
        <w:t>Regeringen gav den 21 april 2022 en särskild utredare i uppdrag att överväga olika författningsändringar för att minska offentlig</w:t>
      </w:r>
      <w:r w:rsidRPr="00A879D7">
        <w:rPr>
          <w:rFonts w:ascii="Times New Roman" w:hAnsi="Times New Roman"/>
          <w:sz w:val="20"/>
        </w:rPr>
        <w:softHyphen/>
        <w:t>anställdas utsatthet för våld, hot och trakasserier (dir. 2022:31). Uppdraget omfattar bl.a. att analysera behovet av ett starkare skydd för uppgifter om offent</w:t>
      </w:r>
      <w:r w:rsidRPr="00A879D7">
        <w:rPr>
          <w:rFonts w:ascii="Times New Roman" w:hAnsi="Times New Roman"/>
          <w:sz w:val="20"/>
        </w:rPr>
        <w:softHyphen/>
        <w:t>lig</w:t>
      </w:r>
      <w:r w:rsidRPr="00A879D7">
        <w:rPr>
          <w:rFonts w:ascii="Times New Roman" w:hAnsi="Times New Roman"/>
          <w:sz w:val="20"/>
        </w:rPr>
        <w:softHyphen/>
        <w:t>anställda och ta ställning till om behovet motiverar författnings</w:t>
      </w:r>
      <w:r w:rsidRPr="00A879D7">
        <w:rPr>
          <w:rFonts w:ascii="Times New Roman" w:hAnsi="Times New Roman"/>
          <w:sz w:val="20"/>
        </w:rPr>
        <w:softHyphen/>
        <w:t xml:space="preserve">ändringar som stärker skyddet för uppgifterna. </w:t>
      </w:r>
      <w:r w:rsidR="00DB566A" w:rsidRPr="00DB566A">
        <w:rPr>
          <w:rFonts w:ascii="Times New Roman" w:hAnsi="Times New Roman"/>
          <w:sz w:val="20"/>
        </w:rPr>
        <w:t>Uppdraget skulle enligt ursprungsdirektiven ha redovisats senast den 1 augusti 2023</w:t>
      </w:r>
      <w:r w:rsidRPr="00A879D7">
        <w:rPr>
          <w:rFonts w:ascii="Times New Roman" w:hAnsi="Times New Roman"/>
          <w:sz w:val="20"/>
        </w:rPr>
        <w:t xml:space="preserve">. </w:t>
      </w:r>
      <w:r w:rsidR="00BD513F" w:rsidRPr="00A879D7">
        <w:rPr>
          <w:rFonts w:ascii="Times New Roman" w:hAnsi="Times New Roman"/>
          <w:sz w:val="20"/>
        </w:rPr>
        <w:t xml:space="preserve">Regeringen beslutade den </w:t>
      </w:r>
      <w:r w:rsidR="00683B73">
        <w:rPr>
          <w:rFonts w:ascii="Times New Roman" w:hAnsi="Times New Roman"/>
          <w:sz w:val="20"/>
        </w:rPr>
        <w:t>2 februari</w:t>
      </w:r>
      <w:r w:rsidRPr="00A879D7">
        <w:rPr>
          <w:rFonts w:ascii="Times New Roman" w:hAnsi="Times New Roman"/>
          <w:sz w:val="20"/>
        </w:rPr>
        <w:t xml:space="preserve"> 2023 </w:t>
      </w:r>
      <w:r w:rsidR="00683B73">
        <w:rPr>
          <w:rFonts w:ascii="Times New Roman" w:hAnsi="Times New Roman"/>
          <w:sz w:val="20"/>
        </w:rPr>
        <w:t xml:space="preserve">att ge </w:t>
      </w:r>
      <w:r w:rsidRPr="00A879D7">
        <w:rPr>
          <w:rFonts w:ascii="Times New Roman" w:hAnsi="Times New Roman"/>
          <w:sz w:val="20"/>
        </w:rPr>
        <w:t>tilläggsdirektiv till utredningen</w:t>
      </w:r>
      <w:r w:rsidR="00683B73">
        <w:rPr>
          <w:rFonts w:ascii="Times New Roman" w:hAnsi="Times New Roman"/>
          <w:sz w:val="20"/>
        </w:rPr>
        <w:t xml:space="preserve"> </w:t>
      </w:r>
      <w:r w:rsidR="00683B73" w:rsidRPr="00B10D68">
        <w:rPr>
          <w:rFonts w:ascii="Times New Roman" w:hAnsi="Times New Roman"/>
          <w:sz w:val="20"/>
        </w:rPr>
        <w:t>(dir. 2023:</w:t>
      </w:r>
      <w:r w:rsidR="00DB566A">
        <w:rPr>
          <w:rFonts w:ascii="Times New Roman" w:hAnsi="Times New Roman"/>
          <w:sz w:val="20"/>
        </w:rPr>
        <w:t>16</w:t>
      </w:r>
      <w:r w:rsidR="00683B73" w:rsidRPr="00B10D68">
        <w:rPr>
          <w:rFonts w:ascii="Times New Roman" w:hAnsi="Times New Roman"/>
          <w:sz w:val="20"/>
        </w:rPr>
        <w:t>)</w:t>
      </w:r>
      <w:r w:rsidR="00DB566A">
        <w:rPr>
          <w:rFonts w:ascii="Times New Roman" w:hAnsi="Times New Roman"/>
          <w:sz w:val="20"/>
        </w:rPr>
        <w:t xml:space="preserve"> </w:t>
      </w:r>
      <w:r w:rsidR="00DB566A" w:rsidRPr="00DB566A">
        <w:rPr>
          <w:rFonts w:ascii="Times New Roman" w:hAnsi="Times New Roman"/>
          <w:sz w:val="20"/>
        </w:rPr>
        <w:t>som bl.a. innebär att utredaren nu även har fått i uppdrag att, oavsett ställningstagande i sak, lämna författningsförslag som stärker skyddet för offentliganställda. Utredningstiden har förlängts och uppdraget ska nu redovisas senast den 1 januari 2024</w:t>
      </w:r>
      <w:r w:rsidR="00BD513F" w:rsidRPr="00A879D7">
        <w:rPr>
          <w:rFonts w:ascii="Times New Roman" w:hAnsi="Times New Roman"/>
          <w:sz w:val="20"/>
        </w:rPr>
        <w:t>.</w:t>
      </w:r>
      <w:r w:rsidRPr="00A879D7">
        <w:rPr>
          <w:rFonts w:ascii="Times New Roman" w:hAnsi="Times New Roman"/>
          <w:sz w:val="20"/>
        </w:rPr>
        <w:t xml:space="preserve"> Punkten är inte slutbehandlad.</w:t>
      </w:r>
      <w:r w:rsidRPr="00A879D7" w:rsidDel="00E07A34">
        <w:rPr>
          <w:rFonts w:ascii="Times New Roman" w:hAnsi="Times New Roman"/>
          <w:sz w:val="20"/>
        </w:rPr>
        <w:t xml:space="preserve"> </w:t>
      </w:r>
    </w:p>
    <w:p w14:paraId="3EC57EA5" w14:textId="611F11F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7 </w:t>
      </w:r>
      <w:r w:rsidRPr="00A879D7">
        <w:rPr>
          <w:rFonts w:ascii="Times New Roman" w:hAnsi="Times New Roman"/>
          <w:i/>
          <w:iCs/>
          <w:sz w:val="20"/>
        </w:rPr>
        <w:t>om polisens tekniska inhämtningsförmåga*</w:t>
      </w:r>
      <w:r w:rsidRPr="00A879D7">
        <w:rPr>
          <w:rFonts w:ascii="Times New Roman" w:hAnsi="Times New Roman"/>
          <w:sz w:val="20"/>
        </w:rPr>
        <w:t xml:space="preserve">: Riksdagen har tillkännagett för regeringen det som utskottet anför om att utveckla polisens tekniska inhämtningsförmåga (bet. 2020/21:JuU41 s. 33 f.). I budgetpropositionen för 2022 föreslogs en satsning på att </w:t>
      </w:r>
      <w:bookmarkStart w:id="72" w:name="_Hlk90044669"/>
      <w:r w:rsidRPr="00A879D7">
        <w:rPr>
          <w:rFonts w:ascii="Times New Roman" w:hAnsi="Times New Roman"/>
          <w:sz w:val="20"/>
        </w:rPr>
        <w:t>utveckla Polismyndighetens tekniska förmåga</w:t>
      </w:r>
      <w:bookmarkEnd w:id="72"/>
      <w:r w:rsidRPr="00A879D7">
        <w:rPr>
          <w:rFonts w:ascii="Times New Roman" w:hAnsi="Times New Roman"/>
          <w:sz w:val="20"/>
        </w:rPr>
        <w:t xml:space="preserve"> genom en permanent anslagsökning med 400 miljoner kronor per år fr.o.m. 2022 (prop. 2021/22:1 utg.omr. 4</w:t>
      </w:r>
      <w:r w:rsidR="000F7EE8">
        <w:rPr>
          <w:rFonts w:ascii="Times New Roman" w:hAnsi="Times New Roman"/>
          <w:sz w:val="20"/>
        </w:rPr>
        <w:t> </w:t>
      </w:r>
      <w:r w:rsidRPr="00A879D7">
        <w:rPr>
          <w:rFonts w:ascii="Times New Roman" w:hAnsi="Times New Roman"/>
          <w:sz w:val="20"/>
        </w:rPr>
        <w:t xml:space="preserve">avsnitt 2.9.1 s. 58). Medlen ska bland annat användas för investeringar i utvecklad förmåga att ta sig in i krypterad kommunikation, en satsning på både fasta och kroppsburna kameror samt stärkt kapacitet inom avdelningen Nationellt forensiskt centrum (NFC) vid Polismyndigheten för att snabbare än i dag hantera digitala bevis och dna. Utöver tillskottet i budgetpropositionen beslutade riksdagen att engångsvis, för 2022 tillföra ytterligare 300 miljoner kronor för att stärka polisens tekniska förmåga (bet. 2021/22:JuU1, rskr. 2021/22:89). Dessutom beslutade riksdagen bl.a. att öka anslaget till Polismyndigheten med 50 miljoner kronor fr.o.m. 2022 för att förstärka verksamheten vid NFC. </w:t>
      </w:r>
    </w:p>
    <w:p w14:paraId="39985BBB" w14:textId="5EE4CCD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73" w:name="_Hlk90898634"/>
      <w:r w:rsidRPr="00A879D7">
        <w:rPr>
          <w:rFonts w:ascii="Times New Roman" w:hAnsi="Times New Roman"/>
          <w:sz w:val="20"/>
        </w:rPr>
        <w:t>I regleringsbrevet för 2022 beslutades att Polismyndigheten ska redovisa hur det ekonomiska tillskottet för att utveckla myndighetens tekniska förmåga har använts i verksamheten och hur det bidrar till att utveckla den tekniska förmågan i den brottsbekämpande verksamheten. Av redo</w:t>
      </w:r>
      <w:r w:rsidR="0050500A">
        <w:rPr>
          <w:rFonts w:ascii="Times New Roman" w:hAnsi="Times New Roman"/>
          <w:sz w:val="20"/>
        </w:rPr>
        <w:softHyphen/>
      </w:r>
      <w:r w:rsidRPr="00A879D7">
        <w:rPr>
          <w:rFonts w:ascii="Times New Roman" w:hAnsi="Times New Roman"/>
          <w:sz w:val="20"/>
        </w:rPr>
        <w:t>visningen ska framgå vilka insatser som har genomförts och hur medlen har fördelats under året. Särskild vikt ska läggas vid att redovisa hur kapaciteten har stärkts avseende förmåga att komma åt krypterad information, i verksamheten vid avdelningen Nationellt forensiskt centrum och för ökad kamerabevakning.</w:t>
      </w:r>
      <w:bookmarkEnd w:id="73"/>
      <w:r w:rsidRPr="00A879D7">
        <w:rPr>
          <w:rFonts w:ascii="Times New Roman" w:hAnsi="Times New Roman"/>
          <w:sz w:val="20"/>
        </w:rPr>
        <w:t xml:space="preserve"> Redovisningen lämnades i årsredovisningen för 2022. </w:t>
      </w:r>
    </w:p>
    <w:p w14:paraId="2503DBF8" w14:textId="64A3926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regleringsbrevet för 2023 har regeringen beslutat att Polismyndigheten ska redovisa hur tilldelade medel har använts och vilka resultat som har uppnåtts. Av redovisningen ska också framgå hur resursförstärkningarna fortsatt avses användas och vilka resultat som framledes kan förväntas. </w:t>
      </w:r>
      <w:r w:rsidR="00683B73">
        <w:rPr>
          <w:rFonts w:ascii="Times New Roman" w:hAnsi="Times New Roman"/>
          <w:sz w:val="20"/>
        </w:rPr>
        <w:t>Redovisningen ska lämnas i årsredovisningen för 2023.</w:t>
      </w:r>
      <w:r w:rsidR="00683B73" w:rsidRPr="00A879D7">
        <w:rPr>
          <w:rFonts w:ascii="Times New Roman" w:hAnsi="Times New Roman"/>
          <w:sz w:val="20"/>
        </w:rPr>
        <w:t xml:space="preserve"> </w:t>
      </w:r>
      <w:r w:rsidRPr="00A879D7">
        <w:rPr>
          <w:rFonts w:ascii="Times New Roman" w:hAnsi="Times New Roman"/>
          <w:sz w:val="20"/>
        </w:rPr>
        <w:t xml:space="preserve">Punkten är inte slutbehandlad.  </w:t>
      </w:r>
    </w:p>
    <w:p w14:paraId="201A741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8 </w:t>
      </w:r>
      <w:r w:rsidRPr="00A879D7">
        <w:rPr>
          <w:rFonts w:ascii="Times New Roman" w:hAnsi="Times New Roman"/>
          <w:i/>
          <w:iCs/>
          <w:sz w:val="20"/>
        </w:rPr>
        <w:t>om ökad samverkan i syfte att förhindra bedrägerier mot välfärdssystemen*</w:t>
      </w:r>
      <w:r w:rsidRPr="00A879D7">
        <w:rPr>
          <w:rFonts w:ascii="Times New Roman" w:hAnsi="Times New Roman"/>
          <w:sz w:val="20"/>
        </w:rPr>
        <w:t xml:space="preserve">: Riksdagen har tillkännagett för regeringen det som utskottet anför om ökad samverkan i syfte att förhindra bedrägerier mot välfärdssystemen (bet. 2020/21:JuU41 s. 35 f.). </w:t>
      </w:r>
    </w:p>
    <w:p w14:paraId="31E361C8" w14:textId="494E59D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Sedan 2009 samverkar tolv myndigheter med underrättelser och operativa insatser mot kriminella individer, nätverk och fenomen i en myndighetsgemensam satsning mot den organiserade brottsligheten. Brottslighet kopplat till bedrägerier och till utnyttjande av och brott mot välfärdsystemen är en viktig del av det myndighetsgemensamma arbetet. I den inriktning som myndigheterna gemensamt beslutar framgår att förebygga, förhindra samt upptäcka brott mot välfärdssystemet särskilt ska beaktas. Till arbetet inom den myndighetsgemensamma satsningen har ett antal så kallade närverksmyndigheter knutits. De nio nätverksmyndig</w:t>
      </w:r>
      <w:r w:rsidR="0051795D">
        <w:rPr>
          <w:rFonts w:ascii="Times New Roman" w:hAnsi="Times New Roman"/>
          <w:sz w:val="20"/>
        </w:rPr>
        <w:softHyphen/>
      </w:r>
      <w:r w:rsidRPr="00A879D7">
        <w:rPr>
          <w:rFonts w:ascii="Times New Roman" w:hAnsi="Times New Roman"/>
          <w:sz w:val="20"/>
        </w:rPr>
        <w:t>heterna är Arbetsmiljöverket, Bolagsverket, Centrala studiestödsnämnden, Finansinspektionen, Inspektionen för vård och omsorg, Pensions</w:t>
      </w:r>
      <w:r w:rsidR="0051795D">
        <w:rPr>
          <w:rFonts w:ascii="Times New Roman" w:hAnsi="Times New Roman"/>
          <w:sz w:val="20"/>
        </w:rPr>
        <w:softHyphen/>
      </w:r>
      <w:r w:rsidRPr="00A879D7">
        <w:rPr>
          <w:rFonts w:ascii="Times New Roman" w:hAnsi="Times New Roman"/>
          <w:sz w:val="20"/>
        </w:rPr>
        <w:t>myndigheten, Statens Institutionsstyrelse, Transport</w:t>
      </w:r>
      <w:r w:rsidRPr="00A879D7">
        <w:rPr>
          <w:rFonts w:ascii="Times New Roman" w:hAnsi="Times New Roman"/>
          <w:sz w:val="20"/>
        </w:rPr>
        <w:softHyphen/>
        <w:t>styrelsen samt Läns</w:t>
      </w:r>
      <w:r w:rsidR="0051795D">
        <w:rPr>
          <w:rFonts w:ascii="Times New Roman" w:hAnsi="Times New Roman"/>
          <w:sz w:val="20"/>
        </w:rPr>
        <w:softHyphen/>
      </w:r>
      <w:r w:rsidRPr="00A879D7">
        <w:rPr>
          <w:rFonts w:ascii="Times New Roman" w:hAnsi="Times New Roman"/>
          <w:sz w:val="20"/>
        </w:rPr>
        <w:t>styrelsen i Stockholms län (som samordnar övriga länsstyrelser). Nätverksmyndigheterna kan delta i den strategiska och operativa samverkan inom de områden som de berörs av, exempelvis bedrägeribrott eller utnyttjande av och brott mot väldfärdssystemen.</w:t>
      </w:r>
    </w:p>
    <w:p w14:paraId="7B2AF292" w14:textId="6A8D05C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Under 2021 fattades beslut om ett stort antal åtgärder för att stärka arbetet mot bl.a. bidrags- och skattefusk samt felaktiga utbetalningar från välfärdssystemen. I budgetpropositionen för 2021 (prop. 2020/21:1 utg.omr. 2 avsnitt 2.3 s. 9) föreslogs följande mål: Det övergripande målet för att minska de felaktiga utbetalningarna från välfärdssystemen är att utbetalningarna från välfärdssystemen ska vara korrekta, andelen felaktiga utbetalningar ska minska och fel ska motverkas. Riksdagen godkände målet (prop. 2020/21:1 utg.omr. 2, bet. 2020/21:FiU2, rskr. 2020/21:150). I propositionen föreslogs också att för 2021 sammanlagt tillföra 189 miljoner kronor till Arbetsförmedlingen, Centrala studiestöds</w:t>
      </w:r>
      <w:r w:rsidR="0051795D">
        <w:rPr>
          <w:rFonts w:ascii="Times New Roman" w:hAnsi="Times New Roman"/>
          <w:sz w:val="20"/>
        </w:rPr>
        <w:softHyphen/>
      </w:r>
      <w:r w:rsidRPr="00A879D7">
        <w:rPr>
          <w:rFonts w:ascii="Times New Roman" w:hAnsi="Times New Roman"/>
          <w:sz w:val="20"/>
        </w:rPr>
        <w:t>nämnden, Ekonomistyrningsverket, Försäkringskassan, Pensions</w:t>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t>myndig</w:t>
      </w:r>
      <w:r w:rsidR="0050500A">
        <w:rPr>
          <w:rFonts w:ascii="Times New Roman" w:hAnsi="Times New Roman"/>
          <w:sz w:val="20"/>
        </w:rPr>
        <w:softHyphen/>
      </w:r>
      <w:r w:rsidRPr="00A879D7">
        <w:rPr>
          <w:rFonts w:ascii="Times New Roman" w:hAnsi="Times New Roman"/>
          <w:sz w:val="20"/>
        </w:rPr>
        <w:t>heten och Skatteverket för att intensifiera arbetet mot felaktiga utbetalningar från välfärdssystemen, motverka skattefusk och missbruk och upprätthålla förtroendet för välfärdssystemen.</w:t>
      </w:r>
    </w:p>
    <w:p w14:paraId="39A8BEB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17 juni 2021 beslutades förordningen (2021:663) om arbetet med att säkerställa korrekta utbetalningar från välfärdssystemen. Enligt förordningen ska Ekonomistyrningsverket (ESV) bl.a. förse regeringen med underlag som möjliggör en samlad och effektiv styrning och uppföljning av arbetet med att säkerställa korrekta utbetalningar från välfärdssystemen. I enlighet med förordningen har ett råd inrättats för korrekta utbetalningar från välfärdssystemen vid ESV. </w:t>
      </w:r>
    </w:p>
    <w:p w14:paraId="19A9D0CC" w14:textId="4B7F7F7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För att stärka regeringens arbete med att motverka felaktiga ut</w:t>
      </w:r>
      <w:r w:rsidRPr="00A879D7">
        <w:rPr>
          <w:rFonts w:ascii="Times New Roman" w:hAnsi="Times New Roman"/>
          <w:sz w:val="20"/>
        </w:rPr>
        <w:softHyphen/>
        <w:t>betalningar från välfärdsystemen, bidragsbrott och arbetslivskriminalitet gavs den 20 juni 2021 ett uppdrag till en s.k. bokstavsutredare att utvärdera möjligheten till stärkt informationsutbyte mellan myndigheter, kommuner och arbetslöshetskassor (Fi2021/02442). Uppdraget redovisades den 30 juni 2022.</w:t>
      </w:r>
      <w:r w:rsidR="00697DC7">
        <w:rPr>
          <w:rFonts w:ascii="Times New Roman" w:hAnsi="Times New Roman"/>
          <w:sz w:val="20"/>
        </w:rPr>
        <w:t xml:space="preserve"> </w:t>
      </w:r>
      <w:r w:rsidR="007B3E78" w:rsidRPr="00697DC7">
        <w:rPr>
          <w:rFonts w:ascii="Times New Roman" w:hAnsi="Times New Roman"/>
          <w:sz w:val="20"/>
        </w:rPr>
        <w:t>Promemorian har remitterats och ärendet bereds inom Regeringskansliet.</w:t>
      </w:r>
    </w:p>
    <w:p w14:paraId="22BBD2D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budgetpropositionen för 2022 (prop. 2021/22:1) föreslogs att för 2022 sammanlagt tillföra 195 miljoner kronor till Försäkringskassan, Kronofogde</w:t>
      </w:r>
      <w:r w:rsidRPr="00A879D7">
        <w:rPr>
          <w:rFonts w:ascii="Times New Roman" w:hAnsi="Times New Roman"/>
          <w:sz w:val="20"/>
        </w:rPr>
        <w:softHyphen/>
        <w:t>myndigheten, Skatteverket, Arbetsförmedlingen, Inspek</w:t>
      </w:r>
      <w:r w:rsidRPr="00A879D7">
        <w:rPr>
          <w:rFonts w:ascii="Times New Roman" w:hAnsi="Times New Roman"/>
          <w:sz w:val="20"/>
        </w:rPr>
        <w:softHyphen/>
        <w:t>tio</w:t>
      </w:r>
      <w:r w:rsidRPr="00A879D7">
        <w:rPr>
          <w:rFonts w:ascii="Times New Roman" w:hAnsi="Times New Roman"/>
          <w:sz w:val="20"/>
        </w:rPr>
        <w:softHyphen/>
        <w:t>nen för vård och omsorg, Arbetsmiljöverket, Bolagsverket, Finansinspek</w:t>
      </w:r>
      <w:r w:rsidRPr="00A879D7">
        <w:rPr>
          <w:rFonts w:ascii="Times New Roman" w:hAnsi="Times New Roman"/>
          <w:sz w:val="20"/>
        </w:rPr>
        <w:softHyphen/>
        <w:t>tionen, Länsstyrelserna i Skåne, Stockholm och Västra Götaland, Polismyndigheten, Spelinspektionen, Fastighetsmäklar</w:t>
      </w:r>
      <w:r w:rsidRPr="00A879D7">
        <w:rPr>
          <w:rFonts w:ascii="Times New Roman" w:hAnsi="Times New Roman"/>
          <w:sz w:val="20"/>
        </w:rPr>
        <w:softHyphen/>
        <w:t>inspektionen och Transportstyrelsen för myndigheternas arbete med att bl.a. motverka felaktiga utbetalningar, skattebrott, bidragsbrott, arbetslivskriminalitet, penningtvätt och finansiering av terrorism. I budgetpropositionen angavs också att en ny myndighet för system</w:t>
      </w:r>
      <w:r w:rsidRPr="00A879D7">
        <w:rPr>
          <w:rFonts w:ascii="Times New Roman" w:hAnsi="Times New Roman"/>
          <w:sz w:val="20"/>
        </w:rPr>
        <w:softHyphen/>
        <w:t xml:space="preserve">övergripande kontroller av utbetalningar från välfärdssystemen bör bildas. Myndigheten ska inleda sin verksamhet under 2024. </w:t>
      </w:r>
    </w:p>
    <w:p w14:paraId="1A9351F4"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15 oktober 2021 gavs Skatteverket i uppdrag att utreda och vid behov lämna förslag på åtgärder som krävs för att göra det möjligt att hindra felaktiga utbetalningar som upptäcks i samband med hand</w:t>
      </w:r>
      <w:r w:rsidRPr="00A879D7">
        <w:rPr>
          <w:rFonts w:ascii="Times New Roman" w:hAnsi="Times New Roman"/>
          <w:sz w:val="20"/>
        </w:rPr>
        <w:softHyphen/>
        <w:t>läggning och kontroll av lönegarantiärenden (Fi2021/03377). Löne</w:t>
      </w:r>
      <w:r w:rsidRPr="00A879D7">
        <w:rPr>
          <w:rFonts w:ascii="Times New Roman" w:hAnsi="Times New Roman"/>
          <w:sz w:val="20"/>
        </w:rPr>
        <w:softHyphen/>
        <w:t>garantin är den ersättning som anställda kan få när ett företag försätts i konkurs eller genomgår en rekonstruktion. Uppdraget redovisades i juni 2022.</w:t>
      </w:r>
    </w:p>
    <w:p w14:paraId="20BBAFB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3 juni 2021 beslutades att en särskild utredare ska göra en översyn av möjligheterna att stärka arbetet med att bekämpa bidragsbrott mot Försäkringskassan, Pensionsmyndigheten, Centrala studiestödsnämnden, Migrationsverket och Arbetsförmedlingen (dir. 2021:39). Syftet var att säkerställa en ändamålsenlig och effektiv hantering för att därigenom minska antalet felaktiga utbetalningar och bidragsbrott i de ekonomiska förmåner och stöd som hanteras av myndigheterna. Uppdraget ska slutredovisas senast den 31 augusti 2023. Punkten är inte slutbehandlad.</w:t>
      </w:r>
    </w:p>
    <w:p w14:paraId="5B50000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2–8.</w:t>
      </w:r>
    </w:p>
    <w:p w14:paraId="271DE78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89. Rskr. 2020/21:395</w:t>
      </w:r>
    </w:p>
    <w:p w14:paraId="41472D5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62A2FE2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2021/22:639 m.fl., bet. 2020/21:JuU23 </w:t>
      </w:r>
    </w:p>
    <w:p w14:paraId="21FDFE8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redovisade skr. 2021/22:75 (Ju 129)</w:t>
      </w:r>
      <w:r w:rsidR="00E2238B">
        <w:rPr>
          <w:rFonts w:ascii="Times New Roman" w:hAnsi="Times New Roman"/>
          <w:sz w:val="20"/>
        </w:rPr>
        <w:t>.</w:t>
      </w:r>
    </w:p>
    <w:p w14:paraId="281B713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FD4215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0F6A2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7 om</w:t>
      </w:r>
      <w:r w:rsidRPr="00A879D7">
        <w:rPr>
          <w:rFonts w:ascii="Times New Roman" w:hAnsi="Times New Roman"/>
          <w:i/>
          <w:iCs/>
          <w:sz w:val="20"/>
        </w:rPr>
        <w:t xml:space="preserve"> beredskapspolis*</w:t>
      </w:r>
      <w:r w:rsidRPr="00A879D7">
        <w:rPr>
          <w:rFonts w:ascii="Times New Roman" w:hAnsi="Times New Roman"/>
          <w:sz w:val="20"/>
        </w:rPr>
        <w:t>: Riksdagen har tillkännagett för regeringen det som utskottet anför om att inrätta en beredskapspolis (bet. 2020/21:JuU23 s. 30 f.).</w:t>
      </w:r>
      <w:bookmarkStart w:id="74" w:name="_Hlk65760861"/>
      <w:r w:rsidRPr="00A879D7">
        <w:rPr>
          <w:rFonts w:ascii="Times New Roman" w:hAnsi="Times New Roman"/>
          <w:sz w:val="20"/>
        </w:rPr>
        <w:t xml:space="preserve"> </w:t>
      </w:r>
      <w:bookmarkEnd w:id="74"/>
      <w:r w:rsidRPr="00A879D7">
        <w:rPr>
          <w:rFonts w:ascii="Times New Roman" w:hAnsi="Times New Roman"/>
          <w:sz w:val="20"/>
        </w:rPr>
        <w:t>Myndigheten för samhällsskydd och beredskap (MSB) har fått i uppdrag att översiktligt bedöma och redovisa behovet av personal</w:t>
      </w:r>
      <w:r w:rsidRPr="00A879D7">
        <w:rPr>
          <w:rFonts w:ascii="Times New Roman" w:hAnsi="Times New Roman"/>
          <w:sz w:val="20"/>
        </w:rPr>
        <w:softHyphen/>
        <w:t>förstärkningar inom bevakningsansvariga myndigheter, kom</w:t>
      </w:r>
      <w:r w:rsidRPr="00A879D7">
        <w:rPr>
          <w:rFonts w:ascii="Times New Roman" w:hAnsi="Times New Roman"/>
          <w:sz w:val="20"/>
        </w:rPr>
        <w:softHyphen/>
        <w:t xml:space="preserve">muner, regioner och näringslivet för att nödvändig verksamhet ska kunna upprätthållas vid höjd beredskap och krig. MSB ska bedöma var det finns behov av särskilda åtgärder för att säkra personalbehoven inom de verksamhetsområden som är av central betydelse för att uppnå målet med det civila försvaret. Uppdraget redovisades den 29 april 2022. Frågan bereds i Regeringskansliet och behöver kopplas samman med det uppdrag som MSB fick den 31 mars 2022 gällande ett uppdrag att bl.a. ta fram underlag rörande det civila försvaret på längre sikt, dvs. för 2024 och framåt (Ju2022/01209). I uppdraget framgår att MSB:s analys bör användas som ett underlag för Försvarsberedningens kommande arbete, vilket var en del av den överenskommelse som gjordes mellan dåvarande regering och riksdagens partier den 16 mars 2022. MSB har genomfört uppdraget med stöd av ett sjuttiotal myndigheter, däribland samtliga beredskapsmyndigheter, och rapporteringen som har lämnats bygger på de underlag som myndigheterna har inkommit med till MSB. En del i redovisningen handlar om personalförsörjning. Personalförsörjning handlar i detta sammanhang om att säkerställa att personal finns tillgänglig inför och under höjd beredskap och krig med särskilt fokus på åtgärder kopplade till civilplikt och frivilliga försvarsorganisationer. </w:t>
      </w:r>
    </w:p>
    <w:p w14:paraId="1267734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aviserade i den totalförsvarspolitiska inriktnings</w:t>
      </w:r>
      <w:r w:rsidRPr="00A879D7">
        <w:rPr>
          <w:rFonts w:ascii="Times New Roman" w:hAnsi="Times New Roman"/>
          <w:sz w:val="20"/>
        </w:rPr>
        <w:softHyphen/>
        <w:t>propositionen (prop. 2020/21:30) att en sådan översyn bör påbörjas snarast då det i dagsläget finns flera oklarheter, bl.a. hur näringslivets personalförsörjning ska organiseras och Arbetsförmedlingens roll i systemet. Frågan kommmer övervägas inom ramen för det fortsatta arbetet kring personalförsörjning vid höjd beredskap och krig. Punkten är inte slutbehandlad.</w:t>
      </w:r>
    </w:p>
    <w:p w14:paraId="25BECF0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20 om</w:t>
      </w:r>
      <w:r w:rsidRPr="00A879D7">
        <w:rPr>
          <w:rFonts w:ascii="Times New Roman" w:hAnsi="Times New Roman"/>
          <w:i/>
          <w:iCs/>
          <w:sz w:val="20"/>
        </w:rPr>
        <w:t xml:space="preserve"> spårsäkringssatser vid sexualbrott*</w:t>
      </w:r>
      <w:r w:rsidRPr="00A879D7">
        <w:rPr>
          <w:rFonts w:ascii="Times New Roman" w:hAnsi="Times New Roman"/>
          <w:sz w:val="20"/>
        </w:rPr>
        <w:t>: Riksdagen har tillkännagett för regeringen det som utskottet anför om hantering av spårsäkringssatser vid sexualbrottsutredningar (bet. 2020/21:JuU23 s. 46). I Polismyndighetens regleringsbrev för 2022 gavs myndigheten i uppdrag att redovisa det utvecklingsarbete som bedrivs i organisationen i syfte att förbättra förmågan att utreda bl.a. våldtäkt samt hur hur myndigheten följer upp och säkerställer att aktuella metodstöd och riktlinjer för utredningsarbetet tillämpas. Redovisningen lämnades i årsredovisningen för 2022</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2418FDA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90. </w:t>
      </w:r>
      <w:bookmarkStart w:id="75" w:name="_Hlk122600400"/>
      <w:r w:rsidRPr="00A879D7">
        <w:rPr>
          <w:rFonts w:ascii="Times New Roman" w:eastAsiaTheme="minorHAnsi" w:hAnsi="Times New Roman" w:cstheme="minorBidi"/>
          <w:i/>
          <w:sz w:val="20"/>
          <w:szCs w:val="22"/>
        </w:rPr>
        <w:t>Rskr. 2020/21:396</w:t>
      </w:r>
      <w:bookmarkEnd w:id="75"/>
    </w:p>
    <w:p w14:paraId="6DC8061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Unga lagöverträdare</w:t>
      </w:r>
    </w:p>
    <w:p w14:paraId="2D9FC94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2020/21:3294 yrkande 19,</w:t>
      </w:r>
      <w:r w:rsidRPr="00A879D7" w:rsidDel="00AE0C4C">
        <w:rPr>
          <w:rFonts w:ascii="Times New Roman" w:hAnsi="Times New Roman"/>
          <w:sz w:val="20"/>
        </w:rPr>
        <w:t xml:space="preserve"> </w:t>
      </w:r>
      <w:r w:rsidRPr="00A879D7">
        <w:rPr>
          <w:rFonts w:ascii="Times New Roman" w:hAnsi="Times New Roman"/>
          <w:sz w:val="20"/>
        </w:rPr>
        <w:t>bet. 2020/21:JuU28</w:t>
      </w:r>
    </w:p>
    <w:p w14:paraId="65F95F9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130).</w:t>
      </w:r>
    </w:p>
    <w:p w14:paraId="2AD40F0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2452233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E1EB9DE" w14:textId="52ABF525" w:rsidR="00683B73" w:rsidRDefault="00A879D7"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8 om </w:t>
      </w:r>
      <w:r w:rsidRPr="00A879D7">
        <w:rPr>
          <w:rFonts w:ascii="Times New Roman" w:hAnsi="Times New Roman"/>
          <w:i/>
          <w:sz w:val="20"/>
        </w:rPr>
        <w:t>lättade sekretessregler</w:t>
      </w:r>
      <w:r w:rsidRPr="00A879D7">
        <w:rPr>
          <w:rFonts w:ascii="Times New Roman" w:hAnsi="Times New Roman"/>
          <w:sz w:val="20"/>
        </w:rPr>
        <w:t>*: Riksdagen har tillkännagett för regeringen det utskottet anför om att det ska införas en ny huvudregel i OSL som innebär att myndigheter ska dela alla relevanta uppgifter i sin verksamhet med polisen och andra brottsbekämpande myndigheter om det behövs för att förhindra eller utreda brott som kan leda till fängelse (bet. 2020/21:JuU28 s. 33). 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Uppdraget ska redovisas senast den 31 oktober 2023.</w:t>
      </w:r>
    </w:p>
    <w:p w14:paraId="7BCD6A43" w14:textId="2AA449E9" w:rsidR="00A879D7"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D126E">
        <w:rPr>
          <w:rFonts w:ascii="Times New Roman" w:hAnsi="Times New Roman"/>
          <w:sz w:val="20"/>
        </w:rPr>
        <w:t xml:space="preserve">Genom tilläggsdirektiv (dir. 2023:11) som beslutades den 26 januari 2023 fick utredaren även i uppdrag att bl.a. ta ställning till hur det kan inrättas en huvudregel i sekretesslagstiftningen som innebär att de myndigheter och andra aktörer som omfattas av uppdraget ska kunna utbyta information med brottsbekämpande myndigheter när det behövs för att förebygga och bekämpa brott och, oavsett bedömning i sak, lämna författningsförslag som innebär en sådan ny huvudregel. </w:t>
      </w:r>
      <w:r w:rsidR="00A879D7" w:rsidRPr="00A879D7">
        <w:rPr>
          <w:rFonts w:ascii="Times New Roman" w:hAnsi="Times New Roman"/>
          <w:sz w:val="20"/>
        </w:rPr>
        <w:t>Punkten är inte slutbehandlad.</w:t>
      </w:r>
    </w:p>
    <w:p w14:paraId="12728CD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kartläggning och analys av ungdomsrån*</w:t>
      </w:r>
      <w:r w:rsidRPr="00A879D7">
        <w:rPr>
          <w:rFonts w:ascii="Times New Roman" w:hAnsi="Times New Roman"/>
          <w:sz w:val="20"/>
        </w:rPr>
        <w:t>: Riksdagen har tillkännagett för regeringen det som utskottet anför om en kartläggning och analys av ungdomsrån (bet. 2020/21:JuU28 s. 16 f.). Av tillkännagivandet följer att en sådan kartläggning bör undersöka brottslighetens karaktär, vilka som begår brotten, vilka som är brottsoffer och vad brotten får för konsekvenser för dem som drabbas. Av tillkännagivandet följer även att förekomsten av och orsaken till förnedrande behandling av brottsoffret i samband med rånen också bör granskas och analyseras inom ramen för kartläggningen (bet</w:t>
      </w:r>
      <w:r w:rsidR="008D7958">
        <w:rPr>
          <w:rFonts w:ascii="Times New Roman" w:hAnsi="Times New Roman"/>
          <w:sz w:val="20"/>
        </w:rPr>
        <w:t>.</w:t>
      </w:r>
      <w:r w:rsidRPr="00A879D7">
        <w:rPr>
          <w:rFonts w:ascii="Times New Roman" w:hAnsi="Times New Roman"/>
          <w:sz w:val="20"/>
        </w:rPr>
        <w:t xml:space="preserve"> 2020/21:JuU28 s. 33). Brottsförebyggande rådet har studerat ungdomsrån och publicerade den 15 december 2021 sin kartläggning. I rapporten redovisas bl.a. utvecklingen av rån mot unga personer under 18 år och vilka platser ungdomsrånen begås på. Rapporten redogör även för vilka som misstänks för respektive utsätts för rån, karaktären på brotten, motiven bakom ungdomsrånen och hur vanligt det är med förnedringsinslag. Studien beskriver även ungdomars erfarenheter och konsekvenser av att ha blivit utsatt för personrån. Ovanstående vidtagna åtgärder redovisades och tillkännagivandet ansågs slutbehandlat i budgetpropositionen för 2023 (prop. 2022/23:1 utg.omr. 4 avsnitt 3.7 s.48). Punkten är slutbehandlad.</w:t>
      </w:r>
    </w:p>
    <w:p w14:paraId="4F9201B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bevistalan*</w:t>
      </w:r>
      <w:r w:rsidRPr="00A879D7">
        <w:rPr>
          <w:rFonts w:ascii="Times New Roman" w:hAnsi="Times New Roman"/>
          <w:sz w:val="20"/>
        </w:rPr>
        <w:t>: Riksdagen har tillkännagett för regeringen det som utskottet anför om bevistalan</w:t>
      </w:r>
      <w:r w:rsidRPr="00A879D7" w:rsidDel="00AD5F4A">
        <w:rPr>
          <w:rFonts w:ascii="Times New Roman" w:hAnsi="Times New Roman"/>
          <w:sz w:val="20"/>
        </w:rPr>
        <w:t xml:space="preserve"> </w:t>
      </w:r>
      <w:r w:rsidRPr="00A879D7">
        <w:rPr>
          <w:rFonts w:ascii="Times New Roman" w:hAnsi="Times New Roman"/>
          <w:sz w:val="20"/>
        </w:rPr>
        <w:t>(bet. 2020/21:JuU28 s. 41). Regeringen beslutade den 19 december 2019 att ge en särskild utredare i uppdrag att se över systemet med bevistalan och lämna förslag på de författ</w:t>
      </w:r>
      <w:r w:rsidRPr="00A879D7">
        <w:rPr>
          <w:rFonts w:ascii="Times New Roman" w:hAnsi="Times New Roman"/>
          <w:sz w:val="20"/>
        </w:rPr>
        <w:softHyphen/>
        <w:t>ningsändringar som bedöms nödvändiga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2F590C7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16 om </w:t>
      </w:r>
      <w:r w:rsidRPr="00A879D7">
        <w:rPr>
          <w:rFonts w:ascii="Times New Roman" w:hAnsi="Times New Roman"/>
          <w:i/>
          <w:iCs/>
          <w:sz w:val="20"/>
        </w:rPr>
        <w:t>jourdomstolar*</w:t>
      </w:r>
      <w:r w:rsidRPr="00A879D7">
        <w:rPr>
          <w:rFonts w:ascii="Times New Roman" w:hAnsi="Times New Roman"/>
          <w:sz w:val="20"/>
        </w:rPr>
        <w:t>: Riksdagen har tillkännagett för regeringen det som utskottet anför om jourdomstolar</w:t>
      </w:r>
      <w:r w:rsidRPr="00A879D7" w:rsidDel="00EF5546">
        <w:rPr>
          <w:rFonts w:ascii="Times New Roman" w:hAnsi="Times New Roman"/>
          <w:sz w:val="20"/>
        </w:rPr>
        <w:t xml:space="preserve"> </w:t>
      </w:r>
      <w:r w:rsidRPr="00A879D7">
        <w:rPr>
          <w:rFonts w:ascii="Times New Roman" w:hAnsi="Times New Roman"/>
          <w:sz w:val="20"/>
        </w:rPr>
        <w:t>(bet. 2020/21:JuU28 s. 41 f.). Regeringen beslutade den 19 december 2019 att tillsätta en utredning om förbättrade åtgärder när barn misstänks för brott (dir. 2019:103). Syftet med översynen var att förbättra regelverket och säkerställa en hög grad av rättssäkerhet och effektivitet i utredningar där barn är misstänkta för brott. Utredaren skulle bl.a. se över hur samverkan mellan myndigheterna kan stärkas när det gäller barn som misstänks för brott. Uppdraget redovisades i januari 2022. En lagrådsremiss beslutades i januari 2023 och regeringen avser att återkomma till riksdagen med en proposition under mars 2023.</w:t>
      </w:r>
    </w:p>
    <w:p w14:paraId="063F3D0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30 januari 2020 att ge en utredare i uppdrag att bl.a. utreda ett permanentande av ett snabbförfarande i brottmål för unga lagöverträdare under 18 år (dir. 2020:6). Utredningen har sin grund i de förslag som lämnades i promemorian Snabbare lagföring (Ds 2018:9) och den försöksverksamhet med ett snabbförfarande för ungdomar som pågått sedan februari 2019. Uppdraget redovisades den 17 juni 2021 genom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Regeringen beslutade den 3 februari 2022 att bygga ut och förlänga försöksverksamheten med ett snabbförfarande i brottmål för lagöverträdare under 18 år. Den 14 juli 2022 beslutade regeringen propositionen Snabbare lagföring av brott (prop. 2021/22:279). Riksdagen har antagit regeringens lagförslag (bet. 2022/23:JuU2, rskr. 2022/23:16). Lagändringarna trädde i kraft den 1 januari 2023.</w:t>
      </w:r>
    </w:p>
    <w:p w14:paraId="4314A6DB" w14:textId="0739BC1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Theme="minorHAnsi" w:hAnsi="Times New Roman"/>
          <w:sz w:val="20"/>
        </w:rPr>
        <w:t xml:space="preserve">Den 24 september 2021 beslutade regeringen propositionen Slopad straffrabatt för unga myndiga vid allvarlig brottslighet (prop. 2021/22:17). Propositionen </w:t>
      </w:r>
      <w:r w:rsidRPr="00A879D7">
        <w:rPr>
          <w:rFonts w:ascii="Times New Roman" w:hAnsi="Times New Roman"/>
          <w:sz w:val="20"/>
        </w:rPr>
        <w:t xml:space="preserve">behandlar bl.a. förslagen i betänkandet Slopad straffrabatt för unga myndiga (SOU 2018:85) och promemorian Processrättsliga konsekvenser av Påföljdsutredningens förslag (Ds 2012:54) som rör särbehandling av lagöverträdare under 21 år i rättegången. Genom beslut den 17 november 2021 antog riksdagen regeringens förslag till lagändringar (bet. 2021/22:JuU5, rskr. 2021/22:36). Lagändringarna trädde </w:t>
      </w:r>
      <w:r w:rsidRPr="00A879D7">
        <w:rPr>
          <w:rFonts w:ascii="Times New Roman" w:eastAsiaTheme="minorHAnsi" w:hAnsi="Times New Roman"/>
          <w:sz w:val="20"/>
        </w:rPr>
        <w:t xml:space="preserve">i kraft den 2 januari 2022. </w:t>
      </w:r>
    </w:p>
    <w:p w14:paraId="0A5208B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beslutade den 7 juli 2022 att ge en särskild utredare i uppdrag att analysera och föreslå införandet av en ordning med ungdomskriminalitetsnämnder (dir. 2022:106). Förslagen ska syfta till att åstadkomma tydligare åtgärder från samhället när barn och unga har hamnat i en kriminell bana samtidigt som de ska möjliggöra tidigare, tillräckliga och mer samordnade insatser för att förebygga fortsatt kriminalitet. Uppdraget ska redovisas senast den 30 augusti 2024. Punkten är inte slutbehandlad. </w:t>
      </w:r>
    </w:p>
    <w:p w14:paraId="0823F559" w14:textId="4CF22D7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Theme="minorHAnsi" w:hAnsi="Times New Roman"/>
          <w:sz w:val="20"/>
        </w:rPr>
        <w:t>Punkt</w:t>
      </w:r>
      <w:r w:rsidRPr="00A879D7">
        <w:rPr>
          <w:rFonts w:ascii="Times New Roman" w:hAnsi="Times New Roman"/>
          <w:sz w:val="20"/>
        </w:rPr>
        <w:t xml:space="preserve"> 17 om </w:t>
      </w:r>
      <w:r w:rsidRPr="00A879D7">
        <w:rPr>
          <w:rFonts w:ascii="Times New Roman" w:hAnsi="Times New Roman"/>
          <w:i/>
          <w:iCs/>
          <w:sz w:val="20"/>
        </w:rPr>
        <w:t>snabbare lagföring*</w:t>
      </w:r>
      <w:r w:rsidRPr="00A879D7">
        <w:rPr>
          <w:rFonts w:ascii="Times New Roman" w:hAnsi="Times New Roman"/>
          <w:sz w:val="20"/>
        </w:rPr>
        <w:t xml:space="preserve">: Riksdagen har tillkännagett för regeringen det som utskottet anför om snabbare lagföring (bet. 2020/21:JuU28 s. 42). Utredningen om snabbare lagföring överlämnade den 17 juni 2021 betänkandet Snabbare lagföring – ett snabbförfarande i brottmål (SOU 2021:46). I betänkandet föreslås att försöksverksamheten med ett snabbförfarande i brottmål för unga lagöverträdare under 18 år byggs ut och förlängs. Det föreslås också att misstanke mot den som inte har fyllt 18 år ska delges så snart som möjligt. Betänkandet har remitterats och remisstiden gick ut den 30 september 2021. Regeringen beslutade den 3 februari 2022 att bygga ut och förlänga försöksverksamheten med ett snabbförfarande i brottmål för lagöverträdare under 18 år. Den 14 juli 2022 beslutade regeringen propositionen Snabbare lagföring av brott (prop. 2021/22:279). </w:t>
      </w:r>
      <w:r w:rsidR="00BD513F" w:rsidRPr="00A879D7">
        <w:rPr>
          <w:rFonts w:ascii="Times New Roman" w:hAnsi="Times New Roman"/>
          <w:sz w:val="20"/>
        </w:rPr>
        <w:t xml:space="preserve">I propositionen bedömde regeringen att de förslag som behandlas i propositionen </w:t>
      </w:r>
      <w:r w:rsidR="00BD513F">
        <w:rPr>
          <w:rFonts w:ascii="Times New Roman" w:hAnsi="Times New Roman"/>
          <w:sz w:val="20"/>
        </w:rPr>
        <w:t>tillgodoser</w:t>
      </w:r>
      <w:r w:rsidR="00BD513F" w:rsidRPr="00A879D7">
        <w:rPr>
          <w:rFonts w:ascii="Times New Roman" w:hAnsi="Times New Roman"/>
          <w:sz w:val="20"/>
        </w:rPr>
        <w:t xml:space="preserve"> tillkännagivandet. </w:t>
      </w:r>
      <w:r w:rsidRPr="00A879D7">
        <w:rPr>
          <w:rFonts w:ascii="Times New Roman" w:hAnsi="Times New Roman"/>
          <w:sz w:val="20"/>
        </w:rPr>
        <w:t>Tillkännagivandet ansågs därmed slutbehandlat. Riksdagen har antagit regeringens lagförslag (bet. 2022/23:JuU2, rskr. 2022/23:16). Lagändringarna trädde i kraft den 1 januari 2023. Punkten är slutbehandlad.</w:t>
      </w:r>
    </w:p>
    <w:p w14:paraId="66880DA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21 om </w:t>
      </w:r>
      <w:r w:rsidRPr="00A879D7">
        <w:rPr>
          <w:rFonts w:ascii="Times New Roman" w:hAnsi="Times New Roman"/>
          <w:i/>
          <w:iCs/>
          <w:sz w:val="20"/>
        </w:rPr>
        <w:t>en särskild enhet inom Kriminalvården för unga som begår grova brott</w:t>
      </w:r>
      <w:r w:rsidRPr="00A879D7">
        <w:rPr>
          <w:rFonts w:ascii="Times New Roman" w:hAnsi="Times New Roman"/>
          <w:sz w:val="20"/>
        </w:rPr>
        <w:t>*: Riksdagen har tillkännagett för regeringen det som utskottet anför om en särskild enhet inom Kriminalvården för unga som begår grova brott</w:t>
      </w:r>
      <w:r w:rsidRPr="00A879D7" w:rsidDel="00495160">
        <w:rPr>
          <w:rFonts w:ascii="Times New Roman" w:hAnsi="Times New Roman"/>
          <w:sz w:val="20"/>
        </w:rPr>
        <w:t xml:space="preserve"> </w:t>
      </w:r>
      <w:r w:rsidRPr="00A879D7">
        <w:rPr>
          <w:rFonts w:ascii="Times New Roman" w:hAnsi="Times New Roman"/>
          <w:sz w:val="20"/>
        </w:rPr>
        <w:t xml:space="preserve">(bet. 2020/21:JuU28 s. 47 f.). </w:t>
      </w:r>
      <w:bookmarkStart w:id="76" w:name="_Hlk90454957"/>
      <w:r w:rsidRPr="00A879D7">
        <w:rPr>
          <w:rFonts w:ascii="Times New Roman" w:hAnsi="Times New Roman"/>
          <w:sz w:val="20"/>
        </w:rPr>
        <w:t xml:space="preserve">Regeringen beslutade den 3 november 2021 att ge en särskild utredare i uppdrag att göra en översyn av regleringen om frihetsberövande påföljder för lagöverträdare under 18 år och föreslå lämpliga förändringar (dir. 2021:99). </w:t>
      </w:r>
      <w:bookmarkStart w:id="77" w:name="_Hlk90455137"/>
      <w:r w:rsidRPr="00A879D7">
        <w:rPr>
          <w:rFonts w:ascii="Times New Roman" w:hAnsi="Times New Roman"/>
          <w:sz w:val="20"/>
        </w:rPr>
        <w:t xml:space="preserve">I uppdraget ingår att särskilt överväga vilken myndighet som är bäst lämpad att ansvara för verkställigheten av den eller de frihetsberövande påföljder som föreslås användas. </w:t>
      </w:r>
      <w:bookmarkEnd w:id="77"/>
      <w:r w:rsidRPr="00A879D7">
        <w:rPr>
          <w:rFonts w:ascii="Times New Roman" w:hAnsi="Times New Roman"/>
          <w:sz w:val="20"/>
        </w:rPr>
        <w:t>Uppdraget ska redovisas senast den 3 augusti 2023.</w:t>
      </w:r>
      <w:bookmarkEnd w:id="76"/>
      <w:r w:rsidRPr="00A879D7">
        <w:rPr>
          <w:rFonts w:ascii="Times New Roman" w:hAnsi="Times New Roman"/>
          <w:sz w:val="20"/>
        </w:rPr>
        <w:t xml:space="preserve"> Punkten är inte slutbehandlad.</w:t>
      </w:r>
    </w:p>
    <w:p w14:paraId="0C80B3F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23 om </w:t>
      </w:r>
      <w:r w:rsidRPr="00A879D7">
        <w:rPr>
          <w:rFonts w:ascii="Times New Roman" w:hAnsi="Times New Roman"/>
          <w:i/>
          <w:iCs/>
          <w:sz w:val="20"/>
        </w:rPr>
        <w:t>skärpning av påföljden ungdomsövervakning</w:t>
      </w:r>
      <w:r w:rsidRPr="00A879D7">
        <w:rPr>
          <w:rFonts w:ascii="Times New Roman" w:hAnsi="Times New Roman"/>
          <w:sz w:val="20"/>
        </w:rPr>
        <w:t>*: Riksdagen har tillkännagett för regeringen det som utskottet anför om en skärpning av påföljden ungdomsövervakning</w:t>
      </w:r>
      <w:r w:rsidRPr="00A879D7" w:rsidDel="00495160">
        <w:rPr>
          <w:rFonts w:ascii="Times New Roman" w:hAnsi="Times New Roman"/>
          <w:sz w:val="20"/>
        </w:rPr>
        <w:t xml:space="preserve"> </w:t>
      </w:r>
      <w:r w:rsidRPr="00A879D7">
        <w:rPr>
          <w:rFonts w:ascii="Times New Roman" w:hAnsi="Times New Roman"/>
          <w:sz w:val="20"/>
        </w:rPr>
        <w:t xml:space="preserve">(bet. 2020/21:JuU28 s. 47 f.). Regeringen behandlade frågan om helghemarrestens omfattning och åtgärder vid misskötsamhet i propositionen Ungdomsövervakning (prop. 2019/20:118 s. 68 f. och s. 90 f.). I propositionen uttalas även att det kan finnas skäl att utvärdera reformen när regleringen varit i kraft en tid (samma prop. s. 116). Lagstiftningen trädde i kraft den 1 januari 2021. </w:t>
      </w:r>
      <w:bookmarkStart w:id="78" w:name="_Hlk123131802"/>
      <w:r w:rsidRPr="00A879D7">
        <w:rPr>
          <w:rFonts w:ascii="Times New Roman" w:hAnsi="Times New Roman"/>
          <w:sz w:val="20"/>
        </w:rPr>
        <w:t>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w:t>
      </w:r>
      <w:bookmarkEnd w:id="78"/>
      <w:r w:rsidRPr="00A879D7">
        <w:rPr>
          <w:rFonts w:ascii="Times New Roman" w:hAnsi="Times New Roman"/>
          <w:sz w:val="20"/>
        </w:rPr>
        <w:t>Punkten är inte slutbehandlad.</w:t>
      </w:r>
    </w:p>
    <w:p w14:paraId="4084943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27 om </w:t>
      </w:r>
      <w:r w:rsidRPr="00A879D7">
        <w:rPr>
          <w:rFonts w:ascii="Times New Roman" w:hAnsi="Times New Roman"/>
          <w:i/>
          <w:iCs/>
          <w:sz w:val="20"/>
        </w:rPr>
        <w:t>begränsningar i möjligheten till permission</w:t>
      </w:r>
      <w:r w:rsidRPr="00A879D7">
        <w:rPr>
          <w:rFonts w:ascii="Times New Roman" w:hAnsi="Times New Roman"/>
          <w:sz w:val="20"/>
        </w:rPr>
        <w:t>*: Riksdagen har tillkännagett för regeringen det som utskottet anför om begränsningar i möjligheten till permission</w:t>
      </w:r>
      <w:r w:rsidRPr="00A879D7" w:rsidDel="00495160">
        <w:rPr>
          <w:rFonts w:ascii="Times New Roman" w:hAnsi="Times New Roman"/>
          <w:sz w:val="20"/>
        </w:rPr>
        <w:t xml:space="preserve"> </w:t>
      </w:r>
      <w:r w:rsidRPr="00A879D7">
        <w:rPr>
          <w:rFonts w:ascii="Times New Roman" w:hAnsi="Times New Roman"/>
          <w:sz w:val="20"/>
        </w:rPr>
        <w:t>(bet. 2020/21:JuU28 s. 47 f.). Regeringen beslutade den 3 november 2021 att ge en särskild utredare i uppdrag att göra en översyn av regleringen om frihetsberövande påföljder för lagöverträdare under 18 år och föreslå lämpliga förändringar (dir. 2021:99). Uppdraget ska redovisas senast den 3 augusti 2023. Punkten är inte slutbehandlad.</w:t>
      </w:r>
    </w:p>
    <w:p w14:paraId="3938115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28 om </w:t>
      </w:r>
      <w:r w:rsidRPr="00A879D7">
        <w:rPr>
          <w:rFonts w:ascii="Times New Roman" w:hAnsi="Times New Roman"/>
          <w:i/>
          <w:iCs/>
          <w:sz w:val="20"/>
        </w:rPr>
        <w:t>utslussning från sluten ungdomsvård</w:t>
      </w:r>
      <w:r w:rsidRPr="00A879D7">
        <w:rPr>
          <w:rFonts w:ascii="Times New Roman" w:hAnsi="Times New Roman"/>
          <w:sz w:val="20"/>
        </w:rPr>
        <w:t>*: Riksdagen har tillkännagett för regeringen det som utskottet anför om utslussning från sluten ungdomsvård</w:t>
      </w:r>
      <w:r w:rsidRPr="00A879D7" w:rsidDel="00495160">
        <w:rPr>
          <w:rFonts w:ascii="Times New Roman" w:hAnsi="Times New Roman"/>
          <w:sz w:val="20"/>
        </w:rPr>
        <w:t xml:space="preserve"> </w:t>
      </w:r>
      <w:r w:rsidRPr="00A879D7">
        <w:rPr>
          <w:rFonts w:ascii="Times New Roman" w:hAnsi="Times New Roman"/>
          <w:sz w:val="20"/>
        </w:rPr>
        <w:t>(bet. 2020/21:JuU28 s. 47 f.). Regeringen beslutade den 3 november 2021 att ge en särskild utredare i uppdrag att göra en översyn av regleringen om frihetsberövande påföljder för lagöverträdare under 18 år och föreslå lämpliga förändringar (dir. 2021:99).</w:t>
      </w:r>
      <w:r w:rsidRPr="00A879D7" w:rsidDel="00E47A6C">
        <w:rPr>
          <w:rFonts w:ascii="Times New Roman" w:hAnsi="Times New Roman"/>
          <w:sz w:val="20"/>
        </w:rPr>
        <w:t xml:space="preserve"> </w:t>
      </w:r>
      <w:r w:rsidRPr="00A879D7">
        <w:rPr>
          <w:rFonts w:ascii="Times New Roman" w:hAnsi="Times New Roman"/>
          <w:sz w:val="20"/>
        </w:rPr>
        <w:t>Uppdraget ska redovisas senast den 3 augusti 2023. Punkten är inte slutbehandlad.</w:t>
      </w:r>
    </w:p>
    <w:p w14:paraId="36FE62B7" w14:textId="4C2BAD4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29 om </w:t>
      </w:r>
      <w:r w:rsidRPr="00A879D7">
        <w:rPr>
          <w:rFonts w:ascii="Times New Roman" w:hAnsi="Times New Roman"/>
          <w:i/>
          <w:iCs/>
          <w:sz w:val="20"/>
        </w:rPr>
        <w:t>ungdomshäkten och ungdomsfängelser</w:t>
      </w:r>
      <w:r w:rsidRPr="00A879D7">
        <w:rPr>
          <w:rFonts w:ascii="Times New Roman" w:hAnsi="Times New Roman"/>
          <w:sz w:val="20"/>
        </w:rPr>
        <w:t>*: Riksdagen har tillkännagett för regeringen det som utskottet anför om ungdomshäkten och ungdomsfängelser</w:t>
      </w:r>
      <w:r w:rsidRPr="00A879D7" w:rsidDel="00495160">
        <w:rPr>
          <w:rFonts w:ascii="Times New Roman" w:hAnsi="Times New Roman"/>
          <w:sz w:val="20"/>
        </w:rPr>
        <w:t xml:space="preserve"> </w:t>
      </w:r>
      <w:r w:rsidRPr="00A879D7">
        <w:rPr>
          <w:rFonts w:ascii="Times New Roman" w:hAnsi="Times New Roman"/>
          <w:sz w:val="20"/>
        </w:rPr>
        <w:t>(bet. 2020/21:JuU28 s. 47 f.). Regeringen har i regleringsbrevet för 2022 gett Kriminalvården i uppdrag att uppdatera den utbyggnadsplan som redovisades i mars 2020 och därefter i mars 2021. Enligt myndighetens redovisningar framgår bl.a. att arbetet är komplext och behöver ske utifrån en långsiktig inriktning och med flexibilitet att möta variationer i klientinflödet att Kriminalvårdens planering primärt utgår från verksamhetens</w:t>
      </w:r>
      <w:r w:rsidR="002416E8" w:rsidRPr="00A879D7">
        <w:rPr>
          <w:rFonts w:ascii="Times New Roman" w:hAnsi="Times New Roman"/>
          <w:sz w:val="20"/>
        </w:rPr>
        <w:t xml:space="preserve"> samt</w:t>
      </w:r>
      <w:r w:rsidRPr="00A879D7">
        <w:rPr>
          <w:rFonts w:ascii="Times New Roman" w:hAnsi="Times New Roman"/>
          <w:sz w:val="20"/>
        </w:rPr>
        <w:t xml:space="preserve"> behov. Kriminalvårdens anslag har de senaste åren stärkts för kapacitetsutökning samt för att myndigheten ska kunna upprätthålla en god säkerhet och verksamhet (prop. 2019/20:1, prop. 2020/21:1, prop. 2021/22:1, bet. 2021/22:JuU1, rskr. 2021/22:89). Den 1 juli 2021 trädde nya regler i kraft som bl.a. innebär att den som är under 18 år och som är häktad eller anhållen och intagen i häkte har rätt att vistas med personal eller någon annan minst fyra timmar varje dag (prop. 2019/20:129, bet. 2020/21:JuU43, rskr. 2020/21:244). Regeringen har därför i regleringsbrevet för 2022 gett Kriminalvården i uppdrag att återrapportera vidtagna åtgärder för att minska isoleringen av intagna i häkte, särskilt med beaktande av den nya lagstiftningen. Regeringen gav i oktober 2020 Statens institutionsstyrelse i uppdrag att planera för inrättandet av olika säkerhetsklasser inom myndighetens särskilda ungdomshem och att vidta säkerhetshöjande insatser vid de avdelningar inom den slutna ungdomsvården där dömda högriskungdomar vårdas. Vidare beslutade regeringen den 3 november 2021 att ge en särskild utredare i uppdrag att göra en översyn av regleringen om frihetsberövande påföljder för lagöverträdare under 18 år och föreslå lämpliga förändringar (dir. 2021:99). I uppdraget ingår att särskilt överväga vilken myndighet som är bäst lämpad att ansvara för verkställigheten av den eller de frihetsberövande påföljder som föreslås användas. Uppdraget ska redovisas senast den 3 augusti 2023. Punkten är inte slutbehandlad.</w:t>
      </w:r>
    </w:p>
    <w:p w14:paraId="581DE91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30 om </w:t>
      </w:r>
      <w:r w:rsidRPr="00A879D7">
        <w:rPr>
          <w:rFonts w:ascii="Times New Roman" w:hAnsi="Times New Roman"/>
          <w:i/>
          <w:iCs/>
          <w:sz w:val="20"/>
        </w:rPr>
        <w:t>nya ungdomspåföljder</w:t>
      </w:r>
      <w:r w:rsidRPr="00A879D7">
        <w:rPr>
          <w:rFonts w:ascii="Times New Roman" w:hAnsi="Times New Roman"/>
          <w:sz w:val="20"/>
        </w:rPr>
        <w:t>*: Riksdagen har tillkännagett för regeringen det som utskottet anför om nya ungdomspåföljder</w:t>
      </w:r>
      <w:r w:rsidRPr="00A879D7" w:rsidDel="00D3154E">
        <w:rPr>
          <w:rFonts w:ascii="Times New Roman" w:hAnsi="Times New Roman"/>
          <w:sz w:val="20"/>
        </w:rPr>
        <w:t xml:space="preserve"> </w:t>
      </w:r>
      <w:r w:rsidRPr="00A879D7">
        <w:rPr>
          <w:rFonts w:ascii="Times New Roman" w:hAnsi="Times New Roman"/>
          <w:sz w:val="20"/>
        </w:rPr>
        <w:t>(bet. 2020/21:JuU28 s. 47 f.). 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Punkten är inte slutbehandlad. </w:t>
      </w:r>
    </w:p>
    <w:p w14:paraId="0E83CC5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8, 14, 16, 21, 23 och 27</w:t>
      </w:r>
      <w:bookmarkStart w:id="79" w:name="_Hlk94863835"/>
      <w:r w:rsidRPr="00A879D7">
        <w:rPr>
          <w:rFonts w:ascii="Times New Roman" w:hAnsi="Times New Roman"/>
          <w:sz w:val="20"/>
        </w:rPr>
        <w:t>–</w:t>
      </w:r>
      <w:bookmarkEnd w:id="79"/>
      <w:r w:rsidRPr="00A879D7">
        <w:rPr>
          <w:rFonts w:ascii="Times New Roman" w:hAnsi="Times New Roman"/>
          <w:sz w:val="20"/>
        </w:rPr>
        <w:t>30.</w:t>
      </w:r>
    </w:p>
    <w:p w14:paraId="71429C7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91. Rskr. 2020/21:398</w:t>
      </w:r>
    </w:p>
    <w:p w14:paraId="237954E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Vapenfrågor</w:t>
      </w:r>
    </w:p>
    <w:p w14:paraId="00BBDDE5" w14:textId="77777777" w:rsidR="00683B73" w:rsidRPr="00A879D7" w:rsidRDefault="00683B73" w:rsidP="00683B7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2020/21:644 m.fl., bet. 2020/21:JuU30</w:t>
      </w:r>
    </w:p>
    <w:p w14:paraId="423C4CD8" w14:textId="77777777" w:rsidR="00683B73" w:rsidRPr="00A879D7" w:rsidRDefault="00683B73" w:rsidP="00683B7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131).</w:t>
      </w:r>
    </w:p>
    <w:p w14:paraId="1E5CCC38" w14:textId="77777777"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691345CD" w14:textId="7777777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369B1ED" w14:textId="14B84BF0"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5 om</w:t>
      </w:r>
      <w:r w:rsidRPr="00A879D7" w:rsidDel="005D68DE">
        <w:rPr>
          <w:rFonts w:ascii="Times New Roman" w:hAnsi="Times New Roman"/>
          <w:i/>
          <w:sz w:val="20"/>
        </w:rPr>
        <w:t xml:space="preserve"> </w:t>
      </w:r>
      <w:r w:rsidRPr="00A879D7">
        <w:rPr>
          <w:rFonts w:ascii="Times New Roman" w:hAnsi="Times New Roman"/>
          <w:i/>
          <w:sz w:val="20"/>
        </w:rPr>
        <w:t>ny tillståndsmyndighet för vapenlicensärenden*</w:t>
      </w:r>
      <w:r w:rsidRPr="00A879D7">
        <w:rPr>
          <w:rFonts w:ascii="Times New Roman" w:hAnsi="Times New Roman"/>
          <w:sz w:val="20"/>
        </w:rPr>
        <w:t xml:space="preserve">: Riksdagen har tillkännagett för regeringen det som utskottet anför om en ny tillståndsmyndighet för vapenlicensärenden (bet. 2020/21:Ju30 s. 14 f.). </w:t>
      </w:r>
      <w:r w:rsidR="0018561D">
        <w:rPr>
          <w:rFonts w:ascii="Times New Roman" w:hAnsi="Times New Roman"/>
          <w:sz w:val="20"/>
        </w:rPr>
        <w:t xml:space="preserve">Regeringskansliet arbetar med att ta fram utredningsdirektiv. </w:t>
      </w:r>
      <w:r w:rsidRPr="0077083B">
        <w:rPr>
          <w:rFonts w:ascii="Times New Roman" w:hAnsi="Times New Roman"/>
          <w:sz w:val="20"/>
        </w:rPr>
        <w:t>Punkten är inte slutbehandlad.</w:t>
      </w:r>
    </w:p>
    <w:p w14:paraId="28DB8C84" w14:textId="20503564"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sz w:val="20"/>
        </w:rPr>
        <w:t>handläggning av vapenlicensärenden</w:t>
      </w:r>
      <w:r w:rsidRPr="00A879D7">
        <w:rPr>
          <w:rFonts w:ascii="Times New Roman" w:hAnsi="Times New Roman"/>
          <w:sz w:val="20"/>
        </w:rPr>
        <w:t>*: Riksdagen har tillkännagett för regeringen det som utskottet anför om kortare handläggningstider i vapenlicensärenden. (bet. 2020/21:Ju30 s. 17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w:t>
      </w:r>
      <w:r w:rsidRPr="00A879D7">
        <w:rPr>
          <w:rFonts w:ascii="Times New Roman" w:hAnsi="Times New Roman"/>
          <w:sz w:val="20"/>
        </w:rPr>
        <w:softHyphen/>
        <w:t xml:space="preserve">tillståndsprocessen fortskrider. </w:t>
      </w:r>
      <w:r w:rsidRPr="0077083B">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09AA7F5F" w14:textId="26B306D2"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7 om </w:t>
      </w:r>
      <w:r w:rsidRPr="00A879D7">
        <w:rPr>
          <w:rFonts w:ascii="Times New Roman" w:hAnsi="Times New Roman"/>
          <w:i/>
          <w:sz w:val="20"/>
        </w:rPr>
        <w:t>översyn av vapenlagstiftningen m.m.*</w:t>
      </w:r>
      <w:r w:rsidRPr="00A879D7">
        <w:rPr>
          <w:rFonts w:ascii="Times New Roman" w:hAnsi="Times New Roman"/>
          <w:iCs/>
          <w:sz w:val="20"/>
        </w:rPr>
        <w:t>:</w:t>
      </w:r>
      <w:r w:rsidRPr="00A879D7">
        <w:rPr>
          <w:rFonts w:ascii="Times New Roman" w:hAnsi="Times New Roman"/>
          <w:i/>
          <w:sz w:val="20"/>
        </w:rPr>
        <w:t xml:space="preserve"> </w:t>
      </w:r>
      <w:r w:rsidRPr="00A879D7">
        <w:rPr>
          <w:rFonts w:ascii="Times New Roman" w:hAnsi="Times New Roman"/>
          <w:sz w:val="20"/>
        </w:rPr>
        <w:t xml:space="preserve">Riksdagen har tillkännagett för regeringen det som utskottet anför om en översyn av vapenlagstiftningen (bet. 2020/21:Ju30 s. 21 f.). </w:t>
      </w:r>
      <w:r w:rsidRPr="0077083B">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3F521103" w14:textId="2D070D4B" w:rsidR="00B7645C"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8 om </w:t>
      </w:r>
      <w:r w:rsidRPr="00A879D7">
        <w:rPr>
          <w:rFonts w:ascii="Times New Roman" w:hAnsi="Times New Roman"/>
          <w:i/>
          <w:sz w:val="20"/>
        </w:rPr>
        <w:t>synnerliga skäl i vapenlagen*</w:t>
      </w:r>
      <w:r w:rsidRPr="00A879D7">
        <w:rPr>
          <w:rFonts w:ascii="Times New Roman" w:hAnsi="Times New Roman"/>
          <w:sz w:val="20"/>
        </w:rPr>
        <w:t xml:space="preserve">: Riksdagen har tillkännagett för regeringen det som utskottet anför om synnerliga skäl i vapenlagen (bet. 2020/21:Ju30 s. 24 f.). En utredare har haft i uppdrag att biträda Justitiedepartementet med att utreda vissa frågor på vapenlagstiftningens område, bl.a. frågan om synnerliga skäl. Utredaren har i juni 2018 redovisat sitt uppdrag i promemorian Tillståndsprövning av vapendelar m.m. (Ds 2018:30). Promemorian har remissbehandlats. </w:t>
      </w:r>
    </w:p>
    <w:p w14:paraId="6CE503B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0" w:name="_Hlk125997797"/>
      <w:r w:rsidRPr="00A879D7">
        <w:rPr>
          <w:rFonts w:ascii="Times New Roman" w:hAnsi="Times New Roman"/>
          <w:sz w:val="20"/>
        </w:rPr>
        <w:t xml:space="preserve">Den 12 maj 2022 gav regeringen en särskild utredare i uppdrag att </w:t>
      </w:r>
      <w:r w:rsidR="00683B73" w:rsidRPr="005006D3">
        <w:rPr>
          <w:rFonts w:ascii="Times New Roman" w:hAnsi="Times New Roman"/>
          <w:sz w:val="20"/>
        </w:rPr>
        <w:t>bl.a.</w:t>
      </w:r>
      <w:r w:rsidRPr="00A879D7">
        <w:rPr>
          <w:rFonts w:ascii="Times New Roman" w:hAnsi="Times New Roman"/>
          <w:sz w:val="20"/>
        </w:rPr>
        <w:t xml:space="preserve"> se över vapenlagstiftningen och ta ställning till vilka ändringar som bör göras i regelverket utifrån de tillkännagivanden från riksdagen som finns på vapenområdet (dir</w:t>
      </w:r>
      <w:r w:rsidR="00BE48CD">
        <w:rPr>
          <w:rFonts w:ascii="Times New Roman" w:hAnsi="Times New Roman"/>
          <w:sz w:val="20"/>
        </w:rPr>
        <w:t>.</w:t>
      </w:r>
      <w:r w:rsidRPr="00A879D7">
        <w:rPr>
          <w:rFonts w:ascii="Times New Roman" w:hAnsi="Times New Roman"/>
          <w:sz w:val="20"/>
        </w:rPr>
        <w:t xml:space="preserve"> 2022:40). Uppdraget avseende en översyn av vapenlagstiftningen ska redovisas senast den 10 november 2023. </w:t>
      </w:r>
      <w:r w:rsidR="00683B73" w:rsidRPr="005006D3">
        <w:rPr>
          <w:rFonts w:ascii="Times New Roman" w:hAnsi="Times New Roman"/>
          <w:sz w:val="20"/>
        </w:rPr>
        <w:t xml:space="preserve">Regeringen avser att besluta tilläggsdirektiv till utredningen. </w:t>
      </w:r>
      <w:r w:rsidRPr="00A879D7">
        <w:rPr>
          <w:rFonts w:ascii="Times New Roman" w:hAnsi="Times New Roman"/>
          <w:sz w:val="20"/>
        </w:rPr>
        <w:t>Punkten är inte slutbehandlad.</w:t>
      </w:r>
      <w:bookmarkEnd w:id="80"/>
    </w:p>
    <w:p w14:paraId="28CBDFF7" w14:textId="2CC526D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sz w:val="20"/>
        </w:rPr>
        <w:t>licenshantering vid vapenbyte*</w:t>
      </w:r>
      <w:r w:rsidRPr="00A879D7">
        <w:rPr>
          <w:rFonts w:ascii="Times New Roman" w:hAnsi="Times New Roman"/>
          <w:sz w:val="20"/>
        </w:rPr>
        <w:t>: Riksdagen har tillkänna</w:t>
      </w:r>
      <w:r w:rsidRPr="00A879D7">
        <w:rPr>
          <w:rFonts w:ascii="Times New Roman" w:hAnsi="Times New Roman"/>
          <w:sz w:val="20"/>
        </w:rPr>
        <w:softHyphen/>
        <w:t>gett för regeringen det som utskottet anför om licenshantering vid vapenbyte (bet. 2020/21:Ju30 s. 24 f.). En utredare har haft i uppdrag att biträda Justitiedepartementet med att utreda vissa frågor på vapenlagstiftningens område, bl.a. frågan om utökning av vapenhandlares uppgifter. Utredaren gjorde bedömningen att en överföring av tillståndsprövning i vapen</w:t>
      </w:r>
      <w:r w:rsidRPr="00A879D7">
        <w:rPr>
          <w:rFonts w:ascii="Times New Roman" w:hAnsi="Times New Roman"/>
          <w:sz w:val="20"/>
        </w:rPr>
        <w:softHyphen/>
        <w:t>ärenden till vapenhandlare inte kan ske med bibehållen säkerhet. Utredaren föreslog i stället en effektivisering av tillståndsprövningen. Utredaren har i juni 2018 redovisat sitt uppdrag i promemorian Till</w:t>
      </w:r>
      <w:r w:rsidRPr="00A879D7">
        <w:rPr>
          <w:rFonts w:ascii="Times New Roman" w:hAnsi="Times New Roman"/>
          <w:sz w:val="20"/>
        </w:rPr>
        <w:softHyphen/>
        <w:t xml:space="preserve">ståndsprövning av vapendelar m.m. (Ds 2018:30). Promemorian har remissbehandlats. Den 12 maj 2022 gav regeringen en särskild utredare i uppdrag att </w:t>
      </w:r>
      <w:r w:rsidR="00683B73" w:rsidRPr="005006D3">
        <w:rPr>
          <w:rFonts w:ascii="Times New Roman" w:hAnsi="Times New Roman"/>
          <w:sz w:val="20"/>
        </w:rPr>
        <w:t>bl.a.</w:t>
      </w:r>
      <w:r w:rsidRPr="00A879D7">
        <w:rPr>
          <w:rFonts w:ascii="Times New Roman" w:hAnsi="Times New Roman"/>
          <w:sz w:val="20"/>
        </w:rPr>
        <w:t xml:space="preserve"> se över vapenlagstiftningen och ta ställning till vilka ändringar som bör göras i regelverket utifrån de tillkännagivanden från riksdagen som finns på vapenområdet (dir</w:t>
      </w:r>
      <w:r w:rsidR="00661DFA">
        <w:rPr>
          <w:rFonts w:ascii="Times New Roman" w:hAnsi="Times New Roman"/>
          <w:sz w:val="20"/>
        </w:rPr>
        <w:t>.</w:t>
      </w:r>
      <w:r w:rsidRPr="00A879D7">
        <w:rPr>
          <w:rFonts w:ascii="Times New Roman" w:hAnsi="Times New Roman"/>
          <w:sz w:val="20"/>
        </w:rPr>
        <w:t xml:space="preserve"> 2022:40). Uppdraget avseende en översyn av vapenlagstiftningen ska redovisas senast den 10 november 2023. </w:t>
      </w:r>
      <w:r w:rsidR="00683B73" w:rsidRPr="005006D3">
        <w:rPr>
          <w:rFonts w:ascii="Times New Roman" w:hAnsi="Times New Roman"/>
          <w:sz w:val="20"/>
        </w:rPr>
        <w:t xml:space="preserve">Regeringen avser att besluta tilläggsdirektiv till utredningen. </w:t>
      </w:r>
      <w:r w:rsidR="00BD513F" w:rsidRPr="005006D3">
        <w:rPr>
          <w:rFonts w:ascii="Times New Roman" w:hAnsi="Times New Roman"/>
          <w:sz w:val="20"/>
        </w:rPr>
        <w:t>Punkten är inte slutbehandlad.</w:t>
      </w:r>
    </w:p>
    <w:p w14:paraId="305BDCF9" w14:textId="5F3E767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sz w:val="20"/>
        </w:rPr>
        <w:t>krav för vapenlicens</w:t>
      </w:r>
      <w:r w:rsidRPr="00A879D7">
        <w:rPr>
          <w:rFonts w:ascii="Times New Roman" w:hAnsi="Times New Roman"/>
          <w:sz w:val="20"/>
        </w:rPr>
        <w:t xml:space="preserve">*: Riksdagen har tillkännagett för regeringen det som utskottet anför om ett förtydligande av bestämmelserna om tillstånd till vapeninnehav (bet. 2020/21:Ju30 s. 24 f.). </w:t>
      </w:r>
      <w:r w:rsidR="00683B73" w:rsidRPr="005006D3">
        <w:rPr>
          <w:rFonts w:ascii="Times New Roman" w:hAnsi="Times New Roman"/>
          <w:sz w:val="20"/>
        </w:rPr>
        <w:t>Den 12 maj 2022 gav regeringen en särskild utredare</w:t>
      </w:r>
      <w:r w:rsidRPr="00A879D7">
        <w:rPr>
          <w:rFonts w:ascii="Times New Roman" w:hAnsi="Times New Roman"/>
          <w:sz w:val="20"/>
        </w:rPr>
        <w:t xml:space="preserve"> i </w:t>
      </w:r>
      <w:r w:rsidR="00683B73" w:rsidRPr="005006D3">
        <w:rPr>
          <w:rFonts w:ascii="Times New Roman" w:hAnsi="Times New Roman"/>
          <w:sz w:val="20"/>
        </w:rPr>
        <w:t>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w:t>
      </w:r>
      <w:r w:rsidRPr="00A879D7" w:rsidDel="00EF4F63">
        <w:rPr>
          <w:rFonts w:ascii="Times New Roman" w:hAnsi="Times New Roman"/>
          <w:sz w:val="20"/>
        </w:rPr>
        <w:t xml:space="preserve"> </w:t>
      </w:r>
      <w:r w:rsidRPr="00A879D7">
        <w:rPr>
          <w:rFonts w:ascii="Times New Roman" w:hAnsi="Times New Roman"/>
          <w:sz w:val="20"/>
        </w:rPr>
        <w:t>Punkten är inte slut</w:t>
      </w:r>
      <w:r w:rsidRPr="00A879D7">
        <w:rPr>
          <w:rFonts w:ascii="Times New Roman" w:hAnsi="Times New Roman"/>
          <w:sz w:val="20"/>
        </w:rPr>
        <w:softHyphen/>
        <w:t>behandlad.</w:t>
      </w:r>
    </w:p>
    <w:p w14:paraId="4F3918EB" w14:textId="0D63E122"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sz w:val="20"/>
        </w:rPr>
        <w:t>utökad vapengarderob</w:t>
      </w:r>
      <w:r w:rsidRPr="00A879D7">
        <w:rPr>
          <w:rFonts w:ascii="Times New Roman" w:hAnsi="Times New Roman"/>
          <w:sz w:val="20"/>
        </w:rPr>
        <w:t xml:space="preserve">*: Riksdagen har tillkännagett för regeringen det som utskottet anför om att utöka den s.k. vapengarderoben (bet. 2020/21:Ju30 s. 24 f.).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w:t>
      </w:r>
      <w:r w:rsidRPr="00942A18">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5C7DCEC1" w14:textId="7B7D94E2"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16 om </w:t>
      </w:r>
      <w:r w:rsidRPr="00A879D7">
        <w:rPr>
          <w:rFonts w:ascii="Times New Roman" w:hAnsi="Times New Roman"/>
          <w:i/>
          <w:iCs/>
          <w:sz w:val="20"/>
        </w:rPr>
        <w:t>europeiskt skjutvapenpass</w:t>
      </w:r>
      <w:r w:rsidRPr="00A879D7">
        <w:rPr>
          <w:rFonts w:ascii="Times New Roman" w:hAnsi="Times New Roman"/>
          <w:sz w:val="20"/>
        </w:rPr>
        <w:t xml:space="preserve">*: Riksdagen har tillkännagett för regeringen det som utskottet anför om att skyndsamt genomföra en översyn av bestämmelserna om europeiskt skjutvapenpass (bet. 2020/21:Ju30 s. 35 f.). </w:t>
      </w:r>
      <w:r w:rsidRPr="00942A18">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6171A4B8" w14:textId="426388FD"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17 om </w:t>
      </w:r>
      <w:r w:rsidRPr="00A879D7">
        <w:rPr>
          <w:rFonts w:ascii="Times New Roman" w:hAnsi="Times New Roman"/>
          <w:i/>
          <w:iCs/>
          <w:sz w:val="20"/>
        </w:rPr>
        <w:t>handel med vapen</w:t>
      </w:r>
      <w:r w:rsidRPr="00A879D7">
        <w:rPr>
          <w:rFonts w:ascii="Times New Roman" w:hAnsi="Times New Roman"/>
          <w:sz w:val="20"/>
        </w:rPr>
        <w:t xml:space="preserve">*: Riksdagen har tillkännagett för regeringen det som utskottet anför om en översyn av kraven för att få bedriva handel med skjutvapen (bet. 2020/21:Ju30 s. 37 f.). </w:t>
      </w:r>
      <w:r w:rsidRPr="00942A18">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5FC9022E" w14:textId="39E45228" w:rsidR="00A879D7" w:rsidRP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18 om </w:t>
      </w:r>
      <w:r w:rsidRPr="00A879D7">
        <w:rPr>
          <w:rFonts w:ascii="Times New Roman" w:hAnsi="Times New Roman"/>
          <w:i/>
          <w:sz w:val="20"/>
        </w:rPr>
        <w:t>tillsyn av skjutbanor</w:t>
      </w:r>
      <w:r w:rsidRPr="00A879D7">
        <w:rPr>
          <w:rFonts w:ascii="Times New Roman" w:hAnsi="Times New Roman"/>
          <w:sz w:val="20"/>
        </w:rPr>
        <w:t xml:space="preserve">*: Riksdagen har tillkännagett för regeringen det som utskottet anför om att låta utreda tillsynsansvaret för skjutbanor (bet. 2020/21:Ju30 s. 38 f.). </w:t>
      </w:r>
      <w:r w:rsidR="00487F61">
        <w:rPr>
          <w:rFonts w:ascii="Times New Roman" w:hAnsi="Times New Roman"/>
          <w:sz w:val="20"/>
        </w:rPr>
        <w:t xml:space="preserve">Regeringskansliet arbetar med att ta fram utredningsdirektiv. </w:t>
      </w:r>
      <w:r w:rsidR="00A879D7" w:rsidRPr="00A879D7">
        <w:rPr>
          <w:rFonts w:ascii="Times New Roman" w:hAnsi="Times New Roman"/>
          <w:sz w:val="20"/>
        </w:rPr>
        <w:t>Punkten är inte slutbehandlad.</w:t>
      </w:r>
    </w:p>
    <w:p w14:paraId="3D6588A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5–10, 13 och 16–18.</w:t>
      </w:r>
    </w:p>
    <w:p w14:paraId="7B388F1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92. Rskr. 2020/21:404 </w:t>
      </w:r>
    </w:p>
    <w:p w14:paraId="43D63B1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Modernare regler för bekräftelse av föräldraskap, faderskapsunder</w:t>
      </w:r>
      <w:r w:rsidRPr="00A879D7">
        <w:rPr>
          <w:rFonts w:ascii="Times New Roman" w:hAnsi="Times New Roman"/>
          <w:sz w:val="20"/>
        </w:rPr>
        <w:softHyphen/>
        <w:t xml:space="preserve">sökningar och för att åstadkomma könsneutral föräldraskapspresumtion </w:t>
      </w:r>
    </w:p>
    <w:p w14:paraId="0CA519F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2020/21:176, bet. 2020/21:CU16</w:t>
      </w:r>
    </w:p>
    <w:p w14:paraId="34E1552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133).</w:t>
      </w:r>
    </w:p>
    <w:p w14:paraId="438C4C6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785CBF3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20CE7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digital bekräftelse av föräldraskap före barnets födelse</w:t>
      </w:r>
      <w:r w:rsidRPr="00A879D7">
        <w:rPr>
          <w:rFonts w:ascii="Times New Roman" w:hAnsi="Times New Roman"/>
          <w:sz w:val="20"/>
        </w:rPr>
        <w:t>*: Riksdagen har tillkännagett för regeringen det som utskottet anför om digi</w:t>
      </w:r>
      <w:r w:rsidRPr="00A879D7">
        <w:rPr>
          <w:rFonts w:ascii="Times New Roman" w:hAnsi="Times New Roman"/>
          <w:sz w:val="20"/>
        </w:rPr>
        <w:softHyphen/>
        <w:t>tal bekräftelse av föräldraskap före barnets födelse (bet. 2020/21:CU16 s. 18 f.). Genom de lagändringar som riksdagen antagit kan föräldraskap sedan den 1 januari 2022 under vissa förutsättningar bekräftas digitalt utan socialnämndens medverkan. En sådan bekräftelse görs via en e-tjänst som Skatteverket tillhandahåller, och möjligheten finns under 14 dagarna efter barnets födelse. Ett arbete pågår i Regeringskansliet med att överväga vilka åtgärder som bör vidtas med anledning av tillkännagivandet, med beaktande av det genomslag som den nya lagstiftningen får.</w:t>
      </w:r>
      <w:r w:rsidRPr="00A879D7">
        <w:rPr>
          <w:rFonts w:ascii="Times New Roman" w:hAnsi="Times New Roman"/>
          <w:iCs/>
          <w:sz w:val="20"/>
        </w:rPr>
        <w:t xml:space="preserve"> </w:t>
      </w:r>
      <w:r w:rsidRPr="00A879D7">
        <w:rPr>
          <w:rFonts w:ascii="Times New Roman" w:hAnsi="Times New Roman"/>
          <w:sz w:val="20"/>
        </w:rPr>
        <w:t xml:space="preserve">Punkten är inte slutbehandlad. </w:t>
      </w:r>
    </w:p>
    <w:p w14:paraId="1A9C8BB6"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81" w:name="_Hlk126047113"/>
      <w:bookmarkStart w:id="82" w:name="_Hlk124428337"/>
      <w:r w:rsidRPr="00A879D7">
        <w:rPr>
          <w:rFonts w:ascii="Times New Roman" w:eastAsiaTheme="minorHAnsi" w:hAnsi="Times New Roman" w:cstheme="minorBidi"/>
          <w:i/>
          <w:sz w:val="20"/>
          <w:szCs w:val="22"/>
        </w:rPr>
        <w:t xml:space="preserve">93. Rskr. 2020/21:412 </w:t>
      </w:r>
    </w:p>
    <w:p w14:paraId="02A8839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Ändrade regler i utlänningslagen</w:t>
      </w:r>
    </w:p>
    <w:p w14:paraId="15CDBDE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2020/21:191, bet. 2020/21:SfU28</w:t>
      </w:r>
    </w:p>
    <w:p w14:paraId="10FA422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879D7">
        <w:rPr>
          <w:rFonts w:ascii="Times New Roman" w:hAnsi="Times New Roman"/>
          <w:iCs/>
          <w:sz w:val="20"/>
        </w:rPr>
        <w:t>Tidigare redovisad, se skr. 2021/22:75 (Ju 135).</w:t>
      </w:r>
    </w:p>
    <w:p w14:paraId="6BC87B6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05320E5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5CA17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2–9 om </w:t>
      </w:r>
      <w:r w:rsidRPr="00A879D7">
        <w:rPr>
          <w:rFonts w:ascii="Times New Roman" w:hAnsi="Times New Roman"/>
          <w:i/>
          <w:iCs/>
          <w:sz w:val="20"/>
        </w:rPr>
        <w:t>lagförslag</w:t>
      </w:r>
      <w:r w:rsidRPr="00A879D7">
        <w:rPr>
          <w:rFonts w:ascii="Times New Roman" w:hAnsi="Times New Roman"/>
          <w:sz w:val="20"/>
        </w:rPr>
        <w:t>: Den 1 juli 2021 utfärdade regeringen de lagar riksdagen antagit (SFS 765–772). Punkterna är slutbehandlade.</w:t>
      </w:r>
    </w:p>
    <w:p w14:paraId="38ABB3EA" w14:textId="3665357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3" w:name="_Hlk126046755"/>
      <w:bookmarkEnd w:id="81"/>
      <w:r w:rsidRPr="00A879D7">
        <w:rPr>
          <w:rFonts w:ascii="Times New Roman" w:hAnsi="Times New Roman"/>
          <w:sz w:val="20"/>
        </w:rPr>
        <w:t xml:space="preserve">Punkt 14 om </w:t>
      </w:r>
      <w:r w:rsidRPr="0061367F">
        <w:rPr>
          <w:rFonts w:ascii="Times New Roman" w:hAnsi="Times New Roman"/>
          <w:i/>
          <w:iCs/>
          <w:sz w:val="20"/>
        </w:rPr>
        <w:t>återvändande</w:t>
      </w:r>
      <w:r w:rsidRPr="00A879D7">
        <w:rPr>
          <w:rFonts w:ascii="Times New Roman" w:hAnsi="Times New Roman"/>
          <w:sz w:val="20"/>
        </w:rPr>
        <w:t xml:space="preserve">*: Riksdagen har tillkännagett för regeringen det som utskottet anför om ett sammanhållet och effektivt återvändande (bet. 2020/21:SfU28 s. 53 f.). Den 16 september 2021 beslutade regeringen kommittédirektiven Ett ordnat initialt mottagande av asylsökande (dir. 2021:71), som bl.a. innefattar ett uppdrag att utvärdera konsekvenserna av de förändringar som gjordes 2016 i lagen (1994:137) om mottagande av asylsökande m.fl. Denna del av uppdraget ska redovisas i ett slutbetänkande senast den </w:t>
      </w:r>
      <w:r w:rsidRPr="00A8559B">
        <w:rPr>
          <w:rFonts w:ascii="Times New Roman" w:hAnsi="Times New Roman"/>
          <w:sz w:val="20"/>
        </w:rPr>
        <w:t>31 augusti 2023</w:t>
      </w:r>
      <w:r w:rsidRPr="00A879D7">
        <w:rPr>
          <w:rFonts w:ascii="Times New Roman" w:hAnsi="Times New Roman"/>
          <w:sz w:val="20"/>
        </w:rPr>
        <w:t xml:space="preserve"> (dir. 2022:16). Den 30 juni 2022 beslutade regeringen kommittédirektiven Åtgärder för att stärka återvändandeverksamheten (dir. 2022:91). Utredaren ska bl.a. ta ställning till om preskriptionstiden för avlägsnandebeslut ska förlängas och i så fall lämna förslag på lämplig tid samt överväga om och i så fall hur det kan säkerställas att personer som medverkar till ett återvändande inte drabbas på ett oskäligt sätt av en förlängd preskriptionstid. Uppdraget ska redovisas </w:t>
      </w:r>
      <w:r w:rsidR="00A8559B">
        <w:rPr>
          <w:rFonts w:ascii="Times New Roman" w:hAnsi="Times New Roman"/>
          <w:sz w:val="20"/>
        </w:rPr>
        <w:t xml:space="preserve">senast </w:t>
      </w:r>
      <w:r w:rsidRPr="00A8559B">
        <w:rPr>
          <w:rFonts w:ascii="Times New Roman" w:hAnsi="Times New Roman"/>
          <w:sz w:val="20"/>
        </w:rPr>
        <w:t>den 31 oktober 2023</w:t>
      </w:r>
      <w:r w:rsidRPr="00A879D7">
        <w:rPr>
          <w:rFonts w:ascii="Times New Roman" w:hAnsi="Times New Roman"/>
          <w:sz w:val="20"/>
        </w:rPr>
        <w:t xml:space="preserve">. Den 30 juni 2022 beslutade regeringen också ett uppdrag till Migrationsverket, där myndigheten ska redovisa hur särskilda boenden för asylsökande som fått avslag på sin ansökan om uppehållstillstånd, så kallade återvändandecenter, skulle kunna införas. </w:t>
      </w:r>
      <w:r w:rsidR="00BD513F" w:rsidRPr="00A879D7">
        <w:rPr>
          <w:rFonts w:ascii="Times New Roman" w:hAnsi="Times New Roman"/>
          <w:sz w:val="20"/>
        </w:rPr>
        <w:t>Uppdraget redovisa</w:t>
      </w:r>
      <w:r w:rsidR="00BD513F">
        <w:rPr>
          <w:rFonts w:ascii="Times New Roman" w:hAnsi="Times New Roman"/>
          <w:sz w:val="20"/>
        </w:rPr>
        <w:t>de</w:t>
      </w:r>
      <w:r w:rsidR="00BD513F" w:rsidRPr="00A879D7">
        <w:rPr>
          <w:rFonts w:ascii="Times New Roman" w:hAnsi="Times New Roman"/>
          <w:sz w:val="20"/>
        </w:rPr>
        <w:t xml:space="preserve">s </w:t>
      </w:r>
      <w:r w:rsidR="00BD513F">
        <w:rPr>
          <w:rFonts w:ascii="Times New Roman" w:hAnsi="Times New Roman"/>
          <w:sz w:val="20"/>
        </w:rPr>
        <w:t>i</w:t>
      </w:r>
      <w:r w:rsidR="00BD513F" w:rsidRPr="00A879D7">
        <w:rPr>
          <w:rFonts w:ascii="Times New Roman" w:hAnsi="Times New Roman"/>
          <w:sz w:val="20"/>
        </w:rPr>
        <w:t xml:space="preserve"> januari 2023. </w:t>
      </w:r>
      <w:r w:rsidRPr="00A879D7">
        <w:rPr>
          <w:rFonts w:ascii="Times New Roman" w:hAnsi="Times New Roman"/>
          <w:sz w:val="20"/>
        </w:rPr>
        <w:t>Punkten är inte slutbehandlad.</w:t>
      </w:r>
    </w:p>
    <w:bookmarkEnd w:id="82"/>
    <w:bookmarkEnd w:id="83"/>
    <w:p w14:paraId="2E21F5BF" w14:textId="2DC7C04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19 om </w:t>
      </w:r>
      <w:r w:rsidRPr="00A879D7">
        <w:rPr>
          <w:rFonts w:ascii="Times New Roman" w:hAnsi="Times New Roman"/>
          <w:i/>
          <w:iCs/>
          <w:sz w:val="20"/>
        </w:rPr>
        <w:t>motioner om krav på kunskaper i svenska och samhällskunskap för permanent uppehållstillstånd</w:t>
      </w:r>
      <w:r w:rsidRPr="00A879D7">
        <w:rPr>
          <w:rFonts w:ascii="Times New Roman" w:hAnsi="Times New Roman"/>
          <w:sz w:val="20"/>
        </w:rPr>
        <w:t xml:space="preserve">*: Riksdagen har tillkännagett för regeringen det som utskottet anför om krav på kunskaper i svenska och samhällskunskap för permanent uppehållstillstånd (bet. 2020/21:SfU28 s. 69 f.). Den 22 juni 2022 beslutade regeringen kommittédirektiven Språk- och samhällskunskapskrav för permanent uppehållstillstånd (dir. 2022:79). I uppdraget ingår bl.a. att föreslå hur språk- och samhällskunskapskrav för permanent uppehållstillstånd ska utformas och kontrolleras på ett sätt som är ändamålsenligt, rättssäkert och effektivt och att föreslå vilka undantag som ska kunna göras från kraven. Uppdraget ska redovisas senast den 22 maj 2023. Regeringen delar utskottets bedömning att krav på språk- och samhällskunskap för permanent uppehållstillstånd bör införas och att sådana krav på sikt kan förväntas leda till en förbättrad integration och att färre asylsökande väljer att söka asyl just i Sverige. Regeringen anser vidare att det är viktigt att kraven kan införas så snart som möjligt, men att det finns skäl att invänta förslagen från den utredning som redan tillsatts. Eftersom den tidpunkt för ikraftträdandet som anges i tillkännagivandet redan är passerad kommer tillkännagivandet inte att kunna tillgodoses i den delen. Punkten är inte slutbehandlad. </w:t>
      </w:r>
    </w:p>
    <w:p w14:paraId="67DD5CC7" w14:textId="6183D54E" w:rsidR="00BD513F" w:rsidRPr="00A879D7" w:rsidRDefault="00BD513F" w:rsidP="0050500A">
      <w:pPr>
        <w:keepNext/>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27 om </w:t>
      </w:r>
      <w:r w:rsidRPr="00A879D7">
        <w:rPr>
          <w:rFonts w:ascii="Times New Roman" w:hAnsi="Times New Roman"/>
          <w:i/>
          <w:iCs/>
          <w:sz w:val="20"/>
        </w:rPr>
        <w:t>motioner om möjligheten att vägra uppehållstillstånd vid anknytning på grund av ålder</w:t>
      </w:r>
      <w:r w:rsidRPr="00A879D7">
        <w:rPr>
          <w:rFonts w:ascii="Times New Roman" w:hAnsi="Times New Roman"/>
          <w:sz w:val="20"/>
        </w:rPr>
        <w:t>*: Riksdagen har tillkännagett för regeringen det som utskottet anför om möjligheten att vägra uppehållstillstånd vid anknytning på grund av ålder (bet. 2020/21:SfU28 s. 89 f.).</w:t>
      </w:r>
      <w:r w:rsidR="00847F81">
        <w:rPr>
          <w:rFonts w:ascii="Times New Roman" w:hAnsi="Times New Roman"/>
          <w:sz w:val="20"/>
        </w:rPr>
        <w:t xml:space="preserve"> </w:t>
      </w:r>
      <w:r w:rsidRPr="00847F81">
        <w:rPr>
          <w:rFonts w:ascii="Times New Roman" w:hAnsi="Times New Roman"/>
          <w:sz w:val="20"/>
        </w:rPr>
        <w:t xml:space="preserve">I Justitiedepartementet har ett utkast till lagrådsremiss upprättats som bl.a. innehåller lagförslag enligt tillkännagivandet. Utkastet till lagrådsremiss har remitterats och remisstiden löper ut den </w:t>
      </w:r>
      <w:r w:rsidR="00847F81" w:rsidRPr="00847F81">
        <w:rPr>
          <w:rFonts w:ascii="Times New Roman" w:hAnsi="Times New Roman"/>
          <w:sz w:val="20"/>
        </w:rPr>
        <w:t>31 mars</w:t>
      </w:r>
      <w:r w:rsidRPr="00847F81">
        <w:rPr>
          <w:rFonts w:ascii="Times New Roman" w:hAnsi="Times New Roman"/>
          <w:sz w:val="20"/>
        </w:rPr>
        <w:t xml:space="preserve"> 2023.</w:t>
      </w:r>
      <w:r w:rsidRPr="00A879D7">
        <w:rPr>
          <w:rFonts w:ascii="Times New Roman" w:hAnsi="Times New Roman"/>
          <w:sz w:val="20"/>
        </w:rPr>
        <w:t xml:space="preserve"> Punkten är inte slutbehandlad.</w:t>
      </w:r>
    </w:p>
    <w:p w14:paraId="323D279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14, 19 och 27.</w:t>
      </w:r>
    </w:p>
    <w:p w14:paraId="6F23C76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94. Rskr. 2020/21:413</w:t>
      </w:r>
    </w:p>
    <w:p w14:paraId="4AA4CF0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Testning vid verkställighet av utvisningsbeslut</w:t>
      </w:r>
    </w:p>
    <w:p w14:paraId="2FA7CE1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Utskottsinitiativ, bet. 2020/21:SfU29</w:t>
      </w:r>
    </w:p>
    <w:p w14:paraId="539ADE5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Tidigare redovisad, se skr. 2021/22:75 (Ju 136).</w:t>
      </w:r>
    </w:p>
    <w:p w14:paraId="7750851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70EF39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A3A3B9" w14:textId="4BD812D5"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testning vid verkställighet av beslut om avvisning eller utvisning</w:t>
      </w:r>
      <w:r w:rsidRPr="00A879D7">
        <w:rPr>
          <w:rFonts w:ascii="Times New Roman" w:hAnsi="Times New Roman"/>
          <w:sz w:val="20"/>
        </w:rPr>
        <w:t xml:space="preserve">*: Riksdagen har tillkännagett för regeringen det som utskottet anför om möjlighet att testa en utlänning för att kunna verkställa ett beslut om avvisning eller utvisning (bet. 2020/21:SfU29 s. 5 f.). Den 30 juni 2022 beslutade regeringen kommittédirektiven Åtgärder för att stärka återvändandeverksamheten (dir. 2022:91). Utredaren ska bl.a. ta ställning till om det ska införas en möjlighet att med hjälp av tvång testa en person för covid-19 och för allmänfarliga eller samhällsfarliga sjukdomar i syfte att kunna verkställa ett avlägsnandebeslut. Uppdraget ska redovisas </w:t>
      </w:r>
      <w:r w:rsidR="000C1E39" w:rsidRPr="000C1E39">
        <w:rPr>
          <w:rFonts w:ascii="Times New Roman" w:hAnsi="Times New Roman"/>
          <w:sz w:val="20"/>
        </w:rPr>
        <w:t xml:space="preserve">senast </w:t>
      </w:r>
      <w:r w:rsidRPr="000C1E39">
        <w:rPr>
          <w:rFonts w:ascii="Times New Roman" w:hAnsi="Times New Roman"/>
          <w:sz w:val="20"/>
        </w:rPr>
        <w:t>den 31 oktober 2023.</w:t>
      </w:r>
      <w:r w:rsidRPr="00A879D7">
        <w:rPr>
          <w:rFonts w:ascii="Times New Roman" w:hAnsi="Times New Roman"/>
          <w:sz w:val="20"/>
        </w:rPr>
        <w:t xml:space="preserve"> Punkten är inte slutbehandlad.</w:t>
      </w:r>
    </w:p>
    <w:p w14:paraId="77CCCF10" w14:textId="676CDD3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w:t>
      </w:r>
      <w:r w:rsidRPr="00A879D7">
        <w:rPr>
          <w:rFonts w:ascii="Times New Roman" w:hAnsi="Times New Roman"/>
          <w:i/>
          <w:iCs/>
          <w:sz w:val="20"/>
        </w:rPr>
        <w:t>om förutsättningar att verkställa beslut om avvisning eller utvisning</w:t>
      </w:r>
      <w:r w:rsidRPr="00A879D7">
        <w:rPr>
          <w:rFonts w:ascii="Times New Roman" w:hAnsi="Times New Roman"/>
          <w:sz w:val="20"/>
        </w:rPr>
        <w:t xml:space="preserve">*: Riksdagen har tillkännagett för regeringen det som utskottet anför om nödvändiga lagändringar för att säkerställa att polisen ges förutsättningar att verkställa beslut om avvisning eller utvisning (bet. 2020/21:SfU29 s. 5 f.). Den 30 juni 2022 beslutade regeringen kommittédirektiven Åtgärder för att stärka återvändandeverksamheten (dir. 2022:91). Utredaren ska bl.a. ta ställning till om Polismyndigheten och Säkerhetspolisen är i behov av ytterligare befogenheter i arbetet med att verkställa avlägsnandebeslut. Uppdraget ska redovisas </w:t>
      </w:r>
      <w:r w:rsidR="000C1E39" w:rsidRPr="000C1E39">
        <w:rPr>
          <w:rFonts w:ascii="Times New Roman" w:hAnsi="Times New Roman"/>
          <w:sz w:val="20"/>
        </w:rPr>
        <w:t xml:space="preserve">senast </w:t>
      </w:r>
      <w:r w:rsidRPr="000C1E39">
        <w:rPr>
          <w:rFonts w:ascii="Times New Roman" w:hAnsi="Times New Roman"/>
          <w:sz w:val="20"/>
        </w:rPr>
        <w:t>den 31 oktober 2023</w:t>
      </w:r>
      <w:r w:rsidRPr="00A879D7">
        <w:rPr>
          <w:rFonts w:ascii="Times New Roman" w:hAnsi="Times New Roman"/>
          <w:sz w:val="20"/>
        </w:rPr>
        <w:t>. Punkten är inte slutbehandlad.</w:t>
      </w:r>
    </w:p>
    <w:p w14:paraId="0730975F" w14:textId="77777777" w:rsidR="00A879D7" w:rsidRPr="00A879D7" w:rsidRDefault="00A879D7" w:rsidP="00683B73">
      <w:pPr>
        <w:keepNext/>
        <w:tabs>
          <w:tab w:val="left" w:pos="907"/>
        </w:tabs>
        <w:spacing w:before="320"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2021/22</w:t>
      </w:r>
    </w:p>
    <w:p w14:paraId="6E2BC30B" w14:textId="77777777" w:rsidR="00A879D7" w:rsidRPr="00A879D7" w:rsidRDefault="00A879D7" w:rsidP="00DE4743">
      <w:pPr>
        <w:keepNext/>
        <w:tabs>
          <w:tab w:val="left" w:pos="907"/>
        </w:tabs>
        <w:spacing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95. Rskr. 2021/22:18</w:t>
      </w:r>
    </w:p>
    <w:p w14:paraId="1FE66B4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Nya regler om husrannsakan för att söka efter vapen och andra farliga föremål</w:t>
      </w:r>
    </w:p>
    <w:p w14:paraId="65AEDE1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2020/21:216, bet. 2021/22:JuU2</w:t>
      </w:r>
    </w:p>
    <w:p w14:paraId="008BA50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139)</w:t>
      </w:r>
      <w:r w:rsidR="004E279A">
        <w:rPr>
          <w:rFonts w:ascii="Times New Roman" w:hAnsi="Times New Roman"/>
          <w:sz w:val="20"/>
        </w:rPr>
        <w:t>.</w:t>
      </w:r>
    </w:p>
    <w:p w14:paraId="0847A52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F96F92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DE0E616" w14:textId="4101DDFE"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husrannsakan i lägenhetsförråd m.m.</w:t>
      </w:r>
      <w:r w:rsidRPr="00A879D7">
        <w:rPr>
          <w:rFonts w:ascii="Times New Roman" w:hAnsi="Times New Roman"/>
          <w:i/>
          <w:sz w:val="20"/>
        </w:rPr>
        <w:t>*</w:t>
      </w:r>
      <w:r w:rsidRPr="00A879D7">
        <w:rPr>
          <w:rFonts w:ascii="Times New Roman" w:hAnsi="Times New Roman"/>
          <w:sz w:val="20"/>
        </w:rPr>
        <w:t xml:space="preserve">: Riksdagen har tillkännagett för regeringen det som utskottet anför om husrannsakan i enskilda lägenhetsförråd (bet. 2021/22:JuU2 s. 11). Regeringen gav den 2 november 2021 en särskild utredare i uppdrag att överväga flera frågor kopplade till möjligheterna att använda hemliga tvångsmedel i preventivt syfte utanför en förundersökning, Preventiva tvångsmedel för att förhindra allvarlig brottslighet (dir. 2021:102). I uppdraget ingår att överväga i vilken utsträckning det ska införas nya möjligheter för de brottsbekämpande myndigheterna att använda husrannsakan för att förhindra allvarlig brottslighet och vid behov lämna författningsförslag. Enligt tilläggsdirektiv som beslutades den </w:t>
      </w:r>
      <w:r w:rsidR="00FC1178">
        <w:rPr>
          <w:rFonts w:ascii="Times New Roman" w:hAnsi="Times New Roman"/>
          <w:sz w:val="20"/>
        </w:rPr>
        <w:t>26 januari 2023</w:t>
      </w:r>
      <w:r w:rsidRPr="00A879D7">
        <w:rPr>
          <w:rFonts w:ascii="Times New Roman" w:hAnsi="Times New Roman"/>
          <w:sz w:val="20"/>
        </w:rPr>
        <w:t xml:space="preserve"> ska utredningen redovisa uppdraget att se över utrymmet för preventiv husrannsakan senast den </w:t>
      </w:r>
      <w:r w:rsidR="00FC1178">
        <w:rPr>
          <w:rFonts w:ascii="Times New Roman" w:hAnsi="Times New Roman"/>
          <w:sz w:val="20"/>
        </w:rPr>
        <w:t>13 oktober</w:t>
      </w:r>
      <w:r w:rsidRPr="00A879D7">
        <w:rPr>
          <w:rFonts w:ascii="Times New Roman" w:hAnsi="Times New Roman"/>
          <w:sz w:val="20"/>
        </w:rPr>
        <w:t xml:space="preserve"> 2023 (dir. 202</w:t>
      </w:r>
      <w:r w:rsidR="00FC1178">
        <w:rPr>
          <w:rFonts w:ascii="Times New Roman" w:hAnsi="Times New Roman"/>
          <w:sz w:val="20"/>
        </w:rPr>
        <w:t>3</w:t>
      </w:r>
      <w:r w:rsidRPr="00A879D7">
        <w:rPr>
          <w:rFonts w:ascii="Times New Roman" w:hAnsi="Times New Roman"/>
          <w:sz w:val="20"/>
        </w:rPr>
        <w:t>:</w:t>
      </w:r>
      <w:r w:rsidR="00FC1178">
        <w:rPr>
          <w:rFonts w:ascii="Times New Roman" w:hAnsi="Times New Roman"/>
          <w:sz w:val="20"/>
        </w:rPr>
        <w:t>9</w:t>
      </w:r>
      <w:r w:rsidRPr="00A879D7">
        <w:rPr>
          <w:rFonts w:ascii="Times New Roman" w:hAnsi="Times New Roman"/>
          <w:sz w:val="20"/>
        </w:rPr>
        <w:t xml:space="preserve">). Punkten är inte slutbehandlad. </w:t>
      </w:r>
    </w:p>
    <w:p w14:paraId="57E7897F"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96. Rskr. 2021/22:36</w:t>
      </w:r>
    </w:p>
    <w:p w14:paraId="6892AD1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Slopad straffrabatt för unga myndiga vid allvarlig brottslighet</w:t>
      </w:r>
    </w:p>
    <w:p w14:paraId="5E084BE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2021/22:17, bet. 2021/22:JuU5</w:t>
      </w:r>
    </w:p>
    <w:p w14:paraId="7F54243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144).</w:t>
      </w:r>
    </w:p>
    <w:p w14:paraId="59FD7F1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D02333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73508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slopad straffrabatt för unga myndiga i ytterligare fall</w:t>
      </w:r>
      <w:r w:rsidRPr="00A879D7">
        <w:rPr>
          <w:rFonts w:ascii="Times New Roman" w:hAnsi="Times New Roman"/>
          <w:sz w:val="20"/>
        </w:rPr>
        <w:t>*: Riksdagen har tillkännagett för regeringen</w:t>
      </w:r>
      <w:r w:rsidRPr="00A879D7" w:rsidDel="00497406">
        <w:rPr>
          <w:rFonts w:ascii="Times New Roman" w:hAnsi="Times New Roman"/>
          <w:sz w:val="20"/>
        </w:rPr>
        <w:t xml:space="preserve"> </w:t>
      </w:r>
      <w:r w:rsidRPr="00A879D7">
        <w:rPr>
          <w:rFonts w:ascii="Times New Roman" w:hAnsi="Times New Roman"/>
          <w:sz w:val="20"/>
        </w:rPr>
        <w:t>det som utskottet anför om att regeringen ska återkomma med ett lagförslag som innebär att straffrabatten för unga myndiga lagöverträdare slopas för samtliga brott (bet. 2021/22:JuU5 s. 6 f.). Regeringen avser att under våren 2023 tillsätta en utredning som bl.a. ska omfatta den fråga som tillkännagivandet avser</w:t>
      </w:r>
      <w:r w:rsidR="00683B73" w:rsidRPr="00A879D7">
        <w:rPr>
          <w:rFonts w:ascii="Times New Roman" w:hAnsi="Times New Roman"/>
          <w:sz w:val="20"/>
        </w:rPr>
        <w:t>.</w:t>
      </w:r>
      <w:r w:rsidRPr="00A879D7">
        <w:rPr>
          <w:rFonts w:ascii="Times New Roman" w:hAnsi="Times New Roman"/>
          <w:sz w:val="20"/>
        </w:rPr>
        <w:t xml:space="preserve"> Punkten är inte slutbehandlad.</w:t>
      </w:r>
    </w:p>
    <w:p w14:paraId="4AE4D74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97. Rskr. 2021/22:37 </w:t>
      </w:r>
    </w:p>
    <w:p w14:paraId="4822C9C1"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r w:rsidRPr="00A879D7">
        <w:rPr>
          <w:rFonts w:ascii="Times New Roman" w:hAnsi="Times New Roman"/>
          <w:sz w:val="20"/>
          <w:szCs w:val="24"/>
        </w:rPr>
        <w:t xml:space="preserve">Utökade möjligheter att använda tidiga förhör </w:t>
      </w:r>
    </w:p>
    <w:p w14:paraId="79A2D597" w14:textId="77777777" w:rsidR="00E2268C" w:rsidRDefault="00E2268C"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E2268C">
        <w:rPr>
          <w:rFonts w:ascii="Times New Roman" w:hAnsi="Times New Roman"/>
          <w:sz w:val="20"/>
        </w:rPr>
        <w:t>Prop. 2020/21:209, bet. 2021/22:JuU6</w:t>
      </w:r>
    </w:p>
    <w:p w14:paraId="76E8F1F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 145).</w:t>
      </w:r>
    </w:p>
    <w:p w14:paraId="6196C6ED"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r w:rsidRPr="00A879D7">
        <w:rPr>
          <w:rFonts w:ascii="Times New Roman" w:hAnsi="Times New Roman"/>
          <w:sz w:val="20"/>
          <w:szCs w:val="24"/>
        </w:rPr>
        <w:t>Skrivelsen är inte slutbehandlad.</w:t>
      </w:r>
    </w:p>
    <w:p w14:paraId="705A4F3B"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szCs w:val="24"/>
        </w:rPr>
      </w:pPr>
    </w:p>
    <w:p w14:paraId="539E822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vittnesattester*</w:t>
      </w:r>
      <w:r w:rsidRPr="00A879D7">
        <w:rPr>
          <w:rFonts w:ascii="Times New Roman" w:hAnsi="Times New Roman"/>
          <w:sz w:val="20"/>
        </w:rPr>
        <w:t xml:space="preserve">: Riksdagen har tillkännagett för regeringen det som utskottet anför om utökade möjligheter att använda vittnesattester som bevis (bet. 2021/22:JuU6 s. 7 f.). Regeringen beslutade den 19 december 2022 att ge en särskild utredare i uppdrag att analysera tillämpningen av regleringen om tidiga förhör och ta ställning till om reglerna behöver ändras i något avseende. Utredaren ska bl.a. bedöma om möjligheterna att åberopa vittnesattester som bevis i domstol bör utökas ytterligare och, oavsett ställningstagande, lämna ett förslag på hur en sådan reglering kan utformas (dir. 2022:141). Uppdraget ska redovisas senast den 28 april 2024. Punkten är inte slutbehandlad. </w:t>
      </w:r>
    </w:p>
    <w:p w14:paraId="02F48FA8"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A879D7">
        <w:rPr>
          <w:rFonts w:ascii="Times New Roman" w:hAnsi="Times New Roman"/>
          <w:sz w:val="20"/>
        </w:rPr>
        <w:t xml:space="preserve">Punkt 4 om </w:t>
      </w:r>
      <w:r w:rsidRPr="00A879D7">
        <w:rPr>
          <w:rFonts w:ascii="Times New Roman" w:hAnsi="Times New Roman"/>
          <w:i/>
          <w:iCs/>
          <w:sz w:val="20"/>
        </w:rPr>
        <w:t>berättelser som lämnats utom rätta</w:t>
      </w:r>
      <w:r w:rsidRPr="00A879D7">
        <w:rPr>
          <w:rFonts w:ascii="Times New Roman" w:hAnsi="Times New Roman"/>
          <w:sz w:val="20"/>
        </w:rPr>
        <w:t>*: Riks</w:t>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r>
      <w:r w:rsidRPr="00A879D7">
        <w:rPr>
          <w:rFonts w:ascii="Times New Roman" w:hAnsi="Times New Roman"/>
          <w:sz w:val="20"/>
        </w:rPr>
        <w:softHyphen/>
        <w:t>dagen har tillkännagett för regeringen det som utskottet anför om utökade möjligheter att åberopa berättelser från förhör inför en brottsbekämpande myndighet som bevis (bet. 2021/22:JuU6 s. 7 f.). Regeringen beslutade den 19 december 2022 att ge en särskild utredare i uppdrag att analysera tillämpningen av regleringen om tidiga förhör och ta ställning till om reglerna behöver ändras i något avseende. Utredaren ska bl.a. bedöma om möjligheterna att åberopa tidiga förhör inför en brottsbekämpande myndighet som bevis i domstol bör utökas ytterligare och, oavsett ställningstagande, lämna ett förslag på hur en sådan reglering kan utformas (dir. 2022:141). Uppdraget ska redovisades senast den 28 april 2024. Punkten är inte slutbehandlad.</w:t>
      </w:r>
    </w:p>
    <w:p w14:paraId="7B37BFF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98. Rskr. 2021/22:39</w:t>
      </w:r>
    </w:p>
    <w:p w14:paraId="24CBB5A8" w14:textId="77777777" w:rsidR="00A879D7" w:rsidRPr="00A879D7" w:rsidRDefault="00A879D7" w:rsidP="008D4EA3">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Skärpta straff för våld och andra kränkningar i nära relationer</w:t>
      </w:r>
    </w:p>
    <w:p w14:paraId="3604B97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2020/21:217, bet. 2021/22:JuU8</w:t>
      </w:r>
    </w:p>
    <w:p w14:paraId="6E4CA08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Ju147</w:t>
      </w:r>
      <w:r w:rsidR="00543CEB">
        <w:rPr>
          <w:rFonts w:ascii="Times New Roman" w:hAnsi="Times New Roman"/>
          <w:sz w:val="20"/>
        </w:rPr>
        <w:t>.</w:t>
      </w:r>
    </w:p>
    <w:p w14:paraId="0CB6B2F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7FC341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1678DC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straffet för grov fridskränkning*</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Riksdagen har till</w:t>
      </w:r>
      <w:r w:rsidRPr="00A879D7">
        <w:rPr>
          <w:rFonts w:ascii="Times New Roman" w:hAnsi="Times New Roman"/>
          <w:sz w:val="20"/>
        </w:rPr>
        <w:softHyphen/>
        <w:t xml:space="preserve">kännagett för regeringen det som utskottet anför om skärpta straff för grov fridskränkning och grov kvinnofridskränkning (bet. 2021/22:JuU8 s. 22 f.). Regeringen beslutade den 7 juli 2022 att ge en särskild utredare i uppdrag att göra en översyn av kontaktförbudslagstiftningen (dir. 2022:114). I uppdraget ingår att ta ställning till om straffskalorna för grov fridskränkning respektive grov kvinnofridskränkning bör skärpas och oavsett bedömning i sak lämna nödvändiga författningsförslag. Uppdraget ska redovisas senast den 7 augusti 2023. Punkten är inte slutbehandlad. </w:t>
      </w:r>
    </w:p>
    <w:p w14:paraId="7CB6FE4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elektronisk övervakning av kontaktförbud*</w:t>
      </w:r>
      <w:r w:rsidRPr="00A879D7">
        <w:rPr>
          <w:rFonts w:ascii="Times New Roman" w:hAnsi="Times New Roman"/>
          <w:sz w:val="20"/>
        </w:rPr>
        <w:t>: Riksdagen har tillkännagett för regeringen det som utskottet anför om elektronisk övervakning av kontaktförbud (bet. 2021/22:JuU8 s. 24). Regeringen beslutade den 7 juli 2022 att ge en särskild utredare i uppdrag att göra en översyn av kontaktförbudslagstiftningen (dir. 2022:114). I uppdraget ingår att ta ställning till behov, lämplighet och förutsättningar för att utöka möjligheterna att förena samtliga former av kontaktförbud med villkor om elektronisk övervakning och om lämpligt lämna författningsförslag. Uppdraget ska redovisas senast den 7 augusti 2023. Punkten är inte slutbehandlad.</w:t>
      </w:r>
    </w:p>
    <w:p w14:paraId="1346EF9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11 om </w:t>
      </w:r>
      <w:r w:rsidRPr="00A879D7">
        <w:rPr>
          <w:rFonts w:ascii="Times New Roman" w:hAnsi="Times New Roman"/>
          <w:i/>
          <w:iCs/>
          <w:sz w:val="20"/>
        </w:rPr>
        <w:t>utökat geografiskt område för kontaktförbud*</w:t>
      </w:r>
      <w:r w:rsidRPr="00A879D7">
        <w:rPr>
          <w:rFonts w:ascii="Times New Roman" w:hAnsi="Times New Roman"/>
          <w:sz w:val="20"/>
        </w:rPr>
        <w:t xml:space="preserve">: Riksdagen har tillkännagett för regeringen det som utskottet anför om särskilt utvidgat kontaktförbud (bet. 2021/22:JuU8 s. 24 f.). Regeringen beslutade den 7 juli 2022 att ge en särskild utredare i uppdrag att göra en översyn av kontaktförbudslagstiftningen (dir. 2022:114). I uppdraget ingår att ta ställning till om särskilt utvidgade kontaktförbud ska kunna användas oftare, även som en förstahandsåtgärd, och om det geografiska området för sådana kontaktförbud bör utvidgas, och oavsett ställningstagande i sak lämna nödvändiga författningsförslag som medger detta. Uppdraget ska redovisas senast den 7 augusti 2023. Punkten är inte slutbehandlad. </w:t>
      </w:r>
    </w:p>
    <w:p w14:paraId="2361955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iCs/>
          <w:sz w:val="20"/>
        </w:rPr>
        <w:t>översyn av lagen om kontaktförbud*</w:t>
      </w:r>
      <w:r w:rsidRPr="00A879D7">
        <w:rPr>
          <w:rFonts w:ascii="Times New Roman" w:hAnsi="Times New Roman"/>
          <w:sz w:val="20"/>
        </w:rPr>
        <w:t xml:space="preserve">: Riksdagen har tillkännagett för regeringen det som utskottet anför om en översyn av lagen om kontaktförbud (bet. 2021/22:JuU8 s. 25). Regeringen beslutade den 7 juli 2022 att ge en särskild utredare i uppdrag att göra en översyn av kontaktförbudslagstiftningen (dir. 2022:114). I uppdraget ingår att utvärdera tillämpningen av lagen om kontaktförbud och ta ställning till om lagen är modernt och ändamålsenligt utformad och om möjligheterna till att meddela kontaktförbud bör utvidgas, och lämna nödvändiga författningsförslag. Uppdraget ska redovisas senast den 7 augusti 2023. Punkten är inte slutbehandlad. </w:t>
      </w:r>
    </w:p>
    <w:p w14:paraId="71AC357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4 och 10–12.</w:t>
      </w:r>
    </w:p>
    <w:p w14:paraId="768C6C9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99. Rskr. 2021/22:114 </w:t>
      </w:r>
    </w:p>
    <w:p w14:paraId="042F1D5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Förstärkt skydd för väljare vid röstmottagning</w:t>
      </w:r>
    </w:p>
    <w:p w14:paraId="1E85AB3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2021/22:52, bet. 2021/22:KU6</w:t>
      </w:r>
    </w:p>
    <w:p w14:paraId="0906F6B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(Ju155</w:t>
      </w:r>
      <w:r w:rsidR="00683B73" w:rsidRPr="00A879D7">
        <w:rPr>
          <w:rFonts w:ascii="Times New Roman" w:hAnsi="Times New Roman"/>
          <w:sz w:val="20"/>
        </w:rPr>
        <w:t>)</w:t>
      </w:r>
    </w:p>
    <w:p w14:paraId="6B337CC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145F3B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0C5D5E2" w14:textId="77777777" w:rsidR="00A879D7" w:rsidRPr="00A879D7" w:rsidRDefault="00A879D7"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biträde åt väljare</w:t>
      </w:r>
      <w:r w:rsidRPr="00A879D7">
        <w:rPr>
          <w:rFonts w:ascii="Times New Roman" w:hAnsi="Times New Roman"/>
          <w:sz w:val="20"/>
        </w:rPr>
        <w:t>*: Riksdagen har tillkännagett för regeringen det som utskottet anför om biträde åt väljare (bet. 2021/22:KU6 s. 23–25). Regeringen beslutade den 3 mars 2022 om ändring av regleringsbrev för budgetåret 2022 avseende Valmyndigheten och gav myndigheten i uppdrag att senast den 1 mars 2023 lämna en erfarenhetsrapport från 2022 års val till riksdagen, region- och kommunfullmäktige. Enligt uppdraget ska rapporten bl.a. innefatta en enkätundersökning till kommunerna där deras erfarenheter av tillämpningen av reformen med avskärmningar av valsedelsställ ska ingå. Genom beslut den 19 maj 2022 kompletterades uppdraget med att rapporten även ska innefatta en väljarundersökning rörande väljarnas erfarenheter av reformen. Frågan bereds inom Regeringskansliet. Punkten är inte slutbehandlad.</w:t>
      </w:r>
    </w:p>
    <w:p w14:paraId="32F3A344" w14:textId="67CB6619" w:rsidR="00BD513F" w:rsidRPr="00A879D7" w:rsidRDefault="00BD513F" w:rsidP="00BD513F">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100</w:t>
      </w:r>
      <w:r w:rsidR="006702BA">
        <w:rPr>
          <w:rFonts w:ascii="Times New Roman" w:eastAsiaTheme="minorHAnsi" w:hAnsi="Times New Roman" w:cstheme="minorBidi"/>
          <w:i/>
          <w:sz w:val="20"/>
          <w:szCs w:val="22"/>
        </w:rPr>
        <w:t xml:space="preserve">. </w:t>
      </w:r>
      <w:r w:rsidR="00CC41CA" w:rsidRPr="00A879D7">
        <w:rPr>
          <w:rFonts w:ascii="Times New Roman" w:eastAsiaTheme="minorHAnsi" w:hAnsi="Times New Roman" w:cstheme="minorBidi"/>
          <w:i/>
          <w:sz w:val="20"/>
          <w:szCs w:val="22"/>
        </w:rPr>
        <w:t>Rskr. 2021/22:</w:t>
      </w:r>
      <w:r w:rsidRPr="00A879D7">
        <w:rPr>
          <w:rFonts w:ascii="Times New Roman" w:eastAsiaTheme="minorHAnsi" w:hAnsi="Times New Roman" w:cstheme="minorBidi"/>
          <w:i/>
          <w:sz w:val="20"/>
          <w:szCs w:val="22"/>
        </w:rPr>
        <w:t>144</w:t>
      </w:r>
    </w:p>
    <w:p w14:paraId="47CB3FD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Riksrevisionens rapport om effektiviteten i Polismyndighetens arbete med information till brottsutsatta</w:t>
      </w:r>
    </w:p>
    <w:p w14:paraId="5B5C262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 2021/22:57, bet. 2021/22:JuU12 </w:t>
      </w:r>
    </w:p>
    <w:p w14:paraId="79301E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60FE6A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B1064C4" w14:textId="4BD26963"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1</w:t>
      </w:r>
      <w:r w:rsidRPr="00A879D7">
        <w:rPr>
          <w:rFonts w:ascii="Times New Roman" w:hAnsi="Times New Roman"/>
          <w:i/>
          <w:iCs/>
          <w:sz w:val="20"/>
        </w:rPr>
        <w:t xml:space="preserve"> </w:t>
      </w:r>
      <w:r w:rsidRPr="00A879D7">
        <w:rPr>
          <w:rFonts w:ascii="Times New Roman" w:hAnsi="Times New Roman"/>
          <w:sz w:val="20"/>
        </w:rPr>
        <w:t xml:space="preserve">om </w:t>
      </w:r>
      <w:r w:rsidRPr="00A879D7">
        <w:rPr>
          <w:rFonts w:ascii="Times New Roman" w:hAnsi="Times New Roman"/>
          <w:i/>
          <w:iCs/>
          <w:sz w:val="20"/>
        </w:rPr>
        <w:t>Polismyndigheten information till brottsutsatta</w:t>
      </w:r>
      <w:r w:rsidRPr="00A879D7">
        <w:rPr>
          <w:rFonts w:ascii="Times New Roman" w:hAnsi="Times New Roman"/>
          <w:sz w:val="20"/>
        </w:rPr>
        <w:t xml:space="preserve">*: Riksdagen har tillkännagett för regeringen det som utskottet anför om att förbättra Polismyndighetens arbete med information till brottsutsatta </w:t>
      </w:r>
      <w:r w:rsidR="00BD513F" w:rsidRPr="00A879D7">
        <w:rPr>
          <w:rFonts w:ascii="Times New Roman" w:hAnsi="Times New Roman"/>
          <w:sz w:val="20"/>
        </w:rPr>
        <w:t>(bet.</w:t>
      </w:r>
      <w:r w:rsidRPr="00A879D7">
        <w:rPr>
          <w:rFonts w:ascii="Times New Roman" w:hAnsi="Times New Roman"/>
          <w:sz w:val="20"/>
        </w:rPr>
        <w:t xml:space="preserve"> 2020/21:JuU12 s. 5 f.). Som ett led i arbetet med att genomföra EU:s brottsofferdirektiv beslutades hösten 2015 om vissa ändringar i förundersökningskungörelsen (1947:948). Ändringarna innebär bl.a. stärkt informationsskyldighet till målsägande generellt under förundersökningen, t.ex. med information om den fortsatta handläggningen av ärendet. Brottsoffermyndigheten fick 2016 i uppdrag av regeringen att kartlägga brottsutsattas behov av stöd under brottmålsprocessen och analysera i vilken utsträckning dessa behov kan tillgodoses genom digitaliseringens möjligheter. Uppdraget redovisades under 2017 och fick till följd att regeringen i regleringsbreven för 2018 gav rättsväsendets myndigheter i uppdrag att identifiera vilka relevanta meddelandeflöden riktade till brottsutsatta som skulle kunna anslutas till Mina meddelanden. Myndigheterna skulle också utreda i vilken mån tjänsten kan användas för att brottsutsatta ska kunna följa och få fortlöpande statusuppdateringar kring sina ärenden. Myndigheterna redovisade uppdraget gemensamt i februari 2019. </w:t>
      </w:r>
    </w:p>
    <w:p w14:paraId="6EF693B5" w14:textId="6A4CEF8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För att inhämta mer information om vad Polismyndigheten gör för att stärka samverkan med andra aktörer i samhället gällande brottsofferarbetet gavs Polismyndigheten ett uppdrag i regleringsbrevet för 2019. Uppdraget redovisades i årsredovisningen för 2019. Vidtagna åtgärder redovisades för riksdagen i budgetpropositionen för 2020 (prop. 2019/20:1 utg.omr. 4</w:t>
      </w:r>
      <w:r w:rsidR="006621FF">
        <w:rPr>
          <w:rFonts w:ascii="Times New Roman" w:hAnsi="Times New Roman"/>
          <w:sz w:val="20"/>
        </w:rPr>
        <w:t> </w:t>
      </w:r>
      <w:r w:rsidRPr="00A879D7">
        <w:rPr>
          <w:rFonts w:ascii="Times New Roman" w:hAnsi="Times New Roman"/>
          <w:sz w:val="20"/>
        </w:rPr>
        <w:t>avsnitt 2.6 s. 61</w:t>
      </w:r>
      <w:r w:rsidR="006621FF">
        <w:rPr>
          <w:rFonts w:ascii="Times New Roman" w:hAnsi="Times New Roman"/>
          <w:sz w:val="20"/>
        </w:rPr>
        <w:t xml:space="preserve"> och </w:t>
      </w:r>
      <w:r w:rsidRPr="00A879D7">
        <w:rPr>
          <w:rFonts w:ascii="Times New Roman" w:hAnsi="Times New Roman"/>
          <w:sz w:val="20"/>
        </w:rPr>
        <w:t>62). I regleringsbrevet för 2020 fick Polismyndigheten i uppdrag att gå vidare i arbetet med att kunna informera brottsutsatta via Mina meddelanden. Uppdraget redovisades i februari 2021.</w:t>
      </w:r>
    </w:p>
    <w:p w14:paraId="048D8529" w14:textId="692636A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Under 2021 granskade Riksrevisionen effektiviteten i Polismyndig-hetens arbete med information till brottsutsatta (RiR 2021:20). Riksrevisionens slutsats var att det fanns flera effektivitets</w:t>
      </w:r>
      <w:r w:rsidR="00BD513F" w:rsidRPr="00A879D7">
        <w:rPr>
          <w:rFonts w:ascii="Times New Roman" w:hAnsi="Times New Roman"/>
          <w:sz w:val="20"/>
        </w:rPr>
        <w:t>brister i Polismyndighetens sätt att arbeta.</w:t>
      </w:r>
      <w:r w:rsidRPr="00A879D7">
        <w:rPr>
          <w:rFonts w:ascii="Times New Roman" w:hAnsi="Times New Roman"/>
          <w:sz w:val="20"/>
        </w:rPr>
        <w:t xml:space="preserve"> Den 12 november 2021 överlämnades en skrivelse (skr. 2021/22:57) till riksdagen med anledning av Riksrevisionens rapport. Enligt regleringsbrevet för 2022 ska Polismyndigheten redovisa vilka åtgärder som har vidtagits för att förbättra informationen till brottsutsatta under ett ärendes gång och för att säkerställa efterlevnaden av myndighetens rutiner för den fortlöpande informationsförsörjningen till brottsutsatta. Redovisningen ska omfatta vilka åtgärder som har vidtagits för att tydliggöra ansvarsfördelningen inom myndigheten för informationsförsörjningen till brottsutsatta Redovisningen lämnades i årsredovisningen för 2022. Punkten är inte slutbehandlad.</w:t>
      </w:r>
    </w:p>
    <w:p w14:paraId="5C7663D8" w14:textId="0902B959" w:rsidR="00B7645C"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skrivelsen</w:t>
      </w:r>
      <w:r>
        <w:rPr>
          <w:rFonts w:ascii="Times New Roman" w:hAnsi="Times New Roman"/>
          <w:sz w:val="20"/>
        </w:rPr>
        <w:t>:</w:t>
      </w:r>
      <w:r w:rsidRPr="00A879D7">
        <w:rPr>
          <w:rFonts w:ascii="Times New Roman" w:hAnsi="Times New Roman"/>
          <w:sz w:val="20"/>
        </w:rPr>
        <w:t xml:space="preserve"> Den 31 mars 2022 beslutade regeringen att skriva av ärendet.</w:t>
      </w:r>
    </w:p>
    <w:p w14:paraId="443A39D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 Punkten är slutbehandlad.</w:t>
      </w:r>
    </w:p>
    <w:p w14:paraId="08CA56BC" w14:textId="77777777" w:rsidR="00A879D7" w:rsidRPr="00A879D7" w:rsidRDefault="00A879D7" w:rsidP="00A879D7">
      <w:pPr>
        <w:keepNext/>
        <w:tabs>
          <w:tab w:val="left" w:pos="907"/>
        </w:tabs>
        <w:spacing w:before="240" w:after="80" w:line="210" w:lineRule="exact"/>
        <w:outlineLvl w:val="4"/>
        <w:rPr>
          <w:rFonts w:ascii="Times New Roman" w:hAnsi="Times New Roman"/>
          <w:i/>
          <w:iCs/>
          <w:sz w:val="20"/>
        </w:rPr>
      </w:pPr>
      <w:r w:rsidRPr="00A879D7">
        <w:rPr>
          <w:rFonts w:ascii="Times New Roman" w:hAnsi="Times New Roman"/>
          <w:i/>
          <w:iCs/>
          <w:sz w:val="20"/>
        </w:rPr>
        <w:t>101. Rskr. 2021/22:148</w:t>
      </w:r>
    </w:p>
    <w:p w14:paraId="556E2B6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Lättnader i tillståndsplikten för ljuddämpare</w:t>
      </w:r>
    </w:p>
    <w:p w14:paraId="7E842F1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 xml:space="preserve">Prop. 2021/22:46, </w:t>
      </w:r>
      <w:bookmarkStart w:id="84" w:name="_Hlk117763105"/>
      <w:r w:rsidRPr="00A879D7">
        <w:rPr>
          <w:rFonts w:ascii="Times New Roman" w:eastAsia="Calibri" w:hAnsi="Times New Roman"/>
          <w:sz w:val="20"/>
          <w:szCs w:val="22"/>
        </w:rPr>
        <w:t>bet. 2021/22:JuU11</w:t>
      </w:r>
    </w:p>
    <w:p w14:paraId="300E637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Skrivelsen är inte slutbehandlad.</w:t>
      </w:r>
    </w:p>
    <w:p w14:paraId="3309857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p>
    <w:bookmarkEnd w:id="84"/>
    <w:p w14:paraId="0F51446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szCs w:val="22"/>
        </w:rPr>
      </w:pPr>
      <w:r w:rsidRPr="00A879D7">
        <w:rPr>
          <w:rFonts w:ascii="Times New Roman" w:eastAsia="Calibri" w:hAnsi="Times New Roman"/>
          <w:sz w:val="20"/>
          <w:szCs w:val="22"/>
        </w:rPr>
        <w:t xml:space="preserve">Punkt 1 om </w:t>
      </w:r>
      <w:r w:rsidRPr="00A879D7">
        <w:rPr>
          <w:rFonts w:ascii="Times New Roman" w:eastAsia="Calibri" w:hAnsi="Times New Roman"/>
          <w:i/>
          <w:iCs/>
          <w:sz w:val="20"/>
          <w:szCs w:val="22"/>
        </w:rPr>
        <w:t>regeringens lagförslag</w:t>
      </w:r>
      <w:r w:rsidRPr="00A879D7">
        <w:rPr>
          <w:rFonts w:ascii="Times New Roman" w:eastAsia="Calibri" w:hAnsi="Times New Roman"/>
          <w:sz w:val="20"/>
          <w:szCs w:val="22"/>
        </w:rPr>
        <w:t>: Den 24 februari 2022 utfärdade regeringen de lagar riksdagen antagit (SFS 132 och 136).</w:t>
      </w:r>
    </w:p>
    <w:p w14:paraId="3BB8E82C" w14:textId="31DF962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tillstånd att inneha ljuddämpare vid vapenbyte m.m</w:t>
      </w:r>
      <w:r w:rsidRPr="00A879D7">
        <w:rPr>
          <w:rFonts w:ascii="Times New Roman" w:hAnsi="Times New Roman"/>
          <w:sz w:val="20"/>
        </w:rPr>
        <w:t xml:space="preserve">.*: Riksdagen har tillkännagett för regeringen det som utskottet anför om att den som gör sig av med ett vapen bör ha rätt att behålla tillhörande ljuddämpare (bet. 2021/22:JuU11 s. 5). Den 12 maj 2022 gav regeringen en särskild utredare i uppdrag att </w:t>
      </w:r>
      <w:r w:rsidR="00683B73" w:rsidRPr="00CF1781">
        <w:rPr>
          <w:rFonts w:ascii="Times New Roman" w:hAnsi="Times New Roman"/>
          <w:sz w:val="20"/>
        </w:rPr>
        <w:t>bl.a.</w:t>
      </w:r>
      <w:r w:rsidRPr="00A879D7">
        <w:rPr>
          <w:rFonts w:ascii="Times New Roman" w:hAnsi="Times New Roman"/>
          <w:sz w:val="20"/>
        </w:rPr>
        <w:t xml:space="preserve"> se över vapenlagstiftningen och ta ställning till vilka ändringar som bör göras i regelverket utifrån de tillkännagivanden från riksdagen som finns på vapenområdet (dir</w:t>
      </w:r>
      <w:r w:rsidR="00661DFA">
        <w:rPr>
          <w:rFonts w:ascii="Times New Roman" w:hAnsi="Times New Roman"/>
          <w:sz w:val="20"/>
        </w:rPr>
        <w:t>.</w:t>
      </w:r>
      <w:r w:rsidRPr="00A879D7">
        <w:rPr>
          <w:rFonts w:ascii="Times New Roman" w:hAnsi="Times New Roman"/>
          <w:sz w:val="20"/>
        </w:rPr>
        <w:t xml:space="preserve"> 2022:40). Uppdraget avseende en översyn av vapenlagstiftningen ska redovisas senast den 10 november 2023</w:t>
      </w:r>
      <w:r w:rsidR="00683B73" w:rsidRPr="00CF1781">
        <w:rPr>
          <w:rFonts w:ascii="Times New Roman" w:hAnsi="Times New Roman"/>
          <w:sz w:val="20"/>
        </w:rPr>
        <w:t>. Regeringen avser att besluta tilläggsdirektiv till utredningen.</w:t>
      </w:r>
      <w:r w:rsidRPr="00A879D7">
        <w:rPr>
          <w:rFonts w:ascii="Times New Roman" w:hAnsi="Times New Roman"/>
          <w:sz w:val="20"/>
        </w:rPr>
        <w:t xml:space="preserve"> Punkten är inte slutbehandlad.</w:t>
      </w:r>
    </w:p>
    <w:p w14:paraId="3FAFBCE5" w14:textId="77777777" w:rsidR="00A879D7" w:rsidRPr="00A879D7" w:rsidRDefault="00A879D7" w:rsidP="00A879D7">
      <w:pPr>
        <w:keepNext/>
        <w:tabs>
          <w:tab w:val="left" w:pos="907"/>
        </w:tabs>
        <w:spacing w:before="240" w:after="80" w:line="210" w:lineRule="exact"/>
        <w:outlineLvl w:val="4"/>
        <w:rPr>
          <w:rFonts w:ascii="Times New Roman" w:hAnsi="Times New Roman"/>
          <w:i/>
          <w:iCs/>
          <w:sz w:val="20"/>
        </w:rPr>
      </w:pPr>
      <w:r w:rsidRPr="00A879D7">
        <w:rPr>
          <w:rFonts w:ascii="Times New Roman" w:hAnsi="Times New Roman"/>
          <w:i/>
          <w:iCs/>
          <w:sz w:val="20"/>
        </w:rPr>
        <w:t xml:space="preserve">102. Rskr. 2021/22:153 </w:t>
      </w:r>
    </w:p>
    <w:p w14:paraId="53EE800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Att komma till Sverige som anhörig</w:t>
      </w:r>
    </w:p>
    <w:p w14:paraId="7FB2300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Mot. 2021/22:4272 m.fl., bet. 2021/22:SfU8</w:t>
      </w:r>
    </w:p>
    <w:p w14:paraId="71EA8D0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4E31672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84F8874" w14:textId="46E32421"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identitetsfrågor*</w:t>
      </w:r>
      <w:r w:rsidRPr="00A879D7">
        <w:rPr>
          <w:rFonts w:ascii="Times New Roman" w:hAnsi="Times New Roman"/>
          <w:sz w:val="20"/>
        </w:rPr>
        <w:t xml:space="preserve">: Riksdagen har tillkännagett för regeringen det som utskottet har anfört om identitetsfrågor (bet. 2021/22:SfU8 s. 13). </w:t>
      </w:r>
      <w:r w:rsidRPr="00A879D7">
        <w:rPr>
          <w:rFonts w:ascii="Times New Roman" w:hAnsi="Times New Roman"/>
          <w:iCs/>
          <w:sz w:val="20"/>
        </w:rPr>
        <w:t xml:space="preserve">Regeringen gav i regleringsbrevet för 2022 Migrationsverket i uppdrag att redovisa den de vidtagna åtgärder som myndigheten genomfört med anledning av de brister som Riksrevisionen (RiR2021:9) påtalat. </w:t>
      </w:r>
      <w:r w:rsidRPr="00A879D7">
        <w:rPr>
          <w:rFonts w:ascii="Times New Roman" w:hAnsi="Times New Roman"/>
          <w:sz w:val="20"/>
        </w:rPr>
        <w:t xml:space="preserve">Migrationsverket har i sin redovisning från den 1 september 2022 uppgett att de har utvecklat en stärkt ID-kontroll inom tillståndsområdet på Migrationsverket. De planerar att ha ett fortsatt utbyte med Norge och Nederländerna, särskilt avseende Norges arbete med ansiktsigenkänning och ID-sambandsmän och Nederländernas arbete med dokumentkontroll via artificiell intelligens. ID-sambandsmän har tillsatts på utvalda utlandsmyndigheter. En arbetsgrupp bestående av medarbetare från utlandsenheten, Migrationsverkets ID-enhet samt Migrationsverkets Digitaliserings- och Utvecklingsavdelning har arbetat med att säkerställa att utlandsmyndigheterna som handlägger migration samt enheterna i Sverige har tillgång till teknisk utrustning för granskning av pass och andra handlingar. Därtill har rättsligt ställningstagande RS/009/2022 angående Uppvisande av pass i original i ärenden om uppehållstillstånd publicerats och införts. </w:t>
      </w:r>
      <w:r w:rsidR="00BD513F" w:rsidRPr="00A879D7">
        <w:rPr>
          <w:rFonts w:ascii="Times New Roman" w:hAnsi="Times New Roman"/>
          <w:sz w:val="20"/>
        </w:rPr>
        <w:t xml:space="preserve">Avsikten är att </w:t>
      </w:r>
      <w:r w:rsidR="00BD513F">
        <w:rPr>
          <w:rFonts w:ascii="Times New Roman" w:hAnsi="Times New Roman"/>
          <w:sz w:val="20"/>
        </w:rPr>
        <w:t>tillkännagivandet</w:t>
      </w:r>
      <w:r w:rsidR="00BD513F" w:rsidRPr="00A879D7">
        <w:rPr>
          <w:rFonts w:ascii="Times New Roman" w:hAnsi="Times New Roman"/>
          <w:sz w:val="20"/>
        </w:rPr>
        <w:t xml:space="preserve"> kommer att behandlas i budgetproposition för 2024.</w:t>
      </w:r>
      <w:r w:rsidRPr="00A879D7">
        <w:rPr>
          <w:rFonts w:ascii="Times New Roman" w:hAnsi="Times New Roman"/>
          <w:sz w:val="20"/>
        </w:rPr>
        <w:t xml:space="preserve"> Punkten är inte slutbehandlad.</w:t>
      </w:r>
    </w:p>
    <w:p w14:paraId="7E32ADF1" w14:textId="248EE2A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rättslig kvalitet*</w:t>
      </w:r>
      <w:r w:rsidRPr="00A879D7">
        <w:rPr>
          <w:rFonts w:ascii="Times New Roman" w:hAnsi="Times New Roman"/>
          <w:sz w:val="20"/>
        </w:rPr>
        <w:t xml:space="preserve">: Riksdagen har tillkännagett för regeringen det som utskottet anfört om rättslig kvalitet (bet. 2021/22:SfU8 s. 14). Migrationsverket har tagit fram en åtgärdsplan med anledning av de brister </w:t>
      </w:r>
      <w:r w:rsidRPr="00A879D7">
        <w:rPr>
          <w:rFonts w:ascii="Times New Roman" w:hAnsi="Times New Roman"/>
          <w:iCs/>
          <w:sz w:val="20"/>
        </w:rPr>
        <w:t xml:space="preserve">som Riksrevisionen (RiR2021:9) påtalat. </w:t>
      </w:r>
      <w:r w:rsidRPr="00A879D7">
        <w:rPr>
          <w:rFonts w:ascii="Times New Roman" w:hAnsi="Times New Roman"/>
          <w:sz w:val="20"/>
        </w:rPr>
        <w:t xml:space="preserve">Som nämnts ovan har rättsligt ställningstagande RS/009/2022 angående kontroll av passhandlingar i original införts vilket säkerställer den rättsliga kvaliteten i form av dokumentgranskning. Migrationsverket har därtill i sin redovisning från den 1 september 2022 uppgett att det har genomförts en inventering av befintliga utbildningar och utbildningsmaterial för att säkerställa att detta motsvarar personalens behov av kompetensutveckling. Med utgångspunkt i analysen har utbildningsmaterialet uppdaterats. De arbetar även med en plan för hur Migrationsverkets rättsavdelning kan bistå i form av kvalitetsgranskning av utbildningsmaterial. Enhetschefer på Migrationsverket och ansvariga på utlandsmyndigheterna har fått i uppdrag att säkerställa att alla medarbetare som arbetar med anknytningsärenden har genomgått relevanta utbildningar och har den kompetens som krävs för att utföra arbetsuppgifterna på ett rättssäkert sätt utifrån framtagen kompetensutveckling. </w:t>
      </w:r>
      <w:r w:rsidR="00BD513F" w:rsidRPr="00A879D7">
        <w:rPr>
          <w:rFonts w:ascii="Times New Roman" w:hAnsi="Times New Roman"/>
          <w:sz w:val="20"/>
        </w:rPr>
        <w:t xml:space="preserve">Avsikten är att </w:t>
      </w:r>
      <w:r w:rsidR="00BD513F">
        <w:rPr>
          <w:rFonts w:ascii="Times New Roman" w:hAnsi="Times New Roman"/>
          <w:sz w:val="20"/>
        </w:rPr>
        <w:t>tillkännagivandet</w:t>
      </w:r>
      <w:r w:rsidR="00BD513F" w:rsidRPr="00A879D7">
        <w:rPr>
          <w:rFonts w:ascii="Times New Roman" w:hAnsi="Times New Roman"/>
          <w:sz w:val="20"/>
        </w:rPr>
        <w:t xml:space="preserve"> kommer att behandlas i budgetproposition för 2024.</w:t>
      </w:r>
      <w:r w:rsidRPr="00A879D7">
        <w:rPr>
          <w:rFonts w:ascii="Times New Roman" w:hAnsi="Times New Roman"/>
          <w:sz w:val="20"/>
        </w:rPr>
        <w:t xml:space="preserve"> Punkten är inte slutbehandlad.</w:t>
      </w:r>
    </w:p>
    <w:p w14:paraId="7947F4A7" w14:textId="754AEB7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informationsinhämtning</w:t>
      </w:r>
      <w:r w:rsidRPr="00A879D7">
        <w:rPr>
          <w:rFonts w:ascii="Times New Roman" w:hAnsi="Times New Roman"/>
          <w:i/>
          <w:sz w:val="20"/>
        </w:rPr>
        <w:t>*</w:t>
      </w:r>
      <w:r w:rsidRPr="007751A8">
        <w:rPr>
          <w:rFonts w:ascii="Times New Roman" w:hAnsi="Times New Roman"/>
          <w:sz w:val="20"/>
        </w:rPr>
        <w:t>:</w:t>
      </w:r>
      <w:r w:rsidRPr="00A879D7">
        <w:rPr>
          <w:rFonts w:ascii="Times New Roman" w:hAnsi="Times New Roman"/>
          <w:sz w:val="20"/>
        </w:rPr>
        <w:t xml:space="preserve"> Riksdagen har tillkännagett för regeringen det som utskottet anfört om </w:t>
      </w:r>
      <w:r w:rsidR="00AF6765">
        <w:rPr>
          <w:rFonts w:ascii="Times New Roman" w:hAnsi="Times New Roman"/>
          <w:sz w:val="20"/>
        </w:rPr>
        <w:t>i</w:t>
      </w:r>
      <w:r w:rsidRPr="00A879D7">
        <w:rPr>
          <w:rFonts w:ascii="Times New Roman" w:hAnsi="Times New Roman"/>
          <w:sz w:val="20"/>
        </w:rPr>
        <w:t xml:space="preserve">nformationsinhämtning (bet. 2021/22:SfU8 s. 14). Riksdagens tillkännagivande är generellt gällande informationsutbyte mellan berörda myndigheter. Riksdagen anser inte att regeringen gått fram med något författningsförslag av betydelse gällande informationsutbyte. Migrationsverkets rättsenhet arbetar med att skriva en hemställan om förordningsändring avseende direktåtkomst till Skatteverkets beskattningsregister. Någon sådan har ännu inte inkommit till Regeringskansliet. </w:t>
      </w:r>
      <w:r w:rsidR="00BD513F">
        <w:rPr>
          <w:rFonts w:ascii="Times New Roman" w:hAnsi="Times New Roman"/>
          <w:sz w:val="20"/>
        </w:rPr>
        <w:t>R</w:t>
      </w:r>
      <w:r w:rsidR="00BD513F" w:rsidRPr="00A879D7">
        <w:rPr>
          <w:rFonts w:ascii="Times New Roman" w:hAnsi="Times New Roman"/>
          <w:sz w:val="20"/>
        </w:rPr>
        <w:t xml:space="preserve">egeringen </w:t>
      </w:r>
      <w:r w:rsidR="00BD513F">
        <w:rPr>
          <w:rFonts w:ascii="Times New Roman" w:hAnsi="Times New Roman"/>
          <w:sz w:val="20"/>
        </w:rPr>
        <w:t>gav</w:t>
      </w:r>
      <w:r w:rsidR="00BD513F" w:rsidRPr="00A879D7">
        <w:rPr>
          <w:rFonts w:ascii="Times New Roman" w:hAnsi="Times New Roman"/>
          <w:sz w:val="20"/>
        </w:rPr>
        <w:t xml:space="preserve"> </w:t>
      </w:r>
      <w:r w:rsidR="00BD513F">
        <w:rPr>
          <w:rFonts w:ascii="Times New Roman" w:hAnsi="Times New Roman"/>
          <w:sz w:val="20"/>
        </w:rPr>
        <w:t xml:space="preserve">den 20 juni 2021 en utredare i uppdrag </w:t>
      </w:r>
      <w:r w:rsidRPr="00A879D7">
        <w:rPr>
          <w:rFonts w:ascii="Times New Roman" w:hAnsi="Times New Roman"/>
          <w:sz w:val="20"/>
        </w:rPr>
        <w:t>att utvärdera möjligheterna till informationsutbyte mellan myndigheter, kommuner och arbetslöshetskassor</w:t>
      </w:r>
      <w:r w:rsidR="007B3E78" w:rsidRPr="00697DC7">
        <w:rPr>
          <w:rFonts w:ascii="Times New Roman" w:hAnsi="Times New Roman"/>
          <w:sz w:val="20"/>
        </w:rPr>
        <w:t>, i syfte att säkerställa korrekta beslut om ersättningar från välfärdssystemet och för att mer effektivt samverka och kontrollera arbetsplatser i syfte att motverka arbetslivskriminalitet.</w:t>
      </w:r>
      <w:r w:rsidRPr="00697DC7">
        <w:rPr>
          <w:rFonts w:ascii="Times New Roman" w:hAnsi="Times New Roman"/>
          <w:sz w:val="20"/>
        </w:rPr>
        <w:t xml:space="preserve"> </w:t>
      </w:r>
      <w:r w:rsidR="00683B73" w:rsidRPr="00697DC7">
        <w:rPr>
          <w:rFonts w:ascii="Times New Roman" w:hAnsi="Times New Roman"/>
          <w:sz w:val="20"/>
        </w:rPr>
        <w:t>Utredaren föreslog</w:t>
      </w:r>
      <w:r w:rsidRPr="00697DC7">
        <w:rPr>
          <w:rFonts w:ascii="Times New Roman" w:hAnsi="Times New Roman"/>
          <w:sz w:val="20"/>
        </w:rPr>
        <w:t xml:space="preserve"> </w:t>
      </w:r>
      <w:r w:rsidR="007B3E78" w:rsidRPr="00697DC7">
        <w:rPr>
          <w:rFonts w:ascii="Times New Roman" w:hAnsi="Times New Roman"/>
          <w:sz w:val="20"/>
        </w:rPr>
        <w:t>dock</w:t>
      </w:r>
      <w:r w:rsidR="007B3E78">
        <w:rPr>
          <w:rFonts w:ascii="Times New Roman" w:hAnsi="Times New Roman"/>
          <w:sz w:val="20"/>
        </w:rPr>
        <w:t xml:space="preserve"> </w:t>
      </w:r>
      <w:r w:rsidRPr="00A879D7">
        <w:rPr>
          <w:rFonts w:ascii="Times New Roman" w:hAnsi="Times New Roman"/>
          <w:sz w:val="20"/>
        </w:rPr>
        <w:t>bland annat att en generell sekretessbrytande bestämmelse införs, en utökad uppgiftsskyldighet i vissa fall samt ett utökat elektroniskt informationsutbyte mellan myndigheter</w:t>
      </w:r>
      <w:r w:rsidR="00BD513F" w:rsidRPr="00A879D7">
        <w:rPr>
          <w:rFonts w:ascii="Times New Roman" w:hAnsi="Times New Roman"/>
          <w:sz w:val="20"/>
        </w:rPr>
        <w:t xml:space="preserve"> </w:t>
      </w:r>
      <w:r w:rsidR="00BD513F">
        <w:rPr>
          <w:rFonts w:ascii="Times New Roman" w:hAnsi="Times New Roman"/>
          <w:sz w:val="20"/>
        </w:rPr>
        <w:t>(</w:t>
      </w:r>
      <w:r w:rsidR="00BD513F" w:rsidRPr="00A879D7">
        <w:rPr>
          <w:rFonts w:ascii="Times New Roman" w:hAnsi="Times New Roman"/>
          <w:sz w:val="20"/>
        </w:rPr>
        <w:t>Ds 2022:13</w:t>
      </w:r>
      <w:r w:rsidR="00BD513F">
        <w:rPr>
          <w:rFonts w:ascii="Times New Roman" w:hAnsi="Times New Roman"/>
          <w:sz w:val="20"/>
        </w:rPr>
        <w:t>).</w:t>
      </w:r>
      <w:r w:rsidR="00BD513F" w:rsidRPr="00A879D7">
        <w:rPr>
          <w:rFonts w:ascii="Times New Roman" w:hAnsi="Times New Roman"/>
          <w:sz w:val="20"/>
        </w:rPr>
        <w:t xml:space="preserve"> </w:t>
      </w:r>
      <w:r w:rsidR="00683B73">
        <w:rPr>
          <w:rFonts w:ascii="Times New Roman" w:hAnsi="Times New Roman"/>
          <w:sz w:val="20"/>
        </w:rPr>
        <w:t xml:space="preserve">Promemorian har remitterats och </w:t>
      </w:r>
      <w:r w:rsidR="00BD513F">
        <w:rPr>
          <w:rFonts w:ascii="Times New Roman" w:hAnsi="Times New Roman"/>
          <w:sz w:val="20"/>
        </w:rPr>
        <w:t>remisstiden löper ut den 24 november 2022</w:t>
      </w:r>
      <w:r w:rsidR="00BD513F" w:rsidRPr="00A879D7">
        <w:rPr>
          <w:rFonts w:ascii="Times New Roman" w:hAnsi="Times New Roman"/>
          <w:sz w:val="20"/>
        </w:rPr>
        <w:t xml:space="preserve">. </w:t>
      </w:r>
      <w:r w:rsidRPr="00A879D7">
        <w:rPr>
          <w:rFonts w:ascii="Times New Roman" w:hAnsi="Times New Roman"/>
          <w:sz w:val="20"/>
        </w:rPr>
        <w:t>Frågan bereds vidare inom Regeringskansliet. Punkten är inte slutbehandlad.</w:t>
      </w:r>
    </w:p>
    <w:p w14:paraId="58819F7B" w14:textId="77777777" w:rsidR="00A879D7" w:rsidRPr="00A879D7" w:rsidRDefault="00A879D7" w:rsidP="00A879D7">
      <w:pPr>
        <w:keepNext/>
        <w:tabs>
          <w:tab w:val="left" w:pos="907"/>
        </w:tabs>
        <w:spacing w:before="240" w:after="80" w:line="210" w:lineRule="exact"/>
        <w:outlineLvl w:val="4"/>
        <w:rPr>
          <w:rFonts w:ascii="Times New Roman" w:hAnsi="Times New Roman"/>
          <w:i/>
          <w:iCs/>
          <w:sz w:val="20"/>
        </w:rPr>
      </w:pPr>
      <w:r w:rsidRPr="00A879D7">
        <w:rPr>
          <w:rFonts w:ascii="Times New Roman" w:hAnsi="Times New Roman"/>
          <w:i/>
          <w:iCs/>
          <w:sz w:val="20"/>
        </w:rPr>
        <w:t>103. Rskr. 2021/22:158</w:t>
      </w:r>
    </w:p>
    <w:p w14:paraId="7FD0126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Ersättningsrätt och insolvensrätt</w:t>
      </w:r>
    </w:p>
    <w:p w14:paraId="6C5F597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Mot. 2021/22:2527 m.fl., bet. 2021/22:CU7</w:t>
      </w:r>
    </w:p>
    <w:p w14:paraId="20F7952E" w14:textId="77777777" w:rsid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r w:rsidRPr="00A879D7">
        <w:rPr>
          <w:rFonts w:ascii="Times New Roman" w:eastAsia="Calibri" w:hAnsi="Times New Roman"/>
          <w:sz w:val="20"/>
          <w:szCs w:val="22"/>
        </w:rPr>
        <w:t>Skrivelsen är inte slutbehandlad.</w:t>
      </w:r>
    </w:p>
    <w:p w14:paraId="5522B7B0" w14:textId="77777777" w:rsidR="004C6FB7" w:rsidRPr="00A879D7" w:rsidRDefault="004C6FB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szCs w:val="22"/>
        </w:rPr>
      </w:pPr>
    </w:p>
    <w:p w14:paraId="2FEDBAB2" w14:textId="77777777" w:rsidR="00A879D7" w:rsidRPr="00C5418C" w:rsidRDefault="00A879D7" w:rsidP="00683B73">
      <w:pPr>
        <w:tabs>
          <w:tab w:val="left" w:pos="2268"/>
        </w:tabs>
        <w:overflowPunct w:val="0"/>
        <w:autoSpaceDE w:val="0"/>
        <w:autoSpaceDN w:val="0"/>
        <w:adjustRightInd w:val="0"/>
        <w:spacing w:after="0" w:line="240" w:lineRule="auto"/>
        <w:contextualSpacing/>
        <w:jc w:val="both"/>
        <w:textAlignment w:val="baseline"/>
        <w:rPr>
          <w:rFonts w:ascii="Times New Roman" w:eastAsia="Calibri" w:hAnsi="Times New Roman"/>
          <w:sz w:val="20"/>
        </w:rPr>
      </w:pPr>
      <w:r w:rsidRPr="00C5418C">
        <w:rPr>
          <w:rFonts w:ascii="Times New Roman" w:eastAsia="Calibri" w:hAnsi="Times New Roman"/>
          <w:sz w:val="20"/>
        </w:rPr>
        <w:t>Punkt 3 om</w:t>
      </w:r>
      <w:r w:rsidRPr="00A879D7">
        <w:rPr>
          <w:rFonts w:ascii="Times New Roman" w:eastAsia="Calibri" w:hAnsi="Times New Roman" w:cstheme="minorBidi"/>
          <w:i/>
          <w:sz w:val="20"/>
          <w:szCs w:val="22"/>
        </w:rPr>
        <w:t xml:space="preserve"> </w:t>
      </w:r>
      <w:r w:rsidRPr="00C5418C">
        <w:rPr>
          <w:rFonts w:ascii="Times New Roman" w:eastAsia="Calibri" w:hAnsi="Times New Roman"/>
          <w:i/>
          <w:sz w:val="20"/>
        </w:rPr>
        <w:t>utmätningsförbudet i förhållande till brottsoffer</w:t>
      </w:r>
      <w:r w:rsidRPr="00C5418C">
        <w:rPr>
          <w:rFonts w:ascii="Times New Roman" w:eastAsia="Calibri" w:hAnsi="Times New Roman"/>
          <w:sz w:val="20"/>
        </w:rPr>
        <w:t xml:space="preserve">*: Riksdagen har tillkännagett för regeringen det som utskottet anför om utmätningsförbudet i förhållande till brottsoffer (bet. 2021/22:CU7 s. 16 f.). Ett arbete har inletts i Regeringskansliet med att överväga vilka åtgärder som bör vidtas med anledning av tillkännagivandet. Punkten är inte slutbehandlad. </w:t>
      </w:r>
    </w:p>
    <w:p w14:paraId="4E201DBF" w14:textId="77777777" w:rsidR="00A879D7" w:rsidRPr="00A879D7" w:rsidRDefault="00A879D7" w:rsidP="00A879D7">
      <w:pPr>
        <w:keepNext/>
        <w:tabs>
          <w:tab w:val="left" w:pos="907"/>
        </w:tabs>
        <w:spacing w:before="240" w:after="80" w:line="210" w:lineRule="exact"/>
        <w:outlineLvl w:val="4"/>
        <w:rPr>
          <w:i/>
          <w:iCs/>
        </w:rPr>
      </w:pPr>
      <w:r w:rsidRPr="00A879D7">
        <w:rPr>
          <w:rFonts w:ascii="Times New Roman" w:hAnsi="Times New Roman"/>
          <w:i/>
          <w:sz w:val="20"/>
        </w:rPr>
        <w:t>104. Rskr. 2021/22:159</w:t>
      </w:r>
    </w:p>
    <w:p w14:paraId="4122157C"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Associationsrätt</w:t>
      </w:r>
    </w:p>
    <w:p w14:paraId="539EFB81"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Mot. 2021/22:2020 m.fl. bet. 2021/22:CU11</w:t>
      </w:r>
    </w:p>
    <w:p w14:paraId="15236C51"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0AFF1AD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7B5ABE1" w14:textId="77777777" w:rsid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företag som brottsverktyg</w:t>
      </w:r>
      <w:r w:rsidRPr="00A879D7">
        <w:rPr>
          <w:rFonts w:ascii="Times New Roman" w:hAnsi="Times New Roman"/>
          <w:sz w:val="20"/>
        </w:rPr>
        <w:t>*: Riksdagen har tillkännagett för regeringen att regeringen, när det pågående utredningsuppdraget om bolaget som brottsverktyg har redovisats, ska prioritera arbetet med beredningen av förslagen och återkomma till riksdagen med lagförslag (bet. 2021/22:CU11 s. 9).</w:t>
      </w:r>
      <w:r w:rsidRPr="00A879D7">
        <w:t xml:space="preserve"> </w:t>
      </w:r>
      <w:r w:rsidRPr="00A879D7">
        <w:rPr>
          <w:rFonts w:ascii="Times New Roman" w:hAnsi="Times New Roman"/>
          <w:sz w:val="20"/>
        </w:rPr>
        <w:t>Utredningen Bolaget som brottsverktyg (dir. 2021:115) ska lämna sitt slutbetänkande senast den 22 juni 2023. Punkten är inte slutbehandlad.</w:t>
      </w:r>
    </w:p>
    <w:p w14:paraId="19EB47AF" w14:textId="77777777" w:rsidR="00A879D7" w:rsidRPr="00A879D7" w:rsidRDefault="00A879D7" w:rsidP="00C3558C">
      <w:pPr>
        <w:pStyle w:val="Rubrik5utannumrering"/>
      </w:pPr>
      <w:r w:rsidRPr="00A879D7">
        <w:t>105. Rskr. 2021/22:162</w:t>
      </w:r>
    </w:p>
    <w:p w14:paraId="7229BB45"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Återinförande av tillfälliga åtgärder för att underlätta genomförandet av bolags- och föreningsstämmor</w:t>
      </w:r>
    </w:p>
    <w:p w14:paraId="460236D5"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Prop. 2021/22:112, bet. 2021/22:CU15</w:t>
      </w:r>
    </w:p>
    <w:p w14:paraId="5DFE717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Skrivelsen är slutbehandlad.</w:t>
      </w:r>
    </w:p>
    <w:p w14:paraId="05535473"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68DB6311" w14:textId="77777777" w:rsid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Den 24 februari 2022 utfärdade regeringen den lag riksdagen antagit (SFS 121).</w:t>
      </w:r>
    </w:p>
    <w:p w14:paraId="654EAF86" w14:textId="77777777" w:rsidR="00A879D7" w:rsidRPr="00A879D7" w:rsidRDefault="00A879D7" w:rsidP="0022303E">
      <w:pPr>
        <w:pStyle w:val="Rubrik5utannumrering"/>
        <w:rPr>
          <w:i w:val="0"/>
          <w:iCs/>
        </w:rPr>
      </w:pPr>
      <w:r w:rsidRPr="00A879D7">
        <w:t>106. Rskr. 2021/22:</w:t>
      </w:r>
      <w:r w:rsidRPr="00A879D7">
        <w:rPr>
          <w:iCs/>
        </w:rPr>
        <w:t>164</w:t>
      </w:r>
    </w:p>
    <w:p w14:paraId="16B09813"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Vissa frågor om sekretess när Justitiekanslern bevakar statens rätt</w:t>
      </w:r>
    </w:p>
    <w:p w14:paraId="0FC6D610"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Prop. 2021/22:68, bet. 2021/22:KU18</w:t>
      </w:r>
    </w:p>
    <w:p w14:paraId="5A0EF063"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Skrivelsen är slutbehandlad.</w:t>
      </w:r>
    </w:p>
    <w:p w14:paraId="0A28F83C"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60C7C95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Den 3 mars 2022 utfärdade regeringen de lagar riksdagen antagit (SFS 142 och 143).</w:t>
      </w:r>
    </w:p>
    <w:p w14:paraId="6B8433F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107. Rskr. 2021/22:165</w:t>
      </w:r>
    </w:p>
    <w:p w14:paraId="49CAACB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2021 års redogörelse för tillämpningen av lagen om särskild utlänningskontroll</w:t>
      </w:r>
    </w:p>
    <w:p w14:paraId="7F512A5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 2021/22:73, bet. 2021/22:JuU13</w:t>
      </w:r>
    </w:p>
    <w:p w14:paraId="67D161F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66A7C9A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DEFB062" w14:textId="77777777" w:rsidR="00683B73" w:rsidRDefault="00683B73"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96854">
        <w:rPr>
          <w:rFonts w:ascii="Times New Roman" w:hAnsi="Times New Roman"/>
          <w:sz w:val="20"/>
        </w:rPr>
        <w:t xml:space="preserve">Punkt 1 om </w:t>
      </w:r>
      <w:r w:rsidRPr="00196854">
        <w:rPr>
          <w:rFonts w:ascii="Times New Roman" w:hAnsi="Times New Roman"/>
          <w:i/>
          <w:iCs/>
          <w:sz w:val="20"/>
        </w:rPr>
        <w:t>2021 års redogörelse för tillämpningen av lagen om särskild utlänningskontroll</w:t>
      </w:r>
      <w:r w:rsidRPr="00196854">
        <w:rPr>
          <w:rFonts w:ascii="Times New Roman" w:hAnsi="Times New Roman"/>
          <w:sz w:val="20"/>
        </w:rPr>
        <w:t>: Den 31 mars 2022 beslutade regeringen att skriva av ärendet. Punkten är slutbehandlad.</w:t>
      </w:r>
    </w:p>
    <w:p w14:paraId="7F4E7996" w14:textId="08D2587E" w:rsidR="00A879D7" w:rsidRPr="00A879D7" w:rsidRDefault="00A879D7"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utredning om ytterligare åtgärder vid verkställighets</w:t>
      </w:r>
      <w:r w:rsidRPr="00A879D7">
        <w:rPr>
          <w:rFonts w:ascii="Times New Roman" w:hAnsi="Times New Roman"/>
          <w:i/>
          <w:iCs/>
          <w:sz w:val="20"/>
        </w:rPr>
        <w:softHyphen/>
        <w:t>hinder</w:t>
      </w:r>
      <w:r w:rsidRPr="008C118E">
        <w:rPr>
          <w:rFonts w:ascii="Times New Roman" w:hAnsi="Times New Roman"/>
          <w:i/>
          <w:sz w:val="20"/>
        </w:rPr>
        <w:t>*</w:t>
      </w:r>
      <w:r w:rsidRPr="00AF6765">
        <w:rPr>
          <w:rFonts w:ascii="Times New Roman" w:hAnsi="Times New Roman"/>
          <w:iCs/>
          <w:sz w:val="20"/>
        </w:rPr>
        <w:t xml:space="preserve">: </w:t>
      </w:r>
      <w:r w:rsidRPr="00A879D7">
        <w:rPr>
          <w:rFonts w:ascii="Times New Roman" w:hAnsi="Times New Roman"/>
          <w:sz w:val="20"/>
        </w:rPr>
        <w:t>Riksdagen har tillkännagett för regeringen det som utskottet anför om att regeringen senast den 31 mars 2022 ska tillsätta den utredning som enligt två tidigare tillkännagivanden ska se över vilka ytterligare åtgärder som behöver vidtas för att samhället ska kunna skydda sig mot personer som anses utgöra ett säkerhetshot (bet. 2021/22:JuU13 s. 8). Riksdagen biföll den 31 maj 2022 regeringens proposition Nytt regelverk för kvalificerade säkerhetsärenden (prop. 2021/22:131</w:t>
      </w:r>
      <w:r w:rsidR="00683B73" w:rsidRPr="00FF35D6">
        <w:rPr>
          <w:rFonts w:ascii="Times New Roman" w:hAnsi="Times New Roman"/>
          <w:sz w:val="20"/>
        </w:rPr>
        <w:t>, bet. 2021/22:JuU30, rskr. 2021/22:323</w:t>
      </w:r>
      <w:r w:rsidR="00683B73" w:rsidRPr="00A879D7">
        <w:rPr>
          <w:rFonts w:ascii="Times New Roman" w:hAnsi="Times New Roman"/>
          <w:sz w:val="20"/>
        </w:rPr>
        <w:t>).</w:t>
      </w:r>
      <w:r w:rsidRPr="00A879D7">
        <w:rPr>
          <w:rFonts w:ascii="Times New Roman" w:hAnsi="Times New Roman"/>
          <w:sz w:val="20"/>
        </w:rPr>
        <w:t xml:space="preserve"> Lagen om särskild utlännings</w:t>
      </w:r>
      <w:r w:rsidRPr="00A879D7">
        <w:rPr>
          <w:rFonts w:ascii="Times New Roman" w:hAnsi="Times New Roman"/>
          <w:sz w:val="20"/>
        </w:rPr>
        <w:softHyphen/>
        <w:t xml:space="preserve">kontroll har därmed ersatts av en ny lag, benämnd lagen om särskild kontroll av vissa utlänningar (2022:700) som trädde i kraft den 1 juli 2022. </w:t>
      </w:r>
      <w:r w:rsidR="00BD513F" w:rsidRPr="00FF35D6">
        <w:rPr>
          <w:rFonts w:ascii="Times New Roman" w:hAnsi="Times New Roman"/>
          <w:sz w:val="20"/>
        </w:rPr>
        <w:t xml:space="preserve">I propositionen bedömde regeringen att </w:t>
      </w:r>
      <w:r w:rsidR="00BD513F">
        <w:rPr>
          <w:rFonts w:ascii="Times New Roman" w:hAnsi="Times New Roman"/>
          <w:sz w:val="20"/>
        </w:rPr>
        <w:t>b</w:t>
      </w:r>
      <w:r w:rsidR="00BD513F" w:rsidRPr="00A879D7">
        <w:rPr>
          <w:rFonts w:ascii="Times New Roman" w:hAnsi="Times New Roman"/>
          <w:sz w:val="20"/>
        </w:rPr>
        <w:t xml:space="preserve">estämmelserna i lagen </w:t>
      </w:r>
      <w:r w:rsidR="00BD513F">
        <w:rPr>
          <w:rFonts w:ascii="Times New Roman" w:hAnsi="Times New Roman"/>
          <w:sz w:val="20"/>
        </w:rPr>
        <w:t xml:space="preserve">delvis </w:t>
      </w:r>
      <w:r w:rsidR="00BD513F" w:rsidRPr="00A879D7">
        <w:rPr>
          <w:rFonts w:ascii="Times New Roman" w:hAnsi="Times New Roman"/>
          <w:sz w:val="20"/>
        </w:rPr>
        <w:t xml:space="preserve">tillgodoser </w:t>
      </w:r>
      <w:r w:rsidR="00BD513F">
        <w:rPr>
          <w:rFonts w:ascii="Times New Roman" w:hAnsi="Times New Roman"/>
          <w:sz w:val="20"/>
        </w:rPr>
        <w:t>de två tidigare</w:t>
      </w:r>
      <w:r w:rsidR="00BD513F" w:rsidRPr="00A879D7">
        <w:rPr>
          <w:rFonts w:ascii="Times New Roman" w:hAnsi="Times New Roman"/>
          <w:sz w:val="20"/>
        </w:rPr>
        <w:t xml:space="preserve"> tillkännagivande</w:t>
      </w:r>
      <w:r w:rsidR="00BD513F">
        <w:rPr>
          <w:rFonts w:ascii="Times New Roman" w:hAnsi="Times New Roman"/>
          <w:sz w:val="20"/>
        </w:rPr>
        <w:t>na</w:t>
      </w:r>
      <w:r w:rsidR="00BD513F" w:rsidRPr="00A879D7">
        <w:rPr>
          <w:rFonts w:ascii="Times New Roman" w:hAnsi="Times New Roman"/>
          <w:sz w:val="20"/>
        </w:rPr>
        <w:t>. Den 30 juni 2022 beslutade regeringen att ge en särskild utredare i uppdrag att se över delar av regelverket kopplat till återvändande och föreslå åtgärder i syfte att stärka återvändande</w:t>
      </w:r>
      <w:r w:rsidR="00B56292">
        <w:rPr>
          <w:rFonts w:ascii="Times New Roman" w:hAnsi="Times New Roman"/>
          <w:sz w:val="20"/>
        </w:rPr>
        <w:softHyphen/>
      </w:r>
      <w:r w:rsidR="00BD513F" w:rsidRPr="00A879D7">
        <w:rPr>
          <w:rFonts w:ascii="Times New Roman" w:hAnsi="Times New Roman"/>
          <w:sz w:val="20"/>
        </w:rPr>
        <w:t>verksamheten för den som har ett verkställbart beslut om avvisning eller utvisning (dir. 2022:91).</w:t>
      </w:r>
      <w:r w:rsidR="00BD513F" w:rsidRPr="00FF35D6">
        <w:rPr>
          <w:rFonts w:ascii="Times New Roman" w:hAnsi="Times New Roman"/>
          <w:sz w:val="20"/>
        </w:rPr>
        <w:t xml:space="preserve"> </w:t>
      </w:r>
      <w:r w:rsidR="00BD513F" w:rsidRPr="00A879D7">
        <w:rPr>
          <w:rFonts w:ascii="Times New Roman" w:hAnsi="Times New Roman"/>
          <w:sz w:val="20"/>
        </w:rPr>
        <w:t xml:space="preserve">Uppdraget ska redovisas senast den 31 oktober 2023. </w:t>
      </w:r>
      <w:r w:rsidR="00BD513F" w:rsidRPr="00FF35D6">
        <w:rPr>
          <w:rFonts w:ascii="Times New Roman" w:hAnsi="Times New Roman"/>
          <w:sz w:val="20"/>
        </w:rPr>
        <w:t>Regeringens avsikt är att därutöver tillsätta en ny utredning på området</w:t>
      </w:r>
      <w:r w:rsidR="00BD513F">
        <w:rPr>
          <w:rFonts w:ascii="Times New Roman" w:eastAsia="Calibri" w:hAnsi="Times New Roman"/>
          <w:sz w:val="20"/>
        </w:rPr>
        <w:t>.</w:t>
      </w:r>
      <w:r w:rsidR="00683B73" w:rsidRPr="00A879D7">
        <w:rPr>
          <w:rFonts w:ascii="Times New Roman" w:eastAsia="Calibri" w:hAnsi="Times New Roman"/>
          <w:sz w:val="20"/>
        </w:rPr>
        <w:t xml:space="preserve"> </w:t>
      </w:r>
      <w:r w:rsidRPr="00A879D7">
        <w:rPr>
          <w:rFonts w:ascii="Times New Roman" w:eastAsia="Calibri" w:hAnsi="Times New Roman"/>
          <w:sz w:val="20"/>
        </w:rPr>
        <w:t>Punkten är inte slutbehandlad.</w:t>
      </w:r>
    </w:p>
    <w:p w14:paraId="009B757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108. Rskr. 2021/22:166</w:t>
      </w:r>
    </w:p>
    <w:p w14:paraId="66F6276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Redovisning av användningen av hemliga tvångsmedel under 2020</w:t>
      </w:r>
    </w:p>
    <w:p w14:paraId="0C51833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Skr. 2021/22:79, bet. 2021/22:JuU14</w:t>
      </w:r>
    </w:p>
    <w:p w14:paraId="2E23A52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Skrivelsen är slutbehandlad.</w:t>
      </w:r>
    </w:p>
    <w:p w14:paraId="2883B0A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p>
    <w:p w14:paraId="5F1C7DD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Den 17 mars 2022 beslutade regeringen att skriva av ärendet.</w:t>
      </w:r>
    </w:p>
    <w:p w14:paraId="63154B8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109. Rskr. 2021/22:168</w:t>
      </w:r>
    </w:p>
    <w:p w14:paraId="42FFFF8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Medborgarskap</w:t>
      </w:r>
    </w:p>
    <w:p w14:paraId="71FB4E7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2021/22:2551 m.fl., bet. 2021/22:SfU13 </w:t>
      </w:r>
    </w:p>
    <w:p w14:paraId="50FEE6D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DEA2F8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C2F1A92" w14:textId="17699BC0" w:rsidR="00A879D7" w:rsidRPr="00A879D7" w:rsidRDefault="00A879D7" w:rsidP="00A879D7">
      <w:pPr>
        <w:tabs>
          <w:tab w:val="left" w:pos="2268"/>
        </w:tabs>
        <w:overflowPunct w:val="0"/>
        <w:autoSpaceDE w:val="0"/>
        <w:autoSpaceDN w:val="0"/>
        <w:adjustRightInd w:val="0"/>
        <w:spacing w:after="0" w:line="240" w:lineRule="auto"/>
        <w:textAlignment w:val="baseline"/>
      </w:pPr>
      <w:r w:rsidRPr="00A879D7">
        <w:rPr>
          <w:rFonts w:ascii="Times New Roman" w:hAnsi="Times New Roman"/>
          <w:sz w:val="20"/>
        </w:rPr>
        <w:t xml:space="preserve">Punkt 3 om </w:t>
      </w:r>
      <w:r w:rsidRPr="00A879D7">
        <w:rPr>
          <w:rFonts w:ascii="Times New Roman" w:hAnsi="Times New Roman"/>
          <w:i/>
          <w:iCs/>
          <w:sz w:val="20"/>
        </w:rPr>
        <w:t>barns rättigheter i befrielseärenden</w:t>
      </w:r>
      <w:r w:rsidRPr="00A879D7">
        <w:rPr>
          <w:rFonts w:ascii="Times New Roman" w:hAnsi="Times New Roman"/>
          <w:sz w:val="20"/>
        </w:rPr>
        <w:t xml:space="preserve">*: Riksdagen har tillkännagett för regeringen det som utskottet anför om domstolsprövning av barns befrielse från medborgarskap (bet. 2021/22:SfU13 s. 6 f.). </w:t>
      </w:r>
      <w:r w:rsidRPr="008A60D2">
        <w:rPr>
          <w:rFonts w:ascii="Times New Roman" w:hAnsi="Times New Roman"/>
          <w:sz w:val="20"/>
        </w:rPr>
        <w:t>Regeringen avser att under 2023 tillsätta en utredning som bl.a. ska omfatta den fråga som tillkännagivandet avser.</w:t>
      </w:r>
      <w:r w:rsidRPr="00A879D7">
        <w:rPr>
          <w:rFonts w:ascii="Times New Roman" w:hAnsi="Times New Roman"/>
          <w:sz w:val="20"/>
        </w:rPr>
        <w:t xml:space="preserve"> </w:t>
      </w:r>
      <w:bookmarkStart w:id="85" w:name="_Hlk124174661"/>
      <w:r w:rsidRPr="00A879D7">
        <w:rPr>
          <w:rFonts w:ascii="Times New Roman" w:hAnsi="Times New Roman"/>
          <w:sz w:val="20"/>
        </w:rPr>
        <w:t>Punkten är inte slutbehandlad.</w:t>
      </w:r>
      <w:r w:rsidRPr="00A879D7">
        <w:rPr>
          <w:lang w:eastAsia="sv-SE"/>
        </w:rPr>
        <w:t xml:space="preserve"> </w:t>
      </w:r>
      <w:bookmarkEnd w:id="85"/>
    </w:p>
    <w:p w14:paraId="7C9A224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110. Rskr. 2021/22:195 </w:t>
      </w:r>
    </w:p>
    <w:p w14:paraId="4021AF6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Anpassning av svensk rätt till EU:s nya in- och utresesystem</w:t>
      </w:r>
    </w:p>
    <w:p w14:paraId="6752991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2021/22:81, bet. 2021/22:SfU14</w:t>
      </w:r>
    </w:p>
    <w:p w14:paraId="66C915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4B4B98A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E2C633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31 mars 2022 utfärdade regeringen de lagar</w:t>
      </w:r>
      <w:r w:rsidRPr="00A879D7" w:rsidDel="00434F3B">
        <w:rPr>
          <w:rFonts w:ascii="Times New Roman" w:hAnsi="Times New Roman"/>
          <w:sz w:val="20"/>
        </w:rPr>
        <w:t xml:space="preserve"> </w:t>
      </w:r>
      <w:r w:rsidRPr="00A879D7">
        <w:rPr>
          <w:rFonts w:ascii="Times New Roman" w:hAnsi="Times New Roman"/>
          <w:sz w:val="20"/>
        </w:rPr>
        <w:t>riksdagen antagit (SFS 242–244).</w:t>
      </w:r>
    </w:p>
    <w:p w14:paraId="77E6E3F5"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86" w:name="_Hlk123730642"/>
      <w:r w:rsidRPr="00A879D7">
        <w:rPr>
          <w:rFonts w:ascii="Times New Roman" w:eastAsiaTheme="minorHAnsi" w:hAnsi="Times New Roman" w:cstheme="minorBidi"/>
          <w:i/>
          <w:sz w:val="20"/>
          <w:szCs w:val="22"/>
        </w:rPr>
        <w:t>111. Rskr. 2021/22:196</w:t>
      </w:r>
    </w:p>
    <w:p w14:paraId="6FC429E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Utlänningar i Sverige utan tillstånd</w:t>
      </w:r>
    </w:p>
    <w:p w14:paraId="5389A07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Utskottsinitiativ, bet. 2021/22:SfU16</w:t>
      </w:r>
    </w:p>
    <w:p w14:paraId="61DD218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7B5C62B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44713C" w14:textId="40EE1A0B"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w:t>
      </w:r>
      <w:r w:rsidRPr="00A879D7">
        <w:rPr>
          <w:rFonts w:ascii="Times New Roman" w:hAnsi="Times New Roman"/>
          <w:i/>
          <w:sz w:val="20"/>
        </w:rPr>
        <w:t>om åtgärder mot skuggsamhället</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åtgärder mot skuggsamhället (bet. 2021/22:SfU16 s. 7 f.). Enligt utskottet bör regeringen återkomma med förslag i enlighet med vad utskottet anger i fråga om effektivare informationsutbyte mellan myndigheter, utökad informationsplikt för myndigheter och kommuner, DNA-analys som huvudregel vid viss anhöriginvandring, anmälningsplikt för asylsökande, boendeskyldighet och elektronisk övervakning, förlängd preskriptionstid för avvisnings- och utvisningsbeslut samt fler återtagandeavtal och överenskommelser med ursprungsländer. Den 30 juni 2022 beslutade regeringen kommittédirek</w:t>
      </w:r>
      <w:r w:rsidR="003C2ACA">
        <w:rPr>
          <w:rFonts w:ascii="Times New Roman" w:hAnsi="Times New Roman"/>
          <w:sz w:val="20"/>
        </w:rPr>
        <w:softHyphen/>
      </w:r>
      <w:r w:rsidRPr="00A879D7">
        <w:rPr>
          <w:rFonts w:ascii="Times New Roman" w:hAnsi="Times New Roman"/>
          <w:sz w:val="20"/>
        </w:rPr>
        <w:t xml:space="preserve">tiven Åtgärder för att stärka återvändandeverksamheten (dir. 2022:91). I uppdraget ingår bl.a. att överväga och ta ställning till om, och i så fall hur, informationsutbyte kan ske i större utsträckning och på ett mer ändamålsenligt sätt i syfte att stärka arbetet med verkställighet. Utredaren ska även ta ställning till om preskriptionstiden för avlägsnandebeslut ska förlängas och i så fall lämna förslag på lämplig tid. Uppdraget ska redovisas senast </w:t>
      </w:r>
      <w:r w:rsidRPr="008A60D2">
        <w:rPr>
          <w:rFonts w:ascii="Times New Roman" w:hAnsi="Times New Roman"/>
          <w:sz w:val="20"/>
        </w:rPr>
        <w:t>den 31 oktober 2023.</w:t>
      </w:r>
      <w:r w:rsidRPr="00A879D7">
        <w:rPr>
          <w:rFonts w:ascii="Times New Roman" w:hAnsi="Times New Roman"/>
          <w:sz w:val="20"/>
        </w:rPr>
        <w:t xml:space="preserve"> </w:t>
      </w:r>
      <w:r w:rsidR="00683B73" w:rsidRPr="00ED3CC1">
        <w:rPr>
          <w:rFonts w:ascii="Times New Roman" w:hAnsi="Times New Roman"/>
          <w:sz w:val="20"/>
        </w:rPr>
        <w:t xml:space="preserve">Det pågår ett arbete inom Regeringskansliet med att analysera hur </w:t>
      </w:r>
      <w:r w:rsidR="00683B73">
        <w:rPr>
          <w:rFonts w:ascii="Times New Roman" w:hAnsi="Times New Roman"/>
          <w:sz w:val="20"/>
        </w:rPr>
        <w:t>övriga</w:t>
      </w:r>
      <w:r w:rsidR="00683B73" w:rsidRPr="00ED3CC1">
        <w:rPr>
          <w:rFonts w:ascii="Times New Roman" w:hAnsi="Times New Roman"/>
          <w:sz w:val="20"/>
        </w:rPr>
        <w:t xml:space="preserve"> frågor som omfattas av tillkännagivande</w:t>
      </w:r>
      <w:r w:rsidR="00683B73">
        <w:rPr>
          <w:rFonts w:ascii="Times New Roman" w:hAnsi="Times New Roman"/>
          <w:sz w:val="20"/>
        </w:rPr>
        <w:t>t</w:t>
      </w:r>
      <w:r w:rsidR="00683B73" w:rsidRPr="00ED3CC1">
        <w:rPr>
          <w:rFonts w:ascii="Times New Roman" w:hAnsi="Times New Roman"/>
          <w:sz w:val="20"/>
        </w:rPr>
        <w:t xml:space="preserve"> ska tas om hand.</w:t>
      </w:r>
      <w:r w:rsidR="00683B73" w:rsidRPr="00A879D7">
        <w:rPr>
          <w:rFonts w:ascii="Times New Roman" w:hAnsi="Times New Roman"/>
          <w:sz w:val="20"/>
        </w:rPr>
        <w:t xml:space="preserve"> Punkten är inte slutbehandlad.</w:t>
      </w:r>
    </w:p>
    <w:p w14:paraId="36B8C16C" w14:textId="77777777" w:rsidR="00A879D7" w:rsidRPr="00A879D7" w:rsidRDefault="00A879D7" w:rsidP="00A879D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A879D7">
        <w:rPr>
          <w:rFonts w:ascii="Times New Roman" w:hAnsi="Times New Roman"/>
          <w:sz w:val="20"/>
        </w:rPr>
        <w:t xml:space="preserve">Punkt 2 </w:t>
      </w:r>
      <w:r w:rsidRPr="00CB2C0F">
        <w:rPr>
          <w:rFonts w:ascii="Times New Roman" w:hAnsi="Times New Roman"/>
          <w:iCs/>
          <w:sz w:val="20"/>
        </w:rPr>
        <w:t>om</w:t>
      </w:r>
      <w:r w:rsidRPr="00A879D7">
        <w:rPr>
          <w:rFonts w:ascii="Times New Roman" w:hAnsi="Times New Roman"/>
          <w:i/>
          <w:sz w:val="20"/>
        </w:rPr>
        <w:t xml:space="preserve"> ekonomiskt stöd till utlänningar som vistas i Sverige utan tillstånd</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ekonomiskt stöd till utlänningar som vistas i Sverige utan tillstånd (bet. 2021/22:SfU16 s. 7 f.). Utskottet har anfört att den som vistas olovligen i landet inte ska ha rätt till ekonomiskt bistånd och att det därför genom lagstiftning bör införas ett förbud mot att kommuner ger ekonomiskt stöd i dessa situationer. Socialutskottet har yttrat sig över förslaget till initiativ i den del som gäller ekonomiskt stöd till utlänningar som vistas i Sverige utan tillstånd och i yttrandet anfört bl.a. följande: Ekonomiskt bistånd enligt socialtjänstlagen är det yttersta skyddsnätet i det sociala trygghetssystemet och fyller en mycket viktig funktion i ett välfärdssamhälle. Det kan emellertid inte accepteras att personer som vistas olovligen i landet uppbär sådant bistånd. Den som vistas olovligen i landet ska enligt utskottets uppfattning inte ha rätt till ekonomiskt bistånd. Detta bör framgå av lag. Regeringen har den 14 juli 2022 gett en särskild utredare i uppdrag att analysera frågan om förbud för ekonomiskt stöd till utlänningar som olovligen visats i landet, och lämna förslag på åtgärder, inklusive nödvändiga författningsförslag (dir. 2022:124). Uppdraget ska redovisas senast den 1 december 2024. Punkten är inte slutbehandlad.</w:t>
      </w:r>
      <w:bookmarkEnd w:id="86"/>
    </w:p>
    <w:p w14:paraId="68E10FA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112. Rskr. 2021/22:212</w:t>
      </w:r>
    </w:p>
    <w:p w14:paraId="1D22FF3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En ny konsumentköplag</w:t>
      </w:r>
    </w:p>
    <w:p w14:paraId="62A6CB7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2021/22:85, bet. 2021/22:CU3</w:t>
      </w:r>
    </w:p>
    <w:p w14:paraId="33D9255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2C7A7DE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23C0391" w14:textId="7A58086F"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regeringens lagförslag</w:t>
      </w:r>
      <w:r w:rsidRPr="00A879D7">
        <w:rPr>
          <w:rFonts w:ascii="Times New Roman" w:hAnsi="Times New Roman"/>
          <w:sz w:val="20"/>
        </w:rPr>
        <w:t xml:space="preserve">: Den 7 april 2022 utfärdade regeringen de lagar </w:t>
      </w:r>
      <w:r w:rsidR="00BD513F" w:rsidRPr="00A879D7">
        <w:rPr>
          <w:rFonts w:ascii="Times New Roman" w:hAnsi="Times New Roman"/>
          <w:sz w:val="20"/>
        </w:rPr>
        <w:t>riksdagen antagit (SFS 260–265).</w:t>
      </w:r>
    </w:p>
    <w:p w14:paraId="0361C1E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köp av levande djur*</w:t>
      </w:r>
      <w:r w:rsidRPr="00A879D7">
        <w:rPr>
          <w:rFonts w:ascii="Times New Roman" w:hAnsi="Times New Roman"/>
          <w:sz w:val="20"/>
        </w:rPr>
        <w:t>: Riksdagen har tillkännagett för regeringen det som utskottet anför om att köp av dyrare djur bör undantas från konsumentköplagens tillämpningsområde (bet. 2021/22:CU3 s. 19 f.). Frågan bereds i Regeringskansliet. Punkten är inte slutbehandlad.</w:t>
      </w:r>
    </w:p>
    <w:p w14:paraId="5859321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113. Rskr. 2021/22:216</w:t>
      </w:r>
    </w:p>
    <w:p w14:paraId="70E4189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szCs w:val="24"/>
        </w:rPr>
      </w:pPr>
      <w:r w:rsidRPr="00A879D7">
        <w:rPr>
          <w:rFonts w:ascii="Times New Roman" w:hAnsi="Times New Roman"/>
          <w:sz w:val="20"/>
        </w:rPr>
        <w:t>Processrättsliga frågor</w:t>
      </w:r>
    </w:p>
    <w:p w14:paraId="798F359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szCs w:val="24"/>
        </w:rPr>
      </w:pPr>
      <w:r w:rsidRPr="00A879D7">
        <w:rPr>
          <w:rFonts w:ascii="Times New Roman" w:hAnsi="Times New Roman"/>
          <w:sz w:val="20"/>
          <w:szCs w:val="24"/>
        </w:rPr>
        <w:t>Mot 2021/22:2556 m.fl., bet.</w:t>
      </w:r>
      <w:r w:rsidRPr="00A879D7">
        <w:rPr>
          <w:rFonts w:ascii="Times New Roman" w:hAnsi="Times New Roman"/>
          <w:sz w:val="20"/>
        </w:rPr>
        <w:t xml:space="preserve"> 2021/22:JuU24</w:t>
      </w:r>
    </w:p>
    <w:p w14:paraId="06079D4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w:t>
      </w:r>
      <w:r w:rsidRPr="00A879D7">
        <w:rPr>
          <w:rFonts w:ascii="Times New Roman" w:hAnsi="Times New Roman"/>
          <w:sz w:val="20"/>
          <w:szCs w:val="24"/>
        </w:rPr>
        <w:t>inte slutbehandlad.</w:t>
      </w:r>
    </w:p>
    <w:p w14:paraId="6D2961E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79E45E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kamerabevakning i sjukvården m.m.</w:t>
      </w:r>
      <w:r w:rsidRPr="00A879D7">
        <w:rPr>
          <w:rFonts w:ascii="Times New Roman" w:hAnsi="Times New Roman"/>
          <w:sz w:val="20"/>
        </w:rPr>
        <w:t>*: Riksdagen har tillkännagett för regeringen det som utskottet anför om kamerabevakning i sjukvården (bet. 2021/22:JuU24 s. 23). Riksdagen har därmed bifallit motionerna 2021/22:2556 yrkande 18 och 2021/22:3579 yrkande 71 samt delvis bifallit motion 2021/22:1446 yrkande 1. Regeringen har som ambition att tillsätta en utredning som får i uppdrag att bl.a. överväga en förenkling av möjligheterna för sjukhus att kamerabevaka. Punkten är inte slutbehandlad.</w:t>
      </w:r>
    </w:p>
    <w:p w14:paraId="3DEC2DA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7" w:name="_Hlk121477677"/>
      <w:r w:rsidRPr="00A879D7">
        <w:rPr>
          <w:rFonts w:ascii="Times New Roman" w:eastAsia="Calibri" w:hAnsi="Times New Roman"/>
          <w:iCs/>
          <w:sz w:val="20"/>
          <w:szCs w:val="22"/>
        </w:rPr>
        <w:t>Punkt 3</w:t>
      </w:r>
      <w:r w:rsidRPr="00A879D7">
        <w:rPr>
          <w:rFonts w:ascii="Times New Roman" w:hAnsi="Times New Roman"/>
          <w:sz w:val="20"/>
        </w:rPr>
        <w:t xml:space="preserve"> om </w:t>
      </w:r>
      <w:r w:rsidRPr="00A879D7">
        <w:rPr>
          <w:rFonts w:ascii="Times New Roman" w:hAnsi="Times New Roman"/>
          <w:i/>
          <w:iCs/>
          <w:sz w:val="20"/>
        </w:rPr>
        <w:t>tillståndsplikten för kommuner och regioner</w:t>
      </w:r>
      <w:r w:rsidRPr="00A879D7">
        <w:rPr>
          <w:rFonts w:ascii="Times New Roman" w:hAnsi="Times New Roman"/>
          <w:sz w:val="20"/>
        </w:rPr>
        <w:t>*: Riksdagen har tillkännagett för regeringen det som utskottet anför om att kravet på tillstånd till kamerabevakning bör tas bort för kommuner och regioner (bet. 2021/22:JuU24 s. 23 f.). Riksdagen har därmed bifallit motionerna 2021/22:1497, 2021/22:3965 yrkande 67, 2021/22:3974 yrkande 24 och 2021/22:4032 yrkande 36.2. Regeringen har som ambition att tillsätta en utredning som får i uppdrag att bl.a. se över kravet på tillstånd till kamerabevakning för kommuner och regioner. Punkten är inte slutbehandlad.</w:t>
      </w:r>
    </w:p>
    <w:bookmarkEnd w:id="87"/>
    <w:p w14:paraId="289FE969"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Calibri" w:hAnsi="Times New Roman"/>
          <w:iCs/>
          <w:sz w:val="20"/>
          <w:szCs w:val="22"/>
        </w:rPr>
        <w:t>Punkt 14 om</w:t>
      </w:r>
      <w:r w:rsidRPr="00A879D7">
        <w:rPr>
          <w:rFonts w:ascii="Times New Roman" w:eastAsia="Calibri" w:hAnsi="Times New Roman"/>
          <w:i/>
          <w:sz w:val="20"/>
          <w:szCs w:val="22"/>
        </w:rPr>
        <w:t xml:space="preserve"> att knyta tillstånd till hemliga tvångsmedel till en person*</w:t>
      </w:r>
      <w:r w:rsidRPr="00A879D7">
        <w:rPr>
          <w:rFonts w:ascii="Times New Roman" w:eastAsia="Calibri" w:hAnsi="Times New Roman"/>
          <w:iCs/>
          <w:sz w:val="20"/>
          <w:szCs w:val="22"/>
        </w:rPr>
        <w:t>:</w:t>
      </w:r>
      <w:r w:rsidRPr="00A879D7">
        <w:rPr>
          <w:rFonts w:ascii="Times New Roman" w:eastAsia="Calibri" w:hAnsi="Times New Roman"/>
          <w:i/>
          <w:sz w:val="20"/>
          <w:szCs w:val="22"/>
        </w:rPr>
        <w:t xml:space="preserve"> </w:t>
      </w:r>
      <w:r w:rsidRPr="00A879D7">
        <w:rPr>
          <w:rFonts w:ascii="Times New Roman" w:hAnsi="Times New Roman"/>
          <w:sz w:val="20"/>
        </w:rPr>
        <w:t>Riksdagen har tillkännagett för regeringen det som utskottet anför om att ett tillstånd till hemlig avlyssning eller övervakning av elektronisk kommunikation bör kunna knytas till person (bet. 2021/22:JuU24 s. 43). Frågan bereds inom Regeringskansliet</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19CA2C27" w14:textId="2503CD41" w:rsidR="00A879D7" w:rsidRPr="00A879D7" w:rsidRDefault="00A879D7" w:rsidP="007F759E">
      <w:pPr>
        <w:pStyle w:val="Brdtextmedindrag"/>
      </w:pPr>
      <w:r w:rsidRPr="00A879D7">
        <w:rPr>
          <w:rFonts w:eastAsia="Calibri"/>
          <w:iCs/>
          <w:szCs w:val="22"/>
        </w:rPr>
        <w:t>Punkt 17 om</w:t>
      </w:r>
      <w:r w:rsidRPr="00A879D7">
        <w:rPr>
          <w:rFonts w:eastAsia="Calibri"/>
          <w:i/>
          <w:szCs w:val="22"/>
        </w:rPr>
        <w:t xml:space="preserve"> platskrav vid hemlig dataavläsning*</w:t>
      </w:r>
      <w:r w:rsidRPr="00A879D7">
        <w:rPr>
          <w:rFonts w:eastAsia="Calibri"/>
          <w:iCs/>
          <w:szCs w:val="22"/>
        </w:rPr>
        <w:t>:</w:t>
      </w:r>
      <w:r w:rsidRPr="00A879D7">
        <w:t xml:space="preserve"> Riksdagen har tillkännagett för regeringen det som utskottet anför om att ett tillstånd till hemlig dataavläsning som gäller kameraövervaknings- eller rums</w:t>
      </w:r>
      <w:r w:rsidRPr="00A879D7">
        <w:softHyphen/>
        <w:t>avlyssningsuppgifter bör kunna knytas till en person (bet. 2021/22:JuU24 s. 43 och 44). Utredningen om utökade möjligheter att använda hemliga tvångsmedel har i ett delbetänkande som överlämnades i april 2022 lämnat förslag på en sådan reglering som riksdagen efterfrågar (SOU 2022:19). Betänkandet har remitterats och bereds i Regeringskansliet. Punkten är inte slutbehandlad.</w:t>
      </w:r>
    </w:p>
    <w:p w14:paraId="7C0C80D2" w14:textId="1DE60C4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879D7">
        <w:rPr>
          <w:rFonts w:ascii="Times New Roman" w:eastAsia="Calibri" w:hAnsi="Times New Roman"/>
          <w:iCs/>
          <w:sz w:val="20"/>
          <w:szCs w:val="22"/>
        </w:rPr>
        <w:t>Punkt 22 om</w:t>
      </w:r>
      <w:r w:rsidRPr="00A879D7">
        <w:rPr>
          <w:rFonts w:ascii="Times New Roman" w:eastAsia="Calibri" w:hAnsi="Times New Roman"/>
          <w:i/>
          <w:sz w:val="20"/>
          <w:szCs w:val="22"/>
        </w:rPr>
        <w:t xml:space="preserve"> </w:t>
      </w:r>
      <w:r w:rsidRPr="00A879D7">
        <w:rPr>
          <w:rFonts w:ascii="Times New Roman" w:eastAsia="Calibri" w:hAnsi="Times New Roman"/>
          <w:i/>
          <w:sz w:val="20"/>
        </w:rPr>
        <w:t>datalagring</w:t>
      </w:r>
      <w:r w:rsidRPr="00A879D7">
        <w:rPr>
          <w:rFonts w:ascii="Times New Roman" w:eastAsia="Calibri" w:hAnsi="Times New Roman"/>
          <w:i/>
          <w:sz w:val="20"/>
          <w:szCs w:val="22"/>
        </w:rPr>
        <w:t>*</w:t>
      </w:r>
      <w:r w:rsidRPr="00A879D7">
        <w:rPr>
          <w:rFonts w:ascii="Times New Roman" w:eastAsia="Calibri" w:hAnsi="Times New Roman"/>
          <w:iCs/>
          <w:sz w:val="20"/>
          <w:szCs w:val="22"/>
        </w:rPr>
        <w:t xml:space="preserve">: </w:t>
      </w:r>
      <w:r w:rsidRPr="00A879D7">
        <w:rPr>
          <w:rFonts w:ascii="Times New Roman" w:hAnsi="Times New Roman"/>
          <w:sz w:val="20"/>
        </w:rPr>
        <w:t>Riksdagen har tillkännagett för regeringen det som utskottet anför om datalagring (bet. 2021/22:JuU24 s. 44). I augusti 2021 tillsatte regeringen en utredning med uppdrag att bl.a. analysera förutsättningarna för att nya kommunikationstjänster ska kunna omfattas av lagringsskyldigheten och överväga vilka möjligheter det finns att förändra reglerna i syfte att tillgodose de brottsbekämpande myndigheternas möjligheter att upprätthålla och stärka sin förmåga samt göra en översyn i förhållande till EU-domstolens senaste praxis (dir. 2021:58). Datalagringsutredningen skulle enligt ursprungsdirektiven redovisa sitt uppdrag i februari 2023, men ska efter beslut om förlängning redovisa senast i juni 2023. Punkten är inte slutbehandlad.</w:t>
      </w:r>
    </w:p>
    <w:p w14:paraId="06B70263" w14:textId="489DF19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bookmarkStart w:id="88" w:name="_Hlk126152206"/>
      <w:r w:rsidRPr="00A879D7">
        <w:rPr>
          <w:rFonts w:ascii="Times New Roman" w:eastAsia="Calibri" w:hAnsi="Times New Roman"/>
          <w:sz w:val="20"/>
        </w:rPr>
        <w:t>Punkt 23 om</w:t>
      </w:r>
      <w:r w:rsidRPr="00A879D7">
        <w:rPr>
          <w:rFonts w:ascii="Times New Roman" w:eastAsia="Calibri" w:hAnsi="Times New Roman"/>
          <w:i/>
          <w:sz w:val="20"/>
        </w:rPr>
        <w:t xml:space="preserve"> förundersökning*</w:t>
      </w:r>
      <w:r w:rsidRPr="00F52600">
        <w:rPr>
          <w:rFonts w:ascii="Times New Roman" w:eastAsia="Calibri" w:hAnsi="Times New Roman"/>
          <w:iCs/>
          <w:sz w:val="20"/>
        </w:rPr>
        <w:t>:</w:t>
      </w:r>
      <w:r w:rsidRPr="00A879D7">
        <w:rPr>
          <w:rFonts w:ascii="Times New Roman" w:eastAsia="Calibri" w:hAnsi="Times New Roman"/>
          <w:i/>
          <w:sz w:val="20"/>
        </w:rPr>
        <w:t xml:space="preserve"> </w:t>
      </w:r>
      <w:r w:rsidRPr="00A879D7">
        <w:rPr>
          <w:rFonts w:ascii="Times New Roman" w:eastAsia="Calibri" w:hAnsi="Times New Roman"/>
          <w:sz w:val="20"/>
        </w:rPr>
        <w:t>Riksdagen har tillkännagett för regeringen det som utskottet anför om att begränsa möjligheterna till förundersökningsbegränsning, direktavskrivning och åtalsunderlåtelse (bet. 2021/22:JuU24 s. 49).</w:t>
      </w:r>
      <w:r w:rsidRPr="00A879D7">
        <w:rPr>
          <w:rFonts w:ascii="Times New Roman" w:eastAsia="Calibri" w:hAnsi="Times New Roman"/>
          <w:i/>
          <w:sz w:val="20"/>
        </w:rPr>
        <w:t xml:space="preserve"> </w:t>
      </w:r>
      <w:r w:rsidRPr="00A879D7">
        <w:rPr>
          <w:rFonts w:ascii="Times New Roman" w:eastAsia="Calibri" w:hAnsi="Times New Roman"/>
          <w:sz w:val="20"/>
        </w:rPr>
        <w:t>I januari 2022 beslutade regeringen tilläggsdirektiv till Flerbrottsutredningen som även fick i uppdrag att se över regelverket för förundersökningsbegränsning, åtalsunderlåtelse och direktavskrivning (dir. 2022:1). I uppdraget ingick bl.a. att analysera om regelverket är effektivt och ändamålsenligt och att vid behov lämna förslag på författningsändringar eller andra åtgärder som bedöms nödvändiga. Uppdraget redovisades i januari 2023</w:t>
      </w:r>
      <w:r w:rsidR="00683B73">
        <w:rPr>
          <w:rFonts w:ascii="Times New Roman" w:eastAsia="Calibri" w:hAnsi="Times New Roman"/>
          <w:sz w:val="20"/>
        </w:rPr>
        <w:t xml:space="preserve"> genom betänkandet Skärpta straff för flerfaldig brottslighet (SOU 2023:1)</w:t>
      </w:r>
      <w:r w:rsidR="00683B73" w:rsidRPr="00A879D7">
        <w:rPr>
          <w:rFonts w:ascii="Times New Roman" w:eastAsia="Calibri" w:hAnsi="Times New Roman"/>
          <w:sz w:val="20"/>
        </w:rPr>
        <w:t>.</w:t>
      </w:r>
      <w:r w:rsidRPr="00A879D7">
        <w:rPr>
          <w:rFonts w:ascii="Times New Roman" w:eastAsia="Calibri" w:hAnsi="Times New Roman"/>
          <w:sz w:val="20"/>
        </w:rPr>
        <w:t xml:space="preserve"> </w:t>
      </w:r>
      <w:r w:rsidR="00BD513F" w:rsidRPr="00A879D7">
        <w:rPr>
          <w:rFonts w:ascii="Times New Roman" w:eastAsia="Calibri" w:hAnsi="Times New Roman"/>
          <w:sz w:val="20"/>
        </w:rPr>
        <w:t>Betänkandet remittera</w:t>
      </w:r>
      <w:r w:rsidR="00BD513F">
        <w:rPr>
          <w:rFonts w:ascii="Times New Roman" w:eastAsia="Calibri" w:hAnsi="Times New Roman"/>
          <w:sz w:val="20"/>
        </w:rPr>
        <w:t>des</w:t>
      </w:r>
      <w:r w:rsidR="00BD513F" w:rsidRPr="00A879D7">
        <w:rPr>
          <w:rFonts w:ascii="Times New Roman" w:eastAsia="Calibri" w:hAnsi="Times New Roman"/>
          <w:sz w:val="20"/>
        </w:rPr>
        <w:t xml:space="preserve"> </w:t>
      </w:r>
      <w:r w:rsidR="00BD513F">
        <w:rPr>
          <w:rFonts w:ascii="Times New Roman" w:eastAsia="Calibri" w:hAnsi="Times New Roman"/>
          <w:sz w:val="20"/>
        </w:rPr>
        <w:t>i</w:t>
      </w:r>
      <w:r w:rsidR="00BD513F" w:rsidRPr="00A879D7">
        <w:rPr>
          <w:rFonts w:ascii="Times New Roman" w:eastAsia="Calibri" w:hAnsi="Times New Roman"/>
          <w:sz w:val="20"/>
        </w:rPr>
        <w:t xml:space="preserve"> </w:t>
      </w:r>
      <w:r w:rsidR="008A60D2">
        <w:rPr>
          <w:rFonts w:ascii="Times New Roman" w:eastAsia="Calibri" w:hAnsi="Times New Roman"/>
          <w:sz w:val="20"/>
        </w:rPr>
        <w:t>mars</w:t>
      </w:r>
      <w:r w:rsidR="00BD513F" w:rsidRPr="00A879D7">
        <w:rPr>
          <w:rFonts w:ascii="Times New Roman" w:eastAsia="Calibri" w:hAnsi="Times New Roman"/>
          <w:sz w:val="20"/>
        </w:rPr>
        <w:t xml:space="preserve"> 2023.</w:t>
      </w:r>
      <w:r w:rsidR="00683B73" w:rsidRPr="00A879D7">
        <w:rPr>
          <w:rFonts w:ascii="Times New Roman" w:eastAsia="Calibri" w:hAnsi="Times New Roman"/>
          <w:sz w:val="20"/>
        </w:rPr>
        <w:t xml:space="preserve"> </w:t>
      </w:r>
      <w:r w:rsidR="00683B73" w:rsidRPr="006F54CC">
        <w:rPr>
          <w:rFonts w:ascii="Times New Roman" w:eastAsia="Calibri" w:hAnsi="Times New Roman"/>
          <w:sz w:val="20"/>
        </w:rPr>
        <w:t xml:space="preserve">Remisstiden går ut den </w:t>
      </w:r>
      <w:r w:rsidR="008A60D2">
        <w:rPr>
          <w:rFonts w:ascii="Times New Roman" w:eastAsia="Calibri" w:hAnsi="Times New Roman"/>
          <w:sz w:val="20"/>
        </w:rPr>
        <w:t>5 juni</w:t>
      </w:r>
      <w:r w:rsidR="00683B73">
        <w:rPr>
          <w:rFonts w:ascii="Times New Roman" w:eastAsia="Calibri" w:hAnsi="Times New Roman"/>
          <w:sz w:val="20"/>
        </w:rPr>
        <w:t xml:space="preserve"> 2023</w:t>
      </w:r>
      <w:r w:rsidR="00683B73" w:rsidRPr="006F54CC">
        <w:rPr>
          <w:rFonts w:ascii="Times New Roman" w:eastAsia="Calibri" w:hAnsi="Times New Roman"/>
          <w:sz w:val="20"/>
        </w:rPr>
        <w:t>.</w:t>
      </w:r>
      <w:r w:rsidRPr="00A879D7">
        <w:rPr>
          <w:rFonts w:ascii="Times New Roman" w:eastAsia="Calibri" w:hAnsi="Times New Roman"/>
          <w:sz w:val="20"/>
        </w:rPr>
        <w:t xml:space="preserve"> Punkten är inte slutbehandlad.</w:t>
      </w:r>
    </w:p>
    <w:bookmarkEnd w:id="88"/>
    <w:p w14:paraId="35E33A73" w14:textId="04CE0AC3"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879D7">
        <w:rPr>
          <w:rFonts w:ascii="Times New Roman" w:eastAsia="Calibri" w:hAnsi="Times New Roman"/>
          <w:sz w:val="20"/>
        </w:rPr>
        <w:t>Punkt 29 om</w:t>
      </w:r>
      <w:r w:rsidRPr="00A879D7">
        <w:rPr>
          <w:rFonts w:ascii="Times New Roman" w:eastAsia="Calibri" w:hAnsi="Times New Roman"/>
          <w:i/>
          <w:sz w:val="20"/>
        </w:rPr>
        <w:t xml:space="preserve"> ett system med kronvittnen*</w:t>
      </w:r>
      <w:r w:rsidRPr="00A879D7">
        <w:rPr>
          <w:rFonts w:ascii="Times New Roman" w:eastAsia="Calibri" w:hAnsi="Times New Roman"/>
          <w:iCs/>
          <w:sz w:val="20"/>
        </w:rPr>
        <w:t>:</w:t>
      </w:r>
      <w:r w:rsidRPr="00A879D7">
        <w:rPr>
          <w:rFonts w:ascii="Times New Roman" w:eastAsia="Calibri" w:hAnsi="Times New Roman"/>
          <w:i/>
          <w:sz w:val="20"/>
        </w:rPr>
        <w:t xml:space="preserve"> </w:t>
      </w:r>
      <w:r w:rsidRPr="00A879D7">
        <w:rPr>
          <w:rFonts w:ascii="Times New Roman" w:eastAsia="Calibri" w:hAnsi="Times New Roman"/>
          <w:sz w:val="20"/>
        </w:rPr>
        <w:t xml:space="preserve">Riksdagen har tillkännagett för regeringen det som utskottet anför </w:t>
      </w:r>
      <w:r w:rsidRPr="00A879D7">
        <w:rPr>
          <w:rFonts w:ascii="Times New Roman" w:hAnsi="Times New Roman"/>
          <w:sz w:val="20"/>
        </w:rPr>
        <w:t>om att införa ett system med kronvittnen och tillkännager detta för regeringen (bet.</w:t>
      </w:r>
      <w:r w:rsidRPr="00A879D7">
        <w:rPr>
          <w:rFonts w:ascii="Times New Roman" w:eastAsia="Calibri" w:hAnsi="Times New Roman"/>
          <w:sz w:val="20"/>
        </w:rPr>
        <w:t xml:space="preserve"> 2021/22:JuU24</w:t>
      </w:r>
      <w:r w:rsidR="009B0012">
        <w:rPr>
          <w:rFonts w:ascii="Times New Roman" w:eastAsia="Calibri" w:hAnsi="Times New Roman"/>
          <w:sz w:val="20"/>
        </w:rPr>
        <w:t xml:space="preserve"> </w:t>
      </w:r>
      <w:r w:rsidRPr="00A879D7">
        <w:rPr>
          <w:rFonts w:ascii="Times New Roman" w:hAnsi="Times New Roman"/>
          <w:sz w:val="20"/>
        </w:rPr>
        <w:t>s.</w:t>
      </w:r>
      <w:r w:rsidR="009B0012">
        <w:rPr>
          <w:rFonts w:ascii="Times New Roman" w:hAnsi="Times New Roman"/>
          <w:sz w:val="20"/>
        </w:rPr>
        <w:t> </w:t>
      </w:r>
      <w:r w:rsidRPr="00A879D7">
        <w:rPr>
          <w:rFonts w:ascii="Times New Roman" w:hAnsi="Times New Roman"/>
          <w:sz w:val="20"/>
        </w:rPr>
        <w:t xml:space="preserve">70). Den 22 mars 2022 beslutade regeringen propositionen En stärkt rättsprocess och en ökad lagföring (prop. 2021/22:186). I propositionen föreslås att den som medverkar i utredningen om någon annans brott ska kunna få ett lindrigare straff. </w:t>
      </w:r>
      <w:r>
        <w:rPr>
          <w:rFonts w:ascii="Times New Roman" w:hAnsi="Times New Roman"/>
          <w:sz w:val="20"/>
        </w:rPr>
        <w:t xml:space="preserve">Justitieutskottet har angett att tillkännagivandet får anses </w:t>
      </w:r>
      <w:r w:rsidRPr="00BA2B5B">
        <w:rPr>
          <w:rFonts w:ascii="Times New Roman" w:hAnsi="Times New Roman"/>
          <w:sz w:val="20"/>
        </w:rPr>
        <w:t xml:space="preserve">tillgodosett genom förslagen i propositionen </w:t>
      </w:r>
      <w:r>
        <w:rPr>
          <w:rFonts w:ascii="Times New Roman" w:hAnsi="Times New Roman"/>
          <w:sz w:val="20"/>
        </w:rPr>
        <w:t xml:space="preserve">(bet. </w:t>
      </w:r>
      <w:r w:rsidRPr="00E3299C">
        <w:rPr>
          <w:rFonts w:ascii="Times New Roman" w:hAnsi="Times New Roman"/>
          <w:sz w:val="20"/>
        </w:rPr>
        <w:t>2021/22:JuU35</w:t>
      </w:r>
      <w:r>
        <w:rPr>
          <w:rFonts w:ascii="Times New Roman" w:hAnsi="Times New Roman"/>
          <w:sz w:val="20"/>
        </w:rPr>
        <w:t xml:space="preserve"> s. 30).</w:t>
      </w:r>
      <w:r w:rsidRPr="00A879D7">
        <w:rPr>
          <w:rFonts w:ascii="Times New Roman" w:hAnsi="Times New Roman"/>
          <w:sz w:val="20"/>
        </w:rPr>
        <w:t xml:space="preserve"> Punkten är slutbehandlad.</w:t>
      </w:r>
    </w:p>
    <w:p w14:paraId="6946273D" w14:textId="2C8EB7CC" w:rsidR="00A879D7" w:rsidRPr="00A879D7" w:rsidRDefault="00A879D7" w:rsidP="008A60D2">
      <w:pPr>
        <w:pStyle w:val="Brdtextmedindrag"/>
      </w:pPr>
      <w:r w:rsidRPr="00A879D7">
        <w:t xml:space="preserve">Punkt 31 om </w:t>
      </w:r>
      <w:r w:rsidRPr="00A879D7">
        <w:rPr>
          <w:i/>
          <w:iCs/>
        </w:rPr>
        <w:t>vittnesskydd</w:t>
      </w:r>
      <w:r w:rsidRPr="00A879D7">
        <w:t>*: Riksdagen har tillkännagett för regeringen det som utskottet anför om att ytterligare åtgärder ska vidtas för att stärka skyddet av vittnen och tillkännager detta för regeringen (bet. 2020/21:JuU24 s. 58 f.). Utredningen om en stärkt rättsprocess och en ökad lagföring (Ju 2019:11), som redovisade sitt betänkande 2021 (SOU 2021:35), har haft i uppdrag att bland annat se över stödet till och skyddet av vittnen och deras anhöriga. Utredningen bedömde att det behöver finnas ett väl utvecklat skydd för personer som bevittnar brott för att allmänheten ska vara villig att medverka i utredningar om allvarliga brott. Detta gäller i synnerhet om den som väljer att samarbeta med de rättsvårdande myndigheterna själv ingår i, eller har koppling till, ett kriminellt nätverk. Utredningens bedömning var dock att de regelverk som ger Polismyndigheten förutsättningar att skydda förhörspersoner är utformade på ett ändamålsenligt sätt. Utredningen såg inte behov av att göra några förändringar eller kompletteringar av dessa regelverk.</w:t>
      </w:r>
    </w:p>
    <w:p w14:paraId="435C4AB8" w14:textId="4C74FF21" w:rsidR="00A879D7" w:rsidRP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Utifrån</w:t>
      </w:r>
      <w:r w:rsidR="00A879D7" w:rsidRPr="00A879D7">
        <w:rPr>
          <w:rFonts w:ascii="Times New Roman" w:hAnsi="Times New Roman"/>
          <w:sz w:val="20"/>
        </w:rPr>
        <w:t xml:space="preserve"> propositionen En stärkt rättsprocess och en ökad lagföring (prop. 2021/22:186</w:t>
      </w:r>
      <w:r w:rsidR="00683B73">
        <w:rPr>
          <w:rFonts w:ascii="Times New Roman" w:hAnsi="Times New Roman"/>
          <w:sz w:val="20"/>
        </w:rPr>
        <w:t>,</w:t>
      </w:r>
      <w:r w:rsidR="00683B73" w:rsidRPr="00B754F8">
        <w:t xml:space="preserve"> </w:t>
      </w:r>
      <w:r w:rsidR="00683B73" w:rsidRPr="00B754F8">
        <w:rPr>
          <w:rFonts w:ascii="Times New Roman" w:hAnsi="Times New Roman"/>
          <w:sz w:val="20"/>
        </w:rPr>
        <w:t xml:space="preserve">bet. 2021/22:JuU35, rskr. 2021/22:347 och bet. 2021/22:JuU46, rskr. </w:t>
      </w:r>
      <w:r w:rsidRPr="00B754F8">
        <w:rPr>
          <w:rFonts w:ascii="Times New Roman" w:hAnsi="Times New Roman"/>
          <w:sz w:val="20"/>
        </w:rPr>
        <w:t>2021/22:454</w:t>
      </w:r>
      <w:r w:rsidRPr="00A879D7">
        <w:rPr>
          <w:rFonts w:ascii="Times New Roman" w:hAnsi="Times New Roman"/>
          <w:sz w:val="20"/>
        </w:rPr>
        <w:t xml:space="preserve">) </w:t>
      </w:r>
      <w:r w:rsidR="00683B73">
        <w:rPr>
          <w:rFonts w:ascii="Times New Roman" w:hAnsi="Times New Roman"/>
          <w:sz w:val="20"/>
        </w:rPr>
        <w:t>har det genomförts</w:t>
      </w:r>
      <w:r w:rsidR="00A879D7" w:rsidRPr="00A879D7">
        <w:rPr>
          <w:rFonts w:ascii="Times New Roman" w:hAnsi="Times New Roman"/>
          <w:sz w:val="20"/>
        </w:rPr>
        <w:t xml:space="preserve"> en rad straffskärpningar som är avsedda att utgöra en kraftfull reaktion mot brott som innebär att respekten för rättsprocessen åsidosätts och som påverkar möjligheterna att upprätthålla straffsystemets effektivitet. </w:t>
      </w:r>
      <w:r>
        <w:rPr>
          <w:rFonts w:ascii="Times New Roman" w:hAnsi="Times New Roman"/>
          <w:sz w:val="20"/>
        </w:rPr>
        <w:t>Med grund i samma proposition</w:t>
      </w:r>
      <w:r w:rsidRPr="00A879D7">
        <w:rPr>
          <w:rFonts w:ascii="Times New Roman" w:hAnsi="Times New Roman"/>
          <w:sz w:val="20"/>
        </w:rPr>
        <w:t xml:space="preserve"> </w:t>
      </w:r>
      <w:r w:rsidR="00683B73" w:rsidRPr="00A879D7">
        <w:rPr>
          <w:rFonts w:ascii="Times New Roman" w:hAnsi="Times New Roman"/>
          <w:sz w:val="20"/>
        </w:rPr>
        <w:t xml:space="preserve">har </w:t>
      </w:r>
      <w:r w:rsidR="00683B73">
        <w:rPr>
          <w:rFonts w:ascii="Times New Roman" w:hAnsi="Times New Roman"/>
          <w:sz w:val="20"/>
        </w:rPr>
        <w:t>det</w:t>
      </w:r>
      <w:r w:rsidR="00683B73" w:rsidRPr="00A879D7">
        <w:rPr>
          <w:rFonts w:ascii="Times New Roman" w:hAnsi="Times New Roman"/>
          <w:sz w:val="20"/>
        </w:rPr>
        <w:t xml:space="preserve"> </w:t>
      </w:r>
      <w:r w:rsidR="00A879D7" w:rsidRPr="00A879D7">
        <w:rPr>
          <w:rFonts w:ascii="Times New Roman" w:hAnsi="Times New Roman"/>
          <w:sz w:val="20"/>
        </w:rPr>
        <w:t>också beslutats att sekretess ska gälla för kontaktuppgifter till enskilda i allmän domstol samt att sekretess ska gälla för uppgift om var den befinner sig som deltar i ett sammanträde inför rätten genom ljudöverföring eller ljud- och bildöverföring. Punkten är inte slutbehandlad.</w:t>
      </w:r>
    </w:p>
    <w:p w14:paraId="46AB3C7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Punkt 35 om</w:t>
      </w:r>
      <w:r w:rsidRPr="00A879D7">
        <w:rPr>
          <w:rFonts w:ascii="Times New Roman" w:eastAsia="Calibri" w:hAnsi="Times New Roman"/>
          <w:i/>
          <w:sz w:val="20"/>
          <w:szCs w:val="22"/>
        </w:rPr>
        <w:t xml:space="preserve"> konsekvenser vid utevaro*</w:t>
      </w:r>
      <w:r w:rsidRPr="00A879D7">
        <w:rPr>
          <w:rFonts w:ascii="Times New Roman" w:eastAsia="Calibri" w:hAnsi="Times New Roman"/>
          <w:iCs/>
          <w:sz w:val="20"/>
          <w:szCs w:val="22"/>
        </w:rPr>
        <w:t>:</w:t>
      </w:r>
      <w:r w:rsidRPr="00A879D7">
        <w:rPr>
          <w:rFonts w:ascii="Times New Roman" w:eastAsia="Calibri" w:hAnsi="Times New Roman"/>
          <w:i/>
          <w:sz w:val="20"/>
          <w:szCs w:val="22"/>
        </w:rPr>
        <w:t xml:space="preserve"> </w:t>
      </w:r>
      <w:r w:rsidRPr="00A879D7">
        <w:rPr>
          <w:rFonts w:ascii="Times New Roman" w:hAnsi="Times New Roman"/>
          <w:sz w:val="20"/>
        </w:rPr>
        <w:t>Riksdagen har tillkännagett för regeringen det som utskottet anför om konsekvenser för den som inte infinner sig till rättegång (</w:t>
      </w:r>
      <w:r w:rsidRPr="00A879D7">
        <w:rPr>
          <w:rFonts w:ascii="Times New Roman" w:eastAsia="Calibri" w:hAnsi="Times New Roman"/>
          <w:iCs/>
          <w:sz w:val="20"/>
          <w:szCs w:val="22"/>
        </w:rPr>
        <w:t xml:space="preserve">bet. 2021/22:JuU24 </w:t>
      </w:r>
      <w:r w:rsidRPr="00A879D7">
        <w:rPr>
          <w:rFonts w:ascii="Times New Roman" w:hAnsi="Times New Roman"/>
          <w:sz w:val="20"/>
        </w:rPr>
        <w:t>s. 74). Domstolsverket har den 31 maj 2022 gett in en hemställan med förslag om att utöka möjligheterna att avgöra brottmål i den tilltalades utevaro. Hemställan har remitterats och remisstiden går ut den 13 mars 2023. Punkten är inte slutbehandlad.</w:t>
      </w:r>
    </w:p>
    <w:p w14:paraId="323BE0A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Calibri" w:hAnsi="Times New Roman"/>
          <w:sz w:val="20"/>
        </w:rPr>
        <w:t>Punkt</w:t>
      </w:r>
      <w:r w:rsidRPr="00A879D7">
        <w:rPr>
          <w:rFonts w:ascii="Times New Roman" w:eastAsia="Calibri" w:hAnsi="Times New Roman"/>
          <w:iCs/>
          <w:sz w:val="20"/>
          <w:szCs w:val="22"/>
        </w:rPr>
        <w:t xml:space="preserve"> 36 om</w:t>
      </w:r>
      <w:r w:rsidRPr="00A879D7">
        <w:rPr>
          <w:rFonts w:ascii="Times New Roman" w:eastAsia="Calibri" w:hAnsi="Times New Roman"/>
          <w:i/>
          <w:sz w:val="20"/>
          <w:szCs w:val="22"/>
        </w:rPr>
        <w:t xml:space="preserve"> rätten till målsägandebiträde</w:t>
      </w:r>
      <w:r w:rsidRPr="00A879D7">
        <w:rPr>
          <w:rFonts w:ascii="Times New Roman" w:eastAsia="Calibri" w:hAnsi="Times New Roman"/>
          <w:iCs/>
          <w:sz w:val="20"/>
          <w:szCs w:val="22"/>
        </w:rPr>
        <w:t>*:</w:t>
      </w:r>
      <w:r w:rsidRPr="00A879D7">
        <w:rPr>
          <w:rFonts w:ascii="Times New Roman" w:hAnsi="Times New Roman"/>
          <w:sz w:val="20"/>
        </w:rPr>
        <w:t xml:space="preserve"> Riksdagen har tillkännagett för regeringen det som utskottet anför om att stärka rätten till målsägandebiträde i överrätt. Enligt tillkännagivandet är det angeläget att utvärderingen av den lagändring som gjordes 2018 och som innebär att ett målsägandebiträdes förordnande inte per automatik ska kvarstå i överrätt genomförs skyndsamt. Det är också angeläget att regeringen så snart som möjligt därefter vidtar åtgärder för att stärka rätten till målsägandebiträde i överrätt (bet. 2021/22:JuU24 s. 80). Den 16 september 2021 uppdrog regeringen åt Domstolsverket att göra en utvärdering av den aktuella lagändringen. Domstolsverket redovisade uppdraget den 11 maj 2022 (Ju2022/01692). Domstolsverkets utvärdering redovisades i budget</w:t>
      </w:r>
      <w:r w:rsidRPr="00A879D7">
        <w:rPr>
          <w:rFonts w:ascii="Times New Roman" w:hAnsi="Times New Roman"/>
          <w:sz w:val="20"/>
        </w:rPr>
        <w:softHyphen/>
        <w:t>propositionen för 2023 (prop. 2022/23:1 utg.omr. 4 avsnitt 3.7 s. 47). Punkten är inte slutbehandlad.</w:t>
      </w:r>
    </w:p>
    <w:p w14:paraId="3E2703D8" w14:textId="1E86914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42 om </w:t>
      </w:r>
      <w:r w:rsidRPr="00A879D7">
        <w:rPr>
          <w:rFonts w:ascii="Times New Roman" w:hAnsi="Times New Roman"/>
          <w:i/>
          <w:iCs/>
          <w:sz w:val="20"/>
        </w:rPr>
        <w:t xml:space="preserve">avtal om rättslig hjälp </w:t>
      </w:r>
      <w:r w:rsidR="00BD513F">
        <w:rPr>
          <w:rFonts w:ascii="Times New Roman" w:hAnsi="Times New Roman"/>
          <w:i/>
          <w:iCs/>
          <w:sz w:val="20"/>
        </w:rPr>
        <w:t>i</w:t>
      </w:r>
      <w:r w:rsidR="00AE741F">
        <w:rPr>
          <w:rFonts w:ascii="Times New Roman" w:hAnsi="Times New Roman"/>
          <w:i/>
          <w:iCs/>
          <w:sz w:val="20"/>
        </w:rPr>
        <w:t xml:space="preserve"> brottmål</w:t>
      </w:r>
      <w:r w:rsidRPr="00A879D7">
        <w:rPr>
          <w:rFonts w:ascii="Times New Roman" w:hAnsi="Times New Roman"/>
          <w:sz w:val="20"/>
        </w:rPr>
        <w:t>*: Riksdagen har tillkännagett för regeringen det som utskottet anför om att avsluta Sveriges rättshjälpsavtal med Hongkong (bet. 2021/22:JuU24 s. 86). Regeringen har inhämtat upplysningar från de myndigheter som särskilt berörs, Polismyndigheten, Åklagarmyndigheten, Ekobrottsmyndigheten och Domstolsverket, för att klarlägga konsekvenserna av att Sverige säger upp avtalet om rättslig hjälp med Hongkong. Frågan analyseras nu i Regeringskansliet. Punkten är inte slutbehandlad.</w:t>
      </w:r>
    </w:p>
    <w:p w14:paraId="79CB5BB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14, 17, 22, 23, 31, 35, 36 och 42.</w:t>
      </w:r>
    </w:p>
    <w:p w14:paraId="098B85E8"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114. Rskr. 2021/22:220</w:t>
      </w:r>
    </w:p>
    <w:p w14:paraId="489CCEC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Ett teknikneutralt krav på underskrift av regeringsbeslut </w:t>
      </w:r>
    </w:p>
    <w:p w14:paraId="42B481C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2021/22:40, bet. 2021/22:KU12</w:t>
      </w:r>
    </w:p>
    <w:p w14:paraId="21E47E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5D3C79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89D909A" w14:textId="25F19996"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För vidtagna åtgärder se </w:t>
      </w:r>
      <w:r w:rsidR="0011446E">
        <w:rPr>
          <w:rFonts w:ascii="Times New Roman" w:hAnsi="Times New Roman"/>
          <w:sz w:val="20"/>
        </w:rPr>
        <w:t xml:space="preserve">redovisningen avseende </w:t>
      </w:r>
      <w:r w:rsidRPr="00A879D7">
        <w:rPr>
          <w:rFonts w:ascii="Times New Roman" w:hAnsi="Times New Roman"/>
          <w:sz w:val="20"/>
        </w:rPr>
        <w:t>r</w:t>
      </w:r>
      <w:r w:rsidR="0011446E">
        <w:rPr>
          <w:rFonts w:ascii="Times New Roman" w:hAnsi="Times New Roman"/>
          <w:sz w:val="20"/>
        </w:rPr>
        <w:t>skr.</w:t>
      </w:r>
      <w:r w:rsidRPr="00A879D7">
        <w:rPr>
          <w:rFonts w:ascii="Times New Roman" w:hAnsi="Times New Roman"/>
          <w:sz w:val="20"/>
        </w:rPr>
        <w:t xml:space="preserve"> 2022/23:25 (</w:t>
      </w:r>
      <w:r w:rsidR="00EE036B">
        <w:rPr>
          <w:rFonts w:ascii="Times New Roman" w:hAnsi="Times New Roman"/>
          <w:sz w:val="20"/>
        </w:rPr>
        <w:t xml:space="preserve">Jfr </w:t>
      </w:r>
      <w:r w:rsidRPr="0060088F">
        <w:rPr>
          <w:rFonts w:ascii="Times New Roman" w:hAnsi="Times New Roman"/>
          <w:sz w:val="20"/>
        </w:rPr>
        <w:t xml:space="preserve">Ju </w:t>
      </w:r>
      <w:r w:rsidR="0060088F">
        <w:rPr>
          <w:rFonts w:ascii="Times New Roman" w:hAnsi="Times New Roman"/>
          <w:sz w:val="20"/>
        </w:rPr>
        <w:t>189</w:t>
      </w:r>
      <w:r w:rsidRPr="00A879D7">
        <w:rPr>
          <w:rFonts w:ascii="Times New Roman" w:hAnsi="Times New Roman"/>
          <w:sz w:val="20"/>
        </w:rPr>
        <w:t>).</w:t>
      </w:r>
    </w:p>
    <w:p w14:paraId="0FC13120"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115. Rskr. 2021/22:221</w:t>
      </w:r>
    </w:p>
    <w:p w14:paraId="01864F8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Föreningsfrihet och terroristorganisationer </w:t>
      </w:r>
    </w:p>
    <w:p w14:paraId="18A68D2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2021/22:42, bet. 2021/22:KU13</w:t>
      </w:r>
    </w:p>
    <w:p w14:paraId="4882864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2657CF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A76D503" w14:textId="0600704F"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För vidtagna åtgärder se </w:t>
      </w:r>
      <w:r w:rsidR="0011446E">
        <w:rPr>
          <w:rFonts w:ascii="Times New Roman" w:hAnsi="Times New Roman"/>
          <w:sz w:val="20"/>
        </w:rPr>
        <w:t xml:space="preserve">redovisningen avseende </w:t>
      </w:r>
      <w:r w:rsidRPr="00A879D7">
        <w:rPr>
          <w:rFonts w:ascii="Times New Roman" w:hAnsi="Times New Roman"/>
          <w:sz w:val="20"/>
        </w:rPr>
        <w:t>r</w:t>
      </w:r>
      <w:r w:rsidR="0011446E">
        <w:rPr>
          <w:rFonts w:ascii="Times New Roman" w:hAnsi="Times New Roman"/>
          <w:sz w:val="20"/>
        </w:rPr>
        <w:t>skr.</w:t>
      </w:r>
      <w:r w:rsidRPr="00A879D7">
        <w:rPr>
          <w:rFonts w:ascii="Times New Roman" w:hAnsi="Times New Roman"/>
          <w:sz w:val="20"/>
        </w:rPr>
        <w:t xml:space="preserve"> 2022/23:9 (</w:t>
      </w:r>
      <w:r w:rsidR="00EE036B">
        <w:rPr>
          <w:rFonts w:ascii="Times New Roman" w:hAnsi="Times New Roman"/>
          <w:sz w:val="20"/>
        </w:rPr>
        <w:t xml:space="preserve">Jfr </w:t>
      </w:r>
      <w:r w:rsidRPr="00BF5DDA">
        <w:rPr>
          <w:rFonts w:ascii="Times New Roman" w:hAnsi="Times New Roman"/>
          <w:sz w:val="20"/>
        </w:rPr>
        <w:t xml:space="preserve">Ju </w:t>
      </w:r>
      <w:r w:rsidR="00BF5DDA" w:rsidRPr="00BF5DDA">
        <w:rPr>
          <w:rFonts w:ascii="Times New Roman" w:hAnsi="Times New Roman"/>
          <w:sz w:val="20"/>
        </w:rPr>
        <w:t>181</w:t>
      </w:r>
      <w:r w:rsidRPr="00BF5DDA">
        <w:rPr>
          <w:rFonts w:ascii="Times New Roman" w:hAnsi="Times New Roman"/>
          <w:sz w:val="20"/>
        </w:rPr>
        <w:t>).</w:t>
      </w:r>
    </w:p>
    <w:p w14:paraId="5BD6950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116. Rskr. 2021/22:222</w:t>
      </w:r>
    </w:p>
    <w:p w14:paraId="5221001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Utlandsspioneri</w:t>
      </w:r>
    </w:p>
    <w:p w14:paraId="570C7F0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2021/22:55, bet. 2021/22:KU16 </w:t>
      </w:r>
    </w:p>
    <w:p w14:paraId="15728DE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66BBC17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BFAFD6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24 november 2022 utfärdade regeringen de lagar riksdagen antagit (SFS 1517</w:t>
      </w:r>
      <w:r w:rsidRPr="00A879D7">
        <w:rPr>
          <w:rFonts w:ascii="Times New Roman" w:hAnsi="Times New Roman"/>
          <w:sz w:val="20"/>
        </w:rPr>
        <w:softHyphen/>
        <w:t>–1522).</w:t>
      </w:r>
    </w:p>
    <w:p w14:paraId="76D83134" w14:textId="33AA9F4D"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117. Rskr: 2021/22:224</w:t>
      </w:r>
    </w:p>
    <w:p w14:paraId="5EE4A175" w14:textId="5B44EAE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Riksrevisionens rapport om neddragningarna hos Migrationsverket 2017</w:t>
      </w:r>
      <w:r w:rsidR="00617E3D">
        <w:rPr>
          <w:rFonts w:ascii="Times New Roman" w:hAnsi="Times New Roman"/>
          <w:sz w:val="20"/>
        </w:rPr>
        <w:t>–</w:t>
      </w:r>
      <w:r w:rsidRPr="00A879D7">
        <w:rPr>
          <w:rFonts w:ascii="Times New Roman" w:hAnsi="Times New Roman"/>
          <w:sz w:val="20"/>
        </w:rPr>
        <w:t xml:space="preserve">2020. </w:t>
      </w:r>
    </w:p>
    <w:p w14:paraId="0412F23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w:t>
      </w:r>
      <w:r w:rsidR="002A0EF0">
        <w:rPr>
          <w:rFonts w:ascii="Times New Roman" w:hAnsi="Times New Roman"/>
          <w:sz w:val="20"/>
        </w:rPr>
        <w:t>.</w:t>
      </w:r>
      <w:r w:rsidRPr="00A879D7">
        <w:rPr>
          <w:rFonts w:ascii="Times New Roman" w:hAnsi="Times New Roman"/>
          <w:sz w:val="20"/>
        </w:rPr>
        <w:t xml:space="preserve"> 2021/22:82, bet</w:t>
      </w:r>
      <w:r w:rsidR="008D7958">
        <w:rPr>
          <w:rFonts w:ascii="Times New Roman" w:hAnsi="Times New Roman"/>
          <w:sz w:val="20"/>
        </w:rPr>
        <w:t>.</w:t>
      </w:r>
      <w:r w:rsidRPr="00A879D7">
        <w:rPr>
          <w:rFonts w:ascii="Times New Roman" w:hAnsi="Times New Roman"/>
          <w:sz w:val="20"/>
        </w:rPr>
        <w:t xml:space="preserve"> 2021/22:SfU15.</w:t>
      </w:r>
    </w:p>
    <w:p w14:paraId="65E3640C" w14:textId="11AAF9FC"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F821D6A"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DAF4B6B" w14:textId="794D7279"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Den </w:t>
      </w:r>
      <w:r>
        <w:rPr>
          <w:rFonts w:ascii="Times New Roman" w:hAnsi="Times New Roman"/>
          <w:sz w:val="20"/>
        </w:rPr>
        <w:t>26</w:t>
      </w:r>
      <w:r w:rsidRPr="00A879D7">
        <w:rPr>
          <w:rFonts w:ascii="Times New Roman" w:hAnsi="Times New Roman"/>
          <w:sz w:val="20"/>
        </w:rPr>
        <w:t xml:space="preserve"> januari 2023 beslutade regeringen att skriva av ärendet.</w:t>
      </w:r>
    </w:p>
    <w:p w14:paraId="68ED0E87"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118. Rskr. 2021/22:232</w:t>
      </w:r>
    </w:p>
    <w:p w14:paraId="695335E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Ändringar i ersättningslagen</w:t>
      </w:r>
    </w:p>
    <w:p w14:paraId="38477EC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Framst. 2021/22:RS2, bet. 2021/22:KU22</w:t>
      </w:r>
    </w:p>
    <w:p w14:paraId="29D6E04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365AFD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F16EA72" w14:textId="3329C31A"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28 april 2022 utfärdade regeringen de lagar riksdagen antagit (SFS 342</w:t>
      </w:r>
      <w:r w:rsidR="0065194C">
        <w:rPr>
          <w:rFonts w:ascii="Times New Roman" w:hAnsi="Times New Roman"/>
          <w:sz w:val="20"/>
        </w:rPr>
        <w:t xml:space="preserve"> och</w:t>
      </w:r>
      <w:r w:rsidRPr="00A879D7">
        <w:rPr>
          <w:rFonts w:ascii="Times New Roman" w:hAnsi="Times New Roman"/>
          <w:sz w:val="20"/>
        </w:rPr>
        <w:t xml:space="preserve"> 345–347).</w:t>
      </w:r>
    </w:p>
    <w:p w14:paraId="0D2D0B7B"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119. Rskr. 2021/22:238</w:t>
      </w:r>
    </w:p>
    <w:p w14:paraId="141E2F0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Skärpta och förbättrade regler om arbetskraftsinvandring</w:t>
      </w:r>
    </w:p>
    <w:p w14:paraId="64FEBBA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Prop. 2021/22:134, bet. 2021/22:SfU22</w:t>
      </w:r>
    </w:p>
    <w:p w14:paraId="1B7160D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Skrivelsen är slutbehandlad.</w:t>
      </w:r>
    </w:p>
    <w:p w14:paraId="679CDEE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0820837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lang w:eastAsia="sv-SE"/>
        </w:rPr>
        <w:t>Den 28 april 2022 utfärdade regeringen de lagar riksdagen antagit (SFS 303–305).</w:t>
      </w:r>
    </w:p>
    <w:p w14:paraId="625F1DA7"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120. Rskr. 2021/22:240</w:t>
      </w:r>
    </w:p>
    <w:p w14:paraId="760171D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Skärpta straff för grova trafikbrott</w:t>
      </w:r>
    </w:p>
    <w:p w14:paraId="3078838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2021/22:3502 m.fl., bet. 2021/22:JuU10 </w:t>
      </w:r>
    </w:p>
    <w:p w14:paraId="1A5B47E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AE1818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8328BA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skärpta straff för grova trafikbrott</w:t>
      </w:r>
      <w:r w:rsidRPr="00A879D7">
        <w:rPr>
          <w:rFonts w:ascii="Times New Roman" w:hAnsi="Times New Roman"/>
          <w:sz w:val="20"/>
        </w:rPr>
        <w:t xml:space="preserve">*: Riksdagen har tillkännagett för regeringen det som utskottet anfört om skärpta straff för grova trafikbrott (bet. 2021/22:JuU10 s. 6 f.). Den 9 juni 2022 beslutade regeringen lagrådsremissen Skärpta straff för olovlig körning och rattfylleribrott. Punkten är inte slutbehandlad. </w:t>
      </w:r>
    </w:p>
    <w:p w14:paraId="46256D2D" w14:textId="73BF046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eftersupning</w:t>
      </w:r>
      <w:r w:rsidRPr="00A879D7">
        <w:rPr>
          <w:rFonts w:ascii="Times New Roman" w:hAnsi="Times New Roman"/>
          <w:sz w:val="20"/>
        </w:rPr>
        <w:t>*: Riksdagen ställer sig bakom det som utskottet anför om förbud mot s.k. eftersupning och tillkännager detta för regeringen (bet. 2021/22:JuU10 s. 14 f.) Frågan analyseras i Regerings</w:t>
      </w:r>
      <w:r w:rsidR="00713697">
        <w:rPr>
          <w:rFonts w:ascii="Times New Roman" w:hAnsi="Times New Roman"/>
          <w:sz w:val="20"/>
        </w:rPr>
        <w:softHyphen/>
      </w:r>
      <w:r w:rsidRPr="00A879D7">
        <w:rPr>
          <w:rFonts w:ascii="Times New Roman" w:hAnsi="Times New Roman"/>
          <w:sz w:val="20"/>
        </w:rPr>
        <w:t xml:space="preserve">kansliet. Punkten är inte slutbehandlad. </w:t>
      </w:r>
    </w:p>
    <w:p w14:paraId="24DA1E9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w:t>
      </w:r>
      <w:r w:rsidR="001C15B7">
        <w:rPr>
          <w:rFonts w:ascii="Times New Roman" w:eastAsiaTheme="minorHAnsi" w:hAnsi="Times New Roman" w:cstheme="minorBidi"/>
          <w:i/>
          <w:sz w:val="20"/>
          <w:szCs w:val="22"/>
        </w:rPr>
        <w:t>1</w:t>
      </w:r>
      <w:r w:rsidRPr="00A879D7">
        <w:rPr>
          <w:rFonts w:ascii="Times New Roman" w:eastAsiaTheme="minorHAnsi" w:hAnsi="Times New Roman" w:cstheme="minorBidi"/>
          <w:i/>
          <w:sz w:val="20"/>
          <w:szCs w:val="22"/>
        </w:rPr>
        <w:t xml:space="preserve">. Rskr. 2021/22:243 </w:t>
      </w:r>
    </w:p>
    <w:p w14:paraId="5ED4F02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
          <w:sz w:val="20"/>
          <w:szCs w:val="22"/>
        </w:rPr>
      </w:pPr>
      <w:r w:rsidRPr="00A879D7">
        <w:rPr>
          <w:rFonts w:ascii="Times New Roman" w:hAnsi="Times New Roman"/>
          <w:sz w:val="20"/>
          <w:szCs w:val="24"/>
        </w:rPr>
        <w:t>Modernare regler för användningen av tvångsmedel</w:t>
      </w:r>
    </w:p>
    <w:p w14:paraId="2A0F06A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szCs w:val="24"/>
        </w:rPr>
      </w:pPr>
      <w:r w:rsidRPr="00A879D7">
        <w:rPr>
          <w:rFonts w:ascii="Times New Roman" w:eastAsiaTheme="minorHAnsi" w:hAnsi="Times New Roman" w:cstheme="minorBidi"/>
          <w:iCs/>
          <w:sz w:val="20"/>
          <w:szCs w:val="22"/>
        </w:rPr>
        <w:t xml:space="preserve">Prop. 2021/22:119, </w:t>
      </w:r>
      <w:r w:rsidRPr="00A879D7">
        <w:rPr>
          <w:rFonts w:ascii="Times New Roman" w:hAnsi="Times New Roman"/>
          <w:sz w:val="20"/>
          <w:szCs w:val="24"/>
        </w:rPr>
        <w:t>bet. 2021/22:JuU15</w:t>
      </w:r>
    </w:p>
    <w:p w14:paraId="1D7FFF4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hAnsi="Times New Roman"/>
          <w:sz w:val="20"/>
          <w:szCs w:val="24"/>
        </w:rPr>
        <w:t>Skrivelsen är slutbehandlad.</w:t>
      </w:r>
    </w:p>
    <w:p w14:paraId="5270236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p>
    <w:p w14:paraId="3309EDA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Den 28 april 2022 utfärdade regeringen de lagar riksdagen antagit (SFS 316–329).</w:t>
      </w:r>
    </w:p>
    <w:p w14:paraId="1EEEAFA1"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w:t>
      </w:r>
      <w:r w:rsidR="001C15B7">
        <w:rPr>
          <w:rFonts w:ascii="Times New Roman" w:eastAsiaTheme="minorHAnsi" w:hAnsi="Times New Roman" w:cstheme="minorBidi"/>
          <w:i/>
          <w:sz w:val="20"/>
          <w:szCs w:val="22"/>
        </w:rPr>
        <w:t>2</w:t>
      </w:r>
      <w:r w:rsidRPr="00A879D7">
        <w:rPr>
          <w:rFonts w:ascii="Times New Roman" w:eastAsiaTheme="minorHAnsi" w:hAnsi="Times New Roman" w:cstheme="minorBidi"/>
          <w:i/>
          <w:sz w:val="20"/>
          <w:szCs w:val="22"/>
        </w:rPr>
        <w:t xml:space="preserve">. </w:t>
      </w:r>
      <w:bookmarkStart w:id="89" w:name="_Hlk121399787"/>
      <w:r w:rsidRPr="00A879D7">
        <w:rPr>
          <w:rFonts w:ascii="Times New Roman" w:eastAsiaTheme="minorHAnsi" w:hAnsi="Times New Roman" w:cstheme="minorBidi"/>
          <w:i/>
          <w:sz w:val="20"/>
          <w:szCs w:val="22"/>
        </w:rPr>
        <w:t xml:space="preserve">Rskr. </w:t>
      </w:r>
      <w:bookmarkStart w:id="90" w:name="_Hlk121398652"/>
      <w:r w:rsidRPr="00A879D7">
        <w:rPr>
          <w:rFonts w:ascii="Times New Roman" w:eastAsiaTheme="minorHAnsi" w:hAnsi="Times New Roman" w:cstheme="minorBidi"/>
          <w:i/>
          <w:sz w:val="20"/>
          <w:szCs w:val="22"/>
        </w:rPr>
        <w:t>2021/22:244</w:t>
      </w:r>
      <w:bookmarkEnd w:id="89"/>
      <w:bookmarkEnd w:id="90"/>
    </w:p>
    <w:p w14:paraId="45D4816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szCs w:val="24"/>
        </w:rPr>
      </w:pPr>
      <w:bookmarkStart w:id="91" w:name="_Hlk121390584"/>
      <w:r w:rsidRPr="00A879D7">
        <w:rPr>
          <w:rFonts w:ascii="Times New Roman" w:hAnsi="Times New Roman"/>
          <w:sz w:val="20"/>
        </w:rPr>
        <w:t xml:space="preserve">Riksrevisionens rapport om polisens och åklagarnas arbete mot </w:t>
      </w:r>
      <w:r w:rsidRPr="00A879D7">
        <w:rPr>
          <w:rFonts w:ascii="Times New Roman" w:hAnsi="Times New Roman"/>
          <w:sz w:val="20"/>
          <w:szCs w:val="24"/>
        </w:rPr>
        <w:t>internetrelaterade sexuella övergrepp mot barn</w:t>
      </w:r>
    </w:p>
    <w:bookmarkEnd w:id="91"/>
    <w:p w14:paraId="047595C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szCs w:val="24"/>
        </w:rPr>
      </w:pPr>
      <w:r w:rsidRPr="00A879D7">
        <w:rPr>
          <w:rFonts w:ascii="Times New Roman" w:hAnsi="Times New Roman"/>
          <w:sz w:val="20"/>
        </w:rPr>
        <w:t>Mot. 2021/22:4414 m.fl.</w:t>
      </w:r>
      <w:r w:rsidRPr="00A879D7">
        <w:rPr>
          <w:rFonts w:ascii="Times New Roman" w:hAnsi="Times New Roman"/>
          <w:sz w:val="20"/>
          <w:szCs w:val="24"/>
        </w:rPr>
        <w:t xml:space="preserve">, bet. </w:t>
      </w:r>
      <w:bookmarkStart w:id="92" w:name="_Hlk121398713"/>
      <w:r w:rsidRPr="00A879D7">
        <w:rPr>
          <w:rFonts w:ascii="Times New Roman" w:hAnsi="Times New Roman"/>
          <w:sz w:val="20"/>
          <w:szCs w:val="24"/>
        </w:rPr>
        <w:t xml:space="preserve">2020/21:JuU16 </w:t>
      </w:r>
      <w:bookmarkEnd w:id="92"/>
    </w:p>
    <w:p w14:paraId="2DFEC33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szCs w:val="24"/>
        </w:rPr>
      </w:pPr>
      <w:r w:rsidRPr="00A879D7">
        <w:rPr>
          <w:rFonts w:ascii="Times New Roman" w:hAnsi="Times New Roman"/>
          <w:sz w:val="20"/>
        </w:rPr>
        <w:t xml:space="preserve">Skrivelsen är </w:t>
      </w:r>
      <w:r w:rsidRPr="00A879D7">
        <w:rPr>
          <w:rFonts w:ascii="Times New Roman" w:hAnsi="Times New Roman"/>
          <w:sz w:val="20"/>
          <w:szCs w:val="24"/>
        </w:rPr>
        <w:t>inte slutbehandlad.</w:t>
      </w:r>
    </w:p>
    <w:p w14:paraId="2193CE0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E52B89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szCs w:val="24"/>
        </w:rPr>
      </w:pPr>
      <w:r w:rsidRPr="00A879D7">
        <w:rPr>
          <w:rFonts w:ascii="Times New Roman" w:hAnsi="Times New Roman"/>
          <w:sz w:val="20"/>
        </w:rPr>
        <w:t>Punkt</w:t>
      </w:r>
      <w:r w:rsidRPr="00A879D7">
        <w:rPr>
          <w:rFonts w:ascii="Times New Roman" w:hAnsi="Times New Roman"/>
          <w:sz w:val="20"/>
          <w:szCs w:val="24"/>
        </w:rPr>
        <w:t xml:space="preserve"> 1 om </w:t>
      </w:r>
      <w:r w:rsidRPr="00A879D7">
        <w:rPr>
          <w:rFonts w:ascii="Times New Roman" w:hAnsi="Times New Roman"/>
          <w:i/>
          <w:iCs/>
          <w:sz w:val="20"/>
          <w:szCs w:val="24"/>
        </w:rPr>
        <w:t>polisens och åklagarnas arbete mot internetrelaterade sexuella övergrepp mot barn</w:t>
      </w:r>
      <w:r w:rsidRPr="00A879D7">
        <w:rPr>
          <w:rFonts w:ascii="Times New Roman" w:hAnsi="Times New Roman"/>
          <w:sz w:val="20"/>
          <w:szCs w:val="24"/>
        </w:rPr>
        <w:t xml:space="preserve">*: Riksdagen tillkännagett för regeringen det som utskottet anför om polisens och åklagarnas arbete mot internetrelaterade sexuella övergrepp mot barn (bet. 2020/21:JuU16 s. 6 f.). Polismyndighetens prioritering av bekämpningen av internetrelaterade sexualbrott mot barn framgår bland annat i Polismyndighetens strategiska verksamhetsplan 2020–2024 samt i den strategiska inriktningen för nationella operativa avdelningen. </w:t>
      </w:r>
    </w:p>
    <w:p w14:paraId="0680EDA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För att underlätta utredningsarbetet har ett nationellt it-stöd för hantering av övergreppsmaterial implementerats i samtliga polisregioner under 2022. Ett it-stöd för automatiserad hantering av tips rörande internetrelaterade sexualbrott mot barn är under införande. Arbete pågår också i myndigheten med att ta fram uppdaterade utbildningar på området. Punkten är inte slutbehandlad.</w:t>
      </w:r>
    </w:p>
    <w:p w14:paraId="1B29BCE5" w14:textId="03FA7E8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szCs w:val="24"/>
        </w:rPr>
        <w:t xml:space="preserve">Punkt 2 om </w:t>
      </w:r>
      <w:r w:rsidRPr="00A879D7">
        <w:rPr>
          <w:rFonts w:ascii="Times New Roman" w:hAnsi="Times New Roman"/>
          <w:i/>
          <w:iCs/>
          <w:sz w:val="20"/>
          <w:szCs w:val="24"/>
        </w:rPr>
        <w:t>barnahus</w:t>
      </w:r>
      <w:r w:rsidRPr="00A879D7">
        <w:rPr>
          <w:rFonts w:ascii="Times New Roman" w:hAnsi="Times New Roman"/>
          <w:sz w:val="20"/>
          <w:szCs w:val="24"/>
        </w:rPr>
        <w:t>*: Riksdagen tillkännagett för regeringen det som utskottet anför om barnahus (bet. 2020/21:JuU16 s. 6 f.).</w:t>
      </w:r>
      <w:r w:rsidRPr="00A879D7">
        <w:rPr>
          <w:rFonts w:ascii="Times New Roman" w:hAnsi="Times New Roman"/>
          <w:sz w:val="20"/>
        </w:rPr>
        <w:t xml:space="preserve"> 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w:t>
      </w:r>
      <w:r w:rsidR="00683B73" w:rsidRPr="00B60110">
        <w:rPr>
          <w:rFonts w:ascii="Times New Roman" w:hAnsi="Times New Roman"/>
          <w:sz w:val="20"/>
        </w:rPr>
        <w:t>En nationell strategi för att förebygga och bekämpa våld mot barn</w:t>
      </w:r>
      <w:r w:rsidR="00683B73">
        <w:rPr>
          <w:rFonts w:ascii="Times New Roman" w:hAnsi="Times New Roman"/>
          <w:sz w:val="20"/>
        </w:rPr>
        <w:t xml:space="preserve"> (</w:t>
      </w:r>
      <w:r w:rsidR="00683B73" w:rsidRPr="00B60110">
        <w:rPr>
          <w:rFonts w:ascii="Times New Roman" w:hAnsi="Times New Roman"/>
          <w:sz w:val="20"/>
        </w:rPr>
        <w:t>SOU 2022:70</w:t>
      </w:r>
      <w:r w:rsidR="00BD513F">
        <w:rPr>
          <w:rFonts w:ascii="Times New Roman" w:hAnsi="Times New Roman"/>
          <w:sz w:val="20"/>
        </w:rPr>
        <w:t>)</w:t>
      </w:r>
      <w:r w:rsidR="00BD513F" w:rsidRPr="00A879D7">
        <w:rPr>
          <w:rFonts w:ascii="Times New Roman" w:hAnsi="Times New Roman"/>
          <w:sz w:val="20"/>
        </w:rPr>
        <w:t xml:space="preserve"> och förslagen bereds i Regeringskansliet.</w:t>
      </w:r>
      <w:r w:rsidRPr="00A879D7">
        <w:rPr>
          <w:rFonts w:ascii="Times New Roman" w:hAnsi="Times New Roman"/>
          <w:sz w:val="20"/>
        </w:rPr>
        <w:t xml:space="preserve"> Punkten är inte slutbehandlad.</w:t>
      </w:r>
    </w:p>
    <w:p w14:paraId="2B404A8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szCs w:val="24"/>
        </w:rPr>
        <w:t xml:space="preserve">Punkt 3 om </w:t>
      </w:r>
      <w:r w:rsidRPr="00A879D7">
        <w:rPr>
          <w:rFonts w:ascii="Times New Roman" w:hAnsi="Times New Roman"/>
          <w:i/>
          <w:iCs/>
          <w:sz w:val="20"/>
          <w:szCs w:val="24"/>
        </w:rPr>
        <w:t>barnförhörsledare</w:t>
      </w:r>
      <w:r w:rsidRPr="00A879D7">
        <w:rPr>
          <w:rFonts w:ascii="Times New Roman" w:hAnsi="Times New Roman"/>
          <w:sz w:val="20"/>
          <w:szCs w:val="24"/>
        </w:rPr>
        <w:t>*: Riksdagen tillkännagett för regeringen det som utskottet anför om barnförhörsledare (bet. 2020/21:JuU16 s. 6 f.).</w:t>
      </w:r>
      <w:r w:rsidRPr="00A879D7">
        <w:rPr>
          <w:rFonts w:ascii="Times New Roman" w:hAnsi="Times New Roman"/>
          <w:sz w:val="20"/>
        </w:rPr>
        <w:t xml:space="preserve"> I regleringsbrevet för 2020 gavs Polismyndighetens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w:t>
      </w:r>
      <w:r w:rsidRPr="00A879D7">
        <w:rPr>
          <w:rFonts w:ascii="Times New Roman" w:hAnsi="Times New Roman"/>
          <w:sz w:val="20"/>
        </w:rPr>
        <w:softHyphen/>
        <w:t>utredare. Den nya utbildningen riktar sig till alla utredare som utreder brott där barn, dvs. personer i ålder upp till 18 år, förekommer som målsägande, vittne eller misstänkt. Punkten är inte slutbehandlad.</w:t>
      </w:r>
    </w:p>
    <w:p w14:paraId="5C77CC65" w14:textId="42A3AC33" w:rsidR="00683B73"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översyn av sekretesslagstiftningen*</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har tillkännagett för regeringen det som utskottet anför om översyn av sekretesslagstiftningen. 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Uppdraget ska redovisas senast den 31 oktober 2023. </w:t>
      </w:r>
    </w:p>
    <w:p w14:paraId="7AE93719" w14:textId="0597D1B9"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Genom tilläggsdirektiv (dir. 2023:11) som beslutades den 26 januari 2023 fick utredaren även i uppdrag att bl.a. </w:t>
      </w:r>
      <w:r w:rsidRPr="000F3601">
        <w:rPr>
          <w:rFonts w:ascii="Times New Roman" w:hAnsi="Times New Roman"/>
          <w:sz w:val="20"/>
        </w:rPr>
        <w:t>ta ställning till hur det kan inrättas en huvudregel i</w:t>
      </w:r>
      <w:r>
        <w:rPr>
          <w:rFonts w:ascii="Times New Roman" w:hAnsi="Times New Roman"/>
          <w:sz w:val="20"/>
        </w:rPr>
        <w:t xml:space="preserve"> </w:t>
      </w:r>
      <w:r w:rsidRPr="000F3601">
        <w:rPr>
          <w:rFonts w:ascii="Times New Roman" w:hAnsi="Times New Roman"/>
          <w:sz w:val="20"/>
        </w:rPr>
        <w:t>sekretesslagstiftningen som innebär att de myndigheter och andra</w:t>
      </w:r>
      <w:r>
        <w:rPr>
          <w:rFonts w:ascii="Times New Roman" w:hAnsi="Times New Roman"/>
          <w:sz w:val="20"/>
        </w:rPr>
        <w:t xml:space="preserve"> </w:t>
      </w:r>
      <w:r w:rsidRPr="000F3601">
        <w:rPr>
          <w:rFonts w:ascii="Times New Roman" w:hAnsi="Times New Roman"/>
          <w:sz w:val="20"/>
        </w:rPr>
        <w:t>aktörer som omfattas av uppdraget ska kunna utbyta information med</w:t>
      </w:r>
      <w:r>
        <w:rPr>
          <w:rFonts w:ascii="Times New Roman" w:hAnsi="Times New Roman"/>
          <w:sz w:val="20"/>
        </w:rPr>
        <w:t xml:space="preserve"> </w:t>
      </w:r>
      <w:r w:rsidRPr="000F3601">
        <w:rPr>
          <w:rFonts w:ascii="Times New Roman" w:hAnsi="Times New Roman"/>
          <w:sz w:val="20"/>
        </w:rPr>
        <w:t>brottsbekämpande myndigheter när det behövs för att förebygga och</w:t>
      </w:r>
      <w:r>
        <w:rPr>
          <w:rFonts w:ascii="Times New Roman" w:hAnsi="Times New Roman"/>
          <w:sz w:val="20"/>
        </w:rPr>
        <w:t xml:space="preserve"> </w:t>
      </w:r>
      <w:r w:rsidRPr="000F3601">
        <w:rPr>
          <w:rFonts w:ascii="Times New Roman" w:hAnsi="Times New Roman"/>
          <w:sz w:val="20"/>
        </w:rPr>
        <w:t>bekämpa brott</w:t>
      </w:r>
      <w:r>
        <w:rPr>
          <w:rFonts w:ascii="Times New Roman" w:hAnsi="Times New Roman"/>
          <w:sz w:val="20"/>
        </w:rPr>
        <w:t xml:space="preserve"> och,</w:t>
      </w:r>
      <w:r w:rsidRPr="000F3601">
        <w:rPr>
          <w:rFonts w:ascii="Times New Roman" w:hAnsi="Times New Roman"/>
          <w:sz w:val="20"/>
        </w:rPr>
        <w:t xml:space="preserve"> oavsett bedömning i sak, lämna författningsförslag som innebär en</w:t>
      </w:r>
      <w:r>
        <w:rPr>
          <w:rFonts w:ascii="Times New Roman" w:hAnsi="Times New Roman"/>
          <w:sz w:val="20"/>
        </w:rPr>
        <w:t xml:space="preserve"> </w:t>
      </w:r>
      <w:r w:rsidRPr="000F3601">
        <w:rPr>
          <w:rFonts w:ascii="Times New Roman" w:hAnsi="Times New Roman"/>
          <w:sz w:val="20"/>
        </w:rPr>
        <w:t>sådan ny huvudregel</w:t>
      </w:r>
      <w:r>
        <w:rPr>
          <w:rFonts w:ascii="Times New Roman" w:hAnsi="Times New Roman"/>
          <w:sz w:val="20"/>
        </w:rPr>
        <w:t>.</w:t>
      </w:r>
      <w:r w:rsidR="00BD513F" w:rsidRPr="00A879D7">
        <w:rPr>
          <w:rFonts w:ascii="Times New Roman" w:hAnsi="Times New Roman"/>
          <w:sz w:val="20"/>
        </w:rPr>
        <w:t xml:space="preserve"> Punkten är inte slutbehandlad.</w:t>
      </w:r>
      <w:r w:rsidRPr="00A879D7">
        <w:rPr>
          <w:rFonts w:ascii="Times New Roman" w:hAnsi="Times New Roman"/>
          <w:sz w:val="20"/>
        </w:rPr>
        <w:t xml:space="preserve"> </w:t>
      </w:r>
    </w:p>
    <w:p w14:paraId="5FF3B650" w14:textId="7056180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szCs w:val="24"/>
        </w:rPr>
      </w:pPr>
      <w:r w:rsidRPr="00A879D7">
        <w:rPr>
          <w:rFonts w:ascii="Times New Roman" w:hAnsi="Times New Roman"/>
          <w:sz w:val="20"/>
          <w:szCs w:val="24"/>
        </w:rPr>
        <w:t xml:space="preserve">Punkt 5 om </w:t>
      </w:r>
      <w:r w:rsidRPr="00A879D7">
        <w:rPr>
          <w:rFonts w:ascii="Times New Roman" w:hAnsi="Times New Roman"/>
          <w:i/>
          <w:sz w:val="20"/>
          <w:szCs w:val="24"/>
        </w:rPr>
        <w:t>skrivelsen</w:t>
      </w:r>
      <w:r w:rsidR="002E10B6">
        <w:rPr>
          <w:rFonts w:ascii="Times New Roman" w:hAnsi="Times New Roman"/>
          <w:sz w:val="20"/>
          <w:szCs w:val="24"/>
        </w:rPr>
        <w:t>:</w:t>
      </w:r>
      <w:r w:rsidRPr="00A879D7">
        <w:rPr>
          <w:rFonts w:ascii="Times New Roman" w:hAnsi="Times New Roman"/>
          <w:sz w:val="20"/>
          <w:szCs w:val="24"/>
        </w:rPr>
        <w:t xml:space="preserve"> Den 22 december 2022 beslutade regeringen att skriva av ärendet</w:t>
      </w:r>
      <w:r w:rsidR="00BD513F" w:rsidRPr="00A879D7">
        <w:rPr>
          <w:rFonts w:ascii="Times New Roman" w:hAnsi="Times New Roman"/>
          <w:sz w:val="20"/>
          <w:szCs w:val="24"/>
        </w:rPr>
        <w:t>.</w:t>
      </w:r>
      <w:r w:rsidRPr="00A879D7">
        <w:rPr>
          <w:rFonts w:ascii="Times New Roman" w:hAnsi="Times New Roman"/>
          <w:sz w:val="20"/>
          <w:szCs w:val="24"/>
        </w:rPr>
        <w:t xml:space="preserve"> Punkten är slutbehandlad.</w:t>
      </w:r>
    </w:p>
    <w:p w14:paraId="23A5FB3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szCs w:val="24"/>
        </w:rPr>
      </w:pPr>
      <w:r w:rsidRPr="00A879D7">
        <w:rPr>
          <w:rFonts w:ascii="Times New Roman" w:hAnsi="Times New Roman"/>
          <w:sz w:val="20"/>
          <w:szCs w:val="24"/>
        </w:rPr>
        <w:t>Följande punkter är inte slutbehandlade: 1–4.</w:t>
      </w:r>
    </w:p>
    <w:p w14:paraId="31A288BA"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12</w:t>
      </w:r>
      <w:r w:rsidR="001C15B7">
        <w:rPr>
          <w:rFonts w:ascii="Times New Roman" w:eastAsia="Calibri" w:hAnsi="Times New Roman"/>
          <w:i/>
          <w:sz w:val="20"/>
          <w:szCs w:val="22"/>
        </w:rPr>
        <w:t>3</w:t>
      </w:r>
      <w:r w:rsidRPr="00A879D7">
        <w:rPr>
          <w:rFonts w:ascii="Times New Roman" w:eastAsia="Calibri" w:hAnsi="Times New Roman"/>
          <w:i/>
          <w:sz w:val="20"/>
          <w:szCs w:val="22"/>
        </w:rPr>
        <w:t>. Rskr. 2021/22:245</w:t>
      </w:r>
    </w:p>
    <w:p w14:paraId="4364201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Straffrättsliga frågor</w:t>
      </w:r>
    </w:p>
    <w:p w14:paraId="732ECD2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2021/22:3579 m.fl., bet. 2021/22:JuU23</w:t>
      </w:r>
    </w:p>
    <w:p w14:paraId="6580DB4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1B69471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0D88FA7" w14:textId="15D4854B"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 xml:space="preserve">skärpta straff för sexualbrott m.m. </w:t>
      </w:r>
      <w:r w:rsidRPr="00A879D7">
        <w:rPr>
          <w:rFonts w:ascii="Times New Roman" w:hAnsi="Times New Roman"/>
          <w:sz w:val="20"/>
        </w:rPr>
        <w:t>(reservation 9)*: Riksdagen har tillkännagett för regeringen det som anförts i reservation</w:t>
      </w:r>
      <w:r w:rsidR="00C51780">
        <w:rPr>
          <w:rFonts w:ascii="Times New Roman" w:hAnsi="Times New Roman"/>
          <w:sz w:val="20"/>
        </w:rPr>
        <w:t>en</w:t>
      </w:r>
      <w:r w:rsidRPr="00A879D7">
        <w:rPr>
          <w:rFonts w:ascii="Times New Roman" w:hAnsi="Times New Roman"/>
          <w:sz w:val="20"/>
        </w:rPr>
        <w:t xml:space="preserve"> om skärpta straff för sexualbrott (bet. 2021/22:JuU23 s. 102 f.). Den 13 april 2022 beslutade regeringen propositionen Skärpt syn på våldtäkt och andra sexuella kränkningar (prop. 2021/22:231). I propositionen föreslogs bl.a. att straffskalorna för flertalet sexualbrott ska skärpas. </w:t>
      </w:r>
      <w:r w:rsidR="00BD513F" w:rsidRPr="00A879D7">
        <w:rPr>
          <w:rFonts w:ascii="Times New Roman" w:hAnsi="Times New Roman"/>
          <w:color w:val="000000" w:themeColor="text1"/>
          <w:sz w:val="20"/>
        </w:rPr>
        <w:t xml:space="preserve">Genom förslagen </w:t>
      </w:r>
      <w:r w:rsidR="00BD513F">
        <w:rPr>
          <w:rFonts w:ascii="Times New Roman" w:hAnsi="Times New Roman"/>
          <w:color w:val="000000" w:themeColor="text1"/>
          <w:sz w:val="20"/>
        </w:rPr>
        <w:t>ansåg regeringen att</w:t>
      </w:r>
      <w:r w:rsidR="00BD513F" w:rsidRPr="00A879D7">
        <w:rPr>
          <w:rFonts w:ascii="Times New Roman" w:hAnsi="Times New Roman"/>
          <w:color w:val="000000" w:themeColor="text1"/>
          <w:sz w:val="20"/>
        </w:rPr>
        <w:t xml:space="preserve"> tillkännagivandet </w:t>
      </w:r>
      <w:r w:rsidR="00BD513F">
        <w:rPr>
          <w:rFonts w:ascii="Times New Roman" w:hAnsi="Times New Roman"/>
          <w:color w:val="000000" w:themeColor="text1"/>
          <w:sz w:val="20"/>
        </w:rPr>
        <w:t xml:space="preserve">var </w:t>
      </w:r>
      <w:r w:rsidR="00BD513F" w:rsidRPr="00A879D7">
        <w:rPr>
          <w:rFonts w:ascii="Times New Roman" w:hAnsi="Times New Roman"/>
          <w:color w:val="000000" w:themeColor="text1"/>
          <w:sz w:val="20"/>
        </w:rPr>
        <w:t>tillgodosett.</w:t>
      </w:r>
      <w:r w:rsidR="00BD513F" w:rsidRPr="00A879D7">
        <w:rPr>
          <w:rFonts w:ascii="Times New Roman" w:hAnsi="Times New Roman"/>
          <w:sz w:val="20"/>
        </w:rPr>
        <w:t xml:space="preserve"> Då tillkänna</w:t>
      </w:r>
      <w:r w:rsidR="008D4EA3">
        <w:rPr>
          <w:rFonts w:ascii="Times New Roman" w:hAnsi="Times New Roman"/>
          <w:sz w:val="20"/>
        </w:rPr>
        <w:softHyphen/>
      </w:r>
      <w:r w:rsidR="00BD513F" w:rsidRPr="00A879D7">
        <w:rPr>
          <w:rFonts w:ascii="Times New Roman" w:hAnsi="Times New Roman"/>
          <w:sz w:val="20"/>
        </w:rPr>
        <w:t xml:space="preserve">givandet beslutades i tiden efter propositionen kunde tillkännagivandet inte förklaras </w:t>
      </w:r>
      <w:r w:rsidR="00BD513F">
        <w:rPr>
          <w:rFonts w:ascii="Times New Roman" w:hAnsi="Times New Roman"/>
          <w:sz w:val="20"/>
        </w:rPr>
        <w:t>slutbehandlat</w:t>
      </w:r>
      <w:r w:rsidR="00BD513F" w:rsidRPr="00A879D7">
        <w:rPr>
          <w:rFonts w:ascii="Times New Roman" w:hAnsi="Times New Roman"/>
          <w:sz w:val="20"/>
        </w:rPr>
        <w:t>i propositionen.</w:t>
      </w:r>
      <w:r w:rsidRPr="00A879D7">
        <w:rPr>
          <w:rFonts w:ascii="Times New Roman" w:hAnsi="Times New Roman"/>
          <w:sz w:val="20"/>
        </w:rPr>
        <w:t xml:space="preserve"> Tillkännagivandet förklarades </w:t>
      </w:r>
      <w:r w:rsidR="004E2BD7">
        <w:rPr>
          <w:rFonts w:ascii="Times New Roman" w:hAnsi="Times New Roman"/>
          <w:sz w:val="20"/>
        </w:rPr>
        <w:t xml:space="preserve">i stället </w:t>
      </w:r>
      <w:r w:rsidRPr="00A879D7">
        <w:rPr>
          <w:rFonts w:ascii="Times New Roman" w:hAnsi="Times New Roman"/>
          <w:sz w:val="20"/>
        </w:rPr>
        <w:t>slutbehandlat i budgetpropositionen för 2023 (prop. 2022/23:1 utg.omr. 4 avsnitt 3.7 s. 49). Punkten är slutbehandlad.</w:t>
      </w:r>
    </w:p>
    <w:p w14:paraId="7F0BB4C8" w14:textId="689B7C9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w:t>
      </w:r>
      <w:r w:rsidRPr="00F47637">
        <w:rPr>
          <w:rFonts w:ascii="Times New Roman" w:hAnsi="Times New Roman"/>
          <w:iCs/>
          <w:sz w:val="20"/>
          <w:szCs w:val="24"/>
        </w:rPr>
        <w:t>10</w:t>
      </w:r>
      <w:r w:rsidRPr="00A879D7">
        <w:rPr>
          <w:rFonts w:ascii="Times New Roman" w:hAnsi="Times New Roman"/>
          <w:sz w:val="20"/>
        </w:rPr>
        <w:t xml:space="preserve"> om </w:t>
      </w:r>
      <w:r w:rsidRPr="00A879D7">
        <w:rPr>
          <w:rFonts w:ascii="Times New Roman" w:hAnsi="Times New Roman"/>
          <w:i/>
          <w:iCs/>
          <w:sz w:val="20"/>
        </w:rPr>
        <w:t>skärpt straff för våldtäkt</w:t>
      </w:r>
      <w:r w:rsidRPr="00A879D7">
        <w:rPr>
          <w:rFonts w:ascii="Times New Roman" w:hAnsi="Times New Roman"/>
          <w:sz w:val="20"/>
        </w:rPr>
        <w:t xml:space="preserve"> </w:t>
      </w:r>
      <w:r w:rsidRPr="00A879D7">
        <w:rPr>
          <w:rFonts w:ascii="Times New Roman" w:hAnsi="Times New Roman"/>
          <w:i/>
          <w:iCs/>
          <w:sz w:val="20"/>
        </w:rPr>
        <w:t>m.m.</w:t>
      </w:r>
      <w:r w:rsidRPr="00A879D7">
        <w:rPr>
          <w:rFonts w:ascii="Times New Roman" w:hAnsi="Times New Roman"/>
          <w:sz w:val="20"/>
        </w:rPr>
        <w:t xml:space="preserve">*: Riksdagen har tillkännagett för regeringen det som utskottet anfört om skärpt straff för våldtäkt (bet. 2021/22:JuU23 s. 29 f.). Den 13 april 2022 beslutade regeringen propositionen Skärpt syn på våldtäkt och andra sexuella kränkningar (prop. 2021/22:231). I propositionen föreslogs bl.a. att straffet för våldtäkt ska skärpas. Genom förslaget </w:t>
      </w:r>
      <w:r w:rsidR="00683B73">
        <w:rPr>
          <w:rFonts w:ascii="Times New Roman" w:hAnsi="Times New Roman"/>
          <w:sz w:val="20"/>
        </w:rPr>
        <w:t>ansåg regeringen att</w:t>
      </w:r>
      <w:r w:rsidRPr="00A879D7">
        <w:rPr>
          <w:rFonts w:ascii="Times New Roman" w:hAnsi="Times New Roman"/>
          <w:sz w:val="20"/>
        </w:rPr>
        <w:t xml:space="preserve"> tillkännagivandet </w:t>
      </w:r>
      <w:r w:rsidR="00683B73">
        <w:rPr>
          <w:rFonts w:ascii="Times New Roman" w:hAnsi="Times New Roman"/>
          <w:sz w:val="20"/>
        </w:rPr>
        <w:t xml:space="preserve">var </w:t>
      </w:r>
      <w:r w:rsidRPr="00A879D7">
        <w:rPr>
          <w:rFonts w:ascii="Times New Roman" w:hAnsi="Times New Roman"/>
          <w:sz w:val="20"/>
        </w:rPr>
        <w:t xml:space="preserve">tillgodosett. Då tillkännagivandet beslutades i tiden efter propositionen kunde tillkännagivandet inte förklaras </w:t>
      </w:r>
      <w:r w:rsidR="00BD513F">
        <w:rPr>
          <w:rFonts w:ascii="Times New Roman" w:hAnsi="Times New Roman"/>
          <w:sz w:val="20"/>
        </w:rPr>
        <w:t>slutbehandlat</w:t>
      </w:r>
      <w:r w:rsidR="00BD513F" w:rsidRPr="00A879D7">
        <w:rPr>
          <w:rFonts w:ascii="Times New Roman" w:hAnsi="Times New Roman"/>
          <w:sz w:val="20"/>
        </w:rPr>
        <w:t>i propositionen.</w:t>
      </w:r>
      <w:r w:rsidRPr="00A879D7">
        <w:rPr>
          <w:rFonts w:ascii="Times New Roman" w:hAnsi="Times New Roman"/>
          <w:sz w:val="20"/>
        </w:rPr>
        <w:t xml:space="preserve"> Tillkännagivandet förklarades </w:t>
      </w:r>
      <w:r w:rsidR="00A61480">
        <w:rPr>
          <w:rFonts w:ascii="Times New Roman" w:hAnsi="Times New Roman"/>
          <w:sz w:val="20"/>
        </w:rPr>
        <w:t xml:space="preserve">i stället </w:t>
      </w:r>
      <w:r w:rsidRPr="00A879D7">
        <w:rPr>
          <w:rFonts w:ascii="Times New Roman" w:hAnsi="Times New Roman"/>
          <w:sz w:val="20"/>
        </w:rPr>
        <w:t>slutbehandlat i budgetpropositionen för 2023 (prop. 2022/23:1 utg.omr. 4 avsnitt 3.7 s. 49). Punkten är slutbehandlad.</w:t>
      </w:r>
    </w:p>
    <w:p w14:paraId="7F2368EB" w14:textId="68CF517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11 om </w:t>
      </w:r>
      <w:r w:rsidRPr="00A879D7">
        <w:rPr>
          <w:rFonts w:ascii="Times New Roman" w:hAnsi="Times New Roman"/>
          <w:i/>
          <w:iCs/>
          <w:sz w:val="20"/>
        </w:rPr>
        <w:t>grovt sexuellt ofredande</w:t>
      </w:r>
      <w:r w:rsidRPr="00A879D7">
        <w:rPr>
          <w:rFonts w:ascii="Times New Roman" w:hAnsi="Times New Roman"/>
          <w:sz w:val="20"/>
        </w:rPr>
        <w:t>*: Riksdagen har tillkännagett för regeringen det som utskottet anfört om grovt sexuellt ofredande och tillkännager detta för regeringen (bet. 2021/22:JuU23 s. 29 f.). Den 13</w:t>
      </w:r>
      <w:r w:rsidR="000F7EE8">
        <w:rPr>
          <w:rFonts w:ascii="Times New Roman" w:hAnsi="Times New Roman"/>
          <w:sz w:val="20"/>
        </w:rPr>
        <w:t> </w:t>
      </w:r>
      <w:r w:rsidRPr="00A879D7">
        <w:rPr>
          <w:rFonts w:ascii="Times New Roman" w:hAnsi="Times New Roman"/>
          <w:sz w:val="20"/>
        </w:rPr>
        <w:t xml:space="preserve">april 2022 beslutade regeringen propositionen Skärpt syn på våldtäkt och andra sexuella kränkningar (prop. 2021/22:231). I propositionen lämnades bl.a. förslag om grovt sexuellt ofredande. </w:t>
      </w:r>
      <w:r w:rsidR="00BD513F" w:rsidRPr="00A879D7">
        <w:rPr>
          <w:rFonts w:ascii="Times New Roman" w:hAnsi="Times New Roman"/>
          <w:sz w:val="20"/>
        </w:rPr>
        <w:t xml:space="preserve">Genom förslagen </w:t>
      </w:r>
      <w:r w:rsidR="00BD513F">
        <w:rPr>
          <w:rFonts w:ascii="Times New Roman" w:hAnsi="Times New Roman"/>
          <w:sz w:val="20"/>
        </w:rPr>
        <w:t>ansåg regeringen att</w:t>
      </w:r>
      <w:r w:rsidR="00BD513F" w:rsidRPr="00A879D7">
        <w:rPr>
          <w:rFonts w:ascii="Times New Roman" w:hAnsi="Times New Roman"/>
          <w:sz w:val="20"/>
        </w:rPr>
        <w:t xml:space="preserve"> tillkännagivandet </w:t>
      </w:r>
      <w:r w:rsidR="00BD513F">
        <w:rPr>
          <w:rFonts w:ascii="Times New Roman" w:hAnsi="Times New Roman"/>
          <w:sz w:val="20"/>
        </w:rPr>
        <w:t xml:space="preserve">var </w:t>
      </w:r>
      <w:r w:rsidR="00BD513F" w:rsidRPr="00A879D7">
        <w:rPr>
          <w:rFonts w:ascii="Times New Roman" w:hAnsi="Times New Roman"/>
          <w:sz w:val="20"/>
        </w:rPr>
        <w:t>tillgodosett. Då tillkänna</w:t>
      </w:r>
      <w:r w:rsidR="008D4EA3">
        <w:rPr>
          <w:rFonts w:ascii="Times New Roman" w:hAnsi="Times New Roman"/>
          <w:sz w:val="20"/>
        </w:rPr>
        <w:softHyphen/>
      </w:r>
      <w:r w:rsidR="00BD513F" w:rsidRPr="00A879D7">
        <w:rPr>
          <w:rFonts w:ascii="Times New Roman" w:hAnsi="Times New Roman"/>
          <w:sz w:val="20"/>
        </w:rPr>
        <w:t xml:space="preserve">givandet beslutades i tiden efter propositionen kunde tillkännagivandet inte förklaras </w:t>
      </w:r>
      <w:r w:rsidR="00BD513F">
        <w:rPr>
          <w:rFonts w:ascii="Times New Roman" w:hAnsi="Times New Roman"/>
          <w:sz w:val="20"/>
        </w:rPr>
        <w:t>slutbehandlat</w:t>
      </w:r>
      <w:r w:rsidR="00BD513F" w:rsidRPr="00A879D7">
        <w:rPr>
          <w:rFonts w:ascii="Times New Roman" w:hAnsi="Times New Roman"/>
          <w:sz w:val="20"/>
        </w:rPr>
        <w:t>i propositionen.</w:t>
      </w:r>
      <w:r w:rsidRPr="00A879D7">
        <w:rPr>
          <w:rFonts w:ascii="Times New Roman" w:hAnsi="Times New Roman"/>
          <w:sz w:val="20"/>
        </w:rPr>
        <w:t xml:space="preserve"> Tillkännagivandet förklarades </w:t>
      </w:r>
      <w:r w:rsidR="00A61480">
        <w:rPr>
          <w:rFonts w:ascii="Times New Roman" w:hAnsi="Times New Roman"/>
          <w:sz w:val="20"/>
        </w:rPr>
        <w:t xml:space="preserve">i stället </w:t>
      </w:r>
      <w:r w:rsidRPr="00A879D7">
        <w:rPr>
          <w:rFonts w:ascii="Times New Roman" w:hAnsi="Times New Roman"/>
          <w:sz w:val="20"/>
        </w:rPr>
        <w:t>slutbehandlat i budgetpropositionen för 2023 (prop. 2022/23:1 utg.omr. 4 avsnitt 3.7 s. 49). Punkten är slutbehandlad.</w:t>
      </w:r>
    </w:p>
    <w:p w14:paraId="65AD7580" w14:textId="72C41536" w:rsidR="00B7645C"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iCs/>
          <w:sz w:val="20"/>
        </w:rPr>
        <w:t>köp av sexuell handling av barn</w:t>
      </w:r>
      <w:r w:rsidRPr="00A879D7">
        <w:rPr>
          <w:rFonts w:ascii="Times New Roman" w:hAnsi="Times New Roman"/>
          <w:sz w:val="20"/>
        </w:rPr>
        <w:t xml:space="preserve">*: Riksdagen har tillkännagett för regeringen det som utskottet anfört om köp av sexuell handling av barn (bet. 2021/22:JuU23 s. 29 f.). Den 13 april 2022 beslutade regeringen propositionen Skärpt syn på våldtäkt och andra sexuella kränkningar (prop. 2021/22:231). I propositionen föreslogs bl.a. att straffet för utnyttjande av barn genom köp av sexuellhandling ska skärpas. Genom förslaget </w:t>
      </w:r>
      <w:r>
        <w:rPr>
          <w:rFonts w:ascii="Times New Roman" w:hAnsi="Times New Roman"/>
          <w:sz w:val="20"/>
        </w:rPr>
        <w:t>ansåg regeringen att</w:t>
      </w:r>
      <w:r w:rsidRPr="00A879D7">
        <w:rPr>
          <w:rFonts w:ascii="Times New Roman" w:hAnsi="Times New Roman"/>
          <w:sz w:val="20"/>
        </w:rPr>
        <w:t xml:space="preserve"> tillkännagivandet </w:t>
      </w:r>
      <w:r>
        <w:rPr>
          <w:rFonts w:ascii="Times New Roman" w:hAnsi="Times New Roman"/>
          <w:sz w:val="20"/>
        </w:rPr>
        <w:t xml:space="preserve">var </w:t>
      </w:r>
      <w:r w:rsidRPr="00A879D7">
        <w:rPr>
          <w:rFonts w:ascii="Times New Roman" w:hAnsi="Times New Roman"/>
          <w:sz w:val="20"/>
        </w:rPr>
        <w:t>tillgodosett.</w:t>
      </w:r>
    </w:p>
    <w:p w14:paraId="0C7D00C7" w14:textId="1142F438"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 Då tillkännagivandet beslutades i tiden efter propositionen kunde till</w:t>
      </w:r>
      <w:r w:rsidR="008D4EA3">
        <w:rPr>
          <w:rFonts w:ascii="Times New Roman" w:hAnsi="Times New Roman"/>
          <w:sz w:val="20"/>
        </w:rPr>
        <w:softHyphen/>
      </w:r>
      <w:r w:rsidRPr="00A879D7">
        <w:rPr>
          <w:rFonts w:ascii="Times New Roman" w:hAnsi="Times New Roman"/>
          <w:sz w:val="20"/>
        </w:rPr>
        <w:t>känna</w:t>
      </w:r>
      <w:r w:rsidR="008D4EA3">
        <w:rPr>
          <w:rFonts w:ascii="Times New Roman" w:hAnsi="Times New Roman"/>
          <w:sz w:val="20"/>
        </w:rPr>
        <w:softHyphen/>
      </w:r>
      <w:r w:rsidRPr="00A879D7">
        <w:rPr>
          <w:rFonts w:ascii="Times New Roman" w:hAnsi="Times New Roman"/>
          <w:sz w:val="20"/>
        </w:rPr>
        <w:t xml:space="preserve">givandet inte förklaras </w:t>
      </w:r>
      <w:r w:rsidR="00683B73">
        <w:rPr>
          <w:rFonts w:ascii="Times New Roman" w:hAnsi="Times New Roman"/>
          <w:sz w:val="20"/>
        </w:rPr>
        <w:t>slutbehandlat</w:t>
      </w:r>
      <w:r w:rsidRPr="00A879D7" w:rsidDel="00A61480">
        <w:rPr>
          <w:rFonts w:ascii="Times New Roman" w:hAnsi="Times New Roman"/>
          <w:sz w:val="20"/>
        </w:rPr>
        <w:t xml:space="preserve"> </w:t>
      </w:r>
      <w:r w:rsidRPr="00A879D7">
        <w:rPr>
          <w:rFonts w:ascii="Times New Roman" w:hAnsi="Times New Roman"/>
          <w:sz w:val="20"/>
        </w:rPr>
        <w:t>i propositionen. Tillkänna</w:t>
      </w:r>
      <w:r w:rsidR="008D4EA3">
        <w:rPr>
          <w:rFonts w:ascii="Times New Roman" w:hAnsi="Times New Roman"/>
          <w:sz w:val="20"/>
        </w:rPr>
        <w:softHyphen/>
      </w:r>
      <w:r w:rsidRPr="00A879D7">
        <w:rPr>
          <w:rFonts w:ascii="Times New Roman" w:hAnsi="Times New Roman"/>
          <w:sz w:val="20"/>
        </w:rPr>
        <w:t xml:space="preserve">givandet förklarades </w:t>
      </w:r>
      <w:r w:rsidR="00A61480">
        <w:rPr>
          <w:rFonts w:ascii="Times New Roman" w:hAnsi="Times New Roman"/>
          <w:sz w:val="20"/>
        </w:rPr>
        <w:t xml:space="preserve">i stället </w:t>
      </w:r>
      <w:r w:rsidRPr="00A879D7">
        <w:rPr>
          <w:rFonts w:ascii="Times New Roman" w:hAnsi="Times New Roman"/>
          <w:sz w:val="20"/>
        </w:rPr>
        <w:t>slutbehandlat i budgetpropositionen för 2023 (prop. 2022/23:1 utg.omr. 4 avsnitt 3.7 s. 49). Punkten är slutbehandlad.</w:t>
      </w:r>
    </w:p>
    <w:p w14:paraId="32937A1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21 om </w:t>
      </w:r>
      <w:r w:rsidRPr="00A879D7">
        <w:rPr>
          <w:rFonts w:ascii="Times New Roman" w:hAnsi="Times New Roman"/>
          <w:i/>
          <w:iCs/>
          <w:sz w:val="20"/>
        </w:rPr>
        <w:t>grov stöld</w:t>
      </w:r>
      <w:r w:rsidRPr="00A879D7">
        <w:rPr>
          <w:rFonts w:ascii="Times New Roman" w:hAnsi="Times New Roman"/>
          <w:sz w:val="20"/>
        </w:rPr>
        <w:t>*: Riksdagen har tillkännagett för regeringen det som utskottet anfört om skärpt minimistraff för grov stöld</w:t>
      </w:r>
      <w:r w:rsidRPr="00A879D7">
        <w:rPr>
          <w:rFonts w:ascii="Times New Roman" w:eastAsia="Calibri" w:hAnsi="Times New Roman"/>
          <w:sz w:val="20"/>
        </w:rPr>
        <w:t xml:space="preserve"> (bet. 2021/22:JuU23 s. 40 f.)</w:t>
      </w:r>
      <w:r w:rsidRPr="00A879D7">
        <w:rPr>
          <w:rFonts w:ascii="Times New Roman" w:hAnsi="Times New Roman"/>
          <w:sz w:val="20"/>
        </w:rPr>
        <w:t xml:space="preserve">. Regeringen avser att under våren 2023 tillsätta en utredning som ur ett brett perspektiv ska se över straffskalorna. Punkten är inte slutbehandlad. </w:t>
      </w:r>
    </w:p>
    <w:p w14:paraId="5EBF3C69" w14:textId="57E4856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29 om </w:t>
      </w:r>
      <w:r w:rsidRPr="00A879D7">
        <w:rPr>
          <w:rFonts w:ascii="Times New Roman" w:hAnsi="Times New Roman"/>
          <w:i/>
          <w:iCs/>
          <w:sz w:val="20"/>
        </w:rPr>
        <w:t>straffrättsligt</w:t>
      </w:r>
      <w:r w:rsidRPr="00A879D7">
        <w:rPr>
          <w:rFonts w:ascii="Times New Roman" w:hAnsi="Times New Roman"/>
          <w:i/>
          <w:sz w:val="20"/>
        </w:rPr>
        <w:t xml:space="preserve"> skydd för skolpersonal</w:t>
      </w:r>
      <w:r w:rsidRPr="00A879D7">
        <w:rPr>
          <w:rFonts w:ascii="Times New Roman" w:hAnsi="Times New Roman"/>
          <w:sz w:val="20"/>
        </w:rPr>
        <w:t xml:space="preserve">*: Riksdagen har tillkännagett för regeringen det som utskottet anfört om straffrättsligt skydd för skolpersonal (bet. 2021/22:JuU23 s. 48 f.). I maj 2020 beslutade regeringen kommittédirektiven Ett förstärkt straffrättsligt skydd för vissa samhällsnyttiga funktioner och några andra straffrättsliga frågor (dir. 2020:54). Utredaren fick i uppdrag att bl.a. överväga och ta ställning till vilka samhällsnyttiga funktioner som är i behov av ett förstärkt straffrättsligt skydd och hur ett sådant skydd kan uppnås. Uppdraget redovisades den 2 februari 2022 genom betänkandet En skärpt syn på brott mot journalister och utövare av vissa samhällsnyttiga funktioner (SOU 2022:2). Betänkandet har remitterats och remisstiden gick ut den 18 maj 2022. Punkten är inte slutbehandlad. </w:t>
      </w:r>
    </w:p>
    <w:p w14:paraId="697D7E9B" w14:textId="509FC256"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34 om </w:t>
      </w:r>
      <w:r w:rsidRPr="00A879D7">
        <w:rPr>
          <w:rFonts w:ascii="Times New Roman" w:hAnsi="Times New Roman"/>
          <w:i/>
          <w:iCs/>
          <w:sz w:val="20"/>
        </w:rPr>
        <w:t>skärpta straff m.m. för brott kopplade till grov organiserad brottslighet</w:t>
      </w:r>
      <w:r w:rsidRPr="00A879D7">
        <w:rPr>
          <w:rFonts w:ascii="Times New Roman" w:hAnsi="Times New Roman"/>
          <w:sz w:val="20"/>
        </w:rPr>
        <w:t>*: Riksdagen har tillkännagett för regeringen det som utskottet anfört om skärpta straff för grov organiserad brottslighet (bet. 2021/22:JuU23 s. 59 f.). Regeringen beslutade den 11 juni 2020 att ge en särskild utredare i uppdrag att bl.a. överväga och lämna förslag till ändringar i lagstiftningen som innebär en skärpt och mer effektiv straffrättslig reglering mot brott i kriminella nätverk, särskilt brott med kopplingar till kriminella uppgörelser (dir. 2020:62). Den 24 augusti 2021 överlämnades betänkandet Skärpta straff för brott i kriminella nätverk (SOU 2021:68). Den 11 augusti 2022 beslutade regeringen lagråds</w:t>
      </w:r>
      <w:r w:rsidR="008D4EA3">
        <w:rPr>
          <w:rFonts w:ascii="Times New Roman" w:hAnsi="Times New Roman"/>
          <w:sz w:val="20"/>
        </w:rPr>
        <w:softHyphen/>
      </w:r>
      <w:r w:rsidRPr="00A879D7">
        <w:rPr>
          <w:rFonts w:ascii="Times New Roman" w:hAnsi="Times New Roman"/>
          <w:sz w:val="20"/>
        </w:rPr>
        <w:t xml:space="preserve">remissen Skärpta straff för brott i kriminella nätverk. </w:t>
      </w:r>
      <w:r>
        <w:rPr>
          <w:rFonts w:ascii="Times New Roman" w:hAnsi="Times New Roman"/>
          <w:sz w:val="20"/>
        </w:rPr>
        <w:t>Regeringen beslutade den 26 januari 2023 propositionen Skärpta straff för brott i kriminella nätverk (prop. 2022/23:53).</w:t>
      </w:r>
      <w:r w:rsidRPr="00A879D7">
        <w:rPr>
          <w:rFonts w:ascii="Times New Roman" w:hAnsi="Times New Roman"/>
          <w:sz w:val="20"/>
        </w:rPr>
        <w:t xml:space="preserve"> </w:t>
      </w:r>
      <w:r>
        <w:rPr>
          <w:rFonts w:ascii="Times New Roman" w:hAnsi="Times New Roman"/>
          <w:sz w:val="20"/>
        </w:rPr>
        <w:t xml:space="preserve">Genom propositionens förslag </w:t>
      </w:r>
      <w:r w:rsidR="00A076ED">
        <w:rPr>
          <w:rFonts w:ascii="Times New Roman" w:hAnsi="Times New Roman"/>
          <w:sz w:val="20"/>
        </w:rPr>
        <w:t>bedömde regeringen att</w:t>
      </w:r>
      <w:r>
        <w:rPr>
          <w:rFonts w:ascii="Times New Roman" w:hAnsi="Times New Roman"/>
          <w:sz w:val="20"/>
        </w:rPr>
        <w:t xml:space="preserve"> tillkännagivandet </w:t>
      </w:r>
      <w:r w:rsidR="00A076ED">
        <w:rPr>
          <w:rFonts w:ascii="Times New Roman" w:hAnsi="Times New Roman"/>
          <w:sz w:val="20"/>
        </w:rPr>
        <w:t xml:space="preserve">är </w:t>
      </w:r>
      <w:r>
        <w:rPr>
          <w:rFonts w:ascii="Times New Roman" w:hAnsi="Times New Roman"/>
          <w:sz w:val="20"/>
        </w:rPr>
        <w:t>tillgodosett</w:t>
      </w:r>
      <w:r w:rsidR="00A076ED">
        <w:rPr>
          <w:rFonts w:ascii="Times New Roman" w:hAnsi="Times New Roman"/>
          <w:sz w:val="20"/>
        </w:rPr>
        <w:t xml:space="preserve"> och därmed slutbehandlat</w:t>
      </w:r>
      <w:r>
        <w:rPr>
          <w:rFonts w:ascii="Times New Roman" w:hAnsi="Times New Roman"/>
          <w:sz w:val="20"/>
        </w:rPr>
        <w:t xml:space="preserve">. </w:t>
      </w:r>
      <w:r w:rsidRPr="00A879D7">
        <w:rPr>
          <w:rFonts w:ascii="Times New Roman" w:hAnsi="Times New Roman"/>
          <w:sz w:val="20"/>
        </w:rPr>
        <w:t>Punkten är slutbehandlad.</w:t>
      </w:r>
      <w:r>
        <w:rPr>
          <w:rFonts w:ascii="Times New Roman" w:hAnsi="Times New Roman"/>
          <w:sz w:val="20"/>
        </w:rPr>
        <w:t xml:space="preserve"> </w:t>
      </w:r>
    </w:p>
    <w:p w14:paraId="0E6EE0D2" w14:textId="790D385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40 om </w:t>
      </w:r>
      <w:r w:rsidRPr="00A879D7">
        <w:rPr>
          <w:rFonts w:ascii="Times New Roman" w:hAnsi="Times New Roman"/>
          <w:i/>
          <w:sz w:val="20"/>
        </w:rPr>
        <w:t>narkotikabrott</w:t>
      </w:r>
      <w:r w:rsidRPr="00A879D7">
        <w:rPr>
          <w:rFonts w:ascii="Times New Roman" w:hAnsi="Times New Roman"/>
          <w:sz w:val="20"/>
        </w:rPr>
        <w:t>*: Riksdagen har tillkännagett för regeringen det som utskottet anfört om strängare straff för narkotikaförsäljning (bet. 2021/22:JuU23 s. 59 f.). Regeringen beslutade den 11 juni 2020 att ge en särskild utredare i uppdrag att bl.a. överväga och lämna förslag till ändringar i lagstiftningen som innebär en skärpt och mer effektiv straffrättslig reglering mot brott i kriminella nätverk, särskilt brott med kopplingar till kriminella uppgörelser (dir. 2020:62). Den 24 augusti 2021 överlämnades betänkandet Skärpta straff för brott i kriminella nätverk (SOU 2021:68). Den 11 augusti 2022 beslutade regeringen lagråds</w:t>
      </w:r>
      <w:r w:rsidR="008D4EA3">
        <w:rPr>
          <w:rFonts w:ascii="Times New Roman" w:hAnsi="Times New Roman"/>
          <w:sz w:val="20"/>
        </w:rPr>
        <w:softHyphen/>
      </w:r>
      <w:r w:rsidRPr="00A879D7">
        <w:rPr>
          <w:rFonts w:ascii="Times New Roman" w:hAnsi="Times New Roman"/>
          <w:sz w:val="20"/>
        </w:rPr>
        <w:t xml:space="preserve">remissen Skärpta straff för brott i kriminella nätverk. </w:t>
      </w:r>
      <w:r>
        <w:rPr>
          <w:rFonts w:ascii="Times New Roman" w:hAnsi="Times New Roman"/>
          <w:sz w:val="20"/>
        </w:rPr>
        <w:t>Regeringen beslutade den 26 januari 2023 propositionen Skärpta straff för brott i kriminella nätverk (prop. 2022/23:53).</w:t>
      </w:r>
      <w:r w:rsidRPr="00A879D7">
        <w:rPr>
          <w:rFonts w:ascii="Times New Roman" w:hAnsi="Times New Roman"/>
          <w:sz w:val="20"/>
        </w:rPr>
        <w:t xml:space="preserve"> </w:t>
      </w:r>
      <w:r>
        <w:rPr>
          <w:rFonts w:ascii="Times New Roman" w:hAnsi="Times New Roman"/>
          <w:sz w:val="20"/>
        </w:rPr>
        <w:t xml:space="preserve">Genom propositionens förslag om narkotikabrott </w:t>
      </w:r>
      <w:r w:rsidR="00CD7C19">
        <w:rPr>
          <w:rFonts w:ascii="Times New Roman" w:hAnsi="Times New Roman"/>
          <w:sz w:val="20"/>
        </w:rPr>
        <w:t xml:space="preserve">bedömde regeringen att </w:t>
      </w:r>
      <w:r>
        <w:rPr>
          <w:rFonts w:ascii="Times New Roman" w:hAnsi="Times New Roman"/>
          <w:sz w:val="20"/>
        </w:rPr>
        <w:t xml:space="preserve">tillkännagivandet </w:t>
      </w:r>
      <w:r w:rsidR="00CD7C19">
        <w:rPr>
          <w:rFonts w:ascii="Times New Roman" w:hAnsi="Times New Roman"/>
          <w:sz w:val="20"/>
        </w:rPr>
        <w:t xml:space="preserve">är </w:t>
      </w:r>
      <w:r>
        <w:rPr>
          <w:rFonts w:ascii="Times New Roman" w:hAnsi="Times New Roman"/>
          <w:sz w:val="20"/>
        </w:rPr>
        <w:t>tillgodosett</w:t>
      </w:r>
      <w:r w:rsidR="00CD7C19">
        <w:rPr>
          <w:rFonts w:ascii="Times New Roman" w:hAnsi="Times New Roman"/>
          <w:sz w:val="20"/>
        </w:rPr>
        <w:t xml:space="preserve"> och därmed slutbehandlat</w:t>
      </w:r>
      <w:r>
        <w:rPr>
          <w:rFonts w:ascii="Times New Roman" w:hAnsi="Times New Roman"/>
          <w:sz w:val="20"/>
        </w:rPr>
        <w:t xml:space="preserve">. </w:t>
      </w:r>
      <w:r w:rsidRPr="00A879D7">
        <w:rPr>
          <w:rFonts w:ascii="Times New Roman" w:hAnsi="Times New Roman"/>
          <w:sz w:val="20"/>
        </w:rPr>
        <w:t>Punkten är slutbehandlad.</w:t>
      </w:r>
    </w:p>
    <w:p w14:paraId="4EB389F7" w14:textId="37E0694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43</w:t>
      </w:r>
      <w:r w:rsidRPr="00A879D7">
        <w:rPr>
          <w:rFonts w:ascii="Times New Roman" w:hAnsi="Times New Roman"/>
          <w:b/>
          <w:sz w:val="20"/>
        </w:rPr>
        <w:t xml:space="preserve"> </w:t>
      </w:r>
      <w:r w:rsidRPr="00A879D7">
        <w:rPr>
          <w:rFonts w:ascii="Times New Roman" w:hAnsi="Times New Roman"/>
          <w:sz w:val="20"/>
        </w:rPr>
        <w:t xml:space="preserve">om </w:t>
      </w:r>
      <w:r w:rsidRPr="00A879D7">
        <w:rPr>
          <w:rFonts w:ascii="Times New Roman" w:hAnsi="Times New Roman"/>
          <w:i/>
          <w:sz w:val="20"/>
        </w:rPr>
        <w:t>översyn av bestämmelserna om preskription</w:t>
      </w:r>
      <w:r w:rsidRPr="00A879D7">
        <w:rPr>
          <w:rFonts w:ascii="Times New Roman" w:hAnsi="Times New Roman"/>
          <w:sz w:val="20"/>
        </w:rPr>
        <w:t>*: Riksdagen har tillkännagett för regeringen det som utskottet anför om en översyn av bestämmelserna om preskription (bet. 2021/22:JuU23 s. 73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föreslår bland annat generellt förlängda preskriptionstider för allvarliga brott. Betänkandet har remitterats och remisstiden gick ut den 15 mars 2022. Den fortsatta beredningen av utredningens förslag pågår inom Regeringskansliet. Punkten är inte slutbehandlad.</w:t>
      </w:r>
    </w:p>
    <w:p w14:paraId="58C0B2FA" w14:textId="50407D9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A879D7">
        <w:rPr>
          <w:rFonts w:ascii="Times New Roman" w:hAnsi="Times New Roman"/>
          <w:sz w:val="20"/>
        </w:rPr>
        <w:t xml:space="preserve">Punkt 52 om </w:t>
      </w:r>
      <w:r w:rsidRPr="00A879D7">
        <w:rPr>
          <w:rFonts w:ascii="Times New Roman" w:hAnsi="Times New Roman"/>
          <w:i/>
          <w:iCs/>
          <w:sz w:val="20"/>
        </w:rPr>
        <w:t>straffmätning vid flerfaldig brottslighet</w:t>
      </w:r>
      <w:r w:rsidRPr="00A879D7">
        <w:rPr>
          <w:rFonts w:ascii="Times New Roman" w:hAnsi="Times New Roman"/>
          <w:sz w:val="20"/>
        </w:rPr>
        <w:t xml:space="preserve">*: Riksdagen har tillkännagett för regeringen det som utskottet anfört om skärpt straffmätning vid flerfaldig brottslighet (bet. 2021/22:JuU23 s. 87 </w:t>
      </w:r>
      <w:r w:rsidR="00BD513F" w:rsidRPr="00A879D7">
        <w:rPr>
          <w:rFonts w:ascii="Times New Roman" w:hAnsi="Times New Roman"/>
          <w:sz w:val="20"/>
        </w:rPr>
        <w:t xml:space="preserve">f.). Under sommaren 2021 tillsattes en utredning för att se över reglerna om straffmätning vid flerfaldig brottslighet (dir. 2021:56). Utredaren fick i uppdrag att överväga och föreslå förändringar av strafflagstiftningen som ger uttryck för en skärpt syn på flerfaldig brottslighet. Enligt utredningens direktiv ska det säkerställas att straff står i proportion till brottslighetens allvar även för den som begår flera brott. Uppdraget redovisades den 24 januari 2023. </w:t>
      </w:r>
      <w:r w:rsidR="00BD513F">
        <w:rPr>
          <w:rFonts w:ascii="Times New Roman" w:hAnsi="Times New Roman"/>
          <w:sz w:val="20"/>
        </w:rPr>
        <w:t xml:space="preserve">Betänkandet (SOU 2023:1) har remitterats i </w:t>
      </w:r>
      <w:r w:rsidR="00617E3D">
        <w:rPr>
          <w:rFonts w:ascii="Times New Roman" w:hAnsi="Times New Roman"/>
          <w:sz w:val="20"/>
        </w:rPr>
        <w:t>mars</w:t>
      </w:r>
      <w:r w:rsidR="00BD513F">
        <w:rPr>
          <w:rFonts w:ascii="Times New Roman" w:hAnsi="Times New Roman"/>
          <w:sz w:val="20"/>
        </w:rPr>
        <w:t xml:space="preserve"> 2023. Remisstiden går ut den </w:t>
      </w:r>
      <w:r w:rsidR="00617E3D">
        <w:rPr>
          <w:rFonts w:ascii="Times New Roman" w:hAnsi="Times New Roman"/>
          <w:sz w:val="20"/>
        </w:rPr>
        <w:t>5 juni</w:t>
      </w:r>
      <w:r w:rsidR="00BD513F">
        <w:rPr>
          <w:rFonts w:ascii="Times New Roman" w:hAnsi="Times New Roman"/>
          <w:sz w:val="20"/>
        </w:rPr>
        <w:t>.</w:t>
      </w:r>
      <w:r w:rsidRPr="00A879D7">
        <w:rPr>
          <w:rFonts w:ascii="Times New Roman" w:hAnsi="Times New Roman"/>
          <w:sz w:val="20"/>
        </w:rPr>
        <w:t xml:space="preserve"> Punkten är inte slutbehandlad.</w:t>
      </w:r>
    </w:p>
    <w:p w14:paraId="739F1063" w14:textId="0BD93978"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21, 29, 43 och 52.</w:t>
      </w:r>
    </w:p>
    <w:p w14:paraId="3844919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w:t>
      </w:r>
      <w:r w:rsidR="001C15B7">
        <w:rPr>
          <w:rFonts w:ascii="Times New Roman" w:eastAsiaTheme="minorHAnsi" w:hAnsi="Times New Roman" w:cstheme="minorBidi"/>
          <w:i/>
          <w:sz w:val="20"/>
          <w:szCs w:val="22"/>
        </w:rPr>
        <w:t>4</w:t>
      </w:r>
      <w:r w:rsidRPr="00A879D7">
        <w:rPr>
          <w:rFonts w:ascii="Times New Roman" w:eastAsiaTheme="minorHAnsi" w:hAnsi="Times New Roman" w:cstheme="minorBidi"/>
          <w:i/>
          <w:sz w:val="20"/>
          <w:szCs w:val="22"/>
        </w:rPr>
        <w:t>. Rskr. 2021/22:246</w:t>
      </w:r>
    </w:p>
    <w:p w14:paraId="399114D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Kriminalvårdsfrågor</w:t>
      </w:r>
    </w:p>
    <w:p w14:paraId="0DDA03B5" w14:textId="26DC37D5" w:rsidR="00683B73" w:rsidRPr="00A879D7" w:rsidRDefault="00683B73" w:rsidP="00683B73">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93" w:name="_Hlk121908072"/>
      <w:r>
        <w:rPr>
          <w:rFonts w:ascii="Times New Roman" w:hAnsi="Times New Roman"/>
          <w:sz w:val="20"/>
        </w:rPr>
        <w:t xml:space="preserve">Mot. 2021/22:3779 m.fl., </w:t>
      </w:r>
      <w:bookmarkEnd w:id="93"/>
      <w:r w:rsidR="00BD513F">
        <w:rPr>
          <w:rFonts w:ascii="Times New Roman" w:hAnsi="Times New Roman"/>
          <w:sz w:val="20"/>
        </w:rPr>
        <w:t>b</w:t>
      </w:r>
      <w:r w:rsidR="00BD513F" w:rsidRPr="00A879D7">
        <w:rPr>
          <w:rFonts w:ascii="Times New Roman" w:hAnsi="Times New Roman"/>
          <w:sz w:val="20"/>
        </w:rPr>
        <w:t>et. 2021/22:JuU25</w:t>
      </w:r>
    </w:p>
    <w:p w14:paraId="7FCCEAA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353EA5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5517F8A" w14:textId="15AB80F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nationellt avhopparprogram</w:t>
      </w:r>
      <w:r w:rsidRPr="00A879D7">
        <w:rPr>
          <w:rFonts w:ascii="Times New Roman" w:hAnsi="Times New Roman"/>
          <w:sz w:val="20"/>
        </w:rPr>
        <w:t>*: Riksdagen har tillkännagett för regeringen det som utskottet anför om att införa ett nationellt avhopparprogram (bet. 2021/22:JuU25). Regeringen gav i december 2019 Polismyndigheten, Kriminalvården, Statens institutionsstyrelsen och Social</w:t>
      </w:r>
      <w:r w:rsidR="001F1F8F">
        <w:rPr>
          <w:rFonts w:ascii="Times New Roman" w:hAnsi="Times New Roman"/>
          <w:sz w:val="20"/>
        </w:rPr>
        <w:softHyphen/>
      </w:r>
      <w:r w:rsidRPr="00A879D7">
        <w:rPr>
          <w:rFonts w:ascii="Times New Roman" w:hAnsi="Times New Roman"/>
          <w:sz w:val="20"/>
        </w:rPr>
        <w:t>styrelsen gemensamt i uppdrag att ta fram ett nationellt av</w:t>
      </w:r>
      <w:r w:rsidR="001F1F8F">
        <w:rPr>
          <w:rFonts w:ascii="Times New Roman" w:hAnsi="Times New Roman"/>
          <w:sz w:val="20"/>
        </w:rPr>
        <w:softHyphen/>
      </w:r>
      <w:r w:rsidRPr="00A879D7">
        <w:rPr>
          <w:rFonts w:ascii="Times New Roman" w:hAnsi="Times New Roman"/>
          <w:sz w:val="20"/>
        </w:rPr>
        <w:t xml:space="preserve">hopparprogram. Myndigheterna slutredovisade uppdraget den 1 mars 2021. Mot bakgrund av de behov som myndigheterna redovisade beslutades den 23 september 2021 om ett uppdrag till Polismyndigheten, Kriminalvården, Statens institutionsstyrelse och Socialstyrelsen om att vidta åtgärder för att förstärka och utveckla stödet till avhoppare i landet (Ju2021/03331). </w:t>
      </w:r>
      <w:r w:rsidR="00683B73">
        <w:rPr>
          <w:rFonts w:ascii="Times New Roman" w:hAnsi="Times New Roman"/>
          <w:sz w:val="20"/>
        </w:rPr>
        <w:t xml:space="preserve">Uppdraget ska slutredovisas senast den 1 februari 2024. </w:t>
      </w:r>
      <w:r w:rsidRPr="00A879D7">
        <w:rPr>
          <w:rFonts w:ascii="Times New Roman" w:hAnsi="Times New Roman"/>
          <w:sz w:val="20"/>
        </w:rPr>
        <w:t>Regeringskansliet beslutade samma dag att tillsätta en bokstavsutredare i syfte att stödja och koordinera myndigheternas arbete under ett år (Ju2021/03348). Riksdagen biföll därefter, den 8 december 2021, Justitie</w:t>
      </w:r>
      <w:r w:rsidR="009A6CE1">
        <w:rPr>
          <w:rFonts w:ascii="Times New Roman" w:hAnsi="Times New Roman"/>
          <w:sz w:val="20"/>
        </w:rPr>
        <w:softHyphen/>
      </w:r>
      <w:r w:rsidRPr="00A879D7">
        <w:rPr>
          <w:rFonts w:ascii="Times New Roman" w:hAnsi="Times New Roman"/>
          <w:sz w:val="20"/>
        </w:rPr>
        <w:t xml:space="preserve">utskottets ställningstagande kring avhopparverksamhet (rskr. 2021/22:89, </w:t>
      </w:r>
      <w:r w:rsidR="00A3249F">
        <w:rPr>
          <w:rFonts w:ascii="Times New Roman" w:hAnsi="Times New Roman"/>
          <w:sz w:val="20"/>
        </w:rPr>
        <w:t xml:space="preserve">bet. </w:t>
      </w:r>
      <w:r w:rsidRPr="00A879D7">
        <w:rPr>
          <w:rFonts w:ascii="Times New Roman" w:hAnsi="Times New Roman"/>
          <w:sz w:val="20"/>
        </w:rPr>
        <w:t>2021/22:JuU1). Enligt utskottet bör bl.a. ett nationellt exitprogram inrättas och Polismyndighetens anslag ökas med ytterligare 50 miljoner kronor fr.o.m. 2022 för att möjliggöra ökad avhopparverksamhet. Mot bakgrund av riksdagens beslut utvidgades bokstavsutredarens uppdrag den 22 december 2021 till att även omfatta att analysera och lämna förslag på hantering av Justitieutskottets ställningstagande.</w:t>
      </w:r>
    </w:p>
    <w:p w14:paraId="5296C80B" w14:textId="6F7F4331"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Den 28 april 2022 delredovisade Polismyndigheten, Kriminalvården, Statens institutionsstyrelse och Socialstyrelsen vilka åtgärder de genomfört och planerar att genomföra i det pågående avhopparuppdraget (Ju2021/03331). Samma dag delredovisade även bokstavsutredaren sitt uppdrag (Ju2021/03348). Enligt utredaren är någon förändring av rollerna mellan stat och kommun i arbetet med stöd till avhoppare inte rimlig, effektiv eller möjlig. Sociala stöd- eller hjälpinsatser för avhoppare - som för att vara framgångsrika förutsätter individens frivillighet och motivation - ligger utanför myndigheternas roller och kunskapsområden. </w:t>
      </w:r>
      <w:r w:rsidR="00683B73" w:rsidRPr="00A879D7">
        <w:rPr>
          <w:rFonts w:ascii="Times New Roman" w:hAnsi="Times New Roman"/>
          <w:sz w:val="20"/>
        </w:rPr>
        <w:t xml:space="preserve">Det är </w:t>
      </w:r>
      <w:r w:rsidR="00683B73">
        <w:rPr>
          <w:rFonts w:ascii="Times New Roman" w:hAnsi="Times New Roman"/>
          <w:sz w:val="20"/>
        </w:rPr>
        <w:t>enligt utredaren</w:t>
      </w:r>
      <w:r w:rsidR="00683B73" w:rsidRPr="00A879D7">
        <w:rPr>
          <w:rFonts w:ascii="Times New Roman" w:hAnsi="Times New Roman"/>
          <w:sz w:val="20"/>
        </w:rPr>
        <w:t xml:space="preserve"> </w:t>
      </w:r>
      <w:r w:rsidRPr="00A879D7">
        <w:rPr>
          <w:rFonts w:ascii="Times New Roman" w:hAnsi="Times New Roman"/>
          <w:sz w:val="20"/>
        </w:rPr>
        <w:t xml:space="preserve">heller inte motiverat att avveckla fungerande avhopparverksamheter som redan etablerats vid socialtjänsterna. </w:t>
      </w:r>
      <w:r w:rsidR="00BD513F" w:rsidRPr="00A879D7">
        <w:rPr>
          <w:rFonts w:ascii="Times New Roman" w:hAnsi="Times New Roman"/>
          <w:sz w:val="20"/>
        </w:rPr>
        <w:t xml:space="preserve">Utredaren anser däremot att ett nationellt exitprogram kan skapas som innebär att avhoppare i landet ska få mer enhetliga och likvärdiga bedömningar och insatser, med utgångspunkt i den nuvarande rollfördelningen mellan stat och kommun. Detta kan enligt utredaren uppnås med ett arbete som bygger på att utveckla och sprida bästa tillgängliga kunskap och stödja och utveckla socialtjänsternas och myndigheternas verksamheter. En förutsättning för detta är </w:t>
      </w:r>
      <w:r w:rsidR="00BD513F">
        <w:rPr>
          <w:rFonts w:ascii="Times New Roman" w:hAnsi="Times New Roman"/>
          <w:sz w:val="20"/>
        </w:rPr>
        <w:t>enligt utredaren</w:t>
      </w:r>
      <w:r w:rsidR="00BD513F" w:rsidRPr="00A879D7">
        <w:rPr>
          <w:rFonts w:ascii="Times New Roman" w:hAnsi="Times New Roman"/>
          <w:sz w:val="20"/>
        </w:rPr>
        <w:t xml:space="preserve"> att öka den nationella samordningen och skapa en struktur för arbetet på nationell nivå. De statliga myndigheterna kan därefter lämna det stöd som behövs till kommunerna, exempelvis metod- och kunskapsstöd, utveckling av behandlingsmetoder och verktyg för uppföljning. </w:t>
      </w:r>
      <w:r w:rsidRPr="00A879D7">
        <w:rPr>
          <w:rFonts w:ascii="Times New Roman" w:hAnsi="Times New Roman"/>
          <w:sz w:val="20"/>
        </w:rPr>
        <w:t>Bokstavsutredaren lämnade även flera förslag, bl.a. om att Polismyndig</w:t>
      </w:r>
      <w:r w:rsidR="001F1F8F">
        <w:rPr>
          <w:rFonts w:ascii="Times New Roman" w:hAnsi="Times New Roman"/>
          <w:sz w:val="20"/>
        </w:rPr>
        <w:softHyphen/>
      </w:r>
      <w:r w:rsidRPr="00A879D7">
        <w:rPr>
          <w:rFonts w:ascii="Times New Roman" w:hAnsi="Times New Roman"/>
          <w:sz w:val="20"/>
        </w:rPr>
        <w:t>heten ska ha ett nationellt samordnande ansvar för arbetet med stöd till avhoppare samt att Polismyndigheten, Kriminalvården och Statens institutionsstyrelse ska utveckla sitt arbete för att identifiera potentiella avhoppare, i syfte att fler individer ska kunna komma ifråga för stödinsatser.</w:t>
      </w:r>
    </w:p>
    <w:p w14:paraId="7D853206" w14:textId="0C9891E8" w:rsidR="00A879D7" w:rsidRP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I</w:t>
      </w:r>
      <w:r w:rsidR="00683B73">
        <w:rPr>
          <w:rFonts w:ascii="Times New Roman" w:hAnsi="Times New Roman"/>
          <w:sz w:val="20"/>
        </w:rPr>
        <w:t xml:space="preserve"> enlighet med</w:t>
      </w:r>
      <w:r w:rsidR="00683B73" w:rsidRPr="00A879D7">
        <w:rPr>
          <w:rFonts w:ascii="Times New Roman" w:hAnsi="Times New Roman"/>
          <w:sz w:val="20"/>
        </w:rPr>
        <w:t xml:space="preserve"> </w:t>
      </w:r>
      <w:r w:rsidR="00A879D7" w:rsidRPr="00A879D7">
        <w:rPr>
          <w:rFonts w:ascii="Times New Roman" w:hAnsi="Times New Roman"/>
          <w:sz w:val="20"/>
        </w:rPr>
        <w:t xml:space="preserve">bokstavsutredarens förslag beslutades </w:t>
      </w:r>
      <w:r w:rsidR="00683B73">
        <w:rPr>
          <w:rFonts w:ascii="Times New Roman" w:hAnsi="Times New Roman"/>
          <w:sz w:val="20"/>
        </w:rPr>
        <w:t>ett ändrings</w:t>
      </w:r>
      <w:r w:rsidR="001F1F8F">
        <w:rPr>
          <w:rFonts w:ascii="Times New Roman" w:hAnsi="Times New Roman"/>
          <w:sz w:val="20"/>
        </w:rPr>
        <w:softHyphen/>
      </w:r>
      <w:r w:rsidR="00683B73">
        <w:rPr>
          <w:rFonts w:ascii="Times New Roman" w:hAnsi="Times New Roman"/>
          <w:sz w:val="20"/>
        </w:rPr>
        <w:t xml:space="preserve">uppdrag </w:t>
      </w:r>
      <w:r w:rsidR="00A879D7" w:rsidRPr="00A879D7">
        <w:rPr>
          <w:rFonts w:ascii="Times New Roman" w:hAnsi="Times New Roman"/>
          <w:sz w:val="20"/>
        </w:rPr>
        <w:t xml:space="preserve">den 30 juni 2022 </w:t>
      </w:r>
      <w:r w:rsidR="00683B73">
        <w:rPr>
          <w:rFonts w:ascii="Times New Roman" w:hAnsi="Times New Roman"/>
          <w:sz w:val="20"/>
        </w:rPr>
        <w:t xml:space="preserve">som </w:t>
      </w:r>
      <w:r>
        <w:rPr>
          <w:rFonts w:ascii="Times New Roman" w:hAnsi="Times New Roman"/>
          <w:sz w:val="20"/>
        </w:rPr>
        <w:t>ger</w:t>
      </w:r>
      <w:r w:rsidRPr="00A879D7">
        <w:rPr>
          <w:rFonts w:ascii="Times New Roman" w:hAnsi="Times New Roman"/>
          <w:sz w:val="20"/>
        </w:rPr>
        <w:t xml:space="preserve"> Polismyndigheten</w:t>
      </w:r>
      <w:r w:rsidR="00A879D7" w:rsidRPr="00A879D7">
        <w:rPr>
          <w:rFonts w:ascii="Times New Roman" w:hAnsi="Times New Roman"/>
          <w:sz w:val="20"/>
        </w:rPr>
        <w:t xml:space="preserve"> det nationellt samordnande ansvaret för det </w:t>
      </w:r>
      <w:r w:rsidR="00683B73">
        <w:rPr>
          <w:rFonts w:ascii="Times New Roman" w:hAnsi="Times New Roman"/>
          <w:sz w:val="20"/>
        </w:rPr>
        <w:t xml:space="preserve">pågående </w:t>
      </w:r>
      <w:r w:rsidR="00A879D7" w:rsidRPr="00A879D7">
        <w:rPr>
          <w:rFonts w:ascii="Times New Roman" w:hAnsi="Times New Roman"/>
          <w:sz w:val="20"/>
        </w:rPr>
        <w:t>myndighetsgemen</w:t>
      </w:r>
      <w:r w:rsidR="001F1F8F">
        <w:rPr>
          <w:rFonts w:ascii="Times New Roman" w:hAnsi="Times New Roman"/>
          <w:sz w:val="20"/>
        </w:rPr>
        <w:softHyphen/>
      </w:r>
      <w:r w:rsidR="00A879D7" w:rsidRPr="00A879D7">
        <w:rPr>
          <w:rFonts w:ascii="Times New Roman" w:hAnsi="Times New Roman"/>
          <w:sz w:val="20"/>
        </w:rPr>
        <w:t>samma arbetet med avhopparverksamhet från och med den 1 oktober 2022. Uppdraget innebär att Polismyndigheten ska leda, driva och vara sammankallande för och rapportera om det myndighetsgemensamma arbetet. Polismyndig</w:t>
      </w:r>
      <w:r w:rsidR="001F1F8F">
        <w:rPr>
          <w:rFonts w:ascii="Times New Roman" w:hAnsi="Times New Roman"/>
          <w:sz w:val="20"/>
        </w:rPr>
        <w:softHyphen/>
      </w:r>
      <w:r w:rsidR="00A879D7" w:rsidRPr="00A879D7">
        <w:rPr>
          <w:rFonts w:ascii="Times New Roman" w:hAnsi="Times New Roman"/>
          <w:sz w:val="20"/>
        </w:rPr>
        <w:t>heten ska vidare förvalta den nationella webbplats om avhoppar</w:t>
      </w:r>
      <w:r w:rsidR="00F17164">
        <w:rPr>
          <w:rFonts w:ascii="Times New Roman" w:hAnsi="Times New Roman"/>
          <w:sz w:val="20"/>
        </w:rPr>
        <w:softHyphen/>
      </w:r>
      <w:r w:rsidR="00A879D7" w:rsidRPr="00A879D7">
        <w:rPr>
          <w:rFonts w:ascii="Times New Roman" w:hAnsi="Times New Roman"/>
          <w:sz w:val="20"/>
        </w:rPr>
        <w:t>verksamhet som myndigheterna har i uppdrag att skapa samt, liksom tidigare, ansvara för att fördela medel till stödinsatser för avhoppare. Uppdraget till Polismyndigheten innebär inte några förändringar i myndigheternas roller när det gäller det operativa arbetet och inte heller mellan statliga myndigheter och kommunernas socialtjänster. Polis</w:t>
      </w:r>
      <w:r w:rsidR="00F17164">
        <w:rPr>
          <w:rFonts w:ascii="Times New Roman" w:hAnsi="Times New Roman"/>
          <w:sz w:val="20"/>
        </w:rPr>
        <w:softHyphen/>
      </w:r>
      <w:r w:rsidR="00A879D7" w:rsidRPr="00A879D7">
        <w:rPr>
          <w:rFonts w:ascii="Times New Roman" w:hAnsi="Times New Roman"/>
          <w:sz w:val="20"/>
        </w:rPr>
        <w:t>myndig</w:t>
      </w:r>
      <w:r w:rsidR="00F17164">
        <w:rPr>
          <w:rFonts w:ascii="Times New Roman" w:hAnsi="Times New Roman"/>
          <w:sz w:val="20"/>
        </w:rPr>
        <w:softHyphen/>
      </w:r>
      <w:r w:rsidR="00A879D7" w:rsidRPr="00A879D7">
        <w:rPr>
          <w:rFonts w:ascii="Times New Roman" w:hAnsi="Times New Roman"/>
          <w:sz w:val="20"/>
        </w:rPr>
        <w:t>heten, Kriminalvården och Statens institutionsstyrelser ska enligt ändringsuppdraget också utveckla arbetet med att identifiera avhoppare. Syftet är att förstärka det uppsökande arbetet, så att fler individer ska komma i fråga för stödinsatser för att lämna kriminaliteten bakom sig. Myndigheterna ska vidare emellan sig fördela övriga eventuella uppgifter kring avhopparverksamhet som kan finnas på nationell nivå. En sådan fördelning ska utgå från respektive myndighets kompetens- och ansvarsområden. Övriga delar av det</w:t>
      </w:r>
      <w:r w:rsidR="00683B73" w:rsidRPr="00A879D7">
        <w:rPr>
          <w:rFonts w:ascii="Times New Roman" w:hAnsi="Times New Roman"/>
          <w:sz w:val="20"/>
        </w:rPr>
        <w:t xml:space="preserve"> </w:t>
      </w:r>
      <w:r w:rsidR="00683B73">
        <w:rPr>
          <w:rFonts w:ascii="Times New Roman" w:hAnsi="Times New Roman"/>
          <w:sz w:val="20"/>
        </w:rPr>
        <w:t>pågående</w:t>
      </w:r>
      <w:r w:rsidR="00A879D7" w:rsidRPr="00A879D7">
        <w:rPr>
          <w:rFonts w:ascii="Times New Roman" w:hAnsi="Times New Roman"/>
          <w:sz w:val="20"/>
        </w:rPr>
        <w:t xml:space="preserve"> myndighetsgemensamma uppdraget och uppdragstiden ligger fast. Punkten är inte slutbehandlad.</w:t>
      </w:r>
    </w:p>
    <w:p w14:paraId="79DCFCD3" w14:textId="342CD6C6"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14 om </w:t>
      </w:r>
      <w:r w:rsidRPr="00A879D7">
        <w:rPr>
          <w:rFonts w:ascii="Times New Roman" w:hAnsi="Times New Roman"/>
          <w:i/>
          <w:iCs/>
          <w:sz w:val="20"/>
        </w:rPr>
        <w:t>påföljd och behandling för personer som begår sexualbrott*</w:t>
      </w:r>
      <w:r w:rsidR="00B511DF">
        <w:rPr>
          <w:rFonts w:ascii="Times New Roman" w:hAnsi="Times New Roman"/>
          <w:sz w:val="20"/>
        </w:rPr>
        <w:t>:</w:t>
      </w:r>
      <w:r w:rsidRPr="00A879D7">
        <w:rPr>
          <w:rFonts w:ascii="Times New Roman" w:hAnsi="Times New Roman"/>
          <w:sz w:val="20"/>
        </w:rPr>
        <w:t xml:space="preserve"> Riksdagen har tillkännagett för regeringen det som utskottet anför om att Kriminalvården bör få i uppdrag att inventera forskning på området samt utforma lämpliga program för farmakologisk och annan medicinsk behandling av pedofiler. Utskottet anför också att möjligheterna att införa vård som påföljd vid sidan av fängelse bör utredas. I en utredning om en utvidgad påföljdsbestämning vid sexualbrott mot barn bör det övervägas i vilken utsträckning regler om tvångsvård ska vara tillämpliga vid påföljdsbestämningen (bet. 2021/22:JuU25 s. 32). </w:t>
      </w:r>
    </w:p>
    <w:p w14:paraId="2DDC132E" w14:textId="6466AF2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Regeringen har i Kriminalvårdens regleringsbrev för budgetåret 2023 gett myndigheten i uppdrag att redovisa en sammanfattning av forskningsläget avseende farmakologiskt och annan medicinsk behandling för klienter som är dömda för sexualbrott. Myndigheten ska vidare redovisa vilka insatser som kan erbjudas dessa klienter under verkställigheten samt vilket utvecklingsarbete som bedrivs inom myndigheten när det gäller målgruppen. I redovisningen ska särskilt fokus riktas mot klienter som är dömda för sexualbrott mot barn. </w:t>
      </w:r>
      <w:r w:rsidR="00683B73">
        <w:rPr>
          <w:rFonts w:ascii="Times New Roman" w:hAnsi="Times New Roman"/>
          <w:sz w:val="20"/>
        </w:rPr>
        <w:t xml:space="preserve">Redovisning ska lämnas i Kriminalvårdens årsredovisning den 22 februari 2024. </w:t>
      </w:r>
      <w:r w:rsidRPr="00A879D7">
        <w:rPr>
          <w:rFonts w:ascii="Times New Roman" w:hAnsi="Times New Roman"/>
          <w:sz w:val="20"/>
        </w:rPr>
        <w:t>Punkten är inte slutbehandlad.</w:t>
      </w:r>
    </w:p>
    <w:p w14:paraId="6ED88E2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17 om </w:t>
      </w:r>
      <w:r w:rsidRPr="00A879D7">
        <w:rPr>
          <w:rFonts w:ascii="Times New Roman" w:hAnsi="Times New Roman"/>
          <w:i/>
          <w:iCs/>
          <w:sz w:val="20"/>
        </w:rPr>
        <w:t>kriminalisering av rymningar*</w:t>
      </w:r>
      <w:r w:rsidRPr="00A879D7">
        <w:rPr>
          <w:rFonts w:ascii="Times New Roman" w:hAnsi="Times New Roman"/>
          <w:sz w:val="20"/>
        </w:rPr>
        <w:t>: Riksdagen har tillkännagett för regeringen det som utskottet anför om kriminalisering av rymningar och avvikelser (bet. 2021/22:JuU25 s. 41). Regeringen beslutade den 30 juni 2022 kommittédirektiven Ett förstärkt samhällsskydd och en minskad risk för återfall i brott (dir. 2022:95) som bl.a. kommer att behandla den fråga tillkännagivandet avser. Uppdraget ska redovisas senast den 29 december 2023. Punkten är inte slutbehandlad.</w:t>
      </w:r>
    </w:p>
    <w:p w14:paraId="04D30C40" w14:textId="3448880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18 om </w:t>
      </w:r>
      <w:r w:rsidRPr="00A879D7">
        <w:rPr>
          <w:rFonts w:ascii="Times New Roman" w:hAnsi="Times New Roman"/>
          <w:i/>
          <w:iCs/>
          <w:sz w:val="20"/>
        </w:rPr>
        <w:t>fler anstalts- och häktesplatser*</w:t>
      </w:r>
      <w:r w:rsidRPr="00A879D7">
        <w:rPr>
          <w:rFonts w:ascii="Times New Roman" w:hAnsi="Times New Roman"/>
          <w:sz w:val="20"/>
        </w:rPr>
        <w:t>: Riksdagen har tillkännagett för regeringen det som utskottet anför om fler anstalts- och häktesplatser (bet. 2021/22:JuU25 s</w:t>
      </w:r>
      <w:r w:rsidR="00C10E29">
        <w:rPr>
          <w:rFonts w:ascii="Times New Roman" w:hAnsi="Times New Roman"/>
          <w:sz w:val="20"/>
        </w:rPr>
        <w:t>.</w:t>
      </w:r>
      <w:r w:rsidRPr="00A879D7">
        <w:rPr>
          <w:rFonts w:ascii="Times New Roman" w:hAnsi="Times New Roman"/>
          <w:sz w:val="20"/>
        </w:rPr>
        <w:t xml:space="preserve"> 42).</w:t>
      </w:r>
    </w:p>
    <w:p w14:paraId="2F8993D8" w14:textId="25FA1C2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Kriminalvården har vid tre tillfällen, i enlighet med uppdrag i myndighetens regleringsbrev för budgetåren 2020, 2021 och 2022, redovisat en plan för ökad platskapacitet (Ju2020/00799, Ju2021/00955 och Ju2022/00818). Av den senast inlämnade utbyggnadsplanen framgår att myndigheten planerar ett tillskott om cirka 4 700 platser under perioden. Regeringen har i Kriminalvårdens regleringsbrev för budgetåret 2023 gett myndigheten i uppdrag att den 1 mars 2023 inkomma med en uppdatering av utbyggnadsplanen. Myndigheten har också i uppdrag att därutöver beräkna vilken ytterligare kapacitet som kommer behövas i häkte, anstalt och frivård för att kunna hantera de förslag som lämnats i Tidöavtalet. Kriminalvården redovisade i juni 2022 ett regeringsuppdrag om att ta fram en plan för en strategisk kompetensförsörjning (Ju2022/02133). Regeringen har i Kriminalvårdens regleringsbrev för budgetåret 2023 gett myndigheten i uppdrag att inkomma med en genomförandeplan för kompetensförsörjningen för åren 2023–2032. Kriminalvårdens anslag har stärkts kraftigt de senaste budgetåren (bl.a. prop. 2019/20:1, prop. 2020/21:1). </w:t>
      </w:r>
      <w:r w:rsidR="00BD513F" w:rsidRPr="00A879D7">
        <w:rPr>
          <w:rFonts w:ascii="Times New Roman" w:hAnsi="Times New Roman"/>
          <w:sz w:val="20"/>
        </w:rPr>
        <w:t>I budgetpropositionen för 2023</w:t>
      </w:r>
      <w:r w:rsidRPr="00A879D7">
        <w:rPr>
          <w:rFonts w:ascii="Times New Roman" w:hAnsi="Times New Roman"/>
          <w:sz w:val="20"/>
        </w:rPr>
        <w:t xml:space="preserve"> före</w:t>
      </w:r>
      <w:r w:rsidR="008315F7">
        <w:rPr>
          <w:rFonts w:ascii="Times New Roman" w:hAnsi="Times New Roman"/>
          <w:sz w:val="20"/>
        </w:rPr>
        <w:softHyphen/>
      </w:r>
      <w:r w:rsidRPr="00A879D7">
        <w:rPr>
          <w:rFonts w:ascii="Times New Roman" w:hAnsi="Times New Roman"/>
          <w:sz w:val="20"/>
        </w:rPr>
        <w:t>slog regeringen att Kriminalvårdens anslag skulle stärkas med ytterligare drygt 2,4 miljarder kronor fr.o.m. 2025 i syfte att kunna fortsätta öka kapaciteten</w:t>
      </w:r>
      <w:r w:rsidR="00683B73">
        <w:rPr>
          <w:rFonts w:ascii="Times New Roman" w:hAnsi="Times New Roman"/>
          <w:sz w:val="20"/>
        </w:rPr>
        <w:t xml:space="preserve"> </w:t>
      </w:r>
      <w:r w:rsidR="00683B73" w:rsidRPr="00A879D7">
        <w:rPr>
          <w:rFonts w:ascii="Times New Roman" w:hAnsi="Times New Roman"/>
          <w:sz w:val="20"/>
        </w:rPr>
        <w:t>(prop. 2022/23:1</w:t>
      </w:r>
      <w:r w:rsidR="00683B73">
        <w:rPr>
          <w:rFonts w:ascii="Times New Roman" w:hAnsi="Times New Roman"/>
          <w:sz w:val="20"/>
        </w:rPr>
        <w:t xml:space="preserve"> utg. omr. 4 avsnitt 3.10</w:t>
      </w:r>
      <w:r w:rsidR="00BD513F">
        <w:rPr>
          <w:rFonts w:ascii="Times New Roman" w:hAnsi="Times New Roman"/>
          <w:sz w:val="20"/>
        </w:rPr>
        <w:t xml:space="preserve"> s.</w:t>
      </w:r>
      <w:r w:rsidR="00683B73">
        <w:rPr>
          <w:rFonts w:ascii="Times New Roman" w:hAnsi="Times New Roman"/>
          <w:sz w:val="20"/>
        </w:rPr>
        <w:t xml:space="preserve"> 76</w:t>
      </w:r>
      <w:r w:rsidR="00683B73" w:rsidRPr="00A879D7">
        <w:rPr>
          <w:rFonts w:ascii="Times New Roman" w:hAnsi="Times New Roman"/>
          <w:sz w:val="20"/>
        </w:rPr>
        <w:t>).</w:t>
      </w:r>
      <w:r w:rsidRPr="00A879D7">
        <w:rPr>
          <w:rFonts w:ascii="Times New Roman" w:hAnsi="Times New Roman"/>
          <w:sz w:val="20"/>
        </w:rPr>
        <w:t xml:space="preserve"> Punkten är inte slutbehandlad.</w:t>
      </w:r>
    </w:p>
    <w:p w14:paraId="4BF99FD5" w14:textId="7578C675"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23 om </w:t>
      </w:r>
      <w:r w:rsidRPr="00A879D7">
        <w:rPr>
          <w:rFonts w:ascii="Times New Roman" w:hAnsi="Times New Roman"/>
          <w:i/>
          <w:iCs/>
          <w:sz w:val="20"/>
        </w:rPr>
        <w:t>biträdande övervakare</w:t>
      </w:r>
      <w:r w:rsidRPr="00A879D7">
        <w:rPr>
          <w:rFonts w:ascii="Times New Roman" w:hAnsi="Times New Roman"/>
          <w:sz w:val="20"/>
        </w:rPr>
        <w:t>*</w:t>
      </w:r>
      <w:r w:rsidR="00B511DF">
        <w:rPr>
          <w:rFonts w:ascii="Times New Roman" w:hAnsi="Times New Roman"/>
          <w:sz w:val="20"/>
        </w:rPr>
        <w:t>:</w:t>
      </w:r>
      <w:r w:rsidRPr="00A879D7">
        <w:rPr>
          <w:rFonts w:ascii="Times New Roman" w:hAnsi="Times New Roman"/>
          <w:sz w:val="20"/>
        </w:rPr>
        <w:t xml:space="preserve"> Riksdagen har tillkännagett för regeringen det som utskottet anför om en total översyn av systemet med biträdande övervakare inom Kriminalvården (bet</w:t>
      </w:r>
      <w:r w:rsidR="008D7958">
        <w:rPr>
          <w:rFonts w:ascii="Times New Roman" w:hAnsi="Times New Roman"/>
          <w:sz w:val="20"/>
        </w:rPr>
        <w:t>.</w:t>
      </w:r>
      <w:r w:rsidRPr="00A879D7">
        <w:rPr>
          <w:rFonts w:ascii="Times New Roman" w:hAnsi="Times New Roman"/>
          <w:sz w:val="20"/>
        </w:rPr>
        <w:t xml:space="preserve"> 2021/22:JuU25 s. 43). Riksdagen har därmed bifallit motion 2021/22:3779 yrkande 36. Regeringen beslutade den 22 december 2022 att ge Kriminalvården ett återrapporteringskrav i regleringsbrevet för 2023 att redovisa hur myndigheten arbetar för att säkerställa att personer som förordnas som biträdande övervakare är lämpliga för uppgiften. Kriminalvården ska återrapportera sin redovisning i årsredovisningen för 2022. Punkten är inte slutbehandlad.</w:t>
      </w:r>
    </w:p>
    <w:p w14:paraId="42758A77" w14:textId="3F1DBE1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24 om </w:t>
      </w:r>
      <w:r w:rsidRPr="00A879D7">
        <w:rPr>
          <w:rFonts w:ascii="Times New Roman" w:hAnsi="Times New Roman"/>
          <w:i/>
          <w:iCs/>
          <w:sz w:val="20"/>
        </w:rPr>
        <w:t>åtgärder för att öka antalet överföringar*</w:t>
      </w:r>
      <w:r w:rsidRPr="00A879D7">
        <w:rPr>
          <w:rFonts w:ascii="Times New Roman" w:hAnsi="Times New Roman"/>
          <w:sz w:val="20"/>
        </w:rPr>
        <w:t>: Riksdagen har tillkännagett för regeringen det som utskottet anför om att Sverige bör prioritera arbetet med att skriva avtal med andra länder om överförande av verkställighet, att Kriminalvården ges i uppdrag att påtagligt öka antalet överföranden av fångar med utländskt medborgarskap i svenska fängelser till sina respektive hemländer och att Kriminalvården bör fördjupa samarbetet med kriminalvården i de länder vars medborgare är överrepresenterade i de svenska anstalterna för att överföring ska bli möjligt i fler fall (bet. 2021/22:JuU25 s</w:t>
      </w:r>
      <w:r w:rsidR="00C10E29">
        <w:rPr>
          <w:rFonts w:ascii="Times New Roman" w:hAnsi="Times New Roman"/>
          <w:sz w:val="20"/>
        </w:rPr>
        <w:t>.</w:t>
      </w:r>
      <w:r w:rsidRPr="00A879D7">
        <w:rPr>
          <w:rFonts w:ascii="Times New Roman" w:hAnsi="Times New Roman"/>
          <w:sz w:val="20"/>
        </w:rPr>
        <w:t xml:space="preserve"> 53). </w:t>
      </w:r>
      <w:r w:rsidR="00BD513F">
        <w:rPr>
          <w:rFonts w:ascii="Times New Roman" w:hAnsi="Times New Roman"/>
          <w:sz w:val="20"/>
        </w:rPr>
        <w:t>Tillkännagivandet</w:t>
      </w:r>
      <w:r w:rsidR="00BD513F" w:rsidRPr="00A879D7">
        <w:rPr>
          <w:rFonts w:ascii="Times New Roman" w:hAnsi="Times New Roman"/>
          <w:sz w:val="20"/>
        </w:rPr>
        <w:t xml:space="preserve"> motsvarar </w:t>
      </w:r>
      <w:r w:rsidR="00BD513F">
        <w:rPr>
          <w:rFonts w:ascii="Times New Roman" w:hAnsi="Times New Roman"/>
          <w:sz w:val="20"/>
        </w:rPr>
        <w:t xml:space="preserve">tillkännagivandet om </w:t>
      </w:r>
      <w:r w:rsidR="00BD513F" w:rsidRPr="009E3D44">
        <w:rPr>
          <w:rFonts w:ascii="Times New Roman" w:hAnsi="Times New Roman"/>
          <w:sz w:val="20"/>
        </w:rPr>
        <w:t>åtgärder för att öka antalet överföranden av dömda utländska medborgare till deras respektive hemländer</w:t>
      </w:r>
      <w:r w:rsidR="00BD513F">
        <w:rPr>
          <w:rFonts w:ascii="Times New Roman" w:hAnsi="Times New Roman"/>
          <w:sz w:val="20"/>
        </w:rPr>
        <w:t xml:space="preserve"> (</w:t>
      </w:r>
      <w:r w:rsidR="00BD513F" w:rsidRPr="00A879D7">
        <w:rPr>
          <w:rFonts w:ascii="Times New Roman" w:hAnsi="Times New Roman"/>
          <w:sz w:val="20"/>
        </w:rPr>
        <w:t>bet. 2020/21:JuU26 punkt 33</w:t>
      </w:r>
      <w:r w:rsidR="00BD513F">
        <w:rPr>
          <w:rFonts w:ascii="Times New Roman" w:hAnsi="Times New Roman"/>
          <w:sz w:val="20"/>
        </w:rPr>
        <w:t>,</w:t>
      </w:r>
      <w:r w:rsidR="00BD513F" w:rsidRPr="00A879D7">
        <w:rPr>
          <w:rFonts w:ascii="Times New Roman" w:hAnsi="Times New Roman"/>
          <w:sz w:val="20"/>
        </w:rPr>
        <w:t xml:space="preserve"> rskr.</w:t>
      </w:r>
      <w:r w:rsidRPr="00A879D7">
        <w:rPr>
          <w:rFonts w:ascii="Times New Roman" w:hAnsi="Times New Roman"/>
          <w:sz w:val="20"/>
        </w:rPr>
        <w:t xml:space="preserve"> 2020/21:304</w:t>
      </w:r>
      <w:r w:rsidR="00683B73">
        <w:rPr>
          <w:rFonts w:ascii="Times New Roman" w:hAnsi="Times New Roman"/>
          <w:sz w:val="20"/>
        </w:rPr>
        <w:t>)</w:t>
      </w:r>
      <w:r w:rsidR="00683B73" w:rsidRPr="00A879D7">
        <w:rPr>
          <w:rFonts w:ascii="Times New Roman" w:hAnsi="Times New Roman"/>
          <w:sz w:val="20"/>
        </w:rPr>
        <w:t>.</w:t>
      </w:r>
    </w:p>
    <w:p w14:paraId="324DDA2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Bilaterala och multilaterala kontakter har genomförts med relevanta länder i syfte att utöka möjligheterna till överföranden. Regeringen avser fortsätta detta arbete. Inriktningen på arbetet är också att bilaterala avtal övervägs i de fall där det anses möjligt, lämpligt och resurseffektivt. </w:t>
      </w:r>
    </w:p>
    <w:p w14:paraId="6FB6418F" w14:textId="6C808A9C" w:rsidR="00A879D7" w:rsidRPr="00A879D7" w:rsidRDefault="00BD513F"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w:t>
      </w:r>
      <w:r w:rsidR="00A879D7" w:rsidRPr="00A879D7">
        <w:rPr>
          <w:rFonts w:ascii="Times New Roman" w:hAnsi="Times New Roman"/>
          <w:sz w:val="20"/>
        </w:rPr>
        <w:t xml:space="preserve"> 1 december 2022 trädde ny lagstiftning i kraft som syftar till en förbättrad hantering av ärenden om överförande av straffverkställighet (SFS 2022:1459). Beredning av ytterligare lagändringar pågår inom Regeringskansliet.</w:t>
      </w:r>
    </w:p>
    <w:p w14:paraId="3DFE0AC7" w14:textId="2E85FF5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regleringsbrevet för budgetåret 2022 fick myndigheten i uppdrag att två gånger per år redovisa en rad statistiska uppgifter avseende handläggning och beslut om överföranden av straffverkställighet. Samtidigt fick Kriminalvården i uppdrag att informera Regeringskansliet när myndigheten identifierar återkommande svårigheter i samband med ärendehanteringen i förhållande till specifika länder. I regleringsbrevet för budgetåret 2023 har regeringen gett Kriminalvården i uppdrag att fortsätta med denna redovisning. </w:t>
      </w:r>
      <w:r w:rsidR="00683B73">
        <w:rPr>
          <w:rFonts w:ascii="Times New Roman" w:hAnsi="Times New Roman"/>
          <w:sz w:val="20"/>
        </w:rPr>
        <w:t>Uppdraget ska redovisas den 15 augusti 2023 och den 15 februari 2024.</w:t>
      </w:r>
      <w:r w:rsidR="00683B73" w:rsidRPr="00A879D7">
        <w:rPr>
          <w:rFonts w:ascii="Times New Roman" w:hAnsi="Times New Roman"/>
          <w:sz w:val="20"/>
        </w:rPr>
        <w:t xml:space="preserve"> </w:t>
      </w:r>
      <w:r w:rsidRPr="00A879D7">
        <w:rPr>
          <w:rFonts w:ascii="Times New Roman" w:hAnsi="Times New Roman"/>
          <w:sz w:val="20"/>
        </w:rPr>
        <w:t>Härutöver har myndigheten fått i uppdrag att</w:t>
      </w:r>
      <w:r w:rsidR="00683B73">
        <w:rPr>
          <w:rFonts w:ascii="Times New Roman" w:hAnsi="Times New Roman"/>
          <w:sz w:val="20"/>
        </w:rPr>
        <w:t xml:space="preserve"> i årsredovisningen för 2023</w:t>
      </w:r>
      <w:r w:rsidRPr="00A879D7">
        <w:rPr>
          <w:rFonts w:ascii="Times New Roman" w:hAnsi="Times New Roman"/>
          <w:sz w:val="20"/>
        </w:rPr>
        <w:t xml:space="preserve"> redovisa åtgärder som vidtagits i syfte att ytterligare öka antalet överföranden av straffverkställighet samt vilka hinder myndigheten möter på området. Punkten är inte slutbehandlad.</w:t>
      </w:r>
    </w:p>
    <w:p w14:paraId="55F049A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w:t>
      </w:r>
      <w:r w:rsidR="001C15B7">
        <w:rPr>
          <w:rFonts w:ascii="Times New Roman" w:eastAsiaTheme="minorHAnsi" w:hAnsi="Times New Roman" w:cstheme="minorBidi"/>
          <w:i/>
          <w:sz w:val="20"/>
          <w:szCs w:val="22"/>
        </w:rPr>
        <w:t>5</w:t>
      </w:r>
      <w:r w:rsidRPr="00A879D7">
        <w:rPr>
          <w:rFonts w:ascii="Times New Roman" w:eastAsiaTheme="minorHAnsi" w:hAnsi="Times New Roman" w:cstheme="minorBidi"/>
          <w:i/>
          <w:sz w:val="20"/>
          <w:szCs w:val="22"/>
        </w:rPr>
        <w:t>. Rskr. 2021/22:251</w:t>
      </w:r>
    </w:p>
    <w:p w14:paraId="7E45C7C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särskilt brott för hedersförtryck</w:t>
      </w:r>
    </w:p>
    <w:p w14:paraId="560E2E2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2021/22:138, bet. 2021/22:JuU17</w:t>
      </w:r>
    </w:p>
    <w:p w14:paraId="790C862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70842C2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99FFDFD" w14:textId="7E4E9151"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ett särskilt brott för hedersförtryck</w:t>
      </w:r>
      <w:r w:rsidRPr="00A879D7">
        <w:rPr>
          <w:rFonts w:ascii="Times New Roman" w:hAnsi="Times New Roman"/>
          <w:sz w:val="20"/>
        </w:rPr>
        <w:t xml:space="preserve">: Den 28 april 2022 utfärdade regeringen den lag riksdagen antagit (SFS 310). </w:t>
      </w:r>
    </w:p>
    <w:p w14:paraId="29DF9094" w14:textId="49F42FF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preskription</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har tillkännagett för regeringen det som utskottet anför om preskription (bet. 2021/22:JuU17 s. 6 f.). Regeringen beslutade den 10 september 2020 att ge en särskild utredare i uppdrag att genomföra en översyn av den straffrättsliga regleringen om preskription i brottsbalken (dir. 2020:91). Uppdraget redovisades i december 2021 i betänkandet En översyn av den straffrättsliga regleringen om preskription (SOU 2021:90). Utredningen har övervägt om preskriptionsbestämmelserna för grov fridskränkning mot en person som inte fyllt 18 år bör ändras och i det sammahanget även berört det vid den tidpunkten föreslagna hedersbrottet. Betänkandet har remitterats och remisstiden gick ut den 15 mars 2022. Den fortsatta beredningen av utredningens förslag pågår inom Regeringskansliet. Punkten är inte slutbehandlad. </w:t>
      </w:r>
    </w:p>
    <w:p w14:paraId="00BA440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12</w:t>
      </w:r>
      <w:r w:rsidR="001C15B7">
        <w:rPr>
          <w:rFonts w:ascii="Times New Roman" w:eastAsiaTheme="minorHAnsi" w:hAnsi="Times New Roman" w:cstheme="minorBidi"/>
          <w:i/>
          <w:sz w:val="20"/>
          <w:szCs w:val="22"/>
        </w:rPr>
        <w:t>6</w:t>
      </w:r>
      <w:r w:rsidRPr="00A879D7">
        <w:rPr>
          <w:rFonts w:ascii="Times New Roman" w:eastAsiaTheme="minorHAnsi" w:hAnsi="Times New Roman" w:cstheme="minorBidi"/>
          <w:i/>
          <w:sz w:val="20"/>
          <w:szCs w:val="22"/>
        </w:rPr>
        <w:t>. Rskr. 2021/22:252</w:t>
      </w:r>
    </w:p>
    <w:p w14:paraId="04D168B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Nya verktyg mot gängkriminaliteten</w:t>
      </w:r>
    </w:p>
    <w:p w14:paraId="70ABCF1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Mot 2021/22:1501 m.fl., bet. 2021/22:JuU44 </w:t>
      </w:r>
    </w:p>
    <w:p w14:paraId="0A35503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3A52AC3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A48A5A" w14:textId="02427DB1"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b</w:t>
      </w:r>
      <w:r w:rsidRPr="00A879D7">
        <w:rPr>
          <w:rFonts w:ascii="Times New Roman" w:hAnsi="Times New Roman"/>
          <w:i/>
          <w:sz w:val="20"/>
        </w:rPr>
        <w:t>eslag och förverkande av brottsvinster</w:t>
      </w:r>
      <w:r w:rsidRPr="00A879D7">
        <w:rPr>
          <w:rFonts w:ascii="Times New Roman" w:hAnsi="Times New Roman"/>
          <w:sz w:val="20"/>
        </w:rPr>
        <w:t>*: Riksdagen har tillkännagett för regeringen det som utskottet anför om förbättrade möjligheter att förverka tillgångar från kriminella (bet. 2021/22:JuU44 s.</w:t>
      </w:r>
      <w:r w:rsidR="00F22F85">
        <w:rPr>
          <w:rFonts w:ascii="Times New Roman" w:hAnsi="Times New Roman"/>
          <w:sz w:val="20"/>
        </w:rPr>
        <w:t> </w:t>
      </w:r>
      <w:r w:rsidRPr="00A879D7">
        <w:rPr>
          <w:rFonts w:ascii="Times New Roman" w:hAnsi="Times New Roman"/>
          <w:sz w:val="20"/>
        </w:rPr>
        <w:t>6). Frågan analyseras i Regeringskansliet. Punkten är inte slutbehandlad.</w:t>
      </w:r>
    </w:p>
    <w:p w14:paraId="135C5B2A"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vistelseförbud*</w:t>
      </w:r>
      <w:r w:rsidRPr="00A879D7">
        <w:rPr>
          <w:rFonts w:ascii="Times New Roman" w:hAnsi="Times New Roman"/>
          <w:sz w:val="20"/>
        </w:rPr>
        <w:t>: Riksdagen har tillkännagett för regeringen det som utskottet anför om att införa vistelseförbud (bet. 2021/22:JuU44 s. 20). Regeringen beslutade den 30 juni 2022 kommittédirektiven Ett förstärkt samhällsskydd och en minskad risk för återfall i brott (dir. 2022:95) som bl.a. kommer att behandla den fråga tillkännagivandet avser. Uppdraget ska redovisas senast den 29 december 2023. Punkten är inte slutbehandlad.</w:t>
      </w:r>
    </w:p>
    <w:p w14:paraId="59222423"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effektivare användning av biometrisk information</w:t>
      </w:r>
      <w:r w:rsidRPr="00A879D7">
        <w:rPr>
          <w:rFonts w:ascii="Times New Roman" w:hAnsi="Times New Roman"/>
          <w:sz w:val="20"/>
        </w:rPr>
        <w:t>*: Riksdagen har tillkännagett för regeringen det som utskottet anför om effektivare användning av biometrisk information (bet. 2021/22:JuU44 s. 23 f.). Ärendet bereds i Regeringskansliet. Punkten är inte slutbehandlad.</w:t>
      </w:r>
    </w:p>
    <w:p w14:paraId="0DD1304E" w14:textId="75004452" w:rsidR="00683B73" w:rsidRDefault="00A879D7"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informationsutbyte mellan myndigheter*</w:t>
      </w:r>
      <w:r w:rsidRPr="00A879D7">
        <w:rPr>
          <w:rFonts w:ascii="Times New Roman" w:hAnsi="Times New Roman"/>
          <w:sz w:val="20"/>
        </w:rPr>
        <w:t xml:space="preserve">: Riksdagen har tillkännagett för regeringen det som utskottet anför om </w:t>
      </w:r>
      <w:r w:rsidR="00BD513F" w:rsidRPr="00A879D7">
        <w:rPr>
          <w:rFonts w:ascii="Times New Roman" w:hAnsi="Times New Roman"/>
          <w:sz w:val="20"/>
        </w:rPr>
        <w:t>bättre informationsutbyte mellan myndigheter</w:t>
      </w:r>
      <w:r w:rsidR="00BD513F">
        <w:rPr>
          <w:rFonts w:ascii="Times New Roman" w:hAnsi="Times New Roman"/>
          <w:sz w:val="20"/>
        </w:rPr>
        <w:t xml:space="preserve"> (</w:t>
      </w:r>
      <w:r w:rsidR="00BD513F" w:rsidRPr="00A879D7">
        <w:rPr>
          <w:rFonts w:ascii="Times New Roman" w:hAnsi="Times New Roman"/>
          <w:sz w:val="20"/>
        </w:rPr>
        <w:t>bet.</w:t>
      </w:r>
      <w:r w:rsidR="00683B73" w:rsidRPr="00A879D7">
        <w:rPr>
          <w:rFonts w:ascii="Times New Roman" w:hAnsi="Times New Roman"/>
          <w:sz w:val="20"/>
        </w:rPr>
        <w:t xml:space="preserve"> 2021/22:JuU44 s. 2</w:t>
      </w:r>
      <w:r w:rsidR="00683B73">
        <w:rPr>
          <w:rFonts w:ascii="Times New Roman" w:hAnsi="Times New Roman"/>
          <w:sz w:val="20"/>
        </w:rPr>
        <w:t>9)</w:t>
      </w:r>
      <w:r w:rsidR="00683B73" w:rsidRPr="00A879D7">
        <w:rPr>
          <w:rFonts w:ascii="Times New Roman" w:hAnsi="Times New Roman"/>
          <w:sz w:val="20"/>
        </w:rPr>
        <w:t>.</w:t>
      </w:r>
      <w:r w:rsidRPr="00A879D7">
        <w:rPr>
          <w:rFonts w:ascii="Times New Roman" w:hAnsi="Times New Roman"/>
          <w:sz w:val="20"/>
        </w:rPr>
        <w:t xml:space="preserve"> Regeringen gav den 28 april 2022 en särskild utredare i uppdrag att lämna förslag på hur informationsutbytet med brottsbekämpande myndigheter ska kunna förbättras. Uppdraget omfattar brottsbekämpande myndigheters informationsutbyte med statliga och kommunala myndigheter, huvudmän för privata skolor samt – vid behov – andra aktörer. Uppdraget ska redovisas senast den 31 oktober 2023. </w:t>
      </w:r>
    </w:p>
    <w:p w14:paraId="2D36CECB" w14:textId="0D532BC7" w:rsidR="00A879D7" w:rsidRPr="00A879D7" w:rsidRDefault="00683B73"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Genom tilläggsdirektiv (dir. 2023:11) som beslutades den 26 januari 2023 fick utredaren även i uppdrag att bl.a. </w:t>
      </w:r>
      <w:r w:rsidRPr="000F3601">
        <w:rPr>
          <w:rFonts w:ascii="Times New Roman" w:hAnsi="Times New Roman"/>
          <w:sz w:val="20"/>
        </w:rPr>
        <w:t>ta ställning till hur det kan inrättas en huvudregel i</w:t>
      </w:r>
      <w:r>
        <w:rPr>
          <w:rFonts w:ascii="Times New Roman" w:hAnsi="Times New Roman"/>
          <w:sz w:val="20"/>
        </w:rPr>
        <w:t xml:space="preserve"> </w:t>
      </w:r>
      <w:r w:rsidRPr="000F3601">
        <w:rPr>
          <w:rFonts w:ascii="Times New Roman" w:hAnsi="Times New Roman"/>
          <w:sz w:val="20"/>
        </w:rPr>
        <w:t>sekretesslagstiftningen som innebär att de myndigheter och andra</w:t>
      </w:r>
      <w:r>
        <w:rPr>
          <w:rFonts w:ascii="Times New Roman" w:hAnsi="Times New Roman"/>
          <w:sz w:val="20"/>
        </w:rPr>
        <w:t xml:space="preserve"> </w:t>
      </w:r>
      <w:r w:rsidRPr="000F3601">
        <w:rPr>
          <w:rFonts w:ascii="Times New Roman" w:hAnsi="Times New Roman"/>
          <w:sz w:val="20"/>
        </w:rPr>
        <w:t>aktörer som omfattas av uppdraget ska kunna utbyta information med</w:t>
      </w:r>
      <w:r>
        <w:rPr>
          <w:rFonts w:ascii="Times New Roman" w:hAnsi="Times New Roman"/>
          <w:sz w:val="20"/>
        </w:rPr>
        <w:t xml:space="preserve"> </w:t>
      </w:r>
      <w:r w:rsidRPr="000F3601">
        <w:rPr>
          <w:rFonts w:ascii="Times New Roman" w:hAnsi="Times New Roman"/>
          <w:sz w:val="20"/>
        </w:rPr>
        <w:t>brottsbekämpande myndigheter när det behövs för att förebygga och</w:t>
      </w:r>
      <w:r>
        <w:rPr>
          <w:rFonts w:ascii="Times New Roman" w:hAnsi="Times New Roman"/>
          <w:sz w:val="20"/>
        </w:rPr>
        <w:t xml:space="preserve"> </w:t>
      </w:r>
      <w:r w:rsidRPr="000F3601">
        <w:rPr>
          <w:rFonts w:ascii="Times New Roman" w:hAnsi="Times New Roman"/>
          <w:sz w:val="20"/>
        </w:rPr>
        <w:t>bekämpa brott</w:t>
      </w:r>
      <w:r>
        <w:rPr>
          <w:rFonts w:ascii="Times New Roman" w:hAnsi="Times New Roman"/>
          <w:sz w:val="20"/>
        </w:rPr>
        <w:t xml:space="preserve"> och,</w:t>
      </w:r>
      <w:r w:rsidRPr="000F3601">
        <w:rPr>
          <w:rFonts w:ascii="Times New Roman" w:hAnsi="Times New Roman"/>
          <w:sz w:val="20"/>
        </w:rPr>
        <w:t xml:space="preserve"> oavsett bedömning i sak, lämna författningsförslag som innebär en</w:t>
      </w:r>
      <w:r>
        <w:rPr>
          <w:rFonts w:ascii="Times New Roman" w:hAnsi="Times New Roman"/>
          <w:sz w:val="20"/>
        </w:rPr>
        <w:t xml:space="preserve"> </w:t>
      </w:r>
      <w:r w:rsidRPr="000F3601">
        <w:rPr>
          <w:rFonts w:ascii="Times New Roman" w:hAnsi="Times New Roman"/>
          <w:sz w:val="20"/>
        </w:rPr>
        <w:t>sådan ny huvudregel</w:t>
      </w:r>
      <w:r>
        <w:rPr>
          <w:rFonts w:ascii="Times New Roman" w:hAnsi="Times New Roman"/>
          <w:sz w:val="20"/>
        </w:rPr>
        <w:t xml:space="preserve">. </w:t>
      </w:r>
      <w:r w:rsidRPr="00A879D7">
        <w:rPr>
          <w:rFonts w:ascii="Times New Roman" w:hAnsi="Times New Roman"/>
          <w:sz w:val="20"/>
        </w:rPr>
        <w:t>Punkten är inte slutbehandlad.</w:t>
      </w:r>
    </w:p>
    <w:p w14:paraId="2AA80CE7" w14:textId="77777777" w:rsid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 och 4–6.</w:t>
      </w:r>
    </w:p>
    <w:p w14:paraId="0530E115" w14:textId="77777777" w:rsidR="00A879D7" w:rsidRPr="00A879D7" w:rsidRDefault="00A879D7" w:rsidP="007E5F83">
      <w:pPr>
        <w:pStyle w:val="Rubrik5utannumrering"/>
        <w:rPr>
          <w:i w:val="0"/>
          <w:iCs/>
        </w:rPr>
      </w:pPr>
      <w:r w:rsidRPr="00A879D7">
        <w:t>12</w:t>
      </w:r>
      <w:r w:rsidR="001C15B7">
        <w:rPr>
          <w:iCs/>
        </w:rPr>
        <w:t>7</w:t>
      </w:r>
      <w:r w:rsidRPr="00A879D7">
        <w:rPr>
          <w:iCs/>
        </w:rPr>
        <w:t>. Rskr. 2021/22:257</w:t>
      </w:r>
    </w:p>
    <w:p w14:paraId="3F378DC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Återkallelse av uppehållstillstånd som har meddelats av Regeringskansliet i vissa fall</w:t>
      </w:r>
    </w:p>
    <w:p w14:paraId="514749D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Prop. 2021/22:121, bet. 2021/22:SfU23</w:t>
      </w:r>
    </w:p>
    <w:p w14:paraId="36E86D3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Skrivelsen är slutbehandlad.</w:t>
      </w:r>
    </w:p>
    <w:p w14:paraId="0DB27BA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133D55C9" w14:textId="77777777" w:rsid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Den 19 maj 2022 utfärdade regeringen den lag riksdagen antagit (SFS 456).</w:t>
      </w:r>
    </w:p>
    <w:p w14:paraId="243E4FBD" w14:textId="77777777" w:rsidR="00A879D7" w:rsidRPr="00A879D7" w:rsidRDefault="00A879D7" w:rsidP="004A2092">
      <w:pPr>
        <w:pStyle w:val="Rubrik5utannumrering"/>
        <w:rPr>
          <w:iCs/>
        </w:rPr>
      </w:pPr>
      <w:r w:rsidRPr="00A879D7">
        <w:t>12</w:t>
      </w:r>
      <w:r w:rsidR="001C15B7">
        <w:rPr>
          <w:iCs/>
        </w:rPr>
        <w:t>8</w:t>
      </w:r>
      <w:r w:rsidRPr="00A879D7">
        <w:rPr>
          <w:iCs/>
        </w:rPr>
        <w:t>. Rskr. 2021/22:258</w:t>
      </w:r>
    </w:p>
    <w:p w14:paraId="0585D82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Ändring av andelstal i gemensamhetsanläggningar</w:t>
      </w:r>
    </w:p>
    <w:p w14:paraId="7AC24FD8"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Prop. 2021/22:122, bet. 2021/22:CU16</w:t>
      </w:r>
    </w:p>
    <w:p w14:paraId="0B7DFF18"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slutbehandlad. </w:t>
      </w:r>
    </w:p>
    <w:p w14:paraId="7BAFE54D" w14:textId="77777777" w:rsidR="001C15B7" w:rsidRDefault="001C15B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25FCB3E9" w14:textId="77777777" w:rsid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Den 5 maj 2022 utfärdade regeringen de lagar riksdagen antagit (SFS 362 och 363).</w:t>
      </w:r>
    </w:p>
    <w:p w14:paraId="7E5E5C8D" w14:textId="77777777" w:rsidR="00A879D7" w:rsidRPr="00A879D7" w:rsidRDefault="00A879D7" w:rsidP="008E72AB">
      <w:pPr>
        <w:pStyle w:val="Rubrik5utannumrering"/>
        <w:rPr>
          <w:iCs/>
        </w:rPr>
      </w:pPr>
      <w:r w:rsidRPr="00A879D7">
        <w:t>129. Rskr. 2021/22:260</w:t>
      </w:r>
    </w:p>
    <w:p w14:paraId="05117B9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Hyresrätt m.m.</w:t>
      </w:r>
    </w:p>
    <w:p w14:paraId="0ABF3F21"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Mot. 2021/22:1710 m.fl., bet. 2021/22:CU5</w:t>
      </w:r>
    </w:p>
    <w:p w14:paraId="65E57E5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Skrivelsen är inte slutbehandlad.</w:t>
      </w:r>
    </w:p>
    <w:p w14:paraId="302D005D"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4973B611" w14:textId="4DBFB884"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främjande av ägarlägenheter m.m.</w:t>
      </w:r>
      <w:r w:rsidRPr="00A879D7">
        <w:rPr>
          <w:rFonts w:ascii="Times New Roman" w:hAnsi="Times New Roman"/>
          <w:sz w:val="20"/>
        </w:rPr>
        <w:t xml:space="preserve">*: Riksdagen har tillkännagett för regeringen </w:t>
      </w:r>
      <w:r w:rsidR="00683B73">
        <w:rPr>
          <w:rFonts w:ascii="Times New Roman" w:hAnsi="Times New Roman"/>
          <w:sz w:val="20"/>
        </w:rPr>
        <w:t>det som</w:t>
      </w:r>
      <w:r w:rsidR="00683B73" w:rsidRPr="00A879D7">
        <w:rPr>
          <w:rFonts w:ascii="Times New Roman" w:hAnsi="Times New Roman"/>
          <w:sz w:val="20"/>
        </w:rPr>
        <w:t xml:space="preserve"> </w:t>
      </w:r>
      <w:r w:rsidRPr="00A879D7">
        <w:rPr>
          <w:rFonts w:ascii="Times New Roman" w:hAnsi="Times New Roman"/>
          <w:sz w:val="20"/>
        </w:rPr>
        <w:t>utskottet anför om</w:t>
      </w:r>
      <w:r w:rsidR="00BD513F" w:rsidRPr="00A879D7">
        <w:rPr>
          <w:rFonts w:ascii="Times New Roman" w:hAnsi="Times New Roman"/>
          <w:sz w:val="20"/>
        </w:rPr>
        <w:t xml:space="preserve"> att främja ägarlägenheter (bet. 2021/22:CU5 s. 35 f.). I tillkännagivandet anges bl.a. att regeringen skyndsamt bör återkomma till riksdagen med förslag som gör det möjligt att omvandla befintliga bostäder till ägarlägenheter. Tillkännagivandet har samband med tidigare tillkännagivande i frågan, se rskr. 2020/21:193, bet. 2020/21:CU7</w:t>
      </w:r>
      <w:r w:rsidR="00BD513F">
        <w:rPr>
          <w:rFonts w:ascii="Times New Roman" w:hAnsi="Times New Roman"/>
          <w:sz w:val="20"/>
        </w:rPr>
        <w:t xml:space="preserve"> (Ju 69 punkt 22)</w:t>
      </w:r>
      <w:r w:rsidR="00BD513F" w:rsidRPr="00A879D7">
        <w:rPr>
          <w:rFonts w:ascii="Times New Roman" w:hAnsi="Times New Roman"/>
          <w:sz w:val="20"/>
        </w:rPr>
        <w:t>. I betänkandet Från hyresrätt till äganderätt (SOU 2014:33) lämnades förslag som skulle göra det möjligt att omvandla hyres</w:t>
      </w:r>
      <w:r w:rsidR="00BD513F" w:rsidRPr="00A879D7">
        <w:rPr>
          <w:rFonts w:ascii="Times New Roman" w:hAnsi="Times New Roman"/>
          <w:sz w:val="20"/>
        </w:rPr>
        <w:softHyphen/>
        <w:t>lägenheter till ägarlägenheter. Betänkandet har remissbehandlats. Justitiedepartementet har tagit fram berednings</w:t>
      </w:r>
      <w:r w:rsidR="00BD513F" w:rsidRPr="00A879D7">
        <w:rPr>
          <w:rFonts w:ascii="Times New Roman" w:hAnsi="Times New Roman"/>
          <w:sz w:val="20"/>
        </w:rPr>
        <w:softHyphen/>
        <w:t>underlag, bl.a. genom samrådsmöten med berörda myndigheter och organisationer under 2017 och 2020. Det pågår ett arbete inom Regeringskansliet med att analysera hur de frågor som omfattas av tillkännagivandena ska tas om hand.</w:t>
      </w:r>
      <w:r w:rsidR="00BD513F" w:rsidRPr="00A24915">
        <w:rPr>
          <w:rFonts w:ascii="Times New Roman" w:hAnsi="Times New Roman"/>
          <w:sz w:val="20"/>
        </w:rPr>
        <w:t xml:space="preserve"> </w:t>
      </w:r>
      <w:r w:rsidR="00A24915" w:rsidRPr="009A6CE1">
        <w:rPr>
          <w:rFonts w:ascii="Times New Roman" w:hAnsi="Times New Roman"/>
          <w:sz w:val="20"/>
        </w:rPr>
        <w:t>Regeringen avser att återkomma till riksdagen i ett lämpligt sammanhang</w:t>
      </w:r>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771C928C" w14:textId="7FD8A0D2"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hyrköpsystem m.m.</w:t>
      </w:r>
      <w:r w:rsidRPr="00A879D7">
        <w:rPr>
          <w:rFonts w:ascii="Times New Roman" w:hAnsi="Times New Roman"/>
          <w:sz w:val="20"/>
        </w:rPr>
        <w:t xml:space="preserve">*: Riksdagen har tillkännagett för regeringen </w:t>
      </w:r>
      <w:r w:rsidR="00683B73">
        <w:rPr>
          <w:rFonts w:ascii="Times New Roman" w:hAnsi="Times New Roman"/>
          <w:sz w:val="20"/>
        </w:rPr>
        <w:t>det som</w:t>
      </w:r>
      <w:r w:rsidR="00683B73" w:rsidRPr="00A879D7">
        <w:rPr>
          <w:rFonts w:ascii="Times New Roman" w:hAnsi="Times New Roman"/>
          <w:sz w:val="20"/>
        </w:rPr>
        <w:t xml:space="preserve"> </w:t>
      </w:r>
      <w:r w:rsidRPr="00A879D7">
        <w:rPr>
          <w:rFonts w:ascii="Times New Roman" w:hAnsi="Times New Roman"/>
          <w:sz w:val="20"/>
        </w:rPr>
        <w:t xml:space="preserve">utskottet anför om </w:t>
      </w:r>
      <w:r w:rsidR="00BD513F" w:rsidRPr="00A879D7">
        <w:rPr>
          <w:rFonts w:ascii="Times New Roman" w:hAnsi="Times New Roman"/>
          <w:sz w:val="20"/>
        </w:rPr>
        <w:t>hyrköpssystem (bet.</w:t>
      </w:r>
      <w:r w:rsidRPr="00A879D7">
        <w:rPr>
          <w:rFonts w:ascii="Times New Roman" w:hAnsi="Times New Roman"/>
          <w:sz w:val="20"/>
        </w:rPr>
        <w:t xml:space="preserve"> 2021/22:CU5 s. 38 f.). I tillkännagivandet anges bl.a. att regeringen skyndsamt bör tillsätta en utredning med syfte att utreda ett hyrköpsystem. Tillkännagivandet har samband med tidigare tillkännagivande i frågan, se rskr. 2020/21:193, bet. </w:t>
      </w:r>
      <w:r w:rsidR="00683B73" w:rsidRPr="00A879D7">
        <w:rPr>
          <w:rFonts w:ascii="Times New Roman" w:hAnsi="Times New Roman"/>
          <w:sz w:val="20"/>
        </w:rPr>
        <w:t>2020/21:CU7</w:t>
      </w:r>
      <w:r w:rsidR="00683B73">
        <w:rPr>
          <w:rFonts w:ascii="Times New Roman" w:hAnsi="Times New Roman"/>
          <w:sz w:val="20"/>
        </w:rPr>
        <w:t xml:space="preserve"> (Ju 69 punkt 23)</w:t>
      </w:r>
      <w:r w:rsidR="00683B73" w:rsidRPr="00A879D7">
        <w:rPr>
          <w:rFonts w:ascii="Times New Roman" w:hAnsi="Times New Roman"/>
          <w:sz w:val="20"/>
        </w:rPr>
        <w:t>. Justitie</w:t>
      </w:r>
      <w:r w:rsidR="00683B73">
        <w:rPr>
          <w:rFonts w:ascii="Times New Roman" w:hAnsi="Times New Roman"/>
          <w:sz w:val="20"/>
        </w:rPr>
        <w:softHyphen/>
      </w:r>
      <w:r w:rsidR="00683B73" w:rsidRPr="00A879D7">
        <w:rPr>
          <w:rFonts w:ascii="Times New Roman" w:hAnsi="Times New Roman"/>
          <w:sz w:val="20"/>
        </w:rPr>
        <w:t>departementet</w:t>
      </w:r>
      <w:r w:rsidRPr="00A879D7">
        <w:rPr>
          <w:rFonts w:ascii="Times New Roman" w:hAnsi="Times New Roman"/>
          <w:sz w:val="20"/>
        </w:rPr>
        <w:t xml:space="preserve"> har tagit fram beredningsunderlag genom samrådsmöten med berörda myndigheter och organisationer under 2017 och 2020. Det pågår ett arbete inom Regeringskansliet med att analysera hur de frågor som omfattas av tillkännagivandena ska tas om hand. </w:t>
      </w:r>
      <w:bookmarkStart w:id="94" w:name="_Hlk126572198"/>
      <w:r w:rsidR="00A24915" w:rsidRPr="00F62A1A">
        <w:rPr>
          <w:rFonts w:ascii="Times New Roman" w:hAnsi="Times New Roman"/>
          <w:sz w:val="20"/>
        </w:rPr>
        <w:t>Regeringen avser att återkomma till riksdagen i ett lämpligt sammanhang</w:t>
      </w:r>
      <w:bookmarkEnd w:id="94"/>
      <w:r w:rsidR="00BD513F" w:rsidRPr="00A879D7">
        <w:rPr>
          <w:rFonts w:ascii="Times New Roman" w:hAnsi="Times New Roman"/>
          <w:sz w:val="20"/>
        </w:rPr>
        <w:t>.</w:t>
      </w:r>
      <w:r w:rsidRPr="00A879D7">
        <w:rPr>
          <w:rFonts w:ascii="Times New Roman" w:hAnsi="Times New Roman"/>
          <w:sz w:val="20"/>
        </w:rPr>
        <w:t xml:space="preserve"> Punkten är inte slutbehandlad.</w:t>
      </w:r>
    </w:p>
    <w:p w14:paraId="1E2F060A"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sz w:val="20"/>
        </w:rPr>
      </w:pPr>
      <w:bookmarkStart w:id="95" w:name="_Hlk103592648"/>
      <w:r w:rsidRPr="00A879D7">
        <w:rPr>
          <w:rFonts w:ascii="Times New Roman" w:eastAsia="Calibri" w:hAnsi="Times New Roman"/>
          <w:i/>
          <w:iCs/>
          <w:sz w:val="20"/>
        </w:rPr>
        <w:t>130</w:t>
      </w:r>
      <w:r w:rsidR="00F00478">
        <w:rPr>
          <w:rFonts w:ascii="Times New Roman" w:eastAsia="Calibri" w:hAnsi="Times New Roman"/>
          <w:i/>
          <w:iCs/>
          <w:sz w:val="20"/>
        </w:rPr>
        <w:t>.</w:t>
      </w:r>
      <w:r w:rsidRPr="00A879D7">
        <w:rPr>
          <w:rFonts w:ascii="Times New Roman" w:eastAsia="Calibri" w:hAnsi="Times New Roman"/>
          <w:i/>
          <w:iCs/>
          <w:sz w:val="20"/>
        </w:rPr>
        <w:t xml:space="preserve"> Rskr. 2021/22:261</w:t>
      </w:r>
    </w:p>
    <w:p w14:paraId="0D0766C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Familjerätt</w:t>
      </w:r>
    </w:p>
    <w:p w14:paraId="6FFFB70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Mot. 2021/22:2611 m.fl., bet. 2021/22:CU6</w:t>
      </w:r>
    </w:p>
    <w:p w14:paraId="401CE78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bookmarkEnd w:id="95"/>
    <w:p w14:paraId="2FEBD0A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4AFAA7A" w14:textId="7311879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kompetens hos yrkesverksamma i mål om vårdnad*</w:t>
      </w:r>
      <w:r w:rsidRPr="00A879D7">
        <w:rPr>
          <w:rFonts w:ascii="Times New Roman" w:hAnsi="Times New Roman"/>
          <w:sz w:val="20"/>
        </w:rPr>
        <w:t>: Riksdagen har tillkännagett för regeringen</w:t>
      </w:r>
      <w:r w:rsidR="00BD513F" w:rsidRPr="00A879D7">
        <w:rPr>
          <w:rFonts w:ascii="Times New Roman" w:hAnsi="Times New Roman"/>
          <w:sz w:val="20"/>
        </w:rPr>
        <w:t xml:space="preserve"> det som utskottet anför om kompetens hos yrkesverksamma i mål om vårdnad (bet.</w:t>
      </w:r>
      <w:r w:rsidRPr="00A879D7">
        <w:rPr>
          <w:rFonts w:ascii="Times New Roman" w:hAnsi="Times New Roman"/>
          <w:sz w:val="20"/>
        </w:rPr>
        <w:t xml:space="preserve"> 2021/22:CU6 s.</w:t>
      </w:r>
      <w:r w:rsidR="001614C4">
        <w:rPr>
          <w:rFonts w:ascii="Times New Roman" w:hAnsi="Times New Roman"/>
          <w:sz w:val="20"/>
        </w:rPr>
        <w:t> </w:t>
      </w:r>
      <w:r w:rsidRPr="00A879D7">
        <w:rPr>
          <w:rFonts w:ascii="Times New Roman" w:hAnsi="Times New Roman"/>
          <w:sz w:val="20"/>
        </w:rPr>
        <w:t>21 f.).</w:t>
      </w:r>
      <w:r w:rsidRPr="00A879D7">
        <w:t xml:space="preserve"> </w:t>
      </w:r>
      <w:r w:rsidR="00683B73">
        <w:rPr>
          <w:rFonts w:ascii="Times New Roman" w:hAnsi="Times New Roman"/>
          <w:sz w:val="20"/>
        </w:rPr>
        <w:t xml:space="preserve">I betänkandet Tryggare hem för barn (SOU 2022:71) som överlämnades till regeringen den 20 januari 2023 behandlas frågor om kompetenshöjande insatser. </w:t>
      </w:r>
      <w:r w:rsidRPr="00A879D7">
        <w:rPr>
          <w:rFonts w:ascii="Times New Roman" w:hAnsi="Times New Roman"/>
          <w:sz w:val="20"/>
        </w:rPr>
        <w:t>I Regeringskansliet pågår ett arbete med att överväga vilka åtgärder som bör vidtas med anledning av tillkänna</w:t>
      </w:r>
      <w:r w:rsidR="001614C4">
        <w:rPr>
          <w:rFonts w:ascii="Times New Roman" w:hAnsi="Times New Roman"/>
          <w:sz w:val="20"/>
        </w:rPr>
        <w:softHyphen/>
      </w:r>
      <w:r w:rsidRPr="00A879D7">
        <w:rPr>
          <w:rFonts w:ascii="Times New Roman" w:hAnsi="Times New Roman"/>
          <w:sz w:val="20"/>
        </w:rPr>
        <w:t>givandet (se även rskr. 2020/21:315 punkt 10). Punkten är inte slut</w:t>
      </w:r>
      <w:r w:rsidR="00576891">
        <w:rPr>
          <w:rFonts w:ascii="Times New Roman" w:hAnsi="Times New Roman"/>
          <w:sz w:val="20"/>
        </w:rPr>
        <w:softHyphen/>
      </w:r>
      <w:r w:rsidRPr="00A879D7">
        <w:rPr>
          <w:rFonts w:ascii="Times New Roman" w:hAnsi="Times New Roman"/>
          <w:sz w:val="20"/>
        </w:rPr>
        <w:t>behandlad.</w:t>
      </w:r>
    </w:p>
    <w:p w14:paraId="622BB2B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131. Rskr. 2021/22:270</w:t>
      </w:r>
    </w:p>
    <w:p w14:paraId="41739FE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Polisfrågor</w:t>
      </w:r>
    </w:p>
    <w:p w14:paraId="0BCAF63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Mot. 2021/22:2528 m.fl., bet. 2021/22:JuU22 </w:t>
      </w:r>
    </w:p>
    <w:p w14:paraId="0454F29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49EAD3A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0C5CCB6" w14:textId="369A47D3"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szCs w:val="24"/>
        </w:rPr>
      </w:pPr>
      <w:r w:rsidRPr="00A879D7">
        <w:rPr>
          <w:rFonts w:ascii="Times New Roman" w:hAnsi="Times New Roman"/>
          <w:sz w:val="20"/>
        </w:rPr>
        <w:t>Punkt 8</w:t>
      </w:r>
      <w:r w:rsidRPr="00A879D7">
        <w:rPr>
          <w:rFonts w:ascii="Times New Roman" w:hAnsi="Times New Roman"/>
          <w:sz w:val="20"/>
          <w:szCs w:val="24"/>
        </w:rPr>
        <w:t xml:space="preserve"> om </w:t>
      </w:r>
      <w:r w:rsidRPr="00A879D7">
        <w:rPr>
          <w:rFonts w:ascii="Times New Roman" w:hAnsi="Times New Roman"/>
          <w:i/>
          <w:iCs/>
          <w:sz w:val="20"/>
          <w:szCs w:val="24"/>
        </w:rPr>
        <w:t>antalet poliser</w:t>
      </w:r>
      <w:r w:rsidRPr="00A879D7">
        <w:rPr>
          <w:rFonts w:ascii="Times New Roman" w:hAnsi="Times New Roman"/>
          <w:sz w:val="20"/>
          <w:szCs w:val="24"/>
        </w:rPr>
        <w:t xml:space="preserve">*: Riksdagen har tillkännagett för regeringen det som utskottet anför om antalet poliser (bet. 2020/21:JuU22 s. 22 f.). </w:t>
      </w:r>
      <w:r w:rsidR="00BD513F" w:rsidRPr="00A879D7">
        <w:rPr>
          <w:rFonts w:ascii="Times New Roman" w:hAnsi="Times New Roman"/>
          <w:sz w:val="20"/>
          <w:szCs w:val="24"/>
        </w:rPr>
        <w:t>Regeringen har den 22 december 2022</w:t>
      </w:r>
      <w:r w:rsidRPr="00A879D7" w:rsidDel="00897372">
        <w:rPr>
          <w:rFonts w:ascii="Times New Roman" w:hAnsi="Times New Roman"/>
          <w:sz w:val="20"/>
          <w:szCs w:val="24"/>
        </w:rPr>
        <w:t xml:space="preserve"> </w:t>
      </w:r>
      <w:r w:rsidR="00897372">
        <w:rPr>
          <w:rFonts w:ascii="Times New Roman" w:hAnsi="Times New Roman"/>
          <w:sz w:val="20"/>
          <w:szCs w:val="24"/>
        </w:rPr>
        <w:t>gett</w:t>
      </w:r>
      <w:r w:rsidR="00897372" w:rsidRPr="00A879D7">
        <w:rPr>
          <w:rFonts w:ascii="Times New Roman" w:hAnsi="Times New Roman"/>
          <w:sz w:val="20"/>
          <w:szCs w:val="24"/>
        </w:rPr>
        <w:t xml:space="preserve"> </w:t>
      </w:r>
      <w:r w:rsidRPr="00A879D7">
        <w:rPr>
          <w:rFonts w:ascii="Times New Roman" w:hAnsi="Times New Roman"/>
          <w:sz w:val="20"/>
          <w:szCs w:val="24"/>
        </w:rPr>
        <w:t>Polismyndigheten i uppdrag att redovisa vilka åtgärder som behöver vidtas för att nå målet om en polistäthet som åtminstone motsvarar genomsnittet i Europeiska unionen. Av redovisningen ska framgå vilka åtgärder som behöver vidtas, av vem och vid vilken tidpunkt samt vilka förutsättningar som måste finnas på plats för att nå målet så snart som möjligt. Uppdraget ska redovisas senast den 31 mars 2023. Punkten är inte slutbehandlad.</w:t>
      </w:r>
    </w:p>
    <w:p w14:paraId="4F4B3A4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11 om </w:t>
      </w:r>
      <w:r w:rsidRPr="00A879D7">
        <w:rPr>
          <w:rFonts w:ascii="Times New Roman" w:hAnsi="Times New Roman"/>
          <w:i/>
          <w:iCs/>
          <w:sz w:val="20"/>
        </w:rPr>
        <w:t>forensisk verksamhet</w:t>
      </w:r>
      <w:r w:rsidRPr="00A879D7">
        <w:rPr>
          <w:rFonts w:ascii="Times New Roman" w:hAnsi="Times New Roman"/>
          <w:sz w:val="20"/>
        </w:rPr>
        <w:t xml:space="preserve">*: Riksdagen har tillkännagett för regeringen det som utskottet anför om forensisk verksamhet </w:t>
      </w:r>
      <w:r w:rsidRPr="00A879D7">
        <w:rPr>
          <w:rFonts w:ascii="Times New Roman" w:hAnsi="Times New Roman"/>
          <w:sz w:val="20"/>
          <w:szCs w:val="24"/>
        </w:rPr>
        <w:t>(bet. 2020/21:JuU22 s. 27 f.)</w:t>
      </w:r>
      <w:r w:rsidRPr="00A879D7">
        <w:rPr>
          <w:rFonts w:ascii="Times New Roman" w:hAnsi="Times New Roman"/>
          <w:sz w:val="20"/>
        </w:rPr>
        <w:t xml:space="preserve">. Den forensiska verksamheten har stor betydelse för rättsväsendets möjligheter att utreda och lagföra brott. I samband med polisens ombildning bedömde regering och riksdag att dåvarande Statens kriminaltekniska laboratorium skulle införlivas i den nya Polismyndigheten i syfte att stärka och utveckla en sammanhållen forensisk process, från brottsplats till laboratorium. Polismyndighetens forensiska process omfattar kriminaltekniskt fältarbete, arbete på forensiska stationer och it-brottscentrum samt laborativ forensik. </w:t>
      </w:r>
    </w:p>
    <w:p w14:paraId="1408BA8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Nationellt forensiskt centrum (NFC) har processansvar för den forensiska processen och ägarskap för den laborativa verksamheten i myndigheten. Polismyndigheten och NFC har bedrivit ett kontinuerligt arbete för att effektivisera ärendehanteringen och förstärka den forensiska förmågan i myndigheten. NFC har byggt ut sin verksamhet till fler platser i landet och finns nu på tolv orter. I polisregionerna har forensiska stationer etablerats på 33 platser, som bemannas med kriminalteknisk kompetens. </w:t>
      </w:r>
    </w:p>
    <w:p w14:paraId="2DE867A5"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Genom de senaste årens resursförstärkningar av Polismyndigheten har NFC kunnat utöka sin bemanning, vilket har varit nödvändigt för att möta den ökade efterfrågan på forensiska analyser. I budgeten för 2022 har det också gjorts en långsiktig satsning på att utveckla Polismyndighetens tekniska förmåga. Resurstillskottet inkluderar medel till NFC för en snabbare hantering av digitala bevis och dna. </w:t>
      </w:r>
    </w:p>
    <w:p w14:paraId="47DCEAE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Genom regleringsbrev följer regeringen hur Polismyndigheten arbetar för att säkerställa kapacitet och effektivitet i den forensiska processen. Därtill finns återrapporteringskrav som innebär att myndigheten ska redovisa hur tillskottet för att utveckla myndighetens tekniska förmåga har använts. Av redovisningen ska bl.a. framgå hur kapaciteten vid NFC har förstärkts.</w:t>
      </w:r>
    </w:p>
    <w:p w14:paraId="012D529B" w14:textId="709472D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I budgetpropositionen för 2023 </w:t>
      </w:r>
      <w:bookmarkStart w:id="96" w:name="_Hlk122081801"/>
      <w:r w:rsidRPr="00A879D7">
        <w:rPr>
          <w:rFonts w:ascii="Times New Roman" w:hAnsi="Times New Roman"/>
          <w:sz w:val="20"/>
        </w:rPr>
        <w:t>(prop. 2022/23:1 utg.omr. 4 avsnitt 3.7 s. 49</w:t>
      </w:r>
      <w:r w:rsidR="003E79C1">
        <w:rPr>
          <w:rFonts w:ascii="Times New Roman" w:hAnsi="Times New Roman"/>
          <w:sz w:val="20"/>
        </w:rPr>
        <w:t xml:space="preserve"> och </w:t>
      </w:r>
      <w:r w:rsidRPr="00A879D7">
        <w:rPr>
          <w:rFonts w:ascii="Times New Roman" w:hAnsi="Times New Roman"/>
          <w:sz w:val="20"/>
        </w:rPr>
        <w:t>50)</w:t>
      </w:r>
      <w:bookmarkEnd w:id="96"/>
      <w:r w:rsidRPr="00A879D7">
        <w:rPr>
          <w:rFonts w:ascii="Times New Roman" w:hAnsi="Times New Roman"/>
          <w:sz w:val="20"/>
        </w:rPr>
        <w:t xml:space="preserve"> redovisades vidtagna åtgärder och tillkännagivandet ansågs därmed slutbehandlat. Punkten är slutbehandlad.</w:t>
      </w:r>
    </w:p>
    <w:p w14:paraId="42C6A2E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13 om </w:t>
      </w:r>
      <w:r w:rsidRPr="00A879D7">
        <w:rPr>
          <w:rFonts w:ascii="Times New Roman" w:hAnsi="Times New Roman"/>
          <w:i/>
          <w:iCs/>
          <w:sz w:val="20"/>
        </w:rPr>
        <w:t>beredskapspolis</w:t>
      </w:r>
      <w:r w:rsidRPr="00A879D7">
        <w:rPr>
          <w:rFonts w:ascii="Times New Roman" w:hAnsi="Times New Roman"/>
          <w:sz w:val="20"/>
        </w:rPr>
        <w:t xml:space="preserve">*: Riksdagen har tillkännagett för regeringen det som utskottet anför om att inrätta en beredskapspolis </w:t>
      </w:r>
      <w:r w:rsidRPr="00A879D7">
        <w:rPr>
          <w:rFonts w:ascii="Times New Roman" w:hAnsi="Times New Roman"/>
          <w:sz w:val="20"/>
          <w:szCs w:val="24"/>
        </w:rPr>
        <w:t>(bet. 2020/21:JuU22 s. 27 f.)</w:t>
      </w:r>
      <w:r w:rsidRPr="00A879D7">
        <w:rPr>
          <w:rFonts w:ascii="Times New Roman" w:hAnsi="Times New Roman"/>
          <w:sz w:val="20"/>
        </w:rPr>
        <w:t>. Myndigheten för samhällsskydd och beredskap (MSB) har fått i uppdrag att översiktligt bedöma och redovisa behovet av personal</w:t>
      </w:r>
      <w:r w:rsidRPr="00A879D7">
        <w:rPr>
          <w:rFonts w:ascii="Times New Roman" w:hAnsi="Times New Roman"/>
          <w:sz w:val="20"/>
        </w:rPr>
        <w:softHyphen/>
        <w:t>förstärkningar inom bevakningsansvariga myndigheter, kom</w:t>
      </w:r>
      <w:r w:rsidRPr="00A879D7">
        <w:rPr>
          <w:rFonts w:ascii="Times New Roman" w:hAnsi="Times New Roman"/>
          <w:sz w:val="20"/>
        </w:rPr>
        <w:softHyphen/>
        <w:t xml:space="preserve">muner, regioner och näringslivet för att nödvändig verksamhet ska kunna upprätthållas vid höjd beredskap och krig. MSB ska bedöma var det finns behov av särskilda åtgärder för att säkra personalbehoven inom de verksamhetsområden som är av central betydelse för att uppnå målet med det civila försvaret. Uppdraget redovisades den 29 april 2022. Frågan bereds i Regeringskansliet och behöver kopplas samman med det uppdrag som MSB fick den 31 mars 2022 gällande ett uppdrag att bl.a. ta fram underlag rörande det civila försvaret på längre sikt, dvs. för 2024 och framåt (Ju2022/01209). I uppdraget framgår att MSB:s analys bör användas som ett underlag för Försvarsberedningens kommande arbete, vilket var en del av den överenskommelse som gjordes mellan dåvarande regering och riksdagens partier den 16 mars 2022. </w:t>
      </w:r>
    </w:p>
    <w:p w14:paraId="59636FC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MSB har genomfört uppdraget med stöd av ett sjuttiotal myndigheter, däribland samtliga beredskapsmyndigheter, och rapporteringen som har lämnats bygger på de underlag som myndigheterna har inkommit med till MSB. En del i redovisningen handlar om personalförsörjning. Personalförsörjning handlar i detta sammanhang om att säkerställa att personal finns tillgänglig inför och under höjd beredskap och krig med särskilt fokus på åtgärder kopplade till civilplikt och frivilliga försvarsorganisationer. </w:t>
      </w:r>
    </w:p>
    <w:p w14:paraId="56C3E2A8" w14:textId="5C80D176"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aviserade i den totalförsvarspolitiska inriktnings</w:t>
      </w:r>
      <w:r w:rsidRPr="00A879D7">
        <w:rPr>
          <w:rFonts w:ascii="Times New Roman" w:hAnsi="Times New Roman"/>
          <w:sz w:val="20"/>
        </w:rPr>
        <w:softHyphen/>
        <w:t>propositionen (</w:t>
      </w:r>
      <w:r w:rsidR="00152B26">
        <w:rPr>
          <w:rFonts w:ascii="Times New Roman" w:hAnsi="Times New Roman"/>
          <w:sz w:val="20"/>
        </w:rPr>
        <w:t>p</w:t>
      </w:r>
      <w:r w:rsidRPr="00A879D7">
        <w:rPr>
          <w:rFonts w:ascii="Times New Roman" w:hAnsi="Times New Roman"/>
          <w:sz w:val="20"/>
        </w:rPr>
        <w:t>rop. 2020/21:30) att en sådan översyn bör påbörjas snarast då det i dagsläget finns flera oklarheter, bl.a. hur näringslivets personalförsörjning ska organiseras och Arbetsförmedlingens roll i systemet. Frågan kommer övervägas inom ramen för det fortsatta arbetet kring personalförsörjning vid höjd beredskap och krig. Punkten är inte slutbehandlad.</w:t>
      </w:r>
    </w:p>
    <w:p w14:paraId="33DB3E2B" w14:textId="138A42D4"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20 om </w:t>
      </w:r>
      <w:r w:rsidRPr="00A879D7">
        <w:rPr>
          <w:rFonts w:ascii="Times New Roman" w:hAnsi="Times New Roman"/>
          <w:i/>
          <w:iCs/>
          <w:sz w:val="20"/>
        </w:rPr>
        <w:t>renodling av polisens arbetsuppgifter*</w:t>
      </w:r>
      <w:r w:rsidRPr="00A879D7">
        <w:rPr>
          <w:rFonts w:ascii="Times New Roman" w:hAnsi="Times New Roman"/>
          <w:sz w:val="20"/>
        </w:rPr>
        <w:t xml:space="preserve">: Riksdagen har tillkännagett för regeringen </w:t>
      </w:r>
      <w:r w:rsidR="00683B73">
        <w:rPr>
          <w:rFonts w:ascii="Times New Roman" w:hAnsi="Times New Roman"/>
          <w:sz w:val="20"/>
        </w:rPr>
        <w:t xml:space="preserve">det </w:t>
      </w:r>
      <w:r w:rsidR="00BD513F">
        <w:rPr>
          <w:rFonts w:ascii="Times New Roman" w:hAnsi="Times New Roman"/>
          <w:sz w:val="20"/>
        </w:rPr>
        <w:t>som</w:t>
      </w:r>
      <w:r w:rsidR="00BD513F" w:rsidRPr="00A879D7">
        <w:rPr>
          <w:rFonts w:ascii="Times New Roman" w:hAnsi="Times New Roman"/>
          <w:sz w:val="20"/>
        </w:rPr>
        <w:t xml:space="preserve"> utskottet anför om renodling av polisens arbetsuppgifter (bet.</w:t>
      </w:r>
      <w:r w:rsidRPr="00A879D7">
        <w:rPr>
          <w:rFonts w:ascii="Times New Roman" w:hAnsi="Times New Roman"/>
          <w:sz w:val="20"/>
        </w:rPr>
        <w:t xml:space="preserve"> 2021/22:JuU22 s. 47 f.). Under rskr. 2014/15:152 (Ju </w:t>
      </w:r>
      <w:r w:rsidR="00152B26">
        <w:rPr>
          <w:rFonts w:ascii="Times New Roman" w:hAnsi="Times New Roman"/>
          <w:sz w:val="20"/>
        </w:rPr>
        <w:t>3</w:t>
      </w:r>
      <w:r w:rsidRPr="00A879D7">
        <w:rPr>
          <w:rFonts w:ascii="Times New Roman" w:hAnsi="Times New Roman"/>
          <w:sz w:val="20"/>
        </w:rPr>
        <w:t>) punkt 20 redogör regeringen för vad man har gjort för att renodla Polismyn</w:t>
      </w:r>
      <w:r w:rsidRPr="00A879D7">
        <w:rPr>
          <w:rFonts w:ascii="Times New Roman" w:hAnsi="Times New Roman"/>
          <w:sz w:val="20"/>
        </w:rPr>
        <w:softHyphen/>
        <w:t>dighetens arbetsuppgifter. Regeringen har påbörjat en analys av ytterligare frågor om renodling. Punkten är inte slutbehandlad.</w:t>
      </w:r>
    </w:p>
    <w:p w14:paraId="7CECCA1D"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22 om </w:t>
      </w:r>
      <w:r w:rsidRPr="00A879D7">
        <w:rPr>
          <w:rFonts w:ascii="Times New Roman" w:hAnsi="Times New Roman"/>
          <w:i/>
          <w:iCs/>
          <w:sz w:val="20"/>
        </w:rPr>
        <w:t>förhör av misstänkta för sexualbrott</w:t>
      </w:r>
      <w:r w:rsidRPr="00A879D7">
        <w:rPr>
          <w:rFonts w:ascii="Times New Roman" w:hAnsi="Times New Roman"/>
          <w:sz w:val="20"/>
        </w:rPr>
        <w:t xml:space="preserve">*: Riksdagen har tillkännagett för regeringen det som utskottet anför om förhör av misstänkta för sexualbrott </w:t>
      </w:r>
      <w:r w:rsidRPr="00A879D7">
        <w:rPr>
          <w:rFonts w:ascii="Times New Roman" w:hAnsi="Times New Roman"/>
          <w:sz w:val="20"/>
          <w:szCs w:val="24"/>
        </w:rPr>
        <w:t>(bet. 2020/21:JuU22 s. 49 f.)</w:t>
      </w:r>
      <w:r w:rsidRPr="00A879D7">
        <w:rPr>
          <w:rFonts w:ascii="Times New Roman" w:hAnsi="Times New Roman"/>
          <w:sz w:val="20"/>
        </w:rPr>
        <w:t xml:space="preserve">. Polismyndigheten har ett metodstöd med tillhörande checklistor som ska användas vid utredningar av sexualbrott, Ett utvecklat bästa arbetssätt. I metodstödet finns bl.a. avsnitt som behandlar förhör med misstänkt. Av metodstödet framgår att personer som är misstänkta för sexualbrott ska höras skyndsamt. Polismyndigheten arbetar för närvarande med att uppdatera metodstödet för att det i större utsträckning ska beröra förhör med misstänkta i sexualbrottsärenden. Användningen av metodstödet följs upp genom egenkontroller i samtliga polisområden. </w:t>
      </w:r>
    </w:p>
    <w:p w14:paraId="2312BA3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Polismyndighetens regleringsbrev för 2022 begärs en redovisning av hur Polismyndigheten följer upp och säkerställer att aktuella metodstöd och riktlinjer för utredningsarbetet tillämpas. Redovisning lämnades i års</w:t>
      </w:r>
      <w:r w:rsidRPr="00A879D7">
        <w:rPr>
          <w:rFonts w:ascii="Times New Roman" w:hAnsi="Times New Roman"/>
          <w:sz w:val="20"/>
        </w:rPr>
        <w:softHyphen/>
        <w:t>redovisningen för 2022. I budgetpropositionen för 2023 (prop. 2022/23:1 utg.omr. 4 avsnitt 3.7 s. 50) redovisades vidtagna åtgärder och tillkännagivandet ansågs därmed slutbehandlat. Punkten är slutbehandlad.</w:t>
      </w:r>
    </w:p>
    <w:p w14:paraId="207E973D" w14:textId="15B7D46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Punkt 27 om </w:t>
      </w:r>
      <w:r w:rsidRPr="00A879D7">
        <w:rPr>
          <w:rFonts w:ascii="Times New Roman" w:eastAsia="Calibri" w:hAnsi="Times New Roman"/>
          <w:i/>
          <w:sz w:val="20"/>
          <w:szCs w:val="22"/>
        </w:rPr>
        <w:t>skydd av identitetsuppgifter*</w:t>
      </w:r>
      <w:r w:rsidRPr="00A879D7">
        <w:rPr>
          <w:rFonts w:ascii="Times New Roman" w:eastAsia="Calibri" w:hAnsi="Times New Roman"/>
          <w:iCs/>
          <w:sz w:val="20"/>
          <w:szCs w:val="22"/>
        </w:rPr>
        <w:t>: Riksdagen har tillkännagett för regeringen det som utskottet anför om skydd av identitetsuppgifter (bet. 2021/22:JuU22 s. 9 och 55 f.). Regeringen gav d</w:t>
      </w:r>
      <w:r w:rsidRPr="00A879D7">
        <w:rPr>
          <w:rFonts w:ascii="Times New Roman" w:hAnsi="Times New Roman"/>
          <w:sz w:val="20"/>
        </w:rPr>
        <w:t xml:space="preserve">en 21 april 2022 en särskild utredare i uppdrag att överväga olika författningsändringar för att minska offentliganställdas utsatthet för våld, hot och trakasserier (dir. 2022:31). Uppdraget omfattar bl.a. att analysera behovet av en minskad exponering av offentliganställdas namn och ta ställning till om behovet motiverar författningsändringar som minskar kraven på användning av namn i beslut och andra handlingar som dokumenterar åtgärder samt att analysera behovet av ett starkare skydd för uppgifter om offentliganställda och ta ställning till om behovet motiverar författningsändringar som stärker skyddet för uppgifterna. </w:t>
      </w:r>
      <w:r w:rsidR="00152B26">
        <w:rPr>
          <w:rFonts w:ascii="Times New Roman" w:hAnsi="Times New Roman"/>
          <w:sz w:val="20"/>
        </w:rPr>
        <w:t xml:space="preserve">Uppdraget skulle enligt ursprungsdirektiven ha redovisats senast den 1 augusti 2023. </w:t>
      </w:r>
      <w:r w:rsidR="00BD513F" w:rsidRPr="00A879D7">
        <w:rPr>
          <w:rFonts w:ascii="Times New Roman" w:hAnsi="Times New Roman"/>
          <w:sz w:val="20"/>
        </w:rPr>
        <w:t>Regeringen gav den</w:t>
      </w:r>
      <w:r w:rsidR="00BD513F" w:rsidRPr="00A879D7" w:rsidDel="00220F76">
        <w:rPr>
          <w:rFonts w:ascii="Times New Roman" w:hAnsi="Times New Roman"/>
          <w:sz w:val="20"/>
        </w:rPr>
        <w:t xml:space="preserve"> </w:t>
      </w:r>
      <w:r w:rsidR="00BD513F">
        <w:rPr>
          <w:rFonts w:ascii="Times New Roman" w:hAnsi="Times New Roman"/>
          <w:sz w:val="20"/>
        </w:rPr>
        <w:t>2 februari</w:t>
      </w:r>
      <w:r w:rsidR="00BD513F" w:rsidRPr="00A879D7">
        <w:rPr>
          <w:rFonts w:ascii="Times New Roman" w:hAnsi="Times New Roman"/>
          <w:sz w:val="20"/>
        </w:rPr>
        <w:t xml:space="preserve"> 2023 tilläggsdirektiv till utredningen (dir. 2023:</w:t>
      </w:r>
      <w:r w:rsidR="00152B26">
        <w:rPr>
          <w:rFonts w:ascii="Times New Roman" w:hAnsi="Times New Roman"/>
          <w:sz w:val="20"/>
        </w:rPr>
        <w:t>16</w:t>
      </w:r>
      <w:r w:rsidR="00BD513F" w:rsidRPr="00A879D7">
        <w:rPr>
          <w:rFonts w:ascii="Times New Roman" w:hAnsi="Times New Roman"/>
          <w:sz w:val="20"/>
        </w:rPr>
        <w:t>) som bl.a. innebär att utredaren nu även har fått i uppdrag att, oavsett ställningstagande i sak, lämna författningsförslag</w:t>
      </w:r>
      <w:r w:rsidR="00BD513F">
        <w:rPr>
          <w:rFonts w:ascii="Times New Roman" w:hAnsi="Times New Roman"/>
          <w:sz w:val="20"/>
        </w:rPr>
        <w:t xml:space="preserve"> som stärker skyddet för offentliganställda</w:t>
      </w:r>
      <w:r w:rsidR="00BD513F" w:rsidRPr="00A879D7">
        <w:rPr>
          <w:rFonts w:ascii="Times New Roman" w:hAnsi="Times New Roman"/>
          <w:sz w:val="20"/>
        </w:rPr>
        <w:t xml:space="preserve">. </w:t>
      </w:r>
      <w:r w:rsidR="00152B26">
        <w:rPr>
          <w:rFonts w:ascii="Times New Roman" w:hAnsi="Times New Roman"/>
          <w:sz w:val="20"/>
        </w:rPr>
        <w:t>Utredningstiden har förlängts och u</w:t>
      </w:r>
      <w:r w:rsidR="00BD513F" w:rsidRPr="00A879D7">
        <w:rPr>
          <w:rFonts w:ascii="Times New Roman" w:hAnsi="Times New Roman"/>
          <w:sz w:val="20"/>
        </w:rPr>
        <w:t>ppdraget ska</w:t>
      </w:r>
      <w:r w:rsidR="00152B26">
        <w:rPr>
          <w:rFonts w:ascii="Times New Roman" w:hAnsi="Times New Roman"/>
          <w:sz w:val="20"/>
        </w:rPr>
        <w:t xml:space="preserve"> nu</w:t>
      </w:r>
      <w:r w:rsidR="00BD513F" w:rsidRPr="00A879D7">
        <w:rPr>
          <w:rFonts w:ascii="Times New Roman" w:hAnsi="Times New Roman"/>
          <w:sz w:val="20"/>
        </w:rPr>
        <w:t xml:space="preserve"> redovisas senast den </w:t>
      </w:r>
      <w:r w:rsidR="00BD513F">
        <w:rPr>
          <w:rFonts w:ascii="Times New Roman" w:hAnsi="Times New Roman"/>
          <w:sz w:val="20"/>
        </w:rPr>
        <w:t>1 januari</w:t>
      </w:r>
      <w:r w:rsidR="00BD513F" w:rsidRPr="00A879D7">
        <w:rPr>
          <w:rFonts w:ascii="Times New Roman" w:hAnsi="Times New Roman"/>
          <w:sz w:val="20"/>
        </w:rPr>
        <w:t xml:space="preserve"> 202</w:t>
      </w:r>
      <w:r w:rsidR="00BD513F">
        <w:rPr>
          <w:rFonts w:ascii="Times New Roman" w:hAnsi="Times New Roman"/>
          <w:sz w:val="20"/>
        </w:rPr>
        <w:t>4</w:t>
      </w:r>
      <w:r w:rsidR="00BD513F" w:rsidRPr="00A879D7">
        <w:rPr>
          <w:rFonts w:ascii="Times New Roman" w:hAnsi="Times New Roman"/>
          <w:sz w:val="20"/>
        </w:rPr>
        <w:t xml:space="preserve">. </w:t>
      </w:r>
      <w:r w:rsidR="00BD513F">
        <w:rPr>
          <w:rFonts w:ascii="Times New Roman" w:hAnsi="Times New Roman"/>
          <w:sz w:val="20"/>
        </w:rPr>
        <w:t xml:space="preserve">Tillkännagivandet </w:t>
      </w:r>
      <w:r w:rsidR="00B340EB">
        <w:rPr>
          <w:rFonts w:ascii="Times New Roman" w:hAnsi="Times New Roman"/>
          <w:sz w:val="20"/>
        </w:rPr>
        <w:t>bedömdes</w:t>
      </w:r>
      <w:r w:rsidR="00BD513F">
        <w:rPr>
          <w:rFonts w:ascii="Times New Roman" w:hAnsi="Times New Roman"/>
          <w:sz w:val="20"/>
        </w:rPr>
        <w:t xml:space="preserve"> tillgodosett och slutbehandlat i och med beslutet om tilläggsdirektiv. </w:t>
      </w:r>
      <w:r w:rsidR="00BD513F" w:rsidRPr="00220F76">
        <w:rPr>
          <w:rFonts w:ascii="Times New Roman" w:hAnsi="Times New Roman"/>
          <w:sz w:val="20"/>
        </w:rPr>
        <w:t>Punkten är slutbehandlad</w:t>
      </w:r>
      <w:r w:rsidR="00BD513F" w:rsidRPr="00220F76">
        <w:rPr>
          <w:rFonts w:ascii="Times New Roman" w:eastAsia="Calibri" w:hAnsi="Times New Roman"/>
          <w:iCs/>
          <w:sz w:val="20"/>
          <w:szCs w:val="22"/>
        </w:rPr>
        <w:t>.</w:t>
      </w:r>
    </w:p>
    <w:p w14:paraId="55F7BD9D" w14:textId="22BCC621" w:rsidR="001F5D88" w:rsidRPr="00F95359" w:rsidRDefault="00BD513F" w:rsidP="001F5D88">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Punkt 53 om </w:t>
      </w:r>
      <w:r w:rsidRPr="00A879D7">
        <w:rPr>
          <w:rFonts w:ascii="Times New Roman" w:eastAsia="Calibri" w:hAnsi="Times New Roman"/>
          <w:i/>
          <w:sz w:val="20"/>
          <w:szCs w:val="22"/>
        </w:rPr>
        <w:t>ordningsvakter</w:t>
      </w:r>
      <w:r w:rsidRPr="00A879D7">
        <w:rPr>
          <w:rFonts w:ascii="Times New Roman" w:eastAsia="Calibri" w:hAnsi="Times New Roman"/>
          <w:iCs/>
          <w:sz w:val="20"/>
          <w:szCs w:val="22"/>
        </w:rPr>
        <w:t>*: Riksdagen har tillkännagett för regeringen det som utskottet anför om ordningsvakter (bet. 2021/22:JuU22 s. 13 och 95 f.). I november 2019 gav regeringen en särskild utredare i uppdrag att göra en översyn av regelverket för ordningsvakter. Ordnings</w:t>
      </w:r>
      <w:r w:rsidRPr="00A879D7">
        <w:rPr>
          <w:rFonts w:ascii="Times New Roman" w:eastAsia="Calibri" w:hAnsi="Times New Roman"/>
          <w:iCs/>
          <w:sz w:val="20"/>
          <w:szCs w:val="22"/>
        </w:rPr>
        <w:softHyphen/>
        <w:t>vakts</w:t>
      </w:r>
      <w:r w:rsidRPr="00A879D7">
        <w:rPr>
          <w:rFonts w:ascii="Times New Roman" w:eastAsia="Calibri" w:hAnsi="Times New Roman"/>
          <w:iCs/>
          <w:sz w:val="20"/>
          <w:szCs w:val="22"/>
        </w:rPr>
        <w:softHyphen/>
        <w:t>utredningen överlämnade i maj 2021 betänkandet En ny lag om ordnings</w:t>
      </w:r>
      <w:r w:rsidRPr="00A879D7">
        <w:rPr>
          <w:rFonts w:ascii="Times New Roman" w:eastAsia="Calibri" w:hAnsi="Times New Roman"/>
          <w:iCs/>
          <w:sz w:val="20"/>
          <w:szCs w:val="22"/>
        </w:rPr>
        <w:softHyphen/>
        <w:t>vakter m.m. (SOU 2021:38). Betänkandet har remitterats. Regeringen har i budgetpropositionen för 2023 (prop. 2022/23:1) föreslagit att Polis</w:t>
      </w:r>
      <w:r w:rsidRPr="00A879D7">
        <w:rPr>
          <w:rFonts w:ascii="Times New Roman" w:eastAsia="Calibri" w:hAnsi="Times New Roman"/>
          <w:iCs/>
          <w:sz w:val="20"/>
          <w:szCs w:val="22"/>
        </w:rPr>
        <w:softHyphen/>
        <w:t>myndig</w:t>
      </w:r>
      <w:r w:rsidRPr="00A879D7">
        <w:rPr>
          <w:rFonts w:ascii="Times New Roman" w:eastAsia="Calibri" w:hAnsi="Times New Roman"/>
          <w:iCs/>
          <w:sz w:val="20"/>
          <w:szCs w:val="22"/>
        </w:rPr>
        <w:softHyphen/>
        <w:t xml:space="preserve">heten tillförs medel för att ge myndigheten förutsättningar att bedriva verksamheten i enlighet med de planerade lagändringarna. </w:t>
      </w:r>
      <w:r w:rsidR="001F5D88" w:rsidRPr="00F95359">
        <w:rPr>
          <w:rFonts w:ascii="Times New Roman" w:eastAsia="Calibri" w:hAnsi="Times New Roman"/>
          <w:iCs/>
          <w:sz w:val="20"/>
          <w:szCs w:val="22"/>
        </w:rPr>
        <w:t>Regeringen har för avsikt att under våren 2023 överlämna en proposition om en ny lag om ordningsvakter till riksdagen. Punkten är inte slutbehandlad.</w:t>
      </w:r>
    </w:p>
    <w:p w14:paraId="551E2399" w14:textId="3B7D67EC" w:rsidR="001F5D88" w:rsidRPr="00A879D7" w:rsidRDefault="001F5D88" w:rsidP="001F5D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95359">
        <w:rPr>
          <w:rFonts w:ascii="Times New Roman" w:hAnsi="Times New Roman"/>
          <w:sz w:val="20"/>
        </w:rPr>
        <w:t>Följande punkter är inte slutbehandlade: 8, 13, 20 och 53.</w:t>
      </w:r>
    </w:p>
    <w:p w14:paraId="0B7AEA6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132. Rskr. 2021/22:272</w:t>
      </w:r>
    </w:p>
    <w:p w14:paraId="057FCDA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Tillträdesförbud till badanläggningar och bibliotek</w:t>
      </w:r>
    </w:p>
    <w:p w14:paraId="130093A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2021/22:108, bet. 2021/22:JuU18</w:t>
      </w:r>
    </w:p>
    <w:p w14:paraId="182C177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slutbehandlad. </w:t>
      </w:r>
    </w:p>
    <w:p w14:paraId="6E8C64B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B0023A3" w14:textId="1106B351" w:rsidR="00A879D7" w:rsidRPr="00A879D7" w:rsidRDefault="00BD513F" w:rsidP="000C1E54">
      <w:pPr>
        <w:pStyle w:val="Brdtext"/>
      </w:pPr>
      <w:r w:rsidRPr="00A879D7">
        <w:t xml:space="preserve">Punkt 1 om </w:t>
      </w:r>
      <w:r>
        <w:rPr>
          <w:i/>
          <w:iCs/>
        </w:rPr>
        <w:t>t</w:t>
      </w:r>
      <w:r w:rsidRPr="00A879D7">
        <w:rPr>
          <w:i/>
          <w:iCs/>
        </w:rPr>
        <w:t>illträdesförbud</w:t>
      </w:r>
      <w:r w:rsidR="00A879D7" w:rsidRPr="00A879D7">
        <w:rPr>
          <w:i/>
          <w:iCs/>
        </w:rPr>
        <w:t xml:space="preserve"> till badanläggningar och bibliotek</w:t>
      </w:r>
      <w:r w:rsidR="00A879D7" w:rsidRPr="00A879D7">
        <w:t>: Den 12</w:t>
      </w:r>
      <w:r w:rsidR="003A3B6A">
        <w:t> </w:t>
      </w:r>
      <w:r w:rsidR="00A879D7" w:rsidRPr="00A879D7">
        <w:t>maj 2022 utfärdade regeringen de lagar riksdagen antagit (SFS 406–409).</w:t>
      </w:r>
    </w:p>
    <w:p w14:paraId="6F63DA6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133. Rskr. 2021/22:273</w:t>
      </w:r>
    </w:p>
    <w:p w14:paraId="64BDEE5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Unga lagöverträdare</w:t>
      </w:r>
    </w:p>
    <w:p w14:paraId="656C780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Mot. 2021/22:2508 m.fl., bet. 2021/22:JuU27 </w:t>
      </w:r>
    </w:p>
    <w:p w14:paraId="0D46C11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6E6ABA4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78A8E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åtgärder mot ungdomsrånen</w:t>
      </w:r>
      <w:r w:rsidRPr="00A879D7">
        <w:rPr>
          <w:rFonts w:ascii="Times New Roman" w:hAnsi="Times New Roman"/>
          <w:sz w:val="20"/>
        </w:rPr>
        <w:t>*: Riksdagen har tillkännagett för regeringen det som utskottet anför om åtgärder mot ungdomsrånen (bet. 2021/22:JuU27 s.29 f.). Av tillkännagivandet framgår bland annat att utskottet efterfrågar en bredare utredning som tydligare analyserar orsaker till ökningen av ungdomsrånen.</w:t>
      </w:r>
    </w:p>
    <w:p w14:paraId="22F49CD5" w14:textId="29DA85C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I frågan om utskottets uttalande om en utredning som tydligare analyserar orsakerna till ökningen av ungdomsrån bör framhållas att Brå i december 2021 publicerade en kartläggning av ungdomsrån, vars fokus var den period då ungdomsrånen ökade (Brå 2021:19). Brå ger i studien en samlad bild av utvecklingen av ungdomsrån, brottens karaktär, vilka som misstänks och vilka som utsätts samt ungdomars erfarenheter av personrån. Myndigheten redovisar i studien vilka bakomliggande orsaker som finns till rånen. Brås studie visar att det som driver unga att råna framför allt är att få pengar, spänning och status vilket också framkommit i tidigare forskning på området (se Brå 2019:19 s.</w:t>
      </w:r>
      <w:r w:rsidR="003C2227">
        <w:rPr>
          <w:rFonts w:ascii="Times New Roman" w:hAnsi="Times New Roman"/>
          <w:sz w:val="20"/>
        </w:rPr>
        <w:t xml:space="preserve"> </w:t>
      </w:r>
      <w:r w:rsidRPr="00A879D7">
        <w:rPr>
          <w:rFonts w:ascii="Times New Roman" w:hAnsi="Times New Roman"/>
          <w:sz w:val="20"/>
        </w:rPr>
        <w:t>80–82). Studien visar även att konflikter eller kränkningar kan vara bakomliggande motiv till att ungdomar rånar. Vidare konstaterar Brå att ökningen i både antalet anmälda brott och ungdomars självrapporterade utsatthet för rån under perioden 2015–2019 talar för att det i huvudsak handlar om en faktisk ökning av ungdomsrånen och inte en förändring i anmälnings</w:t>
      </w:r>
      <w:r w:rsidRPr="00A879D7">
        <w:rPr>
          <w:rFonts w:ascii="Times New Roman" w:hAnsi="Times New Roman"/>
          <w:sz w:val="20"/>
        </w:rPr>
        <w:softHyphen/>
        <w:t xml:space="preserve">benägenheten. Brå konstaterar även att de anmälda ungdomsrånen liksom den självrapporterade utsattheten minskade 2020, men att det är osäkert om det är starten på en nedåtgående trend eller en tillfällig avvikelse till följd av covid 19-pandemin. Minskningarna har därefter fortsatt (se statistik från den Nationella trygghetsundersökningen respektive anmälda rån mot person under 18 år). Brås studie om ungdomsrån utgår från en bred ansats och baseras på tillgänglig statistik, intervjuer med gärningspersoner, brottutsatta och föräldrar till brottsutsatta samt en genomgång av drygt 700 förundersökningar. </w:t>
      </w:r>
    </w:p>
    <w:p w14:paraId="089593C6" w14:textId="08F5A985" w:rsidR="00BD513F" w:rsidRDefault="00683B73"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Regeringen har i propostionen Skärpta straff för brott i kriminella nätverk (prop. </w:t>
      </w:r>
      <w:r w:rsidR="00BD513F">
        <w:rPr>
          <w:rFonts w:ascii="Times New Roman" w:hAnsi="Times New Roman"/>
          <w:sz w:val="20"/>
        </w:rPr>
        <w:t>2022/23:53) framfört att det m</w:t>
      </w:r>
      <w:r w:rsidR="00BD513F" w:rsidRPr="00A879D7">
        <w:rPr>
          <w:rFonts w:ascii="Times New Roman" w:hAnsi="Times New Roman"/>
          <w:sz w:val="20"/>
        </w:rPr>
        <w:t>ot</w:t>
      </w:r>
      <w:r w:rsidR="00BD513F">
        <w:rPr>
          <w:rFonts w:ascii="Times New Roman" w:hAnsi="Times New Roman"/>
          <w:sz w:val="20"/>
        </w:rPr>
        <w:t xml:space="preserve"> </w:t>
      </w:r>
      <w:r w:rsidR="00BD513F" w:rsidRPr="00A879D7">
        <w:rPr>
          <w:rFonts w:ascii="Times New Roman" w:hAnsi="Times New Roman"/>
          <w:sz w:val="20"/>
        </w:rPr>
        <w:t xml:space="preserve">bakgrund av den breda genomlysning av ungdomsrån som Brå gjort, och de svårigheter som finns med att göra en mer fördjupad analys av de bakomliggande orsakerna till förändringarna i antalet ungdomsrån, inte vore meningsfullt att ge Brå eller någon annan myndighet i uppdrag att ytterligare studera ökningen av ungdomsrån. Därutöver kan nämnas att Brå i regleringsbrevet för 2022 fick i uppdrag att genomföra en kunskapssammanställning av svensk och internationell forskning om socioekonomiska faktorer och brott (Ju2022/04139). Brå har även i uppdrag att studera hur barn och unga involveras i kriminella nätverk (Ju2022/01405). Uppdragen redovisas senast den 1 mars 2023 respektive 1 november 2023. </w:t>
      </w:r>
      <w:r w:rsidR="00BD513F">
        <w:rPr>
          <w:rFonts w:ascii="Times New Roman" w:hAnsi="Times New Roman"/>
          <w:sz w:val="20"/>
        </w:rPr>
        <w:t>Denna del av tillkännagivandet redovisades i propostionen</w:t>
      </w:r>
      <w:r w:rsidR="00BD513F" w:rsidRPr="0081783C">
        <w:t xml:space="preserve"> </w:t>
      </w:r>
      <w:r w:rsidR="00BD513F" w:rsidRPr="0081783C">
        <w:rPr>
          <w:rFonts w:ascii="Times New Roman" w:hAnsi="Times New Roman"/>
          <w:sz w:val="20"/>
        </w:rPr>
        <w:t xml:space="preserve">Skärpta straff för brott i kriminella nätverk </w:t>
      </w:r>
      <w:r w:rsidR="00BD513F">
        <w:rPr>
          <w:rFonts w:ascii="Times New Roman" w:hAnsi="Times New Roman"/>
          <w:sz w:val="20"/>
        </w:rPr>
        <w:t>och bedömdes därmed vara tillgodosedd</w:t>
      </w:r>
      <w:r w:rsidR="00BD513F" w:rsidRPr="0081783C">
        <w:rPr>
          <w:rFonts w:ascii="Times New Roman" w:hAnsi="Times New Roman"/>
          <w:sz w:val="20"/>
        </w:rPr>
        <w:t xml:space="preserve"> (prop. 2022/23:53)</w:t>
      </w:r>
      <w:r w:rsidR="00BD513F">
        <w:rPr>
          <w:rFonts w:ascii="Times New Roman" w:hAnsi="Times New Roman"/>
          <w:sz w:val="20"/>
        </w:rPr>
        <w:t>.</w:t>
      </w:r>
    </w:p>
    <w:p w14:paraId="6D52D90F" w14:textId="581C895E"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Av tillkännagivandet framgår vidare att minimistraffet för rån ska skärpas till fängelse ett år och sex månader. </w:t>
      </w:r>
      <w:bookmarkStart w:id="97" w:name="_Hlk126151493"/>
      <w:r>
        <w:rPr>
          <w:rFonts w:ascii="Times New Roman" w:hAnsi="Times New Roman"/>
          <w:sz w:val="20"/>
        </w:rPr>
        <w:t>Denna del av tillkännagivandet har tillgodosetts genom förslag i propositionen Skärpta straff för brott i kriminella nätverk (prop. 2022/23:53)</w:t>
      </w:r>
      <w:bookmarkEnd w:id="97"/>
      <w:r>
        <w:rPr>
          <w:rFonts w:ascii="Times New Roman" w:hAnsi="Times New Roman"/>
          <w:sz w:val="20"/>
        </w:rPr>
        <w:t xml:space="preserve">. Enligt tillkännagivandet ska alla rån med förnedrande inslag bedömas som grova rån och leda till minst fem års fängelse. Den fortsatta hanteringen av denna del av tillkännagivandet bereds inom Regeringskansliet. </w:t>
      </w:r>
      <w:r w:rsidRPr="00A879D7">
        <w:rPr>
          <w:rFonts w:ascii="Times New Roman" w:hAnsi="Times New Roman"/>
          <w:sz w:val="20"/>
        </w:rPr>
        <w:t xml:space="preserve">Punkten är </w:t>
      </w:r>
      <w:r>
        <w:rPr>
          <w:rFonts w:ascii="Times New Roman" w:hAnsi="Times New Roman"/>
          <w:sz w:val="20"/>
        </w:rPr>
        <w:t>inte</w:t>
      </w:r>
      <w:r w:rsidRPr="00A879D7">
        <w:rPr>
          <w:rFonts w:ascii="Times New Roman" w:hAnsi="Times New Roman"/>
          <w:sz w:val="20"/>
        </w:rPr>
        <w:t xml:space="preserve"> slutbehandlad.</w:t>
      </w:r>
    </w:p>
    <w:p w14:paraId="1E5E1541"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utredning av brott som begås av barn under 15 år*</w:t>
      </w:r>
      <w:r w:rsidRPr="00A879D7">
        <w:rPr>
          <w:rFonts w:ascii="Times New Roman" w:hAnsi="Times New Roman"/>
          <w:sz w:val="20"/>
        </w:rPr>
        <w:t>: Riksdagen har tillkännagett för regeringen det som utskottet anför om utredning av brott som begås av barn under 15 år (bet. 2021/22:JuU27 s. 30 f.). Regeringen beslutade den 19 december 2019 att ge en särskild utredare i uppdrag att analysera om de särskilda bestämmelser som rör utredningar om brott som barn under 15 år misstänks ha begått är ändamålsenliga och om de tillämpas på avsett sätt. Likaså skulle utredaren lämna förslag på de författ</w:t>
      </w:r>
      <w:r w:rsidRPr="00A879D7">
        <w:rPr>
          <w:rFonts w:ascii="Times New Roman" w:hAnsi="Times New Roman"/>
          <w:sz w:val="20"/>
        </w:rPr>
        <w:softHyphen/>
        <w:t xml:space="preserve">ningsändringar eller andra åtgärder som bedöms nödvändiga i syfte att brott som barn under 15 år misstänks för ska utredas i större utsträckning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 </w:t>
      </w:r>
    </w:p>
    <w:p w14:paraId="1A621B62" w14:textId="2355E1FB" w:rsidR="00A879D7" w:rsidRPr="00A879D7" w:rsidRDefault="00A879D7" w:rsidP="000D72EE">
      <w:pPr>
        <w:pStyle w:val="Brdtextmedindrag"/>
      </w:pPr>
      <w:r w:rsidRPr="00A879D7">
        <w:t xml:space="preserve">Punkt 11 om </w:t>
      </w:r>
      <w:r w:rsidRPr="00A879D7">
        <w:rPr>
          <w:i/>
          <w:iCs/>
        </w:rPr>
        <w:t>bevistalan*</w:t>
      </w:r>
      <w:r w:rsidRPr="00A879D7">
        <w:t>: Riksdagen har tillkännagett för regeringen det som utskottet anför om bevistalan (bet. 2021/22:JuU27 s. 30 f.). Regeringen beslutade den 19 december 2019 att ge en särskild utredare i uppdrag att se över systemet med bevistalan och lämna förslag på de författ</w:t>
      </w:r>
      <w:r w:rsidRPr="00A879D7">
        <w:softHyphen/>
        <w:t>ningsändringar som bedöms nödvändiga (dir. 2019:103). Uppdraget redovisades i januari 2022 i betänkandet Förbättrade åtgärder när barn misstänks för brott (SOU 2022:1). En lagrådsremiss beslutades i januari 2023 och regeringen avser att återkomma till riksdagen med en proposition under mars 2023. Punkten är inte slutbehandlad.</w:t>
      </w:r>
    </w:p>
    <w:p w14:paraId="40C13DFE" w14:textId="75E78DE3" w:rsidR="00A879D7" w:rsidRPr="00A879D7" w:rsidRDefault="00A879D7" w:rsidP="000D72EE">
      <w:pPr>
        <w:pStyle w:val="Brdtextmedindrag"/>
      </w:pPr>
      <w:r w:rsidRPr="00A879D7">
        <w:t xml:space="preserve">Punkt 17 om </w:t>
      </w:r>
      <w:r w:rsidRPr="00A879D7">
        <w:rPr>
          <w:i/>
          <w:iCs/>
        </w:rPr>
        <w:t>straffrabatten för unga myndiga*</w:t>
      </w:r>
      <w:r w:rsidRPr="00A879D7">
        <w:t>: Riksdagen har tillkännagett för regeringen det som utskottet anför om att regeringen ska återkomma med ett lagförslag som innebär att straffrabatten för unga myndiga lagöverträdare slopas för samtliga brott (bet. 2021/22:JuU27 s. 40 f.). Regeringen avser att under våren 2023 tillsätta en utredning</w:t>
      </w:r>
      <w:r w:rsidRPr="00A879D7" w:rsidDel="00DE4A0E">
        <w:t xml:space="preserve"> </w:t>
      </w:r>
      <w:r w:rsidRPr="00A879D7">
        <w:t>som bl.a. ska omfatta den fråga som tillkännagivandet avser. Punkten är inte slutbehandlad.</w:t>
      </w:r>
    </w:p>
    <w:p w14:paraId="50740660" w14:textId="77777777" w:rsidR="00A879D7" w:rsidRPr="00A879D7" w:rsidRDefault="00A879D7" w:rsidP="000D72EE">
      <w:pPr>
        <w:pStyle w:val="Brdtextmedindrag"/>
      </w:pPr>
      <w:r w:rsidRPr="00A879D7">
        <w:t xml:space="preserve">Punkt 24 om </w:t>
      </w:r>
      <w:r w:rsidRPr="00A879D7">
        <w:rPr>
          <w:i/>
          <w:iCs/>
        </w:rPr>
        <w:t>ansvar för sluten ungdomsvård*</w:t>
      </w:r>
      <w:r w:rsidRPr="00A879D7">
        <w:t>: Riksdagen har tillkänna</w:t>
      </w:r>
      <w:r w:rsidRPr="00A879D7">
        <w:softHyphen/>
        <w:t>gett för regeringen det som utskottet anför om ansvaret för sluten ungdomsvård (bet. 2021/22:JuU27 s. 44 f.). Regeringen beslutade den 3 november 2021 att ge en särskild utredare i uppdrag att göra en översyn av regleringen om frihetsberövande påföljder för lagöverträdare under 18 år och föreslå lämpliga förändringar (dir. 2021:99).</w:t>
      </w:r>
      <w:r w:rsidRPr="00A879D7" w:rsidDel="00E47A6C">
        <w:t xml:space="preserve"> </w:t>
      </w:r>
      <w:r w:rsidRPr="00A879D7">
        <w:t xml:space="preserve">I uppdraget ingår att särskilt överväga vilken myndighet som är bäst lämpad att ansvara för verkställigheten av den eller de frihetsberövande påföljder som föreslås användas. Uppdraget ska redovisas senast den 3 augusti 2023. Punkten är inte slutbehandlad. </w:t>
      </w:r>
    </w:p>
    <w:p w14:paraId="0E256732"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10, 11, 17 och 24.</w:t>
      </w:r>
    </w:p>
    <w:p w14:paraId="4BF4A63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134. Rskr. 2021/22:275</w:t>
      </w:r>
    </w:p>
    <w:p w14:paraId="039A00B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Vapenfrågor</w:t>
      </w:r>
    </w:p>
    <w:p w14:paraId="46198FA5"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Mot. 2021/22:2509 m.fl., bet</w:t>
      </w:r>
      <w:r>
        <w:rPr>
          <w:rFonts w:ascii="Times New Roman" w:eastAsia="Calibri" w:hAnsi="Times New Roman"/>
          <w:iCs/>
          <w:sz w:val="20"/>
          <w:szCs w:val="22"/>
        </w:rPr>
        <w:t>.</w:t>
      </w:r>
      <w:r w:rsidRPr="00A879D7">
        <w:rPr>
          <w:rFonts w:ascii="Times New Roman" w:eastAsia="Calibri" w:hAnsi="Times New Roman"/>
          <w:iCs/>
          <w:sz w:val="20"/>
          <w:szCs w:val="22"/>
        </w:rPr>
        <w:t xml:space="preserve"> 2021/22:JuU28</w:t>
      </w:r>
    </w:p>
    <w:p w14:paraId="5DA884C2" w14:textId="77777777"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Skrivelsen är inte slutbehandlad.</w:t>
      </w:r>
    </w:p>
    <w:p w14:paraId="24F9DBD2" w14:textId="77777777"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2072DCDC" w14:textId="345697C3"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 xml:space="preserve">Punkt 1 om </w:t>
      </w:r>
      <w:r w:rsidRPr="00A879D7">
        <w:rPr>
          <w:rFonts w:ascii="Times New Roman" w:eastAsia="Calibri" w:hAnsi="Times New Roman"/>
          <w:i/>
          <w:iCs/>
          <w:sz w:val="20"/>
        </w:rPr>
        <w:t xml:space="preserve">EU:s vapendirektiv </w:t>
      </w:r>
      <w:r w:rsidRPr="00A879D7">
        <w:rPr>
          <w:rFonts w:ascii="Times New Roman" w:eastAsia="Calibri" w:hAnsi="Times New Roman"/>
          <w:sz w:val="20"/>
        </w:rPr>
        <w:t>(reservation 1)*:</w:t>
      </w:r>
      <w:r w:rsidRPr="00A879D7">
        <w:rPr>
          <w:rFonts w:ascii="Times New Roman" w:eastAsia="Calibri" w:hAnsi="Times New Roman"/>
          <w:i/>
          <w:iCs/>
          <w:sz w:val="20"/>
        </w:rPr>
        <w:t xml:space="preserve"> </w:t>
      </w:r>
      <w:r w:rsidRPr="00A879D7">
        <w:rPr>
          <w:rFonts w:ascii="Times New Roman" w:eastAsia="Calibri" w:hAnsi="Times New Roman"/>
          <w:sz w:val="20"/>
        </w:rPr>
        <w:t xml:space="preserve">Riksdagen har tillkännagett för regeringen det som anförs i reservationen om EU:s vapendirektiv. Enligt tillkännagivandet ska regeringen skyndsamt tillsätta en ny utredning som tar fram ett förslag som både uppfyller de krav som direktivet ställer och kan få stöd i riksdagen (bet. 2021/22:JuU28 s. 44). </w:t>
      </w:r>
      <w:r w:rsidRPr="00C05499">
        <w:rPr>
          <w:rFonts w:ascii="Times New Roman" w:eastAsia="Calibri" w:hAnsi="Times New Roman"/>
          <w:sz w:val="20"/>
        </w:rPr>
        <w:t xml:space="preserve">Den 12 maj 2022 gav regeringen en särskild utredare i uppdrag att bl.a. lämna förslag till de författningsändringar som krävs i svensk rätt för att genomföra 2017 års ändringsdirektiv till EU:s vapendirektiv på miniminivå (dir. 2022:40). Utredningen lämnade den 14 november 2022 delbetänkandet EU:s vapendirektiv – genomförande av 2017 års ändringsdirektiv på miniminivå till regeringen (SOU 2022:62). Betänkandet har remissbehandlats och en lagrådsremiss beslutades den </w:t>
      </w:r>
      <w:r w:rsidRPr="003C2227">
        <w:rPr>
          <w:rFonts w:ascii="Times New Roman" w:eastAsia="Calibri" w:hAnsi="Times New Roman"/>
          <w:sz w:val="20"/>
        </w:rPr>
        <w:t>16 februari</w:t>
      </w:r>
      <w:r w:rsidRPr="00C05499">
        <w:rPr>
          <w:rFonts w:ascii="Times New Roman" w:eastAsia="Calibri" w:hAnsi="Times New Roman"/>
          <w:sz w:val="20"/>
        </w:rPr>
        <w:t xml:space="preserve"> 2023. Regeringen avser att överlämna en proposition med lagförslag till riksdagen under våren 2023. Punkten är inte slutbehandlad.</w:t>
      </w:r>
    </w:p>
    <w:p w14:paraId="2005268F" w14:textId="282ABFDD" w:rsidR="00B7645C" w:rsidRDefault="00BD513F" w:rsidP="00150949">
      <w:pPr>
        <w:pStyle w:val="Brdtextmedindrag"/>
        <w:rPr>
          <w:rFonts w:eastAsia="Calibri"/>
          <w:szCs w:val="22"/>
        </w:rPr>
      </w:pPr>
      <w:r w:rsidRPr="00A879D7">
        <w:rPr>
          <w:rFonts w:eastAsia="Calibri"/>
          <w:szCs w:val="22"/>
        </w:rPr>
        <w:t>Punkt 2 om</w:t>
      </w:r>
      <w:r w:rsidRPr="00A879D7">
        <w:rPr>
          <w:rFonts w:eastAsia="Calibri"/>
          <w:i/>
          <w:szCs w:val="22"/>
        </w:rPr>
        <w:t xml:space="preserve"> översyn av vapenlagstiftningen </w:t>
      </w:r>
      <w:r w:rsidRPr="00A879D7">
        <w:rPr>
          <w:rFonts w:eastAsia="Calibri"/>
          <w:szCs w:val="22"/>
        </w:rPr>
        <w:t>(reservation 2)</w:t>
      </w:r>
      <w:r w:rsidRPr="00A879D7">
        <w:t>*:</w:t>
      </w:r>
      <w:r w:rsidRPr="00A879D7">
        <w:rPr>
          <w:i/>
        </w:rPr>
        <w:t xml:space="preserve"> </w:t>
      </w:r>
      <w:r w:rsidRPr="00A879D7">
        <w:t xml:space="preserve">Riksdagen har tillkännagett för regeringen det som anförs i reservationen om en översyn av vapenlagstiftningen (bet. 2021/22:JuU28 s. 45). </w:t>
      </w:r>
      <w:r w:rsidRPr="00C05499">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2F2E1904" w14:textId="24AD92E6" w:rsidR="00A879D7" w:rsidRPr="00A879D7" w:rsidRDefault="00A879D7" w:rsidP="00150949">
      <w:pPr>
        <w:pStyle w:val="Brdtextmedindrag"/>
        <w:rPr>
          <w:iCs/>
        </w:rPr>
      </w:pPr>
      <w:r w:rsidRPr="00A879D7">
        <w:rPr>
          <w:rFonts w:eastAsia="Calibri"/>
          <w:szCs w:val="22"/>
        </w:rPr>
        <w:t>Punkt 3 om</w:t>
      </w:r>
      <w:r w:rsidRPr="00A879D7">
        <w:rPr>
          <w:rFonts w:eastAsia="Calibri"/>
          <w:i/>
          <w:szCs w:val="22"/>
        </w:rPr>
        <w:t xml:space="preserve"> ny tillståndsmyndighet för vapenärenden</w:t>
      </w:r>
      <w:r w:rsidRPr="00A879D7">
        <w:rPr>
          <w:i/>
        </w:rPr>
        <w:t>*</w:t>
      </w:r>
      <w:r w:rsidRPr="00A879D7">
        <w:rPr>
          <w:iCs/>
        </w:rPr>
        <w:t>:</w:t>
      </w:r>
      <w:r w:rsidRPr="00A879D7">
        <w:rPr>
          <w:i/>
        </w:rPr>
        <w:t xml:space="preserve"> </w:t>
      </w:r>
      <w:r w:rsidRPr="00A879D7">
        <w:t xml:space="preserve">Riksdagen har tillkännagett för regeringen det som utskottet anför om en ny tillståndsmyndighet för vapenlicensärenden (bet. 2021/22:JuU28 s. 15 f.). </w:t>
      </w:r>
      <w:r w:rsidR="005A2F3C">
        <w:t xml:space="preserve">Regeringskansliet arbetar med att ta fram utredningsdirektiv. </w:t>
      </w:r>
      <w:r w:rsidR="00BD513F" w:rsidRPr="00B50ACB">
        <w:t>Punkten är inte slutbehandlad.</w:t>
      </w:r>
    </w:p>
    <w:p w14:paraId="16828DB1" w14:textId="5790B5D3"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4 om</w:t>
      </w:r>
      <w:r w:rsidRPr="00A879D7">
        <w:rPr>
          <w:rFonts w:ascii="Times New Roman" w:hAnsi="Times New Roman"/>
          <w:i/>
          <w:sz w:val="20"/>
        </w:rPr>
        <w:t xml:space="preserve"> handläggning av vapenlicensärenden</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handläggningen av vapenlicensärenden (bet. 2021/22:JuU28 s. 18 f.). Regeringen har tidigare gett Polismyndigheten i uppdrag att redovisa och utveckla arbetet med hanteringen av vapentillstånd. I Polismyndighetens regleringsbrev för 2022 har myndigheten fått ett nytt återrapporteringskrav om att redovisa hur handläggningstiderna i vapentillståndsärenden har utvecklats och hur utvecklings- och effektiviseringsarbetet inom vapen</w:t>
      </w:r>
      <w:r w:rsidRPr="00A879D7">
        <w:rPr>
          <w:rFonts w:ascii="Times New Roman" w:hAnsi="Times New Roman"/>
          <w:sz w:val="20"/>
        </w:rPr>
        <w:softHyphen/>
        <w:t xml:space="preserve">tillståndsprocessen fortskrider. </w:t>
      </w:r>
      <w:r w:rsidR="00683B73" w:rsidRPr="00FB6E72">
        <w:rPr>
          <w:rFonts w:ascii="Times New Roman" w:hAnsi="Times New Roman"/>
          <w:sz w:val="20"/>
        </w:rPr>
        <w:t xml:space="preserve">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w:t>
      </w:r>
      <w:r w:rsidR="00BD513F" w:rsidRPr="00FB6E72">
        <w:rPr>
          <w:rFonts w:ascii="Times New Roman" w:hAnsi="Times New Roman"/>
          <w:sz w:val="20"/>
        </w:rPr>
        <w:t>Punkten är inte slutbehandlad.</w:t>
      </w:r>
    </w:p>
    <w:p w14:paraId="29826D9C" w14:textId="0F9DC2FC"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u w:val="single"/>
        </w:rPr>
      </w:pPr>
      <w:r w:rsidRPr="00A879D7">
        <w:rPr>
          <w:rFonts w:ascii="Times New Roman" w:hAnsi="Times New Roman"/>
          <w:sz w:val="20"/>
        </w:rPr>
        <w:t>Punkt 5 om</w:t>
      </w:r>
      <w:r w:rsidRPr="00A879D7">
        <w:rPr>
          <w:rFonts w:ascii="Times New Roman" w:hAnsi="Times New Roman"/>
          <w:i/>
          <w:sz w:val="20"/>
        </w:rPr>
        <w:t xml:space="preserve"> tidsbegränsade licenser</w:t>
      </w:r>
      <w:r w:rsidRPr="00A879D7">
        <w:rPr>
          <w:rFonts w:ascii="Times New Roman" w:hAnsi="Times New Roman"/>
          <w:i/>
          <w:iCs/>
          <w:sz w:val="20"/>
        </w:rPr>
        <w:t>*</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 xml:space="preserve">Riksdagen har tillkännagett för regeringen det som utskottet anför om tidsbegränsade licenser (bet. 2021/22:JuU28 s. 21 f.).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Pr>
          <w:rFonts w:ascii="Times New Roman" w:hAnsi="Times New Roman"/>
          <w:sz w:val="20"/>
        </w:rPr>
        <w:t> </w:t>
      </w:r>
      <w:r w:rsidRPr="00225E2D">
        <w:rPr>
          <w:rFonts w:ascii="Times New Roman" w:hAnsi="Times New Roman"/>
          <w:sz w:val="20"/>
        </w:rPr>
        <w:t>november 2023. Regeringen avser att besluta tilläggsdirektiv till utredningen. Punkten är inte slutbehandlad.</w:t>
      </w:r>
    </w:p>
    <w:p w14:paraId="0BB3B6E4" w14:textId="4374D22E"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Garamond" w:hAnsi="Times New Roman"/>
          <w:sz w:val="20"/>
        </w:rPr>
        <w:t>Punkt 6 om</w:t>
      </w:r>
      <w:r w:rsidRPr="00A879D7">
        <w:rPr>
          <w:rFonts w:ascii="Times New Roman" w:eastAsia="Garamond" w:hAnsi="Times New Roman"/>
          <w:i/>
          <w:iCs/>
          <w:sz w:val="20"/>
        </w:rPr>
        <w:t xml:space="preserve"> synnerliga skäl i vapenlagen</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synnerliga skäl i vapenlagen (bet. 2021/22:JuU28 s. 24 f.). En utredare har haft i uppdrag att biträda Justitie</w:t>
      </w:r>
      <w:r w:rsidRPr="00A879D7">
        <w:rPr>
          <w:rFonts w:ascii="Times New Roman" w:hAnsi="Times New Roman"/>
          <w:sz w:val="20"/>
        </w:rPr>
        <w:softHyphen/>
        <w:t xml:space="preserve">departementet med att utreda vissa frågor på vapenlagstiftningens område, bl.a. frågan om synnerliga skäl. Utredaren har i juni 2018 redovisat sitt uppdrag i promemorian Tillståndsprövning av vapendelar m.m. (Ds 2018:30). Promemorian har remissbehandlats.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087C0BAB" w14:textId="4DDDD9A6"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Garamond" w:hAnsi="Times New Roman"/>
          <w:sz w:val="20"/>
        </w:rPr>
        <w:t>Punkt 7 om</w:t>
      </w:r>
      <w:r w:rsidRPr="00A879D7">
        <w:rPr>
          <w:rFonts w:ascii="Times New Roman" w:eastAsia="Garamond" w:hAnsi="Times New Roman"/>
          <w:i/>
          <w:iCs/>
          <w:sz w:val="20"/>
        </w:rPr>
        <w:t xml:space="preserve"> licenshantering vid vapenbyte</w:t>
      </w:r>
      <w:r w:rsidRPr="00A879D7">
        <w:rPr>
          <w:rFonts w:ascii="Times New Roman" w:hAnsi="Times New Roman"/>
          <w:i/>
          <w:iCs/>
          <w:sz w:val="20"/>
        </w:rPr>
        <w:t>*</w:t>
      </w:r>
      <w:r w:rsidRPr="00A879D7">
        <w:rPr>
          <w:rFonts w:ascii="Times New Roman" w:hAnsi="Times New Roman"/>
          <w:sz w:val="20"/>
        </w:rPr>
        <w:t>: Riksdagen har tillkännagett för regeringen det som utskottet anför om licenshantering vid vapenbyte (bet. 2021/22:JuU28 s. 26 f.). En utredare har haft i uppdrag att biträda Justitiedepartementet med att utreda vissa frågor på vapenlagstiftningens område, bl.a. frågan om utökning av vapenhandlares uppgifter. Utredaren gjorde bedömningen att en överföring av tillståndsprövning i vapen</w:t>
      </w:r>
      <w:r w:rsidRPr="00A879D7">
        <w:rPr>
          <w:rFonts w:ascii="Times New Roman" w:hAnsi="Times New Roman"/>
          <w:sz w:val="20"/>
        </w:rPr>
        <w:softHyphen/>
        <w:t>ärenden till vapenhandlare inte kan ske med bibehållen säkerhet. Utredaren föreslog i stället en effektivisering av tillståndsprövningen. Utredaren har i juni 2018 redovisat sitt uppdrag i promemorian Till</w:t>
      </w:r>
      <w:r w:rsidRPr="00A879D7">
        <w:rPr>
          <w:rFonts w:ascii="Times New Roman" w:hAnsi="Times New Roman"/>
          <w:sz w:val="20"/>
        </w:rPr>
        <w:softHyphen/>
        <w:t xml:space="preserve">ståndsprövning av vapendelar m.m. (Ds 2018:30). Promemorian har remissbehandlats.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19D85380" w14:textId="18BF3774"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Garamond" w:hAnsi="Times New Roman"/>
          <w:sz w:val="20"/>
        </w:rPr>
        <w:t>Punkt 8 om</w:t>
      </w:r>
      <w:r w:rsidRPr="00A879D7">
        <w:rPr>
          <w:rFonts w:ascii="Times New Roman" w:eastAsia="Garamond" w:hAnsi="Times New Roman"/>
          <w:i/>
          <w:iCs/>
          <w:sz w:val="20"/>
        </w:rPr>
        <w:t xml:space="preserve"> krav för vapenlicens</w:t>
      </w:r>
      <w:r w:rsidRPr="00A879D7">
        <w:rPr>
          <w:rFonts w:ascii="Times New Roman" w:hAnsi="Times New Roman"/>
          <w:i/>
          <w:iCs/>
          <w:sz w:val="20"/>
        </w:rPr>
        <w:t>*</w:t>
      </w:r>
      <w:r w:rsidRPr="00A879D7">
        <w:rPr>
          <w:rFonts w:ascii="Times New Roman" w:hAnsi="Times New Roman"/>
          <w:sz w:val="20"/>
        </w:rPr>
        <w:t xml:space="preserve">: Riksdagen har tillkännagett för regeringen det som utskottet anför om kraven för vapenlicens (bet. 2021/22:JuU28 s. 28 f.).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sidR="00BD513F">
        <w:rPr>
          <w:rFonts w:ascii="Times New Roman" w:hAnsi="Times New Roman"/>
          <w:sz w:val="20"/>
        </w:rPr>
        <w:t> </w:t>
      </w:r>
      <w:r w:rsidR="00BD513F" w:rsidRPr="00225E2D">
        <w:rPr>
          <w:rFonts w:ascii="Times New Roman" w:hAnsi="Times New Roman"/>
          <w:sz w:val="20"/>
        </w:rPr>
        <w:t>november 2023. Regeringen avser att besluta tilläggsdirektiv till utredningen. Punkten är inte slutbehandlad.</w:t>
      </w:r>
    </w:p>
    <w:p w14:paraId="1B0807B4" w14:textId="3D2956BF"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Garamond" w:hAnsi="Times New Roman"/>
          <w:sz w:val="20"/>
        </w:rPr>
        <w:t>Punkt 9 om</w:t>
      </w:r>
      <w:r w:rsidRPr="00A879D7">
        <w:rPr>
          <w:rFonts w:ascii="Times New Roman" w:eastAsia="Garamond" w:hAnsi="Times New Roman"/>
          <w:i/>
          <w:iCs/>
          <w:sz w:val="20"/>
        </w:rPr>
        <w:t xml:space="preserve"> utökad vapengarderob</w:t>
      </w:r>
      <w:r w:rsidRPr="00A879D7">
        <w:rPr>
          <w:rFonts w:ascii="Times New Roman" w:hAnsi="Times New Roman"/>
          <w:i/>
          <w:iCs/>
          <w:sz w:val="20"/>
        </w:rPr>
        <w:t>*</w:t>
      </w:r>
      <w:r w:rsidRPr="00A879D7">
        <w:rPr>
          <w:rFonts w:ascii="Times New Roman" w:hAnsi="Times New Roman"/>
          <w:sz w:val="20"/>
        </w:rPr>
        <w:t xml:space="preserve">: Riksdagen har tillkännagett för regeringen det som utskottet anför om utökad vapengarderob (bet. 2021/22:JuU28 s. 29 f.). En utredare har haft i uppdrag att biträda Justitiedepartementet med att utreda vissa frågor på vapenlagstiftningens område, bl.a. frågan om en utökad vapengarderob. Utredaren har i juni 2018 redovisat sitt uppdrag i promemorian Tillståndsprövning av vapendelar m.m. (Ds 2018:30). Promemorian har remissbehandlats. Med anledning av bl.a. vissa remissinstansers synpunkter har en ny promemoria med ett nytt förslag på reglering tagits fram. Promemorian har remitterats och remisstiden löpte ut den 28 januari 2022. </w:t>
      </w:r>
      <w:r w:rsidRPr="00225E2D">
        <w:rPr>
          <w:rFonts w:ascii="Times New Roman" w:hAnsi="Times New Roman"/>
          <w:sz w:val="20"/>
        </w:rPr>
        <w:t xml:space="preserve">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w:t>
      </w:r>
      <w:r w:rsidR="00BD513F" w:rsidRPr="00225E2D">
        <w:rPr>
          <w:rFonts w:ascii="Times New Roman" w:hAnsi="Times New Roman"/>
          <w:sz w:val="20"/>
        </w:rPr>
        <w:t>Punkten är inte slutbehandlad.</w:t>
      </w:r>
    </w:p>
    <w:p w14:paraId="1E1C52B1" w14:textId="04358849"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10 om </w:t>
      </w:r>
      <w:r w:rsidRPr="00A879D7">
        <w:rPr>
          <w:rFonts w:ascii="Times New Roman" w:hAnsi="Times New Roman"/>
          <w:i/>
          <w:iCs/>
          <w:sz w:val="20"/>
        </w:rPr>
        <w:t>europeiskt skjutvapenpass</w:t>
      </w:r>
      <w:r w:rsidRPr="00A879D7">
        <w:rPr>
          <w:rFonts w:ascii="Times New Roman" w:hAnsi="Times New Roman"/>
          <w:sz w:val="20"/>
        </w:rPr>
        <w:t xml:space="preserve">*: Riksdagen har tillkännagett för regeringen det som utskottet anför om europeiskt skjutvapenpass (bet. 2021/22:JuU28 s. 32 f.).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Pr>
          <w:rFonts w:ascii="Times New Roman" w:hAnsi="Times New Roman"/>
          <w:sz w:val="20"/>
        </w:rPr>
        <w:t> </w:t>
      </w:r>
      <w:r w:rsidRPr="00225E2D">
        <w:rPr>
          <w:rFonts w:ascii="Times New Roman" w:hAnsi="Times New Roman"/>
          <w:sz w:val="20"/>
        </w:rPr>
        <w:t>november 2023. Regeringen avser att besluta tilläggsdirektiv till utredningen. Punkten är inte slutbehandlad.</w:t>
      </w:r>
    </w:p>
    <w:p w14:paraId="3F9D2306" w14:textId="1880AE17"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11 om </w:t>
      </w:r>
      <w:r w:rsidRPr="00A879D7">
        <w:rPr>
          <w:rFonts w:ascii="Times New Roman" w:hAnsi="Times New Roman"/>
          <w:i/>
          <w:sz w:val="20"/>
        </w:rPr>
        <w:t>handel med vapen</w:t>
      </w:r>
      <w:r w:rsidRPr="00A879D7">
        <w:rPr>
          <w:rFonts w:ascii="Times New Roman" w:hAnsi="Times New Roman"/>
          <w:i/>
          <w:iCs/>
          <w:sz w:val="20"/>
        </w:rPr>
        <w:t>*</w:t>
      </w:r>
      <w:r w:rsidRPr="00A879D7">
        <w:rPr>
          <w:rFonts w:ascii="Times New Roman" w:hAnsi="Times New Roman"/>
          <w:sz w:val="20"/>
        </w:rPr>
        <w:t xml:space="preserve">: Riksdagen har tillkännagett för regeringen det som utskottet anför om handel med vapen (bet. 2021/22:JuU28 s. 34 f.).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w:t>
      </w:r>
      <w:r>
        <w:rPr>
          <w:rFonts w:ascii="Times New Roman" w:hAnsi="Times New Roman"/>
          <w:sz w:val="20"/>
        </w:rPr>
        <w:t> </w:t>
      </w:r>
      <w:r w:rsidRPr="00225E2D">
        <w:rPr>
          <w:rFonts w:ascii="Times New Roman" w:hAnsi="Times New Roman"/>
          <w:sz w:val="20"/>
        </w:rPr>
        <w:t>november 2023. Regeringen avser att besluta tilläggsdirektiv till utredningen. Punkten är inte slutbehandlad.</w:t>
      </w:r>
    </w:p>
    <w:p w14:paraId="0A55650A" w14:textId="733B30F3"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12 om </w:t>
      </w:r>
      <w:r w:rsidRPr="00A879D7">
        <w:rPr>
          <w:rFonts w:ascii="Times New Roman" w:hAnsi="Times New Roman"/>
          <w:i/>
          <w:sz w:val="20"/>
        </w:rPr>
        <w:t>tillsyn av skjutbanor</w:t>
      </w:r>
      <w:r w:rsidRPr="00A879D7">
        <w:rPr>
          <w:rFonts w:ascii="Times New Roman" w:hAnsi="Times New Roman"/>
          <w:sz w:val="20"/>
        </w:rPr>
        <w:t>*: Riksdagen har tillkännagett för regeringen det som utskottet anför om tillsyn av skjutbanor (bet. 2021/22:JuU28 s. 36 f.).</w:t>
      </w:r>
      <w:r w:rsidR="00147DF9">
        <w:rPr>
          <w:rFonts w:ascii="Times New Roman" w:hAnsi="Times New Roman"/>
          <w:sz w:val="20"/>
        </w:rPr>
        <w:t xml:space="preserve"> Regeringskansliet arbetar med att ta fram utredningsdirektiv. </w:t>
      </w:r>
      <w:r w:rsidRPr="00225E2D">
        <w:rPr>
          <w:rFonts w:ascii="Times New Roman" w:hAnsi="Times New Roman"/>
          <w:sz w:val="20"/>
        </w:rPr>
        <w:t>Punkten är inte slutbehandlad.</w:t>
      </w:r>
    </w:p>
    <w:p w14:paraId="0911EB88" w14:textId="24FAD7E4"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17 om </w:t>
      </w:r>
      <w:r w:rsidRPr="00A879D7">
        <w:rPr>
          <w:rFonts w:ascii="Times New Roman" w:hAnsi="Times New Roman"/>
          <w:i/>
          <w:sz w:val="20"/>
        </w:rPr>
        <w:t>regelverket för vapensamlare</w:t>
      </w:r>
      <w:r w:rsidRPr="00A879D7">
        <w:rPr>
          <w:rFonts w:ascii="Times New Roman" w:hAnsi="Times New Roman"/>
          <w:i/>
          <w:iCs/>
          <w:sz w:val="20"/>
        </w:rPr>
        <w:t>*</w:t>
      </w:r>
      <w:r w:rsidRPr="00A879D7">
        <w:rPr>
          <w:rFonts w:ascii="Times New Roman" w:hAnsi="Times New Roman"/>
          <w:sz w:val="20"/>
        </w:rPr>
        <w:t xml:space="preserve">: Riksdagen har tillkännagett för regeringen det som utskottet anför om regelverket för vapensamlare (bet. 2021/22:JuU28 s. 42 f.). </w:t>
      </w:r>
      <w:r w:rsidRPr="00225E2D">
        <w:rPr>
          <w:rFonts w:ascii="Times New Roman" w:hAnsi="Times New Roman"/>
          <w:sz w:val="20"/>
        </w:rPr>
        <w:t>Den 12 maj 2022 gav regeringen en särskild utredare i uppdrag att bl.a. se över vapenlagstiftningen och ta ställning till vilka ändringar som bör göras i regelverket utifrån de tillkännagivanden från riksdagen som finns på vapenområdet (dir. 2022:40). Uppdraget avseende en översyn av vapenlagstiftningen ska redovisas senast den 10 november 2023. Regeringen avser att besluta tilläggsdirektiv till utredningen. Punkten är inte slutbehandlad.</w:t>
      </w:r>
    </w:p>
    <w:p w14:paraId="0F856B0B" w14:textId="3ED161BD"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w:t>
      </w:r>
      <w:r w:rsidRPr="00225E2D">
        <w:rPr>
          <w:rFonts w:ascii="Times New Roman" w:hAnsi="Times New Roman"/>
          <w:sz w:val="20"/>
        </w:rPr>
        <w:t>1</w:t>
      </w:r>
      <w:r>
        <w:rPr>
          <w:rFonts w:ascii="Times New Roman" w:hAnsi="Times New Roman"/>
          <w:sz w:val="20"/>
        </w:rPr>
        <w:t>–</w:t>
      </w:r>
      <w:r w:rsidRPr="00225E2D">
        <w:rPr>
          <w:rFonts w:ascii="Times New Roman" w:hAnsi="Times New Roman"/>
          <w:sz w:val="20"/>
        </w:rPr>
        <w:t>12 och 17</w:t>
      </w:r>
      <w:r>
        <w:rPr>
          <w:rFonts w:ascii="Times New Roman" w:hAnsi="Times New Roman"/>
          <w:sz w:val="20"/>
        </w:rPr>
        <w:t>.</w:t>
      </w:r>
    </w:p>
    <w:p w14:paraId="0C68460A"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135. Rskr. 2021/22:283</w:t>
      </w:r>
    </w:p>
    <w:p w14:paraId="1753943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Ett ändamålsenligt skydd för tryck- och yttrandefriheten </w:t>
      </w:r>
    </w:p>
    <w:p w14:paraId="7C6A171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2021/22:59, bet. 2022/23:KU14</w:t>
      </w:r>
    </w:p>
    <w:p w14:paraId="0D0492A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037B5E5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EDF46F6" w14:textId="333106B1"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För vidtagna åtgärder se riksdagens skrivelse 2022/23:10 (jfr </w:t>
      </w:r>
      <w:r w:rsidRPr="00324849">
        <w:rPr>
          <w:rFonts w:ascii="Times New Roman" w:hAnsi="Times New Roman"/>
          <w:sz w:val="20"/>
        </w:rPr>
        <w:t>Ju</w:t>
      </w:r>
      <w:r w:rsidR="001E1A54">
        <w:rPr>
          <w:rFonts w:ascii="Times New Roman" w:hAnsi="Times New Roman"/>
          <w:sz w:val="20"/>
        </w:rPr>
        <w:t xml:space="preserve"> </w:t>
      </w:r>
      <w:r w:rsidR="00F529EA" w:rsidRPr="00324849">
        <w:rPr>
          <w:rFonts w:ascii="Times New Roman" w:hAnsi="Times New Roman"/>
          <w:sz w:val="20"/>
        </w:rPr>
        <w:t>182</w:t>
      </w:r>
      <w:r w:rsidRPr="00324849">
        <w:rPr>
          <w:rFonts w:ascii="Times New Roman" w:hAnsi="Times New Roman"/>
          <w:sz w:val="20"/>
        </w:rPr>
        <w:t>).</w:t>
      </w:r>
    </w:p>
    <w:p w14:paraId="46B221E9"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136. Rskr. 2021/22:285</w:t>
      </w:r>
    </w:p>
    <w:p w14:paraId="3ACBB99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Kompletteringar till regelverket om säkerhetsskydd i riksdagen och dess myndigheter</w:t>
      </w:r>
    </w:p>
    <w:p w14:paraId="349CB14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Framst. 2021/22:RS5, bet. 2021/22:KU19</w:t>
      </w:r>
    </w:p>
    <w:p w14:paraId="7A4A94B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1A37FDB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10DD343" w14:textId="00ADBA0C" w:rsid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19 maj 2022 utfärdade regeringen de lagar riksdagen antagit (SFS 442–444).</w:t>
      </w:r>
    </w:p>
    <w:p w14:paraId="409FD306" w14:textId="4D6918A8" w:rsidR="0033070C" w:rsidRDefault="00A879D7" w:rsidP="004E3D3D">
      <w:pPr>
        <w:pStyle w:val="Rubrik5utannumrering"/>
        <w:rPr>
          <w:rFonts w:eastAsia="Calibri"/>
        </w:rPr>
      </w:pPr>
      <w:r w:rsidRPr="00A879D7">
        <w:t>137. Rskr. 2021/22:</w:t>
      </w:r>
      <w:r w:rsidRPr="00F73752">
        <w:rPr>
          <w:rFonts w:eastAsia="Calibri"/>
        </w:rPr>
        <w:t>293</w:t>
      </w:r>
    </w:p>
    <w:p w14:paraId="61407398" w14:textId="43762CC7" w:rsidR="00A879D7" w:rsidRPr="00A879D7" w:rsidRDefault="00A879D7" w:rsidP="00C815B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Våldsbrott och brottsoffer</w:t>
      </w:r>
    </w:p>
    <w:p w14:paraId="009F7DCB" w14:textId="77777777" w:rsidR="00A879D7" w:rsidRPr="00A879D7" w:rsidRDefault="00A879D7" w:rsidP="00C815B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Mot. 2021/22:2561 m.fl., bet. 2021/22:JuU26</w:t>
      </w:r>
    </w:p>
    <w:p w14:paraId="01A9739F" w14:textId="77777777" w:rsidR="00A879D7" w:rsidRPr="00A879D7" w:rsidRDefault="00A879D7" w:rsidP="00C815B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5CC547F1" w14:textId="77777777" w:rsidR="00A879D7" w:rsidRPr="00A879D7" w:rsidRDefault="00A879D7" w:rsidP="00C815B9">
      <w:pPr>
        <w:pStyle w:val="Brdtext"/>
      </w:pPr>
    </w:p>
    <w:p w14:paraId="4BC3063B" w14:textId="77777777" w:rsidR="00F23537" w:rsidRDefault="00A879D7" w:rsidP="00DC4B6A">
      <w:pPr>
        <w:pStyle w:val="Brdtextmedindrag"/>
        <w:ind w:firstLine="0"/>
      </w:pPr>
      <w:r w:rsidRPr="00C815B9">
        <w:t xml:space="preserve">Punkt 10 om </w:t>
      </w:r>
      <w:r w:rsidRPr="00C815B9">
        <w:rPr>
          <w:i/>
        </w:rPr>
        <w:t>utredning vid dödligt våld i nära relationer</w:t>
      </w:r>
      <w:r w:rsidRPr="00C815B9">
        <w:t xml:space="preserve">*: Riksdagen har tillkännagett för regeringen det som utskottet anför om utredning vid dödligt våld i nära relationer (bet. 2021/22:JuU26 s. 32 f.). </w:t>
      </w:r>
      <w:r w:rsidR="00BD513F" w:rsidRPr="00C815B9">
        <w:t xml:space="preserve">I början av 2022 </w:t>
      </w:r>
      <w:r w:rsidRPr="00C815B9">
        <w:t xml:space="preserve">har Socialstyrelsen inkommit med en rapport utifrån deras permanenta uppdrag att bedriva utredningar enligt lagen (2007:606) om utredningar för att förebygga vissa skador och dödsfall. Ärendet bereds inom Regeringskansliet. Punkten är inte slutbehandlad. </w:t>
      </w:r>
    </w:p>
    <w:p w14:paraId="10877774" w14:textId="3BB24A59" w:rsidR="00C815B9" w:rsidRDefault="00A879D7" w:rsidP="00C815B9">
      <w:pPr>
        <w:pStyle w:val="Brdtextmedindrag"/>
      </w:pPr>
      <w:r w:rsidRPr="00A879D7">
        <w:t xml:space="preserve">Punkt 16 om </w:t>
      </w:r>
      <w:r w:rsidRPr="00A879D7">
        <w:rPr>
          <w:i/>
          <w:iCs/>
        </w:rPr>
        <w:t>brott mot äldre</w:t>
      </w:r>
      <w:r w:rsidRPr="00A879D7">
        <w:t>*: Riksdagen har tillkännagett för regeringen det som utskottet anför om brott mot äldre (bet. 2021/22:JuU26 s. 13 f.). Regeringen beslutade den 24 februari 2022 att ge en särskild utredare i uppdrag att bl.a. ta ställning till om det straffrättsliga skyddet för äldre och andra särskilt utsatta behöver förstärkas (dir. 2022:7). Uppdraget ska redovisas senast den 24 augusti 2023. Den 7 april 2022 gav regeringen Myndigheten för samhällsskydd och beredskap (MSB) i uppdrag att genomföra en informationskampanj till allmänhet och företag om informations- och cybersäkerhet (Ju2022/01292). Syftet med kampanjen har varit att öka medvetenheten och kunskapen om informations- och cybersäkerhet samt förstärka förmågan att skydda sig mot brott. MSB har överlämnat en skriftlig redovisning över uppdraget i december 2022. Därutöver arbetar Polismyndighetens nationella bedrägericentrum i brottsförebyggande syfte med informationsinsatser om bedrägerier. Insatserna görs för att öka kunskapen och medvetenheten, inte minst hos äldre personer, om hur man skyddar sig mot brott och manipulation samt ta bort känslan av skam som ofta finns hos dem som blivit utsatta. Information förmedlas via olika kanaler, såsom TV, radio och tidningar nationellt och lokalt, sociala medier och annonsplatser på nätet. Dessutom ges direkt information till olika föreningar, t.ex. pensionärsföreningarna PRO och SPF organisationer som ger stöd till brottsoffer, t.ex. Brottsofferjour</w:t>
      </w:r>
      <w:r w:rsidR="002416E8">
        <w:t xml:space="preserve"> </w:t>
      </w:r>
      <w:r w:rsidR="002416E8" w:rsidRPr="00A879D7">
        <w:t xml:space="preserve">samt </w:t>
      </w:r>
      <w:r w:rsidRPr="00A879D7">
        <w:t xml:space="preserve">en. Nationellt bedrägericentrum har i samarbete med pensionärsföreningarna och Brottsofferjouren utformat ett utbildningsmaterial, Försök inte lura mig, som särskilt riktar sig till äldre i syfte att öka kunskapen om hur man kan skydda sig mot bedrägerier. Punkten är inte slutbehandlad. </w:t>
      </w:r>
    </w:p>
    <w:p w14:paraId="346C68CD" w14:textId="77777777" w:rsidR="00B62AB0" w:rsidRPr="00B62AB0"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62AB0">
        <w:rPr>
          <w:rFonts w:ascii="Times New Roman" w:hAnsi="Times New Roman"/>
          <w:sz w:val="20"/>
        </w:rPr>
        <w:t xml:space="preserve">Punkt 25 om </w:t>
      </w:r>
      <w:r w:rsidRPr="00B62AB0">
        <w:rPr>
          <w:rFonts w:ascii="Times New Roman" w:hAnsi="Times New Roman"/>
          <w:i/>
          <w:iCs/>
          <w:sz w:val="20"/>
        </w:rPr>
        <w:t>ökad användning av kontaktförbud för brottsmisstänkta och deras närstående</w:t>
      </w:r>
      <w:r w:rsidRPr="00B62AB0">
        <w:rPr>
          <w:rFonts w:ascii="Times New Roman" w:hAnsi="Times New Roman"/>
          <w:sz w:val="20"/>
        </w:rPr>
        <w:t xml:space="preserve">*: Riksdagen har tillkännagett för regeringen det som utskottet anför om ökad användning av kontaktförbud för brottsmisstänkta och deras närstående (bet. 2021/22:JuU26 s. 47). Frågan analyseras inom Regeringskansliet. Punkten är inte slutbehandlad. </w:t>
      </w:r>
    </w:p>
    <w:p w14:paraId="7439E1AD" w14:textId="05F2342C" w:rsidR="00F2353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Punkt 34 om</w:t>
      </w:r>
      <w:r w:rsidRPr="008C118E">
        <w:rPr>
          <w:rFonts w:ascii="Times New Roman" w:hAnsi="Times New Roman"/>
          <w:i/>
          <w:sz w:val="20"/>
        </w:rPr>
        <w:t xml:space="preserve"> </w:t>
      </w:r>
      <w:r w:rsidRPr="00A879D7">
        <w:rPr>
          <w:rFonts w:ascii="Times New Roman" w:hAnsi="Times New Roman"/>
          <w:i/>
          <w:iCs/>
          <w:sz w:val="20"/>
        </w:rPr>
        <w:t>barnahus</w:t>
      </w:r>
      <w:r w:rsidRPr="00A879D7">
        <w:rPr>
          <w:rFonts w:ascii="Times New Roman" w:hAnsi="Times New Roman"/>
          <w:sz w:val="20"/>
        </w:rPr>
        <w:t>*: Riksdagen har tillkännagett för regeringen det som utskottet anför om vikten av att ta fram en nationell plan för barnahusens verksamhet genom ytterligare ett tillkännagivande i frågan (bet</w:t>
      </w:r>
      <w:r w:rsidR="008D7958">
        <w:rPr>
          <w:rFonts w:ascii="Times New Roman" w:hAnsi="Times New Roman"/>
          <w:sz w:val="20"/>
        </w:rPr>
        <w:t>.</w:t>
      </w:r>
      <w:r w:rsidRPr="00A879D7">
        <w:rPr>
          <w:rFonts w:ascii="Times New Roman" w:hAnsi="Times New Roman"/>
          <w:sz w:val="20"/>
        </w:rPr>
        <w:t xml:space="preserve"> 2021/22:JuU26 s. 69 f</w:t>
      </w:r>
      <w:r w:rsidR="004A2711">
        <w:rPr>
          <w:rFonts w:ascii="Times New Roman" w:hAnsi="Times New Roman"/>
          <w:sz w:val="20"/>
        </w:rPr>
        <w:t>.</w:t>
      </w:r>
      <w:r w:rsidRPr="00A879D7">
        <w:rPr>
          <w:rFonts w:ascii="Times New Roman" w:hAnsi="Times New Roman"/>
          <w:sz w:val="20"/>
        </w:rPr>
        <w:t xml:space="preserve">). En utredare har haft i uppdrag att lämna förslag på en strategi för att förebygga och bekämpa våld mot barn, inkluderat hedersrelaterat våld och förtryck (dir. 2021:29). I uppdraget ingick att lämna förslag på hur barnahusverksamheten kan utvecklas, exempelvis vad gäller att ge likvärdig tillgång till stöd till barn under hela brottmålsprocessen och genom nationell samordning. </w:t>
      </w:r>
      <w:r w:rsidR="00BD513F" w:rsidRPr="00C77CEB">
        <w:rPr>
          <w:rFonts w:ascii="Times New Roman" w:hAnsi="Times New Roman"/>
          <w:sz w:val="20"/>
        </w:rPr>
        <w:t xml:space="preserve">Utredningen överlämnades den 18 januari 2023 och bereds i Regeringskansliet. Tillkännagivandet </w:t>
      </w:r>
      <w:r w:rsidR="00683B73" w:rsidRPr="00C77CEB">
        <w:rPr>
          <w:rFonts w:ascii="Times New Roman" w:hAnsi="Times New Roman"/>
          <w:sz w:val="20"/>
        </w:rPr>
        <w:t xml:space="preserve">motsvarar tillkännagivandet om barnahus (bet. </w:t>
      </w:r>
      <w:r w:rsidRPr="00A879D7">
        <w:rPr>
          <w:rFonts w:ascii="Times New Roman" w:hAnsi="Times New Roman"/>
          <w:sz w:val="20"/>
        </w:rPr>
        <w:t>2020/21:JuU27</w:t>
      </w:r>
      <w:r w:rsidR="00683B73" w:rsidRPr="008C118E">
        <w:rPr>
          <w:rFonts w:ascii="Times New Roman" w:hAnsi="Times New Roman"/>
          <w:sz w:val="20"/>
        </w:rPr>
        <w:t xml:space="preserve"> </w:t>
      </w:r>
      <w:r w:rsidR="00683B73" w:rsidRPr="00C77CEB">
        <w:rPr>
          <w:rFonts w:ascii="Times New Roman" w:hAnsi="Times New Roman"/>
          <w:sz w:val="20"/>
        </w:rPr>
        <w:t>punkt 38</w:t>
      </w:r>
      <w:r w:rsidR="00683B73" w:rsidRPr="008C118E">
        <w:rPr>
          <w:rFonts w:ascii="Times New Roman" w:hAnsi="Times New Roman"/>
          <w:sz w:val="20"/>
        </w:rPr>
        <w:t>).</w:t>
      </w:r>
      <w:r w:rsidRPr="00A879D7">
        <w:rPr>
          <w:rFonts w:ascii="Times New Roman" w:hAnsi="Times New Roman"/>
          <w:sz w:val="20"/>
        </w:rPr>
        <w:t xml:space="preserve"> </w:t>
      </w:r>
      <w:r w:rsidR="00BD513F" w:rsidRPr="00C77CEB">
        <w:rPr>
          <w:rFonts w:ascii="Times New Roman" w:hAnsi="Times New Roman"/>
          <w:sz w:val="20"/>
        </w:rPr>
        <w:t xml:space="preserve">Punkten är inte slutbehandlad. </w:t>
      </w:r>
    </w:p>
    <w:p w14:paraId="3D6C2A20" w14:textId="17EB0B6A"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43 om </w:t>
      </w:r>
      <w:r w:rsidRPr="00A879D7">
        <w:rPr>
          <w:rFonts w:ascii="Times New Roman" w:hAnsi="Times New Roman"/>
          <w:i/>
          <w:iCs/>
          <w:sz w:val="20"/>
        </w:rPr>
        <w:t>handläggningen av utredningar vid brott mot barn</w:t>
      </w:r>
      <w:r w:rsidRPr="00A879D7">
        <w:rPr>
          <w:rFonts w:ascii="Times New Roman" w:hAnsi="Times New Roman"/>
          <w:sz w:val="20"/>
        </w:rPr>
        <w:t xml:space="preserve">*: Riksdagen har tillkännagett för regeringen det som utskottet anför om handläggningen av utredningar vid brott mot barn (bet. 2021/22:JuU26 s. 70). I regleringsbrevet för 2020 gavs Polismyndigheten i uppdrag att redovisa vilket arbete som bedrevs för att säkerställa att personal som förhör barn i så stor utsträckning som möjligt har särskild utbildning för uppgiften. För att öka andelen utredare med rätt kompetens för att hålla förhör med barn har Polismyndigheten tagit fram en ny utbildning som ersätter den tidigare barnförhörsledarutbildningen och utbildningen för ungdomsbrottsutredare. Den nya utbildningen riktar sig till alla utredare som utreder brott där barn, dvs. personer i ålder upp till 18 år, förekommer som målsägande, vittne eller misstänkt. </w:t>
      </w:r>
      <w:bookmarkStart w:id="98" w:name="_Hlk124257166"/>
      <w:r w:rsidRPr="00A879D7">
        <w:rPr>
          <w:rFonts w:ascii="Times New Roman" w:hAnsi="Times New Roman"/>
          <w:sz w:val="20"/>
        </w:rPr>
        <w:t xml:space="preserve">En särskild utredare har haft i uppdrag att lämna ett förslag till en samlad nationell strategi för att förebygga och bekämpa våld mot barn, inklusive hedersrelaterat våld och förtryck (dir. 2021:29 och dir. 2022:17). Strategin ska anlägga ett helhetsperspektiv och möjliggöra en sammanhållen inriktning för arbetet med att förebygga och bekämpa våld mot barn under den närmaste tioårsperioden. Uppdraget redovisades den 18 januari 2023 i betänkandet </w:t>
      </w:r>
      <w:r w:rsidR="00683B73" w:rsidRPr="00217A0B">
        <w:rPr>
          <w:rFonts w:ascii="Times New Roman" w:hAnsi="Times New Roman"/>
          <w:sz w:val="20"/>
        </w:rPr>
        <w:t>En nationell strategi för att förebygga och bekämpa våld mot barn</w:t>
      </w:r>
      <w:r w:rsidR="00683B73">
        <w:rPr>
          <w:rFonts w:ascii="Times New Roman" w:hAnsi="Times New Roman"/>
          <w:sz w:val="20"/>
        </w:rPr>
        <w:t xml:space="preserve"> (</w:t>
      </w:r>
      <w:r w:rsidR="00683B73" w:rsidRPr="00217A0B">
        <w:rPr>
          <w:rFonts w:ascii="Times New Roman" w:hAnsi="Times New Roman"/>
          <w:sz w:val="20"/>
        </w:rPr>
        <w:t>SOU 2022:70</w:t>
      </w:r>
      <w:r w:rsidR="00BD513F">
        <w:rPr>
          <w:rFonts w:ascii="Times New Roman" w:hAnsi="Times New Roman"/>
          <w:sz w:val="20"/>
        </w:rPr>
        <w:t>)</w:t>
      </w:r>
      <w:r w:rsidR="00BD513F" w:rsidRPr="00A879D7">
        <w:rPr>
          <w:rFonts w:ascii="Times New Roman" w:hAnsi="Times New Roman"/>
          <w:sz w:val="20"/>
        </w:rPr>
        <w:t xml:space="preserve"> och förslagen bereds i Regeringskansliet.</w:t>
      </w:r>
      <w:r w:rsidRPr="00A879D7">
        <w:rPr>
          <w:rFonts w:ascii="Times New Roman" w:hAnsi="Times New Roman"/>
          <w:sz w:val="20"/>
        </w:rPr>
        <w:t xml:space="preserve"> </w:t>
      </w:r>
      <w:bookmarkEnd w:id="98"/>
      <w:r w:rsidRPr="00A879D7">
        <w:rPr>
          <w:rFonts w:ascii="Times New Roman" w:hAnsi="Times New Roman"/>
          <w:sz w:val="20"/>
        </w:rPr>
        <w:t xml:space="preserve">Punkten är inte slutbehandlad. </w:t>
      </w:r>
    </w:p>
    <w:p w14:paraId="7998E98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48 om </w:t>
      </w:r>
      <w:r w:rsidRPr="00A879D7">
        <w:rPr>
          <w:rFonts w:ascii="Times New Roman" w:hAnsi="Times New Roman"/>
          <w:i/>
          <w:iCs/>
          <w:sz w:val="20"/>
        </w:rPr>
        <w:t>statistik</w:t>
      </w:r>
      <w:r w:rsidRPr="00A879D7">
        <w:rPr>
          <w:rFonts w:ascii="Times New Roman" w:hAnsi="Times New Roman"/>
          <w:sz w:val="20"/>
        </w:rPr>
        <w:t xml:space="preserve">*: Riksdagen har tillkännagett för regeringen det som utskottet anför om statistik om orsakerna som ligger till grund för anmälningar till socialtjänsten eller till att barn omhändertas, kriminalstatistik som visar om brott mot barn begåtts inom familjen eller av en annan omsorgsperson samt statistik gällande brott med hedersmotiv (bet. 2021/22:JuU26 s. 78 f.). </w:t>
      </w:r>
      <w:bookmarkStart w:id="99" w:name="_Hlk119043719"/>
    </w:p>
    <w:p w14:paraId="7A450E47"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Den 1 juni 2022 trädde lagändringar i kraft som innebär att ett särskilt brott för hedersförtryck infördes i brottsbalken. Införandet av ett särskilt brott för hedersförtryck innebär att statistik om anmälda, handlagda och uppklarade brott samt misstänkta och lagförda personer finns respektive kommer att finnas tillgänglig inom ramen för den officiella kriminalstatistiken. Punkten är inte slutbehandlad.</w:t>
      </w:r>
      <w:bookmarkEnd w:id="99"/>
    </w:p>
    <w:p w14:paraId="4641B965" w14:textId="2EB9DA8C"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Följande punkter är inte slutbehandlade: 10, 16, 25, </w:t>
      </w:r>
      <w:r w:rsidR="003C2227">
        <w:rPr>
          <w:rFonts w:ascii="Times New Roman" w:hAnsi="Times New Roman"/>
          <w:sz w:val="20"/>
        </w:rPr>
        <w:t xml:space="preserve">34, </w:t>
      </w:r>
      <w:r w:rsidRPr="00A879D7">
        <w:rPr>
          <w:rFonts w:ascii="Times New Roman" w:hAnsi="Times New Roman"/>
          <w:sz w:val="20"/>
        </w:rPr>
        <w:t>43 och 48.</w:t>
      </w:r>
    </w:p>
    <w:p w14:paraId="62723E6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100" w:name="_Hlk121490050"/>
      <w:r w:rsidRPr="00A879D7">
        <w:rPr>
          <w:rFonts w:ascii="Times New Roman" w:eastAsiaTheme="minorHAnsi" w:hAnsi="Times New Roman" w:cstheme="minorBidi"/>
          <w:i/>
          <w:sz w:val="20"/>
          <w:szCs w:val="22"/>
        </w:rPr>
        <w:t>138. Rskr. 2021/22:294</w:t>
      </w:r>
    </w:p>
    <w:p w14:paraId="53D169D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bookmarkStart w:id="101" w:name="_Hlk121490069"/>
      <w:bookmarkEnd w:id="100"/>
      <w:r w:rsidRPr="00A879D7">
        <w:rPr>
          <w:rFonts w:ascii="Times New Roman" w:eastAsia="Calibri" w:hAnsi="Times New Roman"/>
          <w:iCs/>
          <w:sz w:val="20"/>
          <w:szCs w:val="22"/>
        </w:rPr>
        <w:t>Riksrevisionens rapport om ersättning till rättsliga biträden i brottmål</w:t>
      </w:r>
    </w:p>
    <w:p w14:paraId="23D5FDD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Skr. 2021/22:109, bet. 2021/22:JuU19</w:t>
      </w:r>
    </w:p>
    <w:p w14:paraId="6378562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Skrivelsen är inte slutbehandlad.</w:t>
      </w:r>
    </w:p>
    <w:p w14:paraId="1A8D2A3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p>
    <w:p w14:paraId="3498A3D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102" w:name="_Hlk121490175"/>
      <w:bookmarkEnd w:id="101"/>
      <w:r w:rsidRPr="00A879D7">
        <w:rPr>
          <w:rFonts w:ascii="Times New Roman" w:eastAsia="Calibri" w:hAnsi="Times New Roman"/>
          <w:iCs/>
          <w:sz w:val="20"/>
          <w:szCs w:val="22"/>
        </w:rPr>
        <w:t xml:space="preserve">Punkt 1 om </w:t>
      </w:r>
      <w:r w:rsidRPr="00A879D7">
        <w:rPr>
          <w:rFonts w:ascii="Times New Roman" w:eastAsia="Calibri" w:hAnsi="Times New Roman"/>
          <w:i/>
          <w:sz w:val="20"/>
          <w:szCs w:val="22"/>
        </w:rPr>
        <w:t>en översyn av regelverket för ersättning till rättsliga biträden i brottmål</w:t>
      </w:r>
      <w:r w:rsidRPr="00A879D7">
        <w:rPr>
          <w:rFonts w:ascii="Times New Roman" w:eastAsia="Calibri" w:hAnsi="Times New Roman"/>
          <w:iCs/>
          <w:sz w:val="20"/>
          <w:szCs w:val="22"/>
        </w:rPr>
        <w:t>*:</w:t>
      </w:r>
      <w:bookmarkEnd w:id="102"/>
      <w:r w:rsidRPr="00A879D7">
        <w:rPr>
          <w:rFonts w:ascii="Times New Roman" w:eastAsia="Calibri" w:hAnsi="Times New Roman"/>
          <w:iCs/>
          <w:sz w:val="20"/>
          <w:szCs w:val="22"/>
        </w:rPr>
        <w:t xml:space="preserve"> Riksdagen har tillkännagett för regeringen det som utskottet anför</w:t>
      </w:r>
      <w:r w:rsidRPr="00A879D7">
        <w:rPr>
          <w:rFonts w:ascii="Times New Roman" w:hAnsi="Times New Roman"/>
          <w:sz w:val="20"/>
        </w:rPr>
        <w:t xml:space="preserve"> om en översyn av hela regelverket för ersättning till rättsliga biträden i brottmål. Enligt tillkännagivandet bör dessutom ett nytt system för ersättningsanspråken införas och utformas på ett sätt som gör att kontroll och granskning sker rutinmässigt och att det är enkelt att upptäcka fusk och dubbeldebitering (bet. 2021/22:JuU19 s. 10).</w:t>
      </w:r>
    </w:p>
    <w:p w14:paraId="5ED17918" w14:textId="7B9A062E"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Domstolsverket har på regeringens uppdrag analyserat </w:t>
      </w:r>
      <w:r w:rsidRPr="00A879D7">
        <w:rPr>
          <w:rFonts w:ascii="Times New Roman" w:hAnsi="Times New Roman"/>
          <w:bCs/>
          <w:sz w:val="20"/>
        </w:rPr>
        <w:t>varför ersätt</w:t>
      </w:r>
      <w:r w:rsidR="0046555A">
        <w:rPr>
          <w:rFonts w:ascii="Times New Roman" w:hAnsi="Times New Roman"/>
          <w:bCs/>
          <w:sz w:val="20"/>
        </w:rPr>
        <w:softHyphen/>
      </w:r>
      <w:r w:rsidRPr="00A879D7">
        <w:rPr>
          <w:rFonts w:ascii="Times New Roman" w:hAnsi="Times New Roman"/>
          <w:bCs/>
          <w:sz w:val="20"/>
        </w:rPr>
        <w:t xml:space="preserve">ningarna från anslaget 1:11 Rättsliga biträden har ökat. </w:t>
      </w:r>
      <w:r w:rsidRPr="00A879D7">
        <w:rPr>
          <w:rFonts w:ascii="Times New Roman" w:hAnsi="Times New Roman"/>
          <w:sz w:val="20"/>
        </w:rPr>
        <w:t>Uppdraget slutredovisades den 1 mars 2022 (Ju2021/03425). I slutredovisningen lämnar Domstolsverket förslag till olika åtgärder som kan övervägas för att öka kostnadskontrollen och minska kostnaderna för rättsliga biträden. Vissa åtgärder avser Domstolsverket att arbeta vidare med självständigt och vissa åtgärdsförslag har lämnats till regeringen för en bedömning av ett eventuellt genomförande. Domstolsverkets förslag bereds i Regerings</w:t>
      </w:r>
      <w:r w:rsidRPr="00A879D7">
        <w:rPr>
          <w:rFonts w:ascii="Times New Roman" w:hAnsi="Times New Roman"/>
          <w:sz w:val="20"/>
        </w:rPr>
        <w:softHyphen/>
        <w:t>kansliet.</w:t>
      </w:r>
    </w:p>
    <w:p w14:paraId="251F6456" w14:textId="5EAB181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Regeringen beslutade den 30 juni 2022 om ett återrapporteringskrav i Sveriges Domstolars regleringsbrev för budgetår 2022. Åter</w:t>
      </w:r>
      <w:r w:rsidRPr="00A879D7">
        <w:rPr>
          <w:rFonts w:ascii="Times New Roman" w:hAnsi="Times New Roman"/>
          <w:sz w:val="20"/>
        </w:rPr>
        <w:softHyphen/>
        <w:t>rapporte</w:t>
      </w:r>
      <w:r w:rsidR="0046555A">
        <w:rPr>
          <w:rFonts w:ascii="Times New Roman" w:hAnsi="Times New Roman"/>
          <w:sz w:val="20"/>
        </w:rPr>
        <w:softHyphen/>
      </w:r>
      <w:r w:rsidRPr="00A879D7">
        <w:rPr>
          <w:rFonts w:ascii="Times New Roman" w:hAnsi="Times New Roman"/>
          <w:sz w:val="20"/>
        </w:rPr>
        <w:t>ringskravet innebär att Domstolsverket ska redovisa de åtgärder myndig</w:t>
      </w:r>
      <w:r w:rsidR="0046555A">
        <w:rPr>
          <w:rFonts w:ascii="Times New Roman" w:hAnsi="Times New Roman"/>
          <w:sz w:val="20"/>
        </w:rPr>
        <w:softHyphen/>
      </w:r>
      <w:r w:rsidRPr="00A879D7">
        <w:rPr>
          <w:rFonts w:ascii="Times New Roman" w:hAnsi="Times New Roman"/>
          <w:sz w:val="20"/>
        </w:rPr>
        <w:t>heten vidtagit i syfte att skapa en bättre kostnadskontroll.</w:t>
      </w:r>
    </w:p>
    <w:p w14:paraId="4059102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A879D7">
        <w:rPr>
          <w:rFonts w:ascii="Times New Roman" w:hAnsi="Times New Roman"/>
          <w:sz w:val="20"/>
        </w:rPr>
        <w:t xml:space="preserve">Regeringen beslutade den 24 november 2022 förordningsändringar som innebär </w:t>
      </w:r>
      <w:r w:rsidRPr="00A879D7">
        <w:rPr>
          <w:rFonts w:ascii="Times New Roman" w:hAnsi="Times New Roman"/>
          <w:sz w:val="20"/>
          <w:lang w:eastAsia="sv-SE"/>
        </w:rPr>
        <w:t>att de allmänna domstolarna, Rättshjälpsmyndigheten och Rätts</w:t>
      </w:r>
      <w:r w:rsidRPr="00A879D7">
        <w:rPr>
          <w:rFonts w:ascii="Times New Roman" w:hAnsi="Times New Roman"/>
          <w:sz w:val="20"/>
          <w:lang w:eastAsia="sv-SE"/>
        </w:rPr>
        <w:softHyphen/>
        <w:t xml:space="preserve">hjälpsnämnden </w:t>
      </w:r>
      <w:r w:rsidRPr="00A879D7">
        <w:rPr>
          <w:rFonts w:ascii="Times New Roman" w:hAnsi="Times New Roman"/>
          <w:sz w:val="20"/>
        </w:rPr>
        <w:t>ska</w:t>
      </w:r>
      <w:r w:rsidRPr="00A879D7">
        <w:rPr>
          <w:rFonts w:ascii="Times New Roman" w:hAnsi="Times New Roman"/>
          <w:sz w:val="20"/>
          <w:lang w:eastAsia="sv-SE"/>
        </w:rPr>
        <w:t xml:space="preserve"> få tillgång till inkomstuppgifter från Skatteverkets beskattningsdatabas, se 8 m § förordningen </w:t>
      </w:r>
      <w:r w:rsidRPr="00A879D7">
        <w:rPr>
          <w:rFonts w:ascii="Times New Roman" w:hAnsi="Times New Roman"/>
          <w:sz w:val="20"/>
        </w:rPr>
        <w:t>(2001:588) om behandling av uppgifter i Skatteverkets beskattningsverksamhet. Det handlar bl.a. om uppgifter som behövs för beräkning och kontroll av återbetalnings</w:t>
      </w:r>
      <w:r w:rsidRPr="00A879D7">
        <w:rPr>
          <w:rFonts w:ascii="Times New Roman" w:hAnsi="Times New Roman"/>
          <w:sz w:val="20"/>
        </w:rPr>
        <w:softHyphen/>
        <w:t>skyldighet, avgift eller ersättning, t.ex. rättshjälpsavgift eller åter</w:t>
      </w:r>
      <w:r w:rsidRPr="00A879D7">
        <w:rPr>
          <w:rFonts w:ascii="Times New Roman" w:hAnsi="Times New Roman"/>
          <w:sz w:val="20"/>
        </w:rPr>
        <w:softHyphen/>
        <w:t xml:space="preserve">betalningsskyldighet i brottmål för offentlig försvarare. </w:t>
      </w:r>
      <w:r w:rsidRPr="00A879D7">
        <w:rPr>
          <w:rFonts w:ascii="Times New Roman" w:hAnsi="Times New Roman"/>
          <w:sz w:val="20"/>
          <w:lang w:eastAsia="sv-SE"/>
        </w:rPr>
        <w:t>Förordnings</w:t>
      </w:r>
      <w:r w:rsidRPr="00A879D7">
        <w:rPr>
          <w:rFonts w:ascii="Times New Roman" w:hAnsi="Times New Roman"/>
          <w:sz w:val="20"/>
          <w:lang w:eastAsia="sv-SE"/>
        </w:rPr>
        <w:softHyphen/>
        <w:t xml:space="preserve">ändringarna trädde i kraft den 1 januari 2023. </w:t>
      </w:r>
    </w:p>
    <w:p w14:paraId="33CEA5D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A879D7">
        <w:rPr>
          <w:rFonts w:ascii="Times New Roman" w:hAnsi="Times New Roman"/>
          <w:sz w:val="20"/>
          <w:lang w:eastAsia="sv-SE"/>
        </w:rPr>
        <w:t>Domstolsverket arbetar med att ta fram en föreskrift om en taxa (schablonersättning) i förordnandemål, dvs. mål där ett rättsligt biträde förordnas under förundersökningen men där förundersökningen inte leder till åtal. För att taxan ska kunna tillämpas på ett effektivt sätt har Domstolsverket föreslagit att det ska införas en uppgiftsskyldighet för åklagare och polis. Domstolsverkets förslag har remitterats. Förslaget bereds i Regeringskansliet. Punkten är inte slutbehandlad.</w:t>
      </w:r>
    </w:p>
    <w:p w14:paraId="19BD80A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139. Rskr. 2021/22:305</w:t>
      </w:r>
    </w:p>
    <w:p w14:paraId="15FE369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Effektivare bevisupptagning inom EU</w:t>
      </w:r>
    </w:p>
    <w:p w14:paraId="54809B6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Prop. 2021/22:142, bet. 2021/22:JuU36</w:t>
      </w:r>
    </w:p>
    <w:p w14:paraId="64D70E9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Skrivelsen är slutbehandlad.</w:t>
      </w:r>
    </w:p>
    <w:p w14:paraId="2956C17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p>
    <w:p w14:paraId="0047F40E" w14:textId="16B578D8"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Den 25 maj 2022 utfärdade regeringen den lag </w:t>
      </w:r>
      <w:r w:rsidR="00BD513F" w:rsidRPr="00A879D7">
        <w:rPr>
          <w:rFonts w:ascii="Times New Roman" w:eastAsia="Calibri" w:hAnsi="Times New Roman"/>
          <w:iCs/>
          <w:sz w:val="20"/>
          <w:szCs w:val="22"/>
        </w:rPr>
        <w:t xml:space="preserve">riksdagen antagit (SFS 622–624). </w:t>
      </w:r>
    </w:p>
    <w:p w14:paraId="636A750E"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bookmarkStart w:id="103" w:name="_Hlk121989509"/>
      <w:r w:rsidRPr="00A879D7">
        <w:rPr>
          <w:rFonts w:ascii="Times New Roman" w:eastAsiaTheme="minorHAnsi" w:hAnsi="Times New Roman" w:cstheme="minorBidi"/>
          <w:i/>
          <w:sz w:val="20"/>
          <w:szCs w:val="22"/>
        </w:rPr>
        <w:t>140. Rskr. 2021/22:306</w:t>
      </w:r>
    </w:p>
    <w:bookmarkEnd w:id="103"/>
    <w:p w14:paraId="06198E3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Skärpta straff för knivbrott</w:t>
      </w:r>
    </w:p>
    <w:p w14:paraId="1D721DC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2021/22:192, bet. 2021/22:JuU38</w:t>
      </w:r>
    </w:p>
    <w:p w14:paraId="3DECA1C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3A06096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4A3BFA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25 maj 2022 utfärdade regeringen den lag riksdagen antagit (SFS 608).</w:t>
      </w:r>
    </w:p>
    <w:p w14:paraId="68FB966C" w14:textId="01DA92AE"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141. Rskr. 2021/22:307</w:t>
      </w:r>
    </w:p>
    <w:p w14:paraId="16C68EA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Ändringar i lagar som genomför internationella bestämmelser om radiologiska skador vid sjötransporter</w:t>
      </w:r>
    </w:p>
    <w:p w14:paraId="5A5B088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2021/22:117, </w:t>
      </w:r>
      <w:r w:rsidR="00BA79C1">
        <w:rPr>
          <w:rFonts w:ascii="Times New Roman" w:hAnsi="Times New Roman"/>
          <w:sz w:val="20"/>
        </w:rPr>
        <w:t>b</w:t>
      </w:r>
      <w:r w:rsidRPr="00A879D7">
        <w:rPr>
          <w:rFonts w:ascii="Times New Roman" w:hAnsi="Times New Roman"/>
          <w:sz w:val="20"/>
        </w:rPr>
        <w:t xml:space="preserve">et. 2021/22:CU18 </w:t>
      </w:r>
    </w:p>
    <w:p w14:paraId="716268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67595B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A16328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25 maj 2022 utfärdade regeringen de lagar riksdagen antagit (SFS 602–606).</w:t>
      </w:r>
    </w:p>
    <w:p w14:paraId="709E3B03"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iCs/>
          <w:sz w:val="20"/>
        </w:rPr>
      </w:pPr>
      <w:r w:rsidRPr="00A879D7">
        <w:rPr>
          <w:rFonts w:ascii="Times New Roman" w:eastAsia="Calibri" w:hAnsi="Times New Roman"/>
          <w:i/>
          <w:iCs/>
          <w:sz w:val="20"/>
        </w:rPr>
        <w:t>142. Rskr. 2021/22:317</w:t>
      </w:r>
    </w:p>
    <w:p w14:paraId="014AE29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Bättre tillgång till finansiell information i brottsbekämpningen</w:t>
      </w:r>
    </w:p>
    <w:p w14:paraId="30E3A87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2021/22:127, bet. 2021/22:JuU39</w:t>
      </w:r>
    </w:p>
    <w:p w14:paraId="28C3203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60B6F54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EC24C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25 maj 2022 utfärdade regeringen de lagar riksdagen antagit (SFS 613–619).</w:t>
      </w:r>
    </w:p>
    <w:p w14:paraId="2F4AE99D"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143. Rskr. 2021/22:318</w:t>
      </w:r>
    </w:p>
    <w:p w14:paraId="67F0FC4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 straff för gravfridsbrott</w:t>
      </w:r>
    </w:p>
    <w:p w14:paraId="230B449A" w14:textId="77777777" w:rsidR="00A879D7" w:rsidRPr="00A879D7" w:rsidRDefault="00A879D7" w:rsidP="007105EC">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2021/22:195, bet. 2021/22:JuU43</w:t>
      </w:r>
    </w:p>
    <w:p w14:paraId="025397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BF13F0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10B8B5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skärpt straff för gravfridsbrott</w:t>
      </w:r>
      <w:r w:rsidRPr="00A879D7">
        <w:rPr>
          <w:rFonts w:ascii="Times New Roman" w:hAnsi="Times New Roman"/>
          <w:sz w:val="20"/>
        </w:rPr>
        <w:t xml:space="preserve">: Den 25 maj 2022 utfärdade regeringen den lag riksdagen antagit (SFS 607). </w:t>
      </w:r>
    </w:p>
    <w:p w14:paraId="42ED885C"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straffskalan för grovt gravfridsbrott</w:t>
      </w:r>
      <w:r w:rsidRPr="00A879D7">
        <w:rPr>
          <w:rFonts w:ascii="Times New Roman" w:hAnsi="Times New Roman"/>
          <w:sz w:val="20"/>
        </w:rPr>
        <w:t>*: Riksdagen har tillkännagett för regeringen det som utskottet anför om straffskalan för grovt gravfridsbrott (bet. 2021/22:JuU43 s. 9). Regeringen avser att under våren 2023 tillsätta en utredning som ur ett brett perspektiv ska se över straffskalorna. Punkten är inte slutbehandlad.</w:t>
      </w:r>
    </w:p>
    <w:p w14:paraId="2D94FFA6"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försvårande av utredning som kvalifikationsgrund för grovt brott</w:t>
      </w:r>
      <w:r w:rsidRPr="00A879D7">
        <w:rPr>
          <w:rFonts w:ascii="Times New Roman" w:hAnsi="Times New Roman"/>
          <w:sz w:val="20"/>
        </w:rPr>
        <w:t>*: Riksdagen har tillkännagett för regeringen det som utskottet anför om försvårande av utredning som kvalifikationsgrund för grovt gravfridsbrott (bet. 2021/22:JuU43 s. 9–10). Regeringen avser att under våren 2023 tillsätta en utredning som ur ett brett perspektiv ska se över straffskalorna. Punkten är inte slutbehandlad.</w:t>
      </w:r>
    </w:p>
    <w:p w14:paraId="48204F0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2 och 3.</w:t>
      </w:r>
    </w:p>
    <w:p w14:paraId="1A85BE6E"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iCs/>
          <w:sz w:val="20"/>
        </w:rPr>
      </w:pPr>
      <w:r w:rsidRPr="00A879D7">
        <w:rPr>
          <w:rFonts w:ascii="Times New Roman" w:eastAsia="Calibri" w:hAnsi="Times New Roman"/>
          <w:i/>
          <w:iCs/>
          <w:sz w:val="20"/>
        </w:rPr>
        <w:t>144. Rskr. 2021/22:319</w:t>
      </w:r>
    </w:p>
    <w:p w14:paraId="17E73C7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Sekretess för ljuddämpare</w:t>
      </w:r>
    </w:p>
    <w:p w14:paraId="1D080F3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Prop. 2021/22:185, bet</w:t>
      </w:r>
      <w:r w:rsidR="008D7958">
        <w:rPr>
          <w:rFonts w:ascii="Times New Roman" w:eastAsia="Calibri" w:hAnsi="Times New Roman"/>
          <w:sz w:val="20"/>
        </w:rPr>
        <w:t>.</w:t>
      </w:r>
      <w:r w:rsidRPr="00A879D7">
        <w:rPr>
          <w:rFonts w:ascii="Times New Roman" w:eastAsia="Calibri" w:hAnsi="Times New Roman"/>
          <w:sz w:val="20"/>
        </w:rPr>
        <w:t xml:space="preserve"> 2021/22:JuU32</w:t>
      </w:r>
    </w:p>
    <w:p w14:paraId="593C138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Skrivelsen är slutbehandlad.</w:t>
      </w:r>
    </w:p>
    <w:p w14:paraId="70C639D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7FA613D1" w14:textId="2789B9AA" w:rsidR="00BD513F" w:rsidRPr="00A879D7" w:rsidRDefault="00BD513F" w:rsidP="00BD513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Den 25 maj 2022 utfärdade regeringen den lag riksdagen antagit (SFS 610).</w:t>
      </w:r>
    </w:p>
    <w:p w14:paraId="21533EFA"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iCs/>
          <w:sz w:val="20"/>
        </w:rPr>
      </w:pPr>
      <w:r w:rsidRPr="00A879D7">
        <w:rPr>
          <w:rFonts w:ascii="Times New Roman" w:eastAsia="Calibri" w:hAnsi="Times New Roman"/>
          <w:i/>
          <w:iCs/>
          <w:sz w:val="20"/>
        </w:rPr>
        <w:t>145. Rskr. 2021/22:323</w:t>
      </w:r>
    </w:p>
    <w:p w14:paraId="11A3AEA7" w14:textId="77777777" w:rsidR="00A879D7" w:rsidRPr="00A879D7" w:rsidRDefault="00A879D7" w:rsidP="00A879D7">
      <w:pPr>
        <w:tabs>
          <w:tab w:val="left" w:pos="2268"/>
        </w:tabs>
        <w:overflowPunct w:val="0"/>
        <w:autoSpaceDE w:val="0"/>
        <w:autoSpaceDN w:val="0"/>
        <w:adjustRightInd w:val="0"/>
        <w:spacing w:line="240" w:lineRule="auto"/>
        <w:textAlignment w:val="baseline"/>
        <w:rPr>
          <w:rFonts w:ascii="Times New Roman" w:hAnsi="Times New Roman"/>
          <w:sz w:val="20"/>
        </w:rPr>
      </w:pPr>
      <w:r w:rsidRPr="00A879D7">
        <w:rPr>
          <w:rFonts w:ascii="Times New Roman" w:hAnsi="Times New Roman"/>
          <w:sz w:val="20"/>
        </w:rPr>
        <w:t>Nytt regelverk för kvalificerade säkerhetsärenden</w:t>
      </w:r>
      <w:r w:rsidRPr="00A879D7">
        <w:rPr>
          <w:rFonts w:ascii="Times New Roman" w:hAnsi="Times New Roman"/>
          <w:sz w:val="20"/>
        </w:rPr>
        <w:br/>
        <w:t>Prop. 2021/22:131, bet. 2021/22:JuU30</w:t>
      </w:r>
      <w:r w:rsidRPr="00A879D7">
        <w:rPr>
          <w:rFonts w:ascii="Times New Roman" w:hAnsi="Times New Roman"/>
          <w:sz w:val="20"/>
        </w:rPr>
        <w:br/>
        <w:t>Skrivelsen är inte slutbehandlad.</w:t>
      </w:r>
    </w:p>
    <w:p w14:paraId="4F6FE82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ny förvarsgrund</w:t>
      </w:r>
      <w:r w:rsidRPr="00A879D7">
        <w:rPr>
          <w:rFonts w:ascii="Times New Roman" w:hAnsi="Times New Roman"/>
          <w:sz w:val="20"/>
        </w:rPr>
        <w:t>*: Riksdagen har tillkännagett för regeringen det som utskottet anför om att införa en ny förvarsgrund (bet. 2021/22:JuU30 s. 24). Tillkännagivandet bereds i Regerings</w:t>
      </w:r>
      <w:r w:rsidRPr="00A879D7">
        <w:rPr>
          <w:rFonts w:ascii="Times New Roman" w:hAnsi="Times New Roman"/>
          <w:sz w:val="20"/>
        </w:rPr>
        <w:softHyphen/>
        <w:t xml:space="preserve">kansliet. </w:t>
      </w:r>
      <w:r w:rsidR="00683B73" w:rsidRPr="001755A6">
        <w:rPr>
          <w:rFonts w:ascii="Times New Roman" w:hAnsi="Times New Roman"/>
          <w:sz w:val="20"/>
        </w:rPr>
        <w:t xml:space="preserve">Regeringens avsikt är att tillsätta en ny utredning på området. </w:t>
      </w:r>
      <w:r w:rsidRPr="00A879D7">
        <w:rPr>
          <w:rFonts w:ascii="Times New Roman" w:eastAsia="Calibri" w:hAnsi="Times New Roman"/>
          <w:sz w:val="20"/>
        </w:rPr>
        <w:t>Punkten är inte slutbehandlad.</w:t>
      </w:r>
    </w:p>
    <w:p w14:paraId="1328FAF4"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 xml:space="preserve">146. </w:t>
      </w:r>
      <w:bookmarkStart w:id="104" w:name="_Hlk121860505"/>
      <w:r w:rsidRPr="00A879D7">
        <w:rPr>
          <w:rFonts w:ascii="Times New Roman" w:eastAsiaTheme="minorHAnsi" w:hAnsi="Times New Roman" w:cstheme="minorBidi"/>
          <w:i/>
          <w:sz w:val="20"/>
          <w:szCs w:val="22"/>
        </w:rPr>
        <w:t>Rskr. 2021/22:324</w:t>
      </w:r>
    </w:p>
    <w:bookmarkEnd w:id="104"/>
    <w:p w14:paraId="263028A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En samlad straffrättslig terrorismlagstiftning</w:t>
      </w:r>
    </w:p>
    <w:p w14:paraId="20934EA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2021/22:133, </w:t>
      </w:r>
      <w:bookmarkStart w:id="105" w:name="_Hlk121860528"/>
      <w:r w:rsidRPr="00A879D7">
        <w:rPr>
          <w:rFonts w:ascii="Times New Roman" w:hAnsi="Times New Roman"/>
          <w:sz w:val="20"/>
        </w:rPr>
        <w:t>bet. 2021/22:JuU31</w:t>
      </w:r>
      <w:bookmarkEnd w:id="105"/>
    </w:p>
    <w:p w14:paraId="4E3C3B6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77C07C4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E6C3B5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Den 2 juni 2022 utfärdade regeringen de lagar riksdagen antagit (SFS 666–693). </w:t>
      </w:r>
    </w:p>
    <w:p w14:paraId="092D04D3"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Cs/>
          <w:sz w:val="20"/>
          <w:szCs w:val="22"/>
        </w:rPr>
      </w:pPr>
      <w:r w:rsidRPr="00A879D7">
        <w:rPr>
          <w:rFonts w:ascii="Times New Roman" w:eastAsiaTheme="minorHAnsi" w:hAnsi="Times New Roman" w:cstheme="minorBidi"/>
          <w:i/>
          <w:sz w:val="20"/>
          <w:szCs w:val="22"/>
        </w:rPr>
        <w:t xml:space="preserve">147. </w:t>
      </w:r>
      <w:r w:rsidRPr="00A879D7">
        <w:rPr>
          <w:rFonts w:ascii="Times New Roman" w:eastAsiaTheme="minorHAnsi" w:hAnsi="Times New Roman" w:cstheme="minorBidi"/>
          <w:i/>
          <w:iCs/>
          <w:sz w:val="20"/>
          <w:szCs w:val="22"/>
        </w:rPr>
        <w:t>Rskr. 2021/22:325</w:t>
      </w:r>
    </w:p>
    <w:p w14:paraId="1F1EB71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modernare straffrättsligt skydd mot hemfridsbrott och olaga intrång</w:t>
      </w:r>
    </w:p>
    <w:p w14:paraId="7861EBA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2021/22:194, bet. 2021/22:JuU40</w:t>
      </w:r>
    </w:p>
    <w:p w14:paraId="5F9A55C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3ED8E97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2823D7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ett modernare straffrättsligt skydd mot hemfridsbrott och olaga intrång</w:t>
      </w:r>
      <w:r w:rsidRPr="00A879D7">
        <w:rPr>
          <w:rFonts w:ascii="Times New Roman" w:hAnsi="Times New Roman"/>
          <w:sz w:val="20"/>
        </w:rPr>
        <w:t xml:space="preserve">: Den 8 juni 2022 utfärdade regeringen den lag riksdagen antagit (SFS 661). </w:t>
      </w:r>
    </w:p>
    <w:p w14:paraId="698D9ADE" w14:textId="2B01F0AC" w:rsidR="00482616" w:rsidRDefault="00A879D7" w:rsidP="004826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5 om </w:t>
      </w:r>
      <w:r w:rsidRPr="00A879D7">
        <w:rPr>
          <w:rFonts w:ascii="Times New Roman" w:hAnsi="Times New Roman"/>
          <w:i/>
          <w:iCs/>
          <w:sz w:val="20"/>
        </w:rPr>
        <w:t>särskild brottskod och ökad kartläggning av djurrättsrelaterad brottslighet*</w:t>
      </w:r>
      <w:r w:rsidRPr="00A879D7">
        <w:rPr>
          <w:rFonts w:ascii="Times New Roman" w:hAnsi="Times New Roman"/>
          <w:sz w:val="20"/>
        </w:rPr>
        <w:t>: Riksdagen har tillkännagett för rege</w:t>
      </w:r>
      <w:r w:rsidR="009A6CE1">
        <w:rPr>
          <w:rFonts w:ascii="Times New Roman" w:hAnsi="Times New Roman"/>
          <w:sz w:val="20"/>
        </w:rPr>
        <w:softHyphen/>
      </w:r>
      <w:r w:rsidRPr="00A879D7">
        <w:rPr>
          <w:rFonts w:ascii="Times New Roman" w:hAnsi="Times New Roman"/>
          <w:sz w:val="20"/>
        </w:rPr>
        <w:t>ringen det som utskottet anför om att dels vidta åtgärder för att förbättra det statistiska underlaget samt kunskapsunderlaget om brott begångna av djurrättsaktivister, dels säkerställas att landsbygdsbor och lantbrukare omfattas av de trygghetsundersökningar som genomförs på årlig basis av Brottsförebyggande rådet (bet. 2021/22:JuU40 s. 17). Tillkännagivandet motsvarar delar av ett tidigare tillkännagivande på området, se rskr. 2019/20:256 och bet. 2019/20:JuU25</w:t>
      </w:r>
      <w:r w:rsidR="00683B73">
        <w:rPr>
          <w:rFonts w:ascii="Times New Roman" w:hAnsi="Times New Roman"/>
          <w:sz w:val="20"/>
        </w:rPr>
        <w:t xml:space="preserve"> s. 103 och skr. 2021/22:75 (Ju </w:t>
      </w:r>
      <w:r w:rsidR="0027054C">
        <w:rPr>
          <w:rFonts w:ascii="Times New Roman" w:hAnsi="Times New Roman"/>
          <w:sz w:val="20"/>
        </w:rPr>
        <w:t>53</w:t>
      </w:r>
      <w:r w:rsidR="00683B73">
        <w:rPr>
          <w:rFonts w:ascii="Times New Roman" w:hAnsi="Times New Roman"/>
          <w:sz w:val="20"/>
        </w:rPr>
        <w:t>)</w:t>
      </w:r>
      <w:r w:rsidR="00683B73" w:rsidRPr="00A879D7">
        <w:rPr>
          <w:rFonts w:ascii="Times New Roman" w:hAnsi="Times New Roman"/>
          <w:sz w:val="20"/>
        </w:rPr>
        <w:t xml:space="preserve">. </w:t>
      </w:r>
      <w:r w:rsidR="00BD513F" w:rsidRPr="00A879D7">
        <w:rPr>
          <w:rFonts w:ascii="Times New Roman" w:hAnsi="Times New Roman"/>
          <w:sz w:val="20"/>
        </w:rPr>
        <w:t xml:space="preserve">I propositionen Ett modernare straffrättsligt skydd mot hemfridsbrott och olaga intrång (prop. 2021/22:194) angavs bl.a. att någon klassificering utifrån motivet för brottet inte görs i brottskodsystemet och att systemet med brottskoder är utformat så att det skulle behöva införas en större mängd brottskoder för brott som utförs av djurrättsaktivister, vilket skulle riskera att göra systemet svåröverblickbart och öka risken för felkodning och kvalitetsbrister. Vidare angavs att systemet med brottskoder har skapats och förvaltas av myndigheterna själva och att myndigheterna inte har ansett att det finns skäl att införa särskilda brottskoder för brott begångna av djurrättsaktivister. Genom förslagen i propositionen ansåg regeringen </w:t>
      </w:r>
      <w:r w:rsidR="00BD513F">
        <w:rPr>
          <w:rFonts w:ascii="Times New Roman" w:hAnsi="Times New Roman"/>
          <w:sz w:val="20"/>
        </w:rPr>
        <w:t>det tidigare</w:t>
      </w:r>
      <w:r w:rsidR="00BD513F" w:rsidRPr="00A879D7">
        <w:rPr>
          <w:rFonts w:ascii="Times New Roman" w:hAnsi="Times New Roman"/>
          <w:sz w:val="20"/>
        </w:rPr>
        <w:t xml:space="preserve"> tillkännagivandet tillgodosett. </w:t>
      </w:r>
      <w:r w:rsidRPr="00A879D7">
        <w:rPr>
          <w:rFonts w:ascii="Times New Roman" w:hAnsi="Times New Roman"/>
          <w:sz w:val="20"/>
        </w:rPr>
        <w:t xml:space="preserve">Riksdagen antog lagen den 31 maj 2022. I betänkandet avseende propositionen föreslog utskottet det nu aktuella tillkännagivandet. Brottsförebyggande rådet genomför årligen Nationella trygghetsundersökningen (NTU), i vilken ca 65 000 personer svarar på frågor om utsatthet för brott, otrygghet och oro för brott, förtroende för rättsväsendet och erfarenheter av kontakter med rättsväsendet. Resultaten redovisas bl.a. uppdelat på boendeort, där boende i mindre städer/tätorter och landsbygdskommuner utgör en grupp. Möjligheterna att öka kunskapen om djurrättsrelaterad brottslighet analyseras i Regeringskansliet. Punkten är inte slutbehandlad. </w:t>
      </w:r>
    </w:p>
    <w:p w14:paraId="73DA55EA" w14:textId="7B242F88" w:rsidR="00482616" w:rsidRDefault="00A879D7" w:rsidP="004826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stärkt skydd för eftersöksjägare m.fl.*</w:t>
      </w:r>
      <w:r w:rsidRPr="00A879D7">
        <w:rPr>
          <w:rFonts w:ascii="Times New Roman" w:hAnsi="Times New Roman"/>
          <w:sz w:val="20"/>
        </w:rPr>
        <w:t>: Riksdagen har tillkännagett för regeringen det som utskottet anför om stärkt skydd för eftersöksjägare m.fl., (bet. 2021/22:JuU40 s. 6 f.). Ärendet bereds i Regeringskansliet. Punkten är inte slutbehandlad.</w:t>
      </w:r>
      <w:r w:rsidRPr="00A879D7" w:rsidDel="00AE0D96">
        <w:rPr>
          <w:rFonts w:ascii="Times New Roman" w:hAnsi="Times New Roman"/>
          <w:sz w:val="20"/>
        </w:rPr>
        <w:t xml:space="preserve"> </w:t>
      </w:r>
    </w:p>
    <w:p w14:paraId="36406B18" w14:textId="111A09DC" w:rsidR="00482616" w:rsidRDefault="00482616" w:rsidP="004826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Följande punkter är inte slutbehandlade: 5 och 6.</w:t>
      </w:r>
    </w:p>
    <w:p w14:paraId="73601F3B" w14:textId="26E9D698" w:rsidR="00A879D7" w:rsidRPr="00A879D7" w:rsidRDefault="00A879D7" w:rsidP="00683B73">
      <w:pPr>
        <w:keepNext/>
        <w:tabs>
          <w:tab w:val="left" w:pos="907"/>
        </w:tabs>
        <w:spacing w:before="240" w:after="80" w:line="210" w:lineRule="exact"/>
        <w:outlineLvl w:val="4"/>
        <w:rPr>
          <w:rFonts w:ascii="Times New Roman" w:eastAsiaTheme="minorHAnsi" w:hAnsi="Times New Roman" w:cstheme="minorBidi"/>
          <w:sz w:val="20"/>
          <w:szCs w:val="22"/>
        </w:rPr>
      </w:pPr>
      <w:r w:rsidRPr="00A879D7">
        <w:rPr>
          <w:rFonts w:ascii="Times New Roman" w:eastAsiaTheme="minorHAnsi" w:hAnsi="Times New Roman" w:cstheme="minorBidi"/>
          <w:i/>
          <w:sz w:val="20"/>
          <w:szCs w:val="22"/>
        </w:rPr>
        <w:t>14</w:t>
      </w:r>
      <w:r>
        <w:rPr>
          <w:rFonts w:ascii="Times New Roman" w:eastAsiaTheme="minorHAnsi" w:hAnsi="Times New Roman" w:cstheme="minorBidi"/>
          <w:i/>
          <w:sz w:val="20"/>
          <w:szCs w:val="22"/>
        </w:rPr>
        <w:t>8</w:t>
      </w:r>
      <w:r w:rsidRPr="00A879D7">
        <w:rPr>
          <w:rFonts w:ascii="Times New Roman" w:eastAsiaTheme="minorHAnsi" w:hAnsi="Times New Roman" w:cstheme="minorBidi"/>
          <w:i/>
          <w:sz w:val="20"/>
          <w:szCs w:val="22"/>
        </w:rPr>
        <w:t>. Rskr. 2021/22:32</w:t>
      </w:r>
      <w:r>
        <w:rPr>
          <w:rFonts w:ascii="Times New Roman" w:eastAsiaTheme="minorHAnsi" w:hAnsi="Times New Roman" w:cstheme="minorBidi"/>
          <w:i/>
          <w:sz w:val="20"/>
          <w:szCs w:val="22"/>
        </w:rPr>
        <w:t>6</w:t>
      </w:r>
    </w:p>
    <w:p w14:paraId="5A3AC059" w14:textId="4A90ACAB"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Stärkt rätt till skadestånd för brottsoffer</w:t>
      </w:r>
    </w:p>
    <w:p w14:paraId="1AF1FFF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2021/22:198, bet. 2021/22:CU20</w:t>
      </w:r>
    </w:p>
    <w:p w14:paraId="50F61E5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0CF7E25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CB3673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regeringens lagförslag</w:t>
      </w:r>
      <w:r w:rsidRPr="00A879D7">
        <w:rPr>
          <w:rFonts w:ascii="Times New Roman" w:hAnsi="Times New Roman"/>
          <w:sz w:val="20"/>
        </w:rPr>
        <w:t>: Den 2 juni 2022 utfärdade regeringen de lagar riksdagen antagit (SFS 753–755).</w:t>
      </w:r>
    </w:p>
    <w:p w14:paraId="298C997B"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6 om </w:t>
      </w:r>
      <w:r w:rsidRPr="00A879D7">
        <w:rPr>
          <w:rFonts w:ascii="Times New Roman" w:hAnsi="Times New Roman"/>
          <w:i/>
          <w:iCs/>
          <w:sz w:val="20"/>
        </w:rPr>
        <w:t>utbetalning av skadestånd till brottsoffer*</w:t>
      </w:r>
      <w:r w:rsidRPr="00A879D7">
        <w:rPr>
          <w:rFonts w:ascii="Times New Roman" w:hAnsi="Times New Roman"/>
          <w:sz w:val="20"/>
        </w:rPr>
        <w:t xml:space="preserve">: Riksdagen har tillkännagett för regeringen det som utskottet anför om effektivare utbetalning av skadestånd till brottsoffer (bet. 2021/22:CU20 s. 19 f.). Ett arbete har inletts i Regeringskansliet med att överväga vilka åtgärder som bör vidtas med anledning av tillkännagivandet. </w:t>
      </w:r>
      <w:r w:rsidRPr="00A879D7">
        <w:rPr>
          <w:rFonts w:ascii="Times New Roman" w:hAnsi="Times New Roman"/>
          <w:bCs/>
          <w:sz w:val="20"/>
        </w:rPr>
        <w:t>Punkten är inte slutbehandlad.</w:t>
      </w:r>
    </w:p>
    <w:p w14:paraId="11E8C30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149. Rskr. 2021/22:327</w:t>
      </w:r>
    </w:p>
    <w:p w14:paraId="298D9D2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Hittegods i kollektivtrafiken</w:t>
      </w:r>
    </w:p>
    <w:p w14:paraId="38D1FBC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2021/22:218, </w:t>
      </w:r>
      <w:r w:rsidR="00BA79C1">
        <w:rPr>
          <w:rFonts w:ascii="Times New Roman" w:hAnsi="Times New Roman"/>
          <w:sz w:val="20"/>
        </w:rPr>
        <w:t>b</w:t>
      </w:r>
      <w:r w:rsidRPr="00A879D7">
        <w:rPr>
          <w:rFonts w:ascii="Times New Roman" w:hAnsi="Times New Roman"/>
          <w:sz w:val="20"/>
        </w:rPr>
        <w:t xml:space="preserve">et. 2021/22:CU21 </w:t>
      </w:r>
    </w:p>
    <w:p w14:paraId="49E84279" w14:textId="01642078"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18B8CAB1" w14:textId="77777777" w:rsidR="00E1575D" w:rsidRDefault="00E1575D" w:rsidP="00E1575D">
      <w:pPr>
        <w:pStyle w:val="Brdtext"/>
      </w:pPr>
    </w:p>
    <w:p w14:paraId="2A5773DA" w14:textId="14F867F4" w:rsidR="000F5BB3" w:rsidRDefault="00A879D7" w:rsidP="00E1575D">
      <w:pPr>
        <w:pStyle w:val="Brdtext"/>
      </w:pPr>
      <w:r w:rsidRPr="00A879D7">
        <w:t>Den 25 maj 2022 utfärdade regeringen den lag riksdagen antagit (SFS 798).</w:t>
      </w:r>
    </w:p>
    <w:p w14:paraId="1BB994B2" w14:textId="284CEE1C" w:rsidR="00BD513F" w:rsidRPr="00A879D7" w:rsidRDefault="00BD513F" w:rsidP="00BD513F">
      <w:pPr>
        <w:keepNext/>
        <w:tabs>
          <w:tab w:val="left" w:pos="907"/>
        </w:tabs>
        <w:spacing w:before="240" w:after="80" w:line="210" w:lineRule="exact"/>
        <w:outlineLvl w:val="4"/>
        <w:rPr>
          <w:rFonts w:ascii="Times New Roman" w:eastAsiaTheme="minorHAnsi" w:hAnsi="Times New Roman" w:cstheme="minorBidi"/>
          <w:iCs/>
          <w:sz w:val="20"/>
          <w:szCs w:val="22"/>
        </w:rPr>
      </w:pPr>
      <w:r w:rsidRPr="00A879D7">
        <w:rPr>
          <w:rFonts w:ascii="Times New Roman" w:eastAsia="Calibri" w:hAnsi="Times New Roman"/>
          <w:i/>
          <w:sz w:val="20"/>
          <w:szCs w:val="22"/>
        </w:rPr>
        <w:t>150. Rskr. 2021/22:</w:t>
      </w:r>
      <w:r w:rsidRPr="00A879D7">
        <w:rPr>
          <w:rFonts w:ascii="Times New Roman" w:eastAsiaTheme="minorHAnsi" w:hAnsi="Times New Roman"/>
          <w:i/>
          <w:sz w:val="20"/>
        </w:rPr>
        <w:t>328</w:t>
      </w:r>
    </w:p>
    <w:p w14:paraId="07F1B8B4" w14:textId="5C52F46F"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Effektivare verktyg i utsökningsförfarandet</w:t>
      </w:r>
    </w:p>
    <w:p w14:paraId="5F4794D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2021/22:197, bet. 2021/22:CU23</w:t>
      </w:r>
    </w:p>
    <w:p w14:paraId="58254EC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2A4BDFE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BD8FF2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7 juni 2022 utfärdade regeringen den lag riksdagen antagit (SFS 799).</w:t>
      </w:r>
    </w:p>
    <w:p w14:paraId="0EC04B8A"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iCs/>
          <w:sz w:val="20"/>
        </w:rPr>
      </w:pPr>
      <w:r w:rsidRPr="00A879D7">
        <w:rPr>
          <w:rFonts w:ascii="Times New Roman" w:eastAsia="Calibri" w:hAnsi="Times New Roman"/>
          <w:i/>
          <w:iCs/>
          <w:sz w:val="20"/>
        </w:rPr>
        <w:t>151. Rskr. 2021/22:338</w:t>
      </w:r>
    </w:p>
    <w:p w14:paraId="021EA99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Nya regler om informationsutbyte om brottmålsdomar i EU</w:t>
      </w:r>
    </w:p>
    <w:p w14:paraId="6D5D42D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Prop. 2021/22:172, bet. 2021/22:JuU37</w:t>
      </w:r>
    </w:p>
    <w:p w14:paraId="2DD9763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Skrivelsen är slutbehandlad.</w:t>
      </w:r>
    </w:p>
    <w:p w14:paraId="0A99EDF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E4B9EA2"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Den 2 juni 2022 utfärdade regeringen de lagar riksdagen antagit (SFS 733–738).</w:t>
      </w:r>
    </w:p>
    <w:p w14:paraId="46118EA2"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Cs/>
          <w:sz w:val="20"/>
          <w:szCs w:val="22"/>
        </w:rPr>
      </w:pPr>
      <w:r w:rsidRPr="00A879D7">
        <w:rPr>
          <w:rFonts w:ascii="Times New Roman" w:eastAsiaTheme="minorHAnsi" w:hAnsi="Times New Roman" w:cstheme="minorBidi"/>
          <w:i/>
          <w:sz w:val="20"/>
          <w:szCs w:val="22"/>
        </w:rPr>
        <w:t>152. Rskr. 2021/22:347</w:t>
      </w:r>
    </w:p>
    <w:p w14:paraId="2A99B84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En stärkt rättsprocess och en ökad lagföring </w:t>
      </w:r>
    </w:p>
    <w:p w14:paraId="663ED34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Prop. 2021/22:186, bet. 2021/22:JuU35  </w:t>
      </w:r>
    </w:p>
    <w:p w14:paraId="133B5A8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Skrivelsen är inte slutbehandlad.</w:t>
      </w:r>
    </w:p>
    <w:p w14:paraId="670DA95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2556F4" w14:textId="24211965"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strafflindring vid medverkan i utredningen av någon annans brott</w:t>
      </w:r>
      <w:r w:rsidR="00646046">
        <w:rPr>
          <w:rFonts w:ascii="Times New Roman" w:hAnsi="Times New Roman"/>
          <w:sz w:val="20"/>
        </w:rPr>
        <w:t>:</w:t>
      </w:r>
      <w:r w:rsidRPr="00A879D7">
        <w:rPr>
          <w:rFonts w:ascii="Times New Roman" w:hAnsi="Times New Roman"/>
          <w:sz w:val="20"/>
        </w:rPr>
        <w:t xml:space="preserve"> Den 7 juni 2022 utfärdade regeringen de lagar riksdagen antagit (SFS 791 och 792). </w:t>
      </w:r>
    </w:p>
    <w:p w14:paraId="3D858FE7" w14:textId="467C86A4"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rättens möjlighet att förelägga åklagaren att komplettera förundersökningen</w:t>
      </w:r>
      <w:r>
        <w:rPr>
          <w:rFonts w:ascii="Times New Roman" w:hAnsi="Times New Roman"/>
          <w:sz w:val="20"/>
        </w:rPr>
        <w:t>:</w:t>
      </w:r>
      <w:r w:rsidRPr="00A879D7">
        <w:rPr>
          <w:rFonts w:ascii="Times New Roman" w:hAnsi="Times New Roman"/>
          <w:sz w:val="20"/>
        </w:rPr>
        <w:t xml:space="preserve"> Den 7 juni 2022 utfärdade regeringen den lag riksdagen antagit (SFS 791). </w:t>
      </w:r>
    </w:p>
    <w:p w14:paraId="47EE72C6" w14:textId="1E08E208"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övriga ändringar i rättegångsbalken och brottsbalken</w:t>
      </w:r>
      <w:r>
        <w:rPr>
          <w:rFonts w:ascii="Times New Roman" w:hAnsi="Times New Roman"/>
          <w:sz w:val="20"/>
        </w:rPr>
        <w:t>:</w:t>
      </w:r>
      <w:r w:rsidRPr="00A879D7">
        <w:rPr>
          <w:rFonts w:ascii="Times New Roman" w:hAnsi="Times New Roman"/>
          <w:sz w:val="20"/>
        </w:rPr>
        <w:t xml:space="preserve"> Den 7 juni 2022 utfärdade regeringen de lagar riksdagen antagit (SFS 791 och 792). </w:t>
      </w:r>
    </w:p>
    <w:p w14:paraId="21B5F850" w14:textId="08437C5B"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skydd för vittnen</w:t>
      </w:r>
      <w:r>
        <w:rPr>
          <w:rFonts w:ascii="Times New Roman" w:hAnsi="Times New Roman"/>
          <w:sz w:val="20"/>
        </w:rPr>
        <w:t>:</w:t>
      </w:r>
      <w:r w:rsidRPr="00A879D7">
        <w:rPr>
          <w:rFonts w:ascii="Times New Roman" w:hAnsi="Times New Roman"/>
          <w:sz w:val="20"/>
        </w:rPr>
        <w:t xml:space="preserve"> Den 7 juni 2022 utfärdade regeringen den lag riksdagen antagit (SFS 793). </w:t>
      </w:r>
    </w:p>
    <w:p w14:paraId="5D03DB7E"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iCs/>
          <w:sz w:val="20"/>
          <w:szCs w:val="22"/>
        </w:rPr>
      </w:pPr>
      <w:r w:rsidRPr="00A879D7">
        <w:rPr>
          <w:rFonts w:ascii="Times New Roman" w:hAnsi="Times New Roman"/>
          <w:sz w:val="20"/>
        </w:rPr>
        <w:t>Punkt 11 om</w:t>
      </w:r>
      <w:r w:rsidRPr="00A879D7">
        <w:rPr>
          <w:rFonts w:ascii="Times New Roman" w:hAnsi="Times New Roman"/>
          <w:i/>
          <w:iCs/>
          <w:sz w:val="20"/>
        </w:rPr>
        <w:t xml:space="preserve"> bindande erbjudande om straffreduktion*</w:t>
      </w:r>
      <w:r w:rsidRPr="00A879D7">
        <w:rPr>
          <w:rFonts w:ascii="Times New Roman" w:hAnsi="Times New Roman"/>
          <w:sz w:val="20"/>
        </w:rPr>
        <w:t>: Riksdagen har tillkännagett för regeringen det som utskottet anför om att det ska införas ett kronvittnessystem som innebär att en misstänkt som bistår de brottsbekämpande myndigheterna med värdefull information kan garanteras den straffreduktion som åklagaren erbjuder i utbyte mot samarbetet (bet. 2021/22:JuU35 s. 30). Regeringen beslutade den 19 december 2022 att ge en särskild utredare i uppdrag att bl.a. ta ställning till om åklagarens förslag till strafflindring bör bli bindande för domstolen och, oavsett ställningstagande, lämna ett förslag på hur en sådan reglering kan utformas (dir. 2022:141). Uppdraget ska redovisas senast den 28 april 2024. Punkten är inte slutbehandlad.</w:t>
      </w:r>
    </w:p>
    <w:p w14:paraId="78086715" w14:textId="19FEDA11" w:rsidR="00A879D7" w:rsidRPr="00A879D7" w:rsidRDefault="00A879D7" w:rsidP="00F233BB">
      <w:pPr>
        <w:pStyle w:val="Brdtextmedindrag"/>
      </w:pPr>
      <w:r w:rsidRPr="00A879D7">
        <w:t xml:space="preserve">Punkt 15 om </w:t>
      </w:r>
      <w:r w:rsidRPr="00A879D7">
        <w:rPr>
          <w:i/>
          <w:iCs/>
        </w:rPr>
        <w:t>falska uppgifter under en förundersökning</w:t>
      </w:r>
      <w:r w:rsidRPr="00A879D7">
        <w:t>*: Riksdagen har tillkännagett för regeringen att det bör utredas om brottet skyddande av brottsling ska kunna omfatta fler situationer än i dag. Brottet bör t.ex. omfatta sådana situationer där någon, till förmån för den som är misstänkt eller dömd för ett brott, under polisförhör eller på något annat sätt under en brottsutredning, lämnar falska uppgifter som kan påverka bevisläget. (</w:t>
      </w:r>
      <w:r w:rsidR="000200B8">
        <w:t>b</w:t>
      </w:r>
      <w:r w:rsidRPr="00A879D7">
        <w:t>et. 2021/22:JuU35 s. 35 f.). Frågan analyseras inom Regeringskansliet. Punkten är inte slutbehandlad.</w:t>
      </w:r>
    </w:p>
    <w:p w14:paraId="7567898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11 och 15.</w:t>
      </w:r>
    </w:p>
    <w:p w14:paraId="201539BF"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153. Rskr. 2021/22:351</w:t>
      </w:r>
    </w:p>
    <w:p w14:paraId="6955258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Sekretess hos två kommissioner </w:t>
      </w:r>
    </w:p>
    <w:p w14:paraId="028DC7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2021/22:235, bet. 2021/22:KU24</w:t>
      </w:r>
    </w:p>
    <w:p w14:paraId="1434AF1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442E1B37" w14:textId="77777777" w:rsidR="00683B73" w:rsidRPr="00A879D7" w:rsidRDefault="00683B73" w:rsidP="00683B7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7D6E240" w14:textId="7D319BC0" w:rsidR="00A879D7" w:rsidRPr="008C118E" w:rsidRDefault="00A879D7" w:rsidP="00683B7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hAnsi="Times New Roman"/>
          <w:sz w:val="20"/>
        </w:rPr>
        <w:t>Den 9 juni 2022 utfärdade regeringen den lag riksdagen antagit (SFS 874).</w:t>
      </w:r>
    </w:p>
    <w:p w14:paraId="49B27FD9"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sz w:val="20"/>
          <w:szCs w:val="22"/>
        </w:rPr>
      </w:pPr>
      <w:r w:rsidRPr="00A879D7">
        <w:rPr>
          <w:rFonts w:ascii="Times New Roman" w:eastAsia="Calibri" w:hAnsi="Times New Roman"/>
          <w:i/>
          <w:sz w:val="20"/>
          <w:szCs w:val="22"/>
        </w:rPr>
        <w:t>154. Rskr. 2021/22:361</w:t>
      </w:r>
    </w:p>
    <w:p w14:paraId="5FDF966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Utvecklingen på it-området när det gäller integritet och ny teknik </w:t>
      </w:r>
    </w:p>
    <w:p w14:paraId="1F9AB15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 2021/22:203, bet. 2021/22:KU43</w:t>
      </w:r>
    </w:p>
    <w:p w14:paraId="552FEC20" w14:textId="38BEE6B9"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4BC8911" w14:textId="77777777" w:rsidR="004556F6" w:rsidRDefault="004556F6" w:rsidP="00E1575D">
      <w:pPr>
        <w:pStyle w:val="Brdtext"/>
      </w:pPr>
    </w:p>
    <w:p w14:paraId="0C9D76E6" w14:textId="77777777" w:rsidR="00867A0C" w:rsidRDefault="00BD513F" w:rsidP="00E1575D">
      <w:pPr>
        <w:pStyle w:val="Brdtext"/>
      </w:pPr>
      <w:r w:rsidRPr="00A879D7">
        <w:t xml:space="preserve">Den 12 januari 2023 beslutade regeringen att </w:t>
      </w:r>
      <w:r>
        <w:t>skriva av ärendet</w:t>
      </w:r>
      <w:r w:rsidRPr="00A879D7">
        <w:t>.</w:t>
      </w:r>
    </w:p>
    <w:p w14:paraId="3DD25CD4" w14:textId="61C98FC6" w:rsidR="00A879D7" w:rsidRPr="0029376C" w:rsidRDefault="00A879D7">
      <w:pPr>
        <w:keepNext/>
        <w:tabs>
          <w:tab w:val="left" w:pos="907"/>
        </w:tabs>
        <w:spacing w:before="240" w:after="80" w:line="210" w:lineRule="exact"/>
        <w:outlineLvl w:val="4"/>
        <w:rPr>
          <w:rFonts w:ascii="Times New Roman" w:eastAsia="Calibri" w:hAnsi="Times New Roman"/>
          <w:i/>
          <w:sz w:val="20"/>
          <w:szCs w:val="22"/>
        </w:rPr>
      </w:pPr>
      <w:r w:rsidRPr="0029376C">
        <w:rPr>
          <w:rFonts w:ascii="Times New Roman" w:eastAsia="Calibri" w:hAnsi="Times New Roman"/>
          <w:i/>
          <w:sz w:val="20"/>
          <w:szCs w:val="22"/>
        </w:rPr>
        <w:t>155. Rskr. 2021/22:370</w:t>
      </w:r>
    </w:p>
    <w:p w14:paraId="4A400037" w14:textId="757838BD" w:rsidR="00A879D7" w:rsidRPr="00A879D7" w:rsidRDefault="00A879D7" w:rsidP="00C148E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Tillfälligt omhändertagande av villkorligt frigivna och skyddstillsynsdömda</w:t>
      </w:r>
    </w:p>
    <w:p w14:paraId="14551799" w14:textId="77777777" w:rsidR="00A879D7" w:rsidRPr="00A879D7" w:rsidRDefault="00A879D7" w:rsidP="00C148E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2021/22:193, bet. 2021/22:JuU21</w:t>
      </w:r>
    </w:p>
    <w:p w14:paraId="1F77055A" w14:textId="77777777" w:rsidR="00A879D7" w:rsidRPr="00A879D7" w:rsidRDefault="00A879D7" w:rsidP="00C148E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4150D1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A3D21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16 juni 2022 utfärdade regeringen de lagar riksdagen antagit (SFS 930-933).</w:t>
      </w:r>
    </w:p>
    <w:p w14:paraId="572A71B3" w14:textId="77777777" w:rsidR="00683B73" w:rsidRPr="00A879D7" w:rsidRDefault="00683B73" w:rsidP="00683B73">
      <w:pPr>
        <w:keepNext/>
        <w:tabs>
          <w:tab w:val="left" w:pos="907"/>
        </w:tabs>
        <w:spacing w:before="240" w:after="80" w:line="210" w:lineRule="exact"/>
        <w:outlineLvl w:val="4"/>
        <w:rPr>
          <w:rFonts w:ascii="Times New Roman" w:eastAsiaTheme="minorHAnsi" w:hAnsi="Times New Roman" w:cstheme="minorBidi"/>
          <w:iCs/>
          <w:sz w:val="20"/>
          <w:szCs w:val="22"/>
        </w:rPr>
      </w:pPr>
      <w:r w:rsidRPr="00A879D7">
        <w:rPr>
          <w:rFonts w:ascii="Times New Roman" w:eastAsiaTheme="minorHAnsi" w:hAnsi="Times New Roman"/>
          <w:i/>
          <w:sz w:val="20"/>
        </w:rPr>
        <w:t>156. Rskr. 2021/22:375</w:t>
      </w:r>
    </w:p>
    <w:p w14:paraId="7118C8BB" w14:textId="20259283" w:rsidR="00BD513F" w:rsidRPr="00A879D7" w:rsidRDefault="00BD513F" w:rsidP="00BD513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En ny lag om företagsrekonstruktion</w:t>
      </w:r>
    </w:p>
    <w:p w14:paraId="5ED9A7F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2021/22:215, bet. 2021/22:CU22</w:t>
      </w:r>
    </w:p>
    <w:p w14:paraId="5F0E911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4CE0123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B26B38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16 juni 2022 utfärdade regeringen de lagar riksdagen antagit (SFS 964–1000).</w:t>
      </w:r>
    </w:p>
    <w:p w14:paraId="26C2E238"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cstheme="minorBidi"/>
          <w:i/>
          <w:sz w:val="20"/>
          <w:szCs w:val="22"/>
        </w:rPr>
        <w:t>157. Rskr. 2021/22:376</w:t>
      </w:r>
    </w:p>
    <w:p w14:paraId="1D6D4873"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Tryggare bostadsrätt</w:t>
      </w:r>
    </w:p>
    <w:p w14:paraId="04812FE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Mot. 2021/22:4520 m.fl., bet. 2021/22:CU24</w:t>
      </w:r>
    </w:p>
    <w:p w14:paraId="6B179FBC"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inte slutbehandlad. </w:t>
      </w:r>
    </w:p>
    <w:p w14:paraId="0457E1F1"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3A838ABB" w14:textId="28102368"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Punkt 1 b om </w:t>
      </w:r>
      <w:r w:rsidRPr="00A879D7">
        <w:rPr>
          <w:rFonts w:ascii="Times New Roman" w:hAnsi="Times New Roman"/>
          <w:i/>
          <w:iCs/>
          <w:sz w:val="20"/>
        </w:rPr>
        <w:t>andra föravtal än förhandsavtal</w:t>
      </w:r>
      <w:r w:rsidRPr="00A879D7">
        <w:rPr>
          <w:rFonts w:ascii="Times New Roman" w:hAnsi="Times New Roman"/>
          <w:sz w:val="20"/>
        </w:rPr>
        <w:t xml:space="preserve">*: Riksdagen har tillkännagett för regeringen </w:t>
      </w:r>
      <w:r w:rsidR="00683B73">
        <w:rPr>
          <w:rFonts w:ascii="Times New Roman" w:hAnsi="Times New Roman"/>
          <w:sz w:val="20"/>
        </w:rPr>
        <w:t>det som</w:t>
      </w:r>
      <w:r w:rsidR="00115C01">
        <w:rPr>
          <w:rFonts w:ascii="Times New Roman" w:hAnsi="Times New Roman"/>
          <w:sz w:val="20"/>
        </w:rPr>
        <w:t xml:space="preserve"> </w:t>
      </w:r>
      <w:r w:rsidRPr="00A879D7">
        <w:rPr>
          <w:rFonts w:ascii="Times New Roman" w:hAnsi="Times New Roman"/>
          <w:sz w:val="20"/>
        </w:rPr>
        <w:t>utskottet anför om att regeringen bör utreda hur reglerna om andra föravtal än förhandsavtal kan tydliggöras och skärpas (bet. 2021/22:CU24 s. 7 f.). Tillkännagivandet beslutades av riksdagen i juni 2022 i samband med att riksdagen antog flertalet av lagförslagen i propositionen Tryggare bostadsrätt (prop. 2021/22:171). Tillkännagivandet analyseras inom Justitiedepartementet. Punkten är inte slutbehandlad.</w:t>
      </w:r>
    </w:p>
    <w:p w14:paraId="636DF9E7"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lagförslaget om intygsgivares oberoende</w:t>
      </w:r>
      <w:r w:rsidRPr="00A879D7">
        <w:rPr>
          <w:rFonts w:ascii="Times New Roman" w:hAnsi="Times New Roman"/>
          <w:sz w:val="20"/>
        </w:rPr>
        <w:t xml:space="preserve">: Den 22 juni 2022 utfärdade regeringen den lag riksdagen antagit (SFS 1026). </w:t>
      </w:r>
    </w:p>
    <w:p w14:paraId="0D19082F" w14:textId="77777777" w:rsidR="00683B73" w:rsidRPr="00A879D7" w:rsidRDefault="00683B73" w:rsidP="00683B73">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lagförslagen i övrigt</w:t>
      </w:r>
      <w:r w:rsidRPr="00A879D7">
        <w:rPr>
          <w:rFonts w:ascii="Times New Roman" w:hAnsi="Times New Roman"/>
          <w:sz w:val="20"/>
        </w:rPr>
        <w:t xml:space="preserve">: Den 22 juni 2022 utfärdade regeringen de lagar riksdagen antagit (SFS 1026–1030). </w:t>
      </w:r>
    </w:p>
    <w:p w14:paraId="145BB0D1" w14:textId="556604D0"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den framtida regleringen av förhandsavtal</w:t>
      </w:r>
      <w:r w:rsidRPr="00A879D7">
        <w:rPr>
          <w:rFonts w:ascii="Times New Roman" w:hAnsi="Times New Roman"/>
          <w:sz w:val="20"/>
        </w:rPr>
        <w:t xml:space="preserve">*: Riksdagen har tillkännagett för regeringen </w:t>
      </w:r>
      <w:r w:rsidR="00683B73">
        <w:rPr>
          <w:rFonts w:ascii="Times New Roman" w:hAnsi="Times New Roman"/>
          <w:sz w:val="20"/>
        </w:rPr>
        <w:t>det som</w:t>
      </w:r>
      <w:r w:rsidR="00115C01">
        <w:rPr>
          <w:rFonts w:ascii="Times New Roman" w:hAnsi="Times New Roman"/>
          <w:sz w:val="20"/>
        </w:rPr>
        <w:t xml:space="preserve"> </w:t>
      </w:r>
      <w:r w:rsidR="00BD513F" w:rsidRPr="00A879D7">
        <w:rPr>
          <w:rFonts w:ascii="Times New Roman" w:hAnsi="Times New Roman"/>
          <w:sz w:val="20"/>
        </w:rPr>
        <w:t>utskottet anför om att regeringen bör utreda hur regleringen kring förhandsavtal kan skärpas (bet.</w:t>
      </w:r>
      <w:r w:rsidRPr="00A879D7">
        <w:rPr>
          <w:rFonts w:ascii="Times New Roman" w:hAnsi="Times New Roman"/>
          <w:sz w:val="20"/>
        </w:rPr>
        <w:t xml:space="preserve"> 2021/22:CU24 s. 13 f.). Tillkännagivandet beslutades av riksdagen i juni 2022 i samband med att riksdagen antog flertalet av lagförslagen i propositionen Tryggare bostadsrätt (prop. 2021/22:171). Tillkännagivan</w:t>
      </w:r>
      <w:r w:rsidR="00866D06">
        <w:rPr>
          <w:rFonts w:ascii="Times New Roman" w:hAnsi="Times New Roman"/>
          <w:sz w:val="20"/>
        </w:rPr>
        <w:softHyphen/>
      </w:r>
      <w:r w:rsidRPr="00A879D7">
        <w:rPr>
          <w:rFonts w:ascii="Times New Roman" w:hAnsi="Times New Roman"/>
          <w:sz w:val="20"/>
        </w:rPr>
        <w:t>det analyseras inom Justitiedepartementet. Punkten är inte slutbehandlad.</w:t>
      </w:r>
    </w:p>
    <w:p w14:paraId="1C9B0F2E" w14:textId="77777777" w:rsidR="00A879D7" w:rsidRPr="00A879D7" w:rsidRDefault="00A879D7" w:rsidP="00A879D7">
      <w:pPr>
        <w:tabs>
          <w:tab w:val="left" w:pos="2268"/>
        </w:tabs>
        <w:overflowPunct w:val="0"/>
        <w:autoSpaceDE w:val="0"/>
        <w:autoSpaceDN w:val="0"/>
        <w:adjustRightInd w:val="0"/>
        <w:spacing w:after="0" w:line="240" w:lineRule="auto"/>
        <w:ind w:firstLine="170"/>
        <w:contextualSpacing/>
        <w:jc w:val="both"/>
        <w:textAlignment w:val="baseline"/>
        <w:rPr>
          <w:rFonts w:ascii="Times New Roman" w:hAnsi="Times New Roman"/>
          <w:sz w:val="20"/>
        </w:rPr>
      </w:pPr>
      <w:r w:rsidRPr="00A879D7">
        <w:rPr>
          <w:rFonts w:ascii="Times New Roman" w:hAnsi="Times New Roman"/>
          <w:sz w:val="20"/>
        </w:rPr>
        <w:t>Följande punkter är inte slutbehandlade: 1 b och 4.</w:t>
      </w:r>
    </w:p>
    <w:p w14:paraId="03A2159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i/>
          <w:sz w:val="20"/>
          <w:lang w:eastAsia="sv-SE"/>
        </w:rPr>
        <w:t>158. Rskr. 2021/22:</w:t>
      </w:r>
      <w:r w:rsidRPr="00A879D7">
        <w:rPr>
          <w:rFonts w:ascii="Times New Roman" w:eastAsiaTheme="minorHAnsi" w:hAnsi="Times New Roman"/>
          <w:i/>
          <w:iCs/>
          <w:sz w:val="20"/>
          <w:lang w:eastAsia="sv-SE"/>
        </w:rPr>
        <w:t xml:space="preserve">378 </w:t>
      </w:r>
    </w:p>
    <w:p w14:paraId="7C23902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Ökad rättssäkerhet och snabbare verkställighet i internationella familjemål</w:t>
      </w:r>
    </w:p>
    <w:p w14:paraId="7B5D445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Prop. 2021/22:189, bet. 2021/22:CU26</w:t>
      </w:r>
    </w:p>
    <w:p w14:paraId="44147FB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Skrivelsen är slutbehandlad.</w:t>
      </w:r>
    </w:p>
    <w:p w14:paraId="6174B14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54C0C44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lang w:eastAsia="sv-SE"/>
        </w:rPr>
        <w:t>Den 16 juni 2022 utfärdade regeringen de lagar riksdagen antagit (SFS 948–954, 957 och 958).</w:t>
      </w:r>
    </w:p>
    <w:p w14:paraId="0237DF4C"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A879D7">
        <w:rPr>
          <w:rFonts w:ascii="Times New Roman" w:eastAsiaTheme="minorHAnsi" w:hAnsi="Times New Roman"/>
          <w:i/>
          <w:sz w:val="20"/>
          <w:lang w:eastAsia="sv-SE"/>
        </w:rPr>
        <w:t>159. Rskr. 2021/22:</w:t>
      </w:r>
      <w:r w:rsidRPr="00A879D7">
        <w:rPr>
          <w:rFonts w:ascii="Times New Roman" w:eastAsiaTheme="minorHAnsi" w:hAnsi="Times New Roman"/>
          <w:i/>
          <w:iCs/>
          <w:sz w:val="20"/>
          <w:lang w:eastAsia="sv-SE"/>
        </w:rPr>
        <w:t xml:space="preserve">380 </w:t>
      </w:r>
    </w:p>
    <w:p w14:paraId="347E1CD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Stärkt integritet i idrottens antidopningsarbete</w:t>
      </w:r>
    </w:p>
    <w:p w14:paraId="6525EAE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Prop. 2021/22:139, bet. 2021/22:KrU10</w:t>
      </w:r>
    </w:p>
    <w:p w14:paraId="7AB0AB1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Skrivelsen är slutbehandlad.</w:t>
      </w:r>
    </w:p>
    <w:p w14:paraId="66A0FDD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493691B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Den 16 juni 2022 utfärdade regeringen den lag riksdagen antagit (SFS 926).</w:t>
      </w:r>
    </w:p>
    <w:p w14:paraId="4D821D29"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i/>
          <w:iCs/>
          <w:sz w:val="20"/>
          <w:lang w:eastAsia="sv-SE"/>
        </w:rPr>
      </w:pPr>
      <w:r w:rsidRPr="00A879D7">
        <w:rPr>
          <w:rFonts w:ascii="Times New Roman" w:eastAsiaTheme="minorHAnsi" w:hAnsi="Times New Roman"/>
          <w:i/>
          <w:iCs/>
          <w:sz w:val="20"/>
          <w:lang w:eastAsia="sv-SE"/>
        </w:rPr>
        <w:t xml:space="preserve">160. Rskr. 2021/22:387 </w:t>
      </w:r>
    </w:p>
    <w:p w14:paraId="13A5806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Utvisning på grund av brott – ett skärpt regelverk</w:t>
      </w:r>
    </w:p>
    <w:p w14:paraId="4F3B55A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Prop. 2021/22:224, bet. 2021/22:SfU28</w:t>
      </w:r>
    </w:p>
    <w:p w14:paraId="3251623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879D7">
        <w:rPr>
          <w:rFonts w:ascii="Times New Roman" w:hAnsi="Times New Roman"/>
          <w:iCs/>
          <w:sz w:val="20"/>
        </w:rPr>
        <w:t xml:space="preserve">Skrivelsen är inte slutbehandlad. </w:t>
      </w:r>
    </w:p>
    <w:p w14:paraId="77310E6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0025106" w14:textId="7C740CF6"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Punkt 2 om s</w:t>
      </w:r>
      <w:r w:rsidRPr="00A879D7">
        <w:rPr>
          <w:rFonts w:ascii="Times New Roman" w:hAnsi="Times New Roman"/>
          <w:i/>
          <w:iCs/>
          <w:sz w:val="20"/>
        </w:rPr>
        <w:t>kydd mot utvisning för brottsoffer</w:t>
      </w:r>
      <w:r w:rsidRPr="00305FE1">
        <w:rPr>
          <w:rFonts w:ascii="Times New Roman" w:hAnsi="Times New Roman"/>
          <w:sz w:val="20"/>
        </w:rPr>
        <w:t>:</w:t>
      </w:r>
      <w:r w:rsidRPr="00A879D7">
        <w:rPr>
          <w:rFonts w:ascii="Times New Roman" w:hAnsi="Times New Roman"/>
          <w:sz w:val="20"/>
        </w:rPr>
        <w:t xml:space="preserve"> Den 22 juni 2022 utfärdade regeringen den lag riksdagen antagit (SFS 1015). </w:t>
      </w:r>
    </w:p>
    <w:p w14:paraId="63EB114B" w14:textId="67F11D39" w:rsidR="00BD513F" w:rsidRPr="00A879D7" w:rsidRDefault="00BD513F" w:rsidP="00BD513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A879D7">
        <w:rPr>
          <w:rFonts w:ascii="Times New Roman" w:hAnsi="Times New Roman"/>
          <w:sz w:val="20"/>
        </w:rPr>
        <w:t xml:space="preserve">Punkt 3 om </w:t>
      </w:r>
      <w:r w:rsidRPr="00A879D7">
        <w:rPr>
          <w:rFonts w:ascii="Times New Roman" w:hAnsi="Times New Roman"/>
          <w:i/>
          <w:iCs/>
          <w:sz w:val="20"/>
        </w:rPr>
        <w:t>lagförslagen i övrigt</w:t>
      </w:r>
      <w:r w:rsidRPr="00A879D7">
        <w:rPr>
          <w:rFonts w:ascii="Times New Roman" w:hAnsi="Times New Roman"/>
          <w:sz w:val="20"/>
        </w:rPr>
        <w:t xml:space="preserve">: Den 22 juni 2022 utfärdade regeringen de lagar riksdagen antagit (SFS 1015–1017). </w:t>
      </w:r>
    </w:p>
    <w:p w14:paraId="4C035A57" w14:textId="262E4619"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A879D7">
        <w:rPr>
          <w:rFonts w:ascii="Times New Roman" w:hAnsi="Times New Roman"/>
          <w:iCs/>
          <w:sz w:val="20"/>
        </w:rPr>
        <w:t xml:space="preserve">Punkt 7 om </w:t>
      </w:r>
      <w:r w:rsidRPr="00A879D7">
        <w:rPr>
          <w:rFonts w:ascii="Times New Roman" w:hAnsi="Times New Roman"/>
          <w:i/>
          <w:sz w:val="20"/>
        </w:rPr>
        <w:t>återfallsbrottslighet</w:t>
      </w:r>
      <w:r w:rsidRPr="00A879D7">
        <w:rPr>
          <w:rFonts w:ascii="Times New Roman" w:hAnsi="Times New Roman"/>
          <w:iCs/>
          <w:sz w:val="20"/>
        </w:rPr>
        <w:t xml:space="preserve">*: Riksdagen har tillkännagett för regeringen det som utskottet anför om återfallsbrottslighet (bet. 2021/22:SfU28 s. 38). </w:t>
      </w:r>
      <w:r w:rsidRPr="003C2227">
        <w:rPr>
          <w:rFonts w:ascii="Times New Roman" w:hAnsi="Times New Roman"/>
          <w:iCs/>
          <w:sz w:val="20"/>
        </w:rPr>
        <w:t>Regeringen avser att tillsätta en utredning där bl.a. denna fråga ska ingå.</w:t>
      </w:r>
      <w:r w:rsidRPr="00A879D7">
        <w:rPr>
          <w:rFonts w:ascii="Times New Roman" w:hAnsi="Times New Roman"/>
          <w:iCs/>
          <w:sz w:val="20"/>
        </w:rPr>
        <w:t xml:space="preserve"> Punkten är inte slutbehandlad.</w:t>
      </w:r>
    </w:p>
    <w:p w14:paraId="37AD8B41" w14:textId="4D4D3BC2"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A879D7">
        <w:rPr>
          <w:rFonts w:ascii="Times New Roman" w:hAnsi="Times New Roman"/>
          <w:sz w:val="20"/>
        </w:rPr>
        <w:t>Punkt</w:t>
      </w:r>
      <w:r w:rsidRPr="00A879D7">
        <w:rPr>
          <w:rFonts w:ascii="Times New Roman" w:hAnsi="Times New Roman"/>
          <w:iCs/>
          <w:sz w:val="20"/>
        </w:rPr>
        <w:t xml:space="preserve"> 10 om </w:t>
      </w:r>
      <w:r w:rsidRPr="00A879D7">
        <w:rPr>
          <w:rFonts w:ascii="Times New Roman" w:hAnsi="Times New Roman"/>
          <w:i/>
          <w:sz w:val="20"/>
        </w:rPr>
        <w:t>inhibition</w:t>
      </w:r>
      <w:r w:rsidRPr="00A879D7">
        <w:rPr>
          <w:rFonts w:ascii="Times New Roman" w:hAnsi="Times New Roman"/>
          <w:iCs/>
          <w:sz w:val="20"/>
        </w:rPr>
        <w:t xml:space="preserve">*: Riksdagen har tillkännagett för regeringen det som utskottet anför om inhibition (bet. 2021/22:SfU28 s. 39). </w:t>
      </w:r>
      <w:r w:rsidRPr="003C2227">
        <w:rPr>
          <w:rFonts w:ascii="Times New Roman" w:hAnsi="Times New Roman"/>
          <w:iCs/>
          <w:sz w:val="20"/>
        </w:rPr>
        <w:t>Regeringen avser att tillsätta en utredning där bl.a. denna fråga ska ingå.</w:t>
      </w:r>
      <w:r w:rsidRPr="00A879D7">
        <w:rPr>
          <w:rFonts w:ascii="Times New Roman" w:hAnsi="Times New Roman"/>
          <w:iCs/>
          <w:sz w:val="20"/>
        </w:rPr>
        <w:t xml:space="preserve"> Punkten är inte slutbehandlad.</w:t>
      </w:r>
    </w:p>
    <w:p w14:paraId="17C419AD" w14:textId="2C616B0B"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Cs/>
          <w:sz w:val="20"/>
        </w:rPr>
      </w:pPr>
      <w:r w:rsidRPr="00A879D7">
        <w:rPr>
          <w:rFonts w:ascii="Times New Roman" w:hAnsi="Times New Roman"/>
          <w:sz w:val="20"/>
        </w:rPr>
        <w:t>Punkt</w:t>
      </w:r>
      <w:r w:rsidRPr="00A879D7">
        <w:rPr>
          <w:rFonts w:ascii="Times New Roman" w:hAnsi="Times New Roman"/>
          <w:iCs/>
          <w:sz w:val="20"/>
        </w:rPr>
        <w:t xml:space="preserve"> 16 om </w:t>
      </w:r>
      <w:r w:rsidRPr="00A879D7">
        <w:rPr>
          <w:rFonts w:ascii="Times New Roman" w:hAnsi="Times New Roman"/>
          <w:i/>
          <w:sz w:val="20"/>
        </w:rPr>
        <w:t>uppehållstillstånd på grund av anknytning efter brott mot familjemedlem</w:t>
      </w:r>
      <w:r w:rsidRPr="00A879D7">
        <w:rPr>
          <w:rFonts w:ascii="Times New Roman" w:hAnsi="Times New Roman"/>
          <w:iCs/>
          <w:sz w:val="20"/>
        </w:rPr>
        <w:t xml:space="preserve">*: Riksdagen har tillkännagett för regeringen det som utskottet anför om återvändande för den som utvisats på grund av brott mot familjemedlem (bet. 2021/22:SfU28 s. 42). </w:t>
      </w:r>
      <w:r w:rsidRPr="003C2227">
        <w:rPr>
          <w:rFonts w:ascii="Times New Roman" w:hAnsi="Times New Roman"/>
          <w:iCs/>
          <w:sz w:val="20"/>
        </w:rPr>
        <w:t>Regeringen avser att tillsätta en utredning där bl.a. denna fråga ska ingå.</w:t>
      </w:r>
      <w:r w:rsidRPr="00A879D7">
        <w:rPr>
          <w:rFonts w:ascii="Times New Roman" w:hAnsi="Times New Roman"/>
          <w:iCs/>
          <w:sz w:val="20"/>
        </w:rPr>
        <w:t xml:space="preserve"> Punkten är inte slutbehandlad.</w:t>
      </w:r>
    </w:p>
    <w:p w14:paraId="5919CC40" w14:textId="77777777" w:rsidR="00A879D7" w:rsidRPr="004C0180" w:rsidRDefault="00A879D7" w:rsidP="00683B73">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4C0180">
        <w:rPr>
          <w:rFonts w:ascii="Times New Roman" w:eastAsiaTheme="minorHAnsi" w:hAnsi="Times New Roman"/>
          <w:sz w:val="20"/>
        </w:rPr>
        <w:t>Följande punkter är inte slutbehandlade: 7, 10 och 16.</w:t>
      </w:r>
      <w:bookmarkStart w:id="106" w:name="_Hlk124426521"/>
      <w:r w:rsidRPr="004C0180">
        <w:rPr>
          <w:rFonts w:ascii="Times New Roman" w:eastAsiaTheme="minorHAnsi" w:hAnsi="Times New Roman"/>
          <w:sz w:val="20"/>
        </w:rPr>
        <w:t xml:space="preserve"> </w:t>
      </w:r>
    </w:p>
    <w:p w14:paraId="4DBD9B40"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iCs/>
          <w:sz w:val="20"/>
          <w:szCs w:val="22"/>
        </w:rPr>
      </w:pPr>
      <w:r w:rsidRPr="00A879D7">
        <w:rPr>
          <w:rFonts w:ascii="Times New Roman" w:eastAsiaTheme="minorHAnsi" w:hAnsi="Times New Roman" w:cstheme="minorBidi"/>
          <w:i/>
          <w:iCs/>
          <w:sz w:val="20"/>
          <w:szCs w:val="22"/>
        </w:rPr>
        <w:t>161. Rskr</w:t>
      </w:r>
      <w:r w:rsidR="00622A68">
        <w:rPr>
          <w:rFonts w:ascii="Times New Roman" w:eastAsiaTheme="minorHAnsi" w:hAnsi="Times New Roman" w:cstheme="minorBidi"/>
          <w:i/>
          <w:iCs/>
          <w:sz w:val="20"/>
          <w:szCs w:val="22"/>
        </w:rPr>
        <w:t>.</w:t>
      </w:r>
      <w:r w:rsidRPr="00A879D7">
        <w:rPr>
          <w:rFonts w:ascii="Times New Roman" w:eastAsiaTheme="minorHAnsi" w:hAnsi="Times New Roman" w:cstheme="minorBidi"/>
          <w:i/>
          <w:iCs/>
          <w:sz w:val="20"/>
          <w:szCs w:val="22"/>
        </w:rPr>
        <w:t xml:space="preserve"> 2021/22:393</w:t>
      </w:r>
    </w:p>
    <w:p w14:paraId="7DF9C49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modernt offentligt belöningssystem och de allmänna flaggdagarna</w:t>
      </w:r>
    </w:p>
    <w:p w14:paraId="71F77C4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2021/22:232, bet</w:t>
      </w:r>
      <w:r w:rsidR="008D7958">
        <w:rPr>
          <w:rFonts w:ascii="Times New Roman" w:hAnsi="Times New Roman"/>
          <w:sz w:val="20"/>
        </w:rPr>
        <w:t>.</w:t>
      </w:r>
      <w:r w:rsidRPr="00A879D7">
        <w:rPr>
          <w:rFonts w:ascii="Times New Roman" w:hAnsi="Times New Roman"/>
          <w:sz w:val="20"/>
        </w:rPr>
        <w:t xml:space="preserve"> 2021/22:KU39</w:t>
      </w:r>
    </w:p>
    <w:p w14:paraId="3E672B8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16FD800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6259045" w14:textId="5C727C23"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Den 15 december 2022 utfärdade regeringen förordning om Sveriges främsta utmärkelser (SFS 1800). Bestämmelserna i förordningen om allmänna flaggdagar ska ändras i linje med godkända riktlinjer inför kommande tronskifte respektive kommande val till Europaparlamentet. Skrivelsen bedöms därmed slutbehandlad. </w:t>
      </w:r>
    </w:p>
    <w:p w14:paraId="3A1C66FB" w14:textId="77777777" w:rsidR="00A879D7" w:rsidRPr="00A879D7" w:rsidRDefault="00A879D7" w:rsidP="00A879D7">
      <w:pPr>
        <w:keepNext/>
        <w:tabs>
          <w:tab w:val="left" w:pos="907"/>
        </w:tabs>
        <w:spacing w:before="240" w:after="80" w:line="210" w:lineRule="exact"/>
        <w:outlineLvl w:val="4"/>
        <w:rPr>
          <w:rFonts w:ascii="Times New Roman" w:eastAsiaTheme="minorHAnsi" w:hAnsi="Times New Roman" w:cstheme="minorBidi"/>
          <w:i/>
          <w:iCs/>
          <w:sz w:val="20"/>
          <w:szCs w:val="22"/>
        </w:rPr>
      </w:pPr>
      <w:r w:rsidRPr="00A879D7">
        <w:rPr>
          <w:rFonts w:ascii="Times New Roman" w:eastAsiaTheme="minorHAnsi" w:hAnsi="Times New Roman" w:cstheme="minorBidi"/>
          <w:i/>
          <w:iCs/>
          <w:sz w:val="20"/>
          <w:szCs w:val="22"/>
        </w:rPr>
        <w:t>162. Rskr. 2021/22:409</w:t>
      </w:r>
    </w:p>
    <w:bookmarkEnd w:id="106"/>
    <w:p w14:paraId="6EA782B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Riksrevisionens rapport om Ekobrottsmyndighetens arbete mot den organiserade brottsligheten</w:t>
      </w:r>
    </w:p>
    <w:p w14:paraId="2B4DECD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Mot. 2021/22:4654 m.fl., bet. 2021/22:JuU45 </w:t>
      </w:r>
    </w:p>
    <w:p w14:paraId="67849A0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Skrivelsen är inte slutbehandlad</w:t>
      </w:r>
      <w:r w:rsidR="00F31984">
        <w:rPr>
          <w:rFonts w:ascii="Times New Roman" w:eastAsia="Calibri" w:hAnsi="Times New Roman"/>
          <w:iCs/>
          <w:sz w:val="20"/>
          <w:szCs w:val="22"/>
        </w:rPr>
        <w:t>.</w:t>
      </w:r>
    </w:p>
    <w:p w14:paraId="6516AE4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229A80D" w14:textId="0AAF3381"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2 om </w:t>
      </w:r>
      <w:r w:rsidRPr="00A879D7">
        <w:rPr>
          <w:rFonts w:ascii="Times New Roman" w:hAnsi="Times New Roman"/>
          <w:i/>
          <w:iCs/>
          <w:sz w:val="20"/>
        </w:rPr>
        <w:t>översyn av Ekobrottsmyndighetens uppdrag och konstruktion*</w:t>
      </w:r>
      <w:r w:rsidRPr="00A879D7">
        <w:rPr>
          <w:rFonts w:ascii="Times New Roman" w:hAnsi="Times New Roman"/>
          <w:sz w:val="20"/>
        </w:rPr>
        <w:t>: Riksdagen har tillkännagett för regeringen det som ut</w:t>
      </w:r>
      <w:r w:rsidR="00E950F5">
        <w:rPr>
          <w:rFonts w:ascii="Times New Roman" w:hAnsi="Times New Roman"/>
          <w:sz w:val="20"/>
        </w:rPr>
        <w:softHyphen/>
      </w:r>
      <w:r w:rsidRPr="00A879D7">
        <w:rPr>
          <w:rFonts w:ascii="Times New Roman" w:hAnsi="Times New Roman"/>
          <w:sz w:val="20"/>
        </w:rPr>
        <w:t>skottet anför om en översyn av Ekobrottsmyndighetens uppdrag och konstruktion</w:t>
      </w:r>
      <w:r w:rsidR="00683B73">
        <w:rPr>
          <w:rFonts w:ascii="Times New Roman" w:hAnsi="Times New Roman"/>
          <w:sz w:val="20"/>
        </w:rPr>
        <w:t xml:space="preserve"> (bet. 2021/22:JuU45 s. 12)</w:t>
      </w:r>
      <w:r w:rsidR="00683B73" w:rsidRPr="00A879D7">
        <w:rPr>
          <w:rFonts w:ascii="Times New Roman" w:hAnsi="Times New Roman"/>
          <w:sz w:val="20"/>
        </w:rPr>
        <w:t xml:space="preserve">. </w:t>
      </w:r>
      <w:r w:rsidRPr="00A879D7">
        <w:rPr>
          <w:rFonts w:ascii="Times New Roman" w:hAnsi="Times New Roman"/>
          <w:sz w:val="20"/>
        </w:rPr>
        <w:t>Frågan bereds inom Regerings</w:t>
      </w:r>
      <w:r w:rsidR="00E950F5">
        <w:rPr>
          <w:rFonts w:ascii="Times New Roman" w:hAnsi="Times New Roman"/>
          <w:sz w:val="20"/>
        </w:rPr>
        <w:softHyphen/>
      </w:r>
      <w:r w:rsidRPr="00A879D7">
        <w:rPr>
          <w:rFonts w:ascii="Times New Roman" w:hAnsi="Times New Roman"/>
          <w:sz w:val="20"/>
        </w:rPr>
        <w:t>kansliet. Punkten är inte slutbehandlad.</w:t>
      </w:r>
    </w:p>
    <w:p w14:paraId="0320B9AB" w14:textId="41383BC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direktåtkomst för Ekobrottsmyndigheten till vissa register*</w:t>
      </w:r>
      <w:r w:rsidRPr="00A879D7">
        <w:rPr>
          <w:rFonts w:ascii="Times New Roman" w:hAnsi="Times New Roman"/>
          <w:sz w:val="20"/>
        </w:rPr>
        <w:t>: Riksdagen har tillkännagett för regeringen det som utskottet anför om direktåtkomst för Ekobrottsmyndigheten till vissa register</w:t>
      </w:r>
      <w:r w:rsidR="00683B73">
        <w:rPr>
          <w:rFonts w:ascii="Times New Roman" w:hAnsi="Times New Roman"/>
          <w:sz w:val="20"/>
        </w:rPr>
        <w:t xml:space="preserve"> (bet. 2021/22:JuU45 s. 13)</w:t>
      </w:r>
      <w:r w:rsidR="00683B73" w:rsidRPr="00A879D7">
        <w:rPr>
          <w:rFonts w:ascii="Times New Roman" w:hAnsi="Times New Roman"/>
          <w:sz w:val="20"/>
        </w:rPr>
        <w:t xml:space="preserve">. </w:t>
      </w:r>
      <w:r w:rsidRPr="00A879D7">
        <w:rPr>
          <w:rFonts w:ascii="Times New Roman" w:hAnsi="Times New Roman"/>
          <w:sz w:val="20"/>
        </w:rPr>
        <w:t>Den 1 juli 2022 trädde en ändring i lagen (2020:272) om konto- och värdefackssystem i kraft. Ändringarna möjliggör för underrättelseverksamheten vid Ekobrottsmyndigheten att få del av uppgifter genom konto- och värdefackssystemen. Vidare gav regeringen den 16 juni 2022 en särskild utredare i uppdrag att bl.a. ta ställning till om tillgången till uppgifter i penningtvättsregistret för brottsbekämpande myndigheter bör utökas och lämna förslag till de författningsändringar eller andra åtgärder som behövs (dir. 2022:76). Uppdraget ska redovisas senast den 31 augusti 2024. Punkten är inte slutbehandlad.</w:t>
      </w:r>
    </w:p>
    <w:p w14:paraId="197F786A" w14:textId="36D1217C" w:rsidR="00A879D7" w:rsidRDefault="00BD513F"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4 om </w:t>
      </w:r>
      <w:r w:rsidRPr="00A879D7">
        <w:rPr>
          <w:rFonts w:ascii="Times New Roman" w:hAnsi="Times New Roman"/>
          <w:i/>
          <w:iCs/>
          <w:sz w:val="20"/>
        </w:rPr>
        <w:t>Ekobrottsmyndighetens underrättelseverksamhet*</w:t>
      </w:r>
      <w:r w:rsidRPr="00A879D7">
        <w:rPr>
          <w:rFonts w:ascii="Times New Roman" w:hAnsi="Times New Roman"/>
          <w:sz w:val="20"/>
        </w:rPr>
        <w:t>: Riksdagen har tillkännagett för regeringen det som utskottet anför om Ekobrottsmyndighetens underrättelseverksamhet</w:t>
      </w:r>
      <w:r>
        <w:rPr>
          <w:rFonts w:ascii="Times New Roman" w:hAnsi="Times New Roman"/>
          <w:sz w:val="20"/>
        </w:rPr>
        <w:t xml:space="preserve"> (bet. 2021/22:JuU45 s. 13)</w:t>
      </w:r>
      <w:r w:rsidRPr="00A879D7">
        <w:rPr>
          <w:rFonts w:ascii="Times New Roman" w:hAnsi="Times New Roman"/>
          <w:sz w:val="20"/>
        </w:rPr>
        <w:t xml:space="preserve">. </w:t>
      </w:r>
      <w:r w:rsidR="00A879D7" w:rsidRPr="00A879D7">
        <w:rPr>
          <w:rFonts w:ascii="Times New Roman" w:hAnsi="Times New Roman"/>
          <w:sz w:val="20"/>
        </w:rPr>
        <w:t>Frågan bereds inom Regeringskansliet. Punkten är inte slutbehandlad.</w:t>
      </w:r>
    </w:p>
    <w:p w14:paraId="0FFE65E5" w14:textId="1BEEC6FC" w:rsidR="00867A0C" w:rsidRPr="00A879D7" w:rsidRDefault="00867A0C"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Följande punkter är inte slutbehandlade: 2–4. </w:t>
      </w:r>
    </w:p>
    <w:p w14:paraId="4A3B4331" w14:textId="77777777" w:rsidR="00A879D7" w:rsidRPr="00A879D7" w:rsidRDefault="00A879D7" w:rsidP="00A879D7">
      <w:pPr>
        <w:keepNext/>
        <w:tabs>
          <w:tab w:val="left" w:pos="907"/>
        </w:tabs>
        <w:spacing w:before="240" w:after="80" w:line="210" w:lineRule="exact"/>
        <w:outlineLvl w:val="4"/>
        <w:rPr>
          <w:rFonts w:ascii="Times New Roman" w:eastAsia="Calibri" w:hAnsi="Times New Roman"/>
          <w:i/>
          <w:iCs/>
          <w:sz w:val="20"/>
        </w:rPr>
      </w:pPr>
      <w:r w:rsidRPr="00A879D7">
        <w:rPr>
          <w:rFonts w:ascii="Times New Roman" w:eastAsia="Calibri" w:hAnsi="Times New Roman"/>
          <w:i/>
          <w:iCs/>
          <w:sz w:val="20"/>
        </w:rPr>
        <w:t>163. Rskr. 2021/22:410</w:t>
      </w:r>
    </w:p>
    <w:p w14:paraId="5E8D809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Kompletteringar till EU:s nya gräns- och kustbevakningsförordning och förtydliganden i regler om unga lagöverträdare</w:t>
      </w:r>
      <w:r w:rsidRPr="00A879D7">
        <w:rPr>
          <w:rFonts w:ascii="Times New Roman" w:eastAsia="Calibri" w:hAnsi="Times New Roman"/>
          <w:iCs/>
          <w:sz w:val="20"/>
          <w:szCs w:val="22"/>
        </w:rPr>
        <w:br/>
        <w:t>Prop. 2021/22:227, bet. 2021/22:JuU47</w:t>
      </w:r>
      <w:r w:rsidRPr="00A879D7">
        <w:rPr>
          <w:rFonts w:ascii="Times New Roman" w:eastAsia="Calibri" w:hAnsi="Times New Roman"/>
          <w:iCs/>
          <w:sz w:val="20"/>
          <w:szCs w:val="22"/>
        </w:rPr>
        <w:br/>
        <w:t xml:space="preserve">Skrivelsen är slutbehandlad. </w:t>
      </w:r>
    </w:p>
    <w:p w14:paraId="758C3B1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1FC3A757" w14:textId="3F7B6DA4" w:rsid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879D7">
        <w:rPr>
          <w:rFonts w:ascii="Times New Roman" w:eastAsia="Calibri" w:hAnsi="Times New Roman"/>
          <w:sz w:val="20"/>
        </w:rPr>
        <w:t xml:space="preserve">Den 1 augusti 2022 utfärdade regeringen de lagar </w:t>
      </w:r>
      <w:r w:rsidR="00BD513F" w:rsidRPr="00A879D7">
        <w:rPr>
          <w:rFonts w:ascii="Times New Roman" w:eastAsia="Calibri" w:hAnsi="Times New Roman"/>
          <w:sz w:val="20"/>
        </w:rPr>
        <w:t>riksdagen antagit (SFS 1057, 1062 och 1096).</w:t>
      </w:r>
    </w:p>
    <w:p w14:paraId="452693D9" w14:textId="01E48D4E" w:rsidR="00BD513F" w:rsidRPr="00A879D7" w:rsidRDefault="00BD513F" w:rsidP="00BD513F">
      <w:pPr>
        <w:keepNext/>
        <w:tabs>
          <w:tab w:val="left" w:pos="907"/>
        </w:tabs>
        <w:spacing w:before="240" w:after="80" w:line="210" w:lineRule="exact"/>
        <w:outlineLvl w:val="4"/>
        <w:rPr>
          <w:rFonts w:ascii="Times New Roman" w:eastAsia="Calibri" w:hAnsi="Times New Roman"/>
          <w:i/>
          <w:iCs/>
          <w:sz w:val="20"/>
        </w:rPr>
      </w:pPr>
      <w:r>
        <w:rPr>
          <w:rFonts w:ascii="Times New Roman" w:eastAsia="Calibri" w:hAnsi="Times New Roman"/>
          <w:i/>
          <w:sz w:val="20"/>
        </w:rPr>
        <w:t>164</w:t>
      </w:r>
      <w:r w:rsidRPr="00A879D7">
        <w:rPr>
          <w:rFonts w:ascii="Times New Roman" w:eastAsia="Calibri" w:hAnsi="Times New Roman"/>
          <w:i/>
          <w:iCs/>
          <w:sz w:val="20"/>
        </w:rPr>
        <w:t xml:space="preserve">. </w:t>
      </w:r>
      <w:r w:rsidRPr="00A879D7">
        <w:rPr>
          <w:rFonts w:ascii="Times New Roman" w:eastAsia="Calibri" w:hAnsi="Times New Roman"/>
          <w:i/>
          <w:sz w:val="20"/>
        </w:rPr>
        <w:t>Rskr. 2021/22:4</w:t>
      </w:r>
      <w:r>
        <w:rPr>
          <w:rFonts w:ascii="Times New Roman" w:eastAsia="Calibri" w:hAnsi="Times New Roman"/>
          <w:i/>
          <w:sz w:val="20"/>
        </w:rPr>
        <w:t>17</w:t>
      </w:r>
    </w:p>
    <w:p w14:paraId="7402C19F" w14:textId="77777777" w:rsidR="00683B73" w:rsidRPr="008C118E" w:rsidRDefault="00683B73" w:rsidP="009A262B">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Vård av unga vid Statens institutionsstyrelses särskilda ungdomshem</w:t>
      </w:r>
    </w:p>
    <w:p w14:paraId="28CAF024" w14:textId="77777777" w:rsidR="00683B73" w:rsidRPr="00A879D7" w:rsidRDefault="00683B73" w:rsidP="009A262B">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 2021/22:230</w:t>
      </w:r>
      <w:r w:rsidRPr="00A879D7">
        <w:rPr>
          <w:rFonts w:ascii="Times New Roman" w:hAnsi="Times New Roman"/>
          <w:sz w:val="20"/>
        </w:rPr>
        <w:t>, bet. 2021/22:</w:t>
      </w:r>
      <w:r>
        <w:rPr>
          <w:rFonts w:ascii="Times New Roman" w:hAnsi="Times New Roman"/>
          <w:sz w:val="20"/>
        </w:rPr>
        <w:t>SoU37</w:t>
      </w:r>
      <w:r w:rsidRPr="00A879D7">
        <w:rPr>
          <w:rFonts w:ascii="Times New Roman" w:hAnsi="Times New Roman"/>
          <w:sz w:val="20"/>
        </w:rPr>
        <w:t xml:space="preserve"> </w:t>
      </w:r>
    </w:p>
    <w:p w14:paraId="0C6B66D4" w14:textId="10234DA4" w:rsidR="00683B73" w:rsidRDefault="00683B73" w:rsidP="009A26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w:t>
      </w:r>
      <w:r>
        <w:rPr>
          <w:rFonts w:ascii="Times New Roman" w:hAnsi="Times New Roman"/>
          <w:sz w:val="20"/>
        </w:rPr>
        <w:t>är inte slutbehandlad.</w:t>
      </w:r>
    </w:p>
    <w:p w14:paraId="35663B8F" w14:textId="77777777" w:rsidR="00881276" w:rsidRDefault="00881276" w:rsidP="009A262B">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56AB8236" w14:textId="1B24C987" w:rsidR="00803831" w:rsidRPr="00803831" w:rsidRDefault="00683B73" w:rsidP="00881276">
      <w:pPr>
        <w:pStyle w:val="Brdtext"/>
      </w:pPr>
      <w:r w:rsidRPr="00803831">
        <w:t xml:space="preserve">Punkt 8 om </w:t>
      </w:r>
      <w:r w:rsidRPr="00803831">
        <w:rPr>
          <w:i/>
          <w:iCs/>
        </w:rPr>
        <w:t>en särskild enhet inom Kriminalvården</w:t>
      </w:r>
      <w:r w:rsidRPr="00803831">
        <w:t>*: Åtgärder med anledning av riksdagens beslut redovisas under rskr. 2021/22:418, se S 8</w:t>
      </w:r>
      <w:r w:rsidR="003C2227">
        <w:t>8</w:t>
      </w:r>
      <w:r w:rsidR="00BD513F" w:rsidRPr="00803831">
        <w:t>.</w:t>
      </w:r>
    </w:p>
    <w:p w14:paraId="45DBFEAB" w14:textId="58733455" w:rsidR="00BD513F" w:rsidRPr="00A879D7" w:rsidRDefault="00BD513F" w:rsidP="00F73752">
      <w:pPr>
        <w:keepNext/>
        <w:tabs>
          <w:tab w:val="left" w:pos="907"/>
        </w:tabs>
        <w:spacing w:before="240" w:after="80" w:line="210" w:lineRule="exact"/>
        <w:outlineLvl w:val="4"/>
        <w:rPr>
          <w:rFonts w:ascii="Times New Roman" w:eastAsia="Calibri" w:hAnsi="Times New Roman"/>
          <w:i/>
          <w:sz w:val="20"/>
        </w:rPr>
      </w:pPr>
      <w:r>
        <w:rPr>
          <w:rFonts w:ascii="Times New Roman" w:eastAsia="Calibri" w:hAnsi="Times New Roman"/>
          <w:i/>
          <w:sz w:val="20"/>
        </w:rPr>
        <w:t>165</w:t>
      </w:r>
      <w:r w:rsidRPr="00A879D7">
        <w:rPr>
          <w:rFonts w:ascii="Times New Roman" w:eastAsia="Calibri" w:hAnsi="Times New Roman"/>
          <w:i/>
          <w:sz w:val="20"/>
        </w:rPr>
        <w:t>. Rskr. 2021/22:422</w:t>
      </w:r>
    </w:p>
    <w:p w14:paraId="73DDD7FC" w14:textId="2C5A2DC0"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r w:rsidRPr="00A879D7">
        <w:rPr>
          <w:rFonts w:ascii="Times New Roman" w:eastAsia="Calibri" w:hAnsi="Times New Roman"/>
          <w:iCs/>
          <w:sz w:val="20"/>
        </w:rPr>
        <w:t>En samlad strategi för alkohol-, narkotika-, dopnings- och tobakspolitiken samt spel om pengar 2022–2025</w:t>
      </w:r>
    </w:p>
    <w:p w14:paraId="20B3DC0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r w:rsidRPr="00A879D7">
        <w:rPr>
          <w:rFonts w:ascii="Times New Roman" w:eastAsia="Calibri" w:hAnsi="Times New Roman"/>
          <w:iCs/>
          <w:sz w:val="20"/>
        </w:rPr>
        <w:t>Mot. 2021/22:4631 yrkande 19, bet. 2021/22:SoU25</w:t>
      </w:r>
    </w:p>
    <w:p w14:paraId="2F0DC22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r w:rsidRPr="00A879D7">
        <w:rPr>
          <w:rFonts w:ascii="Times New Roman" w:eastAsia="Calibri" w:hAnsi="Times New Roman"/>
          <w:iCs/>
          <w:sz w:val="20"/>
        </w:rPr>
        <w:t>Skrivelsen är inte slutbehandlad.</w:t>
      </w:r>
    </w:p>
    <w:p w14:paraId="3DDE2D6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rPr>
      </w:pPr>
    </w:p>
    <w:p w14:paraId="5CF65A48" w14:textId="26C89FE8" w:rsidR="00115C01"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rPr>
      </w:pPr>
      <w:r w:rsidRPr="00A879D7">
        <w:rPr>
          <w:rFonts w:ascii="Times New Roman" w:eastAsia="Calibri" w:hAnsi="Times New Roman"/>
          <w:iCs/>
          <w:sz w:val="20"/>
        </w:rPr>
        <w:t xml:space="preserve">Punkt 16 om </w:t>
      </w:r>
      <w:r w:rsidRPr="00A879D7">
        <w:rPr>
          <w:rFonts w:ascii="Times New Roman" w:eastAsia="Calibri" w:hAnsi="Times New Roman"/>
          <w:i/>
          <w:iCs/>
          <w:sz w:val="20"/>
        </w:rPr>
        <w:t>vård och behandling av skadligt bruk och beroendesjukdom inom kriminalvården</w:t>
      </w:r>
      <w:r w:rsidRPr="00A879D7">
        <w:rPr>
          <w:rFonts w:ascii="Times New Roman" w:eastAsia="Calibri" w:hAnsi="Times New Roman"/>
          <w:iCs/>
          <w:sz w:val="20"/>
        </w:rPr>
        <w:t>*: Riksdagen har tillkännagett för regeringen det som utskottet anför om att vård och behandling av skadligt bruk och beroendesjukdom erbjuds och tillgängliggörs även inom kriminalvården (bet</w:t>
      </w:r>
      <w:r w:rsidR="008D7958">
        <w:rPr>
          <w:rFonts w:ascii="Times New Roman" w:eastAsia="Calibri" w:hAnsi="Times New Roman"/>
          <w:iCs/>
          <w:sz w:val="20"/>
        </w:rPr>
        <w:t>.</w:t>
      </w:r>
      <w:r w:rsidRPr="00A879D7">
        <w:rPr>
          <w:rFonts w:ascii="Times New Roman" w:eastAsia="Calibri" w:hAnsi="Times New Roman"/>
          <w:iCs/>
          <w:sz w:val="20"/>
        </w:rPr>
        <w:t xml:space="preserve"> 2021/22:SoU25 s. 62). Riksdagen har därmed bifallit motion 2021/22:4631 yrkande 19. Regeringen beslutade den 24 mars 2022 att ge särskild utredare i uppdrag att utreda och lämna förslag som rör den svenska narkotikapolitiken (dir. 2022:24). Avsikten är att denna fråga ska beaktas inom ramen för utredningen. Punkten är inte slutbehandlad.</w:t>
      </w:r>
    </w:p>
    <w:p w14:paraId="7E7A705D" w14:textId="38D3223C" w:rsidR="00A879D7" w:rsidRPr="00115C01" w:rsidRDefault="00115C01" w:rsidP="00A879D7">
      <w:pPr>
        <w:keepNext/>
        <w:tabs>
          <w:tab w:val="left" w:pos="907"/>
        </w:tabs>
        <w:spacing w:before="240" w:after="80" w:line="210" w:lineRule="exact"/>
        <w:outlineLvl w:val="4"/>
        <w:rPr>
          <w:rFonts w:ascii="Times New Roman" w:eastAsia="Calibri" w:hAnsi="Times New Roman"/>
          <w:i/>
          <w:sz w:val="20"/>
        </w:rPr>
      </w:pPr>
      <w:r>
        <w:rPr>
          <w:rFonts w:ascii="Times New Roman" w:eastAsia="Calibri" w:hAnsi="Times New Roman"/>
          <w:i/>
          <w:sz w:val="20"/>
        </w:rPr>
        <w:t>166.</w:t>
      </w:r>
      <w:r w:rsidR="00A879D7">
        <w:rPr>
          <w:rFonts w:ascii="Times New Roman" w:eastAsia="Calibri" w:hAnsi="Times New Roman"/>
          <w:i/>
          <w:sz w:val="20"/>
        </w:rPr>
        <w:t xml:space="preserve"> R</w:t>
      </w:r>
      <w:r w:rsidR="00A879D7" w:rsidRPr="00115C01">
        <w:rPr>
          <w:rFonts w:ascii="Times New Roman" w:eastAsia="Calibri" w:hAnsi="Times New Roman"/>
          <w:i/>
          <w:sz w:val="20"/>
        </w:rPr>
        <w:t>skr. 2021/22:431</w:t>
      </w:r>
    </w:p>
    <w:p w14:paraId="3A359B7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Nya uppgifter om den tilltalades ålder i straffprocessen</w:t>
      </w:r>
    </w:p>
    <w:p w14:paraId="359B066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2021/22:233, bet. 2021/22:JuU33</w:t>
      </w:r>
    </w:p>
    <w:p w14:paraId="175201F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4021A144"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348D4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22 juni 2022 utfärdade regeringen de lagar riksdagen antagit (SFS 1082 och 1083).</w:t>
      </w:r>
    </w:p>
    <w:p w14:paraId="2C1E0736" w14:textId="465B8EB8" w:rsidR="00A879D7" w:rsidRPr="00A879D7" w:rsidRDefault="00BD513F"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167</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2021/22:433</w:t>
      </w:r>
    </w:p>
    <w:p w14:paraId="17077198" w14:textId="77777777" w:rsidR="00A879D7" w:rsidRPr="00A879D7" w:rsidRDefault="00A879D7" w:rsidP="00E43D99">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Skärpt syn på våldtäkt och andra sexuella kränkningar</w:t>
      </w:r>
    </w:p>
    <w:p w14:paraId="139D98E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2021/22:231, bet. 2021/22:JuU41</w:t>
      </w:r>
    </w:p>
    <w:p w14:paraId="2000AB9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inte slutbehandlad.</w:t>
      </w:r>
    </w:p>
    <w:p w14:paraId="54C3A47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08A00B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skärpt syn på våldtäkt och andra sexuella kränkningar</w:t>
      </w:r>
      <w:r w:rsidRPr="00A879D7">
        <w:rPr>
          <w:rFonts w:ascii="Times New Roman" w:hAnsi="Times New Roman"/>
          <w:sz w:val="20"/>
        </w:rPr>
        <w:t xml:space="preserve">: Den 22 juni 2022 utfärdade regeringen de lagar riksdagen antagit (SFS 1043 och 1044). </w:t>
      </w:r>
    </w:p>
    <w:p w14:paraId="794A33E2" w14:textId="45C4E41F"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9 om </w:t>
      </w:r>
      <w:r w:rsidRPr="00A879D7">
        <w:rPr>
          <w:rFonts w:ascii="Times New Roman" w:hAnsi="Times New Roman"/>
          <w:i/>
          <w:iCs/>
          <w:sz w:val="20"/>
        </w:rPr>
        <w:t>grovt brott vid köp av sexuell tjänst och utnyttjande av barn genom köp av sexuell handling</w:t>
      </w:r>
      <w:r w:rsidRPr="00A879D7">
        <w:rPr>
          <w:rFonts w:ascii="Times New Roman" w:hAnsi="Times New Roman"/>
          <w:sz w:val="20"/>
        </w:rPr>
        <w:t>*: Riksdagen har tillkännagett för regeringen det som utskottet anför om att införa ett grovt brott för köp av sexuell tjänst och utnyttjande av barn genom köp av sexuell handling (bet. 2021/22:JuU41 s. 22</w:t>
      </w:r>
      <w:r w:rsidR="00AF2C2A">
        <w:rPr>
          <w:rFonts w:ascii="Times New Roman" w:hAnsi="Times New Roman"/>
          <w:sz w:val="20"/>
        </w:rPr>
        <w:t xml:space="preserve"> och </w:t>
      </w:r>
      <w:r w:rsidRPr="00A879D7">
        <w:rPr>
          <w:rFonts w:ascii="Times New Roman" w:hAnsi="Times New Roman"/>
          <w:sz w:val="20"/>
        </w:rPr>
        <w:t xml:space="preserve">23). </w:t>
      </w:r>
      <w:bookmarkStart w:id="107" w:name="_Hlk122084673"/>
      <w:r w:rsidRPr="00A879D7">
        <w:rPr>
          <w:rFonts w:ascii="Times New Roman" w:hAnsi="Times New Roman"/>
          <w:sz w:val="20"/>
        </w:rPr>
        <w:t>Frågan analyseras inom Regeringskansliet</w:t>
      </w:r>
      <w:bookmarkEnd w:id="107"/>
      <w:r w:rsidRPr="00A879D7">
        <w:rPr>
          <w:rFonts w:ascii="Times New Roman" w:hAnsi="Times New Roman"/>
          <w:sz w:val="20"/>
        </w:rPr>
        <w:t>. Punkten är inte slutbehandlad.</w:t>
      </w:r>
    </w:p>
    <w:p w14:paraId="2EB5695A" w14:textId="4A5AAEA5" w:rsidR="00A879D7" w:rsidRPr="00A879D7"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168</w:t>
      </w:r>
      <w:bookmarkStart w:id="108" w:name="_Hlk124498554"/>
      <w:r w:rsidR="00A879D7" w:rsidRPr="00A879D7">
        <w:rPr>
          <w:rFonts w:ascii="Times New Roman" w:eastAsiaTheme="minorHAnsi" w:hAnsi="Times New Roman" w:cstheme="minorBidi"/>
          <w:i/>
          <w:sz w:val="20"/>
          <w:szCs w:val="22"/>
        </w:rPr>
        <w:t>. Rskr. 2021/22:434</w:t>
      </w:r>
    </w:p>
    <w:bookmarkEnd w:id="108"/>
    <w:p w14:paraId="00976C1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Ökad kontroll vid verkställighet av fängelsestraff med fotboja</w:t>
      </w:r>
    </w:p>
    <w:p w14:paraId="4C1AE31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2021/22:196, bet. 2021/22:JuU42</w:t>
      </w:r>
    </w:p>
    <w:p w14:paraId="3E867AF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inte slutbehandlad.</w:t>
      </w:r>
    </w:p>
    <w:p w14:paraId="48282EF8"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9EC6B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ökad kontroll vid verkställighet av fängelsestraff med fotboja</w:t>
      </w:r>
      <w:r w:rsidRPr="00A879D7">
        <w:rPr>
          <w:rFonts w:ascii="Times New Roman" w:hAnsi="Times New Roman"/>
          <w:sz w:val="20"/>
        </w:rPr>
        <w:t xml:space="preserve">: Den 29 juni 2022 utfärdade regeringen den lag riksdagen antagit (SFS 1097).   </w:t>
      </w:r>
    </w:p>
    <w:p w14:paraId="0E3B6162" w14:textId="0E1A4BED"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A879D7">
        <w:rPr>
          <w:rFonts w:ascii="Times New Roman" w:hAnsi="Times New Roman"/>
          <w:sz w:val="20"/>
        </w:rPr>
        <w:t xml:space="preserve">Punkt 2 om </w:t>
      </w:r>
      <w:r w:rsidRPr="00A879D7">
        <w:rPr>
          <w:rFonts w:ascii="Times New Roman" w:hAnsi="Times New Roman"/>
          <w:i/>
          <w:iCs/>
          <w:sz w:val="20"/>
        </w:rPr>
        <w:t>brottsoffers samtycke vid verkställighet med fotboja*</w:t>
      </w:r>
      <w:r w:rsidRPr="00A879D7">
        <w:rPr>
          <w:rFonts w:ascii="Times New Roman" w:hAnsi="Times New Roman"/>
          <w:sz w:val="20"/>
        </w:rPr>
        <w:t>:</w:t>
      </w:r>
      <w:r w:rsidRPr="00A879D7">
        <w:rPr>
          <w:rFonts w:ascii="Times New Roman" w:hAnsi="Times New Roman"/>
          <w:i/>
          <w:iCs/>
          <w:sz w:val="20"/>
        </w:rPr>
        <w:t xml:space="preserve"> </w:t>
      </w:r>
      <w:r w:rsidRPr="00A879D7">
        <w:rPr>
          <w:rFonts w:ascii="Times New Roman" w:hAnsi="Times New Roman"/>
          <w:sz w:val="20"/>
        </w:rPr>
        <w:t>Riksdagen har tillkännagett för regeringen det som utskottet anför om samtycke som krav för verkställighet av fängelsestraff med fotboja i de fall där den dömda personen dömts för våld och hot mellan närstående som inte delar bostad eller som inte har en parrelation, t.ex. vid hedersrelaterade brott (bet. 2021/22:JuU42 s. 11</w:t>
      </w:r>
      <w:r w:rsidR="00AF2C2A">
        <w:rPr>
          <w:rFonts w:ascii="Times New Roman" w:hAnsi="Times New Roman"/>
          <w:sz w:val="20"/>
        </w:rPr>
        <w:t xml:space="preserve"> och </w:t>
      </w:r>
      <w:r w:rsidRPr="00A879D7">
        <w:rPr>
          <w:rFonts w:ascii="Times New Roman" w:hAnsi="Times New Roman"/>
          <w:sz w:val="20"/>
        </w:rPr>
        <w:t>12). Frågan analyseras inom Regeringskansliet. Punkten är inte slutbehandlad.</w:t>
      </w:r>
    </w:p>
    <w:p w14:paraId="1713B7D5" w14:textId="21132E50"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iCs/>
          <w:sz w:val="20"/>
        </w:rPr>
        <w:t>vistelseförbud m.m.</w:t>
      </w:r>
      <w:r w:rsidRPr="00A879D7">
        <w:rPr>
          <w:rFonts w:ascii="Times New Roman" w:hAnsi="Times New Roman"/>
          <w:sz w:val="20"/>
        </w:rPr>
        <w:t>*: Riksdagen har tillkännagett för regeringen det som utskottet anför om att de områden som beläggs med vistelseförbud bör vara större än den omedelbara närheten kring ett brottsoffers bostad (bet. 2021/22:JuU42 s. 11</w:t>
      </w:r>
      <w:r w:rsidR="00AF2C2A">
        <w:rPr>
          <w:rFonts w:ascii="Times New Roman" w:hAnsi="Times New Roman"/>
          <w:sz w:val="20"/>
        </w:rPr>
        <w:t xml:space="preserve"> och </w:t>
      </w:r>
      <w:r w:rsidRPr="00A879D7">
        <w:rPr>
          <w:rFonts w:ascii="Times New Roman" w:hAnsi="Times New Roman"/>
          <w:sz w:val="20"/>
        </w:rPr>
        <w:t>12). Regeringen beslutade den 30 juni 2022 kommittédirektiven Ett förstärkt samhällsskydd och en minskad risk för återfall i brott (dir. 2022:95) som bl.a. överväger ändringar inom ramen för påföljdssystemet som innebär utökade eller nya möjligheter att besluta var en dömd person ska vistas eller inte får vistas. Uppdraget ska redovisas senast den 29 december 2023. Punkten är inte slutbehandlad.</w:t>
      </w:r>
    </w:p>
    <w:p w14:paraId="6A8027F0"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hAnsi="Times New Roman"/>
          <w:sz w:val="20"/>
        </w:rPr>
        <w:t>Följande punkter är inte slutbehandlade: 2 och 3.</w:t>
      </w:r>
      <w:bookmarkStart w:id="109" w:name="_Hlk123132030"/>
    </w:p>
    <w:p w14:paraId="51891FEB" w14:textId="439E23F3" w:rsidR="00A879D7" w:rsidRPr="00A879D7"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169</w:t>
      </w:r>
      <w:r w:rsidR="00A879D7" w:rsidRPr="00A879D7">
        <w:rPr>
          <w:rFonts w:ascii="Times New Roman" w:eastAsiaTheme="minorHAnsi" w:hAnsi="Times New Roman" w:cstheme="minorBidi"/>
          <w:i/>
          <w:sz w:val="20"/>
          <w:szCs w:val="22"/>
        </w:rPr>
        <w:t>. Rskr. 2021/22:435</w:t>
      </w:r>
    </w:p>
    <w:p w14:paraId="149A4C4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Åtgärder för en jämnare fördelning av boende för vissa skyddsbehövande</w:t>
      </w:r>
    </w:p>
    <w:p w14:paraId="7E6CBAF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Prop. 2021/22:250, bet. 2021/22:SfU31</w:t>
      </w:r>
    </w:p>
    <w:p w14:paraId="2C4EB0D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 xml:space="preserve">Skrivelsen är inte slutbehandlad. </w:t>
      </w:r>
    </w:p>
    <w:p w14:paraId="61E3DB3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7D5E7B8A" w14:textId="10773163"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 xml:space="preserve">Punkt 1 om </w:t>
      </w:r>
      <w:r w:rsidRPr="00A879D7">
        <w:rPr>
          <w:rFonts w:ascii="Times New Roman" w:hAnsi="Times New Roman"/>
          <w:i/>
          <w:iCs/>
          <w:sz w:val="20"/>
          <w:lang w:eastAsia="sv-SE"/>
        </w:rPr>
        <w:t>åtgärder för en jämnare fördelning av boende för vissa skyddsbehövande</w:t>
      </w:r>
      <w:r w:rsidRPr="00A879D7">
        <w:rPr>
          <w:rFonts w:ascii="Times New Roman" w:hAnsi="Times New Roman"/>
          <w:sz w:val="20"/>
          <w:lang w:eastAsia="sv-SE"/>
        </w:rPr>
        <w:t xml:space="preserve">: Den 22 juni 2022 utfärdade regeringen de lagar riksdagen antagit (SFS 1006 och 1007). </w:t>
      </w:r>
    </w:p>
    <w:p w14:paraId="2CB648CE" w14:textId="563D384C" w:rsidR="00A879D7" w:rsidRPr="00A879D7" w:rsidRDefault="00A879D7" w:rsidP="00A879D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lang w:eastAsia="sv-SE"/>
        </w:rPr>
      </w:pPr>
      <w:r w:rsidRPr="00A879D7">
        <w:rPr>
          <w:rFonts w:ascii="Times New Roman" w:hAnsi="Times New Roman"/>
          <w:sz w:val="20"/>
          <w:lang w:eastAsia="sv-SE"/>
        </w:rPr>
        <w:t xml:space="preserve">Punkt 2 om </w:t>
      </w:r>
      <w:r w:rsidRPr="00A879D7">
        <w:rPr>
          <w:rFonts w:ascii="Times New Roman" w:hAnsi="Times New Roman"/>
          <w:i/>
          <w:iCs/>
          <w:sz w:val="20"/>
          <w:lang w:eastAsia="sv-SE"/>
        </w:rPr>
        <w:t>flytt mellan kommuner</w:t>
      </w:r>
      <w:r w:rsidRPr="00A879D7">
        <w:rPr>
          <w:rFonts w:ascii="Times New Roman" w:hAnsi="Times New Roman"/>
          <w:sz w:val="20"/>
          <w:lang w:eastAsia="sv-SE"/>
        </w:rPr>
        <w:t xml:space="preserve">*: Riksdagen har tillkännagett för regeringen det som utskottet anför om flytt mellan kommuner (bet. 2021/22:SfU31 s. 18). Enligt tillkännagivandet är det, vid övergången till den nya regleringen, av yttersta vikt att de skyddsbehövande så långt det är möjligt inte rycks upp från sin invanda miljö. Föreskrifterna bör därför utformas så att det i det enskilda fallet i möjligaste mån kan undvikas att enskilda ska behöva ryckas upp och flytta i onödan. Regeringen beslutade den 22 juni 2022 förordningen (2022:1008) om anvisning av en kommun som ska ordna boende för vissa utlänningar. Av förordningen framgår bl.a. att Migrationsverket ska ta fram en beräkning av antalet anvisningar per kommun (fördelningstal) och att Migrationsverket inom ramen för dessa tal får besluta om att i det enskilda fallet anvisa en kommun som ska ordna boendet. Enligt förordningen ska bl.a. utlänningar som har varit ensamkommande barn ha förtur vid anvisningar när de fyller 18 år och en sådan anvisning ska i första hand ske till den kommun som utlänningen vistats i. Av förordningen framgår vidare att om det med hänsyn till behovet av att kunna beakta barnets bästa finns synnerliga skäl, får Migrationsverket revidera fördelningstalen till enskilda kommuner under den aktuella perioden. </w:t>
      </w:r>
      <w:r w:rsidR="00BD513F" w:rsidRPr="00A879D7">
        <w:rPr>
          <w:rFonts w:ascii="Times New Roman" w:hAnsi="Times New Roman"/>
          <w:sz w:val="20"/>
          <w:lang w:eastAsia="sv-SE"/>
        </w:rPr>
        <w:t xml:space="preserve">Av uppgifter från Migrationsverket framgår att utlänningar med tillfälligt skydd anvisades till den tidigare vistelsekommunen i över hälften av fallen, och till en annan kommun i samma län i ca en fjärdedel av fallen, under de första månaderna (Ju2022/03734). </w:t>
      </w:r>
      <w:r w:rsidR="00BD513F">
        <w:rPr>
          <w:rFonts w:ascii="Times New Roman" w:hAnsi="Times New Roman"/>
          <w:sz w:val="20"/>
          <w:lang w:eastAsia="sv-SE"/>
        </w:rPr>
        <w:t xml:space="preserve">Regeringen avser att återkomma till riksdagen i lämpligt sammanhang och då slutbehandla tillkännagivandet. </w:t>
      </w:r>
      <w:r w:rsidR="00BD513F" w:rsidRPr="00A879D7">
        <w:rPr>
          <w:rFonts w:ascii="Times New Roman" w:hAnsi="Times New Roman"/>
          <w:sz w:val="20"/>
          <w:lang w:eastAsia="sv-SE"/>
        </w:rPr>
        <w:t>Punkten är inte slutbehandlad.</w:t>
      </w:r>
      <w:bookmarkStart w:id="110" w:name="_Hlk125707609"/>
    </w:p>
    <w:bookmarkEnd w:id="110"/>
    <w:p w14:paraId="6813E16C" w14:textId="77777777" w:rsidR="00BD513F" w:rsidRPr="00A879D7" w:rsidRDefault="00BD513F" w:rsidP="00BD513F">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lang w:eastAsia="sv-SE"/>
        </w:rPr>
      </w:pPr>
      <w:r w:rsidRPr="00A879D7">
        <w:rPr>
          <w:rFonts w:ascii="Times New Roman" w:hAnsi="Times New Roman"/>
          <w:sz w:val="20"/>
          <w:lang w:eastAsia="sv-SE"/>
        </w:rPr>
        <w:t xml:space="preserve">Punkt 3 om </w:t>
      </w:r>
      <w:r w:rsidRPr="00A879D7">
        <w:rPr>
          <w:rFonts w:ascii="Times New Roman" w:hAnsi="Times New Roman"/>
          <w:i/>
          <w:iCs/>
          <w:sz w:val="20"/>
          <w:lang w:eastAsia="sv-SE"/>
        </w:rPr>
        <w:t>ersättning till kommuner</w:t>
      </w:r>
      <w:r w:rsidRPr="00A879D7">
        <w:rPr>
          <w:rFonts w:ascii="Times New Roman" w:hAnsi="Times New Roman"/>
          <w:sz w:val="20"/>
          <w:lang w:eastAsia="sv-SE"/>
        </w:rPr>
        <w:t>*: Riksdagen har tillkännagett för regeringen det som utskottet anför om ersättning till kommuner (bet. 2021/22:SfU31 s. 18–19). Regeringen beslutade den 22 juni 2022 förordning (2022:1009) om ändring i förordningen (2017:193) om statlig ersättning för asylsökande m.fl. Genom ändringarna ges kommunerna rätt till ersättning för kostnader för anordnande av boenden. Ersättningen betalas ut genom schablonbelopp, där kommunerna ges såväl ersättning för kostnader för beredskap att tillhandahålla och avveckla boenden utifrån fördelningstalen, som ersättning för kostnader för boende för de utlänningar som sedan anvisas till kommunen. Kommunerna tillförsäkras således viss ersättning även om någon anvisning sedan inte skulle ske.</w:t>
      </w:r>
      <w:r w:rsidRPr="00A879D7">
        <w:rPr>
          <w:rFonts w:ascii="Times New Roman" w:hAnsi="Times New Roman"/>
          <w:sz w:val="20"/>
        </w:rPr>
        <w:t xml:space="preserve"> </w:t>
      </w:r>
      <w:r w:rsidRPr="00A879D7">
        <w:rPr>
          <w:rFonts w:ascii="Times New Roman" w:hAnsi="Times New Roman"/>
          <w:sz w:val="20"/>
          <w:lang w:eastAsia="sv-SE"/>
        </w:rPr>
        <w:t>Punkten är inte slutbehandlad.</w:t>
      </w:r>
    </w:p>
    <w:p w14:paraId="5DBBDD3A" w14:textId="77777777" w:rsidR="00A879D7" w:rsidRPr="00A879D7" w:rsidRDefault="00A879D7" w:rsidP="00A879D7">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A879D7">
        <w:rPr>
          <w:rFonts w:ascii="Times New Roman" w:hAnsi="Times New Roman"/>
          <w:sz w:val="20"/>
          <w:lang w:eastAsia="sv-SE"/>
        </w:rPr>
        <w:t xml:space="preserve">Följande punkter är inte slutbehandlade: 2 och 3. </w:t>
      </w:r>
      <w:bookmarkEnd w:id="109"/>
    </w:p>
    <w:p w14:paraId="0B22D09E" w14:textId="7CA35A03" w:rsidR="00A879D7" w:rsidRPr="00A879D7"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170</w:t>
      </w:r>
      <w:r w:rsidR="00A879D7" w:rsidRPr="00A879D7">
        <w:rPr>
          <w:rFonts w:ascii="Times New Roman" w:eastAsiaTheme="minorHAnsi" w:hAnsi="Times New Roman" w:cstheme="minorBidi"/>
          <w:i/>
          <w:sz w:val="20"/>
          <w:szCs w:val="22"/>
        </w:rPr>
        <w:t>. Rskr. 2021/22:440</w:t>
      </w:r>
    </w:p>
    <w:p w14:paraId="51A9E90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Immaterialrätt</w:t>
      </w:r>
    </w:p>
    <w:p w14:paraId="7E5CC09F" w14:textId="2ED81A2C" w:rsidR="00A879D7" w:rsidRPr="00A879D7" w:rsidRDefault="00AF2C2A"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Mot. 2021/22:2435 m.fl.</w:t>
      </w:r>
      <w:r w:rsidR="00A879D7" w:rsidRPr="00A879D7">
        <w:rPr>
          <w:rFonts w:ascii="Times New Roman" w:hAnsi="Times New Roman"/>
          <w:sz w:val="20"/>
        </w:rPr>
        <w:t>, bet. 2021/22:NU22</w:t>
      </w:r>
    </w:p>
    <w:p w14:paraId="47569E3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inte slutbehandlad. </w:t>
      </w:r>
    </w:p>
    <w:p w14:paraId="61010AA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AE30334" w14:textId="15546718"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3 om </w:t>
      </w:r>
      <w:r w:rsidRPr="00A879D7">
        <w:rPr>
          <w:rFonts w:ascii="Times New Roman" w:hAnsi="Times New Roman"/>
          <w:i/>
          <w:sz w:val="20"/>
        </w:rPr>
        <w:t>kostnader i mål om patent*</w:t>
      </w:r>
      <w:r w:rsidRPr="00A879D7">
        <w:rPr>
          <w:rFonts w:ascii="Times New Roman" w:hAnsi="Times New Roman"/>
          <w:sz w:val="20"/>
        </w:rPr>
        <w:t>: Riksdagen har tillkännagett för regeringen det som utskottet anför om kostnader i mål om patent (bet. 2021/22:NU22 s. 3). I tillkännagivandet anges att regeringen bör se över handläggningstider och kostnader i civilrättsliga mål om patent med inriktningen att dessa ska hållas nere (bet. 2021/22:NU22 s. 22). Ärendet bereds i Regeringskansliet. Punkten är inte slutbehandlad.</w:t>
      </w:r>
    </w:p>
    <w:p w14:paraId="61FEBDE7" w14:textId="313A969C" w:rsidR="00BD513F" w:rsidRPr="00115C01" w:rsidRDefault="00BD513F" w:rsidP="00115C01">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171</w:t>
      </w:r>
      <w:r w:rsidRPr="0027648C">
        <w:rPr>
          <w:rFonts w:ascii="Times New Roman" w:eastAsiaTheme="minorHAnsi" w:hAnsi="Times New Roman" w:cstheme="minorBidi"/>
          <w:i/>
          <w:sz w:val="20"/>
          <w:szCs w:val="22"/>
        </w:rPr>
        <w:t>. Rskr. 2021/22:445</w:t>
      </w:r>
    </w:p>
    <w:p w14:paraId="04C830AF" w14:textId="1B845CD6"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Nya regler om föräldraskap i internationella situationer</w:t>
      </w:r>
    </w:p>
    <w:p w14:paraId="0F0058A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2021/22:188, bet. 2021/22:CU28</w:t>
      </w:r>
    </w:p>
    <w:p w14:paraId="1B54F5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2548CD8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7501B8E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30 juni 2022 utfärdade regeringen de lagar riksdagen antagit (SFS</w:t>
      </w:r>
    </w:p>
    <w:p w14:paraId="614C3A8F" w14:textId="552E461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1322–1324).</w:t>
      </w:r>
    </w:p>
    <w:p w14:paraId="446F6567" w14:textId="2F889BF7" w:rsidR="00BD513F" w:rsidRPr="00A879D7" w:rsidRDefault="00BD513F" w:rsidP="00BD513F">
      <w:pPr>
        <w:keepNext/>
        <w:tabs>
          <w:tab w:val="left" w:pos="907"/>
        </w:tabs>
        <w:spacing w:before="240" w:after="80" w:line="210" w:lineRule="exact"/>
        <w:outlineLvl w:val="4"/>
        <w:rPr>
          <w:rFonts w:ascii="Times New Roman" w:eastAsiaTheme="minorHAnsi" w:hAnsi="Times New Roman" w:cstheme="minorBidi"/>
          <w:iCs/>
          <w:sz w:val="20"/>
          <w:szCs w:val="22"/>
        </w:rPr>
      </w:pPr>
      <w:bookmarkStart w:id="111" w:name="_Hlk124458834"/>
      <w:r>
        <w:rPr>
          <w:rFonts w:ascii="Times New Roman" w:eastAsia="Calibri" w:hAnsi="Times New Roman"/>
          <w:i/>
          <w:sz w:val="20"/>
          <w:szCs w:val="22"/>
        </w:rPr>
        <w:t>172</w:t>
      </w:r>
      <w:r w:rsidRPr="00A879D7">
        <w:rPr>
          <w:rFonts w:ascii="Times New Roman" w:eastAsia="Calibri" w:hAnsi="Times New Roman"/>
          <w:i/>
          <w:sz w:val="20"/>
          <w:szCs w:val="22"/>
        </w:rPr>
        <w:t>. Rskr. 2021/22:</w:t>
      </w:r>
      <w:r w:rsidRPr="00A879D7">
        <w:rPr>
          <w:rFonts w:ascii="Times New Roman" w:eastAsiaTheme="minorHAnsi" w:hAnsi="Times New Roman"/>
          <w:i/>
          <w:sz w:val="20"/>
        </w:rPr>
        <w:t>447</w:t>
      </w:r>
    </w:p>
    <w:p w14:paraId="7AE44B86" w14:textId="3FEA4EF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Snabbare och enklare verkställighet av myndighetsbeslut</w:t>
      </w:r>
    </w:p>
    <w:p w14:paraId="23325BFA"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2021/22:206, bet. 2021/22:CU30</w:t>
      </w:r>
    </w:p>
    <w:p w14:paraId="5DFF546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27567B7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BCB61F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30 juni 2022 utfärdade regeringen de lagar riksdagen antagit (SFS</w:t>
      </w:r>
    </w:p>
    <w:p w14:paraId="047A237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1320 och 1321).</w:t>
      </w:r>
    </w:p>
    <w:bookmarkEnd w:id="111"/>
    <w:p w14:paraId="5CB03552" w14:textId="287EF502"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173</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2021/22:448</w:t>
      </w:r>
    </w:p>
    <w:p w14:paraId="6EFA6C7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Grundlagsskadestånd – ett rättighetsskydd för enskilda  </w:t>
      </w:r>
    </w:p>
    <w:p w14:paraId="1821189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2021/22:229, bet. 2021/22:CU31</w:t>
      </w:r>
    </w:p>
    <w:p w14:paraId="48B8DAE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76B1BFE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C1BFCC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30 juni 2022 utfärdade regeringen den lag riksdagen antagit (SFS 1368).</w:t>
      </w:r>
    </w:p>
    <w:p w14:paraId="78BD1B82" w14:textId="6689E9A3" w:rsidR="00A879D7" w:rsidRPr="00A879D7" w:rsidRDefault="00BD513F"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174</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2021/22:454</w:t>
      </w:r>
    </w:p>
    <w:p w14:paraId="09D5336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Stärkt sekretess i domstol för kontaktuppgifter till enskilda</w:t>
      </w:r>
    </w:p>
    <w:p w14:paraId="5322B75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Prop. 2021/22:186, bet. 2021/22:JuU46 </w:t>
      </w:r>
    </w:p>
    <w:p w14:paraId="75E036C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sidRPr="00A879D7">
        <w:rPr>
          <w:rFonts w:ascii="Times New Roman" w:hAnsi="Times New Roman"/>
          <w:sz w:val="20"/>
        </w:rPr>
        <w:t>Skrivelsen är inte slutbehandlad.</w:t>
      </w:r>
    </w:p>
    <w:p w14:paraId="35A37180"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p>
    <w:p w14:paraId="5A460E4B" w14:textId="7F93B59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A879D7">
        <w:rPr>
          <w:rFonts w:ascii="Times New Roman" w:eastAsia="Calibri" w:hAnsi="Times New Roman"/>
          <w:iCs/>
          <w:sz w:val="20"/>
          <w:szCs w:val="22"/>
        </w:rPr>
        <w:t xml:space="preserve">Punkt 1 om </w:t>
      </w:r>
      <w:r w:rsidRPr="00A879D7">
        <w:rPr>
          <w:rFonts w:ascii="Times New Roman" w:eastAsia="Calibri" w:hAnsi="Times New Roman"/>
          <w:i/>
          <w:sz w:val="20"/>
          <w:szCs w:val="22"/>
        </w:rPr>
        <w:t>stärkt sekretess i domstol för kontaktuppgifter till enskilda</w:t>
      </w:r>
      <w:r w:rsidRPr="00A879D7">
        <w:rPr>
          <w:rFonts w:ascii="Times New Roman" w:eastAsia="Calibri" w:hAnsi="Times New Roman"/>
          <w:iCs/>
          <w:sz w:val="20"/>
          <w:szCs w:val="22"/>
        </w:rPr>
        <w:t xml:space="preserve">: Den 30 juni 2022 utfärdade regeringen den lag riksdagen antagit (SFS 1314). </w:t>
      </w:r>
    </w:p>
    <w:p w14:paraId="4C9F486F" w14:textId="77777777" w:rsidR="00A879D7" w:rsidRPr="00A879D7" w:rsidRDefault="00A879D7" w:rsidP="00A879D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879D7">
        <w:rPr>
          <w:rFonts w:ascii="Times New Roman" w:eastAsia="Calibri" w:hAnsi="Times New Roman"/>
          <w:sz w:val="20"/>
          <w:szCs w:val="22"/>
        </w:rPr>
        <w:t xml:space="preserve">Punkt 2 om </w:t>
      </w:r>
      <w:r w:rsidRPr="00A879D7">
        <w:rPr>
          <w:rFonts w:ascii="Times New Roman" w:hAnsi="Times New Roman"/>
          <w:i/>
          <w:iCs/>
          <w:sz w:val="20"/>
        </w:rPr>
        <w:t>kostnader med anledning av ändringar i offentlighets- och sekretesslagen*</w:t>
      </w:r>
      <w:r w:rsidRPr="00A879D7">
        <w:rPr>
          <w:rFonts w:ascii="Times New Roman" w:hAnsi="Times New Roman"/>
          <w:sz w:val="20"/>
        </w:rPr>
        <w:t>: Riksdagen har tillkännagett för regeringen det som utskottet anför om en bedömning av kostnaderna med anledning av ändringar i offentlighets- och sekretesslagen (2009:400) (</w:t>
      </w:r>
      <w:r w:rsidRPr="00A879D7">
        <w:rPr>
          <w:rFonts w:ascii="Times New Roman" w:eastAsia="Calibri" w:hAnsi="Times New Roman"/>
          <w:iCs/>
          <w:sz w:val="20"/>
          <w:szCs w:val="22"/>
        </w:rPr>
        <w:t>bet. 2021/22:JuU46 s. 9). Den 25 augusti 2022 beslutade regeringen att ge Domstolsverket i uppdrag att</w:t>
      </w:r>
      <w:r w:rsidRPr="00A879D7">
        <w:rPr>
          <w:rFonts w:ascii="Times New Roman" w:hAnsi="Times New Roman"/>
          <w:sz w:val="20"/>
        </w:rPr>
        <w:t xml:space="preserve"> </w:t>
      </w:r>
      <w:r w:rsidRPr="00A879D7">
        <w:rPr>
          <w:rFonts w:ascii="Times New Roman" w:eastAsia="Calibri" w:hAnsi="Times New Roman"/>
          <w:iCs/>
          <w:sz w:val="20"/>
          <w:szCs w:val="22"/>
        </w:rPr>
        <w:t>redovisa Sveriges Domstolars kostnader med anledning av ändringarna i offentlighets- och sekretesslagen. Uppdraget ska redovisas den 1 mars 2023. Punkten är inte slutbehandlad.</w:t>
      </w:r>
    </w:p>
    <w:p w14:paraId="15AAA777" w14:textId="6195E785" w:rsidR="00A879D7" w:rsidRPr="00A879D7" w:rsidRDefault="00BD513F"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175</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2021/22:455</w:t>
      </w:r>
    </w:p>
    <w:p w14:paraId="4EE72B3D"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r w:rsidRPr="00A879D7">
        <w:rPr>
          <w:rFonts w:ascii="Times New Roman" w:hAnsi="Times New Roman"/>
          <w:sz w:val="20"/>
          <w:szCs w:val="24"/>
        </w:rPr>
        <w:t>En oberoende utredning av de s.k. påskupploppen</w:t>
      </w:r>
    </w:p>
    <w:p w14:paraId="1572A70B"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r w:rsidRPr="00A879D7">
        <w:rPr>
          <w:rFonts w:ascii="Times New Roman" w:hAnsi="Times New Roman"/>
          <w:sz w:val="20"/>
          <w:szCs w:val="24"/>
        </w:rPr>
        <w:t>Utskottsinitiativ, bet. 2021/22:JuU51</w:t>
      </w:r>
    </w:p>
    <w:p w14:paraId="6A7F0957"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r w:rsidRPr="00A879D7">
        <w:rPr>
          <w:rFonts w:ascii="Times New Roman" w:hAnsi="Times New Roman"/>
          <w:sz w:val="20"/>
          <w:szCs w:val="24"/>
        </w:rPr>
        <w:t>Skrivelsen är inte slutbehandlad.</w:t>
      </w:r>
    </w:p>
    <w:p w14:paraId="26963F39" w14:textId="77777777" w:rsidR="00A879D7" w:rsidRPr="00A879D7" w:rsidRDefault="00A879D7" w:rsidP="00A879D7">
      <w:pPr>
        <w:keepNext/>
        <w:tabs>
          <w:tab w:val="left" w:pos="454"/>
          <w:tab w:val="left" w:pos="2835"/>
        </w:tabs>
        <w:spacing w:after="0" w:line="240" w:lineRule="atLeast"/>
        <w:rPr>
          <w:rFonts w:ascii="Times New Roman" w:hAnsi="Times New Roman"/>
          <w:sz w:val="20"/>
          <w:szCs w:val="24"/>
        </w:rPr>
      </w:pPr>
    </w:p>
    <w:p w14:paraId="6D0447C5"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r w:rsidRPr="00A879D7">
        <w:rPr>
          <w:rFonts w:ascii="Times New Roman" w:hAnsi="Times New Roman"/>
          <w:sz w:val="20"/>
          <w:szCs w:val="24"/>
        </w:rPr>
        <w:t xml:space="preserve">Om </w:t>
      </w:r>
      <w:r w:rsidRPr="00A879D7">
        <w:rPr>
          <w:rFonts w:ascii="Times New Roman" w:hAnsi="Times New Roman"/>
          <w:i/>
          <w:iCs/>
          <w:sz w:val="20"/>
          <w:szCs w:val="24"/>
        </w:rPr>
        <w:t>en oberoende utredning av de s.k. påskupploppen</w:t>
      </w:r>
      <w:r w:rsidRPr="00A879D7">
        <w:rPr>
          <w:rFonts w:ascii="Times New Roman" w:hAnsi="Times New Roman"/>
          <w:sz w:val="20"/>
          <w:szCs w:val="24"/>
        </w:rPr>
        <w:t>*</w:t>
      </w:r>
      <w:r w:rsidR="00B511DF">
        <w:rPr>
          <w:rFonts w:ascii="Times New Roman" w:hAnsi="Times New Roman"/>
          <w:sz w:val="20"/>
          <w:szCs w:val="24"/>
        </w:rPr>
        <w:t>:</w:t>
      </w:r>
      <w:r w:rsidRPr="00A879D7">
        <w:rPr>
          <w:rFonts w:ascii="Times New Roman" w:hAnsi="Times New Roman"/>
          <w:sz w:val="20"/>
          <w:szCs w:val="24"/>
        </w:rPr>
        <w:t xml:space="preserve"> Riksdagen har tillkännagett </w:t>
      </w:r>
      <w:r w:rsidRPr="00A879D7">
        <w:rPr>
          <w:rFonts w:ascii="Times New Roman" w:hAnsi="Times New Roman"/>
          <w:sz w:val="20"/>
        </w:rPr>
        <w:t>för regeringen det som utskottet anför om de s.k. påskupploppen (bet. 2021/22:JuU51 s. 3). Ärendet bereds i Regeringskansliet. Punkten är inte slutbehandlad.</w:t>
      </w:r>
    </w:p>
    <w:p w14:paraId="58423724" w14:textId="197AFDD9" w:rsidR="00A879D7" w:rsidRPr="00A879D7"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176</w:t>
      </w:r>
      <w:r w:rsidR="00A879D7" w:rsidRPr="00A879D7">
        <w:rPr>
          <w:rFonts w:ascii="Times New Roman" w:eastAsiaTheme="minorHAnsi" w:hAnsi="Times New Roman" w:cstheme="minorBidi"/>
          <w:i/>
          <w:sz w:val="20"/>
          <w:szCs w:val="22"/>
        </w:rPr>
        <w:t>. Rskr. 2021/22:456</w:t>
      </w:r>
    </w:p>
    <w:p w14:paraId="7F4A538A"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r w:rsidRPr="00A879D7">
        <w:rPr>
          <w:rFonts w:ascii="Times New Roman" w:hAnsi="Times New Roman"/>
          <w:sz w:val="20"/>
        </w:rPr>
        <w:t>Rättelse i rättegångsbalken</w:t>
      </w:r>
    </w:p>
    <w:p w14:paraId="6173D1D0"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r w:rsidRPr="00A879D7">
        <w:rPr>
          <w:rFonts w:ascii="Times New Roman" w:hAnsi="Times New Roman"/>
          <w:sz w:val="20"/>
        </w:rPr>
        <w:t>Utskottsinitiativ, bet. 2021/22:JuU52</w:t>
      </w:r>
    </w:p>
    <w:p w14:paraId="3344FBFE"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r w:rsidRPr="00A879D7">
        <w:rPr>
          <w:rFonts w:ascii="Times New Roman" w:hAnsi="Times New Roman"/>
          <w:sz w:val="20"/>
        </w:rPr>
        <w:t>Skrivelsen är slutbehandlad.</w:t>
      </w:r>
    </w:p>
    <w:p w14:paraId="78841A88"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p>
    <w:p w14:paraId="7EFADCBF" w14:textId="77777777" w:rsidR="00A879D7" w:rsidRPr="00A879D7" w:rsidRDefault="00A879D7" w:rsidP="00A879D7">
      <w:pPr>
        <w:keepNext/>
        <w:tabs>
          <w:tab w:val="left" w:pos="454"/>
          <w:tab w:val="left" w:pos="2835"/>
        </w:tabs>
        <w:spacing w:after="0" w:line="240" w:lineRule="atLeast"/>
        <w:jc w:val="both"/>
        <w:rPr>
          <w:rFonts w:ascii="Times New Roman" w:hAnsi="Times New Roman"/>
          <w:sz w:val="20"/>
        </w:rPr>
      </w:pPr>
      <w:r w:rsidRPr="00A879D7">
        <w:rPr>
          <w:rFonts w:ascii="Times New Roman" w:hAnsi="Times New Roman"/>
          <w:sz w:val="20"/>
        </w:rPr>
        <w:t>Den 30 juni 2022 utfärdade regeringen den lag riksdagen antagit (SFS 1215).</w:t>
      </w:r>
    </w:p>
    <w:p w14:paraId="78F389A3" w14:textId="4D5627B6" w:rsidR="00BD513F" w:rsidRPr="00A879D7" w:rsidRDefault="00BD513F" w:rsidP="00115C01">
      <w:pPr>
        <w:keepNext/>
        <w:tabs>
          <w:tab w:val="left" w:pos="907"/>
        </w:tabs>
        <w:spacing w:before="240" w:after="80" w:line="210" w:lineRule="exact"/>
        <w:outlineLvl w:val="4"/>
        <w:rPr>
          <w:rFonts w:ascii="Times New Roman" w:eastAsiaTheme="minorEastAsia" w:hAnsi="Times New Roman"/>
          <w:i/>
          <w:iCs/>
          <w:sz w:val="20"/>
        </w:rPr>
      </w:pPr>
      <w:r>
        <w:rPr>
          <w:rFonts w:ascii="Times New Roman" w:eastAsiaTheme="minorEastAsia" w:hAnsi="Times New Roman"/>
          <w:i/>
          <w:iCs/>
          <w:sz w:val="20"/>
        </w:rPr>
        <w:t>177</w:t>
      </w:r>
      <w:r w:rsidRPr="00A879D7">
        <w:rPr>
          <w:rFonts w:ascii="Times New Roman" w:eastAsiaTheme="minorEastAsia" w:hAnsi="Times New Roman"/>
          <w:i/>
          <w:iCs/>
          <w:sz w:val="20"/>
        </w:rPr>
        <w:t>. Rskr. 2021/22:460</w:t>
      </w:r>
    </w:p>
    <w:p w14:paraId="31F434F7" w14:textId="6A5F11F9"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Extra ändringsbudget för 2022</w:t>
      </w:r>
      <w:r w:rsidR="00683B73">
        <w:rPr>
          <w:rFonts w:ascii="Times New Roman" w:hAnsi="Times New Roman"/>
          <w:sz w:val="20"/>
        </w:rPr>
        <w:t xml:space="preserve"> – </w:t>
      </w:r>
      <w:r w:rsidR="00BD513F">
        <w:rPr>
          <w:rFonts w:ascii="Times New Roman" w:hAnsi="Times New Roman"/>
          <w:sz w:val="20"/>
        </w:rPr>
        <w:t>v</w:t>
      </w:r>
      <w:r w:rsidR="00BD513F" w:rsidRPr="00A879D7">
        <w:rPr>
          <w:rFonts w:ascii="Times New Roman" w:hAnsi="Times New Roman"/>
          <w:sz w:val="20"/>
        </w:rPr>
        <w:t>årändringsbudget</w:t>
      </w:r>
      <w:r w:rsidRPr="00A879D7">
        <w:rPr>
          <w:rFonts w:ascii="Times New Roman" w:hAnsi="Times New Roman"/>
          <w:sz w:val="20"/>
        </w:rPr>
        <w:t xml:space="preserve"> för 2022 och stöd till Ukraina</w:t>
      </w:r>
    </w:p>
    <w:p w14:paraId="00A0C03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Prop. 2021/22:269, bet. 2021/22:FiU49</w:t>
      </w:r>
    </w:p>
    <w:p w14:paraId="31FB120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07EFE07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837B4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A879D7">
        <w:rPr>
          <w:rFonts w:ascii="Times New Roman" w:eastAsiaTheme="minorEastAsia" w:hAnsi="Times New Roman"/>
          <w:sz w:val="20"/>
        </w:rPr>
        <w:t xml:space="preserve">Om </w:t>
      </w:r>
      <w:r w:rsidRPr="004970D1">
        <w:rPr>
          <w:rFonts w:ascii="Times New Roman" w:eastAsiaTheme="minorEastAsia" w:hAnsi="Times New Roman"/>
          <w:i/>
          <w:sz w:val="20"/>
        </w:rPr>
        <w:t>godkännande av ändrade ramar för utgiftsområden och ändrade anslag</w:t>
      </w:r>
      <w:r w:rsidR="004970D1">
        <w:rPr>
          <w:rFonts w:ascii="Times New Roman" w:eastAsiaTheme="minorEastAsia" w:hAnsi="Times New Roman"/>
          <w:sz w:val="20"/>
        </w:rPr>
        <w:t>:</w:t>
      </w:r>
      <w:r w:rsidRPr="00A879D7">
        <w:rPr>
          <w:rFonts w:ascii="Times New Roman" w:eastAsiaTheme="minorEastAsia" w:hAnsi="Times New Roman"/>
          <w:sz w:val="20"/>
        </w:rPr>
        <w:t xml:space="preserve"> Den 22 juni 2022 beslutade regeringen om ändring av regleringsbrev för budgetåret 2022 avseende Migrationsverket. Den 30 juni 2022 beslutade regeringen om ändring av regle</w:t>
      </w:r>
      <w:r w:rsidRPr="00A879D7">
        <w:rPr>
          <w:rFonts w:ascii="Times New Roman" w:eastAsiaTheme="minorEastAsia" w:hAnsi="Times New Roman"/>
          <w:sz w:val="20"/>
        </w:rPr>
        <w:softHyphen/>
        <w:t>rings</w:t>
      </w:r>
      <w:r w:rsidRPr="00A879D7">
        <w:rPr>
          <w:rFonts w:ascii="Times New Roman" w:eastAsiaTheme="minorEastAsia" w:hAnsi="Times New Roman"/>
          <w:sz w:val="20"/>
        </w:rPr>
        <w:softHyphen/>
        <w:t>brev för budgetåret 2022 avseende Polismyndigheten, Säkerhetspolisen, Åklagarmyndigheten, Sveriges Domstolar, Justitiekanslern, Delegationen mot segregation, etableringsåtgärder inom utgiftsområde 13, anslag 2:5, Myndigheten för samhällsskydd och beredskap och Myndigheten för psykologiskt försvar. Den 1 september 2022 beslutade regeringen om ändring av regle</w:t>
      </w:r>
      <w:r w:rsidRPr="00A879D7">
        <w:rPr>
          <w:rFonts w:ascii="Times New Roman" w:eastAsiaTheme="minorEastAsia" w:hAnsi="Times New Roman"/>
          <w:sz w:val="20"/>
        </w:rPr>
        <w:softHyphen/>
        <w:t>rings</w:t>
      </w:r>
      <w:r w:rsidRPr="00A879D7">
        <w:rPr>
          <w:rFonts w:ascii="Times New Roman" w:eastAsiaTheme="minorEastAsia" w:hAnsi="Times New Roman"/>
          <w:sz w:val="20"/>
        </w:rPr>
        <w:softHyphen/>
        <w:t>brev för budgetåret 2022 avseende Kriminalvården. Punkten är slutbehandlad.</w:t>
      </w:r>
    </w:p>
    <w:p w14:paraId="071E2C67" w14:textId="77777777" w:rsidR="00A879D7" w:rsidRPr="00A879D7" w:rsidRDefault="00A879D7" w:rsidP="00683B73">
      <w:pPr>
        <w:keepNext/>
        <w:tabs>
          <w:tab w:val="left" w:pos="907"/>
        </w:tabs>
        <w:spacing w:before="320" w:after="80" w:line="210" w:lineRule="exact"/>
        <w:outlineLvl w:val="3"/>
        <w:rPr>
          <w:rFonts w:ascii="Times New Roman" w:eastAsiaTheme="minorHAnsi" w:hAnsi="Times New Roman" w:cstheme="minorBidi"/>
          <w:b/>
          <w:sz w:val="20"/>
          <w:szCs w:val="22"/>
        </w:rPr>
      </w:pPr>
      <w:r w:rsidRPr="00A879D7">
        <w:rPr>
          <w:rFonts w:ascii="Times New Roman" w:eastAsiaTheme="minorHAnsi" w:hAnsi="Times New Roman" w:cstheme="minorBidi"/>
          <w:b/>
          <w:sz w:val="20"/>
          <w:szCs w:val="22"/>
        </w:rPr>
        <w:t>Riksmötet 2022/23</w:t>
      </w:r>
    </w:p>
    <w:p w14:paraId="2B9A2B12" w14:textId="2DEE352A" w:rsidR="00A879D7" w:rsidRPr="00A879D7" w:rsidRDefault="00683B73" w:rsidP="00A879D7">
      <w:pPr>
        <w:keepNext/>
        <w:tabs>
          <w:tab w:val="left" w:pos="907"/>
        </w:tabs>
        <w:spacing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178</w:t>
      </w:r>
      <w:r w:rsidR="00A879D7" w:rsidRPr="00A879D7">
        <w:rPr>
          <w:rFonts w:ascii="Times New Roman" w:eastAsiaTheme="minorHAnsi" w:hAnsi="Times New Roman" w:cstheme="minorBidi"/>
          <w:i/>
          <w:sz w:val="20"/>
          <w:szCs w:val="22"/>
        </w:rPr>
        <w:t>. Rskr. 2022/23:3</w:t>
      </w:r>
    </w:p>
    <w:p w14:paraId="547323D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Förbättrad hantering av ärenden om överförande av straffverkställighet</w:t>
      </w:r>
    </w:p>
    <w:p w14:paraId="603316E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2021/22:273, bet. 2022/23:JuU4</w:t>
      </w:r>
    </w:p>
    <w:p w14:paraId="2302A6F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7CCF02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C26FE5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3 november 2022 utfärdade regeringen den lag riksdagen antagit (SFS 1459).</w:t>
      </w:r>
    </w:p>
    <w:p w14:paraId="0EF8ED9C" w14:textId="36361938" w:rsidR="00A879D7" w:rsidRPr="00A879D7" w:rsidRDefault="00BD513F"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179</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2022/23:6</w:t>
      </w:r>
    </w:p>
    <w:p w14:paraId="7EC0398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Protokoll om privilegier och immunitet för den enhetliga patentdomstolen</w:t>
      </w:r>
    </w:p>
    <w:p w14:paraId="2F6B272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2021/22:274, bet. 2022/23:NU5</w:t>
      </w:r>
    </w:p>
    <w:p w14:paraId="3CC94D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r w:rsidR="004970D1">
        <w:rPr>
          <w:rFonts w:ascii="Times New Roman" w:hAnsi="Times New Roman"/>
          <w:sz w:val="20"/>
        </w:rPr>
        <w:t>.</w:t>
      </w:r>
    </w:p>
    <w:p w14:paraId="11B85EA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914AE7E" w14:textId="50104533" w:rsidR="00683B73" w:rsidRPr="00A879D7" w:rsidRDefault="00683B73" w:rsidP="00683B73">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A879D7">
        <w:rPr>
          <w:rFonts w:ascii="Times New Roman" w:hAnsi="Times New Roman"/>
          <w:sz w:val="20"/>
        </w:rPr>
        <w:t xml:space="preserve">Den 17 november </w:t>
      </w:r>
      <w:r w:rsidR="005360F2">
        <w:rPr>
          <w:rFonts w:ascii="Times New Roman" w:hAnsi="Times New Roman"/>
          <w:sz w:val="20"/>
        </w:rPr>
        <w:t xml:space="preserve">2022 </w:t>
      </w:r>
      <w:r w:rsidRPr="00A879D7">
        <w:rPr>
          <w:rFonts w:ascii="Times New Roman" w:hAnsi="Times New Roman"/>
          <w:sz w:val="20"/>
        </w:rPr>
        <w:t xml:space="preserve">utfärdade regeringen den lag riksdagen antagit (SFS 1475) och den 1 december </w:t>
      </w:r>
      <w:r>
        <w:rPr>
          <w:rFonts w:ascii="Times New Roman" w:hAnsi="Times New Roman"/>
          <w:sz w:val="20"/>
        </w:rPr>
        <w:t xml:space="preserve">2022 </w:t>
      </w:r>
      <w:r w:rsidRPr="00A879D7">
        <w:rPr>
          <w:rFonts w:ascii="Times New Roman" w:hAnsi="Times New Roman"/>
          <w:sz w:val="20"/>
        </w:rPr>
        <w:t xml:space="preserve">beslutade regeringen att ratificera det protokoll om privilegier och immunitet för den enhetliga patentdomstolen som riksdagen godkänt. </w:t>
      </w:r>
    </w:p>
    <w:p w14:paraId="597718F3" w14:textId="6054704A"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180</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2022/23:8</w:t>
      </w:r>
    </w:p>
    <w:p w14:paraId="490501D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2019 års riksdagsöversyn (vilande grundlagsförslag m.m.)   </w:t>
      </w:r>
    </w:p>
    <w:p w14:paraId="602352B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Framst. 2020/21:RS5 punkt 5, bet. 2022/23:KU3</w:t>
      </w:r>
    </w:p>
    <w:p w14:paraId="462A161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79F6798"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956253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 lagar riksdagen antagit (SFS 1529–1531).</w:t>
      </w:r>
    </w:p>
    <w:p w14:paraId="47E712EA" w14:textId="3CF27F06" w:rsidR="00A879D7" w:rsidRPr="00A879D7" w:rsidRDefault="00683B73" w:rsidP="00683B73">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181</w:t>
      </w:r>
      <w:r w:rsidR="00A879D7" w:rsidRPr="00A879D7">
        <w:rPr>
          <w:rFonts w:ascii="Times New Roman" w:eastAsia="Calibri" w:hAnsi="Times New Roman"/>
          <w:i/>
          <w:sz w:val="20"/>
          <w:szCs w:val="22"/>
        </w:rPr>
        <w:t>. Rskr. 2022/23:9</w:t>
      </w:r>
    </w:p>
    <w:p w14:paraId="06CD7407"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Föreningsfrihet och terroristorganisationer</w:t>
      </w:r>
    </w:p>
    <w:p w14:paraId="12E8DBEE"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2021/22:42, bet. 2021/22:KU13, bet</w:t>
      </w:r>
      <w:r w:rsidR="000905DA">
        <w:rPr>
          <w:rFonts w:ascii="Times New Roman" w:hAnsi="Times New Roman"/>
          <w:sz w:val="20"/>
        </w:rPr>
        <w:t>.</w:t>
      </w:r>
      <w:r w:rsidRPr="00A879D7">
        <w:rPr>
          <w:rFonts w:ascii="Times New Roman" w:hAnsi="Times New Roman"/>
          <w:sz w:val="20"/>
        </w:rPr>
        <w:t xml:space="preserve"> 2022/23:KU4</w:t>
      </w:r>
    </w:p>
    <w:p w14:paraId="0A49F37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20D999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ECAC1C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den lag riksdagen antagit (SFS 1565).</w:t>
      </w:r>
    </w:p>
    <w:p w14:paraId="73799DED" w14:textId="3A982246"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182</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2022/23:10</w:t>
      </w:r>
    </w:p>
    <w:p w14:paraId="1BAC7FD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Ett ändamålsenligt skydd för tryck- och yttrandefriheten (vilande grundlagsförslag m.m.)   </w:t>
      </w:r>
    </w:p>
    <w:p w14:paraId="43B02C0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2021/22:59, bet. 2021/22: KU14, bet. 2022/23:KU6</w:t>
      </w:r>
    </w:p>
    <w:p w14:paraId="5894C2E2"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E052B7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762875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 lagar riksdagen antagit (SFS 1524–1526</w:t>
      </w:r>
      <w:r w:rsidR="00683B73" w:rsidRPr="00A879D7">
        <w:rPr>
          <w:rFonts w:ascii="Times New Roman" w:hAnsi="Times New Roman"/>
          <w:sz w:val="20"/>
        </w:rPr>
        <w:t>)</w:t>
      </w:r>
      <w:r w:rsidR="00683B73">
        <w:rPr>
          <w:rFonts w:ascii="Times New Roman" w:hAnsi="Times New Roman"/>
          <w:sz w:val="20"/>
        </w:rPr>
        <w:t>.</w:t>
      </w:r>
    </w:p>
    <w:p w14:paraId="154B8BDF" w14:textId="7A972E9F" w:rsidR="00683B73" w:rsidRPr="00A879D7" w:rsidRDefault="00BD513F" w:rsidP="00683B73">
      <w:pPr>
        <w:keepNext/>
        <w:tabs>
          <w:tab w:val="left" w:pos="907"/>
        </w:tabs>
        <w:spacing w:before="240" w:after="80" w:line="210" w:lineRule="exact"/>
        <w:outlineLvl w:val="4"/>
        <w:rPr>
          <w:rFonts w:ascii="Times New Roman" w:hAnsi="Times New Roman"/>
          <w:i/>
          <w:sz w:val="20"/>
        </w:rPr>
      </w:pPr>
      <w:r w:rsidRPr="00115C01">
        <w:rPr>
          <w:rFonts w:ascii="Times New Roman" w:eastAsiaTheme="minorHAnsi" w:hAnsi="Times New Roman" w:cstheme="minorBidi"/>
          <w:i/>
          <w:sz w:val="20"/>
          <w:szCs w:val="22"/>
        </w:rPr>
        <w:t>183</w:t>
      </w:r>
      <w:r w:rsidRPr="00A879D7">
        <w:rPr>
          <w:rFonts w:ascii="Times New Roman" w:hAnsi="Times New Roman"/>
          <w:i/>
          <w:sz w:val="20"/>
        </w:rPr>
        <w:t>.</w:t>
      </w:r>
      <w:r w:rsidR="00683B73" w:rsidRPr="00A879D7">
        <w:rPr>
          <w:rFonts w:ascii="Times New Roman" w:hAnsi="Times New Roman"/>
          <w:i/>
          <w:sz w:val="20"/>
        </w:rPr>
        <w:t xml:space="preserve"> Rskr. 2022/23:11</w:t>
      </w:r>
    </w:p>
    <w:p w14:paraId="0E41B1B9" w14:textId="3F05C070" w:rsidR="00683B73" w:rsidRPr="00A879D7" w:rsidRDefault="00683B73" w:rsidP="00683B7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Utlandsspioneri (vilande grundlagsförslag m.m.)</w:t>
      </w:r>
    </w:p>
    <w:p w14:paraId="094BB32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Prop. 2021/22:55, bet. 2022/23:KU7 </w:t>
      </w:r>
    </w:p>
    <w:p w14:paraId="38252B8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Skrivelsen är slutbehandlad. </w:t>
      </w:r>
    </w:p>
    <w:p w14:paraId="05028DCB"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E06526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 lagar riksdagen antagit (SFS 1517</w:t>
      </w:r>
      <w:r w:rsidRPr="00A879D7">
        <w:rPr>
          <w:rFonts w:ascii="Times New Roman" w:hAnsi="Times New Roman"/>
          <w:sz w:val="20"/>
        </w:rPr>
        <w:softHyphen/>
        <w:t>–1522).</w:t>
      </w:r>
    </w:p>
    <w:p w14:paraId="63931E77" w14:textId="6260DC0B"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184</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2022/23:13</w:t>
      </w:r>
    </w:p>
    <w:p w14:paraId="1E04A32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En fortsatt anpassning till riksdagens pensionssystem till höjd pensionsålder m.m.   </w:t>
      </w:r>
    </w:p>
    <w:p w14:paraId="32F40CE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Framst. 2021/22:21:RS7, bet. 2022/23:KU12</w:t>
      </w:r>
    </w:p>
    <w:p w14:paraId="579FA57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229B1B1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336A69C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 lagar riksdagen antagit (SFS 1563 och 1564).</w:t>
      </w:r>
    </w:p>
    <w:p w14:paraId="1468511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00FB540C" w14:textId="181E5B6C" w:rsidR="00A879D7" w:rsidRPr="00A879D7" w:rsidRDefault="00BD513F" w:rsidP="00A879D7">
      <w:pPr>
        <w:keepNext/>
        <w:tabs>
          <w:tab w:val="left" w:pos="907"/>
        </w:tabs>
        <w:spacing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185</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2022/23:16</w:t>
      </w:r>
    </w:p>
    <w:p w14:paraId="44D3F36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Snabbare lagföring av brott</w:t>
      </w:r>
    </w:p>
    <w:p w14:paraId="122E76B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Prop. 2021/22:279, bet. 2022/23:JuU2</w:t>
      </w:r>
    </w:p>
    <w:p w14:paraId="1B8E034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Skrivelsen är slutbehandlad.</w:t>
      </w:r>
    </w:p>
    <w:p w14:paraId="3221AE9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p>
    <w:p w14:paraId="513395DF" w14:textId="4CBDBA40"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Den 24 november 2022 utfärdade regeringen de lagar riksdagen antagit (SFS 1532–1536).</w:t>
      </w:r>
    </w:p>
    <w:p w14:paraId="263E9CF0" w14:textId="77777777" w:rsidR="00A879D7" w:rsidRPr="00B6457C"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sidRPr="00E45FF2">
        <w:rPr>
          <w:rFonts w:ascii="Times New Roman" w:eastAsiaTheme="minorHAnsi" w:hAnsi="Times New Roman" w:cstheme="minorBidi"/>
          <w:i/>
          <w:sz w:val="20"/>
          <w:szCs w:val="22"/>
        </w:rPr>
        <w:t>186</w:t>
      </w:r>
      <w:r w:rsidR="00A879D7" w:rsidRPr="00E45FF2">
        <w:rPr>
          <w:rFonts w:ascii="Times New Roman" w:eastAsiaTheme="minorHAnsi" w:hAnsi="Times New Roman" w:cstheme="minorBidi"/>
          <w:i/>
          <w:sz w:val="20"/>
          <w:szCs w:val="22"/>
        </w:rPr>
        <w:t>.</w:t>
      </w:r>
      <w:r w:rsidR="00A879D7">
        <w:rPr>
          <w:rFonts w:ascii="Times New Roman" w:eastAsiaTheme="minorHAnsi" w:hAnsi="Times New Roman" w:cstheme="minorBidi"/>
          <w:i/>
          <w:sz w:val="20"/>
          <w:szCs w:val="22"/>
        </w:rPr>
        <w:t xml:space="preserve"> </w:t>
      </w:r>
      <w:r w:rsidR="00A879D7" w:rsidRPr="00B6457C">
        <w:rPr>
          <w:rFonts w:ascii="Times New Roman" w:eastAsiaTheme="minorHAnsi" w:hAnsi="Times New Roman" w:cstheme="minorBidi"/>
          <w:i/>
          <w:sz w:val="20"/>
          <w:szCs w:val="22"/>
        </w:rPr>
        <w:t>Rskr. 2022/23:17</w:t>
      </w:r>
    </w:p>
    <w:p w14:paraId="59339DC6" w14:textId="0A9F3346" w:rsidR="00A879D7" w:rsidRPr="00115C01"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115C01">
        <w:rPr>
          <w:rFonts w:ascii="Times New Roman" w:eastAsia="Calibri" w:hAnsi="Times New Roman"/>
          <w:sz w:val="20"/>
        </w:rPr>
        <w:t>Arrestantvakter och transportuppdrag</w:t>
      </w:r>
      <w:r w:rsidRPr="00115C01">
        <w:rPr>
          <w:rFonts w:ascii="Times New Roman" w:eastAsia="Calibri" w:hAnsi="Times New Roman"/>
          <w:sz w:val="20"/>
        </w:rPr>
        <w:br/>
        <w:t>Prop. 2021/22:275, bet. 2022/23:JuU3</w:t>
      </w:r>
      <w:r w:rsidRPr="00115C01">
        <w:rPr>
          <w:rFonts w:ascii="Times New Roman" w:eastAsia="Calibri" w:hAnsi="Times New Roman"/>
          <w:sz w:val="20"/>
        </w:rPr>
        <w:br/>
        <w:t>Skrivelsen är slutbehandlad.</w:t>
      </w:r>
    </w:p>
    <w:p w14:paraId="2C38967D"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p>
    <w:p w14:paraId="11F1FFEC" w14:textId="32CA55C0" w:rsidR="00A879D7" w:rsidRPr="001F2D44"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879D7">
        <w:rPr>
          <w:rFonts w:ascii="Times New Roman" w:eastAsia="Calibri" w:hAnsi="Times New Roman"/>
          <w:sz w:val="20"/>
        </w:rPr>
        <w:t xml:space="preserve">Den </w:t>
      </w:r>
      <w:r w:rsidR="00361DA4">
        <w:rPr>
          <w:rFonts w:ascii="Times New Roman" w:eastAsia="Calibri" w:hAnsi="Times New Roman"/>
          <w:sz w:val="20"/>
        </w:rPr>
        <w:t>1</w:t>
      </w:r>
      <w:r w:rsidRPr="00A879D7">
        <w:rPr>
          <w:rFonts w:ascii="Times New Roman" w:eastAsia="Calibri" w:hAnsi="Times New Roman"/>
          <w:sz w:val="20"/>
        </w:rPr>
        <w:t xml:space="preserve"> december 2022 utfärdade regeringen den lag riksdagen antagit (SFS </w:t>
      </w:r>
      <w:r w:rsidRPr="001F2D44">
        <w:rPr>
          <w:rFonts w:ascii="Times New Roman" w:eastAsia="Calibri" w:hAnsi="Times New Roman"/>
          <w:sz w:val="20"/>
        </w:rPr>
        <w:t>1596).</w:t>
      </w:r>
    </w:p>
    <w:p w14:paraId="0BF3B14B" w14:textId="17D76CE6"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187</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2022/23:22</w:t>
      </w:r>
    </w:p>
    <w:p w14:paraId="1EE5325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En ny beteckning för kommuner på regional nivå och vissa frågor om regionindelning (vilande grundlagsförslag)  </w:t>
      </w:r>
    </w:p>
    <w:p w14:paraId="59C8C789"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2018/19:162, bet. 2019/20:KU3, bet</w:t>
      </w:r>
      <w:r w:rsidR="000905DA">
        <w:rPr>
          <w:rFonts w:ascii="Times New Roman" w:hAnsi="Times New Roman"/>
          <w:sz w:val="20"/>
        </w:rPr>
        <w:t>.</w:t>
      </w:r>
      <w:r w:rsidRPr="00A879D7">
        <w:rPr>
          <w:rFonts w:ascii="Times New Roman" w:hAnsi="Times New Roman"/>
          <w:sz w:val="20"/>
        </w:rPr>
        <w:t xml:space="preserve"> 2022/23:KU2</w:t>
      </w:r>
    </w:p>
    <w:p w14:paraId="069BB8C0"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1F0B596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17141A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16 november 2022 utfärdade regeringen de lagar riksdagen antagit (SFS 1523).</w:t>
      </w:r>
    </w:p>
    <w:p w14:paraId="40F03B7F" w14:textId="5E1AD5C5"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188</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2022/23:23</w:t>
      </w:r>
    </w:p>
    <w:p w14:paraId="5B2747D5"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 xml:space="preserve">En ny riksbankslag (vilande grundlagsförslag m.m.)   </w:t>
      </w:r>
    </w:p>
    <w:p w14:paraId="0CFBA846"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2021/22:41, bet. 2021/22:KU15, bet. 2022/23:KU8</w:t>
      </w:r>
    </w:p>
    <w:p w14:paraId="2D733C8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38E4E7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09B5DC8" w14:textId="77777777" w:rsid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16 november 2022 utfärdade regeringen de lagar riksdagen antagit (SFS 1566, 1567, 1569 och 1579).</w:t>
      </w:r>
    </w:p>
    <w:p w14:paraId="2369A1DE" w14:textId="6DC5758D"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189</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2022/23:25</w:t>
      </w:r>
    </w:p>
    <w:p w14:paraId="26737DD1" w14:textId="7776AA94"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Ett teknikneutralt krav på underskrift av regeringsbeslut (vilande grundlagsförslag)</w:t>
      </w:r>
    </w:p>
    <w:p w14:paraId="37AE8F4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2021/22:42, bet</w:t>
      </w:r>
      <w:r w:rsidR="000905DA">
        <w:rPr>
          <w:rFonts w:ascii="Times New Roman" w:hAnsi="Times New Roman"/>
          <w:sz w:val="20"/>
        </w:rPr>
        <w:t>.</w:t>
      </w:r>
      <w:r w:rsidRPr="00A879D7">
        <w:rPr>
          <w:rFonts w:ascii="Times New Roman" w:hAnsi="Times New Roman"/>
          <w:sz w:val="20"/>
        </w:rPr>
        <w:t xml:space="preserve"> 2021/22:KU12, bet. 2022/23:KU9</w:t>
      </w:r>
    </w:p>
    <w:p w14:paraId="3EBC1E5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1E3DCBF"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D9864A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Den 24 november 2022 utfärdade regeringen den lag riksdagen antagit (SFS 1600).</w:t>
      </w:r>
    </w:p>
    <w:p w14:paraId="4A5934C7" w14:textId="5416CE39" w:rsidR="00A879D7" w:rsidRPr="00A879D7" w:rsidRDefault="00BD513F" w:rsidP="00A879D7">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190</w:t>
      </w:r>
      <w:r w:rsidRPr="00A879D7">
        <w:rPr>
          <w:rFonts w:ascii="Times New Roman" w:eastAsia="Calibri" w:hAnsi="Times New Roman"/>
          <w:i/>
          <w:sz w:val="20"/>
          <w:szCs w:val="22"/>
        </w:rPr>
        <w:t>.</w:t>
      </w:r>
      <w:r w:rsidR="00A879D7" w:rsidRPr="00A879D7">
        <w:rPr>
          <w:rFonts w:ascii="Times New Roman" w:eastAsia="Calibri" w:hAnsi="Times New Roman"/>
          <w:i/>
          <w:sz w:val="20"/>
          <w:szCs w:val="22"/>
        </w:rPr>
        <w:t xml:space="preserve"> Rskr. 2022/23:28 </w:t>
      </w:r>
    </w:p>
    <w:p w14:paraId="5B4A8A4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Anmälan av föreskrifter om att ytterligare kategorier av fördrivna personer ska ges tillfälligt skydd</w:t>
      </w:r>
    </w:p>
    <w:p w14:paraId="55A8041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Skr. 2021/22:271, bet. </w:t>
      </w:r>
      <w:r w:rsidRPr="00A879D7">
        <w:rPr>
          <w:rFonts w:ascii="Times New Roman" w:hAnsi="Times New Roman"/>
          <w:sz w:val="20"/>
          <w:lang w:eastAsia="sv-SE"/>
        </w:rPr>
        <w:t>2022/23:SfU6</w:t>
      </w:r>
    </w:p>
    <w:p w14:paraId="29B28E19"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rPr>
        <w:t>Skrivelsen är slutbehandlad.</w:t>
      </w:r>
    </w:p>
    <w:p w14:paraId="42022C73"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687009AC" w14:textId="28D9B9DF" w:rsidR="00683B73" w:rsidRDefault="00BD513F"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 xml:space="preserve">Den </w:t>
      </w:r>
      <w:r>
        <w:rPr>
          <w:rFonts w:ascii="Times New Roman" w:hAnsi="Times New Roman"/>
          <w:sz w:val="20"/>
          <w:lang w:eastAsia="sv-SE"/>
        </w:rPr>
        <w:t>19</w:t>
      </w:r>
      <w:r w:rsidRPr="00A879D7">
        <w:rPr>
          <w:rFonts w:ascii="Times New Roman" w:hAnsi="Times New Roman"/>
          <w:sz w:val="20"/>
          <w:lang w:eastAsia="sv-SE"/>
        </w:rPr>
        <w:t xml:space="preserve"> januari 2023</w:t>
      </w:r>
      <w:r w:rsidR="00683B73" w:rsidRPr="00A879D7">
        <w:rPr>
          <w:rFonts w:ascii="Times New Roman" w:hAnsi="Times New Roman"/>
          <w:sz w:val="20"/>
          <w:lang w:eastAsia="sv-SE"/>
        </w:rPr>
        <w:t xml:space="preserve"> beslutade regeringen att skriva av ärendet.</w:t>
      </w:r>
    </w:p>
    <w:p w14:paraId="2D2FF9C8" w14:textId="03EA0F80" w:rsidR="00A879D7" w:rsidRPr="00A879D7" w:rsidRDefault="00683B73" w:rsidP="004C1359">
      <w:pPr>
        <w:pStyle w:val="Rubrik5utannumrering"/>
      </w:pPr>
      <w:r>
        <w:t>191</w:t>
      </w:r>
      <w:r w:rsidRPr="00A879D7">
        <w:t>.</w:t>
      </w:r>
      <w:r w:rsidR="00A879D7" w:rsidRPr="00A879D7">
        <w:t xml:space="preserve"> Rskr. 2022/23:36</w:t>
      </w:r>
    </w:p>
    <w:p w14:paraId="248E2F85"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Ett oberoende tvistlösningsförfarande för kollektiva hyrestvister </w:t>
      </w:r>
    </w:p>
    <w:p w14:paraId="7DC1CE30"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Prop. 2021/22:277, bet. 2022/23:CU2</w:t>
      </w:r>
    </w:p>
    <w:p w14:paraId="0F10159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slutbehandlad. </w:t>
      </w:r>
    </w:p>
    <w:p w14:paraId="7718984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0596702D" w14:textId="77777777" w:rsid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Den 1 december 2022 utfärdade regeringen de lagar riksdagen antagit (SFS 1657–1659). </w:t>
      </w:r>
    </w:p>
    <w:p w14:paraId="775A3168" w14:textId="74A282E5" w:rsidR="00683B73" w:rsidRPr="00A879D7" w:rsidRDefault="00683B73" w:rsidP="00683B73">
      <w:pPr>
        <w:pStyle w:val="Rubrik5utannumrering"/>
      </w:pPr>
      <w:r>
        <w:t>192</w:t>
      </w:r>
      <w:r w:rsidRPr="00A879D7">
        <w:t>. Rskr. 2022/23:37</w:t>
      </w:r>
    </w:p>
    <w:p w14:paraId="5A26526C"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Bolags rörlighet över gränserna inom EU</w:t>
      </w:r>
    </w:p>
    <w:p w14:paraId="0B34EBF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Prop. 2021/22:286, bet. 2022/23:CU3</w:t>
      </w:r>
    </w:p>
    <w:p w14:paraId="084CA6A4"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Skrivelsen är slutbehandlad. </w:t>
      </w:r>
    </w:p>
    <w:p w14:paraId="7FA1A17D"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p>
    <w:p w14:paraId="76BD3649" w14:textId="77777777" w:rsidR="00A879D7" w:rsidRPr="00A879D7" w:rsidRDefault="00A879D7" w:rsidP="00A879D7">
      <w:p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A879D7">
        <w:rPr>
          <w:rFonts w:ascii="Times New Roman" w:hAnsi="Times New Roman"/>
          <w:sz w:val="20"/>
        </w:rPr>
        <w:t xml:space="preserve">Den 1 december 2022 utfärdade regeringen de lagar riksdagen antagit (SFS 1647–1656). </w:t>
      </w:r>
    </w:p>
    <w:p w14:paraId="53D894B7" w14:textId="61D0BF7C" w:rsidR="00A879D7" w:rsidRPr="00A879D7" w:rsidRDefault="00683B73"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193</w:t>
      </w:r>
      <w:r w:rsidR="00A879D7" w:rsidRPr="00A879D7">
        <w:rPr>
          <w:rFonts w:ascii="Times New Roman" w:eastAsiaTheme="minorHAnsi" w:hAnsi="Times New Roman" w:cstheme="minorBidi"/>
          <w:i/>
          <w:sz w:val="20"/>
          <w:szCs w:val="22"/>
        </w:rPr>
        <w:t>. Rskr. 2022/23:41</w:t>
      </w:r>
    </w:p>
    <w:p w14:paraId="36CE169C"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Upphovsrätten på den digitala inre marknaden</w:t>
      </w:r>
    </w:p>
    <w:p w14:paraId="1B462841"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Prop. 2021/22:278, bet. 2022/23:NU6</w:t>
      </w:r>
    </w:p>
    <w:p w14:paraId="6D830753"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Skrivelsen är slutbehandlad.</w:t>
      </w:r>
    </w:p>
    <w:p w14:paraId="56BCE074" w14:textId="77777777" w:rsidR="00A879D7" w:rsidRPr="00A879D7" w:rsidRDefault="00A879D7" w:rsidP="00A879D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26FBB229" w14:textId="648F93E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Den 8 december </w:t>
      </w:r>
      <w:r w:rsidR="00361DA4">
        <w:rPr>
          <w:rFonts w:ascii="Times New Roman" w:hAnsi="Times New Roman"/>
          <w:sz w:val="20"/>
        </w:rPr>
        <w:t xml:space="preserve">2022 </w:t>
      </w:r>
      <w:r w:rsidRPr="00A879D7">
        <w:rPr>
          <w:rFonts w:ascii="Times New Roman" w:hAnsi="Times New Roman"/>
          <w:sz w:val="20"/>
        </w:rPr>
        <w:t>utfärdade regeringen de lagar riksdagen antagit (SFS 1712–1714).</w:t>
      </w:r>
    </w:p>
    <w:p w14:paraId="20EE9794" w14:textId="7588833B" w:rsidR="00A879D7" w:rsidRPr="00A879D7" w:rsidRDefault="00BD513F" w:rsidP="00A879D7">
      <w:pPr>
        <w:keepNext/>
        <w:tabs>
          <w:tab w:val="left" w:pos="907"/>
        </w:tabs>
        <w:spacing w:before="240" w:after="80" w:line="210" w:lineRule="exact"/>
        <w:outlineLvl w:val="4"/>
        <w:rPr>
          <w:rFonts w:ascii="Times New Roman" w:eastAsiaTheme="minorHAnsi" w:hAnsi="Times New Roman" w:cstheme="minorBidi"/>
          <w:i/>
          <w:sz w:val="20"/>
          <w:szCs w:val="22"/>
        </w:rPr>
      </w:pPr>
      <w:r>
        <w:rPr>
          <w:rFonts w:ascii="Times New Roman" w:eastAsiaTheme="minorHAnsi" w:hAnsi="Times New Roman" w:cstheme="minorBidi"/>
          <w:i/>
          <w:sz w:val="20"/>
          <w:szCs w:val="22"/>
        </w:rPr>
        <w:t>194</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2022/23:42 </w:t>
      </w:r>
    </w:p>
    <w:p w14:paraId="7C39C39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Ett höjt försörjningskrav för arbetskraftsinvandrare</w:t>
      </w:r>
    </w:p>
    <w:p w14:paraId="4F111B8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Prop. 2021/22:284, bet. 2022/23:SfU9</w:t>
      </w:r>
    </w:p>
    <w:p w14:paraId="5E59A8D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r w:rsidRPr="00A879D7">
        <w:rPr>
          <w:rFonts w:ascii="Times New Roman" w:hAnsi="Times New Roman"/>
          <w:sz w:val="20"/>
          <w:lang w:eastAsia="sv-SE"/>
        </w:rPr>
        <w:t>Skrivelsen är slutbehandlad.</w:t>
      </w:r>
    </w:p>
    <w:p w14:paraId="30AF0CA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lang w:eastAsia="sv-SE"/>
        </w:rPr>
      </w:pPr>
    </w:p>
    <w:p w14:paraId="4686617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lang w:eastAsia="sv-SE"/>
        </w:rPr>
        <w:t>Den 22 december 2022 utfärdade regeringen den lag riksdagen antagit (SFS 1847).</w:t>
      </w:r>
    </w:p>
    <w:p w14:paraId="2C565F3C"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p>
    <w:p w14:paraId="08905971" w14:textId="7A4240D9" w:rsidR="00A879D7" w:rsidRPr="00A879D7" w:rsidRDefault="00BD513F" w:rsidP="00A879D7">
      <w:pPr>
        <w:keepNext/>
        <w:tabs>
          <w:tab w:val="left" w:pos="907"/>
        </w:tabs>
        <w:spacing w:after="80" w:line="210" w:lineRule="exact"/>
        <w:outlineLvl w:val="4"/>
        <w:rPr>
          <w:rFonts w:ascii="Times New Roman" w:eastAsiaTheme="minorHAnsi" w:hAnsi="Times New Roman" w:cstheme="minorBidi"/>
          <w:i/>
          <w:sz w:val="20"/>
          <w:szCs w:val="22"/>
        </w:rPr>
      </w:pPr>
      <w:bookmarkStart w:id="112" w:name="_Hlk122358824"/>
      <w:r>
        <w:rPr>
          <w:rFonts w:ascii="Times New Roman" w:eastAsiaTheme="minorHAnsi" w:hAnsi="Times New Roman" w:cstheme="minorBidi"/>
          <w:i/>
          <w:sz w:val="20"/>
          <w:szCs w:val="22"/>
        </w:rPr>
        <w:t>195</w:t>
      </w:r>
      <w:r w:rsidRPr="00A879D7">
        <w:rPr>
          <w:rFonts w:ascii="Times New Roman" w:eastAsiaTheme="minorHAnsi" w:hAnsi="Times New Roman" w:cstheme="minorBidi"/>
          <w:i/>
          <w:sz w:val="20"/>
          <w:szCs w:val="22"/>
        </w:rPr>
        <w:t>.</w:t>
      </w:r>
      <w:r w:rsidR="00A879D7" w:rsidRPr="00A879D7">
        <w:rPr>
          <w:rFonts w:ascii="Times New Roman" w:eastAsiaTheme="minorHAnsi" w:hAnsi="Times New Roman" w:cstheme="minorBidi"/>
          <w:i/>
          <w:sz w:val="20"/>
          <w:szCs w:val="22"/>
        </w:rPr>
        <w:t xml:space="preserve"> Rskr. 2022/23:44</w:t>
      </w:r>
    </w:p>
    <w:p w14:paraId="24C3F2F5"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 xml:space="preserve">Riksrevisionens rapport om migrationsdomstolarnas handläggningstider i asylmål </w:t>
      </w:r>
    </w:p>
    <w:p w14:paraId="0C4C6F9B" w14:textId="320D890A" w:rsidR="00683B73" w:rsidRPr="00A879D7" w:rsidRDefault="00683B73" w:rsidP="00683B73">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474BAD">
        <w:rPr>
          <w:rFonts w:ascii="Times New Roman" w:eastAsiaTheme="minorHAnsi" w:hAnsi="Times New Roman" w:cstheme="minorBidi"/>
          <w:iCs/>
          <w:sz w:val="20"/>
          <w:szCs w:val="22"/>
        </w:rPr>
        <w:t>Skr. 2021/22:282</w:t>
      </w:r>
      <w:r>
        <w:rPr>
          <w:rFonts w:ascii="Times New Roman" w:eastAsiaTheme="minorHAnsi" w:hAnsi="Times New Roman" w:cstheme="minorBidi"/>
          <w:iCs/>
          <w:sz w:val="20"/>
          <w:szCs w:val="22"/>
        </w:rPr>
        <w:t xml:space="preserve">, </w:t>
      </w:r>
      <w:r w:rsidR="00BD513F">
        <w:rPr>
          <w:rFonts w:ascii="Times New Roman" w:eastAsiaTheme="minorHAnsi" w:hAnsi="Times New Roman" w:cstheme="minorBidi"/>
          <w:iCs/>
          <w:sz w:val="20"/>
          <w:szCs w:val="22"/>
        </w:rPr>
        <w:t>b</w:t>
      </w:r>
      <w:r w:rsidR="00BD513F" w:rsidRPr="00A879D7">
        <w:rPr>
          <w:rFonts w:ascii="Times New Roman" w:eastAsiaTheme="minorHAnsi" w:hAnsi="Times New Roman" w:cstheme="minorBidi"/>
          <w:iCs/>
          <w:sz w:val="20"/>
          <w:szCs w:val="22"/>
        </w:rPr>
        <w:t>et. 2022/23:SfU8</w:t>
      </w:r>
    </w:p>
    <w:p w14:paraId="6B62558A"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iCs/>
          <w:sz w:val="20"/>
          <w:szCs w:val="22"/>
        </w:rPr>
      </w:pPr>
      <w:r w:rsidRPr="00A879D7">
        <w:rPr>
          <w:rFonts w:ascii="Times New Roman" w:eastAsiaTheme="minorHAnsi" w:hAnsi="Times New Roman" w:cstheme="minorBidi"/>
          <w:iCs/>
          <w:sz w:val="20"/>
          <w:szCs w:val="22"/>
        </w:rPr>
        <w:t>Skrivelsen är slutbehandlad.</w:t>
      </w:r>
    </w:p>
    <w:p w14:paraId="36786CDE"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4F5637B"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Den 22 december 2022 beslutade regeringen att skriva av ärendet.</w:t>
      </w:r>
      <w:bookmarkEnd w:id="112"/>
    </w:p>
    <w:p w14:paraId="438B84E6" w14:textId="7CA73423" w:rsidR="00A879D7" w:rsidRPr="00A879D7" w:rsidRDefault="00683B73" w:rsidP="00035212">
      <w:pPr>
        <w:pStyle w:val="Rubrik5utannumrering"/>
        <w:rPr>
          <w:rFonts w:eastAsiaTheme="minorEastAsia"/>
          <w:i w:val="0"/>
          <w:iCs/>
        </w:rPr>
      </w:pPr>
      <w:r>
        <w:t>196</w:t>
      </w:r>
      <w:r w:rsidRPr="00A879D7">
        <w:rPr>
          <w:rFonts w:eastAsiaTheme="minorEastAsia"/>
          <w:iCs/>
        </w:rPr>
        <w:t>.</w:t>
      </w:r>
      <w:r w:rsidR="00A879D7" w:rsidRPr="00A879D7">
        <w:rPr>
          <w:rFonts w:eastAsiaTheme="minorEastAsia"/>
          <w:iCs/>
        </w:rPr>
        <w:t xml:space="preserve"> Rskr. 2022/23:53</w:t>
      </w:r>
    </w:p>
    <w:p w14:paraId="5A76405F"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Höständringsbudget för 2022 </w:t>
      </w:r>
    </w:p>
    <w:p w14:paraId="05906E08" w14:textId="38FA9DAE" w:rsidR="00A879D7" w:rsidRPr="00A879D7" w:rsidRDefault="00A879D7" w:rsidP="00A879D7">
      <w:pPr>
        <w:spacing w:after="0" w:line="240" w:lineRule="auto"/>
        <w:rPr>
          <w:rFonts w:ascii="Times New Roman" w:eastAsiaTheme="minorEastAsia" w:hAnsi="Times New Roman"/>
          <w:sz w:val="20"/>
        </w:rPr>
      </w:pPr>
      <w:r w:rsidRPr="00A879D7">
        <w:rPr>
          <w:rFonts w:ascii="Times New Roman" w:eastAsiaTheme="minorEastAsia" w:hAnsi="Times New Roman"/>
          <w:sz w:val="20"/>
        </w:rPr>
        <w:t xml:space="preserve">Prop. 2022/23:2, bet. </w:t>
      </w:r>
      <w:r w:rsidRPr="00A879D7">
        <w:rPr>
          <w:rFonts w:ascii="Times New Roman" w:hAnsi="Times New Roman"/>
          <w:sz w:val="20"/>
          <w:lang w:eastAsia="sv-SE"/>
        </w:rPr>
        <w:t>2022/23:FiU1</w:t>
      </w:r>
      <w:r w:rsidR="00FE2DC7">
        <w:rPr>
          <w:rFonts w:ascii="Times New Roman" w:hAnsi="Times New Roman"/>
          <w:sz w:val="20"/>
          <w:lang w:eastAsia="sv-SE"/>
        </w:rPr>
        <w:t>1</w:t>
      </w:r>
    </w:p>
    <w:p w14:paraId="10D9E381" w14:textId="77777777" w:rsidR="00A879D7" w:rsidRPr="00A879D7" w:rsidRDefault="00A879D7" w:rsidP="00A879D7">
      <w:pPr>
        <w:spacing w:after="0" w:line="240" w:lineRule="auto"/>
        <w:rPr>
          <w:rFonts w:ascii="Times New Roman" w:eastAsiaTheme="minorEastAsia" w:hAnsi="Times New Roman"/>
          <w:sz w:val="20"/>
        </w:rPr>
      </w:pPr>
      <w:r w:rsidRPr="00A879D7">
        <w:rPr>
          <w:rFonts w:ascii="Times New Roman" w:eastAsiaTheme="minorEastAsia" w:hAnsi="Times New Roman"/>
          <w:sz w:val="20"/>
        </w:rPr>
        <w:t>Skrivelsen är slutbehandlad.</w:t>
      </w:r>
    </w:p>
    <w:p w14:paraId="11F980FE" w14:textId="77777777" w:rsidR="00A879D7" w:rsidRPr="00A879D7" w:rsidRDefault="00A879D7" w:rsidP="00A879D7">
      <w:pPr>
        <w:spacing w:after="0" w:line="240" w:lineRule="auto"/>
        <w:rPr>
          <w:rFonts w:ascii="Times New Roman" w:eastAsiaTheme="minorEastAsia" w:hAnsi="Times New Roman"/>
          <w:sz w:val="20"/>
        </w:rPr>
      </w:pPr>
    </w:p>
    <w:p w14:paraId="2BD63B6F" w14:textId="754B1B42"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A879D7">
        <w:rPr>
          <w:rFonts w:ascii="Times New Roman" w:eastAsiaTheme="minorEastAsia" w:hAnsi="Times New Roman"/>
          <w:sz w:val="20"/>
        </w:rPr>
        <w:t xml:space="preserve">Om </w:t>
      </w:r>
      <w:r w:rsidRPr="004970D1">
        <w:rPr>
          <w:rFonts w:ascii="Times New Roman" w:eastAsiaTheme="minorEastAsia" w:hAnsi="Times New Roman"/>
          <w:i/>
          <w:sz w:val="20"/>
        </w:rPr>
        <w:t>godkännande av ändrade ramar för utgiftsområden och ändrade anslag</w:t>
      </w:r>
      <w:r w:rsidR="004970D1">
        <w:rPr>
          <w:rFonts w:ascii="Times New Roman" w:eastAsiaTheme="minorEastAsia" w:hAnsi="Times New Roman"/>
          <w:sz w:val="20"/>
        </w:rPr>
        <w:t>:</w:t>
      </w:r>
      <w:r w:rsidRPr="00A879D7">
        <w:rPr>
          <w:rFonts w:ascii="Times New Roman" w:eastAsiaTheme="minorEastAsia" w:hAnsi="Times New Roman"/>
          <w:sz w:val="20"/>
        </w:rPr>
        <w:t xml:space="preserve"> Den 15 december 2022 beslutade regeringen om ändring av regle</w:t>
      </w:r>
      <w:r w:rsidRPr="00A879D7">
        <w:rPr>
          <w:rFonts w:ascii="Times New Roman" w:eastAsiaTheme="minorEastAsia" w:hAnsi="Times New Roman"/>
          <w:sz w:val="20"/>
        </w:rPr>
        <w:softHyphen/>
        <w:t>rings</w:t>
      </w:r>
      <w:r w:rsidRPr="00A879D7">
        <w:rPr>
          <w:rFonts w:ascii="Times New Roman" w:eastAsiaTheme="minorEastAsia" w:hAnsi="Times New Roman"/>
          <w:sz w:val="20"/>
        </w:rPr>
        <w:softHyphen/>
        <w:t>brev för budgetåret 2022 avseende Polismyndigheten, Åklagar</w:t>
      </w:r>
      <w:r w:rsidR="00866D06">
        <w:rPr>
          <w:rFonts w:ascii="Times New Roman" w:eastAsiaTheme="minorEastAsia" w:hAnsi="Times New Roman"/>
          <w:sz w:val="20"/>
        </w:rPr>
        <w:softHyphen/>
      </w:r>
      <w:r w:rsidRPr="00A879D7">
        <w:rPr>
          <w:rFonts w:ascii="Times New Roman" w:eastAsiaTheme="minorEastAsia" w:hAnsi="Times New Roman"/>
          <w:sz w:val="20"/>
        </w:rPr>
        <w:t>myndig</w:t>
      </w:r>
      <w:r w:rsidR="00866D06">
        <w:rPr>
          <w:rFonts w:ascii="Times New Roman" w:eastAsiaTheme="minorEastAsia" w:hAnsi="Times New Roman"/>
          <w:sz w:val="20"/>
        </w:rPr>
        <w:softHyphen/>
      </w:r>
      <w:r w:rsidRPr="00A879D7">
        <w:rPr>
          <w:rFonts w:ascii="Times New Roman" w:eastAsiaTheme="minorEastAsia" w:hAnsi="Times New Roman"/>
          <w:sz w:val="20"/>
        </w:rPr>
        <w:t>heten samt Myndigheten för samhälls</w:t>
      </w:r>
      <w:r w:rsidRPr="00A879D7">
        <w:rPr>
          <w:rFonts w:ascii="Times New Roman" w:eastAsiaTheme="minorEastAsia" w:hAnsi="Times New Roman"/>
          <w:sz w:val="20"/>
        </w:rPr>
        <w:softHyphen/>
        <w:t>skydd och beredskap. Punkten är slutbehandlad.</w:t>
      </w:r>
    </w:p>
    <w:p w14:paraId="6CCC94C2" w14:textId="05C8F11F" w:rsidR="00A879D7" w:rsidRPr="00A879D7" w:rsidRDefault="00BD513F" w:rsidP="00035212">
      <w:pPr>
        <w:pStyle w:val="Rubrik5utannumrering"/>
        <w:rPr>
          <w:i w:val="0"/>
        </w:rPr>
      </w:pPr>
      <w:r>
        <w:t>197</w:t>
      </w:r>
      <w:r w:rsidRPr="00A879D7">
        <w:t>.</w:t>
      </w:r>
      <w:r w:rsidR="00A879D7" w:rsidRPr="00A879D7">
        <w:t xml:space="preserve"> Rskr</w:t>
      </w:r>
      <w:r w:rsidR="00622A68">
        <w:t>.</w:t>
      </w:r>
      <w:r w:rsidR="00A879D7" w:rsidRPr="00A879D7">
        <w:t xml:space="preserve"> 2022/23:61</w:t>
      </w:r>
    </w:p>
    <w:p w14:paraId="7F73C7D7"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Utgiftsområde 1 Rikets styrelse </w:t>
      </w:r>
    </w:p>
    <w:p w14:paraId="17C67C9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Prop. 2022/23:1, bet. 2022/23:KU1 </w:t>
      </w:r>
    </w:p>
    <w:p w14:paraId="34A58B16"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Skrivelsen är slutbehandlad.</w:t>
      </w:r>
    </w:p>
    <w:p w14:paraId="4DD59E9D"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32BBCA" w14:textId="357E3D29"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Punkt 1 om </w:t>
      </w:r>
      <w:r w:rsidRPr="00A879D7">
        <w:rPr>
          <w:rFonts w:ascii="Times New Roman" w:hAnsi="Times New Roman"/>
          <w:i/>
          <w:iCs/>
          <w:sz w:val="20"/>
        </w:rPr>
        <w:t>statens budget inom utgiftsområde 1, a) anslagen för 2023</w:t>
      </w:r>
      <w:r w:rsidRPr="00A879D7">
        <w:rPr>
          <w:rFonts w:ascii="Times New Roman" w:hAnsi="Times New Roman"/>
          <w:sz w:val="20"/>
        </w:rPr>
        <w:t xml:space="preserve">: </w:t>
      </w:r>
    </w:p>
    <w:p w14:paraId="105AE431" w14:textId="77777777" w:rsidR="00A879D7" w:rsidRP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 xml:space="preserve">Den 22 december 2022 beslutade regeringen regleringsbrev för budgetåret </w:t>
      </w:r>
    </w:p>
    <w:p w14:paraId="09F0DAEF" w14:textId="73983AFB" w:rsidR="00A879D7" w:rsidRDefault="00A879D7" w:rsidP="00A879D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879D7">
        <w:rPr>
          <w:rFonts w:ascii="Times New Roman" w:hAnsi="Times New Roman"/>
          <w:sz w:val="20"/>
        </w:rPr>
        <w:t>2023 avseende anslag 6:2 Justitiekanslern och anslag 6:3 Integritets</w:t>
      </w:r>
      <w:r w:rsidR="00866D06">
        <w:rPr>
          <w:rFonts w:ascii="Times New Roman" w:hAnsi="Times New Roman"/>
          <w:sz w:val="20"/>
        </w:rPr>
        <w:softHyphen/>
      </w:r>
      <w:r w:rsidRPr="00A879D7">
        <w:rPr>
          <w:rFonts w:ascii="Times New Roman" w:hAnsi="Times New Roman"/>
          <w:sz w:val="20"/>
        </w:rPr>
        <w:t>skyddsmyndigheten. Punkten är slutbehandlad.</w:t>
      </w:r>
    </w:p>
    <w:p w14:paraId="6D952213" w14:textId="1D43B6EC" w:rsidR="00BD513F" w:rsidRDefault="00BD513F" w:rsidP="00035212">
      <w:pPr>
        <w:pStyle w:val="Rubrik5utannumrering"/>
      </w:pPr>
      <w:r w:rsidRPr="00115C01">
        <w:t>198</w:t>
      </w:r>
      <w:r w:rsidRPr="00A879D7">
        <w:t>. Rskr. 2022/23:</w:t>
      </w:r>
      <w:r>
        <w:t>74</w:t>
      </w:r>
    </w:p>
    <w:p w14:paraId="0D4931D6" w14:textId="77777777" w:rsidR="00683B73" w:rsidRDefault="00683B73"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C118E">
        <w:rPr>
          <w:rFonts w:ascii="Times New Roman" w:hAnsi="Times New Roman"/>
          <w:sz w:val="20"/>
        </w:rPr>
        <w:t>Utgiftsområde 8 Migration</w:t>
      </w:r>
    </w:p>
    <w:p w14:paraId="4C0986D4" w14:textId="74FDAE9B" w:rsidR="00683B73" w:rsidRDefault="00683B73"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w:t>
      </w:r>
      <w:r w:rsidR="00AC512D">
        <w:rPr>
          <w:rFonts w:ascii="Times New Roman" w:hAnsi="Times New Roman"/>
          <w:sz w:val="20"/>
        </w:rPr>
        <w:t>.</w:t>
      </w:r>
      <w:r>
        <w:rPr>
          <w:rFonts w:ascii="Times New Roman" w:hAnsi="Times New Roman"/>
          <w:sz w:val="20"/>
        </w:rPr>
        <w:t xml:space="preserve"> 2022/23:1, bet</w:t>
      </w:r>
      <w:r w:rsidR="00AC512D">
        <w:rPr>
          <w:rFonts w:ascii="Times New Roman" w:hAnsi="Times New Roman"/>
          <w:sz w:val="20"/>
        </w:rPr>
        <w:t>.</w:t>
      </w:r>
      <w:r>
        <w:rPr>
          <w:rFonts w:ascii="Times New Roman" w:hAnsi="Times New Roman"/>
          <w:sz w:val="20"/>
        </w:rPr>
        <w:t xml:space="preserve"> 2022/23:SfU4</w:t>
      </w:r>
    </w:p>
    <w:p w14:paraId="248653AD" w14:textId="5C09653A" w:rsidR="00683B73" w:rsidRPr="008C118E" w:rsidRDefault="00683B73" w:rsidP="00683B7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Skrivelsen är slutbehandlad</w:t>
      </w:r>
      <w:r w:rsidR="00431A22">
        <w:rPr>
          <w:rFonts w:ascii="Times New Roman" w:hAnsi="Times New Roman"/>
          <w:sz w:val="20"/>
        </w:rPr>
        <w:t>.</w:t>
      </w:r>
    </w:p>
    <w:p w14:paraId="5044D376" w14:textId="77777777" w:rsidR="00683B73" w:rsidRDefault="00683B73" w:rsidP="00683B73">
      <w:pPr>
        <w:spacing w:after="0" w:line="240" w:lineRule="auto"/>
        <w:rPr>
          <w:rFonts w:ascii="Times New Roman" w:eastAsiaTheme="minorEastAsia" w:hAnsi="Times New Roman"/>
          <w:i/>
          <w:iCs/>
          <w:sz w:val="20"/>
          <w:szCs w:val="25"/>
        </w:rPr>
      </w:pPr>
    </w:p>
    <w:p w14:paraId="43CF8BC2" w14:textId="110C0444" w:rsidR="00364A9E" w:rsidRDefault="00BD513F" w:rsidP="00BD513F">
      <w:pPr>
        <w:spacing w:after="0" w:line="240" w:lineRule="auto"/>
        <w:rPr>
          <w:rFonts w:ascii="Times New Roman" w:eastAsiaTheme="minorEastAsia" w:hAnsi="Times New Roman"/>
          <w:sz w:val="20"/>
        </w:rPr>
      </w:pPr>
      <w:r w:rsidRPr="008E5F08">
        <w:rPr>
          <w:rFonts w:ascii="Times New Roman" w:eastAsiaTheme="minorEastAsia" w:hAnsi="Times New Roman"/>
          <w:sz w:val="20"/>
        </w:rPr>
        <w:t xml:space="preserve">Punkt 1 a) om </w:t>
      </w:r>
      <w:r>
        <w:rPr>
          <w:rFonts w:ascii="Times New Roman" w:eastAsiaTheme="minorEastAsia" w:hAnsi="Times New Roman"/>
          <w:i/>
          <w:iCs/>
          <w:sz w:val="20"/>
        </w:rPr>
        <w:t xml:space="preserve">statens budget </w:t>
      </w:r>
      <w:r w:rsidRPr="00115C01">
        <w:rPr>
          <w:rFonts w:ascii="Times New Roman" w:eastAsiaTheme="minorEastAsia" w:hAnsi="Times New Roman"/>
          <w:i/>
          <w:iCs/>
          <w:sz w:val="20"/>
        </w:rPr>
        <w:t>inom utgiftsområde 8</w:t>
      </w:r>
      <w:r>
        <w:rPr>
          <w:rFonts w:ascii="Times New Roman" w:eastAsiaTheme="minorEastAsia" w:hAnsi="Times New Roman"/>
          <w:i/>
          <w:iCs/>
          <w:sz w:val="20"/>
        </w:rPr>
        <w:t>, a) anslagen för 2023</w:t>
      </w:r>
      <w:r w:rsidRPr="008E5F08">
        <w:rPr>
          <w:rFonts w:ascii="Times New Roman" w:eastAsiaTheme="minorEastAsia" w:hAnsi="Times New Roman"/>
          <w:sz w:val="20"/>
        </w:rPr>
        <w:t>: Den 2</w:t>
      </w:r>
      <w:r>
        <w:rPr>
          <w:rFonts w:ascii="Times New Roman" w:eastAsiaTheme="minorEastAsia" w:hAnsi="Times New Roman"/>
          <w:sz w:val="20"/>
        </w:rPr>
        <w:t>1</w:t>
      </w:r>
      <w:r w:rsidRPr="008E5F08">
        <w:rPr>
          <w:rFonts w:ascii="Times New Roman" w:eastAsiaTheme="minorEastAsia" w:hAnsi="Times New Roman"/>
          <w:sz w:val="20"/>
        </w:rPr>
        <w:t xml:space="preserve"> december 202</w:t>
      </w:r>
      <w:r>
        <w:rPr>
          <w:rFonts w:ascii="Times New Roman" w:eastAsiaTheme="minorEastAsia" w:hAnsi="Times New Roman"/>
          <w:sz w:val="20"/>
        </w:rPr>
        <w:t>2</w:t>
      </w:r>
      <w:r w:rsidRPr="008E5F08">
        <w:rPr>
          <w:rFonts w:ascii="Times New Roman" w:eastAsiaTheme="minorEastAsia" w:hAnsi="Times New Roman"/>
          <w:sz w:val="20"/>
        </w:rPr>
        <w:t xml:space="preserve"> beslutade regeringen regleringsbrev och i förekommande fall ytterligare riktlinjer för de anvisade anslagen. </w:t>
      </w:r>
      <w:r w:rsidR="004556F6">
        <w:rPr>
          <w:rFonts w:ascii="Times New Roman" w:eastAsiaTheme="minorEastAsia" w:hAnsi="Times New Roman"/>
          <w:sz w:val="20"/>
        </w:rPr>
        <w:t>P</w:t>
      </w:r>
      <w:r w:rsidRPr="008E5F08">
        <w:rPr>
          <w:rFonts w:ascii="Times New Roman" w:eastAsiaTheme="minorEastAsia" w:hAnsi="Times New Roman"/>
          <w:sz w:val="20"/>
        </w:rPr>
        <w:t xml:space="preserve">unkten är slutbehandlad. </w:t>
      </w:r>
    </w:p>
    <w:p w14:paraId="7B7137DF" w14:textId="39B12EF4" w:rsidR="00BD513F" w:rsidRPr="008E5F08" w:rsidRDefault="00BD513F" w:rsidP="00364A9E">
      <w:pPr>
        <w:pStyle w:val="Brdtextmedindrag"/>
        <w:rPr>
          <w:rFonts w:eastAsiaTheme="minorEastAsia"/>
        </w:rPr>
      </w:pPr>
      <w:r w:rsidRPr="008E5F08">
        <w:rPr>
          <w:rFonts w:eastAsiaTheme="minorEastAsia"/>
        </w:rPr>
        <w:t xml:space="preserve">Punkt 1 b) om </w:t>
      </w:r>
      <w:r w:rsidRPr="00115C01">
        <w:rPr>
          <w:rFonts w:eastAsiaTheme="minorEastAsia"/>
          <w:i/>
          <w:iCs/>
        </w:rPr>
        <w:t>bemyndigande om ekonomiska åtaganden</w:t>
      </w:r>
      <w:r w:rsidRPr="008E5F08">
        <w:rPr>
          <w:rFonts w:eastAsiaTheme="minorEastAsia"/>
        </w:rPr>
        <w:t>: Den 2</w:t>
      </w:r>
      <w:r>
        <w:rPr>
          <w:rFonts w:eastAsiaTheme="minorEastAsia"/>
        </w:rPr>
        <w:t>1</w:t>
      </w:r>
      <w:r w:rsidR="009E5DA9">
        <w:rPr>
          <w:rFonts w:eastAsiaTheme="minorEastAsia"/>
        </w:rPr>
        <w:t> </w:t>
      </w:r>
      <w:r w:rsidRPr="008E5F08">
        <w:rPr>
          <w:rFonts w:eastAsiaTheme="minorEastAsia"/>
        </w:rPr>
        <w:t>december 202</w:t>
      </w:r>
      <w:r>
        <w:rPr>
          <w:rFonts w:eastAsiaTheme="minorEastAsia"/>
        </w:rPr>
        <w:t>2</w:t>
      </w:r>
      <w:r w:rsidRPr="008E5F08">
        <w:rPr>
          <w:rFonts w:eastAsiaTheme="minorEastAsia"/>
        </w:rPr>
        <w:t xml:space="preserve"> beslutade regeringen om regleringsbrev för budgetåret 202</w:t>
      </w:r>
      <w:r>
        <w:rPr>
          <w:rFonts w:eastAsiaTheme="minorEastAsia"/>
        </w:rPr>
        <w:t>2</w:t>
      </w:r>
      <w:r w:rsidRPr="008E5F08">
        <w:rPr>
          <w:rFonts w:eastAsiaTheme="minorEastAsia"/>
        </w:rPr>
        <w:t xml:space="preserve"> avseende Migrationsverket och fastställde därigenom bemyndigande om ekonomiska åtaganden för anslaget 1:8 Från EU-budgeten finansierade insatser för asylsökande och flyktingar enligt riksdagens beslut. </w:t>
      </w:r>
      <w:r w:rsidR="004556F6">
        <w:rPr>
          <w:rFonts w:eastAsiaTheme="minorEastAsia"/>
        </w:rPr>
        <w:t>P</w:t>
      </w:r>
      <w:r w:rsidRPr="008E5F08">
        <w:rPr>
          <w:rFonts w:eastAsiaTheme="minorEastAsia"/>
        </w:rPr>
        <w:t>unkten är slutbehandlad.</w:t>
      </w:r>
    </w:p>
    <w:p w14:paraId="66F1B924" w14:textId="680B460C" w:rsidR="00683B73" w:rsidRPr="00A879D7" w:rsidRDefault="00BD513F" w:rsidP="00683B73">
      <w:pPr>
        <w:pStyle w:val="Rubrik5utannumrering"/>
      </w:pPr>
      <w:r>
        <w:t>199</w:t>
      </w:r>
      <w:r w:rsidRPr="00A879D7">
        <w:t>.</w:t>
      </w:r>
      <w:r w:rsidR="00683B73" w:rsidRPr="00A879D7">
        <w:t xml:space="preserve"> Rskr. 2022/23:85</w:t>
      </w:r>
    </w:p>
    <w:p w14:paraId="6258981B" w14:textId="77777777" w:rsidR="00683B73" w:rsidRDefault="00683B73" w:rsidP="00683B73">
      <w:pPr>
        <w:spacing w:after="0" w:line="240" w:lineRule="auto"/>
        <w:rPr>
          <w:rFonts w:ascii="Times New Roman" w:eastAsiaTheme="minorEastAsia" w:hAnsi="Times New Roman"/>
          <w:sz w:val="20"/>
        </w:rPr>
      </w:pPr>
      <w:r w:rsidRPr="00A879D7">
        <w:rPr>
          <w:rFonts w:ascii="Times New Roman" w:eastAsiaTheme="minorEastAsia" w:hAnsi="Times New Roman"/>
          <w:sz w:val="20"/>
        </w:rPr>
        <w:t xml:space="preserve">Utgiftsområde 4 Rättsväsendet </w:t>
      </w:r>
    </w:p>
    <w:p w14:paraId="7BD03193" w14:textId="77777777" w:rsidR="00683B73" w:rsidRPr="00A879D7" w:rsidRDefault="00683B73" w:rsidP="00683B73">
      <w:pPr>
        <w:spacing w:after="0" w:line="240" w:lineRule="auto"/>
        <w:rPr>
          <w:rFonts w:ascii="Times New Roman" w:eastAsiaTheme="minorEastAsia" w:hAnsi="Times New Roman"/>
          <w:i/>
          <w:iCs/>
          <w:sz w:val="20"/>
          <w:szCs w:val="25"/>
        </w:rPr>
      </w:pPr>
      <w:r>
        <w:rPr>
          <w:rFonts w:ascii="Times New Roman" w:eastAsiaTheme="minorEastAsia" w:hAnsi="Times New Roman"/>
          <w:sz w:val="20"/>
        </w:rPr>
        <w:t>P</w:t>
      </w:r>
      <w:r w:rsidRPr="00A879D7">
        <w:rPr>
          <w:rFonts w:ascii="Times New Roman" w:eastAsiaTheme="minorEastAsia" w:hAnsi="Times New Roman"/>
          <w:sz w:val="20"/>
        </w:rPr>
        <w:t>rop. 2022:23:1, bet</w:t>
      </w:r>
      <w:r>
        <w:rPr>
          <w:rFonts w:ascii="Times New Roman" w:eastAsiaTheme="minorEastAsia" w:hAnsi="Times New Roman"/>
          <w:sz w:val="20"/>
        </w:rPr>
        <w:t>.</w:t>
      </w:r>
      <w:r w:rsidRPr="00A879D7">
        <w:rPr>
          <w:rFonts w:ascii="Times New Roman" w:eastAsiaTheme="minorEastAsia" w:hAnsi="Times New Roman"/>
          <w:sz w:val="20"/>
        </w:rPr>
        <w:t xml:space="preserve"> 2022:23:JuU1</w:t>
      </w:r>
    </w:p>
    <w:p w14:paraId="7D0AD893" w14:textId="77777777" w:rsidR="00683B73" w:rsidRPr="00A879D7" w:rsidRDefault="00683B73" w:rsidP="00683B73">
      <w:pPr>
        <w:spacing w:after="0" w:line="240" w:lineRule="auto"/>
        <w:rPr>
          <w:rFonts w:ascii="Times New Roman" w:eastAsiaTheme="minorEastAsia" w:hAnsi="Times New Roman"/>
          <w:sz w:val="20"/>
        </w:rPr>
      </w:pPr>
      <w:r w:rsidRPr="00A879D7">
        <w:rPr>
          <w:rFonts w:ascii="Times New Roman" w:eastAsiaTheme="minorEastAsia" w:hAnsi="Times New Roman"/>
          <w:sz w:val="20"/>
        </w:rPr>
        <w:t>Skrivelsen är slutbehandlad.</w:t>
      </w:r>
    </w:p>
    <w:p w14:paraId="24236921" w14:textId="77777777" w:rsidR="00683B73" w:rsidRPr="00A879D7" w:rsidRDefault="00683B73" w:rsidP="00683B73">
      <w:pPr>
        <w:spacing w:after="0" w:line="240" w:lineRule="auto"/>
        <w:rPr>
          <w:rFonts w:ascii="Times New Roman" w:eastAsiaTheme="minorEastAsia" w:hAnsi="Times New Roman"/>
          <w:sz w:val="20"/>
        </w:rPr>
      </w:pPr>
    </w:p>
    <w:p w14:paraId="7D84D5DA" w14:textId="6260F59E" w:rsidR="00683B73" w:rsidRDefault="00683B73" w:rsidP="00683B73">
      <w:pPr>
        <w:tabs>
          <w:tab w:val="left" w:pos="2268"/>
        </w:tabs>
        <w:overflowPunct w:val="0"/>
        <w:autoSpaceDE w:val="0"/>
        <w:autoSpaceDN w:val="0"/>
        <w:adjustRightInd w:val="0"/>
        <w:spacing w:after="0" w:line="240" w:lineRule="auto"/>
        <w:jc w:val="both"/>
        <w:textAlignment w:val="baseline"/>
        <w:rPr>
          <w:rFonts w:ascii="Times New Roman" w:eastAsiaTheme="minorEastAsia" w:hAnsi="Times New Roman"/>
          <w:sz w:val="20"/>
        </w:rPr>
      </w:pPr>
      <w:r w:rsidRPr="00A879D7">
        <w:rPr>
          <w:rFonts w:ascii="Times New Roman" w:eastAsiaTheme="minorEastAsia" w:hAnsi="Times New Roman"/>
          <w:sz w:val="20"/>
        </w:rPr>
        <w:t xml:space="preserve">Punkt 1 om </w:t>
      </w:r>
      <w:r w:rsidRPr="00E145FA">
        <w:rPr>
          <w:rFonts w:ascii="Times New Roman" w:eastAsiaTheme="minorEastAsia" w:hAnsi="Times New Roman"/>
          <w:i/>
          <w:sz w:val="20"/>
        </w:rPr>
        <w:t>statens budget inom utgiftsområde 4, a) anslagen för 2023</w:t>
      </w:r>
      <w:r w:rsidRPr="00A879D7">
        <w:rPr>
          <w:rFonts w:ascii="Times New Roman" w:eastAsiaTheme="minorEastAsia" w:hAnsi="Times New Roman"/>
          <w:sz w:val="20"/>
        </w:rPr>
        <w:t xml:space="preserve"> och </w:t>
      </w:r>
      <w:r w:rsidRPr="00E145FA">
        <w:rPr>
          <w:rFonts w:ascii="Times New Roman" w:eastAsiaTheme="minorEastAsia" w:hAnsi="Times New Roman"/>
          <w:i/>
          <w:sz w:val="20"/>
        </w:rPr>
        <w:t>b) bemyndiganden om ekonomiska åtaganden</w:t>
      </w:r>
      <w:r w:rsidRPr="00A879D7">
        <w:rPr>
          <w:rFonts w:ascii="Times New Roman" w:eastAsiaTheme="minorEastAsia" w:hAnsi="Times New Roman"/>
          <w:sz w:val="20"/>
        </w:rPr>
        <w:t>: Den 22 december 2022 beslutade regeringen regleringsbrev för budgetåret 2023 avseende Polismyndigheten, Säkerhetspolisen, Åklagarmyndigheten, Ekobrotts</w:t>
      </w:r>
      <w:r>
        <w:rPr>
          <w:rFonts w:ascii="Times New Roman" w:eastAsiaTheme="minorEastAsia" w:hAnsi="Times New Roman"/>
          <w:sz w:val="20"/>
        </w:rPr>
        <w:softHyphen/>
      </w:r>
      <w:r w:rsidRPr="00A879D7">
        <w:rPr>
          <w:rFonts w:ascii="Times New Roman" w:eastAsiaTheme="minorEastAsia" w:hAnsi="Times New Roman"/>
          <w:sz w:val="20"/>
        </w:rPr>
        <w:t>myndig</w:t>
      </w:r>
      <w:r>
        <w:rPr>
          <w:rFonts w:ascii="Times New Roman" w:eastAsiaTheme="minorEastAsia" w:hAnsi="Times New Roman"/>
          <w:sz w:val="20"/>
        </w:rPr>
        <w:softHyphen/>
      </w:r>
      <w:r w:rsidRPr="00A879D7">
        <w:rPr>
          <w:rFonts w:ascii="Times New Roman" w:eastAsiaTheme="minorEastAsia" w:hAnsi="Times New Roman"/>
          <w:sz w:val="20"/>
        </w:rPr>
        <w:t>heten, Sveriges Domstolar, Kriminalvården, Brottsförebyggande rådet, Rättsmedicinalverket, Brottsoffermyndigheten, Ersättning för skador på grund av brott, Rättsliga biträden m.m., Kostnader för vissa skaderegleringar m.m., Avgifter till vissa internationella samman</w:t>
      </w:r>
      <w:r>
        <w:rPr>
          <w:rFonts w:ascii="Times New Roman" w:eastAsiaTheme="minorEastAsia" w:hAnsi="Times New Roman"/>
          <w:sz w:val="20"/>
        </w:rPr>
        <w:softHyphen/>
      </w:r>
      <w:r w:rsidRPr="00A879D7">
        <w:rPr>
          <w:rFonts w:ascii="Times New Roman" w:eastAsiaTheme="minorEastAsia" w:hAnsi="Times New Roman"/>
          <w:sz w:val="20"/>
        </w:rPr>
        <w:t xml:space="preserve">slutningar, Bidrag till lokalt brottsförebyggande arbete, Säkerhets- och integritetsskyddsnämnden, Domarnämnden samt Från EU-budgeten finansierade insatser avseende EU:s inre säkerhet, gränsförvaltning och visering. Punkten är </w:t>
      </w:r>
      <w:r w:rsidR="00BD513F" w:rsidRPr="00A879D7">
        <w:rPr>
          <w:rFonts w:ascii="Times New Roman" w:eastAsiaTheme="minorEastAsia" w:hAnsi="Times New Roman"/>
          <w:sz w:val="20"/>
        </w:rPr>
        <w:t>s</w:t>
      </w:r>
      <w:r w:rsidR="00BD513F">
        <w:rPr>
          <w:rFonts w:ascii="Times New Roman" w:eastAsiaTheme="minorEastAsia" w:hAnsi="Times New Roman"/>
          <w:sz w:val="20"/>
        </w:rPr>
        <w:t>l</w:t>
      </w:r>
      <w:r w:rsidR="00BD513F" w:rsidRPr="00A879D7">
        <w:rPr>
          <w:rFonts w:ascii="Times New Roman" w:eastAsiaTheme="minorEastAsia" w:hAnsi="Times New Roman"/>
          <w:sz w:val="20"/>
        </w:rPr>
        <w:t>utbehandlad.</w:t>
      </w:r>
      <w:r w:rsidRPr="00A879D7">
        <w:rPr>
          <w:rFonts w:ascii="Times New Roman" w:eastAsiaTheme="minorEastAsia" w:hAnsi="Times New Roman"/>
          <w:sz w:val="20"/>
        </w:rPr>
        <w:t xml:space="preserve"> </w:t>
      </w:r>
    </w:p>
    <w:p w14:paraId="6C0CF53E" w14:textId="28866AC8" w:rsidR="00683B73" w:rsidRPr="00A879D7" w:rsidRDefault="00683B73" w:rsidP="00683B73">
      <w:pPr>
        <w:tabs>
          <w:tab w:val="left" w:pos="2268"/>
        </w:tabs>
        <w:overflowPunct w:val="0"/>
        <w:autoSpaceDE w:val="0"/>
        <w:autoSpaceDN w:val="0"/>
        <w:adjustRightInd w:val="0"/>
        <w:spacing w:after="0" w:line="240" w:lineRule="auto"/>
        <w:ind w:firstLine="170"/>
        <w:jc w:val="both"/>
        <w:textAlignment w:val="baseline"/>
        <w:rPr>
          <w:rFonts w:ascii="Times New Roman" w:eastAsiaTheme="minorEastAsia" w:hAnsi="Times New Roman"/>
          <w:sz w:val="20"/>
        </w:rPr>
      </w:pPr>
      <w:r w:rsidRPr="008C118E">
        <w:rPr>
          <w:rFonts w:ascii="Times New Roman" w:eastAsia="Calibri" w:hAnsi="Times New Roman"/>
          <w:sz w:val="20"/>
          <w:szCs w:val="22"/>
        </w:rPr>
        <w:t>Punkt</w:t>
      </w:r>
      <w:r w:rsidRPr="00A879D7">
        <w:rPr>
          <w:rFonts w:ascii="Times New Roman" w:eastAsiaTheme="minorEastAsia" w:hAnsi="Times New Roman"/>
          <w:sz w:val="20"/>
        </w:rPr>
        <w:t xml:space="preserve"> 2 om </w:t>
      </w:r>
      <w:r w:rsidRPr="008C118E">
        <w:rPr>
          <w:rFonts w:ascii="Times New Roman" w:eastAsiaTheme="minorEastAsia" w:hAnsi="Times New Roman"/>
          <w:i/>
          <w:sz w:val="20"/>
        </w:rPr>
        <w:t>regeringens lagförslag om höjd avgift och utvidgad avgiftsskyldighet till brottsofferfonden</w:t>
      </w:r>
      <w:r w:rsidRPr="00A879D7">
        <w:rPr>
          <w:rFonts w:ascii="Times New Roman" w:eastAsiaTheme="minorEastAsia" w:hAnsi="Times New Roman"/>
          <w:sz w:val="20"/>
        </w:rPr>
        <w:t xml:space="preserve">. </w:t>
      </w:r>
      <w:r w:rsidR="00BD513F" w:rsidRPr="00A879D7">
        <w:rPr>
          <w:rFonts w:ascii="Times New Roman" w:eastAsiaTheme="minorEastAsia" w:hAnsi="Times New Roman"/>
          <w:sz w:val="20"/>
        </w:rPr>
        <w:t xml:space="preserve">Den 22 december 2022 </w:t>
      </w:r>
      <w:r w:rsidR="00BD513F">
        <w:rPr>
          <w:rFonts w:ascii="Times New Roman" w:eastAsiaTheme="minorEastAsia" w:hAnsi="Times New Roman"/>
          <w:sz w:val="20"/>
        </w:rPr>
        <w:t xml:space="preserve">utfärdade </w:t>
      </w:r>
      <w:r w:rsidR="00BD513F" w:rsidRPr="00A879D7">
        <w:rPr>
          <w:rFonts w:ascii="Times New Roman" w:eastAsiaTheme="minorEastAsia" w:hAnsi="Times New Roman"/>
          <w:sz w:val="20"/>
        </w:rPr>
        <w:t xml:space="preserve">regeringen </w:t>
      </w:r>
      <w:r w:rsidR="00BD513F">
        <w:rPr>
          <w:rFonts w:ascii="Times New Roman" w:eastAsiaTheme="minorEastAsia" w:hAnsi="Times New Roman"/>
          <w:sz w:val="20"/>
        </w:rPr>
        <w:t>de lagar riksdagen beslutat (SFS 1867 och 1868)</w:t>
      </w:r>
      <w:r w:rsidR="00BD513F" w:rsidRPr="00A879D7">
        <w:rPr>
          <w:rFonts w:ascii="Times New Roman" w:eastAsiaTheme="minorEastAsia" w:hAnsi="Times New Roman"/>
          <w:sz w:val="20"/>
        </w:rPr>
        <w:t>.</w:t>
      </w:r>
    </w:p>
    <w:p w14:paraId="2586FB6F" w14:textId="77777777" w:rsidR="00840E74" w:rsidRPr="008712EB" w:rsidRDefault="00840E74" w:rsidP="008712EB">
      <w:pPr>
        <w:pStyle w:val="Brdtext"/>
        <w:sectPr w:rsidR="00840E74" w:rsidRPr="008712EB" w:rsidSect="00F74809">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46689788" w14:textId="0487D591" w:rsidR="00C9790C" w:rsidRPr="006C2CAB" w:rsidRDefault="005B5C96" w:rsidP="003476E3">
      <w:pPr>
        <w:pStyle w:val="Rubrik2"/>
        <w:spacing w:before="0"/>
      </w:pPr>
      <w:bookmarkStart w:id="125" w:name="_Toc129250742"/>
      <w:bookmarkStart w:id="126" w:name="_Hlk123728884"/>
      <w:r>
        <w:t xml:space="preserve">2.3 </w:t>
      </w:r>
      <w:r w:rsidR="003A5BEE">
        <w:t xml:space="preserve"> </w:t>
      </w:r>
      <w:r w:rsidR="00C9790C" w:rsidRPr="006C2CAB">
        <w:t>Utrikesdepartementet</w:t>
      </w:r>
      <w:bookmarkEnd w:id="125"/>
    </w:p>
    <w:p w14:paraId="6C98672F" w14:textId="78EDFDF1" w:rsidR="00FA5CC0" w:rsidRDefault="004D448E" w:rsidP="00396A3A">
      <w:pPr>
        <w:pStyle w:val="Rubrik3utannumrering"/>
        <w:spacing w:before="0"/>
      </w:pPr>
      <w:r>
        <w:t>Äldre</w:t>
      </w:r>
      <w:r w:rsidR="00FA5CC0">
        <w:t xml:space="preserve"> riksmöten</w:t>
      </w:r>
    </w:p>
    <w:p w14:paraId="515947E8" w14:textId="77777777" w:rsidR="003115B7" w:rsidRPr="00E11CC0" w:rsidRDefault="003115B7" w:rsidP="00B01FDD">
      <w:pPr>
        <w:pStyle w:val="Rubrik4utannumrering"/>
        <w:spacing w:before="0"/>
        <w:rPr>
          <w:b w:val="0"/>
        </w:rPr>
      </w:pPr>
      <w:r>
        <w:t>Riksmötet 2019/20</w:t>
      </w:r>
    </w:p>
    <w:p w14:paraId="3775BF0A" w14:textId="6E43DDA5" w:rsidR="003115B7" w:rsidRPr="00B744DE" w:rsidRDefault="008920B9" w:rsidP="000C7010">
      <w:pPr>
        <w:pStyle w:val="Rubrik5utannumrering"/>
        <w:spacing w:before="0"/>
      </w:pPr>
      <w:r>
        <w:t>1</w:t>
      </w:r>
      <w:r w:rsidR="003115B7" w:rsidRPr="00B744DE">
        <w:t>. Rskr. 2019/20:104</w:t>
      </w:r>
    </w:p>
    <w:p w14:paraId="3B2EC038" w14:textId="77777777" w:rsidR="003115B7" w:rsidRPr="009E17E8"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E17E8">
        <w:rPr>
          <w:rFonts w:ascii="Times New Roman" w:hAnsi="Times New Roman"/>
          <w:sz w:val="20"/>
        </w:rPr>
        <w:t>Utgiftsområde 7 Internationellt bistånd</w:t>
      </w:r>
    </w:p>
    <w:p w14:paraId="0B90F92B" w14:textId="46F1D739" w:rsidR="003115B7"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E17E8">
        <w:rPr>
          <w:rFonts w:ascii="Times New Roman" w:hAnsi="Times New Roman"/>
          <w:sz w:val="20"/>
        </w:rPr>
        <w:t>Prop. 2019/20:1, bet. 2019/20:UU2</w:t>
      </w:r>
    </w:p>
    <w:p w14:paraId="072D3D84" w14:textId="28BFD286" w:rsidR="00E4324C" w:rsidRDefault="00D51D31"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D51D31">
        <w:rPr>
          <w:rFonts w:ascii="Times New Roman" w:hAnsi="Times New Roman"/>
          <w:sz w:val="20"/>
        </w:rPr>
        <w:t>Tidigare redovisad, se skr. 2019/20:75 (UD 19)</w:t>
      </w:r>
      <w:r w:rsidR="00B115D9">
        <w:rPr>
          <w:rFonts w:ascii="Times New Roman" w:hAnsi="Times New Roman"/>
          <w:sz w:val="20"/>
        </w:rPr>
        <w:t>,</w:t>
      </w:r>
      <w:r w:rsidR="008920B9">
        <w:rPr>
          <w:rFonts w:ascii="Times New Roman" w:hAnsi="Times New Roman"/>
          <w:sz w:val="20"/>
        </w:rPr>
        <w:t xml:space="preserve"> </w:t>
      </w:r>
      <w:r w:rsidR="008920B9" w:rsidRPr="008920B9">
        <w:rPr>
          <w:rFonts w:ascii="Times New Roman" w:hAnsi="Times New Roman"/>
          <w:sz w:val="20"/>
        </w:rPr>
        <w:t xml:space="preserve">skr. 2020/21:75 </w:t>
      </w:r>
    </w:p>
    <w:p w14:paraId="03FE7FB2" w14:textId="3EFE997D" w:rsidR="006E6FC7" w:rsidRPr="009E17E8" w:rsidRDefault="008920B9"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8920B9">
        <w:rPr>
          <w:rFonts w:ascii="Times New Roman" w:hAnsi="Times New Roman"/>
          <w:sz w:val="20"/>
        </w:rPr>
        <w:t>(UD 2)</w:t>
      </w:r>
      <w:r w:rsidR="00B115D9">
        <w:rPr>
          <w:rFonts w:ascii="Times New Roman" w:hAnsi="Times New Roman"/>
          <w:sz w:val="20"/>
        </w:rPr>
        <w:t xml:space="preserve"> och skr. 202</w:t>
      </w:r>
      <w:r w:rsidR="006B1B85">
        <w:rPr>
          <w:rFonts w:ascii="Times New Roman" w:hAnsi="Times New Roman"/>
          <w:sz w:val="20"/>
        </w:rPr>
        <w:t>1</w:t>
      </w:r>
      <w:r w:rsidR="00B115D9">
        <w:rPr>
          <w:rFonts w:ascii="Times New Roman" w:hAnsi="Times New Roman"/>
          <w:sz w:val="20"/>
        </w:rPr>
        <w:t>/2</w:t>
      </w:r>
      <w:r w:rsidR="006B1B85">
        <w:rPr>
          <w:rFonts w:ascii="Times New Roman" w:hAnsi="Times New Roman"/>
          <w:sz w:val="20"/>
        </w:rPr>
        <w:t>2</w:t>
      </w:r>
      <w:r w:rsidR="00B115D9">
        <w:rPr>
          <w:rFonts w:ascii="Times New Roman" w:hAnsi="Times New Roman"/>
          <w:sz w:val="20"/>
        </w:rPr>
        <w:t>:75 (UD 1)</w:t>
      </w:r>
      <w:r w:rsidR="006B1B85">
        <w:rPr>
          <w:rFonts w:ascii="Times New Roman" w:hAnsi="Times New Roman"/>
          <w:sz w:val="20"/>
        </w:rPr>
        <w:t>.</w:t>
      </w:r>
    </w:p>
    <w:p w14:paraId="53B38B69" w14:textId="741D7FF1" w:rsidR="003115B7" w:rsidRPr="009E17E8"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47DCA">
        <w:rPr>
          <w:rFonts w:ascii="Times New Roman" w:hAnsi="Times New Roman"/>
          <w:sz w:val="20"/>
        </w:rPr>
        <w:t xml:space="preserve">Skrivelsen är </w:t>
      </w:r>
      <w:r w:rsidR="007A3FDE">
        <w:rPr>
          <w:rFonts w:ascii="Times New Roman" w:hAnsi="Times New Roman"/>
          <w:sz w:val="20"/>
        </w:rPr>
        <w:t xml:space="preserve">inte </w:t>
      </w:r>
      <w:r w:rsidRPr="00347DCA">
        <w:rPr>
          <w:rFonts w:ascii="Times New Roman" w:hAnsi="Times New Roman"/>
          <w:sz w:val="20"/>
        </w:rPr>
        <w:t>slutbehandlad.</w:t>
      </w:r>
    </w:p>
    <w:p w14:paraId="29F81C1A" w14:textId="77777777" w:rsidR="003115B7" w:rsidRPr="009E17E8" w:rsidRDefault="003115B7" w:rsidP="003115B7">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FEDD36D" w14:textId="0ED0F526" w:rsidR="0099407E" w:rsidRDefault="003115B7" w:rsidP="0099407E">
      <w:pPr>
        <w:pStyle w:val="Brdtext"/>
      </w:pPr>
      <w:bookmarkStart w:id="127" w:name="_Hlk58850673"/>
      <w:r w:rsidRPr="009E17E8">
        <w:t>Punkt 2 om</w:t>
      </w:r>
      <w:r>
        <w:rPr>
          <w:i/>
        </w:rPr>
        <w:t xml:space="preserve"> statens budget inom utgiftsområde 7,</w:t>
      </w:r>
      <w:r w:rsidRPr="009E17E8">
        <w:t xml:space="preserve"> </w:t>
      </w:r>
      <w:r w:rsidRPr="0006141F">
        <w:rPr>
          <w:i/>
        </w:rPr>
        <w:t>c) bemyndiganden om ekonomiska åtaganden</w:t>
      </w:r>
      <w:r w:rsidR="0099407E">
        <w:t>, 4:</w:t>
      </w:r>
      <w:r w:rsidRPr="009E17E8">
        <w:t xml:space="preserve"> </w:t>
      </w:r>
      <w:r w:rsidR="0099407E">
        <w:t>D</w:t>
      </w:r>
      <w:r w:rsidR="0099407E" w:rsidRPr="001233C6">
        <w:t xml:space="preserve">en 12 mars 2020 </w:t>
      </w:r>
      <w:r w:rsidR="0099407E">
        <w:t xml:space="preserve">och den 1 april 2021 beslutade regeringen </w:t>
      </w:r>
      <w:r w:rsidR="0099407E" w:rsidRPr="001233C6">
        <w:t>att ikläda staten betalningsansvar i form av statliga garantier</w:t>
      </w:r>
      <w:r w:rsidR="0099407E">
        <w:t xml:space="preserve"> </w:t>
      </w:r>
      <w:r w:rsidR="0099407E" w:rsidRPr="001233C6">
        <w:t xml:space="preserve">till Afrikanska utvecklingsbanken. Regeringen avser </w:t>
      </w:r>
      <w:r w:rsidR="0099407E">
        <w:t>inte</w:t>
      </w:r>
      <w:r w:rsidR="0099407E" w:rsidRPr="001233C6">
        <w:t xml:space="preserve"> ikläda staten ytterligare betalningsansvar</w:t>
      </w:r>
      <w:r w:rsidR="0099407E">
        <w:t xml:space="preserve">. </w:t>
      </w:r>
    </w:p>
    <w:p w14:paraId="09212648" w14:textId="247F61C6" w:rsidR="002A5413" w:rsidRDefault="0099407E" w:rsidP="004B5D07">
      <w:pPr>
        <w:pStyle w:val="Brdtextmedindrag"/>
      </w:pPr>
      <w:bookmarkStart w:id="128" w:name="_Hlk62216615"/>
      <w:r w:rsidRPr="004B5D07">
        <w:t>Avsikten</w:t>
      </w:r>
      <w:r>
        <w:t xml:space="preserve"> är att skrivelsen i denna del kommer att behandlas i budgetpropositionen för 2024.</w:t>
      </w:r>
    </w:p>
    <w:p w14:paraId="38E2BF1A" w14:textId="74355A31" w:rsidR="009D1303" w:rsidRPr="001233C6" w:rsidRDefault="007B6BF4" w:rsidP="004B5D07">
      <w:pPr>
        <w:pStyle w:val="Brdtextmedindrag"/>
      </w:pPr>
      <w:r w:rsidRPr="004B5D07">
        <w:t>P</w:t>
      </w:r>
      <w:r w:rsidR="002A5413" w:rsidRPr="004B5D07">
        <w:t>u</w:t>
      </w:r>
      <w:r w:rsidR="002A5413">
        <w:t>nkt</w:t>
      </w:r>
      <w:r w:rsidR="00322190">
        <w:t>en</w:t>
      </w:r>
      <w:r w:rsidR="002A5413">
        <w:t xml:space="preserve"> är inte slutbehandlad.</w:t>
      </w:r>
    </w:p>
    <w:p w14:paraId="46986E7A" w14:textId="430E8467" w:rsidR="003115B7" w:rsidRPr="00B744DE" w:rsidRDefault="008920B9" w:rsidP="00745FDE">
      <w:pPr>
        <w:pStyle w:val="Rubrik5utannumrering"/>
      </w:pPr>
      <w:bookmarkStart w:id="129" w:name="_Hlk29541773"/>
      <w:bookmarkEnd w:id="127"/>
      <w:bookmarkEnd w:id="128"/>
      <w:r>
        <w:t>2</w:t>
      </w:r>
      <w:r w:rsidR="003115B7" w:rsidRPr="00B744DE">
        <w:t>. Rskr. 2019/20:123</w:t>
      </w:r>
    </w:p>
    <w:p w14:paraId="60D30C78" w14:textId="77777777" w:rsidR="003115B7" w:rsidRDefault="003115B7" w:rsidP="003115B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Utgiftsområde 24 Näringsliv</w:t>
      </w:r>
    </w:p>
    <w:p w14:paraId="2ADD097F" w14:textId="0F9C3AEE" w:rsidR="00443CA8" w:rsidRDefault="003115B7" w:rsidP="008A7157">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2019/20:1, mot. 2018/19:3115 yrkande 1, bet. 2019/20:NU1</w:t>
      </w:r>
      <w:r w:rsidR="007B6423" w:rsidRPr="007B6423">
        <w:rPr>
          <w:rFonts w:ascii="Times New Roman" w:hAnsi="Times New Roman"/>
          <w:sz w:val="20"/>
        </w:rPr>
        <w:t xml:space="preserve"> Tidigare redovisad, se skr. 2019/20:75 (UD 2</w:t>
      </w:r>
      <w:r w:rsidR="007B6423">
        <w:rPr>
          <w:rFonts w:ascii="Times New Roman" w:hAnsi="Times New Roman"/>
          <w:sz w:val="20"/>
        </w:rPr>
        <w:t>2</w:t>
      </w:r>
      <w:r w:rsidR="007B6423" w:rsidRPr="007B6423">
        <w:rPr>
          <w:rFonts w:ascii="Times New Roman" w:hAnsi="Times New Roman"/>
          <w:sz w:val="20"/>
        </w:rPr>
        <w:t>)</w:t>
      </w:r>
      <w:r w:rsidR="00B115D9">
        <w:rPr>
          <w:rFonts w:ascii="Times New Roman" w:hAnsi="Times New Roman"/>
          <w:sz w:val="20"/>
        </w:rPr>
        <w:t xml:space="preserve">, </w:t>
      </w:r>
      <w:r w:rsidR="008920B9">
        <w:rPr>
          <w:rFonts w:ascii="Times New Roman" w:hAnsi="Times New Roman"/>
          <w:sz w:val="20"/>
        </w:rPr>
        <w:t xml:space="preserve">skr. 2020/21:75 </w:t>
      </w:r>
    </w:p>
    <w:p w14:paraId="1ABE94AB" w14:textId="28FE4DE2" w:rsidR="00E53ECA" w:rsidRDefault="008920B9" w:rsidP="008A7157">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(UD 4)</w:t>
      </w:r>
      <w:r w:rsidR="00B115D9">
        <w:rPr>
          <w:rFonts w:ascii="Times New Roman" w:hAnsi="Times New Roman"/>
          <w:sz w:val="20"/>
        </w:rPr>
        <w:t xml:space="preserve"> och skr. </w:t>
      </w:r>
      <w:r w:rsidR="006B1B85">
        <w:rPr>
          <w:rFonts w:ascii="Times New Roman" w:hAnsi="Times New Roman"/>
          <w:sz w:val="20"/>
        </w:rPr>
        <w:t>2021/22:</w:t>
      </w:r>
      <w:r w:rsidR="00B115D9">
        <w:rPr>
          <w:rFonts w:ascii="Times New Roman" w:hAnsi="Times New Roman"/>
          <w:sz w:val="20"/>
        </w:rPr>
        <w:t>75</w:t>
      </w:r>
      <w:r w:rsidR="006B1B85">
        <w:rPr>
          <w:rFonts w:ascii="Times New Roman" w:hAnsi="Times New Roman"/>
          <w:sz w:val="20"/>
        </w:rPr>
        <w:t xml:space="preserve"> (UD 2).</w:t>
      </w:r>
    </w:p>
    <w:p w14:paraId="5517431F" w14:textId="015A9A45" w:rsidR="003115B7" w:rsidRDefault="003115B7" w:rsidP="003115B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904F7">
        <w:rPr>
          <w:rFonts w:ascii="Times New Roman" w:hAnsi="Times New Roman"/>
          <w:sz w:val="20"/>
        </w:rPr>
        <w:t>Skrivelsen är slutbehandlad.</w:t>
      </w:r>
    </w:p>
    <w:p w14:paraId="7876DCC4" w14:textId="77777777" w:rsidR="003115B7" w:rsidRDefault="003115B7" w:rsidP="003115B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25BF5" w:rsidDel="00B05F49">
        <w:rPr>
          <w:rFonts w:ascii="Times New Roman" w:hAnsi="Times New Roman"/>
          <w:sz w:val="20"/>
        </w:rPr>
        <w:t xml:space="preserve"> </w:t>
      </w:r>
    </w:p>
    <w:p w14:paraId="4E64C5D9" w14:textId="37B63CCB" w:rsidR="008712EB" w:rsidRDefault="003115B7" w:rsidP="006E6FC7">
      <w:pPr>
        <w:spacing w:line="240" w:lineRule="auto"/>
        <w:jc w:val="both"/>
        <w:rPr>
          <w:rFonts w:ascii="Times New Roman" w:hAnsi="Times New Roman"/>
          <w:sz w:val="20"/>
        </w:rPr>
      </w:pPr>
      <w:r>
        <w:rPr>
          <w:rFonts w:ascii="Times New Roman" w:hAnsi="Times New Roman"/>
          <w:sz w:val="20"/>
        </w:rPr>
        <w:t xml:space="preserve">Punkt 1 </w:t>
      </w:r>
      <w:r w:rsidRPr="000B20DA">
        <w:rPr>
          <w:rFonts w:ascii="Times New Roman" w:hAnsi="Times New Roman"/>
          <w:sz w:val="20"/>
        </w:rPr>
        <w:t xml:space="preserve">om </w:t>
      </w:r>
      <w:r>
        <w:rPr>
          <w:rFonts w:ascii="Times New Roman" w:hAnsi="Times New Roman"/>
          <w:i/>
          <w:sz w:val="20"/>
        </w:rPr>
        <w:t>u</w:t>
      </w:r>
      <w:r w:rsidRPr="00E11CC0">
        <w:rPr>
          <w:rFonts w:ascii="Times New Roman" w:hAnsi="Times New Roman"/>
          <w:i/>
          <w:sz w:val="20"/>
        </w:rPr>
        <w:t>trikeshandel, export- och investeringsfrämjande</w:t>
      </w:r>
      <w:r>
        <w:rPr>
          <w:rFonts w:ascii="Times New Roman" w:hAnsi="Times New Roman"/>
          <w:sz w:val="20"/>
        </w:rPr>
        <w:t>*:</w:t>
      </w:r>
      <w:r w:rsidRPr="000B20DA">
        <w:rPr>
          <w:rFonts w:ascii="Times New Roman" w:hAnsi="Times New Roman"/>
          <w:sz w:val="20"/>
        </w:rPr>
        <w:t xml:space="preserve"> </w:t>
      </w:r>
      <w:r>
        <w:rPr>
          <w:rFonts w:ascii="Times New Roman" w:hAnsi="Times New Roman"/>
          <w:sz w:val="20"/>
        </w:rPr>
        <w:t xml:space="preserve">Riksdagen har tillkännagett för regeringen det </w:t>
      </w:r>
      <w:r w:rsidR="00927C39">
        <w:rPr>
          <w:rFonts w:ascii="Times New Roman" w:hAnsi="Times New Roman"/>
          <w:sz w:val="20"/>
        </w:rPr>
        <w:t xml:space="preserve">som </w:t>
      </w:r>
      <w:r>
        <w:rPr>
          <w:rFonts w:ascii="Times New Roman" w:hAnsi="Times New Roman"/>
          <w:sz w:val="20"/>
        </w:rPr>
        <w:t xml:space="preserve">utskottet anför om </w:t>
      </w:r>
      <w:r w:rsidRPr="008F7123">
        <w:rPr>
          <w:rFonts w:ascii="Times New Roman" w:hAnsi="Times New Roman"/>
          <w:sz w:val="20"/>
        </w:rPr>
        <w:t>målet och resultatredovisningens utformning för området Utrikeshandel, export- och investeringsfrämjande</w:t>
      </w:r>
      <w:r w:rsidR="00A6184A">
        <w:rPr>
          <w:rFonts w:ascii="Times New Roman" w:hAnsi="Times New Roman"/>
          <w:sz w:val="20"/>
        </w:rPr>
        <w:t xml:space="preserve"> (bet. 2019/20:NU1 s. 13–16</w:t>
      </w:r>
      <w:r w:rsidR="00395A71">
        <w:rPr>
          <w:rFonts w:ascii="Times New Roman" w:hAnsi="Times New Roman"/>
          <w:sz w:val="20"/>
        </w:rPr>
        <w:t>) och därmed bifallit motionen 2018/19:3115 yrkande 1.</w:t>
      </w:r>
      <w:r>
        <w:rPr>
          <w:rFonts w:ascii="Times New Roman" w:hAnsi="Times New Roman"/>
          <w:sz w:val="20"/>
        </w:rPr>
        <w:t xml:space="preserve"> </w:t>
      </w:r>
      <w:r w:rsidR="007B6423" w:rsidRPr="007B6423">
        <w:rPr>
          <w:rFonts w:ascii="Times New Roman" w:hAnsi="Times New Roman"/>
          <w:sz w:val="20"/>
        </w:rPr>
        <w:t>I budgetpropositionen för 2021 (prop.</w:t>
      </w:r>
      <w:r w:rsidR="00395A71">
        <w:rPr>
          <w:rFonts w:ascii="Times New Roman" w:hAnsi="Times New Roman"/>
          <w:sz w:val="20"/>
        </w:rPr>
        <w:t> </w:t>
      </w:r>
      <w:r w:rsidR="007B6423" w:rsidRPr="007B6423">
        <w:rPr>
          <w:rFonts w:ascii="Times New Roman" w:hAnsi="Times New Roman"/>
          <w:sz w:val="20"/>
        </w:rPr>
        <w:t>2020/21:1, utg.omr. 24 s. 129–130) föreslog regeringen att målet för utrikeshandel, export- och investeringsfrämjande ska vara en fri, hållbar och rättvis internationell handel, en välfungerande inre marknad, växande export och internationella investeringar i Sverige. Vidare redogjorde regeringen för arbetet med resultatredovisningens utformning för området Utrikeshandel, export- och investeringsfrämjande. Arbetet med att utveckla resultatredovisningen har pågått parallellt med att ta fram ett förslag till ett nytt mål för området. Syftet med arbetet har varit att göra sambanden mellan mål, gjorda insatser, uppnådda resultat och regeringens budgetförslag tydligare. För att tydliggöra sambanden och öka möjlig</w:t>
      </w:r>
      <w:r w:rsidR="003F39B8">
        <w:rPr>
          <w:rFonts w:ascii="Times New Roman" w:hAnsi="Times New Roman"/>
          <w:sz w:val="20"/>
        </w:rPr>
        <w:softHyphen/>
      </w:r>
      <w:r w:rsidR="007B6423" w:rsidRPr="007B6423">
        <w:rPr>
          <w:rFonts w:ascii="Times New Roman" w:hAnsi="Times New Roman"/>
          <w:sz w:val="20"/>
        </w:rPr>
        <w:t xml:space="preserve">heterna att följa resultat har området delats upp i delmål. Utvecklingen av resultatredovisningen är ett pågående arbete. Målsättningen är att resultatredovisningen efter en fortsatt dialog med näringsutskottet ska ge en tydligare redogörelse för hur regeringen anser att insatserna inom området relaterar och bidrar till områdets mål i stort. Regeringen ansåg att tillkännagivandet </w:t>
      </w:r>
      <w:r w:rsidR="00C83D9E">
        <w:rPr>
          <w:rFonts w:ascii="Times New Roman" w:hAnsi="Times New Roman"/>
          <w:sz w:val="20"/>
        </w:rPr>
        <w:t>var</w:t>
      </w:r>
      <w:r w:rsidR="007B6423" w:rsidRPr="007B6423">
        <w:rPr>
          <w:rFonts w:ascii="Times New Roman" w:hAnsi="Times New Roman"/>
          <w:sz w:val="20"/>
        </w:rPr>
        <w:t xml:space="preserve"> tillgodosett i den del som avser ett mål för </w:t>
      </w:r>
      <w:r w:rsidR="007B6423" w:rsidRPr="008920B9">
        <w:rPr>
          <w:rFonts w:ascii="Times New Roman" w:hAnsi="Times New Roman"/>
          <w:sz w:val="20"/>
        </w:rPr>
        <w:t xml:space="preserve">området Utrikeshandel, export- och investeringsfrämjande. </w:t>
      </w:r>
      <w:r w:rsidR="008920B9" w:rsidRPr="008920B9">
        <w:rPr>
          <w:rFonts w:ascii="Times New Roman" w:hAnsi="Times New Roman"/>
          <w:sz w:val="20"/>
        </w:rPr>
        <w:t>Regeringen uppgav att den avsåg att återkomma till riksdagen i den del som avser resultatredovisningens utformning senast i budgetpropositionen för 2022. I budgetpropositionen för 2022 (prop. 2021/22:1, utg.omr. 24 s.</w:t>
      </w:r>
      <w:r w:rsidR="00B46E04">
        <w:rPr>
          <w:rFonts w:ascii="Times New Roman" w:hAnsi="Times New Roman"/>
          <w:sz w:val="20"/>
        </w:rPr>
        <w:t xml:space="preserve"> </w:t>
      </w:r>
      <w:r w:rsidR="008920B9" w:rsidRPr="008920B9">
        <w:rPr>
          <w:rFonts w:ascii="Times New Roman" w:hAnsi="Times New Roman"/>
          <w:sz w:val="20"/>
        </w:rPr>
        <w:t xml:space="preserve">77) uppgav regeringen att utvecklingen av resultatredovisningen är ett pågående arbete. Under en fortsatt dialog med näringsutskottet </w:t>
      </w:r>
      <w:r w:rsidR="008936C3">
        <w:rPr>
          <w:rFonts w:ascii="Times New Roman" w:hAnsi="Times New Roman"/>
          <w:sz w:val="20"/>
        </w:rPr>
        <w:t>var</w:t>
      </w:r>
      <w:r w:rsidR="008920B9" w:rsidRPr="008920B9">
        <w:rPr>
          <w:rFonts w:ascii="Times New Roman" w:hAnsi="Times New Roman"/>
          <w:sz w:val="20"/>
        </w:rPr>
        <w:t xml:space="preserve"> målsättningen att resultatredovisningen sk</w:t>
      </w:r>
      <w:r w:rsidR="008936C3">
        <w:rPr>
          <w:rFonts w:ascii="Times New Roman" w:hAnsi="Times New Roman"/>
          <w:sz w:val="20"/>
        </w:rPr>
        <w:t>ulle</w:t>
      </w:r>
      <w:r w:rsidR="008920B9" w:rsidRPr="008920B9">
        <w:rPr>
          <w:rFonts w:ascii="Times New Roman" w:hAnsi="Times New Roman"/>
          <w:sz w:val="20"/>
        </w:rPr>
        <w:t xml:space="preserve"> ge en tydligare redogörelse för hur regeringen anser att insatserna inom området relaterar och bidrar till områdets mål i stort. </w:t>
      </w:r>
      <w:r w:rsidR="00A904F7" w:rsidRPr="00A904F7">
        <w:rPr>
          <w:rFonts w:ascii="Times New Roman" w:hAnsi="Times New Roman"/>
          <w:sz w:val="20"/>
        </w:rPr>
        <w:t xml:space="preserve">I budgetpropositionen för 2023 (prop. 2022/23:1, utg.omr. 24 s. 75) uppgav regeringen att texterna i resultatredovisningen utvecklats ytterligare för att ännu tydligare redogöra för relationen mellan insatser, resultat och mål på området. Regeringen ansåg därmed att även det som utskottet anför om resultatredovisningens utformning </w:t>
      </w:r>
      <w:r w:rsidR="00C33D5E">
        <w:rPr>
          <w:rFonts w:ascii="Times New Roman" w:hAnsi="Times New Roman"/>
          <w:sz w:val="20"/>
        </w:rPr>
        <w:t>är</w:t>
      </w:r>
      <w:r w:rsidR="00A904F7" w:rsidRPr="00A904F7">
        <w:rPr>
          <w:rFonts w:ascii="Times New Roman" w:hAnsi="Times New Roman"/>
          <w:sz w:val="20"/>
        </w:rPr>
        <w:t xml:space="preserve"> tillgodosett</w:t>
      </w:r>
      <w:r w:rsidR="00664F41">
        <w:rPr>
          <w:rFonts w:ascii="Times New Roman" w:hAnsi="Times New Roman"/>
          <w:sz w:val="20"/>
        </w:rPr>
        <w:t xml:space="preserve"> och att till</w:t>
      </w:r>
      <w:r w:rsidR="00CD048B">
        <w:rPr>
          <w:rFonts w:ascii="Times New Roman" w:hAnsi="Times New Roman"/>
          <w:sz w:val="20"/>
        </w:rPr>
        <w:t xml:space="preserve">kännagivandet därmed </w:t>
      </w:r>
      <w:r w:rsidR="00C33D5E">
        <w:rPr>
          <w:rFonts w:ascii="Times New Roman" w:hAnsi="Times New Roman"/>
          <w:sz w:val="20"/>
        </w:rPr>
        <w:t>ä</w:t>
      </w:r>
      <w:r w:rsidR="00664F41">
        <w:rPr>
          <w:rFonts w:ascii="Times New Roman" w:hAnsi="Times New Roman"/>
          <w:sz w:val="20"/>
        </w:rPr>
        <w:t xml:space="preserve">r </w:t>
      </w:r>
      <w:r w:rsidR="00CD048B">
        <w:rPr>
          <w:rFonts w:ascii="Times New Roman" w:hAnsi="Times New Roman"/>
          <w:sz w:val="20"/>
        </w:rPr>
        <w:t xml:space="preserve">slutbehandlat. </w:t>
      </w:r>
      <w:r>
        <w:rPr>
          <w:rFonts w:ascii="Times New Roman" w:hAnsi="Times New Roman"/>
          <w:sz w:val="20"/>
        </w:rPr>
        <w:t xml:space="preserve">Punkten är </w:t>
      </w:r>
      <w:bookmarkEnd w:id="129"/>
      <w:r w:rsidR="00A904F7">
        <w:rPr>
          <w:rFonts w:ascii="Times New Roman" w:hAnsi="Times New Roman"/>
          <w:sz w:val="20"/>
        </w:rPr>
        <w:t>slutbehandlad.</w:t>
      </w:r>
    </w:p>
    <w:p w14:paraId="0CCB0A2F" w14:textId="77777777" w:rsidR="003A3B15" w:rsidRDefault="004D448E" w:rsidP="003A3B15">
      <w:pPr>
        <w:pStyle w:val="Rubrik3utannumrering"/>
      </w:pPr>
      <w:r>
        <w:t>Nyare riksmöten</w:t>
      </w:r>
    </w:p>
    <w:p w14:paraId="76BEA6C5" w14:textId="67C85E00" w:rsidR="007D3161" w:rsidRPr="007D3161" w:rsidRDefault="00357C65" w:rsidP="00A32DD0">
      <w:pPr>
        <w:pStyle w:val="Rubrik4utannumrering"/>
        <w:spacing w:before="0"/>
      </w:pPr>
      <w:r>
        <w:t>Riksmötet 2020/21</w:t>
      </w:r>
    </w:p>
    <w:p w14:paraId="547319D1" w14:textId="61CB52B8" w:rsidR="002E71DE" w:rsidRDefault="00B115D9" w:rsidP="00BD59DB">
      <w:pPr>
        <w:pStyle w:val="Rubrik5utannumrering"/>
        <w:spacing w:before="0"/>
      </w:pPr>
      <w:r>
        <w:t>3</w:t>
      </w:r>
      <w:r w:rsidR="00291708">
        <w:t xml:space="preserve">. </w:t>
      </w:r>
      <w:r w:rsidR="002E71DE">
        <w:t>Rskr. 2020/21:133</w:t>
      </w:r>
    </w:p>
    <w:p w14:paraId="5EB24B7A" w14:textId="3C66FF8F" w:rsidR="002E71DE" w:rsidRDefault="002E71DE" w:rsidP="00C13915">
      <w:pPr>
        <w:pStyle w:val="Brdtext"/>
        <w:jc w:val="left"/>
      </w:pPr>
      <w:r>
        <w:t xml:space="preserve">Säkerhetspolitisk inriktning </w:t>
      </w:r>
      <w:r w:rsidR="00507AAC">
        <w:t>–</w:t>
      </w:r>
      <w:r>
        <w:t xml:space="preserve"> Totalförsvaret 2021–2025 </w:t>
      </w:r>
    </w:p>
    <w:p w14:paraId="79067E61" w14:textId="653DEA5B" w:rsidR="002E71DE" w:rsidRDefault="002E71DE" w:rsidP="00C13915">
      <w:pPr>
        <w:pStyle w:val="Brdtext"/>
        <w:jc w:val="left"/>
      </w:pPr>
      <w:r>
        <w:t>Prop. 2020/21:20 avsnitt 5, bet. 2020/21:UFöU4</w:t>
      </w:r>
    </w:p>
    <w:p w14:paraId="616A02B7" w14:textId="7D245EE9" w:rsidR="008700A8" w:rsidRPr="008700A8" w:rsidRDefault="008700A8" w:rsidP="008700A8">
      <w:pPr>
        <w:pStyle w:val="Brdtext"/>
        <w:jc w:val="left"/>
      </w:pPr>
      <w:r w:rsidRPr="008700A8">
        <w:t>Tidigare redovisad, se skr. 2020/21:75 (UD 22)</w:t>
      </w:r>
      <w:r w:rsidR="006B1B85">
        <w:t xml:space="preserve"> och skr. 2021/22:75 (UD 3)</w:t>
      </w:r>
      <w:r w:rsidRPr="008700A8">
        <w:t>.</w:t>
      </w:r>
    </w:p>
    <w:p w14:paraId="092B4122" w14:textId="6C44801C" w:rsidR="002E71DE" w:rsidRDefault="002E71DE" w:rsidP="00C13915">
      <w:pPr>
        <w:pStyle w:val="Brdtext"/>
        <w:jc w:val="left"/>
      </w:pPr>
      <w:r w:rsidRPr="00EC3EE6">
        <w:t>Skrivelsen är slutbehandlad.</w:t>
      </w:r>
    </w:p>
    <w:p w14:paraId="495BFBF5" w14:textId="77777777" w:rsidR="008A7157" w:rsidRDefault="008A7157" w:rsidP="00FE73C3">
      <w:pPr>
        <w:pStyle w:val="Brdtext"/>
      </w:pPr>
    </w:p>
    <w:p w14:paraId="5C5A5624" w14:textId="2314B608" w:rsidR="004E0CD8" w:rsidRDefault="002E71DE" w:rsidP="00EC3EE6">
      <w:pPr>
        <w:pStyle w:val="Brdtext"/>
      </w:pPr>
      <w:r>
        <w:t xml:space="preserve">Punkt 4 </w:t>
      </w:r>
      <w:r w:rsidRPr="001F09F4">
        <w:t>om</w:t>
      </w:r>
      <w:r w:rsidRPr="001F09F4">
        <w:rPr>
          <w:i/>
          <w:iCs/>
        </w:rPr>
        <w:t xml:space="preserve"> Natooption</w:t>
      </w:r>
      <w:r>
        <w:t>*</w:t>
      </w:r>
      <w:r w:rsidR="001D0056">
        <w:t>:</w:t>
      </w:r>
      <w:r>
        <w:t xml:space="preserve"> Riksdagen har tillkännagett för regeringen det som utskottet anför om Natooption</w:t>
      </w:r>
      <w:r w:rsidR="001D0056">
        <w:t xml:space="preserve"> (bet. </w:t>
      </w:r>
      <w:r w:rsidR="001D0056" w:rsidRPr="001D0056">
        <w:t>2020/21:UFöU4</w:t>
      </w:r>
      <w:r w:rsidR="001D0056">
        <w:t xml:space="preserve"> s. 17)</w:t>
      </w:r>
      <w:r>
        <w:t>.</w:t>
      </w:r>
      <w:r w:rsidR="001D0056">
        <w:t xml:space="preserve"> </w:t>
      </w:r>
      <w:r w:rsidR="00EC3EE6" w:rsidRPr="00EC3EE6">
        <w:t>I budgetpropositionen för 2023 (prop. 2022/23:1, utg.omr. 5 s. 10) uppgav regeringen att regeringen den 16 maj 2022 beslutade att Sverige ska ansöka om medlemskap i Nato. Den 5 juli fick Sverige ställning som inbjudet land i Nato under tiden som respektive Natolands parlament ratificerar Sveriges ansökningsprotokoll. Regeringen ansåg därmed att tillkännagivande</w:t>
      </w:r>
      <w:r w:rsidR="00EC3EE6">
        <w:t>t</w:t>
      </w:r>
      <w:r w:rsidR="00EC3EE6" w:rsidRPr="00EC3EE6">
        <w:t xml:space="preserve"> </w:t>
      </w:r>
      <w:r w:rsidR="00D73C57">
        <w:t>ä</w:t>
      </w:r>
      <w:r w:rsidR="00EC3EE6">
        <w:t xml:space="preserve">r </w:t>
      </w:r>
      <w:r w:rsidR="00EC3EE6" w:rsidRPr="00EC3EE6">
        <w:t>tillgodose</w:t>
      </w:r>
      <w:r w:rsidR="00EC3EE6">
        <w:t>tt</w:t>
      </w:r>
      <w:r w:rsidR="00EC3EE6" w:rsidRPr="00EC3EE6">
        <w:t xml:space="preserve"> och slutbehandla</w:t>
      </w:r>
      <w:r w:rsidR="00EC3EE6">
        <w:t>t</w:t>
      </w:r>
      <w:r w:rsidR="00EC3EE6" w:rsidRPr="00EC3EE6">
        <w:t>.</w:t>
      </w:r>
      <w:r w:rsidR="00EC3EE6">
        <w:t xml:space="preserve"> Punkten är slutbehandlad.</w:t>
      </w:r>
    </w:p>
    <w:p w14:paraId="11BF218F" w14:textId="780E6C36" w:rsidR="00145327" w:rsidRDefault="008700A8" w:rsidP="00CA4D0F">
      <w:pPr>
        <w:pStyle w:val="Rubrik5utannumrering"/>
      </w:pPr>
      <w:r>
        <w:t>4</w:t>
      </w:r>
      <w:r w:rsidR="00145327">
        <w:t>. Rskr. 2020/21:134</w:t>
      </w:r>
    </w:p>
    <w:p w14:paraId="6C77361A" w14:textId="77777777" w:rsidR="00145327" w:rsidRDefault="00145327" w:rsidP="00145327">
      <w:pPr>
        <w:pStyle w:val="Brdtext"/>
        <w:jc w:val="left"/>
      </w:pPr>
      <w:r>
        <w:t xml:space="preserve">Säkerhetspolitisk inriktning – Totalförsvaret 2021–2025 </w:t>
      </w:r>
    </w:p>
    <w:p w14:paraId="34636467" w14:textId="1354A1E4" w:rsidR="00145327" w:rsidRDefault="00145327" w:rsidP="00145327">
      <w:pPr>
        <w:pStyle w:val="Brdtext"/>
        <w:jc w:val="left"/>
      </w:pPr>
      <w:r>
        <w:t>Prop. 2020/21:20 avsnitt 5, bet. 2020/21:UFöU4</w:t>
      </w:r>
    </w:p>
    <w:p w14:paraId="5C32AC71" w14:textId="477BD8B0" w:rsidR="008700A8" w:rsidRPr="008700A8" w:rsidRDefault="008700A8" w:rsidP="008700A8">
      <w:pPr>
        <w:pStyle w:val="Brdtext"/>
        <w:jc w:val="left"/>
      </w:pPr>
      <w:r w:rsidRPr="008700A8">
        <w:t>Tidigare redovisad, se skr. 2020/21:75 (UD 2</w:t>
      </w:r>
      <w:r w:rsidR="006B1B85">
        <w:t>3</w:t>
      </w:r>
      <w:r w:rsidRPr="008700A8">
        <w:t>)</w:t>
      </w:r>
      <w:r w:rsidR="006B1B85">
        <w:t xml:space="preserve"> och skr. 2021/22:75 (UD 4)</w:t>
      </w:r>
      <w:r w:rsidRPr="008700A8">
        <w:t>.</w:t>
      </w:r>
    </w:p>
    <w:p w14:paraId="640F9F0E" w14:textId="52A653FB" w:rsidR="00145327" w:rsidRDefault="00145327" w:rsidP="00145327">
      <w:pPr>
        <w:pStyle w:val="Brdtext"/>
        <w:jc w:val="left"/>
      </w:pPr>
      <w:r w:rsidRPr="00EC3EE6">
        <w:t>Skrivelsen är slutbehandlad.</w:t>
      </w:r>
    </w:p>
    <w:p w14:paraId="4655BB8B" w14:textId="77777777" w:rsidR="00145327" w:rsidRDefault="00145327" w:rsidP="00145327">
      <w:pPr>
        <w:pStyle w:val="Brdtext"/>
      </w:pPr>
    </w:p>
    <w:p w14:paraId="408E945C" w14:textId="64B7177C" w:rsidR="00145327" w:rsidRDefault="00145327" w:rsidP="00145327">
      <w:pPr>
        <w:pStyle w:val="Brdtext"/>
      </w:pPr>
      <w:r>
        <w:t xml:space="preserve">Punkt 4 </w:t>
      </w:r>
      <w:r w:rsidRPr="001F09F4">
        <w:t>om</w:t>
      </w:r>
      <w:r w:rsidRPr="001F09F4">
        <w:rPr>
          <w:i/>
          <w:iCs/>
        </w:rPr>
        <w:t xml:space="preserve"> Natooption</w:t>
      </w:r>
      <w:r>
        <w:t>*:</w:t>
      </w:r>
      <w:r w:rsidR="0088741B">
        <w:t xml:space="preserve"> Se redovisning avseende rskr. 2020/21:133.</w:t>
      </w:r>
    </w:p>
    <w:p w14:paraId="45EA1E25" w14:textId="4B1B91D3" w:rsidR="008700A8" w:rsidRPr="005154EA" w:rsidRDefault="008700A8" w:rsidP="00060DA2">
      <w:pPr>
        <w:pStyle w:val="Rubrik5utannumrering"/>
      </w:pPr>
      <w:r w:rsidRPr="008700A8">
        <w:t>5. Rskr. 2020/21:160</w:t>
      </w:r>
    </w:p>
    <w:p w14:paraId="0C588E1C" w14:textId="77777777" w:rsidR="008700A8" w:rsidRDefault="008700A8" w:rsidP="00443CA8">
      <w:pPr>
        <w:pStyle w:val="Brdtextmedindrag"/>
        <w:ind w:firstLine="0"/>
        <w:jc w:val="left"/>
        <w:rPr>
          <w:bCs/>
        </w:rPr>
      </w:pPr>
      <w:r w:rsidRPr="008700A8">
        <w:rPr>
          <w:bCs/>
        </w:rPr>
        <w:t>Yttrandefrihet</w:t>
      </w:r>
    </w:p>
    <w:p w14:paraId="6E338FAB" w14:textId="12133613" w:rsidR="008700A8" w:rsidRDefault="008700A8" w:rsidP="00443CA8">
      <w:pPr>
        <w:pStyle w:val="Brdtextmedindrag"/>
        <w:ind w:firstLine="0"/>
        <w:jc w:val="left"/>
        <w:rPr>
          <w:bCs/>
        </w:rPr>
      </w:pPr>
      <w:r w:rsidRPr="008700A8">
        <w:rPr>
          <w:bCs/>
        </w:rPr>
        <w:t>Bet. 2020/21:UU7</w:t>
      </w:r>
    </w:p>
    <w:p w14:paraId="060E30AD" w14:textId="06D47CF7" w:rsidR="006B1B85" w:rsidRDefault="006B1B85" w:rsidP="00443CA8">
      <w:pPr>
        <w:pStyle w:val="Brdtextmedindrag"/>
        <w:ind w:firstLine="0"/>
        <w:jc w:val="left"/>
        <w:rPr>
          <w:bCs/>
        </w:rPr>
      </w:pPr>
      <w:r>
        <w:rPr>
          <w:bCs/>
        </w:rPr>
        <w:t xml:space="preserve">Tidigare redovisad, se </w:t>
      </w:r>
      <w:r>
        <w:t>skr. 2021/22:75 (UD 5).</w:t>
      </w:r>
    </w:p>
    <w:p w14:paraId="44D241A3" w14:textId="3C92E976" w:rsidR="008700A8" w:rsidRDefault="008700A8" w:rsidP="00443CA8">
      <w:pPr>
        <w:pStyle w:val="Brdtextmedindrag"/>
        <w:ind w:firstLine="0"/>
        <w:jc w:val="left"/>
        <w:rPr>
          <w:bCs/>
        </w:rPr>
      </w:pPr>
      <w:r w:rsidRPr="00EC3EE6">
        <w:rPr>
          <w:bCs/>
        </w:rPr>
        <w:t>Skrivelsen är slutbehandlad.</w:t>
      </w:r>
    </w:p>
    <w:p w14:paraId="35128DF8" w14:textId="23DD451A" w:rsidR="008700A8" w:rsidRDefault="008700A8" w:rsidP="006E6FC7">
      <w:pPr>
        <w:pStyle w:val="Brdtextmedindrag"/>
        <w:ind w:firstLine="0"/>
        <w:rPr>
          <w:bCs/>
        </w:rPr>
      </w:pPr>
    </w:p>
    <w:p w14:paraId="45356913" w14:textId="0CDB79E7" w:rsidR="008700A8" w:rsidRPr="008700A8" w:rsidRDefault="008700A8" w:rsidP="006E6FC7">
      <w:pPr>
        <w:pStyle w:val="Brdtextmedindrag"/>
        <w:ind w:firstLine="0"/>
        <w:rPr>
          <w:bCs/>
        </w:rPr>
      </w:pPr>
      <w:r w:rsidRPr="008700A8">
        <w:rPr>
          <w:bCs/>
        </w:rPr>
        <w:t xml:space="preserve">Punkt 2 om </w:t>
      </w:r>
      <w:r w:rsidR="00043FF1">
        <w:rPr>
          <w:bCs/>
          <w:i/>
          <w:iCs/>
        </w:rPr>
        <w:t>o</w:t>
      </w:r>
      <w:r w:rsidRPr="008700A8">
        <w:rPr>
          <w:bCs/>
          <w:i/>
          <w:iCs/>
        </w:rPr>
        <w:t>beroende undersökningskommission</w:t>
      </w:r>
      <w:r w:rsidRPr="008700A8">
        <w:rPr>
          <w:bCs/>
        </w:rPr>
        <w:t>*</w:t>
      </w:r>
      <w:r w:rsidR="00043FF1">
        <w:rPr>
          <w:bCs/>
        </w:rPr>
        <w:t>:</w:t>
      </w:r>
      <w:r w:rsidRPr="008700A8">
        <w:rPr>
          <w:bCs/>
        </w:rPr>
        <w:t xml:space="preserve"> Riksdagen har tillkännagett för regeringen det som utskottet anför om att regeringen bör tillsätta en oberoende undersökningskommission (bet. 2020/21:UU7 s. 9). Den 10 juni 2021 beslutade regeringen att, med hänvisning till tillkännagivandet, tillsätta en kommitté i form av en kommission med uppdrag att granska regeringens, Utrikesdepartementets och utlands</w:t>
      </w:r>
      <w:r w:rsidR="00A946E9">
        <w:rPr>
          <w:bCs/>
        </w:rPr>
        <w:softHyphen/>
      </w:r>
      <w:r w:rsidRPr="008700A8">
        <w:rPr>
          <w:bCs/>
        </w:rPr>
        <w:t>myndigheternas arbete med att uppnå frigivning av Dawit Is</w:t>
      </w:r>
      <w:r w:rsidR="00EB54C1">
        <w:rPr>
          <w:bCs/>
        </w:rPr>
        <w:t>a</w:t>
      </w:r>
      <w:r w:rsidRPr="008700A8">
        <w:rPr>
          <w:bCs/>
        </w:rPr>
        <w:t xml:space="preserve">ak och Gui Minhai. </w:t>
      </w:r>
      <w:r w:rsidR="00255E8E">
        <w:rPr>
          <w:bCs/>
        </w:rPr>
        <w:t>Kommissionen</w:t>
      </w:r>
      <w:r w:rsidRPr="008700A8">
        <w:rPr>
          <w:bCs/>
        </w:rPr>
        <w:t xml:space="preserve"> </w:t>
      </w:r>
      <w:r w:rsidR="00255E8E">
        <w:rPr>
          <w:bCs/>
        </w:rPr>
        <w:t>överlämnade sitt betänkande till regeringen</w:t>
      </w:r>
      <w:r w:rsidRPr="008700A8">
        <w:rPr>
          <w:bCs/>
        </w:rPr>
        <w:t xml:space="preserve"> den </w:t>
      </w:r>
      <w:r w:rsidR="00EC3EE6">
        <w:rPr>
          <w:bCs/>
        </w:rPr>
        <w:t>28 oktober</w:t>
      </w:r>
      <w:r w:rsidRPr="008700A8">
        <w:rPr>
          <w:bCs/>
        </w:rPr>
        <w:t xml:space="preserve"> 2022. </w:t>
      </w:r>
      <w:r w:rsidR="000C6F51">
        <w:rPr>
          <w:bCs/>
        </w:rPr>
        <w:t xml:space="preserve">Regeringen bedömde därmed att tillkännagivandet är tillgodosett och slutbehandlat. </w:t>
      </w:r>
      <w:r w:rsidR="000D2570">
        <w:rPr>
          <w:bCs/>
        </w:rPr>
        <w:t>Punkten är slutbehandlad.</w:t>
      </w:r>
    </w:p>
    <w:p w14:paraId="54A19D41" w14:textId="303E5436" w:rsidR="008700A8" w:rsidRPr="005154EA" w:rsidRDefault="008700A8" w:rsidP="005154EA">
      <w:pPr>
        <w:pStyle w:val="Rubrik5utannumrering"/>
      </w:pPr>
      <w:bookmarkStart w:id="130" w:name="_Hlk94261602"/>
      <w:r w:rsidRPr="008700A8">
        <w:t>6. Rskr. 2020/21:172</w:t>
      </w:r>
    </w:p>
    <w:p w14:paraId="571AB355" w14:textId="5BA7C838" w:rsidR="008700A8" w:rsidRPr="008700A8" w:rsidRDefault="008700A8" w:rsidP="005154EA">
      <w:pPr>
        <w:pStyle w:val="Brdtextmedindrag"/>
        <w:ind w:firstLine="0"/>
        <w:jc w:val="left"/>
        <w:rPr>
          <w:bCs/>
        </w:rPr>
      </w:pPr>
      <w:r w:rsidRPr="008700A8">
        <w:rPr>
          <w:bCs/>
        </w:rPr>
        <w:t>Riksrevisionens rapport om Kommerskollegiums arbete mot handelshinder</w:t>
      </w:r>
    </w:p>
    <w:p w14:paraId="365EB339" w14:textId="20CABBA5" w:rsidR="008700A8" w:rsidRDefault="008700A8" w:rsidP="005154EA">
      <w:pPr>
        <w:pStyle w:val="Brdtextmedindrag"/>
        <w:ind w:firstLine="0"/>
        <w:jc w:val="left"/>
        <w:rPr>
          <w:bCs/>
        </w:rPr>
      </w:pPr>
      <w:r w:rsidRPr="008700A8">
        <w:rPr>
          <w:bCs/>
        </w:rPr>
        <w:t>Skr. 2020/21:3, bet. 2020/21:NU11</w:t>
      </w:r>
    </w:p>
    <w:p w14:paraId="1C8D5DFC" w14:textId="779872B6" w:rsidR="006B1B85" w:rsidRPr="008700A8" w:rsidRDefault="006B1B85" w:rsidP="005154EA">
      <w:pPr>
        <w:pStyle w:val="Brdtextmedindrag"/>
        <w:ind w:firstLine="0"/>
        <w:jc w:val="left"/>
        <w:rPr>
          <w:bCs/>
        </w:rPr>
      </w:pPr>
      <w:r>
        <w:rPr>
          <w:bCs/>
        </w:rPr>
        <w:t xml:space="preserve">Tidigare redovisad, se </w:t>
      </w:r>
      <w:r>
        <w:t>skr. 2021/22:75 (UD 6).</w:t>
      </w:r>
    </w:p>
    <w:p w14:paraId="6A0E6866" w14:textId="420ADA8C" w:rsidR="008700A8" w:rsidRDefault="008700A8" w:rsidP="005154EA">
      <w:pPr>
        <w:pStyle w:val="Brdtextmedindrag"/>
        <w:ind w:firstLine="0"/>
        <w:jc w:val="left"/>
        <w:rPr>
          <w:bCs/>
        </w:rPr>
      </w:pPr>
      <w:r w:rsidRPr="00BB24D3">
        <w:rPr>
          <w:bCs/>
        </w:rPr>
        <w:t>Skrivelsen är slutbehandlad.</w:t>
      </w:r>
    </w:p>
    <w:p w14:paraId="4DC29E4E" w14:textId="77777777" w:rsidR="008700A8" w:rsidRPr="008700A8" w:rsidRDefault="008700A8" w:rsidP="008700A8">
      <w:pPr>
        <w:pStyle w:val="Brdtextmedindrag"/>
        <w:rPr>
          <w:bCs/>
        </w:rPr>
      </w:pPr>
    </w:p>
    <w:p w14:paraId="220E860A" w14:textId="780743E8" w:rsidR="00BB24D3" w:rsidRDefault="008700A8" w:rsidP="00BB24D3">
      <w:pPr>
        <w:pStyle w:val="Brdtextmedindrag"/>
        <w:ind w:firstLine="0"/>
        <w:rPr>
          <w:bCs/>
        </w:rPr>
      </w:pPr>
      <w:r w:rsidRPr="008700A8">
        <w:rPr>
          <w:bCs/>
        </w:rPr>
        <w:t xml:space="preserve">Punkt 2 om </w:t>
      </w:r>
      <w:r w:rsidR="00043FF1" w:rsidRPr="000B11CE">
        <w:rPr>
          <w:bCs/>
          <w:i/>
          <w:iCs/>
        </w:rPr>
        <w:t>u</w:t>
      </w:r>
      <w:r w:rsidRPr="000B11CE">
        <w:rPr>
          <w:bCs/>
          <w:i/>
          <w:iCs/>
        </w:rPr>
        <w:t>ppföljning av Riksrevisionens rekommendationer</w:t>
      </w:r>
      <w:r w:rsidRPr="005154EA">
        <w:rPr>
          <w:bCs/>
        </w:rPr>
        <w:t>*</w:t>
      </w:r>
      <w:r w:rsidR="00043FF1">
        <w:rPr>
          <w:bCs/>
        </w:rPr>
        <w:t>:</w:t>
      </w:r>
      <w:r w:rsidRPr="005154EA">
        <w:rPr>
          <w:bCs/>
        </w:rPr>
        <w:t xml:space="preserve"> </w:t>
      </w:r>
      <w:r w:rsidRPr="008700A8">
        <w:rPr>
          <w:bCs/>
        </w:rPr>
        <w:t xml:space="preserve">Riksdagen har tillkännagett för regeringen det som utskottet anför om uppföljning av Riksrevisionens rekommendationer (bet. 2020/21:NU11 s. 12–13). </w:t>
      </w:r>
      <w:r w:rsidR="007C78D7">
        <w:rPr>
          <w:bCs/>
        </w:rPr>
        <w:t>I regleringsbrev</w:t>
      </w:r>
      <w:r w:rsidR="0073341E">
        <w:rPr>
          <w:bCs/>
        </w:rPr>
        <w:t>et</w:t>
      </w:r>
      <w:r w:rsidR="007C78D7">
        <w:rPr>
          <w:bCs/>
        </w:rPr>
        <w:t xml:space="preserve"> för budgetåret 2022 avseende Kommers</w:t>
      </w:r>
      <w:r w:rsidR="00431A22">
        <w:rPr>
          <w:bCs/>
        </w:rPr>
        <w:softHyphen/>
      </w:r>
      <w:r w:rsidR="007C78D7">
        <w:rPr>
          <w:bCs/>
        </w:rPr>
        <w:t xml:space="preserve">kollegium </w:t>
      </w:r>
      <w:r w:rsidR="008936C3">
        <w:rPr>
          <w:bCs/>
        </w:rPr>
        <w:t>beslutade</w:t>
      </w:r>
      <w:r w:rsidR="007C78D7">
        <w:rPr>
          <w:bCs/>
        </w:rPr>
        <w:t xml:space="preserve"> regeringen</w:t>
      </w:r>
      <w:r w:rsidR="00C73DC5">
        <w:rPr>
          <w:bCs/>
        </w:rPr>
        <w:t xml:space="preserve"> att</w:t>
      </w:r>
      <w:r w:rsidR="007C78D7">
        <w:rPr>
          <w:bCs/>
        </w:rPr>
        <w:t xml:space="preserve"> </w:t>
      </w:r>
      <w:r w:rsidR="007C78D7" w:rsidRPr="007C78D7">
        <w:rPr>
          <w:bCs/>
        </w:rPr>
        <w:t>Kommerskollegium sk</w:t>
      </w:r>
      <w:r w:rsidR="008936C3">
        <w:rPr>
          <w:bCs/>
        </w:rPr>
        <w:t>ulle</w:t>
      </w:r>
      <w:r w:rsidR="007C78D7" w:rsidRPr="007C78D7">
        <w:rPr>
          <w:bCs/>
        </w:rPr>
        <w:t xml:space="preserve"> utveckla formerna för arbetet med näringslivet som målgrupp med beaktande</w:t>
      </w:r>
      <w:r w:rsidR="00EC3EE6">
        <w:rPr>
          <w:bCs/>
        </w:rPr>
        <w:t xml:space="preserve"> </w:t>
      </w:r>
      <w:r w:rsidR="007C78D7" w:rsidRPr="007C78D7">
        <w:rPr>
          <w:bCs/>
        </w:rPr>
        <w:t>av Riksrevisionens rekommendationer om Kommerskollegiums arbete med handelshinder. Myndigheten sk</w:t>
      </w:r>
      <w:r w:rsidR="008936C3">
        <w:rPr>
          <w:bCs/>
        </w:rPr>
        <w:t>ulle</w:t>
      </w:r>
      <w:r w:rsidR="007C78D7" w:rsidRPr="007C78D7">
        <w:rPr>
          <w:bCs/>
        </w:rPr>
        <w:t xml:space="preserve"> redovisa vilka åtgärder som ha</w:t>
      </w:r>
      <w:r w:rsidR="008936C3">
        <w:rPr>
          <w:bCs/>
        </w:rPr>
        <w:t>de</w:t>
      </w:r>
      <w:r w:rsidR="007C78D7" w:rsidRPr="007C78D7">
        <w:rPr>
          <w:bCs/>
        </w:rPr>
        <w:t xml:space="preserve"> eller planera</w:t>
      </w:r>
      <w:r w:rsidR="008936C3">
        <w:rPr>
          <w:bCs/>
        </w:rPr>
        <w:t>de</w:t>
      </w:r>
      <w:r w:rsidR="007C78D7" w:rsidRPr="007C78D7">
        <w:rPr>
          <w:bCs/>
        </w:rPr>
        <w:t>s vidtas till Regeringskansliet (Utrikesdepartementet) senast den 31 oktober 2022. Kommerskollegium sk</w:t>
      </w:r>
      <w:r w:rsidR="008936C3">
        <w:rPr>
          <w:bCs/>
        </w:rPr>
        <w:t>ulle</w:t>
      </w:r>
      <w:r w:rsidR="007C78D7" w:rsidRPr="007C78D7">
        <w:rPr>
          <w:bCs/>
        </w:rPr>
        <w:t xml:space="preserve"> samtidigt även redovisa vilka övriga åtgärder som ha</w:t>
      </w:r>
      <w:r w:rsidR="008936C3">
        <w:rPr>
          <w:bCs/>
        </w:rPr>
        <w:t>de</w:t>
      </w:r>
      <w:r w:rsidR="007C78D7" w:rsidRPr="007C78D7">
        <w:rPr>
          <w:bCs/>
        </w:rPr>
        <w:t xml:space="preserve"> vidtagits och påbörjats för att hantera Riksrevisionens rekommendationer. </w:t>
      </w:r>
      <w:r w:rsidR="00C73DC5" w:rsidRPr="00C73DC5">
        <w:rPr>
          <w:bCs/>
        </w:rPr>
        <w:t>Vid rapportering om Solvit-centret enligt 15 § förordningen (2012:990) med instruktion om Kommerskollegium sk</w:t>
      </w:r>
      <w:r w:rsidR="008936C3">
        <w:rPr>
          <w:bCs/>
        </w:rPr>
        <w:t>ulle</w:t>
      </w:r>
      <w:r w:rsidR="00C73DC5" w:rsidRPr="00C73DC5">
        <w:rPr>
          <w:bCs/>
        </w:rPr>
        <w:t xml:space="preserve"> relevanta jämförelser göras med Europeiska kommissionens resultatrapportering i bedömningen av verksamheten. </w:t>
      </w:r>
      <w:bookmarkEnd w:id="130"/>
      <w:r w:rsidR="00BB24D3" w:rsidRPr="00BB24D3">
        <w:rPr>
          <w:bCs/>
        </w:rPr>
        <w:t>I budgetpropositionen för 2023 (prop. 2022/23:1</w:t>
      </w:r>
      <w:r w:rsidR="00EE627F">
        <w:rPr>
          <w:bCs/>
        </w:rPr>
        <w:t>,</w:t>
      </w:r>
      <w:r w:rsidR="00BB24D3" w:rsidRPr="00BB24D3">
        <w:rPr>
          <w:bCs/>
        </w:rPr>
        <w:t xml:space="preserve"> utg.omr. 24 s. 85) uppgav regeringen att regeringen den 1 september 2022 beslutat en åtgärdsplan för att tillvarata Riksrevisionens rekommendationer till regeringen om Kommerskollegiums arbete mot handelshinder. Med hänsyn till att såväl regeringen som Kommerskollegium redan har initierat ett stort antal åtgärder för att tillvarata Riksrevisionens rekommendationer ansåg regeringen att det i dagsläget inte finns behov av en närmare tidsplan för ytterligare åtgärder. Riksdagen har fått del av den beslutade åtgärdsplanen och en dialog förs med näringsutskottet om formerna för och behovet av ytterligare information. Regeringen ansåg därmed att tillkännagivandet </w:t>
      </w:r>
      <w:r w:rsidR="00BB24D3">
        <w:rPr>
          <w:bCs/>
        </w:rPr>
        <w:t>var</w:t>
      </w:r>
      <w:r w:rsidR="00BB24D3" w:rsidRPr="00BB24D3">
        <w:rPr>
          <w:bCs/>
        </w:rPr>
        <w:t xml:space="preserve"> slutbehandlat</w:t>
      </w:r>
      <w:r w:rsidR="00BB24D3">
        <w:rPr>
          <w:bCs/>
        </w:rPr>
        <w:t>. Punkten är slutbehandlad.</w:t>
      </w:r>
    </w:p>
    <w:p w14:paraId="2273DF5F" w14:textId="10AB98B8" w:rsidR="008700A8" w:rsidRPr="00342593" w:rsidRDefault="00B115D9" w:rsidP="00EE627F">
      <w:pPr>
        <w:pStyle w:val="Rubrik5utannumrering"/>
      </w:pPr>
      <w:bookmarkStart w:id="131" w:name="_Hlk123726862"/>
      <w:r>
        <w:rPr>
          <w:bCs/>
        </w:rPr>
        <w:t>7</w:t>
      </w:r>
      <w:r w:rsidR="008700A8" w:rsidRPr="008700A8">
        <w:t>.</w:t>
      </w:r>
      <w:r w:rsidR="008700A8" w:rsidRPr="00342593">
        <w:t xml:space="preserve"> Rskr. 2020/21:252</w:t>
      </w:r>
    </w:p>
    <w:p w14:paraId="524D1228" w14:textId="77777777" w:rsidR="008700A8" w:rsidRPr="008700A8" w:rsidRDefault="008700A8" w:rsidP="005154EA">
      <w:pPr>
        <w:pStyle w:val="Brdtextmedindrag"/>
        <w:ind w:firstLine="0"/>
        <w:jc w:val="left"/>
        <w:rPr>
          <w:bCs/>
        </w:rPr>
      </w:pPr>
      <w:r w:rsidRPr="008700A8">
        <w:rPr>
          <w:bCs/>
        </w:rPr>
        <w:t>Internationella försvarssamarbeten</w:t>
      </w:r>
    </w:p>
    <w:p w14:paraId="71BE6FC8" w14:textId="2E75AA54" w:rsidR="008700A8" w:rsidRDefault="008700A8" w:rsidP="005154EA">
      <w:pPr>
        <w:pStyle w:val="Brdtextmedindrag"/>
        <w:ind w:firstLine="0"/>
        <w:jc w:val="left"/>
        <w:rPr>
          <w:bCs/>
        </w:rPr>
      </w:pPr>
      <w:r w:rsidRPr="008700A8">
        <w:rPr>
          <w:bCs/>
        </w:rPr>
        <w:t>Skr. 2020/21:56, bet. 2020/21:UFöU</w:t>
      </w:r>
      <w:r w:rsidR="00DF38EE">
        <w:rPr>
          <w:bCs/>
        </w:rPr>
        <w:t>5</w:t>
      </w:r>
    </w:p>
    <w:p w14:paraId="731415E1" w14:textId="5AF0DD2D" w:rsidR="006B1B85" w:rsidRPr="008700A8" w:rsidRDefault="006B1B85" w:rsidP="005154EA">
      <w:pPr>
        <w:pStyle w:val="Brdtextmedindrag"/>
        <w:ind w:firstLine="0"/>
        <w:jc w:val="left"/>
        <w:rPr>
          <w:bCs/>
        </w:rPr>
      </w:pPr>
      <w:r>
        <w:rPr>
          <w:bCs/>
        </w:rPr>
        <w:t xml:space="preserve">Tidigare redovisad, se </w:t>
      </w:r>
      <w:r>
        <w:t>skr. 2021/22:75 (UD 8).</w:t>
      </w:r>
    </w:p>
    <w:p w14:paraId="31D33109" w14:textId="77777777" w:rsidR="008700A8" w:rsidRPr="008700A8" w:rsidRDefault="008700A8" w:rsidP="005154EA">
      <w:pPr>
        <w:pStyle w:val="Brdtextmedindrag"/>
        <w:ind w:firstLine="0"/>
        <w:jc w:val="left"/>
        <w:rPr>
          <w:bCs/>
        </w:rPr>
      </w:pPr>
      <w:r w:rsidRPr="008700A8">
        <w:rPr>
          <w:bCs/>
        </w:rPr>
        <w:t>Skrivelsen är inte slutbehandlad.</w:t>
      </w:r>
    </w:p>
    <w:p w14:paraId="5086D880" w14:textId="77777777" w:rsidR="006E6FC7" w:rsidRDefault="006E6FC7" w:rsidP="005154EA">
      <w:pPr>
        <w:pStyle w:val="Brdtextmedindrag"/>
        <w:ind w:firstLine="0"/>
        <w:jc w:val="left"/>
        <w:rPr>
          <w:bCs/>
        </w:rPr>
      </w:pPr>
    </w:p>
    <w:p w14:paraId="08EFFDE4" w14:textId="0332D536" w:rsidR="00122DF3" w:rsidRPr="008700A8" w:rsidRDefault="008700A8" w:rsidP="006B2A2C">
      <w:pPr>
        <w:pStyle w:val="Brdtextmedindrag"/>
        <w:ind w:firstLine="0"/>
        <w:rPr>
          <w:bCs/>
        </w:rPr>
      </w:pPr>
      <w:r w:rsidRPr="008700A8">
        <w:rPr>
          <w:bCs/>
        </w:rPr>
        <w:t>Punkt 4</w:t>
      </w:r>
      <w:r w:rsidR="00043FF1">
        <w:rPr>
          <w:bCs/>
        </w:rPr>
        <w:t xml:space="preserve"> om</w:t>
      </w:r>
      <w:r w:rsidRPr="008700A8">
        <w:rPr>
          <w:bCs/>
        </w:rPr>
        <w:t xml:space="preserve"> </w:t>
      </w:r>
      <w:r w:rsidR="00043FF1" w:rsidRPr="000B11CE">
        <w:rPr>
          <w:bCs/>
          <w:i/>
          <w:iCs/>
        </w:rPr>
        <w:t>f</w:t>
      </w:r>
      <w:r w:rsidRPr="000B11CE">
        <w:rPr>
          <w:bCs/>
          <w:i/>
          <w:iCs/>
        </w:rPr>
        <w:t>örtydligande av Sveriges säkerhetspolitiska linje</w:t>
      </w:r>
      <w:r w:rsidRPr="008700A8">
        <w:rPr>
          <w:bCs/>
        </w:rPr>
        <w:t>*</w:t>
      </w:r>
      <w:r w:rsidR="00043FF1">
        <w:rPr>
          <w:bCs/>
        </w:rPr>
        <w:t>:</w:t>
      </w:r>
      <w:r w:rsidRPr="008700A8">
        <w:rPr>
          <w:bCs/>
        </w:rPr>
        <w:t xml:space="preserve"> Riksdagen har tillkännagett för regeringen det som utskottet anför om Sveriges säkerhetspolitiska linje (</w:t>
      </w:r>
      <w:r w:rsidR="00870A45">
        <w:rPr>
          <w:bCs/>
        </w:rPr>
        <w:t xml:space="preserve">bet. </w:t>
      </w:r>
      <w:r w:rsidRPr="008700A8">
        <w:rPr>
          <w:bCs/>
        </w:rPr>
        <w:t>2020/21:UFöU5 s. 7</w:t>
      </w:r>
      <w:r w:rsidR="00CD00EB">
        <w:rPr>
          <w:bCs/>
        </w:rPr>
        <w:t>–</w:t>
      </w:r>
      <w:r w:rsidRPr="008700A8">
        <w:rPr>
          <w:bCs/>
        </w:rPr>
        <w:t>9</w:t>
      </w:r>
      <w:r w:rsidRPr="00122DF3">
        <w:rPr>
          <w:bCs/>
        </w:rPr>
        <w:t>).</w:t>
      </w:r>
      <w:r w:rsidR="00A16257" w:rsidRPr="00122DF3">
        <w:rPr>
          <w:rFonts w:ascii="Arial" w:eastAsiaTheme="minorHAnsi" w:hAnsi="Arial" w:cs="Arial"/>
        </w:rPr>
        <w:t xml:space="preserve"> </w:t>
      </w:r>
      <w:r w:rsidR="00A16257" w:rsidRPr="00122DF3">
        <w:rPr>
          <w:bCs/>
        </w:rPr>
        <w:t xml:space="preserve">Den 16 maj 2022 beslutade regeringen att Sverige ska ansöka om medlemskap i Nato. Den 5 juli fick Sverige ställning som inbjudet land i Nato under tiden som respektive Natolands parlament ratificerar Sveriges ansökningsprotokoll. </w:t>
      </w:r>
      <w:r w:rsidR="00122DF3" w:rsidRPr="00122DF3">
        <w:t>Sveriges säkerhetspolitiska linje förändras genom kommande Nato-medlemskap och en ny linje kan inte fastställas förrän Sverige blivit medlem. Frågan bereds inom Regeringskansliet och kommer att vara föremål för behandling inom ramen för den nu tillträdda Försvars</w:t>
      </w:r>
      <w:r w:rsidR="00A946E9">
        <w:softHyphen/>
      </w:r>
      <w:r w:rsidR="00122DF3" w:rsidRPr="00122DF3">
        <w:t>beredningen.</w:t>
      </w:r>
      <w:r w:rsidR="00122DF3">
        <w:t xml:space="preserve"> </w:t>
      </w:r>
      <w:r w:rsidR="00122DF3" w:rsidRPr="008700A8">
        <w:rPr>
          <w:bCs/>
        </w:rPr>
        <w:t>Punkten är inte slutbehandlad.</w:t>
      </w:r>
    </w:p>
    <w:bookmarkEnd w:id="131"/>
    <w:p w14:paraId="4A6E678A" w14:textId="073B23B7" w:rsidR="006E6FC7" w:rsidRPr="005154EA" w:rsidRDefault="00B115D9" w:rsidP="005154EA">
      <w:pPr>
        <w:pStyle w:val="Rubrik5utannumrering"/>
      </w:pPr>
      <w:r>
        <w:t>8</w:t>
      </w:r>
      <w:r w:rsidR="006E6FC7" w:rsidRPr="006E6FC7">
        <w:t>. Rskr. 2020/21:253</w:t>
      </w:r>
    </w:p>
    <w:p w14:paraId="088707A8" w14:textId="77777777" w:rsidR="006E6FC7" w:rsidRPr="006E6FC7" w:rsidRDefault="006E6FC7" w:rsidP="005154EA">
      <w:pPr>
        <w:pStyle w:val="Brdtextmedindrag"/>
        <w:ind w:firstLine="0"/>
        <w:jc w:val="left"/>
        <w:rPr>
          <w:bCs/>
        </w:rPr>
      </w:pPr>
      <w:r w:rsidRPr="006E6FC7">
        <w:rPr>
          <w:bCs/>
        </w:rPr>
        <w:t>Internationella försvarssamarbeten</w:t>
      </w:r>
    </w:p>
    <w:p w14:paraId="3F3D686F" w14:textId="6561F890" w:rsidR="006E6FC7" w:rsidRDefault="006E6FC7" w:rsidP="005154EA">
      <w:pPr>
        <w:pStyle w:val="Brdtextmedindrag"/>
        <w:ind w:firstLine="0"/>
        <w:jc w:val="left"/>
        <w:rPr>
          <w:bCs/>
        </w:rPr>
      </w:pPr>
      <w:r w:rsidRPr="006E6FC7">
        <w:rPr>
          <w:bCs/>
        </w:rPr>
        <w:t>Skr. 2020/21:56, bet. 2020/21:UFöU</w:t>
      </w:r>
      <w:r w:rsidR="00DF38EE">
        <w:rPr>
          <w:bCs/>
        </w:rPr>
        <w:t>5</w:t>
      </w:r>
    </w:p>
    <w:p w14:paraId="7A8997C2" w14:textId="57A0AA1B" w:rsidR="006B1B85" w:rsidRPr="006E6FC7" w:rsidRDefault="006B1B85" w:rsidP="005154EA">
      <w:pPr>
        <w:pStyle w:val="Brdtextmedindrag"/>
        <w:ind w:firstLine="0"/>
        <w:jc w:val="left"/>
        <w:rPr>
          <w:bCs/>
        </w:rPr>
      </w:pPr>
      <w:r>
        <w:rPr>
          <w:bCs/>
        </w:rPr>
        <w:t xml:space="preserve">Tidigare redovisad, se </w:t>
      </w:r>
      <w:r>
        <w:t>skr. 2021/22:75 (UD 9).</w:t>
      </w:r>
    </w:p>
    <w:p w14:paraId="31DC5134" w14:textId="3BB92C93" w:rsidR="006E6FC7" w:rsidRDefault="006E6FC7" w:rsidP="005154EA">
      <w:pPr>
        <w:pStyle w:val="Brdtextmedindrag"/>
        <w:ind w:firstLine="0"/>
        <w:jc w:val="left"/>
        <w:rPr>
          <w:bCs/>
        </w:rPr>
      </w:pPr>
      <w:r w:rsidRPr="006E6FC7">
        <w:rPr>
          <w:bCs/>
        </w:rPr>
        <w:t>Skrivelsen är inte slutbehandlad.</w:t>
      </w:r>
    </w:p>
    <w:p w14:paraId="49EFC544" w14:textId="77777777" w:rsidR="006E6FC7" w:rsidRPr="006E6FC7" w:rsidRDefault="006E6FC7" w:rsidP="005154EA">
      <w:pPr>
        <w:pStyle w:val="Brdtextmedindrag"/>
        <w:ind w:firstLine="0"/>
        <w:jc w:val="left"/>
        <w:rPr>
          <w:bCs/>
        </w:rPr>
      </w:pPr>
    </w:p>
    <w:p w14:paraId="6C23FA6D" w14:textId="19ABDD3C" w:rsidR="006E6FC7" w:rsidRDefault="006E6FC7" w:rsidP="00D519C2">
      <w:pPr>
        <w:pStyle w:val="Brdtextmedindrag"/>
        <w:ind w:firstLine="0"/>
        <w:rPr>
          <w:bCs/>
        </w:rPr>
      </w:pPr>
      <w:r w:rsidRPr="006E6FC7">
        <w:rPr>
          <w:bCs/>
        </w:rPr>
        <w:t>Punkt 4</w:t>
      </w:r>
      <w:r w:rsidR="00043FF1">
        <w:rPr>
          <w:bCs/>
        </w:rPr>
        <w:t xml:space="preserve"> om</w:t>
      </w:r>
      <w:r w:rsidRPr="006E6FC7">
        <w:rPr>
          <w:bCs/>
        </w:rPr>
        <w:t xml:space="preserve"> </w:t>
      </w:r>
      <w:r w:rsidR="00043FF1" w:rsidRPr="005154EA">
        <w:rPr>
          <w:bCs/>
          <w:i/>
          <w:iCs/>
        </w:rPr>
        <w:t>f</w:t>
      </w:r>
      <w:r w:rsidRPr="005154EA">
        <w:rPr>
          <w:bCs/>
          <w:i/>
          <w:iCs/>
        </w:rPr>
        <w:t>örtydligande av Sveriges säkerhetspolitiska linje</w:t>
      </w:r>
      <w:r w:rsidRPr="006E6FC7">
        <w:rPr>
          <w:bCs/>
        </w:rPr>
        <w:t>*</w:t>
      </w:r>
      <w:r w:rsidR="00043FF1">
        <w:rPr>
          <w:bCs/>
        </w:rPr>
        <w:t>:</w:t>
      </w:r>
      <w:r w:rsidRPr="006E6FC7">
        <w:rPr>
          <w:bCs/>
        </w:rPr>
        <w:t xml:space="preserve"> Se redovisning avseende rskr. 2020/21:252.</w:t>
      </w:r>
    </w:p>
    <w:p w14:paraId="293FE3C6" w14:textId="6D37A37B" w:rsidR="008F054A" w:rsidRPr="008F054A" w:rsidRDefault="008F054A" w:rsidP="008F054A">
      <w:pPr>
        <w:pStyle w:val="Rubrik5utannumrering"/>
      </w:pPr>
      <w:bookmarkStart w:id="132" w:name="_Hlk123724755"/>
      <w:r>
        <w:t>9</w:t>
      </w:r>
      <w:r w:rsidRPr="008F054A">
        <w:t xml:space="preserve">. Rskr. 2020/21:338 </w:t>
      </w:r>
    </w:p>
    <w:p w14:paraId="1311E266" w14:textId="77777777" w:rsidR="008F054A" w:rsidRPr="008F054A" w:rsidRDefault="008F054A" w:rsidP="008F054A">
      <w:pPr>
        <w:pStyle w:val="Brdtextmedindrag"/>
        <w:ind w:firstLine="0"/>
        <w:rPr>
          <w:bCs/>
        </w:rPr>
      </w:pPr>
      <w:r w:rsidRPr="008F054A">
        <w:rPr>
          <w:bCs/>
        </w:rPr>
        <w:t xml:space="preserve">Nordiskt samarbete </w:t>
      </w:r>
    </w:p>
    <w:p w14:paraId="302710C3" w14:textId="21E6B59C" w:rsidR="008F054A" w:rsidRDefault="008F054A" w:rsidP="008F054A">
      <w:pPr>
        <w:pStyle w:val="Brdtext"/>
      </w:pPr>
      <w:r w:rsidRPr="008F054A">
        <w:t>Skr. 2020/21:90, bet. 2020/21:UU4</w:t>
      </w:r>
    </w:p>
    <w:p w14:paraId="2768D631" w14:textId="57C3420A" w:rsidR="00762346" w:rsidRPr="006E6FC7" w:rsidRDefault="00762346" w:rsidP="00762346">
      <w:pPr>
        <w:pStyle w:val="Brdtextmedindrag"/>
        <w:ind w:firstLine="0"/>
        <w:jc w:val="left"/>
        <w:rPr>
          <w:bCs/>
        </w:rPr>
      </w:pPr>
      <w:r>
        <w:rPr>
          <w:bCs/>
        </w:rPr>
        <w:t xml:space="preserve">Tidigare redovisad, se </w:t>
      </w:r>
      <w:r>
        <w:t>skr. 2021/22:75 (UD 12).</w:t>
      </w:r>
    </w:p>
    <w:p w14:paraId="65BADB09" w14:textId="62CDF205" w:rsidR="008F054A" w:rsidRDefault="008F054A" w:rsidP="008F054A">
      <w:pPr>
        <w:pStyle w:val="Brdtext"/>
      </w:pPr>
      <w:r w:rsidRPr="008F054A">
        <w:t xml:space="preserve">Skrivelsen är </w:t>
      </w:r>
      <w:r w:rsidR="00762346">
        <w:t xml:space="preserve">inte </w:t>
      </w:r>
      <w:r w:rsidRPr="008F054A">
        <w:t>slutbehandlad</w:t>
      </w:r>
      <w:r w:rsidR="00D12DF9">
        <w:t>.</w:t>
      </w:r>
    </w:p>
    <w:p w14:paraId="1D08CFAE" w14:textId="77777777" w:rsidR="008F054A" w:rsidRPr="008F054A" w:rsidRDefault="008F054A" w:rsidP="008F054A">
      <w:pPr>
        <w:pStyle w:val="Brdtextmedindrag"/>
      </w:pPr>
    </w:p>
    <w:p w14:paraId="14075784" w14:textId="3342F531" w:rsidR="00BB24D3" w:rsidRPr="00BB24D3" w:rsidRDefault="00BB24D3" w:rsidP="008936C3">
      <w:pPr>
        <w:pStyle w:val="Brdtext"/>
      </w:pPr>
      <w:r w:rsidRPr="00C00107">
        <w:t xml:space="preserve">Punkt 2 om </w:t>
      </w:r>
      <w:r w:rsidR="00545A6B">
        <w:rPr>
          <w:i/>
        </w:rPr>
        <w:t>m</w:t>
      </w:r>
      <w:r w:rsidRPr="00C00107">
        <w:rPr>
          <w:i/>
        </w:rPr>
        <w:t xml:space="preserve">inisterråd för infrastruktur- och transportfrågor </w:t>
      </w:r>
      <w:r w:rsidRPr="00C00107">
        <w:t>(reservation 6)*:</w:t>
      </w:r>
      <w:r w:rsidR="00D72E15">
        <w:t xml:space="preserve"> Riksdagen har tillkännagett för regeringen det som anförs i reservationen om behovet av ett ministerråd för trafik-, transport- och infrastrukturfrågor. Av tillkännagivandet följer att regeringen bör verka för ett ministerråd för trafik-, transport- och infrastrukturfrågor (bet. 2020/21:UU4 s. 29). </w:t>
      </w:r>
      <w:r w:rsidR="008936C3" w:rsidRPr="008F054A">
        <w:t>Den 15 oktober 2021 beslutade regeringen att skriva av ärendet.</w:t>
      </w:r>
      <w:r>
        <w:t xml:space="preserve"> </w:t>
      </w:r>
      <w:r w:rsidR="003C30AB">
        <w:t>Utrikesu</w:t>
      </w:r>
      <w:r w:rsidR="00762346">
        <w:t xml:space="preserve">tskottet </w:t>
      </w:r>
      <w:r w:rsidR="00906C6E">
        <w:t>påpekade</w:t>
      </w:r>
      <w:r w:rsidR="00762346">
        <w:t xml:space="preserve"> att </w:t>
      </w:r>
      <w:r w:rsidR="003C30AB">
        <w:t xml:space="preserve">regeringen i skr. </w:t>
      </w:r>
      <w:r w:rsidR="00906C6E" w:rsidRPr="00906C6E">
        <w:t>2021/22</w:t>
      </w:r>
      <w:r w:rsidR="00906C6E">
        <w:t>:75 inte hänvisat till tillkännagivandet (bet.</w:t>
      </w:r>
      <w:r w:rsidR="00906C6E">
        <w:rPr>
          <w:rFonts w:eastAsiaTheme="minorHAnsi" w:cstheme="minorBidi"/>
          <w:sz w:val="25"/>
          <w:szCs w:val="25"/>
        </w:rPr>
        <w:t xml:space="preserve"> </w:t>
      </w:r>
      <w:r w:rsidR="00906C6E" w:rsidRPr="00906C6E">
        <w:t>2021/22:UU5</w:t>
      </w:r>
      <w:r w:rsidR="008108DF">
        <w:t xml:space="preserve"> s. 11</w:t>
      </w:r>
      <w:r w:rsidR="008936C3">
        <w:rPr>
          <w:bCs/>
        </w:rPr>
        <w:t>–</w:t>
      </w:r>
      <w:r w:rsidR="008108DF">
        <w:rPr>
          <w:bCs/>
        </w:rPr>
        <w:t>12</w:t>
      </w:r>
      <w:r w:rsidR="00906C6E">
        <w:rPr>
          <w:bCs/>
        </w:rPr>
        <w:t>).</w:t>
      </w:r>
      <w:r w:rsidR="00762346">
        <w:rPr>
          <w:bCs/>
        </w:rPr>
        <w:t xml:space="preserve"> Eftersom riksdagens beslut innebar</w:t>
      </w:r>
      <w:r w:rsidR="003C30AB">
        <w:rPr>
          <w:bCs/>
        </w:rPr>
        <w:t xml:space="preserve"> att</w:t>
      </w:r>
      <w:r w:rsidR="00762346">
        <w:rPr>
          <w:bCs/>
        </w:rPr>
        <w:t xml:space="preserve"> ett tillkännagivande riktades till regeringen skulle </w:t>
      </w:r>
      <w:r w:rsidR="003C30AB">
        <w:rPr>
          <w:bCs/>
        </w:rPr>
        <w:t>ärendet</w:t>
      </w:r>
      <w:r w:rsidR="00762346">
        <w:rPr>
          <w:bCs/>
        </w:rPr>
        <w:t xml:space="preserve"> inte ha skrivits av.</w:t>
      </w:r>
      <w:r w:rsidR="00350077">
        <w:rPr>
          <w:bCs/>
        </w:rPr>
        <w:t xml:space="preserve"> Punkten står därför åter som öppen. </w:t>
      </w:r>
      <w:r w:rsidRPr="00C00107">
        <w:rPr>
          <w:bCs/>
        </w:rPr>
        <w:t>Regeringen avser behandla</w:t>
      </w:r>
      <w:r w:rsidRPr="00C00107">
        <w:t xml:space="preserve"> tillkännagivandet i den skrivelse om Nordiskt samarbete som ska lämnas till riksdagen våren 2023.</w:t>
      </w:r>
      <w:r w:rsidR="00A978C5" w:rsidRPr="00C00107">
        <w:t xml:space="preserve"> Punkten är inte slutbehandlad.</w:t>
      </w:r>
    </w:p>
    <w:bookmarkEnd w:id="132"/>
    <w:p w14:paraId="179E4555" w14:textId="187A7F09" w:rsidR="008F054A" w:rsidRPr="008F054A" w:rsidRDefault="004D448E" w:rsidP="008F054A">
      <w:pPr>
        <w:pStyle w:val="Brdtext"/>
      </w:pPr>
      <w:r>
        <w:t xml:space="preserve"> </w:t>
      </w:r>
    </w:p>
    <w:p w14:paraId="448E10CA" w14:textId="46E91900" w:rsidR="000B11CE" w:rsidRPr="000B11CE" w:rsidRDefault="00FB1789" w:rsidP="000B11CE">
      <w:pPr>
        <w:pStyle w:val="Rubrik5utannumrering"/>
        <w:spacing w:before="0"/>
      </w:pPr>
      <w:r>
        <w:t>10</w:t>
      </w:r>
      <w:r w:rsidR="00706C43" w:rsidRPr="00706C43">
        <w:t>. Rskr. 2020/21:358</w:t>
      </w:r>
    </w:p>
    <w:p w14:paraId="32D8050D" w14:textId="77777777" w:rsidR="00706C43" w:rsidRPr="000B11CE" w:rsidRDefault="00706C43" w:rsidP="000B11CE">
      <w:pPr>
        <w:pStyle w:val="Brdtextmedindrag"/>
        <w:ind w:firstLine="0"/>
        <w:jc w:val="left"/>
        <w:rPr>
          <w:bCs/>
        </w:rPr>
      </w:pPr>
      <w:r w:rsidRPr="000B11CE">
        <w:rPr>
          <w:bCs/>
        </w:rPr>
        <w:t>Verksamheten i Europeiska unionen under 2020</w:t>
      </w:r>
    </w:p>
    <w:p w14:paraId="24469193" w14:textId="49AAAA7F" w:rsidR="00706C43" w:rsidRDefault="00706C43" w:rsidP="000B11CE">
      <w:pPr>
        <w:pStyle w:val="Brdtextmedindrag"/>
        <w:ind w:firstLine="0"/>
        <w:jc w:val="left"/>
        <w:rPr>
          <w:bCs/>
        </w:rPr>
      </w:pPr>
      <w:r w:rsidRPr="000B11CE">
        <w:rPr>
          <w:bCs/>
        </w:rPr>
        <w:t>Skr. 2020/21:115, bet. 2020/21:UU10</w:t>
      </w:r>
    </w:p>
    <w:p w14:paraId="335B9810" w14:textId="61057581" w:rsidR="006B1B85" w:rsidRPr="000B11CE" w:rsidRDefault="006B1B85" w:rsidP="000B11CE">
      <w:pPr>
        <w:pStyle w:val="Brdtextmedindrag"/>
        <w:ind w:firstLine="0"/>
        <w:jc w:val="left"/>
        <w:rPr>
          <w:bCs/>
        </w:rPr>
      </w:pPr>
      <w:r>
        <w:rPr>
          <w:bCs/>
        </w:rPr>
        <w:t xml:space="preserve">Tidigare redovisad, se </w:t>
      </w:r>
      <w:r>
        <w:t>skr. 2021/22:75 (UD 14).</w:t>
      </w:r>
    </w:p>
    <w:p w14:paraId="424B83AD" w14:textId="1E38ADCA" w:rsidR="00706C43" w:rsidRPr="000B11CE" w:rsidRDefault="00706C43" w:rsidP="000B11CE">
      <w:pPr>
        <w:pStyle w:val="Brdtextmedindrag"/>
        <w:ind w:firstLine="0"/>
        <w:jc w:val="left"/>
        <w:rPr>
          <w:bCs/>
        </w:rPr>
      </w:pPr>
      <w:r w:rsidRPr="000B11CE">
        <w:rPr>
          <w:bCs/>
        </w:rPr>
        <w:t>Skrivelsen är inte slutbehandlad.</w:t>
      </w:r>
    </w:p>
    <w:p w14:paraId="7F6FD347" w14:textId="77777777" w:rsidR="00992013" w:rsidRPr="000B11CE" w:rsidRDefault="00992013" w:rsidP="000B11CE">
      <w:pPr>
        <w:pStyle w:val="Brdtextmedindrag"/>
        <w:ind w:firstLine="0"/>
        <w:jc w:val="left"/>
        <w:rPr>
          <w:bCs/>
        </w:rPr>
      </w:pPr>
    </w:p>
    <w:p w14:paraId="3B7500E1" w14:textId="0DF5B9F6" w:rsidR="00B63F71" w:rsidRDefault="00992013" w:rsidP="000B11CE">
      <w:pPr>
        <w:pStyle w:val="Brdtextmedindrag"/>
        <w:ind w:firstLine="0"/>
        <w:rPr>
          <w:bCs/>
        </w:rPr>
      </w:pPr>
      <w:r w:rsidRPr="000B11CE">
        <w:rPr>
          <w:bCs/>
        </w:rPr>
        <w:t xml:space="preserve">Punkt 4 om </w:t>
      </w:r>
      <w:r w:rsidRPr="00344044">
        <w:rPr>
          <w:bCs/>
          <w:i/>
          <w:iCs/>
        </w:rPr>
        <w:t>EU:s sanktionslagstiftning mot allvarliga kränkningar av och brott mot de mänskliga rättigheterna</w:t>
      </w:r>
      <w:r w:rsidRPr="000B11CE">
        <w:rPr>
          <w:bCs/>
        </w:rPr>
        <w:t>*: Riksdagen har tillkännagett för regeringen det som utskottet anför om en breddning av EU:s sanktionslagstiftning mot allvarliga kränkningar av och brott mot de mänskliga rättigheterna (bet. 2020/21:</w:t>
      </w:r>
      <w:r w:rsidR="00870A45">
        <w:rPr>
          <w:bCs/>
        </w:rPr>
        <w:t>UU10</w:t>
      </w:r>
      <w:r w:rsidRPr="000B11CE">
        <w:rPr>
          <w:bCs/>
        </w:rPr>
        <w:t xml:space="preserve"> s</w:t>
      </w:r>
      <w:r w:rsidR="003730D0">
        <w:rPr>
          <w:bCs/>
        </w:rPr>
        <w:t>.</w:t>
      </w:r>
      <w:r w:rsidRPr="000B11CE">
        <w:rPr>
          <w:bCs/>
        </w:rPr>
        <w:t xml:space="preserve"> 33–34). Sverige har vid flera tillfällen och på olika nivåer inom EU lyft frågan om sanktioner mot korruption. </w:t>
      </w:r>
      <w:r w:rsidR="00A978C5" w:rsidRPr="00A978C5">
        <w:rPr>
          <w:bCs/>
        </w:rPr>
        <w:t xml:space="preserve">Tillsammans med sex andra EU-länder ställde sig Sverige i januari 2022 bakom ett brev till </w:t>
      </w:r>
      <w:r w:rsidR="004559EF">
        <w:rPr>
          <w:bCs/>
        </w:rPr>
        <w:t xml:space="preserve">unionens </w:t>
      </w:r>
      <w:r w:rsidR="00C43187">
        <w:rPr>
          <w:bCs/>
        </w:rPr>
        <w:t>höga representant för utrikes frågor</w:t>
      </w:r>
      <w:r w:rsidR="004559EF">
        <w:rPr>
          <w:bCs/>
        </w:rPr>
        <w:t xml:space="preserve"> och säkerhetspolitik</w:t>
      </w:r>
      <w:r w:rsidR="00C43187">
        <w:rPr>
          <w:bCs/>
        </w:rPr>
        <w:t xml:space="preserve">, </w:t>
      </w:r>
      <w:r w:rsidR="00A978C5" w:rsidRPr="00A978C5">
        <w:rPr>
          <w:bCs/>
        </w:rPr>
        <w:t xml:space="preserve">Borrell och Frankrikes utrikesminister Le Drian om behovet av att EU inför ytterligare en möjlighet att vidta sanktioner mot allvarlig korruption utomlands. I juli </w:t>
      </w:r>
      <w:r w:rsidR="00A978C5">
        <w:rPr>
          <w:bCs/>
        </w:rPr>
        <w:t xml:space="preserve">2022 </w:t>
      </w:r>
      <w:r w:rsidR="00A978C5" w:rsidRPr="00A978C5">
        <w:rPr>
          <w:bCs/>
        </w:rPr>
        <w:t>publicerade E</w:t>
      </w:r>
      <w:r w:rsidR="004559EF">
        <w:rPr>
          <w:bCs/>
        </w:rPr>
        <w:t>uropeiska utrikestjänsten (E</w:t>
      </w:r>
      <w:r w:rsidR="00A978C5" w:rsidRPr="00A978C5">
        <w:rPr>
          <w:bCs/>
        </w:rPr>
        <w:t>EAS</w:t>
      </w:r>
      <w:r w:rsidR="004559EF">
        <w:rPr>
          <w:bCs/>
        </w:rPr>
        <w:t>)</w:t>
      </w:r>
      <w:r w:rsidR="00A978C5" w:rsidRPr="00A978C5">
        <w:rPr>
          <w:bCs/>
        </w:rPr>
        <w:t xml:space="preserve"> ett icke-papper som berörde centrala frågeställningar i förhållande till eventuella EU-sanktioner mot korruption, såsom hur man kan definiera korruption samt vilka bevis som skulle krävas i samband med listningar. En första diskussion hölls i </w:t>
      </w:r>
      <w:r w:rsidR="004559EF">
        <w:rPr>
          <w:bCs/>
        </w:rPr>
        <w:t>Kommittén för utrikes- och säkerhetspolitik (</w:t>
      </w:r>
      <w:r w:rsidR="00A978C5" w:rsidRPr="00A978C5">
        <w:rPr>
          <w:bCs/>
        </w:rPr>
        <w:t>Kusp</w:t>
      </w:r>
      <w:r w:rsidR="004559EF">
        <w:rPr>
          <w:bCs/>
        </w:rPr>
        <w:t>)</w:t>
      </w:r>
      <w:r w:rsidR="00A978C5" w:rsidRPr="00A978C5">
        <w:rPr>
          <w:bCs/>
        </w:rPr>
        <w:t xml:space="preserve"> den 25 augusti där Sverige tillsammans med likasinnade uttryckte stöd för ett sådant verktyg. Kusp-slutsatserna gav </w:t>
      </w:r>
      <w:r w:rsidR="004559EF">
        <w:rPr>
          <w:bCs/>
        </w:rPr>
        <w:t xml:space="preserve">arbetsgruppen med råd för yttre förbindelser </w:t>
      </w:r>
      <w:r w:rsidR="00C00107">
        <w:rPr>
          <w:bCs/>
        </w:rPr>
        <w:t>(</w:t>
      </w:r>
      <w:r w:rsidR="00A978C5" w:rsidRPr="00A978C5">
        <w:rPr>
          <w:bCs/>
        </w:rPr>
        <w:t>Relex</w:t>
      </w:r>
      <w:r w:rsidR="00C00107">
        <w:rPr>
          <w:bCs/>
        </w:rPr>
        <w:t>)</w:t>
      </w:r>
      <w:r w:rsidR="00A978C5" w:rsidRPr="00A978C5">
        <w:rPr>
          <w:bCs/>
        </w:rPr>
        <w:t xml:space="preserve"> i uppdrag att ge råd om användningen av sanktioner mot korruption. Relex</w:t>
      </w:r>
      <w:r w:rsidR="00664F41">
        <w:rPr>
          <w:bCs/>
        </w:rPr>
        <w:t xml:space="preserve"> har tagit fram ett dokument med rekommendationer som </w:t>
      </w:r>
      <w:r w:rsidR="004E0CD8">
        <w:rPr>
          <w:bCs/>
        </w:rPr>
        <w:t>ska</w:t>
      </w:r>
      <w:r w:rsidR="00664F41">
        <w:rPr>
          <w:bCs/>
        </w:rPr>
        <w:t xml:space="preserve"> diskuteras i Kusp under januari 2023.</w:t>
      </w:r>
      <w:r w:rsidR="00DB5EBD">
        <w:rPr>
          <w:bCs/>
        </w:rPr>
        <w:t xml:space="preserve"> </w:t>
      </w:r>
      <w:r w:rsidRPr="000B11CE">
        <w:rPr>
          <w:bCs/>
        </w:rPr>
        <w:t>Punkten är inte slutbehandlad.</w:t>
      </w:r>
    </w:p>
    <w:p w14:paraId="54ED7A6E" w14:textId="69769388" w:rsidR="00706C43" w:rsidRDefault="00992013" w:rsidP="00B63F71">
      <w:pPr>
        <w:pStyle w:val="Brdtextmedindrag"/>
      </w:pPr>
      <w:r w:rsidRPr="000B11CE">
        <w:t xml:space="preserve">Punkt 5 om </w:t>
      </w:r>
      <w:r w:rsidRPr="00344044">
        <w:rPr>
          <w:i/>
          <w:iCs/>
        </w:rPr>
        <w:t>en nationell sanktionslagstiftning för mänskliga rättigheter</w:t>
      </w:r>
      <w:r w:rsidRPr="000B11CE">
        <w:t xml:space="preserve">*: Riksdagen har tillkännagett för regeringen det som utskottet anför om om en nationell sanktionslagstiftning för mänskliga rättigheter (bet. 2020/21:UU10 s. 34). Frågan bereds </w:t>
      </w:r>
      <w:r w:rsidR="00BB24D3">
        <w:t xml:space="preserve">fortsatt </w:t>
      </w:r>
      <w:r w:rsidRPr="000B11CE">
        <w:t>inom Regeringskansliet. Punkten är inte slutbehandlad.</w:t>
      </w:r>
    </w:p>
    <w:p w14:paraId="69B25CAE" w14:textId="0F9E3114" w:rsidR="00706C43" w:rsidDel="006B47EE" w:rsidRDefault="00706C43" w:rsidP="005154EA">
      <w:pPr>
        <w:pStyle w:val="Rubrik4utannumrering"/>
      </w:pPr>
      <w:r w:rsidRPr="00706C43">
        <w:t xml:space="preserve">Riksmötet 2021/22 </w:t>
      </w:r>
    </w:p>
    <w:p w14:paraId="42776165" w14:textId="6F6626C1" w:rsidR="009B0709" w:rsidRPr="00B115D9" w:rsidDel="007E28E5" w:rsidRDefault="00B115D9" w:rsidP="00BD2570">
      <w:pPr>
        <w:pStyle w:val="Rubrik5utannumrering"/>
        <w:spacing w:before="0"/>
      </w:pPr>
      <w:bookmarkStart w:id="133" w:name="_Hlk123650784"/>
      <w:r>
        <w:rPr>
          <w:bCs/>
        </w:rPr>
        <w:t>1</w:t>
      </w:r>
      <w:r w:rsidR="00FB1789">
        <w:rPr>
          <w:bCs/>
        </w:rPr>
        <w:t>1</w:t>
      </w:r>
      <w:r w:rsidR="009B0709" w:rsidRPr="00B115D9" w:rsidDel="007E28E5">
        <w:t>. Rskr. 2021/22:</w:t>
      </w:r>
      <w:r w:rsidR="00956A37" w:rsidRPr="00B115D9">
        <w:t>112</w:t>
      </w:r>
    </w:p>
    <w:p w14:paraId="49CF1C10" w14:textId="490313CA" w:rsidR="009B0709" w:rsidRDefault="009B0709" w:rsidP="005154EA">
      <w:pPr>
        <w:pStyle w:val="Brdtext"/>
        <w:jc w:val="left"/>
      </w:pPr>
      <w:r>
        <w:t>Utgiftsområde 24 Näringsliv</w:t>
      </w:r>
    </w:p>
    <w:p w14:paraId="62255E1A" w14:textId="2979BB05" w:rsidR="009B0709" w:rsidRDefault="009B0709" w:rsidP="005154EA">
      <w:pPr>
        <w:pStyle w:val="Brdtext"/>
        <w:jc w:val="left"/>
      </w:pPr>
      <w:r>
        <w:t>Prop</w:t>
      </w:r>
      <w:r w:rsidR="00A45BF0">
        <w:t>.</w:t>
      </w:r>
      <w:r>
        <w:t xml:space="preserve"> 2021/22:1, mot. 2021/22:4012 yrkande 1 och 2021/22:4217 yrkande 1, bet. 2021/22:NU1 </w:t>
      </w:r>
    </w:p>
    <w:p w14:paraId="3E086A89" w14:textId="6DA4F356" w:rsidR="006B1B85" w:rsidRPr="006B1B85" w:rsidRDefault="006B1B85" w:rsidP="006B1B85">
      <w:pPr>
        <w:pStyle w:val="Brdtextmedindrag"/>
        <w:ind w:firstLine="0"/>
      </w:pPr>
      <w:r>
        <w:t>Tidigare redovisad, se skr. 2021/22:75 (UD 23).</w:t>
      </w:r>
    </w:p>
    <w:p w14:paraId="7BD13631" w14:textId="124BB0EB" w:rsidR="009B0709" w:rsidRPr="005154EA" w:rsidRDefault="009B0709" w:rsidP="005154EA">
      <w:pPr>
        <w:pStyle w:val="Brdtext"/>
        <w:jc w:val="left"/>
      </w:pPr>
      <w:r w:rsidRPr="00C1105F">
        <w:t xml:space="preserve">Skrivelsen är </w:t>
      </w:r>
      <w:r w:rsidR="007A3FDE">
        <w:t xml:space="preserve">inte </w:t>
      </w:r>
      <w:r w:rsidRPr="00C1105F">
        <w:t>slutbehandlad</w:t>
      </w:r>
      <w:r w:rsidR="007A3FDE">
        <w:t>.</w:t>
      </w:r>
    </w:p>
    <w:p w14:paraId="7EDF0F31" w14:textId="6A9BF297" w:rsidR="0070566E" w:rsidRDefault="003833E6" w:rsidP="00344044">
      <w:pPr>
        <w:pStyle w:val="Brdtextmedindrag"/>
        <w:ind w:firstLine="0"/>
        <w:rPr>
          <w:bCs/>
        </w:rPr>
      </w:pPr>
      <w:r>
        <w:rPr>
          <w:bCs/>
        </w:rPr>
        <w:t xml:space="preserve"> </w:t>
      </w:r>
    </w:p>
    <w:p w14:paraId="02F3A705" w14:textId="112D628D" w:rsidR="003833E6" w:rsidRDefault="009B0709" w:rsidP="00AD23C8">
      <w:pPr>
        <w:pStyle w:val="Brdtextmedindrag"/>
        <w:ind w:firstLine="0"/>
      </w:pPr>
      <w:r w:rsidRPr="00344044">
        <w:t xml:space="preserve">Punkt 2 </w:t>
      </w:r>
      <w:r w:rsidRPr="00586F6F">
        <w:t>om</w:t>
      </w:r>
      <w:r w:rsidRPr="00C00107">
        <w:rPr>
          <w:i/>
          <w:iCs/>
        </w:rPr>
        <w:t xml:space="preserve"> statens budget inom utgiftsområde 24, b) bemyndiganden om ekonomiska åtaganden</w:t>
      </w:r>
      <w:r w:rsidRPr="00344044">
        <w:t xml:space="preserve">, 2: </w:t>
      </w:r>
      <w:r w:rsidR="0070289F">
        <w:t>Behov av</w:t>
      </w:r>
      <w:r w:rsidRPr="00344044">
        <w:t xml:space="preserve"> kapitaltillskott till Instrument in Support of Trade Exchanges (Instex)</w:t>
      </w:r>
      <w:r w:rsidR="0070289F">
        <w:t xml:space="preserve"> har inte aktualiserats</w:t>
      </w:r>
      <w:bookmarkEnd w:id="133"/>
      <w:r w:rsidR="007A3FDE">
        <w:t xml:space="preserve"> under 2022.</w:t>
      </w:r>
      <w:r w:rsidR="003E7595">
        <w:t xml:space="preserve"> Avsikten är att skrivelsen i denna del kommer att behandlas i budgetpropositionen för 2024. </w:t>
      </w:r>
      <w:r w:rsidR="007B6BF4">
        <w:t>P</w:t>
      </w:r>
      <w:r w:rsidR="003833E6">
        <w:t>unkt</w:t>
      </w:r>
      <w:r w:rsidR="006111F9">
        <w:t>en</w:t>
      </w:r>
      <w:r w:rsidR="003833E6">
        <w:t xml:space="preserve"> är inte slutbehandlad</w:t>
      </w:r>
      <w:r w:rsidR="006111F9">
        <w:t>.</w:t>
      </w:r>
    </w:p>
    <w:p w14:paraId="446C11AA" w14:textId="030CFA67" w:rsidR="005A3ABF" w:rsidRDefault="005A3ABF" w:rsidP="008F054A">
      <w:pPr>
        <w:pStyle w:val="Rubrik5utannumrering"/>
      </w:pPr>
      <w:r>
        <w:t>1</w:t>
      </w:r>
      <w:r w:rsidR="00FB1789">
        <w:t>2</w:t>
      </w:r>
      <w:r>
        <w:t xml:space="preserve">. Rskr. </w:t>
      </w:r>
      <w:r w:rsidR="00A00B47">
        <w:t>2021/22:174</w:t>
      </w:r>
    </w:p>
    <w:p w14:paraId="5F6FF263" w14:textId="4120A004" w:rsidR="007A148C" w:rsidRPr="007A148C" w:rsidRDefault="007A148C" w:rsidP="007A148C">
      <w:pPr>
        <w:pStyle w:val="Brdtextvnsterjusteradefterrskr"/>
      </w:pPr>
      <w:r w:rsidRPr="007A148C">
        <w:rPr>
          <w:rStyle w:val="BrdtextmedindragChar"/>
        </w:rPr>
        <w:t>Ändringar i statens budget för 2022 – Ekonomiskt stöd och utrustning till</w:t>
      </w:r>
      <w:r>
        <w:t xml:space="preserve"> Ukraina</w:t>
      </w:r>
    </w:p>
    <w:p w14:paraId="5A75BF5A" w14:textId="3F0F22EF" w:rsidR="00DE608D" w:rsidRDefault="00A25F57" w:rsidP="00DE608D">
      <w:pPr>
        <w:pStyle w:val="Brdtextvnsterjusteradefterrskr"/>
      </w:pPr>
      <w:r>
        <w:t>Utskottsinitiativ, b</w:t>
      </w:r>
      <w:r w:rsidR="00DE608D">
        <w:t>et. 2021/22:FiU40</w:t>
      </w:r>
    </w:p>
    <w:p w14:paraId="0B872BBA" w14:textId="49A46EF4" w:rsidR="00A00B47" w:rsidRDefault="007A148C" w:rsidP="00BA5536">
      <w:pPr>
        <w:pStyle w:val="Brdtextvnsterjusteradefterrskr"/>
      </w:pPr>
      <w:r>
        <w:t xml:space="preserve">Skrivelsen är </w:t>
      </w:r>
      <w:r w:rsidR="000A039F">
        <w:t>slutbehandlad.</w:t>
      </w:r>
    </w:p>
    <w:p w14:paraId="0A4D1FE9" w14:textId="67016915" w:rsidR="000A039F" w:rsidRDefault="000A039F" w:rsidP="00BA5536">
      <w:pPr>
        <w:pStyle w:val="Brdtextvnsterjusteradefterrskr"/>
      </w:pPr>
    </w:p>
    <w:p w14:paraId="3C294A9B" w14:textId="6A78E600" w:rsidR="000A039F" w:rsidRDefault="000A039F" w:rsidP="00BA5536">
      <w:pPr>
        <w:pStyle w:val="Brdtextvnsterjusteradefterrskr"/>
      </w:pPr>
      <w:r w:rsidRPr="000A039F">
        <w:t xml:space="preserve">Om </w:t>
      </w:r>
      <w:r w:rsidRPr="000A039F">
        <w:rPr>
          <w:i/>
          <w:iCs/>
        </w:rPr>
        <w:t>ändringar i statens budget för 2022</w:t>
      </w:r>
      <w:r w:rsidRPr="00D52782">
        <w:rPr>
          <w:i/>
          <w:iCs/>
        </w:rPr>
        <w:t>, b</w:t>
      </w:r>
      <w:r w:rsidR="00067DEC">
        <w:rPr>
          <w:i/>
          <w:iCs/>
        </w:rPr>
        <w:t xml:space="preserve"> </w:t>
      </w:r>
      <w:r w:rsidR="00067DEC">
        <w:t>och</w:t>
      </w:r>
      <w:r w:rsidR="00F05A59">
        <w:t xml:space="preserve"> </w:t>
      </w:r>
      <w:r w:rsidRPr="00D52782">
        <w:rPr>
          <w:i/>
          <w:iCs/>
        </w:rPr>
        <w:t>c)</w:t>
      </w:r>
      <w:r w:rsidRPr="000A039F">
        <w:t>: Den 28 februari 2022 beslutade regeringen om ändring av regleringsbrev för budgetåret 2022 avseende anslaget 1:2 Freds- och säkerhetsfrämjande verksamhet</w:t>
      </w:r>
      <w:r w:rsidR="00AE52C1">
        <w:t xml:space="preserve"> inom utgiftsområde 5</w:t>
      </w:r>
      <w:r w:rsidRPr="000A039F">
        <w:t>.</w:t>
      </w:r>
      <w:r w:rsidR="0057033B">
        <w:t xml:space="preserve"> Punkterna är slutbehandlade.</w:t>
      </w:r>
    </w:p>
    <w:p w14:paraId="6B75286B" w14:textId="1673BFF8" w:rsidR="00A00B47" w:rsidRDefault="00A00B47" w:rsidP="008F054A">
      <w:pPr>
        <w:pStyle w:val="Rubrik5utannumrering"/>
      </w:pPr>
      <w:r>
        <w:t>1</w:t>
      </w:r>
      <w:r w:rsidR="00FB1789">
        <w:t>3</w:t>
      </w:r>
      <w:r>
        <w:t>. Rskr. 2021/22:187</w:t>
      </w:r>
    </w:p>
    <w:p w14:paraId="738EA166" w14:textId="32B59E7B" w:rsidR="006111F9" w:rsidRPr="006111F9" w:rsidRDefault="006111F9" w:rsidP="00FE0E35">
      <w:pPr>
        <w:pStyle w:val="Brdtextvnsterjusteradefterrskr"/>
      </w:pPr>
      <w:r>
        <w:t>Vissa säkerhetspolitiska frågor</w:t>
      </w:r>
    </w:p>
    <w:p w14:paraId="557AA553" w14:textId="3376AE1B" w:rsidR="00DE608D" w:rsidRDefault="0057033B" w:rsidP="00DE608D">
      <w:pPr>
        <w:pStyle w:val="Brdtextvnsterjusteradefterrskr"/>
      </w:pPr>
      <w:r>
        <w:t xml:space="preserve">Motioner från allmänna motionstiden 2018/19, 2019/20, 2020/21 och 2021/22, </w:t>
      </w:r>
      <w:r w:rsidR="00E36B2A">
        <w:t>b</w:t>
      </w:r>
      <w:r w:rsidR="00DE608D">
        <w:t>et. 2021/22:UU11</w:t>
      </w:r>
    </w:p>
    <w:p w14:paraId="62876A12" w14:textId="77777777" w:rsidR="007A148C" w:rsidRDefault="007A148C" w:rsidP="00DE608D">
      <w:pPr>
        <w:pStyle w:val="Brdtextvnsterjusteradefterrskr"/>
      </w:pPr>
      <w:r>
        <w:t>Skrivelsen är inte slutbehandlad.</w:t>
      </w:r>
    </w:p>
    <w:p w14:paraId="2A7F2C84" w14:textId="77777777" w:rsidR="007A148C" w:rsidRDefault="007A148C" w:rsidP="00DE608D">
      <w:pPr>
        <w:pStyle w:val="Brdtextvnsterjusteradefterrskr"/>
      </w:pPr>
    </w:p>
    <w:p w14:paraId="26200FA8" w14:textId="4E8A71EB" w:rsidR="000A039F" w:rsidRDefault="000A039F" w:rsidP="000A039F">
      <w:pPr>
        <w:tabs>
          <w:tab w:val="left" w:pos="2268"/>
        </w:tabs>
        <w:overflowPunct w:val="0"/>
        <w:autoSpaceDE w:val="0"/>
        <w:autoSpaceDN w:val="0"/>
        <w:adjustRightInd w:val="0"/>
        <w:spacing w:after="0" w:line="240" w:lineRule="auto"/>
        <w:jc w:val="both"/>
        <w:rPr>
          <w:rFonts w:ascii="Times New Roman" w:hAnsi="Times New Roman"/>
          <w:bCs/>
          <w:sz w:val="20"/>
        </w:rPr>
      </w:pPr>
      <w:r w:rsidRPr="00E84CA7">
        <w:rPr>
          <w:rFonts w:ascii="Times New Roman" w:hAnsi="Times New Roman"/>
          <w:bCs/>
          <w:sz w:val="20"/>
        </w:rPr>
        <w:t xml:space="preserve">Punkt </w:t>
      </w:r>
      <w:r>
        <w:rPr>
          <w:rFonts w:ascii="Times New Roman" w:hAnsi="Times New Roman"/>
          <w:bCs/>
          <w:sz w:val="20"/>
        </w:rPr>
        <w:t>1</w:t>
      </w:r>
      <w:r w:rsidRPr="00E84CA7">
        <w:rPr>
          <w:rFonts w:ascii="Times New Roman" w:hAnsi="Times New Roman"/>
          <w:bCs/>
          <w:sz w:val="20"/>
        </w:rPr>
        <w:t xml:space="preserve"> om</w:t>
      </w:r>
      <w:r>
        <w:rPr>
          <w:rFonts w:ascii="Times New Roman" w:hAnsi="Times New Roman"/>
          <w:bCs/>
          <w:i/>
          <w:iCs/>
          <w:sz w:val="20"/>
        </w:rPr>
        <w:t xml:space="preserve"> </w:t>
      </w:r>
      <w:r w:rsidR="00545A6B">
        <w:rPr>
          <w:rFonts w:ascii="Times New Roman" w:hAnsi="Times New Roman"/>
          <w:bCs/>
          <w:i/>
          <w:iCs/>
          <w:sz w:val="20"/>
        </w:rPr>
        <w:t>d</w:t>
      </w:r>
      <w:r w:rsidRPr="00DE01B2">
        <w:rPr>
          <w:rFonts w:ascii="Times New Roman" w:hAnsi="Times New Roman"/>
          <w:bCs/>
          <w:i/>
          <w:iCs/>
          <w:sz w:val="20"/>
        </w:rPr>
        <w:t>en europeiska säkerhetsordningen</w:t>
      </w:r>
      <w:r>
        <w:rPr>
          <w:rFonts w:ascii="Times New Roman" w:hAnsi="Times New Roman"/>
          <w:bCs/>
          <w:i/>
          <w:iCs/>
          <w:sz w:val="20"/>
        </w:rPr>
        <w:t>*</w:t>
      </w:r>
      <w:r>
        <w:rPr>
          <w:rFonts w:ascii="Times New Roman" w:hAnsi="Times New Roman"/>
          <w:bCs/>
          <w:sz w:val="20"/>
        </w:rPr>
        <w:t>:</w:t>
      </w:r>
      <w:r w:rsidR="005B7B01">
        <w:rPr>
          <w:rFonts w:ascii="Times New Roman" w:hAnsi="Times New Roman"/>
          <w:bCs/>
          <w:sz w:val="20"/>
        </w:rPr>
        <w:t xml:space="preserve"> </w:t>
      </w:r>
      <w:r w:rsidRPr="00E84CA7">
        <w:rPr>
          <w:rFonts w:ascii="Times New Roman" w:hAnsi="Times New Roman"/>
          <w:bCs/>
          <w:sz w:val="20"/>
        </w:rPr>
        <w:t xml:space="preserve">Riksdagen har tillkännagett för regeringen det som utskottet anför om </w:t>
      </w:r>
      <w:r w:rsidRPr="00DE01B2">
        <w:rPr>
          <w:rFonts w:ascii="Times New Roman" w:hAnsi="Times New Roman"/>
          <w:bCs/>
          <w:sz w:val="20"/>
        </w:rPr>
        <w:t xml:space="preserve">relationerna med Ryssland </w:t>
      </w:r>
      <w:r w:rsidRPr="00E84CA7">
        <w:rPr>
          <w:rFonts w:ascii="Times New Roman" w:hAnsi="Times New Roman"/>
          <w:bCs/>
          <w:sz w:val="20"/>
        </w:rPr>
        <w:t>(bet. 202</w:t>
      </w:r>
      <w:r>
        <w:rPr>
          <w:rFonts w:ascii="Times New Roman" w:hAnsi="Times New Roman"/>
          <w:bCs/>
          <w:sz w:val="20"/>
        </w:rPr>
        <w:t>1</w:t>
      </w:r>
      <w:r w:rsidRPr="00E84CA7">
        <w:rPr>
          <w:rFonts w:ascii="Times New Roman" w:hAnsi="Times New Roman"/>
          <w:bCs/>
          <w:sz w:val="20"/>
        </w:rPr>
        <w:t>/2</w:t>
      </w:r>
      <w:r>
        <w:rPr>
          <w:rFonts w:ascii="Times New Roman" w:hAnsi="Times New Roman"/>
          <w:bCs/>
          <w:sz w:val="20"/>
        </w:rPr>
        <w:t>2</w:t>
      </w:r>
      <w:r w:rsidRPr="00E84CA7">
        <w:rPr>
          <w:rFonts w:ascii="Times New Roman" w:hAnsi="Times New Roman"/>
          <w:bCs/>
          <w:sz w:val="20"/>
        </w:rPr>
        <w:t>:UU</w:t>
      </w:r>
      <w:r>
        <w:rPr>
          <w:rFonts w:ascii="Times New Roman" w:hAnsi="Times New Roman"/>
          <w:bCs/>
          <w:sz w:val="20"/>
        </w:rPr>
        <w:t>11</w:t>
      </w:r>
      <w:r w:rsidRPr="00E84CA7">
        <w:rPr>
          <w:rFonts w:ascii="Times New Roman" w:hAnsi="Times New Roman"/>
          <w:bCs/>
          <w:sz w:val="20"/>
        </w:rPr>
        <w:t xml:space="preserve"> s. </w:t>
      </w:r>
      <w:r>
        <w:rPr>
          <w:rFonts w:ascii="Times New Roman" w:hAnsi="Times New Roman"/>
          <w:bCs/>
          <w:sz w:val="20"/>
        </w:rPr>
        <w:t>17</w:t>
      </w:r>
      <w:r w:rsidR="003833E6">
        <w:rPr>
          <w:rFonts w:ascii="Times New Roman" w:hAnsi="Times New Roman"/>
          <w:bCs/>
          <w:sz w:val="20"/>
        </w:rPr>
        <w:t>–</w:t>
      </w:r>
      <w:r>
        <w:rPr>
          <w:rFonts w:ascii="Times New Roman" w:hAnsi="Times New Roman"/>
          <w:bCs/>
          <w:sz w:val="20"/>
        </w:rPr>
        <w:t>19</w:t>
      </w:r>
      <w:r w:rsidRPr="00E84CA7">
        <w:rPr>
          <w:rFonts w:ascii="Times New Roman" w:hAnsi="Times New Roman"/>
          <w:bCs/>
          <w:sz w:val="20"/>
        </w:rPr>
        <w:t xml:space="preserve">). </w:t>
      </w:r>
      <w:r w:rsidR="004312D9" w:rsidRPr="004312D9">
        <w:rPr>
          <w:rFonts w:ascii="Times New Roman" w:hAnsi="Times New Roman"/>
          <w:bCs/>
          <w:sz w:val="20"/>
        </w:rPr>
        <w:t>Förutsättningarna för svensk politik gentemot Ryssland förändrades med den fullskaliga ryska invasionen av Ukraina. Frågan om ett nytt svenskt förhållningssätt till Ryssland bereds inom Regeringskansliet och kommer att vara föremål för behandling inom ramen för den nu tillträdda Försvarsberedningen</w:t>
      </w:r>
      <w:r w:rsidR="00045FB3">
        <w:rPr>
          <w:rFonts w:ascii="Times New Roman" w:hAnsi="Times New Roman"/>
          <w:bCs/>
          <w:sz w:val="20"/>
        </w:rPr>
        <w:t>.</w:t>
      </w:r>
      <w:r>
        <w:rPr>
          <w:rFonts w:ascii="Times New Roman" w:hAnsi="Times New Roman"/>
          <w:bCs/>
          <w:sz w:val="20"/>
        </w:rPr>
        <w:t xml:space="preserve"> </w:t>
      </w:r>
      <w:r w:rsidR="003833E6">
        <w:rPr>
          <w:rFonts w:ascii="Times New Roman" w:hAnsi="Times New Roman"/>
          <w:bCs/>
          <w:sz w:val="20"/>
        </w:rPr>
        <w:t>Punkten är inte slutbehandlad.</w:t>
      </w:r>
    </w:p>
    <w:p w14:paraId="58FC5F47" w14:textId="5BE186A1" w:rsidR="00775121" w:rsidRDefault="000A039F" w:rsidP="00775121">
      <w:pPr>
        <w:pStyle w:val="Brdtextmedindrag"/>
      </w:pPr>
      <w:r w:rsidRPr="005A1098">
        <w:t>Punkt 4 om</w:t>
      </w:r>
      <w:r w:rsidRPr="00E84CA7">
        <w:rPr>
          <w:i/>
          <w:iCs/>
        </w:rPr>
        <w:t xml:space="preserve"> Natooption</w:t>
      </w:r>
      <w:r w:rsidRPr="00E84CA7">
        <w:t>*:</w:t>
      </w:r>
      <w:r>
        <w:t xml:space="preserve"> </w:t>
      </w:r>
      <w:r w:rsidRPr="00E84CA7">
        <w:t>Riksdagen har tillkännagett för regeringen det som utskottet anför om Natooption (</w:t>
      </w:r>
      <w:r w:rsidR="00775121" w:rsidRPr="00E84CA7">
        <w:t>bet. 202</w:t>
      </w:r>
      <w:r w:rsidR="00775121">
        <w:t>1</w:t>
      </w:r>
      <w:r w:rsidR="00775121" w:rsidRPr="00E84CA7">
        <w:t>/2</w:t>
      </w:r>
      <w:r w:rsidR="00775121">
        <w:t>2</w:t>
      </w:r>
      <w:r w:rsidR="00775121" w:rsidRPr="00E84CA7">
        <w:t>:U</w:t>
      </w:r>
      <w:r w:rsidR="00775121">
        <w:t>U11</w:t>
      </w:r>
      <w:r w:rsidR="00775121" w:rsidRPr="00E84CA7">
        <w:t xml:space="preserve"> s.</w:t>
      </w:r>
      <w:r w:rsidR="00775121">
        <w:t xml:space="preserve"> 16-17</w:t>
      </w:r>
      <w:r>
        <w:t>).</w:t>
      </w:r>
      <w:r w:rsidR="00775121">
        <w:t xml:space="preserve"> </w:t>
      </w:r>
      <w:r w:rsidR="00775121" w:rsidRPr="00EC3EE6">
        <w:t>I budgetpropositionen för 2023 (prop. 2022/23:1, utg.omr. 5 s. 10) uppgav regeringen att regeringen den 16 maj 2022 beslutade att Sverige ska ansöka om medlemskap i Nato. Den 5 juli fick Sverige ställning som inbjudet land i Nato under tiden som respektive Natolands parlament ratificerar Sveriges ansökningsprotokoll. Regeringen ansåg därmed att tillkännagivande</w:t>
      </w:r>
      <w:r w:rsidR="00775121">
        <w:t>t</w:t>
      </w:r>
      <w:r w:rsidR="00775121" w:rsidRPr="00EC3EE6">
        <w:t xml:space="preserve"> </w:t>
      </w:r>
      <w:r w:rsidR="0091308E">
        <w:t>är</w:t>
      </w:r>
      <w:r w:rsidR="00775121">
        <w:t xml:space="preserve"> </w:t>
      </w:r>
      <w:r w:rsidR="00775121" w:rsidRPr="00EC3EE6">
        <w:t>tillgodose</w:t>
      </w:r>
      <w:r w:rsidR="00775121">
        <w:t>tt</w:t>
      </w:r>
      <w:r w:rsidR="00775121" w:rsidRPr="00EC3EE6">
        <w:t xml:space="preserve"> och slutbehandla</w:t>
      </w:r>
      <w:r w:rsidR="00775121">
        <w:t>t</w:t>
      </w:r>
      <w:r w:rsidR="00775121" w:rsidRPr="00EC3EE6">
        <w:t>.</w:t>
      </w:r>
      <w:r w:rsidR="00775121">
        <w:t xml:space="preserve"> Punkten är slut</w:t>
      </w:r>
      <w:r w:rsidR="00DB0C34">
        <w:softHyphen/>
      </w:r>
      <w:r w:rsidR="00775121">
        <w:t>behandlad.</w:t>
      </w:r>
    </w:p>
    <w:p w14:paraId="575E98B3" w14:textId="533AE44A" w:rsidR="00A16257" w:rsidRPr="00122DF3" w:rsidRDefault="00775121" w:rsidP="00A16257">
      <w:pPr>
        <w:pStyle w:val="Brdtextmedindrag"/>
      </w:pPr>
      <w:r>
        <w:t xml:space="preserve">Punkt </w:t>
      </w:r>
      <w:r w:rsidRPr="00706328">
        <w:t>5</w:t>
      </w:r>
      <w:r w:rsidR="004C0823">
        <w:t xml:space="preserve"> om </w:t>
      </w:r>
      <w:r w:rsidR="004C0823">
        <w:rPr>
          <w:i/>
          <w:iCs/>
        </w:rPr>
        <w:t>ty</w:t>
      </w:r>
      <w:r w:rsidRPr="00706328">
        <w:rPr>
          <w:i/>
          <w:iCs/>
        </w:rPr>
        <w:t>dliggörande av svensk säkerhetspolitik</w:t>
      </w:r>
      <w:r>
        <w:t>*:</w:t>
      </w:r>
      <w:r w:rsidRPr="00706328">
        <w:t xml:space="preserve"> </w:t>
      </w:r>
      <w:r w:rsidRPr="00E84CA7">
        <w:t>Riksdagen har tillkännagett för regeringen det som utskottet anför om</w:t>
      </w:r>
      <w:r w:rsidRPr="00706328">
        <w:t xml:space="preserve"> tydliggörande av svensk säkerhetspolitik</w:t>
      </w:r>
      <w:r>
        <w:t xml:space="preserve"> </w:t>
      </w:r>
      <w:r w:rsidRPr="00E84CA7">
        <w:t>(bet. 202</w:t>
      </w:r>
      <w:r>
        <w:t>1</w:t>
      </w:r>
      <w:r w:rsidRPr="00E84CA7">
        <w:t>/2</w:t>
      </w:r>
      <w:r>
        <w:t>2</w:t>
      </w:r>
      <w:r w:rsidRPr="00E84CA7">
        <w:t>:U</w:t>
      </w:r>
      <w:r>
        <w:t>U11</w:t>
      </w:r>
      <w:r w:rsidRPr="00E84CA7">
        <w:t xml:space="preserve"> s.</w:t>
      </w:r>
      <w:r>
        <w:t xml:space="preserve"> 16</w:t>
      </w:r>
      <w:r w:rsidR="00DB15A8">
        <w:t>–</w:t>
      </w:r>
      <w:r>
        <w:t>17</w:t>
      </w:r>
      <w:r w:rsidRPr="00122DF3">
        <w:t>).</w:t>
      </w:r>
      <w:r w:rsidR="00A16257" w:rsidRPr="00122DF3">
        <w:rPr>
          <w:rFonts w:ascii="Arial" w:eastAsiaTheme="minorHAnsi" w:hAnsi="Arial" w:cs="Arial"/>
        </w:rPr>
        <w:t xml:space="preserve"> </w:t>
      </w:r>
      <w:r w:rsidR="00A16257" w:rsidRPr="00122DF3">
        <w:t xml:space="preserve">Den 16 maj 2022 beslutade regeringen att Sverige ska ansöka om medlemskap i Nato. Den 5 juli fick Sverige ställning som inbjudet land i Nato under tiden som respektive Natolands parlament ratificerar Sveriges ansökningsprotokoll. Sveriges säkerhetspolitiska linje förändras genom kommande Nato-medlemskap </w:t>
      </w:r>
      <w:r w:rsidR="00122DF3" w:rsidRPr="00122DF3">
        <w:t xml:space="preserve">och en ny linje kan inte fastställas förrän Sverige blivit medlem. Frågan bereds inom Regeringskansliet och </w:t>
      </w:r>
      <w:r w:rsidR="00DB1ACF" w:rsidRPr="00122DF3">
        <w:t>kommer att vara föremål för behandling inom ramen för den nu tillträdda Försvarsbered</w:t>
      </w:r>
      <w:r w:rsidR="00D34B0F">
        <w:softHyphen/>
      </w:r>
      <w:r w:rsidR="00DB1ACF" w:rsidRPr="00122DF3">
        <w:t>ningen.</w:t>
      </w:r>
      <w:r w:rsidR="009E50D3">
        <w:t xml:space="preserve"> Punkten är inte slutbehandlad.</w:t>
      </w:r>
    </w:p>
    <w:p w14:paraId="5B3CD116" w14:textId="26B7C5B2" w:rsidR="00775121" w:rsidRDefault="00775121" w:rsidP="00775121">
      <w:pPr>
        <w:pStyle w:val="Brdtextmedindrag"/>
      </w:pPr>
      <w:r>
        <w:t xml:space="preserve">Punkt </w:t>
      </w:r>
      <w:r w:rsidRPr="00706328">
        <w:t>9</w:t>
      </w:r>
      <w:r w:rsidR="00512807">
        <w:t xml:space="preserve"> om</w:t>
      </w:r>
      <w:r w:rsidRPr="00706328">
        <w:t xml:space="preserve"> </w:t>
      </w:r>
      <w:r w:rsidRPr="00706328">
        <w:rPr>
          <w:i/>
          <w:iCs/>
        </w:rPr>
        <w:t>FN:s konvention om förbud mot kärnvapen</w:t>
      </w:r>
      <w:r>
        <w:t xml:space="preserve">*: </w:t>
      </w:r>
      <w:r w:rsidRPr="00E84CA7">
        <w:t>Riksdagen har tillkännagett för regeringen det som utskottet anför om</w:t>
      </w:r>
      <w:r w:rsidRPr="00706328">
        <w:t xml:space="preserve"> FN:s konvention om förbud mot kärnvapen</w:t>
      </w:r>
      <w:r>
        <w:t xml:space="preserve"> </w:t>
      </w:r>
      <w:r w:rsidRPr="00E84CA7">
        <w:t>(bet. 202</w:t>
      </w:r>
      <w:r>
        <w:t>1</w:t>
      </w:r>
      <w:r w:rsidRPr="00E84CA7">
        <w:t>/2</w:t>
      </w:r>
      <w:r>
        <w:t>2</w:t>
      </w:r>
      <w:r w:rsidRPr="00E84CA7">
        <w:t>:U</w:t>
      </w:r>
      <w:r>
        <w:t>U11</w:t>
      </w:r>
      <w:r w:rsidRPr="00E84CA7">
        <w:t xml:space="preserve"> s.</w:t>
      </w:r>
      <w:r>
        <w:t xml:space="preserve"> 24</w:t>
      </w:r>
      <w:r w:rsidR="001F7AAC">
        <w:t>–</w:t>
      </w:r>
      <w:r>
        <w:t>26).</w:t>
      </w:r>
      <w:r w:rsidRPr="00775121">
        <w:t xml:space="preserve"> Sverige deltog som observatör vid det första statspartsmötet för konventionen om förbud mot kärnvapen (TPNW). Mötet ägde rum i Wien den 21–23 juni 2022. Vid statspartsmötet höll Sverige ett anförande i vilket regeringen bl.a. lyfte fram Sveriges engagemang för nedrustning och icke-spridning inom ramen för Icke-spridningsfördraget (NPT) samt upprepade sin syn på förbudskonventionen som man inte avsåg underteckna eller ratificera.</w:t>
      </w:r>
      <w:r w:rsidR="003833E6">
        <w:t xml:space="preserve"> Punkten är inte slutbehandlad.</w:t>
      </w:r>
    </w:p>
    <w:p w14:paraId="18419465" w14:textId="4D3CA249" w:rsidR="00297CF1" w:rsidRDefault="00460E77" w:rsidP="00297CF1">
      <w:pPr>
        <w:pStyle w:val="Brdtextmedindrag"/>
      </w:pPr>
      <w:r>
        <w:t>Punkt 13</w:t>
      </w:r>
      <w:r w:rsidRPr="00706328">
        <w:t xml:space="preserve"> </w:t>
      </w:r>
      <w:r w:rsidR="006D76AB">
        <w:t xml:space="preserve">om </w:t>
      </w:r>
      <w:r w:rsidR="006D76AB">
        <w:rPr>
          <w:i/>
          <w:iCs/>
        </w:rPr>
        <w:t>u</w:t>
      </w:r>
      <w:r w:rsidRPr="00706328">
        <w:rPr>
          <w:i/>
          <w:iCs/>
        </w:rPr>
        <w:t>tredning om Sveriges insats i Afghanistan</w:t>
      </w:r>
      <w:r>
        <w:rPr>
          <w:i/>
          <w:iCs/>
        </w:rPr>
        <w:t>*</w:t>
      </w:r>
      <w:r>
        <w:t xml:space="preserve">: </w:t>
      </w:r>
      <w:r w:rsidRPr="00E84CA7">
        <w:t>Riksdagen har tillkännagett för regeringen det som utskottet anför om</w:t>
      </w:r>
      <w:r w:rsidRPr="00706328">
        <w:t xml:space="preserve"> en utredning om Sveriges insats i Afghanistan</w:t>
      </w:r>
      <w:r>
        <w:t xml:space="preserve"> </w:t>
      </w:r>
      <w:r w:rsidRPr="00E84CA7">
        <w:t>(bet. 202</w:t>
      </w:r>
      <w:r>
        <w:t>1</w:t>
      </w:r>
      <w:r w:rsidRPr="00E84CA7">
        <w:t>/2</w:t>
      </w:r>
      <w:r>
        <w:t>2</w:t>
      </w:r>
      <w:r w:rsidRPr="00E84CA7">
        <w:t>:U</w:t>
      </w:r>
      <w:r>
        <w:t>U11</w:t>
      </w:r>
      <w:r w:rsidRPr="00E84CA7">
        <w:t xml:space="preserve"> s.</w:t>
      </w:r>
      <w:r>
        <w:t xml:space="preserve"> 27).</w:t>
      </w:r>
      <w:r w:rsidRPr="00706328">
        <w:t xml:space="preserve"> </w:t>
      </w:r>
      <w:r w:rsidR="00297CF1" w:rsidRPr="00297CF1">
        <w:t xml:space="preserve">Den 9 juni </w:t>
      </w:r>
      <w:r w:rsidR="00297CF1">
        <w:t xml:space="preserve">2022 </w:t>
      </w:r>
      <w:r w:rsidR="00AF74BB">
        <w:t>beslutade</w:t>
      </w:r>
      <w:r w:rsidR="00297CF1" w:rsidRPr="00297CF1">
        <w:t xml:space="preserve"> regeringen </w:t>
      </w:r>
      <w:r w:rsidR="00980203">
        <w:t>att tillsätta</w:t>
      </w:r>
      <w:r w:rsidR="00297CF1" w:rsidRPr="00297CF1">
        <w:t xml:space="preserve"> en parlamentarisk</w:t>
      </w:r>
      <w:r w:rsidR="004E0CD8">
        <w:t>t sammansatt</w:t>
      </w:r>
      <w:r w:rsidR="00297CF1" w:rsidRPr="00297CF1">
        <w:t xml:space="preserve"> kommitté som ska utvärdera Sveriges engagemang i Afghanistan mellan åren 2001–2021.</w:t>
      </w:r>
      <w:r w:rsidR="00AF74BB">
        <w:t xml:space="preserve"> </w:t>
      </w:r>
      <w:r w:rsidR="009B3839">
        <w:t xml:space="preserve">Regeringen bedömde därmed att tillkännagivandet är tillgodosett och slutbehandlat. </w:t>
      </w:r>
      <w:r w:rsidR="00045FB3">
        <w:t>Uppdraget ska redovisas senast den 9</w:t>
      </w:r>
      <w:r w:rsidR="004E0CD8">
        <w:t xml:space="preserve"> </w:t>
      </w:r>
      <w:r w:rsidR="00045FB3">
        <w:t>juni</w:t>
      </w:r>
      <w:r w:rsidR="004E0CD8">
        <w:t xml:space="preserve"> </w:t>
      </w:r>
      <w:r w:rsidR="00045FB3">
        <w:t>2024</w:t>
      </w:r>
      <w:r w:rsidR="00297CF1" w:rsidRPr="00297CF1">
        <w:t xml:space="preserve">. </w:t>
      </w:r>
      <w:r w:rsidR="00045FB3">
        <w:t>Punkten är slutbehandlad</w:t>
      </w:r>
      <w:r w:rsidR="00B511DF">
        <w:t>.</w:t>
      </w:r>
    </w:p>
    <w:p w14:paraId="2D4CCD82" w14:textId="6F28728E" w:rsidR="00A00B47" w:rsidRDefault="009E50D3" w:rsidP="00B0162C">
      <w:pPr>
        <w:pStyle w:val="Brdtextmedindrag"/>
      </w:pPr>
      <w:r>
        <w:t xml:space="preserve">Följande punkter är inte slutbehandlade: 1, 5 och 9. </w:t>
      </w:r>
    </w:p>
    <w:p w14:paraId="7785B134" w14:textId="5A97C027" w:rsidR="00A00B47" w:rsidRDefault="00A00B47" w:rsidP="008F054A">
      <w:pPr>
        <w:pStyle w:val="Rubrik5utannumrering"/>
      </w:pPr>
      <w:r w:rsidRPr="008F054A">
        <w:t>1</w:t>
      </w:r>
      <w:r w:rsidR="007B5975">
        <w:t>4</w:t>
      </w:r>
      <w:r w:rsidRPr="008F054A">
        <w:t>. Rskr. 2021/22:256</w:t>
      </w:r>
    </w:p>
    <w:p w14:paraId="64AA0277" w14:textId="165F2020" w:rsidR="007A148C" w:rsidRPr="007A148C" w:rsidRDefault="007A148C" w:rsidP="007A148C">
      <w:pPr>
        <w:pStyle w:val="Brdtextvnsterjusteradefterrskr"/>
      </w:pPr>
      <w:r>
        <w:t>Mänskliga rättigheter i länder och regioner m.m.</w:t>
      </w:r>
    </w:p>
    <w:p w14:paraId="297734B9" w14:textId="5C8B0DED" w:rsidR="007A148C" w:rsidRDefault="00A07CC2" w:rsidP="007A148C">
      <w:pPr>
        <w:pStyle w:val="Brdtextvnsterjusteradefterrskr"/>
      </w:pPr>
      <w:r>
        <w:t>Motioner från allmänna motionstiden 2018/19, 2019/20, 2020/21 och 2021/22, b</w:t>
      </w:r>
      <w:r w:rsidR="007A148C">
        <w:t xml:space="preserve">et. </w:t>
      </w:r>
      <w:r w:rsidR="007A148C" w:rsidRPr="007A148C">
        <w:t>2021/22:UU15</w:t>
      </w:r>
    </w:p>
    <w:p w14:paraId="08B06656" w14:textId="0079E3F2" w:rsidR="007A148C" w:rsidRDefault="007A148C" w:rsidP="007A148C">
      <w:pPr>
        <w:pStyle w:val="Brdtextvnsterjusteradefterrskr"/>
      </w:pPr>
      <w:r>
        <w:t>Skrivelsen är inte slutbehandlad.</w:t>
      </w:r>
    </w:p>
    <w:p w14:paraId="5F2A5A28" w14:textId="0BE6B906" w:rsidR="00AF74BB" w:rsidRDefault="00AF74BB" w:rsidP="007A148C">
      <w:pPr>
        <w:pStyle w:val="Brdtextvnsterjusteradefterrskr"/>
      </w:pPr>
    </w:p>
    <w:p w14:paraId="1111B30F" w14:textId="7920EFB8" w:rsidR="00AF74BB" w:rsidRPr="00A97EF6" w:rsidRDefault="00AF74BB" w:rsidP="00B932F5">
      <w:pPr>
        <w:pStyle w:val="Brdtext"/>
        <w:rPr>
          <w:b/>
          <w:bCs/>
          <w:sz w:val="28"/>
          <w:szCs w:val="28"/>
        </w:rPr>
      </w:pPr>
      <w:r w:rsidRPr="00D853E5">
        <w:rPr>
          <w:bCs/>
        </w:rPr>
        <w:t xml:space="preserve">Punkt </w:t>
      </w:r>
      <w:r>
        <w:rPr>
          <w:bCs/>
        </w:rPr>
        <w:t>3</w:t>
      </w:r>
      <w:r w:rsidRPr="00D853E5">
        <w:rPr>
          <w:bCs/>
        </w:rPr>
        <w:t xml:space="preserve"> om </w:t>
      </w:r>
      <w:r>
        <w:rPr>
          <w:bCs/>
          <w:i/>
          <w:iCs/>
        </w:rPr>
        <w:t>House of Sweden i Taipei</w:t>
      </w:r>
      <w:r w:rsidRPr="00D853E5">
        <w:rPr>
          <w:bCs/>
        </w:rPr>
        <w:t>*:</w:t>
      </w:r>
      <w:r>
        <w:rPr>
          <w:bCs/>
        </w:rPr>
        <w:t xml:space="preserve"> </w:t>
      </w:r>
      <w:r w:rsidRPr="001A1751">
        <w:t>Riksdagen har tillkännagett för regeringen det som utskottet anför om</w:t>
      </w:r>
      <w:r>
        <w:t xml:space="preserve"> att </w:t>
      </w:r>
      <w:r w:rsidRPr="005C43E6">
        <w:t>förstärka svensk närvaro genom ett "House of Sweden" i Taipei</w:t>
      </w:r>
      <w:r>
        <w:t xml:space="preserve"> (</w:t>
      </w:r>
      <w:r>
        <w:rPr>
          <w:bCs/>
        </w:rPr>
        <w:t>be</w:t>
      </w:r>
      <w:r w:rsidRPr="00D853E5">
        <w:rPr>
          <w:bCs/>
        </w:rPr>
        <w:t>t. 202</w:t>
      </w:r>
      <w:r>
        <w:rPr>
          <w:bCs/>
        </w:rPr>
        <w:t>1</w:t>
      </w:r>
      <w:r w:rsidRPr="00D853E5">
        <w:rPr>
          <w:bCs/>
        </w:rPr>
        <w:t>/2</w:t>
      </w:r>
      <w:r>
        <w:rPr>
          <w:bCs/>
        </w:rPr>
        <w:t>2</w:t>
      </w:r>
      <w:r w:rsidRPr="00D853E5">
        <w:rPr>
          <w:bCs/>
        </w:rPr>
        <w:t>:UU</w:t>
      </w:r>
      <w:r>
        <w:rPr>
          <w:bCs/>
        </w:rPr>
        <w:t>1</w:t>
      </w:r>
      <w:r w:rsidRPr="00D853E5">
        <w:rPr>
          <w:bCs/>
        </w:rPr>
        <w:t>5</w:t>
      </w:r>
      <w:r>
        <w:rPr>
          <w:bCs/>
        </w:rPr>
        <w:t xml:space="preserve"> s. 17). Frågan bereds inom Regerinskansliet. Punkte</w:t>
      </w:r>
      <w:r w:rsidR="00AC0719">
        <w:rPr>
          <w:bCs/>
        </w:rPr>
        <w:t>n är inte slutbehandlad.</w:t>
      </w:r>
    </w:p>
    <w:p w14:paraId="3286D89A" w14:textId="20C4ECED" w:rsidR="00A00B47" w:rsidRDefault="00A00B47" w:rsidP="008F054A">
      <w:pPr>
        <w:pStyle w:val="Rubrik5utannumrering"/>
      </w:pPr>
      <w:r>
        <w:t>1</w:t>
      </w:r>
      <w:r w:rsidR="007B5975">
        <w:t>5</w:t>
      </w:r>
      <w:r>
        <w:t>. Rskr. 2021/22:301</w:t>
      </w:r>
    </w:p>
    <w:p w14:paraId="101D81A2" w14:textId="73691505" w:rsidR="00A07CC2" w:rsidRPr="00A07CC2" w:rsidRDefault="00A07CC2" w:rsidP="00A07CC2">
      <w:pPr>
        <w:pStyle w:val="Brdtextvnsterjusteradefterrskr"/>
      </w:pPr>
      <w:r>
        <w:t>Värdlandsavtal mellan Sverige och Internationella vaccininstitutet</w:t>
      </w:r>
    </w:p>
    <w:p w14:paraId="27CB88DA" w14:textId="342DF24A" w:rsidR="00A07CC2" w:rsidRDefault="00A07CC2" w:rsidP="00A07CC2">
      <w:pPr>
        <w:pStyle w:val="Brdtextvnsterjusteradefterrskr"/>
      </w:pPr>
      <w:r>
        <w:t xml:space="preserve">Prop. 2021/22:145, bet. </w:t>
      </w:r>
      <w:r w:rsidRPr="00A07CC2">
        <w:t>2021/22:SoU29</w:t>
      </w:r>
    </w:p>
    <w:p w14:paraId="4A2BD636" w14:textId="6FA125D9" w:rsidR="00A07CC2" w:rsidRPr="00A07CC2" w:rsidRDefault="00A07CC2" w:rsidP="00A07CC2">
      <w:pPr>
        <w:pStyle w:val="Brdtextvnsterjusteradefterrskr"/>
      </w:pPr>
      <w:r>
        <w:t>Skrivelsen är slutbehandlad.</w:t>
      </w:r>
    </w:p>
    <w:p w14:paraId="1AE0E4AD" w14:textId="194B165E" w:rsidR="00A00B47" w:rsidRDefault="00A00B47" w:rsidP="00A00B47">
      <w:pPr>
        <w:pStyle w:val="Brdtextmedindrag"/>
      </w:pPr>
    </w:p>
    <w:p w14:paraId="70A5E1C6" w14:textId="404955A6" w:rsidR="0076189E" w:rsidRPr="0076189E" w:rsidRDefault="0076189E" w:rsidP="0076189E">
      <w:pPr>
        <w:pStyle w:val="Brdtext"/>
      </w:pPr>
      <w:r>
        <w:t>Den 25 maj 2022</w:t>
      </w:r>
      <w:r w:rsidRPr="0076189E">
        <w:t xml:space="preserve"> utfärdad</w:t>
      </w:r>
      <w:r>
        <w:t>e regeringen den</w:t>
      </w:r>
      <w:r w:rsidRPr="0076189E">
        <w:t xml:space="preserve"> lag </w:t>
      </w:r>
      <w:r>
        <w:t xml:space="preserve">riksdagen antagit </w:t>
      </w:r>
      <w:r w:rsidRPr="0076189E">
        <w:t>(SFS 609)</w:t>
      </w:r>
      <w:r>
        <w:t>.</w:t>
      </w:r>
    </w:p>
    <w:p w14:paraId="057036C5" w14:textId="2696D322" w:rsidR="00A00B47" w:rsidRDefault="00A00B47" w:rsidP="008F054A">
      <w:pPr>
        <w:pStyle w:val="Rubrik5utannumrering"/>
      </w:pPr>
      <w:r>
        <w:t>1</w:t>
      </w:r>
      <w:r w:rsidR="007B5975">
        <w:t>6</w:t>
      </w:r>
      <w:r>
        <w:t>. Rskr. 2021/22:333</w:t>
      </w:r>
    </w:p>
    <w:p w14:paraId="3DE94D8C" w14:textId="05989E10" w:rsidR="0076189E" w:rsidRPr="0076189E" w:rsidRDefault="0076189E" w:rsidP="0076189E">
      <w:pPr>
        <w:pStyle w:val="Brdtextvnsterjusteradefterrskr"/>
      </w:pPr>
      <w:r>
        <w:t>Organisationen för säkerhet och samarbete i Europa under 2021</w:t>
      </w:r>
    </w:p>
    <w:p w14:paraId="1BD6F3AC" w14:textId="022E68D6" w:rsidR="0076189E" w:rsidRDefault="0076189E" w:rsidP="0076189E">
      <w:pPr>
        <w:pStyle w:val="Brdtextvnsterjusteradefterrskr"/>
      </w:pPr>
      <w:r w:rsidRPr="0076189E">
        <w:t>Skr. 2021/22:170</w:t>
      </w:r>
      <w:r>
        <w:t xml:space="preserve">, bet. </w:t>
      </w:r>
      <w:r w:rsidRPr="0076189E">
        <w:t>2021/22:UU12</w:t>
      </w:r>
    </w:p>
    <w:p w14:paraId="4978801B" w14:textId="314B5FA1" w:rsidR="0076189E" w:rsidRDefault="0076189E" w:rsidP="0076189E">
      <w:pPr>
        <w:pStyle w:val="Brdtextvnsterjusteradefterrskr"/>
      </w:pPr>
      <w:r>
        <w:t>Skrivelsen är slutbehandlad.</w:t>
      </w:r>
    </w:p>
    <w:p w14:paraId="33A0608E" w14:textId="2AA502DA" w:rsidR="0076189E" w:rsidRDefault="0076189E" w:rsidP="0076189E">
      <w:pPr>
        <w:pStyle w:val="Brdtextvnsterjusteradefterrskr"/>
      </w:pPr>
    </w:p>
    <w:p w14:paraId="3E5F3488" w14:textId="7030C3CB" w:rsidR="00A00B47" w:rsidRDefault="0076189E" w:rsidP="00EC3EE6">
      <w:pPr>
        <w:pStyle w:val="Brdtextvnsterjusteradefterrskr"/>
      </w:pPr>
      <w:r>
        <w:t>Den 30 juni 2022 beslutade regeringen att skriva av ärendet.</w:t>
      </w:r>
    </w:p>
    <w:p w14:paraId="75338CDB" w14:textId="65F75204" w:rsidR="00A00B47" w:rsidRDefault="00A00B47" w:rsidP="008F054A">
      <w:pPr>
        <w:pStyle w:val="Rubrik5utannumrering"/>
      </w:pPr>
      <w:r>
        <w:t>1</w:t>
      </w:r>
      <w:r w:rsidR="007B5975">
        <w:t>7</w:t>
      </w:r>
      <w:r>
        <w:t>. Rskr. 2021/22:366</w:t>
      </w:r>
    </w:p>
    <w:p w14:paraId="66FA37AB" w14:textId="7DEA29CC" w:rsidR="0076189E" w:rsidRPr="0076189E" w:rsidRDefault="0076189E" w:rsidP="0076189E">
      <w:pPr>
        <w:pStyle w:val="Brdtextvnsterjusteradefterrskr"/>
      </w:pPr>
      <w:r>
        <w:t>Nordiskt samarbete inklusive Arktis</w:t>
      </w:r>
    </w:p>
    <w:p w14:paraId="54388EC4" w14:textId="63921C8F" w:rsidR="0076189E" w:rsidRDefault="0076189E" w:rsidP="0076189E">
      <w:pPr>
        <w:pStyle w:val="Brdtextvnsterjusteradefterrskr"/>
      </w:pPr>
      <w:r w:rsidRPr="0076189E">
        <w:t>Skr. 2021/22:90</w:t>
      </w:r>
      <w:r>
        <w:t>, bet. 2021/22:UU5</w:t>
      </w:r>
    </w:p>
    <w:p w14:paraId="775E9401" w14:textId="62C453A6" w:rsidR="0076189E" w:rsidRDefault="0076189E" w:rsidP="0076189E">
      <w:pPr>
        <w:pStyle w:val="Brdtextvnsterjusteradefterrskr"/>
      </w:pPr>
      <w:r>
        <w:t>Skrivelsen är slutbehandlad.</w:t>
      </w:r>
    </w:p>
    <w:p w14:paraId="20CA051D" w14:textId="0132DC0A" w:rsidR="0076189E" w:rsidRDefault="0076189E" w:rsidP="0076189E">
      <w:pPr>
        <w:pStyle w:val="Brdtextvnsterjusteradefterrskr"/>
      </w:pPr>
    </w:p>
    <w:p w14:paraId="248E0ABB" w14:textId="5788D90D" w:rsidR="00A00B47" w:rsidRDefault="0076189E" w:rsidP="00EC3EE6">
      <w:pPr>
        <w:pStyle w:val="Brdtextvnsterjusteradefterrskr"/>
      </w:pPr>
      <w:r>
        <w:t>Den 1 september 2022 beslutade regeringen att skriva av ärendet.</w:t>
      </w:r>
    </w:p>
    <w:p w14:paraId="0B70BAE1" w14:textId="02F26F65" w:rsidR="00A00B47" w:rsidRDefault="00A00B47" w:rsidP="008F054A">
      <w:pPr>
        <w:pStyle w:val="Rubrik5utannumrering"/>
      </w:pPr>
      <w:r>
        <w:t>1</w:t>
      </w:r>
      <w:r w:rsidR="007B5975">
        <w:t>8</w:t>
      </w:r>
      <w:r>
        <w:t>. Rskr. 2021/22:398</w:t>
      </w:r>
    </w:p>
    <w:p w14:paraId="255116DA" w14:textId="46BFD74E" w:rsidR="0076189E" w:rsidRPr="0076189E" w:rsidRDefault="0076189E" w:rsidP="0076189E">
      <w:pPr>
        <w:pStyle w:val="Brdtextvnsterjusteradefterrskr"/>
      </w:pPr>
      <w:r>
        <w:t>Strategisk exportkontroll 2021 – krigsmateriel och produkter med dubbla användningsområden</w:t>
      </w:r>
    </w:p>
    <w:p w14:paraId="27A2A426" w14:textId="1B71B721" w:rsidR="0076189E" w:rsidRDefault="0076189E" w:rsidP="0076189E">
      <w:pPr>
        <w:pStyle w:val="Brdtextvnsterjusteradefterrskr"/>
      </w:pPr>
      <w:r w:rsidRPr="0076189E">
        <w:t>Skr. 2021/22:114</w:t>
      </w:r>
      <w:r>
        <w:t>, bet. 2021/22:UU9</w:t>
      </w:r>
    </w:p>
    <w:p w14:paraId="748B35F7" w14:textId="136A1B2A" w:rsidR="0076189E" w:rsidRDefault="0076189E" w:rsidP="0076189E">
      <w:pPr>
        <w:pStyle w:val="Brdtextvnsterjusteradefterrskr"/>
      </w:pPr>
      <w:r>
        <w:t>Skrivelsen är slutbehandlad.</w:t>
      </w:r>
    </w:p>
    <w:p w14:paraId="68A0D3E0" w14:textId="7CED2C5C" w:rsidR="002A18CC" w:rsidRDefault="002A18CC" w:rsidP="0076189E">
      <w:pPr>
        <w:pStyle w:val="Brdtextvnsterjusteradefterrskr"/>
      </w:pPr>
    </w:p>
    <w:p w14:paraId="156994C4" w14:textId="00D87E43" w:rsidR="00A00B47" w:rsidRDefault="002A18CC" w:rsidP="00EC3EE6">
      <w:pPr>
        <w:pStyle w:val="Brdtextvnsterjusteradefterrskr"/>
      </w:pPr>
      <w:r>
        <w:t>Den 22 september 2022 beslutade regeringen att skriva av ärendet.</w:t>
      </w:r>
    </w:p>
    <w:p w14:paraId="650E30D9" w14:textId="311CE452" w:rsidR="00A00B47" w:rsidRDefault="00A00B47" w:rsidP="008F054A">
      <w:pPr>
        <w:pStyle w:val="Rubrik5utannumrering"/>
      </w:pPr>
      <w:r>
        <w:t>1</w:t>
      </w:r>
      <w:r w:rsidR="007B5975">
        <w:t>9</w:t>
      </w:r>
      <w:r>
        <w:t>. Rskr. 2021/22:399</w:t>
      </w:r>
    </w:p>
    <w:p w14:paraId="49DB94AA" w14:textId="36CE0C01" w:rsidR="002A18CC" w:rsidRPr="002A18CC" w:rsidRDefault="002A18CC" w:rsidP="002A18CC">
      <w:pPr>
        <w:pStyle w:val="Brdtextvnsterjusteradefterrskr"/>
      </w:pPr>
      <w:r>
        <w:t>Förstärkt kontroll av produkter med dubbla användningsområden</w:t>
      </w:r>
    </w:p>
    <w:p w14:paraId="4FDF5D65" w14:textId="7C4768A5" w:rsidR="002A18CC" w:rsidRDefault="002A18CC" w:rsidP="002A18CC">
      <w:pPr>
        <w:pStyle w:val="Brdtextvnsterjusteradefterrskr"/>
      </w:pPr>
      <w:r w:rsidRPr="002A18CC">
        <w:t>Prop. 2021/22:209</w:t>
      </w:r>
      <w:r>
        <w:t>, bet. 2021/22:UU18</w:t>
      </w:r>
    </w:p>
    <w:p w14:paraId="5A867D0C" w14:textId="1ABA7227" w:rsidR="002A18CC" w:rsidRDefault="002A18CC" w:rsidP="002A18CC">
      <w:pPr>
        <w:pStyle w:val="Brdtextvnsterjusteradefterrskr"/>
      </w:pPr>
      <w:r>
        <w:t>Skrivelsen är slutbehandlad.</w:t>
      </w:r>
    </w:p>
    <w:p w14:paraId="7DB9F591" w14:textId="620EACBE" w:rsidR="002A18CC" w:rsidRDefault="002A18CC" w:rsidP="002A18CC">
      <w:pPr>
        <w:pStyle w:val="Brdtextvnsterjusteradefterrskr"/>
      </w:pPr>
    </w:p>
    <w:p w14:paraId="68F5980D" w14:textId="041A3963" w:rsidR="002A18CC" w:rsidRPr="0076189E" w:rsidRDefault="002A18CC" w:rsidP="002A18CC">
      <w:pPr>
        <w:pStyle w:val="Brdtext"/>
      </w:pPr>
      <w:r>
        <w:t>Den 22 juni 2022</w:t>
      </w:r>
      <w:r w:rsidRPr="0076189E">
        <w:t xml:space="preserve"> utfärdad</w:t>
      </w:r>
      <w:r>
        <w:t>e regeringen den</w:t>
      </w:r>
      <w:r w:rsidRPr="0076189E">
        <w:t xml:space="preserve"> lag </w:t>
      </w:r>
      <w:r>
        <w:t xml:space="preserve">riksdagen antagit </w:t>
      </w:r>
      <w:r w:rsidRPr="0076189E">
        <w:t xml:space="preserve">(SFS </w:t>
      </w:r>
      <w:r>
        <w:t>1074</w:t>
      </w:r>
      <w:r w:rsidRPr="0076189E">
        <w:t>)</w:t>
      </w:r>
      <w:r>
        <w:t>.</w:t>
      </w:r>
    </w:p>
    <w:p w14:paraId="26646074" w14:textId="03E1F1C7" w:rsidR="00A00B47" w:rsidRDefault="007B5975" w:rsidP="008F054A">
      <w:pPr>
        <w:pStyle w:val="Rubrik5utannumrering"/>
      </w:pPr>
      <w:r>
        <w:t>20</w:t>
      </w:r>
      <w:r w:rsidR="00A00B47">
        <w:t>. Rskr. 2021/22:414</w:t>
      </w:r>
    </w:p>
    <w:p w14:paraId="006C1FFF" w14:textId="3FAB871F" w:rsidR="002A18CC" w:rsidRPr="002A18CC" w:rsidRDefault="002A18CC" w:rsidP="002A18CC">
      <w:pPr>
        <w:pStyle w:val="Brdtextvnsterjusteradefterrskr"/>
      </w:pPr>
      <w:r>
        <w:t>Översyn av vissa bestämmelser om tullfrihet</w:t>
      </w:r>
    </w:p>
    <w:p w14:paraId="23E16097" w14:textId="3D572085" w:rsidR="002A18CC" w:rsidRDefault="002A18CC" w:rsidP="002A18CC">
      <w:pPr>
        <w:pStyle w:val="Brdtextvnsterjusteradefterrskr"/>
      </w:pPr>
      <w:r w:rsidRPr="002A18CC">
        <w:t>Prop. 2021/22:210</w:t>
      </w:r>
      <w:r>
        <w:t>, bet. 2021/22:SkU31</w:t>
      </w:r>
      <w:r w:rsidRPr="002A18CC">
        <w:t xml:space="preserve"> </w:t>
      </w:r>
      <w:r>
        <w:t xml:space="preserve"> </w:t>
      </w:r>
    </w:p>
    <w:p w14:paraId="52875593" w14:textId="0DA2D651" w:rsidR="002A18CC" w:rsidRDefault="002A18CC" w:rsidP="002A18CC">
      <w:pPr>
        <w:pStyle w:val="Brdtextvnsterjusteradefterrskr"/>
      </w:pPr>
      <w:r>
        <w:t>Skrivelsen är slutbehandlad.</w:t>
      </w:r>
    </w:p>
    <w:p w14:paraId="3B04AAC8" w14:textId="3D188DD4" w:rsidR="002A18CC" w:rsidRDefault="002A18CC" w:rsidP="002A18CC">
      <w:pPr>
        <w:pStyle w:val="Brdtextvnsterjusteradefterrskr"/>
      </w:pPr>
    </w:p>
    <w:p w14:paraId="63091751" w14:textId="4D614299" w:rsidR="002A18CC" w:rsidRPr="0076189E" w:rsidRDefault="002A18CC" w:rsidP="002A18CC">
      <w:pPr>
        <w:pStyle w:val="Brdtext"/>
      </w:pPr>
      <w:r>
        <w:t>Den 22 juni 2022</w:t>
      </w:r>
      <w:r w:rsidRPr="0076189E">
        <w:t xml:space="preserve"> utfärdad</w:t>
      </w:r>
      <w:r>
        <w:t>e regeringen den</w:t>
      </w:r>
      <w:r w:rsidRPr="0076189E">
        <w:t xml:space="preserve"> lag </w:t>
      </w:r>
      <w:r>
        <w:t xml:space="preserve">riksdagen antagit </w:t>
      </w:r>
      <w:r w:rsidRPr="0076189E">
        <w:t xml:space="preserve">(SFS </w:t>
      </w:r>
      <w:r>
        <w:t>1002</w:t>
      </w:r>
      <w:r w:rsidRPr="0076189E">
        <w:t>)</w:t>
      </w:r>
      <w:r>
        <w:t>.</w:t>
      </w:r>
    </w:p>
    <w:p w14:paraId="39B42D7F" w14:textId="7AFF4D9C" w:rsidR="00A00B47" w:rsidRDefault="00A00B47" w:rsidP="008F054A">
      <w:pPr>
        <w:pStyle w:val="Rubrik5utannumrering"/>
      </w:pPr>
      <w:r>
        <w:t>2</w:t>
      </w:r>
      <w:r w:rsidR="007B5975">
        <w:t>1</w:t>
      </w:r>
      <w:r>
        <w:t>. Rskr. 2021/22:419</w:t>
      </w:r>
    </w:p>
    <w:p w14:paraId="7060B245" w14:textId="51E697E3" w:rsidR="00C77F22" w:rsidRPr="00C77F22" w:rsidRDefault="00C77F22" w:rsidP="00C77F22">
      <w:pPr>
        <w:pStyle w:val="Brdtextvnsterjusteradefterrskr"/>
      </w:pPr>
      <w:r>
        <w:t>Riksrevisionens rapport om svenskt bistånd till multilaterala organisationer</w:t>
      </w:r>
    </w:p>
    <w:p w14:paraId="1563AAE6" w14:textId="31B3339A" w:rsidR="002A18CC" w:rsidRDefault="006111F9" w:rsidP="002A18CC">
      <w:pPr>
        <w:pStyle w:val="Brdtextvnsterjusteradefterrskr"/>
      </w:pPr>
      <w:r>
        <w:t xml:space="preserve">Skr. </w:t>
      </w:r>
      <w:r w:rsidR="002A18CC" w:rsidRPr="002A18CC">
        <w:t>2021/22:</w:t>
      </w:r>
      <w:r>
        <w:t>144</w:t>
      </w:r>
      <w:r w:rsidR="00EF6E64">
        <w:t>,</w:t>
      </w:r>
      <w:r w:rsidR="002A18CC">
        <w:t xml:space="preserve"> bet. 2021/22:UU8</w:t>
      </w:r>
    </w:p>
    <w:p w14:paraId="4C3B0885" w14:textId="4756D41F" w:rsidR="00C77F22" w:rsidRPr="002A18CC" w:rsidRDefault="00C77F22" w:rsidP="002A18CC">
      <w:pPr>
        <w:pStyle w:val="Brdtextvnsterjusteradefterrskr"/>
      </w:pPr>
      <w:r>
        <w:t>Skrivelsen är slutbehandlad.</w:t>
      </w:r>
    </w:p>
    <w:p w14:paraId="168B712F" w14:textId="247B6174" w:rsidR="00A00B47" w:rsidRDefault="00A00B47" w:rsidP="00C77F22">
      <w:pPr>
        <w:pStyle w:val="Brdtextmedindrag"/>
        <w:ind w:firstLine="0"/>
      </w:pPr>
    </w:p>
    <w:p w14:paraId="2C565A56" w14:textId="2CE0BB92" w:rsidR="00C77F22" w:rsidRDefault="00C77F22" w:rsidP="00EC3EE6">
      <w:pPr>
        <w:pStyle w:val="Brdtextvnsterjusteradefterrskr"/>
      </w:pPr>
      <w:r>
        <w:t>Den 29 september 2022 beslutade regeringen att skriva av ärendet.</w:t>
      </w:r>
    </w:p>
    <w:p w14:paraId="572AF235" w14:textId="77996D9E" w:rsidR="00A00B47" w:rsidRDefault="00A00B47" w:rsidP="008F054A">
      <w:pPr>
        <w:pStyle w:val="Rubrik5utannumrering"/>
      </w:pPr>
      <w:r>
        <w:t>2</w:t>
      </w:r>
      <w:r w:rsidR="007B5975">
        <w:t>2</w:t>
      </w:r>
      <w:r>
        <w:t>. Rskr. 2021/22:</w:t>
      </w:r>
      <w:r w:rsidR="00917E3E">
        <w:t>420</w:t>
      </w:r>
    </w:p>
    <w:p w14:paraId="43325C5E" w14:textId="4A512D11" w:rsidR="00C77F22" w:rsidRPr="00C77F22" w:rsidRDefault="00C77F22" w:rsidP="00C77F22">
      <w:pPr>
        <w:pStyle w:val="Brdtextvnsterjusteradefterrskr"/>
      </w:pPr>
      <w:r>
        <w:t>Värdlandsavtal mellan Sverige och Förenta nationernas barnfond Unicef</w:t>
      </w:r>
    </w:p>
    <w:p w14:paraId="6265038A" w14:textId="7FCA28D7" w:rsidR="00C77F22" w:rsidRDefault="00C77F22" w:rsidP="00C77F22">
      <w:pPr>
        <w:pStyle w:val="Brdtextvnsterjusteradefterrskr"/>
      </w:pPr>
      <w:r w:rsidRPr="00C77F22">
        <w:t>Prop. 2021/22:212</w:t>
      </w:r>
      <w:r>
        <w:t>, bet. 2021/22:UU</w:t>
      </w:r>
      <w:r w:rsidR="00DA1BD7">
        <w:t>16</w:t>
      </w:r>
    </w:p>
    <w:p w14:paraId="6BB54B57" w14:textId="68C2C71B" w:rsidR="00C77F22" w:rsidRDefault="00C77F22" w:rsidP="00C77F22">
      <w:pPr>
        <w:pStyle w:val="Brdtextvnsterjusteradefterrskr"/>
      </w:pPr>
      <w:r>
        <w:t>Skrivelsen är slutbehandlad.</w:t>
      </w:r>
    </w:p>
    <w:p w14:paraId="135D554A" w14:textId="191287B8" w:rsidR="00C77F22" w:rsidRDefault="00C77F22" w:rsidP="00C77F22">
      <w:pPr>
        <w:pStyle w:val="Brdtextvnsterjusteradefterrskr"/>
      </w:pPr>
    </w:p>
    <w:p w14:paraId="42D53015" w14:textId="72ECC23A" w:rsidR="00917E3E" w:rsidRDefault="00C77F22" w:rsidP="00EC3EE6">
      <w:pPr>
        <w:pStyle w:val="Brdtext"/>
      </w:pPr>
      <w:r>
        <w:t>Den 22 juni 2022</w:t>
      </w:r>
      <w:r w:rsidRPr="0076189E">
        <w:t xml:space="preserve"> utfärdad</w:t>
      </w:r>
      <w:r>
        <w:t>e regeringen den</w:t>
      </w:r>
      <w:r w:rsidRPr="0076189E">
        <w:t xml:space="preserve"> lag </w:t>
      </w:r>
      <w:r>
        <w:t xml:space="preserve">riksdagen antagit </w:t>
      </w:r>
      <w:r w:rsidRPr="0076189E">
        <w:t xml:space="preserve">(SFS </w:t>
      </w:r>
      <w:r>
        <w:t>1213</w:t>
      </w:r>
      <w:r w:rsidRPr="0076189E">
        <w:t>)</w:t>
      </w:r>
      <w:r>
        <w:t>.</w:t>
      </w:r>
    </w:p>
    <w:p w14:paraId="7E13DAD5" w14:textId="5B346D66" w:rsidR="00917E3E" w:rsidRDefault="00917E3E" w:rsidP="008F054A">
      <w:pPr>
        <w:pStyle w:val="Rubrik5utannumrering"/>
      </w:pPr>
      <w:r>
        <w:t>2</w:t>
      </w:r>
      <w:r w:rsidR="007B5975">
        <w:t>3</w:t>
      </w:r>
      <w:r>
        <w:t>. Rskr. 2021/22:441</w:t>
      </w:r>
    </w:p>
    <w:p w14:paraId="0CB6B7A1" w14:textId="77777777" w:rsidR="00C77F22" w:rsidRDefault="00C77F22" w:rsidP="00C77F22">
      <w:pPr>
        <w:pStyle w:val="Brdtextvnsterjusteradefterrskr"/>
      </w:pPr>
      <w:r>
        <w:t>Anpassningar till EU:s marknadskontrollförordning – del 2</w:t>
      </w:r>
    </w:p>
    <w:p w14:paraId="590BD853" w14:textId="5A5815AD" w:rsidR="00C77F22" w:rsidRDefault="00C77F22" w:rsidP="00C77F22">
      <w:pPr>
        <w:pStyle w:val="Brdtextvnsterjusteradefterrskr"/>
      </w:pPr>
      <w:r w:rsidRPr="00C77F22">
        <w:t>Prop. 2021/22:213</w:t>
      </w:r>
      <w:r>
        <w:t>, bet. 2021/22:NU26</w:t>
      </w:r>
    </w:p>
    <w:p w14:paraId="6ADE1192" w14:textId="121F213C" w:rsidR="00C77F22" w:rsidRDefault="00C77F22" w:rsidP="00C77F22">
      <w:pPr>
        <w:pStyle w:val="Brdtextvnsterjusteradefterrskr"/>
      </w:pPr>
      <w:r>
        <w:t>Skrivelsen är slutbehandlad.</w:t>
      </w:r>
    </w:p>
    <w:p w14:paraId="0E83F964" w14:textId="77777777" w:rsidR="00FB1789" w:rsidRDefault="00FB1789" w:rsidP="00937A97">
      <w:pPr>
        <w:pStyle w:val="Brdtext"/>
      </w:pPr>
    </w:p>
    <w:p w14:paraId="78294D8F" w14:textId="7E4F1671" w:rsidR="00350077" w:rsidRPr="00350077" w:rsidRDefault="00A415A7" w:rsidP="00FB1789">
      <w:pPr>
        <w:pStyle w:val="Brdtext"/>
      </w:pPr>
      <w:r>
        <w:t xml:space="preserve">Punkt 1 om </w:t>
      </w:r>
      <w:r w:rsidR="00122DF3">
        <w:rPr>
          <w:i/>
          <w:iCs/>
        </w:rPr>
        <w:t>r</w:t>
      </w:r>
      <w:r>
        <w:rPr>
          <w:i/>
          <w:iCs/>
        </w:rPr>
        <w:t>egeringens lagförslag</w:t>
      </w:r>
      <w:r w:rsidRPr="00B924B9">
        <w:t>:</w:t>
      </w:r>
      <w:r w:rsidR="00FB1789">
        <w:rPr>
          <w:i/>
          <w:iCs/>
        </w:rPr>
        <w:t xml:space="preserve"> </w:t>
      </w:r>
      <w:r w:rsidR="004E0CD8">
        <w:t xml:space="preserve">Den 22 juni 2022 utfärdade regeringen de lagar riksdagen antagit (SFS </w:t>
      </w:r>
      <w:r w:rsidR="009C71CC">
        <w:t>1107</w:t>
      </w:r>
      <w:r w:rsidR="00FB1789">
        <w:t>–1146).</w:t>
      </w:r>
    </w:p>
    <w:p w14:paraId="6A08BC54" w14:textId="72AF2502" w:rsidR="00917E3E" w:rsidRDefault="00917E3E" w:rsidP="008F054A">
      <w:pPr>
        <w:pStyle w:val="Rubrik5utannumrering"/>
      </w:pPr>
      <w:r>
        <w:t>2</w:t>
      </w:r>
      <w:r w:rsidR="007B5975">
        <w:t>4</w:t>
      </w:r>
      <w:r>
        <w:t>. Rskr. 2021/22:461</w:t>
      </w:r>
    </w:p>
    <w:p w14:paraId="03445C3F" w14:textId="15D674FA" w:rsidR="00013260" w:rsidRPr="00013260" w:rsidRDefault="00013260" w:rsidP="00013260">
      <w:pPr>
        <w:pStyle w:val="Brdtextvnsterjusteradefterrskr"/>
      </w:pPr>
      <w:r>
        <w:t>Extra ändringsbudget för 2022 – Vårändringsbudget för 2022 och stöd till Ukraina</w:t>
      </w:r>
    </w:p>
    <w:p w14:paraId="4300A76B" w14:textId="65C2D36B" w:rsidR="00013260" w:rsidRDefault="00013260" w:rsidP="00013260">
      <w:pPr>
        <w:pStyle w:val="Brdtextvnsterjusteradefterrskr"/>
      </w:pPr>
      <w:r w:rsidRPr="00013260">
        <w:t>Prop. 2021/22:21</w:t>
      </w:r>
      <w:r>
        <w:t>4, bet. 2021/22:FiU49</w:t>
      </w:r>
    </w:p>
    <w:p w14:paraId="7E35A189" w14:textId="260CC2C6" w:rsidR="00013260" w:rsidRDefault="00013260" w:rsidP="00013260">
      <w:pPr>
        <w:pStyle w:val="Brdtextvnsterjusteradefterrskr"/>
      </w:pPr>
      <w:r>
        <w:t xml:space="preserve">Skrivelsen är </w:t>
      </w:r>
      <w:r w:rsidR="008C2FF9">
        <w:t>slutbehandlad.</w:t>
      </w:r>
    </w:p>
    <w:p w14:paraId="70A0007A" w14:textId="3D43B865" w:rsidR="000F70A5" w:rsidRDefault="000F70A5" w:rsidP="00013260">
      <w:pPr>
        <w:pStyle w:val="Brdtextvnsterjusteradefterrskr"/>
      </w:pPr>
    </w:p>
    <w:p w14:paraId="441E942A" w14:textId="5C26593E" w:rsidR="00070F9B" w:rsidRDefault="000F70A5" w:rsidP="00E54105">
      <w:pPr>
        <w:pStyle w:val="Brdtextvnsterjusteradefterrskr"/>
        <w:jc w:val="both"/>
      </w:pPr>
      <w:r>
        <w:t xml:space="preserve">Om </w:t>
      </w:r>
      <w:r w:rsidRPr="000F70A5">
        <w:rPr>
          <w:i/>
          <w:iCs/>
        </w:rPr>
        <w:t>ändrad inkomstberäkning, ändrade utgiftsramar, ändrade och nya anslag samt ändrade beställningsbemyndiganden</w:t>
      </w:r>
      <w:r w:rsidR="00BD6251">
        <w:rPr>
          <w:i/>
          <w:iCs/>
        </w:rPr>
        <w:t>,</w:t>
      </w:r>
      <w:r w:rsidR="00070F9B">
        <w:rPr>
          <w:i/>
          <w:iCs/>
        </w:rPr>
        <w:t xml:space="preserve"> b)</w:t>
      </w:r>
      <w:r w:rsidRPr="00E36B2A">
        <w:t>:</w:t>
      </w:r>
      <w:r w:rsidR="00932444">
        <w:rPr>
          <w:i/>
          <w:iCs/>
        </w:rPr>
        <w:t xml:space="preserve"> </w:t>
      </w:r>
      <w:r w:rsidR="00932444">
        <w:t xml:space="preserve">Den 14 juli 2022 beslutade regeringen </w:t>
      </w:r>
      <w:r w:rsidR="008C2FF9">
        <w:t>om</w:t>
      </w:r>
      <w:r w:rsidR="00932444">
        <w:t xml:space="preserve"> ändring av regleringsbrev </w:t>
      </w:r>
      <w:r w:rsidR="008C2FF9">
        <w:t xml:space="preserve">för budgetåret 2022 </w:t>
      </w:r>
      <w:r w:rsidR="00932444">
        <w:t>avseende Sida.</w:t>
      </w:r>
      <w:r w:rsidR="008C2FF9">
        <w:t xml:space="preserve"> </w:t>
      </w:r>
      <w:r w:rsidR="00070F9B">
        <w:t>Den 22 december 2022 beslutade regeringen om ändring av regleringsbrev för budgetåret 2022 avseende anslagsposten 2:3 inom utgiftsområde 24. Punkten är slutbehandlad.</w:t>
      </w:r>
    </w:p>
    <w:p w14:paraId="1BDC1345" w14:textId="1D49299A" w:rsidR="00932444" w:rsidRPr="00932444" w:rsidRDefault="00070F9B" w:rsidP="0090424C">
      <w:pPr>
        <w:pStyle w:val="Brdtextmedindrag"/>
      </w:pPr>
      <w:r>
        <w:t xml:space="preserve">Om </w:t>
      </w:r>
      <w:r w:rsidRPr="006A3636">
        <w:rPr>
          <w:i/>
          <w:iCs/>
        </w:rPr>
        <w:t>u</w:t>
      </w:r>
      <w:r w:rsidRPr="00070F9B">
        <w:rPr>
          <w:i/>
          <w:iCs/>
        </w:rPr>
        <w:t>t</w:t>
      </w:r>
      <w:r>
        <w:rPr>
          <w:i/>
          <w:iCs/>
        </w:rPr>
        <w:t>giftsområde 7</w:t>
      </w:r>
      <w:r w:rsidRPr="00E36B2A">
        <w:t>:</w:t>
      </w:r>
      <w:r>
        <w:rPr>
          <w:i/>
          <w:iCs/>
        </w:rPr>
        <w:t xml:space="preserve"> </w:t>
      </w:r>
      <w:r w:rsidR="008C2FF9">
        <w:t xml:space="preserve">Regeringen beslutade </w:t>
      </w:r>
      <w:r>
        <w:t>den 14 juli 2022</w:t>
      </w:r>
      <w:r w:rsidR="008C2FF9">
        <w:t xml:space="preserve"> att Sverige ska delta i det gemensamma företaget EDCTP och uppdrog åt Sida att företräda Sverige inom initiativet</w:t>
      </w:r>
      <w:r w:rsidR="00DB67CA">
        <w:t>.</w:t>
      </w:r>
      <w:r w:rsidR="006111F9">
        <w:t xml:space="preserve"> Punkten är slutbehandlad.</w:t>
      </w:r>
    </w:p>
    <w:p w14:paraId="777CAF27" w14:textId="210BA835" w:rsidR="00917E3E" w:rsidRDefault="00917E3E" w:rsidP="00DA6300">
      <w:pPr>
        <w:pStyle w:val="Rubrik4utannumrering"/>
      </w:pPr>
      <w:r w:rsidRPr="00706C43">
        <w:t>Riksmötet 202</w:t>
      </w:r>
      <w:r>
        <w:t>2</w:t>
      </w:r>
      <w:r w:rsidRPr="00706C43">
        <w:t>/2</w:t>
      </w:r>
      <w:r>
        <w:t>3</w:t>
      </w:r>
    </w:p>
    <w:p w14:paraId="17B4C9D4" w14:textId="2B0FDAB5" w:rsidR="00917E3E" w:rsidRDefault="00917E3E" w:rsidP="001A403C">
      <w:pPr>
        <w:pStyle w:val="Rubrik5utannumrering"/>
        <w:spacing w:before="0"/>
      </w:pPr>
      <w:r>
        <w:t>2</w:t>
      </w:r>
      <w:r w:rsidR="009E6D4C">
        <w:t>5</w:t>
      </w:r>
      <w:r>
        <w:t>. Rskr. 2022/23:50</w:t>
      </w:r>
    </w:p>
    <w:p w14:paraId="613ADB73" w14:textId="595D9C23" w:rsidR="00DA6300" w:rsidRPr="00DA6300" w:rsidRDefault="00DA6300" w:rsidP="00DA6300">
      <w:pPr>
        <w:pStyle w:val="Brdtextvnsterjusteradefterrskr"/>
      </w:pPr>
      <w:r>
        <w:t>Svenskt deltagande i Förenta nationernas stabiliseringsinsats i Mali</w:t>
      </w:r>
    </w:p>
    <w:p w14:paraId="6B0DCB32" w14:textId="65DFFE77" w:rsidR="00876408" w:rsidRDefault="00876408" w:rsidP="00876408">
      <w:pPr>
        <w:pStyle w:val="Brdtextvnsterjusteradefterrskr"/>
      </w:pPr>
      <w:r>
        <w:t xml:space="preserve">Prop. </w:t>
      </w:r>
      <w:r w:rsidRPr="00876408">
        <w:t>2022/23:</w:t>
      </w:r>
      <w:r>
        <w:t xml:space="preserve">3, bet. </w:t>
      </w:r>
      <w:r w:rsidRPr="00876408">
        <w:t>2022/23:UFöU1</w:t>
      </w:r>
    </w:p>
    <w:p w14:paraId="2F8B19F4" w14:textId="7BF60FED" w:rsidR="00DA6300" w:rsidRDefault="00DA6300" w:rsidP="00876408">
      <w:pPr>
        <w:pStyle w:val="Brdtextvnsterjusteradefterrskr"/>
      </w:pPr>
      <w:r>
        <w:t>Skrivelsen är slutbehandlad.</w:t>
      </w:r>
    </w:p>
    <w:p w14:paraId="29CDF953" w14:textId="7CDC88BF" w:rsidR="00DA6300" w:rsidRDefault="00DA6300" w:rsidP="00876408">
      <w:pPr>
        <w:pStyle w:val="Brdtextvnsterjusteradefterrskr"/>
      </w:pPr>
    </w:p>
    <w:p w14:paraId="16D52FDD" w14:textId="55142E22" w:rsidR="00917E3E" w:rsidRDefault="003D0CA6" w:rsidP="00BA5536">
      <w:pPr>
        <w:pStyle w:val="Brdtextvnsterjusteradefterrskr"/>
      </w:pPr>
      <w:r>
        <w:t>Den 15 december 2022 beslutade regeringen regleringsbrev för budgetåret 2023 avseende Försvarsmakten.</w:t>
      </w:r>
    </w:p>
    <w:p w14:paraId="2CEC3BDB" w14:textId="4467FE16" w:rsidR="00917E3E" w:rsidRDefault="00917E3E" w:rsidP="008F054A">
      <w:pPr>
        <w:pStyle w:val="Rubrik5utannumrering"/>
      </w:pPr>
      <w:r>
        <w:t>2</w:t>
      </w:r>
      <w:r w:rsidR="009E6D4C">
        <w:t>6</w:t>
      </w:r>
      <w:r>
        <w:t>. Rskr. 2022/23:54</w:t>
      </w:r>
    </w:p>
    <w:p w14:paraId="25886ABF" w14:textId="6565753F" w:rsidR="003D0CA6" w:rsidRPr="003D0CA6" w:rsidRDefault="003D0CA6" w:rsidP="003D0CA6">
      <w:pPr>
        <w:pStyle w:val="Brdtextvnsterjusteradefterrskr"/>
      </w:pPr>
      <w:r>
        <w:t>Höständringsbudget för 2022</w:t>
      </w:r>
    </w:p>
    <w:p w14:paraId="241A365F" w14:textId="3019C57E" w:rsidR="00917E3E" w:rsidRDefault="003D0CA6" w:rsidP="00BA5536">
      <w:pPr>
        <w:pStyle w:val="Brdtextvnsterjusteradefterrskr"/>
      </w:pPr>
      <w:r w:rsidRPr="003D0CA6">
        <w:t>Prop. 2022/23:2</w:t>
      </w:r>
      <w:r>
        <w:t xml:space="preserve">, bet. </w:t>
      </w:r>
      <w:r w:rsidRPr="003D0CA6">
        <w:t>2022/23:FiU11</w:t>
      </w:r>
    </w:p>
    <w:p w14:paraId="67BA3E13" w14:textId="7EBAE141" w:rsidR="00932444" w:rsidRDefault="00932444" w:rsidP="00BA5536">
      <w:pPr>
        <w:pStyle w:val="Brdtextvnsterjusteradefterrskr"/>
      </w:pPr>
      <w:r>
        <w:t>Skrivelsen är</w:t>
      </w:r>
      <w:r w:rsidR="009E7B92">
        <w:t xml:space="preserve"> slutbehandlad.</w:t>
      </w:r>
    </w:p>
    <w:p w14:paraId="06BDB669" w14:textId="2370684C" w:rsidR="00E312D3" w:rsidRDefault="00E312D3" w:rsidP="00BA5536">
      <w:pPr>
        <w:pStyle w:val="Brdtextvnsterjusteradefterrskr"/>
      </w:pPr>
    </w:p>
    <w:p w14:paraId="4A4FBCA7" w14:textId="18F0428B" w:rsidR="00FD12E3" w:rsidRDefault="00FA2D26" w:rsidP="0020322A">
      <w:pPr>
        <w:pStyle w:val="Brdtext"/>
        <w:rPr>
          <w:rStyle w:val="BrdtextmedindragChar"/>
        </w:rPr>
      </w:pPr>
      <w:r>
        <w:t xml:space="preserve">Om </w:t>
      </w:r>
      <w:r>
        <w:rPr>
          <w:i/>
          <w:iCs/>
        </w:rPr>
        <w:t>ä</w:t>
      </w:r>
      <w:r w:rsidRPr="00FA2D26">
        <w:rPr>
          <w:i/>
          <w:iCs/>
        </w:rPr>
        <w:t>ndrade ramar för utgiftsområden och ändrade och nya anslag</w:t>
      </w:r>
      <w:r>
        <w:rPr>
          <w:i/>
          <w:iCs/>
        </w:rPr>
        <w:t xml:space="preserve">: </w:t>
      </w:r>
      <w:r w:rsidR="00FD12E3">
        <w:t>Den</w:t>
      </w:r>
      <w:r w:rsidR="009D31BC">
        <w:t xml:space="preserve"> </w:t>
      </w:r>
      <w:r w:rsidR="00FD12E3">
        <w:t xml:space="preserve">15 december beslutade regeringen om ändring av regleringsbrev för budgetåret 2022 avseende anslag 1:1 inom utgiftsområde 5 samt avseende Inspektionen för strategiska produkter, </w:t>
      </w:r>
      <w:r w:rsidR="00FD12E3">
        <w:rPr>
          <w:rStyle w:val="BrdtextmedindragChar"/>
        </w:rPr>
        <w:t xml:space="preserve">Folke Bernadotteakademin och, inom ramen för utgiftsområde 7, avseende Styrelsen för internationellt utvecklingssamarbete (Sida). </w:t>
      </w:r>
      <w:r w:rsidR="006111F9">
        <w:rPr>
          <w:rStyle w:val="BrdtextmedindragChar"/>
        </w:rPr>
        <w:t>Punkten är slutbehandlad</w:t>
      </w:r>
      <w:r w:rsidR="00E36B2A">
        <w:rPr>
          <w:rStyle w:val="BrdtextmedindragChar"/>
        </w:rPr>
        <w:t>.</w:t>
      </w:r>
    </w:p>
    <w:p w14:paraId="72775718" w14:textId="6B31C7B3" w:rsidR="00917E3E" w:rsidRDefault="00917E3E" w:rsidP="00FD12E3">
      <w:pPr>
        <w:pStyle w:val="Rubrik5utannumrering"/>
      </w:pPr>
      <w:r>
        <w:t>2</w:t>
      </w:r>
      <w:r w:rsidR="009E6D4C">
        <w:t>7</w:t>
      </w:r>
      <w:r>
        <w:t>. Rskr. 2022/23:68</w:t>
      </w:r>
    </w:p>
    <w:p w14:paraId="33C577DE" w14:textId="42DE22A9" w:rsidR="003D0CA6" w:rsidRPr="003D0CA6" w:rsidRDefault="003D0CA6" w:rsidP="003D0CA6">
      <w:pPr>
        <w:pStyle w:val="Brdtextvnsterjusteradefterrskr"/>
      </w:pPr>
      <w:r>
        <w:t>Utgiftsområde 5 Internationell samverkan</w:t>
      </w:r>
    </w:p>
    <w:p w14:paraId="03BF3306" w14:textId="520642A8" w:rsidR="00917E3E" w:rsidRDefault="003D0CA6" w:rsidP="00BA5536">
      <w:pPr>
        <w:pStyle w:val="Brdtextvnsterjusteradefterrskr"/>
      </w:pPr>
      <w:r w:rsidRPr="003D0CA6">
        <w:t>Prop. 2022/23:1</w:t>
      </w:r>
      <w:r>
        <w:t xml:space="preserve">, bet. </w:t>
      </w:r>
      <w:r w:rsidRPr="003D0CA6">
        <w:t>2022/23:UU1</w:t>
      </w:r>
      <w:r>
        <w:t xml:space="preserve"> </w:t>
      </w:r>
    </w:p>
    <w:p w14:paraId="317AFFAF" w14:textId="2A51D46E" w:rsidR="00277AB3" w:rsidRDefault="00277AB3" w:rsidP="00BA5536">
      <w:pPr>
        <w:pStyle w:val="Brdtextvnsterjusteradefterrskr"/>
      </w:pPr>
      <w:r>
        <w:t>Skrivelsen är</w:t>
      </w:r>
      <w:r w:rsidR="00816DB9">
        <w:t xml:space="preserve"> slutbehandlad.</w:t>
      </w:r>
    </w:p>
    <w:p w14:paraId="50AFFD76" w14:textId="5CFB967E" w:rsidR="00277AB3" w:rsidRDefault="00277AB3" w:rsidP="00BA5536">
      <w:pPr>
        <w:pStyle w:val="Brdtextvnsterjusteradefterrskr"/>
      </w:pPr>
    </w:p>
    <w:p w14:paraId="3AC95470" w14:textId="0837B92F" w:rsidR="00277AB3" w:rsidRDefault="00277AB3" w:rsidP="00685372">
      <w:pPr>
        <w:pStyle w:val="Brdtext"/>
      </w:pPr>
      <w:r>
        <w:t xml:space="preserve">Om </w:t>
      </w:r>
      <w:r>
        <w:rPr>
          <w:i/>
          <w:iCs/>
        </w:rPr>
        <w:t xml:space="preserve">statens budget inom utgiftsområde 5, a) anslagen för 2023 </w:t>
      </w:r>
      <w:r w:rsidRPr="00424780">
        <w:t>och</w:t>
      </w:r>
      <w:r>
        <w:rPr>
          <w:i/>
          <w:iCs/>
        </w:rPr>
        <w:t xml:space="preserve"> b) bemyndiganden om ekonomiska åtaganden</w:t>
      </w:r>
      <w:r w:rsidRPr="003404E9">
        <w:t>:</w:t>
      </w:r>
      <w:r>
        <w:rPr>
          <w:i/>
          <w:iCs/>
        </w:rPr>
        <w:t xml:space="preserve"> </w:t>
      </w:r>
      <w:r w:rsidRPr="00277AB3">
        <w:t xml:space="preserve">Den 21 december 2022 beslutade regeringen om regleringsbrev </w:t>
      </w:r>
      <w:r w:rsidR="00B46320">
        <w:t xml:space="preserve">för budgetåret 2023 </w:t>
      </w:r>
      <w:r w:rsidRPr="00277AB3">
        <w:t>avseende anslagen 1:1,</w:t>
      </w:r>
      <w:r>
        <w:t xml:space="preserve"> 1:2,</w:t>
      </w:r>
      <w:r w:rsidR="00816DB9">
        <w:t xml:space="preserve"> 1:3,</w:t>
      </w:r>
      <w:r>
        <w:t xml:space="preserve"> 1:4, 1:6, 1:7, 1:8</w:t>
      </w:r>
      <w:r w:rsidR="00816DB9">
        <w:t xml:space="preserve"> och 1:11 inom utgiftsområde 5</w:t>
      </w:r>
      <w:r w:rsidR="003404E9">
        <w:t xml:space="preserve"> </w:t>
      </w:r>
      <w:r w:rsidR="00816DB9">
        <w:t>samt avseende Inspektionen för strategiska produkter</w:t>
      </w:r>
      <w:r w:rsidR="000101C1">
        <w:t xml:space="preserve">. </w:t>
      </w:r>
      <w:r w:rsidR="000101C1" w:rsidRPr="00277AB3">
        <w:t>Den 2</w:t>
      </w:r>
      <w:r w:rsidR="000101C1">
        <w:t xml:space="preserve">2 </w:t>
      </w:r>
      <w:r w:rsidR="000101C1" w:rsidRPr="00277AB3">
        <w:t xml:space="preserve">december 2022 beslutade regeringen om regleringsbrev </w:t>
      </w:r>
      <w:r w:rsidR="000101C1">
        <w:t xml:space="preserve">för budgetåret 2023 </w:t>
      </w:r>
      <w:r w:rsidR="000101C1" w:rsidRPr="00277AB3">
        <w:t xml:space="preserve">avseende </w:t>
      </w:r>
      <w:r w:rsidR="000101C1">
        <w:t>anslag 1:10 inom utgiftsområde 5</w:t>
      </w:r>
      <w:r w:rsidR="00E520A0">
        <w:t xml:space="preserve"> samt avseende Svenska institutet och Styrelsen för internationellt utvecklingssamarbete (Sida).</w:t>
      </w:r>
      <w:r w:rsidR="006111F9">
        <w:t xml:space="preserve"> Punkterna är slutbehandlade.</w:t>
      </w:r>
    </w:p>
    <w:p w14:paraId="1CCBC519" w14:textId="2C6C3C97" w:rsidR="00917E3E" w:rsidRDefault="00917E3E" w:rsidP="008F054A">
      <w:pPr>
        <w:pStyle w:val="Rubrik5utannumrering"/>
      </w:pPr>
      <w:r>
        <w:t>2</w:t>
      </w:r>
      <w:r w:rsidR="009E6D4C">
        <w:t>8</w:t>
      </w:r>
      <w:r>
        <w:t>. Rskr. 2022/23:94</w:t>
      </w:r>
    </w:p>
    <w:p w14:paraId="4749135F" w14:textId="07EE3295" w:rsidR="003D0CA6" w:rsidRPr="003D0CA6" w:rsidRDefault="003D0CA6" w:rsidP="003D0CA6">
      <w:pPr>
        <w:pStyle w:val="Brdtextvnsterjusteradefterrskr"/>
      </w:pPr>
      <w:r>
        <w:t>Utgiftsområde 7 Internationellt bistånd</w:t>
      </w:r>
    </w:p>
    <w:p w14:paraId="0A2A41DE" w14:textId="404BB308" w:rsidR="00917E3E" w:rsidRDefault="003D0CA6" w:rsidP="00BA5536">
      <w:pPr>
        <w:pStyle w:val="Brdtextvnsterjusteradefterrskr"/>
      </w:pPr>
      <w:r w:rsidRPr="003D0CA6">
        <w:t>Prop. 2022/23:1</w:t>
      </w:r>
      <w:r>
        <w:t>, bet. 2022/23:UU2</w:t>
      </w:r>
    </w:p>
    <w:p w14:paraId="45A9B4E4" w14:textId="00D1DF3D" w:rsidR="00816DB9" w:rsidRDefault="00816DB9" w:rsidP="00BA5536">
      <w:pPr>
        <w:pStyle w:val="Brdtextvnsterjusteradefterrskr"/>
      </w:pPr>
      <w:r>
        <w:t>Skrivelsen är</w:t>
      </w:r>
      <w:r w:rsidR="00FD12E3">
        <w:t xml:space="preserve"> slutbehandlad.</w:t>
      </w:r>
    </w:p>
    <w:p w14:paraId="1CCC25DB" w14:textId="5E949E5B" w:rsidR="00816DB9" w:rsidRDefault="00816DB9" w:rsidP="00BA5536">
      <w:pPr>
        <w:pStyle w:val="Brdtextvnsterjusteradefterrskr"/>
      </w:pPr>
    </w:p>
    <w:p w14:paraId="068C02F9" w14:textId="68E90F63" w:rsidR="00816DB9" w:rsidRDefault="00816DB9" w:rsidP="00685372">
      <w:pPr>
        <w:pStyle w:val="Brdtext"/>
      </w:pPr>
      <w:r>
        <w:t xml:space="preserve">Punkt 2 om </w:t>
      </w:r>
      <w:r w:rsidR="006854B3">
        <w:rPr>
          <w:i/>
          <w:iCs/>
        </w:rPr>
        <w:t>statens budget inom utgiftsområde 7</w:t>
      </w:r>
      <w:r w:rsidR="00122DF3">
        <w:rPr>
          <w:i/>
          <w:iCs/>
        </w:rPr>
        <w:t>,</w:t>
      </w:r>
      <w:r w:rsidR="006854B3">
        <w:rPr>
          <w:i/>
          <w:iCs/>
        </w:rPr>
        <w:t xml:space="preserve"> a) anslagen för 2023 </w:t>
      </w:r>
      <w:r w:rsidR="006854B3" w:rsidRPr="00424780">
        <w:t>och</w:t>
      </w:r>
      <w:r w:rsidR="006854B3">
        <w:rPr>
          <w:i/>
          <w:iCs/>
        </w:rPr>
        <w:t xml:space="preserve"> b) bemyndiganden om ekonomiska åtaganden</w:t>
      </w:r>
      <w:r w:rsidR="006854B3" w:rsidRPr="005B1BF0">
        <w:t>:</w:t>
      </w:r>
      <w:r w:rsidR="006854B3">
        <w:rPr>
          <w:i/>
          <w:iCs/>
        </w:rPr>
        <w:t xml:space="preserve"> </w:t>
      </w:r>
      <w:r w:rsidR="006854B3">
        <w:t>Den 22 december 2022 beslutade regeringen om regleringsbrev</w:t>
      </w:r>
      <w:r w:rsidR="00B46320">
        <w:t xml:space="preserve"> för budgetåret 2023 avseende anslagen 1:1 och 1:6 inom utgiftsområde 7 samt avseende Folke Bernadotteakademin, Nordiska Afrikainstitutet och Styrelsen för interna</w:t>
      </w:r>
      <w:r w:rsidR="0037076D">
        <w:softHyphen/>
      </w:r>
      <w:r w:rsidR="00B46320">
        <w:t>tio</w:t>
      </w:r>
      <w:r w:rsidR="0037076D">
        <w:softHyphen/>
      </w:r>
      <w:r w:rsidR="00B46320">
        <w:t>nellt utvecklingssamarbete.</w:t>
      </w:r>
      <w:r w:rsidR="006111F9">
        <w:t xml:space="preserve"> Punkterna är slutbehandlade.</w:t>
      </w:r>
    </w:p>
    <w:p w14:paraId="7CAA1CAB" w14:textId="7430721B" w:rsidR="00917E3E" w:rsidRDefault="009E6D4C" w:rsidP="008F054A">
      <w:pPr>
        <w:pStyle w:val="Rubrik5utannumrering"/>
      </w:pPr>
      <w:r>
        <w:t>29</w:t>
      </w:r>
      <w:r w:rsidR="00917E3E">
        <w:t>. Rskr. 2022/23:98</w:t>
      </w:r>
    </w:p>
    <w:p w14:paraId="75BC7BAB" w14:textId="3B820EE5" w:rsidR="00737F17" w:rsidRPr="00737F17" w:rsidRDefault="00737F17" w:rsidP="00737F17">
      <w:pPr>
        <w:pStyle w:val="Brdtextvnsterjusteradefterrskr"/>
      </w:pPr>
      <w:r>
        <w:t xml:space="preserve">Utgiftsområde </w:t>
      </w:r>
      <w:r w:rsidRPr="00737F17">
        <w:t>24 Näringsliv</w:t>
      </w:r>
    </w:p>
    <w:p w14:paraId="40E57467" w14:textId="3ECADA99" w:rsidR="003D0CA6" w:rsidRPr="003D0CA6" w:rsidRDefault="003D0CA6" w:rsidP="003D0CA6">
      <w:pPr>
        <w:pStyle w:val="Brdtextvnsterjusteradefterrskr"/>
      </w:pPr>
      <w:r w:rsidRPr="003D0CA6">
        <w:t>Prop. 2022/23:1</w:t>
      </w:r>
      <w:r>
        <w:t xml:space="preserve">, bet. </w:t>
      </w:r>
      <w:r w:rsidRPr="003D0CA6">
        <w:t>2022/23:</w:t>
      </w:r>
      <w:r>
        <w:t>N</w:t>
      </w:r>
      <w:r w:rsidRPr="003D0CA6">
        <w:t>U1</w:t>
      </w:r>
      <w:r>
        <w:t xml:space="preserve"> </w:t>
      </w:r>
    </w:p>
    <w:bookmarkEnd w:id="126"/>
    <w:p w14:paraId="396AAC54" w14:textId="21E45755" w:rsidR="00F31D3B" w:rsidRDefault="00910B3B" w:rsidP="00910B3B">
      <w:pPr>
        <w:pStyle w:val="Brdtext"/>
      </w:pPr>
      <w:r>
        <w:t>Skrivelsen är</w:t>
      </w:r>
      <w:r w:rsidR="00EF1F0E">
        <w:t xml:space="preserve"> slutbehandlad.</w:t>
      </w:r>
    </w:p>
    <w:p w14:paraId="4EE5BC91" w14:textId="5E7FF498" w:rsidR="00910B3B" w:rsidRDefault="00910B3B" w:rsidP="00910B3B">
      <w:pPr>
        <w:pStyle w:val="Brdtextmedindrag"/>
      </w:pPr>
    </w:p>
    <w:p w14:paraId="6DD756F7" w14:textId="48F09D04" w:rsidR="00910B3B" w:rsidRPr="00910B3B" w:rsidRDefault="00910B3B" w:rsidP="00910B3B">
      <w:pPr>
        <w:pStyle w:val="Brdtext"/>
      </w:pPr>
      <w:r>
        <w:t xml:space="preserve">Punkt 2 om </w:t>
      </w:r>
      <w:r>
        <w:rPr>
          <w:i/>
          <w:iCs/>
        </w:rPr>
        <w:t>statens budget inom utgiftsområde 7, a)</w:t>
      </w:r>
      <w:r w:rsidR="00122DF3">
        <w:rPr>
          <w:i/>
          <w:iCs/>
        </w:rPr>
        <w:t>,</w:t>
      </w:r>
      <w:r>
        <w:rPr>
          <w:i/>
          <w:iCs/>
        </w:rPr>
        <w:t xml:space="preserve"> anslagen för 2023 </w:t>
      </w:r>
      <w:r w:rsidRPr="00424780">
        <w:t>och</w:t>
      </w:r>
      <w:r>
        <w:rPr>
          <w:i/>
          <w:iCs/>
        </w:rPr>
        <w:t xml:space="preserve"> d) bemyndiganden om ekonomiska åtaganden</w:t>
      </w:r>
      <w:r w:rsidRPr="005B1BF0">
        <w:t>:</w:t>
      </w:r>
      <w:r>
        <w:rPr>
          <w:i/>
          <w:iCs/>
        </w:rPr>
        <w:t xml:space="preserve"> </w:t>
      </w:r>
      <w:r>
        <w:t>Den</w:t>
      </w:r>
      <w:r w:rsidR="00A16257">
        <w:t xml:space="preserve"> 22 december 2022 beslutade regeringen om regleringsbrev för budgetåret 2023 avseende anslagen</w:t>
      </w:r>
      <w:r w:rsidR="00EF1F0E">
        <w:t xml:space="preserve"> 2:3, 2:4, 2:5, 2:6 och 2:7 inom utgiftsområde 24 samt avseende Exportkreditnämnden, Kommerskollegium och Styrelsen för ackredite</w:t>
      </w:r>
      <w:r w:rsidR="002F2908">
        <w:softHyphen/>
      </w:r>
      <w:r w:rsidR="00EF1F0E">
        <w:t>ring och teknisk kontroll.</w:t>
      </w:r>
      <w:r w:rsidR="006111F9">
        <w:t xml:space="preserve"> Punkterna är slutbehandlade.</w:t>
      </w:r>
    </w:p>
    <w:p w14:paraId="51FCD29A" w14:textId="4577D82E" w:rsidR="00910B3B" w:rsidRPr="00AC08CC" w:rsidRDefault="00910B3B" w:rsidP="00910B3B">
      <w:pPr>
        <w:pStyle w:val="Brdtextmedindrag"/>
        <w:sectPr w:rsidR="00910B3B" w:rsidRPr="00AC08CC" w:rsidSect="00F74809">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p w14:paraId="6B2843E2" w14:textId="467E421A" w:rsidR="00C9790C" w:rsidRPr="006C2CAB" w:rsidRDefault="000F758B" w:rsidP="003476E3">
      <w:pPr>
        <w:pStyle w:val="Rubrik2"/>
        <w:spacing w:before="0"/>
      </w:pPr>
      <w:bookmarkStart w:id="134" w:name="_Toc129250743"/>
      <w:r>
        <w:t xml:space="preserve">2.4  </w:t>
      </w:r>
      <w:r w:rsidR="00C9790C" w:rsidRPr="006C2CAB">
        <w:t>Försvarsdepartementet</w:t>
      </w:r>
      <w:bookmarkEnd w:id="134"/>
    </w:p>
    <w:p w14:paraId="7A6A797C" w14:textId="77777777" w:rsidR="0029376C" w:rsidRDefault="0029376C" w:rsidP="0029376C">
      <w:pPr>
        <w:pStyle w:val="Rubrik3utannumrering"/>
        <w:spacing w:before="0"/>
      </w:pPr>
      <w:r>
        <w:t>Äldre riksmöten</w:t>
      </w:r>
    </w:p>
    <w:p w14:paraId="61C389CC" w14:textId="77777777" w:rsidR="0029376C" w:rsidRDefault="0029376C" w:rsidP="0029376C">
      <w:pPr>
        <w:pStyle w:val="Rubrik4utannumrering"/>
        <w:spacing w:before="0"/>
      </w:pPr>
      <w:r>
        <w:t xml:space="preserve">Riksmötet 2016/17 </w:t>
      </w:r>
    </w:p>
    <w:p w14:paraId="258A4BC6" w14:textId="77777777" w:rsidR="0029376C" w:rsidRDefault="0029376C" w:rsidP="0029376C">
      <w:pPr>
        <w:pStyle w:val="Rubrik5utannumrering"/>
        <w:spacing w:before="0"/>
      </w:pPr>
      <w:r>
        <w:t>1. Rskr. 2016/17:175</w:t>
      </w:r>
    </w:p>
    <w:p w14:paraId="4589BDA7" w14:textId="77777777" w:rsidR="0029376C" w:rsidRDefault="0029376C" w:rsidP="0029376C">
      <w:pPr>
        <w:pStyle w:val="Brdtext"/>
        <w:jc w:val="left"/>
      </w:pPr>
      <w:r>
        <w:t>Integritetsskydd vid signalspaning i försvarsunderrättelseverksamhet</w:t>
      </w:r>
    </w:p>
    <w:p w14:paraId="503D7786" w14:textId="77777777" w:rsidR="0029376C" w:rsidRDefault="0029376C" w:rsidP="0029376C">
      <w:pPr>
        <w:pStyle w:val="Brdtext"/>
        <w:jc w:val="left"/>
      </w:pPr>
      <w:r>
        <w:t>Skr. 2016/17:70, bet. 2016/17:FöU5</w:t>
      </w:r>
    </w:p>
    <w:p w14:paraId="611F30EF" w14:textId="3AD8C275" w:rsidR="0029376C" w:rsidRDefault="0029376C" w:rsidP="0029376C">
      <w:pPr>
        <w:pStyle w:val="Brdtextmedindrag"/>
        <w:ind w:firstLine="0"/>
        <w:jc w:val="left"/>
      </w:pPr>
      <w:r>
        <w:t>Tidigare redovisad, se skr. 2017/18:75 (Fö 10), skr. 2018/19:75 (Fö 6), skr. 2019/20:75 (Fö 6), skr. 2020/21:75 (Fö 4) och skr. 2021/22:75 (Fö 1).</w:t>
      </w:r>
    </w:p>
    <w:p w14:paraId="04A53830" w14:textId="77777777" w:rsidR="0029376C" w:rsidRDefault="0029376C" w:rsidP="0029376C">
      <w:pPr>
        <w:pStyle w:val="Brdtext"/>
        <w:jc w:val="left"/>
      </w:pPr>
      <w:r>
        <w:t>Skrivelsen är inte slutbehandlad.</w:t>
      </w:r>
    </w:p>
    <w:p w14:paraId="51694A79" w14:textId="77777777" w:rsidR="0029376C" w:rsidRDefault="0029376C" w:rsidP="0029376C">
      <w:pPr>
        <w:pStyle w:val="Brdtextmedindrag"/>
        <w:ind w:firstLine="0"/>
      </w:pPr>
    </w:p>
    <w:p w14:paraId="4F5AF745" w14:textId="77777777" w:rsidR="0029376C" w:rsidRDefault="0029376C" w:rsidP="0029376C">
      <w:pPr>
        <w:pStyle w:val="Brdtextmedindrag"/>
        <w:ind w:firstLine="0"/>
      </w:pPr>
      <w:r>
        <w:t xml:space="preserve">Punkt 8 om </w:t>
      </w:r>
      <w:bookmarkStart w:id="135" w:name="_Hlk63197875"/>
      <w:r>
        <w:rPr>
          <w:i/>
        </w:rPr>
        <w:t>statens möjligheter att skydda totalförsvarsintressen</w:t>
      </w:r>
      <w:r>
        <w:t>*</w:t>
      </w:r>
      <w:bookmarkEnd w:id="135"/>
      <w:r>
        <w:t>: Riksdagen har tillkännagett för regeringen vad utskottet anför om statens möjligheter att skydda totalförsvarsintressen (bet. 2016/17:FöU5 s. 17 f.).</w:t>
      </w:r>
    </w:p>
    <w:p w14:paraId="6FCD00CF" w14:textId="77777777" w:rsidR="0029376C" w:rsidRDefault="0029376C" w:rsidP="0029376C">
      <w:pPr>
        <w:pStyle w:val="Brdtextmedindrag"/>
      </w:pPr>
      <w:r w:rsidRPr="0073341E">
        <w:t>Den 23 mars 2017 beslutade regeringen att tillsätta en parlamentarisk</w:t>
      </w:r>
      <w:r>
        <w:t>t</w:t>
      </w:r>
      <w:r w:rsidRPr="0073341E">
        <w:t xml:space="preserve"> </w:t>
      </w:r>
      <w:r>
        <w:t xml:space="preserve">sammansatt </w:t>
      </w:r>
      <w:r w:rsidRPr="0073341E">
        <w:t>kommitté med uppgift att se över hur skyddet för totalförsvars</w:t>
      </w:r>
      <w:r w:rsidRPr="0073341E">
        <w:softHyphen/>
        <w:t>verksam</w:t>
      </w:r>
      <w:r w:rsidRPr="0073341E">
        <w:softHyphen/>
        <w:t xml:space="preserve">heten kan förbättras (Fö 2017:02, dir. 2017:31). Kommittén redovisade i juni 2019 betänkandet Förbättrat skydd för totalförsvaret (SOU 2019:34). Betänkandet har remissbehandlats. </w:t>
      </w:r>
    </w:p>
    <w:p w14:paraId="26A4F0E0" w14:textId="77777777" w:rsidR="0029376C" w:rsidRDefault="0029376C" w:rsidP="0029376C">
      <w:pPr>
        <w:pStyle w:val="Brdtextmedindrag"/>
      </w:pPr>
      <w:r w:rsidRPr="0073341E">
        <w:t xml:space="preserve">I budgetpropositionen för 2018 (prop. 2017/18:1 utg.omr. 6 avsnitt 2.3.2 s. 14) redovisade regeringen vad som gäller till dess att förslag om permanenta lösningar om särskilt skydd för totalförsvarets intressen kan presenteras för riksdagen och att den bedömde att tillkännagivandet var tillgodosett i den delen. </w:t>
      </w:r>
      <w:r>
        <w:t>Regeringen beslutade den 14 juli 2022 kommittédirektiv Kontroll vid överlåtelse och upplåtelse av egendom av väsentlig betydelse för totalförsvaret (dir. 2022:121). Utredaren ska, med beaktande av såväl remissutfallet av SOU 2019:34 som den utveckling som har skett när det gäller lagstiftningen i övrigt, analysera om och i så fall hur kommitténs förslag till kontroll</w:t>
      </w:r>
      <w:r>
        <w:softHyphen/>
        <w:t>system bör genomföras. Uppdraget ska redovisas senast den 1 februari 2024. Punkten är inte slutbehandlad.</w:t>
      </w:r>
    </w:p>
    <w:p w14:paraId="20B9759A" w14:textId="77777777" w:rsidR="0029376C" w:rsidRDefault="0029376C" w:rsidP="0029376C">
      <w:pPr>
        <w:pStyle w:val="Rubrik4utannumrering"/>
      </w:pPr>
      <w:bookmarkStart w:id="136" w:name="_Hlk90640450"/>
      <w:r>
        <w:t xml:space="preserve">Riksmötet 2017/18 </w:t>
      </w:r>
    </w:p>
    <w:bookmarkEnd w:id="136"/>
    <w:p w14:paraId="05E15F94" w14:textId="77777777" w:rsidR="0029376C" w:rsidRDefault="0029376C" w:rsidP="0029376C">
      <w:pPr>
        <w:pStyle w:val="Rubrik5utannumrering"/>
        <w:spacing w:before="0"/>
      </w:pPr>
      <w:r>
        <w:t>2. Rskr. 2017/18:178</w:t>
      </w:r>
    </w:p>
    <w:p w14:paraId="321C60F2" w14:textId="77777777" w:rsidR="0029376C" w:rsidRDefault="0029376C" w:rsidP="0029376C">
      <w:pPr>
        <w:pStyle w:val="Brdtext"/>
        <w:jc w:val="left"/>
      </w:pPr>
      <w:r>
        <w:t>Integritetsskydd vid signalspaning i försvarsunderrättelseverksamhet</w:t>
      </w:r>
      <w:r>
        <w:br/>
        <w:t>Mot. 2017/18:3222, bet. 2017/18:FöU5</w:t>
      </w:r>
    </w:p>
    <w:p w14:paraId="05BFF5E4" w14:textId="77777777" w:rsidR="0029376C" w:rsidRPr="00C77527" w:rsidRDefault="0029376C" w:rsidP="0029376C">
      <w:pPr>
        <w:pStyle w:val="Brdtextmedindrag"/>
        <w:ind w:firstLine="0"/>
      </w:pPr>
      <w:r>
        <w:t>Tidigare redovisad, se skr. 2018/19:75 (Fö 10), skr. 2019/20:75 (Fö 10), skr. 2020/21:75 (Fö 6)</w:t>
      </w:r>
      <w:r w:rsidRPr="00C97B10">
        <w:t xml:space="preserve"> </w:t>
      </w:r>
      <w:r>
        <w:t>och skr. 2021/22:75 (Fö 2).</w:t>
      </w:r>
    </w:p>
    <w:p w14:paraId="3048D45E" w14:textId="77777777" w:rsidR="0029376C" w:rsidRDefault="0029376C" w:rsidP="0029376C">
      <w:pPr>
        <w:pStyle w:val="Brdtextmedindrag"/>
        <w:ind w:firstLine="0"/>
      </w:pPr>
      <w:r>
        <w:t>Skrivelsen är inte slutbehandlad.</w:t>
      </w:r>
    </w:p>
    <w:p w14:paraId="7507D7E3" w14:textId="77777777" w:rsidR="0029376C" w:rsidRDefault="0029376C" w:rsidP="0029376C">
      <w:pPr>
        <w:pStyle w:val="Brdtext"/>
      </w:pPr>
    </w:p>
    <w:p w14:paraId="48F21314" w14:textId="77777777" w:rsidR="0029376C" w:rsidRDefault="0029376C" w:rsidP="0029376C">
      <w:pPr>
        <w:pStyle w:val="Brdtext"/>
        <w:rPr>
          <w:rFonts w:eastAsiaTheme="minorHAnsi"/>
        </w:rPr>
      </w:pPr>
      <w:r>
        <w:rPr>
          <w:rFonts w:eastAsiaTheme="minorHAnsi"/>
        </w:rPr>
        <w:t xml:space="preserve">Punkt 3 om </w:t>
      </w:r>
      <w:r>
        <w:rPr>
          <w:rFonts w:eastAsiaTheme="minorHAnsi"/>
          <w:i/>
        </w:rPr>
        <w:t xml:space="preserve">signalspaning och </w:t>
      </w:r>
      <w:r>
        <w:rPr>
          <w:i/>
        </w:rPr>
        <w:t>massförstörelse</w:t>
      </w:r>
      <w:r>
        <w:rPr>
          <w:i/>
        </w:rPr>
        <w:softHyphen/>
        <w:t>vapen</w:t>
      </w:r>
      <w:r>
        <w:rPr>
          <w:rFonts w:eastAsiaTheme="minorHAnsi"/>
        </w:rPr>
        <w:t>*: Riksdagen har tillkännagett för regeringen att regeringen bör se över möjligheten att ge Inspektionen för strategiska produkter rätt att inrikta signalspaning från Försvarets radioanstalt (bet. 2017/18:FöU5 s. 11 f.) och därmed bifallit motion 2017/18:3222 avseende yrkande 52.</w:t>
      </w:r>
    </w:p>
    <w:p w14:paraId="09D2CA99" w14:textId="6F3A5267" w:rsidR="0029376C" w:rsidRDefault="0029376C" w:rsidP="0029376C">
      <w:pPr>
        <w:pStyle w:val="Brdtextmedindrag"/>
      </w:pPr>
      <w:r>
        <w:t>I linje med vad som aviserats i propositionen Totalförsvaret</w:t>
      </w:r>
      <w:r w:rsidRPr="000D2A3D">
        <w:t xml:space="preserve"> 2021–2025</w:t>
      </w:r>
      <w:r>
        <w:t xml:space="preserve"> (prop. 2020/21:30) beslutade regeringen den 14 juli 2022 kommitté</w:t>
      </w:r>
      <w:r w:rsidR="00D87A8E">
        <w:softHyphen/>
      </w:r>
      <w:r>
        <w:t xml:space="preserve">direktiv om en översyn av lagen (2008:717) om signalspaning i </w:t>
      </w:r>
      <w:r w:rsidR="00773586">
        <w:t>försvars</w:t>
      </w:r>
      <w:r w:rsidR="00FE4EDF">
        <w:softHyphen/>
      </w:r>
      <w:r w:rsidR="00773586">
        <w:t>underrättelseverksamhet (dir.</w:t>
      </w:r>
      <w:r>
        <w:t xml:space="preserve"> 2022:120). I översynen ingår bl.a. frågan om rätten att inrikta signal</w:t>
      </w:r>
      <w:r>
        <w:softHyphen/>
        <w:t>spaning i försvarsunderrättelse</w:t>
      </w:r>
      <w:r w:rsidR="00D87A8E">
        <w:softHyphen/>
      </w:r>
      <w:r>
        <w:t xml:space="preserve">verksamhet. </w:t>
      </w:r>
      <w:r w:rsidR="00773586">
        <w:t>Upp</w:t>
      </w:r>
      <w:r w:rsidR="00FE4EDF">
        <w:softHyphen/>
      </w:r>
      <w:r w:rsidR="00773586">
        <w:t>draget</w:t>
      </w:r>
      <w:r>
        <w:t xml:space="preserve"> ska delredovisas </w:t>
      </w:r>
      <w:r w:rsidRPr="00A26E42">
        <w:t xml:space="preserve">senast den </w:t>
      </w:r>
      <w:r w:rsidRPr="001961DB">
        <w:t>1 </w:t>
      </w:r>
      <w:r w:rsidR="004E0E69" w:rsidRPr="001961DB">
        <w:t>september</w:t>
      </w:r>
      <w:r w:rsidRPr="00A26E42">
        <w:t xml:space="preserve"> 202</w:t>
      </w:r>
      <w:r w:rsidR="004E0E69">
        <w:t>4</w:t>
      </w:r>
      <w:r w:rsidRPr="00A26E42">
        <w:t xml:space="preserve"> </w:t>
      </w:r>
      <w:r>
        <w:t xml:space="preserve">och </w:t>
      </w:r>
      <w:r w:rsidRPr="00A26E42">
        <w:t>slutredovisas senast den 1</w:t>
      </w:r>
      <w:r>
        <w:t> </w:t>
      </w:r>
      <w:r w:rsidRPr="00A26E42">
        <w:t>april 2024.</w:t>
      </w:r>
      <w:r>
        <w:t xml:space="preserve"> </w:t>
      </w:r>
      <w:r w:rsidRPr="00915C4A">
        <w:t>Punkten är inte slutbehand</w:t>
      </w:r>
      <w:r w:rsidRPr="00915C4A">
        <w:softHyphen/>
        <w:t>lad.</w:t>
      </w:r>
    </w:p>
    <w:p w14:paraId="76B30B5F" w14:textId="77777777" w:rsidR="0029376C" w:rsidRDefault="0029376C" w:rsidP="0029376C">
      <w:pPr>
        <w:pStyle w:val="Rubrik5utannumrering"/>
      </w:pPr>
      <w:r>
        <w:t>3. Rskr. 2017/18:179</w:t>
      </w:r>
    </w:p>
    <w:p w14:paraId="4DC839C4" w14:textId="77777777" w:rsidR="0029376C" w:rsidRDefault="0029376C" w:rsidP="0029376C">
      <w:pPr>
        <w:pStyle w:val="Brdtext"/>
        <w:jc w:val="left"/>
      </w:pPr>
      <w:r>
        <w:t>Integritetsskydd vid signalspaning i försvarsunderrättelseverksamhet</w:t>
      </w:r>
      <w:r>
        <w:br/>
        <w:t>Mot. 2017/18:3222, bet. 2017/18:FöU5</w:t>
      </w:r>
    </w:p>
    <w:p w14:paraId="155CF098" w14:textId="77777777" w:rsidR="0029376C" w:rsidRPr="00135952" w:rsidRDefault="0029376C" w:rsidP="0029376C">
      <w:pPr>
        <w:pStyle w:val="Brdtextmedindrag"/>
        <w:ind w:firstLine="0"/>
        <w:jc w:val="left"/>
      </w:pPr>
      <w:r>
        <w:t>Tidigare redovisad, se skr. 2018/19:75 (Fö 11), skr. 2019/20:75 (Fö 11), skr. 2020/21:75 (Fö 7) och skr. 2021/22:75 (Fö 3).</w:t>
      </w:r>
    </w:p>
    <w:p w14:paraId="2986A946" w14:textId="77777777" w:rsidR="0029376C" w:rsidRDefault="0029376C" w:rsidP="0029376C">
      <w:pPr>
        <w:pStyle w:val="Brdtext"/>
        <w:jc w:val="left"/>
      </w:pPr>
      <w:r>
        <w:t>Skrivelsen är inte slutbehandlad.</w:t>
      </w:r>
    </w:p>
    <w:p w14:paraId="2E18A2CB" w14:textId="77777777" w:rsidR="0029376C" w:rsidRDefault="0029376C" w:rsidP="0029376C">
      <w:pPr>
        <w:pStyle w:val="Brdtextmedindrag"/>
        <w:ind w:firstLine="0"/>
      </w:pPr>
    </w:p>
    <w:p w14:paraId="022A20B7" w14:textId="106365EA" w:rsidR="00773586" w:rsidRDefault="00773586" w:rsidP="00773586">
      <w:pPr>
        <w:pStyle w:val="Brdtextmedindrag"/>
        <w:ind w:firstLine="0"/>
      </w:pPr>
      <w:r>
        <w:t>Åtgärder med anledning av riksdagens beslut redovisas under rskr. 2017/18:178.</w:t>
      </w:r>
    </w:p>
    <w:p w14:paraId="5758D051" w14:textId="26350AFE" w:rsidR="000134EC" w:rsidRPr="000D29AC" w:rsidRDefault="000134EC" w:rsidP="006E090F">
      <w:pPr>
        <w:pStyle w:val="Rubrik4utannumrering"/>
      </w:pPr>
      <w:r w:rsidRPr="000D29AC">
        <w:t>Riksmötet 20</w:t>
      </w:r>
      <w:r>
        <w:t>18</w:t>
      </w:r>
      <w:r w:rsidRPr="000D29AC">
        <w:t>/1</w:t>
      </w:r>
      <w:r>
        <w:t>9</w:t>
      </w:r>
    </w:p>
    <w:p w14:paraId="2535AD3A" w14:textId="77777777" w:rsidR="0029376C" w:rsidRPr="006E090F" w:rsidRDefault="0029376C" w:rsidP="006E090F">
      <w:pPr>
        <w:pStyle w:val="Rubrik5utannumrering"/>
        <w:spacing w:before="0"/>
      </w:pPr>
      <w:bookmarkStart w:id="137" w:name="_Hlk124166640"/>
      <w:r w:rsidRPr="006E090F">
        <w:t xml:space="preserve">4. Rskr. 2018/19:214 </w:t>
      </w:r>
    </w:p>
    <w:p w14:paraId="17434C03" w14:textId="77777777" w:rsidR="0029376C" w:rsidRPr="005C1F68" w:rsidRDefault="0029376C" w:rsidP="0029376C">
      <w:pPr>
        <w:pStyle w:val="Brdtext"/>
        <w:jc w:val="left"/>
      </w:pPr>
      <w:r w:rsidRPr="005C1F68">
        <w:t>Utgiftsområde 1 Rikets styrelse</w:t>
      </w:r>
    </w:p>
    <w:p w14:paraId="0BC7D394" w14:textId="77777777" w:rsidR="0029376C" w:rsidRDefault="0029376C" w:rsidP="0029376C">
      <w:pPr>
        <w:pStyle w:val="Brdtext"/>
        <w:jc w:val="left"/>
      </w:pPr>
      <w:r w:rsidRPr="005C1F68">
        <w:t>Mot. 2018/19:2817 yrkande 1, 2018/19:2821 yrkande 5, 2018/19:2840 yrkande 9, bet. 2018/19:KU28</w:t>
      </w:r>
    </w:p>
    <w:p w14:paraId="0C0C88FF" w14:textId="25D59523" w:rsidR="0029376C" w:rsidRPr="005C1F68" w:rsidRDefault="0029376C" w:rsidP="0029376C">
      <w:pPr>
        <w:pStyle w:val="Brdtext"/>
        <w:jc w:val="left"/>
      </w:pPr>
      <w:r>
        <w:t>Tidigare redovisad, se skr. 2019/20:75 (Ju 89),</w:t>
      </w:r>
      <w:r w:rsidDel="00C76A3F">
        <w:t xml:space="preserve"> </w:t>
      </w:r>
      <w:r>
        <w:t>2020/21:75 (Ju 64) och 2021/22:75 (Ju</w:t>
      </w:r>
      <w:r w:rsidR="0076511E">
        <w:t xml:space="preserve"> </w:t>
      </w:r>
      <w:r>
        <w:t>52).</w:t>
      </w:r>
      <w:r w:rsidRPr="005C1F68">
        <w:t xml:space="preserve"> </w:t>
      </w:r>
    </w:p>
    <w:p w14:paraId="57F042E7" w14:textId="77777777" w:rsidR="0029376C" w:rsidRPr="005C1F68" w:rsidRDefault="0029376C" w:rsidP="0029376C">
      <w:pPr>
        <w:pStyle w:val="Brdtext"/>
        <w:jc w:val="left"/>
      </w:pPr>
      <w:r w:rsidRPr="005C1F68">
        <w:t>Skrivelsen är inte slutbehandlad.</w:t>
      </w:r>
    </w:p>
    <w:p w14:paraId="37436E76" w14:textId="77777777" w:rsidR="0029376C" w:rsidRPr="005C1F68" w:rsidRDefault="0029376C" w:rsidP="0029376C">
      <w:pPr>
        <w:pStyle w:val="Brdtextmedindrag"/>
        <w:ind w:firstLine="0"/>
      </w:pPr>
    </w:p>
    <w:p w14:paraId="2EB9B0DA" w14:textId="0A7D5788" w:rsidR="00786ED0" w:rsidRDefault="0029376C" w:rsidP="0029376C">
      <w:pPr>
        <w:pStyle w:val="Brdtextmedindrag"/>
        <w:ind w:firstLine="0"/>
      </w:pPr>
      <w:r w:rsidRPr="005C1F68">
        <w:t xml:space="preserve">Punkt 4 om </w:t>
      </w:r>
      <w:r w:rsidRPr="00CF3296">
        <w:rPr>
          <w:i/>
        </w:rPr>
        <w:t>ett nationellt säkerhetsråd för krisledning</w:t>
      </w:r>
      <w:r w:rsidRPr="005C1F68">
        <w:t>*</w:t>
      </w:r>
      <w:r>
        <w:t>:</w:t>
      </w:r>
      <w:r w:rsidRPr="005C1F68">
        <w:t xml:space="preserve"> Riksdagen </w:t>
      </w:r>
      <w:r>
        <w:t>har tillkännagett för regeringen</w:t>
      </w:r>
      <w:r w:rsidRPr="005C1F68">
        <w:t xml:space="preserve"> det som utskottet anför om en översyn av den centrala krisledningsorganisationen med inriktningen att inrätta ett nationellt säkerhetsråd för krisledning vid Statsrådsbered</w:t>
      </w:r>
      <w:r>
        <w:softHyphen/>
      </w:r>
      <w:r w:rsidRPr="005C1F68">
        <w:t>ningen</w:t>
      </w:r>
      <w:r>
        <w:t xml:space="preserve"> (bet. 2018/19:Ku28 s. 14 f.)</w:t>
      </w:r>
      <w:r w:rsidRPr="005C1F68">
        <w:t>.</w:t>
      </w:r>
      <w:r w:rsidRPr="002F1C82">
        <w:t xml:space="preserve"> </w:t>
      </w:r>
      <w:r w:rsidR="00786ED0" w:rsidRPr="00786ED0">
        <w:t>Regeringen beslutade den 30 november 2021 om vissa undantag från förordningen (1996:1515) med instruktion för Regeringskansliet. Beslutet innebär att den särskilda chefstjänstemannen för krishantering i Justitiedepartementet placeras i Statsrådsberedningen samt att gruppen för strategisk samordning leds av en statssekreterare i Statsrådsberedningen. Statsministern beslutade samma datum att den statssekreterare som leder gruppen för strategisk samordning ska vara statsministerns statssekreterare. Den 2 december 2021 beslutade regeringen att statsministerns statssekreterare även ska vara ordförande i krishanteringsrådet. Den 1 februari 2022 flyttades även kansliet för krishantering från Justitiedepartementet till Statsrådsberedningen.</w:t>
      </w:r>
    </w:p>
    <w:p w14:paraId="34655218" w14:textId="28A8D65A" w:rsidR="006909E3" w:rsidRDefault="0029376C" w:rsidP="000527E6">
      <w:pPr>
        <w:pStyle w:val="Brdtextmedindrag"/>
      </w:pPr>
      <w:r>
        <w:t xml:space="preserve">Regeringen utsåg den 10 november 2022 en nationell säkerhetsrådgivare och lämnade samma dag säkerhetsrådgivaren i uppdrag att lämna förslag till hur en funktion som ska stödja </w:t>
      </w:r>
      <w:r w:rsidR="000527E6">
        <w:t xml:space="preserve">ett </w:t>
      </w:r>
      <w:r>
        <w:t>nationell</w:t>
      </w:r>
      <w:r w:rsidR="000527E6">
        <w:t>t</w:t>
      </w:r>
      <w:r>
        <w:t xml:space="preserve"> säkerhetsråd ska byggas upp. Säkerhetsrådgivaren ska vara placerad direkt under statsministerns statssekreterare och leda den nya funktionen.</w:t>
      </w:r>
    </w:p>
    <w:p w14:paraId="3A68E501" w14:textId="11FCBB3A" w:rsidR="0029376C" w:rsidRDefault="0029376C" w:rsidP="0029376C">
      <w:pPr>
        <w:pStyle w:val="Brdtextmedindrag"/>
      </w:pPr>
      <w:r>
        <w:t xml:space="preserve"> </w:t>
      </w:r>
      <w:r w:rsidR="006909E3">
        <w:t>Regeringen inrättade den 1 januari 2023 i Regeringskansliet ett nationellt säkerhetsråd för informationsutbyte och strategisk samordning i frågor som rör nationell säkerhet samt krishantering. Rådet leds av statsministern och består förutom av statsministern, av justitieministern, utrikesministern, försvarsministern, ministern för civilt försvar, finansministern samt övriga partiledare som ingår i regeringen. Vid behov ska även andra statsråd kunna delta i rådet.</w:t>
      </w:r>
    </w:p>
    <w:p w14:paraId="65263B77" w14:textId="2758F722" w:rsidR="0029376C" w:rsidRDefault="0029376C" w:rsidP="0029376C">
      <w:pPr>
        <w:pStyle w:val="Brdtextmedindrag"/>
      </w:pPr>
      <w:r>
        <w:t>Regeringen beslutade vissa ändringar i förordningen (1996:1515) med instruktion för Regeringskansliet vilka trädde i kraft den 1 januari 2023. Av instruktionens nya lydelse framgår att den nationella säkerhets</w:t>
      </w:r>
      <w:r w:rsidR="00D87A8E">
        <w:softHyphen/>
      </w:r>
      <w:r>
        <w:t xml:space="preserve">rådgivaren biträder det nationella säkerhetsrådet och ansvarar för analys, samordning och inriktning av frågor som rör nationell säkerhet. Den nationella säkerhetsrådgivaren ska även leda gruppen för strategisk samordning i frågor som rör nationell säkerhet. </w:t>
      </w:r>
    </w:p>
    <w:p w14:paraId="06C437D9" w14:textId="77777777" w:rsidR="0029376C" w:rsidRPr="004D015F" w:rsidRDefault="0029376C" w:rsidP="0029376C">
      <w:pPr>
        <w:pStyle w:val="Brdtextmedindrag"/>
      </w:pPr>
      <w:r>
        <w:t>Det pågår för närvarande en uppbyggnad av en funktion under den nationella säkerhetsrådgivaren. Punkten är inte slutbehandlad.</w:t>
      </w:r>
      <w:bookmarkEnd w:id="137"/>
    </w:p>
    <w:p w14:paraId="309F3DB9" w14:textId="77777777" w:rsidR="0029376C" w:rsidRDefault="0029376C" w:rsidP="0029376C">
      <w:pPr>
        <w:pStyle w:val="Rubrik3utannumrering"/>
      </w:pPr>
      <w:r>
        <w:t>Nyare riksmöten</w:t>
      </w:r>
    </w:p>
    <w:p w14:paraId="680FBD65" w14:textId="77777777" w:rsidR="0029376C" w:rsidRDefault="0029376C" w:rsidP="0029376C">
      <w:pPr>
        <w:pStyle w:val="Rubrik4utannumrering"/>
        <w:spacing w:before="0"/>
      </w:pPr>
      <w:r>
        <w:t xml:space="preserve">Riksmötet 2020/21 </w:t>
      </w:r>
    </w:p>
    <w:p w14:paraId="3EE1A7B4" w14:textId="77777777" w:rsidR="0029376C" w:rsidRDefault="0029376C" w:rsidP="0029376C">
      <w:pPr>
        <w:pStyle w:val="Rubrik5utannumrering"/>
        <w:spacing w:before="0"/>
      </w:pPr>
      <w:r>
        <w:t xml:space="preserve">5. </w:t>
      </w:r>
      <w:r w:rsidRPr="005E10A8">
        <w:t>Rskr. 20</w:t>
      </w:r>
      <w:r>
        <w:t>20</w:t>
      </w:r>
      <w:r w:rsidRPr="005E10A8">
        <w:t>/2</w:t>
      </w:r>
      <w:r>
        <w:t>1</w:t>
      </w:r>
      <w:r w:rsidRPr="005E10A8">
        <w:t>:</w:t>
      </w:r>
      <w:r>
        <w:t>121</w:t>
      </w:r>
    </w:p>
    <w:p w14:paraId="71EB8053" w14:textId="77777777" w:rsidR="0029376C" w:rsidRDefault="0029376C" w:rsidP="0029376C">
      <w:pPr>
        <w:pStyle w:val="Brdtext"/>
        <w:jc w:val="left"/>
        <w:rPr>
          <w:rFonts w:eastAsiaTheme="minorHAnsi"/>
        </w:rPr>
      </w:pPr>
      <w:r w:rsidRPr="005E10A8">
        <w:rPr>
          <w:rFonts w:eastAsiaTheme="minorHAnsi"/>
        </w:rPr>
        <w:t>Utgiftsområde 6 Försvar och samhällets krisberedskap</w:t>
      </w:r>
      <w:r w:rsidRPr="005E10A8">
        <w:rPr>
          <w:rFonts w:eastAsiaTheme="minorHAnsi"/>
        </w:rPr>
        <w:br/>
        <w:t>Prop. 20</w:t>
      </w:r>
      <w:r>
        <w:rPr>
          <w:rFonts w:eastAsiaTheme="minorHAnsi"/>
        </w:rPr>
        <w:t>20</w:t>
      </w:r>
      <w:r w:rsidRPr="005E10A8">
        <w:rPr>
          <w:rFonts w:eastAsiaTheme="minorHAnsi"/>
        </w:rPr>
        <w:t>/2</w:t>
      </w:r>
      <w:r>
        <w:rPr>
          <w:rFonts w:eastAsiaTheme="minorHAnsi"/>
        </w:rPr>
        <w:t>1</w:t>
      </w:r>
      <w:r w:rsidRPr="005E10A8">
        <w:rPr>
          <w:rFonts w:eastAsiaTheme="minorHAnsi"/>
        </w:rPr>
        <w:t>:1, bet. 20</w:t>
      </w:r>
      <w:r>
        <w:rPr>
          <w:rFonts w:eastAsiaTheme="minorHAnsi"/>
        </w:rPr>
        <w:t>20</w:t>
      </w:r>
      <w:r w:rsidRPr="005E10A8">
        <w:rPr>
          <w:rFonts w:eastAsiaTheme="minorHAnsi"/>
        </w:rPr>
        <w:t>/2</w:t>
      </w:r>
      <w:r>
        <w:rPr>
          <w:rFonts w:eastAsiaTheme="minorHAnsi"/>
        </w:rPr>
        <w:t>1</w:t>
      </w:r>
      <w:r w:rsidRPr="005E10A8">
        <w:rPr>
          <w:rFonts w:eastAsiaTheme="minorHAnsi"/>
        </w:rPr>
        <w:t>:FöU1</w:t>
      </w:r>
    </w:p>
    <w:p w14:paraId="72A6EB7B" w14:textId="77777777" w:rsidR="0029376C" w:rsidRPr="005F5142" w:rsidRDefault="0029376C" w:rsidP="0029376C">
      <w:pPr>
        <w:pStyle w:val="Brdtextmedindrag"/>
        <w:ind w:firstLine="0"/>
        <w:rPr>
          <w:rFonts w:eastAsiaTheme="minorHAnsi"/>
        </w:rPr>
      </w:pPr>
      <w:r>
        <w:rPr>
          <w:rFonts w:eastAsiaTheme="minorHAnsi"/>
        </w:rPr>
        <w:t xml:space="preserve">Tidigare redovisad, se skr. 2020/21:75 (Fö 12) </w:t>
      </w:r>
      <w:r w:rsidRPr="00E7149F">
        <w:t>och skr. 2021/22:75 (Fö 4).</w:t>
      </w:r>
    </w:p>
    <w:p w14:paraId="08A4CD4A" w14:textId="77777777" w:rsidR="0029376C" w:rsidRDefault="0029376C" w:rsidP="0029376C">
      <w:pPr>
        <w:pStyle w:val="Brdtextmedindrag"/>
        <w:ind w:firstLine="0"/>
        <w:rPr>
          <w:rFonts w:eastAsiaTheme="minorHAnsi"/>
        </w:rPr>
      </w:pPr>
      <w:r>
        <w:rPr>
          <w:rFonts w:eastAsiaTheme="minorHAnsi"/>
        </w:rPr>
        <w:t>Skrivelsen är inte slutbehandlad.</w:t>
      </w:r>
    </w:p>
    <w:p w14:paraId="3564503F" w14:textId="77777777" w:rsidR="0029376C" w:rsidRDefault="0029376C" w:rsidP="0029376C">
      <w:pPr>
        <w:pStyle w:val="Brdtextmedindrag"/>
        <w:ind w:firstLine="0"/>
        <w:rPr>
          <w:rFonts w:eastAsiaTheme="minorHAnsi"/>
        </w:rPr>
      </w:pPr>
    </w:p>
    <w:p w14:paraId="64675BD9" w14:textId="11DEEA44" w:rsidR="0029376C" w:rsidRDefault="0029376C" w:rsidP="0029376C">
      <w:pPr>
        <w:pStyle w:val="Brdtextmedindrag"/>
        <w:ind w:firstLine="0"/>
      </w:pPr>
      <w:r w:rsidRPr="006965A0">
        <w:t xml:space="preserve">Punkt 2 om </w:t>
      </w:r>
      <w:r w:rsidRPr="006965A0">
        <w:rPr>
          <w:i/>
          <w:iCs/>
        </w:rPr>
        <w:t>överlåtelse och upplåtelse av JAS 39 C/D</w:t>
      </w:r>
      <w:r w:rsidRPr="006965A0">
        <w:t>: Riksdagen har bemyndigat regeringen att besluta om export av JAS 39 C/D genom upplåtelse eller överlåtelse av viss materiel, under förutsättning att exporten bidrar till den operativa tillgängligheten inom stridsflygssystemet och att exporten sker till förmån för den operativa tillgängligheten till JAS 39 C/D.</w:t>
      </w:r>
      <w:r>
        <w:t xml:space="preserve"> </w:t>
      </w:r>
      <w:r w:rsidRPr="00E7149F">
        <w:t xml:space="preserve">Export av stridsflygsystem är ett långsiktigt arbete och </w:t>
      </w:r>
      <w:r>
        <w:t>regeringen</w:t>
      </w:r>
      <w:r w:rsidRPr="006965A0">
        <w:t xml:space="preserve"> har ännu inte omsatt detta till något beslut om att upplåta eller överlåta materiel. Punkten är inte slutbehandlad.</w:t>
      </w:r>
    </w:p>
    <w:p w14:paraId="6C3B814D" w14:textId="77777777" w:rsidR="0029376C" w:rsidRPr="00270FDB" w:rsidRDefault="0029376C" w:rsidP="0029376C">
      <w:pPr>
        <w:pStyle w:val="Rubrik5utannumrering"/>
      </w:pPr>
      <w:r>
        <w:t>6</w:t>
      </w:r>
      <w:r w:rsidRPr="006965A0">
        <w:t>. Rskr. 2020/21:</w:t>
      </w:r>
      <w:r w:rsidRPr="00270FDB">
        <w:t>135</w:t>
      </w:r>
    </w:p>
    <w:p w14:paraId="41DC4F46" w14:textId="77777777" w:rsidR="0029376C" w:rsidRPr="00270FDB" w:rsidRDefault="0029376C" w:rsidP="0029376C">
      <w:pPr>
        <w:pStyle w:val="Brdtextmedindrag"/>
        <w:ind w:firstLine="0"/>
      </w:pPr>
      <w:r w:rsidRPr="00270FDB">
        <w:t>Utgiftsområde 6 Försvar och samhällets krisberedskap</w:t>
      </w:r>
    </w:p>
    <w:p w14:paraId="3BDA0446" w14:textId="77777777" w:rsidR="0029376C" w:rsidRPr="00270FDB" w:rsidRDefault="0029376C" w:rsidP="0029376C">
      <w:pPr>
        <w:pStyle w:val="Brdtextmedindrag"/>
        <w:ind w:firstLine="0"/>
      </w:pPr>
      <w:r w:rsidRPr="00270FDB">
        <w:t>Prop. 2020/21:30, bet. 2020/21:FöU4</w:t>
      </w:r>
    </w:p>
    <w:p w14:paraId="35E2D516" w14:textId="32B70766" w:rsidR="0029376C" w:rsidRPr="00270FDB" w:rsidRDefault="0029376C" w:rsidP="0029376C">
      <w:pPr>
        <w:pStyle w:val="Brdtextmedindrag"/>
        <w:ind w:firstLine="0"/>
      </w:pPr>
      <w:r>
        <w:t xml:space="preserve">Tidigare redovisad, se skr. </w:t>
      </w:r>
      <w:r w:rsidR="00773586">
        <w:t>2020/21:75 (Ju 148) och 2021/22:75 (Ju 83</w:t>
      </w:r>
      <w:r>
        <w:t>)</w:t>
      </w:r>
      <w:r w:rsidR="00547726">
        <w:t>.</w:t>
      </w:r>
    </w:p>
    <w:p w14:paraId="5A1576CC" w14:textId="77777777" w:rsidR="0029376C" w:rsidRPr="00270FDB" w:rsidRDefault="0029376C" w:rsidP="0029376C">
      <w:pPr>
        <w:pStyle w:val="Brdtextmedindrag"/>
        <w:ind w:firstLine="0"/>
      </w:pPr>
      <w:r w:rsidRPr="00270FDB">
        <w:t xml:space="preserve">Skrivelsen är inte slutbehandlad. </w:t>
      </w:r>
    </w:p>
    <w:p w14:paraId="047B46BB" w14:textId="77777777" w:rsidR="0029376C" w:rsidRPr="00270FDB" w:rsidRDefault="0029376C" w:rsidP="0029376C">
      <w:pPr>
        <w:pStyle w:val="Brdtextmedindrag"/>
        <w:ind w:firstLine="0"/>
      </w:pPr>
    </w:p>
    <w:p w14:paraId="08552684" w14:textId="77777777" w:rsidR="0029376C" w:rsidRDefault="0029376C" w:rsidP="0029376C">
      <w:pPr>
        <w:pStyle w:val="Brdtextmedindrag"/>
        <w:ind w:firstLine="0"/>
      </w:pPr>
      <w:r w:rsidRPr="00270FDB">
        <w:t xml:space="preserve">Punkt 6 </w:t>
      </w:r>
      <w:r w:rsidRPr="005F0844">
        <w:t>om</w:t>
      </w:r>
      <w:r w:rsidRPr="00270FDB">
        <w:rPr>
          <w:i/>
          <w:iCs/>
        </w:rPr>
        <w:t xml:space="preserve"> civilplikt</w:t>
      </w:r>
      <w:r w:rsidRPr="00270FDB">
        <w:t>*: Riksdagen har tillkännagett för regeringen det som utskottet anför om att utreda den moderna civilpliktens utformning. Enligt tillkännagivandet ska regeringen tillsätta en utredning som får i uppgift att lämna förslag om hur en modern civilplikt ska se ut</w:t>
      </w:r>
      <w:r>
        <w:t xml:space="preserve"> (bet. 2020/21:FöU4 s. 35 f.)</w:t>
      </w:r>
      <w:r w:rsidRPr="00270FDB">
        <w:t xml:space="preserve">. </w:t>
      </w:r>
      <w:r>
        <w:t>Myndigheten för samhällsskydd och beredskap har på regeringens uppdrag i april 2022 översiktligt bedömt behovet av personal</w:t>
      </w:r>
      <w:r>
        <w:softHyphen/>
        <w:t>förstärkningar inom myndigheter, kommuner, regioner och närings</w:t>
      </w:r>
      <w:r>
        <w:softHyphen/>
        <w:t xml:space="preserve">liv vid höjd beredskap och krig. Regeringen har den 12 januari 2023 gett myndigheten ett ytterligare uppdrag där de </w:t>
      </w:r>
      <w:r w:rsidRPr="00E44031">
        <w:t>ska genomföra de åtgärder som behövs för att förbereda en aktivering av civilplikten inom kommunal räddningstjänst.</w:t>
      </w:r>
      <w:r>
        <w:t xml:space="preserve"> Punkten är inte slutbehandlad.</w:t>
      </w:r>
    </w:p>
    <w:p w14:paraId="45B33A5E" w14:textId="55D3C564" w:rsidR="0029376C" w:rsidRPr="00253ADE" w:rsidRDefault="0029376C" w:rsidP="0029376C">
      <w:pPr>
        <w:pStyle w:val="Brdtextmedindrag"/>
      </w:pPr>
      <w:r w:rsidRPr="00253C1C">
        <w:t xml:space="preserve">Punkt 16 om </w:t>
      </w:r>
      <w:r w:rsidRPr="009456BC">
        <w:rPr>
          <w:i/>
        </w:rPr>
        <w:t>mål för det civila försvaret</w:t>
      </w:r>
      <w:r>
        <w:t>*:</w:t>
      </w:r>
      <w:r w:rsidRPr="00253C1C">
        <w:t xml:space="preserve"> Riksdagen godkän</w:t>
      </w:r>
      <w:r>
        <w:t>de</w:t>
      </w:r>
      <w:r w:rsidRPr="00253C1C">
        <w:t xml:space="preserve"> regeringens förslag om det mål för det civila försvaret som sk</w:t>
      </w:r>
      <w:r>
        <w:t>ulle</w:t>
      </w:r>
      <w:r w:rsidRPr="00253C1C">
        <w:t xml:space="preserve"> gälla fr.o.m. 2021.</w:t>
      </w:r>
      <w:r>
        <w:t xml:space="preserve"> Regeringen ansåg därmed att punkten var slutbehandlad.</w:t>
      </w:r>
      <w:r w:rsidRPr="00253C1C">
        <w:t xml:space="preserve"> </w:t>
      </w:r>
      <w:r>
        <w:t>Försvarsutskottet har dock i ett yttrande i samband med behandlingen av regeringens skrivelse Riksdagens skrivelser till regeringen – åtgärder under 2020 (skr. 2020/21:75</w:t>
      </w:r>
      <w:r w:rsidR="002416E8">
        <w:t xml:space="preserve"> </w:t>
      </w:r>
      <w:r>
        <w:t>samt skr. 2021/22:75) gjort en annan bedömning än regeringen av huruvida punkten avseende målet för det civila försvaret ska anses vara slutbehandlad. Utskottet har bl.a. anfört att riksdagen inte fått någon redovisning av vilka åtgärder regeringen vidtagit med anledning av riksdagens beslut och att många åtgärder krävs för att öka möjligheten att följa upp och uttala sig om måluppfyllelse för det civila försvaret. I budgetpropositionen för 2023 (utgiftsområde 6 s.</w:t>
      </w:r>
      <w:r w:rsidR="00A63B26">
        <w:t xml:space="preserve"> </w:t>
      </w:r>
      <w:r>
        <w:t xml:space="preserve">85) konstaterar regeringen att riksdagen har beslutet om målet för det civila försvaret i enlighet med regeringens förslag och att regeringen i budgetpropositionen för 2023 redovisar en rad åtgärder under de </w:t>
      </w:r>
      <w:r w:rsidR="00773586">
        <w:t>utgifts</w:t>
      </w:r>
      <w:r w:rsidR="00024ACB">
        <w:softHyphen/>
      </w:r>
      <w:r w:rsidR="00773586">
        <w:t xml:space="preserve">områden som behandlar frågor om det civila försvaret. </w:t>
      </w:r>
      <w:bookmarkStart w:id="138" w:name="_Hlk124253665"/>
      <w:r>
        <w:t>Mot denna bakgrund ansåg regeringen i budgetpropositionen att punkten är slut</w:t>
      </w:r>
      <w:r w:rsidR="00D87A8E">
        <w:softHyphen/>
      </w:r>
      <w:r>
        <w:t xml:space="preserve">behandlad, men att arbetet med måluppfyllelse på området kontinuerligt kommer att utvecklas och redovisas för riksdagen. Punkten är </w:t>
      </w:r>
      <w:r w:rsidR="00773586">
        <w:t>slut</w:t>
      </w:r>
      <w:r w:rsidR="00FE4EDF">
        <w:softHyphen/>
      </w:r>
      <w:r w:rsidR="00773586">
        <w:t>behandlad</w:t>
      </w:r>
      <w:r>
        <w:t>.</w:t>
      </w:r>
      <w:bookmarkEnd w:id="138"/>
    </w:p>
    <w:p w14:paraId="07D30CA2" w14:textId="77777777" w:rsidR="0029376C" w:rsidRPr="006965A0" w:rsidRDefault="0029376C" w:rsidP="0029376C">
      <w:pPr>
        <w:pStyle w:val="Rubrik5utannumrering"/>
      </w:pPr>
      <w:bookmarkStart w:id="139" w:name="_Hlk126227784"/>
      <w:r>
        <w:t>7</w:t>
      </w:r>
      <w:r w:rsidRPr="006965A0">
        <w:t>. Rskr. 2020/21:136</w:t>
      </w:r>
    </w:p>
    <w:p w14:paraId="46984638" w14:textId="77777777" w:rsidR="0029376C" w:rsidRDefault="0029376C" w:rsidP="0029376C">
      <w:pPr>
        <w:pStyle w:val="Brdtextmedindrag"/>
        <w:ind w:firstLine="0"/>
        <w:rPr>
          <w:rFonts w:eastAsiaTheme="minorHAnsi"/>
        </w:rPr>
      </w:pPr>
      <w:r w:rsidRPr="006965A0">
        <w:rPr>
          <w:rFonts w:eastAsiaTheme="minorHAnsi"/>
        </w:rPr>
        <w:t>Totalförsvaret</w:t>
      </w:r>
      <w:r>
        <w:rPr>
          <w:rFonts w:eastAsiaTheme="minorHAnsi"/>
        </w:rPr>
        <w:t> </w:t>
      </w:r>
      <w:r w:rsidRPr="006965A0">
        <w:rPr>
          <w:rFonts w:eastAsiaTheme="minorHAnsi"/>
        </w:rPr>
        <w:t>2021</w:t>
      </w:r>
      <w:r w:rsidRPr="006965A0">
        <w:t>–</w:t>
      </w:r>
      <w:r w:rsidRPr="006965A0">
        <w:rPr>
          <w:rFonts w:eastAsiaTheme="minorHAnsi"/>
        </w:rPr>
        <w:t>2025</w:t>
      </w:r>
      <w:r w:rsidRPr="006965A0">
        <w:rPr>
          <w:rFonts w:eastAsiaTheme="minorHAnsi"/>
        </w:rPr>
        <w:br/>
        <w:t>Prop. 2020/21:30, bet. 2020/21:FöU4</w:t>
      </w:r>
    </w:p>
    <w:p w14:paraId="5ACAA1FE" w14:textId="77777777" w:rsidR="0029376C" w:rsidRPr="005F5142" w:rsidRDefault="0029376C" w:rsidP="0029376C">
      <w:pPr>
        <w:pStyle w:val="Brdtextmedindrag"/>
        <w:ind w:firstLine="0"/>
        <w:rPr>
          <w:rFonts w:eastAsiaTheme="minorHAnsi"/>
        </w:rPr>
      </w:pPr>
      <w:r>
        <w:rPr>
          <w:rFonts w:eastAsiaTheme="minorHAnsi"/>
        </w:rPr>
        <w:t>Tidigare redovisad, se skr. 2020/21:75 (Fö 13)</w:t>
      </w:r>
      <w:r w:rsidRPr="00B46D45">
        <w:rPr>
          <w:rFonts w:eastAsiaTheme="minorHAnsi"/>
        </w:rPr>
        <w:t xml:space="preserve"> </w:t>
      </w:r>
      <w:r>
        <w:rPr>
          <w:rFonts w:eastAsiaTheme="minorHAnsi"/>
        </w:rPr>
        <w:t>och</w:t>
      </w:r>
      <w:r w:rsidRPr="00B46D45">
        <w:t xml:space="preserve"> </w:t>
      </w:r>
      <w:r w:rsidRPr="00B46D45">
        <w:rPr>
          <w:rFonts w:eastAsiaTheme="minorHAnsi"/>
        </w:rPr>
        <w:t>skr. 2021/22:75 (Fö</w:t>
      </w:r>
      <w:r>
        <w:rPr>
          <w:rFonts w:eastAsiaTheme="minorHAnsi"/>
        </w:rPr>
        <w:t xml:space="preserve"> 5).</w:t>
      </w:r>
    </w:p>
    <w:p w14:paraId="2AB56A56" w14:textId="77777777" w:rsidR="0029376C" w:rsidRPr="006965A0" w:rsidRDefault="0029376C" w:rsidP="0029376C">
      <w:pPr>
        <w:pStyle w:val="Brdtextmedindrag"/>
        <w:ind w:firstLine="0"/>
        <w:rPr>
          <w:rFonts w:eastAsiaTheme="minorHAnsi"/>
        </w:rPr>
      </w:pPr>
      <w:r w:rsidRPr="006965A0">
        <w:rPr>
          <w:rFonts w:eastAsiaTheme="minorHAnsi"/>
        </w:rPr>
        <w:t>Skrivelsen är slutbehandlad.</w:t>
      </w:r>
    </w:p>
    <w:p w14:paraId="0CBD2FA6" w14:textId="77777777" w:rsidR="0029376C" w:rsidRPr="006965A0" w:rsidRDefault="0029376C" w:rsidP="0029376C">
      <w:pPr>
        <w:pStyle w:val="Brdtextmedindrag"/>
        <w:ind w:firstLine="0"/>
        <w:rPr>
          <w:rFonts w:eastAsiaTheme="minorHAnsi"/>
        </w:rPr>
      </w:pPr>
    </w:p>
    <w:bookmarkEnd w:id="139"/>
    <w:p w14:paraId="50D9B4F1" w14:textId="77777777" w:rsidR="00773586" w:rsidRPr="006965A0" w:rsidRDefault="00773586" w:rsidP="00773586">
      <w:pPr>
        <w:pStyle w:val="Brdtextmedindrag"/>
        <w:ind w:firstLine="0"/>
        <w:rPr>
          <w:iCs/>
        </w:rPr>
      </w:pPr>
      <w:r w:rsidRPr="006965A0">
        <w:t xml:space="preserve">Punkt 26 om </w:t>
      </w:r>
      <w:r w:rsidRPr="006965A0">
        <w:rPr>
          <w:i/>
        </w:rPr>
        <w:t>en utökad grundorganisation</w:t>
      </w:r>
      <w:r w:rsidRPr="006965A0">
        <w:rPr>
          <w:iCs/>
        </w:rPr>
        <w:t xml:space="preserve">: Regeringen </w:t>
      </w:r>
      <w:r>
        <w:rPr>
          <w:iCs/>
        </w:rPr>
        <w:t>beslutade</w:t>
      </w:r>
      <w:r w:rsidRPr="006965A0">
        <w:rPr>
          <w:iCs/>
        </w:rPr>
        <w:t xml:space="preserve"> den 17</w:t>
      </w:r>
      <w:r>
        <w:rPr>
          <w:iCs/>
        </w:rPr>
        <w:t> </w:t>
      </w:r>
      <w:r w:rsidRPr="006965A0">
        <w:rPr>
          <w:iCs/>
        </w:rPr>
        <w:t xml:space="preserve">juni 2021 om en ändring av förordningen (2007:1266) med instruktion för Försvarsmakten. </w:t>
      </w:r>
      <w:r>
        <w:rPr>
          <w:iCs/>
        </w:rPr>
        <w:t>Ändringen, som trädde i kraft den 1 september 2021,</w:t>
      </w:r>
      <w:r w:rsidRPr="006965A0">
        <w:rPr>
          <w:iCs/>
        </w:rPr>
        <w:t xml:space="preserve"> innebär att Norrlands dragonregemente (K 4) i Arvidsjaur, Älvsborgs amfibieregemente (Amf 4) i Göteborg, Upplands flygflottilj (F 16) i Uppsala, Dalregementet (I 13) i Falun och Västernorrlands regemente (I 21) i Sollefteå med utbildningsdetachement (Jämtlands fältjägarkår) i Östersundåterinrättas som egna organisationsenheter.</w:t>
      </w:r>
      <w:r w:rsidRPr="00D51649">
        <w:rPr>
          <w:rFonts w:ascii="Arial" w:eastAsiaTheme="minorHAnsi" w:hAnsi="Arial" w:cs="Arial"/>
        </w:rPr>
        <w:t xml:space="preserve"> </w:t>
      </w:r>
      <w:r w:rsidRPr="00D51649">
        <w:rPr>
          <w:iCs/>
        </w:rPr>
        <w:t>Regeringen beslutade den 30 juni 2022 om en ändring av förordningen (2007:1266) med instruktion för Försvarsmakten. Ändringen, som trädde i kraft den 1</w:t>
      </w:r>
      <w:r>
        <w:rPr>
          <w:iCs/>
        </w:rPr>
        <w:t> </w:t>
      </w:r>
      <w:r w:rsidRPr="00D51649">
        <w:rPr>
          <w:iCs/>
        </w:rPr>
        <w:t>oktober 2022, innebär att Bergslagens artilleriregemente (A9) i Kristinehamn återinrättades som egen organisationsenhet.</w:t>
      </w:r>
      <w:r>
        <w:rPr>
          <w:iCs/>
        </w:rPr>
        <w:t xml:space="preserve"> Punkten är slutbehandlad.</w:t>
      </w:r>
    </w:p>
    <w:p w14:paraId="4AFF5FE3" w14:textId="77777777" w:rsidR="0029376C" w:rsidRPr="006965A0" w:rsidRDefault="0029376C" w:rsidP="0029376C">
      <w:pPr>
        <w:pStyle w:val="Rubrik5utannumrering"/>
      </w:pPr>
      <w:r>
        <w:t>8</w:t>
      </w:r>
      <w:r w:rsidRPr="006965A0">
        <w:t xml:space="preserve">. </w:t>
      </w:r>
      <w:bookmarkStart w:id="140" w:name="_Hlk95461918"/>
      <w:r w:rsidRPr="006965A0">
        <w:t>Rskr. 2020/21:195</w:t>
      </w:r>
      <w:bookmarkEnd w:id="140"/>
    </w:p>
    <w:p w14:paraId="420E553E" w14:textId="77777777" w:rsidR="0029376C" w:rsidRPr="006965A0" w:rsidRDefault="0029376C" w:rsidP="0029376C">
      <w:pPr>
        <w:keepNext/>
        <w:tabs>
          <w:tab w:val="left" w:pos="454"/>
          <w:tab w:val="left" w:pos="2835"/>
        </w:tabs>
        <w:spacing w:after="0" w:line="240" w:lineRule="atLeast"/>
        <w:jc w:val="both"/>
        <w:rPr>
          <w:rFonts w:ascii="Times New Roman" w:hAnsi="Times New Roman"/>
          <w:iCs/>
          <w:sz w:val="20"/>
          <w:szCs w:val="24"/>
        </w:rPr>
      </w:pPr>
      <w:r w:rsidRPr="006965A0">
        <w:rPr>
          <w:rFonts w:ascii="Times New Roman" w:hAnsi="Times New Roman"/>
          <w:iCs/>
          <w:sz w:val="20"/>
          <w:szCs w:val="24"/>
        </w:rPr>
        <w:t>Militära frågor och frågor om Försvarsmaktens personal</w:t>
      </w:r>
    </w:p>
    <w:p w14:paraId="3AE8F3D4" w14:textId="1E96B6A6" w:rsidR="0029376C" w:rsidRDefault="0029376C" w:rsidP="0029376C">
      <w:pPr>
        <w:keepNext/>
        <w:tabs>
          <w:tab w:val="left" w:pos="454"/>
          <w:tab w:val="left" w:pos="2835"/>
        </w:tabs>
        <w:spacing w:after="0" w:line="240" w:lineRule="atLeast"/>
        <w:jc w:val="both"/>
        <w:rPr>
          <w:rFonts w:ascii="Times New Roman" w:hAnsi="Times New Roman"/>
          <w:iCs/>
          <w:sz w:val="20"/>
          <w:szCs w:val="24"/>
        </w:rPr>
      </w:pPr>
      <w:r w:rsidRPr="006965A0">
        <w:rPr>
          <w:rFonts w:ascii="Times New Roman" w:hAnsi="Times New Roman"/>
          <w:iCs/>
          <w:sz w:val="20"/>
          <w:szCs w:val="24"/>
        </w:rPr>
        <w:t xml:space="preserve">Mot. </w:t>
      </w:r>
      <w:r w:rsidRPr="006965A0">
        <w:rPr>
          <w:rFonts w:ascii="Times New Roman" w:hAnsi="Times New Roman"/>
          <w:sz w:val="20"/>
        </w:rPr>
        <w:t>2020/21:3443, b</w:t>
      </w:r>
      <w:r w:rsidRPr="006965A0">
        <w:rPr>
          <w:rFonts w:ascii="Times New Roman" w:hAnsi="Times New Roman"/>
          <w:iCs/>
          <w:sz w:val="20"/>
          <w:szCs w:val="24"/>
        </w:rPr>
        <w:t>et. 2020/21:FöU8</w:t>
      </w:r>
      <w:r>
        <w:rPr>
          <w:rFonts w:ascii="Times New Roman" w:hAnsi="Times New Roman"/>
          <w:iCs/>
          <w:sz w:val="20"/>
          <w:szCs w:val="24"/>
        </w:rPr>
        <w:t xml:space="preserve"> </w:t>
      </w:r>
      <w:r w:rsidRPr="006965A0">
        <w:rPr>
          <w:rFonts w:ascii="Times New Roman" w:hAnsi="Times New Roman"/>
          <w:iCs/>
          <w:sz w:val="20"/>
          <w:szCs w:val="24"/>
        </w:rPr>
        <w:t xml:space="preserve"> </w:t>
      </w:r>
    </w:p>
    <w:p w14:paraId="15DEF0B9" w14:textId="77777777" w:rsidR="0029376C" w:rsidRPr="006965A0" w:rsidRDefault="0029376C" w:rsidP="0029376C">
      <w:pPr>
        <w:keepNext/>
        <w:tabs>
          <w:tab w:val="left" w:pos="454"/>
          <w:tab w:val="left" w:pos="2835"/>
        </w:tabs>
        <w:spacing w:after="0" w:line="240" w:lineRule="atLeast"/>
        <w:jc w:val="both"/>
        <w:rPr>
          <w:rFonts w:ascii="Times New Roman" w:hAnsi="Times New Roman"/>
          <w:iCs/>
          <w:sz w:val="20"/>
          <w:szCs w:val="24"/>
        </w:rPr>
      </w:pPr>
      <w:r>
        <w:rPr>
          <w:rFonts w:ascii="Times New Roman" w:hAnsi="Times New Roman"/>
          <w:iCs/>
          <w:sz w:val="20"/>
          <w:szCs w:val="24"/>
        </w:rPr>
        <w:t>Tidigare redovisad, se</w:t>
      </w:r>
      <w:r w:rsidRPr="00FD7889">
        <w:t xml:space="preserve"> </w:t>
      </w:r>
      <w:r w:rsidRPr="00FD7889">
        <w:rPr>
          <w:rFonts w:ascii="Times New Roman" w:hAnsi="Times New Roman"/>
          <w:iCs/>
          <w:sz w:val="20"/>
          <w:szCs w:val="24"/>
        </w:rPr>
        <w:t xml:space="preserve">skr. 2021/22:75 (Fö </w:t>
      </w:r>
      <w:r>
        <w:rPr>
          <w:rFonts w:ascii="Times New Roman" w:hAnsi="Times New Roman"/>
          <w:iCs/>
          <w:sz w:val="20"/>
          <w:szCs w:val="24"/>
        </w:rPr>
        <w:t>6</w:t>
      </w:r>
      <w:r w:rsidRPr="00FD7889">
        <w:rPr>
          <w:rFonts w:ascii="Times New Roman" w:hAnsi="Times New Roman"/>
          <w:iCs/>
          <w:sz w:val="20"/>
          <w:szCs w:val="24"/>
        </w:rPr>
        <w:t>).</w:t>
      </w:r>
    </w:p>
    <w:p w14:paraId="24C5A17B" w14:textId="77777777" w:rsidR="0029376C" w:rsidRPr="006965A0" w:rsidRDefault="0029376C" w:rsidP="0029376C">
      <w:pPr>
        <w:keepNext/>
        <w:tabs>
          <w:tab w:val="left" w:pos="454"/>
          <w:tab w:val="left" w:pos="2835"/>
        </w:tabs>
        <w:spacing w:after="0" w:line="240" w:lineRule="atLeast"/>
        <w:jc w:val="both"/>
        <w:rPr>
          <w:rFonts w:ascii="Times New Roman" w:hAnsi="Times New Roman"/>
          <w:i/>
          <w:sz w:val="20"/>
          <w:szCs w:val="24"/>
        </w:rPr>
      </w:pPr>
      <w:r w:rsidRPr="006965A0">
        <w:rPr>
          <w:rFonts w:ascii="Times New Roman" w:hAnsi="Times New Roman"/>
          <w:iCs/>
          <w:sz w:val="20"/>
          <w:szCs w:val="24"/>
        </w:rPr>
        <w:t>Skrivelsen är inte slutbehandlad</w:t>
      </w:r>
      <w:r>
        <w:rPr>
          <w:rFonts w:ascii="Times New Roman" w:hAnsi="Times New Roman"/>
          <w:iCs/>
          <w:sz w:val="20"/>
          <w:szCs w:val="24"/>
        </w:rPr>
        <w:t>.</w:t>
      </w:r>
    </w:p>
    <w:p w14:paraId="4CD0AEF8" w14:textId="77777777" w:rsidR="0029376C" w:rsidRPr="006965A0" w:rsidRDefault="0029376C" w:rsidP="0029376C">
      <w:pPr>
        <w:keepNext/>
        <w:tabs>
          <w:tab w:val="left" w:pos="454"/>
          <w:tab w:val="left" w:pos="2835"/>
        </w:tabs>
        <w:spacing w:after="0" w:line="240" w:lineRule="atLeast"/>
        <w:jc w:val="both"/>
        <w:rPr>
          <w:rFonts w:ascii="Times New Roman" w:hAnsi="Times New Roman"/>
          <w:i/>
          <w:sz w:val="20"/>
          <w:szCs w:val="24"/>
        </w:rPr>
      </w:pPr>
    </w:p>
    <w:p w14:paraId="7CD53E46" w14:textId="77D9B694" w:rsidR="0029376C" w:rsidRPr="006965A0" w:rsidRDefault="0029376C" w:rsidP="0029376C">
      <w:pPr>
        <w:keepNext/>
        <w:tabs>
          <w:tab w:val="left" w:pos="454"/>
          <w:tab w:val="left" w:pos="2835"/>
        </w:tabs>
        <w:spacing w:after="0" w:line="240" w:lineRule="atLeast"/>
        <w:jc w:val="both"/>
        <w:rPr>
          <w:rFonts w:ascii="Times New Roman" w:hAnsi="Times New Roman"/>
          <w:sz w:val="20"/>
        </w:rPr>
      </w:pPr>
      <w:bookmarkStart w:id="141" w:name="_Hlk126147018"/>
      <w:r w:rsidRPr="006965A0">
        <w:rPr>
          <w:rFonts w:ascii="Times New Roman" w:hAnsi="Times New Roman"/>
          <w:iCs/>
          <w:sz w:val="20"/>
          <w:szCs w:val="24"/>
        </w:rPr>
        <w:t>Punkt 1 om</w:t>
      </w:r>
      <w:r w:rsidRPr="006965A0">
        <w:rPr>
          <w:rFonts w:ascii="Times New Roman" w:hAnsi="Times New Roman"/>
          <w:i/>
          <w:sz w:val="20"/>
          <w:szCs w:val="24"/>
        </w:rPr>
        <w:t xml:space="preserve"> reservofficerares rätt till tjänstledighet*</w:t>
      </w:r>
      <w:r>
        <w:rPr>
          <w:rFonts w:ascii="Times New Roman" w:hAnsi="Times New Roman"/>
          <w:iCs/>
          <w:sz w:val="20"/>
          <w:szCs w:val="24"/>
        </w:rPr>
        <w:t>:</w:t>
      </w:r>
      <w:r>
        <w:rPr>
          <w:rFonts w:ascii="Times New Roman" w:hAnsi="Times New Roman"/>
          <w:sz w:val="20"/>
        </w:rPr>
        <w:t xml:space="preserve"> </w:t>
      </w:r>
      <w:r w:rsidRPr="006965A0">
        <w:rPr>
          <w:rFonts w:ascii="Times New Roman" w:hAnsi="Times New Roman"/>
          <w:sz w:val="20"/>
        </w:rPr>
        <w:t xml:space="preserve">Riksdagen har tillkännagett för regeringen </w:t>
      </w:r>
      <w:r>
        <w:rPr>
          <w:rFonts w:ascii="Times New Roman" w:hAnsi="Times New Roman"/>
          <w:sz w:val="20"/>
        </w:rPr>
        <w:t>det som</w:t>
      </w:r>
      <w:r w:rsidRPr="006965A0">
        <w:rPr>
          <w:rFonts w:ascii="Times New Roman" w:hAnsi="Times New Roman"/>
          <w:sz w:val="20"/>
        </w:rPr>
        <w:t xml:space="preserve"> utskottet anför om reservofficerares rätt till tjänstledighet (</w:t>
      </w:r>
      <w:r>
        <w:rPr>
          <w:rFonts w:ascii="Times New Roman" w:hAnsi="Times New Roman"/>
          <w:sz w:val="20"/>
        </w:rPr>
        <w:t xml:space="preserve">bet. </w:t>
      </w:r>
      <w:r w:rsidRPr="006965A0">
        <w:rPr>
          <w:rFonts w:ascii="Times New Roman" w:hAnsi="Times New Roman"/>
          <w:sz w:val="20"/>
        </w:rPr>
        <w:t>2020/21:FöU8</w:t>
      </w:r>
      <w:r>
        <w:rPr>
          <w:rFonts w:ascii="Times New Roman" w:hAnsi="Times New Roman"/>
          <w:sz w:val="20"/>
        </w:rPr>
        <w:t xml:space="preserve"> s. 7). </w:t>
      </w:r>
      <w:r w:rsidRPr="006965A0">
        <w:rPr>
          <w:rFonts w:ascii="Times New Roman" w:hAnsi="Times New Roman"/>
          <w:sz w:val="20"/>
        </w:rPr>
        <w:t xml:space="preserve">Ärendet </w:t>
      </w:r>
      <w:r>
        <w:rPr>
          <w:rFonts w:ascii="Times New Roman" w:hAnsi="Times New Roman"/>
          <w:sz w:val="20"/>
        </w:rPr>
        <w:t>bereds</w:t>
      </w:r>
      <w:r w:rsidRPr="006965A0">
        <w:rPr>
          <w:rFonts w:ascii="Times New Roman" w:hAnsi="Times New Roman"/>
          <w:sz w:val="20"/>
        </w:rPr>
        <w:t xml:space="preserve"> i</w:t>
      </w:r>
      <w:r>
        <w:rPr>
          <w:rFonts w:ascii="Times New Roman" w:hAnsi="Times New Roman"/>
          <w:sz w:val="20"/>
        </w:rPr>
        <w:t>nom</w:t>
      </w:r>
      <w:r w:rsidRPr="006965A0">
        <w:rPr>
          <w:rFonts w:ascii="Times New Roman" w:hAnsi="Times New Roman"/>
          <w:sz w:val="20"/>
        </w:rPr>
        <w:t xml:space="preserve"> Regeri</w:t>
      </w:r>
      <w:r>
        <w:rPr>
          <w:rFonts w:ascii="Times New Roman" w:hAnsi="Times New Roman"/>
          <w:sz w:val="20"/>
        </w:rPr>
        <w:t>n</w:t>
      </w:r>
      <w:r w:rsidRPr="006965A0">
        <w:rPr>
          <w:rFonts w:ascii="Times New Roman" w:hAnsi="Times New Roman"/>
          <w:sz w:val="20"/>
        </w:rPr>
        <w:t>gskansliet</w:t>
      </w:r>
      <w:r>
        <w:rPr>
          <w:rFonts w:ascii="Times New Roman" w:hAnsi="Times New Roman"/>
          <w:sz w:val="20"/>
        </w:rPr>
        <w:t>.</w:t>
      </w:r>
      <w:r w:rsidRPr="006965A0">
        <w:rPr>
          <w:rFonts w:ascii="Times New Roman" w:hAnsi="Times New Roman"/>
          <w:sz w:val="20"/>
        </w:rPr>
        <w:t xml:space="preserve"> Ärendet beräknas kunna slutbehandlas tidigast under 202</w:t>
      </w:r>
      <w:r>
        <w:rPr>
          <w:rFonts w:ascii="Times New Roman" w:hAnsi="Times New Roman"/>
          <w:sz w:val="20"/>
        </w:rPr>
        <w:t>4</w:t>
      </w:r>
      <w:r w:rsidRPr="006965A0">
        <w:rPr>
          <w:rFonts w:ascii="Times New Roman" w:hAnsi="Times New Roman"/>
          <w:sz w:val="20"/>
        </w:rPr>
        <w:t>.</w:t>
      </w:r>
      <w:r>
        <w:rPr>
          <w:rFonts w:ascii="Times New Roman" w:hAnsi="Times New Roman"/>
          <w:sz w:val="20"/>
        </w:rPr>
        <w:t xml:space="preserve"> </w:t>
      </w:r>
      <w:r w:rsidRPr="006965A0">
        <w:rPr>
          <w:rFonts w:ascii="Times New Roman" w:hAnsi="Times New Roman"/>
          <w:sz w:val="20"/>
        </w:rPr>
        <w:t>Punkten är inte slutbehandlad</w:t>
      </w:r>
      <w:bookmarkEnd w:id="141"/>
      <w:r w:rsidRPr="006965A0">
        <w:rPr>
          <w:rFonts w:ascii="Times New Roman" w:hAnsi="Times New Roman"/>
          <w:sz w:val="20"/>
        </w:rPr>
        <w:t xml:space="preserve">. </w:t>
      </w:r>
    </w:p>
    <w:p w14:paraId="1BC30FFF" w14:textId="77777777" w:rsidR="0029376C" w:rsidRPr="00AC714B" w:rsidRDefault="0029376C" w:rsidP="0029376C">
      <w:pPr>
        <w:pStyle w:val="Rubrik5utannumrering"/>
      </w:pPr>
      <w:r>
        <w:t>9</w:t>
      </w:r>
      <w:r w:rsidRPr="008E4AB9">
        <w:t>. Rskr. 2020/21:390</w:t>
      </w:r>
    </w:p>
    <w:p w14:paraId="25497A30" w14:textId="77777777" w:rsidR="0029376C" w:rsidRPr="0047492A" w:rsidRDefault="0029376C" w:rsidP="0029376C">
      <w:pPr>
        <w:pStyle w:val="Brdtextmedindrag"/>
        <w:ind w:firstLine="0"/>
        <w:rPr>
          <w:rFonts w:eastAsiaTheme="minorHAnsi"/>
        </w:rPr>
      </w:pPr>
      <w:r w:rsidRPr="0047492A">
        <w:rPr>
          <w:rFonts w:eastAsiaTheme="minorHAnsi"/>
        </w:rPr>
        <w:t>Åtgärder för att förbättra polisens effektivitet</w:t>
      </w:r>
    </w:p>
    <w:p w14:paraId="0EE14108" w14:textId="77777777" w:rsidR="0029376C" w:rsidRPr="0047492A" w:rsidRDefault="0029376C" w:rsidP="0029376C">
      <w:pPr>
        <w:pStyle w:val="Brdtextmedindrag"/>
        <w:ind w:firstLine="0"/>
        <w:rPr>
          <w:rFonts w:eastAsiaTheme="minorHAnsi"/>
        </w:rPr>
      </w:pPr>
      <w:r>
        <w:rPr>
          <w:rFonts w:eastAsiaTheme="minorHAnsi"/>
        </w:rPr>
        <w:t>Utskottsinitiativ</w:t>
      </w:r>
      <w:r w:rsidRPr="0047492A">
        <w:rPr>
          <w:rFonts w:eastAsiaTheme="minorHAnsi"/>
        </w:rPr>
        <w:t>, bet. 2020/21:JuU41</w:t>
      </w:r>
    </w:p>
    <w:p w14:paraId="72888F38" w14:textId="1E7DC2ED" w:rsidR="0029376C" w:rsidRPr="00A879D7" w:rsidRDefault="0029376C" w:rsidP="002937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879D7">
        <w:rPr>
          <w:rFonts w:ascii="Times New Roman" w:hAnsi="Times New Roman"/>
          <w:sz w:val="20"/>
        </w:rPr>
        <w:t>Tidigare redovisad, se skr. 2021/22:75 (</w:t>
      </w:r>
      <w:r>
        <w:rPr>
          <w:rFonts w:ascii="Times New Roman" w:hAnsi="Times New Roman"/>
          <w:sz w:val="20"/>
        </w:rPr>
        <w:t>Fö 9</w:t>
      </w:r>
      <w:r w:rsidRPr="00A879D7">
        <w:rPr>
          <w:rFonts w:ascii="Times New Roman" w:hAnsi="Times New Roman"/>
          <w:sz w:val="20"/>
        </w:rPr>
        <w:t>)</w:t>
      </w:r>
      <w:r w:rsidR="002F229D">
        <w:rPr>
          <w:rFonts w:ascii="Times New Roman" w:hAnsi="Times New Roman"/>
          <w:sz w:val="20"/>
        </w:rPr>
        <w:t>.</w:t>
      </w:r>
    </w:p>
    <w:p w14:paraId="7BEB43D6" w14:textId="77777777" w:rsidR="0029376C" w:rsidRPr="0047492A" w:rsidRDefault="0029376C" w:rsidP="0029376C">
      <w:pPr>
        <w:pStyle w:val="Brdtextmedindrag"/>
        <w:ind w:firstLine="0"/>
        <w:rPr>
          <w:rFonts w:eastAsiaTheme="minorHAnsi"/>
        </w:rPr>
      </w:pPr>
      <w:r w:rsidRPr="0047492A">
        <w:rPr>
          <w:rFonts w:eastAsiaTheme="minorHAnsi"/>
        </w:rPr>
        <w:t>Skrivelsen är inte slutbehandlad</w:t>
      </w:r>
      <w:r>
        <w:rPr>
          <w:rFonts w:eastAsiaTheme="minorHAnsi"/>
        </w:rPr>
        <w:t>.</w:t>
      </w:r>
    </w:p>
    <w:p w14:paraId="0B96698C" w14:textId="77777777" w:rsidR="0029376C" w:rsidRPr="0047492A" w:rsidRDefault="0029376C" w:rsidP="0029376C">
      <w:pPr>
        <w:pStyle w:val="Brdtextmedindrag"/>
        <w:rPr>
          <w:rFonts w:eastAsiaTheme="minorHAnsi"/>
        </w:rPr>
      </w:pPr>
    </w:p>
    <w:p w14:paraId="245BDCA1" w14:textId="4F024C69" w:rsidR="0029376C" w:rsidRPr="00253ADE" w:rsidRDefault="0029376C" w:rsidP="0029376C">
      <w:pPr>
        <w:pStyle w:val="Brdtextmedindrag"/>
        <w:ind w:firstLine="0"/>
      </w:pPr>
      <w:r w:rsidRPr="0047492A">
        <w:rPr>
          <w:rFonts w:eastAsiaTheme="minorHAnsi"/>
        </w:rPr>
        <w:t xml:space="preserve">Punkt 3 om </w:t>
      </w:r>
      <w:r w:rsidRPr="003C0AD3">
        <w:rPr>
          <w:rFonts w:eastAsiaTheme="minorHAnsi"/>
          <w:i/>
          <w:iCs/>
        </w:rPr>
        <w:t>översyn av Försvarets radioanstalts förmåga att bistå Polismyndigheten</w:t>
      </w:r>
      <w:r w:rsidRPr="0047492A">
        <w:rPr>
          <w:rFonts w:eastAsiaTheme="minorHAnsi"/>
        </w:rPr>
        <w:t>*</w:t>
      </w:r>
      <w:r>
        <w:rPr>
          <w:rFonts w:eastAsiaTheme="minorHAnsi"/>
        </w:rPr>
        <w:t>:</w:t>
      </w:r>
      <w:r w:rsidRPr="0047492A">
        <w:rPr>
          <w:rFonts w:eastAsiaTheme="minorHAnsi"/>
        </w:rPr>
        <w:t xml:space="preserve"> Riksdagen har tillkännagett för regeringen vad utskottet anför om en översyn av Försvarets radioanstalts förmåga att bistå Polismyndigheten (bet. 2020/21:JuU41 s. 16 f.).</w:t>
      </w:r>
      <w:r>
        <w:rPr>
          <w:rFonts w:eastAsiaTheme="minorHAnsi"/>
        </w:rPr>
        <w:t xml:space="preserve"> </w:t>
      </w:r>
      <w:r w:rsidRPr="00A26E42">
        <w:t>Regeringen har i budget</w:t>
      </w:r>
      <w:r w:rsidR="00680FFC">
        <w:softHyphen/>
      </w:r>
      <w:r w:rsidRPr="00A26E42">
        <w:t>propo</w:t>
      </w:r>
      <w:r w:rsidR="00680FFC">
        <w:softHyphen/>
      </w:r>
      <w:r w:rsidRPr="00A26E42">
        <w:t xml:space="preserve">sitionen för 2023 </w:t>
      </w:r>
      <w:r w:rsidR="00773586" w:rsidRPr="00A879D7">
        <w:t xml:space="preserve">(prop. 2022/23:1 utg.omr. 6 avsnitt 4.6.8) </w:t>
      </w:r>
      <w:r w:rsidR="00773586" w:rsidRPr="00A26E42">
        <w:t>föreslagit att öka Försvarets radioanstalts anslag i syfte att ytterligare ge stöd till Polismyndighetens arbete med att bekämpa grov gräns</w:t>
      </w:r>
      <w:r w:rsidR="00024ACB">
        <w:softHyphen/>
      </w:r>
      <w:r w:rsidR="00773586" w:rsidRPr="00A26E42">
        <w:t>överskridande brottslighet</w:t>
      </w:r>
      <w:r w:rsidR="00773586" w:rsidRPr="002045B4">
        <w:t>.</w:t>
      </w:r>
      <w:r w:rsidR="00773586" w:rsidRPr="00A26E42">
        <w:t xml:space="preserve"> </w:t>
      </w:r>
      <w:r w:rsidR="00773586">
        <w:t xml:space="preserve">Riksdagen beslutade den 20 december 2022 om anslagsökning i budgetpropositionen för 2023. Regeringen beslutade den 21 december 2022 regleringsbrev för budgetåret 2023 avseende Försvarets radioanstalt. Regeringen avser att informera riksdagen slutligt i budgetpropositionen för 2024. </w:t>
      </w:r>
      <w:r w:rsidR="00773586" w:rsidRPr="005B634F">
        <w:rPr>
          <w:rFonts w:eastAsiaTheme="minorHAnsi"/>
        </w:rPr>
        <w:t>Punkten är inte slut</w:t>
      </w:r>
      <w:r w:rsidR="00773586">
        <w:rPr>
          <w:rFonts w:eastAsiaTheme="minorHAnsi"/>
        </w:rPr>
        <w:softHyphen/>
      </w:r>
      <w:r w:rsidR="00773586" w:rsidRPr="005B634F">
        <w:rPr>
          <w:rFonts w:eastAsiaTheme="minorHAnsi"/>
        </w:rPr>
        <w:t>behand</w:t>
      </w:r>
      <w:r w:rsidR="00773586">
        <w:rPr>
          <w:rFonts w:eastAsiaTheme="minorHAnsi"/>
        </w:rPr>
        <w:softHyphen/>
      </w:r>
      <w:r w:rsidR="00773586" w:rsidRPr="005B634F">
        <w:rPr>
          <w:rFonts w:eastAsiaTheme="minorHAnsi"/>
        </w:rPr>
        <w:t>lad.</w:t>
      </w:r>
    </w:p>
    <w:p w14:paraId="732BCBE0" w14:textId="77777777" w:rsidR="0029376C" w:rsidRPr="006965A0" w:rsidRDefault="0029376C" w:rsidP="0029376C">
      <w:pPr>
        <w:pStyle w:val="Rubrik4utannumrering"/>
      </w:pPr>
      <w:r w:rsidRPr="006965A0">
        <w:t xml:space="preserve">Riksmötet 2021/22 </w:t>
      </w:r>
    </w:p>
    <w:p w14:paraId="723943D6" w14:textId="77777777" w:rsidR="0029376C" w:rsidRPr="00270FDB" w:rsidRDefault="0029376C" w:rsidP="0029376C">
      <w:pPr>
        <w:pStyle w:val="Rubrik5utannumrering"/>
        <w:spacing w:before="0"/>
      </w:pPr>
      <w:r>
        <w:t>10</w:t>
      </w:r>
      <w:r w:rsidRPr="00270FDB">
        <w:t>. Rskr. 2021/22:32</w:t>
      </w:r>
    </w:p>
    <w:p w14:paraId="19EC6580" w14:textId="77777777" w:rsidR="0029376C" w:rsidRPr="00270FDB" w:rsidRDefault="0029376C" w:rsidP="0029376C">
      <w:pPr>
        <w:pStyle w:val="Brdtext"/>
        <w:jc w:val="left"/>
      </w:pPr>
      <w:r w:rsidRPr="00270FDB">
        <w:t>Riksrevisionens rapport om projektbidrag från anslag 2:4 Krisberedskap</w:t>
      </w:r>
    </w:p>
    <w:p w14:paraId="1CFEA39D" w14:textId="77777777" w:rsidR="0029376C" w:rsidRDefault="0029376C" w:rsidP="0029376C">
      <w:pPr>
        <w:pStyle w:val="Brdtextmedindrag"/>
        <w:ind w:firstLine="0"/>
        <w:jc w:val="left"/>
      </w:pPr>
      <w:r w:rsidRPr="00270FDB">
        <w:t>Skr. 2021/22:6, bet. 2021/22:FöU3</w:t>
      </w:r>
    </w:p>
    <w:p w14:paraId="6FD775C7" w14:textId="77777777" w:rsidR="0029376C" w:rsidRPr="00270FDB" w:rsidRDefault="0029376C" w:rsidP="0029376C">
      <w:pPr>
        <w:pStyle w:val="Brdtextmedindrag"/>
        <w:ind w:firstLine="0"/>
        <w:jc w:val="left"/>
      </w:pPr>
      <w:r>
        <w:t>Tidigare redovisad, se skr. 2021/22:75 (Ju 142).</w:t>
      </w:r>
    </w:p>
    <w:p w14:paraId="37CE58E4" w14:textId="77777777" w:rsidR="0029376C" w:rsidRPr="00270FDB" w:rsidRDefault="0029376C" w:rsidP="0029376C">
      <w:pPr>
        <w:pStyle w:val="Brdtextmedindrag"/>
        <w:ind w:firstLine="0"/>
        <w:jc w:val="left"/>
      </w:pPr>
      <w:r w:rsidRPr="00270FDB">
        <w:t>Skrivelsen är inte slutbehandlad.</w:t>
      </w:r>
    </w:p>
    <w:p w14:paraId="0234F793" w14:textId="77777777" w:rsidR="0029376C" w:rsidRPr="00270FDB" w:rsidRDefault="0029376C" w:rsidP="0029376C">
      <w:pPr>
        <w:pStyle w:val="Brdtext"/>
      </w:pPr>
    </w:p>
    <w:p w14:paraId="450A8696" w14:textId="7CA19B71" w:rsidR="0029376C" w:rsidRDefault="0029376C" w:rsidP="0029376C">
      <w:pPr>
        <w:pStyle w:val="Brdtextmedindrag"/>
        <w:ind w:firstLine="0"/>
      </w:pPr>
      <w:r w:rsidRPr="00270FDB">
        <w:t xml:space="preserve">Punkt 1 om </w:t>
      </w:r>
      <w:r w:rsidRPr="00E552F4">
        <w:rPr>
          <w:i/>
          <w:iCs/>
        </w:rPr>
        <w:t>en oberoende översyn av processen med projektbidrag från anslag 2:4 Krisberedskap*</w:t>
      </w:r>
      <w:r w:rsidRPr="000B480A">
        <w:t xml:space="preserve">: </w:t>
      </w:r>
      <w:r w:rsidRPr="00270FDB">
        <w:t xml:space="preserve">Riksdagen </w:t>
      </w:r>
      <w:r>
        <w:t>har tillkännagett för regeringen</w:t>
      </w:r>
      <w:r w:rsidRPr="00270FDB">
        <w:t xml:space="preserve"> det som utskottet anför om behovet att en oberoende översyn av processen med projektbidrag från anslag 2:4 Krisberedskap</w:t>
      </w:r>
      <w:r>
        <w:t xml:space="preserve"> (bet. 2021/22:FöU3 s. 6 f)</w:t>
      </w:r>
      <w:r w:rsidRPr="00270FDB">
        <w:t xml:space="preserve">. </w:t>
      </w:r>
      <w:r w:rsidRPr="00270FDB" w:rsidDel="00504D1A">
        <w:t xml:space="preserve">Frågan </w:t>
      </w:r>
      <w:r>
        <w:t>analyseras i</w:t>
      </w:r>
      <w:r w:rsidRPr="00270FDB" w:rsidDel="00504D1A">
        <w:t xml:space="preserve"> Regeringskansliet</w:t>
      </w:r>
      <w:r w:rsidR="00773586" w:rsidRPr="00917B1F" w:rsidDel="00504D1A">
        <w:t>.</w:t>
      </w:r>
      <w:r w:rsidRPr="00270FDB" w:rsidDel="00504D1A">
        <w:t xml:space="preserve"> </w:t>
      </w:r>
      <w:r w:rsidRPr="00270FDB">
        <w:t>Punkten är inte slut</w:t>
      </w:r>
      <w:r>
        <w:softHyphen/>
      </w:r>
      <w:r w:rsidRPr="00270FDB">
        <w:t>behandlad.</w:t>
      </w:r>
    </w:p>
    <w:p w14:paraId="3FDA0D93" w14:textId="77777777" w:rsidR="0029376C" w:rsidRPr="006965A0" w:rsidRDefault="0029376C" w:rsidP="0029376C">
      <w:pPr>
        <w:pStyle w:val="Rubrik5utannumrering"/>
      </w:pPr>
      <w:r>
        <w:t>11</w:t>
      </w:r>
      <w:r w:rsidRPr="006965A0">
        <w:t>. Rskr. 2021/22:94</w:t>
      </w:r>
    </w:p>
    <w:p w14:paraId="2B478C28" w14:textId="77777777" w:rsidR="0029376C" w:rsidRPr="006965A0" w:rsidRDefault="0029376C" w:rsidP="0029376C">
      <w:pPr>
        <w:keepNext/>
        <w:spacing w:after="0" w:line="240" w:lineRule="auto"/>
        <w:rPr>
          <w:rFonts w:ascii="Times New Roman" w:hAnsi="Times New Roman"/>
          <w:sz w:val="20"/>
        </w:rPr>
      </w:pPr>
      <w:r w:rsidRPr="006965A0">
        <w:rPr>
          <w:rFonts w:ascii="Times New Roman" w:hAnsi="Times New Roman"/>
          <w:sz w:val="20"/>
        </w:rPr>
        <w:t>Utgiftsområde 6 Försvar och samhällets krisberedskap</w:t>
      </w:r>
    </w:p>
    <w:p w14:paraId="72D8A681" w14:textId="77777777" w:rsidR="0029376C" w:rsidRDefault="0029376C" w:rsidP="0029376C">
      <w:pPr>
        <w:keepNext/>
        <w:spacing w:after="0" w:line="240" w:lineRule="auto"/>
        <w:rPr>
          <w:rFonts w:ascii="Times New Roman" w:hAnsi="Times New Roman"/>
          <w:sz w:val="20"/>
        </w:rPr>
      </w:pPr>
      <w:r w:rsidRPr="006965A0">
        <w:rPr>
          <w:rFonts w:ascii="Times New Roman" w:hAnsi="Times New Roman"/>
          <w:sz w:val="20"/>
        </w:rPr>
        <w:t xml:space="preserve">Prop. 2021/22:1, bet. 2021/22:FöU1 </w:t>
      </w:r>
    </w:p>
    <w:p w14:paraId="7C78AA1B" w14:textId="77777777" w:rsidR="0029376C" w:rsidRPr="006965A0" w:rsidRDefault="0029376C" w:rsidP="0029376C">
      <w:pPr>
        <w:keepNext/>
        <w:spacing w:after="0" w:line="240" w:lineRule="auto"/>
        <w:rPr>
          <w:rFonts w:ascii="Times New Roman" w:hAnsi="Times New Roman"/>
          <w:sz w:val="20"/>
        </w:rPr>
      </w:pPr>
      <w:r>
        <w:rPr>
          <w:rFonts w:ascii="Times New Roman" w:hAnsi="Times New Roman"/>
          <w:sz w:val="20"/>
        </w:rPr>
        <w:t>Tidigare redovisad, se skr. 2021/22:75 (Fö 12).</w:t>
      </w:r>
    </w:p>
    <w:p w14:paraId="3C22C8C4" w14:textId="77777777" w:rsidR="0029376C" w:rsidRPr="006965A0" w:rsidRDefault="0029376C" w:rsidP="0029376C">
      <w:pPr>
        <w:keepNext/>
        <w:spacing w:after="0" w:line="240" w:lineRule="auto"/>
        <w:rPr>
          <w:rFonts w:ascii="Times New Roman" w:eastAsiaTheme="minorHAnsi" w:hAnsi="Times New Roman"/>
          <w:sz w:val="20"/>
        </w:rPr>
      </w:pPr>
      <w:r w:rsidRPr="006965A0">
        <w:rPr>
          <w:rFonts w:ascii="Times New Roman" w:eastAsiaTheme="minorHAnsi" w:hAnsi="Times New Roman"/>
          <w:sz w:val="20"/>
        </w:rPr>
        <w:t>Skrivelsen är slutbehandlad.</w:t>
      </w:r>
    </w:p>
    <w:p w14:paraId="1D7CE3E4" w14:textId="77777777" w:rsidR="0029376C" w:rsidRDefault="0029376C" w:rsidP="0029376C">
      <w:pPr>
        <w:keepNext/>
        <w:spacing w:after="0" w:line="240" w:lineRule="auto"/>
        <w:rPr>
          <w:rFonts w:ascii="Times New Roman" w:hAnsi="Times New Roman"/>
          <w:sz w:val="20"/>
        </w:rPr>
      </w:pPr>
      <w:r>
        <w:rPr>
          <w:rFonts w:ascii="Times New Roman" w:hAnsi="Times New Roman"/>
          <w:sz w:val="20"/>
        </w:rPr>
        <w:t xml:space="preserve"> </w:t>
      </w:r>
    </w:p>
    <w:p w14:paraId="5B3F6FC1" w14:textId="16E9D081" w:rsidR="0029376C" w:rsidRPr="006965A0" w:rsidRDefault="00773586" w:rsidP="0029376C">
      <w:pPr>
        <w:keepNext/>
        <w:spacing w:after="0" w:line="240" w:lineRule="auto"/>
        <w:rPr>
          <w:rFonts w:ascii="Times New Roman" w:hAnsi="Times New Roman"/>
          <w:sz w:val="20"/>
        </w:rPr>
      </w:pPr>
      <w:r w:rsidRPr="006965A0">
        <w:rPr>
          <w:rFonts w:ascii="Times New Roman" w:hAnsi="Times New Roman"/>
          <w:sz w:val="20"/>
        </w:rPr>
        <w:t xml:space="preserve">Punkt 3 b) </w:t>
      </w:r>
      <w:r w:rsidR="0029376C" w:rsidRPr="006965A0">
        <w:rPr>
          <w:rFonts w:ascii="Times New Roman" w:hAnsi="Times New Roman"/>
          <w:sz w:val="20"/>
        </w:rPr>
        <w:t xml:space="preserve">om </w:t>
      </w:r>
      <w:r w:rsidR="0029376C" w:rsidRPr="006965A0">
        <w:rPr>
          <w:rFonts w:ascii="Times New Roman" w:hAnsi="Times New Roman"/>
          <w:i/>
          <w:iCs/>
          <w:sz w:val="20"/>
        </w:rPr>
        <w:t>bemyndiganden om ekonomiska åtaganden</w:t>
      </w:r>
      <w:r w:rsidR="0029376C">
        <w:rPr>
          <w:rFonts w:ascii="Times New Roman" w:hAnsi="Times New Roman"/>
          <w:i/>
          <w:iCs/>
          <w:sz w:val="20"/>
        </w:rPr>
        <w:t xml:space="preserve"> m.m.</w:t>
      </w:r>
      <w:r w:rsidR="0029376C" w:rsidRPr="006965A0">
        <w:rPr>
          <w:rFonts w:ascii="Times New Roman" w:hAnsi="Times New Roman"/>
          <w:sz w:val="20"/>
        </w:rPr>
        <w:t xml:space="preserve">: </w:t>
      </w:r>
    </w:p>
    <w:p w14:paraId="2BAF155B" w14:textId="3DA2DE33" w:rsidR="0029376C" w:rsidRDefault="0029376C" w:rsidP="0029376C">
      <w:pPr>
        <w:pStyle w:val="Brdtext"/>
      </w:pPr>
      <w:r>
        <w:rPr>
          <w:rFonts w:ascii="Arial" w:hAnsi="Arial" w:cs="Arial"/>
        </w:rPr>
        <w:t xml:space="preserve"> </w:t>
      </w:r>
      <w:r>
        <w:t>–</w:t>
      </w:r>
      <w:r w:rsidDel="00D4097A">
        <w:t xml:space="preserve"> </w:t>
      </w:r>
      <w:r w:rsidRPr="006965A0">
        <w:t xml:space="preserve">om </w:t>
      </w:r>
      <w:r w:rsidRPr="006965A0">
        <w:rPr>
          <w:i/>
          <w:iCs/>
        </w:rPr>
        <w:t>bemyndigande till regeringen att för 2022 utnyttja en kredit i Riksgäldskontoret i händelse av krig, krigsfara eller andra utomordentliga förhållanden som uppgår till högst 40 000 000 000 kronor.</w:t>
      </w:r>
      <w:r w:rsidRPr="002045B4">
        <w:t xml:space="preserve"> </w:t>
      </w:r>
      <w:r>
        <w:t xml:space="preserve">Regeringen avslutade ärendet genom beslut den 19 januari 2023. </w:t>
      </w:r>
      <w:r w:rsidRPr="006965A0">
        <w:t xml:space="preserve">Punkten är </w:t>
      </w:r>
      <w:r w:rsidR="00773586" w:rsidRPr="006965A0">
        <w:t>slut</w:t>
      </w:r>
      <w:r w:rsidR="008707E6">
        <w:softHyphen/>
      </w:r>
      <w:r w:rsidR="00773586" w:rsidRPr="006965A0">
        <w:t>behandlad</w:t>
      </w:r>
      <w:r w:rsidRPr="006965A0">
        <w:t>.</w:t>
      </w:r>
    </w:p>
    <w:p w14:paraId="1C936DB4" w14:textId="076EE804" w:rsidR="00773586" w:rsidRPr="00E16404" w:rsidRDefault="00773586" w:rsidP="00A63B26">
      <w:pPr>
        <w:spacing w:after="0" w:line="240" w:lineRule="auto"/>
        <w:rPr>
          <w:rFonts w:ascii="Times New Roman" w:hAnsi="Times New Roman"/>
          <w:sz w:val="20"/>
        </w:rPr>
      </w:pPr>
      <w:r w:rsidRPr="00E16404">
        <w:rPr>
          <w:rFonts w:ascii="Times New Roman" w:hAnsi="Times New Roman"/>
          <w:sz w:val="20"/>
        </w:rPr>
        <w:t xml:space="preserve">Punkt 4 om </w:t>
      </w:r>
      <w:r w:rsidRPr="00E16404">
        <w:rPr>
          <w:rFonts w:ascii="Times New Roman" w:hAnsi="Times New Roman"/>
          <w:i/>
          <w:sz w:val="20"/>
        </w:rPr>
        <w:t>objektsramar för stridsflygs- och undervattensförmåga</w:t>
      </w:r>
      <w:r w:rsidR="00D577C1" w:rsidRPr="00E16404">
        <w:rPr>
          <w:rFonts w:ascii="Times New Roman" w:hAnsi="Times New Roman"/>
          <w:i/>
          <w:sz w:val="20"/>
        </w:rPr>
        <w:t>*</w:t>
      </w:r>
      <w:r w:rsidRPr="00E16404">
        <w:rPr>
          <w:rFonts w:ascii="Times New Roman" w:hAnsi="Times New Roman"/>
          <w:i/>
          <w:sz w:val="20"/>
        </w:rPr>
        <w:t xml:space="preserve">: </w:t>
      </w:r>
      <w:r w:rsidRPr="00E16404">
        <w:rPr>
          <w:rFonts w:ascii="Times New Roman" w:hAnsi="Times New Roman"/>
          <w:sz w:val="20"/>
        </w:rPr>
        <w:t xml:space="preserve">Riksdagen har </w:t>
      </w:r>
      <w:r w:rsidR="002A7E7C" w:rsidRPr="00E16404">
        <w:rPr>
          <w:rFonts w:ascii="Times New Roman" w:hAnsi="Times New Roman"/>
          <w:sz w:val="20"/>
        </w:rPr>
        <w:t>tillkännagett för regeringen</w:t>
      </w:r>
      <w:r w:rsidRPr="00E16404">
        <w:rPr>
          <w:rFonts w:ascii="Times New Roman" w:hAnsi="Times New Roman"/>
          <w:sz w:val="20"/>
        </w:rPr>
        <w:t xml:space="preserve"> det som utskottet anför om objektsramar</w:t>
      </w:r>
      <w:r w:rsidR="00A63B26" w:rsidRPr="00E16404">
        <w:rPr>
          <w:rFonts w:ascii="Times New Roman" w:hAnsi="Times New Roman"/>
          <w:sz w:val="20"/>
        </w:rPr>
        <w:t xml:space="preserve"> (bet. 2021/22:FöU1 s. 52 f.)</w:t>
      </w:r>
      <w:r w:rsidRPr="00E16404">
        <w:rPr>
          <w:rFonts w:ascii="Times New Roman" w:hAnsi="Times New Roman"/>
          <w:sz w:val="20"/>
        </w:rPr>
        <w:t>. Objektsramar för stridsflygs- och under</w:t>
      </w:r>
      <w:r w:rsidR="00D9461E" w:rsidRPr="00E16404">
        <w:rPr>
          <w:rFonts w:ascii="Times New Roman" w:hAnsi="Times New Roman"/>
          <w:sz w:val="20"/>
        </w:rPr>
        <w:softHyphen/>
      </w:r>
      <w:r w:rsidRPr="00E16404">
        <w:rPr>
          <w:rFonts w:ascii="Times New Roman" w:hAnsi="Times New Roman"/>
          <w:sz w:val="20"/>
        </w:rPr>
        <w:t>vattensförmåga för perioden 2023–2034 redovisades i budgetpropo</w:t>
      </w:r>
      <w:r w:rsidR="00D9461E" w:rsidRPr="00E16404">
        <w:rPr>
          <w:rFonts w:ascii="Times New Roman" w:hAnsi="Times New Roman"/>
          <w:sz w:val="20"/>
        </w:rPr>
        <w:softHyphen/>
      </w:r>
      <w:r w:rsidRPr="00E16404">
        <w:rPr>
          <w:rFonts w:ascii="Times New Roman" w:hAnsi="Times New Roman"/>
          <w:sz w:val="20"/>
        </w:rPr>
        <w:t>sitionen för 2023.</w:t>
      </w:r>
      <w:r w:rsidR="000E7F6E" w:rsidRPr="00E16404">
        <w:rPr>
          <w:rFonts w:ascii="Times New Roman" w:hAnsi="Times New Roman"/>
          <w:sz w:val="20"/>
        </w:rPr>
        <w:t xml:space="preserve"> I budgetpropositionen bedömde regeringen därmed att tillkännagivandet är slutbehandlat.</w:t>
      </w:r>
      <w:r w:rsidRPr="00E16404">
        <w:rPr>
          <w:rFonts w:ascii="Times New Roman" w:hAnsi="Times New Roman"/>
          <w:sz w:val="20"/>
        </w:rPr>
        <w:t xml:space="preserve"> Punkten är slutbehandlad.</w:t>
      </w:r>
    </w:p>
    <w:p w14:paraId="29BB1D47" w14:textId="22F0A24E" w:rsidR="00773586" w:rsidRPr="00B83CE8" w:rsidRDefault="00773586" w:rsidP="004C4F58">
      <w:pPr>
        <w:pStyle w:val="Rubrik5utannumrering"/>
      </w:pPr>
      <w:r>
        <w:t xml:space="preserve">12. </w:t>
      </w:r>
      <w:r w:rsidRPr="00B83CE8">
        <w:t>Rskr. 2021/22:</w:t>
      </w:r>
      <w:r>
        <w:t>138</w:t>
      </w:r>
    </w:p>
    <w:p w14:paraId="0A5F00F1" w14:textId="77777777" w:rsidR="0029376C" w:rsidRPr="00AA6441" w:rsidRDefault="0029376C" w:rsidP="0029376C">
      <w:pPr>
        <w:pStyle w:val="Brdtext"/>
      </w:pPr>
      <w:r w:rsidRPr="00AA6441">
        <w:t xml:space="preserve">Extra ändringsbudget för 2022 – Ersättningar på sjukförsäkringsområdet, stöd till företag, medel för testning och smittspårning </w:t>
      </w:r>
    </w:p>
    <w:p w14:paraId="79B3D059" w14:textId="77777777" w:rsidR="0029376C" w:rsidRPr="00AA6441" w:rsidRDefault="0029376C" w:rsidP="0029376C">
      <w:pPr>
        <w:pStyle w:val="Brdtext"/>
      </w:pPr>
      <w:r w:rsidRPr="00AA6441">
        <w:t>Prop. 2021/22:86, bet. 2021/22: FiU16</w:t>
      </w:r>
    </w:p>
    <w:p w14:paraId="024CEC62" w14:textId="77777777" w:rsidR="0029376C" w:rsidRPr="00AA6441" w:rsidRDefault="0029376C" w:rsidP="0029376C">
      <w:pPr>
        <w:pStyle w:val="Brdtext"/>
      </w:pPr>
      <w:r w:rsidRPr="00AA6441">
        <w:t xml:space="preserve">Skrivelsen är slutbehandlad. </w:t>
      </w:r>
    </w:p>
    <w:p w14:paraId="5C151D6D" w14:textId="77777777" w:rsidR="0029376C" w:rsidRPr="00AA6441" w:rsidRDefault="0029376C" w:rsidP="0029376C">
      <w:pPr>
        <w:pStyle w:val="Brdtext"/>
      </w:pPr>
    </w:p>
    <w:p w14:paraId="3116D6C9" w14:textId="77777777" w:rsidR="0029376C" w:rsidRPr="00AA6441" w:rsidRDefault="0029376C" w:rsidP="0029376C">
      <w:pPr>
        <w:pStyle w:val="Brdtext"/>
      </w:pPr>
      <w:r w:rsidRPr="00AA6441">
        <w:t xml:space="preserve">Punkten 1 om </w:t>
      </w:r>
      <w:r w:rsidRPr="00AA6441">
        <w:rPr>
          <w:i/>
        </w:rPr>
        <w:t>ändringar i statens budget för 2022</w:t>
      </w:r>
      <w:r w:rsidRPr="00AA6441">
        <w:t xml:space="preserve">: </w:t>
      </w:r>
    </w:p>
    <w:p w14:paraId="543AB4FC" w14:textId="07573355" w:rsidR="0029376C" w:rsidRPr="00AA6441" w:rsidRDefault="0029376C" w:rsidP="0029376C">
      <w:pPr>
        <w:pStyle w:val="Brdtextmedindrag"/>
        <w:rPr>
          <w:highlight w:val="yellow"/>
        </w:rPr>
      </w:pPr>
      <w:r w:rsidRPr="00820AA6">
        <w:t xml:space="preserve">b) Om ändrade ramar för utgiftsområden och ändrade anslag: Den </w:t>
      </w:r>
      <w:r>
        <w:t>17</w:t>
      </w:r>
      <w:r w:rsidR="00BE622D">
        <w:t> </w:t>
      </w:r>
      <w:r w:rsidRPr="00820AA6">
        <w:t xml:space="preserve">februari 2022 beslutade regeringen om ändring av regleringsbrev för budgetåret 2022 avseende </w:t>
      </w:r>
      <w:r>
        <w:t>Myndigheten för samhällsskydd och beredskap</w:t>
      </w:r>
      <w:r w:rsidRPr="00820AA6">
        <w:t xml:space="preserve">. Punkten är slutbehandlad. </w:t>
      </w:r>
      <w:r w:rsidRPr="00AA6441">
        <w:rPr>
          <w:highlight w:val="yellow"/>
        </w:rPr>
        <w:t xml:space="preserve"> </w:t>
      </w:r>
    </w:p>
    <w:p w14:paraId="47A11415" w14:textId="77777777" w:rsidR="0029376C" w:rsidRDefault="0029376C" w:rsidP="00C928CD">
      <w:pPr>
        <w:pStyle w:val="Rubrik5utannumrering"/>
      </w:pPr>
      <w:r>
        <w:t xml:space="preserve">13. </w:t>
      </w:r>
      <w:r w:rsidRPr="00B83CE8">
        <w:t>Rskr. 2021/22:</w:t>
      </w:r>
      <w:r>
        <w:t>175</w:t>
      </w:r>
      <w:r w:rsidRPr="00B83CE8">
        <w:t xml:space="preserve"> </w:t>
      </w:r>
    </w:p>
    <w:p w14:paraId="098C4605" w14:textId="77777777" w:rsidR="0029376C" w:rsidRDefault="0029376C" w:rsidP="0029376C">
      <w:pPr>
        <w:pStyle w:val="Brdtextmedindrag"/>
        <w:ind w:firstLine="0"/>
      </w:pPr>
      <w:r w:rsidRPr="00D4097A">
        <w:t>Ändringar i statens budget för 2022 – Ekonomiskt stöd och utrustning till Ukraina</w:t>
      </w:r>
    </w:p>
    <w:p w14:paraId="6566DFDE" w14:textId="77777777" w:rsidR="0029376C" w:rsidRDefault="0029376C" w:rsidP="0029376C">
      <w:pPr>
        <w:pStyle w:val="Brdtextmedindrag"/>
        <w:ind w:firstLine="0"/>
      </w:pPr>
      <w:r>
        <w:t>Utskottsinitiativ, bet. 2021/22:FiU40</w:t>
      </w:r>
    </w:p>
    <w:p w14:paraId="36A72E60" w14:textId="77777777" w:rsidR="0029376C" w:rsidRDefault="0029376C" w:rsidP="0029376C">
      <w:pPr>
        <w:pStyle w:val="Brdtextmedindrag"/>
        <w:ind w:firstLine="0"/>
      </w:pPr>
      <w:r>
        <w:t>Skrivelsen är slutbehandlad.</w:t>
      </w:r>
    </w:p>
    <w:p w14:paraId="46AAF3D6" w14:textId="77777777" w:rsidR="0029376C" w:rsidRPr="00D4097A" w:rsidRDefault="0029376C" w:rsidP="0029376C">
      <w:pPr>
        <w:pStyle w:val="Brdtextmedindrag"/>
        <w:ind w:firstLine="0"/>
      </w:pPr>
    </w:p>
    <w:p w14:paraId="27594637" w14:textId="0C9E2854" w:rsidR="00773586" w:rsidRDefault="00773586" w:rsidP="00773586">
      <w:pPr>
        <w:pStyle w:val="Brdtext"/>
      </w:pPr>
      <w:r>
        <w:t xml:space="preserve">Om </w:t>
      </w:r>
      <w:r w:rsidRPr="00AE3846">
        <w:rPr>
          <w:i/>
          <w:iCs/>
        </w:rPr>
        <w:t>ändringar i statens budget för 2022 – Ekonomiskt stöd och utrustning till Ukraina</w:t>
      </w:r>
      <w:r>
        <w:rPr>
          <w:i/>
          <w:iCs/>
        </w:rPr>
        <w:t>,</w:t>
      </w:r>
      <w:r w:rsidRPr="00AE3846">
        <w:rPr>
          <w:i/>
          <w:iCs/>
        </w:rPr>
        <w:t xml:space="preserve"> a</w:t>
      </w:r>
      <w:r>
        <w:t xml:space="preserve">: Den 28 februari 2022 beslutade regeringen att till Ukraina skänka försvarsmateriel i form hjälmar, skyddsvästar, dygnsportioner av hållbara livsmedel och pansarskott </w:t>
      </w:r>
      <w:r w:rsidRPr="00632C3C">
        <w:t>till ett värde av 413 500 000 kronor.</w:t>
      </w:r>
      <w:r w:rsidRPr="00BE0813">
        <w:t xml:space="preserve"> </w:t>
      </w:r>
      <w:r>
        <w:t xml:space="preserve">Punkten är slutbehandlad. </w:t>
      </w:r>
    </w:p>
    <w:p w14:paraId="26E76DEB" w14:textId="34E3DCBF" w:rsidR="00773586" w:rsidRPr="004C4F58" w:rsidRDefault="00773586" w:rsidP="004C4F58">
      <w:pPr>
        <w:pStyle w:val="Brdtextmedindrag"/>
      </w:pPr>
      <w:r w:rsidRPr="004C4F58">
        <w:t xml:space="preserve">Om </w:t>
      </w:r>
      <w:r w:rsidRPr="00CB51F9">
        <w:rPr>
          <w:i/>
          <w:iCs/>
        </w:rPr>
        <w:t>ändringar i statens budget för 2022 – Ekonomiskt stöd och utrustning till Ukraina, b</w:t>
      </w:r>
      <w:r w:rsidRPr="004C4F58">
        <w:t>: Den 28 februari 2022 beslutade regeringen om ändring av regleringsbrev för budgetåret 2022 avseende Försvarsmakten samt avseende andra berörda anslag.</w:t>
      </w:r>
      <w:r w:rsidR="00CB51F9">
        <w:t xml:space="preserve"> Punkten är slutbehandlad.</w:t>
      </w:r>
    </w:p>
    <w:p w14:paraId="013CF806" w14:textId="4B72E189" w:rsidR="00773586" w:rsidRPr="004C4F58" w:rsidRDefault="00773586" w:rsidP="00CB51F9">
      <w:pPr>
        <w:pStyle w:val="Brdtextmedindrag"/>
      </w:pPr>
      <w:r w:rsidRPr="004C4F58">
        <w:t xml:space="preserve">Om </w:t>
      </w:r>
      <w:r w:rsidRPr="00CB51F9">
        <w:rPr>
          <w:i/>
          <w:iCs/>
        </w:rPr>
        <w:t>ändringar i statens budget för 2022 – Ekonomiskt stöd och utrust</w:t>
      </w:r>
      <w:r w:rsidR="004C4F58" w:rsidRPr="00CB51F9">
        <w:rPr>
          <w:i/>
          <w:iCs/>
        </w:rPr>
        <w:softHyphen/>
      </w:r>
      <w:r w:rsidRPr="00CB51F9">
        <w:rPr>
          <w:i/>
          <w:iCs/>
        </w:rPr>
        <w:t>ning till Ukraina, c</w:t>
      </w:r>
      <w:r w:rsidRPr="004C4F58">
        <w:t>: Den 17 mars 2022 beslutade regeringen om ändring av regleringsbrev för budgetåret 2022 avseende Försvarsmakten samt avseende andra berörda anslag.</w:t>
      </w:r>
      <w:r w:rsidR="00CB51F9">
        <w:t xml:space="preserve"> Punkten är slutbehandlad.</w:t>
      </w:r>
    </w:p>
    <w:p w14:paraId="146853FC" w14:textId="77777777" w:rsidR="0029376C" w:rsidRDefault="0029376C" w:rsidP="00C928CD">
      <w:pPr>
        <w:pStyle w:val="Rubrik5utannumrering"/>
      </w:pPr>
      <w:r>
        <w:t xml:space="preserve">14. </w:t>
      </w:r>
      <w:r w:rsidRPr="00B83CE8">
        <w:t>Rskr. 2021/22:</w:t>
      </w:r>
      <w:r>
        <w:t>181</w:t>
      </w:r>
    </w:p>
    <w:p w14:paraId="016AB75A" w14:textId="77777777" w:rsidR="0029376C" w:rsidRDefault="0029376C" w:rsidP="00773586">
      <w:pPr>
        <w:pStyle w:val="Brdtextmedindrag"/>
        <w:ind w:firstLine="0"/>
        <w:rPr>
          <w:rFonts w:eastAsiaTheme="minorHAnsi"/>
        </w:rPr>
      </w:pPr>
      <w:r w:rsidRPr="00D4097A">
        <w:rPr>
          <w:rFonts w:eastAsiaTheme="minorHAnsi"/>
        </w:rPr>
        <w:t>Riksrevisionens rapport om att bygga nationell försvarsförmåga – statens arbete med att stärka arméstridskrafterna</w:t>
      </w:r>
    </w:p>
    <w:p w14:paraId="7608B223" w14:textId="77777777" w:rsidR="0029376C" w:rsidRDefault="0029376C" w:rsidP="00773586">
      <w:pPr>
        <w:pStyle w:val="Brdtextmedindrag"/>
        <w:ind w:firstLine="0"/>
        <w:rPr>
          <w:rFonts w:eastAsiaTheme="minorHAnsi"/>
        </w:rPr>
      </w:pPr>
      <w:r>
        <w:rPr>
          <w:rFonts w:eastAsiaTheme="minorHAnsi"/>
        </w:rPr>
        <w:t>Skr. 2021/22:63, bet. 2021/22:FöU4</w:t>
      </w:r>
    </w:p>
    <w:p w14:paraId="46A6DCA1" w14:textId="77777777" w:rsidR="0029376C" w:rsidRDefault="0029376C" w:rsidP="00773586">
      <w:pPr>
        <w:pStyle w:val="Brdtextmedindrag"/>
        <w:ind w:firstLine="0"/>
        <w:rPr>
          <w:rFonts w:eastAsiaTheme="minorHAnsi"/>
        </w:rPr>
      </w:pPr>
      <w:r>
        <w:rPr>
          <w:rFonts w:eastAsiaTheme="minorHAnsi"/>
        </w:rPr>
        <w:t>Skrivelsen är slutbehandlad.</w:t>
      </w:r>
    </w:p>
    <w:p w14:paraId="0A6AF1DF" w14:textId="77777777" w:rsidR="0029376C" w:rsidRDefault="0029376C" w:rsidP="0029376C">
      <w:pPr>
        <w:pStyle w:val="Brdtextmedindrag"/>
        <w:ind w:firstLine="0"/>
        <w:rPr>
          <w:rFonts w:eastAsiaTheme="minorHAnsi"/>
        </w:rPr>
      </w:pPr>
    </w:p>
    <w:p w14:paraId="43CDA245" w14:textId="77777777" w:rsidR="0029376C" w:rsidRDefault="0029376C" w:rsidP="0029376C">
      <w:pPr>
        <w:pStyle w:val="Brdtextmedindrag"/>
        <w:ind w:firstLine="0"/>
        <w:rPr>
          <w:rFonts w:eastAsiaTheme="minorHAnsi"/>
        </w:rPr>
      </w:pPr>
      <w:r>
        <w:rPr>
          <w:rFonts w:eastAsiaTheme="minorHAnsi"/>
        </w:rPr>
        <w:t>Den 15 december 2022 beslutade regeringen att skriva av ärendet.</w:t>
      </w:r>
    </w:p>
    <w:p w14:paraId="7215205C" w14:textId="77777777" w:rsidR="0029376C" w:rsidRPr="00B83CE8" w:rsidRDefault="0029376C" w:rsidP="00C928CD">
      <w:pPr>
        <w:pStyle w:val="Rubrik5utannumrering"/>
      </w:pPr>
      <w:r>
        <w:t xml:space="preserve">15. </w:t>
      </w:r>
      <w:r w:rsidRPr="00B83CE8">
        <w:t>Rskr. 2021/22:</w:t>
      </w:r>
      <w:r>
        <w:t>182</w:t>
      </w:r>
    </w:p>
    <w:p w14:paraId="2F875E3D" w14:textId="77777777" w:rsidR="0029376C" w:rsidRPr="006965A0" w:rsidRDefault="0029376C" w:rsidP="0029376C">
      <w:pPr>
        <w:pStyle w:val="Brdtextmedindrag"/>
        <w:ind w:firstLine="0"/>
        <w:rPr>
          <w:rFonts w:eastAsiaTheme="minorHAnsi"/>
        </w:rPr>
      </w:pPr>
      <w:r w:rsidRPr="006965A0">
        <w:rPr>
          <w:rFonts w:eastAsiaTheme="minorHAnsi"/>
        </w:rPr>
        <w:t>Integritetsskydd vid signalspaning i försvarsunderrättelseverksamhet</w:t>
      </w:r>
    </w:p>
    <w:p w14:paraId="77370487" w14:textId="77777777" w:rsidR="0029376C" w:rsidRDefault="0029376C" w:rsidP="0029376C">
      <w:pPr>
        <w:pStyle w:val="Brdtextmedindrag"/>
        <w:ind w:firstLine="0"/>
        <w:rPr>
          <w:rFonts w:eastAsiaTheme="minorHAnsi"/>
        </w:rPr>
      </w:pPr>
      <w:r w:rsidRPr="006965A0">
        <w:rPr>
          <w:rFonts w:eastAsiaTheme="minorHAnsi"/>
        </w:rPr>
        <w:t xml:space="preserve">Skr. </w:t>
      </w:r>
      <w:r w:rsidRPr="009A2AC7">
        <w:rPr>
          <w:rFonts w:eastAsiaTheme="minorHAnsi"/>
        </w:rPr>
        <w:t xml:space="preserve">2021/22:70, </w:t>
      </w:r>
      <w:r w:rsidRPr="00212C70">
        <w:rPr>
          <w:rFonts w:eastAsiaTheme="minorHAnsi"/>
        </w:rPr>
        <w:t>bet. 2021/22:FöU5</w:t>
      </w:r>
    </w:p>
    <w:p w14:paraId="14B59BFE" w14:textId="487081A4" w:rsidR="0029376C" w:rsidRPr="006965A0" w:rsidRDefault="0029376C" w:rsidP="0029376C">
      <w:pPr>
        <w:pStyle w:val="Brdtextmedindrag"/>
        <w:ind w:firstLine="0"/>
        <w:rPr>
          <w:rFonts w:eastAsiaTheme="minorHAnsi"/>
        </w:rPr>
      </w:pPr>
      <w:r w:rsidRPr="006965A0">
        <w:rPr>
          <w:rFonts w:eastAsiaTheme="minorHAnsi"/>
        </w:rPr>
        <w:t>Skrivelsen är slutbehandlad</w:t>
      </w:r>
      <w:r w:rsidR="000B2EA2">
        <w:rPr>
          <w:rFonts w:eastAsiaTheme="minorHAnsi"/>
        </w:rPr>
        <w:t>.</w:t>
      </w:r>
    </w:p>
    <w:p w14:paraId="162E16F3" w14:textId="77777777" w:rsidR="0029376C" w:rsidRPr="006965A0" w:rsidRDefault="0029376C" w:rsidP="0029376C">
      <w:pPr>
        <w:pStyle w:val="Brdtextmedindrag"/>
        <w:rPr>
          <w:rFonts w:eastAsiaTheme="minorHAnsi"/>
        </w:rPr>
      </w:pPr>
    </w:p>
    <w:p w14:paraId="01331A2F" w14:textId="77777777" w:rsidR="0029376C" w:rsidRPr="006965A0" w:rsidRDefault="0029376C" w:rsidP="0029376C">
      <w:pPr>
        <w:pStyle w:val="Brdtextmedindrag"/>
        <w:ind w:firstLine="0"/>
        <w:rPr>
          <w:rFonts w:eastAsiaTheme="minorHAnsi"/>
        </w:rPr>
      </w:pPr>
      <w:r w:rsidRPr="006965A0">
        <w:rPr>
          <w:rFonts w:eastAsiaTheme="minorHAnsi"/>
        </w:rPr>
        <w:t xml:space="preserve">Den </w:t>
      </w:r>
      <w:r>
        <w:rPr>
          <w:rFonts w:eastAsiaTheme="minorHAnsi"/>
        </w:rPr>
        <w:t xml:space="preserve">15 </w:t>
      </w:r>
      <w:r w:rsidRPr="006965A0">
        <w:rPr>
          <w:rFonts w:eastAsiaTheme="minorHAnsi"/>
        </w:rPr>
        <w:t>december 202</w:t>
      </w:r>
      <w:r>
        <w:rPr>
          <w:rFonts w:eastAsiaTheme="minorHAnsi"/>
        </w:rPr>
        <w:t>2</w:t>
      </w:r>
      <w:r w:rsidRPr="006965A0">
        <w:rPr>
          <w:rFonts w:eastAsiaTheme="minorHAnsi"/>
        </w:rPr>
        <w:t xml:space="preserve"> beslutade regeringen att skriva av ärendet. </w:t>
      </w:r>
    </w:p>
    <w:p w14:paraId="70AC059C" w14:textId="77777777" w:rsidR="0029376C" w:rsidRDefault="0029376C" w:rsidP="00C928CD">
      <w:pPr>
        <w:pStyle w:val="Rubrik5utannumrering"/>
      </w:pPr>
      <w:r>
        <w:t xml:space="preserve">16. </w:t>
      </w:r>
      <w:r w:rsidRPr="00B83CE8">
        <w:t>Rskr. 2021/22:</w:t>
      </w:r>
      <w:r>
        <w:t>204</w:t>
      </w:r>
    </w:p>
    <w:p w14:paraId="12602FC8" w14:textId="77777777" w:rsidR="0029376C" w:rsidRDefault="0029376C" w:rsidP="00773586">
      <w:pPr>
        <w:pStyle w:val="Brdtextmedindrag"/>
        <w:ind w:firstLine="0"/>
      </w:pPr>
      <w:r w:rsidRPr="00D4097A">
        <w:t>Ändringar i statens budget för 2022 – Stöd till Ukraina med efterfrågad försvarsmateriel</w:t>
      </w:r>
    </w:p>
    <w:p w14:paraId="0F15B3BF" w14:textId="77777777" w:rsidR="0029376C" w:rsidRDefault="0029376C" w:rsidP="00773586">
      <w:pPr>
        <w:pStyle w:val="Brdtextmedindrag"/>
        <w:ind w:firstLine="0"/>
      </w:pPr>
      <w:r>
        <w:t>Utskottsinitiativ, b</w:t>
      </w:r>
      <w:r w:rsidRPr="00D4097A">
        <w:t>et. 2021/22:FiU46</w:t>
      </w:r>
    </w:p>
    <w:p w14:paraId="4E9D60AE" w14:textId="57A9769D" w:rsidR="0029376C" w:rsidRDefault="0029376C" w:rsidP="00773586">
      <w:pPr>
        <w:pStyle w:val="Brdtextmedindrag"/>
        <w:ind w:firstLine="0"/>
      </w:pPr>
      <w:r>
        <w:t>Skrivelsen är slutbehandlad.</w:t>
      </w:r>
    </w:p>
    <w:p w14:paraId="1B3840D3" w14:textId="77777777" w:rsidR="00C928CD" w:rsidRDefault="00C928CD" w:rsidP="0029376C">
      <w:pPr>
        <w:pStyle w:val="Brdtextmedindrag"/>
        <w:ind w:firstLine="0"/>
      </w:pPr>
    </w:p>
    <w:p w14:paraId="0692D931" w14:textId="5A7451A8" w:rsidR="00773586" w:rsidRDefault="00773586" w:rsidP="00BE622D">
      <w:pPr>
        <w:pStyle w:val="Brdtext"/>
      </w:pPr>
      <w:r>
        <w:t xml:space="preserve">Om </w:t>
      </w:r>
      <w:r w:rsidRPr="00274EEE">
        <w:rPr>
          <w:i/>
        </w:rPr>
        <w:t>ändringar i statens budget för 2022 – Stöd till Ukraina med efter</w:t>
      </w:r>
      <w:r w:rsidR="00BE622D">
        <w:rPr>
          <w:i/>
        </w:rPr>
        <w:softHyphen/>
      </w:r>
      <w:r w:rsidRPr="00274EEE">
        <w:rPr>
          <w:i/>
        </w:rPr>
        <w:t>frågad försvarsmateriel, a)</w:t>
      </w:r>
      <w:r w:rsidRPr="008777D2">
        <w:t>:</w:t>
      </w:r>
      <w:r>
        <w:t xml:space="preserve"> Den 25 mars 2022 beslutade regeringen att till Ukraina skänka försvarsmateriel i form av fältarbetsmateriel inom området minröjning och pansarskott till ett värde av 205 000 000 kronor. Punkten är slutbehandlad.</w:t>
      </w:r>
    </w:p>
    <w:p w14:paraId="66BC275E" w14:textId="2E5518FF" w:rsidR="00773586" w:rsidRDefault="00773586" w:rsidP="00297571">
      <w:pPr>
        <w:pStyle w:val="Brdtextmedindrag"/>
      </w:pPr>
      <w:r w:rsidRPr="00BE622D">
        <w:t xml:space="preserve">Om </w:t>
      </w:r>
      <w:r w:rsidRPr="000B2EA2">
        <w:rPr>
          <w:i/>
          <w:iCs/>
        </w:rPr>
        <w:t>ändringar i statens budget för 2022 – Stöd till Ukraina med efter</w:t>
      </w:r>
      <w:r w:rsidR="00ED6E6E" w:rsidRPr="000B2EA2">
        <w:rPr>
          <w:i/>
          <w:iCs/>
        </w:rPr>
        <w:softHyphen/>
      </w:r>
      <w:r w:rsidRPr="000B2EA2">
        <w:rPr>
          <w:i/>
          <w:iCs/>
        </w:rPr>
        <w:t>frågad försvarsmateriel, b)</w:t>
      </w:r>
      <w:r w:rsidRPr="00BE622D">
        <w:t xml:space="preserve">: </w:t>
      </w:r>
      <w:r w:rsidRPr="00AA6441">
        <w:t>Den </w:t>
      </w:r>
      <w:r>
        <w:t>13 april</w:t>
      </w:r>
      <w:r w:rsidRPr="00AA6441">
        <w:t xml:space="preserve"> 2022 beslutade regeringen om ändring av regleringsbrev för budgetåret 2022 avseende </w:t>
      </w:r>
      <w:r>
        <w:t>Försvarsmakten</w:t>
      </w:r>
      <w:r w:rsidRPr="00AA6441">
        <w:t xml:space="preserve"> </w:t>
      </w:r>
      <w:r w:rsidRPr="007F5307">
        <w:t>samt avseende andra berörda anslag</w:t>
      </w:r>
      <w:r w:rsidRPr="00AA6441">
        <w:t>.</w:t>
      </w:r>
      <w:r w:rsidR="000B2EA2">
        <w:t xml:space="preserve"> Punkten är slutbehandlad.</w:t>
      </w:r>
    </w:p>
    <w:p w14:paraId="3E65ACE2" w14:textId="77777777" w:rsidR="0029376C" w:rsidRPr="00B83CE8" w:rsidRDefault="0029376C" w:rsidP="00C928CD">
      <w:pPr>
        <w:pStyle w:val="Rubrik5utannumrering"/>
      </w:pPr>
      <w:r>
        <w:t xml:space="preserve">17. </w:t>
      </w:r>
      <w:r w:rsidRPr="00B83CE8">
        <w:t xml:space="preserve">Rskr. 2021/22:218 </w:t>
      </w:r>
    </w:p>
    <w:p w14:paraId="5DA63789" w14:textId="77777777" w:rsidR="0029376C" w:rsidRPr="00B83CE8" w:rsidRDefault="0029376C" w:rsidP="0029376C">
      <w:pPr>
        <w:pStyle w:val="Brdtextmedindrag"/>
        <w:ind w:firstLine="0"/>
        <w:rPr>
          <w:iCs/>
        </w:rPr>
      </w:pPr>
      <w:r w:rsidRPr="00B83CE8">
        <w:rPr>
          <w:iCs/>
        </w:rPr>
        <w:t>Försvarsmaktens personal</w:t>
      </w:r>
    </w:p>
    <w:p w14:paraId="4CAD7004" w14:textId="77777777" w:rsidR="0029376C" w:rsidRPr="00B83CE8" w:rsidRDefault="0029376C" w:rsidP="0029376C">
      <w:pPr>
        <w:pStyle w:val="Brdtextmedindrag"/>
        <w:ind w:firstLine="0"/>
        <w:rPr>
          <w:iCs/>
        </w:rPr>
      </w:pPr>
      <w:r w:rsidRPr="00B83CE8">
        <w:rPr>
          <w:iCs/>
        </w:rPr>
        <w:t xml:space="preserve">Mot. </w:t>
      </w:r>
      <w:r w:rsidRPr="00B83CE8">
        <w:t>2021/22:450, b</w:t>
      </w:r>
      <w:r w:rsidRPr="00B83CE8">
        <w:rPr>
          <w:iCs/>
        </w:rPr>
        <w:t xml:space="preserve">et. 2021/22: FöU8 </w:t>
      </w:r>
    </w:p>
    <w:p w14:paraId="34AF1CD9" w14:textId="77777777" w:rsidR="0029376C" w:rsidRPr="00B83CE8" w:rsidRDefault="0029376C" w:rsidP="0029376C">
      <w:pPr>
        <w:pStyle w:val="Brdtextmedindrag"/>
        <w:ind w:firstLine="0"/>
        <w:rPr>
          <w:i/>
        </w:rPr>
      </w:pPr>
      <w:r w:rsidRPr="00B83CE8">
        <w:rPr>
          <w:iCs/>
        </w:rPr>
        <w:t>Skrivelsen är inte slutbehandlad.</w:t>
      </w:r>
      <w:r w:rsidRPr="00B83CE8">
        <w:rPr>
          <w:iCs/>
        </w:rPr>
        <w:tab/>
      </w:r>
    </w:p>
    <w:p w14:paraId="3CF2910A" w14:textId="77777777" w:rsidR="0029376C" w:rsidRPr="00B83CE8" w:rsidRDefault="0029376C" w:rsidP="0029376C">
      <w:pPr>
        <w:pStyle w:val="Brdtextmedindrag"/>
        <w:rPr>
          <w:u w:val="single"/>
        </w:rPr>
      </w:pPr>
    </w:p>
    <w:p w14:paraId="40B30F2A" w14:textId="0B06198F" w:rsidR="00773586" w:rsidRDefault="00773586" w:rsidP="00773586">
      <w:pPr>
        <w:pStyle w:val="Brdtextmedindrag"/>
        <w:ind w:firstLine="0"/>
      </w:pPr>
      <w:r w:rsidRPr="00B83CE8">
        <w:rPr>
          <w:iCs/>
        </w:rPr>
        <w:t>Punkt 6 om</w:t>
      </w:r>
      <w:r w:rsidRPr="00B83CE8">
        <w:rPr>
          <w:i/>
        </w:rPr>
        <w:t xml:space="preserve"> </w:t>
      </w:r>
      <w:r w:rsidR="00BE622D">
        <w:rPr>
          <w:i/>
        </w:rPr>
        <w:t>m</w:t>
      </w:r>
      <w:r w:rsidRPr="00B83CE8">
        <w:rPr>
          <w:i/>
        </w:rPr>
        <w:t>edinflytande för totalförsvarspliktiga</w:t>
      </w:r>
      <w:r w:rsidR="000B5642">
        <w:rPr>
          <w:i/>
        </w:rPr>
        <w:t>*</w:t>
      </w:r>
      <w:r w:rsidR="00C70FCA">
        <w:t>:</w:t>
      </w:r>
      <w:r w:rsidRPr="00B83CE8">
        <w:t xml:space="preserve"> Riksdagen har till</w:t>
      </w:r>
      <w:r w:rsidR="00BE622D">
        <w:softHyphen/>
      </w:r>
      <w:r w:rsidRPr="00B83CE8">
        <w:t>känna</w:t>
      </w:r>
      <w:r w:rsidR="00BE622D">
        <w:softHyphen/>
      </w:r>
      <w:r w:rsidRPr="00B83CE8">
        <w:t xml:space="preserve">gett för regeringen det som utskottet anför om Pliktrådets oberoende från Försvarsmakten (bet. 2021/22:FöU8 s. 17). Ärendet bereds inom Regeringskansliet och inkluderar frågor om författningsändringar. Ärendet beräknas kunna slutbehandlas tidigast under 2023. Punkten är inte slutbehandlad. </w:t>
      </w:r>
    </w:p>
    <w:p w14:paraId="775AF231" w14:textId="77777777" w:rsidR="0029376C" w:rsidRDefault="0029376C" w:rsidP="00861CB5">
      <w:pPr>
        <w:pStyle w:val="Rubrik5utannumrering"/>
        <w:rPr>
          <w:i w:val="0"/>
        </w:rPr>
      </w:pPr>
      <w:r>
        <w:t xml:space="preserve">18. </w:t>
      </w:r>
      <w:r w:rsidRPr="00B83CE8">
        <w:t>Rskr. 2021/22:21</w:t>
      </w:r>
      <w:r>
        <w:t>9</w:t>
      </w:r>
    </w:p>
    <w:p w14:paraId="770A3B7B" w14:textId="77777777" w:rsidR="0029376C" w:rsidRPr="00C44A8B" w:rsidRDefault="0029376C" w:rsidP="00773586">
      <w:pPr>
        <w:pStyle w:val="Brdtextmedindrag"/>
        <w:ind w:firstLine="0"/>
        <w:rPr>
          <w:iCs/>
        </w:rPr>
      </w:pPr>
      <w:r w:rsidRPr="00C44A8B">
        <w:rPr>
          <w:iCs/>
        </w:rPr>
        <w:t>Militära frågor</w:t>
      </w:r>
    </w:p>
    <w:p w14:paraId="5E98DD49" w14:textId="77777777" w:rsidR="0029376C" w:rsidRDefault="0029376C" w:rsidP="00773586">
      <w:pPr>
        <w:pStyle w:val="Brdtextmedindrag"/>
        <w:ind w:firstLine="0"/>
        <w:rPr>
          <w:iCs/>
        </w:rPr>
      </w:pPr>
      <w:r w:rsidRPr="00C44A8B">
        <w:rPr>
          <w:iCs/>
        </w:rPr>
        <w:t>Mot.</w:t>
      </w:r>
      <w:r>
        <w:rPr>
          <w:iCs/>
        </w:rPr>
        <w:t xml:space="preserve"> 2021/22:199 yrkande 12, mot. 2021/22:3233 yrkandena 8 och 9 samt delvis mot. 2021/22:1207, bet. 2021/22:FöU9</w:t>
      </w:r>
    </w:p>
    <w:p w14:paraId="296E203F" w14:textId="77777777" w:rsidR="0029376C" w:rsidRDefault="0029376C" w:rsidP="00773586">
      <w:pPr>
        <w:pStyle w:val="Brdtextmedindrag"/>
        <w:ind w:firstLine="0"/>
        <w:rPr>
          <w:iCs/>
        </w:rPr>
      </w:pPr>
      <w:r>
        <w:rPr>
          <w:iCs/>
        </w:rPr>
        <w:t>Skrivelsen är slutbehandlad.</w:t>
      </w:r>
    </w:p>
    <w:p w14:paraId="00D7EBDB" w14:textId="77777777" w:rsidR="0029376C" w:rsidRDefault="0029376C" w:rsidP="0029376C">
      <w:pPr>
        <w:pStyle w:val="Brdtextmedindrag"/>
        <w:ind w:firstLine="0"/>
        <w:rPr>
          <w:iCs/>
        </w:rPr>
      </w:pPr>
    </w:p>
    <w:p w14:paraId="767FD14D" w14:textId="6001F6AE" w:rsidR="0029376C" w:rsidRPr="00E7149F" w:rsidRDefault="0029376C" w:rsidP="0029376C">
      <w:pPr>
        <w:keepNext/>
        <w:tabs>
          <w:tab w:val="left" w:pos="454"/>
          <w:tab w:val="left" w:pos="2835"/>
        </w:tabs>
        <w:spacing w:line="240" w:lineRule="atLeast"/>
        <w:jc w:val="both"/>
        <w:rPr>
          <w:rFonts w:ascii="Times New Roman" w:hAnsi="Times New Roman"/>
          <w:sz w:val="20"/>
        </w:rPr>
      </w:pPr>
      <w:bookmarkStart w:id="142" w:name="_Hlk126234643"/>
      <w:r w:rsidRPr="006965A0">
        <w:rPr>
          <w:rFonts w:ascii="Times New Roman" w:hAnsi="Times New Roman"/>
          <w:iCs/>
          <w:sz w:val="20"/>
          <w:szCs w:val="24"/>
        </w:rPr>
        <w:t xml:space="preserve">Punkt </w:t>
      </w:r>
      <w:r>
        <w:rPr>
          <w:rFonts w:ascii="Times New Roman" w:hAnsi="Times New Roman"/>
          <w:iCs/>
          <w:sz w:val="20"/>
          <w:szCs w:val="24"/>
        </w:rPr>
        <w:t>6</w:t>
      </w:r>
      <w:r w:rsidRPr="006965A0">
        <w:rPr>
          <w:rFonts w:ascii="Times New Roman" w:hAnsi="Times New Roman"/>
          <w:iCs/>
          <w:sz w:val="20"/>
          <w:szCs w:val="24"/>
        </w:rPr>
        <w:t xml:space="preserve"> om</w:t>
      </w:r>
      <w:r w:rsidRPr="006965A0">
        <w:rPr>
          <w:rFonts w:ascii="Times New Roman" w:hAnsi="Times New Roman"/>
          <w:i/>
          <w:sz w:val="20"/>
          <w:szCs w:val="24"/>
        </w:rPr>
        <w:t xml:space="preserve"> </w:t>
      </w:r>
      <w:r w:rsidR="00BE622D">
        <w:rPr>
          <w:rFonts w:ascii="Times New Roman" w:hAnsi="Times New Roman"/>
          <w:i/>
          <w:sz w:val="20"/>
          <w:szCs w:val="24"/>
        </w:rPr>
        <w:t>s</w:t>
      </w:r>
      <w:r w:rsidR="00773586">
        <w:rPr>
          <w:rFonts w:ascii="Times New Roman" w:hAnsi="Times New Roman"/>
          <w:i/>
          <w:sz w:val="20"/>
          <w:szCs w:val="24"/>
        </w:rPr>
        <w:t>amexistens</w:t>
      </w:r>
      <w:r>
        <w:rPr>
          <w:rFonts w:ascii="Times New Roman" w:hAnsi="Times New Roman"/>
          <w:i/>
          <w:sz w:val="20"/>
          <w:szCs w:val="24"/>
        </w:rPr>
        <w:t xml:space="preserve"> </w:t>
      </w:r>
      <w:r w:rsidRPr="00474C33">
        <w:rPr>
          <w:rFonts w:ascii="Times New Roman" w:hAnsi="Times New Roman"/>
          <w:sz w:val="20"/>
          <w:szCs w:val="24"/>
        </w:rPr>
        <w:t>(reservation 7)*</w:t>
      </w:r>
      <w:r>
        <w:rPr>
          <w:rFonts w:ascii="Times New Roman" w:hAnsi="Times New Roman"/>
          <w:iCs/>
          <w:sz w:val="20"/>
          <w:szCs w:val="24"/>
        </w:rPr>
        <w:t xml:space="preserve">: Riksdagen har tillkännagett för regeringen </w:t>
      </w:r>
      <w:r w:rsidR="000B5642">
        <w:rPr>
          <w:rFonts w:ascii="Times New Roman" w:hAnsi="Times New Roman"/>
          <w:iCs/>
          <w:sz w:val="20"/>
          <w:szCs w:val="24"/>
        </w:rPr>
        <w:t xml:space="preserve">det som anförs i reservationen om </w:t>
      </w:r>
      <w:r>
        <w:rPr>
          <w:rFonts w:ascii="Times New Roman" w:hAnsi="Times New Roman"/>
          <w:iCs/>
          <w:sz w:val="20"/>
          <w:szCs w:val="24"/>
        </w:rPr>
        <w:t xml:space="preserve">att </w:t>
      </w:r>
      <w:r w:rsidR="000B5642">
        <w:rPr>
          <w:rFonts w:ascii="Times New Roman" w:hAnsi="Times New Roman"/>
          <w:iCs/>
          <w:sz w:val="20"/>
          <w:szCs w:val="24"/>
        </w:rPr>
        <w:t>regeringen</w:t>
      </w:r>
      <w:r>
        <w:rPr>
          <w:rFonts w:ascii="Times New Roman" w:hAnsi="Times New Roman"/>
          <w:iCs/>
          <w:sz w:val="20"/>
          <w:szCs w:val="24"/>
        </w:rPr>
        <w:t xml:space="preserve"> ska </w:t>
      </w:r>
      <w:r w:rsidRPr="00E7149F">
        <w:rPr>
          <w:rFonts w:ascii="Times New Roman" w:hAnsi="Times New Roman"/>
          <w:sz w:val="20"/>
        </w:rPr>
        <w:t>vidta fler åtgärder för att uppnå en god samexistens mellan försvarets intressen och övriga samhällsintressen</w:t>
      </w:r>
      <w:r w:rsidR="00A63B26">
        <w:rPr>
          <w:rFonts w:ascii="Times New Roman" w:hAnsi="Times New Roman"/>
          <w:sz w:val="20"/>
        </w:rPr>
        <w:t xml:space="preserve"> (bet</w:t>
      </w:r>
      <w:r w:rsidR="00A63B26" w:rsidRPr="00A63B26">
        <w:rPr>
          <w:rFonts w:ascii="Times New Roman" w:hAnsi="Times New Roman"/>
          <w:sz w:val="20"/>
        </w:rPr>
        <w:t>. 2021/22:FöU9 s. 34</w:t>
      </w:r>
      <w:r w:rsidR="00A63B26">
        <w:rPr>
          <w:rFonts w:ascii="Arial" w:hAnsi="Arial" w:cs="Arial"/>
          <w:sz w:val="20"/>
        </w:rPr>
        <w:t>)</w:t>
      </w:r>
      <w:r w:rsidRPr="00E7149F">
        <w:rPr>
          <w:rFonts w:ascii="Times New Roman" w:hAnsi="Times New Roman"/>
          <w:sz w:val="20"/>
        </w:rPr>
        <w:t xml:space="preserve">. Regeringen har redovisat redan vidtagna åtgärder för att främja samexistens och bedömt att det inte finns något behov av att ge Försvarsmakten ytterligare uppgifter eller vidta några andra åtgärder. Regeringens ställningstagande har redovisats och tillkännagivande ansetts slutbehandlat i </w:t>
      </w:r>
      <w:r w:rsidR="00773586" w:rsidRPr="00E7149F">
        <w:rPr>
          <w:rFonts w:ascii="Times New Roman" w:hAnsi="Times New Roman"/>
          <w:sz w:val="20"/>
        </w:rPr>
        <w:t>budget</w:t>
      </w:r>
      <w:r w:rsidR="00BE622D">
        <w:rPr>
          <w:rFonts w:ascii="Times New Roman" w:hAnsi="Times New Roman"/>
          <w:sz w:val="20"/>
        </w:rPr>
        <w:softHyphen/>
      </w:r>
      <w:r w:rsidR="00773586" w:rsidRPr="00E7149F">
        <w:rPr>
          <w:rFonts w:ascii="Times New Roman" w:hAnsi="Times New Roman"/>
          <w:sz w:val="20"/>
        </w:rPr>
        <w:t>propositionen för 2023 (se prop.</w:t>
      </w:r>
      <w:r w:rsidRPr="00E7149F">
        <w:rPr>
          <w:rFonts w:ascii="Times New Roman" w:hAnsi="Times New Roman"/>
          <w:sz w:val="20"/>
        </w:rPr>
        <w:t xml:space="preserve"> 2021/22:1 utg.omr. 6 avsnitt 4.3.11). Punkten är slutbehandlad. </w:t>
      </w:r>
    </w:p>
    <w:bookmarkEnd w:id="142"/>
    <w:p w14:paraId="3973112B" w14:textId="77777777" w:rsidR="0029376C" w:rsidRDefault="0029376C" w:rsidP="00C928CD">
      <w:pPr>
        <w:pStyle w:val="Rubrik5utannumrering"/>
      </w:pPr>
      <w:r>
        <w:t xml:space="preserve">19. </w:t>
      </w:r>
      <w:r w:rsidRPr="00B83CE8">
        <w:t>Rskr. 2021/22:2</w:t>
      </w:r>
      <w:r>
        <w:t>27</w:t>
      </w:r>
    </w:p>
    <w:p w14:paraId="0E6679F6" w14:textId="77777777" w:rsidR="0029376C" w:rsidRPr="005F2152" w:rsidRDefault="0029376C" w:rsidP="00773586">
      <w:pPr>
        <w:pStyle w:val="Brdtextmedindrag"/>
        <w:ind w:firstLine="0"/>
      </w:pPr>
      <w:r w:rsidRPr="005F2152">
        <w:t>Extra ändringsbudget för 2022 – Åtgärder för att stärka rikets militära försvar och kompensation till hushållen för höga elpriser</w:t>
      </w:r>
    </w:p>
    <w:p w14:paraId="0C6195F5" w14:textId="77777777" w:rsidR="0029376C" w:rsidRDefault="0029376C" w:rsidP="00773586">
      <w:pPr>
        <w:pStyle w:val="Brdtextmedindrag"/>
        <w:ind w:firstLine="0"/>
      </w:pPr>
      <w:r>
        <w:t>Prop. 2021/22:199, bet. 2021/22:FiU47</w:t>
      </w:r>
    </w:p>
    <w:p w14:paraId="16C28557" w14:textId="77777777" w:rsidR="0029376C" w:rsidRDefault="0029376C" w:rsidP="00773586">
      <w:pPr>
        <w:pStyle w:val="Brdtextmedindrag"/>
        <w:ind w:firstLine="0"/>
      </w:pPr>
      <w:r>
        <w:t>Skrivelsen är slutbehandlad.</w:t>
      </w:r>
    </w:p>
    <w:p w14:paraId="3F8209F6" w14:textId="77777777" w:rsidR="0029376C" w:rsidRDefault="0029376C" w:rsidP="0029376C">
      <w:pPr>
        <w:pStyle w:val="Brdtextmedindrag"/>
        <w:ind w:firstLine="0"/>
      </w:pPr>
    </w:p>
    <w:p w14:paraId="7AC4F469" w14:textId="090BACFC" w:rsidR="0029376C" w:rsidRDefault="0029376C" w:rsidP="0029376C">
      <w:pPr>
        <w:pStyle w:val="Brdtextmedindrag"/>
        <w:ind w:firstLine="0"/>
      </w:pPr>
      <w:r>
        <w:t xml:space="preserve">Punkt 1 om </w:t>
      </w:r>
      <w:r>
        <w:rPr>
          <w:i/>
          <w:iCs/>
        </w:rPr>
        <w:t>e</w:t>
      </w:r>
      <w:r w:rsidRPr="00274EEE">
        <w:rPr>
          <w:i/>
        </w:rPr>
        <w:t>xtra ändringsbudget för 2022 – Åtgärder för att stärka rikets militära försvar och kompensation till hushållen för höga elpriser</w:t>
      </w:r>
      <w:r>
        <w:rPr>
          <w:i/>
          <w:iCs/>
        </w:rPr>
        <w:t>, a)</w:t>
      </w:r>
      <w:r w:rsidRPr="00CC7941">
        <w:t>:</w:t>
      </w:r>
      <w:r>
        <w:rPr>
          <w:i/>
          <w:iCs/>
        </w:rPr>
        <w:t xml:space="preserve"> </w:t>
      </w:r>
      <w:r>
        <w:t>Den 13 april 2022 beslutade regeringen om ändring i regleringsbrev för budgetåret 2022 avseende Försvarsmakten</w:t>
      </w:r>
      <w:r w:rsidR="00773586">
        <w:t xml:space="preserve"> och Försvarets materielverk. Punkten är slutbehandlad</w:t>
      </w:r>
      <w:r>
        <w:t>.</w:t>
      </w:r>
    </w:p>
    <w:p w14:paraId="70E15C5F" w14:textId="77777777" w:rsidR="0029376C" w:rsidRDefault="0029376C" w:rsidP="0029376C">
      <w:pPr>
        <w:pStyle w:val="Brdtextmedindrag"/>
      </w:pPr>
      <w:r>
        <w:t xml:space="preserve">Punkt 1 om </w:t>
      </w:r>
      <w:r>
        <w:rPr>
          <w:i/>
          <w:iCs/>
        </w:rPr>
        <w:t>e</w:t>
      </w:r>
      <w:r w:rsidRPr="00012DFF">
        <w:rPr>
          <w:i/>
          <w:iCs/>
        </w:rPr>
        <w:t>xtra ändringsbudget för 2022 – Åtgärder för att stärka rikets militära försvar och kompensation till hushållen för höga elpriser</w:t>
      </w:r>
      <w:r>
        <w:rPr>
          <w:i/>
          <w:iCs/>
        </w:rPr>
        <w:t>, c)</w:t>
      </w:r>
      <w:r w:rsidRPr="00CC7941">
        <w:t>:</w:t>
      </w:r>
      <w:r w:rsidRPr="00ED2C5D">
        <w:t xml:space="preserve"> </w:t>
      </w:r>
      <w:r>
        <w:t xml:space="preserve">Den </w:t>
      </w:r>
      <w:r w:rsidR="00773586">
        <w:t>13 april</w:t>
      </w:r>
      <w:r>
        <w:t xml:space="preserve"> 2022 beslutade regeringen om</w:t>
      </w:r>
      <w:r w:rsidR="00773586">
        <w:t xml:space="preserve"> ändring i regleringsbrev för budgetåret 2022 avseende Försvarsmakten, Försvarets materielverk och Försvarets radioanstalt.</w:t>
      </w:r>
      <w:r>
        <w:t xml:space="preserve"> Punkten är slutbehandlad. </w:t>
      </w:r>
    </w:p>
    <w:p w14:paraId="10A1AF03" w14:textId="018F7B7F" w:rsidR="0029376C" w:rsidRDefault="0029376C" w:rsidP="0029376C">
      <w:pPr>
        <w:pStyle w:val="Brdtextmedindrag"/>
      </w:pPr>
      <w:r>
        <w:t xml:space="preserve">Punkt 1 om </w:t>
      </w:r>
      <w:r>
        <w:rPr>
          <w:i/>
          <w:iCs/>
        </w:rPr>
        <w:t>e</w:t>
      </w:r>
      <w:r w:rsidRPr="00012DFF">
        <w:rPr>
          <w:i/>
          <w:iCs/>
        </w:rPr>
        <w:t>xtra ändringsbudget för 2022 – Åtgärder för att stärka rikets militära försvar och kompensation till hushållen för höga elpriser</w:t>
      </w:r>
      <w:r>
        <w:rPr>
          <w:i/>
          <w:iCs/>
        </w:rPr>
        <w:t>, d)</w:t>
      </w:r>
      <w:r w:rsidRPr="00CC7941">
        <w:t>:</w:t>
      </w:r>
      <w:r w:rsidRPr="00ED2C5D">
        <w:t xml:space="preserve"> </w:t>
      </w:r>
      <w:r>
        <w:t xml:space="preserve">Den </w:t>
      </w:r>
      <w:r w:rsidR="00773586">
        <w:t>13 april 2022 beslutade regeringen om ändring i regleringsbrev för budgetåret 2022 avseende Försvarsmakten och Försvarets materiel</w:t>
      </w:r>
      <w:r w:rsidR="003F470B">
        <w:softHyphen/>
      </w:r>
      <w:r w:rsidR="00773586">
        <w:t>verk.</w:t>
      </w:r>
      <w:r>
        <w:t xml:space="preserve"> Punkten är slutbehandlad.</w:t>
      </w:r>
    </w:p>
    <w:p w14:paraId="60F7BE3E" w14:textId="77777777" w:rsidR="00773586" w:rsidRPr="00995F03" w:rsidRDefault="00773586" w:rsidP="00773586">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20</w:t>
      </w:r>
      <w:r w:rsidRPr="00995F03">
        <w:rPr>
          <w:rFonts w:ascii="Times New Roman" w:eastAsia="Calibri" w:hAnsi="Times New Roman"/>
          <w:i/>
          <w:sz w:val="20"/>
          <w:szCs w:val="22"/>
        </w:rPr>
        <w:t>. Rskr. 202</w:t>
      </w:r>
      <w:r>
        <w:rPr>
          <w:rFonts w:ascii="Times New Roman" w:eastAsia="Calibri" w:hAnsi="Times New Roman"/>
          <w:i/>
          <w:sz w:val="20"/>
          <w:szCs w:val="22"/>
        </w:rPr>
        <w:t>1</w:t>
      </w:r>
      <w:r w:rsidRPr="00995F03">
        <w:rPr>
          <w:rFonts w:ascii="Times New Roman" w:eastAsia="Calibri" w:hAnsi="Times New Roman"/>
          <w:i/>
          <w:sz w:val="20"/>
          <w:szCs w:val="22"/>
        </w:rPr>
        <w:t>/2</w:t>
      </w:r>
      <w:r>
        <w:rPr>
          <w:rFonts w:ascii="Times New Roman" w:eastAsia="Calibri" w:hAnsi="Times New Roman"/>
          <w:i/>
          <w:sz w:val="20"/>
          <w:szCs w:val="22"/>
        </w:rPr>
        <w:t>2</w:t>
      </w:r>
      <w:r w:rsidRPr="00995F03">
        <w:rPr>
          <w:rFonts w:ascii="Times New Roman" w:eastAsia="Calibri" w:hAnsi="Times New Roman"/>
          <w:i/>
          <w:sz w:val="20"/>
          <w:szCs w:val="22"/>
        </w:rPr>
        <w:t>:</w:t>
      </w:r>
      <w:r>
        <w:rPr>
          <w:rFonts w:ascii="Times New Roman" w:eastAsia="Calibri" w:hAnsi="Times New Roman"/>
          <w:i/>
          <w:sz w:val="20"/>
          <w:szCs w:val="22"/>
        </w:rPr>
        <w:t>242</w:t>
      </w:r>
    </w:p>
    <w:p w14:paraId="1B4A3A1A" w14:textId="77777777" w:rsidR="0029376C" w:rsidRPr="00E00BF6"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0BF6">
        <w:rPr>
          <w:rFonts w:ascii="Times New Roman" w:hAnsi="Times New Roman"/>
          <w:sz w:val="20"/>
        </w:rPr>
        <w:t>Riksrevisionens rapport om statens suicidpreventiva arbete.</w:t>
      </w:r>
    </w:p>
    <w:p w14:paraId="09A3A84D" w14:textId="77777777" w:rsidR="0029376C" w:rsidRPr="00E00BF6"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0BF6">
        <w:rPr>
          <w:rFonts w:ascii="Times New Roman" w:hAnsi="Times New Roman"/>
          <w:sz w:val="20"/>
        </w:rPr>
        <w:t>Mot. 2021/22:4409 m.fl., bet. 2021/22:SoU23</w:t>
      </w:r>
    </w:p>
    <w:p w14:paraId="667C55EE" w14:textId="77777777" w:rsidR="0029376C" w:rsidRPr="00E00BF6"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0BF6">
        <w:rPr>
          <w:rFonts w:ascii="Times New Roman" w:hAnsi="Times New Roman"/>
          <w:sz w:val="20"/>
        </w:rPr>
        <w:t>Skrivelsen är inte slutbehandlad.</w:t>
      </w:r>
    </w:p>
    <w:p w14:paraId="4AF981FF" w14:textId="77777777" w:rsidR="0029376C" w:rsidRPr="00E00BF6" w:rsidRDefault="0029376C" w:rsidP="0029376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0FCFB1C" w14:textId="0845DC18" w:rsidR="0029376C" w:rsidRDefault="0029376C" w:rsidP="0029376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00BF6">
        <w:rPr>
          <w:rFonts w:ascii="Times New Roman" w:hAnsi="Times New Roman"/>
          <w:sz w:val="20"/>
        </w:rPr>
        <w:t xml:space="preserve">Punkt 1 om </w:t>
      </w:r>
      <w:r w:rsidRPr="0039101D">
        <w:rPr>
          <w:rFonts w:ascii="Times New Roman" w:hAnsi="Times New Roman"/>
          <w:i/>
          <w:sz w:val="20"/>
        </w:rPr>
        <w:t>inkommande samtal till nödnumret 112 som rör hot om suicid</w:t>
      </w:r>
      <w:r w:rsidRPr="00E00BF6">
        <w:rPr>
          <w:rFonts w:ascii="Times New Roman" w:hAnsi="Times New Roman"/>
          <w:sz w:val="20"/>
        </w:rPr>
        <w:t xml:space="preserve">*: Riksdagen </w:t>
      </w:r>
      <w:r>
        <w:rPr>
          <w:rFonts w:ascii="Times New Roman" w:hAnsi="Times New Roman"/>
          <w:sz w:val="20"/>
        </w:rPr>
        <w:t xml:space="preserve">har tillkännagett för regeringen det </w:t>
      </w:r>
      <w:r w:rsidRPr="00E00BF6">
        <w:rPr>
          <w:rFonts w:ascii="Times New Roman" w:hAnsi="Times New Roman"/>
          <w:sz w:val="20"/>
        </w:rPr>
        <w:t>som utskottet anför om en nationell enhetlig hantering av inkommande samtal till nödnumret 112 som rör hot om suicid</w:t>
      </w:r>
      <w:r>
        <w:rPr>
          <w:rFonts w:ascii="Times New Roman" w:hAnsi="Times New Roman"/>
          <w:sz w:val="20"/>
        </w:rPr>
        <w:t xml:space="preserve"> (bet. 2021/22: SoU23 s.15)</w:t>
      </w:r>
      <w:r w:rsidRPr="00E00BF6">
        <w:rPr>
          <w:rFonts w:ascii="Times New Roman" w:hAnsi="Times New Roman"/>
          <w:sz w:val="20"/>
        </w:rPr>
        <w:t>.</w:t>
      </w:r>
      <w:r>
        <w:rPr>
          <w:rFonts w:ascii="Times New Roman" w:hAnsi="Times New Roman"/>
          <w:sz w:val="20"/>
        </w:rPr>
        <w:t xml:space="preserve"> Regeringen avser återkomma med sin bedömning i budgetpropositionen för 2024</w:t>
      </w:r>
      <w:r w:rsidR="00773586">
        <w:rPr>
          <w:rFonts w:ascii="Times New Roman" w:hAnsi="Times New Roman"/>
          <w:sz w:val="20"/>
        </w:rPr>
        <w:t>.</w:t>
      </w:r>
      <w:r>
        <w:rPr>
          <w:rFonts w:ascii="Times New Roman" w:hAnsi="Times New Roman"/>
          <w:sz w:val="20"/>
        </w:rPr>
        <w:t xml:space="preserve"> Punkten är inte slutbehandlad.</w:t>
      </w:r>
    </w:p>
    <w:p w14:paraId="24F76275" w14:textId="59D53332" w:rsidR="0029376C" w:rsidRPr="00C928CD" w:rsidRDefault="0029376C" w:rsidP="00C928CD">
      <w:pPr>
        <w:pStyle w:val="Rubrik5utannumrering"/>
      </w:pPr>
      <w:r w:rsidRPr="00C928CD">
        <w:t>21. Rskr. 2021/22:298</w:t>
      </w:r>
    </w:p>
    <w:p w14:paraId="4188F7EC" w14:textId="77777777" w:rsidR="0029376C" w:rsidRDefault="0029376C" w:rsidP="0029376C">
      <w:pPr>
        <w:pStyle w:val="Brdtextvnsterjusteradefterrskr"/>
      </w:pPr>
      <w:r>
        <w:t>Förbättrade rättsliga förutsättningar för att kunna ta emot militärt stöd från andra stater</w:t>
      </w:r>
    </w:p>
    <w:p w14:paraId="3E9BF545" w14:textId="77777777" w:rsidR="0029376C" w:rsidRDefault="0029376C" w:rsidP="0029376C">
      <w:pPr>
        <w:pStyle w:val="Brdtextvnsterjusteradefterrskr"/>
      </w:pPr>
      <w:r>
        <w:t>Prop. 2021/22:246, bet. 2021/22:UU19</w:t>
      </w:r>
    </w:p>
    <w:p w14:paraId="001D3E6C" w14:textId="77777777" w:rsidR="0029376C" w:rsidRDefault="0029376C" w:rsidP="0029376C">
      <w:pPr>
        <w:pStyle w:val="Brdtextvnsterjusteradefterrskr"/>
      </w:pPr>
      <w:r>
        <w:t>Skrivelsen är slutbehandlad.</w:t>
      </w:r>
    </w:p>
    <w:p w14:paraId="7CF06D5A" w14:textId="77777777" w:rsidR="0029376C" w:rsidRDefault="0029376C" w:rsidP="0029376C">
      <w:pPr>
        <w:pStyle w:val="Brdtextvnsterjusteradefterrskr"/>
      </w:pPr>
    </w:p>
    <w:p w14:paraId="2EA017C6" w14:textId="77777777" w:rsidR="0029376C" w:rsidRPr="00AA6441" w:rsidRDefault="0029376C" w:rsidP="0029376C">
      <w:pPr>
        <w:pStyle w:val="Brdtext"/>
      </w:pPr>
      <w:r w:rsidRPr="00AA6441">
        <w:t xml:space="preserve">Den </w:t>
      </w:r>
      <w:r>
        <w:t xml:space="preserve">18 maj </w:t>
      </w:r>
      <w:r w:rsidRPr="00AA6441">
        <w:t>2022 utfärda</w:t>
      </w:r>
      <w:r>
        <w:t>de</w:t>
      </w:r>
      <w:r w:rsidRPr="00AA6441">
        <w:t xml:space="preserve"> regeringen de lagar riksdagen antagit (SFS </w:t>
      </w:r>
      <w:r>
        <w:t>430–432</w:t>
      </w:r>
      <w:r w:rsidRPr="00AA6441">
        <w:t>).</w:t>
      </w:r>
    </w:p>
    <w:p w14:paraId="3D52CAE5" w14:textId="10545C52" w:rsidR="0029376C" w:rsidRDefault="0029376C" w:rsidP="0029376C">
      <w:pPr>
        <w:pStyle w:val="Rubrik5utannumrering"/>
      </w:pPr>
      <w:r>
        <w:t>22. Rskr. 2021/22:462</w:t>
      </w:r>
    </w:p>
    <w:p w14:paraId="2C3E992C" w14:textId="77777777" w:rsidR="0029376C"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Extra ändringsbudget för 2022 – Vårändringsbudget för 2022 och stöd till Ukraina</w:t>
      </w:r>
    </w:p>
    <w:p w14:paraId="7886E8A0" w14:textId="77777777" w:rsidR="0029376C"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2021/22:269, utskottsinitiativ, bet. 2021/22:FiU49</w:t>
      </w:r>
    </w:p>
    <w:p w14:paraId="6A973271" w14:textId="77777777" w:rsidR="0029376C" w:rsidRDefault="0029376C" w:rsidP="0077358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Skrivelsen är slutbehandlad.</w:t>
      </w:r>
    </w:p>
    <w:p w14:paraId="4576FDAE" w14:textId="77777777" w:rsidR="0029376C" w:rsidRDefault="0029376C" w:rsidP="0029376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EED3E2" w14:textId="1BF14D97" w:rsidR="00773586" w:rsidRDefault="00773586" w:rsidP="00773586">
      <w:pPr>
        <w:pStyle w:val="Brdtextmedindrag"/>
        <w:ind w:firstLine="0"/>
      </w:pPr>
      <w:r w:rsidRPr="00AA6441">
        <w:t xml:space="preserve">Om </w:t>
      </w:r>
      <w:r w:rsidRPr="00AA6441">
        <w:rPr>
          <w:i/>
          <w:iCs/>
        </w:rPr>
        <w:t>ändrad inkomstberäkning, ändrade utgiftsramar, ändrade och nya anslag samt ändrade beställningsbemyndiganden</w:t>
      </w:r>
      <w:r w:rsidRPr="00642733">
        <w:t>:</w:t>
      </w:r>
      <w:r w:rsidRPr="00AA6441">
        <w:t xml:space="preserve"> Den </w:t>
      </w:r>
      <w:r w:rsidRPr="00632C3C">
        <w:t>8 september</w:t>
      </w:r>
      <w:r w:rsidRPr="00AA6441">
        <w:t xml:space="preserve"> 2022 beslutade regeringen om ändring av regleringsbrev för budgetåret 2022 avseende </w:t>
      </w:r>
      <w:r>
        <w:t>Försvarsmakten</w:t>
      </w:r>
      <w:r w:rsidRPr="00AA6441">
        <w:t xml:space="preserve"> </w:t>
      </w:r>
      <w:r w:rsidRPr="007F5307">
        <w:t>samt avseende andra berörda anslag</w:t>
      </w:r>
      <w:r w:rsidRPr="00AA6441">
        <w:t>.</w:t>
      </w:r>
      <w:r w:rsidR="00642733">
        <w:t xml:space="preserve"> Punkten är slutbehandlad.</w:t>
      </w:r>
    </w:p>
    <w:p w14:paraId="65432625" w14:textId="286849E4" w:rsidR="00773586" w:rsidRDefault="00773586" w:rsidP="00773586">
      <w:pPr>
        <w:pStyle w:val="Brdtextmedindrag"/>
      </w:pPr>
      <w:r>
        <w:t xml:space="preserve">Om </w:t>
      </w:r>
      <w:r w:rsidRPr="00E7149F">
        <w:rPr>
          <w:i/>
        </w:rPr>
        <w:t>utgiftsområde 6 Försvar och samhällets krisberedskap</w:t>
      </w:r>
      <w:r>
        <w:t xml:space="preserve">, a): Den 22 juni 2022 beslutade regeringen att </w:t>
      </w:r>
      <w:r w:rsidRPr="002C4714">
        <w:t xml:space="preserve">till Ukraina skänka försvarsmateriel i form av </w:t>
      </w:r>
      <w:r>
        <w:t>sjömålsrobot 17, pansarskott och automatgevär med ammuni</w:t>
      </w:r>
      <w:r w:rsidR="00DB54D3">
        <w:softHyphen/>
      </w:r>
      <w:r>
        <w:t>tion</w:t>
      </w:r>
      <w:r w:rsidRPr="0041283B">
        <w:rPr>
          <w:highlight w:val="yellow"/>
        </w:rPr>
        <w:t xml:space="preserve"> </w:t>
      </w:r>
      <w:r w:rsidRPr="001961DB">
        <w:t>till ett värde om 262 300 000 kronor.</w:t>
      </w:r>
      <w:r>
        <w:t xml:space="preserve"> Punkten är slut</w:t>
      </w:r>
      <w:r w:rsidR="00737C22">
        <w:softHyphen/>
      </w:r>
      <w:r>
        <w:t>behandlad.</w:t>
      </w:r>
    </w:p>
    <w:p w14:paraId="5C1B3740" w14:textId="2EC5B155" w:rsidR="00773586" w:rsidRDefault="00773586" w:rsidP="00773586">
      <w:pPr>
        <w:pStyle w:val="Brdtextmedindrag"/>
      </w:pPr>
      <w:r>
        <w:t xml:space="preserve">Om </w:t>
      </w:r>
      <w:r w:rsidRPr="00012DFF">
        <w:rPr>
          <w:i/>
          <w:iCs/>
        </w:rPr>
        <w:t>utgiftsområde 6 Försvar och samhällets krisberedskap</w:t>
      </w:r>
      <w:r>
        <w:t xml:space="preserve">, b): Den 30 juni 2022 beslutade regeringen att </w:t>
      </w:r>
      <w:r w:rsidRPr="002C4714">
        <w:t xml:space="preserve">till Ukraina skänka försvarsmateriel i form av </w:t>
      </w:r>
      <w:r>
        <w:t xml:space="preserve">pansarvärnsvapen, understödsvapen och minröjningsutrustning </w:t>
      </w:r>
      <w:r w:rsidRPr="001961DB">
        <w:t>till ett värde om 500 000 000 kronor.</w:t>
      </w:r>
      <w:r>
        <w:t xml:space="preserve"> Punkten är slutbehandlad.</w:t>
      </w:r>
    </w:p>
    <w:p w14:paraId="1B238771" w14:textId="35986414" w:rsidR="00773586" w:rsidRDefault="00773586" w:rsidP="00773586">
      <w:pPr>
        <w:pStyle w:val="Brdtextmedindrag"/>
      </w:pPr>
      <w:r>
        <w:t xml:space="preserve">Om </w:t>
      </w:r>
      <w:r w:rsidRPr="00012DFF">
        <w:rPr>
          <w:i/>
          <w:iCs/>
        </w:rPr>
        <w:t>utgiftsområde 6 Försvar och samhällets krisberedskap</w:t>
      </w:r>
      <w:r>
        <w:t>, c): Den 1 september 2022 beslutade regeringen att till Ukraina skänka försvars</w:t>
      </w:r>
      <w:r w:rsidR="00F22849">
        <w:softHyphen/>
      </w:r>
      <w:r>
        <w:t>materiel i form artilleriammunition</w:t>
      </w:r>
      <w:r w:rsidR="001961DB">
        <w:t xml:space="preserve"> </w:t>
      </w:r>
      <w:r w:rsidRPr="001961DB">
        <w:t>till ett värde om 500 000 000 kronor.</w:t>
      </w:r>
      <w:r>
        <w:t xml:space="preserve"> Punkten är slutbehandlad.</w:t>
      </w:r>
    </w:p>
    <w:p w14:paraId="1DFF6007" w14:textId="77777777" w:rsidR="0029376C" w:rsidRDefault="0029376C" w:rsidP="00167F10">
      <w:pPr>
        <w:pStyle w:val="Rubrik4utannumrering"/>
      </w:pPr>
      <w:r w:rsidRPr="00094005">
        <w:t>Riksmötet 2022/23</w:t>
      </w:r>
      <w:r w:rsidRPr="006965A0">
        <w:t xml:space="preserve"> </w:t>
      </w:r>
    </w:p>
    <w:p w14:paraId="6913AA0F" w14:textId="134FD50D" w:rsidR="0029376C" w:rsidRPr="008819F1" w:rsidRDefault="0029376C" w:rsidP="00167F10">
      <w:pPr>
        <w:pStyle w:val="Rubrik5utannumrering"/>
        <w:spacing w:before="0"/>
      </w:pPr>
      <w:r w:rsidRPr="008819F1">
        <w:t>23. Rskr. 2022/23:14</w:t>
      </w:r>
    </w:p>
    <w:p w14:paraId="326FE029" w14:textId="77777777" w:rsidR="0029376C" w:rsidRDefault="0029376C" w:rsidP="0029376C">
      <w:pPr>
        <w:pStyle w:val="Brdtextvnsterjusteradefterrskr"/>
      </w:pPr>
      <w:r>
        <w:t>Ändringar i statens budget för 2022 – Försvarsmateriel till Ukraina</w:t>
      </w:r>
    </w:p>
    <w:p w14:paraId="08F74F27" w14:textId="77777777" w:rsidR="0029376C" w:rsidRDefault="0029376C" w:rsidP="0029376C">
      <w:pPr>
        <w:pStyle w:val="Brdtextvnsterjusteradefterrskr"/>
      </w:pPr>
      <w:r>
        <w:t>Utskottsinitiativ, bet. 2022/23:FiU27</w:t>
      </w:r>
    </w:p>
    <w:p w14:paraId="12A43EDF" w14:textId="513472BD" w:rsidR="0029376C" w:rsidRDefault="0029376C" w:rsidP="0029376C">
      <w:pPr>
        <w:pStyle w:val="Brdtextvnsterjusteradefterrskr"/>
      </w:pPr>
      <w:r>
        <w:t>Skrivelsen är slutbehandlad.</w:t>
      </w:r>
    </w:p>
    <w:p w14:paraId="6422AFAC" w14:textId="77777777" w:rsidR="0029376C" w:rsidRDefault="0029376C" w:rsidP="0029376C">
      <w:pPr>
        <w:pStyle w:val="Brdtextvnsterjusteradefterrskr"/>
      </w:pPr>
    </w:p>
    <w:p w14:paraId="30E91E47" w14:textId="7DD66737" w:rsidR="00C928CD" w:rsidRDefault="0029376C" w:rsidP="002E6EAB">
      <w:pPr>
        <w:pStyle w:val="Brdtext"/>
      </w:pPr>
      <w:r>
        <w:t xml:space="preserve">Om </w:t>
      </w:r>
      <w:r w:rsidRPr="00E7149F">
        <w:rPr>
          <w:i/>
        </w:rPr>
        <w:t>försvarsmateriel till Ukraina</w:t>
      </w:r>
      <w:r>
        <w:t xml:space="preserve">: </w:t>
      </w:r>
      <w:r w:rsidRPr="00C928CD">
        <w:t xml:space="preserve">Den </w:t>
      </w:r>
      <w:r w:rsidR="00773586">
        <w:t>18</w:t>
      </w:r>
      <w:r w:rsidRPr="00C928CD">
        <w:t xml:space="preserve"> november 2022 beslutade regeringen att till Ukraina skänka försvarsmateriel i form av </w:t>
      </w:r>
      <w:r w:rsidR="00773586">
        <w:t>luftförsvars</w:t>
      </w:r>
      <w:r w:rsidR="00F05A36">
        <w:softHyphen/>
      </w:r>
      <w:r w:rsidR="00773586">
        <w:t>sy</w:t>
      </w:r>
      <w:r w:rsidR="00F05A36">
        <w:t>s</w:t>
      </w:r>
      <w:r w:rsidR="00773586">
        <w:t>tem</w:t>
      </w:r>
      <w:r w:rsidRPr="00C928CD">
        <w:t xml:space="preserve">, kvalificerad ammunition, personterrängbilar, </w:t>
      </w:r>
      <w:r w:rsidR="00773586">
        <w:t>vinterutrustning</w:t>
      </w:r>
      <w:r w:rsidRPr="00C928CD">
        <w:t>, tiktmedel, kroppsskydd, tält och maskeringsnät</w:t>
      </w:r>
      <w:r w:rsidR="001961DB" w:rsidRPr="001961DB">
        <w:t xml:space="preserve"> </w:t>
      </w:r>
      <w:r w:rsidRPr="001961DB">
        <w:t>till ett värde av 3 007 800 000 kronor</w:t>
      </w:r>
      <w:r w:rsidR="00773586" w:rsidRPr="001961DB">
        <w:t>.</w:t>
      </w:r>
      <w:r w:rsidRPr="00C928CD">
        <w:t xml:space="preserve"> Punkten är slutbehandlad</w:t>
      </w:r>
      <w:r>
        <w:t>.</w:t>
      </w:r>
    </w:p>
    <w:p w14:paraId="7BF7CB18" w14:textId="21756D26" w:rsidR="0029376C" w:rsidRDefault="0029376C" w:rsidP="0029376C">
      <w:pPr>
        <w:pStyle w:val="Rubrik5utannumrering"/>
      </w:pPr>
      <w:r>
        <w:t>24. Rskr. 2022/23:79</w:t>
      </w:r>
    </w:p>
    <w:p w14:paraId="6C374D6E" w14:textId="77777777" w:rsidR="0029376C" w:rsidRDefault="0029376C" w:rsidP="0029376C">
      <w:pPr>
        <w:pStyle w:val="Brdtextmedindrag"/>
        <w:ind w:firstLine="0"/>
        <w:jc w:val="left"/>
      </w:pPr>
      <w:r>
        <w:t>Utgiftsområde 6 Försvar och krisberedskap</w:t>
      </w:r>
    </w:p>
    <w:p w14:paraId="20A25C97" w14:textId="77777777" w:rsidR="0029376C" w:rsidRDefault="0029376C" w:rsidP="0029376C">
      <w:pPr>
        <w:pStyle w:val="Brdtextmedindrag"/>
        <w:ind w:firstLine="0"/>
        <w:jc w:val="left"/>
      </w:pPr>
      <w:r>
        <w:t>Prop. 2022/23:1, bet. 2022/23:FöU1</w:t>
      </w:r>
    </w:p>
    <w:p w14:paraId="0FC6C86D" w14:textId="77777777" w:rsidR="0029376C" w:rsidRDefault="0029376C" w:rsidP="0029376C">
      <w:pPr>
        <w:pStyle w:val="Brdtextmedindrag"/>
        <w:ind w:firstLine="0"/>
        <w:jc w:val="left"/>
      </w:pPr>
      <w:r>
        <w:t>Skrivelsen är slutbehandlad.</w:t>
      </w:r>
    </w:p>
    <w:p w14:paraId="5803C095" w14:textId="77777777" w:rsidR="0029376C" w:rsidRDefault="0029376C" w:rsidP="0029376C">
      <w:pPr>
        <w:pStyle w:val="Brdtextmedindrag"/>
        <w:ind w:firstLine="0"/>
      </w:pPr>
    </w:p>
    <w:p w14:paraId="22FFFCCE" w14:textId="5B2BA1C9" w:rsidR="00773586" w:rsidRPr="00270FDB" w:rsidRDefault="00773586" w:rsidP="00773586">
      <w:pPr>
        <w:pStyle w:val="Brdtextmedindrag"/>
        <w:ind w:firstLine="0"/>
      </w:pPr>
      <w:r w:rsidRPr="00270FDB">
        <w:t xml:space="preserve">Punkt </w:t>
      </w:r>
      <w:r>
        <w:t>2</w:t>
      </w:r>
      <w:r w:rsidRPr="00270FDB">
        <w:t xml:space="preserve"> om </w:t>
      </w:r>
      <w:r w:rsidRPr="00270FDB">
        <w:rPr>
          <w:i/>
          <w:iCs/>
        </w:rPr>
        <w:t>anslag inom utgiftsområde 6</w:t>
      </w:r>
      <w:r>
        <w:rPr>
          <w:i/>
          <w:iCs/>
        </w:rPr>
        <w:t>,</w:t>
      </w:r>
      <w:r w:rsidRPr="00270FDB">
        <w:t xml:space="preserve"> </w:t>
      </w:r>
      <w:r w:rsidRPr="00270FDB">
        <w:rPr>
          <w:i/>
        </w:rPr>
        <w:t>a) Anslagen för 202</w:t>
      </w:r>
      <w:r>
        <w:rPr>
          <w:i/>
        </w:rPr>
        <w:t>3</w:t>
      </w:r>
      <w:r w:rsidRPr="00270FDB">
        <w:t xml:space="preserve">: Den </w:t>
      </w:r>
      <w:r>
        <w:t>22</w:t>
      </w:r>
      <w:r w:rsidRPr="00270FDB">
        <w:t xml:space="preserve"> december 202</w:t>
      </w:r>
      <w:r>
        <w:t>2</w:t>
      </w:r>
      <w:r w:rsidRPr="00270FDB">
        <w:t xml:space="preserve"> beslutade regeringen regleringsbrev för budgetåret 202</w:t>
      </w:r>
      <w:r>
        <w:t>3</w:t>
      </w:r>
      <w:r w:rsidRPr="00270FDB">
        <w:t xml:space="preserve"> (regleringsbrev för Kustbevakningen, anslaget 2:5 Ersättning till SOS Alarm Sverige AB för alarmeringstjänst enligt avtal, Myndigheten för samhällsskydd och beredskap, Statens haverikommission, och Myndig</w:t>
      </w:r>
      <w:r w:rsidR="00C524C8">
        <w:softHyphen/>
      </w:r>
      <w:r w:rsidRPr="00270FDB">
        <w:t>heten för psykologiskt försvar) avseende myndigheternas verksamhet och tilldelning av anslagsmedel m.m. enligt riksdagens beslut. Punkt</w:t>
      </w:r>
      <w:r w:rsidR="00642733">
        <w:t>en</w:t>
      </w:r>
      <w:r w:rsidRPr="00270FDB">
        <w:t xml:space="preserve"> är slutbehandlad. </w:t>
      </w:r>
    </w:p>
    <w:p w14:paraId="51923B29" w14:textId="70FF67D7" w:rsidR="0029376C" w:rsidRPr="00270FDB" w:rsidRDefault="0029376C" w:rsidP="0029376C">
      <w:pPr>
        <w:pStyle w:val="Brdtextmedindrag"/>
      </w:pPr>
      <w:r>
        <w:t xml:space="preserve">Punkt 2 om </w:t>
      </w:r>
      <w:r>
        <w:rPr>
          <w:i/>
          <w:iCs/>
        </w:rPr>
        <w:t>anslag inom utgiftsområde 6,</w:t>
      </w:r>
      <w:r w:rsidRPr="00270FDB">
        <w:t xml:space="preserve"> </w:t>
      </w:r>
      <w:r w:rsidRPr="00270FDB">
        <w:rPr>
          <w:i/>
        </w:rPr>
        <w:t>b) Bemyndiganden om ekonomiska åtaganden</w:t>
      </w:r>
      <w:r>
        <w:rPr>
          <w:iCs/>
        </w:rPr>
        <w:t>, 3 och 4</w:t>
      </w:r>
      <w:r w:rsidRPr="00270FDB">
        <w:t xml:space="preserve">: Regeringen har genom beslut den </w:t>
      </w:r>
      <w:r>
        <w:t>22</w:t>
      </w:r>
      <w:r w:rsidRPr="00270FDB">
        <w:t xml:space="preserve"> december 202</w:t>
      </w:r>
      <w:r>
        <w:t>2</w:t>
      </w:r>
      <w:r w:rsidRPr="00270FDB">
        <w:t xml:space="preserve"> om regleringsbrev för Myndigheten för samhällsskydd och beredskap för 202</w:t>
      </w:r>
      <w:r>
        <w:t>3</w:t>
      </w:r>
      <w:r w:rsidRPr="00270FDB">
        <w:t xml:space="preserve"> medgett myndigheten att disponera en låneram enligt riksdagens beslut. Regeringen har genom beslut den </w:t>
      </w:r>
      <w:r>
        <w:t>22</w:t>
      </w:r>
      <w:r w:rsidRPr="00270FDB">
        <w:t xml:space="preserve"> december 202</w:t>
      </w:r>
      <w:r>
        <w:t>2</w:t>
      </w:r>
      <w:r w:rsidRPr="00270FDB">
        <w:t xml:space="preserve"> om regleringsbrev för Myndigheten för samhällsskydd och beredskap för 202</w:t>
      </w:r>
      <w:r>
        <w:t>3</w:t>
      </w:r>
      <w:r w:rsidRPr="00270FDB">
        <w:t xml:space="preserve"> fastställt bemyndigande om ekonomiska åtaganden för anslaget 2:2 Förebyggande åtgärder mot jordskred och andra naturolyckor samt för anslaget 2:4 Krisberedskap enligt riksdagens beslut. Punkt</w:t>
      </w:r>
      <w:r w:rsidR="002E618E">
        <w:t>en</w:t>
      </w:r>
      <w:r w:rsidRPr="00270FDB">
        <w:t xml:space="preserve"> är slut</w:t>
      </w:r>
      <w:r w:rsidRPr="00270FDB">
        <w:softHyphen/>
        <w:t xml:space="preserve">behandlad. </w:t>
      </w:r>
    </w:p>
    <w:p w14:paraId="71F462F1" w14:textId="0E4F55E5" w:rsidR="0029376C" w:rsidRPr="001F48E6" w:rsidRDefault="0029376C" w:rsidP="0029376C">
      <w:pPr>
        <w:pStyle w:val="Brdtextmedindrag"/>
      </w:pPr>
      <w:r>
        <w:t xml:space="preserve">Punkt 2 om </w:t>
      </w:r>
      <w:r>
        <w:rPr>
          <w:i/>
          <w:iCs/>
        </w:rPr>
        <w:t>anslag inom utgiftsområde 6,</w:t>
      </w:r>
      <w:r w:rsidRPr="00270FDB">
        <w:t xml:space="preserve"> </w:t>
      </w:r>
      <w:r w:rsidRPr="00270FDB">
        <w:rPr>
          <w:i/>
        </w:rPr>
        <w:t>c) Investeringsplaner</w:t>
      </w:r>
      <w:r>
        <w:rPr>
          <w:iCs/>
        </w:rPr>
        <w:t>, 3</w:t>
      </w:r>
      <w:r w:rsidRPr="00270FDB">
        <w:t xml:space="preserve">: Regeringen har genom beslut den </w:t>
      </w:r>
      <w:r>
        <w:t>22</w:t>
      </w:r>
      <w:r w:rsidRPr="00270FDB">
        <w:t xml:space="preserve"> december 202</w:t>
      </w:r>
      <w:r>
        <w:t>2</w:t>
      </w:r>
      <w:r w:rsidRPr="00270FDB">
        <w:t xml:space="preserve"> om regleringsbrev för Myndigheten för samhällsskydd och beredskap för 202</w:t>
      </w:r>
      <w:r>
        <w:t>3</w:t>
      </w:r>
      <w:r w:rsidRPr="00270FDB">
        <w:t xml:space="preserve"> fastställt en investeringsplan enligt riksdagens beslut. Punkt</w:t>
      </w:r>
      <w:r w:rsidR="002E618E">
        <w:t>en</w:t>
      </w:r>
      <w:r w:rsidRPr="00270FDB">
        <w:t xml:space="preserve"> är slutbehandlad.</w:t>
      </w:r>
    </w:p>
    <w:p w14:paraId="4784A997" w14:textId="77777777" w:rsidR="0029376C" w:rsidRPr="006965A0" w:rsidRDefault="0029376C" w:rsidP="0029376C">
      <w:pPr>
        <w:pStyle w:val="Rubrik5utannumrering"/>
      </w:pPr>
      <w:r>
        <w:t>25</w:t>
      </w:r>
      <w:r w:rsidRPr="006965A0">
        <w:t>. Rskr. 202</w:t>
      </w:r>
      <w:r>
        <w:t>2</w:t>
      </w:r>
      <w:r w:rsidRPr="006965A0">
        <w:t>/2</w:t>
      </w:r>
      <w:r>
        <w:t>3</w:t>
      </w:r>
      <w:r w:rsidRPr="006965A0">
        <w:t>:</w:t>
      </w:r>
      <w:r>
        <w:t>80</w:t>
      </w:r>
    </w:p>
    <w:p w14:paraId="476AF161" w14:textId="77777777" w:rsidR="0029376C" w:rsidRPr="006965A0" w:rsidRDefault="0029376C" w:rsidP="0029376C">
      <w:pPr>
        <w:keepNext/>
        <w:spacing w:after="0" w:line="240" w:lineRule="auto"/>
        <w:rPr>
          <w:rFonts w:ascii="Times New Roman" w:hAnsi="Times New Roman"/>
          <w:sz w:val="20"/>
        </w:rPr>
      </w:pPr>
      <w:r w:rsidRPr="006965A0">
        <w:rPr>
          <w:rFonts w:ascii="Times New Roman" w:hAnsi="Times New Roman"/>
          <w:sz w:val="20"/>
        </w:rPr>
        <w:t>Utgiftsområde 6 Försvar och samhällets krisberedskap</w:t>
      </w:r>
    </w:p>
    <w:p w14:paraId="6CBAE2D0" w14:textId="77777777" w:rsidR="0029376C" w:rsidRPr="006965A0" w:rsidRDefault="0029376C" w:rsidP="0029376C">
      <w:pPr>
        <w:keepNext/>
        <w:spacing w:after="0" w:line="240" w:lineRule="auto"/>
        <w:rPr>
          <w:rFonts w:ascii="Times New Roman" w:hAnsi="Times New Roman"/>
          <w:sz w:val="20"/>
        </w:rPr>
      </w:pPr>
      <w:r w:rsidRPr="006965A0">
        <w:rPr>
          <w:rFonts w:ascii="Times New Roman" w:hAnsi="Times New Roman"/>
          <w:sz w:val="20"/>
        </w:rPr>
        <w:t>Prop. 202</w:t>
      </w:r>
      <w:r>
        <w:rPr>
          <w:rFonts w:ascii="Times New Roman" w:hAnsi="Times New Roman"/>
          <w:sz w:val="20"/>
        </w:rPr>
        <w:t>2</w:t>
      </w:r>
      <w:r w:rsidRPr="006965A0">
        <w:rPr>
          <w:rFonts w:ascii="Times New Roman" w:hAnsi="Times New Roman"/>
          <w:sz w:val="20"/>
        </w:rPr>
        <w:t>/2</w:t>
      </w:r>
      <w:r>
        <w:rPr>
          <w:rFonts w:ascii="Times New Roman" w:hAnsi="Times New Roman"/>
          <w:sz w:val="20"/>
        </w:rPr>
        <w:t>3</w:t>
      </w:r>
      <w:r w:rsidRPr="006965A0">
        <w:rPr>
          <w:rFonts w:ascii="Times New Roman" w:hAnsi="Times New Roman"/>
          <w:sz w:val="20"/>
        </w:rPr>
        <w:t>:1, bet. 202</w:t>
      </w:r>
      <w:r>
        <w:rPr>
          <w:rFonts w:ascii="Times New Roman" w:hAnsi="Times New Roman"/>
          <w:sz w:val="20"/>
        </w:rPr>
        <w:t>2</w:t>
      </w:r>
      <w:r w:rsidRPr="006965A0">
        <w:rPr>
          <w:rFonts w:ascii="Times New Roman" w:hAnsi="Times New Roman"/>
          <w:sz w:val="20"/>
        </w:rPr>
        <w:t>/2</w:t>
      </w:r>
      <w:r>
        <w:rPr>
          <w:rFonts w:ascii="Times New Roman" w:hAnsi="Times New Roman"/>
          <w:sz w:val="20"/>
        </w:rPr>
        <w:t>3</w:t>
      </w:r>
      <w:r w:rsidRPr="006965A0">
        <w:rPr>
          <w:rFonts w:ascii="Times New Roman" w:hAnsi="Times New Roman"/>
          <w:sz w:val="20"/>
        </w:rPr>
        <w:t xml:space="preserve">:FöU1 </w:t>
      </w:r>
    </w:p>
    <w:p w14:paraId="589C37D4" w14:textId="77777777" w:rsidR="0029376C" w:rsidRPr="006965A0" w:rsidRDefault="0029376C" w:rsidP="0029376C">
      <w:pPr>
        <w:keepNext/>
        <w:spacing w:after="0" w:line="240" w:lineRule="auto"/>
        <w:rPr>
          <w:rFonts w:ascii="Times New Roman" w:eastAsiaTheme="minorHAnsi" w:hAnsi="Times New Roman"/>
          <w:sz w:val="20"/>
        </w:rPr>
      </w:pPr>
      <w:r w:rsidRPr="006965A0">
        <w:rPr>
          <w:rFonts w:ascii="Times New Roman" w:eastAsiaTheme="minorHAnsi" w:hAnsi="Times New Roman"/>
          <w:sz w:val="20"/>
        </w:rPr>
        <w:t>Skrivelsen är inte slutbehandlad.</w:t>
      </w:r>
    </w:p>
    <w:p w14:paraId="7C169A00" w14:textId="77777777" w:rsidR="0029376C" w:rsidRPr="006965A0" w:rsidRDefault="0029376C" w:rsidP="0029376C">
      <w:pPr>
        <w:keepNext/>
        <w:spacing w:after="0" w:line="240" w:lineRule="auto"/>
        <w:rPr>
          <w:rFonts w:ascii="Times New Roman" w:eastAsiaTheme="minorHAnsi" w:hAnsi="Times New Roman"/>
          <w:sz w:val="20"/>
        </w:rPr>
      </w:pPr>
    </w:p>
    <w:p w14:paraId="0A1EF7FA" w14:textId="07FEE36B" w:rsidR="0029376C" w:rsidRPr="006965A0" w:rsidRDefault="0029376C" w:rsidP="0029376C">
      <w:pPr>
        <w:pStyle w:val="Brdtext"/>
      </w:pPr>
      <w:r w:rsidRPr="006965A0">
        <w:t xml:space="preserve">Punkt </w:t>
      </w:r>
      <w:r>
        <w:t>2</w:t>
      </w:r>
      <w:r w:rsidRPr="006965A0">
        <w:t xml:space="preserve"> a) om</w:t>
      </w:r>
      <w:r w:rsidRPr="006965A0">
        <w:rPr>
          <w:i/>
        </w:rPr>
        <w:t xml:space="preserve"> anslagen för 202</w:t>
      </w:r>
      <w:r>
        <w:rPr>
          <w:i/>
        </w:rPr>
        <w:t>3</w:t>
      </w:r>
      <w:r w:rsidRPr="006965A0">
        <w:t xml:space="preserve">: Den </w:t>
      </w:r>
      <w:r>
        <w:t>21</w:t>
      </w:r>
      <w:r w:rsidRPr="006965A0">
        <w:t xml:space="preserve"> december 202</w:t>
      </w:r>
      <w:r>
        <w:t>2</w:t>
      </w:r>
      <w:r w:rsidRPr="006965A0">
        <w:t xml:space="preserve"> beslutade regeringen regleringsbrev för budgetåret 202</w:t>
      </w:r>
      <w:r>
        <w:t>3</w:t>
      </w:r>
      <w:r w:rsidRPr="006965A0">
        <w:t xml:space="preserve"> avseende Försvarets materielverk, Försvarets radioanstalt, Försvarsmakten, Försvarsunder</w:t>
      </w:r>
      <w:r>
        <w:softHyphen/>
      </w:r>
      <w:r w:rsidRPr="006965A0">
        <w:t>rättelse</w:t>
      </w:r>
      <w:r>
        <w:softHyphen/>
      </w:r>
      <w:r>
        <w:softHyphen/>
      </w:r>
      <w:r w:rsidRPr="006965A0">
        <w:t xml:space="preserve">domstolen, </w:t>
      </w:r>
      <w:r>
        <w:t xml:space="preserve">Myndigheten för totalförsvarsanalys, </w:t>
      </w:r>
      <w:r w:rsidRPr="006965A0">
        <w:t xml:space="preserve">Statens </w:t>
      </w:r>
      <w:r w:rsidR="00773586" w:rsidRPr="006965A0">
        <w:t>inspektion</w:t>
      </w:r>
      <w:r w:rsidRPr="006965A0">
        <w:t xml:space="preserve"> för försvarsunderrättelseverk</w:t>
      </w:r>
      <w:r>
        <w:softHyphen/>
      </w:r>
      <w:r w:rsidRPr="006965A0">
        <w:t xml:space="preserve">samheten, Totalförsvarets </w:t>
      </w:r>
      <w:r w:rsidR="00773586" w:rsidRPr="006965A0">
        <w:t>forsk</w:t>
      </w:r>
      <w:r w:rsidR="00C524C8">
        <w:softHyphen/>
      </w:r>
      <w:r w:rsidR="00773586" w:rsidRPr="006965A0">
        <w:t>ningsinstitut</w:t>
      </w:r>
      <w:r w:rsidRPr="006965A0">
        <w:t xml:space="preserve">, Totalförsvarets plikt- och prövningsverk, anslaget 1:7 </w:t>
      </w:r>
      <w:r w:rsidR="00773586" w:rsidRPr="006965A0">
        <w:t>Officersutbildning m.m.</w:t>
      </w:r>
      <w:r w:rsidRPr="006965A0">
        <w:t xml:space="preserve"> och anslaget 1:10 Nämnder m.m. Punkten är slutbehandlad. </w:t>
      </w:r>
    </w:p>
    <w:p w14:paraId="611BDC9A" w14:textId="726BBDDD" w:rsidR="0029376C" w:rsidRPr="00FE0304" w:rsidRDefault="0029376C" w:rsidP="00FE0304">
      <w:pPr>
        <w:pStyle w:val="Brdtextmedindrag"/>
      </w:pPr>
      <w:r w:rsidRPr="00FE0304">
        <w:t xml:space="preserve">Punkt 2 b) om bemyndiganden om ekonomiska åtaganden: </w:t>
      </w:r>
    </w:p>
    <w:p w14:paraId="04EAF549" w14:textId="77777777" w:rsidR="0029376C" w:rsidRPr="00AB04FC" w:rsidRDefault="0029376C" w:rsidP="0029376C">
      <w:pPr>
        <w:pStyle w:val="Brdtext"/>
        <w:rPr>
          <w:i/>
          <w:iCs/>
        </w:rPr>
      </w:pPr>
      <w:r>
        <w:rPr>
          <w:rFonts w:ascii="Arial" w:hAnsi="Arial" w:cs="Arial"/>
        </w:rPr>
        <w:t xml:space="preserve">  </w:t>
      </w:r>
      <w:r>
        <w:t>–</w:t>
      </w:r>
      <w:r w:rsidRPr="006965A0">
        <w:t xml:space="preserve"> om </w:t>
      </w:r>
      <w:r w:rsidRPr="006965A0">
        <w:rPr>
          <w:i/>
          <w:iCs/>
        </w:rPr>
        <w:t>bemyndigande till regeringen att för 202</w:t>
      </w:r>
      <w:r>
        <w:rPr>
          <w:i/>
          <w:iCs/>
        </w:rPr>
        <w:t>3</w:t>
      </w:r>
      <w:r w:rsidRPr="006965A0">
        <w:rPr>
          <w:i/>
          <w:iCs/>
        </w:rPr>
        <w:t xml:space="preserve"> utnyttja en kredit i Riksgäldskontoret i händelse av krig, krigsfara eller andra utomordentliga förhållanden som uppgår till högst 40 000 000 000 kronor. </w:t>
      </w:r>
      <w:r w:rsidRPr="006965A0">
        <w:t xml:space="preserve">Punkten är inte slutbehandlad. </w:t>
      </w:r>
    </w:p>
    <w:p w14:paraId="44D0B63B" w14:textId="1BDFC8F7" w:rsidR="0029376C" w:rsidRPr="006965A0" w:rsidRDefault="0029376C" w:rsidP="0029376C">
      <w:pPr>
        <w:pStyle w:val="Brdtext"/>
      </w:pPr>
      <w:r>
        <w:rPr>
          <w:rFonts w:ascii="Arial" w:hAnsi="Arial" w:cs="Arial"/>
        </w:rPr>
        <w:t xml:space="preserve">  </w:t>
      </w:r>
      <w:r>
        <w:t>–</w:t>
      </w:r>
      <w:r w:rsidRPr="006965A0">
        <w:t xml:space="preserve"> om </w:t>
      </w:r>
      <w:r w:rsidRPr="006965A0">
        <w:rPr>
          <w:i/>
          <w:iCs/>
        </w:rPr>
        <w:t>bemyndigande till regeringen att för 202</w:t>
      </w:r>
      <w:r>
        <w:rPr>
          <w:i/>
          <w:iCs/>
        </w:rPr>
        <w:t>3</w:t>
      </w:r>
      <w:r w:rsidRPr="006965A0">
        <w:rPr>
          <w:i/>
          <w:iCs/>
        </w:rPr>
        <w:t xml:space="preserve"> besluta om en kredit i Riksgäldskontoret för Försvarets materielverk: </w:t>
      </w:r>
      <w:r w:rsidRPr="006965A0">
        <w:t xml:space="preserve">Den </w:t>
      </w:r>
      <w:r>
        <w:t>21</w:t>
      </w:r>
      <w:r w:rsidRPr="006965A0">
        <w:t xml:space="preserve"> december 202</w:t>
      </w:r>
      <w:r>
        <w:t>2</w:t>
      </w:r>
      <w:r w:rsidRPr="006965A0">
        <w:t xml:space="preserve"> beslutade regeringen regleringsbrev för budgetåret 202</w:t>
      </w:r>
      <w:r>
        <w:t>3</w:t>
      </w:r>
      <w:r w:rsidRPr="006965A0">
        <w:t xml:space="preserve"> avseende </w:t>
      </w:r>
      <w:r w:rsidR="00773586" w:rsidRPr="006965A0">
        <w:t>För</w:t>
      </w:r>
      <w:r w:rsidR="00C524C8">
        <w:softHyphen/>
      </w:r>
      <w:r w:rsidR="00773586" w:rsidRPr="006965A0">
        <w:t>svarets materielverk.</w:t>
      </w:r>
      <w:r w:rsidRPr="006965A0">
        <w:t xml:space="preserve"> Punkten är slutbehandlad.</w:t>
      </w:r>
    </w:p>
    <w:p w14:paraId="15EBBE91" w14:textId="77777777" w:rsidR="0029376C" w:rsidRDefault="0029376C" w:rsidP="0029376C">
      <w:pPr>
        <w:pStyle w:val="Brdtext"/>
      </w:pPr>
      <w:r>
        <w:rPr>
          <w:rFonts w:ascii="Arial" w:hAnsi="Arial" w:cs="Arial"/>
        </w:rPr>
        <w:t xml:space="preserve">  </w:t>
      </w:r>
      <w:r>
        <w:t>–</w:t>
      </w:r>
      <w:r w:rsidRPr="006965A0">
        <w:t xml:space="preserve"> om </w:t>
      </w:r>
      <w:r w:rsidRPr="006965A0">
        <w:rPr>
          <w:i/>
          <w:iCs/>
        </w:rPr>
        <w:t>bemyndigande till regeringen att under 202</w:t>
      </w:r>
      <w:r>
        <w:rPr>
          <w:i/>
          <w:iCs/>
        </w:rPr>
        <w:t>3</w:t>
      </w:r>
      <w:r w:rsidRPr="006965A0">
        <w:rPr>
          <w:i/>
          <w:iCs/>
        </w:rPr>
        <w:t xml:space="preserve"> ingå ekonomiska åtaganden som inklusive tidigare åtaganden medför behov av framtida anslag på högst de belopp och inom de tidsperioder som regeringen föreslår:</w:t>
      </w:r>
      <w:r w:rsidRPr="006965A0">
        <w:t xml:space="preserve"> Den </w:t>
      </w:r>
      <w:r>
        <w:t>21</w:t>
      </w:r>
      <w:r w:rsidRPr="006965A0">
        <w:t xml:space="preserve"> december 202</w:t>
      </w:r>
      <w:r>
        <w:t>2</w:t>
      </w:r>
      <w:r w:rsidRPr="006965A0">
        <w:t xml:space="preserve"> beslutade regeringen regleringsbrev för budgetåret 202</w:t>
      </w:r>
      <w:r>
        <w:t>3</w:t>
      </w:r>
      <w:r w:rsidRPr="006965A0">
        <w:t xml:space="preserve"> avseende Försvarsmakten och Försvarets materielverk. Punkten är slutbehandlad.</w:t>
      </w:r>
    </w:p>
    <w:p w14:paraId="0FFA7EF2" w14:textId="77777777" w:rsidR="0029376C" w:rsidRDefault="0029376C" w:rsidP="0029376C">
      <w:pPr>
        <w:pStyle w:val="Brdtextmedindrag"/>
      </w:pPr>
      <w:r w:rsidRPr="003C0AD3">
        <w:t xml:space="preserve">Punkt </w:t>
      </w:r>
      <w:r>
        <w:t>2</w:t>
      </w:r>
      <w:r w:rsidRPr="006965A0">
        <w:t xml:space="preserve"> c) om </w:t>
      </w:r>
      <w:r w:rsidRPr="006965A0">
        <w:rPr>
          <w:i/>
          <w:iCs/>
        </w:rPr>
        <w:t xml:space="preserve">investeringsplaner: </w:t>
      </w:r>
      <w:r w:rsidRPr="006965A0">
        <w:t xml:space="preserve">Den </w:t>
      </w:r>
      <w:r>
        <w:t>21</w:t>
      </w:r>
      <w:r w:rsidRPr="006965A0">
        <w:t xml:space="preserve"> december 202</w:t>
      </w:r>
      <w:r>
        <w:t>2</w:t>
      </w:r>
      <w:r w:rsidRPr="006965A0">
        <w:t xml:space="preserve"> beslutade regeringen regleringsbrev för budgetåret 202</w:t>
      </w:r>
      <w:r>
        <w:t>3</w:t>
      </w:r>
      <w:r w:rsidRPr="006965A0">
        <w:t xml:space="preserve"> avseende Försvarsmakten. Punkten är slutbehandlad. </w:t>
      </w:r>
    </w:p>
    <w:p w14:paraId="79DDE44C" w14:textId="77777777" w:rsidR="002E618E" w:rsidRDefault="00773586" w:rsidP="00773586">
      <w:pPr>
        <w:pStyle w:val="Brdtextmedindrag"/>
      </w:pPr>
      <w:r>
        <w:t xml:space="preserve">Punkt 4 om </w:t>
      </w:r>
      <w:r w:rsidRPr="00AB04FC">
        <w:rPr>
          <w:i/>
          <w:iCs/>
        </w:rPr>
        <w:t>bemyndigande till regeringen att lokalisera Försvars</w:t>
      </w:r>
      <w:r w:rsidR="00C524C8">
        <w:rPr>
          <w:i/>
          <w:iCs/>
        </w:rPr>
        <w:softHyphen/>
      </w:r>
      <w:r w:rsidRPr="00AB04FC">
        <w:rPr>
          <w:i/>
          <w:iCs/>
        </w:rPr>
        <w:t>maktens logistik med ledning och stab i Arboga och besluta att organisationsenheten i samband med det byter namn till Försvarsmaktens logistikregemente.</w:t>
      </w:r>
      <w:r>
        <w:rPr>
          <w:i/>
          <w:iCs/>
        </w:rPr>
        <w:t xml:space="preserve"> </w:t>
      </w:r>
      <w:r w:rsidRPr="006965A0">
        <w:t xml:space="preserve">Punkten är </w:t>
      </w:r>
      <w:r>
        <w:t xml:space="preserve">inte </w:t>
      </w:r>
      <w:r w:rsidRPr="006965A0">
        <w:t>slutbehandlad.</w:t>
      </w:r>
    </w:p>
    <w:p w14:paraId="17E4BB38" w14:textId="5E9449BE" w:rsidR="00773586" w:rsidRPr="007760CE" w:rsidRDefault="00773586" w:rsidP="00773586">
      <w:pPr>
        <w:pStyle w:val="Brdtextmedindrag"/>
      </w:pPr>
      <w:r>
        <w:t>Följande punkter är inte slutbehandlade: 2 b och 4.</w:t>
      </w:r>
    </w:p>
    <w:p w14:paraId="5B629220" w14:textId="6DD20963" w:rsidR="001A648C" w:rsidRDefault="001A648C" w:rsidP="0029376C">
      <w:pPr>
        <w:pStyle w:val="Brdtextmedindrag"/>
      </w:pPr>
    </w:p>
    <w:p w14:paraId="0692365F" w14:textId="77777777" w:rsidR="00654C3D" w:rsidRDefault="00654C3D" w:rsidP="00490BED">
      <w:pPr>
        <w:pStyle w:val="Brdtextmedindrag"/>
        <w:ind w:firstLine="0"/>
      </w:pPr>
    </w:p>
    <w:p w14:paraId="380C80B5" w14:textId="73F484A9" w:rsidR="00654C3D" w:rsidRPr="00216DDC" w:rsidRDefault="00654C3D" w:rsidP="00490BED">
      <w:pPr>
        <w:pStyle w:val="Brdtextmedindrag"/>
        <w:ind w:firstLine="0"/>
        <w:sectPr w:rsidR="00654C3D" w:rsidRPr="00216DDC" w:rsidSect="00F74809">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pPr>
    </w:p>
    <w:p w14:paraId="7F9F1A4F" w14:textId="077BEA5A" w:rsidR="0074751D" w:rsidRDefault="003A5BEE" w:rsidP="003476E3">
      <w:pPr>
        <w:pStyle w:val="Rubrik2"/>
        <w:spacing w:before="0"/>
      </w:pPr>
      <w:bookmarkStart w:id="143" w:name="_Toc129250744"/>
      <w:bookmarkStart w:id="144" w:name="_Hlk126147182"/>
      <w:r>
        <w:t xml:space="preserve">2.5  </w:t>
      </w:r>
      <w:r w:rsidR="00C9790C">
        <w:t>Social</w:t>
      </w:r>
      <w:r w:rsidR="0074751D">
        <w:t>departementet</w:t>
      </w:r>
      <w:bookmarkStart w:id="145" w:name="_Toc91134617"/>
      <w:bookmarkEnd w:id="145"/>
      <w:bookmarkEnd w:id="143"/>
    </w:p>
    <w:p w14:paraId="7BFF6C24" w14:textId="3ACD0141" w:rsidR="00A23440" w:rsidRDefault="00A23440" w:rsidP="00A23440">
      <w:pPr>
        <w:pStyle w:val="Rubrik3utannumrering"/>
        <w:spacing w:before="0"/>
      </w:pPr>
      <w:r>
        <w:t>Äldre riksmöten</w:t>
      </w:r>
    </w:p>
    <w:p w14:paraId="76AA21F2" w14:textId="77777777" w:rsidR="00A021D9" w:rsidRDefault="00A021D9" w:rsidP="00A021D9">
      <w:pPr>
        <w:pStyle w:val="Rubrik4utannumrering"/>
        <w:spacing w:before="0"/>
      </w:pPr>
      <w:r w:rsidRPr="00891251">
        <w:t xml:space="preserve">Riksmötet </w:t>
      </w:r>
      <w:r w:rsidRPr="00AA6441">
        <w:t>2016</w:t>
      </w:r>
      <w:r w:rsidRPr="00891251">
        <w:t>/17</w:t>
      </w:r>
    </w:p>
    <w:p w14:paraId="77E53AD2" w14:textId="77777777" w:rsidR="00A021D9" w:rsidRPr="00AA6441" w:rsidRDefault="00A021D9" w:rsidP="00A021D9">
      <w:pPr>
        <w:pStyle w:val="Rubrik5utannumrering"/>
        <w:spacing w:before="0"/>
      </w:pPr>
      <w:bookmarkStart w:id="146" w:name="_Hlk124952803"/>
      <w:bookmarkEnd w:id="146"/>
      <w:r w:rsidRPr="00AA6441">
        <w:t>1. Rskr. 2016/17:144</w:t>
      </w:r>
    </w:p>
    <w:p w14:paraId="300E7883" w14:textId="77777777" w:rsidR="00A021D9" w:rsidRPr="00AA6441" w:rsidRDefault="00A021D9" w:rsidP="00E575F9">
      <w:pPr>
        <w:pStyle w:val="Brdtext"/>
        <w:jc w:val="left"/>
      </w:pPr>
      <w:r w:rsidRPr="00AA6441">
        <w:t>Riksrevisionens rapport om felaktiga utbetalningar inom socialförsäkringen</w:t>
      </w:r>
    </w:p>
    <w:p w14:paraId="3631F48F" w14:textId="77777777" w:rsidR="00A021D9" w:rsidRPr="00AA6441" w:rsidRDefault="00A021D9" w:rsidP="00E575F9">
      <w:pPr>
        <w:pStyle w:val="Brdtext"/>
        <w:jc w:val="left"/>
      </w:pPr>
      <w:r w:rsidRPr="00AA6441">
        <w:t>Skr. 2016/17:51, bet. 2016/17:SfU10</w:t>
      </w:r>
    </w:p>
    <w:p w14:paraId="357FE9EA" w14:textId="639CF9CA" w:rsidR="00A021D9" w:rsidRPr="00AA6441" w:rsidRDefault="00A021D9" w:rsidP="00E575F9">
      <w:pPr>
        <w:pStyle w:val="Brdtext"/>
        <w:jc w:val="left"/>
      </w:pPr>
      <w:r w:rsidRPr="00AA6441">
        <w:t>Tidigare redovisad, se skr. 2017/18:75 (S 15), skr. 2018/19:75 (S</w:t>
      </w:r>
      <w:r w:rsidR="00F64D95">
        <w:t> </w:t>
      </w:r>
      <w:r w:rsidRPr="00AA6441">
        <w:t>9), skr. 2019/20:75 (S 4), skr. 2020/21:75 (S 3) och skr. 2021/22:75 (S 2).</w:t>
      </w:r>
    </w:p>
    <w:p w14:paraId="073D994B" w14:textId="77777777" w:rsidR="00A021D9" w:rsidRPr="00AA6441" w:rsidRDefault="00A021D9" w:rsidP="00E575F9">
      <w:pPr>
        <w:pStyle w:val="Brdtext"/>
        <w:jc w:val="left"/>
      </w:pPr>
      <w:r w:rsidRPr="00AA6441">
        <w:t>Skrivelsen är inte slutbehandlad.</w:t>
      </w:r>
    </w:p>
    <w:p w14:paraId="612E7935" w14:textId="77777777" w:rsidR="00A021D9" w:rsidRPr="00AA6441" w:rsidRDefault="00A021D9" w:rsidP="00A021D9">
      <w:pPr>
        <w:pStyle w:val="Brdtext"/>
      </w:pPr>
    </w:p>
    <w:p w14:paraId="4EECD17A" w14:textId="5805445B" w:rsidR="00A021D9" w:rsidRPr="00AA6441" w:rsidRDefault="00A021D9" w:rsidP="00A021D9">
      <w:pPr>
        <w:pStyle w:val="Brdtext"/>
      </w:pPr>
      <w:r w:rsidRPr="00AA6441">
        <w:t xml:space="preserve">Punkt 1 om </w:t>
      </w:r>
      <w:r w:rsidRPr="00AA6441">
        <w:rPr>
          <w:i/>
          <w:iCs/>
        </w:rPr>
        <w:t>felaktiga utbetalningar inom socialförsäkringen</w:t>
      </w:r>
      <w:r w:rsidRPr="00AA6441">
        <w:t>*: Riksdagen har ställt sig bakom det som utskottet anför om att regeringen bör se till att Försäkringskassan regelbundet mäter storleken på felaktiga utbetalningar och tillkännagett detta för regeringen (bet. 2016/17:SfU10 s. 5 f</w:t>
      </w:r>
      <w:r w:rsidR="00213D4A">
        <w:t>.</w:t>
      </w:r>
      <w:r w:rsidRPr="00AA6441">
        <w:t>). Regeringen beslutade den 30 juni 2016 att tillkalla en delegation med uppdrag att motverka överutnyttjande av och felaktiga utbetalningar från välfärdssystemen (Fi 2016:07, dir. 2016:60). Delegationen fick bl.a. i uppdrag att genomföra omfattningsstudier avseende felaktiga utbetal</w:t>
      </w:r>
      <w:r w:rsidR="00E575F9">
        <w:softHyphen/>
      </w:r>
      <w:r w:rsidRPr="00AA6441">
        <w:t xml:space="preserve">ningar och redovisa orsakerna. Enligt direktiven skulle delegationen pröva om det är möjligt och lämpligt att använda sig av tidigare tillämpade metoder eller om nya metoder behövs för att bedöma omfattningen. Uppdraget slutredovisades den 12 december 2019 genom betänkandet Samlade åtgärder för korrekta utbetalningar från välfärdssystemen (SOU 2019:59). </w:t>
      </w:r>
    </w:p>
    <w:p w14:paraId="6E2D0C62" w14:textId="4A532AD9" w:rsidR="00A021D9" w:rsidRPr="00AA6441" w:rsidRDefault="00A021D9" w:rsidP="00A021D9">
      <w:pPr>
        <w:pStyle w:val="Brdtextmedindrag"/>
      </w:pPr>
      <w:bookmarkStart w:id="147" w:name="_Hlk124511491"/>
      <w:r w:rsidRPr="00AA6441">
        <w:t>I budgetpropositionen för 2021 (prop. 2020/21:1 utg.omr.</w:t>
      </w:r>
      <w:r w:rsidR="003C5C26">
        <w:t> </w:t>
      </w:r>
      <w:r w:rsidRPr="00AA6441">
        <w:t>2, avsnitt 2.3.3 s. 9, bet. 2020/21:FiU2, rskr. 2020/21:150) föreslog regerin</w:t>
      </w:r>
      <w:bookmarkEnd w:id="147"/>
      <w:r w:rsidRPr="00AA6441">
        <w:t xml:space="preserve">gen ett åtgärdspaket för att motverka fusk och missbruk inom välfärdssystemen. Försäkringskassan får från och med 2021 medel för att intensifiera arbetet. </w:t>
      </w:r>
    </w:p>
    <w:p w14:paraId="3C7A7C96" w14:textId="3C5180FB" w:rsidR="002A2C21" w:rsidRDefault="002A2C21" w:rsidP="00A021D9">
      <w:pPr>
        <w:pStyle w:val="Brdtextmedindrag"/>
      </w:pPr>
      <w:r w:rsidRPr="002A2C21">
        <w:t xml:space="preserve">Genom förordningen (2021:663) om arbetet med att säkerställa korrekta utbetalningar från välfärdssystemen, som trädde i kraft i juni 2021, säkerställs att Försäkringskassan </w:t>
      </w:r>
      <w:r w:rsidR="003C5C26">
        <w:t>och vissa andra</w:t>
      </w:r>
      <w:r w:rsidRPr="002A2C21">
        <w:t xml:space="preserve"> myndigheter regelbundet ska genomföra omfattningsstudier. Ekonomi</w:t>
      </w:r>
      <w:r w:rsidR="00CC5B7F">
        <w:softHyphen/>
      </w:r>
      <w:r w:rsidRPr="002A2C21">
        <w:t xml:space="preserve">styrningsverket </w:t>
      </w:r>
      <w:r w:rsidR="003C5C26">
        <w:t xml:space="preserve">ska senast den 31 mars 2023 </w:t>
      </w:r>
      <w:r w:rsidRPr="002A2C21">
        <w:t>lämna en första samlad redovisning enligt förordningen. Regeringen avser därefter att återkomma till riksdagen i frågan. Målet är att kunna slutbehandla tillkännagivandet i budgetpropositionen för 2024. Punkten är inte slutbehandlad</w:t>
      </w:r>
      <w:r>
        <w:t xml:space="preserve">. </w:t>
      </w:r>
    </w:p>
    <w:p w14:paraId="21ACD7C5" w14:textId="384A22FA" w:rsidR="00A021D9" w:rsidRPr="00AA6441" w:rsidRDefault="00A021D9" w:rsidP="00A021D9">
      <w:pPr>
        <w:pStyle w:val="Rubrik5utannumrering"/>
      </w:pPr>
      <w:r w:rsidRPr="00AA6441">
        <w:t>2. Rskr. 2016/17:156</w:t>
      </w:r>
    </w:p>
    <w:p w14:paraId="7EDE7768" w14:textId="77777777" w:rsidR="00A021D9" w:rsidRPr="00AA6441" w:rsidRDefault="00A021D9" w:rsidP="00E575F9">
      <w:pPr>
        <w:pStyle w:val="Brdtext"/>
        <w:jc w:val="left"/>
      </w:pPr>
      <w:r w:rsidRPr="00AA6441">
        <w:t>Trygg och säker vård för barn och unga som vårdas utanför det egna hemmet</w:t>
      </w:r>
    </w:p>
    <w:p w14:paraId="3797BEA1" w14:textId="77777777" w:rsidR="00A021D9" w:rsidRPr="00AA6441" w:rsidRDefault="00A021D9" w:rsidP="00E575F9">
      <w:pPr>
        <w:pStyle w:val="Brdtext"/>
        <w:jc w:val="left"/>
      </w:pPr>
      <w:r w:rsidRPr="00AA6441">
        <w:t>Prop. 2016/17:59, bet. 2016/17:SoU11</w:t>
      </w:r>
    </w:p>
    <w:p w14:paraId="5378E50D" w14:textId="77777777" w:rsidR="00A021D9" w:rsidRPr="00AA6441" w:rsidRDefault="00A021D9" w:rsidP="00E575F9">
      <w:pPr>
        <w:pStyle w:val="Brdtext"/>
        <w:jc w:val="left"/>
      </w:pPr>
      <w:r w:rsidRPr="00AA6441">
        <w:t>Tidigare redovisad, se skr. 2017/18:75 (S 17), skr. 2018/19:75 (S 10), skr. 2019/20:75 (S 5), skr. 2020/21:75 (S 4) och skr. 2021/22:75 (S 3).</w:t>
      </w:r>
    </w:p>
    <w:p w14:paraId="5FF81743" w14:textId="77777777" w:rsidR="00A021D9" w:rsidRPr="00AA6441" w:rsidRDefault="00A021D9" w:rsidP="00E575F9">
      <w:pPr>
        <w:pStyle w:val="Brdtext"/>
        <w:jc w:val="left"/>
      </w:pPr>
      <w:r w:rsidRPr="00AA6441">
        <w:t>Skrivelsen är inte slutbehandlad.</w:t>
      </w:r>
    </w:p>
    <w:p w14:paraId="4BA142A0" w14:textId="77777777" w:rsidR="00A021D9" w:rsidRPr="00AA6441" w:rsidRDefault="00A021D9" w:rsidP="00A021D9">
      <w:pPr>
        <w:pStyle w:val="Brdtext"/>
      </w:pPr>
    </w:p>
    <w:p w14:paraId="2DC69A4A" w14:textId="2785902C" w:rsidR="00C94F4F" w:rsidRDefault="00A021D9" w:rsidP="00A021D9">
      <w:pPr>
        <w:pStyle w:val="Brdtext"/>
      </w:pPr>
      <w:bookmarkStart w:id="148" w:name="_Hlk62476876"/>
      <w:r w:rsidRPr="00AA6441">
        <w:t xml:space="preserve">Punkt 2 om </w:t>
      </w:r>
      <w:r w:rsidRPr="00AA6441">
        <w:rPr>
          <w:i/>
          <w:iCs/>
        </w:rPr>
        <w:t>generell tillståndsplikt*</w:t>
      </w:r>
      <w:r w:rsidRPr="00AA6441">
        <w:t>: Riksdagen har ställt sig bakom det som utskottet anför om att regeringen bör återkomma till riksdagen med förslag som innebär att samma krav på tillstånd som gäller för enskilda för att yrkesmässigt bedriva verksamhet inom socialtjänsten även ska gälla för offentlig verksamhet och tillkännagett detta för regeringen (bet.</w:t>
      </w:r>
      <w:r w:rsidR="003C5C26">
        <w:t> </w:t>
      </w:r>
      <w:r w:rsidRPr="00AA6441">
        <w:t>2016/17:SoU11 s. 7 f</w:t>
      </w:r>
      <w:r w:rsidR="00213D4A">
        <w:t>.</w:t>
      </w:r>
      <w:r w:rsidRPr="00AA6441">
        <w:t xml:space="preserve">). </w:t>
      </w:r>
    </w:p>
    <w:p w14:paraId="0485D370" w14:textId="1A132A5B" w:rsidR="00A021D9" w:rsidRPr="00AA6441" w:rsidRDefault="00A021D9" w:rsidP="001D4D4B">
      <w:pPr>
        <w:pStyle w:val="Brdtextmedindrag"/>
      </w:pPr>
      <w:r w:rsidRPr="00AA6441">
        <w:t>I budgetpropositionen för 2018 (prop. 2017/18:1 utg.omr. 9</w:t>
      </w:r>
      <w:r>
        <w:t xml:space="preserve"> </w:t>
      </w:r>
      <w:r w:rsidRPr="00AA6441">
        <w:t xml:space="preserve">avsnitt 6.4.2 s. 108) redovisade regeringen tillkännagivandet </w:t>
      </w:r>
      <w:r w:rsidR="00F95379" w:rsidRPr="00AA6441">
        <w:t xml:space="preserve">om generell tillståndsplikt för socialtjänstverksamhet </w:t>
      </w:r>
      <w:r w:rsidR="00F95379">
        <w:t xml:space="preserve">som slutbehandlat och gjorde bedömningen att </w:t>
      </w:r>
      <w:r w:rsidR="00F95379" w:rsidRPr="00AA6441">
        <w:t>tillståndsplikt för socialtjänstverksamhet inte behöver utredas ytterligare</w:t>
      </w:r>
      <w:r w:rsidR="00F95379">
        <w:t xml:space="preserve">. Regeringen anförde i huvudsak att </w:t>
      </w:r>
      <w:r w:rsidR="005F452D">
        <w:t>k</w:t>
      </w:r>
      <w:r w:rsidRPr="00AA6441">
        <w:t>ommunerna har ett lagstadgat ansvar att tillhandahålla socialtjänst åt medborgarna</w:t>
      </w:r>
      <w:r w:rsidR="00F95379">
        <w:t xml:space="preserve"> och är </w:t>
      </w:r>
      <w:r w:rsidR="00F95379" w:rsidRPr="00AA6441">
        <w:t xml:space="preserve">huvudmän för socialtjänstverksamhet </w:t>
      </w:r>
      <w:r w:rsidR="005F452D" w:rsidRPr="00AA6441">
        <w:t>och har det yttersta ansvaret för den individuella insatsen vid köp av enstaka platser</w:t>
      </w:r>
      <w:r w:rsidR="005F452D">
        <w:t xml:space="preserve">. </w:t>
      </w:r>
      <w:r w:rsidR="005F452D" w:rsidRPr="00AA6441">
        <w:t>Kvalitetskraven</w:t>
      </w:r>
      <w:r w:rsidR="005F452D">
        <w:t xml:space="preserve"> som regleras i författningar </w:t>
      </w:r>
      <w:r w:rsidR="005F452D" w:rsidRPr="00AA6441">
        <w:t>är desamma oavsett regi</w:t>
      </w:r>
      <w:r w:rsidR="005F452D">
        <w:t>.</w:t>
      </w:r>
      <w:r w:rsidR="00F95379" w:rsidRPr="00AA6441" w:rsidDel="000D25E7">
        <w:t xml:space="preserve"> </w:t>
      </w:r>
      <w:r w:rsidR="005F452D" w:rsidRPr="00AA6441">
        <w:t xml:space="preserve">Inspektionen för vård och omsorg utövar tillsyn över både offentlig och enskild verksamhet. </w:t>
      </w:r>
      <w:r w:rsidRPr="00AA6441">
        <w:t xml:space="preserve">En tillståndsprövning säkerställer att grundläggande krav är uppfyllda och syftar även till att förhindra oseriösa aktörer. </w:t>
      </w:r>
      <w:r w:rsidR="005F452D">
        <w:t xml:space="preserve">På grund av kommunernas </w:t>
      </w:r>
      <w:r w:rsidR="005F452D" w:rsidRPr="00AA6441">
        <w:t>lagstadgade skyldighet och yttersta ansvar att tillhandahålla välfärdstjänster</w:t>
      </w:r>
      <w:r w:rsidR="005F452D">
        <w:t xml:space="preserve"> föreligger inte </w:t>
      </w:r>
      <w:r w:rsidR="005F452D" w:rsidRPr="00AA6441">
        <w:t xml:space="preserve">samma behov av tillståndsprövning </w:t>
      </w:r>
      <w:r w:rsidR="005F452D">
        <w:t xml:space="preserve">för kommunla verksamhet som för enskild </w:t>
      </w:r>
      <w:r w:rsidR="005F452D" w:rsidRPr="00AA6441">
        <w:t>verksamhet</w:t>
      </w:r>
      <w:r w:rsidR="005F452D">
        <w:t>.</w:t>
      </w:r>
      <w:r w:rsidR="005F452D" w:rsidRPr="00AA6441" w:rsidDel="000D25E7">
        <w:t xml:space="preserve"> </w:t>
      </w:r>
      <w:r w:rsidR="005F452D">
        <w:t>E</w:t>
      </w:r>
      <w:r w:rsidRPr="00AA6441">
        <w:t xml:space="preserve">tt tillståndskrav </w:t>
      </w:r>
      <w:r w:rsidR="005F452D">
        <w:t xml:space="preserve">på kommunal verksamhet </w:t>
      </w:r>
      <w:r w:rsidRPr="00AA6441">
        <w:t xml:space="preserve">skulle innebära en inskränkning i den kommunala självstyrelsen </w:t>
      </w:r>
      <w:r w:rsidR="000D25E7">
        <w:t xml:space="preserve">och </w:t>
      </w:r>
      <w:r w:rsidRPr="00AA6441">
        <w:t xml:space="preserve">inte vara förenligt med den grundlagsfästa proportionalitetsprincipen i regeringsformen (14 kap. 3 § RF). </w:t>
      </w:r>
    </w:p>
    <w:p w14:paraId="1D0D24F7" w14:textId="41F4828F" w:rsidR="00A021D9" w:rsidRPr="00AA6441" w:rsidRDefault="00A021D9" w:rsidP="00A021D9">
      <w:pPr>
        <w:pStyle w:val="Brdtextmedindrag"/>
      </w:pPr>
      <w:r w:rsidRPr="00AA6441">
        <w:t xml:space="preserve">Riksdagen ansåg dock att tillkännagivandet inte kunde anses slutbehandlat genom de redovisade åtgärderna (bet. 2017/18:SoU1, rskr. 2017/18:121). </w:t>
      </w:r>
    </w:p>
    <w:p w14:paraId="7F25CDD1" w14:textId="2E2AD02D" w:rsidR="00F95379" w:rsidRDefault="00A021D9" w:rsidP="00A021D9">
      <w:pPr>
        <w:pStyle w:val="Brdtextmedindrag"/>
      </w:pPr>
      <w:r w:rsidRPr="00AA6441">
        <w:t xml:space="preserve">I budgetpropositionen för 2021 (prop. 2020/21:1 utg.omr. 9 s. 160) </w:t>
      </w:r>
      <w:r w:rsidR="00F95379">
        <w:t>anförde regeringen</w:t>
      </w:r>
      <w:r w:rsidRPr="00AA6441">
        <w:t xml:space="preserve"> att frågan bereds inom ramen för den sakpolitiska överenskommelsen mellan Socialdemokraterna, Centerpartiet, Liberalerna och Miljöpartiet de gröna (Januariavtalet, punkt 61). </w:t>
      </w:r>
      <w:r w:rsidR="00F95379">
        <w:t xml:space="preserve">I </w:t>
      </w:r>
      <w:r w:rsidRPr="00AA6441">
        <w:t xml:space="preserve">budgetpropositionen för 2022 (prop. 2021/22:1 utg.omr. 9 avsnitt 7.3 s. 155) </w:t>
      </w:r>
      <w:r w:rsidR="00F95379">
        <w:t>gjorde regeringen</w:t>
      </w:r>
      <w:r w:rsidRPr="00AA6441">
        <w:t xml:space="preserve"> bedömning</w:t>
      </w:r>
      <w:r w:rsidR="00F95379">
        <w:t xml:space="preserve">en att </w:t>
      </w:r>
      <w:r w:rsidR="00187087">
        <w:t xml:space="preserve">det </w:t>
      </w:r>
      <w:r w:rsidRPr="00AA6441">
        <w:t>inte framstod som genomförbart att tillmötesgå riksdagen i denna fråga</w:t>
      </w:r>
      <w:r w:rsidR="00B90F49">
        <w:t xml:space="preserve"> och uppgav att tillkännagivandet fick anses slutbehandlat</w:t>
      </w:r>
      <w:r w:rsidRPr="00AA6441">
        <w:t xml:space="preserve">. </w:t>
      </w:r>
    </w:p>
    <w:p w14:paraId="1C4FD0D4" w14:textId="4EC6137D" w:rsidR="00A021D9" w:rsidRPr="00AA6441" w:rsidRDefault="00A021D9" w:rsidP="00A021D9">
      <w:pPr>
        <w:pStyle w:val="Brdtextmedindrag"/>
      </w:pPr>
      <w:r w:rsidRPr="00AA6441">
        <w:t xml:space="preserve">Riksdagen ansåg dock att tillkännagivandet inte kunde anses slutbehandlat genom de redovisade åtgärderna (bet. 2021/22:SoU1, rskr. 2021/22:123). </w:t>
      </w:r>
      <w:r w:rsidR="00E02E9E" w:rsidRPr="00AA6441">
        <w:t xml:space="preserve">Punkten </w:t>
      </w:r>
      <w:r w:rsidR="00E02E9E">
        <w:t xml:space="preserve">står därför åter öppen. </w:t>
      </w:r>
      <w:r w:rsidRPr="00AA6441">
        <w:t>Regeringen överväger fortsatt vilka eventuella åtgärder som bör vidtas med anledning av tillkännagivandet</w:t>
      </w:r>
      <w:r w:rsidR="00C35CE7" w:rsidRPr="00871867">
        <w:t>.</w:t>
      </w:r>
      <w:r w:rsidR="00C35CE7">
        <w:t xml:space="preserve"> </w:t>
      </w:r>
      <w:bookmarkEnd w:id="148"/>
      <w:r w:rsidR="00E02E9E">
        <w:t>Punkten är inte slutbehandlad.</w:t>
      </w:r>
    </w:p>
    <w:p w14:paraId="3D0B183A" w14:textId="77777777" w:rsidR="00A021D9" w:rsidRPr="00AA6441" w:rsidRDefault="00A021D9" w:rsidP="00A021D9">
      <w:pPr>
        <w:pStyle w:val="Rubrik5utannumrering"/>
      </w:pPr>
      <w:r w:rsidRPr="00AA6441">
        <w:t xml:space="preserve">3. Rskr. 2016/17:225 </w:t>
      </w:r>
    </w:p>
    <w:p w14:paraId="6DAD4049" w14:textId="77777777" w:rsidR="00A021D9" w:rsidRPr="00AA6441" w:rsidRDefault="00A021D9" w:rsidP="00E575F9">
      <w:pPr>
        <w:pStyle w:val="Brdtext"/>
        <w:jc w:val="left"/>
      </w:pPr>
      <w:r w:rsidRPr="00AA6441">
        <w:t>Samhällets krisberedskap</w:t>
      </w:r>
      <w:r w:rsidRPr="00AA6441">
        <w:rPr>
          <w:i/>
          <w:iCs/>
        </w:rPr>
        <w:t xml:space="preserve"> </w:t>
      </w:r>
    </w:p>
    <w:p w14:paraId="2A881AD8" w14:textId="77777777" w:rsidR="00A021D9" w:rsidRPr="00AA6441" w:rsidRDefault="00A021D9" w:rsidP="00E575F9">
      <w:pPr>
        <w:pStyle w:val="Brdtext"/>
        <w:jc w:val="left"/>
      </w:pPr>
      <w:r w:rsidRPr="00AA6441">
        <w:t>Motioner under allmänna motionstiden 2016/17, bet. 2016/17:FöU7</w:t>
      </w:r>
    </w:p>
    <w:p w14:paraId="427AA0B8" w14:textId="77777777" w:rsidR="00A021D9" w:rsidRPr="00AA6441" w:rsidRDefault="00A021D9" w:rsidP="00E575F9">
      <w:pPr>
        <w:pStyle w:val="Brdtext"/>
        <w:jc w:val="left"/>
      </w:pPr>
      <w:r w:rsidRPr="00AA6441">
        <w:t>Tidigare redovisad, se skr. 2017/18:75 (S 24), skr. 2018/19:75 (S 12), skr. 2019/20:75 (S 6), skr. 2020/21:75 (S 5) och skr. 2021/22:75 (S 4).</w:t>
      </w:r>
    </w:p>
    <w:p w14:paraId="75747AEC" w14:textId="77777777" w:rsidR="00A021D9" w:rsidRPr="00AA6441" w:rsidRDefault="00A021D9" w:rsidP="00E575F9">
      <w:pPr>
        <w:pStyle w:val="Brdtext"/>
        <w:jc w:val="left"/>
      </w:pPr>
      <w:r w:rsidRPr="00AA6441">
        <w:t>Skrivelsen är slutbehandlad.</w:t>
      </w:r>
    </w:p>
    <w:p w14:paraId="109CA5E6" w14:textId="77777777" w:rsidR="00A021D9" w:rsidRPr="00AA6441" w:rsidRDefault="00A021D9" w:rsidP="00A021D9">
      <w:pPr>
        <w:pStyle w:val="Brdtext"/>
      </w:pPr>
    </w:p>
    <w:p w14:paraId="21AD650D" w14:textId="58CE8991" w:rsidR="00C94F4F" w:rsidRDefault="00A021D9" w:rsidP="00A021D9">
      <w:pPr>
        <w:pStyle w:val="Brdtext"/>
      </w:pPr>
      <w:r w:rsidRPr="00AA6441">
        <w:t xml:space="preserve">Punkt 27 om </w:t>
      </w:r>
      <w:r w:rsidRPr="00AA6441">
        <w:rPr>
          <w:i/>
          <w:iCs/>
        </w:rPr>
        <w:t>krisberedskapen inom sjukvården</w:t>
      </w:r>
      <w:r w:rsidRPr="00AA6441">
        <w:t>*: Riksdagen har ställt sig bakom det som utskottet anför om att regeringen bör göra en översyn av de konsekvenser som den resursbrist som lett till stabsläge vid flera sjukhus de senaste åren skulle få vid en extraordinär händelse med stor belastning på samhällets vårdresurser och tillkännagett detta för regeringen (bet. 2016/17:FöU7 s. 84 f</w:t>
      </w:r>
      <w:r w:rsidR="00213D4A">
        <w:t>.</w:t>
      </w:r>
      <w:r w:rsidRPr="00AA6441">
        <w:t xml:space="preserve">). </w:t>
      </w:r>
    </w:p>
    <w:p w14:paraId="64952D43" w14:textId="00E243E4" w:rsidR="00A021D9" w:rsidRPr="00AA6441" w:rsidRDefault="00A021D9" w:rsidP="001D4D4B">
      <w:pPr>
        <w:pStyle w:val="Brdtextmedindrag"/>
      </w:pPr>
      <w:r w:rsidRPr="00AA6441">
        <w:t xml:space="preserve">Regeringen beslutade i regleringsbrev för budgetåret 2018 att ge Socialstyrelsen i uppdrag att analysera vilken kapacitet svensk sjukvård har vid överbeläggningar eller akut personalbrist samt vilka konsekvenser sådan resursbrist skulle få vid en extraordinär händelse. Uppdraget redovisades den 19 december 2018. </w:t>
      </w:r>
    </w:p>
    <w:p w14:paraId="49F652D5" w14:textId="4741255C" w:rsidR="00A021D9" w:rsidRPr="00AA6441" w:rsidRDefault="00A021D9" w:rsidP="00A021D9">
      <w:pPr>
        <w:pStyle w:val="Brdtextmedindrag"/>
      </w:pPr>
      <w:r w:rsidRPr="00AA6441">
        <w:t>Regeringen beslutade den 8 augusti 2018 att ge en särskild utredare i uppdrag att göra en översyn av hälso- och sjukvårdens beredskap inför och vid allvarliga händelser i fredstid och höjd beredskap samt lämna förslag på hur hälso- och sjukvårdens förmåga att hantera denna typ av händelser långsiktigt bör utvecklas (S 2018:09, dir. 2018:77). I uppdraget ing</w:t>
      </w:r>
      <w:r w:rsidR="003C5C26">
        <w:t>ick</w:t>
      </w:r>
      <w:r w:rsidRPr="00AA6441">
        <w:t xml:space="preserve"> att, utifrån kartläggning och analys, utarbeta en nationell färdplan för hur beredskapen inom hälso- och sjukvården ska kunna utvecklas avseende allvarliga händelser i fredstid.</w:t>
      </w:r>
      <w:r w:rsidRPr="00AA6441" w:rsidDel="00C1179E">
        <w:t xml:space="preserve"> </w:t>
      </w:r>
      <w:r w:rsidRPr="00AA6441">
        <w:t>Regeringen har vid tre tillfällen beslutat om tilläggsdirektiv till Utredningen om hälso- och sjukvårdens beredskap. Den 14 november 2019 beslutade regeringen om tilläggsdirektiv (dir. 2019:83) med uppdrag att utreda åtgärder för att förebygga och hantera situationer med brist på hälso- och sjukvårdsmaterial och läkemedel även om det inte föreligger någon allvarlig händelse som påverkar försörjningen. Bakgrunden var de allvarliga problem med material</w:t>
      </w:r>
      <w:r w:rsidR="00E575F9">
        <w:softHyphen/>
      </w:r>
      <w:r w:rsidRPr="00AA6441">
        <w:t xml:space="preserve">försörjningen som hade drabbat några regioner. </w:t>
      </w:r>
    </w:p>
    <w:p w14:paraId="75D8E818" w14:textId="27D8F24E" w:rsidR="00A021D9" w:rsidRPr="00AA6441" w:rsidRDefault="00A021D9" w:rsidP="00A021D9">
      <w:pPr>
        <w:pStyle w:val="Brdtextmedindrag"/>
      </w:pPr>
      <w:bookmarkStart w:id="149" w:name="_Hlk94260045"/>
      <w:bookmarkEnd w:id="149"/>
      <w:r w:rsidRPr="00AA6441">
        <w:t xml:space="preserve">Utredningen om hälso- och sjukvårdens beredskap (S 2018:09) lämnade den 2 april 2020 delbetänkandet Hälso- och sjukvård i det civila försvaret – underlag till försvarspolitisk inriktning (SOU 2020:23). Delbetänkandet utgjorde underlag för arbetet med </w:t>
      </w:r>
      <w:r w:rsidR="00CB4B6E">
        <w:t>regeringens</w:t>
      </w:r>
      <w:r w:rsidRPr="00AA6441">
        <w:t xml:space="preserve"> försvarspolitiska proposition Totalförsvaret 2021–2025 (prop. 2020/21:30). Den 31</w:t>
      </w:r>
      <w:r w:rsidR="00A83F62">
        <w:t> </w:t>
      </w:r>
      <w:r w:rsidRPr="00AA6441">
        <w:t xml:space="preserve">mars 2021 lämnade utredningen delbetänkandet En stärkt försörjningsberedskap för hälso- och sjukvården (SOU 2021:19). Delbetänkandet innehåller förslag för att säkerställa hälso- och sjukvårdens försörjning av läkemedel och sjukvårdsmateriel i vardagen, vid allvarliga händelser i fredstid och vid höjd beredskap och krig. Den 23 februari 2022 lämnade utredningen sitt slutbetänkande Hälso- och sjukvårdens beredskap – struktur för ökad förmåga (SOU 2022:6). </w:t>
      </w:r>
      <w:r w:rsidR="009944A9" w:rsidRPr="003C6060">
        <w:t xml:space="preserve">Socialstyrelsen </w:t>
      </w:r>
      <w:r w:rsidR="009944A9">
        <w:t>har</w:t>
      </w:r>
      <w:r w:rsidR="003C6060" w:rsidRPr="003C6060">
        <w:t xml:space="preserve"> på regeringens uppdrag tagit fram ett underlag för att förstärka den nationella förmågan vid masskadehändelser (S2021/02921). Socialstyrelsen redovisade uppdraget den 1</w:t>
      </w:r>
      <w:r w:rsidR="00A83F62">
        <w:t> </w:t>
      </w:r>
      <w:r w:rsidR="003C6060" w:rsidRPr="003C6060">
        <w:t>september 2022 med rapporten Förstärkning av nationell förmåga vid masskadehändelser. Regeringen har den 10</w:t>
      </w:r>
      <w:r w:rsidR="00F64D95">
        <w:t> </w:t>
      </w:r>
      <w:r w:rsidR="003C6060" w:rsidRPr="003C6060">
        <w:t xml:space="preserve">november 2022 </w:t>
      </w:r>
      <w:r w:rsidR="008C1A5D">
        <w:t>gett</w:t>
      </w:r>
      <w:r w:rsidR="003C6060" w:rsidRPr="003C6060">
        <w:t xml:space="preserve"> Socialstyrelsen i uppdrag att ta fram nyckeltalsberäkningar och dimensionerande målbilder för hälso- och sjukvårdens planering för civilt försvar (S2022/04257). </w:t>
      </w:r>
      <w:r w:rsidRPr="00AA6441">
        <w:t>Regeringen har i budgetpropositionen för 2023 (prop. 2022/23:1 utg</w:t>
      </w:r>
      <w:r w:rsidR="00A83F62">
        <w:t>.</w:t>
      </w:r>
      <w:r w:rsidRPr="00AA6441">
        <w:t>omr</w:t>
      </w:r>
      <w:r w:rsidR="00A83F62">
        <w:t>.</w:t>
      </w:r>
      <w:r w:rsidRPr="00AA6441">
        <w:t xml:space="preserve"> 6 s. 79 f</w:t>
      </w:r>
      <w:r w:rsidR="00CB4B6E">
        <w:t>.</w:t>
      </w:r>
      <w:r w:rsidRPr="00AA6441">
        <w:t xml:space="preserve">, bet. 2022/23:FöU1, rskr. 2022/23:75) </w:t>
      </w:r>
      <w:r w:rsidR="00CB4B6E">
        <w:t xml:space="preserve">gjort </w:t>
      </w:r>
      <w:r w:rsidRPr="00AA6441">
        <w:t>bedöm</w:t>
      </w:r>
      <w:r w:rsidR="00CB4B6E">
        <w:t>ningen</w:t>
      </w:r>
      <w:r w:rsidRPr="00AA6441">
        <w:t xml:space="preserve"> att tillkännagivandet </w:t>
      </w:r>
      <w:r w:rsidR="006A5156">
        <w:t xml:space="preserve">om en översyn </w:t>
      </w:r>
      <w:r w:rsidRPr="00AA6441">
        <w:t>är tillgodosett</w:t>
      </w:r>
      <w:r w:rsidR="002B20FA">
        <w:t xml:space="preserve"> och slutbehandlat</w:t>
      </w:r>
      <w:r w:rsidR="003C6060">
        <w:t>.</w:t>
      </w:r>
      <w:r w:rsidRPr="00AA6441">
        <w:t xml:space="preserve"> Punkten är slutbehandlad.</w:t>
      </w:r>
    </w:p>
    <w:p w14:paraId="1D4CE4E5" w14:textId="77777777" w:rsidR="00A021D9" w:rsidRPr="00AA6441" w:rsidRDefault="00A021D9" w:rsidP="00A021D9">
      <w:pPr>
        <w:pStyle w:val="Rubrik5utannumrering"/>
      </w:pPr>
      <w:r w:rsidRPr="00AA6441">
        <w:t xml:space="preserve">4. </w:t>
      </w:r>
      <w:bookmarkStart w:id="150" w:name="_Hlk94269805"/>
      <w:r w:rsidRPr="00AA6441">
        <w:t>Rskr. 2016/17:254</w:t>
      </w:r>
      <w:bookmarkEnd w:id="150"/>
    </w:p>
    <w:p w14:paraId="29F5E88E" w14:textId="77777777" w:rsidR="00A021D9" w:rsidRPr="00AA6441" w:rsidRDefault="00A021D9" w:rsidP="00E575F9">
      <w:pPr>
        <w:pStyle w:val="Brdtext"/>
        <w:jc w:val="left"/>
      </w:pPr>
      <w:bookmarkStart w:id="151" w:name="_Hlk121320632"/>
      <w:r w:rsidRPr="00AA6441">
        <w:t>Hälso- och sjukvårdsfrågor</w:t>
      </w:r>
    </w:p>
    <w:bookmarkEnd w:id="151"/>
    <w:p w14:paraId="59E74E60" w14:textId="77777777" w:rsidR="00A021D9" w:rsidRPr="00AA6441" w:rsidRDefault="00A021D9" w:rsidP="00E575F9">
      <w:pPr>
        <w:pStyle w:val="Brdtext"/>
        <w:jc w:val="left"/>
      </w:pPr>
      <w:r w:rsidRPr="00AA6441">
        <w:t xml:space="preserve">Motioner under allmänna motionstiden 2016/17, </w:t>
      </w:r>
      <w:bookmarkStart w:id="152" w:name="_Hlk505256393"/>
      <w:r w:rsidRPr="00AA6441">
        <w:t>bet. 2016/17:SoU10</w:t>
      </w:r>
      <w:bookmarkEnd w:id="152"/>
    </w:p>
    <w:p w14:paraId="19B69AF5" w14:textId="77777777" w:rsidR="00A021D9" w:rsidRPr="00AA6441" w:rsidRDefault="00A021D9" w:rsidP="00E575F9">
      <w:pPr>
        <w:pStyle w:val="Brdtext"/>
        <w:jc w:val="left"/>
      </w:pPr>
      <w:r w:rsidRPr="00AA6441">
        <w:t>Tidigare redovisad, se skr. 2017/18:75 (S 25), skr. 2018/19:75 (S 13), skr. 2019/20:75 (S 7), skr. 2020/21:75 (S 6) och skr. 2021/22:75 (S 5).</w:t>
      </w:r>
    </w:p>
    <w:p w14:paraId="0D6379EE" w14:textId="77777777" w:rsidR="00A021D9" w:rsidRPr="00AA6441" w:rsidRDefault="00A021D9" w:rsidP="00E575F9">
      <w:pPr>
        <w:pStyle w:val="Brdtext"/>
        <w:jc w:val="left"/>
      </w:pPr>
      <w:r w:rsidRPr="00AA6441">
        <w:t>Skrivelsen är inte slutbehandlad.</w:t>
      </w:r>
    </w:p>
    <w:p w14:paraId="3C495988" w14:textId="77777777" w:rsidR="00A021D9" w:rsidRPr="00AA6441" w:rsidRDefault="00A021D9" w:rsidP="00A021D9">
      <w:pPr>
        <w:pStyle w:val="Brdtext"/>
      </w:pPr>
    </w:p>
    <w:p w14:paraId="64FC877A" w14:textId="21E6DFA0" w:rsidR="00A021D9" w:rsidRPr="00AA6441" w:rsidRDefault="00A021D9" w:rsidP="00A021D9">
      <w:pPr>
        <w:pStyle w:val="Brdtext"/>
      </w:pPr>
      <w:r w:rsidRPr="00AA6441">
        <w:t xml:space="preserve">Punkt 15 </w:t>
      </w:r>
      <w:bookmarkStart w:id="153" w:name="_Hlk94269847"/>
      <w:r w:rsidRPr="00AA6441">
        <w:t xml:space="preserve">om att </w:t>
      </w:r>
      <w:r w:rsidRPr="00AA6441">
        <w:rPr>
          <w:i/>
          <w:iCs/>
        </w:rPr>
        <w:t>utveckla vårdvalet i den specialiserade öppenvården*</w:t>
      </w:r>
      <w:r w:rsidRPr="00AA6441">
        <w:t xml:space="preserve">: </w:t>
      </w:r>
      <w:bookmarkEnd w:id="153"/>
      <w:r w:rsidRPr="00AA6441">
        <w:t>Riksdagen har ställt sig bakom det som utskottet anför om att regeringen bör återkomma till riksdagen med förslag om att utveckla vårdvalet i den specialiserade öppenvården och tillkännagett detta för regeringen (bet. 2016/17:SoU10 s. 47 f</w:t>
      </w:r>
      <w:r w:rsidR="00213D4A">
        <w:t>.</w:t>
      </w:r>
      <w:r w:rsidRPr="00AA6441">
        <w:t xml:space="preserve">).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överensstämmer med målsättningarna i hälso- och sjukvårdslagen (2017:30) och principen om vård efter behov på lika villkor till hela befolkningen. Uppdraget innefattade att med en sådan utgångspunkt även se över lagen (2008:962) om valfrihetssystem. Utredningen överlämnade sitt slutbetänkande Digifysiskt vårdval – Tillgänglig primärvård baserad på behov och kontinuitet (SOU 2019:42) den 1 oktober 2019. </w:t>
      </w:r>
      <w:r w:rsidR="006A5156" w:rsidRPr="006A5156">
        <w:t xml:space="preserve">I propositionen Ökad kontinuitet och effektivitet i vården – en primärvårdsreform, (prop. 2021/22:72, bet. 2021/22:SoU22, rskr. 2021/22:225), behandlas betänkandets lagförslag om möjligheten att få tillgång till en fast läkarkontakt och få välja utförare i primärvården. </w:t>
      </w:r>
      <w:r w:rsidRPr="00AA6441">
        <w:t xml:space="preserve"> </w:t>
      </w:r>
    </w:p>
    <w:p w14:paraId="46E641B1" w14:textId="715C1592" w:rsidR="00A021D9" w:rsidRPr="00AA6441" w:rsidRDefault="00A021D9" w:rsidP="00A021D9">
      <w:pPr>
        <w:pStyle w:val="Brdtextmedindrag"/>
      </w:pPr>
      <w:r w:rsidRPr="00AA6441">
        <w:t xml:space="preserve">Vidare har utredningen Samordnad utveckling för god och nära vård (S 2017:01) haft </w:t>
      </w:r>
      <w:r w:rsidR="00AD1119">
        <w:t>ett</w:t>
      </w:r>
      <w:r w:rsidRPr="00AA6441">
        <w:t xml:space="preserve"> </w:t>
      </w:r>
      <w:r w:rsidR="00AD1119">
        <w:t>tilläggs</w:t>
      </w:r>
      <w:r w:rsidRPr="00AA6441">
        <w:t>uppdrag att analysera ändamålsenligheten med uppdelningen i öppen och sluten vård i relation till utredningens övriga förslag samt redogöra för vilka konsekvenser en förändring respektive borttagning av dessa begrepp skulle kunna få</w:t>
      </w:r>
      <w:r w:rsidR="00AD1119">
        <w:t xml:space="preserve"> (dir. 2017:97)</w:t>
      </w:r>
      <w:r w:rsidRPr="00AA6441">
        <w:t xml:space="preserve">. Utredningen lämnade sitt slutbetänkande God och nära vård – En reform för ett hållbart hälso- och sjukvårdssystem (SOU 2020:19) till regeringen i mars 2020. Utredningen valde att inte föreslå några ändringar i </w:t>
      </w:r>
      <w:r w:rsidR="00AD1119">
        <w:t xml:space="preserve">fråga om </w:t>
      </w:r>
      <w:r w:rsidRPr="00AA6441">
        <w:t xml:space="preserve">indelningen av öppen och sluten vård. </w:t>
      </w:r>
    </w:p>
    <w:p w14:paraId="0A72EC22" w14:textId="0F65400D" w:rsidR="00A021D9" w:rsidRPr="00AA6441" w:rsidRDefault="00A021D9" w:rsidP="00A021D9">
      <w:pPr>
        <w:pStyle w:val="Brdtextmedindrag"/>
      </w:pPr>
      <w:r w:rsidRPr="00AA6441">
        <w:t xml:space="preserve">Regeringen gav den 2 april 2020 Myndigheten för vård- och omsorgsanalys i uppdrag att analysera patientlagens </w:t>
      </w:r>
      <w:r w:rsidR="00AD1119">
        <w:t xml:space="preserve">(2014:821) </w:t>
      </w:r>
      <w:r w:rsidRPr="00AA6441">
        <w:t xml:space="preserve">efterlevnad, analysera patienters inställning till de valmöjligheter som följer av lagen samt analysera vad individers möjlighet att välja utförare av offentligt finansierad öppen vård har inneburit för hälso- och sjukvården i stort. Den 27 oktober 2021 redovisade myndigheten sitt uppdrag i slutrapporten En lag som kräver omtag. I rapporten beskrivs bl.a. att dagens lagstiftning i sig inte är tillräcklig för att stärka patientens ställning. </w:t>
      </w:r>
      <w:r w:rsidR="00AD1119">
        <w:t>M</w:t>
      </w:r>
      <w:r w:rsidRPr="00AA6441">
        <w:t>yndigheten</w:t>
      </w:r>
      <w:r w:rsidR="00AD1119">
        <w:t xml:space="preserve"> konstaterar i</w:t>
      </w:r>
      <w:r w:rsidRPr="00AA6441">
        <w:t xml:space="preserve"> sin sammantagna slutsats att patienter uppskattar att kunna välja vårdgivare men att valfriheten riskerar att leda till en mer ojämlik vård, eftersom den ökade tillgängligheten främst tycks gynna socioekonomiskt starka grupper med relativt lättare hälsobesvär. </w:t>
      </w:r>
    </w:p>
    <w:p w14:paraId="75D99D1B" w14:textId="6960BCDF" w:rsidR="00A021D9" w:rsidRPr="00AA6441" w:rsidRDefault="00A021D9" w:rsidP="00A021D9">
      <w:pPr>
        <w:pStyle w:val="Brdtextmedindrag"/>
      </w:pPr>
      <w:r w:rsidRPr="00AA6441">
        <w:t xml:space="preserve">En </w:t>
      </w:r>
      <w:r w:rsidR="00A30230">
        <w:t xml:space="preserve">särskild utredare </w:t>
      </w:r>
      <w:r w:rsidRPr="00AA6441">
        <w:t>fick den 4 maj 2022 i uppdrag att utreda och ge förslag på hur småskalig hälso- och sjukvårdsverksamhet kan anslutas till offentligt finansierad öppen vård i syfte att skapa långsiktighet och bättre förutsättningar för regionerna att säkerställa tillgång till en jämlik vård i hela landet. Förslaget ska omfatta läkare med olika specialistkompetenser. Utredningen ska redovisa sina förslag senast den 15 maj 2023. Punkten är inte slutbehandlad.</w:t>
      </w:r>
    </w:p>
    <w:p w14:paraId="386CFCF6" w14:textId="77777777" w:rsidR="00A021D9" w:rsidRPr="00AA6441" w:rsidRDefault="00A021D9" w:rsidP="00A021D9">
      <w:pPr>
        <w:pStyle w:val="Rubrik5utannumrering"/>
      </w:pPr>
      <w:r w:rsidRPr="00AA6441">
        <w:t>5. Rskr. 2016/17:326</w:t>
      </w:r>
    </w:p>
    <w:p w14:paraId="48312F6D" w14:textId="77777777" w:rsidR="00A021D9" w:rsidRPr="00AA6441" w:rsidRDefault="00A021D9" w:rsidP="00E575F9">
      <w:pPr>
        <w:pStyle w:val="Brdtext"/>
        <w:jc w:val="left"/>
      </w:pPr>
      <w:r w:rsidRPr="00AA6441">
        <w:t>Samverkan vid utskrivning från sluten hälso- och sjukvård</w:t>
      </w:r>
    </w:p>
    <w:p w14:paraId="21F53C12" w14:textId="77777777" w:rsidR="00A021D9" w:rsidRPr="00AA6441" w:rsidRDefault="00A021D9" w:rsidP="00E575F9">
      <w:pPr>
        <w:pStyle w:val="Brdtext"/>
        <w:jc w:val="left"/>
      </w:pPr>
      <w:r w:rsidRPr="00AA6441">
        <w:t>Prop. 2016/17:106, bet. 2016/17:SoU18</w:t>
      </w:r>
    </w:p>
    <w:p w14:paraId="580E3F5A" w14:textId="77777777" w:rsidR="00A021D9" w:rsidRPr="00AA6441" w:rsidRDefault="00A021D9" w:rsidP="00E575F9">
      <w:pPr>
        <w:pStyle w:val="Brdtext"/>
        <w:jc w:val="left"/>
      </w:pPr>
      <w:r w:rsidRPr="00AA6441">
        <w:t>Tidigare redovisad, se skr. 2017/18:75 (S 35), skr. 2018/19:75 (S 14), skr. 2019/20:75 (S 8), skr. 2020/21:75 (S 7) och skr. 2021/22:75 (S 6).</w:t>
      </w:r>
    </w:p>
    <w:p w14:paraId="35A13E1B" w14:textId="77777777" w:rsidR="00A021D9" w:rsidRPr="00AA6441" w:rsidRDefault="00A021D9" w:rsidP="00E575F9">
      <w:pPr>
        <w:pStyle w:val="Brdtext"/>
        <w:jc w:val="left"/>
      </w:pPr>
      <w:r w:rsidRPr="00AA6441">
        <w:t>Skrivelsen är inte slutbehandlad.</w:t>
      </w:r>
    </w:p>
    <w:p w14:paraId="05D8668E" w14:textId="77777777" w:rsidR="00A021D9" w:rsidRPr="00AA6441" w:rsidRDefault="00A021D9" w:rsidP="00A021D9">
      <w:pPr>
        <w:pStyle w:val="Brdtext"/>
      </w:pPr>
    </w:p>
    <w:p w14:paraId="59E319C5" w14:textId="53922426" w:rsidR="00A021D9" w:rsidRPr="00AA6441" w:rsidRDefault="00A021D9" w:rsidP="00A021D9">
      <w:pPr>
        <w:pStyle w:val="Brdtext"/>
      </w:pPr>
      <w:r w:rsidRPr="00AA6441">
        <w:t xml:space="preserve">Punkt 2 om </w:t>
      </w:r>
      <w:r w:rsidRPr="00AA6441">
        <w:rPr>
          <w:i/>
          <w:iCs/>
        </w:rPr>
        <w:t>samlat omhändertagande av de mest sjuka äldre och kroniskt multisjuka patienterna*</w:t>
      </w:r>
      <w:r w:rsidRPr="00AA6441">
        <w:t xml:space="preserve">: Riksdagen </w:t>
      </w:r>
      <w:r w:rsidR="00AD1119">
        <w:t>har</w:t>
      </w:r>
      <w:r w:rsidRPr="00AA6441">
        <w:t xml:space="preserve"> tillkännagett för regeringen det som utskottet anför om att regeringen skyndsamt bör återkomma till riksdagen med förslag om det samlade omhändertagandet i vården och omsorgen av de mest sjuka äldre och kroniskt multisjuka patienterna (bet. 2016/17:SoU18 s. 5). Regeringen beslutade den 21 september 2017 att ge utredningen Samordnad utveckling för god och nära vård ett tilläggsdirektiv (S 2017:01, dir. 2017:97). Tilläggsdirektivet innehöll ett uppdrag om att utreda och lämna förslag på hur samverkan mellan primärvården och den kommunala hälso- och sjukvården och omsorgen kan underlättas och hur gränssnittet mellan dessa verksamheter bör se ut. Ytterligare ett tilläggsdirektiv (dir. 2018:90) till utredningen beslutades</w:t>
      </w:r>
      <w:r w:rsidR="00E35730">
        <w:t xml:space="preserve"> av regeringen </w:t>
      </w:r>
      <w:r w:rsidRPr="00AA6441">
        <w:t xml:space="preserve">den 23 augusti 2018. I tilläggsdirektivet ingick att undersöka hur samordningen av vårdinsatser för patienter och brukare med omfattande och komplexa vårdbehov kan förbättras och att se över befintlig lagstiftning när det gäller krav på vårdplaner. I utredningens ursprungliga uppdrag låg också att ta fram ett nationellt uppdrag för primärvården, vilket är av stor vikt för det samlade omhändertagandet för äldre. </w:t>
      </w:r>
      <w:bookmarkStart w:id="154" w:name="_Hlk503279733"/>
      <w:r w:rsidRPr="00AA6441">
        <w:t xml:space="preserve">Utredningen lämnade ett delbetänkande 2017. </w:t>
      </w:r>
      <w:r w:rsidR="00E35730">
        <w:t>E</w:t>
      </w:r>
      <w:r w:rsidRPr="00AA6441">
        <w:t xml:space="preserve">tt </w:t>
      </w:r>
      <w:r w:rsidR="00E35730">
        <w:t xml:space="preserve">ytterligare </w:t>
      </w:r>
      <w:r w:rsidRPr="00AA6441">
        <w:t>delbetänkande God och nära vård – En primär</w:t>
      </w:r>
      <w:r w:rsidR="00E575F9">
        <w:softHyphen/>
      </w:r>
      <w:r w:rsidRPr="00AA6441">
        <w:t>vårdsreform (SOU 2018:39)</w:t>
      </w:r>
      <w:r w:rsidR="00E35730">
        <w:t xml:space="preserve"> lämnades den 1 juni 2018</w:t>
      </w:r>
      <w:r w:rsidRPr="00AA6441">
        <w:t>. I mars 2020 överlämnade utredningen sitt slutbetänkande God och nära vård – En reform för ett hållbart hälso- och sjukvårdssystem (SOU 2020:19) till regeringen. Utredningen föreslår bl.a. en lagreglerad skyldighet för regionen och kommunen att samverka kring primärvården. Betänkandet har remissbehandlats och förslagen bereds i Regeringskansliet.</w:t>
      </w:r>
      <w:r w:rsidRPr="00AA6441" w:rsidDel="004F16E5">
        <w:t xml:space="preserve"> </w:t>
      </w:r>
    </w:p>
    <w:p w14:paraId="78607FA4" w14:textId="77777777" w:rsidR="00A021D9" w:rsidRPr="00AA6441" w:rsidRDefault="00A021D9" w:rsidP="00A021D9">
      <w:pPr>
        <w:pStyle w:val="Brdtextmedindrag"/>
      </w:pPr>
      <w:r w:rsidRPr="00AA6441">
        <w:t>Regeringen har vidare i skrivelsen Framtidens äldreomsorg – en nationell kvalitetsplan (skr. 2017/18:280) behandlat frågor som rör sjuka äldre. Skrivelsen överlämnades till riksdagen den 25 juni 2018.</w:t>
      </w:r>
    </w:p>
    <w:p w14:paraId="290DB80E" w14:textId="52D18AA4" w:rsidR="00A021D9" w:rsidRPr="00AA6441" w:rsidRDefault="00A021D9" w:rsidP="00A021D9">
      <w:pPr>
        <w:pStyle w:val="Brdtextmedindrag"/>
      </w:pPr>
      <w:r w:rsidRPr="00AA6441">
        <w:t>I budgetpropositionen för 2018 (prop. 2017/18:1 utg.omr. 9 avsnitt 6.7.5, s</w:t>
      </w:r>
      <w:r w:rsidR="00213D4A">
        <w:t>.</w:t>
      </w:r>
      <w:r w:rsidRPr="00AA6441">
        <w:t> 152) beslutade regeringen att avsätta 12 miljoner kronor per år under 2018</w:t>
      </w:r>
      <w:r w:rsidR="00E35730">
        <w:t>–2</w:t>
      </w:r>
      <w:r w:rsidRPr="00AA6441">
        <w:t xml:space="preserve">020 till </w:t>
      </w:r>
      <w:r w:rsidR="00890258">
        <w:t>Sveriges Kommuner och Regioner</w:t>
      </w:r>
      <w:r w:rsidRPr="00AA6441">
        <w:t xml:space="preserve"> för samverkan vid utskrivning från sjukhus. </w:t>
      </w:r>
      <w:r w:rsidR="00DD6CC3">
        <w:t>Regeringen</w:t>
      </w:r>
      <w:r w:rsidRPr="00AA6441">
        <w:t xml:space="preserve"> avsatte</w:t>
      </w:r>
      <w:r w:rsidR="00DD6CC3">
        <w:t xml:space="preserve"> även</w:t>
      </w:r>
      <w:r w:rsidRPr="00AA6441">
        <w:t xml:space="preserve"> 10 miljoner kronor i vårändringsbudgeten för 2018 (prop. 2017/18:99 avsnitt 5.9 s</w:t>
      </w:r>
      <w:r w:rsidR="00213D4A">
        <w:t>.</w:t>
      </w:r>
      <w:r w:rsidRPr="00AA6441">
        <w:t> 59) för att bidra till ökad kunskap om lagstiftningen och de verktyg som finns för en välfungerande samverkan.</w:t>
      </w:r>
    </w:p>
    <w:p w14:paraId="0E5AC622" w14:textId="548BC769" w:rsidR="00A021D9" w:rsidRPr="00AA6441" w:rsidRDefault="00A021D9" w:rsidP="00A021D9">
      <w:pPr>
        <w:pStyle w:val="Brdtextmedindrag"/>
      </w:pPr>
      <w:r w:rsidRPr="00AA6441">
        <w:t xml:space="preserve">Socialstyrelsen har tagit initiativ till en förstudie för att kartlägga och analysera hur myndigheten kan utöka och förbättra stödet till kommunal hälso- och sjukvård. Regeringen har med anledning av förstudien gett Socialstyrelsen i uppdrag att stärka stödet till den kommunalt finansierade hälso- och sjukvården. Regeringen beslutade den 16 april 2020 om ett nytt samlat uppdrag till Socialstyrelsen att genomföra insatser för att stödja omställningen i hälso- och sjukvården till en god och nära vård. Det nya uppdraget ersatte uppdraget att stödja kommunal hälso- och sjukvård och kompletterar tidigare beslutade uppdrag att följa upp omställningen till god och nära vård. Uppdraget ska redovisas till Regeringskansliet senast den 30 augusti 2023. </w:t>
      </w:r>
    </w:p>
    <w:p w14:paraId="4B6FC00C" w14:textId="4BC09DA7" w:rsidR="00A021D9" w:rsidRPr="00AA6441" w:rsidRDefault="00A021D9" w:rsidP="00A021D9">
      <w:pPr>
        <w:pStyle w:val="Brdtextmedindrag"/>
      </w:pPr>
      <w:r w:rsidRPr="00AA6441">
        <w:t xml:space="preserve">Den 14 juni 2022 beslutade riksdagen om </w:t>
      </w:r>
      <w:r w:rsidR="00DD6CC3">
        <w:t xml:space="preserve">regeringens </w:t>
      </w:r>
      <w:r w:rsidRPr="00AA6441">
        <w:t>proposition Sammanhållen vård- och omsorgsdokumentation</w:t>
      </w:r>
      <w:r w:rsidR="00DD6CC3">
        <w:t xml:space="preserve"> (prop. 2021/22:177) med förslag till en ny lag om sammanhållen vård- och omsorgs</w:t>
      </w:r>
      <w:r w:rsidR="00213D4A">
        <w:softHyphen/>
      </w:r>
      <w:r w:rsidR="00DD6CC3">
        <w:t>dokumentation som ersätter patientdatalagens (2008:355) bestämmelser om sammanhållen journalföring</w:t>
      </w:r>
      <w:r>
        <w:t>, (bet</w:t>
      </w:r>
      <w:r w:rsidRPr="00AA6441">
        <w:t>.</w:t>
      </w:r>
      <w:r>
        <w:t xml:space="preserve"> 2021/22</w:t>
      </w:r>
      <w:r w:rsidR="00DD6CC3">
        <w:t>:</w:t>
      </w:r>
      <w:r>
        <w:t>SoU30, rskr. 2021/22:381).</w:t>
      </w:r>
      <w:r w:rsidRPr="00AA6441">
        <w:t xml:space="preserve"> Den nya lagen </w:t>
      </w:r>
      <w:r w:rsidR="00DD6CC3">
        <w:t xml:space="preserve">(2022:913) om sammanhållen vård- och omsorgsdokumentation </w:t>
      </w:r>
      <w:r w:rsidRPr="00AA6441">
        <w:t>träd</w:t>
      </w:r>
      <w:r w:rsidR="00DD6CC3">
        <w:t>de</w:t>
      </w:r>
      <w:r w:rsidRPr="00AA6441">
        <w:t xml:space="preserve"> i kraft den 1 januari 2023. Lagen ger verksamheter inom socialtjänsten som avser äldre personer eller personer med funktionsnedsättning och hälso- och sjuk</w:t>
      </w:r>
      <w:r w:rsidR="00E575F9">
        <w:softHyphen/>
      </w:r>
      <w:r w:rsidRPr="00AA6441">
        <w:t>vården möjlighet att få tillgång till varandras vård- och omsorgs</w:t>
      </w:r>
      <w:r w:rsidR="00E575F9">
        <w:softHyphen/>
      </w:r>
      <w:r w:rsidRPr="00AA6441">
        <w:t>dokumentation genom direktåtkomst eller annat elektroniskt utlämnande. Punkten är inte slutbehandlad.</w:t>
      </w:r>
    </w:p>
    <w:bookmarkEnd w:id="154"/>
    <w:p w14:paraId="192760F5" w14:textId="77777777" w:rsidR="00A021D9" w:rsidRPr="00AA6441" w:rsidRDefault="00A021D9" w:rsidP="00A021D9">
      <w:pPr>
        <w:pStyle w:val="Rubrik5utannumrering"/>
      </w:pPr>
      <w:r w:rsidRPr="00AA6441">
        <w:t>6. Rskr. 2016/17:346</w:t>
      </w:r>
    </w:p>
    <w:p w14:paraId="16BF4D41" w14:textId="77777777" w:rsidR="00A021D9" w:rsidRPr="00AA6441" w:rsidRDefault="00A021D9" w:rsidP="00E575F9">
      <w:pPr>
        <w:pStyle w:val="Brdtext"/>
        <w:jc w:val="left"/>
      </w:pPr>
      <w:r w:rsidRPr="00AA6441">
        <w:t>Riksrevisionens rapport om statens styrning genom riktade statsbidrag inom hälso- och sjukvården</w:t>
      </w:r>
    </w:p>
    <w:p w14:paraId="44037D92" w14:textId="77777777" w:rsidR="00A021D9" w:rsidRPr="00AA6441" w:rsidRDefault="00A021D9" w:rsidP="00E575F9">
      <w:pPr>
        <w:pStyle w:val="Brdtext"/>
        <w:jc w:val="left"/>
      </w:pPr>
      <w:r w:rsidRPr="00AA6441">
        <w:t>Skr. 2016/17:110, bet. 2016/17:SoU19</w:t>
      </w:r>
    </w:p>
    <w:p w14:paraId="54F52467" w14:textId="77777777" w:rsidR="00A021D9" w:rsidRPr="00AA6441" w:rsidRDefault="00A021D9" w:rsidP="00E575F9">
      <w:pPr>
        <w:pStyle w:val="Brdtext"/>
        <w:jc w:val="left"/>
      </w:pPr>
      <w:r w:rsidRPr="00AA6441">
        <w:t>Tidigare redovisad, se skr. 2017/18:75 (S 38), skr. 2018/19:75 (S 15), skr. 2019/20:75 (S 9), skr. 2020/21:75 (S 8) och skr. 2021/22:75 (S 7).</w:t>
      </w:r>
    </w:p>
    <w:p w14:paraId="5B825F81" w14:textId="77777777" w:rsidR="00A021D9" w:rsidRPr="00AA6441" w:rsidRDefault="00A021D9" w:rsidP="00E575F9">
      <w:pPr>
        <w:pStyle w:val="Brdtext"/>
        <w:jc w:val="left"/>
      </w:pPr>
      <w:r w:rsidRPr="00AA6441">
        <w:t>Skrivelsen är slutbehandlad.</w:t>
      </w:r>
    </w:p>
    <w:p w14:paraId="3887E86A" w14:textId="77777777" w:rsidR="00A021D9" w:rsidRPr="00AA6441" w:rsidRDefault="00A021D9" w:rsidP="00A021D9">
      <w:pPr>
        <w:pStyle w:val="Brdtextmedindrag"/>
      </w:pPr>
    </w:p>
    <w:p w14:paraId="50EC03F9" w14:textId="6CD02737" w:rsidR="00A021D9" w:rsidRPr="00AA6441" w:rsidRDefault="00A021D9" w:rsidP="008B4177">
      <w:pPr>
        <w:pStyle w:val="Brdtextmedindrag"/>
        <w:ind w:firstLine="0"/>
      </w:pPr>
      <w:bookmarkStart w:id="155" w:name="_Hlk62476963"/>
      <w:r w:rsidRPr="00AA6441">
        <w:t xml:space="preserve">Punkt 1 om </w:t>
      </w:r>
      <w:r w:rsidRPr="00AA6441">
        <w:rPr>
          <w:i/>
          <w:iCs/>
        </w:rPr>
        <w:t>bortre tidsgräns*</w:t>
      </w:r>
      <w:r w:rsidRPr="00AA6441">
        <w:t>: Riksdagen har tillkännagett för regeringen det som utskottet anför om att regeringen i fortsättningen bör fastställa en bortre tidsgräns för nya riktade statsbidrag (bet. 2016/17:SoU19 s. 6 f</w:t>
      </w:r>
      <w:r w:rsidR="00213D4A">
        <w:t>.</w:t>
      </w:r>
      <w:r w:rsidRPr="00AA6441">
        <w:t xml:space="preserve">). </w:t>
      </w:r>
    </w:p>
    <w:p w14:paraId="09613CA7" w14:textId="3BECB4B3" w:rsidR="00A021D9" w:rsidRDefault="00A021D9" w:rsidP="00A021D9">
      <w:pPr>
        <w:pStyle w:val="Brdtextmedindrag"/>
      </w:pPr>
      <w:r w:rsidRPr="00AA6441">
        <w:t xml:space="preserve">Regeringen </w:t>
      </w:r>
      <w:r w:rsidR="000C440B">
        <w:t xml:space="preserve">har </w:t>
      </w:r>
      <w:r w:rsidR="009944A9">
        <w:t>behandla</w:t>
      </w:r>
      <w:r w:rsidR="000C440B">
        <w:t>t</w:t>
      </w:r>
      <w:r w:rsidR="009944A9">
        <w:t xml:space="preserve"> tillkännagivandet</w:t>
      </w:r>
      <w:r w:rsidRPr="00AA6441">
        <w:t xml:space="preserve"> i budgetpropositionen för 2023 (prop. 2022/23:1 utg</w:t>
      </w:r>
      <w:r w:rsidR="00F64D95">
        <w:t>.</w:t>
      </w:r>
      <w:r w:rsidRPr="00AA6441">
        <w:t>omr</w:t>
      </w:r>
      <w:r w:rsidR="00F64D95">
        <w:t>.</w:t>
      </w:r>
      <w:r w:rsidRPr="00AA6441">
        <w:t xml:space="preserve"> 9 </w:t>
      </w:r>
      <w:r w:rsidR="00A83F62">
        <w:t>s.</w:t>
      </w:r>
      <w:r w:rsidRPr="00AA6441">
        <w:t> 28) och</w:t>
      </w:r>
      <w:r w:rsidR="009944A9">
        <w:t xml:space="preserve"> gjor</w:t>
      </w:r>
      <w:r w:rsidR="000C440B">
        <w:t>t</w:t>
      </w:r>
      <w:r w:rsidRPr="00AA6441">
        <w:t xml:space="preserve"> </w:t>
      </w:r>
      <w:r w:rsidR="009944A9" w:rsidRPr="009944A9">
        <w:t xml:space="preserve">bedömningen att det inte </w:t>
      </w:r>
      <w:r w:rsidR="009944A9">
        <w:t xml:space="preserve">är </w:t>
      </w:r>
      <w:r w:rsidR="009944A9" w:rsidRPr="009944A9">
        <w:t xml:space="preserve">lämpligt att generellt införa en bortre gräns för samtliga nya riktade statsbidrag inom hälso- och sjukvården, bl.a. för att det i vissa fall inte finns några andra fungerande lösningar. Genom bedömningen ansågs tillkännagivandet slutbehandlat. Punkten är slutbehandlad. </w:t>
      </w:r>
      <w:r w:rsidRPr="00AA6441">
        <w:t xml:space="preserve"> </w:t>
      </w:r>
    </w:p>
    <w:p w14:paraId="72609A4C" w14:textId="262876EA" w:rsidR="00A021D9" w:rsidRPr="00AA6441" w:rsidRDefault="00A021D9" w:rsidP="00A021D9">
      <w:pPr>
        <w:pStyle w:val="Brdtextmedindrag"/>
      </w:pPr>
      <w:r w:rsidRPr="00AA6441">
        <w:t xml:space="preserve">Punkt 2 om </w:t>
      </w:r>
      <w:r w:rsidRPr="00AA6441">
        <w:rPr>
          <w:i/>
          <w:iCs/>
        </w:rPr>
        <w:t>uppföljning och effektutvärdering*</w:t>
      </w:r>
      <w:r w:rsidRPr="00AA6441">
        <w:t>: Riksdagen har tillkännagett för regeringen det som utskottet anför om att regeringen i fortsättningen bör utforma riktade statsbidrag på ett sätt som underlättar uppföljning och effektutvärdering (bet. 2016/17:SoU19 s. 6 f</w:t>
      </w:r>
      <w:r w:rsidR="00213D4A">
        <w:t>.</w:t>
      </w:r>
      <w:r w:rsidRPr="00AA6441">
        <w:t xml:space="preserve">). </w:t>
      </w:r>
    </w:p>
    <w:p w14:paraId="5975649B" w14:textId="68DF7892" w:rsidR="00961DFD" w:rsidRDefault="00961DFD" w:rsidP="00A021D9">
      <w:pPr>
        <w:pStyle w:val="Brdtextmedindrag"/>
      </w:pPr>
      <w:r w:rsidRPr="00961DFD">
        <w:t>Regeringen har i budgetpropositionen för 2023 (prop. 2022/23:1 utg</w:t>
      </w:r>
      <w:r w:rsidR="00F64D95">
        <w:t>.o</w:t>
      </w:r>
      <w:r w:rsidRPr="00961DFD">
        <w:t>mr</w:t>
      </w:r>
      <w:r w:rsidR="00F64D95">
        <w:t>.</w:t>
      </w:r>
      <w:r w:rsidRPr="00961DFD">
        <w:t xml:space="preserve"> 9 s.</w:t>
      </w:r>
      <w:r w:rsidR="00F64D95">
        <w:t> </w:t>
      </w:r>
      <w:r w:rsidRPr="00961DFD">
        <w:t xml:space="preserve">28) behandlat tillkännagivandet och gjort bedömningen att genom de uppföljningar och utvärderingar som olika myndigheter gör med anledning av de överenskommelser som slutits mellan regeringen och </w:t>
      </w:r>
      <w:r w:rsidR="00890258">
        <w:t>Sveriges Kommuner och Regioner</w:t>
      </w:r>
      <w:r w:rsidRPr="00961DFD">
        <w:t xml:space="preserve"> (SKR) har tillkännagivandet blivit tillgodosett och slutbehandlat. Punkten är slutbehandlad. </w:t>
      </w:r>
    </w:p>
    <w:p w14:paraId="153F7597" w14:textId="30E77DC5" w:rsidR="00A021D9" w:rsidRPr="00AA6441" w:rsidRDefault="00A021D9" w:rsidP="00A021D9">
      <w:pPr>
        <w:pStyle w:val="Brdtextmedindrag"/>
      </w:pPr>
      <w:r w:rsidRPr="00AA6441">
        <w:t xml:space="preserve">Punkt 3 om </w:t>
      </w:r>
      <w:r w:rsidRPr="00AA6441">
        <w:rPr>
          <w:i/>
          <w:iCs/>
        </w:rPr>
        <w:t>översyn*</w:t>
      </w:r>
      <w:r w:rsidRPr="00AA6441">
        <w:t>: Riksdagen har tillkännagett för regeringen det som utskottet anför om att regeringen bör göra en översyn av befintliga riktade statsbidrag som saknar en tidsgräns (bet. 2016/17:SoU19 s. 6 f</w:t>
      </w:r>
      <w:r w:rsidR="00213D4A">
        <w:t>.</w:t>
      </w:r>
      <w:r w:rsidRPr="00AA6441">
        <w:t xml:space="preserve">). </w:t>
      </w:r>
    </w:p>
    <w:p w14:paraId="01B635E2" w14:textId="0D8A75F0" w:rsidR="00961DFD" w:rsidRDefault="00961DFD" w:rsidP="00A021D9">
      <w:pPr>
        <w:pStyle w:val="Brdtextmedindrag"/>
      </w:pPr>
      <w:r w:rsidRPr="00961DFD">
        <w:t>Regeringen har i budgetpropositionen för 2023 (prop. 2022/23:1 utg</w:t>
      </w:r>
      <w:r w:rsidR="00F64D95">
        <w:t>.</w:t>
      </w:r>
      <w:r w:rsidRPr="00961DFD">
        <w:t>omr</w:t>
      </w:r>
      <w:r w:rsidR="00F64D95">
        <w:t>.</w:t>
      </w:r>
      <w:r w:rsidRPr="00961DFD">
        <w:t xml:space="preserve"> 9</w:t>
      </w:r>
      <w:r w:rsidR="00A83F62">
        <w:t xml:space="preserve"> </w:t>
      </w:r>
      <w:r w:rsidRPr="00961DFD">
        <w:t>s.</w:t>
      </w:r>
      <w:r w:rsidR="00F64D95">
        <w:t> </w:t>
      </w:r>
      <w:r w:rsidRPr="00961DFD">
        <w:t>28) behandlat tillkännagivandet och gjort bedömningen att de nuvarande riktade statsbidragen utan slutår i dagsläget bör kvarstå i sin befintliga form bl.</w:t>
      </w:r>
      <w:r w:rsidR="00213D4A">
        <w:t>a.</w:t>
      </w:r>
      <w:r w:rsidRPr="00961DFD">
        <w:t xml:space="preserve"> med hänsyn till att vissa av bidragen endast går till vissa regioner och hanteras som riktade statsbidrag utan tidsgräns. </w:t>
      </w:r>
      <w:r w:rsidR="0053599F">
        <w:t>I propositionen ansåg regeringen</w:t>
      </w:r>
      <w:r w:rsidRPr="00961DFD">
        <w:t xml:space="preserve"> att tillkännagivandet </w:t>
      </w:r>
      <w:r w:rsidR="000C440B">
        <w:t xml:space="preserve">därmed </w:t>
      </w:r>
      <w:r w:rsidRPr="00961DFD">
        <w:t>är slutbehandlat. Punkten är slutbehandlad</w:t>
      </w:r>
      <w:r>
        <w:t>.</w:t>
      </w:r>
    </w:p>
    <w:p w14:paraId="0B864DEE" w14:textId="6F4EE228" w:rsidR="00A021D9" w:rsidRPr="00AA6441" w:rsidRDefault="00A021D9" w:rsidP="00A021D9">
      <w:pPr>
        <w:pStyle w:val="Brdtextmedindrag"/>
      </w:pPr>
      <w:r w:rsidRPr="00AA6441">
        <w:t xml:space="preserve">Punkt 4 om </w:t>
      </w:r>
      <w:r w:rsidRPr="00AA6441">
        <w:rPr>
          <w:i/>
          <w:iCs/>
        </w:rPr>
        <w:t>systematisk process*</w:t>
      </w:r>
      <w:r w:rsidRPr="00AA6441">
        <w:t>: Riksdagen har tillkännagett för regeringen det som utskottet anför om att staten bör ta fram en nationell övergripande plan för att få till stånd en systematisk process vid beslut om införande av nya riktade statsbidrag (bet. 2016/17:SoU19 s. 6 f</w:t>
      </w:r>
      <w:r w:rsidR="00851E56">
        <w:t>.</w:t>
      </w:r>
      <w:r w:rsidRPr="00AA6441">
        <w:t xml:space="preserve">). </w:t>
      </w:r>
    </w:p>
    <w:p w14:paraId="14964366" w14:textId="241BAD4B" w:rsidR="00812774" w:rsidRDefault="00BB3927" w:rsidP="00A021D9">
      <w:pPr>
        <w:pStyle w:val="Brdtextmedindrag"/>
      </w:pPr>
      <w:r w:rsidRPr="00BB3927">
        <w:t>Regeringen har i budgetpropositionen för 2023 (prop. 2022/23:1 utg</w:t>
      </w:r>
      <w:r w:rsidR="00F64D95">
        <w:t>.</w:t>
      </w:r>
      <w:r w:rsidRPr="00BB3927">
        <w:t>omr</w:t>
      </w:r>
      <w:r w:rsidR="00F64D95">
        <w:t>.</w:t>
      </w:r>
      <w:r w:rsidRPr="00BB3927">
        <w:t xml:space="preserve"> 9 s.</w:t>
      </w:r>
      <w:r w:rsidR="00F64D95">
        <w:t> </w:t>
      </w:r>
      <w:r w:rsidRPr="00BB3927">
        <w:t xml:space="preserve">28) behandlat tillkännagivandet och </w:t>
      </w:r>
      <w:r w:rsidR="0053599F">
        <w:t xml:space="preserve">konstaterat </w:t>
      </w:r>
      <w:r w:rsidRPr="00BB3927">
        <w:t xml:space="preserve">att regeringen i budgetprocessen måste förhålla sig till de lagar och regler som finns på det ekonomiadministrativa området och </w:t>
      </w:r>
      <w:r w:rsidR="0053599F">
        <w:t xml:space="preserve">att </w:t>
      </w:r>
      <w:r w:rsidRPr="00BB3927">
        <w:t>varaktigheten på de riktade statsbidragen fastställs genom denna process</w:t>
      </w:r>
      <w:r w:rsidR="0053599F">
        <w:t>.</w:t>
      </w:r>
      <w:r w:rsidRPr="00BB3927">
        <w:t xml:space="preserve"> </w:t>
      </w:r>
      <w:r w:rsidR="0053599F">
        <w:t xml:space="preserve">I propositionen ansåg regeringen </w:t>
      </w:r>
      <w:r w:rsidRPr="00BB3927">
        <w:t xml:space="preserve">att tillkännagivandet </w:t>
      </w:r>
      <w:r w:rsidR="000C440B">
        <w:t xml:space="preserve">därmed </w:t>
      </w:r>
      <w:r w:rsidRPr="00BB3927">
        <w:t>är slutbehandlat. Punkten är slutbehandlad.</w:t>
      </w:r>
    </w:p>
    <w:p w14:paraId="503242FB" w14:textId="69B1EB4C" w:rsidR="00A021D9" w:rsidRPr="00AA6441" w:rsidRDefault="00A021D9" w:rsidP="00A021D9">
      <w:pPr>
        <w:pStyle w:val="Brdtextmedindrag"/>
      </w:pPr>
      <w:r w:rsidRPr="00AA6441">
        <w:t xml:space="preserve">Punkt 5 om </w:t>
      </w:r>
      <w:r w:rsidRPr="00AA6441">
        <w:rPr>
          <w:i/>
          <w:iCs/>
        </w:rPr>
        <w:t>prestationsbaserade statsbidrag*</w:t>
      </w:r>
      <w:r w:rsidRPr="00AA6441">
        <w:t>: Riksdagen har tillkännagett för regeringen det som utskottet anför om prestations</w:t>
      </w:r>
      <w:r w:rsidR="00C45BA5">
        <w:softHyphen/>
      </w:r>
      <w:r w:rsidRPr="00AA6441">
        <w:t>baserade statsbidrag (bet. 2016/17:SoU19 s. 6 f</w:t>
      </w:r>
      <w:r w:rsidR="00851E56">
        <w:t>.</w:t>
      </w:r>
      <w:r w:rsidRPr="00AA6441">
        <w:t xml:space="preserve">). </w:t>
      </w:r>
      <w:bookmarkStart w:id="156" w:name="_Hlk90540985"/>
    </w:p>
    <w:p w14:paraId="6851B1A0" w14:textId="410A401F" w:rsidR="00BB3927" w:rsidRDefault="00BB3927" w:rsidP="00A021D9">
      <w:pPr>
        <w:pStyle w:val="Brdtextmedindrag"/>
      </w:pPr>
      <w:r w:rsidRPr="00BB3927">
        <w:t>Regeringen har i budgetpropositionen för 2023 (prop. 2022/23:1 utg</w:t>
      </w:r>
      <w:r w:rsidR="00411CC7">
        <w:t>.</w:t>
      </w:r>
      <w:r w:rsidRPr="00BB3927">
        <w:t>omr</w:t>
      </w:r>
      <w:r w:rsidR="00411CC7">
        <w:t>.</w:t>
      </w:r>
      <w:r w:rsidRPr="00BB3927">
        <w:t xml:space="preserve"> 9 s.</w:t>
      </w:r>
      <w:r w:rsidR="00411CC7">
        <w:t> </w:t>
      </w:r>
      <w:r w:rsidRPr="00BB3927">
        <w:t>28) behandlat tillkännagivandet och gjort bedömningen att de prestationsbaserade riktade statsbidragen inom ramen för överenskommelser mellan staten och S</w:t>
      </w:r>
      <w:r w:rsidR="000C440B">
        <w:t>veriges Kommuner och Regioner</w:t>
      </w:r>
      <w:r w:rsidRPr="00BB3927">
        <w:t xml:space="preserve"> har uppföljningsuppdrag kopplade till sig, de ska vara så ändamålsenliga och kostnadseffektiva som möjligt, bl.a. avseende antal och detaljeringsgrad. Utvärdering och analys av vilka styrmedel som är mest ändamålsenliga beroende på insatsens karaktär sker löpande. Regeringen </w:t>
      </w:r>
      <w:r w:rsidR="006F1B23">
        <w:t xml:space="preserve">gjorde </w:t>
      </w:r>
      <w:r w:rsidRPr="00BB3927">
        <w:t xml:space="preserve">bedömningen att tillkännagivandet </w:t>
      </w:r>
      <w:r w:rsidR="000C440B">
        <w:t xml:space="preserve">därmed </w:t>
      </w:r>
      <w:r w:rsidRPr="00BB3927">
        <w:t>är slutbehandlat. Punkten är slutbehandlad.</w:t>
      </w:r>
    </w:p>
    <w:bookmarkEnd w:id="155"/>
    <w:bookmarkEnd w:id="156"/>
    <w:p w14:paraId="48E3D45F" w14:textId="61B5FE0E" w:rsidR="00A021D9" w:rsidRPr="00AA6441" w:rsidRDefault="00A021D9" w:rsidP="00A021D9">
      <w:pPr>
        <w:pStyle w:val="Rubrik4utannumrering"/>
      </w:pPr>
      <w:r w:rsidRPr="00AA6441">
        <w:t>Riksmötet 2017/18</w:t>
      </w:r>
    </w:p>
    <w:p w14:paraId="675715B4" w14:textId="77777777" w:rsidR="00A021D9" w:rsidRPr="00AA6441" w:rsidRDefault="00A021D9" w:rsidP="00A021D9">
      <w:pPr>
        <w:pStyle w:val="Rubrik5utannumrering"/>
        <w:spacing w:before="0"/>
      </w:pPr>
      <w:r w:rsidRPr="00AA6441">
        <w:t>7. Rskr. 2017/18:86</w:t>
      </w:r>
    </w:p>
    <w:p w14:paraId="12E88863" w14:textId="77777777" w:rsidR="00A021D9" w:rsidRPr="00AA6441" w:rsidRDefault="00A021D9" w:rsidP="00E575F9">
      <w:pPr>
        <w:pStyle w:val="Brdtext"/>
        <w:jc w:val="left"/>
      </w:pPr>
      <w:r w:rsidRPr="00AA6441">
        <w:t>Nationellt mål och inriktning för funktionshinderspolitiken</w:t>
      </w:r>
    </w:p>
    <w:p w14:paraId="7DC50A50" w14:textId="77777777" w:rsidR="00A021D9" w:rsidRPr="00AA6441" w:rsidRDefault="00A021D9" w:rsidP="00E575F9">
      <w:pPr>
        <w:pStyle w:val="Brdtext"/>
        <w:jc w:val="left"/>
      </w:pPr>
      <w:r w:rsidRPr="00AA6441">
        <w:t>Prop. 2016/17:188, bet. 2017/18:SoU5</w:t>
      </w:r>
    </w:p>
    <w:p w14:paraId="0B29A2CA" w14:textId="77777777" w:rsidR="00A021D9" w:rsidRPr="00AA6441" w:rsidRDefault="00A021D9" w:rsidP="00E575F9">
      <w:pPr>
        <w:pStyle w:val="Brdtext"/>
        <w:jc w:val="left"/>
      </w:pPr>
      <w:r w:rsidRPr="00AA6441">
        <w:t>Tidigare redovisad, se skr. 2017/18:75 (S 49), skr. 2018/19:75 (S 17), skr. 2019/20:75 (S 10), skr. 2020/21:75 (S 9) och skr.2021/22:75 (S 8).</w:t>
      </w:r>
    </w:p>
    <w:p w14:paraId="5756DF72" w14:textId="77777777" w:rsidR="00A021D9" w:rsidRPr="00AA6441" w:rsidRDefault="00A021D9" w:rsidP="00E575F9">
      <w:pPr>
        <w:pStyle w:val="Brdtext"/>
        <w:jc w:val="left"/>
      </w:pPr>
      <w:r w:rsidRPr="00AA6441">
        <w:t>Skrivelsen är inte slutbehandlad.</w:t>
      </w:r>
    </w:p>
    <w:p w14:paraId="3AC6FDDE" w14:textId="77777777" w:rsidR="00A021D9" w:rsidRPr="00AA6441" w:rsidRDefault="00A021D9" w:rsidP="00A021D9">
      <w:pPr>
        <w:pStyle w:val="Brdtext"/>
      </w:pPr>
    </w:p>
    <w:p w14:paraId="2503DBF7" w14:textId="031660B6" w:rsidR="00A021D9" w:rsidRPr="00AA6441" w:rsidRDefault="00A021D9" w:rsidP="001D4D4B">
      <w:pPr>
        <w:pStyle w:val="Brdtext"/>
      </w:pPr>
      <w:r w:rsidRPr="00AA6441">
        <w:t xml:space="preserve">Punkt 2 om </w:t>
      </w:r>
      <w:r w:rsidRPr="00AA6441">
        <w:rPr>
          <w:i/>
          <w:iCs/>
        </w:rPr>
        <w:t>samlat helhetsgrepp om funktionshinderspolitiken*</w:t>
      </w:r>
      <w:r w:rsidRPr="00AA6441">
        <w:t>: Riksdagen har tillkännagett för regeringen det som utskottet anför om att det behöver tas ett samlat helhetsgrepp om funktionshinderspolitiken (bet. 2017/18:SoU5 s. 10). Regeringen beslutade den 21 december 2017 att ge en särskild utredare i uppdrag att se över styrningen inom funktionshinderspolitiken (S 2017:09, dir. 2017:133). I kommittédirek</w:t>
      </w:r>
      <w:r w:rsidR="0074137B">
        <w:softHyphen/>
      </w:r>
      <w:r w:rsidRPr="00AA6441">
        <w:t xml:space="preserve">tivet omnämndes riksdagens tillkännagivande. Den 7 maj 2019 lämnade utredningen sitt slutbetänkande Styrkraft i funktionshinderspolitiken (SOU 2019:23). </w:t>
      </w:r>
      <w:r w:rsidR="006A5156">
        <w:t>Med anledning av betänkandet beslutade r</w:t>
      </w:r>
      <w:r w:rsidRPr="00AA6441">
        <w:t xml:space="preserve">egeringen den 23 september 2021 en </w:t>
      </w:r>
      <w:r w:rsidR="00CF761B">
        <w:t>s</w:t>
      </w:r>
      <w:r w:rsidRPr="00AA6441">
        <w:t>trategi för systematisk uppföljning av funktions</w:t>
      </w:r>
      <w:r w:rsidR="0074137B">
        <w:softHyphen/>
      </w:r>
      <w:r w:rsidRPr="00AA6441">
        <w:t>hinderspolitiken. Beslutet innebär att 28 myndigheter som omfattas av beslutet får i uppdrag att följa upp funktionshinderspolitiken under 2021–2031 utifrån det nationella målet för funktionshinderspolitiken (prop. 2016/17:188, bet. 2017/18:SoU5</w:t>
      </w:r>
      <w:r w:rsidR="00873EBD">
        <w:t>, rskr. 2017/18:86</w:t>
      </w:r>
      <w:r w:rsidRPr="00AA6441">
        <w:t>). Resultaten av upp</w:t>
      </w:r>
      <w:r w:rsidR="0074137B">
        <w:softHyphen/>
      </w:r>
      <w:r w:rsidRPr="00AA6441">
        <w:t>följ</w:t>
      </w:r>
      <w:r w:rsidR="0074137B">
        <w:softHyphen/>
      </w:r>
      <w:r w:rsidRPr="00AA6441">
        <w:t>ningen ska årligen lämnas till Regeringskansliet i respektive myndighets årsredovisning.</w:t>
      </w:r>
    </w:p>
    <w:p w14:paraId="201A4E4D" w14:textId="0C88D76C" w:rsidR="00A021D9" w:rsidRPr="00AA6441" w:rsidRDefault="00A021D9" w:rsidP="00A021D9">
      <w:pPr>
        <w:pStyle w:val="Brdtextmedindrag"/>
      </w:pPr>
      <w:r w:rsidRPr="00AA6441">
        <w:t>Den 23 september 2021 gav regeringen även Myndigheten för delaktighet i uppdrag att ge stöd till de myndigheter som omfattas av beslute</w:t>
      </w:r>
      <w:r>
        <w:t>t</w:t>
      </w:r>
      <w:r w:rsidRPr="00AA6441">
        <w:t xml:space="preserve"> om en </w:t>
      </w:r>
      <w:r w:rsidR="00EF27B1">
        <w:t>s</w:t>
      </w:r>
      <w:r w:rsidRPr="00AA6441">
        <w:t>trategi för systematisk uppföljning av funktionshinders</w:t>
      </w:r>
      <w:r w:rsidR="0074137B">
        <w:softHyphen/>
      </w:r>
      <w:r w:rsidRPr="00AA6441">
        <w:t xml:space="preserve">politiken. Uppdraget ska pågå så länge som uppdraget till myndigheterna pågår. </w:t>
      </w:r>
    </w:p>
    <w:p w14:paraId="2C3AA2F6" w14:textId="42E53B73" w:rsidR="00A021D9" w:rsidRPr="00AA6441" w:rsidRDefault="00A021D9" w:rsidP="00A021D9">
      <w:pPr>
        <w:pStyle w:val="Brdtextmedindrag"/>
      </w:pPr>
      <w:r w:rsidRPr="00AA6441">
        <w:t>Av budgetpropositionen för 2023 (prop. 2022/23:1 utg.omr. 9 avsnitt 5.3 s. 113) framgår att strategin omfattar hela funktionshinderspolitiken, såväl generella insatser som individuella stöd.</w:t>
      </w:r>
      <w:r w:rsidR="00A005A4">
        <w:t xml:space="preserve"> </w:t>
      </w:r>
      <w:r w:rsidRPr="00AA6441">
        <w:t>Tillkännagivandet är inte slut</w:t>
      </w:r>
      <w:r w:rsidR="0074137B">
        <w:softHyphen/>
      </w:r>
      <w:r w:rsidRPr="00AA6441">
        <w:t>behand</w:t>
      </w:r>
      <w:r w:rsidR="0074137B">
        <w:softHyphen/>
      </w:r>
      <w:r w:rsidRPr="00AA6441">
        <w:t>lat.</w:t>
      </w:r>
      <w:r>
        <w:t xml:space="preserve"> </w:t>
      </w:r>
      <w:r w:rsidRPr="00AA6441">
        <w:t>Regeringen avser återkomma till riksdagen</w:t>
      </w:r>
      <w:r w:rsidRPr="00A57C6A">
        <w:t>.</w:t>
      </w:r>
      <w:r w:rsidRPr="00AA6441">
        <w:t xml:space="preserve"> Punkten är inte slutbehandlad.</w:t>
      </w:r>
    </w:p>
    <w:p w14:paraId="608A79AD" w14:textId="4CB940F6" w:rsidR="00A021D9" w:rsidRPr="00AA6441" w:rsidRDefault="00A021D9" w:rsidP="00A021D9">
      <w:pPr>
        <w:pStyle w:val="Brdtextmedindrag"/>
      </w:pPr>
      <w:r w:rsidRPr="00AA6441">
        <w:t xml:space="preserve">Punkt 12 om </w:t>
      </w:r>
      <w:r w:rsidRPr="00AA6441">
        <w:rPr>
          <w:i/>
          <w:iCs/>
        </w:rPr>
        <w:t>valfrihet</w:t>
      </w:r>
      <w:r w:rsidRPr="00AA6441">
        <w:t>*: Riksdagen har tillkännagett att regeringen bör återkomma till riksdagen med förslag som innebär att alla personer med funktionsnedsättning som har beviljats en insats ska få möjlighet att välja utförare enligt ett tillkännagivande som riksdagen gjorde våren 2017 (bet. 2017/18:SoU5 s. 23 f</w:t>
      </w:r>
      <w:r w:rsidR="00851E56">
        <w:t>.</w:t>
      </w:r>
      <w:r w:rsidRPr="00AA6441">
        <w:t xml:space="preserve">). </w:t>
      </w:r>
    </w:p>
    <w:p w14:paraId="3B6AD889" w14:textId="6C037987" w:rsidR="00A021D9" w:rsidRPr="00AA6441" w:rsidRDefault="00EF27B1" w:rsidP="00A021D9">
      <w:pPr>
        <w:pStyle w:val="Brdtextmedindrag"/>
      </w:pPr>
      <w:r>
        <w:t>LSS-utredningen (S 2016:03) har haft</w:t>
      </w:r>
      <w:r w:rsidR="00A021D9" w:rsidRPr="00AA6441">
        <w:t xml:space="preserve"> i uppdrag att se över assistansersättningen i socialförsäkringsbalken och delar av lagen (1993:387) om stöd och service till vissa funktionshindrade (dir. 2016:40). </w:t>
      </w:r>
      <w:r>
        <w:t>U</w:t>
      </w:r>
      <w:r w:rsidR="00A021D9" w:rsidRPr="00AA6441">
        <w:t>tredningen</w:t>
      </w:r>
      <w:r>
        <w:t>s</w:t>
      </w:r>
      <w:r w:rsidR="00A021D9" w:rsidRPr="00AA6441">
        <w:t xml:space="preserve"> slutbetänkande Översyn av insatser enligt LSS och assistansersättningen (SOU 2018:88)</w:t>
      </w:r>
      <w:r>
        <w:t xml:space="preserve"> </w:t>
      </w:r>
      <w:r w:rsidR="00A021D9" w:rsidRPr="00AA6441">
        <w:t>har remissbehandlats</w:t>
      </w:r>
      <w:r>
        <w:t>.</w:t>
      </w:r>
      <w:r w:rsidR="00A021D9" w:rsidRPr="00AA6441">
        <w:t xml:space="preserve"> </w:t>
      </w:r>
      <w:r>
        <w:t>Ärendet</w:t>
      </w:r>
      <w:r w:rsidR="00A021D9" w:rsidRPr="00AA6441">
        <w:t xml:space="preserve"> bereds inom Regeringskansliet. </w:t>
      </w:r>
    </w:p>
    <w:p w14:paraId="0D01CED3" w14:textId="4B4DC7B6" w:rsidR="00A021D9" w:rsidRPr="00AA6441" w:rsidRDefault="00EF27B1" w:rsidP="00A021D9">
      <w:pPr>
        <w:pStyle w:val="Brdtextmedindrag"/>
      </w:pPr>
      <w:r>
        <w:t>Huvudmannaskapsutredningen (S 2021:05) har haft</w:t>
      </w:r>
      <w:r w:rsidR="00A021D9" w:rsidRPr="00AA6441">
        <w:t xml:space="preserve"> i uppdrag att analysera och lämna förslag på hur insatsen personlig assistans kan organiseras i ett statligt huvudmannaskap (dir. 2021:76). </w:t>
      </w:r>
      <w:r>
        <w:t>I uppdraget ingick</w:t>
      </w:r>
      <w:r w:rsidR="00A021D9" w:rsidRPr="00AA6441">
        <w:t xml:space="preserve"> bl.a. att lämna förslag på hur kommunala beslut om personlig assistans kan överföras och anpassas till socialförsäkrings</w:t>
      </w:r>
      <w:r w:rsidR="00A021D9" w:rsidRPr="00AA6441">
        <w:softHyphen/>
        <w:t xml:space="preserve">balkens regelverk för statlig assistansersättning. </w:t>
      </w:r>
      <w:r>
        <w:t xml:space="preserve">Den 1 mars 2023 överlämnade utredningen sitt slutbetänkande Ett statligt huvudmannaskap för personlig assistans – Ökad likvärdighet, långsiktighet och kvalitet. </w:t>
      </w:r>
      <w:r w:rsidR="00A021D9" w:rsidRPr="00AA6441">
        <w:t xml:space="preserve">Punkten är inte slutbehandlad. </w:t>
      </w:r>
    </w:p>
    <w:p w14:paraId="196819F8" w14:textId="77777777" w:rsidR="00A021D9" w:rsidRPr="00AA6441" w:rsidRDefault="00A021D9" w:rsidP="00A021D9">
      <w:pPr>
        <w:pStyle w:val="Brdtextmedindrag"/>
      </w:pPr>
      <w:r w:rsidRPr="00AA6441">
        <w:t>Följande punkter är inte slutbehandlade: 2 och 12.</w:t>
      </w:r>
    </w:p>
    <w:p w14:paraId="49B9041A" w14:textId="77777777" w:rsidR="00A021D9" w:rsidRPr="00AA6441" w:rsidRDefault="00A021D9" w:rsidP="00A021D9">
      <w:pPr>
        <w:pStyle w:val="Rubrik5utannumrering"/>
      </w:pPr>
      <w:bookmarkStart w:id="157" w:name="_Hlk536431353"/>
      <w:r w:rsidRPr="00AA6441">
        <w:t>8. Rskr. 2017/18:121</w:t>
      </w:r>
    </w:p>
    <w:p w14:paraId="59DF3E73" w14:textId="77777777" w:rsidR="00A021D9" w:rsidRPr="00AA6441" w:rsidRDefault="00A021D9" w:rsidP="00E575F9">
      <w:pPr>
        <w:pStyle w:val="Brdtext"/>
        <w:jc w:val="left"/>
      </w:pPr>
      <w:r w:rsidRPr="00AA6441">
        <w:t>Utgiftsområde 9 Hälsovård, sjukvård och social omsorg</w:t>
      </w:r>
    </w:p>
    <w:p w14:paraId="646B95EB" w14:textId="77777777" w:rsidR="00A021D9" w:rsidRPr="00AA6441" w:rsidRDefault="00A021D9" w:rsidP="00E575F9">
      <w:pPr>
        <w:pStyle w:val="Brdtext"/>
        <w:jc w:val="left"/>
      </w:pPr>
      <w:r w:rsidRPr="00AA6441">
        <w:t>Prop. 2017/18:1, bet. 2017/18:SoU1</w:t>
      </w:r>
    </w:p>
    <w:p w14:paraId="0E6357E7" w14:textId="77777777" w:rsidR="00A021D9" w:rsidRPr="00AA6441" w:rsidRDefault="00A021D9" w:rsidP="00E575F9">
      <w:pPr>
        <w:pStyle w:val="Brdtext"/>
        <w:jc w:val="left"/>
      </w:pPr>
      <w:r w:rsidRPr="00AA6441">
        <w:t>Tidigare redovisad, se skr. 2017/18:75 (S 54), skr. 2018/19:75 (S 18), skr. 2019/20:75 (S 11), skr. 2020/21:75 (S 10) och skr. 2021/22:75 (S 9).</w:t>
      </w:r>
    </w:p>
    <w:p w14:paraId="142FF23E" w14:textId="77777777" w:rsidR="00A021D9" w:rsidRPr="00AA6441" w:rsidRDefault="00A021D9" w:rsidP="00E575F9">
      <w:pPr>
        <w:pStyle w:val="Brdtext"/>
        <w:jc w:val="left"/>
      </w:pPr>
      <w:r w:rsidRPr="00AA6441">
        <w:t>Skrivelsen är inte slutbehandlad.</w:t>
      </w:r>
    </w:p>
    <w:p w14:paraId="0E6CE647" w14:textId="77777777" w:rsidR="00A021D9" w:rsidRPr="00AA6441" w:rsidRDefault="00A021D9" w:rsidP="00A021D9">
      <w:pPr>
        <w:pStyle w:val="Brdtext"/>
      </w:pPr>
    </w:p>
    <w:p w14:paraId="02CAFCA7" w14:textId="79FE030B" w:rsidR="00A021D9" w:rsidRPr="00AA6441" w:rsidRDefault="00A021D9" w:rsidP="00A021D9">
      <w:pPr>
        <w:pStyle w:val="Brdtext"/>
      </w:pPr>
      <w:r w:rsidRPr="00AA6441">
        <w:t xml:space="preserve">Punkt 2 om </w:t>
      </w:r>
      <w:r w:rsidRPr="00AA6441">
        <w:rPr>
          <w:i/>
          <w:iCs/>
        </w:rPr>
        <w:t>generell tillståndsplikt*</w:t>
      </w:r>
      <w:r w:rsidRPr="00AA6441">
        <w:t>: Riksdagen har tillkännagett att regeringen skyndsamt bör återkomma till riksdagen med förslag som innebär att samma krav på tillstånd som gäller för enskilda för att yrkesmässigt bedriva verksamhet inom socialtjänsten även ska gälla för offentlig verksamhet enligt ett tillkännagivande som riksdagen gjorde 2017 (bet. 2017/18:SoU1 s. 37 f</w:t>
      </w:r>
      <w:r w:rsidR="00851E56">
        <w:t>.</w:t>
      </w:r>
      <w:r w:rsidRPr="00AA6441">
        <w:t>). I budgetpropositionen för 2021 (prop. 2020/21:1 utg.omr. 9 s. 160) angavs att frågan bereds inom ramen för den sakpolitiska överenskommelsen mellan Socialdemokraterna, Center</w:t>
      </w:r>
      <w:r w:rsidR="00E575F9">
        <w:softHyphen/>
      </w:r>
      <w:r w:rsidRPr="00AA6441">
        <w:t xml:space="preserve">partiet, Liberalerna och Miljöpartiet de gröna (Januariavtalet, punkt 61). </w:t>
      </w:r>
    </w:p>
    <w:p w14:paraId="1FB28EF1" w14:textId="300BE798" w:rsidR="00A021D9" w:rsidRPr="00AA6441" w:rsidRDefault="00A021D9" w:rsidP="00A021D9">
      <w:pPr>
        <w:pStyle w:val="Brdtextmedindrag"/>
      </w:pPr>
      <w:r w:rsidRPr="00AA6441">
        <w:t>Regeringen angav i budgetpropositionen för 2022 (prop. 2021/22:1 utg.omr.</w:t>
      </w:r>
      <w:r w:rsidR="00467B0C">
        <w:t xml:space="preserve"> </w:t>
      </w:r>
      <w:r w:rsidRPr="00AA6441">
        <w:t>9 avsnitt 7.3 s. 155) att det vid en samlad bedömning inte framstod som genomförbart att tillmötesgå riksdagen i denna fråga</w:t>
      </w:r>
      <w:r w:rsidR="008740EB">
        <w:t xml:space="preserve"> och redovisade att tillkännagivandet fick anses slutbehandlat</w:t>
      </w:r>
      <w:r w:rsidRPr="00AA6441">
        <w:t>. Riksdagen ansåg dock att tillkännagivandet inte kunde anses slutbehandlat genom de redovisade åtgärderna (bet. 2021/22:SoU1, rskr. 2021/22:123).</w:t>
      </w:r>
      <w:r w:rsidR="009A00F3" w:rsidRPr="009A00F3">
        <w:t xml:space="preserve"> </w:t>
      </w:r>
      <w:r w:rsidR="009A00F3" w:rsidRPr="00AA6441">
        <w:t>Punktenstår därför åter som öppen.</w:t>
      </w:r>
      <w:r w:rsidR="00D9401C">
        <w:t xml:space="preserve"> </w:t>
      </w:r>
      <w:r w:rsidRPr="00AA6441">
        <w:t>Regeringen överväger fortsatt vilka eventuella åtgärder som bör vidtas med anledning av tillkännagivandet</w:t>
      </w:r>
      <w:r w:rsidR="006826BC" w:rsidRPr="006826BC">
        <w:t>.</w:t>
      </w:r>
      <w:r w:rsidRPr="00AA6441">
        <w:t xml:space="preserve"> </w:t>
      </w:r>
      <w:r w:rsidR="009A00F3">
        <w:t xml:space="preserve">Punkten är inte slutbehandlad. </w:t>
      </w:r>
    </w:p>
    <w:p w14:paraId="20227437" w14:textId="77777777" w:rsidR="00A021D9" w:rsidRPr="00AA6441" w:rsidRDefault="00A021D9" w:rsidP="00A021D9">
      <w:pPr>
        <w:pStyle w:val="Rubrik5utannumrering"/>
      </w:pPr>
      <w:bookmarkStart w:id="158" w:name="_Hlk536431570"/>
      <w:bookmarkEnd w:id="157"/>
      <w:r w:rsidRPr="00AA6441">
        <w:t>9</w:t>
      </w:r>
      <w:bookmarkStart w:id="159" w:name="_Hlk535224675"/>
      <w:bookmarkEnd w:id="158"/>
      <w:r w:rsidRPr="00AA6441">
        <w:t>. Rskr. 2017/18:176</w:t>
      </w:r>
    </w:p>
    <w:p w14:paraId="64D13274" w14:textId="77777777" w:rsidR="00A021D9" w:rsidRPr="00AA6441" w:rsidRDefault="00A021D9" w:rsidP="00790BA3">
      <w:pPr>
        <w:pStyle w:val="Brdtext"/>
        <w:jc w:val="left"/>
      </w:pPr>
      <w:r w:rsidRPr="00AA6441">
        <w:t>En ny beslutsprocess för den högspecialiserade vården</w:t>
      </w:r>
    </w:p>
    <w:p w14:paraId="48896920" w14:textId="77777777" w:rsidR="00A021D9" w:rsidRPr="00AA6441" w:rsidRDefault="00A021D9" w:rsidP="00790BA3">
      <w:pPr>
        <w:pStyle w:val="Brdtext"/>
        <w:jc w:val="left"/>
      </w:pPr>
      <w:r w:rsidRPr="00AA6441">
        <w:t>Prop. 2017/18:40, bet. 2017/18:SoU18</w:t>
      </w:r>
    </w:p>
    <w:p w14:paraId="5A92DA6C" w14:textId="77777777" w:rsidR="00A021D9" w:rsidRPr="00AA6441" w:rsidRDefault="00A021D9" w:rsidP="00790BA3">
      <w:pPr>
        <w:pStyle w:val="Brdtext"/>
        <w:jc w:val="left"/>
      </w:pPr>
      <w:r w:rsidRPr="00AA6441">
        <w:t>Tidigare redovisad, se skr. 2018/19:75 (S 24), skr. 2019/20:75 (S 13), skr. 2020/21:75 (S 12) och skr.2021/22:75 (S 11).</w:t>
      </w:r>
    </w:p>
    <w:p w14:paraId="4ED24D5B" w14:textId="77777777" w:rsidR="00A021D9" w:rsidRPr="00AA6441" w:rsidRDefault="00A021D9" w:rsidP="00790BA3">
      <w:pPr>
        <w:pStyle w:val="Brdtext"/>
        <w:jc w:val="left"/>
      </w:pPr>
      <w:r w:rsidRPr="00AA6441">
        <w:t>Skrivelsen är inte slutbehandlad.</w:t>
      </w:r>
    </w:p>
    <w:p w14:paraId="74EE7A04" w14:textId="77777777" w:rsidR="00A021D9" w:rsidRPr="00AA6441" w:rsidRDefault="00A021D9" w:rsidP="00A021D9">
      <w:pPr>
        <w:pStyle w:val="Brdtext"/>
      </w:pPr>
    </w:p>
    <w:p w14:paraId="0426DA7A" w14:textId="65CBD8BA" w:rsidR="00C30B10" w:rsidRDefault="00A021D9" w:rsidP="00A021D9">
      <w:pPr>
        <w:pStyle w:val="Brdtext"/>
      </w:pPr>
      <w:r w:rsidRPr="00AA6441">
        <w:t xml:space="preserve">Punkt 6 om </w:t>
      </w:r>
      <w:r w:rsidRPr="00AA6441">
        <w:rPr>
          <w:i/>
          <w:iCs/>
        </w:rPr>
        <w:t>parlamentarisk utredning</w:t>
      </w:r>
      <w:r w:rsidRPr="00AA6441">
        <w:t xml:space="preserve"> (reservation 5)*: Riksdagen har tillkännagett för regeringen det som anförs i reservationen (bet. 2017/18:SoU18 s. 22). Enligt tillkännagivandet bör regeringen tillsätta en parlamentarisk utredning för att klarlägga förutsättningarna för en ändamålsenlig ansvarsfördelning mellan staten och nuvarande huvudmän när det gäller sjukvården. Vad gäller ansvarsfördelningen mellan staten och de nuvarande huvudmännen konstaterade regeringen i budgetpropositionen för 2019 (prop. 2018/19:1 utg.omr. 9 avsnitt 3.5 s. 44) att en utredning om statens kontra läns och regioners ansvar nyligen hade avslutats av den s.k. Indelningskommittén, som lämnade betänkandet Myndighetsgemensam indelning – samverkan på regional nivå (SOU</w:t>
      </w:r>
      <w:r w:rsidR="00467B0C">
        <w:t> </w:t>
      </w:r>
      <w:r w:rsidRPr="00AA6441">
        <w:t xml:space="preserve">2018:10). </w:t>
      </w:r>
    </w:p>
    <w:p w14:paraId="57D4AC85" w14:textId="56EA3DBF" w:rsidR="00A021D9" w:rsidRPr="00AA6441" w:rsidRDefault="00A021D9" w:rsidP="00A021D9">
      <w:pPr>
        <w:pStyle w:val="Brdtextmedindrag"/>
      </w:pPr>
      <w:r w:rsidRPr="00AA6441">
        <w:t>I budgetpropositionen för 2021 (prop. 2020/21:1 utg.omr. 9 s. 36</w:t>
      </w:r>
      <w:r w:rsidR="00851E56">
        <w:t xml:space="preserve"> och </w:t>
      </w:r>
      <w:r w:rsidRPr="00AA6441">
        <w:t xml:space="preserve">37) angavs att regeringen bedömde att frågan behöver analyseras vidare i ljuset av de nya situationer och de behov som uppstått under hanteringen av covid-19. </w:t>
      </w:r>
    </w:p>
    <w:p w14:paraId="14EB5431" w14:textId="202CBDA9" w:rsidR="00A021D9" w:rsidRDefault="00A021D9" w:rsidP="00A021D9">
      <w:pPr>
        <w:pStyle w:val="Brdtextmedindrag"/>
      </w:pPr>
      <w:r w:rsidRPr="00AA6441">
        <w:t>I budgetpropositionen för 2022 (prop. 2021/22:1 utg.omr. 9 s. 45) angavs</w:t>
      </w:r>
      <w:r w:rsidR="00467B0C">
        <w:t xml:space="preserve"> f</w:t>
      </w:r>
      <w:r w:rsidRPr="00AA6441">
        <w:t xml:space="preserve">öljande. För att klarlägga förutsättningarna för en ändamålsenlig ansvarsfördelning mellan staten och nuvarande huvudmän när det gäller sjukvården bör Coronakommissionens slutsatser inväntas. </w:t>
      </w:r>
    </w:p>
    <w:p w14:paraId="2309A888" w14:textId="687D2067" w:rsidR="00A021D9" w:rsidRPr="00AA6441" w:rsidRDefault="00A021D9" w:rsidP="00A021D9">
      <w:pPr>
        <w:pStyle w:val="Brdtextmedindrag"/>
      </w:pPr>
      <w:r w:rsidRPr="00AA6441">
        <w:t xml:space="preserve">Coronakommissionen </w:t>
      </w:r>
      <w:r w:rsidR="00467B0C">
        <w:t xml:space="preserve">(S 2020:09) </w:t>
      </w:r>
      <w:r w:rsidRPr="00AA6441">
        <w:t xml:space="preserve">lämnade sitt andra delbetänkande den 29 oktober 2021 </w:t>
      </w:r>
      <w:r w:rsidR="0004179D" w:rsidRPr="0004179D">
        <w:t xml:space="preserve">Sverige under pandemin </w:t>
      </w:r>
      <w:r w:rsidR="0004179D">
        <w:t xml:space="preserve">del 1 </w:t>
      </w:r>
      <w:r w:rsidRPr="00AA6441">
        <w:t xml:space="preserve">(SOU 2021:89) och </w:t>
      </w:r>
      <w:r w:rsidR="00467B0C">
        <w:t xml:space="preserve">sitt </w:t>
      </w:r>
      <w:r w:rsidRPr="00AA6441">
        <w:t xml:space="preserve">slutbetänkande den 25 februari 2022 </w:t>
      </w:r>
      <w:r w:rsidR="0004179D" w:rsidRPr="0004179D">
        <w:t xml:space="preserve">Sverige under pandemin </w:t>
      </w:r>
      <w:r w:rsidR="0004179D">
        <w:t xml:space="preserve">del 2 </w:t>
      </w:r>
      <w:r w:rsidRPr="00AA6441">
        <w:t xml:space="preserve">(SOU 2022:10). </w:t>
      </w:r>
      <w:r w:rsidR="00467B0C">
        <w:t xml:space="preserve">Utredningen om ökade förutsättningar för hållbara investeringsprojekt i framtidens hälso- och sjukvård (S 2019:03) lämnade </w:t>
      </w:r>
      <w:r w:rsidRPr="00AA6441">
        <w:t xml:space="preserve">den 31 augusti 2021 </w:t>
      </w:r>
      <w:r w:rsidR="00467B0C">
        <w:t xml:space="preserve">sitt slutbetänkande </w:t>
      </w:r>
      <w:r w:rsidRPr="00AA6441">
        <w:t>Riksintressen i hälso- och sjukvården – stärkt statlig styrning för hållbar vårdinfrastruktur (SOU 2021:71).</w:t>
      </w:r>
      <w:r w:rsidR="009F648D">
        <w:t xml:space="preserve"> </w:t>
      </w:r>
      <w:r w:rsidRPr="00AA6441">
        <w:t>Betänkandet har remi</w:t>
      </w:r>
      <w:r w:rsidR="00C30B10">
        <w:t>ssbehandlats</w:t>
      </w:r>
      <w:r w:rsidR="00D5122C">
        <w:t>.</w:t>
      </w:r>
      <w:r w:rsidR="00C30B10">
        <w:t xml:space="preserve"> Ä</w:t>
      </w:r>
      <w:r w:rsidR="00D9401C">
        <w:t>re</w:t>
      </w:r>
      <w:r w:rsidR="00873EBD">
        <w:t xml:space="preserve">ndet bereds inom Regeringskansliet. </w:t>
      </w:r>
    </w:p>
    <w:p w14:paraId="44931CE2" w14:textId="4D6E0B01" w:rsidR="00A021D9" w:rsidRDefault="00A021D9" w:rsidP="00A021D9">
      <w:pPr>
        <w:pStyle w:val="Brdtextmedindrag"/>
      </w:pPr>
      <w:r w:rsidRPr="00AA6441">
        <w:t xml:space="preserve">I budgetpropositionen för 2023 (prop. 2022/23:1 utg.omr. 9 avsnitt 3.5 s. 48) angavs följande. Regeringen avser att tillsätta en utredning </w:t>
      </w:r>
      <w:r w:rsidR="00C30B10">
        <w:t xml:space="preserve">under 2023 </w:t>
      </w:r>
      <w:r w:rsidRPr="00AA6441">
        <w:t>med uppdrag att analysera och belysa för- och nackdelar samt lämna förslag beträffande möjligheten att långsiktigt införa ett delvis eller helt statligt huvudmannaskap. Utredningen ska även beakta för- och nackdelar med regionala organisationer baserade på exempelvis dagens sex sjukvårdsregioner. Syftet är att hälso- och sjukvården ska ha bättre förutsättningar att erbjuda en god och jämlik vård som utgår från behovsprincipen. Punkten är inte slutbehandlad.</w:t>
      </w:r>
    </w:p>
    <w:p w14:paraId="68CA9A27" w14:textId="5A92F97D" w:rsidR="009E6659" w:rsidRPr="00391CBB" w:rsidRDefault="00072FFC" w:rsidP="009E6659">
      <w:pPr>
        <w:pStyle w:val="Rubrik5utannumrering"/>
      </w:pPr>
      <w:bookmarkStart w:id="160" w:name="_Hlk127801155"/>
      <w:r>
        <w:t>10</w:t>
      </w:r>
      <w:r w:rsidR="009E6659" w:rsidRPr="00391CBB">
        <w:t xml:space="preserve">. </w:t>
      </w:r>
      <w:bookmarkStart w:id="161" w:name="_Hlk121839851"/>
      <w:r w:rsidR="009E6659" w:rsidRPr="00391CBB">
        <w:t>Rskr. 2017/18:237</w:t>
      </w:r>
      <w:bookmarkEnd w:id="161"/>
    </w:p>
    <w:p w14:paraId="3F88B04C" w14:textId="77777777" w:rsidR="009E6659" w:rsidRPr="00391CBB" w:rsidRDefault="009E6659" w:rsidP="009E665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Landsbygdspolitik</w:t>
      </w:r>
      <w:bookmarkEnd w:id="160"/>
    </w:p>
    <w:p w14:paraId="79E01D30" w14:textId="77777777" w:rsidR="009E6659" w:rsidRPr="00391CBB" w:rsidRDefault="009E6659" w:rsidP="009E665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Mot. 2017/18:3855 yrkande 21, bet. 2017/18:MJU18</w:t>
      </w:r>
    </w:p>
    <w:p w14:paraId="25CCA284" w14:textId="333B69D4" w:rsidR="009E6659" w:rsidRPr="00391CBB" w:rsidRDefault="009E6659" w:rsidP="009E665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2018/19:75 (Ku</w:t>
      </w:r>
      <w:r w:rsidR="00F3085A">
        <w:rPr>
          <w:rFonts w:ascii="Times New Roman" w:hAnsi="Times New Roman"/>
          <w:sz w:val="20"/>
        </w:rPr>
        <w:t> </w:t>
      </w:r>
      <w:r w:rsidRPr="00391CBB">
        <w:rPr>
          <w:rFonts w:ascii="Times New Roman" w:hAnsi="Times New Roman"/>
          <w:sz w:val="20"/>
        </w:rPr>
        <w:t>23), 2019/20:75 (Ku</w:t>
      </w:r>
      <w:r w:rsidR="00F3085A">
        <w:rPr>
          <w:rFonts w:ascii="Times New Roman" w:hAnsi="Times New Roman"/>
          <w:sz w:val="20"/>
        </w:rPr>
        <w:t> </w:t>
      </w:r>
      <w:r w:rsidRPr="00391CBB">
        <w:rPr>
          <w:rFonts w:ascii="Times New Roman" w:hAnsi="Times New Roman"/>
          <w:sz w:val="20"/>
        </w:rPr>
        <w:t>18)</w:t>
      </w:r>
      <w:r>
        <w:rPr>
          <w:rFonts w:ascii="Times New Roman" w:hAnsi="Times New Roman"/>
          <w:sz w:val="20"/>
        </w:rPr>
        <w:t>,</w:t>
      </w:r>
      <w:r w:rsidRPr="00391CBB">
        <w:rPr>
          <w:rFonts w:ascii="Times New Roman" w:hAnsi="Times New Roman"/>
          <w:sz w:val="20"/>
        </w:rPr>
        <w:t xml:space="preserve"> 2020/21:75 (Ku</w:t>
      </w:r>
      <w:r w:rsidR="00F3085A">
        <w:rPr>
          <w:rFonts w:ascii="Times New Roman" w:hAnsi="Times New Roman"/>
          <w:sz w:val="20"/>
        </w:rPr>
        <w:t> </w:t>
      </w:r>
      <w:r w:rsidRPr="00391CBB">
        <w:rPr>
          <w:rFonts w:ascii="Times New Roman" w:hAnsi="Times New Roman"/>
          <w:sz w:val="20"/>
        </w:rPr>
        <w:t>13)</w:t>
      </w:r>
      <w:r>
        <w:rPr>
          <w:rFonts w:ascii="Times New Roman" w:hAnsi="Times New Roman"/>
          <w:sz w:val="20"/>
        </w:rPr>
        <w:t xml:space="preserve"> och </w:t>
      </w:r>
      <w:r w:rsidRPr="005A1F35">
        <w:rPr>
          <w:rFonts w:ascii="Times New Roman" w:hAnsi="Times New Roman"/>
          <w:sz w:val="20"/>
        </w:rPr>
        <w:t>2021/22:75</w:t>
      </w:r>
      <w:r>
        <w:rPr>
          <w:rFonts w:ascii="Times New Roman" w:hAnsi="Times New Roman"/>
          <w:sz w:val="20"/>
        </w:rPr>
        <w:t xml:space="preserve"> (Ku</w:t>
      </w:r>
      <w:r w:rsidR="00F3085A">
        <w:rPr>
          <w:rFonts w:ascii="Times New Roman" w:hAnsi="Times New Roman"/>
          <w:sz w:val="20"/>
        </w:rPr>
        <w:t> </w:t>
      </w:r>
      <w:r>
        <w:rPr>
          <w:rFonts w:ascii="Times New Roman" w:hAnsi="Times New Roman"/>
          <w:sz w:val="20"/>
        </w:rPr>
        <w:t>11</w:t>
      </w:r>
      <w:r w:rsidRPr="00391CBB">
        <w:rPr>
          <w:rFonts w:ascii="Times New Roman" w:hAnsi="Times New Roman"/>
          <w:sz w:val="20"/>
        </w:rPr>
        <w:t>).</w:t>
      </w:r>
    </w:p>
    <w:p w14:paraId="368360F8" w14:textId="5F9700CD" w:rsidR="009E6659" w:rsidRPr="00391CBB" w:rsidRDefault="009E6659" w:rsidP="009E665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r>
        <w:rPr>
          <w:rFonts w:ascii="Times New Roman" w:hAnsi="Times New Roman"/>
          <w:sz w:val="20"/>
        </w:rPr>
        <w:t xml:space="preserve"> </w:t>
      </w:r>
    </w:p>
    <w:p w14:paraId="692BDAB7" w14:textId="77777777" w:rsidR="009E6659" w:rsidRPr="00391CBB" w:rsidRDefault="009E6659" w:rsidP="009E665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F1D1C7F" w14:textId="77777777" w:rsidR="00B52F66" w:rsidRDefault="009E6659" w:rsidP="009E665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Punkt</w:t>
      </w:r>
      <w:r w:rsidR="00F3085A">
        <w:rPr>
          <w:rFonts w:ascii="Times New Roman" w:hAnsi="Times New Roman"/>
          <w:sz w:val="20"/>
        </w:rPr>
        <w:t> </w:t>
      </w:r>
      <w:r w:rsidRPr="00391CBB">
        <w:rPr>
          <w:rFonts w:ascii="Times New Roman" w:hAnsi="Times New Roman"/>
          <w:sz w:val="20"/>
        </w:rPr>
        <w:t xml:space="preserve">12 om </w:t>
      </w:r>
      <w:r w:rsidRPr="00391CBB">
        <w:rPr>
          <w:rFonts w:ascii="Times New Roman" w:hAnsi="Times New Roman"/>
          <w:i/>
          <w:sz w:val="20"/>
        </w:rPr>
        <w:t>föreningslivet på landsbygden*</w:t>
      </w:r>
      <w:r w:rsidRPr="00391CBB">
        <w:rPr>
          <w:rFonts w:ascii="Times New Roman" w:hAnsi="Times New Roman"/>
          <w:sz w:val="20"/>
        </w:rPr>
        <w:t xml:space="preserve">: Riksdagen har tillkännagett för regeringen det som utskottet anför om förenklingar i administrationen av stöd till föreningslivet på landsbygden (bet. 2017/18:MJU18 s. 35). </w:t>
      </w:r>
    </w:p>
    <w:p w14:paraId="429E9FFB" w14:textId="77777777" w:rsidR="00A61208" w:rsidRDefault="009E6659" w:rsidP="00B52F66">
      <w:pPr>
        <w:pStyle w:val="Brdtextmedindrag"/>
      </w:pPr>
      <w:r>
        <w:t>M</w:t>
      </w:r>
      <w:r w:rsidRPr="00391CBB">
        <w:t xml:space="preserve">ånga av föreningslivets insatser på landsbygden </w:t>
      </w:r>
      <w:r>
        <w:t xml:space="preserve">har </w:t>
      </w:r>
      <w:r w:rsidRPr="00391CBB">
        <w:t>ske</w:t>
      </w:r>
      <w:r>
        <w:t>tt</w:t>
      </w:r>
      <w:r w:rsidRPr="00391CBB">
        <w:t xml:space="preserve"> inom ramen för Sveriges landsbygdsprogram </w:t>
      </w:r>
      <w:r>
        <w:t>2014</w:t>
      </w:r>
      <w:r w:rsidRPr="00DB3EA6">
        <w:t>–</w:t>
      </w:r>
      <w:r>
        <w:t xml:space="preserve">2020 </w:t>
      </w:r>
      <w:r w:rsidRPr="00391CBB">
        <w:t xml:space="preserve">där det </w:t>
      </w:r>
      <w:r w:rsidR="00B52F66">
        <w:t xml:space="preserve">har </w:t>
      </w:r>
      <w:r w:rsidRPr="00391CBB">
        <w:t>pågå</w:t>
      </w:r>
      <w:r>
        <w:t>tt</w:t>
      </w:r>
      <w:r w:rsidRPr="00391CBB">
        <w:t xml:space="preserve"> ett kontinuerligt förenklings</w:t>
      </w:r>
      <w:r>
        <w:softHyphen/>
      </w:r>
      <w:r w:rsidRPr="00391CBB">
        <w:t>arbete</w:t>
      </w:r>
      <w:r>
        <w:t xml:space="preserve"> under hela programperioden</w:t>
      </w:r>
      <w:r w:rsidRPr="00391CBB">
        <w:t xml:space="preserve">. Regeringen </w:t>
      </w:r>
      <w:r w:rsidR="00B52F66">
        <w:t>gav</w:t>
      </w:r>
      <w:r w:rsidRPr="00391CBB">
        <w:t xml:space="preserve"> i november 2020 Statens jordbruksverk </w:t>
      </w:r>
      <w:r w:rsidR="00B52F66">
        <w:t xml:space="preserve">i uppdrag </w:t>
      </w:r>
      <w:r w:rsidRPr="00391CBB">
        <w:t xml:space="preserve">att utarbeta förslag till åtgärder i den strategiska planen för den gemensamma jordbrukspolitiken </w:t>
      </w:r>
      <w:r>
        <w:t>åren 2023</w:t>
      </w:r>
      <w:r w:rsidRPr="00DB3EA6">
        <w:t>–</w:t>
      </w:r>
      <w:r>
        <w:t>2027</w:t>
      </w:r>
      <w:r w:rsidR="00B52F66">
        <w:t xml:space="preserve"> (N2020/02625)</w:t>
      </w:r>
      <w:r w:rsidRPr="00391CBB">
        <w:t>. I uppdraget ing</w:t>
      </w:r>
      <w:r>
        <w:t>ick</w:t>
      </w:r>
      <w:r w:rsidRPr="00391CBB">
        <w:t xml:space="preserve"> att redovisa administrativa kostnader och konsekvenser för stödmottagare och vilka överväganden som gjorts för att åstadkomma förenklingar. Statens jordbruksverk redovisade i huvudsak uppdraget i december 2021. </w:t>
      </w:r>
      <w:r w:rsidRPr="00DB3EA6">
        <w:t>Den 16</w:t>
      </w:r>
      <w:r w:rsidR="00B52F66">
        <w:t> </w:t>
      </w:r>
      <w:r w:rsidRPr="00DB3EA6">
        <w:t xml:space="preserve">december 2021 </w:t>
      </w:r>
      <w:r w:rsidR="00B52F66">
        <w:t>beslutade</w:t>
      </w:r>
      <w:r w:rsidRPr="00DB3EA6">
        <w:t xml:space="preserve"> regeringen en strategisk plan för genomförandet av den gemensamma jordbrukspolitiken för åren 2023–2027 som då även lämnades över till E</w:t>
      </w:r>
      <w:r w:rsidR="00B52F66">
        <w:t xml:space="preserve">uropeiska </w:t>
      </w:r>
      <w:r w:rsidRPr="00DB3EA6">
        <w:t>kommissionen. Den 31</w:t>
      </w:r>
      <w:r w:rsidR="008B4812">
        <w:t> </w:t>
      </w:r>
      <w:r w:rsidRPr="00DB3EA6">
        <w:t xml:space="preserve">mars </w:t>
      </w:r>
      <w:r>
        <w:t>2022</w:t>
      </w:r>
      <w:r w:rsidRPr="00DB3EA6">
        <w:t xml:space="preserve"> tog Sverige </w:t>
      </w:r>
      <w:r w:rsidR="008B4812">
        <w:t xml:space="preserve">emot </w:t>
      </w:r>
      <w:r w:rsidRPr="00DB3EA6">
        <w:t xml:space="preserve">kommissionens observationsbrev med 262 observationer gällande den strategiska planen, vilket resulterade i att justeringar </w:t>
      </w:r>
      <w:r>
        <w:t xml:space="preserve">har </w:t>
      </w:r>
      <w:r w:rsidRPr="00DB3EA6">
        <w:t xml:space="preserve">gjorts i </w:t>
      </w:r>
      <w:r w:rsidR="008B4812">
        <w:t xml:space="preserve">fråga om </w:t>
      </w:r>
      <w:r>
        <w:t>vissa</w:t>
      </w:r>
      <w:r w:rsidRPr="00DB3EA6">
        <w:t xml:space="preserve"> åtgärder. Regeringen </w:t>
      </w:r>
      <w:r w:rsidR="008B4812">
        <w:t>beslutade</w:t>
      </w:r>
      <w:r w:rsidRPr="00DB3EA6">
        <w:t xml:space="preserve"> den 22 september 2022 </w:t>
      </w:r>
      <w:r w:rsidR="008B4812">
        <w:t>på</w:t>
      </w:r>
      <w:r w:rsidRPr="00DB3EA6">
        <w:t xml:space="preserve"> nytt en strategisk plan för genomförandet av den gemensamma jordbrukspolitiken för åren 2023–2027 (N2022/01849) som innehöll revideringar. Totalt omfattar den strategiska planen drygt 60 miljarder kronor, där en del (45 miljarder kronor) utgör medel från EU och en del (15 miljarder kronor) är svensk finansiering. Utöver dessa medel satsas ca. 4,3 miljarder kronor på nationella insatser för jordbruket, miljön och utvecklingen i Sveriges landsbygder under samma period. Kommissionen godkände den strategiska planen den 28</w:t>
      </w:r>
      <w:r w:rsidR="00F3085A">
        <w:t> </w:t>
      </w:r>
      <w:r w:rsidRPr="00DB3EA6">
        <w:t>oktober 2022</w:t>
      </w:r>
      <w:r>
        <w:t xml:space="preserve"> (N2022/01849)</w:t>
      </w:r>
      <w:r w:rsidRPr="00DB3EA6">
        <w:t xml:space="preserve">. En tydlig förenkling inom den gemensamma jordbrukspolitiken för föreningslivet på landsbygden är att </w:t>
      </w:r>
      <w:r w:rsidR="008B4812">
        <w:t xml:space="preserve">metoden </w:t>
      </w:r>
      <w:r w:rsidRPr="00DB3EA6">
        <w:t>Leader från 2023 finansieras enbart genom en fond, Europeiska jordbruksfonden för landsbygdsutveckling (EJFLU) i</w:t>
      </w:r>
      <w:r w:rsidR="008B4812">
        <w:t xml:space="preserve"> </w:t>
      </w:r>
      <w:r w:rsidRPr="00DB3EA6">
        <w:t xml:space="preserve">stället för genom </w:t>
      </w:r>
      <w:r>
        <w:t xml:space="preserve">fyra </w:t>
      </w:r>
      <w:r w:rsidRPr="00DB3EA6">
        <w:t xml:space="preserve">olika fonder (EJFLU, Europeiska Havs- och fiskerifonden, </w:t>
      </w:r>
      <w:r>
        <w:t xml:space="preserve">Europeiska </w:t>
      </w:r>
      <w:r w:rsidRPr="00DB3EA6">
        <w:t>regional</w:t>
      </w:r>
      <w:r>
        <w:t>a utvecklings</w:t>
      </w:r>
      <w:r w:rsidRPr="00DB3EA6">
        <w:t>fonden</w:t>
      </w:r>
      <w:r>
        <w:t xml:space="preserve"> och</w:t>
      </w:r>
      <w:r w:rsidRPr="00DB3EA6">
        <w:t xml:space="preserve"> </w:t>
      </w:r>
      <w:r>
        <w:t xml:space="preserve">Europeiska </w:t>
      </w:r>
      <w:r w:rsidRPr="00DB3EA6">
        <w:t>socialfonden). Förändringen förväntas bidra till förenklingar för alla som berörs av Leader</w:t>
      </w:r>
      <w:r>
        <w:t>, in</w:t>
      </w:r>
      <w:r w:rsidR="008B4812">
        <w:t>begripet</w:t>
      </w:r>
      <w:r>
        <w:t xml:space="preserve"> föreningar på landsbygden</w:t>
      </w:r>
      <w:r w:rsidRPr="00DB3EA6">
        <w:t xml:space="preserve">. Regeringen har också vidtagit en rad åtgärder i styrningen av </w:t>
      </w:r>
      <w:r w:rsidR="008B4812">
        <w:t>Statens j</w:t>
      </w:r>
      <w:r w:rsidRPr="00DB3EA6">
        <w:t>ordbruksverk som syftar till att minska administrationen, korta handläggningstiderna och effektivisera myndigheten. I det arbetet har bland annat Ekonomistyrningsverket, Statskontoret</w:t>
      </w:r>
      <w:r>
        <w:t xml:space="preserve"> och</w:t>
      </w:r>
      <w:r w:rsidRPr="00DB3EA6">
        <w:t xml:space="preserve"> Myndigheten för digitalisering</w:t>
      </w:r>
      <w:r w:rsidR="00A61208">
        <w:t xml:space="preserve"> bidragit</w:t>
      </w:r>
      <w:r w:rsidRPr="00DB3EA6">
        <w:t>.</w:t>
      </w:r>
      <w:r>
        <w:t xml:space="preserve"> </w:t>
      </w:r>
    </w:p>
    <w:p w14:paraId="52728967" w14:textId="2E13A49B" w:rsidR="009E6659" w:rsidRDefault="009E6659" w:rsidP="00B52F66">
      <w:pPr>
        <w:pStyle w:val="Brdtextmedindrag"/>
      </w:pPr>
      <w:r w:rsidRPr="002C6B32">
        <w:t>Regeringen bedömer att tillkännagivandet bör kunna avslutas under 2023</w:t>
      </w:r>
      <w:r>
        <w:t xml:space="preserve">. </w:t>
      </w:r>
      <w:r w:rsidRPr="00391CBB">
        <w:t>Punkten är inte slutbehandlad.</w:t>
      </w:r>
    </w:p>
    <w:p w14:paraId="4E60018C" w14:textId="4B1653BE" w:rsidR="007B02EE" w:rsidRPr="00391CBB" w:rsidRDefault="007B02EE" w:rsidP="007B02EE">
      <w:pPr>
        <w:pStyle w:val="Rubrik5utannumrering"/>
      </w:pPr>
      <w:r w:rsidRPr="00391CBB">
        <w:t>1</w:t>
      </w:r>
      <w:r w:rsidR="00A70919">
        <w:t>1</w:t>
      </w:r>
      <w:r w:rsidRPr="00391CBB">
        <w:t>. Rskr. 2017/18:242</w:t>
      </w:r>
    </w:p>
    <w:p w14:paraId="542838D1" w14:textId="77777777" w:rsidR="007B02EE" w:rsidRPr="00391CBB" w:rsidRDefault="007B02EE" w:rsidP="007B02E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Civila samhället inklusive trossamfund</w:t>
      </w:r>
    </w:p>
    <w:p w14:paraId="26189C6B" w14:textId="77777777" w:rsidR="007B02EE" w:rsidRPr="00391CBB" w:rsidRDefault="007B02EE" w:rsidP="007B02E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Mot. 2017/18:3189 yrkande 5, delvis mot. 2017/18:1737, 1916, 2273, 2815 yrkande 28, 3586 yrkande 13, 3685 yrkandena 41 och 48 samt 3735 yrkandena 6 och 7, bet. 2017/18:KrU3</w:t>
      </w:r>
    </w:p>
    <w:p w14:paraId="19357D54" w14:textId="6E01B4DD" w:rsidR="007B02EE" w:rsidRPr="00391CBB" w:rsidRDefault="007B02EE" w:rsidP="007B02E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2018/19:75 (Ku</w:t>
      </w:r>
      <w:r w:rsidR="00F3085A">
        <w:rPr>
          <w:rFonts w:ascii="Times New Roman" w:hAnsi="Times New Roman"/>
          <w:sz w:val="20"/>
        </w:rPr>
        <w:t> </w:t>
      </w:r>
      <w:r w:rsidRPr="00391CBB">
        <w:rPr>
          <w:rFonts w:ascii="Times New Roman" w:hAnsi="Times New Roman"/>
          <w:sz w:val="20"/>
        </w:rPr>
        <w:t>24), 2019/20:75 (Ku</w:t>
      </w:r>
      <w:r w:rsidR="00F3085A">
        <w:rPr>
          <w:rFonts w:ascii="Times New Roman" w:hAnsi="Times New Roman"/>
          <w:sz w:val="20"/>
        </w:rPr>
        <w:t> </w:t>
      </w:r>
      <w:r w:rsidRPr="00391CBB">
        <w:rPr>
          <w:rFonts w:ascii="Times New Roman" w:hAnsi="Times New Roman"/>
          <w:sz w:val="20"/>
        </w:rPr>
        <w:t>19)</w:t>
      </w:r>
      <w:r>
        <w:rPr>
          <w:rFonts w:ascii="Times New Roman" w:hAnsi="Times New Roman"/>
          <w:sz w:val="20"/>
        </w:rPr>
        <w:t>,</w:t>
      </w:r>
      <w:r w:rsidRPr="00391CBB">
        <w:rPr>
          <w:rFonts w:ascii="Times New Roman" w:hAnsi="Times New Roman"/>
          <w:sz w:val="20"/>
        </w:rPr>
        <w:t xml:space="preserve"> 2020/21:75 (Ku</w:t>
      </w:r>
      <w:r w:rsidR="00F3085A">
        <w:rPr>
          <w:rFonts w:ascii="Times New Roman" w:hAnsi="Times New Roman"/>
          <w:sz w:val="20"/>
        </w:rPr>
        <w:t> </w:t>
      </w:r>
      <w:r w:rsidRPr="00391CBB">
        <w:rPr>
          <w:rFonts w:ascii="Times New Roman" w:hAnsi="Times New Roman"/>
          <w:sz w:val="20"/>
        </w:rPr>
        <w:t>14)</w:t>
      </w:r>
      <w:r>
        <w:rPr>
          <w:rFonts w:ascii="Times New Roman" w:hAnsi="Times New Roman"/>
          <w:sz w:val="20"/>
        </w:rPr>
        <w:t xml:space="preserve"> och </w:t>
      </w:r>
      <w:r w:rsidRPr="00E120C7">
        <w:rPr>
          <w:rFonts w:ascii="Times New Roman" w:hAnsi="Times New Roman"/>
          <w:sz w:val="20"/>
        </w:rPr>
        <w:t>2021/22:75</w:t>
      </w:r>
      <w:r>
        <w:rPr>
          <w:rFonts w:ascii="Times New Roman" w:hAnsi="Times New Roman"/>
          <w:sz w:val="20"/>
        </w:rPr>
        <w:t xml:space="preserve"> (Ku</w:t>
      </w:r>
      <w:r w:rsidR="00F3085A">
        <w:rPr>
          <w:rFonts w:ascii="Times New Roman" w:hAnsi="Times New Roman"/>
          <w:sz w:val="20"/>
        </w:rPr>
        <w:t> </w:t>
      </w:r>
      <w:r>
        <w:rPr>
          <w:rFonts w:ascii="Times New Roman" w:hAnsi="Times New Roman"/>
          <w:sz w:val="20"/>
        </w:rPr>
        <w:t>12</w:t>
      </w:r>
      <w:r w:rsidRPr="00391CBB">
        <w:rPr>
          <w:rFonts w:ascii="Times New Roman" w:hAnsi="Times New Roman"/>
          <w:sz w:val="20"/>
        </w:rPr>
        <w:t>).</w:t>
      </w:r>
    </w:p>
    <w:p w14:paraId="3415CBCB" w14:textId="23508888" w:rsidR="007B02EE" w:rsidRPr="00391CBB" w:rsidRDefault="007B02EE" w:rsidP="007B02E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r w:rsidR="003E2E99">
        <w:rPr>
          <w:rFonts w:ascii="Times New Roman" w:hAnsi="Times New Roman"/>
          <w:sz w:val="20"/>
        </w:rPr>
        <w:t xml:space="preserve"> </w:t>
      </w:r>
    </w:p>
    <w:p w14:paraId="43380123" w14:textId="77777777" w:rsidR="007B02EE" w:rsidRPr="00391CBB" w:rsidRDefault="007B02EE" w:rsidP="007B02EE">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p>
    <w:p w14:paraId="5690861D" w14:textId="67825272" w:rsidR="007B02EE" w:rsidRPr="00391CBB" w:rsidRDefault="007B02EE" w:rsidP="007B02E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Punkt</w:t>
      </w:r>
      <w:r w:rsidR="00F3085A">
        <w:rPr>
          <w:rFonts w:ascii="Times New Roman" w:hAnsi="Times New Roman"/>
          <w:sz w:val="20"/>
        </w:rPr>
        <w:t> </w:t>
      </w:r>
      <w:r w:rsidRPr="00391CBB">
        <w:rPr>
          <w:rFonts w:ascii="Times New Roman" w:hAnsi="Times New Roman"/>
          <w:sz w:val="20"/>
        </w:rPr>
        <w:t xml:space="preserve">2 om </w:t>
      </w:r>
      <w:r w:rsidRPr="00391CBB">
        <w:rPr>
          <w:rFonts w:ascii="Times New Roman" w:hAnsi="Times New Roman"/>
          <w:i/>
          <w:sz w:val="20"/>
        </w:rPr>
        <w:t>hedersrelaterade brott</w:t>
      </w:r>
      <w:r w:rsidRPr="00391CBB">
        <w:rPr>
          <w:rFonts w:ascii="Times New Roman" w:hAnsi="Times New Roman"/>
          <w:sz w:val="20"/>
        </w:rPr>
        <w:t xml:space="preserve"> (reservation 2)*: Riksdagen har tillkännagett för regeringen vad som anförs i reservationen om att lika viktigt som det är att stödja organisationer som motverkar hedersrelaterade brott, är det att dra en tydlig gräns mot föreningar och organisationer som accepterar eller i vissa fall rentav legitimerar hedersrelaterat förtryck och hederstraditioner. Hedersstrukturer har ingen plats i ett jämställt och demokratiskt samhälle och offentliga bidrag ska därför inte ges till organisationer som accepterar hedersrelaterad brottslighet.</w:t>
      </w:r>
    </w:p>
    <w:p w14:paraId="19026FB3" w14:textId="0D83D529" w:rsidR="00415AA6"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 xml:space="preserve">I mars 2018 överlämnade Utredningen om översyn av statens stöd till trossamfund </w:t>
      </w:r>
      <w:r w:rsidR="00F3283A">
        <w:rPr>
          <w:rFonts w:ascii="Times New Roman" w:hAnsi="Times New Roman"/>
          <w:sz w:val="20"/>
        </w:rPr>
        <w:t xml:space="preserve">(Ku 2016:01) </w:t>
      </w:r>
      <w:r w:rsidRPr="00391CBB">
        <w:rPr>
          <w:rFonts w:ascii="Times New Roman" w:hAnsi="Times New Roman"/>
          <w:sz w:val="20"/>
        </w:rPr>
        <w:t>betänkandet Statens stöd till trossamfund i ett mångreligiöst Sverige (SOU 2018:18). Utredningen föreslår en ny lag om stöd till trossamfund. Enligt förslaget ska trossamfund inte kunna få stöd om de inom ramen för sin verksamhet exempelvis utövar våld, tvång eller hot mot person, kränker ett barns rättigheter på sådant sätt att det finns påtaglig risk för att barnets hälsa eller utveckling skadas eller rättfärdigar, främjar eller uppmanar till sådana typer av kränkningar. Den föreslagna lagen innehåller även bestämmelser om återkallelse av stödberättigande</w:t>
      </w:r>
      <w:r w:rsidR="00415AA6">
        <w:rPr>
          <w:rFonts w:ascii="Times New Roman" w:hAnsi="Times New Roman"/>
          <w:sz w:val="20"/>
        </w:rPr>
        <w:t>,</w:t>
      </w:r>
      <w:r w:rsidRPr="00391CBB">
        <w:rPr>
          <w:rFonts w:ascii="Times New Roman" w:hAnsi="Times New Roman"/>
          <w:sz w:val="20"/>
        </w:rPr>
        <w:t xml:space="preserve"> om ett trossamfund inte längre uppfyller villkoren för stöd. Betänkandet har remissbehandlats. </w:t>
      </w:r>
    </w:p>
    <w:p w14:paraId="16C81303" w14:textId="77777777" w:rsidR="00415AA6"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I september 2018 över</w:t>
      </w:r>
      <w:r>
        <w:rPr>
          <w:rFonts w:ascii="Times New Roman" w:hAnsi="Times New Roman"/>
          <w:sz w:val="20"/>
        </w:rPr>
        <w:softHyphen/>
      </w:r>
      <w:r w:rsidRPr="00391CBB">
        <w:rPr>
          <w:rFonts w:ascii="Times New Roman" w:hAnsi="Times New Roman"/>
          <w:sz w:val="20"/>
        </w:rPr>
        <w:t>lämnade 2017 års arvsfonds</w:t>
      </w:r>
      <w:r>
        <w:rPr>
          <w:rFonts w:ascii="Times New Roman" w:hAnsi="Times New Roman"/>
          <w:sz w:val="20"/>
        </w:rPr>
        <w:softHyphen/>
      </w:r>
      <w:r w:rsidRPr="00391CBB">
        <w:rPr>
          <w:rFonts w:ascii="Times New Roman" w:hAnsi="Times New Roman"/>
          <w:sz w:val="20"/>
        </w:rPr>
        <w:t>utred</w:t>
      </w:r>
      <w:r>
        <w:rPr>
          <w:rFonts w:ascii="Times New Roman" w:hAnsi="Times New Roman"/>
          <w:sz w:val="20"/>
        </w:rPr>
        <w:softHyphen/>
      </w:r>
      <w:r w:rsidRPr="00391CBB">
        <w:rPr>
          <w:rFonts w:ascii="Times New Roman" w:hAnsi="Times New Roman"/>
          <w:sz w:val="20"/>
        </w:rPr>
        <w:t>ning</w:t>
      </w:r>
      <w:r w:rsidR="00415AA6">
        <w:rPr>
          <w:rFonts w:ascii="Times New Roman" w:hAnsi="Times New Roman"/>
          <w:sz w:val="20"/>
        </w:rPr>
        <w:t xml:space="preserve"> (S 2017:06) </w:t>
      </w:r>
      <w:r w:rsidRPr="00391CBB">
        <w:rPr>
          <w:rFonts w:ascii="Times New Roman" w:hAnsi="Times New Roman"/>
          <w:sz w:val="20"/>
        </w:rPr>
        <w:t>betänkandet En arvsfond i takt med tiden (SOU 2018:70). I betänkandet föreslås bl.a. att det i lagen (1994:243) om Allmänna arvsfonden ska införas ett demokrati</w:t>
      </w:r>
      <w:r>
        <w:rPr>
          <w:rFonts w:ascii="Times New Roman" w:hAnsi="Times New Roman"/>
          <w:sz w:val="20"/>
        </w:rPr>
        <w:softHyphen/>
      </w:r>
      <w:r w:rsidRPr="00391CBB">
        <w:rPr>
          <w:rFonts w:ascii="Times New Roman" w:hAnsi="Times New Roman"/>
          <w:sz w:val="20"/>
        </w:rPr>
        <w:t>villkor som föreskriver att stöd inte ska få lämnas till en organisation om den eller någon av dess företrädare främjar, uppmanar till eller försvarar terrorism, eller i övrigt inte respekterar mänskliga rättigheter. Betänkandet har remissbehandlats</w:t>
      </w:r>
      <w:r>
        <w:rPr>
          <w:rFonts w:ascii="Times New Roman" w:hAnsi="Times New Roman"/>
          <w:sz w:val="20"/>
        </w:rPr>
        <w:t>.</w:t>
      </w:r>
      <w:r w:rsidRPr="00391CBB">
        <w:rPr>
          <w:rFonts w:ascii="Times New Roman" w:hAnsi="Times New Roman"/>
          <w:sz w:val="20"/>
        </w:rPr>
        <w:t xml:space="preserve"> </w:t>
      </w:r>
    </w:p>
    <w:p w14:paraId="180CD7FE" w14:textId="77777777" w:rsidR="00415AA6"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I juni 2019 överlämnade Demokrativillkorsutred</w:t>
      </w:r>
      <w:r>
        <w:rPr>
          <w:rFonts w:ascii="Times New Roman" w:hAnsi="Times New Roman"/>
          <w:sz w:val="20"/>
        </w:rPr>
        <w:softHyphen/>
      </w:r>
      <w:r w:rsidRPr="00391CBB">
        <w:rPr>
          <w:rFonts w:ascii="Times New Roman" w:hAnsi="Times New Roman"/>
          <w:sz w:val="20"/>
        </w:rPr>
        <w:t xml:space="preserve">ningen </w:t>
      </w:r>
      <w:r w:rsidR="00415AA6">
        <w:rPr>
          <w:rFonts w:ascii="Times New Roman" w:hAnsi="Times New Roman"/>
          <w:sz w:val="20"/>
        </w:rPr>
        <w:t xml:space="preserve">(Ku 2018:01) </w:t>
      </w:r>
      <w:r w:rsidRPr="00391CBB">
        <w:rPr>
          <w:rFonts w:ascii="Times New Roman" w:hAnsi="Times New Roman"/>
          <w:sz w:val="20"/>
        </w:rPr>
        <w:t>betänkandet Demokrativillkor för bidrag till civilsamhället (SOU</w:t>
      </w:r>
      <w:r>
        <w:rPr>
          <w:rFonts w:ascii="Times New Roman" w:hAnsi="Times New Roman"/>
          <w:sz w:val="20"/>
        </w:rPr>
        <w:t> </w:t>
      </w:r>
      <w:r w:rsidRPr="00391CBB">
        <w:rPr>
          <w:rFonts w:ascii="Times New Roman" w:hAnsi="Times New Roman"/>
          <w:sz w:val="20"/>
        </w:rPr>
        <w:t xml:space="preserve">2019:35). I betänkandet lämnas förslag som syftar till att säkerställa att </w:t>
      </w:r>
      <w:r>
        <w:rPr>
          <w:rFonts w:ascii="Times New Roman" w:hAnsi="Times New Roman"/>
          <w:sz w:val="20"/>
        </w:rPr>
        <w:t>statliga bidrag</w:t>
      </w:r>
      <w:r w:rsidRPr="00391CBB">
        <w:rPr>
          <w:rFonts w:ascii="Times New Roman" w:hAnsi="Times New Roman"/>
          <w:sz w:val="20"/>
        </w:rPr>
        <w:t xml:space="preserve"> går till verksamheter som är förenliga med samhällets grundläggande värderingar såsom de formuleras i regerings</w:t>
      </w:r>
      <w:r>
        <w:rPr>
          <w:rFonts w:ascii="Times New Roman" w:hAnsi="Times New Roman"/>
          <w:sz w:val="20"/>
        </w:rPr>
        <w:softHyphen/>
      </w:r>
      <w:r w:rsidRPr="00391CBB">
        <w:rPr>
          <w:rFonts w:ascii="Times New Roman" w:hAnsi="Times New Roman"/>
          <w:sz w:val="20"/>
        </w:rPr>
        <w:t>formen och i de internationella konventionerna om mänskliga rättigheter. Betänkandet har remissbehandlats. Under beredningen av Trossamfunds</w:t>
      </w:r>
      <w:r>
        <w:rPr>
          <w:rFonts w:ascii="Times New Roman" w:hAnsi="Times New Roman"/>
          <w:sz w:val="20"/>
        </w:rPr>
        <w:softHyphen/>
      </w:r>
      <w:r w:rsidRPr="00391CBB">
        <w:rPr>
          <w:rFonts w:ascii="Times New Roman" w:hAnsi="Times New Roman"/>
          <w:sz w:val="20"/>
        </w:rPr>
        <w:t>utred</w:t>
      </w:r>
      <w:r>
        <w:rPr>
          <w:rFonts w:ascii="Times New Roman" w:hAnsi="Times New Roman"/>
          <w:sz w:val="20"/>
        </w:rPr>
        <w:softHyphen/>
      </w:r>
      <w:r w:rsidRPr="00391CBB">
        <w:rPr>
          <w:rFonts w:ascii="Times New Roman" w:hAnsi="Times New Roman"/>
          <w:sz w:val="20"/>
        </w:rPr>
        <w:t>ningens, Arvsfondsutredningens och Demokrativillkorsutredningens betänkanden konstaterades behov av att analysera frågor om personuppgiftsbehandling och sekretess i ärenden om stöd till det civila samhället, in</w:t>
      </w:r>
      <w:r w:rsidR="00415AA6">
        <w:rPr>
          <w:rFonts w:ascii="Times New Roman" w:hAnsi="Times New Roman"/>
          <w:sz w:val="20"/>
        </w:rPr>
        <w:t>begripet</w:t>
      </w:r>
      <w:r w:rsidRPr="00391CBB">
        <w:rPr>
          <w:rFonts w:ascii="Times New Roman" w:hAnsi="Times New Roman"/>
          <w:sz w:val="20"/>
        </w:rPr>
        <w:t xml:space="preserve"> trossamfunden samt frågan om det bör inrättas en stödfunktion som ska kunna bistå med samråd för fördjupade granskningar vid bidragsgivning. </w:t>
      </w:r>
    </w:p>
    <w:p w14:paraId="1234131A" w14:textId="6C480F75" w:rsidR="00415AA6"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 xml:space="preserve">I juli 2021 överlämnade Utredningen om granskning av stöd till civilsamhället </w:t>
      </w:r>
      <w:r w:rsidR="00415AA6">
        <w:rPr>
          <w:rFonts w:ascii="Times New Roman" w:hAnsi="Times New Roman"/>
          <w:sz w:val="20"/>
        </w:rPr>
        <w:t xml:space="preserve">(Ku 2020:02) </w:t>
      </w:r>
      <w:r w:rsidRPr="00391CBB">
        <w:rPr>
          <w:rFonts w:ascii="Times New Roman" w:hAnsi="Times New Roman"/>
          <w:sz w:val="20"/>
        </w:rPr>
        <w:t>delbetänkandet Rätt mottagare – Demokrati</w:t>
      </w:r>
      <w:r>
        <w:rPr>
          <w:rFonts w:ascii="Times New Roman" w:hAnsi="Times New Roman"/>
          <w:sz w:val="20"/>
        </w:rPr>
        <w:softHyphen/>
      </w:r>
      <w:r w:rsidRPr="00391CBB">
        <w:rPr>
          <w:rFonts w:ascii="Times New Roman" w:hAnsi="Times New Roman"/>
          <w:sz w:val="20"/>
        </w:rPr>
        <w:t>villkor och integritet (SOU 2021:66) angående personuppgiftbehandling och sekretess till regeringen. Delbetänkandet har remissbehandlats</w:t>
      </w:r>
      <w:r>
        <w:rPr>
          <w:rFonts w:ascii="Times New Roman" w:hAnsi="Times New Roman"/>
          <w:sz w:val="20"/>
        </w:rPr>
        <w:t>.</w:t>
      </w:r>
      <w:r w:rsidRPr="00391CBB">
        <w:rPr>
          <w:rFonts w:ascii="Times New Roman" w:hAnsi="Times New Roman"/>
          <w:sz w:val="20"/>
        </w:rPr>
        <w:t xml:space="preserve"> Ett sakråd som kompletterar remi</w:t>
      </w:r>
      <w:r w:rsidR="00415AA6">
        <w:rPr>
          <w:rFonts w:ascii="Times New Roman" w:hAnsi="Times New Roman"/>
          <w:sz w:val="20"/>
        </w:rPr>
        <w:t>ssbehandlingen</w:t>
      </w:r>
      <w:r w:rsidRPr="00391CBB">
        <w:rPr>
          <w:rFonts w:ascii="Times New Roman" w:hAnsi="Times New Roman"/>
          <w:sz w:val="20"/>
        </w:rPr>
        <w:t xml:space="preserve"> genomfördes i oktober 2021 med civil</w:t>
      </w:r>
      <w:r>
        <w:rPr>
          <w:rFonts w:ascii="Times New Roman" w:hAnsi="Times New Roman"/>
          <w:sz w:val="20"/>
        </w:rPr>
        <w:softHyphen/>
      </w:r>
      <w:r w:rsidRPr="00391CBB">
        <w:rPr>
          <w:rFonts w:ascii="Times New Roman" w:hAnsi="Times New Roman"/>
          <w:sz w:val="20"/>
        </w:rPr>
        <w:t>samhällets organisationer. Den 21</w:t>
      </w:r>
      <w:r w:rsidR="00F3085A">
        <w:rPr>
          <w:rFonts w:ascii="Times New Roman" w:hAnsi="Times New Roman"/>
          <w:sz w:val="20"/>
        </w:rPr>
        <w:t> </w:t>
      </w:r>
      <w:r w:rsidRPr="00391CBB">
        <w:rPr>
          <w:rFonts w:ascii="Times New Roman" w:hAnsi="Times New Roman"/>
          <w:sz w:val="20"/>
        </w:rPr>
        <w:t>december 2021 överlämnade</w:t>
      </w:r>
      <w:r w:rsidR="00415AA6">
        <w:rPr>
          <w:rFonts w:ascii="Times New Roman" w:hAnsi="Times New Roman"/>
          <w:sz w:val="20"/>
        </w:rPr>
        <w:t xml:space="preserve"> utredningen sitt</w:t>
      </w:r>
      <w:r>
        <w:rPr>
          <w:rFonts w:ascii="Times New Roman" w:hAnsi="Times New Roman"/>
          <w:sz w:val="20"/>
        </w:rPr>
        <w:t xml:space="preserve"> </w:t>
      </w:r>
      <w:r w:rsidRPr="00391CBB">
        <w:rPr>
          <w:rFonts w:ascii="Times New Roman" w:hAnsi="Times New Roman"/>
          <w:sz w:val="20"/>
        </w:rPr>
        <w:t>slutbetänkande Rätt mottagare – Granskning och integritet</w:t>
      </w:r>
      <w:r w:rsidRPr="00391CBB" w:rsidDel="00693883">
        <w:rPr>
          <w:rFonts w:ascii="Times New Roman" w:hAnsi="Times New Roman"/>
          <w:sz w:val="20"/>
        </w:rPr>
        <w:t xml:space="preserve"> </w:t>
      </w:r>
      <w:r w:rsidRPr="00391CBB">
        <w:rPr>
          <w:rFonts w:ascii="Times New Roman" w:hAnsi="Times New Roman"/>
          <w:sz w:val="20"/>
        </w:rPr>
        <w:t xml:space="preserve">(SOU 2021:99) till regeringen. </w:t>
      </w:r>
      <w:r>
        <w:rPr>
          <w:rFonts w:ascii="Times New Roman" w:hAnsi="Times New Roman"/>
          <w:sz w:val="20"/>
        </w:rPr>
        <w:t>Betänkandet har remissbehandlats.</w:t>
      </w:r>
      <w:r w:rsidRPr="00391CBB">
        <w:rPr>
          <w:rFonts w:ascii="Times New Roman" w:hAnsi="Times New Roman"/>
          <w:sz w:val="20"/>
        </w:rPr>
        <w:t xml:space="preserve"> </w:t>
      </w:r>
      <w:r>
        <w:rPr>
          <w:rFonts w:ascii="Times New Roman" w:hAnsi="Times New Roman"/>
          <w:sz w:val="20"/>
        </w:rPr>
        <w:t>D</w:t>
      </w:r>
      <w:r w:rsidRPr="007926ED">
        <w:rPr>
          <w:rFonts w:ascii="Times New Roman" w:hAnsi="Times New Roman"/>
          <w:sz w:val="20"/>
        </w:rPr>
        <w:t>en 2</w:t>
      </w:r>
      <w:r w:rsidR="00415AA6">
        <w:rPr>
          <w:rFonts w:ascii="Times New Roman" w:hAnsi="Times New Roman"/>
          <w:sz w:val="20"/>
        </w:rPr>
        <w:t> </w:t>
      </w:r>
      <w:r w:rsidRPr="007926ED">
        <w:rPr>
          <w:rFonts w:ascii="Times New Roman" w:hAnsi="Times New Roman"/>
          <w:sz w:val="20"/>
        </w:rPr>
        <w:t xml:space="preserve">augusti 2022 </w:t>
      </w:r>
      <w:r>
        <w:rPr>
          <w:rFonts w:ascii="Times New Roman" w:hAnsi="Times New Roman"/>
          <w:sz w:val="20"/>
        </w:rPr>
        <w:t xml:space="preserve">lämnade regeringen </w:t>
      </w:r>
      <w:r w:rsidRPr="007926ED">
        <w:rPr>
          <w:rFonts w:ascii="Times New Roman" w:hAnsi="Times New Roman"/>
          <w:sz w:val="20"/>
        </w:rPr>
        <w:t>propositionen Statens stöd till trossamfund samt demokrativillkor vid stöd till civilsamhället (prop. 2021/22:272) till riksdagen. Den 10</w:t>
      </w:r>
      <w:r w:rsidR="00F3085A">
        <w:rPr>
          <w:rFonts w:ascii="Times New Roman" w:hAnsi="Times New Roman"/>
          <w:sz w:val="20"/>
        </w:rPr>
        <w:t> </w:t>
      </w:r>
      <w:r w:rsidRPr="007926ED">
        <w:rPr>
          <w:rFonts w:ascii="Times New Roman" w:hAnsi="Times New Roman"/>
          <w:sz w:val="20"/>
        </w:rPr>
        <w:t xml:space="preserve">november 2022 beslutade regeringen att återkalla propositionen genom skrivelsen Återkallelse av regeringens proposition 2021/22:272 Statens stöd till trossamfund samt demokrativillkor vid stöd till civilsamhället (skr. 2022/23:14). </w:t>
      </w:r>
      <w:r>
        <w:rPr>
          <w:rFonts w:ascii="Times New Roman" w:hAnsi="Times New Roman"/>
          <w:sz w:val="20"/>
        </w:rPr>
        <w:t>Ett sakråd (Ku2022/01808) genomfördes den 13</w:t>
      </w:r>
      <w:r w:rsidR="002206D1">
        <w:rPr>
          <w:rFonts w:ascii="Times New Roman" w:hAnsi="Times New Roman"/>
          <w:sz w:val="20"/>
        </w:rPr>
        <w:t> </w:t>
      </w:r>
      <w:r>
        <w:rPr>
          <w:rFonts w:ascii="Times New Roman" w:hAnsi="Times New Roman"/>
          <w:sz w:val="20"/>
        </w:rPr>
        <w:t>december 2022 med civil</w:t>
      </w:r>
      <w:r w:rsidR="009F2FD9">
        <w:rPr>
          <w:rFonts w:ascii="Times New Roman" w:hAnsi="Times New Roman"/>
          <w:sz w:val="20"/>
        </w:rPr>
        <w:softHyphen/>
      </w:r>
      <w:r>
        <w:rPr>
          <w:rFonts w:ascii="Times New Roman" w:hAnsi="Times New Roman"/>
          <w:sz w:val="20"/>
        </w:rPr>
        <w:t>samhällesorganisationer och trossamfund i syfte att ge inbjudna organisationer tillfälle att framföra synpunkter avseende förslag till demokrativillkor som fanns i proposi</w:t>
      </w:r>
      <w:r>
        <w:rPr>
          <w:rFonts w:ascii="Times New Roman" w:hAnsi="Times New Roman"/>
          <w:sz w:val="20"/>
        </w:rPr>
        <w:softHyphen/>
        <w:t xml:space="preserve">tionen inför att regeringen bereder frågan vidare. </w:t>
      </w:r>
      <w:r w:rsidRPr="00A657AE">
        <w:rPr>
          <w:rFonts w:ascii="Times New Roman" w:hAnsi="Times New Roman"/>
          <w:sz w:val="20"/>
        </w:rPr>
        <w:t>Frågan bereds nu vidare i Regeringskansliet.</w:t>
      </w:r>
      <w:r>
        <w:rPr>
          <w:rFonts w:ascii="Times New Roman" w:hAnsi="Times New Roman"/>
          <w:sz w:val="20"/>
        </w:rPr>
        <w:t xml:space="preserve"> </w:t>
      </w:r>
    </w:p>
    <w:p w14:paraId="0018D422" w14:textId="19EF4A25" w:rsidR="00367633"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 xml:space="preserve">Myndigheten för stöd till trossamfund </w:t>
      </w:r>
      <w:r>
        <w:rPr>
          <w:rFonts w:ascii="Times New Roman" w:hAnsi="Times New Roman"/>
          <w:sz w:val="20"/>
        </w:rPr>
        <w:t xml:space="preserve">(SST) </w:t>
      </w:r>
      <w:r w:rsidRPr="00391CBB">
        <w:rPr>
          <w:rFonts w:ascii="Times New Roman" w:hAnsi="Times New Roman"/>
          <w:sz w:val="20"/>
        </w:rPr>
        <w:t xml:space="preserve">har enligt </w:t>
      </w:r>
      <w:r w:rsidR="00415AA6">
        <w:rPr>
          <w:rFonts w:ascii="Times New Roman" w:hAnsi="Times New Roman"/>
          <w:sz w:val="20"/>
        </w:rPr>
        <w:t xml:space="preserve">myndighetens </w:t>
      </w:r>
      <w:r w:rsidRPr="00391CBB">
        <w:rPr>
          <w:rFonts w:ascii="Times New Roman" w:hAnsi="Times New Roman"/>
          <w:sz w:val="20"/>
        </w:rPr>
        <w:t>regleringsbrev för 2020</w:t>
      </w:r>
      <w:r>
        <w:rPr>
          <w:rFonts w:ascii="Times New Roman" w:hAnsi="Times New Roman"/>
          <w:sz w:val="20"/>
        </w:rPr>
        <w:t>, 2021 och 2022</w:t>
      </w:r>
      <w:r w:rsidRPr="00391CBB">
        <w:rPr>
          <w:rFonts w:ascii="Times New Roman" w:hAnsi="Times New Roman"/>
          <w:sz w:val="20"/>
        </w:rPr>
        <w:t xml:space="preserve"> utifrån vad som </w:t>
      </w:r>
      <w:r w:rsidR="00367633">
        <w:rPr>
          <w:rFonts w:ascii="Times New Roman" w:hAnsi="Times New Roman"/>
          <w:sz w:val="20"/>
        </w:rPr>
        <w:t xml:space="preserve">har </w:t>
      </w:r>
      <w:r w:rsidRPr="00391CBB">
        <w:rPr>
          <w:rFonts w:ascii="Times New Roman" w:hAnsi="Times New Roman"/>
          <w:sz w:val="20"/>
        </w:rPr>
        <w:t xml:space="preserve">framkommit under den fortlöpande dialogen med de bidragsberättigade trossamfunden om förutsättningarna för stödet, särskilt redovisat </w:t>
      </w:r>
      <w:r>
        <w:rPr>
          <w:rFonts w:ascii="Times New Roman" w:hAnsi="Times New Roman"/>
          <w:sz w:val="20"/>
        </w:rPr>
        <w:t>(</w:t>
      </w:r>
      <w:r w:rsidRPr="007A60A2">
        <w:rPr>
          <w:rFonts w:ascii="Times New Roman" w:hAnsi="Times New Roman"/>
          <w:sz w:val="20"/>
        </w:rPr>
        <w:t>Ku2021/00720</w:t>
      </w:r>
      <w:r>
        <w:rPr>
          <w:rFonts w:ascii="Times New Roman" w:hAnsi="Times New Roman"/>
          <w:sz w:val="20"/>
        </w:rPr>
        <w:t xml:space="preserve">) </w:t>
      </w:r>
      <w:r w:rsidRPr="00391CBB">
        <w:rPr>
          <w:rFonts w:ascii="Times New Roman" w:hAnsi="Times New Roman"/>
          <w:sz w:val="20"/>
        </w:rPr>
        <w:t xml:space="preserve">hur de bidragsberättigade trossamfunden arbetar för att bidra till att upprätthålla och stärka de grundläggande värderingar som samhället vilar på. </w:t>
      </w:r>
      <w:r>
        <w:rPr>
          <w:rFonts w:ascii="Times New Roman" w:hAnsi="Times New Roman"/>
          <w:sz w:val="20"/>
        </w:rPr>
        <w:t xml:space="preserve">SST ska enligt </w:t>
      </w:r>
      <w:r w:rsidR="00367633">
        <w:rPr>
          <w:rFonts w:ascii="Times New Roman" w:hAnsi="Times New Roman"/>
          <w:sz w:val="20"/>
        </w:rPr>
        <w:t xml:space="preserve">myndighetens </w:t>
      </w:r>
      <w:r>
        <w:rPr>
          <w:rFonts w:ascii="Times New Roman" w:hAnsi="Times New Roman"/>
          <w:sz w:val="20"/>
        </w:rPr>
        <w:t xml:space="preserve">regleringsbrev för 2023 (Ku2022/01929) utifrån vad som </w:t>
      </w:r>
      <w:r w:rsidR="00367633">
        <w:rPr>
          <w:rFonts w:ascii="Times New Roman" w:hAnsi="Times New Roman"/>
          <w:sz w:val="20"/>
        </w:rPr>
        <w:t xml:space="preserve">har </w:t>
      </w:r>
      <w:r>
        <w:rPr>
          <w:rFonts w:ascii="Times New Roman" w:hAnsi="Times New Roman"/>
          <w:sz w:val="20"/>
        </w:rPr>
        <w:t xml:space="preserve">framkommit under den fortlöpande dialogen med de bidragsberättigade trossamfunden om förutsättningarna för stödet, särskilt redovisa hur de bidragsberättigade trossamfunden arbetar för att bidra till att upprätthålla och stärka de grundläggande värderingar som samhället vilar på. </w:t>
      </w:r>
      <w:r w:rsidRPr="00391CBB">
        <w:rPr>
          <w:rFonts w:ascii="Times New Roman" w:hAnsi="Times New Roman"/>
          <w:sz w:val="20"/>
        </w:rPr>
        <w:t xml:space="preserve">Myndigheten för ungdoms- och civilsamhällesfrågor </w:t>
      </w:r>
      <w:r>
        <w:rPr>
          <w:rFonts w:ascii="Times New Roman" w:hAnsi="Times New Roman"/>
          <w:sz w:val="20"/>
        </w:rPr>
        <w:t xml:space="preserve">(MUCF) </w:t>
      </w:r>
      <w:r w:rsidRPr="00391CBB">
        <w:rPr>
          <w:rFonts w:ascii="Times New Roman" w:hAnsi="Times New Roman"/>
          <w:sz w:val="20"/>
        </w:rPr>
        <w:t xml:space="preserve">har enligt </w:t>
      </w:r>
      <w:r w:rsidR="00367633">
        <w:rPr>
          <w:rFonts w:ascii="Times New Roman" w:hAnsi="Times New Roman"/>
          <w:sz w:val="20"/>
        </w:rPr>
        <w:t xml:space="preserve">myndighetens </w:t>
      </w:r>
      <w:r w:rsidRPr="00391CBB">
        <w:rPr>
          <w:rFonts w:ascii="Times New Roman" w:hAnsi="Times New Roman"/>
          <w:sz w:val="20"/>
        </w:rPr>
        <w:t xml:space="preserve">regleringsbrev för 2021 redovisat </w:t>
      </w:r>
      <w:r>
        <w:rPr>
          <w:rFonts w:ascii="Times New Roman" w:hAnsi="Times New Roman"/>
          <w:sz w:val="20"/>
        </w:rPr>
        <w:t xml:space="preserve">(Ku2022/00385) </w:t>
      </w:r>
      <w:r w:rsidRPr="00391CBB">
        <w:rPr>
          <w:rFonts w:ascii="Times New Roman" w:hAnsi="Times New Roman"/>
          <w:sz w:val="20"/>
        </w:rPr>
        <w:t>hur den säkerställer att de statsbidrag myndigheten utbetalar går till verksamheter som uppfyller demokrativillkoren i statsbidragsförord</w:t>
      </w:r>
      <w:r w:rsidR="009F2FD9">
        <w:rPr>
          <w:rFonts w:ascii="Times New Roman" w:hAnsi="Times New Roman"/>
          <w:sz w:val="20"/>
        </w:rPr>
        <w:softHyphen/>
      </w:r>
      <w:r w:rsidRPr="00391CBB">
        <w:rPr>
          <w:rFonts w:ascii="Times New Roman" w:hAnsi="Times New Roman"/>
          <w:sz w:val="20"/>
        </w:rPr>
        <w:t xml:space="preserve">ningarna. </w:t>
      </w:r>
      <w:r>
        <w:rPr>
          <w:rFonts w:ascii="Times New Roman" w:hAnsi="Times New Roman"/>
          <w:sz w:val="20"/>
        </w:rPr>
        <w:t xml:space="preserve">MUCF ska enligt </w:t>
      </w:r>
      <w:r w:rsidR="00367633">
        <w:rPr>
          <w:rFonts w:ascii="Times New Roman" w:hAnsi="Times New Roman"/>
          <w:sz w:val="20"/>
        </w:rPr>
        <w:t xml:space="preserve">myndighetens </w:t>
      </w:r>
      <w:r>
        <w:rPr>
          <w:rFonts w:ascii="Times New Roman" w:hAnsi="Times New Roman"/>
          <w:sz w:val="20"/>
        </w:rPr>
        <w:t>regleringsbrev för 2023 (Ku2022/01930) återigen redovisa hur myndigheten säkerställer att de statsbidrag myndigheten utbetalar går till verksamheter som uppfyller demokrativillkoren i statsbidrags</w:t>
      </w:r>
      <w:r w:rsidR="00B40150">
        <w:rPr>
          <w:rFonts w:ascii="Times New Roman" w:hAnsi="Times New Roman"/>
          <w:sz w:val="20"/>
        </w:rPr>
        <w:softHyphen/>
      </w:r>
      <w:r>
        <w:rPr>
          <w:rFonts w:ascii="Times New Roman" w:hAnsi="Times New Roman"/>
          <w:sz w:val="20"/>
        </w:rPr>
        <w:t xml:space="preserve">förordningarna. </w:t>
      </w:r>
    </w:p>
    <w:p w14:paraId="16107CFF" w14:textId="77777777" w:rsidR="00013BD7"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Efter förslag i budget</w:t>
      </w:r>
      <w:r>
        <w:rPr>
          <w:rFonts w:ascii="Times New Roman" w:hAnsi="Times New Roman"/>
          <w:sz w:val="20"/>
        </w:rPr>
        <w:softHyphen/>
      </w:r>
      <w:r w:rsidRPr="00391CBB">
        <w:rPr>
          <w:rFonts w:ascii="Times New Roman" w:hAnsi="Times New Roman"/>
          <w:sz w:val="20"/>
        </w:rPr>
        <w:t>propo</w:t>
      </w:r>
      <w:r>
        <w:rPr>
          <w:rFonts w:ascii="Times New Roman" w:hAnsi="Times New Roman"/>
          <w:sz w:val="20"/>
        </w:rPr>
        <w:softHyphen/>
      </w:r>
      <w:r w:rsidRPr="00391CBB">
        <w:rPr>
          <w:rFonts w:ascii="Times New Roman" w:hAnsi="Times New Roman"/>
          <w:sz w:val="20"/>
        </w:rPr>
        <w:t>sitionen för 2021 (prop. 2020/21:1 utg.omr. 13 avsnitt 5.6.1 s.</w:t>
      </w:r>
      <w:r w:rsidR="00F3085A">
        <w:rPr>
          <w:rFonts w:ascii="Times New Roman" w:hAnsi="Times New Roman"/>
          <w:sz w:val="20"/>
        </w:rPr>
        <w:t> </w:t>
      </w:r>
      <w:r w:rsidRPr="00391CBB">
        <w:rPr>
          <w:rFonts w:ascii="Times New Roman" w:hAnsi="Times New Roman"/>
          <w:sz w:val="20"/>
        </w:rPr>
        <w:t xml:space="preserve">83) tillfördes medel till anslaget 3:1 Särskilda jämställdhetsåtgärder som bl.a. </w:t>
      </w:r>
      <w:r w:rsidR="00367633">
        <w:rPr>
          <w:rFonts w:ascii="Times New Roman" w:hAnsi="Times New Roman"/>
          <w:sz w:val="20"/>
        </w:rPr>
        <w:t xml:space="preserve">har </w:t>
      </w:r>
      <w:r w:rsidRPr="00391CBB">
        <w:rPr>
          <w:rFonts w:ascii="Times New Roman" w:hAnsi="Times New Roman"/>
          <w:sz w:val="20"/>
        </w:rPr>
        <w:t xml:space="preserve">möjliggjort en permanentning av Länsstyrelsen i Östergötlands läns uppdrag att bidra till att stärka statliga och kommunala verksamheters förmåga att förebygga och bekämpa hedersrelaterat våld och förtryck. </w:t>
      </w:r>
      <w:r w:rsidRPr="00F408A1">
        <w:rPr>
          <w:rFonts w:ascii="Times New Roman" w:hAnsi="Times New Roman"/>
          <w:sz w:val="20"/>
        </w:rPr>
        <w:t xml:space="preserve">I december 2020 gav regeringen </w:t>
      </w:r>
      <w:r w:rsidRPr="00391CBB">
        <w:rPr>
          <w:rFonts w:ascii="Times New Roman" w:hAnsi="Times New Roman"/>
          <w:sz w:val="20"/>
        </w:rPr>
        <w:t xml:space="preserve">Länsstyrelsen i Östergötlands län i uppdrag att förbereda inrättandet av ett nationellt kompetenscentrum mot hedersrelaterat våld och förtryck vid myndigheten (A2020/02708). </w:t>
      </w:r>
      <w:r w:rsidRPr="00F408A1">
        <w:rPr>
          <w:rFonts w:ascii="Times New Roman" w:hAnsi="Times New Roman"/>
          <w:sz w:val="20"/>
        </w:rPr>
        <w:t>Genom förordningen (2022:1345) om nationellt centrum mot hedersrelaterat våld och förtryck, som trädde i kraft den 1</w:t>
      </w:r>
      <w:r w:rsidR="00F3085A">
        <w:rPr>
          <w:rFonts w:ascii="Times New Roman" w:hAnsi="Times New Roman"/>
          <w:sz w:val="20"/>
        </w:rPr>
        <w:t> </w:t>
      </w:r>
      <w:r w:rsidRPr="00F408A1">
        <w:rPr>
          <w:rFonts w:ascii="Times New Roman" w:hAnsi="Times New Roman"/>
          <w:sz w:val="20"/>
        </w:rPr>
        <w:t xml:space="preserve">oktober 2022, beslutade regeringen att det nationella centrumet ska finnas vid Länsstyrelsen i Östergötlands län och om centrumets uppgifter. Centrumet ska bl.a. stödja och bidra till ett strategiskt, förebyggande och kunskapsbaserat arbete mot hedersrelaterat våld och förtryck på nationell, regional och lokal nivå. </w:t>
      </w:r>
      <w:r w:rsidRPr="00391CBB">
        <w:rPr>
          <w:rFonts w:ascii="Times New Roman" w:hAnsi="Times New Roman"/>
          <w:sz w:val="20"/>
        </w:rPr>
        <w:t xml:space="preserve">Ökningen av anslaget i budgetpropositionen för 2021 har även möjliggjort en permanentning av samtliga länsstyrelsers uppdrag att inom sina län motverka bland annat hedersrelaterat våld och förtryck. </w:t>
      </w:r>
    </w:p>
    <w:p w14:paraId="092908DD" w14:textId="77777777" w:rsidR="00013BD7"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Den 3</w:t>
      </w:r>
      <w:r w:rsidR="00F3085A">
        <w:rPr>
          <w:rFonts w:ascii="Times New Roman" w:hAnsi="Times New Roman"/>
          <w:sz w:val="20"/>
        </w:rPr>
        <w:t> </w:t>
      </w:r>
      <w:r w:rsidRPr="00391CBB">
        <w:rPr>
          <w:rFonts w:ascii="Times New Roman" w:hAnsi="Times New Roman"/>
          <w:sz w:val="20"/>
        </w:rPr>
        <w:t>november 2021 beslutade regeringen om förordningen (2021:995) om länsstyrelser</w:t>
      </w:r>
      <w:r>
        <w:rPr>
          <w:rFonts w:ascii="Times New Roman" w:hAnsi="Times New Roman"/>
          <w:sz w:val="20"/>
        </w:rPr>
        <w:softHyphen/>
      </w:r>
      <w:r w:rsidRPr="00391CBB">
        <w:rPr>
          <w:rFonts w:ascii="Times New Roman" w:hAnsi="Times New Roman"/>
          <w:sz w:val="20"/>
        </w:rPr>
        <w:t>nas regionala arbete mot mäns våld mot kvinnor som ska styra länsstyrelsernas arbete på området mäns våld mot kvinnor långsiktigt.</w:t>
      </w:r>
      <w:r>
        <w:rPr>
          <w:rFonts w:ascii="Times New Roman" w:hAnsi="Times New Roman"/>
          <w:sz w:val="20"/>
        </w:rPr>
        <w:t xml:space="preserve"> </w:t>
      </w:r>
      <w:r w:rsidRPr="00DE1F3D">
        <w:rPr>
          <w:rFonts w:ascii="Times New Roman" w:hAnsi="Times New Roman"/>
          <w:sz w:val="20"/>
        </w:rPr>
        <w:t xml:space="preserve">I budgetpropositionen för </w:t>
      </w:r>
      <w:r>
        <w:rPr>
          <w:rFonts w:ascii="Times New Roman" w:hAnsi="Times New Roman"/>
          <w:sz w:val="20"/>
        </w:rPr>
        <w:t>2023</w:t>
      </w:r>
      <w:r w:rsidRPr="00DE1F3D">
        <w:rPr>
          <w:rFonts w:ascii="Times New Roman" w:hAnsi="Times New Roman"/>
          <w:sz w:val="20"/>
        </w:rPr>
        <w:t xml:space="preserve"> (</w:t>
      </w:r>
      <w:r>
        <w:rPr>
          <w:rFonts w:ascii="Times New Roman" w:hAnsi="Times New Roman"/>
          <w:sz w:val="20"/>
        </w:rPr>
        <w:t>p</w:t>
      </w:r>
      <w:r w:rsidRPr="00DE1F3D">
        <w:rPr>
          <w:rFonts w:ascii="Times New Roman" w:hAnsi="Times New Roman"/>
          <w:sz w:val="20"/>
        </w:rPr>
        <w:t>rop. 2022/23:1 utg.omr. 13 avsnitt 5.6</w:t>
      </w:r>
      <w:r>
        <w:rPr>
          <w:rFonts w:ascii="Times New Roman" w:hAnsi="Times New Roman"/>
          <w:sz w:val="20"/>
        </w:rPr>
        <w:t xml:space="preserve"> s.</w:t>
      </w:r>
      <w:r w:rsidR="00F3085A">
        <w:rPr>
          <w:rFonts w:ascii="Times New Roman" w:hAnsi="Times New Roman"/>
          <w:sz w:val="20"/>
        </w:rPr>
        <w:t> </w:t>
      </w:r>
      <w:r>
        <w:rPr>
          <w:rFonts w:ascii="Times New Roman" w:hAnsi="Times New Roman"/>
          <w:sz w:val="20"/>
        </w:rPr>
        <w:t>66</w:t>
      </w:r>
      <w:r w:rsidRPr="00DE1F3D">
        <w:rPr>
          <w:rFonts w:ascii="Times New Roman" w:hAnsi="Times New Roman"/>
          <w:sz w:val="20"/>
        </w:rPr>
        <w:t>) har regeringen föreslagit att arbetet mot hedersrelaterat våld och förtryck intensifieras genom en kraftigt förstärkt långsiktig satsning. Det förebyggande arbetet mot hedersrelaterat våld och förtryck förstärks permanent med 50</w:t>
      </w:r>
      <w:r w:rsidR="00F3085A">
        <w:rPr>
          <w:rFonts w:ascii="Times New Roman" w:hAnsi="Times New Roman"/>
          <w:sz w:val="20"/>
        </w:rPr>
        <w:t> </w:t>
      </w:r>
      <w:r w:rsidRPr="00DE1F3D">
        <w:rPr>
          <w:rFonts w:ascii="Times New Roman" w:hAnsi="Times New Roman"/>
          <w:sz w:val="20"/>
        </w:rPr>
        <w:t>miljoner kronor per år. Flera myndigheter får förstärkta uppdrag, till exempel Länsstyrelsen i Östergötlands län som får ett förstärkt uppdrag att stödja utvecklingen av regionala resurscentra för att bekämpa hedersrelaterat våld och förtryck</w:t>
      </w:r>
      <w:r>
        <w:rPr>
          <w:rFonts w:ascii="Times New Roman" w:hAnsi="Times New Roman"/>
          <w:sz w:val="20"/>
        </w:rPr>
        <w:t xml:space="preserve"> (</w:t>
      </w:r>
      <w:r w:rsidRPr="00847605">
        <w:rPr>
          <w:rFonts w:ascii="Times New Roman" w:hAnsi="Times New Roman"/>
          <w:sz w:val="20"/>
        </w:rPr>
        <w:t>A2022/01652</w:t>
      </w:r>
      <w:r>
        <w:rPr>
          <w:rFonts w:ascii="Times New Roman" w:hAnsi="Times New Roman"/>
          <w:sz w:val="20"/>
        </w:rPr>
        <w:t>)</w:t>
      </w:r>
      <w:r w:rsidRPr="00DE1F3D">
        <w:rPr>
          <w:rFonts w:ascii="Times New Roman" w:hAnsi="Times New Roman"/>
          <w:sz w:val="20"/>
        </w:rPr>
        <w:t xml:space="preserve">. Även MUCF får ett förstärkt uppdrag </w:t>
      </w:r>
      <w:r>
        <w:rPr>
          <w:rFonts w:ascii="Times New Roman" w:hAnsi="Times New Roman"/>
          <w:sz w:val="20"/>
        </w:rPr>
        <w:t xml:space="preserve">(Ku2022/01930) </w:t>
      </w:r>
      <w:r w:rsidRPr="00DE1F3D">
        <w:rPr>
          <w:rFonts w:ascii="Times New Roman" w:hAnsi="Times New Roman"/>
          <w:sz w:val="20"/>
        </w:rPr>
        <w:t>om att genomföra informations</w:t>
      </w:r>
      <w:r>
        <w:rPr>
          <w:rFonts w:ascii="Times New Roman" w:hAnsi="Times New Roman"/>
          <w:sz w:val="20"/>
        </w:rPr>
        <w:softHyphen/>
      </w:r>
      <w:r w:rsidRPr="00DE1F3D">
        <w:rPr>
          <w:rFonts w:ascii="Times New Roman" w:hAnsi="Times New Roman"/>
          <w:sz w:val="20"/>
        </w:rPr>
        <w:t xml:space="preserve">insatser till yrkesverksamma och andra vuxna som möter unga nyanlända och unga asylsökande i sitt arbete eller inom ideella engagemang. </w:t>
      </w:r>
    </w:p>
    <w:p w14:paraId="0175DDAE" w14:textId="3E8ED909" w:rsidR="007B02EE" w:rsidRDefault="007B02EE" w:rsidP="007B02E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E1F3D">
        <w:rPr>
          <w:rFonts w:ascii="Times New Roman" w:hAnsi="Times New Roman"/>
          <w:sz w:val="20"/>
        </w:rPr>
        <w:t>Under mandatperioden bör vidare skyddet mot hedersrelaterat våld och förtryck stärkas.</w:t>
      </w:r>
      <w:r w:rsidRPr="00391CBB">
        <w:rPr>
          <w:rFonts w:ascii="Times New Roman" w:hAnsi="Times New Roman"/>
          <w:sz w:val="20"/>
        </w:rPr>
        <w:t xml:space="preserve"> Punkten är inte slutbehandlad.</w:t>
      </w:r>
    </w:p>
    <w:bookmarkEnd w:id="159"/>
    <w:p w14:paraId="5AC7DBC6" w14:textId="211DE7BD" w:rsidR="00A021D9" w:rsidRPr="00AA6441" w:rsidRDefault="00A021D9" w:rsidP="00A021D9">
      <w:pPr>
        <w:pStyle w:val="Rubrik5utannumrering"/>
      </w:pPr>
      <w:r w:rsidRPr="00AA6441">
        <w:t>1</w:t>
      </w:r>
      <w:r w:rsidR="00A70919">
        <w:t>2</w:t>
      </w:r>
      <w:r w:rsidRPr="00AA6441">
        <w:t xml:space="preserve">. </w:t>
      </w:r>
      <w:bookmarkStart w:id="162" w:name="_Hlk121321192"/>
      <w:r w:rsidRPr="00AA6441">
        <w:t>Rskr. 2017/18:260</w:t>
      </w:r>
      <w:bookmarkEnd w:id="162"/>
    </w:p>
    <w:p w14:paraId="40471452" w14:textId="77777777" w:rsidR="00A021D9" w:rsidRPr="00AA6441" w:rsidRDefault="00A021D9" w:rsidP="00E23F2F">
      <w:pPr>
        <w:pStyle w:val="Brdtext"/>
        <w:jc w:val="left"/>
      </w:pPr>
      <w:bookmarkStart w:id="163" w:name="_Hlk121321184"/>
      <w:r w:rsidRPr="00AA6441">
        <w:t>Alkohol-, narkotika-, dopnings- och tobaksfrågor</w:t>
      </w:r>
    </w:p>
    <w:bookmarkEnd w:id="163"/>
    <w:p w14:paraId="01E35C05" w14:textId="77777777" w:rsidR="00A021D9" w:rsidRPr="00AA6441" w:rsidRDefault="00A021D9" w:rsidP="00E23F2F">
      <w:pPr>
        <w:pStyle w:val="Brdtext"/>
        <w:jc w:val="left"/>
      </w:pPr>
      <w:r w:rsidRPr="00AA6441">
        <w:t>Motioner från allmänna motionstiden 2016/17 och 2017/18, bet. 2017/18:SoU8</w:t>
      </w:r>
    </w:p>
    <w:p w14:paraId="0A4DD136" w14:textId="6EFC15AD" w:rsidR="00A021D9" w:rsidRPr="00AA6441" w:rsidRDefault="00A021D9" w:rsidP="00E23F2F">
      <w:pPr>
        <w:pStyle w:val="Brdtext"/>
        <w:jc w:val="left"/>
      </w:pPr>
      <w:r w:rsidRPr="00AA6441">
        <w:t>Tidigare redovisad, se skr. 2018/19:75 (S 30), skr. 2019/20:75 (S 16), skr. 2020/21:75 (S 14) och skr</w:t>
      </w:r>
      <w:r w:rsidR="002A0EF0">
        <w:t>.</w:t>
      </w:r>
      <w:r w:rsidRPr="00AA6441">
        <w:t xml:space="preserve"> 2021/22:75 (S 12).</w:t>
      </w:r>
    </w:p>
    <w:p w14:paraId="665FAA3B" w14:textId="77777777" w:rsidR="00A021D9" w:rsidRPr="00AA6441" w:rsidRDefault="00A021D9" w:rsidP="00E23F2F">
      <w:pPr>
        <w:pStyle w:val="Brdtext"/>
        <w:jc w:val="left"/>
      </w:pPr>
      <w:r w:rsidRPr="00AA6441">
        <w:t>Skrivelsen är inte slutbehandlad.</w:t>
      </w:r>
    </w:p>
    <w:p w14:paraId="7F12914E" w14:textId="77777777" w:rsidR="00A021D9" w:rsidRPr="00AA6441" w:rsidRDefault="00A021D9" w:rsidP="00A021D9">
      <w:pPr>
        <w:pStyle w:val="Brdtext"/>
      </w:pPr>
    </w:p>
    <w:p w14:paraId="065D663C" w14:textId="1FEC3B46" w:rsidR="00A021D9" w:rsidRPr="00AA6441" w:rsidRDefault="00A021D9" w:rsidP="00A021D9">
      <w:pPr>
        <w:pStyle w:val="Brdtext"/>
      </w:pPr>
      <w:r w:rsidRPr="00AA6441">
        <w:t>Punkt 4 om</w:t>
      </w:r>
      <w:r w:rsidRPr="00AA6441">
        <w:rPr>
          <w:i/>
          <w:iCs/>
        </w:rPr>
        <w:t xml:space="preserve"> gårdsförsäljning inom ramen för Systembolagets detal</w:t>
      </w:r>
      <w:r w:rsidR="00A70919">
        <w:rPr>
          <w:i/>
          <w:iCs/>
        </w:rPr>
        <w:softHyphen/>
      </w:r>
      <w:r w:rsidRPr="00AA6441">
        <w:rPr>
          <w:i/>
          <w:iCs/>
        </w:rPr>
        <w:t>j</w:t>
      </w:r>
      <w:r w:rsidR="00013BD7">
        <w:rPr>
          <w:i/>
          <w:iCs/>
        </w:rPr>
        <w:softHyphen/>
      </w:r>
      <w:r w:rsidRPr="00AA6441">
        <w:rPr>
          <w:i/>
          <w:iCs/>
        </w:rPr>
        <w:t>handels</w:t>
      </w:r>
      <w:r w:rsidR="00A70919">
        <w:rPr>
          <w:i/>
          <w:iCs/>
        </w:rPr>
        <w:softHyphen/>
      </w:r>
      <w:r w:rsidRPr="00AA6441">
        <w:rPr>
          <w:i/>
          <w:iCs/>
        </w:rPr>
        <w:t>monopol</w:t>
      </w:r>
      <w:r w:rsidRPr="00AA6441">
        <w:t>*:</w:t>
      </w:r>
      <w:r w:rsidR="00B40150">
        <w:t xml:space="preserve"> </w:t>
      </w:r>
      <w:r w:rsidRPr="00AA6441">
        <w:t xml:space="preserve">Riksdagen har tillkännagett att regeringen, under förutsättning att Systembolagets detaljhandelsmonopol kan upprätthållas, bör verka för en lagstiftning som möjliggör gårdsförsäljning i begränsad utsträckning (bet. 2017/18:SoU8 s. 12 f). </w:t>
      </w:r>
      <w:r w:rsidR="00013BD7">
        <w:t>Gårdsföräljningsutredningen (S</w:t>
      </w:r>
      <w:r w:rsidR="00B40150">
        <w:t> </w:t>
      </w:r>
      <w:r w:rsidR="00013BD7">
        <w:t>2020:15) har sett</w:t>
      </w:r>
      <w:r w:rsidRPr="00AA6441">
        <w:t xml:space="preserve"> över frågan om gårdsförsäljning av alkoholhaltiga drycker (dir. 2020:118). Utred</w:t>
      </w:r>
      <w:r w:rsidR="00013BD7">
        <w:t>ningen</w:t>
      </w:r>
      <w:r w:rsidRPr="00AA6441">
        <w:t xml:space="preserve"> sk</w:t>
      </w:r>
      <w:r w:rsidR="00013BD7">
        <w:t>ulle</w:t>
      </w:r>
      <w:r w:rsidRPr="00AA6441">
        <w:t xml:space="preserve"> bland annat att göra en EU-rättslig analys av om och i sådant fall föreslå hur gårdsförsäljning av alkoholhaltiga drycker kan införas i hela landet under förutsättning att detaljhandelsmonopolet säkras. </w:t>
      </w:r>
      <w:r w:rsidR="00013BD7">
        <w:t>Gårdsföräljningsu</w:t>
      </w:r>
      <w:r w:rsidRPr="00AA6441">
        <w:t>tredningen redovisade sitt uppdrag den 8 december 2021 i betänkandet En möjlighet till småskalig gårdsförsäljning av alkoholdrycker (SOU 2021:95). Betänkandet har remi</w:t>
      </w:r>
      <w:r w:rsidR="00D036CA">
        <w:t>ssbehandlats</w:t>
      </w:r>
      <w:r w:rsidR="00070496">
        <w:t xml:space="preserve">. </w:t>
      </w:r>
      <w:r w:rsidRPr="00AA6441">
        <w:t>Punkten är inte slutbehandlad.</w:t>
      </w:r>
    </w:p>
    <w:p w14:paraId="4827B9E1" w14:textId="037D778A" w:rsidR="00A021D9" w:rsidRPr="00AA6441" w:rsidRDefault="00A021D9" w:rsidP="00A021D9">
      <w:pPr>
        <w:pStyle w:val="Rubrik5utannumrering"/>
      </w:pPr>
      <w:r w:rsidRPr="00AA6441">
        <w:t>1</w:t>
      </w:r>
      <w:r w:rsidR="00A70919">
        <w:t>3</w:t>
      </w:r>
      <w:r w:rsidRPr="00AA6441">
        <w:t xml:space="preserve">. </w:t>
      </w:r>
      <w:bookmarkStart w:id="164" w:name="_Hlk121321320"/>
      <w:r w:rsidRPr="00AA6441">
        <w:t>Rskr. 2017/18:293</w:t>
      </w:r>
      <w:bookmarkEnd w:id="164"/>
    </w:p>
    <w:p w14:paraId="3712BB6A" w14:textId="77777777" w:rsidR="00A021D9" w:rsidRPr="00AA6441" w:rsidRDefault="00A021D9" w:rsidP="00E23F2F">
      <w:pPr>
        <w:pStyle w:val="Brdtext"/>
        <w:jc w:val="left"/>
      </w:pPr>
      <w:r w:rsidRPr="00AA6441">
        <w:t>Hälso- och sjukvårdsfrågor</w:t>
      </w:r>
    </w:p>
    <w:p w14:paraId="64ACA0B5" w14:textId="77777777" w:rsidR="00A021D9" w:rsidRPr="00AA6441" w:rsidRDefault="00A021D9" w:rsidP="00E23F2F">
      <w:pPr>
        <w:pStyle w:val="Brdtext"/>
        <w:jc w:val="left"/>
      </w:pPr>
      <w:r w:rsidRPr="00AA6441">
        <w:t>Motioner från allmänna motionstiden 2015/16, 2016/17 och 2017/18, bet. 2017/18:SoU9</w:t>
      </w:r>
    </w:p>
    <w:p w14:paraId="4D9E195E" w14:textId="77777777" w:rsidR="00A021D9" w:rsidRPr="00AA6441" w:rsidRDefault="00A021D9" w:rsidP="00E23F2F">
      <w:pPr>
        <w:pStyle w:val="Brdtext"/>
        <w:jc w:val="left"/>
      </w:pPr>
      <w:r w:rsidRPr="00AA6441">
        <w:t>Tidigare redovisad, se skr. 2018/19:75 (S 34), skr. 2019/20:75 (S 17), skr. 2020/21:75 (S 15) och skr. 2021/22:75 (S 13).</w:t>
      </w:r>
    </w:p>
    <w:p w14:paraId="45400E47" w14:textId="77777777" w:rsidR="00A021D9" w:rsidRPr="00AA6441" w:rsidRDefault="00A021D9" w:rsidP="00E23F2F">
      <w:pPr>
        <w:pStyle w:val="Brdtext"/>
        <w:jc w:val="left"/>
      </w:pPr>
      <w:r w:rsidRPr="00AA6441">
        <w:t>Skrivelsen är inte slutbehandlad.</w:t>
      </w:r>
    </w:p>
    <w:p w14:paraId="45709F8C" w14:textId="77777777" w:rsidR="00A021D9" w:rsidRPr="00AA6441" w:rsidRDefault="00A021D9" w:rsidP="00A021D9">
      <w:pPr>
        <w:pStyle w:val="Brdtext"/>
      </w:pPr>
    </w:p>
    <w:p w14:paraId="0CA58AF7" w14:textId="44AAB09D" w:rsidR="00A021D9" w:rsidRPr="00AA6441" w:rsidRDefault="00A021D9" w:rsidP="00A021D9">
      <w:pPr>
        <w:pStyle w:val="Brdtext"/>
      </w:pPr>
      <w:r w:rsidRPr="00AA6441">
        <w:t xml:space="preserve">Punkt 10 om </w:t>
      </w:r>
      <w:r w:rsidRPr="00AA6441">
        <w:rPr>
          <w:i/>
          <w:iCs/>
        </w:rPr>
        <w:t>kvalitetsskillnader hos vårdmottagningar</w:t>
      </w:r>
      <w:r w:rsidRPr="00AA6441">
        <w:t xml:space="preserve">*: Riksdagen har tillkännagett </w:t>
      </w:r>
      <w:r w:rsidR="00831CF5">
        <w:t xml:space="preserve">för regeringen </w:t>
      </w:r>
      <w:r w:rsidRPr="00AA6441">
        <w:t xml:space="preserve">att </w:t>
      </w:r>
      <w:r w:rsidR="00831CF5">
        <w:t>d</w:t>
      </w:r>
      <w:r w:rsidRPr="00AA6441">
        <w:t>en bör ge en lämplig myndighet i uppdrag att ta fram förslag på hur de nationella kvalitetsregistren kan bli tillgängliga för den enskilde så att kvaliteten mellan olika vårdmottagningar kan jämföras (bet. 2017/18:SoU9 s. 45 f</w:t>
      </w:r>
      <w:r w:rsidR="00B40150">
        <w:t>.</w:t>
      </w:r>
      <w:r w:rsidRPr="00AA6441">
        <w:t xml:space="preserve">). Regeringen beslutade den 28 juni 2018 att ge Socialstyrelsen respektive Myndigheten för vård- och omsorgsanalys i uppdrag att lämna förslag på hur uppföljningen av vården kan utvecklas med avseende på kvalitet och omotiverade skillnader. Särskild vikt skulle fästas på användande av patientrapporterade utfalls- och upplevelsemått. Uppdragen redovisades av myndigheterna i varsin rapport i mars 2019. </w:t>
      </w:r>
    </w:p>
    <w:p w14:paraId="45D0D5AF" w14:textId="5AA97692" w:rsidR="00A021D9" w:rsidRPr="00AA6441" w:rsidRDefault="00A021D9" w:rsidP="00A021D9">
      <w:pPr>
        <w:pStyle w:val="Brdtextmedindrag"/>
      </w:pPr>
      <w:bookmarkStart w:id="165" w:name="_Hlk124512126"/>
      <w:r w:rsidRPr="00AA6441">
        <w:t>I budgetpropositionen för 2020 (prop. 2019/20:1 utg.omr. 9 avsnitt 3.4.4 s. 51)</w:t>
      </w:r>
      <w:bookmarkEnd w:id="165"/>
      <w:r w:rsidRPr="00AA6441">
        <w:t xml:space="preserve"> </w:t>
      </w:r>
      <w:r w:rsidR="00BC1D4A">
        <w:t xml:space="preserve">redovisade regeringen att </w:t>
      </w:r>
      <w:r w:rsidRPr="00AA6441">
        <w:t xml:space="preserve">regeringen </w:t>
      </w:r>
      <w:r w:rsidR="00BC1D4A">
        <w:t xml:space="preserve">under 2019 har </w:t>
      </w:r>
      <w:r w:rsidRPr="00AA6441">
        <w:t xml:space="preserve">ingått en överenskommelse med </w:t>
      </w:r>
      <w:r w:rsidR="00890258">
        <w:t>Sveriges Kommuner och Regioner</w:t>
      </w:r>
      <w:r w:rsidRPr="00AA6441">
        <w:t xml:space="preserve"> om stöd till kvalitetsregister där en central del är att ytterligare stärka och utveckla registren för att skapa förutsättningar till jämförelser och tillgängliggörande av vårdens kvalitet.</w:t>
      </w:r>
    </w:p>
    <w:p w14:paraId="77A27E00" w14:textId="2667D506" w:rsidR="00A021D9" w:rsidRPr="00AA6441" w:rsidRDefault="00A021D9" w:rsidP="00A021D9">
      <w:pPr>
        <w:pStyle w:val="Brdtextmedindrag"/>
      </w:pPr>
      <w:r w:rsidRPr="00AA6441">
        <w:t xml:space="preserve">Socialstyrelsen har haft ett uppdrag att analysera förutsättningarna för ett primärvårdsregister, vilket också är en grundförutsättning för att kunna jämföra kvaliteten mellan olika vårdmottagningar. Socialstyrelsen redovisade uppdraget </w:t>
      </w:r>
      <w:r w:rsidR="00831CF5">
        <w:t xml:space="preserve">till regeringen </w:t>
      </w:r>
      <w:r w:rsidRPr="00AA6441">
        <w:t xml:space="preserve">den 25 februari 2021 i rapporten Nationell insamling av registeruppgifter från primärvården. Rapporten innehåller förslag till hur uppgifter från primärvården kan komplettera patientregistret. Rapporten </w:t>
      </w:r>
      <w:r w:rsidR="00831CF5">
        <w:t>har remissbehandlats</w:t>
      </w:r>
      <w:r w:rsidRPr="00AA6441">
        <w:t>.</w:t>
      </w:r>
    </w:p>
    <w:p w14:paraId="2FC8C7A1" w14:textId="3297BE5E" w:rsidR="00A021D9" w:rsidRPr="00AA6441" w:rsidRDefault="00A021D9" w:rsidP="00A021D9">
      <w:pPr>
        <w:pStyle w:val="Brdtextmedindrag"/>
      </w:pPr>
      <w:r w:rsidRPr="00AA6441">
        <w:t xml:space="preserve">Regeringen har </w:t>
      </w:r>
      <w:r w:rsidR="00831CF5">
        <w:t>även</w:t>
      </w:r>
      <w:r w:rsidRPr="00AA6441">
        <w:t xml:space="preserve"> gett E-hälsomyndigheten och Socialstyrelsen ett flertal uppdrag inom området för att skapa bättre förutsättningar för tillgängliggörande av hälsodata (bl.a. S2020/04093, S2021/00581 och S2021/00823). Uppdrag att genomföra en förstudie om digital nationell infrastruktur (S2021/06170), Uppdrag att kartlägga datamängder av nationellt intresse på hälsodataområdet (S2021/05369) och Uppdrag att genomföra en förstudie om ett statligt, nationellt datautrymme för bilddiagnostik (S2021/05259).</w:t>
      </w:r>
    </w:p>
    <w:p w14:paraId="449F2841" w14:textId="07D313C7" w:rsidR="00A021D9" w:rsidRPr="00AA6441" w:rsidRDefault="00A021D9" w:rsidP="00A021D9">
      <w:pPr>
        <w:pStyle w:val="Brdtextmedindrag"/>
      </w:pPr>
      <w:r w:rsidRPr="00AA6441">
        <w:t xml:space="preserve">E-hälsomyndigheten lämnade den 1 juni 2022 en delredovisning och </w:t>
      </w:r>
      <w:r w:rsidR="00831CF5">
        <w:t>har</w:t>
      </w:r>
      <w:r w:rsidRPr="00AA6441">
        <w:t xml:space="preserve"> den 1</w:t>
      </w:r>
      <w:r w:rsidR="002206D1">
        <w:t> </w:t>
      </w:r>
      <w:r w:rsidRPr="00AA6441">
        <w:t xml:space="preserve">februari 2023 </w:t>
      </w:r>
      <w:r w:rsidR="00831CF5">
        <w:t xml:space="preserve">lämnat </w:t>
      </w:r>
      <w:r w:rsidRPr="00AA6441">
        <w:t xml:space="preserve">en slutredovisning av uppdraget att genomföra en förstudie om digital nationell infrastruktur för kvalitetsregister (S2021/06170). Socialstyrelsen slutredovisade uppdraget att kartlägga datamängder av nationellt intresse på hälsodataområdet (S2021/05369) den 1 oktober 2022. E-hälsomyndigheten har lämnat redovisningar av uppdraget att genomföra en förstudie om ett statligt, nationellt datautrymme för bilddiagnostik (S2021/05259) och myndigheten </w:t>
      </w:r>
      <w:r w:rsidR="00873EBD">
        <w:t xml:space="preserve">har </w:t>
      </w:r>
      <w:r w:rsidRPr="00AA6441">
        <w:t>lämna</w:t>
      </w:r>
      <w:r w:rsidR="00873EBD">
        <w:t>t</w:t>
      </w:r>
      <w:r w:rsidRPr="00AA6441">
        <w:t xml:space="preserve"> en slutrapport den 1 december 2022. E-hälsomyndigheten har också </w:t>
      </w:r>
      <w:r w:rsidR="00831CF5">
        <w:t xml:space="preserve">haft </w:t>
      </w:r>
      <w:r w:rsidRPr="00AA6441">
        <w:t xml:space="preserve">ett uppdrag att kartlägga, analysera och ge förslag på hur en nationell listningstjänst ska kunna inrättas i statlig regi (S2022/01375) och Socialstyrelsen har </w:t>
      </w:r>
      <w:r w:rsidR="00831CF5">
        <w:t xml:space="preserve">haft </w:t>
      </w:r>
      <w:r w:rsidRPr="00AA6441">
        <w:t xml:space="preserve">i uppdrag att förbereda arbetet med att meddela föreskrifter om listningstjänst för vårdval (S2022/01374). Båda dessa uppdrag </w:t>
      </w:r>
      <w:r w:rsidR="00B63856">
        <w:t>har</w:t>
      </w:r>
      <w:r w:rsidRPr="00AA6441" w:rsidDel="002206D1">
        <w:t xml:space="preserve"> </w:t>
      </w:r>
      <w:r w:rsidRPr="00AA6441">
        <w:t>redovisa</w:t>
      </w:r>
      <w:r w:rsidR="00B63856">
        <w:t>t</w:t>
      </w:r>
      <w:r w:rsidRPr="00AA6441">
        <w:t xml:space="preserve">s </w:t>
      </w:r>
      <w:r w:rsidR="00B63856">
        <w:t xml:space="preserve">i </w:t>
      </w:r>
      <w:r w:rsidRPr="00AA6441">
        <w:t>januari 2023. E</w:t>
      </w:r>
      <w:r w:rsidRPr="00AA6441">
        <w:noBreakHyphen/>
        <w:t>hälsomyndigheten har dessutom uppdrag att genomföra en förstudie om hur ett nationellt vårdsöksystem kan utvecklas, organiseras och förvaltas (S2022/01372)</w:t>
      </w:r>
      <w:r w:rsidR="00831CF5">
        <w:t>,</w:t>
      </w:r>
      <w:r w:rsidRPr="00AA6441">
        <w:t xml:space="preserve"> som ska slutredovisas senast den 31 augusti 2023. Regeringen anser att det finns skäl att avvakta resultaten av uppdragen och avser att återkomma till riksdagen därefter. Punkten är inte slutbehandlad.</w:t>
      </w:r>
    </w:p>
    <w:p w14:paraId="28D82B5E" w14:textId="34F50AFB" w:rsidR="00A021D9" w:rsidRPr="00AA6441" w:rsidRDefault="00A021D9" w:rsidP="00A021D9">
      <w:pPr>
        <w:pStyle w:val="Rubrik5utannumrering"/>
      </w:pPr>
      <w:r w:rsidRPr="00AA6441">
        <w:t>1</w:t>
      </w:r>
      <w:bookmarkStart w:id="166" w:name="_Hlk123723585"/>
      <w:r w:rsidR="008C4478">
        <w:t>4</w:t>
      </w:r>
      <w:r w:rsidRPr="00AA6441">
        <w:t>. Rskr. 2017/18:329</w:t>
      </w:r>
      <w:bookmarkEnd w:id="166"/>
    </w:p>
    <w:p w14:paraId="08048241" w14:textId="77777777" w:rsidR="00A021D9" w:rsidRPr="00AA6441" w:rsidRDefault="00A021D9" w:rsidP="00E23F2F">
      <w:pPr>
        <w:pStyle w:val="Brdtext"/>
        <w:jc w:val="left"/>
      </w:pPr>
      <w:r w:rsidRPr="00AA6441">
        <w:t>Ändrade regler om retroaktivitet avseende efterlevandestöd</w:t>
      </w:r>
    </w:p>
    <w:p w14:paraId="3005A792" w14:textId="77777777" w:rsidR="00A021D9" w:rsidRPr="00AA6441" w:rsidRDefault="00A021D9" w:rsidP="00E23F2F">
      <w:pPr>
        <w:pStyle w:val="Brdtext"/>
        <w:jc w:val="left"/>
      </w:pPr>
      <w:r w:rsidRPr="00AA6441">
        <w:t>Prop. 2017/18:150, bet. 2017/18:SfU27</w:t>
      </w:r>
    </w:p>
    <w:p w14:paraId="63FA491B" w14:textId="0FE8297A" w:rsidR="00A021D9" w:rsidRPr="00AA6441" w:rsidRDefault="00A021D9" w:rsidP="00E23F2F">
      <w:pPr>
        <w:pStyle w:val="Brdtext"/>
        <w:jc w:val="left"/>
      </w:pPr>
      <w:r w:rsidRPr="00AA6441">
        <w:t>Tidigare redovisad, se skr. 2018/19:75 (S 39), skr. 2019/20:75 (S 19), skr. 2020/21:75 (S 17) och skr.</w:t>
      </w:r>
      <w:r w:rsidR="00725E47">
        <w:t xml:space="preserve"> </w:t>
      </w:r>
      <w:r w:rsidRPr="00AA6441">
        <w:t>2021/22:75 (S 14).</w:t>
      </w:r>
    </w:p>
    <w:p w14:paraId="13D36C13" w14:textId="77777777" w:rsidR="00A021D9" w:rsidRPr="00AA6441" w:rsidRDefault="00A021D9" w:rsidP="00E23F2F">
      <w:pPr>
        <w:pStyle w:val="Brdtext"/>
        <w:jc w:val="left"/>
      </w:pPr>
      <w:r w:rsidRPr="00AA6441">
        <w:t>Skrivelsen är slutbehandlad.</w:t>
      </w:r>
    </w:p>
    <w:p w14:paraId="30E5D185" w14:textId="77777777" w:rsidR="00A021D9" w:rsidRPr="00AA6441" w:rsidRDefault="00A021D9" w:rsidP="00A021D9">
      <w:pPr>
        <w:pStyle w:val="Brdtext"/>
      </w:pPr>
    </w:p>
    <w:p w14:paraId="7BA3B321" w14:textId="0621785A" w:rsidR="00A021D9" w:rsidRPr="00AA6441" w:rsidRDefault="00A021D9" w:rsidP="00A021D9">
      <w:pPr>
        <w:pStyle w:val="Brdtext"/>
      </w:pPr>
      <w:r w:rsidRPr="00AA6441">
        <w:t xml:space="preserve">Punkt 2 om </w:t>
      </w:r>
      <w:r w:rsidRPr="00AA6441">
        <w:rPr>
          <w:i/>
          <w:iCs/>
        </w:rPr>
        <w:t>retroaktiv utbetalning m.m.</w:t>
      </w:r>
      <w:r w:rsidRPr="00AA6441">
        <w:t>*: Riksdagen har tillkännagett för regeringen det som utskottet anför om att skärpa regelverket för efterlevandestöd (bet. 2017/18:SfU27 s. 5 f</w:t>
      </w:r>
      <w:r w:rsidR="00B40150">
        <w:t>.</w:t>
      </w:r>
      <w:r w:rsidRPr="00AA6441">
        <w:t xml:space="preserve">). Enligt tillkännagivandet bör regeringen dels återkomma till riksdagen med ett förslag som innebär att efterlevandestöd som kräver ansökan ska kunna lämnas för högst en månad före ansökningstillfället, dels utreda om efterlevandestöd ska få lämnas till barn som bor i HVB-hem eller liknande. </w:t>
      </w:r>
    </w:p>
    <w:p w14:paraId="521BF4B2" w14:textId="2D048859" w:rsidR="00A021D9" w:rsidRPr="00AA6441" w:rsidRDefault="00A021D9" w:rsidP="00A021D9">
      <w:pPr>
        <w:pStyle w:val="Brdtextmedindrag"/>
      </w:pPr>
      <w:bookmarkStart w:id="167" w:name="_Hlk124512965"/>
      <w:r w:rsidRPr="00AA6441">
        <w:t>I budgetpropositionen för 2020 (prop. 2019/20:1 utg.omr. 12 avsnitt 3.8) lämnade regeringen förslag om att efterlevandestöd inte ska få lämnas för längre tid tillbaka än en månad före ansökningsmånaden. Genom förslaget om begränsning till en månads retroaktivitet för efterlevandestöd ansåg regeringen att tillkännagivandet i den del som avser retroaktiviteten var tillgodosett (s. 28 f</w:t>
      </w:r>
      <w:r w:rsidR="00B40150">
        <w:t>.</w:t>
      </w:r>
      <w:r w:rsidRPr="00AA6441">
        <w:t>).</w:t>
      </w:r>
    </w:p>
    <w:bookmarkEnd w:id="167"/>
    <w:p w14:paraId="1587264F" w14:textId="4A5CE1B4" w:rsidR="00A021D9" w:rsidRPr="00AA6441" w:rsidRDefault="00A021D9" w:rsidP="00A021D9">
      <w:pPr>
        <w:pStyle w:val="Brdtextmedindrag"/>
      </w:pPr>
      <w:r w:rsidRPr="00AA6441">
        <w:t xml:space="preserve">Regeringen </w:t>
      </w:r>
      <w:r w:rsidR="00725E47">
        <w:t>an</w:t>
      </w:r>
      <w:r w:rsidR="00BC1D4A">
        <w:t>gav</w:t>
      </w:r>
      <w:r w:rsidRPr="00AA6441">
        <w:t xml:space="preserve"> i budgetpropositionen för 2021 (prop. 2020/21:1, utg.omr. 12 s. 21) att en arbetsgrupp i Socialdepartementet såg över regelverket för efterlevandestöd för barn som är omhändertagna för vård på eller boende i verksamhet som bekostas av det allmänna. </w:t>
      </w:r>
    </w:p>
    <w:p w14:paraId="08D39E3E" w14:textId="6F6C8B7D" w:rsidR="00B63856" w:rsidRDefault="00A021D9" w:rsidP="00004999">
      <w:pPr>
        <w:pStyle w:val="Brdtextmedindrag"/>
      </w:pPr>
      <w:r w:rsidRPr="00AA6441">
        <w:t xml:space="preserve">Inspektionen för socialförsäkringen </w:t>
      </w:r>
      <w:r w:rsidR="00725E47">
        <w:t xml:space="preserve">(ISF) </w:t>
      </w:r>
      <w:r w:rsidRPr="00AA6441">
        <w:t>har haft i uppdrag att granska hur socialförsäkringsförmåner påverkas när det allmänna placerar barn. Uppdraget slutredovisades den 30 september 2021 i rapporten Placerade barn och socialförsäkringen (rapport 2021:8). I delrapporten Placerade barn och socialförsäkringen (rapport 2021:6) pekar ISF på brister i såväl tillämpning som utformning av socialförsäkringsförmånernas regelverk relaterat till placeringsprocessen, men dessa brister gäller främst andra förmåner än efterlevandestödet. Regeringen har den 22 juni 2022 gett Försäkringskassan och Socialstyrelsen i uppdrag att ta fram stöd- och informationsmaterial om hur socialförsäkringar påverkas när barn placeras utanför det egna hemmet för att skapa bättre förutsättningar för kommunernas arbete.</w:t>
      </w:r>
      <w:bookmarkStart w:id="168" w:name="_Hlk124513043"/>
      <w:bookmarkStart w:id="169" w:name="_Hlk124512214"/>
    </w:p>
    <w:p w14:paraId="232DFF49" w14:textId="07F32815" w:rsidR="00A021D9" w:rsidRPr="00AA6441" w:rsidRDefault="00BC1D4A" w:rsidP="003A3B4C">
      <w:pPr>
        <w:pStyle w:val="Brdtextmedindrag"/>
      </w:pPr>
      <w:r w:rsidRPr="003A3B4C">
        <w:t>Regeringen</w:t>
      </w:r>
      <w:r w:rsidRPr="00AA6441">
        <w:t xml:space="preserve"> har i propositionen Efterlevandestöd för barn som får vård eller boende bekostat av det allmänna (prop. 2021/22:182, bet. 2021/22:SfU27, rskr. 2021/22:385)</w:t>
      </w:r>
      <w:r>
        <w:t xml:space="preserve"> </w:t>
      </w:r>
      <w:r w:rsidRPr="00AA6441">
        <w:t>redovisat tillkännagivandet som slutbehandlat (s. 7)</w:t>
      </w:r>
      <w:r w:rsidR="00C130F8">
        <w:t xml:space="preserve">. Regeringen </w:t>
      </w:r>
      <w:r w:rsidR="00725E47">
        <w:t xml:space="preserve">gjorde </w:t>
      </w:r>
      <w:r w:rsidR="002E4721">
        <w:t xml:space="preserve">i budgetpropositionen för 2020 </w:t>
      </w:r>
      <w:r w:rsidR="00C130F8">
        <w:t>bedöm</w:t>
      </w:r>
      <w:r w:rsidR="00725E47">
        <w:t>ningen</w:t>
      </w:r>
      <w:r w:rsidR="00C130F8">
        <w:t xml:space="preserve"> att lagförslagen</w:t>
      </w:r>
      <w:r w:rsidR="00465703">
        <w:t xml:space="preserve"> i</w:t>
      </w:r>
      <w:r w:rsidR="00C130F8">
        <w:t xml:space="preserve"> propositionen </w:t>
      </w:r>
      <w:r w:rsidR="00B63856" w:rsidRPr="00B63856">
        <w:t>tillsammans med ändringen av bestämmelserna om utbetalning av efterlevandestöd</w:t>
      </w:r>
      <w:r w:rsidR="00C130F8">
        <w:t xml:space="preserve"> </w:t>
      </w:r>
      <w:r w:rsidR="00B63856" w:rsidRPr="00B63856">
        <w:t>som trädde i kraft den 1</w:t>
      </w:r>
      <w:r w:rsidR="00442F5B">
        <w:t> </w:t>
      </w:r>
      <w:r w:rsidR="00B63856" w:rsidRPr="00B63856">
        <w:t xml:space="preserve">januari 2020 </w:t>
      </w:r>
      <w:r w:rsidR="00C130F8">
        <w:t xml:space="preserve">(prop. </w:t>
      </w:r>
      <w:r w:rsidR="00C130F8" w:rsidRPr="00C130F8">
        <w:t>2019/20:1 utg.omr.</w:t>
      </w:r>
      <w:r w:rsidR="00725E47">
        <w:t> </w:t>
      </w:r>
      <w:r w:rsidR="00C130F8" w:rsidRPr="00C130F8">
        <w:t>12 avsnitt</w:t>
      </w:r>
      <w:r w:rsidR="00725E47">
        <w:t> </w:t>
      </w:r>
      <w:r w:rsidR="00C130F8" w:rsidRPr="00C130F8">
        <w:t>3.8</w:t>
      </w:r>
      <w:r w:rsidR="00C130F8">
        <w:t>) tillgod</w:t>
      </w:r>
      <w:r w:rsidR="00465703">
        <w:t>o</w:t>
      </w:r>
      <w:r w:rsidR="00C130F8">
        <w:t xml:space="preserve">såg tillkännagivandet och att tillkännagivandet </w:t>
      </w:r>
      <w:r w:rsidR="00192019">
        <w:t xml:space="preserve">därmed </w:t>
      </w:r>
      <w:r w:rsidR="00C130F8">
        <w:t>var slutbehandl</w:t>
      </w:r>
      <w:bookmarkEnd w:id="168"/>
      <w:bookmarkEnd w:id="169"/>
      <w:r w:rsidR="00004999">
        <w:t>at</w:t>
      </w:r>
      <w:r w:rsidR="00A021D9" w:rsidRPr="00AA6441">
        <w:t>. Punkten är slutbehandlad.</w:t>
      </w:r>
    </w:p>
    <w:p w14:paraId="36A74CD7" w14:textId="0A25F5BC" w:rsidR="00A021D9" w:rsidRPr="00AA6441" w:rsidRDefault="00A021D9" w:rsidP="00A021D9">
      <w:pPr>
        <w:pStyle w:val="Rubrik5utannumrering"/>
      </w:pPr>
      <w:r w:rsidRPr="00AA6441">
        <w:t>1</w:t>
      </w:r>
      <w:r w:rsidR="008C4478">
        <w:t>5</w:t>
      </w:r>
      <w:r w:rsidRPr="00AA6441">
        <w:t>. Rskr. 2017/18:353</w:t>
      </w:r>
    </w:p>
    <w:p w14:paraId="4B3BAC39" w14:textId="77777777" w:rsidR="00A021D9" w:rsidRPr="00AA6441" w:rsidRDefault="00A021D9" w:rsidP="00CE1884">
      <w:pPr>
        <w:pStyle w:val="Brdtext"/>
        <w:jc w:val="left"/>
      </w:pPr>
      <w:r w:rsidRPr="00AA6441">
        <w:t>Kvalitet och säkerhet på apoteksmarknaden</w:t>
      </w:r>
    </w:p>
    <w:p w14:paraId="4B4AD18F" w14:textId="77777777" w:rsidR="00A021D9" w:rsidRPr="00AA6441" w:rsidRDefault="00A021D9" w:rsidP="00CE1884">
      <w:pPr>
        <w:pStyle w:val="Brdtext"/>
        <w:jc w:val="left"/>
      </w:pPr>
      <w:r w:rsidRPr="00AA6441">
        <w:t>Prop. 2017/18:157, bet. 2017/18:SoU24</w:t>
      </w:r>
    </w:p>
    <w:p w14:paraId="10564666" w14:textId="77777777" w:rsidR="00A021D9" w:rsidRPr="00AA6441" w:rsidRDefault="00A021D9" w:rsidP="00CE1884">
      <w:pPr>
        <w:pStyle w:val="Brdtext"/>
        <w:jc w:val="left"/>
      </w:pPr>
      <w:r w:rsidRPr="00AA6441">
        <w:t>Tidigare redovisad, se skr. 2018/19:75 (S 43), skr. 2019/20:75 (S 20), skr. 2020/21:75 (S 18) och skr. 2021/22:75 (S 15).</w:t>
      </w:r>
    </w:p>
    <w:p w14:paraId="58D77CA9" w14:textId="77777777" w:rsidR="00A021D9" w:rsidRPr="00AA6441" w:rsidRDefault="00A021D9" w:rsidP="00CE1884">
      <w:pPr>
        <w:pStyle w:val="Brdtext"/>
        <w:jc w:val="left"/>
      </w:pPr>
      <w:r w:rsidRPr="00AA6441">
        <w:t>Skrivelsen är inte slutbehandlad.</w:t>
      </w:r>
    </w:p>
    <w:p w14:paraId="5DD655C8" w14:textId="77777777" w:rsidR="00A021D9" w:rsidRPr="00AA6441" w:rsidRDefault="00A021D9" w:rsidP="00A021D9">
      <w:pPr>
        <w:pStyle w:val="Brdtext"/>
      </w:pPr>
    </w:p>
    <w:p w14:paraId="02A5B333" w14:textId="165552DF" w:rsidR="00A021D9" w:rsidRPr="00AA6441" w:rsidRDefault="00A021D9" w:rsidP="00A021D9">
      <w:pPr>
        <w:pStyle w:val="Brdtext"/>
      </w:pPr>
      <w:r w:rsidRPr="00AA6441">
        <w:t xml:space="preserve">Punkt 3 om </w:t>
      </w:r>
      <w:r w:rsidRPr="00AA6441">
        <w:rPr>
          <w:i/>
          <w:iCs/>
        </w:rPr>
        <w:t>returrätten</w:t>
      </w:r>
      <w:r w:rsidRPr="00AA6441">
        <w:t>*: Riksdagen har tillkännagett för regeringen det som utskottet anför om att returrätten även bör omfatta läkemedel som kräver kyl- eller frysförvaring (bet. 2017/18:SoU24 s. 8 f</w:t>
      </w:r>
      <w:r w:rsidR="002E4721">
        <w:t>.</w:t>
      </w:r>
      <w:r w:rsidRPr="00AA6441">
        <w:t xml:space="preserve">). Regeringen beslutade den 30 april 2020 att ge Läkemedelsverket i uppdrag att utreda om en rätt till retur av läkemedel som förvaras i kyl- eller frysförhållanden bör införas. Läkemedelsverket redovisade sitt uppdrag den 31 maj 2021. Av redovisningen framgår att myndigheten föreslår att även läkemedel som kräver kyl- eller frysförvaring ska kunna omfattas av returrätten, under vissa förutsättningar. </w:t>
      </w:r>
      <w:bookmarkStart w:id="170" w:name="_Hlk92954025"/>
      <w:r w:rsidR="005E02D9">
        <w:t>F</w:t>
      </w:r>
      <w:r w:rsidRPr="00AA6441">
        <w:t>ör närvarande över</w:t>
      </w:r>
      <w:r w:rsidR="005E02D9">
        <w:t>vägs</w:t>
      </w:r>
      <w:r w:rsidRPr="00AA6441">
        <w:t xml:space="preserve"> hur </w:t>
      </w:r>
      <w:bookmarkEnd w:id="170"/>
      <w:r w:rsidRPr="00AA6441">
        <w:t xml:space="preserve">Läkemedelsverkets rapport ska tas om hand. </w:t>
      </w:r>
      <w:r w:rsidR="005E02D9">
        <w:t>Det</w:t>
      </w:r>
      <w:r w:rsidRPr="00AA6441">
        <w:t xml:space="preserve"> överväg</w:t>
      </w:r>
      <w:r w:rsidR="005E02D9">
        <w:t>s</w:t>
      </w:r>
      <w:r w:rsidRPr="00AA6441">
        <w:t xml:space="preserve"> att ta fram en kompletterande promemoria som ska remi</w:t>
      </w:r>
      <w:r w:rsidR="005E02D9">
        <w:t>ssbehandlas</w:t>
      </w:r>
      <w:r w:rsidRPr="00AA6441">
        <w:t xml:space="preserve"> under andra halvåret 2023. Regeringen avser att därefter återkomma till riksdagen. Punkten är inte slutbehandlad.</w:t>
      </w:r>
    </w:p>
    <w:p w14:paraId="29D86154" w14:textId="203C4D5E" w:rsidR="00A021D9" w:rsidRPr="00AA6441" w:rsidRDefault="00A021D9" w:rsidP="00A021D9">
      <w:pPr>
        <w:pStyle w:val="Rubrik5utannumrering"/>
      </w:pPr>
      <w:r w:rsidRPr="00AA6441">
        <w:t>1</w:t>
      </w:r>
      <w:r w:rsidR="008C4478">
        <w:t>6</w:t>
      </w:r>
      <w:r w:rsidRPr="00AA6441">
        <w:t xml:space="preserve">. </w:t>
      </w:r>
      <w:bookmarkStart w:id="171" w:name="_Hlk121321543"/>
      <w:r w:rsidRPr="00AA6441">
        <w:t>Rskr. 2017/18:354</w:t>
      </w:r>
      <w:bookmarkEnd w:id="171"/>
    </w:p>
    <w:p w14:paraId="6D1A9707" w14:textId="77777777" w:rsidR="00A021D9" w:rsidRPr="00AA6441" w:rsidRDefault="00A021D9" w:rsidP="00CE1884">
      <w:pPr>
        <w:pStyle w:val="Brdtext"/>
        <w:jc w:val="left"/>
      </w:pPr>
      <w:bookmarkStart w:id="172" w:name="_Hlk121321537"/>
      <w:r w:rsidRPr="00AA6441">
        <w:t>Klassificering av nya psykoaktiva substanser</w:t>
      </w:r>
      <w:bookmarkEnd w:id="172"/>
    </w:p>
    <w:p w14:paraId="3020CB46" w14:textId="77777777" w:rsidR="00A021D9" w:rsidRPr="00AA6441" w:rsidRDefault="00A021D9" w:rsidP="00CE1884">
      <w:pPr>
        <w:pStyle w:val="Brdtext"/>
        <w:jc w:val="left"/>
      </w:pPr>
      <w:r w:rsidRPr="00AA6441">
        <w:t>Prop. 2017/18:221, bet. 2017/18:SoU27</w:t>
      </w:r>
    </w:p>
    <w:p w14:paraId="75230D46" w14:textId="5E224A84" w:rsidR="00A021D9" w:rsidRPr="00AA6441" w:rsidRDefault="00A021D9" w:rsidP="00CE1884">
      <w:pPr>
        <w:pStyle w:val="Brdtext"/>
        <w:jc w:val="left"/>
      </w:pPr>
      <w:r w:rsidRPr="00AA6441">
        <w:t>Tidigare redovisad, se skr. 2018/19:75 (S 44), skr. 2019/20:75 (S 21), skr. 2020/21:75 (S 19) och skr.</w:t>
      </w:r>
      <w:r w:rsidR="005E02D9">
        <w:t xml:space="preserve"> </w:t>
      </w:r>
      <w:r w:rsidRPr="00AA6441">
        <w:t>2021/22:75 (S 16).</w:t>
      </w:r>
    </w:p>
    <w:p w14:paraId="5CC13642" w14:textId="77777777" w:rsidR="00A021D9" w:rsidRPr="00AA6441" w:rsidRDefault="00A021D9" w:rsidP="00CE1884">
      <w:pPr>
        <w:pStyle w:val="Brdtext"/>
        <w:jc w:val="left"/>
      </w:pPr>
      <w:r w:rsidRPr="00AA6441">
        <w:t>Skrivelsen är inte slutbehandlad.</w:t>
      </w:r>
    </w:p>
    <w:p w14:paraId="7B4B5751" w14:textId="77777777" w:rsidR="00A021D9" w:rsidRPr="00AA6441" w:rsidRDefault="00A021D9" w:rsidP="00A021D9">
      <w:pPr>
        <w:pStyle w:val="Brdtext"/>
      </w:pPr>
    </w:p>
    <w:p w14:paraId="1461BA5C" w14:textId="56AFD689" w:rsidR="00A021D9" w:rsidRPr="00AA6441" w:rsidRDefault="00A021D9" w:rsidP="00A021D9">
      <w:pPr>
        <w:pStyle w:val="Brdtext"/>
      </w:pPr>
      <w:r w:rsidRPr="00AA6441">
        <w:t xml:space="preserve">Punkt 2 om </w:t>
      </w:r>
      <w:r w:rsidRPr="00AA6441">
        <w:rPr>
          <w:i/>
          <w:iCs/>
        </w:rPr>
        <w:t>generisk klassificering</w:t>
      </w:r>
      <w:r w:rsidRPr="00AA6441">
        <w:t xml:space="preserve">*: Riksdagen har tillkännagett </w:t>
      </w:r>
      <w:r w:rsidR="009043DA">
        <w:t xml:space="preserve">för regeringen </w:t>
      </w:r>
      <w:r w:rsidRPr="00AA6441">
        <w:t xml:space="preserve">att </w:t>
      </w:r>
      <w:r w:rsidR="009043DA">
        <w:t>den</w:t>
      </w:r>
      <w:r w:rsidRPr="00AA6441">
        <w:t xml:space="preserve"> bör låta göra en analys av erfarenheterna från länder som redan har infört systemet med generisk klassificering av nya psykoaktiva substanser (bet. 2017/18:SoU27 s. 5 f</w:t>
      </w:r>
      <w:r w:rsidR="002E4721">
        <w:t>.</w:t>
      </w:r>
      <w:r w:rsidRPr="00AA6441">
        <w:t xml:space="preserve">). </w:t>
      </w:r>
      <w:r w:rsidR="009043DA">
        <w:t>Narkotika</w:t>
      </w:r>
      <w:r w:rsidR="002E4721">
        <w:softHyphen/>
      </w:r>
      <w:r w:rsidR="009043DA">
        <w:t xml:space="preserve">utredningen (S 2022:01) har </w:t>
      </w:r>
      <w:r w:rsidRPr="00AA6441">
        <w:t>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009043DA">
        <w:t>ningens</w:t>
      </w:r>
      <w:r w:rsidRPr="00AA6441">
        <w:t xml:space="preserve"> uppdrag ingår att undersöka erfarenheter från länder som har infört systemet med generisk klassificering av nya psykoaktiva substanser</w:t>
      </w:r>
      <w:r w:rsidR="002A51D4">
        <w:t xml:space="preserve">. </w:t>
      </w:r>
      <w:r w:rsidRPr="00AA6441">
        <w:t>Regeringen avser att återkomma till riksdagen med anledning av tillkännagivandet</w:t>
      </w:r>
      <w:r w:rsidR="008451F8" w:rsidRPr="008451F8">
        <w:t xml:space="preserve"> i samband med budgetpropositionen för 2024.</w:t>
      </w:r>
      <w:r w:rsidRPr="00AA6441">
        <w:t xml:space="preserve"> Punkten är inte slutbehandlad.</w:t>
      </w:r>
    </w:p>
    <w:p w14:paraId="04371FAF" w14:textId="373C501A" w:rsidR="00A021D9" w:rsidRPr="00AA6441" w:rsidRDefault="00A021D9" w:rsidP="00A021D9">
      <w:pPr>
        <w:pStyle w:val="Rubrik5utannumrering"/>
      </w:pPr>
      <w:r w:rsidRPr="00AA6441">
        <w:t>1</w:t>
      </w:r>
      <w:r w:rsidR="008C4478">
        <w:t>7</w:t>
      </w:r>
      <w:r w:rsidRPr="00AA6441">
        <w:t>. Rskr. 2017/18:389</w:t>
      </w:r>
    </w:p>
    <w:p w14:paraId="51C74242" w14:textId="77777777" w:rsidR="00A021D9" w:rsidRPr="00AA6441" w:rsidRDefault="00A021D9" w:rsidP="00CE1884">
      <w:pPr>
        <w:pStyle w:val="Brdtext"/>
        <w:jc w:val="left"/>
      </w:pPr>
      <w:r w:rsidRPr="00AA6441">
        <w:t xml:space="preserve">Inkorporering av FN:s konvention om barnets rättigheter </w:t>
      </w:r>
    </w:p>
    <w:p w14:paraId="6445B4F7" w14:textId="77777777" w:rsidR="00A021D9" w:rsidRPr="00AA6441" w:rsidRDefault="00A021D9" w:rsidP="00CE1884">
      <w:pPr>
        <w:pStyle w:val="Brdtext"/>
        <w:jc w:val="left"/>
      </w:pPr>
      <w:r w:rsidRPr="00AA6441">
        <w:t xml:space="preserve">Prop. 2017/18:186, bet. 2017/18:SoU25 </w:t>
      </w:r>
    </w:p>
    <w:p w14:paraId="613C6383" w14:textId="77777777" w:rsidR="00A021D9" w:rsidRPr="00AA6441" w:rsidRDefault="00A021D9" w:rsidP="00CE1884">
      <w:pPr>
        <w:pStyle w:val="Brdtext"/>
        <w:jc w:val="left"/>
      </w:pPr>
      <w:r w:rsidRPr="00AA6441">
        <w:t>Tidigare redovisad, se skr. 2018/19:75 (S 49), skr. 2019/20:75 (A 11), skr. 2020/21:75 (A 6) och skr. 2021/22:75 (A 6).</w:t>
      </w:r>
    </w:p>
    <w:p w14:paraId="64C27520" w14:textId="77777777" w:rsidR="00A021D9" w:rsidRPr="00AA6441" w:rsidRDefault="00A021D9" w:rsidP="00CE1884">
      <w:pPr>
        <w:pStyle w:val="Brdtext"/>
        <w:jc w:val="left"/>
      </w:pPr>
      <w:r w:rsidRPr="00AA6441">
        <w:t>Skrivelsen är inte slutbehandlad.</w:t>
      </w:r>
    </w:p>
    <w:p w14:paraId="131432FB" w14:textId="77777777" w:rsidR="00A021D9" w:rsidRPr="00AA6441" w:rsidRDefault="00A021D9" w:rsidP="00A021D9">
      <w:pPr>
        <w:pStyle w:val="Brdtext"/>
      </w:pPr>
    </w:p>
    <w:p w14:paraId="61FDC4A2" w14:textId="72E4746F" w:rsidR="00AE7BE6" w:rsidRDefault="00A021D9" w:rsidP="00A021D9">
      <w:pPr>
        <w:pStyle w:val="Brdtext"/>
      </w:pPr>
      <w:r w:rsidRPr="00AA6441">
        <w:t xml:space="preserve">Punkt 3 </w:t>
      </w:r>
      <w:r w:rsidRPr="00AA6441">
        <w:rPr>
          <w:i/>
        </w:rPr>
        <w:t>om uppföljning och fortsatt arbete efter inkorporeringen*</w:t>
      </w:r>
      <w:r w:rsidRPr="00AA6441">
        <w:t xml:space="preserve">: Riksdagen har tillkännagett </w:t>
      </w:r>
      <w:r w:rsidR="009043DA">
        <w:t xml:space="preserve">för regeringen </w:t>
      </w:r>
      <w:r w:rsidRPr="00AA6441">
        <w:t xml:space="preserve">vad utskottet anför om att regeringen bör följa upp och vid behov vidta åtgärder som syftar till att säkerställa att de grundläggande principerna i barnkonventionen efterlevs och tillämpas i enlighet med svensk rätt. Lagen (2018:1197) om Förenta nationernas konvention om barnets rättigheter trädde i kraft den 1 januari 2020. Promemorian Vägledning vid tolkning och tillämpning av FN:s konvention om barnets rättigheter (Ds 2019:23) har publicerats och den 14 november 2019 </w:t>
      </w:r>
      <w:r w:rsidR="009043DA">
        <w:t>gav</w:t>
      </w:r>
      <w:r w:rsidRPr="00AA6441">
        <w:t xml:space="preserve"> regeringen Barnombudsmannen </w:t>
      </w:r>
      <w:r w:rsidR="009043DA">
        <w:t xml:space="preserve">ett uppdrag </w:t>
      </w:r>
      <w:r w:rsidRPr="00AA6441">
        <w:t xml:space="preserve">att genomföra utbildnings- och spridningsinsatser om vägledningen. Uppdraget redovisades den 31 mars 2021. Barnombudsmannen har därefter i </w:t>
      </w:r>
      <w:r w:rsidR="009043DA">
        <w:t xml:space="preserve">myndighetens </w:t>
      </w:r>
      <w:r w:rsidRPr="00AA6441">
        <w:t xml:space="preserve">regleringsbrev för 2021, 2022 och 2023 fått fortsatt uppdrag att genomföra insatser utifrån bl.a. vägledningen. </w:t>
      </w:r>
      <w:r w:rsidR="009043DA">
        <w:t>U</w:t>
      </w:r>
      <w:r w:rsidRPr="00AA6441">
        <w:t>ppdrag</w:t>
      </w:r>
      <w:r w:rsidR="009043DA">
        <w:t>en</w:t>
      </w:r>
      <w:r w:rsidRPr="00AA6441">
        <w:t xml:space="preserve"> ska redovisas den 31 mars 2023 respektive den 1 mars 2024. Den 30 juni 2022 fick Statskontoret i uppdrag att följa upp och analysera kunskapslyftet för barnets rättigheter i statliga myndigheter, kommuner och regioner (S2022/03183). Mot bakgrund av resultatet ska Statskontoret lämna förslag på hur strukturen för ett långsiktigt kunskapsstöd till statliga myndigheter, kommuner och regioner i frågor som rör barnets rättigheter kan utvecklas. Uppdraget ska delredovisas senast den 15 maj 2023 och slutredovisas senast den 15 oktober 2023. Barnkonventionsutredningen (S 2018:03), som </w:t>
      </w:r>
      <w:r w:rsidR="009043DA">
        <w:t xml:space="preserve">har </w:t>
      </w:r>
      <w:r w:rsidRPr="00AA6441">
        <w:t xml:space="preserve">haft i uppdrag att genomföra en kartläggning för att belysa hur svensk lagstiftning och praxis överensstämmer med barnkonventionen, överlämnade sitt betänkande Barnkonventionen och svensk rätt (SOU 2020:63) den 12 november 2020. </w:t>
      </w:r>
    </w:p>
    <w:p w14:paraId="08F47F4F" w14:textId="329B3642" w:rsidR="00A021D9" w:rsidRPr="00AA6441" w:rsidRDefault="00AE7BE6" w:rsidP="001D4D4B">
      <w:pPr>
        <w:pStyle w:val="Brdtextmedindrag"/>
      </w:pPr>
      <w:r w:rsidRPr="00AE7BE6">
        <w:t>Regeringen avser att återkomma till riksdagen i frågan under 2024 när resultaten av pågående uppdrag har redovisats</w:t>
      </w:r>
      <w:r>
        <w:t xml:space="preserve">. </w:t>
      </w:r>
      <w:r w:rsidR="00A021D9" w:rsidRPr="00AA6441">
        <w:t>Punkten är inte slutbehandlad.</w:t>
      </w:r>
    </w:p>
    <w:p w14:paraId="26C4AF0D" w14:textId="77777777" w:rsidR="00A021D9" w:rsidRPr="00AA6441" w:rsidDel="006651BF" w:rsidRDefault="00A021D9" w:rsidP="00A021D9">
      <w:pPr>
        <w:pStyle w:val="Rubrik4utannumrering"/>
      </w:pPr>
      <w:r w:rsidRPr="00AA6441">
        <w:t>Riksmötet 2018/19</w:t>
      </w:r>
    </w:p>
    <w:p w14:paraId="627C45C9" w14:textId="3E1BEE09" w:rsidR="00A021D9" w:rsidRPr="00AA6441" w:rsidRDefault="00A021D9" w:rsidP="00A021D9">
      <w:pPr>
        <w:pStyle w:val="Rubrik5utannumrering"/>
        <w:spacing w:before="0"/>
      </w:pPr>
      <w:r w:rsidRPr="00AA6441">
        <w:t>1</w:t>
      </w:r>
      <w:r w:rsidR="008C4478">
        <w:t>8</w:t>
      </w:r>
      <w:r w:rsidRPr="00AA6441">
        <w:t xml:space="preserve">. </w:t>
      </w:r>
      <w:bookmarkStart w:id="173" w:name="_Hlk123723615"/>
      <w:r w:rsidRPr="00AA6441">
        <w:t>Rskr. 2018/19:61</w:t>
      </w:r>
      <w:bookmarkStart w:id="174" w:name="_Hlk121321808"/>
      <w:bookmarkEnd w:id="173"/>
    </w:p>
    <w:p w14:paraId="548E1579" w14:textId="77777777" w:rsidR="00A021D9" w:rsidRPr="00AA6441" w:rsidRDefault="00A021D9" w:rsidP="00CE1884">
      <w:pPr>
        <w:pStyle w:val="Brdtext"/>
        <w:jc w:val="left"/>
      </w:pPr>
      <w:bookmarkStart w:id="175" w:name="_Hlk121321801"/>
      <w:bookmarkEnd w:id="174"/>
      <w:r w:rsidRPr="00AA6441">
        <w:t xml:space="preserve">Ny lag om tobak och liknande produkter </w:t>
      </w:r>
    </w:p>
    <w:bookmarkEnd w:id="175"/>
    <w:p w14:paraId="69DA9A8C" w14:textId="77777777" w:rsidR="00A021D9" w:rsidRPr="00AA6441" w:rsidRDefault="00A021D9" w:rsidP="00CE1884">
      <w:pPr>
        <w:pStyle w:val="Brdtext"/>
        <w:jc w:val="left"/>
      </w:pPr>
      <w:r w:rsidRPr="00AA6441">
        <w:t>Prop. 2017/18:156, bet. 2018/19:SoU3</w:t>
      </w:r>
    </w:p>
    <w:p w14:paraId="0267D3AA" w14:textId="77777777" w:rsidR="00A021D9" w:rsidRPr="00AA6441" w:rsidRDefault="00A021D9" w:rsidP="00CE1884">
      <w:pPr>
        <w:pStyle w:val="Brdtext"/>
        <w:jc w:val="left"/>
      </w:pPr>
      <w:r w:rsidRPr="00AA6441">
        <w:t>Tidigare redovisad, se skr. 2018/19:75 (S 63), skr. 2019/20:75 (S 24), skr. 2020/21:75 (S 22) och skr. 2021/22:75 (S 19).</w:t>
      </w:r>
    </w:p>
    <w:p w14:paraId="642FDC53" w14:textId="77777777" w:rsidR="00A021D9" w:rsidRPr="00AA6441" w:rsidRDefault="00A021D9" w:rsidP="00CE1884">
      <w:pPr>
        <w:pStyle w:val="Brdtext"/>
        <w:jc w:val="left"/>
      </w:pPr>
      <w:r w:rsidRPr="00AA6441">
        <w:t>Skrivelsen är slutbehandlad.</w:t>
      </w:r>
    </w:p>
    <w:p w14:paraId="1B244582" w14:textId="77777777" w:rsidR="00A021D9" w:rsidRPr="00AA6441" w:rsidRDefault="00A021D9" w:rsidP="00A021D9">
      <w:pPr>
        <w:pStyle w:val="Brdtext"/>
      </w:pPr>
    </w:p>
    <w:p w14:paraId="598B3F2D" w14:textId="3031B4DF" w:rsidR="00A021D9" w:rsidRPr="00AA6441" w:rsidRDefault="00A021D9" w:rsidP="00A021D9">
      <w:pPr>
        <w:pStyle w:val="Brdtext"/>
      </w:pPr>
      <w:r w:rsidRPr="00AA6441">
        <w:t xml:space="preserve">Punkt 4 om </w:t>
      </w:r>
      <w:r w:rsidRPr="00AA6441">
        <w:rPr>
          <w:i/>
          <w:iCs/>
        </w:rPr>
        <w:t>marknadsföring och handel, c)*</w:t>
      </w:r>
      <w:r w:rsidRPr="00AA6441">
        <w:t xml:space="preserve">: Riksdagen har tillkännagett </w:t>
      </w:r>
      <w:r w:rsidR="009043DA">
        <w:t xml:space="preserve">för regeringen </w:t>
      </w:r>
      <w:r w:rsidRPr="00AA6441">
        <w:t xml:space="preserve">att </w:t>
      </w:r>
      <w:r w:rsidR="009043DA">
        <w:t>d</w:t>
      </w:r>
      <w:r w:rsidRPr="00AA6441">
        <w:t>en senast den 19 mars 2019 bör återkomma till riksdagen med lagförslag om marknadsföring av tobaksvaror på internet, omnumreringar i lagtexten och eventuella ytterligare följdändringar (bet. 2018/19:SoU3 s. 15 f</w:t>
      </w:r>
      <w:r w:rsidR="002E4721">
        <w:t>.</w:t>
      </w:r>
      <w:r w:rsidRPr="00AA6441">
        <w:t>).</w:t>
      </w:r>
      <w:r w:rsidR="002E4721">
        <w:t xml:space="preserve"> </w:t>
      </w:r>
      <w:r w:rsidRPr="00AA6441">
        <w:t xml:space="preserve">Regeringen beslutade den 14 mars 2019 propositionen Reglering av alkoglass m.fl. produkter (prop. 2018/19:59, bet. 2018/19:SoU18, rskr. 2018/19:239). I propositionen anges bland annat följande. Enligt utskottet ska det vara tillåtet att visa bilder på tobaksförpackningar på en webbsida för handel på internet, trots att det inte har utfärdats något utgivningsbevis. De formella kraven kring beredning av nya lagförslag innebär att regeringen inte </w:t>
      </w:r>
      <w:r w:rsidRPr="00AA6441" w:rsidDel="00F10799">
        <w:t xml:space="preserve">hinner </w:t>
      </w:r>
      <w:r w:rsidRPr="00AA6441">
        <w:t>lämna några lagförslag till den 19 mars 2019. Regeringen avser i stället att återkomma till riksdagen gällande tillkännagivandet. Tillkännagivandet är alltså inte slutbehandlat. Vad gäller frågan om marknadsföring av tobaksvaror finns det anledning att tydliggöra att det även framöver är tillåtet att tillhandahålla tobaksvaror för försäljning på internet. Till följd av riksdagens beslut att behålla tobakslagens reglering kring marknadsföring är rättsläget kring vad som är tillåten marknadsföring på internet fortfarande oklart. Det får fram till att regeringen återkommit gällande tillkännagivandet ankomma på rättstillämpningen att pröva vilken typ av marknadsföring som är tillåten vid internetförsäljning av tobaksvaror (prop. s. 117).</w:t>
      </w:r>
    </w:p>
    <w:p w14:paraId="38ACB075" w14:textId="229F8966" w:rsidR="00B4429E" w:rsidRDefault="009043DA" w:rsidP="00A021D9">
      <w:pPr>
        <w:pStyle w:val="Brdtextmedindrag"/>
      </w:pPr>
      <w:r>
        <w:t>Utredningen om översyn av vissa frågor på tobaksområdet (S 2020:02) har haft</w:t>
      </w:r>
      <w:r w:rsidR="00A021D9" w:rsidRPr="00AA6441">
        <w:t xml:space="preserve"> i uppdrag att göra en översyn av vissa frågor på tobaksområdet (dir. 2020:9). I uppdraget ingick bl.a. att analysera de svenska reglerna om marknadsföring och sponsring av tobak, e-cigaretter och påfyllnings</w:t>
      </w:r>
      <w:r w:rsidR="00A021D9" w:rsidRPr="00AA6441">
        <w:softHyphen/>
        <w:t>behållare. Utredningen lämnade sitt betänkande Hårdare regler för nya nikotinprodukter (SOU 2021:22) den 29 mars 2021. I betänkandet föreslogs bland annat särskilda marknadsföringsbestämmelser för tobaksvaror, e-cigaretter och påfyllningsbehållare. Betänkandet har remissbehandlats. Regeringen beslutade den 31 mars 2022 propositionen Hårdare regler för nya nikotinprodukter (prop. 2021/22:200</w:t>
      </w:r>
      <w:r w:rsidR="00AE7BE6">
        <w:t xml:space="preserve">) </w:t>
      </w:r>
      <w:r w:rsidR="00B4429E" w:rsidRPr="00B4429E">
        <w:t>och lämnade lagförslag om marknadsföring av tobaksvaror på internet samt omnumrering i lagtexten. Genom förslagen i propositionen ansågs tillkännagivandet slutbehandlat (</w:t>
      </w:r>
      <w:r w:rsidR="00A021D9" w:rsidRPr="00AA6441" w:rsidDel="00AE7BE6">
        <w:t>bet. 2021/22:SoU31, rskr. 2021/22:443)</w:t>
      </w:r>
      <w:r w:rsidR="00D4789E">
        <w:t>.</w:t>
      </w:r>
      <w:r w:rsidR="00A021D9" w:rsidRPr="00AA6441" w:rsidDel="00AE7BE6">
        <w:t xml:space="preserve"> </w:t>
      </w:r>
    </w:p>
    <w:p w14:paraId="4E038EF8" w14:textId="36B77FC0" w:rsidR="00A021D9" w:rsidRPr="00AA6441" w:rsidRDefault="00A021D9" w:rsidP="00A021D9">
      <w:pPr>
        <w:pStyle w:val="Brdtextmedindrag"/>
      </w:pPr>
      <w:r w:rsidRPr="00AA6441">
        <w:t>Punkten är slutbehandlad.</w:t>
      </w:r>
    </w:p>
    <w:p w14:paraId="79908FF7" w14:textId="6AB9AE08" w:rsidR="00A021D9" w:rsidRPr="00AA6441" w:rsidRDefault="00A021D9" w:rsidP="00A021D9">
      <w:pPr>
        <w:pStyle w:val="Rubrik5utannumrering"/>
      </w:pPr>
      <w:bookmarkStart w:id="176" w:name="_Hlk124836862"/>
      <w:bookmarkStart w:id="177" w:name="_Hlk124753510"/>
      <w:r w:rsidRPr="00AA6441">
        <w:t>1</w:t>
      </w:r>
      <w:r w:rsidR="008C4478">
        <w:t>9</w:t>
      </w:r>
      <w:r w:rsidRPr="00AA6441">
        <w:t xml:space="preserve">. </w:t>
      </w:r>
      <w:bookmarkStart w:id="178" w:name="_Hlk121322008"/>
      <w:r w:rsidRPr="00AA6441">
        <w:t>Rskr. 2018/19:193</w:t>
      </w:r>
      <w:bookmarkEnd w:id="178"/>
    </w:p>
    <w:p w14:paraId="39EFE8B2" w14:textId="77777777" w:rsidR="00A021D9" w:rsidRPr="00AA6441" w:rsidRDefault="00A021D9" w:rsidP="00CE1884">
      <w:pPr>
        <w:pStyle w:val="Brdtext"/>
        <w:jc w:val="left"/>
      </w:pPr>
      <w:bookmarkStart w:id="179" w:name="_Hlk121321988"/>
      <w:bookmarkEnd w:id="176"/>
      <w:r w:rsidRPr="00AA6441">
        <w:t>Frågor om psykisk ohälsa</w:t>
      </w:r>
    </w:p>
    <w:bookmarkEnd w:id="179"/>
    <w:p w14:paraId="43BED925" w14:textId="77777777" w:rsidR="00A021D9" w:rsidRPr="00AA6441" w:rsidRDefault="00A021D9" w:rsidP="00CE1884">
      <w:pPr>
        <w:pStyle w:val="Brdtext"/>
        <w:jc w:val="left"/>
      </w:pPr>
      <w:r w:rsidRPr="00AA6441">
        <w:t>Motioner från allmänna motionstiden 2018/19, bet. 2018/19:SoU15</w:t>
      </w:r>
    </w:p>
    <w:p w14:paraId="0B9D2A2D" w14:textId="77777777" w:rsidR="00A021D9" w:rsidRPr="00AA6441" w:rsidRDefault="00A021D9" w:rsidP="00CE1884">
      <w:pPr>
        <w:pStyle w:val="Brdtext"/>
        <w:jc w:val="left"/>
      </w:pPr>
      <w:r w:rsidRPr="00AA6441">
        <w:t>Tidigare redovisad, se skr. 2019/20:75 (S 35), skr. 2020/21:75 (S 27) och skr. 2021/22:75 (S 21).</w:t>
      </w:r>
    </w:p>
    <w:p w14:paraId="2767A9A3" w14:textId="77777777" w:rsidR="00A021D9" w:rsidRDefault="00A021D9" w:rsidP="00CE1884">
      <w:pPr>
        <w:pStyle w:val="Brdtext"/>
        <w:jc w:val="left"/>
      </w:pPr>
      <w:r w:rsidRPr="00AA6441">
        <w:t xml:space="preserve">Skrivelsen är inte slutbehandlad. </w:t>
      </w:r>
    </w:p>
    <w:p w14:paraId="4EE388E9" w14:textId="77777777" w:rsidR="00A021D9" w:rsidRPr="00AA6441" w:rsidRDefault="00A021D9" w:rsidP="00A021D9">
      <w:pPr>
        <w:pStyle w:val="Brdtext"/>
      </w:pPr>
    </w:p>
    <w:bookmarkEnd w:id="177"/>
    <w:p w14:paraId="0A08436A" w14:textId="7DF494EB" w:rsidR="00A021D9" w:rsidRPr="00AA6441" w:rsidRDefault="00A021D9" w:rsidP="00A021D9">
      <w:pPr>
        <w:pStyle w:val="Brdtext"/>
      </w:pPr>
      <w:r w:rsidRPr="00AA6441">
        <w:t xml:space="preserve">Punkt 18 om </w:t>
      </w:r>
      <w:r w:rsidRPr="00AA6441">
        <w:rPr>
          <w:i/>
          <w:iCs/>
        </w:rPr>
        <w:t>ansvar för vård vid samsjuklighet i form av psykisk ohälsa i kombination med beroendesjukdom m.m.*</w:t>
      </w:r>
      <w:r w:rsidRPr="00AA6441">
        <w:t>: Riksdagen har tillkännagett för regeringen det som utskottet anför om ansvar för vård vid samsjuklighet i form av psykisk ohälsa i kombination med beroendesjukdom m.m. (bet. 2018/19:SoU15 s. 32 f</w:t>
      </w:r>
      <w:r w:rsidR="002E4721">
        <w:t>.</w:t>
      </w:r>
      <w:r w:rsidRPr="00AA6441">
        <w:t>). Enligt tillkännagivandet bör regeringen se över frågan om hur ansvaret för vård vid samsjuklighet i form av psykisk ohälsa i kombination med beroendesjukdom kan samlas hos en huvudman. Regeringen bör efter det att översynen har gjorts utreda möjligheterna till en gemensam tvångslagstiftning för personer med psykisk ohälsa i kombination med beroendesjukdom. Därutöver bör regeringen enligt tillkännagivandet se över hur det ska kunna finnas tillgång till farmakologisk behandling i hela landet för personer med beroende</w:t>
      </w:r>
      <w:r w:rsidR="00CE1884">
        <w:softHyphen/>
      </w:r>
      <w:r w:rsidRPr="00AA6441">
        <w:t>sjukdom.</w:t>
      </w:r>
    </w:p>
    <w:p w14:paraId="7A0EFB24" w14:textId="29974AB4" w:rsidR="00A021D9" w:rsidRPr="00AA6441" w:rsidRDefault="00A021D9" w:rsidP="00A021D9">
      <w:pPr>
        <w:pStyle w:val="Brdtextmedindrag"/>
      </w:pPr>
      <w:r w:rsidRPr="00AA6441">
        <w:t xml:space="preserve">Socialstyrelsen har på uppdrag av regeringen kartlagt förekomsten av samsjuklighet i form av psykisk ohälsa och beroendeproblematik samt föreslagit hur vården kan förbättras. Uppdraget redovisades </w:t>
      </w:r>
      <w:r w:rsidR="00C31103">
        <w:t xml:space="preserve">till regeringen </w:t>
      </w:r>
      <w:r w:rsidRPr="00AA6441">
        <w:t xml:space="preserve">den 30 november 2019. </w:t>
      </w:r>
    </w:p>
    <w:p w14:paraId="2BC598C7" w14:textId="779C1243" w:rsidR="00A021D9" w:rsidRPr="00AA6441" w:rsidRDefault="00C31103" w:rsidP="00A021D9">
      <w:pPr>
        <w:pStyle w:val="Brdtextmedindrag"/>
      </w:pPr>
      <w:r>
        <w:t>Samsjuk</w:t>
      </w:r>
      <w:r w:rsidR="002E4721">
        <w:t>lighet</w:t>
      </w:r>
      <w:r>
        <w:t>sutredningen (S 2020:08) har haft i uppdrag att föreslå</w:t>
      </w:r>
      <w:r w:rsidR="00A021D9" w:rsidRPr="00AA6441">
        <w:t xml:space="preserve"> hur samordnade insatser när det gäller vård, behandling och stöd kan säkerställas för barn, unga och vuxna personer med samsjuklighet i form av missbruk och beroende och annan psykiatrisk diagnos eller närliggande tillstånd. Syftet med uppdraget </w:t>
      </w:r>
      <w:r>
        <w:t>va</w:t>
      </w:r>
      <w:r w:rsidR="00A021D9" w:rsidRPr="00AA6441">
        <w:t>r att analysera och lämna förslag på hur samverkan för personer med samsjuklighet kan förbättras mellan huvudmännen och mellan verksamheter med samma huvudman och se över ansvarsfördelningen mellan huvudmännen och lämna förslag på hur ansvaret för personer med samsjuklighet kan samlas hos en huvudman.</w:t>
      </w:r>
      <w:r w:rsidR="00A021D9" w:rsidRPr="00AA6441" w:rsidDel="00016918">
        <w:t xml:space="preserve"> </w:t>
      </w:r>
      <w:r w:rsidR="00A021D9" w:rsidRPr="00AA6441">
        <w:t>Utredningen sk</w:t>
      </w:r>
      <w:r>
        <w:t>ulle</w:t>
      </w:r>
      <w:r w:rsidR="00A021D9" w:rsidRPr="00AA6441">
        <w:t xml:space="preserve"> också analysera för- och nackdelar med en gemensam lagstiftning för personer som vårdas utan samtycke enligt lagen (1988:870) om vård av missbrukare i vissa fall </w:t>
      </w:r>
      <w:r>
        <w:t xml:space="preserve">(LVM) </w:t>
      </w:r>
      <w:r w:rsidR="00A021D9" w:rsidRPr="00AA6441">
        <w:t xml:space="preserve">eller lagen (1991:1128) om psykiatrisk tvångsvård (LPT) och om möjligt föreslå hur frågan kan hanteras vidare. </w:t>
      </w:r>
    </w:p>
    <w:p w14:paraId="5682D824" w14:textId="18441061" w:rsidR="00A021D9" w:rsidRPr="00AA6441" w:rsidRDefault="00A021D9" w:rsidP="00A021D9">
      <w:pPr>
        <w:pStyle w:val="Brdtextmedindrag"/>
      </w:pPr>
      <w:r w:rsidRPr="00AA6441">
        <w:t>Den 28 oktober 2021 beslutade regeringen ett tilläggsdirektiv</w:t>
      </w:r>
      <w:r w:rsidR="00C31103">
        <w:t xml:space="preserve"> till utredningen</w:t>
      </w:r>
      <w:r w:rsidRPr="00AA6441">
        <w:t>. Tilläggsuppdraget innefatta</w:t>
      </w:r>
      <w:r w:rsidR="00C31103">
        <w:t>de</w:t>
      </w:r>
      <w:r w:rsidRPr="00AA6441">
        <w:t xml:space="preserve"> bland annat att utredaren sk</w:t>
      </w:r>
      <w:r w:rsidR="00C31103">
        <w:t>ulle</w:t>
      </w:r>
      <w:r w:rsidRPr="00AA6441">
        <w:t xml:space="preserve"> lämna förslag på en gemensam lagstiftning för personer som vårdas utan samtycke enligt LVM eller LPT. Utredningstiden förlängdes samtidigt. </w:t>
      </w:r>
    </w:p>
    <w:p w14:paraId="403CB926" w14:textId="126A08FB" w:rsidR="00580FFD" w:rsidRDefault="00A021D9" w:rsidP="00A021D9">
      <w:pPr>
        <w:pStyle w:val="Brdtextmedindrag"/>
      </w:pPr>
      <w:r w:rsidRPr="00AA6441">
        <w:t xml:space="preserve">I november 2021 redovisade </w:t>
      </w:r>
      <w:r w:rsidR="00C31103">
        <w:t>Samsjuklighets</w:t>
      </w:r>
      <w:r w:rsidRPr="00AA6441">
        <w:t>utredningen uppdraget enligt de ursprungliga direktiven i delbetänkandet Från delar till helhet – En reform för samordnade, behovsanpassade och personcentrerade insatser till personer med samsjuklighet (SOU 2021:93).</w:t>
      </w:r>
      <w:r w:rsidRPr="00AA6441" w:rsidDel="00EB4943">
        <w:t xml:space="preserve"> </w:t>
      </w:r>
      <w:r w:rsidRPr="00AA6441">
        <w:t xml:space="preserve">Betänkandet har </w:t>
      </w:r>
      <w:r w:rsidR="00EB4943">
        <w:t xml:space="preserve">remissbehandlats. </w:t>
      </w:r>
      <w:r w:rsidR="00EB4943" w:rsidRPr="00580FFD">
        <w:t>Samsjuklighetsutredningens slut</w:t>
      </w:r>
      <w:r w:rsidR="00C31103">
        <w:t>betänkande Från delar till helhet – Tvångsvård som en del av en sammanhållen och person</w:t>
      </w:r>
      <w:r w:rsidR="00995805">
        <w:softHyphen/>
      </w:r>
      <w:r w:rsidR="00C31103">
        <w:t>centrerad vårdkedja (SOU 2023:5)</w:t>
      </w:r>
      <w:r w:rsidR="00EB4943" w:rsidRPr="00580FFD">
        <w:t xml:space="preserve"> lämnades den 31</w:t>
      </w:r>
      <w:r w:rsidR="0047099A">
        <w:t> </w:t>
      </w:r>
      <w:r w:rsidR="00EB4943" w:rsidRPr="00580FFD">
        <w:t>januari 2023</w:t>
      </w:r>
      <w:r w:rsidR="00C31103">
        <w:t>. Remiss</w:t>
      </w:r>
      <w:r w:rsidR="00995805">
        <w:softHyphen/>
      </w:r>
      <w:r w:rsidR="00C31103">
        <w:t>behandling av</w:t>
      </w:r>
      <w:r w:rsidR="00EB4943" w:rsidRPr="00580FFD">
        <w:t xml:space="preserve"> </w:t>
      </w:r>
      <w:r w:rsidR="00EB4943">
        <w:t xml:space="preserve">betänkandet </w:t>
      </w:r>
      <w:r w:rsidR="00C31103">
        <w:t xml:space="preserve">pågår. </w:t>
      </w:r>
      <w:r w:rsidR="00580FFD" w:rsidRPr="00580FFD">
        <w:t>Punkten är inte slutbehandlad.</w:t>
      </w:r>
    </w:p>
    <w:p w14:paraId="58629710" w14:textId="1B1E6969" w:rsidR="00A021D9" w:rsidRPr="00AA6441" w:rsidRDefault="008C4478" w:rsidP="00A021D9">
      <w:pPr>
        <w:pStyle w:val="Rubrik5utannumrering"/>
      </w:pPr>
      <w:r>
        <w:t>20</w:t>
      </w:r>
      <w:r w:rsidR="00A021D9" w:rsidRPr="00AA6441">
        <w:t xml:space="preserve">. </w:t>
      </w:r>
      <w:bookmarkStart w:id="180" w:name="_Hlk123723840"/>
      <w:r w:rsidR="00A021D9" w:rsidRPr="00AA6441">
        <w:t>Rskr. 2018/19:233</w:t>
      </w:r>
      <w:bookmarkEnd w:id="180"/>
    </w:p>
    <w:p w14:paraId="594A1FE5" w14:textId="77777777" w:rsidR="00A021D9" w:rsidRPr="00AA6441" w:rsidRDefault="00A021D9" w:rsidP="00CE1884">
      <w:pPr>
        <w:pStyle w:val="Brdtext"/>
        <w:jc w:val="left"/>
      </w:pPr>
      <w:r w:rsidRPr="00AA6441">
        <w:t xml:space="preserve">Hälso- och sjukvårdsfrågor </w:t>
      </w:r>
    </w:p>
    <w:p w14:paraId="0BB6814A" w14:textId="77777777" w:rsidR="00A021D9" w:rsidRPr="00AA6441" w:rsidRDefault="00A021D9" w:rsidP="00CE1884">
      <w:pPr>
        <w:pStyle w:val="Brdtext"/>
        <w:jc w:val="left"/>
      </w:pPr>
      <w:r w:rsidRPr="00AA6441">
        <w:t>Motioner från allmänna motionstiden 2018/19, bet. 2018/19:SoU8</w:t>
      </w:r>
    </w:p>
    <w:p w14:paraId="738AB957" w14:textId="77777777" w:rsidR="00A021D9" w:rsidRPr="00AA6441" w:rsidRDefault="00A021D9" w:rsidP="00CE1884">
      <w:pPr>
        <w:pStyle w:val="Brdtext"/>
        <w:jc w:val="left"/>
      </w:pPr>
      <w:r w:rsidRPr="00AA6441">
        <w:t>Tidigare redovisad, se skr. 2019/20:75 (S 36), skr. 2020/21:75 (S 28) och skr. 2021/22:75 (S 22).</w:t>
      </w:r>
    </w:p>
    <w:p w14:paraId="2BF5270F" w14:textId="77777777" w:rsidR="00A021D9" w:rsidRPr="00AA6441" w:rsidRDefault="00A021D9" w:rsidP="00CE1884">
      <w:pPr>
        <w:pStyle w:val="Brdtext"/>
        <w:jc w:val="left"/>
      </w:pPr>
      <w:r w:rsidRPr="00AA6441">
        <w:t>Skrivelsen är inte slutbehandlad.</w:t>
      </w:r>
    </w:p>
    <w:p w14:paraId="76E82604" w14:textId="77777777" w:rsidR="00A021D9" w:rsidRPr="00AA6441" w:rsidRDefault="00A021D9" w:rsidP="00A021D9">
      <w:pPr>
        <w:pStyle w:val="Brdtext"/>
        <w:rPr>
          <w:i/>
        </w:rPr>
      </w:pPr>
    </w:p>
    <w:p w14:paraId="430750CD" w14:textId="53B83BAF" w:rsidR="00A021D9" w:rsidRPr="00AA6441" w:rsidRDefault="00A021D9" w:rsidP="00A021D9">
      <w:pPr>
        <w:pStyle w:val="Brdtext"/>
      </w:pPr>
      <w:r w:rsidRPr="00AA6441">
        <w:t xml:space="preserve">Punkt 4 om </w:t>
      </w:r>
      <w:r w:rsidRPr="00AA6441">
        <w:rPr>
          <w:i/>
          <w:iCs/>
        </w:rPr>
        <w:t>årlig rapport om konsekvenser för akutsjukvården*</w:t>
      </w:r>
      <w:r w:rsidRPr="00AA6441">
        <w:t>: Riksdagen har tillkännagett för regeringen det som utskottet anför om en årlig rapport om konsekvenserna för akutsjukvården (bet. 2018/19:SoU8 s. 26 f</w:t>
      </w:r>
      <w:r w:rsidR="003B26C7">
        <w:t>.</w:t>
      </w:r>
      <w:r w:rsidRPr="00AA6441">
        <w:t>). Enligt tillkännagivandet bör regeringen i lämpligt sammanhang årligen till riksdagen rapportera om konsekvenserna för akutsjukvården vid regionsjukhusen med anledning av den högspecialiserade vårdens kon</w:t>
      </w:r>
      <w:r w:rsidRPr="00AA6441">
        <w:softHyphen/>
        <w:t xml:space="preserve">centration. Regeringen har gett Socialstyrelsen i uppdrag att löpande rapportera om arbetet med omställningen av den högspecialiserade vården och i det ingår att rapportera om konsekvenserna för akutsjukvården. </w:t>
      </w:r>
    </w:p>
    <w:p w14:paraId="0AB3B14D" w14:textId="77777777" w:rsidR="00A021D9" w:rsidRPr="00AA6441" w:rsidRDefault="00A021D9" w:rsidP="00A021D9">
      <w:pPr>
        <w:pStyle w:val="Brdtextmedindrag"/>
      </w:pPr>
      <w:bookmarkStart w:id="181" w:name="_Hlk124513218"/>
      <w:r w:rsidRPr="00AA6441">
        <w:t xml:space="preserve">I budgetpropositionen för 2022 (prop. 2021/22:1 utg.omr. 9 avsnitt 4.3 s. 22) redovisade regeringen att tillkännagivandet var slutbehandlat och angav följande. </w:t>
      </w:r>
      <w:bookmarkEnd w:id="181"/>
      <w:r w:rsidRPr="00AA6441">
        <w:t>Socialstyrelsen lämnade sin senaste lägesrapport den 8 december 2020. I rapporten beskrivs bl.a. hur flera perspektiv, däribland akutsjukvårdsperspektivet genomsyrar konsekvensanalyserna som görs löpande inför beslut om nationell högspecialiserad vård. Konsekvens</w:t>
      </w:r>
      <w:r w:rsidRPr="00AA6441">
        <w:softHyphen/>
        <w:t>analysen görs tillsammans med beredningsgrupperna med professions</w:t>
      </w:r>
      <w:r w:rsidRPr="00AA6441">
        <w:softHyphen/>
        <w:t>företrädarna som är knutna till arbetet med högspecialiserad vård. Socialstyrelsen presenterade sitt arbete för Socialutskottet 12 mars 2021. Socialstyrelsen fortsätter att följa frågan noggrant.</w:t>
      </w:r>
    </w:p>
    <w:p w14:paraId="3C3BA4B5" w14:textId="77777777" w:rsidR="00D4789E" w:rsidRDefault="00A021D9" w:rsidP="00A021D9">
      <w:pPr>
        <w:pStyle w:val="Brdtextmedindrag"/>
      </w:pPr>
      <w:r w:rsidRPr="00AA6441">
        <w:t xml:space="preserve">Riksdagen ansåg dock att tillkännagivandet inte kunde anses slutbehandlat genom de redovisade åtgärderna (bet. 2021/22:SoU1, rskr. 2021/22:123). </w:t>
      </w:r>
    </w:p>
    <w:p w14:paraId="2C66C7D2" w14:textId="079DB13D" w:rsidR="00A021D9" w:rsidRPr="00AA6441" w:rsidRDefault="00A021D9" w:rsidP="00A021D9">
      <w:pPr>
        <w:pStyle w:val="Brdtextmedindrag"/>
      </w:pPr>
      <w:r w:rsidRPr="00AA6441">
        <w:t xml:space="preserve">Regeringen har i budgetpropositionen för 2023 </w:t>
      </w:r>
      <w:r w:rsidR="00037005">
        <w:t>(</w:t>
      </w:r>
      <w:r w:rsidRPr="00AA6441">
        <w:t>prop. 2022/23:1 utg</w:t>
      </w:r>
      <w:r>
        <w:t>.</w:t>
      </w:r>
      <w:r w:rsidRPr="00AA6441">
        <w:t>omr</w:t>
      </w:r>
      <w:r>
        <w:t>.</w:t>
      </w:r>
      <w:r w:rsidR="00037005">
        <w:t> </w:t>
      </w:r>
      <w:r w:rsidRPr="00AA6441">
        <w:t>9 Hälsovård, sjukvård och social omsorg</w:t>
      </w:r>
      <w:r w:rsidR="00037005">
        <w:t>)</w:t>
      </w:r>
      <w:r w:rsidRPr="00AA6441">
        <w:t xml:space="preserve"> </w:t>
      </w:r>
      <w:r w:rsidR="00873EBD">
        <w:t xml:space="preserve">slutbehandlat </w:t>
      </w:r>
      <w:r w:rsidR="00A919D3">
        <w:t>tillkänna</w:t>
      </w:r>
      <w:r w:rsidR="009B0012">
        <w:softHyphen/>
      </w:r>
      <w:r w:rsidR="00A919D3">
        <w:t xml:space="preserve">givandet </w:t>
      </w:r>
      <w:r w:rsidR="00037005">
        <w:t xml:space="preserve">genom att anföra följande. </w:t>
      </w:r>
      <w:r w:rsidRPr="00AA6441">
        <w:t xml:space="preserve">Socialstyrelsen har </w:t>
      </w:r>
      <w:r w:rsidR="00037005">
        <w:t xml:space="preserve">också </w:t>
      </w:r>
      <w:r w:rsidRPr="00AA6441">
        <w:t>påbörjat arbetet med att på systemnivå följa hur t.ex. universitets- och akutsjukvården påverkas av koncentrationen. En baslinjemätning som utgör grunden för framtida utvärderingar av bl.a. akutsjukvården</w:t>
      </w:r>
      <w:r w:rsidR="00037005">
        <w:t xml:space="preserve"> genomfördes under 2022. Regeringen avser att i varje års resultat</w:t>
      </w:r>
      <w:r w:rsidR="00037005">
        <w:softHyphen/>
        <w:t>redovisning i budgetpropositionen redogöra för eventuella konsekvenser för akutsjukvården. (Prop. s. 19)</w:t>
      </w:r>
      <w:r w:rsidR="00504F39">
        <w:t xml:space="preserve">. </w:t>
      </w:r>
      <w:r w:rsidRPr="00AA6441">
        <w:t xml:space="preserve">Punkten är slutbehandlad. </w:t>
      </w:r>
    </w:p>
    <w:p w14:paraId="7E0C8FB6" w14:textId="2AEB98D0" w:rsidR="00A021D9" w:rsidRPr="00AA6441" w:rsidRDefault="00A021D9" w:rsidP="00A021D9">
      <w:pPr>
        <w:pStyle w:val="Brdtextmedindrag"/>
      </w:pPr>
      <w:r w:rsidRPr="00AA6441">
        <w:t xml:space="preserve">Punkt 19 om </w:t>
      </w:r>
      <w:r w:rsidRPr="00AA6441">
        <w:rPr>
          <w:i/>
          <w:iCs/>
        </w:rPr>
        <w:t>vårdvalssystem – LOV</w:t>
      </w:r>
      <w:r w:rsidRPr="00AA6441">
        <w:t>*: Riksdagen har tillkännagett för regeringen det som utskottet anför om att utveckla vårdvalet i den specialiserade öppenvården (bet. 2018/19:SoU8 s. 73 f</w:t>
      </w:r>
      <w:r w:rsidR="008D3804">
        <w:t>.</w:t>
      </w:r>
      <w:r w:rsidRPr="00AA6441">
        <w:t>). Utredningen Styrning för en mer jämlik vård (S 2017:08) har haft i uppdrag att utreda hur styrningen av hälso- och sjukvården bättre kan främja en jämlik och behovsbaserad vård (dir. 2017:128). Med utgångspunkt i tillitsbaserad styrning skulle utredaren bl.a. analysera och överväga olika alternativ när det gäller vilka styrsystem för hälso- och sjukvården som bäst överensstämmer med målsättningarna i hälso- och sjukvårdslagen (2017:30) och principen om vård efter behov på lika villkor till hela befolkningen. Uppdraget innefattade att med en sådan utgångs</w:t>
      </w:r>
      <w:r w:rsidRPr="00AA6441">
        <w:softHyphen/>
        <w:t>punkt även se över lagen (2008:962) om valfrihetssystem. Utredningen överlämnade sitt slutbetänkande Digifysiskt vårdval – Tillgänglig primär</w:t>
      </w:r>
      <w:r w:rsidRPr="00AA6441">
        <w:softHyphen/>
        <w:t>vård baserad på behov och kontinuitet (SOU 2019:42) den 1 oktober 2019.</w:t>
      </w:r>
    </w:p>
    <w:p w14:paraId="42F243CF" w14:textId="5304459A" w:rsidR="00A021D9" w:rsidRPr="00AA6441" w:rsidRDefault="00A021D9" w:rsidP="00A021D9">
      <w:pPr>
        <w:pStyle w:val="Brdtextmedindrag"/>
      </w:pPr>
      <w:r w:rsidRPr="00AA6441">
        <w:t>Vidare har utredningen Samordnad utveckling för god och nära vård (S 2017:01) haft i uppdrag att analysera ändamålsenligheten med uppdelningen i öppen och sluten vård i relation till utredningens övriga förslag samt redogöra för vilka konsekvenser en förändring respektive borttagning av dessa begrepp skulle kunna få</w:t>
      </w:r>
      <w:r w:rsidR="00CD7DD9">
        <w:t xml:space="preserve"> (dir. 2017:97)</w:t>
      </w:r>
      <w:r w:rsidRPr="00AA6441">
        <w:t xml:space="preserve">. Utredningen lämnade sitt huvudbetänkande God och nära vård – En reform för ett hållbart hälso- och sjukvårdssystem (SOU 2020:19) till regeringen i mars 2020. Utredningen valde att inte föreslå några ändringar i indelningen av öppen och sluten vård. </w:t>
      </w:r>
    </w:p>
    <w:p w14:paraId="63203E6E" w14:textId="1199BAC6" w:rsidR="00A021D9" w:rsidRPr="00AA6441" w:rsidRDefault="00A021D9" w:rsidP="00A021D9">
      <w:pPr>
        <w:pStyle w:val="Brdtextmedindrag"/>
      </w:pPr>
      <w:r w:rsidRPr="00AA6441">
        <w:t>Regeringen gav den 2 april 2020 Myndigheten för vård- och omsorgs</w:t>
      </w:r>
      <w:r w:rsidRPr="00AA6441">
        <w:softHyphen/>
        <w:t xml:space="preserve">analys i uppdrag att analysera patientlagens </w:t>
      </w:r>
      <w:r w:rsidR="00CD7DD9">
        <w:t xml:space="preserve">(2014:821) </w:t>
      </w:r>
      <w:r w:rsidRPr="00AA6441">
        <w:t xml:space="preserve">efterlevnad, analysera patienters inställning till de valmöjligheter som följer av </w:t>
      </w:r>
      <w:r w:rsidR="00CD7DD9">
        <w:t>patient</w:t>
      </w:r>
      <w:r w:rsidRPr="00AA6441">
        <w:t>lagen samt analysera vad individers möjlighet att välja utförare av offentligt finansierad öppen vård har inneburit för hälso- och sjukvården i stort. Den 27 oktober 2021 redovisade myndigheten sitt uppdrag i slutrapporten En lag som kräver omtag. I sin sammantagna slutsats konstaterar myndig</w:t>
      </w:r>
      <w:r w:rsidRPr="00AA6441">
        <w:softHyphen/>
        <w:t xml:space="preserve">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w:t>
      </w:r>
      <w:r w:rsidR="00CD7DD9">
        <w:t xml:space="preserve">(S 2020:12) </w:t>
      </w:r>
      <w:r w:rsidRPr="00AA6441">
        <w:t>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rekommendationen om valfrihet i sluten vård i riksavtalet för utomlänsvård. Riksavtalet är en rekommendation till regionerna från S</w:t>
      </w:r>
      <w:r w:rsidR="00CD7DD9">
        <w:t>veriges Kommuner och Regioner (SKR)</w:t>
      </w:r>
      <w:r w:rsidRPr="00AA6441">
        <w:t xml:space="preserve"> om vad som gäller när en person får vård utanför sin egen region. Punkten är inte slutbehandlad.</w:t>
      </w:r>
    </w:p>
    <w:p w14:paraId="6707E0D1" w14:textId="0BCEAAF3" w:rsidR="00A021D9" w:rsidRPr="00AA6441" w:rsidRDefault="00A021D9" w:rsidP="00A021D9">
      <w:pPr>
        <w:pStyle w:val="Brdtextmedindrag"/>
      </w:pPr>
      <w:r w:rsidRPr="00AA6441">
        <w:t xml:space="preserve">Punkt 20 om </w:t>
      </w:r>
      <w:r w:rsidRPr="00AA6441">
        <w:rPr>
          <w:i/>
          <w:iCs/>
        </w:rPr>
        <w:t>valfrihet i slutenvården – patientlagen*</w:t>
      </w:r>
      <w:r w:rsidRPr="00AA6441">
        <w:t>: Riksdagen har tillkännagett för regeringen det som utskottet anför om att utöka möjligheten till valfrihet inom slutenvården (bet. 2018/19:SoU8 s. 73 f</w:t>
      </w:r>
      <w:r w:rsidR="008D3804">
        <w:t>.</w:t>
      </w:r>
      <w:r w:rsidRPr="00AA6441">
        <w:t xml:space="preserve">). Regeringen beslutade den 2 april 2020 att ge Myndigheten för vård och omsorgsanalys i uppdrag att följa upp patientlagens </w:t>
      </w:r>
      <w:r w:rsidR="00CD7DD9">
        <w:t xml:space="preserve">(2014:821) </w:t>
      </w:r>
      <w:r w:rsidRPr="00AA6441">
        <w:t>genomslag. Uppdraget</w:t>
      </w:r>
      <w:r w:rsidR="00CD7DD9">
        <w:t xml:space="preserve"> </w:t>
      </w:r>
      <w:r w:rsidRPr="00AA6441">
        <w:t xml:space="preserve">innebar att myndigheten skulle analysera patientlagens efterlevnad, analysera patienters inställning till de valmöjligheter som följer av </w:t>
      </w:r>
      <w:r w:rsidR="00CD7DD9">
        <w:t>patient</w:t>
      </w:r>
      <w:r w:rsidRPr="00AA6441">
        <w:t xml:space="preserve">lagen samt analysera vad individers möjlighet att välja utförare av offentligt finansierad öppen vård har inneburit för hälso­ och sjukvården. I uppdraget ingick det även att redogöra för exempel på andra pågående insatser som myndigheter, huvudmän och vårdgivare har tagit initiativ till och som syftar till att stärka patientens ställning i svensk hälso- och sjukvård. Myndigheten skulle dessutom ge förslag på hur patientens ställning kan stärkas ytterligare, med utgångspunkt i principen vård efter behov. </w:t>
      </w:r>
      <w:r w:rsidR="003D3D8B">
        <w:t>M</w:t>
      </w:r>
      <w:r w:rsidRPr="00AA6441">
        <w:t xml:space="preserve">yndigheten </w:t>
      </w:r>
      <w:r w:rsidR="003D3D8B" w:rsidRPr="00AA6441">
        <w:t>redovisade</w:t>
      </w:r>
      <w:r w:rsidRPr="00AA6441">
        <w:t xml:space="preserve"> den 27 oktober 2021 sitt uppdrag i slutrapporten En lag som kräver omtag. I rapporten beskrivs bland annat att dagens lagstiftning i sig inte är tillräcklig för att stärka patientens ställning. I sin sammantagna slutsats konstaterar myndigheten att patienter uppskattar att kunna välja vårdgivare men att valfriheten riskerar att leda till en mer ojämlik vård, eftersom den ökade tillgängligheten främst tycks gynna socioekonomiskt starka grupper med relativt lättare hälsobesvär. Även Delegationen för ökad tillgänglighet i hälso- och sjukvården </w:t>
      </w:r>
      <w:r w:rsidR="00CD7DD9">
        <w:t xml:space="preserve">(S 2020:12) </w:t>
      </w:r>
      <w:r w:rsidRPr="00AA6441">
        <w:t xml:space="preserve">har i sitt slutbetänkande översiktligt undersökt frågan om valfrihet och övervägt möjligheterna att utreda och lämna förslag som syftar till valfrihet för patienter även i offentligt finansierad sluten vård (SOU 2022:22). Delegationen lämnar inte några förslag i frågan men konstaterar att regionerna redan i dag kan erbjuda valfrihet i sluten vård genom rekommendationen om valfrihet i sluten vård i riksavtalet för utomlänsvård. Riksavtalet är en rekommendation till regionerna från </w:t>
      </w:r>
      <w:r w:rsidR="00890258">
        <w:t>Sveriges Kommuner och Regioner</w:t>
      </w:r>
      <w:r w:rsidRPr="00AA6441">
        <w:t xml:space="preserve"> </w:t>
      </w:r>
      <w:r w:rsidR="00CD7DD9">
        <w:t>(</w:t>
      </w:r>
      <w:r w:rsidRPr="00AA6441">
        <w:t>SKR</w:t>
      </w:r>
      <w:r w:rsidR="00CD7DD9">
        <w:t>)</w:t>
      </w:r>
      <w:r w:rsidRPr="00AA6441">
        <w:t xml:space="preserve"> om vad som gäller när en person får vård utanför sin egen region.</w:t>
      </w:r>
    </w:p>
    <w:p w14:paraId="3448B07B" w14:textId="73E66DF4" w:rsidR="00A021D9" w:rsidRPr="00AA6441" w:rsidRDefault="00A021D9" w:rsidP="00A021D9">
      <w:pPr>
        <w:pStyle w:val="Brdtextmedindrag"/>
      </w:pPr>
      <w:r w:rsidRPr="00AA6441">
        <w:t>Vidare har</w:t>
      </w:r>
      <w:r w:rsidR="00CD7DD9">
        <w:t xml:space="preserve"> </w:t>
      </w:r>
      <w:r w:rsidRPr="00AA6441">
        <w:t>utredningen Samordnad utveckling för god och nära vård (S 2017:01) haft i uppdrag att analysera ändamålsenligheten med uppdelningen i öppen och sluten vård</w:t>
      </w:r>
      <w:r w:rsidR="00CD7DD9">
        <w:t xml:space="preserve"> (dir. 2017:97)</w:t>
      </w:r>
      <w:r w:rsidRPr="00AA6441">
        <w:t>. Utredningen lämnade sitt slutbetänkande God och nära vård – En reform för ett hållbart hälso- och sjukvårdssystem (SOU 2020:19) till regeringen i mars 2020. Utredningen valde att inte föreslå några ändringar i indelningen av öppen och sluten vård. Punkten är inte slutbehandlad.</w:t>
      </w:r>
    </w:p>
    <w:p w14:paraId="63A73081" w14:textId="7CD6D575" w:rsidR="00A021D9" w:rsidRPr="00AA6441" w:rsidRDefault="00A021D9" w:rsidP="00A021D9">
      <w:pPr>
        <w:pStyle w:val="Brdtextmedindrag"/>
      </w:pPr>
      <w:r w:rsidRPr="00AA6441">
        <w:t xml:space="preserve">Punkt 57 om </w:t>
      </w:r>
      <w:r w:rsidRPr="00AA6441">
        <w:rPr>
          <w:i/>
          <w:iCs/>
        </w:rPr>
        <w:t>gemensamma standarder</w:t>
      </w:r>
      <w:r w:rsidRPr="00AA6441">
        <w:t>*: Riksdagen har tillkännagett för regeringen det som utskottet anför om att på lämpligt sätt se till att gemensamma standarder tas fram för journalsystem och kvalitetsregister (bet. 2018/19:SoU8 s. 145 f</w:t>
      </w:r>
      <w:r w:rsidR="008D3804">
        <w:t>.</w:t>
      </w:r>
      <w:r w:rsidRPr="00AA6441">
        <w:t>). Regeringen beslutade i mars 2019 att ge E</w:t>
      </w:r>
      <w:r w:rsidRPr="00AA6441">
        <w:noBreakHyphen/>
        <w:t xml:space="preserve">hälsomyndigheten i uppdrag att sammanställa och tillgängliggöra gemensamma nationella specifikationer, dvs. överenskommelser om hur standarder ska tillämpas i olika situationer för att underlätta informationsutbyte, inom och mellan hälso- och sjukvård och socialtjänst. I uppdraget ingick att inrätta en funktion dit berörda målgrupper kan vända sig för att få information om vilka gemensamma specifikationer som finns samt vägledning i hur de kan tillämpas. E-hälsomyndigheten redovisade sitt uppdrag den 30 september 2021. Av redovisningen framgår bland annat att funktionen för att sammanställa och tillgängliggöra specifikationer nu är i drift och att en webbaserad tjänst har lanserats. </w:t>
      </w:r>
    </w:p>
    <w:p w14:paraId="1FFCAC31" w14:textId="6C87DF70" w:rsidR="00A021D9" w:rsidRPr="00AA6441" w:rsidRDefault="00CD7DD9" w:rsidP="00A021D9">
      <w:pPr>
        <w:pStyle w:val="Brdtextmedindrag"/>
      </w:pPr>
      <w:r>
        <w:t>Förordningen (2013:1031) med</w:t>
      </w:r>
      <w:r w:rsidR="00A021D9" w:rsidRPr="00AA6441">
        <w:t xml:space="preserve"> instruktion </w:t>
      </w:r>
      <w:r>
        <w:t xml:space="preserve">för E-hälsomyndigheten </w:t>
      </w:r>
      <w:r w:rsidR="00A021D9" w:rsidRPr="00AA6441">
        <w:t xml:space="preserve">har </w:t>
      </w:r>
      <w:r>
        <w:t>ändrats</w:t>
      </w:r>
      <w:r w:rsidR="00A021D9" w:rsidRPr="00AA6441">
        <w:t xml:space="preserve"> för att formalisera myndig</w:t>
      </w:r>
      <w:r w:rsidR="00A021D9" w:rsidRPr="00AA6441">
        <w:softHyphen/>
        <w:t>hetens arbete med specifikationer. Enligt ändringen, som trädde i kraft den 2 januari 2022, ska myndigheten ansvara för att fastställa vilka e</w:t>
      </w:r>
      <w:r w:rsidR="00A021D9" w:rsidRPr="00AA6441">
        <w:noBreakHyphen/>
        <w:t>hälsospecifikationer som ska vara nationella och gemensamma och tillgängliggöra information om dessa samt samordna och stödja berörda aktörers arbete med att ta fram och använda sådana specifikationer. Vidare gör Socialstyrelsen ett stort antal insatser för att standardisera dokumentationen i vården. Inom ramen för myndighetens instruktionsenliga uppdrag att tillhandahålla ändamålsenlig informa</w:t>
      </w:r>
      <w:r w:rsidR="00CE1884">
        <w:softHyphen/>
      </w:r>
      <w:r w:rsidR="00A021D9" w:rsidRPr="00AA6441">
        <w:t xml:space="preserve">tionsstruktur och enhetliga begrepp ger myndigheten användarstöd genom bl.a. regionala utbildningar och webbinarier riktade till verksamhets- och systemutvecklare. Socialstyrelsen tar vidare fram specifikationer som beskriver hur information ska struktureras och kodas på detaljerad nivå inom specifika områden, för att underlätta för kommuner och regioner i deras arbete med att anpassa och utveckla sina informationssystem. Myndigheten hade också under 2020 i uppdrag att bistå </w:t>
      </w:r>
      <w:r w:rsidR="00890258">
        <w:t>Sveriges Kommuner och Regioner</w:t>
      </w:r>
      <w:r w:rsidR="00A021D9" w:rsidRPr="00AA6441">
        <w:t xml:space="preserve"> (SKR) i arbetet med att utveckla vårdförlopp. I uppdraget ingick bl.a. att identifiera och beskriva information som kan struktureras och uttryckas på ett enhetligt sätt och det framgår uttryckligen att myndigheten bör föra dialog med standardiseringsorganisationerna och samordna arbetet med det standardiseringsarbete som bedrivs inom hälso- och sjukvården. Socialstyrelsen redovisade uppdraget i mars 2021 i rapporten Bistå arbetet med att utveckla personcentrerade och sammanhållna vårdförlopp. </w:t>
      </w:r>
    </w:p>
    <w:p w14:paraId="6A268085" w14:textId="7D0216F8" w:rsidR="00A021D9" w:rsidRPr="00AA6441" w:rsidRDefault="00A021D9" w:rsidP="00A021D9">
      <w:pPr>
        <w:pStyle w:val="Brdtextmedindrag"/>
      </w:pPr>
      <w:r w:rsidRPr="00AA6441">
        <w:t xml:space="preserve">Staten och SKR </w:t>
      </w:r>
      <w:r w:rsidR="00CD7DD9">
        <w:t xml:space="preserve">har </w:t>
      </w:r>
      <w:r w:rsidRPr="00AA6441">
        <w:t xml:space="preserve">sedan flera år årliga överenskommelser </w:t>
      </w:r>
      <w:r w:rsidR="00CD7DD9">
        <w:t>avseende</w:t>
      </w:r>
      <w:r w:rsidRPr="00AA6441">
        <w:t xml:space="preserve"> nationella kvalitetsregister, inom vilk</w:t>
      </w:r>
      <w:r w:rsidR="00CD7DD9">
        <w:t>a</w:t>
      </w:r>
      <w:r w:rsidRPr="00AA6441">
        <w:t xml:space="preserve"> Nationella programmet för datainsamling, NPDi, är en del. Centralt för NPDi är användning av standarder både avseende informatik och teknik. Standardiseringsarbete pågår på många olika nivåer, och mycket </w:t>
      </w:r>
      <w:r w:rsidR="00CD7DD9">
        <w:t>görs</w:t>
      </w:r>
      <w:r w:rsidRPr="00AA6441">
        <w:t xml:space="preserve"> inom EU. Bland annat har E</w:t>
      </w:r>
      <w:r w:rsidR="00CD7DD9">
        <w:t xml:space="preserve">uropeiska </w:t>
      </w:r>
      <w:r w:rsidR="007131B6">
        <w:t>k</w:t>
      </w:r>
      <w:r w:rsidRPr="00AA6441">
        <w:t xml:space="preserve">ommissionens förslag till förordning om ett europeiskt hälsodatautrymme som lämnades i maj 2022 och andra pågående EU-initiativ stor påverkan på området. Inom ramen för Vision e-hälsa 2025 deltar bland annat E-hälsomyndigheten, Läkemedelsverket, </w:t>
      </w:r>
      <w:r w:rsidR="00CD7DD9">
        <w:t>Myndigheten för digital förvaltning</w:t>
      </w:r>
      <w:r w:rsidRPr="00AA6441">
        <w:t>, SKR, S</w:t>
      </w:r>
      <w:r w:rsidR="00CD7DD9">
        <w:t>tatens institutionsstyrelse</w:t>
      </w:r>
      <w:r w:rsidRPr="00AA6441">
        <w:t xml:space="preserve"> och Inera</w:t>
      </w:r>
      <w:r w:rsidR="00CD7DD9">
        <w:t xml:space="preserve"> AB</w:t>
      </w:r>
      <w:r w:rsidRPr="00AA6441">
        <w:t xml:space="preserve"> i </w:t>
      </w:r>
      <w:r w:rsidR="00CD7DD9">
        <w:t xml:space="preserve">en </w:t>
      </w:r>
      <w:r w:rsidRPr="00AA6441">
        <w:t>samverkansgrupp för standarder. Samverkansgruppen kommer under 2023 att redovisa ett första förslag till nationell strategi för enhetlig tillämpning av internationella standarder inom e-hälsa. Punkten är inte slutbehandlad.</w:t>
      </w:r>
      <w:bookmarkStart w:id="182" w:name="_Hlk29477815"/>
    </w:p>
    <w:p w14:paraId="621D599D" w14:textId="550BCBFC" w:rsidR="00A021D9" w:rsidRDefault="00A021D9" w:rsidP="00A021D9">
      <w:pPr>
        <w:pStyle w:val="Brdtextmedindrag"/>
      </w:pPr>
      <w:bookmarkStart w:id="183" w:name="_Hlk122441760"/>
      <w:r w:rsidRPr="00AA6441">
        <w:t xml:space="preserve">Punkt 58 om </w:t>
      </w:r>
      <w:r w:rsidRPr="00AA6441">
        <w:rPr>
          <w:i/>
          <w:iCs/>
        </w:rPr>
        <w:t>översyn av patientdatalagen</w:t>
      </w:r>
      <w:bookmarkEnd w:id="183"/>
      <w:r w:rsidRPr="00AA6441">
        <w:rPr>
          <w:i/>
          <w:iCs/>
        </w:rPr>
        <w:t>*</w:t>
      </w:r>
      <w:r w:rsidRPr="00AA6441">
        <w:t>: Riksdagen har tillkännagett för regeringen det som utskottet anför om att överväga om det finns anledning att göra en översyn av patientdatalagen och annan relevant lagstiftning (bet. 2018/19:SoU8 s. 145 f</w:t>
      </w:r>
      <w:r w:rsidR="002F5309">
        <w:t>.</w:t>
      </w:r>
      <w:r w:rsidRPr="00AA6441">
        <w:t xml:space="preserve">). </w:t>
      </w:r>
      <w:r w:rsidR="00CD7DD9">
        <w:t xml:space="preserve">Utredningen om sammanhållen information inom vård och omsorg (S 2019:01) har haft </w:t>
      </w:r>
      <w:r w:rsidRPr="00AA6441">
        <w:t>i uppdrag att utreda och lämna förslag som rör personuppgiftshantering inom och mellan socialtjänst och hälso- och sjukvård (dir. 2019:37). Utred</w:t>
      </w:r>
      <w:r w:rsidR="00CD7DD9">
        <w:t>ningen skulle</w:t>
      </w:r>
      <w:r w:rsidRPr="00AA6441">
        <w:t xml:space="preserve"> </w:t>
      </w:r>
      <w:r w:rsidR="00CD7DD9">
        <w:t>bl.a.</w:t>
      </w:r>
      <w:r w:rsidRPr="00AA6441">
        <w:t xml:space="preserve"> se över möjligheterna att införa direktåtkomst inom och mellan vissa verksamheter i socialtjänst och hälso- och sjukvård samt utvidgad informationsöverföring för kvalitetsutveckling mellan vårdgivare i hälso- och sjukvården. Den 18 januari 2021 lämnade</w:t>
      </w:r>
      <w:r w:rsidR="007131B6">
        <w:t>s</w:t>
      </w:r>
      <w:r w:rsidRPr="00AA6441">
        <w:t xml:space="preserve"> delbetänkandet Informationsöverföring inom vård och omsorg (SOU 2021:4). I betänkandet föreslås en ny lag om sammanhållen vård- och omsorgs</w:t>
      </w:r>
      <w:r w:rsidR="00CD7DD9">
        <w:softHyphen/>
      </w:r>
      <w:r w:rsidRPr="00AA6441">
        <w:t xml:space="preserve">dokumentation och kvalitetsuppföljning. </w:t>
      </w:r>
      <w:r w:rsidR="007131B6">
        <w:t>Delbetänkandets lagförslag avseende sammanhållen vård- och omsorgsdokumentation behandlades i</w:t>
      </w:r>
      <w:r w:rsidRPr="00AA6441">
        <w:t xml:space="preserve"> </w:t>
      </w:r>
      <w:r w:rsidRPr="00AA6441" w:rsidDel="007131B6">
        <w:t>prop</w:t>
      </w:r>
      <w:r w:rsidR="001A409A">
        <w:t>ositionen</w:t>
      </w:r>
      <w:r w:rsidRPr="00AA6441">
        <w:t xml:space="preserve"> Sammanhållen vård- och omsorgsdokumentation (prop. 2021/22:177, bet. 2021/22:SoU30, rskr. 2021/22:381). Den nya lagen (2022:913) om sammanhållen vård- och omsorgsdokumentation träd</w:t>
      </w:r>
      <w:r w:rsidR="00CD7DD9">
        <w:t>de</w:t>
      </w:r>
      <w:r w:rsidRPr="00AA6441">
        <w:t xml:space="preserve"> i kraft den 1 januari 2023 och innebär att vårdgivare får tillgång till personuppgifter direkt eller på annat sätt elektroniskt hos andra vård- och omsorgsgivare.</w:t>
      </w:r>
      <w:r w:rsidR="007131B6">
        <w:t xml:space="preserve"> Delbetänkandet i den del som avser kvalitetsuppföljning bereds fortsatt inom Regeringskansliet.</w:t>
      </w:r>
    </w:p>
    <w:p w14:paraId="55CBC71E" w14:textId="6E789835" w:rsidR="007131B6" w:rsidRPr="00AA6441" w:rsidRDefault="007131B6" w:rsidP="00A021D9">
      <w:pPr>
        <w:pStyle w:val="Brdtextmedindrag"/>
      </w:pPr>
      <w:r w:rsidRPr="00AA6441">
        <w:t xml:space="preserve">Den 31 maj 2021 lämnade utredningen </w:t>
      </w:r>
      <w:r w:rsidR="00CD7DD9">
        <w:t xml:space="preserve">om sammanhållen information inom vård och omsorg </w:t>
      </w:r>
      <w:r w:rsidRPr="00AA6441">
        <w:t>sitt slutbetänkande Ombuds tillgång till vård- och omsorgsuppgifter och förenklad behörighetskontroll inom vården (SOU 2021:39).</w:t>
      </w:r>
      <w:r>
        <w:t xml:space="preserve"> Betänkandet har remissbehandlats och bereds inom Regeringskansliet. </w:t>
      </w:r>
    </w:p>
    <w:p w14:paraId="647F296F" w14:textId="211902BB" w:rsidR="00D82C51" w:rsidRDefault="00A021D9" w:rsidP="00A021D9">
      <w:pPr>
        <w:pStyle w:val="Brdtextmedindrag"/>
      </w:pPr>
      <w:r w:rsidRPr="00AA6441">
        <w:t xml:space="preserve">Utredningen om </w:t>
      </w:r>
      <w:r w:rsidR="00CD7DD9">
        <w:t xml:space="preserve">sekundäranvändning av hälsodata (S 2022:04) </w:t>
      </w:r>
      <w:r w:rsidRPr="00AA6441">
        <w:t>tillsattes den 12 maj 2022. I direktive</w:t>
      </w:r>
      <w:r w:rsidR="00CD7DD9">
        <w:t>n till utredningen (dir. 2022:41)</w:t>
      </w:r>
      <w:r w:rsidRPr="00AA6441">
        <w:t xml:space="preserve"> anförs att det finns skäl att se över gällande lagstiftning för att anpassa den till teknikutvecklingen och samhällets digitala omställning och att lagstift</w:t>
      </w:r>
      <w:r w:rsidR="00FE0304">
        <w:softHyphen/>
      </w:r>
      <w:r w:rsidRPr="00AA6441">
        <w:t xml:space="preserve">ningen ska ses över för att undersöka vilka legala förutsättningar som krävs för att kunna möjliggöra utveckling av mer individanpassad vård och behandling. Utredningen ska, bl.a. analysera vilka möjligheter som finns för sekundäranvändningen av hälsodata från flera individer för vård och behandling av andra enskilda individer samt analysera möjligheterna till sekundäranvändning av hälsodata från hälso- och sjukvården för vissa andra närliggande ändamål, inklusive forskning, utveckling och innovation. Utredningen ska även, om det behövs, lämna nödvändiga författningsförslag för att utöka möjligheterna till sekundäranvändning av hälsodata. </w:t>
      </w:r>
      <w:r w:rsidR="00D82C51">
        <w:t>Av</w:t>
      </w:r>
      <w:r w:rsidRPr="00AA6441">
        <w:t xml:space="preserve"> direktive</w:t>
      </w:r>
      <w:r w:rsidR="00D82C51">
        <w:t>n till</w:t>
      </w:r>
      <w:r w:rsidRPr="00AA6441">
        <w:t xml:space="preserve"> </w:t>
      </w:r>
      <w:r w:rsidR="00D82C51">
        <w:t xml:space="preserve">utredningen </w:t>
      </w:r>
      <w:r w:rsidRPr="00AA6441">
        <w:t xml:space="preserve">framgår också att det i sammanhanget är av stor vikt att skyddet för den personliga integriteten respekteras och att informationssäkerheten säkras. Uppdraget ska redovisas senast den 23 september 2023. </w:t>
      </w:r>
    </w:p>
    <w:p w14:paraId="1B03BA13" w14:textId="39885341" w:rsidR="00A021D9" w:rsidRPr="00AA6441" w:rsidRDefault="00A021D9" w:rsidP="00A021D9">
      <w:pPr>
        <w:pStyle w:val="Brdtextmedindrag"/>
      </w:pPr>
      <w:r w:rsidRPr="00AA6441">
        <w:t>Utredningen om hälsodata som nationellt intresse – en lagstiftning för interoperabilitet tillsattes den 30 juni 2022 och ska analysera och föreslå ändamålsenliga och samhällsekonomiskt effektiva åtgärder som bedöms vara motiverade för att åstadkomma en bättre och säkrare informationsförsörjning av hälsodata mellan system och aktörer</w:t>
      </w:r>
      <w:r w:rsidR="00D82C51">
        <w:t xml:space="preserve"> (dir. 2022:98)</w:t>
      </w:r>
      <w:r w:rsidRPr="00AA6441">
        <w:t>. I utredningens uppdrag ingår bl.a. att på samtliga områden lämna de författningsförslag som utredningen anser motiverade för att åstadkomma bättre informationsförsörjning av hälsodata. Uppdraget ska redovisas senast den 30 april 2024. Punkten är inte slutbehandlad.</w:t>
      </w:r>
    </w:p>
    <w:p w14:paraId="79061CCD" w14:textId="77777777" w:rsidR="00A021D9" w:rsidRPr="00AA6441" w:rsidRDefault="00A021D9" w:rsidP="00A021D9">
      <w:pPr>
        <w:pStyle w:val="Brdtextmedindrag"/>
      </w:pPr>
      <w:r w:rsidRPr="00AA6441">
        <w:t>Följande punkter är inte slutbehandlade: 19, 20, 57 och 58.</w:t>
      </w:r>
    </w:p>
    <w:bookmarkEnd w:id="182"/>
    <w:p w14:paraId="7A8BE39F" w14:textId="77777777" w:rsidR="00A021D9" w:rsidRPr="00AA6441" w:rsidRDefault="00A021D9" w:rsidP="00A021D9">
      <w:pPr>
        <w:pStyle w:val="Rubrik4utannumrering"/>
      </w:pPr>
      <w:r w:rsidRPr="00AA6441">
        <w:t>Riksmötet 2019/20</w:t>
      </w:r>
    </w:p>
    <w:p w14:paraId="63A85467" w14:textId="4114FF6B" w:rsidR="00A021D9" w:rsidRPr="00AA6441" w:rsidRDefault="00F13F02" w:rsidP="00A021D9">
      <w:pPr>
        <w:pStyle w:val="Rubrik5utannumrering"/>
        <w:spacing w:before="0"/>
      </w:pPr>
      <w:bookmarkStart w:id="184" w:name="_Hlk127783993"/>
      <w:r>
        <w:t>21</w:t>
      </w:r>
      <w:r w:rsidR="00A021D9" w:rsidRPr="00AA6441">
        <w:t>. Rskr. 2019/20:171</w:t>
      </w:r>
    </w:p>
    <w:p w14:paraId="4BBAE72F" w14:textId="77777777" w:rsidR="00A021D9" w:rsidRPr="00AA6441" w:rsidRDefault="00A021D9" w:rsidP="00CE1884">
      <w:pPr>
        <w:pStyle w:val="Brdtext"/>
        <w:jc w:val="left"/>
      </w:pPr>
      <w:r w:rsidRPr="00AA6441">
        <w:t>Riksrevisionens rapport om jämställd sjukfrånvaro</w:t>
      </w:r>
    </w:p>
    <w:bookmarkEnd w:id="184"/>
    <w:p w14:paraId="5C43C1E6" w14:textId="77777777" w:rsidR="00A021D9" w:rsidRPr="00AA6441" w:rsidRDefault="00A021D9" w:rsidP="00CE1884">
      <w:pPr>
        <w:pStyle w:val="Brdtext"/>
        <w:jc w:val="left"/>
      </w:pPr>
      <w:r w:rsidRPr="00AA6441">
        <w:t>Skr. 2019/20:50, bet. 2019/20:SfU13</w:t>
      </w:r>
    </w:p>
    <w:p w14:paraId="2E728DDD" w14:textId="77777777" w:rsidR="00A021D9" w:rsidRPr="00AA6441" w:rsidRDefault="00A021D9" w:rsidP="00CE1884">
      <w:pPr>
        <w:pStyle w:val="Brdtext"/>
        <w:jc w:val="left"/>
      </w:pPr>
      <w:r w:rsidRPr="00AA6441">
        <w:t>Tidigare redovisad, se skr. 2020/21:75 (S 30) och skr. 2021/22:75 (S 23).</w:t>
      </w:r>
    </w:p>
    <w:p w14:paraId="7BB9340B" w14:textId="77777777" w:rsidR="00A021D9" w:rsidRPr="00AA6441" w:rsidRDefault="00A021D9" w:rsidP="00CE1884">
      <w:pPr>
        <w:pStyle w:val="Brdtext"/>
        <w:jc w:val="left"/>
      </w:pPr>
      <w:r w:rsidRPr="00AA6441">
        <w:t>Skrivelsen är inte slutbehandlad.</w:t>
      </w:r>
    </w:p>
    <w:p w14:paraId="0B0E8542" w14:textId="77777777" w:rsidR="00A021D9" w:rsidRPr="00AA6441" w:rsidRDefault="00A021D9" w:rsidP="00A021D9">
      <w:pPr>
        <w:pStyle w:val="Brdtext"/>
      </w:pPr>
    </w:p>
    <w:p w14:paraId="471AE0CF" w14:textId="03B9CBB0" w:rsidR="00A021D9" w:rsidRPr="00AA6441" w:rsidRDefault="00A021D9" w:rsidP="00A021D9">
      <w:pPr>
        <w:pStyle w:val="Brdtext"/>
      </w:pPr>
      <w:r w:rsidRPr="00AA6441">
        <w:t xml:space="preserve">Punkt 1 om </w:t>
      </w:r>
      <w:r w:rsidRPr="00AA6441">
        <w:rPr>
          <w:i/>
          <w:iCs/>
        </w:rPr>
        <w:t>jämställd sjukfrånvaro</w:t>
      </w:r>
      <w:r w:rsidRPr="00AA6441">
        <w:t>*: Riksdagen har tillkännagett för regeringen det som utskottet anför om att regeringen dels bör ge Försäkringskassan i uppdrag att följa upp läkarintygsskrivande, dels bör tillsätta en utredning i syfte att motverka osakliga könsskillnader i sjukfrånvaro (bet. 2019/20:SfU13 s. 6 f</w:t>
      </w:r>
      <w:r w:rsidR="007E7A59">
        <w:t>.</w:t>
      </w:r>
      <w:r w:rsidRPr="00AA6441">
        <w:t xml:space="preserve">). </w:t>
      </w:r>
    </w:p>
    <w:p w14:paraId="5FEFB598" w14:textId="7CBAD34B" w:rsidR="004658FF" w:rsidRDefault="00A021D9" w:rsidP="00A021D9">
      <w:pPr>
        <w:pStyle w:val="Brdtextmedindrag"/>
      </w:pPr>
      <w:bookmarkStart w:id="185" w:name="_Hlk61526098"/>
      <w:r w:rsidRPr="00AA6441">
        <w:t>I budgetpropositionen för 2022 redovisades vidtagna åtgärder för riksdagen (prop. 2021/22:1 utg.omr. 10 avsnitt 3.6 s. 31 f</w:t>
      </w:r>
      <w:r w:rsidR="00AC512D">
        <w:t>.</w:t>
      </w:r>
      <w:r w:rsidRPr="00AA6441">
        <w:t xml:space="preserve">). </w:t>
      </w:r>
      <w:r w:rsidR="001B42F2">
        <w:t>I propositionen anfördes</w:t>
      </w:r>
      <w:r w:rsidRPr="00AA6441">
        <w:t xml:space="preserve"> följande. Regeringen har, i ett första steg, i regleringsbrevet för 2021 gett Försäkringskassan i uppdrag att skapa förutsättningar för systematiska uppföljningar av läkarintyg på vårdenhetsnivå. Försäkringskassan redovisade uppdraget den 29 juni 2021. Vid genom</w:t>
      </w:r>
      <w:r w:rsidR="00CE1884">
        <w:softHyphen/>
      </w:r>
      <w:r w:rsidRPr="00AA6441">
        <w:t>förandet av uppdraget har Försäkringskassan haft dialoger med Socialstyrelsen och hälso- och sjukvården och de</w:t>
      </w:r>
      <w:r w:rsidR="001B42F2">
        <w:t>ras</w:t>
      </w:r>
      <w:r w:rsidRPr="00AA6441">
        <w:t xml:space="preserve"> gemensamma bild är att uppföljningar kan ge nytta inom samverkansarbetet. </w:t>
      </w:r>
    </w:p>
    <w:p w14:paraId="13FAD14E" w14:textId="0500498B" w:rsidR="004658FF" w:rsidRDefault="00A021D9" w:rsidP="00A021D9">
      <w:pPr>
        <w:pStyle w:val="Brdtextmedindrag"/>
      </w:pPr>
      <w:r w:rsidRPr="00AA6441">
        <w:t xml:space="preserve">Regeringen har därefter i </w:t>
      </w:r>
      <w:r w:rsidR="001B42F2">
        <w:t xml:space="preserve">myndigheternas </w:t>
      </w:r>
      <w:r w:rsidRPr="00AA6441">
        <w:t>regleringsbrev för 2022 lämnat fortsatta uppdrag till Försäkringskassan respektive Socialstyrelsen att skapa förutsättningar för uppföljningar av läkarintyg.</w:t>
      </w:r>
    </w:p>
    <w:p w14:paraId="66B57A63" w14:textId="7EE0F614" w:rsidR="004D6456" w:rsidRDefault="00A021D9" w:rsidP="00A021D9">
      <w:pPr>
        <w:pStyle w:val="Brdtextmedindrag"/>
      </w:pPr>
      <w:r w:rsidRPr="00AA6441">
        <w:t>Uppdrage</w:t>
      </w:r>
      <w:r w:rsidR="001B42F2">
        <w:t>n</w:t>
      </w:r>
      <w:r w:rsidRPr="00AA6441">
        <w:t xml:space="preserve"> har genomförts i dialog med företrädare för hälso- och sjukvården. Myndigheterna</w:t>
      </w:r>
      <w:r w:rsidR="004658FF">
        <w:t xml:space="preserve"> redovisade uppdragen </w:t>
      </w:r>
      <w:r w:rsidRPr="00AA6441">
        <w:t>i oktober 2022</w:t>
      </w:r>
      <w:r w:rsidR="004658FF">
        <w:t xml:space="preserve">. </w:t>
      </w:r>
      <w:r w:rsidR="004658FF" w:rsidRPr="004658FF">
        <w:t xml:space="preserve">Deras slutsats är att det </w:t>
      </w:r>
      <w:r w:rsidR="001B42F2">
        <w:t>för närvarande</w:t>
      </w:r>
      <w:r w:rsidR="004658FF" w:rsidRPr="004658FF">
        <w:t xml:space="preserve"> inte finns någon möjlighet att följa upp läkarintyg på vårdgivarnivå. </w:t>
      </w:r>
      <w:r w:rsidR="001B42F2">
        <w:t>Myndigheternas</w:t>
      </w:r>
      <w:r w:rsidR="004658FF" w:rsidRPr="004658FF">
        <w:t xml:space="preserve"> utredning har visat att det system som initialt bedömdes kunna användas för ändamålet inte går att använda för att följa läkarintyg på vårdgivarnivå då varje region äger och driftar sina egna it-system. </w:t>
      </w:r>
      <w:bookmarkStart w:id="186" w:name="_Hlk127784054"/>
    </w:p>
    <w:p w14:paraId="1E9C37EB" w14:textId="1B07816C" w:rsidR="004D6456" w:rsidRDefault="001B42F2" w:rsidP="00A021D9">
      <w:pPr>
        <w:pStyle w:val="Brdtextmedindrag"/>
      </w:pPr>
      <w:r>
        <w:t>Utredningen Sjukförsäkringen i förändring – en utvärdering (S 2022:07, dir.</w:t>
      </w:r>
      <w:r w:rsidR="004D6456" w:rsidRPr="004D6456">
        <w:t xml:space="preserve"> 2022:64) </w:t>
      </w:r>
      <w:r w:rsidR="004552F1">
        <w:t xml:space="preserve">ska </w:t>
      </w:r>
      <w:r w:rsidR="004D6456" w:rsidRPr="004D6456">
        <w:t>slutredovisa</w:t>
      </w:r>
      <w:r>
        <w:t xml:space="preserve"> sitt arbete senast</w:t>
      </w:r>
      <w:r w:rsidR="004D6456" w:rsidRPr="004D6456">
        <w:t xml:space="preserve"> den 1</w:t>
      </w:r>
      <w:r>
        <w:t> </w:t>
      </w:r>
      <w:r w:rsidR="004D6456" w:rsidRPr="004D6456">
        <w:t>mars 2024</w:t>
      </w:r>
      <w:r w:rsidR="004552F1">
        <w:t>.</w:t>
      </w:r>
      <w:r w:rsidR="004D6456" w:rsidRPr="004D6456">
        <w:t xml:space="preserve"> </w:t>
      </w:r>
      <w:r w:rsidR="004552F1">
        <w:t>Vidare ska</w:t>
      </w:r>
      <w:r>
        <w:t xml:space="preserve"> U</w:t>
      </w:r>
      <w:r w:rsidR="004D6456" w:rsidRPr="004D6456">
        <w:t>tredning</w:t>
      </w:r>
      <w:r>
        <w:t>en om</w:t>
      </w:r>
      <w:r w:rsidR="004D6456" w:rsidRPr="004D6456">
        <w:t xml:space="preserve"> läkarintygets betydelse i sjukpenningärenden (</w:t>
      </w:r>
      <w:r>
        <w:t>S</w:t>
      </w:r>
      <w:r w:rsidR="007E7A59">
        <w:t> </w:t>
      </w:r>
      <w:r>
        <w:t xml:space="preserve">2022:06, dir. </w:t>
      </w:r>
      <w:r w:rsidR="004D6456" w:rsidRPr="004D6456">
        <w:t>2022:63) slutredovisa</w:t>
      </w:r>
      <w:r>
        <w:t xml:space="preserve"> sitt arbete senast</w:t>
      </w:r>
      <w:r w:rsidR="004D6456" w:rsidRPr="004D6456">
        <w:t xml:space="preserve"> den 7</w:t>
      </w:r>
      <w:r>
        <w:t> </w:t>
      </w:r>
      <w:r w:rsidR="004D6456" w:rsidRPr="004D6456">
        <w:t>juni 2023</w:t>
      </w:r>
      <w:r w:rsidR="004552F1">
        <w:t xml:space="preserve">. </w:t>
      </w:r>
      <w:r w:rsidR="004D6456" w:rsidRPr="004D6456">
        <w:t xml:space="preserve">Inspektionen för socialförsäkringen </w:t>
      </w:r>
      <w:r w:rsidR="004530D5">
        <w:t xml:space="preserve">har fått ett uppdrag </w:t>
      </w:r>
      <w:r w:rsidR="004D6456" w:rsidRPr="004D6456">
        <w:t>att analysera Försäkringskassans handläggning utifrån ett likabehandlingsperspektiv</w:t>
      </w:r>
      <w:r w:rsidR="004530D5">
        <w:t>. Uppdraget</w:t>
      </w:r>
      <w:r w:rsidR="004552F1">
        <w:t xml:space="preserve"> ska </w:t>
      </w:r>
      <w:r w:rsidR="004D6456" w:rsidRPr="004D6456">
        <w:t>slutredovisas den 31</w:t>
      </w:r>
      <w:r>
        <w:t> </w:t>
      </w:r>
      <w:r w:rsidR="004D6456" w:rsidRPr="004D6456">
        <w:t>oktober 2024</w:t>
      </w:r>
      <w:r w:rsidR="004530D5">
        <w:t xml:space="preserve">. </w:t>
      </w:r>
      <w:r>
        <w:t>Dessutom</w:t>
      </w:r>
      <w:r w:rsidR="004530D5">
        <w:t xml:space="preserve"> har Försäkringskassan </w:t>
      </w:r>
      <w:r>
        <w:t xml:space="preserve">i myndighetens regleringsbrev </w:t>
      </w:r>
      <w:r w:rsidR="004530D5">
        <w:t>fått</w:t>
      </w:r>
      <w:r w:rsidR="004552F1">
        <w:t xml:space="preserve"> ett</w:t>
      </w:r>
      <w:r w:rsidR="004D6456" w:rsidRPr="004D6456">
        <w:t xml:space="preserve"> uppdrag att analysera skillnader i nyttjande av sjukförsäkringen, </w:t>
      </w:r>
      <w:r>
        <w:t xml:space="preserve">som ska </w:t>
      </w:r>
      <w:r w:rsidR="004D6456" w:rsidRPr="004D6456">
        <w:t xml:space="preserve">slutredovisas den 1 april 2025. </w:t>
      </w:r>
      <w:r w:rsidR="004530D5" w:rsidRPr="004658FF">
        <w:t>Punkten är inte slutbehandlad.</w:t>
      </w:r>
    </w:p>
    <w:bookmarkEnd w:id="186"/>
    <w:bookmarkEnd w:id="185"/>
    <w:p w14:paraId="4A10831B" w14:textId="2BF816B8" w:rsidR="00A021D9" w:rsidRPr="00AA6441" w:rsidRDefault="00A021D9" w:rsidP="00A021D9">
      <w:pPr>
        <w:pStyle w:val="Rubrik5utannumrering"/>
      </w:pPr>
      <w:r w:rsidRPr="00AA6441">
        <w:t>2</w:t>
      </w:r>
      <w:r w:rsidR="00F13F02">
        <w:t>2</w:t>
      </w:r>
      <w:r w:rsidRPr="00AA6441">
        <w:t>. Rskr. 2019/20:173</w:t>
      </w:r>
    </w:p>
    <w:p w14:paraId="76827141" w14:textId="77777777" w:rsidR="00A021D9" w:rsidRPr="00AA6441" w:rsidRDefault="00A021D9" w:rsidP="00CE1884">
      <w:pPr>
        <w:pStyle w:val="Brdtext"/>
        <w:jc w:val="left"/>
      </w:pPr>
      <w:r w:rsidRPr="00AA6441">
        <w:t>Folkhälsofrågor</w:t>
      </w:r>
    </w:p>
    <w:p w14:paraId="053FD1A3" w14:textId="77777777" w:rsidR="00A021D9" w:rsidRPr="00AA6441" w:rsidRDefault="00A021D9" w:rsidP="00CE1884">
      <w:pPr>
        <w:pStyle w:val="Brdtext"/>
        <w:jc w:val="left"/>
      </w:pPr>
      <w:r w:rsidRPr="00AA6441">
        <w:t>Motioner från allmänna motionstiden 2019/20, bet. 2019/20:SoU5</w:t>
      </w:r>
    </w:p>
    <w:p w14:paraId="7C5A19FA" w14:textId="77777777" w:rsidR="00A021D9" w:rsidRPr="00AA6441" w:rsidRDefault="00A021D9" w:rsidP="00CE1884">
      <w:pPr>
        <w:pStyle w:val="Brdtext"/>
        <w:jc w:val="left"/>
      </w:pPr>
      <w:r w:rsidRPr="00AA6441">
        <w:t>Tidigare redovisad, se skr. 2020/21:75 (S 32) och skr. 2021/22:75 (S 24).</w:t>
      </w:r>
    </w:p>
    <w:p w14:paraId="27A37BC4" w14:textId="77777777" w:rsidR="00A021D9" w:rsidRPr="00AA6441" w:rsidRDefault="00A021D9" w:rsidP="00CE1884">
      <w:pPr>
        <w:pStyle w:val="Brdtext"/>
        <w:jc w:val="left"/>
      </w:pPr>
      <w:r w:rsidRPr="00AA6441">
        <w:t>Skrivelsen är inte slutbehandlad.</w:t>
      </w:r>
    </w:p>
    <w:p w14:paraId="45CFD011" w14:textId="77777777" w:rsidR="00A021D9" w:rsidRPr="00AA6441" w:rsidRDefault="00A021D9" w:rsidP="00A021D9">
      <w:pPr>
        <w:pStyle w:val="Brdtext"/>
      </w:pPr>
    </w:p>
    <w:p w14:paraId="506DE90D" w14:textId="49B56C0D" w:rsidR="00A021D9" w:rsidRPr="00AA6441" w:rsidRDefault="00A021D9" w:rsidP="00A021D9">
      <w:pPr>
        <w:pStyle w:val="Brdtext"/>
      </w:pPr>
      <w:r w:rsidRPr="00AA6441">
        <w:t xml:space="preserve">Punkt 4 om </w:t>
      </w:r>
      <w:r w:rsidRPr="00AA6441">
        <w:rPr>
          <w:i/>
          <w:iCs/>
        </w:rPr>
        <w:t>förebyggande insatser för att främja hbtq-personers psykiska hälsa*</w:t>
      </w:r>
      <w:r w:rsidRPr="00AA6441">
        <w:t>: Riksdagen har tillkännagett för regeringen det som utskottet anför om förebyggande insatser för att främja hbtq-personers psykiska hälsa (bet. 2019/20:SoU5 s. 21 f</w:t>
      </w:r>
      <w:r w:rsidR="00AC512D">
        <w:t>.</w:t>
      </w:r>
      <w:r w:rsidRPr="00AA6441">
        <w:t xml:space="preserve">). </w:t>
      </w:r>
      <w:bookmarkStart w:id="187" w:name="_Hlk124513441"/>
      <w:r w:rsidRPr="00AA6441">
        <w:t>I budgetpropositionen för 2022 (prop. 2021/22:1 utg.omr. 9 avsnitt 5.3 s. 81) redovisade regeringen att tillkännagivandet var slutbehandlat och angav följande.</w:t>
      </w:r>
      <w:bookmarkEnd w:id="187"/>
      <w:r w:rsidRPr="00AA6441">
        <w:t xml:space="preserve"> Regeringen har gett Folkhälsomyndigheten och Socialstyrelsen ett uppdrag att till</w:t>
      </w:r>
      <w:r w:rsidR="00CE1884">
        <w:softHyphen/>
      </w:r>
      <w:r w:rsidRPr="00AA6441">
        <w:t>sammans med ett tjugotal berörda myndigheter inkomma med underlag inför en kommande nationell strategi inom området psykisk hälsa och suicidprevention (S2020/06171). I arbetet ska bl.a. hbtq-personer särskilt lyftas. Uppdraget ska slutredovisas senast den 1 september 2023. Rege</w:t>
      </w:r>
      <w:r w:rsidR="00CE1884">
        <w:softHyphen/>
      </w:r>
      <w:r w:rsidRPr="00AA6441">
        <w:t xml:space="preserve">ringen har också gett Myndigheten för ungdoms- och civilsamhällesfrågor (MUCF) och Folkhälsomyndigheten i uppdrag att genomföra en kartläggning av ungdomars upplevda psykiska hälsa och ohälsa (S2021/01354). Uppdraget ska slutredovisas senast den 1 juni 2023. </w:t>
      </w:r>
    </w:p>
    <w:p w14:paraId="23927F80" w14:textId="17FE0B4C" w:rsidR="00A021D9" w:rsidRPr="00AA6441" w:rsidRDefault="00A021D9" w:rsidP="00A021D9">
      <w:pPr>
        <w:pStyle w:val="Brdtextmedindrag"/>
      </w:pPr>
      <w:r w:rsidRPr="00AA6441">
        <w:t>Riksdagen ansåg dock att tillkännagivandet inte kunde anses slut</w:t>
      </w:r>
      <w:r w:rsidRPr="00AA6441">
        <w:softHyphen/>
        <w:t xml:space="preserve">behandlat genom de redovisade åtgärderna (bet. 2021/22:SoU1, rskr. 2021/22:123). </w:t>
      </w:r>
      <w:r w:rsidR="0053237F">
        <w:t>Punkten står därför åter som öppen.</w:t>
      </w:r>
      <w:r w:rsidRPr="00AA6441">
        <w:t xml:space="preserve"> Regeringen avser att återkomma till riksdagen med anledning av tillkännagivandet</w:t>
      </w:r>
      <w:r w:rsidRPr="00061411">
        <w:t>.</w:t>
      </w:r>
      <w:r w:rsidRPr="00AA6441">
        <w:t xml:space="preserve"> Punkten är inte slutbehandlad.</w:t>
      </w:r>
    </w:p>
    <w:p w14:paraId="46321AEE" w14:textId="09FCCE8D" w:rsidR="00A021D9" w:rsidRPr="00AA6441" w:rsidRDefault="00A021D9" w:rsidP="00A021D9">
      <w:pPr>
        <w:pStyle w:val="Brdtextmedindrag"/>
      </w:pPr>
      <w:r w:rsidRPr="00AA6441">
        <w:t xml:space="preserve">Punkt 6 om </w:t>
      </w:r>
      <w:r w:rsidRPr="00AA6441">
        <w:rPr>
          <w:i/>
          <w:iCs/>
        </w:rPr>
        <w:t>informationsplikten för hivpositiva*</w:t>
      </w:r>
      <w:r w:rsidRPr="00AA6441">
        <w:t>: Riksdagen har tillkännagett för regeringen det som utskottet anför om en översyn av smittskyddslagen (bet. 2019/20:SoU5 s. 26 f</w:t>
      </w:r>
      <w:r w:rsidR="007E7A59">
        <w:t>.</w:t>
      </w:r>
      <w:r w:rsidRPr="00AA6441">
        <w:t xml:space="preserve">). </w:t>
      </w:r>
    </w:p>
    <w:p w14:paraId="0B3FF69A" w14:textId="4664A275" w:rsidR="00A021D9" w:rsidRPr="00AA6441" w:rsidRDefault="00A021D9" w:rsidP="00A021D9">
      <w:pPr>
        <w:pStyle w:val="Brdtextmedindrag"/>
      </w:pPr>
      <w:r w:rsidRPr="00AA6441">
        <w:t>Regeringen beslutade den 30 juni 2022 om ett uppdrag till Folk</w:t>
      </w:r>
      <w:r w:rsidR="00CE1884">
        <w:softHyphen/>
      </w:r>
      <w:r w:rsidRPr="00AA6441">
        <w:t xml:space="preserve">hälsomyndigheten att ta fram underlag till en uppdaterad nationell strategi mot hiv/aids och vissa andra smittsamma sjukdomar, specifikt med sikte på sexuellt överförda infektioner (S2022/02972). I uppdraget ingår att peka ut eventuella förändringar som skett sedan den senaste nationella strategin och lämna förslag på uppdateringar. Underlaget ska verka för att insatserna ska nå samtliga målgrupper som är särskilt viktiga att nå i det hivpreventiva arbetet och att de insatser som genomförs är i enlighet med aktuellt kunskapsläge och anpassat utefter den nuvarande epidemiologiska situationen. </w:t>
      </w:r>
      <w:r w:rsidR="004B0A75">
        <w:t xml:space="preserve">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epidemiologiska bedömningar. Utveckling har även skett vad gäller tillgången till enkla och effektiva läkemedelsbehandlingar och kunskapsläget om att välinställd hiv inte överförs vid sex har förändrats sedan förra strategin beslutades. </w:t>
      </w:r>
      <w:r w:rsidR="004658FF" w:rsidRPr="004658FF">
        <w:t>Folkhälsomyndigheten ska redovisa uppdraget senast den 30 april 2023.</w:t>
      </w:r>
      <w:r w:rsidR="005E48C1">
        <w:t xml:space="preserve"> </w:t>
      </w:r>
      <w:r w:rsidRPr="00AA6441">
        <w:t>Punkten är inte slutbehandlad.</w:t>
      </w:r>
    </w:p>
    <w:p w14:paraId="2FE43921" w14:textId="77777777" w:rsidR="00A021D9" w:rsidRPr="00AA6441" w:rsidRDefault="00A021D9" w:rsidP="00A021D9">
      <w:pPr>
        <w:pStyle w:val="Brdtextmedindrag"/>
      </w:pPr>
      <w:r w:rsidRPr="00AA6441">
        <w:t>Följande punkter är inte slutbehandlade: 4 och 6.</w:t>
      </w:r>
    </w:p>
    <w:p w14:paraId="61706FE4" w14:textId="19F5D85B" w:rsidR="00A021D9" w:rsidRPr="00AA6441" w:rsidRDefault="00A021D9" w:rsidP="00A021D9">
      <w:pPr>
        <w:pStyle w:val="Rubrik5utannumrering"/>
      </w:pPr>
      <w:r w:rsidRPr="00AA6441">
        <w:t>2</w:t>
      </w:r>
      <w:r w:rsidR="00F13F02">
        <w:t>3</w:t>
      </w:r>
      <w:r w:rsidRPr="00AA6441">
        <w:t>. Rskr. 2019/20:174</w:t>
      </w:r>
    </w:p>
    <w:p w14:paraId="318173EB" w14:textId="77777777" w:rsidR="00A021D9" w:rsidRPr="00AA6441" w:rsidRDefault="00A021D9" w:rsidP="00CE1884">
      <w:pPr>
        <w:pStyle w:val="Brdtext"/>
        <w:jc w:val="left"/>
      </w:pPr>
      <w:r w:rsidRPr="00AA6441">
        <w:t>Alkohol-, narkotika-, dopnings- och tobaksfrågor</w:t>
      </w:r>
    </w:p>
    <w:p w14:paraId="4E48BC09" w14:textId="77777777" w:rsidR="00A021D9" w:rsidRPr="00AA6441" w:rsidRDefault="00A021D9" w:rsidP="00CE1884">
      <w:pPr>
        <w:pStyle w:val="Brdtext"/>
        <w:jc w:val="left"/>
      </w:pPr>
      <w:r w:rsidRPr="00AA6441">
        <w:t>Motioner från allmänna motionstiden 2019/20, bet. 2019/20:SoU7</w:t>
      </w:r>
    </w:p>
    <w:p w14:paraId="576291EA" w14:textId="77777777" w:rsidR="00A021D9" w:rsidRPr="00AA6441" w:rsidRDefault="00A021D9" w:rsidP="00CE1884">
      <w:pPr>
        <w:pStyle w:val="Brdtext"/>
        <w:jc w:val="left"/>
      </w:pPr>
      <w:r w:rsidRPr="00AA6441">
        <w:t>Tidigare redovisad, se skr. 2020/21:75 (S 33) och skr. 2021/22:75 (S 25).</w:t>
      </w:r>
    </w:p>
    <w:p w14:paraId="7B84A661" w14:textId="77777777" w:rsidR="00A021D9" w:rsidRPr="00AA6441" w:rsidRDefault="00A021D9" w:rsidP="00CE1884">
      <w:pPr>
        <w:pStyle w:val="Brdtext"/>
        <w:jc w:val="left"/>
      </w:pPr>
      <w:r w:rsidRPr="00AA6441">
        <w:t>Skrivelsen är inte slutbehandlad.</w:t>
      </w:r>
    </w:p>
    <w:p w14:paraId="2AEFD86B" w14:textId="77777777" w:rsidR="00A021D9" w:rsidRPr="00AA6441" w:rsidRDefault="00A021D9" w:rsidP="00A021D9">
      <w:pPr>
        <w:pStyle w:val="Brdtext"/>
      </w:pPr>
    </w:p>
    <w:p w14:paraId="2A15822D" w14:textId="31743DCF" w:rsidR="00A021D9" w:rsidRPr="00AA6441" w:rsidRDefault="00A021D9" w:rsidP="001D4D4B">
      <w:pPr>
        <w:pStyle w:val="Brdtext"/>
      </w:pPr>
      <w:r w:rsidRPr="00AA6441">
        <w:t xml:space="preserve">Punkt 7 om </w:t>
      </w:r>
      <w:r w:rsidRPr="00AA6441">
        <w:rPr>
          <w:i/>
          <w:iCs/>
        </w:rPr>
        <w:t>utvärdering av narkotikapolitiken m.m.*</w:t>
      </w:r>
      <w:r w:rsidRPr="00AA6441">
        <w:t xml:space="preserve">: Riksdagen har tillkännagett för regeringen det som utskottet anför om dels en nollvison när det gäller narkotikarelaterade dödsfall, dels en utvärdering av narkotikapolitiken (bet. 2019/20:SoU7 s. 22 f). </w:t>
      </w:r>
      <w:bookmarkStart w:id="188" w:name="_Hlk124513674"/>
      <w:r w:rsidRPr="00AA6441">
        <w:t xml:space="preserve">I propositionen En förnyad strategi för politiken avseende alkohol, narkotika, dopning, tobak och nikotin samt spel om pengar 2021–2025 (prop. 2020/21:132 </w:t>
      </w:r>
      <w:r w:rsidR="00A23929">
        <w:t>s.</w:t>
      </w:r>
      <w:r w:rsidR="00F4400A">
        <w:t> </w:t>
      </w:r>
      <w:r w:rsidR="00A23929">
        <w:t xml:space="preserve">65, </w:t>
      </w:r>
      <w:r w:rsidRPr="00AA6441">
        <w:t>bet. 2020/21:SoU25, rskr</w:t>
      </w:r>
      <w:r w:rsidR="00907F56">
        <w:t>.</w:t>
      </w:r>
      <w:r w:rsidRPr="00AA6441">
        <w:t xml:space="preserve"> 2020/21:375) </w:t>
      </w:r>
      <w:bookmarkEnd w:id="188"/>
      <w:r w:rsidR="00A23929">
        <w:t>behandlades tillkännagivandet och bedömdes slutbehandlat i den del som avser en nollvision</w:t>
      </w:r>
      <w:r w:rsidR="00F37CB3">
        <w:t xml:space="preserve"> </w:t>
      </w:r>
      <w:r w:rsidR="00A23929">
        <w:t>för narkotikar</w:t>
      </w:r>
      <w:r w:rsidR="00F37CB3">
        <w:t>e</w:t>
      </w:r>
      <w:r w:rsidR="00A23929">
        <w:t xml:space="preserve">laterade dödsfall, genom att regeringen fastställde </w:t>
      </w:r>
      <w:r w:rsidRPr="00AA6441">
        <w:t xml:space="preserve">ett mål om en nollvision avseende dödsfall till följd av läkemedels- och narkotikaförgiftningar ska inkluderas i ANDTS-strategin. </w:t>
      </w:r>
      <w:bookmarkStart w:id="189" w:name="_Hlk124513711"/>
      <w:r w:rsidR="00F37CB3">
        <w:t xml:space="preserve">I </w:t>
      </w:r>
      <w:r w:rsidRPr="00AA6441">
        <w:t xml:space="preserve">propositionen </w:t>
      </w:r>
      <w:r w:rsidR="00F37CB3">
        <w:t xml:space="preserve">anfördes </w:t>
      </w:r>
      <w:r w:rsidRPr="00AA6441">
        <w:t>att tillkännagivandet i denna del därmed skulle anses slutbehandlat (prop. 2020/21:132</w:t>
      </w:r>
      <w:r w:rsidR="001707B7">
        <w:t xml:space="preserve"> </w:t>
      </w:r>
      <w:r w:rsidR="001707B7" w:rsidRPr="00AA6441">
        <w:t>s. 65</w:t>
      </w:r>
      <w:r w:rsidR="001707B7">
        <w:t>,</w:t>
      </w:r>
      <w:r w:rsidRPr="00AA6441">
        <w:t xml:space="preserve"> bet. 2020/21:SoU25, rskr</w:t>
      </w:r>
      <w:r w:rsidR="00907F56">
        <w:t>.</w:t>
      </w:r>
      <w:r w:rsidRPr="00AA6441">
        <w:t xml:space="preserve"> 2020/21:375</w:t>
      </w:r>
      <w:r w:rsidR="001707B7">
        <w:t>)</w:t>
      </w:r>
      <w:r w:rsidRPr="00AA6441">
        <w:t>.</w:t>
      </w:r>
    </w:p>
    <w:bookmarkEnd w:id="189"/>
    <w:p w14:paraId="162FCB72" w14:textId="15EB324E" w:rsidR="00A021D9" w:rsidRPr="00AA6441" w:rsidRDefault="00A021D9" w:rsidP="00A021D9">
      <w:pPr>
        <w:pStyle w:val="Brdtextmedindrag"/>
      </w:pPr>
      <w:r w:rsidRPr="00AA6441">
        <w:t xml:space="preserve">Riksdagen har i tillkännagivandet vidare </w:t>
      </w:r>
      <w:r w:rsidR="00F37CB3">
        <w:t>uppmanat</w:t>
      </w:r>
      <w:r w:rsidRPr="00AA6441">
        <w:t xml:space="preserve"> regeringen att utvärdera den nuvarande narkotikapolitiken. Regeringen angav i </w:t>
      </w:r>
      <w:r w:rsidR="00F37CB3">
        <w:t xml:space="preserve">samma </w:t>
      </w:r>
      <w:r w:rsidRPr="00AA6441">
        <w:t xml:space="preserve">proposition att denna del av tillkännagivandet alltjämt bereds i Regeringskansliet och inte är slutbehandlad (prop. 2020/21:132 </w:t>
      </w:r>
      <w:r w:rsidR="001707B7" w:rsidRPr="00AA6441">
        <w:t>s. 65 f</w:t>
      </w:r>
      <w:r w:rsidR="007E7A59">
        <w:t>.</w:t>
      </w:r>
      <w:r w:rsidR="001707B7">
        <w:t xml:space="preserve">, </w:t>
      </w:r>
      <w:r w:rsidRPr="00AA6441">
        <w:t>bet. 2020/21:SoU25, rskr</w:t>
      </w:r>
      <w:r w:rsidR="00907F56">
        <w:t>.</w:t>
      </w:r>
      <w:r w:rsidRPr="00AA6441">
        <w:t xml:space="preserve"> 2020/21:375). </w:t>
      </w:r>
    </w:p>
    <w:p w14:paraId="429C98C0" w14:textId="57B3BBFC" w:rsidR="00A021D9" w:rsidRPr="00AA6441" w:rsidRDefault="00A021D9" w:rsidP="00A021D9">
      <w:pPr>
        <w:pStyle w:val="Brdtextmedindrag"/>
      </w:pPr>
      <w:r w:rsidRPr="00AA6441">
        <w:t xml:space="preserve">Riksdagen </w:t>
      </w:r>
      <w:r w:rsidR="00F37CB3">
        <w:t xml:space="preserve">beslutade att </w:t>
      </w:r>
      <w:r w:rsidRPr="00AA6441">
        <w:t>avsl</w:t>
      </w:r>
      <w:r w:rsidR="00F37CB3">
        <w:t>å</w:t>
      </w:r>
      <w:r w:rsidRPr="00AA6441">
        <w:t xml:space="preserve"> regeringens proposition och </w:t>
      </w:r>
      <w:r w:rsidR="00F37CB3">
        <w:t>riktade</w:t>
      </w:r>
      <w:r w:rsidRPr="00AA6441">
        <w:t xml:space="preserve"> ett tillkännagivande </w:t>
      </w:r>
      <w:r w:rsidR="00F37CB3">
        <w:t xml:space="preserve">till regeringen </w:t>
      </w:r>
      <w:r w:rsidRPr="00AA6441">
        <w:t>om en ny ANDTS-strategi (bet. 2020/21:SoU25, rskr. 2020/21:375</w:t>
      </w:r>
      <w:r w:rsidR="00F4400A">
        <w:t>)</w:t>
      </w:r>
      <w:r w:rsidR="004658FF">
        <w:t xml:space="preserve">, </w:t>
      </w:r>
      <w:r w:rsidR="00F4400A">
        <w:t>s</w:t>
      </w:r>
      <w:r w:rsidRPr="00AA6441">
        <w:t>e vidare rskr. 2020/21:375 punkt 2.</w:t>
      </w:r>
    </w:p>
    <w:p w14:paraId="760DA449" w14:textId="2D47C4ED" w:rsidR="00A021D9" w:rsidRPr="00AA6441" w:rsidRDefault="00A021D9" w:rsidP="00563EC0">
      <w:pPr>
        <w:pStyle w:val="Brdtextmedindrag"/>
      </w:pPr>
      <w:r w:rsidRPr="00AA6441">
        <w:t>I mars 2022 överlämnade regeringen skrivelsen En samlad strategi för alkohol-, narkotika-, dopnings- och tobakspolitiken samt spel om pengar 2022–2025 (skr. 2021/22:213) till riksdagen. Regeringen bedömde</w:t>
      </w:r>
      <w:r w:rsidR="00F37CB3">
        <w:t xml:space="preserve"> </w:t>
      </w:r>
      <w:r w:rsidRPr="00AA6441">
        <w:t xml:space="preserve">i </w:t>
      </w:r>
      <w:r w:rsidR="00F37CB3">
        <w:t xml:space="preserve">skrivelsen </w:t>
      </w:r>
      <w:r w:rsidRPr="00AA6441">
        <w:t xml:space="preserve">att den del av tillkännagivandet som avser en nollvision när det gäller narkotikarelaterade dödsfall är tillgodosett samt att regeringen avser att återkomma till riksdagen med anledning av tillkännagivandet i sin helhet och att detta är inte slutbehandlat (skr. 2021/22:213 s. 66). </w:t>
      </w:r>
      <w:r w:rsidR="00F37CB3">
        <w:t>Narkotikautredningen (S 2022:01) har fått</w:t>
      </w:r>
      <w:r w:rsidRPr="00AA6441">
        <w:t xml:space="preserve">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w:t>
      </w:r>
      <w:r w:rsidR="00F274CD">
        <w:t>.</w:t>
      </w:r>
      <w:r w:rsidRPr="00AA6441">
        <w:t xml:space="preserve"> Punkten är inte slutbehandlad.</w:t>
      </w:r>
    </w:p>
    <w:p w14:paraId="046480AE" w14:textId="2D2ED14B" w:rsidR="00A021D9" w:rsidRPr="00AA6441" w:rsidRDefault="00A021D9" w:rsidP="00A021D9">
      <w:pPr>
        <w:pStyle w:val="Rubrik5utannumrering"/>
      </w:pPr>
      <w:r w:rsidRPr="00AA6441">
        <w:t>2</w:t>
      </w:r>
      <w:r w:rsidR="00F13F02">
        <w:t>4</w:t>
      </w:r>
      <w:r w:rsidRPr="00AA6441">
        <w:t>. Rskr. 2019/20:275</w:t>
      </w:r>
    </w:p>
    <w:p w14:paraId="1EA945F1" w14:textId="77777777" w:rsidR="00A021D9" w:rsidRPr="00AA6441" w:rsidRDefault="00A021D9" w:rsidP="00A021D9">
      <w:pPr>
        <w:pStyle w:val="Brdtext"/>
      </w:pPr>
      <w:r w:rsidRPr="00AA6441">
        <w:t>Hälso- och sjukvårdens organisation m.m.</w:t>
      </w:r>
    </w:p>
    <w:p w14:paraId="5EECE0E7" w14:textId="77777777" w:rsidR="00A021D9" w:rsidRPr="00AA6441" w:rsidRDefault="00A021D9" w:rsidP="00A021D9">
      <w:pPr>
        <w:pStyle w:val="Brdtext"/>
      </w:pPr>
      <w:r w:rsidRPr="00AA6441">
        <w:t>Motioner från allmänna motionstiden 2019/20, bet. 2019/20:SoU11</w:t>
      </w:r>
    </w:p>
    <w:p w14:paraId="407CDA28" w14:textId="77777777" w:rsidR="00A021D9" w:rsidRPr="00AA6441" w:rsidRDefault="00A021D9" w:rsidP="00A021D9">
      <w:pPr>
        <w:pStyle w:val="Brdtext"/>
      </w:pPr>
      <w:r w:rsidRPr="00AA6441">
        <w:t>Tidigare redovisad, se skr. 2020/21:75 (S 42) och skr. 2021/22:75 (S 27).</w:t>
      </w:r>
    </w:p>
    <w:p w14:paraId="10C9FB03" w14:textId="77777777" w:rsidR="00A021D9" w:rsidRPr="00AA6441" w:rsidRDefault="00A021D9" w:rsidP="00A021D9">
      <w:pPr>
        <w:pStyle w:val="Brdtext"/>
      </w:pPr>
      <w:r w:rsidRPr="00AA6441">
        <w:t>Skrivelsen är inte slutbehandlad.</w:t>
      </w:r>
    </w:p>
    <w:p w14:paraId="2FAF6AB2" w14:textId="77777777" w:rsidR="00A021D9" w:rsidRPr="00AA6441" w:rsidRDefault="00A021D9" w:rsidP="00A021D9">
      <w:pPr>
        <w:pStyle w:val="Brdtext"/>
      </w:pPr>
    </w:p>
    <w:p w14:paraId="05B4A43E" w14:textId="34CDA558" w:rsidR="00736948" w:rsidRDefault="00A021D9" w:rsidP="00A021D9">
      <w:pPr>
        <w:pStyle w:val="Brdtext"/>
      </w:pPr>
      <w:r w:rsidRPr="00AA6441">
        <w:t xml:space="preserve">Punkt 18 om </w:t>
      </w:r>
      <w:r w:rsidRPr="00AA6441">
        <w:rPr>
          <w:i/>
          <w:iCs/>
        </w:rPr>
        <w:t>digitalisering i vården</w:t>
      </w:r>
      <w:r w:rsidRPr="00AA6441">
        <w:t>*: Riksdagen har tillkännagett för regeringen det som utskottet anför om digitalisering i vården (bet. 2019/20:SoU11 s. 75 f</w:t>
      </w:r>
      <w:r w:rsidR="007E7A59">
        <w:t>.</w:t>
      </w:r>
      <w:r w:rsidRPr="00AA6441">
        <w:t xml:space="preserve">). </w:t>
      </w:r>
      <w:r w:rsidR="00E83736">
        <w:t xml:space="preserve">Utredningen om samanhållen information inom vård och omsorg (S 2019:019) har haft </w:t>
      </w:r>
      <w:r w:rsidRPr="00AA6441">
        <w:t>i uppdrag att utreda och lämna förslag som rör personuppgiftshantering inom och mellan socialtjänst och hälso- och sjukvård (dir. 2019:37).</w:t>
      </w:r>
      <w:r w:rsidR="008610C4">
        <w:t xml:space="preserve"> U</w:t>
      </w:r>
      <w:r w:rsidRPr="00AA6441">
        <w:t>tredningen</w:t>
      </w:r>
      <w:r w:rsidR="008610C4">
        <w:t>s</w:t>
      </w:r>
      <w:r w:rsidRPr="00AA6441">
        <w:t xml:space="preserve"> delbetänkande Informationsöverföring inom vård och omsorg (SOU 2021:4) berör delar av tillkännagivandet. I betänkandet föreslås en ny lag om sammanhållen vård- och omsorgs</w:t>
      </w:r>
      <w:r w:rsidR="00CE1884">
        <w:softHyphen/>
      </w:r>
      <w:r w:rsidRPr="00AA6441">
        <w:t>dokumentation och kvalitetsuppföljning. I maj 2021 lämnade</w:t>
      </w:r>
      <w:r w:rsidR="008610C4">
        <w:t xml:space="preserve"> utredningen sitt</w:t>
      </w:r>
      <w:r w:rsidRPr="00AA6441">
        <w:t xml:space="preserve"> slut</w:t>
      </w:r>
      <w:r w:rsidR="00CE1884">
        <w:softHyphen/>
      </w:r>
      <w:r w:rsidRPr="00AA6441">
        <w:t xml:space="preserve">betänkande Ombuds tillgång till vård- och omsorgsuppgifter och förenklad behörighetskontroll inom vården (SOU 2021:39). De båda betänkandena har remissbehandlats. Regeringen </w:t>
      </w:r>
      <w:r w:rsidR="00FB7943">
        <w:t>behandlade</w:t>
      </w:r>
      <w:r w:rsidRPr="00AA6441">
        <w:t xml:space="preserve"> </w:t>
      </w:r>
      <w:r w:rsidR="00FB7943">
        <w:t>tillkännagivandet i</w:t>
      </w:r>
      <w:r w:rsidRPr="00AA6441">
        <w:t xml:space="preserve"> propositionen Sammanhållen vård- och omsorgsdokumentation (prop. 2021/22:177, bet. 2021/22:SoU30, rskr. 2021/22:381)</w:t>
      </w:r>
      <w:r w:rsidR="00FB7943">
        <w:t>.</w:t>
      </w:r>
      <w:r w:rsidRPr="00AA6441">
        <w:t xml:space="preserve"> Genom förslagen i propositionen ans</w:t>
      </w:r>
      <w:r w:rsidR="00FB7943">
        <w:t>åg</w:t>
      </w:r>
      <w:r w:rsidRPr="00AA6441">
        <w:t xml:space="preserve"> regeringen att den del av tillkännagivandet har tillgodosetts som rör att skapa goda möjligheter till sammanhållen journalföring och informationsdelning mellan hälso- och sjukvård och vissa delar av socialtjänsten, </w:t>
      </w:r>
      <w:r w:rsidR="00FB7943">
        <w:t>och att tillkännagivnadet var slutbehandlat</w:t>
      </w:r>
      <w:r w:rsidR="00E040C4">
        <w:t>.</w:t>
      </w:r>
      <w:r w:rsidR="00FB7943">
        <w:t xml:space="preserve"> </w:t>
      </w:r>
    </w:p>
    <w:p w14:paraId="779D08E0" w14:textId="74011BDF" w:rsidR="00A021D9" w:rsidRPr="00AA6441" w:rsidRDefault="008610C4" w:rsidP="001D4D4B">
      <w:pPr>
        <w:pStyle w:val="Brdtextmedindrag"/>
      </w:pPr>
      <w:r>
        <w:t>I fråga om</w:t>
      </w:r>
      <w:r w:rsidR="00736948">
        <w:t xml:space="preserve"> den del </w:t>
      </w:r>
      <w:r>
        <w:t xml:space="preserve">av tillkännagivandet som </w:t>
      </w:r>
      <w:r w:rsidR="00736948">
        <w:t>avser</w:t>
      </w:r>
      <w:r w:rsidR="00736948" w:rsidRPr="00736948">
        <w:t xml:space="preserve"> </w:t>
      </w:r>
      <w:r w:rsidR="00736948" w:rsidRPr="00AA6441">
        <w:t>patientens samtycke till att uppgifter om patienten görs tillgängliga för andra vårdgivare</w:t>
      </w:r>
      <w:r>
        <w:t>,</w:t>
      </w:r>
      <w:r w:rsidR="00A021D9" w:rsidRPr="00AA6441">
        <w:t xml:space="preserve"> </w:t>
      </w:r>
      <w:r w:rsidR="00736948">
        <w:t>har förslag till regler</w:t>
      </w:r>
      <w:r>
        <w:t>ing</w:t>
      </w:r>
      <w:r w:rsidR="00736948">
        <w:t xml:space="preserve"> lämnats i</w:t>
      </w:r>
      <w:r w:rsidR="00A021D9" w:rsidRPr="00AA6441">
        <w:t xml:space="preserve"> </w:t>
      </w:r>
      <w:r w:rsidR="001707B7">
        <w:t xml:space="preserve">betänkandet </w:t>
      </w:r>
      <w:r w:rsidR="001707B7" w:rsidRPr="001707B7">
        <w:t>Ombuds tillgång till vård- och omsorgsuppgifter och förenklad behörighetskontroll inom vården</w:t>
      </w:r>
      <w:r w:rsidR="001707B7">
        <w:t xml:space="preserve"> </w:t>
      </w:r>
      <w:r>
        <w:t>(</w:t>
      </w:r>
      <w:r w:rsidR="00A021D9" w:rsidRPr="00AA6441">
        <w:t>SOU 202</w:t>
      </w:r>
      <w:r w:rsidR="007E7A59">
        <w:t>1</w:t>
      </w:r>
      <w:r w:rsidR="00A021D9" w:rsidRPr="00AA6441">
        <w:t>:39</w:t>
      </w:r>
      <w:r>
        <w:t>)</w:t>
      </w:r>
      <w:r w:rsidR="00736948">
        <w:t>.</w:t>
      </w:r>
      <w:r w:rsidR="00A021D9" w:rsidRPr="00AA6441">
        <w:t xml:space="preserve"> Ärendet bereds i Regeringskansliet.</w:t>
      </w:r>
    </w:p>
    <w:p w14:paraId="5E6A6DE3" w14:textId="117B34E9" w:rsidR="00A021D9" w:rsidRPr="00AA6441" w:rsidRDefault="00A021D9" w:rsidP="00A021D9">
      <w:pPr>
        <w:pStyle w:val="Brdtextmedindrag"/>
      </w:pPr>
      <w:r w:rsidRPr="00AA6441">
        <w:t>Utredningen om sekundäranvändning av hälsodata (</w:t>
      </w:r>
      <w:r w:rsidR="008610C4">
        <w:t xml:space="preserve">S </w:t>
      </w:r>
      <w:r w:rsidRPr="00AA6441">
        <w:t xml:space="preserve">2022:04) ska </w:t>
      </w:r>
      <w:r w:rsidR="008610C4">
        <w:t>bl.a.</w:t>
      </w:r>
      <w:r w:rsidRPr="00AA6441">
        <w:t xml:space="preserve"> analysera vilka möjligheter som, utifrån befintlig lagstiftning kring offentlighet och sekretess, tystnadsplikt samt dataskydd, finns för att möjliggöra sekundäranvändning av hälsodata från hälso- och sjukvården för ändamålen forskning, utvecklings- och innovationsverksamhet, undervisning på akademisk nivå samt statliga och regionala och kommunala myndigheters beslutsfattande. Analysen ska även innefatta en analys av den enskildes behov av skydd för den personliga integriteten. För att möjliggöra en sådan sekundäranvändning ska utredningen bedöma om det behövs författningsändringar och då särskilt redogöra för hur författningsförslagen förhåller sig till regleringar om offentlighet och sekretess, tystnadsplikt och dataskydd, och till den enskildes behov av skydd för den personliga integriteten. Uppdraget ska redovisas senast den 21 september 2023. Punkten är inte slutbehandlad.</w:t>
      </w:r>
    </w:p>
    <w:p w14:paraId="340688B0" w14:textId="142384E3" w:rsidR="00A021D9" w:rsidRPr="00AA6441" w:rsidRDefault="00A021D9" w:rsidP="00A021D9">
      <w:pPr>
        <w:pStyle w:val="Rubrik5utannumrering"/>
      </w:pPr>
      <w:r w:rsidRPr="00AA6441">
        <w:t>2</w:t>
      </w:r>
      <w:r w:rsidR="0059609C">
        <w:t>5</w:t>
      </w:r>
      <w:r w:rsidRPr="00AA6441">
        <w:t>. Rskr. 2019/20:291</w:t>
      </w:r>
    </w:p>
    <w:p w14:paraId="79B69F00" w14:textId="77777777" w:rsidR="00A021D9" w:rsidRPr="00AA6441" w:rsidRDefault="00A021D9" w:rsidP="00CE1884">
      <w:pPr>
        <w:pStyle w:val="Brdtext"/>
        <w:jc w:val="left"/>
      </w:pPr>
      <w:r w:rsidRPr="00AA6441">
        <w:t>Vistelsekommuners ansvar för socialtjänstinsatser</w:t>
      </w:r>
    </w:p>
    <w:p w14:paraId="6DFEC5BF" w14:textId="77777777" w:rsidR="00A021D9" w:rsidRPr="00AA6441" w:rsidRDefault="00A021D9" w:rsidP="00CE1884">
      <w:pPr>
        <w:pStyle w:val="Brdtext"/>
        <w:jc w:val="left"/>
      </w:pPr>
      <w:r w:rsidRPr="00AA6441">
        <w:t>Utskottsinitiativ, bet. 2019/20:SoU24</w:t>
      </w:r>
    </w:p>
    <w:p w14:paraId="61F52F3D" w14:textId="77777777" w:rsidR="00A021D9" w:rsidRPr="00AA6441" w:rsidRDefault="00A021D9" w:rsidP="00CE1884">
      <w:pPr>
        <w:pStyle w:val="Brdtext"/>
        <w:jc w:val="left"/>
      </w:pPr>
      <w:r w:rsidRPr="00AA6441">
        <w:t>Tidigare redovisad, se skr. 2020/21:75 (S 47) och skr. 2021/22:75 (S 28).</w:t>
      </w:r>
    </w:p>
    <w:p w14:paraId="162224EF" w14:textId="77777777" w:rsidR="00A021D9" w:rsidRPr="00AA6441" w:rsidRDefault="00A021D9" w:rsidP="00CE1884">
      <w:pPr>
        <w:pStyle w:val="Brdtext"/>
        <w:jc w:val="left"/>
      </w:pPr>
      <w:r w:rsidRPr="00AA6441">
        <w:t>Skrivelsen är inte slutbehandlad.</w:t>
      </w:r>
    </w:p>
    <w:p w14:paraId="36EF9C46" w14:textId="77777777" w:rsidR="00A021D9" w:rsidRPr="00AA6441" w:rsidRDefault="00A021D9" w:rsidP="00A021D9">
      <w:pPr>
        <w:pStyle w:val="Brdtext"/>
      </w:pPr>
    </w:p>
    <w:p w14:paraId="0470B56A" w14:textId="4F5B07A0" w:rsidR="00FD34A3" w:rsidRDefault="00A021D9" w:rsidP="00A021D9">
      <w:pPr>
        <w:pStyle w:val="Brdtext"/>
      </w:pPr>
      <w:r w:rsidRPr="00AA6441">
        <w:t xml:space="preserve">Om </w:t>
      </w:r>
      <w:r w:rsidRPr="00AA6441">
        <w:rPr>
          <w:i/>
          <w:iCs/>
        </w:rPr>
        <w:t>vistelsekommuners ansvar för socialtjänstinsatser</w:t>
      </w:r>
      <w:r w:rsidRPr="00AA6441">
        <w:t>*: Riksdagen har tillkännagett för regeringen det som utskottet anför om vistelsekommuners ansvar för socialtjänstinsatser (bet. 2019/20:SoU24 s. 5 f</w:t>
      </w:r>
      <w:r w:rsidR="007D6269">
        <w:t>.</w:t>
      </w:r>
      <w:r w:rsidRPr="00AA6441">
        <w:t>). I budgetpropositionen</w:t>
      </w:r>
      <w:bookmarkStart w:id="190" w:name="_Hlk93009879"/>
      <w:r w:rsidRPr="00AA6441">
        <w:t xml:space="preserve"> för 2021 </w:t>
      </w:r>
      <w:bookmarkEnd w:id="190"/>
      <w:r w:rsidRPr="00AA6441">
        <w:t>(prop. 2020/21:1 utg.omr. 9 s. 135</w:t>
      </w:r>
      <w:r w:rsidR="007D6269">
        <w:t xml:space="preserve"> och </w:t>
      </w:r>
      <w:r w:rsidRPr="00AA6441">
        <w:t xml:space="preserve">136) </w:t>
      </w:r>
      <w:r w:rsidR="00FD34A3">
        <w:t xml:space="preserve">behandlade regeringen tillkännagivandet och anförde att </w:t>
      </w:r>
      <w:r w:rsidRPr="00AA6441">
        <w:t>tillkännag</w:t>
      </w:r>
      <w:r w:rsidR="00FD34A3">
        <w:t>ivande</w:t>
      </w:r>
      <w:r w:rsidR="00313579">
        <w:t>t</w:t>
      </w:r>
      <w:r w:rsidR="00FD34A3">
        <w:t xml:space="preserve"> innebär att </w:t>
      </w:r>
      <w:r w:rsidRPr="00AA6441">
        <w:t xml:space="preserve">regeringen </w:t>
      </w:r>
      <w:r w:rsidR="00FD34A3">
        <w:t>ska</w:t>
      </w:r>
      <w:r w:rsidRPr="00AA6441">
        <w:t xml:space="preserve"> skyndsamt bereda ett lagförslag som innebär en tidsbegränsad möjlighet för en vistelsekommun att neka hemtjänst för personer med en annan bosättningskommun och återkomma till riksdagen. Den lagändring som riksdagen anfört är komplicerad och förutsätter en grundlig juridisk analys. Givet att lagändringen skulle vara tillfällig och gälla under sommaren 2020 bedömer regeringen att detta inte är möjligt att hinna genomföra. Frågan om behovet av ändringar i socialtjänstlagen har varit aktuell under våren men de signaler regeringen hittills har fått tyder på att kommunerna själva har lyckats lösa detta genom dialog. Regeringen avser inte att gå riksdagen till mötes i denna fråga. </w:t>
      </w:r>
      <w:r w:rsidR="00491638">
        <w:t xml:space="preserve">I budgetpropositionen </w:t>
      </w:r>
      <w:r w:rsidRPr="00AA6441">
        <w:t xml:space="preserve">ansåg </w:t>
      </w:r>
      <w:r w:rsidR="00491638">
        <w:t xml:space="preserve">regeringen </w:t>
      </w:r>
      <w:r w:rsidRPr="00AA6441">
        <w:t xml:space="preserve">i och med detta att tillkännagivandet var slutbehandlat. </w:t>
      </w:r>
    </w:p>
    <w:p w14:paraId="214AECCB" w14:textId="78313111" w:rsidR="00A021D9" w:rsidRPr="00AA6441" w:rsidRDefault="00A021D9" w:rsidP="001D4D4B">
      <w:pPr>
        <w:pStyle w:val="Brdtextmedindrag"/>
      </w:pPr>
      <w:r w:rsidRPr="00AA6441">
        <w:t xml:space="preserve">I sitt yttrande över </w:t>
      </w:r>
      <w:r w:rsidR="00313579">
        <w:t>regeringens skrivelse Riksdagens skrivelser till regeringen – åtgärder under 2020 (</w:t>
      </w:r>
      <w:r w:rsidRPr="00AA6441">
        <w:t>skr</w:t>
      </w:r>
      <w:r w:rsidR="00313579">
        <w:t>. 2020/21:</w:t>
      </w:r>
      <w:r w:rsidRPr="00AA6441">
        <w:t>75</w:t>
      </w:r>
      <w:r w:rsidR="00313579">
        <w:t>)</w:t>
      </w:r>
      <w:r w:rsidRPr="00AA6441">
        <w:t xml:space="preserve"> anför socialutskottet att utskottet inte delar regeringens bedömning att tillkännagivandet om vistelsekommuners ansvar för socialtjänstinsatser ska bedömas som slutbehandlat (bet. 2020/21:KU21 s. 105). </w:t>
      </w:r>
    </w:p>
    <w:p w14:paraId="6A1AF7D9" w14:textId="77777777" w:rsidR="00A021D9" w:rsidRPr="00AA6441" w:rsidRDefault="00A021D9" w:rsidP="00A021D9">
      <w:pPr>
        <w:pStyle w:val="Brdtextmedindrag"/>
      </w:pPr>
      <w:r w:rsidRPr="00AA6441">
        <w:t>Socialstyrelsen har på uppdrag av regeringen kartlagt hur utbrottet av covid-19 påverkade tillämpningen av ansvarsbestämmelserna i 2 a kap. socialtjänstlagen (2001:453) vad gäller enskildas rätt till hemtjänstinsatser från vistelsekommun vid tillfällig semestervistelse och s.k. delårsboende.</w:t>
      </w:r>
    </w:p>
    <w:p w14:paraId="6A4C081E" w14:textId="5C540C3A" w:rsidR="008D5541" w:rsidRDefault="00A021D9" w:rsidP="00A021D9">
      <w:pPr>
        <w:pStyle w:val="Brdtextmedindrag"/>
      </w:pPr>
      <w:r w:rsidRPr="00AA6441">
        <w:t xml:space="preserve">Regeringen </w:t>
      </w:r>
      <w:r w:rsidR="008D5541">
        <w:t xml:space="preserve">behandlade tillkännagivandet </w:t>
      </w:r>
      <w:r w:rsidRPr="00AA6441">
        <w:t>i budgetpropositionen för 2022 (prop. 2021/22:1 utg.omr. 9 avsnitt 7.3 s. 155)</w:t>
      </w:r>
      <w:r w:rsidR="008D5541">
        <w:t xml:space="preserve"> och anförde</w:t>
      </w:r>
      <w:r w:rsidRPr="00AA6441">
        <w:t xml:space="preserve"> att det vid en samlad bedömning inte framstod som genomförbart att tillmötesgå riksdagen i denna fråga. </w:t>
      </w:r>
    </w:p>
    <w:p w14:paraId="27A3371F" w14:textId="6ED4E751" w:rsidR="00A021D9" w:rsidRPr="00AA6441" w:rsidRDefault="00A021D9" w:rsidP="00A021D9">
      <w:pPr>
        <w:pStyle w:val="Brdtextmedindrag"/>
      </w:pPr>
      <w:r w:rsidRPr="00AA6441">
        <w:t>Riksdagen ansåg dock att tillkännagivandet inte kunde anses slutbehandlat genom de redovisade åtgärderna (bet. 2021/22:SoU1, rskr. 2021/22:123).</w:t>
      </w:r>
      <w:r w:rsidR="001A409A" w:rsidRPr="001A409A">
        <w:t xml:space="preserve"> </w:t>
      </w:r>
      <w:r w:rsidR="001A409A" w:rsidRPr="00AA6441">
        <w:t>Punkten står därför åter som öppen.</w:t>
      </w:r>
    </w:p>
    <w:p w14:paraId="3B865A55" w14:textId="63A371B7" w:rsidR="00A021D9" w:rsidRPr="00AA6441" w:rsidRDefault="00A021D9" w:rsidP="00A021D9">
      <w:pPr>
        <w:pStyle w:val="Brdtextmedindrag"/>
      </w:pPr>
      <w:r w:rsidRPr="00AA6441">
        <w:t xml:space="preserve">Regeringen överväger fortsatt vilka eventuella åtgärder som bör vidtas med anledning av tillkännagivandet och avser återkomma i </w:t>
      </w:r>
      <w:r w:rsidR="0053237F">
        <w:t>budgetpropositionen för 2024</w:t>
      </w:r>
      <w:r w:rsidRPr="00AA6441">
        <w:t xml:space="preserve">. </w:t>
      </w:r>
      <w:r w:rsidR="00516A53">
        <w:t>Punkten</w:t>
      </w:r>
      <w:r w:rsidRPr="00AA6441">
        <w:t xml:space="preserve"> är inte slutbehandlad.</w:t>
      </w:r>
      <w:r w:rsidRPr="00AA6441" w:rsidDel="0075014A">
        <w:t xml:space="preserve"> </w:t>
      </w:r>
    </w:p>
    <w:p w14:paraId="2C443FF4" w14:textId="0D8EE789" w:rsidR="00A021D9" w:rsidRPr="00AA6441" w:rsidDel="001E76F6" w:rsidRDefault="00A021D9" w:rsidP="00A021D9">
      <w:pPr>
        <w:pStyle w:val="Rubrik5utannumrering"/>
      </w:pPr>
      <w:r w:rsidRPr="00AA6441">
        <w:t>2</w:t>
      </w:r>
      <w:r w:rsidR="0059609C">
        <w:t>6</w:t>
      </w:r>
      <w:r w:rsidRPr="00AA6441">
        <w:t xml:space="preserve">. </w:t>
      </w:r>
      <w:bookmarkStart w:id="191" w:name="_Hlk123724008"/>
      <w:r w:rsidRPr="00AA6441">
        <w:t>Rskr. 2019/20:309</w:t>
      </w:r>
      <w:bookmarkEnd w:id="191"/>
    </w:p>
    <w:p w14:paraId="51563BA5" w14:textId="77777777" w:rsidR="00A021D9" w:rsidRPr="00AA6441" w:rsidRDefault="00A021D9" w:rsidP="00A021D9">
      <w:pPr>
        <w:pStyle w:val="Brdtext"/>
      </w:pPr>
      <w:r w:rsidRPr="00AA6441">
        <w:t>Socialtjänst- och barnfrågor</w:t>
      </w:r>
    </w:p>
    <w:p w14:paraId="743B1822" w14:textId="77777777" w:rsidR="00A021D9" w:rsidRPr="00AA6441" w:rsidRDefault="00A021D9" w:rsidP="00A021D9">
      <w:pPr>
        <w:pStyle w:val="Brdtext"/>
      </w:pPr>
      <w:r w:rsidRPr="00AA6441">
        <w:t>Motioner från allmänna motionstiden 2019/20, bet. 2019/20:SoU9</w:t>
      </w:r>
    </w:p>
    <w:p w14:paraId="1A19BF79" w14:textId="77777777" w:rsidR="00A021D9" w:rsidRPr="00AA6441" w:rsidRDefault="00A021D9" w:rsidP="00A021D9">
      <w:pPr>
        <w:pStyle w:val="Brdtext"/>
      </w:pPr>
      <w:r w:rsidRPr="00AA6441">
        <w:t>Tidigare redovisad, se skr. 2020/21:75 (S 49) och skr.2021/22:75 (S 29).</w:t>
      </w:r>
    </w:p>
    <w:p w14:paraId="68D346D1" w14:textId="77777777" w:rsidR="00A021D9" w:rsidRPr="00AA6441" w:rsidRDefault="00A021D9" w:rsidP="00A021D9">
      <w:pPr>
        <w:pStyle w:val="Brdtext"/>
      </w:pPr>
      <w:r w:rsidRPr="00AA6441">
        <w:t>Skrivelsen är slutbehandlad.</w:t>
      </w:r>
    </w:p>
    <w:p w14:paraId="0C50B32B" w14:textId="77777777" w:rsidR="00A021D9" w:rsidRPr="00AA6441" w:rsidRDefault="00A021D9" w:rsidP="00A021D9">
      <w:pPr>
        <w:pStyle w:val="Brdtext"/>
      </w:pPr>
    </w:p>
    <w:p w14:paraId="0EF63A09" w14:textId="724057FE" w:rsidR="00A021D9" w:rsidRPr="00AA6441" w:rsidRDefault="00A021D9" w:rsidP="00A021D9">
      <w:pPr>
        <w:pStyle w:val="Brdtext"/>
      </w:pPr>
      <w:r w:rsidRPr="00AA6441">
        <w:t xml:space="preserve">Punkt 22 om </w:t>
      </w:r>
      <w:r w:rsidRPr="00AA6441">
        <w:rPr>
          <w:i/>
          <w:iCs/>
        </w:rPr>
        <w:t>expertgrupp för att vidareutveckla metoden Bostad först</w:t>
      </w:r>
      <w:r w:rsidRPr="00AA6441">
        <w:t>*: Riksdagen har tillkännagett för regeringen det som utskottet anför om en expertgrupp för att vidareutveckla metoden Bostad Först (bet. 2019/20:SoU9 s. 39 f</w:t>
      </w:r>
      <w:r w:rsidR="007D6269">
        <w:t>.</w:t>
      </w:r>
      <w:r w:rsidRPr="00AA6441">
        <w:t xml:space="preserve">). Den 26 november 2020 beslutade regeringen </w:t>
      </w:r>
      <w:r w:rsidR="00DC4652">
        <w:t xml:space="preserve">att ge </w:t>
      </w:r>
      <w:r w:rsidRPr="00AA6441">
        <w:t xml:space="preserve">Socialstyrelsen </w:t>
      </w:r>
      <w:r w:rsidR="00DC4652">
        <w:t>ett uppdrag att bl.a.</w:t>
      </w:r>
      <w:r w:rsidRPr="00AA6441">
        <w:t xml:space="preserve"> analysera och ge förslag på åtgärder för att stödja kommunernas införande av, den i de nationella riktlinjerna för missbruk och beroende, föreslagna insatsen Bostad först, i syfte att öka antalet inskrivna och öka följsamheten. </w:t>
      </w:r>
    </w:p>
    <w:p w14:paraId="171D34B4" w14:textId="041BCAD5" w:rsidR="00A021D9" w:rsidRPr="00AA6441" w:rsidRDefault="00A021D9" w:rsidP="00A021D9">
      <w:pPr>
        <w:pStyle w:val="Brdtextmedindrag"/>
      </w:pPr>
      <w:r w:rsidRPr="00AA6441">
        <w:t>I september 2021 redovisade Socialstyrelsen uppdrag</w:t>
      </w:r>
      <w:r w:rsidR="00DC4652">
        <w:t>et</w:t>
      </w:r>
      <w:r w:rsidRPr="00AA6441">
        <w:t xml:space="preserve"> i rapporten Förebygga och motverka hemlöshet. Myndigheten föreslår bl.a. att ett flerårigt riktat statsbidrag till kommunerna för att utöka eller starta Bostad först-verksamheter och att regeringen utser en lämplig myndighet som får nationellt ansvar för metodstöd, utbildning och uppföljning av Bostad först.</w:t>
      </w:r>
    </w:p>
    <w:p w14:paraId="567B912A" w14:textId="5F77BC1E" w:rsidR="00A021D9" w:rsidRDefault="00A021D9" w:rsidP="00A021D9">
      <w:pPr>
        <w:pStyle w:val="Brdtextmedindrag"/>
      </w:pPr>
      <w:r w:rsidRPr="00AA6441">
        <w:t>I juli</w:t>
      </w:r>
      <w:r w:rsidRPr="00AA6441" w:rsidDel="00F93889">
        <w:t xml:space="preserve"> </w:t>
      </w:r>
      <w:r w:rsidRPr="00AA6441">
        <w:t>2022 beslutade regeringen en nationell hemlöshetsstrategi för perioden 2022–2026. Inom ramen för strategin beslutade</w:t>
      </w:r>
      <w:r w:rsidR="00DC4652">
        <w:t xml:space="preserve"> regeringen</w:t>
      </w:r>
      <w:r w:rsidRPr="00AA6441">
        <w:t xml:space="preserve"> </w:t>
      </w:r>
      <w:r w:rsidR="00DC4652">
        <w:t xml:space="preserve">att ge flera </w:t>
      </w:r>
      <w:r w:rsidRPr="00AA6441">
        <w:t xml:space="preserve">uppdrag till Socialstyrelsen och </w:t>
      </w:r>
      <w:r w:rsidR="00DC4652">
        <w:t>l</w:t>
      </w:r>
      <w:r w:rsidRPr="00AA6441">
        <w:t>änsstyrelse</w:t>
      </w:r>
      <w:r w:rsidR="00DC4652">
        <w:t>r</w:t>
      </w:r>
      <w:r w:rsidRPr="00AA6441">
        <w:t>n</w:t>
      </w:r>
      <w:r w:rsidR="00DC4652">
        <w:t>a</w:t>
      </w:r>
      <w:r w:rsidRPr="00AA6441">
        <w:t xml:space="preserve">. Ett </w:t>
      </w:r>
      <w:r w:rsidR="00DC4652">
        <w:t xml:space="preserve">av </w:t>
      </w:r>
      <w:r w:rsidRPr="00AA6441">
        <w:t>uppdrag</w:t>
      </w:r>
      <w:r w:rsidR="00DC4652">
        <w:t>en</w:t>
      </w:r>
      <w:r w:rsidRPr="00AA6441">
        <w:t xml:space="preserve"> innebär att Socialstyrels</w:t>
      </w:r>
      <w:r w:rsidR="00DC4652">
        <w:t>e</w:t>
      </w:r>
      <w:r w:rsidRPr="00AA6441">
        <w:t xml:space="preserve">n ska utgöra ett nationellt stöd vid implementering av metoden Bostad först. I uppdraget ingår att samverka och kontinuerligt inhämta kunskap och erfarenhet från </w:t>
      </w:r>
      <w:r w:rsidR="00890258">
        <w:t>Sveriges Kommuner och Regioner</w:t>
      </w:r>
      <w:r w:rsidRPr="00AA6441">
        <w:t xml:space="preserve"> (SKR), berörda delar av forskarsamhället, civilsamhället, Sveriges Allmännytta och relevanta myndigheter. Socialstyrelsen ska samverka med civilsamhällets organisationer samt även fungera som ett nationellt nätverk för informations- och erfarenhetsutbyte</w:t>
      </w:r>
      <w:bookmarkStart w:id="192" w:name="_Hlk124513808"/>
      <w:r w:rsidRPr="00AA6441">
        <w:t xml:space="preserve">. </w:t>
      </w:r>
      <w:r w:rsidR="00DC4652">
        <w:t>I budgetpropositionen för 2023</w:t>
      </w:r>
      <w:r w:rsidRPr="00AA6441">
        <w:t xml:space="preserve"> ansåg regeringen att tillkännagivandet </w:t>
      </w:r>
      <w:r w:rsidR="00DC4652">
        <w:t xml:space="preserve">genom detta uppdrag </w:t>
      </w:r>
      <w:r w:rsidRPr="00AA6441">
        <w:t xml:space="preserve">var tillgodosett och slutbehandlat </w:t>
      </w:r>
      <w:r w:rsidR="00FF359F">
        <w:t>(</w:t>
      </w:r>
      <w:r w:rsidRPr="00AA6441">
        <w:t>prop. 2022/23:1 utg.omr. 9 s. 146</w:t>
      </w:r>
      <w:r w:rsidR="00FF359F">
        <w:t>)</w:t>
      </w:r>
      <w:r w:rsidRPr="00AA6441">
        <w:t>. Punkten är slutbehandlad.</w:t>
      </w:r>
    </w:p>
    <w:p w14:paraId="5D7CE5CD" w14:textId="77777777" w:rsidR="00A021D9" w:rsidRPr="009B2425" w:rsidRDefault="00A021D9" w:rsidP="00A021D9">
      <w:pPr>
        <w:pStyle w:val="Rubrik3utannumrering"/>
      </w:pPr>
      <w:r w:rsidRPr="009B2425">
        <w:t>Nyare riksmöten</w:t>
      </w:r>
    </w:p>
    <w:bookmarkEnd w:id="192"/>
    <w:p w14:paraId="1B88D8BE" w14:textId="77777777" w:rsidR="00A021D9" w:rsidRPr="00AA6441" w:rsidDel="003466AF" w:rsidRDefault="00A021D9" w:rsidP="00A021D9">
      <w:pPr>
        <w:pStyle w:val="Rubrik4utannumrering"/>
        <w:spacing w:before="0"/>
      </w:pPr>
      <w:r w:rsidRPr="00AA6441">
        <w:t>Riksmötet 2020/21</w:t>
      </w:r>
    </w:p>
    <w:p w14:paraId="6BEFC0BF" w14:textId="2B7F3D52" w:rsidR="00A021D9" w:rsidRPr="00AA6441" w:rsidRDefault="00A021D9" w:rsidP="00A021D9">
      <w:pPr>
        <w:pStyle w:val="Rubrik5utannumrering"/>
        <w:spacing w:before="0"/>
      </w:pPr>
      <w:r w:rsidRPr="00AA6441">
        <w:t>2</w:t>
      </w:r>
      <w:r w:rsidR="0059609C">
        <w:t>7</w:t>
      </w:r>
      <w:r w:rsidRPr="00AA6441">
        <w:t>. Rskr. 2020/21:61</w:t>
      </w:r>
    </w:p>
    <w:p w14:paraId="67C2436A" w14:textId="77777777" w:rsidR="00A021D9" w:rsidRPr="00AA6441" w:rsidRDefault="00A021D9" w:rsidP="00A021D9">
      <w:pPr>
        <w:pStyle w:val="Brdtext"/>
      </w:pPr>
      <w:r w:rsidRPr="00AA6441">
        <w:t>Inriktningen för en nära och tillgänglig vård – en primärvårdsreform</w:t>
      </w:r>
    </w:p>
    <w:p w14:paraId="22A1263B" w14:textId="77777777" w:rsidR="00A021D9" w:rsidRPr="00AA6441" w:rsidRDefault="00A021D9" w:rsidP="00A021D9">
      <w:pPr>
        <w:pStyle w:val="Brdtext"/>
      </w:pPr>
      <w:r w:rsidRPr="00AA6441">
        <w:t>Prop. 2019/220:164, bet. 2020/21:SoU2</w:t>
      </w:r>
    </w:p>
    <w:p w14:paraId="1B446E6B" w14:textId="77777777" w:rsidR="00A021D9" w:rsidRPr="00AA6441" w:rsidRDefault="00A021D9" w:rsidP="00A021D9">
      <w:pPr>
        <w:pStyle w:val="Brdtext"/>
      </w:pPr>
      <w:r w:rsidRPr="00AA6441">
        <w:t>Tidigare redovisad, se skr. 2020/21:75 (S 58) och 2021/22:75 (S 30).</w:t>
      </w:r>
    </w:p>
    <w:p w14:paraId="2B4CAF34" w14:textId="77777777" w:rsidR="00A021D9" w:rsidRPr="00AA6441" w:rsidRDefault="00A021D9" w:rsidP="00A021D9">
      <w:pPr>
        <w:pStyle w:val="Brdtext"/>
      </w:pPr>
      <w:r w:rsidRPr="00AA6441">
        <w:t>Skrivelsen är inte slutbehandlad.</w:t>
      </w:r>
    </w:p>
    <w:p w14:paraId="37EA1770" w14:textId="77777777" w:rsidR="00A021D9" w:rsidRPr="00AA6441" w:rsidRDefault="00A021D9" w:rsidP="00A021D9">
      <w:pPr>
        <w:pStyle w:val="Brdtext"/>
      </w:pPr>
    </w:p>
    <w:p w14:paraId="2A91EA59" w14:textId="1DB5702B" w:rsidR="00A021D9" w:rsidRPr="00AA6441" w:rsidRDefault="00A021D9" w:rsidP="00A021D9">
      <w:pPr>
        <w:pStyle w:val="Brdtext"/>
      </w:pPr>
      <w:r w:rsidRPr="00AA6441">
        <w:t xml:space="preserve">Punkt 3 om </w:t>
      </w:r>
      <w:r w:rsidRPr="00AA6441">
        <w:rPr>
          <w:i/>
          <w:iCs/>
        </w:rPr>
        <w:t>primärvårdens grunduppdrag</w:t>
      </w:r>
      <w:r w:rsidRPr="00AA6441">
        <w:t xml:space="preserve">*: Riksdagen har tillkännagett för regeringen det som utskottet anför om primärvårdens grunduppdrag (bet. 2020/21:SoU2 s. 14). Utskottet </w:t>
      </w:r>
      <w:r w:rsidR="0071030D">
        <w:t>an</w:t>
      </w:r>
      <w:r w:rsidRPr="00AA6441">
        <w:t>för i betänkandet att hälso</w:t>
      </w:r>
      <w:r w:rsidR="00CE1884">
        <w:softHyphen/>
      </w:r>
      <w:r w:rsidRPr="00AA6441">
        <w:t>främjande insatser bör inkluderas i primärvårdens grunduppdrag. Enligt utskottet bör även rehabilitering ingå i primärvårdens grunduppdrag. Avslutningsvis anser utskottet att primärvården bör få ansvar för uppsökande arbete, bl.a. för dem som inte själva söker sig till hälso- och sjukvården. Enligt tillkännagivandet bör regeringen återkomma till riksdagen med förslag i enlighet med vad utskottet anfört.</w:t>
      </w:r>
    </w:p>
    <w:p w14:paraId="3FA21CD0" w14:textId="0E0896C0" w:rsidR="008D5541" w:rsidRDefault="00A021D9" w:rsidP="00A021D9">
      <w:pPr>
        <w:pStyle w:val="Brdtextmedindrag"/>
      </w:pPr>
      <w:r w:rsidRPr="00AA6441">
        <w:t>I det nationella grunduppdraget för primärvården, som regleras i hälso- och sjukvårdslagen (2017:30) och trädde i kraft den 1 juli 2021, ingår att regioner och kommuner inom ramen för verksamhet som utgör primärvård särskilt ska bl.a. tillhandahålla förebyggande insatser utifrån såväl befolkningens behov som patientens individuella behov och förut</w:t>
      </w:r>
      <w:r w:rsidR="00CE1884">
        <w:softHyphen/>
      </w:r>
      <w:r w:rsidRPr="00AA6441">
        <w:t>sättningar. I propositionen Inriktning för nära och tillgänglig vård – en primärvårdsreform (prop. 2019/20:164 s. 81, bet. 2020/21:SoU2</w:t>
      </w:r>
      <w:r w:rsidR="006714BF">
        <w:t>, rskr. 2020/21:61</w:t>
      </w:r>
      <w:r w:rsidRPr="00AA6441">
        <w:t xml:space="preserve">) beskrivs arbetet med att genomföra Socialstyrelsens nationella riktlinjer för sjukdomsförebyggande metoder. Riktlinjerna omfattar levnadsvanorna matvanor, fysisk aktivitet, tobak och alkohol. </w:t>
      </w:r>
    </w:p>
    <w:p w14:paraId="0EF062DD" w14:textId="5EDCFDDE" w:rsidR="00A021D9" w:rsidRPr="00AA6441" w:rsidRDefault="00A021D9" w:rsidP="00A021D9">
      <w:pPr>
        <w:pStyle w:val="Brdtextmedindrag"/>
      </w:pPr>
      <w:r w:rsidRPr="00AA6441">
        <w:t>Den 9 juni 2022 beslutade regeringen propositionen Ökad kontroll i hälso- och sjukvården (</w:t>
      </w:r>
      <w:r w:rsidR="00DD7F1F">
        <w:t xml:space="preserve">prop. </w:t>
      </w:r>
      <w:r w:rsidRPr="00AA6441">
        <w:t>2021/22:260</w:t>
      </w:r>
      <w:r w:rsidR="006714BF">
        <w:t xml:space="preserve">, bet. 2022/23:SoU5, rskr. </w:t>
      </w:r>
      <w:r w:rsidR="006714BF" w:rsidRPr="006714BF">
        <w:t>2022/23:116</w:t>
      </w:r>
      <w:r w:rsidRPr="00AA6441">
        <w:t>). I propositionen föreslås bl.a. att primärvårdens grunduppdrag ska omfatta rehabiliterande insatser (avsnitt 7).</w:t>
      </w:r>
    </w:p>
    <w:p w14:paraId="5CDDC155" w14:textId="36701A33" w:rsidR="008D5541" w:rsidRDefault="00A021D9" w:rsidP="00A021D9">
      <w:pPr>
        <w:pStyle w:val="Brdtextmedindrag"/>
      </w:pPr>
      <w:r w:rsidRPr="00AA6441">
        <w:t>I budgetpropositionen för 2023 (prop.</w:t>
      </w:r>
      <w:r w:rsidR="004A39BA">
        <w:t xml:space="preserve"> </w:t>
      </w:r>
      <w:r w:rsidRPr="00AA6441">
        <w:t>2022/23:1 utg.omr. 9 avsnitt 4.5 s. 99), avsätter regeringen 145 miljoner kronor för hälsosamtal riktade till äldre personer, genom vilka kommuner och regioner söker upp äldre personer för att diskutera den enskildes livssituation.</w:t>
      </w:r>
      <w:r w:rsidR="004A39BA">
        <w:t xml:space="preserve"> </w:t>
      </w:r>
    </w:p>
    <w:p w14:paraId="370D7354" w14:textId="61E5640C" w:rsidR="00A021D9" w:rsidRPr="00AA6441" w:rsidRDefault="00A021D9" w:rsidP="00A021D9">
      <w:pPr>
        <w:pStyle w:val="Brdtextmedindrag"/>
      </w:pPr>
      <w:r w:rsidRPr="00AA6441">
        <w:t xml:space="preserve">Från och med 2024 beräknas 100 miljoner kronor avsättas årligen. I budgetpropositionen för 2023 avsätter regeringen 50 miljoner kronor 2023 och beräknar </w:t>
      </w:r>
      <w:r w:rsidR="0071030D">
        <w:t xml:space="preserve">att avsätta </w:t>
      </w:r>
      <w:r w:rsidRPr="00AA6441">
        <w:t>100 miljoner kronor 2024 samt 200 miljoner kronor årligen fr.o.m. 2025</w:t>
      </w:r>
      <w:r w:rsidR="00F500B1">
        <w:t xml:space="preserve"> för att </w:t>
      </w:r>
      <w:r w:rsidR="00F500B1" w:rsidRPr="00AA6441">
        <w:t xml:space="preserve">stödja kommuner och regioner för att stärka och vidareutveckla det förebyggande arbete för barn och unga genom t.ex. hembesöksprogram inom </w:t>
      </w:r>
      <w:r w:rsidR="0071030D">
        <w:t>barnhälsovården (</w:t>
      </w:r>
      <w:r w:rsidR="00F500B1" w:rsidRPr="00AA6441">
        <w:t>BVC</w:t>
      </w:r>
      <w:r w:rsidR="0071030D">
        <w:t>)</w:t>
      </w:r>
      <w:r w:rsidRPr="00AA6441">
        <w:t>. Punkten är inte slutbehandlad.</w:t>
      </w:r>
    </w:p>
    <w:p w14:paraId="1A0E3C74" w14:textId="35E5CACD" w:rsidR="00A021D9" w:rsidRPr="00AA6441" w:rsidRDefault="00A021D9" w:rsidP="00A021D9">
      <w:pPr>
        <w:pStyle w:val="Rubrik5utannumrering"/>
      </w:pPr>
      <w:r w:rsidRPr="00AA6441">
        <w:t>2</w:t>
      </w:r>
      <w:r w:rsidR="0059609C">
        <w:t>8</w:t>
      </w:r>
      <w:r w:rsidRPr="00AA6441">
        <w:t>. Rskr. 2020/21:80</w:t>
      </w:r>
    </w:p>
    <w:p w14:paraId="2F31E6F0" w14:textId="77777777" w:rsidR="00A021D9" w:rsidRPr="00AA6441" w:rsidRDefault="00A021D9" w:rsidP="00CE1884">
      <w:pPr>
        <w:pStyle w:val="Brdtext"/>
        <w:jc w:val="left"/>
      </w:pPr>
      <w:r w:rsidRPr="00AA6441">
        <w:t>Huvudmannaskap för personlig assistans</w:t>
      </w:r>
    </w:p>
    <w:p w14:paraId="287552E4" w14:textId="77777777" w:rsidR="00A021D9" w:rsidRPr="00AA6441" w:rsidRDefault="00A021D9" w:rsidP="00CE1884">
      <w:pPr>
        <w:pStyle w:val="Brdtext"/>
        <w:jc w:val="left"/>
      </w:pPr>
      <w:r w:rsidRPr="00AA6441">
        <w:t>Utskottsinitiativ, bet. 2020/21:SoU10</w:t>
      </w:r>
    </w:p>
    <w:p w14:paraId="37F9B62B" w14:textId="12644FE7" w:rsidR="00A021D9" w:rsidRPr="00AA6441" w:rsidRDefault="00A021D9" w:rsidP="00CE1884">
      <w:pPr>
        <w:pStyle w:val="Brdtext"/>
        <w:jc w:val="left"/>
      </w:pPr>
      <w:r w:rsidRPr="00AA6441">
        <w:t>Tidigare redovisad, se skr. 2020/21:75 (S 61) och skr</w:t>
      </w:r>
      <w:r w:rsidR="002A0EF0">
        <w:t>.</w:t>
      </w:r>
      <w:r w:rsidRPr="00AA6441">
        <w:t xml:space="preserve"> 2021/22:75 (S 31).</w:t>
      </w:r>
    </w:p>
    <w:p w14:paraId="01CE5216" w14:textId="77777777" w:rsidR="00A021D9" w:rsidRPr="00AA6441" w:rsidRDefault="00A021D9" w:rsidP="00CE1884">
      <w:pPr>
        <w:pStyle w:val="Brdtext"/>
        <w:jc w:val="left"/>
      </w:pPr>
      <w:r w:rsidRPr="00AA6441">
        <w:t>Skrivelsen är inte slutbehandlad.</w:t>
      </w:r>
    </w:p>
    <w:p w14:paraId="632FCDE3" w14:textId="77777777" w:rsidR="00A021D9" w:rsidRPr="00AA6441" w:rsidRDefault="00A021D9" w:rsidP="00A021D9">
      <w:pPr>
        <w:pStyle w:val="Brdtext"/>
      </w:pPr>
    </w:p>
    <w:p w14:paraId="3BFA6AA3" w14:textId="62F8F1AF" w:rsidR="00A021D9" w:rsidRPr="00AA6441" w:rsidRDefault="00A021D9" w:rsidP="00A021D9">
      <w:pPr>
        <w:pStyle w:val="Brdtext"/>
      </w:pPr>
      <w:r w:rsidRPr="00AA6441">
        <w:t xml:space="preserve">Om </w:t>
      </w:r>
      <w:r w:rsidRPr="00AA6441">
        <w:rPr>
          <w:i/>
          <w:iCs/>
        </w:rPr>
        <w:t>huvudmannaskap för personlig assistans</w:t>
      </w:r>
      <w:r w:rsidRPr="00AA6441">
        <w:t>*: Riksdagen har tillkännagett för regeringen det som utskottet anför om huvudmannaskap för personlig assistans (bet. 2020/21:SoU10 s. 5 f</w:t>
      </w:r>
      <w:r w:rsidR="007D6269">
        <w:t>.</w:t>
      </w:r>
      <w:r w:rsidRPr="00AA6441">
        <w:t xml:space="preserve">). </w:t>
      </w:r>
      <w:bookmarkStart w:id="193" w:name="_Hlk124513893"/>
      <w:r w:rsidRPr="00AA6441">
        <w:t>I budgetpropositionen för 2022 (prop. 2021/22:1 utg.omr. 9 avsnitt 7.3 s. 151 f</w:t>
      </w:r>
      <w:r w:rsidR="007D6269">
        <w:t>.</w:t>
      </w:r>
      <w:r w:rsidRPr="00AA6441">
        <w:t xml:space="preserve">) gjorde regeringen bedömningen att </w:t>
      </w:r>
      <w:bookmarkEnd w:id="193"/>
      <w:r w:rsidRPr="00AA6441">
        <w:t xml:space="preserve">det mot bakgrund av frågans komplexitet inte är möjligt att presentera ett lagförslag vid den tidpunkt som riksdagen tillkännagett för regeringen. </w:t>
      </w:r>
      <w:r w:rsidR="0071030D">
        <w:t xml:space="preserve">Huvudmannaskapsutredningen (S 2021:05) har haft </w:t>
      </w:r>
      <w:r w:rsidRPr="00AA6441">
        <w:t>i uppdrag att utreda och lämna förslag som rör statligt huvudmannaskap för personlig assistans (dir. 2021:76). Utred</w:t>
      </w:r>
      <w:r w:rsidR="0071030D">
        <w:t>ningen</w:t>
      </w:r>
      <w:r w:rsidR="00CC71CD">
        <w:t xml:space="preserve"> skulle bl.a.</w:t>
      </w:r>
      <w:r w:rsidRPr="00AA6441">
        <w:t xml:space="preserve"> lämna förslag på hur kommunala beslut om personlig assistans kan överföras och anpassas till socialförsäkrings</w:t>
      </w:r>
      <w:r w:rsidRPr="00AA6441">
        <w:softHyphen/>
        <w:t xml:space="preserve">balkens regelverk för statlig assistansersättning. </w:t>
      </w:r>
      <w:r w:rsidR="00CC71CD">
        <w:t>Den</w:t>
      </w:r>
      <w:r w:rsidRPr="00AA6441">
        <w:t xml:space="preserve"> 1 mars 2023</w:t>
      </w:r>
      <w:r w:rsidR="00CC71CD">
        <w:t xml:space="preserve"> överlämnade utredningen sitt slutbetänkande Ett statligt huvudmannaskap för personlig assistans – Ökad likvärdighet, långsiktighet och kvalitet</w:t>
      </w:r>
      <w:r w:rsidRPr="00AA6441">
        <w:t xml:space="preserve">. </w:t>
      </w:r>
      <w:r w:rsidRPr="00B2514C">
        <w:t>Regeringen avser att återkomma i frågan</w:t>
      </w:r>
      <w:r w:rsidR="00B2514C" w:rsidRPr="00B2514C">
        <w:t>.</w:t>
      </w:r>
      <w:r w:rsidR="00F500B1" w:rsidRPr="00B2514C">
        <w:t xml:space="preserve"> </w:t>
      </w:r>
      <w:r w:rsidR="008273BC">
        <w:t>Punkten</w:t>
      </w:r>
      <w:r w:rsidRPr="00AA6441">
        <w:t xml:space="preserve"> är inte slutbehandlad. </w:t>
      </w:r>
    </w:p>
    <w:p w14:paraId="10D9D2A6" w14:textId="2E29FDA2" w:rsidR="00A021D9" w:rsidRPr="00AA6441" w:rsidRDefault="00A021D9" w:rsidP="00A021D9">
      <w:pPr>
        <w:pStyle w:val="Rubrik5utannumrering"/>
      </w:pPr>
      <w:r w:rsidRPr="00AA6441">
        <w:t>2</w:t>
      </w:r>
      <w:r w:rsidR="0059609C">
        <w:t>9</w:t>
      </w:r>
      <w:r w:rsidRPr="00AA6441">
        <w:t xml:space="preserve">. </w:t>
      </w:r>
      <w:bookmarkStart w:id="194" w:name="_Hlk124506001"/>
      <w:r w:rsidRPr="00AA6441">
        <w:t>Rskr. 2020/21:81</w:t>
      </w:r>
    </w:p>
    <w:p w14:paraId="0F72DF35" w14:textId="77777777" w:rsidR="00A021D9" w:rsidRPr="00AA6441" w:rsidRDefault="00A021D9" w:rsidP="00CE1884">
      <w:pPr>
        <w:pStyle w:val="Brdtext"/>
        <w:jc w:val="left"/>
      </w:pPr>
      <w:r w:rsidRPr="00AA6441">
        <w:t>Avgiftsfritt pneumokockvaccin för vissa grupper</w:t>
      </w:r>
    </w:p>
    <w:bookmarkEnd w:id="194"/>
    <w:p w14:paraId="44E9B0DF" w14:textId="77777777" w:rsidR="00A021D9" w:rsidRPr="00AA6441" w:rsidRDefault="00A021D9" w:rsidP="00CE1884">
      <w:pPr>
        <w:pStyle w:val="Brdtext"/>
        <w:jc w:val="left"/>
      </w:pPr>
      <w:r w:rsidRPr="00AA6441">
        <w:t>Utskottsinitiativ, bet. 2020/21:SoU11</w:t>
      </w:r>
    </w:p>
    <w:p w14:paraId="543332D4" w14:textId="77777777" w:rsidR="00A021D9" w:rsidRPr="00AA6441" w:rsidRDefault="00A021D9" w:rsidP="00CE1884">
      <w:pPr>
        <w:pStyle w:val="Brdtext"/>
        <w:jc w:val="left"/>
      </w:pPr>
      <w:r w:rsidRPr="00AA6441">
        <w:t>Tidigare redovisad, se skr. 2020/21:75 (S 62) och skr. 2021/22:75 (S 32).</w:t>
      </w:r>
    </w:p>
    <w:p w14:paraId="4B31C45C" w14:textId="77777777" w:rsidR="00A021D9" w:rsidRPr="00AA6441" w:rsidRDefault="00A021D9" w:rsidP="00CE1884">
      <w:pPr>
        <w:pStyle w:val="Brdtext"/>
        <w:jc w:val="left"/>
      </w:pPr>
      <w:r w:rsidRPr="00AA6441">
        <w:t>Skrivelsen är inte slutbehandlad.</w:t>
      </w:r>
    </w:p>
    <w:p w14:paraId="4F46D2FD" w14:textId="77777777" w:rsidR="00A021D9" w:rsidRPr="00AA6441" w:rsidRDefault="00A021D9" w:rsidP="00A021D9">
      <w:pPr>
        <w:pStyle w:val="Brdtext"/>
      </w:pPr>
    </w:p>
    <w:p w14:paraId="6B191E62" w14:textId="179E9FFE" w:rsidR="00A021D9" w:rsidRPr="00AA6441" w:rsidRDefault="00A021D9" w:rsidP="00A021D9">
      <w:pPr>
        <w:pStyle w:val="Brdtext"/>
      </w:pPr>
      <w:r w:rsidRPr="00AA6441">
        <w:t xml:space="preserve">Om </w:t>
      </w:r>
      <w:r w:rsidRPr="00AA6441">
        <w:rPr>
          <w:i/>
          <w:iCs/>
        </w:rPr>
        <w:t>avgiftsfritt pneumokockvaccin för vissa grupper</w:t>
      </w:r>
      <w:r w:rsidRPr="00AA6441">
        <w:t>*: Riksdagen har tillkännagett för regeringen det som utskottet anför om avgiftsfritt pneumokockvaccin för vissa grupper (bet. 2020/21:SoU11 s. 5 f</w:t>
      </w:r>
      <w:r w:rsidR="007D6269">
        <w:t>.</w:t>
      </w:r>
      <w:r w:rsidRPr="00AA6441">
        <w:t>). År 2016 lämnade Folkhälsomyndigheten beslutsunderlaget Pneumokock</w:t>
      </w:r>
      <w:r w:rsidR="008B4177">
        <w:softHyphen/>
      </w:r>
      <w:r w:rsidRPr="00AA6441">
        <w:t>vaccination som särskilt vaccinationsprogram till regeringen. Myndigheten föreslog att pneumokockvaccination till medicinska riskgrupper skulle ingå i ett nationellt särskilt vaccinationsprogram. När det särskilt gällde personer över 65 år gjorde myndigheten bedömningen att de</w:t>
      </w:r>
      <w:r w:rsidR="00CC71CD">
        <w:t>ssa personer</w:t>
      </w:r>
      <w:r w:rsidRPr="00AA6441">
        <w:t xml:space="preserve"> inte skulle omfattas av vaccinationsprogrammet om de inte ingår i en medicinsk riskgrupp. Mot bakgrund av att det saknades underlag för att inkludera personer som är 75 år fick Folkhälsomyndigheten i uppdrag (S2021/02890) att uppdatera tidigare underlag och specifikt titta på denna grupp. Uppdraget redovisades den 8 april 2021 i beslutsunderlaget Pneumokockvaccination som ett särskilt vaccinationsprogram för personer 75 år och äldre. Myndigheten gör där bedömningen att även personer som är 75 år bör omfattas av ett vaccinationsprogram mot pneumokocker. </w:t>
      </w:r>
      <w:r w:rsidR="00CC71CD">
        <w:t>Det u</w:t>
      </w:r>
      <w:r w:rsidRPr="00AA6441">
        <w:t>nderlaget som myndigheten presenterade har remi</w:t>
      </w:r>
      <w:r w:rsidR="00CC71CD">
        <w:t>ssbehandlats</w:t>
      </w:r>
      <w:r w:rsidRPr="00AA6441">
        <w:t xml:space="preserve">. </w:t>
      </w:r>
    </w:p>
    <w:p w14:paraId="3DAF73B6" w14:textId="7B0EBE2B" w:rsidR="00A021D9" w:rsidRPr="00AA6441" w:rsidRDefault="00A021D9" w:rsidP="00A021D9">
      <w:pPr>
        <w:pStyle w:val="Brdtextmedindrag"/>
      </w:pPr>
      <w:r w:rsidRPr="00AA6441">
        <w:t>I budgetpropositionen för 2022 (prop. 2021/22:1 utg.omr. 9 avsnitt 5.5 s. 99) redovisade regeringen att tillkännagivandet var slutbehandlat och angav följande. Utifrån befintlig lagreglering av nationella vaccinationsprogram i smittskyddslagen (2004:168) samt de underlag som Folkhälsomyndigheten presenterat så gör regeringen bedömningen att de nationella vaccinationsprogrammen ska utökas med vaccinationsprogram för pneumokockvaccin till personer i medicinska riskgrupper och personer som är 75 år. Finansiering sker via det generella statsbidraget inom utgiftsområde 25 Allmänna bidrag till kommuner med 40 miljoner kronor per år fr.o.m. 2022. Socialutskottet delade regeringens bedömning att tillkännagivandet skulle anses slutbehandlat (bet. 2021/22:SoU1 s. 44, rskr. 2021/22:123).</w:t>
      </w:r>
    </w:p>
    <w:p w14:paraId="0EF6EC5B" w14:textId="68BA89A2" w:rsidR="00A021D9" w:rsidRPr="00AA6441" w:rsidRDefault="00A021D9" w:rsidP="00A021D9">
      <w:pPr>
        <w:pStyle w:val="Brdtextmedindrag"/>
      </w:pPr>
      <w:r w:rsidRPr="00AA6441">
        <w:t>Riksdagen ansåg dock, i samband med behandlingen av regeringens skrivelse Riksdagens skrivelser till regeringen – åtgärder under 2021</w:t>
      </w:r>
      <w:r w:rsidR="007D6269">
        <w:t xml:space="preserve"> (skr. 2021/22:75)</w:t>
      </w:r>
      <w:r w:rsidRPr="00AA6441">
        <w:t xml:space="preserve">, att tillkännagivandet inte kunde anses slutbehandlat genom de redovisade åtgärderna (bet. 2021/22:KU21, rskr. 2021/22:391). Punkten står därför åter som öppen. Ärendet bereds inom Regeringskansliet. </w:t>
      </w:r>
      <w:r w:rsidR="0053237F">
        <w:t>Punkten är inte slutbehandlad.</w:t>
      </w:r>
    </w:p>
    <w:p w14:paraId="31D60D5E" w14:textId="308D70B5" w:rsidR="00A021D9" w:rsidRPr="00AA6441" w:rsidRDefault="0059609C" w:rsidP="00A021D9">
      <w:pPr>
        <w:pStyle w:val="Rubrik5utannumrering"/>
      </w:pPr>
      <w:r>
        <w:t>30</w:t>
      </w:r>
      <w:r w:rsidR="00A021D9" w:rsidRPr="00AA6441">
        <w:t>. Rskr. 2020/21:128</w:t>
      </w:r>
    </w:p>
    <w:p w14:paraId="7BCB8C5D" w14:textId="77777777" w:rsidR="00A021D9" w:rsidRPr="00AA6441" w:rsidRDefault="00A021D9" w:rsidP="00CE1884">
      <w:pPr>
        <w:pStyle w:val="Brdtext"/>
        <w:jc w:val="left"/>
      </w:pPr>
      <w:r w:rsidRPr="00AA6441">
        <w:t>Övervägande av vårdnadsöverflyttning, revidering av vårdplan för placerade barn och särskilda lämplighetskrav för offentliga biträden</w:t>
      </w:r>
    </w:p>
    <w:p w14:paraId="4AD4B4FC" w14:textId="77777777" w:rsidR="00A021D9" w:rsidRPr="00AA6441" w:rsidRDefault="00A021D9" w:rsidP="00CE1884">
      <w:pPr>
        <w:pStyle w:val="Brdtext"/>
        <w:jc w:val="left"/>
      </w:pPr>
      <w:r w:rsidRPr="00AA6441">
        <w:t>Prop. 2020/21:35, bet. 2020/21:SoU5</w:t>
      </w:r>
    </w:p>
    <w:p w14:paraId="5D300249" w14:textId="77777777" w:rsidR="00A021D9" w:rsidRPr="00AA6441" w:rsidRDefault="00A021D9" w:rsidP="00CE1884">
      <w:pPr>
        <w:pStyle w:val="Brdtext"/>
        <w:jc w:val="left"/>
      </w:pPr>
      <w:r w:rsidRPr="00AA6441">
        <w:t>Tidigare redovisad, se skr. 2020/21:75 (S 68) och skr. 2021/22:75 (S 34).</w:t>
      </w:r>
    </w:p>
    <w:p w14:paraId="15D48316" w14:textId="77777777" w:rsidR="00A021D9" w:rsidRPr="00AA6441" w:rsidRDefault="00A021D9" w:rsidP="00CE1884">
      <w:pPr>
        <w:pStyle w:val="Brdtext"/>
        <w:jc w:val="left"/>
      </w:pPr>
      <w:r w:rsidRPr="00AA6441">
        <w:t>Skrivelsen är inte slutbehandlad.</w:t>
      </w:r>
    </w:p>
    <w:p w14:paraId="14B5B14C" w14:textId="77777777" w:rsidR="00A021D9" w:rsidRPr="00AA6441" w:rsidRDefault="00A021D9" w:rsidP="00A021D9">
      <w:pPr>
        <w:pStyle w:val="Brdtext"/>
      </w:pPr>
    </w:p>
    <w:p w14:paraId="195F5CF8" w14:textId="3466BB70" w:rsidR="00A021D9" w:rsidRPr="00AA6441" w:rsidRDefault="00A021D9" w:rsidP="00A021D9">
      <w:pPr>
        <w:pStyle w:val="Brdtext"/>
      </w:pPr>
      <w:r w:rsidRPr="00AA6441">
        <w:t xml:space="preserve">Punkt 2 om </w:t>
      </w:r>
      <w:r w:rsidRPr="00AA6441">
        <w:rPr>
          <w:i/>
          <w:iCs/>
        </w:rPr>
        <w:t>tidpunkten för övervägande av ansökan om vårdnadsöverflytt</w:t>
      </w:r>
      <w:r w:rsidRPr="00AA6441">
        <w:rPr>
          <w:i/>
          <w:iCs/>
        </w:rPr>
        <w:softHyphen/>
        <w:t>ning</w:t>
      </w:r>
      <w:r w:rsidRPr="00AA6441">
        <w:t>*: Riksdagen har tillkännagett för regeringen det som utskottet anför om tidpunkten för övervägande av ansökan om vårdnadsöverflyttning (bet. 2020/21:SoU5 s. 27</w:t>
      </w:r>
      <w:r w:rsidR="006D6AD7">
        <w:t xml:space="preserve"> och </w:t>
      </w:r>
      <w:r w:rsidRPr="00AA6441">
        <w:t>28). Regeringskansliet beslutade den 29 april 2020 att uppdra åt en utredare att utreda hur principen om barnets bästa kan stärkas i samband med bedömning av om vården enligt lagen (1990:52) med särskilda bestämmelser om vård av unga</w:t>
      </w:r>
      <w:r w:rsidR="00D70982">
        <w:t>, LVU,</w:t>
      </w:r>
      <w:r w:rsidRPr="00AA6441">
        <w:t xml:space="preserve"> ska upphöra</w:t>
      </w:r>
      <w:r w:rsidR="00D70982">
        <w:t xml:space="preserve"> (S 2020:A)</w:t>
      </w:r>
      <w:r w:rsidRPr="00AA6441">
        <w:t>. I uppdraget ingick att utreda om det finns behov av att tidigarelägga socialnämndens skyldighet att överväga om vårdnadsöverflyttning enligt 6 kap. 8 § föräldrabalken. Utredaren slutredovisade sitt uppdrag den 10 mars 2021 i promemorian Barnets bästa när vård enligt LVU upphör (Ds 2021:7). Regeringen beslutade den 17 mars 2022 om propositionen Barnets bästa när vård enligt LVU upphör – lex lilla hjärtat (prop. 2021/22:178)</w:t>
      </w:r>
      <w:r w:rsidR="00F500B1" w:rsidRPr="00F500B1">
        <w:t>, där bl.a. tiden för övervägande av vården ändras till att det ska göras senast efter det att barnet eller den unge varit placerad i samma familjehem i två år vilket tillkännagivandet även anger (s.</w:t>
      </w:r>
      <w:r w:rsidR="00DD7F1F">
        <w:t> </w:t>
      </w:r>
      <w:r w:rsidR="00F500B1" w:rsidRPr="00F500B1">
        <w:t>14).</w:t>
      </w:r>
      <w:r w:rsidRPr="00AA6441">
        <w:t xml:space="preserve"> Punkten är slutbehandlad. </w:t>
      </w:r>
    </w:p>
    <w:p w14:paraId="7A7E5DF2" w14:textId="5B991C40" w:rsidR="00A021D9" w:rsidRPr="00AA6441" w:rsidRDefault="00A021D9" w:rsidP="00A021D9">
      <w:pPr>
        <w:pStyle w:val="Brdtextmedindrag"/>
      </w:pPr>
      <w:r w:rsidRPr="00AA6441">
        <w:t xml:space="preserve">Punkt 3 om </w:t>
      </w:r>
      <w:r w:rsidRPr="00AA6441">
        <w:rPr>
          <w:i/>
          <w:iCs/>
        </w:rPr>
        <w:t>övervägande av vården</w:t>
      </w:r>
      <w:r w:rsidRPr="00AA6441">
        <w:t xml:space="preserve">*: Riksdagen har tillkännagett för regeringen det som utskottet anför om övervägande av vården (bet. 2020/21:SoU5 s. 29). I propositionen Regelbundna överväganden av vårdnadsöverflyttning och särskilda lämplighetskrav för offentliga biträden (prop. 2020/21:35) anges, i fråga om socialnämndens skyldighet att regelbundet överväga om vården behövs och hur vården bör inriktas och utformas, att regeringen avser följa frågan och överväga ytterligare åtgärder (s. 21). </w:t>
      </w:r>
      <w:r w:rsidR="00D70982">
        <w:t>Utredningen om barn och unga i samhållets vård (S</w:t>
      </w:r>
      <w:r w:rsidR="006D6AD7">
        <w:t> </w:t>
      </w:r>
      <w:r w:rsidR="00D70982">
        <w:t>2021:06) har</w:t>
      </w:r>
      <w:r w:rsidRPr="00AA6441">
        <w:t xml:space="preserve"> i uppdrag att utreda och lämna förslag på hur kvaliteten i vården av barn och unga som placeras utanför det egna hemmet kan säkerställas (dir. 2021:84). </w:t>
      </w:r>
      <w:r w:rsidR="00F079F0" w:rsidRPr="00F079F0">
        <w:t>Utredningen har fått förlängd utredningstid</w:t>
      </w:r>
      <w:r w:rsidR="00D70982">
        <w:t xml:space="preserve"> och</w:t>
      </w:r>
      <w:r w:rsidR="00F079F0" w:rsidRPr="00F079F0">
        <w:t xml:space="preserve"> ska redovisa</w:t>
      </w:r>
      <w:r w:rsidR="00D70982">
        <w:t xml:space="preserve"> sitt uppdrag senast den</w:t>
      </w:r>
      <w:r w:rsidR="00F079F0" w:rsidRPr="00F079F0">
        <w:t xml:space="preserve"> </w:t>
      </w:r>
      <w:r w:rsidR="00D70982">
        <w:t>31 </w:t>
      </w:r>
      <w:r w:rsidR="00F079F0" w:rsidRPr="00F079F0">
        <w:t>oktober</w:t>
      </w:r>
      <w:r w:rsidR="00AA3B1D">
        <w:t xml:space="preserve"> </w:t>
      </w:r>
      <w:r w:rsidR="00F079F0" w:rsidRPr="00F079F0">
        <w:t xml:space="preserve">2023. Tillkännagivandet kommer att beaktas inom ramen för utredningen. </w:t>
      </w:r>
      <w:r w:rsidRPr="00AA6441">
        <w:t>Punkten är inte slutbehandlad.</w:t>
      </w:r>
    </w:p>
    <w:p w14:paraId="5CE71488" w14:textId="3B00592A" w:rsidR="00A021D9" w:rsidRPr="00AA6441" w:rsidRDefault="00A021D9" w:rsidP="00A021D9">
      <w:pPr>
        <w:pStyle w:val="Brdtextmedindrag"/>
      </w:pPr>
      <w:bookmarkStart w:id="195" w:name="_Hlk121995193"/>
      <w:r w:rsidRPr="00AA6441">
        <w:t xml:space="preserve">Punkt 4 om </w:t>
      </w:r>
      <w:r w:rsidRPr="00AA6441">
        <w:rPr>
          <w:i/>
          <w:iCs/>
        </w:rPr>
        <w:t>utvärdering av de särskilda lämplighetskraven för offentliga biträden*</w:t>
      </w:r>
      <w:r w:rsidRPr="00AA6441">
        <w:t xml:space="preserve">: Riksdagen har tillkännagett för regeringen det som utskottet anför om utvärdering av de särskilda lämplighetskraven för offentliga biträden (bet. 2020/21:SoU5 s. 31). Frågan bereds i Regeringskansliet. Punkten är inte slutbehandlad. </w:t>
      </w:r>
    </w:p>
    <w:bookmarkEnd w:id="195"/>
    <w:p w14:paraId="280B9CEB" w14:textId="77777777" w:rsidR="00A021D9" w:rsidRPr="00AA6441" w:rsidRDefault="00A021D9" w:rsidP="00A021D9">
      <w:pPr>
        <w:pStyle w:val="Brdtextmedindrag"/>
      </w:pPr>
      <w:r w:rsidRPr="00AA6441">
        <w:t xml:space="preserve">Följande punkter är inte slutbehandlade: 3 och 4. </w:t>
      </w:r>
    </w:p>
    <w:p w14:paraId="608FB258" w14:textId="59C215F9" w:rsidR="00A021D9" w:rsidRPr="00AA6441" w:rsidRDefault="0059609C" w:rsidP="00A021D9">
      <w:pPr>
        <w:pStyle w:val="Rubrik5utannumrering"/>
      </w:pPr>
      <w:r>
        <w:t>31</w:t>
      </w:r>
      <w:r w:rsidR="00A021D9" w:rsidRPr="00AA6441">
        <w:t>. Rskr. 2020/21:187</w:t>
      </w:r>
    </w:p>
    <w:p w14:paraId="03B9C50C" w14:textId="77777777" w:rsidR="00A021D9" w:rsidRPr="00AA6441" w:rsidRDefault="00A021D9" w:rsidP="00CE1884">
      <w:pPr>
        <w:pStyle w:val="Brdtext"/>
        <w:jc w:val="left"/>
      </w:pPr>
      <w:r w:rsidRPr="00AA6441">
        <w:t xml:space="preserve">Frågor om placerade barn och unga </w:t>
      </w:r>
    </w:p>
    <w:p w14:paraId="08C90021" w14:textId="77777777" w:rsidR="00A021D9" w:rsidRPr="00AA6441" w:rsidRDefault="00A021D9" w:rsidP="00CE1884">
      <w:pPr>
        <w:pStyle w:val="Brdtext"/>
        <w:jc w:val="left"/>
      </w:pPr>
      <w:r w:rsidRPr="00AA6441">
        <w:t>Motioner från allmänna motionstiden 2020/21, bet. 2020/21:SoU19</w:t>
      </w:r>
    </w:p>
    <w:p w14:paraId="2216B041" w14:textId="77777777" w:rsidR="00A021D9" w:rsidRPr="00AA6441" w:rsidRDefault="00A021D9" w:rsidP="00CE1884">
      <w:pPr>
        <w:pStyle w:val="Brdtext"/>
        <w:jc w:val="left"/>
      </w:pPr>
      <w:r w:rsidRPr="00AA6441">
        <w:t>Tidigare redovisad, se skr. 2021/22:75 (S 38).</w:t>
      </w:r>
    </w:p>
    <w:p w14:paraId="5B748547" w14:textId="77777777" w:rsidR="00A021D9" w:rsidRPr="00AA6441" w:rsidRDefault="00A021D9" w:rsidP="00CE1884">
      <w:pPr>
        <w:pStyle w:val="Brdtext"/>
        <w:jc w:val="left"/>
      </w:pPr>
      <w:r w:rsidRPr="00AA6441">
        <w:t>Skrivelsen är inte slutbehandlad.</w:t>
      </w:r>
    </w:p>
    <w:p w14:paraId="2029E291" w14:textId="77777777" w:rsidR="00A021D9" w:rsidRPr="00AA6441" w:rsidRDefault="00A021D9" w:rsidP="00A021D9">
      <w:pPr>
        <w:pStyle w:val="Brdtext"/>
        <w:rPr>
          <w:iCs/>
        </w:rPr>
      </w:pPr>
    </w:p>
    <w:p w14:paraId="01E58C20" w14:textId="1BDDA3D6" w:rsidR="00A021D9" w:rsidRPr="00AA6441" w:rsidRDefault="00A021D9" w:rsidP="00A021D9">
      <w:pPr>
        <w:pStyle w:val="Brdtext"/>
      </w:pPr>
      <w:bookmarkStart w:id="196" w:name="_Hlk92974540"/>
      <w:r w:rsidRPr="00AA6441">
        <w:t>Punkt 1</w:t>
      </w:r>
      <w:bookmarkEnd w:id="196"/>
      <w:r w:rsidRPr="00AA6441">
        <w:t xml:space="preserve"> om </w:t>
      </w:r>
      <w:r w:rsidRPr="00AA6441">
        <w:rPr>
          <w:i/>
          <w:iCs/>
        </w:rPr>
        <w:t>ny LVU</w:t>
      </w:r>
      <w:r w:rsidRPr="00AA6441">
        <w:t>*: Riksdagen har tillkännagett för regeringen det som utskottet anför om en ny LVU (bet. 2020/21:SoU19 s. 8 f</w:t>
      </w:r>
      <w:r w:rsidR="006D6AD7">
        <w:t>.</w:t>
      </w:r>
      <w:r w:rsidRPr="00AA6441">
        <w:t xml:space="preserve">). Beredningen av </w:t>
      </w:r>
      <w:r w:rsidR="0008391E">
        <w:t>Utredningen om tvångsvård för barn och ungas (S 2012:07) slut</w:t>
      </w:r>
      <w:r w:rsidRPr="00AA6441">
        <w:t>betänkande Barns och ungas rätt vid tvångsvård. Förslag till ny LVU (SOU 2015:71) pågår fortfarande. Regeringen har avvaktat Högsta förvaltningsdomstolens bedömning av vissa rättsliga frågor. En analys av vilka delar av slutbetänkande</w:t>
      </w:r>
      <w:r w:rsidR="0008391E">
        <w:t>t</w:t>
      </w:r>
      <w:r w:rsidRPr="00AA6441">
        <w:t xml:space="preserve"> som fortfarande är aktuella har genomförts. Planen är att omhänderta aktuella delar tillsammans med en redaktionell översyn av lagen. Punkten är inte slutbehandlad.</w:t>
      </w:r>
    </w:p>
    <w:p w14:paraId="6ADB2A90" w14:textId="3B04774D" w:rsidR="00F079F0" w:rsidRDefault="00A021D9" w:rsidP="00A021D9">
      <w:pPr>
        <w:pStyle w:val="Brdtextmedindrag"/>
      </w:pPr>
      <w:r w:rsidRPr="00AA6441">
        <w:t xml:space="preserve">Punkt 6 om </w:t>
      </w:r>
      <w:r w:rsidRPr="00AA6441">
        <w:rPr>
          <w:i/>
          <w:iCs/>
        </w:rPr>
        <w:t>riktlinjer för övervägande av adoption</w:t>
      </w:r>
      <w:r w:rsidRPr="00AA6441">
        <w:t>*: Riksdagen har tillkännagett för regeringen det som utskottet anför om riktlinjer för övervägande av adoption (bet. 2020/21:SoU19 s. 8 f</w:t>
      </w:r>
      <w:r w:rsidR="006D6AD7">
        <w:t>.</w:t>
      </w:r>
      <w:r w:rsidRPr="00AA6441">
        <w:t xml:space="preserve">). </w:t>
      </w:r>
      <w:r w:rsidR="0008391E">
        <w:t xml:space="preserve">Utredningen om vikten av trygghet och kontinuitet för barn i utsatta situationer – en översyn av regleringa i föräldrabalken (Ju 2021:11) har haft </w:t>
      </w:r>
      <w:r w:rsidRPr="00AA6441">
        <w:t>i uppdrag att se över reglerna i föräldrabalken om vårdnadsöverflyttning, adoption och umgänge (dir. 2021:70). Inom ramen för uppdraget sk</w:t>
      </w:r>
      <w:r w:rsidR="0008391E">
        <w:t>ulle</w:t>
      </w:r>
      <w:r w:rsidRPr="00AA6441">
        <w:t xml:space="preserve"> utredaren bl.a. överväga och bedöma om förutsättningarna för adoption bör justeras för att tillgodose familjehemsplacerade barns rätt till trygghet och stabilitet och hur övriga intressen – inte minst rätten till privat- och familjeliv – samtidigt kan tillgodoses. U</w:t>
      </w:r>
      <w:r w:rsidR="0008391E">
        <w:t>tredningen</w:t>
      </w:r>
      <w:r w:rsidRPr="00AA6441">
        <w:t xml:space="preserve"> </w:t>
      </w:r>
      <w:r w:rsidR="006714BF">
        <w:t>har</w:t>
      </w:r>
      <w:r w:rsidRPr="00AA6441">
        <w:t xml:space="preserve"> den 20 december 2022</w:t>
      </w:r>
      <w:r w:rsidR="0008391E">
        <w:t xml:space="preserve"> lämnat sitt slutbetänkande Tryggare hem för barn (SOU 2022:71)</w:t>
      </w:r>
      <w:r w:rsidRPr="00AA6441">
        <w:t xml:space="preserve">. </w:t>
      </w:r>
    </w:p>
    <w:p w14:paraId="753E2AB3" w14:textId="2A589D65" w:rsidR="00A021D9" w:rsidRPr="00AA6441" w:rsidRDefault="00F079F0" w:rsidP="00A021D9">
      <w:pPr>
        <w:pStyle w:val="Brdtextmedindrag"/>
      </w:pPr>
      <w:r w:rsidRPr="00F079F0">
        <w:t xml:space="preserve">I </w:t>
      </w:r>
      <w:r w:rsidR="0008391E">
        <w:t>slut</w:t>
      </w:r>
      <w:r w:rsidRPr="00F079F0">
        <w:t xml:space="preserve">betänkandet </w:t>
      </w:r>
      <w:r w:rsidR="0008391E">
        <w:t>gör utredningen bedömningen</w:t>
      </w:r>
      <w:r w:rsidRPr="00F079F0">
        <w:t xml:space="preserve"> att föräldrabalkens regler om adoption tillgodoser familjehemsplacerade barns behov av trygghet och stabilitet. Utredningen </w:t>
      </w:r>
      <w:r w:rsidR="0008391E">
        <w:t xml:space="preserve">gör vidare bedömningen </w:t>
      </w:r>
      <w:r w:rsidRPr="00F079F0">
        <w:t>att socialnämnden inte ska åläggas någon skyldighet att överväga om adoption i vissa fall (SOU 2022:71 s.</w:t>
      </w:r>
      <w:r w:rsidR="00DD7F1F">
        <w:t> </w:t>
      </w:r>
      <w:r w:rsidRPr="00F079F0">
        <w:t>268</w:t>
      </w:r>
      <w:r w:rsidR="00DD7F1F">
        <w:t> </w:t>
      </w:r>
      <w:r w:rsidRPr="00F079F0">
        <w:t>f</w:t>
      </w:r>
      <w:r w:rsidR="006D6AD7">
        <w:t>.</w:t>
      </w:r>
      <w:r w:rsidRPr="00F079F0">
        <w:t>)</w:t>
      </w:r>
      <w:r w:rsidR="0008391E">
        <w:t>. Remissbehandling av betänkandet pågår.</w:t>
      </w:r>
      <w:r w:rsidR="00A021D9" w:rsidRPr="00AA6441">
        <w:t xml:space="preserve"> Punkten är inte slutbehandlad. </w:t>
      </w:r>
    </w:p>
    <w:p w14:paraId="6CF90E1C" w14:textId="1862FD96" w:rsidR="00A021D9" w:rsidRPr="00AA6441" w:rsidRDefault="00A021D9" w:rsidP="00A021D9">
      <w:pPr>
        <w:pStyle w:val="Brdtextmedindrag"/>
      </w:pPr>
      <w:r w:rsidRPr="00AA6441">
        <w:t xml:space="preserve">Punkt 8 om </w:t>
      </w:r>
      <w:r w:rsidRPr="00AA6441">
        <w:rPr>
          <w:i/>
          <w:iCs/>
        </w:rPr>
        <w:t>omplacering av barn</w:t>
      </w:r>
      <w:r w:rsidRPr="00AA6441">
        <w:t>*: Riksdagen har tillkännagett för regeringen det som utskottet anför om omplacering av barn (bet. 2020/21:SoU19 s. 8 f</w:t>
      </w:r>
      <w:r w:rsidR="006D6AD7">
        <w:t>.</w:t>
      </w:r>
      <w:r w:rsidRPr="00AA6441">
        <w:t xml:space="preserve">). </w:t>
      </w:r>
      <w:r w:rsidR="002425C6">
        <w:t xml:space="preserve">Utredningen om barn och unga i samhållets vård (S 2021:06) har </w:t>
      </w:r>
      <w:r w:rsidRPr="00AA6441">
        <w:t>i uppdrag att utreda och lämna förslag som rör kvaliteten i vården av barn och unga som placeras utanför det egna hemmet (dir. 2021:84). Utred</w:t>
      </w:r>
      <w:r w:rsidR="002425C6">
        <w:t>ningen ska</w:t>
      </w:r>
      <w:r w:rsidRPr="00AA6441">
        <w:t xml:space="preserve"> bl.a. se över och föreslå åtgärder för hur kvaliteten i vården kan öka när barn och unga placeras utanför det egna hemmet. Tillkännagivandet kommer att beaktas inom ramen för utredningen. </w:t>
      </w:r>
      <w:r w:rsidR="00444641">
        <w:t>Utredningstiden har förlängts och uppdraget ska redovisas</w:t>
      </w:r>
      <w:r w:rsidRPr="00AA6441">
        <w:t xml:space="preserve"> </w:t>
      </w:r>
      <w:r w:rsidR="00F079F0">
        <w:t>senast den 31</w:t>
      </w:r>
      <w:r w:rsidR="00DD7F1F">
        <w:t> </w:t>
      </w:r>
      <w:r w:rsidR="00F079F0">
        <w:t xml:space="preserve">oktober </w:t>
      </w:r>
      <w:r w:rsidRPr="00AA6441">
        <w:t>2023. Punkten är inte slutbehandlad.</w:t>
      </w:r>
    </w:p>
    <w:p w14:paraId="61527AD6" w14:textId="684C5D3E" w:rsidR="00F079F0" w:rsidRDefault="00A021D9" w:rsidP="00A021D9">
      <w:pPr>
        <w:pStyle w:val="Brdtextmedindrag"/>
      </w:pPr>
      <w:r w:rsidRPr="00AA6441">
        <w:t xml:space="preserve">Punkt 12 om </w:t>
      </w:r>
      <w:r w:rsidRPr="00AA6441">
        <w:rPr>
          <w:i/>
          <w:iCs/>
        </w:rPr>
        <w:t>drogtester</w:t>
      </w:r>
      <w:r w:rsidRPr="00AA6441">
        <w:t>*: Riksdagen har tillkännagett för regeringen det som utskottet anför om drogtester (bet. 2020/21:SoU19 s. 8 f</w:t>
      </w:r>
      <w:r w:rsidR="006D6AD7">
        <w:t>.</w:t>
      </w:r>
      <w:r w:rsidRPr="00AA6441">
        <w:t xml:space="preserve">). </w:t>
      </w:r>
      <w:bookmarkStart w:id="197" w:name="_Hlk124517055"/>
      <w:r w:rsidRPr="00AA6441">
        <w:t xml:space="preserve">Regeringen </w:t>
      </w:r>
      <w:r w:rsidR="00F820EA">
        <w:t>behandlade tillkännagivandet i</w:t>
      </w:r>
      <w:r w:rsidRPr="00AA6441">
        <w:t xml:space="preserve"> propositionen Barnets bästa när vård enligt LVU upphör – lex lilla hjärtat (prop. 2021/22:</w:t>
      </w:r>
      <w:bookmarkStart w:id="198" w:name="_Hlk124514145"/>
      <w:r w:rsidRPr="00AA6441">
        <w:t xml:space="preserve">178 </w:t>
      </w:r>
      <w:r w:rsidR="00F820EA">
        <w:t>s.</w:t>
      </w:r>
      <w:r w:rsidR="00DD7F1F">
        <w:t> </w:t>
      </w:r>
      <w:r w:rsidR="00F820EA">
        <w:t xml:space="preserve">14, </w:t>
      </w:r>
      <w:r w:rsidRPr="00AA6441">
        <w:t>bet. 2021/22:SoU33, rskr. 2021/22:322)</w:t>
      </w:r>
      <w:r w:rsidR="00F079F0" w:rsidRPr="00F079F0">
        <w:t xml:space="preserve"> och gjorde bedömningen att</w:t>
      </w:r>
      <w:r w:rsidR="00AA3B1D">
        <w:t xml:space="preserve"> </w:t>
      </w:r>
      <w:r w:rsidR="00F079F0" w:rsidRPr="00F079F0">
        <w:t>förslagen i propositionen tillgodosåg tillkännagivandet om drogtester (avsnitt 9) och att tillkännagivandet är slutbehandlat</w:t>
      </w:r>
      <w:r w:rsidR="00F820EA">
        <w:t>.</w:t>
      </w:r>
      <w:r w:rsidR="00F079F0" w:rsidRPr="00F079F0">
        <w:t xml:space="preserve"> Punkten är slutbehandlad.</w:t>
      </w:r>
    </w:p>
    <w:bookmarkEnd w:id="197"/>
    <w:bookmarkEnd w:id="198"/>
    <w:p w14:paraId="4DAC6421" w14:textId="7B57BC30" w:rsidR="002B2863" w:rsidRPr="00AA6441" w:rsidRDefault="00A021D9" w:rsidP="002B2863">
      <w:pPr>
        <w:pStyle w:val="Brdtextmedindrag"/>
      </w:pPr>
      <w:r w:rsidRPr="00AA6441">
        <w:t xml:space="preserve">Punkt 13 om </w:t>
      </w:r>
      <w:r w:rsidRPr="00AA6441">
        <w:rPr>
          <w:i/>
          <w:iCs/>
        </w:rPr>
        <w:t>uppföljning och stöd efter en placering utanför hemmet</w:t>
      </w:r>
      <w:r w:rsidRPr="00AA6441">
        <w:t>*: Riksdagen har tillkännagett för regeringen det som utskottet anför om uppföljning och stöd efter en placering utanför hemmet (bet. 2020/21:SoU19 s. 8 f</w:t>
      </w:r>
      <w:r w:rsidR="00124634">
        <w:t>.</w:t>
      </w:r>
      <w:r w:rsidRPr="00AA6441">
        <w:t xml:space="preserve">). Regeringen beslutade den 17 mars 2022 propositionen Barnets bästa när vård enligt LVU upphör – lex lilla hjärtat (prop. 2021/22:178, bet. 2021/22:SoU33, rskr. 2021/22:322). </w:t>
      </w:r>
      <w:r w:rsidR="00444641">
        <w:t>I propositionen bedömer regeringen att t</w:t>
      </w:r>
      <w:r w:rsidR="00F079F0" w:rsidRPr="00F079F0">
        <w:t>illkännagivandet har delvis tagits omhand genom bestämmelsen om att socialnämnden ska följa upp situationen för den som är under 18</w:t>
      </w:r>
      <w:r w:rsidR="00DD7F1F">
        <w:t> </w:t>
      </w:r>
      <w:r w:rsidR="00F079F0" w:rsidRPr="00F079F0">
        <w:t>år när vården enligt LVU upphör (s.</w:t>
      </w:r>
      <w:r w:rsidR="00DD7F1F">
        <w:t> </w:t>
      </w:r>
      <w:r w:rsidR="00F079F0" w:rsidRPr="00F079F0">
        <w:t>14).</w:t>
      </w:r>
      <w:r w:rsidR="002B2863">
        <w:t xml:space="preserve"> </w:t>
      </w:r>
      <w:r w:rsidRPr="00AA6441">
        <w:t xml:space="preserve">Vad gäller tillkännagivandet i den del som avser socialnämndens skyldighet till uppföljning och stöd efter en placering utanför hemmet avvaktar regeringen </w:t>
      </w:r>
      <w:r w:rsidR="00444641">
        <w:t>U</w:t>
      </w:r>
      <w:r w:rsidRPr="00AA6441">
        <w:t>tredningen</w:t>
      </w:r>
      <w:r w:rsidR="00444641">
        <w:t xml:space="preserve"> om barn och unga i samhällets vårds (S</w:t>
      </w:r>
      <w:r w:rsidR="00124634">
        <w:t> </w:t>
      </w:r>
      <w:r w:rsidR="00444641">
        <w:t>2021:06</w:t>
      </w:r>
      <w:r w:rsidRPr="00AA6441">
        <w:t xml:space="preserve">) betänkande som ska lämnas </w:t>
      </w:r>
      <w:r w:rsidR="00444641">
        <w:t>senast den 31</w:t>
      </w:r>
      <w:r w:rsidR="00F079F0">
        <w:t xml:space="preserve"> oktober </w:t>
      </w:r>
      <w:r w:rsidRPr="00AA6441">
        <w:t>2023</w:t>
      </w:r>
      <w:r w:rsidR="00444641">
        <w:t xml:space="preserve"> (dir. 2021:84 och dir. 2023:13)</w:t>
      </w:r>
      <w:r w:rsidRPr="00AA6441">
        <w:t>.</w:t>
      </w:r>
      <w:r w:rsidR="002B2863">
        <w:t xml:space="preserve"> Punkten är inte slutbehandlad.</w:t>
      </w:r>
    </w:p>
    <w:p w14:paraId="14AFDEB4" w14:textId="6FDB6C1B" w:rsidR="00A021D9" w:rsidRPr="00AA6441" w:rsidRDefault="00A021D9" w:rsidP="00A021D9">
      <w:pPr>
        <w:pStyle w:val="Brdtextmedindrag"/>
      </w:pPr>
      <w:r w:rsidRPr="00AA6441">
        <w:t xml:space="preserve">Punkt 14 om </w:t>
      </w:r>
      <w:r w:rsidRPr="00AA6441">
        <w:rPr>
          <w:i/>
          <w:iCs/>
        </w:rPr>
        <w:t>skriftliga uppföljningar</w:t>
      </w:r>
      <w:r w:rsidRPr="00AA6441">
        <w:t>*: Riksdagen har tillkännagett för regeringen det som utskottet anför om skriftliga uppföljningar (bet. 2020/21:SoU19 s. 8 f</w:t>
      </w:r>
      <w:r w:rsidR="00124634">
        <w:t>.</w:t>
      </w:r>
      <w:r w:rsidRPr="00AA6441">
        <w:t xml:space="preserve">). Regeringen beslutade den 22 mars 2022 propositionen Barnets bästa när vård enligt LVU upphör – lex lilla hjärtat (prop. 2021/22:178, bet. 2021/22:SoU33, rskr. 2021/22:322). Regeringen </w:t>
      </w:r>
      <w:r w:rsidR="005539BF">
        <w:t xml:space="preserve">gjorde </w:t>
      </w:r>
      <w:r w:rsidRPr="00AA6441">
        <w:t>bedöm</w:t>
      </w:r>
      <w:r w:rsidR="005539BF">
        <w:t xml:space="preserve">ingen </w:t>
      </w:r>
      <w:r w:rsidRPr="00AA6441">
        <w:t>att förslagen i proposition</w:t>
      </w:r>
      <w:r w:rsidR="00444641">
        <w:t>en</w:t>
      </w:r>
      <w:r w:rsidRPr="00AA6441">
        <w:t xml:space="preserve"> tillgodos</w:t>
      </w:r>
      <w:r w:rsidR="005539BF">
        <w:t>åg</w:t>
      </w:r>
      <w:r w:rsidRPr="00AA6441">
        <w:t xml:space="preserve"> tillkännagivandet om krav på dokumentation (avsnitt 8)</w:t>
      </w:r>
      <w:r w:rsidR="005539BF">
        <w:t xml:space="preserve"> och </w:t>
      </w:r>
      <w:r w:rsidRPr="00AA6441">
        <w:t>att tillkännagivandet är slutbehandlat (s. 15). Punkten är slutbehandlad.</w:t>
      </w:r>
    </w:p>
    <w:p w14:paraId="39FF6CB8" w14:textId="2852CA1E" w:rsidR="00A021D9" w:rsidRPr="00AA6441" w:rsidRDefault="00A021D9" w:rsidP="00A021D9">
      <w:pPr>
        <w:pStyle w:val="Brdtextmedindrag"/>
      </w:pPr>
      <w:r w:rsidRPr="00AA6441">
        <w:t xml:space="preserve">Punkt 15 om </w:t>
      </w:r>
      <w:r w:rsidRPr="00AA6441">
        <w:rPr>
          <w:i/>
          <w:iCs/>
        </w:rPr>
        <w:t>förlängd familjehemsplacering</w:t>
      </w:r>
      <w:r w:rsidRPr="00AA6441">
        <w:t>*: Riksdagen har tillkännagett för regeringen det som utskottet anför om förlängd familjehemsplacering (bet. 2020/21:SoU19 s. 8 f</w:t>
      </w:r>
      <w:r w:rsidR="00124634">
        <w:t>.</w:t>
      </w:r>
      <w:r w:rsidRPr="00AA6441">
        <w:t xml:space="preserve">). </w:t>
      </w:r>
      <w:r w:rsidR="00444641">
        <w:t>Utredningen om barn och unga i samhällets vård (S 2021:06) har</w:t>
      </w:r>
      <w:r w:rsidRPr="00AA6441">
        <w:t xml:space="preserve"> i uppdrag att utreda och lämna förslag som rör kvaliteten i vården av barn och unga som placeras utanför det egna hemmet (dir. 2021:84). Tillkännagivandet kommer att beaktas inom ramen för utredningen. </w:t>
      </w:r>
      <w:r w:rsidR="00444641">
        <w:t>Utredningstiden har förlängts och uppdraget ska redovisas senast den</w:t>
      </w:r>
      <w:r w:rsidRPr="00AA6441">
        <w:t xml:space="preserve"> </w:t>
      </w:r>
      <w:r w:rsidR="00444641">
        <w:t>31</w:t>
      </w:r>
      <w:r w:rsidR="00215F42">
        <w:t xml:space="preserve"> oktober</w:t>
      </w:r>
      <w:r w:rsidRPr="00AA6441">
        <w:t xml:space="preserve"> 2023. Punkten är inte slutbehandlad.</w:t>
      </w:r>
    </w:p>
    <w:p w14:paraId="16FA93B5" w14:textId="329B0365" w:rsidR="00A021D9" w:rsidRPr="00AA6441" w:rsidRDefault="00A021D9" w:rsidP="00A021D9">
      <w:pPr>
        <w:pStyle w:val="Brdtextmedindrag"/>
      </w:pPr>
      <w:r w:rsidRPr="00AA6441">
        <w:t xml:space="preserve">Punkt 18 om </w:t>
      </w:r>
      <w:r w:rsidRPr="00AA6441">
        <w:rPr>
          <w:i/>
          <w:iCs/>
        </w:rPr>
        <w:t>nationellt register över familjehem</w:t>
      </w:r>
      <w:r w:rsidRPr="00AA6441">
        <w:t>*: Riksdagen har tillkännagett för regeringen det som utskottet anför om ett nationellt register över familjehem (bet. 2020/21:SoU19 s. 8 f</w:t>
      </w:r>
      <w:r w:rsidR="00124634">
        <w:t>.</w:t>
      </w:r>
      <w:r w:rsidRPr="00AA6441">
        <w:t xml:space="preserve">). </w:t>
      </w:r>
      <w:r w:rsidR="00444641">
        <w:t xml:space="preserve">Utredningen om barn och unga i samhällets vård (S 2021:06) har </w:t>
      </w:r>
      <w:r w:rsidRPr="00AA6441">
        <w:t xml:space="preserve">i uppdrag att utreda och lämna förslag som rör kvaliteten i vården av barn och unga som placeras utanför det egna hemmet (dir. 2021:84). Tillkännagivandet kommer att beaktas inom ramen för utredningen. </w:t>
      </w:r>
      <w:r w:rsidR="00444641">
        <w:t>Utredningstiden har förlängts och uppdraget ska redovisas senast den 31 oktober</w:t>
      </w:r>
      <w:r w:rsidRPr="00AA6441">
        <w:t xml:space="preserve"> 2023. Punkten är inte slutbehandlad.</w:t>
      </w:r>
    </w:p>
    <w:p w14:paraId="26013776" w14:textId="46619767" w:rsidR="00A021D9" w:rsidRPr="00AA6441" w:rsidRDefault="00A021D9" w:rsidP="00A021D9">
      <w:pPr>
        <w:pStyle w:val="Brdtextmedindrag"/>
      </w:pPr>
      <w:r w:rsidRPr="00AA6441">
        <w:t>Följande punkter är inte slutbehandlade: 1, 6, 8, 13,</w:t>
      </w:r>
      <w:r w:rsidRPr="00AA6441" w:rsidDel="00F2732C">
        <w:t xml:space="preserve"> </w:t>
      </w:r>
      <w:r w:rsidRPr="00AA6441">
        <w:t>15 och 18.</w:t>
      </w:r>
    </w:p>
    <w:p w14:paraId="17B95FE5" w14:textId="51FE98FD" w:rsidR="00A021D9" w:rsidRPr="00AA6441" w:rsidRDefault="00A021D9" w:rsidP="00A021D9">
      <w:pPr>
        <w:pStyle w:val="Rubrik5utannumrering"/>
      </w:pPr>
      <w:r w:rsidRPr="00AA6441">
        <w:t>3</w:t>
      </w:r>
      <w:r w:rsidR="0059609C">
        <w:t>2</w:t>
      </w:r>
      <w:r w:rsidRPr="00AA6441">
        <w:t>. Rskr. 2020/21:191</w:t>
      </w:r>
    </w:p>
    <w:p w14:paraId="3DA0863E" w14:textId="77777777" w:rsidR="00A021D9" w:rsidRPr="00AA6441" w:rsidRDefault="00A021D9" w:rsidP="00CE1884">
      <w:pPr>
        <w:pStyle w:val="Brdtext"/>
        <w:jc w:val="left"/>
      </w:pPr>
      <w:r w:rsidRPr="00AA6441">
        <w:t>Apoteks- och läkemedelsfrågor</w:t>
      </w:r>
    </w:p>
    <w:p w14:paraId="524ADF40" w14:textId="77777777" w:rsidR="00A021D9" w:rsidRPr="00AA6441" w:rsidRDefault="00A021D9" w:rsidP="00CE1884">
      <w:pPr>
        <w:pStyle w:val="Brdtext"/>
        <w:jc w:val="left"/>
      </w:pPr>
      <w:r w:rsidRPr="00AA6441">
        <w:t>Motioner från allmänna motionstiden 2020/21, bet. 2020/21:SoU8</w:t>
      </w:r>
    </w:p>
    <w:p w14:paraId="1D637537" w14:textId="77777777" w:rsidR="00A021D9" w:rsidRPr="00AA6441" w:rsidRDefault="00A021D9" w:rsidP="00CE1884">
      <w:pPr>
        <w:pStyle w:val="Brdtext"/>
        <w:jc w:val="left"/>
      </w:pPr>
      <w:r w:rsidRPr="00AA6441">
        <w:t>Tidigare redovisad, se skr. 2021/22:75 (S 39).</w:t>
      </w:r>
    </w:p>
    <w:p w14:paraId="0B948617" w14:textId="77777777" w:rsidR="00A021D9" w:rsidRPr="00AA6441" w:rsidRDefault="00A021D9" w:rsidP="00CE1884">
      <w:pPr>
        <w:pStyle w:val="Brdtext"/>
        <w:jc w:val="left"/>
      </w:pPr>
      <w:r w:rsidRPr="00AA6441">
        <w:t>Skrivelsen är inte slutbehandlad.</w:t>
      </w:r>
    </w:p>
    <w:p w14:paraId="5BE8E24A" w14:textId="77777777" w:rsidR="00A021D9" w:rsidRPr="00AA6441" w:rsidRDefault="00A021D9" w:rsidP="00A021D9">
      <w:pPr>
        <w:pStyle w:val="Brdtext"/>
        <w:rPr>
          <w:iCs/>
        </w:rPr>
      </w:pPr>
    </w:p>
    <w:p w14:paraId="103E2B18" w14:textId="112B272C" w:rsidR="00A021D9" w:rsidRPr="00AA6441" w:rsidRDefault="00A021D9" w:rsidP="00A021D9">
      <w:pPr>
        <w:pStyle w:val="Brdtext"/>
      </w:pPr>
      <w:r w:rsidRPr="00AA6441">
        <w:t xml:space="preserve">Punkt 2 om </w:t>
      </w:r>
      <w:r w:rsidRPr="00AA6441">
        <w:rPr>
          <w:i/>
          <w:iCs/>
        </w:rPr>
        <w:t>jämlikt införande av nya behandlingsmetoder</w:t>
      </w:r>
      <w:r w:rsidRPr="00AA6441">
        <w:t>*: Riksdagen har tillkännagett för regeringen det som utskottet anför om jämlikt införande av nya behandlingsmetoder (bet. 2020/21:SoU8 s. 8 f</w:t>
      </w:r>
      <w:r w:rsidR="00124634">
        <w:t>.</w:t>
      </w:r>
      <w:r w:rsidRPr="00AA6441">
        <w:t>). Tandvårds- och läkemedelsförmåns</w:t>
      </w:r>
      <w:r w:rsidR="006E7E56">
        <w:t>verket</w:t>
      </w:r>
      <w:r w:rsidRPr="00AA6441">
        <w:t xml:space="preserve"> (TLV) har under några år haft uppdrag att utveckla hälsoekonomiska bedömningar för precisionsmedicin och att utreda möjliga betalningsmodeller för gen- och cellterapier (ATMP). Det senaste uppdraget till TLV, </w:t>
      </w:r>
      <w:r w:rsidR="006E7E56">
        <w:t>enligt vilket</w:t>
      </w:r>
      <w:r w:rsidRPr="00AA6441">
        <w:t xml:space="preserve"> myndigheten ska utgå från de förslag </w:t>
      </w:r>
      <w:r w:rsidR="006E7E56">
        <w:t xml:space="preserve">som </w:t>
      </w:r>
      <w:r w:rsidRPr="00AA6441">
        <w:t>den</w:t>
      </w:r>
      <w:r w:rsidR="006E7E56">
        <w:t xml:space="preserve"> har</w:t>
      </w:r>
      <w:r w:rsidRPr="00AA6441">
        <w:t xml:space="preserve"> lämnat i tidgare uppdrag, gavs i juni 2022 och sträcker sig till september 2023. </w:t>
      </w:r>
    </w:p>
    <w:p w14:paraId="3C07F503" w14:textId="77777777" w:rsidR="00A021D9" w:rsidRPr="00AA6441" w:rsidRDefault="00A021D9" w:rsidP="00A021D9">
      <w:pPr>
        <w:pStyle w:val="Brdtextmedindrag"/>
      </w:pPr>
      <w:r w:rsidRPr="00AA6441">
        <w:t>Regeringen avvaktar redovisningen av uppdraget och kommer därefter ta ställning till den fortsatta hanteringen av ärendet. Punkten är inte slutbehandlad.</w:t>
      </w:r>
    </w:p>
    <w:p w14:paraId="184F3DE6" w14:textId="534ADF7B" w:rsidR="00A021D9" w:rsidRPr="00AA6441" w:rsidRDefault="00A021D9" w:rsidP="00A021D9">
      <w:pPr>
        <w:pStyle w:val="Rubrik5utannumrering"/>
      </w:pPr>
      <w:r w:rsidRPr="00AA6441">
        <w:rPr>
          <w:rFonts w:eastAsia="Times New Roman"/>
        </w:rPr>
        <w:t>3</w:t>
      </w:r>
      <w:r w:rsidR="0005786A">
        <w:rPr>
          <w:rFonts w:eastAsia="Times New Roman"/>
        </w:rPr>
        <w:t>3</w:t>
      </w:r>
      <w:r w:rsidRPr="00AA6441">
        <w:rPr>
          <w:rFonts w:eastAsia="Times New Roman"/>
        </w:rPr>
        <w:t xml:space="preserve">. </w:t>
      </w:r>
      <w:r w:rsidRPr="00AA6441">
        <w:t>Rskr. 2020/21:210</w:t>
      </w:r>
    </w:p>
    <w:p w14:paraId="330650CF" w14:textId="77777777" w:rsidR="00A021D9" w:rsidRPr="00AA6441" w:rsidRDefault="00A021D9" w:rsidP="00CE1884">
      <w:pPr>
        <w:pStyle w:val="Brdtext"/>
        <w:jc w:val="left"/>
      </w:pPr>
      <w:r w:rsidRPr="00AA6441">
        <w:t>Uppföljning och utvärdering av ekonomiskt stöd till äldreomsorgen</w:t>
      </w:r>
    </w:p>
    <w:p w14:paraId="1456EE24" w14:textId="77777777" w:rsidR="00A021D9" w:rsidRPr="00AA6441" w:rsidRDefault="00A021D9" w:rsidP="00CE1884">
      <w:pPr>
        <w:pStyle w:val="Brdtext"/>
        <w:jc w:val="left"/>
      </w:pPr>
      <w:r w:rsidRPr="00AA6441">
        <w:t>Utskottsinitiativ, bet. 2020/21:SoU28</w:t>
      </w:r>
    </w:p>
    <w:p w14:paraId="65FAA5DB" w14:textId="4B23E1B0" w:rsidR="00A021D9" w:rsidRPr="00AA6441" w:rsidRDefault="00A021D9" w:rsidP="00CE1884">
      <w:pPr>
        <w:pStyle w:val="Brdtext"/>
        <w:jc w:val="left"/>
      </w:pPr>
      <w:r w:rsidRPr="00AA6441">
        <w:t>Tidigare redovisad, se skr</w:t>
      </w:r>
      <w:r w:rsidR="00DC2021">
        <w:t>.</w:t>
      </w:r>
      <w:r w:rsidRPr="00AA6441">
        <w:t xml:space="preserve"> 2021/22:75 (S 41).</w:t>
      </w:r>
    </w:p>
    <w:p w14:paraId="5BB9A709" w14:textId="77777777" w:rsidR="00A021D9" w:rsidRPr="00AA6441" w:rsidRDefault="00A021D9" w:rsidP="00CE1884">
      <w:pPr>
        <w:pStyle w:val="Brdtext"/>
        <w:jc w:val="left"/>
      </w:pPr>
      <w:r w:rsidRPr="00AA6441">
        <w:t>Skrivelsen är slutbehandlad.</w:t>
      </w:r>
    </w:p>
    <w:p w14:paraId="7C49F45C" w14:textId="77777777" w:rsidR="00A021D9" w:rsidRPr="00AA6441" w:rsidRDefault="00A021D9" w:rsidP="00A021D9">
      <w:pPr>
        <w:pStyle w:val="Brdtext"/>
        <w:rPr>
          <w:iCs/>
        </w:rPr>
      </w:pPr>
    </w:p>
    <w:p w14:paraId="3C30636F" w14:textId="6125817E" w:rsidR="00A021D9" w:rsidRPr="00AA6441" w:rsidRDefault="00A021D9" w:rsidP="00A021D9">
      <w:pPr>
        <w:pStyle w:val="Brdtext"/>
      </w:pPr>
      <w:r w:rsidRPr="00AA6441">
        <w:t xml:space="preserve">Om </w:t>
      </w:r>
      <w:r w:rsidRPr="00AA6441">
        <w:rPr>
          <w:i/>
          <w:iCs/>
        </w:rPr>
        <w:t>uppföljning och utvärdering</w:t>
      </w:r>
      <w:r w:rsidRPr="00AA6441">
        <w:t>*: Riksdagen har tillkännagett för regeringen det som utskottet anför om uppföljning och utvärdering av ekonomiskt stöd till äldreomsorgen (bet. 2020/21:SoU28 s. 8 f</w:t>
      </w:r>
      <w:r w:rsidR="00C11936">
        <w:t>.</w:t>
      </w:r>
      <w:r w:rsidRPr="00AA6441">
        <w:t xml:space="preserve">). Socialstyrelsen ska enligt </w:t>
      </w:r>
      <w:r w:rsidR="00BE373D">
        <w:t xml:space="preserve">myndighetens </w:t>
      </w:r>
      <w:r w:rsidRPr="00AA6441">
        <w:t>regleringsbrev för budgetåret 2022 fördela statsbidrag till kommuner i syfte att säkerställa en god vård och omsorg av äldre personer. Regeringen har i regleringsbrevet beslutat att ge Socialstyrelsen i uppdrag att, i linje med tillkännagivandet, ställa krav på återbetalning av de medel som rekvirerats av kommunerna, men som inte använts till äldreomsorg.</w:t>
      </w:r>
    </w:p>
    <w:p w14:paraId="27637676" w14:textId="7AEE5087" w:rsidR="00A021D9" w:rsidRPr="00AA6441" w:rsidRDefault="00A021D9" w:rsidP="000E2A58">
      <w:pPr>
        <w:pStyle w:val="Brdtextmedindrag"/>
      </w:pPr>
      <w:r w:rsidRPr="00AA6441">
        <w:t xml:space="preserve">Regeringen har vidare den 5 maj 2022 gett Socialstyrelsen i uppdrag att i enlighet med tillkännagivandet genomföra en uppföljning och utvärdering av </w:t>
      </w:r>
      <w:r w:rsidR="00BE373D">
        <w:t xml:space="preserve">det s.k. </w:t>
      </w:r>
      <w:r w:rsidRPr="00AA6441">
        <w:t xml:space="preserve">Äldreomsorgslyftet samt det årliga resurstillskottet på 4 miljarder kronor som kommunerna tilldelats via Socialstyrelsen sedan 2021. Utvärderingen ska redovisa hur kommunerna använt de extra medel som tilldelats i enlighet med satsningarna och vilka resultat de </w:t>
      </w:r>
      <w:r w:rsidR="00332879">
        <w:t>gett</w:t>
      </w:r>
      <w:r w:rsidRPr="00AA6441">
        <w:t xml:space="preserve">. Uppdraget ska redovisas senast den 31 mars 2023. </w:t>
      </w:r>
      <w:bookmarkStart w:id="199" w:name="_Hlk124514279"/>
      <w:r w:rsidR="00DF67F8">
        <w:t xml:space="preserve">Regeringen behandlade tillkännagivandet i </w:t>
      </w:r>
      <w:r w:rsidRPr="00AA6441">
        <w:t>budgetpropositionen för 2023</w:t>
      </w:r>
      <w:r w:rsidR="00215F42">
        <w:t xml:space="preserve">, </w:t>
      </w:r>
      <w:r w:rsidRPr="00AA6441">
        <w:t>(prop. 2022/23:1 utg.omr. 9 avsnitt 6.3 s. 124).</w:t>
      </w:r>
      <w:bookmarkEnd w:id="199"/>
      <w:r w:rsidR="00DF67F8">
        <w:t xml:space="preserve"> Regeringen gjorde bedömningen att de åtgärder som består i att fördela stadsbidrag, ställa krav på återbetalning </w:t>
      </w:r>
      <w:r w:rsidR="00BE373D">
        <w:t>s</w:t>
      </w:r>
      <w:r w:rsidR="00DF67F8">
        <w:t>om medel int</w:t>
      </w:r>
      <w:r w:rsidR="00BE373D">
        <w:t>e</w:t>
      </w:r>
      <w:r w:rsidR="00DF67F8">
        <w:t xml:space="preserve"> använts för älderomsorgen, att följa upp o</w:t>
      </w:r>
      <w:r w:rsidR="00BE373D">
        <w:t>c</w:t>
      </w:r>
      <w:r w:rsidR="00DF67F8">
        <w:t xml:space="preserve">h utvärdera Älderomssorgslyftet </w:t>
      </w:r>
      <w:r w:rsidR="002561A7">
        <w:t xml:space="preserve">och det årliga resurstillskottet tillgodoser tillkännagivandet och att tillkännagivandet </w:t>
      </w:r>
      <w:r w:rsidR="00A93CBA">
        <w:t xml:space="preserve">därmed </w:t>
      </w:r>
      <w:r w:rsidR="002561A7">
        <w:t xml:space="preserve">är slutbehandlat. </w:t>
      </w:r>
      <w:r w:rsidR="002B3C1D">
        <w:t xml:space="preserve">Punkten </w:t>
      </w:r>
      <w:r w:rsidRPr="00AA6441">
        <w:t>är slutbehandlad.</w:t>
      </w:r>
    </w:p>
    <w:p w14:paraId="2DC45E3E" w14:textId="065FE7E9" w:rsidR="00A021D9" w:rsidRPr="00AA6441" w:rsidRDefault="00A021D9" w:rsidP="00A021D9">
      <w:pPr>
        <w:pStyle w:val="Rubrik5utannumrering"/>
      </w:pPr>
      <w:r w:rsidRPr="00AA6441">
        <w:t>3</w:t>
      </w:r>
      <w:r w:rsidR="0005786A">
        <w:t>4</w:t>
      </w:r>
      <w:r w:rsidRPr="00AA6441">
        <w:t>. Rskr. 2020/21:216</w:t>
      </w:r>
    </w:p>
    <w:p w14:paraId="61602E0A" w14:textId="77777777" w:rsidR="00A021D9" w:rsidRPr="00AA6441" w:rsidRDefault="00A021D9" w:rsidP="00CE1884">
      <w:pPr>
        <w:pStyle w:val="Brdtext"/>
        <w:jc w:val="left"/>
      </w:pPr>
      <w:r w:rsidRPr="00AA6441">
        <w:t>Äldrefrågor</w:t>
      </w:r>
    </w:p>
    <w:p w14:paraId="41D31458" w14:textId="77777777" w:rsidR="00A021D9" w:rsidRPr="00AA6441" w:rsidRDefault="00A021D9" w:rsidP="00CE1884">
      <w:pPr>
        <w:pStyle w:val="Brdtext"/>
        <w:jc w:val="left"/>
      </w:pPr>
      <w:r w:rsidRPr="00AA6441">
        <w:t>Motioner från allmänna motionstiden 2020/21, bet. 2020/21:SoU9</w:t>
      </w:r>
    </w:p>
    <w:p w14:paraId="59C03E39" w14:textId="77777777" w:rsidR="00A021D9" w:rsidRPr="00AA6441" w:rsidRDefault="00A021D9" w:rsidP="00CE1884">
      <w:pPr>
        <w:pStyle w:val="Brdtext"/>
        <w:jc w:val="left"/>
      </w:pPr>
      <w:r w:rsidRPr="00AA6441">
        <w:t>Tidigare redovisad, se skr. 2021/22:75 (S 44).</w:t>
      </w:r>
    </w:p>
    <w:p w14:paraId="3F1FEAC5" w14:textId="77777777" w:rsidR="00A021D9" w:rsidRPr="00AA6441" w:rsidRDefault="00A021D9" w:rsidP="00CE1884">
      <w:pPr>
        <w:pStyle w:val="Brdtext"/>
        <w:jc w:val="left"/>
      </w:pPr>
      <w:r w:rsidRPr="00AA6441">
        <w:t>Skrivelsen är inte slutbehandlad.</w:t>
      </w:r>
    </w:p>
    <w:p w14:paraId="467E6E25" w14:textId="77777777" w:rsidR="00A021D9" w:rsidRPr="00AA6441" w:rsidRDefault="00A021D9" w:rsidP="00A021D9">
      <w:pPr>
        <w:pStyle w:val="Brdtext"/>
        <w:rPr>
          <w:iCs/>
        </w:rPr>
      </w:pPr>
    </w:p>
    <w:p w14:paraId="7B544E77" w14:textId="58857C6D" w:rsidR="00A021D9" w:rsidRPr="00AA6441" w:rsidRDefault="00A021D9" w:rsidP="00A021D9">
      <w:pPr>
        <w:pStyle w:val="Brdtext"/>
      </w:pPr>
      <w:r w:rsidRPr="00AA6441">
        <w:t xml:space="preserve">Punkt 11 om </w:t>
      </w:r>
      <w:r w:rsidRPr="00AA6441">
        <w:rPr>
          <w:i/>
        </w:rPr>
        <w:t>kunskapskrav i det svenska språket</w:t>
      </w:r>
      <w:r w:rsidRPr="00AA6441">
        <w:t>*: Riksdagen har tillkännagett för regeringen det som utskottet anför om kunskapskrav i det svenska språket (bet. 2020/21:SoU9 s. 30 f</w:t>
      </w:r>
      <w:r w:rsidR="00C11936">
        <w:t>.</w:t>
      </w:r>
      <w:r w:rsidRPr="00AA6441">
        <w:t>). Regeringen tillsatte i november 2019 en nationell samordnare med uppdrag att främja en hållbar kompetensförsörjning inom kommunalt finansierad vård och omsorg. I juni 2021 överlämnade</w:t>
      </w:r>
      <w:r w:rsidR="00BE373D">
        <w:t xml:space="preserve"> den nationella samordnaren sitt</w:t>
      </w:r>
      <w:r w:rsidRPr="00AA6441">
        <w:t xml:space="preserve"> betänkande Vilja välja vård och omsorg – En hållbar kompetensförsörjning inom vård och omsorg om äldre (SOU 2021:52) med rekomme</w:t>
      </w:r>
      <w:r w:rsidR="00215F42">
        <w:t>n</w:t>
      </w:r>
      <w:r w:rsidRPr="00AA6441">
        <w:t xml:space="preserve">dationer främst riktade till huvudmän och arbetsgivare. Samordnaren uppmärksammade bland annat bristande språkkunskaper i svenska språket och menade att arbetsgivarna bör ta ett större ansvar för att utbildningsnivån höjs i inom vården och omsorgen. För att stödja den fortsatta utvecklingen av äldreomsorgen föreslog samordnaren att regeringen skulle inrätta ett nationellt kompetenscentrum för äldreomsorg. Regeringen </w:t>
      </w:r>
      <w:r w:rsidR="00BE373D">
        <w:t>beslutade i december 2021 att ge</w:t>
      </w:r>
      <w:r w:rsidRPr="00AA6441">
        <w:t xml:space="preserve"> Socialstyrelsen </w:t>
      </w:r>
      <w:r w:rsidR="00BE373D">
        <w:t>ett</w:t>
      </w:r>
      <w:r w:rsidRPr="00AA6441">
        <w:t xml:space="preserve"> uppdrag att föreslå hur ett sådant </w:t>
      </w:r>
      <w:r w:rsidR="00BE373D">
        <w:t xml:space="preserve">nationellt kompetenscentrum för äldreomsorg </w:t>
      </w:r>
      <w:r w:rsidRPr="00AA6441">
        <w:t xml:space="preserve">kan inrättas och organiseras vid myndigheten. Kompetenscentrumet inrättades i augusti 2022. Den 7 april 2022 gav regeringen Socialstyrelsen </w:t>
      </w:r>
      <w:r w:rsidR="00BE373D">
        <w:t>ett</w:t>
      </w:r>
      <w:r w:rsidRPr="00AA6441">
        <w:t xml:space="preserve"> uppdrag att ta fram ett stöd för att underlätta för verksamheterna att bedöma vilka kunskaper i svenska språket som personalen behöver för arbetsuppgifter inom den del av äldreomsorgen som avser kommunernas socialtjänst. Genom stödet ska verksamheterna få vägledning i bedömningen av om personalen har tillräckliga kunskaper i det svenska språket för aktuella arbetsuppgifter. Stödet ska vara frivilligt för verksamheterna att använda och är främst tänkt att användas vid nyrekrytering av personal men ska också kunna användas vid bedömning av om befintlig personal har behov av att stärka sina kunskaper i det svenska språket. I budgetpropositionen </w:t>
      </w:r>
      <w:r w:rsidR="008D76AE">
        <w:t xml:space="preserve">för 2023 </w:t>
      </w:r>
      <w:r w:rsidRPr="00AA6441">
        <w:t>(</w:t>
      </w:r>
      <w:r w:rsidR="008D76AE">
        <w:t>p</w:t>
      </w:r>
      <w:r w:rsidRPr="00AA6441">
        <w:t>rop. 2022/23:1</w:t>
      </w:r>
      <w:r w:rsidR="008D76AE">
        <w:t xml:space="preserve"> utg</w:t>
      </w:r>
      <w:r w:rsidR="00DD7F1F">
        <w:t>.</w:t>
      </w:r>
      <w:r w:rsidR="008D76AE">
        <w:t>omr</w:t>
      </w:r>
      <w:r w:rsidR="00DD7F1F">
        <w:t>.</w:t>
      </w:r>
      <w:r w:rsidR="008D76AE">
        <w:t xml:space="preserve"> 9 s.</w:t>
      </w:r>
      <w:r w:rsidR="00DD7F1F">
        <w:t> </w:t>
      </w:r>
      <w:r w:rsidR="008D76AE">
        <w:t>168</w:t>
      </w:r>
      <w:r w:rsidRPr="00AA6441">
        <w:t xml:space="preserve">) aviserar regeringen ett förslag om en utredning om språkkrav. </w:t>
      </w:r>
    </w:p>
    <w:p w14:paraId="6C5320F1" w14:textId="28FA2130" w:rsidR="00A021D9" w:rsidRPr="00AA6441" w:rsidRDefault="00A021D9" w:rsidP="00A021D9">
      <w:pPr>
        <w:pStyle w:val="Brdtextmedindrag"/>
      </w:pPr>
      <w:r w:rsidRPr="00AA6441">
        <w:t>Regeringen avser återkomma i frågan i budgetpropositionen för 2024. Punkten är inte slutbehandlad.</w:t>
      </w:r>
    </w:p>
    <w:p w14:paraId="4C23A52D" w14:textId="428C144E" w:rsidR="00A021D9" w:rsidRPr="00AA6441" w:rsidRDefault="00A021D9" w:rsidP="00A021D9">
      <w:pPr>
        <w:pStyle w:val="Rubrik5utannumrering"/>
      </w:pPr>
      <w:r w:rsidRPr="00AA6441">
        <w:t>3</w:t>
      </w:r>
      <w:r w:rsidR="0005786A">
        <w:t>5</w:t>
      </w:r>
      <w:r w:rsidRPr="00AA6441">
        <w:t xml:space="preserve">. </w:t>
      </w:r>
      <w:bookmarkStart w:id="200" w:name="_Hlk94717252"/>
      <w:r w:rsidRPr="00AA6441">
        <w:t>Rskr. 2020/21:237</w:t>
      </w:r>
      <w:bookmarkEnd w:id="200"/>
    </w:p>
    <w:p w14:paraId="0E849148" w14:textId="77777777" w:rsidR="00A021D9" w:rsidRPr="00AA6441" w:rsidRDefault="00A021D9" w:rsidP="00CE1884">
      <w:pPr>
        <w:pStyle w:val="Brdtext"/>
        <w:jc w:val="left"/>
      </w:pPr>
      <w:r w:rsidRPr="00AA6441">
        <w:t>Ändringar i statens budget för 2021 – Stöd till äldreomsorgen med anledning av coronaviruset</w:t>
      </w:r>
    </w:p>
    <w:p w14:paraId="0EC63A25" w14:textId="77777777" w:rsidR="00A021D9" w:rsidRPr="00AA6441" w:rsidRDefault="00A021D9" w:rsidP="00CE1884">
      <w:pPr>
        <w:pStyle w:val="Brdtext"/>
        <w:jc w:val="left"/>
      </w:pPr>
      <w:r w:rsidRPr="00AA6441">
        <w:t xml:space="preserve">Utskottsinitiativ, bet. </w:t>
      </w:r>
      <w:bookmarkStart w:id="201" w:name="_Hlk94717271"/>
      <w:r w:rsidRPr="00AA6441">
        <w:t>2020/21:FiU46</w:t>
      </w:r>
      <w:bookmarkEnd w:id="201"/>
    </w:p>
    <w:p w14:paraId="65B15FC0" w14:textId="77777777" w:rsidR="00A021D9" w:rsidRPr="00AA6441" w:rsidRDefault="00A021D9" w:rsidP="00CE1884">
      <w:pPr>
        <w:pStyle w:val="Brdtext"/>
        <w:jc w:val="left"/>
      </w:pPr>
      <w:r w:rsidRPr="00AA6441">
        <w:t xml:space="preserve">Tidigare redovisad, se skr. 2021/22:75 (S 46). </w:t>
      </w:r>
    </w:p>
    <w:p w14:paraId="60B33F6F" w14:textId="77777777" w:rsidR="00A021D9" w:rsidRPr="00AA6441" w:rsidRDefault="00A021D9" w:rsidP="00CE1884">
      <w:pPr>
        <w:pStyle w:val="Brdtext"/>
        <w:jc w:val="left"/>
      </w:pPr>
      <w:r w:rsidRPr="00AA6441">
        <w:t>Skrivelsen är inte slutbehandlad.</w:t>
      </w:r>
    </w:p>
    <w:p w14:paraId="57957ABC" w14:textId="77777777" w:rsidR="00A021D9" w:rsidRPr="00AA6441" w:rsidRDefault="00A021D9" w:rsidP="00A021D9">
      <w:pPr>
        <w:pStyle w:val="Brdtext"/>
        <w:rPr>
          <w:iCs/>
        </w:rPr>
      </w:pPr>
    </w:p>
    <w:p w14:paraId="1C927057" w14:textId="2F35EC87" w:rsidR="00A021D9" w:rsidRDefault="00A021D9" w:rsidP="00A021D9">
      <w:pPr>
        <w:pStyle w:val="Brdtext"/>
      </w:pPr>
      <w:r w:rsidRPr="00AA6441">
        <w:t xml:space="preserve">Om </w:t>
      </w:r>
      <w:r w:rsidRPr="00AA6441">
        <w:rPr>
          <w:i/>
        </w:rPr>
        <w:t xml:space="preserve">ändringar i statens budget för 2021 – Stöd till äldreomsorgen med anledning av coronaviruset </w:t>
      </w:r>
      <w:r w:rsidRPr="00AA6441">
        <w:t xml:space="preserve">a): Den 27 maj 2021 beslutade regeringen att ge Socialstyrelsen </w:t>
      </w:r>
      <w:r w:rsidR="00761694">
        <w:t xml:space="preserve">följande </w:t>
      </w:r>
      <w:r w:rsidRPr="00AA6441">
        <w:t>uppdrag</w:t>
      </w:r>
      <w:r w:rsidR="00761694">
        <w:t>.</w:t>
      </w:r>
      <w:r w:rsidRPr="00AA6441">
        <w:t xml:space="preserve"> </w:t>
      </w:r>
      <w:r w:rsidR="00761694">
        <w:t xml:space="preserve">Uppdrag </w:t>
      </w:r>
      <w:r w:rsidRPr="00AA6441">
        <w:t>att fördela statsbidrag till regionerna för utökad läkarkompetens i äldreomsorgen, fördela och betala ut prestationsbaserade medel i syfte att minska andelen timanställningar inom kommunalt finansierad vård och omsorg om äldre</w:t>
      </w:r>
      <w:r w:rsidR="00761694">
        <w:t>. Uppdrag att</w:t>
      </w:r>
      <w:r w:rsidRPr="00AA6441">
        <w:t xml:space="preserve"> fördela och betala ut prestationsbaserade medel till kommuner som utökat bemanningen av sjuksköterskor på särskilda boenden</w:t>
      </w:r>
      <w:r w:rsidR="00761694">
        <w:t>.</w:t>
      </w:r>
      <w:r w:rsidRPr="00AA6441">
        <w:t xml:space="preserve"> </w:t>
      </w:r>
      <w:r w:rsidR="00761694">
        <w:t>Uppdrag att</w:t>
      </w:r>
      <w:r w:rsidRPr="00AA6441">
        <w:t xml:space="preserve"> administrera och betala ut statsbidrag till kommunerna för att öka specialistundersköterske-kompetens om vård och omsorg om äldre och vård och omsorg om personer med demenssjukdom. Uppdragen redovisa</w:t>
      </w:r>
      <w:r w:rsidR="00215F42">
        <w:t>des</w:t>
      </w:r>
      <w:r w:rsidRPr="00AA6441">
        <w:t xml:space="preserve"> den 31 oktober 2022. Punkten är inte slutbehandlad.</w:t>
      </w:r>
    </w:p>
    <w:p w14:paraId="2C067DC7" w14:textId="6CCA3692" w:rsidR="00A021D9" w:rsidRPr="00AA6441" w:rsidRDefault="00A021D9" w:rsidP="00A021D9">
      <w:pPr>
        <w:pStyle w:val="Rubrik5utannumrering"/>
      </w:pPr>
      <w:r w:rsidRPr="00AA6441">
        <w:t>3</w:t>
      </w:r>
      <w:r w:rsidR="0005786A">
        <w:t>6</w:t>
      </w:r>
      <w:r w:rsidRPr="00AA6441">
        <w:t>. Rskr. 2020/21:241</w:t>
      </w:r>
    </w:p>
    <w:p w14:paraId="10141476" w14:textId="77777777" w:rsidR="00A021D9" w:rsidRPr="00AA6441" w:rsidRDefault="00A021D9" w:rsidP="00CE1884">
      <w:pPr>
        <w:pStyle w:val="Brdtext"/>
        <w:jc w:val="left"/>
      </w:pPr>
      <w:r w:rsidRPr="00AA6441">
        <w:t>Redovisning av åtgärder i enlighet med målsättningarna i det nationella brottsförebyggande programmet Tillsammans mot brott</w:t>
      </w:r>
    </w:p>
    <w:p w14:paraId="6D61AC2F" w14:textId="77777777" w:rsidR="00A021D9" w:rsidRPr="00AA6441" w:rsidRDefault="00A021D9" w:rsidP="00CE1884">
      <w:pPr>
        <w:pStyle w:val="Brdtext"/>
        <w:jc w:val="left"/>
      </w:pPr>
      <w:r w:rsidRPr="00AA6441">
        <w:t>Skr. 2020/21:63, bet. 2020/21:JuU17</w:t>
      </w:r>
    </w:p>
    <w:p w14:paraId="5717858D" w14:textId="77777777" w:rsidR="00A021D9" w:rsidRPr="00AA6441" w:rsidRDefault="00A021D9" w:rsidP="00CE1884">
      <w:pPr>
        <w:pStyle w:val="Brdtext"/>
        <w:jc w:val="left"/>
      </w:pPr>
      <w:r w:rsidRPr="00AA6441">
        <w:t>Tidigare redovisad, se skr. 2021/22:75 (S 47).</w:t>
      </w:r>
    </w:p>
    <w:p w14:paraId="3C6B6371" w14:textId="77777777" w:rsidR="00A021D9" w:rsidRPr="00AA6441" w:rsidRDefault="00A021D9" w:rsidP="00CE1884">
      <w:pPr>
        <w:pStyle w:val="Brdtext"/>
        <w:jc w:val="left"/>
      </w:pPr>
      <w:r w:rsidRPr="00AA6441">
        <w:t>Skrivelsen är inte slutbehandlad.</w:t>
      </w:r>
    </w:p>
    <w:p w14:paraId="7ED2AB22" w14:textId="77777777" w:rsidR="00A021D9" w:rsidRPr="00AA6441" w:rsidRDefault="00A021D9" w:rsidP="00A021D9">
      <w:pPr>
        <w:pStyle w:val="Brdtext"/>
      </w:pPr>
    </w:p>
    <w:p w14:paraId="72FC2352" w14:textId="53C12A0F" w:rsidR="00A021D9" w:rsidRPr="00AA6441" w:rsidRDefault="00A021D9" w:rsidP="00A021D9">
      <w:pPr>
        <w:pStyle w:val="Brdtext"/>
      </w:pPr>
      <w:r w:rsidRPr="00AA6441">
        <w:t xml:space="preserve">Punkt 12 om </w:t>
      </w:r>
      <w:r w:rsidRPr="00AA6441">
        <w:rPr>
          <w:i/>
        </w:rPr>
        <w:t>nationellt kunskapscentrum och no</w:t>
      </w:r>
      <w:r w:rsidR="001303E0">
        <w:rPr>
          <w:i/>
        </w:rPr>
        <w:t> </w:t>
      </w:r>
      <w:r w:rsidRPr="00AA6441">
        <w:rPr>
          <w:i/>
        </w:rPr>
        <w:t>entry-program</w:t>
      </w:r>
      <w:r w:rsidRPr="00AA6441">
        <w:t>*: Riksdagen har tillkännagett för regeringen det som utskottet anför om en översyn av möjligheterna att inrätta ett nationellt kunskapscentrum för brottsförebyggande arbete samt ett no</w:t>
      </w:r>
      <w:r w:rsidR="001303E0">
        <w:t> </w:t>
      </w:r>
      <w:r w:rsidRPr="00AA6441">
        <w:t>entry-program för unga (bet. 2020/21:JuU17 s. 7 f</w:t>
      </w:r>
      <w:r w:rsidR="00C11936">
        <w:t>.</w:t>
      </w:r>
      <w:r w:rsidRPr="00AA6441">
        <w:t xml:space="preserve">). I budgetpropositionen för 2022 (prop. 2021/22:1 utg.omr. 9 avsnitt 7.3 s. 138) redogjorde regeringen för tillkännagivandet. Flera insatser har redan genomförts för att främja brottsförebyggande arbete med liknande syfte som tillkännagivandet. Exempelvis har Myndigheten för familjerätt och föräldraskapsstöd tagit fram en handlingsplan för brottsförebyggande föräldraskapsstöd (S2020/09554). Myndigheten har i uppdrag att under 2022–2023 genomföra handlingsplanen (S2020/09554). Vidare ska </w:t>
      </w:r>
      <w:r w:rsidR="001303E0">
        <w:t>Statens beredning för medicinsk och social utvärdering</w:t>
      </w:r>
      <w:r w:rsidRPr="00AA6441">
        <w:t xml:space="preserve"> göra en systematisk översikt av brottsförebyggande insatser, med fokus på gängkriminalitet och för användning i socialtjänstens arbete med barn och unga upp till 30 år (S2022/03243). Socialstyrelsen </w:t>
      </w:r>
      <w:r w:rsidR="008D76AE">
        <w:t>har</w:t>
      </w:r>
      <w:r w:rsidRPr="00AA6441">
        <w:t xml:space="preserve"> under perioden 2020–2022 stö</w:t>
      </w:r>
      <w:r w:rsidR="008D76AE">
        <w:t>tt</w:t>
      </w:r>
      <w:r w:rsidRPr="00AA6441">
        <w:t xml:space="preserve"> huvudmän samt yrkesverksamma inom den sociala barn- och ungdomsvården genom insatser för att främja kompetens och stabilitet samt kvalitetsutveckling inom området. Uppdraget omfattar även att vidta åtgärder för att stärka samverkan mellan socialtjänst, polis och andra relevanta aktörer i det brottsförebyggande arbetet (S2019/05315) Regeringen ser behov av att ytterligare stärka socialtjänstens arbete inom ramen för det brottsförebyggande arbete och har </w:t>
      </w:r>
      <w:r w:rsidR="001303E0">
        <w:t xml:space="preserve">i budgetpropositionen för 2023 </w:t>
      </w:r>
      <w:r w:rsidRPr="00AA6441">
        <w:t xml:space="preserve">avsatt 10 miljoner för ändamålet och beräknar därefter att avsätta 20 miljoner kronor årligen för att bland annat förmedla beprövade metoder för att förebygga brott och hantera unga som begår eller är i riskzonen för att begå brott. </w:t>
      </w:r>
      <w:r w:rsidRPr="00A64E37">
        <w:t>Regeringen avser att vidta lämpliga åtgärder för att inrätta en krissocialjour som ska ge stöd till socialtjänsten i arbetet för att motverka brottslighet som begås av unga personer. Punkten är inte slutbehandlad.</w:t>
      </w:r>
    </w:p>
    <w:p w14:paraId="4DE3F740" w14:textId="14BFB21A" w:rsidR="00A021D9" w:rsidRPr="00AA6441" w:rsidRDefault="00A021D9" w:rsidP="00A021D9">
      <w:pPr>
        <w:pStyle w:val="Brdtextmedindrag"/>
      </w:pPr>
      <w:r w:rsidRPr="00AA6441">
        <w:t xml:space="preserve">Punkt 13 om </w:t>
      </w:r>
      <w:r w:rsidRPr="00AA6441">
        <w:rPr>
          <w:i/>
          <w:iCs/>
        </w:rPr>
        <w:t>fler socialarbetare utanför kontorstid</w:t>
      </w:r>
      <w:r w:rsidRPr="00AA6441">
        <w:t>*: Riksdagen har tillkännagett för regeringen det som utskottet anför om att fler socialarbetare och andra yrkeskategorier bör vara tillgängliga utanför kontorstid och träffa unga (bet. 2020/21:JuU17 s. 7 f</w:t>
      </w:r>
      <w:r w:rsidR="00C11936">
        <w:t>.</w:t>
      </w:r>
      <w:r w:rsidRPr="00AA6441">
        <w:t>). I budget</w:t>
      </w:r>
      <w:r w:rsidRPr="00AA6441">
        <w:softHyphen/>
        <w:t>propositionen för 2021 aviserade</w:t>
      </w:r>
      <w:r w:rsidR="001303E0">
        <w:t xml:space="preserve"> regeringen</w:t>
      </w:r>
      <w:r w:rsidRPr="00AA6441">
        <w:t xml:space="preserve"> en treårig satsning på sociala insatser för barn och unga i utsatta områden 2021–2023 (prop. 2020/2021:1 utg.omr. 13 s. 94–96). Satsningen syftar till att komplettera och förstärka kommuners verksamheter inom det brottsförebyggande området, t.ex. genom fler fältarbetare eller motsvarande på kvällar och helger. </w:t>
      </w:r>
      <w:r w:rsidR="001303E0">
        <w:t xml:space="preserve">Regeringen gav </w:t>
      </w:r>
      <w:r w:rsidRPr="00AA6441">
        <w:t xml:space="preserve">Socialstyrelsen </w:t>
      </w:r>
      <w:r w:rsidR="001303E0">
        <w:t>ett</w:t>
      </w:r>
      <w:r w:rsidRPr="00AA6441">
        <w:t xml:space="preserve"> uppdrag att administrera och fördela medel samt följa upp satsningen (A2020/02651, A2021/01981). Uppdraget ska slutredovisas den 2 mars 2024. I enlighet med vad som </w:t>
      </w:r>
      <w:r w:rsidR="00784906">
        <w:t xml:space="preserve">aviserats </w:t>
      </w:r>
      <w:r w:rsidRPr="00AA6441">
        <w:t>bud</w:t>
      </w:r>
      <w:r w:rsidR="00784906">
        <w:t>get</w:t>
      </w:r>
      <w:r w:rsidRPr="00AA6441">
        <w:t>propositionen för 2023</w:t>
      </w:r>
      <w:r w:rsidR="00215F42">
        <w:t xml:space="preserve"> </w:t>
      </w:r>
      <w:r w:rsidRPr="00AA6441">
        <w:t>har regeringen påbörjat ett arbete för att ta fram satsningar på en 24-timmars garanti och en krissocialjour (prop. 2022/23:1 utg.omr.</w:t>
      </w:r>
      <w:r w:rsidR="00BE6CE2">
        <w:t> </w:t>
      </w:r>
      <w:r w:rsidRPr="00AA6441">
        <w:t>9 s. 169, bet. 2020/21:JuU17, rskr</w:t>
      </w:r>
      <w:r w:rsidR="00907F56">
        <w:t>.</w:t>
      </w:r>
      <w:r w:rsidRPr="00AA6441">
        <w:t xml:space="preserve"> 2020:21:241 samt Tidöavtalet s. 27). Den 24-timmarsgaranti som regeringen vill införa innebär en skyldighet för socialtjänsten att inom 24 timmar efter att ett barn gripits för ett brott, kalla föräldrarna till ett samtal så att socialtjänsten ska kunna få föräldrarna att medverka till insatser till stöd för den unga. Krissocialjouren ska ge stöd till socialtjänsten i arbetet för att motverka brottslighet som begås av unga personer.</w:t>
      </w:r>
      <w:r w:rsidR="006828FA">
        <w:t xml:space="preserve"> Föreslagna satsningar bereds i Regeringskansliet.</w:t>
      </w:r>
      <w:r w:rsidRPr="00AA6441">
        <w:t xml:space="preserve"> Punkten är inte slutbehandlad.</w:t>
      </w:r>
    </w:p>
    <w:p w14:paraId="3D9132D5" w14:textId="77777777" w:rsidR="00A021D9" w:rsidRPr="00AA6441" w:rsidRDefault="00A021D9" w:rsidP="00A021D9">
      <w:pPr>
        <w:pStyle w:val="Brdtextmedindrag"/>
      </w:pPr>
      <w:r w:rsidRPr="00AA6441">
        <w:t>Följande punkter är inte slutbehandlade: 12 och 13.</w:t>
      </w:r>
    </w:p>
    <w:p w14:paraId="0657F464" w14:textId="4EA977AC" w:rsidR="00A021D9" w:rsidRPr="00AA6441" w:rsidRDefault="00A021D9" w:rsidP="00A021D9">
      <w:pPr>
        <w:pStyle w:val="Rubrik5utannumrering"/>
      </w:pPr>
      <w:r w:rsidRPr="00AA6441">
        <w:t>3</w:t>
      </w:r>
      <w:r w:rsidR="0005786A">
        <w:t>7</w:t>
      </w:r>
      <w:r w:rsidRPr="00AA6441">
        <w:t>. Rskr. 2020/21:245</w:t>
      </w:r>
    </w:p>
    <w:p w14:paraId="77476017" w14:textId="77777777" w:rsidR="00A021D9" w:rsidRPr="00AA6441" w:rsidRDefault="00A021D9" w:rsidP="00CE1884">
      <w:pPr>
        <w:pStyle w:val="Brdtext"/>
        <w:jc w:val="left"/>
      </w:pPr>
      <w:r w:rsidRPr="00AA6441">
        <w:t>Alkohol-, narkotika-, dopnings-, tobaks- och spelfrågor</w:t>
      </w:r>
    </w:p>
    <w:p w14:paraId="083E424D" w14:textId="77777777" w:rsidR="00A021D9" w:rsidRPr="00AA6441" w:rsidRDefault="00A021D9" w:rsidP="00CE1884">
      <w:pPr>
        <w:pStyle w:val="Brdtext"/>
        <w:jc w:val="left"/>
      </w:pPr>
      <w:r w:rsidRPr="00AA6441">
        <w:t>Motioner från allmänna motionstiden 2020/21, bet. 2020/21:SoU20</w:t>
      </w:r>
    </w:p>
    <w:p w14:paraId="578245D5" w14:textId="4D34F5CF" w:rsidR="00A021D9" w:rsidRPr="00AA6441" w:rsidRDefault="00A021D9" w:rsidP="00CE1884">
      <w:pPr>
        <w:pStyle w:val="Brdtext"/>
        <w:jc w:val="left"/>
      </w:pPr>
      <w:r w:rsidRPr="00AA6441">
        <w:t>Tidigare redovisad, se skr. 2021/22:75 (S 48)</w:t>
      </w:r>
      <w:r w:rsidR="0008682F">
        <w:t>.</w:t>
      </w:r>
    </w:p>
    <w:p w14:paraId="3BBDEF9F" w14:textId="77777777" w:rsidR="00A021D9" w:rsidRPr="00AA6441" w:rsidRDefault="00A021D9" w:rsidP="00CE1884">
      <w:pPr>
        <w:pStyle w:val="Brdtext"/>
        <w:jc w:val="left"/>
      </w:pPr>
      <w:r w:rsidRPr="00AA6441">
        <w:t>Skrivelsen är inte slutbehandlad.</w:t>
      </w:r>
    </w:p>
    <w:p w14:paraId="009E682E" w14:textId="77777777" w:rsidR="00A021D9" w:rsidRPr="00AA6441" w:rsidRDefault="00A021D9" w:rsidP="00A021D9">
      <w:pPr>
        <w:pStyle w:val="Brdtext"/>
        <w:rPr>
          <w:iCs/>
        </w:rPr>
      </w:pPr>
    </w:p>
    <w:p w14:paraId="580F4FC7" w14:textId="16D32DC1" w:rsidR="00A021D9" w:rsidRPr="00AA6441" w:rsidRDefault="00A021D9" w:rsidP="00A021D9">
      <w:pPr>
        <w:pStyle w:val="Brdtext"/>
      </w:pPr>
      <w:r w:rsidRPr="00AA6441">
        <w:t xml:space="preserve">Punkt 4 om </w:t>
      </w:r>
      <w:r w:rsidRPr="00AA6441">
        <w:rPr>
          <w:i/>
        </w:rPr>
        <w:t>naloxonläkemedel</w:t>
      </w:r>
      <w:r w:rsidRPr="00AA6441">
        <w:t>*: Riksdagen har tillkännagett för regeringen det som utskottet anför om naloxonläkemedel (bet. 2020/21:SoU20 s. 15 f</w:t>
      </w:r>
      <w:r w:rsidR="00C11936">
        <w:t>.</w:t>
      </w:r>
      <w:r w:rsidRPr="00AA6441">
        <w:t>). Utskottet anför i betänkandet att det bör utredas om fler grupper utanför hälso- och sjukvården ska kunna ge naloxon mot opioidöverdoser samt att regeringen bör ge i uppdrag åt en lämplig myndighet att vidta åtgärder i enlighet med detta. I budgetpropositionen för 2022 (prop. 2021/22:1 utg.omr. 9 avsnitt 5.5 s. 101) redogjorde regeringen för tillkännagivandet</w:t>
      </w:r>
      <w:r w:rsidR="00A64E37">
        <w:t xml:space="preserve"> </w:t>
      </w:r>
      <w:r w:rsidR="00007027">
        <w:t xml:space="preserve">och anförde </w:t>
      </w:r>
      <w:r w:rsidR="003D6451">
        <w:t>att</w:t>
      </w:r>
      <w:r w:rsidRPr="00AA6441">
        <w:t xml:space="preserve"> </w:t>
      </w:r>
      <w:r w:rsidR="003D6451">
        <w:t>r</w:t>
      </w:r>
      <w:r w:rsidRPr="00AA6441">
        <w:t xml:space="preserve">egeringen den 10 juni 2021 </w:t>
      </w:r>
      <w:r w:rsidR="00BE6CE2">
        <w:t xml:space="preserve">hade beslutat </w:t>
      </w:r>
      <w:r w:rsidRPr="00AA6441">
        <w:t xml:space="preserve">att ge Socialstyrelsen i uppdrag </w:t>
      </w:r>
      <w:r w:rsidR="003D6451">
        <w:t>a</w:t>
      </w:r>
      <w:r w:rsidRPr="00AA6441">
        <w:t xml:space="preserve">tt aktivt stödja ett ökat tillgängliggörande av naloxon. </w:t>
      </w:r>
    </w:p>
    <w:p w14:paraId="5E745F6E" w14:textId="19AAFE85" w:rsidR="00A021D9" w:rsidRPr="00AA6441" w:rsidRDefault="00A021D9" w:rsidP="00A021D9">
      <w:pPr>
        <w:pStyle w:val="Brdtextmedindrag"/>
      </w:pPr>
      <w:r w:rsidRPr="00AA6441">
        <w:t xml:space="preserve">I Socialstyrelsens regleringsbrev för budgetåret 2022 förlängde regeringen uppdraget att aktivt stödja ett ökat tillgängliggörande av naloxon. Socialstyrelsen ska lämna delredovisningar av uppdraget till Regeringskansliet (Socialdepartementet) senast den 31 mars 2022 och den 31 mars 2023 samt en slutredovisning senast den 31 mars 2024. </w:t>
      </w:r>
    </w:p>
    <w:p w14:paraId="14200EC1" w14:textId="571296C5" w:rsidR="006828FA" w:rsidRDefault="00BE6CE2" w:rsidP="00A021D9">
      <w:pPr>
        <w:pStyle w:val="Brdtextmedindrag"/>
      </w:pPr>
      <w:r>
        <w:t>Narkotikautredningen (S 2022:01) har</w:t>
      </w:r>
      <w:r w:rsidR="00A021D9" w:rsidRPr="00AA6441">
        <w:t xml:space="preserve">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t>ningens</w:t>
      </w:r>
      <w:r w:rsidR="00A021D9" w:rsidRPr="00AA6441">
        <w:t xml:space="preserve"> uppdrag ingår att analysera om andra yrkesgrupper än hälso- och sjukvårdspersonal, och i så fall vilka, ska kunna ge naloxon mot opioidöverdoser samt vid behov lämna författningsförslag för hur det bör regleras. Vidare ingår </w:t>
      </w:r>
      <w:r>
        <w:t xml:space="preserve">det i uppdraget </w:t>
      </w:r>
      <w:r w:rsidR="00A021D9" w:rsidRPr="00AA6441">
        <w:t>att föreslå en modell för en ändamålsenlig uppföljning av missbruks- och beroendevården, vilken även ska inkludera uppföljning av användningen av naloxonläkemedel samt hur uppfölj</w:t>
      </w:r>
      <w:r w:rsidR="00A021D9" w:rsidRPr="00AA6441">
        <w:softHyphen/>
        <w:t xml:space="preserve">ningen ska utvecklas över tid. </w:t>
      </w:r>
      <w:r w:rsidR="006828FA" w:rsidRPr="006828FA">
        <w:t>Regeringen avser att återkomma till riksdagen med anledning av tillkännagivandet. Punkten är inte slutbehandlad.</w:t>
      </w:r>
    </w:p>
    <w:p w14:paraId="489ECC58" w14:textId="3D609239" w:rsidR="00A021D9" w:rsidRPr="00AA6441" w:rsidRDefault="00A021D9" w:rsidP="00A021D9">
      <w:pPr>
        <w:pStyle w:val="Rubrik5utannumrering"/>
      </w:pPr>
      <w:r w:rsidRPr="00AA6441">
        <w:t>3</w:t>
      </w:r>
      <w:r w:rsidR="0005786A">
        <w:t>8</w:t>
      </w:r>
      <w:r w:rsidRPr="00AA6441">
        <w:t>. Rskr. 2020/21:246</w:t>
      </w:r>
    </w:p>
    <w:p w14:paraId="0F12315A" w14:textId="77777777" w:rsidR="00A021D9" w:rsidRPr="00AA6441" w:rsidRDefault="00A021D9" w:rsidP="00A021D9">
      <w:pPr>
        <w:pStyle w:val="Brdtext"/>
      </w:pPr>
      <w:r w:rsidRPr="00AA6441">
        <w:t>Livmoderhalscancer</w:t>
      </w:r>
    </w:p>
    <w:p w14:paraId="47FBF3F4" w14:textId="77777777" w:rsidR="00A021D9" w:rsidRPr="00AA6441" w:rsidRDefault="00A021D9" w:rsidP="00A021D9">
      <w:pPr>
        <w:pStyle w:val="Brdtext"/>
      </w:pPr>
      <w:r w:rsidRPr="00AA6441">
        <w:t>Utskottsinitiativ, bet. 2020/21:SoU36</w:t>
      </w:r>
    </w:p>
    <w:p w14:paraId="27CAC291" w14:textId="77777777" w:rsidR="00A021D9" w:rsidRPr="00AA6441" w:rsidRDefault="00A021D9" w:rsidP="00A021D9">
      <w:pPr>
        <w:pStyle w:val="Brdtext"/>
      </w:pPr>
      <w:r w:rsidRPr="00AA6441">
        <w:t>Tidigare redovisad, se skr. 2021/22:75 (S 49).</w:t>
      </w:r>
    </w:p>
    <w:p w14:paraId="2896EFDF" w14:textId="77777777" w:rsidR="00A021D9" w:rsidRPr="00AA6441" w:rsidRDefault="00A021D9" w:rsidP="00A021D9">
      <w:pPr>
        <w:pStyle w:val="Brdtext"/>
      </w:pPr>
      <w:r w:rsidRPr="00AA6441">
        <w:t>Skrivelsen är inte slutbehandlad.</w:t>
      </w:r>
    </w:p>
    <w:p w14:paraId="417D0485" w14:textId="77777777" w:rsidR="00A021D9" w:rsidRPr="00AA6441" w:rsidRDefault="00A021D9" w:rsidP="00A021D9">
      <w:pPr>
        <w:pStyle w:val="Brdtext"/>
        <w:rPr>
          <w:iCs/>
        </w:rPr>
      </w:pPr>
    </w:p>
    <w:p w14:paraId="7423393B" w14:textId="0089594A" w:rsidR="00A021D9" w:rsidRPr="00AA6441" w:rsidRDefault="00A021D9" w:rsidP="00A021D9">
      <w:pPr>
        <w:pStyle w:val="Brdtext"/>
      </w:pPr>
      <w:r w:rsidRPr="00AA6441">
        <w:t xml:space="preserve">Om </w:t>
      </w:r>
      <w:r w:rsidRPr="00AA6441">
        <w:rPr>
          <w:i/>
        </w:rPr>
        <w:t>livmoderhalscancer</w:t>
      </w:r>
      <w:r w:rsidRPr="00AA6441">
        <w:t>*: Riksdagen har tillkännagett för regeringen det som utskottet anför om livmoderhalscancer (bet. 2020/21:SoU36 s. 5 f</w:t>
      </w:r>
      <w:r w:rsidR="00C11936">
        <w:t>.</w:t>
      </w:r>
      <w:r w:rsidRPr="00AA6441">
        <w:t>).</w:t>
      </w:r>
      <w:bookmarkStart w:id="202" w:name="_Hlk92965234"/>
      <w:r w:rsidRPr="00AA6441">
        <w:t xml:space="preserve"> Enligt utskottet ska regeringen inom ramen för en ny uppdaterad nationell cancerstrategi genomföra en systematisk, långsiktig och nationell satsning i form av en handlingsplan för att inom fem–sju år totalt eliminera livmoderhalscancer i Sverige.</w:t>
      </w:r>
    </w:p>
    <w:bookmarkEnd w:id="202"/>
    <w:p w14:paraId="06578140" w14:textId="2664A920" w:rsidR="00A021D9" w:rsidRPr="00AA6441" w:rsidRDefault="00A021D9" w:rsidP="00A021D9">
      <w:pPr>
        <w:pStyle w:val="Brdtextmedindrag"/>
      </w:pPr>
      <w:r w:rsidRPr="00AA6441">
        <w:t>Socialstyrelsen slutrapporterade den 1 juni 2022 regeringens uppdrag att utveckla ett mer samordnat arbete om cancerscreening (dnr S2021/04605). I uppraget ingick att följa regionernas åtgärder för att utrota liv</w:t>
      </w:r>
      <w:r w:rsidR="00CE1884">
        <w:softHyphen/>
      </w:r>
      <w:r w:rsidRPr="00AA6441">
        <w:t xml:space="preserve">moderhalscancer. I slutrapporten lyftes bl.a. </w:t>
      </w:r>
      <w:r w:rsidR="00926155">
        <w:t xml:space="preserve">fram </w:t>
      </w:r>
      <w:r w:rsidRPr="00AA6441">
        <w:t xml:space="preserve">att samtliga regioner genomför eller planerar för att genomföra </w:t>
      </w:r>
      <w:r w:rsidR="00926155">
        <w:t xml:space="preserve">s.k. </w:t>
      </w:r>
      <w:r w:rsidRPr="00AA6441">
        <w:t>catch-up</w:t>
      </w:r>
      <w:r w:rsidR="00926155">
        <w:softHyphen/>
      </w:r>
      <w:r w:rsidR="00926155">
        <w:softHyphen/>
      </w:r>
      <w:r w:rsidR="00926155">
        <w:softHyphen/>
        <w:t>-</w:t>
      </w:r>
      <w:r w:rsidRPr="00AA6441">
        <w:t>vaccin</w:t>
      </w:r>
      <w:r w:rsidR="00926155">
        <w:t>ering</w:t>
      </w:r>
      <w:r w:rsidRPr="00AA6441">
        <w:t xml:space="preserve"> av kvinnor födda mellan 1994–1999 som inte </w:t>
      </w:r>
      <w:r w:rsidR="00926155">
        <w:t xml:space="preserve">har </w:t>
      </w:r>
      <w:r w:rsidRPr="00AA6441">
        <w:t>erbjudits vaccin i skol</w:t>
      </w:r>
      <w:r w:rsidR="00CE1884">
        <w:softHyphen/>
      </w:r>
      <w:r w:rsidRPr="00AA6441">
        <w:t xml:space="preserve">vaccinationsprogrammet för att påskynda utrotningen. I samband med riksdagens beslut om statens budget för 2022 tillfördes 25 miljoner kronor för att utrota livmoderhalscancer. För 2023 ökas anslaget med motsvarande belopp. För 2024 t.o.m. 2027 beräknas motsvarande nivå. </w:t>
      </w:r>
    </w:p>
    <w:p w14:paraId="66062E9E" w14:textId="4FEFBC03" w:rsidR="00A021D9" w:rsidRPr="00AA6441" w:rsidRDefault="00A021D9" w:rsidP="00A021D9">
      <w:pPr>
        <w:pStyle w:val="Brdtextmedindrag"/>
      </w:pPr>
      <w:r w:rsidRPr="00AA6441">
        <w:t xml:space="preserve">I </w:t>
      </w:r>
      <w:r w:rsidR="00926155">
        <w:t xml:space="preserve">statens </w:t>
      </w:r>
      <w:r w:rsidRPr="00AA6441">
        <w:t xml:space="preserve">överenskommelse med Sveriges </w:t>
      </w:r>
      <w:r w:rsidR="00926155">
        <w:t>K</w:t>
      </w:r>
      <w:r w:rsidRPr="00AA6441">
        <w:t xml:space="preserve">ommuner och </w:t>
      </w:r>
      <w:r w:rsidR="00926155">
        <w:t>R</w:t>
      </w:r>
      <w:r w:rsidRPr="00AA6441">
        <w:t xml:space="preserve">egioner om en jämlik och effektiv cancervård 2023 har regeringen avsatt 25 miljoner kronor för att utrota livmoderhalscancer. </w:t>
      </w:r>
      <w:r w:rsidR="00EE7578">
        <w:t xml:space="preserve">Punkten </w:t>
      </w:r>
      <w:r w:rsidRPr="00AA6441">
        <w:t>är inte slutbehandlad.</w:t>
      </w:r>
    </w:p>
    <w:p w14:paraId="16375059" w14:textId="7D80B0DE" w:rsidR="00A021D9" w:rsidRPr="00AA6441" w:rsidRDefault="00A021D9" w:rsidP="00A021D9">
      <w:pPr>
        <w:pStyle w:val="Rubrik5utannumrering"/>
      </w:pPr>
      <w:r w:rsidRPr="00AA6441">
        <w:t>3</w:t>
      </w:r>
      <w:r w:rsidR="0005786A">
        <w:t>9</w:t>
      </w:r>
      <w:r w:rsidRPr="00AA6441">
        <w:t xml:space="preserve">. </w:t>
      </w:r>
      <w:bookmarkStart w:id="203" w:name="_Hlk123726045"/>
      <w:r w:rsidRPr="00AA6441">
        <w:t>Rskr. 2020/21:261</w:t>
      </w:r>
      <w:bookmarkEnd w:id="203"/>
    </w:p>
    <w:p w14:paraId="63121DDA" w14:textId="77777777" w:rsidR="00A021D9" w:rsidRPr="00AA6441" w:rsidRDefault="00A021D9" w:rsidP="00A021D9">
      <w:pPr>
        <w:pStyle w:val="Brdtext"/>
      </w:pPr>
      <w:r w:rsidRPr="00AA6441">
        <w:t>Vaccininköp och vaccinleveranser</w:t>
      </w:r>
    </w:p>
    <w:p w14:paraId="491024E3" w14:textId="77777777" w:rsidR="00A021D9" w:rsidRPr="00AA6441" w:rsidRDefault="00A021D9" w:rsidP="00A021D9">
      <w:pPr>
        <w:pStyle w:val="Brdtext"/>
      </w:pPr>
      <w:r w:rsidRPr="00AA6441">
        <w:t>Utskottsinitiativ, bet. 2020/21:SoU37</w:t>
      </w:r>
    </w:p>
    <w:p w14:paraId="0B63F980" w14:textId="52DCC8CC" w:rsidR="00A021D9" w:rsidRPr="00AA6441" w:rsidRDefault="00A021D9" w:rsidP="00A021D9">
      <w:pPr>
        <w:pStyle w:val="Brdtext"/>
      </w:pPr>
      <w:r w:rsidRPr="00AA6441">
        <w:t>Tidigare redovisad, se skr. 2021/22:75 (S 52)</w:t>
      </w:r>
      <w:r w:rsidR="00FE7530">
        <w:t>.</w:t>
      </w:r>
    </w:p>
    <w:p w14:paraId="15675F98" w14:textId="77777777" w:rsidR="00A021D9" w:rsidRPr="00AA6441" w:rsidRDefault="00A021D9" w:rsidP="00A021D9">
      <w:pPr>
        <w:pStyle w:val="Brdtext"/>
      </w:pPr>
      <w:r w:rsidRPr="00AA6441">
        <w:t>Skrivelsen är slutbehandlad.</w:t>
      </w:r>
    </w:p>
    <w:p w14:paraId="39CB179F" w14:textId="77777777" w:rsidR="00A021D9" w:rsidRPr="00AA6441" w:rsidRDefault="00A021D9" w:rsidP="00A021D9">
      <w:pPr>
        <w:pStyle w:val="Brdtext"/>
        <w:rPr>
          <w:iCs/>
        </w:rPr>
      </w:pPr>
    </w:p>
    <w:p w14:paraId="3F55FA97" w14:textId="7BEED69E" w:rsidR="00A021D9" w:rsidRPr="00AA6441" w:rsidRDefault="00A021D9" w:rsidP="00A021D9">
      <w:pPr>
        <w:pStyle w:val="Brdtext"/>
      </w:pPr>
      <w:r w:rsidRPr="00AA6441">
        <w:t xml:space="preserve">Om </w:t>
      </w:r>
      <w:r w:rsidRPr="00AA6441">
        <w:rPr>
          <w:i/>
          <w:iCs/>
        </w:rPr>
        <w:t>vaccininköp och vaccinleveranser</w:t>
      </w:r>
      <w:r w:rsidRPr="00AA6441">
        <w:t>*: Riksdagen har tillkännagett för regeringen det som utskottet anför om vaccininköp och vaccinleveranser (bet. 2020/21:SoU37 s. 5 f</w:t>
      </w:r>
      <w:r w:rsidR="00C11936">
        <w:t>.</w:t>
      </w:r>
      <w:r w:rsidRPr="00AA6441">
        <w:t xml:space="preserve">). Av tillkännagivandet följer att regeringen ska pröva alla möjligheter för att se till att avtalade leveranser av vaccin mot sjukdomen covid-19 genomförs och att nya avtal ingås där så är möjligt oavsett om det är med stöd av EU, i samverkan med exempelvis nordiska länder eller helt på egen hand. Regeringen bör också undersöka möjligheterna till omfördelning av vaccin inom EU för att Sverige ska få tillgång till ökade och snabbare leveranser. Regeringen har i budgetpropositionen för 2023 </w:t>
      </w:r>
      <w:r w:rsidR="006828FA">
        <w:t>behandlat</w:t>
      </w:r>
      <w:r w:rsidRPr="00AA6441">
        <w:t xml:space="preserve"> tillkännagivandet (prop. 2022/23:1 utg.omr. 9 avsnitt 4.3 s. 94). Processer och arbete med att säkra vaccininköp och leveranser pågår kontinuerligt. Sverige har i samverkan med andra nordiska länder och genom omfördelning av vaccin inom EU säkrat tillgången </w:t>
      </w:r>
      <w:r w:rsidR="00926155">
        <w:t>till</w:t>
      </w:r>
      <w:r w:rsidRPr="00AA6441">
        <w:t xml:space="preserve"> vaccin från flera vaccintillverkare för att få tillgång till ökade och snabbare leveranser. Sverige </w:t>
      </w:r>
      <w:r w:rsidR="003D6451">
        <w:t xml:space="preserve">har </w:t>
      </w:r>
      <w:r w:rsidRPr="00AA6441">
        <w:t>deltag</w:t>
      </w:r>
      <w:r w:rsidR="003D6451">
        <w:t>it</w:t>
      </w:r>
      <w:r w:rsidRPr="00AA6441">
        <w:t xml:space="preserve"> i EU-gemensamma upphandlingar från olika vaccinleverantörer</w:t>
      </w:r>
      <w:r w:rsidR="003D6451">
        <w:t>.</w:t>
      </w:r>
      <w:r w:rsidRPr="00AA6441">
        <w:t xml:space="preserve"> Regeringen </w:t>
      </w:r>
      <w:r w:rsidR="003D6451">
        <w:t>gjorde</w:t>
      </w:r>
      <w:r w:rsidR="00926155">
        <w:t xml:space="preserve"> i proposi</w:t>
      </w:r>
      <w:r w:rsidR="00B146B7">
        <w:softHyphen/>
      </w:r>
      <w:r w:rsidR="00926155">
        <w:t>tio</w:t>
      </w:r>
      <w:r w:rsidR="00B146B7">
        <w:softHyphen/>
      </w:r>
      <w:r w:rsidR="00926155">
        <w:t>nen</w:t>
      </w:r>
      <w:r w:rsidR="003D6451">
        <w:t xml:space="preserve"> bedömningen att </w:t>
      </w:r>
      <w:r w:rsidRPr="00AA6441">
        <w:t xml:space="preserve">tillkännagivandet </w:t>
      </w:r>
      <w:r w:rsidR="003D6451">
        <w:t>var</w:t>
      </w:r>
      <w:r w:rsidRPr="00AA6441">
        <w:t xml:space="preserve"> tillgodosett </w:t>
      </w:r>
      <w:r w:rsidR="00926155">
        <w:t>och slut</w:t>
      </w:r>
      <w:r w:rsidR="00B146B7">
        <w:softHyphen/>
      </w:r>
      <w:r w:rsidR="00926155">
        <w:t>behand</w:t>
      </w:r>
      <w:r w:rsidR="00B146B7">
        <w:softHyphen/>
      </w:r>
      <w:r w:rsidR="00926155">
        <w:t>lat</w:t>
      </w:r>
      <w:r w:rsidRPr="00AA6441">
        <w:t xml:space="preserve">. </w:t>
      </w:r>
      <w:r w:rsidR="0058050A">
        <w:t>Punkten</w:t>
      </w:r>
      <w:r w:rsidRPr="00AA6441">
        <w:t xml:space="preserve"> är slutbehandlad.</w:t>
      </w:r>
    </w:p>
    <w:p w14:paraId="607B45CD" w14:textId="1DAD98C4" w:rsidR="00A021D9" w:rsidRPr="00AA6441" w:rsidRDefault="0005786A" w:rsidP="00A021D9">
      <w:pPr>
        <w:pStyle w:val="Rubrik5utannumrering"/>
      </w:pPr>
      <w:r>
        <w:t>40</w:t>
      </w:r>
      <w:r w:rsidR="00A021D9" w:rsidRPr="00AA6441">
        <w:t>. Rskr. 2020/21:327</w:t>
      </w:r>
    </w:p>
    <w:p w14:paraId="7431A63B" w14:textId="77777777" w:rsidR="00A021D9" w:rsidRPr="00AA6441" w:rsidRDefault="00A021D9" w:rsidP="00CE1884">
      <w:pPr>
        <w:pStyle w:val="Brdtext"/>
        <w:jc w:val="left"/>
      </w:pPr>
      <w:r w:rsidRPr="00AA6441">
        <w:t>Hälso- och sjukvårdens organisation m.m.</w:t>
      </w:r>
    </w:p>
    <w:p w14:paraId="2FC320B1" w14:textId="77777777" w:rsidR="00A021D9" w:rsidRPr="00AA6441" w:rsidRDefault="00A021D9" w:rsidP="00CE1884">
      <w:pPr>
        <w:pStyle w:val="Brdtext"/>
        <w:jc w:val="left"/>
      </w:pPr>
      <w:r w:rsidRPr="00AA6441">
        <w:t>Motioner från allmänna motionstiden 2020/21, bet. 2020/21:SoU16</w:t>
      </w:r>
    </w:p>
    <w:p w14:paraId="6BC9F87F" w14:textId="77777777" w:rsidR="00A021D9" w:rsidRPr="00AA6441" w:rsidRDefault="00A021D9" w:rsidP="00CE1884">
      <w:pPr>
        <w:pStyle w:val="Brdtext"/>
        <w:jc w:val="left"/>
      </w:pPr>
      <w:r w:rsidRPr="00AA6441">
        <w:t>Tidigare redovisad, se skr. 2021/22:75 (S 57).</w:t>
      </w:r>
    </w:p>
    <w:p w14:paraId="3E4F03F1" w14:textId="77777777" w:rsidR="00A021D9" w:rsidRPr="00AA6441" w:rsidRDefault="00A021D9" w:rsidP="00CE1884">
      <w:pPr>
        <w:pStyle w:val="Brdtext"/>
        <w:jc w:val="left"/>
      </w:pPr>
      <w:r w:rsidRPr="00AA6441">
        <w:t>Skrivelsen är inte slutbehandlad.</w:t>
      </w:r>
    </w:p>
    <w:p w14:paraId="78570C4A" w14:textId="77777777" w:rsidR="00A021D9" w:rsidRPr="00AA6441" w:rsidRDefault="00A021D9" w:rsidP="00A021D9">
      <w:pPr>
        <w:pStyle w:val="Brdtext"/>
        <w:rPr>
          <w:iCs/>
        </w:rPr>
      </w:pPr>
    </w:p>
    <w:p w14:paraId="3E7F679F" w14:textId="299A39B5" w:rsidR="00A021D9" w:rsidRPr="00AA6441" w:rsidRDefault="00A021D9" w:rsidP="00A021D9">
      <w:pPr>
        <w:pStyle w:val="Brdtext"/>
      </w:pPr>
      <w:r w:rsidRPr="00AA6441">
        <w:t xml:space="preserve">Punkt 3 om </w:t>
      </w:r>
      <w:r w:rsidRPr="00AA6441">
        <w:rPr>
          <w:i/>
          <w:iCs/>
        </w:rPr>
        <w:t>smittskyddsläkare</w:t>
      </w:r>
      <w:r w:rsidRPr="00AA6441">
        <w:t>*: Riksdagen har tillkännagett för regeringen det som utskottet anför om smittskyddsläkare (bet. 2020/21:SoU16 s. 11 f</w:t>
      </w:r>
      <w:r w:rsidR="00AC512D">
        <w:t>.</w:t>
      </w:r>
      <w:r w:rsidRPr="00AA6441">
        <w:t>). Regeringen har den 2 september 2021 beslutat att ge Socialstyrelsen i uppdrag att göra en översyn av smittskyddsenheternas och smittskyddsläkarnas förutsättningar (S2021/06173). Uppdraget redo</w:t>
      </w:r>
      <w:r w:rsidR="00CE1884">
        <w:softHyphen/>
      </w:r>
      <w:r w:rsidRPr="00AA6441">
        <w:t>visades den 28</w:t>
      </w:r>
      <w:r w:rsidR="0018570D">
        <w:t> </w:t>
      </w:r>
      <w:r w:rsidRPr="00AA6441">
        <w:t>november 2022 och bereds nu inom Regeringskansliet. Punkten är inte slutbehandlad.</w:t>
      </w:r>
    </w:p>
    <w:p w14:paraId="38B7189A" w14:textId="103BE6C7" w:rsidR="00A021D9" w:rsidRPr="00AA6441" w:rsidRDefault="00A021D9" w:rsidP="00A021D9">
      <w:pPr>
        <w:pStyle w:val="Brdtextmedindrag"/>
      </w:pPr>
      <w:r w:rsidRPr="00AA6441">
        <w:t xml:space="preserve">Punkt 4 om </w:t>
      </w:r>
      <w:r w:rsidRPr="00AA6441">
        <w:rPr>
          <w:i/>
        </w:rPr>
        <w:t>medicinskt ansvarig för rehabilitering</w:t>
      </w:r>
      <w:r w:rsidRPr="00AA6441">
        <w:t>*: Riksdagen har tillkännagett för regeringen det som utskottet anför om medicinskt ansvarig för rehabilitering (bet. 2020/21:SoU16 s. 11 f</w:t>
      </w:r>
      <w:r w:rsidR="00AC512D">
        <w:t>.</w:t>
      </w:r>
      <w:r w:rsidRPr="00AA6441">
        <w:t xml:space="preserve">). </w:t>
      </w:r>
      <w:r w:rsidR="00B95F3C">
        <w:t>Utredningen om en äldreomsorgslag och stärkt medicinsk kompetens i kommuner (S</w:t>
      </w:r>
      <w:r w:rsidR="00B63051">
        <w:t> </w:t>
      </w:r>
      <w:r w:rsidR="00B95F3C">
        <w:t>2020:16) har</w:t>
      </w:r>
      <w:r w:rsidRPr="00AA6441">
        <w:t xml:space="preserve"> i uppdrag att föreslå en äldreomsorgslag (dir. 2020:142).</w:t>
      </w:r>
      <w:r>
        <w:t xml:space="preserve"> </w:t>
      </w:r>
      <w:r w:rsidRPr="00AA6441">
        <w:t>Utredningen lämnade sitt betänkande Nästa steg, ökad kvalitet och jämlikhet i vård och omsorg för äldre personer (SOU 2022:41) till regeringen den 28 juni 2022. Betänkandet har remi</w:t>
      </w:r>
      <w:r w:rsidR="003D6451">
        <w:t>ssbehandlats</w:t>
      </w:r>
      <w:r w:rsidRPr="00AA6441">
        <w:t xml:space="preserve">. Förslagen bereds i </w:t>
      </w:r>
      <w:r>
        <w:t>R</w:t>
      </w:r>
      <w:r w:rsidRPr="00AA6441">
        <w:t>egeringskansliet. Punkten är inte slutbehandlad.</w:t>
      </w:r>
    </w:p>
    <w:p w14:paraId="63379D9E" w14:textId="13BA5B0F" w:rsidR="00A021D9" w:rsidRPr="00AA6441" w:rsidRDefault="00A021D9" w:rsidP="00A021D9">
      <w:pPr>
        <w:pStyle w:val="Brdtextmedindrag"/>
      </w:pPr>
      <w:r w:rsidRPr="00AA6441">
        <w:t xml:space="preserve">Punkt 12 om </w:t>
      </w:r>
      <w:r w:rsidRPr="00AA6441">
        <w:rPr>
          <w:i/>
        </w:rPr>
        <w:t>vårdgaranti för personer med beroendeproblem</w:t>
      </w:r>
      <w:r w:rsidRPr="00AA6441">
        <w:t>*: Riksdagen har tillkännagett för regeringen det som utskottet anför om vårdgaranti för personer med beroendeproblem (bet. 2020/21:SoU16 s. 37 f</w:t>
      </w:r>
      <w:r w:rsidR="00B63051">
        <w:t>.</w:t>
      </w:r>
      <w:r w:rsidRPr="00AA6441">
        <w:t xml:space="preserve">). </w:t>
      </w:r>
      <w:r w:rsidR="00B95F3C">
        <w:t>Narkotikautredningen (S 2022:01) har</w:t>
      </w:r>
      <w:r w:rsidRPr="00AA6441">
        <w:t xml:space="preserve">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00B95F3C">
        <w:t>ningens</w:t>
      </w:r>
      <w:r w:rsidRPr="00AA6441">
        <w:t xml:space="preserve"> uppdrag ingår att föreslå vilka insatser som bör genomföras för att få en god tillgänglighet till vård och stöd. I denna del ingår att analysera om en förstärkt vårdgaranti, som ger personer med beroendeproblematik rätt till vård och stöd betydligt snabbare än i dag, bör införas samt vid behov lämna nödvändiga författningsförslag. Regeringen avser att återkomma till riksdagen med anledning av tillkännagivandet. Punkten är inte slutbehandlad.</w:t>
      </w:r>
    </w:p>
    <w:p w14:paraId="67A68FC9" w14:textId="77777777" w:rsidR="00A021D9" w:rsidRPr="00AA6441" w:rsidRDefault="00A021D9" w:rsidP="00A021D9">
      <w:pPr>
        <w:pStyle w:val="Brdtextmedindrag"/>
      </w:pPr>
      <w:r w:rsidRPr="00AA6441">
        <w:t>Följande punkter är inte slutbehandlade: 3, 4 och 12.</w:t>
      </w:r>
    </w:p>
    <w:p w14:paraId="7BE7069B" w14:textId="0A2127C4" w:rsidR="00A021D9" w:rsidRPr="00AA6441" w:rsidRDefault="0005786A" w:rsidP="00A021D9">
      <w:pPr>
        <w:pStyle w:val="Rubrik5utannumrering"/>
      </w:pPr>
      <w:r>
        <w:t>41</w:t>
      </w:r>
      <w:r w:rsidR="00A021D9" w:rsidRPr="00AA6441">
        <w:t>. Rskr. 2020/21:348</w:t>
      </w:r>
    </w:p>
    <w:p w14:paraId="68F55A6C" w14:textId="1D283E2F" w:rsidR="00A021D9" w:rsidRPr="00AA6441" w:rsidRDefault="00A021D9" w:rsidP="00CE1884">
      <w:pPr>
        <w:pStyle w:val="Brdtext"/>
        <w:jc w:val="left"/>
      </w:pPr>
      <w:bookmarkStart w:id="204" w:name="_Hlk123731992"/>
      <w:r w:rsidRPr="00AA6441">
        <w:t>Riksrevisionens rapport om granskning av statens styrning av äldre</w:t>
      </w:r>
      <w:r w:rsidR="009A3EB3">
        <w:softHyphen/>
      </w:r>
      <w:r w:rsidRPr="00AA6441">
        <w:t>omsorgen.</w:t>
      </w:r>
    </w:p>
    <w:bookmarkEnd w:id="204"/>
    <w:p w14:paraId="279AD3A7" w14:textId="77777777" w:rsidR="00A021D9" w:rsidRPr="00AA6441" w:rsidRDefault="00A021D9" w:rsidP="00CE1884">
      <w:pPr>
        <w:pStyle w:val="Brdtext"/>
        <w:jc w:val="left"/>
      </w:pPr>
      <w:r w:rsidRPr="00AA6441">
        <w:t>Skr.</w:t>
      </w:r>
      <w:r w:rsidRPr="00AA6441" w:rsidDel="00E27228">
        <w:t xml:space="preserve"> 2020/21:89</w:t>
      </w:r>
      <w:r w:rsidRPr="00AA6441">
        <w:t>, bet. 2020/21:SoU27</w:t>
      </w:r>
    </w:p>
    <w:p w14:paraId="79B66F27" w14:textId="77777777" w:rsidR="00A021D9" w:rsidRPr="00AA6441" w:rsidRDefault="00A021D9" w:rsidP="00CE1884">
      <w:pPr>
        <w:pStyle w:val="Brdtext"/>
        <w:jc w:val="left"/>
      </w:pPr>
      <w:r w:rsidRPr="00AA6441">
        <w:t>Tidigare redovisad, se skr. 2021/22:75 (S 59).</w:t>
      </w:r>
    </w:p>
    <w:p w14:paraId="66D321ED" w14:textId="77777777" w:rsidR="00A021D9" w:rsidRPr="00AA6441" w:rsidRDefault="00A021D9" w:rsidP="00CE1884">
      <w:pPr>
        <w:pStyle w:val="Brdtext"/>
        <w:jc w:val="left"/>
      </w:pPr>
      <w:r w:rsidRPr="00AA6441">
        <w:t>Skrivelsen är slutbehandlad.</w:t>
      </w:r>
    </w:p>
    <w:p w14:paraId="4CC97D8E" w14:textId="77777777" w:rsidR="00A021D9" w:rsidRPr="00AA6441" w:rsidRDefault="00A021D9" w:rsidP="00A021D9">
      <w:pPr>
        <w:pStyle w:val="Brdtext"/>
        <w:rPr>
          <w:iCs/>
        </w:rPr>
      </w:pPr>
    </w:p>
    <w:p w14:paraId="68E27F1C" w14:textId="3340737F" w:rsidR="00A021D9" w:rsidRPr="00AA6441" w:rsidRDefault="00A021D9" w:rsidP="00A021D9">
      <w:pPr>
        <w:pStyle w:val="Brdtext"/>
      </w:pPr>
      <w:r w:rsidRPr="00AA6441">
        <w:t xml:space="preserve">Punkt 4 om </w:t>
      </w:r>
      <w:r w:rsidRPr="00AA6441">
        <w:rPr>
          <w:i/>
        </w:rPr>
        <w:t>samordnade digitala system</w:t>
      </w:r>
      <w:r w:rsidRPr="00AA6441">
        <w:t>*: Riksdagen har tillkännagett för regeringen det som utskottet anför om samordnade digitala system för journalföring och dokumentation (bet. 2020/21:SoU27 s. 5 f</w:t>
      </w:r>
      <w:r w:rsidR="00B63051">
        <w:t>.</w:t>
      </w:r>
      <w:r w:rsidRPr="00AA6441">
        <w:t xml:space="preserve">). </w:t>
      </w:r>
      <w:r w:rsidR="00B95F3C">
        <w:t>Enligt u</w:t>
      </w:r>
      <w:r w:rsidRPr="00AA6441">
        <w:t xml:space="preserve">tskottet </w:t>
      </w:r>
      <w:r w:rsidR="00B95F3C">
        <w:t>bör</w:t>
      </w:r>
      <w:r w:rsidRPr="00AA6441">
        <w:t xml:space="preserve"> regeringen ta fram lagförslag för att säkerställa att personal inom äldreomsorgen får tillgång till samordnade digitala system för journalföring och dokumentation för de insatser en patient får utifrån såväl hälso- och sjukvårdslagen som socialtjänstlagen och återkomma till </w:t>
      </w:r>
      <w:r w:rsidR="00B95F3C">
        <w:t>r</w:t>
      </w:r>
      <w:r w:rsidRPr="00AA6441">
        <w:t xml:space="preserve">iksdagen (bet. 2020/21:SoU27 s. 14 och 15). Regeringen </w:t>
      </w:r>
      <w:r w:rsidR="005F14E8">
        <w:t xml:space="preserve">behandlade tillkännagivandet i </w:t>
      </w:r>
      <w:r w:rsidR="005F14E8" w:rsidRPr="00AA6441">
        <w:t>propositionen Sammanhållen vård- och omsorgs</w:t>
      </w:r>
      <w:r w:rsidR="005F14E8">
        <w:softHyphen/>
      </w:r>
      <w:r w:rsidR="005F14E8" w:rsidRPr="00AA6441">
        <w:t>dokumentation (prop. 2021/22:177</w:t>
      </w:r>
      <w:r w:rsidR="005F14E8">
        <w:t>, bet. 2021/22:SoU30, rskr. 2021/22:381</w:t>
      </w:r>
      <w:r w:rsidR="005F14E8" w:rsidRPr="00AA6441">
        <w:t>)</w:t>
      </w:r>
      <w:r w:rsidR="0088706D">
        <w:t xml:space="preserve"> och gjorde bedömningen att lag</w:t>
      </w:r>
      <w:r w:rsidRPr="00AA6441">
        <w:t xml:space="preserve">förslaget om sammanhållen vård- och omsorgsdokumentation </w:t>
      </w:r>
      <w:r w:rsidR="0088706D">
        <w:t xml:space="preserve">tillgodosåg </w:t>
      </w:r>
      <w:r w:rsidR="00246BFF">
        <w:t>r</w:t>
      </w:r>
      <w:r w:rsidRPr="00AA6441">
        <w:t>iksdagens tillkännagivande</w:t>
      </w:r>
      <w:r w:rsidR="00E66016">
        <w:t xml:space="preserve"> och att tillkännagivandet därmed var slutbehandlat</w:t>
      </w:r>
      <w:r w:rsidR="001378A6">
        <w:t>.</w:t>
      </w:r>
      <w:r w:rsidR="00E66016">
        <w:t xml:space="preserve"> </w:t>
      </w:r>
      <w:r w:rsidRPr="00AA6441">
        <w:t>Punkten är slutbehandlad.</w:t>
      </w:r>
    </w:p>
    <w:p w14:paraId="54333CCC" w14:textId="620722C6" w:rsidR="00A021D9" w:rsidRPr="00AA6441" w:rsidRDefault="00A021D9" w:rsidP="00A021D9">
      <w:pPr>
        <w:pStyle w:val="Rubrik5utannumrering"/>
      </w:pPr>
      <w:r w:rsidRPr="00AA6441">
        <w:t>4</w:t>
      </w:r>
      <w:r w:rsidR="0005786A">
        <w:t>2</w:t>
      </w:r>
      <w:r w:rsidRPr="00AA6441">
        <w:t xml:space="preserve">. </w:t>
      </w:r>
      <w:bookmarkStart w:id="205" w:name="_Hlk124506747"/>
      <w:r w:rsidRPr="00AA6441">
        <w:t>Rskr. 2020/21:349</w:t>
      </w:r>
    </w:p>
    <w:p w14:paraId="4CB03FF7" w14:textId="77777777" w:rsidR="00A021D9" w:rsidRPr="00AA6441" w:rsidRDefault="00A021D9" w:rsidP="00CE1884">
      <w:pPr>
        <w:pStyle w:val="Brdtext"/>
        <w:jc w:val="left"/>
      </w:pPr>
      <w:r w:rsidRPr="00AA6441">
        <w:t>Kompetensförsörjning inom hälso- och sjukvården m.m.</w:t>
      </w:r>
    </w:p>
    <w:bookmarkEnd w:id="205"/>
    <w:p w14:paraId="2092C91D" w14:textId="77777777" w:rsidR="00A021D9" w:rsidRPr="00AA6441" w:rsidRDefault="00A021D9" w:rsidP="00CE1884">
      <w:pPr>
        <w:pStyle w:val="Brdtext"/>
        <w:jc w:val="left"/>
      </w:pPr>
      <w:r w:rsidRPr="00AA6441">
        <w:t>Motioner från allmänna motionstiden 2020/21, bet. 2020/21:SoU17</w:t>
      </w:r>
    </w:p>
    <w:p w14:paraId="3A3A23F8" w14:textId="77777777" w:rsidR="00A021D9" w:rsidRPr="00AA6441" w:rsidRDefault="00A021D9" w:rsidP="00CE1884">
      <w:pPr>
        <w:pStyle w:val="Brdtext"/>
        <w:jc w:val="left"/>
      </w:pPr>
      <w:r w:rsidRPr="00AA6441">
        <w:t>Tidigare redovisad, se skr. 2021/22:75 (S 60).</w:t>
      </w:r>
    </w:p>
    <w:p w14:paraId="6382B10A" w14:textId="77777777" w:rsidR="00A021D9" w:rsidRPr="00AA6441" w:rsidRDefault="00A021D9" w:rsidP="00CE1884">
      <w:pPr>
        <w:pStyle w:val="Brdtext"/>
        <w:jc w:val="left"/>
      </w:pPr>
      <w:r w:rsidRPr="00AA6441">
        <w:t>Skrivelsen är inte slutbehandlad.</w:t>
      </w:r>
    </w:p>
    <w:p w14:paraId="27CEC592" w14:textId="77777777" w:rsidR="00A021D9" w:rsidRPr="00AA6441" w:rsidRDefault="00A021D9" w:rsidP="00A021D9">
      <w:pPr>
        <w:pStyle w:val="Brdtext"/>
        <w:rPr>
          <w:iCs/>
        </w:rPr>
      </w:pPr>
    </w:p>
    <w:p w14:paraId="427E2BF5" w14:textId="3F25F5CE" w:rsidR="00A021D9" w:rsidRPr="00AA6441" w:rsidRDefault="00A021D9" w:rsidP="00A021D9">
      <w:pPr>
        <w:pStyle w:val="Brdtext"/>
      </w:pPr>
      <w:r w:rsidRPr="00AA6441">
        <w:t xml:space="preserve">Punkt 1 om </w:t>
      </w:r>
      <w:r w:rsidRPr="00AA6441">
        <w:rPr>
          <w:i/>
        </w:rPr>
        <w:t>kompetensförsörjning inom hälso- och sjukvården</w:t>
      </w:r>
      <w:r w:rsidRPr="00AA6441">
        <w:t>*: Riksdagen har tillkännagett för regeringen det som utskottet anför om kompetensförsörjning inom hälso- och sjukvården (bet. 2020/21:SoU17 s. 10 f</w:t>
      </w:r>
      <w:r w:rsidR="00B63051">
        <w:t>.</w:t>
      </w:r>
      <w:r w:rsidRPr="00AA6441">
        <w:t xml:space="preserve">). </w:t>
      </w:r>
    </w:p>
    <w:p w14:paraId="49B6081C" w14:textId="4FC98FE5" w:rsidR="00A021D9" w:rsidRPr="00AA6441" w:rsidRDefault="00801A20" w:rsidP="00A021D9">
      <w:pPr>
        <w:pStyle w:val="Brdtextmedindrag"/>
      </w:pPr>
      <w:r>
        <w:t>Av</w:t>
      </w:r>
      <w:r w:rsidR="00A021D9" w:rsidRPr="00AA6441">
        <w:t xml:space="preserve"> budgetpropositionen för 2022 (prop. 2021/22:1 utg.omr. 9 avsnitt 4.5 s. 49) </w:t>
      </w:r>
      <w:r>
        <w:t>framgå</w:t>
      </w:r>
      <w:r w:rsidR="004751B8">
        <w:t>r</w:t>
      </w:r>
      <w:r>
        <w:t xml:space="preserve"> att r</w:t>
      </w:r>
      <w:r w:rsidR="00A021D9" w:rsidRPr="00AA6441">
        <w:t>egeringen</w:t>
      </w:r>
      <w:r w:rsidR="004751B8">
        <w:t xml:space="preserve"> har</w:t>
      </w:r>
      <w:r w:rsidR="00A021D9" w:rsidRPr="00AA6441">
        <w:t xml:space="preserve"> inrätta</w:t>
      </w:r>
      <w:r>
        <w:t>t</w:t>
      </w:r>
      <w:r w:rsidR="00A021D9" w:rsidRPr="00AA6441">
        <w:t xml:space="preserve"> de</w:t>
      </w:r>
      <w:r>
        <w:t>t</w:t>
      </w:r>
      <w:r w:rsidR="005F14E8">
        <w:t xml:space="preserve"> </w:t>
      </w:r>
      <w:r w:rsidR="00A021D9" w:rsidRPr="00AA6441">
        <w:t>Nationella vårdkompetensrådet</w:t>
      </w:r>
      <w:r w:rsidR="005F14E8">
        <w:t xml:space="preserve">, och </w:t>
      </w:r>
      <w:r w:rsidR="00A021D9" w:rsidRPr="00AA6441">
        <w:t xml:space="preserve">att </w:t>
      </w:r>
      <w:r>
        <w:t>regeringen</w:t>
      </w:r>
      <w:r w:rsidR="00A021D9" w:rsidRPr="00AA6441">
        <w:t xml:space="preserve"> forts</w:t>
      </w:r>
      <w:r w:rsidR="00442A90">
        <w:t>ä</w:t>
      </w:r>
      <w:r w:rsidR="00A021D9" w:rsidRPr="00AA6441">
        <w:t>tte</w:t>
      </w:r>
      <w:r w:rsidR="00442A90">
        <w:t>r</w:t>
      </w:r>
      <w:r w:rsidR="00A021D9" w:rsidRPr="00AA6441">
        <w:t xml:space="preserve"> att avsätta närmare tre miljarder kronor för att stödja regioner och kommuner i deras arbete med kompetensutveckling och kompetens</w:t>
      </w:r>
      <w:r w:rsidR="00CE1884">
        <w:softHyphen/>
      </w:r>
      <w:r w:rsidR="00A021D9" w:rsidRPr="00AA6441">
        <w:t xml:space="preserve">försörjning i hälso- och sjukvården. </w:t>
      </w:r>
    </w:p>
    <w:p w14:paraId="676208B0" w14:textId="24C7C0DD" w:rsidR="00A021D9" w:rsidRPr="00AA6441" w:rsidRDefault="00801A20" w:rsidP="00A021D9">
      <w:pPr>
        <w:pStyle w:val="Brdtextmedindrag"/>
      </w:pPr>
      <w:r>
        <w:t xml:space="preserve">Vidare </w:t>
      </w:r>
      <w:r w:rsidR="00A021D9" w:rsidRPr="00AA6441">
        <w:t xml:space="preserve">framgår </w:t>
      </w:r>
      <w:r w:rsidR="004751B8">
        <w:t xml:space="preserve">av samma proposition </w:t>
      </w:r>
      <w:r w:rsidR="00A021D9" w:rsidRPr="00AA6441">
        <w:t xml:space="preserve">att regeringen </w:t>
      </w:r>
      <w:r w:rsidR="004751B8">
        <w:t>gör</w:t>
      </w:r>
      <w:r w:rsidR="00A021D9" w:rsidRPr="00AA6441">
        <w:t xml:space="preserve"> en permanent satsning på vidareutbildning för sjuksköterskor som omfattar 400</w:t>
      </w:r>
      <w:r w:rsidR="0027792C">
        <w:t> </w:t>
      </w:r>
      <w:r w:rsidR="00A021D9" w:rsidRPr="00AA6441">
        <w:t>miljoner kronor per år. Satsningen har en tillfällig förstärkning omfattande 100</w:t>
      </w:r>
      <w:r w:rsidR="0027792C">
        <w:t> </w:t>
      </w:r>
      <w:r w:rsidR="00A021D9" w:rsidRPr="00AA6441">
        <w:t xml:space="preserve">miljoner kronor 2020–2023. Regeringen har vidare en pågående satsning för att möjliggöra utvecklings- och karriärmöjligheter, däribland karriärtjänster om 100 miljoner kronor per år. </w:t>
      </w:r>
    </w:p>
    <w:p w14:paraId="36F44512" w14:textId="1E3EB74D" w:rsidR="00A021D9" w:rsidRPr="00AA6441" w:rsidRDefault="00A021D9" w:rsidP="00A021D9">
      <w:pPr>
        <w:pStyle w:val="Brdtextmedindrag"/>
      </w:pPr>
      <w:r w:rsidRPr="00AA6441">
        <w:t xml:space="preserve">Regeringen har den 23 september 2021 gett Socialstyrelsen i uppdrag att, tillsammans med Nationella vårdkompetensrådet och i dialog med övriga berörda aktörer, ta fram förslag som syftar till att stärka medarbetarna och säkra den framtida kompetensförsörjningen inom primärvården. Uppdraget </w:t>
      </w:r>
      <w:r w:rsidR="00442A90">
        <w:t xml:space="preserve">har </w:t>
      </w:r>
      <w:r w:rsidRPr="00AA6441">
        <w:t>delredovisa</w:t>
      </w:r>
      <w:r w:rsidR="00442A90">
        <w:t>t</w:t>
      </w:r>
      <w:r w:rsidRPr="00AA6441">
        <w:t>s den 1 maj 2022 och slutredovisa</w:t>
      </w:r>
      <w:r w:rsidR="00442A90">
        <w:t>t</w:t>
      </w:r>
      <w:r w:rsidRPr="00AA6441">
        <w:t>s den 30 november 2022.</w:t>
      </w:r>
      <w:r w:rsidR="00442A90">
        <w:t xml:space="preserve"> Ärendet bereds i </w:t>
      </w:r>
      <w:r w:rsidR="000112AB">
        <w:t>R</w:t>
      </w:r>
      <w:r w:rsidR="00442A90">
        <w:t>egeringskansliet.</w:t>
      </w:r>
    </w:p>
    <w:p w14:paraId="540A840D" w14:textId="77777777" w:rsidR="00A021D9" w:rsidRPr="00AA6441" w:rsidRDefault="00A021D9" w:rsidP="00A021D9">
      <w:pPr>
        <w:pStyle w:val="Brdtextmedindrag"/>
      </w:pPr>
      <w:r w:rsidRPr="00AA6441">
        <w:t>Den 7 juli 2022 beslutade den regeringen att ge Socialstyrelsen i uppdrag att betala ut ytterligare 500 miljoner kronor till regionerna bl.a. för att öka antalet vårdplatser (S2022/01057). Medlen ska användas för att öka kapaciteten i vården genom att bl.a. anställa fler sjuksköterskor, förbättra arbetsmiljön inom vården och utöka antalet vårdplatser inklusive intensivvårdsplatser.</w:t>
      </w:r>
    </w:p>
    <w:p w14:paraId="3278CFA0" w14:textId="55A962D0" w:rsidR="00A021D9" w:rsidRPr="00AA6441" w:rsidRDefault="00A021D9" w:rsidP="00A021D9">
      <w:pPr>
        <w:pStyle w:val="Brdtextmedindrag"/>
      </w:pPr>
      <w:r w:rsidRPr="00AA6441">
        <w:t xml:space="preserve">I budgetpropositionen för 2023 (prop. 2022/23:1 utg.omr. 9 avsnitt 3.5 s. 48) </w:t>
      </w:r>
      <w:r w:rsidR="004751B8">
        <w:t>anför</w:t>
      </w:r>
      <w:r w:rsidR="00801A20">
        <w:t xml:space="preserve"> regeringen att den </w:t>
      </w:r>
      <w:r w:rsidRPr="00AA6441">
        <w:t xml:space="preserve">avser att kartlägga och ta fram en nationell strategi för hur bristen på vårdplatser ska kunna åtgärdas. Regeringen </w:t>
      </w:r>
      <w:r w:rsidR="004751B8">
        <w:t>avsätter</w:t>
      </w:r>
      <w:r w:rsidRPr="00AA6441" w:rsidDel="00801A20">
        <w:t xml:space="preserve"> </w:t>
      </w:r>
      <w:r w:rsidRPr="00AA6441">
        <w:t xml:space="preserve">2 miljarder kronor 2023 och </w:t>
      </w:r>
      <w:r w:rsidR="00801A20">
        <w:t xml:space="preserve">har </w:t>
      </w:r>
      <w:r w:rsidRPr="00AA6441">
        <w:t>beräkna</w:t>
      </w:r>
      <w:r w:rsidR="00801A20">
        <w:t>t</w:t>
      </w:r>
      <w:r w:rsidRPr="00AA6441">
        <w:t xml:space="preserve"> </w:t>
      </w:r>
      <w:r w:rsidR="004751B8">
        <w:t xml:space="preserve">att det behövs </w:t>
      </w:r>
      <w:r w:rsidRPr="00AA6441">
        <w:t>2 miljarder kronor 2024 respektive 2025 för att det totala antalet vårdplatser ska öka i hela landet.</w:t>
      </w:r>
    </w:p>
    <w:p w14:paraId="5FC1EBFD" w14:textId="0A0A2E6F" w:rsidR="00A021D9" w:rsidRPr="00AA6441" w:rsidRDefault="00A021D9" w:rsidP="00A021D9">
      <w:pPr>
        <w:pStyle w:val="Brdtextmedindrag"/>
      </w:pPr>
      <w:bookmarkStart w:id="206" w:name="_Hlk122443774"/>
      <w:r w:rsidRPr="00AA6441">
        <w:t xml:space="preserve">I budgetpropositionen för 2023 (prop. 2022/23:1 utg.omr. 9 avsnitt 3.5 s. 49) </w:t>
      </w:r>
      <w:r w:rsidR="004751B8">
        <w:t xml:space="preserve">anför </w:t>
      </w:r>
      <w:r w:rsidRPr="00AA6441">
        <w:t xml:space="preserve">regeringen </w:t>
      </w:r>
      <w:r w:rsidR="00801A20">
        <w:t xml:space="preserve">att den </w:t>
      </w:r>
      <w:r w:rsidRPr="00AA6441">
        <w:t>avser att ta fram en nationell plan för att förbättra kompetensförsörjningen. Av kartläggningen ska framgå vilka insatser för befintlig och ny vårdpersonal som kan behövas för att förbättra personalförsörjningen inom hälso- och sjukvården.</w:t>
      </w:r>
      <w:bookmarkEnd w:id="206"/>
      <w:r w:rsidRPr="00AA6441">
        <w:t xml:space="preserve"> Regeringen avsätter 3,2 miljarder kronor under 2023 och ca 1,2 miljarder kronor för 2024 och 2025 för att stödja regioner och kommuner i deras arbete med kompetensutveckling och kompetensförsörjning i hälso- och sjukvården. Fler sjuksköterskor behöver vidareutbilda sig till specialistsjuksköterska. Regeringen avsätter 500 miljoner kronor 2023 och beräknar 400 miljoner kronor årligen fr.o.m. 2024 för att öka vidareutbildning för sjuksköterskor. Regeringen avsätter 100 miljoner kronor per år fr.o.m. 2023 för att möjliggöra utvecklings- och karriärmöjligheter.</w:t>
      </w:r>
      <w:r>
        <w:t xml:space="preserve"> </w:t>
      </w:r>
      <w:r w:rsidRPr="00AA6441">
        <w:t>Punkten är inte slutbehandlad.</w:t>
      </w:r>
    </w:p>
    <w:p w14:paraId="2D8731F6" w14:textId="28EB549F" w:rsidR="00A021D9" w:rsidRPr="00AA6441" w:rsidRDefault="00A021D9" w:rsidP="00A021D9">
      <w:pPr>
        <w:pStyle w:val="Brdtextmedindrag"/>
      </w:pPr>
      <w:r w:rsidRPr="00AA6441">
        <w:t xml:space="preserve">Punkt 4 om </w:t>
      </w:r>
      <w:r w:rsidRPr="00AA6441">
        <w:rPr>
          <w:i/>
        </w:rPr>
        <w:t>administration i vården och omsorgen</w:t>
      </w:r>
      <w:r w:rsidRPr="00AA6441">
        <w:t>*: Riksdagen har tillkännagett för regeringen det som utskottet anför om att minska administrationen i vården och omsorgen (bet. 2020/21:SoU17 s. 10 f.). Ärendet bereds i Regeringskansliet. I budgetpropositionen för 2023 (prop. 2022/23:1 utg.omr. 9 avsnitt 3.5 s. 49) anges att regeringen avser att ta fram en nationell plan för att förbättra kompetensförsörjningen. Av kartläggningen ska framgå vilka insatser för befintlig och ny vårdpersonal som kan behövas för att förbättra personalförsörjningen inom hälso- och sjukvården. Regeringen avsätter 3,2 miljarder kronor under 2023 och c</w:t>
      </w:r>
      <w:r w:rsidR="004751B8">
        <w:t>irk</w:t>
      </w:r>
      <w:r w:rsidRPr="00AA6441">
        <w:t>a 1,2 miljarder kronor för 2024 och 2025 för att stödja regioner och kommuner i deras arbete med kompetensutveckling och kompetensförsörjning i hälso- och sjukvården. Regeringen avser återkomma till riksdagen</w:t>
      </w:r>
      <w:r w:rsidR="00BD46FB">
        <w:t xml:space="preserve"> i samband med budgetpropositionen för 2024</w:t>
      </w:r>
      <w:r w:rsidRPr="00AA6441">
        <w:t>.</w:t>
      </w:r>
      <w:r>
        <w:t xml:space="preserve"> </w:t>
      </w:r>
      <w:r w:rsidRPr="00AA6441">
        <w:t>Punkten är inte slutbehandlad.</w:t>
      </w:r>
    </w:p>
    <w:p w14:paraId="3694772B" w14:textId="14AEB087" w:rsidR="00A021D9" w:rsidRPr="00AA6441" w:rsidRDefault="00A021D9" w:rsidP="00A021D9">
      <w:pPr>
        <w:pStyle w:val="Brdtextmedindrag"/>
      </w:pPr>
      <w:r w:rsidRPr="00AA6441">
        <w:t xml:space="preserve">Punkt 5 om </w:t>
      </w:r>
      <w:r w:rsidRPr="00AA6441">
        <w:rPr>
          <w:i/>
        </w:rPr>
        <w:t>tillfällig återkallelse av legitimation och begränsning av förskrivningsrätt</w:t>
      </w:r>
      <w:r w:rsidRPr="00AA6441">
        <w:t>*: Riksdagen har tillkännagett för regeringen det som utskottet anför om tillfällig återkallelse av legitimation och begränsning av förskrivningsrätt (bet. 2020/21:SoU17 s. 10 f</w:t>
      </w:r>
      <w:r w:rsidR="00B63051">
        <w:t>.</w:t>
      </w:r>
      <w:r w:rsidRPr="00AA6441">
        <w:t>). Regeringen har tidigare, i regleringsbrevet för budgetåret 2021, beslutat att ge Inspektionen för vård och omsorg i uppdrag att inkomma med underlag som innehåller förslag vad gäller utvecklingen av myndighetens förebyggande tillsyn avseende patientsäkerhetsrisker inom hälso- och sjukvården. Uppdraget slut</w:t>
      </w:r>
      <w:r w:rsidRPr="00AA6441">
        <w:rPr>
          <w:iCs/>
        </w:rPr>
        <w:softHyphen/>
      </w:r>
      <w:r w:rsidRPr="00AA6441">
        <w:t>redovisa</w:t>
      </w:r>
      <w:r w:rsidR="006828FA">
        <w:t>des</w:t>
      </w:r>
      <w:r w:rsidRPr="00AA6441">
        <w:t xml:space="preserve"> den 1 december 2022</w:t>
      </w:r>
      <w:r w:rsidR="00BD46FB">
        <w:t xml:space="preserve"> och resultatet av redovisningen analyseras för närvarande</w:t>
      </w:r>
      <w:r w:rsidRPr="00AA6441">
        <w:t xml:space="preserve">. Av </w:t>
      </w:r>
      <w:r w:rsidR="004751B8">
        <w:t xml:space="preserve">Inspektionen för vård och omsorgs </w:t>
      </w:r>
      <w:r w:rsidRPr="00AA6441">
        <w:t xml:space="preserve">regleringsbrev för 2021 framgår även att myndigheten ska ha en väl fungerande datainfrastruktur som främjar en strategisk och effektiv tillsyns- och tillståndsverksamhet. </w:t>
      </w:r>
      <w:r w:rsidR="004751B8">
        <w:t>Frågan bereds vidare.</w:t>
      </w:r>
      <w:r w:rsidRPr="00AA6441">
        <w:t xml:space="preserve"> Punkten är inte slutbehandlad.</w:t>
      </w:r>
    </w:p>
    <w:p w14:paraId="78AC8D6D" w14:textId="77777777" w:rsidR="00A021D9" w:rsidRPr="00AA6441" w:rsidRDefault="00A021D9" w:rsidP="00A021D9">
      <w:pPr>
        <w:pStyle w:val="Brdtextmedindrag"/>
      </w:pPr>
      <w:r w:rsidRPr="00AA6441">
        <w:t>Följande punkter är inte slutbehandlade: 1, 4 och 5.</w:t>
      </w:r>
    </w:p>
    <w:p w14:paraId="0EBA8284" w14:textId="557F8FCA" w:rsidR="00A021D9" w:rsidRPr="00AA6441" w:rsidRDefault="00A021D9" w:rsidP="00A021D9">
      <w:pPr>
        <w:pStyle w:val="Rubrik5utannumrering"/>
      </w:pPr>
      <w:bookmarkStart w:id="207" w:name="_Hlk127784292"/>
      <w:r w:rsidRPr="00AA6441">
        <w:t>4</w:t>
      </w:r>
      <w:bookmarkStart w:id="208" w:name="_Hlk124506969"/>
      <w:r w:rsidR="0005786A">
        <w:t>3</w:t>
      </w:r>
      <w:r w:rsidRPr="00AA6441">
        <w:t xml:space="preserve">. </w:t>
      </w:r>
      <w:bookmarkStart w:id="209" w:name="_Hlk91680513"/>
      <w:r w:rsidRPr="00AA6441">
        <w:t xml:space="preserve">Rskr. </w:t>
      </w:r>
      <w:bookmarkStart w:id="210" w:name="_Hlk95462103"/>
      <w:r w:rsidRPr="00AA6441">
        <w:t>2020/21:368</w:t>
      </w:r>
      <w:bookmarkEnd w:id="209"/>
    </w:p>
    <w:p w14:paraId="242DB56E" w14:textId="77777777" w:rsidR="00A021D9" w:rsidRPr="00AA6441" w:rsidRDefault="00A021D9" w:rsidP="00CE1884">
      <w:pPr>
        <w:pStyle w:val="Brdtext"/>
        <w:jc w:val="left"/>
      </w:pPr>
      <w:bookmarkStart w:id="211" w:name="_Hlk95462155"/>
      <w:bookmarkEnd w:id="210"/>
      <w:r w:rsidRPr="00AA6441">
        <w:t>Socialtjänst- och barnfrågor</w:t>
      </w:r>
    </w:p>
    <w:bookmarkEnd w:id="208"/>
    <w:bookmarkEnd w:id="207"/>
    <w:p w14:paraId="08960EA3" w14:textId="77777777" w:rsidR="00A021D9" w:rsidRPr="00AA6441" w:rsidRDefault="00A021D9" w:rsidP="00CE1884">
      <w:pPr>
        <w:pStyle w:val="Brdtext"/>
        <w:jc w:val="left"/>
      </w:pPr>
      <w:r w:rsidRPr="00AA6441">
        <w:t>Motioner från allmänna motionstiden 2019/20 och 2020/21, bet. 2020/21:SoU24</w:t>
      </w:r>
    </w:p>
    <w:p w14:paraId="7FBC363D" w14:textId="77777777" w:rsidR="00A021D9" w:rsidRPr="00AA6441" w:rsidRDefault="00A021D9" w:rsidP="00CE1884">
      <w:pPr>
        <w:pStyle w:val="Brdtext"/>
        <w:jc w:val="left"/>
      </w:pPr>
      <w:r w:rsidRPr="00AA6441">
        <w:t>Tidigare redovisad, se skr. 2021/22:75 (S 61).</w:t>
      </w:r>
    </w:p>
    <w:p w14:paraId="7279B6BF" w14:textId="77777777" w:rsidR="00A021D9" w:rsidRPr="00AA6441" w:rsidRDefault="00A021D9" w:rsidP="00CE1884">
      <w:pPr>
        <w:pStyle w:val="Brdtext"/>
        <w:jc w:val="left"/>
      </w:pPr>
      <w:r w:rsidRPr="00AA6441">
        <w:t>Skrivelsen är inte slutbehandlad.</w:t>
      </w:r>
    </w:p>
    <w:bookmarkEnd w:id="211"/>
    <w:p w14:paraId="4264AF81" w14:textId="77777777" w:rsidR="00A021D9" w:rsidRPr="00AA6441" w:rsidRDefault="00A021D9" w:rsidP="00A021D9">
      <w:pPr>
        <w:pStyle w:val="Brdtext"/>
        <w:rPr>
          <w:iCs/>
        </w:rPr>
      </w:pPr>
    </w:p>
    <w:p w14:paraId="2BADB3EB" w14:textId="77777777" w:rsidR="00A021D9" w:rsidRPr="00AA6441" w:rsidRDefault="00A021D9" w:rsidP="00A021D9">
      <w:pPr>
        <w:pStyle w:val="Brdtext"/>
      </w:pPr>
      <w:r w:rsidRPr="00AA6441">
        <w:t xml:space="preserve">Punkt 2 om </w:t>
      </w:r>
      <w:r w:rsidRPr="00AA6441">
        <w:rPr>
          <w:i/>
          <w:iCs/>
        </w:rPr>
        <w:t>samarbetsmodell vid</w:t>
      </w:r>
      <w:r w:rsidRPr="00AA6441">
        <w:t xml:space="preserve"> </w:t>
      </w:r>
      <w:r w:rsidRPr="00AA6441">
        <w:rPr>
          <w:i/>
          <w:iCs/>
        </w:rPr>
        <w:t>våldshändelser</w:t>
      </w:r>
      <w:r w:rsidRPr="00AA6441">
        <w:t>*: Riksdagen har tillkännagett för regeringen det som utskottet anför om samarbetsmodell vid våldshändelser (bet. 2020/21:SoU24 s. 35). Regeringen avser att under våren 2023 återkomma med ett förslag till insats för att främja den typ av samarbete vid våldshändelser som riksdagen efterlyser med finansiering av medel inom utgiftsområde 13, anslag 3:1 Särskilda jämställdhets</w:t>
      </w:r>
      <w:r w:rsidRPr="00AA6441">
        <w:softHyphen/>
        <w:t>åtgärder. Punkten är inte slutbehandlad.</w:t>
      </w:r>
    </w:p>
    <w:p w14:paraId="41DBFFDC" w14:textId="1191D865" w:rsidR="00A021D9" w:rsidRPr="00AA6441" w:rsidRDefault="00A021D9" w:rsidP="00A021D9">
      <w:pPr>
        <w:pStyle w:val="Brdtextmedindrag"/>
      </w:pPr>
      <w:r w:rsidRPr="00AA6441">
        <w:t xml:space="preserve">Punkt 6 om </w:t>
      </w:r>
      <w:r w:rsidRPr="00AA6441">
        <w:rPr>
          <w:i/>
          <w:iCs/>
        </w:rPr>
        <w:t>kompetenskrav för socialtjänstens personal</w:t>
      </w:r>
      <w:r w:rsidRPr="00AA6441">
        <w:t>*: Riksdagen har tillkännagett för regeringen det som utskottet anför om kompetenskrav för socialtjänstens personal (bet. 2020/21:SoU24 s. 35 f</w:t>
      </w:r>
      <w:r w:rsidR="00B63051">
        <w:t>.</w:t>
      </w:r>
      <w:r w:rsidRPr="00AA6441">
        <w:t xml:space="preserve">). Ett arbete har inletts i Regeringskansliet med att överväga vilka åtgärder som bör vidtas med anledning av tillkännagivandet. Socialstyrelsen fick i regleringsbrevet för 2020 ett uppdrag om kompetens- och kvalitetsutveckling inom den sociala barn- och ungdomsvården som har betydelse för tillkännagivandet. Uppdraget </w:t>
      </w:r>
      <w:r w:rsidR="008C5033">
        <w:t>ska</w:t>
      </w:r>
      <w:r w:rsidRPr="00AA6441">
        <w:t xml:space="preserve"> slutredovisas den 31 mars 2023. Genom den s.k. Yrkesresan som är ett samarbete mellan S</w:t>
      </w:r>
      <w:r w:rsidR="008C5033">
        <w:t>veriges Kommuner och Regioner</w:t>
      </w:r>
      <w:r w:rsidRPr="00AA6441">
        <w:t xml:space="preserve">, Socialstyrelsen och Regionala samverkans- och stödstrukturer (RSS) kommer utbildningar </w:t>
      </w:r>
      <w:r w:rsidR="008C5033">
        <w:t xml:space="preserve">för socialtjänstens personal </w:t>
      </w:r>
      <w:r w:rsidRPr="00AA6441">
        <w:t xml:space="preserve">att </w:t>
      </w:r>
      <w:r w:rsidR="008C5033">
        <w:t>ges</w:t>
      </w:r>
      <w:r w:rsidRPr="00AA6441">
        <w:t xml:space="preserve"> på tre olika nivåer utifrån yrkeserfarenhet. Området Barn och unga är först ut. Regeringen avser </w:t>
      </w:r>
      <w:r w:rsidR="008C5033">
        <w:t xml:space="preserve">att därefter </w:t>
      </w:r>
      <w:r w:rsidRPr="00AA6441">
        <w:t>återkomma. Punkten är inte slutbehandlad.</w:t>
      </w:r>
    </w:p>
    <w:p w14:paraId="2FF36B52" w14:textId="03E84B10" w:rsidR="00A021D9" w:rsidRPr="00AA6441" w:rsidRDefault="00A021D9" w:rsidP="00A021D9">
      <w:pPr>
        <w:pStyle w:val="Brdtextmedindrag"/>
      </w:pPr>
      <w:r w:rsidRPr="00AA6441">
        <w:t xml:space="preserve">Punkt 9 om </w:t>
      </w:r>
      <w:r w:rsidRPr="00AA6441">
        <w:rPr>
          <w:i/>
          <w:iCs/>
        </w:rPr>
        <w:t>handledarstöd och introduktionsutbildningar</w:t>
      </w:r>
      <w:r w:rsidRPr="00AA6441">
        <w:t>*: Riksdagen har tillkännagett för regeringen det som utskottet anför om handledarstöd och introduktionsutbildningar (bet. 2020/21:SoU24 s. 36 f</w:t>
      </w:r>
      <w:r w:rsidR="00B63051">
        <w:t>.</w:t>
      </w:r>
      <w:r w:rsidRPr="00AA6441">
        <w:t>). Ett arbete har inletts i Regeringskansliet med att överväga vilka åtgärder som bör vidtas med anledning av tillkännagivandet. Myndigheten för vård och omsorgsanalys påtalade i sin rapport: 2019:7 Social kompetens behovet av strukturer för introduktion, fort- och vidareutbildning. Socialstyrelsen fick i regleringsbrevet för 2020 ett uppdrag om kompetens- och kvalitets</w:t>
      </w:r>
      <w:r w:rsidRPr="00AA6441">
        <w:softHyphen/>
        <w:t xml:space="preserve">utveckling inom den sociala barn- och ungdomsvården med innehåll som har betydelse för tillkännagivandet. Uppdraget </w:t>
      </w:r>
      <w:r w:rsidR="008C5033">
        <w:t>ska</w:t>
      </w:r>
      <w:r w:rsidRPr="00AA6441">
        <w:t xml:space="preserve"> slutredovisas den 31 mars 2023. Punkten är inte slutbehandlad.</w:t>
      </w:r>
    </w:p>
    <w:p w14:paraId="2868FECF" w14:textId="252F8108" w:rsidR="00A021D9" w:rsidRPr="00AA6441" w:rsidRDefault="00A021D9" w:rsidP="00A021D9">
      <w:pPr>
        <w:pStyle w:val="Brdtextmedindrag"/>
      </w:pPr>
      <w:bookmarkStart w:id="212" w:name="_Hlk122008907"/>
      <w:r w:rsidRPr="00AA6441">
        <w:t xml:space="preserve">Punkt 13 om </w:t>
      </w:r>
      <w:r w:rsidRPr="00AA6441">
        <w:rPr>
          <w:i/>
        </w:rPr>
        <w:t>evidensbaserade metoder för socialtjänstens barn</w:t>
      </w:r>
      <w:r w:rsidR="00CE1884">
        <w:rPr>
          <w:i/>
        </w:rPr>
        <w:softHyphen/>
      </w:r>
      <w:r w:rsidRPr="00AA6441">
        <w:rPr>
          <w:i/>
        </w:rPr>
        <w:t>utredningar</w:t>
      </w:r>
      <w:r w:rsidRPr="00AA6441">
        <w:t>*:</w:t>
      </w:r>
      <w:bookmarkEnd w:id="212"/>
      <w:r w:rsidRPr="00AA6441">
        <w:t xml:space="preserve"> Riksdagen har tillkännagett för regeringen det som utskottet anför om evidensbaserade metoder för socialtjänstens barnutredningar (bet. 2020/21:SoU24 s. 37 f</w:t>
      </w:r>
      <w:r w:rsidR="00B63051">
        <w:t>.</w:t>
      </w:r>
      <w:r w:rsidRPr="00AA6441">
        <w:t>). Av tillkännagivandet följer att regeringen bör tillsätta en utredning med uppdrag att se över frågan om evidensbaserade metoder för socialtjänstens barnutredningar. Statens beredning för medicinsk och social utvärdering (SBU) har fått i uppdrag att bidra med stöd och handledning för att systematiskt söka, värdera och använda kunskap inom socialtjänsten och den sociala barn- och ungdomsvården. SBU ska inom ramen för uppdraget utbilda och sprida kunskap om vetenskapliga kunskapssammanställningar till strategiskt viktiga målgrupper som stöd till fortsatt utveckling av ett kunskapsbaserat arbete inom socialtjänsten. I uppdraget ingår också att sammanställa det vetenskapliga underlaget avseende bedömningsmetoder för barn och ungdomar som utreds inom socialtjänsten. Uppdraget redovisades den 25 februari 2022 (Redovisning av regeringsuppdrag om att utbilda och sprida kunskap om vetenskapliga kunskapssammanställningar inom socialtjänsten och Standardiserade bedömningsmetoder i utredningar av barn och unga inom socialtjänsten, 2022, SBU). Av redovisningen framgår att det finns begränsat med systematiska översikter med låg eller måttlig risk för bias, som utvärderar olika bedömnings</w:t>
      </w:r>
      <w:r w:rsidRPr="00AA6441">
        <w:softHyphen/>
        <w:t>metoders psykometriska egenskaper för barn och unga och som skulle kunna användas inom socialtjänstens barn och ungdomsvård. Det framgår också av rapporten att SBU ska genomföra omfattande aktiviteter för att sprida resultatet på ett sätt som underlättar för socialtjänsten att ta till sig kunskapen och lära sig mer om systematiska översikter. Genom uppdraget till SBU bedöm</w:t>
      </w:r>
      <w:r w:rsidR="000C485B">
        <w:t>de</w:t>
      </w:r>
      <w:r w:rsidRPr="00AA6441">
        <w:t xml:space="preserve"> regeringen i budgetpropositionen för 2023 (prop. 2022/23:1 utg.omr. 9 s. 162) </w:t>
      </w:r>
      <w:r w:rsidR="006D0FB2">
        <w:t xml:space="preserve">att </w:t>
      </w:r>
      <w:r w:rsidRPr="00AA6441">
        <w:t xml:space="preserve">tillkännagivandet </w:t>
      </w:r>
      <w:r w:rsidR="0025171B">
        <w:t>var</w:t>
      </w:r>
      <w:r w:rsidR="006D0FB2">
        <w:t xml:space="preserve"> </w:t>
      </w:r>
      <w:r w:rsidRPr="00AA6441">
        <w:t>slutbehandlat. Punkten är slutbehandlad.</w:t>
      </w:r>
    </w:p>
    <w:p w14:paraId="5F0412C1" w14:textId="782B084F" w:rsidR="00A021D9" w:rsidRPr="00AA6441" w:rsidRDefault="00A021D9" w:rsidP="00A021D9">
      <w:pPr>
        <w:pStyle w:val="Brdtextmedindrag"/>
      </w:pPr>
      <w:r w:rsidRPr="00AA6441">
        <w:t xml:space="preserve">Punkt 15 om </w:t>
      </w:r>
      <w:r w:rsidRPr="00AA6441">
        <w:rPr>
          <w:i/>
        </w:rPr>
        <w:t>översyn av anhörigstödet</w:t>
      </w:r>
      <w:r w:rsidRPr="00AA6441">
        <w:t>*: Riksdagen har tillkännagett för regeringen det som utskottet anför om översyn av anhörigstödet (bet. 2020/21:SoU24 s. 44 f</w:t>
      </w:r>
      <w:r w:rsidR="00B63051">
        <w:t>.</w:t>
      </w:r>
      <w:r w:rsidRPr="00AA6441">
        <w:t xml:space="preserve">). Socialstyrelsen har på regeringens uppdrag, tagit fram underlaget Anhöriga som vårdar eller stöder någon de står nära. I uppdraget </w:t>
      </w:r>
      <w:r w:rsidR="008C5033">
        <w:t>in</w:t>
      </w:r>
      <w:r w:rsidRPr="00AA6441">
        <w:t xml:space="preserve">gick att göra en analys av vad ett anhörigperspektiv innebär för den anhöriga och för personalen, en kartläggning och analys av i vilken utsträckning ett anhörigperspektiv finns med i tillämpningen av befintligt regelverk samt en redovisning av eventuella brister. </w:t>
      </w:r>
    </w:p>
    <w:p w14:paraId="3A5061DC" w14:textId="0D140974" w:rsidR="00A021D9" w:rsidRPr="00AA6441" w:rsidRDefault="00A021D9" w:rsidP="00A021D9">
      <w:pPr>
        <w:pStyle w:val="Brdtextmedindrag"/>
      </w:pPr>
      <w:r w:rsidRPr="00AA6441">
        <w:t xml:space="preserve">Regeringen beslutade den 13 april 2022 om en nationell strategi för anhöriga inom hälso- och sjukvård och omsorg. Syftet är att stärka anhörigperspektivet inom hälso- och sjukvård och omsorg samt att utifrån bästa tillgängliga kunskap bidra till att stödet till anhöriga, som vårdar eller </w:t>
      </w:r>
      <w:r w:rsidR="00DC2021">
        <w:t>stöder</w:t>
      </w:r>
      <w:r w:rsidRPr="00AA6441">
        <w:t xml:space="preserve"> en närstående som är långvarig sjuk eller äldre eller har en funktionsnedsättning, är tillgängligt och utformat efter behov. En grundläggande princip för strategin är att anhörigas insatser och delaktighet alltid ska bygga på frivillighet. Inom ramen för strategin har Socialstyrelsen fått i uppdrag att ta fram stöd för att stärka anhörig</w:t>
      </w:r>
      <w:r w:rsidR="00CE1884">
        <w:softHyphen/>
      </w:r>
      <w:r w:rsidRPr="00AA6441">
        <w:t xml:space="preserve">perspektivet inom hälso- och sjukvård och omsorg och att ta fram stöd till kommunerna för ett mer individanpassat och likvärdigt stöd till anhöriga. Uppdragen ska redovisas senast den 1 november 2023. Därutöver har Socialstyrelsen fått i uppdrag att följa upp anhörigperspektivet och stödet till anhöriga. Uppdraget ska redovisas senast den 1 oktober 2023. Vidtagna åtgärder redovisades för riksdagen i budgetpropositionen för 2023 </w:t>
      </w:r>
      <w:bookmarkStart w:id="213" w:name="_Hlk121391853"/>
      <w:r w:rsidRPr="00AA6441">
        <w:t xml:space="preserve">och </w:t>
      </w:r>
      <w:r w:rsidR="0025171B">
        <w:t xml:space="preserve">regeringen bedömde att </w:t>
      </w:r>
      <w:r w:rsidRPr="00AA6441">
        <w:t xml:space="preserve">tillkännagivandet </w:t>
      </w:r>
      <w:r w:rsidR="00BD50E6">
        <w:t xml:space="preserve">därmed </w:t>
      </w:r>
      <w:r w:rsidR="0025171B">
        <w:t xml:space="preserve">var </w:t>
      </w:r>
      <w:r w:rsidRPr="00AA6441">
        <w:t>slutbehandlat</w:t>
      </w:r>
      <w:bookmarkEnd w:id="213"/>
      <w:r w:rsidRPr="00AA6441">
        <w:t xml:space="preserve"> (prop. 2022/23:1 utg.omr. 9 avsnitt 6.3 s. 161). Punkten är slutbehandlad.</w:t>
      </w:r>
    </w:p>
    <w:p w14:paraId="38C71668" w14:textId="33DCB6B6" w:rsidR="00A021D9" w:rsidRPr="00AA6441" w:rsidRDefault="00A021D9" w:rsidP="00A021D9">
      <w:pPr>
        <w:pStyle w:val="Brdtextmedindrag"/>
      </w:pPr>
      <w:r w:rsidRPr="00AA6441">
        <w:t xml:space="preserve">Punkt 25 om </w:t>
      </w:r>
      <w:r w:rsidRPr="00AA6441">
        <w:rPr>
          <w:i/>
          <w:iCs/>
        </w:rPr>
        <w:t>sökbara orosanmälningar</w:t>
      </w:r>
      <w:r w:rsidRPr="00AA6441">
        <w:t>*: Riksdagen har tillkännagett för regeringen det som utskottet anför om sökbara orosanmälningar (bet. 2020/21:SoU24 s. 69). Socialstyrelsen har på regeringens uppdrag analyserat de rättsliga förutsättningarna för socialtjänstens behandling av personuppgifter vid anmälningar avseende barn som inte leder till utredning samt inkommit med författningsförslag i rapporten Att göra anmälningar som gäller barn sökbara. Författningsförslagen i rapporten har remissbehandlats.</w:t>
      </w:r>
      <w:r w:rsidRPr="00AA6441" w:rsidDel="00D21520">
        <w:t xml:space="preserve"> </w:t>
      </w:r>
      <w:r w:rsidRPr="00AA6441">
        <w:t>Ärendet bereds inom Regeringskansliet</w:t>
      </w:r>
      <w:r w:rsidR="00EA68E1">
        <w:t>.</w:t>
      </w:r>
      <w:r w:rsidRPr="00AA6441">
        <w:t xml:space="preserve"> Punkten är inte slutbehandlad.</w:t>
      </w:r>
    </w:p>
    <w:p w14:paraId="48B35352" w14:textId="380EAD63" w:rsidR="00A021D9" w:rsidRPr="00AA6441" w:rsidRDefault="00A021D9" w:rsidP="00A021D9">
      <w:pPr>
        <w:pStyle w:val="Brdtextmedindrag"/>
      </w:pPr>
      <w:r w:rsidRPr="00AA6441">
        <w:t xml:space="preserve">Punkt 27 om </w:t>
      </w:r>
      <w:r w:rsidRPr="00AA6441">
        <w:rPr>
          <w:i/>
        </w:rPr>
        <w:t>studier i fråga om våld m.m</w:t>
      </w:r>
      <w:r w:rsidRPr="00AA6441">
        <w:t xml:space="preserve">.*: Riksdagen </w:t>
      </w:r>
      <w:r w:rsidR="00BD50E6">
        <w:t xml:space="preserve">har </w:t>
      </w:r>
      <w:r w:rsidRPr="00AA6441">
        <w:t>tillkännagett för regeringen det som utskottet anfö</w:t>
      </w:r>
      <w:r>
        <w:t>r</w:t>
      </w:r>
      <w:r w:rsidRPr="00AA6441">
        <w:t xml:space="preserve"> om studier av förekomsten av hot om våld, våld och sexuella övergrepp mot placerade barn (bet. 2020/21:SoU24 s. 69 f</w:t>
      </w:r>
      <w:r w:rsidR="00B63051">
        <w:t>.</w:t>
      </w:r>
      <w:r w:rsidRPr="00AA6441">
        <w:t xml:space="preserve">). </w:t>
      </w:r>
      <w:r w:rsidR="00BD50E6">
        <w:t xml:space="preserve">Utredningen en uppväxt fri från våld (A 2021:02) har haft </w:t>
      </w:r>
      <w:r w:rsidRPr="00AA6441">
        <w:t>i uppdrag att</w:t>
      </w:r>
      <w:r w:rsidR="00BD50E6">
        <w:t xml:space="preserve"> lämna ett förslag till en samlad nationell strategi för att</w:t>
      </w:r>
      <w:r w:rsidRPr="00AA6441">
        <w:t xml:space="preserve"> förebygga och bekämpa våld mot barn</w:t>
      </w:r>
      <w:r w:rsidR="00BD50E6">
        <w:t xml:space="preserve"> (dir. 2021:29)</w:t>
      </w:r>
      <w:r w:rsidRPr="00AA6441">
        <w:t>. Utred</w:t>
      </w:r>
      <w:r w:rsidR="00BD50E6">
        <w:t>ningen skulle</w:t>
      </w:r>
      <w:r w:rsidRPr="00AA6441">
        <w:t xml:space="preserve"> bland annat föreslå åtgärder inom områdena förebyggande arbete mot våld mot barn samt upptäckt av våld mot barn. Uppdraget </w:t>
      </w:r>
      <w:r w:rsidR="00BD50E6">
        <w:t xml:space="preserve">redovisades den 18 januari 2023 i betänkandet En uppväxt fri från våld </w:t>
      </w:r>
      <w:r w:rsidR="0092590A">
        <w:t>–</w:t>
      </w:r>
      <w:r w:rsidR="00BD50E6">
        <w:t xml:space="preserve"> </w:t>
      </w:r>
      <w:r w:rsidR="0092590A">
        <w:t xml:space="preserve">En nationell strategi för att förebygga och bekämpa våld mot barn (SOU 2022:70) och förslagen bereds i Regeringskansliet. </w:t>
      </w:r>
      <w:r w:rsidRPr="00AA6441">
        <w:t>Punkten är inte slutbehandlad.</w:t>
      </w:r>
    </w:p>
    <w:p w14:paraId="22904BD4" w14:textId="66DB4824" w:rsidR="00A021D9" w:rsidRPr="00AA6441" w:rsidRDefault="00A021D9" w:rsidP="00A021D9">
      <w:pPr>
        <w:pStyle w:val="Brdtextmedindrag"/>
      </w:pPr>
      <w:bookmarkStart w:id="214" w:name="_Hlk121998747"/>
      <w:r w:rsidRPr="00AA6441">
        <w:t xml:space="preserve">Punkt 29 om </w:t>
      </w:r>
      <w:r w:rsidRPr="00AA6441">
        <w:rPr>
          <w:i/>
        </w:rPr>
        <w:t>placerade barns skolgång och hälsa</w:t>
      </w:r>
      <w:r w:rsidRPr="00AA6441">
        <w:t xml:space="preserve">*: Riksdagen har tillkännagett för regeringen det som utskottet anför om placerade barns skolgång och hälsa (bet. 2020/21:SoU24 s. 70 f.). Ett arbete har inletts i Regeringskansliet med att överväga vilka åtgärder som bör vidtas med anledning av tillkännagivandet. Statskontoret har nyligen redovisat ett regeringsuppdrag som bl.a. behandlar frågan om skolgången för barn som är placerade </w:t>
      </w:r>
      <w:r w:rsidR="0092590A">
        <w:t>hos</w:t>
      </w:r>
      <w:r w:rsidRPr="00AA6441">
        <w:t xml:space="preserve"> S</w:t>
      </w:r>
      <w:r w:rsidR="0092590A">
        <w:t>tatens institutionsstyrelse</w:t>
      </w:r>
      <w:r w:rsidRPr="00AA6441">
        <w:t xml:space="preserve">. Planen är att invänta betänkandet från Utredningen om barn och unga i samhällets vård </w:t>
      </w:r>
      <w:r w:rsidR="0092590A">
        <w:t>(S</w:t>
      </w:r>
      <w:r w:rsidR="00B63051">
        <w:t> </w:t>
      </w:r>
      <w:r w:rsidR="0092590A">
        <w:t xml:space="preserve">2021:06) </w:t>
      </w:r>
      <w:r w:rsidRPr="00AA6441">
        <w:t xml:space="preserve">som har </w:t>
      </w:r>
      <w:r w:rsidR="0092590A">
        <w:t>fått i</w:t>
      </w:r>
      <w:r w:rsidRPr="00AA6441">
        <w:t xml:space="preserve"> uppdrag att se bredare på frågan inom familjehemsvården. Uppdraget ska redovisas </w:t>
      </w:r>
      <w:r w:rsidR="0092590A">
        <w:t>senast den 31</w:t>
      </w:r>
      <w:r w:rsidR="00EA68E1">
        <w:t xml:space="preserve"> oktober </w:t>
      </w:r>
      <w:r w:rsidRPr="00AA6441">
        <w:t xml:space="preserve">2023. Först därefter bedöms det möjligt att ta ställning till om det finns behov av ytterligare åtgärder. Därutöver </w:t>
      </w:r>
      <w:r w:rsidR="0092590A">
        <w:t>har</w:t>
      </w:r>
      <w:r w:rsidRPr="00AA6441">
        <w:t xml:space="preserve"> Socialstyrelsen ett pågående uppdrag som syftar till att genomföra utvecklingsinsatser för att se till att placerade barn och unga får tillgång till god hälso- och sjukvård (S2020/07505). </w:t>
      </w:r>
      <w:r w:rsidR="00EA68E1" w:rsidRPr="00EA68E1">
        <w:t>Uppdraget ska slutredovisas den 30</w:t>
      </w:r>
      <w:r w:rsidR="000112AB">
        <w:t> </w:t>
      </w:r>
      <w:r w:rsidR="00EA68E1" w:rsidRPr="00EA68E1">
        <w:t xml:space="preserve">april 2024. </w:t>
      </w:r>
      <w:r w:rsidRPr="00AA6441">
        <w:t>Punkten är inte slutbehandlad.</w:t>
      </w:r>
    </w:p>
    <w:bookmarkEnd w:id="214"/>
    <w:p w14:paraId="14B9D218" w14:textId="55340E01" w:rsidR="00A021D9" w:rsidRPr="00AA6441" w:rsidRDefault="00A021D9" w:rsidP="00A021D9">
      <w:pPr>
        <w:pStyle w:val="Brdtextmedindrag"/>
      </w:pPr>
      <w:r w:rsidRPr="00AA6441">
        <w:t xml:space="preserve">Punkt 32 om </w:t>
      </w:r>
      <w:r w:rsidRPr="00AA6441">
        <w:rPr>
          <w:i/>
          <w:iCs/>
        </w:rPr>
        <w:t>samarbete mellan vården, elevhälsan och socialtjänsten</w:t>
      </w:r>
      <w:r w:rsidRPr="00AA6441">
        <w:t>*: Riksdagen har tillkännagett för regeringen det som utskottet anför om samarbete mellan vården, elevhälsan och socialtjänsten (bet. 2020/21:SoU24 s. 71 f</w:t>
      </w:r>
      <w:r w:rsidR="00AC512D">
        <w:t>.</w:t>
      </w:r>
      <w:r w:rsidRPr="00AA6441">
        <w:t xml:space="preserve">). Socialstyrelsen och Statens skolverk har fått regeringens uppdrag att genomföra ett utvecklingsarbete för tidiga och samordnade insatser för att barn och unga ska få stöd i ett tidigt skede av en ogynnsam utveckling (U2017/01236). För det krävs en förbättrad och utvecklad samverkan mellan skola, hälso- och sjukvård och socialtjänst. Uppdraget ska slutredovisas den 16 juni 2023. </w:t>
      </w:r>
    </w:p>
    <w:p w14:paraId="37BDA089" w14:textId="48E022E6" w:rsidR="00A021D9" w:rsidRPr="00AA6441" w:rsidRDefault="00A021D9" w:rsidP="00A021D9">
      <w:pPr>
        <w:pStyle w:val="Brdtextmedindrag"/>
      </w:pPr>
      <w:r w:rsidRPr="00AA6441">
        <w:t>Regeringen har även gett Socialstyrelsen i uppdrag att under 2021–2024 genomföra utvecklingsinsatser för att långsiktigt stärka förutsättningarna för att placerade barn och unga ska få tillgång till en god hälso- och sjukvård och en obruten skolgång (S2020/07505). Uppdraget har delredo</w:t>
      </w:r>
      <w:r w:rsidR="00CE1884">
        <w:softHyphen/>
      </w:r>
      <w:r w:rsidRPr="00AA6441">
        <w:t xml:space="preserve">visats </w:t>
      </w:r>
      <w:r w:rsidR="00EA68E1">
        <w:t>den 27</w:t>
      </w:r>
      <w:r w:rsidR="0027792C">
        <w:t> </w:t>
      </w:r>
      <w:r w:rsidR="00EA68E1">
        <w:t>april 2021 och den 26</w:t>
      </w:r>
      <w:r w:rsidR="0027792C">
        <w:t> </w:t>
      </w:r>
      <w:r w:rsidR="00EA68E1">
        <w:t>april</w:t>
      </w:r>
      <w:r w:rsidR="00F35CE8">
        <w:t xml:space="preserve"> </w:t>
      </w:r>
      <w:r w:rsidRPr="00AA6441">
        <w:t>2022</w:t>
      </w:r>
      <w:r w:rsidR="0027792C">
        <w:t xml:space="preserve"> </w:t>
      </w:r>
      <w:r w:rsidRPr="00AA6441">
        <w:t xml:space="preserve">och ska slutredovisas den 30 april 2024. </w:t>
      </w:r>
    </w:p>
    <w:p w14:paraId="00C47BFE" w14:textId="2570D640" w:rsidR="00A021D9" w:rsidRPr="00AA6441" w:rsidRDefault="0092590A" w:rsidP="00A021D9">
      <w:pPr>
        <w:pStyle w:val="Brdtextmedindrag"/>
      </w:pPr>
      <w:bookmarkStart w:id="215" w:name="_Hlk122005279"/>
      <w:r>
        <w:t>Utredningen om barn och unga i samhällets vård (S 2021:06) har i uppdrag</w:t>
      </w:r>
      <w:r w:rsidR="00A021D9" w:rsidRPr="00AA6441">
        <w:t xml:space="preserve"> att se över och föreslå åtgärder för hur kvaliteten i vården kan öka när barn och unga placeras i familjehem, jourhem, stödboende och hem för vård eller boende (HVB), inklusive S</w:t>
      </w:r>
      <w:r>
        <w:t>tatens institutionsstyrelses</w:t>
      </w:r>
      <w:r w:rsidR="00A021D9" w:rsidRPr="00AA6441">
        <w:t xml:space="preserve"> särskilda ungdomshem. I uppdraget ingår bl.a. att analy</w:t>
      </w:r>
      <w:r w:rsidR="00CE1884">
        <w:softHyphen/>
      </w:r>
      <w:r w:rsidR="00A021D9" w:rsidRPr="00AA6441">
        <w:t xml:space="preserve">sera vad som krävs för att placerade barn och unga ska få en väl fungerande skolgång. Uppdraget ska redovisas </w:t>
      </w:r>
      <w:r>
        <w:t>senast den 31 oktober</w:t>
      </w:r>
      <w:r w:rsidR="00A021D9" w:rsidRPr="00AA6441">
        <w:t xml:space="preserve"> 2023.</w:t>
      </w:r>
    </w:p>
    <w:bookmarkEnd w:id="215"/>
    <w:p w14:paraId="0CD5790C" w14:textId="2BDE01B6" w:rsidR="00A021D9" w:rsidRPr="00AA6441" w:rsidRDefault="00A021D9" w:rsidP="00A021D9">
      <w:pPr>
        <w:pStyle w:val="Brdtextmedindrag"/>
      </w:pPr>
      <w:r w:rsidRPr="00AA6441">
        <w:t>Regeringen avser att återkomma när båda uppdragen har slutredovisats och utredningen har lämnat sitt betänkande. Punkten är inte slutbehandlad.</w:t>
      </w:r>
    </w:p>
    <w:p w14:paraId="7491768F" w14:textId="056B7FDF" w:rsidR="00A021D9" w:rsidRPr="00AA6441" w:rsidRDefault="00A021D9" w:rsidP="00A021D9">
      <w:pPr>
        <w:pStyle w:val="Brdtextmedindrag"/>
      </w:pPr>
      <w:bookmarkStart w:id="216" w:name="_Hlk127784322"/>
      <w:r w:rsidRPr="00AA6441">
        <w:t xml:space="preserve">Punkt 34 </w:t>
      </w:r>
      <w:bookmarkEnd w:id="216"/>
      <w:r w:rsidRPr="00AA6441">
        <w:t xml:space="preserve">om </w:t>
      </w:r>
      <w:r w:rsidRPr="00AA6441">
        <w:rPr>
          <w:i/>
          <w:iCs/>
        </w:rPr>
        <w:t>riktlinjer för myndigheters bemötande av våldsutsatta barn och unga</w:t>
      </w:r>
      <w:r w:rsidRPr="00AA6441">
        <w:t>*: Riksdagen har tillkännagett för regeringen det som utskottet anför om riktlinjer för myndigheters bemötande av våldsutsatta barn och unga (bet. 2020/21:SoU24 s. 93 f</w:t>
      </w:r>
      <w:r w:rsidR="00B63051">
        <w:t>.</w:t>
      </w:r>
      <w:r w:rsidRPr="00AA6441">
        <w:t xml:space="preserve">). </w:t>
      </w:r>
      <w:r w:rsidR="0092590A">
        <w:t xml:space="preserve">Utredningen En uppväxt fri från våld (A 2021:02) har haft </w:t>
      </w:r>
      <w:r w:rsidRPr="00AA6441">
        <w:t xml:space="preserve">i uppdrag att </w:t>
      </w:r>
      <w:r w:rsidR="0092590A">
        <w:t xml:space="preserve">lämna ett förslag till en samlad nationell strategi för att </w:t>
      </w:r>
      <w:r w:rsidRPr="00AA6441">
        <w:t>förebygga och bekämpa våld mot barn (dir. 2021:29</w:t>
      </w:r>
      <w:bookmarkStart w:id="217" w:name="_Hlk127784365"/>
      <w:r w:rsidRPr="00AA6441">
        <w:t>).</w:t>
      </w:r>
      <w:r w:rsidR="0092590A">
        <w:t xml:space="preserve"> Uppdraget redovisades den 18 januari 2023 i betänkandet En uppväxt fri från våld – En nationell strategi för att förebygga och bekämpa våld mot barn (SOU 2022:70).</w:t>
      </w:r>
      <w:r w:rsidRPr="00AA6441">
        <w:t xml:space="preserve"> </w:t>
      </w:r>
      <w:bookmarkEnd w:id="217"/>
      <w:r w:rsidR="0092590A">
        <w:t>R</w:t>
      </w:r>
      <w:r w:rsidRPr="00AA6441">
        <w:t xml:space="preserve">egeringen </w:t>
      </w:r>
      <w:r w:rsidR="0092590A">
        <w:t xml:space="preserve">avser att </w:t>
      </w:r>
      <w:r w:rsidRPr="00AA6441">
        <w:t>ta ställning till vilka eventuella ytterligare åtgärder som bör vidtas med anledning av tillkänna</w:t>
      </w:r>
      <w:r w:rsidR="00CE1884">
        <w:softHyphen/>
      </w:r>
      <w:r w:rsidRPr="00AA6441">
        <w:t>givandet. Punkten är inte slutbehandlad.</w:t>
      </w:r>
    </w:p>
    <w:p w14:paraId="0B7E2FF2" w14:textId="0D0B5EEB" w:rsidR="00A021D9" w:rsidRPr="00AA6441" w:rsidRDefault="00A021D9" w:rsidP="00A021D9">
      <w:pPr>
        <w:pStyle w:val="Brdtextmedindrag"/>
      </w:pPr>
      <w:bookmarkStart w:id="218" w:name="_Hlk92979729"/>
      <w:r w:rsidRPr="00AA6441">
        <w:t xml:space="preserve">Punkt 40 </w:t>
      </w:r>
      <w:bookmarkEnd w:id="218"/>
      <w:r w:rsidRPr="00AA6441">
        <w:t xml:space="preserve">om </w:t>
      </w:r>
      <w:r w:rsidRPr="00AA6441">
        <w:rPr>
          <w:i/>
          <w:iCs/>
        </w:rPr>
        <w:t>barnperspektiv på skyddade boenden</w:t>
      </w:r>
      <w:r w:rsidRPr="00AA6441">
        <w:t>*: Riksdagen har tillkännagett för regeringen det som utskottet anför om barnperspektiv på skyddade boenden (bet. 2020/21:SoU24 s. 94 f</w:t>
      </w:r>
      <w:r w:rsidR="00B63051">
        <w:t>.</w:t>
      </w:r>
      <w:r w:rsidRPr="00AA6441">
        <w:t>). Regeringen avser att</w:t>
      </w:r>
      <w:r w:rsidR="0092590A">
        <w:t xml:space="preserve"> föreslå att det</w:t>
      </w:r>
      <w:r w:rsidRPr="00AA6441">
        <w:t xml:space="preserve"> inför</w:t>
      </w:r>
      <w:r w:rsidR="0092590A">
        <w:t>s bestämmelser om</w:t>
      </w:r>
      <w:r w:rsidRPr="00AA6441">
        <w:t xml:space="preserve"> skyddat boende som en ny placeringsform </w:t>
      </w:r>
      <w:r w:rsidR="0092590A">
        <w:t>enligt</w:t>
      </w:r>
      <w:r w:rsidRPr="00AA6441">
        <w:t xml:space="preserve"> socialtjänstlagen (2001:453) med tillståndsplikt och höjda kvalitetskrav. Regeringen </w:t>
      </w:r>
      <w:r w:rsidR="0092590A">
        <w:t>avser</w:t>
      </w:r>
      <w:r w:rsidRPr="00AA6441">
        <w:t xml:space="preserve"> även att </w:t>
      </w:r>
      <w:r w:rsidR="0092590A">
        <w:t xml:space="preserve">i samband med det </w:t>
      </w:r>
      <w:r w:rsidRPr="00AA6441">
        <w:t>lägga fram förslag för att stärka barnrättsperspektivet i verksamheten. Arbete pågår med att ta fram en proposition utifrån förslagen som</w:t>
      </w:r>
      <w:r w:rsidR="0092590A">
        <w:t xml:space="preserve"> har</w:t>
      </w:r>
      <w:r w:rsidRPr="00AA6441">
        <w:t xml:space="preserve"> lämnats i </w:t>
      </w:r>
      <w:r w:rsidR="0092590A">
        <w:t xml:space="preserve">dels Utredningen om ett stärkt barnrättsperspektiv för barn i skyddat boende (S 2016:08) </w:t>
      </w:r>
      <w:r w:rsidRPr="00AA6441">
        <w:t>betänkande Ett fönster av möjligheter – stärkt barnrättsperspektiv för barn i skyddat boende (SOU 2017:112),</w:t>
      </w:r>
      <w:r w:rsidR="0092590A">
        <w:t xml:space="preserve"> dels</w:t>
      </w:r>
      <w:r w:rsidRPr="00AA6441">
        <w:t xml:space="preserve"> promemorian Stärkt barnrättsperspektiv för barn i skyddat boende – förslag till bestämmelser rörande bl.a. omedelbar placering, sekretess och skolgång (Ds 2020:16) </w:t>
      </w:r>
      <w:r w:rsidR="0092590A">
        <w:t>och dels</w:t>
      </w:r>
      <w:r w:rsidRPr="00AA6441">
        <w:t xml:space="preserve"> promemorian Utkast till lagrådsremiss Ett fönster av möjligheter – Stärkta rättigheter för vuxna och barn i skyddat boende (S2022/03649). </w:t>
      </w:r>
      <w:r w:rsidR="0092590A">
        <w:t>Betänkandet och promemoriorna</w:t>
      </w:r>
      <w:r w:rsidRPr="00AA6441">
        <w:t xml:space="preserve"> har remissbehandlats och bedömningen är att en proposition kan lämnas till riksdagen under 2023. Punkten är inte slutbehandlad.</w:t>
      </w:r>
    </w:p>
    <w:p w14:paraId="030206A6" w14:textId="3E0C2E86" w:rsidR="00A021D9" w:rsidRPr="00AA6441" w:rsidRDefault="00A021D9" w:rsidP="00A021D9">
      <w:pPr>
        <w:pStyle w:val="Brdtextmedindrag"/>
      </w:pPr>
      <w:r w:rsidRPr="00AA6441">
        <w:t xml:space="preserve">Punkt 43 om </w:t>
      </w:r>
      <w:r w:rsidRPr="00AA6441">
        <w:rPr>
          <w:i/>
        </w:rPr>
        <w:t>nationella adoptioner och vårdnadsöverflyttningar</w:t>
      </w:r>
      <w:r w:rsidRPr="00AA6441">
        <w:t>*: Riksdagen har tillkännagett för regeringen det som utskottet anför om nationella adoptioner och vårdnadsöverflyttning (bet. 2020/21:SoU24 s. 104). Socialstyrelsen har ett pågående uppdrag att under perioden 2020–2022 genomföra kunskapshöjande insatser inom familjehemsvården om bl.a. nationella adoptioner, för att stärka tryggheten och stabiliteten för familjehemsplacerade barn. Uppdraget syftar bl.a. till att öka kunskapen om nationella adoptioner, men även frågan om vårdnadsöverflyttning ingår i uppdraget. Uppdraget ska redovisas senast den 31 mars 2023. Punkten är inte slutbehandlad.</w:t>
      </w:r>
    </w:p>
    <w:p w14:paraId="7FC5B676" w14:textId="77777777" w:rsidR="00A021D9" w:rsidRPr="00AA6441" w:rsidRDefault="00A021D9" w:rsidP="00A021D9">
      <w:pPr>
        <w:pStyle w:val="Brdtextmedindrag"/>
      </w:pPr>
      <w:r w:rsidRPr="00AA6441">
        <w:t>Följande punkter är inte slutbehandlade: 2, 6, 9, 25, 27, 29, 32, 34, 40 och 43.</w:t>
      </w:r>
    </w:p>
    <w:p w14:paraId="5EF5DADB" w14:textId="25A92A08" w:rsidR="00A021D9" w:rsidRPr="00AA6441" w:rsidRDefault="00A021D9" w:rsidP="00A021D9">
      <w:pPr>
        <w:pStyle w:val="Rubrik5utannumrering"/>
      </w:pPr>
      <w:r w:rsidRPr="00AA6441">
        <w:t>4</w:t>
      </w:r>
      <w:r w:rsidR="0005786A">
        <w:t>4</w:t>
      </w:r>
      <w:r w:rsidRPr="00AA6441">
        <w:t>. Rskr. 2020/21:370</w:t>
      </w:r>
    </w:p>
    <w:p w14:paraId="18D9FC6C" w14:textId="77777777" w:rsidR="00A021D9" w:rsidRPr="00AA6441" w:rsidRDefault="00A021D9" w:rsidP="00A021D9">
      <w:pPr>
        <w:pStyle w:val="Brdtext"/>
      </w:pPr>
      <w:r w:rsidRPr="00AA6441">
        <w:t>Internationella adoptioner</w:t>
      </w:r>
    </w:p>
    <w:p w14:paraId="7DB56E2F" w14:textId="77777777" w:rsidR="00A021D9" w:rsidRPr="00AA6441" w:rsidRDefault="00A021D9" w:rsidP="00A021D9">
      <w:pPr>
        <w:pStyle w:val="Brdtext"/>
      </w:pPr>
      <w:r w:rsidRPr="00AA6441">
        <w:t>Utskottsinitiativ, bet. 2020/21:SoU12</w:t>
      </w:r>
    </w:p>
    <w:p w14:paraId="3450EEB2" w14:textId="2C0AF50B" w:rsidR="00A021D9" w:rsidRPr="00AA6441" w:rsidRDefault="00A021D9" w:rsidP="00A021D9">
      <w:pPr>
        <w:pStyle w:val="Brdtext"/>
      </w:pPr>
      <w:r w:rsidRPr="00AA6441">
        <w:t>Tidigare redovisad, se skr. 2021/22:75 (S 62)</w:t>
      </w:r>
      <w:r w:rsidR="00054147">
        <w:t>.</w:t>
      </w:r>
    </w:p>
    <w:p w14:paraId="1FE1F29D" w14:textId="77777777" w:rsidR="00A021D9" w:rsidRPr="00AA6441" w:rsidRDefault="00A021D9" w:rsidP="00A021D9">
      <w:pPr>
        <w:pStyle w:val="Brdtext"/>
      </w:pPr>
      <w:r w:rsidRPr="00AA6441">
        <w:t>Skrivelsen är slutbehandlad.</w:t>
      </w:r>
    </w:p>
    <w:p w14:paraId="3A25439B" w14:textId="77777777" w:rsidR="00A021D9" w:rsidRPr="00AA6441" w:rsidRDefault="00A021D9" w:rsidP="00A021D9">
      <w:pPr>
        <w:pStyle w:val="Brdtext"/>
      </w:pPr>
    </w:p>
    <w:p w14:paraId="429F7197" w14:textId="77777777" w:rsidR="00A021D9" w:rsidRPr="00AA6441" w:rsidRDefault="00A021D9" w:rsidP="00A021D9">
      <w:pPr>
        <w:pStyle w:val="Brdtext"/>
      </w:pPr>
      <w:r w:rsidRPr="00AA6441">
        <w:t xml:space="preserve">Om </w:t>
      </w:r>
      <w:r w:rsidRPr="00AA6441">
        <w:rPr>
          <w:i/>
          <w:iCs/>
        </w:rPr>
        <w:t>internationella adoptioner*</w:t>
      </w:r>
      <w:r w:rsidRPr="00AA6441">
        <w:t>: Riksdagen har tillkännagett för regeringen det som utskottet anför om internationella adoptioner (bet. 2020/21:SoU12 s. 12). Enligt utskottet bör regeringen snarast tillsätta en utredning med syftet att klarlägga hur svenska myndigheter och adoptionsorganisationer hanterat internationella adoptioner till Sverige från 1900-talets mitt och fram till i dag.</w:t>
      </w:r>
    </w:p>
    <w:p w14:paraId="79D5975A" w14:textId="239F06D4" w:rsidR="00A021D9" w:rsidRPr="00AA6441" w:rsidRDefault="00352CC0" w:rsidP="00A021D9">
      <w:pPr>
        <w:pStyle w:val="Brdtextmedindrag"/>
      </w:pPr>
      <w:r>
        <w:t>Adoptionskommissionen (S 2021:08) har</w:t>
      </w:r>
      <w:r w:rsidR="00A021D9" w:rsidRPr="00AA6441">
        <w:t xml:space="preserve"> i uppdrag att kartlägga och analysera hur regelverk, organisering och processer inom Sveriges internationella adoptionsverksamhet har fungerat tillbaka i tiden fram till i dag (dir. 2021:95). Utredningen ska omfatta perioden från mitten av 1900-talet till nutid. Syftet med uppdraget är att klargöra förekomsten av eventuella oegentligheter inom Sveriges internationella adoptionsverksamhet. Uppdraget ska redovisas senast den 7 november 2023. Tillkännagivandet har beaktats inom ramen för utredningen. Tillkännagivandet ansågs därmed slutbehandlat i </w:t>
      </w:r>
      <w:r>
        <w:t xml:space="preserve">regeringens </w:t>
      </w:r>
      <w:r w:rsidR="00A021D9" w:rsidRPr="00AA6441">
        <w:t>budget</w:t>
      </w:r>
      <w:r w:rsidR="00610702">
        <w:softHyphen/>
      </w:r>
      <w:r w:rsidR="00A021D9" w:rsidRPr="00AA6441">
        <w:t xml:space="preserve">proposition för 2023 (prop. 2022/23:1 utg.omr. 9 s. 150). </w:t>
      </w:r>
      <w:r w:rsidR="009D3C27">
        <w:t>Punkten</w:t>
      </w:r>
      <w:r w:rsidR="00A021D9" w:rsidRPr="00AA6441">
        <w:t xml:space="preserve"> är slutbehandlad.</w:t>
      </w:r>
    </w:p>
    <w:p w14:paraId="121C4E4F" w14:textId="553E5CED" w:rsidR="00A021D9" w:rsidRPr="00AA6441" w:rsidRDefault="00A021D9" w:rsidP="00A021D9">
      <w:pPr>
        <w:pStyle w:val="Rubrik5utannumrering"/>
      </w:pPr>
      <w:r w:rsidRPr="00AA6441">
        <w:t>4</w:t>
      </w:r>
      <w:r w:rsidR="0005786A">
        <w:t>5</w:t>
      </w:r>
      <w:r w:rsidRPr="00AA6441">
        <w:t>. Rskr. 2020/21:375</w:t>
      </w:r>
    </w:p>
    <w:p w14:paraId="62F4F4DA" w14:textId="77777777" w:rsidR="00A021D9" w:rsidRPr="00AA6441" w:rsidRDefault="00A021D9" w:rsidP="00CE1884">
      <w:pPr>
        <w:pStyle w:val="Brdtext"/>
        <w:jc w:val="left"/>
      </w:pPr>
      <w:r w:rsidRPr="00AA6441">
        <w:t>En förnyad strategi för politiken avseende alkohol, narkotika, dopning, tobak och nikotin samt spel om pengar 2021–2025</w:t>
      </w:r>
    </w:p>
    <w:p w14:paraId="6A624C53" w14:textId="77777777" w:rsidR="00A021D9" w:rsidRPr="00AA6441" w:rsidRDefault="00A021D9" w:rsidP="00CE1884">
      <w:pPr>
        <w:pStyle w:val="Brdtext"/>
        <w:jc w:val="left"/>
      </w:pPr>
      <w:r w:rsidRPr="00AA6441">
        <w:t>Prop. 2020/21:132, bet. 2020/21:SoU25</w:t>
      </w:r>
    </w:p>
    <w:p w14:paraId="5816F307" w14:textId="77777777" w:rsidR="00A021D9" w:rsidRPr="00AA6441" w:rsidRDefault="00A021D9" w:rsidP="00CE1884">
      <w:pPr>
        <w:pStyle w:val="Brdtext"/>
        <w:jc w:val="left"/>
      </w:pPr>
      <w:r w:rsidRPr="00AA6441">
        <w:t>Tidigare redovisad, se skr. 2021/22:75 (S 63).</w:t>
      </w:r>
    </w:p>
    <w:p w14:paraId="03763C72" w14:textId="77777777" w:rsidR="00A021D9" w:rsidRPr="00AA6441" w:rsidRDefault="00A021D9" w:rsidP="00CE1884">
      <w:pPr>
        <w:pStyle w:val="Brdtext"/>
        <w:jc w:val="left"/>
      </w:pPr>
      <w:r w:rsidRPr="00AA6441">
        <w:t xml:space="preserve">Skrivelsen är inte slutbehandlad. </w:t>
      </w:r>
    </w:p>
    <w:p w14:paraId="69F9A047" w14:textId="77777777" w:rsidR="00A021D9" w:rsidRPr="00AA6441" w:rsidRDefault="00A021D9" w:rsidP="00A021D9">
      <w:pPr>
        <w:pStyle w:val="Brdtext"/>
        <w:rPr>
          <w:iCs/>
        </w:rPr>
      </w:pPr>
    </w:p>
    <w:p w14:paraId="2886ACD8" w14:textId="5C92E882" w:rsidR="00A021D9" w:rsidRPr="00AA6441" w:rsidRDefault="00A021D9" w:rsidP="00A021D9">
      <w:pPr>
        <w:pStyle w:val="Brdtext"/>
      </w:pPr>
      <w:r w:rsidRPr="00AA6441">
        <w:t xml:space="preserve">Punkt 2 om </w:t>
      </w:r>
      <w:r w:rsidRPr="00AA6441">
        <w:rPr>
          <w:i/>
        </w:rPr>
        <w:t>ett förslag till ny ANDTS-strategi</w:t>
      </w:r>
      <w:r w:rsidRPr="00AA6441">
        <w:t>*: Riksdagen har tillkännagett för regeringen det som utskottet anför om ny ANDTS-strategi (bet. 2020/21:</w:t>
      </w:r>
      <w:r w:rsidR="002B20FA" w:rsidRPr="002B20FA">
        <w:t>SoU25</w:t>
      </w:r>
      <w:r w:rsidRPr="00AA6441">
        <w:t xml:space="preserve"> s. 17 f</w:t>
      </w:r>
      <w:r w:rsidR="00B63051">
        <w:t>.</w:t>
      </w:r>
      <w:r w:rsidRPr="00AA6441">
        <w:t xml:space="preserve">). Regeringen överlämnade i mars 2022 skrivelsen </w:t>
      </w:r>
      <w:r w:rsidR="00153E49">
        <w:t>E</w:t>
      </w:r>
      <w:r w:rsidRPr="00AA6441">
        <w:t>n samlad strategi för alkohol-, narkotika-, dopnings- och tobakspolitiken samt spel om pengar 2022–2025 (skr. 2021/22:213)</w:t>
      </w:r>
      <w:r w:rsidR="00153E49">
        <w:t xml:space="preserve"> till riksdagen</w:t>
      </w:r>
      <w:r w:rsidRPr="00AA6441">
        <w:t>. Regeringen ansåg därmed att tillkännagivandet var tillgodosett och slutbehandlat (skr</w:t>
      </w:r>
      <w:r w:rsidR="00146E38">
        <w:t>ivelsen</w:t>
      </w:r>
      <w:r w:rsidRPr="00AA6441">
        <w:t xml:space="preserve"> </w:t>
      </w:r>
      <w:r w:rsidR="0027792C">
        <w:t>s. </w:t>
      </w:r>
      <w:r w:rsidRPr="00AA6441">
        <w:t>25</w:t>
      </w:r>
      <w:r w:rsidR="0027792C">
        <w:t> </w:t>
      </w:r>
      <w:r w:rsidRPr="00AA6441">
        <w:t>f</w:t>
      </w:r>
      <w:r w:rsidR="00B63051">
        <w:t>.</w:t>
      </w:r>
      <w:r w:rsidRPr="00AA6441">
        <w:t xml:space="preserve">). </w:t>
      </w:r>
      <w:r w:rsidR="002B20FA" w:rsidRPr="002B20FA">
        <w:t>Riksdagen ansåg dock, i samband med behandlingen av regeringens skrivelse att tillkännagivandet inte kunde anses tillgodosett och slutbehandlat genom den redovisade åtgärden (bet</w:t>
      </w:r>
      <w:r w:rsidR="00C21748">
        <w:t>.</w:t>
      </w:r>
      <w:r w:rsidR="002B20FA" w:rsidRPr="002B20FA">
        <w:t xml:space="preserve"> 2021/22:SoU25, rskr. 2021/22:423 s.</w:t>
      </w:r>
      <w:r w:rsidR="0027792C">
        <w:t> </w:t>
      </w:r>
      <w:r w:rsidR="002B20FA" w:rsidRPr="002B20FA">
        <w:t>24</w:t>
      </w:r>
      <w:r w:rsidR="0027792C">
        <w:t> </w:t>
      </w:r>
      <w:r w:rsidR="002B20FA" w:rsidRPr="002B20FA">
        <w:t>f</w:t>
      </w:r>
      <w:r w:rsidR="00B63051">
        <w:t>.</w:t>
      </w:r>
      <w:r w:rsidR="002B20FA" w:rsidRPr="002B20FA">
        <w:t xml:space="preserve">). Punkten står därför åter som öppen. Regeringen avser att återkomma till riksdagen med anledning av tillkännagivandet. Punkten är inte slutbehandlad. </w:t>
      </w:r>
    </w:p>
    <w:p w14:paraId="51A1A745" w14:textId="0E4081C6" w:rsidR="00A021D9" w:rsidRPr="00AA6441" w:rsidRDefault="00A021D9" w:rsidP="00A021D9">
      <w:pPr>
        <w:pStyle w:val="Brdtextmedindrag"/>
      </w:pPr>
      <w:r w:rsidRPr="00AA6441">
        <w:t xml:space="preserve">Punkt 3 om </w:t>
      </w:r>
      <w:r w:rsidRPr="00AA6441">
        <w:rPr>
          <w:i/>
        </w:rPr>
        <w:t>övergripande mål</w:t>
      </w:r>
      <w:r w:rsidRPr="00AA6441">
        <w:t>*: Riksdagen har tillkännagett för regeringen det som utskottet anför om ett förslag till nytt övergripande mål som tar hänsyn till de varierande skadeverkningarna som olika tobaks- och nikotinprodukter kan orsaka (bet. 2020/21: SoU25 s. 18). Regeringen gav i april 2022 Folkhälsomyndigheten, Socialstyrelsen och Statens beredning för medicinsk och social utvärdering i uppdrag att</w:t>
      </w:r>
      <w:r>
        <w:t xml:space="preserve"> </w:t>
      </w:r>
      <w:r w:rsidRPr="00AA6441">
        <w:t xml:space="preserve">sammanställa och tillgängliggöra kunskap om olika tobaks- och nikotinprodukters skadeverkningar (S2022/01825). Uppdraget ska redovisas senast den 30 juni 2023. Därutöver har utredningen </w:t>
      </w:r>
      <w:r w:rsidR="002B20FA" w:rsidRPr="002B20FA">
        <w:t>om lustgas och vissa frågor inom alkohol- och tobaksområdet (S 2022:14)</w:t>
      </w:r>
      <w:r w:rsidRPr="00AA6441">
        <w:t>, som beslutades den 7 juli 2022, fått i uppdrag att analysera konsekvenserna bl.a. i förhållande till Sveriges internationella åtaganden och EU-rätten av en eventuell förändring av det övergripande målet för ANDT-politiken som tar hänsyn till de varierande skadeverkningar som olika tobaks- och nikotinprodukter kan orsaka</w:t>
      </w:r>
      <w:r w:rsidR="002B20FA">
        <w:t>, (dir. 2022:11)</w:t>
      </w:r>
      <w:r w:rsidRPr="00AA6441">
        <w:t>. Uppdraget ska redovisas senast den 31 oktober 2023. Uppdragen syftar till att inhämta ber</w:t>
      </w:r>
      <w:r>
        <w:t>e</w:t>
      </w:r>
      <w:r w:rsidRPr="00AA6441">
        <w:t>dningsunderlag för att kunna ta ställning till ett ändrat övergripande mål. Punkten är inte slutbehandlad.</w:t>
      </w:r>
    </w:p>
    <w:p w14:paraId="419AE2E0" w14:textId="70486CFA" w:rsidR="00A021D9" w:rsidRPr="00AA6441" w:rsidRDefault="00A021D9" w:rsidP="00A021D9">
      <w:pPr>
        <w:pStyle w:val="Brdtextmedindrag"/>
      </w:pPr>
      <w:r w:rsidRPr="00AA6441">
        <w:t xml:space="preserve">Punkt 4 om </w:t>
      </w:r>
      <w:r w:rsidRPr="00AA6441">
        <w:rPr>
          <w:i/>
        </w:rPr>
        <w:t>vetenskaplig riskbedömning av skadeverkningar</w:t>
      </w:r>
      <w:r w:rsidRPr="00AA6441">
        <w:t>*: Riksdagen har tillkännagett för regeringen det som utskottet anför om en vetenskaplig riskbedömning av ANDT-produkters skadeverkningar (bet. 2020/21:SoU17 s. 18). Regeringen gav i april 2022 Folkhälso</w:t>
      </w:r>
      <w:r w:rsidR="00610702">
        <w:softHyphen/>
      </w:r>
      <w:r w:rsidRPr="00AA6441">
        <w:t>myndigheten, Socialstyrelsen och Statens beredning för medicinsk och social utvärdering i uppdrag att</w:t>
      </w:r>
      <w:r>
        <w:t xml:space="preserve"> </w:t>
      </w:r>
      <w:r w:rsidRPr="00AA6441">
        <w:t xml:space="preserve">sammanställa och tillgängliggöra kunskap om olika tobaks- och nikotinprodukters skadeverkningar (S2022/01825). Uppdraget ska redovisas senast den 30 juni 2023. I </w:t>
      </w:r>
      <w:r w:rsidR="006868C7">
        <w:t xml:space="preserve">regeringens </w:t>
      </w:r>
      <w:r w:rsidRPr="00AA6441">
        <w:t xml:space="preserve">skrivelse </w:t>
      </w:r>
      <w:r w:rsidR="006868C7">
        <w:t>E</w:t>
      </w:r>
      <w:r w:rsidRPr="00AA6441">
        <w:t>n samlad strategi för alkohol-, narkotika-, dopnings- och tobakspolitiken samt spel om pengar 2022–2025 (skr. 2021/22:213) bedömde regeringen att detta svarade mot tillkännagivan</w:t>
      </w:r>
      <w:r>
        <w:t>d</w:t>
      </w:r>
      <w:r w:rsidRPr="00AA6441">
        <w:t>et och ansåg därmed att tillkännagivandet var slutbehandlat (s. 6).</w:t>
      </w:r>
      <w:r w:rsidR="002B20FA" w:rsidRPr="002B20FA">
        <w:t xml:space="preserve"> Riksdagen ansåg dock, i samband med behandlingen av regeringens skrivelse att tillkännagivandet inte kunde anses tillgodosett och slutbehandlat genom den redovisade åtgärden (bet</w:t>
      </w:r>
      <w:r w:rsidR="007005D8">
        <w:t>.</w:t>
      </w:r>
      <w:r w:rsidR="002B20FA" w:rsidRPr="002B20FA">
        <w:t xml:space="preserve"> 2021/22:SoU25, rskr. 2021/22:423, s.</w:t>
      </w:r>
      <w:r w:rsidR="0027792C">
        <w:t> </w:t>
      </w:r>
      <w:r w:rsidR="002B20FA" w:rsidRPr="002B20FA">
        <w:t>24</w:t>
      </w:r>
      <w:r w:rsidR="0018570D">
        <w:t> </w:t>
      </w:r>
      <w:r w:rsidR="002B20FA" w:rsidRPr="002B20FA">
        <w:t>f</w:t>
      </w:r>
      <w:r w:rsidR="00B63051">
        <w:t>.</w:t>
      </w:r>
      <w:r w:rsidR="002B20FA" w:rsidRPr="002B20FA">
        <w:t>). Punkten står därför åter som öppen. Punkten är inte slutbehandlad.</w:t>
      </w:r>
    </w:p>
    <w:p w14:paraId="6CF1EA23" w14:textId="473FCE8C" w:rsidR="00A021D9" w:rsidRPr="00AA6441" w:rsidRDefault="00A021D9" w:rsidP="0027792C">
      <w:pPr>
        <w:pStyle w:val="Brdtextmedindrag"/>
      </w:pPr>
      <w:r w:rsidRPr="00AA6441">
        <w:t xml:space="preserve">Punkt 22 om </w:t>
      </w:r>
      <w:r w:rsidRPr="00AA6441">
        <w:rPr>
          <w:i/>
          <w:iCs/>
        </w:rPr>
        <w:t>kartläggning av beroendevård m.m</w:t>
      </w:r>
      <w:r w:rsidRPr="00AA6441">
        <w:t>.*: Riksdagen har tillkännagett för regeringen det som utskottet anför om kartläggning i syfte att förbättra beroendevården (bet. 2020/21:SoU17 s. 53 f</w:t>
      </w:r>
      <w:r w:rsidR="00B63051">
        <w:t>.</w:t>
      </w:r>
      <w:r w:rsidRPr="00AA6441">
        <w:t xml:space="preserve">). </w:t>
      </w:r>
      <w:r w:rsidR="006868C7">
        <w:t>Narkotikautredningen (S 2022:01) har</w:t>
      </w:r>
      <w:r w:rsidRPr="00AA6441">
        <w:t xml:space="preserve">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rsidR="006868C7">
        <w:t>ningens</w:t>
      </w:r>
      <w:r w:rsidRPr="00AA6441">
        <w:t xml:space="preserve"> uppdrag ingår bl.a. att föreslå en modell för en ändamålsenlig uppföljning av missbruks- och beroendevården, vilken även ska inkludera uppföljning av användningen av naloxonläkemedel samt hur uppföljningen ska utvecklas över tid. Därutöver har Socialstyrelsen fått i uppdrag av regeringen att stödja </w:t>
      </w:r>
      <w:r w:rsidR="00377FBD">
        <w:t>g</w:t>
      </w:r>
      <w:r w:rsidRPr="00AA6441">
        <w:t>enomförandet av ANDTS-strategin (S2021/03341). I uppdrag</w:t>
      </w:r>
      <w:r w:rsidR="006868C7">
        <w:t>et</w:t>
      </w:r>
      <w:r w:rsidRPr="00AA6441">
        <w:t xml:space="preserve"> ingår bl.a. att kartlägga insatser och att stärka uppföljningen. Regeringen avser att återkomma till riksdagen med anledning av tillkännagivandet</w:t>
      </w:r>
      <w:r w:rsidR="00377FBD">
        <w:t xml:space="preserve"> i budgetpropositionen för 2024</w:t>
      </w:r>
      <w:r w:rsidRPr="00AA6441">
        <w:t>. Punkten är inte slutbehandlad.</w:t>
      </w:r>
    </w:p>
    <w:p w14:paraId="17B02C2A" w14:textId="1991FA40" w:rsidR="00A021D9" w:rsidRPr="00AA6441" w:rsidRDefault="00A021D9" w:rsidP="00A021D9">
      <w:pPr>
        <w:pStyle w:val="Brdtextmedindrag"/>
      </w:pPr>
      <w:r w:rsidRPr="00AA6441">
        <w:t xml:space="preserve">Punkt 28 om </w:t>
      </w:r>
      <w:r w:rsidRPr="00AA6441">
        <w:rPr>
          <w:i/>
          <w:iCs/>
        </w:rPr>
        <w:t>kompetenscentrum för ANDTS-prevention m.m</w:t>
      </w:r>
      <w:r w:rsidRPr="00AA6441">
        <w:t>.*: Riksdagen har tillkännagett för regeringen det som utskottet anför om ett kompetenscentrum för ANDTS-prevention m.m. (bet. 2020/21:SoU17 s. 70 f</w:t>
      </w:r>
      <w:r w:rsidR="00B63051">
        <w:t>.</w:t>
      </w:r>
      <w:r w:rsidRPr="00AA6441">
        <w:t>). Regeringen gav den 9 april 2021 Folkhälsomyndigheten i uppdrag att stödja genomförandet av politiken avseende alkohol, narkotika, dopning, tobak och nikotin samt spel om pengar (S2021/03343). I uppdraget ingår att lämna förslag på hur en långsiktigt hållbar utveckling, förvaltning och spridning av kunskapsbaserade arbetssätt och metoder bör organiseras för att stödja det lokala och regionala ANDTS-förebyggande arbetet. Uppdraget redovisades den 1 maj 2022. Frågan bereds för närvarande i Regeringskansliet. Punkten är inte slutbehandlad.</w:t>
      </w:r>
    </w:p>
    <w:p w14:paraId="5C9B0D04" w14:textId="77777777" w:rsidR="00A021D9" w:rsidRPr="00AA6441" w:rsidRDefault="00A021D9" w:rsidP="00A021D9">
      <w:pPr>
        <w:pStyle w:val="Brdtextmedindrag"/>
      </w:pPr>
      <w:r w:rsidRPr="00AA6441">
        <w:t>Följande punkter är inte slutbehandlade: 3, 22 och 28.</w:t>
      </w:r>
    </w:p>
    <w:p w14:paraId="434F306A" w14:textId="4D3A3A3A" w:rsidR="00A021D9" w:rsidRPr="00AA6441" w:rsidRDefault="00A021D9" w:rsidP="00A021D9">
      <w:pPr>
        <w:pStyle w:val="Rubrik5utannumrering"/>
      </w:pPr>
      <w:r w:rsidRPr="00AA6441">
        <w:t>4</w:t>
      </w:r>
      <w:r w:rsidR="0005786A">
        <w:t>6</w:t>
      </w:r>
      <w:r w:rsidRPr="00AA6441">
        <w:t>. Rskr. 2020/21:378</w:t>
      </w:r>
    </w:p>
    <w:p w14:paraId="500123CE" w14:textId="77777777" w:rsidR="00A021D9" w:rsidRPr="00AA6441" w:rsidRDefault="00A021D9" w:rsidP="00CE1884">
      <w:pPr>
        <w:pStyle w:val="Brdtext"/>
        <w:jc w:val="left"/>
      </w:pPr>
      <w:r w:rsidRPr="00AA6441">
        <w:t>Frågor om tvångsvård</w:t>
      </w:r>
    </w:p>
    <w:p w14:paraId="56C772BF" w14:textId="77777777" w:rsidR="00A021D9" w:rsidRPr="00AA6441" w:rsidRDefault="00A021D9" w:rsidP="00CE1884">
      <w:pPr>
        <w:pStyle w:val="Brdtext"/>
        <w:jc w:val="left"/>
      </w:pPr>
      <w:r w:rsidRPr="00AA6441">
        <w:t>Motioner från allmänna motionstiden 2019/20 och 2020/21, bet. 2020/21:SoU38</w:t>
      </w:r>
    </w:p>
    <w:p w14:paraId="3C89EC38" w14:textId="77777777" w:rsidR="00A021D9" w:rsidRPr="00AA6441" w:rsidRDefault="00A021D9" w:rsidP="00CE1884">
      <w:pPr>
        <w:pStyle w:val="Brdtext"/>
        <w:jc w:val="left"/>
      </w:pPr>
      <w:r w:rsidRPr="00AA6441">
        <w:t>Tidigare redovisad, se skr. 2021/22:75 (S 66).</w:t>
      </w:r>
    </w:p>
    <w:p w14:paraId="1237EA3A" w14:textId="77777777" w:rsidR="00A021D9" w:rsidRPr="00AA6441" w:rsidRDefault="00A021D9" w:rsidP="00CE1884">
      <w:pPr>
        <w:pStyle w:val="Brdtext"/>
        <w:jc w:val="left"/>
      </w:pPr>
      <w:r w:rsidRPr="00AA6441">
        <w:t>Skrivelsen är inte slutbehandlad.</w:t>
      </w:r>
    </w:p>
    <w:p w14:paraId="06216A4C" w14:textId="77777777" w:rsidR="00A021D9" w:rsidRPr="00AA6441" w:rsidRDefault="00A021D9" w:rsidP="00A021D9">
      <w:pPr>
        <w:pStyle w:val="Brdtext"/>
        <w:rPr>
          <w:iCs/>
        </w:rPr>
      </w:pPr>
    </w:p>
    <w:p w14:paraId="4AF79411" w14:textId="0CF9F9A9" w:rsidR="00A021D9" w:rsidRPr="00AA6441" w:rsidRDefault="00A021D9" w:rsidP="00A021D9">
      <w:pPr>
        <w:pStyle w:val="Brdtext"/>
      </w:pPr>
      <w:r w:rsidRPr="00AA6441">
        <w:t xml:space="preserve">Om </w:t>
      </w:r>
      <w:r w:rsidRPr="00AA6441">
        <w:rPr>
          <w:i/>
        </w:rPr>
        <w:t>frågor om tvångsvård</w:t>
      </w:r>
      <w:r w:rsidRPr="00AA6441">
        <w:t>*: Riksdagen har tillkännagett för regeringen det som utskottet anför om en bred översyn av tvångsvården (bet. 2020/21:SoU24 s. 23 f</w:t>
      </w:r>
      <w:r w:rsidR="00B63051">
        <w:t>.</w:t>
      </w:r>
      <w:r w:rsidRPr="00AA6441">
        <w:t>). Regeringen avser att i ett första steg ta hand om det tidigare lämnade tillkännagivandet om ansvar för vård vid sam</w:t>
      </w:r>
      <w:r w:rsidR="00603CA5">
        <w:softHyphen/>
      </w:r>
      <w:r w:rsidRPr="00AA6441">
        <w:t>sjuklighet i form av psykisk ohälsa i kombination med beroendesjukdom m.m</w:t>
      </w:r>
      <w:r>
        <w:t>.</w:t>
      </w:r>
      <w:r w:rsidRPr="00AA6441">
        <w:t xml:space="preserve"> (bet. 2018/19:SoU15 punkt 18, rskr. 2018/19:193, se punkt S 21). </w:t>
      </w:r>
    </w:p>
    <w:p w14:paraId="20CD4E6D" w14:textId="77777777" w:rsidR="006868C7" w:rsidRDefault="00A021D9" w:rsidP="00A021D9">
      <w:pPr>
        <w:pStyle w:val="Brdtextmedindrag"/>
      </w:pPr>
      <w:r w:rsidRPr="00AA6441">
        <w:t xml:space="preserve"> Frågan samordnas med övrig</w:t>
      </w:r>
      <w:r w:rsidR="006868C7">
        <w:t>t</w:t>
      </w:r>
      <w:r w:rsidRPr="00AA6441">
        <w:t xml:space="preserve"> pågående lagstiftnings</w:t>
      </w:r>
      <w:r w:rsidR="006868C7">
        <w:t>arbete</w:t>
      </w:r>
      <w:r w:rsidRPr="00AA6441">
        <w:t xml:space="preserve"> som rör lagen (1988:870) om vård av missbrukare i vissa fall (LVM) och lagen (1991:1128) om psykiatrisk tvångsvård (LPT). </w:t>
      </w:r>
    </w:p>
    <w:p w14:paraId="2B2CA797" w14:textId="77777777" w:rsidR="009D3F39" w:rsidRDefault="00A021D9" w:rsidP="00A021D9">
      <w:pPr>
        <w:pStyle w:val="Brdtextmedindrag"/>
      </w:pPr>
      <w:r w:rsidRPr="00AA6441">
        <w:t>Samsjuklighetsutred</w:t>
      </w:r>
      <w:r w:rsidR="00A41C65">
        <w:softHyphen/>
      </w:r>
      <w:r w:rsidRPr="00AA6441">
        <w:t xml:space="preserve">ningen </w:t>
      </w:r>
      <w:r w:rsidR="006868C7">
        <w:t>(S 2020:08) har bl.a. haft i uppdrag att analysera för- och nackdelar med en gemensam lagstiftning för personer som vårdas utan samtycke enligt LVM eller LPT, och om möjligt föreslå hur frågan kan hanteras vidare.</w:t>
      </w:r>
      <w:r w:rsidRPr="00AA6441">
        <w:t xml:space="preserve"> </w:t>
      </w:r>
      <w:r w:rsidR="006868C7">
        <w:t>Den 28 oktober 2021 beslutade regeringen ett tilläggsdirektiv till utredningen. Tilläggsuppdraget innefattade bland annat att utredaren skulle lämna förslag på en gemensam lagstiftning för personer som vårdas utan samtycke enligt LVM eller LPT. Utredningstiden förlängdes samtidigt. I november 2021 redovisade Samsjuklighetsutredningen uppdraget enligt de ursprunliga direktiven i delbetänkandet Från delar till helhet – En reform för samordnade, behovsanpassade och personcentrerade insatser till personer med samsjuklighet (SOU 2021:93). Delbetänkandet har remissbehandlats. Samsjuklighetsutredningens slutbetänkande Från delar till helhet – Tvångsvården som en del av en sammanhållen och personcentrerad</w:t>
      </w:r>
      <w:r w:rsidR="009D3F39">
        <w:t xml:space="preserve"> vårdkedja (SOU 2023:5) överlämnade den 31 januari 2023. Remissbehandling pågår av slutbetänkandet. </w:t>
      </w:r>
    </w:p>
    <w:p w14:paraId="46FE0B88" w14:textId="0C353876" w:rsidR="00377FBD" w:rsidRDefault="009D3F39" w:rsidP="00A021D9">
      <w:pPr>
        <w:pStyle w:val="Brdtextmedindrag"/>
      </w:pPr>
      <w:r>
        <w:t>Utredningen om vissa tvångsvårdsfrågor (S 2021:02) har haft i uppdrag att göra en ö</w:t>
      </w:r>
      <w:r w:rsidR="00A021D9" w:rsidRPr="00AA6441">
        <w:t xml:space="preserve">versyn av vissa frågor gällande den psykiatriska tvångsvården och den rättspsykiatriska vården (dir. 2021:36). </w:t>
      </w:r>
    </w:p>
    <w:p w14:paraId="10B76FB7" w14:textId="46B0AA78" w:rsidR="00377FBD" w:rsidRDefault="00377FBD" w:rsidP="00A021D9">
      <w:pPr>
        <w:pStyle w:val="Brdtextmedindrag"/>
      </w:pPr>
      <w:r w:rsidRPr="00377FBD">
        <w:t xml:space="preserve">Utredningens </w:t>
      </w:r>
      <w:r w:rsidR="009D3F39">
        <w:t>slut</w:t>
      </w:r>
      <w:r w:rsidRPr="00377FBD">
        <w:t xml:space="preserve">betänkande </w:t>
      </w:r>
      <w:r w:rsidR="009D3F39">
        <w:t xml:space="preserve">God tvångsvård – trygghet. Säkerhet och rättssäkerhet i psykiatrisk tvångsvård och rättspsykiatrisk vård (SOU 2022:40) </w:t>
      </w:r>
      <w:r w:rsidRPr="00377FBD">
        <w:t xml:space="preserve">har </w:t>
      </w:r>
      <w:r w:rsidR="00146AE2">
        <w:t>remissbehandlats.</w:t>
      </w:r>
      <w:r w:rsidRPr="00377FBD">
        <w:t xml:space="preserve"> </w:t>
      </w:r>
      <w:r w:rsidR="009D3F39">
        <w:t>Ärendet</w:t>
      </w:r>
      <w:r w:rsidRPr="00377FBD">
        <w:t xml:space="preserve"> bereds inom Regeringskansliet</w:t>
      </w:r>
      <w:r w:rsidR="00A021D9" w:rsidRPr="00AA6441">
        <w:t xml:space="preserve">. </w:t>
      </w:r>
    </w:p>
    <w:p w14:paraId="16F81B55" w14:textId="217DFCF0" w:rsidR="00A021D9" w:rsidRPr="00AA6441" w:rsidRDefault="00A021D9" w:rsidP="00A021D9">
      <w:pPr>
        <w:pStyle w:val="Brdtextmedindrag"/>
      </w:pPr>
      <w:r w:rsidRPr="00AA6441">
        <w:t xml:space="preserve">Flera lagändringar har genomförts </w:t>
      </w:r>
      <w:r w:rsidR="009D3F39">
        <w:t xml:space="preserve">i lagen (1990:52) med särskilda bestämmelser om vård av unga </w:t>
      </w:r>
      <w:r w:rsidRPr="00AA6441">
        <w:t xml:space="preserve">och </w:t>
      </w:r>
      <w:r w:rsidR="009D3F39">
        <w:t xml:space="preserve">förslag till </w:t>
      </w:r>
      <w:r w:rsidRPr="00AA6441">
        <w:t xml:space="preserve">fler </w:t>
      </w:r>
      <w:r w:rsidR="009D3F39">
        <w:t xml:space="preserve">lagändringar </w:t>
      </w:r>
      <w:r w:rsidRPr="00AA6441">
        <w:t xml:space="preserve">bereds för att ytterligare stärka barnrättsperspektivet i lagen. </w:t>
      </w:r>
      <w:r w:rsidR="00EF1BD7">
        <w:t>Punkten</w:t>
      </w:r>
      <w:r w:rsidRPr="00AA6441" w:rsidDel="00A365EB">
        <w:t xml:space="preserve"> </w:t>
      </w:r>
      <w:r w:rsidRPr="00AA6441">
        <w:t xml:space="preserve">är inte slutbehandlad. </w:t>
      </w:r>
    </w:p>
    <w:p w14:paraId="473D4679" w14:textId="77777777" w:rsidR="00A021D9" w:rsidRPr="00AA6441" w:rsidRDefault="00A021D9" w:rsidP="00A021D9">
      <w:pPr>
        <w:pStyle w:val="Rubrik4utannumrering"/>
      </w:pPr>
      <w:r w:rsidRPr="00AA6441">
        <w:t>Riksmötet 2021/22</w:t>
      </w:r>
    </w:p>
    <w:p w14:paraId="14C56B73" w14:textId="0FFB4F53" w:rsidR="00A021D9" w:rsidRPr="00AA6441" w:rsidRDefault="00A021D9" w:rsidP="00A021D9">
      <w:pPr>
        <w:pStyle w:val="Rubrik5utannumrering"/>
        <w:spacing w:before="0"/>
      </w:pPr>
      <w:bookmarkStart w:id="219" w:name="_Hlk124837499"/>
      <w:r w:rsidRPr="00AA6441">
        <w:t>4</w:t>
      </w:r>
      <w:r w:rsidR="0005786A">
        <w:t>7</w:t>
      </w:r>
      <w:r w:rsidRPr="00AA6441">
        <w:t>. Rskr. 2021/22:1</w:t>
      </w:r>
    </w:p>
    <w:bookmarkEnd w:id="219"/>
    <w:p w14:paraId="74B7C5EF" w14:textId="77777777" w:rsidR="00A021D9" w:rsidRPr="00AA6441" w:rsidRDefault="00A021D9" w:rsidP="00CE1884">
      <w:pPr>
        <w:pStyle w:val="Brdtext"/>
        <w:jc w:val="left"/>
      </w:pPr>
      <w:r w:rsidRPr="00AA6441">
        <w:t>Fortsatt giltighet av covid-19-lagen och lagen om tillfälliga smittskyddsåtgärder på serveringsställen</w:t>
      </w:r>
    </w:p>
    <w:p w14:paraId="493153A4" w14:textId="77777777" w:rsidR="00A021D9" w:rsidRPr="00AA6441" w:rsidRDefault="00A021D9" w:rsidP="00CE1884">
      <w:pPr>
        <w:pStyle w:val="Brdtext"/>
        <w:jc w:val="left"/>
      </w:pPr>
      <w:r w:rsidRPr="00AA6441">
        <w:t>Prop. 2020/21:219, bet. 2021/22:SoU3</w:t>
      </w:r>
    </w:p>
    <w:p w14:paraId="04629120" w14:textId="77777777" w:rsidR="00A021D9" w:rsidRPr="00AA6441" w:rsidRDefault="00A021D9" w:rsidP="00CE1884">
      <w:pPr>
        <w:pStyle w:val="Brdtext"/>
        <w:jc w:val="left"/>
      </w:pPr>
      <w:r w:rsidRPr="00AA6441">
        <w:t>Tidigare redovisad, se skr. 2021/22:75 (S 68).</w:t>
      </w:r>
    </w:p>
    <w:p w14:paraId="5466243B" w14:textId="77777777" w:rsidR="00A021D9" w:rsidRPr="00AA6441" w:rsidRDefault="00A021D9" w:rsidP="00CE1884">
      <w:pPr>
        <w:pStyle w:val="Brdtext"/>
        <w:jc w:val="left"/>
      </w:pPr>
      <w:r w:rsidRPr="00AA6441">
        <w:t>Skrivelsen är inte slutbehandlad.</w:t>
      </w:r>
    </w:p>
    <w:p w14:paraId="6D88E0B2" w14:textId="77777777" w:rsidR="00A021D9" w:rsidRPr="00AA6441" w:rsidRDefault="00A021D9" w:rsidP="00A021D9">
      <w:pPr>
        <w:pStyle w:val="Brdtext"/>
        <w:rPr>
          <w:iCs/>
        </w:rPr>
      </w:pPr>
    </w:p>
    <w:p w14:paraId="3416475A" w14:textId="77777777" w:rsidR="00242E95" w:rsidRDefault="00A021D9" w:rsidP="00A021D9">
      <w:pPr>
        <w:pStyle w:val="Brdtext"/>
      </w:pPr>
      <w:r w:rsidRPr="00AA6441">
        <w:t xml:space="preserve">Punkt 2 om </w:t>
      </w:r>
      <w:r w:rsidRPr="00AA6441">
        <w:rPr>
          <w:i/>
        </w:rPr>
        <w:t>vaccinationstäckning</w:t>
      </w:r>
      <w:r w:rsidRPr="00AA6441">
        <w:t>*: Riksdagen har tillkännagett för regeringen det som utskottet anför om vaccinationstäckning (bet. 2021/22:SoU3 s. 15). Utskottet anser att det behövs ökade insatser på såväl statlig som regional nivå för att nå personer och grupper som ännu inte har vaccinerat sig. Utskottet vill särskilt framhålla vikten av fördjupad information och ökad tillgänglighet till vaccination. Regeringen och SKR har presenterat en tilläggsöverenskommelse om insatser för ökad vaccinationstäckning. Utskottet ser positivt på överenskommelsen, men vill samtidigt framhålla vikten av en beredskap för att ytterligare åtgärder kan komma att behövas. Regeringen bör vidta åtgärder i enlighet med detta.</w:t>
      </w:r>
      <w:r w:rsidRPr="00AA6441" w:rsidDel="00011433">
        <w:t xml:space="preserve"> </w:t>
      </w:r>
    </w:p>
    <w:p w14:paraId="3720F0C5" w14:textId="67D4AC73" w:rsidR="00A021D9" w:rsidRPr="00AA6441" w:rsidRDefault="00A021D9" w:rsidP="001D4D4B">
      <w:pPr>
        <w:pStyle w:val="Brdtextmedindrag"/>
      </w:pPr>
      <w:r w:rsidRPr="00AA6441">
        <w:t xml:space="preserve">I överenskommelsen mellan staten och </w:t>
      </w:r>
      <w:r w:rsidR="006856E0">
        <w:t>Sveriges Kommuner och Regioner (</w:t>
      </w:r>
      <w:r w:rsidRPr="00AA6441">
        <w:t>SKR</w:t>
      </w:r>
      <w:r w:rsidR="006856E0">
        <w:t>)</w:t>
      </w:r>
      <w:r w:rsidRPr="00AA6441">
        <w:t xml:space="preserve"> om vaccin mot covid</w:t>
      </w:r>
      <w:r w:rsidRPr="00AA6441">
        <w:noBreakHyphen/>
        <w:t>19 för 2022 är en viktig utgångspunkt att öka vaccinationstäckningen nationellt och mer specifikt</w:t>
      </w:r>
      <w:r w:rsidR="006856E0">
        <w:t xml:space="preserve"> i fråga om</w:t>
      </w:r>
      <w:r w:rsidRPr="00AA6441">
        <w:t xml:space="preserve"> ovaccinerade personer och grupper. I regeringens uppdrag till Folkhälsomyndigheten om att genomföra och redovisa arbetet med vaccin mot covid-19 (S2021/08239) </w:t>
      </w:r>
      <w:r w:rsidR="006856E0">
        <w:t>ingår att</w:t>
      </w:r>
      <w:r w:rsidRPr="00AA6441">
        <w:t xml:space="preserve"> myndigheten </w:t>
      </w:r>
      <w:r w:rsidR="006856E0">
        <w:t xml:space="preserve">ska </w:t>
      </w:r>
      <w:r w:rsidRPr="00AA6441">
        <w:t>bistå regionerna i arbetet med att nå en högre vaccinationstäckning genom att förse regionerna med analysunderlag över vilka grupper i samhället där vaccinationstäckningen är lägre. Regeringen har också gett länsstyrelserna i uppdrag att i samarbete med regionerna bistå i arbetet att nå en högre vaccinationstäckning mot covid-19 (S2021/06455)</w:t>
      </w:r>
      <w:r w:rsidR="006856E0">
        <w:t xml:space="preserve">. I det </w:t>
      </w:r>
      <w:r w:rsidRPr="00AA6441">
        <w:t xml:space="preserve">arbetet ska länsstyrelserna särskilt rikta in sig på de grupper inom vilken vaccinationstäckningen är lägre. </w:t>
      </w:r>
      <w:r w:rsidR="006856E0">
        <w:t>R</w:t>
      </w:r>
      <w:r w:rsidRPr="00AA6441">
        <w:t xml:space="preserve">egeringen </w:t>
      </w:r>
      <w:r w:rsidR="006856E0">
        <w:t xml:space="preserve">har också </w:t>
      </w:r>
      <w:r w:rsidRPr="00AA6441">
        <w:t>gett Folkhälsomyndigheten, Läkemedelverket, Myndigheten för samhälls</w:t>
      </w:r>
      <w:r w:rsidR="006856E0">
        <w:softHyphen/>
      </w:r>
      <w:r w:rsidRPr="00AA6441">
        <w:t xml:space="preserve">skydd och beredskap och Socialstyrelsen </w:t>
      </w:r>
      <w:r w:rsidR="006856E0">
        <w:t>ett</w:t>
      </w:r>
      <w:r w:rsidRPr="00AA6441">
        <w:t xml:space="preserve"> uppdrag att genomföra samordnade nationella informationsinsatser riktade främst till allmänheten om vaccination mot covid-19 (S2020/09553). Inom ramen för uppdraget ska myndigheterna särskilt beakta behovet av informations</w:t>
      </w:r>
      <w:r w:rsidR="00603CA5">
        <w:softHyphen/>
      </w:r>
      <w:r w:rsidRPr="00AA6441">
        <w:t xml:space="preserve">insatser riktade till de grupper där vaccinationstäckningen är låg. Regeringen </w:t>
      </w:r>
      <w:r w:rsidR="00242E95">
        <w:t>gav</w:t>
      </w:r>
      <w:r w:rsidRPr="00AA6441">
        <w:t xml:space="preserve"> Folkhälsomyndigheten i uppdrag att i mars 2022 genomföra en nationell temavecka för att få fler att vaccinera sig mot covid</w:t>
      </w:r>
      <w:r w:rsidR="0027792C">
        <w:t>-</w:t>
      </w:r>
      <w:r w:rsidRPr="00AA6441">
        <w:t>19</w:t>
      </w:r>
      <w:r w:rsidR="00377FBD">
        <w:t xml:space="preserve"> (S2021/08237)</w:t>
      </w:r>
      <w:r w:rsidRPr="00AA6441">
        <w:t>. Syftet var bland annat att nå så många som möjligt av de som ännu inte är vaccinerade. Punkten är inte slutbehandlad.</w:t>
      </w:r>
    </w:p>
    <w:p w14:paraId="6BC4702D" w14:textId="25AA6E70" w:rsidR="00A021D9" w:rsidRPr="00AA6441" w:rsidRDefault="00A021D9" w:rsidP="00A021D9">
      <w:pPr>
        <w:pStyle w:val="Rubrik5utannumrering"/>
        <w:rPr>
          <w:rFonts w:eastAsia="Times New Roman"/>
        </w:rPr>
      </w:pPr>
      <w:bookmarkStart w:id="220" w:name="_Hlk124838474"/>
      <w:bookmarkStart w:id="221" w:name="_Hlk90983230"/>
      <w:r w:rsidRPr="00AA6441">
        <w:t>4</w:t>
      </w:r>
      <w:r w:rsidR="0005786A">
        <w:t>8</w:t>
      </w:r>
      <w:r w:rsidRPr="00AA6441">
        <w:t>. Rskr. 2021/22:29</w:t>
      </w:r>
    </w:p>
    <w:bookmarkEnd w:id="220"/>
    <w:p w14:paraId="6A106FE5" w14:textId="77777777" w:rsidR="00A021D9" w:rsidRPr="00AA6441" w:rsidRDefault="00A021D9" w:rsidP="00CE1884">
      <w:pPr>
        <w:pStyle w:val="Brdtext"/>
        <w:jc w:val="left"/>
      </w:pPr>
      <w:r w:rsidRPr="00AA6441">
        <w:t>Statlig ersättning för personskada orsakad av vaccin mot sjukdomen covid-19</w:t>
      </w:r>
    </w:p>
    <w:p w14:paraId="13A1A6A5" w14:textId="77777777" w:rsidR="00A021D9" w:rsidRPr="00AA6441" w:rsidRDefault="00A021D9" w:rsidP="00CE1884">
      <w:pPr>
        <w:pStyle w:val="Brdtext"/>
        <w:jc w:val="left"/>
      </w:pPr>
      <w:r w:rsidRPr="00AA6441">
        <w:t>Prop. 2020/21:221, bet. 2021/22: SoU5</w:t>
      </w:r>
    </w:p>
    <w:p w14:paraId="3B82C47C" w14:textId="77777777" w:rsidR="00A021D9" w:rsidRPr="00AA6441" w:rsidRDefault="00A021D9" w:rsidP="00CE1884">
      <w:pPr>
        <w:pStyle w:val="Brdtext"/>
        <w:jc w:val="left"/>
      </w:pPr>
      <w:r w:rsidRPr="00AA6441">
        <w:t>Tidigare redovisad, se skr. 2021/22:75 (S 73).</w:t>
      </w:r>
    </w:p>
    <w:p w14:paraId="22B899E6" w14:textId="77777777" w:rsidR="00A021D9" w:rsidRPr="00AA6441" w:rsidRDefault="00A021D9" w:rsidP="00CE1884">
      <w:pPr>
        <w:pStyle w:val="Brdtext"/>
        <w:jc w:val="left"/>
      </w:pPr>
      <w:r w:rsidRPr="00AA6441">
        <w:t>Skrivelsen är inte slutbehandlad.</w:t>
      </w:r>
      <w:bookmarkEnd w:id="221"/>
    </w:p>
    <w:p w14:paraId="1EF4BFA8" w14:textId="77777777" w:rsidR="00A021D9" w:rsidRPr="00AA6441" w:rsidRDefault="00A021D9" w:rsidP="00A021D9">
      <w:pPr>
        <w:pStyle w:val="Brdtext"/>
      </w:pPr>
    </w:p>
    <w:p w14:paraId="2E69653A" w14:textId="59446ED0" w:rsidR="00A021D9" w:rsidRPr="00AA6441" w:rsidRDefault="00A021D9" w:rsidP="00A021D9">
      <w:pPr>
        <w:pStyle w:val="Brdtext"/>
      </w:pPr>
      <w:r w:rsidRPr="00AA6441">
        <w:t xml:space="preserve">Punkt 6 om </w:t>
      </w:r>
      <w:r w:rsidRPr="00AA6441">
        <w:rPr>
          <w:i/>
          <w:iCs/>
        </w:rPr>
        <w:t>översyn av ersättning till barn</w:t>
      </w:r>
      <w:r w:rsidRPr="00AA6441">
        <w:t>*: Riksdagen har tillkännagett för regeringen det som utskottet anför om översyn av ersättning till barn (bet. 2021/22:SoU5 s. 11 f</w:t>
      </w:r>
      <w:r w:rsidR="00AC512D">
        <w:t>.</w:t>
      </w:r>
      <w:r w:rsidRPr="00AA6441">
        <w:t>). Ärendet bereds inom Regeringskansliet. Punkten är inte slutbehandlad.</w:t>
      </w:r>
    </w:p>
    <w:p w14:paraId="1C5D29B4" w14:textId="08689701" w:rsidR="00A021D9" w:rsidRPr="00AA6441" w:rsidRDefault="00A021D9" w:rsidP="00A021D9">
      <w:pPr>
        <w:pStyle w:val="Rubrik5utannumrering"/>
      </w:pPr>
      <w:r w:rsidRPr="00AA6441">
        <w:t>4</w:t>
      </w:r>
      <w:r w:rsidR="00A97188">
        <w:t>9</w:t>
      </w:r>
      <w:r w:rsidRPr="00AA6441">
        <w:t>. Rskr. 2021/22:64</w:t>
      </w:r>
    </w:p>
    <w:p w14:paraId="3D15AABE" w14:textId="77777777" w:rsidR="00A021D9" w:rsidRPr="00AA6441" w:rsidRDefault="00A021D9" w:rsidP="00CE1884">
      <w:pPr>
        <w:pStyle w:val="Brdtext"/>
        <w:jc w:val="left"/>
      </w:pPr>
      <w:r w:rsidRPr="00AA6441">
        <w:t>Vård av unga vid Statens institutionsstyrelses särskilda ungdomshem</w:t>
      </w:r>
    </w:p>
    <w:p w14:paraId="03441863" w14:textId="77777777" w:rsidR="00A021D9" w:rsidRPr="00AA6441" w:rsidRDefault="00A021D9" w:rsidP="00CE1884">
      <w:pPr>
        <w:pStyle w:val="Brdtext"/>
        <w:jc w:val="left"/>
      </w:pPr>
      <w:r w:rsidRPr="00AA6441">
        <w:t>Skr. 2020/21:215, bet. 2021/22:SoU6</w:t>
      </w:r>
    </w:p>
    <w:p w14:paraId="66684DE0" w14:textId="77777777" w:rsidR="00A021D9" w:rsidRPr="00AA6441" w:rsidRDefault="00A021D9" w:rsidP="00CE1884">
      <w:pPr>
        <w:pStyle w:val="Brdtext"/>
        <w:jc w:val="left"/>
      </w:pPr>
      <w:r w:rsidRPr="00AA6441">
        <w:t>Tidigare redovisad, se skr</w:t>
      </w:r>
      <w:r>
        <w:t xml:space="preserve">. </w:t>
      </w:r>
      <w:r w:rsidRPr="00AA6441">
        <w:t>2021/22:75 (S 77).</w:t>
      </w:r>
    </w:p>
    <w:p w14:paraId="4A808842" w14:textId="77777777" w:rsidR="00A021D9" w:rsidRPr="00AA6441" w:rsidRDefault="00A021D9" w:rsidP="00CE1884">
      <w:pPr>
        <w:pStyle w:val="Brdtext"/>
        <w:jc w:val="left"/>
      </w:pPr>
      <w:r w:rsidRPr="00AA6441">
        <w:t>Skrivelsen är inte slutbehandlad.</w:t>
      </w:r>
    </w:p>
    <w:p w14:paraId="3FF81C73" w14:textId="77777777" w:rsidR="00A021D9" w:rsidRPr="00AA6441" w:rsidRDefault="00A021D9" w:rsidP="00A021D9">
      <w:pPr>
        <w:pStyle w:val="Brdtext"/>
        <w:rPr>
          <w:iCs/>
        </w:rPr>
      </w:pPr>
    </w:p>
    <w:p w14:paraId="2C6844C4" w14:textId="587DC7F6" w:rsidR="00A021D9" w:rsidRPr="00AA6441" w:rsidRDefault="00A021D9" w:rsidP="00A021D9">
      <w:pPr>
        <w:pStyle w:val="Brdtext"/>
      </w:pPr>
      <w:r w:rsidRPr="00AA6441">
        <w:t xml:space="preserve">Punkt 1 om </w:t>
      </w:r>
      <w:r w:rsidRPr="00AA6441">
        <w:rPr>
          <w:i/>
          <w:iCs/>
        </w:rPr>
        <w:t>skrivelse till riksdagen</w:t>
      </w:r>
      <w:r w:rsidRPr="00AA6441">
        <w:t xml:space="preserve">*: Riksdagen har tillkännagett för regeringen det som utskottet anfört om att regeringen senast den 19 april 2022 ska återkomma till riksdagen med en skrivelse (bet. 2021/22:SoU6 s. 12). Enligt tillkännagivandet ska regeringen återkomma med en ny skrivelse om på vilket sätt bristerna vid Statens institutionsstyrelses (SiS) särskilda ungdomshem ska åtgärdas. Regeringen </w:t>
      </w:r>
      <w:r w:rsidR="00D16111">
        <w:t>har till riksdagen över</w:t>
      </w:r>
      <w:r w:rsidRPr="00AA6441">
        <w:t>lämna</w:t>
      </w:r>
      <w:r w:rsidR="00D16111">
        <w:t>t</w:t>
      </w:r>
      <w:r w:rsidRPr="00AA6441">
        <w:t xml:space="preserve"> skrivelse</w:t>
      </w:r>
      <w:r w:rsidR="00D16111">
        <w:t xml:space="preserve">n </w:t>
      </w:r>
      <w:r w:rsidRPr="00AA6441">
        <w:t xml:space="preserve">Vård av unga vid Statens institutionsstyrelses särskilda ungdomshem </w:t>
      </w:r>
      <w:r w:rsidR="00D16111">
        <w:t xml:space="preserve">(skr. 2020/21:230) och i den </w:t>
      </w:r>
      <w:r w:rsidRPr="00AA6441">
        <w:t>slutbehandlade</w:t>
      </w:r>
      <w:r w:rsidR="00D16111">
        <w:t xml:space="preserve"> till</w:t>
      </w:r>
      <w:r w:rsidR="00DD39DE">
        <w:softHyphen/>
      </w:r>
      <w:r w:rsidR="00D16111">
        <w:t>kännagivandet</w:t>
      </w:r>
      <w:r w:rsidRPr="00AA6441">
        <w:t xml:space="preserve">. I skrivelsen </w:t>
      </w:r>
      <w:r w:rsidR="00994F64">
        <w:t>redogjorde</w:t>
      </w:r>
      <w:r w:rsidRPr="00AA6441">
        <w:t xml:space="preserve"> regeringen </w:t>
      </w:r>
      <w:r w:rsidR="00994F64">
        <w:t xml:space="preserve">för </w:t>
      </w:r>
      <w:r w:rsidRPr="00AA6441">
        <w:t>vilka fortsatta insatser som krävs för att vården inom S</w:t>
      </w:r>
      <w:r w:rsidR="00994F64">
        <w:t>tatens institutionsstyrelses</w:t>
      </w:r>
      <w:r w:rsidRPr="00AA6441">
        <w:t xml:space="preserve"> särskilda ungdomshem ska vara säker och för att de placerade ska få den vård och behandling som krävs. Regeringen ansåg därmed att </w:t>
      </w:r>
      <w:r w:rsidR="00B339F3">
        <w:t>tillkänna</w:t>
      </w:r>
      <w:r w:rsidR="00DD39DE">
        <w:softHyphen/>
      </w:r>
      <w:r w:rsidR="00B339F3">
        <w:t>givandet</w:t>
      </w:r>
      <w:r w:rsidRPr="00AA6441">
        <w:t xml:space="preserve"> var slu</w:t>
      </w:r>
      <w:r>
        <w:t>t</w:t>
      </w:r>
      <w:r w:rsidRPr="00AA6441">
        <w:t>behandla</w:t>
      </w:r>
      <w:r w:rsidR="00B339F3">
        <w:t>t</w:t>
      </w:r>
      <w:r w:rsidRPr="00AA6441">
        <w:t>. Punkten är slutbehandlad.</w:t>
      </w:r>
    </w:p>
    <w:p w14:paraId="3722D6A4" w14:textId="77777777" w:rsidR="00A021D9" w:rsidRPr="00AA6441" w:rsidRDefault="00A021D9" w:rsidP="00A021D9">
      <w:pPr>
        <w:pStyle w:val="Brdtextmedindrag"/>
      </w:pPr>
      <w:r w:rsidRPr="00AA6441">
        <w:t xml:space="preserve">Punkt 6 om </w:t>
      </w:r>
      <w:r w:rsidRPr="00AA6441">
        <w:rPr>
          <w:i/>
          <w:iCs/>
        </w:rPr>
        <w:t>alternativa placeringsformer för flickor</w:t>
      </w:r>
      <w:r w:rsidRPr="00AA6441">
        <w:t xml:space="preserve">*: Riksdagen har tillkännagett för regeringen det som utskottet anfört om alternativa placeringsformer för flickor (rskr. 2021/22:64 och bet. 2021/22:SoU6 s. 18). </w:t>
      </w:r>
    </w:p>
    <w:p w14:paraId="4E911756" w14:textId="6C9096A8" w:rsidR="00A021D9" w:rsidRPr="00AA6441" w:rsidRDefault="00994F64" w:rsidP="00A021D9">
      <w:pPr>
        <w:pStyle w:val="Brdtextmedindrag"/>
      </w:pPr>
      <w:r>
        <w:t>Regeringens u</w:t>
      </w:r>
      <w:r w:rsidR="00A021D9" w:rsidRPr="00AA6441">
        <w:t>ppdrag till Statskontoret om S</w:t>
      </w:r>
      <w:r>
        <w:t>tatens institutionsstyrelses</w:t>
      </w:r>
      <w:r w:rsidR="00A021D9" w:rsidRPr="00AA6441">
        <w:t xml:space="preserve"> förutsättningar att bedriva ändamålsenlig vård med särskilt fokus på vård av flickor</w:t>
      </w:r>
      <w:r w:rsidR="000112AB">
        <w:t xml:space="preserve"> </w:t>
      </w:r>
      <w:r w:rsidR="00A021D9" w:rsidRPr="00AA6441">
        <w:t>redovisades den 31 mars 2022</w:t>
      </w:r>
      <w:r w:rsidR="000F6A5C">
        <w:t>.</w:t>
      </w:r>
      <w:r w:rsidR="00A021D9" w:rsidRPr="00AA6441">
        <w:t xml:space="preserve"> </w:t>
      </w:r>
      <w:r w:rsidR="000F6A5C">
        <w:t xml:space="preserve">Regeringen överväger att </w:t>
      </w:r>
      <w:r>
        <w:t>ge</w:t>
      </w:r>
      <w:r w:rsidR="000F6A5C">
        <w:t xml:space="preserve"> </w:t>
      </w:r>
      <w:r w:rsidR="00A021D9" w:rsidRPr="00AA6441">
        <w:t>Myndigheten för vård- och omsorgsanalys</w:t>
      </w:r>
      <w:r w:rsidR="000F6A5C">
        <w:t>,</w:t>
      </w:r>
      <w:r w:rsidR="00A021D9" w:rsidRPr="00AA6441">
        <w:t xml:space="preserve"> som följer upp och analyserar hälso- och sjukvården och omsorgen ur ett patient- och brukarperspektiv</w:t>
      </w:r>
      <w:r w:rsidR="000F6A5C">
        <w:t xml:space="preserve">, ett uppdrag </w:t>
      </w:r>
      <w:r w:rsidR="000F6A5C" w:rsidRPr="00AA6441">
        <w:t>att analysera och utreda möjligheten till alternativa placeringsformer som är särskilt anpassade till flickors behov.</w:t>
      </w:r>
      <w:r w:rsidR="00A021D9" w:rsidRPr="00AA6441">
        <w:t xml:space="preserve"> Resultatet av Statskontorets analys samt uppdraget att analysera och utreda möjligheten till alternativa placeringsformer som är särskilt anpassade till flickors behov, bereds i Regeringskansliet. Regeringen avser att återkomma i frågan. Punkten är inte slutbehandlad</w:t>
      </w:r>
      <w:r w:rsidR="0027792C">
        <w:t>.</w:t>
      </w:r>
    </w:p>
    <w:p w14:paraId="2F391C34" w14:textId="24F384BD" w:rsidR="00A021D9" w:rsidRPr="00AA6441" w:rsidRDefault="00A021D9" w:rsidP="00A021D9">
      <w:pPr>
        <w:pStyle w:val="Brdtextmedindrag"/>
      </w:pPr>
      <w:r w:rsidRPr="00AA6441">
        <w:t xml:space="preserve">Punkt 10 om </w:t>
      </w:r>
      <w:r w:rsidRPr="00AA6441">
        <w:rPr>
          <w:i/>
        </w:rPr>
        <w:t>avskiljningar</w:t>
      </w:r>
      <w:r w:rsidRPr="00AA6441">
        <w:t xml:space="preserve"> (reservation 9)*: Riksdagen har tillkännagett för regeringen det som anförs i reservationen om att regeringen bör vidta lämpliga åtgärder för att användningen av tvångsåtgärder ska upphöra (rskr. 2021/22:64 och bet. 2021/22:SoU6 s. 35 f</w:t>
      </w:r>
      <w:r w:rsidR="00B63051">
        <w:t>.</w:t>
      </w:r>
      <w:r w:rsidRPr="00AA6441">
        <w:t xml:space="preserve">). </w:t>
      </w:r>
    </w:p>
    <w:p w14:paraId="3CFBC830" w14:textId="23633A40" w:rsidR="00A021D9" w:rsidRPr="00AA6441" w:rsidRDefault="00A021D9" w:rsidP="00A021D9">
      <w:pPr>
        <w:pStyle w:val="Brdtextmedindrag"/>
      </w:pPr>
      <w:r w:rsidRPr="00AA6441">
        <w:t xml:space="preserve">Regeringen har </w:t>
      </w:r>
      <w:r w:rsidR="00F46473">
        <w:t>vidtagit</w:t>
      </w:r>
      <w:r w:rsidRPr="00AA6441">
        <w:t xml:space="preserve"> ett antal åtgärder för att komma till rätta med antalet avskiljningar på</w:t>
      </w:r>
      <w:r w:rsidR="00F46473">
        <w:t xml:space="preserve"> Statens institutionsstyrelses</w:t>
      </w:r>
      <w:r w:rsidRPr="00AA6441">
        <w:t xml:space="preserve"> </w:t>
      </w:r>
      <w:r w:rsidR="00F46473">
        <w:t>(</w:t>
      </w:r>
      <w:r w:rsidRPr="00AA6441">
        <w:t>SiS</w:t>
      </w:r>
      <w:r w:rsidR="00F46473">
        <w:t>)</w:t>
      </w:r>
      <w:r w:rsidRPr="00AA6441">
        <w:t xml:space="preserve"> särskilda ungdomshem och för att uppnå en trygg och säker boende- och arbetsmiljö (skr. 2021/22:230). SiS har i uppdrag att utveckla sitt våldsförebyggande arbete, som har särskilt fokus på de barn och unga som har en hög risk att bli föremål för fysiska ingripanden från medarbetare. Uppdraget </w:t>
      </w:r>
      <w:r w:rsidR="00F46473">
        <w:t>har</w:t>
      </w:r>
      <w:r w:rsidRPr="00AA6441">
        <w:t xml:space="preserve"> delredovisa</w:t>
      </w:r>
      <w:r w:rsidR="00F46473">
        <w:t>t</w:t>
      </w:r>
      <w:r w:rsidRPr="00AA6441">
        <w:t xml:space="preserve">s i februari 2023 och </w:t>
      </w:r>
      <w:r w:rsidR="00F46473">
        <w:t xml:space="preserve">ska </w:t>
      </w:r>
      <w:r w:rsidRPr="00AA6441">
        <w:t>slutredovisas</w:t>
      </w:r>
      <w:r w:rsidR="00F46473">
        <w:t xml:space="preserve"> i</w:t>
      </w:r>
      <w:r w:rsidRPr="00AA6441">
        <w:t xml:space="preserve"> mars 2024.</w:t>
      </w:r>
    </w:p>
    <w:p w14:paraId="223BB65A" w14:textId="5DBBDAF4" w:rsidR="00A021D9" w:rsidRPr="00AA6441" w:rsidRDefault="00A021D9" w:rsidP="00A021D9">
      <w:pPr>
        <w:pStyle w:val="Brdtextmedindrag"/>
      </w:pPr>
      <w:r w:rsidRPr="00AA6441">
        <w:t>Regeringen har i SiS regleringsbrev för 2023 gett SiS ett antal återrapporteringskrav avseende säkerhet och trygghet för såväl barn och unga som personal, kompetens och kvalitet respektive dokumentation och uppföljning. Myndigheten ska särskilt analysera utvecklingen av antalet avskiljningar och övriga särskilda befogenheter de senaste tio åren.</w:t>
      </w:r>
    </w:p>
    <w:p w14:paraId="184FB024" w14:textId="0842F43B" w:rsidR="00A021D9" w:rsidRPr="00AA6441" w:rsidRDefault="00A021D9" w:rsidP="0071715D">
      <w:pPr>
        <w:pStyle w:val="Brdtextmedindrag"/>
      </w:pPr>
      <w:r w:rsidRPr="00AA6441">
        <w:t xml:space="preserve">Regeringen har gett Statens beredning för medicinsk och social utvärdering (SBU) i uppdrag att genomföra en förstudie i syfte att utvärdera alternativa metoder och arbetssätt till tvångsåtgärder inom </w:t>
      </w:r>
      <w:r w:rsidR="00F46473">
        <w:t>SiS</w:t>
      </w:r>
      <w:r w:rsidRPr="00AA6441">
        <w:t xml:space="preserve"> verksamhet samt inom den psykiatriska tvångsvården och den rättspsykiatriska vården. Uppdraget innebär en bred översyn av alternativa metoder till fysiska tvångsåtgärder såsom avskiljningar, och är ett led i regeringens arbete med att stärka rättssäkerheten för dem som vårdas med tvång. SBU ska återrapportera förstudien senast den 5 maj 2023. Redovisningen ska kunna ligga till grund för vidare regeringsuppdrag.</w:t>
      </w:r>
      <w:r w:rsidR="0071715D">
        <w:t xml:space="preserve"> </w:t>
      </w:r>
      <w:r w:rsidRPr="0071715D">
        <w:t xml:space="preserve">Punkten är </w:t>
      </w:r>
      <w:r w:rsidR="00F46473" w:rsidRPr="0071715D">
        <w:t xml:space="preserve">inte </w:t>
      </w:r>
      <w:r w:rsidRPr="0071715D">
        <w:t xml:space="preserve">slutbehandlad. </w:t>
      </w:r>
    </w:p>
    <w:p w14:paraId="44250C4D" w14:textId="77777777" w:rsidR="00A021D9" w:rsidRPr="00AA6441" w:rsidRDefault="00A021D9" w:rsidP="00A021D9">
      <w:pPr>
        <w:pStyle w:val="Brdtextmedindrag"/>
      </w:pPr>
      <w:r w:rsidRPr="00AA6441">
        <w:t>Följande punkter är inte slutbehandlade: 6 och 10.</w:t>
      </w:r>
    </w:p>
    <w:p w14:paraId="5C55BACA" w14:textId="0E82D5B9" w:rsidR="00A021D9" w:rsidRPr="00AA6441" w:rsidRDefault="00A97188" w:rsidP="00A021D9">
      <w:pPr>
        <w:pStyle w:val="Rubrik5utannumrering"/>
      </w:pPr>
      <w:bookmarkStart w:id="222" w:name="_Hlk124838523"/>
      <w:r>
        <w:t>50</w:t>
      </w:r>
      <w:r w:rsidR="00A021D9" w:rsidRPr="00AA6441">
        <w:t>. Rskr. 2021/22:123</w:t>
      </w:r>
    </w:p>
    <w:bookmarkEnd w:id="222"/>
    <w:p w14:paraId="5FEBC8E6" w14:textId="77777777" w:rsidR="00A021D9" w:rsidRPr="00AA6441" w:rsidRDefault="00A021D9" w:rsidP="00A021D9">
      <w:pPr>
        <w:pStyle w:val="Brdtext"/>
      </w:pPr>
      <w:r w:rsidRPr="00AA6441">
        <w:t>Utgiftsområde 9 Hälsovård, sjukvård och social omsorg</w:t>
      </w:r>
    </w:p>
    <w:p w14:paraId="73870082" w14:textId="77777777" w:rsidR="00A021D9" w:rsidRPr="00AA6441" w:rsidRDefault="00A021D9" w:rsidP="00A021D9">
      <w:pPr>
        <w:pStyle w:val="Brdtext"/>
      </w:pPr>
      <w:r w:rsidRPr="00AA6441">
        <w:t>Prop. 2021/22:1, bet. 2021/22:SoU1</w:t>
      </w:r>
    </w:p>
    <w:p w14:paraId="1D2B7D14" w14:textId="77777777" w:rsidR="00A021D9" w:rsidRPr="00AA6441" w:rsidRDefault="00A021D9" w:rsidP="00A021D9">
      <w:pPr>
        <w:pStyle w:val="Brdtext"/>
      </w:pPr>
      <w:r w:rsidRPr="00AA6441">
        <w:t>Tidigare redovisad, se skr. 2021/22:75 (S 82).</w:t>
      </w:r>
    </w:p>
    <w:p w14:paraId="286A39DD" w14:textId="77777777" w:rsidR="00A021D9" w:rsidRPr="00AA6441" w:rsidRDefault="00A021D9" w:rsidP="00A021D9">
      <w:pPr>
        <w:pStyle w:val="Brdtext"/>
      </w:pPr>
      <w:r w:rsidRPr="00AA6441">
        <w:t xml:space="preserve">Skrivelsen är inte slutbehandlad. </w:t>
      </w:r>
    </w:p>
    <w:p w14:paraId="0E3AA5B6" w14:textId="77777777" w:rsidR="00A021D9" w:rsidRPr="00AA6441" w:rsidRDefault="00A021D9" w:rsidP="00A021D9">
      <w:pPr>
        <w:pStyle w:val="Brdtext"/>
        <w:rPr>
          <w:i/>
        </w:rPr>
      </w:pPr>
    </w:p>
    <w:p w14:paraId="7AF3E319" w14:textId="4CF2C541" w:rsidR="00A021D9" w:rsidRPr="00AA6441" w:rsidRDefault="00A021D9" w:rsidP="00A021D9">
      <w:pPr>
        <w:pStyle w:val="Brdtext"/>
      </w:pPr>
      <w:r w:rsidRPr="00AA6441">
        <w:t xml:space="preserve">Punkt 3 om </w:t>
      </w:r>
      <w:r w:rsidRPr="00AA6441">
        <w:rPr>
          <w:i/>
          <w:iCs/>
        </w:rPr>
        <w:t>årlig rapport om konsekvenser för akutsjukvården*</w:t>
      </w:r>
      <w:r w:rsidRPr="00AA6441">
        <w:t xml:space="preserve">: Riksdagen </w:t>
      </w:r>
      <w:r w:rsidR="00E66016">
        <w:t xml:space="preserve">har </w:t>
      </w:r>
      <w:r w:rsidRPr="00AA6441">
        <w:t>tillkännagett för regeringen det som utskottet anför om årlig rapport om konsekvenser för akutsjukvården (bet. 2021/22:SoU1 s. 45). Regeringen har i budgetpropositionen för 2023 (prop. 2022/23:1 utg</w:t>
      </w:r>
      <w:r>
        <w:t>.</w:t>
      </w:r>
      <w:r w:rsidRPr="00AA6441">
        <w:t>omr</w:t>
      </w:r>
      <w:r>
        <w:t>.</w:t>
      </w:r>
      <w:r w:rsidR="00E66016">
        <w:t> </w:t>
      </w:r>
      <w:r w:rsidRPr="00AA6441">
        <w:t>9 s</w:t>
      </w:r>
      <w:r>
        <w:t>. </w:t>
      </w:r>
      <w:r w:rsidRPr="00AA6441">
        <w:t>18)</w:t>
      </w:r>
      <w:r w:rsidR="00242E95">
        <w:t xml:space="preserve"> behandlat</w:t>
      </w:r>
      <w:r w:rsidR="009E20CB" w:rsidRPr="009E20CB">
        <w:t xml:space="preserve"> tillkännagivandet</w:t>
      </w:r>
      <w:r w:rsidR="00242E95">
        <w:t xml:space="preserve"> och gjort bedömningen</w:t>
      </w:r>
      <w:r w:rsidR="009E20CB" w:rsidRPr="009E20CB">
        <w:t xml:space="preserve"> att </w:t>
      </w:r>
      <w:r w:rsidR="00242E95">
        <w:t>tillkännagiva</w:t>
      </w:r>
      <w:r w:rsidR="000112AB">
        <w:t>n</w:t>
      </w:r>
      <w:r w:rsidR="00242E95">
        <w:t>det är tillgodosett och slutbehandlat genom</w:t>
      </w:r>
      <w:r w:rsidR="009E20CB" w:rsidRPr="009E20CB">
        <w:t xml:space="preserve"> att </w:t>
      </w:r>
      <w:r w:rsidR="004A0B90">
        <w:t>konsekvenserna för akutsjukvården hädanefter kommer att redovisas</w:t>
      </w:r>
      <w:r w:rsidR="009E20CB" w:rsidRPr="009E20CB">
        <w:t xml:space="preserve"> i varje års resultatredovisning i budgetpropositionen</w:t>
      </w:r>
      <w:r w:rsidR="004A0B90">
        <w:t>.</w:t>
      </w:r>
      <w:r w:rsidR="009E20CB" w:rsidRPr="009E20CB">
        <w:t xml:space="preserve"> Punkten är slutbehandlad.</w:t>
      </w:r>
    </w:p>
    <w:p w14:paraId="795C27D2" w14:textId="46222234" w:rsidR="00A021D9" w:rsidRPr="00AA6441" w:rsidRDefault="00A021D9" w:rsidP="00A021D9">
      <w:pPr>
        <w:pStyle w:val="Brdtextmedindrag"/>
      </w:pPr>
      <w:r w:rsidRPr="00AA6441">
        <w:t xml:space="preserve">Punkt 4 om </w:t>
      </w:r>
      <w:r w:rsidRPr="00AA6441">
        <w:rPr>
          <w:i/>
        </w:rPr>
        <w:t>insatser för att främja hbtq-personers psykiska hälsa*</w:t>
      </w:r>
      <w:r w:rsidRPr="00AA6441">
        <w:t xml:space="preserve">: Riksdagen </w:t>
      </w:r>
      <w:r w:rsidR="00E66016">
        <w:t xml:space="preserve">har </w:t>
      </w:r>
      <w:r w:rsidRPr="00AA6441">
        <w:t>tillkännagett för regeringen det som utskottet anför om insatser för att främja hbtq-personers psykiska hälsa (bet. 2021/22:SoU1 s. 45).</w:t>
      </w:r>
    </w:p>
    <w:p w14:paraId="5F70994D" w14:textId="50BC0011" w:rsidR="00A021D9" w:rsidRPr="00AA6441" w:rsidRDefault="00E66016" w:rsidP="00A021D9">
      <w:pPr>
        <w:pStyle w:val="Brdtextmedindrag"/>
      </w:pPr>
      <w:r>
        <w:t xml:space="preserve">Regeringen har gett </w:t>
      </w:r>
      <w:r w:rsidR="00A021D9" w:rsidRPr="00AA6441">
        <w:t xml:space="preserve">Folkhälsomyndigheten </w:t>
      </w:r>
      <w:r w:rsidR="00D8481A">
        <w:t>ett</w:t>
      </w:r>
      <w:r w:rsidR="00A021D9" w:rsidRPr="00AA6441">
        <w:t xml:space="preserve"> uppdrag att stödja, samordna och följa upp de hbtqi-strategiska myndigheternas arbete inom ramen för regeringens strategi för lika rättigheter och möjligheter oavsett sexuell läggning, könsidentitet eller könsuttryck och handlingsplanen för hbtqi-personers lika rättigheter och möjligheter. Folkhälsomyndigheten ska stödja de hbtqi-strategiska myndigheterna i deras arbete med att integrera hbtqi-perspektivet i sin verksamhet och bistå myndigheterna med att utveckla ett långsiktigt kunskapsbaserat arbete för att främja hbtqi-personers lika rättigheter och möjligheter. Folkhälsomyndigheten ska sammanställa och sprida kunskap om hbtqi-personers levnadsvillkor samt förmedla lärande exempel. Myndigheten ska senast den 1 mars 2025 lämna en samlad rapport om arbetet (A2021/01855).</w:t>
      </w:r>
    </w:p>
    <w:p w14:paraId="7DB5FC1B" w14:textId="5B6CC46D" w:rsidR="00A021D9" w:rsidRPr="00AA6441" w:rsidRDefault="00A021D9" w:rsidP="00A021D9">
      <w:pPr>
        <w:pStyle w:val="Brdtextmedindrag"/>
      </w:pPr>
      <w:r w:rsidRPr="00AA6441">
        <w:t>M</w:t>
      </w:r>
      <w:r w:rsidR="00D8481A">
        <w:t>yndigheten för ungdoms- och civilsamhällesfrågor</w:t>
      </w:r>
      <w:r w:rsidRPr="00AA6441">
        <w:t xml:space="preserve"> har fått </w:t>
      </w:r>
      <w:r w:rsidR="00D8481A">
        <w:t>ett</w:t>
      </w:r>
      <w:r w:rsidRPr="00AA6441">
        <w:t xml:space="preserve"> uppdrag av regeringen att utreda unga hbtq-personers utsatthet för så kallad omvändelseterapi.</w:t>
      </w:r>
      <w:r w:rsidR="00D8481A">
        <w:t xml:space="preserve"> </w:t>
      </w:r>
      <w:r w:rsidRPr="00AA6441">
        <w:t xml:space="preserve">Uppdraget har redovisats </w:t>
      </w:r>
      <w:r w:rsidR="00D8481A">
        <w:t xml:space="preserve">i </w:t>
      </w:r>
      <w:r w:rsidRPr="00AA6441">
        <w:t>rapporten, Unga hbtq-personers utsatthet för omvändelseförsök i Sverige (A2020/01669).</w:t>
      </w:r>
    </w:p>
    <w:p w14:paraId="49958F8B" w14:textId="5E73734E" w:rsidR="00A021D9" w:rsidRPr="00AA6441" w:rsidRDefault="00A021D9" w:rsidP="00A021D9">
      <w:pPr>
        <w:pStyle w:val="Brdtextmedindrag"/>
      </w:pPr>
      <w:r w:rsidRPr="00AA6441">
        <w:t xml:space="preserve">Regeringen har gett flera uppdrag till Folkhälsomyndigheten som syftar till att utveckla och stärka arbetet med psykisk hälsa och suicidprevention, däribland uppdraget att inrätta en funktion för psykisk hälsa och suicidprevention vid myndigheten (S2020/05464). Funktionens roll är att vara att sprida kunskap om psykisk hälsa och suicid till allmänheten samt föra dialog med allmänheten inom området, däribland hbtqi-personer och organisationer som arbetar förbyggande och främjande för hbtqi-personers psykiska hälsa. </w:t>
      </w:r>
      <w:r w:rsidR="009E20CB" w:rsidRPr="009E20CB">
        <w:t xml:space="preserve">Arbetet vid funktionen </w:t>
      </w:r>
      <w:r w:rsidR="00D8481A">
        <w:t>inleddes</w:t>
      </w:r>
      <w:r w:rsidR="009E20CB" w:rsidRPr="009E20CB">
        <w:t xml:space="preserve"> den 1</w:t>
      </w:r>
      <w:r w:rsidR="0027792C">
        <w:t> </w:t>
      </w:r>
      <w:r w:rsidR="009E20CB" w:rsidRPr="009E20CB">
        <w:t>januari 2021.</w:t>
      </w:r>
    </w:p>
    <w:p w14:paraId="09B0AB87" w14:textId="77777777" w:rsidR="00A021D9" w:rsidRPr="00AA6441" w:rsidRDefault="00A021D9" w:rsidP="00A021D9">
      <w:pPr>
        <w:pStyle w:val="Brdtextmedindrag"/>
      </w:pPr>
      <w:r w:rsidRPr="00AA6441">
        <w:t xml:space="preserve">Regeringen fördelar även årliga medel i verksamhetsbidrag till föreningar som arbetar med att främja psykisk hälsa förebygga psykisk ohälsa och suicid, däribland föreningar som arbetar med att främja psykisk hälsa förebygga psykisk ohälsa och suicid i hbtqi-gruppen. Under 2022 uppgår verksamhetsbidragen till 60 miljoner kronor. </w:t>
      </w:r>
    </w:p>
    <w:p w14:paraId="59B12053" w14:textId="665CC720" w:rsidR="00A021D9" w:rsidRPr="00AA6441" w:rsidRDefault="00A021D9" w:rsidP="00A021D9">
      <w:pPr>
        <w:pStyle w:val="Brdtextmedindrag"/>
      </w:pPr>
      <w:r w:rsidRPr="00AA6441">
        <w:t xml:space="preserve">Regeringen har även gett Folkhälsomyndigheten i uppdrag att under perioden 2020–2022 fördela projektbidrag till ideella organisationer som bedriver arbete inom området suicidprevention </w:t>
      </w:r>
      <w:r w:rsidR="00D8481A">
        <w:t>inbegripet</w:t>
      </w:r>
      <w:r w:rsidRPr="00AA6441">
        <w:t xml:space="preserve"> ideella organisationer som arbetar med suicidpreventiva insatser riktade till hbtqi-personer. Under 2022 uppgår projektbidragen till 13 miljoner kronor. Regeringen ingår </w:t>
      </w:r>
      <w:r w:rsidR="00D8481A">
        <w:t>också för statens räkning</w:t>
      </w:r>
      <w:r w:rsidRPr="00AA6441">
        <w:t xml:space="preserve"> årliga överenskommelser med </w:t>
      </w:r>
      <w:r w:rsidR="00890258">
        <w:t>Sveriges Kommuner och Regioner</w:t>
      </w:r>
      <w:r w:rsidRPr="00AA6441">
        <w:t xml:space="preserve"> inom området psykisk hälsa och suicid</w:t>
      </w:r>
      <w:r w:rsidR="00124C38">
        <w:softHyphen/>
      </w:r>
      <w:r w:rsidRPr="00AA6441">
        <w:t xml:space="preserve">prevention. Inom ramen för överenskommelsen för 2022 </w:t>
      </w:r>
      <w:r w:rsidR="00D8481A">
        <w:t xml:space="preserve">fördelas </w:t>
      </w:r>
      <w:r w:rsidRPr="00AA6441">
        <w:t xml:space="preserve">över 1,6 miljarder kronor till kommuner och regioner för att främja psykisk hälsa, förebygga psykisk ohälsa och suicid och skapa förutsättningar för en god vård och omsorg, däribland riktat till hbtqi-personer. </w:t>
      </w:r>
    </w:p>
    <w:p w14:paraId="7B31F886" w14:textId="5B9D859D" w:rsidR="00A021D9" w:rsidRPr="00AA6441" w:rsidRDefault="00A021D9" w:rsidP="00A021D9">
      <w:pPr>
        <w:pStyle w:val="Brdtextmedindrag"/>
      </w:pPr>
      <w:r w:rsidRPr="00AA6441">
        <w:t>Regeringen har även beslutat om inrättandet av ett tioårigt nationellt forskningsprogram om psykisk hälsa (prop. 2020/21:60, bet. 2020/21:UbU16, rskr. 2020/21:254). Forskningsprogrammet ska bl.a. inkludera barns och ungdomars psykiska hälsa, förebyggande och tidiga insatser vid psykisk ohälsa, suicidprevention samt samordnade insatser för personer med svår psykiatrisk problematik. Det handlar bl.a. om satsningar på intervention och införande av insatser för att främja psykisk hälsa i barn och ungdomsgruppen, att utveckla effektiva behandlingsmetoder för stressrelaterad psykisk ohälsa och utvärdera metoder för förebyggande och tidiga insatser på grupp- och befolkningsnivå, exempelvis i skolan, på arbetsplatser eller mot definierade målgrupper såsom hbtqi-personer. Punkten är inte slut</w:t>
      </w:r>
      <w:r w:rsidR="00124C38">
        <w:softHyphen/>
      </w:r>
      <w:r w:rsidRPr="00AA6441">
        <w:t>behandlad.</w:t>
      </w:r>
    </w:p>
    <w:p w14:paraId="47182DDB" w14:textId="61D190C2" w:rsidR="00A021D9" w:rsidRPr="00AA6441" w:rsidRDefault="00A021D9" w:rsidP="00A021D9">
      <w:pPr>
        <w:pStyle w:val="Brdtextmedindrag"/>
      </w:pPr>
      <w:r w:rsidRPr="00AA6441">
        <w:t xml:space="preserve">Punkt 5 om </w:t>
      </w:r>
      <w:r w:rsidRPr="00AA6441">
        <w:rPr>
          <w:i/>
        </w:rPr>
        <w:t>generell tillståndsplikt*</w:t>
      </w:r>
      <w:r w:rsidRPr="00AA6441">
        <w:t xml:space="preserve">: Riksdagen </w:t>
      </w:r>
      <w:r w:rsidR="00D8481A">
        <w:t xml:space="preserve">har </w:t>
      </w:r>
      <w:r w:rsidRPr="00AA6441">
        <w:t>tillkännagett för regeringen det som utskottet anför om att regeringen skyndsamt ska återkomma till riksdagen med förslag som innebär att samma krav på tillstånd som gäller för enskilda för att yrkesmässigt bedriva verksamhet inom socialtjänsten även ska gälla för offentlig verksamhet enligt de tillkännagivanden som lämnades under 2017 (bet. 2021/22:SoU1 s. 46). Regeringen överväger fortsatt vilka eventuella åtgärder som bör vidtas med anledning av tillkännagivandet. Punkten är inte slutbehandlad.</w:t>
      </w:r>
    </w:p>
    <w:p w14:paraId="05A40A19" w14:textId="77777777" w:rsidR="00A021D9" w:rsidRPr="00AA6441" w:rsidRDefault="00A021D9" w:rsidP="00A021D9">
      <w:pPr>
        <w:pStyle w:val="Brdtextmedindrag"/>
      </w:pPr>
      <w:r w:rsidRPr="00AA6441">
        <w:t>Följande punkter är inte slutbehandlade: 4</w:t>
      </w:r>
      <w:r>
        <w:t xml:space="preserve"> och </w:t>
      </w:r>
      <w:r w:rsidRPr="00AA6441">
        <w:t>5.</w:t>
      </w:r>
    </w:p>
    <w:p w14:paraId="788AD100" w14:textId="6521EF68" w:rsidR="00A021D9" w:rsidRPr="00AA6441" w:rsidRDefault="00A97188" w:rsidP="00A021D9">
      <w:pPr>
        <w:pStyle w:val="Rubrik5utannumrering"/>
      </w:pPr>
      <w:r>
        <w:t>51</w:t>
      </w:r>
      <w:r w:rsidR="00A021D9" w:rsidRPr="00AA6441">
        <w:t>. Rskr. 2021/22:128</w:t>
      </w:r>
    </w:p>
    <w:p w14:paraId="0080EB7C" w14:textId="77777777" w:rsidR="00A021D9" w:rsidRPr="00AA6441" w:rsidRDefault="00A021D9" w:rsidP="00124C38">
      <w:pPr>
        <w:pStyle w:val="Brdtext"/>
        <w:jc w:val="left"/>
      </w:pPr>
      <w:r w:rsidRPr="00AA6441">
        <w:t>Fortsatt beredskap genom förlängd giltighet av covid-19-lagen och lagen om tillfälliga smittskyddsåtgärder på serveringsställen</w:t>
      </w:r>
    </w:p>
    <w:p w14:paraId="6CD69889" w14:textId="77777777" w:rsidR="00A021D9" w:rsidRPr="00AA6441" w:rsidRDefault="00A021D9" w:rsidP="00124C38">
      <w:pPr>
        <w:pStyle w:val="Brdtext"/>
        <w:jc w:val="left"/>
      </w:pPr>
      <w:r w:rsidRPr="00AA6441">
        <w:t>Prop. 2021/22:69, bet. 2021/22:SoU9</w:t>
      </w:r>
    </w:p>
    <w:p w14:paraId="7FA6AB37" w14:textId="77777777" w:rsidR="00A021D9" w:rsidRPr="00AA6441" w:rsidRDefault="00A021D9" w:rsidP="00124C38">
      <w:pPr>
        <w:pStyle w:val="Brdtext"/>
        <w:jc w:val="left"/>
      </w:pPr>
      <w:r w:rsidRPr="00AA6441">
        <w:t xml:space="preserve">Skrivelsen är inte slutbehandlad. </w:t>
      </w:r>
    </w:p>
    <w:p w14:paraId="3803547E" w14:textId="77777777" w:rsidR="00A021D9" w:rsidRPr="00AA6441" w:rsidRDefault="00A021D9" w:rsidP="00A021D9">
      <w:pPr>
        <w:pStyle w:val="Brdtext"/>
      </w:pPr>
    </w:p>
    <w:p w14:paraId="1A343E39" w14:textId="546DCC38" w:rsidR="00B07AA8" w:rsidRPr="00B07AA8" w:rsidRDefault="00B07AA8" w:rsidP="00B07AA8">
      <w:pPr>
        <w:pStyle w:val="Brdtext"/>
      </w:pPr>
      <w:r>
        <w:t>Punkt 2 om r</w:t>
      </w:r>
      <w:r w:rsidRPr="00B07AA8">
        <w:t>egeringens lagförslag</w:t>
      </w:r>
      <w:r>
        <w:t xml:space="preserve">: </w:t>
      </w:r>
      <w:r w:rsidRPr="00B07AA8">
        <w:t>Den 20 januari 2022 utfärdade regeringen de lagar riksdagen antagit (SFS 29–31).</w:t>
      </w:r>
    </w:p>
    <w:p w14:paraId="0079D80B" w14:textId="7A8CC390" w:rsidR="00A021D9" w:rsidRPr="00AA6441" w:rsidRDefault="00A021D9" w:rsidP="00A021D9">
      <w:pPr>
        <w:pStyle w:val="Brdtextmedindrag"/>
      </w:pPr>
      <w:r w:rsidRPr="00AA6441">
        <w:t xml:space="preserve">Punkt 3 om </w:t>
      </w:r>
      <w:r w:rsidRPr="00AA6441">
        <w:rPr>
          <w:i/>
          <w:iCs/>
        </w:rPr>
        <w:t>lagarnas giltighetstid</w:t>
      </w:r>
      <w:r w:rsidRPr="00AA6441">
        <w:t xml:space="preserve">*: Riksdagen </w:t>
      </w:r>
      <w:r w:rsidR="00667D53">
        <w:t xml:space="preserve">har </w:t>
      </w:r>
      <w:r w:rsidRPr="00AA6441">
        <w:t>till</w:t>
      </w:r>
      <w:r>
        <w:t>k</w:t>
      </w:r>
      <w:r w:rsidRPr="00AA6441">
        <w:t>ännage</w:t>
      </w:r>
      <w:r w:rsidR="00667D53">
        <w:t>tt</w:t>
      </w:r>
      <w:r w:rsidRPr="00AA6441">
        <w:t xml:space="preserve"> för regeringen att den ska återkomma till riksdagen med ett lagförslag som innebär att lagarna ska fortsätta gälla endast till utgången av mars 2022</w:t>
      </w:r>
      <w:r w:rsidR="00301A6E">
        <w:t xml:space="preserve"> (bet. 2021/22:SuU9 s.</w:t>
      </w:r>
      <w:r w:rsidR="0018570D">
        <w:t> </w:t>
      </w:r>
      <w:r w:rsidR="00301A6E">
        <w:t>17)</w:t>
      </w:r>
      <w:r w:rsidRPr="00AA6441">
        <w:t>.</w:t>
      </w:r>
      <w:r w:rsidR="00B7645C">
        <w:t xml:space="preserve"> </w:t>
      </w:r>
      <w:r w:rsidR="006F7EF9">
        <w:t xml:space="preserve">Regeringen lämnade lagförslag </w:t>
      </w:r>
      <w:r w:rsidR="000F35B0">
        <w:t xml:space="preserve">i </w:t>
      </w:r>
      <w:r w:rsidRPr="00AA6441">
        <w:t>proposition</w:t>
      </w:r>
      <w:r w:rsidR="000F35B0">
        <w:t>en</w:t>
      </w:r>
      <w:r w:rsidRPr="00AA6441">
        <w:t xml:space="preserve"> Upphävande av covid</w:t>
      </w:r>
      <w:r w:rsidR="0027792C">
        <w:noBreakHyphen/>
      </w:r>
      <w:r w:rsidRPr="00AA6441">
        <w:t>19 lagen och lagen om tillfälliga smittskyddsåtgärder</w:t>
      </w:r>
      <w:r w:rsidR="000F35B0">
        <w:t xml:space="preserve"> </w:t>
      </w:r>
      <w:r w:rsidR="002A5DCF">
        <w:t xml:space="preserve">(prop. </w:t>
      </w:r>
      <w:r w:rsidR="002A5DCF" w:rsidRPr="00AA6441">
        <w:t>2021/22:137</w:t>
      </w:r>
      <w:r w:rsidR="00442A90">
        <w:t>, bet. 2021/22:SoU27, rskr</w:t>
      </w:r>
      <w:r w:rsidR="002B4253">
        <w:t>.</w:t>
      </w:r>
      <w:r w:rsidR="00442A90">
        <w:t xml:space="preserve"> 2021/22:197</w:t>
      </w:r>
      <w:r w:rsidR="002A5DCF">
        <w:t>)</w:t>
      </w:r>
      <w:r w:rsidR="000F35B0">
        <w:t xml:space="preserve"> och bedömde att tillkännagiva</w:t>
      </w:r>
      <w:r w:rsidR="000112AB">
        <w:t>n</w:t>
      </w:r>
      <w:r w:rsidR="000F35B0">
        <w:t xml:space="preserve">det var tillgodosett genom </w:t>
      </w:r>
      <w:r w:rsidR="00D8481A">
        <w:t>lag</w:t>
      </w:r>
      <w:r w:rsidR="000F35B0">
        <w:t>förslag</w:t>
      </w:r>
      <w:r w:rsidR="00D8481A">
        <w:t>en och att tillkänagivandet därmed var slutbehandlat</w:t>
      </w:r>
      <w:r w:rsidR="000F35B0">
        <w:t xml:space="preserve">. </w:t>
      </w:r>
      <w:r w:rsidR="00C4595B">
        <w:t>Punkten är slutbehandlad.</w:t>
      </w:r>
    </w:p>
    <w:p w14:paraId="5D61C435" w14:textId="5E783459" w:rsidR="00A021D9" w:rsidRPr="00AA6441" w:rsidRDefault="00A021D9" w:rsidP="00A021D9">
      <w:pPr>
        <w:pStyle w:val="Brdtextmedindrag"/>
      </w:pPr>
      <w:r w:rsidRPr="00AA6441">
        <w:t>Punkt 9 om</w:t>
      </w:r>
      <w:r w:rsidRPr="00AA6441">
        <w:rPr>
          <w:i/>
          <w:iCs/>
        </w:rPr>
        <w:t xml:space="preserve"> testning och smittspårning*</w:t>
      </w:r>
      <w:r w:rsidRPr="0007565F">
        <w:t>:</w:t>
      </w:r>
      <w:r w:rsidRPr="00AA6441">
        <w:rPr>
          <w:i/>
          <w:iCs/>
        </w:rPr>
        <w:t xml:space="preserve"> </w:t>
      </w:r>
      <w:r w:rsidRPr="00AA6441">
        <w:t xml:space="preserve">Riksdagen har tillkännagett för regeringen att regeringen i lämpligt sammanhang senast under mars 2022 </w:t>
      </w:r>
      <w:r w:rsidR="00D8481A">
        <w:t xml:space="preserve">ska </w:t>
      </w:r>
      <w:r w:rsidRPr="00AA6441">
        <w:t>redovisa en uppföljning av resultaten av regionernas arbete med testning och smittspårning (bet</w:t>
      </w:r>
      <w:r>
        <w:t>.</w:t>
      </w:r>
      <w:r w:rsidRPr="00AA6441">
        <w:t xml:space="preserve"> 2021/22:SoU9).</w:t>
      </w:r>
      <w:r w:rsidR="00A83B1D">
        <w:t xml:space="preserve"> </w:t>
      </w:r>
      <w:r w:rsidR="000F35B0">
        <w:t>Utskottet noterar</w:t>
      </w:r>
      <w:r w:rsidRPr="00AA6441">
        <w:t xml:space="preserve"> </w:t>
      </w:r>
      <w:r w:rsidR="000F35B0">
        <w:t>och ser positivt på</w:t>
      </w:r>
      <w:r w:rsidRPr="00AA6441">
        <w:t xml:space="preserve"> regeringens uppdrag till Folkhälsomyndigheten om stöd till genomförande av överenskommelsen om nationell testning och smittspårning för covid-19 som ska slutredovisas den 31 mars 2023. Ärendet bereds inom </w:t>
      </w:r>
      <w:r>
        <w:t>R</w:t>
      </w:r>
      <w:r w:rsidRPr="00AA6441">
        <w:t>egeringskansliet. Punkten är inte slutbehandlad.</w:t>
      </w:r>
    </w:p>
    <w:p w14:paraId="216C334A" w14:textId="15FE26F1" w:rsidR="00A021D9" w:rsidRPr="00AA6441" w:rsidRDefault="00A021D9" w:rsidP="00A021D9">
      <w:pPr>
        <w:pStyle w:val="Rubrik5utannumrering"/>
      </w:pPr>
      <w:bookmarkStart w:id="223" w:name="_Hlk124838749"/>
      <w:bookmarkStart w:id="224" w:name="_Hlk124541703"/>
      <w:r w:rsidRPr="00AA6441">
        <w:t>5</w:t>
      </w:r>
      <w:r w:rsidR="00A97188">
        <w:t>2</w:t>
      </w:r>
      <w:r w:rsidRPr="00AA6441">
        <w:t xml:space="preserve">. Rskr. 2021/22:139 </w:t>
      </w:r>
    </w:p>
    <w:p w14:paraId="4EF86271" w14:textId="77777777" w:rsidR="00A021D9" w:rsidRPr="00AA6441" w:rsidRDefault="00A021D9" w:rsidP="00A021D9">
      <w:pPr>
        <w:pStyle w:val="Brdtext"/>
      </w:pPr>
      <w:bookmarkStart w:id="225" w:name="_Hlk124541612"/>
      <w:bookmarkEnd w:id="223"/>
      <w:r w:rsidRPr="00AA6441">
        <w:t xml:space="preserve">Extra ändringsbudget för 2022 – Ersättningar på sjukförsäkringsområdet, stöd till företag, medel för testning och smittspårning </w:t>
      </w:r>
    </w:p>
    <w:p w14:paraId="29E56A9C" w14:textId="77777777" w:rsidR="00A021D9" w:rsidRPr="00AA6441" w:rsidRDefault="00A021D9" w:rsidP="00A021D9">
      <w:pPr>
        <w:pStyle w:val="Brdtext"/>
      </w:pPr>
      <w:r w:rsidRPr="00AA6441">
        <w:t>Prop. 2021/22:86, bet. 2021/22: FiU16</w:t>
      </w:r>
    </w:p>
    <w:p w14:paraId="6137A92D" w14:textId="77777777" w:rsidR="00A021D9" w:rsidRPr="00AA6441" w:rsidRDefault="00A021D9" w:rsidP="00A021D9">
      <w:pPr>
        <w:pStyle w:val="Brdtext"/>
      </w:pPr>
      <w:r w:rsidRPr="00AA6441">
        <w:t xml:space="preserve">Skrivelsen är slutbehandlad. </w:t>
      </w:r>
    </w:p>
    <w:p w14:paraId="2F6220A1" w14:textId="77777777" w:rsidR="00A021D9" w:rsidRPr="00AA6441" w:rsidRDefault="00A021D9" w:rsidP="00A021D9">
      <w:pPr>
        <w:pStyle w:val="Brdtext"/>
      </w:pPr>
    </w:p>
    <w:p w14:paraId="628A8EF0" w14:textId="77777777" w:rsidR="00A021D9" w:rsidRPr="00AA6441" w:rsidRDefault="00A021D9" w:rsidP="00A021D9">
      <w:pPr>
        <w:pStyle w:val="Brdtext"/>
      </w:pPr>
      <w:r w:rsidRPr="00AA6441">
        <w:t xml:space="preserve">Punkten 1 om </w:t>
      </w:r>
      <w:r w:rsidRPr="00AA6441">
        <w:rPr>
          <w:i/>
        </w:rPr>
        <w:t>ändringar i statens budget för 2022</w:t>
      </w:r>
      <w:r w:rsidRPr="00AA6441">
        <w:t xml:space="preserve">: </w:t>
      </w:r>
    </w:p>
    <w:p w14:paraId="789A6DD8" w14:textId="7DEFF2BD" w:rsidR="00A021D9" w:rsidRPr="00AA6441" w:rsidRDefault="00820AA6" w:rsidP="00A021D9">
      <w:pPr>
        <w:pStyle w:val="Brdtextmedindrag"/>
        <w:rPr>
          <w:highlight w:val="yellow"/>
        </w:rPr>
      </w:pPr>
      <w:r w:rsidRPr="00820AA6">
        <w:t>b)</w:t>
      </w:r>
      <w:r w:rsidR="00B07AA8">
        <w:t> </w:t>
      </w:r>
      <w:r w:rsidRPr="00820AA6">
        <w:t xml:space="preserve">Om </w:t>
      </w:r>
      <w:r w:rsidRPr="001D4D4B">
        <w:rPr>
          <w:i/>
          <w:iCs/>
        </w:rPr>
        <w:t>ändrade ramar för utgiftsområden och ändrade anslag</w:t>
      </w:r>
      <w:r w:rsidRPr="0025711D">
        <w:t>:</w:t>
      </w:r>
      <w:r w:rsidRPr="00820AA6">
        <w:t xml:space="preserve"> Den 24</w:t>
      </w:r>
      <w:r w:rsidR="0027792C">
        <w:t> </w:t>
      </w:r>
      <w:r w:rsidRPr="00820AA6">
        <w:t xml:space="preserve">februari 2022 beslutade regeringen om ändring av regleringsbrev för budgetåret 2022 avseende Folkhälsomyndigheten och Försäkringskassan samt för berörda särskilda anslag. Punkten är slutbehandlad. </w:t>
      </w:r>
    </w:p>
    <w:p w14:paraId="5774DD72" w14:textId="13D9AAF0" w:rsidR="00A021D9" w:rsidRPr="00AA6441" w:rsidRDefault="00820AA6" w:rsidP="00820AA6">
      <w:pPr>
        <w:pStyle w:val="Brdtextmedindrag"/>
      </w:pPr>
      <w:r>
        <w:t>c)</w:t>
      </w:r>
      <w:r w:rsidR="00B07AA8">
        <w:t> </w:t>
      </w:r>
      <w:r>
        <w:t xml:space="preserve">Om </w:t>
      </w:r>
      <w:r w:rsidRPr="001D4D4B">
        <w:rPr>
          <w:i/>
          <w:iCs/>
        </w:rPr>
        <w:t>att bemyndiga regeringen att under 2022 besluta om att till andra stater eller internationella organisationer skänka överskott av skyddsutrustning, som inte behövs för att säkerställa det nationella behovet och som inte kan avräknas som bistånd</w:t>
      </w:r>
      <w:r w:rsidRPr="0025711D">
        <w:t xml:space="preserve">: </w:t>
      </w:r>
      <w:r>
        <w:t>Den 24</w:t>
      </w:r>
      <w:r w:rsidR="0018570D">
        <w:t> </w:t>
      </w:r>
      <w:r>
        <w:t>februari 2022 beslutade regeringen om ändring av regleringsbrev för budgetåret 2022 avseende Socialstyrelsen. Punkten är slutbehandlad.</w:t>
      </w:r>
    </w:p>
    <w:p w14:paraId="0BA934E3" w14:textId="0BD25DD7" w:rsidR="00A021D9" w:rsidRPr="00AA6441" w:rsidRDefault="00B7645C" w:rsidP="001D4D4B">
      <w:pPr>
        <w:pStyle w:val="Brdtextmedindrag"/>
      </w:pPr>
      <w:r>
        <w:t xml:space="preserve">Om </w:t>
      </w:r>
      <w:r w:rsidR="00B07AA8" w:rsidRPr="0025711D">
        <w:rPr>
          <w:i/>
          <w:iCs/>
        </w:rPr>
        <w:t>lagstiftning som ligger till grund för ändringar i statens budget</w:t>
      </w:r>
      <w:r w:rsidR="00B07AA8">
        <w:t>:</w:t>
      </w:r>
      <w:r w:rsidR="008F0483">
        <w:t xml:space="preserve"> </w:t>
      </w:r>
      <w:r w:rsidR="00A021D9" w:rsidRPr="00AA6441">
        <w:t>Den 3 februari 2022 utfärdade regeringen de lagar riksdagen antagit (SFS 74 och 75)</w:t>
      </w:r>
      <w:r w:rsidR="00D8481A">
        <w:t>.</w:t>
      </w:r>
    </w:p>
    <w:p w14:paraId="755E932C" w14:textId="6D074436" w:rsidR="00A021D9" w:rsidRPr="00AA6441" w:rsidRDefault="00A021D9" w:rsidP="00A021D9">
      <w:pPr>
        <w:pStyle w:val="Rubrik5utannumrering"/>
      </w:pPr>
      <w:bookmarkStart w:id="226" w:name="_Hlk121391297"/>
      <w:bookmarkEnd w:id="224"/>
      <w:bookmarkEnd w:id="225"/>
      <w:r w:rsidRPr="00AA6441">
        <w:t>5</w:t>
      </w:r>
      <w:r w:rsidR="00A97188">
        <w:t>3</w:t>
      </w:r>
      <w:r w:rsidRPr="00AA6441">
        <w:t>. Rskr. 2021/22:150</w:t>
      </w:r>
    </w:p>
    <w:p w14:paraId="4840ED5B" w14:textId="77777777" w:rsidR="00A021D9" w:rsidRPr="00AA6441" w:rsidRDefault="00A021D9" w:rsidP="00A021D9">
      <w:pPr>
        <w:pStyle w:val="Brdtext"/>
      </w:pPr>
      <w:bookmarkStart w:id="227" w:name="_Hlk121391291"/>
      <w:bookmarkEnd w:id="226"/>
      <w:r w:rsidRPr="00AA6441">
        <w:t>Alkohol-, narkotika-, dopnings-, tobaks- och spelfrågor</w:t>
      </w:r>
    </w:p>
    <w:bookmarkEnd w:id="227"/>
    <w:p w14:paraId="7DDE84F6" w14:textId="77777777" w:rsidR="00A021D9" w:rsidRPr="00AA6441" w:rsidRDefault="00A021D9" w:rsidP="00A021D9">
      <w:pPr>
        <w:pStyle w:val="Brdtext"/>
      </w:pPr>
      <w:r w:rsidRPr="00AA6441">
        <w:t>Motioner från allmänna motionstiden 2021/22, bet. 2021/22:SoU10</w:t>
      </w:r>
    </w:p>
    <w:p w14:paraId="5C9FC774" w14:textId="70D2A758" w:rsidR="00A021D9" w:rsidRDefault="00A021D9" w:rsidP="00A021D9">
      <w:pPr>
        <w:pStyle w:val="Brdtext"/>
      </w:pPr>
      <w:r w:rsidRPr="00AA6441">
        <w:t xml:space="preserve">Skrivelsen är inte slutbehandlad. </w:t>
      </w:r>
    </w:p>
    <w:p w14:paraId="5C6ABBA0" w14:textId="77777777" w:rsidR="0025711D" w:rsidRPr="0025711D" w:rsidRDefault="0025711D" w:rsidP="0025711D">
      <w:pPr>
        <w:pStyle w:val="Brdtextmedindrag"/>
      </w:pPr>
    </w:p>
    <w:p w14:paraId="1BD50B45" w14:textId="2FE9C11B" w:rsidR="00A021D9" w:rsidRPr="00AA6441" w:rsidRDefault="00A021D9" w:rsidP="00B07AA8">
      <w:pPr>
        <w:pStyle w:val="Brdtext"/>
      </w:pPr>
      <w:r w:rsidRPr="00AA6441">
        <w:t xml:space="preserve">Punkt 2 om </w:t>
      </w:r>
      <w:r w:rsidRPr="00AA6441">
        <w:rPr>
          <w:i/>
          <w:iCs/>
        </w:rPr>
        <w:t>utvärdering av alkoholpolitiken</w:t>
      </w:r>
      <w:r w:rsidRPr="00AA6441">
        <w:t>*: Riksdagen har tillkännagett för regeringen det som utskottet anför om en utvärdering av alkohol</w:t>
      </w:r>
      <w:r w:rsidR="00FC0392">
        <w:softHyphen/>
      </w:r>
      <w:r w:rsidRPr="00AA6441">
        <w:t>politiken (bet. 2021/22:SoU10 s. 13 f</w:t>
      </w:r>
      <w:r w:rsidR="00B63051">
        <w:t>.</w:t>
      </w:r>
      <w:r w:rsidRPr="00AA6441">
        <w:t xml:space="preserve">). </w:t>
      </w:r>
      <w:bookmarkStart w:id="228" w:name="_Hlk121488015"/>
      <w:r w:rsidRPr="00AA6441">
        <w:t>Utskottet anser att regeringen bör genomföra en bred utvärdering av alkoholpolitiken.</w:t>
      </w:r>
      <w:r w:rsidR="00DF7E03">
        <w:t xml:space="preserve"> Enligt utskottet</w:t>
      </w:r>
      <w:r w:rsidRPr="00AA6441">
        <w:t xml:space="preserve"> </w:t>
      </w:r>
      <w:r w:rsidR="00DF7E03">
        <w:t xml:space="preserve">behövs </w:t>
      </w:r>
      <w:r w:rsidR="0025711D">
        <w:t>e</w:t>
      </w:r>
      <w:r w:rsidRPr="00AA6441">
        <w:t>n bred och gedigen utvärdering för att söka svar på hur effektiva politikens olika styrmedel är och hur dessa sammantaget fungerar samt i vilken utsträckning de alkoholpolitiska målen nås. Frågan bereds inom Regeringskansliet. Punkten är inte slutbehandlad.</w:t>
      </w:r>
    </w:p>
    <w:bookmarkEnd w:id="228"/>
    <w:p w14:paraId="571E183A" w14:textId="1416D1E4" w:rsidR="00A021D9" w:rsidRPr="00AA6441" w:rsidRDefault="00A021D9" w:rsidP="00A021D9">
      <w:pPr>
        <w:pStyle w:val="Brdtextmedindrag"/>
      </w:pPr>
      <w:r w:rsidRPr="00AA6441">
        <w:t xml:space="preserve">Punkt 5 om </w:t>
      </w:r>
      <w:r w:rsidRPr="00AA6441">
        <w:rPr>
          <w:i/>
        </w:rPr>
        <w:t xml:space="preserve">serveringstillstånd </w:t>
      </w:r>
      <w:r w:rsidRPr="00AA6441">
        <w:t>(reservation 7)</w:t>
      </w:r>
      <w:r w:rsidRPr="00AA6441">
        <w:rPr>
          <w:i/>
        </w:rPr>
        <w:t>*</w:t>
      </w:r>
      <w:r w:rsidRPr="00AA6441">
        <w:t>: Riksdagen har tillkännagett för regeringen det som anförs i reservation</w:t>
      </w:r>
      <w:r w:rsidR="00335645">
        <w:t>en</w:t>
      </w:r>
      <w:r w:rsidRPr="00AA6441">
        <w:t xml:space="preserve"> om serveringstillstånd (bet. 2021/22:SoU10 s. 34). I reservationen anförs att regeringen bör se över frågan om serveringstillstånd i alkohollagen i syfte att skapa ett enklare och mindre godtyckligt regelverk. </w:t>
      </w:r>
      <w:r w:rsidR="00DF7E03">
        <w:t xml:space="preserve">Utskottet anser </w:t>
      </w:r>
      <w:r w:rsidR="00D76E33">
        <w:t>att</w:t>
      </w:r>
      <w:r w:rsidRPr="00AA6441">
        <w:t xml:space="preserve"> ett slopande av dagens krav för</w:t>
      </w:r>
      <w:r w:rsidR="003D3FFA">
        <w:t xml:space="preserve"> att få ett </w:t>
      </w:r>
      <w:r w:rsidRPr="00AA6441">
        <w:t xml:space="preserve">serveringstillstånd </w:t>
      </w:r>
      <w:r w:rsidR="003D3FFA">
        <w:t xml:space="preserve">som innebär att </w:t>
      </w:r>
      <w:r w:rsidRPr="00AA6441">
        <w:t xml:space="preserve">serveringsställen måste ha eget kök i anslutning till serveringslokalen </w:t>
      </w:r>
      <w:r w:rsidR="003D3FFA">
        <w:t xml:space="preserve">bör utredas. Även kravet att </w:t>
      </w:r>
      <w:r w:rsidRPr="00AA6441">
        <w:t>tillhandahålla lagad eller tillredd mat</w:t>
      </w:r>
      <w:r w:rsidR="003D3FFA">
        <w:t xml:space="preserve"> bör ses över</w:t>
      </w:r>
      <w:r w:rsidRPr="00AA6441">
        <w:t>.</w:t>
      </w:r>
    </w:p>
    <w:p w14:paraId="389451D2" w14:textId="1CEC4F6D" w:rsidR="00A021D9" w:rsidRPr="00AA6441" w:rsidRDefault="00AF0CDE" w:rsidP="00A021D9">
      <w:pPr>
        <w:pStyle w:val="Brdtextmedindrag"/>
      </w:pPr>
      <w:r>
        <w:t>Utredningen om lustgas och vissa frågor inom alkohol- och tobaksområdet (S 2022:14) har</w:t>
      </w:r>
      <w:r w:rsidR="00A021D9" w:rsidRPr="00AA6441">
        <w:t xml:space="preserve"> i uppdrag att se över vissa frågor inom alkohol- och tobaksområdet och därtill närliggande frågor</w:t>
      </w:r>
      <w:r w:rsidR="002416E8">
        <w:t xml:space="preserve"> </w:t>
      </w:r>
      <w:r w:rsidR="00A021D9" w:rsidRPr="00AA6441">
        <w:t xml:space="preserve">samt analysera behovet av förändringar och förtydliganden av regelverken (dir. 2022:111). Syftet med uppdraget är att säkerställa en sammanhållen och systematisk reglering inom området för att uppnå en effektiv och rättssäker tillämpning till skydd för folkhälsan, med särskilt fokus på att uppnå en hög skyddsnivå för barn och unga. Utredningen har bl.a. i uppdrag att bedöma utrymmet för och behovet av lättnader i regelverket för att få serveringstillstånd samt överväga om kraven kan moderniseras, förenklas och förtydligas utan att göra avkall på skyddsintresset. </w:t>
      </w:r>
      <w:r>
        <w:t xml:space="preserve">Uppdraget ska redovisas senast den 31 oktober 2023. </w:t>
      </w:r>
      <w:r w:rsidR="00A021D9" w:rsidRPr="00AA6441">
        <w:t xml:space="preserve">Punkten är inte slutbehandlad. </w:t>
      </w:r>
    </w:p>
    <w:p w14:paraId="5BD1F88A" w14:textId="635530C8" w:rsidR="00B7645C" w:rsidRDefault="00A021D9" w:rsidP="00A021D9">
      <w:pPr>
        <w:pStyle w:val="Brdtextmedindrag"/>
      </w:pPr>
      <w:r w:rsidRPr="00AA6441">
        <w:t xml:space="preserve">Punkt 9 om </w:t>
      </w:r>
      <w:r w:rsidRPr="00AA6441">
        <w:rPr>
          <w:i/>
          <w:iCs/>
        </w:rPr>
        <w:t>den kommande utvärderingen av narkotikapolitiken</w:t>
      </w:r>
      <w:r w:rsidRPr="00AA6441">
        <w:t xml:space="preserve">*: </w:t>
      </w:r>
      <w:r w:rsidR="003D3FFA" w:rsidRPr="003D3FFA">
        <w:t>Riksdagen har tillkännagett för regeringen att regeringen, i den kommande utvärderingen av narkotikapolitiken, bör låta analysera utfallet av insatser som i ett internationellt perspektiv har vidtagits i syfte att minska narkotikadödligheten (bet. 2021/22:SoU10 s.</w:t>
      </w:r>
      <w:r w:rsidR="0018570D">
        <w:t> </w:t>
      </w:r>
      <w:r w:rsidR="003D3FFA" w:rsidRPr="003D3FFA">
        <w:t>25)</w:t>
      </w:r>
      <w:r w:rsidR="00B7645C">
        <w:t xml:space="preserve">. </w:t>
      </w:r>
    </w:p>
    <w:p w14:paraId="2D13BC95" w14:textId="228572FC" w:rsidR="00A021D9" w:rsidRPr="00AA6441" w:rsidRDefault="00AF0CDE" w:rsidP="00A021D9">
      <w:pPr>
        <w:pStyle w:val="Brdtextmedindrag"/>
      </w:pPr>
      <w:r>
        <w:t>Narkotikautredningen (S 2022:01) har</w:t>
      </w:r>
      <w:r w:rsidR="00A021D9" w:rsidRPr="00AA6441">
        <w:t xml:space="preserve"> i uppdrag att föreslå hur en fortsatt restriktiv narkotikapolitik kan kombineras med ett effektivt narkotikaförebyggande arbete, en god missbruks- och beroendevård som innehåller insatser för skademinimering samt insatser för att ingen ska dö till följd av läkemedels- och narkotikaförgiftningar (dir. 2022:24). I utred</w:t>
      </w:r>
      <w:r>
        <w:t>ningens</w:t>
      </w:r>
      <w:r w:rsidR="00A021D9" w:rsidRPr="00AA6441">
        <w:t xml:space="preserve"> uppdrag ingår att genomföra en analys av utfallet av insatser som i ett internationellt perspektiv har vidtagits i syfte att minska narkotikadödligheten, i enlighet med riksdagens tillkännagivande.</w:t>
      </w:r>
      <w:r>
        <w:t xml:space="preserve"> Uppdraget ska redovisas senast den 31 oktober 2023.</w:t>
      </w:r>
      <w:r w:rsidR="00A021D9" w:rsidRPr="00AA6441">
        <w:t xml:space="preserve"> Regeringen avser att återkomma till riksdagen med anledning av tillkännagivandet</w:t>
      </w:r>
      <w:r w:rsidR="003D3FFA">
        <w:t xml:space="preserve"> i samband med budgetpropositionen</w:t>
      </w:r>
      <w:r w:rsidR="003E0C85">
        <w:t xml:space="preserve"> för 2024</w:t>
      </w:r>
      <w:r w:rsidR="00A021D9" w:rsidRPr="00AA6441">
        <w:t xml:space="preserve">. Punkten är inte slutbehandlad. </w:t>
      </w:r>
    </w:p>
    <w:p w14:paraId="69366B0E" w14:textId="77777777" w:rsidR="00A021D9" w:rsidRPr="00AA6441" w:rsidRDefault="00A021D9" w:rsidP="00A021D9">
      <w:pPr>
        <w:pStyle w:val="Brdtextmedindrag"/>
      </w:pPr>
      <w:r>
        <w:t>Följande p</w:t>
      </w:r>
      <w:r w:rsidRPr="00AA6441">
        <w:t>unkte</w:t>
      </w:r>
      <w:r>
        <w:t>r är inte</w:t>
      </w:r>
      <w:r w:rsidRPr="00AA6441">
        <w:t xml:space="preserve"> slutbehandlade</w:t>
      </w:r>
      <w:r>
        <w:t>:</w:t>
      </w:r>
      <w:r w:rsidRPr="00AA6441">
        <w:t xml:space="preserve"> 5 och 9</w:t>
      </w:r>
      <w:r>
        <w:t>.</w:t>
      </w:r>
    </w:p>
    <w:p w14:paraId="67B5EA80" w14:textId="695D62AA" w:rsidR="00A021D9" w:rsidRPr="00AA6441" w:rsidRDefault="00A021D9" w:rsidP="00A021D9">
      <w:pPr>
        <w:pStyle w:val="Rubrik5utannumrering"/>
      </w:pPr>
      <w:bookmarkStart w:id="229" w:name="_Hlk124430859"/>
      <w:r w:rsidRPr="00AA6441">
        <w:t>5</w:t>
      </w:r>
      <w:r w:rsidR="00A97188">
        <w:t>4</w:t>
      </w:r>
      <w:r w:rsidRPr="00AA6441">
        <w:t>. Rskr. 2021/22:154</w:t>
      </w:r>
    </w:p>
    <w:p w14:paraId="48F2185A" w14:textId="77777777" w:rsidR="00A021D9" w:rsidRPr="00AA6441" w:rsidRDefault="00A021D9" w:rsidP="00124C38">
      <w:pPr>
        <w:pStyle w:val="Brdtext"/>
        <w:jc w:val="left"/>
      </w:pPr>
      <w:r w:rsidRPr="00AA6441">
        <w:t>Riksrevisionens rapport om Försäkringskassans arbete med att förebygga sjukskrivning</w:t>
      </w:r>
    </w:p>
    <w:p w14:paraId="0A9D0519" w14:textId="77777777" w:rsidR="00A021D9" w:rsidRPr="00AA6441" w:rsidRDefault="00A021D9" w:rsidP="00124C38">
      <w:pPr>
        <w:pStyle w:val="Brdtext"/>
        <w:jc w:val="left"/>
      </w:pPr>
      <w:r w:rsidRPr="00AA6441">
        <w:t>Skr. 2021/22:60, bet. 2021/22:SfU9</w:t>
      </w:r>
    </w:p>
    <w:p w14:paraId="44D93FBD" w14:textId="77777777" w:rsidR="00A021D9" w:rsidRPr="00AA6441" w:rsidRDefault="00A021D9" w:rsidP="00124C38">
      <w:pPr>
        <w:pStyle w:val="Brdtext"/>
        <w:jc w:val="left"/>
      </w:pPr>
      <w:r w:rsidRPr="00AA6441">
        <w:t>Skrivelsen är inte slutbehandlad.</w:t>
      </w:r>
    </w:p>
    <w:bookmarkEnd w:id="229"/>
    <w:p w14:paraId="5D6EFD37" w14:textId="77777777" w:rsidR="00A021D9" w:rsidRPr="00AA6441" w:rsidRDefault="00A021D9" w:rsidP="00A021D9">
      <w:pPr>
        <w:pStyle w:val="Brdtext"/>
      </w:pPr>
    </w:p>
    <w:p w14:paraId="05F512BB" w14:textId="5945D348" w:rsidR="00A021D9" w:rsidRPr="00AA6441" w:rsidRDefault="00A021D9" w:rsidP="00A021D9">
      <w:pPr>
        <w:pStyle w:val="Brdtext"/>
      </w:pPr>
      <w:r w:rsidRPr="00AA6441">
        <w:t xml:space="preserve">Punkt 1 om </w:t>
      </w:r>
      <w:r w:rsidRPr="00AA6441">
        <w:rPr>
          <w:i/>
        </w:rPr>
        <w:t>Försäkringskassans ansvar och uppdrag</w:t>
      </w:r>
      <w:r w:rsidRPr="00AA6441">
        <w:t>*: Riksdagen har tillkännagett för regeringen att regeringen ska förtydliga Försäkrings</w:t>
      </w:r>
      <w:r w:rsidR="00FC0392">
        <w:softHyphen/>
      </w:r>
      <w:r w:rsidRPr="00AA6441">
        <w:t>kassans ansvar och uppdrag att förebygga sjukfrånvaro (bet. 2021/22:SfU9 s. 7 f</w:t>
      </w:r>
      <w:r w:rsidR="00812A74">
        <w:t>.</w:t>
      </w:r>
      <w:r w:rsidRPr="00AA6441">
        <w:t>). Utskottet har anfört att regeringen måste säkerställa att åtgärder vidtas som rättar till de brister i regeringens styrning av Försäkrings</w:t>
      </w:r>
      <w:r w:rsidR="00FC0392">
        <w:softHyphen/>
      </w:r>
      <w:r w:rsidRPr="00AA6441">
        <w:t>kassans arbete som framkommer i Riksrevisionens granskning och att de åtgärder som har vidtagits inte är tillräckliga.</w:t>
      </w:r>
      <w:r w:rsidR="00B7645C">
        <w:t xml:space="preserve"> </w:t>
      </w:r>
      <w:r w:rsidRPr="00AA6441">
        <w:t xml:space="preserve">Frågan bereds i </w:t>
      </w:r>
      <w:r>
        <w:t>R</w:t>
      </w:r>
      <w:r w:rsidRPr="00AA6441">
        <w:t>egeringskansliet. Punkten är inte slutbehandlad.</w:t>
      </w:r>
    </w:p>
    <w:p w14:paraId="0F3817A1" w14:textId="02221879" w:rsidR="00A021D9" w:rsidRPr="00AA6441" w:rsidRDefault="00A021D9" w:rsidP="00A021D9">
      <w:pPr>
        <w:pStyle w:val="Brdtextmedindrag"/>
      </w:pPr>
      <w:r w:rsidRPr="00AA6441">
        <w:t xml:space="preserve">Punkt 2 om </w:t>
      </w:r>
      <w:r w:rsidRPr="00AA6441">
        <w:rPr>
          <w:i/>
          <w:iCs/>
        </w:rPr>
        <w:t>utvärdering av de förebyggande insatserna</w:t>
      </w:r>
      <w:r w:rsidRPr="00AA6441">
        <w:t>*: Riksdagen har tillkännagett för regeringen att regeringen ska säkerställa att effekterna av de förebyggande insatserna som ges med ersättningar från Försäk</w:t>
      </w:r>
      <w:r w:rsidR="00FC0392">
        <w:softHyphen/>
      </w:r>
      <w:r w:rsidRPr="00AA6441">
        <w:t>ringskassan utvärderas (bet. 2021/22:SfU9 s. 7 f</w:t>
      </w:r>
      <w:r w:rsidR="00812A74">
        <w:t>.</w:t>
      </w:r>
      <w:r w:rsidRPr="00AA6441">
        <w:t>).</w:t>
      </w:r>
      <w:r w:rsidR="00B7645C">
        <w:t xml:space="preserve"> </w:t>
      </w:r>
      <w:r w:rsidRPr="00AA6441">
        <w:t xml:space="preserve">Försäkringskassan har i </w:t>
      </w:r>
      <w:r w:rsidR="00457A07">
        <w:t xml:space="preserve">myndighetens </w:t>
      </w:r>
      <w:r w:rsidRPr="00AA6441">
        <w:t xml:space="preserve">regleringsbrev för 2023 fått ett uppdrag att sammanställa statistik om förbyggande insatser samt analysera vilka av insatserna som bedöms ha betydelse för att förbygga sjukfrånvaro. Uppdraget ska rapporteras senast den 26 april 2024. Regeringen avser att </w:t>
      </w:r>
      <w:r w:rsidR="00457A07">
        <w:t xml:space="preserve">därefter </w:t>
      </w:r>
      <w:r w:rsidRPr="00AA6441">
        <w:t>återkomma till riksdagen. Punkten är inte slutbehandlad.</w:t>
      </w:r>
    </w:p>
    <w:p w14:paraId="75EF3029" w14:textId="7A68BDD8" w:rsidR="00A021D9" w:rsidRPr="00AA6441" w:rsidRDefault="00A021D9" w:rsidP="00A021D9">
      <w:pPr>
        <w:pStyle w:val="Brdtextmedindrag"/>
      </w:pPr>
      <w:r w:rsidRPr="00AA6441">
        <w:t xml:space="preserve">Punkt 3 om </w:t>
      </w:r>
      <w:r w:rsidRPr="00AA6441">
        <w:rPr>
          <w:i/>
          <w:iCs/>
        </w:rPr>
        <w:t>aktörernas kunskap</w:t>
      </w:r>
      <w:r w:rsidRPr="00AA6441">
        <w:t>*: Riksdagen har tillkännagett för regeringen det som utskottet anför om ökad kunskap hos aktörerna (bet. 2021/22:SfU9 s. 7 f</w:t>
      </w:r>
      <w:r w:rsidR="00812A74">
        <w:t>.</w:t>
      </w:r>
      <w:r w:rsidRPr="00AA6441">
        <w:t>). Utskottet har anfört att det anser att regeringen ska vidta åtgärder för att öka aktörernas kunskap om förebyggande insatser och ersättningar inom sjukförsäkringen.</w:t>
      </w:r>
    </w:p>
    <w:p w14:paraId="74178955" w14:textId="2C93E843" w:rsidR="00A021D9" w:rsidRPr="00AA6441" w:rsidRDefault="00A021D9" w:rsidP="00A021D9">
      <w:pPr>
        <w:pStyle w:val="Brdtextmedindrag"/>
      </w:pPr>
      <w:r w:rsidRPr="00AA6441">
        <w:t xml:space="preserve">Försäkringskassan har i </w:t>
      </w:r>
      <w:r w:rsidR="00457A07">
        <w:t xml:space="preserve">myndighetens </w:t>
      </w:r>
      <w:r w:rsidRPr="00AA6441">
        <w:t xml:space="preserve">regleringsbrev för 2023 fått ett uppdrag att se till att relevanta aktörer får nödvändig information om de förebyggande ersättningarna och dess preventiva syfte. Uppdraget ska rapporteras senast den 26 april 2024. Regeringen avser att </w:t>
      </w:r>
      <w:r w:rsidR="00457A07">
        <w:t xml:space="preserve">därefter </w:t>
      </w:r>
      <w:r w:rsidRPr="00AA6441">
        <w:t>återkomma till riksdagen. Punkten är inte slutbehandlad.</w:t>
      </w:r>
    </w:p>
    <w:p w14:paraId="45FC6635" w14:textId="77777777" w:rsidR="00A021D9" w:rsidRPr="00AA6441" w:rsidRDefault="00A021D9" w:rsidP="00A021D9">
      <w:pPr>
        <w:pStyle w:val="Brdtextmedindrag"/>
      </w:pPr>
      <w:r w:rsidRPr="00AA6441">
        <w:t>Följande punkter är inte slutbehandlade: 1–3.</w:t>
      </w:r>
    </w:p>
    <w:p w14:paraId="7EE9E17B" w14:textId="1A917BF6" w:rsidR="00A021D9" w:rsidRPr="00AA6441" w:rsidRDefault="00A021D9" w:rsidP="00A021D9">
      <w:pPr>
        <w:pStyle w:val="Rubrik5utannumrering"/>
      </w:pPr>
      <w:bookmarkStart w:id="230" w:name="_Hlk124517381"/>
      <w:r w:rsidRPr="00AA6441">
        <w:rPr>
          <w:rFonts w:eastAsia="Times New Roman"/>
        </w:rPr>
        <w:t>5</w:t>
      </w:r>
      <w:r w:rsidR="00A97188">
        <w:rPr>
          <w:rFonts w:eastAsia="Times New Roman"/>
        </w:rPr>
        <w:t>5</w:t>
      </w:r>
      <w:r w:rsidRPr="00AA6441">
        <w:t xml:space="preserve">. Rskr. 2021/22:155 </w:t>
      </w:r>
    </w:p>
    <w:p w14:paraId="6D7C30E7" w14:textId="77777777" w:rsidR="00A021D9" w:rsidRPr="00AA6441" w:rsidRDefault="00A021D9" w:rsidP="00A021D9">
      <w:pPr>
        <w:pStyle w:val="Brdtext"/>
      </w:pPr>
      <w:r w:rsidRPr="00AA6441">
        <w:t>Deltagande på distans i styrelsesammanträden</w:t>
      </w:r>
    </w:p>
    <w:p w14:paraId="506D0C9F" w14:textId="77777777" w:rsidR="00A021D9" w:rsidRPr="00AA6441" w:rsidRDefault="00A021D9" w:rsidP="00A021D9">
      <w:pPr>
        <w:pStyle w:val="Brdtext"/>
      </w:pPr>
      <w:r w:rsidRPr="00AA6441">
        <w:t>Prop. 2021/22:67, bet. 2021/22:SfU10</w:t>
      </w:r>
    </w:p>
    <w:p w14:paraId="028A0F99" w14:textId="77777777" w:rsidR="00A021D9" w:rsidRPr="00AA6441" w:rsidRDefault="00A021D9" w:rsidP="00A021D9">
      <w:pPr>
        <w:pStyle w:val="Brdtext"/>
      </w:pPr>
      <w:r w:rsidRPr="00AA6441">
        <w:t>Skrivelsen är slutbehandlad.</w:t>
      </w:r>
    </w:p>
    <w:p w14:paraId="05852046" w14:textId="77777777" w:rsidR="00A021D9" w:rsidRPr="00AA6441" w:rsidRDefault="00A021D9" w:rsidP="00A021D9">
      <w:pPr>
        <w:pStyle w:val="Brdtext"/>
      </w:pPr>
    </w:p>
    <w:p w14:paraId="5F33E00B" w14:textId="77777777" w:rsidR="00A021D9" w:rsidRPr="00AA6441" w:rsidRDefault="00A021D9" w:rsidP="00A021D9">
      <w:pPr>
        <w:pStyle w:val="Brdtext"/>
      </w:pPr>
      <w:r w:rsidRPr="00AA6441">
        <w:t>Den 24 februari 2022 utfärdade regeringen den lag riksdagen antagit (SFS 131).</w:t>
      </w:r>
    </w:p>
    <w:p w14:paraId="6426E2D2" w14:textId="791B3EE4" w:rsidR="00A021D9" w:rsidRPr="00AA6441" w:rsidRDefault="00A021D9" w:rsidP="00A021D9">
      <w:pPr>
        <w:pStyle w:val="Rubrik5utannumrering"/>
      </w:pPr>
      <w:r w:rsidRPr="00AA6441">
        <w:t>5</w:t>
      </w:r>
      <w:r w:rsidR="00A97188">
        <w:t>6</w:t>
      </w:r>
      <w:r w:rsidRPr="00AA6441">
        <w:t>. Rskr. 2021/22:167</w:t>
      </w:r>
    </w:p>
    <w:p w14:paraId="42D8853B" w14:textId="77777777" w:rsidR="00A021D9" w:rsidRPr="00AA6441" w:rsidRDefault="00A021D9" w:rsidP="00A021D9">
      <w:pPr>
        <w:pStyle w:val="Brdtext"/>
      </w:pPr>
      <w:r w:rsidRPr="00AA6441">
        <w:t>Pensioner</w:t>
      </w:r>
    </w:p>
    <w:p w14:paraId="077BF457" w14:textId="77777777" w:rsidR="00A021D9" w:rsidRPr="00AA6441" w:rsidRDefault="00A021D9" w:rsidP="00A021D9">
      <w:pPr>
        <w:pStyle w:val="Brdtext"/>
      </w:pPr>
      <w:r w:rsidRPr="00AA6441">
        <w:t>Motioner från allmänna motionstiden 2021/22, bet. 2021/22:SfU12</w:t>
      </w:r>
    </w:p>
    <w:p w14:paraId="39596128" w14:textId="77777777" w:rsidR="00A021D9" w:rsidRPr="00AA6441" w:rsidRDefault="00A021D9" w:rsidP="00A021D9">
      <w:pPr>
        <w:pStyle w:val="Brdtext"/>
      </w:pPr>
      <w:r w:rsidRPr="00AA6441">
        <w:t>Skrivelsen är slutbehandlad.</w:t>
      </w:r>
    </w:p>
    <w:p w14:paraId="34F1142C" w14:textId="77777777" w:rsidR="00A021D9" w:rsidRPr="00AA6441" w:rsidRDefault="00A021D9" w:rsidP="00A021D9">
      <w:pPr>
        <w:pStyle w:val="Brdtext"/>
      </w:pPr>
    </w:p>
    <w:bookmarkEnd w:id="230"/>
    <w:p w14:paraId="1F9FB141" w14:textId="00F62C70" w:rsidR="00A021D9" w:rsidRDefault="00A021D9" w:rsidP="00A021D9">
      <w:pPr>
        <w:pStyle w:val="Brdtext"/>
      </w:pPr>
      <w:r w:rsidRPr="00AA6441" w:rsidDel="004C291F">
        <w:t xml:space="preserve">Om </w:t>
      </w:r>
      <w:r w:rsidRPr="00AA6441" w:rsidDel="004C291F">
        <w:rPr>
          <w:i/>
          <w:iCs/>
        </w:rPr>
        <w:t>g</w:t>
      </w:r>
      <w:r>
        <w:rPr>
          <w:i/>
          <w:iCs/>
        </w:rPr>
        <w:t>a</w:t>
      </w:r>
      <w:r w:rsidRPr="00AA6441" w:rsidDel="004C291F">
        <w:rPr>
          <w:i/>
          <w:iCs/>
        </w:rPr>
        <w:t>rantipension till skyddsbehövande</w:t>
      </w:r>
      <w:r w:rsidRPr="00AA6441" w:rsidDel="004C291F">
        <w:t xml:space="preserve">*: </w:t>
      </w:r>
      <w:r w:rsidRPr="00AA6441">
        <w:t xml:space="preserve">Riksdagen har tillkännagett för regeringen att </w:t>
      </w:r>
      <w:r w:rsidR="00457A07">
        <w:t xml:space="preserve">den bör </w:t>
      </w:r>
      <w:r w:rsidRPr="00AA6441">
        <w:t>avskaffa det undantag från kvalificeringsregeln för garantipension som gäller för flyktingar och andra skyddsbehövande</w:t>
      </w:r>
      <w:r w:rsidR="00E023F0" w:rsidRPr="00E023F0">
        <w:t xml:space="preserve"> </w:t>
      </w:r>
      <w:r w:rsidR="00E023F0" w:rsidRPr="00AA6441">
        <w:t>(bet. 2021/22:SfU12)</w:t>
      </w:r>
      <w:r w:rsidRPr="00AA6441">
        <w:t xml:space="preserve">. Tillkännagivandet har behandlats </w:t>
      </w:r>
      <w:r w:rsidR="006E5F86">
        <w:t xml:space="preserve">i </w:t>
      </w:r>
      <w:r w:rsidR="00457A07">
        <w:t xml:space="preserve">regeringens </w:t>
      </w:r>
      <w:r w:rsidRPr="00AA6441">
        <w:t>prop</w:t>
      </w:r>
      <w:r w:rsidR="00B7645C">
        <w:t>osi</w:t>
      </w:r>
      <w:r w:rsidRPr="00AA6441">
        <w:t>tion Borttagande av regler för tillgodoräknande av försäkringstid i vissa situationer (prop. 2021/22:237, bet. 2021/22:SfU30, rskr. 2021/22:425) I propositionen (s. 7)</w:t>
      </w:r>
      <w:r w:rsidR="00E023F0">
        <w:t xml:space="preserve"> gjorde regeringen bedömningen att </w:t>
      </w:r>
      <w:r w:rsidRPr="00AA6441">
        <w:t>förslagen i</w:t>
      </w:r>
      <w:r w:rsidR="007005D8">
        <w:t xml:space="preserve"> </w:t>
      </w:r>
      <w:r w:rsidRPr="00AA6441">
        <w:t>proposi</w:t>
      </w:r>
      <w:r w:rsidR="00FC0392">
        <w:softHyphen/>
      </w:r>
      <w:r w:rsidRPr="00AA6441">
        <w:t>tion</w:t>
      </w:r>
      <w:r w:rsidR="003D3FFA">
        <w:t xml:space="preserve">en </w:t>
      </w:r>
      <w:r w:rsidRPr="00AA6441">
        <w:t>tillgodos</w:t>
      </w:r>
      <w:r w:rsidR="00E023F0">
        <w:t>åg</w:t>
      </w:r>
      <w:r w:rsidRPr="00AA6441">
        <w:t xml:space="preserve"> tillkännagivandet</w:t>
      </w:r>
      <w:r w:rsidR="00E023F0">
        <w:t xml:space="preserve"> och att </w:t>
      </w:r>
      <w:r w:rsidRPr="00AA6441">
        <w:t>tillkännagivandet var slutbehandlat. Punkten är slutbehandlad.</w:t>
      </w:r>
    </w:p>
    <w:p w14:paraId="06ABC226" w14:textId="446DBF83" w:rsidR="0026225C" w:rsidRDefault="00491638" w:rsidP="001D4D4B">
      <w:pPr>
        <w:pStyle w:val="Rubrik5utannumrering"/>
      </w:pPr>
      <w:r>
        <w:t>5</w:t>
      </w:r>
      <w:r w:rsidR="00A97188">
        <w:t>7</w:t>
      </w:r>
      <w:r>
        <w:t xml:space="preserve">. </w:t>
      </w:r>
      <w:r w:rsidR="0026225C">
        <w:t>Rskr. 2021/22:173</w:t>
      </w:r>
    </w:p>
    <w:p w14:paraId="0643D552" w14:textId="0DEB979B" w:rsidR="0026225C" w:rsidRDefault="0026225C" w:rsidP="001D4D4B">
      <w:pPr>
        <w:pStyle w:val="Brdtext"/>
      </w:pPr>
      <w:r>
        <w:t>Extra ändringsbudget för 2022 – Slopad karenstid för stöd vid korttids</w:t>
      </w:r>
      <w:r w:rsidR="00457A07">
        <w:softHyphen/>
      </w:r>
      <w:r>
        <w:t>arbete, förstärkt evenemangsstöd och andra åtgärder med anledning av coronaviruset samt kompensation till hushållen för höga elpriser</w:t>
      </w:r>
    </w:p>
    <w:p w14:paraId="735B5007" w14:textId="5CBEE8DA" w:rsidR="0026225C" w:rsidRDefault="0026225C" w:rsidP="001D4D4B">
      <w:pPr>
        <w:pStyle w:val="Brdtext"/>
      </w:pPr>
      <w:r>
        <w:t>Prop</w:t>
      </w:r>
      <w:r w:rsidR="00AC512D">
        <w:t>.</w:t>
      </w:r>
      <w:r>
        <w:t xml:space="preserve"> 2021/22:113, bet. 2921/22:FiU44</w:t>
      </w:r>
    </w:p>
    <w:p w14:paraId="111A00F3" w14:textId="755B131C" w:rsidR="0026225C" w:rsidRDefault="0026225C" w:rsidP="001D4D4B">
      <w:pPr>
        <w:pStyle w:val="Brdtext"/>
      </w:pPr>
      <w:r>
        <w:t>Skrivelsen är slutbehandlad</w:t>
      </w:r>
      <w:r w:rsidR="00157F89">
        <w:t>.</w:t>
      </w:r>
    </w:p>
    <w:p w14:paraId="2DA32D0A" w14:textId="77777777" w:rsidR="0026225C" w:rsidRDefault="0026225C" w:rsidP="001D4D4B">
      <w:pPr>
        <w:pStyle w:val="Brdtext"/>
      </w:pPr>
    </w:p>
    <w:p w14:paraId="60DB6854" w14:textId="5A523D55" w:rsidR="003D3FFA" w:rsidRDefault="0026225C" w:rsidP="001D4D4B">
      <w:pPr>
        <w:pStyle w:val="Brdtext"/>
      </w:pPr>
      <w:r>
        <w:t xml:space="preserve">Om </w:t>
      </w:r>
      <w:r w:rsidRPr="001D4D4B">
        <w:rPr>
          <w:i/>
          <w:iCs/>
        </w:rPr>
        <w:t>ändringar i statens budget för 2022</w:t>
      </w:r>
      <w:r w:rsidR="00812A74">
        <w:t>:</w:t>
      </w:r>
      <w:r>
        <w:t xml:space="preserve"> Den 3</w:t>
      </w:r>
      <w:r w:rsidR="004C0180">
        <w:t> </w:t>
      </w:r>
      <w:r>
        <w:t>mars 2022 beslutade regeringen om ändring av regleringsbrev för budgetåret 2022 avseende anslaget 13:1 Stöd till idrotten under utgiftsområde 17 Kultur, medier, trossamfund och fritid. Punkten är slutbehandlad.</w:t>
      </w:r>
    </w:p>
    <w:p w14:paraId="4C5FD936" w14:textId="50E4D4D3" w:rsidR="00A021D9" w:rsidRPr="00AA6441" w:rsidRDefault="00A021D9" w:rsidP="00A021D9">
      <w:pPr>
        <w:pStyle w:val="Rubrik5utannumrering"/>
      </w:pPr>
      <w:r w:rsidRPr="00AA6441">
        <w:t>5</w:t>
      </w:r>
      <w:r w:rsidR="00282CCE">
        <w:t>8</w:t>
      </w:r>
      <w:r w:rsidRPr="00AA6441">
        <w:t>. Rskr</w:t>
      </w:r>
      <w:r w:rsidR="00907F56">
        <w:t>.</w:t>
      </w:r>
      <w:r w:rsidRPr="00AA6441">
        <w:t xml:space="preserve"> 2021/22:188</w:t>
      </w:r>
    </w:p>
    <w:p w14:paraId="141CDB37" w14:textId="77777777" w:rsidR="00A021D9" w:rsidRPr="00AA6441" w:rsidRDefault="00A021D9" w:rsidP="00A021D9">
      <w:pPr>
        <w:pStyle w:val="Brdtext"/>
      </w:pPr>
      <w:r w:rsidRPr="00AA6441">
        <w:t>Stöd till personer med funktionsnedsättning</w:t>
      </w:r>
      <w:r w:rsidRPr="00AA6441">
        <w:cr/>
        <w:t xml:space="preserve">Motioner från allmänna motionstiden 2021/22, bet. 2021/22:SoU12 </w:t>
      </w:r>
    </w:p>
    <w:p w14:paraId="3212845B" w14:textId="77777777" w:rsidR="00A021D9" w:rsidRPr="00AA6441" w:rsidRDefault="00A021D9" w:rsidP="00A021D9">
      <w:pPr>
        <w:pStyle w:val="Brdtext"/>
      </w:pPr>
      <w:r w:rsidRPr="00AA6441">
        <w:t>Skrivelsen är inte slutbehandlad.</w:t>
      </w:r>
    </w:p>
    <w:p w14:paraId="0B6C5374" w14:textId="77777777" w:rsidR="00A021D9" w:rsidRPr="00AA6441" w:rsidRDefault="00A021D9" w:rsidP="00A021D9">
      <w:pPr>
        <w:pStyle w:val="Brdtext"/>
      </w:pPr>
    </w:p>
    <w:p w14:paraId="14869BB8" w14:textId="5B632D19" w:rsidR="0026225C" w:rsidRDefault="00A021D9" w:rsidP="00A021D9">
      <w:pPr>
        <w:pStyle w:val="Brdtext"/>
      </w:pPr>
      <w:r w:rsidRPr="00AA6441">
        <w:t xml:space="preserve">Punkt 3 om </w:t>
      </w:r>
      <w:r w:rsidRPr="00AA6441">
        <w:rPr>
          <w:i/>
          <w:iCs/>
        </w:rPr>
        <w:t>tilläggsdirektiv till Huvudmannaskapsutredningen</w:t>
      </w:r>
      <w:r w:rsidRPr="00AA6441">
        <w:t>*: Riks</w:t>
      </w:r>
      <w:r w:rsidR="00124C38">
        <w:softHyphen/>
      </w:r>
      <w:r w:rsidRPr="00AA6441">
        <w:t>dagen har tillkännagett för regeringen det som utskottet anför om tilläggsdirektiv till Huvudmannaskapsutredningen för personlig assistans i syfte att samtliga grundläggande behov ska vara assistansgrundande i sin helhet</w:t>
      </w:r>
      <w:r w:rsidR="00301A6E">
        <w:t xml:space="preserve"> (bet. 2021/22:SoU12 s.</w:t>
      </w:r>
      <w:r w:rsidR="0018570D">
        <w:t> </w:t>
      </w:r>
      <w:r w:rsidR="00301A6E">
        <w:t>28)</w:t>
      </w:r>
      <w:r w:rsidRPr="00AA6441">
        <w:t>.</w:t>
      </w:r>
    </w:p>
    <w:p w14:paraId="40F16A6C" w14:textId="0A2572E0" w:rsidR="0026225C" w:rsidRDefault="00457A07" w:rsidP="001D4D4B">
      <w:pPr>
        <w:pStyle w:val="Brdtextmedindrag"/>
      </w:pPr>
      <w:r>
        <w:t>Den 1 mars 2023 överlämnade Huvudmannaskapsutredningen (S 2021:05) sitt slutbetänkande Ett statligt huvudmannaskap för personlig assistans – Ökad likvärdighet, långsiktighet och kvalitet. Ärendet bereds inom Regeringskansliet.</w:t>
      </w:r>
    </w:p>
    <w:p w14:paraId="55CA4C0D" w14:textId="6BF0DFAA" w:rsidR="00A021D9" w:rsidRPr="00AA6441" w:rsidRDefault="00A021D9" w:rsidP="00457A07">
      <w:pPr>
        <w:pStyle w:val="Brdtextmedindrag"/>
      </w:pPr>
      <w:r w:rsidRPr="00AA6441">
        <w:t xml:space="preserve">Punkten är inte slutbehandlad. </w:t>
      </w:r>
    </w:p>
    <w:p w14:paraId="4CD4706E" w14:textId="102AC748" w:rsidR="00A021D9" w:rsidRPr="00AA6441" w:rsidRDefault="00A021D9" w:rsidP="00A021D9">
      <w:pPr>
        <w:pStyle w:val="Brdtextmedindrag"/>
      </w:pPr>
      <w:r w:rsidRPr="00AA6441">
        <w:t xml:space="preserve">Punkt 9 om </w:t>
      </w:r>
      <w:r w:rsidRPr="00AA6441">
        <w:rPr>
          <w:i/>
          <w:iCs/>
        </w:rPr>
        <w:t>personligt ombud</w:t>
      </w:r>
      <w:r w:rsidRPr="00AA6441">
        <w:t>*: Riksdagen har tillkännagett för regeringen det som utskottet anför om personligt ombud</w:t>
      </w:r>
      <w:r w:rsidR="00C4595B">
        <w:t>.</w:t>
      </w:r>
      <w:r w:rsidRPr="00AA6441">
        <w:t xml:space="preserve"> Av tillkännagivandet följer att regeringen bör tillsätta en utredning med uppdrag att se över dagens system med personligt ombud för att utröna om det säkerställer jämlika och rättssäkra villkor för målgruppen i hela landet, om tröskeln för att ingå i målgruppen är för hög och om det finns behov av en tydligare reglering i socialtjänstlagen (bet. 2021/22:SoU12 s. 30). Regeringen beslutade den 22 juni 2022 att ge ett uppdrag till Socialstyrelsen (S2022/03075) att kartlägga och analysera nuvarande system med personligt ombud till vissa personer med psykiska funktionsnedsättningar. Kartläggningen ska omfatta för- och nackdelar med nuvarande system, bland annat lämpligheten i att verksamheten regleras genom en förordning och ett statsbidrag. I uppdraget ingår att analysera om dagens system med personligt ombud säkerställer jämlika, jämställda och rättssäkra villkor för målgruppen. Regeringen har i budgetpropositionen för 2023 (prop. 2022/23:1 utg.omr. 9 s. 158) redovisat tillkännagivandet som slutbehandlat. Punkten är slutbehandlad.</w:t>
      </w:r>
    </w:p>
    <w:p w14:paraId="0CEA0069" w14:textId="6286CC59" w:rsidR="00A021D9" w:rsidRPr="00AA6441" w:rsidRDefault="00A021D9" w:rsidP="00A021D9">
      <w:pPr>
        <w:pStyle w:val="Brdtextmedindrag"/>
      </w:pPr>
      <w:r w:rsidRPr="00AA6441">
        <w:t xml:space="preserve">Punkt 10 om </w:t>
      </w:r>
      <w:r w:rsidRPr="00AA6441">
        <w:rPr>
          <w:i/>
          <w:iCs/>
        </w:rPr>
        <w:t>nationella riktlinjer för rehabilitering, habilitering och hjälpmedel</w:t>
      </w:r>
      <w:r w:rsidRPr="00AA6441">
        <w:t xml:space="preserve">*: </w:t>
      </w:r>
      <w:r w:rsidR="00457A07">
        <w:t xml:space="preserve">Riksdagen har tillkännagett för regeringen det som utskottet anför om nationella riktlinjer för rehabilitering, habilitering och hjälpmedel. </w:t>
      </w:r>
      <w:r w:rsidRPr="00AA6441">
        <w:t>Av tillkännagivandet följer att regeringen bör vidta de lagstiftningsmässiga och andra åtgärder som behövs för att det ska kunna utarbetas nationella riktlinjer för rehabilitering, habilitering och hjälpmedel (</w:t>
      </w:r>
      <w:r w:rsidR="00457A07">
        <w:t xml:space="preserve">bet. </w:t>
      </w:r>
      <w:r w:rsidRPr="00AA6441">
        <w:t xml:space="preserve">2021/22:SoU12 s. 35). Regeringen beslutade den 30 juni 2022 att ge Socialstyrelsen i uppdrag att analysera förutsättningarna för att ta fram sådana nationella riktlinjer (S2022/03182). Socialstyrelsen redovisade uppdraget den 12 februari 2023. Regeringen avser återkomma till </w:t>
      </w:r>
      <w:r w:rsidR="0026225C">
        <w:t>r</w:t>
      </w:r>
      <w:r w:rsidRPr="00AA6441">
        <w:t>iksdagen</w:t>
      </w:r>
      <w:r w:rsidR="0026225C">
        <w:t xml:space="preserve"> under 2023</w:t>
      </w:r>
      <w:r w:rsidRPr="00AA6441">
        <w:t>. Punkten är inte slutbehandlad.</w:t>
      </w:r>
    </w:p>
    <w:p w14:paraId="081E6476" w14:textId="77777777" w:rsidR="00A021D9" w:rsidRPr="00AA6441" w:rsidRDefault="00A021D9" w:rsidP="00A021D9">
      <w:pPr>
        <w:pStyle w:val="Brdtextmedindrag"/>
      </w:pPr>
      <w:r>
        <w:t xml:space="preserve">Följande punkter är inte slutbehandlade: </w:t>
      </w:r>
      <w:r w:rsidRPr="00AA6441">
        <w:t xml:space="preserve">3 och 10. </w:t>
      </w:r>
    </w:p>
    <w:p w14:paraId="1100ABB5" w14:textId="44AA8F42" w:rsidR="00A021D9" w:rsidRPr="00AA6441" w:rsidRDefault="00A021D9" w:rsidP="00A021D9">
      <w:pPr>
        <w:pStyle w:val="Rubrik5utannumrering"/>
      </w:pPr>
      <w:r w:rsidRPr="00AA6441">
        <w:t>5</w:t>
      </w:r>
      <w:r w:rsidR="00282CCE">
        <w:t>9</w:t>
      </w:r>
      <w:r w:rsidRPr="00AA6441">
        <w:t>. Rskr. 2021/22:197</w:t>
      </w:r>
    </w:p>
    <w:p w14:paraId="61C7F201" w14:textId="771DB7CA" w:rsidR="00A021D9" w:rsidRPr="00AA6441" w:rsidRDefault="00A021D9" w:rsidP="00124C38">
      <w:pPr>
        <w:pStyle w:val="Brdtext"/>
        <w:jc w:val="left"/>
      </w:pPr>
      <w:r w:rsidRPr="00AA6441">
        <w:t>Upphävande av covid-19-lagen och lagen om tillfälliga smittskyddsåtgärder på serveringsställen</w:t>
      </w:r>
    </w:p>
    <w:p w14:paraId="4E9BF37E" w14:textId="77777777" w:rsidR="00A021D9" w:rsidRPr="00AA6441" w:rsidRDefault="00A021D9" w:rsidP="00124C38">
      <w:pPr>
        <w:pStyle w:val="Brdtext"/>
        <w:jc w:val="left"/>
      </w:pPr>
      <w:r w:rsidRPr="00AA6441">
        <w:t>Prop. 2021/22:137, bet. 2021/22:SoU27</w:t>
      </w:r>
    </w:p>
    <w:p w14:paraId="4FD90E87" w14:textId="77777777" w:rsidR="00A021D9" w:rsidRPr="00AA6441" w:rsidRDefault="00A021D9" w:rsidP="00124C38">
      <w:pPr>
        <w:pStyle w:val="Brdtext"/>
        <w:jc w:val="left"/>
      </w:pPr>
      <w:r w:rsidRPr="00AA6441">
        <w:t>Skrivelsen är slutbehandlad.</w:t>
      </w:r>
    </w:p>
    <w:p w14:paraId="550F1E25" w14:textId="77777777" w:rsidR="00A021D9" w:rsidRPr="00AA6441" w:rsidRDefault="00A021D9" w:rsidP="00A021D9">
      <w:pPr>
        <w:pStyle w:val="Brdtext"/>
      </w:pPr>
    </w:p>
    <w:p w14:paraId="400447C2" w14:textId="77777777" w:rsidR="00A021D9" w:rsidRPr="00AA6441" w:rsidRDefault="00A021D9" w:rsidP="00A021D9">
      <w:pPr>
        <w:pStyle w:val="Brdtext"/>
      </w:pPr>
      <w:r w:rsidRPr="00AA6441">
        <w:t>Den 24 mars 2022 utfärdade regeringen de lagar riksdagen antagit (SFS 214–217).</w:t>
      </w:r>
    </w:p>
    <w:p w14:paraId="7F41C0E7" w14:textId="04DABF54" w:rsidR="00A021D9" w:rsidRPr="00AA6441" w:rsidRDefault="00282CCE" w:rsidP="00A021D9">
      <w:pPr>
        <w:pStyle w:val="Rubrik5utannumrering"/>
      </w:pPr>
      <w:r>
        <w:t>60</w:t>
      </w:r>
      <w:r w:rsidR="00A021D9" w:rsidRPr="00AA6441">
        <w:t>. Rskr. 2021/22:198</w:t>
      </w:r>
    </w:p>
    <w:p w14:paraId="18925F8C" w14:textId="77777777" w:rsidR="00A021D9" w:rsidRPr="00AA6441" w:rsidRDefault="00A021D9" w:rsidP="00A021D9">
      <w:pPr>
        <w:pStyle w:val="Brdtext"/>
      </w:pPr>
      <w:r w:rsidRPr="00AA6441">
        <w:t>Riksrevisionens rapport om öppna jämförelser i socialtjänsten</w:t>
      </w:r>
    </w:p>
    <w:p w14:paraId="42683AA0" w14:textId="77777777" w:rsidR="00A021D9" w:rsidRPr="00AA6441" w:rsidRDefault="00A021D9" w:rsidP="00A021D9">
      <w:pPr>
        <w:pStyle w:val="Brdtext"/>
      </w:pPr>
      <w:r w:rsidRPr="00AA6441">
        <w:t>Skr. 2021/22:38, bet. 2021/22:SoU20</w:t>
      </w:r>
    </w:p>
    <w:p w14:paraId="339DF1E1" w14:textId="77777777" w:rsidR="00A021D9" w:rsidRPr="00AA6441" w:rsidRDefault="00A021D9" w:rsidP="00A021D9">
      <w:pPr>
        <w:pStyle w:val="Brdtext"/>
      </w:pPr>
      <w:r w:rsidRPr="00AA6441">
        <w:t>Skrivelsen är slutbehandlad.</w:t>
      </w:r>
    </w:p>
    <w:p w14:paraId="4D5511D7" w14:textId="77777777" w:rsidR="00A021D9" w:rsidRPr="00AA6441" w:rsidRDefault="00A021D9" w:rsidP="00A021D9">
      <w:pPr>
        <w:pStyle w:val="Brdtext"/>
      </w:pPr>
    </w:p>
    <w:p w14:paraId="539A3B6C" w14:textId="77777777" w:rsidR="00A021D9" w:rsidRPr="00AA6441" w:rsidRDefault="00A021D9" w:rsidP="00A021D9">
      <w:pPr>
        <w:pStyle w:val="Brdtext"/>
      </w:pPr>
      <w:r w:rsidRPr="00AA6441">
        <w:t>Den 28 april 2022 beslutade regeringen att skriva av ärendet.</w:t>
      </w:r>
    </w:p>
    <w:p w14:paraId="5EE681AA" w14:textId="37E875A7" w:rsidR="00A021D9" w:rsidRPr="00AA6441" w:rsidRDefault="00282CCE" w:rsidP="00A021D9">
      <w:pPr>
        <w:pStyle w:val="Rubrik5utannumrering"/>
      </w:pPr>
      <w:r>
        <w:t>61</w:t>
      </w:r>
      <w:r w:rsidR="00A021D9" w:rsidRPr="00AA6441">
        <w:t xml:space="preserve">. </w:t>
      </w:r>
      <w:bookmarkStart w:id="231" w:name="_Hlk121391653"/>
      <w:r w:rsidR="00A021D9" w:rsidRPr="00AA6441">
        <w:t>Rskr. 2021/22:199</w:t>
      </w:r>
      <w:bookmarkEnd w:id="231"/>
    </w:p>
    <w:p w14:paraId="4C093205" w14:textId="77777777" w:rsidR="00A021D9" w:rsidRPr="00AA6441" w:rsidRDefault="00A021D9" w:rsidP="00A021D9">
      <w:pPr>
        <w:pStyle w:val="Brdtext"/>
      </w:pPr>
      <w:bookmarkStart w:id="232" w:name="_Hlk121391664"/>
      <w:r w:rsidRPr="00AA6441">
        <w:t xml:space="preserve">Riksrevisionens rapport om statens subventionering av läkemedel </w:t>
      </w:r>
    </w:p>
    <w:bookmarkEnd w:id="232"/>
    <w:p w14:paraId="17D0CCCD" w14:textId="77777777" w:rsidR="00A021D9" w:rsidRPr="00AA6441" w:rsidRDefault="00A021D9" w:rsidP="00A021D9">
      <w:pPr>
        <w:pStyle w:val="Brdtext"/>
      </w:pPr>
      <w:r w:rsidRPr="00AA6441">
        <w:t>Skr. 2021/22:43, bet. 2021/22:SoU21</w:t>
      </w:r>
    </w:p>
    <w:p w14:paraId="404D85ED" w14:textId="77777777" w:rsidR="00A021D9" w:rsidRPr="00AA6441" w:rsidRDefault="00A021D9" w:rsidP="00A021D9">
      <w:pPr>
        <w:pStyle w:val="Brdtext"/>
      </w:pPr>
      <w:r w:rsidRPr="00AA6441">
        <w:t>Skrivelsen är inte slutbehandlad.</w:t>
      </w:r>
    </w:p>
    <w:p w14:paraId="7917AA70" w14:textId="77777777" w:rsidR="00A021D9" w:rsidRPr="00AA6441" w:rsidRDefault="00A021D9" w:rsidP="00A021D9">
      <w:pPr>
        <w:pStyle w:val="Brdtext"/>
        <w:rPr>
          <w:i/>
          <w:iCs/>
        </w:rPr>
      </w:pPr>
    </w:p>
    <w:p w14:paraId="1BF2869F" w14:textId="2007CD82" w:rsidR="00A021D9" w:rsidRPr="00AA6441" w:rsidRDefault="00A021D9" w:rsidP="00A021D9">
      <w:pPr>
        <w:pStyle w:val="Brdtext"/>
      </w:pPr>
      <w:r w:rsidRPr="00AA6441">
        <w:t xml:space="preserve">Punkt 4 om </w:t>
      </w:r>
      <w:r w:rsidRPr="00AA6441">
        <w:rPr>
          <w:i/>
          <w:iCs/>
        </w:rPr>
        <w:t>strategi och finansiering rörande läkemedel mot sällsynta sjukdomar och diagnoser</w:t>
      </w:r>
      <w:r w:rsidRPr="00AA6441">
        <w:t>*: Riksdagen har tillkännagett för regeringen det som utskottet anför om en särskild nationell strategi och en särskild finansiering rörande läkemedel mot sällsynta sjukdomar och diagnoser (bet. 2021/22:SoU21 s. 6 f</w:t>
      </w:r>
      <w:r w:rsidR="00812A74">
        <w:t>.</w:t>
      </w:r>
      <w:r w:rsidRPr="00AA6441">
        <w:t xml:space="preserve">). Utskottet har anfört att patienter i hela landet behöver få tillgång till bästa tillgängliga vård på ett jämlikt sätt. När det gäller sådana läkemedel som generellt sett når mycket små patientgrupper och produceras i mindre mängder vill utskottet understryka att det är av stor vikt att de aktuella patienterna får tillgång till dessa läkemedel. Konkreta åtgärder behövs på området. Enligt utskottet behövs en särskild nationell strategi och en särskild finansiering för att patienter i hela landet ska få tillgång till läkemedel mot sällsynta sjukdomar och diagnoser. Regeringen bör vidta åtgärder för att åstadkomma detta. </w:t>
      </w:r>
    </w:p>
    <w:p w14:paraId="42234606" w14:textId="330ACE0B" w:rsidR="00A021D9" w:rsidRPr="00AA6441" w:rsidRDefault="00A021D9" w:rsidP="00A021D9">
      <w:pPr>
        <w:pStyle w:val="Brdtextmedindrag"/>
      </w:pPr>
      <w:r w:rsidRPr="00AA6441">
        <w:t>Regeringen har gett Tandvårds- och läkemedelsförmånsverket (TLV) i uppdrag att analysera och föreslå hur patienternas tillgång till läkemedel för behandling av sällsynta sjukdomar kan stärkas (S2022/03077). Enligt uppdraget ska TLV att analysera olika handlingsvägar som utvecklar tillgången till läkemedel för behandling av sällsynta sjukdomar samt utreda och identifiera eventuella områden inom vilka det finns behov av författningsändringar. Uppdraget ska delredovisas senast den 31 mars 2023 och slutredovisas senast den 29 september 2023. Punkten är inte slutbehandlad.</w:t>
      </w:r>
    </w:p>
    <w:p w14:paraId="5E4219DD" w14:textId="7318D517" w:rsidR="00A021D9" w:rsidRPr="00AA6441" w:rsidRDefault="0047099A" w:rsidP="00A021D9">
      <w:pPr>
        <w:pStyle w:val="Rubrik5utannumrering"/>
      </w:pPr>
      <w:r>
        <w:t>6</w:t>
      </w:r>
      <w:r w:rsidR="00282CCE">
        <w:t>2</w:t>
      </w:r>
      <w:r w:rsidR="00A021D9" w:rsidRPr="00AA6441">
        <w:t>. Rskr. 2021/22:200</w:t>
      </w:r>
    </w:p>
    <w:p w14:paraId="28E70A47" w14:textId="77777777" w:rsidR="00A021D9" w:rsidRPr="00AA6441" w:rsidRDefault="00A021D9" w:rsidP="00A021D9">
      <w:pPr>
        <w:pStyle w:val="Brdtext"/>
      </w:pPr>
      <w:r w:rsidRPr="00AA6441">
        <w:t>Vårdfrågor</w:t>
      </w:r>
    </w:p>
    <w:p w14:paraId="42821B36" w14:textId="77777777" w:rsidR="00A021D9" w:rsidRPr="00AA6441" w:rsidRDefault="00A021D9" w:rsidP="00A021D9">
      <w:pPr>
        <w:pStyle w:val="Brdtext"/>
      </w:pPr>
      <w:r w:rsidRPr="00AA6441">
        <w:t>Utskottsinitiativ, bet. 2021/22:SoU36</w:t>
      </w:r>
    </w:p>
    <w:p w14:paraId="145AC328" w14:textId="77777777" w:rsidR="00A021D9" w:rsidRPr="00AA6441" w:rsidRDefault="00A021D9" w:rsidP="00A021D9">
      <w:pPr>
        <w:pStyle w:val="Brdtext"/>
      </w:pPr>
      <w:r w:rsidRPr="00AA6441">
        <w:t>Skrivelsen är slutbehandlad.</w:t>
      </w:r>
    </w:p>
    <w:p w14:paraId="78FD9584" w14:textId="77777777" w:rsidR="00A021D9" w:rsidRPr="00AA6441" w:rsidRDefault="00A021D9" w:rsidP="00A021D9">
      <w:pPr>
        <w:pStyle w:val="Brdtext"/>
      </w:pPr>
    </w:p>
    <w:p w14:paraId="335DEDCD" w14:textId="079D5F82" w:rsidR="00A021D9" w:rsidRPr="00AA6441" w:rsidRDefault="00A021D9" w:rsidP="00A021D9">
      <w:pPr>
        <w:pStyle w:val="Brdtext"/>
      </w:pPr>
      <w:r w:rsidRPr="00AA6441">
        <w:t xml:space="preserve">Om </w:t>
      </w:r>
      <w:r w:rsidRPr="00C6236D">
        <w:rPr>
          <w:i/>
        </w:rPr>
        <w:t>vårdfrågor</w:t>
      </w:r>
      <w:r w:rsidRPr="00AA6441">
        <w:t>*: Riksdagen har tillkännagett för regeringen det som utskottet anför om vårdfrågor (bet. 2021/22:SoU36 s. 5 f</w:t>
      </w:r>
      <w:r w:rsidR="00812A74">
        <w:t>.</w:t>
      </w:r>
      <w:r w:rsidRPr="00AA6441">
        <w:t xml:space="preserve">). Utskottet har anfört att regeringen skyndsamt ska vidta åtgärder som kan sammanfattas enligt följande: </w:t>
      </w:r>
    </w:p>
    <w:p w14:paraId="3578AD43" w14:textId="77777777" w:rsidR="00A021D9" w:rsidRPr="00AA6441" w:rsidRDefault="00A021D9" w:rsidP="00A021D9">
      <w:pPr>
        <w:pStyle w:val="Brdtextmedindrag"/>
      </w:pPr>
      <w:r w:rsidRPr="00AA6441">
        <w:t xml:space="preserve">1. Regeringens övergripande målsättning bör vara att antalet vårdplatser ska öka. Regeringen ska därför ta fram en nationell plan för hur bristen på vårdplatser ska åtgärdas. </w:t>
      </w:r>
    </w:p>
    <w:p w14:paraId="719BAA5F" w14:textId="77777777" w:rsidR="00A021D9" w:rsidRPr="00AA6441" w:rsidRDefault="00A021D9" w:rsidP="00A021D9">
      <w:pPr>
        <w:pStyle w:val="Brdtextmedindrag"/>
      </w:pPr>
      <w:r w:rsidRPr="00AA6441">
        <w:t xml:space="preserve">2. Regeringen ska se över frågan om samordning av vårdköerna. </w:t>
      </w:r>
    </w:p>
    <w:p w14:paraId="7BE3DFD7" w14:textId="77777777" w:rsidR="00A021D9" w:rsidRPr="00AA6441" w:rsidRDefault="00A021D9" w:rsidP="00A021D9">
      <w:pPr>
        <w:pStyle w:val="Brdtextmedindrag"/>
      </w:pPr>
      <w:r w:rsidRPr="00AA6441">
        <w:t xml:space="preserve">Onödig administration bör undvikas, och enkel lättillgänglig information till patienter och deras anhöriga bör prioriteras för att utnyttja ledig kapacitet i vården. </w:t>
      </w:r>
    </w:p>
    <w:p w14:paraId="700F3982" w14:textId="77777777" w:rsidR="00A021D9" w:rsidRPr="00AA6441" w:rsidRDefault="00A021D9" w:rsidP="00A021D9">
      <w:pPr>
        <w:pStyle w:val="Brdtextmedindrag"/>
      </w:pPr>
      <w:r w:rsidRPr="00AA6441">
        <w:t xml:space="preserve">3. Regeringen ska se över frågan om att i hälso- och sjukvårdslagen och patientlagen införa en rätt för patienten att fritt söka såväl öppen som sluten specialistvård i hela landet. </w:t>
      </w:r>
    </w:p>
    <w:p w14:paraId="131E1A8E" w14:textId="77777777" w:rsidR="00A021D9" w:rsidRPr="00AA6441" w:rsidRDefault="00A021D9" w:rsidP="00A021D9">
      <w:pPr>
        <w:pStyle w:val="Brdtextmedindrag"/>
      </w:pPr>
      <w:r w:rsidRPr="00AA6441">
        <w:t xml:space="preserve">4. Regeringen ska ge Nationella vårdkompetensrådet i uppdrag att ta fram en plan med förslag på åtgärder för att dimensionera antalet utbildningsplatser till behovet av personal. </w:t>
      </w:r>
    </w:p>
    <w:p w14:paraId="04ED637A" w14:textId="77777777" w:rsidR="00A021D9" w:rsidRPr="00AA6441" w:rsidRDefault="00A021D9" w:rsidP="00A021D9">
      <w:pPr>
        <w:pStyle w:val="Brdtextmedindrag"/>
      </w:pPr>
      <w:r w:rsidRPr="00AA6441">
        <w:t xml:space="preserve">5. Regeringen ska se över frågan om att införa fler möjligheter för vårdens medarbetare att arbeta för olika huvudmän. Regeringen ska även se över frågan om att förbättra möjligheterna för privata vårdgivare att använda ledig operations- och behandlingskapacitet vid sjukhus och andra vårdinrättningar. </w:t>
      </w:r>
    </w:p>
    <w:p w14:paraId="220DE10A" w14:textId="77777777" w:rsidR="00A021D9" w:rsidRPr="00AA6441" w:rsidRDefault="00A021D9" w:rsidP="00A021D9">
      <w:pPr>
        <w:pStyle w:val="Brdtextmedindrag"/>
      </w:pPr>
      <w:r w:rsidRPr="00AA6441">
        <w:t xml:space="preserve">6. Regeringen ska se över frågan om arbetsmiljön inom vården. En lämplig myndighet bör få i uppdrag att genomföra en tillsyn över arbetsmiljön inom vården. Regeringen bör därefter vidta åtgärder. Arbetsskadeutredningen (S 2021:11) bör i ett tilläggsdirektiv få i uppdrag att utreda bl.a. hur utsatta yrkesgruppers försäkringsskydd kan stärkas genom arbetsskadeförsäkringen för den som i sitt arbete smittas av en sjukdom. </w:t>
      </w:r>
    </w:p>
    <w:p w14:paraId="097F0C6F" w14:textId="77777777" w:rsidR="00A021D9" w:rsidRPr="00AA6441" w:rsidRDefault="00A021D9" w:rsidP="00A021D9">
      <w:pPr>
        <w:pStyle w:val="Brdtextmedindrag"/>
      </w:pPr>
      <w:r w:rsidRPr="00AA6441">
        <w:t xml:space="preserve">7. Regeringen ska se över frågan om att stärka företagshälsovården i syfte att förebygga och åtgärda fysisk och psykisk ohälsa. </w:t>
      </w:r>
    </w:p>
    <w:p w14:paraId="1DE58F27" w14:textId="77777777" w:rsidR="0025711D" w:rsidRDefault="00A021D9" w:rsidP="00A021D9">
      <w:pPr>
        <w:pStyle w:val="Brdtextmedindrag"/>
      </w:pPr>
      <w:r w:rsidRPr="00AA6441">
        <w:t xml:space="preserve">8. Regeringen ska återkomma till riksdagen med skrivelser som innehåller återrapporter om hur arbetet bedrivs med att genomföra ovanstående åtgärder. Skrivelserna ska lämnas till riksdagen senast den 31 maj 2022, den 31 augusti 2022 och den 30 november 2022. </w:t>
      </w:r>
    </w:p>
    <w:p w14:paraId="49775C0D" w14:textId="4D5E9317" w:rsidR="00195395" w:rsidRDefault="00195395" w:rsidP="00A021D9">
      <w:pPr>
        <w:pStyle w:val="Brdtextmedindrag"/>
      </w:pPr>
      <w:r>
        <w:t>R</w:t>
      </w:r>
      <w:r w:rsidRPr="00820AA6">
        <w:t xml:space="preserve">egeringen </w:t>
      </w:r>
      <w:r w:rsidR="0025711D">
        <w:t xml:space="preserve">har </w:t>
      </w:r>
      <w:r w:rsidRPr="00820AA6">
        <w:t xml:space="preserve">den 3 mars 2022 </w:t>
      </w:r>
      <w:r w:rsidR="00C46354">
        <w:t>gett</w:t>
      </w:r>
      <w:r w:rsidRPr="00820AA6">
        <w:t xml:space="preserve"> Socialstyrelsen i uppdrag att stödja och stärka regionernas produktions- och kapacitetsplanering samt lämna förslag på målvärden för antalet vårdplatser (S2022/01373). I huvudsak handlar det om att skapa balans mellan inflödet av patienter och den kapacitet som hälso- och sjukvårdsystemet har att erbjuda patienter vård. Inom ramen för uppdraget ska Socialstyrelsen analysera och lämna förslag på ändamålsenliga målvärden för antalet vårdplatser och genomsnittlig beläggningsgrad, in</w:t>
      </w:r>
      <w:r w:rsidR="00A21264">
        <w:t>begripet</w:t>
      </w:r>
      <w:r w:rsidRPr="00820AA6">
        <w:t xml:space="preserve"> separata målvärden för antalet intensivvårds</w:t>
      </w:r>
      <w:r w:rsidR="00FA2D14">
        <w:softHyphen/>
      </w:r>
      <w:r w:rsidRPr="00820AA6">
        <w:t>platser. Förslagen ska gälla målvärden på klinik- och enhetsnivå. Socialstyrelsen ska även analysera om det är lämpligt med regionala och nationella målvärden för antalet vårdplatser och genomsnittlig beläggningsgrad, in</w:t>
      </w:r>
      <w:r w:rsidR="00B7078B">
        <w:t>begripet</w:t>
      </w:r>
      <w:r w:rsidRPr="00820AA6">
        <w:t xml:space="preserve"> separata målvärden för antalet intensivvårds</w:t>
      </w:r>
      <w:r w:rsidR="00FA2D14">
        <w:softHyphen/>
      </w:r>
      <w:r w:rsidRPr="00820AA6">
        <w:t xml:space="preserve">platser, och i sådana fall ge förslag på sådana. </w:t>
      </w:r>
    </w:p>
    <w:p w14:paraId="20CBC66C" w14:textId="43B0B310" w:rsidR="0026225C" w:rsidRDefault="00A021D9" w:rsidP="00A021D9">
      <w:pPr>
        <w:pStyle w:val="Brdtextmedindrag"/>
      </w:pPr>
      <w:r w:rsidRPr="00AA6441">
        <w:t>Regeringen har, i tre skrivelser återrapporterat till riksdagen hur arbetet bedrivs med att genomföra de åtgärder som tillkännagivandet avser. Den första återrapporteringen</w:t>
      </w:r>
      <w:r w:rsidR="00A21264">
        <w:t xml:space="preserve"> gjordes</w:t>
      </w:r>
      <w:r w:rsidRPr="00AA6441">
        <w:t xml:space="preserve"> i skrivelsen Vissa frågor inom hälso- och sjukvårdsområdet (skr. 2021/22:249) </w:t>
      </w:r>
      <w:r w:rsidR="00A21264">
        <w:t>som</w:t>
      </w:r>
      <w:r w:rsidRPr="00AA6441">
        <w:t xml:space="preserve"> överlämnades till riksdagen den 31 maj 2022. Den andra återrapporteringen </w:t>
      </w:r>
      <w:r w:rsidR="00A21264">
        <w:t>gjordes</w:t>
      </w:r>
      <w:r w:rsidRPr="00AA6441">
        <w:t xml:space="preserve"> i skrivelsen Vissa frågor inom hälso- och sjukvårdsområdet (skr. 2021/22:281) </w:t>
      </w:r>
      <w:r w:rsidR="00A21264">
        <w:t>som</w:t>
      </w:r>
      <w:r w:rsidRPr="00AA6441">
        <w:t xml:space="preserve"> överlämnades till riksdagen den 31 augusti 2022. Den tredje och sista återrapporteringen </w:t>
      </w:r>
      <w:r w:rsidR="00A21264">
        <w:t>gjordes</w:t>
      </w:r>
      <w:r w:rsidRPr="00AA6441">
        <w:t xml:space="preserve"> i skrivelsen Vissa frågor inom hälso- och sjukvårdsområdet (skr. 2022/23:27) </w:t>
      </w:r>
      <w:r w:rsidR="00A21264">
        <w:t>som</w:t>
      </w:r>
      <w:r w:rsidRPr="00AA6441">
        <w:t xml:space="preserve"> </w:t>
      </w:r>
      <w:r w:rsidR="00A21264">
        <w:t>över</w:t>
      </w:r>
      <w:r w:rsidRPr="00AA6441">
        <w:t>lämnades till riksdagen den 30 november 2022</w:t>
      </w:r>
      <w:r w:rsidR="0026225C">
        <w:t xml:space="preserve">. </w:t>
      </w:r>
    </w:p>
    <w:p w14:paraId="7B30902A" w14:textId="2CC9C118" w:rsidR="0026225C" w:rsidRDefault="0026225C" w:rsidP="00A021D9">
      <w:pPr>
        <w:pStyle w:val="Brdtextmedindrag"/>
      </w:pPr>
      <w:r w:rsidRPr="0026225C">
        <w:t>I den tredje skrivelsen bedömde regeringen att tillkännagivandet i och med vidtagna åtgärder och slutförd återrapportering var tillgodosett och därmed slutbehandlat.</w:t>
      </w:r>
    </w:p>
    <w:p w14:paraId="1702A2BB" w14:textId="7023AECE" w:rsidR="00273BBF" w:rsidRDefault="00820AA6" w:rsidP="00273BBF">
      <w:pPr>
        <w:pStyle w:val="Brdtextmedindrag"/>
      </w:pPr>
      <w:r w:rsidRPr="00820AA6">
        <w:t>Regeringen har</w:t>
      </w:r>
      <w:r w:rsidR="00A21264">
        <w:t xml:space="preserve"> därefter </w:t>
      </w:r>
      <w:r w:rsidRPr="00820AA6">
        <w:t>beslutat att ge Socialstyrelsen i uppdrag att, tillsammans med Nationella vårdkompetensrådet, ta fram förslag till en nationell plan för hälso- och sjukvårdens kompetensförsörjning S2023/00256 (delvis).</w:t>
      </w:r>
      <w:r w:rsidR="00273BBF">
        <w:t xml:space="preserve"> </w:t>
      </w:r>
      <w:r w:rsidR="00522BB1">
        <w:t>Punkten är slutbehandlad.</w:t>
      </w:r>
      <w:bookmarkStart w:id="233" w:name="_Hlk124839008"/>
      <w:bookmarkStart w:id="234" w:name="_Hlk124515387"/>
    </w:p>
    <w:p w14:paraId="470038CB" w14:textId="5B299A27" w:rsidR="00A021D9" w:rsidRPr="00AA6441" w:rsidRDefault="00A021D9" w:rsidP="00273BBF">
      <w:pPr>
        <w:pStyle w:val="Rubrik5utannumrering"/>
      </w:pPr>
      <w:r w:rsidRPr="00AA6441">
        <w:t>6</w:t>
      </w:r>
      <w:r w:rsidR="00282CCE">
        <w:t>3</w:t>
      </w:r>
      <w:r w:rsidRPr="00AA6441">
        <w:t>. Rskr. 2021/22:215</w:t>
      </w:r>
    </w:p>
    <w:bookmarkEnd w:id="233"/>
    <w:p w14:paraId="6E8F9B09" w14:textId="77777777" w:rsidR="00A021D9" w:rsidRPr="00AA6441" w:rsidRDefault="00A021D9" w:rsidP="00124C38">
      <w:pPr>
        <w:pStyle w:val="Brdtext"/>
        <w:jc w:val="left"/>
      </w:pPr>
      <w:r w:rsidRPr="00AA6441">
        <w:t>Äldrefrågor</w:t>
      </w:r>
    </w:p>
    <w:bookmarkEnd w:id="234"/>
    <w:p w14:paraId="163B9990" w14:textId="77777777" w:rsidR="00A021D9" w:rsidRPr="00AA6441" w:rsidRDefault="00A021D9" w:rsidP="00124C38">
      <w:pPr>
        <w:pStyle w:val="Brdtext"/>
        <w:jc w:val="left"/>
      </w:pPr>
      <w:r w:rsidRPr="00AA6441">
        <w:t>Motioner från allmänna motionstiden 2021/22, bet. 2021/22:SoU13</w:t>
      </w:r>
    </w:p>
    <w:p w14:paraId="077EF55E" w14:textId="77777777" w:rsidR="00A021D9" w:rsidRPr="00AA6441" w:rsidRDefault="00A021D9" w:rsidP="00124C38">
      <w:pPr>
        <w:pStyle w:val="Brdtext"/>
        <w:jc w:val="left"/>
      </w:pPr>
      <w:r w:rsidRPr="00AA6441">
        <w:t>Skrivelsen är inte slutbehandlad.</w:t>
      </w:r>
    </w:p>
    <w:p w14:paraId="2C97D8A3" w14:textId="77777777" w:rsidR="00A021D9" w:rsidRPr="00AA6441" w:rsidRDefault="00A021D9" w:rsidP="00A021D9">
      <w:pPr>
        <w:pStyle w:val="Brdtext"/>
      </w:pPr>
    </w:p>
    <w:p w14:paraId="585EB59D" w14:textId="10AF8AD1" w:rsidR="00A021D9" w:rsidRPr="00AA6441" w:rsidRDefault="00A021D9" w:rsidP="00A021D9">
      <w:pPr>
        <w:pStyle w:val="Brdtext"/>
      </w:pPr>
      <w:r w:rsidRPr="00AA6441">
        <w:t>Punkt 9 om</w:t>
      </w:r>
      <w:r w:rsidRPr="00AA6441">
        <w:rPr>
          <w:i/>
        </w:rPr>
        <w:t xml:space="preserve"> nationell strategi för demens och andra kognitiva sjukdomar</w:t>
      </w:r>
      <w:r w:rsidRPr="00AA6441">
        <w:t>*: Riksdagen har tillkänna</w:t>
      </w:r>
      <w:r w:rsidR="00890C86">
        <w:t>gett</w:t>
      </w:r>
      <w:r w:rsidRPr="00AA6441">
        <w:t xml:space="preserve"> för regeringen att en ny nationell strategi för demens och andra kognitiva sjukdomar bör tas fram (2021/22:SoU13 s. 38</w:t>
      </w:r>
      <w:r w:rsidR="00812A74">
        <w:t xml:space="preserve"> och </w:t>
      </w:r>
      <w:r w:rsidRPr="00AA6441">
        <w:t xml:space="preserve">39). Ärendet bereds och regeringen avser återkomma under 2023. Punkten är inte slutbehandlad. </w:t>
      </w:r>
    </w:p>
    <w:p w14:paraId="446A1E0E" w14:textId="51AFD7B3" w:rsidR="00A021D9" w:rsidRPr="00AA6441" w:rsidRDefault="00A021D9" w:rsidP="00A021D9">
      <w:pPr>
        <w:pStyle w:val="Brdtextmedindrag"/>
      </w:pPr>
      <w:r w:rsidRPr="00AA6441">
        <w:t xml:space="preserve">Punkt 11 om </w:t>
      </w:r>
      <w:r w:rsidRPr="00AA6441">
        <w:rPr>
          <w:i/>
        </w:rPr>
        <w:t>nationell strategi för att motverka ofrivillig ensamhet bland äldre</w:t>
      </w:r>
      <w:r w:rsidRPr="00AA6441">
        <w:t>*: Riksdagen har tillkänna</w:t>
      </w:r>
      <w:r w:rsidR="009E4E5F">
        <w:t>gett</w:t>
      </w:r>
      <w:r w:rsidRPr="00AA6441">
        <w:t xml:space="preserve"> för regeringen att en lämplig myndighet bör få i uppdrag att ta fram ett förslag till en nationell strategi för att motverka ofrivillig ensamhet bland äldre (2021/22:SoU13 s. 43). I budgetpropositionen för 2023 (prop. 2023/23:1 utg.omr. 9 avsnitt 4.5 s. 99) aviserar regeringen flera förslag för att motverka ensamhet bland äldre. Bland annat har medel avsatts till Folkhälsomyndigheten för att kartlägga området och därefter ta fram en nationell strategi som ska syfta till att förstärka arbetet för att bryta och förebygga ofrivillig ensamhet och isolering i flera samhällsgrupper. För 2023 avsätts 5 miljoner kronor för ändamålet. För 2024 och 2025 beräknas 25 miljoner kronor årligen avsättas för ändamålet. Punkten är inte slutbehandlad. </w:t>
      </w:r>
    </w:p>
    <w:p w14:paraId="360FC6A5" w14:textId="4BB1B857" w:rsidR="00A021D9" w:rsidRPr="00AA6441" w:rsidRDefault="00A021D9" w:rsidP="00A021D9">
      <w:pPr>
        <w:pStyle w:val="Brdtextmedindrag"/>
      </w:pPr>
      <w:r w:rsidRPr="00AA6441">
        <w:t xml:space="preserve">Punkt 14 om </w:t>
      </w:r>
      <w:r w:rsidRPr="00AA6441">
        <w:rPr>
          <w:i/>
        </w:rPr>
        <w:t>våld i nära relationer bland äldre</w:t>
      </w:r>
      <w:r w:rsidRPr="00AA6441">
        <w:t>*: Riksdagen har tillkänna</w:t>
      </w:r>
      <w:r w:rsidR="00B24129">
        <w:t>gett</w:t>
      </w:r>
      <w:r w:rsidRPr="00AA6441">
        <w:t xml:space="preserve"> för regeringen att </w:t>
      </w:r>
      <w:r w:rsidR="00C44DC8">
        <w:t xml:space="preserve">den </w:t>
      </w:r>
      <w:r w:rsidRPr="00AA6441">
        <w:t xml:space="preserve">i samråd med </w:t>
      </w:r>
      <w:r w:rsidR="00890258">
        <w:t>Sveriges Kommuner och Regioner</w:t>
      </w:r>
      <w:r w:rsidR="00C4595B">
        <w:t xml:space="preserve"> </w:t>
      </w:r>
      <w:r w:rsidR="00C44DC8">
        <w:t>(</w:t>
      </w:r>
      <w:r w:rsidRPr="00AA6441">
        <w:t>SKR</w:t>
      </w:r>
      <w:r w:rsidR="00C44DC8">
        <w:t>)</w:t>
      </w:r>
      <w:r w:rsidRPr="00AA6441">
        <w:t xml:space="preserve"> och relevanta myndigheter</w:t>
      </w:r>
      <w:r w:rsidR="00C44DC8">
        <w:t xml:space="preserve"> bör</w:t>
      </w:r>
      <w:r w:rsidRPr="00AA6441">
        <w:t xml:space="preserve"> se över hur socialtjänsten och den kommunala hälso- och sjukvården kan stärka det förebyggande arbetet mot våld i nära relationer bland äldre. Regeringen bör även se över hur kunskapen om våld i nära relationer bland äldre kan öka även hos andra yrkesgrupper som har kontakt med äldre (</w:t>
      </w:r>
      <w:r w:rsidR="00C271A5">
        <w:t xml:space="preserve">bet. </w:t>
      </w:r>
      <w:r w:rsidRPr="00AA6441">
        <w:t xml:space="preserve">2021/22:SoU13 s. 50). Ärendet bereds och regeringen avser </w:t>
      </w:r>
      <w:r w:rsidR="00C44DC8">
        <w:t xml:space="preserve">att </w:t>
      </w:r>
      <w:r w:rsidRPr="00AA6441">
        <w:t xml:space="preserve">återkomma under 2023. Punkten är inte slutbehandlad. </w:t>
      </w:r>
    </w:p>
    <w:p w14:paraId="16446D54" w14:textId="1F5D82FD" w:rsidR="00A021D9" w:rsidRPr="00AA6441" w:rsidRDefault="00A021D9" w:rsidP="00A021D9">
      <w:pPr>
        <w:pStyle w:val="Brdtextmedindrag"/>
      </w:pPr>
      <w:r w:rsidRPr="00AA6441">
        <w:t xml:space="preserve">Punkt 15 om </w:t>
      </w:r>
      <w:r w:rsidRPr="00AA6441">
        <w:rPr>
          <w:i/>
        </w:rPr>
        <w:t>fallpreventivt arbete</w:t>
      </w:r>
      <w:r w:rsidRPr="00AA6441">
        <w:t>*: Riksdagen har tillkänna</w:t>
      </w:r>
      <w:r w:rsidR="009D393A">
        <w:t>gett</w:t>
      </w:r>
      <w:r w:rsidRPr="00AA6441">
        <w:t xml:space="preserve"> för regeringen att Socialstyrelsen och Livsmedelsverkets tidigare åtgärder och uppdrag behöver följas upp och utvärderas. För att minska antalet fallolyckor bör nya metoder och åtgärder övervägas. Ett exempel kan vara att vården och omsorgerna arbetar mer aktivt med att identifiera personer med osteoporos och förhöjd risk att falla (</w:t>
      </w:r>
      <w:bookmarkStart w:id="235" w:name="_Hlk121995456"/>
      <w:r w:rsidRPr="00AA6441">
        <w:t>2021/22:SoU13 s. 54</w:t>
      </w:r>
      <w:bookmarkEnd w:id="235"/>
      <w:r w:rsidRPr="00AA6441">
        <w:t xml:space="preserve">). Ärendet bereds och regeringen avser </w:t>
      </w:r>
      <w:r w:rsidR="00C44DC8">
        <w:t xml:space="preserve">att </w:t>
      </w:r>
      <w:r w:rsidRPr="00AA6441">
        <w:t xml:space="preserve">återkomma under 2023. Punkten är inte slutbehandlad. </w:t>
      </w:r>
    </w:p>
    <w:p w14:paraId="5A22EAA2" w14:textId="401A7CCB" w:rsidR="00A021D9" w:rsidRPr="00AA6441" w:rsidRDefault="00A021D9" w:rsidP="00A021D9">
      <w:pPr>
        <w:pStyle w:val="Brdtextmedindrag"/>
      </w:pPr>
      <w:r w:rsidRPr="00AA6441">
        <w:t xml:space="preserve">Punkt 16 om </w:t>
      </w:r>
      <w:r w:rsidRPr="00AA6441">
        <w:rPr>
          <w:i/>
        </w:rPr>
        <w:t>nollvision när det gäller undernäring bland äldre</w:t>
      </w:r>
      <w:r w:rsidRPr="00AA6441">
        <w:t>*: Riksdagen har tillkännagett för regeringen det som utskottet anför om nollvision när det gäller undernäring bland äldre (bet. 2021/22:SoU13 s. 54). Utskottet har anfört att regeringen bör ge en lämplig myndighet i uppdrag att ta fram underlag för en nollvision när det gäller undernäring bland äldre.</w:t>
      </w:r>
      <w:r>
        <w:t xml:space="preserve"> </w:t>
      </w:r>
      <w:r w:rsidRPr="00AA6441">
        <w:t xml:space="preserve">Ärendet bereds inom </w:t>
      </w:r>
      <w:r>
        <w:t>R</w:t>
      </w:r>
      <w:r w:rsidRPr="00AA6441">
        <w:t xml:space="preserve">egeringskansliet och regeringen avser </w:t>
      </w:r>
      <w:r w:rsidR="00C44DC8">
        <w:t xml:space="preserve">att </w:t>
      </w:r>
      <w:r w:rsidRPr="00AA6441">
        <w:t>återkomma under 2023. Punkten är inte slutbehandlad.</w:t>
      </w:r>
    </w:p>
    <w:p w14:paraId="08902EC2" w14:textId="1286EC59" w:rsidR="00A021D9" w:rsidRPr="00AA6441" w:rsidRDefault="00A021D9" w:rsidP="00A021D9">
      <w:pPr>
        <w:pStyle w:val="Brdtextmedindrag"/>
      </w:pPr>
      <w:r>
        <w:t>Följande punkter är inte slutbehandlade:</w:t>
      </w:r>
      <w:r w:rsidRPr="00AA6441">
        <w:t xml:space="preserve"> 9, 11</w:t>
      </w:r>
      <w:r w:rsidR="00C44DC8">
        <w:t xml:space="preserve"> och</w:t>
      </w:r>
      <w:r w:rsidRPr="00AA6441">
        <w:t xml:space="preserve"> 14</w:t>
      </w:r>
      <w:r w:rsidR="004C0180">
        <w:t>–</w:t>
      </w:r>
      <w:r w:rsidRPr="00AA6441">
        <w:t>16.</w:t>
      </w:r>
    </w:p>
    <w:p w14:paraId="1E5E7D27" w14:textId="65346241" w:rsidR="00A021D9" w:rsidRPr="00AA6441" w:rsidRDefault="00A021D9" w:rsidP="00A021D9">
      <w:pPr>
        <w:pStyle w:val="Rubrik5utannumrering"/>
      </w:pPr>
      <w:r w:rsidRPr="00AA6441">
        <w:t>6</w:t>
      </w:r>
      <w:r w:rsidR="00282CCE">
        <w:t>4</w:t>
      </w:r>
      <w:r w:rsidRPr="00AA6441">
        <w:rPr>
          <w:rFonts w:eastAsia="Times New Roman"/>
        </w:rPr>
        <w:t xml:space="preserve">. </w:t>
      </w:r>
      <w:bookmarkStart w:id="236" w:name="_Hlk121392892"/>
      <w:r w:rsidRPr="00AA6441">
        <w:t>Rskr. 2021/22:225</w:t>
      </w:r>
      <w:bookmarkEnd w:id="236"/>
    </w:p>
    <w:p w14:paraId="29F40F3F" w14:textId="77777777" w:rsidR="00A021D9" w:rsidRPr="00AA6441" w:rsidRDefault="00A021D9" w:rsidP="00A021D9">
      <w:pPr>
        <w:pStyle w:val="Brdtext"/>
      </w:pPr>
      <w:r w:rsidRPr="00AA6441">
        <w:t>Ökad kontinuitet och effektivitet i vården – en primärvårdsreform</w:t>
      </w:r>
    </w:p>
    <w:p w14:paraId="12F9A1B5" w14:textId="4486EA66" w:rsidR="00A021D9" w:rsidRPr="00AA6441" w:rsidRDefault="00A021D9" w:rsidP="00A021D9">
      <w:pPr>
        <w:pStyle w:val="Brdtext"/>
      </w:pPr>
      <w:r w:rsidRPr="00AA6441">
        <w:t>Prop</w:t>
      </w:r>
      <w:r w:rsidR="00414051">
        <w:t>.</w:t>
      </w:r>
      <w:r w:rsidRPr="00AA6441">
        <w:t xml:space="preserve"> 2021/22:72, bet. 2021/22:SoU22</w:t>
      </w:r>
    </w:p>
    <w:p w14:paraId="0DBD4A9D" w14:textId="77777777" w:rsidR="00A021D9" w:rsidRPr="00AA6441" w:rsidRDefault="00A021D9" w:rsidP="00A021D9">
      <w:pPr>
        <w:pStyle w:val="Brdtext"/>
      </w:pPr>
      <w:r w:rsidRPr="00AA6441">
        <w:t>Skrivelsen är inte slutbehandlad.</w:t>
      </w:r>
    </w:p>
    <w:p w14:paraId="31E422CE" w14:textId="77777777" w:rsidR="00A021D9" w:rsidRPr="00AA6441" w:rsidRDefault="00A021D9" w:rsidP="00A021D9">
      <w:pPr>
        <w:pStyle w:val="Brdtext"/>
      </w:pPr>
    </w:p>
    <w:p w14:paraId="0074D655" w14:textId="5CA30302" w:rsidR="00E10954" w:rsidRPr="00AA6441" w:rsidRDefault="00E10954" w:rsidP="00E10954">
      <w:pPr>
        <w:pStyle w:val="Brdtext"/>
      </w:pPr>
      <w:r>
        <w:t xml:space="preserve">Punkt 2 om </w:t>
      </w:r>
      <w:r w:rsidRPr="001D4D4B">
        <w:rPr>
          <w:i/>
          <w:iCs/>
        </w:rPr>
        <w:t>bestämmelse om listning</w:t>
      </w:r>
      <w:r>
        <w:t xml:space="preserve">, punkt 3 om </w:t>
      </w:r>
      <w:r w:rsidRPr="001D4D4B">
        <w:rPr>
          <w:i/>
          <w:iCs/>
        </w:rPr>
        <w:t>bestämmelse om antal listade</w:t>
      </w:r>
      <w:r>
        <w:t xml:space="preserve"> och punkt 4 om </w:t>
      </w:r>
      <w:r w:rsidRPr="001D4D4B">
        <w:rPr>
          <w:i/>
          <w:iCs/>
        </w:rPr>
        <w:t>lagförslaget i övrigt</w:t>
      </w:r>
      <w:r>
        <w:t xml:space="preserve">: </w:t>
      </w:r>
      <w:r w:rsidRPr="00AA6441">
        <w:t>Den 13 april 2022 utfärdade regeringen de lagar riksdagen antagit (SFS 272 och 273).</w:t>
      </w:r>
    </w:p>
    <w:p w14:paraId="18181467" w14:textId="396D24DB" w:rsidR="00A021D9" w:rsidRPr="00AA6441" w:rsidRDefault="00A021D9" w:rsidP="001D4D4B">
      <w:pPr>
        <w:pStyle w:val="Brdtextmedindrag"/>
      </w:pPr>
      <w:r w:rsidRPr="00AA6441">
        <w:t xml:space="preserve">Punkt 16 om </w:t>
      </w:r>
      <w:r w:rsidRPr="00AA6441">
        <w:rPr>
          <w:i/>
          <w:iCs/>
        </w:rPr>
        <w:t>nationella principer för ersättningssystem</w:t>
      </w:r>
      <w:r w:rsidRPr="00AA6441">
        <w:t>*: Riksdagen har tillkännagett för regeringen det som utskottet anför om nationella principer för ersättningssystem (bet. 2021/22:SoU22 s. 29 f</w:t>
      </w:r>
      <w:r w:rsidR="00812A74">
        <w:t>.</w:t>
      </w:r>
      <w:r w:rsidRPr="00AA6441">
        <w:t xml:space="preserve">). Utskottet har anfört att regeringen bör ta fram nationella principer för ersättningar och avgifter som bygger på behovsprincipen. </w:t>
      </w:r>
      <w:r w:rsidR="00616C69" w:rsidRPr="00616C69">
        <w:t>Den 22</w:t>
      </w:r>
      <w:r w:rsidR="004C0180">
        <w:t> </w:t>
      </w:r>
      <w:r w:rsidR="00616C69" w:rsidRPr="00616C69">
        <w:t xml:space="preserve">juni 2022 </w:t>
      </w:r>
      <w:r w:rsidR="00616C69">
        <w:t>gav</w:t>
      </w:r>
      <w:r w:rsidR="00616C69" w:rsidRPr="00616C69">
        <w:t xml:space="preserve"> regeringen en s</w:t>
      </w:r>
      <w:r w:rsidR="00616C69">
        <w:t xml:space="preserve">ärskild utredare i uppdrag, </w:t>
      </w:r>
      <w:r w:rsidR="00616C69" w:rsidRPr="00616C69">
        <w:t>(S 2022:H) att utreda hur digitala vårdgivare ska kunna bli en del av en mer sammanhållen och kontinuitetsbaserad digifysisk primärvård med god tillgänglighet där samtliga aktörer arbetar tillsammans för att tillgodose patienternas behov av en god och nära vård. Utredningen ska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Utredningen ska redovisa sitt uppdrag senast den 15</w:t>
      </w:r>
      <w:r w:rsidR="004C0180">
        <w:t> </w:t>
      </w:r>
      <w:r w:rsidR="00616C69" w:rsidRPr="00616C69">
        <w:t>augusti 2023. Regeringen överväger fortsatt vilka eventuella åtgärder som bör vidtas med anledning av tillkännagivandet. Punkten är inte slutbehandlad.</w:t>
      </w:r>
    </w:p>
    <w:p w14:paraId="6ED3658B" w14:textId="77777777" w:rsidR="00A021D9" w:rsidRPr="00AA6441" w:rsidRDefault="00A021D9" w:rsidP="00A021D9">
      <w:pPr>
        <w:pStyle w:val="Brdtextmedindrag"/>
      </w:pPr>
      <w:r w:rsidRPr="00AA6441">
        <w:t xml:space="preserve">Punkt 17 om </w:t>
      </w:r>
      <w:r w:rsidRPr="00AA6441">
        <w:rPr>
          <w:i/>
          <w:iCs/>
        </w:rPr>
        <w:t>ersättningssystem för digital vård</w:t>
      </w:r>
      <w:r w:rsidRPr="00AA6441">
        <w:t>*: Riksdagen har tillkännagett för regeringen det som utskottet anför om ersättningssystem för digital vård (bet. 2021/22:SoU22 s. 29 f.). Utskottet har anfört att regeringen bör ge en lämplig myndighet i uppdrag att ta fram förslag till nationella ersättningssystem för digital vård.</w:t>
      </w:r>
    </w:p>
    <w:p w14:paraId="3EEB7331" w14:textId="06C5ED81" w:rsidR="00A021D9" w:rsidRPr="00AA6441" w:rsidRDefault="00043B5B" w:rsidP="00A021D9">
      <w:pPr>
        <w:pStyle w:val="Brdtextmedindrag"/>
      </w:pPr>
      <w:r>
        <w:t>D</w:t>
      </w:r>
      <w:r w:rsidR="00A021D9" w:rsidRPr="00AA6441">
        <w:t xml:space="preserve">en 22 juni 2022 </w:t>
      </w:r>
      <w:r w:rsidR="004E0303">
        <w:t xml:space="preserve">gav </w:t>
      </w:r>
      <w:r>
        <w:t xml:space="preserve">regeringen </w:t>
      </w:r>
      <w:r w:rsidR="00A021D9" w:rsidRPr="00AA6441">
        <w:t xml:space="preserve">en </w:t>
      </w:r>
      <w:r w:rsidR="004E0303">
        <w:t>särskild utredare ett uppdrag</w:t>
      </w:r>
      <w:r w:rsidR="00A021D9" w:rsidRPr="00AA6441">
        <w:t xml:space="preserve"> (S 2022:H) att utreda hur digitala vårdgivare ska kunna bli en del av en mer sammanhållen och kontinuitetsbaserad digifysisk primärvård med god tillgänglighet där samtliga aktörer arbetar tillsammans för att tillgodose patienternas behov av en god och nära vård. Utredningen ska bl.a. genomföra en översyn av de ersättningsprinciper som tillämpas för vårdval och föreslå åtgärder för ett mer sammanhåller system som ger förutsättningar för att samhällets resurser ska användas på ett så ändamålsenligt, effektiv och jämlikt sätt som möjligt. Utredningen ska redovisa sitt uppdrag senast den 15 augusti 2023. </w:t>
      </w:r>
      <w:r w:rsidR="00491638">
        <w:t>Punkten är inte slutbehandlad.</w:t>
      </w:r>
    </w:p>
    <w:p w14:paraId="69AEF5A4" w14:textId="56E0D8DF" w:rsidR="00A021D9" w:rsidRPr="00AA6441" w:rsidRDefault="00A021D9" w:rsidP="00A021D9">
      <w:pPr>
        <w:pStyle w:val="Brdtextmedindrag"/>
      </w:pPr>
      <w:r w:rsidRPr="00AA6441">
        <w:t>Följande punkter är inte slutbehandlade: 16</w:t>
      </w:r>
      <w:r w:rsidR="00B97EA7">
        <w:t xml:space="preserve"> och </w:t>
      </w:r>
      <w:r w:rsidRPr="00AA6441">
        <w:t>17.</w:t>
      </w:r>
    </w:p>
    <w:p w14:paraId="3417AEC5" w14:textId="25C1EA37" w:rsidR="00A021D9" w:rsidRPr="00AA6441" w:rsidRDefault="00A021D9" w:rsidP="00A021D9">
      <w:pPr>
        <w:pStyle w:val="Rubrik5utannumrering"/>
      </w:pPr>
      <w:r w:rsidRPr="00AA6441">
        <w:t>6</w:t>
      </w:r>
      <w:r w:rsidR="00282CCE">
        <w:t>5</w:t>
      </w:r>
      <w:r w:rsidRPr="00AA6441">
        <w:t>. Rskr. 2021/22:241</w:t>
      </w:r>
    </w:p>
    <w:p w14:paraId="0B9881C7" w14:textId="77777777" w:rsidR="00A021D9" w:rsidRPr="00AA6441" w:rsidRDefault="00A021D9" w:rsidP="00124C38">
      <w:pPr>
        <w:pStyle w:val="Brdtext"/>
        <w:jc w:val="left"/>
      </w:pPr>
      <w:r w:rsidRPr="00AA6441">
        <w:t>Kompetensförsörjning inom hälso- och sjukvården m.m.</w:t>
      </w:r>
    </w:p>
    <w:p w14:paraId="74B76A55" w14:textId="77777777" w:rsidR="00A021D9" w:rsidRPr="00AA6441" w:rsidRDefault="00A021D9" w:rsidP="00124C38">
      <w:pPr>
        <w:pStyle w:val="Brdtext"/>
        <w:jc w:val="left"/>
      </w:pPr>
      <w:r w:rsidRPr="00AA6441">
        <w:t>Motioner från allmänna motionstiden 2021/2, bet. 2021/22:SoU14</w:t>
      </w:r>
    </w:p>
    <w:p w14:paraId="3B77442D" w14:textId="77777777" w:rsidR="00A021D9" w:rsidRPr="00AA6441" w:rsidRDefault="00A021D9" w:rsidP="00124C38">
      <w:pPr>
        <w:pStyle w:val="Brdtext"/>
        <w:jc w:val="left"/>
      </w:pPr>
      <w:r w:rsidRPr="00AA6441">
        <w:t>Skrivelsen är inte slutbehandlad.</w:t>
      </w:r>
    </w:p>
    <w:p w14:paraId="697F5194" w14:textId="77777777" w:rsidR="00A021D9" w:rsidRPr="00AA6441" w:rsidRDefault="00A021D9" w:rsidP="00A021D9">
      <w:pPr>
        <w:pStyle w:val="Brdtext"/>
      </w:pPr>
      <w:r w:rsidRPr="00AA6441">
        <w:t xml:space="preserve"> </w:t>
      </w:r>
    </w:p>
    <w:p w14:paraId="546995CC" w14:textId="74C4D192" w:rsidR="00A021D9" w:rsidRPr="00AA6441" w:rsidRDefault="00A021D9" w:rsidP="00A021D9">
      <w:pPr>
        <w:pStyle w:val="Brdtext"/>
      </w:pPr>
      <w:r w:rsidRPr="00AA6441">
        <w:t xml:space="preserve">Punkt 2 om </w:t>
      </w:r>
      <w:r w:rsidRPr="00AA6441">
        <w:rPr>
          <w:i/>
          <w:iCs/>
        </w:rPr>
        <w:t>nationell kartläggning av kompetensförsörjningen inom hälso- och sjukvården*</w:t>
      </w:r>
      <w:r w:rsidRPr="003A0247">
        <w:t>:</w:t>
      </w:r>
      <w:r w:rsidRPr="00AA6441">
        <w:rPr>
          <w:i/>
          <w:iCs/>
        </w:rPr>
        <w:t xml:space="preserve"> </w:t>
      </w:r>
      <w:r w:rsidRPr="00AA6441">
        <w:t>Riksdagen har tillkännagett för regeringen det som utskottet anför om nationell kartläggning av kompetensförsörjningen inom hälso- och sjukvården (bet. 2021/22:SoU14 s. 19)</w:t>
      </w:r>
      <w:r w:rsidR="00686C46">
        <w:t>.</w:t>
      </w:r>
      <w:r w:rsidRPr="00AA6441">
        <w:t xml:space="preserve"> I budgetpropositionen för 2023 (prop. 20212/223:1 utg.omr. 9 avsnitt 3.5 s. 49) anger regeringen följande. För att långsiktigt klara vårdens behov i hela landet behöver det nationella åtagandet för kompetensförsörjningen stärkas. Bristen på personal med rätt kompetens kan få allvarliga konsekvenser för patienter. Det kan resultera i felbehandlingar, brist på vårdplatser, felplaceringar och långa väntetider. </w:t>
      </w:r>
      <w:r w:rsidR="00820AA6" w:rsidRPr="00820AA6">
        <w:t xml:space="preserve">Regeringen har därför beslutat att ge Socialstyrelsen i uppdrag att, tillsammans med Nationella vårdkompetensrådet, ta fram förslag till en nationell plan för hälso- och sjukvårdens kompetensförsörjning </w:t>
      </w:r>
      <w:r w:rsidR="00DB6D01">
        <w:t>(</w:t>
      </w:r>
      <w:r w:rsidR="00820AA6" w:rsidRPr="00820AA6">
        <w:t xml:space="preserve">S2023/00256). </w:t>
      </w:r>
      <w:r w:rsidRPr="00AA6441">
        <w:t>Punkten är inte slutbehandlad.</w:t>
      </w:r>
    </w:p>
    <w:p w14:paraId="71A496B0" w14:textId="77777777" w:rsidR="00A021D9" w:rsidRPr="00AA6441" w:rsidRDefault="00A021D9" w:rsidP="00A021D9">
      <w:pPr>
        <w:pStyle w:val="Brdtextmedindrag"/>
      </w:pPr>
      <w:r w:rsidRPr="00AA6441">
        <w:t xml:space="preserve">Punkt 3 om </w:t>
      </w:r>
      <w:r w:rsidRPr="00AA6441">
        <w:rPr>
          <w:i/>
          <w:iCs/>
        </w:rPr>
        <w:t>kontinuerlig fortbildning</w:t>
      </w:r>
      <w:r w:rsidRPr="00AA6441">
        <w:t xml:space="preserve">*: Riksdagen har tillkännagett för regeringen det som utskottet anför om kontinuerlig fortbildning (bet. 2021/22:SoU14 s. 19). Utskottet har anfört att regeringen bör se över frågan om ett införande av krav på och rätt till kontinuerlig fortbildning av god kvalitet för personal inom hälso- och sjukvården. </w:t>
      </w:r>
    </w:p>
    <w:p w14:paraId="5235C723" w14:textId="1F0E21C1" w:rsidR="00A021D9" w:rsidRPr="00AA6441" w:rsidRDefault="00A021D9" w:rsidP="00A021D9">
      <w:pPr>
        <w:pStyle w:val="Brdtextmedindrag"/>
      </w:pPr>
      <w:r w:rsidRPr="00AA6441">
        <w:t xml:space="preserve">För att stödja vårdgivarna i arbetet med fortbildning av hälso- och sjukvårdspersonal har regeringen prioriterat vissa satsningar. Regeringen har inom ramen för överenskommelsen God och nära vård 2022, en omställning av hälso- och sjukvården med primärvården som nav mellan </w:t>
      </w:r>
      <w:r w:rsidR="00DB6D01">
        <w:t>staten</w:t>
      </w:r>
      <w:r w:rsidRPr="00AA6441">
        <w:t xml:space="preserve"> och </w:t>
      </w:r>
      <w:r w:rsidR="00890258">
        <w:t>Sveriges Kommuner och Regioner</w:t>
      </w:r>
      <w:r w:rsidR="00C4595B">
        <w:t xml:space="preserve">, </w:t>
      </w:r>
      <w:r w:rsidRPr="00AA6441">
        <w:t>SKR</w:t>
      </w:r>
      <w:r w:rsidR="00DB6D01">
        <w:t xml:space="preserve">, </w:t>
      </w:r>
      <w:r w:rsidRPr="00AA6441">
        <w:t>(S2022/00607) avsatt cirka 3 miljarder kronor för utvecklingsområdet Goda förutsättningar för vårdens medarbetare. Medlen ska t.ex. användas för att stärka kompetensutvecklingen för medarbetarna utifrån verksamhetens behov.</w:t>
      </w:r>
    </w:p>
    <w:p w14:paraId="74256473" w14:textId="62CDB55A" w:rsidR="00A021D9" w:rsidRPr="00AA6441" w:rsidRDefault="00A021D9" w:rsidP="00A021D9">
      <w:pPr>
        <w:pStyle w:val="Brdtextmedindrag"/>
      </w:pPr>
      <w:r w:rsidRPr="00AA6441">
        <w:t>I budgetpropositionen för 2023 (prop. 2022/23:1 utg.omr. 9 avsnitt 3.5 s. 49) avsätter regeringen 3,2 miljarder kronor under 2023 och c</w:t>
      </w:r>
      <w:r w:rsidR="00DB6D01">
        <w:t>irk</w:t>
      </w:r>
      <w:r w:rsidRPr="00AA6441">
        <w:t>a 1,2 miljarder kronor för 2024 och 2025 för att stödja regioner och kommuner i deras arbete med kompetensutveckling och kompetens</w:t>
      </w:r>
      <w:r w:rsidR="00124C38">
        <w:softHyphen/>
      </w:r>
      <w:r w:rsidRPr="00AA6441">
        <w:t>försörjning i hälso- och sjukvården. Fler sjuksköterskor behöver vidareutbilda sig till specialistsjuksköterska. Regeringen avsätter 500 miljoner kronor 2023 och beräknar 400 miljoner kronor årligen fr.o.m. 2024 för att öka vidareutbildning för sjuksköterskor. Regeringen avsätter 100 miljoner kronor per år fr.o.m. 2023 för att möjliggöra utvecklings- och karriärmöjligheter.</w:t>
      </w:r>
    </w:p>
    <w:p w14:paraId="598B8EB4" w14:textId="7450CDE5" w:rsidR="00A021D9" w:rsidRPr="00AA6441" w:rsidRDefault="00A021D9" w:rsidP="00A021D9">
      <w:pPr>
        <w:pStyle w:val="Brdtextmedindrag"/>
      </w:pPr>
      <w:r w:rsidRPr="00AA6441">
        <w:t xml:space="preserve">Planen är att återkomma till riksdagen i budgetpropositionen </w:t>
      </w:r>
      <w:r w:rsidR="004E0303">
        <w:t xml:space="preserve">för 2024 </w:t>
      </w:r>
      <w:r w:rsidRPr="00AA6441">
        <w:t xml:space="preserve">och där slutbehandla tillkännagivandet. Punkten är inte slutbehandlad. </w:t>
      </w:r>
    </w:p>
    <w:p w14:paraId="59EE8434" w14:textId="19D9D1B8" w:rsidR="00A021D9" w:rsidRPr="00AA6441" w:rsidRDefault="00A021D9" w:rsidP="00A021D9">
      <w:pPr>
        <w:pStyle w:val="Brdtextmedindrag"/>
      </w:pPr>
      <w:r w:rsidRPr="00AA6441">
        <w:t xml:space="preserve">Punkt 12 om </w:t>
      </w:r>
      <w:r w:rsidRPr="00AA6441">
        <w:rPr>
          <w:i/>
          <w:iCs/>
        </w:rPr>
        <w:t>vissa övergripande frågor om mödrahälso- och förlossningsvård</w:t>
      </w:r>
      <w:r w:rsidRPr="00AA6441">
        <w:t>*: Riksdagen har tillkännagett för regeringen det som utskottet anför om vissa övergripande frågor om mödrahälso- och förlossningsvård (bet. 2021/22:SoU14 s. 20 f</w:t>
      </w:r>
      <w:r w:rsidR="00812A74">
        <w:t>.</w:t>
      </w:r>
      <w:r w:rsidRPr="00AA6441">
        <w:t xml:space="preserve">). Utskottet anser att regeringen bör se över vissa övergripande frågor om mödrahälso- och förlossningsvård. Utskottet anser inledningsvis att regeringen bör se över hur tillgängligheten i förlossnings- och eftervården kan förbättras inklusive vård och behandling av förlossningsskador. Vidare </w:t>
      </w:r>
      <w:r w:rsidR="00043B5B">
        <w:t xml:space="preserve">anser utskottet att </w:t>
      </w:r>
      <w:r w:rsidRPr="00AA6441">
        <w:t xml:space="preserve">regeringen </w:t>
      </w:r>
      <w:r w:rsidR="00043B5B">
        <w:t xml:space="preserve">bör </w:t>
      </w:r>
      <w:r w:rsidRPr="00AA6441">
        <w:t>stärka möjligheterna till kontinuitet, jämlik vård och uppföljning av förlossningsvården samt se över frågan om att tidig och kontinuerlig uppföljning av komplikationer efter födsel ska standardiseras inom svensk förlossningsvård. Regeringen bör också se över frågan om att utöka mödrahälsovårdens ansvar för eftervården samt frågan om att införa tydliga riktlinjer för eftervårdsbesöket. Avslutningsvis bör regeringen ge lämplig myndighet i uppdrag att utreda ett krav på fysioterapeutisk kompetens om kvinnors hälsa vid eftervård efter förlossningen.</w:t>
      </w:r>
    </w:p>
    <w:p w14:paraId="742A6EF5" w14:textId="5AD969A9" w:rsidR="00043B5B" w:rsidRDefault="00A021D9" w:rsidP="00A021D9">
      <w:pPr>
        <w:pStyle w:val="Brdtextmedindrag"/>
      </w:pPr>
      <w:r w:rsidRPr="00AA6441">
        <w:t>I budgetproposit</w:t>
      </w:r>
      <w:r w:rsidR="00842AB7">
        <w:t>i</w:t>
      </w:r>
      <w:r w:rsidRPr="00AA6441">
        <w:t xml:space="preserve">onen för 2023 har regeringen aviserat en nationell plan för förlossningsvården som ska bidra till ökad tillgänglighet och minskade regionala skillnader (prop. 2022/23:1 utg.omr. 9 s. 49, </w:t>
      </w:r>
      <w:r w:rsidRPr="00AA6441" w:rsidDel="00043B5B">
        <w:t>bet. 2022/23:SoU1, rskr. 2022/23:75</w:t>
      </w:r>
      <w:r w:rsidRPr="00AA6441">
        <w:t xml:space="preserve">). </w:t>
      </w:r>
      <w:r w:rsidR="00043B5B" w:rsidRPr="00043B5B">
        <w:t>Regeringen har den 26</w:t>
      </w:r>
      <w:r w:rsidR="00DB6D01">
        <w:t> </w:t>
      </w:r>
      <w:r w:rsidR="00043B5B" w:rsidRPr="00043B5B">
        <w:t xml:space="preserve">januari </w:t>
      </w:r>
      <w:r w:rsidR="00DB6D01">
        <w:t xml:space="preserve">2023 </w:t>
      </w:r>
      <w:r w:rsidR="00043B5B" w:rsidRPr="00043B5B">
        <w:t xml:space="preserve">beslutat </w:t>
      </w:r>
      <w:r w:rsidR="00DB6D01">
        <w:t>att ge</w:t>
      </w:r>
      <w:r w:rsidR="00043B5B" w:rsidRPr="00043B5B">
        <w:t xml:space="preserve"> ett uppdrag till Socialstyrelsen att ta fram ett förslag till en nationell plan för förlossningsvården. Planen ska ange en tydlig inriktning för utvecklingen av förlossningsvården och utgöra ett stöd för ett mer strategiskt och systematiskt förbättringsarbete i regionerna med syfte att bl.a. öka tillgängligheten och minska regionala skillnader i vården.</w:t>
      </w:r>
    </w:p>
    <w:p w14:paraId="2E529F8D" w14:textId="74FC21A5" w:rsidR="00A021D9" w:rsidRPr="00AA6441" w:rsidRDefault="00A021D9" w:rsidP="007005D8">
      <w:pPr>
        <w:pStyle w:val="Brdtextmedindrag"/>
      </w:pPr>
      <w:r w:rsidRPr="00AA6441">
        <w:t xml:space="preserve">Regeringen har vidare </w:t>
      </w:r>
      <w:r w:rsidR="00DB6D01">
        <w:t xml:space="preserve">för statens räkning </w:t>
      </w:r>
      <w:r w:rsidRPr="00AA6441">
        <w:t>ingått en överen</w:t>
      </w:r>
      <w:r w:rsidR="00717D71">
        <w:t>s</w:t>
      </w:r>
      <w:r w:rsidRPr="00AA6441">
        <w:t>kommelse med S</w:t>
      </w:r>
      <w:r w:rsidR="00DB6D01">
        <w:t xml:space="preserve">veriges </w:t>
      </w:r>
      <w:r w:rsidR="00043B5B">
        <w:t>K</w:t>
      </w:r>
      <w:r w:rsidR="00DB6D01">
        <w:t xml:space="preserve">ommuner och </w:t>
      </w:r>
      <w:r w:rsidR="00043B5B">
        <w:t>R</w:t>
      </w:r>
      <w:r w:rsidR="00DB6D01">
        <w:t>egioner</w:t>
      </w:r>
      <w:r w:rsidRPr="00AA6441">
        <w:t xml:space="preserve"> om en personcentrerad, tillgänglig och jämlik hälso- och sjukvård. Inom ramen för överenskommelsen ska regionerna genomföra insatser för en samordnad graviditetsvårdkedja med god personalkonti</w:t>
      </w:r>
      <w:r w:rsidR="00717D71">
        <w:t>n</w:t>
      </w:r>
      <w:r w:rsidRPr="00AA6441">
        <w:t>u</w:t>
      </w:r>
      <w:r w:rsidR="00717D71">
        <w:t>i</w:t>
      </w:r>
      <w:r w:rsidRPr="00AA6441">
        <w:t xml:space="preserve">tet. Regionerna ska även se till att alla kvinnor erbjuds ett eftervårdsbesök och att det finns tydliga remissvägar vid fysiska och psykiska besvär. Vid behov ska kvinnor också erbjudas rehabilitering med stöd av fysioterapeut. Regionerna ska dessutom skapa förutsättningar för nya arbetssätt och stärka kompetensen i vården. Regeringen har vidare utvidgat </w:t>
      </w:r>
      <w:r w:rsidR="00DB6D01">
        <w:t xml:space="preserve">uppdraget till </w:t>
      </w:r>
      <w:r w:rsidRPr="00AA6441">
        <w:t xml:space="preserve">Socialstyrelsen att ta fram nationella riktlinjer och kompletterande kunskapsstöd för förlossningsvården (S2021/05135). I </w:t>
      </w:r>
      <w:r w:rsidR="00DB6D01">
        <w:t xml:space="preserve">det utvidgade </w:t>
      </w:r>
      <w:r w:rsidRPr="00AA6441">
        <w:t>uppdraget ingår även att ta fram ett medicinskt basprogram för mödrahälsovården och ett kunskapsstöd för normalförlossning. Socialstyrelsen och det nationella vårdkompetensrådet har också i uppdrag att föreslå insatser för att stärka attraktiviteten och kompetens</w:t>
      </w:r>
      <w:r w:rsidR="003C2263">
        <w:softHyphen/>
      </w:r>
      <w:r w:rsidRPr="00AA6441">
        <w:t xml:space="preserve">försörjningen av barnmorskor i förlossningsvården (S2022/00902). Uppdraget ska slutredovisas senast den 1 juni 2023. Punkten är inte slutbehandlad. </w:t>
      </w:r>
    </w:p>
    <w:p w14:paraId="32BFA3D7" w14:textId="735B6B6F" w:rsidR="00A021D9" w:rsidRPr="00AA6441" w:rsidRDefault="00A021D9" w:rsidP="00A021D9">
      <w:pPr>
        <w:pStyle w:val="Brdtextmedindrag"/>
      </w:pPr>
      <w:r w:rsidRPr="00AA6441">
        <w:t xml:space="preserve">Punkt 18 om </w:t>
      </w:r>
      <w:r w:rsidRPr="00AA6441">
        <w:rPr>
          <w:i/>
          <w:iCs/>
        </w:rPr>
        <w:t>medicinsk abort i hemmet</w:t>
      </w:r>
      <w:r w:rsidR="004536C1">
        <w:rPr>
          <w:i/>
          <w:iCs/>
        </w:rPr>
        <w:t xml:space="preserve"> (reservation 43)</w:t>
      </w:r>
      <w:r w:rsidRPr="00AA6441">
        <w:t xml:space="preserve">*: Riksdagen har tillkännagett för regeringen det som </w:t>
      </w:r>
      <w:r w:rsidR="004536C1">
        <w:t xml:space="preserve">anförs </w:t>
      </w:r>
      <w:r w:rsidRPr="00AA6441">
        <w:t>i reservation</w:t>
      </w:r>
      <w:r w:rsidR="004536C1">
        <w:t>en</w:t>
      </w:r>
      <w:r w:rsidRPr="00AA6441">
        <w:t xml:space="preserve"> om medicinsk abort i hemmet (bet. 2021/22:SoU14 s. 67).</w:t>
      </w:r>
    </w:p>
    <w:p w14:paraId="7CFD2ABF" w14:textId="1F51CEA1" w:rsidR="00A021D9" w:rsidRPr="00AA6441" w:rsidRDefault="00A021D9" w:rsidP="00A021D9">
      <w:pPr>
        <w:pStyle w:val="Brdtextmedindrag"/>
      </w:pPr>
      <w:r w:rsidRPr="00AA6441">
        <w:t>I reservationen anförs att regeringen bör se över frågan om att modernisera abortlagstiftningen i syfte att stärka kvinnors själv</w:t>
      </w:r>
      <w:r w:rsidR="003C2263">
        <w:softHyphen/>
      </w:r>
      <w:r w:rsidRPr="00AA6441">
        <w:t>bestämmande. Abortlagen bör ändras så att kvinnor som vill, efter konsultation, ska kunna hämta ut sin abortmedicin på apotek. Hela den medicinska aborten kan därmed genomföras i hemmet</w:t>
      </w:r>
      <w:r w:rsidR="00C4595B">
        <w:t>.</w:t>
      </w:r>
    </w:p>
    <w:p w14:paraId="175DD1B5" w14:textId="4352E84C" w:rsidR="00A021D9" w:rsidRPr="00AA6441" w:rsidRDefault="00A021D9" w:rsidP="00A021D9">
      <w:pPr>
        <w:pStyle w:val="Brdtextmedindrag"/>
      </w:pPr>
      <w:r w:rsidRPr="00AA6441">
        <w:t xml:space="preserve">Regeringen beslutade den 20 december 2021 att ge Statens beredning för medicinsk och social utvärdering (SBU) i uppdrag att utvärdera det vetenskapliga stödet avseende positiva och negativa effekter av medicinska aborter utförda i hemmet (S2021/08111). I utvärderingen ska t.ex. aspekter som rör kvalitet, kontinuitet och patientsäkerhet samt effekter för patienter och profession lyftas och överförbarheten till en svensk kontext beaktas. I arbetet ska SBU beakta synpunkter från Socialstyrelsen och andra berörda aktörer. Regeringen avser att återkomma i frågan efter </w:t>
      </w:r>
      <w:r w:rsidR="00DB6D01">
        <w:t xml:space="preserve">myndighetens </w:t>
      </w:r>
      <w:r w:rsidRPr="00AA6441">
        <w:t>redovisning av uppdraget den 31 maj 2023. Punkten är inte slutbehandlad.</w:t>
      </w:r>
    </w:p>
    <w:p w14:paraId="0542CB06" w14:textId="2B410C0E" w:rsidR="00A021D9" w:rsidRPr="00AA6441" w:rsidRDefault="00A021D9" w:rsidP="00A021D9">
      <w:pPr>
        <w:pStyle w:val="Brdtextmedindrag"/>
      </w:pPr>
      <w:r w:rsidRPr="00AA6441">
        <w:t xml:space="preserve">Punkt 20 om </w:t>
      </w:r>
      <w:r w:rsidRPr="00AA6441">
        <w:rPr>
          <w:i/>
          <w:iCs/>
        </w:rPr>
        <w:t>könsstympning</w:t>
      </w:r>
      <w:r w:rsidRPr="00AA6441">
        <w:t>*: Riksdagen har tillkännagett för regeringen det som utskottet anför om könsstympning (bet. 2021/22:SoU14 s. 36 f</w:t>
      </w:r>
      <w:r w:rsidR="00812A74">
        <w:t>.</w:t>
      </w:r>
      <w:r w:rsidRPr="00AA6441">
        <w:t xml:space="preserve">). Utskottet anser att regeringen bör se över frågan om könsstympning. </w:t>
      </w:r>
      <w:r w:rsidR="0087044F">
        <w:t>Utskottet anser att f</w:t>
      </w:r>
      <w:r w:rsidRPr="00AA6441">
        <w:t>lickor och kvinnor som har besvär kopplade till könsstympning måste få tillgång till behövlig vård, och regeringen bör därför se över frågan om en kunskapshöjning när det gäller könsstympning. Vidare bör regeringen se över frågan om rättsintyg vid misstanke om könsstympning. Vid behov ska specialister kunna utföra bedömningen för rättsintyg.</w:t>
      </w:r>
    </w:p>
    <w:p w14:paraId="6E73567B" w14:textId="24DC47CD" w:rsidR="00A021D9" w:rsidRPr="00AA6441" w:rsidRDefault="00A021D9" w:rsidP="00A021D9">
      <w:pPr>
        <w:pStyle w:val="Brdtextmedindrag"/>
      </w:pPr>
      <w:r w:rsidRPr="00AA6441">
        <w:t>Inom ramen för regeringen</w:t>
      </w:r>
      <w:r w:rsidR="00DB6D01">
        <w:t>s</w:t>
      </w:r>
      <w:r w:rsidRPr="00AA6441">
        <w:t xml:space="preserve"> satsning på förlossningsvård och kvinnors hälsa har regeringen </w:t>
      </w:r>
      <w:r w:rsidR="00DB6D01">
        <w:t xml:space="preserve">för statens räkning </w:t>
      </w:r>
      <w:r w:rsidRPr="00AA6441">
        <w:t>ingått en överenskommelse med S</w:t>
      </w:r>
      <w:r w:rsidR="00DB6D01">
        <w:t>veriges Kommuner och Regioner</w:t>
      </w:r>
      <w:r w:rsidRPr="00AA6441">
        <w:t xml:space="preserve"> om en personcentrerad, tillgänglig och jämlik mödrahälsovård och förlossnings</w:t>
      </w:r>
      <w:r w:rsidR="003C2263">
        <w:softHyphen/>
      </w:r>
      <w:r w:rsidRPr="00AA6441">
        <w:t xml:space="preserve">vård samt förstärkta insatser för kvinnors hälsa </w:t>
      </w:r>
      <w:r w:rsidRPr="0087044F">
        <w:t>(S2022/</w:t>
      </w:r>
      <w:r w:rsidR="0087044F" w:rsidRPr="001D4D4B">
        <w:t>00371</w:t>
      </w:r>
      <w:r w:rsidRPr="0087044F">
        <w:t>)</w:t>
      </w:r>
      <w:r w:rsidRPr="00AA6441">
        <w:t xml:space="preserve"> I överenskommelsen avsätts medel för att stimulera stärkt och långsiktigt hållbar kompetens samt likvärdig vård över hela landet för personer som blivit utsatta för sexuellt våld eller könsstympning. I överenskommelsen ingår att regionerna ska se till att det finns en tydlig vårdkedja för personer som blivit utsatta för sexuellt våld eller könsstympning. Vidare ska regionerna arbeta för att kunskapen hos vårdens medarbetare ökar i syfte att bättre kunna upptäcka sexuellt våld och könsstympning hos vårdsökande kvinnor samt för ett förbättrat bemötande av kvinnor och flickor som utsatts för sexuellt våld och könsstympning.</w:t>
      </w:r>
    </w:p>
    <w:p w14:paraId="59C99A74" w14:textId="1F95E03B" w:rsidR="00A021D9" w:rsidRPr="00AA6441" w:rsidRDefault="00A021D9" w:rsidP="00A021D9">
      <w:pPr>
        <w:pStyle w:val="Brdtextmedindrag"/>
      </w:pPr>
      <w:r w:rsidRPr="00AA6441">
        <w:t>I maj 2021 beslutade regeringen om ett omfattande myndighets</w:t>
      </w:r>
      <w:r w:rsidR="00FE3EA3">
        <w:softHyphen/>
      </w:r>
      <w:r w:rsidRPr="00AA6441">
        <w:t xml:space="preserve">gemensamt uppdrag om insatser för att förebygga och bekämpa könsstympning av flickor och kvinnor (A2021/01029). Beslutet byggde på en överenskommelse mellan regeringen, Centerpartiet och Liberalerna. </w:t>
      </w:r>
    </w:p>
    <w:p w14:paraId="26373207" w14:textId="2161DEDA" w:rsidR="00A021D9" w:rsidRPr="00AA6441" w:rsidRDefault="00A021D9" w:rsidP="00A021D9">
      <w:pPr>
        <w:pStyle w:val="Brdtextmedindrag"/>
      </w:pPr>
      <w:r w:rsidRPr="00AA6441">
        <w:t xml:space="preserve">I syfte att öka kvaliteten i rättsintygen i anledning av brott </w:t>
      </w:r>
      <w:r w:rsidR="0087044F" w:rsidRPr="0087044F">
        <w:t>har förordningen (2005:1063) om rättsintyg i anledning av brott</w:t>
      </w:r>
      <w:r w:rsidR="00091088">
        <w:t xml:space="preserve"> </w:t>
      </w:r>
      <w:r w:rsidR="0087044F">
        <w:t xml:space="preserve">ändrats </w:t>
      </w:r>
      <w:r w:rsidR="00091088">
        <w:t xml:space="preserve">på </w:t>
      </w:r>
      <w:r w:rsidR="0087044F">
        <w:t xml:space="preserve">så </w:t>
      </w:r>
      <w:r w:rsidR="00091088">
        <w:t>sätt</w:t>
      </w:r>
      <w:r w:rsidR="0087044F">
        <w:t xml:space="preserve"> </w:t>
      </w:r>
      <w:r w:rsidRPr="00AA6441">
        <w:t xml:space="preserve">att Rättsmedicinalverket får meddela föreskrifter om ett rättsintygs utformning och innehåll. </w:t>
      </w:r>
      <w:r w:rsidR="0087044F">
        <w:t>Förordningsändringen trädde i kraft den 1</w:t>
      </w:r>
      <w:r w:rsidR="00DB6D01">
        <w:t> </w:t>
      </w:r>
      <w:r w:rsidR="0087044F">
        <w:t xml:space="preserve">mars 2022. </w:t>
      </w:r>
    </w:p>
    <w:p w14:paraId="2E8700E0" w14:textId="1F386ED1" w:rsidR="00A021D9" w:rsidRPr="00AA6441" w:rsidRDefault="00A021D9" w:rsidP="00A021D9">
      <w:pPr>
        <w:pStyle w:val="Brdtextmedindrag"/>
      </w:pPr>
      <w:r w:rsidRPr="00AA6441">
        <w:t xml:space="preserve">I en delredovisning av det myndighetsgemensamma uppdraget </w:t>
      </w:r>
      <w:r w:rsidR="00DB6D01">
        <w:t xml:space="preserve">(A2021/01029) </w:t>
      </w:r>
      <w:r w:rsidRPr="00AA6441">
        <w:t>framgår dessutom att Rättsmedicinalverket ska arbeta för att alla rättsläkare har goda kunskaper om könsstympning, kan undersöka och utfärda rättsintyg som ligger inom vetenskapligt kunskapsområde. Rätts</w:t>
      </w:r>
      <w:r w:rsidR="003C2263">
        <w:softHyphen/>
      </w:r>
      <w:r w:rsidRPr="00AA6441">
        <w:t>medicinalverket ska också presentera för polis och åklagare vad myndigheten kan bistå med och hur de berörda aktörerna bör samarbeta för att förbättra brottsutredningarna. Uppdrage</w:t>
      </w:r>
      <w:r w:rsidR="00DB6D01">
        <w:t>t</w:t>
      </w:r>
      <w:r w:rsidRPr="00AA6441">
        <w:t xml:space="preserve"> ska slutredovisas den 28 september 2023. Punkten är inte slutbehandlad. </w:t>
      </w:r>
    </w:p>
    <w:p w14:paraId="0C394C0C" w14:textId="77777777" w:rsidR="00A021D9" w:rsidRPr="00AA6441" w:rsidRDefault="00A021D9" w:rsidP="00A021D9">
      <w:pPr>
        <w:pStyle w:val="Brdtextmedindrag"/>
      </w:pPr>
      <w:r w:rsidRPr="00AA6441">
        <w:t>Följande punkter är inte slutbehandlade: 2, 3, 12, 18 och 20.</w:t>
      </w:r>
    </w:p>
    <w:p w14:paraId="03C2F1E9" w14:textId="18CBF4D5" w:rsidR="00A021D9" w:rsidRPr="00AA6441" w:rsidRDefault="00A021D9" w:rsidP="00A021D9">
      <w:pPr>
        <w:pStyle w:val="Rubrik5utannumrering"/>
      </w:pPr>
      <w:bookmarkStart w:id="237" w:name="_Hlk122512023"/>
      <w:r w:rsidRPr="00AA6441">
        <w:t>6</w:t>
      </w:r>
      <w:r w:rsidR="003E0485">
        <w:t>6</w:t>
      </w:r>
      <w:r w:rsidRPr="00AA6441">
        <w:t>. Rskr. 2021/22:249</w:t>
      </w:r>
    </w:p>
    <w:p w14:paraId="68C72E1E" w14:textId="77777777" w:rsidR="00A021D9" w:rsidRPr="00AA6441" w:rsidRDefault="00A021D9" w:rsidP="00A021D9">
      <w:pPr>
        <w:pStyle w:val="Brdtext"/>
      </w:pPr>
      <w:r w:rsidRPr="00AA6441">
        <w:t xml:space="preserve">Extra ändringsbudget för 2022 – Tillfälligt sänkt skatt på bensin och diesel samt hantering av överskott av vaccindoser </w:t>
      </w:r>
    </w:p>
    <w:bookmarkEnd w:id="237"/>
    <w:p w14:paraId="3C4110C3" w14:textId="77777777" w:rsidR="00A021D9" w:rsidRPr="00AA6441" w:rsidRDefault="00A021D9" w:rsidP="00A021D9">
      <w:pPr>
        <w:pStyle w:val="Brdtext"/>
      </w:pPr>
      <w:r w:rsidRPr="00AA6441">
        <w:t>Prop. 2021/22:221, bet. 2021/22:FiU39</w:t>
      </w:r>
    </w:p>
    <w:p w14:paraId="272CD6D8" w14:textId="77777777" w:rsidR="00A021D9" w:rsidRPr="00AA6441" w:rsidRDefault="00A021D9" w:rsidP="00A021D9">
      <w:pPr>
        <w:pStyle w:val="Brdtext"/>
      </w:pPr>
      <w:r w:rsidRPr="00AA6441">
        <w:t>Skrivelsen är slutbehandlad.</w:t>
      </w:r>
    </w:p>
    <w:p w14:paraId="7E3AD350" w14:textId="77777777" w:rsidR="00A021D9" w:rsidRPr="00AA6441" w:rsidRDefault="00A021D9" w:rsidP="00A021D9">
      <w:pPr>
        <w:pStyle w:val="Brdtext"/>
      </w:pPr>
    </w:p>
    <w:p w14:paraId="31C9A2C4" w14:textId="57D84902" w:rsidR="00A021D9" w:rsidRPr="00AA6441" w:rsidRDefault="00A021D9" w:rsidP="00A021D9">
      <w:pPr>
        <w:pStyle w:val="Brdtext"/>
      </w:pPr>
      <w:r w:rsidRPr="00AA6441">
        <w:t xml:space="preserve">Punkt 1 om </w:t>
      </w:r>
      <w:r w:rsidRPr="00AA6441">
        <w:rPr>
          <w:i/>
          <w:iCs/>
        </w:rPr>
        <w:t>ändring av statens budget</w:t>
      </w:r>
      <w:r w:rsidR="00832913">
        <w:t>,</w:t>
      </w:r>
      <w:r w:rsidRPr="00AA6441">
        <w:t xml:space="preserve"> a) </w:t>
      </w:r>
      <w:r w:rsidR="00832913">
        <w:t>–</w:t>
      </w:r>
      <w:r w:rsidR="00160329">
        <w:t> </w:t>
      </w:r>
      <w:r w:rsidR="00832913">
        <w:t xml:space="preserve">c): </w:t>
      </w:r>
      <w:r w:rsidR="00832913" w:rsidRPr="00AA6441">
        <w:t xml:space="preserve">Regeringen har den 5 maj 2022 </w:t>
      </w:r>
      <w:r w:rsidR="00DB6D01">
        <w:t>beslutat om en</w:t>
      </w:r>
      <w:r w:rsidR="00832913" w:rsidRPr="00AA6441">
        <w:t xml:space="preserve"> ändring av regleringsbrev 1:6 Bidrag till folkhälsa och sjukvård. </w:t>
      </w:r>
      <w:r w:rsidR="00832913">
        <w:t xml:space="preserve">Punkterna är slutbehandlade. </w:t>
      </w:r>
    </w:p>
    <w:p w14:paraId="41B26054" w14:textId="7C668B2E" w:rsidR="003C0B07" w:rsidRPr="00EF22E8" w:rsidRDefault="003E0485" w:rsidP="00EF22E8">
      <w:pPr>
        <w:pStyle w:val="Rubrik5utannumrering"/>
      </w:pPr>
      <w:r>
        <w:t>67</w:t>
      </w:r>
      <w:r w:rsidR="003C0B07" w:rsidRPr="00EF22E8">
        <w:t>. Rskr. 2021/22:250</w:t>
      </w:r>
    </w:p>
    <w:p w14:paraId="73263C45" w14:textId="77777777" w:rsidR="003C0B07" w:rsidRDefault="003C0B07" w:rsidP="003C0B07">
      <w:pPr>
        <w:pStyle w:val="Brdtextmedindrag"/>
        <w:ind w:firstLine="0"/>
      </w:pPr>
      <w:r>
        <w:t>Ökat stöd till civilsamhället</w:t>
      </w:r>
    </w:p>
    <w:p w14:paraId="1CE32764" w14:textId="77777777" w:rsidR="003C0B07" w:rsidRDefault="003C0B07" w:rsidP="003C0B07">
      <w:pPr>
        <w:pStyle w:val="Brdtextmedindrag"/>
        <w:ind w:firstLine="0"/>
      </w:pPr>
      <w:r>
        <w:t>Utskottsinitiativ, bet. 2021/22:FiU39</w:t>
      </w:r>
    </w:p>
    <w:p w14:paraId="35DD6F04" w14:textId="371286D2" w:rsidR="00160329" w:rsidRDefault="003C0B07" w:rsidP="003C0B07">
      <w:pPr>
        <w:pStyle w:val="Brdtextmedindrag"/>
        <w:ind w:firstLine="0"/>
      </w:pPr>
      <w:r>
        <w:t>Skrivelsen är slutbehandlad.</w:t>
      </w:r>
      <w:r w:rsidR="00D577FF">
        <w:t xml:space="preserve"> </w:t>
      </w:r>
    </w:p>
    <w:p w14:paraId="0FD6AEC8" w14:textId="77777777" w:rsidR="003C0B07" w:rsidRDefault="003C0B07" w:rsidP="003C0B07">
      <w:pPr>
        <w:pStyle w:val="Brdtextmedindrag"/>
        <w:ind w:firstLine="0"/>
      </w:pPr>
    </w:p>
    <w:p w14:paraId="39FBE2E2" w14:textId="6145898F" w:rsidR="003C0B07" w:rsidRDefault="003C0B07" w:rsidP="003C0B07">
      <w:pPr>
        <w:pStyle w:val="Brdtextmedindrag"/>
        <w:ind w:firstLine="0"/>
      </w:pPr>
      <w:r>
        <w:t>Punkt</w:t>
      </w:r>
      <w:r w:rsidR="00E36081">
        <w:t> </w:t>
      </w:r>
      <w:r>
        <w:t xml:space="preserve">3 om </w:t>
      </w:r>
      <w:r w:rsidRPr="001F736C">
        <w:rPr>
          <w:i/>
          <w:iCs/>
        </w:rPr>
        <w:t>ökat stöd till civilsamhället</w:t>
      </w:r>
      <w:r>
        <w:t>*: Riksdagen har tillkännagett för regeringen det som utskottet anför om ytterligare stöd till civilsamhället för stöd till nyanlända ukrainare (bet. 2021/22 FiU39 s. 13</w:t>
      </w:r>
      <w:r w:rsidR="00E36081">
        <w:t> </w:t>
      </w:r>
      <w:r>
        <w:t>f.).</w:t>
      </w:r>
      <w:r>
        <w:rPr>
          <w:rFonts w:eastAsiaTheme="minorHAnsi" w:cstheme="minorBidi"/>
          <w:szCs w:val="22"/>
        </w:rPr>
        <w:t xml:space="preserve"> </w:t>
      </w:r>
      <w:r w:rsidRPr="00CB07BA">
        <w:rPr>
          <w:rFonts w:eastAsiaTheme="minorHAnsi" w:cstheme="minorBidi"/>
          <w:szCs w:val="22"/>
        </w:rPr>
        <w:t>Efter förslag i Extra ändringsbudget för 2022 – Vårändringsbudget för 2022 och stöd till Ukraina tillfördes 100</w:t>
      </w:r>
      <w:r w:rsidR="00160329">
        <w:rPr>
          <w:rFonts w:eastAsiaTheme="minorHAnsi" w:cstheme="minorBidi"/>
          <w:szCs w:val="22"/>
        </w:rPr>
        <w:t> </w:t>
      </w:r>
      <w:r w:rsidRPr="00CB07BA">
        <w:rPr>
          <w:rFonts w:eastAsiaTheme="minorHAnsi" w:cstheme="minorBidi"/>
          <w:szCs w:val="22"/>
        </w:rPr>
        <w:t xml:space="preserve">miljoner kronor </w:t>
      </w:r>
      <w:r>
        <w:rPr>
          <w:rFonts w:eastAsiaTheme="minorHAnsi" w:cstheme="minorBidi"/>
          <w:szCs w:val="22"/>
        </w:rPr>
        <w:t xml:space="preserve">till </w:t>
      </w:r>
      <w:r w:rsidRPr="00CB07BA">
        <w:rPr>
          <w:rFonts w:eastAsiaTheme="minorHAnsi" w:cstheme="minorBidi"/>
          <w:szCs w:val="22"/>
        </w:rPr>
        <w:t xml:space="preserve">anslaget 13:5 Insatser för den ideella sektorn inom utgiftsområde 17 Kultur, medier, trossamfund och fritid </w:t>
      </w:r>
      <w:r>
        <w:rPr>
          <w:rFonts w:eastAsiaTheme="minorHAnsi" w:cstheme="minorBidi"/>
          <w:szCs w:val="22"/>
        </w:rPr>
        <w:t>(prop. 2021/22:99 s.</w:t>
      </w:r>
      <w:r w:rsidR="00E36081">
        <w:rPr>
          <w:rFonts w:eastAsiaTheme="minorHAnsi" w:cstheme="minorBidi"/>
          <w:szCs w:val="22"/>
        </w:rPr>
        <w:t> </w:t>
      </w:r>
      <w:r>
        <w:rPr>
          <w:rFonts w:eastAsiaTheme="minorHAnsi" w:cstheme="minorBidi"/>
          <w:szCs w:val="22"/>
        </w:rPr>
        <w:t xml:space="preserve">183) </w:t>
      </w:r>
      <w:r w:rsidRPr="00CB07BA">
        <w:rPr>
          <w:rFonts w:eastAsiaTheme="minorHAnsi" w:cstheme="minorBidi"/>
          <w:szCs w:val="22"/>
        </w:rPr>
        <w:t>för humanitära insatser via organisationer inom det civila samhället i samband med mottagande av skyddsbehövande med anledning av Rysslands invasion av Ukraina. Av medlen har 30</w:t>
      </w:r>
      <w:r w:rsidR="00160329">
        <w:rPr>
          <w:rFonts w:eastAsiaTheme="minorHAnsi" w:cstheme="minorBidi"/>
          <w:szCs w:val="22"/>
        </w:rPr>
        <w:t> </w:t>
      </w:r>
      <w:r w:rsidRPr="00CB07BA">
        <w:rPr>
          <w:rFonts w:eastAsiaTheme="minorHAnsi" w:cstheme="minorBidi"/>
          <w:szCs w:val="22"/>
        </w:rPr>
        <w:t xml:space="preserve">miljoner kronor använts för att återställa en tidigare omfördelning från arbete med covid-19-pandemin till insatser för flyktingmottagande. Efter förslag i samma proposition </w:t>
      </w:r>
      <w:r>
        <w:rPr>
          <w:rFonts w:eastAsiaTheme="minorHAnsi" w:cstheme="minorBidi"/>
          <w:szCs w:val="22"/>
        </w:rPr>
        <w:t>(s.</w:t>
      </w:r>
      <w:r w:rsidR="00E36081">
        <w:rPr>
          <w:rFonts w:eastAsiaTheme="minorHAnsi" w:cstheme="minorBidi"/>
          <w:szCs w:val="22"/>
        </w:rPr>
        <w:t> </w:t>
      </w:r>
      <w:r>
        <w:rPr>
          <w:rFonts w:eastAsiaTheme="minorHAnsi" w:cstheme="minorBidi"/>
          <w:szCs w:val="22"/>
        </w:rPr>
        <w:t xml:space="preserve">178) </w:t>
      </w:r>
      <w:r w:rsidRPr="00CB07BA">
        <w:rPr>
          <w:rFonts w:eastAsiaTheme="minorHAnsi" w:cstheme="minorBidi"/>
          <w:szCs w:val="22"/>
        </w:rPr>
        <w:t>tillfördes även 30</w:t>
      </w:r>
      <w:r w:rsidR="00E36081">
        <w:rPr>
          <w:rFonts w:eastAsiaTheme="minorHAnsi" w:cstheme="minorBidi"/>
          <w:szCs w:val="22"/>
        </w:rPr>
        <w:t> </w:t>
      </w:r>
      <w:r w:rsidRPr="00CB07BA">
        <w:rPr>
          <w:rFonts w:eastAsiaTheme="minorHAnsi" w:cstheme="minorBidi"/>
          <w:szCs w:val="22"/>
        </w:rPr>
        <w:t xml:space="preserve">miljoner kronor </w:t>
      </w:r>
      <w:r>
        <w:rPr>
          <w:rFonts w:eastAsiaTheme="minorHAnsi" w:cstheme="minorBidi"/>
          <w:szCs w:val="22"/>
        </w:rPr>
        <w:t>till</w:t>
      </w:r>
      <w:r w:rsidRPr="00CB07BA">
        <w:rPr>
          <w:rFonts w:eastAsiaTheme="minorHAnsi" w:cstheme="minorBidi"/>
          <w:szCs w:val="22"/>
        </w:rPr>
        <w:t xml:space="preserve"> anslaget 1:1 Etableringsåtgärder inom utgiftsområde 13 Jämställdhet och nyanlända invandrares etablering. Medlen har använts för bidrag till kommuner för att i samarbete med civilsamhället kunna erbjuda lokala insatser kopplade till arbetsmarknaden och samhällslivet till personer på flykt från Ukraina som har beviljats tillfälligt skydd i Sverige. Efter förslag i Extra ändringsbudget för 2022 – Stöd till jordbruket och fiskerinäringen samt kompensation för höga energipriser (</w:t>
      </w:r>
      <w:bookmarkStart w:id="238" w:name="_Hlk124331352"/>
      <w:r w:rsidRPr="00CB07BA">
        <w:rPr>
          <w:rFonts w:eastAsiaTheme="minorHAnsi" w:cstheme="minorBidi"/>
          <w:szCs w:val="22"/>
        </w:rPr>
        <w:t>prop. 2021/22:252</w:t>
      </w:r>
      <w:r>
        <w:rPr>
          <w:rFonts w:eastAsiaTheme="minorHAnsi" w:cstheme="minorBidi"/>
          <w:szCs w:val="22"/>
        </w:rPr>
        <w:t xml:space="preserve"> s.</w:t>
      </w:r>
      <w:r w:rsidR="00E36081">
        <w:rPr>
          <w:rFonts w:eastAsiaTheme="minorHAnsi" w:cstheme="minorBidi"/>
          <w:szCs w:val="22"/>
        </w:rPr>
        <w:t> </w:t>
      </w:r>
      <w:r>
        <w:rPr>
          <w:rFonts w:eastAsiaTheme="minorHAnsi" w:cstheme="minorBidi"/>
          <w:szCs w:val="22"/>
        </w:rPr>
        <w:t>27</w:t>
      </w:r>
      <w:r w:rsidRPr="00CB07BA">
        <w:rPr>
          <w:rFonts w:eastAsiaTheme="minorHAnsi" w:cstheme="minorBidi"/>
          <w:szCs w:val="22"/>
        </w:rPr>
        <w:t>,</w:t>
      </w:r>
      <w:bookmarkEnd w:id="238"/>
      <w:r w:rsidRPr="00CB07BA">
        <w:rPr>
          <w:rFonts w:eastAsiaTheme="minorHAnsi" w:cstheme="minorBidi"/>
          <w:szCs w:val="22"/>
        </w:rPr>
        <w:t xml:space="preserve"> bet. 2021/22:FiU48, rskr. 2021/22:437) har därutöver 50 miljoner kronor tillförts anslaget 14:3 Särskilda insatser inom folkbildningen inom utgiftsområde 17 Kultur, medier, trossamfund och fritid för att stärka nyanländas möjligheter att stärka sina kunskaper i svenska och om samhället samt för att främja deras deltagande i samhällslivet. </w:t>
      </w:r>
      <w:r>
        <w:rPr>
          <w:rFonts w:eastAsiaTheme="minorHAnsi" w:cstheme="minorBidi"/>
          <w:szCs w:val="22"/>
        </w:rPr>
        <w:t>I budget</w:t>
      </w:r>
      <w:r w:rsidRPr="00CB07BA">
        <w:rPr>
          <w:rFonts w:eastAsiaTheme="minorHAnsi" w:cstheme="minorBidi"/>
          <w:szCs w:val="22"/>
        </w:rPr>
        <w:t>proposition</w:t>
      </w:r>
      <w:r w:rsidR="00116597">
        <w:rPr>
          <w:rFonts w:eastAsiaTheme="minorHAnsi" w:cstheme="minorBidi"/>
          <w:szCs w:val="22"/>
        </w:rPr>
        <w:t>en</w:t>
      </w:r>
      <w:r>
        <w:rPr>
          <w:rFonts w:eastAsiaTheme="minorHAnsi" w:cstheme="minorBidi"/>
          <w:szCs w:val="22"/>
        </w:rPr>
        <w:t xml:space="preserve"> för 2023</w:t>
      </w:r>
      <w:r w:rsidRPr="00CB07BA">
        <w:rPr>
          <w:rFonts w:eastAsiaTheme="minorHAnsi" w:cstheme="minorBidi"/>
          <w:szCs w:val="22"/>
        </w:rPr>
        <w:t xml:space="preserve"> </w:t>
      </w:r>
      <w:r>
        <w:rPr>
          <w:rFonts w:eastAsiaTheme="minorHAnsi" w:cstheme="minorBidi"/>
          <w:szCs w:val="22"/>
        </w:rPr>
        <w:t>(prop. 2022/23:1, utg.omr. 17 avsnitt 17.5 s.</w:t>
      </w:r>
      <w:r w:rsidR="00E36081">
        <w:rPr>
          <w:rFonts w:eastAsiaTheme="minorHAnsi" w:cstheme="minorBidi"/>
          <w:szCs w:val="22"/>
        </w:rPr>
        <w:t> </w:t>
      </w:r>
      <w:r>
        <w:rPr>
          <w:rFonts w:eastAsiaTheme="minorHAnsi" w:cstheme="minorBidi"/>
          <w:szCs w:val="22"/>
        </w:rPr>
        <w:t>180–183)</w:t>
      </w:r>
      <w:r w:rsidRPr="00CB07BA">
        <w:rPr>
          <w:rFonts w:eastAsiaTheme="minorHAnsi" w:cstheme="minorBidi"/>
          <w:szCs w:val="22"/>
        </w:rPr>
        <w:t xml:space="preserve"> lämna</w:t>
      </w:r>
      <w:r>
        <w:rPr>
          <w:rFonts w:eastAsiaTheme="minorHAnsi" w:cstheme="minorBidi"/>
          <w:szCs w:val="22"/>
        </w:rPr>
        <w:t>de</w:t>
      </w:r>
      <w:r w:rsidRPr="00CB07BA">
        <w:rPr>
          <w:rFonts w:eastAsiaTheme="minorHAnsi" w:cstheme="minorBidi"/>
          <w:szCs w:val="22"/>
        </w:rPr>
        <w:t xml:space="preserve"> regeringen förslag om ytterligare stöd till anslag 14:3 Särskilda insatser inom folkbildningen för 2023.</w:t>
      </w:r>
      <w:r>
        <w:rPr>
          <w:rFonts w:eastAsiaTheme="minorHAnsi" w:cstheme="minorBidi"/>
          <w:szCs w:val="22"/>
        </w:rPr>
        <w:t xml:space="preserve"> I budgetpropositionen för 2023 </w:t>
      </w:r>
      <w:r w:rsidRPr="00CB07BA">
        <w:rPr>
          <w:rFonts w:eastAsiaTheme="minorHAnsi" w:cstheme="minorBidi"/>
          <w:szCs w:val="22"/>
        </w:rPr>
        <w:t>bedöm</w:t>
      </w:r>
      <w:r>
        <w:rPr>
          <w:rFonts w:eastAsiaTheme="minorHAnsi" w:cstheme="minorBidi"/>
          <w:szCs w:val="22"/>
        </w:rPr>
        <w:t>de</w:t>
      </w:r>
      <w:r w:rsidRPr="00CB07BA">
        <w:rPr>
          <w:rFonts w:eastAsiaTheme="minorHAnsi" w:cstheme="minorBidi"/>
          <w:szCs w:val="22"/>
        </w:rPr>
        <w:t xml:space="preserve"> </w:t>
      </w:r>
      <w:r>
        <w:rPr>
          <w:rFonts w:eastAsiaTheme="minorHAnsi" w:cstheme="minorBidi"/>
          <w:szCs w:val="22"/>
        </w:rPr>
        <w:t>regeringen</w:t>
      </w:r>
      <w:r w:rsidRPr="00CB07BA">
        <w:rPr>
          <w:rFonts w:eastAsiaTheme="minorHAnsi" w:cstheme="minorBidi"/>
          <w:szCs w:val="22"/>
        </w:rPr>
        <w:t xml:space="preserve"> att tidigare beslutade </w:t>
      </w:r>
      <w:r>
        <w:rPr>
          <w:rFonts w:eastAsiaTheme="minorHAnsi" w:cstheme="minorBidi"/>
          <w:szCs w:val="22"/>
        </w:rPr>
        <w:t xml:space="preserve">åtgärder tillsammans med </w:t>
      </w:r>
      <w:r w:rsidRPr="00CB07BA">
        <w:rPr>
          <w:rFonts w:eastAsiaTheme="minorHAnsi" w:cstheme="minorBidi"/>
          <w:szCs w:val="22"/>
        </w:rPr>
        <w:t xml:space="preserve">föreslagna åtgärder </w:t>
      </w:r>
      <w:r>
        <w:rPr>
          <w:rFonts w:eastAsiaTheme="minorHAnsi" w:cstheme="minorBidi"/>
          <w:szCs w:val="22"/>
        </w:rPr>
        <w:t xml:space="preserve">i propositionen </w:t>
      </w:r>
      <w:r w:rsidRPr="00CB07BA">
        <w:rPr>
          <w:rFonts w:eastAsiaTheme="minorHAnsi" w:cstheme="minorBidi"/>
          <w:szCs w:val="22"/>
        </w:rPr>
        <w:t>tillgodo</w:t>
      </w:r>
      <w:r>
        <w:rPr>
          <w:rFonts w:eastAsiaTheme="minorHAnsi" w:cstheme="minorBidi"/>
          <w:szCs w:val="22"/>
        </w:rPr>
        <w:t xml:space="preserve">ser </w:t>
      </w:r>
      <w:r w:rsidRPr="00CB07BA">
        <w:rPr>
          <w:rFonts w:eastAsiaTheme="minorHAnsi" w:cstheme="minorBidi"/>
          <w:szCs w:val="22"/>
        </w:rPr>
        <w:t>riksdagens tillkännagivande</w:t>
      </w:r>
      <w:r>
        <w:rPr>
          <w:rFonts w:eastAsiaTheme="minorHAnsi" w:cstheme="minorBidi"/>
          <w:szCs w:val="22"/>
        </w:rPr>
        <w:t xml:space="preserve"> och ansåg</w:t>
      </w:r>
      <w:r w:rsidR="00116597">
        <w:rPr>
          <w:rFonts w:eastAsiaTheme="minorHAnsi" w:cstheme="minorBidi"/>
          <w:szCs w:val="22"/>
        </w:rPr>
        <w:t xml:space="preserve"> att tillkännagivandet</w:t>
      </w:r>
      <w:r>
        <w:rPr>
          <w:rFonts w:eastAsiaTheme="minorHAnsi" w:cstheme="minorBidi"/>
          <w:szCs w:val="22"/>
        </w:rPr>
        <w:t xml:space="preserve"> därmed </w:t>
      </w:r>
      <w:r w:rsidR="00116597">
        <w:rPr>
          <w:rFonts w:eastAsiaTheme="minorHAnsi" w:cstheme="minorBidi"/>
          <w:szCs w:val="22"/>
        </w:rPr>
        <w:t xml:space="preserve">var </w:t>
      </w:r>
      <w:r>
        <w:rPr>
          <w:rFonts w:eastAsiaTheme="minorHAnsi" w:cstheme="minorBidi"/>
          <w:szCs w:val="22"/>
        </w:rPr>
        <w:t>slutbehandlat. Punkten är slutbehandlad.</w:t>
      </w:r>
      <w:r w:rsidRPr="00CB07BA">
        <w:rPr>
          <w:rFonts w:eastAsiaTheme="minorHAnsi" w:cstheme="minorBidi"/>
          <w:szCs w:val="22"/>
        </w:rPr>
        <w:t xml:space="preserve"> </w:t>
      </w:r>
    </w:p>
    <w:p w14:paraId="10AB5453" w14:textId="3177CD5F" w:rsidR="00A021D9" w:rsidRPr="00AA6441" w:rsidRDefault="00A021D9" w:rsidP="00A021D9">
      <w:pPr>
        <w:pStyle w:val="Rubrik5utannumrering"/>
      </w:pPr>
      <w:r w:rsidRPr="00AA6441">
        <w:t>6</w:t>
      </w:r>
      <w:r w:rsidR="003E0485">
        <w:t>8</w:t>
      </w:r>
      <w:r w:rsidRPr="00AA6441">
        <w:t>. Rskr. 2021/22:264</w:t>
      </w:r>
    </w:p>
    <w:p w14:paraId="17CEB6C4" w14:textId="77777777" w:rsidR="00A021D9" w:rsidRPr="00AA6441" w:rsidRDefault="00A021D9" w:rsidP="00A021D9">
      <w:pPr>
        <w:pStyle w:val="Brdtext"/>
      </w:pPr>
      <w:r w:rsidRPr="00AA6441">
        <w:t xml:space="preserve">Socialtjänstens arbete m.m </w:t>
      </w:r>
    </w:p>
    <w:p w14:paraId="70464309" w14:textId="77777777" w:rsidR="00A021D9" w:rsidRPr="00AA6441" w:rsidRDefault="00A021D9" w:rsidP="00A021D9">
      <w:pPr>
        <w:pStyle w:val="Brdtext"/>
      </w:pPr>
      <w:r w:rsidRPr="00AA6441">
        <w:t>Motioner från allmänna motionstiden 2021/22, bet. 2021/22:SoU19</w:t>
      </w:r>
    </w:p>
    <w:p w14:paraId="52869532" w14:textId="77777777" w:rsidR="00A021D9" w:rsidRPr="00AA6441" w:rsidRDefault="00A021D9" w:rsidP="00A021D9">
      <w:pPr>
        <w:pStyle w:val="Brdtext"/>
      </w:pPr>
      <w:r w:rsidRPr="00AA6441">
        <w:t>Skrivelsen är inte slutbehandlad.</w:t>
      </w:r>
    </w:p>
    <w:p w14:paraId="101692C8" w14:textId="77777777" w:rsidR="00A021D9" w:rsidRPr="00AA6441" w:rsidRDefault="00A021D9" w:rsidP="00A021D9">
      <w:pPr>
        <w:pStyle w:val="Brdtext"/>
      </w:pPr>
    </w:p>
    <w:p w14:paraId="4D09C08C" w14:textId="59D98571" w:rsidR="00A021D9" w:rsidRPr="00AA6441" w:rsidRDefault="00A021D9" w:rsidP="00A021D9">
      <w:pPr>
        <w:pStyle w:val="Brdtext"/>
      </w:pPr>
      <w:r w:rsidRPr="00AA6441">
        <w:t xml:space="preserve">Punkt 3 om </w:t>
      </w:r>
      <w:r w:rsidRPr="00AA6441">
        <w:rPr>
          <w:i/>
          <w:iCs/>
        </w:rPr>
        <w:t>koordinatorstöd och fast myndighetskontakt</w:t>
      </w:r>
      <w:r w:rsidRPr="00AA6441">
        <w:t>*: Riksdagen har tillkännaget</w:t>
      </w:r>
      <w:r>
        <w:t>t</w:t>
      </w:r>
      <w:r w:rsidRPr="00AA6441">
        <w:t xml:space="preserve"> för regeringen det som utskottet anför om att regeringen bör ge en lämplig myndighet i uppdrag att se över förutsättningarna för att erbjuda koordinatorstöd och en fast myndighetskontakt till familjer och andra anhöriga till barn med funktionsnedsättning (bet. 2021/22</w:t>
      </w:r>
      <w:r w:rsidR="00116597">
        <w:t>:</w:t>
      </w:r>
      <w:r w:rsidRPr="00AA6441">
        <w:t>SoU19 s. 24 f</w:t>
      </w:r>
      <w:r w:rsidR="00812A74">
        <w:t>.</w:t>
      </w:r>
      <w:r w:rsidRPr="00AA6441">
        <w:t>). Regeringen avser att genomföra en anhörigsatsning där frågor om koordinatorstöd och fast myndighetskontakt kan behandlas. Punkten är inte slutbehandlad.</w:t>
      </w:r>
    </w:p>
    <w:p w14:paraId="0A2C960D" w14:textId="3BA3BEFB" w:rsidR="00A021D9" w:rsidRPr="00AA6441" w:rsidRDefault="00A021D9" w:rsidP="00A021D9">
      <w:pPr>
        <w:pStyle w:val="Brdtextmedindrag"/>
      </w:pPr>
      <w:r w:rsidRPr="00AA6441">
        <w:t xml:space="preserve">Punkt 5 om </w:t>
      </w:r>
      <w:r w:rsidRPr="00AA6441">
        <w:rPr>
          <w:i/>
          <w:iCs/>
        </w:rPr>
        <w:t>vanvård och övergrepp som skett vid statliga inrättningar*</w:t>
      </w:r>
      <w:r w:rsidRPr="00AA6441">
        <w:t>: Riksdagen har tillkännagett för regeringen det som utskottet anför om vanvård och övergrepp som skett vid statliga inrättningar. Utskottet har anfört att regeringen bör överväga om och i</w:t>
      </w:r>
      <w:r>
        <w:t xml:space="preserve"> </w:t>
      </w:r>
      <w:r w:rsidRPr="00AA6441">
        <w:t>så</w:t>
      </w:r>
      <w:r>
        <w:t xml:space="preserve"> </w:t>
      </w:r>
      <w:r w:rsidRPr="00AA6441">
        <w:t>fall hur staten kan agera för att få til</w:t>
      </w:r>
      <w:r>
        <w:t>l</w:t>
      </w:r>
      <w:r w:rsidRPr="00AA6441">
        <w:t>stånd en granskning av hur verksamheten vid olika inrättningar i statlig regi bedrevs under 1900-talet i syfte att bringa klarhet i frågor om vanvård och övergrepp</w:t>
      </w:r>
      <w:r w:rsidR="00F76B97">
        <w:t>, (bet. 2021/22:SoU19 s.</w:t>
      </w:r>
      <w:r w:rsidR="00160329">
        <w:t> </w:t>
      </w:r>
      <w:r w:rsidR="00F76B97">
        <w:t>25)</w:t>
      </w:r>
      <w:r w:rsidRPr="00AA6441">
        <w:t xml:space="preserve">. I budgetpropositionen för 2023 </w:t>
      </w:r>
      <w:r w:rsidR="002A6600">
        <w:t>(</w:t>
      </w:r>
      <w:r w:rsidRPr="00AA6441">
        <w:t>prop. 2022/23:1 utg.omr. 9, s</w:t>
      </w:r>
      <w:r w:rsidR="00812A74">
        <w:t>.</w:t>
      </w:r>
      <w:r w:rsidRPr="00AA6441">
        <w:t> 170</w:t>
      </w:r>
      <w:r w:rsidR="002A6600">
        <w:t>)</w:t>
      </w:r>
      <w:r w:rsidRPr="00AA6441">
        <w:t xml:space="preserve"> </w:t>
      </w:r>
      <w:r w:rsidR="00091088">
        <w:t xml:space="preserve">behandlade </w:t>
      </w:r>
      <w:r w:rsidRPr="00AA6441">
        <w:t xml:space="preserve">regeringen </w:t>
      </w:r>
      <w:r w:rsidR="00091088">
        <w:t>tillkännagivandet genom</w:t>
      </w:r>
      <w:r w:rsidR="00F76B97" w:rsidRPr="00F76B97">
        <w:t xml:space="preserve"> </w:t>
      </w:r>
      <w:r w:rsidR="00F76B97">
        <w:t xml:space="preserve">att </w:t>
      </w:r>
      <w:r w:rsidR="00091088">
        <w:t xml:space="preserve">redovisa </w:t>
      </w:r>
      <w:r w:rsidR="00116597">
        <w:t xml:space="preserve">att </w:t>
      </w:r>
      <w:r w:rsidR="00091088">
        <w:t>regeringen</w:t>
      </w:r>
      <w:r w:rsidR="00F76B97">
        <w:t xml:space="preserve"> </w:t>
      </w:r>
      <w:r w:rsidR="00F76B97" w:rsidRPr="00F76B97">
        <w:t>avser att ge lämplig myndighet i uppdrag att vidta kunskapshöjande åtgärder</w:t>
      </w:r>
      <w:r w:rsidR="00F76B97">
        <w:t xml:space="preserve"> för att bringa klarhet </w:t>
      </w:r>
      <w:r w:rsidRPr="00AA6441">
        <w:t xml:space="preserve">om den period där stora institutioner ansågs vara det mest lämpliga sätt att bo och leva för personer med intellektuell funktionsnedsättning. </w:t>
      </w:r>
      <w:r w:rsidR="00CF5549">
        <w:t>R</w:t>
      </w:r>
      <w:r w:rsidR="00091088">
        <w:t xml:space="preserve">egeringen </w:t>
      </w:r>
      <w:r w:rsidR="00CF5549">
        <w:t>g</w:t>
      </w:r>
      <w:r w:rsidR="00091088">
        <w:t>jorde bedömningen att</w:t>
      </w:r>
      <w:r w:rsidRPr="00AA6441">
        <w:t xml:space="preserve"> tillkännagivandet är </w:t>
      </w:r>
      <w:r w:rsidR="00091088">
        <w:t xml:space="preserve">tillgodosett och </w:t>
      </w:r>
      <w:r w:rsidRPr="00AA6441">
        <w:t>slutbehandlat. Punkten är slutbehandlad.</w:t>
      </w:r>
    </w:p>
    <w:p w14:paraId="6B85265E" w14:textId="0EAE5ECD" w:rsidR="00A021D9" w:rsidRPr="00AA6441" w:rsidRDefault="00A021D9" w:rsidP="00A021D9">
      <w:pPr>
        <w:pStyle w:val="Brdtextmedindrag"/>
      </w:pPr>
      <w:r w:rsidRPr="00AA6441">
        <w:t xml:space="preserve">Punkt 10 om </w:t>
      </w:r>
      <w:r w:rsidRPr="00AA6441">
        <w:rPr>
          <w:i/>
          <w:iCs/>
        </w:rPr>
        <w:t>barn i skyddat boende*</w:t>
      </w:r>
      <w:r w:rsidRPr="002A6600">
        <w:t>:</w:t>
      </w:r>
      <w:r w:rsidRPr="00AA6441">
        <w:t xml:space="preserve"> Riksdagen har tillkännagett för regeringen det som utskottet anför om barn i skyddat boende (bet. 2021/22:SoU19 s. 47 f</w:t>
      </w:r>
      <w:r w:rsidR="00812A74">
        <w:t>.</w:t>
      </w:r>
      <w:r w:rsidRPr="00AA6441">
        <w:t>).</w:t>
      </w:r>
    </w:p>
    <w:p w14:paraId="6E1DE672" w14:textId="734ED257" w:rsidR="00A021D9" w:rsidRPr="00AA6441" w:rsidRDefault="00A021D9" w:rsidP="00A021D9">
      <w:pPr>
        <w:pStyle w:val="Brdtextmedindrag"/>
      </w:pPr>
      <w:r w:rsidRPr="00AA6441">
        <w:t>Socialdepartementet har den 31 augusti 2022 remi</w:t>
      </w:r>
      <w:r w:rsidR="00116597">
        <w:t>ssbehandlat</w:t>
      </w:r>
      <w:r w:rsidRPr="00AA6441">
        <w:t xml:space="preserve"> ett utkast till lagrådsremiss Ett fönster av möjligheter – stärkta rättigheter för barn och vuxna i skyddat boenden. Remi</w:t>
      </w:r>
      <w:r w:rsidR="00116597">
        <w:t xml:space="preserve">sstiden gick ut </w:t>
      </w:r>
      <w:r w:rsidRPr="00AA6441">
        <w:t xml:space="preserve">den 1 december 2022. Planen är att gå vidare med </w:t>
      </w:r>
      <w:r w:rsidR="00116597">
        <w:t xml:space="preserve">en </w:t>
      </w:r>
      <w:r w:rsidRPr="00AA6441">
        <w:t xml:space="preserve">lagrådsremiss och </w:t>
      </w:r>
      <w:r w:rsidR="00116597">
        <w:t xml:space="preserve">efterföljande </w:t>
      </w:r>
      <w:r w:rsidRPr="00AA6441">
        <w:t xml:space="preserve">proposition under våren 2023. I utkastet </w:t>
      </w:r>
      <w:r w:rsidR="00116597">
        <w:t xml:space="preserve">till lagrådsremiss </w:t>
      </w:r>
      <w:r w:rsidRPr="00AA6441">
        <w:t xml:space="preserve">finns förslag bl.a. med det innehåll som efterfrågas i tillkännagivandet om att reglera insatsen skyddat boende som en insats till barn, att ett barns vistelse på skyddat boende omfattas av ett separat beslut och att en handläggare tilldelas för barnet. Punkten är inte slutbehandlad. </w:t>
      </w:r>
    </w:p>
    <w:p w14:paraId="0C1E9ED3" w14:textId="77777777" w:rsidR="00A021D9" w:rsidRPr="00AA6441" w:rsidRDefault="00A021D9" w:rsidP="00A021D9">
      <w:pPr>
        <w:pStyle w:val="Brdtextmedindrag"/>
      </w:pPr>
      <w:r w:rsidRPr="00AA6441">
        <w:t xml:space="preserve">Följande punkter är inte slutbehandlade: 3 och 10. </w:t>
      </w:r>
    </w:p>
    <w:p w14:paraId="0DBFBE6D" w14:textId="0A2CC407" w:rsidR="00A021D9" w:rsidRPr="00AA6441" w:rsidRDefault="00A021D9" w:rsidP="00A021D9">
      <w:pPr>
        <w:pStyle w:val="Rubrik5utannumrering"/>
      </w:pPr>
      <w:r w:rsidRPr="00AA6441">
        <w:t>6</w:t>
      </w:r>
      <w:r w:rsidR="003E0485">
        <w:t>9</w:t>
      </w:r>
      <w:r w:rsidRPr="00AA6441">
        <w:t>. Rskr. 2021/22:269</w:t>
      </w:r>
    </w:p>
    <w:p w14:paraId="0FF910CD" w14:textId="77777777" w:rsidR="00A021D9" w:rsidRPr="00AA6441" w:rsidRDefault="00A021D9" w:rsidP="00A021D9">
      <w:pPr>
        <w:pStyle w:val="Brdtext"/>
      </w:pPr>
      <w:r w:rsidRPr="00AA6441">
        <w:t>En fast omsorgskontakt i hemtjänsten</w:t>
      </w:r>
    </w:p>
    <w:p w14:paraId="61063A99" w14:textId="77777777" w:rsidR="00A021D9" w:rsidRPr="00AA6441" w:rsidRDefault="00A021D9" w:rsidP="00A021D9">
      <w:pPr>
        <w:pStyle w:val="Brdtext"/>
      </w:pPr>
      <w:r w:rsidRPr="00AA6441">
        <w:t>Prop. 2021/22:116, bet. 2021/22:SoU24</w:t>
      </w:r>
    </w:p>
    <w:p w14:paraId="4702ED47" w14:textId="77777777" w:rsidR="00A021D9" w:rsidRPr="00AA6441" w:rsidRDefault="00A021D9" w:rsidP="00A021D9">
      <w:pPr>
        <w:pStyle w:val="Brdtext"/>
      </w:pPr>
      <w:r w:rsidRPr="00AA6441">
        <w:t>Skrivelsen är slutbehandlad.</w:t>
      </w:r>
    </w:p>
    <w:p w14:paraId="565593A2" w14:textId="77777777" w:rsidR="00A021D9" w:rsidRPr="00AA6441" w:rsidRDefault="00A021D9" w:rsidP="00A021D9">
      <w:pPr>
        <w:pStyle w:val="Brdtext"/>
      </w:pPr>
    </w:p>
    <w:p w14:paraId="2C0D9BB3" w14:textId="77777777" w:rsidR="00A021D9" w:rsidRPr="00AA6441" w:rsidRDefault="00A021D9" w:rsidP="00A021D9">
      <w:pPr>
        <w:pStyle w:val="Brdtext"/>
      </w:pPr>
      <w:r w:rsidRPr="00AA6441">
        <w:t>Den 12 maj 2022 utfärdade regeringen den lag riksdagen antagit (SFS 388).</w:t>
      </w:r>
    </w:p>
    <w:p w14:paraId="211AE072" w14:textId="2CBEF293" w:rsidR="00A021D9" w:rsidRPr="00AA6441" w:rsidRDefault="00A021D9" w:rsidP="00A021D9">
      <w:pPr>
        <w:pStyle w:val="Rubrik5utannumrering"/>
      </w:pPr>
      <w:r w:rsidRPr="00AA6441">
        <w:t>7</w:t>
      </w:r>
      <w:r w:rsidR="003E0485">
        <w:t>0</w:t>
      </w:r>
      <w:r w:rsidRPr="00AA6441">
        <w:t>. Rskr. 2021/22:274</w:t>
      </w:r>
    </w:p>
    <w:p w14:paraId="1F2134A8" w14:textId="77777777" w:rsidR="00A021D9" w:rsidRPr="00AA6441" w:rsidRDefault="00A021D9" w:rsidP="00A021D9">
      <w:pPr>
        <w:pStyle w:val="Brdtext"/>
      </w:pPr>
      <w:r w:rsidRPr="00AA6441">
        <w:t>Unga lagöverträdare</w:t>
      </w:r>
    </w:p>
    <w:p w14:paraId="57EDD032" w14:textId="77777777" w:rsidR="00A021D9" w:rsidRPr="00AA6441" w:rsidRDefault="00A021D9" w:rsidP="00A021D9">
      <w:pPr>
        <w:pStyle w:val="Brdtext"/>
      </w:pPr>
      <w:r w:rsidRPr="00AA6441">
        <w:t>Motioner från allmänna motionstiden, bet. 2021/22:JuU27</w:t>
      </w:r>
    </w:p>
    <w:p w14:paraId="5958ECB9" w14:textId="77777777" w:rsidR="00A021D9" w:rsidRPr="00AA6441" w:rsidRDefault="00A021D9" w:rsidP="00A021D9">
      <w:pPr>
        <w:pStyle w:val="Brdtext"/>
      </w:pPr>
      <w:r w:rsidRPr="00AA6441">
        <w:t>Skrivelsen är inte slutbehandlad.</w:t>
      </w:r>
    </w:p>
    <w:p w14:paraId="437E57E3" w14:textId="77777777" w:rsidR="00A021D9" w:rsidRPr="00AA6441" w:rsidRDefault="00A021D9" w:rsidP="00A021D9">
      <w:pPr>
        <w:pStyle w:val="Brdtext"/>
      </w:pPr>
    </w:p>
    <w:p w14:paraId="60FE81C5" w14:textId="44468B9D" w:rsidR="00A021D9" w:rsidRDefault="00A021D9" w:rsidP="00A021D9">
      <w:pPr>
        <w:pStyle w:val="Brdtext"/>
      </w:pPr>
      <w:r w:rsidRPr="00AA6441">
        <w:t xml:space="preserve">Punkt 25 om </w:t>
      </w:r>
      <w:r w:rsidRPr="00AA6441">
        <w:rPr>
          <w:i/>
          <w:iCs/>
        </w:rPr>
        <w:t>placering av ungdomar på SiS-hem</w:t>
      </w:r>
      <w:r w:rsidRPr="00AA6441">
        <w:t>*: Riksdagen har tillkännagett för regeringen det som utskottet anför om placering av ungdomar på SiS-hem (bet. 2021/22:JuU27 s. 44 f</w:t>
      </w:r>
      <w:r w:rsidR="00812A74">
        <w:t>.</w:t>
      </w:r>
      <w:r w:rsidRPr="00AA6441">
        <w:t>).</w:t>
      </w:r>
    </w:p>
    <w:p w14:paraId="44D86EBA" w14:textId="7E8749E1" w:rsidR="00F76B97" w:rsidRDefault="003F1E7C" w:rsidP="00F76B97">
      <w:pPr>
        <w:pStyle w:val="Brdtextmedindrag"/>
      </w:pPr>
      <w:r>
        <w:t>Utredningen om frihetsberövande påföljder för unga (Ju 2021:17) har</w:t>
      </w:r>
      <w:r w:rsidR="00F76B97" w:rsidRPr="00F76B97">
        <w:t xml:space="preserve"> i uppdrag att göra en översyn av regleringen om frihetsberövande påföljder för lagöverträdare under 18</w:t>
      </w:r>
      <w:r w:rsidR="004C0180">
        <w:t> </w:t>
      </w:r>
      <w:r w:rsidR="00F76B97" w:rsidRPr="00F76B97">
        <w:t>år och föreslå lämpliga förändringar (dir. 2021:99). Uppdraget ska redovisas senast den 3</w:t>
      </w:r>
      <w:r w:rsidR="004C0180">
        <w:t> </w:t>
      </w:r>
      <w:r w:rsidR="00F76B97" w:rsidRPr="00F76B97">
        <w:t>augusti 2023.</w:t>
      </w:r>
    </w:p>
    <w:p w14:paraId="1EC54865" w14:textId="7742E679" w:rsidR="00A021D9" w:rsidRPr="00AA6441" w:rsidRDefault="00A021D9" w:rsidP="00A021D9">
      <w:pPr>
        <w:pStyle w:val="Brdtextmedindrag"/>
      </w:pPr>
      <w:r w:rsidRPr="00AA6441">
        <w:t xml:space="preserve">Punkten är inte slutbehandlad. </w:t>
      </w:r>
    </w:p>
    <w:p w14:paraId="11771EC4" w14:textId="07208E63" w:rsidR="00A021D9" w:rsidRPr="00AA6441" w:rsidRDefault="003E0485" w:rsidP="00A021D9">
      <w:pPr>
        <w:pStyle w:val="Rubrik5utannumrering"/>
      </w:pPr>
      <w:r>
        <w:t>71</w:t>
      </w:r>
      <w:r w:rsidR="00A021D9" w:rsidRPr="00AA6441">
        <w:t>. Rskr. 2021/22:282</w:t>
      </w:r>
    </w:p>
    <w:p w14:paraId="21E3F10A" w14:textId="77777777" w:rsidR="00A021D9" w:rsidRPr="00AA6441" w:rsidRDefault="00A021D9" w:rsidP="00A021D9">
      <w:pPr>
        <w:pStyle w:val="Brdtext"/>
      </w:pPr>
      <w:r w:rsidRPr="00AA6441">
        <w:t>Ekonomisk familjepolitik</w:t>
      </w:r>
    </w:p>
    <w:p w14:paraId="40A2CA13" w14:textId="77777777" w:rsidR="00A021D9" w:rsidRPr="00AA6441" w:rsidRDefault="00A021D9" w:rsidP="00A021D9">
      <w:pPr>
        <w:pStyle w:val="Brdtext"/>
      </w:pPr>
      <w:r w:rsidRPr="00AA6441">
        <w:t>Motioner från allmänna motionstiden, bet. 2021/22:SfU18</w:t>
      </w:r>
    </w:p>
    <w:p w14:paraId="402F12A5" w14:textId="77777777" w:rsidR="00A021D9" w:rsidRPr="00AA6441" w:rsidRDefault="00A021D9" w:rsidP="00A021D9">
      <w:pPr>
        <w:pStyle w:val="Brdtext"/>
      </w:pPr>
      <w:r w:rsidRPr="00AA6441">
        <w:t>Skrivelsen är inte slutbehandlad.</w:t>
      </w:r>
    </w:p>
    <w:p w14:paraId="68EB1250" w14:textId="77777777" w:rsidR="00A021D9" w:rsidRPr="00AA6441" w:rsidRDefault="00A021D9" w:rsidP="00A021D9">
      <w:pPr>
        <w:pStyle w:val="Brdtext"/>
      </w:pPr>
    </w:p>
    <w:p w14:paraId="1D2A871E" w14:textId="77777777" w:rsidR="00A021D9" w:rsidRPr="00AA6441" w:rsidRDefault="00A021D9" w:rsidP="00A021D9">
      <w:pPr>
        <w:pStyle w:val="Brdtext"/>
      </w:pPr>
      <w:r w:rsidRPr="00AA6441">
        <w:t xml:space="preserve">Punkt 3 om </w:t>
      </w:r>
      <w:r w:rsidRPr="00AA6441">
        <w:rPr>
          <w:i/>
          <w:iCs/>
        </w:rPr>
        <w:t>reserverade dagar med föräldrapenning på grundnivå*</w:t>
      </w:r>
      <w:r w:rsidRPr="00AA6441">
        <w:t xml:space="preserve">: Riksdagen har tillkännagett för regeringen det som utskottet anför om reserverade dagar med föräldrapenning på grundnivå (bet. 2021/22:SfU18 s. 21). Utskottet anser att regeln om reserverade dagar även bör gälla i fråga om föräldrapenning på grundnivå. </w:t>
      </w:r>
    </w:p>
    <w:p w14:paraId="038E4DA3" w14:textId="27F1DA69" w:rsidR="00A021D9" w:rsidRPr="00AA6441" w:rsidRDefault="00A021D9" w:rsidP="00A021D9">
      <w:pPr>
        <w:pStyle w:val="Brdtextmedindrag"/>
      </w:pPr>
      <w:r w:rsidRPr="00AA6441">
        <w:t xml:space="preserve">Regeringen har i budgetpropositionen för 2023 (prop. 2022/23:1 utg.omr. 12 s. 20) </w:t>
      </w:r>
      <w:r w:rsidR="00A040E4">
        <w:t>behandlat</w:t>
      </w:r>
      <w:r w:rsidRPr="00AA6441">
        <w:t xml:space="preserve"> tillkännagivandet och anfört följande. Regeringen har lämnat en proposition med </w:t>
      </w:r>
      <w:r w:rsidR="00C4595B">
        <w:t>lag</w:t>
      </w:r>
      <w:r w:rsidRPr="00AA6441">
        <w:t>förslag om att 90 dagar på grundnivå ska reserveras för respektive förälder (Genomförande av balansdirektivet, prop. 2021/22:175</w:t>
      </w:r>
      <w:r w:rsidR="00766DFD">
        <w:t xml:space="preserve">). </w:t>
      </w:r>
      <w:r w:rsidRPr="00AA6441">
        <w:t>Riksdagen har beslutat i enlighet med regeringens förslag</w:t>
      </w:r>
      <w:r w:rsidR="004C0180">
        <w:t xml:space="preserve"> (</w:t>
      </w:r>
      <w:r w:rsidR="00C4595B" w:rsidRPr="00AA6441">
        <w:t>bet. 2021/22:AU14, rskr</w:t>
      </w:r>
      <w:r w:rsidR="00C4595B">
        <w:t>.</w:t>
      </w:r>
      <w:r w:rsidR="00C4595B" w:rsidRPr="00AA6441">
        <w:t xml:space="preserve"> 2021/22:427)</w:t>
      </w:r>
      <w:r w:rsidR="00C4595B">
        <w:t xml:space="preserve">. </w:t>
      </w:r>
      <w:r w:rsidR="00FF6F8B" w:rsidRPr="00FF6F8B">
        <w:t>Genom förslagen i propositionen ansåg regeringen att tillkännagivandet är tillgodosett och slutbehandlat</w:t>
      </w:r>
      <w:r w:rsidR="00A040E4">
        <w:t>.</w:t>
      </w:r>
    </w:p>
    <w:p w14:paraId="0545217D" w14:textId="77777777" w:rsidR="00A021D9" w:rsidRPr="00AA6441" w:rsidRDefault="00A021D9" w:rsidP="00A021D9">
      <w:pPr>
        <w:pStyle w:val="Brdtextmedindrag"/>
      </w:pPr>
      <w:r w:rsidRPr="00AA6441">
        <w:t xml:space="preserve">Punkt 4 om </w:t>
      </w:r>
      <w:r w:rsidRPr="00AA6441">
        <w:rPr>
          <w:i/>
          <w:iCs/>
        </w:rPr>
        <w:t>överlåtelse av föräldrapenning till andra närstående*</w:t>
      </w:r>
      <w:r w:rsidRPr="00A85B39">
        <w:t>:</w:t>
      </w:r>
      <w:r w:rsidRPr="00AA6441">
        <w:t xml:space="preserve"> Riksdagen har tillkännagett för regeringen det som utskottet anför om överlåtelse av föräldrapenning till andra närstående (bet. 2021/22:SfU18 s. 21). Utskottet anför att regeringen bör tillsätta en utredning med uppdrag att lämna förslag om att överföra föräldrapenning till andra närstående.</w:t>
      </w:r>
    </w:p>
    <w:p w14:paraId="48225F86" w14:textId="295777D5" w:rsidR="00A021D9" w:rsidRPr="00AA6441" w:rsidRDefault="00B345FF" w:rsidP="00A021D9">
      <w:pPr>
        <w:pStyle w:val="Brdtextmedindrag"/>
      </w:pPr>
      <w:r>
        <w:t>I</w:t>
      </w:r>
      <w:r w:rsidR="00A021D9" w:rsidRPr="00AA6441">
        <w:t xml:space="preserve"> budgetpropositionen för 2023 (prop. 2022/23:1 utg.omr. 12 s. 20) </w:t>
      </w:r>
      <w:r>
        <w:t>redovisade r</w:t>
      </w:r>
      <w:r w:rsidR="00A021D9" w:rsidRPr="00AA6441">
        <w:t xml:space="preserve">egeringen exempel på åtgärder </w:t>
      </w:r>
      <w:r w:rsidR="00F706A6">
        <w:t xml:space="preserve">som gör det </w:t>
      </w:r>
      <w:r w:rsidR="00A021D9" w:rsidRPr="00AA6441">
        <w:t>möjligt att överlåta föräldrapenning till fler personer än vad som</w:t>
      </w:r>
      <w:r w:rsidR="003F1E7C">
        <w:t xml:space="preserve"> för närvarande</w:t>
      </w:r>
      <w:r w:rsidR="00A021D9" w:rsidRPr="00AA6441">
        <w:t xml:space="preserve"> är fallet. I </w:t>
      </w:r>
      <w:r w:rsidR="003F1E7C">
        <w:t xml:space="preserve">Utredningen om en modern föräldraförsäkrings (S 2016:02) </w:t>
      </w:r>
      <w:r w:rsidR="00A021D9" w:rsidRPr="00AA6441">
        <w:t>betänkande Jämställt föräldraskap och goda uppväxtvillkor för barn – en ny modell för föräldraförsäkringen (SOU 2017:101)</w:t>
      </w:r>
      <w:r w:rsidR="003F1E7C">
        <w:t>,</w:t>
      </w:r>
      <w:r w:rsidR="00A021D9" w:rsidRPr="00AA6441">
        <w:t xml:space="preserve"> finns förslag om utökade möjligheter att överföra föräldrapenning till någon som inte är förälder eller likställd med förälder. Förslaget har remissbehandlats och utgör en del av </w:t>
      </w:r>
      <w:r w:rsidR="003F1E7C">
        <w:t xml:space="preserve">arbetet med </w:t>
      </w:r>
      <w:r w:rsidR="00A021D9" w:rsidRPr="00AA6441">
        <w:t>ett större förslag till en ny modell för föräldraförsäkringen</w:t>
      </w:r>
      <w:r w:rsidR="00D44640">
        <w:t>.</w:t>
      </w:r>
      <w:r w:rsidR="00A021D9" w:rsidRPr="00AA6441">
        <w:t xml:space="preserve"> Punkten är inte slutbehandlad.</w:t>
      </w:r>
    </w:p>
    <w:p w14:paraId="69B76A79" w14:textId="00832A41" w:rsidR="00A021D9" w:rsidRPr="00AA6441" w:rsidRDefault="00A021D9" w:rsidP="00A021D9">
      <w:pPr>
        <w:pStyle w:val="Brdtextmedindrag"/>
      </w:pPr>
      <w:r w:rsidRPr="00AA6441">
        <w:t xml:space="preserve">Punkt 5 om </w:t>
      </w:r>
      <w:r w:rsidRPr="00AA6441">
        <w:rPr>
          <w:i/>
          <w:iCs/>
        </w:rPr>
        <w:t>dubbeldagar*:</w:t>
      </w:r>
      <w:r w:rsidRPr="00AA6441">
        <w:t xml:space="preserve"> Riksdagen har tillkännagett för regeringen det som utskottet anför om dubbeldagar (bet. 2021/22:SfU18 s. 21 f</w:t>
      </w:r>
      <w:r w:rsidR="00AC512D">
        <w:t>.</w:t>
      </w:r>
      <w:r w:rsidRPr="00AA6441">
        <w:t>). Utskottet anför att forskning visar att dubbeldagarna ökar sannolikheten för att pappor tar ut mer föräldraledighet och har positiva effekter för mammors hälsa. Utskottet anför att regeringen bör återkomma med förslag om fler dubbeldagar.</w:t>
      </w:r>
    </w:p>
    <w:p w14:paraId="3C7C9925" w14:textId="3F5274F8" w:rsidR="00A021D9" w:rsidRPr="00AA6441" w:rsidRDefault="00F706A6" w:rsidP="00A021D9">
      <w:pPr>
        <w:pStyle w:val="Brdtextmedindrag"/>
      </w:pPr>
      <w:r>
        <w:t xml:space="preserve">I </w:t>
      </w:r>
      <w:r w:rsidR="00A021D9" w:rsidRPr="00AA6441">
        <w:t xml:space="preserve">budgetpropositionen för 2023 (prop. 2022/23:1 utg.omr. 12 s. 20) </w:t>
      </w:r>
      <w:r>
        <w:t>redovisar r</w:t>
      </w:r>
      <w:r w:rsidR="00A021D9" w:rsidRPr="00AA6441">
        <w:t>egeringen exempel på åtgärder att fler dagar med föräldrapenning ska kunna användas som dubbeldagar så att föräldrarna kan vara lediga längre tillsammans.</w:t>
      </w:r>
      <w:r w:rsidR="00FF6F8B">
        <w:t xml:space="preserve"> </w:t>
      </w:r>
      <w:r w:rsidR="00A021D9" w:rsidRPr="00AA6441">
        <w:t>Punkten är inte slutbehandlad.</w:t>
      </w:r>
    </w:p>
    <w:p w14:paraId="130BFD95" w14:textId="23480663" w:rsidR="00A021D9" w:rsidRPr="00AA6441" w:rsidRDefault="00A021D9" w:rsidP="00A021D9">
      <w:pPr>
        <w:pStyle w:val="Brdtextmedindrag"/>
      </w:pPr>
      <w:r w:rsidRPr="00AA6441">
        <w:t xml:space="preserve">Punkt 11 om </w:t>
      </w:r>
      <w:r w:rsidRPr="00AA6441">
        <w:rPr>
          <w:i/>
          <w:iCs/>
        </w:rPr>
        <w:t>företagare*</w:t>
      </w:r>
      <w:r w:rsidRPr="003A1506">
        <w:t xml:space="preserve">: </w:t>
      </w:r>
      <w:r w:rsidRPr="00AA6441">
        <w:t>Riksdagen har tillkännagett för regeringen det som utskottet anför om föräldraförsäkringen för företagare (bet. 2021/22:SfU18 s. 22 f</w:t>
      </w:r>
      <w:r w:rsidR="00812A74">
        <w:t>.</w:t>
      </w:r>
      <w:r w:rsidRPr="00AA6441">
        <w:t>). Utskottet anser att regelverket bör anpassas så att det blir enklare att driva företag när man är förälder. Utskottet anser att det t.ex. bör vara möjligt att bedriva viss begränsad administrativ styrande verksamhet i sitt företag utan att förlora sin föräldrapenning. Utskottet anser även att det behövs regeländringar som gör att det blir enklare för företagare att få sin SGI fastställd i samband med föräldraledighet. Utskottet anser att regeringen bör återkomma med förslag i enlighet med detta.</w:t>
      </w:r>
    </w:p>
    <w:p w14:paraId="4E0BE823" w14:textId="50441A7E" w:rsidR="00A021D9" w:rsidRPr="00AA6441" w:rsidRDefault="00A021D9" w:rsidP="00A021D9">
      <w:pPr>
        <w:pStyle w:val="Brdtextmedindrag"/>
      </w:pPr>
      <w:r w:rsidRPr="00AA6441">
        <w:t xml:space="preserve">Utredningen </w:t>
      </w:r>
      <w:r w:rsidR="003F1E7C">
        <w:t>Ett trygghetssystem för alla – översyn av regelverket för sjukpenninggrundande inkomst (S 2021:07) har bl.a.</w:t>
      </w:r>
      <w:r w:rsidRPr="00AA6441">
        <w:t xml:space="preserve"> </w:t>
      </w:r>
      <w:r w:rsidR="003F1E7C">
        <w:t>i</w:t>
      </w:r>
      <w:r w:rsidRPr="00AA6441">
        <w:t xml:space="preserve"> uppdrag att utreda hur regelverket för sjukpenning</w:t>
      </w:r>
      <w:r w:rsidR="003C2263">
        <w:softHyphen/>
      </w:r>
      <w:r w:rsidRPr="00AA6441">
        <w:t>grundande inkomst ska ge ökad trygghet och förutsebarhet för den försäkrade, däribland företagare</w:t>
      </w:r>
      <w:r w:rsidR="003F1E7C">
        <w:t xml:space="preserve"> (dir. 2021:90)</w:t>
      </w:r>
      <w:r w:rsidRPr="00AA6441">
        <w:t>.</w:t>
      </w:r>
      <w:r w:rsidR="003F1E7C">
        <w:t xml:space="preserve"> Uppdraget ska redovisas senast den 20 april 2023.</w:t>
      </w:r>
      <w:r w:rsidRPr="00AA6441">
        <w:t xml:space="preserve"> </w:t>
      </w:r>
      <w:r w:rsidR="00FF6F8B" w:rsidRPr="00AA6441">
        <w:t xml:space="preserve">Regeringen </w:t>
      </w:r>
      <w:r w:rsidR="00FF6F8B">
        <w:t xml:space="preserve">inväntar redovisningen för analys och val av åtgärder </w:t>
      </w:r>
      <w:r w:rsidR="00FF6F8B" w:rsidRPr="00AA6441">
        <w:t>med anledning av tillkännagivandet</w:t>
      </w:r>
    </w:p>
    <w:p w14:paraId="39D56A98" w14:textId="356A3E66" w:rsidR="00A021D9" w:rsidRPr="00AA6441" w:rsidRDefault="003F1E7C" w:rsidP="00A021D9">
      <w:pPr>
        <w:pStyle w:val="Brdtextmedindrag"/>
      </w:pPr>
      <w:r>
        <w:t>Frågan om</w:t>
      </w:r>
      <w:r w:rsidR="00A021D9" w:rsidRPr="00AA6441">
        <w:t xml:space="preserve"> den del av tillkännagivandet som tar sikte på att föräldrapenning ska kunna lämnas även när föräldern utför visst arbete</w:t>
      </w:r>
      <w:r w:rsidR="00FF6F8B">
        <w:t xml:space="preserve"> </w:t>
      </w:r>
      <w:r>
        <w:t>bereds i Regeringskansliet</w:t>
      </w:r>
      <w:r w:rsidR="00A021D9" w:rsidRPr="00AA6441">
        <w:t>. Punkten är inte slutbehandlad.</w:t>
      </w:r>
    </w:p>
    <w:p w14:paraId="4B6727EE" w14:textId="77777777" w:rsidR="00A021D9" w:rsidRPr="00AA6441" w:rsidRDefault="00A021D9" w:rsidP="00A021D9">
      <w:pPr>
        <w:pStyle w:val="Brdtextmedindrag"/>
      </w:pPr>
      <w:r w:rsidRPr="00AA6441">
        <w:t xml:space="preserve">Följande punkter är inte slutbehandlade: 4, 5 och 11. </w:t>
      </w:r>
    </w:p>
    <w:p w14:paraId="4F739FB7" w14:textId="0B9B6EDB" w:rsidR="00A021D9" w:rsidRPr="00AA6441" w:rsidRDefault="003E0485" w:rsidP="00A021D9">
      <w:pPr>
        <w:pStyle w:val="Rubrik5utannumrering"/>
      </w:pPr>
      <w:r>
        <w:t>72</w:t>
      </w:r>
      <w:r w:rsidR="00A021D9" w:rsidRPr="00AA6441">
        <w:t>. Rskr. 2021/22:288</w:t>
      </w:r>
    </w:p>
    <w:p w14:paraId="21C3098C" w14:textId="77777777" w:rsidR="00A021D9" w:rsidRPr="00AA6441" w:rsidRDefault="00A021D9" w:rsidP="00F017FF">
      <w:pPr>
        <w:pStyle w:val="Brdtext"/>
        <w:jc w:val="left"/>
      </w:pPr>
      <w:r w:rsidRPr="00AA6441">
        <w:t>Ändrade övergångsbestämmelser när det gäller medicintekniska produkter för in vitro-diagnostik</w:t>
      </w:r>
    </w:p>
    <w:p w14:paraId="52520012" w14:textId="77777777" w:rsidR="00A021D9" w:rsidRPr="00AA6441" w:rsidRDefault="00A021D9" w:rsidP="00F017FF">
      <w:pPr>
        <w:pStyle w:val="Brdtext"/>
        <w:jc w:val="left"/>
      </w:pPr>
      <w:r w:rsidRPr="00AA6441">
        <w:t xml:space="preserve">Prop. 2021/22:204, </w:t>
      </w:r>
      <w:r>
        <w:t xml:space="preserve">bet. </w:t>
      </w:r>
      <w:r w:rsidRPr="00AA6441">
        <w:t>2021/22:SoU32</w:t>
      </w:r>
    </w:p>
    <w:p w14:paraId="2ED9A5EE" w14:textId="77777777" w:rsidR="00A021D9" w:rsidRPr="00AA6441" w:rsidRDefault="00A021D9" w:rsidP="00F017FF">
      <w:pPr>
        <w:pStyle w:val="Brdtext"/>
        <w:jc w:val="left"/>
      </w:pPr>
      <w:r w:rsidRPr="00AA6441">
        <w:t>Skrivelsen är slutbehandlad.</w:t>
      </w:r>
    </w:p>
    <w:p w14:paraId="6EBF6ACF" w14:textId="77777777" w:rsidR="00A021D9" w:rsidRPr="00AA6441" w:rsidRDefault="00A021D9" w:rsidP="00A021D9">
      <w:pPr>
        <w:pStyle w:val="Brdtext"/>
      </w:pPr>
    </w:p>
    <w:p w14:paraId="40716EC0" w14:textId="77777777" w:rsidR="00A021D9" w:rsidRPr="00AA6441" w:rsidRDefault="00A021D9" w:rsidP="00A021D9">
      <w:pPr>
        <w:pStyle w:val="Brdtext"/>
      </w:pPr>
      <w:r w:rsidRPr="00AA6441">
        <w:t>Den 12 maj 2022 utfärdade regeringen de lagar riksdagen antagit (SFS 391–394).</w:t>
      </w:r>
    </w:p>
    <w:p w14:paraId="5AB296C9" w14:textId="20FFA79C" w:rsidR="00A021D9" w:rsidRPr="00AA6441" w:rsidRDefault="00A021D9" w:rsidP="00A021D9">
      <w:pPr>
        <w:pStyle w:val="Rubrik5utannumrering"/>
      </w:pPr>
      <w:bookmarkStart w:id="239" w:name="_Hlk121394963"/>
      <w:r w:rsidRPr="00AA6441">
        <w:t>7</w:t>
      </w:r>
      <w:r w:rsidR="003E0485">
        <w:t>3</w:t>
      </w:r>
      <w:r w:rsidRPr="00AA6441">
        <w:t>. Rskr. 2021/22:313</w:t>
      </w:r>
    </w:p>
    <w:p w14:paraId="104F9176" w14:textId="77777777" w:rsidR="00A021D9" w:rsidRPr="00AA6441" w:rsidRDefault="00A021D9" w:rsidP="00A021D9">
      <w:pPr>
        <w:pStyle w:val="Brdtext"/>
      </w:pPr>
      <w:bookmarkStart w:id="240" w:name="_Hlk121394951"/>
      <w:bookmarkEnd w:id="239"/>
      <w:r w:rsidRPr="00AA6441">
        <w:t>Folkhälsofrågor</w:t>
      </w:r>
    </w:p>
    <w:bookmarkEnd w:id="240"/>
    <w:p w14:paraId="578C19AF" w14:textId="77777777" w:rsidR="00A021D9" w:rsidRPr="00AA6441" w:rsidRDefault="00A021D9" w:rsidP="00A021D9">
      <w:pPr>
        <w:pStyle w:val="Brdtext"/>
      </w:pPr>
      <w:r w:rsidRPr="00AA6441">
        <w:t>Motioner från allmänna motionstiden 2021/22, bet. 2021/22:SoU16</w:t>
      </w:r>
    </w:p>
    <w:p w14:paraId="34C222CB" w14:textId="77777777" w:rsidR="00A021D9" w:rsidRPr="00AA6441" w:rsidRDefault="00A021D9" w:rsidP="00A021D9">
      <w:pPr>
        <w:pStyle w:val="Brdtext"/>
      </w:pPr>
      <w:r w:rsidRPr="00AA6441">
        <w:t>Skrivelsen är inte slutbehandlad.</w:t>
      </w:r>
    </w:p>
    <w:p w14:paraId="16BDA5E2" w14:textId="77777777" w:rsidR="00A021D9" w:rsidRPr="00AA6441" w:rsidRDefault="00A021D9" w:rsidP="00A021D9">
      <w:pPr>
        <w:pStyle w:val="Brdtext"/>
      </w:pPr>
    </w:p>
    <w:p w14:paraId="0491844E" w14:textId="630F33DA" w:rsidR="00A021D9" w:rsidRPr="00AA6441" w:rsidRDefault="00A021D9" w:rsidP="00A021D9">
      <w:pPr>
        <w:pStyle w:val="Brdtext"/>
      </w:pPr>
      <w:r w:rsidRPr="00AA6441">
        <w:t xml:space="preserve">Punkt 6 om </w:t>
      </w:r>
      <w:r w:rsidRPr="00AA6441">
        <w:rPr>
          <w:i/>
          <w:iCs/>
        </w:rPr>
        <w:t>hivprevention, testning och kunskapshöjande insatser</w:t>
      </w:r>
      <w:r w:rsidRPr="00AA6441">
        <w:t>*: Riksdagen har tillkännagett för regeringen det som utskottet anför om tillgången till hivförebyggande läkemedel och hivtestning samt kunskapshöjande insatser om hiv (bet. 2021/22:SoU16 s. 21 f</w:t>
      </w:r>
      <w:r w:rsidR="00AC512D">
        <w:t>.</w:t>
      </w:r>
      <w:r w:rsidRPr="00AA6441">
        <w:t>). Enligt utskottets mening bör regeringen ge en lämplig myndighet i uppdrag att se över hur tillgången till hivförebyggande läkemedel (s.k. PREP) och hivtestning kan utökas i alla regioner. Utskottet anför även att regeringen bör ge en lämplig myndighet i uppdrag att genomföra kunskapshöjande insatser om hiv till allmänheten för att minska stigmatiseringen av hivpositiva i samhället.</w:t>
      </w:r>
    </w:p>
    <w:p w14:paraId="5D8D5676" w14:textId="09E612F8" w:rsidR="00A021D9" w:rsidRPr="00AA6441" w:rsidRDefault="00A021D9" w:rsidP="00A021D9">
      <w:pPr>
        <w:pStyle w:val="Brdtextmedindrag"/>
      </w:pPr>
      <w:r w:rsidRPr="00AA6441">
        <w:t>Regeringen beslutade den 30 juni 2022 om ett uppdrag till Folkhälso</w:t>
      </w:r>
      <w:r w:rsidR="00D54F18">
        <w:softHyphen/>
      </w:r>
      <w:r w:rsidRPr="00AA6441">
        <w:t xml:space="preserve">myndigheten att ta fram underlag till en uppdaterad nationell strategi mot hiv/aids och vissa andra smittsamma sjukdomar, specifikt med sikte på sexuellt överförda infektioner (S2022/02972). I uppdraget ingår </w:t>
      </w:r>
      <w:r w:rsidR="0022093C">
        <w:t xml:space="preserve">också </w:t>
      </w:r>
      <w:r w:rsidRPr="00AA6441">
        <w:t xml:space="preserve">att peka ut eventuella förändringar som skett sedan den senaste nationella strategin och lämna förslag på uppdateringar. </w:t>
      </w:r>
      <w:r w:rsidR="00EB59CF">
        <w:t>I uppdraget ingår att Folkhälsomyndigheten ska redovisa hur</w:t>
      </w:r>
      <w:r w:rsidRPr="00AA6441">
        <w:t xml:space="preserve"> insatserna ska nå samtliga målgrupper som är särskilt viktiga att nå i det hivpreventiva arbetet och att de insatser som genomförs är i enlighet med aktuellt kunskapsläge och anpassat utefter den nuvarande epidemiologiska situationen.</w:t>
      </w:r>
      <w:r w:rsidR="002A184C">
        <w:t xml:space="preserve"> Den nuvarande nationella strategin mot hiv/aids och vissa andra smittsamma sjukdomar gäller sedan 2017 och är i många delar fortfarande aktuell men det finns behov av uppdateringar. Det gäller exempelvis en aktuell beskrivning av hur hiv-epidemin har utvecklats samt förnyade epidemiologiska bedömningar. Utveckling har även skett vad gäller tillgången till enkla och effektiva läkemedelsbehandlingar och kunskapsläget om att välinställd hiv inte överförs vid sex har förändrats sedan </w:t>
      </w:r>
      <w:r w:rsidR="0022093C">
        <w:t xml:space="preserve">den </w:t>
      </w:r>
      <w:r w:rsidR="002A184C">
        <w:t xml:space="preserve">förra </w:t>
      </w:r>
      <w:r w:rsidR="0022093C">
        <w:t xml:space="preserve">nationella </w:t>
      </w:r>
      <w:r w:rsidR="002A184C">
        <w:t>strategin beslutades.</w:t>
      </w:r>
      <w:r w:rsidRPr="00AA6441">
        <w:t xml:space="preserve"> </w:t>
      </w:r>
      <w:r w:rsidR="00FE416F" w:rsidRPr="00FE416F">
        <w:t>Folkhälsomyndigheten ska redovisa uppdraget senast den 30</w:t>
      </w:r>
      <w:r w:rsidR="00214BD4">
        <w:t> </w:t>
      </w:r>
      <w:r w:rsidR="00FE416F" w:rsidRPr="00FE416F">
        <w:t xml:space="preserve">april 2023. </w:t>
      </w:r>
      <w:r w:rsidRPr="00AA6441">
        <w:t>Punkten är inte slutbehandlad.</w:t>
      </w:r>
      <w:r w:rsidR="00FE416F">
        <w:t xml:space="preserve"> </w:t>
      </w:r>
    </w:p>
    <w:p w14:paraId="123ADA91" w14:textId="1E7E484A" w:rsidR="00A021D9" w:rsidRPr="00AA6441" w:rsidRDefault="00A021D9" w:rsidP="00A021D9">
      <w:pPr>
        <w:pStyle w:val="Brdtextmedindrag"/>
      </w:pPr>
      <w:r w:rsidRPr="00AA6441">
        <w:t xml:space="preserve">Punkt 9 om </w:t>
      </w:r>
      <w:r w:rsidRPr="00AA6441">
        <w:rPr>
          <w:i/>
          <w:iCs/>
        </w:rPr>
        <w:t>vaccinationsprogram för äldre</w:t>
      </w:r>
      <w:r w:rsidRPr="00AA6441">
        <w:t>*: Riksdagen har till</w:t>
      </w:r>
      <w:r w:rsidR="00F017FF">
        <w:softHyphen/>
      </w:r>
      <w:r w:rsidRPr="00AA6441">
        <w:t>kännagett för regeringen det som utskottet anför om vaccinationsprogram för äldre (bet. 2021/22:SoU16 s. 29). Utskottet anför att regeringen bör ge Folkhälsomyndigheten i uppdrag att ta fram ett underlag till ett nationellt vaccinationsprogram för äldre personer som omfattar såväl pneumo</w:t>
      </w:r>
      <w:r w:rsidR="00F017FF">
        <w:softHyphen/>
      </w:r>
      <w:r w:rsidRPr="00AA6441">
        <w:t>kockvaccination som vaccination mot andra sjukdomar. Enligt utskottet bör myndigheten i underlaget lämna förslag på vilka vaccinationer som ska ingå i vaccinationsprogrammet samt vilken åldersgrupp som ska omfattas av det.</w:t>
      </w:r>
    </w:p>
    <w:p w14:paraId="76DF9D27" w14:textId="1D2D2309" w:rsidR="00A021D9" w:rsidRPr="00AA6441" w:rsidRDefault="0022093C" w:rsidP="00A021D9">
      <w:pPr>
        <w:pStyle w:val="Brdtextmedindrag"/>
      </w:pPr>
      <w:r>
        <w:t>Utredningen om en mer ändamålsenlig och effektiv ordning för de nationella vaccinationsprogrammen och det nationella vaccinationsregistret (S 2022:13)</w:t>
      </w:r>
      <w:r w:rsidR="00A021D9" w:rsidRPr="00AA6441">
        <w:t xml:space="preserve"> har </w:t>
      </w:r>
      <w:r>
        <w:t>i uppdrag</w:t>
      </w:r>
      <w:r w:rsidR="00A021D9" w:rsidRPr="00AA6441">
        <w:t xml:space="preserve"> att göra en översyn av regleringen av de nationella vaccinations</w:t>
      </w:r>
      <w:r w:rsidR="00D54F18">
        <w:softHyphen/>
      </w:r>
      <w:r w:rsidR="00A021D9" w:rsidRPr="00AA6441">
        <w:t>programmen och det nationella vaccinations</w:t>
      </w:r>
      <w:r>
        <w:softHyphen/>
      </w:r>
      <w:r w:rsidR="00A021D9" w:rsidRPr="00AA6441">
        <w:t>registret</w:t>
      </w:r>
      <w:r>
        <w:t xml:space="preserve"> (dir. 2022:109)</w:t>
      </w:r>
      <w:r w:rsidR="00A021D9" w:rsidRPr="00AA6441">
        <w:t>. Syftet med utred</w:t>
      </w:r>
      <w:r w:rsidR="00D54F18">
        <w:softHyphen/>
      </w:r>
      <w:r w:rsidR="00A021D9" w:rsidRPr="00AA6441">
        <w:t>ningen är att säkerställa att de nationella vaccinationsprogrammen och det nationella vaccinationsregistret är ändamålsenliga och effektiva, med beaktande av erfarenheterna från covid-19</w:t>
      </w:r>
      <w:r>
        <w:t>-</w:t>
      </w:r>
      <w:r w:rsidR="00A021D9" w:rsidRPr="00AA6441">
        <w:t xml:space="preserve">pandemin. </w:t>
      </w:r>
      <w:r>
        <w:t>I</w:t>
      </w:r>
      <w:r w:rsidR="00A021D9" w:rsidRPr="00AA6441">
        <w:t xml:space="preserve"> uppdraget ingår att göra en bedömning av förutsättningarna och behovet av särskilda vaccinationsprogram för vissa grupper i den vuxna befolkningen, t.ex. äldre personer. U</w:t>
      </w:r>
      <w:r>
        <w:t>ppdraget</w:t>
      </w:r>
      <w:r w:rsidR="00A021D9" w:rsidRPr="00AA6441">
        <w:t xml:space="preserve"> ska </w:t>
      </w:r>
      <w:r>
        <w:t>redovisas senast den 19 </w:t>
      </w:r>
      <w:r w:rsidR="00A021D9" w:rsidRPr="00AA6441">
        <w:t>januari 2024. Punkten är inte slutbehandlad.</w:t>
      </w:r>
    </w:p>
    <w:p w14:paraId="7B9CCF02" w14:textId="77777777" w:rsidR="00A021D9" w:rsidRPr="00AA6441" w:rsidRDefault="00A021D9" w:rsidP="00A021D9">
      <w:pPr>
        <w:pStyle w:val="Brdtextmedindrag"/>
      </w:pPr>
      <w:r w:rsidRPr="00AA6441">
        <w:t xml:space="preserve">Punkt 14 om </w:t>
      </w:r>
      <w:r w:rsidRPr="00AA6441">
        <w:rPr>
          <w:i/>
          <w:iCs/>
        </w:rPr>
        <w:t>förebyggande arbete mot barnfetma</w:t>
      </w:r>
      <w:r w:rsidRPr="00AA6441">
        <w:t xml:space="preserve">*: Riksdagen har tillkännagett för regeringen det som utskottet anför om förebyggande arbete mot barnfetma (bet. 2021/22:SoU16 s. 39). Utskottet anser att specifika åtgärder behöver vidtas för att motverka fetma bland barn i Sverige. Insatser för att främja barns hälsa och rörelse behövs enligt utskottet från tidig ålder. Utskottet anser att regeringen i samråd med relevanta aktörer och professioner bör se över hur det förebyggande arbetet mot barnfetma kan stärkas och utvecklas i hela landet. </w:t>
      </w:r>
    </w:p>
    <w:p w14:paraId="49BE8B05" w14:textId="3233164D" w:rsidR="00A021D9" w:rsidRPr="00AA6441" w:rsidRDefault="00A021D9" w:rsidP="00A021D9">
      <w:pPr>
        <w:pStyle w:val="Brdtextmedindrag"/>
      </w:pPr>
      <w:r w:rsidRPr="00AA6441">
        <w:t>Regeringen har den 30 juni 2022 gett Folkhälsomyndigheten i uppdrag att föreslå hur mål för främjande av ökad fysisk aktivitet i Sverige ska utformas (S2022/02970). Syftet är att skapa en struktur för att ge en tydlig inriktning för arbetet med ett långsiktigt arbete för ökad fysisk aktivitet bland barn och unga. Naturvårdsverket</w:t>
      </w:r>
      <w:r w:rsidR="0022093C">
        <w:t xml:space="preserve"> ska</w:t>
      </w:r>
      <w:r w:rsidRPr="00AA6441">
        <w:t>, inom sitt ansvar</w:t>
      </w:r>
      <w:r w:rsidR="0022093C">
        <w:t>sområde</w:t>
      </w:r>
      <w:r w:rsidRPr="00AA6441">
        <w:t xml:space="preserve"> att driva och samordna friluftslivspolitiken, bistå Folkhälso</w:t>
      </w:r>
      <w:r w:rsidR="00D54F18">
        <w:softHyphen/>
      </w:r>
      <w:r w:rsidRPr="00AA6441">
        <w:t>myndigheten i arbetet. Folkhälsomyndigheten och Naturvårdsverket ska redovisa uppdraget senast den 31 mars 2025.</w:t>
      </w:r>
    </w:p>
    <w:p w14:paraId="2DE80C12" w14:textId="30CFB4EE" w:rsidR="00A021D9" w:rsidRPr="00AA6441" w:rsidRDefault="00A021D9" w:rsidP="00A021D9">
      <w:pPr>
        <w:pStyle w:val="Brdtextmedindrag"/>
      </w:pPr>
      <w:r w:rsidRPr="00AA6441">
        <w:t>Folkhälsomyndigheten och Livsmedelsverket har den 16 juni 2022 fått i uppdrag att föreslå hur mål för arbetet med att påverka barns och ungas livsmedelskonsumtion i en mer hållbar och hälsosam riktning (S2022/02969). Fokus ska särskilt vara på grupper med sämre socioekonomiska förutsättningar. Myndigheterna ska även utforma indikatorer för uppföljning av målen och lämna förslag på relevanta insatsområden. Myndigheterna ska särskilt beakta frågor om den offentliga måltiden och olika matmiljöer, särskilt skattefinansierade sådana som till exempel idrotts- och simhallar och bibliotek. Folk</w:t>
      </w:r>
      <w:r w:rsidR="00F017FF">
        <w:softHyphen/>
      </w:r>
      <w:r w:rsidRPr="00AA6441">
        <w:t>hälsomyndigheten och Livsmedelsverket ska gemensamt redovisa upp</w:t>
      </w:r>
      <w:r w:rsidR="00F017FF">
        <w:softHyphen/>
      </w:r>
      <w:r w:rsidRPr="00AA6441">
        <w:t>draget senast den 31 januari 2025. Punkten är inte slutbehandlad.</w:t>
      </w:r>
    </w:p>
    <w:p w14:paraId="3A23CC6E" w14:textId="77777777" w:rsidR="00A021D9" w:rsidRPr="00AA6441" w:rsidRDefault="00A021D9" w:rsidP="00A021D9">
      <w:pPr>
        <w:pStyle w:val="Brdtextmedindrag"/>
      </w:pPr>
      <w:r w:rsidRPr="00AA6441">
        <w:t xml:space="preserve">Punkt 16 </w:t>
      </w:r>
      <w:r w:rsidRPr="00AA6441">
        <w:rPr>
          <w:i/>
          <w:iCs/>
        </w:rPr>
        <w:t>om samordning av arbetet inom allergiområdet</w:t>
      </w:r>
      <w:r w:rsidRPr="00AA6441">
        <w:t>*: Riksdagen har tillkännagett för regeringen det som utskottet anför om samordning av arbetet inom allergiområdet (bet. 2021/22:SoU16 s. 42). Utskottet anser att regeringen bör ge en lämplig myndighet i uppdrag att samordna det förebyggande arbetet inom allergiområdet samt verka för att vården av personer med allergier ska bli mer jämlik.</w:t>
      </w:r>
    </w:p>
    <w:p w14:paraId="0A667327" w14:textId="0D05FB94" w:rsidR="00A021D9" w:rsidRPr="00AA6441" w:rsidRDefault="00A021D9" w:rsidP="00A021D9">
      <w:pPr>
        <w:pStyle w:val="Brdtextmedindrag"/>
      </w:pPr>
      <w:r w:rsidRPr="00AA6441">
        <w:t xml:space="preserve">Regeringen har den 25 augusti 2022 gett Socialstyrelsen och Livsmedelsverket i uppdrag att genomföra en förstudie för att utveckla det förebyggande arbetet och främja en jämlik vård inom allergiområdet. Inom </w:t>
      </w:r>
      <w:r w:rsidR="0022093C">
        <w:t xml:space="preserve">ramen för </w:t>
      </w:r>
      <w:r w:rsidRPr="00AA6441">
        <w:t>uppdraget ska myndigheterna bedöma vilka ytterligare åtgärder som krävs för att färre personer ska drabbas av allergiska besvär och för att fler ska kunna leva ett gott liv trots sjukdomen. Socialstyrelsen och Livs</w:t>
      </w:r>
      <w:r w:rsidR="009612B6">
        <w:softHyphen/>
      </w:r>
      <w:r w:rsidRPr="00AA6441">
        <w:t xml:space="preserve">medelsverket ska senast den 1 september 2023 lämna en gemensam redovisning av uppdraget till Regeringskansliet (Socialdepartementet och </w:t>
      </w:r>
      <w:r w:rsidR="00FE416F">
        <w:t>Klimat- och n</w:t>
      </w:r>
      <w:r w:rsidRPr="00AA6441">
        <w:t>ärings</w:t>
      </w:r>
      <w:r w:rsidR="00FE416F">
        <w:t>livs</w:t>
      </w:r>
      <w:r w:rsidRPr="00AA6441">
        <w:t>departementet). Punkten är inte slutbehandlad.</w:t>
      </w:r>
    </w:p>
    <w:p w14:paraId="175C54D2" w14:textId="77777777" w:rsidR="00A021D9" w:rsidRPr="00AA6441" w:rsidRDefault="00A021D9" w:rsidP="00A021D9">
      <w:pPr>
        <w:pStyle w:val="Brdtextmedindrag"/>
      </w:pPr>
      <w:r w:rsidRPr="00AA6441">
        <w:t xml:space="preserve">Punkt 18 om </w:t>
      </w:r>
      <w:r w:rsidRPr="00AA6441">
        <w:rPr>
          <w:i/>
          <w:iCs/>
        </w:rPr>
        <w:t>pollenmätningar</w:t>
      </w:r>
      <w:r w:rsidRPr="00AA6441">
        <w:t>*: Riksdagen har tillkännagett för regeringen det som utskottet anför om statligt ansvar för pollenmätningar (bet. 2021/22:SoU16 s. 42). Enligt utskottet är det av stor vikt att det finns pollenmätningar i hela landet. För att säkerställa detta anser utskottet att regeringen bör se över hur staten kan ta över det långsiktiga ansvaret för pollenmätningar i Sverige.</w:t>
      </w:r>
    </w:p>
    <w:p w14:paraId="53BB5CDE" w14:textId="283C0442" w:rsidR="00FE416F" w:rsidRDefault="00A021D9" w:rsidP="00A021D9">
      <w:pPr>
        <w:pStyle w:val="Brdtextmedindrag"/>
      </w:pPr>
      <w:r w:rsidRPr="00AA6441">
        <w:t>Regeringen föreslog i budgetpropositionen 2022 nya medel till Naturhistoriska riksmuseet för att ta ett heltäckande ansvar för pollenövervakningen i Sverige (prop. 2021/22:1 utg</w:t>
      </w:r>
      <w:r w:rsidR="004C0180">
        <w:t>.</w:t>
      </w:r>
      <w:r w:rsidRPr="00AA6441">
        <w:t>omr</w:t>
      </w:r>
      <w:r w:rsidR="004C0180">
        <w:t>.</w:t>
      </w:r>
      <w:r w:rsidRPr="00AA6441">
        <w:t xml:space="preserve"> 17 s. 103, bet. 2021/22:KrU1, rskr. 2021/22:85). Tillförlitliga pollenprognoser är en samhällsviktig verksamhet. Sveriges ca 2,5 miljoner pollenallergiker behöver tillförlitliga prognoser för att styra sin medicinering, hantera sin livssituation och mildra effekterna av sin allergi.</w:t>
      </w:r>
    </w:p>
    <w:p w14:paraId="366A4041" w14:textId="63F5D82F" w:rsidR="00A021D9" w:rsidRPr="00AA6441" w:rsidRDefault="00FE416F" w:rsidP="00AD1101">
      <w:pPr>
        <w:pStyle w:val="Brdtextmedindrag"/>
      </w:pPr>
      <w:r w:rsidRPr="00FE416F">
        <w:t>Regeringen avser att återkomma till riksdagen med anledning av tillkännagivandet i samband med budgetpropositionen för 2024.</w:t>
      </w:r>
      <w:r w:rsidR="004C0180">
        <w:t xml:space="preserve"> </w:t>
      </w:r>
      <w:r w:rsidR="00A021D9" w:rsidRPr="00AA6441">
        <w:t xml:space="preserve">Punkten är inte slutbehandlad. </w:t>
      </w:r>
    </w:p>
    <w:p w14:paraId="252FD6B4" w14:textId="5AB640AA" w:rsidR="00A021D9" w:rsidRPr="00AA6441" w:rsidRDefault="00A021D9" w:rsidP="00A021D9">
      <w:pPr>
        <w:pStyle w:val="Brdtextmedindrag"/>
      </w:pPr>
      <w:r w:rsidRPr="00AA6441">
        <w:t>Följande punkter är inte slutbehandlade: 6</w:t>
      </w:r>
      <w:r w:rsidR="00432D79">
        <w:t>,</w:t>
      </w:r>
      <w:r w:rsidRPr="00AA6441">
        <w:t xml:space="preserve"> 9, 14, 16 och 18.</w:t>
      </w:r>
    </w:p>
    <w:p w14:paraId="374C901B" w14:textId="3C28B113" w:rsidR="00A021D9" w:rsidRPr="00AA6441" w:rsidRDefault="00A021D9" w:rsidP="00A021D9">
      <w:pPr>
        <w:pStyle w:val="Rubrik5utannumrering"/>
      </w:pPr>
      <w:r w:rsidRPr="00AA6441">
        <w:t>7</w:t>
      </w:r>
      <w:r w:rsidR="003E0485">
        <w:t>4</w:t>
      </w:r>
      <w:r w:rsidRPr="00AA6441">
        <w:t xml:space="preserve">. </w:t>
      </w:r>
      <w:bookmarkStart w:id="241" w:name="_Hlk121391699"/>
      <w:r w:rsidRPr="00AA6441">
        <w:t>Rskr. 2021/22:314</w:t>
      </w:r>
      <w:bookmarkEnd w:id="241"/>
    </w:p>
    <w:p w14:paraId="0F41380C" w14:textId="77777777" w:rsidR="00A021D9" w:rsidRPr="00AA6441" w:rsidRDefault="00A021D9" w:rsidP="00A021D9">
      <w:pPr>
        <w:pStyle w:val="Brdtext"/>
      </w:pPr>
      <w:bookmarkStart w:id="242" w:name="_Hlk121391687"/>
      <w:r w:rsidRPr="00AA6441">
        <w:t>E-hälsa m.m</w:t>
      </w:r>
      <w:bookmarkEnd w:id="242"/>
    </w:p>
    <w:p w14:paraId="540FEED6" w14:textId="77777777" w:rsidR="00A021D9" w:rsidRPr="00AA6441" w:rsidRDefault="00A021D9" w:rsidP="00A021D9">
      <w:pPr>
        <w:pStyle w:val="Brdtext"/>
      </w:pPr>
      <w:r w:rsidRPr="00AA6441">
        <w:t>Motioner från allmänna motionstiden, bet. 2021/22:SoU17</w:t>
      </w:r>
    </w:p>
    <w:p w14:paraId="024A76B7" w14:textId="77777777" w:rsidR="00A021D9" w:rsidRPr="00AA6441" w:rsidRDefault="00A021D9" w:rsidP="00A021D9">
      <w:pPr>
        <w:pStyle w:val="Brdtext"/>
      </w:pPr>
      <w:r w:rsidRPr="00AA6441">
        <w:t>Skrivelsen är inte slutbehandlad.</w:t>
      </w:r>
    </w:p>
    <w:p w14:paraId="7DB8FE54" w14:textId="77777777" w:rsidR="00A021D9" w:rsidRPr="00AA6441" w:rsidRDefault="00A021D9" w:rsidP="00A021D9">
      <w:pPr>
        <w:pStyle w:val="Brdtext"/>
      </w:pPr>
    </w:p>
    <w:p w14:paraId="4C91027A" w14:textId="77777777" w:rsidR="00766DFD" w:rsidRDefault="00A021D9" w:rsidP="005E011D">
      <w:pPr>
        <w:pStyle w:val="Brdtextmedindrag"/>
        <w:ind w:firstLine="0"/>
      </w:pPr>
      <w:r w:rsidRPr="00AA6441">
        <w:t xml:space="preserve">Punkt 2 om </w:t>
      </w:r>
      <w:r w:rsidRPr="00AA6441">
        <w:rPr>
          <w:i/>
          <w:iCs/>
        </w:rPr>
        <w:t>en nationell plattform för lättillgänglig information om kvalitet, väntetider och utbud av vård</w:t>
      </w:r>
      <w:r w:rsidRPr="00AA6441">
        <w:t xml:space="preserve">*: Riksdagen har tillkännagett för regeringen det som utskottet anför om en nationell plattform för lättillgänglig information om kvalitet, väntetider och utbud av vård (bet. 2021/22:SoU17 s. 16). </w:t>
      </w:r>
    </w:p>
    <w:p w14:paraId="60C94AFF" w14:textId="1F830C75" w:rsidR="00FE416F" w:rsidRDefault="00A021D9" w:rsidP="00A021D9">
      <w:pPr>
        <w:pStyle w:val="Brdtextmedindrag"/>
      </w:pPr>
      <w:r w:rsidRPr="00AA6441">
        <w:t>Regeringen har under våren 2022 gett flera uppdrag med närliggande syften till E-hälsomyndigheten och Socialstyrelsen. Bland annat har E</w:t>
      </w:r>
      <w:r w:rsidR="00793FBD">
        <w:t>-hälsomyndigheten</w:t>
      </w:r>
      <w:r w:rsidRPr="00AA6441">
        <w:t xml:space="preserve"> i uppdrag att genomföra en förstudie om hur ett nationellt vårdsöksystem kan utvecklas, organiseras och förvaltas i statlig regi (S2022/01372), vilket ska möjliggöra för regionerna och vårdpersonal att se var ledig och tillgänglig vårdkapacitet finns i landet. Socialstyrelsen har sedan hösten 2021 regeringens uppdrag att utveckla myndighetens förutsättningar för att samla in väntetidsdata, med syfte att följa upp och analysera hälso- och sjukvårdens tillgänglighet med fokus på väntetider. </w:t>
      </w:r>
      <w:r w:rsidR="00793FBD">
        <w:t>Regeringens p</w:t>
      </w:r>
      <w:r w:rsidRPr="00AA6441">
        <w:t>ro</w:t>
      </w:r>
      <w:r w:rsidR="004C0180">
        <w:t>p</w:t>
      </w:r>
      <w:r w:rsidRPr="00AA6441">
        <w:t>osition Ökad kontinuitet och effektivitet i vården – en primärvårdsreform (prop.</w:t>
      </w:r>
      <w:r w:rsidR="000C3C51">
        <w:t xml:space="preserve"> </w:t>
      </w:r>
      <w:r w:rsidRPr="00AA6441">
        <w:t>2021/22:72,</w:t>
      </w:r>
      <w:r w:rsidRPr="00AA6441" w:rsidDel="00FE416F">
        <w:t xml:space="preserve"> bet. 2021/22:SoU22, rskr. 2021/22:225</w:t>
      </w:r>
      <w:r w:rsidRPr="00AA6441">
        <w:t xml:space="preserve">), innehåller ett förslag om att regeringen eller den myndighet som regeringen bestämmer ska få meddela föreskrifter om innehållet i en nationell listningstjänst, kösystem etc. </w:t>
      </w:r>
    </w:p>
    <w:p w14:paraId="09BCFBB2" w14:textId="34CA8A97" w:rsidR="00A021D9" w:rsidRPr="00AA6441" w:rsidRDefault="00A021D9" w:rsidP="00A021D9">
      <w:pPr>
        <w:pStyle w:val="Brdtextmedindrag"/>
      </w:pPr>
      <w:r w:rsidRPr="00AA6441">
        <w:t xml:space="preserve">Socialstyrelsen har fått i uppdrag att bl.a. förbereda för att meddela sådana föreskrifter </w:t>
      </w:r>
      <w:r w:rsidR="00FE416F">
        <w:t xml:space="preserve">om innehållet i en nationell listningstjänst </w:t>
      </w:r>
      <w:r w:rsidRPr="00AA6441">
        <w:t>(S2022/01374). E-hälsomyndigheten har fått i uppdrag att kartlägga, analysera och ge förslag på hur en nationell listningstjänst ska kunna inrättas i statlig regi (S2022/01375). Punkten är inte slutbehandlad.</w:t>
      </w:r>
    </w:p>
    <w:p w14:paraId="76DE9F5E" w14:textId="48B311C5" w:rsidR="007005D8" w:rsidRDefault="00A021D9" w:rsidP="00A021D9">
      <w:pPr>
        <w:pStyle w:val="Brdtextmedindrag"/>
      </w:pPr>
      <w:r w:rsidRPr="00AA6441">
        <w:t xml:space="preserve">Punkt 11 om </w:t>
      </w:r>
      <w:r w:rsidRPr="00AA6441">
        <w:rPr>
          <w:i/>
          <w:iCs/>
        </w:rPr>
        <w:t>en långsiktig patientdatareform</w:t>
      </w:r>
      <w:r w:rsidRPr="00AA6441">
        <w:t>*: Riksdagen har tillkännagett för regeringen det som utskottet anför om en långsiktig patientdatareform (bet. 2021/22:SoU17 s. 27 f</w:t>
      </w:r>
      <w:r w:rsidR="00812A74">
        <w:t>.</w:t>
      </w:r>
      <w:r w:rsidRPr="00AA6441">
        <w:t xml:space="preserve">). Utskottet anser att det behöver genomföras en långsiktig patientdatareform som tar ett samlat grepp om patientdatafrågorna. Grundläggande för en sådan reform bör enligt utskottet vara att säkerställa att det är patienten som äger sin patientdata men utan att detta förhindrar behandling för ändamål såsom forskning och förebyggande hälso- och sjukvård. En del av reformen bör enligt utskottet vara att även egeninsamlade hälsodata ska kunna användas för sådana ändamål. Det är enligt utskottet väsentligt att utreda möjligheten att kunna klassificera olika typer av vårdinformation för att kunna bedöma behovet av skydd för patienternas integritet. Utskottet anser att regeringen bör utreda frågan. </w:t>
      </w:r>
    </w:p>
    <w:p w14:paraId="3210A2B2" w14:textId="5A055BDB" w:rsidR="00A021D9" w:rsidRPr="00AA6441" w:rsidRDefault="00A021D9" w:rsidP="007005D8">
      <w:pPr>
        <w:pStyle w:val="Brdtextmedindrag"/>
      </w:pPr>
      <w:r w:rsidRPr="00AA6441">
        <w:t xml:space="preserve">Utredningen om sekundäranvändning av hälsodata (S 2022:04) som tillsattes den 12 maj 2022 ska bland annat analysera vilka möjligheter som, utifrån befintlig lagstiftning kring offentlighet och sekretess, tystnadsplikt samt dataskydd, finns för att möjliggöra sekundäranvändning av hälsodata från hälso- och sjukvården för ändamålen forskning, utvecklings- och innovationsverksamhet, undervisning på akademisk nivå samt statliga och regionala och kommunala myndigheters beslutsfattande. Analysen ska även innefatta en analys av den enskildes behov av skydd för den personliga integriteten. För att möjliggöra en sådan sekundäranvändning ska utredningen bedöma om det behövs författningsändringar och då särskilt redogöra för hur författningsförslagen förhåller sig till regleringar om offentlighet och sekretess, tystnadsplikt och dataskydd, och till den enskildes behov av skydd för den personliga integriteten. Uppdraget ska redovisas senast den 21 september 2023. Punkten är inte slutbehandlad. </w:t>
      </w:r>
    </w:p>
    <w:p w14:paraId="433E67FF" w14:textId="0DBAFB53" w:rsidR="00A021D9" w:rsidRPr="00AA6441" w:rsidRDefault="00A021D9" w:rsidP="00A021D9">
      <w:pPr>
        <w:pStyle w:val="Brdtextmedindrag"/>
      </w:pPr>
      <w:r w:rsidRPr="00AA6441">
        <w:t xml:space="preserve">Punkt 16 om </w:t>
      </w:r>
      <w:r w:rsidRPr="00AA6441">
        <w:rPr>
          <w:i/>
          <w:iCs/>
        </w:rPr>
        <w:t>ett brett nationellt kvalitetsregister för kognitiva sjukdomar</w:t>
      </w:r>
      <w:r w:rsidRPr="00AA6441">
        <w:t xml:space="preserve">*: Riksdagen har tillkännagett för regeringen det som utskottet anför om ett brett nationellt kvalitetsregister för kognitiva sjukdomar (bet. 2021/22:SoU17 s. 37). Utskottet har angett att regeringen bör ge lämplig myndighet i uppdrag att utreda behov av ett brett nationellt kvalitetsregister för kognitiva sjukdomar. Enligt utskottet bör registret underlätta information om väntetider och utvärdering av vårdinsatser, processer, behandlingar och medicinering till patienter. </w:t>
      </w:r>
    </w:p>
    <w:p w14:paraId="4C28799A" w14:textId="004CCA63" w:rsidR="00A021D9" w:rsidRPr="00AA6441" w:rsidRDefault="00A021D9" w:rsidP="00A021D9">
      <w:pPr>
        <w:pStyle w:val="Brdtextmedindrag"/>
      </w:pPr>
      <w:r w:rsidRPr="00AA6441">
        <w:t xml:space="preserve">I oktober 2022 redovisade Socialstyrelsen </w:t>
      </w:r>
      <w:r w:rsidR="00793FBD">
        <w:t xml:space="preserve">ett </w:t>
      </w:r>
      <w:r w:rsidRPr="00AA6441">
        <w:t>regeringsuppdrag att kartlägga datamängder av nationellt intresse på hälsodataområdet. I kartläggningen framkom behov av att kunna följa barn och ungas allmänna utveckling (in</w:t>
      </w:r>
      <w:r w:rsidR="00793FBD">
        <w:t>begripet</w:t>
      </w:r>
      <w:r w:rsidRPr="00AA6441">
        <w:t xml:space="preserve"> tillväxt, språkutveckling, psykiska och kognitiva funktioner) för tidig upptäckt av fysisk och psykisk ohälsa. Socialstyrelsen konstaterar att förutsättningarna för att genomföra en bred och omfattande datainsamling på nationell nivå behöver utredas vidare. Socialstyrelsen har i</w:t>
      </w:r>
      <w:r w:rsidR="00793FBD">
        <w:t>nom ramen för</w:t>
      </w:r>
      <w:r w:rsidRPr="00AA6441">
        <w:t xml:space="preserve"> ett annat regeringsuppdrag om data som samlas in till Nationellt kvalitetsregister för Elevhälsans medicinska insats (EMQ) </w:t>
      </w:r>
      <w:r w:rsidR="00793FBD">
        <w:t xml:space="preserve">analyserat om uppgifterna i stället </w:t>
      </w:r>
      <w:r w:rsidRPr="00AA6441">
        <w:t xml:space="preserve">skulle kunna samlas in av Socialstyrelsen i ett hälsodataregister. </w:t>
      </w:r>
      <w:r w:rsidR="00793FBD">
        <w:t>Myndigheten</w:t>
      </w:r>
      <w:r w:rsidRPr="00AA6441">
        <w:t xml:space="preserve"> konstaterar i </w:t>
      </w:r>
      <w:r w:rsidR="00793FBD">
        <w:t xml:space="preserve">sin </w:t>
      </w:r>
      <w:r w:rsidRPr="00AA6441">
        <w:t>slutrapport att de juridiska förutsättningarna saknas för att direkt överta uppgifterna från EMQ och föreslår att behovet och ändamålet ses över nationellt för att möjliggöra en bredare uppföljning inom elevhälsans medicinska insatser. E-hälsomyndigheten</w:t>
      </w:r>
      <w:r w:rsidR="00793FBD">
        <w:t xml:space="preserve"> har haft ett</w:t>
      </w:r>
      <w:r w:rsidRPr="00AA6441">
        <w:t xml:space="preserve"> uppdrag att göra en förstudie om en gemensam digital infrastruktur för nationella kvalitetsregister. Uppdraget slutredovisa</w:t>
      </w:r>
      <w:r w:rsidR="00793FBD">
        <w:t>de</w:t>
      </w:r>
      <w:r w:rsidRPr="00AA6441">
        <w:t xml:space="preserve">s den 1 februari 2023. </w:t>
      </w:r>
      <w:r w:rsidR="00793FBD">
        <w:t xml:space="preserve">I sin slutredovisning föreslår E-hälsomyndigheten bl.a. att myndigheten får ett uppdrag att inrätta en nationell funktion för interoperabilitet inom hälsa, vård och omsorg samt att en statlig nationell interoperabilitetslösning skapas med syfte att stödja automatiserad informationsförsörjning till kvalitetsregister. </w:t>
      </w:r>
      <w:r w:rsidRPr="00AA6441">
        <w:t xml:space="preserve">Punkten är inte slutbehandlad. </w:t>
      </w:r>
    </w:p>
    <w:p w14:paraId="47CDEC3A" w14:textId="77777777" w:rsidR="00A021D9" w:rsidRPr="00AA6441" w:rsidRDefault="00A021D9" w:rsidP="00A021D9">
      <w:pPr>
        <w:pStyle w:val="Brdtextmedindrag"/>
      </w:pPr>
      <w:r w:rsidRPr="00AA6441">
        <w:t>Följande punkter är inte slutbehandlade: 2, 11 och 16.</w:t>
      </w:r>
    </w:p>
    <w:p w14:paraId="41EC3A66" w14:textId="76BE1037" w:rsidR="00A021D9" w:rsidRPr="00AA6441" w:rsidRDefault="00A021D9" w:rsidP="00A021D9">
      <w:pPr>
        <w:pStyle w:val="Rubrik5utannumrering"/>
      </w:pPr>
      <w:r w:rsidRPr="00AA6441">
        <w:t>7</w:t>
      </w:r>
      <w:r w:rsidR="003E0485">
        <w:t>5</w:t>
      </w:r>
      <w:r w:rsidRPr="00AA6441">
        <w:t xml:space="preserve">. </w:t>
      </w:r>
      <w:bookmarkStart w:id="243" w:name="_Hlk121392799"/>
      <w:r w:rsidRPr="00AA6441">
        <w:t>Rskr</w:t>
      </w:r>
      <w:r w:rsidR="00907F56">
        <w:t>.</w:t>
      </w:r>
      <w:r w:rsidRPr="00AA6441">
        <w:t xml:space="preserve"> 2021/22:315</w:t>
      </w:r>
      <w:bookmarkEnd w:id="243"/>
    </w:p>
    <w:p w14:paraId="1E891FEB" w14:textId="77777777" w:rsidR="00A021D9" w:rsidRPr="00AA6441" w:rsidRDefault="00A021D9" w:rsidP="00A021D9">
      <w:pPr>
        <w:pStyle w:val="Brdtext"/>
      </w:pPr>
      <w:r w:rsidRPr="00AA6441">
        <w:t>Nya regler för organdonation</w:t>
      </w:r>
    </w:p>
    <w:p w14:paraId="0D9A2B14" w14:textId="77777777" w:rsidR="00A021D9" w:rsidRPr="00AA6441" w:rsidRDefault="00A021D9" w:rsidP="00A021D9">
      <w:pPr>
        <w:pStyle w:val="Brdtext"/>
      </w:pPr>
      <w:r w:rsidRPr="00AA6441">
        <w:t>Prop. 2021/22:128, bet. 2021/22:SoU26</w:t>
      </w:r>
    </w:p>
    <w:p w14:paraId="6E735449" w14:textId="77777777" w:rsidR="00A021D9" w:rsidRPr="00AA6441" w:rsidRDefault="00A021D9" w:rsidP="00A021D9">
      <w:pPr>
        <w:pStyle w:val="Brdtext"/>
      </w:pPr>
      <w:r w:rsidRPr="00AA6441">
        <w:t>Skrivelsen är inte slutbehandlad.</w:t>
      </w:r>
    </w:p>
    <w:p w14:paraId="5975734C" w14:textId="77777777" w:rsidR="00A021D9" w:rsidRPr="00AA6441" w:rsidRDefault="00A021D9" w:rsidP="00A021D9">
      <w:pPr>
        <w:pStyle w:val="Brdtext"/>
      </w:pPr>
    </w:p>
    <w:p w14:paraId="436038B3" w14:textId="09745D69" w:rsidR="0073721C" w:rsidRPr="00AA6441" w:rsidRDefault="0073721C" w:rsidP="0073721C">
      <w:pPr>
        <w:pStyle w:val="Brdtext"/>
      </w:pPr>
      <w:r>
        <w:t xml:space="preserve">Punkt 1 om </w:t>
      </w:r>
      <w:r w:rsidRPr="006A5EF7">
        <w:rPr>
          <w:i/>
          <w:iCs/>
        </w:rPr>
        <w:t>regeringens lagförslag</w:t>
      </w:r>
      <w:r>
        <w:t xml:space="preserve">: </w:t>
      </w:r>
      <w:r w:rsidRPr="00AA6441">
        <w:t>Den 25 maj 2022 utfärdade regeringen de lagar riksdagen antagit (SFS 581–583).</w:t>
      </w:r>
    </w:p>
    <w:p w14:paraId="09D51157" w14:textId="74C7B5F6" w:rsidR="00A021D9" w:rsidRPr="00AA6441" w:rsidRDefault="00A021D9" w:rsidP="006A5EF7">
      <w:pPr>
        <w:pStyle w:val="Brdtextmedindrag"/>
      </w:pPr>
      <w:r w:rsidRPr="00AA6441">
        <w:t xml:space="preserve">Punkt 3 om </w:t>
      </w:r>
      <w:r w:rsidRPr="00AA6441">
        <w:rPr>
          <w:i/>
          <w:iCs/>
        </w:rPr>
        <w:t>det nordiska njurbytesprogrammet</w:t>
      </w:r>
      <w:r w:rsidRPr="00AA6441">
        <w:t xml:space="preserve">*: Riksdagen har tillkännagett för regeringen det som utskottet anför om det nordiska njurbytesprogrammet (bet. 2021/22:SoU26 s. 15). </w:t>
      </w:r>
      <w:r w:rsidR="00FE416F">
        <w:t>Av tillkännagiva</w:t>
      </w:r>
      <w:r w:rsidR="00717D71">
        <w:t>n</w:t>
      </w:r>
      <w:r w:rsidR="00FE416F">
        <w:t xml:space="preserve">det följer att </w:t>
      </w:r>
      <w:r w:rsidRPr="00AA6441">
        <w:t>regeringen bör se över hur det nordiska njurbytesprogrammet kan stärkas och utökas. Ärendet bereds i Regeringskansliet. Punkten är inte slutbehandlad.</w:t>
      </w:r>
    </w:p>
    <w:p w14:paraId="4E06EB34" w14:textId="141F1F22" w:rsidR="00A021D9" w:rsidRPr="00AA6441" w:rsidRDefault="00A021D9" w:rsidP="00A021D9">
      <w:pPr>
        <w:pStyle w:val="Brdtextmedindrag"/>
      </w:pPr>
      <w:r w:rsidRPr="00AA6441">
        <w:t xml:space="preserve">Punkt 7 om </w:t>
      </w:r>
      <w:r w:rsidRPr="00AA6441">
        <w:rPr>
          <w:i/>
          <w:iCs/>
        </w:rPr>
        <w:t>stöd till anhöriga</w:t>
      </w:r>
      <w:r w:rsidRPr="00AA6441">
        <w:t>*: Riksdagen har tillkännagett för regeringen det som utskottet anför om stöd till anhöriga (bet. 2021/22:SoU26 s. 16). Utskottet anser att regeringen bör se över frågan om ett uppdaterat kunskapsstöd och andra konkreta insatser för att säkerställa ett systematiskt och jämlikt bemötande samt möjlighet till uppföljningssamtal när det gäller anhöriga till avlidna organdonatorer i hela landet. Ärendet bereds i Regeringskansliet. Punkten är inte slutbehandlad.</w:t>
      </w:r>
    </w:p>
    <w:p w14:paraId="7A7A175C" w14:textId="77777777" w:rsidR="00A021D9" w:rsidRPr="00AA6441" w:rsidRDefault="00A021D9" w:rsidP="00A021D9">
      <w:pPr>
        <w:pStyle w:val="Brdtextmedindrag"/>
      </w:pPr>
      <w:r w:rsidRPr="00AA6441">
        <w:t>Följande punkter är inte slutbehandlade: 3 och 7.</w:t>
      </w:r>
    </w:p>
    <w:p w14:paraId="44B47B61" w14:textId="5556F5AE" w:rsidR="00A021D9" w:rsidRPr="00AA6441" w:rsidRDefault="00A021D9" w:rsidP="00A021D9">
      <w:pPr>
        <w:pStyle w:val="Rubrik5utannumrering"/>
      </w:pPr>
      <w:r w:rsidRPr="00AA6441">
        <w:t>7</w:t>
      </w:r>
      <w:r w:rsidR="003E0485">
        <w:t>6</w:t>
      </w:r>
      <w:r w:rsidRPr="00AA6441">
        <w:t>. Rskr. 2021/22:320</w:t>
      </w:r>
    </w:p>
    <w:p w14:paraId="5AEE020B" w14:textId="77777777" w:rsidR="00A021D9" w:rsidRPr="00AA6441" w:rsidRDefault="00A021D9" w:rsidP="00A021D9">
      <w:pPr>
        <w:pStyle w:val="Brdtext"/>
      </w:pPr>
      <w:r w:rsidRPr="00AA6441">
        <w:t>Socialtjänstfrågor – barn och unga</w:t>
      </w:r>
    </w:p>
    <w:p w14:paraId="77D1369C" w14:textId="77777777" w:rsidR="00A021D9" w:rsidRPr="00AA6441" w:rsidRDefault="00A021D9" w:rsidP="00A021D9">
      <w:pPr>
        <w:pStyle w:val="Brdtext"/>
      </w:pPr>
      <w:r w:rsidRPr="00AA6441">
        <w:t>Utskottsinitiativ, bet. 2021/22:SoU18</w:t>
      </w:r>
    </w:p>
    <w:p w14:paraId="3028FDFA" w14:textId="77777777" w:rsidR="00A021D9" w:rsidRPr="00AA6441" w:rsidRDefault="00A021D9" w:rsidP="00A021D9">
      <w:pPr>
        <w:pStyle w:val="Brdtext"/>
      </w:pPr>
      <w:r w:rsidRPr="00AA6441">
        <w:t>Skrivelsen är inte slutbehandlad.</w:t>
      </w:r>
    </w:p>
    <w:p w14:paraId="2FA42AAD" w14:textId="77777777" w:rsidR="00A021D9" w:rsidRPr="00AA6441" w:rsidRDefault="00A021D9" w:rsidP="00A021D9">
      <w:pPr>
        <w:pStyle w:val="Brdtext"/>
      </w:pPr>
    </w:p>
    <w:p w14:paraId="74551943" w14:textId="6CD7A645" w:rsidR="00AF26FE" w:rsidRDefault="00A021D9" w:rsidP="00A021D9">
      <w:pPr>
        <w:pStyle w:val="Brdtext"/>
      </w:pPr>
      <w:r w:rsidRPr="00AA6441">
        <w:t xml:space="preserve">Punkt 2 om </w:t>
      </w:r>
      <w:r w:rsidRPr="00AA6441">
        <w:rPr>
          <w:i/>
        </w:rPr>
        <w:t>tidigare tillkännagivanden</w:t>
      </w:r>
      <w:r w:rsidRPr="00AA6441">
        <w:t>*: Riksdagen har tillkännagett för regeringen det som utskottet anför om tidigare tillkännagivanden (bet. 2021/22:SoU18</w:t>
      </w:r>
      <w:r w:rsidR="00C365AB">
        <w:t>)</w:t>
      </w:r>
      <w:r w:rsidRPr="00AA6441">
        <w:t>. Utskottet anser att det är viktigt att kontinuerligt verka för att utsatta barn och unga ska få en bättre och tryggare tillvaro. Som ett led i detta har utskottet och riksdagen beslutat om 27 tillkännagivanden under riksmötet 2020/21 som rör utsatta barn och unga på olika sätt. Enligt utskottets mening har regeringen inte i tillräcklig grad vidtagit åtgärder i enlighet med tillkännagivandena. Utskottet vill därför påminna regeringen om vikten av att snarast vidta dessa åtgärder och genomföra tillkännagivandena. Situationen inom den sociala barn- och ungdomsvården kräver enligt utskottet insatser i närtid</w:t>
      </w:r>
      <w:r w:rsidR="00AF26FE">
        <w:t>, (bet. 2021/22:SoU18 s.</w:t>
      </w:r>
      <w:r w:rsidR="004C0180">
        <w:t> </w:t>
      </w:r>
      <w:r w:rsidR="00AF26FE">
        <w:t>23</w:t>
      </w:r>
      <w:r w:rsidR="004C0180">
        <w:t> </w:t>
      </w:r>
      <w:r w:rsidR="00AF26FE">
        <w:t>f</w:t>
      </w:r>
      <w:r w:rsidR="00812A74">
        <w:t>.</w:t>
      </w:r>
      <w:r w:rsidR="00AF26FE">
        <w:t>).</w:t>
      </w:r>
    </w:p>
    <w:p w14:paraId="4805F3EE" w14:textId="4AACD284" w:rsidR="00A021D9" w:rsidRPr="00AA6441" w:rsidRDefault="00AF26FE" w:rsidP="006A5EF7">
      <w:pPr>
        <w:pStyle w:val="Brdtextmedindrag"/>
      </w:pPr>
      <w:r w:rsidRPr="006A5EF7">
        <w:rPr>
          <w:rStyle w:val="BrdtextmedindragChar"/>
        </w:rPr>
        <w:t>Regeringen har påbörjat åtgärder för att svara upp mot de 27 tillkännagivanden som avses i denna punkt. Resultatet av det arbetet behöver inväntas</w:t>
      </w:r>
      <w:r w:rsidRPr="00AF26FE">
        <w:t>.</w:t>
      </w:r>
      <w:r w:rsidR="00DC381F">
        <w:t xml:space="preserve"> </w:t>
      </w:r>
      <w:r w:rsidR="00A021D9" w:rsidRPr="00AA6441">
        <w:t xml:space="preserve">Ärendet bereds och regeringen avser att återkomma till riksdagen </w:t>
      </w:r>
      <w:r>
        <w:t xml:space="preserve">med ytterligare information om hur arbetet fortskrider </w:t>
      </w:r>
      <w:r w:rsidR="00A021D9" w:rsidRPr="00AA6441">
        <w:t>under 2023. Punkten är inte slutbehandlad.</w:t>
      </w:r>
    </w:p>
    <w:p w14:paraId="276BDD6F" w14:textId="017938DD" w:rsidR="00A021D9" w:rsidRPr="00AA6441" w:rsidRDefault="00A021D9" w:rsidP="00A021D9">
      <w:pPr>
        <w:pStyle w:val="Rubrik5utannumrering"/>
      </w:pPr>
      <w:bookmarkStart w:id="244" w:name="_Hlk127784454"/>
      <w:r w:rsidRPr="00AA6441">
        <w:t>7</w:t>
      </w:r>
      <w:r w:rsidR="003E0485">
        <w:t>7</w:t>
      </w:r>
      <w:r w:rsidRPr="00AA6441">
        <w:t>. Rskr. 2021/22:322</w:t>
      </w:r>
    </w:p>
    <w:p w14:paraId="701ABB58" w14:textId="77777777" w:rsidR="00A021D9" w:rsidRPr="00AA6441" w:rsidRDefault="00A021D9" w:rsidP="00A021D9">
      <w:pPr>
        <w:pStyle w:val="Brdtext"/>
      </w:pPr>
      <w:r w:rsidRPr="00AA6441">
        <w:t>Barnets bästa när vård enligt LVU upphör – lex lilla hjärtat</w:t>
      </w:r>
    </w:p>
    <w:bookmarkEnd w:id="244"/>
    <w:p w14:paraId="4C921EDF" w14:textId="77777777" w:rsidR="00A021D9" w:rsidRPr="00AA6441" w:rsidRDefault="00A021D9" w:rsidP="00A021D9">
      <w:pPr>
        <w:pStyle w:val="Brdtext"/>
      </w:pPr>
      <w:r w:rsidRPr="00AA6441">
        <w:t>Prop. 2021/22:178, bet. 2021/22:SoU33</w:t>
      </w:r>
    </w:p>
    <w:p w14:paraId="1CB72D40" w14:textId="77777777" w:rsidR="00A021D9" w:rsidRPr="00AA6441" w:rsidRDefault="00A021D9" w:rsidP="00A021D9">
      <w:pPr>
        <w:pStyle w:val="Brdtext"/>
      </w:pPr>
      <w:r w:rsidRPr="00AA6441">
        <w:t>Skrivelsen är inte slutbehandlad.</w:t>
      </w:r>
    </w:p>
    <w:p w14:paraId="3A4FBABB" w14:textId="77777777" w:rsidR="00A021D9" w:rsidRPr="00AA6441" w:rsidRDefault="00A021D9" w:rsidP="00A021D9">
      <w:pPr>
        <w:pStyle w:val="Brdtext"/>
      </w:pPr>
    </w:p>
    <w:p w14:paraId="10E7A7AB" w14:textId="4CD85B05" w:rsidR="007D588D" w:rsidRPr="00AA6441" w:rsidRDefault="00916C93" w:rsidP="007D588D">
      <w:pPr>
        <w:pStyle w:val="Brdtext"/>
      </w:pPr>
      <w:r>
        <w:t xml:space="preserve">Punk 1 om </w:t>
      </w:r>
      <w:r w:rsidRPr="006A5EF7">
        <w:rPr>
          <w:i/>
          <w:iCs/>
        </w:rPr>
        <w:t>regeringens lagförslag</w:t>
      </w:r>
      <w:r>
        <w:t xml:space="preserve">: </w:t>
      </w:r>
      <w:r w:rsidR="007D588D" w:rsidRPr="00AA6441">
        <w:t>Den 2 juni 2022 utfärdade regeringen de lagar riksdagen antagit (SFS 664 och 665).</w:t>
      </w:r>
    </w:p>
    <w:p w14:paraId="1FBB608B" w14:textId="094F8BD2" w:rsidR="00A021D9" w:rsidRPr="00AA6441" w:rsidRDefault="00A021D9" w:rsidP="006A5EF7">
      <w:pPr>
        <w:pStyle w:val="Brdtextmedindrag"/>
      </w:pPr>
      <w:r w:rsidRPr="00AA6441">
        <w:t xml:space="preserve">Punkt 4 om </w:t>
      </w:r>
      <w:r w:rsidRPr="00AA6441">
        <w:rPr>
          <w:i/>
        </w:rPr>
        <w:t>ny LVU*</w:t>
      </w:r>
      <w:r w:rsidRPr="00B1224B">
        <w:rPr>
          <w:iCs/>
        </w:rPr>
        <w:t>:</w:t>
      </w:r>
      <w:r w:rsidRPr="00AA6441">
        <w:t xml:space="preserve"> Riksdagen har tillkännagett för regeringen det som utskottet anför om en ny LVU (bet. 2021/22:SoU33 s. 16).</w:t>
      </w:r>
      <w:r w:rsidR="00DC381F">
        <w:t xml:space="preserve"> </w:t>
      </w:r>
      <w:r w:rsidR="00AF26FE">
        <w:t>Av tillkännagivandet följer att det i</w:t>
      </w:r>
      <w:r w:rsidRPr="00AA6441">
        <w:t xml:space="preserve"> februari 2021 var mer än fem år sedan utredningen föreslog en ny lag om tvångsvård för barn och unga (SOU 2015:71). Enligt utskottet skulle utredningens förslag innebära ett stärkt barnperspektiv och en ökad rättssäkerhet för barn i samhällets vård och särskilt för dem som behöver tvångsvård. Utskottet uttalade att det ansåg att det var angeläget att förslaget bereddes skyndsamt. Utskottet konstaterar att det nu har gått ännu ett år och påminner om det tidigare tillkännagivandet. </w:t>
      </w:r>
      <w:r w:rsidR="00AF26FE">
        <w:t xml:space="preserve">Beredningen av betänkandet Barns och ungas rätt vid tvångsvård, </w:t>
      </w:r>
      <w:r w:rsidRPr="00AA6441">
        <w:t>Förslag till ny LVU (SOU 2015:71) pågår</w:t>
      </w:r>
      <w:r w:rsidR="00AF26FE">
        <w:t>.</w:t>
      </w:r>
      <w:r w:rsidRPr="00AA6441">
        <w:t xml:space="preserve"> Regeringen har avvaktat Högsta förvaltningsdomstolens bedömning av vissa rättsliga frågor. En analys av vilka delar av slutbetänkande</w:t>
      </w:r>
      <w:r w:rsidR="00C365AB">
        <w:t>t</w:t>
      </w:r>
      <w:r w:rsidRPr="00AA6441">
        <w:t xml:space="preserve"> (SOU 2015:71) som fortfarande är aktuella har genomförts. Planen är att omhänderta aktuella delar tillsammans med en redaktionell översyn av lagen. Punkten är inte slutbehandlad. </w:t>
      </w:r>
    </w:p>
    <w:p w14:paraId="1EE0B16E" w14:textId="095BD689" w:rsidR="003D79A0" w:rsidRDefault="00A021D9" w:rsidP="00A021D9">
      <w:pPr>
        <w:pStyle w:val="Brdtextmedindrag"/>
      </w:pPr>
      <w:r w:rsidRPr="00AA6441">
        <w:t xml:space="preserve">Punkt 6 om </w:t>
      </w:r>
      <w:r w:rsidRPr="00AA6441">
        <w:rPr>
          <w:i/>
          <w:iCs/>
        </w:rPr>
        <w:t>den framtida utformningen av bestämmelsen om en varaktig och genomgripande förändring</w:t>
      </w:r>
      <w:r w:rsidRPr="00AA6441">
        <w:t>*: Riksdagen har tillkännagett för regeringen det som utskottet anför om den framtida utformningen av bestämmelsen om en varaktig och genomgripande förändring (bet. 2021/22:SoU33 s. 17 f</w:t>
      </w:r>
      <w:r w:rsidR="00812A74">
        <w:t>.</w:t>
      </w:r>
      <w:r w:rsidRPr="00AA6441">
        <w:t xml:space="preserve">). </w:t>
      </w:r>
      <w:r w:rsidR="003D79A0">
        <w:t>Av tillkännagiva</w:t>
      </w:r>
      <w:r w:rsidR="00717D71">
        <w:t>n</w:t>
      </w:r>
      <w:r w:rsidR="003D79A0">
        <w:t xml:space="preserve">det följer att </w:t>
      </w:r>
      <w:r w:rsidRPr="00AA6441">
        <w:t xml:space="preserve">det finns ett behov av att i lagtext utveckla och förtydliga innebörden av varaktig och genomgripande förändring, liksom att förtydliga den information som ges till föräldrarna i samband med beslutet om tvångsvård om skälen för omhändertagandet och förutsättningarna för att omhändertagandet ska kunna upphöra. </w:t>
      </w:r>
    </w:p>
    <w:p w14:paraId="72736858" w14:textId="30E38CDC" w:rsidR="00A021D9" w:rsidRPr="00AA6441" w:rsidRDefault="00A021D9" w:rsidP="00A021D9">
      <w:pPr>
        <w:pStyle w:val="Brdtextmedindrag"/>
      </w:pPr>
      <w:r w:rsidRPr="00AA6441">
        <w:t>Regeringen avser att tillsätta en utredning om ytterligare stärkt barnrättsperspektiv under 2023. Tillkännagivandet kan</w:t>
      </w:r>
      <w:r w:rsidR="003D79A0">
        <w:t xml:space="preserve"> behandlas </w:t>
      </w:r>
      <w:r w:rsidRPr="00AA6441">
        <w:t xml:space="preserve">inom ramen för det arbetet. Punkten är inte slutbehandlad. </w:t>
      </w:r>
    </w:p>
    <w:p w14:paraId="23749B1C" w14:textId="6BD59450" w:rsidR="003D79A0" w:rsidRDefault="00A021D9" w:rsidP="00A021D9">
      <w:pPr>
        <w:pStyle w:val="Brdtextmedindrag"/>
      </w:pPr>
      <w:r w:rsidRPr="00AA6441">
        <w:t xml:space="preserve">Punkt 14 om </w:t>
      </w:r>
      <w:r w:rsidRPr="00AA6441">
        <w:rPr>
          <w:i/>
          <w:iCs/>
        </w:rPr>
        <w:t>uppföljningstidens längd efter avslutad LVU-vård</w:t>
      </w:r>
      <w:r w:rsidRPr="00AA6441">
        <w:t xml:space="preserve">*: Riksdagen har tillkännagett för regeringen det som utskottet anför om uppföljningstidens längd efter avslutad LVU-vård (bet. 2021/22:SoU33 s. 31). </w:t>
      </w:r>
      <w:r w:rsidR="003D79A0">
        <w:t xml:space="preserve">Av tillkännagivandet följer att </w:t>
      </w:r>
      <w:r w:rsidR="003D79A0" w:rsidRPr="00AA6441">
        <w:t>socialnämnden</w:t>
      </w:r>
      <w:r w:rsidR="003D79A0">
        <w:t>s</w:t>
      </w:r>
      <w:r w:rsidR="003D79A0" w:rsidRPr="00AA6441">
        <w:t xml:space="preserve"> uppföljning</w:t>
      </w:r>
      <w:r w:rsidR="00717D71">
        <w:t xml:space="preserve"> </w:t>
      </w:r>
      <w:r w:rsidR="003D79A0">
        <w:t>a</w:t>
      </w:r>
      <w:r w:rsidR="00717D71">
        <w:t>v</w:t>
      </w:r>
      <w:r w:rsidR="003D79A0">
        <w:t xml:space="preserve"> den unges situation bör </w:t>
      </w:r>
      <w:r w:rsidR="003D79A0" w:rsidRPr="00AA6441">
        <w:t>pågå under minst ett år</w:t>
      </w:r>
      <w:r w:rsidR="003D79A0" w:rsidRPr="00AA6441" w:rsidDel="003D79A0">
        <w:t xml:space="preserve"> </w:t>
      </w:r>
      <w:r w:rsidR="003D79A0" w:rsidRPr="00AA6441">
        <w:t xml:space="preserve">när vård enligt LVU upphör </w:t>
      </w:r>
      <w:r w:rsidR="003D79A0">
        <w:t>för</w:t>
      </w:r>
      <w:r w:rsidR="003D79A0" w:rsidRPr="00AA6441">
        <w:t xml:space="preserve"> den som är under 18 </w:t>
      </w:r>
      <w:r w:rsidR="00717D71">
        <w:t xml:space="preserve">år </w:t>
      </w:r>
      <w:r w:rsidR="003D79A0">
        <w:t>istället för att som i</w:t>
      </w:r>
      <w:r w:rsidR="00C365AB">
        <w:t xml:space="preserve"> </w:t>
      </w:r>
      <w:r w:rsidR="003D79A0">
        <w:t>dag ha en uppföljning</w:t>
      </w:r>
      <w:r w:rsidRPr="00AA6441">
        <w:t xml:space="preserve"> </w:t>
      </w:r>
      <w:r w:rsidR="00717D71">
        <w:t xml:space="preserve">som </w:t>
      </w:r>
      <w:r w:rsidRPr="00AA6441">
        <w:t>följer ska avslutas senast efter sex månade</w:t>
      </w:r>
      <w:r w:rsidR="004C0180">
        <w:t>r</w:t>
      </w:r>
      <w:r w:rsidRPr="00AA6441">
        <w:t xml:space="preserve">. </w:t>
      </w:r>
    </w:p>
    <w:p w14:paraId="5076EC7B" w14:textId="2056C556" w:rsidR="00A021D9" w:rsidRPr="00AA6441" w:rsidRDefault="00A021D9" w:rsidP="00A021D9">
      <w:pPr>
        <w:pStyle w:val="Brdtextmedindrag"/>
      </w:pPr>
      <w:r w:rsidRPr="00AA6441">
        <w:t xml:space="preserve">Regeringen avser att tillsätta en utredning om ytterligare stärkt barnrättsperspektiv under 2023. Tillkännagivandet kan </w:t>
      </w:r>
      <w:r w:rsidR="00C365AB">
        <w:t>tas</w:t>
      </w:r>
      <w:r w:rsidR="003D79A0">
        <w:t xml:space="preserve"> </w:t>
      </w:r>
      <w:r w:rsidRPr="00AA6441">
        <w:t>omhand inom ramen för det arbetet. Punkten är inte slutbehandlad.</w:t>
      </w:r>
    </w:p>
    <w:p w14:paraId="7D5B15E7" w14:textId="78F667D1" w:rsidR="00A021D9" w:rsidRPr="00AA6441" w:rsidRDefault="00A021D9" w:rsidP="00A021D9">
      <w:pPr>
        <w:pStyle w:val="Brdtextmedindrag"/>
      </w:pPr>
      <w:r w:rsidRPr="00AA6441">
        <w:t xml:space="preserve">Punkt 20 om </w:t>
      </w:r>
      <w:r w:rsidRPr="00AA6441">
        <w:rPr>
          <w:i/>
          <w:iCs/>
        </w:rPr>
        <w:t>obligatoriska drogtester inför umgänge och LVU-vårdens upphörande</w:t>
      </w:r>
      <w:r w:rsidRPr="00AA6441">
        <w:t xml:space="preserve">*: Riksdagen har tillkännagett för regeringen det som utskottet anför om obligatoriska drogtester inför umgänge och LVU-vårdens upphörande (bet. 2021/22:SoU33 s. 35). </w:t>
      </w:r>
      <w:r w:rsidR="005C2F8F">
        <w:t>Av tillkännagiva</w:t>
      </w:r>
      <w:r w:rsidR="00672041">
        <w:t>n</w:t>
      </w:r>
      <w:r w:rsidR="005C2F8F">
        <w:t xml:space="preserve">det följer att </w:t>
      </w:r>
      <w:r w:rsidRPr="00AA6441">
        <w:t>i de fall det är någon form av skadligt bruk hos föräldrarna som utgör grunden för tvångsomhändertagandet bör det framgå av lagen att drogtester ska vara obligatoriska för att bidra till en bedömning av huruvida omständigheterna har förändrats varaktigt och genomgripande.</w:t>
      </w:r>
      <w:r w:rsidR="006635F0">
        <w:t xml:space="preserve"> </w:t>
      </w:r>
      <w:r w:rsidR="009467E3" w:rsidRPr="00744D97">
        <w:t>Regeringen avser att gå vidare med att utreda frågan om ytterligare stärkt barnrättsperspektiv under 2023</w:t>
      </w:r>
      <w:r w:rsidRPr="00AA6441">
        <w:t xml:space="preserve">. Tillkännagivandet kan </w:t>
      </w:r>
      <w:r w:rsidR="005C2F8F">
        <w:t xml:space="preserve">behandlas </w:t>
      </w:r>
      <w:r w:rsidRPr="00AA6441">
        <w:t>inom ramen för det arbetet. Punkten är inte slutbehandlad.</w:t>
      </w:r>
    </w:p>
    <w:p w14:paraId="2A643C59" w14:textId="77777777" w:rsidR="00A021D9" w:rsidRPr="00AA6441" w:rsidRDefault="00A021D9" w:rsidP="00A021D9">
      <w:pPr>
        <w:pStyle w:val="Brdtextmedindrag"/>
      </w:pPr>
      <w:r w:rsidRPr="00AA6441">
        <w:t>Följande punkter är inte slutbehandlade: 4, 6, 14 och 20.</w:t>
      </w:r>
    </w:p>
    <w:p w14:paraId="5884EB7C" w14:textId="250A9060" w:rsidR="00A021D9" w:rsidRPr="00AA6441" w:rsidRDefault="00A021D9" w:rsidP="00A021D9">
      <w:pPr>
        <w:pStyle w:val="Rubrik5utannumrering"/>
      </w:pPr>
      <w:r w:rsidRPr="00AA6441">
        <w:t>7</w:t>
      </w:r>
      <w:r w:rsidR="003E0485">
        <w:t>8</w:t>
      </w:r>
      <w:r w:rsidRPr="00AA6441">
        <w:t>. Rskr. 2021/22:330</w:t>
      </w:r>
    </w:p>
    <w:p w14:paraId="7E4ACFC1" w14:textId="77777777" w:rsidR="00A021D9" w:rsidRPr="00AA6441" w:rsidRDefault="00A021D9" w:rsidP="00A021D9">
      <w:pPr>
        <w:pStyle w:val="Brdtext"/>
      </w:pPr>
      <w:r w:rsidRPr="00AA6441">
        <w:t>Ett bättre premiepensionssystem</w:t>
      </w:r>
    </w:p>
    <w:p w14:paraId="17112BE8" w14:textId="77777777" w:rsidR="00A021D9" w:rsidRPr="00AA6441" w:rsidRDefault="00A021D9" w:rsidP="00A021D9">
      <w:pPr>
        <w:pStyle w:val="Brdtext"/>
      </w:pPr>
      <w:r w:rsidRPr="00AA6441">
        <w:t>Prop. 2021/22:179, bet. 2021/22:SfU24</w:t>
      </w:r>
    </w:p>
    <w:p w14:paraId="08CE2273" w14:textId="77777777" w:rsidR="00A021D9" w:rsidRPr="00AA6441" w:rsidRDefault="00A021D9" w:rsidP="00A021D9">
      <w:pPr>
        <w:pStyle w:val="Brdtext"/>
      </w:pPr>
      <w:r w:rsidRPr="00AA6441">
        <w:t>Skrivelsen är slutbehandlad.</w:t>
      </w:r>
    </w:p>
    <w:p w14:paraId="670C4DF9" w14:textId="77777777" w:rsidR="00A021D9" w:rsidRPr="00AA6441" w:rsidRDefault="00A021D9" w:rsidP="00A021D9">
      <w:pPr>
        <w:pStyle w:val="Brdtext"/>
      </w:pPr>
    </w:p>
    <w:p w14:paraId="5E182C23" w14:textId="77777777" w:rsidR="00A021D9" w:rsidRPr="00AA6441" w:rsidRDefault="00A021D9" w:rsidP="00A021D9">
      <w:pPr>
        <w:pStyle w:val="Brdtext"/>
      </w:pPr>
      <w:r w:rsidRPr="00AA6441">
        <w:t>Den 2 juni 2022 utfärdade regeringen de lagar riksdagen antagit (SFS 759–763).</w:t>
      </w:r>
    </w:p>
    <w:p w14:paraId="60621D05" w14:textId="1E4B2AB5" w:rsidR="00A021D9" w:rsidRPr="00AA6441" w:rsidRDefault="00A021D9" w:rsidP="00A021D9">
      <w:pPr>
        <w:pStyle w:val="Rubrik5utannumrering"/>
      </w:pPr>
      <w:bookmarkStart w:id="245" w:name="_Hlk124840573"/>
      <w:r w:rsidRPr="00AA6441">
        <w:t>7</w:t>
      </w:r>
      <w:r w:rsidR="003E0485">
        <w:t>9</w:t>
      </w:r>
      <w:r w:rsidRPr="00AA6441">
        <w:t>. Rskr. 2021/22:331</w:t>
      </w:r>
      <w:bookmarkStart w:id="246" w:name="_Hlk124840552"/>
    </w:p>
    <w:bookmarkEnd w:id="245"/>
    <w:p w14:paraId="2F002EA5" w14:textId="77777777" w:rsidR="00A021D9" w:rsidRPr="00AA6441" w:rsidRDefault="00A021D9" w:rsidP="00F017FF">
      <w:pPr>
        <w:pStyle w:val="Brdtext"/>
        <w:jc w:val="left"/>
      </w:pPr>
      <w:r w:rsidRPr="00AA6441">
        <w:t>Justerade åldersgränser i pensionssystemet och i kringliggande system</w:t>
      </w:r>
    </w:p>
    <w:p w14:paraId="350A4403" w14:textId="77777777" w:rsidR="00A021D9" w:rsidRPr="00AA6441" w:rsidRDefault="00A021D9" w:rsidP="00F017FF">
      <w:pPr>
        <w:pStyle w:val="Brdtext"/>
        <w:jc w:val="left"/>
      </w:pPr>
      <w:r w:rsidRPr="00AA6441">
        <w:t>Prop. 2021/22:181, bet. 2021/22:SfU25</w:t>
      </w:r>
    </w:p>
    <w:p w14:paraId="65DFF949" w14:textId="77777777" w:rsidR="00A021D9" w:rsidRPr="00AA6441" w:rsidRDefault="00A021D9" w:rsidP="00F017FF">
      <w:pPr>
        <w:pStyle w:val="Brdtext"/>
        <w:jc w:val="left"/>
      </w:pPr>
      <w:r w:rsidRPr="00AA6441">
        <w:t>Skrivelsen är slutbehandlad.</w:t>
      </w:r>
    </w:p>
    <w:p w14:paraId="5C6B4953" w14:textId="77777777" w:rsidR="00A021D9" w:rsidRPr="00AA6441" w:rsidRDefault="00A021D9" w:rsidP="00A021D9">
      <w:pPr>
        <w:pStyle w:val="Brdtext"/>
      </w:pPr>
    </w:p>
    <w:p w14:paraId="1AE8CCE5" w14:textId="060DCDCD" w:rsidR="00A021D9" w:rsidRDefault="00A021D9" w:rsidP="00A021D9">
      <w:pPr>
        <w:pStyle w:val="Brdtext"/>
      </w:pPr>
      <w:r w:rsidRPr="00AA6441">
        <w:t>Den 9 juni 2022 utfärdade regeringen de lagar riksdagen antagit (SFS 878–896, 936 och 937).</w:t>
      </w:r>
    </w:p>
    <w:p w14:paraId="1F9638EF" w14:textId="264A7293" w:rsidR="009C5236" w:rsidRPr="00391CBB" w:rsidRDefault="003E0485" w:rsidP="009C5236">
      <w:pPr>
        <w:pStyle w:val="Rubrik5utannumrering"/>
      </w:pPr>
      <w:r>
        <w:t>80</w:t>
      </w:r>
      <w:r w:rsidR="009C5236" w:rsidRPr="00391CBB">
        <w:t xml:space="preserve">. </w:t>
      </w:r>
      <w:r w:rsidR="009C5236">
        <w:t>Rskr</w:t>
      </w:r>
      <w:r w:rsidR="009C5236" w:rsidRPr="00391CBB">
        <w:t>. 2021/22:</w:t>
      </w:r>
      <w:r w:rsidR="009C5236">
        <w:t>352</w:t>
      </w:r>
    </w:p>
    <w:p w14:paraId="6112F4BA" w14:textId="77777777" w:rsidR="009C5236" w:rsidRDefault="009C5236" w:rsidP="009C5236">
      <w:pPr>
        <w:pStyle w:val="Brdtext"/>
      </w:pPr>
      <w:r>
        <w:t>Fri- och rättigheter m.m.</w:t>
      </w:r>
    </w:p>
    <w:p w14:paraId="2F435D7C" w14:textId="1EFF6CDD" w:rsidR="009C5236" w:rsidRDefault="009C5236" w:rsidP="009C5236">
      <w:pPr>
        <w:pStyle w:val="Brdtext"/>
      </w:pPr>
      <w:r>
        <w:t>Mot. 2021/22:80 yrkande</w:t>
      </w:r>
      <w:r w:rsidR="00672041">
        <w:t> </w:t>
      </w:r>
      <w:r>
        <w:t>12, 995 yrkandena 1 och 2, 2465 yrkande</w:t>
      </w:r>
      <w:r w:rsidR="00672041">
        <w:t> </w:t>
      </w:r>
      <w:r>
        <w:t>5, 2526 yrkande</w:t>
      </w:r>
      <w:r w:rsidR="00672041">
        <w:t> </w:t>
      </w:r>
      <w:r>
        <w:t>2, 2980 yrkande 2, 3224 yrkande</w:t>
      </w:r>
      <w:r w:rsidR="00672041">
        <w:t> </w:t>
      </w:r>
      <w:r>
        <w:t>20, 3783 yrkande</w:t>
      </w:r>
      <w:r w:rsidR="00672041">
        <w:t> </w:t>
      </w:r>
      <w:r>
        <w:t>18, 3789 yrkande</w:t>
      </w:r>
      <w:r w:rsidR="00672041">
        <w:t> </w:t>
      </w:r>
      <w:r>
        <w:t>3, 3965 yrkande</w:t>
      </w:r>
      <w:r w:rsidR="00672041">
        <w:t> </w:t>
      </w:r>
      <w:r>
        <w:t>56 och 4191 yrkande</w:t>
      </w:r>
      <w:r w:rsidR="00672041">
        <w:t> </w:t>
      </w:r>
      <w:r>
        <w:t>6, bet. 2021/22:KU29</w:t>
      </w:r>
    </w:p>
    <w:p w14:paraId="466636B0" w14:textId="701F7C6B" w:rsidR="009C5236" w:rsidRDefault="009C5236" w:rsidP="009C5236">
      <w:pPr>
        <w:pStyle w:val="Brdtext"/>
      </w:pPr>
      <w:r>
        <w:t xml:space="preserve">Skrivelsen är inte slutbehandlad. </w:t>
      </w:r>
    </w:p>
    <w:p w14:paraId="5A4CD334" w14:textId="77777777" w:rsidR="009C5236" w:rsidRDefault="009C5236" w:rsidP="009C5236">
      <w:pPr>
        <w:pStyle w:val="Brdtext"/>
      </w:pPr>
    </w:p>
    <w:p w14:paraId="504F66DA" w14:textId="4D723CE8" w:rsidR="009C5236" w:rsidRPr="00895BAF" w:rsidRDefault="009C5236" w:rsidP="009C5236">
      <w:pPr>
        <w:pStyle w:val="Brdtext"/>
      </w:pPr>
      <w:r>
        <w:t>Punkt</w:t>
      </w:r>
      <w:r w:rsidR="00214BD4">
        <w:t> </w:t>
      </w:r>
      <w:r>
        <w:t xml:space="preserve">24 om </w:t>
      </w:r>
      <w:r w:rsidR="001B6194">
        <w:rPr>
          <w:i/>
        </w:rPr>
        <w:t>u</w:t>
      </w:r>
      <w:r w:rsidRPr="00AF0B05">
        <w:rPr>
          <w:i/>
        </w:rPr>
        <w:t>tländsk finansiering av religiös verksamhet</w:t>
      </w:r>
      <w:r>
        <w:rPr>
          <w:i/>
        </w:rPr>
        <w:t>*</w:t>
      </w:r>
      <w:r w:rsidRPr="008F19A8">
        <w:t>:</w:t>
      </w:r>
      <w:r>
        <w:t xml:space="preserve"> Riksdagen har tillkännagett för regeringen det som utskottet anför om en utredning om utländsk finansiering av religiös verksamhet i Sverige (bet. </w:t>
      </w:r>
      <w:r w:rsidRPr="00536715">
        <w:t>2021/22:KU29</w:t>
      </w:r>
      <w:r>
        <w:t xml:space="preserve"> s.</w:t>
      </w:r>
      <w:r w:rsidR="00214BD4">
        <w:t> </w:t>
      </w:r>
      <w:r>
        <w:t>101</w:t>
      </w:r>
      <w:r w:rsidR="00214BD4">
        <w:t> </w:t>
      </w:r>
      <w:r>
        <w:t>f.). Frågan om direktiv till en utredning bereds inom Regerings</w:t>
      </w:r>
      <w:r w:rsidR="00C365AB">
        <w:softHyphen/>
      </w:r>
      <w:r>
        <w:t xml:space="preserve">kansliet. Punkten är inte slutbehandlad. </w:t>
      </w:r>
    </w:p>
    <w:bookmarkEnd w:id="246"/>
    <w:p w14:paraId="70093B90" w14:textId="54BA1483" w:rsidR="00A021D9" w:rsidRPr="00AA6441" w:rsidRDefault="001524E6" w:rsidP="00A021D9">
      <w:pPr>
        <w:pStyle w:val="Rubrik5utannumrering"/>
      </w:pPr>
      <w:r>
        <w:t>81</w:t>
      </w:r>
      <w:r w:rsidR="00A021D9" w:rsidRPr="00AA6441">
        <w:t>. Rskr. 2021/22:381</w:t>
      </w:r>
    </w:p>
    <w:p w14:paraId="2D3F035E" w14:textId="77777777" w:rsidR="00A021D9" w:rsidRPr="00AA6441" w:rsidRDefault="00A021D9" w:rsidP="00A021D9">
      <w:pPr>
        <w:pStyle w:val="Brdtext"/>
      </w:pPr>
      <w:r w:rsidRPr="00AA6441">
        <w:t>Sammanhållen vård- och omsorgsdokumentation</w:t>
      </w:r>
    </w:p>
    <w:p w14:paraId="6570F0F5" w14:textId="77777777" w:rsidR="00A021D9" w:rsidRPr="00AA6441" w:rsidRDefault="00A021D9" w:rsidP="00A021D9">
      <w:pPr>
        <w:pStyle w:val="Brdtext"/>
      </w:pPr>
      <w:r w:rsidRPr="00AA6441">
        <w:t>Prop. 2021/22:177, bet. 2021/22:SoU30</w:t>
      </w:r>
    </w:p>
    <w:p w14:paraId="38D8CF9B" w14:textId="77777777" w:rsidR="00A021D9" w:rsidRPr="00AA6441" w:rsidRDefault="00A021D9" w:rsidP="00A021D9">
      <w:pPr>
        <w:pStyle w:val="Brdtext"/>
      </w:pPr>
      <w:r w:rsidRPr="00AA6441">
        <w:t>Skrivelsen är slutbehandlad.</w:t>
      </w:r>
    </w:p>
    <w:p w14:paraId="70A136A9" w14:textId="77777777" w:rsidR="00A021D9" w:rsidRPr="00AA6441" w:rsidRDefault="00A021D9" w:rsidP="00A021D9">
      <w:pPr>
        <w:pStyle w:val="Brdtext"/>
      </w:pPr>
    </w:p>
    <w:p w14:paraId="73BAEAED" w14:textId="77777777" w:rsidR="00A021D9" w:rsidRPr="00AA6441" w:rsidRDefault="00A021D9" w:rsidP="00A021D9">
      <w:pPr>
        <w:pStyle w:val="Brdtext"/>
      </w:pPr>
      <w:r w:rsidRPr="00AA6441">
        <w:t>Den 16 juni 2022 utfärdade regeringen de lagar riksdagen antagit (SFS 913–922).</w:t>
      </w:r>
    </w:p>
    <w:p w14:paraId="64D377E9" w14:textId="7C1ABBC4" w:rsidR="00A021D9" w:rsidRPr="00AA6441" w:rsidRDefault="00A021D9" w:rsidP="00A021D9">
      <w:pPr>
        <w:pStyle w:val="Rubrik5utannumrering"/>
      </w:pPr>
      <w:r w:rsidRPr="00AA6441">
        <w:t>8</w:t>
      </w:r>
      <w:r w:rsidR="001524E6">
        <w:t>2</w:t>
      </w:r>
      <w:r w:rsidRPr="00AA6441">
        <w:t>. Rskr. 2021/22:382</w:t>
      </w:r>
    </w:p>
    <w:p w14:paraId="1FAC228D" w14:textId="77777777" w:rsidR="00A021D9" w:rsidRPr="00AA6441" w:rsidRDefault="00A021D9" w:rsidP="00A021D9">
      <w:pPr>
        <w:pStyle w:val="Brdtext"/>
      </w:pPr>
      <w:r w:rsidRPr="00AA6441">
        <w:t>Borttagande av bosättningsprincipen vid sprututbyte</w:t>
      </w:r>
    </w:p>
    <w:p w14:paraId="29B64D32" w14:textId="77777777" w:rsidR="00A021D9" w:rsidRPr="00AA6441" w:rsidRDefault="00A021D9" w:rsidP="00A021D9">
      <w:pPr>
        <w:pStyle w:val="Brdtext"/>
      </w:pPr>
      <w:r w:rsidRPr="00AA6441">
        <w:t>Prop. 2021/22:129, bet. 2021/22:SoU28</w:t>
      </w:r>
    </w:p>
    <w:p w14:paraId="51BC4610" w14:textId="77777777" w:rsidR="00A021D9" w:rsidRPr="00AA6441" w:rsidRDefault="00A021D9" w:rsidP="00A021D9">
      <w:pPr>
        <w:pStyle w:val="Brdtext"/>
      </w:pPr>
      <w:r w:rsidRPr="00AA6441">
        <w:t>Skrivelsen är slutbehandlad.</w:t>
      </w:r>
    </w:p>
    <w:p w14:paraId="3ED8B7EB" w14:textId="77777777" w:rsidR="00A021D9" w:rsidRPr="00AA6441" w:rsidRDefault="00A021D9" w:rsidP="00A021D9">
      <w:pPr>
        <w:pStyle w:val="Brdtext"/>
      </w:pPr>
    </w:p>
    <w:p w14:paraId="1B147FA0" w14:textId="77777777" w:rsidR="00A021D9" w:rsidRPr="00AA6441" w:rsidRDefault="00A021D9" w:rsidP="00A021D9">
      <w:pPr>
        <w:pStyle w:val="Brdtext"/>
      </w:pPr>
      <w:r w:rsidRPr="00AA6441">
        <w:t>Den 16 juni 2022 utfärdade regeringen den lag riksdagen antagit (SFS 908).</w:t>
      </w:r>
    </w:p>
    <w:p w14:paraId="7C70DB03" w14:textId="4FA17C0C" w:rsidR="00A021D9" w:rsidRPr="00AA6441" w:rsidRDefault="001524E6" w:rsidP="00A021D9">
      <w:pPr>
        <w:pStyle w:val="Rubrik5utannumrering"/>
      </w:pPr>
      <w:bookmarkStart w:id="247" w:name="_Hlk127784633"/>
      <w:r>
        <w:t>83</w:t>
      </w:r>
      <w:r w:rsidR="00A021D9" w:rsidRPr="00AA6441">
        <w:t xml:space="preserve">. </w:t>
      </w:r>
      <w:bookmarkStart w:id="248" w:name="_Hlk121392614"/>
      <w:r w:rsidR="00A021D9" w:rsidRPr="00AA6441">
        <w:t>Rskr. 2021/22:383</w:t>
      </w:r>
      <w:bookmarkEnd w:id="248"/>
    </w:p>
    <w:p w14:paraId="108F03A5" w14:textId="77777777" w:rsidR="00A021D9" w:rsidRPr="00AA6441" w:rsidRDefault="00A021D9" w:rsidP="00A021D9">
      <w:pPr>
        <w:pStyle w:val="Brdtext"/>
      </w:pPr>
      <w:r w:rsidRPr="00AA6441">
        <w:t>Hälso- och sjukvårdens organisation m.m</w:t>
      </w:r>
      <w:bookmarkStart w:id="249" w:name="_Hlk121392599"/>
      <w:r w:rsidRPr="00AA6441">
        <w:t>.</w:t>
      </w:r>
    </w:p>
    <w:bookmarkEnd w:id="249"/>
    <w:bookmarkEnd w:id="247"/>
    <w:p w14:paraId="598B86AA" w14:textId="77777777" w:rsidR="00A021D9" w:rsidRPr="00AA6441" w:rsidRDefault="00A021D9" w:rsidP="00A021D9">
      <w:pPr>
        <w:pStyle w:val="Brdtext"/>
      </w:pPr>
      <w:r w:rsidRPr="00AA6441">
        <w:t>Motioner från allmänna motionstiden, bet. 2021/22:SoU15</w:t>
      </w:r>
    </w:p>
    <w:p w14:paraId="58BA0AA9" w14:textId="77777777" w:rsidR="00A021D9" w:rsidRPr="00AA6441" w:rsidRDefault="00A021D9" w:rsidP="00A021D9">
      <w:pPr>
        <w:pStyle w:val="Brdtext"/>
      </w:pPr>
      <w:r w:rsidRPr="00AA6441">
        <w:t>Skrivelsen är inte slutbehandlad.</w:t>
      </w:r>
    </w:p>
    <w:p w14:paraId="7437EC9A" w14:textId="77777777" w:rsidR="00A021D9" w:rsidRPr="00AA6441" w:rsidRDefault="00A021D9" w:rsidP="00A021D9">
      <w:pPr>
        <w:pStyle w:val="Brdtext"/>
      </w:pPr>
    </w:p>
    <w:p w14:paraId="207CCFC6" w14:textId="157E0033" w:rsidR="00A021D9" w:rsidRPr="00AA6441" w:rsidRDefault="00A021D9" w:rsidP="00A021D9">
      <w:pPr>
        <w:pStyle w:val="Brdtext"/>
      </w:pPr>
      <w:r w:rsidRPr="00AA6441">
        <w:t xml:space="preserve">Punkt 4 om </w:t>
      </w:r>
      <w:r w:rsidRPr="00AA6441">
        <w:rPr>
          <w:i/>
          <w:iCs/>
        </w:rPr>
        <w:t>medicinsk kompetens och personalförsörjning</w:t>
      </w:r>
      <w:r w:rsidRPr="00AA6441">
        <w:t xml:space="preserve">*: Riksdagen har tillkännagett för regeringen det som utskottet anför om medicinsk kompetens och personalförsörjning (bet. 2021/22:SoU15 s. 28). </w:t>
      </w:r>
    </w:p>
    <w:p w14:paraId="6F3BB445" w14:textId="57BCC2EF" w:rsidR="00A021D9" w:rsidRPr="00AA6441" w:rsidRDefault="00A021D9" w:rsidP="00A021D9">
      <w:pPr>
        <w:pStyle w:val="Brdtextmedindrag"/>
      </w:pPr>
      <w:r w:rsidRPr="00AA6441">
        <w:t xml:space="preserve">Utredningen om en äldreomsorgslag och stärkt medicinsk kompetens i kommuner </w:t>
      </w:r>
      <w:r w:rsidR="00C365AB">
        <w:t xml:space="preserve">(S 2020:16) </w:t>
      </w:r>
      <w:r w:rsidRPr="00AA6441">
        <w:t xml:space="preserve">har utrett en äldreomsorgslag och har föreslagit hur den medicinska kompetensen kan stärka verksamheten. </w:t>
      </w:r>
      <w:r w:rsidR="00C365AB">
        <w:t>Utredningens slutb</w:t>
      </w:r>
      <w:r w:rsidRPr="00AA6441">
        <w:t xml:space="preserve">etänkande </w:t>
      </w:r>
      <w:r w:rsidR="005C2F8F" w:rsidRPr="005C2F8F">
        <w:t xml:space="preserve">Nästa steg – Ökad kvalitet och jämlikhet i vård och omsorg för äldre personer </w:t>
      </w:r>
      <w:r w:rsidR="005C2F8F">
        <w:t xml:space="preserve">(SOU 2022:41) </w:t>
      </w:r>
      <w:r w:rsidR="00C365AB">
        <w:t xml:space="preserve">har remissbehandlats och </w:t>
      </w:r>
      <w:r w:rsidRPr="00AA6441">
        <w:t>bereds</w:t>
      </w:r>
      <w:r w:rsidR="00C365AB">
        <w:t xml:space="preserve"> vidare </w:t>
      </w:r>
      <w:r w:rsidRPr="00AA6441">
        <w:t xml:space="preserve">inom Regeringskansliet. </w:t>
      </w:r>
      <w:r w:rsidR="005C2F8F">
        <w:t xml:space="preserve">Regeringen avser att tillsätta </w:t>
      </w:r>
      <w:r w:rsidRPr="00AA6441">
        <w:t>en utredning om att ge kommuner rätt att anställa läkare i den kommunala vården. Punkten är inte slutbehandlad.</w:t>
      </w:r>
    </w:p>
    <w:p w14:paraId="607FB6FF" w14:textId="3F1A9170" w:rsidR="00A021D9" w:rsidRPr="00AA6441" w:rsidRDefault="00A021D9" w:rsidP="00A021D9">
      <w:pPr>
        <w:pStyle w:val="Brdtextmedindrag"/>
      </w:pPr>
      <w:r w:rsidRPr="00AA6441">
        <w:t xml:space="preserve">Punkt 5 om </w:t>
      </w:r>
      <w:r w:rsidRPr="00AA6441">
        <w:rPr>
          <w:i/>
          <w:iCs/>
        </w:rPr>
        <w:t>hälso- och sjukvårdens anhörigstöd</w:t>
      </w:r>
      <w:r w:rsidRPr="00AA6441">
        <w:t>*: Riksdagen har tillkännagett för regeringen det som utskottet anför om hälso- och sjukvårdens anhörigstöd (bet. 2021/22:SoU15 s. 28 f</w:t>
      </w:r>
      <w:r w:rsidR="00812A74">
        <w:t>.</w:t>
      </w:r>
      <w:r w:rsidRPr="00AA6441">
        <w:t>). Ärendet bereds i Regeringskansliet. Punkten är inte slutbehandlad.</w:t>
      </w:r>
    </w:p>
    <w:p w14:paraId="1E9C3F43" w14:textId="761A453B" w:rsidR="00A021D9" w:rsidRPr="00AA6441" w:rsidRDefault="00A021D9" w:rsidP="00A021D9">
      <w:pPr>
        <w:pStyle w:val="Brdtextmedindrag"/>
      </w:pPr>
      <w:r w:rsidRPr="00AA6441">
        <w:t xml:space="preserve">Punkt 6 om </w:t>
      </w:r>
      <w:r w:rsidRPr="00AA6441">
        <w:rPr>
          <w:i/>
          <w:iCs/>
        </w:rPr>
        <w:t>ett nationellt kompetenscentrum för sjukdomen ME</w:t>
      </w:r>
      <w:r w:rsidRPr="00AA6441">
        <w:t>*: Riksdagen har tillkännagett för regeringen det som utskottet anför om ett nationellt kompetenscentrum för sjukdomen ME (bet. 2021/22:SoU15 s. 29). Ärendet bereds i Regeringskansliet. Punkten är inte slutbehandlad.</w:t>
      </w:r>
    </w:p>
    <w:p w14:paraId="6B33B305" w14:textId="77777777" w:rsidR="00A021D9" w:rsidRPr="00AA6441" w:rsidRDefault="00A021D9" w:rsidP="00A021D9">
      <w:pPr>
        <w:pStyle w:val="Brdtextmedindrag"/>
      </w:pPr>
      <w:r w:rsidRPr="00AA6441">
        <w:t xml:space="preserve">Punkt 11 om </w:t>
      </w:r>
      <w:r w:rsidRPr="00AA6441">
        <w:rPr>
          <w:i/>
          <w:iCs/>
        </w:rPr>
        <w:t>primärvården och psykisk hälsa</w:t>
      </w:r>
      <w:r w:rsidRPr="00AA6441">
        <w:t xml:space="preserve">*: Riksdagen har tillkännagett för regeringen det som utskottet anför om primärvården och psykisk hälsa (bet. 2021/22:SoU15 s. 35). </w:t>
      </w:r>
    </w:p>
    <w:p w14:paraId="3967C42C" w14:textId="0A5E717F" w:rsidR="00A021D9" w:rsidRPr="00AA6441" w:rsidRDefault="00A021D9" w:rsidP="00A021D9">
      <w:pPr>
        <w:pStyle w:val="Brdtextmedindrag"/>
      </w:pPr>
      <w:r w:rsidRPr="00AA6441">
        <w:t xml:space="preserve">Regeringen har under flera år stimulerat utvecklingen mot en god och nära vård genom dels lagstiftning, dels riktade statsbidrag inom vilket arbetet med psykisk hälsa i primärvården ingår. Vad gäller arbetet med psykisk hälsa i primärvården </w:t>
      </w:r>
      <w:r w:rsidR="00E754F5">
        <w:t xml:space="preserve">har </w:t>
      </w:r>
      <w:r w:rsidRPr="00AA6441">
        <w:t xml:space="preserve">utredningen Samordnad utveckling för god och nära vård (S 2017:01) </w:t>
      </w:r>
      <w:r w:rsidR="00E754F5">
        <w:t xml:space="preserve">haft i uppdrag </w:t>
      </w:r>
      <w:r w:rsidRPr="00AA6441">
        <w:t>att, utöver tidigare uppdrag, utreda förutsättningarna för att utveckla en ny form av skyndsamma och ändamålsenliga insatser inom primärvården vid lättare psykisk ohälsa. Syftet med uppdraget var bl.a. förebygga svårare ohälsa och sjukskrivningar och vid behov föreslå hur detta kan genomföras på ett effektivt sätt. Utredningen</w:t>
      </w:r>
      <w:r w:rsidR="00E754F5">
        <w:t>s</w:t>
      </w:r>
      <w:r w:rsidRPr="00AA6441">
        <w:t xml:space="preserve"> slutbetänkande God och nära vård – Rätt stöd till psykisk hälsa (SOU 2021:6) har remi</w:t>
      </w:r>
      <w:r w:rsidR="00E754F5">
        <w:t>ssbehandlas</w:t>
      </w:r>
      <w:r w:rsidRPr="00AA6441">
        <w:t xml:space="preserve">. </w:t>
      </w:r>
      <w:r w:rsidR="00E754F5">
        <w:t>Med anledning</w:t>
      </w:r>
      <w:r w:rsidRPr="00AA6441">
        <w:t xml:space="preserve"> av betänkandet har flera insatser vidtagits för att stärka primärvårdens arbete med psykisk hälsa i syfte att förstärka det förebyggande och främjande arbetet samt arbetet med tidiga insatser. Under 2021 respektive 2022 har medel för att utveckla primärvårdens arbete, arbetet inom barn- och ungdomspsykiatrin samt för att stärka det förebyggande och främjande arbetet på samhällsnivå fördelats genom överenskommelsen mellan staten och </w:t>
      </w:r>
      <w:r w:rsidR="00890258">
        <w:t>Sveriges Kommuner och Regioner</w:t>
      </w:r>
      <w:r w:rsidR="00E754F5">
        <w:t xml:space="preserve"> (</w:t>
      </w:r>
      <w:r w:rsidRPr="00AA6441">
        <w:t>SKR</w:t>
      </w:r>
      <w:r w:rsidR="00E754F5">
        <w:t>)</w:t>
      </w:r>
      <w:r w:rsidRPr="00AA6441">
        <w:t xml:space="preserve"> inom området psykisk hälsa och suicidprevention, överenskommelsen mellan staten och SKR om en God och nära vård samt överenskommelsen mellan staten och SKR om ökad tillgänglighet i hälso-och sjukvården. SKR har </w:t>
      </w:r>
      <w:r w:rsidR="00E754F5">
        <w:t>även</w:t>
      </w:r>
      <w:r w:rsidRPr="00AA6441">
        <w:t xml:space="preserve"> tilldelats medel för att stärka arbetet med psykisk hälsa inom ramen för omställningen mot en god och nära vård. Därutöver har regeringen gett Socialstyrelsen i uppdrag att genomföra insatser för att främja, stödja och följa omställningen till en god och nära vård för att förbättra primärvårdens omhändertagande av psykisk ohälsa (S2022/02309). Syftet med uppdraget är att förbättra primärvårdens omhändertagande av psykisk ohälsa och stärka det förebyggande och främjande arbetet inklusive arbetet med suicidprevention. Uppdraget ska slutredovisas senast den 31 mars 2025. Regeringen har vidare gett Socialstyrelsen i uppdrag att utveckla och presentera statistik avseende hälso- och sjukvårdspersonal verksam inom primärvården (S2022/03179). Uppdraget har särskilt fokus på personal som arbetar med psykisk hälsa och psykisk ohälsa inom primärvården. Uppdraget ska slutredovisas senast den 31 mars 2026. </w:t>
      </w:r>
    </w:p>
    <w:p w14:paraId="61F9856F" w14:textId="6CBB366F" w:rsidR="004D49B1" w:rsidRDefault="00A021D9" w:rsidP="00A021D9">
      <w:pPr>
        <w:pStyle w:val="Brdtextmedindrag"/>
      </w:pPr>
      <w:r w:rsidRPr="00AA6441">
        <w:t xml:space="preserve">Vad gäller målgruppen barn och unga </w:t>
      </w:r>
      <w:r w:rsidR="00E754F5">
        <w:t>har</w:t>
      </w:r>
      <w:r w:rsidRPr="00AA6441">
        <w:t xml:space="preserve"> utredningen En sammanhållen god och nära vård för barn och unga (S 2019:05)</w:t>
      </w:r>
      <w:r w:rsidR="00E754F5">
        <w:t xml:space="preserve"> haft </w:t>
      </w:r>
      <w:r w:rsidRPr="00AA6441">
        <w:t>i uppdrag att föreslå insatser som ska bidra till en mer likvärdig vård som innefattar förebyggande och hälsofrämjande insatser för barn och unga i hela landet. I uppdraget har även ingått att främja utvecklingen av en sammanhållen god och nära vård för barn och unga med bland annat psykisk ohälsa. Utredningen</w:t>
      </w:r>
      <w:r w:rsidR="00245688">
        <w:t>s del</w:t>
      </w:r>
      <w:r w:rsidRPr="00AA6441">
        <w:t>betänkande Börja med barnen! Sammanhållen god och nära vård för barn och unga (SOU 2021:34) har remi</w:t>
      </w:r>
      <w:r w:rsidR="00245688">
        <w:t>ssbehandlats</w:t>
      </w:r>
      <w:r w:rsidRPr="00AA6441">
        <w:t xml:space="preserve">. </w:t>
      </w:r>
      <w:r w:rsidR="00245688">
        <w:t xml:space="preserve">Med anledning </w:t>
      </w:r>
      <w:r w:rsidRPr="00AA6441">
        <w:t>av betänkandet har regeringen, utifrån förslagen i betänkandet, gett Socialstyrelsen i uppdrag att genomföra en förstudie avseende hur ett nationellt hälsovårdsprogram för barn och unga kan utformas. Uppdraget syftar till att skapa en sammanhållen vård för barn och unga. Hälsovårdsprogrammet ska inkludera primärvården, inklusive mödrahälsovården och barnhälsovården, ungdomsmottag</w:t>
      </w:r>
      <w:r w:rsidR="009612B6">
        <w:softHyphen/>
      </w:r>
      <w:r w:rsidRPr="00AA6441">
        <w:t xml:space="preserve">ningarna och elevhälsans medicinska insatser. Uppdraget slutredovisades i oktober 2022 och ärendet bereds för närvarande i </w:t>
      </w:r>
      <w:r>
        <w:t>R</w:t>
      </w:r>
      <w:r w:rsidRPr="00AA6441">
        <w:t>egeringskansliet.</w:t>
      </w:r>
      <w:r>
        <w:t xml:space="preserve"> </w:t>
      </w:r>
    </w:p>
    <w:p w14:paraId="35F870F6" w14:textId="64E96E75" w:rsidR="004D49B1" w:rsidRDefault="004D49B1" w:rsidP="00A021D9">
      <w:pPr>
        <w:pStyle w:val="Brdtextmedindrag"/>
      </w:pPr>
      <w:r w:rsidRPr="004D49B1">
        <w:t>Den 19</w:t>
      </w:r>
      <w:r w:rsidR="004C0180">
        <w:t> </w:t>
      </w:r>
      <w:r w:rsidRPr="004D49B1">
        <w:t xml:space="preserve">januari </w:t>
      </w:r>
      <w:r w:rsidR="00212840">
        <w:t>2023</w:t>
      </w:r>
      <w:r w:rsidRPr="004D49B1">
        <w:t xml:space="preserve"> </w:t>
      </w:r>
      <w:r w:rsidR="00245688">
        <w:t xml:space="preserve">beslutade </w:t>
      </w:r>
      <w:r w:rsidRPr="004D49B1">
        <w:t xml:space="preserve">regeringen </w:t>
      </w:r>
      <w:r w:rsidR="00245688">
        <w:t>att ge</w:t>
      </w:r>
      <w:r w:rsidRPr="004D49B1">
        <w:t xml:space="preserve"> en särskild utredare </w:t>
      </w:r>
      <w:r w:rsidR="00245688">
        <w:t xml:space="preserve">i uppdrag </w:t>
      </w:r>
      <w:r w:rsidRPr="004D49B1">
        <w:t>att se över vissa frågor inom det suicidpreventiva området (dir</w:t>
      </w:r>
      <w:r w:rsidR="00D97937">
        <w:t>.</w:t>
      </w:r>
      <w:r w:rsidRPr="004D49B1">
        <w:t xml:space="preserve"> 2023:3). Syftet med uppdraget är att stärka det förebyggande arbetet vid självmord genom ett ökat lärande och stärkt samverkan mellan berörda aktörer. I uppdraget ingår bl.a. att föreslå en ordning för breda händelseanalyser vid suicid samt att att analysera regelverken angående hälso- och sjukvårdens patientsäkerhetsarbetelagens och socialtjänstens kvalitetsarbete som rör suicid och suicidförsök och om det finns behov att förändra dessa för att utveckla det suicidförebyggande arbetet. Uppdraget ska redovisas senast den 1</w:t>
      </w:r>
      <w:r w:rsidR="00F07E9C">
        <w:t> </w:t>
      </w:r>
      <w:r w:rsidRPr="004D49B1">
        <w:t>oktober 2024</w:t>
      </w:r>
      <w:r>
        <w:t>.</w:t>
      </w:r>
    </w:p>
    <w:p w14:paraId="5CDDA17A" w14:textId="53B6AE3A" w:rsidR="00A021D9" w:rsidRPr="00AA6441" w:rsidRDefault="00A021D9" w:rsidP="00A021D9">
      <w:pPr>
        <w:pStyle w:val="Brdtextmedindrag"/>
      </w:pPr>
      <w:r w:rsidRPr="00AA6441">
        <w:t>Regeringen avser att återkomma till riksdagen med anledning av tillkännagivandet</w:t>
      </w:r>
      <w:r w:rsidR="004D49B1">
        <w:t xml:space="preserve"> i samband med budgetpropositionen 2024</w:t>
      </w:r>
      <w:r w:rsidRPr="00AA6441">
        <w:t xml:space="preserve">. Punkten är inte slutbehandlad. </w:t>
      </w:r>
    </w:p>
    <w:p w14:paraId="3D88A8D3" w14:textId="7976A03A" w:rsidR="00A021D9" w:rsidRPr="00AA6441" w:rsidRDefault="00A021D9" w:rsidP="00A021D9">
      <w:pPr>
        <w:pStyle w:val="Brdtextmedindrag"/>
      </w:pPr>
      <w:r w:rsidRPr="00AA6441">
        <w:t xml:space="preserve">Punkt 14 om </w:t>
      </w:r>
      <w:r w:rsidR="00E5007F">
        <w:rPr>
          <w:i/>
          <w:iCs/>
        </w:rPr>
        <w:t>j</w:t>
      </w:r>
      <w:r w:rsidRPr="00AA6441">
        <w:rPr>
          <w:i/>
          <w:iCs/>
        </w:rPr>
        <w:t>ämställd vård</w:t>
      </w:r>
      <w:r w:rsidRPr="00AA6441">
        <w:t xml:space="preserve">*: Riksdagen har tillkännagett för regeringen det som utskottet anför om jämställd vård (bet. 2021/22:SoU15 s. 42). </w:t>
      </w:r>
    </w:p>
    <w:p w14:paraId="3EC188E2" w14:textId="25EB0563" w:rsidR="00A021D9" w:rsidRPr="00AA6441" w:rsidRDefault="00A021D9" w:rsidP="00A021D9">
      <w:pPr>
        <w:pStyle w:val="Brdtextmedindrag"/>
      </w:pPr>
      <w:r w:rsidRPr="00AA6441">
        <w:t>Inom ramen för satsningen på förlossningsvård och kvinnors hälsa har flera insatser genomförts för att stödja utvecklingen av en mer jämställd vård. Staten har bland annat ingått överenskommelser med S</w:t>
      </w:r>
      <w:r w:rsidR="00245688">
        <w:t>veriges Kommuner och Regioner</w:t>
      </w:r>
      <w:r w:rsidRPr="00AA6441">
        <w:t xml:space="preserve"> för att skapa en mer tillgänglig, jämlik och personcentrerad förlossningsvård. Inom ramen för satsningen har Socialstyrelsen och Statens beredning för medicinska och social utvärdering fått flera uppdrag som ska bidra till en mer kunskapsbaserad vård när det gäller sjukdomar och symtom som drabbar kvinnor. I budgetpropositionen för 2023 </w:t>
      </w:r>
      <w:r w:rsidR="004D6456">
        <w:t>(p</w:t>
      </w:r>
      <w:r w:rsidR="004D6456" w:rsidRPr="004D6456">
        <w:t>rop. 2022/23:1, utgiftsområde 9, s</w:t>
      </w:r>
      <w:r w:rsidR="00245688">
        <w:t>.</w:t>
      </w:r>
      <w:r w:rsidR="004D6456" w:rsidRPr="004D6456">
        <w:t xml:space="preserve"> 50</w:t>
      </w:r>
      <w:r w:rsidR="004D6456">
        <w:t>)</w:t>
      </w:r>
      <w:r w:rsidRPr="00AA6441">
        <w:t xml:space="preserve"> har regeringen aviserat ytterligare satsningar på en jämställd vård och insatser för att stärka kunskapsutveckling när det gäller sjukdomar och symtom som drabbar kvinnor. Inriktningen är att tillgodose tillkännagivandet. Punkten är inte slutbehandlad.</w:t>
      </w:r>
    </w:p>
    <w:p w14:paraId="21AD24F7" w14:textId="68DED0BB" w:rsidR="00A021D9" w:rsidRPr="00AA6441" w:rsidRDefault="00A021D9" w:rsidP="00A021D9">
      <w:pPr>
        <w:pStyle w:val="Brdtextmedindrag"/>
      </w:pPr>
      <w:r w:rsidRPr="00AA6441">
        <w:t xml:space="preserve">Punkt 16 om </w:t>
      </w:r>
      <w:r w:rsidRPr="00AA6441">
        <w:rPr>
          <w:i/>
          <w:iCs/>
        </w:rPr>
        <w:t>brukarinflytande</w:t>
      </w:r>
      <w:r w:rsidRPr="00AA6441">
        <w:t xml:space="preserve">*: Riksdagen har tillkännagett för regeringen det som utskottet anför om brukarinflytande (bet. 2021/22:SoU15 s. 42). Ärendet bereds inom </w:t>
      </w:r>
      <w:r>
        <w:t>R</w:t>
      </w:r>
      <w:r w:rsidRPr="00AA6441">
        <w:t>egeringskansliet. Punkten är inte slutbehandlad.</w:t>
      </w:r>
    </w:p>
    <w:p w14:paraId="0A6FC990" w14:textId="46FA9024" w:rsidR="00A021D9" w:rsidRPr="00AA6441" w:rsidRDefault="00A021D9" w:rsidP="00A021D9">
      <w:pPr>
        <w:pStyle w:val="Brdtextmedindrag"/>
      </w:pPr>
      <w:r w:rsidRPr="00AA6441">
        <w:t xml:space="preserve">Punkt 20 om </w:t>
      </w:r>
      <w:r w:rsidRPr="00AA6441">
        <w:rPr>
          <w:i/>
          <w:iCs/>
        </w:rPr>
        <w:t>vårdköer</w:t>
      </w:r>
      <w:r w:rsidRPr="00AA6441">
        <w:t xml:space="preserve">*: Riksdagen har tillkännagett för regeringen det som utskottet anför om vårdköer (bet. 2021/22:SoU15 s. 42). Ärendet bereds inom Regeringskansliet. Punkten är inte slutbehandlad. </w:t>
      </w:r>
    </w:p>
    <w:p w14:paraId="7D9444C4" w14:textId="77777777" w:rsidR="00A021D9" w:rsidRPr="00AA6441" w:rsidRDefault="00A021D9" w:rsidP="00A021D9">
      <w:pPr>
        <w:pStyle w:val="Brdtextmedindrag"/>
      </w:pPr>
      <w:r w:rsidRPr="00AA6441">
        <w:t>Följande punkter är inte slutbehandlade: 4–6, 11, 14, 16 och 20.</w:t>
      </w:r>
    </w:p>
    <w:p w14:paraId="3C1F20E5" w14:textId="58E96ED2" w:rsidR="00A021D9" w:rsidRPr="00AA6441" w:rsidRDefault="00A021D9" w:rsidP="00A021D9">
      <w:pPr>
        <w:pStyle w:val="Rubrik5utannumrering"/>
      </w:pPr>
      <w:r w:rsidRPr="00AA6441">
        <w:t>8</w:t>
      </w:r>
      <w:r w:rsidR="001524E6">
        <w:t>4</w:t>
      </w:r>
      <w:r w:rsidRPr="00AA6441">
        <w:t>. Rskr. 2021/22:385</w:t>
      </w:r>
    </w:p>
    <w:p w14:paraId="113DB741" w14:textId="77777777" w:rsidR="00A021D9" w:rsidRPr="00AA6441" w:rsidRDefault="00A021D9" w:rsidP="00F017FF">
      <w:pPr>
        <w:pStyle w:val="Brdtext"/>
        <w:jc w:val="left"/>
      </w:pPr>
      <w:r w:rsidRPr="00AA6441">
        <w:t>Efterlevandestöd för barn som får vård eller boende bekostat av det allmänna</w:t>
      </w:r>
    </w:p>
    <w:p w14:paraId="07ABE5B9" w14:textId="77777777" w:rsidR="00A021D9" w:rsidRPr="00AA6441" w:rsidRDefault="00A021D9" w:rsidP="00F017FF">
      <w:pPr>
        <w:pStyle w:val="Brdtext"/>
        <w:jc w:val="left"/>
      </w:pPr>
      <w:r w:rsidRPr="00AA6441">
        <w:t>Prop. 2021/22:182, bet. 2021/22:SfU27</w:t>
      </w:r>
    </w:p>
    <w:p w14:paraId="6898AB05" w14:textId="77777777" w:rsidR="00A021D9" w:rsidRPr="00AA6441" w:rsidRDefault="00A021D9" w:rsidP="00F017FF">
      <w:pPr>
        <w:pStyle w:val="Brdtext"/>
        <w:jc w:val="left"/>
      </w:pPr>
      <w:r w:rsidRPr="00AA6441">
        <w:t>Skrivelsen är slutbehandlad.</w:t>
      </w:r>
    </w:p>
    <w:p w14:paraId="43E5BD3A" w14:textId="77777777" w:rsidR="00A021D9" w:rsidRPr="00AA6441" w:rsidRDefault="00A021D9" w:rsidP="00A021D9">
      <w:pPr>
        <w:pStyle w:val="Brdtext"/>
      </w:pPr>
    </w:p>
    <w:p w14:paraId="5F992ED0" w14:textId="53CE423C" w:rsidR="00A021D9" w:rsidRPr="00AA6441" w:rsidRDefault="00A021D9" w:rsidP="00A021D9">
      <w:pPr>
        <w:pStyle w:val="Brdtext"/>
      </w:pPr>
      <w:r w:rsidRPr="00AA6441">
        <w:t>Den 16 juni 2022 utfärda</w:t>
      </w:r>
      <w:r w:rsidR="00614560">
        <w:t>de</w:t>
      </w:r>
      <w:r w:rsidRPr="00AA6441">
        <w:t xml:space="preserve"> regeringen de lagar riksdagen antagit (SFS 938 och 939).</w:t>
      </w:r>
    </w:p>
    <w:p w14:paraId="12A5CC1D" w14:textId="141DC0B7" w:rsidR="00A021D9" w:rsidRPr="00AA6441" w:rsidRDefault="00A021D9" w:rsidP="00A021D9">
      <w:pPr>
        <w:pStyle w:val="Rubrik5utannumrering"/>
      </w:pPr>
      <w:bookmarkStart w:id="250" w:name="_Hlk124840634"/>
      <w:r w:rsidRPr="00AA6441">
        <w:t>8</w:t>
      </w:r>
      <w:r w:rsidR="008058B5">
        <w:t>5</w:t>
      </w:r>
      <w:r w:rsidRPr="00AA6441">
        <w:t>. Rskr. 2021/22:386</w:t>
      </w:r>
    </w:p>
    <w:p w14:paraId="7D94333F" w14:textId="77777777" w:rsidR="00A021D9" w:rsidRPr="00AA6441" w:rsidRDefault="00A021D9" w:rsidP="00F017FF">
      <w:pPr>
        <w:pStyle w:val="Brdtext"/>
        <w:jc w:val="left"/>
      </w:pPr>
      <w:r w:rsidRPr="00AA6441">
        <w:t>Höjt bostadstillägg till pensionärer och höjt minimibelopp vid fastställande av avgifter enligt socialtjänstlagen</w:t>
      </w:r>
    </w:p>
    <w:p w14:paraId="397EF95D" w14:textId="77777777" w:rsidR="00A021D9" w:rsidRPr="00AA6441" w:rsidRDefault="00A021D9" w:rsidP="00F017FF">
      <w:pPr>
        <w:pStyle w:val="Brdtext"/>
        <w:jc w:val="left"/>
      </w:pPr>
      <w:r w:rsidRPr="00AA6441">
        <w:t>Prop. 2021/22:180, bet. 2021/22:SfU26</w:t>
      </w:r>
    </w:p>
    <w:p w14:paraId="573139D4" w14:textId="77777777" w:rsidR="00A021D9" w:rsidRPr="00AA6441" w:rsidRDefault="00A021D9" w:rsidP="00F017FF">
      <w:pPr>
        <w:pStyle w:val="Brdtext"/>
        <w:jc w:val="left"/>
      </w:pPr>
      <w:r w:rsidRPr="00AA6441">
        <w:t>Skrivelsen är slutbehandlad.</w:t>
      </w:r>
    </w:p>
    <w:p w14:paraId="16845A14" w14:textId="77777777" w:rsidR="00A021D9" w:rsidRPr="00AA6441" w:rsidRDefault="00A021D9" w:rsidP="00F017FF">
      <w:pPr>
        <w:pStyle w:val="Brdtext"/>
        <w:jc w:val="left"/>
      </w:pPr>
    </w:p>
    <w:p w14:paraId="6E805F7E" w14:textId="6C2589EA" w:rsidR="00A021D9" w:rsidRPr="00AA6441" w:rsidRDefault="00A021D9" w:rsidP="00A021D9">
      <w:pPr>
        <w:pStyle w:val="Brdtext"/>
      </w:pPr>
      <w:r w:rsidRPr="00AA6441">
        <w:t>Den 16 juni 2022 utfärda</w:t>
      </w:r>
      <w:r w:rsidR="00614560">
        <w:t>de</w:t>
      </w:r>
      <w:r w:rsidRPr="00AA6441">
        <w:t xml:space="preserve"> regeringen de lagar riksdagen antagit (SFS 934–937).</w:t>
      </w:r>
    </w:p>
    <w:p w14:paraId="4DDC67BF" w14:textId="0D2A0C84" w:rsidR="00A021D9" w:rsidRPr="00AA6441" w:rsidRDefault="00A021D9" w:rsidP="00A021D9">
      <w:pPr>
        <w:pStyle w:val="Rubrik5utannumrering"/>
      </w:pPr>
      <w:bookmarkStart w:id="251" w:name="_Hlk124839566"/>
      <w:bookmarkEnd w:id="250"/>
      <w:r w:rsidRPr="00AA6441">
        <w:t>8</w:t>
      </w:r>
      <w:r w:rsidR="008058B5">
        <w:t>6</w:t>
      </w:r>
      <w:r w:rsidRPr="00AA6441">
        <w:t>. Rskr. 2021/22:403</w:t>
      </w:r>
    </w:p>
    <w:p w14:paraId="1B84F7B6" w14:textId="77777777" w:rsidR="00A021D9" w:rsidRPr="00AA6441" w:rsidRDefault="00A021D9" w:rsidP="00F017FF">
      <w:pPr>
        <w:pStyle w:val="Brdtext"/>
        <w:jc w:val="left"/>
      </w:pPr>
      <w:r w:rsidRPr="00AA6441">
        <w:t>Vårändringsbudget för 2022 samt extra ändringsbudget om stöd till Ukraina</w:t>
      </w:r>
    </w:p>
    <w:p w14:paraId="571FB51E" w14:textId="77777777" w:rsidR="00A021D9" w:rsidRPr="00AA6441" w:rsidRDefault="00A021D9" w:rsidP="00F017FF">
      <w:pPr>
        <w:pStyle w:val="Brdtext"/>
        <w:jc w:val="left"/>
      </w:pPr>
      <w:r w:rsidRPr="00AA6441">
        <w:t>Prop. 2021/22:99 och 255, bet. 2021/22:FiU21</w:t>
      </w:r>
    </w:p>
    <w:p w14:paraId="76741BFB" w14:textId="77777777" w:rsidR="00A021D9" w:rsidRPr="00AA6441" w:rsidRDefault="00A021D9" w:rsidP="00F017FF">
      <w:pPr>
        <w:pStyle w:val="Brdtext"/>
        <w:jc w:val="left"/>
      </w:pPr>
      <w:r w:rsidRPr="00AA6441">
        <w:t>Skrivelsen är inte slutbehandlad.</w:t>
      </w:r>
    </w:p>
    <w:p w14:paraId="5F627573" w14:textId="77777777" w:rsidR="00A021D9" w:rsidRPr="00AA6441" w:rsidRDefault="00A021D9" w:rsidP="00A021D9">
      <w:pPr>
        <w:pStyle w:val="Brdtext"/>
      </w:pPr>
    </w:p>
    <w:p w14:paraId="5045CA60" w14:textId="53B271B5" w:rsidR="00A021D9" w:rsidRPr="00AA6441" w:rsidRDefault="00A021D9" w:rsidP="006A5EF7">
      <w:pPr>
        <w:pStyle w:val="Brdtext"/>
      </w:pPr>
      <w:r w:rsidRPr="00D15FCD">
        <w:t xml:space="preserve">Punkt 3 om </w:t>
      </w:r>
      <w:r w:rsidRPr="00D15FCD">
        <w:rPr>
          <w:i/>
        </w:rPr>
        <w:t>införandet av en s.k. gas i pensionssystemet</w:t>
      </w:r>
      <w:r w:rsidRPr="00AA6441">
        <w:rPr>
          <w:i/>
        </w:rPr>
        <w:t>*</w:t>
      </w:r>
      <w:r w:rsidRPr="00AA6441">
        <w:t>: Riksdagen har tillkännagett för regeringen det som utskottet anför om den s.k. gasen i pensionssystemet (bet. 2021/22:FiU21 s.</w:t>
      </w:r>
      <w:r w:rsidR="00214BD4">
        <w:t> </w:t>
      </w:r>
      <w:r w:rsidRPr="00AA6441">
        <w:t>10 f</w:t>
      </w:r>
      <w:r w:rsidR="00975D0B">
        <w:t>.</w:t>
      </w:r>
      <w:r w:rsidRPr="00AA6441">
        <w:t xml:space="preserve">). Frågan bereds inom </w:t>
      </w:r>
      <w:r>
        <w:t>R</w:t>
      </w:r>
      <w:r w:rsidRPr="00AA6441">
        <w:t>egeringskansliet. Punkten är inte slutbehandlad.</w:t>
      </w:r>
    </w:p>
    <w:bookmarkEnd w:id="251"/>
    <w:p w14:paraId="20719A12" w14:textId="1FC3A5A3" w:rsidR="00A021D9" w:rsidRPr="00AA6441" w:rsidRDefault="00A021D9" w:rsidP="00A021D9">
      <w:pPr>
        <w:pStyle w:val="Rubrik5utannumrering"/>
      </w:pPr>
      <w:r w:rsidRPr="00AA6441">
        <w:t>8</w:t>
      </w:r>
      <w:r w:rsidR="008058B5">
        <w:t>7</w:t>
      </w:r>
      <w:r w:rsidRPr="00AA6441">
        <w:t>. Rskr. 2021/22:416</w:t>
      </w:r>
    </w:p>
    <w:p w14:paraId="41306C2C" w14:textId="77777777" w:rsidR="00A021D9" w:rsidRPr="00AA6441" w:rsidRDefault="00A021D9" w:rsidP="00F017FF">
      <w:pPr>
        <w:pStyle w:val="Brdtext"/>
        <w:jc w:val="left"/>
      </w:pPr>
      <w:r w:rsidRPr="00AA6441">
        <w:t xml:space="preserve">Stärkt rätt till personlig assistans – grundläggande behov för personer som har en psykisk funktionsnedsättning och ökad rättssäkerhet för barn </w:t>
      </w:r>
    </w:p>
    <w:p w14:paraId="79B2A055" w14:textId="77777777" w:rsidR="00A021D9" w:rsidRPr="00AA6441" w:rsidRDefault="00A021D9" w:rsidP="00F017FF">
      <w:pPr>
        <w:pStyle w:val="Brdtext"/>
        <w:jc w:val="left"/>
      </w:pPr>
      <w:r w:rsidRPr="00AA6441">
        <w:t>Prop. 2021/22:214, bet. 2021/22:SoU34</w:t>
      </w:r>
    </w:p>
    <w:p w14:paraId="54BDE09A" w14:textId="77777777" w:rsidR="00A021D9" w:rsidRPr="00AA6441" w:rsidRDefault="00A021D9" w:rsidP="00F017FF">
      <w:pPr>
        <w:pStyle w:val="Brdtext"/>
        <w:jc w:val="left"/>
      </w:pPr>
      <w:r w:rsidRPr="00AA6441">
        <w:t>Skrivelsen är inte slutbehandlad.</w:t>
      </w:r>
    </w:p>
    <w:p w14:paraId="135E5A60" w14:textId="77777777" w:rsidR="00A021D9" w:rsidRPr="00AA6441" w:rsidRDefault="00A021D9" w:rsidP="00A021D9">
      <w:pPr>
        <w:pStyle w:val="Brdtext"/>
      </w:pPr>
    </w:p>
    <w:p w14:paraId="64A7AADB" w14:textId="7C24A69C" w:rsidR="007D588D" w:rsidRPr="007D588D" w:rsidRDefault="007D588D" w:rsidP="007D588D">
      <w:pPr>
        <w:pStyle w:val="Brdtext"/>
      </w:pPr>
      <w:r>
        <w:t xml:space="preserve">Punkt 1 om </w:t>
      </w:r>
      <w:r w:rsidRPr="006A5EF7">
        <w:rPr>
          <w:i/>
          <w:iCs/>
        </w:rPr>
        <w:t>regeringens lagförslag</w:t>
      </w:r>
      <w:r>
        <w:t xml:space="preserve">: </w:t>
      </w:r>
      <w:r w:rsidRPr="007D588D">
        <w:t>Den 30 juni 2022 utfärdade regeringen de lagar riksdagen antagit (SFS 1226 och 1227).</w:t>
      </w:r>
    </w:p>
    <w:p w14:paraId="25BDD3F7" w14:textId="3B6ECF5D" w:rsidR="00A021D9" w:rsidRDefault="00A021D9">
      <w:pPr>
        <w:pStyle w:val="Brdtextmedindrag"/>
      </w:pPr>
      <w:r w:rsidRPr="00AA6441">
        <w:t xml:space="preserve">Punkt 4 om </w:t>
      </w:r>
      <w:r w:rsidRPr="00AA6441">
        <w:rPr>
          <w:i/>
          <w:iCs/>
        </w:rPr>
        <w:t>möjlighet frångå schablonen i vissa fall*</w:t>
      </w:r>
      <w:r w:rsidRPr="00AA6441">
        <w:t>: Riksdagen har tillkännagett för regeringen det som utskottet anför om en möjlighet att frångå schablonen i vissa fall (bet. 2021/22:SoU34 s. 15 f</w:t>
      </w:r>
      <w:r w:rsidR="00812A74">
        <w:t>.</w:t>
      </w:r>
      <w:r w:rsidRPr="00AA6441">
        <w:t>).</w:t>
      </w:r>
    </w:p>
    <w:p w14:paraId="7E798251" w14:textId="4ADAE964" w:rsidR="00A021D9" w:rsidRPr="00AA6441" w:rsidRDefault="00F24111" w:rsidP="00A021D9">
      <w:pPr>
        <w:pStyle w:val="Brdtextmedindrag"/>
      </w:pPr>
      <w:r w:rsidRPr="00F24111">
        <w:t xml:space="preserve">I </w:t>
      </w:r>
      <w:r w:rsidR="00634E7A">
        <w:t xml:space="preserve">regeringens </w:t>
      </w:r>
      <w:r w:rsidRPr="00F24111">
        <w:t xml:space="preserve">proposition Stärkt rätt till personlig assistans – grundläggande behov för personer som har en psykisk funktionsnedsättning och ökad rättssäkerhet för barn </w:t>
      </w:r>
      <w:r w:rsidR="00212840">
        <w:t>(</w:t>
      </w:r>
      <w:r w:rsidR="00212840" w:rsidRPr="00F24111">
        <w:t>prop. 2021/22:214</w:t>
      </w:r>
      <w:r w:rsidR="00212840">
        <w:t>, bet. 2021/22:SoU34, rskr</w:t>
      </w:r>
      <w:r w:rsidR="002B4253">
        <w:t>.</w:t>
      </w:r>
      <w:r w:rsidR="00212840">
        <w:t xml:space="preserve"> 2021/22:416)</w:t>
      </w:r>
      <w:r w:rsidR="00212840" w:rsidRPr="00F24111">
        <w:t xml:space="preserve"> </w:t>
      </w:r>
      <w:r w:rsidR="00212840">
        <w:t>lämnas lagförslag som bl.a. innebär</w:t>
      </w:r>
      <w:r w:rsidRPr="00F24111">
        <w:t xml:space="preserve"> att föräldraansvaret ska beaktas genom ett schabloniserat föräldraavdrag i syfte att öka rättssäkerheten och förutsägbarheten inom den personliga assistansen och assistansersättningen (prop. 2021/22:214 s.</w:t>
      </w:r>
      <w:r w:rsidR="004C0180">
        <w:t> </w:t>
      </w:r>
      <w:r w:rsidRPr="00F24111">
        <w:t>35</w:t>
      </w:r>
      <w:r w:rsidR="004C0180">
        <w:t> </w:t>
      </w:r>
      <w:r w:rsidRPr="00F24111">
        <w:t>f</w:t>
      </w:r>
      <w:r w:rsidR="00812A74">
        <w:t>.</w:t>
      </w:r>
      <w:r w:rsidRPr="00F24111">
        <w:t>). Punkten är inte slutbehandlad</w:t>
      </w:r>
      <w:r w:rsidR="00212840">
        <w:t>.</w:t>
      </w:r>
    </w:p>
    <w:p w14:paraId="16896A98" w14:textId="02BABC38" w:rsidR="00A021D9" w:rsidRPr="00AA6441" w:rsidRDefault="00A021D9" w:rsidP="00A021D9">
      <w:pPr>
        <w:pStyle w:val="Brdtextmedindrag"/>
      </w:pPr>
      <w:r w:rsidRPr="00AA6441">
        <w:t xml:space="preserve">Punkt 8 om </w:t>
      </w:r>
      <w:r w:rsidRPr="00AA6441">
        <w:rPr>
          <w:i/>
        </w:rPr>
        <w:t>barnets bästa*</w:t>
      </w:r>
      <w:r w:rsidRPr="00AA6441">
        <w:t xml:space="preserve">: Riksdagen har tillkännagett för regeringen det som utskottet anför om barnets bästa (bet. 2021/22:SoU34 s. 16). Ärendet bereds inom Regeringskansliet. Punkten är inte slutbehandlad. </w:t>
      </w:r>
    </w:p>
    <w:p w14:paraId="30CB04CA" w14:textId="04CA308B" w:rsidR="00A021D9" w:rsidRPr="00AA6441" w:rsidRDefault="00A021D9" w:rsidP="00A021D9">
      <w:pPr>
        <w:pStyle w:val="Brdtextmedindrag"/>
      </w:pPr>
      <w:r w:rsidRPr="00AA6441">
        <w:t xml:space="preserve">Punkt 9 om </w:t>
      </w:r>
      <w:r w:rsidRPr="00AA6441">
        <w:rPr>
          <w:i/>
          <w:iCs/>
        </w:rPr>
        <w:t>utvärdering av lagstiftningen</w:t>
      </w:r>
      <w:r w:rsidRPr="00AA6441">
        <w:t xml:space="preserve">*: Riksdagen har tillkännagett för regeringen det som utskottet anför om en utvärdering av lagstiftningen (bet. 2021/22:SoU34 s. 19). Inspektionen för socialförsäkringen (ISF) </w:t>
      </w:r>
      <w:r w:rsidR="00634E7A">
        <w:t xml:space="preserve">har i myndighetens </w:t>
      </w:r>
      <w:r w:rsidRPr="00AA6441">
        <w:t xml:space="preserve">regleringsbrev för 2023 </w:t>
      </w:r>
      <w:r w:rsidR="00634E7A">
        <w:t>fått ett</w:t>
      </w:r>
      <w:r w:rsidRPr="00AA6441">
        <w:t xml:space="preserve"> uppdrag att analysera konsekvenserna av de lagändringar som riksdagen beslutade med anledning av propositionerna Stärkt rätt till personlig assistans vid behov av egenvård (prop. 2021/22:244</w:t>
      </w:r>
      <w:r w:rsidR="00597DBA">
        <w:t>,</w:t>
      </w:r>
      <w:r w:rsidR="004C0180">
        <w:t xml:space="preserve"> </w:t>
      </w:r>
      <w:r w:rsidR="00597DBA">
        <w:t>bet. 2021/22:SoU35, rskr</w:t>
      </w:r>
      <w:r w:rsidR="002B4253">
        <w:t>.</w:t>
      </w:r>
      <w:r w:rsidR="00597DBA">
        <w:t xml:space="preserve"> 2021/22:428</w:t>
      </w:r>
      <w:r w:rsidRPr="00AA6441">
        <w:t>) och Stärkt rätt till personlig assistans – grundläggande behov för personer som har en psykisk funktionsnedsättning och ökad rättssäkerhet för barn (prop. 2021/22:214</w:t>
      </w:r>
      <w:r w:rsidR="00597DBA">
        <w:t xml:space="preserve">, bet. 2021/22:SoU34, rskr. </w:t>
      </w:r>
      <w:r w:rsidR="00597DBA" w:rsidRPr="00597DBA">
        <w:t>2021/22:416</w:t>
      </w:r>
      <w:r w:rsidRPr="00AA6441">
        <w:t xml:space="preserve">) och som trädde i kraft 1 januari 2023. I uppdraget ingår bland annat att analysera hur lagändringarna </w:t>
      </w:r>
      <w:r w:rsidR="00634E7A">
        <w:t xml:space="preserve">har </w:t>
      </w:r>
      <w:r w:rsidRPr="00AA6441">
        <w:t>påverkat rätten till personlig assistans samt konsekvenser för enskilda. En första delredovisning ska lämnas till Regeringskansliet (Socialdepartementet) senast 23 januari 2024. Slutredovisning av uppdraget ska lämnas till Regeringskansliet (Socialdepartementet) senast 21 januari 2025. Punkten är inte slutbehandlad.</w:t>
      </w:r>
    </w:p>
    <w:p w14:paraId="77837C5E" w14:textId="77777777" w:rsidR="00A021D9" w:rsidRPr="00AA6441" w:rsidRDefault="00A021D9" w:rsidP="00A021D9">
      <w:pPr>
        <w:pStyle w:val="Brdtextmedindrag"/>
      </w:pPr>
      <w:r w:rsidRPr="00AA6441">
        <w:t>Följande punkter är inte slutbehandlade:</w:t>
      </w:r>
      <w:r>
        <w:t xml:space="preserve"> </w:t>
      </w:r>
      <w:r w:rsidRPr="00AA6441">
        <w:t>4, 8 och 9.</w:t>
      </w:r>
    </w:p>
    <w:p w14:paraId="0CD5F5BE" w14:textId="0F915E83" w:rsidR="00A021D9" w:rsidRPr="00AA6441" w:rsidRDefault="00A021D9" w:rsidP="00A021D9">
      <w:pPr>
        <w:pStyle w:val="Rubrik5utannumrering"/>
      </w:pPr>
      <w:r w:rsidRPr="00AA6441">
        <w:t>8</w:t>
      </w:r>
      <w:r w:rsidR="008058B5">
        <w:t>8</w:t>
      </w:r>
      <w:r w:rsidRPr="00AA6441">
        <w:t>. Rskr. 2021/22:418</w:t>
      </w:r>
    </w:p>
    <w:p w14:paraId="07414195" w14:textId="77777777" w:rsidR="00A021D9" w:rsidRPr="00AA6441" w:rsidRDefault="00A021D9" w:rsidP="00F017FF">
      <w:pPr>
        <w:pStyle w:val="Brdtext"/>
        <w:jc w:val="left"/>
      </w:pPr>
      <w:r w:rsidRPr="00AA6441">
        <w:t xml:space="preserve">Vård av unga vid Statens institutionsstyrelses särskilda ungdomshem </w:t>
      </w:r>
    </w:p>
    <w:p w14:paraId="6D7DB683" w14:textId="2DAA82B1" w:rsidR="00A021D9" w:rsidRPr="00AA6441" w:rsidRDefault="00A021D9" w:rsidP="00F017FF">
      <w:pPr>
        <w:pStyle w:val="Brdtext"/>
        <w:jc w:val="left"/>
      </w:pPr>
      <w:r w:rsidRPr="00AA6441">
        <w:t>Skr. 2021/22:230,</w:t>
      </w:r>
      <w:r w:rsidRPr="00AA6441" w:rsidDel="00EB2FB7">
        <w:t xml:space="preserve"> </w:t>
      </w:r>
      <w:r w:rsidRPr="00AA6441">
        <w:t>bet. 2021/22:SoU37</w:t>
      </w:r>
    </w:p>
    <w:p w14:paraId="0ACFA113" w14:textId="77777777" w:rsidR="00A021D9" w:rsidRPr="00AA6441" w:rsidRDefault="00A021D9" w:rsidP="00F017FF">
      <w:pPr>
        <w:pStyle w:val="Brdtext"/>
        <w:jc w:val="left"/>
      </w:pPr>
      <w:r w:rsidRPr="00AA6441">
        <w:t>Skrivelsen är inte slutbehandlad.</w:t>
      </w:r>
    </w:p>
    <w:p w14:paraId="5A631584" w14:textId="77777777" w:rsidR="00A021D9" w:rsidRPr="00AA6441" w:rsidRDefault="00A021D9" w:rsidP="00A021D9">
      <w:pPr>
        <w:pStyle w:val="Brdtext"/>
      </w:pPr>
    </w:p>
    <w:p w14:paraId="263D4AF6" w14:textId="5BC50861" w:rsidR="00A021D9" w:rsidRPr="00AA6441" w:rsidRDefault="00A021D9" w:rsidP="00A021D9">
      <w:pPr>
        <w:pStyle w:val="Brdtext"/>
      </w:pPr>
      <w:r w:rsidRPr="00AA6441">
        <w:t xml:space="preserve">Punkt 3 om </w:t>
      </w:r>
      <w:r w:rsidRPr="00AA6441">
        <w:rPr>
          <w:i/>
          <w:iCs/>
        </w:rPr>
        <w:t>sammanhållna vårdinsatser</w:t>
      </w:r>
      <w:r w:rsidRPr="00AA6441">
        <w:t>*: Riksdagen har tillkännagett för regeringen det som utskottet anför om placerade barns och ungas tillgång till psykiatrisk och somatisk vård samt tandvård</w:t>
      </w:r>
      <w:r w:rsidR="007035BC">
        <w:t xml:space="preserve"> </w:t>
      </w:r>
      <w:r w:rsidR="007035BC" w:rsidRPr="007035BC">
        <w:t>(bet. 2021/22:SoU37 s.</w:t>
      </w:r>
      <w:r w:rsidR="004C0180">
        <w:t> </w:t>
      </w:r>
      <w:r w:rsidR="007035BC" w:rsidRPr="007035BC">
        <w:t>15</w:t>
      </w:r>
      <w:r w:rsidR="00812A74">
        <w:t xml:space="preserve"> och </w:t>
      </w:r>
      <w:r w:rsidR="007035BC" w:rsidRPr="007035BC">
        <w:t>16)</w:t>
      </w:r>
      <w:r w:rsidRPr="00AA6441">
        <w:t xml:space="preserve">. Det pågår flera utredningar som tar sikte på tillkännagivandet. </w:t>
      </w:r>
      <w:r w:rsidR="00634E7A">
        <w:t>Utredningen om b</w:t>
      </w:r>
      <w:r w:rsidRPr="00AA6441">
        <w:t xml:space="preserve">arn och unga i samhällets vård </w:t>
      </w:r>
      <w:r w:rsidR="00634E7A">
        <w:t xml:space="preserve">(S 2021:06) </w:t>
      </w:r>
      <w:r w:rsidRPr="00AA6441">
        <w:t xml:space="preserve">har i uppdrag att se över </w:t>
      </w:r>
      <w:r w:rsidR="00634E7A">
        <w:t>Statens institutionsstyrelses (</w:t>
      </w:r>
      <w:r w:rsidRPr="00AA6441">
        <w:t>SiS</w:t>
      </w:r>
      <w:r w:rsidR="00634E7A">
        <w:t>)</w:t>
      </w:r>
      <w:r w:rsidRPr="00AA6441">
        <w:t xml:space="preserve"> möjligheter att initiera SIP (Samordnad individuell plan), och att se över om SiS hälso- och sjukvårdsuppdrag behöver förtydligas</w:t>
      </w:r>
      <w:r w:rsidR="00634E7A">
        <w:t xml:space="preserve"> (dir. 2021:84)</w:t>
      </w:r>
      <w:r w:rsidRPr="00AA6441">
        <w:t xml:space="preserve">. </w:t>
      </w:r>
      <w:r w:rsidR="00634E7A">
        <w:t>Uppdraget ska redovisas senast den 31 oktober 2023</w:t>
      </w:r>
      <w:r w:rsidR="00634E7A" w:rsidRPr="006624E2">
        <w:t>.</w:t>
      </w:r>
      <w:r w:rsidRPr="00AA6441">
        <w:t xml:space="preserve"> </w:t>
      </w:r>
      <w:r w:rsidR="00634E7A">
        <w:t xml:space="preserve">Ett regeringsuppdrag till SiS och Socialstyrelsen om pilotprojektet </w:t>
      </w:r>
      <w:r w:rsidRPr="00AA6441">
        <w:t>Integrerad vårdform</w:t>
      </w:r>
      <w:r w:rsidR="00634E7A">
        <w:t xml:space="preserve"> </w:t>
      </w:r>
      <w:r w:rsidRPr="00AA6441">
        <w:t>pågår t.o.m. 2025. Punkten är inte slutbehandlad.</w:t>
      </w:r>
    </w:p>
    <w:p w14:paraId="56ADF357" w14:textId="78A62843" w:rsidR="00A021D9" w:rsidRPr="00AA6441" w:rsidRDefault="00A021D9" w:rsidP="00A021D9">
      <w:pPr>
        <w:pStyle w:val="Brdtextmedindrag"/>
      </w:pPr>
      <w:r w:rsidRPr="00AA6441">
        <w:t xml:space="preserve">Punkt 4 om </w:t>
      </w:r>
      <w:r w:rsidRPr="00AA6441">
        <w:rPr>
          <w:i/>
          <w:iCs/>
        </w:rPr>
        <w:t>samverkan med kommunerna</w:t>
      </w:r>
      <w:r w:rsidR="000A3161" w:rsidRPr="00AA6441">
        <w:t>*</w:t>
      </w:r>
      <w:r w:rsidRPr="00AA6441">
        <w:t>: Riksdagen har tillkännagett för regeringen det som utskottet anför om samverkan med kommunerna i samband med att kommunen avser att avsluta en placering</w:t>
      </w:r>
      <w:r w:rsidR="00F24111">
        <w:t xml:space="preserve">, </w:t>
      </w:r>
      <w:r w:rsidR="00F24111" w:rsidRPr="00F24111">
        <w:t>(bet. 2021/22:SoU37 s.</w:t>
      </w:r>
      <w:r w:rsidR="004C0180">
        <w:t> </w:t>
      </w:r>
      <w:r w:rsidR="00F24111" w:rsidRPr="00F24111">
        <w:t>16)</w:t>
      </w:r>
      <w:r w:rsidRPr="00AA6441">
        <w:t>.</w:t>
      </w:r>
      <w:r w:rsidR="004C0180">
        <w:t xml:space="preserve"> </w:t>
      </w:r>
      <w:r w:rsidRPr="00AA6441">
        <w:t>Ärendet bereds inom Regeringskansliet. Punkten är inte slutbehandlad.</w:t>
      </w:r>
    </w:p>
    <w:p w14:paraId="6A5D47AA" w14:textId="27297073" w:rsidR="00A021D9" w:rsidRPr="00AA6441" w:rsidRDefault="00A021D9" w:rsidP="00A021D9">
      <w:pPr>
        <w:pStyle w:val="Brdtextmedindrag"/>
      </w:pPr>
      <w:r w:rsidRPr="00AA6441">
        <w:t xml:space="preserve">Punkt 8 om </w:t>
      </w:r>
      <w:r w:rsidRPr="00AA6441">
        <w:rPr>
          <w:i/>
          <w:iCs/>
        </w:rPr>
        <w:t>en särskild enhet inom Kriminalvården</w:t>
      </w:r>
      <w:r w:rsidRPr="00AA6441">
        <w:t xml:space="preserve">*: Riksdagen har tillkännagett för regeringen det som utskottet anför om en särskild enhet inom Kriminalvården </w:t>
      </w:r>
      <w:r w:rsidR="0056043A">
        <w:t xml:space="preserve">som ska överta </w:t>
      </w:r>
      <w:r w:rsidRPr="00AA6441">
        <w:t xml:space="preserve">ansvaret </w:t>
      </w:r>
      <w:r w:rsidR="0056043A">
        <w:t xml:space="preserve">från socialtjänsten och Statens institutionsstyrelse </w:t>
      </w:r>
      <w:r w:rsidRPr="00AA6441">
        <w:t xml:space="preserve">för </w:t>
      </w:r>
      <w:r w:rsidR="0056043A">
        <w:t>unga som begår grova brott</w:t>
      </w:r>
      <w:r w:rsidRPr="00AA6441">
        <w:t xml:space="preserve"> (bet. 2021/22:SoU37 s. 22 f</w:t>
      </w:r>
      <w:r w:rsidR="00812A74">
        <w:t>.</w:t>
      </w:r>
      <w:r w:rsidRPr="00AA6441">
        <w:t xml:space="preserve">). </w:t>
      </w:r>
      <w:r w:rsidR="0056043A">
        <w:t>Utredningen om frihetsberövande påföljder för unga (Ju 2021:17) har</w:t>
      </w:r>
      <w:r w:rsidRPr="00AA6441">
        <w:t xml:space="preserve"> i uppdrag att göra en översyn av regleringen om frihetsberövande påföljder för lagöverträdare under 18 år och föreslå lämpliga förändringar (dir. 2021:99). Uppdraget ska redovisas senast den 3 augusti 2023. Punkten är inte slutbehandlad.</w:t>
      </w:r>
    </w:p>
    <w:p w14:paraId="179336A7" w14:textId="22D96D47" w:rsidR="00A021D9" w:rsidRPr="00AA6441" w:rsidRDefault="00A021D9" w:rsidP="00A021D9">
      <w:pPr>
        <w:pStyle w:val="Brdtextmedindrag"/>
      </w:pPr>
      <w:r w:rsidRPr="00AA6441">
        <w:t xml:space="preserve">Punkt 9 om </w:t>
      </w:r>
      <w:r w:rsidRPr="00AA6441">
        <w:rPr>
          <w:i/>
          <w:iCs/>
        </w:rPr>
        <w:t>ny skrivelse till riksdagen</w:t>
      </w:r>
      <w:r w:rsidRPr="00AA6441">
        <w:t>*: Regeringen ska senast den 1 februari 2023 återkomma till riksdagen med en skrivelse och redogöra för arbetet med att minska användningen av avskiljningar. Riksdagen har tillkännagett för regeringen det som utskottet anför om att regeringen senast den 1 februari 2023 ska återkomma till riksdagen med en skrivelse och redogöra för arbetet med att minska användningen av avskiljninga</w:t>
      </w:r>
      <w:r w:rsidR="00F24111">
        <w:t xml:space="preserve">r, </w:t>
      </w:r>
      <w:r w:rsidR="00F24111" w:rsidRPr="00F24111">
        <w:t>(bet. 2021/22:SoU37 s.</w:t>
      </w:r>
      <w:r w:rsidR="004C0180">
        <w:t> </w:t>
      </w:r>
      <w:r w:rsidR="00F24111" w:rsidRPr="00F24111">
        <w:t>27</w:t>
      </w:r>
      <w:r w:rsidR="00812A74">
        <w:t xml:space="preserve"> och </w:t>
      </w:r>
      <w:r w:rsidR="00F24111" w:rsidRPr="00F24111">
        <w:t>28)</w:t>
      </w:r>
      <w:r w:rsidRPr="00AA6441">
        <w:t>.</w:t>
      </w:r>
    </w:p>
    <w:p w14:paraId="05A45BBF" w14:textId="16C8505A" w:rsidR="00A021D9" w:rsidRPr="006624E2" w:rsidRDefault="00A021D9" w:rsidP="00A021D9">
      <w:pPr>
        <w:pStyle w:val="Brdtextmedindrag"/>
      </w:pPr>
      <w:r w:rsidRPr="006624E2">
        <w:t xml:space="preserve">Regeringen </w:t>
      </w:r>
      <w:r w:rsidR="0056043A" w:rsidRPr="006624E2">
        <w:t xml:space="preserve">har den 19 januari 2023 till riksdagen överlämnat skrivelsen Avskiljningar vid Statens institutionsstyrelses särskilda ungdomshem (skr. 2022/23:49). Genom skrielsen ansåg regeringen att tillkännagivandet är slutbehandlat (s. 9). </w:t>
      </w:r>
      <w:r w:rsidRPr="006624E2">
        <w:t>Punkten är slutbehandlad.</w:t>
      </w:r>
    </w:p>
    <w:p w14:paraId="0D604EE9" w14:textId="4C5B88AD" w:rsidR="00A021D9" w:rsidRPr="0056043A" w:rsidRDefault="00A021D9" w:rsidP="00A021D9">
      <w:pPr>
        <w:pStyle w:val="Brdtextmedindrag"/>
      </w:pPr>
      <w:r w:rsidRPr="006624E2">
        <w:t>Följande punkter är inte slutbehandlade: 3, 4</w:t>
      </w:r>
      <w:r w:rsidR="0056043A" w:rsidRPr="006624E2">
        <w:t xml:space="preserve"> och</w:t>
      </w:r>
      <w:r w:rsidRPr="006624E2">
        <w:t xml:space="preserve"> 8.</w:t>
      </w:r>
    </w:p>
    <w:p w14:paraId="42BFEDAD" w14:textId="5367B7ED" w:rsidR="00A021D9" w:rsidRPr="00AA6441" w:rsidRDefault="00A021D9" w:rsidP="00A021D9">
      <w:pPr>
        <w:pStyle w:val="Rubrik5utannumrering"/>
      </w:pPr>
      <w:r w:rsidRPr="00AA6441">
        <w:t>8</w:t>
      </w:r>
      <w:r w:rsidR="008058B5">
        <w:t>9</w:t>
      </w:r>
      <w:r w:rsidRPr="00AA6441">
        <w:t xml:space="preserve">. </w:t>
      </w:r>
      <w:bookmarkStart w:id="252" w:name="_Hlk121395261"/>
      <w:r w:rsidRPr="00AA6441">
        <w:t>Rskr. 2021/22:423</w:t>
      </w:r>
      <w:bookmarkEnd w:id="252"/>
    </w:p>
    <w:p w14:paraId="580DE60E" w14:textId="77777777" w:rsidR="00A021D9" w:rsidRPr="00AA6441" w:rsidRDefault="00A021D9" w:rsidP="00F017FF">
      <w:pPr>
        <w:pStyle w:val="Brdtext"/>
        <w:jc w:val="left"/>
      </w:pPr>
      <w:bookmarkStart w:id="253" w:name="_Hlk121395251"/>
      <w:r w:rsidRPr="00AA6441">
        <w:t>En samlad strategi för alkohol-, narkotika-, dopnings- och tobakspolitiken samt spel om pengar 2022–2025</w:t>
      </w:r>
    </w:p>
    <w:bookmarkEnd w:id="253"/>
    <w:p w14:paraId="283F899E" w14:textId="77777777" w:rsidR="00A021D9" w:rsidRPr="00AA6441" w:rsidRDefault="00A021D9" w:rsidP="00F017FF">
      <w:pPr>
        <w:pStyle w:val="Brdtext"/>
        <w:jc w:val="left"/>
      </w:pPr>
      <w:r w:rsidRPr="00AA6441">
        <w:t>Skr. 2021/22:213, bet. 2021/22:SoU25</w:t>
      </w:r>
    </w:p>
    <w:p w14:paraId="288F46C5" w14:textId="77777777" w:rsidR="00A021D9" w:rsidRPr="00AA6441" w:rsidRDefault="00A021D9" w:rsidP="00F017FF">
      <w:pPr>
        <w:pStyle w:val="Brdtext"/>
        <w:jc w:val="left"/>
      </w:pPr>
      <w:r w:rsidRPr="00AA6441">
        <w:t>Skrivelsen är inte slutbehandlad.</w:t>
      </w:r>
    </w:p>
    <w:p w14:paraId="1B9ABB46" w14:textId="77777777" w:rsidR="00A021D9" w:rsidRPr="00AA6441" w:rsidRDefault="00A021D9" w:rsidP="00A021D9">
      <w:pPr>
        <w:pStyle w:val="Brdtext"/>
      </w:pPr>
    </w:p>
    <w:p w14:paraId="1A0F3FC1" w14:textId="77777777" w:rsidR="00A021D9" w:rsidRPr="00AA6441" w:rsidRDefault="00A021D9" w:rsidP="00A021D9">
      <w:pPr>
        <w:pStyle w:val="Brdtext"/>
      </w:pPr>
      <w:r w:rsidRPr="00AA6441">
        <w:t xml:space="preserve">Punkt 1 om </w:t>
      </w:r>
      <w:r w:rsidRPr="00AA6441">
        <w:rPr>
          <w:i/>
        </w:rPr>
        <w:t xml:space="preserve">riksdagens tillkännagivanden om ANDTS-strategin i juni </w:t>
      </w:r>
      <w:r w:rsidRPr="00AA6441">
        <w:rPr>
          <w:i/>
          <w:iCs/>
        </w:rPr>
        <w:t>2021</w:t>
      </w:r>
      <w:r w:rsidRPr="00AA6441">
        <w:t xml:space="preserve">*: Riksdagen har tillkännagett för regeringen det som utskottet anför om att regeringen skyndsamt bör genomföra de beslut som riksdagen fattade den 15 juni 2021 om ANDTS-strategin (bet. 2021/22:SoU25 s. 24). </w:t>
      </w:r>
    </w:p>
    <w:p w14:paraId="560D81FD" w14:textId="522FA06C" w:rsidR="00A021D9" w:rsidRPr="00AA6441" w:rsidRDefault="00A021D9" w:rsidP="00A021D9">
      <w:pPr>
        <w:pStyle w:val="Brdtextmedindrag"/>
      </w:pPr>
      <w:r w:rsidRPr="00AA6441">
        <w:t xml:space="preserve">Regeringen har gett Folkhälsomyndigheten, Statens beredning för medicinsk och social utvärdering och Socialstyrelsen i uppdrag att sammanställa och tillgängliggöra kunskap om olika tobaks- och nikotinprodukters skadeverkningar. Uppdraget ska redovisas senast den 30 juni 2023. </w:t>
      </w:r>
      <w:r w:rsidR="006801C4">
        <w:t>Utredningen om lustgas och vissa frågor inom alkohol- och tobaksområdet (S 2022:14) har i uppdrag</w:t>
      </w:r>
      <w:r w:rsidRPr="00AA6441">
        <w:t xml:space="preserve"> att se över vissa frågor inom alkohol- och tobaksområdet, och därtill närliggande frågor samt analysera behovet av förändringar och förtydliganden av regelverken (dir. 2022:111). I </w:t>
      </w:r>
      <w:r w:rsidR="006801C4">
        <w:t>utredningens</w:t>
      </w:r>
      <w:r w:rsidRPr="00AA6441">
        <w:t xml:space="preserve"> uppdrag ingår att analysera konsekvenserna av en eventuell förändring av det övergripande målet för ANDT-politiken som tar hänsyn till de varierande skadeverkningar som olika tobaks- och nikotinprodukter kan orsaka, bl.a. i förhållande till Sveriges internationella åtaganden och EU-rätten. Uppdraget ska redovisas senast den 31 oktober 2023. Därefter avser regeringen att ta ställning till ett möjligt ändrat övergripande mål för ANDTS-politiken in</w:t>
      </w:r>
      <w:r w:rsidR="006801C4">
        <w:t>begripet</w:t>
      </w:r>
      <w:r w:rsidRPr="00AA6441">
        <w:t xml:space="preserve"> förslag till ny ANDTS-strategi i enlighet med tillkännagivandena i betänkande 2020/21:SoU25. Folkhälsomyndigheten </w:t>
      </w:r>
      <w:r w:rsidR="006801C4">
        <w:t>har haft ett</w:t>
      </w:r>
      <w:r w:rsidRPr="00AA6441">
        <w:t xml:space="preserve"> uppdrag att lämna förslag på hur en långsiktigt hållbar utveckling, förvaltning och spridning av kunskapsbaserade arbetssätt och metoder bör organiseras för att stödja det lokala och regionala ANDTS-förebyggande arbetet (S2021/03343). Uppdraget redovisades den 1 maj 2022 och </w:t>
      </w:r>
      <w:r w:rsidR="006801C4">
        <w:t xml:space="preserve">ärendet </w:t>
      </w:r>
      <w:r w:rsidRPr="00AA6441">
        <w:t>bereds för närvarande i Regeringskansliet. Punkten är inte slutbehandlad.</w:t>
      </w:r>
    </w:p>
    <w:p w14:paraId="5F40AD8F" w14:textId="02E250A6" w:rsidR="00A021D9" w:rsidRPr="00AA6441" w:rsidRDefault="00A021D9" w:rsidP="00A021D9">
      <w:pPr>
        <w:pStyle w:val="Brdtextmedindrag"/>
      </w:pPr>
      <w:r w:rsidRPr="00AA6441">
        <w:t xml:space="preserve">Punkt 21 om </w:t>
      </w:r>
      <w:r w:rsidRPr="00AA6441">
        <w:rPr>
          <w:i/>
          <w:iCs/>
        </w:rPr>
        <w:t>tillgängliggörande av naloxon*</w:t>
      </w:r>
      <w:r w:rsidRPr="00AA6441">
        <w:t>: Riksdagen har till</w:t>
      </w:r>
      <w:r w:rsidR="00F017FF">
        <w:softHyphen/>
      </w:r>
      <w:r w:rsidRPr="00AA6441">
        <w:t>kännagett för regeringen det som utskottet anför om att regeringen, utan dröjsmål, bör vidta nödvändiga åtgärder när det gäller ökat tillgänglig</w:t>
      </w:r>
      <w:r w:rsidR="00F017FF">
        <w:softHyphen/>
      </w:r>
      <w:r w:rsidRPr="00AA6441">
        <w:t>görande av naloxon (bet. 2021/22:SoU25 s. 71).</w:t>
      </w:r>
    </w:p>
    <w:p w14:paraId="4F4F414E" w14:textId="666B5ABB" w:rsidR="00A021D9" w:rsidRPr="00AA6441" w:rsidRDefault="00A021D9" w:rsidP="00A021D9">
      <w:pPr>
        <w:pStyle w:val="Brdtextmedindrag"/>
      </w:pPr>
      <w:r w:rsidRPr="00AA6441">
        <w:t>Narkotikautredningen (S 2022:01, dir. 2022:24)</w:t>
      </w:r>
      <w:r w:rsidR="006801C4">
        <w:t xml:space="preserve"> ska bl.a.</w:t>
      </w:r>
      <w:r w:rsidRPr="00AA6441">
        <w:t xml:space="preserve"> analysera om andra yrkesgrupper än hälso- och sjukvårdspersonal och i så fall vilka, ska kunna ge naloxon mot opioidöverdoser samt vid behov lämna författningsförslag för hur det bör regleras</w:t>
      </w:r>
      <w:r w:rsidR="006801C4">
        <w:t xml:space="preserve"> (dir. 2022:24)</w:t>
      </w:r>
      <w:r w:rsidRPr="00AA6441">
        <w:t xml:space="preserve">. I utredningens uppdrag ingår vidare att föreslå en modell för en ändamålsenlig uppföljning av missbruks- och beroendevården, som ska inkludera uppföljning av användningen av naloxonläkemedel samt hur uppföljningen ska utvecklas över tid. Uppdraget ska redovisas senast den 31 oktober 2023. </w:t>
      </w:r>
      <w:r w:rsidR="006801C4">
        <w:t xml:space="preserve">Regeringen har också gett </w:t>
      </w:r>
      <w:r w:rsidRPr="00AA6441">
        <w:t xml:space="preserve">Socialstyrelsen </w:t>
      </w:r>
      <w:r w:rsidR="006801C4">
        <w:t>ett</w:t>
      </w:r>
      <w:r w:rsidRPr="00AA6441">
        <w:t xml:space="preserve"> uppdrag att aktivt stödja ett ökat tillgängliggörande av naloxon (S2021/04973). I uppdraget ingår bl.a. att bidra till att utveckla och implementera ett systematiskt arbete med att tillhandahålla naloxon för att minska antal dödsfall till följd av opioider. Socialstyrelsen ska även föreslå insatser som kan genomföras för att tillgängliggöra naloxon till fler personer som har behov av läkemedlet och arbeta för att tillgängliggöra naloxon ytterligare i hela landet. Uppdraget ska redovisas senast den 31 mars 2024. </w:t>
      </w:r>
      <w:bookmarkStart w:id="254" w:name="_Hlk124773877"/>
      <w:r w:rsidRPr="00AA6441">
        <w:t xml:space="preserve">Regeringen avser att återkomma till riksdagen med anledning av tillkännagivandet. </w:t>
      </w:r>
      <w:bookmarkEnd w:id="254"/>
      <w:r w:rsidRPr="00AA6441">
        <w:t>Punkten är inte slutbehandlad.</w:t>
      </w:r>
    </w:p>
    <w:p w14:paraId="623FF205" w14:textId="1385BBF7" w:rsidR="00A021D9" w:rsidRPr="00AA6441" w:rsidRDefault="008058B5" w:rsidP="00A021D9">
      <w:pPr>
        <w:pStyle w:val="Rubrik5utannumrering"/>
      </w:pPr>
      <w:r>
        <w:t>90</w:t>
      </w:r>
      <w:r w:rsidR="00A021D9" w:rsidRPr="00AA6441">
        <w:t>. Rskr. 2021/22:424</w:t>
      </w:r>
    </w:p>
    <w:p w14:paraId="4A34A78C" w14:textId="77777777" w:rsidR="00A021D9" w:rsidRPr="00AA6441" w:rsidRDefault="00A021D9" w:rsidP="00A021D9">
      <w:pPr>
        <w:pStyle w:val="Brdtext"/>
      </w:pPr>
      <w:r w:rsidRPr="00AA6441">
        <w:t>Sjukersättning till äldre i förvärvsarbetande ålder</w:t>
      </w:r>
    </w:p>
    <w:p w14:paraId="610C77C1" w14:textId="77777777" w:rsidR="00A021D9" w:rsidRPr="00AA6441" w:rsidRDefault="00A021D9" w:rsidP="00A021D9">
      <w:pPr>
        <w:pStyle w:val="Brdtext"/>
      </w:pPr>
      <w:r w:rsidRPr="00AA6441">
        <w:t>Prop. 2021/22:220, bet. 2021/22:SfU29</w:t>
      </w:r>
    </w:p>
    <w:p w14:paraId="365B1569" w14:textId="77777777" w:rsidR="00A021D9" w:rsidRPr="00AA6441" w:rsidRDefault="00A021D9" w:rsidP="00A021D9">
      <w:pPr>
        <w:pStyle w:val="Brdtext"/>
      </w:pPr>
      <w:r w:rsidRPr="00AA6441">
        <w:t>Skrivelsen är slutbehandlad.</w:t>
      </w:r>
    </w:p>
    <w:p w14:paraId="5F511F01" w14:textId="77777777" w:rsidR="00A021D9" w:rsidRPr="00AA6441" w:rsidRDefault="00A021D9" w:rsidP="00A021D9">
      <w:pPr>
        <w:pStyle w:val="Brdtext"/>
      </w:pPr>
    </w:p>
    <w:p w14:paraId="461F5C9A" w14:textId="77777777" w:rsidR="00A021D9" w:rsidRPr="00AA6441" w:rsidRDefault="00A021D9" w:rsidP="00A021D9">
      <w:pPr>
        <w:pStyle w:val="Brdtext"/>
      </w:pPr>
      <w:r w:rsidRPr="00AA6441">
        <w:t>Den 30 juni 2022 utfärdade regeringen den lag riksdagen antagit (SFS 1222).</w:t>
      </w:r>
    </w:p>
    <w:p w14:paraId="3C3067B9" w14:textId="5ADEB002" w:rsidR="00A021D9" w:rsidRPr="00AA6441" w:rsidRDefault="008058B5" w:rsidP="00A021D9">
      <w:pPr>
        <w:pStyle w:val="Rubrik5utannumrering"/>
      </w:pPr>
      <w:r>
        <w:t>91</w:t>
      </w:r>
      <w:r w:rsidR="00A021D9" w:rsidRPr="00AA6441">
        <w:t>. Rskr. 2021/22:425</w:t>
      </w:r>
    </w:p>
    <w:p w14:paraId="2807EDA3" w14:textId="77777777" w:rsidR="00A021D9" w:rsidRPr="00AA6441" w:rsidRDefault="00A021D9" w:rsidP="00A021D9">
      <w:pPr>
        <w:pStyle w:val="Brdtext"/>
      </w:pPr>
      <w:r w:rsidRPr="00AA6441">
        <w:t>Borttagande av regler för tillgodoräknande av försäkringstid</w:t>
      </w:r>
    </w:p>
    <w:p w14:paraId="5334605A" w14:textId="77777777" w:rsidR="00A021D9" w:rsidRPr="00AA6441" w:rsidRDefault="00A021D9" w:rsidP="00A021D9">
      <w:pPr>
        <w:pStyle w:val="Brdtext"/>
      </w:pPr>
      <w:r w:rsidRPr="00AA6441">
        <w:t>Prop. 2021/22:237, bet. 2021/22:SfU30</w:t>
      </w:r>
    </w:p>
    <w:p w14:paraId="1B614A3E" w14:textId="055F532F" w:rsidR="00A021D9" w:rsidRPr="00AA6441" w:rsidRDefault="00A021D9" w:rsidP="00A021D9">
      <w:pPr>
        <w:pStyle w:val="Brdtext"/>
      </w:pPr>
      <w:r w:rsidRPr="00AA6441">
        <w:t>Skrivelsen är slutbehandlad</w:t>
      </w:r>
      <w:r w:rsidR="00F0517F">
        <w:t>.</w:t>
      </w:r>
    </w:p>
    <w:p w14:paraId="7E69F56D" w14:textId="77777777" w:rsidR="00A021D9" w:rsidRPr="00AA6441" w:rsidRDefault="00A021D9" w:rsidP="00A021D9">
      <w:pPr>
        <w:pStyle w:val="Brdtext"/>
      </w:pPr>
    </w:p>
    <w:p w14:paraId="41F94CAF" w14:textId="77777777" w:rsidR="00A021D9" w:rsidRPr="00AA6441" w:rsidRDefault="00A021D9" w:rsidP="00A021D9">
      <w:pPr>
        <w:pStyle w:val="Brdtext"/>
      </w:pPr>
      <w:r w:rsidRPr="00AA6441">
        <w:t>Den 30 juni 2022 utfärdade regeringen de lagar riksdagen antagit (SFS 1266 och 1267).</w:t>
      </w:r>
    </w:p>
    <w:p w14:paraId="13FFB99B" w14:textId="34A23979" w:rsidR="00A021D9" w:rsidRPr="00AA6441" w:rsidRDefault="008058B5" w:rsidP="00A021D9">
      <w:pPr>
        <w:pStyle w:val="Rubrik5utannumrering"/>
      </w:pPr>
      <w:r>
        <w:t>92</w:t>
      </w:r>
      <w:r w:rsidR="00A021D9" w:rsidRPr="00AA6441">
        <w:t>. Rskr. 2021/22:428</w:t>
      </w:r>
    </w:p>
    <w:p w14:paraId="54803597" w14:textId="77777777" w:rsidR="00A021D9" w:rsidRPr="00AA6441" w:rsidRDefault="00A021D9" w:rsidP="00A021D9">
      <w:pPr>
        <w:pStyle w:val="Brdtext"/>
      </w:pPr>
      <w:r w:rsidRPr="00AA6441">
        <w:t>Stärkt rätt till personlig assistans vid behov av egenvård</w:t>
      </w:r>
    </w:p>
    <w:p w14:paraId="5594CA3B" w14:textId="77777777" w:rsidR="00A021D9" w:rsidRPr="00AA6441" w:rsidRDefault="00A021D9" w:rsidP="00A021D9">
      <w:pPr>
        <w:pStyle w:val="Brdtext"/>
      </w:pPr>
      <w:r w:rsidRPr="00AA6441">
        <w:t>Prop. 2021/22:244, bet. 2021/22:SoU35</w:t>
      </w:r>
    </w:p>
    <w:p w14:paraId="481F143F" w14:textId="0EDA3B7B" w:rsidR="00A021D9" w:rsidRPr="00AA6441" w:rsidRDefault="00A021D9" w:rsidP="00A021D9">
      <w:pPr>
        <w:pStyle w:val="Brdtext"/>
      </w:pPr>
      <w:r w:rsidRPr="00AA6441">
        <w:t>Skrivelsen är slutbehandlad</w:t>
      </w:r>
      <w:r w:rsidR="00F0517F">
        <w:t>.</w:t>
      </w:r>
    </w:p>
    <w:p w14:paraId="6B58946B" w14:textId="77777777" w:rsidR="00A021D9" w:rsidRPr="00AA6441" w:rsidRDefault="00A021D9" w:rsidP="00A021D9">
      <w:pPr>
        <w:pStyle w:val="Brdtext"/>
      </w:pPr>
    </w:p>
    <w:p w14:paraId="4042BD6A" w14:textId="77777777" w:rsidR="00A021D9" w:rsidRPr="00AA6441" w:rsidRDefault="00A021D9" w:rsidP="00A021D9">
      <w:pPr>
        <w:pStyle w:val="Brdtext"/>
      </w:pPr>
      <w:r w:rsidRPr="00AA6441">
        <w:t>Den 30 juni 2022 utfärdade regeringen de lagar riksdagen antagit (SFS 1250–1255).</w:t>
      </w:r>
    </w:p>
    <w:p w14:paraId="5B695EC0" w14:textId="7ABC979E" w:rsidR="00A021D9" w:rsidRPr="00AA6441" w:rsidRDefault="00A021D9" w:rsidP="00A021D9">
      <w:pPr>
        <w:pStyle w:val="Rubrik5utannumrering"/>
      </w:pPr>
      <w:r w:rsidRPr="00AA6441">
        <w:t>9</w:t>
      </w:r>
      <w:r w:rsidR="008058B5">
        <w:t>3</w:t>
      </w:r>
      <w:r w:rsidRPr="00AA6441">
        <w:t>. Rskr. 2021/22:442</w:t>
      </w:r>
    </w:p>
    <w:p w14:paraId="7464E462" w14:textId="77777777" w:rsidR="00A021D9" w:rsidRPr="00AA6441" w:rsidRDefault="00A021D9" w:rsidP="00A021D9">
      <w:pPr>
        <w:pStyle w:val="Brdtext"/>
      </w:pPr>
      <w:r w:rsidRPr="00AA6441">
        <w:t xml:space="preserve">Infektion med ett visst orthopoxvirus och ändring i smittskyddslagen </w:t>
      </w:r>
    </w:p>
    <w:p w14:paraId="5D9A6E5F" w14:textId="77777777" w:rsidR="00A021D9" w:rsidRPr="00AA6441" w:rsidRDefault="00A021D9" w:rsidP="00A021D9">
      <w:pPr>
        <w:pStyle w:val="Brdtext"/>
      </w:pPr>
      <w:r w:rsidRPr="00AA6441">
        <w:t>Prop. 2021/22:254, bet. 2021/22:SoU38</w:t>
      </w:r>
    </w:p>
    <w:p w14:paraId="08892C93" w14:textId="4252DCF4" w:rsidR="00A021D9" w:rsidRPr="00AA6441" w:rsidRDefault="00A021D9" w:rsidP="00A021D9">
      <w:pPr>
        <w:pStyle w:val="Brdtext"/>
      </w:pPr>
      <w:r w:rsidRPr="00AA6441">
        <w:t>Skrivelsen är slutbehandlad</w:t>
      </w:r>
      <w:r w:rsidR="00F0517F">
        <w:t>.</w:t>
      </w:r>
    </w:p>
    <w:p w14:paraId="117FB2C3" w14:textId="77777777" w:rsidR="00A021D9" w:rsidRPr="00AA6441" w:rsidRDefault="00A021D9" w:rsidP="00A021D9">
      <w:pPr>
        <w:pStyle w:val="Brdtext"/>
      </w:pPr>
    </w:p>
    <w:p w14:paraId="6AF98E85" w14:textId="77777777" w:rsidR="00A021D9" w:rsidRPr="00AA6441" w:rsidRDefault="00A021D9" w:rsidP="00A021D9">
      <w:pPr>
        <w:pStyle w:val="Brdtext"/>
      </w:pPr>
      <w:r w:rsidRPr="00AA6441">
        <w:t>Den 30 juni 2022 utfärdade regeringen den lag riksdagen antagit (SFS 1224).</w:t>
      </w:r>
    </w:p>
    <w:p w14:paraId="02DD808D" w14:textId="01AC9D42" w:rsidR="00A021D9" w:rsidRPr="00AA6441" w:rsidRDefault="00A021D9" w:rsidP="00A021D9">
      <w:pPr>
        <w:pStyle w:val="Rubrik5utannumrering"/>
      </w:pPr>
      <w:r w:rsidRPr="00AA6441">
        <w:t>9</w:t>
      </w:r>
      <w:r w:rsidR="008058B5">
        <w:t>4</w:t>
      </w:r>
      <w:r w:rsidRPr="00AA6441">
        <w:t xml:space="preserve">. </w:t>
      </w:r>
      <w:bookmarkStart w:id="255" w:name="_Hlk121392963"/>
      <w:r w:rsidRPr="00AA6441">
        <w:t>Rskr. 2021/2022:443</w:t>
      </w:r>
      <w:bookmarkEnd w:id="255"/>
    </w:p>
    <w:p w14:paraId="06995AFF" w14:textId="77777777" w:rsidR="00A021D9" w:rsidRPr="00AA6441" w:rsidRDefault="00A021D9" w:rsidP="00A021D9">
      <w:pPr>
        <w:pStyle w:val="Brdtext"/>
      </w:pPr>
      <w:r w:rsidRPr="00AA6441">
        <w:t>Hårdare regler för nya nikotinprodukter</w:t>
      </w:r>
    </w:p>
    <w:p w14:paraId="44449DD7" w14:textId="77777777" w:rsidR="00A021D9" w:rsidRPr="00AA6441" w:rsidRDefault="00A021D9" w:rsidP="00A021D9">
      <w:pPr>
        <w:pStyle w:val="Brdtext"/>
      </w:pPr>
      <w:r w:rsidRPr="00AA6441">
        <w:t>Prop. 2021/22:200, bet. 2021/22:SoU31</w:t>
      </w:r>
    </w:p>
    <w:p w14:paraId="17680A3B" w14:textId="77777777" w:rsidR="00A021D9" w:rsidRPr="00AA6441" w:rsidRDefault="00A021D9" w:rsidP="00A021D9">
      <w:pPr>
        <w:pStyle w:val="Brdtext"/>
      </w:pPr>
      <w:r w:rsidRPr="00AA6441">
        <w:t>Skrivelsen är inte slutbehandlad.</w:t>
      </w:r>
    </w:p>
    <w:p w14:paraId="0D5D286B" w14:textId="77777777" w:rsidR="00A021D9" w:rsidRDefault="00A021D9" w:rsidP="00A021D9">
      <w:pPr>
        <w:pStyle w:val="Brdtext"/>
      </w:pPr>
    </w:p>
    <w:p w14:paraId="529E23EA" w14:textId="2BAF1D74" w:rsidR="00E67DA2" w:rsidRPr="00E67DA2" w:rsidRDefault="007D588D" w:rsidP="00E67DA2">
      <w:pPr>
        <w:pStyle w:val="Brdtext"/>
      </w:pPr>
      <w:r>
        <w:t>Punk</w:t>
      </w:r>
      <w:r w:rsidR="000173EA">
        <w:t>t</w:t>
      </w:r>
      <w:r>
        <w:t xml:space="preserve"> 1 om </w:t>
      </w:r>
      <w:r w:rsidRPr="006A5EF7">
        <w:rPr>
          <w:i/>
          <w:iCs/>
        </w:rPr>
        <w:t>produktanmälan</w:t>
      </w:r>
      <w:r>
        <w:t xml:space="preserve">, punkt 2 om </w:t>
      </w:r>
      <w:r w:rsidRPr="006A5EF7">
        <w:rPr>
          <w:i/>
          <w:iCs/>
        </w:rPr>
        <w:t>förbud mot smaksättning</w:t>
      </w:r>
      <w:r w:rsidRPr="007D588D">
        <w:t xml:space="preserve"> </w:t>
      </w:r>
      <w:r w:rsidR="00AA190B" w:rsidRPr="00BB1FAA">
        <w:rPr>
          <w:i/>
          <w:iCs/>
        </w:rPr>
        <w:t>b</w:t>
      </w:r>
      <w:r w:rsidRPr="00BB1FAA">
        <w:rPr>
          <w:i/>
          <w:iCs/>
        </w:rPr>
        <w:t>)</w:t>
      </w:r>
      <w:r>
        <w:t>,</w:t>
      </w:r>
    </w:p>
    <w:p w14:paraId="556B08C0" w14:textId="36FCD7B8" w:rsidR="007D588D" w:rsidRPr="00AA6441" w:rsidRDefault="007D588D" w:rsidP="007D588D">
      <w:pPr>
        <w:pStyle w:val="Brdtext"/>
      </w:pPr>
      <w:r>
        <w:t>punk</w:t>
      </w:r>
      <w:r w:rsidR="000173EA">
        <w:t>t</w:t>
      </w:r>
      <w:r>
        <w:t xml:space="preserve"> 3 om </w:t>
      </w:r>
      <w:r w:rsidRPr="006A5EF7">
        <w:rPr>
          <w:i/>
          <w:iCs/>
        </w:rPr>
        <w:t>marknadsföring av tobaksvaror, elektroniska cigaretter och påfyllningsbehållare</w:t>
      </w:r>
      <w:r>
        <w:t xml:space="preserve"> och punkt 4 om</w:t>
      </w:r>
      <w:r w:rsidRPr="007D588D">
        <w:t xml:space="preserve"> </w:t>
      </w:r>
      <w:r w:rsidRPr="006A5EF7">
        <w:rPr>
          <w:i/>
          <w:iCs/>
        </w:rPr>
        <w:t>lagförslaget i övrigt</w:t>
      </w:r>
      <w:r>
        <w:t xml:space="preserve">: </w:t>
      </w:r>
      <w:r w:rsidRPr="00AA6441">
        <w:t>Den 30 juni 2022 utfärdade regeringen de lagar riksdagen antagit (SFS 1257–1262).</w:t>
      </w:r>
    </w:p>
    <w:p w14:paraId="547B0360" w14:textId="55CA1BFF" w:rsidR="00A021D9" w:rsidRPr="00AA6441" w:rsidRDefault="00A021D9" w:rsidP="00A021D9">
      <w:pPr>
        <w:pStyle w:val="Brdtextmedindrag"/>
      </w:pPr>
      <w:r w:rsidRPr="00AA6441">
        <w:t xml:space="preserve">Punkt 2 om </w:t>
      </w:r>
      <w:r w:rsidRPr="00AA6441">
        <w:rPr>
          <w:i/>
          <w:iCs/>
        </w:rPr>
        <w:t>förbud mot smaksättning</w:t>
      </w:r>
      <w:r w:rsidR="007D588D">
        <w:rPr>
          <w:i/>
          <w:iCs/>
        </w:rPr>
        <w:t xml:space="preserve"> b)</w:t>
      </w:r>
      <w:r w:rsidRPr="00AA6441">
        <w:t>*: Riksdagen har tillkännagett för regeringen det som utskottet anför om följdändringar (bet. 2021/22:SoU31 s. 9 f</w:t>
      </w:r>
      <w:r w:rsidR="00886CE5">
        <w:t>.</w:t>
      </w:r>
      <w:r w:rsidRPr="00AA6441">
        <w:t>).</w:t>
      </w:r>
      <w:r w:rsidR="004C4063">
        <w:t xml:space="preserve"> </w:t>
      </w:r>
      <w:r w:rsidR="00E67DA2" w:rsidRPr="00E67DA2">
        <w:t>Regeringen avser att lämna förslag på nödvändiga följdändringar i en proposition under 2023.</w:t>
      </w:r>
      <w:r w:rsidRPr="00AA6441">
        <w:t xml:space="preserve"> Punkten är inte slutbehandlad.</w:t>
      </w:r>
    </w:p>
    <w:p w14:paraId="0E3D57FD" w14:textId="7F4402FB" w:rsidR="00A021D9" w:rsidRPr="00AA6441" w:rsidRDefault="00A021D9" w:rsidP="00A021D9">
      <w:pPr>
        <w:pStyle w:val="Brdtextmedindrag"/>
      </w:pPr>
      <w:r w:rsidRPr="00AA6441">
        <w:t xml:space="preserve">Punkt 11 om </w:t>
      </w:r>
      <w:r w:rsidRPr="00AA6441">
        <w:rPr>
          <w:i/>
          <w:iCs/>
        </w:rPr>
        <w:t>straffansvar</w:t>
      </w:r>
      <w:r w:rsidRPr="00AA6441">
        <w:t>*: Riksdagen har tillkännagett för regeringen det som utskottet anför om straffansvar. Utskottet anser att regeringen bör se över frågan om att göra det straffbart för privatpersoner att överlåta eller sälja tobaks- och nikotinprodukter till personer under 18 år (bet. 2021/22:SoU31 s. 17</w:t>
      </w:r>
      <w:r w:rsidR="004C0180">
        <w:t>–</w:t>
      </w:r>
      <w:r w:rsidRPr="00AA6441">
        <w:t>23 f</w:t>
      </w:r>
      <w:r w:rsidR="00886CE5">
        <w:t>.</w:t>
      </w:r>
      <w:r w:rsidRPr="00AA6441">
        <w:t>).</w:t>
      </w:r>
    </w:p>
    <w:p w14:paraId="62653DC7" w14:textId="4B878C78" w:rsidR="00975D0B" w:rsidRDefault="000173EA" w:rsidP="00A021D9">
      <w:pPr>
        <w:pStyle w:val="Brdtextmedindrag"/>
      </w:pPr>
      <w:r>
        <w:t xml:space="preserve">Utredningen om lustgas och vissa frågor inom alkohol- och tobaksområdet (S 2022:14) har </w:t>
      </w:r>
      <w:r w:rsidR="00A021D9" w:rsidRPr="00AA6441">
        <w:t>i uppdrag att se över vissa frågor inom alkohol- och tobaksområdet, och därtill närliggande frågor samt analysera behovet av förändringar och förtydliganden av regelverken</w:t>
      </w:r>
      <w:r>
        <w:t xml:space="preserve"> (dir. 2022:111)</w:t>
      </w:r>
      <w:r w:rsidR="00A021D9" w:rsidRPr="00AA6441">
        <w:t>. Ut</w:t>
      </w:r>
      <w:r>
        <w:t>redningen</w:t>
      </w:r>
      <w:r w:rsidR="00A021D9" w:rsidRPr="00AA6441">
        <w:t xml:space="preserve"> ska bland annat analysera om förbud och straffbeläggning avseende langning av tobak och nikotinprodukter bör införas och, om det bedöms finnas förutsättningar för detta, lämna nödvändiga författningsförslag. Uppdraget ska redovisas senast den 31 oktober 2023. Punkten är inte slutbehandlad. </w:t>
      </w:r>
    </w:p>
    <w:p w14:paraId="5699B1BB" w14:textId="62FE927C" w:rsidR="00A021D9" w:rsidRPr="00AA6441" w:rsidRDefault="00A021D9" w:rsidP="00B1183D">
      <w:pPr>
        <w:pStyle w:val="Brdtextmedindrag"/>
      </w:pPr>
      <w:r w:rsidRPr="00AA6441">
        <w:t>Följande punkter är inte slutbehandlade: 2 och 11.</w:t>
      </w:r>
    </w:p>
    <w:p w14:paraId="11C3BF18" w14:textId="314BA6BC" w:rsidR="00A021D9" w:rsidRPr="00AA6441" w:rsidRDefault="00A021D9" w:rsidP="00A021D9">
      <w:pPr>
        <w:pStyle w:val="Rubrik5utannumrering"/>
      </w:pPr>
      <w:r w:rsidRPr="00AA6441">
        <w:t>9</w:t>
      </w:r>
      <w:r w:rsidR="00E92BA6">
        <w:t>5</w:t>
      </w:r>
      <w:r w:rsidRPr="00AA6441">
        <w:t xml:space="preserve">. </w:t>
      </w:r>
      <w:bookmarkStart w:id="256" w:name="_Hlk126666832"/>
      <w:r w:rsidRPr="00AA6441">
        <w:t>Rskr. 2021/22:463</w:t>
      </w:r>
      <w:bookmarkEnd w:id="256"/>
    </w:p>
    <w:p w14:paraId="1D86ADEC" w14:textId="77777777" w:rsidR="00A021D9" w:rsidRPr="00AA6441" w:rsidRDefault="00A021D9" w:rsidP="00411732">
      <w:pPr>
        <w:pStyle w:val="Brdtextmedindrag"/>
        <w:ind w:firstLine="0"/>
        <w:jc w:val="left"/>
      </w:pPr>
      <w:r w:rsidRPr="00AA6441">
        <w:t>Extra ändringsbudget för 2022 – Vårändringsbudget för 2022 och stöd till Ukraina</w:t>
      </w:r>
    </w:p>
    <w:p w14:paraId="52CB0509" w14:textId="77777777" w:rsidR="00A021D9" w:rsidRPr="00AA6441" w:rsidRDefault="00A021D9" w:rsidP="00411732">
      <w:pPr>
        <w:pStyle w:val="Brdtextmedindrag"/>
        <w:ind w:firstLine="0"/>
        <w:jc w:val="left"/>
      </w:pPr>
      <w:r w:rsidRPr="00AA6441">
        <w:t>Prop. 2021/22:269, bet. 2021/22:FiU49</w:t>
      </w:r>
    </w:p>
    <w:p w14:paraId="518CFCFD" w14:textId="0E25F11D" w:rsidR="00A021D9" w:rsidRPr="00AA6441" w:rsidRDefault="00A021D9" w:rsidP="00411732">
      <w:pPr>
        <w:pStyle w:val="Brdtextmedindrag"/>
        <w:ind w:firstLine="0"/>
        <w:jc w:val="left"/>
      </w:pPr>
      <w:r w:rsidRPr="00AA6441">
        <w:t>Skrivelsen är slutbehandlad.</w:t>
      </w:r>
    </w:p>
    <w:p w14:paraId="28D26422" w14:textId="77777777" w:rsidR="00A021D9" w:rsidRPr="00AA6441" w:rsidRDefault="00A021D9" w:rsidP="00A021D9">
      <w:pPr>
        <w:pStyle w:val="Brdtextmedindrag"/>
      </w:pPr>
    </w:p>
    <w:p w14:paraId="3FA106E6" w14:textId="77777777" w:rsidR="00975D0B" w:rsidRDefault="00A021D9" w:rsidP="00BD15B1">
      <w:pPr>
        <w:pStyle w:val="Brdtextmedindrag"/>
        <w:ind w:firstLine="0"/>
      </w:pPr>
      <w:r w:rsidRPr="00AA6441">
        <w:t xml:space="preserve">Om </w:t>
      </w:r>
      <w:r w:rsidRPr="00AA6441">
        <w:rPr>
          <w:i/>
          <w:iCs/>
        </w:rPr>
        <w:t>ändrad inkomstberäkning, ändrade utgiftsramar, ändrade och nya anslag samt ändrade beställningsbemyndiganden</w:t>
      </w:r>
      <w:r w:rsidRPr="00D56E4A">
        <w:t>:</w:t>
      </w:r>
      <w:r w:rsidRPr="00AA6441">
        <w:t xml:space="preserve"> Den 22 juni 2022 beslutade regeringen om ändring av regleringsbrev för budgetåret 2022 avseende Socialstyrelsen samt avseende andra berörda anslag. Punkten är slutbehandlad.</w:t>
      </w:r>
      <w:r w:rsidR="001049BC">
        <w:t xml:space="preserve"> </w:t>
      </w:r>
    </w:p>
    <w:p w14:paraId="2CEC0181" w14:textId="4BF79846" w:rsidR="00A021D9" w:rsidRPr="00AA6441" w:rsidRDefault="00983DDB" w:rsidP="00983DDB">
      <w:pPr>
        <w:pStyle w:val="Brdtextmedindrag"/>
      </w:pPr>
      <w:r>
        <w:t xml:space="preserve">Om </w:t>
      </w:r>
      <w:r w:rsidRPr="00D56E4A">
        <w:rPr>
          <w:i/>
          <w:iCs/>
        </w:rPr>
        <w:t>förslag som väckts i utskottet om grundskydd för pensionärer a–d</w:t>
      </w:r>
      <w:r>
        <w:t xml:space="preserve">, </w:t>
      </w:r>
      <w:r w:rsidRPr="00D56E4A">
        <w:rPr>
          <w:i/>
          <w:iCs/>
        </w:rPr>
        <w:t>utbetalning av garantipension inom EES och i Schweiz samt i Förenade kungariket a–f</w:t>
      </w:r>
      <w:r>
        <w:t xml:space="preserve"> och </w:t>
      </w:r>
      <w:r w:rsidRPr="00D56E4A">
        <w:rPr>
          <w:i/>
          <w:iCs/>
        </w:rPr>
        <w:t>tillfälligt tilläggsbidrag till barnfamiljer inom bostadsbidraget</w:t>
      </w:r>
      <w:r>
        <w:t xml:space="preserve">: </w:t>
      </w:r>
      <w:r w:rsidR="00A021D9" w:rsidRPr="00AA6441">
        <w:t>Den 22 juni 2022 utfärdade regeringen de lagar riksdagen antagit (SF</w:t>
      </w:r>
      <w:r w:rsidR="001049BC">
        <w:t>S</w:t>
      </w:r>
      <w:r w:rsidR="00A021D9" w:rsidRPr="00AA6441">
        <w:t> 1031–1042).</w:t>
      </w:r>
    </w:p>
    <w:p w14:paraId="71EA9792" w14:textId="1D268283" w:rsidR="00736AF9" w:rsidRPr="00AA6441" w:rsidRDefault="00736AF9" w:rsidP="00736AF9">
      <w:pPr>
        <w:pStyle w:val="Rubrik4utannumrering"/>
      </w:pPr>
      <w:r w:rsidRPr="00AA6441">
        <w:t>Riksmötet 202</w:t>
      </w:r>
      <w:r>
        <w:t>2</w:t>
      </w:r>
      <w:r w:rsidRPr="00AA6441">
        <w:t>/2</w:t>
      </w:r>
      <w:r>
        <w:t>3</w:t>
      </w:r>
    </w:p>
    <w:p w14:paraId="7BC7E04E" w14:textId="6E7C6675" w:rsidR="00A021D9" w:rsidRPr="00AA6441" w:rsidRDefault="00A021D9" w:rsidP="00A021D9">
      <w:pPr>
        <w:pStyle w:val="Rubrik5utannumrering"/>
        <w:spacing w:before="0"/>
      </w:pPr>
      <w:bookmarkStart w:id="257" w:name="_Hlk124841352"/>
      <w:r w:rsidRPr="00AA6441">
        <w:t>9</w:t>
      </w:r>
      <w:r w:rsidR="00E92BA6">
        <w:t>6</w:t>
      </w:r>
      <w:r w:rsidRPr="00AA6441">
        <w:t>. Rskr. 2022/23:34</w:t>
      </w:r>
    </w:p>
    <w:p w14:paraId="3DF4FC29" w14:textId="77777777" w:rsidR="00A021D9" w:rsidRPr="00AA6441" w:rsidRDefault="00A021D9" w:rsidP="00411732">
      <w:pPr>
        <w:pStyle w:val="Brdtext"/>
        <w:jc w:val="left"/>
      </w:pPr>
      <w:r w:rsidRPr="00AA6441">
        <w:t>Redovisning av fördelning av medel från Allmänna arvsfonden under budgetåret 2021</w:t>
      </w:r>
    </w:p>
    <w:p w14:paraId="7A7A730E" w14:textId="77777777" w:rsidR="00A021D9" w:rsidRPr="00AA6441" w:rsidRDefault="00A021D9" w:rsidP="00411732">
      <w:pPr>
        <w:pStyle w:val="Brdtext"/>
        <w:jc w:val="left"/>
      </w:pPr>
      <w:r w:rsidRPr="00AA6441">
        <w:t>Skr. 2021/22:264, bet. 2022/23:SoU2</w:t>
      </w:r>
    </w:p>
    <w:p w14:paraId="469CC8D6" w14:textId="77777777" w:rsidR="00A021D9" w:rsidRPr="00AA6441" w:rsidRDefault="00A021D9" w:rsidP="00411732">
      <w:pPr>
        <w:pStyle w:val="Brdtext"/>
        <w:jc w:val="left"/>
      </w:pPr>
      <w:r w:rsidRPr="00AA6441">
        <w:t>Skrivelsen är inte slutbehandlad.</w:t>
      </w:r>
    </w:p>
    <w:p w14:paraId="07D19130" w14:textId="77777777" w:rsidR="00A021D9" w:rsidRPr="00AA6441" w:rsidRDefault="00A021D9" w:rsidP="00A021D9">
      <w:pPr>
        <w:pStyle w:val="Brdtext"/>
      </w:pPr>
    </w:p>
    <w:p w14:paraId="0DBB90F1" w14:textId="75BF76DA" w:rsidR="00A021D9" w:rsidRPr="00AA6441" w:rsidRDefault="003B2F01" w:rsidP="00A021D9">
      <w:pPr>
        <w:pStyle w:val="Brdtext"/>
      </w:pPr>
      <w:r>
        <w:t xml:space="preserve">Regeringen avser att </w:t>
      </w:r>
      <w:r w:rsidR="0025511F">
        <w:t xml:space="preserve">inom kort </w:t>
      </w:r>
      <w:r>
        <w:t>skriva av ärendet.</w:t>
      </w:r>
      <w:r w:rsidR="00A021D9" w:rsidRPr="00AA6441">
        <w:t xml:space="preserve"> Skrivelsen är inte slutbehandlad.</w:t>
      </w:r>
    </w:p>
    <w:bookmarkEnd w:id="257"/>
    <w:p w14:paraId="6FB4315C" w14:textId="2D55A0C0" w:rsidR="00A021D9" w:rsidRPr="00AA6441" w:rsidRDefault="00A021D9" w:rsidP="00A021D9">
      <w:pPr>
        <w:pStyle w:val="Rubrik5utannumrering"/>
      </w:pPr>
      <w:r w:rsidRPr="00AA6441">
        <w:t>9</w:t>
      </w:r>
      <w:r w:rsidR="00E92BA6">
        <w:t>7</w:t>
      </w:r>
      <w:r w:rsidRPr="00AA6441">
        <w:t>. Rskr. 2022/23:35</w:t>
      </w:r>
    </w:p>
    <w:p w14:paraId="6ED67F05" w14:textId="77777777" w:rsidR="00A021D9" w:rsidRPr="00AA6441" w:rsidRDefault="00A021D9" w:rsidP="00A021D9">
      <w:pPr>
        <w:pStyle w:val="Brdtext"/>
      </w:pPr>
      <w:r w:rsidRPr="00AA6441">
        <w:t>Vissa frågor inom hälso- och sjukvårdsområdet</w:t>
      </w:r>
    </w:p>
    <w:p w14:paraId="35D3D289" w14:textId="77777777" w:rsidR="00A021D9" w:rsidRPr="00AA6441" w:rsidRDefault="00A021D9" w:rsidP="00A021D9">
      <w:pPr>
        <w:pStyle w:val="Brdtext"/>
      </w:pPr>
      <w:r w:rsidRPr="00AA6441">
        <w:t>Skr. 2021/22:249 och 281, bet. 2022/23:SoU3</w:t>
      </w:r>
    </w:p>
    <w:p w14:paraId="1A40A504" w14:textId="77777777" w:rsidR="00A021D9" w:rsidRPr="00AA6441" w:rsidRDefault="00A021D9" w:rsidP="00A021D9">
      <w:pPr>
        <w:pStyle w:val="Brdtext"/>
      </w:pPr>
      <w:r w:rsidRPr="00AA6441">
        <w:t>Skrivelsen är inte slutbehandlad.</w:t>
      </w:r>
    </w:p>
    <w:p w14:paraId="3D075CBA" w14:textId="77777777" w:rsidR="00A021D9" w:rsidRPr="00AA6441" w:rsidRDefault="00A021D9" w:rsidP="00A021D9">
      <w:pPr>
        <w:pStyle w:val="Brdtext"/>
      </w:pPr>
    </w:p>
    <w:p w14:paraId="5E7D0FFA" w14:textId="538E7BFB" w:rsidR="00A021D9" w:rsidRPr="00AA6441" w:rsidRDefault="003B2F01" w:rsidP="00A021D9">
      <w:pPr>
        <w:pStyle w:val="Brdtext"/>
      </w:pPr>
      <w:r>
        <w:t xml:space="preserve">Regeringen avser att </w:t>
      </w:r>
      <w:r w:rsidR="0025511F">
        <w:t xml:space="preserve">inom kort </w:t>
      </w:r>
      <w:r>
        <w:t>skriva av ärendet.</w:t>
      </w:r>
      <w:r w:rsidR="00A021D9" w:rsidRPr="00AA6441">
        <w:t xml:space="preserve"> Skrivelsen är inte slutbehandlad.</w:t>
      </w:r>
    </w:p>
    <w:p w14:paraId="7EDAE3CD" w14:textId="7DA0C9DC" w:rsidR="00A021D9" w:rsidRPr="00AA6441" w:rsidRDefault="00A021D9" w:rsidP="00A021D9">
      <w:pPr>
        <w:pStyle w:val="Rubrik5utannumrering"/>
      </w:pPr>
      <w:r w:rsidRPr="00AA6441">
        <w:t>9</w:t>
      </w:r>
      <w:r w:rsidR="00E92BA6">
        <w:t>8</w:t>
      </w:r>
      <w:r w:rsidRPr="00AA6441">
        <w:t>. Rskr. 2022/23:43</w:t>
      </w:r>
    </w:p>
    <w:p w14:paraId="2E622496" w14:textId="77777777" w:rsidR="00A021D9" w:rsidRPr="00AA6441" w:rsidRDefault="00A021D9" w:rsidP="009612B6">
      <w:pPr>
        <w:pStyle w:val="Brdtext"/>
        <w:jc w:val="left"/>
      </w:pPr>
      <w:r w:rsidRPr="00AA6441">
        <w:t xml:space="preserve">Riksrevisionens rapport om digitala läkarbesök och hyrläkare i sjukskrivningsprocessen </w:t>
      </w:r>
    </w:p>
    <w:p w14:paraId="062264BD" w14:textId="77777777" w:rsidR="00A021D9" w:rsidRPr="00AA6441" w:rsidRDefault="00A021D9" w:rsidP="009612B6">
      <w:pPr>
        <w:pStyle w:val="Brdtext"/>
        <w:jc w:val="left"/>
      </w:pPr>
      <w:r w:rsidRPr="00AA6441">
        <w:t>Skr. 2021/22:266, bet. 2022/23:SfU7</w:t>
      </w:r>
    </w:p>
    <w:p w14:paraId="707F5CC1" w14:textId="77777777" w:rsidR="00A021D9" w:rsidRPr="00AA6441" w:rsidRDefault="00A021D9" w:rsidP="009612B6">
      <w:pPr>
        <w:pStyle w:val="Brdtext"/>
        <w:jc w:val="left"/>
      </w:pPr>
      <w:r w:rsidRPr="00AA6441">
        <w:t>Skrivelsen är inte slutbehandlad.</w:t>
      </w:r>
    </w:p>
    <w:p w14:paraId="61165DDC" w14:textId="77777777" w:rsidR="00A021D9" w:rsidRPr="00AA6441" w:rsidRDefault="00A021D9" w:rsidP="00A021D9">
      <w:pPr>
        <w:pStyle w:val="Brdtext"/>
      </w:pPr>
    </w:p>
    <w:p w14:paraId="321BA39B" w14:textId="702F44EB" w:rsidR="00A021D9" w:rsidRPr="00AA6441" w:rsidRDefault="003B2F01" w:rsidP="00A021D9">
      <w:pPr>
        <w:pStyle w:val="Brdtext"/>
      </w:pPr>
      <w:r>
        <w:t xml:space="preserve">Regeringen avser att </w:t>
      </w:r>
      <w:r w:rsidR="0025511F">
        <w:t xml:space="preserve">inom kort </w:t>
      </w:r>
      <w:r>
        <w:t xml:space="preserve">skriva av ärendet. </w:t>
      </w:r>
      <w:r w:rsidR="00A021D9" w:rsidRPr="00AA6441">
        <w:t>Skrivelsen är inte slutbehandlad.</w:t>
      </w:r>
    </w:p>
    <w:p w14:paraId="69602D40" w14:textId="4E762FA4" w:rsidR="00A021D9" w:rsidRPr="00AA6441" w:rsidRDefault="00A021D9" w:rsidP="00A021D9">
      <w:pPr>
        <w:pStyle w:val="Rubrik5utannumrering"/>
      </w:pPr>
      <w:r w:rsidRPr="00AA6441">
        <w:t>9</w:t>
      </w:r>
      <w:r w:rsidR="00E92BA6">
        <w:t>9</w:t>
      </w:r>
      <w:r w:rsidRPr="00AA6441">
        <w:t xml:space="preserve">. Rskr. 2022/23:55 </w:t>
      </w:r>
    </w:p>
    <w:p w14:paraId="29B4D614" w14:textId="77777777" w:rsidR="00A021D9" w:rsidRPr="00AA6441" w:rsidRDefault="00A021D9" w:rsidP="009612B6">
      <w:pPr>
        <w:pStyle w:val="Brdtext"/>
        <w:jc w:val="left"/>
      </w:pPr>
      <w:r w:rsidRPr="00AA6441">
        <w:t>Höständringsbudget för 2022</w:t>
      </w:r>
    </w:p>
    <w:p w14:paraId="19859156" w14:textId="77777777" w:rsidR="00A021D9" w:rsidRPr="00AA6441" w:rsidRDefault="00A021D9" w:rsidP="009612B6">
      <w:pPr>
        <w:pStyle w:val="Brdtext"/>
        <w:jc w:val="left"/>
      </w:pPr>
      <w:r w:rsidRPr="00AA6441">
        <w:t>Prop. 2022/23:2, bet. 2022/23:FiU11</w:t>
      </w:r>
    </w:p>
    <w:p w14:paraId="34256271" w14:textId="77777777" w:rsidR="00A021D9" w:rsidRPr="00AA6441" w:rsidRDefault="00A021D9" w:rsidP="009612B6">
      <w:pPr>
        <w:pStyle w:val="Brdtext"/>
        <w:jc w:val="left"/>
      </w:pPr>
      <w:r w:rsidRPr="00AA6441">
        <w:t xml:space="preserve">Skrivelsen är slutbehandlad. </w:t>
      </w:r>
    </w:p>
    <w:p w14:paraId="193E467F" w14:textId="77777777" w:rsidR="00A021D9" w:rsidRPr="00AA6441" w:rsidRDefault="00A021D9" w:rsidP="009612B6">
      <w:pPr>
        <w:pStyle w:val="Brdtext"/>
        <w:jc w:val="left"/>
      </w:pPr>
    </w:p>
    <w:p w14:paraId="05232785" w14:textId="0B3437DF" w:rsidR="00A021D9" w:rsidRDefault="00A021D9" w:rsidP="00A021D9">
      <w:pPr>
        <w:pStyle w:val="Brdtext"/>
      </w:pPr>
      <w:r w:rsidRPr="00AA6441">
        <w:t xml:space="preserve">Om </w:t>
      </w:r>
      <w:r w:rsidRPr="00AA6441">
        <w:rPr>
          <w:i/>
        </w:rPr>
        <w:t>ändrade ramar för utgiftsområden och ändrade anslag</w:t>
      </w:r>
      <w:r w:rsidRPr="00AA6441">
        <w:t xml:space="preserve">: Den 22 december 2022 beslutade regeringen om ändring av regleringsbrev för budgetåret 2022 avseende Försäkringskassan samt avseende andra berörda anslag. </w:t>
      </w:r>
      <w:r w:rsidR="003B2F01">
        <w:t xml:space="preserve">Punkten är slutbehandlad. </w:t>
      </w:r>
    </w:p>
    <w:p w14:paraId="1332E7A5" w14:textId="0DC3DC0D" w:rsidR="003B2F01" w:rsidRDefault="00E92BA6" w:rsidP="006A5EF7">
      <w:pPr>
        <w:pStyle w:val="Rubrik5utannumrering"/>
      </w:pPr>
      <w:r>
        <w:t>100</w:t>
      </w:r>
      <w:r w:rsidR="004A7151">
        <w:t xml:space="preserve">. </w:t>
      </w:r>
      <w:r w:rsidR="003B2F01" w:rsidRPr="00673D5E">
        <w:t>Rskr. 2022/23:</w:t>
      </w:r>
      <w:r w:rsidR="003B2F01">
        <w:t>69</w:t>
      </w:r>
    </w:p>
    <w:p w14:paraId="22ED52E0" w14:textId="77777777" w:rsidR="003B2F01" w:rsidRDefault="003B2F01" w:rsidP="006A5EF7">
      <w:pPr>
        <w:pStyle w:val="Brdtext"/>
      </w:pPr>
      <w:r>
        <w:t>Utgiftsområde 17 Kultur, medier, trossamfund och fritid</w:t>
      </w:r>
    </w:p>
    <w:p w14:paraId="05911C1E" w14:textId="77777777" w:rsidR="003B2F01" w:rsidRDefault="003B2F01" w:rsidP="006A5EF7">
      <w:pPr>
        <w:pStyle w:val="Brdtext"/>
      </w:pPr>
      <w:r>
        <w:t>Prop. 2022/23:1, bet. 2022/23:KrU1</w:t>
      </w:r>
    </w:p>
    <w:p w14:paraId="2AF05BFA" w14:textId="303F06AC" w:rsidR="003B2F01" w:rsidRDefault="003B2F01" w:rsidP="006A5EF7">
      <w:pPr>
        <w:pStyle w:val="Brdtext"/>
      </w:pPr>
      <w:r>
        <w:t>Skrivelsen är slutbehandlad.</w:t>
      </w:r>
    </w:p>
    <w:p w14:paraId="7CEFC900" w14:textId="77777777" w:rsidR="004E5D61" w:rsidRPr="004E5D61" w:rsidRDefault="004E5D61" w:rsidP="004E5D61">
      <w:pPr>
        <w:pStyle w:val="Brdtextmedindrag"/>
      </w:pPr>
    </w:p>
    <w:p w14:paraId="65ABF88B" w14:textId="406AFD2B" w:rsidR="00140120" w:rsidRDefault="003B2F01" w:rsidP="00C60ABC">
      <w:pPr>
        <w:pStyle w:val="Brdtext"/>
      </w:pPr>
      <w:r w:rsidRPr="00140120">
        <w:t>Om</w:t>
      </w:r>
      <w:r>
        <w:t xml:space="preserve"> </w:t>
      </w:r>
      <w:r w:rsidRPr="006A5EF7">
        <w:t>statens budget inom utgiftsområde</w:t>
      </w:r>
      <w:r w:rsidR="00E51E7B">
        <w:t> </w:t>
      </w:r>
      <w:r w:rsidRPr="006A5EF7">
        <w:t xml:space="preserve">17, </w:t>
      </w:r>
      <w:r w:rsidR="00E51E7B">
        <w:t>a) </w:t>
      </w:r>
      <w:r w:rsidRPr="006A5EF7">
        <w:t>anslag</w:t>
      </w:r>
      <w:r w:rsidR="00E51E7B">
        <w:t>en</w:t>
      </w:r>
      <w:r w:rsidRPr="006A5EF7">
        <w:t xml:space="preserve"> för 2023</w:t>
      </w:r>
      <w:r w:rsidR="00E51E7B" w:rsidRPr="00140120">
        <w:t>:</w:t>
      </w:r>
      <w:r>
        <w:t xml:space="preserve"> </w:t>
      </w:r>
      <w:r w:rsidRPr="00140120">
        <w:t>Den 22</w:t>
      </w:r>
      <w:r w:rsidR="00E51E7B" w:rsidRPr="00140120">
        <w:t> </w:t>
      </w:r>
      <w:r w:rsidRPr="00140120">
        <w:t>december 2022 beslutade regeringen regleringsbrev för budgetåret 2023 avseende anslaget 13:1 Stöd till idrotten. Punkten är slutbehandlad.</w:t>
      </w:r>
    </w:p>
    <w:p w14:paraId="30AFC154" w14:textId="7CA0D960" w:rsidR="00A021D9" w:rsidRPr="00AA6441" w:rsidRDefault="00E92BA6" w:rsidP="00A021D9">
      <w:pPr>
        <w:pStyle w:val="Rubrik5utannumrering"/>
      </w:pPr>
      <w:r>
        <w:t>101</w:t>
      </w:r>
      <w:r w:rsidR="00A021D9" w:rsidRPr="00AA6441">
        <w:t xml:space="preserve">. Rskr. 2022/23:75 </w:t>
      </w:r>
    </w:p>
    <w:p w14:paraId="61988D34" w14:textId="77777777" w:rsidR="00A021D9" w:rsidRPr="00AA6441" w:rsidRDefault="00A021D9" w:rsidP="00A021D9">
      <w:pPr>
        <w:pStyle w:val="Brdtext"/>
      </w:pPr>
      <w:r w:rsidRPr="00AA6441">
        <w:t>Utgiftsområde 9 Hälsovård, sjukvård och social omsorg</w:t>
      </w:r>
    </w:p>
    <w:p w14:paraId="346DEDFD" w14:textId="77777777" w:rsidR="00A021D9" w:rsidRPr="00AA6441" w:rsidRDefault="00A021D9" w:rsidP="00A021D9">
      <w:pPr>
        <w:pStyle w:val="Brdtext"/>
      </w:pPr>
      <w:r w:rsidRPr="00AA6441">
        <w:t>Prop. 2022/23:1, bet. 2022/23:SoU1</w:t>
      </w:r>
    </w:p>
    <w:p w14:paraId="784FE48A" w14:textId="77777777" w:rsidR="00A021D9" w:rsidRPr="00AA6441" w:rsidRDefault="00A021D9" w:rsidP="00A021D9">
      <w:pPr>
        <w:pStyle w:val="Brdtext"/>
      </w:pPr>
      <w:r w:rsidRPr="00AA6441">
        <w:t xml:space="preserve">Skrivelsen är slutbehandlad. </w:t>
      </w:r>
    </w:p>
    <w:p w14:paraId="2BFF75F9" w14:textId="77777777" w:rsidR="00A021D9" w:rsidRPr="00AA6441" w:rsidRDefault="00A021D9" w:rsidP="00A021D9">
      <w:pPr>
        <w:pStyle w:val="Brdtext"/>
      </w:pPr>
    </w:p>
    <w:p w14:paraId="025DA468" w14:textId="6159CF45" w:rsidR="00A021D9" w:rsidRPr="00AA6441" w:rsidRDefault="00A021D9" w:rsidP="00A021D9">
      <w:pPr>
        <w:pStyle w:val="Brdtext"/>
      </w:pPr>
      <w:r w:rsidRPr="00AA6441">
        <w:t>Om</w:t>
      </w:r>
      <w:r w:rsidRPr="00AA6441">
        <w:rPr>
          <w:i/>
          <w:iCs/>
        </w:rPr>
        <w:t xml:space="preserve"> statens budget inom utgiftsområde 9, a)</w:t>
      </w:r>
      <w:r w:rsidRPr="00AA6441">
        <w:t> </w:t>
      </w:r>
      <w:r w:rsidRPr="00AA6441">
        <w:rPr>
          <w:i/>
          <w:iCs/>
        </w:rPr>
        <w:t>anslagen för 2023, b)</w:t>
      </w:r>
      <w:r w:rsidRPr="00AA6441">
        <w:t> </w:t>
      </w:r>
      <w:r w:rsidRPr="00AA6441">
        <w:rPr>
          <w:i/>
          <w:iCs/>
        </w:rPr>
        <w:t>bemyndiganden och ekonomiska åtaganden, c)</w:t>
      </w:r>
      <w:r w:rsidRPr="00AA6441">
        <w:t> </w:t>
      </w:r>
      <w:r w:rsidRPr="00AA6441">
        <w:rPr>
          <w:i/>
          <w:iCs/>
        </w:rPr>
        <w:t>godkännande av investeringsplan</w:t>
      </w:r>
      <w:r w:rsidR="002369F9">
        <w:t>:</w:t>
      </w:r>
      <w:r w:rsidRPr="00AA6441">
        <w:t xml:space="preserve"> Den 22 december 2022 beslutade regeringen regleringsbrev för budgetåret 2023 avseende Socialstyrelsen, Statens beredning för medicinsk och social utvärdering, Tandvårds- och läke</w:t>
      </w:r>
      <w:r w:rsidR="00411732">
        <w:softHyphen/>
      </w:r>
      <w:r w:rsidRPr="00AA6441">
        <w:t>medels</w:t>
      </w:r>
      <w:r w:rsidR="00411732">
        <w:softHyphen/>
      </w:r>
      <w:r w:rsidRPr="00AA6441">
        <w:t>förmånsverket, Läkemedelsverket, E-hälsomyndigheten, Inspek</w:t>
      </w:r>
      <w:r w:rsidR="00411732">
        <w:softHyphen/>
      </w:r>
      <w:r w:rsidRPr="00AA6441">
        <w:t>tio</w:t>
      </w:r>
      <w:r w:rsidR="00411732">
        <w:softHyphen/>
      </w:r>
      <w:r w:rsidRPr="00AA6441">
        <w:t>nen för vård- och omsorg, Folkhälsomyndigheten, Myndigheten för delaktighet, Myndigheten för familjerätt och föräldraskapsstöd, Statens institu</w:t>
      </w:r>
      <w:r>
        <w:t>t</w:t>
      </w:r>
      <w:r w:rsidRPr="00AA6441">
        <w:t>ionsstyrelse, Myndigheten för vård- och omsorgsanalys, Barn</w:t>
      </w:r>
      <w:r w:rsidR="00411732">
        <w:softHyphen/>
      </w:r>
      <w:r w:rsidRPr="00AA6441">
        <w:t>ombudsmannen, Forskningsrådet för hälsa, arbetsliv och välfärd och andra särskilda anslag. Punkten är slutbehandlad.</w:t>
      </w:r>
    </w:p>
    <w:p w14:paraId="5D78E02D" w14:textId="7AE1DB87" w:rsidR="00A021D9" w:rsidRPr="00AA6441" w:rsidRDefault="00E92BA6" w:rsidP="00A021D9">
      <w:pPr>
        <w:pStyle w:val="Rubrik5utannumrering"/>
      </w:pPr>
      <w:r>
        <w:t>102</w:t>
      </w:r>
      <w:r w:rsidR="00A021D9" w:rsidRPr="00AA6441">
        <w:t>. Rsk</w:t>
      </w:r>
      <w:r w:rsidR="00A021D9">
        <w:t>r</w:t>
      </w:r>
      <w:r w:rsidR="00A021D9" w:rsidRPr="00AA6441">
        <w:t>. 2022/23:84</w:t>
      </w:r>
    </w:p>
    <w:p w14:paraId="013D199C" w14:textId="77777777" w:rsidR="00A021D9" w:rsidRPr="00AA6441" w:rsidRDefault="00A021D9" w:rsidP="009612B6">
      <w:pPr>
        <w:pStyle w:val="Brdtext"/>
        <w:jc w:val="left"/>
      </w:pPr>
      <w:r w:rsidRPr="00AA6441">
        <w:t>Utgiftsområde 12 Ekonomisk trygghet för familjer och barn</w:t>
      </w:r>
    </w:p>
    <w:p w14:paraId="200C386F" w14:textId="77777777" w:rsidR="00A021D9" w:rsidRPr="00AA6441" w:rsidRDefault="00A021D9" w:rsidP="009612B6">
      <w:pPr>
        <w:pStyle w:val="Brdtext"/>
        <w:jc w:val="left"/>
      </w:pPr>
      <w:r w:rsidRPr="00AA6441">
        <w:t>Prop. 2022/23:1, bet. 2022/23:SfU3</w:t>
      </w:r>
    </w:p>
    <w:p w14:paraId="0FDDCE19" w14:textId="77777777" w:rsidR="00A021D9" w:rsidRPr="00AA6441" w:rsidRDefault="00A021D9" w:rsidP="009612B6">
      <w:pPr>
        <w:pStyle w:val="Brdtext"/>
        <w:jc w:val="left"/>
      </w:pPr>
      <w:r w:rsidRPr="00AA6441">
        <w:t>Skrivelsen är slutbehandlad.</w:t>
      </w:r>
    </w:p>
    <w:p w14:paraId="4B3856E8" w14:textId="77777777" w:rsidR="00A021D9" w:rsidRPr="00AA6441" w:rsidRDefault="00A021D9" w:rsidP="00A021D9">
      <w:pPr>
        <w:pStyle w:val="Brdtext"/>
      </w:pPr>
    </w:p>
    <w:p w14:paraId="7278DFBC" w14:textId="79B4093D" w:rsidR="001049BC" w:rsidRDefault="00A021D9" w:rsidP="00A021D9">
      <w:pPr>
        <w:pStyle w:val="Brdtext"/>
      </w:pPr>
      <w:r w:rsidRPr="00AA6441">
        <w:t xml:space="preserve">Om </w:t>
      </w:r>
      <w:r w:rsidRPr="00AA6441">
        <w:rPr>
          <w:i/>
          <w:iCs/>
        </w:rPr>
        <w:t>statens budget inom utgiftsområde 12</w:t>
      </w:r>
      <w:r w:rsidR="00216D1F">
        <w:rPr>
          <w:i/>
          <w:iCs/>
        </w:rPr>
        <w:t>,</w:t>
      </w:r>
      <w:r w:rsidRPr="00AA6441">
        <w:rPr>
          <w:i/>
          <w:iCs/>
        </w:rPr>
        <w:t xml:space="preserve"> a) </w:t>
      </w:r>
      <w:r w:rsidR="001049BC">
        <w:rPr>
          <w:i/>
          <w:iCs/>
        </w:rPr>
        <w:t>a</w:t>
      </w:r>
      <w:r w:rsidRPr="00AA6441">
        <w:rPr>
          <w:i/>
          <w:iCs/>
        </w:rPr>
        <w:t>nslagen för 2023</w:t>
      </w:r>
      <w:r w:rsidRPr="00AA6441">
        <w:t>: Den 22 december 2022 beslutade regeringen regleringsbrev för budgetåret 2023 avseende Försäkringskassan och Pensionsmyndigheten. Punkten är slutbehandlad.</w:t>
      </w:r>
      <w:r w:rsidR="001049BC">
        <w:t xml:space="preserve"> </w:t>
      </w:r>
    </w:p>
    <w:p w14:paraId="0067ED4B" w14:textId="61EE814A" w:rsidR="00A021D9" w:rsidRPr="00AA6441" w:rsidRDefault="00216D1F" w:rsidP="006A5EF7">
      <w:pPr>
        <w:pStyle w:val="Brdtextmedindrag"/>
      </w:pPr>
      <w:r w:rsidRPr="00216D1F">
        <w:t xml:space="preserve">Om </w:t>
      </w:r>
      <w:r w:rsidRPr="00216D1F">
        <w:rPr>
          <w:i/>
          <w:iCs/>
        </w:rPr>
        <w:t>statens budget inom utgiftsområde 12</w:t>
      </w:r>
      <w:r>
        <w:rPr>
          <w:i/>
          <w:iCs/>
        </w:rPr>
        <w:t>,</w:t>
      </w:r>
      <w:r w:rsidRPr="00216D1F">
        <w:rPr>
          <w:i/>
          <w:iCs/>
        </w:rPr>
        <w:t xml:space="preserve"> </w:t>
      </w:r>
      <w:r w:rsidR="001049BC" w:rsidRPr="009C4E59">
        <w:rPr>
          <w:i/>
        </w:rPr>
        <w:t>b</w:t>
      </w:r>
      <w:r w:rsidR="001049BC" w:rsidRPr="006A5EF7">
        <w:rPr>
          <w:i/>
          <w:iCs/>
        </w:rPr>
        <w:t>) lagförslaget</w:t>
      </w:r>
      <w:r w:rsidR="001049BC" w:rsidRPr="009C4E59">
        <w:t>:</w:t>
      </w:r>
      <w:r w:rsidR="001049BC">
        <w:t xml:space="preserve"> </w:t>
      </w:r>
      <w:r w:rsidR="00A021D9" w:rsidRPr="00AA6441">
        <w:t>Den 22 december 2022 utfärdade regeringen den lag riksdagen antagit (SFS 1857).</w:t>
      </w:r>
    </w:p>
    <w:p w14:paraId="2E06FAAA" w14:textId="22BDC935" w:rsidR="00A021D9" w:rsidRPr="00AA6441" w:rsidRDefault="00E92BA6" w:rsidP="00A021D9">
      <w:pPr>
        <w:pStyle w:val="Rubrik5utannumrering"/>
      </w:pPr>
      <w:r>
        <w:t>103</w:t>
      </w:r>
      <w:r w:rsidR="00A021D9" w:rsidRPr="00AA6441">
        <w:t>. Rskr. 2022/23:91</w:t>
      </w:r>
    </w:p>
    <w:p w14:paraId="5CCB09E0" w14:textId="77777777" w:rsidR="00A021D9" w:rsidRPr="00AA6441" w:rsidRDefault="00A021D9" w:rsidP="009612B6">
      <w:pPr>
        <w:pStyle w:val="Brdtext"/>
        <w:jc w:val="left"/>
      </w:pPr>
      <w:r w:rsidRPr="00AA6441">
        <w:t>Utgiftsområde 10 Ekonomisk trygghet vid sjukdom och funktionsnedsättning</w:t>
      </w:r>
    </w:p>
    <w:p w14:paraId="7446AE7D" w14:textId="77777777" w:rsidR="00A021D9" w:rsidRPr="00AA6441" w:rsidRDefault="00A021D9" w:rsidP="009612B6">
      <w:pPr>
        <w:pStyle w:val="Brdtext"/>
        <w:jc w:val="left"/>
      </w:pPr>
      <w:r w:rsidRPr="00AA6441">
        <w:t>Prop. 2022/23:1, bet. 2022/23:SfU1</w:t>
      </w:r>
    </w:p>
    <w:p w14:paraId="56A0E2A0" w14:textId="77777777" w:rsidR="00A021D9" w:rsidRPr="00AA6441" w:rsidRDefault="00A021D9" w:rsidP="009612B6">
      <w:pPr>
        <w:pStyle w:val="Brdtext"/>
        <w:jc w:val="left"/>
      </w:pPr>
      <w:r w:rsidRPr="00AA6441">
        <w:t>Skrivelsen är slutbehandlad.</w:t>
      </w:r>
    </w:p>
    <w:p w14:paraId="7522FFA5" w14:textId="77777777" w:rsidR="00A021D9" w:rsidRPr="00AA6441" w:rsidRDefault="00A021D9" w:rsidP="00A021D9">
      <w:pPr>
        <w:pStyle w:val="Brdtext"/>
      </w:pPr>
    </w:p>
    <w:p w14:paraId="5AB64FE1" w14:textId="3D851580" w:rsidR="00A021D9" w:rsidRPr="00AA6441" w:rsidRDefault="00A021D9" w:rsidP="00A021D9">
      <w:pPr>
        <w:pStyle w:val="Brdtext"/>
      </w:pPr>
      <w:r w:rsidRPr="00AA6441">
        <w:t xml:space="preserve">Om </w:t>
      </w:r>
      <w:r w:rsidRPr="00AA6441">
        <w:rPr>
          <w:i/>
          <w:iCs/>
        </w:rPr>
        <w:t>statens budget inom utgiftsområde 10</w:t>
      </w:r>
      <w:r w:rsidR="00216D1F">
        <w:rPr>
          <w:i/>
          <w:iCs/>
        </w:rPr>
        <w:t>,</w:t>
      </w:r>
      <w:r w:rsidRPr="00AA6441">
        <w:rPr>
          <w:i/>
          <w:iCs/>
        </w:rPr>
        <w:t xml:space="preserve"> a) </w:t>
      </w:r>
      <w:r w:rsidR="00461DCE">
        <w:rPr>
          <w:i/>
          <w:iCs/>
        </w:rPr>
        <w:t>a</w:t>
      </w:r>
      <w:r w:rsidRPr="00AA6441">
        <w:rPr>
          <w:i/>
          <w:iCs/>
        </w:rPr>
        <w:t>nslagen för 2023</w:t>
      </w:r>
      <w:r w:rsidRPr="00AA6441">
        <w:t>: Den 22 december 2022 beslutade regeringen regleringsbrev för budgetåret 2023 avseende Försäkringskassan och Inspektionen för socialförsäk</w:t>
      </w:r>
      <w:r w:rsidR="009612B6">
        <w:softHyphen/>
      </w:r>
      <w:r w:rsidRPr="00AA6441">
        <w:t>ringen. Punkten är slutbehandlad.</w:t>
      </w:r>
    </w:p>
    <w:p w14:paraId="2AB98905" w14:textId="58B9675F" w:rsidR="00A021D9" w:rsidRDefault="00216D1F" w:rsidP="006A5EF7">
      <w:pPr>
        <w:pStyle w:val="Brdtextmedindrag"/>
      </w:pPr>
      <w:r w:rsidRPr="00216D1F">
        <w:t xml:space="preserve">Om </w:t>
      </w:r>
      <w:r w:rsidRPr="00216D1F">
        <w:rPr>
          <w:i/>
          <w:iCs/>
        </w:rPr>
        <w:t>statens budget inom utgiftsområde 10</w:t>
      </w:r>
      <w:r>
        <w:rPr>
          <w:i/>
          <w:iCs/>
        </w:rPr>
        <w:t>,</w:t>
      </w:r>
      <w:r w:rsidRPr="00216D1F">
        <w:rPr>
          <w:i/>
          <w:iCs/>
        </w:rPr>
        <w:t xml:space="preserve"> </w:t>
      </w:r>
      <w:r w:rsidR="00461DCE" w:rsidRPr="006A5EF7">
        <w:rPr>
          <w:i/>
          <w:iCs/>
        </w:rPr>
        <w:t>b) lagförslagen</w:t>
      </w:r>
      <w:r w:rsidR="00461DCE">
        <w:t xml:space="preserve">: </w:t>
      </w:r>
      <w:r w:rsidR="00A021D9" w:rsidRPr="00AA6441">
        <w:t>Den 22 december 2022 utfärdade regeringen de lagar riksdagen antagit (SFS 1846 och 1853–1855).</w:t>
      </w:r>
    </w:p>
    <w:p w14:paraId="2ACA5537" w14:textId="590822B4" w:rsidR="00A021D9" w:rsidRPr="00AA6441" w:rsidRDefault="0047099A" w:rsidP="00A021D9">
      <w:pPr>
        <w:pStyle w:val="Rubrik5utannumrering"/>
      </w:pPr>
      <w:r>
        <w:t>10</w:t>
      </w:r>
      <w:r w:rsidR="00E92BA6">
        <w:t>4</w:t>
      </w:r>
      <w:r w:rsidR="00A021D9" w:rsidRPr="00AA6441">
        <w:t>. Rskr. 2022/23:92</w:t>
      </w:r>
    </w:p>
    <w:p w14:paraId="2F33F500" w14:textId="77777777" w:rsidR="00A021D9" w:rsidRPr="00AA6441" w:rsidRDefault="00A021D9" w:rsidP="00A021D9">
      <w:pPr>
        <w:pStyle w:val="Brdtext"/>
      </w:pPr>
      <w:r w:rsidRPr="00AA6441">
        <w:t>Utgiftsområde 11 Ekonomisk trygghet vid ålderdom</w:t>
      </w:r>
    </w:p>
    <w:p w14:paraId="774AC88E" w14:textId="77777777" w:rsidR="00A021D9" w:rsidRPr="00AA6441" w:rsidRDefault="00A021D9" w:rsidP="00A021D9">
      <w:pPr>
        <w:pStyle w:val="Brdtext"/>
      </w:pPr>
      <w:r w:rsidRPr="00AA6441">
        <w:t>Prop. 2022/23:1, bet. 2022/23:SfU2</w:t>
      </w:r>
    </w:p>
    <w:p w14:paraId="0AFCDB56" w14:textId="77777777" w:rsidR="00A021D9" w:rsidRPr="00AA6441" w:rsidRDefault="00A021D9" w:rsidP="00A021D9">
      <w:pPr>
        <w:pStyle w:val="Brdtext"/>
      </w:pPr>
      <w:r w:rsidRPr="00AA6441">
        <w:t>Skrivelsen är slutbehandlad.</w:t>
      </w:r>
    </w:p>
    <w:p w14:paraId="21772D83" w14:textId="77777777" w:rsidR="00A021D9" w:rsidRPr="00AA6441" w:rsidRDefault="00A021D9" w:rsidP="00A021D9">
      <w:pPr>
        <w:pStyle w:val="Brdtext"/>
      </w:pPr>
    </w:p>
    <w:p w14:paraId="1FB2D31A" w14:textId="77777777" w:rsidR="006A4CD6" w:rsidRDefault="00A021D9" w:rsidP="009653A9">
      <w:pPr>
        <w:pStyle w:val="Brdtextmedindrag"/>
        <w:ind w:firstLine="0"/>
      </w:pPr>
      <w:r w:rsidRPr="00AA6441">
        <w:t xml:space="preserve">Om </w:t>
      </w:r>
      <w:r w:rsidRPr="00AA6441">
        <w:rPr>
          <w:i/>
          <w:iCs/>
        </w:rPr>
        <w:t>statens budget inom utgiftsområde 11</w:t>
      </w:r>
      <w:r w:rsidR="00216D1F">
        <w:rPr>
          <w:i/>
          <w:iCs/>
        </w:rPr>
        <w:t>,</w:t>
      </w:r>
      <w:r w:rsidRPr="00AA6441">
        <w:rPr>
          <w:i/>
          <w:iCs/>
        </w:rPr>
        <w:t xml:space="preserve"> a) </w:t>
      </w:r>
      <w:r w:rsidR="00461DCE">
        <w:rPr>
          <w:i/>
          <w:iCs/>
        </w:rPr>
        <w:t>a</w:t>
      </w:r>
      <w:r w:rsidRPr="00AA6441">
        <w:rPr>
          <w:i/>
          <w:iCs/>
        </w:rPr>
        <w:t>nslagen för 2023</w:t>
      </w:r>
      <w:r w:rsidRPr="006A4CD6">
        <w:t>:</w:t>
      </w:r>
      <w:r w:rsidRPr="00AA6441">
        <w:t xml:space="preserve"> Den 22 december 2022 beslutade regeringen regleringsbrev för budgetåret 2023 avseende Pensionsmyndigheten. Punkten är slutbehandlad.</w:t>
      </w:r>
    </w:p>
    <w:p w14:paraId="20A14D5C" w14:textId="418EC1D1" w:rsidR="00A021D9" w:rsidRPr="00AA6441" w:rsidRDefault="00216D1F" w:rsidP="00216D1F">
      <w:pPr>
        <w:pStyle w:val="Brdtextmedindrag"/>
      </w:pPr>
      <w:r w:rsidRPr="00216D1F">
        <w:t xml:space="preserve">Om </w:t>
      </w:r>
      <w:r w:rsidRPr="00216D1F">
        <w:rPr>
          <w:i/>
          <w:iCs/>
        </w:rPr>
        <w:t>statens budget inom utgiftsområde 11</w:t>
      </w:r>
      <w:r>
        <w:rPr>
          <w:i/>
          <w:iCs/>
        </w:rPr>
        <w:t xml:space="preserve">, </w:t>
      </w:r>
      <w:r w:rsidRPr="00216D1F">
        <w:rPr>
          <w:i/>
          <w:iCs/>
        </w:rPr>
        <w:t>b)</w:t>
      </w:r>
      <w:r w:rsidR="00B845F5">
        <w:rPr>
          <w:i/>
          <w:iCs/>
        </w:rPr>
        <w:t> </w:t>
      </w:r>
      <w:r>
        <w:rPr>
          <w:i/>
          <w:iCs/>
        </w:rPr>
        <w:t>l</w:t>
      </w:r>
      <w:r w:rsidRPr="00216D1F">
        <w:rPr>
          <w:i/>
          <w:iCs/>
        </w:rPr>
        <w:t>agförslage</w:t>
      </w:r>
      <w:r w:rsidR="00B845F5">
        <w:rPr>
          <w:i/>
          <w:iCs/>
        </w:rPr>
        <w:t>t</w:t>
      </w:r>
      <w:r w:rsidRPr="006A4CD6">
        <w:t>:</w:t>
      </w:r>
      <w:r w:rsidR="006A4CD6">
        <w:rPr>
          <w:i/>
          <w:iCs/>
        </w:rPr>
        <w:t xml:space="preserve"> </w:t>
      </w:r>
      <w:r w:rsidR="00A021D9" w:rsidRPr="00AA6441">
        <w:t>Den 22 december 2022 utfärdade regeringen den lag riksdagen antagit (SFS 1856).</w:t>
      </w:r>
    </w:p>
    <w:p w14:paraId="7DD2F164" w14:textId="77777777" w:rsidR="0074751D" w:rsidRPr="00A73977" w:rsidRDefault="0074751D" w:rsidP="0074751D">
      <w:pPr>
        <w:pStyle w:val="Brdtext"/>
      </w:pPr>
    </w:p>
    <w:bookmarkEnd w:id="144"/>
    <w:p w14:paraId="2083863C" w14:textId="77777777" w:rsidR="0074751D" w:rsidRPr="00216DDC" w:rsidRDefault="0074751D" w:rsidP="0074751D">
      <w:pPr>
        <w:pStyle w:val="Brdtextmedindrag"/>
        <w:sectPr w:rsidR="0074751D" w:rsidRPr="00216DDC" w:rsidSect="00F74809">
          <w:headerReference w:type="even" r:id="rId46"/>
          <w:headerReference w:type="default" r:id="rId47"/>
          <w:footerReference w:type="even" r:id="rId48"/>
          <w:footerReference w:type="default" r:id="rId49"/>
          <w:headerReference w:type="first" r:id="rId50"/>
          <w:footerReference w:type="first" r:id="rId51"/>
          <w:pgSz w:w="9356" w:h="13721" w:code="9"/>
          <w:pgMar w:top="794" w:right="2438" w:bottom="1191" w:left="1021" w:header="0" w:footer="709" w:gutter="0"/>
          <w:cols w:space="708"/>
          <w:docGrid w:linePitch="360"/>
        </w:sectPr>
      </w:pPr>
    </w:p>
    <w:p w14:paraId="04522909" w14:textId="1F3B50D2" w:rsidR="00C9790C" w:rsidRDefault="00885256" w:rsidP="003476E3">
      <w:pPr>
        <w:pStyle w:val="Rubrik2"/>
        <w:spacing w:before="0"/>
      </w:pPr>
      <w:bookmarkStart w:id="258" w:name="_Toc129250745"/>
      <w:r>
        <w:t xml:space="preserve">2.6  </w:t>
      </w:r>
      <w:r w:rsidR="00C9790C">
        <w:t>Finansdepartementet</w:t>
      </w:r>
      <w:bookmarkEnd w:id="258"/>
    </w:p>
    <w:p w14:paraId="748F0750" w14:textId="77777777" w:rsidR="00FA5CC0" w:rsidRDefault="00FA5CC0" w:rsidP="00FA5CC0">
      <w:pPr>
        <w:pStyle w:val="Rubrik3utannumrering"/>
        <w:spacing w:before="0"/>
      </w:pPr>
      <w:r>
        <w:t>Äldre riksmöten</w:t>
      </w:r>
    </w:p>
    <w:p w14:paraId="579FB8F8" w14:textId="77777777" w:rsidR="00721738" w:rsidRPr="00721738" w:rsidRDefault="00721738" w:rsidP="00D13D04">
      <w:pPr>
        <w:pStyle w:val="Rubrik4utannumrering"/>
        <w:spacing w:before="0"/>
      </w:pPr>
      <w:r w:rsidRPr="00721738">
        <w:t>Riksmötet 2009/10</w:t>
      </w:r>
    </w:p>
    <w:p w14:paraId="2587E85F" w14:textId="77777777" w:rsidR="00C1331A" w:rsidRPr="00721738" w:rsidRDefault="00B8195A" w:rsidP="005F4A51">
      <w:pPr>
        <w:pStyle w:val="Rubrik5utannumrering"/>
        <w:spacing w:before="120"/>
      </w:pPr>
      <w:r w:rsidRPr="00721738">
        <w:t xml:space="preserve">1. Rskr. </w:t>
      </w:r>
      <w:r w:rsidR="00C1331A" w:rsidRPr="00721738">
        <w:t>2009/10:144</w:t>
      </w:r>
    </w:p>
    <w:p w14:paraId="69EA5C07" w14:textId="77777777" w:rsidR="00721738" w:rsidRPr="00721738" w:rsidRDefault="00721738"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Utgiftsområde 17 Kultur, medier, trossamfund och fritid</w:t>
      </w:r>
    </w:p>
    <w:p w14:paraId="5ED95860"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w:t>
      </w:r>
      <w:r>
        <w:rPr>
          <w:rFonts w:ascii="Times New Roman" w:hAnsi="Times New Roman"/>
          <w:sz w:val="20"/>
        </w:rPr>
        <w:t>2009/10:1, bet.</w:t>
      </w:r>
      <w:r w:rsidR="00721738" w:rsidRPr="00721738">
        <w:rPr>
          <w:rFonts w:ascii="Times New Roman" w:hAnsi="Times New Roman"/>
          <w:sz w:val="20"/>
        </w:rPr>
        <w:t> </w:t>
      </w:r>
      <w:r>
        <w:rPr>
          <w:rFonts w:ascii="Times New Roman" w:hAnsi="Times New Roman"/>
          <w:sz w:val="20"/>
        </w:rPr>
        <w:t>2009/10:KrU1</w:t>
      </w:r>
    </w:p>
    <w:p w14:paraId="532040ED"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Tidigare redovisad, se skr. 2009/10:75 (Fi 89), 2010/11:75 (Fi 19), 2011/12:75 (S 10), 2012/13:75 (S 9), 2013/14:75 (S 8), 2014/15:75 (Fi 5), 2015/16:75 (Fi 5), 2016/17:75 (Fi 3), 2017/18:75 (Fi 2), </w:t>
      </w:r>
      <w:r w:rsidRPr="00007196">
        <w:rPr>
          <w:rFonts w:ascii="Times New Roman" w:hAnsi="Times New Roman"/>
          <w:sz w:val="20"/>
        </w:rPr>
        <w:t>2018/19:75 (Fi</w:t>
      </w:r>
      <w:r>
        <w:rPr>
          <w:rFonts w:ascii="Times New Roman" w:hAnsi="Times New Roman"/>
          <w:sz w:val="20"/>
        </w:rPr>
        <w:t> 2</w:t>
      </w:r>
      <w:r w:rsidRPr="00007196">
        <w:rPr>
          <w:rFonts w:ascii="Times New Roman" w:hAnsi="Times New Roman"/>
          <w:sz w:val="20"/>
        </w:rPr>
        <w:t>)</w:t>
      </w:r>
      <w:r w:rsidR="000B20D9">
        <w:rPr>
          <w:rFonts w:ascii="Times New Roman" w:hAnsi="Times New Roman"/>
          <w:sz w:val="20"/>
        </w:rPr>
        <w:t xml:space="preserve">, </w:t>
      </w:r>
      <w:r w:rsidRPr="009150BF">
        <w:rPr>
          <w:rFonts w:ascii="Times New Roman" w:hAnsi="Times New Roman"/>
          <w:sz w:val="20"/>
        </w:rPr>
        <w:t>2019/20:75 (Fi</w:t>
      </w:r>
      <w:r>
        <w:rPr>
          <w:rFonts w:ascii="Times New Roman" w:hAnsi="Times New Roman"/>
          <w:sz w:val="20"/>
        </w:rPr>
        <w:t> 2</w:t>
      </w:r>
      <w:r w:rsidR="00721738" w:rsidRPr="00721738">
        <w:rPr>
          <w:rFonts w:ascii="Times New Roman" w:hAnsi="Times New Roman"/>
          <w:sz w:val="20"/>
        </w:rPr>
        <w:t>), 2020/21:75 (Fi 2) och 2021/22</w:t>
      </w:r>
      <w:r w:rsidR="0078268F" w:rsidRPr="00133A12">
        <w:rPr>
          <w:rFonts w:ascii="Times New Roman" w:hAnsi="Times New Roman"/>
          <w:sz w:val="20"/>
        </w:rPr>
        <w:t>:75 (Fi</w:t>
      </w:r>
      <w:r w:rsidR="0078268F">
        <w:rPr>
          <w:rFonts w:ascii="Times New Roman" w:hAnsi="Times New Roman"/>
          <w:sz w:val="20"/>
        </w:rPr>
        <w:t> 2</w:t>
      </w:r>
      <w:r w:rsidR="0078268F" w:rsidRPr="00133A12">
        <w:rPr>
          <w:rFonts w:ascii="Times New Roman" w:hAnsi="Times New Roman"/>
          <w:sz w:val="20"/>
        </w:rPr>
        <w:t>).</w:t>
      </w:r>
    </w:p>
    <w:p w14:paraId="1767AD13"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inte slutbehandlad.</w:t>
      </w:r>
    </w:p>
    <w:p w14:paraId="7F6777BB" w14:textId="77777777" w:rsidR="00C1331A" w:rsidRDefault="00C1331A"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560D5CD" w14:textId="2A6622CC" w:rsidR="00E1418F" w:rsidRPr="000D29AC" w:rsidRDefault="00721738" w:rsidP="000B38D2">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b/>
          <w:sz w:val="20"/>
          <w:szCs w:val="22"/>
        </w:rPr>
      </w:pPr>
      <w:r w:rsidRPr="00721738">
        <w:rPr>
          <w:rFonts w:ascii="Times New Roman" w:hAnsi="Times New Roman"/>
          <w:sz w:val="20"/>
        </w:rPr>
        <w:t xml:space="preserve">Punkt 2 om </w:t>
      </w:r>
      <w:r w:rsidRPr="00721738">
        <w:rPr>
          <w:rFonts w:ascii="Times New Roman" w:hAnsi="Times New Roman"/>
          <w:i/>
          <w:iCs/>
          <w:sz w:val="20"/>
        </w:rPr>
        <w:t>hyressättningen inom kulturområdet</w:t>
      </w:r>
      <w:r w:rsidRPr="00721738">
        <w:rPr>
          <w:rFonts w:ascii="Times New Roman" w:hAnsi="Times New Roman"/>
          <w:sz w:val="20"/>
        </w:rPr>
        <w:t xml:space="preserve">*: Riksdagen har tillkännagett för regeringen vad kulturutskottet anfört med anledning av utskottets uppföljning av hyressättningen inom kulturområdet (bet. 2009/10:KrU1 s. 17 f.). </w:t>
      </w:r>
      <w:bookmarkStart w:id="259" w:name="_Hlk123554398"/>
      <w:r w:rsidRPr="00721738">
        <w:rPr>
          <w:rFonts w:ascii="Times New Roman" w:hAnsi="Times New Roman"/>
          <w:sz w:val="20"/>
        </w:rPr>
        <w:t>Regeringen har tidigare svarat på delar av tillkännagivandet och den del som kvarstår är frågan om att regeringen bör överväga de särskilda problem som systemet med ändamålsfastigheter och kostnadshyra har lett till inom kulturområdet</w:t>
      </w:r>
      <w:bookmarkEnd w:id="259"/>
      <w:r w:rsidRPr="00721738">
        <w:rPr>
          <w:rFonts w:ascii="Times New Roman" w:hAnsi="Times New Roman"/>
          <w:sz w:val="20"/>
        </w:rPr>
        <w:t>. Kostnadshyresmodellen infördes 2001 och gäller för Kungl. Operan, Dramaten, Nationalmuseum, Historiska museet och Naturhistoriska riksmuseet. Regeringen beslutade den 30 augusti 2018 att tillsätta en utredning (dir. 2018:98) som skulle föreslå nya hållbara alternativa hyresmodeller för de fem kultur</w:t>
      </w:r>
      <w:r w:rsidR="00E575F9">
        <w:rPr>
          <w:rFonts w:ascii="Times New Roman" w:hAnsi="Times New Roman"/>
          <w:sz w:val="20"/>
        </w:rPr>
        <w:softHyphen/>
      </w:r>
      <w:r w:rsidRPr="00721738">
        <w:rPr>
          <w:rFonts w:ascii="Times New Roman" w:hAnsi="Times New Roman"/>
          <w:sz w:val="20"/>
        </w:rPr>
        <w:t xml:space="preserve">institutionerna. I uppdraget ingick även att värdera och bedöma om de föreslagna alternativa modellerna även kunde tillämpas på andra motsvarande fastigheter som rymmer kulturverksamheter och som förvaltas av Statens fastighetsverk. Av direktiven framgår att det är angeläget att värdefulla verksamheter inom det kulturpolitiska området fortsatt kan bedrivas på sina ursprungsplatser och i lokaler som ursprungligen formats för dessa specifika ändamål. Den 5 juni 2019 beslutade regeringen att utse en särskild utredare (Fi2019/02249). Utredaren redovisade sitt uppdrag den 14 december 2020 i betänkandet Funktionalitet och enhetlighet – hyresmodell för fem kulturinstitutioners huvudbyggnader (SOU 2020:76). Betänkandet, som remitterades fram t.o.m. den 5 maj 2021, bereds i Regeringskansliet. </w:t>
      </w:r>
      <w:bookmarkStart w:id="260" w:name="_Hlk123554419"/>
      <w:r w:rsidR="00BB2CAA" w:rsidRPr="00BB2CAA">
        <w:rPr>
          <w:rFonts w:ascii="Times New Roman" w:hAnsi="Times New Roman"/>
          <w:sz w:val="20"/>
        </w:rPr>
        <w:t>Delvis ny information har tillkommit i ärendet.</w:t>
      </w:r>
      <w:r w:rsidR="00BB2CAA">
        <w:rPr>
          <w:rFonts w:ascii="Times New Roman" w:hAnsi="Times New Roman"/>
          <w:sz w:val="20"/>
        </w:rPr>
        <w:t xml:space="preserve"> </w:t>
      </w:r>
      <w:r w:rsidRPr="00721738">
        <w:rPr>
          <w:rFonts w:ascii="Times New Roman" w:hAnsi="Times New Roman"/>
          <w:sz w:val="20"/>
        </w:rPr>
        <w:t>Avsikten är att under år 2023 komma fram till ett ställningstagande i sakfrågan. Punkten är inte slutbehandlad.</w:t>
      </w:r>
      <w:bookmarkEnd w:id="260"/>
    </w:p>
    <w:p w14:paraId="3EF6D0B2" w14:textId="7FCF35B8" w:rsidR="00E1418F" w:rsidRPr="00644350" w:rsidRDefault="00CC2008" w:rsidP="000B38D2">
      <w:pPr>
        <w:pStyle w:val="Rubrik5utannumrering"/>
      </w:pPr>
      <w:r w:rsidRPr="00644350">
        <w:t>2</w:t>
      </w:r>
      <w:r w:rsidR="00E1418F" w:rsidRPr="00644350">
        <w:t xml:space="preserve">. Rskr. 2009/10:162 </w:t>
      </w:r>
    </w:p>
    <w:p w14:paraId="1DB1117C"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Förändrad ägarstruktur i Aktiebolaget Svensk Bilprovning m.m.</w:t>
      </w:r>
    </w:p>
    <w:p w14:paraId="2CF88D34"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2009/10:54, bet. 2009/10:NU10</w:t>
      </w:r>
    </w:p>
    <w:p w14:paraId="564DBE7C"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Tidigare redovisad, se skr. 2009/10:75 (N 73), 2010/11:75 (Fi 20), 2011/12:75 (Fi 12), 2012/13:75 (Fi 5), 2013/14:75 (Fi 4), 2014/15:75 (N 6), 2015/16:75 (N 5), 2016/17:75 (N 5)</w:t>
      </w:r>
      <w:r w:rsidRPr="00337671">
        <w:rPr>
          <w:rFonts w:ascii="Times New Roman" w:hAnsi="Times New Roman"/>
          <w:sz w:val="20"/>
        </w:rPr>
        <w:t>,</w:t>
      </w:r>
      <w:r w:rsidRPr="000D29AC">
        <w:rPr>
          <w:rFonts w:ascii="Times New Roman" w:hAnsi="Times New Roman"/>
          <w:sz w:val="20"/>
        </w:rPr>
        <w:t xml:space="preserve"> 2017/18:75 (N 5), </w:t>
      </w:r>
      <w:r w:rsidRPr="000D29AC">
        <w:rPr>
          <w:rFonts w:ascii="Times New Roman" w:hAnsi="Times New Roman"/>
          <w:color w:val="000000" w:themeColor="text1"/>
          <w:sz w:val="20"/>
        </w:rPr>
        <w:t>2018/19:75 (N 5)</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3)</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3</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w:t>
      </w:r>
      <w:r w:rsidRPr="008F5969">
        <w:rPr>
          <w:rFonts w:ascii="Times New Roman" w:hAnsi="Times New Roman"/>
          <w:color w:val="000000" w:themeColor="text1"/>
          <w:sz w:val="20"/>
        </w:rPr>
        <w:t xml:space="preserve">(N </w:t>
      </w:r>
      <w:r>
        <w:rPr>
          <w:rFonts w:ascii="Times New Roman" w:hAnsi="Times New Roman"/>
          <w:color w:val="000000" w:themeColor="text1"/>
          <w:sz w:val="20"/>
        </w:rPr>
        <w:t>3</w:t>
      </w:r>
      <w:r w:rsidRPr="008F5969">
        <w:rPr>
          <w:rFonts w:ascii="Times New Roman" w:hAnsi="Times New Roman"/>
          <w:color w:val="000000" w:themeColor="text1"/>
          <w:sz w:val="20"/>
        </w:rPr>
        <w:t>)</w:t>
      </w:r>
      <w:r>
        <w:rPr>
          <w:rFonts w:ascii="Times New Roman" w:hAnsi="Times New Roman"/>
          <w:color w:val="000000" w:themeColor="text1"/>
          <w:sz w:val="20"/>
        </w:rPr>
        <w:t>.</w:t>
      </w:r>
    </w:p>
    <w:p w14:paraId="7F917688" w14:textId="2B51AA14"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Pr>
          <w:rFonts w:ascii="Times New Roman" w:hAnsi="Times New Roman"/>
          <w:sz w:val="20"/>
        </w:rPr>
        <w:t xml:space="preserve"> </w:t>
      </w:r>
    </w:p>
    <w:p w14:paraId="0A7D374C" w14:textId="77777777" w:rsidR="00E1418F" w:rsidRPr="000D29AC" w:rsidRDefault="00E1418F" w:rsidP="00E1418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BF03B4" w14:textId="77777777" w:rsidR="00E1418F" w:rsidRDefault="00E1418F" w:rsidP="00E1418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1 om </w:t>
      </w:r>
      <w:r w:rsidRPr="000D29AC">
        <w:rPr>
          <w:rFonts w:ascii="Times New Roman" w:hAnsi="Times New Roman"/>
          <w:i/>
          <w:sz w:val="20"/>
        </w:rPr>
        <w:t>statens ägande i Aktiebolaget Svensk Bilprovning</w:t>
      </w:r>
      <w:r w:rsidRPr="000D29AC">
        <w:rPr>
          <w:rFonts w:ascii="Times New Roman" w:hAnsi="Times New Roman"/>
          <w:sz w:val="20"/>
        </w:rPr>
        <w:t>: På extra bolagsstämma i Aktiebolaget Svensk Bilprovning den 4 oktober 2011 beslutades att inleda en process för försäljning av delar av bolagets stationsnät. Den 8 juli 2012 meddelade bolaget att avtal tecknats med Opus Group AB (publ) om försäljning av det nordöstra stationsnätet, som i huvudsak bestod av stationer i Mälardalen och norra Sverige. Köpe</w:t>
      </w:r>
      <w:r>
        <w:rPr>
          <w:rFonts w:ascii="Times New Roman" w:hAnsi="Times New Roman"/>
          <w:sz w:val="20"/>
        </w:rPr>
        <w:softHyphen/>
      </w:r>
      <w:r w:rsidRPr="000D29AC">
        <w:rPr>
          <w:rFonts w:ascii="Times New Roman" w:hAnsi="Times New Roman"/>
          <w:sz w:val="20"/>
        </w:rPr>
        <w:t>skillingen uppgick till ca 375 miljoner kronor. Den 5 november 2012 med</w:t>
      </w:r>
      <w:r>
        <w:rPr>
          <w:rFonts w:ascii="Times New Roman" w:hAnsi="Times New Roman"/>
          <w:sz w:val="20"/>
        </w:rPr>
        <w:softHyphen/>
      </w:r>
      <w:r w:rsidRPr="000D29AC">
        <w:rPr>
          <w:rFonts w:ascii="Times New Roman" w:hAnsi="Times New Roman"/>
          <w:sz w:val="20"/>
        </w:rPr>
        <w:t>delades att affären med Opus Group AB (publ) slutförts. Aktiebolaget Svensk Bilprovning tillkännagav den 5 november 2012 att avtal tecknats med Söderport Fastigheter AB gällande för</w:t>
      </w:r>
      <w:r w:rsidRPr="000D29AC">
        <w:rPr>
          <w:rFonts w:ascii="Times New Roman" w:hAnsi="Times New Roman"/>
          <w:sz w:val="20"/>
        </w:rPr>
        <w:softHyphen/>
        <w:t>säljning av fastighetsbeståndet. Förvärvet av fastigheterna gjordes till ett under</w:t>
      </w:r>
      <w:r w:rsidRPr="000D29AC">
        <w:rPr>
          <w:rFonts w:ascii="Times New Roman" w:hAnsi="Times New Roman"/>
          <w:sz w:val="20"/>
        </w:rPr>
        <w:softHyphen/>
        <w:t>liggande fastighetsvärde om 470 miljoner kronor. Försäljningen om</w:t>
      </w:r>
      <w:r w:rsidRPr="000D29AC">
        <w:rPr>
          <w:rFonts w:ascii="Times New Roman" w:hAnsi="Times New Roman"/>
          <w:sz w:val="20"/>
        </w:rPr>
        <w:softHyphen/>
        <w:t>fattade 142 kommersiella fas</w:t>
      </w:r>
      <w:r>
        <w:rPr>
          <w:rFonts w:ascii="Times New Roman" w:hAnsi="Times New Roman"/>
          <w:sz w:val="20"/>
        </w:rPr>
        <w:softHyphen/>
      </w:r>
      <w:r w:rsidRPr="000D29AC">
        <w:rPr>
          <w:rFonts w:ascii="Times New Roman" w:hAnsi="Times New Roman"/>
          <w:sz w:val="20"/>
        </w:rPr>
        <w:t>tigheter i hela Sverige. Söderport Fastigheter AB tillträdde fastig</w:t>
      </w:r>
      <w:r>
        <w:rPr>
          <w:rFonts w:ascii="Times New Roman" w:hAnsi="Times New Roman"/>
          <w:sz w:val="20"/>
        </w:rPr>
        <w:softHyphen/>
      </w:r>
      <w:r w:rsidRPr="000D29AC">
        <w:rPr>
          <w:rFonts w:ascii="Times New Roman" w:hAnsi="Times New Roman"/>
          <w:sz w:val="20"/>
        </w:rPr>
        <w:t>heterna i slutet av december 2012. Den 25 januari 2013 meddelade Aktie</w:t>
      </w:r>
      <w:r w:rsidRPr="000D29AC">
        <w:rPr>
          <w:rFonts w:ascii="Times New Roman" w:hAnsi="Times New Roman"/>
          <w:sz w:val="20"/>
        </w:rPr>
        <w:softHyphen/>
        <w:t>bolaget Svensk Bilprovnings ägare att man avsåg dela bolaget i två delar. Beslutet fattades sedan vid en extra bolagsstämma den 26 februari 2013 och upp</w:t>
      </w:r>
      <w:r>
        <w:rPr>
          <w:rFonts w:ascii="Times New Roman" w:hAnsi="Times New Roman"/>
          <w:sz w:val="20"/>
        </w:rPr>
        <w:softHyphen/>
      </w:r>
      <w:r w:rsidRPr="000D29AC">
        <w:rPr>
          <w:rFonts w:ascii="Times New Roman" w:hAnsi="Times New Roman"/>
          <w:sz w:val="20"/>
        </w:rPr>
        <w:t>delningen slutfördes den 18 mars 2013. De icke statliga ägarna, som inne</w:t>
      </w:r>
      <w:r>
        <w:rPr>
          <w:rFonts w:ascii="Times New Roman" w:hAnsi="Times New Roman"/>
          <w:sz w:val="20"/>
        </w:rPr>
        <w:softHyphen/>
      </w:r>
      <w:r w:rsidRPr="000D29AC">
        <w:rPr>
          <w:rFonts w:ascii="Times New Roman" w:hAnsi="Times New Roman"/>
          <w:sz w:val="20"/>
        </w:rPr>
        <w:t>hade 48 procent av aktierna, blev hundraprocentiga ägare till det sydvästra stationsnätet, som varit till försäljning. Aktiebolaget Svensk Bil</w:t>
      </w:r>
      <w:r w:rsidRPr="000D29AC">
        <w:rPr>
          <w:rFonts w:ascii="Times New Roman" w:hAnsi="Times New Roman"/>
          <w:sz w:val="20"/>
        </w:rPr>
        <w:softHyphen/>
        <w:t>provning blev därigenom ett helstatligt bolag med ett rikstäckande stations</w:t>
      </w:r>
      <w:r w:rsidRPr="000D29AC">
        <w:rPr>
          <w:rFonts w:ascii="Times New Roman" w:hAnsi="Times New Roman"/>
          <w:sz w:val="20"/>
        </w:rPr>
        <w:softHyphen/>
        <w:t>nät. Under 202</w:t>
      </w:r>
      <w:r>
        <w:rPr>
          <w:rFonts w:ascii="Times New Roman" w:hAnsi="Times New Roman"/>
          <w:sz w:val="20"/>
        </w:rPr>
        <w:t>2</w:t>
      </w:r>
      <w:r w:rsidRPr="000D29AC">
        <w:rPr>
          <w:rFonts w:ascii="Times New Roman" w:hAnsi="Times New Roman"/>
          <w:sz w:val="20"/>
        </w:rPr>
        <w:t xml:space="preserve"> har inga ytterligare händelser skett. Punkten är inte slut</w:t>
      </w:r>
      <w:r>
        <w:rPr>
          <w:rFonts w:ascii="Times New Roman" w:hAnsi="Times New Roman"/>
          <w:sz w:val="20"/>
        </w:rPr>
        <w:softHyphen/>
      </w:r>
      <w:r w:rsidRPr="000D29AC">
        <w:rPr>
          <w:rFonts w:ascii="Times New Roman" w:hAnsi="Times New Roman"/>
          <w:sz w:val="20"/>
        </w:rPr>
        <w:t>behandlad.</w:t>
      </w:r>
    </w:p>
    <w:p w14:paraId="3AFDC07F" w14:textId="5E748911" w:rsidR="00E1418F" w:rsidRPr="000D29AC" w:rsidRDefault="00F515FF" w:rsidP="00E1418F">
      <w:pPr>
        <w:pStyle w:val="Rubrik5utannumrering"/>
        <w:rPr>
          <w:i w:val="0"/>
        </w:rPr>
      </w:pPr>
      <w:r>
        <w:t>3</w:t>
      </w:r>
      <w:r w:rsidR="00E1418F" w:rsidRPr="000D29AC">
        <w:t>. Rskr. 2009/10:220</w:t>
      </w:r>
      <w:r w:rsidR="00E1418F">
        <w:t xml:space="preserve"> </w:t>
      </w:r>
    </w:p>
    <w:p w14:paraId="33CE9324"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Nyemission i SAS AB (publ)</w:t>
      </w:r>
    </w:p>
    <w:p w14:paraId="16EFAA91"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2009/10:121, bet. 2009/10:FiU35</w:t>
      </w:r>
    </w:p>
    <w:p w14:paraId="036F3207" w14:textId="77777777"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2010/11:75 (Fi 29), 2011/12:75 (Fi 16), 2012/13:75 (Fi 6), 2013/14:75 (Fi 5), 2014/15:75 (N 7), 2015/16:75 (N 6), 2016/17:75 (N 6), 2017/18:75 (N 6), </w:t>
      </w:r>
      <w:r w:rsidRPr="000D29AC">
        <w:rPr>
          <w:rFonts w:ascii="Times New Roman" w:hAnsi="Times New Roman"/>
          <w:color w:val="000000" w:themeColor="text1"/>
          <w:sz w:val="20"/>
        </w:rPr>
        <w:t>2018/19:75 (N 6)</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4)</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4</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w:t>
      </w:r>
      <w:r w:rsidRPr="008F5969">
        <w:rPr>
          <w:rFonts w:ascii="Times New Roman" w:hAnsi="Times New Roman"/>
          <w:color w:val="000000" w:themeColor="text1"/>
          <w:sz w:val="20"/>
        </w:rPr>
        <w:t xml:space="preserve">:75 (N </w:t>
      </w:r>
      <w:r>
        <w:rPr>
          <w:rFonts w:ascii="Times New Roman" w:hAnsi="Times New Roman"/>
          <w:color w:val="000000" w:themeColor="text1"/>
          <w:sz w:val="20"/>
        </w:rPr>
        <w:t>4</w:t>
      </w:r>
      <w:r w:rsidRPr="008F5969">
        <w:rPr>
          <w:rFonts w:ascii="Times New Roman" w:hAnsi="Times New Roman"/>
          <w:color w:val="000000" w:themeColor="text1"/>
          <w:sz w:val="20"/>
        </w:rPr>
        <w:t>)</w:t>
      </w:r>
      <w:r>
        <w:rPr>
          <w:rFonts w:ascii="Times New Roman" w:hAnsi="Times New Roman"/>
          <w:color w:val="000000" w:themeColor="text1"/>
          <w:sz w:val="20"/>
        </w:rPr>
        <w:t>.</w:t>
      </w:r>
    </w:p>
    <w:p w14:paraId="5BDEF69B" w14:textId="51D065FE" w:rsidR="00E1418F" w:rsidRPr="000D29AC" w:rsidRDefault="00E1418F" w:rsidP="00E1418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Pr>
          <w:rFonts w:ascii="Times New Roman" w:hAnsi="Times New Roman"/>
          <w:sz w:val="20"/>
        </w:rPr>
        <w:t xml:space="preserve"> </w:t>
      </w:r>
    </w:p>
    <w:p w14:paraId="13A77DC4" w14:textId="77777777" w:rsidR="00E1418F" w:rsidRPr="000D29AC" w:rsidRDefault="00E1418F" w:rsidP="00E1418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B90796F" w14:textId="77777777" w:rsidR="00E1418F" w:rsidRDefault="00E1418F" w:rsidP="00E1418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3 om </w:t>
      </w:r>
      <w:r w:rsidRPr="000D29AC">
        <w:rPr>
          <w:rFonts w:ascii="Times New Roman" w:hAnsi="Times New Roman"/>
          <w:i/>
          <w:sz w:val="20"/>
        </w:rPr>
        <w:t>svenska statens fortsatta ägande i SAS AB</w:t>
      </w:r>
      <w:r w:rsidRPr="000D29AC">
        <w:rPr>
          <w:rFonts w:ascii="Times New Roman" w:hAnsi="Times New Roman"/>
          <w:sz w:val="20"/>
        </w:rPr>
        <w:t xml:space="preserve"> när det gäller a), b) och c): Regeringen har bemyndigande att vid lämplig tidpunkt minska ägandet i SAS AB. Den 13 oktober 2016 sålde svenska staten 13,8 miljo</w:t>
      </w:r>
      <w:r w:rsidRPr="000D29AC">
        <w:rPr>
          <w:rFonts w:ascii="Times New Roman" w:hAnsi="Times New Roman"/>
          <w:sz w:val="20"/>
        </w:rPr>
        <w:softHyphen/>
        <w:t>ner stamaktier i SAS AB för sammanlagt 213,9 miljoner kronor. Genom försäljningen minskade svenska statens ägarandel från ca 21,4 procent till ca 17,2 procent av stamaktierna. Försäljningen genom</w:t>
      </w:r>
      <w:r w:rsidRPr="000D29AC">
        <w:rPr>
          <w:rFonts w:ascii="Times New Roman" w:hAnsi="Times New Roman"/>
          <w:sz w:val="20"/>
        </w:rPr>
        <w:softHyphen/>
        <w:t>fördes tillsammans med norska staten. Tillsammans sålde staterna 23 miljoner stamaktier motsvarande ca 7 procent av det totala antalet stamaktier i SAS AB. Efter försäljningen ägde svenska staten 56,7 miljoner stamaktier i SAS AB. SAS AB genomförde under 2017 en företrädesemission där svenska staten inte tecknade aktier. Genom utspädning minskade därmed statens ägar</w:t>
      </w:r>
      <w:r>
        <w:rPr>
          <w:rFonts w:ascii="Times New Roman" w:hAnsi="Times New Roman"/>
          <w:sz w:val="20"/>
        </w:rPr>
        <w:softHyphen/>
      </w:r>
      <w:r w:rsidRPr="000D29AC">
        <w:rPr>
          <w:rFonts w:ascii="Times New Roman" w:hAnsi="Times New Roman"/>
          <w:sz w:val="20"/>
        </w:rPr>
        <w:t>andel till 14,8 procent av stamaktierna i bolaget. I juni 2020 bemyndigades regeringen att för statens räkning förvärva aktier eller andelar eller vidta andra liknande åtgärder som syftar till att rekapitalisera SAS AB med ett belopp om högst 5 miljarder kronor och inom denna ram öka statens röst och ägarandel i bolaget (prop. 2019/20:187, bet. 2019/20:FiU62, rskr. 2019/20:364). Efter det att rekapitaliseringen av SAS AB slutförts under hösten 2020 äger svenska staten 1 584</w:t>
      </w:r>
      <w:r w:rsidRPr="002B4CF8">
        <w:rPr>
          <w:rFonts w:ascii="Times New Roman" w:hAnsi="Times New Roman"/>
          <w:sz w:val="20"/>
        </w:rPr>
        <w:t xml:space="preserve"> 296 144 </w:t>
      </w:r>
      <w:r w:rsidRPr="000D29AC">
        <w:rPr>
          <w:rFonts w:ascii="Times New Roman" w:hAnsi="Times New Roman"/>
          <w:sz w:val="20"/>
        </w:rPr>
        <w:t>stamaktier vilket mot</w:t>
      </w:r>
      <w:r>
        <w:rPr>
          <w:rFonts w:ascii="Times New Roman" w:hAnsi="Times New Roman"/>
          <w:sz w:val="20"/>
        </w:rPr>
        <w:softHyphen/>
      </w:r>
      <w:r w:rsidRPr="000D29AC">
        <w:rPr>
          <w:rFonts w:ascii="Times New Roman" w:hAnsi="Times New Roman"/>
          <w:sz w:val="20"/>
        </w:rPr>
        <w:t xml:space="preserve">svarar ca 21,8 procent av totala antalet stamaktier i bolaget. Regeringens ambition är fortsatt att vid lämplig tidpunkt minska ägandet i SAS AB. Se </w:t>
      </w:r>
    </w:p>
    <w:p w14:paraId="108F57C4" w14:textId="6FDA282B" w:rsidR="00E1418F" w:rsidRDefault="00E1418F" w:rsidP="00E1418F">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även rskr. 2015/16:90 </w:t>
      </w:r>
      <w:r w:rsidR="00337671">
        <w:rPr>
          <w:rFonts w:ascii="Times New Roman" w:hAnsi="Times New Roman"/>
          <w:sz w:val="20"/>
        </w:rPr>
        <w:t xml:space="preserve">(jfr Fi 12) </w:t>
      </w:r>
      <w:r w:rsidRPr="000D29AC">
        <w:rPr>
          <w:rFonts w:ascii="Times New Roman" w:hAnsi="Times New Roman"/>
          <w:sz w:val="20"/>
        </w:rPr>
        <w:t>och rskr. 2019/20:364</w:t>
      </w:r>
      <w:r w:rsidR="00337671">
        <w:rPr>
          <w:rFonts w:ascii="Times New Roman" w:hAnsi="Times New Roman"/>
          <w:sz w:val="20"/>
        </w:rPr>
        <w:t xml:space="preserve"> (jfr Fi 28)</w:t>
      </w:r>
      <w:r w:rsidRPr="000D29AC">
        <w:rPr>
          <w:rFonts w:ascii="Times New Roman" w:hAnsi="Times New Roman"/>
          <w:sz w:val="20"/>
        </w:rPr>
        <w:t xml:space="preserve">. </w:t>
      </w:r>
      <w:r w:rsidRPr="00BE5CB7">
        <w:rPr>
          <w:rFonts w:ascii="Times New Roman" w:hAnsi="Times New Roman"/>
          <w:sz w:val="20"/>
        </w:rPr>
        <w:t xml:space="preserve">Punkten är inte </w:t>
      </w:r>
      <w:r>
        <w:rPr>
          <w:rFonts w:ascii="Times New Roman" w:hAnsi="Times New Roman"/>
          <w:sz w:val="20"/>
        </w:rPr>
        <w:t>slutbehandlad.</w:t>
      </w:r>
    </w:p>
    <w:p w14:paraId="44E95C2F" w14:textId="469A40A6" w:rsidR="0089292F" w:rsidRPr="000D29AC" w:rsidRDefault="0089292F" w:rsidP="0089292F">
      <w:pPr>
        <w:pStyle w:val="Rubrik4utannumrering"/>
      </w:pPr>
      <w:r w:rsidRPr="000D29AC">
        <w:t>Riksmötet 20</w:t>
      </w:r>
      <w:r>
        <w:t>10</w:t>
      </w:r>
      <w:r w:rsidRPr="000D29AC">
        <w:t>/1</w:t>
      </w:r>
      <w:r>
        <w:t>1</w:t>
      </w:r>
    </w:p>
    <w:p w14:paraId="4430B782" w14:textId="1BEF97EF" w:rsidR="00B3027A" w:rsidRPr="000D29AC" w:rsidRDefault="00F515FF" w:rsidP="0089292F">
      <w:pPr>
        <w:pStyle w:val="Rubrik5utannumrering"/>
        <w:spacing w:before="0"/>
        <w:rPr>
          <w:i w:val="0"/>
        </w:rPr>
      </w:pPr>
      <w:bookmarkStart w:id="261" w:name="_Hlk503536358"/>
      <w:r>
        <w:t>4</w:t>
      </w:r>
      <w:r w:rsidR="00B3027A" w:rsidRPr="000D29AC">
        <w:t xml:space="preserve">. Rskr. 2010/11:132 </w:t>
      </w:r>
      <w:r w:rsidR="00B3027A">
        <w:t xml:space="preserve"> </w:t>
      </w:r>
    </w:p>
    <w:p w14:paraId="1BFCCD12" w14:textId="77777777" w:rsidR="00B3027A" w:rsidRPr="000D29AC" w:rsidRDefault="00B3027A" w:rsidP="00B30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Utgiftsområde 24 Näringsliv</w:t>
      </w:r>
    </w:p>
    <w:p w14:paraId="4C53F305" w14:textId="77777777" w:rsidR="00B3027A" w:rsidRPr="000D29AC" w:rsidRDefault="00B3027A" w:rsidP="00B30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2010/11:1, bet. 2010/11:NU1</w:t>
      </w:r>
    </w:p>
    <w:p w14:paraId="4B9EEB98" w14:textId="77777777" w:rsidR="00B3027A" w:rsidRPr="000D29AC" w:rsidRDefault="00B3027A" w:rsidP="00B30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2010/11:75 (N 58), 2011/12:75 (N 14), 2012/13:75 (N 10), 2013/14:75 (N 8), 2014/15:75 (N 10), 2015/16:75 </w:t>
      </w:r>
    </w:p>
    <w:p w14:paraId="2AC10BD3" w14:textId="77777777" w:rsidR="00B3027A" w:rsidRPr="000D29AC" w:rsidRDefault="00B3027A" w:rsidP="00B30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(N 9), 2016/17:75 (N 9), 2017/18:75 (N 9), </w:t>
      </w:r>
      <w:r w:rsidRPr="000D29AC">
        <w:rPr>
          <w:rFonts w:ascii="Times New Roman" w:hAnsi="Times New Roman"/>
          <w:color w:val="000000" w:themeColor="text1"/>
          <w:sz w:val="20"/>
        </w:rPr>
        <w:t>2018/19:75 (N 8)</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6)</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6</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w:t>
      </w:r>
      <w:r w:rsidRPr="008F5969">
        <w:rPr>
          <w:rFonts w:ascii="Times New Roman" w:hAnsi="Times New Roman"/>
          <w:color w:val="000000" w:themeColor="text1"/>
          <w:sz w:val="20"/>
        </w:rPr>
        <w:t xml:space="preserve">:75 (N </w:t>
      </w:r>
      <w:r>
        <w:rPr>
          <w:rFonts w:ascii="Times New Roman" w:hAnsi="Times New Roman"/>
          <w:color w:val="000000" w:themeColor="text1"/>
          <w:sz w:val="20"/>
        </w:rPr>
        <w:t>6</w:t>
      </w:r>
      <w:r w:rsidRPr="008F5969">
        <w:rPr>
          <w:rFonts w:ascii="Times New Roman" w:hAnsi="Times New Roman"/>
          <w:color w:val="000000" w:themeColor="text1"/>
          <w:sz w:val="20"/>
        </w:rPr>
        <w:t>)</w:t>
      </w:r>
      <w:r>
        <w:rPr>
          <w:rFonts w:ascii="Times New Roman" w:hAnsi="Times New Roman"/>
          <w:color w:val="000000" w:themeColor="text1"/>
          <w:sz w:val="20"/>
        </w:rPr>
        <w:t>.</w:t>
      </w:r>
    </w:p>
    <w:p w14:paraId="4AEF5CD1" w14:textId="4955E17B" w:rsidR="00B3027A" w:rsidRPr="000D29AC" w:rsidRDefault="00B3027A" w:rsidP="00B30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slutbehandlad.</w:t>
      </w:r>
      <w:r>
        <w:rPr>
          <w:rFonts w:ascii="Times New Roman" w:hAnsi="Times New Roman"/>
          <w:sz w:val="20"/>
        </w:rPr>
        <w:t xml:space="preserve"> </w:t>
      </w:r>
    </w:p>
    <w:p w14:paraId="5BC89C7C" w14:textId="77777777" w:rsidR="00B3027A" w:rsidRPr="000D29AC" w:rsidRDefault="00B3027A" w:rsidP="00B3027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A2823BA" w14:textId="77777777" w:rsidR="00B3027A" w:rsidRPr="000D29AC" w:rsidRDefault="00B3027A" w:rsidP="00B30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3 om </w:t>
      </w:r>
      <w:r w:rsidRPr="000D29AC">
        <w:rPr>
          <w:rFonts w:ascii="Times New Roman" w:hAnsi="Times New Roman"/>
          <w:i/>
          <w:sz w:val="20"/>
        </w:rPr>
        <w:t xml:space="preserve">anslag m.m. inom utgiftsområde 24 Näringsliv </w:t>
      </w:r>
      <w:r w:rsidRPr="000D29AC">
        <w:rPr>
          <w:rFonts w:ascii="Times New Roman" w:hAnsi="Times New Roman"/>
          <w:sz w:val="20"/>
        </w:rPr>
        <w:t xml:space="preserve">när det gäller g): Regeringen uppdrog den 22 december 2010 åt Riksgäldskontoret att ingå avtal med Volvo Personvagnar AB (Volvo) och övriga berörda parter om en statlig garanti på upp till 3,55 miljarder kronor för lån i Europeiska investeringsbanken (EIB).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slutförde för</w:t>
      </w:r>
      <w:r w:rsidRPr="000D29AC">
        <w:rPr>
          <w:rFonts w:ascii="Times New Roman" w:hAnsi="Times New Roman"/>
          <w:sz w:val="20"/>
        </w:rPr>
        <w:softHyphen/>
        <w:t>hand</w:t>
      </w:r>
      <w:r w:rsidRPr="000D29AC">
        <w:rPr>
          <w:rFonts w:ascii="Times New Roman" w:hAnsi="Times New Roman"/>
          <w:sz w:val="20"/>
        </w:rPr>
        <w:softHyphen/>
        <w:t xml:space="preserve">lingarna och undertecknade avtalen den 22 december 2010. Fram till den 13 december 2012 hade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ställt ut garantier för låne</w:t>
      </w:r>
      <w:r>
        <w:rPr>
          <w:rFonts w:ascii="Times New Roman" w:hAnsi="Times New Roman"/>
          <w:sz w:val="20"/>
        </w:rPr>
        <w:softHyphen/>
      </w:r>
      <w:r w:rsidRPr="000D29AC">
        <w:rPr>
          <w:rFonts w:ascii="Times New Roman" w:hAnsi="Times New Roman"/>
          <w:sz w:val="20"/>
        </w:rPr>
        <w:t xml:space="preserve">trancher på totalt 2,625 miljarder kronor. Den 13 december 2012 betalade Volvo i förtid tillbaka sitt EIB-lån samt avgifter för garantin till </w:t>
      </w:r>
      <w:r>
        <w:rPr>
          <w:rFonts w:ascii="Times New Roman" w:hAnsi="Times New Roman"/>
          <w:sz w:val="20"/>
        </w:rPr>
        <w:t>Riks</w:t>
      </w:r>
      <w:r>
        <w:rPr>
          <w:rFonts w:ascii="Times New Roman" w:hAnsi="Times New Roman"/>
          <w:sz w:val="20"/>
        </w:rPr>
        <w:softHyphen/>
        <w:t>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som samtidigt löstes från sitt garantiåtagande.</w:t>
      </w:r>
    </w:p>
    <w:p w14:paraId="30EF78E1" w14:textId="1F43F388" w:rsidR="00B3027A" w:rsidRDefault="00B3027A" w:rsidP="00B3027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D29AC">
        <w:rPr>
          <w:rFonts w:ascii="Times New Roman" w:hAnsi="Times New Roman"/>
          <w:sz w:val="20"/>
        </w:rPr>
        <w:t xml:space="preserve">Saab Automobile AB (Saab) och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 xml:space="preserve">tecknade i februari 2010 avtal om statliga lånegarantier för EIB-lån på upp till 400 miljoner euro. Fram till april 2011 hade 217 miljoner euro av EIB-lånet utbetalats. Saab fick i slutet av mars 2011 problem med sin likviditet. Med anledning av detta fattade regeringen beslut om ändringar i Saabs garantivillkor för att möjliggöra försäljning av Saabs industrifastighet. Den 28 oktober 2011 beslutade regeringen även att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under vissa förutsätt</w:t>
      </w:r>
      <w:r>
        <w:rPr>
          <w:rFonts w:ascii="Times New Roman" w:hAnsi="Times New Roman"/>
          <w:sz w:val="20"/>
        </w:rPr>
        <w:softHyphen/>
      </w:r>
      <w:r w:rsidRPr="000D29AC">
        <w:rPr>
          <w:rFonts w:ascii="Times New Roman" w:hAnsi="Times New Roman"/>
          <w:sz w:val="20"/>
        </w:rPr>
        <w:t>ningar skulle kunna medge att Saab under kort tid utnyttjade del av Saab Auto</w:t>
      </w:r>
      <w:r w:rsidRPr="000D29AC">
        <w:rPr>
          <w:rFonts w:ascii="Times New Roman" w:hAnsi="Times New Roman"/>
          <w:sz w:val="20"/>
        </w:rPr>
        <w:softHyphen/>
        <w:t>mobile Parts AB:s (Parts) kassa. Saab lyckades trots beslut om rekon</w:t>
      </w:r>
      <w:r w:rsidRPr="000D29AC">
        <w:rPr>
          <w:rFonts w:ascii="Times New Roman" w:hAnsi="Times New Roman"/>
          <w:sz w:val="20"/>
        </w:rPr>
        <w:softHyphen/>
        <w:t xml:space="preserve">struktion inte lösa sina problem och företaget försattes den 19 december 2011 i konkurs. Med anledning av konkursen fattade regeringen den 22 december 2011 beslut om bemyndigande för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 xml:space="preserve">att vidta åtgärder för att effektivt kunna bevaka statens intressen i konkursen.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 xml:space="preserve">infriade slutligen före årsskiftet 2011/12 på begäran av EIB det statliga garantiåtagandet och betalade </w:t>
      </w:r>
      <w:r>
        <w:rPr>
          <w:rFonts w:ascii="Times New Roman" w:hAnsi="Times New Roman"/>
          <w:sz w:val="20"/>
        </w:rPr>
        <w:t>S</w:t>
      </w:r>
      <w:r w:rsidRPr="000D29AC">
        <w:rPr>
          <w:rFonts w:ascii="Times New Roman" w:hAnsi="Times New Roman"/>
          <w:sz w:val="20"/>
        </w:rPr>
        <w:t>aabs skulder på strax över 2 miljarder kronor till EIB. Staten hade därmed en motsvarande fordran på konkurs</w:t>
      </w:r>
      <w:r w:rsidRPr="000D29AC">
        <w:rPr>
          <w:rFonts w:ascii="Times New Roman" w:hAnsi="Times New Roman"/>
          <w:sz w:val="20"/>
        </w:rPr>
        <w:softHyphen/>
        <w:t>boet. Som säkerheter för garantiåtagandet hade staten som pant erhållit aktierna i Saabs dotterbolag Saab Automobile Tools AB (Tools) och Parts. Konkurs</w:t>
      </w:r>
      <w:r w:rsidRPr="000D29AC">
        <w:rPr>
          <w:rFonts w:ascii="Times New Roman" w:hAnsi="Times New Roman"/>
          <w:sz w:val="20"/>
        </w:rPr>
        <w:softHyphen/>
        <w:t>förvaltaren sålde under sommaren 2012 merparten av konkursboet till National Electric Vehicle Sweden AB. Affären inklu</w:t>
      </w:r>
      <w:r w:rsidRPr="000D29AC">
        <w:rPr>
          <w:rFonts w:ascii="Times New Roman" w:hAnsi="Times New Roman"/>
          <w:sz w:val="20"/>
        </w:rPr>
        <w:softHyphen/>
        <w:t>de</w:t>
      </w:r>
      <w:r w:rsidRPr="000D29AC">
        <w:rPr>
          <w:rFonts w:ascii="Times New Roman" w:hAnsi="Times New Roman"/>
          <w:sz w:val="20"/>
        </w:rPr>
        <w:softHyphen/>
        <w:t xml:space="preserve">rade Tools men inte Parts. Den 18 december 2012 genomförde </w:t>
      </w:r>
      <w:r>
        <w:rPr>
          <w:rFonts w:ascii="Times New Roman" w:hAnsi="Times New Roman"/>
          <w:sz w:val="20"/>
        </w:rPr>
        <w:t>Riks</w:t>
      </w:r>
      <w:r>
        <w:rPr>
          <w:rFonts w:ascii="Times New Roman" w:hAnsi="Times New Roman"/>
          <w:sz w:val="20"/>
        </w:rPr>
        <w:softHyphen/>
        <w:t>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en pant</w:t>
      </w:r>
      <w:r w:rsidRPr="000D29AC">
        <w:rPr>
          <w:rFonts w:ascii="Times New Roman" w:hAnsi="Times New Roman"/>
          <w:sz w:val="20"/>
        </w:rPr>
        <w:softHyphen/>
        <w:t>realisa</w:t>
      </w:r>
      <w:r w:rsidRPr="000D29AC">
        <w:rPr>
          <w:rFonts w:ascii="Times New Roman" w:hAnsi="Times New Roman"/>
          <w:sz w:val="20"/>
        </w:rPr>
        <w:softHyphen/>
        <w:t>tion och tog över aktierna i Parts från konkursboet. Rege</w:t>
      </w:r>
      <w:r w:rsidRPr="000D29AC">
        <w:rPr>
          <w:rFonts w:ascii="Times New Roman" w:hAnsi="Times New Roman"/>
          <w:sz w:val="20"/>
        </w:rPr>
        <w:softHyphen/>
        <w:t xml:space="preserve">ringen uppdrog den 24 januari 2013 åt </w:t>
      </w:r>
      <w:r>
        <w:rPr>
          <w:rFonts w:ascii="Times New Roman" w:hAnsi="Times New Roman"/>
          <w:sz w:val="20"/>
        </w:rPr>
        <w:t>Riksgälds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att överföra aktierna i Parts till Regeringskansliet (Finans</w:t>
      </w:r>
      <w:r w:rsidRPr="000D29AC">
        <w:rPr>
          <w:rFonts w:ascii="Times New Roman" w:hAnsi="Times New Roman"/>
          <w:sz w:val="20"/>
        </w:rPr>
        <w:softHyphen/>
        <w:t xml:space="preserve">departementet). Detta skedde den 25 januari 2013. I november 2013 bytte Parts namn till Orio AB. </w:t>
      </w:r>
      <w:bookmarkStart w:id="262" w:name="_Hlk61620261"/>
      <w:r>
        <w:rPr>
          <w:rFonts w:ascii="Times New Roman" w:hAnsi="Times New Roman"/>
          <w:sz w:val="20"/>
        </w:rPr>
        <w:t>Riks</w:t>
      </w:r>
      <w:r>
        <w:rPr>
          <w:rFonts w:ascii="Times New Roman" w:hAnsi="Times New Roman"/>
          <w:sz w:val="20"/>
        </w:rPr>
        <w:softHyphen/>
        <w:t>gälds</w:t>
      </w:r>
      <w:r>
        <w:rPr>
          <w:rFonts w:ascii="Times New Roman" w:hAnsi="Times New Roman"/>
          <w:sz w:val="20"/>
        </w:rPr>
        <w:softHyphen/>
        <w:t>kontoret</w:t>
      </w:r>
      <w:r w:rsidRPr="000D29AC" w:rsidDel="00E334AA">
        <w:rPr>
          <w:rFonts w:ascii="Times New Roman" w:hAnsi="Times New Roman"/>
          <w:sz w:val="20"/>
        </w:rPr>
        <w:t xml:space="preserve"> </w:t>
      </w:r>
      <w:r w:rsidRPr="000D29AC">
        <w:rPr>
          <w:rFonts w:ascii="Times New Roman" w:hAnsi="Times New Roman"/>
          <w:sz w:val="20"/>
        </w:rPr>
        <w:t>bevakar sedan 2014 statens återstående fordringar i konkur</w:t>
      </w:r>
      <w:r>
        <w:rPr>
          <w:rFonts w:ascii="Times New Roman" w:hAnsi="Times New Roman"/>
          <w:sz w:val="20"/>
        </w:rPr>
        <w:softHyphen/>
      </w:r>
      <w:r w:rsidRPr="000D29AC">
        <w:rPr>
          <w:rFonts w:ascii="Times New Roman" w:hAnsi="Times New Roman"/>
          <w:sz w:val="20"/>
        </w:rPr>
        <w:t>sen. Saabs konkurs avslutad</w:t>
      </w:r>
      <w:r>
        <w:rPr>
          <w:rFonts w:ascii="Times New Roman" w:hAnsi="Times New Roman"/>
          <w:sz w:val="20"/>
        </w:rPr>
        <w:t>es 2022, efter det att konkurs</w:t>
      </w:r>
      <w:r>
        <w:rPr>
          <w:rFonts w:ascii="Times New Roman" w:hAnsi="Times New Roman"/>
          <w:sz w:val="20"/>
        </w:rPr>
        <w:softHyphen/>
        <w:t>f</w:t>
      </w:r>
      <w:r w:rsidRPr="004B3337">
        <w:rPr>
          <w:rFonts w:ascii="Times New Roman" w:hAnsi="Times New Roman"/>
          <w:sz w:val="20"/>
        </w:rPr>
        <w:t>örvaltarna den 21 december 2021 kommit in med ett utdelningsförslag till Vänersborgs tingsrätt. Förvaltarna ha</w:t>
      </w:r>
      <w:r>
        <w:rPr>
          <w:rFonts w:ascii="Times New Roman" w:hAnsi="Times New Roman"/>
          <w:sz w:val="20"/>
        </w:rPr>
        <w:t>de</w:t>
      </w:r>
      <w:r w:rsidRPr="004B3337">
        <w:rPr>
          <w:rFonts w:ascii="Times New Roman" w:hAnsi="Times New Roman"/>
          <w:sz w:val="20"/>
        </w:rPr>
        <w:t xml:space="preserve"> också upprättat förvaltnings</w:t>
      </w:r>
      <w:r>
        <w:rPr>
          <w:rFonts w:ascii="Times New Roman" w:hAnsi="Times New Roman"/>
          <w:sz w:val="20"/>
        </w:rPr>
        <w:softHyphen/>
      </w:r>
      <w:r w:rsidRPr="004B3337">
        <w:rPr>
          <w:rFonts w:ascii="Times New Roman" w:hAnsi="Times New Roman"/>
          <w:sz w:val="20"/>
        </w:rPr>
        <w:t xml:space="preserve">redogörelse och slutredovisning. </w:t>
      </w:r>
      <w:bookmarkEnd w:id="262"/>
      <w:r w:rsidRPr="00DA5D12">
        <w:rPr>
          <w:rFonts w:ascii="Times New Roman" w:hAnsi="Times New Roman"/>
          <w:sz w:val="20"/>
        </w:rPr>
        <w:t>Regeringen beslutade den 7 juni 2022 att sälja Orio AB till Hedin Mobility Group AB, vilket redovisades i budgetpropositionen för 2023 (prop. 2022/23:1 utgiftsområde 24</w:t>
      </w:r>
      <w:r>
        <w:rPr>
          <w:rFonts w:ascii="Times New Roman" w:hAnsi="Times New Roman"/>
          <w:sz w:val="20"/>
        </w:rPr>
        <w:t xml:space="preserve"> avsnitt 3.5 s. 43</w:t>
      </w:r>
      <w:r w:rsidRPr="00DA5D12">
        <w:rPr>
          <w:rFonts w:ascii="Times New Roman" w:hAnsi="Times New Roman"/>
          <w:sz w:val="20"/>
        </w:rPr>
        <w:t xml:space="preserve">). </w:t>
      </w:r>
      <w:r w:rsidRPr="00484EB7">
        <w:rPr>
          <w:rFonts w:ascii="Times New Roman" w:hAnsi="Times New Roman"/>
          <w:sz w:val="20"/>
        </w:rPr>
        <w:t>Affärens totala värde beräk</w:t>
      </w:r>
      <w:r>
        <w:rPr>
          <w:rFonts w:ascii="Times New Roman" w:hAnsi="Times New Roman"/>
          <w:sz w:val="20"/>
        </w:rPr>
        <w:softHyphen/>
      </w:r>
      <w:r w:rsidRPr="00484EB7">
        <w:rPr>
          <w:rFonts w:ascii="Times New Roman" w:hAnsi="Times New Roman"/>
          <w:sz w:val="20"/>
        </w:rPr>
        <w:t xml:space="preserve">nades till 503 miljoner kronor inkl. en tilläggsköpeskilling motsvarande det belopp som Orio AB förväntades erhålla från </w:t>
      </w:r>
      <w:r>
        <w:rPr>
          <w:rFonts w:ascii="Times New Roman" w:hAnsi="Times New Roman"/>
          <w:sz w:val="20"/>
        </w:rPr>
        <w:t>Saabs</w:t>
      </w:r>
      <w:r w:rsidRPr="00484EB7">
        <w:rPr>
          <w:rFonts w:ascii="Times New Roman" w:hAnsi="Times New Roman"/>
          <w:sz w:val="20"/>
        </w:rPr>
        <w:t xml:space="preserve"> konkursbo. För</w:t>
      </w:r>
      <w:r>
        <w:rPr>
          <w:rFonts w:ascii="Times New Roman" w:hAnsi="Times New Roman"/>
          <w:sz w:val="20"/>
        </w:rPr>
        <w:softHyphen/>
      </w:r>
      <w:r w:rsidRPr="00484EB7">
        <w:rPr>
          <w:rFonts w:ascii="Times New Roman" w:hAnsi="Times New Roman"/>
          <w:sz w:val="20"/>
        </w:rPr>
        <w:t>säljningen slutfördes den 9 juni 2022. Efter avdrag för försäljningskostna</w:t>
      </w:r>
      <w:r>
        <w:rPr>
          <w:rFonts w:ascii="Times New Roman" w:hAnsi="Times New Roman"/>
          <w:sz w:val="20"/>
        </w:rPr>
        <w:softHyphen/>
      </w:r>
      <w:r w:rsidRPr="00484EB7">
        <w:rPr>
          <w:rFonts w:ascii="Times New Roman" w:hAnsi="Times New Roman"/>
          <w:sz w:val="20"/>
        </w:rPr>
        <w:t>der redovisades försäljningslikviden mot Riksgäldskontorets garantireserv för garantiverksamheten. Den 14</w:t>
      </w:r>
      <w:r w:rsidR="00D7295C">
        <w:rPr>
          <w:rFonts w:ascii="Times New Roman" w:hAnsi="Times New Roman"/>
          <w:sz w:val="20"/>
        </w:rPr>
        <w:t> </w:t>
      </w:r>
      <w:r w:rsidRPr="00484EB7">
        <w:rPr>
          <w:rFonts w:ascii="Times New Roman" w:hAnsi="Times New Roman"/>
          <w:sz w:val="20"/>
        </w:rPr>
        <w:t>oktober 2022 erhölls tilläggsköpe</w:t>
      </w:r>
      <w:r>
        <w:rPr>
          <w:rFonts w:ascii="Times New Roman" w:hAnsi="Times New Roman"/>
          <w:sz w:val="20"/>
        </w:rPr>
        <w:softHyphen/>
      </w:r>
      <w:r w:rsidRPr="00484EB7">
        <w:rPr>
          <w:rFonts w:ascii="Times New Roman" w:hAnsi="Times New Roman"/>
          <w:sz w:val="20"/>
        </w:rPr>
        <w:t>skillingen varefter det slutliga totala värdet för affären fastställdes till 508</w:t>
      </w:r>
      <w:r>
        <w:rPr>
          <w:rFonts w:ascii="Times New Roman" w:hAnsi="Times New Roman"/>
          <w:sz w:val="20"/>
        </w:rPr>
        <w:t> </w:t>
      </w:r>
      <w:r w:rsidRPr="00484EB7">
        <w:rPr>
          <w:rFonts w:ascii="Times New Roman" w:hAnsi="Times New Roman"/>
          <w:sz w:val="20"/>
        </w:rPr>
        <w:t>miljoner kronor</w:t>
      </w:r>
      <w:r w:rsidRPr="000D29AC">
        <w:rPr>
          <w:rFonts w:ascii="Times New Roman" w:hAnsi="Times New Roman"/>
          <w:sz w:val="20"/>
        </w:rPr>
        <w:t>. Punkten är slutbehandlad.</w:t>
      </w:r>
    </w:p>
    <w:bookmarkEnd w:id="261"/>
    <w:p w14:paraId="459E1A52" w14:textId="77777777" w:rsidR="00721738" w:rsidRPr="00721738" w:rsidRDefault="00721738" w:rsidP="00A05778">
      <w:pPr>
        <w:pStyle w:val="Rubrik4utannumrering"/>
      </w:pPr>
      <w:r w:rsidRPr="00721738">
        <w:t>Riksmötet 2011/12</w:t>
      </w:r>
    </w:p>
    <w:p w14:paraId="5D64A00B" w14:textId="4A5223CF" w:rsidR="00C1331A" w:rsidRPr="00721738" w:rsidRDefault="00F515FF" w:rsidP="002201E8">
      <w:pPr>
        <w:pStyle w:val="Rubrik5utannumrering"/>
        <w:spacing w:before="0"/>
      </w:pPr>
      <w:r>
        <w:t>5</w:t>
      </w:r>
      <w:r w:rsidR="00C1331A" w:rsidRPr="00721738">
        <w:t>. Rskr. 2011/12:170</w:t>
      </w:r>
    </w:p>
    <w:p w14:paraId="785CA12E"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Allmänna motioner om inkomstskatter</w:t>
      </w:r>
    </w:p>
    <w:p w14:paraId="14A06417"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Bet. 2011/12:SkU13</w:t>
      </w:r>
    </w:p>
    <w:p w14:paraId="682C7BED"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Tidigare redovisad, se skr. 2012/13:75 (Fi 33), 2013/14:75 (Fi 18), 2014/15:75 (Fi 13), 2015/16:75 (Fi 9), 2016/17:75 (Fi 6), 2017/18:75 (Fi 4), 2018/19:75 (Fi 3</w:t>
      </w:r>
      <w:r w:rsidRPr="00007196">
        <w:rPr>
          <w:rFonts w:ascii="Times New Roman" w:hAnsi="Times New Roman"/>
          <w:sz w:val="20"/>
        </w:rPr>
        <w:t>)</w:t>
      </w:r>
      <w:r w:rsidR="000B20D9">
        <w:rPr>
          <w:rFonts w:ascii="Times New Roman" w:hAnsi="Times New Roman"/>
          <w:sz w:val="20"/>
        </w:rPr>
        <w:t xml:space="preserve">, </w:t>
      </w:r>
      <w:r w:rsidRPr="009150BF">
        <w:rPr>
          <w:rFonts w:ascii="Times New Roman" w:hAnsi="Times New Roman"/>
          <w:sz w:val="20"/>
        </w:rPr>
        <w:t>2019/20:75 (Fi</w:t>
      </w:r>
      <w:r>
        <w:rPr>
          <w:rFonts w:ascii="Times New Roman" w:hAnsi="Times New Roman"/>
          <w:sz w:val="20"/>
        </w:rPr>
        <w:t> 3</w:t>
      </w:r>
      <w:r w:rsidR="00721738" w:rsidRPr="00721738">
        <w:rPr>
          <w:rFonts w:ascii="Times New Roman" w:hAnsi="Times New Roman"/>
          <w:sz w:val="20"/>
        </w:rPr>
        <w:t>), 2020/21:75 (Fi 3) och 2021/22</w:t>
      </w:r>
      <w:r w:rsidR="000B20D9" w:rsidRPr="00133A12">
        <w:rPr>
          <w:rFonts w:ascii="Times New Roman" w:hAnsi="Times New Roman"/>
          <w:sz w:val="20"/>
        </w:rPr>
        <w:t>:75 (Fi</w:t>
      </w:r>
      <w:r w:rsidR="000B20D9">
        <w:rPr>
          <w:rFonts w:ascii="Times New Roman" w:hAnsi="Times New Roman"/>
          <w:sz w:val="20"/>
        </w:rPr>
        <w:t> 3</w:t>
      </w:r>
      <w:r w:rsidR="000B20D9" w:rsidRPr="00133A12">
        <w:rPr>
          <w:rFonts w:ascii="Times New Roman" w:hAnsi="Times New Roman"/>
          <w:sz w:val="20"/>
        </w:rPr>
        <w:t>).</w:t>
      </w:r>
    </w:p>
    <w:p w14:paraId="0D9B2E6F" w14:textId="77777777" w:rsidR="00721738" w:rsidRPr="00721738" w:rsidRDefault="00721738"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5510B0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21CA70" w14:textId="5355B6D9"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16 om </w:t>
      </w:r>
      <w:r w:rsidRPr="00721738">
        <w:rPr>
          <w:rFonts w:ascii="Times New Roman" w:hAnsi="Times New Roman"/>
          <w:i/>
          <w:iCs/>
          <w:sz w:val="20"/>
        </w:rPr>
        <w:t>Öresundsavtalet</w:t>
      </w:r>
      <w:r w:rsidRPr="00721738">
        <w:rPr>
          <w:rFonts w:ascii="Times New Roman" w:hAnsi="Times New Roman"/>
          <w:sz w:val="20"/>
        </w:rPr>
        <w:t xml:space="preserve"> (reservation 15)*: Riksdagen har tillkänna-gett för regeringen vad som anförs i reservationen (bet. 2011/12:SkU13 s. 65). Ett gemensamt arbete med Danmark pågår </w:t>
      </w:r>
      <w:r w:rsidR="00BC258C">
        <w:rPr>
          <w:rFonts w:ascii="Times New Roman" w:hAnsi="Times New Roman"/>
          <w:sz w:val="20"/>
        </w:rPr>
        <w:t>sedan 201</w:t>
      </w:r>
      <w:r w:rsidR="00B41A62">
        <w:rPr>
          <w:rFonts w:ascii="Times New Roman" w:hAnsi="Times New Roman"/>
          <w:sz w:val="20"/>
        </w:rPr>
        <w:t>1</w:t>
      </w:r>
      <w:r w:rsidR="00BC258C">
        <w:rPr>
          <w:rFonts w:ascii="Times New Roman" w:hAnsi="Times New Roman"/>
          <w:sz w:val="20"/>
        </w:rPr>
        <w:t xml:space="preserve"> i syfte</w:t>
      </w:r>
      <w:r w:rsidRPr="00721738">
        <w:rPr>
          <w:rFonts w:ascii="Times New Roman" w:hAnsi="Times New Roman"/>
          <w:sz w:val="20"/>
        </w:rPr>
        <w:t xml:space="preserve"> att utvärdera den utjämningsordning som finns i 2003 års avtal mellan Sverige och Danmark om vissa skattefrågor (SFS 1996:1512 bilaga 4). Arbetet sker i linje med de förutsättningar som anges i avtalet. </w:t>
      </w:r>
      <w:r w:rsidR="00F92BCA">
        <w:rPr>
          <w:rFonts w:ascii="Times New Roman" w:hAnsi="Times New Roman"/>
          <w:sz w:val="20"/>
        </w:rPr>
        <w:t xml:space="preserve">Kontakter har under åren tagits på såväl politisk nivå som på tjänstemannanivå med </w:t>
      </w:r>
      <w:r w:rsidR="00F92BCA" w:rsidRPr="00AC4CCE">
        <w:rPr>
          <w:rFonts w:ascii="Times New Roman" w:hAnsi="Times New Roman"/>
          <w:sz w:val="20"/>
        </w:rPr>
        <w:t xml:space="preserve">avsikten att slutbehandla </w:t>
      </w:r>
      <w:r w:rsidR="00F92BCA">
        <w:rPr>
          <w:rFonts w:ascii="Times New Roman" w:hAnsi="Times New Roman"/>
          <w:sz w:val="20"/>
        </w:rPr>
        <w:t>tillkännagivandet</w:t>
      </w:r>
      <w:r w:rsidRPr="00721738">
        <w:rPr>
          <w:rFonts w:ascii="Times New Roman" w:hAnsi="Times New Roman"/>
          <w:sz w:val="20"/>
        </w:rPr>
        <w:t>. I budgetpropositionen för 2023 (prop. 2022/23:1 Förslag till statens budget för 2022, finansplan m.m. avsnitt 12.16) anges att frågan nu ingår som en del i ett förslag om en vidare översyn av 2003 års avtal. Eftersom en omförhandling av öresundsavtalet utgör kärnan i tillkännagivandet och också ingår som en del av pågående förhandling ansåg regeringen i budgetpropositionen därmed att tillkännagivandet var slutbehandlat. Punkten är slutbehandlad.</w:t>
      </w:r>
    </w:p>
    <w:p w14:paraId="6FAF354E" w14:textId="77777777" w:rsidR="00C35529" w:rsidRPr="00C35529" w:rsidRDefault="00C35529" w:rsidP="00C35529">
      <w:pPr>
        <w:pStyle w:val="Rubrik4utannumrering"/>
      </w:pPr>
      <w:r w:rsidRPr="00C35529">
        <w:t>Riksmötet 2012/13</w:t>
      </w:r>
    </w:p>
    <w:p w14:paraId="4D797D5A" w14:textId="05F2011E" w:rsidR="00C35529" w:rsidRPr="005F4A51" w:rsidRDefault="00F515FF" w:rsidP="005F4A51">
      <w:pPr>
        <w:pStyle w:val="Rubrik5utannumrering"/>
      </w:pPr>
      <w:r>
        <w:t>6</w:t>
      </w:r>
      <w:r w:rsidR="00C35529" w:rsidRPr="005F4A51">
        <w:t xml:space="preserve">. Rskr. 2012/13:103 </w:t>
      </w:r>
    </w:p>
    <w:p w14:paraId="48CACBD3" w14:textId="77777777" w:rsidR="00C35529" w:rsidRPr="000D29AC" w:rsidRDefault="00C35529" w:rsidP="00C355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Utgiftsområde 24 Näringsliv</w:t>
      </w:r>
    </w:p>
    <w:p w14:paraId="26FA273C" w14:textId="77777777" w:rsidR="00C35529" w:rsidRPr="000D29AC" w:rsidRDefault="00C35529" w:rsidP="00C355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2012/13:1, bet. 2012/13:NU1</w:t>
      </w:r>
    </w:p>
    <w:p w14:paraId="65BFEA82" w14:textId="77777777" w:rsidR="00C35529" w:rsidRPr="000D29AC" w:rsidRDefault="00C35529" w:rsidP="00C355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2012/13:75 (Fi 83), 2013/14:75 (Fi 20), 2014/15:75 (N 18), 2015/16:75 (N 15), 2016/17:75 (N 14), 2017/18:75 (N 13), </w:t>
      </w:r>
      <w:r w:rsidRPr="000D29AC">
        <w:rPr>
          <w:rFonts w:ascii="Times New Roman" w:hAnsi="Times New Roman"/>
          <w:color w:val="000000" w:themeColor="text1"/>
          <w:sz w:val="20"/>
        </w:rPr>
        <w:t>2018/19:75 (N 11)</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9)</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8</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w:t>
      </w:r>
      <w:r w:rsidRPr="008F5969">
        <w:rPr>
          <w:rFonts w:ascii="Times New Roman" w:hAnsi="Times New Roman"/>
          <w:color w:val="000000" w:themeColor="text1"/>
          <w:sz w:val="20"/>
        </w:rPr>
        <w:t xml:space="preserve">:75 (N </w:t>
      </w:r>
      <w:r>
        <w:rPr>
          <w:rFonts w:ascii="Times New Roman" w:hAnsi="Times New Roman"/>
          <w:color w:val="000000" w:themeColor="text1"/>
          <w:sz w:val="20"/>
        </w:rPr>
        <w:t>8</w:t>
      </w:r>
      <w:r w:rsidRPr="008F5969">
        <w:rPr>
          <w:rFonts w:ascii="Times New Roman" w:hAnsi="Times New Roman"/>
          <w:color w:val="000000" w:themeColor="text1"/>
          <w:sz w:val="20"/>
        </w:rPr>
        <w:t>)</w:t>
      </w:r>
      <w:r>
        <w:rPr>
          <w:rFonts w:ascii="Times New Roman" w:hAnsi="Times New Roman"/>
          <w:color w:val="000000" w:themeColor="text1"/>
          <w:sz w:val="20"/>
        </w:rPr>
        <w:t>.</w:t>
      </w:r>
    </w:p>
    <w:p w14:paraId="0E946288" w14:textId="24D03421" w:rsidR="00C35529" w:rsidRPr="000D29AC" w:rsidRDefault="00C35529" w:rsidP="00C3552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Pr>
          <w:rFonts w:ascii="Times New Roman" w:hAnsi="Times New Roman"/>
          <w:sz w:val="20"/>
        </w:rPr>
        <w:t xml:space="preserve"> </w:t>
      </w:r>
    </w:p>
    <w:p w14:paraId="6D94C50F" w14:textId="77777777" w:rsidR="00C35529" w:rsidRPr="000D29AC" w:rsidRDefault="00C35529" w:rsidP="00C3552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58BF7D" w14:textId="77777777" w:rsidR="00C35529" w:rsidRPr="003C6FE2" w:rsidRDefault="00C35529" w:rsidP="00C3552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3 om </w:t>
      </w:r>
      <w:r w:rsidRPr="000D29AC">
        <w:rPr>
          <w:rFonts w:ascii="Times New Roman" w:hAnsi="Times New Roman"/>
          <w:i/>
          <w:sz w:val="20"/>
        </w:rPr>
        <w:t>Aktiebolaget Bostadsgaranti och Lernia AB</w:t>
      </w:r>
      <w:r w:rsidRPr="000D29AC">
        <w:rPr>
          <w:rFonts w:ascii="Times New Roman" w:hAnsi="Times New Roman"/>
          <w:sz w:val="20"/>
        </w:rPr>
        <w:t>: Riksdagen be</w:t>
      </w:r>
      <w:r>
        <w:rPr>
          <w:rFonts w:ascii="Times New Roman" w:hAnsi="Times New Roman"/>
          <w:sz w:val="20"/>
        </w:rPr>
        <w:softHyphen/>
      </w:r>
      <w:r w:rsidRPr="000D29AC">
        <w:rPr>
          <w:rFonts w:ascii="Times New Roman" w:hAnsi="Times New Roman"/>
          <w:sz w:val="20"/>
        </w:rPr>
        <w:t>myndigade den 11 december 2012 regeringen att helt eller delvis avyttra statens aktier i Lernia AB och i Aktiebolaget Bostadsgaranti (ABO). Vidare bemyndigade riksdagen i mars 2014 rege</w:t>
      </w:r>
      <w:r w:rsidRPr="000D29AC">
        <w:rPr>
          <w:rFonts w:ascii="Times New Roman" w:hAnsi="Times New Roman"/>
          <w:sz w:val="20"/>
        </w:rPr>
        <w:softHyphen/>
        <w:t>ringen att avveckla ABO genom likvidation (prop. 2013/14:125, bet. 2013/14:CU25, rskr. 2013/14:212). Med stöd av dessa bemyndiganden röstade staten vid bolagsstämma i ABO i maj 2014 för att överlåta aktierna i det helägda dotterbolaget Försäkringsaktiebolaget Bostads</w:t>
      </w:r>
      <w:r w:rsidRPr="000D29AC">
        <w:rPr>
          <w:rFonts w:ascii="Times New Roman" w:hAnsi="Times New Roman"/>
          <w:sz w:val="20"/>
        </w:rPr>
        <w:softHyphen/>
        <w:t>garanti (FABO), vari huvud</w:t>
      </w:r>
      <w:r w:rsidRPr="000D29AC">
        <w:rPr>
          <w:rFonts w:ascii="Times New Roman" w:hAnsi="Times New Roman"/>
          <w:sz w:val="20"/>
        </w:rPr>
        <w:softHyphen/>
      </w:r>
      <w:r w:rsidRPr="000D29AC">
        <w:rPr>
          <w:rFonts w:ascii="Times New Roman" w:hAnsi="Times New Roman"/>
          <w:sz w:val="20"/>
        </w:rPr>
        <w:softHyphen/>
        <w:t xml:space="preserve">delen av koncernens verksamhet bedrevs. Överlåtelsen slutfördes i november 2014. Sedan ABO:s kvarvarande garantiåtaganden avvecklats försattes bolaget i frivillig likvidation genom beslut på bolagsstämma den 22 februari 2018. Likvidationen avslutades den 19 mars 2019. </w:t>
      </w:r>
      <w:r w:rsidRPr="000D29AC">
        <w:rPr>
          <w:rFonts w:ascii="Times New Roman" w:eastAsiaTheme="minorHAnsi" w:hAnsi="Times New Roman"/>
          <w:sz w:val="20"/>
        </w:rPr>
        <w:t>Den del som avser ABO</w:t>
      </w:r>
      <w:r w:rsidRPr="000D29AC">
        <w:rPr>
          <w:rFonts w:ascii="Times New Roman" w:hAnsi="Times New Roman"/>
          <w:sz w:val="20"/>
        </w:rPr>
        <w:t xml:space="preserve"> är därmed slutbehandlad. Punkten är inte slutbehandlad.</w:t>
      </w:r>
    </w:p>
    <w:p w14:paraId="4394DE0D" w14:textId="77777777" w:rsidR="00C35529" w:rsidRPr="00721738" w:rsidRDefault="00C35529"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F67C94" w14:textId="2B984062" w:rsidR="00C1331A" w:rsidRPr="00285DD0" w:rsidRDefault="00F515FF" w:rsidP="002201E8">
      <w:pPr>
        <w:pStyle w:val="Rubrik5utannumrering"/>
        <w:spacing w:before="0"/>
      </w:pPr>
      <w:r>
        <w:t>7</w:t>
      </w:r>
      <w:r w:rsidR="00721738" w:rsidRPr="00721738">
        <w:t xml:space="preserve">. Rskr. </w:t>
      </w:r>
      <w:r w:rsidR="00C1331A" w:rsidRPr="00721738">
        <w:t>2012/13:287</w:t>
      </w:r>
    </w:p>
    <w:p w14:paraId="7916025E"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Vårändringsbudget för</w:t>
      </w:r>
      <w:r w:rsidR="00721738" w:rsidRPr="00721738">
        <w:rPr>
          <w:rFonts w:ascii="Times New Roman" w:hAnsi="Times New Roman"/>
          <w:sz w:val="20"/>
        </w:rPr>
        <w:t> </w:t>
      </w:r>
      <w:r>
        <w:rPr>
          <w:rFonts w:ascii="Times New Roman" w:hAnsi="Times New Roman"/>
          <w:sz w:val="20"/>
        </w:rPr>
        <w:t>2013</w:t>
      </w:r>
    </w:p>
    <w:p w14:paraId="5C65D0B9"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w:t>
      </w:r>
      <w:r>
        <w:rPr>
          <w:rFonts w:ascii="Times New Roman" w:hAnsi="Times New Roman"/>
          <w:sz w:val="20"/>
        </w:rPr>
        <w:t>2012/13:99, bet.</w:t>
      </w:r>
      <w:r w:rsidR="00721738" w:rsidRPr="00721738">
        <w:rPr>
          <w:rFonts w:ascii="Times New Roman" w:hAnsi="Times New Roman"/>
          <w:sz w:val="20"/>
        </w:rPr>
        <w:t> </w:t>
      </w:r>
      <w:r>
        <w:rPr>
          <w:rFonts w:ascii="Times New Roman" w:hAnsi="Times New Roman"/>
          <w:sz w:val="20"/>
        </w:rPr>
        <w:t>2012/13:FiU21</w:t>
      </w:r>
    </w:p>
    <w:p w14:paraId="49053DB8" w14:textId="77777777" w:rsidR="00C1331A" w:rsidRDefault="00C1331A"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Tidigare redovisad, se skr. 2013/14:75 (Fi 47), 2014/15:75 (Fi 19), 2015/16:75 (Fi 12), 2016/17:75 (Fi 8), 2017/18:75 (Fi 5), 2018/19:75 (Fi 4</w:t>
      </w:r>
      <w:r w:rsidRPr="00007196">
        <w:rPr>
          <w:rFonts w:ascii="Times New Roman" w:hAnsi="Times New Roman"/>
          <w:sz w:val="20"/>
        </w:rPr>
        <w:t>)</w:t>
      </w:r>
      <w:r w:rsidR="009C131D">
        <w:rPr>
          <w:rFonts w:ascii="Times New Roman" w:hAnsi="Times New Roman"/>
          <w:sz w:val="20"/>
        </w:rPr>
        <w:t xml:space="preserve">, </w:t>
      </w:r>
      <w:r w:rsidRPr="009150BF">
        <w:rPr>
          <w:rFonts w:ascii="Times New Roman" w:hAnsi="Times New Roman"/>
          <w:sz w:val="20"/>
        </w:rPr>
        <w:t>2019/20:75 (Fi</w:t>
      </w:r>
      <w:r>
        <w:rPr>
          <w:rFonts w:ascii="Times New Roman" w:hAnsi="Times New Roman"/>
          <w:sz w:val="20"/>
        </w:rPr>
        <w:t> 4</w:t>
      </w:r>
      <w:r w:rsidRPr="009150BF">
        <w:rPr>
          <w:rFonts w:ascii="Times New Roman" w:hAnsi="Times New Roman"/>
          <w:sz w:val="20"/>
        </w:rPr>
        <w:t>)</w:t>
      </w:r>
      <w:r w:rsidR="00786627">
        <w:rPr>
          <w:rFonts w:ascii="Times New Roman" w:hAnsi="Times New Roman"/>
          <w:sz w:val="20"/>
        </w:rPr>
        <w:t xml:space="preserve">, </w:t>
      </w:r>
      <w:r w:rsidR="009C131D" w:rsidRPr="00133A12">
        <w:rPr>
          <w:rFonts w:ascii="Times New Roman" w:hAnsi="Times New Roman"/>
          <w:sz w:val="20"/>
        </w:rPr>
        <w:t>2020/21:75 (Fi</w:t>
      </w:r>
      <w:r w:rsidR="009C131D">
        <w:rPr>
          <w:rFonts w:ascii="Times New Roman" w:hAnsi="Times New Roman"/>
          <w:sz w:val="20"/>
        </w:rPr>
        <w:t> 4</w:t>
      </w:r>
      <w:r w:rsidR="00721738" w:rsidRPr="00721738">
        <w:rPr>
          <w:rFonts w:ascii="Times New Roman" w:hAnsi="Times New Roman"/>
          <w:sz w:val="20"/>
        </w:rPr>
        <w:t>), 2020/21:75 (Fi 4) och 2021/22</w:t>
      </w:r>
      <w:r w:rsidR="00786627" w:rsidRPr="00133A12">
        <w:rPr>
          <w:rFonts w:ascii="Times New Roman" w:hAnsi="Times New Roman"/>
          <w:sz w:val="20"/>
        </w:rPr>
        <w:t>:75 (Fi</w:t>
      </w:r>
      <w:r w:rsidR="00786627">
        <w:rPr>
          <w:rFonts w:ascii="Times New Roman" w:hAnsi="Times New Roman"/>
          <w:sz w:val="20"/>
        </w:rPr>
        <w:t> 4</w:t>
      </w:r>
      <w:r w:rsidR="00786627" w:rsidRPr="00133A12">
        <w:rPr>
          <w:rFonts w:ascii="Times New Roman" w:hAnsi="Times New Roman"/>
          <w:sz w:val="20"/>
        </w:rPr>
        <w:t>).</w:t>
      </w:r>
    </w:p>
    <w:p w14:paraId="691DA6FD" w14:textId="77777777" w:rsidR="00721738" w:rsidRPr="00721738" w:rsidRDefault="00721738" w:rsidP="00B7276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319C2E5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ABD30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29 om </w:t>
      </w:r>
      <w:r w:rsidRPr="00721738">
        <w:rPr>
          <w:rFonts w:ascii="Times New Roman" w:hAnsi="Times New Roman"/>
          <w:i/>
          <w:iCs/>
          <w:sz w:val="20"/>
        </w:rPr>
        <w:t>bemyndigande för statens aktier i Saab Automobile Parts AB</w:t>
      </w:r>
      <w:r w:rsidRPr="00721738">
        <w:rPr>
          <w:rFonts w:ascii="Times New Roman" w:hAnsi="Times New Roman"/>
          <w:sz w:val="20"/>
        </w:rPr>
        <w:t xml:space="preserve">, punkt 30 om </w:t>
      </w:r>
      <w:r w:rsidRPr="00721738">
        <w:rPr>
          <w:rFonts w:ascii="Times New Roman" w:hAnsi="Times New Roman"/>
          <w:i/>
          <w:iCs/>
          <w:sz w:val="20"/>
        </w:rPr>
        <w:t>bemyndigande gällande likvid vid försäljning</w:t>
      </w:r>
      <w:r w:rsidRPr="00721738">
        <w:rPr>
          <w:rFonts w:ascii="Times New Roman" w:hAnsi="Times New Roman"/>
          <w:sz w:val="20"/>
        </w:rPr>
        <w:t xml:space="preserve">, punkt 31 om </w:t>
      </w:r>
      <w:r w:rsidRPr="00721738">
        <w:rPr>
          <w:rFonts w:ascii="Times New Roman" w:hAnsi="Times New Roman"/>
          <w:i/>
          <w:iCs/>
          <w:sz w:val="20"/>
        </w:rPr>
        <w:t>bemyndigande att avyttra tillgångar</w:t>
      </w:r>
      <w:r w:rsidRPr="00721738">
        <w:rPr>
          <w:rFonts w:ascii="Times New Roman" w:hAnsi="Times New Roman"/>
          <w:sz w:val="20"/>
        </w:rPr>
        <w:t xml:space="preserve">, punkt 32 om </w:t>
      </w:r>
      <w:r w:rsidRPr="00721738">
        <w:rPr>
          <w:rFonts w:ascii="Times New Roman" w:hAnsi="Times New Roman"/>
          <w:i/>
          <w:iCs/>
          <w:sz w:val="20"/>
        </w:rPr>
        <w:t>godkännande av kostnadsavräkningar</w:t>
      </w:r>
      <w:r w:rsidRPr="00721738">
        <w:rPr>
          <w:rFonts w:ascii="Times New Roman" w:hAnsi="Times New Roman"/>
          <w:sz w:val="20"/>
        </w:rPr>
        <w:t xml:space="preserve"> och punkt 33 om </w:t>
      </w:r>
      <w:r w:rsidRPr="00721738">
        <w:rPr>
          <w:rFonts w:ascii="Times New Roman" w:hAnsi="Times New Roman"/>
          <w:i/>
          <w:iCs/>
          <w:sz w:val="20"/>
        </w:rPr>
        <w:t>bemyndigande att vidta övriga åtgärder vid försäljning</w:t>
      </w:r>
      <w:r w:rsidRPr="00721738">
        <w:rPr>
          <w:rFonts w:ascii="Times New Roman" w:hAnsi="Times New Roman"/>
          <w:sz w:val="20"/>
        </w:rPr>
        <w:t xml:space="preserve">: Riksdagen har bemyndigat regeringen att helt eller delvis avyttra statens aktier i Saab Automobile Parts AB. Vid en extra bolagsstämma den 29 oktober 2013 beslutades att ändra firmanamnet till Orio AB. Aktierna i Orio AB förvaltas av Regeringskansliet tills en eventuell försäljning sker. I syfte att utöka statens handlingsalternativ har riksdagen under 2021 bemyndigat regeringen att vidta de åtgärder som är nödvändiga för att avveckla Orio AB genom likvidation (prop. 2020/21:99, bet. 2020/21:FiU21, rskr. 2020/21:385). </w:t>
      </w:r>
      <w:bookmarkStart w:id="263" w:name="_Hlk122508274"/>
      <w:r w:rsidRPr="00721738">
        <w:rPr>
          <w:rFonts w:ascii="Times New Roman" w:hAnsi="Times New Roman"/>
          <w:sz w:val="20"/>
        </w:rPr>
        <w:t>Regeringen beslutade den 7 juni 2022 att sälja Orio AB till Hedin Mobility Group AB, vilket redovisades i budgetpropositionen för 2023 (prop. 2022/23:1 utg.omr. 24 avsnitt 3.5). Försäljningen slutfördes den 9 juni 2022.</w:t>
      </w:r>
      <w:bookmarkEnd w:id="263"/>
      <w:r w:rsidRPr="00721738">
        <w:rPr>
          <w:rFonts w:ascii="Times New Roman" w:hAnsi="Times New Roman"/>
          <w:sz w:val="20"/>
        </w:rPr>
        <w:t xml:space="preserve"> Punkterna är slutbehandlade.</w:t>
      </w:r>
    </w:p>
    <w:p w14:paraId="0DCB3EDC" w14:textId="77777777" w:rsidR="00B8195A" w:rsidRPr="00721738" w:rsidRDefault="00B8195A" w:rsidP="00600B64">
      <w:pPr>
        <w:pStyle w:val="Rubrik4utannumrering"/>
      </w:pPr>
      <w:r w:rsidRPr="00721738">
        <w:t>Riksmötet 2013/14</w:t>
      </w:r>
    </w:p>
    <w:p w14:paraId="493741CF" w14:textId="2752E849" w:rsidR="00B8195A" w:rsidRPr="00721738" w:rsidRDefault="00F515FF" w:rsidP="00600B64">
      <w:pPr>
        <w:pStyle w:val="Rubrik5utannumrering"/>
        <w:spacing w:before="0"/>
      </w:pPr>
      <w:r>
        <w:t>8</w:t>
      </w:r>
      <w:r w:rsidR="00721738" w:rsidRPr="00721738">
        <w:t>. Rskr. 2013/14:</w:t>
      </w:r>
      <w:r w:rsidR="00B8195A" w:rsidRPr="00721738">
        <w:t>56</w:t>
      </w:r>
    </w:p>
    <w:p w14:paraId="67E46B67" w14:textId="77777777" w:rsidR="00B8195A" w:rsidRDefault="00B8195A"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Utgiftsramar och beräkning av statsinkomsterna</w:t>
      </w:r>
    </w:p>
    <w:p w14:paraId="40F93A04" w14:textId="77777777" w:rsidR="00B8195A" w:rsidRDefault="00B8195A"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2013/14:1, bet. </w:t>
      </w:r>
      <w:r>
        <w:rPr>
          <w:rFonts w:ascii="Times New Roman" w:hAnsi="Times New Roman"/>
          <w:sz w:val="20"/>
        </w:rPr>
        <w:t>2013/14:FiU1</w:t>
      </w:r>
    </w:p>
    <w:p w14:paraId="34337F00"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2013/14:75 (Fi 60), 2014/15:75 (Fi 20), 2015/16:75 (Fi 13), 2016/17:75 (Fi 9), 2017/18:75 (Fi 6), 2018/19:75 (Fi 5), 2019/20:75 (Fi 5), 2020/21:75 (Fi 5) och 2021/22:75 (Fi 5).</w:t>
      </w:r>
    </w:p>
    <w:p w14:paraId="369BEAC8"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168AD4F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7181D0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8 om </w:t>
      </w:r>
      <w:r w:rsidRPr="00721738">
        <w:rPr>
          <w:rFonts w:ascii="Times New Roman" w:hAnsi="Times New Roman"/>
          <w:i/>
          <w:iCs/>
          <w:sz w:val="20"/>
        </w:rPr>
        <w:t>uppföljning av förslaget om ändrade 3:12-regler</w:t>
      </w:r>
      <w:r w:rsidRPr="00721738">
        <w:rPr>
          <w:rFonts w:ascii="Times New Roman" w:hAnsi="Times New Roman"/>
          <w:sz w:val="20"/>
        </w:rPr>
        <w:t>*: Riksdagen har tillkännagett för regeringen vad utskottet anför om en uppföljning av förslaget om ändrade 3:12-regler (bet. 2013/14:FiU1 s. 166). Regeringen har gett Kommittén om förenklad beskattning av ägare till fåmansföretag (Fi 2022:04) i uppdrag att göra en uppföljning. Kommittén ska redovisa sitt uppdrag senast den 30 november 2023. Punkten är inte slutbehandlad.</w:t>
      </w:r>
    </w:p>
    <w:p w14:paraId="231EA2EF" w14:textId="6F83CF99" w:rsidR="00B8195A" w:rsidRPr="00721738" w:rsidRDefault="00F515FF" w:rsidP="005F4A51">
      <w:pPr>
        <w:pStyle w:val="Rubrik5utannumrering"/>
      </w:pPr>
      <w:r>
        <w:t>9</w:t>
      </w:r>
      <w:r w:rsidR="00721738" w:rsidRPr="00721738">
        <w:t>. Rskr. 2013/14:</w:t>
      </w:r>
      <w:r w:rsidR="00B8195A" w:rsidRPr="00721738">
        <w:t>158</w:t>
      </w:r>
    </w:p>
    <w:p w14:paraId="695D7B4C" w14:textId="77777777" w:rsidR="00B8195A" w:rsidRDefault="00B8195A"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Regionalt utvecklingsansvar i Jönköpings, Örebro och Gävleborgs län</w:t>
      </w:r>
    </w:p>
    <w:p w14:paraId="424FEF98" w14:textId="77777777" w:rsidR="00B8195A" w:rsidRDefault="00B8195A"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2013/14:46, bet. </w:t>
      </w:r>
      <w:r>
        <w:rPr>
          <w:rFonts w:ascii="Times New Roman" w:hAnsi="Times New Roman"/>
          <w:sz w:val="20"/>
        </w:rPr>
        <w:t>2013/14:KU30</w:t>
      </w:r>
    </w:p>
    <w:p w14:paraId="0FA78405"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2014/15:75 (Fi 22), 2015/16:75 (Fi 15), 2016/17:75 (Fi 10), 2017/18:75 (Fi 7), 2018/19:75 (Fi 6), 2019/20:75 (Fi 6), 2020/21:75 (Fi 6) och 2021/22:75 (Fi 6).</w:t>
      </w:r>
    </w:p>
    <w:p w14:paraId="28807994"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63C4DA5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1F9F316" w14:textId="6403163B"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green"/>
        </w:rPr>
      </w:pPr>
      <w:bookmarkStart w:id="264" w:name="_Hlk123556948"/>
      <w:r w:rsidRPr="00721738">
        <w:rPr>
          <w:rFonts w:ascii="Times New Roman" w:hAnsi="Times New Roman"/>
          <w:sz w:val="20"/>
        </w:rPr>
        <w:t xml:space="preserve">Punkt 4 om </w:t>
      </w:r>
      <w:r w:rsidRPr="00721738">
        <w:rPr>
          <w:rFonts w:ascii="Times New Roman" w:hAnsi="Times New Roman"/>
          <w:i/>
          <w:iCs/>
          <w:sz w:val="20"/>
        </w:rPr>
        <w:t>en helhetslösning av regionfrågan</w:t>
      </w:r>
      <w:r w:rsidRPr="00721738">
        <w:rPr>
          <w:rFonts w:ascii="Times New Roman" w:hAnsi="Times New Roman"/>
          <w:sz w:val="20"/>
        </w:rPr>
        <w:t>*: Riksdagen har tillkänna-gett för regeringen vad som anförs i betänkandet om att regeringen bör återkomma till riksdagen med ett förslag om en helhetslösning för den regionala organisationen (bet. 2013/14:KU30 s. 20 f.).</w:t>
      </w:r>
      <w:bookmarkEnd w:id="264"/>
      <w:r w:rsidRPr="00721738">
        <w:rPr>
          <w:rFonts w:ascii="Times New Roman" w:hAnsi="Times New Roman"/>
          <w:sz w:val="20"/>
        </w:rPr>
        <w:t xml:space="preserve"> </w:t>
      </w:r>
      <w:bookmarkStart w:id="265" w:name="_Hlk123556988"/>
      <w:r w:rsidRPr="00721738">
        <w:rPr>
          <w:rFonts w:ascii="Times New Roman" w:hAnsi="Times New Roman"/>
          <w:sz w:val="20"/>
        </w:rPr>
        <w:t xml:space="preserve">Regeringen </w:t>
      </w:r>
      <w:r w:rsidR="00C20264" w:rsidRPr="000C5D26">
        <w:rPr>
          <w:rFonts w:ascii="Times New Roman" w:hAnsi="Times New Roman"/>
          <w:sz w:val="20"/>
        </w:rPr>
        <w:t>behandlade tillkännagivandet i budgetpropositionen för</w:t>
      </w:r>
      <w:r w:rsidR="00C20264">
        <w:rPr>
          <w:rFonts w:ascii="Times New Roman" w:hAnsi="Times New Roman"/>
          <w:sz w:val="20"/>
        </w:rPr>
        <w:t> </w:t>
      </w:r>
      <w:r w:rsidR="00C20264" w:rsidRPr="000C5D26">
        <w:rPr>
          <w:rFonts w:ascii="Times New Roman" w:hAnsi="Times New Roman"/>
          <w:sz w:val="20"/>
        </w:rPr>
        <w:t>2023 (prop.</w:t>
      </w:r>
      <w:r w:rsidR="00C20264">
        <w:rPr>
          <w:rFonts w:ascii="Times New Roman" w:hAnsi="Times New Roman"/>
          <w:sz w:val="20"/>
        </w:rPr>
        <w:t> </w:t>
      </w:r>
      <w:r w:rsidR="00C20264" w:rsidRPr="000C5D26">
        <w:rPr>
          <w:rFonts w:ascii="Times New Roman" w:hAnsi="Times New Roman"/>
          <w:sz w:val="20"/>
        </w:rPr>
        <w:t>2022/23:1 utg.omr.</w:t>
      </w:r>
      <w:r w:rsidR="00C20264">
        <w:rPr>
          <w:rFonts w:ascii="Times New Roman" w:hAnsi="Times New Roman"/>
          <w:sz w:val="20"/>
        </w:rPr>
        <w:t> </w:t>
      </w:r>
      <w:r w:rsidR="00C20264" w:rsidRPr="000C5D26">
        <w:rPr>
          <w:rFonts w:ascii="Times New Roman" w:hAnsi="Times New Roman"/>
          <w:sz w:val="20"/>
        </w:rPr>
        <w:t>1 avsnitt</w:t>
      </w:r>
      <w:r w:rsidR="00C20264">
        <w:rPr>
          <w:rFonts w:ascii="Times New Roman" w:hAnsi="Times New Roman"/>
          <w:sz w:val="20"/>
        </w:rPr>
        <w:t> 9.3.4</w:t>
      </w:r>
      <w:r w:rsidR="00C20264" w:rsidRPr="000C5D26">
        <w:rPr>
          <w:rFonts w:ascii="Times New Roman" w:hAnsi="Times New Roman"/>
          <w:sz w:val="20"/>
        </w:rPr>
        <w:t>). I budgetpropositionen anförde regeringen att regeringen</w:t>
      </w:r>
      <w:r w:rsidRPr="00721738">
        <w:rPr>
          <w:rFonts w:ascii="Times New Roman" w:hAnsi="Times New Roman"/>
          <w:sz w:val="20"/>
        </w:rPr>
        <w:t xml:space="preserve"> den 25 maj</w:t>
      </w:r>
      <w:r w:rsidR="00C20264" w:rsidRPr="000C5D26">
        <w:rPr>
          <w:rFonts w:ascii="Times New Roman" w:hAnsi="Times New Roman"/>
          <w:sz w:val="20"/>
        </w:rPr>
        <w:t xml:space="preserve"> 2022 </w:t>
      </w:r>
      <w:r w:rsidR="00C20264">
        <w:rPr>
          <w:rFonts w:ascii="Times New Roman" w:hAnsi="Times New Roman"/>
          <w:sz w:val="20"/>
        </w:rPr>
        <w:t xml:space="preserve">beslutade </w:t>
      </w:r>
      <w:r w:rsidRPr="00721738">
        <w:rPr>
          <w:rFonts w:ascii="Times New Roman" w:hAnsi="Times New Roman"/>
          <w:sz w:val="20"/>
        </w:rPr>
        <w:t>förordningen (2022:593) om vissa förvaltningsmyndigheters regionala indelning</w:t>
      </w:r>
      <w:r w:rsidR="00C20264" w:rsidRPr="000C5D26">
        <w:rPr>
          <w:rFonts w:ascii="Times New Roman" w:hAnsi="Times New Roman"/>
          <w:sz w:val="20"/>
        </w:rPr>
        <w:t>, som innehåller bestämmelser om en regional indelning i sex områden som gäller för de förvaltningsmyndigheter som regeringen bestämmer. Genom detta beslut bedömde regeringen att tillkännagivande</w:t>
      </w:r>
      <w:r w:rsidR="00C20264">
        <w:rPr>
          <w:rFonts w:ascii="Times New Roman" w:hAnsi="Times New Roman"/>
          <w:sz w:val="20"/>
        </w:rPr>
        <w:t>t</w:t>
      </w:r>
      <w:r w:rsidR="00C20264" w:rsidRPr="000C5D26">
        <w:rPr>
          <w:rFonts w:ascii="Times New Roman" w:hAnsi="Times New Roman"/>
          <w:sz w:val="20"/>
        </w:rPr>
        <w:t xml:space="preserve"> om en helhetslösning för den regionala organisationen var slutbehandlat</w:t>
      </w:r>
      <w:r w:rsidRPr="00721738">
        <w:rPr>
          <w:rFonts w:ascii="Times New Roman" w:hAnsi="Times New Roman"/>
          <w:sz w:val="20"/>
        </w:rPr>
        <w:t>. Punkten är slutbehandlad.</w:t>
      </w:r>
      <w:bookmarkEnd w:id="265"/>
    </w:p>
    <w:p w14:paraId="3CEF498A" w14:textId="3F6DE23B" w:rsidR="00A8134E" w:rsidRPr="00196945" w:rsidRDefault="00F515FF" w:rsidP="005F4A51">
      <w:pPr>
        <w:pStyle w:val="Rubrik5utannumrering"/>
      </w:pPr>
      <w:r>
        <w:t>10</w:t>
      </w:r>
      <w:r w:rsidR="00721738" w:rsidRPr="00721738">
        <w:t>. Rskr. 2013/14:</w:t>
      </w:r>
      <w:r w:rsidR="00A8134E" w:rsidRPr="00196945">
        <w:t>186</w:t>
      </w:r>
    </w:p>
    <w:p w14:paraId="42E515F7" w14:textId="77777777" w:rsidR="00A8134E" w:rsidRDefault="00A8134E"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Förändrad trängselskatt och infrastruktursatsningar i Stockholm</w:t>
      </w:r>
    </w:p>
    <w:p w14:paraId="69886E9C" w14:textId="77777777" w:rsidR="00A8134E" w:rsidRDefault="00A8134E"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2013/14:76, bet. </w:t>
      </w:r>
      <w:r>
        <w:rPr>
          <w:rFonts w:ascii="Times New Roman" w:hAnsi="Times New Roman"/>
          <w:sz w:val="20"/>
        </w:rPr>
        <w:t>2013/14:SkU24</w:t>
      </w:r>
    </w:p>
    <w:p w14:paraId="32083442"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2014/15:75 (Fi 26), 2015/16:75 (Fi 18), 2016/17:75 (Fi 11), 2017/18:75 (Fi 8), 2018/19:75 (Fi 7), 2019/20:75 (Fi 7), 2020/21:75 (Fi 7) och 2021/22:75 (Fi 7).</w:t>
      </w:r>
    </w:p>
    <w:p w14:paraId="7FC99CCB"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7491094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B1D305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ändring av beställningsbemyndiganden och överlåtelse av fastighet</w:t>
      </w:r>
      <w:r w:rsidRPr="00721738">
        <w:rPr>
          <w:rFonts w:ascii="Times New Roman" w:hAnsi="Times New Roman"/>
          <w:sz w:val="20"/>
        </w:rPr>
        <w:t>, c): Fortifikationsverket har tidigare tecknat ett intentionsavtal tillsammans med Järfälla kommun och Försvarsmakten gällande en möjlig etablering av ett nytt högkvarter för Försvarsmakten på den aktuella fastigheten. Det har genomförts några mindre fastighetsjusteringar mellan kommunen och staten. Vidare har mark överförts från myndigheten till kommunen i takt med att detaljplaner har beslutats. Fortifikationsverket bedömer att det finns ett fortsatt behov av statlig äganderätt av del av fastigheten för att kunna tillgodose totalförsvarets behov. Frågorna rör komplexa förhållanden som berör ett flertal parter. Det förändrade omvärldsläget medför behov av fortsatt och fördjupad analys. Punkten är inte slutbehandlad.</w:t>
      </w:r>
    </w:p>
    <w:p w14:paraId="29D58F0B" w14:textId="77777777" w:rsidR="00A8134E" w:rsidRPr="00721738" w:rsidRDefault="00A8134E" w:rsidP="00600B64">
      <w:pPr>
        <w:pStyle w:val="Rubrik4utannumrering"/>
      </w:pPr>
      <w:r w:rsidRPr="00721738">
        <w:t>Riksmötet 2014/15</w:t>
      </w:r>
    </w:p>
    <w:p w14:paraId="00DD6D72" w14:textId="7BE31B7D" w:rsidR="00A8134E" w:rsidRPr="00721738" w:rsidRDefault="00F515FF" w:rsidP="00600B64">
      <w:pPr>
        <w:pStyle w:val="Rubrik5utannumrering"/>
        <w:spacing w:before="0"/>
      </w:pPr>
      <w:bookmarkStart w:id="266" w:name="_Hlk123557533"/>
      <w:r>
        <w:t>11</w:t>
      </w:r>
      <w:r w:rsidR="00721738" w:rsidRPr="00721738">
        <w:t xml:space="preserve">. Rskr. </w:t>
      </w:r>
      <w:r w:rsidR="00A8134E" w:rsidRPr="00721738">
        <w:t>2014/15:143</w:t>
      </w:r>
    </w:p>
    <w:bookmarkEnd w:id="266"/>
    <w:p w14:paraId="49BC56BA" w14:textId="77777777" w:rsidR="00A8134E" w:rsidRDefault="00A8134E"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Spelfrågor</w:t>
      </w:r>
    </w:p>
    <w:p w14:paraId="5957ECC5" w14:textId="77777777" w:rsidR="00A8134E" w:rsidRDefault="00A8134E"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Motioner från allmänna motionstiden</w:t>
      </w:r>
      <w:r w:rsidR="00721738" w:rsidRPr="00721738">
        <w:rPr>
          <w:rFonts w:ascii="Times New Roman" w:hAnsi="Times New Roman"/>
          <w:sz w:val="20"/>
        </w:rPr>
        <w:t> </w:t>
      </w:r>
      <w:r>
        <w:rPr>
          <w:rFonts w:ascii="Times New Roman" w:hAnsi="Times New Roman"/>
          <w:sz w:val="20"/>
        </w:rPr>
        <w:t>2014, bet.</w:t>
      </w:r>
      <w:r w:rsidR="00721738" w:rsidRPr="00721738">
        <w:rPr>
          <w:rFonts w:ascii="Times New Roman" w:hAnsi="Times New Roman"/>
          <w:sz w:val="20"/>
        </w:rPr>
        <w:t> </w:t>
      </w:r>
      <w:r>
        <w:rPr>
          <w:rFonts w:ascii="Times New Roman" w:hAnsi="Times New Roman"/>
          <w:sz w:val="20"/>
        </w:rPr>
        <w:t>2014/15:KrU4</w:t>
      </w:r>
    </w:p>
    <w:p w14:paraId="1D2326A6" w14:textId="77777777" w:rsidR="00A8134E" w:rsidRDefault="00A8134E"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Tidigare redovisad, se skr. 2015/16:75 (Fi 32), 2016/17:75 (Fi 17),</w:t>
      </w:r>
    </w:p>
    <w:p w14:paraId="688E630D"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2017/18:75 (Fi 10), 2018/19:75 (Fi 9), 2019/20:75 (Fi 10),</w:t>
      </w:r>
    </w:p>
    <w:p w14:paraId="397AE521"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2020/21:75 (Fi 10) och 2021/22:75 (Fi 8).</w:t>
      </w:r>
    </w:p>
    <w:p w14:paraId="3AB5030C" w14:textId="77777777" w:rsidR="00721738" w:rsidRPr="00721738" w:rsidRDefault="00721738" w:rsidP="0005594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D42B7F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397E841" w14:textId="17BDD743"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67" w:name="_Hlk123557562"/>
      <w:r w:rsidRPr="00721738">
        <w:rPr>
          <w:rFonts w:ascii="Times New Roman" w:hAnsi="Times New Roman"/>
          <w:sz w:val="20"/>
        </w:rPr>
        <w:t xml:space="preserve">Punkt 4 om </w:t>
      </w:r>
      <w:r w:rsidRPr="00721738">
        <w:rPr>
          <w:rFonts w:ascii="Times New Roman" w:hAnsi="Times New Roman"/>
          <w:i/>
          <w:iCs/>
          <w:sz w:val="20"/>
        </w:rPr>
        <w:t>LAN-spel</w:t>
      </w:r>
      <w:r w:rsidRPr="00721738">
        <w:rPr>
          <w:rFonts w:ascii="Times New Roman" w:hAnsi="Times New Roman"/>
          <w:sz w:val="20"/>
        </w:rPr>
        <w:t>*: Riksdagen har tillkännagett för regeringen att tillståndsplikten för LAN-spel ska tas bort, alternativt avgiftsbefrias (bet. 2014/15:KrU4 s. 11 f.).</w:t>
      </w:r>
      <w:bookmarkEnd w:id="267"/>
      <w:r w:rsidRPr="00721738">
        <w:rPr>
          <w:rFonts w:ascii="Times New Roman" w:hAnsi="Times New Roman"/>
          <w:sz w:val="20"/>
        </w:rPr>
        <w:t xml:space="preserve"> </w:t>
      </w:r>
      <w:bookmarkStart w:id="268" w:name="_Hlk123557598"/>
      <w:r w:rsidRPr="00721738">
        <w:rPr>
          <w:rFonts w:ascii="Times New Roman" w:hAnsi="Times New Roman"/>
          <w:sz w:val="20"/>
        </w:rPr>
        <w:t>I propositionen En förstärkt spelreglering (prop. 2021/22:242) föreslogs att lagen om visst automatspel skulle upphävas den 1 januari 2023. Tillkännagivandet ansågs därmed slut</w:t>
      </w:r>
      <w:r w:rsidR="00F515FF">
        <w:rPr>
          <w:rFonts w:ascii="Times New Roman" w:hAnsi="Times New Roman"/>
          <w:sz w:val="20"/>
        </w:rPr>
        <w:softHyphen/>
      </w:r>
      <w:r w:rsidRPr="00721738">
        <w:rPr>
          <w:rFonts w:ascii="Times New Roman" w:hAnsi="Times New Roman"/>
          <w:sz w:val="20"/>
        </w:rPr>
        <w:t>behand</w:t>
      </w:r>
      <w:r w:rsidR="00F515FF">
        <w:rPr>
          <w:rFonts w:ascii="Times New Roman" w:hAnsi="Times New Roman"/>
          <w:sz w:val="20"/>
        </w:rPr>
        <w:softHyphen/>
      </w:r>
      <w:r w:rsidRPr="00721738">
        <w:rPr>
          <w:rFonts w:ascii="Times New Roman" w:hAnsi="Times New Roman"/>
          <w:sz w:val="20"/>
        </w:rPr>
        <w:t>lat. Riksdagen antog den 23 november 2022 förslaget (bet. 2022/23:KrU2, rskr. 2022/23:29). Punkten är slutbehandlad.</w:t>
      </w:r>
    </w:p>
    <w:p w14:paraId="74FE4440" w14:textId="77777777" w:rsidR="00CE34B3" w:rsidRDefault="00CE34B3" w:rsidP="00CE34B3">
      <w:pPr>
        <w:pStyle w:val="Rubrik4utannumrering"/>
      </w:pPr>
      <w:r>
        <w:t>Riksmötet 2015/16</w:t>
      </w:r>
    </w:p>
    <w:p w14:paraId="598D5198" w14:textId="18E67CA3" w:rsidR="00CE34B3" w:rsidRPr="00300392" w:rsidRDefault="00CE34B3" w:rsidP="00CE34B3">
      <w:pPr>
        <w:pStyle w:val="Rubrik5utannumrering"/>
        <w:spacing w:before="0"/>
        <w:rPr>
          <w:i w:val="0"/>
        </w:rPr>
      </w:pPr>
      <w:r>
        <w:t>1</w:t>
      </w:r>
      <w:r w:rsidR="00176205">
        <w:t>2</w:t>
      </w:r>
      <w:r w:rsidRPr="00300392">
        <w:t xml:space="preserve">. Rskr. </w:t>
      </w:r>
      <w:bookmarkStart w:id="269" w:name="_Hlk501716063"/>
      <w:r w:rsidRPr="00300392">
        <w:t>2015/16:90</w:t>
      </w:r>
      <w:bookmarkEnd w:id="269"/>
      <w:r w:rsidRPr="00300392">
        <w:t xml:space="preserve"> </w:t>
      </w:r>
      <w:r>
        <w:t xml:space="preserve"> </w:t>
      </w:r>
    </w:p>
    <w:p w14:paraId="1D802849" w14:textId="77777777" w:rsidR="00CE34B3" w:rsidRPr="00300392" w:rsidRDefault="00CE34B3" w:rsidP="00CE34B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Utgiftsområde 24 Näringsliv</w:t>
      </w:r>
    </w:p>
    <w:p w14:paraId="589639DB" w14:textId="77777777" w:rsidR="00CE34B3" w:rsidRPr="00300392" w:rsidRDefault="00CE34B3" w:rsidP="00CE34B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Prop. 2015/16:1, bet. 2015/16:NU1</w:t>
      </w:r>
    </w:p>
    <w:p w14:paraId="16366F63" w14:textId="07B87D42" w:rsidR="00CE34B3" w:rsidRPr="00300392" w:rsidRDefault="00CE34B3" w:rsidP="00CE34B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 xml:space="preserve">Tidigare redovisad, se skr. 2015/16:75 (N 68), 2016/17:75 (N 48), 2017/18:75 (N 41), </w:t>
      </w:r>
      <w:r w:rsidRPr="00300392">
        <w:rPr>
          <w:rFonts w:ascii="Times New Roman" w:hAnsi="Times New Roman"/>
          <w:color w:val="000000" w:themeColor="text1"/>
          <w:sz w:val="20"/>
        </w:rPr>
        <w:t>2018/19:75 (N 34)</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14)</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1</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10</w:t>
      </w:r>
      <w:r w:rsidRPr="008F5969">
        <w:rPr>
          <w:rFonts w:ascii="Times New Roman" w:hAnsi="Times New Roman"/>
          <w:color w:val="000000" w:themeColor="text1"/>
          <w:sz w:val="20"/>
        </w:rPr>
        <w:t>)</w:t>
      </w:r>
      <w:r>
        <w:rPr>
          <w:rFonts w:ascii="Times New Roman" w:hAnsi="Times New Roman"/>
          <w:color w:val="000000" w:themeColor="text1"/>
          <w:sz w:val="20"/>
        </w:rPr>
        <w:t>.</w:t>
      </w:r>
    </w:p>
    <w:p w14:paraId="415BE0DD" w14:textId="2C9C9196" w:rsidR="00CE34B3" w:rsidRPr="00300392" w:rsidRDefault="00CE34B3" w:rsidP="00CE34B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Skrivelsen är inte slutbehandlad.</w:t>
      </w:r>
      <w:r>
        <w:rPr>
          <w:rFonts w:ascii="Times New Roman" w:hAnsi="Times New Roman"/>
          <w:sz w:val="20"/>
        </w:rPr>
        <w:t xml:space="preserve"> </w:t>
      </w:r>
    </w:p>
    <w:p w14:paraId="7CCE4517" w14:textId="77777777" w:rsidR="00CE34B3" w:rsidRPr="00300392" w:rsidRDefault="00CE34B3" w:rsidP="00CE34B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03D7626" w14:textId="672A44B6" w:rsidR="00CE34B3" w:rsidRDefault="00CE34B3" w:rsidP="00CE34B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00392">
        <w:rPr>
          <w:rFonts w:ascii="Times New Roman" w:hAnsi="Times New Roman"/>
          <w:sz w:val="20"/>
        </w:rPr>
        <w:t xml:space="preserve">Punkt 4 om </w:t>
      </w:r>
      <w:r w:rsidRPr="00300392">
        <w:rPr>
          <w:rFonts w:ascii="Times New Roman" w:hAnsi="Times New Roman"/>
          <w:i/>
          <w:sz w:val="20"/>
        </w:rPr>
        <w:t>SAS AB</w:t>
      </w:r>
      <w:r w:rsidRPr="00300392">
        <w:rPr>
          <w:rFonts w:ascii="Times New Roman" w:hAnsi="Times New Roman"/>
          <w:sz w:val="20"/>
        </w:rPr>
        <w:t>: Svenska staten sålde under 2016 13,8 miljoner stam</w:t>
      </w:r>
      <w:r w:rsidRPr="00300392">
        <w:rPr>
          <w:rFonts w:ascii="Times New Roman" w:hAnsi="Times New Roman"/>
          <w:sz w:val="20"/>
        </w:rPr>
        <w:softHyphen/>
        <w:t>aktier i SAS AB för sammanlagt 213,9 miljoner kronor. Försälj</w:t>
      </w:r>
      <w:r w:rsidRPr="00300392">
        <w:rPr>
          <w:rFonts w:ascii="Times New Roman" w:hAnsi="Times New Roman"/>
          <w:sz w:val="20"/>
        </w:rPr>
        <w:softHyphen/>
        <w:t>ningskost</w:t>
      </w:r>
      <w:r w:rsidRPr="00300392">
        <w:rPr>
          <w:rFonts w:ascii="Times New Roman" w:hAnsi="Times New Roman"/>
          <w:sz w:val="20"/>
        </w:rPr>
        <w:softHyphen/>
        <w:t>naderna drogs av mot försälj</w:t>
      </w:r>
      <w:r w:rsidRPr="00300392">
        <w:rPr>
          <w:rFonts w:ascii="Times New Roman" w:hAnsi="Times New Roman"/>
          <w:sz w:val="20"/>
        </w:rPr>
        <w:softHyphen/>
        <w:t>nings</w:t>
      </w:r>
      <w:r w:rsidRPr="00300392">
        <w:rPr>
          <w:rFonts w:ascii="Times New Roman" w:hAnsi="Times New Roman"/>
          <w:sz w:val="20"/>
        </w:rPr>
        <w:softHyphen/>
        <w:t>likvi</w:t>
      </w:r>
      <w:r w:rsidRPr="00300392">
        <w:rPr>
          <w:rFonts w:ascii="Times New Roman" w:hAnsi="Times New Roman"/>
          <w:sz w:val="20"/>
        </w:rPr>
        <w:softHyphen/>
        <w:t>den som efter avdrag för försälj</w:t>
      </w:r>
      <w:r w:rsidRPr="00300392">
        <w:rPr>
          <w:rFonts w:ascii="Times New Roman" w:hAnsi="Times New Roman"/>
          <w:sz w:val="20"/>
        </w:rPr>
        <w:softHyphen/>
        <w:t>ningskostnader uppgick till 203,5 miljoner kronor. SAS AB genomförde under 2017 en företrädese</w:t>
      </w:r>
      <w:r w:rsidRPr="00300392">
        <w:rPr>
          <w:rFonts w:ascii="Times New Roman" w:hAnsi="Times New Roman"/>
          <w:sz w:val="20"/>
        </w:rPr>
        <w:softHyphen/>
        <w:t xml:space="preserve">mission där svenska staten inte tecknade aktier. Genom utspädning minskade därmed statens ägarandel till 14,8 procent av stamaktierna i bolaget. </w:t>
      </w:r>
      <w:bookmarkStart w:id="270" w:name="_Hlk60905106"/>
      <w:r w:rsidRPr="00300392">
        <w:rPr>
          <w:rFonts w:ascii="Times New Roman" w:hAnsi="Times New Roman"/>
          <w:sz w:val="20"/>
        </w:rPr>
        <w:t>I juni 2020 bemyndigades regeringen att för statens räkning förvärva aktier eller andelar eller vidta andra liknande åtgärder som syftar till att rekapitalisera SAS AB med ett belopp om högst 5</w:t>
      </w:r>
      <w:r>
        <w:rPr>
          <w:rFonts w:ascii="Times New Roman" w:hAnsi="Times New Roman"/>
          <w:sz w:val="20"/>
        </w:rPr>
        <w:t> </w:t>
      </w:r>
      <w:r w:rsidRPr="00300392">
        <w:rPr>
          <w:rFonts w:ascii="Times New Roman" w:hAnsi="Times New Roman"/>
          <w:sz w:val="20"/>
        </w:rPr>
        <w:t xml:space="preserve">miljarder kronor och inom denna ram öka statens röst och ägarandel i bolaget (prop. 2019/20:187, bet. 2019/20:FiU62, rskr. 2019/20:364). Efter det att rekapitaliseringen av SAS AB slutförts under hösten 2020 äger svenska staten </w:t>
      </w:r>
      <w:r w:rsidRPr="002B4CF8">
        <w:rPr>
          <w:rFonts w:ascii="Times New Roman" w:hAnsi="Times New Roman"/>
          <w:sz w:val="20"/>
        </w:rPr>
        <w:t xml:space="preserve">1 584 296 144 </w:t>
      </w:r>
      <w:r w:rsidRPr="00300392">
        <w:rPr>
          <w:rFonts w:ascii="Times New Roman" w:hAnsi="Times New Roman"/>
          <w:sz w:val="20"/>
        </w:rPr>
        <w:t>stamaktier vilket motsvarar ca 21,8 procent av det totala antalet stamaktier i bolaget. Regeringens ambition är fort</w:t>
      </w:r>
      <w:r w:rsidRPr="00300392">
        <w:rPr>
          <w:rFonts w:ascii="Times New Roman" w:hAnsi="Times New Roman"/>
          <w:sz w:val="20"/>
        </w:rPr>
        <w:softHyphen/>
        <w:t>satt att vid lämplig tid</w:t>
      </w:r>
      <w:r w:rsidRPr="00300392">
        <w:rPr>
          <w:rFonts w:ascii="Times New Roman" w:hAnsi="Times New Roman"/>
          <w:sz w:val="20"/>
        </w:rPr>
        <w:softHyphen/>
        <w:t xml:space="preserve">punkt minska ägandet i SAS AB. </w:t>
      </w:r>
      <w:bookmarkEnd w:id="270"/>
      <w:r w:rsidRPr="00300392">
        <w:rPr>
          <w:rFonts w:ascii="Times New Roman" w:hAnsi="Times New Roman"/>
          <w:sz w:val="20"/>
        </w:rPr>
        <w:t xml:space="preserve">Se även rskr. 2009/10:220 </w:t>
      </w:r>
      <w:r w:rsidR="00F71587">
        <w:rPr>
          <w:rFonts w:ascii="Times New Roman" w:hAnsi="Times New Roman"/>
          <w:sz w:val="20"/>
        </w:rPr>
        <w:t>(jfr Fi 3)</w:t>
      </w:r>
      <w:r w:rsidRPr="00300392">
        <w:rPr>
          <w:rFonts w:ascii="Times New Roman" w:hAnsi="Times New Roman"/>
          <w:sz w:val="20"/>
        </w:rPr>
        <w:t>. Punkten är inte slutbehandlad.</w:t>
      </w:r>
    </w:p>
    <w:p w14:paraId="7154EA81" w14:textId="1216D82C" w:rsidR="000443F8" w:rsidRPr="00721738" w:rsidRDefault="000443F8" w:rsidP="000443F8">
      <w:pPr>
        <w:pStyle w:val="Rubrik4utannumrering"/>
      </w:pPr>
      <w:r w:rsidRPr="00721738">
        <w:t>Riksmötet 201</w:t>
      </w:r>
      <w:r>
        <w:t>6</w:t>
      </w:r>
      <w:r w:rsidRPr="00721738">
        <w:t>/1</w:t>
      </w:r>
      <w:r>
        <w:t>7</w:t>
      </w:r>
    </w:p>
    <w:p w14:paraId="36AC4447" w14:textId="6E8E368A" w:rsidR="009A1749" w:rsidRPr="00300392" w:rsidRDefault="009A1749" w:rsidP="009A1749">
      <w:pPr>
        <w:pStyle w:val="Rubrik5utannumrering"/>
        <w:spacing w:before="0"/>
        <w:rPr>
          <w:i w:val="0"/>
        </w:rPr>
      </w:pPr>
      <w:bookmarkStart w:id="271" w:name="_Hlk123554728"/>
      <w:bookmarkStart w:id="272" w:name="_Hlk124498752"/>
      <w:bookmarkEnd w:id="268"/>
      <w:r>
        <w:t>1</w:t>
      </w:r>
      <w:r w:rsidR="00176205">
        <w:t>3</w:t>
      </w:r>
      <w:r w:rsidRPr="00300392">
        <w:t>. Rskr. 2016/17:333</w:t>
      </w:r>
      <w:r>
        <w:t xml:space="preserve"> </w:t>
      </w:r>
    </w:p>
    <w:p w14:paraId="09C41ED4" w14:textId="77777777" w:rsidR="009A1749" w:rsidRPr="00300392" w:rsidRDefault="009A1749" w:rsidP="009A1749">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bookmarkStart w:id="273" w:name="_Hlk534984983"/>
      <w:r w:rsidRPr="00300392">
        <w:rPr>
          <w:rFonts w:ascii="Times New Roman" w:eastAsiaTheme="minorHAnsi" w:hAnsi="Times New Roman"/>
          <w:sz w:val="20"/>
        </w:rPr>
        <w:t>Statligt ägda bolag i omvandling</w:t>
      </w:r>
    </w:p>
    <w:p w14:paraId="43DF65FC" w14:textId="77777777" w:rsidR="009A1749" w:rsidRPr="00300392" w:rsidRDefault="009A1749" w:rsidP="009A1749">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300392">
        <w:rPr>
          <w:rFonts w:ascii="Times New Roman" w:eastAsiaTheme="minorHAnsi" w:hAnsi="Times New Roman"/>
          <w:sz w:val="20"/>
        </w:rPr>
        <w:t>Prop. 2016/17:181, bet. 2016/17:NU24</w:t>
      </w:r>
    </w:p>
    <w:p w14:paraId="6C584C83" w14:textId="77777777" w:rsidR="009A1749" w:rsidRPr="00300392" w:rsidRDefault="009A1749" w:rsidP="009A1749">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2017/18:75 (N 76), </w:t>
      </w:r>
      <w:r w:rsidRPr="00300392">
        <w:rPr>
          <w:rFonts w:ascii="Times New Roman" w:hAnsi="Times New Roman"/>
          <w:color w:val="000000" w:themeColor="text1"/>
          <w:sz w:val="20"/>
        </w:rPr>
        <w:t>2018/19:75 (N 53)</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22)</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5</w:t>
      </w:r>
      <w:r w:rsidRPr="008F5969">
        <w:rPr>
          <w:rFonts w:ascii="Times New Roman" w:hAnsi="Times New Roman"/>
          <w:color w:val="000000" w:themeColor="text1"/>
          <w:sz w:val="20"/>
        </w:rPr>
        <w:t>)</w:t>
      </w:r>
      <w:r w:rsidRPr="00F857B5">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13</w:t>
      </w:r>
      <w:r w:rsidRPr="008F5969">
        <w:rPr>
          <w:rFonts w:ascii="Times New Roman" w:hAnsi="Times New Roman"/>
          <w:color w:val="000000" w:themeColor="text1"/>
          <w:sz w:val="20"/>
        </w:rPr>
        <w:t>)</w:t>
      </w:r>
      <w:r>
        <w:rPr>
          <w:rFonts w:ascii="Times New Roman" w:hAnsi="Times New Roman"/>
          <w:color w:val="000000" w:themeColor="text1"/>
          <w:sz w:val="20"/>
        </w:rPr>
        <w:t>.</w:t>
      </w:r>
    </w:p>
    <w:p w14:paraId="127C20DF" w14:textId="0C757D49" w:rsidR="009A1749" w:rsidRPr="00300392" w:rsidRDefault="009A1749" w:rsidP="009A1749">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sz w:val="20"/>
        </w:rPr>
        <w:t>Skrivelsen är inte slutbehandlad.</w:t>
      </w:r>
      <w:r w:rsidR="00D36357">
        <w:rPr>
          <w:rFonts w:ascii="Times New Roman" w:eastAsiaTheme="minorHAnsi" w:hAnsi="Times New Roman"/>
          <w:sz w:val="20"/>
        </w:rPr>
        <w:t xml:space="preserve"> </w:t>
      </w:r>
    </w:p>
    <w:p w14:paraId="3F05D86A" w14:textId="77777777" w:rsidR="009A1749" w:rsidRPr="00300392" w:rsidRDefault="009A1749" w:rsidP="009A1749">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p>
    <w:p w14:paraId="5E4C2655" w14:textId="77777777" w:rsidR="009A1749" w:rsidRPr="00300392" w:rsidRDefault="009A1749" w:rsidP="009A1749">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300392">
        <w:rPr>
          <w:rFonts w:ascii="Times New Roman" w:eastAsiaTheme="minorHAnsi" w:hAnsi="Times New Roman"/>
          <w:sz w:val="20"/>
        </w:rPr>
        <w:t xml:space="preserve">Punkt 1 </w:t>
      </w:r>
      <w:r w:rsidRPr="00E04C05">
        <w:rPr>
          <w:rFonts w:ascii="Times New Roman" w:eastAsiaTheme="minorHAnsi" w:hAnsi="Times New Roman"/>
          <w:sz w:val="20"/>
        </w:rPr>
        <w:t>om</w:t>
      </w:r>
      <w:r w:rsidRPr="00300392">
        <w:rPr>
          <w:rFonts w:ascii="Times New Roman" w:eastAsiaTheme="minorHAnsi" w:hAnsi="Times New Roman"/>
          <w:i/>
          <w:sz w:val="20"/>
        </w:rPr>
        <w:t xml:space="preserve"> omvandling av vissa statligt ägda bolag </w:t>
      </w:r>
      <w:r w:rsidRPr="00300392">
        <w:rPr>
          <w:rFonts w:ascii="Times New Roman" w:eastAsiaTheme="minorHAnsi" w:hAnsi="Times New Roman"/>
          <w:sz w:val="20"/>
        </w:rPr>
        <w:t>när det gäller a) 5–8 och b) 2: Riksdagen har bemyndigat regeringen att helt eller delvis avyttra statens aktier i Metria AB. Aktierna i Metria AB förvaltas av Regerings</w:t>
      </w:r>
      <w:r w:rsidRPr="00300392">
        <w:rPr>
          <w:rFonts w:ascii="Times New Roman" w:eastAsiaTheme="minorHAnsi" w:hAnsi="Times New Roman"/>
          <w:sz w:val="20"/>
        </w:rPr>
        <w:softHyphen/>
        <w:t>kansliet till dess att en eventuell försäljning sker.</w:t>
      </w:r>
      <w:r w:rsidRPr="002A7358">
        <w:rPr>
          <w:rFonts w:eastAsiaTheme="minorHAnsi"/>
        </w:rPr>
        <w:t xml:space="preserve"> </w:t>
      </w:r>
      <w:r w:rsidRPr="002A7358">
        <w:rPr>
          <w:rFonts w:ascii="Times New Roman" w:eastAsiaTheme="minorHAnsi" w:hAnsi="Times New Roman"/>
          <w:sz w:val="20"/>
        </w:rPr>
        <w:t xml:space="preserve">Regeringen beslutade den 31 mars 2022 att sälja Metria </w:t>
      </w:r>
      <w:r>
        <w:rPr>
          <w:rFonts w:ascii="Times New Roman" w:eastAsiaTheme="minorHAnsi" w:hAnsi="Times New Roman"/>
          <w:sz w:val="20"/>
        </w:rPr>
        <w:t xml:space="preserve">AB </w:t>
      </w:r>
      <w:r w:rsidRPr="002A7358">
        <w:rPr>
          <w:rFonts w:ascii="Times New Roman" w:eastAsiaTheme="minorHAnsi" w:hAnsi="Times New Roman"/>
          <w:sz w:val="20"/>
        </w:rPr>
        <w:t>till</w:t>
      </w:r>
      <w:r>
        <w:rPr>
          <w:rFonts w:ascii="Times New Roman" w:eastAsiaTheme="minorHAnsi" w:hAnsi="Times New Roman"/>
          <w:sz w:val="20"/>
        </w:rPr>
        <w:t xml:space="preserve"> </w:t>
      </w:r>
      <w:r w:rsidRPr="002A7358">
        <w:rPr>
          <w:rFonts w:ascii="Times New Roman" w:eastAsiaTheme="minorHAnsi" w:hAnsi="Times New Roman"/>
          <w:sz w:val="20"/>
        </w:rPr>
        <w:t>Sikri Holding AS</w:t>
      </w:r>
      <w:r>
        <w:rPr>
          <w:rFonts w:ascii="Times New Roman" w:eastAsiaTheme="minorHAnsi" w:hAnsi="Times New Roman"/>
          <w:sz w:val="20"/>
        </w:rPr>
        <w:t>, vilket redo</w:t>
      </w:r>
      <w:r>
        <w:rPr>
          <w:rFonts w:ascii="Times New Roman" w:eastAsiaTheme="minorHAnsi" w:hAnsi="Times New Roman"/>
          <w:sz w:val="20"/>
        </w:rPr>
        <w:softHyphen/>
        <w:t xml:space="preserve">visades i skrivelsen </w:t>
      </w:r>
      <w:r w:rsidRPr="002A7358">
        <w:rPr>
          <w:rFonts w:ascii="Times New Roman" w:eastAsiaTheme="minorHAnsi" w:hAnsi="Times New Roman"/>
          <w:sz w:val="20"/>
        </w:rPr>
        <w:t>2022 års redogörelse för företag med statligt ägande</w:t>
      </w:r>
      <w:r>
        <w:rPr>
          <w:rFonts w:ascii="Times New Roman" w:eastAsiaTheme="minorHAnsi" w:hAnsi="Times New Roman"/>
          <w:sz w:val="20"/>
        </w:rPr>
        <w:t xml:space="preserve"> (skr. 2021/22:140)</w:t>
      </w:r>
      <w:r w:rsidRPr="002A7358">
        <w:rPr>
          <w:rFonts w:ascii="Times New Roman" w:eastAsiaTheme="minorHAnsi" w:hAnsi="Times New Roman"/>
          <w:sz w:val="20"/>
        </w:rPr>
        <w:t>. Sikri Holding AS förvärvade 100 procent av aktierna i Metria AB och köpeskillingen för aktierna i bolaget</w:t>
      </w:r>
      <w:r>
        <w:rPr>
          <w:rFonts w:ascii="Times New Roman" w:eastAsiaTheme="minorHAnsi" w:hAnsi="Times New Roman"/>
          <w:sz w:val="20"/>
        </w:rPr>
        <w:t xml:space="preserve"> </w:t>
      </w:r>
      <w:r w:rsidRPr="002A7358">
        <w:rPr>
          <w:rFonts w:ascii="Times New Roman" w:eastAsiaTheme="minorHAnsi" w:hAnsi="Times New Roman"/>
          <w:sz w:val="20"/>
        </w:rPr>
        <w:t>uppgick till drygt 724 miljoner kronor.</w:t>
      </w:r>
      <w:r>
        <w:rPr>
          <w:rFonts w:ascii="Times New Roman" w:eastAsiaTheme="minorHAnsi" w:hAnsi="Times New Roman"/>
          <w:sz w:val="20"/>
        </w:rPr>
        <w:t xml:space="preserve"> </w:t>
      </w:r>
      <w:r w:rsidRPr="002A7358">
        <w:rPr>
          <w:rFonts w:ascii="Times New Roman" w:eastAsiaTheme="minorHAnsi" w:hAnsi="Times New Roman"/>
          <w:sz w:val="20"/>
        </w:rPr>
        <w:t>Försäljningen slutfördes den 1 april 2022.</w:t>
      </w:r>
      <w:r w:rsidRPr="00300392">
        <w:rPr>
          <w:rFonts w:ascii="Times New Roman" w:eastAsiaTheme="minorHAnsi" w:hAnsi="Times New Roman"/>
          <w:sz w:val="20"/>
        </w:rPr>
        <w:t xml:space="preserve"> </w:t>
      </w:r>
      <w:r>
        <w:rPr>
          <w:rFonts w:ascii="Times New Roman" w:eastAsiaTheme="minorHAnsi" w:hAnsi="Times New Roman"/>
          <w:sz w:val="20"/>
        </w:rPr>
        <w:t>Punkterna är slutbehandlade.</w:t>
      </w:r>
    </w:p>
    <w:p w14:paraId="2A678430" w14:textId="77777777" w:rsidR="009A1749" w:rsidRDefault="009A1749" w:rsidP="009A1749">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300392">
        <w:rPr>
          <w:rFonts w:ascii="Times New Roman" w:eastAsiaTheme="minorHAnsi" w:hAnsi="Times New Roman"/>
          <w:sz w:val="20"/>
        </w:rPr>
        <w:t>När det gäller a) 14: Riksdagen har bemyndigat regeringen att medge att AB Göta kanalbolag pantsätter, utarrenderar, avstyckar eller helt eller del</w:t>
      </w:r>
      <w:r w:rsidRPr="00300392">
        <w:rPr>
          <w:rFonts w:ascii="Times New Roman" w:eastAsiaTheme="minorHAnsi" w:hAnsi="Times New Roman"/>
          <w:sz w:val="20"/>
        </w:rPr>
        <w:softHyphen/>
        <w:t>vis avyttrar sådan mark inom den s.k. kanalfastigheten som inte behöver ägas av bolaget för att bevara Göta kanals värde som kulturhistoriskt bygg</w:t>
      </w:r>
      <w:r w:rsidRPr="00300392">
        <w:rPr>
          <w:rFonts w:ascii="Times New Roman" w:eastAsiaTheme="minorHAnsi" w:hAnsi="Times New Roman"/>
          <w:sz w:val="20"/>
        </w:rPr>
        <w:softHyphen/>
        <w:t>nadsverk eller turistattraktion. Bolaget hemställde den 18 januari 2018 om regeringens medgivande att få avyttra vissa delar av den s.k. kanalfastig</w:t>
      </w:r>
      <w:r w:rsidRPr="00300392">
        <w:rPr>
          <w:rFonts w:ascii="Times New Roman" w:eastAsiaTheme="minorHAnsi" w:hAnsi="Times New Roman"/>
          <w:sz w:val="20"/>
        </w:rPr>
        <w:softHyphen/>
        <w:t>heten i enlighet med riksdagens bemyndigande. Regeringen beslutade den 30 augusti 2018 att delvis bifalla bolagets hemställan och medgav att bolaget pantsätter, utarrenderar, avstyckar och helt eller delvis avyttrar de fastigheter och delar av fastigheter som framgår av regeringens beslut.</w:t>
      </w:r>
      <w:r w:rsidRPr="00300392">
        <w:t xml:space="preserve"> </w:t>
      </w:r>
      <w:r w:rsidRPr="00300392">
        <w:rPr>
          <w:rFonts w:ascii="Times New Roman" w:eastAsiaTheme="minorHAnsi" w:hAnsi="Times New Roman"/>
          <w:sz w:val="20"/>
        </w:rPr>
        <w:t>Regeringen beslutade den 20 december 2018 att avslå en ansökan från två privatpersoner att förvärva en fastighet från bolaget med stöd av riks</w:t>
      </w:r>
      <w:r>
        <w:rPr>
          <w:rFonts w:ascii="Times New Roman" w:eastAsiaTheme="minorHAnsi" w:hAnsi="Times New Roman"/>
          <w:sz w:val="20"/>
        </w:rPr>
        <w:softHyphen/>
      </w:r>
      <w:r w:rsidRPr="00300392">
        <w:rPr>
          <w:rFonts w:ascii="Times New Roman" w:eastAsiaTheme="minorHAnsi" w:hAnsi="Times New Roman"/>
          <w:sz w:val="20"/>
        </w:rPr>
        <w:t xml:space="preserve">dagens bemyndigande. </w:t>
      </w:r>
      <w:r w:rsidRPr="00B1653F">
        <w:rPr>
          <w:rFonts w:ascii="Times New Roman" w:eastAsiaTheme="minorHAnsi" w:hAnsi="Times New Roman"/>
          <w:sz w:val="20"/>
        </w:rPr>
        <w:t>Punkten är inte slutbehandlad</w:t>
      </w:r>
      <w:r>
        <w:rPr>
          <w:rFonts w:ascii="Times New Roman" w:eastAsiaTheme="minorHAnsi" w:hAnsi="Times New Roman"/>
          <w:sz w:val="20"/>
        </w:rPr>
        <w:t>.</w:t>
      </w:r>
    </w:p>
    <w:bookmarkEnd w:id="273"/>
    <w:p w14:paraId="1BEFB568" w14:textId="2C3695A6" w:rsidR="00A8134E" w:rsidRPr="005F4A51" w:rsidRDefault="00721738" w:rsidP="005F4A51">
      <w:pPr>
        <w:pStyle w:val="Rubrik5utannumrering"/>
      </w:pPr>
      <w:r w:rsidRPr="005F4A51">
        <w:t>1</w:t>
      </w:r>
      <w:r w:rsidR="00176205">
        <w:t>4</w:t>
      </w:r>
      <w:r w:rsidRPr="005F4A51">
        <w:t xml:space="preserve">. Rskr. </w:t>
      </w:r>
      <w:r w:rsidR="00A8134E" w:rsidRPr="005F4A51">
        <w:t>2016/17:335</w:t>
      </w:r>
      <w:bookmarkEnd w:id="271"/>
    </w:p>
    <w:p w14:paraId="560F1379" w14:textId="77777777" w:rsidR="00A8134E" w:rsidRPr="006F77D0" w:rsidRDefault="00A8134E" w:rsidP="00B5146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F77D0">
        <w:rPr>
          <w:rFonts w:ascii="Times New Roman" w:hAnsi="Times New Roman"/>
          <w:sz w:val="20"/>
        </w:rPr>
        <w:t>Ny kommunallag</w:t>
      </w:r>
    </w:p>
    <w:bookmarkEnd w:id="272"/>
    <w:p w14:paraId="1B6AE7BE" w14:textId="77777777" w:rsidR="00A8134E" w:rsidRPr="006F77D0" w:rsidRDefault="00A8134E" w:rsidP="00B5146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F77D0">
        <w:rPr>
          <w:rFonts w:ascii="Times New Roman" w:hAnsi="Times New Roman"/>
          <w:sz w:val="20"/>
        </w:rPr>
        <w:t>Prop.</w:t>
      </w:r>
      <w:r w:rsidR="00721738" w:rsidRPr="00721738">
        <w:rPr>
          <w:rFonts w:ascii="Times New Roman" w:hAnsi="Times New Roman"/>
          <w:sz w:val="20"/>
        </w:rPr>
        <w:t> 2016/17:171, bet. </w:t>
      </w:r>
      <w:r w:rsidRPr="006F77D0">
        <w:rPr>
          <w:rFonts w:ascii="Times New Roman" w:hAnsi="Times New Roman"/>
          <w:sz w:val="20"/>
        </w:rPr>
        <w:t>2016/17:KU30</w:t>
      </w:r>
    </w:p>
    <w:p w14:paraId="6F49353E" w14:textId="77777777" w:rsidR="00721738" w:rsidRPr="00721738" w:rsidRDefault="00721738" w:rsidP="00B5146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2017/18:75 (Fi 60), 2018/19:75 (Fi 28), 2019/20:75 (Fi 25), 2020/21:75 (Fi 20) och 2021/22:75 (Fi 15).</w:t>
      </w:r>
    </w:p>
    <w:p w14:paraId="668C87D4" w14:textId="77777777" w:rsidR="00721738" w:rsidRPr="00721738" w:rsidRDefault="00721738" w:rsidP="00B5146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843B70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D1F179" w14:textId="516AA9C9"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13 om </w:t>
      </w:r>
      <w:r w:rsidRPr="00721738">
        <w:rPr>
          <w:rFonts w:ascii="Times New Roman" w:hAnsi="Times New Roman"/>
          <w:i/>
          <w:iCs/>
          <w:sz w:val="20"/>
        </w:rPr>
        <w:t>styrning och uppföljning av verksamheter i kommunal regi</w:t>
      </w:r>
      <w:r w:rsidRPr="00721738">
        <w:rPr>
          <w:rFonts w:ascii="Times New Roman" w:hAnsi="Times New Roman"/>
          <w:sz w:val="20"/>
        </w:rPr>
        <w:t xml:space="preserve">*: </w:t>
      </w:r>
      <w:bookmarkStart w:id="274" w:name="_Hlk123554800"/>
      <w:r w:rsidRPr="00721738">
        <w:rPr>
          <w:rFonts w:ascii="Times New Roman" w:hAnsi="Times New Roman"/>
          <w:sz w:val="20"/>
        </w:rPr>
        <w:t>Riksdagen har tillkännagett för regeringen det som utskottet anför om att regeringen bör återkomma till riksdagen med ett lagförslag som innebär att skyldigheten för fullmäktige att anta ett program med mål och riktlinjer för privata utförare även ska omfatta verksamhet som bedrivs i egen regi (bet. 2016/17:KU30 s. 40 f.)</w:t>
      </w:r>
      <w:bookmarkEnd w:id="274"/>
      <w:r w:rsidRPr="00721738">
        <w:rPr>
          <w:rFonts w:ascii="Times New Roman" w:hAnsi="Times New Roman"/>
          <w:sz w:val="20"/>
        </w:rPr>
        <w:t xml:space="preserve">. Regeringen har mottagit betänkandet En god kommunal hushållning (SOU 2021:75), som bl.a. innehåller förslag om skyldighet för fullmäktige att ta fram vissa </w:t>
      </w:r>
      <w:r w:rsidR="005848BF">
        <w:rPr>
          <w:rFonts w:ascii="Times New Roman" w:hAnsi="Times New Roman"/>
          <w:sz w:val="20"/>
        </w:rPr>
        <w:t xml:space="preserve">ekonomiska </w:t>
      </w:r>
      <w:r w:rsidRPr="00721738">
        <w:rPr>
          <w:rFonts w:ascii="Times New Roman" w:hAnsi="Times New Roman"/>
          <w:sz w:val="20"/>
        </w:rPr>
        <w:t xml:space="preserve">planer. Betänkandet </w:t>
      </w:r>
      <w:r w:rsidR="003D4C16" w:rsidRPr="003D4C16">
        <w:rPr>
          <w:rFonts w:ascii="Times New Roman" w:hAnsi="Times New Roman"/>
          <w:sz w:val="20"/>
        </w:rPr>
        <w:t>har beretts</w:t>
      </w:r>
      <w:r w:rsidRPr="00721738">
        <w:rPr>
          <w:rFonts w:ascii="Times New Roman" w:hAnsi="Times New Roman"/>
          <w:sz w:val="20"/>
        </w:rPr>
        <w:t xml:space="preserve"> inom Regeringskansliet och </w:t>
      </w:r>
      <w:r w:rsidR="003D4C16">
        <w:rPr>
          <w:rFonts w:ascii="Times New Roman" w:hAnsi="Times New Roman"/>
          <w:sz w:val="20"/>
        </w:rPr>
        <w:t xml:space="preserve">frågan om styrning och uppföljning av verksamheter i kommunal regi var tänkt att hanteras inom ramen för en kommande lagstiftningsprodukt. Det beredningsunderlag som finns tillgängligt i denna fråga, betänkandet </w:t>
      </w:r>
      <w:r w:rsidR="003D4C16" w:rsidRPr="002A792B">
        <w:rPr>
          <w:rFonts w:ascii="Times New Roman" w:hAnsi="Times New Roman"/>
          <w:sz w:val="20"/>
        </w:rPr>
        <w:t>En kommunallag för framtiden</w:t>
      </w:r>
      <w:r w:rsidR="003D4C16">
        <w:rPr>
          <w:rFonts w:ascii="Times New Roman" w:hAnsi="Times New Roman"/>
          <w:sz w:val="20"/>
        </w:rPr>
        <w:t xml:space="preserve"> (</w:t>
      </w:r>
      <w:r w:rsidR="003D4C16" w:rsidRPr="002A792B">
        <w:rPr>
          <w:rFonts w:ascii="Times New Roman" w:hAnsi="Times New Roman"/>
          <w:sz w:val="20"/>
        </w:rPr>
        <w:t>SOU 2015:24</w:t>
      </w:r>
      <w:r w:rsidR="003D4C16">
        <w:rPr>
          <w:rFonts w:ascii="Times New Roman" w:hAnsi="Times New Roman"/>
          <w:sz w:val="20"/>
        </w:rPr>
        <w:t xml:space="preserve">), är emellertid mer än fem år gammalt, vilket medför att förslaget om styrning och uppföljning av verksamheter i kommunal regi behöver remitteras på nytt. </w:t>
      </w:r>
      <w:r w:rsidR="003D4C16" w:rsidRPr="00246F24">
        <w:rPr>
          <w:rFonts w:ascii="Times New Roman" w:hAnsi="Times New Roman"/>
          <w:sz w:val="20"/>
        </w:rPr>
        <w:t>Detta kommer att genomföras under våren 2023.</w:t>
      </w:r>
      <w:r w:rsidRPr="00721738">
        <w:rPr>
          <w:rFonts w:ascii="Times New Roman" w:hAnsi="Times New Roman"/>
          <w:sz w:val="20"/>
        </w:rPr>
        <w:t xml:space="preserve"> Punkten är inte slutbehandlad.</w:t>
      </w:r>
    </w:p>
    <w:p w14:paraId="49296594" w14:textId="7285C86D" w:rsidR="00A8134E" w:rsidRPr="00721738" w:rsidRDefault="00721738" w:rsidP="005F4A51">
      <w:pPr>
        <w:pStyle w:val="Rubrik5utannumrering"/>
      </w:pPr>
      <w:r w:rsidRPr="00721738">
        <w:t>1</w:t>
      </w:r>
      <w:r w:rsidR="00176205">
        <w:t>5</w:t>
      </w:r>
      <w:r w:rsidRPr="00721738">
        <w:t xml:space="preserve">. Rskr. </w:t>
      </w:r>
      <w:r w:rsidR="00A8134E" w:rsidRPr="00721738">
        <w:t>2016/17:349</w:t>
      </w:r>
    </w:p>
    <w:p w14:paraId="542AC890" w14:textId="77777777" w:rsidR="00A8134E" w:rsidRDefault="00A8134E"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Riktlinjer för den ekonomiska politiken</w:t>
      </w:r>
    </w:p>
    <w:p w14:paraId="085D2870" w14:textId="77777777" w:rsidR="00A8134E" w:rsidRDefault="00A8134E"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w:t>
      </w:r>
      <w:r w:rsidR="00721738" w:rsidRPr="00721738">
        <w:rPr>
          <w:rFonts w:ascii="Times New Roman" w:hAnsi="Times New Roman"/>
          <w:sz w:val="20"/>
        </w:rPr>
        <w:t> 2016/17:100, skr. 2015/16:138, bet. </w:t>
      </w:r>
      <w:r>
        <w:rPr>
          <w:rFonts w:ascii="Times New Roman" w:hAnsi="Times New Roman"/>
          <w:sz w:val="20"/>
        </w:rPr>
        <w:t>2016/17:FiU20</w:t>
      </w:r>
    </w:p>
    <w:p w14:paraId="78E50848" w14:textId="77777777" w:rsidR="00721738" w:rsidRPr="00721738" w:rsidRDefault="00721738"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2017/18:75 (Fi 62), 2018/19:75 (Fi 29), 2019/20:75 (Fi 26), 2020/21:75 (Fi 21) och 2021/22:75 (Fi 16).</w:t>
      </w:r>
    </w:p>
    <w:p w14:paraId="057BA9D2" w14:textId="77777777" w:rsidR="00721738" w:rsidRPr="00721738" w:rsidRDefault="00721738"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42E93E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9ED3B72" w14:textId="3616A9E2"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redovisning av sysselsättningseffekter</w:t>
      </w:r>
      <w:r w:rsidRPr="00721738">
        <w:rPr>
          <w:rFonts w:ascii="Times New Roman" w:hAnsi="Times New Roman"/>
          <w:sz w:val="20"/>
        </w:rPr>
        <w:t>*: Riksdagen har tillkännagett för regeringen det som utskottet anför om att regeringen bör redovisa sysselsättningseffekter av de reformer som föreslås och aviseras i budgetpropositionen (bet. 2016/17:FiU20 s. 81). Mot bakgrund av tillkännagivandet redovisades i budgetpropositionen för 2022 (prop. 2021/22:1 Förslag till statens budget, finansplan m.m. avsnitt 1.5), på samma sätt som i budgetpropositionen för 2020 och budgetpropositionen för 2021, en bedömning av riktningen på de långsiktiga effekterna på sysselsättning, arbetslöshet och arbetade timmar för de föreslagna och aviserade reformerna. Tillkännagivandet behandlades i 2022 års ekonomiska vårproposition (prop. 2021/22:100 s. 45 f.). I propositionen anförde regeringen att den, mot bakgrund av den betydande osäkerhet som är förknippad med beräkningar av långsiktiga sysselsättningseffekter, har bedömt att det inte är ändamålsenligt att redovisa siffersatta effektberäkningar av enskilda reformer. Regeringen beskriver i stället i sina propositioner effekterna av enskilda reformer i kvalitativa ordalag och gör i de ekonomiska vårpropositionerna och budgetpropositionerna en samlad bedömning av reformernas långsiktiga effekter på makro</w:t>
      </w:r>
      <w:r w:rsidR="00176205">
        <w:rPr>
          <w:rFonts w:ascii="Times New Roman" w:hAnsi="Times New Roman"/>
          <w:sz w:val="20"/>
        </w:rPr>
        <w:softHyphen/>
      </w:r>
      <w:r w:rsidRPr="00721738">
        <w:rPr>
          <w:rFonts w:ascii="Times New Roman" w:hAnsi="Times New Roman"/>
          <w:sz w:val="20"/>
        </w:rPr>
        <w:t>ekonomin. Mot bakgrund av de vidtagna åtgärderna, som innebär att den bedömda riktningen och storleksordningen på effekterna för enskilda reformer redovisas</w:t>
      </w:r>
      <w:r w:rsidR="002416E8">
        <w:rPr>
          <w:rFonts w:ascii="Times New Roman" w:hAnsi="Times New Roman"/>
          <w:sz w:val="20"/>
        </w:rPr>
        <w:t xml:space="preserve"> </w:t>
      </w:r>
      <w:r w:rsidRPr="00721738">
        <w:rPr>
          <w:rFonts w:ascii="Times New Roman" w:hAnsi="Times New Roman"/>
          <w:sz w:val="20"/>
        </w:rPr>
        <w:t>samt regeringens bedömning att det inte är ändamålsenligt att redovisa siffersatta effektberäkningar av enskilda reformer, ansågs tillkännagivandet därmed slutbehandlat. Punkten är slutbehandlad.</w:t>
      </w:r>
    </w:p>
    <w:p w14:paraId="5D0E4A2C" w14:textId="519AEA7D" w:rsidR="00721738" w:rsidRDefault="00721738" w:rsidP="00DA234B">
      <w:pPr>
        <w:pStyle w:val="Rubrik4utannumrering"/>
      </w:pPr>
      <w:r w:rsidRPr="00721738">
        <w:t>Riksmötet 2017/18</w:t>
      </w:r>
    </w:p>
    <w:p w14:paraId="2B3B87DC" w14:textId="6856715C" w:rsidR="00067B62" w:rsidRPr="00A73364" w:rsidRDefault="00067B62" w:rsidP="005F4A51">
      <w:pPr>
        <w:pStyle w:val="Rubrik5utannumrering"/>
        <w:spacing w:before="0"/>
        <w:rPr>
          <w:rFonts w:eastAsia="Calibri"/>
        </w:rPr>
      </w:pPr>
      <w:r w:rsidRPr="00A73364">
        <w:t>1</w:t>
      </w:r>
      <w:r w:rsidR="00176205">
        <w:t>6</w:t>
      </w:r>
      <w:r w:rsidRPr="00A73364">
        <w:t>. Rskr. 2017/18</w:t>
      </w:r>
      <w:r w:rsidRPr="00A73364">
        <w:rPr>
          <w:rFonts w:eastAsia="Calibri"/>
        </w:rPr>
        <w:t>:180</w:t>
      </w:r>
    </w:p>
    <w:p w14:paraId="25D7DD36" w14:textId="77777777" w:rsidR="00067B62" w:rsidRPr="00F9701D" w:rsidRDefault="00067B62" w:rsidP="00067B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Statlig förvaltning och statistikfrågor</w:t>
      </w:r>
    </w:p>
    <w:p w14:paraId="654E35BC" w14:textId="77777777" w:rsidR="00067B62" w:rsidRPr="00F9701D" w:rsidRDefault="00067B62" w:rsidP="00067B62">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75" w:name="_Hlk103237446"/>
      <w:r w:rsidRPr="00F9701D">
        <w:rPr>
          <w:rFonts w:ascii="Times New Roman" w:hAnsi="Times New Roman"/>
          <w:sz w:val="20"/>
        </w:rPr>
        <w:t>Motioner från allmänna motionstiden 2017/18, bet. 2017/18:FiU25</w:t>
      </w:r>
    </w:p>
    <w:p w14:paraId="04705454" w14:textId="77777777" w:rsidR="00067B62" w:rsidRPr="00A73364" w:rsidRDefault="00067B62" w:rsidP="00067B62">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2018/19:75 (Fi 39)</w:t>
      </w:r>
      <w:r>
        <w:rPr>
          <w:rFonts w:ascii="Times New Roman" w:hAnsi="Times New Roman"/>
          <w:sz w:val="20"/>
        </w:rPr>
        <w:t>,</w:t>
      </w:r>
      <w:r w:rsidRPr="00A73364">
        <w:rPr>
          <w:rFonts w:ascii="Times New Roman" w:hAnsi="Times New Roman"/>
          <w:sz w:val="20"/>
        </w:rPr>
        <w:t xml:space="preserve"> 2019/20:75 (I 24</w:t>
      </w:r>
      <w:r w:rsidRPr="00F9701D">
        <w:rPr>
          <w:rFonts w:ascii="Times New Roman" w:hAnsi="Times New Roman"/>
          <w:sz w:val="20"/>
        </w:rPr>
        <w:t>)</w:t>
      </w:r>
      <w:r>
        <w:rPr>
          <w:rFonts w:ascii="Times New Roman" w:hAnsi="Times New Roman"/>
          <w:sz w:val="20"/>
        </w:rPr>
        <w:t xml:space="preserve">, 2020/21:75 (I 16) och </w:t>
      </w:r>
      <w:r w:rsidRPr="007B4475">
        <w:rPr>
          <w:rFonts w:ascii="Times New Roman" w:hAnsi="Times New Roman"/>
          <w:sz w:val="20"/>
        </w:rPr>
        <w:t xml:space="preserve">2021/22:75 </w:t>
      </w:r>
      <w:r>
        <w:rPr>
          <w:rFonts w:ascii="Times New Roman" w:hAnsi="Times New Roman"/>
          <w:sz w:val="20"/>
        </w:rPr>
        <w:t>(I 15)</w:t>
      </w:r>
      <w:r w:rsidRPr="00A73364">
        <w:rPr>
          <w:rFonts w:ascii="Times New Roman" w:eastAsia="Calibri" w:hAnsi="Times New Roman"/>
          <w:sz w:val="20"/>
        </w:rPr>
        <w:t>.</w:t>
      </w:r>
    </w:p>
    <w:p w14:paraId="645FC4A0" w14:textId="04006295" w:rsidR="00067B62" w:rsidRPr="00A73364" w:rsidRDefault="00067B62" w:rsidP="00067B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slutbehandlad</w:t>
      </w:r>
      <w:bookmarkEnd w:id="275"/>
      <w:r w:rsidRPr="00A73364">
        <w:rPr>
          <w:rFonts w:ascii="Times New Roman" w:hAnsi="Times New Roman"/>
          <w:sz w:val="20"/>
        </w:rPr>
        <w:t>.</w:t>
      </w:r>
      <w:r>
        <w:rPr>
          <w:rFonts w:ascii="Times New Roman" w:hAnsi="Times New Roman"/>
          <w:sz w:val="20"/>
        </w:rPr>
        <w:t xml:space="preserve"> </w:t>
      </w:r>
    </w:p>
    <w:p w14:paraId="49070B1C" w14:textId="77777777" w:rsidR="00067B62" w:rsidRPr="00A73364"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421AF9" w14:textId="77777777" w:rsidR="00067B62" w:rsidRDefault="00067B62" w:rsidP="00067B6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hAnsi="Times New Roman"/>
          <w:sz w:val="20"/>
        </w:rPr>
        <w:t xml:space="preserve">Punkt 2 om </w:t>
      </w:r>
      <w:r w:rsidRPr="00A73364">
        <w:rPr>
          <w:rFonts w:ascii="Times New Roman" w:hAnsi="Times New Roman"/>
          <w:i/>
          <w:sz w:val="20"/>
        </w:rPr>
        <w:t>digitalisering och it i den statliga förvaltningen*</w:t>
      </w:r>
      <w:r w:rsidRPr="00A73364">
        <w:rPr>
          <w:rFonts w:ascii="Times New Roman" w:hAnsi="Times New Roman"/>
          <w:sz w:val="20"/>
        </w:rPr>
        <w:t xml:space="preserve">: Riksdagen har tillkännagett </w:t>
      </w:r>
      <w:r w:rsidRPr="00A73364">
        <w:rPr>
          <w:rFonts w:ascii="Times New Roman" w:hAnsi="Times New Roman"/>
          <w:color w:val="000000"/>
          <w:sz w:val="20"/>
        </w:rPr>
        <w:t xml:space="preserve">för regeringen </w:t>
      </w:r>
      <w:r w:rsidRPr="00A73364">
        <w:rPr>
          <w:rFonts w:ascii="Times New Roman" w:hAnsi="Times New Roman"/>
          <w:sz w:val="20"/>
        </w:rPr>
        <w:t>det som utskottet anför om att regeringen bör ge samtliga statliga myndigheter i uppdrag att arbeta strategiskt för att öka utbudet av och tillgängligheten till öppna data och se till att de statliga myndigheterna tillgängliggör offentliga handlingar i maskin</w:t>
      </w:r>
      <w:r w:rsidRPr="00A73364">
        <w:rPr>
          <w:rFonts w:ascii="Times New Roman" w:hAnsi="Times New Roman"/>
          <w:sz w:val="20"/>
        </w:rPr>
        <w:softHyphen/>
        <w:t>avläsbart skick (bet. 2017/18:FiU25 s. 9 f.). Regeringen uppdrog den 11 maj 2017 åt Stats</w:t>
      </w:r>
      <w:r w:rsidRPr="00A73364">
        <w:rPr>
          <w:rFonts w:ascii="Times New Roman" w:hAnsi="Times New Roman"/>
          <w:sz w:val="20"/>
        </w:rPr>
        <w:softHyphen/>
        <w:t xml:space="preserve">kontoret att utreda myndigheternas arbete med vidareutnyttjande av information </w:t>
      </w:r>
      <w:r>
        <w:rPr>
          <w:rFonts w:ascii="Times New Roman" w:hAnsi="Times New Roman"/>
          <w:sz w:val="20"/>
        </w:rPr>
        <w:t>(</w:t>
      </w:r>
      <w:r w:rsidRPr="00E878DB">
        <w:rPr>
          <w:rFonts w:ascii="Times New Roman" w:hAnsi="Times New Roman"/>
          <w:sz w:val="20"/>
        </w:rPr>
        <w:t>S2014/3536</w:t>
      </w:r>
      <w:r>
        <w:rPr>
          <w:rFonts w:ascii="Times New Roman" w:hAnsi="Times New Roman"/>
          <w:sz w:val="20"/>
        </w:rPr>
        <w:t xml:space="preserve">) </w:t>
      </w:r>
      <w:r w:rsidRPr="00A73364">
        <w:rPr>
          <w:rFonts w:ascii="Times New Roman" w:hAnsi="Times New Roman"/>
          <w:sz w:val="20"/>
        </w:rPr>
        <w:t>samt hinder för vidare</w:t>
      </w:r>
      <w:r w:rsidRPr="00A73364">
        <w:rPr>
          <w:rFonts w:ascii="Times New Roman" w:hAnsi="Times New Roman"/>
          <w:sz w:val="20"/>
        </w:rPr>
        <w:softHyphen/>
        <w:t>utnyttjande av öppna data från stat</w:t>
      </w:r>
      <w:r w:rsidRPr="00A73364">
        <w:rPr>
          <w:rFonts w:ascii="Times New Roman" w:hAnsi="Times New Roman"/>
          <w:sz w:val="20"/>
        </w:rPr>
        <w:softHyphen/>
        <w:t>liga myndigheter</w:t>
      </w:r>
      <w:r>
        <w:rPr>
          <w:rFonts w:ascii="Times New Roman" w:hAnsi="Times New Roman"/>
          <w:sz w:val="20"/>
        </w:rPr>
        <w:t xml:space="preserve"> (</w:t>
      </w:r>
      <w:r w:rsidRPr="00E878DB">
        <w:rPr>
          <w:rFonts w:ascii="Times New Roman" w:hAnsi="Times New Roman"/>
          <w:sz w:val="20"/>
        </w:rPr>
        <w:t>Fi2017/02163</w:t>
      </w:r>
      <w:r>
        <w:rPr>
          <w:rFonts w:ascii="Times New Roman" w:hAnsi="Times New Roman"/>
          <w:sz w:val="20"/>
        </w:rPr>
        <w:t>)</w:t>
      </w:r>
      <w:r w:rsidRPr="00A73364">
        <w:rPr>
          <w:rFonts w:ascii="Times New Roman" w:hAnsi="Times New Roman"/>
          <w:sz w:val="20"/>
        </w:rPr>
        <w:t>. Uppdraget redovisades den 1 mars 2018. Regeringen beslutade den 11 maj 2017 om bidrag till OECD, som organisationen skulle använda för att göra en djupgående översyn av Sveriges digitala förvaltning med fokus på öppna data. Översynen redovisades i oktober 2018. Vidare har regeringen i förordningen (2018:1486) med instruktion för Myndigheten för digital förvaltning</w:t>
      </w:r>
      <w:r>
        <w:rPr>
          <w:rFonts w:ascii="Times New Roman" w:hAnsi="Times New Roman"/>
          <w:sz w:val="20"/>
        </w:rPr>
        <w:t xml:space="preserve"> </w:t>
      </w:r>
      <w:r w:rsidRPr="00A73364">
        <w:rPr>
          <w:rFonts w:ascii="Times New Roman" w:hAnsi="Times New Roman"/>
          <w:sz w:val="20"/>
        </w:rPr>
        <w:t>gett myndigheten i uppgift att främja öppen och datadriven innovation samt tillgänglig</w:t>
      </w:r>
      <w:r w:rsidRPr="00A73364">
        <w:rPr>
          <w:rFonts w:ascii="Times New Roman" w:hAnsi="Times New Roman"/>
          <w:sz w:val="20"/>
        </w:rPr>
        <w:softHyphen/>
        <w:t xml:space="preserve">görande av öppna data och vidareutnyttjande av handlingar från den offentliga förvaltningen. </w:t>
      </w:r>
    </w:p>
    <w:p w14:paraId="39118837" w14:textId="77777777" w:rsidR="00067B62" w:rsidRDefault="00067B62" w:rsidP="00067B62">
      <w:pPr>
        <w:pStyle w:val="Brdtextmedindrag"/>
      </w:pPr>
      <w:r w:rsidRPr="00B955A5">
        <w:t>Lantmäteriet fick den 2 maj 2019 regeringens uppdrag att analysera budgetära konsekvenser av myndigheters tillgängliggörande av s.k. särskilt</w:t>
      </w:r>
      <w:r>
        <w:t xml:space="preserve"> </w:t>
      </w:r>
      <w:r w:rsidRPr="00B955A5">
        <w:t>värdefulla datamängder samt de potentiella samhällsekonomiska nyttor</w:t>
      </w:r>
      <w:r>
        <w:t xml:space="preserve"> </w:t>
      </w:r>
      <w:r w:rsidRPr="00B955A5">
        <w:t xml:space="preserve">som ett sådant tillgängliggörande kan ge (I2019/01415), med anledning av kommande genomförandeakter inom Europaparlamentets och rådets direktiv (EU) 2019/1024 av den 20 juni 2019 om öppna data och vidareutnyttjande av information från den offentliga sektorn. Lantmäteriet </w:t>
      </w:r>
      <w:r>
        <w:t>slutredovisade</w:t>
      </w:r>
      <w:r w:rsidRPr="00B955A5">
        <w:t xml:space="preserve"> regeringsuppdraget den 8 juni 2020. Rapporten bereds vidare inom Regeringskansliet.</w:t>
      </w:r>
    </w:p>
    <w:p w14:paraId="70A383F0" w14:textId="6B64FB53" w:rsidR="00067B62" w:rsidRDefault="00067B62" w:rsidP="00067B62">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sz w:val="20"/>
        </w:rPr>
      </w:pPr>
      <w:r w:rsidRPr="00B955A5">
        <w:rPr>
          <w:rFonts w:ascii="Times New Roman" w:hAnsi="Times New Roman"/>
          <w:sz w:val="20"/>
        </w:rPr>
        <w:t>Regeringen uppdrog den 2</w:t>
      </w:r>
      <w:r>
        <w:rPr>
          <w:rFonts w:ascii="Times New Roman" w:hAnsi="Times New Roman"/>
          <w:sz w:val="20"/>
        </w:rPr>
        <w:t> </w:t>
      </w:r>
      <w:r w:rsidRPr="00B955A5">
        <w:rPr>
          <w:rFonts w:ascii="Times New Roman" w:hAnsi="Times New Roman"/>
          <w:sz w:val="20"/>
        </w:rPr>
        <w:t>maj 2019 åt Myndigheten för digital förvaltning att öka den offentliga förvaltningens förmåga att tillgängliggöra</w:t>
      </w:r>
      <w:r>
        <w:rPr>
          <w:rFonts w:ascii="Times New Roman" w:hAnsi="Times New Roman"/>
          <w:sz w:val="20"/>
        </w:rPr>
        <w:t xml:space="preserve"> </w:t>
      </w:r>
      <w:r w:rsidRPr="00B955A5">
        <w:rPr>
          <w:rFonts w:ascii="Times New Roman" w:hAnsi="Times New Roman"/>
          <w:sz w:val="20"/>
        </w:rPr>
        <w:t>öppna data samt bedriva öppen och datadriven innovation (I2019/01416 och I2019/01020). Den 31 mars 2020 lämnade Myndigheten för digital förvaltning en delrapport med en handlingsplan för tillgängliggörande och vidareutnyttjande av öppna data. En av rekommen</w:t>
      </w:r>
      <w:r w:rsidR="00176205">
        <w:rPr>
          <w:rFonts w:ascii="Times New Roman" w:hAnsi="Times New Roman"/>
          <w:sz w:val="20"/>
        </w:rPr>
        <w:softHyphen/>
      </w:r>
      <w:r w:rsidRPr="00B955A5">
        <w:rPr>
          <w:rFonts w:ascii="Times New Roman" w:hAnsi="Times New Roman"/>
          <w:sz w:val="20"/>
        </w:rPr>
        <w:t>da</w:t>
      </w:r>
      <w:r w:rsidR="00176205">
        <w:rPr>
          <w:rFonts w:ascii="Times New Roman" w:hAnsi="Times New Roman"/>
          <w:sz w:val="20"/>
        </w:rPr>
        <w:softHyphen/>
      </w:r>
      <w:r w:rsidRPr="00B955A5">
        <w:rPr>
          <w:rFonts w:ascii="Times New Roman" w:hAnsi="Times New Roman"/>
          <w:sz w:val="20"/>
        </w:rPr>
        <w:t>tionerna i handlingsplanen var att ta fram en nationell datastrategi som baseras på öppenhet som standard. Mot denna bakgrund anförde regeringen följande i budgetpropositionen för 2021 (prop.</w:t>
      </w:r>
      <w:r>
        <w:rPr>
          <w:rFonts w:ascii="Times New Roman" w:hAnsi="Times New Roman"/>
          <w:sz w:val="20"/>
        </w:rPr>
        <w:t xml:space="preserve"> </w:t>
      </w:r>
      <w:r w:rsidRPr="00B955A5">
        <w:rPr>
          <w:rFonts w:ascii="Times New Roman" w:hAnsi="Times New Roman"/>
          <w:sz w:val="20"/>
        </w:rPr>
        <w:t xml:space="preserve">2020/21:1 utg.omr. 22 </w:t>
      </w:r>
      <w:r>
        <w:rPr>
          <w:rFonts w:ascii="Times New Roman" w:hAnsi="Times New Roman"/>
          <w:sz w:val="20"/>
        </w:rPr>
        <w:t xml:space="preserve">Kommunikationer avsnitt 4.5.1, </w:t>
      </w:r>
      <w:r w:rsidRPr="00B955A5">
        <w:rPr>
          <w:rFonts w:ascii="Times New Roman" w:hAnsi="Times New Roman"/>
          <w:sz w:val="20"/>
        </w:rPr>
        <w:t xml:space="preserve">s. 108): </w:t>
      </w:r>
    </w:p>
    <w:p w14:paraId="2460B2D2" w14:textId="77777777" w:rsidR="00067B62" w:rsidRDefault="00067B62" w:rsidP="00067B62">
      <w:pPr>
        <w:tabs>
          <w:tab w:val="left" w:pos="2268"/>
        </w:tabs>
        <w:overflowPunct w:val="0"/>
        <w:autoSpaceDE w:val="0"/>
        <w:autoSpaceDN w:val="0"/>
        <w:adjustRightInd w:val="0"/>
        <w:spacing w:after="0" w:line="240" w:lineRule="auto"/>
        <w:ind w:left="567"/>
        <w:jc w:val="both"/>
        <w:textAlignment w:val="baseline"/>
        <w:rPr>
          <w:rFonts w:ascii="Times New Roman" w:hAnsi="Times New Roman"/>
          <w:sz w:val="20"/>
        </w:rPr>
      </w:pPr>
      <w:r w:rsidRPr="006E40E2">
        <w:rPr>
          <w:rFonts w:ascii="Times New Roman" w:hAnsi="Times New Roman"/>
          <w:sz w:val="20"/>
        </w:rPr>
        <w:t xml:space="preserve">Utvecklingen av AI och användning av digital teknik inom såväl den </w:t>
      </w:r>
      <w:r w:rsidRPr="00B32FF5">
        <w:rPr>
          <w:rFonts w:ascii="Times New Roman" w:hAnsi="Times New Roman"/>
          <w:sz w:val="20"/>
        </w:rPr>
        <w:t>offentliga förvaltningen som i samhället i stort behöver öka för att Sverige ska vara bäst i världen på att tillvarata digitaliseringens möjligheter. En förutsättning för AI och annan digital teknik är en ökad tillgång till data. Regeringen avser att under 2021 ta fram en strategisk inriktning för data, som bland annat ska bidra till ett ökat utbud av och tillgänglighet till öppna data.</w:t>
      </w:r>
    </w:p>
    <w:p w14:paraId="2CB8E5BA" w14:textId="77777777" w:rsidR="00067B62" w:rsidRPr="006E40E2" w:rsidRDefault="00067B62" w:rsidP="00067B62">
      <w:pPr>
        <w:tabs>
          <w:tab w:val="left" w:pos="2268"/>
        </w:tabs>
        <w:overflowPunct w:val="0"/>
        <w:autoSpaceDE w:val="0"/>
        <w:autoSpaceDN w:val="0"/>
        <w:adjustRightInd w:val="0"/>
        <w:spacing w:after="0" w:line="240" w:lineRule="auto"/>
        <w:ind w:left="567"/>
        <w:jc w:val="both"/>
        <w:textAlignment w:val="baseline"/>
        <w:rPr>
          <w:rFonts w:ascii="Times New Roman" w:hAnsi="Times New Roman"/>
          <w:sz w:val="20"/>
        </w:rPr>
      </w:pPr>
    </w:p>
    <w:p w14:paraId="4C51D654" w14:textId="50C26609" w:rsidR="00067B62" w:rsidRDefault="00067B62" w:rsidP="00067B62">
      <w:pPr>
        <w:pStyle w:val="Brdtext"/>
        <w:rPr>
          <w:rFonts w:eastAsia="Calibri"/>
        </w:rPr>
      </w:pPr>
      <w:r w:rsidRPr="00B955A5">
        <w:rPr>
          <w:rFonts w:eastAsia="Calibri"/>
        </w:rPr>
        <w:t>Den 29 januari 2021 slut</w:t>
      </w:r>
      <w:r>
        <w:rPr>
          <w:rFonts w:eastAsia="Calibri"/>
        </w:rPr>
        <w:t>redovisade</w:t>
      </w:r>
      <w:r w:rsidRPr="00B955A5">
        <w:rPr>
          <w:rFonts w:eastAsia="Calibri"/>
        </w:rPr>
        <w:t xml:space="preserve"> Myndigheten för digital förvaltning</w:t>
      </w:r>
      <w:r>
        <w:rPr>
          <w:rFonts w:eastAsia="Calibri"/>
        </w:rPr>
        <w:t xml:space="preserve"> </w:t>
      </w:r>
      <w:r w:rsidRPr="00B955A5">
        <w:rPr>
          <w:rFonts w:eastAsia="Calibri"/>
        </w:rPr>
        <w:t>uppdraget. Slutrapporten innehåller rekommendationer och förslag, där det bl</w:t>
      </w:r>
      <w:r w:rsidR="009E5E51">
        <w:rPr>
          <w:rFonts w:eastAsia="Calibri"/>
        </w:rPr>
        <w:t>.a.</w:t>
      </w:r>
      <w:r w:rsidRPr="00B955A5">
        <w:rPr>
          <w:rFonts w:eastAsia="Calibri"/>
        </w:rPr>
        <w:t xml:space="preserve"> framgår att en av effekterna av uppdraget varit att antalet</w:t>
      </w:r>
      <w:r>
        <w:rPr>
          <w:rFonts w:eastAsia="Calibri"/>
        </w:rPr>
        <w:t xml:space="preserve"> </w:t>
      </w:r>
      <w:r w:rsidRPr="00B955A5">
        <w:rPr>
          <w:rFonts w:eastAsia="Calibri"/>
        </w:rPr>
        <w:t>datamängder på Sveriges dataportal mer än tredubblats.</w:t>
      </w:r>
    </w:p>
    <w:p w14:paraId="7A983279"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 xml:space="preserve">Regeringen </w:t>
      </w:r>
      <w:r w:rsidRPr="00F513D8">
        <w:rPr>
          <w:rFonts w:ascii="Times New Roman" w:eastAsia="Calibri" w:hAnsi="Times New Roman"/>
          <w:sz w:val="20"/>
        </w:rPr>
        <w:t>beslutade den 20 oktober 2021 en nationell datastrategi,</w:t>
      </w:r>
      <w:r>
        <w:rPr>
          <w:rFonts w:ascii="Times New Roman" w:eastAsia="Calibri" w:hAnsi="Times New Roman"/>
          <w:sz w:val="20"/>
        </w:rPr>
        <w:t xml:space="preserve"> </w:t>
      </w:r>
      <w:r w:rsidRPr="00F513D8">
        <w:rPr>
          <w:rFonts w:ascii="Times New Roman" w:eastAsia="Calibri" w:hAnsi="Times New Roman"/>
          <w:sz w:val="20"/>
        </w:rPr>
        <w:t>Data – en underutnyttjad resurs för Sverige (I2021/02739). Strategin sammanfattar ett antal regeringsbeslut som fattades under året med finansiering från bl.a. det nationella innovationsrådet och utgör ett komplement till den nationella digitaliseringsstrategin och AI-inriktningen och syftar till att främja olika former av öppen och kontrollerad datadelning för ökad tillgång till data för bl.a. artificiell intelligens och digital innovation.</w:t>
      </w:r>
    </w:p>
    <w:p w14:paraId="3BD5439E"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F513D8">
        <w:rPr>
          <w:rFonts w:ascii="Times New Roman" w:eastAsia="Calibri" w:hAnsi="Times New Roman"/>
          <w:sz w:val="20"/>
        </w:rPr>
        <w:t>Inom ramen för datastrategins genomförande har regeringen uppdragit åt flera myndigheter att bidra till tillgången av data inom sina respektive verksamhetsområden.</w:t>
      </w:r>
    </w:p>
    <w:p w14:paraId="7F8FE162"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F513D8">
        <w:rPr>
          <w:rFonts w:ascii="Times New Roman" w:eastAsia="Calibri" w:hAnsi="Times New Roman"/>
          <w:sz w:val="20"/>
        </w:rPr>
        <w:t xml:space="preserve">Rymdstyrelsen fick den 15 oktober 2021 uppdraget att analysera och undersöka hur ett utvecklat nationellt rymddatalabb skulle kunna främja samhällets digitalisering med särskilt fokus på dess betydelse för genomförandet av insatser inom den europeiska datastrategin inklusive överväganden i förhållande till utlysningar om europeiska gemensamma datautrymmen (I2021/02683). Förutsättningar för ett gemensamt och standardiserat gränssnitt för att interagera med data i ett federerat system ska ingå i analysen. Uppdraget redovisades </w:t>
      </w:r>
      <w:r>
        <w:rPr>
          <w:rFonts w:ascii="Times New Roman" w:eastAsia="Calibri" w:hAnsi="Times New Roman"/>
          <w:sz w:val="20"/>
        </w:rPr>
        <w:t>den 1</w:t>
      </w:r>
      <w:r w:rsidRPr="00F513D8">
        <w:rPr>
          <w:rFonts w:ascii="Times New Roman" w:eastAsia="Calibri" w:hAnsi="Times New Roman"/>
          <w:sz w:val="20"/>
        </w:rPr>
        <w:t xml:space="preserve"> mars 2022.</w:t>
      </w:r>
    </w:p>
    <w:p w14:paraId="4DC65666" w14:textId="7421F25F"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F513D8">
        <w:rPr>
          <w:rFonts w:ascii="Times New Roman" w:eastAsia="Calibri" w:hAnsi="Times New Roman"/>
          <w:sz w:val="20"/>
        </w:rPr>
        <w:t>Arbetsförmedlingen fick den 17 juni 2021 uppdraget att samordna ett myndighetsgemensamt arbete med att utveckla en sammanhållen datainfrastruktur för kompetensförsörjning och livslångt lärande (N2021/01915). I uppdraget ingår bl.a. att utveckla säkra metoder för hantering av individdata, stärka datainfrastrukturen för livslångt lärande genom utveckling av en kvalifikationsdatabas samt att tillgängliggöra, dela och nyttiggöra data för kompetensförsörjning och livslångt lärande. Uppdraget redovisa</w:t>
      </w:r>
      <w:r w:rsidR="00462966">
        <w:rPr>
          <w:rFonts w:ascii="Times New Roman" w:eastAsia="Calibri" w:hAnsi="Times New Roman"/>
          <w:sz w:val="20"/>
        </w:rPr>
        <w:t>de</w:t>
      </w:r>
      <w:r w:rsidRPr="00F513D8">
        <w:rPr>
          <w:rFonts w:ascii="Times New Roman" w:eastAsia="Calibri" w:hAnsi="Times New Roman"/>
          <w:sz w:val="20"/>
        </w:rPr>
        <w:t>s den 31 januari 2023.</w:t>
      </w:r>
    </w:p>
    <w:p w14:paraId="4CED732D"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F513D8">
        <w:rPr>
          <w:rFonts w:ascii="Times New Roman" w:eastAsia="Calibri" w:hAnsi="Times New Roman"/>
          <w:sz w:val="20"/>
        </w:rPr>
        <w:t>Statens väg- och transportforskningsinstitut fick den 26 augusti 2021 uppdraget att bidra till ökad kunskap om elektrifieringen av transporter (I2021/02212). I uppdraget ingår att beskriva hur digitalisering inklusive betydelsen av europeiska gemensamma dataområden, uppkoppling och innovativa lösningar ytterligare kan påskynda och effektivisera</w:t>
      </w:r>
      <w:r>
        <w:rPr>
          <w:rFonts w:ascii="Times New Roman" w:eastAsia="Calibri" w:hAnsi="Times New Roman"/>
          <w:sz w:val="20"/>
        </w:rPr>
        <w:t xml:space="preserve"> </w:t>
      </w:r>
      <w:r w:rsidRPr="00F513D8">
        <w:rPr>
          <w:rFonts w:ascii="Times New Roman" w:eastAsia="Calibri" w:hAnsi="Times New Roman"/>
          <w:sz w:val="20"/>
        </w:rPr>
        <w:t xml:space="preserve">elektrifieringen inom transportområdet. Därutöver ska myndigheten genomföra pilotprojekt och ta fram modeller för hur data i praktiken på bästa sätt kan tillgängliggöras, delas och nyttiggöras. Uppdraget </w:t>
      </w:r>
      <w:r>
        <w:rPr>
          <w:rFonts w:ascii="Times New Roman" w:eastAsia="Calibri" w:hAnsi="Times New Roman"/>
          <w:sz w:val="20"/>
        </w:rPr>
        <w:t>redovisades den 1 februari 2022</w:t>
      </w:r>
      <w:r w:rsidRPr="00F513D8">
        <w:rPr>
          <w:rFonts w:ascii="Times New Roman" w:eastAsia="Calibri" w:hAnsi="Times New Roman"/>
          <w:sz w:val="20"/>
        </w:rPr>
        <w:t>.</w:t>
      </w:r>
    </w:p>
    <w:p w14:paraId="4C68634F" w14:textId="1E801633"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F513D8">
        <w:rPr>
          <w:rFonts w:ascii="Times New Roman" w:eastAsia="Calibri" w:hAnsi="Times New Roman"/>
          <w:sz w:val="20"/>
        </w:rPr>
        <w:t xml:space="preserve">E-hälsomyndigheten fick den 23 juni respektive den 2 september 2021 uppdragen att skapa en statlig infrastruktur för bilddata för bl.a. förbättrad cancerdiagnostik samt att genomföra en förstudie om digital nationell infrastruktur för nationella kvalitetsregister (S2021/05259 och S2021/06170). </w:t>
      </w:r>
      <w:r>
        <w:rPr>
          <w:rFonts w:ascii="Times New Roman" w:eastAsia="Calibri" w:hAnsi="Times New Roman"/>
          <w:sz w:val="20"/>
        </w:rPr>
        <w:t xml:space="preserve">Det första uppdraget </w:t>
      </w:r>
      <w:r w:rsidRPr="00F513D8">
        <w:rPr>
          <w:rFonts w:ascii="Times New Roman" w:eastAsia="Calibri" w:hAnsi="Times New Roman"/>
          <w:sz w:val="20"/>
        </w:rPr>
        <w:t>redovisa</w:t>
      </w:r>
      <w:r>
        <w:rPr>
          <w:rFonts w:ascii="Times New Roman" w:eastAsia="Calibri" w:hAnsi="Times New Roman"/>
          <w:sz w:val="20"/>
        </w:rPr>
        <w:t>de</w:t>
      </w:r>
      <w:r w:rsidRPr="00F513D8">
        <w:rPr>
          <w:rFonts w:ascii="Times New Roman" w:eastAsia="Calibri" w:hAnsi="Times New Roman"/>
          <w:sz w:val="20"/>
        </w:rPr>
        <w:t>s den 1 december 2022</w:t>
      </w:r>
      <w:r>
        <w:rPr>
          <w:rFonts w:ascii="Times New Roman" w:eastAsia="Calibri" w:hAnsi="Times New Roman"/>
          <w:sz w:val="20"/>
        </w:rPr>
        <w:t xml:space="preserve"> och </w:t>
      </w:r>
      <w:r w:rsidRPr="00246F24">
        <w:rPr>
          <w:rFonts w:ascii="Times New Roman" w:eastAsia="Calibri" w:hAnsi="Times New Roman"/>
          <w:sz w:val="20"/>
        </w:rPr>
        <w:t xml:space="preserve">det andra uppdraget </w:t>
      </w:r>
      <w:r w:rsidR="007148A2" w:rsidRPr="00246F24">
        <w:rPr>
          <w:rFonts w:ascii="Times New Roman" w:eastAsia="Calibri" w:hAnsi="Times New Roman"/>
          <w:sz w:val="20"/>
        </w:rPr>
        <w:t>redovisades den</w:t>
      </w:r>
      <w:r w:rsidRPr="00246F24">
        <w:rPr>
          <w:rFonts w:ascii="Times New Roman" w:eastAsia="Calibri" w:hAnsi="Times New Roman"/>
          <w:sz w:val="20"/>
        </w:rPr>
        <w:t xml:space="preserve"> 1 februari 2023.</w:t>
      </w:r>
    </w:p>
    <w:p w14:paraId="5BB69EFF" w14:textId="4ECBB3BC"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CC2129">
        <w:rPr>
          <w:rFonts w:ascii="Times New Roman" w:eastAsia="Calibri" w:hAnsi="Times New Roman"/>
          <w:sz w:val="20"/>
        </w:rPr>
        <w:t xml:space="preserve">Socialstyrelsen fick </w:t>
      </w:r>
      <w:r w:rsidR="00DA286A">
        <w:rPr>
          <w:rFonts w:ascii="Times New Roman" w:eastAsia="Calibri" w:hAnsi="Times New Roman"/>
          <w:sz w:val="20"/>
        </w:rPr>
        <w:t xml:space="preserve">den </w:t>
      </w:r>
      <w:r w:rsidRPr="00CC2129">
        <w:rPr>
          <w:rFonts w:ascii="Times New Roman" w:eastAsia="Calibri" w:hAnsi="Times New Roman"/>
          <w:sz w:val="20"/>
        </w:rPr>
        <w:t>1 juli 2021 i uppdrag att kartlägga datamängder av nationellt intresse på hälsodataområdet (S2021/05369). Uppdraget redovis</w:t>
      </w:r>
      <w:r>
        <w:rPr>
          <w:rFonts w:ascii="Times New Roman" w:eastAsia="Calibri" w:hAnsi="Times New Roman"/>
          <w:sz w:val="20"/>
        </w:rPr>
        <w:t>ades den</w:t>
      </w:r>
      <w:r w:rsidRPr="00CC2129">
        <w:rPr>
          <w:rFonts w:ascii="Times New Roman" w:eastAsia="Calibri" w:hAnsi="Times New Roman"/>
          <w:sz w:val="20"/>
        </w:rPr>
        <w:t xml:space="preserve"> 1 oktober 2022.</w:t>
      </w:r>
    </w:p>
    <w:p w14:paraId="07FE798D" w14:textId="317AA9A1"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271CE">
        <w:rPr>
          <w:rFonts w:ascii="Times New Roman" w:eastAsia="Calibri" w:hAnsi="Times New Roman"/>
          <w:sz w:val="20"/>
        </w:rPr>
        <w:t>Statistiska centralbyrån fick den 16 september 2021 uppdraget att främja delning och nyttiggörande av data för smart statistik (I2021/02417).</w:t>
      </w:r>
      <w:r>
        <w:rPr>
          <w:rFonts w:ascii="Times New Roman" w:eastAsia="Calibri" w:hAnsi="Times New Roman"/>
          <w:sz w:val="20"/>
        </w:rPr>
        <w:t xml:space="preserve"> </w:t>
      </w:r>
      <w:r w:rsidRPr="009271CE">
        <w:rPr>
          <w:rFonts w:ascii="Times New Roman" w:eastAsia="Calibri" w:hAnsi="Times New Roman"/>
          <w:sz w:val="20"/>
        </w:rPr>
        <w:t xml:space="preserve">Myndigheten ska bl.a. främja delning och nyttiggörande av data i syfte att skapa förutsättningar för smart statistik samt lämna förslag till ny smart statistik baserad på delning av bl.a. mobilitetsdata samt hur smart statistik kan visualiseras på ett enkelt vis. </w:t>
      </w:r>
      <w:r w:rsidRPr="00246F24">
        <w:rPr>
          <w:rFonts w:ascii="Times New Roman" w:eastAsia="Calibri" w:hAnsi="Times New Roman"/>
          <w:sz w:val="20"/>
        </w:rPr>
        <w:t>Uppdraget redovisa</w:t>
      </w:r>
      <w:r w:rsidR="00DA286A">
        <w:rPr>
          <w:rFonts w:ascii="Times New Roman" w:eastAsia="Calibri" w:hAnsi="Times New Roman"/>
          <w:sz w:val="20"/>
        </w:rPr>
        <w:t>de</w:t>
      </w:r>
      <w:r w:rsidRPr="00246F24">
        <w:rPr>
          <w:rFonts w:ascii="Times New Roman" w:eastAsia="Calibri" w:hAnsi="Times New Roman"/>
          <w:sz w:val="20"/>
        </w:rPr>
        <w:t xml:space="preserve">s den </w:t>
      </w:r>
      <w:r w:rsidR="00DA286A">
        <w:rPr>
          <w:rFonts w:ascii="Times New Roman" w:eastAsia="Calibri" w:hAnsi="Times New Roman"/>
          <w:sz w:val="20"/>
        </w:rPr>
        <w:t>23 februari</w:t>
      </w:r>
      <w:r w:rsidRPr="00246F24">
        <w:rPr>
          <w:rFonts w:ascii="Times New Roman" w:eastAsia="Calibri" w:hAnsi="Times New Roman"/>
          <w:sz w:val="20"/>
        </w:rPr>
        <w:t xml:space="preserve"> 2023.</w:t>
      </w:r>
    </w:p>
    <w:p w14:paraId="4889D2B1" w14:textId="38BC1C88"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271CE">
        <w:rPr>
          <w:rFonts w:ascii="Times New Roman" w:eastAsia="Calibri" w:hAnsi="Times New Roman"/>
          <w:sz w:val="20"/>
        </w:rPr>
        <w:t xml:space="preserve">Myndigheten för digital förvaltning fick den 17 juni 2021 i uppdrag att främja offentliga aktörers förmåga att dela och nyttiggöra data så att data frigörs för utveckling av bl.a. AI och digital innovation (I2021/01826). I uppdraget ingår att etablera en digital arena för att möjliggöra samverkan kring data och innovation baserad på data. Data ska bl.a. kunna nyttjas och delas inom ramen för de kommande europeiska gemensamma dataområdena. Myndigheten för digital förvaltning ska bl.a. tillhandahålla nationella rekommendationer, riktlinjer och stöd. Genomförandet av uppdraget ska bidra till att skapa en datadriven kultur där data värderas som en strategisk resurs för digital innovation. </w:t>
      </w:r>
      <w:r w:rsidRPr="00246F24">
        <w:rPr>
          <w:rFonts w:ascii="Times New Roman" w:eastAsia="Calibri" w:hAnsi="Times New Roman"/>
          <w:sz w:val="20"/>
        </w:rPr>
        <w:t xml:space="preserve">Uppdraget </w:t>
      </w:r>
      <w:r w:rsidR="007148A2" w:rsidRPr="00246F24">
        <w:rPr>
          <w:rFonts w:ascii="Times New Roman" w:eastAsia="Calibri" w:hAnsi="Times New Roman"/>
          <w:sz w:val="20"/>
        </w:rPr>
        <w:t>redovisades</w:t>
      </w:r>
      <w:r w:rsidRPr="00246F24">
        <w:rPr>
          <w:rFonts w:ascii="Times New Roman" w:eastAsia="Calibri" w:hAnsi="Times New Roman"/>
          <w:sz w:val="20"/>
        </w:rPr>
        <w:t xml:space="preserve"> den 31 januari 2023.</w:t>
      </w:r>
    </w:p>
    <w:p w14:paraId="6A649A2E" w14:textId="200BE89D"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04FD6">
        <w:rPr>
          <w:rFonts w:ascii="Times New Roman" w:eastAsia="Calibri" w:hAnsi="Times New Roman"/>
          <w:sz w:val="20"/>
        </w:rPr>
        <w:t>Därtill gav regeringen den 20 oktober 2021 Verket för innovationssystem</w:t>
      </w:r>
      <w:r>
        <w:rPr>
          <w:rFonts w:ascii="Times New Roman" w:eastAsia="Calibri" w:hAnsi="Times New Roman"/>
          <w:sz w:val="20"/>
        </w:rPr>
        <w:t xml:space="preserve"> </w:t>
      </w:r>
      <w:r w:rsidRPr="00204FD6">
        <w:rPr>
          <w:rFonts w:ascii="Times New Roman" w:eastAsia="Calibri" w:hAnsi="Times New Roman"/>
          <w:sz w:val="20"/>
        </w:rPr>
        <w:t>(Vinnova) i uppdrag att kartlägga och analysera behov av utvecklingsinsatser för datadelning (I2021/02737). Vinnova ska genomföra en kartläggning och analys av bl.a. behovet av kompetensutvecklingsinsatser och vilka kapacitetshöjande insatser som finns i dag för att underlätta för datahantering och datadelning, aktuell spetsforskning inom områdena datahantering och datadelning, relevanta datamarknader och värdering</w:t>
      </w:r>
      <w:r>
        <w:rPr>
          <w:rFonts w:ascii="Times New Roman" w:eastAsia="Calibri" w:hAnsi="Times New Roman"/>
          <w:sz w:val="20"/>
        </w:rPr>
        <w:t>s</w:t>
      </w:r>
      <w:r w:rsidRPr="00204FD6">
        <w:rPr>
          <w:rFonts w:ascii="Times New Roman" w:eastAsia="Calibri" w:hAnsi="Times New Roman"/>
          <w:sz w:val="20"/>
        </w:rPr>
        <w:t xml:space="preserve">modeller för data samt framgångsrika datadelningsexempel. Uppdraget </w:t>
      </w:r>
      <w:r>
        <w:rPr>
          <w:rFonts w:ascii="Times New Roman" w:eastAsia="Calibri" w:hAnsi="Times New Roman"/>
          <w:sz w:val="20"/>
        </w:rPr>
        <w:t>redovisades</w:t>
      </w:r>
      <w:r w:rsidRPr="00204FD6">
        <w:rPr>
          <w:rFonts w:ascii="Times New Roman" w:eastAsia="Calibri" w:hAnsi="Times New Roman"/>
          <w:sz w:val="20"/>
        </w:rPr>
        <w:t xml:space="preserve"> den 1 juni 2022.</w:t>
      </w:r>
    </w:p>
    <w:p w14:paraId="307BB44C" w14:textId="77777777" w:rsidR="00067B62" w:rsidRPr="00E832D6"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E832D6">
        <w:rPr>
          <w:rFonts w:ascii="Times New Roman" w:eastAsia="Calibri" w:hAnsi="Times New Roman"/>
          <w:sz w:val="20"/>
        </w:rPr>
        <w:t xml:space="preserve">Myndigheten för digital förvaltning och Myndigheten för samhällsskydd och beredskap har även som återrapporteringskrav i sina respektive regleringsbrev för 2022 att redovisa hur de har tillhandahållit vägledning i frågor som rör tillgängliggörande av information för vidareutnyttjande enligt den lag som i svensk rätt genomför Europaparlamentets och rådets direktiv (EU) 2019/1024 av den 20 juni 2019 om öppna data och vidareutnyttjande av information från den offentliga sektorn. </w:t>
      </w:r>
    </w:p>
    <w:p w14:paraId="14C09C6E"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E832D6">
        <w:rPr>
          <w:rFonts w:ascii="Times New Roman" w:eastAsia="Calibri" w:hAnsi="Times New Roman"/>
          <w:sz w:val="20"/>
        </w:rPr>
        <w:t>Därtill har Vetenskapsrådet sedan 2017 regeringens uppdrag att samordna arbetet med att införa öppen tillgång till forskningsdata. Uppdraget ska redovisas årligen den 10 mars.</w:t>
      </w:r>
    </w:p>
    <w:p w14:paraId="3C3DF31D" w14:textId="77777777"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R</w:t>
      </w:r>
      <w:r w:rsidRPr="00E832D6">
        <w:rPr>
          <w:rFonts w:ascii="Times New Roman" w:eastAsia="Calibri" w:hAnsi="Times New Roman"/>
          <w:sz w:val="20"/>
        </w:rPr>
        <w:t>egeringen uppdrog den 7 april 2020 åt Myndigheten för digital förvaltning att vara projektledare för Hack for Sweden (I2020/00911), ett samverkansinitiativ mellan 45 myndigheter som syftar till att öka kunskapen om att vidareutnyttja offentliga öppna data hos deltagarna och demonstrera värdet av tillgängliggörande och vidareutnyttjande av öppna data för behovsägarna.</w:t>
      </w:r>
    </w:p>
    <w:p w14:paraId="2FA4807E" w14:textId="57A562A3" w:rsidR="00067B62" w:rsidRDefault="00067B62" w:rsidP="00067B6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 xml:space="preserve">Regeringen konstaterar i </w:t>
      </w:r>
      <w:r w:rsidRPr="00E832D6">
        <w:rPr>
          <w:rFonts w:ascii="Times New Roman" w:eastAsia="Calibri" w:hAnsi="Times New Roman"/>
          <w:sz w:val="20"/>
        </w:rPr>
        <w:t>proposition</w:t>
      </w:r>
      <w:r>
        <w:rPr>
          <w:rFonts w:ascii="Times New Roman" w:eastAsia="Calibri" w:hAnsi="Times New Roman"/>
          <w:sz w:val="20"/>
        </w:rPr>
        <w:t xml:space="preserve">en </w:t>
      </w:r>
      <w:r w:rsidRPr="007817E6">
        <w:rPr>
          <w:rFonts w:ascii="Times New Roman" w:eastAsia="Calibri" w:hAnsi="Times New Roman"/>
          <w:sz w:val="20"/>
        </w:rPr>
        <w:t>Den offentliga sektorns tillgängliggörande av data</w:t>
      </w:r>
      <w:r w:rsidRPr="00E832D6">
        <w:rPr>
          <w:rFonts w:ascii="Times New Roman" w:eastAsia="Calibri" w:hAnsi="Times New Roman"/>
          <w:sz w:val="20"/>
        </w:rPr>
        <w:t xml:space="preserve"> </w:t>
      </w:r>
      <w:r>
        <w:rPr>
          <w:rFonts w:ascii="Times New Roman" w:eastAsia="Calibri" w:hAnsi="Times New Roman"/>
          <w:sz w:val="20"/>
        </w:rPr>
        <w:t xml:space="preserve">(prop. </w:t>
      </w:r>
      <w:r w:rsidRPr="00E832D6">
        <w:rPr>
          <w:rFonts w:ascii="Times New Roman" w:eastAsia="Calibri" w:hAnsi="Times New Roman"/>
          <w:sz w:val="20"/>
        </w:rPr>
        <w:t xml:space="preserve">2021/22:225 </w:t>
      </w:r>
      <w:r>
        <w:rPr>
          <w:rFonts w:ascii="Times New Roman" w:eastAsia="Calibri" w:hAnsi="Times New Roman"/>
          <w:sz w:val="20"/>
        </w:rPr>
        <w:t>s. 61 f.) att g</w:t>
      </w:r>
      <w:r w:rsidRPr="00A96D7A">
        <w:rPr>
          <w:rFonts w:ascii="Times New Roman" w:eastAsia="Calibri" w:hAnsi="Times New Roman"/>
          <w:sz w:val="20"/>
        </w:rPr>
        <w:t>enom förslaget</w:t>
      </w:r>
      <w:r>
        <w:rPr>
          <w:rFonts w:ascii="Times New Roman" w:eastAsia="Calibri" w:hAnsi="Times New Roman"/>
          <w:sz w:val="20"/>
        </w:rPr>
        <w:t xml:space="preserve"> i propositionen om </w:t>
      </w:r>
      <w:r w:rsidRPr="00A96D7A">
        <w:rPr>
          <w:rFonts w:ascii="Times New Roman" w:eastAsia="Calibri" w:hAnsi="Times New Roman"/>
          <w:sz w:val="20"/>
        </w:rPr>
        <w:t xml:space="preserve">en ny lag om den offentliga sektorns tillgängliggörande av data, som ur ett rättsligt perspektiv främjar och stöder den offentliga förvaltningens arbete med att tillgängliggöra öppna data, och </w:t>
      </w:r>
      <w:r>
        <w:rPr>
          <w:rFonts w:ascii="Times New Roman" w:eastAsia="Calibri" w:hAnsi="Times New Roman"/>
          <w:sz w:val="20"/>
        </w:rPr>
        <w:t>med de åtgärder som vidtagits så är tillk</w:t>
      </w:r>
      <w:r w:rsidRPr="00A96D7A">
        <w:rPr>
          <w:rFonts w:ascii="Times New Roman" w:eastAsia="Calibri" w:hAnsi="Times New Roman"/>
          <w:sz w:val="20"/>
        </w:rPr>
        <w:t>ännagivandet slutbehandlat.</w:t>
      </w:r>
      <w:r>
        <w:rPr>
          <w:rFonts w:ascii="Times New Roman" w:eastAsia="Calibri" w:hAnsi="Times New Roman"/>
          <w:sz w:val="20"/>
        </w:rPr>
        <w:t xml:space="preserve"> Punkten är</w:t>
      </w:r>
      <w:r w:rsidRPr="00E832D6">
        <w:rPr>
          <w:rFonts w:ascii="Times New Roman" w:eastAsia="Calibri" w:hAnsi="Times New Roman"/>
          <w:sz w:val="20"/>
        </w:rPr>
        <w:t xml:space="preserve"> slutbehandla</w:t>
      </w:r>
      <w:r>
        <w:rPr>
          <w:rFonts w:ascii="Times New Roman" w:eastAsia="Calibri" w:hAnsi="Times New Roman"/>
          <w:sz w:val="20"/>
        </w:rPr>
        <w:t>d</w:t>
      </w:r>
      <w:r w:rsidRPr="00E832D6">
        <w:rPr>
          <w:rFonts w:ascii="Times New Roman" w:eastAsia="Calibri" w:hAnsi="Times New Roman"/>
          <w:sz w:val="20"/>
        </w:rPr>
        <w:t>.</w:t>
      </w:r>
    </w:p>
    <w:p w14:paraId="1A48A0DE" w14:textId="77777777" w:rsidR="00067B62" w:rsidRPr="00067B62" w:rsidRDefault="00067B62" w:rsidP="00067B62">
      <w:pPr>
        <w:pStyle w:val="Brdtextmedindrag"/>
      </w:pPr>
    </w:p>
    <w:p w14:paraId="084057F3" w14:textId="5398ECCC" w:rsidR="00A8134E" w:rsidRPr="00721738" w:rsidRDefault="00721738" w:rsidP="00DA234B">
      <w:pPr>
        <w:pStyle w:val="Rubrik5utannumrering"/>
        <w:spacing w:before="0"/>
      </w:pPr>
      <w:bookmarkStart w:id="276" w:name="_Hlk123554902"/>
      <w:r w:rsidRPr="00721738">
        <w:t>1</w:t>
      </w:r>
      <w:r w:rsidR="00A250A2">
        <w:t>7</w:t>
      </w:r>
      <w:r w:rsidRPr="00721738">
        <w:t xml:space="preserve">. Rskr. </w:t>
      </w:r>
      <w:r w:rsidR="00A8134E" w:rsidRPr="00721738">
        <w:t>2017/18:356</w:t>
      </w:r>
    </w:p>
    <w:bookmarkEnd w:id="276"/>
    <w:p w14:paraId="277AB037" w14:textId="77777777" w:rsidR="00A8134E" w:rsidRPr="00721738" w:rsidRDefault="00A8134E"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Ökade tillståndskrav och särskilda regler för upphandling inom välfärden</w:t>
      </w:r>
    </w:p>
    <w:p w14:paraId="28C6E488" w14:textId="77777777" w:rsidR="00A8134E" w:rsidRPr="00721738" w:rsidRDefault="00A8134E"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2017/18:158, bet. </w:t>
      </w:r>
      <w:r w:rsidRPr="00721738">
        <w:rPr>
          <w:rFonts w:ascii="Times New Roman" w:hAnsi="Times New Roman"/>
          <w:sz w:val="20"/>
        </w:rPr>
        <w:t>2017/18:FiU43</w:t>
      </w:r>
    </w:p>
    <w:p w14:paraId="7139F1DF" w14:textId="77777777" w:rsidR="00721738" w:rsidRPr="00721738" w:rsidRDefault="00721738"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2018/19:75 (Fi 67), 2019/20:75 (Fi 36), 2020/21:75 (Fi 28) och 2021/22:75 (Fi 21).</w:t>
      </w:r>
    </w:p>
    <w:p w14:paraId="5700E841" w14:textId="77777777" w:rsidR="00721738" w:rsidRPr="00721738" w:rsidRDefault="00721738" w:rsidP="0028066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8DAE35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050B01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4 om att </w:t>
      </w:r>
      <w:r w:rsidRPr="00721738">
        <w:rPr>
          <w:rFonts w:ascii="Times New Roman" w:hAnsi="Times New Roman"/>
          <w:i/>
          <w:iCs/>
          <w:sz w:val="20"/>
        </w:rPr>
        <w:t>värna mångfalden genom att inte försvåra för mindre aktörer</w:t>
      </w:r>
      <w:r w:rsidRPr="00721738">
        <w:rPr>
          <w:rFonts w:ascii="Times New Roman" w:hAnsi="Times New Roman"/>
          <w:sz w:val="20"/>
        </w:rPr>
        <w:t>*: Riksdagen har tillkännagett för regeringen det som utskottet anför om att regeringen ska återkomma till riksdagen med förslag som säkerställer att tillståndskrav samt ägar- och ledningsprövning inte medför otillbörliga hinder att etablera sig och verka på välfärdsområdet, i synnerhet när det gäller små aktörers – såsom kooperativ – möjligheter (bet. 2017/18:FiU43 s. 28 f.) och därmed delvis bifallit motionerna 2017/18:4111 yrkande 2 och 2017/18:4119 yrkande 3.</w:t>
      </w:r>
    </w:p>
    <w:p w14:paraId="12802545" w14:textId="325C13E8"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Regeringen behandlade tillkännagivandet i budgetpropositionen för 2023 (prop. 2022/23:1 utg.omr. 25 avsnitt 2.5.5). I budgetproposi</w:t>
      </w:r>
      <w:r w:rsidR="0028066C">
        <w:rPr>
          <w:rFonts w:ascii="Times New Roman" w:hAnsi="Times New Roman"/>
          <w:sz w:val="20"/>
        </w:rPr>
        <w:softHyphen/>
      </w:r>
      <w:r w:rsidRPr="00721738">
        <w:rPr>
          <w:rFonts w:ascii="Times New Roman" w:hAnsi="Times New Roman"/>
          <w:sz w:val="20"/>
        </w:rPr>
        <w:t>tionen anförde regeringen att Inspektionen för vård och omsorg (IVO) 2019 fick i uppdrag att analysera nuvarande regelverk för tillstånds</w:t>
      </w:r>
      <w:r w:rsidR="00832271">
        <w:rPr>
          <w:rFonts w:ascii="Times New Roman" w:hAnsi="Times New Roman"/>
          <w:sz w:val="20"/>
        </w:rPr>
        <w:softHyphen/>
      </w:r>
      <w:r w:rsidRPr="00721738">
        <w:rPr>
          <w:rFonts w:ascii="Times New Roman" w:hAnsi="Times New Roman"/>
          <w:sz w:val="20"/>
        </w:rPr>
        <w:t>prövning inom vård och omsorg samt möjligheten att förenkla ägar- och ledningsprövningar och att myndigheten i april 2021 lämnade rapporten Analys av regelverket för tillståndsprövning – Slutrapport (IVO 2021–4). Vidare redovisade regeringen att IVO i oktober 2021 fick i uppdrag att redovisa sitt arbete för att minska handläggningstiderna för tillstånds</w:t>
      </w:r>
      <w:r w:rsidR="00832271">
        <w:rPr>
          <w:rFonts w:ascii="Times New Roman" w:hAnsi="Times New Roman"/>
          <w:sz w:val="20"/>
        </w:rPr>
        <w:softHyphen/>
      </w:r>
      <w:r w:rsidRPr="00721738">
        <w:rPr>
          <w:rFonts w:ascii="Times New Roman" w:hAnsi="Times New Roman"/>
          <w:sz w:val="20"/>
        </w:rPr>
        <w:t xml:space="preserve">prövning inom socialtjänsten och att IVO i mars 2022 </w:t>
      </w:r>
      <w:r w:rsidR="00923F21">
        <w:rPr>
          <w:rFonts w:ascii="Times New Roman" w:hAnsi="Times New Roman"/>
          <w:sz w:val="20"/>
        </w:rPr>
        <w:t xml:space="preserve">redovisade </w:t>
      </w:r>
      <w:r w:rsidRPr="00721738">
        <w:rPr>
          <w:rFonts w:ascii="Times New Roman" w:hAnsi="Times New Roman"/>
          <w:sz w:val="20"/>
        </w:rPr>
        <w:t>uppdraget i rapporten Redovisning av arbetet för att minska handläggningstider gällande verksamheten för tillståndsprövning inom socialtjänsten. Tillkännagivandet ansågs därmed slutbehandlat. Punkten är slutbehandlad.</w:t>
      </w:r>
    </w:p>
    <w:p w14:paraId="59228369" w14:textId="425158E5" w:rsidR="00721738" w:rsidRPr="00721738" w:rsidRDefault="00721738" w:rsidP="00B346BE">
      <w:pPr>
        <w:pStyle w:val="Rubrik5utannumrering"/>
      </w:pPr>
      <w:bookmarkStart w:id="277" w:name="_Hlk123555298"/>
      <w:r w:rsidRPr="00721738">
        <w:t>1</w:t>
      </w:r>
      <w:r w:rsidR="00A250A2">
        <w:t>8</w:t>
      </w:r>
      <w:r w:rsidRPr="00721738">
        <w:t>. Rskr. 2017/18:357</w:t>
      </w:r>
    </w:p>
    <w:bookmarkEnd w:id="277"/>
    <w:p w14:paraId="1C182797"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Tillstånd att ta emot offentlig finansiering inom socialtjänsten, assistans-ersättningen och skollagsreglerad verksamhet</w:t>
      </w:r>
    </w:p>
    <w:p w14:paraId="65B39A87"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w:t>
      </w:r>
      <w:r w:rsidRPr="00721738">
        <w:rPr>
          <w:rFonts w:ascii="Times New Roman" w:hAnsi="Times New Roman"/>
          <w:sz w:val="20"/>
        </w:rPr>
        <w:t>2017/18:159, bet.</w:t>
      </w:r>
      <w:r w:rsidR="00721738" w:rsidRPr="00721738">
        <w:rPr>
          <w:rFonts w:ascii="Times New Roman" w:hAnsi="Times New Roman"/>
          <w:sz w:val="20"/>
        </w:rPr>
        <w:t> </w:t>
      </w:r>
      <w:r w:rsidRPr="00721738">
        <w:rPr>
          <w:rFonts w:ascii="Times New Roman" w:hAnsi="Times New Roman"/>
          <w:sz w:val="20"/>
        </w:rPr>
        <w:t>2017/18:FiU44</w:t>
      </w:r>
    </w:p>
    <w:p w14:paraId="363C229B" w14:textId="77777777" w:rsidR="00A8134E"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Tidigare redovisad, se skr. 2018/19:75 (Fi 68</w:t>
      </w:r>
      <w:r w:rsidRPr="00F413C3">
        <w:rPr>
          <w:rFonts w:ascii="Times New Roman" w:hAnsi="Times New Roman"/>
          <w:sz w:val="20"/>
        </w:rPr>
        <w:t>)</w:t>
      </w:r>
      <w:r>
        <w:rPr>
          <w:rFonts w:ascii="Times New Roman" w:hAnsi="Times New Roman"/>
          <w:sz w:val="20"/>
        </w:rPr>
        <w:t xml:space="preserve">, </w:t>
      </w:r>
      <w:r w:rsidRPr="00BE097E">
        <w:rPr>
          <w:rFonts w:ascii="Times New Roman" w:hAnsi="Times New Roman"/>
          <w:sz w:val="20"/>
        </w:rPr>
        <w:t>2019/20:75 (Fi</w:t>
      </w:r>
      <w:r>
        <w:rPr>
          <w:rFonts w:ascii="Times New Roman" w:hAnsi="Times New Roman"/>
          <w:sz w:val="20"/>
        </w:rPr>
        <w:t> 37</w:t>
      </w:r>
      <w:r w:rsidR="00721738" w:rsidRPr="00721738">
        <w:rPr>
          <w:rFonts w:ascii="Times New Roman" w:hAnsi="Times New Roman"/>
          <w:sz w:val="20"/>
        </w:rPr>
        <w:t>),</w:t>
      </w:r>
    </w:p>
    <w:p w14:paraId="3C086DEC"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2020/21:75 (Fi 29) och 2021/22:75 (Fi 22).</w:t>
      </w:r>
    </w:p>
    <w:p w14:paraId="2A6DD9DE"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534BD90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345DDE" w14:textId="77777777" w:rsidR="003501E1"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78" w:name="_Hlk123555371"/>
      <w:r w:rsidRPr="00721738">
        <w:rPr>
          <w:rFonts w:ascii="Times New Roman" w:hAnsi="Times New Roman"/>
          <w:sz w:val="20"/>
        </w:rPr>
        <w:t xml:space="preserve">Punkt 2 om </w:t>
      </w:r>
      <w:r w:rsidRPr="00721738">
        <w:rPr>
          <w:rFonts w:ascii="Times New Roman" w:hAnsi="Times New Roman"/>
          <w:i/>
          <w:iCs/>
          <w:sz w:val="20"/>
        </w:rPr>
        <w:t>nationella kvalitetskrav m.m.</w:t>
      </w:r>
      <w:r w:rsidRPr="00721738">
        <w:rPr>
          <w:rFonts w:ascii="Times New Roman" w:hAnsi="Times New Roman"/>
          <w:sz w:val="20"/>
        </w:rPr>
        <w:t>*: Riksdagen har tillkännagett för regeringen det som utskottet anför om att regeringen ska återkomma till riksdagen med förslag om att inrätta nationella kvalitetskrav för de verksamheter som bedrivs inom välfärdens områden (bet. 2017/18:FiU44 s. 17 f.) och därmed bifallit motion 2017/18:4112 yrkande 2.</w:t>
      </w:r>
    </w:p>
    <w:bookmarkEnd w:id="278"/>
    <w:p w14:paraId="6A7EBAA4" w14:textId="4205DB95" w:rsidR="00D31EBA" w:rsidRDefault="00721738" w:rsidP="003501E1">
      <w:pPr>
        <w:pStyle w:val="Brdtextmedindrag"/>
      </w:pPr>
      <w:r w:rsidRPr="00721738">
        <w:t>Den 28 september 2021 gav regeringen Statens skolverk (Skolverket) i uppdrag (U2021/03837) att föreslå nationella målsättningar för de skolformer för vilka det i dag inte finns nationella målsättningar och för fritidshemmet. Skolverket sk</w:t>
      </w:r>
      <w:r w:rsidR="003501E1">
        <w:t>ulle</w:t>
      </w:r>
      <w:r w:rsidRPr="00721738">
        <w:t xml:space="preserve"> vid behov föreslå justeringar av befintliga nationella målsättningar (U2018/03428). Skolverket sk</w:t>
      </w:r>
      <w:r w:rsidR="003501E1">
        <w:t>ull</w:t>
      </w:r>
      <w:r w:rsidR="00B65093">
        <w:t>e</w:t>
      </w:r>
      <w:r w:rsidRPr="00721738">
        <w:t xml:space="preserve"> vidare ta fram och utveckla delmål och indikatorer för uppföljning och analys av huvudmännens verksamhet och resultaten av denna verksamhet. Skolverket sk</w:t>
      </w:r>
      <w:r w:rsidR="003501E1">
        <w:t>ulle</w:t>
      </w:r>
      <w:r w:rsidRPr="00721738">
        <w:t xml:space="preserve"> även identifiera, sammanställa och utveckla framgångsfaktorer för effektiv skolutveckling. </w:t>
      </w:r>
      <w:r w:rsidR="003501E1">
        <w:t>Den 30 april 2022 redovisade Skolverket uppdraget i den del som avsåg de nationella målsättningarna (U2022/01893). Den 8 juni 2022 beslutade riksdagen i enlighet med propositionen Skolans arbete med trygghet och studiero (prop. 2021/22:160) om skärpningar i skollagens (2010:800) bestämmelser om skolornas och huvudmännens ansvar att bedriva systematiskt kvalitetsarbete (bet. </w:t>
      </w:r>
      <w:r w:rsidR="003501E1" w:rsidRPr="00917AA9">
        <w:t>2021/22:UbU28</w:t>
      </w:r>
      <w:r w:rsidR="003501E1">
        <w:t>, rskr. </w:t>
      </w:r>
      <w:r w:rsidR="003501E1" w:rsidRPr="00917AA9">
        <w:t>2021/22:364</w:t>
      </w:r>
      <w:r w:rsidR="003501E1">
        <w:t>). Riksdagen beslutade, vid samma tillfälle, om ett bemyndigande i skollagen för regeringen eller den myndighet som regeringen bestämmer att meddela föreskrifter om hur det systematiska kvalitetsarbetet ska bedrivas samt om ändringar i bestämmelsen om hur Skolverket ska formulera sina förelägganden. Dessa åtgärder syftar till att Statens skolinspektion ska kunna få vitesförelägganden utdömda i domstol vid brister i det systematiska kvalitetsarbetet. Ändringarna trädde i kraft den 1 augusti 2022. Den</w:t>
      </w:r>
      <w:r w:rsidR="003501E1" w:rsidRPr="00721738">
        <w:t xml:space="preserve"> </w:t>
      </w:r>
      <w:r w:rsidR="003501E1">
        <w:t>2 februari 2022 beslutade riksdagen</w:t>
      </w:r>
      <w:r w:rsidR="0003786F">
        <w:t xml:space="preserve"> i enlighet med</w:t>
      </w:r>
      <w:r w:rsidRPr="00721738">
        <w:t xml:space="preserve"> propositionen Ökade möjligheter att stänga skolor med allvarliga brister (prop.</w:t>
      </w:r>
      <w:r w:rsidR="00590D49">
        <w:t> </w:t>
      </w:r>
      <w:r w:rsidRPr="00721738">
        <w:t>2021/22:45)</w:t>
      </w:r>
      <w:r w:rsidR="00AE2E2C">
        <w:t>,</w:t>
      </w:r>
      <w:r w:rsidR="00AE2E2C" w:rsidRPr="00721738">
        <w:t xml:space="preserve"> </w:t>
      </w:r>
      <w:r w:rsidR="00AE2E2C">
        <w:t>som bl.a. innehåller bestämmelser om att Skolinspektionen ska få större möjligheter att stänga både kommunala och fristående skolor som har allvarliga och återkommande brister (bet. </w:t>
      </w:r>
      <w:r w:rsidR="00AE2E2C" w:rsidRPr="00DC71F0">
        <w:t>2021/22:UbU10</w:t>
      </w:r>
      <w:r w:rsidR="00AE2E2C">
        <w:t>, rskr. </w:t>
      </w:r>
      <w:r w:rsidR="00AE2E2C" w:rsidRPr="00DC71F0">
        <w:t>2021/22:136</w:t>
      </w:r>
      <w:r w:rsidR="00AE2E2C">
        <w:t>)</w:t>
      </w:r>
      <w:r w:rsidRPr="00721738">
        <w:t>.</w:t>
      </w:r>
    </w:p>
    <w:p w14:paraId="1FD221BC" w14:textId="16459AEF" w:rsidR="00721738" w:rsidRPr="00721738" w:rsidRDefault="00D31EBA" w:rsidP="007B5ABC">
      <w:pPr>
        <w:pStyle w:val="Brdtextmedindrag"/>
      </w:pPr>
      <w:r w:rsidRPr="00421FB4">
        <w:t>Regeringen gav den 22</w:t>
      </w:r>
      <w:r>
        <w:t> </w:t>
      </w:r>
      <w:r w:rsidRPr="00421FB4">
        <w:t>december</w:t>
      </w:r>
      <w:r>
        <w:t> </w:t>
      </w:r>
      <w:r w:rsidRPr="00421FB4">
        <w:t>2020 en utredare i uppdrag att föreslå en äldreomsorgslag som kompletterar socialtjänstlagen med särskilda bestämmelser om vård och omsorg om äldre och som bl</w:t>
      </w:r>
      <w:r>
        <w:t>.a.</w:t>
      </w:r>
      <w:r w:rsidRPr="00421FB4">
        <w:t xml:space="preserve"> innehåller bestämmelser om en nationell omsorgsplan (dir.</w:t>
      </w:r>
      <w:r>
        <w:t> </w:t>
      </w:r>
      <w:r w:rsidRPr="00421FB4">
        <w:t xml:space="preserve">2020:142). Syftet </w:t>
      </w:r>
      <w:r>
        <w:t>med utredningen var</w:t>
      </w:r>
      <w:r w:rsidRPr="00421FB4">
        <w:t xml:space="preserve"> att långsiktigt stärka förutsättningarna för äldreomsorgen samt tydliggöra dess uppdrag och innehåll.</w:t>
      </w:r>
      <w:r w:rsidR="00721738">
        <w:t xml:space="preserve"> </w:t>
      </w:r>
      <w:r w:rsidR="00721738" w:rsidRPr="00721738">
        <w:t xml:space="preserve">Den 28 juni 2022 överlämnades betänkandet Ökad kvalitet och jämlikhet i vård och omsorg för äldre personer (SOU 2022:41). </w:t>
      </w:r>
      <w:r w:rsidR="00BA1314" w:rsidRPr="00721738">
        <w:t xml:space="preserve">Betänkandet </w:t>
      </w:r>
      <w:r w:rsidR="00BA1314">
        <w:t>remitterades den 12 juli 2022 och remisstiden gick ut den 15 november 2022.</w:t>
      </w:r>
      <w:r w:rsidR="005B5838">
        <w:t xml:space="preserve"> </w:t>
      </w:r>
      <w:r w:rsidR="00BA1314">
        <w:t>Ärendet</w:t>
      </w:r>
      <w:r w:rsidR="00721738" w:rsidRPr="00721738">
        <w:t xml:space="preserve"> bereds för närvarande inom Regeringskansliet. </w:t>
      </w:r>
      <w:bookmarkStart w:id="279" w:name="_Hlk123555434"/>
      <w:r w:rsidR="00721738" w:rsidRPr="00721738">
        <w:t>Punkten är inte slutbehandlad.</w:t>
      </w:r>
      <w:bookmarkEnd w:id="279"/>
    </w:p>
    <w:p w14:paraId="5B64FF9D" w14:textId="77777777" w:rsidR="00A8134E" w:rsidRPr="00721738" w:rsidRDefault="00A8134E" w:rsidP="002C791F">
      <w:pPr>
        <w:pStyle w:val="Rubrik4utannumrering"/>
      </w:pPr>
      <w:r w:rsidRPr="00721738">
        <w:t>Riksmötet 2018/19</w:t>
      </w:r>
    </w:p>
    <w:p w14:paraId="431A5D67" w14:textId="5A56498A" w:rsidR="00A8134E" w:rsidRPr="00721738" w:rsidRDefault="00721738" w:rsidP="00B346BE">
      <w:pPr>
        <w:pStyle w:val="Rubrik5utannumrering"/>
        <w:spacing w:before="0"/>
      </w:pPr>
      <w:r w:rsidRPr="00721738">
        <w:t>1</w:t>
      </w:r>
      <w:r w:rsidR="00A250A2">
        <w:t>9</w:t>
      </w:r>
      <w:r w:rsidRPr="00721738">
        <w:t xml:space="preserve">. Rskr. </w:t>
      </w:r>
      <w:r w:rsidR="00A8134E" w:rsidRPr="00721738">
        <w:t>2018/19:288</w:t>
      </w:r>
    </w:p>
    <w:p w14:paraId="657E15ED"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Vårändringsbudget för 2019</w:t>
      </w:r>
    </w:p>
    <w:p w14:paraId="311C1950"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2018/19:99, bet. </w:t>
      </w:r>
      <w:r w:rsidRPr="00721738">
        <w:rPr>
          <w:rFonts w:ascii="Times New Roman" w:hAnsi="Times New Roman"/>
          <w:sz w:val="20"/>
        </w:rPr>
        <w:t>2018/19:FiU21</w:t>
      </w:r>
    </w:p>
    <w:p w14:paraId="1E03E157"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2019/20:75 (Fi 75), 2020/21:75 (Fi 36) och 2021/22:75 (Fi 24).</w:t>
      </w:r>
    </w:p>
    <w:p w14:paraId="15E880D4"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Skrivelsen är inte slutbehandlad. </w:t>
      </w:r>
    </w:p>
    <w:p w14:paraId="13A2FDA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EEA228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 xml:space="preserve">Om </w:t>
      </w:r>
      <w:r w:rsidRPr="00721738">
        <w:rPr>
          <w:rFonts w:ascii="Times New Roman" w:hAnsi="Times New Roman"/>
          <w:i/>
          <w:iCs/>
          <w:sz w:val="20"/>
        </w:rPr>
        <w:t>lagstiftning och andra förslag som ligger till grund för inkomst-beräkning</w:t>
      </w:r>
      <w:r w:rsidRPr="00721738">
        <w:rPr>
          <w:rFonts w:ascii="Times New Roman" w:hAnsi="Times New Roman"/>
          <w:sz w:val="20"/>
        </w:rPr>
        <w:t>, g)–j): Ny information har under 2022 tillkommit i beredningen av ärendet i fråga om fastigheten Stockholm Kungliga Myntet. När det gäller fastigheten Stockholm Ladugårdsbron 14 har ett förnyat underlag begärts in från Statens fastighetsverk under 2022. Underlaget ingår i den fortsatta beredningen av ärendet. Följande punkter är inte slutbehandlade: Lagstiftning och andra förslag som ligger tillgrund för inkomstberäkning, g)–j).</w:t>
      </w:r>
    </w:p>
    <w:p w14:paraId="273B3843" w14:textId="0B45C44C"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sz w:val="20"/>
        </w:rPr>
        <w:t>utgiftsområde 16 Utbildning och universitetsforskning</w:t>
      </w:r>
      <w:r w:rsidRPr="00721738">
        <w:rPr>
          <w:rFonts w:ascii="Times New Roman" w:hAnsi="Times New Roman"/>
          <w:sz w:val="20"/>
        </w:rPr>
        <w:t>, e): Den 22 december 2022 beslutade regeringen om regleringsbrev för budget</w:t>
      </w:r>
      <w:r w:rsidR="001E6375">
        <w:rPr>
          <w:rFonts w:ascii="Times New Roman" w:hAnsi="Times New Roman"/>
          <w:sz w:val="20"/>
        </w:rPr>
        <w:softHyphen/>
      </w:r>
      <w:r w:rsidRPr="00721738">
        <w:rPr>
          <w:rFonts w:ascii="Times New Roman" w:hAnsi="Times New Roman"/>
          <w:sz w:val="20"/>
        </w:rPr>
        <w:t>året 2023 avseende Lunds universitet. Punkten är inte slutbehandlad.</w:t>
      </w:r>
    </w:p>
    <w:p w14:paraId="25EA2434" w14:textId="58C3939A" w:rsidR="00A8134E" w:rsidRPr="00721738" w:rsidRDefault="00A250A2" w:rsidP="00B346BE">
      <w:pPr>
        <w:pStyle w:val="Rubrik5utannumrering"/>
      </w:pPr>
      <w:bookmarkStart w:id="280" w:name="_Hlk98921778"/>
      <w:r>
        <w:t>20</w:t>
      </w:r>
      <w:r w:rsidR="00721738" w:rsidRPr="00721738">
        <w:t xml:space="preserve">. Rskr. </w:t>
      </w:r>
      <w:r w:rsidR="00A8134E" w:rsidRPr="00721738">
        <w:t>2018/19:291</w:t>
      </w:r>
    </w:p>
    <w:bookmarkEnd w:id="280"/>
    <w:p w14:paraId="227BABC5"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Stärkta åtgärder mot penningtvätt</w:t>
      </w:r>
    </w:p>
    <w:p w14:paraId="7D7965FA"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Bet.</w:t>
      </w:r>
      <w:r w:rsidR="00721738" w:rsidRPr="00721738">
        <w:rPr>
          <w:rFonts w:ascii="Times New Roman" w:hAnsi="Times New Roman"/>
          <w:sz w:val="20"/>
        </w:rPr>
        <w:t> </w:t>
      </w:r>
      <w:r w:rsidRPr="00721738">
        <w:rPr>
          <w:rFonts w:ascii="Times New Roman" w:hAnsi="Times New Roman"/>
          <w:sz w:val="20"/>
        </w:rPr>
        <w:t>2018/19:FiU42</w:t>
      </w:r>
    </w:p>
    <w:p w14:paraId="354A179D"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2019/20:75 (Fi 77), 2020/21:75 (Fi 37) och 2021/22:75 (Fi 25).</w:t>
      </w:r>
    </w:p>
    <w:p w14:paraId="7678BC2C"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0D7D18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28E1776" w14:textId="4609119A"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stärkta åtgärder mot penningtvätt</w:t>
      </w:r>
      <w:r w:rsidRPr="00721738">
        <w:rPr>
          <w:rFonts w:ascii="Times New Roman" w:hAnsi="Times New Roman"/>
          <w:sz w:val="20"/>
        </w:rPr>
        <w:t xml:space="preserve">*: Riksdagen har tillkännagett för regeringen det som utskottet anför om att regeringen snarast ska utreda vilka ytterligare åtgärder som kan vidtas för att stärka arbetet mot penningtvätt (bet. 2018/19:FiU42 s. 9 f.). </w:t>
      </w:r>
      <w:r w:rsidRPr="00721738" w:rsidDel="004A7A6B">
        <w:rPr>
          <w:rFonts w:ascii="Times New Roman" w:hAnsi="Times New Roman"/>
          <w:sz w:val="20"/>
        </w:rPr>
        <w:t>Den 7 november 2019 beslutade regeringen kommittédirektiv Stärkta åtgärder mot penningtvätt och finansiering av terrorism (dir. 2019:80). Utredningen lämnade betänkandet Stärkta åtgärder mot penningtvätt och finansiering av terrorism den 31 maj 2021 (SOU 2021:42). Betänkandet</w:t>
      </w:r>
      <w:r w:rsidRPr="00721738">
        <w:rPr>
          <w:rFonts w:ascii="Times New Roman" w:hAnsi="Times New Roman"/>
          <w:sz w:val="20"/>
        </w:rPr>
        <w:t xml:space="preserve"> – som</w:t>
      </w:r>
      <w:r w:rsidRPr="00721738" w:rsidDel="004A7A6B">
        <w:rPr>
          <w:rFonts w:ascii="Times New Roman" w:hAnsi="Times New Roman"/>
          <w:sz w:val="20"/>
        </w:rPr>
        <w:t xml:space="preserve"> har remissbehandlats </w:t>
      </w:r>
      <w:r w:rsidRPr="00721738">
        <w:rPr>
          <w:rFonts w:ascii="Times New Roman" w:hAnsi="Times New Roman"/>
          <w:sz w:val="20"/>
        </w:rPr>
        <w:t xml:space="preserve">– ligger till grund för propositionen Samverkan mot penningtvätt och finansiering av terrorism (prop. 2021/22:251). I den behandlade regeringen tillkännagivandet. </w:t>
      </w:r>
      <w:r w:rsidR="00E22D28">
        <w:rPr>
          <w:rFonts w:ascii="Times New Roman" w:hAnsi="Times New Roman"/>
          <w:sz w:val="20"/>
        </w:rPr>
        <w:t>För det första gjordes bedömningen att</w:t>
      </w:r>
      <w:r w:rsidRPr="00721738">
        <w:rPr>
          <w:rFonts w:ascii="Times New Roman" w:hAnsi="Times New Roman"/>
          <w:sz w:val="20"/>
        </w:rPr>
        <w:t xml:space="preserve"> Finansinspektionen </w:t>
      </w:r>
      <w:r w:rsidR="00E22D28">
        <w:rPr>
          <w:rFonts w:ascii="Times New Roman" w:hAnsi="Times New Roman"/>
          <w:sz w:val="20"/>
        </w:rPr>
        <w:t xml:space="preserve">har </w:t>
      </w:r>
      <w:r w:rsidRPr="00721738">
        <w:rPr>
          <w:rFonts w:ascii="Times New Roman" w:hAnsi="Times New Roman"/>
          <w:sz w:val="20"/>
        </w:rPr>
        <w:t>goda förutsättningar för att utöva effektiv tillsyn över verksamhetsutövare</w:t>
      </w:r>
      <w:r w:rsidR="00E22D28">
        <w:rPr>
          <w:rFonts w:ascii="Times New Roman" w:hAnsi="Times New Roman"/>
          <w:sz w:val="20"/>
        </w:rPr>
        <w:t xml:space="preserve">. För det andra gjordes bedömningen att </w:t>
      </w:r>
      <w:r w:rsidRPr="00721738">
        <w:rPr>
          <w:rFonts w:ascii="Times New Roman" w:hAnsi="Times New Roman"/>
          <w:sz w:val="20"/>
        </w:rPr>
        <w:t xml:space="preserve">myndighetsstrukturen på området inte </w:t>
      </w:r>
      <w:r w:rsidR="00E22D28">
        <w:rPr>
          <w:rFonts w:ascii="Times New Roman" w:hAnsi="Times New Roman"/>
          <w:sz w:val="20"/>
        </w:rPr>
        <w:t>utgör</w:t>
      </w:r>
      <w:r w:rsidRPr="00721738">
        <w:rPr>
          <w:rFonts w:ascii="Times New Roman" w:hAnsi="Times New Roman"/>
          <w:sz w:val="20"/>
        </w:rPr>
        <w:t xml:space="preserve"> hinder mot en effektiv bekämpning av penningtvätt och finansiering av terrorism</w:t>
      </w:r>
      <w:r w:rsidR="00D84A15">
        <w:rPr>
          <w:rFonts w:ascii="Times New Roman" w:hAnsi="Times New Roman"/>
          <w:sz w:val="20"/>
        </w:rPr>
        <w:t>. För det tredje gjordes bedömningen</w:t>
      </w:r>
      <w:r w:rsidRPr="00721738">
        <w:rPr>
          <w:rFonts w:ascii="Times New Roman" w:hAnsi="Times New Roman"/>
          <w:sz w:val="20"/>
        </w:rPr>
        <w:t xml:space="preserve"> </w:t>
      </w:r>
      <w:r w:rsidR="00D84A15">
        <w:rPr>
          <w:rFonts w:ascii="Times New Roman" w:hAnsi="Times New Roman"/>
          <w:sz w:val="20"/>
        </w:rPr>
        <w:t xml:space="preserve">att </w:t>
      </w:r>
      <w:r w:rsidRPr="00721738">
        <w:rPr>
          <w:rFonts w:ascii="Times New Roman" w:hAnsi="Times New Roman"/>
          <w:sz w:val="20"/>
        </w:rPr>
        <w:t xml:space="preserve">propositionens lagförslag om samverkan mot penningtvätt och finansiering av terrorism </w:t>
      </w:r>
      <w:r w:rsidR="00D84A15">
        <w:rPr>
          <w:rFonts w:ascii="Times New Roman" w:hAnsi="Times New Roman"/>
          <w:sz w:val="20"/>
        </w:rPr>
        <w:t xml:space="preserve">skapar </w:t>
      </w:r>
      <w:r w:rsidRPr="00721738">
        <w:rPr>
          <w:rFonts w:ascii="Times New Roman" w:hAnsi="Times New Roman"/>
          <w:sz w:val="20"/>
        </w:rPr>
        <w:t>förutsättningar för informationsutbyte mellan myndigheter och banker. Tillkännagivandet bedömdes därför vara tillgodosett och därmed slutbehandlat (prop. 2021/22:251 avsnitt 3 och 10.1). Punkten är slutbehandlad.</w:t>
      </w:r>
    </w:p>
    <w:p w14:paraId="6026E787" w14:textId="05462B92" w:rsidR="00A8134E" w:rsidRPr="00721738" w:rsidRDefault="00A250A2" w:rsidP="00B346BE">
      <w:pPr>
        <w:pStyle w:val="Rubrik5utannumrering"/>
      </w:pPr>
      <w:r>
        <w:t>21</w:t>
      </w:r>
      <w:r w:rsidR="00721738" w:rsidRPr="00721738">
        <w:t xml:space="preserve">. Rskr. </w:t>
      </w:r>
      <w:r w:rsidR="00A8134E" w:rsidRPr="00721738">
        <w:t>2018/19:299</w:t>
      </w:r>
    </w:p>
    <w:p w14:paraId="4F8D01D4"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Beskattning av uthyrning av vårdpersonal</w:t>
      </w:r>
    </w:p>
    <w:p w14:paraId="6F8C0F69" w14:textId="77777777" w:rsidR="00A8134E" w:rsidRPr="00721738" w:rsidRDefault="00A8134E"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Bet.</w:t>
      </w:r>
      <w:r w:rsidR="00721738" w:rsidRPr="00721738">
        <w:rPr>
          <w:rFonts w:ascii="Times New Roman" w:hAnsi="Times New Roman"/>
          <w:sz w:val="20"/>
        </w:rPr>
        <w:t> </w:t>
      </w:r>
      <w:r w:rsidRPr="00721738">
        <w:rPr>
          <w:rFonts w:ascii="Times New Roman" w:hAnsi="Times New Roman"/>
          <w:sz w:val="20"/>
        </w:rPr>
        <w:t>2018/19:SkU25</w:t>
      </w:r>
    </w:p>
    <w:p w14:paraId="6B381079"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2019/20:75 (Fi 80), 2020/21:75 (Fi 39) och 2021/22:75 (Fi 26).</w:t>
      </w:r>
    </w:p>
    <w:p w14:paraId="60DCF05C" w14:textId="77777777" w:rsidR="00721738" w:rsidRPr="00721738" w:rsidRDefault="00721738" w:rsidP="001E63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6FDE3B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516E69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beskattning av uthyrning av vårdpersonal</w:t>
      </w:r>
      <w:r w:rsidRPr="00721738">
        <w:rPr>
          <w:rFonts w:ascii="Times New Roman" w:hAnsi="Times New Roman"/>
          <w:sz w:val="20"/>
        </w:rPr>
        <w:t>*: Riksdagen har tillkänna-gett för regeringen det som utskottet anför om att regeringen skyndsamt ska göra en konsekvensanalys av Skatteverkets tolkning att konsult-lösningar i vården är mervärdesskattepliktiga och vid behov återkomma med ett förslag som neutraliserar konsekvenserna för vårdgivare och patienter snarast möjligt (bet. 2018/19:SkU25 s. 7). Den 27 februari 2020 beslutade regeringen kommittédirektiv Mervärdesskatt vid inhyrd personal för vård och social omsorg (dir. 2020:20). Utredningen lämnade sitt betänkande Mervärdesskatt vid inhyrd personal för vård och social omsorg (SOU 2021:40) den 1 juni 2021. I budgetpropositionen för 2023 (prop. 2022/23:1 utg.omr. 3 avsnitt 2.5.1) bedömde regeringen att tillkännagivandet var tillgodosett och slutbehandlat mot bakgrund av avsatta statsbidrag under perioden 2020–2022. Punkten är slutbehandlad.</w:t>
      </w:r>
    </w:p>
    <w:p w14:paraId="7A97E36C" w14:textId="77777777" w:rsidR="00A8134E" w:rsidRPr="00721738" w:rsidRDefault="00A8134E" w:rsidP="002C791F">
      <w:pPr>
        <w:pStyle w:val="Rubrik4utannumrering"/>
      </w:pPr>
      <w:r w:rsidRPr="00721738">
        <w:t>Riksmötet 2019/20</w:t>
      </w:r>
    </w:p>
    <w:p w14:paraId="2FFCA085" w14:textId="303A9EC8" w:rsidR="00A8134E" w:rsidRPr="00721738" w:rsidRDefault="00A250A2" w:rsidP="002C791F">
      <w:pPr>
        <w:pStyle w:val="Rubrik5utannumrering"/>
        <w:spacing w:before="0"/>
      </w:pPr>
      <w:bookmarkStart w:id="281" w:name="_Hlk123555489"/>
      <w:r>
        <w:t>22</w:t>
      </w:r>
      <w:r w:rsidR="00721738" w:rsidRPr="00721738">
        <w:t>.</w:t>
      </w:r>
      <w:r w:rsidR="00A8134E" w:rsidRPr="00721738">
        <w:t xml:space="preserve"> Rskr. 2019/20:48</w:t>
      </w:r>
    </w:p>
    <w:bookmarkEnd w:id="281"/>
    <w:p w14:paraId="09A6D294" w14:textId="77777777" w:rsidR="00A8134E" w:rsidRPr="00721738" w:rsidRDefault="00A8134E"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En ny beteckning för kommuner på regional nivå och vissa frågor om regionindelning</w:t>
      </w:r>
    </w:p>
    <w:p w14:paraId="5FE93D73" w14:textId="77777777" w:rsidR="00A8134E" w:rsidRPr="00721738" w:rsidRDefault="00A8134E"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2018/19:162, bet. </w:t>
      </w:r>
      <w:r w:rsidRPr="00721738">
        <w:rPr>
          <w:rFonts w:ascii="Times New Roman" w:hAnsi="Times New Roman"/>
          <w:sz w:val="20"/>
        </w:rPr>
        <w:t>2019/20:KU3</w:t>
      </w:r>
    </w:p>
    <w:p w14:paraId="11E73BC6" w14:textId="77777777" w:rsidR="00721738" w:rsidRPr="00721738" w:rsidRDefault="00721738"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2019/20:75 (Fi 96), 2020/21:75 (Fi 43) och 2021/22:75 (Fi 28).</w:t>
      </w:r>
    </w:p>
    <w:p w14:paraId="6EECC9FB" w14:textId="77777777" w:rsidR="00A8134E" w:rsidRPr="00721738" w:rsidRDefault="00A8134E"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0D0DA516"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39506FD" w14:textId="175ECFF3" w:rsidR="00F739F1"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82" w:name="_Hlk123555516"/>
      <w:r w:rsidRPr="00721738">
        <w:rPr>
          <w:rFonts w:ascii="Times New Roman" w:hAnsi="Times New Roman"/>
          <w:sz w:val="20"/>
        </w:rPr>
        <w:t xml:space="preserve">Punkt 1 om </w:t>
      </w:r>
      <w:r w:rsidRPr="00721738">
        <w:rPr>
          <w:rFonts w:ascii="Times New Roman" w:hAnsi="Times New Roman"/>
          <w:i/>
          <w:iCs/>
          <w:sz w:val="20"/>
        </w:rPr>
        <w:t>att inhämta och beakta synpunkter vid ändring</w:t>
      </w:r>
      <w:r w:rsidR="004B283B">
        <w:rPr>
          <w:rFonts w:ascii="Times New Roman" w:hAnsi="Times New Roman"/>
          <w:i/>
          <w:iCs/>
          <w:sz w:val="20"/>
        </w:rPr>
        <w:t>lklk</w:t>
      </w:r>
      <w:r w:rsidRPr="00721738">
        <w:rPr>
          <w:rFonts w:ascii="Times New Roman" w:hAnsi="Times New Roman"/>
          <w:i/>
          <w:iCs/>
          <w:sz w:val="20"/>
        </w:rPr>
        <w:t>ar i region-indelningen</w:t>
      </w:r>
      <w:r w:rsidRPr="00721738">
        <w:rPr>
          <w:rFonts w:ascii="Times New Roman" w:hAnsi="Times New Roman"/>
          <w:sz w:val="20"/>
        </w:rPr>
        <w:t>*: Riksdagen har tillkännagett för regeringen det som utskottet anför om att regeringen bör återkomma till riksdagen med förslag till bestämmelser om att inhämta och beakta synpunkter vid ändringar i regionindelningen som i allt väsentligt motsvarar de bestämmelser som gäller vid ändringar i kommunindelningen (bet. 2019/20:KU3 s. 14 f.) och därmed delvis bifallit motion 2019/20:363</w:t>
      </w:r>
      <w:bookmarkEnd w:id="282"/>
      <w:r w:rsidRPr="00721738">
        <w:rPr>
          <w:rFonts w:ascii="Times New Roman" w:hAnsi="Times New Roman"/>
          <w:sz w:val="20"/>
        </w:rPr>
        <w:t>.</w:t>
      </w:r>
      <w:r w:rsidR="00FB168D">
        <w:rPr>
          <w:rFonts w:ascii="Times New Roman" w:hAnsi="Times New Roman"/>
          <w:sz w:val="20"/>
        </w:rPr>
        <w:t xml:space="preserve"> </w:t>
      </w:r>
      <w:r w:rsidR="00F739F1" w:rsidRPr="00FB168D">
        <w:rPr>
          <w:rFonts w:ascii="Times New Roman" w:hAnsi="Times New Roman"/>
          <w:sz w:val="20"/>
        </w:rPr>
        <w:t>Regeringen avser att åter</w:t>
      </w:r>
      <w:r w:rsidR="00FB168D">
        <w:rPr>
          <w:rFonts w:ascii="Times New Roman" w:hAnsi="Times New Roman"/>
          <w:sz w:val="20"/>
        </w:rPr>
        <w:softHyphen/>
      </w:r>
      <w:r w:rsidR="00F739F1" w:rsidRPr="00FB168D">
        <w:rPr>
          <w:rFonts w:ascii="Times New Roman" w:hAnsi="Times New Roman"/>
          <w:sz w:val="20"/>
        </w:rPr>
        <w:t xml:space="preserve">komma till riksdagen i budgetpropositionen för 2024. </w:t>
      </w:r>
      <w:r w:rsidR="00F739F1" w:rsidRPr="00721738">
        <w:rPr>
          <w:rFonts w:ascii="Times New Roman" w:hAnsi="Times New Roman"/>
          <w:sz w:val="20"/>
        </w:rPr>
        <w:t>Punkten är inte slutbehandlad.</w:t>
      </w:r>
    </w:p>
    <w:p w14:paraId="73CD6ACA" w14:textId="1840FD1E" w:rsidR="001005AA" w:rsidRDefault="001005AA"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84FF2CF" w14:textId="4F62C1A4" w:rsidR="001005AA" w:rsidRPr="00A73364" w:rsidRDefault="00A250A2" w:rsidP="001005AA">
      <w:pPr>
        <w:pStyle w:val="Rubrik5utannumrering"/>
        <w:spacing w:before="0"/>
      </w:pPr>
      <w:r>
        <w:t>23</w:t>
      </w:r>
      <w:r w:rsidR="001005AA" w:rsidRPr="00A73364">
        <w:t>. Rskr. 2019/20:74</w:t>
      </w:r>
    </w:p>
    <w:p w14:paraId="5E22E55C" w14:textId="77777777" w:rsidR="001005AA" w:rsidRPr="00F9701D" w:rsidRDefault="001005AA" w:rsidP="001005A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Skydd av Sveriges säkerhet vid radioanvändning</w:t>
      </w:r>
    </w:p>
    <w:p w14:paraId="7BC5E56B" w14:textId="77777777" w:rsidR="001005AA" w:rsidRPr="00F9701D" w:rsidRDefault="001005AA" w:rsidP="001005A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Prop. 2019/20:15, mot. 2019/20:3387 yrkande 3, bet. 2019/20:TU4</w:t>
      </w:r>
    </w:p>
    <w:p w14:paraId="71FF2265" w14:textId="77777777" w:rsidR="001005AA" w:rsidRPr="00A73364" w:rsidRDefault="001005AA" w:rsidP="001005A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50)</w:t>
      </w:r>
      <w:r>
        <w:rPr>
          <w:rFonts w:ascii="Times New Roman" w:hAnsi="Times New Roman"/>
          <w:sz w:val="20"/>
        </w:rPr>
        <w:t>, 2020/21:75 (I 26) och 2021/22:75 (I 25)</w:t>
      </w:r>
      <w:r w:rsidRPr="00A73364">
        <w:rPr>
          <w:rFonts w:ascii="Times New Roman" w:eastAsia="Calibri" w:hAnsi="Times New Roman"/>
          <w:sz w:val="20"/>
        </w:rPr>
        <w:t>.</w:t>
      </w:r>
    </w:p>
    <w:p w14:paraId="63D76584" w14:textId="4EB59F4B" w:rsidR="001005AA" w:rsidRPr="008F1B6B" w:rsidRDefault="001005AA" w:rsidP="001005AA">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F9701D">
        <w:rPr>
          <w:rFonts w:ascii="Times New Roman" w:hAnsi="Times New Roman"/>
          <w:sz w:val="20"/>
        </w:rPr>
        <w:t>Skrivelsen är inte slutbehandlad.</w:t>
      </w:r>
      <w:r w:rsidR="008F1B6B">
        <w:rPr>
          <w:rFonts w:ascii="Times New Roman" w:hAnsi="Times New Roman"/>
          <w:sz w:val="20"/>
        </w:rPr>
        <w:t xml:space="preserve"> </w:t>
      </w:r>
    </w:p>
    <w:p w14:paraId="595E5749" w14:textId="77777777" w:rsidR="001005AA" w:rsidRPr="008F1B6B" w:rsidRDefault="001005AA" w:rsidP="001005AA">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p>
    <w:p w14:paraId="13477FA9" w14:textId="77777777" w:rsidR="001005AA" w:rsidRPr="00E41C24" w:rsidRDefault="001005AA" w:rsidP="001005AA">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20"/>
        </w:rPr>
      </w:pPr>
      <w:r w:rsidRPr="00A73364">
        <w:rPr>
          <w:rFonts w:ascii="Times New Roman" w:eastAsia="Garamond" w:hAnsi="Times New Roman"/>
          <w:sz w:val="20"/>
        </w:rPr>
        <w:t xml:space="preserve">Punkt 2 om </w:t>
      </w:r>
      <w:r w:rsidRPr="00A73364">
        <w:rPr>
          <w:rFonts w:ascii="Times New Roman" w:eastAsia="Garamond" w:hAnsi="Times New Roman"/>
          <w:i/>
          <w:sz w:val="20"/>
        </w:rPr>
        <w:t>instansordning vid överklagan*</w:t>
      </w:r>
      <w:r w:rsidRPr="00A73364">
        <w:rPr>
          <w:rFonts w:ascii="Times New Roman" w:eastAsia="Garamond" w:hAnsi="Times New Roman"/>
          <w:sz w:val="20"/>
        </w:rPr>
        <w:t>: Riksdagen har tillkännagett för regeringen</w:t>
      </w:r>
      <w:r w:rsidRPr="00A73364" w:rsidDel="00BF6A20">
        <w:rPr>
          <w:rFonts w:ascii="Times New Roman" w:eastAsia="Garamond" w:hAnsi="Times New Roman"/>
          <w:sz w:val="20"/>
        </w:rPr>
        <w:t xml:space="preserve"> </w:t>
      </w:r>
      <w:r w:rsidRPr="00A73364">
        <w:rPr>
          <w:rFonts w:ascii="Times New Roman" w:eastAsia="Garamond" w:hAnsi="Times New Roman"/>
          <w:sz w:val="20"/>
        </w:rPr>
        <w:t xml:space="preserve">det som utskottet anför om att regeringen skyndsamt bör se över möjligheten för Säkerhetspolisen och Försvarsmakten att överklaga beviljande eller återkallande av tillstånd till regeringen när det är motiverat utifrån Sveriges säkerhet (bet. 2019/20:TU4 s. 13). </w:t>
      </w:r>
      <w:r>
        <w:rPr>
          <w:rFonts w:ascii="Times New Roman" w:eastAsia="Garamond" w:hAnsi="Times New Roman"/>
          <w:sz w:val="20"/>
        </w:rPr>
        <w:t xml:space="preserve">Frågan har beretts inom ramen för </w:t>
      </w:r>
      <w:r w:rsidRPr="00A73364">
        <w:rPr>
          <w:rFonts w:ascii="Times New Roman" w:eastAsia="Garamond" w:hAnsi="Times New Roman"/>
          <w:sz w:val="20"/>
        </w:rPr>
        <w:t>genom</w:t>
      </w:r>
      <w:r>
        <w:rPr>
          <w:rFonts w:ascii="Times New Roman" w:eastAsia="Garamond" w:hAnsi="Times New Roman"/>
          <w:sz w:val="20"/>
        </w:rPr>
        <w:softHyphen/>
      </w:r>
      <w:r w:rsidRPr="00A73364">
        <w:rPr>
          <w:rFonts w:ascii="Times New Roman" w:eastAsia="Garamond" w:hAnsi="Times New Roman"/>
          <w:sz w:val="20"/>
        </w:rPr>
        <w:t>förandet av Europaparlamentets och rådets direktiv (EU) 2018/1972 av den 11 december 2018 om inrättande av en europeisk kodex för elektro</w:t>
      </w:r>
      <w:r>
        <w:rPr>
          <w:rFonts w:ascii="Times New Roman" w:eastAsia="Garamond" w:hAnsi="Times New Roman"/>
          <w:sz w:val="20"/>
        </w:rPr>
        <w:softHyphen/>
      </w:r>
      <w:r w:rsidRPr="00A73364">
        <w:rPr>
          <w:rFonts w:ascii="Times New Roman" w:eastAsia="Garamond" w:hAnsi="Times New Roman"/>
          <w:sz w:val="20"/>
        </w:rPr>
        <w:t>nisk kommunikation</w:t>
      </w:r>
      <w:r>
        <w:rPr>
          <w:rFonts w:ascii="Times New Roman" w:eastAsia="Garamond" w:hAnsi="Times New Roman"/>
          <w:sz w:val="20"/>
        </w:rPr>
        <w:t xml:space="preserve">. Ytterligare överväganden krävs dock varför frågan inte behandlas i propositionen Genomförande av direktivet om inrättande av en europeisk kodex för elektronisk kommunikation (prop. 2021/22:136). Ärendet bereds vidare. </w:t>
      </w:r>
      <w:r w:rsidRPr="00A73364">
        <w:rPr>
          <w:rFonts w:ascii="Times New Roman" w:eastAsia="Garamond" w:hAnsi="Times New Roman"/>
          <w:sz w:val="20"/>
        </w:rPr>
        <w:t>Punkten är inte slut</w:t>
      </w:r>
      <w:r>
        <w:rPr>
          <w:rFonts w:ascii="Times New Roman" w:eastAsia="Garamond" w:hAnsi="Times New Roman"/>
          <w:sz w:val="20"/>
        </w:rPr>
        <w:softHyphen/>
      </w:r>
      <w:r w:rsidRPr="00A73364">
        <w:rPr>
          <w:rFonts w:ascii="Times New Roman" w:eastAsia="Garamond" w:hAnsi="Times New Roman"/>
          <w:sz w:val="20"/>
        </w:rPr>
        <w:t>behandlad.</w:t>
      </w:r>
    </w:p>
    <w:p w14:paraId="3F32E78A" w14:textId="5247C542" w:rsidR="00A8134E" w:rsidRPr="00721738" w:rsidRDefault="00721738" w:rsidP="00B346BE">
      <w:pPr>
        <w:pStyle w:val="Rubrik5utannumrering"/>
      </w:pPr>
      <w:r w:rsidRPr="00721738">
        <w:t>2</w:t>
      </w:r>
      <w:r w:rsidR="00A250A2">
        <w:t>4</w:t>
      </w:r>
      <w:r w:rsidRPr="00721738">
        <w:t xml:space="preserve">. Rskr. </w:t>
      </w:r>
      <w:r w:rsidR="00A8134E" w:rsidRPr="00721738">
        <w:t>2019/20:186</w:t>
      </w:r>
    </w:p>
    <w:p w14:paraId="1EE970BA" w14:textId="77777777" w:rsidR="00A8134E" w:rsidRPr="00721738" w:rsidRDefault="00A8134E"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Finansiell stabilitet och finansmarknadsfrågor</w:t>
      </w:r>
    </w:p>
    <w:p w14:paraId="7C965001" w14:textId="77777777" w:rsidR="00A8134E" w:rsidRPr="00721738" w:rsidRDefault="00A8134E"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w:t>
      </w:r>
      <w:r w:rsidR="00721738" w:rsidRPr="00721738">
        <w:rPr>
          <w:rFonts w:ascii="Times New Roman" w:hAnsi="Times New Roman"/>
          <w:sz w:val="20"/>
        </w:rPr>
        <w:t> 2019/20:66, bet. </w:t>
      </w:r>
      <w:r w:rsidRPr="00721738">
        <w:rPr>
          <w:rFonts w:ascii="Times New Roman" w:hAnsi="Times New Roman"/>
          <w:sz w:val="20"/>
        </w:rPr>
        <w:t>2019/20:FiU22</w:t>
      </w:r>
    </w:p>
    <w:p w14:paraId="2D883EA9" w14:textId="77777777" w:rsidR="00721738" w:rsidRPr="00721738" w:rsidRDefault="00721738"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61) och 2021/22:75 (Fi 32).</w:t>
      </w:r>
    </w:p>
    <w:p w14:paraId="5ED89C74" w14:textId="77777777" w:rsidR="00721738" w:rsidRPr="00721738" w:rsidRDefault="00721738" w:rsidP="00CE27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6F6FDC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C72D439" w14:textId="54956D6D"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18"/>
          <w:szCs w:val="18"/>
        </w:rPr>
      </w:pPr>
      <w:r w:rsidRPr="00721738">
        <w:rPr>
          <w:rFonts w:ascii="Times New Roman" w:hAnsi="Times New Roman"/>
          <w:sz w:val="20"/>
        </w:rPr>
        <w:t xml:space="preserve">Punkt 3 om </w:t>
      </w:r>
      <w:r w:rsidRPr="00721738">
        <w:rPr>
          <w:rFonts w:ascii="Times New Roman" w:hAnsi="Times New Roman"/>
          <w:i/>
          <w:iCs/>
          <w:sz w:val="20"/>
        </w:rPr>
        <w:t>amorteringskravet och andra frågor om makrotillsyn och hushållens skuldsättning</w:t>
      </w:r>
      <w:r w:rsidRPr="00721738">
        <w:rPr>
          <w:rFonts w:ascii="Times New Roman" w:hAnsi="Times New Roman"/>
          <w:sz w:val="20"/>
        </w:rPr>
        <w:t xml:space="preserve">*: Riksdagen har tillkännagett för regeringen det som utskottet anför om att regeringen samlat bör utvärdera effekterna av makrotillsynsåtgärder och även återkomma med förslag till åtgärder för att underlätta för förstagångsköpare på bostadsmarknaden (bet. 2019/20:FiU22 s. 24 f.). </w:t>
      </w:r>
      <w:r w:rsidRPr="00721738" w:rsidDel="004A7A6B">
        <w:rPr>
          <w:rFonts w:ascii="Times New Roman" w:hAnsi="Times New Roman"/>
          <w:sz w:val="20"/>
        </w:rPr>
        <w:t xml:space="preserve">Regeringen har den 20 december 2020 gett Finansinspektionen i uppdrag att göra en samlad utvärdering av effekterna av vidtagna makrotillsynsåtgärder. Uppdraget redovisades den 30 juni 2021. </w:t>
      </w:r>
      <w:r w:rsidRPr="00721738">
        <w:rPr>
          <w:rFonts w:ascii="Times New Roman" w:hAnsi="Times New Roman"/>
          <w:sz w:val="20"/>
        </w:rPr>
        <w:t>Utvärderingen visar att de åtgärder som Finansinspektionen vidtagit har bidragit till att bromsa både skuldtillväxten och bostadspris</w:t>
      </w:r>
      <w:r w:rsidR="00CE2722">
        <w:rPr>
          <w:rFonts w:ascii="Times New Roman" w:hAnsi="Times New Roman"/>
          <w:sz w:val="20"/>
        </w:rPr>
        <w:softHyphen/>
      </w:r>
      <w:r w:rsidRPr="00721738">
        <w:rPr>
          <w:rFonts w:ascii="Times New Roman" w:hAnsi="Times New Roman"/>
          <w:sz w:val="20"/>
        </w:rPr>
        <w:t xml:space="preserve">utvecklingen och att fler hushåll amorterat på sina bolån. Åtgärderna har därutöver motverkat att långivare använder höga belåningsgrader eller låg amortering som konkurrensmedel. Sammantaget har Finansinspektionens åtgärder lett till att hushållen hade större motståndskraft att klara av både effekter till följd av pandemin och ränteuppgångar under 2021 än vad de annars skulle ha haft. I budgetpropositionen för 2023 (prop. 2022/23:1 utg.omr. 2) behandlade regeringen tillkännagivandet och instämde i Finansinspektionens bedömning. Tillkännagivandet bedömdes därför vara tillgodosett </w:t>
      </w:r>
      <w:r w:rsidR="00AC36CB">
        <w:rPr>
          <w:rFonts w:ascii="Times New Roman" w:hAnsi="Times New Roman"/>
          <w:sz w:val="20"/>
        </w:rPr>
        <w:t>när det gäller</w:t>
      </w:r>
      <w:r w:rsidRPr="00721738">
        <w:rPr>
          <w:rFonts w:ascii="Times New Roman" w:hAnsi="Times New Roman"/>
          <w:sz w:val="20"/>
        </w:rPr>
        <w:t xml:space="preserve"> utvärdering av makrotillsynsåtgärder (prop. 2022/23:1 utg.omr. 2 avsnitt 3.3.1). </w:t>
      </w:r>
      <w:r w:rsidR="00BB5C94">
        <w:rPr>
          <w:rFonts w:ascii="Times New Roman" w:hAnsi="Times New Roman"/>
          <w:sz w:val="20"/>
        </w:rPr>
        <w:t>R</w:t>
      </w:r>
      <w:r w:rsidR="00BB5C94" w:rsidRPr="00F065C8">
        <w:rPr>
          <w:rFonts w:ascii="Times New Roman" w:hAnsi="Times New Roman"/>
          <w:sz w:val="20"/>
        </w:rPr>
        <w:t xml:space="preserve">egeringen </w:t>
      </w:r>
      <w:r w:rsidR="00BB5C94">
        <w:rPr>
          <w:rFonts w:ascii="Times New Roman" w:hAnsi="Times New Roman"/>
          <w:sz w:val="20"/>
        </w:rPr>
        <w:t>beslutade</w:t>
      </w:r>
      <w:r w:rsidR="00BB5C94" w:rsidRPr="00F065C8">
        <w:rPr>
          <w:rFonts w:ascii="Times New Roman" w:hAnsi="Times New Roman"/>
          <w:sz w:val="20"/>
        </w:rPr>
        <w:t xml:space="preserve"> den 3</w:t>
      </w:r>
      <w:r w:rsidR="00BB5C94">
        <w:rPr>
          <w:rFonts w:ascii="Times New Roman" w:hAnsi="Times New Roman"/>
          <w:sz w:val="20"/>
        </w:rPr>
        <w:t> </w:t>
      </w:r>
      <w:r w:rsidR="00BB5C94" w:rsidRPr="00F065C8">
        <w:rPr>
          <w:rFonts w:ascii="Times New Roman" w:hAnsi="Times New Roman"/>
          <w:sz w:val="20"/>
        </w:rPr>
        <w:t>december 2020 att ge en särskild utredare i uppdrag att utreda och lämna förslag på åtgärder för att underlätta för hushåll som för första gången ska köpa en bostad (förstagångsköpare) (dir. 2020:125). Regeringen beslutade den 2</w:t>
      </w:r>
      <w:r w:rsidR="005447E4">
        <w:rPr>
          <w:rFonts w:ascii="Times New Roman" w:hAnsi="Times New Roman"/>
          <w:sz w:val="20"/>
        </w:rPr>
        <w:t> </w:t>
      </w:r>
      <w:r w:rsidR="00BB5C94" w:rsidRPr="00F065C8">
        <w:rPr>
          <w:rFonts w:ascii="Times New Roman" w:hAnsi="Times New Roman"/>
          <w:sz w:val="20"/>
        </w:rPr>
        <w:t xml:space="preserve">september 2021 att ge utredningen förlängd utredningstid (dir. 2021:66). Utredningen överlämnade </w:t>
      </w:r>
      <w:r w:rsidR="00BB5C94">
        <w:rPr>
          <w:rFonts w:ascii="Times New Roman" w:hAnsi="Times New Roman"/>
          <w:sz w:val="20"/>
        </w:rPr>
        <w:t xml:space="preserve">den 4 april 2022 </w:t>
      </w:r>
      <w:r w:rsidR="00BB5C94" w:rsidRPr="00F065C8">
        <w:rPr>
          <w:rFonts w:ascii="Times New Roman" w:hAnsi="Times New Roman"/>
          <w:sz w:val="20"/>
        </w:rPr>
        <w:t>sitt betänkande Startlån till förstagångsköpare av bostad (SOU 2022:12). Betänkandet har remitterats och bereds i Regeringskansliet.</w:t>
      </w:r>
      <w:r w:rsidR="00BB5C94">
        <w:rPr>
          <w:rFonts w:ascii="Times New Roman" w:hAnsi="Times New Roman"/>
          <w:sz w:val="20"/>
        </w:rPr>
        <w:t xml:space="preserve"> </w:t>
      </w:r>
      <w:r w:rsidRPr="00721738">
        <w:rPr>
          <w:rFonts w:ascii="Times New Roman" w:hAnsi="Times New Roman"/>
          <w:sz w:val="20"/>
        </w:rPr>
        <w:t>Punkten är inte slutbehandlad.</w:t>
      </w:r>
    </w:p>
    <w:p w14:paraId="1C445E22" w14:textId="4D7D721B" w:rsidR="00A8134E" w:rsidRPr="00721738" w:rsidRDefault="00721738" w:rsidP="00B346BE">
      <w:pPr>
        <w:pStyle w:val="Rubrik5utannumrering"/>
      </w:pPr>
      <w:bookmarkStart w:id="283" w:name="_Hlk124322034"/>
      <w:r w:rsidRPr="00721738">
        <w:t>2</w:t>
      </w:r>
      <w:r w:rsidR="00A250A2">
        <w:t>5</w:t>
      </w:r>
      <w:r w:rsidRPr="00721738">
        <w:t xml:space="preserve">. Rskr. </w:t>
      </w:r>
      <w:r w:rsidR="00A8134E" w:rsidRPr="00721738">
        <w:t>2019/20:191</w:t>
      </w:r>
    </w:p>
    <w:p w14:paraId="05DC0683"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Presentation av betalningssätt vid marknadsföring av betaltjänster online</w:t>
      </w:r>
    </w:p>
    <w:p w14:paraId="64F27FFE"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2019/20:79, bet. </w:t>
      </w:r>
      <w:r w:rsidRPr="00721738">
        <w:rPr>
          <w:rFonts w:ascii="Times New Roman" w:hAnsi="Times New Roman"/>
          <w:sz w:val="20"/>
        </w:rPr>
        <w:t>2019/20:FiU37</w:t>
      </w:r>
    </w:p>
    <w:p w14:paraId="46251A26" w14:textId="77777777" w:rsidR="00721738" w:rsidRPr="00721738" w:rsidRDefault="00721738"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63) och 2021/22:75 (Fi 33).</w:t>
      </w:r>
    </w:p>
    <w:p w14:paraId="18690CB5" w14:textId="77777777" w:rsidR="00721738" w:rsidRPr="00721738" w:rsidRDefault="00721738"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1193A9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FEAA873" w14:textId="370B21A3"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 xml:space="preserve">Punkt 3 om </w:t>
      </w:r>
      <w:r w:rsidRPr="00721738">
        <w:rPr>
          <w:rFonts w:ascii="Times New Roman" w:hAnsi="Times New Roman"/>
          <w:i/>
          <w:iCs/>
          <w:sz w:val="20"/>
        </w:rPr>
        <w:t>utvärdering av lagstiftningens effekter</w:t>
      </w:r>
      <w:r w:rsidRPr="00721738">
        <w:rPr>
          <w:rFonts w:ascii="Times New Roman" w:hAnsi="Times New Roman"/>
          <w:sz w:val="20"/>
        </w:rPr>
        <w:t xml:space="preserve">*: Riksdagen har tillkännagett för regeringen det som utskottet anför om utvärdering av den nya lagstiftningen (bet. 2019/20:FiU37 s. 5 f.). Regeringen har den 22 december 2020 gett Finansinspektionen i uppdrag att, i samverkan med Konsumentverket, följa upp och utvärdera lagstiftningen. Uppdraget redovisades den 1 juli 2021. Finansinspektionen konstaterar att kravet har tillämpats under en för kort tid för att en uttömmande utvärdering ska kunna göras. Men enligt myndighetens bedömning har kravet bidragit till att minska riskerna för att konsumenter lockas till oöverlagda krediter vid e-handel. I propositionen Betaltjänster – några förtydliganden (prop. 2021/22:202) behandlade regeringen tillkännagivandet och instämde i Finansinspektionens bedömning. Tillkännagivandet bedömdes därför vara tillgodosett </w:t>
      </w:r>
      <w:r w:rsidR="009A3828">
        <w:rPr>
          <w:rFonts w:ascii="Times New Roman" w:hAnsi="Times New Roman"/>
          <w:sz w:val="20"/>
        </w:rPr>
        <w:t xml:space="preserve">och slutbehandlat </w:t>
      </w:r>
      <w:r w:rsidRPr="00721738">
        <w:rPr>
          <w:rFonts w:ascii="Times New Roman" w:hAnsi="Times New Roman"/>
          <w:sz w:val="20"/>
        </w:rPr>
        <w:t>(prop. 2021/22:202 avsnitt 3 och 7.1). Punkten är slutbehandlad.</w:t>
      </w:r>
    </w:p>
    <w:bookmarkEnd w:id="283"/>
    <w:p w14:paraId="384D1094" w14:textId="62E84615" w:rsidR="00A8134E" w:rsidRPr="00721738" w:rsidRDefault="00721738" w:rsidP="00B346BE">
      <w:pPr>
        <w:pStyle w:val="Rubrik5utannumrering"/>
      </w:pPr>
      <w:r w:rsidRPr="00721738">
        <w:t>2</w:t>
      </w:r>
      <w:r w:rsidR="00A250A2">
        <w:t>6</w:t>
      </w:r>
      <w:r w:rsidRPr="00721738">
        <w:t xml:space="preserve">. Rskr. </w:t>
      </w:r>
      <w:r w:rsidR="00A8134E" w:rsidRPr="00721738">
        <w:t>2019/20:257</w:t>
      </w:r>
    </w:p>
    <w:p w14:paraId="7F81DE92"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Polisfrågor</w:t>
      </w:r>
    </w:p>
    <w:p w14:paraId="34447AF4"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w:t>
      </w:r>
      <w:r w:rsidR="00721738" w:rsidRPr="00721738">
        <w:rPr>
          <w:rFonts w:ascii="Times New Roman" w:hAnsi="Times New Roman"/>
          <w:sz w:val="20"/>
        </w:rPr>
        <w:t> 2019/20, bet. </w:t>
      </w:r>
      <w:r w:rsidRPr="00721738">
        <w:rPr>
          <w:rFonts w:ascii="Times New Roman" w:hAnsi="Times New Roman"/>
          <w:sz w:val="20"/>
        </w:rPr>
        <w:t>2019/20:JuU25</w:t>
      </w:r>
    </w:p>
    <w:p w14:paraId="422DBC7B" w14:textId="77777777" w:rsidR="00721738" w:rsidRPr="00721738" w:rsidRDefault="00721738"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78) och 2021/22:75 (Fi 36).</w:t>
      </w:r>
    </w:p>
    <w:p w14:paraId="6FA48C5A" w14:textId="77777777" w:rsidR="00721738" w:rsidRPr="00721738" w:rsidRDefault="00721738"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6A9587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9B30213" w14:textId="20445B59"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54 om </w:t>
      </w:r>
      <w:r w:rsidRPr="00721738">
        <w:rPr>
          <w:rFonts w:ascii="Times New Roman" w:hAnsi="Times New Roman"/>
          <w:i/>
          <w:iCs/>
          <w:sz w:val="20"/>
        </w:rPr>
        <w:t>Tullverkets brottsbekämpande verksamhet m.m.</w:t>
      </w:r>
      <w:r w:rsidRPr="00721738">
        <w:rPr>
          <w:rFonts w:ascii="Times New Roman" w:hAnsi="Times New Roman"/>
          <w:sz w:val="20"/>
        </w:rPr>
        <w:t>*: Riksdagen har tillkännagett för regeringen det som utskottet anför om Tullverkets brottsbekämpande verksamhet (bet. 2019/20:JuU25 s. 152 f.). Riksdagen beslutade propositionen Tullverket ges en utökad möjlighet att ingripa mot brott (prop. 2020/21:192) den 23 juni 2021. Genom förslagen i propositionen ansåg regeringen att tillkännagivandet delvis var tillgodosett. Lagändringarna trädde i kraft den 1 augusti 2021. I budgetpropositionen för 2022 föreslog regeringen att Tullverket skulle tilldelas extra medel för bl.a. brottsbekämpning (prop. 2021/22:1 utg.omr. 3, bet. 2021/22:SkU1, rskr. 2021/22:100). Genom dessa åtgärder ansåg regeringen i budgetpropositionen för 2023 att tillkännagivandet var tillgodosett och slutbehandlat (prop. 2022/23:1 utg.omr. 4 avsnitt 3.7). Punkten är slutbehandlad.</w:t>
      </w:r>
    </w:p>
    <w:p w14:paraId="63638BFC" w14:textId="09DF9EFC" w:rsidR="00A8134E" w:rsidRPr="00721738" w:rsidRDefault="00721738" w:rsidP="00B346BE">
      <w:pPr>
        <w:pStyle w:val="Rubrik5utannumrering"/>
      </w:pPr>
      <w:bookmarkStart w:id="284" w:name="_Hlk121833966"/>
      <w:r w:rsidRPr="00721738">
        <w:t>2</w:t>
      </w:r>
      <w:r w:rsidR="00A250A2">
        <w:t>7</w:t>
      </w:r>
      <w:r w:rsidRPr="00721738">
        <w:t xml:space="preserve">. Rskr. </w:t>
      </w:r>
      <w:r w:rsidR="00A8134E" w:rsidRPr="00721738">
        <w:t>2019/20:340</w:t>
      </w:r>
    </w:p>
    <w:p w14:paraId="7CFE30C3"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Vårändringsbudget för</w:t>
      </w:r>
      <w:r w:rsidR="00721738" w:rsidRPr="00721738">
        <w:rPr>
          <w:rFonts w:ascii="Times New Roman" w:hAnsi="Times New Roman"/>
          <w:sz w:val="20"/>
        </w:rPr>
        <w:t> </w:t>
      </w:r>
      <w:r w:rsidRPr="00721738">
        <w:rPr>
          <w:rFonts w:ascii="Times New Roman" w:hAnsi="Times New Roman"/>
          <w:sz w:val="20"/>
        </w:rPr>
        <w:t>2020</w:t>
      </w:r>
    </w:p>
    <w:p w14:paraId="3EA1B076"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w:t>
      </w:r>
      <w:r w:rsidRPr="00721738">
        <w:rPr>
          <w:rFonts w:ascii="Times New Roman" w:hAnsi="Times New Roman"/>
          <w:sz w:val="20"/>
        </w:rPr>
        <w:t xml:space="preserve">2019/20:99, </w:t>
      </w:r>
      <w:bookmarkStart w:id="285" w:name="_Hlk124626815"/>
      <w:r w:rsidRPr="00721738">
        <w:rPr>
          <w:rFonts w:ascii="Times New Roman" w:hAnsi="Times New Roman"/>
          <w:sz w:val="20"/>
        </w:rPr>
        <w:t>bet.</w:t>
      </w:r>
      <w:r w:rsidR="00721738" w:rsidRPr="00721738">
        <w:rPr>
          <w:rFonts w:ascii="Times New Roman" w:hAnsi="Times New Roman"/>
          <w:sz w:val="20"/>
        </w:rPr>
        <w:t> </w:t>
      </w:r>
      <w:r w:rsidRPr="00721738">
        <w:rPr>
          <w:rFonts w:ascii="Times New Roman" w:hAnsi="Times New Roman"/>
          <w:sz w:val="20"/>
        </w:rPr>
        <w:t>2019/20:FiU21</w:t>
      </w:r>
      <w:bookmarkEnd w:id="285"/>
    </w:p>
    <w:p w14:paraId="5BFB7003"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Tidigare redovisad, se skr. </w:t>
      </w:r>
      <w:r w:rsidR="00721738" w:rsidRPr="00721738">
        <w:rPr>
          <w:rFonts w:ascii="Times New Roman" w:hAnsi="Times New Roman"/>
          <w:sz w:val="20"/>
        </w:rPr>
        <w:t>2020/21:75 (Fi 84) och 2021/22:75 (Fi 38</w:t>
      </w:r>
      <w:r w:rsidRPr="00721738">
        <w:rPr>
          <w:rFonts w:ascii="Times New Roman" w:hAnsi="Times New Roman"/>
          <w:sz w:val="20"/>
        </w:rPr>
        <w:t>).</w:t>
      </w:r>
    </w:p>
    <w:p w14:paraId="5805186D" w14:textId="77777777" w:rsidR="00A8134E" w:rsidRPr="00721738" w:rsidRDefault="00A8134E" w:rsidP="00C412B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5686F8AB"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2FEA79E" w14:textId="22907099"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16 Utbildning och universitetsforskning</w:t>
      </w:r>
      <w:r w:rsidRPr="00721738">
        <w:rPr>
          <w:rFonts w:ascii="Times New Roman" w:hAnsi="Times New Roman"/>
          <w:sz w:val="20"/>
        </w:rPr>
        <w:t>, c): Den 22 december 2022 beslutade regeringen regleringsbrev för budget</w:t>
      </w:r>
      <w:r w:rsidR="00C412B6">
        <w:rPr>
          <w:rFonts w:ascii="Times New Roman" w:hAnsi="Times New Roman"/>
          <w:sz w:val="20"/>
        </w:rPr>
        <w:softHyphen/>
      </w:r>
      <w:r w:rsidRPr="00721738">
        <w:rPr>
          <w:rFonts w:ascii="Times New Roman" w:hAnsi="Times New Roman"/>
          <w:sz w:val="20"/>
        </w:rPr>
        <w:t>året 2023 avseende Lunds universitet. Punkten är inte slut</w:t>
      </w:r>
      <w:r w:rsidR="00C412B6">
        <w:rPr>
          <w:rFonts w:ascii="Times New Roman" w:hAnsi="Times New Roman"/>
          <w:sz w:val="20"/>
        </w:rPr>
        <w:softHyphen/>
      </w:r>
      <w:r w:rsidRPr="00721738">
        <w:rPr>
          <w:rFonts w:ascii="Times New Roman" w:hAnsi="Times New Roman"/>
          <w:sz w:val="20"/>
        </w:rPr>
        <w:t>behandlad.</w:t>
      </w:r>
    </w:p>
    <w:p w14:paraId="057EB46B" w14:textId="77777777" w:rsidR="00AE3984" w:rsidRPr="00B346BE" w:rsidRDefault="00AE3984" w:rsidP="00B346BE">
      <w:pPr>
        <w:pStyle w:val="Rubrik5utannumrering"/>
      </w:pPr>
      <w:r w:rsidRPr="00B346BE">
        <w:t xml:space="preserve">28. Rskr. 2019/20:364 </w:t>
      </w:r>
    </w:p>
    <w:p w14:paraId="68DC1AE0" w14:textId="77777777" w:rsidR="00AE3984" w:rsidRDefault="00AE3984" w:rsidP="00AE3984">
      <w:pPr>
        <w:pStyle w:val="Brdtext"/>
        <w:jc w:val="left"/>
      </w:pPr>
      <w:r>
        <w:t>Extra ändringsbudget för 2020 – Ersättning till riskgrupper, kapital</w:t>
      </w:r>
      <w:r>
        <w:softHyphen/>
        <w:t>insat</w:t>
      </w:r>
      <w:r>
        <w:softHyphen/>
        <w:t>ser i statligt ägda företag och andra åtgärder med anledning av coro</w:t>
      </w:r>
      <w:r>
        <w:softHyphen/>
        <w:t>na</w:t>
      </w:r>
      <w:r>
        <w:softHyphen/>
        <w:t>viruset</w:t>
      </w:r>
    </w:p>
    <w:p w14:paraId="5EFFF171" w14:textId="77777777" w:rsidR="00AE3984" w:rsidRPr="004309F3" w:rsidRDefault="00AE3984" w:rsidP="00AE3984">
      <w:pPr>
        <w:pStyle w:val="Brdtext"/>
        <w:jc w:val="left"/>
      </w:pPr>
      <w:r w:rsidRPr="0037592D">
        <w:rPr>
          <w:color w:val="000000" w:themeColor="text1"/>
        </w:rPr>
        <w:t>Prop. 2019/20:187, bet. 2019/20:FiU62</w:t>
      </w:r>
      <w:r w:rsidRPr="0037592D">
        <w:rPr>
          <w:color w:val="000000" w:themeColor="text1"/>
        </w:rPr>
        <w:cr/>
      </w:r>
      <w:r>
        <w:t xml:space="preserve">Tidigare redovisad, se </w:t>
      </w:r>
      <w:bookmarkStart w:id="286" w:name="_Hlk92727029"/>
      <w:r>
        <w:t xml:space="preserve">skr. 2020/21:75 </w:t>
      </w:r>
      <w:bookmarkEnd w:id="286"/>
      <w:r>
        <w:t>(N 46)</w:t>
      </w:r>
      <w:r w:rsidRPr="00966691">
        <w:rPr>
          <w:color w:val="000000" w:themeColor="text1"/>
        </w:rPr>
        <w:t xml:space="preserve"> </w:t>
      </w:r>
      <w:r>
        <w:rPr>
          <w:color w:val="000000" w:themeColor="text1"/>
        </w:rPr>
        <w:t xml:space="preserve">och </w:t>
      </w:r>
      <w:r w:rsidRPr="00FD4D99">
        <w:rPr>
          <w:color w:val="000000" w:themeColor="text1"/>
        </w:rPr>
        <w:t>2021/22:75 (N 34)</w:t>
      </w:r>
      <w:r>
        <w:t>.</w:t>
      </w:r>
    </w:p>
    <w:p w14:paraId="1BDE75BD" w14:textId="15C4EA2B" w:rsidR="00AE3984" w:rsidRPr="00621838" w:rsidRDefault="00AE3984" w:rsidP="00AE3984">
      <w:pPr>
        <w:pStyle w:val="Brdtext"/>
        <w:jc w:val="left"/>
      </w:pPr>
      <w:r>
        <w:t>Skrivelsen är slutbehandlad.</w:t>
      </w:r>
      <w:r w:rsidR="002461B1">
        <w:t xml:space="preserve"> </w:t>
      </w:r>
    </w:p>
    <w:p w14:paraId="40578689" w14:textId="77777777" w:rsidR="00AE3984" w:rsidRDefault="00AE3984" w:rsidP="00AE3984">
      <w:pPr>
        <w:pStyle w:val="Brdtextmedindrag"/>
      </w:pPr>
    </w:p>
    <w:p w14:paraId="78D11C6B" w14:textId="77777777" w:rsidR="00AE3984" w:rsidRPr="001D788B" w:rsidRDefault="00AE3984" w:rsidP="00AE3984">
      <w:pPr>
        <w:pStyle w:val="Brdtext"/>
        <w:rPr>
          <w:i/>
          <w:iCs/>
        </w:rPr>
      </w:pPr>
      <w:r w:rsidRPr="007472F6">
        <w:t>Om</w:t>
      </w:r>
      <w:r>
        <w:rPr>
          <w:i/>
          <w:iCs/>
        </w:rPr>
        <w:t xml:space="preserve"> u</w:t>
      </w:r>
      <w:r w:rsidRPr="006B4E79">
        <w:rPr>
          <w:i/>
          <w:iCs/>
        </w:rPr>
        <w:t>tgiftsområde</w:t>
      </w:r>
      <w:r>
        <w:rPr>
          <w:i/>
          <w:iCs/>
        </w:rPr>
        <w:t xml:space="preserve"> </w:t>
      </w:r>
      <w:r w:rsidRPr="006B4E79">
        <w:rPr>
          <w:i/>
          <w:iCs/>
        </w:rPr>
        <w:t>24 Näringsliv:</w:t>
      </w:r>
    </w:p>
    <w:p w14:paraId="093C2F3C" w14:textId="4FC5949A" w:rsidR="00AE3984" w:rsidRDefault="00AE3984" w:rsidP="00AE3984">
      <w:pPr>
        <w:pStyle w:val="Brdtextmedindrag"/>
      </w:pPr>
      <w:r w:rsidRPr="00DA4FBC">
        <w:rPr>
          <w:i/>
        </w:rPr>
        <w:t>e)</w:t>
      </w:r>
      <w:r>
        <w:t xml:space="preserve"> </w:t>
      </w:r>
      <w:bookmarkStart w:id="287" w:name="_Hlk92807860"/>
      <w:r>
        <w:t xml:space="preserve">om </w:t>
      </w:r>
      <w:r>
        <w:rPr>
          <w:i/>
          <w:iCs/>
        </w:rPr>
        <w:t>Arlandas framtid</w:t>
      </w:r>
      <w:r w:rsidRPr="009C78B7">
        <w:rPr>
          <w:rFonts w:eastAsia="Calibri"/>
          <w:iCs/>
          <w:szCs w:val="22"/>
        </w:rPr>
        <w:t>*</w:t>
      </w:r>
      <w:r>
        <w:t>:</w:t>
      </w:r>
      <w:r w:rsidRPr="0040084A">
        <w:t xml:space="preserve"> </w:t>
      </w:r>
      <w:r>
        <w:t xml:space="preserve">Riksdagen har tillkännagett för regeringen det som utskottet anför om Arlandas framtid (bet. 2019/20:FiU62 s. 17). </w:t>
      </w:r>
      <w:r w:rsidRPr="00ED207B">
        <w:t xml:space="preserve">Regeringskansliet har </w:t>
      </w:r>
      <w:r>
        <w:t xml:space="preserve">under 2021 </w:t>
      </w:r>
      <w:r w:rsidRPr="00ED207B">
        <w:t>gett en s.k. bokstavsutredare i uppdrag att bl.a. beskriva och redovisa åtgärder för att säkra nödvändig kapacitet vid Arlanda flygplats vid en avveckling av Bromma flygplats. Bokstavs</w:t>
      </w:r>
      <w:r>
        <w:softHyphen/>
      </w:r>
      <w:r w:rsidRPr="00ED207B">
        <w:t>utredaren redovisade sitt uppdrag i promemorian Bromma flygplats –</w:t>
      </w:r>
      <w:r>
        <w:t xml:space="preserve"> </w:t>
      </w:r>
      <w:r w:rsidRPr="00ED207B">
        <w:t>underlag för avveckling av drift och verksamhet (Ds 2021:25). Prome</w:t>
      </w:r>
      <w:r>
        <w:softHyphen/>
      </w:r>
      <w:r w:rsidRPr="00ED207B">
        <w:t>mo</w:t>
      </w:r>
      <w:r>
        <w:softHyphen/>
      </w:r>
      <w:r w:rsidRPr="00ED207B">
        <w:t xml:space="preserve">rian </w:t>
      </w:r>
      <w:r>
        <w:t>remitterades i september 2021 med en remisstid till</w:t>
      </w:r>
      <w:r w:rsidRPr="009C09DB">
        <w:t xml:space="preserve"> den 20 decem</w:t>
      </w:r>
      <w:r>
        <w:softHyphen/>
      </w:r>
      <w:r w:rsidRPr="009C09DB">
        <w:t>ber 2021</w:t>
      </w:r>
      <w:r w:rsidRPr="00ED207B">
        <w:t>.</w:t>
      </w:r>
      <w:r w:rsidRPr="00A833CE">
        <w:t xml:space="preserve"> </w:t>
      </w:r>
      <w:bookmarkStart w:id="288" w:name="_Hlk61530485"/>
      <w:bookmarkEnd w:id="287"/>
      <w:bookmarkEnd w:id="288"/>
      <w:r w:rsidRPr="00147839">
        <w:t>Vidare har Regeringskansliet den 15 februari 2022 gett en s.k. bok</w:t>
      </w:r>
      <w:r>
        <w:softHyphen/>
      </w:r>
      <w:r w:rsidRPr="00147839">
        <w:t>stavsutredare i uppdrag att ta fram en plan för utveckling och utökning av Arlanda flygplats, inklusive miljötillstånd, för att säkra tillräcklig flyg</w:t>
      </w:r>
      <w:r>
        <w:softHyphen/>
      </w:r>
      <w:r w:rsidRPr="00147839">
        <w:t>kapacitet i Stockholmsområdet baserat på tillförlitliga prognoser.</w:t>
      </w:r>
      <w:r>
        <w:t xml:space="preserve"> Bok</w:t>
      </w:r>
      <w:r>
        <w:softHyphen/>
        <w:t>stavsutredaren redovisade den 14 juni 2022 sitt uppdrag i promemorian Arlanda flygplats – en plan för framtiden (Ds 2022:11).</w:t>
      </w:r>
      <w:r w:rsidRPr="00147839">
        <w:t xml:space="preserve"> </w:t>
      </w:r>
      <w:r>
        <w:t>I budgetproposi</w:t>
      </w:r>
      <w:r>
        <w:softHyphen/>
        <w:t>tionen för 2023 (prop. 2022/23:1 utg</w:t>
      </w:r>
      <w:r w:rsidR="007472F6">
        <w:t>.omr.</w:t>
      </w:r>
      <w:r>
        <w:t xml:space="preserve"> 24 avsnitt 3.5) återrappor</w:t>
      </w:r>
      <w:r>
        <w:softHyphen/>
        <w:t>terade regeringen kring hanteringen av tillkännagivandet och konstaterade att tillkännagivandet inte medför något behov av aktiva åtgärder från regeringens sida samt bedömde att tillkännagivandet därmed var slutbe</w:t>
      </w:r>
      <w:r>
        <w:softHyphen/>
        <w:t xml:space="preserve">handlat. </w:t>
      </w:r>
      <w:r w:rsidRPr="00147839">
        <w:t>Punkten</w:t>
      </w:r>
      <w:r w:rsidRPr="00A833CE">
        <w:t xml:space="preserve"> är slutbehandlad.</w:t>
      </w:r>
    </w:p>
    <w:p w14:paraId="4E7116AA" w14:textId="77777777" w:rsidR="00721738" w:rsidRPr="00721738" w:rsidRDefault="00721738" w:rsidP="00917975">
      <w:pPr>
        <w:pStyle w:val="Rubrik3utannumrering"/>
        <w:rPr>
          <w:b w:val="0"/>
        </w:rPr>
      </w:pPr>
      <w:r w:rsidRPr="00D03C19">
        <w:t>Nyare riksmöten</w:t>
      </w:r>
    </w:p>
    <w:p w14:paraId="637F4F6C" w14:textId="77777777" w:rsidR="00A8134E" w:rsidRPr="00721738" w:rsidRDefault="00A8134E" w:rsidP="002C791F">
      <w:pPr>
        <w:pStyle w:val="Rubrik4utannumrering"/>
        <w:spacing w:before="0"/>
      </w:pPr>
      <w:r w:rsidRPr="00721738">
        <w:t>Riksmötet 2020/21</w:t>
      </w:r>
    </w:p>
    <w:p w14:paraId="2616D002" w14:textId="557F8A81" w:rsidR="00A8134E" w:rsidRPr="00721738" w:rsidRDefault="00721738" w:rsidP="002C791F">
      <w:pPr>
        <w:pStyle w:val="Rubrik5utannumrering"/>
        <w:spacing w:before="0"/>
      </w:pPr>
      <w:r w:rsidRPr="00721738">
        <w:t>2</w:t>
      </w:r>
      <w:r w:rsidR="00A250A2">
        <w:t>9</w:t>
      </w:r>
      <w:r w:rsidRPr="00721738">
        <w:t xml:space="preserve">. Rskr. </w:t>
      </w:r>
      <w:r w:rsidR="00A8134E" w:rsidRPr="00721738">
        <w:t>2020/21:12</w:t>
      </w:r>
    </w:p>
    <w:p w14:paraId="5436942C" w14:textId="77777777" w:rsidR="00A8134E" w:rsidRPr="00721738" w:rsidRDefault="00A8134E" w:rsidP="006D0A4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Utvidgad förundersökningsrätt för Tullverket</w:t>
      </w:r>
    </w:p>
    <w:p w14:paraId="4CDF45B5" w14:textId="77777777" w:rsidR="00A8134E" w:rsidRPr="00721738" w:rsidRDefault="00A8134E" w:rsidP="006D0A4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2019/20:169, bet. </w:t>
      </w:r>
      <w:r w:rsidRPr="00721738">
        <w:rPr>
          <w:rFonts w:ascii="Times New Roman" w:hAnsi="Times New Roman"/>
          <w:sz w:val="20"/>
        </w:rPr>
        <w:t>2020/21:JuU2</w:t>
      </w:r>
    </w:p>
    <w:p w14:paraId="2C8215E9" w14:textId="77777777" w:rsidR="00721738" w:rsidRPr="00721738" w:rsidRDefault="00721738" w:rsidP="006D0A4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102) och 2021/22:75 (Fi 41).</w:t>
      </w:r>
    </w:p>
    <w:p w14:paraId="158F475E" w14:textId="77777777" w:rsidR="00721738" w:rsidRPr="00721738" w:rsidRDefault="00721738" w:rsidP="006D0A4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4B18BB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497F3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Tullverkets brottsbekämpande verksamhet</w:t>
      </w:r>
      <w:r w:rsidRPr="00721738">
        <w:rPr>
          <w:rFonts w:ascii="Times New Roman" w:hAnsi="Times New Roman"/>
          <w:sz w:val="20"/>
        </w:rPr>
        <w:t>*: Riksdagen har tillkännagett för regeringen det som utskottet anför om att ytterligare stärka Tullverkets brottsbekämpande verksamhet (bet. 2020/21:JuU2 s. 5 f.) och därmed bifallit motionerna 2019/20:3638 yrkandena 1 och 2 samt 2019/20:3639.</w:t>
      </w:r>
    </w:p>
    <w:bookmarkEnd w:id="284"/>
    <w:p w14:paraId="10A12583" w14:textId="627DB8D6"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Den 23 juni 2021 beslutade riksdagen propositionen Tullverket ges en utökad möjlighet att ingripa mot brott (prop. 2020/21:192). I propositionen ansåg regeringen att förslagen om att Tullverket ges en möjlighet att ingripa mot brott som inte faller inom myndighetens verksamhetsområde samt genom tillsättandet av Tullbefogenhetsutredningen som bl.a. har till uppgift att lämna förslag om en samlad lagstiftning om Tullverkets befogenheter, att tillkännagivandet var tillgodosett och därmed slutbehandlat.</w:t>
      </w:r>
    </w:p>
    <w:p w14:paraId="1128DA99" w14:textId="053B2135"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I justitieutskottets betänkande över propositionen </w:t>
      </w:r>
      <w:r w:rsidR="00F26F92" w:rsidRPr="00FD4618">
        <w:rPr>
          <w:rFonts w:ascii="Times New Roman" w:hAnsi="Times New Roman"/>
          <w:sz w:val="20"/>
        </w:rPr>
        <w:t xml:space="preserve">Tullverket ges en utökad möjlighet att ingripa mot brott (prop. 2020/21:192) </w:t>
      </w:r>
      <w:r w:rsidRPr="00721738">
        <w:rPr>
          <w:rFonts w:ascii="Times New Roman" w:hAnsi="Times New Roman"/>
          <w:sz w:val="20"/>
        </w:rPr>
        <w:t>angav utskottet att utskottet inte hade något att invända mot den redovisning som regeringen lämnat rörande beredningen av utskottets tidigare tillkännagivanden</w:t>
      </w:r>
      <w:r w:rsidR="00CF05B1">
        <w:rPr>
          <w:rFonts w:ascii="Times New Roman" w:hAnsi="Times New Roman"/>
          <w:sz w:val="20"/>
        </w:rPr>
        <w:t xml:space="preserve"> </w:t>
      </w:r>
      <w:r w:rsidR="00CF05B1" w:rsidRPr="00CF05B1">
        <w:rPr>
          <w:rFonts w:ascii="Times New Roman" w:hAnsi="Times New Roman"/>
          <w:sz w:val="20"/>
        </w:rPr>
        <w:t>(2020/21:JuU37 s.</w:t>
      </w:r>
      <w:r w:rsidR="00CF05B1">
        <w:rPr>
          <w:rFonts w:ascii="Times New Roman" w:hAnsi="Times New Roman"/>
          <w:sz w:val="20"/>
        </w:rPr>
        <w:t xml:space="preserve"> </w:t>
      </w:r>
      <w:r w:rsidR="00CF05B1" w:rsidRPr="00CF05B1">
        <w:rPr>
          <w:rFonts w:ascii="Times New Roman" w:hAnsi="Times New Roman"/>
          <w:sz w:val="20"/>
        </w:rPr>
        <w:t>17</w:t>
      </w:r>
      <w:r w:rsidR="00CF05B1">
        <w:rPr>
          <w:rFonts w:ascii="Times New Roman" w:hAnsi="Times New Roman"/>
          <w:sz w:val="20"/>
        </w:rPr>
        <w:t>)</w:t>
      </w:r>
      <w:r w:rsidRPr="00721738">
        <w:rPr>
          <w:rFonts w:ascii="Times New Roman" w:hAnsi="Times New Roman"/>
          <w:sz w:val="20"/>
        </w:rPr>
        <w:t xml:space="preserve">. Detta uppfattade </w:t>
      </w:r>
      <w:r w:rsidR="003A348E">
        <w:rPr>
          <w:rFonts w:ascii="Times New Roman" w:hAnsi="Times New Roman"/>
          <w:sz w:val="20"/>
        </w:rPr>
        <w:t xml:space="preserve">regeringen </w:t>
      </w:r>
      <w:r w:rsidRPr="00721738">
        <w:rPr>
          <w:rFonts w:ascii="Times New Roman" w:hAnsi="Times New Roman"/>
          <w:sz w:val="20"/>
        </w:rPr>
        <w:t>som att riksdagen accepterade att tillkännagivandet var slutbehandlat.</w:t>
      </w:r>
      <w:r w:rsidR="00C00E37" w:rsidRPr="00C00E37">
        <w:rPr>
          <w:rFonts w:ascii="Times New Roman" w:hAnsi="Times New Roman"/>
          <w:sz w:val="20"/>
        </w:rPr>
        <w:t xml:space="preserve"> </w:t>
      </w:r>
      <w:r w:rsidR="00C00E37">
        <w:rPr>
          <w:rFonts w:ascii="Times New Roman" w:hAnsi="Times New Roman"/>
          <w:sz w:val="20"/>
        </w:rPr>
        <w:t>Regeringen redovisade tillkännagivandet som slutbehandlat i föregående års skrivelse 75 (skr. 2021/22:75, Fi 41).</w:t>
      </w:r>
    </w:p>
    <w:p w14:paraId="6756E869" w14:textId="614FC794"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I konstitutionsutskottets betänkande 2021/22:KU21 anför justitie</w:t>
      </w:r>
      <w:r w:rsidR="009E0146">
        <w:rPr>
          <w:rFonts w:ascii="Times New Roman" w:hAnsi="Times New Roman"/>
          <w:sz w:val="20"/>
        </w:rPr>
        <w:softHyphen/>
      </w:r>
      <w:r w:rsidRPr="00721738">
        <w:rPr>
          <w:rFonts w:ascii="Times New Roman" w:hAnsi="Times New Roman"/>
          <w:sz w:val="20"/>
        </w:rPr>
        <w:t>utskottet att utskottet inte anser att tillkännagivandet är tillgodosett. Skälen för detta är enligt utskottet att den nya regleringen enbart ger Tullverket rätt att agera när den av en slump hittar smuggelgods. Tillkännagivandet inneb</w:t>
      </w:r>
      <w:r w:rsidR="003A348E">
        <w:rPr>
          <w:rFonts w:ascii="Times New Roman" w:hAnsi="Times New Roman"/>
          <w:sz w:val="20"/>
        </w:rPr>
        <w:t>är</w:t>
      </w:r>
      <w:r w:rsidRPr="00721738">
        <w:rPr>
          <w:rFonts w:ascii="Times New Roman" w:hAnsi="Times New Roman"/>
          <w:sz w:val="20"/>
        </w:rPr>
        <w:t xml:space="preserve"> enligt utskottet att Tullverket ska kunna vara brottsbekämpande och på egen hand agera för att hindra smuggelgods från att föras ut ur landet, vilket myndigheten i dag fortfarande inte kan. Den omständigheten att regeringen tillsatt en utredning om en samlad lagstiftning om Tullverkets befogenheter ändrar inte utskottets bedömning.</w:t>
      </w:r>
    </w:p>
    <w:p w14:paraId="0C1EF344" w14:textId="3D294412"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Punkten står därför åter som öppen.</w:t>
      </w:r>
    </w:p>
    <w:p w14:paraId="1A67397E" w14:textId="388D6AB2" w:rsidR="00721738" w:rsidRPr="00721738" w:rsidRDefault="00A250A2" w:rsidP="0051665D">
      <w:pPr>
        <w:pStyle w:val="Rubrik5utannumrering"/>
      </w:pPr>
      <w:r>
        <w:t>30</w:t>
      </w:r>
      <w:r w:rsidR="00721738" w:rsidRPr="00721738">
        <w:t>. Rskr. 2020/21:63</w:t>
      </w:r>
    </w:p>
    <w:p w14:paraId="05155CAF"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Statens budget</w:t>
      </w:r>
      <w:r w:rsidR="00721738" w:rsidRPr="00721738">
        <w:rPr>
          <w:rFonts w:ascii="Times New Roman" w:hAnsi="Times New Roman"/>
          <w:sz w:val="20"/>
        </w:rPr>
        <w:t> </w:t>
      </w:r>
      <w:r w:rsidRPr="00721738">
        <w:rPr>
          <w:rFonts w:ascii="Times New Roman" w:hAnsi="Times New Roman"/>
          <w:sz w:val="20"/>
        </w:rPr>
        <w:t>2021 – rambeslutet</w:t>
      </w:r>
    </w:p>
    <w:p w14:paraId="1F916B1C"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w:t>
      </w:r>
      <w:r w:rsidR="00721738" w:rsidRPr="00721738">
        <w:rPr>
          <w:rFonts w:ascii="Times New Roman" w:hAnsi="Times New Roman"/>
          <w:sz w:val="20"/>
        </w:rPr>
        <w:t>2019:20:122, prop. 2020/21:1 och prop. 2020/21:14, bet. </w:t>
      </w:r>
      <w:r w:rsidRPr="00721738">
        <w:rPr>
          <w:rFonts w:ascii="Times New Roman" w:hAnsi="Times New Roman"/>
          <w:sz w:val="20"/>
        </w:rPr>
        <w:t>2020/21:FiU1</w:t>
      </w:r>
    </w:p>
    <w:p w14:paraId="28C6DA3B" w14:textId="77777777" w:rsidR="00721738" w:rsidRPr="00721738" w:rsidRDefault="00721738"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115) och 2021/22:75 (Fi 42).</w:t>
      </w:r>
    </w:p>
    <w:p w14:paraId="6FAEC0BA" w14:textId="0F5D1FEA" w:rsidR="00721738" w:rsidRPr="00721738" w:rsidRDefault="00721738"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Skrivelsen är </w:t>
      </w:r>
      <w:r w:rsidR="00BE3472">
        <w:rPr>
          <w:rFonts w:ascii="Times New Roman" w:hAnsi="Times New Roman"/>
          <w:sz w:val="20"/>
        </w:rPr>
        <w:t xml:space="preserve">inte </w:t>
      </w:r>
      <w:r w:rsidRPr="00721738">
        <w:rPr>
          <w:rFonts w:ascii="Times New Roman" w:hAnsi="Times New Roman"/>
          <w:sz w:val="20"/>
        </w:rPr>
        <w:t>slutbehandlad.</w:t>
      </w:r>
    </w:p>
    <w:p w14:paraId="1E24A1B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5CFD4F" w14:textId="4638C23D"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riktlinjerna för den ekonomiska politiken och budgetpolitiken</w:t>
      </w:r>
      <w:r w:rsidRPr="00721738">
        <w:rPr>
          <w:rFonts w:ascii="Times New Roman" w:hAnsi="Times New Roman"/>
          <w:sz w:val="20"/>
        </w:rPr>
        <w:t xml:space="preserve">, 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a) </w:t>
      </w:r>
      <w:r w:rsidRPr="00721738">
        <w:rPr>
          <w:rFonts w:ascii="Times New Roman" w:hAnsi="Times New Roman"/>
          <w:i/>
          <w:iCs/>
          <w:sz w:val="20"/>
        </w:rPr>
        <w:t>utgiftstak för staten 2020–2023</w:t>
      </w:r>
      <w:r w:rsidRPr="00721738">
        <w:rPr>
          <w:rFonts w:ascii="Times New Roman" w:hAnsi="Times New Roman"/>
          <w:sz w:val="20"/>
        </w:rPr>
        <w:t xml:space="preserve">, d) </w:t>
      </w:r>
      <w:r w:rsidRPr="00721738">
        <w:rPr>
          <w:rFonts w:ascii="Times New Roman" w:hAnsi="Times New Roman"/>
          <w:i/>
          <w:iCs/>
          <w:sz w:val="20"/>
        </w:rPr>
        <w:t>beräkningen av inkomster i statens budget 2021</w:t>
      </w:r>
      <w:r w:rsidRPr="00721738">
        <w:rPr>
          <w:rFonts w:ascii="Times New Roman" w:hAnsi="Times New Roman"/>
          <w:sz w:val="20"/>
        </w:rPr>
        <w:t xml:space="preserve">, j) </w:t>
      </w:r>
      <w:r w:rsidRPr="00721738">
        <w:rPr>
          <w:rFonts w:ascii="Times New Roman" w:hAnsi="Times New Roman"/>
          <w:i/>
          <w:iCs/>
          <w:sz w:val="20"/>
        </w:rPr>
        <w:t>ålderspensionssystemets utgifter 2021</w:t>
      </w:r>
      <w:r w:rsidRPr="00721738">
        <w:rPr>
          <w:rFonts w:ascii="Times New Roman" w:hAnsi="Times New Roman"/>
          <w:sz w:val="20"/>
        </w:rPr>
        <w:t xml:space="preserve"> och punkt 7 om </w:t>
      </w:r>
      <w:r w:rsidRPr="00721738">
        <w:rPr>
          <w:rFonts w:ascii="Times New Roman" w:hAnsi="Times New Roman"/>
          <w:i/>
          <w:iCs/>
          <w:sz w:val="20"/>
        </w:rPr>
        <w:t>bemyndiganden för ramanslag</w:t>
      </w:r>
      <w:r w:rsidRPr="00721738">
        <w:rPr>
          <w:rFonts w:ascii="Times New Roman" w:hAnsi="Times New Roman"/>
          <w:sz w:val="20"/>
        </w:rPr>
        <w:t>: Skrivelsen har i dessa delar behandlats i regeringens skrivelse Årsredovisning för staten 2021 (skr. 2021/22:101 avsnitt 2). Punkterna är slutbehandlade.</w:t>
      </w:r>
    </w:p>
    <w:p w14:paraId="506ECE5D"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c) </w:t>
      </w:r>
      <w:r w:rsidRPr="00721738">
        <w:rPr>
          <w:rFonts w:ascii="Times New Roman" w:hAnsi="Times New Roman"/>
          <w:i/>
          <w:iCs/>
          <w:sz w:val="20"/>
        </w:rPr>
        <w:t>övriga utgifter i statens budget 2021</w:t>
      </w:r>
      <w:r w:rsidRPr="00721738">
        <w:rPr>
          <w:rFonts w:ascii="Times New Roman" w:hAnsi="Times New Roman"/>
          <w:sz w:val="20"/>
        </w:rPr>
        <w:t>: Den 21 januari 2021 översände Regeringskansliet skrivelsen avseende beräkningen av Riksgäldskontorets nettoutlåning för 2021 till Riksgäldskontoret för kännedom och beaktande. Samma dag beslutade regeringen att skriva av ärendet i de delar som avser godkännande av beräkningen av förändringen av anslagsbehållningar för 2021 och beräkningen av Riksgäldskontorets nettoutlåning för 2021. Skrivelsen har i den del som avser den kassamässiga korrigeringen för 2021 behandlats i regeringens skrivelse Årsredovisning för staten 2021 (skr. 2021/22:101 avsnitt 2). Punkten är slutbehandlad.</w:t>
      </w:r>
    </w:p>
    <w:p w14:paraId="45EF99A1" w14:textId="6837842D"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i) </w:t>
      </w:r>
      <w:r w:rsidRPr="00721738">
        <w:rPr>
          <w:rFonts w:ascii="Times New Roman" w:hAnsi="Times New Roman"/>
          <w:i/>
          <w:iCs/>
          <w:sz w:val="20"/>
        </w:rPr>
        <w:t>övriga förslag som ligger till grund för beräkningen av statens inkomster 2021</w:t>
      </w:r>
      <w:r w:rsidRPr="00721738">
        <w:rPr>
          <w:rFonts w:ascii="Times New Roman" w:hAnsi="Times New Roman"/>
          <w:sz w:val="20"/>
        </w:rPr>
        <w:t xml:space="preserve">, 1 och 2: Regeringen medgav i beslut den 16 december 2021 Statens fastighetsverk att under 2022 eller 2023 överlåta fastigheterna Stockholm Cepheus 2 och 3 till ett belopp om lägst 120 000 000 kronor (Fi2017/04023). Överlåtelseavtal tecknades den 21 december 2022. </w:t>
      </w:r>
      <w:r w:rsidR="00057973">
        <w:rPr>
          <w:rFonts w:ascii="Times New Roman" w:hAnsi="Times New Roman"/>
          <w:sz w:val="20"/>
        </w:rPr>
        <w:t xml:space="preserve">Avsikten är att skrivelsen i denna del kommer att slutbehandlas genom att en redovisning lämnas i budgetpropositionen för 2024. </w:t>
      </w:r>
      <w:r w:rsidRPr="00721738">
        <w:rPr>
          <w:rFonts w:ascii="Times New Roman" w:hAnsi="Times New Roman"/>
          <w:sz w:val="20"/>
        </w:rPr>
        <w:t xml:space="preserve">Punkten är </w:t>
      </w:r>
      <w:r w:rsidR="00057973">
        <w:rPr>
          <w:rFonts w:ascii="Times New Roman" w:hAnsi="Times New Roman"/>
          <w:sz w:val="20"/>
        </w:rPr>
        <w:t xml:space="preserve">inte </w:t>
      </w:r>
      <w:r w:rsidRPr="00721738">
        <w:rPr>
          <w:rFonts w:ascii="Times New Roman" w:hAnsi="Times New Roman"/>
          <w:sz w:val="20"/>
        </w:rPr>
        <w:t>slutbehandlad.</w:t>
      </w:r>
    </w:p>
    <w:p w14:paraId="34D6B3AD" w14:textId="26478878" w:rsidR="00C922A9" w:rsidRDefault="00C922A9" w:rsidP="00C922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Följande punkt är inte slutbehandlad: 2 i), 1 och 2.</w:t>
      </w:r>
    </w:p>
    <w:p w14:paraId="13E59925" w14:textId="5057C1E4" w:rsidR="00A8134E" w:rsidRPr="004F7109" w:rsidRDefault="00A250A2" w:rsidP="0051665D">
      <w:pPr>
        <w:pStyle w:val="Rubrik5utannumrering"/>
      </w:pPr>
      <w:r>
        <w:t>3</w:t>
      </w:r>
      <w:r w:rsidR="008B5500">
        <w:t>1</w:t>
      </w:r>
      <w:r w:rsidR="00721738" w:rsidRPr="00721738">
        <w:t xml:space="preserve">. Rskr. </w:t>
      </w:r>
      <w:r w:rsidR="00A8134E" w:rsidRPr="00721738">
        <w:t>2020/21:116</w:t>
      </w:r>
    </w:p>
    <w:p w14:paraId="6A30EA3E"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Ändringar i regelverket om kapitaltäckning</w:t>
      </w:r>
    </w:p>
    <w:p w14:paraId="71974980"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2020/21:36, bet. </w:t>
      </w:r>
      <w:r w:rsidRPr="00721738">
        <w:rPr>
          <w:rFonts w:ascii="Times New Roman" w:hAnsi="Times New Roman"/>
          <w:sz w:val="20"/>
        </w:rPr>
        <w:t>2020/21:FiU37</w:t>
      </w:r>
    </w:p>
    <w:p w14:paraId="53EBB2CD" w14:textId="77777777" w:rsidR="00721738" w:rsidRPr="00721738" w:rsidRDefault="00721738"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2020/21:75 (Fi 128) och 2021/22:75 (Fi 44).</w:t>
      </w:r>
    </w:p>
    <w:p w14:paraId="143753B1" w14:textId="77777777" w:rsidR="00721738" w:rsidRPr="00721738" w:rsidRDefault="00721738"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2992726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3B0592" w14:textId="633E14DB"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särskild hänsyn till offentliga utvecklingskreditinstitut</w:t>
      </w:r>
      <w:r w:rsidRPr="00721738">
        <w:rPr>
          <w:rFonts w:ascii="Times New Roman" w:hAnsi="Times New Roman"/>
          <w:sz w:val="20"/>
        </w:rPr>
        <w:t xml:space="preserve">*: Riksdagen har tillkännagett för regeringen det som utskottet anför om att regeringen noga bör följa upp hur den nya lagstiftningen fungerar för offentliga utvecklingsinstitut med beaktande av deras särskilda verksam-het, affärsmodell och ändamål med kreditgivningen (bet. 2020/21:FiU37 s. 20 f.) och därmed delvis bifallit motion 2020/21:3751 yrkande 2. Finansinspektionen har fått i uppdrag att redovisa hur tillsynen av de nya kapitaltäckningsreglerna påverkade offentliga utvecklingskreditinstituts affärsmodell och verksamhet. Uppdraget redovisades den 2 mars 2022. Det finns enligt Finansinspektionen bara ett svenskt kreditinstitut som tillämpar bestämmelserna om offentliga utvecklingskreditinstitut i EU:s tillsynsförordning (Kommuninvest i Sverige AB). Finansinspektionen bedömer sammanfattningsvis att ändringarna i regelverket har haft en begränsad påverkan för offentliga utvecklingskreditinstitut. Det beror på att ändringarna i regelverket ligger i linje med hur Finansinspektionen har tillämpat regelverket sedan den 2 augusti 2014. Den ökade kapitaliseringen hos institutet under de senaste åren till följd av ändringar i regelverket bedöms ha ökat institutets förmåga att stå emot finansiella påfrestningar. I vilken mån regelverket har försvårat eller minskat möjligheten för institutet att förse kommuner med stabil och kostnadseffektiv finansiering är svårare att uttala sig om. Såvitt Finansinspektionen kan bedöma tyder dock inget på att ändringarna i regelverket har inneburit någon avgörande begränsning för institutet i detta avseende. I propositionen Betaltjänster – några förtydliganden (prop. 2021/22:202) behandlade regeringen tillkännagivandet och instämde i Finansinspektionens bedömning. Tillkännagivandet bedömdes därför vara tillgodosett </w:t>
      </w:r>
      <w:r w:rsidR="00550613">
        <w:rPr>
          <w:rFonts w:ascii="Times New Roman" w:hAnsi="Times New Roman"/>
          <w:sz w:val="20"/>
        </w:rPr>
        <w:t xml:space="preserve">och slutbehandlat </w:t>
      </w:r>
      <w:r w:rsidRPr="00721738">
        <w:rPr>
          <w:rFonts w:ascii="Times New Roman" w:hAnsi="Times New Roman"/>
          <w:sz w:val="20"/>
        </w:rPr>
        <w:t>(prop. 2021/22:202 avsnitt 3 och 7.2). Punkten är slutbehandlad.</w:t>
      </w:r>
    </w:p>
    <w:p w14:paraId="5D51A86D" w14:textId="3B0437E3" w:rsidR="00A8134E" w:rsidRPr="00721738" w:rsidRDefault="00A250A2" w:rsidP="0051665D">
      <w:pPr>
        <w:pStyle w:val="Rubrik5utannumrering"/>
      </w:pPr>
      <w:bookmarkStart w:id="289" w:name="_Hlk123555572"/>
      <w:r>
        <w:t>3</w:t>
      </w:r>
      <w:r w:rsidR="008B5500">
        <w:t>2</w:t>
      </w:r>
      <w:r w:rsidR="00721738" w:rsidRPr="00721738">
        <w:t>.</w:t>
      </w:r>
      <w:r w:rsidR="00A8134E" w:rsidRPr="00721738">
        <w:t xml:space="preserve"> Rskr. 2020/21:129</w:t>
      </w:r>
      <w:bookmarkEnd w:id="289"/>
    </w:p>
    <w:p w14:paraId="20B73724"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Riksrevisionens rapport om tillväxthämmande incitament i den kommunala inkomstutjämningen</w:t>
      </w:r>
    </w:p>
    <w:p w14:paraId="2FCB15E1"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w:t>
      </w:r>
      <w:r w:rsidR="00721738" w:rsidRPr="00721738">
        <w:rPr>
          <w:rFonts w:ascii="Times New Roman" w:hAnsi="Times New Roman"/>
          <w:sz w:val="20"/>
        </w:rPr>
        <w:t> </w:t>
      </w:r>
      <w:r w:rsidRPr="00721738">
        <w:rPr>
          <w:rFonts w:ascii="Times New Roman" w:hAnsi="Times New Roman"/>
          <w:sz w:val="20"/>
        </w:rPr>
        <w:t>2020/21:28, bet. 2020/21:FiU15</w:t>
      </w:r>
    </w:p>
    <w:p w14:paraId="1D131C40" w14:textId="77777777" w:rsidR="00A8134E" w:rsidRPr="00721738" w:rsidRDefault="00A8134E"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w:t>
      </w:r>
      <w:r w:rsidR="00721738" w:rsidRPr="00721738">
        <w:rPr>
          <w:rFonts w:ascii="Times New Roman" w:hAnsi="Times New Roman"/>
          <w:sz w:val="20"/>
        </w:rPr>
        <w:t>2020/21:75 (Fi 129) och 2021/22:75 (Fi 45</w:t>
      </w:r>
      <w:r w:rsidRPr="00721738">
        <w:rPr>
          <w:rFonts w:ascii="Times New Roman" w:hAnsi="Times New Roman"/>
          <w:sz w:val="20"/>
        </w:rPr>
        <w:t>).</w:t>
      </w:r>
    </w:p>
    <w:p w14:paraId="012F8FFB" w14:textId="77777777" w:rsidR="00721738" w:rsidRPr="00721738" w:rsidRDefault="00721738" w:rsidP="009E014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8B343A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377C12" w14:textId="7DBEED38"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90" w:name="_Hlk123555600"/>
      <w:r w:rsidRPr="00721738">
        <w:rPr>
          <w:rFonts w:ascii="Times New Roman" w:hAnsi="Times New Roman"/>
          <w:sz w:val="20"/>
        </w:rPr>
        <w:t xml:space="preserve">Punkt 3 om </w:t>
      </w:r>
      <w:r w:rsidRPr="00721738">
        <w:rPr>
          <w:rFonts w:ascii="Times New Roman" w:hAnsi="Times New Roman"/>
          <w:i/>
          <w:iCs/>
          <w:sz w:val="20"/>
        </w:rPr>
        <w:t>översyn och analys av det kommunalekonomiska utjämnings-systemet</w:t>
      </w:r>
      <w:r w:rsidRPr="00721738">
        <w:rPr>
          <w:rFonts w:ascii="Times New Roman" w:hAnsi="Times New Roman"/>
          <w:sz w:val="20"/>
        </w:rPr>
        <w:t xml:space="preserve">*: Riksdagen har tillkännagett för regeringen det som utskottet anför om att regeringen bör tillsätta en utredning som ser över hela det kommunalekonomiska utjämningssystemet med fokus på utveckling, tillväxt och likvärdig service i hela landet (bet. 2020/21:FiU15 s. 5 f.). </w:t>
      </w:r>
      <w:bookmarkEnd w:id="290"/>
      <w:r w:rsidRPr="00721738">
        <w:rPr>
          <w:rFonts w:ascii="Times New Roman" w:hAnsi="Times New Roman"/>
          <w:sz w:val="20"/>
        </w:rPr>
        <w:t>I budgetpropositionen för 2023 redovisades att regeringen den 28 april 2022 beslutat att tillsätta en parlamentarisk kommitté i syfte att se över hela det kommunalekonomiska utjämningssystemet (Fi2022/02969). Tillkänna</w:t>
      </w:r>
      <w:r w:rsidR="009E0146">
        <w:rPr>
          <w:rFonts w:ascii="Times New Roman" w:hAnsi="Times New Roman"/>
          <w:sz w:val="20"/>
        </w:rPr>
        <w:softHyphen/>
      </w:r>
      <w:r w:rsidRPr="00721738">
        <w:rPr>
          <w:rFonts w:ascii="Times New Roman" w:hAnsi="Times New Roman"/>
          <w:sz w:val="20"/>
        </w:rPr>
        <w:t xml:space="preserve">givandet bedömdes därför vara tillgodosett </w:t>
      </w:r>
      <w:r w:rsidR="000839F7">
        <w:rPr>
          <w:rFonts w:ascii="Times New Roman" w:hAnsi="Times New Roman"/>
          <w:sz w:val="20"/>
        </w:rPr>
        <w:t xml:space="preserve">och slutbehandlat </w:t>
      </w:r>
      <w:r w:rsidRPr="00721738">
        <w:rPr>
          <w:rFonts w:ascii="Times New Roman" w:hAnsi="Times New Roman"/>
          <w:sz w:val="20"/>
        </w:rPr>
        <w:t>(prop. 2022/23:1 utg.omr. 25 avsnitt 2.5.4). Punkten är slut</w:t>
      </w:r>
      <w:r w:rsidRPr="00721738">
        <w:rPr>
          <w:rFonts w:ascii="Times New Roman" w:hAnsi="Times New Roman"/>
          <w:sz w:val="20"/>
        </w:rPr>
        <w:softHyphen/>
        <w:t>behandlad.</w:t>
      </w:r>
    </w:p>
    <w:p w14:paraId="5B9F7D11" w14:textId="1D8B32F9" w:rsidR="00721738" w:rsidRPr="00721738" w:rsidRDefault="00081D31" w:rsidP="0051665D">
      <w:pPr>
        <w:pStyle w:val="Rubrik5utannumrering"/>
      </w:pPr>
      <w:r>
        <w:t>3</w:t>
      </w:r>
      <w:r w:rsidR="008B5500">
        <w:t>3</w:t>
      </w:r>
      <w:r w:rsidR="00721738" w:rsidRPr="00721738">
        <w:t>. Rskr. 2020/21:153</w:t>
      </w:r>
    </w:p>
    <w:p w14:paraId="108DD20D"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Utgiftsområde 27 Avgiften till Europeiska unionen</w:t>
      </w:r>
    </w:p>
    <w:p w14:paraId="2BC008DA"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2020/21:1, bet. 2020/21:FiU5</w:t>
      </w:r>
    </w:p>
    <w:p w14:paraId="01205BA8"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291" w:name="_Hlk98943725"/>
      <w:r w:rsidRPr="00721738">
        <w:rPr>
          <w:rFonts w:ascii="Times New Roman" w:hAnsi="Times New Roman"/>
          <w:sz w:val="20"/>
        </w:rPr>
        <w:t>Tidigare redovisad, se skr. </w:t>
      </w:r>
      <w:bookmarkEnd w:id="291"/>
      <w:r w:rsidRPr="00721738">
        <w:rPr>
          <w:rFonts w:ascii="Times New Roman" w:hAnsi="Times New Roman"/>
          <w:sz w:val="20"/>
        </w:rPr>
        <w:t>2020/21:75 (Fi 134) och 2021/22:75 (Fi 47).</w:t>
      </w:r>
    </w:p>
    <w:p w14:paraId="5168E1F2" w14:textId="77777777" w:rsidR="00A8134E" w:rsidRPr="00721738" w:rsidRDefault="00A8134E"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3FB0D74F"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40C13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sz w:val="20"/>
        </w:rPr>
        <w:t>statens budget inom utgiftsområde 27</w:t>
      </w:r>
      <w:r w:rsidRPr="00721738">
        <w:rPr>
          <w:rFonts w:ascii="Times New Roman" w:hAnsi="Times New Roman"/>
          <w:sz w:val="20"/>
        </w:rPr>
        <w:t>, b</w:t>
      </w:r>
      <w:r w:rsidRPr="00721738">
        <w:rPr>
          <w:rFonts w:ascii="Times New Roman" w:hAnsi="Times New Roman"/>
          <w:i/>
          <w:sz w:val="20"/>
        </w:rPr>
        <w:t>) bemyndiganden om ekonomiska åtaganden</w:t>
      </w:r>
      <w:r w:rsidRPr="00721738">
        <w:rPr>
          <w:rFonts w:ascii="Times New Roman" w:hAnsi="Times New Roman"/>
          <w:sz w:val="20"/>
        </w:rPr>
        <w:t>: Skrivelsen har i denna del behandlats i budgetpropositionen för 2023 (prop. 2022/23:1 utg.omr. 27 avsnitt 2.5). Punkten är slutbehandlad.</w:t>
      </w:r>
    </w:p>
    <w:p w14:paraId="154090A8" w14:textId="3AC9661B" w:rsidR="00A8134E" w:rsidRPr="00721738" w:rsidRDefault="00081D31" w:rsidP="0051665D">
      <w:pPr>
        <w:pStyle w:val="Rubrik5utannumrering"/>
      </w:pPr>
      <w:r>
        <w:t>3</w:t>
      </w:r>
      <w:r w:rsidR="008B5500">
        <w:t>4</w:t>
      </w:r>
      <w:r w:rsidR="00721738" w:rsidRPr="00721738">
        <w:t>.</w:t>
      </w:r>
      <w:r w:rsidR="00A8134E" w:rsidRPr="00721738">
        <w:t xml:space="preserve"> Rskr. 2020/21:163</w:t>
      </w:r>
    </w:p>
    <w:p w14:paraId="68FA2950" w14:textId="77777777" w:rsidR="00A8134E" w:rsidRPr="00721738" w:rsidRDefault="00A8134E"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Mer träffsäkra krisstöd för företag för att möta coronapandemins konsekvenser</w:t>
      </w:r>
    </w:p>
    <w:p w14:paraId="600FC950" w14:textId="77777777" w:rsidR="00A8134E" w:rsidRPr="00721738" w:rsidRDefault="00A8134E"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Utskottsinitiativ, bet. 2020/21:FiU38</w:t>
      </w:r>
    </w:p>
    <w:p w14:paraId="58AAE770"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48).</w:t>
      </w:r>
    </w:p>
    <w:p w14:paraId="2F7DAAAD" w14:textId="77777777" w:rsidR="00A8134E" w:rsidRPr="00721738" w:rsidRDefault="00A8134E"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03097369"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9D3E5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regelverket för korttidspermitteringar</w:t>
      </w:r>
      <w:r w:rsidRPr="00721738">
        <w:rPr>
          <w:rFonts w:ascii="Times New Roman" w:hAnsi="Times New Roman"/>
          <w:sz w:val="20"/>
        </w:rPr>
        <w:t>*: Riksdagen har tillkännagett för regeringen det som utskottet anför om att regeringen skyndsamt bör se över reglerna om korttidspermittering för att underlätta för företag inom hårt drabbade branscher (bet. 2020/21:FiU38 s. 5 f.). Den 10 juni 2021 beslutade regeringen Extra ändringsbudget för 2021 – Förlängda ersättningar på sjukförsäkringsområdet, stöd till företag, kultur, idrott och civilsamhälle samt andra åtgärder med anledning av coronaviruset (prop. 2020/21:208). I propositionen lämnades bl.a. förslag till lagstiftning som innebar att det förstärkta stödet vid korttidsarbete som gällde under perioden december 2020–juni 2021 förlängdes med ytterligare tre månader t.o.m. september samma år. Med beaktande av bl.a. tillkännagivandet föreslogs en ny s.k. jämförelsemånad under förlängningen av stödet. Genom att bestämma en ny jämförelsemånad har större hänsyn kunnat tas till arbetsgivare med säsongsberoende verksamheter (prop. 2020/21:208 s. 17). Den 23 september 2021 tillsatte regeringen en kommitté som ska se över stödet vid korttidsarbete (dir. 2021:79). Kommittén ska bl.a. se över om det går att förenkla regelverket och göra det mer flexibelt. Vid kommitténs utvärdering av stödet ska betydelsen för olika branscher och för arbetsgivare som bedriver säsongsberoende verksamhet beaktas. Kommitténs förslag har remitterats och remissvaren ska komma in till Finansdepartementet senast den 24 mars 2023. Punkten är inte slutbehandlad.</w:t>
      </w:r>
    </w:p>
    <w:p w14:paraId="576D561D" w14:textId="72F9462C" w:rsidR="00721738" w:rsidRPr="00721738" w:rsidRDefault="00721738" w:rsidP="0051665D">
      <w:pPr>
        <w:pStyle w:val="Rubrik5utannumrering"/>
      </w:pPr>
      <w:r w:rsidRPr="00721738">
        <w:t>3</w:t>
      </w:r>
      <w:r w:rsidR="008B5500">
        <w:t>5</w:t>
      </w:r>
      <w:r w:rsidRPr="00721738">
        <w:t>. Rskr. 2020/21:175</w:t>
      </w:r>
    </w:p>
    <w:p w14:paraId="188D8475"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2021 – Stöd till företag, medel för vaccinering och andra åtgärder med anledning av coronaviruset</w:t>
      </w:r>
    </w:p>
    <w:p w14:paraId="081F41E4"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2020/21:77, bet. 2020/21:FiU40</w:t>
      </w:r>
    </w:p>
    <w:p w14:paraId="322F82F3"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50).</w:t>
      </w:r>
    </w:p>
    <w:p w14:paraId="63BF63D1"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06523F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2188C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sz w:val="20"/>
        </w:rPr>
        <w:t>extra ändringsbudget för 2021 – Stöd till företag, medel för vaccinering och andra åtgärder med anledning av coronaviruset</w:t>
      </w:r>
      <w:r w:rsidRPr="00721738">
        <w:rPr>
          <w:rFonts w:ascii="Times New Roman" w:hAnsi="Times New Roman"/>
          <w:sz w:val="20"/>
        </w:rPr>
        <w:t xml:space="preserve">, </w:t>
      </w:r>
      <w:r w:rsidRPr="00721738">
        <w:rPr>
          <w:rFonts w:ascii="Times New Roman" w:hAnsi="Times New Roman"/>
          <w:i/>
          <w:sz w:val="20"/>
        </w:rPr>
        <w:t>ändringar i statens budget för 2021</w:t>
      </w:r>
      <w:r w:rsidRPr="00721738">
        <w:rPr>
          <w:rFonts w:ascii="Times New Roman" w:hAnsi="Times New Roman"/>
          <w:sz w:val="20"/>
        </w:rPr>
        <w:t>, a): Skrivelsen har i denna del behandlats i regeringens skrivelse Årsredovisning för staten 2021 (skr. 2021/22:101 avsnitt 2). Punkten är slutbehandlad.</w:t>
      </w:r>
    </w:p>
    <w:p w14:paraId="388A2B04" w14:textId="2C89DCB0" w:rsidR="00721738" w:rsidRPr="00721738" w:rsidRDefault="00721738" w:rsidP="0051665D">
      <w:pPr>
        <w:pStyle w:val="Rubrik5utannumrering"/>
      </w:pPr>
      <w:r w:rsidRPr="00721738">
        <w:t>3</w:t>
      </w:r>
      <w:r w:rsidR="008B5500">
        <w:t>6</w:t>
      </w:r>
      <w:r w:rsidRPr="00721738">
        <w:t>. Rskr. 2020/21:182</w:t>
      </w:r>
    </w:p>
    <w:p w14:paraId="27A10CAD"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2021 – Förstärkta stöd till företag, nedsättning av arbetsgivaravgifter för unga och andra åtgärder med anledning av coronaviruset</w:t>
      </w:r>
    </w:p>
    <w:p w14:paraId="6870199E"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2020/21:83, bet. 2020/21:FiU42</w:t>
      </w:r>
    </w:p>
    <w:p w14:paraId="2F93BB42"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51).</w:t>
      </w:r>
    </w:p>
    <w:p w14:paraId="5183AC4A" w14:textId="77777777" w:rsidR="00721738" w:rsidRPr="00721738" w:rsidRDefault="00721738" w:rsidP="00F23D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375808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CFA4B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ändringar i statens budget för 2021</w:t>
      </w:r>
      <w:r w:rsidRPr="00721738">
        <w:rPr>
          <w:rFonts w:ascii="Times New Roman" w:hAnsi="Times New Roman"/>
          <w:sz w:val="20"/>
        </w:rPr>
        <w:t>, a): Skrivelsen har i denna del behandlats i regeringens skrivelse Årsredovisning för staten 2021 (skr. 2021/22:101 avsnitt 2). Punkten är slutbehandlad.</w:t>
      </w:r>
    </w:p>
    <w:p w14:paraId="39602EE4" w14:textId="616BDA91" w:rsidR="00721738" w:rsidRPr="00721738" w:rsidRDefault="00721738" w:rsidP="0051665D">
      <w:pPr>
        <w:pStyle w:val="Rubrik5utannumrering"/>
      </w:pPr>
      <w:r w:rsidRPr="00721738">
        <w:t>3</w:t>
      </w:r>
      <w:r w:rsidR="008B5500">
        <w:t>7</w:t>
      </w:r>
      <w:r w:rsidRPr="00721738">
        <w:t>. Rskr. 2020/21:248</w:t>
      </w:r>
    </w:p>
    <w:p w14:paraId="39F3A490"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w:t>
      </w:r>
      <w:r w:rsidR="00721738" w:rsidRPr="00721738">
        <w:rPr>
          <w:rFonts w:ascii="Times New Roman" w:hAnsi="Times New Roman"/>
          <w:sz w:val="20"/>
        </w:rPr>
        <w:t> 2021</w:t>
      </w:r>
      <w:r w:rsidRPr="00721738">
        <w:rPr>
          <w:rFonts w:ascii="Times New Roman" w:hAnsi="Times New Roman"/>
          <w:sz w:val="20"/>
        </w:rPr>
        <w:t xml:space="preserve"> </w:t>
      </w:r>
      <w:r w:rsidR="00DD0862" w:rsidRPr="00721738">
        <w:rPr>
          <w:rFonts w:ascii="Times New Roman" w:hAnsi="Times New Roman"/>
          <w:sz w:val="20"/>
        </w:rPr>
        <w:t>–</w:t>
      </w:r>
      <w:r w:rsidRPr="00721738">
        <w:rPr>
          <w:rFonts w:ascii="Times New Roman" w:hAnsi="Times New Roman"/>
          <w:sz w:val="20"/>
        </w:rPr>
        <w:t xml:space="preserve"> Förlängda ersättningar på </w:t>
      </w:r>
      <w:r w:rsidR="00721738" w:rsidRPr="00721738">
        <w:rPr>
          <w:rFonts w:ascii="Times New Roman" w:hAnsi="Times New Roman"/>
          <w:sz w:val="20"/>
        </w:rPr>
        <w:t>sjuk-försäkringsområdet</w:t>
      </w:r>
      <w:r w:rsidRPr="00721738">
        <w:rPr>
          <w:rFonts w:ascii="Times New Roman" w:hAnsi="Times New Roman"/>
          <w:sz w:val="20"/>
        </w:rPr>
        <w:t>, stöd till företag, kultur och idrott samt andra åtgärder med anledning av coronaviruset</w:t>
      </w:r>
    </w:p>
    <w:p w14:paraId="52FD09F1"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2020/21:166, bet. 2020/21:FiU49</w:t>
      </w:r>
    </w:p>
    <w:p w14:paraId="50735664"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69).</w:t>
      </w:r>
    </w:p>
    <w:p w14:paraId="73C60D1F"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0FF2537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783FE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ändringar i statens budget för 2021</w:t>
      </w:r>
      <w:r w:rsidRPr="00721738">
        <w:rPr>
          <w:rFonts w:ascii="Times New Roman" w:hAnsi="Times New Roman"/>
          <w:sz w:val="20"/>
        </w:rPr>
        <w:t>, a): Skrivelsen har i denna del behandlats i regeringens skrivelse Årsredovisning för staten 2021 (skr. 2021/22:101 avsnitt 2). Punkten är slutbehandlad.</w:t>
      </w:r>
    </w:p>
    <w:p w14:paraId="4638C561" w14:textId="70A8C650" w:rsidR="00A8134E" w:rsidRPr="00721738" w:rsidRDefault="00721738" w:rsidP="0051665D">
      <w:pPr>
        <w:pStyle w:val="Rubrik5utannumrering"/>
      </w:pPr>
      <w:bookmarkStart w:id="292" w:name="_Hlk123555897"/>
      <w:r w:rsidRPr="00721738">
        <w:t>3</w:t>
      </w:r>
      <w:r w:rsidR="008B5500">
        <w:t>8</w:t>
      </w:r>
      <w:r w:rsidRPr="00721738">
        <w:t xml:space="preserve">. Rskr. </w:t>
      </w:r>
      <w:r w:rsidR="00A8134E" w:rsidRPr="00721738">
        <w:t>2020/21:267</w:t>
      </w:r>
    </w:p>
    <w:bookmarkEnd w:id="292"/>
    <w:p w14:paraId="0AF8FE1F"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Konsumenträtt</w:t>
      </w:r>
    </w:p>
    <w:p w14:paraId="0D39A39C"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w:t>
      </w:r>
      <w:r w:rsidR="00721738" w:rsidRPr="00721738">
        <w:rPr>
          <w:rFonts w:ascii="Times New Roman" w:hAnsi="Times New Roman"/>
          <w:sz w:val="20"/>
        </w:rPr>
        <w:t> 2020/21, bet. </w:t>
      </w:r>
      <w:r w:rsidRPr="00721738">
        <w:rPr>
          <w:rFonts w:ascii="Times New Roman" w:hAnsi="Times New Roman"/>
          <w:sz w:val="20"/>
        </w:rPr>
        <w:t>2020/21:CU12</w:t>
      </w:r>
    </w:p>
    <w:p w14:paraId="774661EC"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70).</w:t>
      </w:r>
    </w:p>
    <w:p w14:paraId="62279B29"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24785AA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3960BA" w14:textId="0799C054"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93" w:name="_Hlk123555933"/>
      <w:r w:rsidRPr="00721738">
        <w:rPr>
          <w:rFonts w:ascii="Times New Roman" w:hAnsi="Times New Roman"/>
          <w:sz w:val="20"/>
        </w:rPr>
        <w:t xml:space="preserve">Punkt 25 om </w:t>
      </w:r>
      <w:r w:rsidRPr="00721738">
        <w:rPr>
          <w:rFonts w:ascii="Times New Roman" w:hAnsi="Times New Roman"/>
          <w:i/>
          <w:iCs/>
          <w:sz w:val="20"/>
        </w:rPr>
        <w:t>konsumentvägledning</w:t>
      </w:r>
      <w:r w:rsidRPr="00721738">
        <w:rPr>
          <w:rFonts w:ascii="Times New Roman" w:hAnsi="Times New Roman"/>
          <w:sz w:val="20"/>
        </w:rPr>
        <w:t xml:space="preserve">*: Riksdagen har tillkännagett för regeringen det som utskottet anför om att regeringen bör se över hur den kommunala konsumentvägledningen kan stärkas och utvecklas (bet. 2020/21:CU12 s. 99 f.). </w:t>
      </w:r>
      <w:bookmarkEnd w:id="293"/>
      <w:r w:rsidRPr="00721738">
        <w:rPr>
          <w:rFonts w:ascii="Times New Roman" w:hAnsi="Times New Roman"/>
          <w:sz w:val="20"/>
        </w:rPr>
        <w:t xml:space="preserve">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w:t>
      </w:r>
      <w:r w:rsidR="006826DE">
        <w:rPr>
          <w:rFonts w:ascii="Times New Roman" w:hAnsi="Times New Roman"/>
          <w:sz w:val="20"/>
        </w:rPr>
        <w:t xml:space="preserve">redovisade den 27 februari 2023 </w:t>
      </w:r>
      <w:r w:rsidRPr="00721738">
        <w:rPr>
          <w:rFonts w:ascii="Times New Roman" w:hAnsi="Times New Roman"/>
          <w:sz w:val="20"/>
        </w:rPr>
        <w:t xml:space="preserve">genomförandet av uppdraget och det resultat som uppnåtts. En första lägesrapport lämnades i Konsumentverkets årsredovisning för 2020 och ytterligare en lägesrapport lämnades i årsredovisningen för 2021. Ansvarigt statsråd genomförde i oktober 2021 flera möten med representanter från kommuner och civilsamhället för att diskutera konsumentvägledning, inklusive ett seminarium tillsammans med </w:t>
      </w:r>
      <w:r w:rsidR="00890258">
        <w:rPr>
          <w:rFonts w:ascii="Times New Roman" w:hAnsi="Times New Roman"/>
          <w:sz w:val="20"/>
        </w:rPr>
        <w:t>Sveriges Kommuner och Regioner</w:t>
      </w:r>
      <w:r w:rsidRPr="00721738">
        <w:rPr>
          <w:rFonts w:ascii="Times New Roman" w:hAnsi="Times New Roman"/>
          <w:sz w:val="20"/>
        </w:rPr>
        <w:t xml:space="preserve"> i oktober 2021 riktat till förtroendevalda och förvaltningschefer i samtliga kommuner. Under våren 2022 har ansvarigt statsråd haft ytterligare kontakter med bl.a. Konsumentvägledarnas förening, och inhämtat information om verksamheten och tagit del av föreningens synpunkter på behov av stöd till konsumenter, se också riksdagens</w:t>
      </w:r>
      <w:r w:rsidRPr="00721738" w:rsidDel="00D074C2">
        <w:rPr>
          <w:rFonts w:ascii="Times New Roman" w:hAnsi="Times New Roman"/>
          <w:sz w:val="20"/>
        </w:rPr>
        <w:t xml:space="preserve"> </w:t>
      </w:r>
      <w:r w:rsidRPr="00721738">
        <w:rPr>
          <w:rFonts w:ascii="Times New Roman" w:hAnsi="Times New Roman"/>
          <w:sz w:val="20"/>
        </w:rPr>
        <w:t>skrivelse 2021/22:213 (jfr Fi 6</w:t>
      </w:r>
      <w:r w:rsidR="00D07CE1">
        <w:rPr>
          <w:rFonts w:ascii="Times New Roman" w:hAnsi="Times New Roman"/>
          <w:sz w:val="20"/>
        </w:rPr>
        <w:t>9</w:t>
      </w:r>
      <w:r w:rsidRPr="00721738">
        <w:rPr>
          <w:rFonts w:ascii="Times New Roman" w:hAnsi="Times New Roman"/>
          <w:sz w:val="20"/>
        </w:rPr>
        <w:t>). Ärendet bereds vidare inom Regeringskansliet. Punkten är inte slutbehandlad.</w:t>
      </w:r>
    </w:p>
    <w:p w14:paraId="0C4086AE" w14:textId="41FD7EE6" w:rsidR="00A8134E" w:rsidRPr="00721738" w:rsidRDefault="008B5500" w:rsidP="0051665D">
      <w:pPr>
        <w:pStyle w:val="Rubrik5utannumrering"/>
      </w:pPr>
      <w:r>
        <w:t>39</w:t>
      </w:r>
      <w:r w:rsidR="00721738" w:rsidRPr="00721738">
        <w:t xml:space="preserve">. Rskr. </w:t>
      </w:r>
      <w:r w:rsidR="00A8134E" w:rsidRPr="00721738">
        <w:t>2020/21:302</w:t>
      </w:r>
    </w:p>
    <w:p w14:paraId="227B8326"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En utvidgad bidragsbrottslag</w:t>
      </w:r>
    </w:p>
    <w:p w14:paraId="77631CA5"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Utskottsinitiativ, bet. 2020/21:SfU26</w:t>
      </w:r>
    </w:p>
    <w:p w14:paraId="304EEFF6"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79).</w:t>
      </w:r>
    </w:p>
    <w:p w14:paraId="5F587A52"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6059805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49D80AA" w14:textId="65B5DF78"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en utvidgad bidragsbrottslag</w:t>
      </w:r>
      <w:r w:rsidRPr="00721738">
        <w:rPr>
          <w:rFonts w:ascii="Times New Roman" w:hAnsi="Times New Roman"/>
          <w:sz w:val="20"/>
        </w:rPr>
        <w:t>*: Riksdagen har tillkännagett för regeringen det som utskottet anför om utvidgning av bidragsbrottslagen (bet. 2020/21:SfU26 s. 5). Den 31 mars 2022 beslutade regeringen kommittédirektiven Ett effektivt straffrättsligt skydd för statliga stöd till företag (dir. 2022:25). Enligt direktiven ska en särskild utredare undersöka hur ett straffrättsligt skydd, motsvarande det som i bidragsbrottslagen (2007:612) finns för ekonomiska förmåner och stöd till enskilda personer, kan införas även för statliga stöd till företag och andra juridiska personer. Utredaren ska bl.a. kartlägga och analysera statliga stöd till företag och andra juridiska personer, identifiera vilka stöd som har behov av ett särskilt straffrättsligt skydd i förhållande till vad som gäller i dag samt föreslå hur ett sådant straffrättsligt skydd bör utformas. Utredaren ska samtidigt överväga om tillämpningsområdet för lagen (2008:206) om underrättelse</w:t>
      </w:r>
      <w:r w:rsidRPr="00721738">
        <w:rPr>
          <w:rFonts w:ascii="Times New Roman" w:hAnsi="Times New Roman"/>
          <w:sz w:val="20"/>
        </w:rPr>
        <w:softHyphen/>
        <w:t>skyldighet vid felaktiga utbetalningar från välfärdssystemen bör utvidgas och t.ex. omfatta felaktiga utbetalningar av statliga stöd till företag och andra juridiska personer. Syftet med utredningen är att stärka skyddet för de statliga stödsystemen genom effektiva och ändamålsenliga bestämmel</w:t>
      </w:r>
      <w:r w:rsidRPr="00721738">
        <w:rPr>
          <w:rFonts w:ascii="Times New Roman" w:hAnsi="Times New Roman"/>
          <w:sz w:val="20"/>
        </w:rPr>
        <w:softHyphen/>
        <w:t>ser för att motverka och lagföra brott riktade mot dessa system. Uppdraget ska redovisas senast den 1 april 2024. Punkten är inte slutbehandlad.</w:t>
      </w:r>
    </w:p>
    <w:p w14:paraId="095DEBA7" w14:textId="24F6B54A" w:rsidR="00A8134E" w:rsidRDefault="00081D31" w:rsidP="0051665D">
      <w:pPr>
        <w:pStyle w:val="Rubrik5utannumrering"/>
        <w:rPr>
          <w:iCs/>
        </w:rPr>
      </w:pPr>
      <w:r>
        <w:t>4</w:t>
      </w:r>
      <w:r w:rsidR="005F6F46">
        <w:t>0</w:t>
      </w:r>
      <w:r w:rsidR="00721738" w:rsidRPr="00721738">
        <w:t>. Rskr. </w:t>
      </w:r>
      <w:r w:rsidR="00A8134E" w:rsidRPr="00721738">
        <w:t>2020/21:321</w:t>
      </w:r>
    </w:p>
    <w:p w14:paraId="73261CBD"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Åtgärder avseende stöd vid korttidsarbete</w:t>
      </w:r>
    </w:p>
    <w:p w14:paraId="18296BE9"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Utskottsinitiativ</w:t>
      </w:r>
      <w:r w:rsidR="00721738" w:rsidRPr="00721738">
        <w:rPr>
          <w:rFonts w:ascii="Times New Roman" w:hAnsi="Times New Roman"/>
          <w:sz w:val="20"/>
        </w:rPr>
        <w:t>, bet.</w:t>
      </w:r>
      <w:r w:rsidRPr="00721738">
        <w:rPr>
          <w:rFonts w:ascii="Times New Roman" w:eastAsiaTheme="minorHAnsi" w:hAnsi="Times New Roman"/>
          <w:sz w:val="20"/>
        </w:rPr>
        <w:t> 2020/21:NU30</w:t>
      </w:r>
    </w:p>
    <w:p w14:paraId="081D76D4"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82).</w:t>
      </w:r>
    </w:p>
    <w:p w14:paraId="6D646ACB"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4061EE66"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08039440" w14:textId="1BC65113"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kortare handläggningstider</w:t>
      </w:r>
      <w:r w:rsidRPr="00721738">
        <w:rPr>
          <w:rFonts w:ascii="Times New Roman" w:hAnsi="Times New Roman"/>
          <w:sz w:val="20"/>
        </w:rPr>
        <w:t>*: Riksdagen har tillkännagett för regeringen det som utskottet anför om kortare handläggningstider (bet. 2020/21:NU30 s. 8 f.). Enligt utskottet bör regeringen säkerställa att handläggningstiderna för stöd vid korttidsarbete förkortas ytterligare. Medel har tillförts Tillväxtverket genom Extra ändringsbudget för 2021 – Förlängda ersättningar på sjukförsäkringsområdet, stöd till företag, kultur, idrott och civilsamhälle samt andra åtgärder med anledning av corona</w:t>
      </w:r>
      <w:r w:rsidRPr="00721738">
        <w:rPr>
          <w:rFonts w:ascii="Times New Roman" w:hAnsi="Times New Roman"/>
          <w:sz w:val="20"/>
        </w:rPr>
        <w:softHyphen/>
        <w:t>viruset (prop. 2020/21:208, bet. 2020/21:FiU52, rskr. 2020/21:419). I och med anslagsförstärkningen bedömde regeringen att Tillväxtverket fick nödvändiga finansiella förutsättningar för att förkorta handläggnings</w:t>
      </w:r>
      <w:r w:rsidR="00081D31">
        <w:rPr>
          <w:rFonts w:ascii="Times New Roman" w:hAnsi="Times New Roman"/>
          <w:sz w:val="20"/>
        </w:rPr>
        <w:softHyphen/>
      </w:r>
      <w:r w:rsidRPr="00721738">
        <w:rPr>
          <w:rFonts w:ascii="Times New Roman" w:hAnsi="Times New Roman"/>
          <w:sz w:val="20"/>
        </w:rPr>
        <w:t>tiderna i de fall det var möjligt (prop. 2020/21:208 s. 46). Den 23 september 2021 tillsatte regeringen en kommitté som ska se över stödet vid korttidsarbete. Bland annat ska kommittén överväga lagändringar som säkerställer en snabb handläggning, exempelvis en tidsgaranti (dir. 2021:79). Kommitténs förslag har remitterats och remissvaren ska komma in till Finansdepartementet senast den 24 mars 2023. Punkten är inte slutbehandlad.</w:t>
      </w:r>
    </w:p>
    <w:p w14:paraId="0C5B22E3" w14:textId="48FC05DD"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särskilda straffbestämmelser</w:t>
      </w:r>
      <w:r w:rsidRPr="00721738">
        <w:rPr>
          <w:rFonts w:ascii="Times New Roman" w:hAnsi="Times New Roman"/>
          <w:sz w:val="20"/>
        </w:rPr>
        <w:t xml:space="preserve">*: Riksdagen har tillkännagett för regeringen det som utskottet anför om särskilda straffbestämmelser </w:t>
      </w:r>
      <w:bookmarkStart w:id="294" w:name="_Hlk124800314"/>
      <w:r w:rsidRPr="00721738">
        <w:rPr>
          <w:rFonts w:ascii="Times New Roman" w:hAnsi="Times New Roman"/>
          <w:sz w:val="20"/>
        </w:rPr>
        <w:t>(bet. 2020/21:NU30 s. 13)</w:t>
      </w:r>
      <w:bookmarkEnd w:id="294"/>
      <w:r w:rsidRPr="00721738">
        <w:rPr>
          <w:rFonts w:ascii="Times New Roman" w:hAnsi="Times New Roman"/>
          <w:sz w:val="20"/>
        </w:rPr>
        <w:t>. Enligt utskottet bör regeringen skyndsamt se över möjligheten att införa särskilda straffbestämmelser för stöd vid korttidsarbete. Den 23 september 2021 tillsatte regeringen en kommitté som ska se över stödet vid korttidsarbete. Bland annat ska kommittén se över möjligheten att införa särskilda straffbestämmelser (dir. 2021:79). Kommitténs förslag har remitterats och remissvaren ska komma in till Finansdepartementet senast den 24 mars 2023. Punkten är inte slut</w:t>
      </w:r>
      <w:r w:rsidR="00AC65C5">
        <w:rPr>
          <w:rFonts w:ascii="Times New Roman" w:hAnsi="Times New Roman"/>
          <w:sz w:val="20"/>
        </w:rPr>
        <w:softHyphen/>
      </w:r>
      <w:r w:rsidRPr="00721738">
        <w:rPr>
          <w:rFonts w:ascii="Times New Roman" w:hAnsi="Times New Roman"/>
          <w:sz w:val="20"/>
        </w:rPr>
        <w:t>behandlad.</w:t>
      </w:r>
    </w:p>
    <w:p w14:paraId="1F560475" w14:textId="058C673F"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proportionalitet vid avstämning och återkrav</w:t>
      </w:r>
      <w:r w:rsidRPr="00721738">
        <w:rPr>
          <w:rFonts w:ascii="Times New Roman" w:hAnsi="Times New Roman"/>
          <w:sz w:val="20"/>
        </w:rPr>
        <w:t>*: Riksdagen har tillkännagett för regeringen det som utskottet anför om ökad proportionalitet vid avstämningar och återkrav (bet. 2020/21:NU30 s. 16 f.). Enligt utskottet bör regeringen skyndsamt utreda hur proportiona</w:t>
      </w:r>
      <w:r w:rsidR="00AC65C5">
        <w:rPr>
          <w:rFonts w:ascii="Times New Roman" w:hAnsi="Times New Roman"/>
          <w:sz w:val="20"/>
        </w:rPr>
        <w:softHyphen/>
      </w:r>
      <w:r w:rsidRPr="00721738">
        <w:rPr>
          <w:rFonts w:ascii="Times New Roman" w:hAnsi="Times New Roman"/>
          <w:sz w:val="20"/>
        </w:rPr>
        <w:t>liteten vid avstämningar och återkrav av preliminärt stöd kan ökas.</w:t>
      </w:r>
    </w:p>
    <w:p w14:paraId="41F5B380"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Den 23 september 2021 tillsatte regeringen en kommitté som ska se över stödet vid korttidsarbete. Bland annat ska kommittén se över bestämmelserna om återbetalningsskyldighet och återkrav av stöd (dir. 2021:79). Kommitténs förslag har remitterats och remissvaren ska komma in till Finansdepartementet senast den 24 mars 2023.</w:t>
      </w:r>
    </w:p>
    <w:p w14:paraId="09F41BC8" w14:textId="0E7C3765" w:rsidR="00A8134E" w:rsidRPr="00721738" w:rsidRDefault="00A8134E"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Regeringen lämnade vidare den 23</w:t>
      </w:r>
      <w:r w:rsidR="00721738" w:rsidRPr="00721738">
        <w:rPr>
          <w:rFonts w:ascii="Times New Roman" w:hAnsi="Times New Roman"/>
          <w:sz w:val="20"/>
        </w:rPr>
        <w:t> </w:t>
      </w:r>
      <w:r w:rsidRPr="00721738">
        <w:rPr>
          <w:rFonts w:ascii="Times New Roman" w:eastAsiaTheme="minorHAnsi" w:hAnsi="Times New Roman"/>
          <w:sz w:val="20"/>
        </w:rPr>
        <w:t xml:space="preserve">september 2021 propositionen </w:t>
      </w:r>
      <w:r w:rsidRPr="00721738">
        <w:rPr>
          <w:rFonts w:ascii="Times New Roman" w:eastAsia="Calibri" w:hAnsi="Times New Roman"/>
          <w:sz w:val="20"/>
        </w:rPr>
        <w:t>En möjlighet till ny anmälan om avstämning av stöd vid korttidsarbete och ett nytt förfarande vid sen anmälan om avstämning (prop.</w:t>
      </w:r>
      <w:r w:rsidR="00721738" w:rsidRPr="00721738">
        <w:rPr>
          <w:rFonts w:ascii="Times New Roman" w:hAnsi="Times New Roman"/>
          <w:sz w:val="20"/>
        </w:rPr>
        <w:t> </w:t>
      </w:r>
      <w:r w:rsidRPr="00721738">
        <w:rPr>
          <w:rFonts w:ascii="Times New Roman" w:eastAsia="Calibri" w:hAnsi="Times New Roman"/>
          <w:sz w:val="20"/>
        </w:rPr>
        <w:t>2021/22:14)</w:t>
      </w:r>
      <w:r w:rsidRPr="00721738">
        <w:rPr>
          <w:rFonts w:ascii="Times New Roman" w:eastAsiaTheme="minorHAnsi" w:hAnsi="Times New Roman"/>
          <w:sz w:val="20"/>
        </w:rPr>
        <w:t xml:space="preserve"> till riksdagen med förslag om att arbetsgivare som har blivit </w:t>
      </w:r>
      <w:r w:rsidR="00721738" w:rsidRPr="00721738">
        <w:rPr>
          <w:rFonts w:ascii="Times New Roman" w:hAnsi="Times New Roman"/>
          <w:sz w:val="20"/>
        </w:rPr>
        <w:t>återbetalnings</w:t>
      </w:r>
      <w:r w:rsidR="00721738" w:rsidRPr="00721738">
        <w:rPr>
          <w:rFonts w:ascii="Times New Roman" w:hAnsi="Times New Roman"/>
          <w:sz w:val="20"/>
        </w:rPr>
        <w:softHyphen/>
        <w:t>skyldiga</w:t>
      </w:r>
      <w:r w:rsidRPr="00721738">
        <w:rPr>
          <w:rFonts w:ascii="Times New Roman" w:eastAsiaTheme="minorHAnsi" w:hAnsi="Times New Roman"/>
          <w:sz w:val="20"/>
        </w:rPr>
        <w:t xml:space="preserve"> för preliminärt stöd, med anledning av att deras anmälan om avstämning har kommit in för sent, i vissa fall ska kunna lämna in en ny anmälan om avstämning av preliminärt stöd. Därigenom får de arbetsgivare som brustit i sin anmälningsskyldighet och blivit återbetalningsskyldiga en möjlighet att ändå få slutligt stöd. I propositionen föreslås även ett nytt förfarande vid sen anmälan om avstämning för att öka förutsebarheten och rättssäkerheten samt säker</w:t>
      </w:r>
      <w:r w:rsidR="00AC65C5">
        <w:rPr>
          <w:rFonts w:ascii="Times New Roman" w:eastAsiaTheme="minorHAnsi" w:hAnsi="Times New Roman"/>
          <w:sz w:val="20"/>
        </w:rPr>
        <w:softHyphen/>
      </w:r>
      <w:r w:rsidRPr="00721738">
        <w:rPr>
          <w:rFonts w:ascii="Times New Roman" w:eastAsiaTheme="minorHAnsi" w:hAnsi="Times New Roman"/>
          <w:sz w:val="20"/>
        </w:rPr>
        <w:t>ställa att kravet på proportionalitet upprätthålls.</w:t>
      </w:r>
      <w:r w:rsidR="006F7A2C" w:rsidRPr="00721738">
        <w:rPr>
          <w:rFonts w:ascii="Times New Roman" w:eastAsiaTheme="minorHAnsi" w:hAnsi="Times New Roman"/>
          <w:sz w:val="20"/>
        </w:rPr>
        <w:t xml:space="preserve"> </w:t>
      </w:r>
      <w:r w:rsidR="00AD173B">
        <w:rPr>
          <w:rFonts w:ascii="Times New Roman" w:eastAsiaTheme="minorHAnsi" w:hAnsi="Times New Roman"/>
          <w:sz w:val="20"/>
        </w:rPr>
        <w:t>Riksdagen har antagit regeringens förslag (</w:t>
      </w:r>
      <w:r w:rsidR="00B13025">
        <w:rPr>
          <w:rFonts w:ascii="Times New Roman" w:eastAsiaTheme="minorHAnsi" w:hAnsi="Times New Roman"/>
          <w:sz w:val="20"/>
        </w:rPr>
        <w:t xml:space="preserve">bet. </w:t>
      </w:r>
      <w:r w:rsidR="00AD173B">
        <w:rPr>
          <w:rFonts w:ascii="Times New Roman" w:eastAsiaTheme="minorHAnsi" w:hAnsi="Times New Roman"/>
          <w:sz w:val="20"/>
        </w:rPr>
        <w:t xml:space="preserve">2021/22:NU6, rskr. 2021/22:16). </w:t>
      </w:r>
      <w:r w:rsidR="00AF2307" w:rsidRPr="00721738">
        <w:rPr>
          <w:rFonts w:ascii="Times New Roman" w:eastAsiaTheme="minorHAnsi" w:hAnsi="Times New Roman"/>
          <w:sz w:val="20"/>
        </w:rPr>
        <w:t>Punkten är inte slut</w:t>
      </w:r>
      <w:r w:rsidR="00AC65C5">
        <w:rPr>
          <w:rFonts w:ascii="Times New Roman" w:eastAsiaTheme="minorHAnsi" w:hAnsi="Times New Roman"/>
          <w:sz w:val="20"/>
        </w:rPr>
        <w:softHyphen/>
      </w:r>
      <w:r w:rsidR="00AF2307" w:rsidRPr="00721738">
        <w:rPr>
          <w:rFonts w:ascii="Times New Roman" w:eastAsiaTheme="minorHAnsi" w:hAnsi="Times New Roman"/>
          <w:sz w:val="20"/>
        </w:rPr>
        <w:t>behandlad.</w:t>
      </w:r>
    </w:p>
    <w:p w14:paraId="74DA78CE" w14:textId="77777777" w:rsidR="00A8134E" w:rsidRPr="00721738" w:rsidRDefault="00A8134E"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Följande punkter är inte slutbehandlade: 1, 2 och 3.</w:t>
      </w:r>
    </w:p>
    <w:p w14:paraId="7C597D07" w14:textId="18E9A30E" w:rsidR="00721738" w:rsidRPr="00721738" w:rsidRDefault="00081D31" w:rsidP="0051665D">
      <w:pPr>
        <w:pStyle w:val="Rubrik5utannumrering"/>
      </w:pPr>
      <w:r>
        <w:t>4</w:t>
      </w:r>
      <w:r w:rsidR="005F6F46">
        <w:t>1</w:t>
      </w:r>
      <w:r w:rsidR="00721738" w:rsidRPr="00721738">
        <w:t>. Rskr. 2020/21:385</w:t>
      </w:r>
    </w:p>
    <w:p w14:paraId="101E8209"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Vårändringsbudget för 2021 samt extra ändringsbudget – förstärkt nedsättning av arbetsgivaravgifterna för 19–23-åringar under juni–augusti 2021</w:t>
      </w:r>
    </w:p>
    <w:p w14:paraId="7D6F5CEC"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2020/21:99, prop. 2020/21:202, bet. 2020/21:FiU21</w:t>
      </w:r>
    </w:p>
    <w:p w14:paraId="344CB8C7" w14:textId="5DD9B550"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w:t>
      </w:r>
      <w:r w:rsidR="00B44EF3">
        <w:rPr>
          <w:rFonts w:ascii="Times New Roman" w:hAnsi="Times New Roman"/>
          <w:sz w:val="20"/>
        </w:rPr>
        <w:t>:75</w:t>
      </w:r>
      <w:r w:rsidRPr="00721738">
        <w:rPr>
          <w:rFonts w:ascii="Times New Roman" w:hAnsi="Times New Roman"/>
          <w:sz w:val="20"/>
        </w:rPr>
        <w:t xml:space="preserve"> (Fi 95).</w:t>
      </w:r>
    </w:p>
    <w:p w14:paraId="7E598B9F"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4C4E5117"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389C2C8" w14:textId="787995B2"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6 Försvar och samhällets krisberedskap</w:t>
      </w:r>
      <w:r w:rsidRPr="00721738">
        <w:rPr>
          <w:rFonts w:ascii="Times New Roman" w:hAnsi="Times New Roman"/>
          <w:sz w:val="20"/>
        </w:rPr>
        <w:t>, b): Riksdagen bemyndigade regeringen att under 2021 göra utfästelser om utveckling av det svenska Gripensystemet som innebär en harmonisering av det svenska stridsflyget med det finländska, under förutsättning att Finland beslutar om anskaffning av Jas 39 Gripen som nytt stridsflygsystem. Den 20 september 2021 beslutade regeringen via budgetpropositionen för 2022 utgifts</w:t>
      </w:r>
      <w:r w:rsidR="00AC65C5">
        <w:rPr>
          <w:rFonts w:ascii="Times New Roman" w:hAnsi="Times New Roman"/>
          <w:sz w:val="20"/>
        </w:rPr>
        <w:softHyphen/>
      </w:r>
      <w:r w:rsidRPr="00721738">
        <w:rPr>
          <w:rFonts w:ascii="Times New Roman" w:hAnsi="Times New Roman"/>
          <w:sz w:val="20"/>
        </w:rPr>
        <w:t>område 6 Försvar och samhällets krisberedskap om ett ökat bemyndigande om ekonomiska åtaganden för anslaget 1:3 Anskaffning av materiel och anläggningar. Punkten är inte slutbehandlad.</w:t>
      </w:r>
    </w:p>
    <w:p w14:paraId="07027449"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6 Försvar och samhällets krisberedskap</w:t>
      </w:r>
      <w:r w:rsidRPr="00721738">
        <w:rPr>
          <w:rFonts w:ascii="Times New Roman" w:hAnsi="Times New Roman"/>
          <w:sz w:val="20"/>
        </w:rPr>
        <w:t>, c): Riksdagen godkände som en riktlinje att utgifter hänförliga till genomförandet av utvecklingen enligt punkt b) hanteras genom anpassningar av Försvarsmaktens verksamhet på stridsflygområdet, med inkomster som uppkommer i samband med försäljningen av Jas 39 Gripen och med ökade anslag under perioden 2026–2032. Finland aviserade i december 2021 att man inte kommer att anskaffa Jas 39 Gripen. Regeringen har inte fattat något beslut om utgifter hänförliga till genomförandet av utvecklingen enligt punkt b). Punkten är inte slutbehandlad.</w:t>
      </w:r>
    </w:p>
    <w:p w14:paraId="0433D14A" w14:textId="518404DC"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24 Näringsliv</w:t>
      </w:r>
      <w:r w:rsidRPr="00721738">
        <w:rPr>
          <w:rFonts w:ascii="Times New Roman" w:hAnsi="Times New Roman"/>
          <w:sz w:val="20"/>
        </w:rPr>
        <w:t>, b): Riksdagen har bemyndigat regeringen att vidta de åtgärder som är nödvändiga för att avveckla Orio AB genom likvidation. Regeringen beslutade den 7 juni 2022 att sälja Orio AB till Hedin Mobility Group AB, vilket redovisades i budgetpropo</w:t>
      </w:r>
      <w:r w:rsidR="00AC65C5">
        <w:rPr>
          <w:rFonts w:ascii="Times New Roman" w:hAnsi="Times New Roman"/>
          <w:sz w:val="20"/>
        </w:rPr>
        <w:softHyphen/>
      </w:r>
      <w:r w:rsidRPr="00721738">
        <w:rPr>
          <w:rFonts w:ascii="Times New Roman" w:hAnsi="Times New Roman"/>
          <w:sz w:val="20"/>
        </w:rPr>
        <w:t xml:space="preserve">sitionen för 2023 (prop. 2022/23:1 utg.omr. 24 avsnitt 3.5). Försäljningen slutfördes den 9 juni 2022, se även riksdagens skrivelser 2010/11:132 (jfr </w:t>
      </w:r>
      <w:r w:rsidR="007F5EE2">
        <w:rPr>
          <w:rFonts w:ascii="Times New Roman" w:hAnsi="Times New Roman"/>
          <w:sz w:val="20"/>
        </w:rPr>
        <w:t>Fi 4</w:t>
      </w:r>
      <w:r w:rsidR="00783EAA">
        <w:rPr>
          <w:rFonts w:ascii="Times New Roman" w:hAnsi="Times New Roman"/>
          <w:sz w:val="20"/>
        </w:rPr>
        <w:t>)</w:t>
      </w:r>
      <w:r w:rsidRPr="00721738">
        <w:rPr>
          <w:rFonts w:ascii="Times New Roman" w:hAnsi="Times New Roman"/>
          <w:sz w:val="20"/>
        </w:rPr>
        <w:t xml:space="preserve"> och 2012/13:287 (jfr Fi </w:t>
      </w:r>
      <w:r w:rsidR="005F3B52">
        <w:rPr>
          <w:rFonts w:ascii="Times New Roman" w:hAnsi="Times New Roman"/>
          <w:sz w:val="20"/>
        </w:rPr>
        <w:t>7</w:t>
      </w:r>
      <w:r w:rsidRPr="00721738">
        <w:rPr>
          <w:rFonts w:ascii="Times New Roman" w:hAnsi="Times New Roman"/>
          <w:sz w:val="20"/>
        </w:rPr>
        <w:t>). Punkten är slutbehandlad.</w:t>
      </w:r>
    </w:p>
    <w:p w14:paraId="52F0C345"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sz w:val="20"/>
        </w:rPr>
        <w:t>ändrad inkomstberäkning</w:t>
      </w:r>
      <w:r w:rsidRPr="00721738">
        <w:rPr>
          <w:rFonts w:ascii="Times New Roman" w:hAnsi="Times New Roman"/>
          <w:sz w:val="20"/>
        </w:rPr>
        <w:t>: Skrivelsen har i denna del behandlats i regeringens skrivelse Årsredovisning för staten 2021 (skr. 2021/22:101 avsnitt 2). Punkten är slutbehandlad.</w:t>
      </w:r>
    </w:p>
    <w:p w14:paraId="79802187"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Följande punkter är inte slutbehandlade: om </w:t>
      </w:r>
      <w:r w:rsidRPr="00D90E36">
        <w:rPr>
          <w:rFonts w:ascii="Times New Roman" w:hAnsi="Times New Roman"/>
          <w:iCs/>
          <w:sz w:val="20"/>
        </w:rPr>
        <w:t>utgiftsområde 6 Försvar och samhällets krisberedskap</w:t>
      </w:r>
      <w:r w:rsidRPr="00721738">
        <w:rPr>
          <w:rFonts w:ascii="Times New Roman" w:hAnsi="Times New Roman"/>
          <w:sz w:val="20"/>
        </w:rPr>
        <w:t>, b) och c).</w:t>
      </w:r>
    </w:p>
    <w:p w14:paraId="439334B9" w14:textId="4321B931" w:rsidR="00A8134E" w:rsidRPr="00721738" w:rsidRDefault="00081D31" w:rsidP="0051665D">
      <w:pPr>
        <w:pStyle w:val="Rubrik5utannumrering"/>
      </w:pPr>
      <w:r>
        <w:t>4</w:t>
      </w:r>
      <w:r w:rsidR="005F6F46">
        <w:t>2</w:t>
      </w:r>
      <w:r w:rsidR="00721738" w:rsidRPr="00721738">
        <w:t xml:space="preserve">. Rskr. </w:t>
      </w:r>
      <w:r w:rsidR="00A8134E" w:rsidRPr="00721738">
        <w:t>2020/21:414</w:t>
      </w:r>
    </w:p>
    <w:p w14:paraId="015A80A4"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Tullverket ges en utökad möjlighet att ingripa mot brott</w:t>
      </w:r>
    </w:p>
    <w:p w14:paraId="0805C87B"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2020/21:192, bet. 2020/21:JuU37</w:t>
      </w:r>
    </w:p>
    <w:p w14:paraId="60E8D34D" w14:textId="77777777" w:rsidR="00721738" w:rsidRPr="00721738" w:rsidRDefault="00721738" w:rsidP="00AC65C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102).</w:t>
      </w:r>
    </w:p>
    <w:p w14:paraId="5EFF144A" w14:textId="77777777" w:rsidR="00A8134E" w:rsidRPr="00721738" w:rsidRDefault="00A8134E" w:rsidP="00AC65C5">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Skrivelsen är inte </w:t>
      </w:r>
      <w:r w:rsidR="004032C4" w:rsidRPr="00721738">
        <w:rPr>
          <w:rFonts w:ascii="Times New Roman" w:eastAsiaTheme="minorHAnsi" w:hAnsi="Times New Roman"/>
          <w:sz w:val="20"/>
        </w:rPr>
        <w:t>slut</w:t>
      </w:r>
      <w:r w:rsidRPr="00721738">
        <w:rPr>
          <w:rFonts w:ascii="Times New Roman" w:eastAsiaTheme="minorHAnsi" w:hAnsi="Times New Roman"/>
          <w:sz w:val="20"/>
        </w:rPr>
        <w:t>behandlad.</w:t>
      </w:r>
    </w:p>
    <w:p w14:paraId="7ABA3ED5"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6097D6B" w14:textId="59D1C718"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 xml:space="preserve">Punkt 2 om </w:t>
      </w:r>
      <w:r w:rsidRPr="00721738">
        <w:rPr>
          <w:rFonts w:ascii="Times New Roman" w:hAnsi="Times New Roman"/>
          <w:i/>
          <w:iCs/>
          <w:sz w:val="20"/>
        </w:rPr>
        <w:t>en ny samlad lagstiftning om Tullverkets befogenheter</w:t>
      </w:r>
      <w:r w:rsidRPr="00721738">
        <w:rPr>
          <w:rFonts w:ascii="Times New Roman" w:hAnsi="Times New Roman"/>
          <w:sz w:val="20"/>
        </w:rPr>
        <w:t xml:space="preserve">*: Riksdagen har tillkännagett för regeringen det som utskottet anför om en utökning av Tullverkets befogenheter (bet. 2020/21:JuU37 s. 16 f.). Den 29 april 2021 beslutade regeringen </w:t>
      </w:r>
      <w:bookmarkStart w:id="295" w:name="_Hlk124335287"/>
      <w:r w:rsidRPr="00721738">
        <w:rPr>
          <w:rFonts w:ascii="Times New Roman" w:hAnsi="Times New Roman"/>
          <w:sz w:val="20"/>
        </w:rPr>
        <w:t>direktiven En samlad lagstiftning om Tullverkets befogenheter (dir. 2021:28)</w:t>
      </w:r>
      <w:bookmarkEnd w:id="295"/>
      <w:r w:rsidRPr="00721738">
        <w:rPr>
          <w:rFonts w:ascii="Times New Roman" w:hAnsi="Times New Roman"/>
          <w:sz w:val="20"/>
        </w:rPr>
        <w:t>. Uppdraget sk</w:t>
      </w:r>
      <w:r w:rsidR="00786A44">
        <w:rPr>
          <w:rFonts w:ascii="Times New Roman" w:hAnsi="Times New Roman"/>
          <w:sz w:val="20"/>
        </w:rPr>
        <w:t>ulle</w:t>
      </w:r>
      <w:r w:rsidRPr="00721738">
        <w:rPr>
          <w:rFonts w:ascii="Times New Roman" w:hAnsi="Times New Roman"/>
          <w:sz w:val="20"/>
        </w:rPr>
        <w:t xml:space="preserve"> </w:t>
      </w:r>
      <w:r w:rsidR="00786A44">
        <w:rPr>
          <w:rFonts w:ascii="Times New Roman" w:hAnsi="Times New Roman"/>
          <w:sz w:val="20"/>
        </w:rPr>
        <w:t xml:space="preserve">enligt ursprungsdirektiven </w:t>
      </w:r>
      <w:r w:rsidRPr="00721738">
        <w:rPr>
          <w:rFonts w:ascii="Times New Roman" w:hAnsi="Times New Roman"/>
          <w:sz w:val="20"/>
        </w:rPr>
        <w:t>redovisas senast den 16 maj 2022. Den 13 april 2022 beslutade regeringen att utredningstiden förlängs. Uppdraget ska i stället slutredovisas senast den 14 juli 2023. Tullbefogenhetsutredningen (Fi 2021:04) har den 2 september 2022 lämnat delbetänkandet Tullverkets rättsliga befogen</w:t>
      </w:r>
      <w:r w:rsidR="0097006F">
        <w:rPr>
          <w:rFonts w:ascii="Times New Roman" w:hAnsi="Times New Roman"/>
          <w:sz w:val="20"/>
        </w:rPr>
        <w:softHyphen/>
      </w:r>
      <w:r w:rsidRPr="00721738">
        <w:rPr>
          <w:rFonts w:ascii="Times New Roman" w:hAnsi="Times New Roman"/>
          <w:sz w:val="20"/>
        </w:rPr>
        <w:t>heter i en ny tid (SOU 2022:48). Delbetänkandet har remitterats och ärendet bereds nu inom Regeringskansliet. Punkten är inte slutbehandlad.</w:t>
      </w:r>
    </w:p>
    <w:p w14:paraId="451D5E71" w14:textId="263A96B4"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Garamond" w:hAnsi="Times New Roman"/>
          <w:sz w:val="18"/>
          <w:szCs w:val="18"/>
        </w:rPr>
      </w:pPr>
      <w:r w:rsidRPr="00721738">
        <w:rPr>
          <w:rFonts w:ascii="Times New Roman" w:hAnsi="Times New Roman"/>
          <w:sz w:val="20"/>
        </w:rPr>
        <w:t xml:space="preserve">Punkt 5 om </w:t>
      </w:r>
      <w:r w:rsidRPr="00721738">
        <w:rPr>
          <w:rFonts w:ascii="Times New Roman" w:hAnsi="Times New Roman"/>
          <w:i/>
          <w:iCs/>
          <w:sz w:val="20"/>
        </w:rPr>
        <w:t>Tullverkets uppdrag</w:t>
      </w:r>
      <w:r w:rsidRPr="00721738">
        <w:rPr>
          <w:rFonts w:ascii="Times New Roman" w:hAnsi="Times New Roman"/>
          <w:sz w:val="20"/>
        </w:rPr>
        <w:t xml:space="preserve">*: Riksdagen har tillkännagett för regeringen det som utskottet anför om ett utökat uppdrag för Tullverket att kontrollera utförsel av varor (bet. 2020/21:JuU37 s. 17). </w:t>
      </w:r>
      <w:r w:rsidR="00DF7C3D" w:rsidRPr="00FE42F4">
        <w:rPr>
          <w:rFonts w:ascii="Times New Roman" w:hAnsi="Times New Roman"/>
          <w:sz w:val="20"/>
        </w:rPr>
        <w:t>Den 13 april 2022 beslutade regeringen att utredningstiden för Tullbefogenhetsutredningen (Fi 2021:04) förlängs.</w:t>
      </w:r>
      <w:r w:rsidRPr="00721738">
        <w:rPr>
          <w:rFonts w:ascii="Times New Roman" w:hAnsi="Times New Roman"/>
          <w:sz w:val="20"/>
        </w:rPr>
        <w:t xml:space="preserve"> Uppdraget ska i stället slutredovisas senast den 14 juli 2023. Punkten är inte slutbehandlad.</w:t>
      </w:r>
    </w:p>
    <w:p w14:paraId="12BCF676" w14:textId="4C4F26A2"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7 om </w:t>
      </w:r>
      <w:r w:rsidRPr="00721738">
        <w:rPr>
          <w:rFonts w:ascii="Times New Roman" w:hAnsi="Times New Roman"/>
          <w:i/>
          <w:iCs/>
          <w:sz w:val="20"/>
        </w:rPr>
        <w:t>införande av utförsel av stöldgods som brott enligt smugglingslagen</w:t>
      </w:r>
      <w:r w:rsidRPr="00721738">
        <w:rPr>
          <w:rFonts w:ascii="Times New Roman" w:hAnsi="Times New Roman"/>
          <w:sz w:val="20"/>
        </w:rPr>
        <w:t>*: Riksdagen har tillkännagett för regeringen det som utskottet anför om att utförsel av stöldgods ska utgöra ett brott enligt smugglingslagen (bet. 2020/21:JuU37 s. 17 f.). Den 13 april 2022 beslu</w:t>
      </w:r>
      <w:r w:rsidR="0097006F">
        <w:rPr>
          <w:rFonts w:ascii="Times New Roman" w:hAnsi="Times New Roman"/>
          <w:sz w:val="20"/>
        </w:rPr>
        <w:softHyphen/>
      </w:r>
      <w:r w:rsidRPr="00721738">
        <w:rPr>
          <w:rFonts w:ascii="Times New Roman" w:hAnsi="Times New Roman"/>
          <w:sz w:val="20"/>
        </w:rPr>
        <w:t>tade regeringen att utredningstiden för Tullbefogenhetsutredningen (Fi 2021:04) förlängs. Uppdraget ska i stället slutredovisas senast den 14 juli 2023. Enligt tilläggsdirektiven ska utredaren analysera och ta ställning till om Tullverket bör få utökade möjligheter att göra fler kontroller av utförsel av varor, analysera behovet och möjligheterna att göra utförsel av stöldgods till ett brott enligt lagen (2000:1225) om straff för smuggling, och vid behov lämna nödvändiga författningsförslag</w:t>
      </w:r>
      <w:r w:rsidR="003B5948">
        <w:rPr>
          <w:rFonts w:ascii="Times New Roman" w:hAnsi="Times New Roman"/>
          <w:sz w:val="20"/>
        </w:rPr>
        <w:t xml:space="preserve"> </w:t>
      </w:r>
      <w:r w:rsidR="003B5948" w:rsidRPr="003B5948">
        <w:rPr>
          <w:rFonts w:ascii="Times New Roman" w:hAnsi="Times New Roman"/>
          <w:sz w:val="20"/>
        </w:rPr>
        <w:t>(dir. 2022:29)</w:t>
      </w:r>
      <w:r w:rsidRPr="00721738">
        <w:rPr>
          <w:rFonts w:ascii="Times New Roman" w:hAnsi="Times New Roman"/>
          <w:sz w:val="20"/>
        </w:rPr>
        <w:t>. Punkten är inte slutbehandlad.</w:t>
      </w:r>
    </w:p>
    <w:p w14:paraId="7647C56F"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punkter är inte slutbehandlade: 2, 5 och 7.</w:t>
      </w:r>
    </w:p>
    <w:p w14:paraId="3A6E38D9" w14:textId="1E25528E" w:rsidR="00721738" w:rsidRPr="00721738" w:rsidRDefault="000E3B77" w:rsidP="0051665D">
      <w:pPr>
        <w:pStyle w:val="Rubrik5utannumrering"/>
      </w:pPr>
      <w:r>
        <w:t>4</w:t>
      </w:r>
      <w:r w:rsidR="005F6F46">
        <w:t>3</w:t>
      </w:r>
      <w:r w:rsidR="00721738" w:rsidRPr="00721738">
        <w:t>. Rskr. 2020/21:416</w:t>
      </w:r>
    </w:p>
    <w:p w14:paraId="3187AAAF" w14:textId="77777777" w:rsidR="00A8134E" w:rsidRPr="00721738" w:rsidRDefault="00A8134E" w:rsidP="0097006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Extra ändringsbudget för</w:t>
      </w:r>
      <w:r w:rsidR="00721738" w:rsidRPr="00721738">
        <w:rPr>
          <w:rFonts w:ascii="Times New Roman" w:hAnsi="Times New Roman"/>
          <w:sz w:val="20"/>
        </w:rPr>
        <w:t> </w:t>
      </w:r>
      <w:r w:rsidRPr="00721738">
        <w:rPr>
          <w:rFonts w:ascii="Times New Roman" w:eastAsiaTheme="minorHAnsi" w:hAnsi="Times New Roman"/>
          <w:sz w:val="20"/>
        </w:rPr>
        <w:t xml:space="preserve">2021 </w:t>
      </w:r>
      <w:r w:rsidR="00125472" w:rsidRPr="00721738">
        <w:rPr>
          <w:rFonts w:ascii="Times New Roman" w:hAnsi="Times New Roman"/>
          <w:sz w:val="20"/>
        </w:rPr>
        <w:t>–</w:t>
      </w:r>
      <w:r w:rsidRPr="00721738">
        <w:rPr>
          <w:rFonts w:ascii="Times New Roman" w:eastAsiaTheme="minorHAnsi" w:hAnsi="Times New Roman"/>
          <w:sz w:val="20"/>
        </w:rPr>
        <w:t xml:space="preserve"> Förlängda ersättningar på </w:t>
      </w:r>
      <w:r w:rsidR="00721738" w:rsidRPr="00721738">
        <w:rPr>
          <w:rFonts w:ascii="Times New Roman" w:hAnsi="Times New Roman"/>
          <w:sz w:val="20"/>
        </w:rPr>
        <w:t>sjuk-försäkringsområdet</w:t>
      </w:r>
      <w:r w:rsidRPr="00721738">
        <w:rPr>
          <w:rFonts w:ascii="Times New Roman" w:eastAsiaTheme="minorHAnsi" w:hAnsi="Times New Roman"/>
          <w:sz w:val="20"/>
        </w:rPr>
        <w:t>, stöd till företag, kultur, idrott och civilsamhälle samt andra åtgärder</w:t>
      </w:r>
    </w:p>
    <w:p w14:paraId="3CABCAD9" w14:textId="77777777" w:rsidR="00A8134E" w:rsidRPr="00721738" w:rsidRDefault="00A8134E" w:rsidP="0097006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2020/21:208</w:t>
      </w:r>
      <w:r w:rsidRPr="00721738" w:rsidDel="00BF6C23">
        <w:rPr>
          <w:rFonts w:ascii="Times New Roman" w:eastAsiaTheme="minorHAnsi" w:hAnsi="Times New Roman"/>
          <w:sz w:val="20"/>
        </w:rPr>
        <w:t xml:space="preserve">, </w:t>
      </w:r>
      <w:r w:rsidRPr="00721738">
        <w:rPr>
          <w:rFonts w:ascii="Times New Roman" w:eastAsiaTheme="minorHAnsi" w:hAnsi="Times New Roman"/>
          <w:sz w:val="20"/>
        </w:rPr>
        <w:t>bet. 2020/21:FiU52</w:t>
      </w:r>
    </w:p>
    <w:p w14:paraId="2591C76B" w14:textId="77777777" w:rsidR="00721738" w:rsidRPr="00721738" w:rsidRDefault="00721738" w:rsidP="0097006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103).</w:t>
      </w:r>
    </w:p>
    <w:p w14:paraId="649C0C84" w14:textId="77777777" w:rsidR="00A8134E" w:rsidRPr="00721738" w:rsidRDefault="00A8134E" w:rsidP="0097006F">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Skrivelsen är inte </w:t>
      </w:r>
      <w:r w:rsidR="009325B9" w:rsidRPr="00721738">
        <w:rPr>
          <w:rFonts w:ascii="Times New Roman" w:eastAsiaTheme="minorHAnsi" w:hAnsi="Times New Roman"/>
          <w:sz w:val="20"/>
        </w:rPr>
        <w:t>slut</w:t>
      </w:r>
      <w:r w:rsidRPr="00721738">
        <w:rPr>
          <w:rFonts w:ascii="Times New Roman" w:eastAsiaTheme="minorHAnsi" w:hAnsi="Times New Roman"/>
          <w:sz w:val="20"/>
        </w:rPr>
        <w:t>behandlad.</w:t>
      </w:r>
    </w:p>
    <w:p w14:paraId="51990A14"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724913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 xml:space="preserve">Punkt 4 om </w:t>
      </w:r>
      <w:r w:rsidRPr="00721738">
        <w:rPr>
          <w:rFonts w:ascii="Times New Roman" w:hAnsi="Times New Roman"/>
          <w:i/>
          <w:iCs/>
          <w:sz w:val="20"/>
        </w:rPr>
        <w:t>stöd vid korttidsarbete för säsongsvarierande verksamhet</w:t>
      </w:r>
      <w:r w:rsidRPr="00721738">
        <w:rPr>
          <w:rFonts w:ascii="Times New Roman" w:hAnsi="Times New Roman"/>
          <w:sz w:val="20"/>
        </w:rPr>
        <w:t>*: Riksdagen har tillkännagett för regeringen det som utskottet anför om flexibiliteten i regelverket för stöd vid korttidsarbete för säsongs-varierande verksamhet (bet. 2020/21:FiU52 s. 26). Den 23 september 2021 tillsatte regeringen en kommitté som ska se över stödet vid korttidsarbete. Kommittén ska bl.a. analysera om regelverket kan förenklas och göras mer flexibelt (dir. 2021:79). Kommitténs förslag har remitterats och remissvaren ska komma in till Finansdepartementet senast den 24 mars 2023. Punkten är inte slutbehandlad.</w:t>
      </w:r>
    </w:p>
    <w:p w14:paraId="50E38654" w14:textId="77777777" w:rsidR="00A8134E" w:rsidRPr="00721738" w:rsidRDefault="00A8134E" w:rsidP="008961D8">
      <w:pPr>
        <w:pStyle w:val="Rubrik4utannumrering"/>
      </w:pPr>
      <w:r w:rsidRPr="00721738">
        <w:t>Riksmötet 2021/2</w:t>
      </w:r>
      <w:r w:rsidR="00F42559" w:rsidRPr="00721738">
        <w:t>2</w:t>
      </w:r>
    </w:p>
    <w:p w14:paraId="43A529E5" w14:textId="2A640E9D" w:rsidR="00A8134E" w:rsidRPr="00721738" w:rsidRDefault="00721738" w:rsidP="008961D8">
      <w:pPr>
        <w:pStyle w:val="Rubrik5utannumrering"/>
        <w:spacing w:before="0"/>
      </w:pPr>
      <w:r w:rsidRPr="00721738">
        <w:t>4</w:t>
      </w:r>
      <w:r w:rsidR="005F6F46">
        <w:t>4</w:t>
      </w:r>
      <w:r w:rsidRPr="00721738">
        <w:t xml:space="preserve">. Rskr. </w:t>
      </w:r>
      <w:r w:rsidR="00A8134E" w:rsidRPr="00721738">
        <w:t>2021/22:16</w:t>
      </w:r>
    </w:p>
    <w:p w14:paraId="324506D1"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En möjlighet till ny anmälan om avstämning av stöd vid korttidsarbete och ett nytt förfarande vid sen anmälan om avstämning</w:t>
      </w:r>
    </w:p>
    <w:p w14:paraId="1D23447D"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2021/22:14, bet. 2021/22:NU6</w:t>
      </w:r>
    </w:p>
    <w:p w14:paraId="6D072A9A" w14:textId="77777777" w:rsidR="00721738" w:rsidRPr="00721738" w:rsidRDefault="00721738" w:rsidP="00355D5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109).</w:t>
      </w:r>
    </w:p>
    <w:p w14:paraId="46FA42D1"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09E222EC"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436266C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effekter av försenat eller uteblivet stöd</w:t>
      </w:r>
      <w:r w:rsidRPr="00721738">
        <w:rPr>
          <w:rFonts w:ascii="Times New Roman" w:hAnsi="Times New Roman"/>
          <w:sz w:val="20"/>
        </w:rPr>
        <w:t>*: Riksdagen har tillkännagett för regeringen det som utskottet anför om att regeringen bör analysera i vilken utsträckning företag hamnat hos Kronofogden utan egen förskyllan genom att utlovat stöd med anledning av coronaviruset försenats eller uteblivit, och vid behov ta initiativ för att hantera de problem som uppkommit för dessa företag på grund av detta (bet. 2021/22:NU6 s. 5 f.). Den 23 september 2021 tillsatte regeringen en kommitté som ska se över stödet vid korttidsarbete (dir. 2021:79). Kommittén ska bl.a. utvärdera stödets betydelse för konkurser samt företagens möjligheter att återstarta efter krisen. Kommitténs förslag har remitterats och remissvaren ska komma in till Finansdepartementet senast den 24 mars 2023. Punkten är inte slutbehandlad.</w:t>
      </w:r>
    </w:p>
    <w:p w14:paraId="310E2FEC" w14:textId="3C8DAF19" w:rsidR="00A8134E" w:rsidRPr="00721738" w:rsidRDefault="00721738" w:rsidP="0051665D">
      <w:pPr>
        <w:pStyle w:val="Rubrik5utannumrering"/>
      </w:pPr>
      <w:bookmarkStart w:id="296" w:name="_Hlk124293828"/>
      <w:r w:rsidRPr="00721738">
        <w:t>4</w:t>
      </w:r>
      <w:r w:rsidR="005F6F46">
        <w:t>5</w:t>
      </w:r>
      <w:r w:rsidRPr="00721738">
        <w:t xml:space="preserve">. Rskr. </w:t>
      </w:r>
      <w:r w:rsidR="00A8134E" w:rsidRPr="00721738">
        <w:t>2021/22:27</w:t>
      </w:r>
    </w:p>
    <w:bookmarkEnd w:id="296"/>
    <w:p w14:paraId="085130BA"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Riksrevisionens rapport om administration i statliga myndigheter</w:t>
      </w:r>
    </w:p>
    <w:p w14:paraId="2DC707B1"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 2020/21:218, bet. 2021/22:FiU12</w:t>
      </w:r>
    </w:p>
    <w:p w14:paraId="477EED03" w14:textId="77777777" w:rsidR="00721738" w:rsidRPr="00721738" w:rsidRDefault="00721738" w:rsidP="00355D5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111).</w:t>
      </w:r>
    </w:p>
    <w:p w14:paraId="6B577284"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14D11769"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47BC886" w14:textId="4C5D0769"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sz w:val="20"/>
        </w:rPr>
        <w:t>Riksrevisionens rapport om administrationen i statliga myndigheter</w:t>
      </w:r>
      <w:r w:rsidRPr="00721738">
        <w:rPr>
          <w:rFonts w:ascii="Times New Roman" w:hAnsi="Times New Roman"/>
          <w:sz w:val="20"/>
        </w:rPr>
        <w:t xml:space="preserve">: </w:t>
      </w:r>
      <w:r w:rsidR="00301CA5">
        <w:rPr>
          <w:rFonts w:ascii="Times New Roman" w:hAnsi="Times New Roman"/>
          <w:sz w:val="20"/>
        </w:rPr>
        <w:t xml:space="preserve">Avsikten är att skrivelsen i denna del kommer att behandlas i samband med att punkten 2 </w:t>
      </w:r>
      <w:r w:rsidR="00301CA5" w:rsidRPr="00301CA5">
        <w:rPr>
          <w:rFonts w:ascii="Times New Roman" w:hAnsi="Times New Roman"/>
          <w:sz w:val="20"/>
        </w:rPr>
        <w:t xml:space="preserve">om anslutning till Statens servicecenter </w:t>
      </w:r>
      <w:r w:rsidR="00301CA5">
        <w:rPr>
          <w:rFonts w:ascii="Times New Roman" w:hAnsi="Times New Roman"/>
          <w:sz w:val="20"/>
        </w:rPr>
        <w:t xml:space="preserve">slutbehandlas. </w:t>
      </w:r>
      <w:r w:rsidR="0017459B">
        <w:rPr>
          <w:rFonts w:ascii="Times New Roman" w:hAnsi="Times New Roman"/>
          <w:sz w:val="20"/>
        </w:rPr>
        <w:t>Punkten är inte slutbehandlad.</w:t>
      </w:r>
    </w:p>
    <w:p w14:paraId="0BC88B0F" w14:textId="0E539B8F"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97" w:name="_Hlk123557127"/>
      <w:r w:rsidRPr="00721738">
        <w:rPr>
          <w:rFonts w:ascii="Times New Roman" w:hAnsi="Times New Roman"/>
          <w:sz w:val="20"/>
        </w:rPr>
        <w:t xml:space="preserve">Punkt 2 om </w:t>
      </w:r>
      <w:r w:rsidRPr="00721738">
        <w:rPr>
          <w:rFonts w:ascii="Times New Roman" w:hAnsi="Times New Roman"/>
          <w:i/>
          <w:iCs/>
          <w:sz w:val="20"/>
        </w:rPr>
        <w:t>anslutning till Statens servicecenter</w:t>
      </w:r>
      <w:r w:rsidRPr="00721738">
        <w:rPr>
          <w:rFonts w:ascii="Times New Roman" w:hAnsi="Times New Roman"/>
          <w:sz w:val="20"/>
        </w:rPr>
        <w:t>*: Riksdagen har tillkännagett för regeringen det som utskottet anför om att regeringen bör vidta åtgärder för att fler myndigheter ska ansluta sig till Statens servicecenters verksamhet för att på så sätt främja en kostnadseffektiv administration i den statliga förvaltningen.</w:t>
      </w:r>
      <w:bookmarkEnd w:id="297"/>
      <w:r w:rsidRPr="00721738">
        <w:rPr>
          <w:rFonts w:ascii="Times New Roman" w:hAnsi="Times New Roman"/>
          <w:sz w:val="20"/>
        </w:rPr>
        <w:t xml:space="preserve"> De myndigheter som väljer egna lösningar ska lämna en redogörelse för orsakerna till detta och de faktiska kostnaderna för de egna lösningarna i jämförelse med vad de hade fått betala för de gemensamma lösningar som finns via Statens servicecenter. Därutöver bör regeringen utreda förutsättningarna för att kommuner och regioner ska kunna ansluta sig till Statens servicecenter (bet. 2021/22</w:t>
      </w:r>
      <w:r w:rsidR="00783EAA">
        <w:rPr>
          <w:rFonts w:ascii="Times New Roman" w:hAnsi="Times New Roman"/>
          <w:sz w:val="20"/>
        </w:rPr>
        <w:t>:</w:t>
      </w:r>
      <w:r w:rsidRPr="00721738">
        <w:rPr>
          <w:rFonts w:ascii="Times New Roman" w:hAnsi="Times New Roman"/>
          <w:sz w:val="20"/>
        </w:rPr>
        <w:t xml:space="preserve">FiU12 s. 9 f.). Regeringen har i regleringsbrevet för budgetåret 2023 avseende Statens servicecenter angett att Statens servicecenter ska verka för att antalet myndigheter som är anslutna till myndighetens lönetjänst respektive e-handelstjänst ökar till att omfatta 60 respektive 40 procent av antalet anställda i staten 2025. </w:t>
      </w:r>
      <w:bookmarkStart w:id="298" w:name="_Hlk123557171"/>
      <w:r w:rsidRPr="00721738">
        <w:rPr>
          <w:rFonts w:ascii="Times New Roman" w:hAnsi="Times New Roman"/>
          <w:sz w:val="20"/>
        </w:rPr>
        <w:t xml:space="preserve">Den 7 juli 2022 beslutade regeringen kommittédirektiven En effektivare samordning av administrativa tjänster genom Statens Servicecenter (dir. 2022:107). Enligt direktiven ges en särskild utredare i uppdrag att bl.a. utvärdera hur centraliseringen av administrativa tjänster till Statens servicecenter har påverkat effektiviteten i den statliga administrationen, förutsättningarna för en ökad anslutning till Statens servicecenters tjänster och vilka ytterligare tjänster som kan samordnas genom myndigheten och som leder till en ökad effektivitet i den statliga administrationen. Vidare ska förutsättningarna för att kommuner och regioner ska kunna ansluta sig till Statens servicecenters administrativa tjänster utredas. Utredningen ska lämna sitt betänkande den 15 september 2023. Punkten är inte </w:t>
      </w:r>
      <w:bookmarkEnd w:id="298"/>
      <w:r w:rsidRPr="00721738">
        <w:rPr>
          <w:rFonts w:ascii="Times New Roman" w:hAnsi="Times New Roman"/>
          <w:sz w:val="20"/>
        </w:rPr>
        <w:t>slut</w:t>
      </w:r>
      <w:r w:rsidR="00355D5A">
        <w:rPr>
          <w:rFonts w:ascii="Times New Roman" w:hAnsi="Times New Roman"/>
          <w:sz w:val="20"/>
        </w:rPr>
        <w:softHyphen/>
      </w:r>
      <w:r w:rsidRPr="00721738">
        <w:rPr>
          <w:rFonts w:ascii="Times New Roman" w:hAnsi="Times New Roman"/>
          <w:sz w:val="20"/>
        </w:rPr>
        <w:t>behandlad.</w:t>
      </w:r>
    </w:p>
    <w:p w14:paraId="278B71C7" w14:textId="01BC4AB3" w:rsidR="00A8134E" w:rsidRPr="00721738" w:rsidRDefault="00721738" w:rsidP="0051665D">
      <w:pPr>
        <w:pStyle w:val="Rubrik5utannumrering"/>
      </w:pPr>
      <w:bookmarkStart w:id="299" w:name="_Hlk123557663"/>
      <w:r w:rsidRPr="00721738">
        <w:t>4</w:t>
      </w:r>
      <w:r w:rsidR="005F6F46">
        <w:t>6</w:t>
      </w:r>
      <w:r w:rsidRPr="00721738">
        <w:t>.</w:t>
      </w:r>
      <w:r w:rsidR="00A8134E" w:rsidRPr="00721738">
        <w:t xml:space="preserve"> Rskr. 2021/22:31</w:t>
      </w:r>
      <w:bookmarkEnd w:id="299"/>
    </w:p>
    <w:p w14:paraId="2B98A308"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Ett förenklat </w:t>
      </w:r>
      <w:r w:rsidR="00721738" w:rsidRPr="00721738">
        <w:rPr>
          <w:rFonts w:ascii="Times New Roman" w:hAnsi="Times New Roman"/>
          <w:sz w:val="20"/>
        </w:rPr>
        <w:t>upphandlingsregelverk</w:t>
      </w:r>
    </w:p>
    <w:p w14:paraId="19B3252D" w14:textId="77777777" w:rsidR="00721738" w:rsidRPr="00721738" w:rsidRDefault="00721738" w:rsidP="00355D5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Prop. 2021/22:5, </w:t>
      </w:r>
      <w:bookmarkStart w:id="300" w:name="_Hlk121477920"/>
      <w:r w:rsidRPr="00721738">
        <w:rPr>
          <w:rFonts w:ascii="Times New Roman" w:hAnsi="Times New Roman"/>
          <w:sz w:val="20"/>
        </w:rPr>
        <w:t>bet. 2021/22:FiU14</w:t>
      </w:r>
      <w:bookmarkEnd w:id="300"/>
    </w:p>
    <w:p w14:paraId="08A5FCD4" w14:textId="77777777" w:rsidR="00721738" w:rsidRPr="00721738" w:rsidRDefault="00721738" w:rsidP="00355D5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113).</w:t>
      </w:r>
    </w:p>
    <w:p w14:paraId="62E0FD72" w14:textId="77777777" w:rsidR="00A8134E" w:rsidRPr="00721738" w:rsidRDefault="00A8134E" w:rsidP="00355D5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6C67F399"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AF93814" w14:textId="26E0C378"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18"/>
          <w:szCs w:val="18"/>
        </w:rPr>
      </w:pPr>
      <w:bookmarkStart w:id="301" w:name="_Hlk123557700"/>
      <w:r w:rsidRPr="00721738">
        <w:rPr>
          <w:rFonts w:ascii="Times New Roman" w:hAnsi="Times New Roman"/>
          <w:sz w:val="20"/>
        </w:rPr>
        <w:t xml:space="preserve">Punkt 2 om </w:t>
      </w:r>
      <w:r w:rsidRPr="00721738">
        <w:rPr>
          <w:rFonts w:ascii="Times New Roman" w:hAnsi="Times New Roman"/>
          <w:i/>
          <w:iCs/>
          <w:sz w:val="20"/>
        </w:rPr>
        <w:t>utvärdering av lagstiftningen om offentlig upphandling avseende små företag och idéburna aktörer</w:t>
      </w:r>
      <w:r w:rsidRPr="00721738">
        <w:rPr>
          <w:rFonts w:ascii="Times New Roman" w:hAnsi="Times New Roman"/>
          <w:sz w:val="20"/>
        </w:rPr>
        <w:t>*: Riksdagen har tillkännagett för regeringen det som utskottet anför om att regeringen bör utvärdera lagstiftningen om offentlig upphandling och se över möjligheterna att öka förutsättningarna för små företag och ideella aktörer att delta i upphandlingar och vinna upphandlingskontrakt i syfte att säkra deras möjligheter att delta i upphandlingar (bet. 2021/22:FiU14 s. 19</w:t>
      </w:r>
      <w:bookmarkEnd w:id="301"/>
      <w:r w:rsidRPr="00721738">
        <w:rPr>
          <w:rFonts w:ascii="Times New Roman" w:hAnsi="Times New Roman"/>
          <w:sz w:val="20"/>
        </w:rPr>
        <w:t> f.). Den lagstiftning som införts efter förslag i propositionen Ett förenklat upphandlingsregelverk (prop. 2021/22:5) trädde i kraft den 1 februari 2022. Upphandlingsmyndigheten har i sitt regleringsbrev för 2023 fått i uppdrag att, mot bakgrund av det förenklade upphandlingsregelverket, följa upp och analysera i vilken utsträckning små företag och idéburna aktörer deltar i offentlig upphandling. Uppföljningen ska belysa utveck</w:t>
      </w:r>
      <w:r w:rsidR="00355D5A">
        <w:rPr>
          <w:rFonts w:ascii="Times New Roman" w:hAnsi="Times New Roman"/>
          <w:sz w:val="20"/>
        </w:rPr>
        <w:softHyphen/>
      </w:r>
      <w:r w:rsidRPr="00721738">
        <w:rPr>
          <w:rFonts w:ascii="Times New Roman" w:hAnsi="Times New Roman"/>
          <w:sz w:val="20"/>
        </w:rPr>
        <w:t>lingen inom olika branscher, med fokus på organisationernas bidrag till offentligt finansierade välfärdstjänster. Myndigheten ska vid behov lämna förslag på ytterligare åtgärder för att underlätta för små företag och idéburna aktörer att delta i offentlig upphandling. Uppdraget ska delredo</w:t>
      </w:r>
      <w:r w:rsidR="005E5E41">
        <w:rPr>
          <w:rFonts w:ascii="Times New Roman" w:hAnsi="Times New Roman"/>
          <w:sz w:val="20"/>
        </w:rPr>
        <w:softHyphen/>
      </w:r>
      <w:r w:rsidRPr="00721738">
        <w:rPr>
          <w:rFonts w:ascii="Times New Roman" w:hAnsi="Times New Roman"/>
          <w:sz w:val="20"/>
        </w:rPr>
        <w:t>visas senast den 31 mars 2024 och slutredovisas senast den 31 mars 2025. Punkten är inte slutbehandlad.</w:t>
      </w:r>
    </w:p>
    <w:p w14:paraId="75E94F13" w14:textId="3E6A499B" w:rsidR="00721738" w:rsidRPr="00721738" w:rsidRDefault="00721738" w:rsidP="0051665D">
      <w:pPr>
        <w:pStyle w:val="Rubrik5utannumrering"/>
      </w:pPr>
      <w:r w:rsidRPr="00721738">
        <w:t>4</w:t>
      </w:r>
      <w:r w:rsidR="005F6F46">
        <w:t>7</w:t>
      </w:r>
      <w:r w:rsidRPr="00721738">
        <w:t>. Rskr. 2021/22:46</w:t>
      </w:r>
    </w:p>
    <w:p w14:paraId="128B76D4" w14:textId="77777777" w:rsidR="00A8134E" w:rsidRPr="00721738" w:rsidRDefault="00A8134E" w:rsidP="00C46B28">
      <w:pPr>
        <w:pStyle w:val="Brdtext"/>
        <w:jc w:val="left"/>
      </w:pPr>
      <w:r w:rsidRPr="00721738">
        <w:t>Statens budget</w:t>
      </w:r>
      <w:r w:rsidR="00721738" w:rsidRPr="00721738">
        <w:t> </w:t>
      </w:r>
      <w:r w:rsidRPr="00721738">
        <w:t>2022 – Rambeslutet</w:t>
      </w:r>
    </w:p>
    <w:p w14:paraId="0B5A5E4A" w14:textId="77777777" w:rsidR="00A8134E" w:rsidRPr="006D4BEA" w:rsidRDefault="00A8134E" w:rsidP="00C46B28">
      <w:pPr>
        <w:pStyle w:val="Brdtext"/>
        <w:jc w:val="left"/>
        <w:rPr>
          <w:lang w:val="en-GB"/>
        </w:rPr>
      </w:pPr>
      <w:r w:rsidRPr="00213753">
        <w:t>Prop. 2021/22:1, prop. </w:t>
      </w:r>
      <w:r w:rsidRPr="006D4BEA">
        <w:rPr>
          <w:lang w:val="en-GB"/>
        </w:rPr>
        <w:t>2021/22:16, prop.</w:t>
      </w:r>
      <w:r w:rsidR="00721738" w:rsidRPr="006D4BEA">
        <w:rPr>
          <w:lang w:val="en-GB"/>
        </w:rPr>
        <w:t> 2021/22:20, prop. </w:t>
      </w:r>
      <w:r w:rsidRPr="006D4BEA">
        <w:rPr>
          <w:lang w:val="en-GB"/>
        </w:rPr>
        <w:t>2021/22:25, prop. 2021/22:33, prop. 2021/22:34, bet. 2021/22:FiU1</w:t>
      </w:r>
    </w:p>
    <w:p w14:paraId="24DFE3FF" w14:textId="77777777" w:rsidR="00721738" w:rsidRPr="00721738" w:rsidRDefault="00721738" w:rsidP="00C46B28">
      <w:pPr>
        <w:pStyle w:val="Brdtext"/>
        <w:jc w:val="left"/>
      </w:pPr>
      <w:r w:rsidRPr="00721738">
        <w:t>Tidigare redovisad, se skr. 2021/22:75 (Fi 115).</w:t>
      </w:r>
    </w:p>
    <w:p w14:paraId="3C3A806F" w14:textId="77777777" w:rsidR="00A8134E" w:rsidRPr="00721738" w:rsidRDefault="00A8134E" w:rsidP="00C46B28">
      <w:pPr>
        <w:pStyle w:val="Brdtext"/>
        <w:jc w:val="left"/>
      </w:pPr>
      <w:r w:rsidRPr="00721738">
        <w:t>Skrivelsen är inte slutbehandlad.</w:t>
      </w:r>
    </w:p>
    <w:p w14:paraId="2B5DF126"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DF91BF1" w14:textId="156DF8D8"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riktlinjerna för den ekonomiska politiken och budgetpolitiken</w:t>
      </w:r>
      <w:r w:rsidRPr="00721738">
        <w:rPr>
          <w:rFonts w:ascii="Times New Roman" w:hAnsi="Times New Roman"/>
          <w:sz w:val="20"/>
        </w:rPr>
        <w:t xml:space="preserve">, </w:t>
      </w:r>
      <w:r w:rsidR="00890A6F">
        <w:rPr>
          <w:rFonts w:ascii="Times New Roman" w:hAnsi="Times New Roman"/>
          <w:sz w:val="20"/>
        </w:rPr>
        <w:t>p</w:t>
      </w:r>
      <w:r w:rsidRPr="00721738">
        <w:rPr>
          <w:rFonts w:ascii="Times New Roman" w:hAnsi="Times New Roman"/>
          <w:sz w:val="20"/>
        </w:rPr>
        <w:t xml:space="preserve">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a) </w:t>
      </w:r>
      <w:r w:rsidRPr="00721738">
        <w:rPr>
          <w:rFonts w:ascii="Times New Roman" w:hAnsi="Times New Roman"/>
          <w:i/>
          <w:iCs/>
          <w:sz w:val="20"/>
        </w:rPr>
        <w:t>utgiftstak för staten</w:t>
      </w:r>
      <w:r w:rsidRPr="00721738">
        <w:rPr>
          <w:rFonts w:ascii="Times New Roman" w:hAnsi="Times New Roman"/>
          <w:sz w:val="20"/>
        </w:rPr>
        <w:t xml:space="preserve">, d) avseende punkten a) </w:t>
      </w:r>
      <w:r w:rsidRPr="00721738">
        <w:rPr>
          <w:rFonts w:ascii="Times New Roman" w:hAnsi="Times New Roman"/>
          <w:i/>
          <w:iCs/>
          <w:sz w:val="20"/>
        </w:rPr>
        <w:t>beräkningen av inkomster i statens budget 2022</w:t>
      </w:r>
      <w:r w:rsidRPr="00721738">
        <w:rPr>
          <w:rFonts w:ascii="Times New Roman" w:hAnsi="Times New Roman"/>
          <w:sz w:val="20"/>
        </w:rPr>
        <w:t xml:space="preserve">, n) </w:t>
      </w:r>
      <w:r w:rsidRPr="00721738">
        <w:rPr>
          <w:rFonts w:ascii="Times New Roman" w:hAnsi="Times New Roman"/>
          <w:i/>
          <w:iCs/>
          <w:sz w:val="20"/>
        </w:rPr>
        <w:t xml:space="preserve">ålderspensionssystemets utgifter 2022 </w:t>
      </w:r>
      <w:r w:rsidRPr="00721738">
        <w:rPr>
          <w:rFonts w:ascii="Times New Roman" w:hAnsi="Times New Roman"/>
          <w:sz w:val="20"/>
        </w:rPr>
        <w:t>och punkt 6</w:t>
      </w:r>
      <w:r w:rsidRPr="00721738">
        <w:rPr>
          <w:rFonts w:ascii="Times New Roman" w:hAnsi="Times New Roman"/>
          <w:i/>
          <w:iCs/>
          <w:sz w:val="20"/>
        </w:rPr>
        <w:t xml:space="preserve"> </w:t>
      </w:r>
      <w:r w:rsidRPr="00890A6F">
        <w:rPr>
          <w:rFonts w:ascii="Times New Roman" w:hAnsi="Times New Roman"/>
          <w:sz w:val="20"/>
        </w:rPr>
        <w:t>om</w:t>
      </w:r>
      <w:r w:rsidRPr="00721738">
        <w:rPr>
          <w:rFonts w:ascii="Times New Roman" w:hAnsi="Times New Roman"/>
          <w:i/>
          <w:iCs/>
          <w:sz w:val="20"/>
        </w:rPr>
        <w:t xml:space="preserve"> bemyndigande om att överskrida anslag</w:t>
      </w:r>
      <w:r w:rsidRPr="00721738">
        <w:rPr>
          <w:rFonts w:ascii="Times New Roman" w:hAnsi="Times New Roman"/>
          <w:sz w:val="20"/>
        </w:rPr>
        <w:t>: Avsikten är att skrivelsen i dessa delar kommer att behandlas i regeringens skrivelse Årsredovisning för staten 2022. Punkterna är inte slutbehandlade.</w:t>
      </w:r>
    </w:p>
    <w:p w14:paraId="68B1BDEC" w14:textId="20558E1A"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c) </w:t>
      </w:r>
      <w:r w:rsidRPr="00721738">
        <w:rPr>
          <w:rFonts w:ascii="Times New Roman" w:hAnsi="Times New Roman"/>
          <w:i/>
          <w:iCs/>
          <w:sz w:val="20"/>
        </w:rPr>
        <w:t>övriga utgifter i statens budget 2022</w:t>
      </w:r>
      <w:r w:rsidRPr="00721738">
        <w:rPr>
          <w:rFonts w:ascii="Times New Roman" w:hAnsi="Times New Roman"/>
          <w:sz w:val="20"/>
        </w:rPr>
        <w:t>: Den 13 januari 2022 beslutade regeringen att skriva av ärendet i de delar som avser godkännande av beräkningen av förändringen av anslagsbehållningar för 2022 och beräkningen av Riksgäldskontorets nettoutlåning för 2022. Den 25 januari 2022 översände Regeringskansliet skrivelsen avseende beräkningen av Riksgäldskontorets nettoutlåning för 2022 till Riksgälds</w:t>
      </w:r>
      <w:r w:rsidR="005E5E41">
        <w:rPr>
          <w:rFonts w:ascii="Times New Roman" w:hAnsi="Times New Roman"/>
          <w:sz w:val="20"/>
        </w:rPr>
        <w:softHyphen/>
      </w:r>
      <w:r w:rsidRPr="00721738">
        <w:rPr>
          <w:rFonts w:ascii="Times New Roman" w:hAnsi="Times New Roman"/>
          <w:sz w:val="20"/>
        </w:rPr>
        <w:t>kontoret för kännedom och beaktande. Avsikten är att skrivelsen i den del som avser den kassamässiga korrigeringen för 2022 ska behandlas i regeringens skrivelse Årsredovisning för staten 2022. Punkten är inte slutbehandlad.</w:t>
      </w:r>
    </w:p>
    <w:p w14:paraId="05CFEA9E" w14:textId="562C75D5"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02" w:name="_Hlk122598663"/>
      <w:r w:rsidRPr="00721738">
        <w:rPr>
          <w:rFonts w:ascii="Times New Roman" w:hAnsi="Times New Roman"/>
          <w:sz w:val="20"/>
        </w:rPr>
        <w:t xml:space="preserve">Punkt 2 om </w:t>
      </w:r>
      <w:r w:rsidRPr="00721738">
        <w:rPr>
          <w:rFonts w:ascii="Times New Roman" w:hAnsi="Times New Roman"/>
          <w:i/>
          <w:sz w:val="20"/>
        </w:rPr>
        <w:t>rambeslutet – utgiftstak, utgiftsramar och inkomsterna i statens budget</w:t>
      </w:r>
      <w:r w:rsidRPr="00721738">
        <w:rPr>
          <w:rFonts w:ascii="Times New Roman" w:hAnsi="Times New Roman"/>
          <w:sz w:val="20"/>
        </w:rPr>
        <w:t xml:space="preserve">, m) </w:t>
      </w:r>
      <w:r w:rsidRPr="00721738">
        <w:rPr>
          <w:rFonts w:ascii="Times New Roman" w:hAnsi="Times New Roman"/>
          <w:i/>
          <w:sz w:val="20"/>
        </w:rPr>
        <w:t>övriga förslag som ligger till grund för beräkningen av statens inkomster 2022</w:t>
      </w:r>
      <w:r w:rsidRPr="00721738">
        <w:rPr>
          <w:rFonts w:ascii="Times New Roman" w:hAnsi="Times New Roman"/>
          <w:sz w:val="20"/>
        </w:rPr>
        <w:t xml:space="preserve">, </w:t>
      </w:r>
      <w:bookmarkStart w:id="303" w:name="_Hlk124323025"/>
      <w:r w:rsidRPr="00721738">
        <w:rPr>
          <w:rFonts w:ascii="Times New Roman" w:hAnsi="Times New Roman"/>
          <w:sz w:val="20"/>
        </w:rPr>
        <w:t>1, 2, 3 och 4</w:t>
      </w:r>
      <w:bookmarkEnd w:id="303"/>
      <w:r w:rsidRPr="00721738">
        <w:rPr>
          <w:rFonts w:ascii="Times New Roman" w:hAnsi="Times New Roman"/>
          <w:sz w:val="20"/>
        </w:rPr>
        <w:t xml:space="preserve">: Regeringen medgav i beslut den 16 december 2021 Statens fastighetsverk att under 2022 eller 2023 överlåta fastigheterna Stockholm Cepheus 2 och 3 till ett belopp om lägst 120 000 000 kronor (Fi2017/04023). Överlåtelseavtal tecknades den 21 december 2022. Regeringen medgav vidare genom beslut den 16 december 2021 Statens fastighetsverk att under 2022 överlåta fastigheten på 3900 Nebraska Avenue i Washington D.C. till ett belopp om lägst 109 000 000 kronor (Fi2020/00135, Fi2021/02221 och Fi2021/02777). Överlåtelseavtal tecknades den </w:t>
      </w:r>
      <w:r w:rsidR="004D20EC">
        <w:rPr>
          <w:rFonts w:ascii="Times New Roman" w:hAnsi="Times New Roman"/>
          <w:sz w:val="20"/>
        </w:rPr>
        <w:t>28</w:t>
      </w:r>
      <w:r w:rsidR="00F863AC">
        <w:rPr>
          <w:rFonts w:ascii="Times New Roman" w:hAnsi="Times New Roman"/>
          <w:sz w:val="20"/>
        </w:rPr>
        <w:t xml:space="preserve"> </w:t>
      </w:r>
      <w:r w:rsidRPr="00721738">
        <w:rPr>
          <w:rFonts w:ascii="Times New Roman" w:hAnsi="Times New Roman"/>
          <w:sz w:val="20"/>
        </w:rPr>
        <w:t xml:space="preserve">december 2022. </w:t>
      </w:r>
      <w:r w:rsidR="00CB2E31">
        <w:rPr>
          <w:rFonts w:ascii="Times New Roman" w:hAnsi="Times New Roman"/>
          <w:sz w:val="20"/>
        </w:rPr>
        <w:t xml:space="preserve">Avsikten är att skrivelsen i </w:t>
      </w:r>
      <w:r w:rsidR="00CB2E31" w:rsidRPr="00B61FCE">
        <w:rPr>
          <w:rFonts w:ascii="Times New Roman" w:hAnsi="Times New Roman"/>
          <w:sz w:val="20"/>
        </w:rPr>
        <w:t>denna del</w:t>
      </w:r>
      <w:r w:rsidR="00CB2E31">
        <w:rPr>
          <w:rFonts w:ascii="Times New Roman" w:hAnsi="Times New Roman"/>
          <w:sz w:val="20"/>
        </w:rPr>
        <w:t xml:space="preserve"> kommer att slutbehandlas </w:t>
      </w:r>
      <w:r w:rsidR="00CB2E31" w:rsidRPr="00B61FCE">
        <w:rPr>
          <w:rFonts w:ascii="Times New Roman" w:hAnsi="Times New Roman"/>
          <w:sz w:val="20"/>
        </w:rPr>
        <w:t xml:space="preserve">genom att en redovisning lämnas </w:t>
      </w:r>
      <w:r w:rsidR="00CB2E31">
        <w:rPr>
          <w:rFonts w:ascii="Times New Roman" w:hAnsi="Times New Roman"/>
          <w:sz w:val="20"/>
        </w:rPr>
        <w:t xml:space="preserve">i </w:t>
      </w:r>
      <w:r w:rsidR="00CB2E31" w:rsidRPr="00B61FCE">
        <w:rPr>
          <w:rFonts w:ascii="Times New Roman" w:hAnsi="Times New Roman"/>
          <w:sz w:val="20"/>
        </w:rPr>
        <w:t>budgetpropositionen för</w:t>
      </w:r>
      <w:r w:rsidR="00CB2E31">
        <w:rPr>
          <w:rFonts w:ascii="Times New Roman" w:hAnsi="Times New Roman"/>
          <w:sz w:val="20"/>
        </w:rPr>
        <w:t> </w:t>
      </w:r>
      <w:r w:rsidR="00CB2E31" w:rsidRPr="00B61FCE">
        <w:rPr>
          <w:rFonts w:ascii="Times New Roman" w:hAnsi="Times New Roman"/>
          <w:sz w:val="20"/>
        </w:rPr>
        <w:t>2024</w:t>
      </w:r>
      <w:r w:rsidR="00CB2E31">
        <w:rPr>
          <w:rFonts w:ascii="Times New Roman" w:hAnsi="Times New Roman"/>
          <w:sz w:val="20"/>
        </w:rPr>
        <w:t xml:space="preserve">. </w:t>
      </w:r>
      <w:r w:rsidRPr="00721738">
        <w:rPr>
          <w:rFonts w:ascii="Times New Roman" w:hAnsi="Times New Roman"/>
          <w:sz w:val="20"/>
        </w:rPr>
        <w:t xml:space="preserve">Punkten är </w:t>
      </w:r>
      <w:r w:rsidR="00197EC4" w:rsidRPr="00197EC4">
        <w:rPr>
          <w:rFonts w:ascii="Times New Roman" w:hAnsi="Times New Roman"/>
          <w:sz w:val="20"/>
        </w:rPr>
        <w:t xml:space="preserve">inte </w:t>
      </w:r>
      <w:r w:rsidRPr="00721738">
        <w:rPr>
          <w:rFonts w:ascii="Times New Roman" w:hAnsi="Times New Roman"/>
          <w:sz w:val="20"/>
        </w:rPr>
        <w:t>slutbehandlad.</w:t>
      </w:r>
    </w:p>
    <w:bookmarkEnd w:id="302"/>
    <w:p w14:paraId="146867BF"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xml:space="preserve"> o) </w:t>
      </w:r>
      <w:r w:rsidRPr="00721738">
        <w:rPr>
          <w:rFonts w:ascii="Times New Roman" w:hAnsi="Times New Roman"/>
          <w:i/>
          <w:iCs/>
          <w:sz w:val="20"/>
        </w:rPr>
        <w:t>preliminära utgiftsramar och beräkningar i statens budget 2023 och 2024</w:t>
      </w:r>
      <w:r w:rsidRPr="00721738">
        <w:rPr>
          <w:rFonts w:ascii="Times New Roman" w:hAnsi="Times New Roman"/>
          <w:sz w:val="20"/>
        </w:rPr>
        <w:t>: Skrivelsen har i denna del slutbehandlats i budgetpropositionen för 2023 (prop. 2022/23:1 Förslag till statens budget, finansplan m.m. avsnitt 5 och 6). Punkten är slutbehandlad.</w:t>
      </w:r>
    </w:p>
    <w:p w14:paraId="0460D4A5" w14:textId="70EE176D"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punkter är inte slutbehandlade: 1, 2 a), c), d) avseende punkt a</w:t>
      </w:r>
      <w:r w:rsidR="00E768C6">
        <w:rPr>
          <w:rFonts w:ascii="Times New Roman" w:hAnsi="Times New Roman"/>
          <w:sz w:val="20"/>
        </w:rPr>
        <w:t>, m)</w:t>
      </w:r>
      <w:r w:rsidRPr="00721738">
        <w:rPr>
          <w:rFonts w:ascii="Times New Roman" w:hAnsi="Times New Roman"/>
          <w:sz w:val="20"/>
        </w:rPr>
        <w:t xml:space="preserve"> och n) samt 6.</w:t>
      </w:r>
    </w:p>
    <w:p w14:paraId="11CA71A5" w14:textId="66248342" w:rsidR="00A8134E" w:rsidRPr="00721738" w:rsidRDefault="00721738" w:rsidP="0051665D">
      <w:pPr>
        <w:pStyle w:val="Rubrik5utannumrering"/>
      </w:pPr>
      <w:r w:rsidRPr="00721738">
        <w:t>4</w:t>
      </w:r>
      <w:r w:rsidR="005F6F46">
        <w:t>8</w:t>
      </w:r>
      <w:r w:rsidRPr="00721738">
        <w:t xml:space="preserve">. Rskr. </w:t>
      </w:r>
      <w:r w:rsidR="00A8134E" w:rsidRPr="00721738">
        <w:t>2021/22:101</w:t>
      </w:r>
    </w:p>
    <w:p w14:paraId="1E768728"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Riskskatt för kreditinstitut</w:t>
      </w:r>
    </w:p>
    <w:p w14:paraId="442BD68F"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Prop. 2021/22:26, </w:t>
      </w:r>
      <w:bookmarkStart w:id="304" w:name="_Hlk121764198"/>
      <w:r w:rsidRPr="00721738">
        <w:rPr>
          <w:rFonts w:ascii="Times New Roman" w:hAnsi="Times New Roman"/>
          <w:sz w:val="20"/>
        </w:rPr>
        <w:t>bet. 2021/22:SkU11</w:t>
      </w:r>
      <w:bookmarkEnd w:id="304"/>
    </w:p>
    <w:p w14:paraId="60D2FB4C"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126).</w:t>
      </w:r>
    </w:p>
    <w:p w14:paraId="18FF7A2A"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1BFE51C9"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944C2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undantag för Kommuninvest m.m.</w:t>
      </w:r>
      <w:r w:rsidRPr="00721738">
        <w:rPr>
          <w:rFonts w:ascii="Times New Roman" w:hAnsi="Times New Roman"/>
          <w:sz w:val="20"/>
        </w:rPr>
        <w:t>*: Riksdagen har tillkännagett för regeringen det som utskottet anför om undantag för Kommuninvest och om kompensation (bet. 2021/22:SkU11 s. 15 f.). Regeringen för en dialog med Europeiska kommissionen om riskskatt för kreditinstitut. Punkten är inte slutbehandlad.</w:t>
      </w:r>
    </w:p>
    <w:p w14:paraId="023A86F5" w14:textId="2A93AD0A"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lokalt förankrad bankverksamhet</w:t>
      </w:r>
      <w:r w:rsidRPr="00721738">
        <w:rPr>
          <w:rFonts w:ascii="Times New Roman" w:hAnsi="Times New Roman"/>
          <w:sz w:val="20"/>
        </w:rPr>
        <w:t>*: Riksdagen har tillkännagett för regeringen det som utskottet anför om lokalt förankrad bankverksamhet (bet. 2021/22:SkU11 s. 18). Regeringen har för avsikt att analysera frågan. Punkten är inte slutbehandlad.</w:t>
      </w:r>
    </w:p>
    <w:p w14:paraId="1A58121D" w14:textId="45515B34"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4 om </w:t>
      </w:r>
      <w:r w:rsidRPr="00721738">
        <w:rPr>
          <w:rFonts w:ascii="Times New Roman" w:hAnsi="Times New Roman"/>
          <w:i/>
          <w:iCs/>
          <w:sz w:val="20"/>
        </w:rPr>
        <w:t>skadliga effekter</w:t>
      </w:r>
      <w:r w:rsidRPr="00721738">
        <w:rPr>
          <w:rFonts w:ascii="Times New Roman" w:hAnsi="Times New Roman"/>
          <w:sz w:val="20"/>
        </w:rPr>
        <w:t>*: Riksdagen har tillkännagett för rege</w:t>
      </w:r>
      <w:r w:rsidRPr="00721738">
        <w:rPr>
          <w:rFonts w:ascii="Times New Roman" w:hAnsi="Times New Roman"/>
          <w:sz w:val="20"/>
        </w:rPr>
        <w:softHyphen/>
        <w:t>ringen det som utskottet anför om skadliga effekter (bet. 2021/22:SkU11 s. 18 f.). Regeringen har för avsikt att följa frågan. Punkten är inte slutbehandlad.</w:t>
      </w:r>
    </w:p>
    <w:p w14:paraId="3FBBA35A" w14:textId="5E886383"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punkter är inte slutbehandlade: 2, 3 och 4.</w:t>
      </w:r>
    </w:p>
    <w:p w14:paraId="10F9274E" w14:textId="6BF5B5F7" w:rsidR="0017440F" w:rsidRPr="006B7C1B" w:rsidRDefault="005F6F46" w:rsidP="0017440F">
      <w:pPr>
        <w:pStyle w:val="Rubrik5utannumrering"/>
        <w:rPr>
          <w:highlight w:val="yellow"/>
        </w:rPr>
      </w:pPr>
      <w:r>
        <w:t>49</w:t>
      </w:r>
      <w:r w:rsidR="0017440F" w:rsidRPr="006B7C1B">
        <w:t xml:space="preserve">. Rskr. 2021/22:113 </w:t>
      </w:r>
    </w:p>
    <w:p w14:paraId="4165A045" w14:textId="77777777" w:rsidR="0017440F" w:rsidRDefault="0017440F" w:rsidP="0017440F">
      <w:pPr>
        <w:pStyle w:val="Brdtext"/>
      </w:pPr>
      <w:r>
        <w:t>Utgiftsområde 24 Näringsliv</w:t>
      </w:r>
    </w:p>
    <w:p w14:paraId="72C25519" w14:textId="77777777" w:rsidR="0017440F" w:rsidRDefault="0017440F" w:rsidP="0017440F">
      <w:pPr>
        <w:pStyle w:val="Brdtext"/>
        <w:jc w:val="left"/>
        <w:rPr>
          <w:color w:val="000000" w:themeColor="text1"/>
        </w:rPr>
      </w:pPr>
      <w:r w:rsidRPr="00895D1A">
        <w:rPr>
          <w:color w:val="000000" w:themeColor="text1"/>
        </w:rPr>
        <w:t>Prop.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1</w:t>
      </w:r>
      <w:r w:rsidRPr="00895D1A">
        <w:rPr>
          <w:color w:val="000000" w:themeColor="text1"/>
        </w:rPr>
        <w:t>, 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N</w:t>
      </w:r>
      <w:r w:rsidRPr="00895D1A">
        <w:rPr>
          <w:color w:val="000000" w:themeColor="text1"/>
        </w:rPr>
        <w:t>U</w:t>
      </w:r>
      <w:r>
        <w:rPr>
          <w:color w:val="000000" w:themeColor="text1"/>
        </w:rPr>
        <w:t>1</w:t>
      </w:r>
      <w:r w:rsidRPr="00895D1A">
        <w:rPr>
          <w:color w:val="000000" w:themeColor="text1"/>
        </w:rPr>
        <w:t xml:space="preserve">  </w:t>
      </w:r>
    </w:p>
    <w:p w14:paraId="24479EB6" w14:textId="77777777" w:rsidR="0017440F" w:rsidRPr="009B7067" w:rsidRDefault="0017440F" w:rsidP="0017440F">
      <w:pPr>
        <w:pStyle w:val="Brdtextmedindrag"/>
        <w:ind w:firstLine="0"/>
        <w:jc w:val="left"/>
      </w:pPr>
      <w:r>
        <w:t>Tidigare redovisad, se skr.</w:t>
      </w:r>
      <w:r>
        <w:rPr>
          <w:color w:val="000000" w:themeColor="text1"/>
        </w:rPr>
        <w:t xml:space="preserve"> </w:t>
      </w:r>
      <w:r w:rsidRPr="00FD4D99">
        <w:rPr>
          <w:color w:val="000000" w:themeColor="text1"/>
        </w:rPr>
        <w:t>2021/22:75 (N 69)</w:t>
      </w:r>
      <w:r>
        <w:rPr>
          <w:color w:val="000000" w:themeColor="text1"/>
        </w:rPr>
        <w:t>.</w:t>
      </w:r>
      <w:r w:rsidRPr="009B7067">
        <w:t xml:space="preserve"> </w:t>
      </w:r>
    </w:p>
    <w:p w14:paraId="6AA0850E" w14:textId="78E52511" w:rsidR="0017440F" w:rsidRPr="00FA035A" w:rsidRDefault="0017440F" w:rsidP="0017440F">
      <w:pPr>
        <w:pStyle w:val="Brdtextmedindrag"/>
        <w:ind w:firstLine="0"/>
      </w:pPr>
      <w:r>
        <w:t xml:space="preserve">Skrivelsen är slutbehandlad. </w:t>
      </w:r>
    </w:p>
    <w:p w14:paraId="2B1D5B3B" w14:textId="77777777" w:rsidR="0017440F" w:rsidRDefault="0017440F" w:rsidP="0017440F">
      <w:pPr>
        <w:pStyle w:val="Brdtextmedindrag"/>
      </w:pPr>
    </w:p>
    <w:p w14:paraId="2041A48D" w14:textId="77777777" w:rsidR="0017440F" w:rsidRPr="003E7624" w:rsidRDefault="0017440F" w:rsidP="0017440F">
      <w:pPr>
        <w:pStyle w:val="Brdtext"/>
      </w:pPr>
      <w:r>
        <w:t xml:space="preserve">Punkt 2 om </w:t>
      </w:r>
      <w:r w:rsidRPr="00F31011">
        <w:rPr>
          <w:i/>
          <w:iCs/>
        </w:rPr>
        <w:t>statens budget inom utgiftsområde 24</w:t>
      </w:r>
      <w:r w:rsidRPr="003E7624">
        <w:t>:</w:t>
      </w:r>
    </w:p>
    <w:p w14:paraId="11527EF5" w14:textId="77777777" w:rsidR="0017440F" w:rsidRPr="003C6EBA" w:rsidRDefault="0017440F" w:rsidP="0017440F">
      <w:pPr>
        <w:pStyle w:val="Brdtextmedindrag"/>
        <w:rPr>
          <w:i/>
          <w:iCs/>
          <w:color w:val="000000" w:themeColor="text1"/>
        </w:rPr>
      </w:pPr>
      <w:r w:rsidRPr="00786614">
        <w:rPr>
          <w:i/>
          <w:color w:val="000000" w:themeColor="text1"/>
        </w:rPr>
        <w:t xml:space="preserve">c) </w:t>
      </w:r>
      <w:r>
        <w:rPr>
          <w:i/>
          <w:color w:val="000000" w:themeColor="text1"/>
        </w:rPr>
        <w:t>S</w:t>
      </w:r>
      <w:r w:rsidRPr="00786614">
        <w:rPr>
          <w:i/>
          <w:color w:val="000000" w:themeColor="text1"/>
        </w:rPr>
        <w:t>pecialfastigheter Sverige Aktiebolag</w:t>
      </w:r>
      <w:r>
        <w:rPr>
          <w:iCs/>
          <w:color w:val="000000" w:themeColor="text1"/>
        </w:rPr>
        <w:t xml:space="preserve">: </w:t>
      </w:r>
      <w:r w:rsidRPr="00C27931">
        <w:rPr>
          <w:color w:val="000000" w:themeColor="text1"/>
        </w:rPr>
        <w:t xml:space="preserve">Riksdagen </w:t>
      </w:r>
      <w:r>
        <w:rPr>
          <w:color w:val="000000" w:themeColor="text1"/>
        </w:rPr>
        <w:t xml:space="preserve">har </w:t>
      </w:r>
      <w:r w:rsidRPr="009460FF">
        <w:rPr>
          <w:color w:val="000000" w:themeColor="text1"/>
        </w:rPr>
        <w:t>godkän</w:t>
      </w:r>
      <w:r>
        <w:rPr>
          <w:color w:val="000000" w:themeColor="text1"/>
        </w:rPr>
        <w:t>t</w:t>
      </w:r>
      <w:r w:rsidRPr="009460FF">
        <w:rPr>
          <w:color w:val="000000" w:themeColor="text1"/>
        </w:rPr>
        <w:t xml:space="preserve"> att uppdraget för Specialfastigheter Sverige Aktie</w:t>
      </w:r>
      <w:r>
        <w:rPr>
          <w:color w:val="000000" w:themeColor="text1"/>
        </w:rPr>
        <w:softHyphen/>
      </w:r>
      <w:r w:rsidRPr="009460FF">
        <w:rPr>
          <w:color w:val="000000" w:themeColor="text1"/>
        </w:rPr>
        <w:t>bolag ändras i enlighet med regeringens förslag</w:t>
      </w:r>
      <w:r>
        <w:rPr>
          <w:color w:val="000000" w:themeColor="text1"/>
        </w:rPr>
        <w:t xml:space="preserve"> (prop. 2021/22:1 utg.omr. 24 avsnitt 3.5.1 s. 43 f., bet. 2021/22:NU1)</w:t>
      </w:r>
      <w:r w:rsidRPr="00C27931">
        <w:rPr>
          <w:color w:val="000000" w:themeColor="text1"/>
        </w:rPr>
        <w:t xml:space="preserve">. </w:t>
      </w:r>
      <w:r w:rsidRPr="009736BF">
        <w:rPr>
          <w:color w:val="000000" w:themeColor="text1"/>
        </w:rPr>
        <w:t xml:space="preserve">Vid bolagsstämma i nämnda bolag den 22 april 2022 ändrades bolagets uppdrag i enlighet med vad riksdagen godkänt. </w:t>
      </w:r>
      <w:r w:rsidRPr="00360CD8">
        <w:rPr>
          <w:color w:val="000000" w:themeColor="text1"/>
        </w:rPr>
        <w:t>Rege</w:t>
      </w:r>
      <w:r>
        <w:rPr>
          <w:color w:val="000000" w:themeColor="text1"/>
        </w:rPr>
        <w:softHyphen/>
      </w:r>
      <w:r w:rsidRPr="00360CD8">
        <w:rPr>
          <w:color w:val="000000" w:themeColor="text1"/>
        </w:rPr>
        <w:t xml:space="preserve">ringen beslutade </w:t>
      </w:r>
      <w:r>
        <w:rPr>
          <w:color w:val="000000" w:themeColor="text1"/>
        </w:rPr>
        <w:t>därför</w:t>
      </w:r>
      <w:r w:rsidRPr="00360CD8">
        <w:rPr>
          <w:color w:val="000000" w:themeColor="text1"/>
        </w:rPr>
        <w:t xml:space="preserve"> den </w:t>
      </w:r>
      <w:r>
        <w:rPr>
          <w:color w:val="000000" w:themeColor="text1"/>
        </w:rPr>
        <w:t>1 september</w:t>
      </w:r>
      <w:r w:rsidRPr="00360CD8">
        <w:rPr>
          <w:color w:val="000000" w:themeColor="text1"/>
        </w:rPr>
        <w:t xml:space="preserve"> 2022 att skriva av ärendet.</w:t>
      </w:r>
      <w:r>
        <w:rPr>
          <w:color w:val="000000" w:themeColor="text1"/>
        </w:rPr>
        <w:t xml:space="preserve"> </w:t>
      </w:r>
      <w:r w:rsidRPr="00C27931">
        <w:rPr>
          <w:color w:val="000000" w:themeColor="text1"/>
        </w:rPr>
        <w:t>Punk</w:t>
      </w:r>
      <w:r>
        <w:rPr>
          <w:color w:val="000000" w:themeColor="text1"/>
        </w:rPr>
        <w:softHyphen/>
      </w:r>
      <w:r w:rsidRPr="00C27931">
        <w:rPr>
          <w:color w:val="000000" w:themeColor="text1"/>
        </w:rPr>
        <w:t>ten är slutbehandlad.</w:t>
      </w:r>
      <w:r>
        <w:rPr>
          <w:i/>
          <w:iCs/>
          <w:color w:val="000000" w:themeColor="text1"/>
        </w:rPr>
        <w:t xml:space="preserve"> </w:t>
      </w:r>
    </w:p>
    <w:p w14:paraId="1C7682BF" w14:textId="280C8AD1" w:rsidR="00A8134E" w:rsidRPr="0017440F" w:rsidRDefault="00721738" w:rsidP="0017440F">
      <w:pPr>
        <w:pStyle w:val="Rubrik5utannumrering"/>
      </w:pPr>
      <w:r w:rsidRPr="0017440F">
        <w:t>5</w:t>
      </w:r>
      <w:r w:rsidR="000E3B77" w:rsidRPr="0017440F">
        <w:t>0</w:t>
      </w:r>
      <w:r w:rsidRPr="0017440F">
        <w:t>.</w:t>
      </w:r>
      <w:r w:rsidR="00A8134E" w:rsidRPr="0017440F">
        <w:t xml:space="preserve"> Rskr. 2021/22:119</w:t>
      </w:r>
    </w:p>
    <w:p w14:paraId="0982A511"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Utgiftsområde 2 Samhällsekonomi och finansförvaltning</w:t>
      </w:r>
    </w:p>
    <w:p w14:paraId="7403422F"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2021/22:1, bet. </w:t>
      </w:r>
      <w:r w:rsidRPr="00721738">
        <w:rPr>
          <w:rFonts w:ascii="Times New Roman" w:hAnsi="Times New Roman"/>
          <w:sz w:val="20"/>
        </w:rPr>
        <w:t>2021/22:FiU2</w:t>
      </w:r>
    </w:p>
    <w:p w14:paraId="3C0EEA14"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129).</w:t>
      </w:r>
    </w:p>
    <w:p w14:paraId="2336D56A"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Skrivelsen är </w:t>
      </w:r>
      <w:r w:rsidR="0062426F" w:rsidRPr="00721738">
        <w:rPr>
          <w:rFonts w:ascii="Times New Roman" w:hAnsi="Times New Roman"/>
          <w:sz w:val="20"/>
        </w:rPr>
        <w:t xml:space="preserve">inte </w:t>
      </w:r>
      <w:r w:rsidRPr="00721738">
        <w:rPr>
          <w:rFonts w:ascii="Times New Roman" w:hAnsi="Times New Roman"/>
          <w:sz w:val="20"/>
        </w:rPr>
        <w:t>slutbehandlad.</w:t>
      </w:r>
    </w:p>
    <w:p w14:paraId="09A5F650"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E7146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d) </w:t>
      </w:r>
      <w:r w:rsidRPr="00721738">
        <w:rPr>
          <w:rFonts w:ascii="Times New Roman" w:hAnsi="Times New Roman"/>
          <w:i/>
          <w:iCs/>
          <w:sz w:val="20"/>
        </w:rPr>
        <w:t>förvärv av fastigheter</w:t>
      </w:r>
      <w:r w:rsidRPr="00721738">
        <w:rPr>
          <w:rFonts w:ascii="Times New Roman" w:hAnsi="Times New Roman"/>
          <w:sz w:val="20"/>
        </w:rPr>
        <w:t>: Riksdagen har godkänt regeringens förslag om att regeringen under 2022–2025 får besluta om avsteg från principen om affärsmässighet vid förvärv av fastigheter som ska ingå i det slutna beståndet av försvarsanläggningar även om de har ett betydande värde, under förutsättning att det krävs för genomförandet av beslut om totalförsvaret. Regeringen har en löpande dialog med berörda myndigheter och har kommunicerat möjligheten till avsteg från principen om affärsmässighet med dem. Principen får betydelse för tillämpningen när det gäller handläggning och beslut i enskilda ärenden framöver. Punkten är inte slutbehandlad.</w:t>
      </w:r>
    </w:p>
    <w:p w14:paraId="4205CBB8" w14:textId="0AB057CC" w:rsidR="00721738" w:rsidRPr="00721738" w:rsidRDefault="00735E89" w:rsidP="0051665D">
      <w:pPr>
        <w:pStyle w:val="Rubrik5utannumrering"/>
      </w:pPr>
      <w:bookmarkStart w:id="305" w:name="_Hlk124324290"/>
      <w:r>
        <w:t>51</w:t>
      </w:r>
      <w:r w:rsidR="00721738" w:rsidRPr="00721738">
        <w:t>. Rskr. 2021/22:122</w:t>
      </w:r>
      <w:bookmarkEnd w:id="305"/>
    </w:p>
    <w:p w14:paraId="73651CB2"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Utgiftsområde 27 Avgiften till Europeiska unionen</w:t>
      </w:r>
    </w:p>
    <w:p w14:paraId="090AC41D"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 bet. 2021/22: FiU5</w:t>
      </w:r>
    </w:p>
    <w:p w14:paraId="7D12524A"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132).</w:t>
      </w:r>
    </w:p>
    <w:p w14:paraId="42EBE535"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6EC4F3B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4C604E1" w14:textId="364FA8BC"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27</w:t>
      </w:r>
      <w:r w:rsidRPr="00721738">
        <w:rPr>
          <w:rFonts w:ascii="Times New Roman" w:hAnsi="Times New Roman"/>
          <w:sz w:val="20"/>
        </w:rPr>
        <w:t>, b)</w:t>
      </w:r>
      <w:r w:rsidRPr="00721738">
        <w:rPr>
          <w:rFonts w:ascii="Times New Roman" w:hAnsi="Times New Roman"/>
          <w:i/>
          <w:iCs/>
          <w:sz w:val="20"/>
        </w:rPr>
        <w:t xml:space="preserve"> bemyndiganden om ekonomiska åtaganden</w:t>
      </w:r>
      <w:r w:rsidRPr="00721738">
        <w:rPr>
          <w:rFonts w:ascii="Times New Roman" w:hAnsi="Times New Roman"/>
          <w:sz w:val="20"/>
        </w:rPr>
        <w:t>: Avsikten är att skrivelsen i denna del ska behandlas i budgetpropositionen för 2024. Punkten är inte slutbehandlad.</w:t>
      </w:r>
    </w:p>
    <w:p w14:paraId="01D3D482" w14:textId="6F321520" w:rsidR="00490FEF" w:rsidRPr="00D44798" w:rsidRDefault="000E3B77" w:rsidP="00490FEF">
      <w:pPr>
        <w:pStyle w:val="Rubrik5utannumrering"/>
        <w:rPr>
          <w:highlight w:val="yellow"/>
        </w:rPr>
      </w:pPr>
      <w:r>
        <w:t>5</w:t>
      </w:r>
      <w:r w:rsidR="00735E89">
        <w:t>2</w:t>
      </w:r>
      <w:r w:rsidR="00490FEF">
        <w:t xml:space="preserve">. </w:t>
      </w:r>
      <w:r w:rsidR="00490FEF" w:rsidRPr="008873BF">
        <w:t>Rskr</w:t>
      </w:r>
      <w:r w:rsidR="00490FEF">
        <w:t>.</w:t>
      </w:r>
      <w:r w:rsidR="00490FEF" w:rsidRPr="008873BF">
        <w:t xml:space="preserve"> 202</w:t>
      </w:r>
      <w:r w:rsidR="00490FEF">
        <w:t>1</w:t>
      </w:r>
      <w:r w:rsidR="00490FEF" w:rsidRPr="008873BF">
        <w:t>/2</w:t>
      </w:r>
      <w:r w:rsidR="00490FEF">
        <w:t>2</w:t>
      </w:r>
      <w:r w:rsidR="00490FEF" w:rsidRPr="008873BF">
        <w:t>:</w:t>
      </w:r>
      <w:r w:rsidR="00490FEF">
        <w:t>132</w:t>
      </w:r>
    </w:p>
    <w:p w14:paraId="368C1DB9" w14:textId="77777777" w:rsidR="00490FEF" w:rsidRDefault="00490FEF" w:rsidP="00490FEF">
      <w:pPr>
        <w:pStyle w:val="Brdtext"/>
      </w:pPr>
      <w:r>
        <w:t>2021 års redogörelse för bolag med statligt ägande</w:t>
      </w:r>
    </w:p>
    <w:p w14:paraId="385D1947" w14:textId="77777777" w:rsidR="00490FEF" w:rsidRDefault="00490FEF" w:rsidP="00490FEF">
      <w:pPr>
        <w:pStyle w:val="Brdtext"/>
        <w:jc w:val="left"/>
        <w:rPr>
          <w:color w:val="000000" w:themeColor="text1"/>
        </w:rPr>
      </w:pPr>
      <w:r>
        <w:rPr>
          <w:color w:val="000000" w:themeColor="text1"/>
        </w:rPr>
        <w:t>Skr. 2020/21:140 och skr. 2021/22:</w:t>
      </w:r>
      <w:r w:rsidRPr="00D56550">
        <w:rPr>
          <w:color w:val="000000" w:themeColor="text1"/>
        </w:rPr>
        <w:t>31</w:t>
      </w:r>
      <w:r>
        <w:rPr>
          <w:color w:val="000000" w:themeColor="text1"/>
        </w:rPr>
        <w:t xml:space="preserve">,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N</w:t>
      </w:r>
      <w:r w:rsidRPr="00895D1A">
        <w:rPr>
          <w:color w:val="000000" w:themeColor="text1"/>
        </w:rPr>
        <w:t>U</w:t>
      </w:r>
      <w:r>
        <w:rPr>
          <w:color w:val="000000" w:themeColor="text1"/>
        </w:rPr>
        <w:t>4</w:t>
      </w:r>
      <w:r w:rsidRPr="00895D1A">
        <w:rPr>
          <w:color w:val="000000" w:themeColor="text1"/>
        </w:rPr>
        <w:t xml:space="preserve"> </w:t>
      </w:r>
    </w:p>
    <w:p w14:paraId="669F85D1" w14:textId="1D188D81" w:rsidR="00490FEF" w:rsidRPr="00FA035A" w:rsidRDefault="00490FEF" w:rsidP="00490FEF">
      <w:pPr>
        <w:pStyle w:val="Brdtext"/>
        <w:jc w:val="left"/>
      </w:pPr>
      <w:r>
        <w:t xml:space="preserve">Skrivelsen är slutbehandlad. </w:t>
      </w:r>
    </w:p>
    <w:p w14:paraId="10DD98A4" w14:textId="77777777" w:rsidR="00490FEF" w:rsidRPr="00242CC6" w:rsidRDefault="00490FEF" w:rsidP="00490FEF">
      <w:pPr>
        <w:pStyle w:val="Brdtextmedindrag"/>
      </w:pPr>
    </w:p>
    <w:p w14:paraId="20358CC5" w14:textId="77777777" w:rsidR="00490FEF" w:rsidRPr="000F786C" w:rsidRDefault="00490FEF" w:rsidP="00490FEF">
      <w:pPr>
        <w:pStyle w:val="Brdtextmedindrag"/>
        <w:ind w:firstLine="0"/>
        <w:rPr>
          <w:i/>
          <w:iCs/>
        </w:rPr>
      </w:pPr>
      <w:r>
        <w:t xml:space="preserve">Punkt 1 om </w:t>
      </w:r>
      <w:r>
        <w:rPr>
          <w:i/>
          <w:iCs/>
        </w:rPr>
        <w:t>s</w:t>
      </w:r>
      <w:r w:rsidRPr="00242CC6">
        <w:rPr>
          <w:i/>
          <w:iCs/>
        </w:rPr>
        <w:t>krivelsen om 2021 års redogörelse för företag med statligt ägande</w:t>
      </w:r>
      <w:r w:rsidRPr="000F786C">
        <w:t>:</w:t>
      </w:r>
      <w:r>
        <w:rPr>
          <w:i/>
          <w:iCs/>
        </w:rPr>
        <w:t xml:space="preserve"> </w:t>
      </w:r>
      <w:r w:rsidRPr="00360CD8">
        <w:t xml:space="preserve">Regeringen beslutade den </w:t>
      </w:r>
      <w:r>
        <w:t>3 mars</w:t>
      </w:r>
      <w:r w:rsidRPr="00360CD8">
        <w:t xml:space="preserve"> 202</w:t>
      </w:r>
      <w:r>
        <w:t>2</w:t>
      </w:r>
      <w:r w:rsidRPr="00360CD8">
        <w:t xml:space="preserve"> att skriva av ärendet.</w:t>
      </w:r>
    </w:p>
    <w:p w14:paraId="41661617" w14:textId="77777777" w:rsidR="00490FEF" w:rsidRDefault="00490FEF" w:rsidP="00490FEF">
      <w:pPr>
        <w:pStyle w:val="Brdtextmedindrag"/>
        <w:rPr>
          <w:rFonts w:eastAsiaTheme="minorHAnsi" w:cstheme="minorBidi"/>
          <w:i/>
          <w:szCs w:val="22"/>
        </w:rPr>
      </w:pPr>
      <w:r>
        <w:t xml:space="preserve">Punkt 2 om </w:t>
      </w:r>
      <w:r>
        <w:rPr>
          <w:i/>
          <w:iCs/>
        </w:rPr>
        <w:t>s</w:t>
      </w:r>
      <w:r w:rsidRPr="00242CC6">
        <w:rPr>
          <w:i/>
          <w:iCs/>
        </w:rPr>
        <w:t xml:space="preserve">krivelsen om </w:t>
      </w:r>
      <w:r w:rsidRPr="00D56550">
        <w:rPr>
          <w:i/>
          <w:iCs/>
        </w:rPr>
        <w:t>Riksrevisionens rapport</w:t>
      </w:r>
      <w:r w:rsidRPr="000F786C">
        <w:t>:</w:t>
      </w:r>
      <w:r>
        <w:rPr>
          <w:i/>
          <w:iCs/>
        </w:rPr>
        <w:t xml:space="preserve"> </w:t>
      </w:r>
      <w:r w:rsidRPr="00360CD8">
        <w:t xml:space="preserve">Regeringen beslutade den </w:t>
      </w:r>
      <w:r>
        <w:t>3 mars</w:t>
      </w:r>
      <w:r w:rsidRPr="00360CD8">
        <w:t xml:space="preserve"> 202</w:t>
      </w:r>
      <w:r>
        <w:t>2</w:t>
      </w:r>
      <w:r w:rsidRPr="00360CD8">
        <w:t xml:space="preserve"> att skriva av ärendet.</w:t>
      </w:r>
    </w:p>
    <w:p w14:paraId="0BB5E01E" w14:textId="19CC9454" w:rsidR="00721738" w:rsidRPr="00721738" w:rsidRDefault="000E3B77" w:rsidP="00A72B83">
      <w:pPr>
        <w:pStyle w:val="Rubrik5utannumrering"/>
      </w:pPr>
      <w:bookmarkStart w:id="306" w:name="_Hlk124259742"/>
      <w:r>
        <w:t>5</w:t>
      </w:r>
      <w:r w:rsidR="00735E89">
        <w:t>3</w:t>
      </w:r>
      <w:r w:rsidR="00721738" w:rsidRPr="00721738">
        <w:t>. Rskr. 2021/22:134</w:t>
      </w:r>
    </w:p>
    <w:p w14:paraId="5B639119"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Riksrevisionens rapport om myndigheters service till enskilda som inte kan eller vill vara digitala</w:t>
      </w:r>
    </w:p>
    <w:p w14:paraId="15C260C0"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 2021/22:12, bet. 2021/22:KU7</w:t>
      </w:r>
    </w:p>
    <w:p w14:paraId="5D06521B"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688C40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D521C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16 februari 2023 beslutade regeringen att skriva av ärendet.</w:t>
      </w:r>
    </w:p>
    <w:bookmarkEnd w:id="306"/>
    <w:p w14:paraId="267E8679" w14:textId="768E9ADE" w:rsidR="00721738" w:rsidRPr="00721738" w:rsidRDefault="000E3B77" w:rsidP="00A72B83">
      <w:pPr>
        <w:pStyle w:val="Rubrik5utannumrering"/>
      </w:pPr>
      <w:r>
        <w:t>5</w:t>
      </w:r>
      <w:r w:rsidR="00735E89">
        <w:t>4</w:t>
      </w:r>
      <w:r w:rsidR="00721738" w:rsidRPr="00721738">
        <w:t>. Rskr. 2021/22:135</w:t>
      </w:r>
    </w:p>
    <w:p w14:paraId="5EF990FE"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Rätt till ledighet för politiska uppdrag på lokal och regional nivå i ett annat land</w:t>
      </w:r>
    </w:p>
    <w:p w14:paraId="273C5397"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2021/22:44, bet. 2021/22:KU9</w:t>
      </w:r>
    </w:p>
    <w:p w14:paraId="505F903C" w14:textId="77777777" w:rsidR="00A8134E" w:rsidRPr="00721738" w:rsidRDefault="00A8134E"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D2D3977"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028B1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3 februari 2022 utfärdade regeringen den lag riksdagen antagit (SFS 102).</w:t>
      </w:r>
    </w:p>
    <w:p w14:paraId="3B9F74D5" w14:textId="07E93E90" w:rsidR="00721738" w:rsidRPr="00721738" w:rsidRDefault="000E3B77" w:rsidP="00A72B83">
      <w:pPr>
        <w:pStyle w:val="Rubrik5utannumrering"/>
      </w:pPr>
      <w:r>
        <w:t>5</w:t>
      </w:r>
      <w:r w:rsidR="00735E89">
        <w:t>5</w:t>
      </w:r>
      <w:r w:rsidR="00721738" w:rsidRPr="00721738">
        <w:t>. Rskr. 2021/22:137</w:t>
      </w:r>
    </w:p>
    <w:p w14:paraId="6F51EA0A"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2022 – Ersättningar på sjukförsäkringsområdet, stöd till företag, medel för testning och smittspårning samt åtgärder på skatteområdet och andra områden med anledning av coronaviruset</w:t>
      </w:r>
    </w:p>
    <w:p w14:paraId="348C7998"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2021/22:86, prop. 2021/22:89, bet. 2021/22:FiU16</w:t>
      </w:r>
    </w:p>
    <w:p w14:paraId="0C218EB8"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7E6CDBC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38E85E" w14:textId="7ADF3E4F"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19"/>
          <w:szCs w:val="19"/>
        </w:rPr>
      </w:pPr>
      <w:r w:rsidRPr="00721738">
        <w:rPr>
          <w:rFonts w:ascii="Times New Roman" w:hAnsi="Times New Roman"/>
          <w:sz w:val="20"/>
        </w:rPr>
        <w:t xml:space="preserve">Punkt 1 om </w:t>
      </w:r>
      <w:r w:rsidRPr="00721738">
        <w:rPr>
          <w:rFonts w:ascii="Times New Roman" w:hAnsi="Times New Roman"/>
          <w:i/>
          <w:iCs/>
          <w:sz w:val="20"/>
        </w:rPr>
        <w:t>ändringar i statens budget för 2022</w:t>
      </w:r>
      <w:r w:rsidRPr="00721738">
        <w:rPr>
          <w:rFonts w:ascii="Times New Roman" w:hAnsi="Times New Roman"/>
          <w:sz w:val="20"/>
        </w:rPr>
        <w:t>, a):</w:t>
      </w:r>
      <w:r w:rsidRPr="00721738">
        <w:rPr>
          <w:rFonts w:ascii="Times New Roman" w:eastAsiaTheme="minorHAnsi" w:hAnsi="Times New Roman"/>
          <w:sz w:val="20"/>
        </w:rPr>
        <w:t xml:space="preserve"> Avsikten är att skrivelsen i denna del ska behandlas i regeringens skrivelse Årsredovis</w:t>
      </w:r>
      <w:r w:rsidR="005E5E41">
        <w:rPr>
          <w:rFonts w:ascii="Times New Roman" w:eastAsiaTheme="minorHAnsi" w:hAnsi="Times New Roman"/>
          <w:sz w:val="20"/>
        </w:rPr>
        <w:softHyphen/>
      </w:r>
      <w:r w:rsidRPr="00721738">
        <w:rPr>
          <w:rFonts w:ascii="Times New Roman" w:eastAsiaTheme="minorHAnsi" w:hAnsi="Times New Roman"/>
          <w:sz w:val="20"/>
        </w:rPr>
        <w:t>ning för staten 2022. Punkten är inte slutbehandlad.</w:t>
      </w:r>
    </w:p>
    <w:p w14:paraId="6F372E18" w14:textId="14E906B2"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ändringar i statens budget för 2022</w:t>
      </w:r>
      <w:r w:rsidRPr="00721738">
        <w:rPr>
          <w:rFonts w:ascii="Times New Roman" w:eastAsiaTheme="minorHAnsi" w:hAnsi="Times New Roman"/>
          <w:sz w:val="20"/>
        </w:rPr>
        <w:t xml:space="preserve">, b): Den 10 februari 2022 beslutade regeringen om ändring av regleringsbrev för budgetåret 2022 avseende </w:t>
      </w:r>
      <w:r w:rsidR="00890A6F">
        <w:rPr>
          <w:rFonts w:ascii="Times New Roman" w:eastAsiaTheme="minorHAnsi" w:hAnsi="Times New Roman"/>
          <w:sz w:val="20"/>
        </w:rPr>
        <w:t>l</w:t>
      </w:r>
      <w:r w:rsidRPr="00721738">
        <w:rPr>
          <w:rFonts w:ascii="Times New Roman" w:eastAsiaTheme="minorHAnsi" w:hAnsi="Times New Roman"/>
          <w:sz w:val="20"/>
        </w:rPr>
        <w:t>änsstyrelserna respektive Boverket. Den 3 mars 2022 beslutade regeringen om ändring av regleringsbrev för budgetåret 2022 avseende Skatteverket. Punkten är slutbehandlad.</w:t>
      </w:r>
    </w:p>
    <w:p w14:paraId="32F047A7" w14:textId="71D5BEE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lagstiftning som ligger till grund för ändringar i statens budget</w:t>
      </w:r>
      <w:r w:rsidRPr="00234203">
        <w:rPr>
          <w:rFonts w:ascii="Times New Roman" w:hAnsi="Times New Roman"/>
          <w:sz w:val="20"/>
        </w:rPr>
        <w:t>:</w:t>
      </w:r>
      <w:r w:rsidRPr="00721738">
        <w:rPr>
          <w:rFonts w:ascii="Times New Roman" w:hAnsi="Times New Roman"/>
          <w:sz w:val="20"/>
        </w:rPr>
        <w:t xml:space="preserve"> Den 3 februari 2022 utfärdade regeringen de lagar riksdagen antagit (SFS 72 och 101).</w:t>
      </w:r>
    </w:p>
    <w:p w14:paraId="46F9B21A"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 är inte slutbehandlad: 1, a).</w:t>
      </w:r>
    </w:p>
    <w:p w14:paraId="74326084" w14:textId="5B2B97E6" w:rsidR="00721738" w:rsidRPr="00721738" w:rsidRDefault="00721738" w:rsidP="00A72B83">
      <w:pPr>
        <w:pStyle w:val="Rubrik5utannumrering"/>
      </w:pPr>
      <w:r w:rsidRPr="00721738">
        <w:t>5</w:t>
      </w:r>
      <w:r w:rsidR="00735E89">
        <w:t>6</w:t>
      </w:r>
      <w:r w:rsidRPr="00721738">
        <w:t>. Rskr. 2021/22:143</w:t>
      </w:r>
    </w:p>
    <w:p w14:paraId="4BAD9652"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Riksrevisionens rapport om Skatteverkets arbete med att beskatta delningsekonomin</w:t>
      </w:r>
    </w:p>
    <w:p w14:paraId="5D6CB70E"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 2021/22:47, bet. 2021/22:SkU10</w:t>
      </w:r>
    </w:p>
    <w:p w14:paraId="2EB78A2D"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23C9E0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A86C5BC" w14:textId="65F49DCC"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24 februari 2022 beslutade regeringen att skriva av ärendet.</w:t>
      </w:r>
    </w:p>
    <w:p w14:paraId="79FB225A" w14:textId="469ECD22" w:rsidR="00A257D2" w:rsidRPr="00A72B83" w:rsidRDefault="000E3B77" w:rsidP="00A72B83">
      <w:pPr>
        <w:pStyle w:val="Rubrik5utannumrering"/>
      </w:pPr>
      <w:r>
        <w:t>5</w:t>
      </w:r>
      <w:r w:rsidR="00735E89">
        <w:t>7</w:t>
      </w:r>
      <w:r w:rsidR="00A257D2" w:rsidRPr="00A72B83">
        <w:t>. Rskr. 2021/22:151</w:t>
      </w:r>
    </w:p>
    <w:p w14:paraId="3261CC42" w14:textId="77777777" w:rsidR="00A257D2" w:rsidRDefault="00A257D2" w:rsidP="00A257D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CE1359">
        <w:rPr>
          <w:rFonts w:ascii="Times New Roman" w:hAnsi="Times New Roman"/>
          <w:iCs/>
          <w:sz w:val="20"/>
        </w:rPr>
        <w:t xml:space="preserve">Kompletterande bestämmelser till EU:s förordning om en gemensam </w:t>
      </w:r>
      <w:r>
        <w:rPr>
          <w:rFonts w:ascii="Times New Roman" w:hAnsi="Times New Roman"/>
          <w:iCs/>
          <w:sz w:val="20"/>
        </w:rPr>
        <w:t>d</w:t>
      </w:r>
      <w:r w:rsidRPr="00CE1359">
        <w:rPr>
          <w:rFonts w:ascii="Times New Roman" w:hAnsi="Times New Roman"/>
          <w:iCs/>
          <w:sz w:val="20"/>
        </w:rPr>
        <w:t>igital ingång</w:t>
      </w:r>
    </w:p>
    <w:p w14:paraId="6CE5D9AA" w14:textId="77777777" w:rsidR="00A257D2" w:rsidRDefault="00A257D2" w:rsidP="00A257D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DF0944">
        <w:rPr>
          <w:rFonts w:ascii="Times New Roman" w:hAnsi="Times New Roman"/>
          <w:iCs/>
          <w:sz w:val="20"/>
        </w:rPr>
        <w:t>Prop. 2020/21:</w:t>
      </w:r>
      <w:r>
        <w:rPr>
          <w:rFonts w:ascii="Times New Roman" w:hAnsi="Times New Roman"/>
          <w:iCs/>
          <w:sz w:val="20"/>
        </w:rPr>
        <w:t>66</w:t>
      </w:r>
      <w:r w:rsidRPr="00DF0944">
        <w:rPr>
          <w:rFonts w:ascii="Times New Roman" w:hAnsi="Times New Roman"/>
          <w:iCs/>
          <w:sz w:val="20"/>
        </w:rPr>
        <w:t>, bet. 202</w:t>
      </w:r>
      <w:r>
        <w:rPr>
          <w:rFonts w:ascii="Times New Roman" w:hAnsi="Times New Roman"/>
          <w:iCs/>
          <w:sz w:val="20"/>
        </w:rPr>
        <w:t>1</w:t>
      </w:r>
      <w:r w:rsidRPr="00DF0944">
        <w:rPr>
          <w:rFonts w:ascii="Times New Roman" w:hAnsi="Times New Roman"/>
          <w:iCs/>
          <w:sz w:val="20"/>
        </w:rPr>
        <w:t>/2</w:t>
      </w:r>
      <w:r>
        <w:rPr>
          <w:rFonts w:ascii="Times New Roman" w:hAnsi="Times New Roman"/>
          <w:iCs/>
          <w:sz w:val="20"/>
        </w:rPr>
        <w:t>2</w:t>
      </w:r>
      <w:r w:rsidRPr="00DF0944">
        <w:rPr>
          <w:rFonts w:ascii="Times New Roman" w:hAnsi="Times New Roman"/>
          <w:iCs/>
          <w:sz w:val="20"/>
        </w:rPr>
        <w:t>:</w:t>
      </w:r>
      <w:r>
        <w:rPr>
          <w:rFonts w:ascii="Times New Roman" w:hAnsi="Times New Roman"/>
          <w:iCs/>
          <w:sz w:val="20"/>
        </w:rPr>
        <w:t>TU3</w:t>
      </w:r>
    </w:p>
    <w:p w14:paraId="48DC38DB" w14:textId="051CD60B" w:rsidR="00A257D2" w:rsidRPr="00DF0944" w:rsidRDefault="00A257D2" w:rsidP="00A257D2">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 xml:space="preserve">Skrivelsen är slutbehandlad. </w:t>
      </w:r>
    </w:p>
    <w:p w14:paraId="437E0B31" w14:textId="77777777" w:rsidR="00A257D2" w:rsidRDefault="00A257D2" w:rsidP="00A257D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55802447" w14:textId="77777777" w:rsidR="00A257D2" w:rsidRDefault="00A257D2" w:rsidP="00A257D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33843">
        <w:rPr>
          <w:rFonts w:ascii="Times New Roman" w:hAnsi="Times New Roman"/>
          <w:iCs/>
          <w:sz w:val="20"/>
        </w:rPr>
        <w:t xml:space="preserve">Den </w:t>
      </w:r>
      <w:r>
        <w:rPr>
          <w:rFonts w:ascii="Times New Roman" w:hAnsi="Times New Roman"/>
          <w:iCs/>
          <w:sz w:val="20"/>
        </w:rPr>
        <w:t>24 februari</w:t>
      </w:r>
      <w:r w:rsidRPr="00A33843">
        <w:rPr>
          <w:rFonts w:ascii="Times New Roman" w:hAnsi="Times New Roman"/>
          <w:iCs/>
          <w:sz w:val="20"/>
        </w:rPr>
        <w:t xml:space="preserve"> 2022 utfärdade regeringen de</w:t>
      </w:r>
      <w:r>
        <w:rPr>
          <w:rFonts w:ascii="Times New Roman" w:hAnsi="Times New Roman"/>
          <w:iCs/>
          <w:sz w:val="20"/>
        </w:rPr>
        <w:t>n</w:t>
      </w:r>
      <w:r w:rsidRPr="00A33843">
        <w:rPr>
          <w:rFonts w:ascii="Times New Roman" w:hAnsi="Times New Roman"/>
          <w:iCs/>
          <w:sz w:val="20"/>
        </w:rPr>
        <w:t xml:space="preserve"> lag riksdagen antagit (SFS</w:t>
      </w:r>
      <w:r>
        <w:rPr>
          <w:rFonts w:ascii="Times New Roman" w:hAnsi="Times New Roman"/>
          <w:iCs/>
          <w:sz w:val="20"/>
        </w:rPr>
        <w:t> 126</w:t>
      </w:r>
      <w:r w:rsidRPr="00A33843">
        <w:rPr>
          <w:rFonts w:ascii="Times New Roman" w:hAnsi="Times New Roman"/>
          <w:iCs/>
          <w:sz w:val="20"/>
        </w:rPr>
        <w:t>)</w:t>
      </w:r>
      <w:r>
        <w:rPr>
          <w:rFonts w:ascii="Times New Roman" w:hAnsi="Times New Roman"/>
          <w:iCs/>
          <w:sz w:val="20"/>
        </w:rPr>
        <w:t>.</w:t>
      </w:r>
    </w:p>
    <w:p w14:paraId="1F5CA5AD" w14:textId="217495E7" w:rsidR="00721738" w:rsidRPr="00721738" w:rsidRDefault="00721738" w:rsidP="00A72B83">
      <w:pPr>
        <w:pStyle w:val="Rubrik5utannumrering"/>
      </w:pPr>
      <w:r w:rsidRPr="00721738">
        <w:t>5</w:t>
      </w:r>
      <w:r w:rsidR="00735E89">
        <w:t>8</w:t>
      </w:r>
      <w:r w:rsidRPr="00721738">
        <w:t>. Rskr. 2021/22:161</w:t>
      </w:r>
    </w:p>
    <w:p w14:paraId="404C925F"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Nytt punktskattedirektiv och vissa andra ändringar</w:t>
      </w:r>
    </w:p>
    <w:p w14:paraId="54982D03"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2021/22:61, bet. 2021/22:SkU9</w:t>
      </w:r>
    </w:p>
    <w:p w14:paraId="6D03B882" w14:textId="77777777" w:rsidR="00721738" w:rsidRPr="00721738" w:rsidRDefault="00721738" w:rsidP="005E5E4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2CA4D0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5FB1FC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3 mars 2022 utfärdade regeringen de lagar riksdagen antagit (SFS 155–180).</w:t>
      </w:r>
    </w:p>
    <w:p w14:paraId="6DFEDB46" w14:textId="2D9C8A82" w:rsidR="00721738" w:rsidRPr="00721738" w:rsidRDefault="00721738" w:rsidP="00A72B83">
      <w:pPr>
        <w:pStyle w:val="Rubrik5utannumrering"/>
      </w:pPr>
      <w:r w:rsidRPr="00721738">
        <w:t>5</w:t>
      </w:r>
      <w:r w:rsidR="00735E89">
        <w:t>9</w:t>
      </w:r>
      <w:r w:rsidRPr="00721738">
        <w:t>. Rskr. 2021/22:163</w:t>
      </w:r>
    </w:p>
    <w:p w14:paraId="652EFF4B"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Handläggande myndighet för ärenden om stöd vid korttidsarbete</w:t>
      </w:r>
    </w:p>
    <w:p w14:paraId="5704CB9E"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2021/22:77, bet. 2021/22:NU14</w:t>
      </w:r>
    </w:p>
    <w:p w14:paraId="6E045166"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36B3B09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895D8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24 februari 2022 utfärdade regeringen den lag riksdagen antagit (SFS 138).</w:t>
      </w:r>
    </w:p>
    <w:p w14:paraId="7ED6D0DF" w14:textId="41152C20" w:rsidR="00721738" w:rsidRPr="00721738" w:rsidRDefault="00735E89" w:rsidP="00A72B83">
      <w:pPr>
        <w:pStyle w:val="Rubrik5utannumrering"/>
      </w:pPr>
      <w:r>
        <w:t>60</w:t>
      </w:r>
      <w:r w:rsidR="00721738" w:rsidRPr="00721738">
        <w:t>. Rskr. 2021/22:169</w:t>
      </w:r>
    </w:p>
    <w:p w14:paraId="1217F55F"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Extra ändringsbudget för 2022 – Slopad karenstid för stöd vid korttidsarbete, förstärkt evenemangsstöd och andra åtgärder med anledning av coronaviruset samt kompensation till hushållen för höga elpriser</w:t>
      </w:r>
    </w:p>
    <w:p w14:paraId="3C2D08D1"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2021/ 22:113, utskottsinitiativ, bet. 2021/22:FiU44</w:t>
      </w:r>
    </w:p>
    <w:p w14:paraId="26B80275" w14:textId="77777777" w:rsidR="00721738" w:rsidRPr="00721738" w:rsidRDefault="00721738" w:rsidP="00735603">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7C4315B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4A63906" w14:textId="49E72BC1"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Punkt 1 om</w:t>
      </w:r>
      <w:r w:rsidRPr="00721738">
        <w:rPr>
          <w:rFonts w:ascii="Times New Roman" w:eastAsiaTheme="minorHAnsi" w:hAnsi="Times New Roman"/>
          <w:i/>
          <w:iCs/>
          <w:sz w:val="20"/>
        </w:rPr>
        <w:t xml:space="preserve"> ändringar i statens budget för 2022</w:t>
      </w:r>
      <w:r w:rsidRPr="00721738">
        <w:rPr>
          <w:rFonts w:ascii="Times New Roman" w:eastAsiaTheme="minorHAnsi" w:hAnsi="Times New Roman"/>
          <w:sz w:val="20"/>
        </w:rPr>
        <w:t>, a): Den 3 mars 2022 beslutade regeringen om ändring av regleringsbrev för budgetåret 2022 avseende Skatteverket.</w:t>
      </w:r>
      <w:r w:rsidR="001C5DE2">
        <w:rPr>
          <w:rFonts w:ascii="Times New Roman" w:eastAsiaTheme="minorHAnsi" w:hAnsi="Times New Roman"/>
          <w:sz w:val="20"/>
        </w:rPr>
        <w:t xml:space="preserve"> Punkten är slutbehandlad.</w:t>
      </w:r>
    </w:p>
    <w:p w14:paraId="67E65FBD" w14:textId="78553FE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lagstiftning som ligger till grund för statens budget</w:t>
      </w:r>
      <w:r w:rsidRPr="00721738">
        <w:rPr>
          <w:rFonts w:ascii="Times New Roman" w:hAnsi="Times New Roman"/>
          <w:sz w:val="20"/>
        </w:rPr>
        <w:t xml:space="preserve">: Den 25 februari respektive den 3 mars 2022 utfärdade regeringen de lagar riksdagen antagit (SFS 134, 151 </w:t>
      </w:r>
      <w:r w:rsidR="00BD5F1D">
        <w:rPr>
          <w:rFonts w:ascii="Times New Roman" w:hAnsi="Times New Roman"/>
          <w:sz w:val="20"/>
        </w:rPr>
        <w:t>och</w:t>
      </w:r>
      <w:r w:rsidRPr="00721738">
        <w:rPr>
          <w:rFonts w:ascii="Times New Roman" w:hAnsi="Times New Roman"/>
          <w:sz w:val="20"/>
        </w:rPr>
        <w:t xml:space="preserve"> 154).</w:t>
      </w:r>
    </w:p>
    <w:p w14:paraId="1B48455E" w14:textId="441CCABD" w:rsidR="00721738" w:rsidRPr="00721738" w:rsidRDefault="000E3B77" w:rsidP="00A72B83">
      <w:pPr>
        <w:pStyle w:val="Rubrik5utannumrering"/>
      </w:pPr>
      <w:bookmarkStart w:id="307" w:name="_Hlk99641968"/>
      <w:r>
        <w:t>6</w:t>
      </w:r>
      <w:r w:rsidR="00735E89">
        <w:t>1</w:t>
      </w:r>
      <w:r w:rsidR="00721738" w:rsidRPr="00721738">
        <w:t>. Rskr. 2021/22:185</w:t>
      </w:r>
    </w:p>
    <w:p w14:paraId="3E99E2CB"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Gränsöverskridande distribution av fonder</w:t>
      </w:r>
    </w:p>
    <w:p w14:paraId="309E4FB4"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2021/22:102, bet. 2021/22:FiU18</w:t>
      </w:r>
    </w:p>
    <w:p w14:paraId="44646A95"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B59A6D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961DE8C" w14:textId="7E4F0FDC"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17 mars 2022 utfärdade regeringen de lagar riksdagen antagit (SFS 195</w:t>
      </w:r>
      <w:r w:rsidR="00AE6815">
        <w:rPr>
          <w:rFonts w:ascii="Times New Roman" w:hAnsi="Times New Roman"/>
          <w:sz w:val="20"/>
        </w:rPr>
        <w:t>–</w:t>
      </w:r>
      <w:r w:rsidRPr="00721738">
        <w:rPr>
          <w:rFonts w:ascii="Times New Roman" w:hAnsi="Times New Roman"/>
          <w:sz w:val="20"/>
        </w:rPr>
        <w:t>201).</w:t>
      </w:r>
    </w:p>
    <w:bookmarkEnd w:id="307"/>
    <w:p w14:paraId="5AA357EE" w14:textId="4529D52B" w:rsidR="00721738" w:rsidRPr="00721738" w:rsidRDefault="00721738" w:rsidP="00A72B83">
      <w:pPr>
        <w:pStyle w:val="Rubrik5utannumrering"/>
      </w:pPr>
      <w:r w:rsidRPr="00721738">
        <w:t>6</w:t>
      </w:r>
      <w:r w:rsidR="00735E89">
        <w:t>2</w:t>
      </w:r>
      <w:r w:rsidRPr="00721738">
        <w:t>. Rskr. 2021/22:186</w:t>
      </w:r>
    </w:p>
    <w:p w14:paraId="477132B5"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Nya kapitaltäckningsregler för mycket stora värdepappersbolag</w:t>
      </w:r>
    </w:p>
    <w:p w14:paraId="5CB31D26"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2021/22:88, bet. 2021/22:FiU19</w:t>
      </w:r>
    </w:p>
    <w:p w14:paraId="5E721B03"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A83249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420BC2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17 mars 2022 utfärdade regeringen de lagar riksdagen antagit (SFS 191–194).</w:t>
      </w:r>
    </w:p>
    <w:p w14:paraId="26DE2C0F" w14:textId="5868D55F" w:rsidR="00721738" w:rsidRPr="00721738" w:rsidRDefault="000E3B77" w:rsidP="00A72B83">
      <w:pPr>
        <w:pStyle w:val="Rubrik5utannumrering"/>
      </w:pPr>
      <w:r>
        <w:t>6</w:t>
      </w:r>
      <w:r w:rsidR="00735E89">
        <w:t>3</w:t>
      </w:r>
      <w:r w:rsidR="00721738" w:rsidRPr="00721738">
        <w:t>. Rskr. 2021/22:190</w:t>
      </w:r>
    </w:p>
    <w:p w14:paraId="344D0ED8"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2022 – Garanti till Internationella återuppbyggnads- och utvecklingsbanken för lån till Ukraina</w:t>
      </w:r>
    </w:p>
    <w:p w14:paraId="0B3F54AE"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2021/22:152, bet. 2021/22: FiU45</w:t>
      </w:r>
    </w:p>
    <w:p w14:paraId="17A05362"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CAB849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0B1C6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ändringar i statens budget för 2022</w:t>
      </w:r>
      <w:r w:rsidRPr="00721738">
        <w:rPr>
          <w:rFonts w:ascii="Times New Roman" w:hAnsi="Times New Roman"/>
          <w:sz w:val="20"/>
        </w:rPr>
        <w:t>, a): Den 17 mars 2022 beslutade regeringen om att ingå avtal med Internationella återuppbyggnads- och utvecklingsbanken om en garanti för bankens kompletterande lån till Ukraina. Punkten är slutbehandlad.</w:t>
      </w:r>
    </w:p>
    <w:p w14:paraId="544C88A2"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ändringar i statens budget för 2022</w:t>
      </w:r>
      <w:r w:rsidRPr="00721738">
        <w:rPr>
          <w:rFonts w:ascii="Times New Roman" w:hAnsi="Times New Roman"/>
          <w:sz w:val="20"/>
        </w:rPr>
        <w:t>, b): Den 24 mars 2022 beslutade regeringen om ändring av regleringsbrev för budgetåret 2022 avseende Styrelsen för internationellt utvecklings</w:t>
      </w:r>
      <w:r w:rsidRPr="00721738">
        <w:rPr>
          <w:rFonts w:ascii="Times New Roman" w:hAnsi="Times New Roman"/>
          <w:sz w:val="20"/>
        </w:rPr>
        <w:softHyphen/>
        <w:t>samarbete (Sida). Den 13 april 2022 beslutade regeringen att skriva av ärendet.</w:t>
      </w:r>
    </w:p>
    <w:p w14:paraId="17228F10" w14:textId="45912200" w:rsidR="00721738" w:rsidRPr="00721738" w:rsidRDefault="000E3B77" w:rsidP="00A72B83">
      <w:pPr>
        <w:pStyle w:val="Rubrik5utannumrering"/>
      </w:pPr>
      <w:r>
        <w:t>6</w:t>
      </w:r>
      <w:r w:rsidR="00735E89">
        <w:t>4</w:t>
      </w:r>
      <w:r w:rsidR="00721738" w:rsidRPr="00721738">
        <w:t>. Rskr. 2021/22:194</w:t>
      </w:r>
    </w:p>
    <w:p w14:paraId="23D714FB"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Förstärkt nedsättning av arbetsgivaravgifter för 19–23-åringar</w:t>
      </w:r>
    </w:p>
    <w:p w14:paraId="0D4CB58E"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under sommaren 2022</w:t>
      </w:r>
    </w:p>
    <w:p w14:paraId="52DDD04B"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2021/22:97, bet. 2021/22:SfU21</w:t>
      </w:r>
    </w:p>
    <w:p w14:paraId="228CA092"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07F8B3E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B1AFEA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31 mars 2022 utfärdade regeringen den lag riksdagen antagit (SFS 240).</w:t>
      </w:r>
    </w:p>
    <w:p w14:paraId="05A86D65" w14:textId="230B620C" w:rsidR="00721738" w:rsidRPr="00721738" w:rsidRDefault="000E3B77" w:rsidP="00A72B83">
      <w:pPr>
        <w:pStyle w:val="Rubrik5utannumrering"/>
      </w:pPr>
      <w:r>
        <w:t>6</w:t>
      </w:r>
      <w:r w:rsidR="00735E89">
        <w:t>5</w:t>
      </w:r>
      <w:r w:rsidR="00721738" w:rsidRPr="00721738">
        <w:t>. Rskr. 2021/22:201</w:t>
      </w:r>
    </w:p>
    <w:p w14:paraId="297960A2"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Sänkt energiskatt på bensin och diesel</w:t>
      </w:r>
    </w:p>
    <w:p w14:paraId="307CEF62"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2021/22:84, bet. 2021/22:SkU19</w:t>
      </w:r>
    </w:p>
    <w:p w14:paraId="43F855D9"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2902381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2F283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31 mars 2022 utfärdade regeringen de lagar riksdagen antagit (SFS 247 och 248).</w:t>
      </w:r>
    </w:p>
    <w:p w14:paraId="0D26BFF8" w14:textId="0D0AB377" w:rsidR="00721738" w:rsidRPr="00721738" w:rsidRDefault="00721738" w:rsidP="00A72B83">
      <w:pPr>
        <w:pStyle w:val="Rubrik5utannumrering"/>
      </w:pPr>
      <w:r w:rsidRPr="00721738">
        <w:t>6</w:t>
      </w:r>
      <w:r w:rsidR="00D34F96">
        <w:t>6</w:t>
      </w:r>
      <w:r w:rsidRPr="00721738">
        <w:t>. Rskr. 2021/22:202</w:t>
      </w:r>
    </w:p>
    <w:p w14:paraId="229F357B"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Tillfällig utvidgning av statligt stöd genom nedsatt energiskatt</w:t>
      </w:r>
    </w:p>
    <w:p w14:paraId="50D385DA"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2021/22:71, bet. 2021/22:SkU18</w:t>
      </w:r>
    </w:p>
    <w:p w14:paraId="5DC2D1B0"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5F3307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96414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13 april 2022 utfärdade regeringen de lagar riksdagen antagit (SFS 284 och 285).</w:t>
      </w:r>
    </w:p>
    <w:p w14:paraId="78534603" w14:textId="264930CF" w:rsidR="00721738" w:rsidRPr="00721738" w:rsidRDefault="00721738" w:rsidP="00A72B83">
      <w:pPr>
        <w:pStyle w:val="Rubrik5utannumrering"/>
      </w:pPr>
      <w:r w:rsidRPr="00721738">
        <w:t>6</w:t>
      </w:r>
      <w:r w:rsidR="00D34F96">
        <w:t>7</w:t>
      </w:r>
      <w:r w:rsidRPr="00721738">
        <w:t>. Rskr. 2021/22:210</w:t>
      </w:r>
    </w:p>
    <w:p w14:paraId="2DB1DFA5"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Ändrade regler för att möjliggöra utlämning av uppgifter för inkomst</w:t>
      </w:r>
      <w:r w:rsidRPr="00721738">
        <w:rPr>
          <w:rFonts w:ascii="Times New Roman" w:hAnsi="Times New Roman"/>
          <w:sz w:val="20"/>
        </w:rPr>
        <w:softHyphen/>
        <w:t>studier</w:t>
      </w:r>
    </w:p>
    <w:p w14:paraId="1BDD8ED7"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2021/22:92, bet. 2021/22:FiU17</w:t>
      </w:r>
    </w:p>
    <w:p w14:paraId="1DBD960A"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0D31BF8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8C380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utlämnande av uppgifter för inkomststudier</w:t>
      </w:r>
      <w:r w:rsidRPr="00721738">
        <w:rPr>
          <w:rFonts w:ascii="Times New Roman" w:hAnsi="Times New Roman"/>
          <w:sz w:val="20"/>
        </w:rPr>
        <w:t>: Den 31 mars 2022 utfärdade regeringen de lagar riksdagen antagit (SFS 250 och 251).</w:t>
      </w:r>
    </w:p>
    <w:p w14:paraId="464DB2DE" w14:textId="7CC2648B" w:rsidR="00721738" w:rsidRPr="00721738" w:rsidRDefault="00721738" w:rsidP="00A72B83">
      <w:pPr>
        <w:pStyle w:val="Rubrik5utannumrering"/>
      </w:pPr>
      <w:bookmarkStart w:id="308" w:name="_Hlk101961582"/>
      <w:r w:rsidRPr="00721738">
        <w:t>6</w:t>
      </w:r>
      <w:r w:rsidR="00D34F96">
        <w:t>8</w:t>
      </w:r>
      <w:r w:rsidRPr="00721738">
        <w:t>. Rskr. 2021/22:211</w:t>
      </w:r>
    </w:p>
    <w:p w14:paraId="2DD3B814"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Begränsning av avdragsrätten för underskott från tidigare år</w:t>
      </w:r>
    </w:p>
    <w:p w14:paraId="2E49B168"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2021/22:93, skr. 2020/21:212, bet. 2021/22:SkU21</w:t>
      </w:r>
    </w:p>
    <w:p w14:paraId="5C27A9F6" w14:textId="77777777" w:rsidR="00721738" w:rsidRPr="00721738" w:rsidRDefault="00721738" w:rsidP="000C4CD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8B031A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6D09F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7 april 2022 utfärdade regeringen den lag riksdagen antagit (SFS 267).</w:t>
      </w:r>
    </w:p>
    <w:p w14:paraId="64232037" w14:textId="4CA85E09" w:rsidR="00721738" w:rsidRPr="00721738" w:rsidRDefault="00721738" w:rsidP="00A72B83">
      <w:pPr>
        <w:pStyle w:val="Rubrik5utannumrering"/>
      </w:pPr>
      <w:bookmarkStart w:id="309" w:name="_Hlk123556051"/>
      <w:bookmarkEnd w:id="308"/>
      <w:r w:rsidRPr="00721738">
        <w:t>6</w:t>
      </w:r>
      <w:r w:rsidR="00D34F96">
        <w:t>9</w:t>
      </w:r>
      <w:r w:rsidRPr="00721738">
        <w:t>. Rskr. 2021/22:213</w:t>
      </w:r>
    </w:p>
    <w:bookmarkEnd w:id="309"/>
    <w:p w14:paraId="3297CAA1"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Konsumenträtt</w:t>
      </w:r>
    </w:p>
    <w:p w14:paraId="04454481"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2021/22, bet. 2021/22:CU8</w:t>
      </w:r>
    </w:p>
    <w:p w14:paraId="7061BD4F"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70A8859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1A08D7" w14:textId="10A9D9CB"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bookmarkStart w:id="310" w:name="_Hlk123556106"/>
      <w:r w:rsidRPr="00721738">
        <w:rPr>
          <w:rFonts w:ascii="Times New Roman" w:hAnsi="Times New Roman"/>
          <w:sz w:val="20"/>
        </w:rPr>
        <w:t xml:space="preserve">Punkt 3 om </w:t>
      </w:r>
      <w:r w:rsidRPr="00721738">
        <w:rPr>
          <w:rFonts w:ascii="Times New Roman" w:hAnsi="Times New Roman"/>
          <w:i/>
          <w:iCs/>
          <w:sz w:val="20"/>
        </w:rPr>
        <w:t>konsumentvägledning</w:t>
      </w:r>
      <w:r w:rsidRPr="00721738">
        <w:rPr>
          <w:rFonts w:ascii="Times New Roman" w:hAnsi="Times New Roman"/>
          <w:sz w:val="20"/>
        </w:rPr>
        <w:t xml:space="preserve"> (reservation 3)*: Riksdagen har till</w:t>
      </w:r>
      <w:r w:rsidR="00060872">
        <w:rPr>
          <w:rFonts w:ascii="Times New Roman" w:hAnsi="Times New Roman"/>
          <w:sz w:val="20"/>
        </w:rPr>
        <w:softHyphen/>
      </w:r>
      <w:r w:rsidRPr="00721738">
        <w:rPr>
          <w:rFonts w:ascii="Times New Roman" w:hAnsi="Times New Roman"/>
          <w:sz w:val="20"/>
        </w:rPr>
        <w:t>kännagett för regeringen det som anförs i reservationen om konsument</w:t>
      </w:r>
      <w:r w:rsidR="00060872">
        <w:rPr>
          <w:rFonts w:ascii="Times New Roman" w:hAnsi="Times New Roman"/>
          <w:sz w:val="20"/>
        </w:rPr>
        <w:softHyphen/>
      </w:r>
      <w:r w:rsidRPr="00721738">
        <w:rPr>
          <w:rFonts w:ascii="Times New Roman" w:hAnsi="Times New Roman"/>
          <w:sz w:val="20"/>
        </w:rPr>
        <w:t>vägledning. Enligt tillkännagivandet är det angeläget att regeringen skyndar på arbetet med att stärka och utveckla den kommunala konsumentvägledningen.</w:t>
      </w:r>
      <w:bookmarkEnd w:id="310"/>
      <w:r w:rsidRPr="00721738">
        <w:rPr>
          <w:rFonts w:ascii="Times New Roman" w:hAnsi="Times New Roman"/>
          <w:sz w:val="20"/>
        </w:rPr>
        <w:t xml:space="preserve"> I detta arbete kan det finnas anledning att särskilt uppmärksamma hur samarbetet mellan den kommunala konsumentväg</w:t>
      </w:r>
      <w:r w:rsidRPr="00721738">
        <w:rPr>
          <w:rFonts w:ascii="Times New Roman" w:hAnsi="Times New Roman"/>
          <w:sz w:val="20"/>
        </w:rPr>
        <w:softHyphen/>
        <w:t>ledningen och budget- och skuldrådgivningen kan utvecklas samt hur kommuner och statliga aktörer, exempelvis de statliga servicekontoren, kan samverka på området. Det kan också finnas anledning att undersöka möjligheten att införa ett bidrag liknande det som ges till den kommunala energi- och klimatrådgivningen för att stärka den kommunala konsument</w:t>
      </w:r>
      <w:r w:rsidRPr="00721738">
        <w:rPr>
          <w:rFonts w:ascii="Times New Roman" w:hAnsi="Times New Roman"/>
          <w:sz w:val="20"/>
        </w:rPr>
        <w:softHyphen/>
        <w:t>verksamheten (bet. 2021/22:CU8 s. 37 f.). Regeringen beslutade den 20 februari 2020 att ge Konsumentverket i uppdrag att identifiera och stödja olika samhällsaktörer som har förutsättningar att hjälpa konsumenter i särskilt behov av stöd med att ta till vara sina intressen i samband med köp och med att hantera privatekonomiska problem. Konsumentverket redovisa</w:t>
      </w:r>
      <w:r w:rsidR="00C44220">
        <w:rPr>
          <w:rFonts w:ascii="Times New Roman" w:hAnsi="Times New Roman"/>
          <w:sz w:val="20"/>
        </w:rPr>
        <w:t>de den 27 februari 2023</w:t>
      </w:r>
      <w:r w:rsidRPr="00721738">
        <w:rPr>
          <w:rFonts w:ascii="Times New Roman" w:hAnsi="Times New Roman"/>
          <w:sz w:val="20"/>
        </w:rPr>
        <w:t xml:space="preserve"> genomförandet av uppdraget och det resultat som uppnåtts. Ansvarigt statsråd genomförde i oktober 2021 flera möten med representanter från kommuner och civilsamhället för att diskutera konsumentvägledning, inklusive ett seminarium tillsammans med </w:t>
      </w:r>
      <w:r w:rsidR="00890258">
        <w:rPr>
          <w:rFonts w:ascii="Times New Roman" w:hAnsi="Times New Roman"/>
          <w:sz w:val="20"/>
        </w:rPr>
        <w:t>Sveriges Kommuner och Regioner</w:t>
      </w:r>
      <w:r w:rsidRPr="00721738">
        <w:rPr>
          <w:rFonts w:ascii="Times New Roman" w:hAnsi="Times New Roman"/>
          <w:sz w:val="20"/>
        </w:rPr>
        <w:t xml:space="preserve"> i oktober 2021 riktat till förtroendevalda och förvaltningschefer i samtliga kommuner. Under våren 2022 har ansvarigt statsråd haft ytterligare kontakter med bl.a. Konsumentvägledarnas förening, och inhämtat information om verksamheten och tagit del av föreningens synpunkter på behov av stöd till konsumenter, se också riksdagens skrivelse 2020/21:267 (jfr Fi 3</w:t>
      </w:r>
      <w:r w:rsidR="00DF5EDC">
        <w:rPr>
          <w:rFonts w:ascii="Times New Roman" w:hAnsi="Times New Roman"/>
          <w:sz w:val="20"/>
        </w:rPr>
        <w:t>8</w:t>
      </w:r>
      <w:r w:rsidRPr="00721738">
        <w:rPr>
          <w:rFonts w:ascii="Times New Roman" w:hAnsi="Times New Roman"/>
          <w:sz w:val="20"/>
        </w:rPr>
        <w:t>). Punkten är inte slutbehandlad.</w:t>
      </w:r>
    </w:p>
    <w:p w14:paraId="5DD1D3E1" w14:textId="24D1907C" w:rsidR="00721738" w:rsidRPr="00721738" w:rsidRDefault="00D34F96" w:rsidP="00A72B83">
      <w:pPr>
        <w:pStyle w:val="Rubrik5utannumrering"/>
      </w:pPr>
      <w:r>
        <w:t>70</w:t>
      </w:r>
      <w:r w:rsidR="00721738" w:rsidRPr="00721738">
        <w:t>. Rskr. 2021/22:226</w:t>
      </w:r>
    </w:p>
    <w:p w14:paraId="55BA4C48"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2022 – Åtgärder för att stärka rikets militära försvar och kompensation till hushållen för höga elpriser</w:t>
      </w:r>
    </w:p>
    <w:p w14:paraId="670D556C"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2021/22:199, bet. 2021/22:FiU47</w:t>
      </w:r>
    </w:p>
    <w:p w14:paraId="05930653"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4665BD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5DD4D93" w14:textId="06D83D52"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tillfälligt sänkt energiskatt på bensin och diesel*</w:t>
      </w:r>
      <w:r w:rsidRPr="00721738">
        <w:rPr>
          <w:rFonts w:ascii="Times New Roman" w:hAnsi="Times New Roman"/>
          <w:sz w:val="20"/>
        </w:rPr>
        <w:t>: Riksdagen har tillkännagett för regeringen det som utskottet anför om att regeringen snarast bör återkomma med förslag som innebär att energiskatten på bensin och diesel sänks till EU:s miniminivå under fem månader (bet. 2021/22:FiU47 s. 12 f.). Den 14 april 2022 beslutade regeringen proposi</w:t>
      </w:r>
      <w:r w:rsidR="00060872">
        <w:rPr>
          <w:rFonts w:ascii="Times New Roman" w:hAnsi="Times New Roman"/>
          <w:sz w:val="20"/>
        </w:rPr>
        <w:softHyphen/>
      </w:r>
      <w:r w:rsidRPr="00721738">
        <w:rPr>
          <w:rFonts w:ascii="Times New Roman" w:hAnsi="Times New Roman"/>
          <w:sz w:val="20"/>
        </w:rPr>
        <w:t xml:space="preserve">tionen Extra ändringsbudget </w:t>
      </w:r>
      <w:bookmarkStart w:id="311" w:name="_Hlk106203331"/>
      <w:r w:rsidRPr="00721738">
        <w:rPr>
          <w:rFonts w:ascii="Times New Roman" w:hAnsi="Times New Roman"/>
          <w:sz w:val="20"/>
        </w:rPr>
        <w:t>för 2022 – Tillfälligt sänkt skatt på bensin och diesel samt hantering av överskott av vaccindoser (prop. 2021/22:221). I propositionen föreslås att energiskatten på diesel sänks till EU:s minimiskattenivå och energiskatten på bensin sänks lika mycket. Regeringen uttalade att skatten för de olika bränsleslagen bör sänkas i lika stor utsträckning</w:t>
      </w:r>
      <w:r w:rsidR="00884B2C">
        <w:rPr>
          <w:rFonts w:ascii="Times New Roman" w:hAnsi="Times New Roman"/>
          <w:sz w:val="20"/>
        </w:rPr>
        <w:t xml:space="preserve"> och att</w:t>
      </w:r>
      <w:r w:rsidRPr="00721738">
        <w:rPr>
          <w:rFonts w:ascii="Times New Roman" w:hAnsi="Times New Roman"/>
          <w:sz w:val="20"/>
        </w:rPr>
        <w:t xml:space="preserve"> </w:t>
      </w:r>
      <w:r w:rsidR="00884B2C">
        <w:rPr>
          <w:rFonts w:ascii="Times New Roman" w:hAnsi="Times New Roman"/>
          <w:sz w:val="20"/>
        </w:rPr>
        <w:t>r</w:t>
      </w:r>
      <w:r w:rsidRPr="00721738">
        <w:rPr>
          <w:rFonts w:ascii="Times New Roman" w:hAnsi="Times New Roman"/>
          <w:sz w:val="20"/>
        </w:rPr>
        <w:t xml:space="preserve">egeringen därför inte </w:t>
      </w:r>
      <w:r w:rsidR="00AA290E">
        <w:rPr>
          <w:rFonts w:ascii="Times New Roman" w:hAnsi="Times New Roman"/>
          <w:sz w:val="20"/>
        </w:rPr>
        <w:t xml:space="preserve">hade </w:t>
      </w:r>
      <w:r w:rsidRPr="00721738">
        <w:rPr>
          <w:rFonts w:ascii="Times New Roman" w:hAnsi="Times New Roman"/>
          <w:sz w:val="20"/>
        </w:rPr>
        <w:t xml:space="preserve">för avsikt att med anledning av detta tillkännagivande lämna några ytterligare förslag. </w:t>
      </w:r>
      <w:bookmarkStart w:id="312" w:name="_Hlk121485546"/>
      <w:r w:rsidRPr="00721738">
        <w:rPr>
          <w:rFonts w:ascii="Times New Roman" w:hAnsi="Times New Roman"/>
          <w:sz w:val="20"/>
        </w:rPr>
        <w:t>Tillkänna</w:t>
      </w:r>
      <w:r w:rsidR="00060872">
        <w:rPr>
          <w:rFonts w:ascii="Times New Roman" w:hAnsi="Times New Roman"/>
          <w:sz w:val="20"/>
        </w:rPr>
        <w:softHyphen/>
      </w:r>
      <w:r w:rsidRPr="00721738">
        <w:rPr>
          <w:rFonts w:ascii="Times New Roman" w:hAnsi="Times New Roman"/>
          <w:sz w:val="20"/>
        </w:rPr>
        <w:t>givandet ansågs därmed slutbehandlat</w:t>
      </w:r>
      <w:bookmarkEnd w:id="312"/>
      <w:r w:rsidRPr="00721738">
        <w:rPr>
          <w:rFonts w:ascii="Times New Roman" w:hAnsi="Times New Roman"/>
          <w:sz w:val="20"/>
        </w:rPr>
        <w:t>. Punkten är</w:t>
      </w:r>
      <w:r w:rsidRPr="00721738" w:rsidDel="009225B1">
        <w:rPr>
          <w:rFonts w:ascii="Times New Roman" w:hAnsi="Times New Roman"/>
          <w:sz w:val="20"/>
        </w:rPr>
        <w:t xml:space="preserve"> </w:t>
      </w:r>
      <w:r w:rsidRPr="00721738">
        <w:rPr>
          <w:rFonts w:ascii="Times New Roman" w:hAnsi="Times New Roman"/>
          <w:sz w:val="20"/>
        </w:rPr>
        <w:t>slutbehand</w:t>
      </w:r>
      <w:r w:rsidR="000E3B77">
        <w:rPr>
          <w:rFonts w:ascii="Times New Roman" w:hAnsi="Times New Roman"/>
          <w:sz w:val="20"/>
        </w:rPr>
        <w:softHyphen/>
      </w:r>
      <w:r w:rsidRPr="00721738">
        <w:rPr>
          <w:rFonts w:ascii="Times New Roman" w:hAnsi="Times New Roman"/>
          <w:sz w:val="20"/>
        </w:rPr>
        <w:t>lad</w:t>
      </w:r>
      <w:bookmarkEnd w:id="311"/>
      <w:r w:rsidRPr="00721738">
        <w:rPr>
          <w:rFonts w:ascii="Times New Roman" w:hAnsi="Times New Roman"/>
          <w:sz w:val="20"/>
        </w:rPr>
        <w:t>.</w:t>
      </w:r>
    </w:p>
    <w:p w14:paraId="65F5C290" w14:textId="25616919"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tillfälligt borttagen energiskatt på bensin och diesel*</w:t>
      </w:r>
      <w:r w:rsidRPr="00721738">
        <w:rPr>
          <w:rFonts w:ascii="Times New Roman" w:hAnsi="Times New Roman"/>
          <w:sz w:val="20"/>
        </w:rPr>
        <w:t>: Riksdagen har tillkännagett för regeringen det som utskottet anför om att regeringen snarast möjligt inom EU bör begära undantag från den EU-lagstiftning som krävs för att helt kunna ta bort energiskatten på bensin och diesel under tre månader (bet. 2021/22:FiU47 s. 13.). Den 6 maj 2022 lämnades en ansökan till kommissionen med begäran om tillstånd att ta bort energiskatten på bensin och diesel under tre månader. Den 17 juni 2022 beslutade regeringen propositionen Extra ändringsbudget för 2022 – Retroaktivt sänkt skatt på diesel inom jord-, skogs- och vattenbruk (prop. 2021/22:270). I propositionen bedömde regeringen att riksdagens tillkännagivande är tillgodosett genom ansökan till Europeiska kommis</w:t>
      </w:r>
      <w:r w:rsidR="00060872">
        <w:rPr>
          <w:rFonts w:ascii="Times New Roman" w:hAnsi="Times New Roman"/>
          <w:sz w:val="20"/>
        </w:rPr>
        <w:softHyphen/>
      </w:r>
      <w:r w:rsidRPr="00721738">
        <w:rPr>
          <w:rFonts w:ascii="Times New Roman" w:hAnsi="Times New Roman"/>
          <w:sz w:val="20"/>
        </w:rPr>
        <w:t>sionen (prop. 2021/22:270 avsnitt 4.2). Tillkännagivandet ansågs därmed slutbehandlat. Punkten är slutbehandlad.</w:t>
      </w:r>
    </w:p>
    <w:p w14:paraId="2035F711" w14:textId="7A293196" w:rsidR="00721738" w:rsidRPr="00721738" w:rsidRDefault="005913D0" w:rsidP="00A72B83">
      <w:pPr>
        <w:pStyle w:val="Rubrik5utannumrering"/>
      </w:pPr>
      <w:r>
        <w:t>7</w:t>
      </w:r>
      <w:r w:rsidR="00D34F96">
        <w:t>1</w:t>
      </w:r>
      <w:r w:rsidR="00721738" w:rsidRPr="00721738">
        <w:t>. Rskr. 2021/22:235</w:t>
      </w:r>
    </w:p>
    <w:p w14:paraId="5153F81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Finansiell stabilitet och finansmarknadsfrågor</w:t>
      </w:r>
    </w:p>
    <w:p w14:paraId="1D61EEB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 2021/22:87, bet. 2021/22:FiU22</w:t>
      </w:r>
    </w:p>
    <w:p w14:paraId="511094B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0425F1F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EC0877E" w14:textId="77777777" w:rsidR="00721738" w:rsidRPr="00721738" w:rsidRDefault="00721738" w:rsidP="000608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verksamheten</w:t>
      </w:r>
      <w:r w:rsidRPr="00721738">
        <w:rPr>
          <w:rFonts w:ascii="Times New Roman" w:hAnsi="Times New Roman"/>
          <w:i/>
          <w:sz w:val="20"/>
        </w:rPr>
        <w:t xml:space="preserve"> i Internationella valutafonden 2021</w:t>
      </w:r>
      <w:r w:rsidRPr="00721738">
        <w:rPr>
          <w:rFonts w:ascii="Times New Roman" w:hAnsi="Times New Roman"/>
          <w:sz w:val="20"/>
        </w:rPr>
        <w:t>: Den 12 januari 2023 beslutade regeringen att skriva av ärendet.</w:t>
      </w:r>
    </w:p>
    <w:p w14:paraId="7B1AC2CA" w14:textId="6EFF0ECC" w:rsidR="00721738" w:rsidRPr="00721738" w:rsidRDefault="005913D0" w:rsidP="00A72B83">
      <w:pPr>
        <w:pStyle w:val="Rubrik5utannumrering"/>
      </w:pPr>
      <w:r>
        <w:t>7</w:t>
      </w:r>
      <w:r w:rsidR="00D34F96">
        <w:t>2</w:t>
      </w:r>
      <w:r w:rsidR="00721738" w:rsidRPr="00721738">
        <w:t>. Rskr. 2021/22:236</w:t>
      </w:r>
    </w:p>
    <w:p w14:paraId="4CAFAD4D"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Mervärdesskatt</w:t>
      </w:r>
    </w:p>
    <w:p w14:paraId="0A984ECC"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2021/22, bet. 2021/22:SkU16</w:t>
      </w:r>
    </w:p>
    <w:p w14:paraId="1013AA33"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5D7521F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1A41C53" w14:textId="4E82AB5A"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mervärdesskatt på interna tjänster</w:t>
      </w:r>
      <w:r w:rsidRPr="00721738">
        <w:rPr>
          <w:rFonts w:ascii="Times New Roman" w:hAnsi="Times New Roman"/>
          <w:sz w:val="20"/>
        </w:rPr>
        <w:t>*: Riksdagen har tillkännagett för regeringen det som utskottet anför om att regeringen ska utreda hur frågan om intern moms mellan föreningar i samma organisation kan lösas utan att orsaka snedvridning av konkurrensen i strid med EU-rätten och utan att öka risken för fusk med momssystemet (bet. 2021/22:SkU16 s. 22 f.). Den 12 januari 2023 beslutade regeringen propositionen Ny mervärdesskattelag (prop. 2022/23:46). I propositionen föreslås att det s.k. konkurrensrekvisitet i nya mervärdesskattelagen får samma lydelse som i motsvarande bestämmelse i mervärdes</w:t>
      </w:r>
      <w:r w:rsidR="00640FF5">
        <w:rPr>
          <w:rFonts w:ascii="Times New Roman" w:hAnsi="Times New Roman"/>
          <w:sz w:val="20"/>
        </w:rPr>
        <w:softHyphen/>
      </w:r>
      <w:r w:rsidRPr="00721738">
        <w:rPr>
          <w:rFonts w:ascii="Times New Roman" w:hAnsi="Times New Roman"/>
          <w:sz w:val="20"/>
        </w:rPr>
        <w:t>skattedirektivet. Tillkännagivandet ansågs därmed tillgodosett och slutbehandlat. Punkten är slutbehandlad.</w:t>
      </w:r>
    </w:p>
    <w:p w14:paraId="3FDF8D12"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5 om </w:t>
      </w:r>
      <w:r w:rsidRPr="00721738">
        <w:rPr>
          <w:rFonts w:ascii="Times New Roman" w:hAnsi="Times New Roman"/>
          <w:i/>
          <w:iCs/>
          <w:sz w:val="20"/>
        </w:rPr>
        <w:t>omvandling av lokaler och kontor till bostäder</w:t>
      </w:r>
      <w:r w:rsidRPr="00721738">
        <w:rPr>
          <w:rFonts w:ascii="Times New Roman" w:hAnsi="Times New Roman"/>
          <w:sz w:val="20"/>
        </w:rPr>
        <w:t>*: Riksdagen har tillkännagett det som utskottet anför om att skyndsamt se över skattelagstiftningen i syfte att säkerställa att den inte i onödan minskar incitamenten att omvandla lokaler och kontor till bostäder (bet. 2021/22:SkU16 s. 26 f.). Frågan analyseras inom Regeringskansliet. Punkten är inte slutbehandlad.</w:t>
      </w:r>
    </w:p>
    <w:p w14:paraId="7E33BB2F" w14:textId="06A792DD" w:rsidR="00721738" w:rsidRPr="00721738" w:rsidRDefault="00721738" w:rsidP="00A72B83">
      <w:pPr>
        <w:pStyle w:val="Rubrik5utannumrering"/>
      </w:pPr>
      <w:r w:rsidRPr="00721738">
        <w:t>7</w:t>
      </w:r>
      <w:r w:rsidR="00D34F96">
        <w:t>3</w:t>
      </w:r>
      <w:r w:rsidRPr="00721738">
        <w:t>. Rskr. 2021/22:237</w:t>
      </w:r>
    </w:p>
    <w:p w14:paraId="21A0FD80"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Skärpt miljöstyrning i bonus malus-systemet</w:t>
      </w:r>
    </w:p>
    <w:p w14:paraId="3829E20E"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2021/22:91, bet. 2021/22:SkU20</w:t>
      </w:r>
    </w:p>
    <w:p w14:paraId="39D202A9"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8BCE37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17000F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28 april 2022 utfärdade regeringen den lag riksdagen antagit (SFS 349).</w:t>
      </w:r>
    </w:p>
    <w:p w14:paraId="10E0B874" w14:textId="7DDBCA1C" w:rsidR="00721738" w:rsidRPr="00721738" w:rsidRDefault="005913D0" w:rsidP="00A72B83">
      <w:pPr>
        <w:pStyle w:val="Rubrik5utannumrering"/>
      </w:pPr>
      <w:r>
        <w:t>7</w:t>
      </w:r>
      <w:r w:rsidR="00D34F96">
        <w:t>4</w:t>
      </w:r>
      <w:r w:rsidR="00721738" w:rsidRPr="00721738">
        <w:t>. Rskr. 2021/22:248</w:t>
      </w:r>
    </w:p>
    <w:p w14:paraId="1810F5A3"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2022 – Tillfälligt sänkt skatt på bensin och diesel samt hantering av överskott av vaccindoser</w:t>
      </w:r>
    </w:p>
    <w:p w14:paraId="5DAC2A3B"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2021/22:221, bet. 2021/22:FiU39</w:t>
      </w:r>
    </w:p>
    <w:p w14:paraId="30DD063B"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2A44D56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BAE32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extra ändringsbudget för 2022</w:t>
      </w:r>
      <w:r w:rsidRPr="00721738">
        <w:rPr>
          <w:rFonts w:ascii="Times New Roman" w:hAnsi="Times New Roman"/>
          <w:sz w:val="20"/>
        </w:rPr>
        <w:t xml:space="preserve">, </w:t>
      </w:r>
      <w:r w:rsidRPr="00721738">
        <w:rPr>
          <w:rFonts w:ascii="Times New Roman" w:hAnsi="Times New Roman"/>
          <w:i/>
          <w:iCs/>
          <w:sz w:val="20"/>
        </w:rPr>
        <w:t>ändringar i statens budget för 2022</w:t>
      </w:r>
      <w:r w:rsidRPr="00721738">
        <w:rPr>
          <w:rFonts w:ascii="Times New Roman" w:hAnsi="Times New Roman"/>
          <w:sz w:val="20"/>
        </w:rPr>
        <w:t>, c): Avsikten är att skrivelsen i denna del ska behandlas i regeringens skrivelse Årsredovisning för staten 2022.</w:t>
      </w:r>
      <w:r w:rsidRPr="00721738" w:rsidDel="008108AE">
        <w:rPr>
          <w:rFonts w:ascii="Times New Roman" w:hAnsi="Times New Roman"/>
          <w:sz w:val="20"/>
        </w:rPr>
        <w:t xml:space="preserve"> </w:t>
      </w:r>
      <w:r w:rsidRPr="00721738">
        <w:rPr>
          <w:rFonts w:ascii="Times New Roman" w:hAnsi="Times New Roman"/>
          <w:sz w:val="20"/>
        </w:rPr>
        <w:t>Punkten är inte slutbehandlad.</w:t>
      </w:r>
    </w:p>
    <w:p w14:paraId="75A9EF44" w14:textId="0D88CF2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sz w:val="20"/>
        </w:rPr>
        <w:t>extra ändringsbudget för 2022</w:t>
      </w:r>
      <w:r w:rsidRPr="00721738">
        <w:rPr>
          <w:rFonts w:ascii="Times New Roman" w:hAnsi="Times New Roman"/>
          <w:iCs/>
          <w:sz w:val="20"/>
        </w:rPr>
        <w:t xml:space="preserve">, </w:t>
      </w:r>
      <w:r w:rsidRPr="00721738">
        <w:rPr>
          <w:rFonts w:ascii="Times New Roman" w:hAnsi="Times New Roman"/>
          <w:i/>
          <w:iCs/>
          <w:sz w:val="20"/>
        </w:rPr>
        <w:t>lagstiftning som ligger till grund för ändringar i statens budget</w:t>
      </w:r>
      <w:r w:rsidRPr="00721738">
        <w:rPr>
          <w:rFonts w:ascii="Times New Roman" w:hAnsi="Times New Roman"/>
          <w:sz w:val="20"/>
        </w:rPr>
        <w:t>: Den 28 april 2022 utfärdade regeringen de lagar riksdagen antagit (SFS 294</w:t>
      </w:r>
      <w:r w:rsidR="00D41421">
        <w:rPr>
          <w:rFonts w:ascii="Times New Roman" w:hAnsi="Times New Roman"/>
          <w:sz w:val="20"/>
        </w:rPr>
        <w:t xml:space="preserve"> och </w:t>
      </w:r>
      <w:r w:rsidRPr="00721738">
        <w:rPr>
          <w:rFonts w:ascii="Times New Roman" w:hAnsi="Times New Roman"/>
          <w:sz w:val="20"/>
        </w:rPr>
        <w:t xml:space="preserve">295). </w:t>
      </w:r>
    </w:p>
    <w:p w14:paraId="134CED35" w14:textId="4368F869"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åtgärder för att stärka svensk matberedskap*</w:t>
      </w:r>
      <w:r w:rsidRPr="00721738">
        <w:rPr>
          <w:rFonts w:ascii="Times New Roman" w:hAnsi="Times New Roman"/>
          <w:sz w:val="20"/>
        </w:rPr>
        <w:t>: Riksdagen har tillkännagett för regeringen det som utskottet anför om att regeringen bör stärka den svenska matberedskapen genom ett flertal åtgärder (bet. 2021/22:FiU39 s. 11 f.).</w:t>
      </w:r>
      <w:r w:rsidRPr="00721738" w:rsidDel="0019206B">
        <w:rPr>
          <w:rFonts w:ascii="Times New Roman" w:hAnsi="Times New Roman"/>
          <w:sz w:val="20"/>
        </w:rPr>
        <w:t xml:space="preserve"> </w:t>
      </w:r>
    </w:p>
    <w:p w14:paraId="0934B424" w14:textId="4E78559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Av tillkännagivandet följer att regeringen föreslås maximera den förstärkning av återbetalningen av dieselskatt för jord- och skogsbruket som regeringen redan har föreslagit för perioden den 1 juli 2022 t.o.m. den 30 juni 2023, dvs. att den utökas till det högsta belopp som är förenligt med EU-rätten.</w:t>
      </w:r>
    </w:p>
    <w:p w14:paraId="45EF9129" w14:textId="187555B6"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Av tillkännagivandet följer </w:t>
      </w:r>
      <w:r w:rsidR="00FA7736">
        <w:rPr>
          <w:rFonts w:ascii="Times New Roman" w:hAnsi="Times New Roman"/>
          <w:sz w:val="20"/>
        </w:rPr>
        <w:t xml:space="preserve">även </w:t>
      </w:r>
      <w:r w:rsidRPr="00721738">
        <w:rPr>
          <w:rFonts w:ascii="Times New Roman" w:hAnsi="Times New Roman"/>
          <w:sz w:val="20"/>
        </w:rPr>
        <w:t>att regeringen föreslås göra den maximala återbetalningen av dieselskatten retroaktiv, dvs. låter den börja gälla redan fr.o.m. den 1 januari 2022 – och inte som regeringen föreslår fr.o.m. den 1 juli 2022 – samt att detta träder i kraft i samband med den första utbetalningen den 1 juli i år.</w:t>
      </w:r>
    </w:p>
    <w:p w14:paraId="12A0A1B2" w14:textId="3DD46EBC"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I propositionen Extra ändringsbudget för 2022 – Vårändringsbudget för 2022 och stöd till Ukraina (prop. 2021/22:269 avsnitt 4.2) har regeringen lämnat ett förslag om sådan förstärkt återbetalning av dieselskatt som efterfrågas. I Extra ändringsbudget för 2022 – Retroaktivt sänkt skatt på diesel inom jord-, skogs- och vattenbruk (prop. 2021/22:270 avsnitt 4.2) har regeringen lämnat ett förslag om sådan förstärkt återbetalning med retroaktiv tillämpning från 1 januari 2022 som efterfrågas. I Extra ändringsbudget för 2022 – Retroaktivt sänkt skatt på diesel inom jord-, skogs- och vattenbruk bedömde regeringen att tillkännagivandet var tillgodosett </w:t>
      </w:r>
      <w:r w:rsidR="00DD7E70">
        <w:rPr>
          <w:rFonts w:ascii="Times New Roman" w:hAnsi="Times New Roman"/>
          <w:sz w:val="20"/>
        </w:rPr>
        <w:t>i dessa delar</w:t>
      </w:r>
      <w:r w:rsidRPr="00721738">
        <w:rPr>
          <w:rFonts w:ascii="Times New Roman" w:hAnsi="Times New Roman"/>
          <w:sz w:val="20"/>
        </w:rPr>
        <w:t xml:space="preserve"> genom dessa förslag (se prop. 2021/22:270 avsnitt 3.2 och 4.2).</w:t>
      </w:r>
    </w:p>
    <w:p w14:paraId="19346D20" w14:textId="0FDFEC83" w:rsidR="005C7677"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Av tillkännagivandet följer att regeringen föreslås vidta ett flertal åtgärder, vilket bl.a. innefattar att kraftigt utöka det befintliga krisstödet till gris- och fjäderfäsektorn, införa ytterligare krisstöd till mjölk-, nötkötts-, får- och lammföretag inom ramen för befintliga regler, på EU-nivå aktivt driva att gruppundantag från statsstödsreglerna införs för animaliesektorn, lätta på växtföljdskrav och kräva fler undantag från EU-regler på detta område, utnyttja möjlighet att bevilja tillfälliga undantag från EU:s statsstödsregler för att stödja svenska veteodlare samt övriga växtodlings- och trädgårdsföretag samt att tillfälligt utöka det nationella stödet till jordbruket i norra Sverige, det s.k. Norrlandsstödet, maximalt under 2022.</w:t>
      </w:r>
    </w:p>
    <w:p w14:paraId="3767EE4D" w14:textId="6EAA2208"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I Extra ändringsbudget för 2022 – Stöd till jordbruket och fiskerinäringen samt kompensation för höga energipriser (prop. 2021/22:252, bet. 2021/22:FiU48, rskr. 2021/22:438) beslutades ett utökat åtgärdspaket till jordbruket. Det innebar bl.a. att stödet till gris- och fjäderfänäringen utökas till att också inkludera andra delar av animaliesektorn t.ex. mjölk- och nötköttssektorerna. Regeringen har även gett Statens jordbruksverk i uppdrag att meddela kommissionen om Sveriges tillämpning av kommissionens genomförandebeslut (EU) 2022/484 rörande undantag från bestämmelser om träda. Detta innebar att trädor som jordbrukarna i vanliga fall behöver för att få fullt stöd, i stället får användas för bete, skörd eller odling av grödor. Inför att kommissionen skulle besluta om ett tillfälligt statsstödsramverk med anledning av Rysslands invasion av Ukraina förordade Sverige att ett tillfälligt regelverk skulle införas för jordbruket i likhet med de regler som gäller för inkomstbortfall vid allvarliga klimathändelser inom ramen för gruppundantaget för vissa kategorier av stöd inom jordbrukssektorn. Kommissionen valde dock en annan utformning, enligt vilken statsstöd kan ges med upp till 35 000 euro (2022/C 131 I/01). Regeringen anser trots det att lantbrukarna inom animaliesektorn kan kompenseras på ett adekvat och effektivt sätt i enlighet med kommissionens meddelande (2022/C 131 I/01) och kommissionens förordning (EU) nr 1408/2013 av den 18</w:t>
      </w:r>
      <w:r w:rsidR="00B15F91">
        <w:rPr>
          <w:rFonts w:ascii="Times New Roman" w:hAnsi="Times New Roman"/>
          <w:sz w:val="20"/>
        </w:rPr>
        <w:t> </w:t>
      </w:r>
      <w:r w:rsidRPr="00721738">
        <w:rPr>
          <w:rFonts w:ascii="Times New Roman" w:hAnsi="Times New Roman"/>
          <w:sz w:val="20"/>
        </w:rPr>
        <w:t>december 2013 om tillämpningen av artiklarna 107 och 108 i fördraget om Europeiska unionens funktionssätt på stöd av mindre betydelse inom jordbrukssektorn. Det nationella stödet till jordbruket i norra Sverige utökades även med 50 000 000 kronor under 2022.</w:t>
      </w:r>
    </w:p>
    <w:p w14:paraId="411B308B" w14:textId="52A2B27E" w:rsidR="001254D1" w:rsidRPr="00721738" w:rsidRDefault="001254D1" w:rsidP="00A72BFF">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254D1">
        <w:rPr>
          <w:rFonts w:ascii="Times New Roman" w:hAnsi="Times New Roman"/>
          <w:sz w:val="20"/>
        </w:rPr>
        <w:t>I Extra ändringsbudget för 2022 – Stöd till jordbruket och fiskerinäringen samt kompensation för höga energipriser (prop. 2021/22:252 avsnitt 6.2) bedömde regeringen att tillkännagivandet var tillgodosett i nämnda delar.</w:t>
      </w:r>
    </w:p>
    <w:p w14:paraId="292DC223" w14:textId="6BD24947" w:rsidR="00721738" w:rsidRPr="00721738" w:rsidRDefault="00721738" w:rsidP="00721738">
      <w:pPr>
        <w:tabs>
          <w:tab w:val="left" w:pos="2268"/>
        </w:tabs>
        <w:overflowPunct w:val="0"/>
        <w:autoSpaceDE w:val="0"/>
        <w:autoSpaceDN w:val="0"/>
        <w:adjustRightInd w:val="0"/>
        <w:spacing w:after="0" w:line="240" w:lineRule="auto"/>
        <w:ind w:firstLine="170"/>
        <w:jc w:val="both"/>
        <w:rPr>
          <w:rFonts w:ascii="Times New Roman" w:hAnsi="Times New Roman"/>
          <w:sz w:val="20"/>
        </w:rPr>
      </w:pPr>
      <w:r w:rsidRPr="00721738">
        <w:rPr>
          <w:rFonts w:ascii="Times New Roman" w:hAnsi="Times New Roman"/>
          <w:sz w:val="20"/>
        </w:rPr>
        <w:t xml:space="preserve">I Extra ändringsbudget för 2022 – Vårändringsbudget för 2022 och stöd till Ukraina (prop. 2021/22:269, bet. 2021/22:FiU49, rskr. 2021/22:466) beslutades om ett </w:t>
      </w:r>
      <w:r w:rsidR="00EE6B14">
        <w:rPr>
          <w:rFonts w:ascii="Times New Roman" w:hAnsi="Times New Roman"/>
          <w:sz w:val="20"/>
        </w:rPr>
        <w:t xml:space="preserve">tillfälligt </w:t>
      </w:r>
      <w:r w:rsidRPr="00721738">
        <w:rPr>
          <w:rFonts w:ascii="Times New Roman" w:hAnsi="Times New Roman"/>
          <w:sz w:val="20"/>
        </w:rPr>
        <w:t>stöd riktat till företag som bedriver växthusodling samt till gris- och fjäderfänäringen.</w:t>
      </w:r>
    </w:p>
    <w:p w14:paraId="5B7D7B1A" w14:textId="577F1F2F" w:rsidR="00721738" w:rsidRPr="00721738" w:rsidRDefault="00721738" w:rsidP="00721738">
      <w:pPr>
        <w:tabs>
          <w:tab w:val="left" w:pos="2268"/>
        </w:tabs>
        <w:overflowPunct w:val="0"/>
        <w:autoSpaceDE w:val="0"/>
        <w:autoSpaceDN w:val="0"/>
        <w:adjustRightInd w:val="0"/>
        <w:spacing w:after="0" w:line="240" w:lineRule="auto"/>
        <w:ind w:firstLine="170"/>
        <w:jc w:val="both"/>
        <w:rPr>
          <w:rFonts w:ascii="Times New Roman" w:hAnsi="Times New Roman"/>
          <w:sz w:val="20"/>
        </w:rPr>
      </w:pPr>
      <w:bookmarkStart w:id="313" w:name="_Hlk123804298"/>
      <w:r w:rsidRPr="00721738">
        <w:rPr>
          <w:rFonts w:ascii="Times New Roman" w:hAnsi="Times New Roman"/>
          <w:sz w:val="20"/>
        </w:rPr>
        <w:t>Regeringen anser därmed att tillkännagivandet är tillgodosett i alla nämnda delar</w:t>
      </w:r>
      <w:r w:rsidR="00A1364A">
        <w:rPr>
          <w:rFonts w:ascii="Times New Roman" w:hAnsi="Times New Roman"/>
          <w:sz w:val="20"/>
        </w:rPr>
        <w:t>,</w:t>
      </w:r>
      <w:r w:rsidRPr="00721738">
        <w:rPr>
          <w:rFonts w:ascii="Times New Roman" w:hAnsi="Times New Roman"/>
          <w:sz w:val="20"/>
        </w:rPr>
        <w:t xml:space="preserve"> </w:t>
      </w:r>
      <w:r w:rsidR="00A1364A">
        <w:rPr>
          <w:rFonts w:ascii="Times New Roman" w:hAnsi="Times New Roman"/>
          <w:sz w:val="20"/>
        </w:rPr>
        <w:t xml:space="preserve">som meddelats i propositionen </w:t>
      </w:r>
      <w:r w:rsidR="00A1364A" w:rsidRPr="00721738">
        <w:rPr>
          <w:rFonts w:ascii="Times New Roman" w:hAnsi="Times New Roman"/>
          <w:sz w:val="20"/>
        </w:rPr>
        <w:t>Extra ändringsbudget för 2022 – Stöd till jordbruket och fiskerinäringen samt kompensation för höga energipriser (prop. 2021/22:252, bet. 2021/22:FiU48, rskr. 2021/22:438)</w:t>
      </w:r>
      <w:r w:rsidR="00A1364A">
        <w:rPr>
          <w:rFonts w:ascii="Times New Roman" w:hAnsi="Times New Roman"/>
          <w:sz w:val="20"/>
        </w:rPr>
        <w:t>,</w:t>
      </w:r>
      <w:r w:rsidRPr="00721738">
        <w:rPr>
          <w:rFonts w:ascii="Times New Roman" w:hAnsi="Times New Roman"/>
          <w:sz w:val="20"/>
        </w:rPr>
        <w:t xml:space="preserve"> förutom den del av tillkännagivandet som gäller tillfälliga undantag från EU:s statsstödsregler för att stödja svenska veteodlare samt övriga växtodlings- och trädgårdsföretag. Regeringen avser återkomma till den delen. Punkten är inte slutbehandlad.</w:t>
      </w:r>
      <w:bookmarkEnd w:id="313"/>
    </w:p>
    <w:p w14:paraId="413D3048" w14:textId="041C63E7" w:rsidR="00AF2FA2" w:rsidRPr="00721738" w:rsidRDefault="00AF2FA2" w:rsidP="00AF2FA2">
      <w:pPr>
        <w:tabs>
          <w:tab w:val="left" w:pos="2268"/>
        </w:tabs>
        <w:overflowPunct w:val="0"/>
        <w:autoSpaceDE w:val="0"/>
        <w:autoSpaceDN w:val="0"/>
        <w:adjustRightInd w:val="0"/>
        <w:spacing w:after="0" w:line="240" w:lineRule="auto"/>
        <w:ind w:firstLine="170"/>
        <w:jc w:val="both"/>
        <w:rPr>
          <w:rFonts w:ascii="Times New Roman" w:hAnsi="Times New Roman"/>
          <w:sz w:val="20"/>
        </w:rPr>
      </w:pPr>
      <w:r w:rsidRPr="00FE0F70">
        <w:rPr>
          <w:rFonts w:ascii="Times New Roman" w:hAnsi="Times New Roman"/>
          <w:sz w:val="20"/>
        </w:rPr>
        <w:t>Följande punkter är inte slutbehandlade:</w:t>
      </w:r>
      <w:r>
        <w:rPr>
          <w:rFonts w:ascii="Times New Roman" w:hAnsi="Times New Roman"/>
          <w:sz w:val="20"/>
        </w:rPr>
        <w:t xml:space="preserve"> 1 om </w:t>
      </w:r>
      <w:r w:rsidRPr="0091532C">
        <w:rPr>
          <w:rFonts w:ascii="Times New Roman" w:hAnsi="Times New Roman"/>
          <w:sz w:val="20"/>
        </w:rPr>
        <w:t>ändringar i statens budget för 2022,</w:t>
      </w:r>
      <w:r>
        <w:rPr>
          <w:rFonts w:ascii="Times New Roman" w:hAnsi="Times New Roman"/>
          <w:sz w:val="20"/>
        </w:rPr>
        <w:t xml:space="preserve"> c) och 2.</w:t>
      </w:r>
    </w:p>
    <w:p w14:paraId="5A4C981F" w14:textId="2D8D580A" w:rsidR="00721738" w:rsidRPr="00721738" w:rsidRDefault="00721738" w:rsidP="00A72B83">
      <w:pPr>
        <w:pStyle w:val="Rubrik5utannumrering"/>
      </w:pPr>
      <w:r w:rsidRPr="00721738">
        <w:t>7</w:t>
      </w:r>
      <w:r w:rsidR="00D34F96">
        <w:t>5</w:t>
      </w:r>
      <w:r w:rsidRPr="00721738">
        <w:t>. Rskr. 2021/22:255</w:t>
      </w:r>
    </w:p>
    <w:p w14:paraId="4774C915"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Skatteförfarande och folkbokföring</w:t>
      </w:r>
    </w:p>
    <w:p w14:paraId="66531314"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2021/22, bet. 2021/22:SkU17</w:t>
      </w:r>
    </w:p>
    <w:p w14:paraId="1C0FC80D"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247A4FC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53297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14" w:name="_Hlk102057242"/>
      <w:r w:rsidRPr="00721738">
        <w:rPr>
          <w:rFonts w:ascii="Times New Roman" w:hAnsi="Times New Roman"/>
          <w:sz w:val="20"/>
        </w:rPr>
        <w:t xml:space="preserve">Punkt 16 om </w:t>
      </w:r>
      <w:r w:rsidRPr="00721738">
        <w:rPr>
          <w:rFonts w:ascii="Times New Roman" w:hAnsi="Times New Roman"/>
          <w:i/>
          <w:iCs/>
          <w:sz w:val="20"/>
        </w:rPr>
        <w:t>folkräkning*</w:t>
      </w:r>
      <w:r w:rsidRPr="00721738">
        <w:rPr>
          <w:rFonts w:ascii="Times New Roman" w:hAnsi="Times New Roman"/>
          <w:sz w:val="20"/>
        </w:rPr>
        <w:t>: Riksdagen har tillkännagett för regeringen det som utskottet anför om att genomföra en folkräkning (bet. 2021/22:SkU17 s. 55 f.). I budgetpropositionen för 2023 (prop. 2022/23:1 utg.omr. 3 avsnitt 2.7.2) bedömde regeringen att tillkännagivandet var tillgodosett och slutbehandlat mot bakgrund av det förslag som lämnades om ökat anslag till Skatteverket för förbättrad folkbokföring genom folkräkning. Punkten är slutbehandlad.</w:t>
      </w:r>
    </w:p>
    <w:p w14:paraId="286B499F" w14:textId="322634C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15" w:name="_Hlk102057293"/>
      <w:bookmarkEnd w:id="314"/>
      <w:r w:rsidRPr="00721738">
        <w:rPr>
          <w:rFonts w:ascii="Times New Roman" w:hAnsi="Times New Roman"/>
          <w:sz w:val="20"/>
        </w:rPr>
        <w:t xml:space="preserve">Punkt 17 om </w:t>
      </w:r>
      <w:r w:rsidRPr="00721738">
        <w:rPr>
          <w:rFonts w:ascii="Times New Roman" w:hAnsi="Times New Roman"/>
          <w:i/>
          <w:iCs/>
          <w:sz w:val="20"/>
        </w:rPr>
        <w:t>biometrisk data</w:t>
      </w:r>
      <w:r w:rsidRPr="00721738">
        <w:rPr>
          <w:rFonts w:ascii="Times New Roman" w:hAnsi="Times New Roman"/>
          <w:sz w:val="20"/>
        </w:rPr>
        <w:t>*: Riksdagen har tillkännagett för regeringen det som utskottet anför om användandet av biometriska data vid inflyttning till Sverige och vid tilldelning av samordningsnummer (bet. 2021/22:SkU17 s. 58 f.). Den 14 juli 2022 beslutade regeringen propositionen Stärkt system för samordningsnummer (prop. 2021/22:276). I propositionen ansåg regeringen att tillkänna</w:t>
      </w:r>
      <w:r w:rsidR="00640FF5">
        <w:rPr>
          <w:rFonts w:ascii="Times New Roman" w:hAnsi="Times New Roman"/>
          <w:sz w:val="20"/>
        </w:rPr>
        <w:softHyphen/>
      </w:r>
      <w:r w:rsidRPr="00721738">
        <w:rPr>
          <w:rFonts w:ascii="Times New Roman" w:hAnsi="Times New Roman"/>
          <w:sz w:val="20"/>
        </w:rPr>
        <w:t>givandet var tillgodosett genom de förslag om användning av biometriska uppgifter som lämnats dels i samma proposition, dels i propositionen Stärkt kontroll och kvalitet i folkbokföringen (prop. 2021/22:217) som regeringen beslutade den 7 april 2022. Tillkännagivandet ansågs därmed slutbehandlat. Punkten är slutbehandlad.</w:t>
      </w:r>
      <w:bookmarkStart w:id="316" w:name="_Hlk102057312"/>
      <w:bookmarkEnd w:id="315"/>
    </w:p>
    <w:p w14:paraId="3F179A0D" w14:textId="39FA86A7" w:rsidR="00721738" w:rsidRPr="00721738" w:rsidRDefault="00721738" w:rsidP="00A72B83">
      <w:pPr>
        <w:pStyle w:val="Rubrik5utannumrering"/>
      </w:pPr>
      <w:r w:rsidRPr="00721738">
        <w:t>7</w:t>
      </w:r>
      <w:r w:rsidR="00D34F96">
        <w:t>6</w:t>
      </w:r>
      <w:r w:rsidRPr="00721738">
        <w:t>. Rskr. 2021/22:266</w:t>
      </w:r>
    </w:p>
    <w:p w14:paraId="077DCC94"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Höjd omsättningsgräns för befrielse från mervärdesskatt</w:t>
      </w:r>
    </w:p>
    <w:p w14:paraId="001DF3CE"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2021/22:110, bet. 2021/22:SkU22</w:t>
      </w:r>
    </w:p>
    <w:p w14:paraId="181ED57E"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1F10A5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72632A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12 maj 2022 utfärdade regeringen den lag riksdagen antagit (SFS 404).</w:t>
      </w:r>
    </w:p>
    <w:p w14:paraId="1F712F1F" w14:textId="7E2A8D93" w:rsidR="00721738" w:rsidRPr="00721738" w:rsidRDefault="00721738" w:rsidP="00A72B83">
      <w:pPr>
        <w:pStyle w:val="Rubrik5utannumrering"/>
      </w:pPr>
      <w:r w:rsidRPr="00721738">
        <w:t>7</w:t>
      </w:r>
      <w:r w:rsidR="00D34F96">
        <w:t>7</w:t>
      </w:r>
      <w:r w:rsidRPr="00721738">
        <w:t>. Rskr. 2021/22:267</w:t>
      </w:r>
    </w:p>
    <w:p w14:paraId="54296990"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Ytterligare sänkt mervärdesskatt på vissa reparationer</w:t>
      </w:r>
    </w:p>
    <w:p w14:paraId="53C3A715"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2021/22:96, bet. 2021/22:SkU23</w:t>
      </w:r>
    </w:p>
    <w:p w14:paraId="13EDAE71"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2049E86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65E94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12 maj 2022 utfärdade regeringen den lag riksdagen antagit (SFS 413).</w:t>
      </w:r>
    </w:p>
    <w:p w14:paraId="36B3EAB1" w14:textId="545CC7C7" w:rsidR="00721738" w:rsidRPr="00721738" w:rsidRDefault="00721738" w:rsidP="00A72B83">
      <w:pPr>
        <w:pStyle w:val="Rubrik5utannumrering"/>
      </w:pPr>
      <w:bookmarkStart w:id="317" w:name="_Hlk103004381"/>
      <w:r w:rsidRPr="00721738">
        <w:t>7</w:t>
      </w:r>
      <w:r w:rsidR="001974C7">
        <w:t>8</w:t>
      </w:r>
      <w:r w:rsidRPr="00721738">
        <w:t>. Rskr. 2021/22:268</w:t>
      </w:r>
    </w:p>
    <w:p w14:paraId="2F3F593A"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Företag, kapital och fastighet</w:t>
      </w:r>
    </w:p>
    <w:p w14:paraId="2C4EC024"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2021/22, bet. 2021/22:SkU14</w:t>
      </w:r>
    </w:p>
    <w:p w14:paraId="642DF626"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5248FE2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4BCD2D" w14:textId="368F1CC2"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10 om </w:t>
      </w:r>
      <w:r w:rsidRPr="00721738">
        <w:rPr>
          <w:rFonts w:ascii="Times New Roman" w:hAnsi="Times New Roman"/>
          <w:i/>
          <w:iCs/>
          <w:sz w:val="20"/>
        </w:rPr>
        <w:t>avdrag för sponsring av idrott</w:t>
      </w:r>
      <w:r w:rsidRPr="00721738">
        <w:rPr>
          <w:rFonts w:ascii="Times New Roman" w:hAnsi="Times New Roman"/>
          <w:sz w:val="20"/>
        </w:rPr>
        <w:t xml:space="preserve"> (reservation 23)*: Riksdagen har tillkännagett för regeringen det som anförs i reservationen om avdrag för sponsring av idrott. Enligt tillkännagivandet ska regeringen göra en översyn av regelverket för sponsring för att säkerställa en jämställd sponsring och för att skapa ett hållbart regelverk (bet. 2021/22:SkU14 s. 73 f.). </w:t>
      </w:r>
      <w:r w:rsidR="00E85AB9" w:rsidRPr="00721738">
        <w:rPr>
          <w:rFonts w:ascii="Times New Roman" w:hAnsi="Times New Roman"/>
          <w:sz w:val="20"/>
        </w:rPr>
        <w:t>Frågan har tidigare behandlats i skrivelse 2003/04:175 om avdrag för sponsring med anledning av ett tillkännagivande</w:t>
      </w:r>
      <w:r w:rsidR="00E85AB9">
        <w:rPr>
          <w:rFonts w:ascii="Times New Roman" w:hAnsi="Times New Roman"/>
          <w:sz w:val="20"/>
        </w:rPr>
        <w:t>,</w:t>
      </w:r>
      <w:r w:rsidR="00E85AB9" w:rsidRPr="00721738">
        <w:rPr>
          <w:rFonts w:ascii="Times New Roman" w:hAnsi="Times New Roman"/>
          <w:sz w:val="20"/>
        </w:rPr>
        <w:t xml:space="preserve"> och bedömningen var då att det varken skulle vara möjligt eller lämpligt att införa särregler för sponsring. </w:t>
      </w:r>
      <w:r w:rsidRPr="00721738">
        <w:rPr>
          <w:rFonts w:ascii="Times New Roman" w:eastAsia="Calibri" w:hAnsi="Times New Roman"/>
          <w:sz w:val="20"/>
          <w:szCs w:val="22"/>
        </w:rPr>
        <w:t>Frågan bereds</w:t>
      </w:r>
      <w:r w:rsidRPr="00721738">
        <w:rPr>
          <w:rFonts w:ascii="Times New Roman" w:hAnsi="Times New Roman"/>
          <w:sz w:val="20"/>
        </w:rPr>
        <w:t xml:space="preserve"> i Regeringskansliet.</w:t>
      </w:r>
      <w:r w:rsidR="005D4A1D">
        <w:rPr>
          <w:rFonts w:ascii="Times New Roman" w:hAnsi="Times New Roman"/>
          <w:sz w:val="20"/>
        </w:rPr>
        <w:t xml:space="preserve"> </w:t>
      </w:r>
      <w:r w:rsidRPr="00721738">
        <w:rPr>
          <w:rFonts w:ascii="Times New Roman" w:hAnsi="Times New Roman"/>
          <w:sz w:val="20"/>
        </w:rPr>
        <w:t>Punkten är inte slut</w:t>
      </w:r>
      <w:r w:rsidR="003771D5">
        <w:rPr>
          <w:rFonts w:ascii="Times New Roman" w:hAnsi="Times New Roman"/>
          <w:sz w:val="20"/>
        </w:rPr>
        <w:softHyphen/>
      </w:r>
      <w:r w:rsidRPr="00721738">
        <w:rPr>
          <w:rFonts w:ascii="Times New Roman" w:hAnsi="Times New Roman"/>
          <w:sz w:val="20"/>
        </w:rPr>
        <w:t>behandlad.</w:t>
      </w:r>
    </w:p>
    <w:p w14:paraId="580B2677" w14:textId="6874DE8F"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szCs w:val="22"/>
          <w:highlight w:val="green"/>
        </w:rPr>
      </w:pPr>
      <w:r w:rsidRPr="00721738">
        <w:rPr>
          <w:rFonts w:ascii="Times New Roman" w:hAnsi="Times New Roman"/>
          <w:sz w:val="20"/>
        </w:rPr>
        <w:t xml:space="preserve">Punkt 12 om </w:t>
      </w:r>
      <w:r w:rsidRPr="00721738">
        <w:rPr>
          <w:rFonts w:ascii="Times New Roman" w:hAnsi="Times New Roman"/>
          <w:i/>
          <w:iCs/>
          <w:sz w:val="20"/>
        </w:rPr>
        <w:t>tonnageskatt m.m.</w:t>
      </w:r>
      <w:r w:rsidRPr="00721738">
        <w:rPr>
          <w:rFonts w:ascii="Times New Roman" w:hAnsi="Times New Roman"/>
          <w:sz w:val="20"/>
        </w:rPr>
        <w:t>*: Riksdagen har tillkännagett för regeringen det som utskottet anför om den kustnära sjöfarten och systemet med tonnagebeskattning samt om stämpelskatten på fartygsinteckningar (bet. 2021/22:SkU14 s. 42 f.). Regeringen avser att utvärdera systemet med tonnagebeskattning och se över stämpelskatten på fartygsinteck</w:t>
      </w:r>
      <w:r w:rsidR="00640FF5">
        <w:rPr>
          <w:rFonts w:ascii="Times New Roman" w:hAnsi="Times New Roman"/>
          <w:sz w:val="20"/>
        </w:rPr>
        <w:softHyphen/>
      </w:r>
      <w:r w:rsidRPr="00721738">
        <w:rPr>
          <w:rFonts w:ascii="Times New Roman" w:hAnsi="Times New Roman"/>
          <w:sz w:val="20"/>
        </w:rPr>
        <w:t>ningar. Punkten är inte slutbehandlad.</w:t>
      </w:r>
    </w:p>
    <w:bookmarkEnd w:id="317"/>
    <w:p w14:paraId="3ECF8B62" w14:textId="451B671C" w:rsidR="00721738" w:rsidRPr="00721738" w:rsidRDefault="00721738" w:rsidP="00A72B83">
      <w:pPr>
        <w:pStyle w:val="Rubrik5utannumrering"/>
      </w:pPr>
      <w:r w:rsidRPr="00721738">
        <w:t>7</w:t>
      </w:r>
      <w:r w:rsidR="001974C7">
        <w:t>9</w:t>
      </w:r>
      <w:r w:rsidRPr="00721738">
        <w:t>. Rskr. 2021/22:271</w:t>
      </w:r>
    </w:p>
    <w:p w14:paraId="3B22F483"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Polisfrågor</w:t>
      </w:r>
    </w:p>
    <w:p w14:paraId="470B0B20"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Motioner från allmänna motionstiden 2020/21 och 2021/22, </w:t>
      </w:r>
      <w:bookmarkStart w:id="318" w:name="_Hlk121686475"/>
      <w:r w:rsidRPr="00721738">
        <w:rPr>
          <w:rFonts w:ascii="Times New Roman" w:hAnsi="Times New Roman"/>
          <w:sz w:val="20"/>
        </w:rPr>
        <w:t>bet. 2021/22:JuU22</w:t>
      </w:r>
      <w:bookmarkEnd w:id="318"/>
    </w:p>
    <w:p w14:paraId="0DB693AF"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04C57D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BD3E1CC" w14:textId="7E6EDFB1"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58 om </w:t>
      </w:r>
      <w:r w:rsidRPr="00721738">
        <w:rPr>
          <w:rFonts w:ascii="Times New Roman" w:hAnsi="Times New Roman"/>
          <w:i/>
          <w:iCs/>
          <w:sz w:val="20"/>
        </w:rPr>
        <w:t>Tullverkets befogenheter*</w:t>
      </w:r>
      <w:r w:rsidRPr="00721738">
        <w:rPr>
          <w:rFonts w:ascii="Times New Roman" w:hAnsi="Times New Roman"/>
          <w:sz w:val="20"/>
        </w:rPr>
        <w:t>: Riksdagen har tillkännagett för regeringen det som utskottet anför om Tullverkets befogenheter (bet. 2021/22:JuU22 s. 110 f.). Den 13 april 2022 beslutade regeringen att utredningstiden för Tullbefogenhetsutredningen (Fi 2021:04) förlängs. Uppdraget ska i stället slutredovisas senast den 14 juli 2023. Tull</w:t>
      </w:r>
      <w:r w:rsidR="00640FF5">
        <w:rPr>
          <w:rFonts w:ascii="Times New Roman" w:hAnsi="Times New Roman"/>
          <w:sz w:val="20"/>
        </w:rPr>
        <w:softHyphen/>
      </w:r>
      <w:r w:rsidRPr="00721738">
        <w:rPr>
          <w:rFonts w:ascii="Times New Roman" w:hAnsi="Times New Roman"/>
          <w:sz w:val="20"/>
        </w:rPr>
        <w:t>befogenhetsutredningen har den 2 september 2022 lämnat delbetänkandet Tullverkets rättsliga befogenheter i en ny tid (SOU 2022:48). Del</w:t>
      </w:r>
      <w:r w:rsidR="00640FF5">
        <w:rPr>
          <w:rFonts w:ascii="Times New Roman" w:hAnsi="Times New Roman"/>
          <w:sz w:val="20"/>
        </w:rPr>
        <w:softHyphen/>
      </w:r>
      <w:r w:rsidRPr="00721738">
        <w:rPr>
          <w:rFonts w:ascii="Times New Roman" w:hAnsi="Times New Roman"/>
          <w:sz w:val="20"/>
        </w:rPr>
        <w:t xml:space="preserve">betänkandet har remitterats och ärendet bereds nu inom Regeringskansliet. </w:t>
      </w:r>
      <w:r w:rsidRPr="00721738" w:rsidDel="000A6F1C">
        <w:rPr>
          <w:rFonts w:ascii="Times New Roman" w:hAnsi="Times New Roman"/>
          <w:sz w:val="20"/>
        </w:rPr>
        <w:t>Punkten är inte slutbehandlad</w:t>
      </w:r>
      <w:r w:rsidRPr="00721738">
        <w:rPr>
          <w:rFonts w:ascii="Times New Roman" w:hAnsi="Times New Roman"/>
          <w:sz w:val="20"/>
        </w:rPr>
        <w:t>.</w:t>
      </w:r>
    </w:p>
    <w:p w14:paraId="0A8A3C82" w14:textId="6E09CB81" w:rsidR="00721738" w:rsidRPr="00721738" w:rsidRDefault="001974C7" w:rsidP="00A72B83">
      <w:pPr>
        <w:pStyle w:val="Rubrik5utannumrering"/>
      </w:pPr>
      <w:r>
        <w:t>80</w:t>
      </w:r>
      <w:r w:rsidR="00721738" w:rsidRPr="00721738">
        <w:t>. Rskr. 2021/22:291</w:t>
      </w:r>
    </w:p>
    <w:p w14:paraId="74400231"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Skattereduktion för avgift till arbetslöshetskassa</w:t>
      </w:r>
    </w:p>
    <w:p w14:paraId="56A11021"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2021/22:126, bet. 2021/22:SkU24</w:t>
      </w:r>
    </w:p>
    <w:p w14:paraId="7BF4A56A"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37AD52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A4F5C7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19 maj 2022 utfärdade regeringen de lagar riksdagen antagit (SFS 445 och 446).</w:t>
      </w:r>
    </w:p>
    <w:p w14:paraId="619BC082" w14:textId="054D2B70" w:rsidR="00721738" w:rsidRPr="00721738" w:rsidRDefault="00FF5B77" w:rsidP="00A72B83">
      <w:pPr>
        <w:pStyle w:val="Rubrik5utannumrering"/>
      </w:pPr>
      <w:r>
        <w:t>8</w:t>
      </w:r>
      <w:r w:rsidR="001974C7">
        <w:t>1</w:t>
      </w:r>
      <w:r w:rsidR="00721738" w:rsidRPr="00721738">
        <w:t>. Rskr: 2021/22:292</w:t>
      </w:r>
    </w:p>
    <w:p w14:paraId="2F3535A9"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Ändrad nedsättning av förmånsvärdet för miljöanpassade bilar</w:t>
      </w:r>
    </w:p>
    <w:p w14:paraId="27586698"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2021/22:173, bet. 2021/22:SkU25</w:t>
      </w:r>
    </w:p>
    <w:p w14:paraId="056492AA"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7E5B352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C124E1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19 maj 2022 utfärdade regeringen den lag riksdagen antagit (SFS 479).</w:t>
      </w:r>
    </w:p>
    <w:p w14:paraId="354AA232" w14:textId="6D362B29" w:rsidR="00721738" w:rsidRPr="00721738" w:rsidRDefault="00721738" w:rsidP="00A72B83">
      <w:pPr>
        <w:pStyle w:val="Rubrik5utannumrering"/>
      </w:pPr>
      <w:r w:rsidRPr="00721738">
        <w:t>8</w:t>
      </w:r>
      <w:r w:rsidR="001974C7">
        <w:t>2</w:t>
      </w:r>
      <w:r w:rsidRPr="00721738">
        <w:t>. Rskr. 2021/22:295</w:t>
      </w:r>
    </w:p>
    <w:p w14:paraId="0B3D29D7"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Socialförsäkringsfrågor</w:t>
      </w:r>
    </w:p>
    <w:p w14:paraId="447AD022"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2021/22, bet. 2021/22:SfU17</w:t>
      </w:r>
    </w:p>
    <w:p w14:paraId="368F7694" w14:textId="77777777" w:rsidR="00721738" w:rsidRPr="00721738" w:rsidRDefault="00721738" w:rsidP="00640FF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8C4D78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8CD54A" w14:textId="399F88DC"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19"/>
          <w:szCs w:val="19"/>
        </w:rPr>
      </w:pPr>
      <w:r w:rsidRPr="00721738">
        <w:rPr>
          <w:rFonts w:ascii="Times New Roman" w:eastAsiaTheme="minorHAnsi" w:hAnsi="Times New Roman"/>
          <w:sz w:val="20"/>
        </w:rPr>
        <w:t xml:space="preserve">Punkt 27 om </w:t>
      </w:r>
      <w:r w:rsidRPr="00721738">
        <w:rPr>
          <w:rFonts w:ascii="Times New Roman" w:eastAsiaTheme="minorHAnsi" w:hAnsi="Times New Roman"/>
          <w:i/>
          <w:iCs/>
          <w:sz w:val="20"/>
        </w:rPr>
        <w:t>informationsutbyte</w:t>
      </w:r>
      <w:r w:rsidRPr="00721738">
        <w:rPr>
          <w:rFonts w:ascii="Times New Roman" w:eastAsiaTheme="minorHAnsi" w:hAnsi="Times New Roman"/>
          <w:sz w:val="20"/>
        </w:rPr>
        <w:t xml:space="preserve">*: Riksdagen har tillkännagett för regeringen det som utskottet anför om ett informationsutbyte mellan myndigheter (bet. 2021/22:SfU17 s. 60 f.). </w:t>
      </w:r>
      <w:r w:rsidRPr="00721738">
        <w:rPr>
          <w:rFonts w:ascii="Times New Roman" w:hAnsi="Times New Roman"/>
          <w:sz w:val="20"/>
        </w:rPr>
        <w:t xml:space="preserve">Inom Regeringskansliet har promemorian Utökat informationsutbyte (Ds 2022:13) tagits fram. Promemorian innehåller förslag som syftar till att få till stånd ett mer ändamålsenligt och effektivt informationsutbyte mellan berörda myndigheter, kommuner och arbetslöshetskassor för att säkerställa att de kan fatta korrekta beslut i fråga om ersättningar från välfärdssystemen, och för att motverka arbetslivskriminalitet. Promemorian har remitterats och </w:t>
      </w:r>
      <w:r w:rsidR="00B87A91">
        <w:rPr>
          <w:rFonts w:ascii="Times New Roman" w:hAnsi="Times New Roman"/>
          <w:sz w:val="20"/>
        </w:rPr>
        <w:t>remisstiden gick ut den 24 november 2022.</w:t>
      </w:r>
      <w:r w:rsidR="00B87A91" w:rsidRPr="00721738">
        <w:rPr>
          <w:rFonts w:ascii="Times New Roman" w:hAnsi="Times New Roman"/>
          <w:sz w:val="20"/>
        </w:rPr>
        <w:t xml:space="preserve"> </w:t>
      </w:r>
      <w:r w:rsidR="00B87A91">
        <w:rPr>
          <w:rFonts w:ascii="Times New Roman" w:hAnsi="Times New Roman"/>
          <w:sz w:val="20"/>
        </w:rPr>
        <w:t>Ä</w:t>
      </w:r>
      <w:r w:rsidRPr="00721738">
        <w:rPr>
          <w:rFonts w:ascii="Times New Roman" w:hAnsi="Times New Roman"/>
          <w:sz w:val="20"/>
        </w:rPr>
        <w:t>rendet bereds nu i Regeringskansliet. Punkten är inte slutbehandlad.</w:t>
      </w:r>
    </w:p>
    <w:p w14:paraId="1FDF7F21" w14:textId="39784935" w:rsidR="00721738" w:rsidRPr="00721738" w:rsidRDefault="003E69B2" w:rsidP="00A72B83">
      <w:pPr>
        <w:pStyle w:val="Rubrik5utannumrering"/>
      </w:pPr>
      <w:bookmarkStart w:id="319" w:name="_Hlk121734118"/>
      <w:r>
        <w:t>8</w:t>
      </w:r>
      <w:r w:rsidR="001974C7">
        <w:t>3</w:t>
      </w:r>
      <w:r w:rsidR="00721738" w:rsidRPr="00721738">
        <w:t>. Rskr. 2021/22:299</w:t>
      </w:r>
      <w:bookmarkEnd w:id="319"/>
    </w:p>
    <w:p w14:paraId="5C1CE995"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i/>
          <w:sz w:val="20"/>
        </w:rPr>
      </w:pPr>
      <w:r w:rsidRPr="00721738">
        <w:rPr>
          <w:rFonts w:ascii="Times New Roman" w:hAnsi="Times New Roman"/>
          <w:sz w:val="20"/>
        </w:rPr>
        <w:t>Innebörden av begreppet helt försäkringsbestånd</w:t>
      </w:r>
    </w:p>
    <w:p w14:paraId="5C39D5BD"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2021/22:154, bet. 2021/22:SkU26</w:t>
      </w:r>
    </w:p>
    <w:p w14:paraId="31C9A0FB"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cstheme="minorBidi"/>
          <w:sz w:val="20"/>
          <w:szCs w:val="22"/>
        </w:rPr>
        <w:t>Skrivelsen är slutbehandlad.</w:t>
      </w:r>
    </w:p>
    <w:p w14:paraId="1F31978D"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4C8FB1F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25 maj 2022 utfärdade regeringen de lagar riksdagen antagit (SFS 639–642).</w:t>
      </w:r>
    </w:p>
    <w:p w14:paraId="3FAA73D2" w14:textId="40BD9824" w:rsidR="00721738" w:rsidRPr="00721738" w:rsidRDefault="00721738" w:rsidP="00A72B83">
      <w:pPr>
        <w:pStyle w:val="Rubrik5utannumrering"/>
      </w:pPr>
      <w:r w:rsidRPr="00721738">
        <w:t>8</w:t>
      </w:r>
      <w:r w:rsidR="001974C7">
        <w:t>4</w:t>
      </w:r>
      <w:r w:rsidRPr="00721738">
        <w:t>. Rskr. 2021/22:300</w:t>
      </w:r>
    </w:p>
    <w:p w14:paraId="092A1024"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721738">
        <w:rPr>
          <w:rFonts w:ascii="Times New Roman" w:eastAsiaTheme="minorHAnsi" w:hAnsi="Times New Roman"/>
          <w:sz w:val="20"/>
        </w:rPr>
        <w:t xml:space="preserve">Ändrade transparensregler inom </w:t>
      </w:r>
      <w:r w:rsidRPr="00721738">
        <w:rPr>
          <w:rFonts w:ascii="Times New Roman" w:eastAsiaTheme="minorHAnsi" w:hAnsi="Times New Roman" w:cstheme="minorBidi"/>
          <w:sz w:val="20"/>
          <w:szCs w:val="22"/>
        </w:rPr>
        <w:t>energibeskattningen</w:t>
      </w:r>
    </w:p>
    <w:p w14:paraId="2DB9E82E"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i/>
          <w:sz w:val="20"/>
          <w:szCs w:val="22"/>
        </w:rPr>
      </w:pPr>
      <w:r w:rsidRPr="00721738">
        <w:rPr>
          <w:rFonts w:ascii="Times New Roman" w:eastAsiaTheme="minorHAnsi" w:hAnsi="Times New Roman"/>
          <w:sz w:val="20"/>
        </w:rPr>
        <w:t>Prop</w:t>
      </w:r>
      <w:r w:rsidRPr="00721738">
        <w:rPr>
          <w:rFonts w:ascii="Times New Roman" w:eastAsiaTheme="minorHAnsi" w:hAnsi="Times New Roman" w:cstheme="minorBidi"/>
          <w:sz w:val="20"/>
          <w:szCs w:val="22"/>
        </w:rPr>
        <w:t>. 2021/22:165</w:t>
      </w:r>
      <w:r w:rsidRPr="00721738">
        <w:rPr>
          <w:rFonts w:ascii="Times New Roman" w:eastAsiaTheme="minorHAnsi" w:hAnsi="Times New Roman" w:cstheme="minorBidi"/>
          <w:i/>
          <w:sz w:val="20"/>
          <w:szCs w:val="22"/>
        </w:rPr>
        <w:t xml:space="preserve">, </w:t>
      </w:r>
      <w:r w:rsidRPr="00721738">
        <w:rPr>
          <w:rFonts w:ascii="Times New Roman" w:eastAsiaTheme="minorHAnsi" w:hAnsi="Times New Roman" w:cstheme="minorBidi"/>
          <w:sz w:val="20"/>
          <w:szCs w:val="22"/>
        </w:rPr>
        <w:t>bet. 2021/22:SkU27</w:t>
      </w:r>
    </w:p>
    <w:p w14:paraId="500D01E7"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721738">
        <w:rPr>
          <w:rFonts w:ascii="Times New Roman" w:eastAsiaTheme="minorHAnsi" w:hAnsi="Times New Roman"/>
          <w:sz w:val="20"/>
        </w:rPr>
        <w:t xml:space="preserve">Skrivelsen </w:t>
      </w:r>
      <w:r w:rsidRPr="00721738">
        <w:rPr>
          <w:rFonts w:ascii="Times New Roman" w:eastAsiaTheme="minorHAnsi" w:hAnsi="Times New Roman" w:cstheme="minorBidi"/>
          <w:sz w:val="20"/>
          <w:szCs w:val="22"/>
        </w:rPr>
        <w:t>är slutbehandlad.</w:t>
      </w:r>
    </w:p>
    <w:p w14:paraId="1E0EE8EA" w14:textId="77777777" w:rsidR="00721738" w:rsidRPr="00721738" w:rsidRDefault="00721738" w:rsidP="00721738">
      <w:pPr>
        <w:autoSpaceDE w:val="0"/>
        <w:autoSpaceDN w:val="0"/>
        <w:adjustRightInd w:val="0"/>
        <w:spacing w:after="0" w:line="240" w:lineRule="auto"/>
        <w:rPr>
          <w:rFonts w:ascii="Times New Roman" w:eastAsiaTheme="minorHAnsi" w:hAnsi="Times New Roman" w:cstheme="minorBidi"/>
          <w:iCs/>
          <w:color w:val="000000" w:themeColor="text1"/>
          <w:sz w:val="20"/>
          <w:szCs w:val="22"/>
        </w:rPr>
      </w:pPr>
    </w:p>
    <w:p w14:paraId="3D0A255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color w:val="000000" w:themeColor="text1"/>
          <w:sz w:val="20"/>
        </w:rPr>
        <w:t xml:space="preserve">Punkt 1 om </w:t>
      </w:r>
      <w:r w:rsidRPr="00721738">
        <w:rPr>
          <w:rFonts w:ascii="Times New Roman" w:eastAsiaTheme="minorHAnsi" w:hAnsi="Times New Roman"/>
          <w:i/>
          <w:color w:val="000000" w:themeColor="text1"/>
          <w:sz w:val="20"/>
        </w:rPr>
        <w:t>ändrade transparensregler inom energibeskattningen</w:t>
      </w:r>
      <w:r w:rsidRPr="00721738">
        <w:rPr>
          <w:rFonts w:ascii="Times New Roman" w:eastAsiaTheme="minorHAnsi" w:hAnsi="Times New Roman"/>
          <w:color w:val="000000" w:themeColor="text1"/>
          <w:sz w:val="20"/>
        </w:rPr>
        <w:t xml:space="preserve">: </w:t>
      </w:r>
      <w:r w:rsidRPr="00721738">
        <w:rPr>
          <w:rFonts w:ascii="Times New Roman" w:eastAsiaTheme="minorHAnsi" w:hAnsi="Times New Roman"/>
          <w:sz w:val="20"/>
        </w:rPr>
        <w:t>Den 25 maj 2022 utfärdade regeringen den lag riksdagen antagit (SFS 650).</w:t>
      </w:r>
    </w:p>
    <w:p w14:paraId="494817C8" w14:textId="301587DA"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21738">
        <w:rPr>
          <w:rFonts w:ascii="Times New Roman" w:eastAsiaTheme="minorHAnsi" w:hAnsi="Times New Roman"/>
          <w:sz w:val="20"/>
        </w:rPr>
        <w:t>Punkt 2 om</w:t>
      </w:r>
      <w:r w:rsidRPr="00721738">
        <w:rPr>
          <w:rFonts w:ascii="Times New Roman" w:eastAsiaTheme="minorHAnsi" w:hAnsi="Times New Roman"/>
          <w:i/>
          <w:sz w:val="20"/>
        </w:rPr>
        <w:t xml:space="preserve"> högre beloppsgräns för krav på uppgifter om stödmottagare*</w:t>
      </w:r>
      <w:r w:rsidRPr="000E1C63">
        <w:rPr>
          <w:rFonts w:ascii="Times New Roman" w:eastAsiaTheme="minorHAnsi" w:hAnsi="Times New Roman"/>
          <w:iCs/>
          <w:sz w:val="20"/>
        </w:rPr>
        <w:t xml:space="preserve">: </w:t>
      </w:r>
      <w:r w:rsidRPr="00721738">
        <w:rPr>
          <w:rFonts w:ascii="Times New Roman" w:eastAsiaTheme="minorHAnsi" w:hAnsi="Times New Roman"/>
          <w:sz w:val="20"/>
        </w:rPr>
        <w:t>Riksdagen har tillkännagett för regeringen det som utskottet anför om att regeringen bör återkomma</w:t>
      </w:r>
      <w:r w:rsidRPr="00721738" w:rsidDel="008C4ADD">
        <w:rPr>
          <w:rFonts w:ascii="Times New Roman" w:eastAsiaTheme="minorHAnsi" w:hAnsi="Times New Roman"/>
          <w:sz w:val="20"/>
        </w:rPr>
        <w:t xml:space="preserve"> </w:t>
      </w:r>
      <w:r w:rsidRPr="00721738">
        <w:rPr>
          <w:rFonts w:ascii="Times New Roman" w:eastAsiaTheme="minorHAnsi" w:hAnsi="Times New Roman"/>
          <w:sz w:val="20"/>
        </w:rPr>
        <w:t>med förslag om att beloppsgränsen för krav på uppgifter om stödmottagare inom yrkesmässig jordbruks- och skogsbruks</w:t>
      </w:r>
      <w:r w:rsidRPr="00721738">
        <w:rPr>
          <w:rFonts w:ascii="Times New Roman" w:eastAsiaTheme="minorHAnsi" w:hAnsi="Times New Roman"/>
          <w:sz w:val="20"/>
        </w:rPr>
        <w:softHyphen/>
        <w:t>verksamhet höjs till 60 000 euro (bet. 2021/22:SkU27 s. 7 f.) och därmed bifallit</w:t>
      </w:r>
      <w:r w:rsidRPr="00721738" w:rsidDel="00CD3155">
        <w:rPr>
          <w:rFonts w:ascii="Times New Roman" w:eastAsiaTheme="minorHAnsi" w:hAnsi="Times New Roman"/>
          <w:sz w:val="20"/>
        </w:rPr>
        <w:t xml:space="preserve"> </w:t>
      </w:r>
      <w:r w:rsidRPr="00721738">
        <w:rPr>
          <w:rFonts w:ascii="Times New Roman" w:eastAsiaTheme="minorHAnsi" w:hAnsi="Times New Roman"/>
          <w:sz w:val="20"/>
        </w:rPr>
        <w:t>motionerna 2021/22:4577, 2021/22:4625 och 2021/22:4626</w:t>
      </w:r>
      <w:r w:rsidRPr="00721738">
        <w:rPr>
          <w:rFonts w:ascii="Times New Roman" w:eastAsiaTheme="minorHAnsi" w:hAnsi="Times New Roman"/>
          <w:i/>
          <w:sz w:val="20"/>
        </w:rPr>
        <w:t>.</w:t>
      </w:r>
      <w:r w:rsidRPr="00721738">
        <w:rPr>
          <w:rFonts w:ascii="Times New Roman" w:eastAsiaTheme="minorHAnsi" w:hAnsi="Times New Roman"/>
          <w:sz w:val="20"/>
        </w:rPr>
        <w:t xml:space="preserve"> Den 17 juni 2022 beslutade regeringen propositionen Extra ändringsbudget för 2022 – Retroaktivt sänkt skatt på diesel inom jord-, skogs- och vattenbruk</w:t>
      </w:r>
      <w:r w:rsidRPr="00721738">
        <w:rPr>
          <w:rFonts w:ascii="Times New Roman" w:eastAsiaTheme="minorHAnsi" w:hAnsi="Times New Roman" w:cstheme="minorBidi"/>
          <w:sz w:val="20"/>
          <w:szCs w:val="22"/>
        </w:rPr>
        <w:t xml:space="preserve"> (prop. 2021/22:270). I propositionen uttalade regeringen att den inte avser att föreslå någon ändring av beloppsgränsen (se prop. 2021/22:270 avsnitt 4.2). Tillkännagivandet ansågs därmed slutbehandlat. Punkten är slutbehandlad.</w:t>
      </w:r>
    </w:p>
    <w:p w14:paraId="1FC4515A" w14:textId="2B0BDE23" w:rsidR="003018C8" w:rsidRPr="0049217A" w:rsidRDefault="003E69B2" w:rsidP="0049217A">
      <w:pPr>
        <w:pStyle w:val="Rubrik5utannumrering"/>
      </w:pPr>
      <w:r>
        <w:t>8</w:t>
      </w:r>
      <w:r w:rsidR="001974C7">
        <w:t>5</w:t>
      </w:r>
      <w:r w:rsidR="003018C8" w:rsidRPr="0049217A">
        <w:t>. Rskr. 2021/22:302</w:t>
      </w:r>
    </w:p>
    <w:p w14:paraId="4971B945" w14:textId="77777777" w:rsidR="003018C8" w:rsidRDefault="003018C8" w:rsidP="003018C8">
      <w:pPr>
        <w:pStyle w:val="Brdtext"/>
        <w:jc w:val="left"/>
      </w:pPr>
      <w:r w:rsidRPr="0000115F">
        <w:t>Genomförande av direktivet om inrättande av en europeisk kodex för elektronisk kommunikation</w:t>
      </w:r>
    </w:p>
    <w:p w14:paraId="2ADD6229" w14:textId="77777777" w:rsidR="003018C8" w:rsidRDefault="003018C8" w:rsidP="003018C8">
      <w:pPr>
        <w:pStyle w:val="Brdtext"/>
        <w:jc w:val="left"/>
      </w:pPr>
      <w:r>
        <w:t>Prop.</w:t>
      </w:r>
      <w:r w:rsidRPr="0000115F">
        <w:t xml:space="preserve"> 2021/22:136</w:t>
      </w:r>
      <w:r>
        <w:t xml:space="preserve">, </w:t>
      </w:r>
      <w:bookmarkStart w:id="320" w:name="_Hlk103847452"/>
      <w:r>
        <w:t xml:space="preserve">bet. </w:t>
      </w:r>
      <w:r w:rsidRPr="0000115F">
        <w:t>2021/22:TU17</w:t>
      </w:r>
    </w:p>
    <w:bookmarkEnd w:id="320"/>
    <w:p w14:paraId="0A0B8D6C" w14:textId="35362ECB" w:rsidR="003018C8" w:rsidRDefault="003018C8" w:rsidP="003018C8">
      <w:pPr>
        <w:pStyle w:val="Brdtext"/>
        <w:jc w:val="left"/>
      </w:pPr>
      <w:r>
        <w:t xml:space="preserve">Skrivelsen är slutbehandlad. </w:t>
      </w:r>
    </w:p>
    <w:p w14:paraId="783D297E" w14:textId="77777777" w:rsidR="003018C8" w:rsidRPr="00FF0B2F" w:rsidRDefault="003018C8" w:rsidP="003018C8">
      <w:pPr>
        <w:pStyle w:val="Brdtextmedindrag"/>
      </w:pPr>
    </w:p>
    <w:p w14:paraId="5D6DCEFE" w14:textId="77777777" w:rsidR="003018C8" w:rsidRDefault="003018C8" w:rsidP="003018C8">
      <w:pPr>
        <w:pStyle w:val="Brdtext"/>
      </w:pPr>
      <w:bookmarkStart w:id="321" w:name="_Hlk103857994"/>
      <w:r>
        <w:t>Den 19 maj 2022 utfärdade regeringen de lagar riksdagen antagit (SFS 482–510).</w:t>
      </w:r>
    </w:p>
    <w:bookmarkEnd w:id="321"/>
    <w:p w14:paraId="6DC539EE" w14:textId="16E69100" w:rsidR="00721738" w:rsidRPr="00721738" w:rsidRDefault="00721738" w:rsidP="0049217A">
      <w:pPr>
        <w:pStyle w:val="Rubrik5utannumrering"/>
      </w:pPr>
      <w:r w:rsidRPr="00721738">
        <w:t>8</w:t>
      </w:r>
      <w:r w:rsidR="001974C7">
        <w:t>6</w:t>
      </w:r>
      <w:r w:rsidRPr="00721738">
        <w:t>. Rskr. 2021/22:304</w:t>
      </w:r>
    </w:p>
    <w:p w14:paraId="424C5D57"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En utvidgad rätt till återköp och flytt av fond- och depåförsäkringar </w:t>
      </w:r>
    </w:p>
    <w:p w14:paraId="06A5B27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Prop. 2021/22:74, </w:t>
      </w:r>
      <w:bookmarkStart w:id="322" w:name="_Hlk121736795"/>
      <w:r w:rsidRPr="00721738">
        <w:rPr>
          <w:rFonts w:ascii="Times New Roman" w:eastAsiaTheme="minorHAnsi" w:hAnsi="Times New Roman"/>
          <w:sz w:val="20"/>
        </w:rPr>
        <w:t>bet. 2021/22:FiU36</w:t>
      </w:r>
      <w:bookmarkEnd w:id="322"/>
    </w:p>
    <w:p w14:paraId="1DBB58BE"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374833A3" w14:textId="77777777" w:rsidR="00721738" w:rsidRPr="00721738" w:rsidRDefault="00721738" w:rsidP="00721738">
      <w:pPr>
        <w:autoSpaceDE w:val="0"/>
        <w:autoSpaceDN w:val="0"/>
        <w:adjustRightInd w:val="0"/>
        <w:spacing w:after="0" w:line="240" w:lineRule="auto"/>
        <w:rPr>
          <w:rFonts w:ascii="Times New Roman" w:eastAsiaTheme="minorHAnsi" w:hAnsi="Times New Roman" w:cstheme="minorBidi"/>
          <w:iCs/>
          <w:sz w:val="20"/>
          <w:szCs w:val="22"/>
        </w:rPr>
      </w:pPr>
    </w:p>
    <w:p w14:paraId="67F1BA0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Cs/>
          <w:sz w:val="20"/>
        </w:rPr>
      </w:pPr>
      <w:r w:rsidRPr="00721738">
        <w:rPr>
          <w:rFonts w:ascii="Times New Roman" w:eastAsiaTheme="minorHAnsi" w:hAnsi="Times New Roman"/>
          <w:iCs/>
          <w:sz w:val="20"/>
        </w:rPr>
        <w:t xml:space="preserve">Punkt 1 om </w:t>
      </w:r>
      <w:r w:rsidRPr="00721738">
        <w:rPr>
          <w:rFonts w:ascii="Times New Roman" w:eastAsiaTheme="minorHAnsi" w:hAnsi="Times New Roman"/>
          <w:i/>
          <w:sz w:val="20"/>
        </w:rPr>
        <w:t>regeringens lagförslag</w:t>
      </w:r>
      <w:r w:rsidRPr="00721738">
        <w:rPr>
          <w:rFonts w:ascii="Times New Roman" w:eastAsiaTheme="minorHAnsi" w:hAnsi="Times New Roman"/>
          <w:iCs/>
          <w:sz w:val="20"/>
        </w:rPr>
        <w:t xml:space="preserve">: </w:t>
      </w:r>
      <w:r w:rsidRPr="00721738">
        <w:rPr>
          <w:rFonts w:ascii="Times New Roman" w:eastAsiaTheme="minorHAnsi" w:hAnsi="Times New Roman"/>
          <w:sz w:val="20"/>
        </w:rPr>
        <w:t xml:space="preserve">Den </w:t>
      </w:r>
      <w:r w:rsidRPr="00721738">
        <w:rPr>
          <w:rFonts w:ascii="Times New Roman" w:eastAsiaTheme="minorHAnsi" w:hAnsi="Times New Roman"/>
          <w:iCs/>
          <w:sz w:val="20"/>
        </w:rPr>
        <w:t>25 maj 2022</w:t>
      </w:r>
      <w:r w:rsidRPr="00721738">
        <w:rPr>
          <w:rFonts w:ascii="Times New Roman" w:eastAsiaTheme="minorHAnsi" w:hAnsi="Times New Roman"/>
          <w:sz w:val="20"/>
        </w:rPr>
        <w:t xml:space="preserve"> utfärdade rege</w:t>
      </w:r>
      <w:r w:rsidRPr="00721738">
        <w:rPr>
          <w:rFonts w:ascii="Times New Roman" w:eastAsiaTheme="minorHAnsi" w:hAnsi="Times New Roman"/>
          <w:sz w:val="20"/>
        </w:rPr>
        <w:softHyphen/>
        <w:t>ringen de lagar riksdagen antagit (SFS 643</w:t>
      </w:r>
      <w:r w:rsidRPr="00721738">
        <w:rPr>
          <w:rFonts w:ascii="Times New Roman" w:eastAsiaTheme="minorHAnsi" w:hAnsi="Times New Roman"/>
          <w:iCs/>
          <w:sz w:val="20"/>
        </w:rPr>
        <w:t>–646</w:t>
      </w:r>
      <w:r w:rsidRPr="00721738">
        <w:rPr>
          <w:rFonts w:ascii="Times New Roman" w:eastAsiaTheme="minorHAnsi" w:hAnsi="Times New Roman"/>
          <w:sz w:val="20"/>
        </w:rPr>
        <w:t>).</w:t>
      </w:r>
    </w:p>
    <w:p w14:paraId="3F7B434A"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highlight w:val="yellow"/>
        </w:rPr>
      </w:pPr>
      <w:r w:rsidRPr="00721738">
        <w:rPr>
          <w:rFonts w:ascii="Times New Roman" w:eastAsiaTheme="minorHAnsi" w:hAnsi="Times New Roman"/>
          <w:iCs/>
          <w:sz w:val="20"/>
        </w:rPr>
        <w:t xml:space="preserve">Punkt 2 om att </w:t>
      </w:r>
      <w:r w:rsidRPr="00721738">
        <w:rPr>
          <w:rFonts w:ascii="Times New Roman" w:eastAsiaTheme="minorHAnsi" w:hAnsi="Times New Roman"/>
          <w:i/>
          <w:sz w:val="20"/>
        </w:rPr>
        <w:t>utreda hur flytt av tjänstepension kan underlättas*</w:t>
      </w:r>
      <w:r w:rsidRPr="000E1C63">
        <w:rPr>
          <w:rFonts w:ascii="Times New Roman" w:eastAsiaTheme="minorHAnsi" w:hAnsi="Times New Roman"/>
          <w:iCs/>
          <w:sz w:val="20"/>
        </w:rPr>
        <w:t xml:space="preserve">: </w:t>
      </w:r>
      <w:r w:rsidRPr="00721738">
        <w:rPr>
          <w:rFonts w:ascii="Times New Roman" w:eastAsiaTheme="minorHAnsi" w:hAnsi="Times New Roman"/>
          <w:iCs/>
          <w:sz w:val="20"/>
        </w:rPr>
        <w:t>Riksdagen har tillkännagett för regeringen det som utskottet anför om att rege</w:t>
      </w:r>
      <w:r w:rsidRPr="00721738">
        <w:rPr>
          <w:rFonts w:ascii="Times New Roman" w:eastAsiaTheme="minorHAnsi" w:hAnsi="Times New Roman"/>
          <w:iCs/>
          <w:sz w:val="20"/>
        </w:rPr>
        <w:softHyphen/>
        <w:t xml:space="preserve">ringen bör utreda hur flytt av tjänstepension kan underlättas </w:t>
      </w:r>
      <w:bookmarkStart w:id="323" w:name="_Hlk121736826"/>
      <w:r w:rsidRPr="00721738">
        <w:rPr>
          <w:rFonts w:ascii="Times New Roman" w:eastAsiaTheme="minorHAnsi" w:hAnsi="Times New Roman"/>
          <w:iCs/>
          <w:sz w:val="20"/>
        </w:rPr>
        <w:t xml:space="preserve">(bet. 2021/22:FiU36 </w:t>
      </w:r>
      <w:r w:rsidRPr="00721738">
        <w:rPr>
          <w:rFonts w:ascii="Times New Roman" w:eastAsiaTheme="minorHAnsi" w:hAnsi="Times New Roman"/>
          <w:sz w:val="20"/>
        </w:rPr>
        <w:t>s.</w:t>
      </w:r>
      <w:r w:rsidRPr="00721738">
        <w:rPr>
          <w:rFonts w:ascii="Times New Roman" w:eastAsiaTheme="minorHAnsi" w:hAnsi="Times New Roman"/>
          <w:iCs/>
          <w:sz w:val="20"/>
        </w:rPr>
        <w:t> </w:t>
      </w:r>
      <w:bookmarkEnd w:id="323"/>
      <w:r w:rsidRPr="00721738">
        <w:rPr>
          <w:rFonts w:ascii="Times New Roman" w:eastAsiaTheme="minorHAnsi" w:hAnsi="Times New Roman"/>
          <w:iCs/>
          <w:sz w:val="20"/>
        </w:rPr>
        <w:t>7)</w:t>
      </w:r>
      <w:r w:rsidRPr="00721738">
        <w:rPr>
          <w:rFonts w:ascii="Times New Roman" w:eastAsiaTheme="minorHAnsi" w:hAnsi="Times New Roman"/>
          <w:sz w:val="20"/>
        </w:rPr>
        <w:t xml:space="preserve"> och därmed bifallit</w:t>
      </w:r>
      <w:r w:rsidRPr="00721738" w:rsidDel="00DF035B">
        <w:rPr>
          <w:rFonts w:ascii="Times New Roman" w:eastAsiaTheme="minorHAnsi" w:hAnsi="Times New Roman"/>
          <w:sz w:val="20"/>
        </w:rPr>
        <w:t xml:space="preserve"> </w:t>
      </w:r>
      <w:r w:rsidRPr="00721738">
        <w:rPr>
          <w:rFonts w:ascii="Times New Roman" w:eastAsiaTheme="minorHAnsi" w:hAnsi="Times New Roman"/>
          <w:sz w:val="20"/>
        </w:rPr>
        <w:t>motion 2021/22:4366 yrkande 1. Regeringen har i regleringsbrevet för 2023 gett Finans</w:t>
      </w:r>
      <w:r w:rsidRPr="00721738">
        <w:rPr>
          <w:rFonts w:ascii="Times New Roman" w:eastAsiaTheme="minorHAnsi" w:hAnsi="Times New Roman"/>
          <w:sz w:val="20"/>
        </w:rPr>
        <w:softHyphen/>
        <w:t>inspektionen i uppdrag att bl.a. identifiera eventuella legala och praktiska hinder för flytt av individuell tjänstepensionsförsäkring och föreslå åt</w:t>
      </w:r>
      <w:r w:rsidRPr="00721738">
        <w:rPr>
          <w:rFonts w:ascii="Times New Roman" w:eastAsiaTheme="minorHAnsi" w:hAnsi="Times New Roman"/>
          <w:sz w:val="20"/>
        </w:rPr>
        <w:softHyphen/>
        <w:t>gärder för att undanröja dem. Uppdraget ska redovisas senast den 15 september 2023. Punkten är inte slutbehandlad.</w:t>
      </w:r>
    </w:p>
    <w:p w14:paraId="76D13B0E"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3 om att </w:t>
      </w:r>
      <w:r w:rsidRPr="00721738">
        <w:rPr>
          <w:rFonts w:ascii="Times New Roman" w:eastAsiaTheme="minorHAnsi" w:hAnsi="Times New Roman"/>
          <w:i/>
          <w:sz w:val="20"/>
        </w:rPr>
        <w:t>utreda möjligheten att ta bort kravet på firmatecknares underskrift vid flytt av tjänstepension från tidigare arbetsgivare*</w:t>
      </w:r>
      <w:r w:rsidRPr="000E1C63">
        <w:rPr>
          <w:rFonts w:ascii="Times New Roman" w:eastAsiaTheme="minorHAnsi" w:hAnsi="Times New Roman"/>
          <w:iCs/>
          <w:sz w:val="20"/>
        </w:rPr>
        <w:t xml:space="preserve">: </w:t>
      </w:r>
      <w:r w:rsidRPr="00721738">
        <w:rPr>
          <w:rFonts w:ascii="Times New Roman" w:eastAsiaTheme="minorHAnsi" w:hAnsi="Times New Roman"/>
          <w:sz w:val="20"/>
        </w:rPr>
        <w:t>Riks</w:t>
      </w:r>
      <w:r w:rsidRPr="00721738">
        <w:rPr>
          <w:rFonts w:ascii="Times New Roman" w:eastAsiaTheme="minorHAnsi" w:hAnsi="Times New Roman"/>
          <w:sz w:val="20"/>
        </w:rPr>
        <w:softHyphen/>
        <w:t>dagen har tillkännagett för regeringen det som utskottet anför om att rege</w:t>
      </w:r>
      <w:r w:rsidRPr="00721738">
        <w:rPr>
          <w:rFonts w:ascii="Times New Roman" w:eastAsiaTheme="minorHAnsi" w:hAnsi="Times New Roman"/>
          <w:sz w:val="20"/>
        </w:rPr>
        <w:softHyphen/>
        <w:t>ringen bör utreda om det är möjligt att ta bort kravet på underskrift av tidi</w:t>
      </w:r>
      <w:r w:rsidRPr="00721738">
        <w:rPr>
          <w:rFonts w:ascii="Times New Roman" w:eastAsiaTheme="minorHAnsi" w:hAnsi="Times New Roman"/>
          <w:sz w:val="20"/>
        </w:rPr>
        <w:softHyphen/>
        <w:t>gare arbetsgivare vid flytt av tjänstepension (bet. 2021/22:FiU36 s. 8) och därmed bifallit</w:t>
      </w:r>
      <w:r w:rsidRPr="00721738" w:rsidDel="00043A17">
        <w:rPr>
          <w:rFonts w:ascii="Times New Roman" w:eastAsiaTheme="minorHAnsi" w:hAnsi="Times New Roman"/>
          <w:sz w:val="20"/>
        </w:rPr>
        <w:t xml:space="preserve"> </w:t>
      </w:r>
      <w:r w:rsidRPr="00721738">
        <w:rPr>
          <w:rFonts w:ascii="Times New Roman" w:eastAsiaTheme="minorHAnsi" w:hAnsi="Times New Roman"/>
          <w:sz w:val="20"/>
        </w:rPr>
        <w:t>motion 2021/22:4366 yrkande 2.</w:t>
      </w:r>
      <w:r w:rsidRPr="00721738">
        <w:rPr>
          <w:rFonts w:ascii="Times New Roman" w:hAnsi="Times New Roman"/>
          <w:sz w:val="20"/>
        </w:rPr>
        <w:t xml:space="preserve"> Ett arbete har inletts i Regeringskansliet med att överväga vilka åtgärder som bör vidtas med anledning av tillkännagivandet. Regeringen har också i regleringsbrevet för 2023 gett Finansinspektionen i uppdrag att </w:t>
      </w:r>
      <w:r w:rsidRPr="00721738">
        <w:rPr>
          <w:rFonts w:ascii="Times New Roman" w:eastAsiaTheme="minorHAnsi" w:hAnsi="Times New Roman"/>
          <w:sz w:val="20"/>
        </w:rPr>
        <w:t>bl.a. identifiera eventuella legala och praktiska hinder för flytt av individuell tjänstepensions</w:t>
      </w:r>
      <w:r w:rsidRPr="00721738">
        <w:rPr>
          <w:rFonts w:ascii="Times New Roman" w:eastAsiaTheme="minorHAnsi" w:hAnsi="Times New Roman"/>
          <w:sz w:val="20"/>
        </w:rPr>
        <w:softHyphen/>
        <w:t>försäkring och föreslå åtgärder för att undanröja dem. Uppdraget ska redo</w:t>
      </w:r>
      <w:r w:rsidRPr="00721738">
        <w:rPr>
          <w:rFonts w:ascii="Times New Roman" w:eastAsiaTheme="minorHAnsi" w:hAnsi="Times New Roman"/>
          <w:sz w:val="20"/>
        </w:rPr>
        <w:softHyphen/>
        <w:t>visas senast den 15 september 2023.</w:t>
      </w:r>
      <w:r w:rsidRPr="00721738">
        <w:rPr>
          <w:rFonts w:ascii="Times New Roman" w:hAnsi="Times New Roman"/>
          <w:sz w:val="20"/>
        </w:rPr>
        <w:t xml:space="preserve"> </w:t>
      </w:r>
      <w:r w:rsidRPr="00721738">
        <w:rPr>
          <w:rFonts w:ascii="Times New Roman" w:eastAsiaTheme="minorHAnsi" w:hAnsi="Times New Roman"/>
          <w:sz w:val="20"/>
        </w:rPr>
        <w:t>Punkten är inte slutbehandlad.</w:t>
      </w:r>
    </w:p>
    <w:p w14:paraId="53D38BBC"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Cs/>
          <w:sz w:val="20"/>
        </w:rPr>
      </w:pPr>
      <w:r w:rsidRPr="00721738">
        <w:rPr>
          <w:rFonts w:ascii="Times New Roman" w:eastAsiaTheme="minorHAnsi" w:hAnsi="Times New Roman"/>
          <w:sz w:val="20"/>
        </w:rPr>
        <w:t>Följande punkter är inte slutbehandlade: 2 och 3.</w:t>
      </w:r>
    </w:p>
    <w:p w14:paraId="75A48AAD" w14:textId="2BC24F46" w:rsidR="00721738" w:rsidRPr="00721738" w:rsidRDefault="00721738" w:rsidP="0049217A">
      <w:pPr>
        <w:pStyle w:val="Rubrik5utannumrering"/>
      </w:pPr>
      <w:bookmarkStart w:id="324" w:name="_Hlk123556160"/>
      <w:r w:rsidRPr="00721738">
        <w:t>8</w:t>
      </w:r>
      <w:r w:rsidR="001974C7">
        <w:t>7</w:t>
      </w:r>
      <w:r w:rsidRPr="00721738">
        <w:t>. Rskr. 2021/22:308</w:t>
      </w:r>
    </w:p>
    <w:bookmarkEnd w:id="324"/>
    <w:p w14:paraId="446917D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Ett moderniserat konsumentskydd</w:t>
      </w:r>
    </w:p>
    <w:p w14:paraId="0EC38844"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 xml:space="preserve">Prop. 2021/22:174, motioner från allmänna motionstiden 2021/22, bet. 2021/22:CU19 </w:t>
      </w:r>
    </w:p>
    <w:p w14:paraId="7E4F5C49"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45945694" w14:textId="77777777" w:rsidR="00721738" w:rsidRPr="00721738" w:rsidRDefault="00721738" w:rsidP="00721738">
      <w:pPr>
        <w:autoSpaceDE w:val="0"/>
        <w:autoSpaceDN w:val="0"/>
        <w:adjustRightInd w:val="0"/>
        <w:spacing w:after="0" w:line="240" w:lineRule="auto"/>
        <w:rPr>
          <w:rFonts w:ascii="Times New Roman" w:eastAsiaTheme="minorHAnsi" w:hAnsi="Times New Roman" w:cstheme="minorBidi"/>
          <w:i/>
          <w:sz w:val="20"/>
          <w:szCs w:val="22"/>
        </w:rPr>
      </w:pPr>
    </w:p>
    <w:p w14:paraId="66CA418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iCs/>
          <w:sz w:val="20"/>
        </w:rPr>
        <w:t xml:space="preserve">Punkt 2 om </w:t>
      </w:r>
      <w:r w:rsidRPr="00721738">
        <w:rPr>
          <w:rFonts w:ascii="Times New Roman" w:eastAsiaTheme="minorHAnsi" w:hAnsi="Times New Roman"/>
          <w:i/>
          <w:sz w:val="20"/>
        </w:rPr>
        <w:t>regeringens lagförslag</w:t>
      </w:r>
      <w:r w:rsidRPr="00721738">
        <w:rPr>
          <w:rFonts w:ascii="Times New Roman" w:eastAsiaTheme="minorHAnsi" w:hAnsi="Times New Roman"/>
          <w:iCs/>
          <w:sz w:val="20"/>
        </w:rPr>
        <w:t xml:space="preserve">: </w:t>
      </w:r>
      <w:r w:rsidRPr="00721738">
        <w:rPr>
          <w:rFonts w:ascii="Times New Roman" w:eastAsiaTheme="minorHAnsi" w:hAnsi="Times New Roman"/>
          <w:sz w:val="20"/>
        </w:rPr>
        <w:t>Den 25 maj 2022 utfärdade regeringen de lagar riksdagen antagit (SFS 653–656).</w:t>
      </w:r>
    </w:p>
    <w:p w14:paraId="7841E3F6" w14:textId="537B2A5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325" w:name="_Hlk123556214"/>
      <w:r w:rsidRPr="00721738">
        <w:rPr>
          <w:rFonts w:ascii="Times New Roman" w:eastAsiaTheme="minorHAnsi" w:hAnsi="Times New Roman" w:cstheme="minorBidi"/>
          <w:iCs/>
          <w:sz w:val="20"/>
          <w:szCs w:val="22"/>
        </w:rPr>
        <w:t xml:space="preserve">Punkt 4 om </w:t>
      </w:r>
      <w:r w:rsidRPr="00721738">
        <w:rPr>
          <w:rFonts w:ascii="Times New Roman" w:eastAsiaTheme="minorHAnsi" w:hAnsi="Times New Roman" w:cstheme="minorBidi"/>
          <w:i/>
          <w:sz w:val="20"/>
          <w:szCs w:val="22"/>
        </w:rPr>
        <w:t>informationskravet vid prissänkning</w:t>
      </w:r>
      <w:r w:rsidRPr="00721738">
        <w:rPr>
          <w:rFonts w:ascii="Times New Roman" w:eastAsiaTheme="minorHAnsi" w:hAnsi="Times New Roman" w:cstheme="minorBidi"/>
          <w:iCs/>
          <w:sz w:val="20"/>
          <w:szCs w:val="22"/>
        </w:rPr>
        <w:t xml:space="preserve">*: Riksdagen har tillkännagett för regeringen det som utskottet anför om informationskravet vid prissänkning (bet. 2021/22:CU19 </w:t>
      </w:r>
      <w:r w:rsidRPr="00721738">
        <w:rPr>
          <w:rFonts w:ascii="Times New Roman" w:eastAsiaTheme="minorHAnsi" w:hAnsi="Times New Roman" w:cstheme="minorBidi"/>
          <w:sz w:val="20"/>
          <w:szCs w:val="22"/>
        </w:rPr>
        <w:t>s. 23 f.</w:t>
      </w:r>
      <w:r w:rsidRPr="00721738">
        <w:rPr>
          <w:rFonts w:ascii="Times New Roman" w:eastAsiaTheme="minorHAnsi" w:hAnsi="Times New Roman" w:cstheme="minorBidi"/>
          <w:iCs/>
          <w:sz w:val="20"/>
          <w:szCs w:val="22"/>
        </w:rPr>
        <w:t>)</w:t>
      </w:r>
      <w:bookmarkEnd w:id="325"/>
      <w:r w:rsidRPr="00721738">
        <w:rPr>
          <w:rFonts w:ascii="Times New Roman" w:eastAsiaTheme="minorHAnsi" w:hAnsi="Times New Roman" w:cstheme="minorBidi"/>
          <w:iCs/>
          <w:sz w:val="20"/>
          <w:szCs w:val="22"/>
        </w:rPr>
        <w:t xml:space="preserve"> </w:t>
      </w:r>
      <w:r w:rsidRPr="00721738">
        <w:rPr>
          <w:rFonts w:ascii="Times New Roman" w:eastAsiaTheme="minorHAnsi" w:hAnsi="Times New Roman" w:cstheme="minorBidi"/>
          <w:sz w:val="20"/>
          <w:szCs w:val="22"/>
        </w:rPr>
        <w:t>och därmed bifallit motion 2021/22:4530</w:t>
      </w:r>
      <w:r w:rsidRPr="00721738" w:rsidDel="00B0204E">
        <w:rPr>
          <w:rFonts w:ascii="Times New Roman" w:eastAsiaTheme="minorHAnsi" w:hAnsi="Times New Roman" w:cstheme="minorBidi"/>
          <w:sz w:val="20"/>
          <w:szCs w:val="22"/>
        </w:rPr>
        <w:t xml:space="preserve"> </w:t>
      </w:r>
      <w:r w:rsidRPr="00721738">
        <w:rPr>
          <w:rFonts w:ascii="Times New Roman" w:eastAsiaTheme="minorHAnsi" w:hAnsi="Times New Roman" w:cstheme="minorBidi"/>
          <w:sz w:val="20"/>
          <w:szCs w:val="22"/>
        </w:rPr>
        <w:t>yrkandena 1 och 2 samt motion 2021/22:4576. Den 22 december 2022 beslutade regeringen att i regleringsbrevet för budgetåret 2023 ge Konsumentverket i uppdrag att redovisa vilka konsekvenser införandet av bestämmelser om information vid prissänkningar i 7 a</w:t>
      </w:r>
      <w:r w:rsidR="00EE381C">
        <w:rPr>
          <w:rFonts w:ascii="Times New Roman" w:eastAsiaTheme="minorHAnsi" w:hAnsi="Times New Roman" w:cstheme="minorBidi"/>
          <w:sz w:val="20"/>
          <w:szCs w:val="22"/>
        </w:rPr>
        <w:t> </w:t>
      </w:r>
      <w:r w:rsidRPr="00721738">
        <w:rPr>
          <w:rFonts w:ascii="Times New Roman" w:eastAsiaTheme="minorHAnsi" w:hAnsi="Times New Roman" w:cstheme="minorBidi"/>
          <w:sz w:val="20"/>
          <w:szCs w:val="22"/>
        </w:rPr>
        <w:t>§ prisinformationslagen (2004:347) har fått för konsumentmarknaderna. Myndigheten ska särskilt redovisa hur den utövat tillsyn över att bestämmelserna följs, de effekter bestämmelserna har fått på marknadsföring med angivande av att priset har sänkts och i vilken utsträckning marknadsföringen har anpassats till bestämmelserna. Myndigheten ska även redovisa hur myndigheten väglett näringsidkare om de nya bestämmelserna, inklusive om vilka produkter som är undantagna från bestämmelserna</w:t>
      </w:r>
      <w:r w:rsidR="002416E8">
        <w:rPr>
          <w:rFonts w:ascii="Times New Roman" w:eastAsiaTheme="minorHAnsi" w:hAnsi="Times New Roman" w:cstheme="minorBidi"/>
          <w:sz w:val="20"/>
          <w:szCs w:val="22"/>
        </w:rPr>
        <w:t xml:space="preserve"> </w:t>
      </w:r>
      <w:r w:rsidRPr="00721738">
        <w:rPr>
          <w:rFonts w:ascii="Times New Roman" w:eastAsiaTheme="minorHAnsi" w:hAnsi="Times New Roman" w:cstheme="minorBidi"/>
          <w:sz w:val="20"/>
          <w:szCs w:val="22"/>
        </w:rPr>
        <w:t>samt hur myndigheten samarbetat och fört dialog med näringsidkare. Uppdraget ska redovisas senast den 1 september 2024. Punkten är inte slutbehandlad.</w:t>
      </w:r>
    </w:p>
    <w:p w14:paraId="12D34C7B" w14:textId="086E3EA8" w:rsidR="00721738" w:rsidRPr="00721738" w:rsidRDefault="00721738" w:rsidP="0049217A">
      <w:pPr>
        <w:pStyle w:val="Rubrik5utannumrering"/>
      </w:pPr>
      <w:r w:rsidRPr="00721738">
        <w:t>8</w:t>
      </w:r>
      <w:r w:rsidR="001974C7">
        <w:t>8</w:t>
      </w:r>
      <w:r w:rsidRPr="00721738">
        <w:t>. Rskr. 2021/22:316</w:t>
      </w:r>
    </w:p>
    <w:p w14:paraId="4F29C4C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Val och beslut i kommuner och regioner</w:t>
      </w:r>
    </w:p>
    <w:p w14:paraId="106DF130"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i/>
          <w:sz w:val="20"/>
        </w:rPr>
      </w:pPr>
      <w:r w:rsidRPr="00721738">
        <w:rPr>
          <w:rFonts w:ascii="Times New Roman" w:eastAsiaTheme="minorHAnsi" w:hAnsi="Times New Roman"/>
          <w:sz w:val="20"/>
        </w:rPr>
        <w:t>Prop. 2021/22:125</w:t>
      </w:r>
      <w:r w:rsidRPr="00721738">
        <w:rPr>
          <w:rFonts w:ascii="Times New Roman" w:eastAsiaTheme="minorHAnsi" w:hAnsi="Times New Roman"/>
          <w:i/>
          <w:sz w:val="20"/>
        </w:rPr>
        <w:t xml:space="preserve">, </w:t>
      </w:r>
      <w:r w:rsidRPr="00721738">
        <w:rPr>
          <w:rFonts w:ascii="Times New Roman" w:eastAsiaTheme="minorHAnsi" w:hAnsi="Times New Roman"/>
          <w:sz w:val="20"/>
        </w:rPr>
        <w:t>bet. 2021:22:KU36</w:t>
      </w:r>
    </w:p>
    <w:p w14:paraId="64CA867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8948C3F" w14:textId="77777777" w:rsidR="00721738" w:rsidRPr="00721738" w:rsidRDefault="00721738" w:rsidP="00721738">
      <w:pPr>
        <w:autoSpaceDE w:val="0"/>
        <w:autoSpaceDN w:val="0"/>
        <w:adjustRightInd w:val="0"/>
        <w:spacing w:after="0" w:line="240" w:lineRule="auto"/>
        <w:rPr>
          <w:rFonts w:ascii="Times New Roman" w:eastAsiaTheme="minorHAnsi" w:hAnsi="Times New Roman" w:cstheme="minorBidi"/>
          <w:iCs/>
          <w:sz w:val="20"/>
          <w:szCs w:val="22"/>
        </w:rPr>
      </w:pPr>
    </w:p>
    <w:p w14:paraId="05D515A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Cs/>
          <w:strike/>
          <w:sz w:val="20"/>
        </w:rPr>
      </w:pPr>
      <w:r w:rsidRPr="00721738">
        <w:rPr>
          <w:rFonts w:ascii="Times New Roman" w:eastAsiaTheme="minorHAnsi" w:hAnsi="Times New Roman"/>
          <w:sz w:val="20"/>
        </w:rPr>
        <w:t>Den 25 maj 2022 utfärdade regeringen de lagar riksdagen antagit (SFS 629–638).</w:t>
      </w:r>
    </w:p>
    <w:bookmarkEnd w:id="316"/>
    <w:p w14:paraId="5AAC1CBA" w14:textId="10109B8D" w:rsidR="00721738" w:rsidRPr="00721738" w:rsidRDefault="00721738" w:rsidP="0049217A">
      <w:pPr>
        <w:pStyle w:val="Rubrik5utannumrering"/>
      </w:pPr>
      <w:r w:rsidRPr="00721738">
        <w:t>8</w:t>
      </w:r>
      <w:r w:rsidR="001974C7">
        <w:t>9</w:t>
      </w:r>
      <w:r w:rsidRPr="00721738">
        <w:t>. Rskr. 2021/22:321</w:t>
      </w:r>
    </w:p>
    <w:p w14:paraId="17D6F7D8"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Kompletterande bestämmer till EU:s förordning om återhämtning och resolution av centrala motparter</w:t>
      </w:r>
    </w:p>
    <w:p w14:paraId="2CEEDF0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2021/22:169, bet. 2021/22:FiU32</w:t>
      </w:r>
    </w:p>
    <w:p w14:paraId="62EDF26B"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D79D08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541CD3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trike/>
          <w:sz w:val="20"/>
        </w:rPr>
      </w:pPr>
      <w:r w:rsidRPr="00721738">
        <w:rPr>
          <w:rFonts w:ascii="Times New Roman" w:hAnsi="Times New Roman"/>
          <w:sz w:val="20"/>
        </w:rPr>
        <w:t>Den 2 juni 2022 utfärdade regeringen de lagar riksdagen antagit (SFS 739–746).</w:t>
      </w:r>
    </w:p>
    <w:p w14:paraId="6869BE32" w14:textId="7FA00A39" w:rsidR="00721738" w:rsidRPr="00721738" w:rsidRDefault="003E69B2" w:rsidP="0049217A">
      <w:pPr>
        <w:pStyle w:val="Rubrik5utannumrering"/>
      </w:pPr>
      <w:r>
        <w:t>9</w:t>
      </w:r>
      <w:r w:rsidR="001974C7">
        <w:t>0</w:t>
      </w:r>
      <w:r w:rsidR="00721738" w:rsidRPr="00721738">
        <w:t>. Rskr. 2021/22:332</w:t>
      </w:r>
    </w:p>
    <w:p w14:paraId="3BB2657F"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Ändrade regler om säkerställda obligationer</w:t>
      </w:r>
    </w:p>
    <w:p w14:paraId="45EC911A"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2021/22:76, bet. 2021/22:FiU37</w:t>
      </w:r>
    </w:p>
    <w:p w14:paraId="1F8775BA"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2ABC2DE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39956B" w14:textId="7FAAE87E"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9 juni 2022 utfärdade regeringen de lagar riksdagen antagit (SFS 803</w:t>
      </w:r>
      <w:r w:rsidR="00EE216F">
        <w:rPr>
          <w:rFonts w:ascii="Times New Roman" w:hAnsi="Times New Roman"/>
          <w:sz w:val="20"/>
        </w:rPr>
        <w:t xml:space="preserve"> och </w:t>
      </w:r>
      <w:r w:rsidRPr="00721738">
        <w:rPr>
          <w:rFonts w:ascii="Times New Roman" w:hAnsi="Times New Roman"/>
          <w:sz w:val="20"/>
        </w:rPr>
        <w:t>804).</w:t>
      </w:r>
    </w:p>
    <w:p w14:paraId="0C25DA94" w14:textId="7C64B4E4" w:rsidR="00721738" w:rsidRPr="005E5783" w:rsidRDefault="003E69B2" w:rsidP="0049217A">
      <w:pPr>
        <w:pStyle w:val="Rubrik5utannumrering"/>
      </w:pPr>
      <w:bookmarkStart w:id="326" w:name="_Hlk124941806"/>
      <w:r w:rsidRPr="005E5783">
        <w:t>9</w:t>
      </w:r>
      <w:r w:rsidR="007D542F" w:rsidRPr="005E5783">
        <w:t>1</w:t>
      </w:r>
      <w:r w:rsidR="00721738" w:rsidRPr="005E5783">
        <w:t>. Rskr. 2021/22:341</w:t>
      </w:r>
    </w:p>
    <w:p w14:paraId="233F15CA" w14:textId="128E5E0B" w:rsidR="00721738" w:rsidRPr="005E5783"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E5783">
        <w:rPr>
          <w:rFonts w:ascii="Times New Roman" w:hAnsi="Times New Roman"/>
          <w:sz w:val="20"/>
        </w:rPr>
        <w:t>En ny Riksbankslag</w:t>
      </w:r>
    </w:p>
    <w:p w14:paraId="4633BECC"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E5783">
        <w:rPr>
          <w:rFonts w:ascii="Times New Roman" w:hAnsi="Times New Roman"/>
          <w:sz w:val="20"/>
        </w:rPr>
        <w:t>Prop. 2021/22:41, prop. </w:t>
      </w:r>
      <w:r w:rsidRPr="00721738">
        <w:rPr>
          <w:rFonts w:ascii="Times New Roman" w:hAnsi="Times New Roman"/>
          <w:sz w:val="20"/>
        </w:rPr>
        <w:t>2021/22:169, bet. 2021/22:KU15</w:t>
      </w:r>
    </w:p>
    <w:p w14:paraId="4A2B7ED6"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01ADB2B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AD90DB" w14:textId="314AC4BF"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grundlagsförslaget</w:t>
      </w:r>
      <w:r w:rsidRPr="00721738">
        <w:rPr>
          <w:rFonts w:ascii="Times New Roman" w:hAnsi="Times New Roman"/>
          <w:sz w:val="20"/>
        </w:rPr>
        <w:t>: För vidtagna åtgärder, se riksdagens skrivelse 2022/23:23 (jfr Ju </w:t>
      </w:r>
      <w:r w:rsidR="00124200">
        <w:rPr>
          <w:rFonts w:ascii="Times New Roman" w:hAnsi="Times New Roman"/>
          <w:sz w:val="20"/>
        </w:rPr>
        <w:t>188</w:t>
      </w:r>
      <w:r w:rsidRPr="00721738">
        <w:rPr>
          <w:rFonts w:ascii="Times New Roman" w:hAnsi="Times New Roman"/>
          <w:sz w:val="20"/>
        </w:rPr>
        <w:t>). Punkten är slutbehandlad.</w:t>
      </w:r>
    </w:p>
    <w:p w14:paraId="409B303A" w14:textId="77EEE46D"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ändring i riksdagsordningen</w:t>
      </w:r>
      <w:r w:rsidRPr="00721738">
        <w:rPr>
          <w:rFonts w:ascii="Times New Roman" w:hAnsi="Times New Roman"/>
          <w:sz w:val="20"/>
        </w:rPr>
        <w:t>: För vidtagna åtgärder, se riksdagens skrivelse 2022/23:23 (jfr Ju </w:t>
      </w:r>
      <w:r w:rsidR="00124200">
        <w:rPr>
          <w:rFonts w:ascii="Times New Roman" w:hAnsi="Times New Roman"/>
          <w:sz w:val="20"/>
        </w:rPr>
        <w:t>188</w:t>
      </w:r>
      <w:r w:rsidRPr="00721738">
        <w:rPr>
          <w:rFonts w:ascii="Times New Roman" w:hAnsi="Times New Roman"/>
          <w:sz w:val="20"/>
        </w:rPr>
        <w:t>). Punkten är slutbehandlad.</w:t>
      </w:r>
    </w:p>
    <w:p w14:paraId="1C95E5A2" w14:textId="67495419"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0E1C63">
        <w:rPr>
          <w:rFonts w:ascii="Times New Roman" w:hAnsi="Times New Roman"/>
          <w:i/>
          <w:iCs/>
          <w:sz w:val="20"/>
        </w:rPr>
        <w:t xml:space="preserve">en </w:t>
      </w:r>
      <w:r w:rsidRPr="00721738">
        <w:rPr>
          <w:rFonts w:ascii="Times New Roman" w:hAnsi="Times New Roman"/>
          <w:i/>
          <w:sz w:val="20"/>
        </w:rPr>
        <w:t>ny riksbankslag och lagförslagen i övrigt:</w:t>
      </w:r>
      <w:r w:rsidRPr="00721738">
        <w:rPr>
          <w:rFonts w:ascii="Times New Roman" w:hAnsi="Times New Roman"/>
          <w:sz w:val="20"/>
        </w:rPr>
        <w:t xml:space="preserve"> För vidtagna åtgärder, se riksdagens skrivelser 2022/23:23 (jfr Ju </w:t>
      </w:r>
      <w:r w:rsidR="00124200">
        <w:rPr>
          <w:rFonts w:ascii="Times New Roman" w:hAnsi="Times New Roman"/>
          <w:sz w:val="20"/>
        </w:rPr>
        <w:t>188</w:t>
      </w:r>
      <w:r w:rsidRPr="00721738">
        <w:rPr>
          <w:rFonts w:ascii="Times New Roman" w:hAnsi="Times New Roman"/>
          <w:sz w:val="20"/>
        </w:rPr>
        <w:t>) och 2022/23:24 (jfr Fi </w:t>
      </w:r>
      <w:r w:rsidR="007E5FE7">
        <w:rPr>
          <w:rFonts w:ascii="Times New Roman" w:hAnsi="Times New Roman"/>
          <w:sz w:val="20"/>
        </w:rPr>
        <w:t>119</w:t>
      </w:r>
      <w:r w:rsidRPr="00721738">
        <w:rPr>
          <w:rFonts w:ascii="Times New Roman" w:hAnsi="Times New Roman"/>
          <w:sz w:val="20"/>
        </w:rPr>
        <w:t>). Punkten är slutbehandlad.</w:t>
      </w:r>
    </w:p>
    <w:p w14:paraId="2431B395" w14:textId="04731852" w:rsidR="0019485B" w:rsidRPr="00A30C67" w:rsidRDefault="0019485B" w:rsidP="0019485B">
      <w:pPr>
        <w:pStyle w:val="Rubrik5utannumrering"/>
      </w:pPr>
      <w:bookmarkStart w:id="327" w:name="_Hlk107491749"/>
      <w:r>
        <w:t>9</w:t>
      </w:r>
      <w:r w:rsidR="007D542F">
        <w:t>2</w:t>
      </w:r>
      <w:r w:rsidRPr="00A30C67">
        <w:t>. Rskr.</w:t>
      </w:r>
      <w:r>
        <w:t xml:space="preserve"> </w:t>
      </w:r>
      <w:r w:rsidRPr="00A30C67">
        <w:t>2021/22:3</w:t>
      </w:r>
      <w:r>
        <w:t>43</w:t>
      </w:r>
    </w:p>
    <w:p w14:paraId="21C31E6B" w14:textId="77777777" w:rsidR="0019485B" w:rsidRDefault="0019485B" w:rsidP="0019485B">
      <w:pPr>
        <w:pStyle w:val="Brdtext"/>
      </w:pPr>
      <w:r w:rsidRPr="00A30C67">
        <w:t>Den offentliga sektorns tillgängliggörande av data</w:t>
      </w:r>
    </w:p>
    <w:p w14:paraId="5572A6B1" w14:textId="77777777" w:rsidR="0019485B" w:rsidRDefault="0019485B" w:rsidP="0019485B">
      <w:pPr>
        <w:pStyle w:val="Brdtext"/>
      </w:pPr>
      <w:r w:rsidRPr="00EB1A4A">
        <w:t>Prop</w:t>
      </w:r>
      <w:r>
        <w:t>.</w:t>
      </w:r>
      <w:r w:rsidRPr="00EB1A4A">
        <w:t xml:space="preserve"> 2021/22:225</w:t>
      </w:r>
      <w:r>
        <w:t>, b</w:t>
      </w:r>
      <w:r w:rsidRPr="00A30C67">
        <w:t>et. 2021/22:</w:t>
      </w:r>
      <w:r>
        <w:t>FiU27</w:t>
      </w:r>
    </w:p>
    <w:p w14:paraId="2A71BA81" w14:textId="0598BDB3" w:rsidR="0019485B" w:rsidRPr="001E1F21" w:rsidRDefault="0019485B" w:rsidP="0019485B">
      <w:pPr>
        <w:pStyle w:val="Brdtext"/>
        <w:rPr>
          <w:b/>
          <w:bCs/>
        </w:rPr>
      </w:pPr>
      <w:r>
        <w:t>Skrivelsen är slutbehandlad.</w:t>
      </w:r>
      <w:r w:rsidR="001E1F21">
        <w:t xml:space="preserve"> </w:t>
      </w:r>
    </w:p>
    <w:p w14:paraId="680CB769" w14:textId="77777777" w:rsidR="0019485B" w:rsidRPr="001E1F21" w:rsidRDefault="0019485B" w:rsidP="0019485B">
      <w:pPr>
        <w:pStyle w:val="Brdtextmedindrag"/>
        <w:rPr>
          <w:b/>
          <w:bCs/>
        </w:rPr>
      </w:pPr>
    </w:p>
    <w:p w14:paraId="4AE51B19" w14:textId="77777777" w:rsidR="0019485B" w:rsidRDefault="0019485B" w:rsidP="0019485B">
      <w:pPr>
        <w:pStyle w:val="Brdtext"/>
        <w:rPr>
          <w:iCs/>
        </w:rPr>
      </w:pPr>
      <w:r>
        <w:rPr>
          <w:iCs/>
        </w:rPr>
        <w:t xml:space="preserve">Den </w:t>
      </w:r>
      <w:r w:rsidRPr="00290544">
        <w:rPr>
          <w:iCs/>
        </w:rPr>
        <w:t>9</w:t>
      </w:r>
      <w:r>
        <w:rPr>
          <w:iCs/>
        </w:rPr>
        <w:t xml:space="preserve"> juni 2022 utfärdade regeringen de lagar riksdagen antagit (SFS 818–</w:t>
      </w:r>
      <w:r w:rsidRPr="00474383">
        <w:rPr>
          <w:iCs/>
        </w:rPr>
        <w:t>820</w:t>
      </w:r>
      <w:r>
        <w:rPr>
          <w:iCs/>
        </w:rPr>
        <w:t>).</w:t>
      </w:r>
    </w:p>
    <w:bookmarkEnd w:id="326"/>
    <w:bookmarkEnd w:id="327"/>
    <w:p w14:paraId="3D97330C" w14:textId="02071273" w:rsidR="00721738" w:rsidRPr="00721738" w:rsidRDefault="003E69B2" w:rsidP="0049217A">
      <w:pPr>
        <w:pStyle w:val="Rubrik5utannumrering"/>
      </w:pPr>
      <w:r>
        <w:t>9</w:t>
      </w:r>
      <w:r w:rsidR="007D542F">
        <w:t>3</w:t>
      </w:r>
      <w:r w:rsidR="00721738" w:rsidRPr="00721738">
        <w:t>. Rskr. 2021/22:344</w:t>
      </w:r>
    </w:p>
    <w:p w14:paraId="6C8E19DD"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En effektivare överprövning av offentliga upphandlingar</w:t>
      </w:r>
    </w:p>
    <w:p w14:paraId="2283309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2021/22:120, bet. 2021/22:FiU29</w:t>
      </w:r>
    </w:p>
    <w:p w14:paraId="1DEAF92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A64214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5DAD2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 juni 2022 utfärdade regeringen de lagar riksdagen antagit (SFS 778–781).</w:t>
      </w:r>
    </w:p>
    <w:p w14:paraId="7AC7D35B" w14:textId="43824ABD" w:rsidR="00721738" w:rsidRPr="00721738" w:rsidRDefault="001110CE" w:rsidP="0049217A">
      <w:pPr>
        <w:pStyle w:val="Rubrik5utannumrering"/>
        <w:rPr>
          <w:sz w:val="18"/>
          <w:szCs w:val="18"/>
        </w:rPr>
      </w:pPr>
      <w:r>
        <w:t>9</w:t>
      </w:r>
      <w:r w:rsidR="007D542F">
        <w:t>4</w:t>
      </w:r>
      <w:r w:rsidR="00721738" w:rsidRPr="00721738">
        <w:t>. Rskr. 2021/22:345</w:t>
      </w:r>
    </w:p>
    <w:p w14:paraId="5F043A60"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Ett nytt mål för Sjätte AP-fondens placeringsverksamhet</w:t>
      </w:r>
    </w:p>
    <w:p w14:paraId="40405981"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2021/22:146, bet. 2021/22:FiU33</w:t>
      </w:r>
    </w:p>
    <w:p w14:paraId="7FB68187"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79405D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AFDA7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 juni 2022 utfärdade regeringen de lagar riksdagen antagit (SFS 786 och 787).</w:t>
      </w:r>
    </w:p>
    <w:p w14:paraId="095C381C" w14:textId="398677C0" w:rsidR="00721738" w:rsidRPr="00721738" w:rsidRDefault="00721738" w:rsidP="0049217A">
      <w:pPr>
        <w:pStyle w:val="Rubrik5utannumrering"/>
      </w:pPr>
      <w:r w:rsidRPr="00721738">
        <w:t>9</w:t>
      </w:r>
      <w:r w:rsidR="007D542F">
        <w:t>5</w:t>
      </w:r>
      <w:r w:rsidRPr="00721738">
        <w:t>. Rskr. 2021/22:346</w:t>
      </w:r>
    </w:p>
    <w:p w14:paraId="31E144D8"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Betaltjänstfrågor – några förtydliganden</w:t>
      </w:r>
    </w:p>
    <w:p w14:paraId="2A1ACE90"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2021/22:202, bet. 2021/22:FiU38</w:t>
      </w:r>
    </w:p>
    <w:p w14:paraId="617337B6"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C2D334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1630A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 juni 2022 utfärdade regeringen den lag riksdagen antagit (SFS 723).</w:t>
      </w:r>
    </w:p>
    <w:p w14:paraId="275506B4" w14:textId="26309393" w:rsidR="00721738" w:rsidRPr="00721738" w:rsidRDefault="00721738" w:rsidP="0049217A">
      <w:pPr>
        <w:pStyle w:val="Rubrik5utannumrering"/>
      </w:pPr>
      <w:r w:rsidRPr="00721738">
        <w:t>9</w:t>
      </w:r>
      <w:r w:rsidR="007D542F">
        <w:t>6</w:t>
      </w:r>
      <w:r w:rsidRPr="00721738">
        <w:t>. Rskr. 2021/22:348</w:t>
      </w:r>
    </w:p>
    <w:p w14:paraId="03EEFC4A"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Riksrevisionens rapport om AP-fondernas hållbarhetsarbete</w:t>
      </w:r>
    </w:p>
    <w:p w14:paraId="02514EA5"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 2021/22:54, bet. 2021/22:FiU43</w:t>
      </w:r>
    </w:p>
    <w:p w14:paraId="0442C66B"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10C2AC6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5B9D8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16 juni 2022 beslutade regeringen att skriva av ärendet.</w:t>
      </w:r>
    </w:p>
    <w:p w14:paraId="30B64920" w14:textId="50D71E78" w:rsidR="00721738" w:rsidRPr="00721738" w:rsidRDefault="00721738" w:rsidP="0049217A">
      <w:pPr>
        <w:pStyle w:val="Rubrik5utannumrering"/>
      </w:pPr>
      <w:r w:rsidRPr="00721738">
        <w:t>9</w:t>
      </w:r>
      <w:r w:rsidR="007D542F">
        <w:t>7</w:t>
      </w:r>
      <w:r w:rsidRPr="00721738">
        <w:t>. Rskr. 2021/22:349</w:t>
      </w:r>
    </w:p>
    <w:p w14:paraId="5C2017FE"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Idéburen välfärd</w:t>
      </w:r>
    </w:p>
    <w:p w14:paraId="564558C8"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2021/22:135, bet. 2021/22:FiU28</w:t>
      </w:r>
    </w:p>
    <w:p w14:paraId="3D6BC939"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6B135E0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10A457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9 juni 2022 utfärdade regeringen de lagar riksdagen antagit (SFS 900–902).</w:t>
      </w:r>
    </w:p>
    <w:p w14:paraId="621714A2" w14:textId="6B7A3519" w:rsidR="00721738" w:rsidRPr="00721738" w:rsidRDefault="00721738" w:rsidP="0049217A">
      <w:pPr>
        <w:pStyle w:val="Rubrik5utannumrering"/>
      </w:pPr>
      <w:r w:rsidRPr="00721738">
        <w:t>9</w:t>
      </w:r>
      <w:r w:rsidR="007D542F">
        <w:t>8</w:t>
      </w:r>
      <w:r w:rsidRPr="00721738">
        <w:t>. Rskr. 2021/22:371</w:t>
      </w:r>
    </w:p>
    <w:p w14:paraId="2A7F6C1C"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Utvärdering av statens upplåning och skuldförvaltning 2017–2021</w:t>
      </w:r>
    </w:p>
    <w:p w14:paraId="75633F2B"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 2021/22:104, bet. 2021/22:FiU42</w:t>
      </w:r>
    </w:p>
    <w:p w14:paraId="7B7B3C05"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41BA7F2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AAC03C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eastAsiaTheme="minorHAnsi" w:hAnsi="Times New Roman"/>
          <w:sz w:val="20"/>
        </w:rPr>
        <w:t>Den 30 juni 2022 beslutade regeringen att skriva av ärendet.</w:t>
      </w:r>
    </w:p>
    <w:p w14:paraId="241AE87A" w14:textId="7A0E472C" w:rsidR="00721738" w:rsidRPr="00721738" w:rsidRDefault="00721738" w:rsidP="0049217A">
      <w:pPr>
        <w:pStyle w:val="Rubrik5utannumrering"/>
      </w:pPr>
      <w:r w:rsidRPr="00721738">
        <w:t>9</w:t>
      </w:r>
      <w:r w:rsidR="007D542F">
        <w:t>9</w:t>
      </w:r>
      <w:r w:rsidRPr="00721738">
        <w:t>. Rskr. 2021/22:372</w:t>
      </w:r>
    </w:p>
    <w:p w14:paraId="375566B7"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Stärkt kontroll och kvalitet i folkbokföringen</w:t>
      </w:r>
    </w:p>
    <w:p w14:paraId="62523E83"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 xml:space="preserve">Prop. 2021/22:217, </w:t>
      </w:r>
      <w:bookmarkStart w:id="328" w:name="_Hlk122116859"/>
      <w:r w:rsidRPr="00721738">
        <w:rPr>
          <w:rFonts w:ascii="Times New Roman" w:hAnsi="Times New Roman"/>
          <w:sz w:val="20"/>
        </w:rPr>
        <w:t>bet. 2021/22:SkU28</w:t>
      </w:r>
      <w:bookmarkEnd w:id="328"/>
    </w:p>
    <w:p w14:paraId="08352519"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79DCED1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B7FC63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Punkt 1 om</w:t>
      </w:r>
      <w:r w:rsidRPr="00721738">
        <w:rPr>
          <w:rFonts w:ascii="Times New Roman" w:hAnsi="Times New Roman"/>
          <w:i/>
          <w:sz w:val="20"/>
        </w:rPr>
        <w:t xml:space="preserve"> stärkt kontroll och kvalitet i folkbokföringen</w:t>
      </w:r>
      <w:r w:rsidRPr="00721738">
        <w:rPr>
          <w:rFonts w:ascii="Times New Roman" w:hAnsi="Times New Roman"/>
          <w:sz w:val="20"/>
        </w:rPr>
        <w:t>: Den 30 juni 2022 utfärdade regeringen de lagar riksdagen antagit (SFS 1280 och 1281).</w:t>
      </w:r>
    </w:p>
    <w:p w14:paraId="5FE35357"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4 om </w:t>
      </w:r>
      <w:r w:rsidRPr="00721738">
        <w:rPr>
          <w:rFonts w:ascii="Times New Roman" w:hAnsi="Times New Roman"/>
          <w:i/>
          <w:sz w:val="20"/>
        </w:rPr>
        <w:t>samordningsnummer m.m</w:t>
      </w:r>
      <w:r w:rsidRPr="00721738">
        <w:rPr>
          <w:rFonts w:ascii="Times New Roman" w:hAnsi="Times New Roman"/>
          <w:sz w:val="20"/>
        </w:rPr>
        <w:t>.*: Riksdagen har tillkännagett för regeringen det som utskottet anför om att regeringen snarast bör återkomma med förslag på förändringar och förbättringar avseende lagstiftningen rörande samordningsnummer (bet. 2021/22:SkU28 s. 20 f.). Den 14 juli 2022 beslutade regeringen propositionen Stärkt system för samordningsnummer (prop. 2021/22:276). I propositionen föreslog regeringen att bestämmelser om samordningsnummer ska regleras i en ny lag om samordningsnummer. Vidare föreslog regeringen bl.a. en stärkt identitetskontroll vid tilldelning av samordningsnummer och att den som tar emot uppgifter om samordningsnummer ska få tydlig information om vilken bedömning av identiteten som har gjorts. Genom förslagen om ett stärkt system för samordningsnummer ansågs tillkännagivandet tillgodosett och slutbehandlat. Riksdagen antog den 30 november 2022 regeringens förslag (bet. 2022/23:SkU4, rskr. 2022/23:40). Punkten är slutbehandlad.</w:t>
      </w:r>
    </w:p>
    <w:p w14:paraId="2F010F04" w14:textId="0A7F69A5"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5 om </w:t>
      </w:r>
      <w:r w:rsidRPr="00721738">
        <w:rPr>
          <w:rFonts w:ascii="Times New Roman" w:hAnsi="Times New Roman"/>
          <w:i/>
          <w:sz w:val="20"/>
        </w:rPr>
        <w:t>förbättringar av folkbokföringslagstiftningen</w:t>
      </w:r>
      <w:r w:rsidRPr="00721738">
        <w:rPr>
          <w:rFonts w:ascii="Times New Roman" w:hAnsi="Times New Roman"/>
          <w:sz w:val="20"/>
        </w:rPr>
        <w:t>*: Riksdagen har tillkännagett för regeringen det som utskottet anför om att regeringen bör utreda och återkomma med lagförslag som ytterligare skärper och förbättrar folkbokföringslagstiftningen (bet. 2021/22:SkU28 s. 21 f.). De åtgärder som anges i betänkandet för att skärpa och förbättra folkbok</w:t>
      </w:r>
      <w:r w:rsidR="00163E5B">
        <w:rPr>
          <w:rFonts w:ascii="Times New Roman" w:hAnsi="Times New Roman"/>
          <w:sz w:val="20"/>
        </w:rPr>
        <w:softHyphen/>
      </w:r>
      <w:r w:rsidRPr="00721738">
        <w:rPr>
          <w:rFonts w:ascii="Times New Roman" w:hAnsi="Times New Roman"/>
          <w:sz w:val="20"/>
        </w:rPr>
        <w:t>föringslagstiftningen avser ett effektivare och utökat informationsutbyte, efterhandskontroller av folkbokförda och möjligheter att avregistrera falska identiteter från folkbokföringen. Den 14 juli 2022 beslutade regeringen propositionen Stärkt system för samordningsnummer (prop. 2021/22:276). I propositionen redovisar regeringen att tillkännagivandet får anses tillgodosett och därmed slutbehandlat av sammanfattningsvis följande skäl. Den 30 juni 2022 beslutade regeringen om ändringar på förordningsnivå som innebär att sekretessbrytande bestämmelser i form av uppgiftsskyldigheter införts gentemot Skatteverket för ett flertal myndigheter. En lagändring som ger Skatteverket möjlighet att avregistrera falska identiteter från folkbokföringen trädde i kraft den 1 juli 2018 (prop. 2017/18:145, bet. 2017/18:SkU19, rskr. 2017/18:317). Vad gäller efterhandskontroller av folkbokförda finns redan i dag möjlighet för Skatteverket att ta fram sådan historik. Punkten är slutbehandlad.</w:t>
      </w:r>
    </w:p>
    <w:p w14:paraId="56A9E132" w14:textId="1445DB7F"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hAnsi="Times New Roman"/>
          <w:sz w:val="20"/>
        </w:rPr>
        <w:t xml:space="preserve">Punkt 7 om </w:t>
      </w:r>
      <w:r w:rsidRPr="00721738">
        <w:rPr>
          <w:rFonts w:ascii="Times New Roman" w:hAnsi="Times New Roman"/>
          <w:i/>
          <w:iCs/>
          <w:sz w:val="20"/>
        </w:rPr>
        <w:t>folkbokföringsbrott m.m.*</w:t>
      </w:r>
      <w:r w:rsidRPr="004D47C3">
        <w:rPr>
          <w:rFonts w:ascii="Times New Roman" w:hAnsi="Times New Roman"/>
          <w:sz w:val="20"/>
        </w:rPr>
        <w:t>:</w:t>
      </w:r>
      <w:r w:rsidRPr="00721738">
        <w:rPr>
          <w:rFonts w:ascii="Times New Roman" w:hAnsi="Times New Roman"/>
          <w:i/>
          <w:iCs/>
          <w:sz w:val="20"/>
        </w:rPr>
        <w:t xml:space="preserve"> </w:t>
      </w:r>
      <w:r w:rsidRPr="00721738">
        <w:rPr>
          <w:rFonts w:ascii="Times New Roman" w:eastAsiaTheme="minorHAnsi" w:hAnsi="Times New Roman"/>
          <w:sz w:val="20"/>
        </w:rPr>
        <w:t>Riksdagen har tillkännagett för regeringen det som utskottet anför om att regeringen ska återkomma med förslag på förändringar i fråga om folkbokföringsbrott som är effektiva men också ändamålsenliga (</w:t>
      </w:r>
      <w:r w:rsidRPr="00721738">
        <w:rPr>
          <w:rFonts w:ascii="Times New Roman" w:hAnsi="Times New Roman"/>
          <w:sz w:val="20"/>
        </w:rPr>
        <w:t>bet. 2021/22:SkU28 s. 23 f.)</w:t>
      </w:r>
      <w:r w:rsidRPr="00721738">
        <w:rPr>
          <w:rFonts w:ascii="Times New Roman" w:eastAsiaTheme="minorHAnsi" w:hAnsi="Times New Roman"/>
          <w:sz w:val="20"/>
        </w:rPr>
        <w:t>. Frågan om en översyn av straffbestämmelserna i folkbokföringslagen (1991:481) analy</w:t>
      </w:r>
      <w:r w:rsidR="00163E5B">
        <w:rPr>
          <w:rFonts w:ascii="Times New Roman" w:eastAsiaTheme="minorHAnsi" w:hAnsi="Times New Roman"/>
          <w:sz w:val="20"/>
        </w:rPr>
        <w:softHyphen/>
      </w:r>
      <w:r w:rsidRPr="00721738">
        <w:rPr>
          <w:rFonts w:ascii="Times New Roman" w:eastAsiaTheme="minorHAnsi" w:hAnsi="Times New Roman"/>
          <w:sz w:val="20"/>
        </w:rPr>
        <w:t>seras inom Regeringskansliet. Punkten är inte slutbehandlad.</w:t>
      </w:r>
    </w:p>
    <w:p w14:paraId="4E3125B6"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Följande punkt är inte slutbehandlad: 7.</w:t>
      </w:r>
    </w:p>
    <w:p w14:paraId="4E809C32" w14:textId="4201C800" w:rsidR="00721738" w:rsidRPr="00721738" w:rsidRDefault="007D542F" w:rsidP="0049217A">
      <w:pPr>
        <w:pStyle w:val="Rubrik5utannumrering"/>
      </w:pPr>
      <w:r>
        <w:t>100</w:t>
      </w:r>
      <w:r w:rsidR="00721738" w:rsidRPr="00721738">
        <w:t>. Rskr. 2021/22:373</w:t>
      </w:r>
    </w:p>
    <w:p w14:paraId="36F50547"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Skattelättnad för arbetsresor – ett enklare och färdmedelsneutralt regelverk</w:t>
      </w:r>
    </w:p>
    <w:p w14:paraId="70D849D5"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2021/22:228, bet. 2021/22:SkU29</w:t>
      </w:r>
    </w:p>
    <w:p w14:paraId="349576CD"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64FB6B3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1C4D078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skattelättnad för arbetsresor – ett enklare och färdmedels</w:t>
      </w:r>
      <w:r w:rsidRPr="00721738">
        <w:rPr>
          <w:rFonts w:ascii="Times New Roman" w:eastAsiaTheme="minorHAnsi" w:hAnsi="Times New Roman"/>
          <w:i/>
          <w:iCs/>
          <w:sz w:val="20"/>
        </w:rPr>
        <w:softHyphen/>
        <w:t>neutralt regelverk</w:t>
      </w:r>
      <w:r w:rsidRPr="00721738">
        <w:rPr>
          <w:rFonts w:ascii="Times New Roman" w:hAnsi="Times New Roman"/>
          <w:sz w:val="20"/>
        </w:rPr>
        <w:t xml:space="preserve">: </w:t>
      </w:r>
      <w:r w:rsidRPr="00721738">
        <w:rPr>
          <w:rFonts w:ascii="Times New Roman" w:eastAsiaTheme="minorHAnsi" w:hAnsi="Times New Roman"/>
          <w:sz w:val="20"/>
        </w:rPr>
        <w:t>Den 22 juni 2022 utfärdade regeringen de lagar riksdagen antagit (SFS 1071–1073).</w:t>
      </w:r>
    </w:p>
    <w:p w14:paraId="5226AB1F" w14:textId="5840719C"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eastAsiaTheme="minorHAnsi" w:hAnsi="Times New Roman"/>
          <w:i/>
          <w:iCs/>
          <w:sz w:val="20"/>
        </w:rPr>
        <w:t>höjd övre avståndgräns för arbetsresor*</w:t>
      </w:r>
      <w:r w:rsidRPr="00086072">
        <w:rPr>
          <w:rFonts w:ascii="Times New Roman" w:eastAsiaTheme="minorHAnsi" w:hAnsi="Times New Roman"/>
          <w:sz w:val="20"/>
        </w:rPr>
        <w:t>:</w:t>
      </w:r>
      <w:r w:rsidRPr="00721738">
        <w:rPr>
          <w:rFonts w:ascii="Times New Roman" w:eastAsiaTheme="minorHAnsi" w:hAnsi="Times New Roman"/>
          <w:i/>
          <w:iCs/>
          <w:sz w:val="20"/>
        </w:rPr>
        <w:t xml:space="preserve"> </w:t>
      </w:r>
      <w:r w:rsidRPr="00721738">
        <w:rPr>
          <w:rFonts w:ascii="Times New Roman" w:eastAsiaTheme="minorHAnsi" w:hAnsi="Times New Roman"/>
          <w:sz w:val="20"/>
        </w:rPr>
        <w:t>Riksdagen har tillkännagett för regeringen det som utskottet anför om höjd övre avståndsgräns för arbetsresor (bet. 2021/22:SkU29 s. 20 f.). Den 15</w:t>
      </w:r>
      <w:r w:rsidR="00D43CBA">
        <w:rPr>
          <w:rFonts w:ascii="Times New Roman" w:eastAsiaTheme="minorHAnsi" w:hAnsi="Times New Roman"/>
          <w:sz w:val="20"/>
        </w:rPr>
        <w:t> </w:t>
      </w:r>
      <w:r w:rsidRPr="00721738">
        <w:rPr>
          <w:rFonts w:ascii="Times New Roman" w:eastAsiaTheme="minorHAnsi" w:hAnsi="Times New Roman"/>
          <w:sz w:val="20"/>
        </w:rPr>
        <w:t>november 2022 beslutade regeringen</w:t>
      </w:r>
      <w:r w:rsidRPr="00721738">
        <w:rPr>
          <w:rFonts w:ascii="Times New Roman" w:hAnsi="Times New Roman"/>
          <w:sz w:val="20"/>
        </w:rPr>
        <w:t xml:space="preserve"> propositionen Bibehållet reseavdrag med vissa förstärkningar för arbetsresor, tjänsteresor och hemresor (prop. 2022/23:18). I propositionen föreslog regeringen att reseavdraget i sin nuvarande form ska behållas och att den nya modellen för skattelättnad för arbetsresor som skulle träda i kraft vid årsskiftet inte införs. Genom förslaget ansågs tillkännagivandet om höjd övre avståndsgräns för arbetsresor slutbehandlat. Riksdagen antog den 13 december 2022 reger</w:t>
      </w:r>
      <w:r w:rsidR="00163E5B">
        <w:rPr>
          <w:rFonts w:ascii="Times New Roman" w:hAnsi="Times New Roman"/>
          <w:sz w:val="20"/>
        </w:rPr>
        <w:softHyphen/>
      </w:r>
      <w:r w:rsidRPr="00721738">
        <w:rPr>
          <w:rFonts w:ascii="Times New Roman" w:hAnsi="Times New Roman"/>
          <w:sz w:val="20"/>
        </w:rPr>
        <w:t>ingens förslag (bet. 2022/23:FiU1, rskr. 2022/23:51). Punkten är slut</w:t>
      </w:r>
      <w:r w:rsidR="00163E5B">
        <w:rPr>
          <w:rFonts w:ascii="Times New Roman" w:hAnsi="Times New Roman"/>
          <w:sz w:val="20"/>
        </w:rPr>
        <w:softHyphen/>
      </w:r>
      <w:r w:rsidRPr="00721738">
        <w:rPr>
          <w:rFonts w:ascii="Times New Roman" w:hAnsi="Times New Roman"/>
          <w:sz w:val="20"/>
        </w:rPr>
        <w:t>behandlad.</w:t>
      </w:r>
    </w:p>
    <w:p w14:paraId="307F9F60"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3 om </w:t>
      </w:r>
      <w:r w:rsidRPr="00721738">
        <w:rPr>
          <w:rFonts w:ascii="Times New Roman" w:eastAsiaTheme="minorHAnsi" w:hAnsi="Times New Roman"/>
          <w:i/>
          <w:iCs/>
          <w:sz w:val="20"/>
        </w:rPr>
        <w:t>höjd kilometersats*</w:t>
      </w:r>
      <w:r w:rsidRPr="00721738">
        <w:rPr>
          <w:rFonts w:ascii="Times New Roman" w:eastAsiaTheme="minorHAnsi" w:hAnsi="Times New Roman"/>
          <w:sz w:val="20"/>
        </w:rPr>
        <w:t>: Riksdagen har tillkännagett för regeringen det som utskottet anför om höjd kilometersats (bet. 2021/22:SkU29 s. 22). Den 15 november 2022 beslutade regeringen propositionen Bibehållet reseavdrag med vissa förstärkningar för arbetsresor, tjänsteresor och hemresor (prop. 2022/23:18). I propositionen föreslog regeringen att reseavdraget i sin nuvarande form ska behållas och att den nya modellen för skattelättnad för arbetsresor som skulle träda i kraft vid årsskiftet inte införs. Genom förslaget ansågs tillkännagivandet om höjd kilometersats slutbehandlat. Riksdagen antog den 13 december 2022 regeringens förslag (bet. 2022/23:FiU1, rskr. 2022/23:51). Punkten är slutbehandlad.</w:t>
      </w:r>
    </w:p>
    <w:p w14:paraId="2B11FAEC" w14:textId="36CCFF3C"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4 om </w:t>
      </w:r>
      <w:r w:rsidRPr="00721738">
        <w:rPr>
          <w:rFonts w:ascii="Times New Roman" w:eastAsiaTheme="minorHAnsi" w:hAnsi="Times New Roman"/>
          <w:i/>
          <w:sz w:val="20"/>
        </w:rPr>
        <w:t>höjd milersättning*</w:t>
      </w:r>
      <w:r w:rsidRPr="00721738">
        <w:rPr>
          <w:rFonts w:ascii="Times New Roman" w:eastAsiaTheme="minorHAnsi" w:hAnsi="Times New Roman"/>
          <w:sz w:val="20"/>
        </w:rPr>
        <w:t>: Riksdagen har tillkännagett för regeringen det som utskottet anför om höjd milersättning (bet. 2021/22:SkU29 s. 23). Den 15 november 2022 beslutade regeringen propositionen Bibehållet reseavdrag med vissa förstärkningar för arbets</w:t>
      </w:r>
      <w:r w:rsidR="00163E5B">
        <w:rPr>
          <w:rFonts w:ascii="Times New Roman" w:eastAsiaTheme="minorHAnsi" w:hAnsi="Times New Roman"/>
          <w:sz w:val="20"/>
        </w:rPr>
        <w:softHyphen/>
      </w:r>
      <w:r w:rsidRPr="00721738">
        <w:rPr>
          <w:rFonts w:ascii="Times New Roman" w:eastAsiaTheme="minorHAnsi" w:hAnsi="Times New Roman"/>
          <w:sz w:val="20"/>
        </w:rPr>
        <w:t>resor, tjänsteresor och hemresor (prop. 2022/23:18). I propositionen föreslog regeringen</w:t>
      </w:r>
      <w:r w:rsidRPr="00721738">
        <w:rPr>
          <w:rFonts w:ascii="Times New Roman" w:hAnsi="Times New Roman"/>
          <w:sz w:val="20"/>
        </w:rPr>
        <w:t xml:space="preserve"> </w:t>
      </w:r>
      <w:r w:rsidRPr="00721738">
        <w:rPr>
          <w:rFonts w:ascii="Times New Roman" w:eastAsiaTheme="minorHAnsi" w:hAnsi="Times New Roman"/>
          <w:sz w:val="20"/>
        </w:rPr>
        <w:t>vissa höjningar av de schablonbelopp som får dras av för kostnader för tjänsteresor och hemresor. Genom förslaget ansågs tillkännagivandet om höjd milersättning slutbehandlat. Riksdagen antog den 13 december 2022 regeringens förslag (bet. 2022/23:FiU1, rskr. 2022/23:51). Punkten är slutbehandlad.</w:t>
      </w:r>
    </w:p>
    <w:p w14:paraId="6BD3E96D" w14:textId="0E296B04" w:rsidR="00721738" w:rsidRPr="00721738" w:rsidRDefault="001110CE" w:rsidP="0049217A">
      <w:pPr>
        <w:pStyle w:val="Rubrik5utannumrering"/>
      </w:pPr>
      <w:r>
        <w:t>10</w:t>
      </w:r>
      <w:r w:rsidR="007D542F">
        <w:t>1</w:t>
      </w:r>
      <w:r w:rsidR="00721738" w:rsidRPr="00721738">
        <w:t>. Rskr. 2021/22:374</w:t>
      </w:r>
    </w:p>
    <w:p w14:paraId="3BAEF58E"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Redovisning av skatteutgifter 2022</w:t>
      </w:r>
    </w:p>
    <w:p w14:paraId="420F2546"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 2021/22:98, bet. 2021/22:SkU30</w:t>
      </w:r>
    </w:p>
    <w:p w14:paraId="5A15BC5B"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0EE7C54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6C88F76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18 augusti 2022 beslutade regeringen att skriva av ärendet.</w:t>
      </w:r>
    </w:p>
    <w:p w14:paraId="7FE80B8D" w14:textId="1728F8A4" w:rsidR="00721738" w:rsidRPr="00721738" w:rsidRDefault="001110CE" w:rsidP="0049217A">
      <w:pPr>
        <w:pStyle w:val="Rubrik5utannumrering"/>
      </w:pPr>
      <w:bookmarkStart w:id="329" w:name="_Hlk123557781"/>
      <w:r>
        <w:t>10</w:t>
      </w:r>
      <w:r w:rsidR="009D1348">
        <w:t>2</w:t>
      </w:r>
      <w:r w:rsidR="00721738" w:rsidRPr="00721738">
        <w:t>. Rskr. 2021/22:388</w:t>
      </w:r>
    </w:p>
    <w:bookmarkEnd w:id="329"/>
    <w:p w14:paraId="041022C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hAnsi="Times New Roman"/>
          <w:sz w:val="20"/>
        </w:rPr>
        <w:t>Straffbestämmelser till EU:s förordning om fartygsåtervinning och övergripande miljöfrågor</w:t>
      </w:r>
    </w:p>
    <w:p w14:paraId="7A11EECC" w14:textId="472D57BD"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2021/22:167, motioner</w:t>
      </w:r>
      <w:r w:rsidRPr="00721738" w:rsidDel="008E40DE">
        <w:rPr>
          <w:rFonts w:ascii="Times New Roman" w:eastAsiaTheme="minorHAnsi" w:hAnsi="Times New Roman"/>
          <w:sz w:val="20"/>
        </w:rPr>
        <w:t xml:space="preserve"> </w:t>
      </w:r>
      <w:r w:rsidRPr="00721738">
        <w:rPr>
          <w:rFonts w:ascii="Times New Roman" w:eastAsiaTheme="minorHAnsi" w:hAnsi="Times New Roman"/>
          <w:sz w:val="20"/>
        </w:rPr>
        <w:t>från allmänna motionstiden 2021/22, bet. 2021/22:MJU29</w:t>
      </w:r>
    </w:p>
    <w:p w14:paraId="1D02FA2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16436F5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412B618" w14:textId="04C7095E"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330" w:name="_Hlk123557840"/>
      <w:bookmarkStart w:id="331" w:name="_Hlk115704872"/>
      <w:r w:rsidRPr="00721738">
        <w:rPr>
          <w:rFonts w:ascii="Times New Roman" w:hAnsi="Times New Roman"/>
          <w:sz w:val="20"/>
        </w:rPr>
        <w:t xml:space="preserve">Punkt 15 om </w:t>
      </w:r>
      <w:r w:rsidRPr="00721738">
        <w:rPr>
          <w:rFonts w:ascii="Times New Roman" w:hAnsi="Times New Roman"/>
          <w:i/>
          <w:iCs/>
          <w:sz w:val="20"/>
        </w:rPr>
        <w:t>djurskydds- och miljökrav vid offentlig upphandling av livsmedel</w:t>
      </w:r>
      <w:r w:rsidRPr="00721738">
        <w:rPr>
          <w:rFonts w:ascii="Times New Roman" w:hAnsi="Times New Roman"/>
          <w:sz w:val="20"/>
        </w:rPr>
        <w:t>*: Riksdagen har tillkännagett för regeringen det som utskottet anför om djurskydds- och miljökrav vid offentlig upphandling av livs</w:t>
      </w:r>
      <w:r w:rsidR="00163E5B">
        <w:rPr>
          <w:rFonts w:ascii="Times New Roman" w:hAnsi="Times New Roman"/>
          <w:sz w:val="20"/>
        </w:rPr>
        <w:softHyphen/>
      </w:r>
      <w:r w:rsidRPr="00721738">
        <w:rPr>
          <w:rFonts w:ascii="Times New Roman" w:hAnsi="Times New Roman"/>
          <w:sz w:val="20"/>
        </w:rPr>
        <w:t>medel (bet. 2021/22:MJU29 s. 54 f.)</w:t>
      </w:r>
      <w:bookmarkEnd w:id="330"/>
      <w:r w:rsidRPr="00721738">
        <w:rPr>
          <w:rFonts w:ascii="Times New Roman" w:hAnsi="Times New Roman"/>
          <w:sz w:val="20"/>
        </w:rPr>
        <w:t>. Frågan om upphandlande myndigheters och enheters möjligheter att ställa höga djurskyddskrav vid offentlig upphandling analyseras inom Regeringskansliet. Punkten är inte slutbehandlad.</w:t>
      </w:r>
    </w:p>
    <w:bookmarkEnd w:id="331"/>
    <w:p w14:paraId="4CE0829F" w14:textId="3646F78F" w:rsidR="00721738" w:rsidRPr="00721738" w:rsidRDefault="001110CE" w:rsidP="0049217A">
      <w:pPr>
        <w:pStyle w:val="Rubrik5utannumrering"/>
      </w:pPr>
      <w:r>
        <w:t>10</w:t>
      </w:r>
      <w:r w:rsidR="009D1348">
        <w:t>3</w:t>
      </w:r>
      <w:r w:rsidR="00721738" w:rsidRPr="00721738">
        <w:t>. Rskr. 2021/22:396</w:t>
      </w:r>
    </w:p>
    <w:p w14:paraId="5BFFE7A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Indelning i utgiftsområden</w:t>
      </w:r>
    </w:p>
    <w:p w14:paraId="0367B07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2021/22:100, punkt 2 och 3, bet. 2021/22:KU42</w:t>
      </w:r>
    </w:p>
    <w:p w14:paraId="3BEA80A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2E5761D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695030C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Om </w:t>
      </w:r>
      <w:r w:rsidRPr="00721738">
        <w:rPr>
          <w:rFonts w:ascii="Times New Roman" w:eastAsiaTheme="minorHAnsi" w:hAnsi="Times New Roman"/>
          <w:i/>
          <w:sz w:val="20"/>
        </w:rPr>
        <w:t>ändrad fördelning av ändamål och verksamheter på utgiftsområden</w:t>
      </w:r>
      <w:r w:rsidRPr="00721738">
        <w:rPr>
          <w:rFonts w:ascii="Times New Roman" w:eastAsiaTheme="minorHAnsi" w:hAnsi="Times New Roman"/>
          <w:sz w:val="20"/>
        </w:rPr>
        <w:t>: Den 3 november 2022 beslutade regeringen budgetpropositionen för 2023 (prop. 2022/23:1 utg.omr. 20 och 21) i enlighet med de av riksdagen godkända ändringarna av utgiftsområdena.</w:t>
      </w:r>
    </w:p>
    <w:p w14:paraId="446CB97B" w14:textId="3C78C606" w:rsidR="00721738" w:rsidRPr="00721738" w:rsidRDefault="00721738" w:rsidP="0049217A">
      <w:pPr>
        <w:pStyle w:val="Rubrik5utannumrering"/>
      </w:pPr>
      <w:r w:rsidRPr="00721738">
        <w:t>10</w:t>
      </w:r>
      <w:r w:rsidR="009D1348">
        <w:t>4</w:t>
      </w:r>
      <w:r w:rsidRPr="00721738">
        <w:t>. Rskr. 2021/22:401</w:t>
      </w:r>
    </w:p>
    <w:p w14:paraId="1A14867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Riktlinjer för den ekonomiska politiken</w:t>
      </w:r>
    </w:p>
    <w:p w14:paraId="20765FF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2021/22:100, punkt 1,</w:t>
      </w:r>
      <w:r w:rsidRPr="00721738" w:rsidDel="006C5981">
        <w:rPr>
          <w:rFonts w:ascii="Times New Roman" w:eastAsiaTheme="minorHAnsi" w:hAnsi="Times New Roman"/>
          <w:sz w:val="20"/>
        </w:rPr>
        <w:t xml:space="preserve"> </w:t>
      </w:r>
      <w:r w:rsidRPr="00721738">
        <w:rPr>
          <w:rFonts w:ascii="Times New Roman" w:eastAsiaTheme="minorHAnsi" w:hAnsi="Times New Roman"/>
          <w:sz w:val="20"/>
        </w:rPr>
        <w:t>skr. 2021/22:141, bet. 2021/22:FiU20</w:t>
      </w:r>
    </w:p>
    <w:p w14:paraId="784C421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highlight w:val="yellow"/>
        </w:rPr>
      </w:pPr>
      <w:r w:rsidRPr="00721738">
        <w:rPr>
          <w:rFonts w:ascii="Times New Roman" w:eastAsiaTheme="minorHAnsi" w:hAnsi="Times New Roman"/>
          <w:sz w:val="20"/>
        </w:rPr>
        <w:t>Skrivelsen är slutbehandlad.</w:t>
      </w:r>
    </w:p>
    <w:p w14:paraId="208FA75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highlight w:val="yellow"/>
        </w:rPr>
      </w:pPr>
    </w:p>
    <w:p w14:paraId="4213D01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riktlinjer för den ekonomiska politiken och budgetpolitiken</w:t>
      </w:r>
      <w:r w:rsidRPr="00721738">
        <w:rPr>
          <w:rFonts w:ascii="Times New Roman" w:eastAsiaTheme="minorHAnsi" w:hAnsi="Times New Roman"/>
          <w:sz w:val="20"/>
        </w:rPr>
        <w:t>:</w:t>
      </w:r>
      <w:r w:rsidRPr="00721738">
        <w:rPr>
          <w:rFonts w:ascii="Times New Roman" w:eastAsiaTheme="minorHAnsi" w:hAnsi="Times New Roman"/>
          <w:sz w:val="20"/>
          <w:highlight w:val="yellow"/>
        </w:rPr>
        <w:t xml:space="preserve"> </w:t>
      </w:r>
      <w:r w:rsidRPr="00721738">
        <w:rPr>
          <w:rFonts w:ascii="Times New Roman" w:eastAsiaTheme="minorHAnsi" w:hAnsi="Times New Roman"/>
          <w:sz w:val="20"/>
        </w:rPr>
        <w:t xml:space="preserve">Punkten har behandlats </w:t>
      </w:r>
      <w:r w:rsidRPr="00721738">
        <w:rPr>
          <w:rFonts w:ascii="Times New Roman" w:hAnsi="Times New Roman"/>
          <w:sz w:val="20"/>
        </w:rPr>
        <w:t>i budgetpropositionen för 2023 (prop. 2022/23:1 Förslag till statens budget, finansplan m.m.).</w:t>
      </w:r>
    </w:p>
    <w:p w14:paraId="0D228BCD" w14:textId="6D6DEC2F"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2 om </w:t>
      </w:r>
      <w:r w:rsidRPr="00721738">
        <w:rPr>
          <w:rFonts w:ascii="Times New Roman" w:eastAsiaTheme="minorHAnsi" w:hAnsi="Times New Roman"/>
          <w:i/>
          <w:sz w:val="20"/>
        </w:rPr>
        <w:t>Riksrevisionens rapport om tillämpningen av det finans</w:t>
      </w:r>
      <w:r w:rsidR="00163E5B">
        <w:rPr>
          <w:rFonts w:ascii="Times New Roman" w:eastAsiaTheme="minorHAnsi" w:hAnsi="Times New Roman"/>
          <w:i/>
          <w:sz w:val="20"/>
        </w:rPr>
        <w:softHyphen/>
      </w:r>
      <w:r w:rsidRPr="00721738">
        <w:rPr>
          <w:rFonts w:ascii="Times New Roman" w:eastAsiaTheme="minorHAnsi" w:hAnsi="Times New Roman"/>
          <w:i/>
          <w:sz w:val="20"/>
        </w:rPr>
        <w:t>politiska ramverket</w:t>
      </w:r>
      <w:r w:rsidRPr="00721738">
        <w:rPr>
          <w:rFonts w:ascii="Times New Roman" w:eastAsiaTheme="minorHAnsi" w:hAnsi="Times New Roman"/>
          <w:iCs/>
          <w:sz w:val="20"/>
        </w:rPr>
        <w:t>:</w:t>
      </w:r>
      <w:r w:rsidRPr="00721738">
        <w:rPr>
          <w:rFonts w:ascii="Times New Roman" w:eastAsiaTheme="minorHAnsi" w:hAnsi="Times New Roman"/>
          <w:sz w:val="20"/>
        </w:rPr>
        <w:t xml:space="preserve"> Den 3 november 2022 beslutade regeringen att skriva av ärendet.</w:t>
      </w:r>
    </w:p>
    <w:p w14:paraId="0159E69B" w14:textId="258CDCF9" w:rsidR="00721738" w:rsidRPr="00721738" w:rsidRDefault="00721738" w:rsidP="0049217A">
      <w:pPr>
        <w:pStyle w:val="Rubrik5utannumrering"/>
      </w:pPr>
      <w:bookmarkStart w:id="332" w:name="_Hlk115704954"/>
      <w:r w:rsidRPr="00721738">
        <w:t>10</w:t>
      </w:r>
      <w:r w:rsidR="009D1348">
        <w:t>5</w:t>
      </w:r>
      <w:r w:rsidRPr="00721738">
        <w:t>. Rskr. 2021/22:402</w:t>
      </w:r>
    </w:p>
    <w:p w14:paraId="70F08573"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Vårändringsbudget för 2022 samt extra ändringsbudget om stöd till Ukraina</w:t>
      </w:r>
    </w:p>
    <w:p w14:paraId="563C6F02"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2021/22:99, prop. 2021/22:255, utskottsinitiativ, bet. 2021/22:FiU21</w:t>
      </w:r>
    </w:p>
    <w:p w14:paraId="677B8A33"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0971A4A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67C5E072" w14:textId="28AD2785"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2 om </w:t>
      </w:r>
      <w:r w:rsidRPr="00721738">
        <w:rPr>
          <w:rFonts w:ascii="Times New Roman" w:eastAsiaTheme="minorHAnsi" w:hAnsi="Times New Roman"/>
          <w:i/>
          <w:iCs/>
          <w:sz w:val="20"/>
        </w:rPr>
        <w:t>skatt för pensionärer fr.o.m. den 1 januari 2023</w:t>
      </w:r>
      <w:r w:rsidRPr="00721738">
        <w:rPr>
          <w:rFonts w:ascii="Times New Roman" w:eastAsiaTheme="minorHAnsi" w:hAnsi="Times New Roman"/>
          <w:sz w:val="20"/>
        </w:rPr>
        <w:t xml:space="preserve">*: Riksdagen har tillkännagett för regeringen det som utskottet anför om sänkt skatt för pensionärer (bet. 2021/22:FiU21 s. 9 f.). Tillkännagivandet innebär att skatten för samtliga pensionärer ska sänkas fr.o.m. den 1 januari 2023 genom en förstärkning av det förhöjda grundavdraget med 6 miljarder kronor. I budgetpropositionen för 2023 lämnade regeringen emellertid inte något sådant förslag. Punkten är </w:t>
      </w:r>
      <w:r w:rsidRPr="00721738" w:rsidDel="002C1323">
        <w:rPr>
          <w:rFonts w:ascii="Times New Roman" w:eastAsiaTheme="minorHAnsi" w:hAnsi="Times New Roman"/>
          <w:sz w:val="20"/>
        </w:rPr>
        <w:t xml:space="preserve">inte </w:t>
      </w:r>
      <w:r w:rsidRPr="00721738">
        <w:rPr>
          <w:rFonts w:ascii="Times New Roman" w:eastAsiaTheme="minorHAnsi" w:hAnsi="Times New Roman"/>
          <w:sz w:val="20"/>
        </w:rPr>
        <w:t>slutbehandlad.</w:t>
      </w:r>
    </w:p>
    <w:bookmarkEnd w:id="332"/>
    <w:p w14:paraId="2D407073" w14:textId="10C718BF" w:rsidR="00721738" w:rsidRPr="00721738" w:rsidRDefault="00721738" w:rsidP="0049217A">
      <w:pPr>
        <w:pStyle w:val="Rubrik5utannumrering"/>
      </w:pPr>
      <w:r w:rsidRPr="00721738">
        <w:t>10</w:t>
      </w:r>
      <w:r w:rsidR="009D1348">
        <w:t>6</w:t>
      </w:r>
      <w:r w:rsidRPr="00721738">
        <w:t>. Rskr. 2021/22:404</w:t>
      </w:r>
    </w:p>
    <w:p w14:paraId="1C26A8FF"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Årsredovisning för staten 2021</w:t>
      </w:r>
    </w:p>
    <w:p w14:paraId="122E017A"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 2021/22:101, redogörelse 2021/22:RR4, bet. 2021/22:FiU30</w:t>
      </w:r>
    </w:p>
    <w:p w14:paraId="09FB59B3"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0AACDA3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243CD7BC" w14:textId="0DCB9CB4"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3 november 2022 beslutade regeringen att skriva av ärendet.</w:t>
      </w:r>
    </w:p>
    <w:p w14:paraId="3BEA0DD5" w14:textId="23EB2A24" w:rsidR="00CA0EC5" w:rsidRPr="003313B6" w:rsidRDefault="00F1330C" w:rsidP="00CA0EC5">
      <w:pPr>
        <w:pStyle w:val="Rubrik5utannumrering"/>
      </w:pPr>
      <w:r>
        <w:t>10</w:t>
      </w:r>
      <w:r w:rsidR="009D1348">
        <w:t>7</w:t>
      </w:r>
      <w:r w:rsidR="00CA0EC5" w:rsidRPr="00A73364">
        <w:t>. Rskr. 20</w:t>
      </w:r>
      <w:r w:rsidR="00CA0EC5">
        <w:t>21</w:t>
      </w:r>
      <w:r w:rsidR="00CA0EC5" w:rsidRPr="00A73364">
        <w:t>/</w:t>
      </w:r>
      <w:r w:rsidR="00CA0EC5">
        <w:t>22</w:t>
      </w:r>
      <w:r w:rsidR="00CA0EC5" w:rsidRPr="00A73364">
        <w:t>:</w:t>
      </w:r>
      <w:r w:rsidR="00CA0EC5">
        <w:t>432</w:t>
      </w:r>
    </w:p>
    <w:p w14:paraId="1D2165CB" w14:textId="77777777" w:rsidR="00CA0EC5" w:rsidRDefault="00CA0EC5" w:rsidP="00CA0EC5">
      <w:pPr>
        <w:pStyle w:val="Brdtext"/>
        <w:jc w:val="left"/>
      </w:pPr>
      <w:r w:rsidRPr="00426DAA">
        <w:t>Registrering av kontantkort – förbättrad tillgång till uppgifter för brottsbekämpande myndigheter</w:t>
      </w:r>
    </w:p>
    <w:p w14:paraId="254AE62E" w14:textId="77777777" w:rsidR="00CA0EC5" w:rsidRDefault="00CA0EC5" w:rsidP="00CA0EC5">
      <w:pPr>
        <w:pStyle w:val="Brdtext"/>
        <w:jc w:val="left"/>
      </w:pPr>
      <w:r>
        <w:t>Prop.</w:t>
      </w:r>
      <w:r w:rsidRPr="00145379">
        <w:t xml:space="preserve"> </w:t>
      </w:r>
      <w:r w:rsidRPr="00676263">
        <w:t>2021/22:183</w:t>
      </w:r>
      <w:r>
        <w:t>, bet. 2021/22:JuU34</w:t>
      </w:r>
    </w:p>
    <w:p w14:paraId="456D267D" w14:textId="767C27BC" w:rsidR="00CA0EC5" w:rsidRPr="00825DCC" w:rsidRDefault="00CA0EC5" w:rsidP="00CA0EC5">
      <w:pPr>
        <w:pStyle w:val="Brdtext"/>
        <w:jc w:val="left"/>
        <w:rPr>
          <w:b/>
          <w:bCs/>
        </w:rPr>
      </w:pPr>
      <w:r>
        <w:t>Skrivelsen är slutbehandlad.</w:t>
      </w:r>
      <w:r w:rsidR="00825DCC">
        <w:t xml:space="preserve"> </w:t>
      </w:r>
    </w:p>
    <w:p w14:paraId="076A5099" w14:textId="77777777" w:rsidR="00CA0EC5" w:rsidRPr="00825DCC" w:rsidRDefault="00CA0EC5" w:rsidP="00CA0EC5">
      <w:pPr>
        <w:pStyle w:val="Brdtextmedindrag"/>
        <w:rPr>
          <w:b/>
          <w:bCs/>
        </w:rPr>
      </w:pPr>
    </w:p>
    <w:p w14:paraId="14A2A020" w14:textId="77777777" w:rsidR="00CA0EC5" w:rsidRDefault="00CA0EC5" w:rsidP="00CA0EC5">
      <w:pPr>
        <w:pStyle w:val="Brdtext"/>
      </w:pPr>
      <w:r>
        <w:t>Den 22 juni 2022 utfärdade regeringen den lag riksdagen antagit (SFS 1086).</w:t>
      </w:r>
    </w:p>
    <w:p w14:paraId="4D2D1A04" w14:textId="7EC24E61" w:rsidR="00721738" w:rsidRPr="00CA0EC5" w:rsidRDefault="00721738" w:rsidP="00CA0EC5">
      <w:pPr>
        <w:pStyle w:val="Rubrik5utannumrering"/>
      </w:pPr>
      <w:r w:rsidRPr="00CA0EC5">
        <w:t>10</w:t>
      </w:r>
      <w:r w:rsidR="009D1348">
        <w:t>8</w:t>
      </w:r>
      <w:r w:rsidRPr="00CA0EC5">
        <w:t>. Rskr. 2021/22:436</w:t>
      </w:r>
    </w:p>
    <w:p w14:paraId="564BF9AC"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ändringsbudgetar för 2022 – Stöd till jordbruket och fiskerinäringen, kompensation för höga energipriser samt rekapitalisering av SAS AB</w:t>
      </w:r>
    </w:p>
    <w:p w14:paraId="3BB61CBE"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2021/22:252, prop. 2021/22:258, utskottsinitiativ, bet. 2021/22:FiU48</w:t>
      </w:r>
    </w:p>
    <w:p w14:paraId="54797605" w14:textId="77777777" w:rsidR="00721738" w:rsidRPr="00721738" w:rsidRDefault="00721738" w:rsidP="00163E5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52B1853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F50824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 xml:space="preserve">ändrad inkomstberäkning samt ändrade utgiftsramar och nya och ändrade anslag för 2022, </w:t>
      </w:r>
      <w:r w:rsidRPr="00721738">
        <w:rPr>
          <w:rFonts w:ascii="Times New Roman" w:hAnsi="Times New Roman"/>
          <w:sz w:val="20"/>
        </w:rPr>
        <w:t>a):</w:t>
      </w:r>
      <w:r w:rsidRPr="00721738" w:rsidDel="002C70B8">
        <w:rPr>
          <w:rFonts w:ascii="Times New Roman" w:hAnsi="Times New Roman"/>
          <w:sz w:val="20"/>
        </w:rPr>
        <w:t xml:space="preserve"> </w:t>
      </w:r>
      <w:r w:rsidRPr="00721738">
        <w:rPr>
          <w:rFonts w:ascii="Times New Roman" w:hAnsi="Times New Roman"/>
          <w:sz w:val="20"/>
        </w:rPr>
        <w:t>Den 14 juli 2022 beslutade regeringen om ändring av regleringsbrev för budgetåret 2022 avseende Boverket. Punkten är slutbehandlad.</w:t>
      </w:r>
    </w:p>
    <w:p w14:paraId="4EA365FD" w14:textId="1DFD697C"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sz w:val="20"/>
        </w:rPr>
        <w:t>ändrad inkomstberäkning samt ändrade utgiftsramar och nya och ändrade anslag för 2022,</w:t>
      </w:r>
      <w:r w:rsidRPr="00721738">
        <w:rPr>
          <w:rFonts w:ascii="Times New Roman" w:hAnsi="Times New Roman"/>
          <w:sz w:val="20"/>
        </w:rPr>
        <w:t xml:space="preserve"> b):</w:t>
      </w:r>
      <w:r w:rsidRPr="00721738" w:rsidDel="002C70B8">
        <w:rPr>
          <w:rFonts w:ascii="Times New Roman" w:hAnsi="Times New Roman"/>
          <w:sz w:val="20"/>
        </w:rPr>
        <w:t xml:space="preserve"> </w:t>
      </w:r>
      <w:r w:rsidRPr="00721738">
        <w:rPr>
          <w:rFonts w:ascii="Times New Roman" w:hAnsi="Times New Roman"/>
          <w:sz w:val="20"/>
        </w:rPr>
        <w:t>Avsikten är att skrivelsen i denna del ska behandlas i regeringens skrivelse Årsredovisning för staten 2022. Punkten är inte slutbehandlad.</w:t>
      </w:r>
    </w:p>
    <w:p w14:paraId="112651EF" w14:textId="1CAEAF70" w:rsidR="008E4689" w:rsidRPr="00D44798" w:rsidRDefault="00F1330C" w:rsidP="008E4689">
      <w:pPr>
        <w:pStyle w:val="Rubrik5utannumrering"/>
        <w:rPr>
          <w:highlight w:val="yellow"/>
        </w:rPr>
      </w:pPr>
      <w:r>
        <w:t>10</w:t>
      </w:r>
      <w:r w:rsidR="009D1348">
        <w:t>9</w:t>
      </w:r>
      <w:r w:rsidR="008E4689">
        <w:t xml:space="preserve">. </w:t>
      </w:r>
      <w:r w:rsidR="008E4689" w:rsidRPr="008873BF">
        <w:t>Rskr</w:t>
      </w:r>
      <w:r w:rsidR="008E4689">
        <w:t>.</w:t>
      </w:r>
      <w:r w:rsidR="008E4689" w:rsidRPr="008873BF">
        <w:t xml:space="preserve"> 202</w:t>
      </w:r>
      <w:r w:rsidR="008E4689">
        <w:t>1</w:t>
      </w:r>
      <w:r w:rsidR="008E4689" w:rsidRPr="008873BF">
        <w:t>/2</w:t>
      </w:r>
      <w:r w:rsidR="008E4689">
        <w:t>2</w:t>
      </w:r>
      <w:r w:rsidR="008E4689" w:rsidRPr="008873BF">
        <w:t>:</w:t>
      </w:r>
      <w:r w:rsidR="008E4689">
        <w:t xml:space="preserve">438 </w:t>
      </w:r>
    </w:p>
    <w:p w14:paraId="06220981" w14:textId="16340199" w:rsidR="008E4689" w:rsidRDefault="008E4689" w:rsidP="008E4689">
      <w:pPr>
        <w:pStyle w:val="Brdtext"/>
        <w:rPr>
          <w:color w:val="000000" w:themeColor="text1"/>
        </w:rPr>
      </w:pPr>
      <w:r>
        <w:t>Extra ändringsbudgetar för 2022 – Stöd till jordbruket och fiskerinäringen, kompensation för höga energipriser samt rekapitalisering av SAS AB</w:t>
      </w:r>
      <w:r>
        <w:cr/>
        <w:t>Prop. 2021/22:252</w:t>
      </w:r>
      <w:r w:rsidR="000673CA">
        <w:t>,</w:t>
      </w:r>
      <w:r>
        <w:t xml:space="preserve"> prop. </w:t>
      </w:r>
      <w:r w:rsidRPr="00456A49">
        <w:t>2021/22:258</w:t>
      </w:r>
      <w:r>
        <w:t>,</w:t>
      </w:r>
      <w:r w:rsidRPr="00456A49">
        <w:t xml:space="preserve">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FiU48</w:t>
      </w:r>
      <w:r w:rsidRPr="00895D1A">
        <w:rPr>
          <w:color w:val="000000" w:themeColor="text1"/>
        </w:rPr>
        <w:t xml:space="preserve"> </w:t>
      </w:r>
    </w:p>
    <w:p w14:paraId="62D35EDF" w14:textId="3077B9D7" w:rsidR="008E4689" w:rsidRDefault="008E4689" w:rsidP="008E4689">
      <w:pPr>
        <w:pStyle w:val="Brdtextmedindrag"/>
        <w:ind w:firstLine="0"/>
      </w:pPr>
      <w:r>
        <w:t xml:space="preserve">Skrivelsen är </w:t>
      </w:r>
      <w:r w:rsidRPr="00C27931">
        <w:t>inte</w:t>
      </w:r>
      <w:r>
        <w:t xml:space="preserve"> slutbehandlad. </w:t>
      </w:r>
    </w:p>
    <w:p w14:paraId="61EB7603" w14:textId="77777777" w:rsidR="008E4689" w:rsidRDefault="008E4689" w:rsidP="008E4689">
      <w:pPr>
        <w:pStyle w:val="Brdtextmedindrag"/>
      </w:pPr>
    </w:p>
    <w:p w14:paraId="211B4B9A" w14:textId="77777777" w:rsidR="008E4689" w:rsidRDefault="008E4689" w:rsidP="008E4689">
      <w:pPr>
        <w:pStyle w:val="Brdtextmedindrag"/>
        <w:ind w:firstLine="0"/>
      </w:pPr>
      <w:r w:rsidRPr="00D608DD">
        <w:rPr>
          <w:i/>
          <w:iCs/>
        </w:rPr>
        <w:t>Ändrad inkomstberäkning samt ändrade utgiftsramar och nya och ändrade anslag för 2022</w:t>
      </w:r>
      <w:r w:rsidRPr="00901092">
        <w:t>:</w:t>
      </w:r>
    </w:p>
    <w:p w14:paraId="2F3005C0" w14:textId="77777777" w:rsidR="008E4689" w:rsidRDefault="008E4689" w:rsidP="008E4689">
      <w:pPr>
        <w:pStyle w:val="Brdtextmedindrag"/>
      </w:pPr>
      <w:r>
        <w:t xml:space="preserve">a) Den 22 juni 2022 beslutade regeringen om ändring av regleringsbrev för budgetåret 2022 avseende anslaget 1:17 </w:t>
      </w:r>
      <w:r w:rsidRPr="008608DE">
        <w:t>Kapitalinsatser i statligt ägda företag</w:t>
      </w:r>
      <w:r>
        <w:t xml:space="preserve"> inom utgiftsområde 24 Näringsliv. Den 30 juni 2022 beslutade regeringen om ändring av regleringsbrev för budgetåret 2022 avseende anslagen 1:12 </w:t>
      </w:r>
      <w:r w:rsidRPr="008608DE">
        <w:t>Stödåtgärder för fiske och vattenbruk</w:t>
      </w:r>
      <w:r>
        <w:t>, 1:17 Åtgärder för landsbygdens miljö och struktur och 1:18 Från EU-budgeten finansierade åtgärder för landsbygdens miljö och struktur inom utgiftsområde 23 Areella näringar, landsbygd och livsmedel. Punkten är slutbehandlad.</w:t>
      </w:r>
    </w:p>
    <w:p w14:paraId="60595012" w14:textId="77777777" w:rsidR="008E4689" w:rsidRDefault="008E4689" w:rsidP="008E4689">
      <w:pPr>
        <w:pStyle w:val="Brdtextmedindrag"/>
      </w:pPr>
      <w:r w:rsidRPr="00E658D9">
        <w:rPr>
          <w:i/>
          <w:iCs/>
        </w:rPr>
        <w:t>Ändrade anslagsändamål</w:t>
      </w:r>
      <w:r w:rsidRPr="00901092">
        <w:t>:</w:t>
      </w:r>
    </w:p>
    <w:p w14:paraId="5D619AA7" w14:textId="77777777" w:rsidR="008E4689" w:rsidRDefault="008E4689" w:rsidP="008E4689">
      <w:pPr>
        <w:pStyle w:val="Brdtextmedindrag"/>
      </w:pPr>
      <w:r>
        <w:t xml:space="preserve">b) Den 30 juni 2022 beslutade regeringen om ändring av regleringsbrev för budgetåret 2022 avseende anslaget 1:12 </w:t>
      </w:r>
      <w:r w:rsidRPr="008608DE">
        <w:t>Stödåtgärder för fiske och vattenbruk</w:t>
      </w:r>
      <w:r>
        <w:t xml:space="preserve"> inom utgiftsområde 23 Areella näringar, landsbygd och livs</w:t>
      </w:r>
      <w:r>
        <w:softHyphen/>
        <w:t xml:space="preserve">medel. Punkten är slutbehandlad. </w:t>
      </w:r>
    </w:p>
    <w:p w14:paraId="0476E9E3" w14:textId="77777777" w:rsidR="008E4689" w:rsidRDefault="008E4689" w:rsidP="008E4689">
      <w:pPr>
        <w:pStyle w:val="Brdtextmedindrag"/>
      </w:pPr>
      <w:r>
        <w:t xml:space="preserve">c) Den 30 juni 2022 beslutade regeringen om ändring av regleringsbrev för budgetåret 2022 avseende anslaget 1:17 Åtgärder för landsbygdens miljö och struktur inom utgiftsområde 23 Areella näringar, landsbygd och livsmedel. Punkten är slutbehandlad. </w:t>
      </w:r>
    </w:p>
    <w:p w14:paraId="60F76E8C" w14:textId="77777777" w:rsidR="008E4689" w:rsidRDefault="008E4689" w:rsidP="008E4689">
      <w:pPr>
        <w:pStyle w:val="Brdtextmedindrag"/>
      </w:pPr>
      <w:r>
        <w:t>d) Den 30 juni 2022 beslutade regeringen om ändring av regleringsbrev för budgetåret 2022 avseende anslaget 1:18 Från EU-budgeten finan</w:t>
      </w:r>
      <w:r>
        <w:softHyphen/>
        <w:t xml:space="preserve">sierade åtgärder för landsbygdens miljö och struktur inom utgiftsområde 23 Areella näringar, landsbygd och livsmedel. </w:t>
      </w:r>
    </w:p>
    <w:p w14:paraId="0F58DCD6" w14:textId="77777777" w:rsidR="008E4689" w:rsidRDefault="008E4689" w:rsidP="008E4689">
      <w:pPr>
        <w:pStyle w:val="Brdtextmedindrag"/>
        <w:rPr>
          <w:i/>
        </w:rPr>
      </w:pPr>
      <w:r>
        <w:t>Punkten är slutbehandlad.</w:t>
      </w:r>
    </w:p>
    <w:p w14:paraId="5F1CA767" w14:textId="77777777" w:rsidR="008E4689" w:rsidRDefault="008E4689" w:rsidP="008E4689">
      <w:pPr>
        <w:pStyle w:val="Brdtextmedindrag"/>
      </w:pPr>
      <w:r w:rsidRPr="00E658D9">
        <w:rPr>
          <w:i/>
          <w:iCs/>
        </w:rPr>
        <w:t>Bemyndiganden i samband med rekapitalisering av SAS</w:t>
      </w:r>
      <w:r w:rsidRPr="00901092">
        <w:t>:</w:t>
      </w:r>
    </w:p>
    <w:p w14:paraId="694EF3F5" w14:textId="396E8B9F" w:rsidR="008E4689" w:rsidRPr="00533F13" w:rsidRDefault="00533F13" w:rsidP="00533F13">
      <w:pPr>
        <w:pStyle w:val="Brdtextmedindrag"/>
      </w:pPr>
      <w:r>
        <w:t>S</w:t>
      </w:r>
      <w:r w:rsidR="008E4689" w:rsidRPr="00533F13">
        <w:t>Riksdagen har bemyndigat regeringen att under 2022 för statens räkning, helt eller delvis, konvertera svenska statens fordringar enligt befintliga hybridinstrument i SAS AB (publ), som uppgår till ett belopp om 2 500 000 000 kronor plus upplupen ränta, till nya aktier i SAS AB (publ), under 2022 för statens räkning, helt eller delvis, konvertera svenska statens utestående lånefordringar på konsortiet Scandinavian Airlines System Denmark–Norway–Sweden, som uppgår till ett belopp om 1 500 000 000 kronor plus upplupen ränta, till nya aktier i SAS AB (publ) samt vidta de åtgärder i övrigt som behövs för att genomföra konver</w:t>
      </w:r>
      <w:r w:rsidR="008E4689" w:rsidRPr="00533F13">
        <w:softHyphen/>
        <w:t>teringarna. Det har inte varit möjligt att genomföra konverteringarna under 2022 i enlighet med riksdagens bemyndigande. Bemyndigandet har därför förlängts till 2023. Skrivelsen i denna del behandlas i budgetpropositionen för 2023 (prop. 2022/23:1 utg</w:t>
      </w:r>
      <w:r w:rsidR="00956923" w:rsidRPr="00533F13">
        <w:t>.omr.</w:t>
      </w:r>
      <w:r w:rsidR="008E4689" w:rsidRPr="00533F13">
        <w:t xml:space="preserve"> 24</w:t>
      </w:r>
      <w:r w:rsidR="00956923" w:rsidRPr="00533F13">
        <w:t xml:space="preserve"> avsnitt 3.5.2</w:t>
      </w:r>
      <w:r w:rsidR="008E4689" w:rsidRPr="00533F13">
        <w:t>). Se rskr. 2022/23:99</w:t>
      </w:r>
      <w:r w:rsidR="00956923" w:rsidRPr="00533F13">
        <w:t xml:space="preserve"> (jfr</w:t>
      </w:r>
      <w:r w:rsidR="008E4689" w:rsidRPr="00533F13">
        <w:t xml:space="preserve"> </w:t>
      </w:r>
      <w:r w:rsidR="002750FC" w:rsidRPr="00533F13">
        <w:t>Fi 134</w:t>
      </w:r>
      <w:r w:rsidR="00956923" w:rsidRPr="00533F13">
        <w:t>)</w:t>
      </w:r>
      <w:r w:rsidR="008E4689" w:rsidRPr="00533F13">
        <w:t>. Punkten är inte slutbehandlad.</w:t>
      </w:r>
    </w:p>
    <w:p w14:paraId="14F1DA2B" w14:textId="77777777" w:rsidR="008E4689" w:rsidRDefault="008E4689" w:rsidP="008E4689">
      <w:pPr>
        <w:pStyle w:val="Brdtextmedindrag"/>
      </w:pPr>
      <w:r>
        <w:t xml:space="preserve">Följande punkt är inte slutbehandlad: bemyndiganden i samband med rekapitalisering av SAS. </w:t>
      </w:r>
    </w:p>
    <w:p w14:paraId="385AB2A5" w14:textId="678A450E" w:rsidR="00721738" w:rsidRPr="00721738" w:rsidRDefault="00721738" w:rsidP="0049217A">
      <w:pPr>
        <w:pStyle w:val="Rubrik5utannumrering"/>
      </w:pPr>
      <w:r w:rsidRPr="00721738">
        <w:t>1</w:t>
      </w:r>
      <w:r w:rsidR="009D1348">
        <w:t>10</w:t>
      </w:r>
      <w:r w:rsidRPr="00721738">
        <w:t>. Rskr. 2021/22:459</w:t>
      </w:r>
    </w:p>
    <w:p w14:paraId="0A843E4F" w14:textId="77777777" w:rsidR="00721738" w:rsidRPr="00721738" w:rsidRDefault="00721738" w:rsidP="00E83C7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2022 – Vårändringsbudget för 2022 och stöd till Ukraina</w:t>
      </w:r>
    </w:p>
    <w:p w14:paraId="0E57126D" w14:textId="4D105125" w:rsidR="00721738" w:rsidRPr="00721738" w:rsidRDefault="00721738" w:rsidP="00E83C7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2021/22:269,</w:t>
      </w:r>
      <w:r w:rsidRPr="00721738" w:rsidDel="00151C5B">
        <w:rPr>
          <w:rFonts w:ascii="Times New Roman" w:hAnsi="Times New Roman"/>
          <w:sz w:val="20"/>
        </w:rPr>
        <w:t xml:space="preserve"> </w:t>
      </w:r>
      <w:r w:rsidRPr="00721738">
        <w:rPr>
          <w:rFonts w:ascii="Times New Roman" w:hAnsi="Times New Roman"/>
          <w:sz w:val="20"/>
        </w:rPr>
        <w:t>bet. 2021/22:FiU49</w:t>
      </w:r>
    </w:p>
    <w:p w14:paraId="3D6A9C24" w14:textId="77777777" w:rsidR="00721738" w:rsidRPr="00721738" w:rsidRDefault="00721738" w:rsidP="00E83C7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3DF4E1E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68C1A8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33" w:name="_Hlk122204848"/>
      <w:r w:rsidRPr="00721738">
        <w:rPr>
          <w:rFonts w:ascii="Times New Roman" w:hAnsi="Times New Roman"/>
          <w:sz w:val="20"/>
        </w:rPr>
        <w:t xml:space="preserve">Om </w:t>
      </w:r>
      <w:r w:rsidRPr="00721738">
        <w:rPr>
          <w:rFonts w:ascii="Times New Roman" w:hAnsi="Times New Roman"/>
          <w:i/>
          <w:iCs/>
          <w:sz w:val="20"/>
        </w:rPr>
        <w:t>ändrad inkomstberäkning, ändrade utgiftsramar, ändrade och nya anslag samt ändrade beställningsbemyndiganden</w:t>
      </w:r>
      <w:r w:rsidRPr="00721738">
        <w:rPr>
          <w:rFonts w:ascii="Times New Roman" w:hAnsi="Times New Roman"/>
          <w:sz w:val="20"/>
        </w:rPr>
        <w:t>, a)</w:t>
      </w:r>
      <w:bookmarkEnd w:id="333"/>
      <w:r w:rsidRPr="00721738">
        <w:rPr>
          <w:rFonts w:ascii="Times New Roman" w:hAnsi="Times New Roman"/>
          <w:sz w:val="20"/>
        </w:rPr>
        <w:t>: Avsikten är att skrivelsen i dessa delar om ändrad beräkning av inkomster i statens budget för 2022 ska behandlas i regeringens skrivelse Årsredovisning för staten 2022. Punkten är inte slutbehandlad.</w:t>
      </w:r>
    </w:p>
    <w:p w14:paraId="7B68D1EE" w14:textId="69B4B612" w:rsidR="00721738" w:rsidRPr="00721738" w:rsidRDefault="00721738" w:rsidP="008A29F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ändrad inkomstberäkning, ändrade utgiftsramar, ändrade och nya anslag samt ändrade beställningsbemyndiganden</w:t>
      </w:r>
      <w:r w:rsidRPr="00721738">
        <w:rPr>
          <w:rFonts w:ascii="Times New Roman" w:hAnsi="Times New Roman"/>
          <w:sz w:val="20"/>
        </w:rPr>
        <w:t>, b): Den 30 juni 2022 beslutade regeringen om ändring av regleringsbrev för budgetåret 2022 avseende Kungliga hov- och slottsstaten, länsstyrelserna, Kammar</w:t>
      </w:r>
      <w:r w:rsidR="00E83C7F">
        <w:rPr>
          <w:rFonts w:ascii="Times New Roman" w:hAnsi="Times New Roman"/>
          <w:sz w:val="20"/>
        </w:rPr>
        <w:softHyphen/>
      </w:r>
      <w:r w:rsidRPr="00721738">
        <w:rPr>
          <w:rFonts w:ascii="Times New Roman" w:hAnsi="Times New Roman"/>
          <w:sz w:val="20"/>
        </w:rPr>
        <w:t>kollegiet, Konjunkturinstitutet, Statistiska centralbyrån, Finansinspek</w:t>
      </w:r>
      <w:r w:rsidR="00E83C7F">
        <w:rPr>
          <w:rFonts w:ascii="Times New Roman" w:hAnsi="Times New Roman"/>
          <w:sz w:val="20"/>
        </w:rPr>
        <w:softHyphen/>
      </w:r>
      <w:r w:rsidRPr="00721738">
        <w:rPr>
          <w:rFonts w:ascii="Times New Roman" w:hAnsi="Times New Roman"/>
          <w:sz w:val="20"/>
        </w:rPr>
        <w:t>tionen, Riksgäldskontoret, Statens servicecenter, Skatteverket, anslaget 1:4 inom utgiftsområde 25 respektive anslaget 1:6 inom utgifts</w:t>
      </w:r>
      <w:r w:rsidR="00E83C7F">
        <w:rPr>
          <w:rFonts w:ascii="Times New Roman" w:hAnsi="Times New Roman"/>
          <w:sz w:val="20"/>
        </w:rPr>
        <w:softHyphen/>
      </w:r>
      <w:r w:rsidRPr="00721738">
        <w:rPr>
          <w:rFonts w:ascii="Times New Roman" w:hAnsi="Times New Roman"/>
          <w:sz w:val="20"/>
        </w:rPr>
        <w:t>område 25. Den 1 september 2022 beslutade regeringen om ändring av regleringsbrev för budgetåret 2022 avseende Lantmäteriet. Punkten är slutbehandlad.</w:t>
      </w:r>
    </w:p>
    <w:p w14:paraId="7F4A9137"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sänkt skatt på diesel inom jord-, skogs- och vattenbruk</w:t>
      </w:r>
      <w:r w:rsidRPr="00721738">
        <w:rPr>
          <w:rFonts w:ascii="Times New Roman" w:hAnsi="Times New Roman"/>
          <w:sz w:val="20"/>
        </w:rPr>
        <w:t>: Den 22 juni 2022 utfärdade regeringen de lagar riksdagen antagit (SFS 1045–1047).</w:t>
      </w:r>
    </w:p>
    <w:p w14:paraId="6AB1F1A0"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2 Samhällsekonomi och finansförvaltning</w:t>
      </w:r>
      <w:r w:rsidRPr="00721738">
        <w:rPr>
          <w:rFonts w:ascii="Times New Roman" w:hAnsi="Times New Roman"/>
          <w:sz w:val="20"/>
        </w:rPr>
        <w:t>: Den 30 juni 2022 beslutade regeringen att medge att Fortifikationsverket under 2022 genomför förvärv av fastigheterna Solna Ulriksdal 2:1 och Sollentuna Helenelund 7:1 till en kostnad om sammanlagt högst 1 810 000 000 kronor. Finansieringen ska ske inom den i regleringsbrevet angivna låneramen för samhällsinvesteringar. Punkten har behandlats i budgetpropositionen för 2023 (prop. 2022/23:1 utg.omr. 2 avsnitt 5.3). Punkten är slutbehandlad.</w:t>
      </w:r>
    </w:p>
    <w:p w14:paraId="478F70B3"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utgiftsområde 3 Skatt, tull och exekution</w:t>
      </w:r>
      <w:r w:rsidRPr="00721738">
        <w:rPr>
          <w:rFonts w:ascii="Times New Roman" w:hAnsi="Times New Roman"/>
          <w:sz w:val="20"/>
        </w:rPr>
        <w:t>: Den 30 juni 2022 beslutade regeringen om ändring av regleringsbrev för budgetåret 2022 avseende Skatteverket. Punkten är slutbehandlad.</w:t>
      </w:r>
    </w:p>
    <w:p w14:paraId="64E35A3E" w14:textId="55B78626" w:rsid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Följande punkt är inte slutbehandlad: om </w:t>
      </w:r>
      <w:r w:rsidRPr="002336D1">
        <w:rPr>
          <w:rFonts w:ascii="Times New Roman" w:hAnsi="Times New Roman"/>
          <w:sz w:val="20"/>
        </w:rPr>
        <w:t>ändrad inkomstberäkning, ändrade utgiftsramar, ändrade och nya anslag samt ändrade beställnings</w:t>
      </w:r>
      <w:r w:rsidR="00E83C7F" w:rsidRPr="002336D1">
        <w:rPr>
          <w:rFonts w:ascii="Times New Roman" w:hAnsi="Times New Roman"/>
          <w:sz w:val="20"/>
        </w:rPr>
        <w:softHyphen/>
      </w:r>
      <w:r w:rsidRPr="002336D1">
        <w:rPr>
          <w:rFonts w:ascii="Times New Roman" w:hAnsi="Times New Roman"/>
          <w:sz w:val="20"/>
        </w:rPr>
        <w:t>bemyndiganden</w:t>
      </w:r>
      <w:r w:rsidRPr="00721738">
        <w:rPr>
          <w:rFonts w:ascii="Times New Roman" w:hAnsi="Times New Roman"/>
          <w:sz w:val="20"/>
        </w:rPr>
        <w:t>, a).</w:t>
      </w:r>
    </w:p>
    <w:p w14:paraId="5D062AD5" w14:textId="6C76C282" w:rsidR="003A60DE" w:rsidRPr="00DC0D27" w:rsidRDefault="00F1330C" w:rsidP="00DC0D27">
      <w:pPr>
        <w:pStyle w:val="Rubrik5utannumrering"/>
        <w:rPr>
          <w:highlight w:val="yellow"/>
        </w:rPr>
      </w:pPr>
      <w:r>
        <w:t>11</w:t>
      </w:r>
      <w:r w:rsidR="009D1348">
        <w:t>1</w:t>
      </w:r>
      <w:r w:rsidR="003A60DE" w:rsidRPr="00DC0D27">
        <w:t xml:space="preserve">. </w:t>
      </w:r>
      <w:bookmarkStart w:id="334" w:name="_Hlk124420123"/>
      <w:r w:rsidR="003A60DE" w:rsidRPr="00DC0D27">
        <w:t xml:space="preserve">Rskr. 2021/22:466 </w:t>
      </w:r>
    </w:p>
    <w:p w14:paraId="50A624E4" w14:textId="77777777" w:rsidR="003A60DE" w:rsidRDefault="003A60DE" w:rsidP="003A60DE">
      <w:pPr>
        <w:pStyle w:val="Brdtext"/>
        <w:rPr>
          <w:color w:val="000000" w:themeColor="text1"/>
        </w:rPr>
      </w:pPr>
      <w:r>
        <w:t>Extra ändringsbudget för 2022 – Vårändringsbudget för 2022 och stöd till Ukraina</w:t>
      </w:r>
      <w:r>
        <w:cr/>
        <w:t xml:space="preserve">Prop. 2021/22:269,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FiU49</w:t>
      </w:r>
      <w:r w:rsidRPr="00895D1A">
        <w:rPr>
          <w:color w:val="000000" w:themeColor="text1"/>
        </w:rPr>
        <w:t xml:space="preserve"> </w:t>
      </w:r>
    </w:p>
    <w:p w14:paraId="10E20DCE" w14:textId="216C988C" w:rsidR="003A60DE" w:rsidRDefault="003A60DE" w:rsidP="003A60DE">
      <w:pPr>
        <w:pStyle w:val="Brdtextmedindrag"/>
        <w:ind w:firstLine="0"/>
      </w:pPr>
      <w:r>
        <w:t xml:space="preserve">Skrivelsen är </w:t>
      </w:r>
      <w:r w:rsidRPr="00C27931">
        <w:t>inte</w:t>
      </w:r>
      <w:r>
        <w:t xml:space="preserve"> slutbehandlad. </w:t>
      </w:r>
    </w:p>
    <w:p w14:paraId="4B385C8B" w14:textId="77777777" w:rsidR="003A60DE" w:rsidRDefault="003A60DE" w:rsidP="003A60DE">
      <w:pPr>
        <w:pStyle w:val="Brdtextmedindrag"/>
      </w:pPr>
    </w:p>
    <w:p w14:paraId="4C432FFD" w14:textId="77777777" w:rsidR="003A60DE" w:rsidRDefault="003A60DE" w:rsidP="003A60DE">
      <w:pPr>
        <w:pStyle w:val="Brdtextmedindrag"/>
        <w:ind w:firstLine="0"/>
        <w:rPr>
          <w:i/>
          <w:iCs/>
        </w:rPr>
      </w:pPr>
      <w:r w:rsidRPr="00F0665E">
        <w:rPr>
          <w:i/>
          <w:iCs/>
        </w:rPr>
        <w:t>Ändrad inkomstberäkning, ändrade utgiftsramar, ändrade och nya anslag samt ändrade beställningsbemyndiganden</w:t>
      </w:r>
      <w:r w:rsidRPr="00FD7D7C">
        <w:t>:</w:t>
      </w:r>
    </w:p>
    <w:p w14:paraId="4894E18A" w14:textId="0682DE88" w:rsidR="003A60DE" w:rsidRDefault="003A60DE" w:rsidP="003A60DE">
      <w:pPr>
        <w:pStyle w:val="Brdtextmedindrag"/>
      </w:pPr>
      <w:r w:rsidRPr="008E44C4">
        <w:t>b)</w:t>
      </w:r>
      <w:r>
        <w:t xml:space="preserve"> Den 22 juni 2022 beslutade regeringen om ändring av regleringsbrev för budgetåret 2022 avseende Bolagsverket samt anslagen 1:16 Omstruk</w:t>
      </w:r>
      <w:r>
        <w:softHyphen/>
        <w:t xml:space="preserve">turering och genomlysning av statligt ägda </w:t>
      </w:r>
      <w:r w:rsidR="005A758F">
        <w:t>företag</w:t>
      </w:r>
      <w:r>
        <w:t xml:space="preserve"> och 1:17 Kapitalinsatser i stat</w:t>
      </w:r>
      <w:r>
        <w:softHyphen/>
        <w:t>ligt ägda företag inom utgiftsområde 24 Näringsliv. Den 30 juni 2022 beslutade regeringen om ändring av regleringsbrev för budgetåret 2022 avseende Livsmedelsverket och Statens jordbruksverk samt anslaget 1:22 Främjande av rennäringen m.m. inom utgiftsområde 23 Areella näringar, landsbygd och livsmedel. Punkten är slutbehandlad.</w:t>
      </w:r>
    </w:p>
    <w:p w14:paraId="129D42CD" w14:textId="77777777" w:rsidR="003A60DE" w:rsidRDefault="003A60DE" w:rsidP="003A60DE">
      <w:pPr>
        <w:pStyle w:val="Brdtextmedindrag"/>
      </w:pPr>
      <w:bookmarkStart w:id="335" w:name="_Hlk123738166"/>
      <w:r w:rsidRPr="008E44C4">
        <w:t>c)</w:t>
      </w:r>
      <w:r w:rsidRPr="00FE0F74">
        <w:t xml:space="preserve"> </w:t>
      </w:r>
      <w:r>
        <w:t xml:space="preserve">Den 22 juni 2022 beslutade regeringen om ändring av regleringsbrev för budgetåret 2022 avseende anslaget 1:3 </w:t>
      </w:r>
      <w:r w:rsidRPr="00FE0F74">
        <w:t>Europeiska regionala utveck</w:t>
      </w:r>
      <w:r>
        <w:softHyphen/>
      </w:r>
      <w:r w:rsidRPr="00FE0F74">
        <w:t>lingsfonden perioden 2014–2020</w:t>
      </w:r>
      <w:r>
        <w:t xml:space="preserve"> inom utgiftsområde 19 Regional utveck</w:t>
      </w:r>
      <w:r>
        <w:softHyphen/>
        <w:t>ling. Den 22 juni 2022 beslutade regeringen om ändring av regle</w:t>
      </w:r>
      <w:r>
        <w:softHyphen/>
        <w:t>ringsbrev för budgetåret 2022 avseende anslaget 1:23 Brexitjusterings</w:t>
      </w:r>
      <w:r>
        <w:softHyphen/>
        <w:t>reserven inom utgiftsområde 24 Näringsliv. Den 30 juni 2022 beslutade regeringen om ändring av regleringsbrev för budgetåret 2022 avseende Statens jord</w:t>
      </w:r>
      <w:r>
        <w:softHyphen/>
        <w:t>bruks</w:t>
      </w:r>
      <w:r>
        <w:softHyphen/>
        <w:t>verk inom utgiftsområde 23 Areella näringar, landsbygd och livsmedel. Punkten är slutbehandlad.</w:t>
      </w:r>
    </w:p>
    <w:bookmarkEnd w:id="335"/>
    <w:p w14:paraId="361879E1" w14:textId="77777777" w:rsidR="003A60DE" w:rsidRPr="00F0665E" w:rsidRDefault="003A60DE" w:rsidP="003A60DE">
      <w:pPr>
        <w:pStyle w:val="Brdtextmedindrag"/>
        <w:rPr>
          <w:i/>
          <w:iCs/>
        </w:rPr>
      </w:pPr>
      <w:r w:rsidRPr="00F0665E">
        <w:rPr>
          <w:i/>
          <w:iCs/>
        </w:rPr>
        <w:t>Utgiftsområde 19</w:t>
      </w:r>
      <w:r>
        <w:rPr>
          <w:i/>
          <w:iCs/>
        </w:rPr>
        <w:t xml:space="preserve"> Regional utveckling</w:t>
      </w:r>
      <w:r w:rsidRPr="00FD7D7C">
        <w:t>:</w:t>
      </w:r>
    </w:p>
    <w:p w14:paraId="64088A8C" w14:textId="77777777" w:rsidR="003A60DE" w:rsidRDefault="003A60DE" w:rsidP="003A60DE">
      <w:pPr>
        <w:pStyle w:val="Brdtextmedindrag"/>
      </w:pPr>
      <w:r>
        <w:t>Den 1 september 2022 beslutade regeringen om medlemskap i European Regional Policy Research Consortium. Punkten är slutbehandlad.</w:t>
      </w:r>
    </w:p>
    <w:p w14:paraId="36B80696" w14:textId="77777777" w:rsidR="003A60DE" w:rsidRPr="00F0665E" w:rsidRDefault="003A60DE" w:rsidP="003A60DE">
      <w:pPr>
        <w:pStyle w:val="Brdtextmedindrag"/>
        <w:rPr>
          <w:i/>
          <w:iCs/>
        </w:rPr>
      </w:pPr>
      <w:r w:rsidRPr="00F0665E">
        <w:rPr>
          <w:i/>
          <w:iCs/>
        </w:rPr>
        <w:t>Utgiftsområde 23 Areella näringar, landsbygd och livsmede</w:t>
      </w:r>
      <w:r>
        <w:rPr>
          <w:i/>
          <w:iCs/>
        </w:rPr>
        <w:t>l</w:t>
      </w:r>
      <w:r w:rsidRPr="00FD7D7C">
        <w:t>:</w:t>
      </w:r>
    </w:p>
    <w:p w14:paraId="4CE16748" w14:textId="77777777" w:rsidR="003A60DE" w:rsidRDefault="003A60DE" w:rsidP="003A60DE">
      <w:pPr>
        <w:pStyle w:val="Brdtextmedindrag"/>
      </w:pPr>
      <w:r w:rsidRPr="008E44C4">
        <w:t>a)</w:t>
      </w:r>
      <w:r>
        <w:t xml:space="preserve"> Den 30 juni 2022 beslutade regeringen om ändring av regleringsbrev för budgetåret 2022 avseende Statens jordbruksverk inom utgiftsområde 23 Areella näringar, landsbygd och livsmedel. Punkten är slutbehandlad.</w:t>
      </w:r>
    </w:p>
    <w:p w14:paraId="7E44173C" w14:textId="77777777" w:rsidR="003A60DE" w:rsidRDefault="003A60DE" w:rsidP="003A60DE">
      <w:pPr>
        <w:pStyle w:val="Brdtextmedindrag"/>
      </w:pPr>
      <w:r w:rsidRPr="008E44C4">
        <w:t>b)</w:t>
      </w:r>
      <w:r>
        <w:t xml:space="preserve"> Den 30 juni 2022 beslutade regeringen om ändring av regleringsbrev för budgetåret 2022 avseende Statens jordbruksverk inom utgiftsområde 23 Areella näringar, landsbygd och livsmedel. Punkten är slutbehandlad.</w:t>
      </w:r>
    </w:p>
    <w:p w14:paraId="153C5016" w14:textId="77777777" w:rsidR="003A60DE" w:rsidRPr="00F0665E" w:rsidRDefault="003A60DE" w:rsidP="003A60DE">
      <w:pPr>
        <w:pStyle w:val="Brdtextmedindrag"/>
        <w:rPr>
          <w:i/>
          <w:iCs/>
        </w:rPr>
      </w:pPr>
      <w:r w:rsidRPr="00F0665E">
        <w:rPr>
          <w:i/>
          <w:iCs/>
        </w:rPr>
        <w:t>Utgiftsområde 24 Näringsliv</w:t>
      </w:r>
      <w:r w:rsidRPr="00FD7D7C">
        <w:t>:</w:t>
      </w:r>
    </w:p>
    <w:p w14:paraId="45D91610" w14:textId="77777777" w:rsidR="003A60DE" w:rsidRPr="00F0665E" w:rsidRDefault="003A60DE" w:rsidP="003A60DE">
      <w:pPr>
        <w:pStyle w:val="Brdtextmedindrag"/>
      </w:pPr>
      <w:r w:rsidRPr="008E44C4">
        <w:t>a)</w:t>
      </w:r>
      <w:r>
        <w:t xml:space="preserve"> Den 22 juni 2022 beslutade regeringen om ändring av regleringsbrev för budgetåret 2022 avseende Verket för innovationssystem inom utgifts</w:t>
      </w:r>
      <w:r>
        <w:softHyphen/>
        <w:t>område 24 Näringsliv. Punkten är slutbehandlad.</w:t>
      </w:r>
    </w:p>
    <w:p w14:paraId="343034E3" w14:textId="77777777" w:rsidR="003A60DE" w:rsidRDefault="003A60DE" w:rsidP="003A60DE">
      <w:pPr>
        <w:pStyle w:val="Brdtextmedindrag"/>
      </w:pPr>
      <w:r w:rsidRPr="008E44C4">
        <w:t>b)</w:t>
      </w:r>
      <w:r>
        <w:t xml:space="preserve"> Den 1 september 2022 beslutade regeringen om utbetalning av kapi</w:t>
      </w:r>
      <w:r>
        <w:softHyphen/>
        <w:t>taltillskott till Svenska rymdaktiebolaget om 476 miljoner kronor. Punkten är inte slutbehandlad.</w:t>
      </w:r>
    </w:p>
    <w:bookmarkEnd w:id="334"/>
    <w:p w14:paraId="3869B079" w14:textId="77777777" w:rsidR="003A60DE" w:rsidRDefault="003A60DE" w:rsidP="003A60DE">
      <w:pPr>
        <w:pStyle w:val="Brdtextmedindrag"/>
      </w:pPr>
      <w:r>
        <w:t xml:space="preserve">Följande punkt är inte slutbehandlad: Utgiftsområde 24 Näringsliv b). </w:t>
      </w:r>
    </w:p>
    <w:p w14:paraId="0109E6DA" w14:textId="7B20294B" w:rsidR="00721738" w:rsidRPr="00DC0D27" w:rsidRDefault="00721738" w:rsidP="00DC0D27">
      <w:pPr>
        <w:pStyle w:val="Rubrik5utannumrering"/>
      </w:pPr>
      <w:r w:rsidRPr="00DC0D27">
        <w:t>1</w:t>
      </w:r>
      <w:r w:rsidR="00F1330C">
        <w:t>1</w:t>
      </w:r>
      <w:r w:rsidR="009D1348">
        <w:t>2</w:t>
      </w:r>
      <w:r w:rsidRPr="00DC0D27">
        <w:t>. Rskr. 2021/22:471</w:t>
      </w:r>
    </w:p>
    <w:p w14:paraId="73E9E301"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Extra ändringsbudget för 2022 – Retroaktivt sänkt skatt på diesel inom jord-, skogs- och vattenbruk</w:t>
      </w:r>
    </w:p>
    <w:p w14:paraId="6EB684D7"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2021/22:270, bet. 2021/22:FiU50</w:t>
      </w:r>
    </w:p>
    <w:p w14:paraId="6B130BA3"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p>
    <w:p w14:paraId="54B25CD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A0318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ändrad inkomstberäkning</w:t>
      </w:r>
      <w:r w:rsidRPr="00721738">
        <w:rPr>
          <w:rFonts w:ascii="Times New Roman" w:hAnsi="Times New Roman"/>
          <w:sz w:val="20"/>
        </w:rPr>
        <w:t>: Avsikten är att skrivelsen i denna del ska behandlas i regeringens skrivelse Årsredovisning för staten 2022. Punkten är inte slutbehandlad.</w:t>
      </w:r>
    </w:p>
    <w:p w14:paraId="7198827F"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retroaktivt sänkt skatt på diesel inom jord-, skogs- och vatten</w:t>
      </w:r>
      <w:r w:rsidRPr="00721738">
        <w:rPr>
          <w:rFonts w:ascii="Times New Roman" w:hAnsi="Times New Roman"/>
          <w:i/>
          <w:iCs/>
          <w:sz w:val="20"/>
        </w:rPr>
        <w:softHyphen/>
        <w:t>bruk</w:t>
      </w:r>
      <w:r w:rsidRPr="00721738">
        <w:rPr>
          <w:rFonts w:ascii="Times New Roman" w:hAnsi="Times New Roman"/>
          <w:sz w:val="20"/>
        </w:rPr>
        <w:t>, a)–c): Den 22 juni 2022 utfärdade regeringen de lagar riksdagen antagit (SFS 1048–1050).</w:t>
      </w:r>
    </w:p>
    <w:p w14:paraId="02D33169" w14:textId="55065746" w:rsidR="00721738" w:rsidRPr="00721738" w:rsidRDefault="00721738" w:rsidP="0049217A">
      <w:pPr>
        <w:pStyle w:val="Rubrik5utannumrering"/>
      </w:pPr>
      <w:r w:rsidRPr="00721738">
        <w:t>1</w:t>
      </w:r>
      <w:r w:rsidR="00F1330C">
        <w:t>1</w:t>
      </w:r>
      <w:r w:rsidR="009D1348">
        <w:t>3</w:t>
      </w:r>
      <w:r w:rsidRPr="00721738">
        <w:t>. Rskr. 2021/22:472</w:t>
      </w:r>
    </w:p>
    <w:p w14:paraId="7B1B3294"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Ändringar i statens budget för 2022 – Statliga kreditgarantier för lån till</w:t>
      </w:r>
    </w:p>
    <w:p w14:paraId="5D7042C4"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elproducenter</w:t>
      </w:r>
    </w:p>
    <w:p w14:paraId="36BE3272"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Utskottsinitiativ, bet. 2021/22:FiU51</w:t>
      </w:r>
    </w:p>
    <w:p w14:paraId="39A1FFB4"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16DB706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B73513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Riksdagen har bemyndigat regeringen att under 2022 och 2023 ställa ut kreditgarantier om sammanlagt högst 250 000 000 000 kronor för lån till i första hand elproducenter, men vid behov även andra aktörer, på el</w:t>
      </w:r>
      <w:r w:rsidRPr="00721738">
        <w:rPr>
          <w:rFonts w:ascii="Times New Roman" w:eastAsiaTheme="minorHAnsi" w:hAnsi="Times New Roman"/>
          <w:sz w:val="20"/>
        </w:rPr>
        <w:softHyphen/>
        <w:t>derivat</w:t>
      </w:r>
      <w:r w:rsidRPr="00721738">
        <w:rPr>
          <w:rFonts w:ascii="Times New Roman" w:eastAsiaTheme="minorHAnsi" w:hAnsi="Times New Roman"/>
          <w:sz w:val="20"/>
        </w:rPr>
        <w:softHyphen/>
        <w:t>marknaden, i enlighet med vad utskottet anför (bet. 2021/22:FiU51 s. 8–10). Den 5 september 2022 beslutade regeringen att ge Riksgäldskontoret i upp</w:t>
      </w:r>
      <w:r w:rsidRPr="00721738">
        <w:rPr>
          <w:rFonts w:ascii="Times New Roman" w:eastAsiaTheme="minorHAnsi" w:hAnsi="Times New Roman"/>
          <w:sz w:val="20"/>
        </w:rPr>
        <w:softHyphen/>
        <w:t>drag att ställa ut kreditgarantier för kredit</w:t>
      </w:r>
      <w:r w:rsidRPr="00721738">
        <w:rPr>
          <w:rFonts w:ascii="Times New Roman" w:eastAsiaTheme="minorHAnsi" w:hAnsi="Times New Roman"/>
          <w:sz w:val="20"/>
        </w:rPr>
        <w:softHyphen/>
        <w:t>faciliteter till elproducenter, knutna till elderivat</w:t>
      </w:r>
      <w:r w:rsidRPr="00721738">
        <w:rPr>
          <w:rFonts w:ascii="Times New Roman" w:eastAsiaTheme="minorHAnsi" w:hAnsi="Times New Roman"/>
          <w:sz w:val="20"/>
        </w:rPr>
        <w:softHyphen/>
        <w:t>marknaden i Nasdaq Clearing AB, som bedöms kunna få problem med att hantera marginal</w:t>
      </w:r>
      <w:r w:rsidRPr="00721738">
        <w:rPr>
          <w:rFonts w:ascii="Times New Roman" w:eastAsiaTheme="minorHAnsi" w:hAnsi="Times New Roman"/>
          <w:sz w:val="20"/>
        </w:rPr>
        <w:softHyphen/>
        <w:t>säkerhetskrav.</w:t>
      </w:r>
      <w:r w:rsidRPr="00721738" w:rsidDel="00F1153D">
        <w:rPr>
          <w:rFonts w:ascii="Times New Roman" w:eastAsiaTheme="minorHAnsi" w:hAnsi="Times New Roman"/>
          <w:sz w:val="20"/>
        </w:rPr>
        <w:t xml:space="preserve"> </w:t>
      </w:r>
      <w:r w:rsidRPr="00721738">
        <w:rPr>
          <w:rFonts w:ascii="Times New Roman" w:eastAsiaTheme="minorHAnsi" w:hAnsi="Times New Roman"/>
          <w:sz w:val="20"/>
        </w:rPr>
        <w:t>Regeringen har under 2023 möjlighet att besluta om förändringar i uppdraget inom ramen för riksdagens bemyndigande. Punkten är inte slutbehandlad.</w:t>
      </w:r>
    </w:p>
    <w:p w14:paraId="11FEACBB" w14:textId="77777777" w:rsidR="00721738" w:rsidRPr="00721738" w:rsidRDefault="00721738" w:rsidP="0051104C">
      <w:pPr>
        <w:pStyle w:val="Rubrik4utannumrering"/>
      </w:pPr>
      <w:r w:rsidRPr="00721738">
        <w:t>Riksmötet 2022/23</w:t>
      </w:r>
    </w:p>
    <w:p w14:paraId="72353302" w14:textId="3722E82A" w:rsidR="00721738" w:rsidRPr="00721738" w:rsidRDefault="00721738" w:rsidP="0049217A">
      <w:pPr>
        <w:pStyle w:val="Rubrik5utannumrering"/>
        <w:spacing w:before="0"/>
      </w:pPr>
      <w:r w:rsidRPr="00721738">
        <w:t>1</w:t>
      </w:r>
      <w:r w:rsidR="00F1330C">
        <w:t>1</w:t>
      </w:r>
      <w:r w:rsidR="009D1348">
        <w:t>4</w:t>
      </w:r>
      <w:r w:rsidRPr="00721738">
        <w:t>. Rskr. 2022/23:2</w:t>
      </w:r>
    </w:p>
    <w:p w14:paraId="7DF2D2F4"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eastAsiaTheme="minorHAnsi" w:hAnsi="Times New Roman"/>
          <w:bCs/>
          <w:sz w:val="20"/>
        </w:rPr>
        <w:t>BNP-indexering av skatterna på kemikalier i viss elektronik och avfallsförbränning</w:t>
      </w:r>
    </w:p>
    <w:p w14:paraId="6793C4F6"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2021/22:240, bet. 2022/23:SkU2</w:t>
      </w:r>
    </w:p>
    <w:p w14:paraId="2AF807FB"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0856F04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0A4C308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1 december 2022 beslutade regeringen att skriva av ärendet.</w:t>
      </w:r>
      <w:bookmarkStart w:id="336" w:name="_Hlk90305810"/>
    </w:p>
    <w:p w14:paraId="27ED8980" w14:textId="7D53AAD6" w:rsidR="00721738" w:rsidRPr="00721738" w:rsidRDefault="00721738" w:rsidP="00DA05ED">
      <w:pPr>
        <w:pStyle w:val="Rubrik5utannumrering"/>
      </w:pPr>
      <w:r w:rsidRPr="00721738">
        <w:t>11</w:t>
      </w:r>
      <w:r w:rsidR="009D1348">
        <w:t>5</w:t>
      </w:r>
      <w:r w:rsidRPr="00721738">
        <w:t>. Rskr. 2022/23:5</w:t>
      </w:r>
    </w:p>
    <w:p w14:paraId="5EC0B5A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Leveranser av fartygsbränsle till havs i vissa fall</w:t>
      </w:r>
    </w:p>
    <w:p w14:paraId="2205FD2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2021/22:256, bet. 2022/23:SkU5</w:t>
      </w:r>
    </w:p>
    <w:p w14:paraId="5ACD4BB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10DF363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E301B1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hAnsi="Times New Roman"/>
          <w:sz w:val="20"/>
        </w:rPr>
        <w:t>Den 17 november 2022 utfärdade regeringen de lagar riksdagen antagit (SFS 1483–1488).</w:t>
      </w:r>
    </w:p>
    <w:p w14:paraId="768D5C1C" w14:textId="0D8098AD" w:rsidR="00721738" w:rsidRPr="00721738" w:rsidRDefault="00721738" w:rsidP="00DA05ED">
      <w:pPr>
        <w:pStyle w:val="Rubrik5utannumrering"/>
      </w:pPr>
      <w:r w:rsidRPr="00721738">
        <w:t>11</w:t>
      </w:r>
      <w:r w:rsidR="009D1348">
        <w:t>6</w:t>
      </w:r>
      <w:r w:rsidRPr="00721738">
        <w:t>. Rskr. 2022/23:15</w:t>
      </w:r>
    </w:p>
    <w:p w14:paraId="281394E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Riksrevisionens rapport om statens finansiering av kommunerna</w:t>
      </w:r>
    </w:p>
    <w:p w14:paraId="12456AE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 2021/22:248, bet. 2022/23:FiU13</w:t>
      </w:r>
    </w:p>
    <w:p w14:paraId="0C2387E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4A2143D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9338AC7" w14:textId="331A2E0D"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8 december 2022 beslutade regeringen att skriva av ärendet.</w:t>
      </w:r>
    </w:p>
    <w:p w14:paraId="0E657EE5" w14:textId="273DEE7B" w:rsidR="00F449BE" w:rsidRDefault="00F449B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8E39FC" w14:textId="61E1ADA5" w:rsidR="00F449BE" w:rsidRDefault="00F1330C" w:rsidP="00F449BE">
      <w:pPr>
        <w:pStyle w:val="Rubrik5utannumrering"/>
        <w:spacing w:before="0"/>
      </w:pPr>
      <w:r>
        <w:t>11</w:t>
      </w:r>
      <w:r w:rsidR="009D1348">
        <w:t>7</w:t>
      </w:r>
      <w:r w:rsidR="00F449BE" w:rsidRPr="00977B66">
        <w:t>.</w:t>
      </w:r>
      <w:r w:rsidR="00F449BE">
        <w:t xml:space="preserve"> </w:t>
      </w:r>
      <w:r w:rsidR="00F449BE" w:rsidRPr="00977B66">
        <w:t>Rskr. 202</w:t>
      </w:r>
      <w:r w:rsidR="00F449BE">
        <w:t>2/23:18</w:t>
      </w:r>
    </w:p>
    <w:p w14:paraId="4C5364E5" w14:textId="77777777" w:rsidR="00F449BE" w:rsidRDefault="00F449BE" w:rsidP="00F449BE">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Pr>
          <w:rFonts w:ascii="Times New Roman" w:hAnsi="Times New Roman"/>
          <w:iCs/>
          <w:sz w:val="20"/>
        </w:rPr>
        <w:t>Åtgärder för att förhindra illegal handel via post</w:t>
      </w:r>
    </w:p>
    <w:p w14:paraId="365271B2" w14:textId="77777777" w:rsidR="00F449BE" w:rsidRPr="00907A37" w:rsidRDefault="00F449BE" w:rsidP="00F449BE">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Prop.</w:t>
      </w:r>
      <w:r w:rsidRPr="00120DFD">
        <w:rPr>
          <w:rFonts w:ascii="Times New Roman" w:hAnsi="Times New Roman"/>
          <w:iCs/>
          <w:sz w:val="20"/>
        </w:rPr>
        <w:t xml:space="preserve"> 2021/22:259</w:t>
      </w:r>
      <w:r>
        <w:rPr>
          <w:rFonts w:ascii="Times New Roman" w:hAnsi="Times New Roman"/>
          <w:iCs/>
          <w:sz w:val="20"/>
        </w:rPr>
        <w:t>, bet. 2022/23:TU2</w:t>
      </w:r>
    </w:p>
    <w:p w14:paraId="13E07E9A" w14:textId="0A17FDE3" w:rsidR="00F449BE" w:rsidRDefault="00F449BE" w:rsidP="00F449BE">
      <w:pPr>
        <w:pStyle w:val="Brdtext"/>
      </w:pPr>
      <w:r>
        <w:t xml:space="preserve">Skrivelsen är slutbehandlad. </w:t>
      </w:r>
    </w:p>
    <w:p w14:paraId="2665919E" w14:textId="77777777" w:rsidR="00F449BE" w:rsidRPr="00565C7E" w:rsidRDefault="00F449BE" w:rsidP="00F449BE">
      <w:pPr>
        <w:pStyle w:val="Brdtextmedindrag"/>
      </w:pPr>
    </w:p>
    <w:p w14:paraId="219032AB" w14:textId="77777777" w:rsidR="00F449BE" w:rsidRDefault="00F449BE" w:rsidP="00F449BE">
      <w:pPr>
        <w:pStyle w:val="Brdtext"/>
      </w:pPr>
      <w:r>
        <w:t xml:space="preserve">Den </w:t>
      </w:r>
      <w:r w:rsidRPr="00565C7E">
        <w:t>24</w:t>
      </w:r>
      <w:r>
        <w:t xml:space="preserve"> november 2022 utfärdade regeringen de lagar riksdagen antagit (SFS 1493–1496).</w:t>
      </w:r>
    </w:p>
    <w:p w14:paraId="33F47C8D" w14:textId="0A2A3FFD" w:rsidR="00F449BE" w:rsidRPr="003313B6" w:rsidRDefault="00F1330C" w:rsidP="00F449BE">
      <w:pPr>
        <w:pStyle w:val="Rubrik5utannumrering"/>
      </w:pPr>
      <w:r>
        <w:t>11</w:t>
      </w:r>
      <w:r w:rsidR="009D1348">
        <w:t>8</w:t>
      </w:r>
      <w:r w:rsidR="00F449BE" w:rsidRPr="00A73364">
        <w:t>. Rskr. 20</w:t>
      </w:r>
      <w:r w:rsidR="00F449BE">
        <w:t>22</w:t>
      </w:r>
      <w:r w:rsidR="00F449BE" w:rsidRPr="00A73364">
        <w:t>/</w:t>
      </w:r>
      <w:r w:rsidR="00F449BE">
        <w:t>23</w:t>
      </w:r>
      <w:r w:rsidR="00F449BE" w:rsidRPr="00A73364">
        <w:t>:</w:t>
      </w:r>
      <w:r w:rsidR="00F449BE">
        <w:t>19</w:t>
      </w:r>
    </w:p>
    <w:p w14:paraId="455AEA10" w14:textId="77777777" w:rsidR="00F449BE" w:rsidRDefault="00F449BE" w:rsidP="00F449BE">
      <w:pPr>
        <w:pStyle w:val="Brdtext"/>
      </w:pPr>
      <w:r w:rsidRPr="004C2604">
        <w:t>Undantag från lokaliseringsprincipen för kommunal bredbandsutbyggnad</w:t>
      </w:r>
    </w:p>
    <w:p w14:paraId="4BD25488" w14:textId="77777777" w:rsidR="00F449BE" w:rsidRDefault="00F449BE" w:rsidP="00F449BE">
      <w:pPr>
        <w:pStyle w:val="Brdtext"/>
      </w:pPr>
      <w:r>
        <w:t>Prop.</w:t>
      </w:r>
      <w:r w:rsidRPr="00145379">
        <w:t xml:space="preserve"> 2021/22:</w:t>
      </w:r>
      <w:r>
        <w:t>263, bet. 2022/23:TU3</w:t>
      </w:r>
    </w:p>
    <w:p w14:paraId="5F01D4C0" w14:textId="2BAD1966" w:rsidR="00F449BE" w:rsidRDefault="00F449BE" w:rsidP="00F449BE">
      <w:pPr>
        <w:pStyle w:val="Brdtext"/>
        <w:rPr>
          <w:b/>
          <w:bCs/>
        </w:rPr>
      </w:pPr>
      <w:r>
        <w:t xml:space="preserve">Skrivelsen är slutbehandlad. </w:t>
      </w:r>
    </w:p>
    <w:p w14:paraId="0E970F2A" w14:textId="60325D54" w:rsidR="00CB16E3" w:rsidRDefault="00CB16E3" w:rsidP="00CB16E3">
      <w:pPr>
        <w:pStyle w:val="Brdtextmedindrag"/>
      </w:pPr>
    </w:p>
    <w:p w14:paraId="7FB8B9AC" w14:textId="3A1B1344" w:rsidR="00CB16E3" w:rsidRDefault="00CB16E3" w:rsidP="00CB16E3">
      <w:pPr>
        <w:pStyle w:val="Brdtext"/>
      </w:pPr>
      <w:r>
        <w:t xml:space="preserve">Den </w:t>
      </w:r>
      <w:r w:rsidRPr="00565C7E">
        <w:t>24</w:t>
      </w:r>
      <w:r>
        <w:t xml:space="preserve"> november 2022 utfärdade regeringen de lagar riksdagen antagit (SFS 1491–1492).</w:t>
      </w:r>
    </w:p>
    <w:p w14:paraId="495FFD09" w14:textId="53B50B0B" w:rsidR="00721738" w:rsidRPr="00721738" w:rsidRDefault="00721738" w:rsidP="00DA05ED">
      <w:pPr>
        <w:pStyle w:val="Rubrik5utannumrering"/>
        <w:rPr>
          <w:highlight w:val="yellow"/>
        </w:rPr>
      </w:pPr>
      <w:bookmarkStart w:id="337" w:name="_Hlk124676302"/>
      <w:r w:rsidRPr="00721738">
        <w:t>11</w:t>
      </w:r>
      <w:r w:rsidR="009D1348">
        <w:t>9</w:t>
      </w:r>
      <w:r w:rsidRPr="00721738">
        <w:t xml:space="preserve">. </w:t>
      </w:r>
      <w:r w:rsidRPr="00721738">
        <w:rPr>
          <w:iCs/>
        </w:rPr>
        <w:t>Rskr</w:t>
      </w:r>
      <w:r w:rsidRPr="00721738">
        <w:t>. 2022/23:24</w:t>
      </w:r>
    </w:p>
    <w:bookmarkEnd w:id="337"/>
    <w:p w14:paraId="027B2F25"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En ny riksbankslag (vilande grundlagsförslag m.m.)</w:t>
      </w:r>
    </w:p>
    <w:p w14:paraId="4ACC4EFF"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2021/22:41, prop. 2021/22:169, prop. 2021/22:215, bet. 2022/23:KU8</w:t>
      </w:r>
    </w:p>
    <w:p w14:paraId="1AFF5B17"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15652A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p>
    <w:p w14:paraId="77ADAD9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 xml:space="preserve">Punkt 2 om </w:t>
      </w:r>
      <w:r w:rsidRPr="00721738">
        <w:rPr>
          <w:rFonts w:ascii="Times New Roman" w:hAnsi="Times New Roman"/>
          <w:i/>
          <w:iCs/>
          <w:sz w:val="20"/>
        </w:rPr>
        <w:t>en ny riksbankslag</w:t>
      </w:r>
      <w:r w:rsidRPr="00721738">
        <w:rPr>
          <w:rFonts w:ascii="Times New Roman" w:hAnsi="Times New Roman"/>
          <w:sz w:val="20"/>
        </w:rPr>
        <w:t>: Den 24 november 2022 utfärdade regeringen den lag riksdagen antagit (SFS 1568).</w:t>
      </w:r>
    </w:p>
    <w:p w14:paraId="5CE8E998"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highlight w:val="yellow"/>
        </w:rPr>
      </w:pPr>
      <w:r w:rsidRPr="00721738">
        <w:rPr>
          <w:rFonts w:ascii="Times New Roman" w:hAnsi="Times New Roman"/>
          <w:sz w:val="20"/>
        </w:rPr>
        <w:t xml:space="preserve">Punkt 4 om </w:t>
      </w:r>
      <w:r w:rsidRPr="00721738">
        <w:rPr>
          <w:rFonts w:ascii="Times New Roman" w:hAnsi="Times New Roman"/>
          <w:i/>
          <w:iCs/>
          <w:sz w:val="20"/>
        </w:rPr>
        <w:t>övriga lagförslag</w:t>
      </w:r>
      <w:r w:rsidRPr="00721738">
        <w:rPr>
          <w:rFonts w:ascii="Times New Roman" w:hAnsi="Times New Roman"/>
          <w:sz w:val="20"/>
        </w:rPr>
        <w:t>: Den 24 november 2022 utfärdade regeringen de lagar riksdagen antagit (SFS 1570–1578 och 1580–1586).</w:t>
      </w:r>
    </w:p>
    <w:p w14:paraId="6E565C89" w14:textId="72C370E9" w:rsidR="00721738" w:rsidRPr="00721738" w:rsidRDefault="00721738" w:rsidP="00DA05ED">
      <w:pPr>
        <w:pStyle w:val="Rubrik5utannumrering"/>
        <w:rPr>
          <w:highlight w:val="yellow"/>
        </w:rPr>
      </w:pPr>
      <w:r w:rsidRPr="00721738">
        <w:t>1</w:t>
      </w:r>
      <w:r w:rsidR="009D1348">
        <w:t>20</w:t>
      </w:r>
      <w:r w:rsidRPr="00721738">
        <w:t xml:space="preserve">. </w:t>
      </w:r>
      <w:r w:rsidRPr="00721738">
        <w:rPr>
          <w:iCs/>
        </w:rPr>
        <w:t>Rskr</w:t>
      </w:r>
      <w:r w:rsidRPr="00721738">
        <w:t>. 2022/23:27</w:t>
      </w:r>
    </w:p>
    <w:p w14:paraId="0228D85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Förvalsalternativet inom premiepensionen</w:t>
      </w:r>
    </w:p>
    <w:p w14:paraId="73FFB8F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2021/22:280, bet. 2022/23:SfU5</w:t>
      </w:r>
    </w:p>
    <w:p w14:paraId="34690E7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3D5CD78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C4356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24 november 2022 utfärdade regeringen de lagar riksdagen antagit (SFS 1546–1548).</w:t>
      </w:r>
    </w:p>
    <w:p w14:paraId="5B41531C" w14:textId="2F6E67C2" w:rsidR="00721738" w:rsidRPr="00721738" w:rsidRDefault="00721738" w:rsidP="00DA05ED">
      <w:pPr>
        <w:pStyle w:val="Rubrik5utannumrering"/>
      </w:pPr>
      <w:r w:rsidRPr="00721738">
        <w:t>1</w:t>
      </w:r>
      <w:r w:rsidR="00F1330C">
        <w:t>2</w:t>
      </w:r>
      <w:r w:rsidR="009D1348">
        <w:t>1</w:t>
      </w:r>
      <w:r w:rsidRPr="00721738">
        <w:t xml:space="preserve">. </w:t>
      </w:r>
      <w:bookmarkStart w:id="338" w:name="_Hlk122421727"/>
      <w:r w:rsidRPr="00721738">
        <w:rPr>
          <w:iCs/>
        </w:rPr>
        <w:t>Rskr. </w:t>
      </w:r>
      <w:r w:rsidRPr="00721738">
        <w:t>2022/23:29</w:t>
      </w:r>
      <w:bookmarkEnd w:id="338"/>
    </w:p>
    <w:p w14:paraId="741E36D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En förstärkt spelreglering</w:t>
      </w:r>
    </w:p>
    <w:p w14:paraId="462A652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2021/22:242, bet. 2022/23:KrU2</w:t>
      </w:r>
    </w:p>
    <w:p w14:paraId="6377E9B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0A4E6CE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DB37AD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bonuserbjudande</w:t>
      </w:r>
      <w:r w:rsidRPr="00721738">
        <w:rPr>
          <w:rFonts w:ascii="Times New Roman" w:hAnsi="Times New Roman"/>
          <w:sz w:val="20"/>
        </w:rPr>
        <w:t>: Den 1 december 2022 utfärdade regeringen den lag riksdagen antagit (SFS 1674).</w:t>
      </w:r>
    </w:p>
    <w:p w14:paraId="697D0736"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kassaregister för förströelsespel</w:t>
      </w:r>
      <w:r w:rsidRPr="00721738">
        <w:rPr>
          <w:rFonts w:ascii="Times New Roman" w:hAnsi="Times New Roman"/>
          <w:sz w:val="20"/>
        </w:rPr>
        <w:t>: Den 1 december 2022 utfärdade regeringen den lag riksdagen antagit (SFS 1673).</w:t>
      </w:r>
    </w:p>
    <w:p w14:paraId="7C8A92EE"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5 om </w:t>
      </w:r>
      <w:r w:rsidRPr="00721738">
        <w:rPr>
          <w:rFonts w:ascii="Times New Roman" w:hAnsi="Times New Roman"/>
          <w:i/>
          <w:sz w:val="20"/>
        </w:rPr>
        <w:t>lagförslaget i övrigt</w:t>
      </w:r>
      <w:r w:rsidRPr="00721738">
        <w:rPr>
          <w:rFonts w:ascii="Times New Roman" w:hAnsi="Times New Roman"/>
          <w:sz w:val="20"/>
        </w:rPr>
        <w:t>: Den 1 december 2022 utfärdade regeringen de lagar riksdagen antagit (SFS 1671, 1672, 1674 och 1675).</w:t>
      </w:r>
    </w:p>
    <w:p w14:paraId="6B33BF60" w14:textId="273DB8D2" w:rsidR="00721738" w:rsidRPr="00721738" w:rsidRDefault="00721738" w:rsidP="00DA05ED">
      <w:pPr>
        <w:pStyle w:val="Rubrik5utannumrering"/>
      </w:pPr>
      <w:r w:rsidRPr="00721738">
        <w:t>1</w:t>
      </w:r>
      <w:r w:rsidR="00F1330C">
        <w:t>2</w:t>
      </w:r>
      <w:r w:rsidR="0047710B">
        <w:t>2</w:t>
      </w:r>
      <w:r w:rsidRPr="00721738">
        <w:t>. Rskr. 2022/23:33</w:t>
      </w:r>
    </w:p>
    <w:p w14:paraId="3B41BD1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Samverkan mot penningtvätt och finansiering av terrorism</w:t>
      </w:r>
    </w:p>
    <w:p w14:paraId="63FFCE8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2021/22:251, bet. 2022/23:FiU15</w:t>
      </w:r>
    </w:p>
    <w:p w14:paraId="67A3139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76328B8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p>
    <w:p w14:paraId="0C206CF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Den 24 november 2022 utfärdade regeringen de lagar riksdagen antagit (SFS 1537–1539).</w:t>
      </w:r>
    </w:p>
    <w:p w14:paraId="268DEB54" w14:textId="16DCF75F" w:rsidR="00721738" w:rsidRPr="00721738" w:rsidRDefault="00721738" w:rsidP="00DA05ED">
      <w:pPr>
        <w:pStyle w:val="Rubrik5utannumrering"/>
      </w:pPr>
      <w:r w:rsidRPr="00721738">
        <w:t>1</w:t>
      </w:r>
      <w:r w:rsidR="00F1330C">
        <w:t>2</w:t>
      </w:r>
      <w:r w:rsidR="0047710B">
        <w:t>3</w:t>
      </w:r>
      <w:r w:rsidRPr="00721738">
        <w:t>. Rskr. 2022/23:39</w:t>
      </w:r>
    </w:p>
    <w:p w14:paraId="2D89B19C"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Rapportering och utbyte av upplysningar om inkomster genom digitala plattformar</w:t>
      </w:r>
    </w:p>
    <w:p w14:paraId="166F7B13"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Prop. 2022/23:6, bet. 2022/23:SkU3</w:t>
      </w:r>
    </w:p>
    <w:p w14:paraId="4DD153BB"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7285FFE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19B6378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1 december 2022 utfärdade regeringen de lagar riksdagen antagit (SFS 1681–1691).</w:t>
      </w:r>
    </w:p>
    <w:p w14:paraId="7E7BFE8A" w14:textId="277BDC29" w:rsidR="00721738" w:rsidRPr="00721738" w:rsidRDefault="00721738" w:rsidP="00DA05ED">
      <w:pPr>
        <w:pStyle w:val="Rubrik5utannumrering"/>
      </w:pPr>
      <w:r w:rsidRPr="00721738">
        <w:t>1</w:t>
      </w:r>
      <w:r w:rsidR="0047710B">
        <w:t>24</w:t>
      </w:r>
      <w:r w:rsidRPr="00721738">
        <w:t>. Rskr. 2022/23:40</w:t>
      </w:r>
    </w:p>
    <w:p w14:paraId="75E0FA8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Stärkt system för samordningsnummer</w:t>
      </w:r>
    </w:p>
    <w:p w14:paraId="52F8EE5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2021/22:276, bet. 2022/23:SkU4</w:t>
      </w:r>
    </w:p>
    <w:p w14:paraId="32DBF72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3BA4E5C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400F40D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eastAsiaTheme="minorHAnsi" w:hAnsi="Times New Roman"/>
          <w:sz w:val="20"/>
        </w:rPr>
        <w:t>Den 1 december 2022 utfärdade regeringen de lagar riksdagen antagit (SFS 1697–1701).</w:t>
      </w:r>
    </w:p>
    <w:p w14:paraId="243700CD" w14:textId="55B9D168" w:rsidR="00721738" w:rsidRPr="00721738" w:rsidRDefault="00721738" w:rsidP="00DA05ED">
      <w:pPr>
        <w:pStyle w:val="Rubrik5utannumrering"/>
      </w:pPr>
      <w:r w:rsidRPr="00721738">
        <w:t>1</w:t>
      </w:r>
      <w:r w:rsidR="00A666D6">
        <w:t>2</w:t>
      </w:r>
      <w:r w:rsidR="0047710B">
        <w:t>5</w:t>
      </w:r>
      <w:r w:rsidRPr="00721738">
        <w:t>. Rskr. 2022/23:45</w:t>
      </w:r>
    </w:p>
    <w:p w14:paraId="6D266EA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En paneuropeisk privat pensionsprodukt</w:t>
      </w:r>
    </w:p>
    <w:p w14:paraId="766F964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2022/23:7, bet. 2022/23:FiU14</w:t>
      </w:r>
    </w:p>
    <w:p w14:paraId="31E599E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504D367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D2F320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8 december 2022 utfärdade regeringen de lagar riksdagen antagit (SFS 1746–1764).</w:t>
      </w:r>
    </w:p>
    <w:p w14:paraId="569ECBE6" w14:textId="7FB23B75" w:rsidR="00721738" w:rsidRPr="00721738" w:rsidRDefault="00721738" w:rsidP="00DA05ED">
      <w:pPr>
        <w:pStyle w:val="Rubrik5utannumrering"/>
      </w:pPr>
      <w:r w:rsidRPr="00721738">
        <w:t>12</w:t>
      </w:r>
      <w:r w:rsidR="0047710B">
        <w:t>6</w:t>
      </w:r>
      <w:r w:rsidRPr="00721738">
        <w:t>. Rskr. 2022/23:46</w:t>
      </w:r>
    </w:p>
    <w:p w14:paraId="2501077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Rätt till betalkonto i fler banker</w:t>
      </w:r>
    </w:p>
    <w:p w14:paraId="3388B3C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2022/23:10, bet. 2022/23:FiU16</w:t>
      </w:r>
    </w:p>
    <w:p w14:paraId="1E64C43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1AC72D7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6627373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eastAsiaTheme="minorHAnsi" w:hAnsi="Times New Roman"/>
          <w:sz w:val="20"/>
        </w:rPr>
        <w:t>Den 8 december 2022 utfärdade regeringen den lag riksdagen antagit (SFS 1704).</w:t>
      </w:r>
    </w:p>
    <w:p w14:paraId="097F34A5" w14:textId="6ABD7CDC" w:rsidR="00721738" w:rsidRPr="00721738" w:rsidRDefault="00721738" w:rsidP="00DA05ED">
      <w:pPr>
        <w:pStyle w:val="Rubrik5utannumrering"/>
      </w:pPr>
      <w:r w:rsidRPr="00721738">
        <w:t>12</w:t>
      </w:r>
      <w:r w:rsidR="0047710B">
        <w:t>7</w:t>
      </w:r>
      <w:r w:rsidRPr="00721738">
        <w:t>. Rskr. 2022/23:47</w:t>
      </w:r>
    </w:p>
    <w:p w14:paraId="70135FB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Fondfaktablad och tidsfrist vid delning av en fond</w:t>
      </w:r>
    </w:p>
    <w:p w14:paraId="324C4ED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2022/23:8, bet. 2022/23:FiU17</w:t>
      </w:r>
    </w:p>
    <w:p w14:paraId="34797A1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334D214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02ED6C"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721738">
        <w:rPr>
          <w:rFonts w:ascii="Times New Roman" w:eastAsiaTheme="minorHAnsi" w:hAnsi="Times New Roman"/>
          <w:sz w:val="20"/>
        </w:rPr>
        <w:t>Den 8 december 2022 utfärdade regeringen de lagar riksdagen antagit (SFS 1725–1727).</w:t>
      </w:r>
    </w:p>
    <w:p w14:paraId="585B2465" w14:textId="18FDC07F" w:rsidR="00721738" w:rsidRPr="00721738" w:rsidRDefault="00721738" w:rsidP="00DA05ED">
      <w:pPr>
        <w:pStyle w:val="Rubrik5utannumrering"/>
      </w:pPr>
      <w:bookmarkStart w:id="339" w:name="_Hlk124346384"/>
      <w:r w:rsidRPr="00721738">
        <w:t>12</w:t>
      </w:r>
      <w:r w:rsidR="00697D82">
        <w:t>8</w:t>
      </w:r>
      <w:r w:rsidRPr="00721738">
        <w:t>. Rskr. 2022/23:48</w:t>
      </w:r>
    </w:p>
    <w:bookmarkEnd w:id="339"/>
    <w:p w14:paraId="3B90209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Stark kundautentisering vid fakturabetalningar online</w:t>
      </w:r>
    </w:p>
    <w:p w14:paraId="233E276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2022/23:9, bet. 2022/23:FiU18</w:t>
      </w:r>
    </w:p>
    <w:p w14:paraId="227A744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4ECAD9A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70C8EB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8 december 2022 utfärdade regeringen de lagar riksdagen antagit (SFS 1728–1730).</w:t>
      </w:r>
    </w:p>
    <w:p w14:paraId="17CB10E4" w14:textId="6201F08F" w:rsidR="00721738" w:rsidRPr="00721738" w:rsidRDefault="00721738" w:rsidP="00DA05ED">
      <w:pPr>
        <w:pStyle w:val="Rubrik5utannumrering"/>
      </w:pPr>
      <w:r w:rsidRPr="00721738">
        <w:t>12</w:t>
      </w:r>
      <w:r w:rsidR="00697D82">
        <w:t>9</w:t>
      </w:r>
      <w:r w:rsidRPr="00721738">
        <w:t>. Rskr. 2022/23:51</w:t>
      </w:r>
    </w:p>
    <w:p w14:paraId="6453C694"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Statens budget 2023 – Rambeslutet</w:t>
      </w:r>
    </w:p>
    <w:p w14:paraId="7CF60E1A"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13753">
        <w:rPr>
          <w:rFonts w:ascii="Times New Roman" w:eastAsiaTheme="minorHAnsi" w:hAnsi="Times New Roman"/>
          <w:sz w:val="20"/>
        </w:rPr>
        <w:t>Prop. 2022/23:1, prop. 2021/22:245, prop. 2022/23:15, prop. 2022/23:17, prop. </w:t>
      </w:r>
      <w:r w:rsidRPr="00721738">
        <w:rPr>
          <w:rFonts w:ascii="Times New Roman" w:eastAsiaTheme="minorHAnsi" w:hAnsi="Times New Roman"/>
          <w:sz w:val="20"/>
        </w:rPr>
        <w:t>2022/23:18, bet. 2022/23:FiU1</w:t>
      </w:r>
    </w:p>
    <w:p w14:paraId="068802B2" w14:textId="77777777" w:rsidR="00721738" w:rsidRPr="00721738" w:rsidRDefault="00721738" w:rsidP="009D23DE">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p>
    <w:p w14:paraId="2ADC14E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81A71C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40" w:name="_Hlk122986091"/>
      <w:r w:rsidRPr="00721738">
        <w:rPr>
          <w:rFonts w:ascii="Times New Roman" w:hAnsi="Times New Roman"/>
          <w:sz w:val="20"/>
        </w:rPr>
        <w:t xml:space="preserve">Punkt 1 om </w:t>
      </w:r>
      <w:r w:rsidRPr="00721738">
        <w:rPr>
          <w:rFonts w:ascii="Times New Roman" w:hAnsi="Times New Roman"/>
          <w:i/>
          <w:iCs/>
          <w:sz w:val="20"/>
        </w:rPr>
        <w:t>riktlinjerna för den ekonomiska politiken och budgetpolitiken</w:t>
      </w:r>
      <w:r w:rsidRPr="00721738">
        <w:rPr>
          <w:rFonts w:ascii="Times New Roman" w:hAnsi="Times New Roman"/>
          <w:sz w:val="20"/>
        </w:rPr>
        <w:t xml:space="preserve">, 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a) </w:t>
      </w:r>
      <w:r w:rsidRPr="00721738">
        <w:rPr>
          <w:rFonts w:ascii="Times New Roman" w:hAnsi="Times New Roman"/>
          <w:i/>
          <w:iCs/>
          <w:sz w:val="20"/>
        </w:rPr>
        <w:t>utgiftstak för staten 2023–2025</w:t>
      </w:r>
      <w:r w:rsidRPr="00721738">
        <w:rPr>
          <w:rFonts w:ascii="Times New Roman" w:hAnsi="Times New Roman"/>
          <w:sz w:val="20"/>
        </w:rPr>
        <w:t>, d) </w:t>
      </w:r>
      <w:r w:rsidRPr="00721738">
        <w:rPr>
          <w:rFonts w:ascii="Times New Roman" w:hAnsi="Times New Roman"/>
          <w:i/>
          <w:iCs/>
          <w:sz w:val="20"/>
        </w:rPr>
        <w:t>beräkningen av inkomster i statens budget 2023</w:t>
      </w:r>
      <w:r w:rsidRPr="00721738">
        <w:rPr>
          <w:rFonts w:ascii="Times New Roman" w:hAnsi="Times New Roman"/>
          <w:sz w:val="20"/>
        </w:rPr>
        <w:t>, j) </w:t>
      </w:r>
      <w:r w:rsidRPr="00721738">
        <w:rPr>
          <w:rFonts w:ascii="Times New Roman" w:hAnsi="Times New Roman"/>
          <w:i/>
          <w:iCs/>
          <w:sz w:val="20"/>
        </w:rPr>
        <w:t>ålderspensionssystemets utgifter 2023</w:t>
      </w:r>
      <w:r w:rsidRPr="00721738">
        <w:rPr>
          <w:rFonts w:ascii="Times New Roman" w:hAnsi="Times New Roman"/>
          <w:sz w:val="20"/>
        </w:rPr>
        <w:t xml:space="preserve"> och punkt 6 om </w:t>
      </w:r>
      <w:r w:rsidRPr="00721738">
        <w:rPr>
          <w:rFonts w:ascii="Times New Roman" w:hAnsi="Times New Roman"/>
          <w:i/>
          <w:iCs/>
          <w:sz w:val="20"/>
        </w:rPr>
        <w:t>bemyndiganden om att överskrida anslag</w:t>
      </w:r>
      <w:r w:rsidRPr="00721738">
        <w:rPr>
          <w:rFonts w:ascii="Times New Roman" w:hAnsi="Times New Roman"/>
          <w:sz w:val="20"/>
        </w:rPr>
        <w:t xml:space="preserve">: Avsikten är att skrivelsen i dessa delar kommer att behandlas i regeringens skrivelse Årsredovisning för staten 2023. </w:t>
      </w:r>
      <w:bookmarkEnd w:id="340"/>
      <w:r w:rsidRPr="00721738">
        <w:rPr>
          <w:rFonts w:ascii="Times New Roman" w:hAnsi="Times New Roman"/>
          <w:sz w:val="20"/>
        </w:rPr>
        <w:t>Punkterna är inte slutbehandlade.</w:t>
      </w:r>
    </w:p>
    <w:p w14:paraId="098CB2CC"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b) </w:t>
      </w:r>
      <w:r w:rsidRPr="00721738">
        <w:rPr>
          <w:rFonts w:ascii="Times New Roman" w:hAnsi="Times New Roman"/>
          <w:i/>
          <w:iCs/>
          <w:sz w:val="20"/>
        </w:rPr>
        <w:t>utgiftsramar för utgiftsområdena 2023</w:t>
      </w:r>
      <w:r w:rsidRPr="00721738">
        <w:rPr>
          <w:rFonts w:ascii="Times New Roman" w:hAnsi="Times New Roman"/>
          <w:sz w:val="20"/>
        </w:rPr>
        <w:t xml:space="preserve">: </w:t>
      </w:r>
      <w:bookmarkStart w:id="341" w:name="_Hlk124972806"/>
      <w:r w:rsidRPr="00721738">
        <w:rPr>
          <w:rFonts w:ascii="Times New Roman" w:hAnsi="Times New Roman"/>
          <w:sz w:val="20"/>
        </w:rPr>
        <w:t>Den 19 januari 2023 beslutade regeringen att skriva av ärendet i denna del.</w:t>
      </w:r>
    </w:p>
    <w:bookmarkEnd w:id="341"/>
    <w:p w14:paraId="75B3F01B" w14:textId="02B13D9B"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c) </w:t>
      </w:r>
      <w:r w:rsidRPr="00721738">
        <w:rPr>
          <w:rFonts w:ascii="Times New Roman" w:hAnsi="Times New Roman"/>
          <w:i/>
          <w:iCs/>
          <w:sz w:val="20"/>
        </w:rPr>
        <w:t>övriga utgifter i statens budget 2023</w:t>
      </w:r>
      <w:r w:rsidRPr="00721738">
        <w:rPr>
          <w:rFonts w:ascii="Times New Roman" w:hAnsi="Times New Roman"/>
          <w:sz w:val="20"/>
        </w:rPr>
        <w:t>: Den 19 januari 2023 beslutade regeringen att skriva av ärendet i den del som avser godkännande av beräkningen av förändringen av anslags</w:t>
      </w:r>
      <w:r w:rsidR="009D23DE">
        <w:rPr>
          <w:rFonts w:ascii="Times New Roman" w:hAnsi="Times New Roman"/>
          <w:sz w:val="20"/>
        </w:rPr>
        <w:softHyphen/>
      </w:r>
      <w:r w:rsidRPr="00721738">
        <w:rPr>
          <w:rFonts w:ascii="Times New Roman" w:hAnsi="Times New Roman"/>
          <w:sz w:val="20"/>
        </w:rPr>
        <w:t xml:space="preserve">behållningar och Riksgäldskontorets nettoutlåning för 2023. Den </w:t>
      </w:r>
      <w:r w:rsidR="00115A35">
        <w:rPr>
          <w:rFonts w:ascii="Times New Roman" w:hAnsi="Times New Roman"/>
          <w:sz w:val="20"/>
        </w:rPr>
        <w:t>23</w:t>
      </w:r>
      <w:r w:rsidRPr="00721738">
        <w:rPr>
          <w:rFonts w:ascii="Times New Roman" w:hAnsi="Times New Roman"/>
          <w:sz w:val="20"/>
        </w:rPr>
        <w:t> januari 2023 översände Regeringskansliet skrivelsen avseende beräkningen av Riksgäldskontorets nettoutlåning för 2023 till Riksgälds</w:t>
      </w:r>
      <w:r w:rsidR="009D23DE">
        <w:rPr>
          <w:rFonts w:ascii="Times New Roman" w:hAnsi="Times New Roman"/>
          <w:sz w:val="20"/>
        </w:rPr>
        <w:softHyphen/>
      </w:r>
      <w:r w:rsidRPr="00721738">
        <w:rPr>
          <w:rFonts w:ascii="Times New Roman" w:hAnsi="Times New Roman"/>
          <w:sz w:val="20"/>
        </w:rPr>
        <w:t xml:space="preserve">kontoret för kännedom och beaktande. Avsikten är att skrivelsen i den del som avser den kassamässiga korrigeringen för 2023 </w:t>
      </w:r>
      <w:bookmarkStart w:id="342" w:name="_Hlk122983484"/>
      <w:r w:rsidRPr="00721738">
        <w:rPr>
          <w:rFonts w:ascii="Times New Roman" w:hAnsi="Times New Roman"/>
          <w:sz w:val="20"/>
        </w:rPr>
        <w:t>kommer att behandlas</w:t>
      </w:r>
      <w:bookmarkEnd w:id="342"/>
      <w:r w:rsidRPr="00721738">
        <w:rPr>
          <w:rFonts w:ascii="Times New Roman" w:hAnsi="Times New Roman"/>
          <w:sz w:val="20"/>
        </w:rPr>
        <w:t xml:space="preserve"> i regeringens skrivelse Årsredovisning för staten 2023. Punkten är inte slutbehandlad.</w:t>
      </w:r>
    </w:p>
    <w:p w14:paraId="130F3E43" w14:textId="35978456"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43" w:name="_Hlk122700901"/>
      <w:bookmarkStart w:id="344" w:name="_Hlk122699877"/>
      <w:bookmarkStart w:id="345" w:name="_Hlk122700290"/>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w:t>
      </w:r>
      <w:bookmarkEnd w:id="343"/>
      <w:bookmarkEnd w:id="344"/>
      <w:r w:rsidRPr="00721738">
        <w:rPr>
          <w:rFonts w:ascii="Times New Roman" w:hAnsi="Times New Roman"/>
          <w:sz w:val="20"/>
        </w:rPr>
        <w:t xml:space="preserve"> </w:t>
      </w:r>
      <w:bookmarkEnd w:id="345"/>
      <w:r w:rsidRPr="00721738">
        <w:rPr>
          <w:rFonts w:ascii="Times New Roman" w:hAnsi="Times New Roman"/>
          <w:sz w:val="20"/>
        </w:rPr>
        <w:t>e) </w:t>
      </w:r>
      <w:r w:rsidRPr="00721738">
        <w:rPr>
          <w:rFonts w:ascii="Times New Roman" w:hAnsi="Times New Roman"/>
          <w:i/>
          <w:iCs/>
          <w:sz w:val="20"/>
        </w:rPr>
        <w:t>ändringar i skatte- och avgiftsregler i proposi</w:t>
      </w:r>
      <w:r w:rsidR="009D23DE">
        <w:rPr>
          <w:rFonts w:ascii="Times New Roman" w:hAnsi="Times New Roman"/>
          <w:i/>
          <w:iCs/>
          <w:sz w:val="20"/>
        </w:rPr>
        <w:softHyphen/>
      </w:r>
      <w:r w:rsidRPr="00721738">
        <w:rPr>
          <w:rFonts w:ascii="Times New Roman" w:hAnsi="Times New Roman"/>
          <w:i/>
          <w:iCs/>
          <w:sz w:val="20"/>
        </w:rPr>
        <w:t>tion 2022/23:1</w:t>
      </w:r>
      <w:r w:rsidRPr="00721738">
        <w:rPr>
          <w:rFonts w:ascii="Times New Roman" w:hAnsi="Times New Roman"/>
          <w:sz w:val="20"/>
        </w:rPr>
        <w:t xml:space="preserve">: </w:t>
      </w:r>
      <w:bookmarkStart w:id="346" w:name="_Hlk122701971"/>
      <w:r w:rsidRPr="00721738">
        <w:rPr>
          <w:rFonts w:ascii="Times New Roman" w:hAnsi="Times New Roman"/>
          <w:sz w:val="20"/>
        </w:rPr>
        <w:t>Den 15 december 2022 utfärdade regeringen de lagar riksdagen antagit (SFS </w:t>
      </w:r>
      <w:bookmarkEnd w:id="346"/>
      <w:r w:rsidRPr="00721738">
        <w:rPr>
          <w:rFonts w:ascii="Times New Roman" w:hAnsi="Times New Roman"/>
          <w:sz w:val="20"/>
        </w:rPr>
        <w:t>1772–1774, 1778–1782 och 1807).</w:t>
      </w:r>
    </w:p>
    <w:p w14:paraId="4AD44CF5" w14:textId="653FD7F9"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f) </w:t>
      </w:r>
      <w:r w:rsidRPr="00721738">
        <w:rPr>
          <w:rFonts w:ascii="Times New Roman" w:hAnsi="Times New Roman"/>
          <w:i/>
          <w:iCs/>
          <w:sz w:val="20"/>
        </w:rPr>
        <w:t>ändringar i skatte- och avgiftsregler i propo</w:t>
      </w:r>
      <w:r w:rsidR="009D23DE">
        <w:rPr>
          <w:rFonts w:ascii="Times New Roman" w:hAnsi="Times New Roman"/>
          <w:i/>
          <w:iCs/>
          <w:sz w:val="20"/>
        </w:rPr>
        <w:softHyphen/>
      </w:r>
      <w:r w:rsidRPr="00721738">
        <w:rPr>
          <w:rFonts w:ascii="Times New Roman" w:hAnsi="Times New Roman"/>
          <w:i/>
          <w:iCs/>
          <w:sz w:val="20"/>
        </w:rPr>
        <w:t>sition 2021/22:245 Höjd skatt på alkohol och tobak</w:t>
      </w:r>
      <w:r w:rsidRPr="00721738">
        <w:rPr>
          <w:rFonts w:ascii="Times New Roman" w:hAnsi="Times New Roman"/>
          <w:sz w:val="20"/>
        </w:rPr>
        <w:t>: Den 15 december 2022 utfärdade regeringen de lagar riksdagen antagit (SFS 1783–1793).</w:t>
      </w:r>
    </w:p>
    <w:p w14:paraId="4D992AD2" w14:textId="3BB09508"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g) </w:t>
      </w:r>
      <w:r w:rsidRPr="00721738">
        <w:rPr>
          <w:rFonts w:ascii="Times New Roman" w:hAnsi="Times New Roman"/>
          <w:i/>
          <w:iCs/>
          <w:sz w:val="20"/>
        </w:rPr>
        <w:t>ändringar i skatte- och avgiftsregler i proposi</w:t>
      </w:r>
      <w:r w:rsidR="009D23DE">
        <w:rPr>
          <w:rFonts w:ascii="Times New Roman" w:hAnsi="Times New Roman"/>
          <w:i/>
          <w:iCs/>
          <w:sz w:val="20"/>
        </w:rPr>
        <w:softHyphen/>
      </w:r>
      <w:r w:rsidRPr="00721738">
        <w:rPr>
          <w:rFonts w:ascii="Times New Roman" w:hAnsi="Times New Roman"/>
          <w:i/>
          <w:iCs/>
          <w:sz w:val="20"/>
        </w:rPr>
        <w:t>tion 2022/23:15 Förstärkt skattereduktion för installation av solceller</w:t>
      </w:r>
      <w:r w:rsidRPr="00721738">
        <w:rPr>
          <w:rFonts w:ascii="Times New Roman" w:hAnsi="Times New Roman"/>
          <w:sz w:val="20"/>
        </w:rPr>
        <w:t>: Den 15 december 2022 utfärdade regeringen den lag riksdagen antagit (SFS 1797).</w:t>
      </w:r>
    </w:p>
    <w:p w14:paraId="080C8FA3" w14:textId="63A0EF36"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h) </w:t>
      </w:r>
      <w:r w:rsidRPr="00721738">
        <w:rPr>
          <w:rFonts w:ascii="Times New Roman" w:hAnsi="Times New Roman"/>
          <w:i/>
          <w:iCs/>
          <w:sz w:val="20"/>
        </w:rPr>
        <w:t>ändringar i skatte- och avgiftsregler i proposi</w:t>
      </w:r>
      <w:r w:rsidR="009D23DE">
        <w:rPr>
          <w:rFonts w:ascii="Times New Roman" w:hAnsi="Times New Roman"/>
          <w:i/>
          <w:iCs/>
          <w:sz w:val="20"/>
        </w:rPr>
        <w:softHyphen/>
      </w:r>
      <w:r w:rsidRPr="00721738">
        <w:rPr>
          <w:rFonts w:ascii="Times New Roman" w:hAnsi="Times New Roman"/>
          <w:i/>
          <w:iCs/>
          <w:sz w:val="20"/>
        </w:rPr>
        <w:t>tion 2022/23:17 Tillfälligt sänkt skatt på drivmedel och sänkt skatt på bränslen i viss värmeproduktion</w:t>
      </w:r>
      <w:r w:rsidRPr="00721738">
        <w:rPr>
          <w:rFonts w:ascii="Times New Roman" w:hAnsi="Times New Roman"/>
          <w:sz w:val="20"/>
        </w:rPr>
        <w:t xml:space="preserve">: </w:t>
      </w:r>
      <w:bookmarkStart w:id="347" w:name="_Hlk122702277"/>
      <w:r w:rsidRPr="00721738">
        <w:rPr>
          <w:rFonts w:ascii="Times New Roman" w:hAnsi="Times New Roman"/>
          <w:sz w:val="20"/>
        </w:rPr>
        <w:t>Den 15 december 2022 utfärdade regeringen de lagar riksdagen antagit (SFS 1775–1777).</w:t>
      </w:r>
      <w:bookmarkEnd w:id="347"/>
    </w:p>
    <w:p w14:paraId="64EF0F6B" w14:textId="6CF5F378"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iCs/>
          <w:sz w:val="20"/>
        </w:rPr>
        <w:t>rambeslutet – utgiftstak, utgiftsramar och inkomsterna i statens budget</w:t>
      </w:r>
      <w:r w:rsidRPr="00721738">
        <w:rPr>
          <w:rFonts w:ascii="Times New Roman" w:hAnsi="Times New Roman"/>
          <w:sz w:val="20"/>
        </w:rPr>
        <w:t>, i) </w:t>
      </w:r>
      <w:r w:rsidRPr="00721738">
        <w:rPr>
          <w:rFonts w:ascii="Times New Roman" w:hAnsi="Times New Roman"/>
          <w:i/>
          <w:iCs/>
          <w:sz w:val="20"/>
        </w:rPr>
        <w:t>ändringar i skatte- och avgiftsregler i proposi</w:t>
      </w:r>
      <w:r w:rsidR="009D23DE">
        <w:rPr>
          <w:rFonts w:ascii="Times New Roman" w:hAnsi="Times New Roman"/>
          <w:i/>
          <w:iCs/>
          <w:sz w:val="20"/>
        </w:rPr>
        <w:softHyphen/>
      </w:r>
      <w:r w:rsidRPr="00721738">
        <w:rPr>
          <w:rFonts w:ascii="Times New Roman" w:hAnsi="Times New Roman"/>
          <w:i/>
          <w:iCs/>
          <w:sz w:val="20"/>
        </w:rPr>
        <w:t>tion 2022/23:18 Bibehållet reseavdrag med vissa förstärkningar för arbetsresor, tjänsteresor och hemresor</w:t>
      </w:r>
      <w:r w:rsidRPr="00721738">
        <w:rPr>
          <w:rFonts w:ascii="Times New Roman" w:hAnsi="Times New Roman"/>
          <w:sz w:val="20"/>
        </w:rPr>
        <w:t>: Den 15 december 2022 utfärdade regeringen de lagar riksdagen antagit (SFS 1803–1806).</w:t>
      </w:r>
    </w:p>
    <w:p w14:paraId="422F6658" w14:textId="5F09BFAA"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2 om </w:t>
      </w:r>
      <w:r w:rsidRPr="00721738">
        <w:rPr>
          <w:rFonts w:ascii="Times New Roman" w:hAnsi="Times New Roman"/>
          <w:i/>
          <w:sz w:val="20"/>
        </w:rPr>
        <w:t>rambeslutet – utgiftstak, utgiftsramar och inkomsterna i statens budget</w:t>
      </w:r>
      <w:r w:rsidRPr="00721738">
        <w:rPr>
          <w:rFonts w:ascii="Times New Roman" w:hAnsi="Times New Roman"/>
          <w:sz w:val="20"/>
        </w:rPr>
        <w:t>, k) </w:t>
      </w:r>
      <w:r w:rsidRPr="00721738">
        <w:rPr>
          <w:rFonts w:ascii="Times New Roman" w:hAnsi="Times New Roman"/>
          <w:i/>
          <w:sz w:val="20"/>
        </w:rPr>
        <w:t>preliminära utgiftsramar och beräkningar av inkomster i statens budget 2024 och 2025</w:t>
      </w:r>
      <w:r w:rsidRPr="00721738">
        <w:rPr>
          <w:rFonts w:ascii="Times New Roman" w:hAnsi="Times New Roman"/>
          <w:sz w:val="20"/>
        </w:rPr>
        <w:t>: Avsikten är att skrivelsen i denna del kommer att behandlas i budgetpropositionen för 2024. Punkten är inte slut</w:t>
      </w:r>
      <w:r w:rsidR="009D23DE">
        <w:rPr>
          <w:rFonts w:ascii="Times New Roman" w:hAnsi="Times New Roman"/>
          <w:sz w:val="20"/>
        </w:rPr>
        <w:softHyphen/>
      </w:r>
      <w:r w:rsidR="009D23DE">
        <w:rPr>
          <w:rFonts w:ascii="Times New Roman" w:hAnsi="Times New Roman"/>
          <w:sz w:val="20"/>
        </w:rPr>
        <w:softHyphen/>
      </w:r>
      <w:r w:rsidRPr="00721738">
        <w:rPr>
          <w:rFonts w:ascii="Times New Roman" w:hAnsi="Times New Roman"/>
          <w:sz w:val="20"/>
        </w:rPr>
        <w:t>behandlad.</w:t>
      </w:r>
    </w:p>
    <w:p w14:paraId="2F761C14" w14:textId="140AD805"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bemyndiganden om upplåning</w:t>
      </w:r>
      <w:r w:rsidRPr="00721738">
        <w:rPr>
          <w:rFonts w:ascii="Times New Roman" w:hAnsi="Times New Roman"/>
          <w:sz w:val="20"/>
        </w:rPr>
        <w:t>: Den 22 december 2022 beslutade regeringen regleringsbrev för budgetåret 2023 avseende Riksgälds</w:t>
      </w:r>
      <w:r w:rsidR="009D23DE">
        <w:rPr>
          <w:rFonts w:ascii="Times New Roman" w:hAnsi="Times New Roman"/>
          <w:sz w:val="20"/>
        </w:rPr>
        <w:softHyphen/>
      </w:r>
      <w:r w:rsidRPr="00721738">
        <w:rPr>
          <w:rFonts w:ascii="Times New Roman" w:hAnsi="Times New Roman"/>
          <w:sz w:val="20"/>
        </w:rPr>
        <w:t>kontoret. Punkten är slutbehandlad.</w:t>
      </w:r>
    </w:p>
    <w:p w14:paraId="61200A7F" w14:textId="1629AB6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4 om </w:t>
      </w:r>
      <w:r w:rsidRPr="00721738">
        <w:rPr>
          <w:rFonts w:ascii="Times New Roman" w:hAnsi="Times New Roman"/>
          <w:i/>
          <w:iCs/>
          <w:sz w:val="20"/>
        </w:rPr>
        <w:t>lån för myndigheternas investeringar i anläggning</w:t>
      </w:r>
      <w:r w:rsidR="009D23DE">
        <w:rPr>
          <w:rFonts w:ascii="Times New Roman" w:hAnsi="Times New Roman"/>
          <w:i/>
          <w:iCs/>
          <w:sz w:val="20"/>
        </w:rPr>
        <w:softHyphen/>
      </w:r>
      <w:r w:rsidRPr="00721738">
        <w:rPr>
          <w:rFonts w:ascii="Times New Roman" w:hAnsi="Times New Roman"/>
          <w:i/>
          <w:iCs/>
          <w:sz w:val="20"/>
        </w:rPr>
        <w:t>stillgångar</w:t>
      </w:r>
      <w:r w:rsidRPr="00721738">
        <w:rPr>
          <w:rFonts w:ascii="Times New Roman" w:hAnsi="Times New Roman"/>
          <w:sz w:val="20"/>
        </w:rPr>
        <w:t xml:space="preserve"> och punkt 5 om </w:t>
      </w:r>
      <w:r w:rsidRPr="00721738">
        <w:rPr>
          <w:rFonts w:ascii="Times New Roman" w:hAnsi="Times New Roman"/>
          <w:i/>
          <w:iCs/>
          <w:sz w:val="20"/>
        </w:rPr>
        <w:t>myndigheternas räntekontokrediter</w:t>
      </w:r>
      <w:r w:rsidRPr="00721738">
        <w:rPr>
          <w:rFonts w:ascii="Times New Roman" w:hAnsi="Times New Roman"/>
          <w:sz w:val="20"/>
        </w:rPr>
        <w:t xml:space="preserve">: Den 19 januari 2023 beslutade regeringen att skriva av ärendet i dessa delar. Den </w:t>
      </w:r>
      <w:r w:rsidR="00443734">
        <w:rPr>
          <w:rFonts w:ascii="Times New Roman" w:hAnsi="Times New Roman"/>
          <w:sz w:val="20"/>
        </w:rPr>
        <w:t>23</w:t>
      </w:r>
      <w:r w:rsidRPr="00721738">
        <w:rPr>
          <w:rFonts w:ascii="Times New Roman" w:hAnsi="Times New Roman"/>
          <w:sz w:val="20"/>
        </w:rPr>
        <w:t> januari 2023 översände Regeringskansliet skrivelsen i dessa delar till Riksgäldskontoret för kännedom och beaktande. Punkten är slut</w:t>
      </w:r>
      <w:r w:rsidR="009D23DE">
        <w:rPr>
          <w:rFonts w:ascii="Times New Roman" w:hAnsi="Times New Roman"/>
          <w:sz w:val="20"/>
        </w:rPr>
        <w:softHyphen/>
      </w:r>
      <w:r w:rsidRPr="00721738">
        <w:rPr>
          <w:rFonts w:ascii="Times New Roman" w:hAnsi="Times New Roman"/>
          <w:sz w:val="20"/>
        </w:rPr>
        <w:t>behandlad.</w:t>
      </w:r>
    </w:p>
    <w:p w14:paraId="253FA52C"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punkter är inte slutbehandlade: 1, 2 a), c), d), j) och k) samt 6.</w:t>
      </w:r>
    </w:p>
    <w:p w14:paraId="15B04634" w14:textId="4B152C50" w:rsidR="00721738" w:rsidRPr="00721738" w:rsidRDefault="00721738" w:rsidP="00DA05ED">
      <w:pPr>
        <w:pStyle w:val="Rubrik5utannumrering"/>
      </w:pPr>
      <w:bookmarkStart w:id="348" w:name="_Hlk124883651"/>
      <w:bookmarkStart w:id="349" w:name="_Hlk124721999"/>
      <w:r w:rsidRPr="00721738">
        <w:t>1</w:t>
      </w:r>
      <w:r w:rsidR="00697D82">
        <w:t>30</w:t>
      </w:r>
      <w:r w:rsidRPr="00721738">
        <w:t>. Rskr. 2022/23:52</w:t>
      </w:r>
    </w:p>
    <w:p w14:paraId="2681FBB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50" w:name="_Hlk124721688"/>
      <w:bookmarkEnd w:id="348"/>
      <w:r w:rsidRPr="00721738">
        <w:rPr>
          <w:rFonts w:ascii="Times New Roman" w:hAnsi="Times New Roman"/>
          <w:sz w:val="20"/>
        </w:rPr>
        <w:t>Höständringsbudget för 2022</w:t>
      </w:r>
    </w:p>
    <w:bookmarkEnd w:id="350"/>
    <w:p w14:paraId="63A2E94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2022/23:2, bet. 2022/23:FiU11</w:t>
      </w:r>
    </w:p>
    <w:p w14:paraId="7BDD5443"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bookmarkEnd w:id="349"/>
    <w:p w14:paraId="74F6830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0C9029"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351" w:name="_Hlk124761012"/>
      <w:r w:rsidRPr="00721738">
        <w:rPr>
          <w:rFonts w:ascii="Times New Roman" w:eastAsiaTheme="minorHAnsi" w:hAnsi="Times New Roman"/>
          <w:sz w:val="20"/>
        </w:rPr>
        <w:t xml:space="preserve">Om </w:t>
      </w:r>
      <w:r w:rsidRPr="00721738">
        <w:rPr>
          <w:rFonts w:ascii="Times New Roman" w:eastAsiaTheme="minorHAnsi" w:hAnsi="Times New Roman"/>
          <w:i/>
          <w:iCs/>
          <w:sz w:val="20"/>
        </w:rPr>
        <w:t>utgiftsområde 2 Samhällsekonomi och finansförvaltning</w:t>
      </w:r>
      <w:bookmarkEnd w:id="351"/>
      <w:r w:rsidRPr="00721738">
        <w:rPr>
          <w:rFonts w:ascii="Times New Roman" w:eastAsiaTheme="minorHAnsi" w:hAnsi="Times New Roman"/>
          <w:sz w:val="20"/>
        </w:rPr>
        <w:t>, a): Den 15 december 2022 beslutade regeringen att medge att Fortifikationsverket förvärvar fastigheten Nytomta 3 i Solna kommun till en kostnad om högst 2 900 000 000 kronor. Punkten är slutbehandlad.</w:t>
      </w:r>
    </w:p>
    <w:p w14:paraId="6D0343CB"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Om </w:t>
      </w:r>
      <w:r w:rsidRPr="00721738">
        <w:rPr>
          <w:rFonts w:ascii="Times New Roman" w:eastAsiaTheme="minorHAnsi" w:hAnsi="Times New Roman"/>
          <w:i/>
          <w:iCs/>
          <w:sz w:val="20"/>
        </w:rPr>
        <w:t>utgiftsområde 2 Samhällsekonomi och finansförvaltning</w:t>
      </w:r>
      <w:r w:rsidRPr="00721738">
        <w:rPr>
          <w:rFonts w:ascii="Times New Roman" w:eastAsiaTheme="minorHAnsi" w:hAnsi="Times New Roman"/>
          <w:sz w:val="20"/>
        </w:rPr>
        <w:t>, b): Den 15 december 2022 beslutade regeringen om att ingå avtal med Europeiska kommissionen om en garanti för ett makrofinansiellt stöd till Ukraina till följd av Rysslands invasion av landet. Punkten är slutbehandlad.</w:t>
      </w:r>
    </w:p>
    <w:p w14:paraId="314CA6DA" w14:textId="5B321624"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352" w:name="_Hlk124761065"/>
      <w:bookmarkStart w:id="353" w:name="_Hlk124722031"/>
      <w:r w:rsidRPr="00721738">
        <w:rPr>
          <w:rFonts w:ascii="Times New Roman" w:hAnsi="Times New Roman"/>
          <w:sz w:val="20"/>
        </w:rPr>
        <w:t xml:space="preserve">Om </w:t>
      </w:r>
      <w:r w:rsidRPr="00721738">
        <w:rPr>
          <w:rFonts w:ascii="Times New Roman" w:hAnsi="Times New Roman"/>
          <w:i/>
          <w:iCs/>
          <w:sz w:val="20"/>
        </w:rPr>
        <w:t>ändrade ramar för utgiftsområden och ändrade och nya anslag</w:t>
      </w:r>
      <w:bookmarkEnd w:id="352"/>
      <w:r w:rsidRPr="00721738">
        <w:rPr>
          <w:rFonts w:ascii="Times New Roman" w:hAnsi="Times New Roman"/>
          <w:sz w:val="20"/>
        </w:rPr>
        <w:t xml:space="preserve">: </w:t>
      </w:r>
      <w:bookmarkStart w:id="354" w:name="_Hlk124722175"/>
      <w:bookmarkEnd w:id="353"/>
      <w:r w:rsidRPr="00721738">
        <w:rPr>
          <w:rFonts w:ascii="Times New Roman" w:eastAsiaTheme="minorHAnsi" w:hAnsi="Times New Roman"/>
          <w:sz w:val="20"/>
        </w:rPr>
        <w:t xml:space="preserve">Den 15 december 2022 beslutade regeringen om ändring av regleringsbrevet för budgetåret 2022 </w:t>
      </w:r>
      <w:bookmarkEnd w:id="354"/>
      <w:r w:rsidR="004A58FC">
        <w:rPr>
          <w:rFonts w:ascii="Times New Roman" w:eastAsiaTheme="minorHAnsi" w:hAnsi="Times New Roman"/>
          <w:sz w:val="20"/>
        </w:rPr>
        <w:t xml:space="preserve">avseende </w:t>
      </w:r>
      <w:r w:rsidRPr="00721738">
        <w:rPr>
          <w:rFonts w:ascii="Times New Roman" w:eastAsiaTheme="minorHAnsi" w:hAnsi="Times New Roman"/>
          <w:sz w:val="20"/>
        </w:rPr>
        <w:t>Riksgäldskontoret</w:t>
      </w:r>
      <w:bookmarkStart w:id="355" w:name="_Hlk124717954"/>
      <w:r w:rsidRPr="00721738">
        <w:rPr>
          <w:rFonts w:ascii="Times New Roman" w:eastAsiaTheme="minorHAnsi" w:hAnsi="Times New Roman"/>
          <w:sz w:val="20"/>
        </w:rPr>
        <w:t>.</w:t>
      </w:r>
      <w:bookmarkEnd w:id="355"/>
      <w:r w:rsidRPr="00721738">
        <w:rPr>
          <w:rFonts w:ascii="Times New Roman" w:eastAsiaTheme="minorHAnsi" w:hAnsi="Times New Roman"/>
          <w:sz w:val="20"/>
        </w:rPr>
        <w:t xml:space="preserve"> </w:t>
      </w:r>
      <w:r w:rsidR="00B74864" w:rsidRPr="00943A3E">
        <w:rPr>
          <w:rFonts w:ascii="Times New Roman" w:eastAsiaTheme="minorHAnsi" w:hAnsi="Times New Roman"/>
          <w:sz w:val="20"/>
        </w:rPr>
        <w:t xml:space="preserve">Den </w:t>
      </w:r>
      <w:r w:rsidR="00B74864">
        <w:rPr>
          <w:rFonts w:ascii="Times New Roman" w:eastAsiaTheme="minorHAnsi" w:hAnsi="Times New Roman"/>
          <w:sz w:val="20"/>
        </w:rPr>
        <w:t>22 </w:t>
      </w:r>
      <w:r w:rsidR="00B74864" w:rsidRPr="00943A3E">
        <w:rPr>
          <w:rFonts w:ascii="Times New Roman" w:eastAsiaTheme="minorHAnsi" w:hAnsi="Times New Roman"/>
          <w:sz w:val="20"/>
        </w:rPr>
        <w:t>december 2022 beslutade regeringen om ändring av regleringsbrevet för budgetåret 2022 avseende anslagen 1:1, 1:2, 1:3 och 1:5 inom utgiftsområde 25</w:t>
      </w:r>
      <w:r w:rsidR="00B74864">
        <w:rPr>
          <w:rFonts w:ascii="Times New Roman" w:eastAsiaTheme="minorHAnsi" w:hAnsi="Times New Roman"/>
          <w:sz w:val="20"/>
        </w:rPr>
        <w:t xml:space="preserve">. </w:t>
      </w:r>
      <w:r w:rsidRPr="00721738">
        <w:rPr>
          <w:rFonts w:ascii="Times New Roman" w:eastAsiaTheme="minorHAnsi" w:hAnsi="Times New Roman"/>
          <w:sz w:val="20"/>
        </w:rPr>
        <w:t>Punkten är slutbehandlad.</w:t>
      </w:r>
    </w:p>
    <w:p w14:paraId="64A9C672" w14:textId="1F63DB93"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Om </w:t>
      </w:r>
      <w:bookmarkStart w:id="356" w:name="_Hlk124761086"/>
      <w:r w:rsidRPr="00721738">
        <w:rPr>
          <w:rFonts w:ascii="Times New Roman" w:eastAsiaTheme="minorHAnsi" w:hAnsi="Times New Roman"/>
          <w:i/>
          <w:iCs/>
          <w:sz w:val="20"/>
        </w:rPr>
        <w:t>ändrade beställningsbemyndiganden</w:t>
      </w:r>
      <w:bookmarkEnd w:id="356"/>
      <w:r w:rsidRPr="00721738">
        <w:rPr>
          <w:rFonts w:ascii="Times New Roman" w:eastAsiaTheme="minorHAnsi" w:hAnsi="Times New Roman"/>
          <w:sz w:val="20"/>
        </w:rPr>
        <w:t xml:space="preserve">: Den </w:t>
      </w:r>
      <w:r w:rsidR="00AD66FC">
        <w:rPr>
          <w:rFonts w:ascii="Times New Roman" w:eastAsiaTheme="minorHAnsi" w:hAnsi="Times New Roman"/>
          <w:sz w:val="20"/>
        </w:rPr>
        <w:t>22</w:t>
      </w:r>
      <w:r w:rsidRPr="00721738">
        <w:rPr>
          <w:rFonts w:ascii="Times New Roman" w:eastAsiaTheme="minorHAnsi" w:hAnsi="Times New Roman"/>
          <w:sz w:val="20"/>
        </w:rPr>
        <w:t> december 2022 beslutade regeringen om ändring av regleringsbrevet för budgetåret 2022 avseende</w:t>
      </w:r>
      <w:r w:rsidRPr="00721738" w:rsidDel="00AE446E">
        <w:rPr>
          <w:rFonts w:ascii="Times New Roman" w:eastAsiaTheme="minorHAnsi" w:hAnsi="Times New Roman"/>
          <w:sz w:val="20"/>
        </w:rPr>
        <w:t xml:space="preserve"> </w:t>
      </w:r>
      <w:r w:rsidRPr="00721738">
        <w:rPr>
          <w:rFonts w:ascii="Times New Roman" w:eastAsiaTheme="minorHAnsi" w:hAnsi="Times New Roman"/>
          <w:sz w:val="20"/>
        </w:rPr>
        <w:t>Konsumentverket. Punkten är slutbehandlad.</w:t>
      </w:r>
    </w:p>
    <w:p w14:paraId="602EE7AB" w14:textId="58ABAE7F" w:rsidR="00721738" w:rsidRPr="00721738" w:rsidRDefault="00721738" w:rsidP="00DA05ED">
      <w:pPr>
        <w:pStyle w:val="Rubrik5utannumrering"/>
      </w:pPr>
      <w:r w:rsidRPr="00721738">
        <w:t>1</w:t>
      </w:r>
      <w:r w:rsidR="00A666D6">
        <w:t>3</w:t>
      </w:r>
      <w:r w:rsidR="00697D82">
        <w:t>1</w:t>
      </w:r>
      <w:r w:rsidRPr="00721738">
        <w:t>. Rskr. 2022/23:62</w:t>
      </w:r>
    </w:p>
    <w:p w14:paraId="027A665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Utgiftsområde 1 Rikets styrelse</w:t>
      </w:r>
    </w:p>
    <w:p w14:paraId="2CB3C0B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2022/23:1, bet. 2022/23:KU1</w:t>
      </w:r>
    </w:p>
    <w:p w14:paraId="06F4E20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7B911F0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0961527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olor w:val="000000"/>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Statens budget inom utgiftsområde 1</w:t>
      </w:r>
      <w:r w:rsidRPr="00721738">
        <w:rPr>
          <w:rFonts w:ascii="Times New Roman" w:eastAsiaTheme="minorHAnsi" w:hAnsi="Times New Roman"/>
          <w:sz w:val="20"/>
        </w:rPr>
        <w:t xml:space="preserve">, </w:t>
      </w:r>
      <w:r w:rsidRPr="00721738">
        <w:rPr>
          <w:rFonts w:ascii="Times New Roman" w:eastAsiaTheme="minorHAnsi" w:hAnsi="Times New Roman"/>
          <w:color w:val="000000"/>
          <w:sz w:val="20"/>
        </w:rPr>
        <w:t xml:space="preserve">a) </w:t>
      </w:r>
      <w:r w:rsidRPr="00721738">
        <w:rPr>
          <w:rFonts w:ascii="Times New Roman" w:eastAsiaTheme="minorHAnsi" w:hAnsi="Times New Roman"/>
          <w:i/>
          <w:iCs/>
          <w:color w:val="000000"/>
          <w:sz w:val="20"/>
        </w:rPr>
        <w:t>anslagen för 2023</w:t>
      </w:r>
      <w:r w:rsidRPr="00721738">
        <w:rPr>
          <w:rFonts w:ascii="Times New Roman" w:eastAsiaTheme="minorHAnsi" w:hAnsi="Times New Roman"/>
          <w:color w:val="000000"/>
          <w:sz w:val="20"/>
        </w:rPr>
        <w:t xml:space="preserve">: </w:t>
      </w:r>
    </w:p>
    <w:p w14:paraId="75A5C57E" w14:textId="04190F1A"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olor w:val="000000"/>
          <w:sz w:val="20"/>
        </w:rPr>
      </w:pPr>
      <w:r w:rsidRPr="00721738">
        <w:rPr>
          <w:rFonts w:ascii="Times New Roman" w:eastAsiaTheme="minorHAnsi" w:hAnsi="Times New Roman"/>
          <w:color w:val="000000"/>
          <w:sz w:val="20"/>
        </w:rPr>
        <w:t>Den 22 december 2022 beslutade regeringen regleringsbrev för budget</w:t>
      </w:r>
      <w:r w:rsidR="009D23DE">
        <w:rPr>
          <w:rFonts w:ascii="Times New Roman" w:eastAsiaTheme="minorHAnsi" w:hAnsi="Times New Roman"/>
          <w:color w:val="000000"/>
          <w:sz w:val="20"/>
        </w:rPr>
        <w:softHyphen/>
      </w:r>
      <w:r w:rsidRPr="00721738">
        <w:rPr>
          <w:rFonts w:ascii="Times New Roman" w:eastAsiaTheme="minorHAnsi" w:hAnsi="Times New Roman"/>
          <w:color w:val="000000"/>
          <w:sz w:val="20"/>
        </w:rPr>
        <w:t>året 2023 avseende Kungliga hov- och slottsstaten. Den 22 december 2022 beslutade regeringen regleringsbrev för budgetåret 2023 avseende länsstyrelserna. Punkten är slutbehandlad.</w:t>
      </w:r>
    </w:p>
    <w:p w14:paraId="7396754C" w14:textId="1DCE5498" w:rsidR="00721738" w:rsidRPr="00721738" w:rsidRDefault="00721738" w:rsidP="00DA05ED">
      <w:pPr>
        <w:pStyle w:val="Rubrik5utannumrering"/>
      </w:pPr>
      <w:r w:rsidRPr="00721738">
        <w:t>1</w:t>
      </w:r>
      <w:r w:rsidR="00A666D6">
        <w:t>3</w:t>
      </w:r>
      <w:r w:rsidR="00697D82">
        <w:t>2</w:t>
      </w:r>
      <w:r w:rsidRPr="00721738">
        <w:t>. Rskr. 2022/23:70</w:t>
      </w:r>
    </w:p>
    <w:p w14:paraId="6E1ECEA1"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Utgiftsområde 17 Kultur, medier, trossamfund och fritid</w:t>
      </w:r>
    </w:p>
    <w:p w14:paraId="2EE9F79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2022/23:1, bet. 2022/23:KrU1</w:t>
      </w:r>
    </w:p>
    <w:p w14:paraId="60CC347E"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1506C16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3F368162"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statens budget inom utgiftsområde 17</w:t>
      </w:r>
      <w:r w:rsidRPr="00721738">
        <w:rPr>
          <w:rFonts w:ascii="Times New Roman" w:eastAsiaTheme="minorHAnsi" w:hAnsi="Times New Roman"/>
          <w:sz w:val="20"/>
        </w:rPr>
        <w:t>, a) </w:t>
      </w:r>
      <w:r w:rsidRPr="00721738">
        <w:rPr>
          <w:rFonts w:ascii="Times New Roman" w:eastAsiaTheme="minorHAnsi" w:hAnsi="Times New Roman"/>
          <w:i/>
          <w:iCs/>
          <w:sz w:val="20"/>
        </w:rPr>
        <w:t>anslagen för 2023</w:t>
      </w:r>
      <w:r w:rsidRPr="00721738">
        <w:rPr>
          <w:rFonts w:ascii="Times New Roman" w:eastAsiaTheme="minorHAnsi" w:hAnsi="Times New Roman"/>
          <w:sz w:val="20"/>
        </w:rPr>
        <w:t>:</w:t>
      </w:r>
    </w:p>
    <w:p w14:paraId="290E54D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Den 22 december 2022 beslutade regeringen regleringsbrev för budgetåret 2023 avseende Spelinspektionen. Punkten är slutbehandlad.</w:t>
      </w:r>
    </w:p>
    <w:p w14:paraId="25D94D1E"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Punkt 1 om </w:t>
      </w:r>
      <w:r w:rsidRPr="00721738">
        <w:rPr>
          <w:rFonts w:ascii="Times New Roman" w:eastAsiaTheme="minorHAnsi" w:hAnsi="Times New Roman"/>
          <w:i/>
          <w:iCs/>
          <w:sz w:val="20"/>
        </w:rPr>
        <w:t>statens budget inom utgiftsområde 17</w:t>
      </w:r>
      <w:r w:rsidRPr="00721738">
        <w:rPr>
          <w:rFonts w:ascii="Times New Roman" w:eastAsiaTheme="minorHAnsi" w:hAnsi="Times New Roman"/>
          <w:sz w:val="20"/>
        </w:rPr>
        <w:t>, b) </w:t>
      </w:r>
      <w:r w:rsidRPr="00721738">
        <w:rPr>
          <w:rFonts w:ascii="Times New Roman" w:eastAsiaTheme="minorHAnsi" w:hAnsi="Times New Roman"/>
          <w:i/>
          <w:iCs/>
          <w:sz w:val="20"/>
        </w:rPr>
        <w:t>bemyndiganden om ekonomiska åtaganden</w:t>
      </w:r>
      <w:r w:rsidRPr="00721738">
        <w:rPr>
          <w:rFonts w:ascii="Times New Roman" w:eastAsiaTheme="minorHAnsi" w:hAnsi="Times New Roman"/>
          <w:sz w:val="20"/>
        </w:rPr>
        <w:t>: Den 22 december 2022 beslutade regeringen regleringsbrev för budgetåret 2023 avseende Riksgäldskontoret. Punkten är slutbehandlad.</w:t>
      </w:r>
    </w:p>
    <w:p w14:paraId="43D100E4" w14:textId="56907C27" w:rsidR="00721738" w:rsidRPr="00721738" w:rsidRDefault="00721738" w:rsidP="00DA05ED">
      <w:pPr>
        <w:pStyle w:val="Rubrik5utannumrering"/>
      </w:pPr>
      <w:r w:rsidRPr="00721738">
        <w:t>1</w:t>
      </w:r>
      <w:r w:rsidR="00A666D6">
        <w:t>3</w:t>
      </w:r>
      <w:r w:rsidR="00697D82">
        <w:t>3</w:t>
      </w:r>
      <w:r w:rsidRPr="00721738">
        <w:t>. Rskr. 2022/23:82</w:t>
      </w:r>
    </w:p>
    <w:p w14:paraId="441C0E5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3 Skatt, tull och exekution</w:t>
      </w:r>
    </w:p>
    <w:p w14:paraId="035EB51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2022/23:1, bet. 2022/23:SkU1</w:t>
      </w:r>
    </w:p>
    <w:p w14:paraId="6356D20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14C4551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B0171E7" w14:textId="1A2267B7" w:rsid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Om </w:t>
      </w:r>
      <w:r w:rsidRPr="00721738">
        <w:rPr>
          <w:rFonts w:ascii="Times New Roman" w:hAnsi="Times New Roman"/>
          <w:i/>
          <w:iCs/>
          <w:sz w:val="20"/>
        </w:rPr>
        <w:t>statens budget inom utgiftsområde 3</w:t>
      </w:r>
      <w:r w:rsidRPr="00721738">
        <w:rPr>
          <w:rFonts w:ascii="Times New Roman" w:hAnsi="Times New Roman"/>
          <w:sz w:val="20"/>
        </w:rPr>
        <w:t>: Den 22 december 2022 beslutade regeringen regleringsbrev för budgetåret 2023 avseende Skatte</w:t>
      </w:r>
      <w:r w:rsidR="0050164F">
        <w:rPr>
          <w:rFonts w:ascii="Times New Roman" w:hAnsi="Times New Roman"/>
          <w:sz w:val="20"/>
        </w:rPr>
        <w:softHyphen/>
      </w:r>
      <w:r w:rsidRPr="00721738">
        <w:rPr>
          <w:rFonts w:ascii="Times New Roman" w:hAnsi="Times New Roman"/>
          <w:sz w:val="20"/>
        </w:rPr>
        <w:t>verket, Tullverket respektive Kronofogdemyndigheten.</w:t>
      </w:r>
      <w:r w:rsidR="0088654C">
        <w:rPr>
          <w:rFonts w:ascii="Times New Roman" w:hAnsi="Times New Roman"/>
          <w:sz w:val="20"/>
        </w:rPr>
        <w:t xml:space="preserve"> Punkten är slutbehandlad.</w:t>
      </w:r>
    </w:p>
    <w:p w14:paraId="6F14DBE0" w14:textId="04AD0723" w:rsidR="007902A4" w:rsidRDefault="00A666D6" w:rsidP="00EB6678">
      <w:pPr>
        <w:pStyle w:val="Rubrik5utannumrering"/>
      </w:pPr>
      <w:r>
        <w:t>13</w:t>
      </w:r>
      <w:r w:rsidR="00697D82">
        <w:t>4</w:t>
      </w:r>
      <w:r w:rsidR="007902A4" w:rsidRPr="0003401A">
        <w:t>. Rskr. 2022/23:</w:t>
      </w:r>
      <w:r w:rsidR="007902A4">
        <w:t xml:space="preserve">99 </w:t>
      </w:r>
    </w:p>
    <w:p w14:paraId="0E440C6D" w14:textId="77777777" w:rsidR="007902A4" w:rsidRDefault="007902A4" w:rsidP="007902A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3401A">
        <w:rPr>
          <w:rFonts w:ascii="Times New Roman" w:hAnsi="Times New Roman"/>
          <w:sz w:val="20"/>
        </w:rPr>
        <w:t xml:space="preserve">Utgiftsområde </w:t>
      </w:r>
      <w:r>
        <w:rPr>
          <w:rFonts w:ascii="Times New Roman" w:hAnsi="Times New Roman"/>
          <w:sz w:val="20"/>
        </w:rPr>
        <w:t>24</w:t>
      </w:r>
      <w:r w:rsidRPr="0003401A">
        <w:rPr>
          <w:rFonts w:ascii="Times New Roman" w:hAnsi="Times New Roman"/>
          <w:sz w:val="20"/>
        </w:rPr>
        <w:t xml:space="preserve"> </w:t>
      </w:r>
      <w:r>
        <w:rPr>
          <w:rFonts w:ascii="Times New Roman" w:hAnsi="Times New Roman"/>
          <w:sz w:val="20"/>
        </w:rPr>
        <w:t>Näringsliv</w:t>
      </w:r>
    </w:p>
    <w:p w14:paraId="639D6260" w14:textId="77777777" w:rsidR="007902A4" w:rsidRDefault="007902A4" w:rsidP="007902A4">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2022/23:1, bet. 2022/23:NU1</w:t>
      </w:r>
    </w:p>
    <w:p w14:paraId="27D3E03B" w14:textId="7C2406F2" w:rsidR="007902A4" w:rsidRPr="0003401A" w:rsidRDefault="007902A4" w:rsidP="007902A4">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Skrivelsen är inte slutbehandlad. </w:t>
      </w:r>
    </w:p>
    <w:p w14:paraId="064E0BBB" w14:textId="77777777" w:rsidR="007902A4" w:rsidRDefault="007902A4" w:rsidP="007902A4">
      <w:pPr>
        <w:pStyle w:val="Brdtextmedindrag"/>
      </w:pPr>
    </w:p>
    <w:p w14:paraId="7B24C5AB" w14:textId="77777777" w:rsidR="007902A4" w:rsidRPr="00FC2932" w:rsidRDefault="007902A4" w:rsidP="007902A4">
      <w:pPr>
        <w:pStyle w:val="Brdtextmedindrag"/>
        <w:ind w:firstLine="0"/>
        <w:rPr>
          <w:i/>
        </w:rPr>
      </w:pPr>
      <w:r>
        <w:t xml:space="preserve">Punkt 2 om </w:t>
      </w:r>
      <w:r>
        <w:rPr>
          <w:i/>
        </w:rPr>
        <w:t>s</w:t>
      </w:r>
      <w:r w:rsidRPr="00FC2932">
        <w:rPr>
          <w:i/>
        </w:rPr>
        <w:t>tatens budget inom utgiftsområde 24</w:t>
      </w:r>
    </w:p>
    <w:p w14:paraId="4CC02EED" w14:textId="13823B73" w:rsidR="007902A4" w:rsidRPr="00C85340" w:rsidRDefault="007902A4" w:rsidP="00C85340">
      <w:pPr>
        <w:pStyle w:val="Brdtextmedindrag"/>
      </w:pPr>
      <w:r w:rsidRPr="00C85340">
        <w:t>a) Anslagen för 2023: Den 22 december 2022 beslutade regeringen regle</w:t>
      </w:r>
      <w:r w:rsidRPr="00C85340">
        <w:softHyphen/>
        <w:t>ringsbrev för budgetåret 2023 avseende Bolagsverket, Konkurrens</w:t>
      </w:r>
      <w:r w:rsidRPr="00C85340">
        <w:softHyphen/>
        <w:t>verket, Myndigheten för tillväxtpolitiska utvärderingar och analyser, Patent- och registreringsverket, Sveriges geologiska undersökning, Till</w:t>
      </w:r>
      <w:r w:rsidRPr="00C85340">
        <w:softHyphen/>
        <w:t>växtverket, Verket för innovationssystem samt anslagen 1:3 Institutens strategiska kompetensmedel, 1:5 Näringslivsutveckling, 1:7 Turistfräm</w:t>
      </w:r>
      <w:r w:rsidRPr="00C85340">
        <w:softHyphen/>
        <w:t>jande</w:t>
      </w:r>
      <w:r w:rsidR="005A758F" w:rsidRPr="00C85340">
        <w:t>,</w:t>
      </w:r>
      <w:r w:rsidRPr="00C85340">
        <w:t xml:space="preserve"> 1:12 Bidrag till Kungl. Ingenjörsvetenskapsakademien, 1:15 Upprustning och drift av Göta kanal, 1:16 Omstrukturering och genom</w:t>
      </w:r>
      <w:r w:rsidRPr="00C85340">
        <w:softHyphen/>
        <w:t>lysning av statligt ägda företag, 1:17 Kapitalinsatser i statligt ägda företag, 1:18 Avgifter till vissa internationella organisationer, 1:20 Bidrag till företagsutveckling och innovation, 1:22 Stöd vid korttidsarbete, 1:23 Brexitjusteringsreserven och 1:24 Elstöd inom utgiftsområde 24 Närings</w:t>
      </w:r>
      <w:r w:rsidRPr="00C85340">
        <w:softHyphen/>
        <w:t>liv. Den 22 december 2022 beslutade regeringen även riktlinjer för bud</w:t>
      </w:r>
      <w:r w:rsidRPr="00C85340">
        <w:softHyphen/>
        <w:t>getåret 2023 avseende Kungl. Ingenjörsvetenskapsakademien inom utgiftsområde 24 Näringsliv. Punk</w:t>
      </w:r>
      <w:r w:rsidRPr="00C85340">
        <w:softHyphen/>
        <w:t>ten är slutbehandlad.</w:t>
      </w:r>
    </w:p>
    <w:p w14:paraId="03D5130B" w14:textId="3297E8AD" w:rsidR="007902A4" w:rsidRPr="00C85340" w:rsidRDefault="007902A4" w:rsidP="00C85340">
      <w:pPr>
        <w:pStyle w:val="Brdtextmedindrag"/>
      </w:pPr>
      <w:r w:rsidRPr="00C85340">
        <w:t>b) Telia Company AB: Riksdagen har bemyndigat regeringen att godkänna de beslut som fattas för att slutföra det återköpsprogram av aktier som beslutats av styrelsen i Telia Company AB, vilket inkluderar att Telia Company AB drar in egna aktier som bolaget äger, och att därigenom öka statens röst- och ägarandel i Telia Company AB till högst 43,9 procent av aktierna och rösterna i bolaget samt vidta de åtgärder i övrigt som krävs för att genomföra åtgärderna. Ärendet bereds vidare. Punkten är inte slut</w:t>
      </w:r>
      <w:r w:rsidRPr="00C85340">
        <w:softHyphen/>
        <w:t>behandlad.</w:t>
      </w:r>
    </w:p>
    <w:p w14:paraId="2048316A" w14:textId="00CD28E7" w:rsidR="007902A4" w:rsidRPr="00B84992" w:rsidRDefault="007902A4" w:rsidP="00B84992">
      <w:pPr>
        <w:pStyle w:val="Brdtextmedindrag"/>
      </w:pPr>
      <w:r w:rsidRPr="00B84992">
        <w:t>c) SAS AB: Riksdagen har bemyndigat regeringen att under 2023 för sta</w:t>
      </w:r>
      <w:r w:rsidRPr="00B84992">
        <w:softHyphen/>
        <w:t xml:space="preserve">tens räkning, helt eller delvis, konvertera svenska statens fordringar enligt befintliga hybridinstrument i SAS AB (publ), som uppgår till ett belopp om 2 500 000 000 kronor plus upplupen ränta, till nya aktier i SAS AB (publ), under 2023 för statens räkning, helt eller delvis, konvertera svenska statens utestående lånefordringar på konsortiet Scandinavian Airlines System Denmark–Norway–Sweden, som uppgår till ett belopp om 1 500 000 000 kronor plus upplupen ränta, till nya aktier i SAS AB (publ) samt vidta de åtgärder i övrigt som behövs för att genomföra konverteringarna. Se även rskr. 2021/22:438 </w:t>
      </w:r>
      <w:r w:rsidR="005B023F" w:rsidRPr="00B84992">
        <w:t>(Jfr</w:t>
      </w:r>
      <w:r w:rsidRPr="00B84992">
        <w:t xml:space="preserve"> </w:t>
      </w:r>
      <w:r w:rsidR="0081117B" w:rsidRPr="00B84992">
        <w:t>Fi 109</w:t>
      </w:r>
      <w:r w:rsidR="005B023F" w:rsidRPr="00B84992">
        <w:t>)</w:t>
      </w:r>
      <w:r w:rsidRPr="00B84992">
        <w:t>. Ärendet bereds vidare. Punkten är inte slutbehandlad.</w:t>
      </w:r>
    </w:p>
    <w:p w14:paraId="0C9C6DA0" w14:textId="2A0BB459" w:rsidR="007902A4" w:rsidRPr="00C85340" w:rsidRDefault="007902A4" w:rsidP="00C85340">
      <w:pPr>
        <w:pStyle w:val="Brdtextmedindrag"/>
      </w:pPr>
      <w:r w:rsidRPr="00C85340">
        <w:t>d) Bemyndiganden om ekonomiska åtaganden</w:t>
      </w:r>
    </w:p>
    <w:p w14:paraId="68265CDA" w14:textId="605BAF81" w:rsidR="007902A4" w:rsidRDefault="007902A4" w:rsidP="007902A4">
      <w:pPr>
        <w:pStyle w:val="Brdtextmedindrag"/>
      </w:pPr>
      <w:r w:rsidRPr="008D7067">
        <w:rPr>
          <w:iCs/>
        </w:rPr>
        <w:t>1</w:t>
      </w:r>
      <w:r>
        <w:t xml:space="preserve">. </w:t>
      </w:r>
      <w:r w:rsidRPr="00971E44">
        <w:t>Den 22 december 2022 beslutade regeringen regleringsbrev för budgetåret 2023 avseende Sveriges geologiska undersökning. Punkten är slutbehandlad.</w:t>
      </w:r>
    </w:p>
    <w:p w14:paraId="22C50D36" w14:textId="77777777" w:rsidR="007902A4" w:rsidRDefault="007902A4" w:rsidP="007902A4">
      <w:pPr>
        <w:pStyle w:val="Brdtextmedindrag"/>
      </w:pPr>
      <w:r>
        <w:t>2.</w:t>
      </w:r>
      <w:r w:rsidDel="008467D0">
        <w:t xml:space="preserve"> </w:t>
      </w:r>
      <w:r>
        <w:t xml:space="preserve">Den 22 december 2022 beslutade regeringen regleringsbrev för budgetåret 2023 avseende Riksgäldskontoret. </w:t>
      </w:r>
      <w:r w:rsidRPr="008467D0">
        <w:t>Punkten är slutbehandlad</w:t>
      </w:r>
      <w:r>
        <w:t>.</w:t>
      </w:r>
    </w:p>
    <w:p w14:paraId="7C988750" w14:textId="6EE381FC" w:rsidR="007902A4" w:rsidRDefault="007902A4" w:rsidP="007902A4">
      <w:pPr>
        <w:pStyle w:val="Brdtextmedindrag"/>
      </w:pPr>
      <w:r w:rsidRPr="00B54F6D">
        <w:rPr>
          <w:iCs/>
        </w:rPr>
        <w:t>7</w:t>
      </w:r>
      <w:r>
        <w:t xml:space="preserve">. </w:t>
      </w:r>
      <w:r w:rsidRPr="00971E44">
        <w:t>Den 22 december 2022 beslutade regeringen regleringsbrev för budgetåret 2023 avseende Konkurrensverket, Sveriges geologiska under</w:t>
      </w:r>
      <w:r>
        <w:softHyphen/>
      </w:r>
      <w:r w:rsidRPr="00971E44">
        <w:t>sökning, Verket för innovationssystem samt anslagen 1:5 Näringslivsut</w:t>
      </w:r>
      <w:r>
        <w:softHyphen/>
      </w:r>
      <w:r w:rsidRPr="00971E44">
        <w:t>veckling och 1:23 Brexitjusteringsreserven inom utgiftsområde 24 Näringsliv. Punkten är slutbehandlad.</w:t>
      </w:r>
    </w:p>
    <w:p w14:paraId="028BF8D5" w14:textId="77777777" w:rsidR="007902A4" w:rsidRDefault="007902A4" w:rsidP="007902A4">
      <w:pPr>
        <w:pStyle w:val="Brdtextmedindrag"/>
      </w:pPr>
      <w:r>
        <w:t xml:space="preserve">Följande punkter är inte slutbehandlade: 2 b och c. </w:t>
      </w:r>
    </w:p>
    <w:p w14:paraId="117B923F" w14:textId="0DC244EF" w:rsidR="00721738" w:rsidRPr="00721738" w:rsidRDefault="00721738" w:rsidP="00721738">
      <w:pPr>
        <w:keepNext/>
        <w:tabs>
          <w:tab w:val="left" w:pos="907"/>
        </w:tabs>
        <w:spacing w:before="240" w:after="80" w:line="210" w:lineRule="exact"/>
        <w:rPr>
          <w:rFonts w:ascii="Times New Roman" w:eastAsiaTheme="minorHAnsi" w:hAnsi="Times New Roman" w:cstheme="minorBidi"/>
          <w:i/>
          <w:sz w:val="20"/>
          <w:szCs w:val="22"/>
        </w:rPr>
      </w:pPr>
      <w:r w:rsidRPr="00721738">
        <w:rPr>
          <w:rFonts w:ascii="Times New Roman" w:eastAsiaTheme="minorHAnsi" w:hAnsi="Times New Roman" w:cstheme="minorBidi"/>
          <w:i/>
          <w:sz w:val="20"/>
          <w:szCs w:val="22"/>
        </w:rPr>
        <w:t>1</w:t>
      </w:r>
      <w:r w:rsidR="00A666D6">
        <w:rPr>
          <w:rFonts w:ascii="Times New Roman" w:eastAsiaTheme="minorHAnsi" w:hAnsi="Times New Roman" w:cstheme="minorBidi"/>
          <w:i/>
          <w:sz w:val="20"/>
          <w:szCs w:val="22"/>
        </w:rPr>
        <w:t>3</w:t>
      </w:r>
      <w:r w:rsidR="00697D82">
        <w:rPr>
          <w:rFonts w:ascii="Times New Roman" w:eastAsiaTheme="minorHAnsi" w:hAnsi="Times New Roman" w:cstheme="minorBidi"/>
          <w:i/>
          <w:sz w:val="20"/>
          <w:szCs w:val="22"/>
        </w:rPr>
        <w:t>5</w:t>
      </w:r>
      <w:r w:rsidRPr="00721738">
        <w:rPr>
          <w:rFonts w:ascii="Times New Roman" w:eastAsiaTheme="minorHAnsi" w:hAnsi="Times New Roman" w:cstheme="minorBidi"/>
          <w:i/>
          <w:sz w:val="20"/>
          <w:szCs w:val="22"/>
        </w:rPr>
        <w:t>. Rskr. 2022/23:102</w:t>
      </w:r>
    </w:p>
    <w:p w14:paraId="4CA640D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2 Samhällsekonomi och finansförvaltning</w:t>
      </w:r>
    </w:p>
    <w:p w14:paraId="2113778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2022/23:1, bet. 2022/23:FiU2</w:t>
      </w:r>
    </w:p>
    <w:p w14:paraId="02DCC7E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6AED2D7F"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F75FC5" w14:textId="0F600FB5"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a) </w:t>
      </w:r>
      <w:r w:rsidRPr="00721738">
        <w:rPr>
          <w:rFonts w:ascii="Times New Roman" w:hAnsi="Times New Roman"/>
          <w:i/>
          <w:iCs/>
          <w:sz w:val="20"/>
        </w:rPr>
        <w:t>anslagen för 2023</w:t>
      </w:r>
      <w:r w:rsidRPr="00721738">
        <w:rPr>
          <w:rFonts w:ascii="Times New Roman" w:hAnsi="Times New Roman"/>
          <w:sz w:val="20"/>
        </w:rPr>
        <w:t xml:space="preserve">: </w:t>
      </w:r>
      <w:bookmarkStart w:id="357" w:name="_Hlk122552064"/>
      <w:r w:rsidRPr="00721738">
        <w:rPr>
          <w:rFonts w:ascii="Times New Roman" w:hAnsi="Times New Roman"/>
          <w:sz w:val="20"/>
        </w:rPr>
        <w:t>Den 22 december 2022 beslutade regeringen regleringsbrev för budget</w:t>
      </w:r>
      <w:r w:rsidR="0050164F">
        <w:rPr>
          <w:rFonts w:ascii="Times New Roman" w:hAnsi="Times New Roman"/>
          <w:sz w:val="20"/>
        </w:rPr>
        <w:softHyphen/>
      </w:r>
      <w:r w:rsidRPr="00721738">
        <w:rPr>
          <w:rFonts w:ascii="Times New Roman" w:hAnsi="Times New Roman"/>
          <w:sz w:val="20"/>
        </w:rPr>
        <w:t xml:space="preserve">året 2023 avseende Statskontoret, anslaget 1:1 Statskontoret, medel för förvaltningspolitisk utveckling, Kammarkollegiet, Finansinspektionen, Arbetsgivarverket, </w:t>
      </w:r>
      <w:bookmarkStart w:id="358" w:name="_Hlk124622823"/>
      <w:r w:rsidRPr="00721738">
        <w:rPr>
          <w:rFonts w:ascii="Times New Roman" w:hAnsi="Times New Roman"/>
          <w:sz w:val="20"/>
        </w:rPr>
        <w:t>Statens tjänstepensionsverk</w:t>
      </w:r>
      <w:bookmarkEnd w:id="358"/>
      <w:r w:rsidRPr="00721738">
        <w:rPr>
          <w:rFonts w:ascii="Times New Roman" w:hAnsi="Times New Roman"/>
          <w:sz w:val="20"/>
        </w:rPr>
        <w:t xml:space="preserve">, Finanspolitiska rådet, Konjunkturinstitutet, Ekonomistyrningsverket, Statistiska centralbyrån, </w:t>
      </w:r>
      <w:bookmarkStart w:id="359" w:name="_Hlk124623317"/>
      <w:r w:rsidRPr="00721738">
        <w:rPr>
          <w:rFonts w:ascii="Times New Roman" w:hAnsi="Times New Roman"/>
          <w:sz w:val="20"/>
        </w:rPr>
        <w:t>Statens fastighetsverk</w:t>
      </w:r>
      <w:bookmarkEnd w:id="359"/>
      <w:r w:rsidRPr="00721738">
        <w:rPr>
          <w:rFonts w:ascii="Times New Roman" w:hAnsi="Times New Roman"/>
          <w:sz w:val="20"/>
        </w:rPr>
        <w:t xml:space="preserve">, Riksgäldskontoret, Bokföringsnämnden, anslaget 1:14 inom utgiftsområde 2, Statens servicecenter, anslaget 1:16 Finansmarknadsforskning </w:t>
      </w:r>
      <w:bookmarkEnd w:id="357"/>
      <w:r w:rsidRPr="00721738">
        <w:rPr>
          <w:rFonts w:ascii="Times New Roman" w:hAnsi="Times New Roman"/>
          <w:sz w:val="20"/>
        </w:rPr>
        <w:t>respektive Upphandlingsmyndigheten. Punkten är slutbehandlad.</w:t>
      </w:r>
    </w:p>
    <w:p w14:paraId="5821D212" w14:textId="45BBCF69"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60" w:name="_Hlk122551777"/>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b) </w:t>
      </w:r>
      <w:r w:rsidRPr="00721738">
        <w:rPr>
          <w:rFonts w:ascii="Times New Roman" w:hAnsi="Times New Roman"/>
          <w:i/>
          <w:iCs/>
          <w:sz w:val="20"/>
        </w:rPr>
        <w:t>bemyndiganden om ekonomiska åtaganden</w:t>
      </w:r>
      <w:r w:rsidRPr="00721738">
        <w:rPr>
          <w:rFonts w:ascii="Times New Roman" w:hAnsi="Times New Roman"/>
          <w:sz w:val="20"/>
        </w:rPr>
        <w:t>, 1 och 2:</w:t>
      </w:r>
      <w:bookmarkEnd w:id="360"/>
      <w:r w:rsidRPr="00721738">
        <w:rPr>
          <w:rFonts w:ascii="Times New Roman" w:hAnsi="Times New Roman"/>
          <w:sz w:val="20"/>
        </w:rPr>
        <w:t xml:space="preserve"> Den 22 december 2022 beslutade rege</w:t>
      </w:r>
      <w:r w:rsidR="0050164F">
        <w:rPr>
          <w:rFonts w:ascii="Times New Roman" w:hAnsi="Times New Roman"/>
          <w:sz w:val="20"/>
        </w:rPr>
        <w:softHyphen/>
      </w:r>
      <w:r w:rsidRPr="00721738">
        <w:rPr>
          <w:rFonts w:ascii="Times New Roman" w:hAnsi="Times New Roman"/>
          <w:sz w:val="20"/>
        </w:rPr>
        <w:t>ringen regleringsbrev för budgetåret 2023 avseende Riksgäldskontoret. Punkterna är slutbehandlade.</w:t>
      </w:r>
    </w:p>
    <w:p w14:paraId="2484DDA6" w14:textId="5D8B5539"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b) </w:t>
      </w:r>
      <w:r w:rsidRPr="00721738">
        <w:rPr>
          <w:rFonts w:ascii="Times New Roman" w:hAnsi="Times New Roman"/>
          <w:i/>
          <w:iCs/>
          <w:sz w:val="20"/>
        </w:rPr>
        <w:t>bemyndiganden om ekonomiska åtaganden</w:t>
      </w:r>
      <w:r w:rsidRPr="00721738">
        <w:rPr>
          <w:rFonts w:ascii="Times New Roman" w:hAnsi="Times New Roman"/>
          <w:sz w:val="20"/>
        </w:rPr>
        <w:t>, 3 och 4: Den 22 december 2022 beslutade regeringen regleringsbrev för budgetåret 2023 avseende Kammar</w:t>
      </w:r>
      <w:r w:rsidR="0050164F">
        <w:rPr>
          <w:rFonts w:ascii="Times New Roman" w:hAnsi="Times New Roman"/>
          <w:sz w:val="20"/>
        </w:rPr>
        <w:softHyphen/>
      </w:r>
      <w:r w:rsidRPr="00721738">
        <w:rPr>
          <w:rFonts w:ascii="Times New Roman" w:hAnsi="Times New Roman"/>
          <w:sz w:val="20"/>
        </w:rPr>
        <w:t>kollegiet. Punkterna är slutbehandlade.</w:t>
      </w:r>
    </w:p>
    <w:p w14:paraId="1837EC5E"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61" w:name="_Hlk124622990"/>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b) </w:t>
      </w:r>
      <w:r w:rsidRPr="00721738">
        <w:rPr>
          <w:rFonts w:ascii="Times New Roman" w:hAnsi="Times New Roman"/>
          <w:i/>
          <w:iCs/>
          <w:sz w:val="20"/>
        </w:rPr>
        <w:t>bemyndiganden om ekonomiska åtaganden</w:t>
      </w:r>
      <w:r w:rsidRPr="00721738">
        <w:rPr>
          <w:rFonts w:ascii="Times New Roman" w:hAnsi="Times New Roman"/>
          <w:sz w:val="20"/>
        </w:rPr>
        <w:t>, 6: Den 22 december 2022 beslutade regeringen regleringsbrev för budgetåret 2023 avseende Statens tjänstepensionsverk.</w:t>
      </w:r>
      <w:bookmarkEnd w:id="361"/>
      <w:r w:rsidRPr="00721738">
        <w:rPr>
          <w:rFonts w:ascii="Times New Roman" w:hAnsi="Times New Roman"/>
          <w:sz w:val="20"/>
        </w:rPr>
        <w:t xml:space="preserve"> Punkten är slutbehandlad.</w:t>
      </w:r>
    </w:p>
    <w:p w14:paraId="34739B6E"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b) </w:t>
      </w:r>
      <w:r w:rsidRPr="00721738">
        <w:rPr>
          <w:rFonts w:ascii="Times New Roman" w:hAnsi="Times New Roman"/>
          <w:i/>
          <w:iCs/>
          <w:sz w:val="20"/>
        </w:rPr>
        <w:t>bemyndiganden om ekonomiska åtaganden</w:t>
      </w:r>
      <w:r w:rsidRPr="00721738">
        <w:rPr>
          <w:rFonts w:ascii="Times New Roman" w:hAnsi="Times New Roman"/>
          <w:sz w:val="20"/>
        </w:rPr>
        <w:t>, 7: Den 22 december 2022 beslutade regeringen regleringsbrev för budgetåret 2023 avseende Fortifikationsverket. Punkten är slutbehandlad.</w:t>
      </w:r>
    </w:p>
    <w:p w14:paraId="521E972A"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b) </w:t>
      </w:r>
      <w:r w:rsidRPr="00721738">
        <w:rPr>
          <w:rFonts w:ascii="Times New Roman" w:hAnsi="Times New Roman"/>
          <w:i/>
          <w:iCs/>
          <w:sz w:val="20"/>
        </w:rPr>
        <w:t>bemyndiganden om ekonomiska åtaganden</w:t>
      </w:r>
      <w:r w:rsidRPr="00721738">
        <w:rPr>
          <w:rFonts w:ascii="Times New Roman" w:hAnsi="Times New Roman"/>
          <w:sz w:val="20"/>
        </w:rPr>
        <w:t>, 8 och 9: Den 22 december 2022 beslutade regeringen regleringsbrev för budgetåret 2023 avseende Statens fastighetsverk. Punkterna är slutbehandlade.</w:t>
      </w:r>
    </w:p>
    <w:p w14:paraId="7A99F5AE" w14:textId="6CCEC970"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c) </w:t>
      </w:r>
      <w:r w:rsidRPr="00721738">
        <w:rPr>
          <w:rFonts w:ascii="Times New Roman" w:hAnsi="Times New Roman"/>
          <w:i/>
          <w:iCs/>
          <w:sz w:val="20"/>
        </w:rPr>
        <w:t>godkännande av investeringsplaner</w:t>
      </w:r>
      <w:r w:rsidRPr="00721738">
        <w:rPr>
          <w:rFonts w:ascii="Times New Roman" w:hAnsi="Times New Roman"/>
          <w:sz w:val="20"/>
        </w:rPr>
        <w:t>, 1: Den 22 december 2022 beslutade regeringen regle</w:t>
      </w:r>
      <w:r w:rsidR="0050164F">
        <w:rPr>
          <w:rFonts w:ascii="Times New Roman" w:hAnsi="Times New Roman"/>
          <w:sz w:val="20"/>
        </w:rPr>
        <w:softHyphen/>
      </w:r>
      <w:r w:rsidRPr="00721738">
        <w:rPr>
          <w:rFonts w:ascii="Times New Roman" w:hAnsi="Times New Roman"/>
          <w:sz w:val="20"/>
        </w:rPr>
        <w:t>rings</w:t>
      </w:r>
      <w:r w:rsidR="0050164F">
        <w:rPr>
          <w:rFonts w:ascii="Times New Roman" w:hAnsi="Times New Roman"/>
          <w:sz w:val="20"/>
        </w:rPr>
        <w:softHyphen/>
      </w:r>
      <w:r w:rsidRPr="00721738">
        <w:rPr>
          <w:rFonts w:ascii="Times New Roman" w:hAnsi="Times New Roman"/>
          <w:sz w:val="20"/>
        </w:rPr>
        <w:t>brev för budgetåret 2023 avseende Fortifikationsverket. Punkten är slutbehandlad.</w:t>
      </w:r>
    </w:p>
    <w:p w14:paraId="7F7302BA"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2</w:t>
      </w:r>
      <w:r w:rsidRPr="00721738">
        <w:rPr>
          <w:rFonts w:ascii="Times New Roman" w:hAnsi="Times New Roman"/>
          <w:sz w:val="20"/>
        </w:rPr>
        <w:t xml:space="preserve">, c) </w:t>
      </w:r>
      <w:r w:rsidRPr="00721738">
        <w:rPr>
          <w:rFonts w:ascii="Times New Roman" w:hAnsi="Times New Roman"/>
          <w:i/>
          <w:iCs/>
          <w:sz w:val="20"/>
        </w:rPr>
        <w:t>godkännande av investeringsplaner</w:t>
      </w:r>
      <w:r w:rsidRPr="00721738">
        <w:rPr>
          <w:rFonts w:ascii="Times New Roman" w:hAnsi="Times New Roman"/>
          <w:sz w:val="20"/>
        </w:rPr>
        <w:t>, 2: Den 22 december 2022 beslutade regeringen regleringsbrev för budgetåret 2023 avseende Statens fastighetsverk. Punkten är slutbehandlad.</w:t>
      </w:r>
    </w:p>
    <w:p w14:paraId="7A3C96C6" w14:textId="605A2DBB" w:rsidR="00721738" w:rsidRPr="00721738" w:rsidRDefault="00721738" w:rsidP="00DA05ED">
      <w:pPr>
        <w:pStyle w:val="Rubrik5utannumrering"/>
      </w:pPr>
      <w:r w:rsidRPr="00721738">
        <w:t>13</w:t>
      </w:r>
      <w:r w:rsidR="00697D82">
        <w:t>6</w:t>
      </w:r>
      <w:r w:rsidRPr="00721738">
        <w:t>. Rskr. 2022/23:103</w:t>
      </w:r>
    </w:p>
    <w:p w14:paraId="017117D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25 Allmänna bidrag till kommuner</w:t>
      </w:r>
    </w:p>
    <w:p w14:paraId="6AACCBA7"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2022/23:1, bet. 2022/23:FiU3</w:t>
      </w:r>
    </w:p>
    <w:p w14:paraId="020DAE20"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61DDA224"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A238D8" w14:textId="5412D1EF"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19"/>
          <w:szCs w:val="19"/>
        </w:rPr>
      </w:pPr>
      <w:r w:rsidRPr="00721738">
        <w:rPr>
          <w:rFonts w:ascii="Times New Roman" w:hAnsi="Times New Roman"/>
          <w:sz w:val="20"/>
        </w:rPr>
        <w:t xml:space="preserve">Om </w:t>
      </w:r>
      <w:r w:rsidRPr="00721738">
        <w:rPr>
          <w:rFonts w:ascii="Times New Roman" w:hAnsi="Times New Roman"/>
          <w:i/>
          <w:iCs/>
          <w:sz w:val="20"/>
        </w:rPr>
        <w:t>statens budget inom utgiftsområde 25</w:t>
      </w:r>
      <w:r w:rsidRPr="00721738">
        <w:rPr>
          <w:rFonts w:ascii="Times New Roman" w:hAnsi="Times New Roman"/>
          <w:sz w:val="20"/>
        </w:rPr>
        <w:t xml:space="preserve">, </w:t>
      </w:r>
      <w:r w:rsidRPr="00721738">
        <w:rPr>
          <w:rFonts w:ascii="Times New Roman" w:hAnsi="Times New Roman"/>
          <w:i/>
          <w:iCs/>
          <w:sz w:val="20"/>
        </w:rPr>
        <w:t>anslagen för 2023</w:t>
      </w:r>
      <w:r w:rsidRPr="00721738">
        <w:rPr>
          <w:rFonts w:ascii="Times New Roman" w:hAnsi="Times New Roman"/>
          <w:sz w:val="20"/>
        </w:rPr>
        <w:t>: Den 22 december 2022 beslutade regeringen regleringsbrev för budget</w:t>
      </w:r>
      <w:r w:rsidR="0050164F">
        <w:rPr>
          <w:rFonts w:ascii="Times New Roman" w:hAnsi="Times New Roman"/>
          <w:sz w:val="20"/>
        </w:rPr>
        <w:softHyphen/>
      </w:r>
      <w:r w:rsidRPr="00721738">
        <w:rPr>
          <w:rFonts w:ascii="Times New Roman" w:hAnsi="Times New Roman"/>
          <w:sz w:val="20"/>
        </w:rPr>
        <w:t>året 2023 avseende anslagen 1:1, 1:2, 1:3 och 1:5 inom utgiftsområde 25 respektive anslaget 1:4 inom utgiftsområde 25. Punkten är slutbehandlad.</w:t>
      </w:r>
    </w:p>
    <w:p w14:paraId="006B60F5" w14:textId="48D0F26B" w:rsidR="00721738" w:rsidRPr="00721738" w:rsidRDefault="00721738" w:rsidP="00DA05ED">
      <w:pPr>
        <w:pStyle w:val="Rubrik5utannumrering"/>
      </w:pPr>
      <w:r w:rsidRPr="00721738">
        <w:t>13</w:t>
      </w:r>
      <w:r w:rsidR="00697D82">
        <w:t>7</w:t>
      </w:r>
      <w:r w:rsidRPr="00721738">
        <w:t>. Rskr. 2022/23:104</w:t>
      </w:r>
    </w:p>
    <w:p w14:paraId="32734A1B"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26 Statsskuldsräntor m.m.</w:t>
      </w:r>
    </w:p>
    <w:p w14:paraId="0BEEC302"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w:t>
      </w:r>
      <w:r w:rsidR="00721738" w:rsidRPr="00721738">
        <w:rPr>
          <w:rFonts w:ascii="Times New Roman" w:hAnsi="Times New Roman"/>
          <w:sz w:val="20"/>
        </w:rPr>
        <w:t> 2022/23:1, bet. 2022/23</w:t>
      </w:r>
      <w:r w:rsidRPr="00721738">
        <w:rPr>
          <w:rFonts w:ascii="Times New Roman" w:hAnsi="Times New Roman"/>
          <w:sz w:val="20"/>
        </w:rPr>
        <w:t>:FiU4</w:t>
      </w:r>
    </w:p>
    <w:p w14:paraId="61BBD07F"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7D3A7322"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65FE386"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 xml:space="preserve">Om </w:t>
      </w:r>
      <w:r w:rsidRPr="00721738">
        <w:rPr>
          <w:rFonts w:ascii="Times New Roman" w:eastAsiaTheme="minorHAnsi" w:hAnsi="Times New Roman"/>
          <w:i/>
          <w:iCs/>
          <w:sz w:val="20"/>
        </w:rPr>
        <w:t>statens budget inom utgiftsområde 26</w:t>
      </w:r>
      <w:r w:rsidRPr="00721738">
        <w:rPr>
          <w:rFonts w:ascii="Times New Roman" w:eastAsiaTheme="minorHAnsi" w:hAnsi="Times New Roman"/>
          <w:sz w:val="20"/>
        </w:rPr>
        <w:t>: Den 22 december 2022 beslutade regeringen regleringsbrev för budgetåret 2023 avseende anslaget 1:2 inom utgiftsområde 26 respektive Riksgäldskontoret. Punkten är slutbehandlad.</w:t>
      </w:r>
    </w:p>
    <w:p w14:paraId="67A87567" w14:textId="7355697E" w:rsidR="00721738" w:rsidRPr="00721738" w:rsidRDefault="00721738" w:rsidP="00DA05ED">
      <w:pPr>
        <w:pStyle w:val="Rubrik5utannumrering"/>
      </w:pPr>
      <w:bookmarkStart w:id="362" w:name="_Hlk124324214"/>
      <w:r w:rsidRPr="00721738">
        <w:t>13</w:t>
      </w:r>
      <w:r w:rsidR="00697D82">
        <w:t>8</w:t>
      </w:r>
      <w:r w:rsidRPr="00721738">
        <w:t>. Rskr. 2022/23:105</w:t>
      </w:r>
    </w:p>
    <w:bookmarkEnd w:id="362"/>
    <w:p w14:paraId="44ACD592"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27 Avgiften till Europeiska unionen</w:t>
      </w:r>
    </w:p>
    <w:p w14:paraId="358A241F"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w:t>
      </w:r>
      <w:r w:rsidR="00721738" w:rsidRPr="00721738">
        <w:rPr>
          <w:rFonts w:ascii="Times New Roman" w:hAnsi="Times New Roman"/>
          <w:sz w:val="20"/>
        </w:rPr>
        <w:t>2022:23:1, bet. 2022/23:</w:t>
      </w:r>
      <w:r w:rsidRPr="00721738">
        <w:rPr>
          <w:rFonts w:ascii="Times New Roman" w:hAnsi="Times New Roman"/>
          <w:sz w:val="20"/>
        </w:rPr>
        <w:t>FiU5</w:t>
      </w:r>
    </w:p>
    <w:p w14:paraId="0F988A30"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inte slutbehandlad.</w:t>
      </w:r>
    </w:p>
    <w:p w14:paraId="69FA0D81" w14:textId="77777777" w:rsidR="00A8134E" w:rsidRPr="00721738" w:rsidRDefault="00A8134E"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E5054D" w14:textId="2EB0B5E5"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Punkt 1 om</w:t>
      </w:r>
      <w:r w:rsidRPr="00721738">
        <w:rPr>
          <w:rFonts w:ascii="Times New Roman" w:hAnsi="Times New Roman"/>
          <w:i/>
          <w:iCs/>
          <w:sz w:val="20"/>
        </w:rPr>
        <w:t xml:space="preserve"> statens budget inom utgiftsområde 27</w:t>
      </w:r>
      <w:r w:rsidRPr="00721738">
        <w:rPr>
          <w:rFonts w:ascii="Times New Roman" w:hAnsi="Times New Roman"/>
          <w:sz w:val="20"/>
        </w:rPr>
        <w:t>, a) </w:t>
      </w:r>
      <w:r w:rsidRPr="00721738">
        <w:rPr>
          <w:rFonts w:ascii="Times New Roman" w:hAnsi="Times New Roman"/>
          <w:i/>
          <w:iCs/>
          <w:sz w:val="20"/>
        </w:rPr>
        <w:t>anslaget för 2023</w:t>
      </w:r>
      <w:r w:rsidRPr="00721738">
        <w:rPr>
          <w:rFonts w:ascii="Times New Roman" w:hAnsi="Times New Roman"/>
          <w:sz w:val="20"/>
        </w:rPr>
        <w:t>: Den 22 december 2022 beslutade regeringen regleringsbrev för budget</w:t>
      </w:r>
      <w:r w:rsidR="0050164F">
        <w:rPr>
          <w:rFonts w:ascii="Times New Roman" w:hAnsi="Times New Roman"/>
          <w:sz w:val="20"/>
        </w:rPr>
        <w:softHyphen/>
      </w:r>
      <w:r w:rsidRPr="00721738">
        <w:rPr>
          <w:rFonts w:ascii="Times New Roman" w:hAnsi="Times New Roman"/>
          <w:sz w:val="20"/>
        </w:rPr>
        <w:t>året 2023 avseende</w:t>
      </w:r>
      <w:r w:rsidRPr="00721738" w:rsidDel="00B22C6D">
        <w:rPr>
          <w:rFonts w:ascii="Times New Roman" w:hAnsi="Times New Roman"/>
          <w:sz w:val="20"/>
        </w:rPr>
        <w:t xml:space="preserve"> </w:t>
      </w:r>
      <w:r w:rsidRPr="00721738">
        <w:rPr>
          <w:rFonts w:ascii="Times New Roman" w:hAnsi="Times New Roman"/>
          <w:sz w:val="20"/>
        </w:rPr>
        <w:t>anslaget 1:1 Avgiften till Europeiska unionen. Punkten är slutbehandlad.</w:t>
      </w:r>
    </w:p>
    <w:p w14:paraId="450922FB" w14:textId="77777777" w:rsidR="00721738" w:rsidRPr="00721738" w:rsidRDefault="00721738" w:rsidP="00721738">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highlight w:val="yellow"/>
        </w:rPr>
      </w:pPr>
      <w:r w:rsidRPr="00721738">
        <w:rPr>
          <w:rFonts w:ascii="Times New Roman" w:hAnsi="Times New Roman"/>
          <w:sz w:val="20"/>
        </w:rPr>
        <w:t xml:space="preserve">Punkt 1 om </w:t>
      </w:r>
      <w:r w:rsidRPr="00721738">
        <w:rPr>
          <w:rFonts w:ascii="Times New Roman" w:hAnsi="Times New Roman"/>
          <w:i/>
          <w:iCs/>
          <w:sz w:val="20"/>
        </w:rPr>
        <w:t>statens budget inom utgiftsområde 27</w:t>
      </w:r>
      <w:r w:rsidRPr="00721738">
        <w:rPr>
          <w:rFonts w:ascii="Times New Roman" w:hAnsi="Times New Roman"/>
          <w:sz w:val="20"/>
        </w:rPr>
        <w:t>, b) </w:t>
      </w:r>
      <w:r w:rsidRPr="00721738">
        <w:rPr>
          <w:rFonts w:ascii="Times New Roman" w:eastAsiaTheme="minorHAnsi" w:hAnsi="Times New Roman"/>
          <w:i/>
          <w:iCs/>
          <w:sz w:val="20"/>
        </w:rPr>
        <w:t>bemyndiganden om ekonomiska åtaganden</w:t>
      </w:r>
      <w:r w:rsidRPr="00721738">
        <w:rPr>
          <w:rFonts w:ascii="Times New Roman" w:eastAsiaTheme="minorHAnsi" w:hAnsi="Times New Roman"/>
          <w:sz w:val="20"/>
        </w:rPr>
        <w:t xml:space="preserve">: </w:t>
      </w:r>
      <w:r w:rsidRPr="00721738">
        <w:rPr>
          <w:rFonts w:ascii="Times New Roman" w:hAnsi="Times New Roman"/>
          <w:sz w:val="20"/>
        </w:rPr>
        <w:t>Avsikten är att skrivelsen i denna del ska behandlas i budgetpropositionen för 2025. Punkten är inte slutbehandlad.</w:t>
      </w:r>
    </w:p>
    <w:p w14:paraId="0A8FC004" w14:textId="79F96AFD" w:rsidR="00721738" w:rsidRPr="00721738" w:rsidRDefault="00721738" w:rsidP="00DA05ED">
      <w:pPr>
        <w:pStyle w:val="Rubrik5utannumrering"/>
        <w:rPr>
          <w:highlight w:val="yellow"/>
        </w:rPr>
      </w:pPr>
      <w:r w:rsidRPr="00721738">
        <w:t>13</w:t>
      </w:r>
      <w:r w:rsidR="00697D82">
        <w:t>9</w:t>
      </w:r>
      <w:r w:rsidRPr="00721738">
        <w:t>. Rskr. 2022/23:106</w:t>
      </w:r>
    </w:p>
    <w:p w14:paraId="47C62235" w14:textId="77777777" w:rsidR="00721738" w:rsidRPr="00721738" w:rsidRDefault="00721738" w:rsidP="0050164F">
      <w:pPr>
        <w:tabs>
          <w:tab w:val="left" w:pos="2268"/>
        </w:tabs>
        <w:overflowPunct w:val="0"/>
        <w:autoSpaceDE w:val="0"/>
        <w:autoSpaceDN w:val="0"/>
        <w:adjustRightInd w:val="0"/>
        <w:spacing w:after="0" w:line="240" w:lineRule="auto"/>
        <w:rPr>
          <w:rFonts w:ascii="Times New Roman" w:hAnsi="Times New Roman"/>
          <w:sz w:val="20"/>
        </w:rPr>
      </w:pPr>
      <w:r w:rsidRPr="00721738">
        <w:rPr>
          <w:rFonts w:ascii="Times New Roman" w:hAnsi="Times New Roman"/>
          <w:sz w:val="20"/>
        </w:rPr>
        <w:t>Stämpelskatt vid förvärv av fast egendom och tomträtter som görs vid delning av aktiebolag genom separation</w:t>
      </w:r>
    </w:p>
    <w:p w14:paraId="171B3368" w14:textId="77777777" w:rsidR="00721738" w:rsidRPr="00721738" w:rsidRDefault="00721738" w:rsidP="0050164F">
      <w:pPr>
        <w:tabs>
          <w:tab w:val="left" w:pos="2268"/>
        </w:tabs>
        <w:overflowPunct w:val="0"/>
        <w:autoSpaceDE w:val="0"/>
        <w:autoSpaceDN w:val="0"/>
        <w:adjustRightInd w:val="0"/>
        <w:spacing w:after="0" w:line="240" w:lineRule="auto"/>
        <w:rPr>
          <w:rFonts w:ascii="Times New Roman" w:hAnsi="Times New Roman"/>
          <w:sz w:val="20"/>
        </w:rPr>
      </w:pPr>
      <w:r w:rsidRPr="00721738">
        <w:rPr>
          <w:rFonts w:ascii="Times New Roman" w:hAnsi="Times New Roman"/>
          <w:sz w:val="20"/>
        </w:rPr>
        <w:t>Prop. 2022/23:11, bet. 2022/23:SkU6</w:t>
      </w:r>
    </w:p>
    <w:p w14:paraId="098FE2B1" w14:textId="77777777" w:rsidR="00A8134E" w:rsidRPr="00721738" w:rsidRDefault="00A8134E" w:rsidP="0050164F">
      <w:pPr>
        <w:tabs>
          <w:tab w:val="left" w:pos="2268"/>
        </w:tabs>
        <w:overflowPunct w:val="0"/>
        <w:autoSpaceDE w:val="0"/>
        <w:autoSpaceDN w:val="0"/>
        <w:adjustRightInd w:val="0"/>
        <w:spacing w:after="0" w:line="240" w:lineRule="auto"/>
        <w:rPr>
          <w:rFonts w:ascii="Times New Roman" w:hAnsi="Times New Roman"/>
          <w:sz w:val="20"/>
        </w:rPr>
      </w:pPr>
      <w:bookmarkStart w:id="363" w:name="_Hlk90582949"/>
      <w:r w:rsidRPr="00721738">
        <w:rPr>
          <w:rFonts w:ascii="Times New Roman" w:hAnsi="Times New Roman"/>
          <w:sz w:val="20"/>
        </w:rPr>
        <w:t>Skrivelsen är slutbehandlad.</w:t>
      </w:r>
    </w:p>
    <w:p w14:paraId="6FF865D5" w14:textId="77777777" w:rsidR="00A8134E" w:rsidRPr="00721738" w:rsidRDefault="00A8134E" w:rsidP="00721738">
      <w:pPr>
        <w:tabs>
          <w:tab w:val="left" w:pos="2268"/>
        </w:tabs>
        <w:overflowPunct w:val="0"/>
        <w:autoSpaceDE w:val="0"/>
        <w:autoSpaceDN w:val="0"/>
        <w:adjustRightInd w:val="0"/>
        <w:spacing w:after="0" w:line="240" w:lineRule="auto"/>
        <w:jc w:val="both"/>
        <w:rPr>
          <w:rFonts w:ascii="Times New Roman" w:hAnsi="Times New Roman"/>
          <w:sz w:val="20"/>
        </w:rPr>
      </w:pPr>
    </w:p>
    <w:p w14:paraId="27678BC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22 december 2022 utfärdade regeringen de lagar riksdagen antagit (SFS 1850–1852).</w:t>
      </w:r>
    </w:p>
    <w:p w14:paraId="4A6AEED8" w14:textId="590D5A1B" w:rsidR="00721738" w:rsidRPr="00721738" w:rsidRDefault="00721738" w:rsidP="00DA05ED">
      <w:pPr>
        <w:pStyle w:val="Rubrik5utannumrering"/>
      </w:pPr>
      <w:r w:rsidRPr="00721738">
        <w:t>1</w:t>
      </w:r>
      <w:r w:rsidR="00697D82">
        <w:t>40</w:t>
      </w:r>
      <w:r w:rsidRPr="00721738">
        <w:t>. Rskr. 2022/23:107</w:t>
      </w:r>
    </w:p>
    <w:p w14:paraId="0359B73A" w14:textId="77777777" w:rsidR="00721738" w:rsidRPr="00721738" w:rsidRDefault="00721738" w:rsidP="0050164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En tillfällig skatt på extraordinära vinster för vissa företag under 2023</w:t>
      </w:r>
    </w:p>
    <w:p w14:paraId="23D6EEFC" w14:textId="77777777" w:rsidR="00721738" w:rsidRPr="00721738" w:rsidRDefault="00721738" w:rsidP="0050164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2022/23:20, bet. 2022/23:SkU9</w:t>
      </w:r>
    </w:p>
    <w:p w14:paraId="079AF4E5" w14:textId="77777777" w:rsidR="00721738" w:rsidRPr="00721738" w:rsidRDefault="00721738" w:rsidP="0050164F">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p>
    <w:p w14:paraId="5EB1A345"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FD1831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22 december 2022 utfärdade regeringen den lag riksdagen antagit (SFS 1843).</w:t>
      </w:r>
    </w:p>
    <w:p w14:paraId="039F7203" w14:textId="0F575A5D" w:rsidR="00721738" w:rsidRPr="00721738" w:rsidRDefault="00721738" w:rsidP="00DA05ED">
      <w:pPr>
        <w:pStyle w:val="Rubrik5utannumrering"/>
      </w:pPr>
      <w:r w:rsidRPr="00721738">
        <w:t>1</w:t>
      </w:r>
      <w:r w:rsidR="00A666D6">
        <w:t>4</w:t>
      </w:r>
      <w:r w:rsidR="00697D82">
        <w:t>1</w:t>
      </w:r>
      <w:r w:rsidRPr="00721738">
        <w:t>. Rskr. 2022/23:109</w:t>
      </w:r>
    </w:p>
    <w:p w14:paraId="16E59058"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Statens budget för 2023</w:t>
      </w:r>
    </w:p>
    <w:p w14:paraId="7FDF3CBB"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2022/23:1, bet. 2022/23:FiU10</w:t>
      </w:r>
    </w:p>
    <w:p w14:paraId="3229DE0D"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p>
    <w:p w14:paraId="0B3865FA" w14:textId="77777777" w:rsidR="00721738" w:rsidRPr="00721738" w:rsidRDefault="00721738" w:rsidP="0072173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A1E01C0" w14:textId="28682113" w:rsidR="0074751D" w:rsidRPr="00A73977" w:rsidRDefault="00721738" w:rsidP="00B72033">
      <w:pPr>
        <w:tabs>
          <w:tab w:val="left" w:pos="2268"/>
        </w:tabs>
        <w:overflowPunct w:val="0"/>
        <w:autoSpaceDE w:val="0"/>
        <w:autoSpaceDN w:val="0"/>
        <w:adjustRightInd w:val="0"/>
        <w:spacing w:after="0" w:line="240" w:lineRule="auto"/>
        <w:jc w:val="both"/>
        <w:textAlignment w:val="baseline"/>
      </w:pPr>
      <w:r w:rsidRPr="00721738">
        <w:rPr>
          <w:rFonts w:ascii="Times New Roman" w:hAnsi="Times New Roman"/>
          <w:sz w:val="20"/>
        </w:rPr>
        <w:t>Den 19 januari 2023 beslutade regeringen att skriva av ärendet.</w:t>
      </w:r>
      <w:bookmarkEnd w:id="336"/>
      <w:bookmarkEnd w:id="363"/>
    </w:p>
    <w:p w14:paraId="4C36177D" w14:textId="77777777" w:rsidR="0074751D" w:rsidRPr="00216DDC" w:rsidRDefault="0074751D" w:rsidP="0074751D">
      <w:pPr>
        <w:pStyle w:val="Brdtextmedindrag"/>
        <w:sectPr w:rsidR="0074751D" w:rsidRPr="00216DDC" w:rsidSect="00F74809">
          <w:headerReference w:type="even" r:id="rId52"/>
          <w:headerReference w:type="default" r:id="rId53"/>
          <w:footerReference w:type="even" r:id="rId54"/>
          <w:footerReference w:type="default" r:id="rId55"/>
          <w:headerReference w:type="first" r:id="rId56"/>
          <w:footerReference w:type="first" r:id="rId57"/>
          <w:pgSz w:w="9356" w:h="13721" w:code="9"/>
          <w:pgMar w:top="794" w:right="2438" w:bottom="1191" w:left="1021" w:header="0" w:footer="709" w:gutter="0"/>
          <w:cols w:space="708"/>
          <w:docGrid w:linePitch="360"/>
        </w:sectPr>
      </w:pPr>
    </w:p>
    <w:p w14:paraId="23F58FB5" w14:textId="356F2A71" w:rsidR="006663C9" w:rsidRDefault="004F5F66" w:rsidP="003476E3">
      <w:pPr>
        <w:pStyle w:val="Rubrik2"/>
        <w:spacing w:before="0"/>
      </w:pPr>
      <w:bookmarkStart w:id="364" w:name="_Toc129250746"/>
      <w:r>
        <w:t xml:space="preserve">2.7  </w:t>
      </w:r>
      <w:r w:rsidR="006663C9">
        <w:t>Utbildningsdepartementet</w:t>
      </w:r>
      <w:bookmarkEnd w:id="364"/>
    </w:p>
    <w:p w14:paraId="5BF2DF28" w14:textId="77777777" w:rsidR="0022465A" w:rsidRDefault="0022465A" w:rsidP="0022465A">
      <w:pPr>
        <w:pStyle w:val="Rubrik3utannumrering"/>
        <w:spacing w:before="0"/>
      </w:pPr>
      <w:r>
        <w:t>Äldre riksmöten</w:t>
      </w:r>
    </w:p>
    <w:p w14:paraId="0F67EDCE" w14:textId="77777777" w:rsidR="00E0122F" w:rsidRDefault="00E0122F" w:rsidP="00F95E4F">
      <w:pPr>
        <w:pStyle w:val="Rubrik4utannumrering"/>
        <w:spacing w:before="0"/>
      </w:pPr>
      <w:r>
        <w:t>Riksmötet 2015/16</w:t>
      </w:r>
    </w:p>
    <w:p w14:paraId="211ABD5F" w14:textId="77777777" w:rsidR="0022465A" w:rsidRDefault="00E0122F" w:rsidP="0022465A">
      <w:pPr>
        <w:pStyle w:val="Rubrik5utannumrering"/>
        <w:spacing w:before="0"/>
      </w:pPr>
      <w:bookmarkStart w:id="365" w:name="_Hlk95141474"/>
      <w:r>
        <w:t>1</w:t>
      </w:r>
      <w:r w:rsidR="0022465A">
        <w:t>. Rskr. 2015/16:155</w:t>
      </w:r>
    </w:p>
    <w:bookmarkEnd w:id="365"/>
    <w:p w14:paraId="19DFAE92" w14:textId="77777777" w:rsidR="0022465A" w:rsidRDefault="0022465A" w:rsidP="0022465A">
      <w:pPr>
        <w:pStyle w:val="Brdtext"/>
        <w:jc w:val="left"/>
      </w:pPr>
      <w:r>
        <w:t>Kvalitetssäkring av högre utbildning</w:t>
      </w:r>
    </w:p>
    <w:p w14:paraId="3538CE56" w14:textId="77777777" w:rsidR="0022465A" w:rsidRDefault="0022465A" w:rsidP="0022465A">
      <w:pPr>
        <w:pStyle w:val="Brdtext"/>
        <w:jc w:val="left"/>
      </w:pPr>
      <w:r>
        <w:t>Skr. 2015/16:76, bet. 2015/16:UbU9</w:t>
      </w:r>
    </w:p>
    <w:p w14:paraId="5F509507" w14:textId="6DBD88E7" w:rsidR="0022465A" w:rsidRDefault="0022465A" w:rsidP="0022465A">
      <w:pPr>
        <w:pStyle w:val="Brdtext"/>
        <w:jc w:val="left"/>
      </w:pPr>
      <w:r>
        <w:t>Motioner från allmänna motionstiderna 2014/15 och 2015/16</w:t>
      </w:r>
    </w:p>
    <w:p w14:paraId="31721AF1" w14:textId="77777777" w:rsidR="0022465A" w:rsidRDefault="0022465A" w:rsidP="0022465A">
      <w:pPr>
        <w:pStyle w:val="Brdtext"/>
        <w:jc w:val="left"/>
        <w:rPr>
          <w:lang w:val="es-ES"/>
        </w:rPr>
      </w:pPr>
      <w:r>
        <w:rPr>
          <w:lang w:val="es-ES"/>
        </w:rPr>
        <w:t>Tidigare redovisad, se skr. 2016/17:75 (U 16), 2017/18:75 (U 11), 2018/19:75 (U 8</w:t>
      </w:r>
      <w:r w:rsidR="00E0122F">
        <w:rPr>
          <w:lang w:val="es-ES"/>
        </w:rPr>
        <w:t>), 2019/20:75 (U 5</w:t>
      </w:r>
      <w:r w:rsidR="004B7996">
        <w:rPr>
          <w:lang w:val="es-ES"/>
        </w:rPr>
        <w:t>), 2020/21:75 (U 3) och 2021/22:75 (U 1</w:t>
      </w:r>
      <w:r>
        <w:rPr>
          <w:lang w:val="es-ES"/>
        </w:rPr>
        <w:t>).</w:t>
      </w:r>
    </w:p>
    <w:p w14:paraId="01804A86" w14:textId="77777777" w:rsidR="004B7996" w:rsidRDefault="004B7996" w:rsidP="004B7996">
      <w:pPr>
        <w:pStyle w:val="Brdtext"/>
        <w:jc w:val="left"/>
      </w:pPr>
      <w:r>
        <w:t>Skrivelsen är slutbehandlad.</w:t>
      </w:r>
    </w:p>
    <w:p w14:paraId="31B7A849" w14:textId="77777777" w:rsidR="004B7996" w:rsidRDefault="004B7996" w:rsidP="004B7996">
      <w:pPr>
        <w:pStyle w:val="Brdtextmedindrag"/>
        <w:ind w:firstLine="0"/>
      </w:pPr>
    </w:p>
    <w:p w14:paraId="6DBFB56F" w14:textId="2C169AA8" w:rsidR="004B7996" w:rsidRPr="00EE3689" w:rsidRDefault="004B7996" w:rsidP="004B7996">
      <w:pPr>
        <w:pStyle w:val="Brdtextmedindrag"/>
        <w:ind w:firstLine="0"/>
      </w:pPr>
      <w:r w:rsidRPr="0001752C">
        <w:rPr>
          <w:iCs/>
        </w:rPr>
        <w:t>Punkt 6</w:t>
      </w:r>
      <w:r>
        <w:t> om</w:t>
      </w:r>
      <w:r>
        <w:rPr>
          <w:i/>
        </w:rPr>
        <w:t xml:space="preserve"> jämförelser av utbildningars kvalitet</w:t>
      </w:r>
      <w:r>
        <w:t>*:</w:t>
      </w:r>
      <w:r>
        <w:rPr>
          <w:i/>
        </w:rPr>
        <w:t xml:space="preserve"> </w:t>
      </w:r>
      <w:r w:rsidRPr="00EE3689">
        <w:rPr>
          <w:rStyle w:val="BrdtextChar"/>
        </w:rPr>
        <w:t>Riksdagen har till</w:t>
      </w:r>
      <w:r w:rsidRPr="00EE3689">
        <w:rPr>
          <w:rStyle w:val="BrdtextChar"/>
        </w:rPr>
        <w:softHyphen/>
        <w:t>kännagett för regeringen att riksdagen ställer sig bakom det som utskottet anför om att regeringen ska se över hur utbildningars kvalitet ska kunna jämföras mellan olika lärosäten (bet. 2015/16:UbU9 s. 19 f.). Den 17 mars 2016 beslutade regeringen om ändring av regleringsbrev för budgetåret 2016 avseende Universitetskanslersämbetet. Myndigheten fick då i uppdrag att vidareutveckla och implementera ett nytt system för kvalitets</w:t>
      </w:r>
      <w:r w:rsidRPr="00EE3689">
        <w:rPr>
          <w:rStyle w:val="BrdtextChar"/>
        </w:rPr>
        <w:softHyphen/>
        <w:t>säkring av högre utbildning i enlighet med de bedömningar som rege</w:t>
      </w:r>
      <w:r w:rsidRPr="00EE3689">
        <w:rPr>
          <w:rStyle w:val="BrdtextChar"/>
        </w:rPr>
        <w:softHyphen/>
        <w:t>ringen gör i den skrivelse som nu aktuell riksdagsskrivelse avser (Kvali</w:t>
      </w:r>
      <w:r w:rsidRPr="00EE3689">
        <w:rPr>
          <w:rStyle w:val="BrdtextChar"/>
        </w:rPr>
        <w:softHyphen/>
        <w:t>tets</w:t>
      </w:r>
      <w:r w:rsidRPr="00EE3689">
        <w:rPr>
          <w:rStyle w:val="BrdtextChar"/>
        </w:rPr>
        <w:softHyphen/>
        <w:t>säkring av högre utbildning [skr.</w:t>
      </w:r>
      <w:r>
        <w:rPr>
          <w:rStyle w:val="BrdtextChar"/>
        </w:rPr>
        <w:t xml:space="preserve"> </w:t>
      </w:r>
      <w:r w:rsidRPr="00EE3689">
        <w:rPr>
          <w:rStyle w:val="BrdtextChar"/>
        </w:rPr>
        <w:t>2015/16:76]). I upp</w:t>
      </w:r>
      <w:r w:rsidRPr="00EE3689">
        <w:rPr>
          <w:rStyle w:val="BrdtextChar"/>
        </w:rPr>
        <w:softHyphen/>
        <w:t>draget ingick att föreslå hur utbildningars kvalitet ska kunna jämföras mellan olika universitet och högskolor. Uppdraget redovisades till Rege</w:t>
      </w:r>
      <w:r w:rsidRPr="00EE3689">
        <w:rPr>
          <w:rStyle w:val="BrdtextChar"/>
        </w:rPr>
        <w:softHyphen/>
        <w:t>ringskansliet (Utbildningsdepartementet) i oktober 2016 (U2016/01132, U2016/01349). Sedan dess genomför Universitetskanslersämbetet löpande olika slags kvalitets</w:t>
      </w:r>
      <w:r w:rsidRPr="00EE3689">
        <w:rPr>
          <w:rStyle w:val="BrdtextChar"/>
        </w:rPr>
        <w:softHyphen/>
        <w:t>granskningar och informerar om resultaten av granskningarna. Av de europeiska principerna för kvalitets</w:t>
      </w:r>
      <w:r w:rsidRPr="00EE3689">
        <w:rPr>
          <w:rStyle w:val="BrdtextChar"/>
        </w:rPr>
        <w:softHyphen/>
        <w:t>säkring av högre utbildning (ESG) framgår att lärosätena bör publicera resultaten av de granskningar som de själva genomför, och Universi</w:t>
      </w:r>
      <w:r w:rsidRPr="00EE3689">
        <w:rPr>
          <w:rStyle w:val="BrdtextChar"/>
        </w:rPr>
        <w:softHyphen/>
      </w:r>
      <w:r w:rsidRPr="00EE3689">
        <w:rPr>
          <w:rStyle w:val="BrdtextChar"/>
        </w:rPr>
        <w:softHyphen/>
        <w:t>tets</w:t>
      </w:r>
      <w:r w:rsidRPr="00EE3689">
        <w:rPr>
          <w:rStyle w:val="BrdtextChar"/>
        </w:rPr>
        <w:softHyphen/>
        <w:t>kanslers</w:t>
      </w:r>
      <w:r w:rsidRPr="00EE3689">
        <w:rPr>
          <w:rStyle w:val="BrdtextChar"/>
        </w:rPr>
        <w:softHyphen/>
        <w:t>ämbetet granskar att så görs inom ramen för gransk</w:t>
      </w:r>
      <w:r w:rsidRPr="00EE3689">
        <w:rPr>
          <w:rStyle w:val="BrdtextChar"/>
        </w:rPr>
        <w:softHyphen/>
        <w:t>ningarna av lärosätenas kvalitets</w:t>
      </w:r>
      <w:r w:rsidRPr="00EE3689">
        <w:rPr>
          <w:rStyle w:val="BrdtextChar"/>
        </w:rPr>
        <w:softHyphen/>
        <w:t>säkrings</w:t>
      </w:r>
      <w:r w:rsidRPr="00EE3689">
        <w:rPr>
          <w:rStyle w:val="BrdtextChar"/>
        </w:rPr>
        <w:softHyphen/>
        <w:t>system. Vidare finns information om lärosätena och olika utbildningar genom både den statistik som Universitetskanslersämbetet publicerar och genom Universitets- och högskolerådets studie</w:t>
      </w:r>
      <w:r w:rsidRPr="00EE3689">
        <w:rPr>
          <w:rStyle w:val="BrdtextChar"/>
        </w:rPr>
        <w:softHyphen/>
        <w:t>information.</w:t>
      </w:r>
      <w:r>
        <w:rPr>
          <w:rStyle w:val="BrdtextChar"/>
        </w:rPr>
        <w:t xml:space="preserve"> Regeringen bedömde i budgetpropositionen för 2023 (prop. 2022/23:1, </w:t>
      </w:r>
      <w:r w:rsidRPr="00BE682C">
        <w:t>utg.omr. 16, avsnitt</w:t>
      </w:r>
      <w:r>
        <w:t xml:space="preserve"> 5.4</w:t>
      </w:r>
      <w:r w:rsidR="0010162C">
        <w:t>,</w:t>
      </w:r>
      <w:r>
        <w:t xml:space="preserve"> s. 115 f</w:t>
      </w:r>
      <w:r>
        <w:rPr>
          <w:rStyle w:val="BrdtextChar"/>
        </w:rPr>
        <w:t>) att de vidtagna åtgärderna är de mest ändamålsenliga och att tillkännagivandet därmed får anses slutbehandlat. Riksdagens beslutade i enlighet med regeringens förslag i budgetpropositionen (bet. 2022/23:UbU1, rskr. 2022/23:108). Punkten är slutbehandlad.</w:t>
      </w:r>
    </w:p>
    <w:p w14:paraId="6EA06283" w14:textId="77777777" w:rsidR="0022465A" w:rsidRDefault="00E0122F" w:rsidP="0022465A">
      <w:pPr>
        <w:pStyle w:val="Rubrik5utannumrering"/>
      </w:pPr>
      <w:r>
        <w:t>2</w:t>
      </w:r>
      <w:r w:rsidR="0022465A">
        <w:t>. Rskr. 2015/16:169</w:t>
      </w:r>
    </w:p>
    <w:p w14:paraId="19F03580" w14:textId="77777777" w:rsidR="0022465A" w:rsidRDefault="0022465A" w:rsidP="0022465A">
      <w:pPr>
        <w:pStyle w:val="Brdtextmedindrag"/>
        <w:ind w:firstLine="0"/>
        <w:jc w:val="left"/>
      </w:pPr>
      <w:r>
        <w:t>Gymnasieskolan</w:t>
      </w:r>
    </w:p>
    <w:p w14:paraId="2F41375C" w14:textId="77777777" w:rsidR="0022465A" w:rsidRDefault="0022465A" w:rsidP="0022465A">
      <w:pPr>
        <w:pStyle w:val="Brdtextmedindrag"/>
        <w:ind w:firstLine="0"/>
        <w:jc w:val="left"/>
      </w:pPr>
      <w:r>
        <w:t>Motioner från allmänna motionstiden 2015/16, bet. 2015/16:UbU13</w:t>
      </w:r>
    </w:p>
    <w:p w14:paraId="73F57F50" w14:textId="0A67D879" w:rsidR="0022465A" w:rsidRDefault="0022465A" w:rsidP="0022465A">
      <w:pPr>
        <w:pStyle w:val="Brdtextmedindrag"/>
        <w:ind w:firstLine="0"/>
        <w:jc w:val="left"/>
        <w:rPr>
          <w:lang w:val="es-ES"/>
        </w:rPr>
      </w:pPr>
      <w:r>
        <w:rPr>
          <w:lang w:val="es-ES"/>
        </w:rPr>
        <w:t>Tidigare redovisad, se skr. 2016/17:75 (U 18),</w:t>
      </w:r>
      <w:r w:rsidDel="00B07B9E">
        <w:rPr>
          <w:lang w:val="es-ES"/>
        </w:rPr>
        <w:t xml:space="preserve"> </w:t>
      </w:r>
      <w:r>
        <w:rPr>
          <w:lang w:val="es-ES"/>
        </w:rPr>
        <w:t>2017/18:75 (U 13), 2018/19:75 (U 10</w:t>
      </w:r>
      <w:r w:rsidR="00E0122F">
        <w:rPr>
          <w:lang w:val="es-ES"/>
        </w:rPr>
        <w:t>), 2019/20:75 (U 6</w:t>
      </w:r>
      <w:r w:rsidR="004B7996">
        <w:rPr>
          <w:lang w:val="es-ES"/>
        </w:rPr>
        <w:t>),</w:t>
      </w:r>
      <w:r w:rsidR="00A2175A">
        <w:rPr>
          <w:lang w:val="es-ES"/>
        </w:rPr>
        <w:t xml:space="preserve"> </w:t>
      </w:r>
      <w:r w:rsidR="004B7996">
        <w:rPr>
          <w:lang w:val="es-ES"/>
        </w:rPr>
        <w:t>2020/21:75 (U 4) och 2021/22:75 (U 2</w:t>
      </w:r>
      <w:r w:rsidR="00E0122F">
        <w:rPr>
          <w:lang w:val="es-ES"/>
        </w:rPr>
        <w:t>)</w:t>
      </w:r>
      <w:r w:rsidR="0098226A">
        <w:rPr>
          <w:lang w:val="es-ES"/>
        </w:rPr>
        <w:t>.</w:t>
      </w:r>
    </w:p>
    <w:p w14:paraId="2C22176D" w14:textId="77777777" w:rsidR="004B7996" w:rsidRDefault="004B7996" w:rsidP="004B7996">
      <w:pPr>
        <w:pStyle w:val="Brdtextmedindrag"/>
        <w:ind w:firstLine="0"/>
        <w:jc w:val="left"/>
      </w:pPr>
      <w:r>
        <w:t>Skrivelsen är inte slutbehandlad.</w:t>
      </w:r>
    </w:p>
    <w:p w14:paraId="32E971B6" w14:textId="77777777" w:rsidR="004B7996" w:rsidRDefault="004B7996" w:rsidP="004B7996">
      <w:pPr>
        <w:pStyle w:val="Brdtextmedindrag"/>
        <w:ind w:firstLine="0"/>
      </w:pPr>
    </w:p>
    <w:p w14:paraId="40BC270A" w14:textId="26BA47F7" w:rsidR="004B7996" w:rsidRDefault="004B7996" w:rsidP="004B7996">
      <w:pPr>
        <w:pStyle w:val="Brdtext"/>
      </w:pPr>
      <w:r>
        <w:t xml:space="preserve">Punkt 6 om </w:t>
      </w:r>
      <w:r>
        <w:rPr>
          <w:i/>
        </w:rPr>
        <w:t>breddad och förstärkt gymnasial lärlingsutbildning*</w:t>
      </w:r>
      <w:r>
        <w:t>: Riks</w:t>
      </w:r>
      <w:r>
        <w:softHyphen/>
        <w:t>dagen har tillkännagett för regeringen att riksdagen ställer sig bakom det som utskottet anför om att regeringen ska utreda om en breddad och förstärkt gymnasial lärlingsutbildning kan införas och vilka konsekvenser det skulle medföra (bet. 2015/16:UbU13 s. 13 f.). Den 20 mars 2014 gav rege</w:t>
      </w:r>
      <w:r>
        <w:softHyphen/>
        <w:t>ringen genom tilläggsdirektiv Yrkesprogramsutredningen (U 2014:01) i uppdrag att analysera om det finns intresse och förut</w:t>
      </w:r>
      <w:r>
        <w:softHyphen/>
        <w:t>sättningar för en försöksverksamhet med branschlärlingar, dvs. gymnasial lärlingsutbildning med större inflytande och ansvar för branscher och arbetsgivare (dir. 2014:50). Utredningen slutredovisade sitt uppdrag den 16 november 2015 i slutbetänkandet Välja yrke (SOU 2015:97). Utred</w:t>
      </w:r>
      <w:r>
        <w:softHyphen/>
        <w:t>ningen förde i tät kontakt med ett flertal branschorganisationer dis</w:t>
      </w:r>
      <w:r>
        <w:softHyphen/>
        <w:t>kussioner om hur den gymnasiala lärlingsutbildningen kan utvecklas. Utredningen bedömde att det inte fanns något större intresse för att utveckla en lärlingsmodell av centraleuropeiskt snitt där lärlingen rekry</w:t>
      </w:r>
      <w:r>
        <w:softHyphen/>
        <w:t>teras och anställs av arbetsgivaren för att få hela sin utbildning på arbets</w:t>
      </w:r>
      <w:r>
        <w:softHyphen/>
        <w:t>platsen. Branschorganisationer efterfrågade i stället möjligheter att ta större ansvar för vissa yrkesutbildningar med stor betydelse för arbets</w:t>
      </w:r>
      <w:r>
        <w:softHyphen/>
        <w:t>marknaden som i dag riskerar att nedprioriteras inom utbildningssystemet. Detta ledde fram till att utredningen i slutbetänkandet föreslog en försöksverksamhet med branschskolor. Betänkandet remitterades och den 23 mars 2017 beslutade regeringen propositionen En försöksverksamhet med branschskolor (prop. 2016/17:161). Regeringen redogjorde där för tillkännagivandet och kom till slutsatsen att det inte bör utredas vidare om en breddad och förstärkt gymnasial lärlingsutbildning kan införas. Tillkännagivandet ansågs därmed slutbehandlat. Tillkännagivandet nämndes inte särskilt i samband med utbildningsutskottets behandling av propositionen (bet. 2016/17:UbU21) och riksdagen beslutade den 14 juni 2017 i enlighet med förslaget i propositionen (rskr. 2016/17:319). Utbild</w:t>
      </w:r>
      <w:r>
        <w:softHyphen/>
        <w:t>ningsutskottet har därefter framfört att det alltjämt anser att en lärlingsut</w:t>
      </w:r>
      <w:r>
        <w:softHyphen/>
        <w:t>bildning är en viktig del i utbildningssystemet och att tillkännagivandet inte är tillgodosett (bet. 2017/18:KU21, yttr. 2017/18:UbU5y, rskr. 2017/18:326). Regeringen konstaterade i budgetpropositionen för 2019 (prop. 2018/19:1 utg.omr. 16 avsnitt 4.3.3 s. 110) att punkten åter är öppen. Regeringen har den 20 februari 2020 uppdragit åt Statens skolverk att redovisa en analys av utvecklingen av den gymnasiala lärlingsutbildningen. Skol</w:t>
      </w:r>
      <w:r>
        <w:softHyphen/>
        <w:t xml:space="preserve">verket skulle också, om det bedömdes lämpligt, föreslå hur lärlingsutbildningen kan utvecklas vidare samt lämna förslag på fortsatt hantering (U2020/00527/S). Skolverket redovisade uppdraget den 28 maj 2021 (U2021/02840). Av Skolverkets redovisning framgår att myndigheten anser att nuvarande form av lärlingsutbildningen i huvudsak bör behållas oförändrad, men Skolverket lämnar samtidigt förslag på åtgärder för att utveckla lärlingsutbildningen. Ärendet bereds i Regeringskansliet. I skrivelse 2021/22:75 angav regeringen att avsikten var att frågan skulle behandlas i budgetpropositionen för 2023. </w:t>
      </w:r>
      <w:r>
        <w:rPr>
          <w:rFonts w:eastAsia="Garamond"/>
        </w:rPr>
        <w:t>I budgetpropositionen för 2023 (</w:t>
      </w:r>
      <w:r>
        <w:t xml:space="preserve">prop. 2022/23:1, </w:t>
      </w:r>
      <w:r>
        <w:rPr>
          <w:rFonts w:eastAsia="Garamond"/>
        </w:rPr>
        <w:t>utg. omr. 16 avsnitt 3.5.4, s. 64) angav regeringen att den bedömer att ytterligare överväganden behöver göras</w:t>
      </w:r>
      <w:r w:rsidR="001C7410">
        <w:rPr>
          <w:rFonts w:eastAsia="Garamond"/>
        </w:rPr>
        <w:t>. Regeringen avser</w:t>
      </w:r>
      <w:r>
        <w:rPr>
          <w:rFonts w:eastAsia="Garamond"/>
        </w:rPr>
        <w:t xml:space="preserve"> därför att återkomma i frågan</w:t>
      </w:r>
      <w:r w:rsidR="001C7410">
        <w:rPr>
          <w:rFonts w:eastAsia="Garamond"/>
        </w:rPr>
        <w:t xml:space="preserve"> så snart som möjligt</w:t>
      </w:r>
      <w:r>
        <w:rPr>
          <w:rFonts w:eastAsia="Garamond"/>
        </w:rPr>
        <w:t xml:space="preserve">. </w:t>
      </w:r>
      <w:r>
        <w:t>Punkten är inte slutbehandlad.</w:t>
      </w:r>
    </w:p>
    <w:p w14:paraId="0D326EE5" w14:textId="77777777" w:rsidR="004B7996" w:rsidRDefault="004B7996" w:rsidP="004B7996">
      <w:pPr>
        <w:pStyle w:val="Rubrik5utannumrering"/>
      </w:pPr>
      <w:r>
        <w:t>3. Rskr. 2015/16:228</w:t>
      </w:r>
    </w:p>
    <w:p w14:paraId="62D50CDF" w14:textId="77777777" w:rsidR="004B7996" w:rsidRDefault="004B7996" w:rsidP="004B7996">
      <w:pPr>
        <w:pStyle w:val="Brdtext"/>
        <w:jc w:val="left"/>
      </w:pPr>
      <w:r>
        <w:t>Skolväsendet</w:t>
      </w:r>
    </w:p>
    <w:p w14:paraId="225BC45E" w14:textId="77777777" w:rsidR="004B7996" w:rsidRDefault="004B7996" w:rsidP="004B7996">
      <w:pPr>
        <w:pStyle w:val="Brdtext"/>
        <w:jc w:val="left"/>
      </w:pPr>
      <w:r>
        <w:t>Motioner från allmänna motionstiden 2014/15 och 2015/16, bet. 2015/16:UbU14</w:t>
      </w:r>
    </w:p>
    <w:p w14:paraId="35891F91" w14:textId="77777777" w:rsidR="004B7996" w:rsidRDefault="004B7996" w:rsidP="004B7996">
      <w:pPr>
        <w:pStyle w:val="Brdtext"/>
        <w:jc w:val="left"/>
        <w:rPr>
          <w:lang w:val="es-ES"/>
        </w:rPr>
      </w:pPr>
      <w:r>
        <w:rPr>
          <w:lang w:val="es-ES"/>
        </w:rPr>
        <w:t>Tidigare redovisad, se skr. 2016/17:75 (U 20), 2017/18:75 (U 14), 2018/19:75 (U 11), 2019/20:75 (U 7), 2020/21:75 (U 5)</w:t>
      </w:r>
      <w:r w:rsidRPr="00042017">
        <w:rPr>
          <w:lang w:val="es-ES"/>
        </w:rPr>
        <w:t xml:space="preserve"> och 2021/22:75 (U 3).</w:t>
      </w:r>
    </w:p>
    <w:p w14:paraId="688CDA36" w14:textId="77777777" w:rsidR="004B7996" w:rsidRDefault="004B7996" w:rsidP="004B7996">
      <w:pPr>
        <w:pStyle w:val="Brdtext"/>
        <w:jc w:val="left"/>
      </w:pPr>
      <w:r w:rsidRPr="00E529AA">
        <w:t>Skrivelsen är inte slutbehandlad.</w:t>
      </w:r>
      <w:r>
        <w:t xml:space="preserve"> </w:t>
      </w:r>
    </w:p>
    <w:p w14:paraId="7E9C2FF7" w14:textId="77777777" w:rsidR="004B7996" w:rsidRDefault="004B7996" w:rsidP="004B7996">
      <w:pPr>
        <w:pStyle w:val="Brdtextmedindrag"/>
        <w:ind w:firstLine="0"/>
      </w:pPr>
    </w:p>
    <w:p w14:paraId="48E91B94" w14:textId="0387F99B" w:rsidR="004B7996" w:rsidRDefault="004B7996" w:rsidP="00D04522">
      <w:pPr>
        <w:pStyle w:val="Brdtextmedindrag"/>
        <w:ind w:firstLine="0"/>
      </w:pPr>
      <w:r>
        <w:t xml:space="preserve">Punkt 10 om </w:t>
      </w:r>
      <w:r>
        <w:rPr>
          <w:i/>
        </w:rPr>
        <w:t>skolavslutningar och andra traditionella högtider</w:t>
      </w:r>
      <w:r>
        <w:t>*: Riks</w:t>
      </w:r>
      <w:r>
        <w:softHyphen/>
        <w:t>dagen har tillkännagett för regeringen att riksdagen ställer sig bakom det som utskottet anför om att det ska införas ett undantag från 1 kap. 6 § skollagen (2010:800) med innebörden att konfessionella inslag ska få förekomma i offentliga skolor, i annan utbildning än undervisning, vid vissa tillfällen i samband med firandet av skolavslutningar och andra traditionella högtider (bet. 2015/16:UbU14 s. 44 f.). Under hösten 2016 fördes samtal om skolor med konfessionell inriktning m.m. med Modera</w:t>
      </w:r>
      <w:r>
        <w:softHyphen/>
        <w:t>terna, Centerpartiet, Liberalerna och Kristdemokraterna. Regeringen bedömde i propositionen En skyldighet att erbjuda lovskola (prop. 2016/17:156) att frågan om konfessionella inslag vid skolavslutningar och andra traditionella högtider måste utredas ytterligare. Bedömningen gjordes bl.a. mot bakgrund av den remisskritik som framfördes när pro</w:t>
      </w:r>
      <w:r>
        <w:softHyphen/>
        <w:t>memorian Vissa skollagsfrågor – Del 2 (U2014/05176/S) remitterades 2014. I promemorian fanns ett förslag med innebörden att det, när det gäller verksamhet med offentlig huvudman, ska införas en möjlighet att låta utbildningen innehålla enstaka inslag med konfessionell prägel som syftar till att överföra och utveckla traditioner som är en del av samhällets kulturarv. Den 8 mars 2018 beslutade regeringen att ge en särskild utredare i uppdrag att bl.a. undersöka om det finns behov av att ändra i skollagen för att kunna göra undantag från förbudet mot konfessionella inslag, oavsett huvudman och inriktning, i samband med firandet av skol</w:t>
      </w:r>
      <w:r>
        <w:softHyphen/>
        <w:t>avslut</w:t>
      </w:r>
      <w:r>
        <w:softHyphen/>
        <w:t>ningar och andra traditionella högtider och, om så bedöms vara fallet, analysera hur ett förslag till sådan ändring förhåller sig till bestämmelser som ger uttryck för skolans värdegrund (U 2018:02, dir. 2018:15). Upp</w:t>
      </w:r>
      <w:r>
        <w:softHyphen/>
        <w:t>draget skulle redovisas senast den 31 maj 2019 (dir. 2018:59). Utred</w:t>
      </w:r>
      <w:r>
        <w:softHyphen/>
        <w:t>ningen fick genom dir. 2019:25 ett utvidgat uppdrag och förlängd redovisningstid till den 19 december 2019. Den 8 januari 2020 över</w:t>
      </w:r>
      <w:r>
        <w:softHyphen/>
        <w:t>lämnades utredningens betänkande Nya regler för skolor med konfes</w:t>
      </w:r>
      <w:r>
        <w:softHyphen/>
        <w:t xml:space="preserve">sionell inriktning (SOU 2019:64). Betänkandet har remitterats och regeringen beslutade den 17 mars </w:t>
      </w:r>
      <w:r w:rsidRPr="00BC4729">
        <w:t>2022</w:t>
      </w:r>
      <w:r>
        <w:t xml:space="preserve"> propositionen Tydligare krav på fristående förskolor, skolor och fritidshem</w:t>
      </w:r>
      <w:r w:rsidRPr="00D32088">
        <w:t xml:space="preserve"> </w:t>
      </w:r>
      <w:r>
        <w:t xml:space="preserve">med </w:t>
      </w:r>
      <w:r w:rsidRPr="00D32088">
        <w:t>konfessionell in</w:t>
      </w:r>
      <w:r>
        <w:t xml:space="preserve">riktning (prop. 2021/22:157). </w:t>
      </w:r>
      <w:r w:rsidRPr="00936F57">
        <w:t>I propositionen redovisas att utredningen bedömt att tillkännagivandet har gjorts mot bakgrund av en relativt bred förståelse av vad som utgör konfessionella inslag, t.ex. att varje besök i en gudstjänst</w:t>
      </w:r>
      <w:r>
        <w:softHyphen/>
      </w:r>
      <w:r w:rsidRPr="00936F57">
        <w:t>lokal skulle utgöra ett konfessionellt inslag.</w:t>
      </w:r>
      <w:r>
        <w:t xml:space="preserve"> I propositionen föreslogs en definition i skollagen av konfessionella inslag som innebär att med sådana inslag avses bekännande eller förkunnande inslag som tillhör en viss religion och som initieras och genomförs av huvudmannen eller på dennes uppdrag. Definitionen tydliggör att förskolor, skolor och fritids</w:t>
      </w:r>
      <w:r>
        <w:softHyphen/>
        <w:t>hem med offentlig huvudman har möjlighet att genomföra avslutningar och upp</w:t>
      </w:r>
      <w:r>
        <w:softHyphen/>
        <w:t xml:space="preserve">märksamma traditionella högtider i gudstjänstlokaler, så länge det inte förekommer konfessionella inslag enligt den nya definitionen. </w:t>
      </w:r>
      <w:r w:rsidRPr="006D1FC0">
        <w:t xml:space="preserve">Regeringen </w:t>
      </w:r>
      <w:r>
        <w:t>bedömde i propositionen att det inte behöver göras något undantag från förbudet mot konfessionella inslag i utbildning hos en offentlig huvudman för att tillgodose gillkännagivandet och att till</w:t>
      </w:r>
      <w:r>
        <w:softHyphen/>
        <w:t xml:space="preserve">kännagivandet därmed får anses slutbehandlat. </w:t>
      </w:r>
      <w:r w:rsidRPr="00936F57">
        <w:t>Riksdagen beslutade den 15 juni 2022 i enlighet med förslagen i propositionen</w:t>
      </w:r>
      <w:r>
        <w:t>.</w:t>
      </w:r>
      <w:r w:rsidRPr="00936F57">
        <w:t xml:space="preserve"> </w:t>
      </w:r>
      <w:r>
        <w:t>Riksdagen har inte haft några synpunkter på regeringens hantering av tillkännagivandet (</w:t>
      </w:r>
      <w:r w:rsidRPr="00EB4A80">
        <w:t>bet. 2021/22:UbU29, rskr.</w:t>
      </w:r>
      <w:r>
        <w:t xml:space="preserve"> </w:t>
      </w:r>
      <w:r w:rsidRPr="00B60402">
        <w:t>2021/22:397</w:t>
      </w:r>
      <w:r>
        <w:t>). Punkten är slutbehandlad.</w:t>
      </w:r>
    </w:p>
    <w:p w14:paraId="31D3D88E" w14:textId="61AD9FDE" w:rsidR="004B7996" w:rsidRPr="003929D4" w:rsidRDefault="004B7996" w:rsidP="003929D4">
      <w:pPr>
        <w:pStyle w:val="Brdtextmedindrag"/>
      </w:pPr>
      <w:r w:rsidRPr="003929D4">
        <w:t xml:space="preserve">Punkt 30 om </w:t>
      </w:r>
      <w:r w:rsidRPr="00537B0C">
        <w:rPr>
          <w:i/>
          <w:iCs/>
        </w:rPr>
        <w:t>digitaliserade nationella prov med extern rättning</w:t>
      </w:r>
      <w:r w:rsidRPr="003929D4">
        <w:t>*: Riksdagen har tillkännagett för regeringen att riksdagen ställer sig bakom det som utskottet anför om att digitaliserade nationella prov med extern rättning ska införas (bet. 2015/16:UbU14 s. 116 f.). I mars 2016 lämnade Utredningen om nationella prov (U 2015:02) betänkandet Likvärdigt, rättssäkert och effektivt – ett nytt nationellt system för kunskapsbedöm</w:t>
      </w:r>
      <w:r w:rsidRPr="003929D4">
        <w:softHyphen/>
        <w:t>ning (SOU 2016:25). Utredningen föreslog en stegvis digitalisering av nationella prov och en mer likvärdig bedömning av proven. Betänkandet remitterades och den 14 sep</w:t>
      </w:r>
      <w:r w:rsidRPr="003929D4">
        <w:softHyphen/>
        <w:t>tember 2017 beslutade regeringen propositionen Nationella prov – rättvi</w:t>
      </w:r>
      <w:r w:rsidRPr="003929D4">
        <w:softHyphen/>
        <w:t>sa, likvärdiga, digitala (prop. 2017/18:14). Regeringen bedömde i propo</w:t>
      </w:r>
      <w:r w:rsidRPr="003929D4">
        <w:softHyphen/>
        <w:t>sitionen att tillkännagivandet om att digitaliserade nationella prov ska införas är slutbehandlat. Riksdagen beslutade den 15 november 2017 i enlighet med förslagen i propositionen (bet. 2017/18:UbU5, rskr. 2017/18:44). Utbildning</w:t>
      </w:r>
      <w:r w:rsidRPr="003929D4">
        <w:softHyphen/>
        <w:t>sutskottet har konstaterat att frågan inte har han</w:t>
      </w:r>
      <w:r w:rsidRPr="003929D4">
        <w:softHyphen/>
        <w:t xml:space="preserve">terats i enlighet med riksdagens tillkännagivande och att det därmed inte är tillgodosett (bet. 2017/18:KU21, yttr. 2017/18:UbU5y, rskr. 2017/18:326). Regeringen konstaterade i budgetpropositionen för 2019 (prop. 2018/19:1 utg.omr. 16 avsnitt 4.3.3 s. 110 f.) att punkten åter är öppen. Den 7 november 2019 beslutade regeringen om ändring av regleringsbrevet för budgetåret 2019 avseende Statens skolverk (U2019/03690). Myndigheten fick då i uppdrag att utreda hur central rättning av nationella prov kan införas samt förutsättningar för och konsekvenserna av ett sådant införande. Uppdraget redovisades till regeringen den 9 oktober 2020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(U2021/01447).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den 3 november 2021 (U2021/03958) och uppdraget redovisades den 15 februari 2022 (U2022/00771). I redovisningen föreslår Skolverket bl.a. att central rättning ska införas våren 2027 avseende prov i gymnasieskolan och våren 2029 avseende prov i årskurs 9. Skolverket har den </w:t>
      </w:r>
      <w:r w:rsidR="00926983">
        <w:t>26 januari</w:t>
      </w:r>
      <w:r w:rsidRPr="003929D4">
        <w:t xml:space="preserve"> 2023 fått i uppdrag att ansvara för att förbereda </w:t>
      </w:r>
      <w:bookmarkStart w:id="366" w:name="_Hlk121314581"/>
      <w:r w:rsidRPr="003929D4">
        <w:t>införandet av central rättning av digitala nationella prov i uppsatsdelarna i ämnena svenska, svenska som andraspråk och engelska i årskurs 9 och för de obligatoriskt avslutande kurserna i svenska, svenska som andraspråk och engelska för de högskoleförberedande programmen i gymnasieskolan</w:t>
      </w:r>
      <w:bookmarkStart w:id="367" w:name="_Hlk121314610"/>
      <w:bookmarkEnd w:id="366"/>
      <w:r w:rsidRPr="003929D4">
        <w:t xml:space="preserve">. </w:t>
      </w:r>
      <w:bookmarkEnd w:id="367"/>
      <w:r w:rsidRPr="003929D4">
        <w:t xml:space="preserve">Skolverket ska även </w:t>
      </w:r>
      <w:bookmarkStart w:id="368" w:name="_Hlk121314717"/>
      <w:r w:rsidRPr="003929D4">
        <w:t>analysera och redovisa om, och i så fall hur, central rättning bör införas för ytterligare delar av de nationella proven, t.ex. naturorienterande och samhällsorienterande ämnen i årskurs 9.</w:t>
      </w:r>
      <w:bookmarkEnd w:id="368"/>
      <w:r w:rsidRPr="003929D4">
        <w:t xml:space="preserve"> De</w:t>
      </w:r>
      <w:r w:rsidR="00892EA9" w:rsidRPr="003929D4">
        <w:t>tta nya uppdrag</w:t>
      </w:r>
      <w:r w:rsidRPr="003929D4">
        <w:t xml:space="preserve"> ska redovisas till Regeringskansliet (Utbildningsdeparte</w:t>
      </w:r>
      <w:r w:rsidRPr="003929D4">
        <w:softHyphen/>
        <w:t>men</w:t>
      </w:r>
      <w:r w:rsidRPr="003929D4">
        <w:softHyphen/>
        <w:t>tet) senast den 15 mars 2024. Skolverket ska enligt det nya uppdraget även analysera och redovisa hur tidpunkten för införandet av central rättning kan tidigare</w:t>
      </w:r>
      <w:r w:rsidRPr="003929D4">
        <w:softHyphen/>
        <w:t xml:space="preserve">läggas. Denna del av uppdraget ska redovisas till Regeringskansliet (Utbildningsdepartementet) senast den 15 september 2023 </w:t>
      </w:r>
      <w:r w:rsidRPr="002336D1">
        <w:t>(U2023/</w:t>
      </w:r>
      <w:r w:rsidR="00926983" w:rsidRPr="002336D1">
        <w:t>00237)</w:t>
      </w:r>
      <w:r w:rsidR="00926983" w:rsidRPr="00926983">
        <w:t>.</w:t>
      </w:r>
      <w:r w:rsidRPr="003929D4">
        <w:t xml:space="preserve"> Punkten är inte slutbehandlad.</w:t>
      </w:r>
    </w:p>
    <w:p w14:paraId="2727869F" w14:textId="77777777" w:rsidR="0022465A" w:rsidRDefault="0022465A" w:rsidP="0022465A">
      <w:pPr>
        <w:pStyle w:val="Rubrik4utannumrering"/>
      </w:pPr>
      <w:r>
        <w:t>Riksmötet 2016/17</w:t>
      </w:r>
    </w:p>
    <w:p w14:paraId="32643CBB" w14:textId="77777777" w:rsidR="0022465A" w:rsidRDefault="00E0122F" w:rsidP="003929D4">
      <w:pPr>
        <w:pStyle w:val="Rubrik5utannumrering"/>
        <w:spacing w:before="0"/>
      </w:pPr>
      <w:r>
        <w:t>4. Rskr. 2016/17:</w:t>
      </w:r>
      <w:r w:rsidR="0022465A">
        <w:t>250</w:t>
      </w:r>
    </w:p>
    <w:p w14:paraId="4A7AA9E6" w14:textId="77777777" w:rsidR="0022465A" w:rsidRDefault="0022465A" w:rsidP="0022465A">
      <w:pPr>
        <w:pStyle w:val="Brdtext"/>
        <w:jc w:val="left"/>
      </w:pPr>
      <w:r>
        <w:t>Skolväsendet – grundläggande om utbildningen</w:t>
      </w:r>
    </w:p>
    <w:p w14:paraId="5ED4BFD5" w14:textId="77777777" w:rsidR="0022465A" w:rsidRDefault="0022465A" w:rsidP="0022465A">
      <w:pPr>
        <w:pStyle w:val="Brdtext"/>
        <w:jc w:val="left"/>
      </w:pPr>
      <w:r>
        <w:t>Motioner från allmänna motionstiden 2016/17, bet. 2016/17:UbU17</w:t>
      </w:r>
    </w:p>
    <w:p w14:paraId="22D04212" w14:textId="77777777" w:rsidR="0022465A" w:rsidRPr="00E76619" w:rsidRDefault="0022465A" w:rsidP="0022465A">
      <w:pPr>
        <w:pStyle w:val="Brdtext"/>
        <w:jc w:val="left"/>
        <w:rPr>
          <w:lang w:val="es-ES"/>
        </w:rPr>
      </w:pPr>
      <w:r w:rsidRPr="00E76619">
        <w:rPr>
          <w:lang w:val="es-ES"/>
        </w:rPr>
        <w:t xml:space="preserve">Tidigare redovisad, se skr. </w:t>
      </w:r>
      <w:r w:rsidR="004B7996" w:rsidRPr="00E76619">
        <w:rPr>
          <w:lang w:val="es-ES"/>
        </w:rPr>
        <w:t>2017/18:75 (U 22), 2018/19:75 (U 14), 2019/20:75 (U 10)</w:t>
      </w:r>
      <w:r w:rsidR="004B7996">
        <w:rPr>
          <w:lang w:val="es-ES"/>
        </w:rPr>
        <w:t>,</w:t>
      </w:r>
      <w:r w:rsidR="004B7996" w:rsidRPr="006323E2">
        <w:rPr>
          <w:lang w:val="es-ES"/>
        </w:rPr>
        <w:t xml:space="preserve"> 2020/21:75 (U 8)</w:t>
      </w:r>
      <w:r w:rsidR="004B7996">
        <w:rPr>
          <w:lang w:val="es-ES"/>
        </w:rPr>
        <w:t xml:space="preserve"> och 2021/22:75 (U 5</w:t>
      </w:r>
      <w:r>
        <w:rPr>
          <w:lang w:val="es-ES"/>
        </w:rPr>
        <w:t>)</w:t>
      </w:r>
      <w:r w:rsidRPr="0076624B">
        <w:rPr>
          <w:lang w:val="es-ES"/>
        </w:rPr>
        <w:t>.</w:t>
      </w:r>
    </w:p>
    <w:p w14:paraId="2A837166" w14:textId="77777777" w:rsidR="004B7996" w:rsidRDefault="004B7996" w:rsidP="004B7996">
      <w:pPr>
        <w:pStyle w:val="Brdtext"/>
        <w:jc w:val="left"/>
      </w:pPr>
      <w:r>
        <w:t>Skrivelsen är inte slutbehandlad.</w:t>
      </w:r>
    </w:p>
    <w:p w14:paraId="0FA22D20" w14:textId="77777777" w:rsidR="004B7996" w:rsidRDefault="004B7996" w:rsidP="004B7996">
      <w:pPr>
        <w:tabs>
          <w:tab w:val="left" w:pos="454"/>
          <w:tab w:val="left" w:pos="2835"/>
        </w:tabs>
        <w:spacing w:after="0" w:line="240" w:lineRule="auto"/>
        <w:jc w:val="both"/>
        <w:rPr>
          <w:rFonts w:ascii="Times New Roman" w:hAnsi="Times New Roman"/>
          <w:sz w:val="20"/>
        </w:rPr>
      </w:pPr>
    </w:p>
    <w:p w14:paraId="5BA9DAA6" w14:textId="77777777" w:rsidR="004B7996" w:rsidRDefault="004B7996" w:rsidP="004B7996">
      <w:pPr>
        <w:pStyle w:val="Brdtext"/>
      </w:pPr>
      <w:r>
        <w:t xml:space="preserve">Punkt 2 om </w:t>
      </w:r>
      <w:r>
        <w:rPr>
          <w:i/>
        </w:rPr>
        <w:t>könsuppdelad undervisning*</w:t>
      </w:r>
      <w:r>
        <w:t>: Riksdagen har tillkännagett för regeringen att riksdagen ställer sig bakom det som utskottet anför om ett tydliggörande av skollagen om att undervisning som huvudregel inte ska vara könsuppdelad (bet. 2016/17:UbU17 s. 7 f.). Statens skolverk redovi</w:t>
      </w:r>
      <w:r>
        <w:softHyphen/>
        <w:t>sade i juni 2017 ett uppdrag om förslag till ändringar i läroplaner för att förtydliga skolans jämställdhetsuppdrag (U2017/02659/S). Den 26 april 2018 beslutade regeringen om ett förtydligande av skolans jämställdhets</w:t>
      </w:r>
      <w:r>
        <w:softHyphen/>
        <w:t>uppdrag genom förordningar om ändring i förordningen (SKOLFS 2010:37) om läroplan för grundskolan, förskoleklassen och fritidshemmet, förordningen (SKOLFS 2010:255) om läroplan för grundsärskolan, förordningen (SKOLFS 2010:250) om läroplan för specialskolan samt för förskoleklassen och fritidshemmet i vissa fall samt förordningen (SKOLFS 2010:251) om läroplan för sameskolan samt för förskoleklassen och fritidshemmet i vissa fall (SKOLFS 8–11). Samma dag gav regeringen genom tilläggsdirektiv Utredningen om elevers möjligheter att nå kunskapskraven i uppdrag att föreslå nödvändiga ändringar i skollagen (2010:800) med utgångspunkten att barn och elever som huvudregel inte ska vara uppdelade efter kön i undervisningen och utbildningen i övrigt (U 2017:07, dir. 2018:33, dir. 2018:58, dir. 2019:38 och dir. 2020:18). Utredningen redovisade sitt uppdrag den 26 februari 2021 i betänkandet Bättre möjligheter för elever att nå kunskapskraven – aktivt stöd- och elevhälsoarbete samt stärkt utbildning för elever med intellektuell funktionsnedsättning (SOU 2021:11). Utredningens bedömning, som baseras på bestämmelser i läroplanerna som har ändrats efter det att riksdagen lämnat sitt tillkännagivande, är att det inte bör införas några bestämmelser i skollagen som uttryckligen förbjuder könsuppdelad undervisning och utbildning. Detta eftersom utredningen bedömer att nuvarande bestämmelser i läroplaner och diskrimineringslagen är till</w:t>
      </w:r>
      <w:r>
        <w:softHyphen/>
        <w:t>räckliga. Betänkandet har remissbehandlats under 2021.</w:t>
      </w:r>
      <w:r w:rsidRPr="00757598">
        <w:t xml:space="preserve"> </w:t>
      </w:r>
      <w:r w:rsidRPr="00560C72">
        <w:t>I budgetpropositionen för 2023 (prop. 2022/23:1, utg. omr. 16, avsnitt 3.5.3,</w:t>
      </w:r>
      <w:r>
        <w:t xml:space="preserve"> s. 64</w:t>
      </w:r>
      <w:r w:rsidRPr="00560C72">
        <w:t xml:space="preserve">) redovisas bl.a. att eftersom syftet med riksdagens tillkännagivande om en lagändring har uppnåtts genom de nämnda läroplansändringarna och bestämmelserna i diskrimineringslagen bedömer regeringen att det arbete som redovisas i </w:t>
      </w:r>
      <w:r>
        <w:t xml:space="preserve">budgetpropositionen </w:t>
      </w:r>
      <w:r w:rsidRPr="00560C72">
        <w:t>är det mest ändamålsenliga och att tillkännagivandet därmed får anses slutbeha</w:t>
      </w:r>
      <w:r w:rsidRPr="00731A73">
        <w:t>ndlat</w:t>
      </w:r>
      <w:r w:rsidRPr="00AE1E67">
        <w:t xml:space="preserve">. </w:t>
      </w:r>
      <w:r w:rsidRPr="00731A73">
        <w:t>Punkten är slutbehandlad.</w:t>
      </w:r>
    </w:p>
    <w:p w14:paraId="1E35EAB9" w14:textId="7C253FA6" w:rsidR="004B7996" w:rsidRPr="00C92BE9" w:rsidRDefault="004B7996" w:rsidP="002336D1">
      <w:pPr>
        <w:pStyle w:val="Brdtextmedindrag"/>
      </w:pPr>
      <w:r>
        <w:t xml:space="preserve">Punkt 10 om </w:t>
      </w:r>
      <w:r>
        <w:rPr>
          <w:i/>
        </w:rPr>
        <w:t>digitala och centralt rättade nationella prov</w:t>
      </w:r>
      <w:r>
        <w:t>*: Riksdagen har tillkännagett för regeringen att riksdagen ställer sig bakom det som utskottet anför om att digitala och centralt rättade nationella prov ska införas (bet. 2016/17:UbU17 s. 28 f.). Den 14 september 2017 beslutade regeringen propositionen Nationella prov – rättvisa, likvärdiga, digitala (prop. 2017/18:14). Regering</w:t>
      </w:r>
      <w:r w:rsidR="003530B4">
        <w:t>e</w:t>
      </w:r>
      <w:r>
        <w:t>n bedömde i propositionen att tillkänna</w:t>
      </w:r>
      <w:r>
        <w:softHyphen/>
        <w:t>givandet om digitala och centralt rättade nationella prov var slutbehandlat. Riksdagen beslutade den 15 november 2017 i enlighet med förslagen i propositionen (bet. 2017/18:UbU5, rskr. 2017/18:44). Utbildningsut</w:t>
      </w:r>
      <w:r>
        <w:softHyphen/>
        <w:t>skottet har konstaterat att frågan inte har hanterats i enlighet med riksda</w:t>
      </w:r>
      <w:r>
        <w:softHyphen/>
        <w:t xml:space="preserve">gens tillkännagivande och att det därmed inte är tillgodosett (bet. 2017/18:KU21, yttr. 2017/18:UbU5y, rskr. 2017/18:326). Regeringen konstaterade i budgetpropositionen för 2019 (prop. 2018/19:1 utg.omr. 16 avsnitt 4.3.3 s. 110 f.) att punkten åter är öppen. </w:t>
      </w:r>
      <w:r w:rsidRPr="00976D13">
        <w:t>Den 7 november 2019 beslutade regeringen om ändring av regleringsbrevet för budgetåret 2019 avseende Statens skolverk (U2019/03690/GV). Myndigheten fick då i uppdrag att utreda hur central rättning av nationella prov kan införas samt förutsättningar för och konsekvenserna av ett sådant införande. Uppdraget redovisa</w:t>
      </w:r>
      <w:r>
        <w:t>de</w:t>
      </w:r>
      <w:r w:rsidRPr="00976D13">
        <w:t xml:space="preserve">s till regeringen den </w:t>
      </w:r>
      <w:r>
        <w:t>9</w:t>
      </w:r>
      <w:r w:rsidRPr="00976D13">
        <w:t xml:space="preserve"> oktober 2020</w:t>
      </w:r>
      <w:r>
        <w:t xml:space="preserve"> (U2020/05137). Skolverket redovisade den 1 mars 2021 att införandet av digitala nationella prov och bedömningsstöd skulle komma att försenas med anledning av den s.k. Schrems II-domen (EU-domstolens dom av den 16 juli 2020 i mål C-311/18) som är ett förhandsavgörande av EU-domstolen som rör frågor om överföring av personuppgifter till tredjeland. Genom en ändring av uppdraget att digitalisera de nationella proven m.m. (U2017/03739, U2019/03788) fick Skolverket den 22 juli 2021 i uppdrag att föreslå hur central rättning av betygsstödjande nationella prov i ämnena svenska, svenska som andraspråk och engelska kan utformas, och att i arbetet med uppdraget om digitalisering och automaträttning ta hänsyn till att sådan central rättning av nationella prov ska införas (U2021/03346). Redovisningstiden för denna del av uppdraget förlängdes genom beslut den 3 november 2021 (U2021/03958) och uppdraget redovisades den 15 februari 2022 (U2022/00771). I redovisningen föreslår </w:t>
      </w:r>
      <w:r w:rsidRPr="00926983">
        <w:t xml:space="preserve">Skolverket bl.a. att central rättning ska införas våren 2027 avseende prov i gymnasieskolan och våren 2029 avseende prov i årskurs 9. Skolverket har den </w:t>
      </w:r>
      <w:r w:rsidR="00926983" w:rsidRPr="00926983">
        <w:t>26 januari</w:t>
      </w:r>
      <w:r w:rsidRPr="00926983">
        <w:t xml:space="preserve"> 2023 fått i uppdrag att ansvara för att förbereda införandet</w:t>
      </w:r>
      <w:r>
        <w:t xml:space="preserve"> av central rättning av digitala nationella prov i uppsatsdelarna i ämnena svenska, svenska som andraspråk och engelska i årskurs 9 och </w:t>
      </w:r>
      <w:r w:rsidRPr="00EC0CBC">
        <w:t xml:space="preserve">för de obligatoriskt avslutande kurserna i svenska, svenska som andraspråk och engelska för de högskoleförberedande programmen i </w:t>
      </w:r>
      <w:r>
        <w:t>gymnasieskolan. Skolverket ska även analysera och redovisa om, och i så fall hur, central rättning bör införas för ytterligare delar av de nationella proven, t.ex. naturorienterande och samhällsorienterande ämnen i årskurs 9. De</w:t>
      </w:r>
      <w:r w:rsidR="00D91D8A">
        <w:t>tta nya uppdrag</w:t>
      </w:r>
      <w:r>
        <w:t xml:space="preserve"> ska redovisas till </w:t>
      </w:r>
      <w:r w:rsidRPr="00B258ED">
        <w:t>Regeringskansliet (Utbildningsdeparte</w:t>
      </w:r>
      <w:r>
        <w:softHyphen/>
      </w:r>
      <w:r w:rsidRPr="00B258ED">
        <w:t>men</w:t>
      </w:r>
      <w:r>
        <w:softHyphen/>
      </w:r>
      <w:r w:rsidRPr="00B258ED">
        <w:t>tet)</w:t>
      </w:r>
      <w:r>
        <w:t xml:space="preserve"> senast den 15 mars 2024. Enligt Skolverkets förslag i den tidigare delredovisningen ska central rättning införas våren 2027 avseende prov i gymnasieskolan och våren 2029 avseende prov i årskurs 9. Skolverket ska enligt det nya uppdraget även </w:t>
      </w:r>
      <w:r w:rsidRPr="00DF3987">
        <w:t xml:space="preserve">analysera och redovisa </w:t>
      </w:r>
      <w:r>
        <w:t>hur</w:t>
      </w:r>
      <w:r w:rsidRPr="00DF3987">
        <w:t xml:space="preserve"> tidpunkten för införandet </w:t>
      </w:r>
      <w:r>
        <w:t xml:space="preserve">av central rättning </w:t>
      </w:r>
      <w:r w:rsidRPr="00DF3987">
        <w:t>kan tidig</w:t>
      </w:r>
      <w:r w:rsidRPr="00926983">
        <w:t>are</w:t>
      </w:r>
      <w:r w:rsidRPr="00C92BE9">
        <w:softHyphen/>
        <w:t xml:space="preserve">läggas. Denna del av uppdraget ska redovisas till Regeringskansliet (Utbildningsdepartementet) senast den 15 september 2023 </w:t>
      </w:r>
      <w:r w:rsidRPr="002336D1">
        <w:t>(U2023/</w:t>
      </w:r>
      <w:r w:rsidR="00926983" w:rsidRPr="002336D1">
        <w:t>00237</w:t>
      </w:r>
      <w:r w:rsidRPr="002336D1">
        <w:rPr>
          <w:sz w:val="22"/>
          <w:szCs w:val="22"/>
        </w:rPr>
        <w:t>)</w:t>
      </w:r>
      <w:r w:rsidRPr="00926983">
        <w:t>.</w:t>
      </w:r>
      <w:r w:rsidRPr="00C92BE9">
        <w:t xml:space="preserve"> Punkten är inte slutbehandlad.</w:t>
      </w:r>
    </w:p>
    <w:p w14:paraId="157A7B93" w14:textId="77777777" w:rsidR="0022465A" w:rsidRDefault="004B7996" w:rsidP="0022465A">
      <w:pPr>
        <w:pStyle w:val="Rubrik5utannumrering"/>
      </w:pPr>
      <w:r w:rsidRPr="00C92BE9">
        <w:t>5</w:t>
      </w:r>
      <w:bookmarkStart w:id="369" w:name="_Hlk92296250"/>
      <w:r w:rsidR="00E0122F" w:rsidRPr="00C92BE9">
        <w:t>. Rskr. 2016/17:</w:t>
      </w:r>
      <w:r w:rsidR="0022465A" w:rsidRPr="00C92BE9">
        <w:t>251</w:t>
      </w:r>
    </w:p>
    <w:p w14:paraId="16E36B01" w14:textId="77777777" w:rsidR="0022465A" w:rsidRDefault="0022465A" w:rsidP="0022465A">
      <w:pPr>
        <w:pStyle w:val="Brdtext"/>
        <w:jc w:val="left"/>
      </w:pPr>
      <w:r>
        <w:t>Skolväsendet – lärare och elever</w:t>
      </w:r>
    </w:p>
    <w:p w14:paraId="2D8CCC79" w14:textId="77777777" w:rsidR="0022465A" w:rsidRDefault="0022465A" w:rsidP="0022465A">
      <w:pPr>
        <w:pStyle w:val="Brdtext"/>
        <w:jc w:val="left"/>
      </w:pPr>
      <w:r>
        <w:t>Motioner från allmänna motionstiden 2015/16 och 2016/17, bet. 2016/17:UbU18</w:t>
      </w:r>
    </w:p>
    <w:p w14:paraId="0D8CFFE6" w14:textId="437DF8DD" w:rsidR="0022465A" w:rsidRPr="003617B2" w:rsidRDefault="0022465A" w:rsidP="0022465A">
      <w:pPr>
        <w:pStyle w:val="Brdtext"/>
        <w:jc w:val="left"/>
        <w:rPr>
          <w:lang w:val="es-ES"/>
        </w:rPr>
      </w:pPr>
      <w:r w:rsidRPr="003617B2">
        <w:rPr>
          <w:lang w:val="es-ES"/>
        </w:rPr>
        <w:t xml:space="preserve">Tidigare redovisad, se skr. </w:t>
      </w:r>
      <w:r w:rsidR="00E0122F" w:rsidRPr="003617B2">
        <w:rPr>
          <w:lang w:val="es-ES"/>
        </w:rPr>
        <w:t>2017/18:75 (U 23), 2018/19:75 (U 15), 2019/20:75 (U 11</w:t>
      </w:r>
      <w:r w:rsidR="004B7996" w:rsidRPr="003617B2">
        <w:rPr>
          <w:lang w:val="es-ES"/>
        </w:rPr>
        <w:t>), 2020/21:75 (U 9) och 2021/22:75 (U 6</w:t>
      </w:r>
      <w:r w:rsidRPr="003617B2">
        <w:rPr>
          <w:lang w:val="es-ES"/>
        </w:rPr>
        <w:t>).</w:t>
      </w:r>
    </w:p>
    <w:p w14:paraId="7541C809" w14:textId="77777777" w:rsidR="0022465A" w:rsidRDefault="0022465A" w:rsidP="0022465A">
      <w:pPr>
        <w:pStyle w:val="Brdtext"/>
        <w:jc w:val="left"/>
      </w:pPr>
      <w:r>
        <w:t>Skrivelsen är inte slutbehandlad.</w:t>
      </w:r>
    </w:p>
    <w:p w14:paraId="77A3E4EC" w14:textId="77777777" w:rsidR="0022465A" w:rsidRDefault="0022465A" w:rsidP="0022465A">
      <w:pPr>
        <w:tabs>
          <w:tab w:val="left" w:pos="454"/>
          <w:tab w:val="left" w:pos="2835"/>
        </w:tabs>
        <w:spacing w:after="0" w:line="240" w:lineRule="auto"/>
        <w:jc w:val="both"/>
        <w:rPr>
          <w:rFonts w:ascii="Times New Roman" w:hAnsi="Times New Roman"/>
          <w:sz w:val="20"/>
        </w:rPr>
      </w:pPr>
    </w:p>
    <w:p w14:paraId="6592220D" w14:textId="3C31485D" w:rsidR="0022465A" w:rsidRDefault="0022465A" w:rsidP="0022465A">
      <w:pPr>
        <w:pStyle w:val="Brdtext"/>
      </w:pPr>
      <w:r>
        <w:t xml:space="preserve">Punkt 7 om </w:t>
      </w:r>
      <w:r>
        <w:rPr>
          <w:i/>
        </w:rPr>
        <w:t>studie- och yrkesvägledning*</w:t>
      </w:r>
      <w:r>
        <w:t>:</w:t>
      </w:r>
      <w:r>
        <w:rPr>
          <w:i/>
        </w:rPr>
        <w:t xml:space="preserve"> </w:t>
      </w:r>
      <w:r>
        <w:t>Riksdagen har tillkännagett för regeringen att riksdagen ställer sig bakom det som utskottet anför om att regeringen ska låta ta fram och uppdatera en digital studie- och yrkes</w:t>
      </w:r>
      <w:r>
        <w:softHyphen/>
        <w:t>vägledningsplattform och att studie- och yrkesvägledarnas roll i skolan måste stärkas och i högre grad integreras i skolans verksamhet (bet. 2016/17:UbU18 s. 26 f.). Den 30 november 2017 beslutade regeringen att ge en särskild utredare i uppdrag att utreda och föreslå åtgärder för att ge alla elever inom skolväsendet möjlighet att göra väl övervägda utbild</w:t>
      </w:r>
      <w:r>
        <w:softHyphen/>
        <w:t>nings- och yrkesval fattade utifrån goda kunskaper om arbetsliv och utbildningsvägar. I uppdraget ingick frågan om hur studie- och yrkesväg</w:t>
      </w:r>
      <w:r>
        <w:softHyphen/>
        <w:t xml:space="preserve">ledarens roll kan stärkas och i högre grad integreras i verksamheten samt hur nätbaserade och interaktiva studie- och yrkesvägledningstjänster används och kan utvecklas (U 2017:10, dir. 2017:116). Uppdraget skulle slutredovisas senast den 31 oktober 2018. Regeringen beslutade den 20 juni 2018 om förlängd tid för utredningen (dir. 2018:60). I januari 2019 lämnade utredaren betänkandet Framtidsval – karriärvägledning för individ och samhälle (SOU 2019:4). Betänkandet har remitterats. </w:t>
      </w:r>
      <w:r w:rsidRPr="007E60FB">
        <w:t xml:space="preserve">Regeringen </w:t>
      </w:r>
      <w:r>
        <w:t>har i</w:t>
      </w:r>
      <w:r w:rsidRPr="00F71770">
        <w:t xml:space="preserve"> budgetpropositionen för 2020 </w:t>
      </w:r>
      <w:r>
        <w:t xml:space="preserve">(prop. 2019/20:1 avsnitt 3.6 s. 110) föreslagit </w:t>
      </w:r>
      <w:r w:rsidRPr="007E60FB">
        <w:t>att medel avsätts för att se över och utveckla befintliga digitala verktyg för studie- och yrkesvägledning.</w:t>
      </w:r>
      <w:r>
        <w:t xml:space="preserve"> </w:t>
      </w:r>
      <w:r w:rsidRPr="009F2D8A">
        <w:t>Riksdagen har beslut</w:t>
      </w:r>
      <w:r>
        <w:t>at</w:t>
      </w:r>
      <w:r w:rsidRPr="009F2D8A">
        <w:t xml:space="preserve"> i enlighet med regeringens förslag</w:t>
      </w:r>
      <w:r>
        <w:t xml:space="preserve"> (bet. 2019/20:UbU1, rskr. 2019/20:120)</w:t>
      </w:r>
      <w:r w:rsidRPr="009F2D8A">
        <w:t>. Den 19</w:t>
      </w:r>
      <w:r>
        <w:t> </w:t>
      </w:r>
      <w:r w:rsidRPr="009F2D8A">
        <w:t xml:space="preserve">december 2019 </w:t>
      </w:r>
      <w:r>
        <w:t>gav</w:t>
      </w:r>
      <w:r w:rsidRPr="009F2D8A">
        <w:t xml:space="preserve"> regeringen Statens skolverk i uppdrag att se över och utveckla befintliga digitala verktyg för studie- och yrkesvägledning. Uppdraget ska redovisas senast den 15 februari 2024.</w:t>
      </w:r>
      <w:r>
        <w:t xml:space="preserve"> Övriga förslag i betänkande SOU 2019:4 bereds inom Regeringskansliet. Punkten är inte slutbehand</w:t>
      </w:r>
      <w:r>
        <w:softHyphen/>
        <w:t>lad.</w:t>
      </w:r>
    </w:p>
    <w:p w14:paraId="3231315A" w14:textId="77777777" w:rsidR="0022465A" w:rsidRDefault="0022465A" w:rsidP="0022465A">
      <w:pPr>
        <w:pStyle w:val="Rubrik4utannumrering"/>
      </w:pPr>
      <w:bookmarkStart w:id="370" w:name="_Hlk92296366"/>
      <w:bookmarkEnd w:id="369"/>
      <w:r>
        <w:t>Riksmötet 2017/18</w:t>
      </w:r>
    </w:p>
    <w:p w14:paraId="243F215D" w14:textId="77777777" w:rsidR="0022465A" w:rsidRDefault="004B7996" w:rsidP="00F17928">
      <w:pPr>
        <w:pStyle w:val="Rubrik5utannumrering"/>
        <w:spacing w:before="0"/>
      </w:pPr>
      <w:r>
        <w:t>6. Rskr. 2017/18:</w:t>
      </w:r>
      <w:r w:rsidR="0022465A">
        <w:t>221</w:t>
      </w:r>
    </w:p>
    <w:p w14:paraId="24EFB432" w14:textId="77777777" w:rsidR="0022465A" w:rsidRDefault="0022465A" w:rsidP="0022465A">
      <w:pPr>
        <w:pStyle w:val="Brdtext"/>
        <w:jc w:val="left"/>
      </w:pPr>
      <w:r>
        <w:t>Lärare och elever</w:t>
      </w:r>
    </w:p>
    <w:p w14:paraId="1AE0999D" w14:textId="77777777" w:rsidR="0022465A" w:rsidRDefault="0022465A" w:rsidP="0022465A">
      <w:pPr>
        <w:pStyle w:val="Brdtext"/>
        <w:jc w:val="left"/>
      </w:pPr>
      <w:r>
        <w:t>Motioner från allmänna motionstiden 2016/17 och 2017/18, bet. 2017/18:UbU19</w:t>
      </w:r>
    </w:p>
    <w:p w14:paraId="3571DF66" w14:textId="77777777" w:rsidR="0022465A" w:rsidRPr="00D21D59" w:rsidRDefault="0022465A" w:rsidP="0022465A">
      <w:pPr>
        <w:pStyle w:val="Brdtext"/>
        <w:jc w:val="left"/>
      </w:pPr>
      <w:r>
        <w:t>Tidigare redovisad, se skr.</w:t>
      </w:r>
      <w:r w:rsidRPr="001B7D3F">
        <w:t xml:space="preserve"> </w:t>
      </w:r>
      <w:r w:rsidR="004B7996">
        <w:t>2018/19:75 (U 19), 2019/20:75 (U 13), 2020/21:75 (U 10) och 2021/22:75 (U 7</w:t>
      </w:r>
      <w:r>
        <w:t>).</w:t>
      </w:r>
    </w:p>
    <w:p w14:paraId="6C940AD8" w14:textId="77777777" w:rsidR="004B7996" w:rsidRDefault="004B7996" w:rsidP="004B7996">
      <w:pPr>
        <w:pStyle w:val="Brdtext"/>
        <w:jc w:val="left"/>
      </w:pPr>
      <w:r w:rsidRPr="003D4272">
        <w:t>Skrivelsen är inte slutbehandlad.</w:t>
      </w:r>
    </w:p>
    <w:p w14:paraId="0670E28E" w14:textId="77777777" w:rsidR="004B7996" w:rsidRDefault="004B7996" w:rsidP="004B7996">
      <w:pPr>
        <w:pStyle w:val="Brdtext"/>
      </w:pPr>
    </w:p>
    <w:p w14:paraId="33B00C39" w14:textId="5C98A4D3" w:rsidR="004B7996" w:rsidRDefault="004B7996" w:rsidP="004B7996">
      <w:pPr>
        <w:pStyle w:val="Brdtext"/>
      </w:pPr>
      <w:r>
        <w:t xml:space="preserve">Punkt 17 om </w:t>
      </w:r>
      <w:r>
        <w:rPr>
          <w:i/>
        </w:rPr>
        <w:t>trygghet och studiero i skolan*</w:t>
      </w:r>
      <w:r>
        <w:t>: Riksdagen har tillkännagett för regeringen att regeringen ska låta utreda regelverket gällande trygghet och studiero i skolan med inriktning mot en skärpning av skollagen och se till att det informeras om och vidtas lämpliga insatser för att underlätta tillämpningen av det aktuella regelverket bland lärare, rektorer och huvudmän (bet. 2017/18:UbU19 s. 77 f.). Den 18 december 2017 gav regeringen Statens skolverk i uppdrag att kartlägga hur ordningsregler och disciplinära åtgärder används inom skolan. Myndigheten skulle vidare med utgångspunkt i kartläggningen lämna förslag till åtgärder i syfte att uppnå en skolmiljö präglad av trygghet och studiero. Skolverket redo</w:t>
      </w:r>
      <w:r>
        <w:softHyphen/>
        <w:t xml:space="preserve">visade uppdraget den 15 oktober 2018. </w:t>
      </w:r>
      <w:r w:rsidRPr="008120D7">
        <w:t>Regeringen beslutade den 30</w:t>
      </w:r>
      <w:r>
        <w:t> </w:t>
      </w:r>
      <w:r w:rsidRPr="008120D7">
        <w:t xml:space="preserve">augusti </w:t>
      </w:r>
      <w:r>
        <w:t xml:space="preserve">2018 </w:t>
      </w:r>
      <w:r w:rsidRPr="008120D7">
        <w:t>ändringar i läroplanen för grundskolan, förskole</w:t>
      </w:r>
      <w:r>
        <w:softHyphen/>
      </w:r>
      <w:r w:rsidRPr="008120D7">
        <w:t>klassen och fritidshemmet, i läroplanen för sameskolan och i läroplanen för gymnasieskolan</w:t>
      </w:r>
      <w:r>
        <w:t>,</w:t>
      </w:r>
      <w:r w:rsidRPr="008120D7">
        <w:t xml:space="preserve"> för a</w:t>
      </w:r>
      <w:r>
        <w:t xml:space="preserve">tt främja trygghet och studiero. </w:t>
      </w:r>
      <w:r w:rsidRPr="00BF45C5">
        <w:t xml:space="preserve">I läroplanerna </w:t>
      </w:r>
      <w:r w:rsidRPr="00B55E4B">
        <w:t>förtydliga</w:t>
      </w:r>
      <w:r>
        <w:t>de</w:t>
      </w:r>
      <w:r w:rsidRPr="00B55E4B">
        <w:t>s rektorns ansvar gällande trygghet och studiero. Läroplanerna komplettera</w:t>
      </w:r>
      <w:r>
        <w:t>de</w:t>
      </w:r>
      <w:r w:rsidRPr="00B55E4B">
        <w:t xml:space="preserve">s också så att de markerar att elever ska visa respekt för, och hänsyn mot, skolans personal och andra elever. Ändringarna bygger på Skolkommissionens förslag i betänkandet Samling för skolan (SOU 2017:35). Ändringarna i läroplanerna trädde i kraft den 1 juli 2019. </w:t>
      </w:r>
      <w:r w:rsidRPr="00A763AA">
        <w:t xml:space="preserve">Inom Regeringskansliet </w:t>
      </w:r>
      <w:r>
        <w:t>togs</w:t>
      </w:r>
      <w:r w:rsidRPr="00A763AA">
        <w:t xml:space="preserve"> </w:t>
      </w:r>
      <w:r>
        <w:t xml:space="preserve">vidare </w:t>
      </w:r>
      <w:r w:rsidRPr="00A763AA">
        <w:t>promemorian Behörighet i ämnet samiska samt vissa läroplansändringar för ökad trygghet och studiero fram och skicka</w:t>
      </w:r>
      <w:r>
        <w:t>de</w:t>
      </w:r>
      <w:r w:rsidRPr="00A763AA">
        <w:t xml:space="preserve">s på remiss (U2020/00232). </w:t>
      </w:r>
      <w:r>
        <w:t>Promemorian</w:t>
      </w:r>
      <w:r w:rsidRPr="00A763AA">
        <w:t xml:space="preserve"> innehåller bl.a. förslag om ökad trygghet och studiero i specialskolan, grundsärskolan och gymnasiesärskolan. </w:t>
      </w:r>
      <w:r w:rsidRPr="00123725">
        <w:t xml:space="preserve">Regeringskansliet </w:t>
      </w:r>
      <w:r>
        <w:t xml:space="preserve">beslutade </w:t>
      </w:r>
      <w:r w:rsidRPr="00123725">
        <w:t>den 2</w:t>
      </w:r>
      <w:r>
        <w:t>6</w:t>
      </w:r>
      <w:r w:rsidRPr="00123725">
        <w:t xml:space="preserve"> februari 2020 att en utredare</w:t>
      </w:r>
      <w:r>
        <w:t xml:space="preserve"> </w:t>
      </w:r>
      <w:r w:rsidRPr="00123725">
        <w:t xml:space="preserve">ska biträda Utbildningsdepartementet med att ta fram ett förslag till en nationell plan för skolans arbete med trygghet och studiero och lämna förslag som säkerställer ett fungerande regelverk kring trygghet och studiero i skolan </w:t>
      </w:r>
      <w:r w:rsidRPr="005C1201">
        <w:t>(</w:t>
      </w:r>
      <w:r w:rsidRPr="006E1688">
        <w:t>U2020/00707</w:t>
      </w:r>
      <w:r w:rsidRPr="005C1201">
        <w:t xml:space="preserve">). </w:t>
      </w:r>
      <w:r>
        <w:t xml:space="preserve">Uppdraget redovisades den 16 december 2020. </w:t>
      </w:r>
      <w:r w:rsidRPr="00147839">
        <w:t xml:space="preserve">Den 17 </w:t>
      </w:r>
      <w:r>
        <w:t xml:space="preserve">mars </w:t>
      </w:r>
      <w:r w:rsidRPr="00147839">
        <w:t>2022 beslutade</w:t>
      </w:r>
      <w:r>
        <w:t xml:space="preserve"> regeringen propositionen Skolans arbete med trygghet och studiero </w:t>
      </w:r>
      <w:r w:rsidRPr="003413F9">
        <w:t>(prop. 2021/22:160). I propositionen</w:t>
      </w:r>
      <w:r>
        <w:t xml:space="preserve">, som senare bifölls av riksdagen (bet. </w:t>
      </w:r>
      <w:r w:rsidRPr="00BB4F73">
        <w:t>2021/22:UbU28</w:t>
      </w:r>
      <w:r>
        <w:t xml:space="preserve">, rskr. </w:t>
      </w:r>
      <w:r w:rsidRPr="00BB4F73">
        <w:t>2021/22:364</w:t>
      </w:r>
      <w:r>
        <w:t xml:space="preserve">), </w:t>
      </w:r>
      <w:r w:rsidRPr="003413F9">
        <w:t>föresl</w:t>
      </w:r>
      <w:r>
        <w:t>ogs</w:t>
      </w:r>
      <w:r w:rsidRPr="003413F9">
        <w:t xml:space="preserve"> bl.a. att all personal ska få vidta de omedelbara och tillfälliga åtgärder som är befogade för att tillförsäkra eleverna trygghet och studiero. </w:t>
      </w:r>
      <w:r>
        <w:t>Regeringen beslutade s</w:t>
      </w:r>
      <w:r w:rsidRPr="003413F9">
        <w:t xml:space="preserve">amma dag </w:t>
      </w:r>
      <w:r>
        <w:t xml:space="preserve">som propositionen </w:t>
      </w:r>
      <w:r w:rsidRPr="003413F9">
        <w:t>beslutade</w:t>
      </w:r>
      <w:r>
        <w:t>s,</w:t>
      </w:r>
      <w:r w:rsidRPr="003413F9">
        <w:t xml:space="preserve"> genom en ändring av Statens skolverks regleringsbrev </w:t>
      </w:r>
      <w:r>
        <w:t xml:space="preserve">och med förbehåll för riksdagens beslut, </w:t>
      </w:r>
      <w:r w:rsidRPr="003413F9">
        <w:t>att Skolverket med utgångspunkt i propositionen bl.a. sk</w:t>
      </w:r>
      <w:r>
        <w:t xml:space="preserve">ulle </w:t>
      </w:r>
      <w:r w:rsidRPr="003413F9">
        <w:t xml:space="preserve">ta fram stöd för skolans personal när det gäller deras befogenhet och ansvar att agera i bl.a. svåra situationer. Stödet </w:t>
      </w:r>
      <w:r>
        <w:t xml:space="preserve">skulle </w:t>
      </w:r>
      <w:r w:rsidRPr="003413F9">
        <w:t xml:space="preserve">senast tillhandahållas den 1 januari 2023. Stöd i den del som gäller personalens befogenhet att ingripa fysiskt enligt 5 kap. 6 § skollagen </w:t>
      </w:r>
      <w:r>
        <w:t>skulle</w:t>
      </w:r>
      <w:r w:rsidRPr="003413F9">
        <w:t xml:space="preserve"> dock tillhandahållas senast den 15 augusti 2022.</w:t>
      </w:r>
      <w:r>
        <w:t xml:space="preserve"> </w:t>
      </w:r>
      <w:r w:rsidRPr="003413F9">
        <w:t>Ett sådant material finns nu tillgängligt på Skol</w:t>
      </w:r>
      <w:r>
        <w:softHyphen/>
      </w:r>
      <w:r w:rsidRPr="003413F9">
        <w:t xml:space="preserve">verkets webbplats. Till uppdraget </w:t>
      </w:r>
      <w:r>
        <w:t>hör</w:t>
      </w:r>
      <w:r w:rsidRPr="003413F9">
        <w:t xml:space="preserve"> även att myndigheten ska informera om lagstiftningen och följa utvecklingen inom området, bl.a. vad gäller förekomsten av fysiska ingripanden och andra disciplinära och särskilda åtgärder i övrigt. Uppdraget i sin helhet ska redovisas till Regerings</w:t>
      </w:r>
      <w:r>
        <w:softHyphen/>
      </w:r>
      <w:r w:rsidRPr="003413F9">
        <w:t>kansliet (Utbildningsdepartementet) senast den 1</w:t>
      </w:r>
      <w:r>
        <w:t> </w:t>
      </w:r>
      <w:r w:rsidRPr="003413F9">
        <w:t>december 2023.</w:t>
      </w:r>
      <w:r>
        <w:t xml:space="preserve"> De f</w:t>
      </w:r>
      <w:r w:rsidRPr="003413F9">
        <w:t xml:space="preserve">örordningsändringar </w:t>
      </w:r>
      <w:r>
        <w:t xml:space="preserve">som avsåg </w:t>
      </w:r>
      <w:r w:rsidRPr="003413F9">
        <w:t>läroplan</w:t>
      </w:r>
      <w:r>
        <w:t xml:space="preserve">erna </w:t>
      </w:r>
      <w:r w:rsidRPr="00CB1560">
        <w:t>specialskolan, grundsär</w:t>
      </w:r>
      <w:r>
        <w:softHyphen/>
      </w:r>
      <w:r w:rsidRPr="00CB1560">
        <w:t xml:space="preserve">skolan och gymnasiesärskolan </w:t>
      </w:r>
      <w:r>
        <w:t xml:space="preserve">och </w:t>
      </w:r>
      <w:r w:rsidRPr="003413F9">
        <w:t>som föreslogs i promemorian om Behörighet i ämnet samiska samt vissa läroplansändringar om trygghet och studiero beslutades den 16 juni 2022 (U2022/02389, SKOLF:S 2022:419, 2022:421 och 2022:422). Regeringen bedöm</w:t>
      </w:r>
      <w:r w:rsidR="00F35255">
        <w:t>de</w:t>
      </w:r>
      <w:r w:rsidRPr="003413F9">
        <w:t xml:space="preserve"> i budget</w:t>
      </w:r>
      <w:r>
        <w:softHyphen/>
      </w:r>
      <w:r w:rsidRPr="003413F9">
        <w:t>propositionen för 2023 (prop. 2022/23:1, utg. omr. 16, avsnitt 3.5.1</w:t>
      </w:r>
      <w:r>
        <w:t>, s. 62–63</w:t>
      </w:r>
      <w:r w:rsidRPr="003413F9">
        <w:t>) att tillkännagivandet har tillgodosetts och att tillkännagivandet</w:t>
      </w:r>
      <w:r>
        <w:t xml:space="preserve"> därmed</w:t>
      </w:r>
      <w:r w:rsidRPr="003413F9">
        <w:t xml:space="preserve"> är slutbehandlat.</w:t>
      </w:r>
      <w:r>
        <w:t xml:space="preserve"> </w:t>
      </w:r>
      <w:r w:rsidRPr="00D61F61">
        <w:t>Punkten är slutbehandlad.</w:t>
      </w:r>
    </w:p>
    <w:p w14:paraId="03D1A7C0" w14:textId="4ADFD52D" w:rsidR="004B7996" w:rsidRDefault="004B7996" w:rsidP="004B7996">
      <w:pPr>
        <w:pStyle w:val="Brdtextmedindrag"/>
      </w:pPr>
      <w:r>
        <w:t xml:space="preserve">Punkt 18 om </w:t>
      </w:r>
      <w:r>
        <w:rPr>
          <w:i/>
        </w:rPr>
        <w:t>kunskapsunderlag och konsekvensanalys i fråga om användandet av kvalificerade lärare med utländsk utbildning*</w:t>
      </w:r>
      <w:r>
        <w:t>: Riksdagen har tillkännagett för regeringen att regeringen ska ta fram kunskaps</w:t>
      </w:r>
      <w:r>
        <w:softHyphen/>
        <w:t>underlag och göra en konsekvensanalys i fråga om användandet av kvalificerade lärare med utländsk lärarutbildning utan lärarlegitimation för viss undervisning i skolan (bet. 2017/18:UbU19 s. 84 f.). Regeringen har tidigare meddelat att regeringen avsåg att påbörja analysen under 2020. Regeringen meddelade 2021 att arbetet inte kunnat prioriteras med anledning av den då pågående pandemin. Regeringen har inte heller därefter haft möjlighet att prioritera arbetet. Frågan bereds inom Regeringskansliet. Punkten är inte slutbehandlad.</w:t>
      </w:r>
    </w:p>
    <w:p w14:paraId="1D1D1757" w14:textId="77777777" w:rsidR="0022465A" w:rsidRDefault="004B7996" w:rsidP="0022465A">
      <w:pPr>
        <w:pStyle w:val="Rubrik5utannumrering"/>
      </w:pPr>
      <w:r>
        <w:t>7. Rskr. 2017/18:</w:t>
      </w:r>
      <w:bookmarkStart w:id="371" w:name="_Hlk92296477"/>
      <w:bookmarkEnd w:id="370"/>
      <w:r w:rsidR="0022465A">
        <w:t>333</w:t>
      </w:r>
    </w:p>
    <w:p w14:paraId="00152CFE" w14:textId="77777777" w:rsidR="0022465A" w:rsidRDefault="0022465A" w:rsidP="0022465A">
      <w:pPr>
        <w:pStyle w:val="Brdtext"/>
        <w:jc w:val="left"/>
      </w:pPr>
      <w:r>
        <w:t>Läsa, skriva, räkna – en garanti för tidiga stödinsatser</w:t>
      </w:r>
    </w:p>
    <w:p w14:paraId="476BAB38" w14:textId="77777777" w:rsidR="0022465A" w:rsidRDefault="0022465A" w:rsidP="0022465A">
      <w:pPr>
        <w:pStyle w:val="Brdtext"/>
        <w:jc w:val="left"/>
      </w:pPr>
      <w:r>
        <w:t>Prop. 2017/18:195, bet. 2017/18:UbU10</w:t>
      </w:r>
    </w:p>
    <w:p w14:paraId="08945DDD" w14:textId="64B7915B" w:rsidR="0022465A" w:rsidRPr="00506BB6" w:rsidRDefault="0022465A" w:rsidP="0022465A">
      <w:pPr>
        <w:pStyle w:val="Brdtext"/>
        <w:jc w:val="left"/>
      </w:pPr>
      <w:r>
        <w:t>Tidigare redovisad, se skr.</w:t>
      </w:r>
      <w:r w:rsidRPr="00D72782">
        <w:t xml:space="preserve"> </w:t>
      </w:r>
      <w:r w:rsidR="004B7996">
        <w:t xml:space="preserve">2018/19:75 (U 27), 2019/20:75 (U 15), </w:t>
      </w:r>
      <w:r w:rsidR="004B7996" w:rsidRPr="003D4272">
        <w:t>2020/21:75 (U 12) och 2021/22:75 (U 8</w:t>
      </w:r>
      <w:r>
        <w:t>).</w:t>
      </w:r>
    </w:p>
    <w:p w14:paraId="3EE19238" w14:textId="77777777" w:rsidR="004B7996" w:rsidRDefault="004B7996" w:rsidP="004B7996">
      <w:pPr>
        <w:pStyle w:val="Brdtext"/>
        <w:jc w:val="left"/>
      </w:pPr>
      <w:r w:rsidRPr="003D4272">
        <w:t>Skrivelsen är slutbehandlad.</w:t>
      </w:r>
    </w:p>
    <w:p w14:paraId="6EB34B41" w14:textId="77777777" w:rsidR="004B7996" w:rsidRDefault="004B7996" w:rsidP="004B7996">
      <w:pPr>
        <w:pStyle w:val="Brdtext"/>
      </w:pPr>
    </w:p>
    <w:p w14:paraId="6F5ADF71" w14:textId="6704B038" w:rsidR="004B7996" w:rsidRDefault="004B7996" w:rsidP="004B7996">
      <w:pPr>
        <w:pStyle w:val="Brdtextmedindrag"/>
        <w:ind w:firstLine="0"/>
      </w:pPr>
      <w:r>
        <w:t xml:space="preserve">Punkt 2 om </w:t>
      </w:r>
      <w:r>
        <w:rPr>
          <w:i/>
        </w:rPr>
        <w:t>brister i tillämpningen av skollagens bestämmelser om de stödinsatser som behövs för att elever ska nå kunskapskraven*</w:t>
      </w:r>
      <w:r>
        <w:t>: Riksdagen har tillkännagett för regeringen att regeringen bör göra en översyn och analys av den lagstiftning som gäller rätten till särskilt stöd och av skolornas praktiska tillämpning av lagstiftningen samt ge Skolinspek</w:t>
      </w:r>
      <w:r>
        <w:softHyphen/>
        <w:t xml:space="preserve">tionen ett uppdrag att under två år särskilt granska skolornas arbete med stöd till elever som inte når kunskapsmålen (bet. 2017/18:UbU10 s. 23 f.). Den 20 juli 2017 beslutade regeringen att ge en särskild utredare i uppdrag att bl.a. kartlägga och analysera brister i stödarbetet samt föreslå hur arbetet kan förbättras. Utredaren skulle vidare vid behov föreslå nödvändiga författningsändringar (U 2017:07, dir. 2018:33, dir. 2018:58, dir. 2019:38 och dir. 2020:18). Utredningen redovisade sitt uppdrag den 26 februari 2021 i betänkandet Bättre möjligheter för elever att nå kunskapskraven – aktivt stöd- och elevhälsoarbete samt stärkt utbildning för elever med intellektuell funktionsnedsättning (SOU 2021:11). Betänkandet har remitterats. Regeringen </w:t>
      </w:r>
      <w:r w:rsidRPr="00147839">
        <w:t xml:space="preserve">beslutade den </w:t>
      </w:r>
      <w:r w:rsidRPr="005321DD">
        <w:t>17 mars 2022 propositionen Resursskolor och tilläggsbelopp för särskilt stöd (prop. 2021/22:156)</w:t>
      </w:r>
      <w:r>
        <w:t>, som senare bifölls av riksdagen (bet. 2021/22:UbU31, rskr. 2021/22:340.)</w:t>
      </w:r>
      <w:r w:rsidRPr="005321DD">
        <w:t>. I propositionen lämna</w:t>
      </w:r>
      <w:r>
        <w:t>de</w:t>
      </w:r>
      <w:r w:rsidRPr="005321DD">
        <w:t>s förslag med syfte att utveckla och tydliggöra förutsättningarna för s.k. resursskolor. I propositionen föresl</w:t>
      </w:r>
      <w:r>
        <w:t>ogs</w:t>
      </w:r>
      <w:r w:rsidRPr="005321DD">
        <w:t xml:space="preserve"> bl.a. att bemyndigandet i skollagen för regeringen att meddela ytterligare föreskrifter om det tilläggsbelopp som kommunerna ska lämna till enskild verksamhet för barn och elever som har ett omfattande behov av särskilt stöd, ska förses med en möjlighet för regeringen att delegera denna uppgift till den myndighet som regeringen bestämmer. </w:t>
      </w:r>
      <w:r w:rsidR="00F45326">
        <w:t>I propositionen anges vidare att s</w:t>
      </w:r>
      <w:r w:rsidRPr="005321DD">
        <w:t>yftet är att systemet med tilläggsbelopp för barn och elever som har ett omfattande behov av särskilt stöd ska bli mer likvärdigt och rättvist. Den 17 mars 2022 beslutades propositionen Elevhälsa och stärkt utbildning för elever med intellektuell funktionsnedsättning (prop. 2021/22:162)</w:t>
      </w:r>
      <w:r>
        <w:t>, som senare bifölls av riksdagen (bet. 2021/22:UbU27, rskr.2021/22:429)</w:t>
      </w:r>
      <w:r w:rsidRPr="005321DD">
        <w:t>. I propositionen föresl</w:t>
      </w:r>
      <w:r>
        <w:t>og</w:t>
      </w:r>
      <w:r w:rsidRPr="005321DD">
        <w:t xml:space="preserve">s bl.a. att elevhälsans uppdrag ska förtydligas och att det ska finnas tillgång till specialpedagog eller speciallärare för elevhälsans specialpedagogiska insatser. </w:t>
      </w:r>
      <w:r w:rsidRPr="00BE682C">
        <w:t>Den 12 maj 2022 fick Statens skolverk, genom en ändring av myndighetens regleringsbrev, i uppdrag att med utgångspunkt i propositionen Resurs</w:t>
      </w:r>
      <w:r>
        <w:softHyphen/>
      </w:r>
      <w:r w:rsidRPr="00BE682C">
        <w:t>skolor och tilläggsbelopp för särskilt stöd – och med förbehåll för riksdagens beslut – lämna förslag till dels revidering av föreskrifter på förordningsnivå om bestämmandet av tilläggsbelopp för barn och elever med ett omfattande behov av särskilt stöd, dels myndighetsföreskrifter om tilläggsbelopp. Uppdraget ska redovisas till Regeringskansliet (Utbild</w:t>
      </w:r>
      <w:r>
        <w:softHyphen/>
      </w:r>
      <w:r w:rsidRPr="00BE682C">
        <w:t>nings</w:t>
      </w:r>
      <w:r>
        <w:softHyphen/>
      </w:r>
      <w:r w:rsidRPr="00BE682C">
        <w:t>departementet) senast den 15 augusti 2023. Den 22 juni 2022 fick Skolinspektionen, genom en ändring av myndighetens regleringsbrev, i uppdrag att genomföra en granskning av skolornas arbete med extra anpassningar och särskilt stöd till elever i de obligatoriska skolformerna och i fritidshemmet (U2022/02495). Uppdraget ska redovisas till Rege</w:t>
      </w:r>
      <w:r>
        <w:softHyphen/>
      </w:r>
      <w:r w:rsidRPr="00BE682C">
        <w:t>rings</w:t>
      </w:r>
      <w:r>
        <w:softHyphen/>
      </w:r>
      <w:r w:rsidRPr="00BE682C">
        <w:t>kansliet (Utbildningsdepartementet) senast den 12 juni 2024. Regeringen bedöm</w:t>
      </w:r>
      <w:r w:rsidR="00FC4469">
        <w:t>de</w:t>
      </w:r>
      <w:r w:rsidRPr="00BE682C">
        <w:t xml:space="preserve"> i budgetpropositionen för 2023 (prop. 2022/23:1, utg. omr. 16, avsnitt 3.5.2) att tillkännagivandet har tillgodosetts och att tillkännagivandet är slutbehandlat. </w:t>
      </w:r>
      <w:r>
        <w:t>Punkten är slutbehandlad.</w:t>
      </w:r>
    </w:p>
    <w:p w14:paraId="0C3AE25F" w14:textId="77777777" w:rsidR="004B7996" w:rsidRPr="009243A7" w:rsidRDefault="004B7996" w:rsidP="004B7996">
      <w:pPr>
        <w:pStyle w:val="Rubrik4utannumrering"/>
      </w:pPr>
      <w:r>
        <w:t>Riksmötet 2018/19</w:t>
      </w:r>
    </w:p>
    <w:p w14:paraId="4A0B14C7" w14:textId="77777777" w:rsidR="0022465A" w:rsidRDefault="004B7996" w:rsidP="00F17928">
      <w:pPr>
        <w:pStyle w:val="Rubrik5utannumrering"/>
        <w:spacing w:before="0"/>
      </w:pPr>
      <w:r>
        <w:t>8. Rskr. 2018/19:</w:t>
      </w:r>
      <w:bookmarkEnd w:id="371"/>
      <w:r w:rsidR="0022465A">
        <w:t>44</w:t>
      </w:r>
    </w:p>
    <w:p w14:paraId="2628EDF6" w14:textId="77777777" w:rsidR="0022465A" w:rsidRDefault="0022465A" w:rsidP="0022465A">
      <w:pPr>
        <w:pStyle w:val="Brdtext"/>
        <w:jc w:val="left"/>
      </w:pPr>
      <w:r>
        <w:t>Behandling av personuppgifter för forskningsändamål</w:t>
      </w:r>
    </w:p>
    <w:p w14:paraId="0B3DBDC7" w14:textId="77777777" w:rsidR="0022465A" w:rsidRDefault="0022465A" w:rsidP="0022465A">
      <w:pPr>
        <w:pStyle w:val="Brdtext"/>
        <w:jc w:val="left"/>
      </w:pPr>
      <w:r>
        <w:t>Prop. 2017/18:298, bet. 2018/19:UbU5</w:t>
      </w:r>
    </w:p>
    <w:p w14:paraId="5AA632BD" w14:textId="77777777" w:rsidR="0022465A" w:rsidRPr="00506BB6" w:rsidRDefault="0022465A" w:rsidP="0022465A">
      <w:pPr>
        <w:pStyle w:val="Brdtext"/>
        <w:jc w:val="left"/>
      </w:pPr>
      <w:r>
        <w:t>Tidigare redovisad, se skr.</w:t>
      </w:r>
      <w:r w:rsidRPr="00D72782">
        <w:t xml:space="preserve"> </w:t>
      </w:r>
      <w:r w:rsidR="004B7996">
        <w:t>2018/19:75 (U 34), 2019/20:75 (U 16), 2020/21:75 (U 13) och 2021/22:75 (</w:t>
      </w:r>
      <w:r w:rsidR="004B7996" w:rsidRPr="00A65EF5">
        <w:t>U 9</w:t>
      </w:r>
      <w:r>
        <w:t>).</w:t>
      </w:r>
    </w:p>
    <w:p w14:paraId="34F56663" w14:textId="77777777" w:rsidR="004B7996" w:rsidRPr="006C467B" w:rsidRDefault="004B7996" w:rsidP="004B7996">
      <w:pPr>
        <w:pStyle w:val="Brdtextmedindrag"/>
        <w:ind w:firstLine="0"/>
      </w:pPr>
      <w:r>
        <w:t xml:space="preserve">Skrivelsen är inte slutbehandlad. </w:t>
      </w:r>
    </w:p>
    <w:p w14:paraId="4565A2C1" w14:textId="77777777" w:rsidR="004B7996" w:rsidRDefault="004B7996" w:rsidP="004B7996">
      <w:pPr>
        <w:pStyle w:val="Brdtext"/>
        <w:jc w:val="left"/>
      </w:pPr>
    </w:p>
    <w:p w14:paraId="6721A831" w14:textId="2E157366" w:rsidR="004B7996" w:rsidRDefault="004B7996" w:rsidP="004B7996">
      <w:pPr>
        <w:pStyle w:val="Brdtextmedindrag"/>
        <w:ind w:firstLine="0"/>
      </w:pPr>
      <w:r>
        <w:t xml:space="preserve">Punkt 2 om </w:t>
      </w:r>
      <w:r>
        <w:rPr>
          <w:i/>
        </w:rPr>
        <w:t>likställa villkoren för offentliga och privata forskningsutfö</w:t>
      </w:r>
      <w:r>
        <w:rPr>
          <w:i/>
        </w:rPr>
        <w:softHyphen/>
        <w:t>rare*</w:t>
      </w:r>
      <w:r w:rsidRPr="00ED15F1">
        <w:rPr>
          <w:i/>
        </w:rPr>
        <w:t>:</w:t>
      </w:r>
      <w:r>
        <w:t xml:space="preserve"> Riksdagen har tillkännagett för regeringen att regeringen bör se över möjligheterna att återkomma med förslag på en lagstiftning som likställer villkoren för offentliga och privata forskningsutförare att bedriva forskning som inbegriper personuppgifter på rättslig grund (bet. 2018/19:UbU5 s. 28 f.). Regeringen beslutade den 26 oktober 2017 att tillsätta utredningen Översyn av arkivområdet (dir. 2017:106). Utred</w:t>
      </w:r>
      <w:r>
        <w:softHyphen/>
        <w:t>ningen behandlar motsvarande fråga om rättslig grund i förhållande till EU:s dataskyddsförordning men på arkivområdet, varför resultatet av denna utredning har inväntats för att frågan ska kunna beredas vidare inom Regeringskansliet. Utredningens slutbetänkande lämnades den 18 december 2019 (SOU 2019:58). Betänkandet har remissbehandlats.</w:t>
      </w:r>
      <w:r w:rsidR="00FC56D7">
        <w:t xml:space="preserve"> </w:t>
      </w:r>
      <w:r w:rsidR="00FC56D7" w:rsidRPr="009C5BD0">
        <w:t xml:space="preserve">I budgetpropositionen för 2023 (prop. 2022/23:1, utg. omr. 16 avsnitt </w:t>
      </w:r>
      <w:r w:rsidR="00FC56D7">
        <w:t>6.2.2</w:t>
      </w:r>
      <w:r w:rsidR="00FC56D7" w:rsidRPr="009C5BD0">
        <w:t xml:space="preserve">, s. </w:t>
      </w:r>
      <w:r w:rsidR="00FC56D7">
        <w:t>216</w:t>
      </w:r>
      <w:r w:rsidR="00FC56D7" w:rsidRPr="009C5BD0">
        <w:t>) angav regeringen att den bedöm</w:t>
      </w:r>
      <w:r w:rsidR="00FC56D7">
        <w:t>de</w:t>
      </w:r>
      <w:r w:rsidR="00FC56D7" w:rsidRPr="009C5BD0">
        <w:t xml:space="preserve"> att ytterligare överväganden behöver göras och därför avser att återkomma i frågan.</w:t>
      </w:r>
      <w:r>
        <w:t xml:space="preserve"> </w:t>
      </w:r>
      <w:r w:rsidRPr="00C971D7">
        <w:t>Regeringens avsikt är att fråga</w:t>
      </w:r>
      <w:r w:rsidR="00FC56D7">
        <w:t>n</w:t>
      </w:r>
      <w:r w:rsidRPr="00C971D7">
        <w:t xml:space="preserve"> ska behandlas i en pro</w:t>
      </w:r>
      <w:r>
        <w:softHyphen/>
      </w:r>
      <w:r w:rsidRPr="00C971D7">
        <w:t>position</w:t>
      </w:r>
      <w:r w:rsidR="00FC56D7">
        <w:t xml:space="preserve"> som planeras överlämnas till riksdagen</w:t>
      </w:r>
      <w:r w:rsidRPr="00C971D7">
        <w:t xml:space="preserve"> under 2023. Punkten är inte slutbehandlad.</w:t>
      </w:r>
      <w:r>
        <w:t xml:space="preserve"> </w:t>
      </w:r>
    </w:p>
    <w:p w14:paraId="1F9FC76D" w14:textId="77777777" w:rsidR="0022465A" w:rsidRDefault="004B7996" w:rsidP="0022465A">
      <w:pPr>
        <w:pStyle w:val="Rubrik5utannumrering"/>
      </w:pPr>
      <w:r w:rsidRPr="00D164EB">
        <w:t>9. Rskr. 2018/19:</w:t>
      </w:r>
      <w:bookmarkStart w:id="372" w:name="_Hlk92296582"/>
      <w:r w:rsidR="0022465A">
        <w:t>104</w:t>
      </w:r>
    </w:p>
    <w:p w14:paraId="4FB271AB" w14:textId="77777777" w:rsidR="0022465A" w:rsidRDefault="0022465A" w:rsidP="0022465A">
      <w:pPr>
        <w:pStyle w:val="Brdtext"/>
        <w:jc w:val="left"/>
      </w:pPr>
      <w:r>
        <w:t>Utgiftsområde 16 Utbildning och universitetsforskning</w:t>
      </w:r>
    </w:p>
    <w:p w14:paraId="0BBF9B7E" w14:textId="77777777" w:rsidR="0022465A" w:rsidRDefault="0022465A" w:rsidP="0022465A">
      <w:pPr>
        <w:pStyle w:val="Brdtext"/>
        <w:jc w:val="left"/>
      </w:pPr>
      <w:r>
        <w:t>Prop. 2018/19:1, bet. 2018/19:UbU1</w:t>
      </w:r>
    </w:p>
    <w:p w14:paraId="50BCF99A" w14:textId="77777777" w:rsidR="0022465A" w:rsidRPr="00F37D01" w:rsidRDefault="0022465A" w:rsidP="0022465A">
      <w:pPr>
        <w:pStyle w:val="Brdtext"/>
        <w:jc w:val="left"/>
      </w:pPr>
      <w:r>
        <w:t>Tidigare redovisad, se skr.</w:t>
      </w:r>
      <w:r w:rsidRPr="00D72782">
        <w:t xml:space="preserve"> </w:t>
      </w:r>
      <w:r w:rsidR="004B7996">
        <w:t xml:space="preserve">2018/19:75 (U 39), 2019/20:75 (U 19), 2020/21:75 (U 16) och </w:t>
      </w:r>
      <w:r w:rsidR="004B7996" w:rsidRPr="000F1C87">
        <w:t>202</w:t>
      </w:r>
      <w:r w:rsidR="004B7996">
        <w:t>1</w:t>
      </w:r>
      <w:r w:rsidR="004B7996" w:rsidRPr="000F1C87">
        <w:t>/2</w:t>
      </w:r>
      <w:r w:rsidR="004B7996">
        <w:t>2</w:t>
      </w:r>
      <w:r w:rsidR="004B7996" w:rsidRPr="000F1C87">
        <w:t>:75 (U 1</w:t>
      </w:r>
      <w:r w:rsidR="004B7996">
        <w:t>1</w:t>
      </w:r>
      <w:r>
        <w:t>).</w:t>
      </w:r>
    </w:p>
    <w:p w14:paraId="7CC07810" w14:textId="77777777" w:rsidR="00E0122F" w:rsidRDefault="00E0122F" w:rsidP="00E0122F">
      <w:pPr>
        <w:pStyle w:val="Brdtext"/>
        <w:jc w:val="left"/>
      </w:pPr>
      <w:r>
        <w:t>Skrivelsen är inte slutbehandlad.</w:t>
      </w:r>
    </w:p>
    <w:p w14:paraId="7ECAE5F6" w14:textId="77777777" w:rsidR="00E0122F" w:rsidRDefault="00E0122F" w:rsidP="00E0122F">
      <w:pPr>
        <w:pStyle w:val="Brdtext"/>
      </w:pPr>
    </w:p>
    <w:p w14:paraId="48E4FACA" w14:textId="77777777" w:rsidR="00E0122F" w:rsidRDefault="00E0122F" w:rsidP="00E0122F">
      <w:pPr>
        <w:pStyle w:val="Brdtext"/>
      </w:pPr>
      <w:r>
        <w:t xml:space="preserve">Punkt 1 om </w:t>
      </w:r>
      <w:r>
        <w:rPr>
          <w:i/>
        </w:rPr>
        <w:t>anslag inom utgiftsområde 16</w:t>
      </w:r>
    </w:p>
    <w:p w14:paraId="1375EAEE" w14:textId="47DF814B" w:rsidR="00E0122F" w:rsidRDefault="00E0122F" w:rsidP="00E0122F">
      <w:pPr>
        <w:pStyle w:val="Brdtextmedindrag"/>
      </w:pPr>
      <w:r>
        <w:t xml:space="preserve">d) </w:t>
      </w:r>
      <w:r>
        <w:rPr>
          <w:i/>
        </w:rPr>
        <w:t>Tioårig grundskola*</w:t>
      </w:r>
      <w:r>
        <w:t xml:space="preserve">: Riksdagen har tillkännagett för regeringen att regeringen bör bereda möjligheten att införa en tioårig grundskola och återkomma till riksdagen med ett lagförslag (bet. 2018/19:UbU1 s. 44). Den 5 mars 2020 fattade regeringen beslut om att ge en särskild utredare i uppdrag att föreslå hur en tioårig grundskola kan införas. Utredningen redovisade sitt uppdrag den 10 maj 2021 i betänkandet En tioårig grundskola – Införandet av en ny årskurs 1 i grundskolan, grundsärskolan, specialskolan och sameskolan (SOU 2021:33). </w:t>
      </w:r>
      <w:r w:rsidR="004B7996">
        <w:t>Betänkandet har remitterats</w:t>
      </w:r>
      <w:r>
        <w:t xml:space="preserve"> och bereds inom Regeringskansliet. </w:t>
      </w:r>
      <w:r w:rsidR="00D7121A" w:rsidRPr="00DF5053">
        <w:t>Regeringen gav i regleringsbrevet för 2021 Skolverket i uppdrag att inför ett införande av en tioårig grundskola, erbjuda förskollärare verksamma i förskoleklassen fortbildningsinsatser (dnr U2020/06613). Uppdraget har lämnats även i regleringsbreven för 2022 och 2023 (</w:t>
      </w:r>
      <w:r w:rsidR="00893C37">
        <w:t>d</w:t>
      </w:r>
      <w:r w:rsidR="00D7121A" w:rsidRPr="00DF5053">
        <w:t>nr U2021/04941 och U2022/04067).</w:t>
      </w:r>
      <w:r w:rsidR="00D7121A">
        <w:t xml:space="preserve"> </w:t>
      </w:r>
      <w:r>
        <w:t>Punkten är inte slutbehandlad.</w:t>
      </w:r>
    </w:p>
    <w:bookmarkEnd w:id="372"/>
    <w:p w14:paraId="2DC2743E" w14:textId="77777777" w:rsidR="0022465A" w:rsidRDefault="004B7996" w:rsidP="0022465A">
      <w:pPr>
        <w:pStyle w:val="Rubrik5utannumrering"/>
      </w:pPr>
      <w:r>
        <w:t xml:space="preserve">10. </w:t>
      </w:r>
      <w:r w:rsidRPr="00CC788F">
        <w:t>Rskr.</w:t>
      </w:r>
      <w:r>
        <w:t xml:space="preserve"> </w:t>
      </w:r>
      <w:r w:rsidRPr="00CC788F">
        <w:t>2018/19:</w:t>
      </w:r>
      <w:r w:rsidR="0022465A" w:rsidRPr="00CC788F">
        <w:t>171</w:t>
      </w:r>
    </w:p>
    <w:p w14:paraId="17F248D1" w14:textId="77777777" w:rsidR="0022465A" w:rsidRDefault="0022465A" w:rsidP="0022465A">
      <w:pPr>
        <w:pStyle w:val="Brdtext"/>
        <w:jc w:val="left"/>
      </w:pPr>
      <w:r>
        <w:t>Gymnasieskolan</w:t>
      </w:r>
    </w:p>
    <w:p w14:paraId="44E028AE" w14:textId="77777777" w:rsidR="0022465A" w:rsidRDefault="0022465A" w:rsidP="0022465A">
      <w:pPr>
        <w:pStyle w:val="Brdtext"/>
        <w:jc w:val="left"/>
      </w:pPr>
      <w:r>
        <w:t>Motioner från allmänna motionstiden 2018/19, bet. 2018/19:UbU11</w:t>
      </w:r>
    </w:p>
    <w:p w14:paraId="6685823C" w14:textId="77777777" w:rsidR="0022465A" w:rsidRDefault="0022465A" w:rsidP="0022465A">
      <w:pPr>
        <w:pStyle w:val="Brdtext"/>
        <w:jc w:val="left"/>
      </w:pPr>
      <w:r>
        <w:t>Tidigare redovisad, se skr.</w:t>
      </w:r>
      <w:r w:rsidRPr="00D72782">
        <w:t xml:space="preserve"> </w:t>
      </w:r>
      <w:r w:rsidR="004B7996">
        <w:t>2019/20:75 (U 21) , 2020/21:75 (U 17</w:t>
      </w:r>
      <w:r w:rsidR="004B7996" w:rsidRPr="00D72782">
        <w:t>)</w:t>
      </w:r>
      <w:r w:rsidR="004B7996">
        <w:t xml:space="preserve"> och 2021/22:76 (U 12</w:t>
      </w:r>
      <w:r w:rsidRPr="00D72782">
        <w:t>)</w:t>
      </w:r>
      <w:r w:rsidR="00832006">
        <w:t>.</w:t>
      </w:r>
    </w:p>
    <w:p w14:paraId="2AE22EA2" w14:textId="77777777" w:rsidR="004B7996" w:rsidRDefault="004B7996" w:rsidP="004B7996">
      <w:pPr>
        <w:pStyle w:val="Brdtext"/>
        <w:jc w:val="left"/>
      </w:pPr>
      <w:r>
        <w:t>Skrivelsen är inte slutbehandlad.</w:t>
      </w:r>
    </w:p>
    <w:p w14:paraId="4223D9D6" w14:textId="77777777" w:rsidR="004B7996" w:rsidRDefault="004B7996" w:rsidP="004B7996">
      <w:pPr>
        <w:pStyle w:val="Brdtextmedindrag"/>
      </w:pPr>
    </w:p>
    <w:p w14:paraId="7468D08A" w14:textId="52F44EE8" w:rsidR="004B7996" w:rsidRDefault="004B7996" w:rsidP="004B7996">
      <w:pPr>
        <w:pStyle w:val="Brdtext"/>
        <w:widowControl w:val="0"/>
        <w:rPr>
          <w:i/>
        </w:rPr>
      </w:pPr>
      <w:r>
        <w:t xml:space="preserve">Punkt 5 om </w:t>
      </w:r>
      <w:r>
        <w:rPr>
          <w:i/>
        </w:rPr>
        <w:t>tvåårig yrkesskola på gymnasial nivå</w:t>
      </w:r>
      <w:r>
        <w:t xml:space="preserve">*: Riksdagen har tillkännagett för regeringen att regeringen ska låta utreda inrättandet av en ny tvåårig yrkesskola på gymnasial nivå som är en del av det ordinarie utbildningssystemet (bet. 2018/19:UbU11 s. 14 f.). Regeringen har tidigare meddelat att regeringen avsåg att återkomma i frågan under 2021. Regeringen beslutade den 8 april 2021 att ge en särskild utredare i uppdrag att föreslå åtgärder för att fler unga ska nå målen med sin gymnasieutbildning (U 2021:01). I kommittédirektiven (dir. 2021:23) angav regeringen att uppdraget att utreda hur fler elever kan fullfölja sin utbildning inom gymnasieskolan bör ha sin utgångspunkt i riksdagens tillkännagivande. </w:t>
      </w:r>
      <w:r w:rsidRPr="004703A5">
        <w:t>Enligt utredningens direktiv skulle uppdraget redovisas senast den 1 mars 2022. Genom tilläggsdirektiv som beslutades den 10</w:t>
      </w:r>
      <w:r>
        <w:t> </w:t>
      </w:r>
      <w:r w:rsidRPr="004703A5">
        <w:t xml:space="preserve">februari 2022 förlängdes </w:t>
      </w:r>
      <w:r>
        <w:t xml:space="preserve">utredningstiden till den 1 juni 2022 </w:t>
      </w:r>
      <w:r w:rsidRPr="004703A5">
        <w:t>(dir.</w:t>
      </w:r>
      <w:r>
        <w:t xml:space="preserve"> </w:t>
      </w:r>
      <w:r w:rsidRPr="004703A5">
        <w:t>2022:4)</w:t>
      </w:r>
      <w:r>
        <w:t>. Betänkandet I mål – vägar vidare för att flera unga ska nå målen med sin gymnasieutbildning (SOU 2022:34) har remitterats t.o.m. den 28 oktober 2022 och förslagen bereds i</w:t>
      </w:r>
      <w:r w:rsidR="001059EC">
        <w:t>nom</w:t>
      </w:r>
      <w:r>
        <w:t xml:space="preserve"> Regeringskansliet</w:t>
      </w:r>
      <w:r w:rsidR="001059EC">
        <w:t>.</w:t>
      </w:r>
      <w:r>
        <w:t xml:space="preserve"> Punkten är inte slutbehandlad.</w:t>
      </w:r>
    </w:p>
    <w:p w14:paraId="74152A40" w14:textId="77777777" w:rsidR="0022465A" w:rsidRPr="002B610F" w:rsidRDefault="004B7996" w:rsidP="0022465A">
      <w:pPr>
        <w:pStyle w:val="Rubrik5utannumrering"/>
      </w:pPr>
      <w:r>
        <w:t>11. Rskr. 2018/19:</w:t>
      </w:r>
      <w:bookmarkStart w:id="373" w:name="_Hlk92296641"/>
      <w:r w:rsidR="0022465A" w:rsidRPr="002B610F">
        <w:t>194</w:t>
      </w:r>
    </w:p>
    <w:p w14:paraId="6B02DDA5" w14:textId="77777777" w:rsidR="0022465A" w:rsidRPr="000764B2" w:rsidRDefault="0022465A" w:rsidP="0022465A">
      <w:pPr>
        <w:pStyle w:val="Brdtext"/>
        <w:jc w:val="left"/>
      </w:pPr>
      <w:r w:rsidRPr="000764B2">
        <w:t>Grundläggande om utbildning</w:t>
      </w:r>
    </w:p>
    <w:p w14:paraId="67FE01A5" w14:textId="77777777" w:rsidR="0022465A" w:rsidRPr="002B610F" w:rsidRDefault="0022465A" w:rsidP="0022465A">
      <w:pPr>
        <w:pStyle w:val="Brdtextmedindrag"/>
        <w:ind w:firstLine="0"/>
        <w:jc w:val="left"/>
      </w:pPr>
      <w:r w:rsidRPr="002B610F">
        <w:t>Motioner från allmänna motionstiden 2018/19, bet. 2018/19:UbU8</w:t>
      </w:r>
    </w:p>
    <w:p w14:paraId="1691F6C7" w14:textId="77777777" w:rsidR="0022465A" w:rsidRDefault="0022465A" w:rsidP="0022465A">
      <w:pPr>
        <w:pStyle w:val="Brdtextmedindrag"/>
        <w:ind w:firstLine="0"/>
        <w:jc w:val="left"/>
      </w:pPr>
      <w:r>
        <w:t xml:space="preserve">Tidigare redovisad, se skr. </w:t>
      </w:r>
      <w:r w:rsidR="004B7996">
        <w:t>2019/20:75 (U 22), 2020/21:75 (U 18) och 2021/22:75 (U 13</w:t>
      </w:r>
      <w:r>
        <w:t>)</w:t>
      </w:r>
      <w:r w:rsidR="00832006">
        <w:t>.</w:t>
      </w:r>
    </w:p>
    <w:p w14:paraId="78B4EFFB" w14:textId="77777777" w:rsidR="004B7996" w:rsidRDefault="004B7996" w:rsidP="004B7996">
      <w:pPr>
        <w:pStyle w:val="Brdtextmedindrag"/>
        <w:ind w:firstLine="0"/>
        <w:jc w:val="left"/>
      </w:pPr>
      <w:r>
        <w:t>Skrivelsen är inte slutbehandlad.</w:t>
      </w:r>
    </w:p>
    <w:p w14:paraId="50675928" w14:textId="77777777" w:rsidR="004B7996" w:rsidRDefault="004B7996" w:rsidP="004B7996">
      <w:pPr>
        <w:pStyle w:val="Brdtextmedindrag"/>
      </w:pPr>
    </w:p>
    <w:p w14:paraId="27D43FCE" w14:textId="2E2F13C2" w:rsidR="004B7996" w:rsidRDefault="004B7996" w:rsidP="004B7996">
      <w:pPr>
        <w:pStyle w:val="Brdtextmedindrag"/>
        <w:ind w:firstLine="0"/>
      </w:pPr>
      <w:r>
        <w:t>Punkt 12 om</w:t>
      </w:r>
      <w:r>
        <w:rPr>
          <w:i/>
        </w:rPr>
        <w:t xml:space="preserve"> skriftligt ordningsomdöme i terminsbetyget på högstadiet och gymnasiet*</w:t>
      </w:r>
      <w:r>
        <w:rPr>
          <w:iCs/>
        </w:rPr>
        <w:t>:</w:t>
      </w:r>
      <w:r>
        <w:t xml:space="preserve"> Riksdagen har tillkännagett för regeringen att regeringen ska göra det möjligt för skolor att ge elever på högstadiet och gymnasiet ett skriftligt ordningsomdöme i terminsbetygen. Ordningsomdömet ska inte ingå i slutbetyget (bet. 2018/19:UbU8 s. 58 f.). Regeringen har tidigare meddelat att regeringen avsåg att påbörja analysen under 2021. </w:t>
      </w:r>
      <w:r w:rsidR="0040468C" w:rsidRPr="004067E5">
        <w:t xml:space="preserve">Regeringen avser </w:t>
      </w:r>
      <w:r w:rsidR="0040468C">
        <w:t xml:space="preserve">nu </w:t>
      </w:r>
      <w:r w:rsidR="0040468C" w:rsidRPr="004067E5">
        <w:t xml:space="preserve">att tillsätta en utredning om </w:t>
      </w:r>
      <w:r w:rsidR="0040468C">
        <w:t>v</w:t>
      </w:r>
      <w:r w:rsidR="0040468C" w:rsidRPr="004067E5">
        <w:t xml:space="preserve">araktigt stärkt trygghet och studiero och analyserar om frågan bör ingå i utredningen. </w:t>
      </w:r>
      <w:r>
        <w:t>Punkten är inte slut</w:t>
      </w:r>
      <w:r>
        <w:softHyphen/>
        <w:t>behandlad.</w:t>
      </w:r>
      <w:r w:rsidRPr="00CD121E">
        <w:t xml:space="preserve"> </w:t>
      </w:r>
    </w:p>
    <w:p w14:paraId="14A0875F" w14:textId="77777777" w:rsidR="0022465A" w:rsidRDefault="004B7996" w:rsidP="0022465A">
      <w:pPr>
        <w:pStyle w:val="Rubrik5utannumrering"/>
      </w:pPr>
      <w:r>
        <w:t>12.</w:t>
      </w:r>
      <w:bookmarkEnd w:id="373"/>
      <w:r w:rsidR="0022465A">
        <w:t xml:space="preserve"> Rskr. 2018/19:269</w:t>
      </w:r>
    </w:p>
    <w:p w14:paraId="6D761090" w14:textId="77777777" w:rsidR="0022465A" w:rsidRDefault="0022465A" w:rsidP="0022465A">
      <w:pPr>
        <w:pStyle w:val="Brdtext"/>
        <w:jc w:val="left"/>
      </w:pPr>
      <w:r>
        <w:t>Frågor om otillåten spridning av nationella prov och om att införa särskilda regleringar för idrottsgymnasier</w:t>
      </w:r>
    </w:p>
    <w:p w14:paraId="65666856" w14:textId="77777777" w:rsidR="0022465A" w:rsidRDefault="0022465A" w:rsidP="0022465A">
      <w:pPr>
        <w:pStyle w:val="Brdtext"/>
        <w:jc w:val="left"/>
      </w:pPr>
      <w:r>
        <w:t>Skr. 2018/19:110, bet. 2018/19:UbU17</w:t>
      </w:r>
    </w:p>
    <w:p w14:paraId="24BD872E" w14:textId="77777777" w:rsidR="0022465A" w:rsidRDefault="0022465A" w:rsidP="0022465A">
      <w:pPr>
        <w:pStyle w:val="Brdtext"/>
        <w:jc w:val="left"/>
      </w:pPr>
      <w:r>
        <w:t>Tidigare redovisad, se skr.</w:t>
      </w:r>
      <w:r w:rsidRPr="00D72782">
        <w:t xml:space="preserve"> </w:t>
      </w:r>
      <w:r w:rsidR="004B7996">
        <w:t>2019/20:75 (U 25),2020/21:75 (U 19</w:t>
      </w:r>
      <w:r w:rsidR="004B7996" w:rsidRPr="00D72782">
        <w:t>)</w:t>
      </w:r>
      <w:r w:rsidR="004B7996">
        <w:t xml:space="preserve"> och 2021/22:75 (U 14</w:t>
      </w:r>
      <w:r w:rsidRPr="00D72782">
        <w:t>)</w:t>
      </w:r>
      <w:r w:rsidR="00832006">
        <w:t>.</w:t>
      </w:r>
    </w:p>
    <w:p w14:paraId="15F7C4AF" w14:textId="77777777" w:rsidR="004B7996" w:rsidRDefault="004B7996" w:rsidP="004B7996">
      <w:pPr>
        <w:pStyle w:val="Brdtext"/>
        <w:jc w:val="left"/>
      </w:pPr>
      <w:r>
        <w:t>Skrivelsen är inte slutbehandlad.</w:t>
      </w:r>
    </w:p>
    <w:p w14:paraId="5D41204D" w14:textId="77777777" w:rsidR="004B7996" w:rsidRPr="005F7E59" w:rsidRDefault="004B7996" w:rsidP="004B7996">
      <w:pPr>
        <w:pStyle w:val="Brdtextmedindrag"/>
      </w:pPr>
    </w:p>
    <w:p w14:paraId="268102B1" w14:textId="07F8CEC6" w:rsidR="004B7996" w:rsidRDefault="004B7996" w:rsidP="004B7996">
      <w:pPr>
        <w:pStyle w:val="Brdtextmedindrag"/>
        <w:ind w:firstLine="0"/>
      </w:pPr>
      <w:r w:rsidRPr="003D1772">
        <w:t xml:space="preserve">Punkt 3 om </w:t>
      </w:r>
      <w:r w:rsidRPr="003D1772">
        <w:rPr>
          <w:i/>
        </w:rPr>
        <w:t>möjligheter att kombinera gymnasieutbildning med elitsatsning i idrott</w:t>
      </w:r>
      <w:r w:rsidRPr="003D1772">
        <w:t>*</w:t>
      </w:r>
      <w:r>
        <w:t>:</w:t>
      </w:r>
      <w:r w:rsidRPr="003D1772">
        <w:t xml:space="preserve"> Riksdagen har tillkännagett för regeringen att </w:t>
      </w:r>
      <w:r>
        <w:t xml:space="preserve">regeringen bör utreda möjligheterna att införa särskilda regleringar för idrottsgymnasier som möter olika idrotters behov och förutsättningar och som möjliggör kombinationen elitidrott och gymnasiestudier (bet. 2018/19:UbU17 s. 15 f.). </w:t>
      </w:r>
      <w:r w:rsidRPr="00047840">
        <w:t>Utbildningsdepartementet har den 17 juli 2020 remitterat en promemoria med förslag till ändringar i regelverket</w:t>
      </w:r>
      <w:r>
        <w:t xml:space="preserve"> avseende de nationellt godkända idrottsutbildningarna och riksidrotts</w:t>
      </w:r>
      <w:r>
        <w:softHyphen/>
        <w:t>gymnasierna (U2020/04134).</w:t>
      </w:r>
      <w:r w:rsidRPr="00047840">
        <w:t xml:space="preserve"> Remisstiden </w:t>
      </w:r>
      <w:r>
        <w:t>gick</w:t>
      </w:r>
      <w:r w:rsidRPr="00047840">
        <w:t xml:space="preserve"> ut den 15 november 2020.</w:t>
      </w:r>
      <w:r>
        <w:t xml:space="preserve"> Regeringen har inte haft möjlighet att prioritera arbetet. Avsikten är att återkomma till riksdagen i frågan så snart som möjligt. Frågan bereds inom Regeringskansliet. Punkten är inte slutbehandlad.</w:t>
      </w:r>
    </w:p>
    <w:p w14:paraId="3E50F62D" w14:textId="77777777" w:rsidR="0022465A" w:rsidRPr="000764B2" w:rsidRDefault="0022465A" w:rsidP="004B7996">
      <w:pPr>
        <w:pStyle w:val="Rubrik4utannumrering"/>
      </w:pPr>
      <w:r>
        <w:t>Riksmötet 2019/20</w:t>
      </w:r>
    </w:p>
    <w:p w14:paraId="4300E6D4" w14:textId="77777777" w:rsidR="0022465A" w:rsidRDefault="004B7996" w:rsidP="008961D8">
      <w:pPr>
        <w:pStyle w:val="Rubrik5utannumrering"/>
        <w:spacing w:before="0"/>
      </w:pPr>
      <w:r w:rsidRPr="001B56F7">
        <w:t>13</w:t>
      </w:r>
      <w:r>
        <w:t>.</w:t>
      </w:r>
      <w:r w:rsidR="00E0122F">
        <w:t xml:space="preserve"> Rskr. </w:t>
      </w:r>
      <w:r w:rsidR="0022465A">
        <w:t>2019/20:65</w:t>
      </w:r>
    </w:p>
    <w:p w14:paraId="14A41BA0" w14:textId="77777777" w:rsidR="0022465A" w:rsidRPr="009F41B8" w:rsidRDefault="0022465A" w:rsidP="0022465A">
      <w:pPr>
        <w:pStyle w:val="Brdtext"/>
        <w:jc w:val="left"/>
      </w:pPr>
      <w:r w:rsidRPr="009F41B8">
        <w:t>Höständringsbudget för 2019</w:t>
      </w:r>
    </w:p>
    <w:p w14:paraId="76C47CF9" w14:textId="77777777" w:rsidR="0022465A" w:rsidRPr="009F41B8" w:rsidRDefault="0022465A" w:rsidP="0022465A">
      <w:pPr>
        <w:pStyle w:val="Brdtext"/>
        <w:jc w:val="left"/>
      </w:pPr>
      <w:r w:rsidRPr="009F41B8">
        <w:t>Prop. 2019/20:2, bet. 2019/20:FiU11</w:t>
      </w:r>
    </w:p>
    <w:p w14:paraId="6AFB50F8" w14:textId="77777777" w:rsidR="0022465A" w:rsidRDefault="0022465A" w:rsidP="0022465A">
      <w:pPr>
        <w:pStyle w:val="Brdtext"/>
        <w:jc w:val="left"/>
      </w:pPr>
      <w:r>
        <w:t xml:space="preserve">Tidigare redovisad, se skr. </w:t>
      </w:r>
      <w:r w:rsidR="004B7996">
        <w:t>2019/20:75 (U 32), 2020/21:75 (U 20) och 2021/22:75 (U 15</w:t>
      </w:r>
      <w:r>
        <w:t>)</w:t>
      </w:r>
      <w:r w:rsidR="000078F8">
        <w:t>.</w:t>
      </w:r>
    </w:p>
    <w:p w14:paraId="465E2551" w14:textId="77777777" w:rsidR="004B7996" w:rsidRPr="009F41B8" w:rsidRDefault="004B7996" w:rsidP="004B7996">
      <w:pPr>
        <w:pStyle w:val="Brdtext"/>
        <w:jc w:val="left"/>
      </w:pPr>
      <w:r w:rsidRPr="009F41B8">
        <w:t>Skrivelsen är slutbehandlad.</w:t>
      </w:r>
    </w:p>
    <w:p w14:paraId="24CA6B92" w14:textId="77777777" w:rsidR="004B7996" w:rsidRDefault="004B7996" w:rsidP="004B7996">
      <w:pPr>
        <w:pStyle w:val="Brdtextmedindrag"/>
        <w:ind w:firstLine="0"/>
        <w:jc w:val="left"/>
      </w:pPr>
    </w:p>
    <w:p w14:paraId="048D7D09" w14:textId="77777777" w:rsidR="004B7996" w:rsidRPr="00F6529E" w:rsidRDefault="004B7996" w:rsidP="004B7996">
      <w:pPr>
        <w:pStyle w:val="Brdtextmedindrag"/>
        <w:ind w:firstLine="0"/>
        <w:jc w:val="left"/>
        <w:rPr>
          <w:i/>
          <w:iCs/>
        </w:rPr>
      </w:pPr>
      <w:r w:rsidRPr="00F6529E">
        <w:rPr>
          <w:i/>
          <w:iCs/>
        </w:rPr>
        <w:t>Utgiftsområde 16 Utbildning och universitetsforskning:</w:t>
      </w:r>
    </w:p>
    <w:p w14:paraId="43027033" w14:textId="4E9A4BBF" w:rsidR="004B7996" w:rsidRDefault="004B7996" w:rsidP="004B7996">
      <w:pPr>
        <w:pStyle w:val="Brdtextmedindrag"/>
      </w:pPr>
      <w:r>
        <w:t xml:space="preserve">d) Riksdagen </w:t>
      </w:r>
      <w:r w:rsidRPr="00E72C30">
        <w:t>bemyndigar regeringen att under 2019–2023 för anslaget 2:18 Kungl. Tekniska högskolan: Forskning och utbildning på forskarnivå inom utgiftsområde 16 Utbildning och universitetsforskning besluta om en årlig medlemsavgift för den ideella föreningen Ebrains på högst 1 600 000 kronor</w:t>
      </w:r>
      <w:r>
        <w:t>: Den 5 december 2018 beslutade regeringen om ändring av regle</w:t>
      </w:r>
      <w:r>
        <w:softHyphen/>
        <w:t>rings</w:t>
      </w:r>
      <w:r>
        <w:softHyphen/>
        <w:t>brev för budgetåret 2019 avseende Kungl. Tekniska högskolan. Den 19 december 2019 beslutade regeringen regleringsbrev för budgetåret 2020 avseende Kungl. Tekniska högskolan. Den 17 december 2020 beslutade regeringen om regleringsbrev för budgetåret 2021 avseende Kungl. Tekniska högskolan. Den 16 december 2021 beslutade regeringen om regleringsbrev för budgetåret 2022 avseende Kungl. Tekniska högskolan. Den 22 december 2022 beslutade regeringen om regle</w:t>
      </w:r>
      <w:r>
        <w:softHyphen/>
        <w:t>ringsbrev för budgetåret 2023 avseende Kungl. Tekniska högskolan. Punkten är slutbehandlad.</w:t>
      </w:r>
    </w:p>
    <w:p w14:paraId="4F973BA1" w14:textId="291987E6" w:rsidR="004B7996" w:rsidRDefault="004B7996" w:rsidP="004B7996">
      <w:pPr>
        <w:pStyle w:val="Brdtextmedindrag"/>
      </w:pPr>
      <w:r>
        <w:t>e) Riksdagen bemyndigar regeringen att under 2019–2023 för anslaget 2:18 Kungl. Tekniska högskolan: Forskning och utbildning på forskarnivå inom utgiftsområde 16 Utbildning och universitetsforskning besluta om en årlig medlemsavgift för kunskaps- och innovationsplattformen inom urban mobilitet under Europeiska institutet för innovation och teknik (EIT Urban Mobility) på högst 540 000 kronor</w:t>
      </w:r>
      <w:r w:rsidR="003709D6">
        <w:t>:</w:t>
      </w:r>
      <w:r>
        <w:t xml:space="preserve"> Den 5 december 2018 beslutade regeringen om ändring av regleringsbrev för budgetåret 2019 avseende Kungl. Tekniska högskolan. Den 19 december 2019 beslutade regeringen om regleringsbrev för budgetåret 2020 avseende Kungl. Tekniska högskolan. Den 17 december 2020 beslutade regeringen om regleringsbrev för budgetåret 2021 Kungl. Tekniska högskolan. Den 16</w:t>
      </w:r>
      <w:r w:rsidR="00A21765">
        <w:t> </w:t>
      </w:r>
      <w:r>
        <w:t>december 2021 beslutade regeringen om regleringsbrev för budgetåret 2022 avseende Kungl. Tekniska högskolan. Den 22 december 2022 beslutade regeringen om regleringsbrev för budgetåret 2023 avseende Kungl. Tekniska högskolan. Punkten är slutbehandlad.</w:t>
      </w:r>
    </w:p>
    <w:p w14:paraId="77D766ED" w14:textId="6780D500" w:rsidR="004B7996" w:rsidRPr="00E51D21" w:rsidRDefault="004B7996" w:rsidP="004B7996">
      <w:pPr>
        <w:pStyle w:val="Brdtextmedindrag"/>
      </w:pPr>
      <w:r>
        <w:t>f) Riksdagen bemyndigar regeringen att under 2019–2023 för anslaget 2:18 Kungl. Tekniska högskolan: Forskning och utbildning på forskarnivå inom utgiftsområde 16 Utbildning och universitetsforskning besluta om en årlig medlemsavgift för organisationen European Research Infrastructure for Imaging Technologies in Biological and Biomedical Sciences (EuroBioimaging-ERIC) på högst 1 000 000 kronor: Den 5 december 2018 beslutade regeringen om ändring av regleringsbrev för budgetåret 2019 avseende Kungl. Tekniska högskolan. Den 19 december 2019 beslutade regeringen om regleringsbrev för budgetåret 2020 avseende Kungl. Tekniska högskolan. Den 17 december 2020 beslutade regeringen om regleringsbrev för budgetåret 2021 avseende Kungl. Tekniska högskolan. Den 16 december 2021 beslutade regeringen om regleringsbrev för budgetåret 2022 avseende Kungl. Tekniska högskolan.</w:t>
      </w:r>
      <w:r w:rsidRPr="003D2734">
        <w:t xml:space="preserve"> </w:t>
      </w:r>
      <w:r>
        <w:t>Den 22 december 2022 beslutade regeringen om regleringsbrev för budgetåret 2023 avseende Kungl. Tekniska högskolan. Punkten är slutbehandlad</w:t>
      </w:r>
      <w:r w:rsidR="003E64EB">
        <w:t>.</w:t>
      </w:r>
    </w:p>
    <w:p w14:paraId="1D949154" w14:textId="77777777" w:rsidR="0022465A" w:rsidRPr="00290F49" w:rsidRDefault="004B7996" w:rsidP="0022465A">
      <w:pPr>
        <w:pStyle w:val="Rubrik5utannumrering"/>
      </w:pPr>
      <w:r w:rsidRPr="00573ED3">
        <w:t>14</w:t>
      </w:r>
      <w:r>
        <w:t>.</w:t>
      </w:r>
      <w:bookmarkStart w:id="374" w:name="_Hlk96358149"/>
      <w:r w:rsidR="0022465A" w:rsidRPr="00290F49">
        <w:t xml:space="preserve"> Rskr. 2019/20:349 </w:t>
      </w:r>
    </w:p>
    <w:p w14:paraId="67980779" w14:textId="77777777" w:rsidR="0022465A" w:rsidRDefault="0022465A" w:rsidP="0022465A">
      <w:pPr>
        <w:pStyle w:val="Brdtextmedindrag"/>
        <w:ind w:firstLine="0"/>
        <w:jc w:val="left"/>
      </w:pPr>
      <w:r w:rsidRPr="00D60482">
        <w:t>Riksrevisionens rapport om resurseffektivitet och produktivitet vid Sveriges lärosäten i nordisk jämförelse</w:t>
      </w:r>
    </w:p>
    <w:p w14:paraId="4E63A37E" w14:textId="77777777" w:rsidR="0022465A" w:rsidRDefault="0022465A" w:rsidP="0022465A">
      <w:pPr>
        <w:pStyle w:val="Brdtextmedindrag"/>
        <w:ind w:firstLine="0"/>
        <w:jc w:val="left"/>
      </w:pPr>
      <w:r>
        <w:t xml:space="preserve">Skr. 2019/20:60, bet. </w:t>
      </w:r>
      <w:r w:rsidRPr="00D60482">
        <w:t>2019/20:UbU21</w:t>
      </w:r>
    </w:p>
    <w:p w14:paraId="5F84003F" w14:textId="77777777" w:rsidR="00E0122F" w:rsidRDefault="00E0122F" w:rsidP="00E0122F">
      <w:pPr>
        <w:pStyle w:val="Brdtextmedindrag"/>
        <w:ind w:firstLine="0"/>
        <w:jc w:val="left"/>
      </w:pPr>
      <w:r>
        <w:t xml:space="preserve">Tidigare redovisad, se skr. </w:t>
      </w:r>
      <w:r w:rsidR="004B7996">
        <w:t>2020/21:75 (U 30) och 2021/22:75 (U 16</w:t>
      </w:r>
      <w:r>
        <w:t>).</w:t>
      </w:r>
    </w:p>
    <w:p w14:paraId="660A6B2B" w14:textId="77777777" w:rsidR="004B7996" w:rsidRDefault="004B7996" w:rsidP="004B7996">
      <w:pPr>
        <w:pStyle w:val="Brdtextmedindrag"/>
        <w:ind w:firstLine="0"/>
        <w:jc w:val="left"/>
      </w:pPr>
      <w:r w:rsidRPr="00D64DD9">
        <w:t>Skrivelsen är slutbehandlad.</w:t>
      </w:r>
    </w:p>
    <w:p w14:paraId="38BE3B3F" w14:textId="77777777" w:rsidR="004B7996" w:rsidRPr="00C83B2C" w:rsidRDefault="004B7996" w:rsidP="004B7996">
      <w:pPr>
        <w:pStyle w:val="Brdtextmedindrag"/>
        <w:ind w:firstLine="0"/>
      </w:pPr>
    </w:p>
    <w:p w14:paraId="74F3A591" w14:textId="18C0A522" w:rsidR="004B7996" w:rsidRDefault="004B7996" w:rsidP="004B7996">
      <w:pPr>
        <w:pStyle w:val="Brdtextmedindrag"/>
        <w:ind w:firstLine="0"/>
      </w:pPr>
      <w:r w:rsidRPr="00C83B2C">
        <w:t xml:space="preserve">Punkt 2 om </w:t>
      </w:r>
      <w:r>
        <w:rPr>
          <w:i/>
          <w:iCs/>
        </w:rPr>
        <w:t>j</w:t>
      </w:r>
      <w:r w:rsidRPr="00C83B2C">
        <w:rPr>
          <w:i/>
          <w:iCs/>
        </w:rPr>
        <w:t>ämförelser av utbildningars kvalitet</w:t>
      </w:r>
      <w:r w:rsidRPr="00705011">
        <w:rPr>
          <w:i/>
          <w:iCs/>
        </w:rPr>
        <w:t xml:space="preserve"> vid olika lärosäten</w:t>
      </w:r>
      <w:r w:rsidRPr="00A00495">
        <w:t>*</w:t>
      </w:r>
      <w:r>
        <w:t>:</w:t>
      </w:r>
      <w:r w:rsidRPr="00A00495">
        <w:t xml:space="preserve"> Riksdagen har tillkännagett</w:t>
      </w:r>
      <w:r>
        <w:t xml:space="preserve"> det som anförs i reservationen om att </w:t>
      </w:r>
      <w:r w:rsidRPr="00552551">
        <w:t>regeringen</w:t>
      </w:r>
      <w:r>
        <w:t xml:space="preserve"> ska</w:t>
      </w:r>
      <w:r w:rsidRPr="00552551">
        <w:t xml:space="preserve"> ta initiativ till att ge högskolemyndigheterna i uppdrag att samla och tillgängliggöra information </w:t>
      </w:r>
      <w:r>
        <w:t xml:space="preserve">om utbildningarnas kvalitet </w:t>
      </w:r>
      <w:r w:rsidRPr="00552551">
        <w:t>för att blivande studenter bättre ska kunna jämföra utbildningar</w:t>
      </w:r>
      <w:r>
        <w:t xml:space="preserve"> (rskr.</w:t>
      </w:r>
      <w:r w:rsidRPr="00E17C28">
        <w:t xml:space="preserve"> 2019/20:349 </w:t>
      </w:r>
      <w:r>
        <w:t xml:space="preserve">och bet. </w:t>
      </w:r>
      <w:r w:rsidRPr="00D60482">
        <w:t>2019/20:UbU21</w:t>
      </w:r>
      <w:r>
        <w:t xml:space="preserve"> s. 13). </w:t>
      </w:r>
      <w:r w:rsidRPr="00FF67FC">
        <w:t>Den 17 december 2020 beslutade regeringen om regleringsbrev för budgetåret</w:t>
      </w:r>
      <w:r w:rsidRPr="003F6847">
        <w:t xml:space="preserve"> 2021 avseende Universitets- och högskolerådet. I regleringsbrevet ger regeringen Universitets- och högskolerådet i uppdrag att återrapportera hur myndigheten samlar in och tillgängliggör information för att underlätta välavvägda val av studier. Redovisningen lämna</w:t>
      </w:r>
      <w:r>
        <w:t>de</w:t>
      </w:r>
      <w:r w:rsidRPr="003F6847">
        <w:t>s i myndighetens årsredovisning för 2021.</w:t>
      </w:r>
      <w:r w:rsidR="004A39BA">
        <w:t xml:space="preserve"> </w:t>
      </w:r>
      <w:r>
        <w:t>Vidare har regeringen genom beslut den 30 juni 2022 om ändring i regleringsbrevet för 2022 gett Universitets- och högskolerådet i uppdrag att vidta åtgärder för att tillgängliggöra information om utbildningars kvalitet för att blivande studenter ska kunna jämföra utbildningar, bland annat i fråga om behovet av högskoleutbildade på arbetsmarknaden, tidigare studenters etablering på arbetsmarkanden och löner.</w:t>
      </w:r>
      <w:r w:rsidRPr="003F6847">
        <w:t xml:space="preserve"> </w:t>
      </w:r>
      <w:r>
        <w:rPr>
          <w:rStyle w:val="BrdtextChar"/>
        </w:rPr>
        <w:t>Regeringen bedömde i budgetpropositionen för 2023 (prop. 2022/23:1</w:t>
      </w:r>
      <w:r>
        <w:t xml:space="preserve">, </w:t>
      </w:r>
      <w:r w:rsidRPr="00BE682C">
        <w:t>utg.omr. 16, avsnitt</w:t>
      </w:r>
      <w:r>
        <w:t xml:space="preserve"> 5.4, s. 115 f</w:t>
      </w:r>
      <w:r>
        <w:rPr>
          <w:rStyle w:val="BrdtextChar"/>
        </w:rPr>
        <w:t>) att de vidtagna åtgärderna är de mest ändamålsenliga och att tillkännagivandet därmed får anses slutbehandlat. Riksdagen beslutade i enlighet med regeringens förslag i budgetpropositionen (bet. 2022/23:UbU1, rskr. 2022/23:</w:t>
      </w:r>
      <w:r w:rsidRPr="007C6C80">
        <w:rPr>
          <w:rStyle w:val="BrdtextChar"/>
        </w:rPr>
        <w:t>108).</w:t>
      </w:r>
      <w:r>
        <w:rPr>
          <w:rStyle w:val="BrdtextChar"/>
        </w:rPr>
        <w:t xml:space="preserve"> Punkten är slutbehandlad.</w:t>
      </w:r>
    </w:p>
    <w:p w14:paraId="4223A908" w14:textId="77777777" w:rsidR="004B7996" w:rsidRPr="00D03C19" w:rsidRDefault="004B7996" w:rsidP="004B7996">
      <w:pPr>
        <w:pStyle w:val="Rubrik3utannumrering"/>
      </w:pPr>
      <w:r w:rsidRPr="00D03C19">
        <w:t>Nyare riksmöten</w:t>
      </w:r>
    </w:p>
    <w:bookmarkEnd w:id="374"/>
    <w:p w14:paraId="6D186D66" w14:textId="77777777" w:rsidR="0022465A" w:rsidRDefault="0022465A" w:rsidP="00696945">
      <w:pPr>
        <w:pStyle w:val="Rubrik4utannumrering"/>
        <w:spacing w:before="120"/>
      </w:pPr>
      <w:r>
        <w:t>Riksmötet 2020/21</w:t>
      </w:r>
    </w:p>
    <w:p w14:paraId="5D29C58F" w14:textId="77777777" w:rsidR="0022465A" w:rsidRPr="00290F49" w:rsidRDefault="004B7996" w:rsidP="00F17928">
      <w:pPr>
        <w:pStyle w:val="Rubrik5utannumrering"/>
        <w:spacing w:before="0"/>
      </w:pPr>
      <w:r>
        <w:t>15.</w:t>
      </w:r>
      <w:r w:rsidRPr="00524CD9">
        <w:t xml:space="preserve"> Rskr</w:t>
      </w:r>
      <w:r w:rsidRPr="00290F49">
        <w:t>. 2020/21:</w:t>
      </w:r>
      <w:r w:rsidR="0022465A" w:rsidRPr="00290F49">
        <w:t>14</w:t>
      </w:r>
      <w:bookmarkStart w:id="375" w:name="_Hlk92296713"/>
    </w:p>
    <w:p w14:paraId="268CE12F" w14:textId="77777777" w:rsidR="0022465A" w:rsidRDefault="0022465A" w:rsidP="0022465A">
      <w:pPr>
        <w:pStyle w:val="Brdtextmedindrag"/>
        <w:ind w:firstLine="0"/>
        <w:jc w:val="left"/>
      </w:pPr>
      <w:r w:rsidRPr="004A45A7">
        <w:t xml:space="preserve">Riksrevisionens rapport om </w:t>
      </w:r>
      <w:r>
        <w:t>undantag från skolplikten – regler,</w:t>
      </w:r>
    </w:p>
    <w:p w14:paraId="05A78093" w14:textId="77777777" w:rsidR="0022465A" w:rsidRDefault="0022465A" w:rsidP="0022465A">
      <w:pPr>
        <w:pStyle w:val="Brdtextmedindrag"/>
        <w:ind w:firstLine="0"/>
        <w:jc w:val="left"/>
      </w:pPr>
      <w:r>
        <w:t>tillämpning och tillsyn</w:t>
      </w:r>
    </w:p>
    <w:p w14:paraId="05FC393C" w14:textId="77777777" w:rsidR="0022465A" w:rsidRDefault="0022465A" w:rsidP="0022465A">
      <w:pPr>
        <w:pStyle w:val="Brdtextmedindrag"/>
        <w:ind w:firstLine="0"/>
        <w:jc w:val="left"/>
      </w:pPr>
      <w:r>
        <w:t xml:space="preserve">Skr. </w:t>
      </w:r>
      <w:r w:rsidRPr="001B162A">
        <w:t>2019/20:162</w:t>
      </w:r>
      <w:r w:rsidRPr="004A45A7">
        <w:t>,</w:t>
      </w:r>
      <w:r>
        <w:t xml:space="preserve"> bet. </w:t>
      </w:r>
      <w:r w:rsidRPr="001B162A">
        <w:t>2020/21:UbU3</w:t>
      </w:r>
    </w:p>
    <w:p w14:paraId="382C5E42" w14:textId="77777777" w:rsidR="00E0122F" w:rsidRDefault="00E0122F" w:rsidP="00E0122F">
      <w:pPr>
        <w:pStyle w:val="Brdtext"/>
        <w:jc w:val="left"/>
      </w:pPr>
      <w:r>
        <w:t xml:space="preserve">Tidigare redovisad, se skr. </w:t>
      </w:r>
      <w:r w:rsidR="004B7996">
        <w:t>2020/21:75 (U 32) och 2021/22:75 (U 17</w:t>
      </w:r>
      <w:r>
        <w:t>).</w:t>
      </w:r>
    </w:p>
    <w:p w14:paraId="1928CAF1" w14:textId="77777777" w:rsidR="0022465A" w:rsidRDefault="0022465A" w:rsidP="0022465A">
      <w:pPr>
        <w:pStyle w:val="Brdtextmedindrag"/>
        <w:ind w:firstLine="0"/>
        <w:jc w:val="left"/>
      </w:pPr>
      <w:r>
        <w:t>Skrivelsen är inte slutbehandlad.</w:t>
      </w:r>
      <w:bookmarkEnd w:id="375"/>
    </w:p>
    <w:p w14:paraId="4CFE4589" w14:textId="77777777" w:rsidR="0022465A" w:rsidRPr="00407C83" w:rsidRDefault="0022465A" w:rsidP="0022465A">
      <w:pPr>
        <w:pStyle w:val="Brdtextmedindrag"/>
        <w:ind w:firstLine="0"/>
      </w:pPr>
    </w:p>
    <w:p w14:paraId="51BE6545" w14:textId="534DBAC0" w:rsidR="0022465A" w:rsidRDefault="0022465A" w:rsidP="00E0122F">
      <w:pPr>
        <w:pStyle w:val="Brdtextmedindrag"/>
        <w:ind w:firstLine="0"/>
      </w:pPr>
      <w:bookmarkStart w:id="376" w:name="_Hlk92296741"/>
      <w:r>
        <w:t xml:space="preserve">Punkt 2 om </w:t>
      </w:r>
      <w:r w:rsidRPr="0021471D">
        <w:rPr>
          <w:i/>
        </w:rPr>
        <w:t>Riksrevisionens rekommendation till regeringen om</w:t>
      </w:r>
      <w:r>
        <w:rPr>
          <w:i/>
        </w:rPr>
        <w:t xml:space="preserve"> </w:t>
      </w:r>
      <w:r w:rsidRPr="00297DA6">
        <w:rPr>
          <w:i/>
          <w:iCs/>
        </w:rPr>
        <w:t>undantag från skolplikten</w:t>
      </w:r>
      <w:r>
        <w:rPr>
          <w:i/>
        </w:rPr>
        <w:t>*</w:t>
      </w:r>
      <w:r>
        <w:t>: R</w:t>
      </w:r>
      <w:r w:rsidRPr="00B1144E">
        <w:t xml:space="preserve">iksdagen </w:t>
      </w:r>
      <w:r>
        <w:t xml:space="preserve">har </w:t>
      </w:r>
      <w:r w:rsidRPr="00B1144E">
        <w:t>tillkänn</w:t>
      </w:r>
      <w:r>
        <w:t>agett</w:t>
      </w:r>
      <w:r w:rsidRPr="00B1144E">
        <w:t xml:space="preserve"> för regeringen att </w:t>
      </w:r>
      <w:r>
        <w:t xml:space="preserve">regeringen ska följa den rekommendation som Riksrevisionen lämnar till regeringen i granskningsrapporten. Riksrevisionen rekommenderar regeringen att ta initiativ till att ändra bestämmelserna i skollagen och då beakta dels hur långa ledighetsbeslut en rektor ska kunna ta, dels om det i skollagen bör införas en möjlighet till sanktionsavgift, dels om bestämmelsen om varaktig vistelse utomlands enbart ska vara tillämplig för barn till statligt anställda som är stationerade utomlands. </w:t>
      </w:r>
      <w:r w:rsidR="004B7996">
        <w:t>Regeringen meddelande 2021 att den avsåg</w:t>
      </w:r>
      <w:r w:rsidR="008F0CCC">
        <w:t xml:space="preserve"> att påbörja en analys av Riksrevisionens rekommendationer under 2022.</w:t>
      </w:r>
      <w:r w:rsidR="004B7996">
        <w:t xml:space="preserve"> Frågan bereds inom Regeringskansliet. </w:t>
      </w:r>
      <w:r>
        <w:t>Punkten är inte slutbehandlad.</w:t>
      </w:r>
    </w:p>
    <w:p w14:paraId="103FF35E" w14:textId="4E8D06BE" w:rsidR="0022465A" w:rsidRDefault="0022465A" w:rsidP="0022465A">
      <w:pPr>
        <w:pStyle w:val="Brdtextmedindrag"/>
      </w:pPr>
      <w:r>
        <w:t xml:space="preserve">Punkt 3 om </w:t>
      </w:r>
      <w:r w:rsidR="007359E8">
        <w:rPr>
          <w:i/>
          <w:iCs/>
        </w:rPr>
        <w:t>n</w:t>
      </w:r>
      <w:r w:rsidRPr="00D40EAD">
        <w:rPr>
          <w:i/>
          <w:iCs/>
        </w:rPr>
        <w:t>ationellt frånvaroregister</w:t>
      </w:r>
      <w:r>
        <w:rPr>
          <w:i/>
        </w:rPr>
        <w:t>*</w:t>
      </w:r>
      <w:r>
        <w:t xml:space="preserve">: Riksdagen har tillkännagett för regeringen att regeringen ska se över möjligheten att införa ett nationellt frånvaroregister. </w:t>
      </w:r>
      <w:r w:rsidRPr="000E524D">
        <w:t>Regeringen gav den 17 december 2020 S</w:t>
      </w:r>
      <w:r>
        <w:t>tatens s</w:t>
      </w:r>
      <w:r w:rsidRPr="000E524D">
        <w:t>kolverk i uppdrag att</w:t>
      </w:r>
      <w:r>
        <w:t xml:space="preserve"> </w:t>
      </w:r>
      <w:r w:rsidRPr="000E524D">
        <w:t xml:space="preserve">utreda </w:t>
      </w:r>
      <w:r w:rsidRPr="00051366">
        <w:t>möjligheten att införa ett nationellt frånvaroregister och ta fram en genomförandeplan (U2020/06613</w:t>
      </w:r>
      <w:r w:rsidRPr="00971A69">
        <w:t>).</w:t>
      </w:r>
      <w:r>
        <w:t xml:space="preserve"> </w:t>
      </w:r>
      <w:r w:rsidR="00E0122F">
        <w:t xml:space="preserve">Uppdraget redovisades den 16 december 2021 (U2021/04976). </w:t>
      </w:r>
      <w:r w:rsidR="004B7996">
        <w:t>Redo</w:t>
      </w:r>
      <w:r w:rsidR="004B7996">
        <w:softHyphen/>
        <w:t>visningen bereds för närvarande inom Regeringskansliet. Regeringskansliets analys visar att frågan kräver ändringar i skollagen.</w:t>
      </w:r>
      <w:r>
        <w:t xml:space="preserve"> Punkten är inte slutbehandlad.</w:t>
      </w:r>
    </w:p>
    <w:bookmarkEnd w:id="376"/>
    <w:p w14:paraId="006814D3" w14:textId="77777777" w:rsidR="0022465A" w:rsidRPr="00290F49" w:rsidRDefault="004B7996" w:rsidP="0022465A">
      <w:pPr>
        <w:pStyle w:val="Rubrik5utannumrering"/>
      </w:pPr>
      <w:r>
        <w:t>16.</w:t>
      </w:r>
      <w:r w:rsidR="0022465A" w:rsidRPr="00290F49">
        <w:t xml:space="preserve"> Rskr. 2020/21:141</w:t>
      </w:r>
    </w:p>
    <w:p w14:paraId="33F3948E" w14:textId="77777777" w:rsidR="0022465A" w:rsidRDefault="0022465A" w:rsidP="0022465A">
      <w:pPr>
        <w:pStyle w:val="Brdtextmedindrag"/>
        <w:ind w:firstLine="0"/>
        <w:jc w:val="left"/>
        <w:rPr>
          <w:i/>
          <w:iCs/>
        </w:rPr>
      </w:pPr>
      <w:r w:rsidRPr="0004598C">
        <w:t>Utgiftsområde 16 Utbildning och universitetsforskning</w:t>
      </w:r>
    </w:p>
    <w:p w14:paraId="2296E461" w14:textId="77777777" w:rsidR="0022465A" w:rsidRDefault="0022465A" w:rsidP="0022465A">
      <w:pPr>
        <w:pStyle w:val="Brdtextmedindrag"/>
        <w:ind w:firstLine="0"/>
        <w:jc w:val="left"/>
      </w:pPr>
      <w:r>
        <w:t xml:space="preserve">Prop. 2020/21:1, </w:t>
      </w:r>
      <w:r w:rsidRPr="0004598C">
        <w:t>bet</w:t>
      </w:r>
      <w:r>
        <w:t>.</w:t>
      </w:r>
      <w:r w:rsidRPr="0004598C">
        <w:t xml:space="preserve"> 2020/21:UbU1 </w:t>
      </w:r>
    </w:p>
    <w:p w14:paraId="11C42878" w14:textId="77777777" w:rsidR="00E0122F" w:rsidRDefault="00E0122F" w:rsidP="00E0122F">
      <w:pPr>
        <w:pStyle w:val="Brdtext"/>
        <w:jc w:val="left"/>
      </w:pPr>
      <w:r>
        <w:t xml:space="preserve">Tidigare redovisad, se skr. </w:t>
      </w:r>
      <w:r w:rsidR="004B7996">
        <w:t>2020/21:75 (U 37) och 2021/22:75 (U 18</w:t>
      </w:r>
      <w:r>
        <w:t>).</w:t>
      </w:r>
    </w:p>
    <w:p w14:paraId="2D514528" w14:textId="77777777" w:rsidR="004B7996" w:rsidRDefault="004B7996" w:rsidP="004B7996">
      <w:pPr>
        <w:pStyle w:val="Brdtextmedindrag"/>
        <w:ind w:firstLine="0"/>
        <w:jc w:val="left"/>
      </w:pPr>
      <w:r w:rsidRPr="00D8330F">
        <w:t xml:space="preserve">Skrivelsen är </w:t>
      </w:r>
      <w:r w:rsidRPr="00817837">
        <w:t>slutbehandlad</w:t>
      </w:r>
      <w:r w:rsidRPr="00D8330F">
        <w:t>.</w:t>
      </w:r>
    </w:p>
    <w:p w14:paraId="21D6E6E6" w14:textId="77777777" w:rsidR="004B7996" w:rsidRDefault="004B7996" w:rsidP="004B7996">
      <w:pPr>
        <w:pStyle w:val="Brdtextmedindrag"/>
        <w:ind w:firstLine="0"/>
      </w:pPr>
    </w:p>
    <w:p w14:paraId="4C64D773" w14:textId="77777777" w:rsidR="004B7996" w:rsidRDefault="004B7996" w:rsidP="004B7996">
      <w:pPr>
        <w:pStyle w:val="Brdtextmedindrag"/>
        <w:ind w:firstLine="0"/>
        <w:rPr>
          <w:i/>
          <w:iCs/>
        </w:rPr>
      </w:pPr>
      <w:r>
        <w:rPr>
          <w:i/>
          <w:iCs/>
        </w:rPr>
        <w:t>S</w:t>
      </w:r>
      <w:r w:rsidRPr="005E32BB">
        <w:rPr>
          <w:i/>
          <w:iCs/>
        </w:rPr>
        <w:t>tatens budget inom utgiftsområde 16</w:t>
      </w:r>
    </w:p>
    <w:p w14:paraId="53AA4512" w14:textId="19651D8D" w:rsidR="004B7996" w:rsidRDefault="004B7996" w:rsidP="004B7996">
      <w:pPr>
        <w:pStyle w:val="Brdtext"/>
        <w:rPr>
          <w:i/>
        </w:rPr>
      </w:pPr>
      <w:r>
        <w:rPr>
          <w:i/>
          <w:iCs/>
        </w:rPr>
        <w:t xml:space="preserve">b) </w:t>
      </w:r>
      <w:r w:rsidRPr="004459D1">
        <w:rPr>
          <w:i/>
          <w:iCs/>
        </w:rPr>
        <w:t>Bemyndiganden om ekonomiska åtaganden</w:t>
      </w:r>
      <w:r>
        <w:rPr>
          <w:i/>
          <w:iCs/>
        </w:rPr>
        <w:t xml:space="preserve">: </w:t>
      </w:r>
      <w:r>
        <w:t xml:space="preserve">Riksdagen bemyndigar regeringen att </w:t>
      </w:r>
    </w:p>
    <w:p w14:paraId="4628ABC4" w14:textId="77777777" w:rsidR="004B7996" w:rsidRDefault="004B7996" w:rsidP="004B7996">
      <w:pPr>
        <w:pStyle w:val="Brdtextmedindrag"/>
      </w:pPr>
      <w:r>
        <w:t xml:space="preserve">4. under 2021–2023 för anslaget 3:1 Vetenskapsrådet: Forskning och forskningsinformation besluta om medlemskap i följande konsortier för europeisk forskningsinfrastruktur, s.k. Eric-konsortier: Aerosols, Clouds and Trace Gases Research Infrastructure (ACTRIS-ERIC) med en årlig medlemsavgift på högst 2 500 000 kronor, European Marine Biological Resource Center (EMBRC-ERIC) med en årlig medlemsavgift på högst 1 000 000 kronor, European Plate Observing System (EPOS-ERIC) med en årlig medlemsavgift på högst 1 500 000 kronor, European Solar Telescope (EST-ERIC) med en årlig medlemsavgift på högst 6 000 000 kronor och European Open Screen Infrastructure (EU-OPENSCREEN-ERIC) med en årlig medlemsavgift på högst 2 000 000 kronor och att under 2021–2023 besluta om finansiering av de årliga medlemsavgifterna i följande konsortier: Council of European Social Science Data Archives (CESSDA-ERIC) med en medlemsavgift på högst 2 500 000 kronor, Common Language Resources and Technology Infrastructure (CLARIN-ERIC) med en medlemsavgift på högst 1 000 000 kronor, Survey of Health, Ageing and Retirement in Europe (SHARE-ERIC) med en medlemsavgift på högst 1 500 000 kronor, Biobanking and Biomolecular Resources Infrastructure (BBMRI-ERIC) med en medlemsavgift på högst 2 500 000 kronor, European Social Survey (ESSERIC) med en medlemsavgift på högst 1 500 000 kronor, Joint Institute for VLBI in Europe (JIVE-ERIC) med en medlemsavgift på högst 1 800 000 kronor, European Advanced Translational Research Infrastructure in Medicine (EATRIS-ERIC) med en medlemsavgift på högst 1 800 000 kronor, European Research Infrastructure for Biomedical Imaging (Euro-BioimagingERIC) med en medlemsavgift på högst 1 000 000 kronor och Integrated Carbon Observation System (ICOS-ERIC) med en medlemsavgift på högst 10 000 000 kronor: Den 17 december 2020 beslutade regeringen regleringsbrev för budgetåret 2021 avseende Vetenskapsrådet. Den 16 december 2021 beslutade regeringen regleringsbrev för budgetåret 2022 avseende Vetenskapsrådet. </w:t>
      </w:r>
      <w:r w:rsidRPr="007B52AF">
        <w:t xml:space="preserve">Den 22 december 2022 beslutade regeringen regleringsbrev för budgetåret 2023 avseende </w:t>
      </w:r>
      <w:r>
        <w:t xml:space="preserve">Vetenskapsrådet. Punkten är slutbehandlad. </w:t>
      </w:r>
    </w:p>
    <w:p w14:paraId="21524B15" w14:textId="77777777" w:rsidR="00E0122F" w:rsidRDefault="004B7996" w:rsidP="00F32B96">
      <w:pPr>
        <w:pStyle w:val="Rubrik5utannumrering"/>
      </w:pPr>
      <w:r>
        <w:t>17. Rskr. 2020/21:</w:t>
      </w:r>
      <w:r w:rsidR="00E0122F">
        <w:t>196</w:t>
      </w:r>
    </w:p>
    <w:p w14:paraId="6D17260A" w14:textId="77777777" w:rsidR="00E0122F" w:rsidRDefault="00E0122F" w:rsidP="00E0122F">
      <w:pPr>
        <w:pStyle w:val="Brdtextmedindrag"/>
        <w:ind w:firstLine="0"/>
        <w:jc w:val="left"/>
      </w:pPr>
      <w:r>
        <w:t>Förskolan</w:t>
      </w:r>
    </w:p>
    <w:p w14:paraId="2C1B3D6D" w14:textId="77777777" w:rsidR="00E0122F" w:rsidRDefault="00E0122F" w:rsidP="00E0122F">
      <w:pPr>
        <w:pStyle w:val="Brdtextmedindrag"/>
        <w:ind w:firstLine="0"/>
        <w:jc w:val="left"/>
      </w:pPr>
      <w:r>
        <w:t>Bet. 2020/21:UbU7</w:t>
      </w:r>
    </w:p>
    <w:p w14:paraId="2C1058BD" w14:textId="77777777" w:rsidR="004B7996" w:rsidRPr="00E10604"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F1C87">
        <w:rPr>
          <w:rFonts w:ascii="Times New Roman" w:hAnsi="Times New Roman"/>
          <w:sz w:val="20"/>
        </w:rPr>
        <w:t>Tidigare redovisad, se skr. 202</w:t>
      </w:r>
      <w:r>
        <w:rPr>
          <w:rFonts w:ascii="Times New Roman" w:hAnsi="Times New Roman"/>
          <w:sz w:val="20"/>
        </w:rPr>
        <w:t>1</w:t>
      </w:r>
      <w:r w:rsidRPr="000F1C87">
        <w:rPr>
          <w:rFonts w:ascii="Times New Roman" w:hAnsi="Times New Roman"/>
          <w:sz w:val="20"/>
        </w:rPr>
        <w:t>/2</w:t>
      </w:r>
      <w:r>
        <w:rPr>
          <w:rFonts w:ascii="Times New Roman" w:hAnsi="Times New Roman"/>
          <w:sz w:val="20"/>
        </w:rPr>
        <w:t>2</w:t>
      </w:r>
      <w:r w:rsidRPr="000F1C87">
        <w:rPr>
          <w:rFonts w:ascii="Times New Roman" w:hAnsi="Times New Roman"/>
          <w:sz w:val="20"/>
        </w:rPr>
        <w:t xml:space="preserve">:75 (U </w:t>
      </w:r>
      <w:r>
        <w:rPr>
          <w:rFonts w:ascii="Times New Roman" w:hAnsi="Times New Roman"/>
          <w:sz w:val="20"/>
        </w:rPr>
        <w:t>20</w:t>
      </w:r>
      <w:r w:rsidRPr="000F1C87">
        <w:rPr>
          <w:rFonts w:ascii="Times New Roman" w:hAnsi="Times New Roman"/>
          <w:sz w:val="20"/>
        </w:rPr>
        <w:t>).</w:t>
      </w:r>
    </w:p>
    <w:p w14:paraId="0A2911D8" w14:textId="77777777" w:rsidR="00E0122F" w:rsidRDefault="00E0122F" w:rsidP="00E0122F">
      <w:pPr>
        <w:pStyle w:val="Brdtextvnsterjusteradefterrskr"/>
      </w:pPr>
      <w:r>
        <w:t>Skrivelsen är inte slutbehandlad.</w:t>
      </w:r>
    </w:p>
    <w:p w14:paraId="649E545F" w14:textId="77777777" w:rsidR="00E0122F" w:rsidRDefault="00E0122F" w:rsidP="00E0122F">
      <w:pPr>
        <w:pStyle w:val="Brdtextvnsterjusteradefterrskr"/>
      </w:pPr>
    </w:p>
    <w:p w14:paraId="2917B69A" w14:textId="0775E210" w:rsidR="00E0122F" w:rsidRDefault="00D06C4F" w:rsidP="00F17928">
      <w:pPr>
        <w:pStyle w:val="Brdtextvnsterjusteradefterrskr"/>
        <w:jc w:val="both"/>
      </w:pPr>
      <w:r>
        <w:t>P</w:t>
      </w:r>
      <w:r w:rsidR="00E0122F">
        <w:t xml:space="preserve">unkt 1 om </w:t>
      </w:r>
      <w:r w:rsidRPr="00D06C4F">
        <w:rPr>
          <w:i/>
          <w:iCs/>
        </w:rPr>
        <w:t>k</w:t>
      </w:r>
      <w:r w:rsidR="00E0122F">
        <w:rPr>
          <w:i/>
        </w:rPr>
        <w:t>valitet och förutsättningar i förskolan</w:t>
      </w:r>
      <w:r>
        <w:rPr>
          <w:iCs/>
        </w:rPr>
        <w:t xml:space="preserve"> (reservation 1)</w:t>
      </w:r>
      <w:r w:rsidR="00E0122F">
        <w:rPr>
          <w:i/>
        </w:rPr>
        <w:t>*</w:t>
      </w:r>
      <w:r w:rsidR="00E0122F" w:rsidRPr="00D06C4F">
        <w:rPr>
          <w:iCs/>
        </w:rPr>
        <w:t>:</w:t>
      </w:r>
      <w:r w:rsidR="00E0122F">
        <w:rPr>
          <w:i/>
        </w:rPr>
        <w:t xml:space="preserve"> </w:t>
      </w:r>
      <w:r w:rsidR="00E0122F">
        <w:t>Riksdagen har tillkännagett det som anförs i reservationen om att regeringen ska tillsätta en bred utredning om förskolans faktiska förutsättningar att erbjuda en likvärdig utbildning (rskr. 2020/21:196 och bet. 2020/21:UbU7 s. 28). Frågan bereds inom Regeringskansliet. Punkten är inte slutbehandlad.</w:t>
      </w:r>
    </w:p>
    <w:p w14:paraId="0DC4EF9D" w14:textId="77777777" w:rsidR="00E0122F" w:rsidRDefault="00E0122F" w:rsidP="00E0122F">
      <w:pPr>
        <w:pStyle w:val="Rubrik4utannumrering"/>
      </w:pPr>
      <w:r>
        <w:t>Riksmötet 2021/22</w:t>
      </w:r>
    </w:p>
    <w:p w14:paraId="57292051" w14:textId="77777777" w:rsidR="00E0122F" w:rsidRDefault="004B7996" w:rsidP="009A06B3">
      <w:pPr>
        <w:pStyle w:val="Rubrik5utannumrering"/>
        <w:spacing w:before="0"/>
      </w:pPr>
      <w:r>
        <w:t>18. Rskr. 2021/22:</w:t>
      </w:r>
      <w:r w:rsidR="00E0122F">
        <w:t>33</w:t>
      </w:r>
    </w:p>
    <w:p w14:paraId="5FC9ABCD" w14:textId="77777777" w:rsidR="00E0122F" w:rsidRDefault="00E0122F" w:rsidP="00E0122F">
      <w:pPr>
        <w:pStyle w:val="Brdtextvnsterjusteradefterrskr"/>
      </w:pPr>
      <w:r>
        <w:t>Riksrevisionens rapport om riktade utbyggnadsuppdrag till universitet och högskolor</w:t>
      </w:r>
    </w:p>
    <w:p w14:paraId="56D0B249" w14:textId="77777777" w:rsidR="00E0122F" w:rsidRDefault="00E0122F" w:rsidP="00E0122F">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2021/22:2, bet. 2021/22:UbU3</w:t>
      </w:r>
    </w:p>
    <w:p w14:paraId="1F547A0E" w14:textId="77777777" w:rsidR="004B7996" w:rsidRPr="00E10604"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F1C87">
        <w:rPr>
          <w:rFonts w:ascii="Times New Roman" w:hAnsi="Times New Roman"/>
          <w:sz w:val="20"/>
        </w:rPr>
        <w:t>Tidigare redovisad, se skr. 202</w:t>
      </w:r>
      <w:r>
        <w:rPr>
          <w:rFonts w:ascii="Times New Roman" w:hAnsi="Times New Roman"/>
          <w:sz w:val="20"/>
        </w:rPr>
        <w:t>1</w:t>
      </w:r>
      <w:r w:rsidRPr="000F1C87">
        <w:rPr>
          <w:rFonts w:ascii="Times New Roman" w:hAnsi="Times New Roman"/>
          <w:sz w:val="20"/>
        </w:rPr>
        <w:t>/2</w:t>
      </w:r>
      <w:r>
        <w:rPr>
          <w:rFonts w:ascii="Times New Roman" w:hAnsi="Times New Roman"/>
          <w:sz w:val="20"/>
        </w:rPr>
        <w:t>2</w:t>
      </w:r>
      <w:r w:rsidRPr="000F1C87">
        <w:rPr>
          <w:rFonts w:ascii="Times New Roman" w:hAnsi="Times New Roman"/>
          <w:sz w:val="20"/>
        </w:rPr>
        <w:t xml:space="preserve">:75 (U </w:t>
      </w:r>
      <w:r>
        <w:rPr>
          <w:rFonts w:ascii="Times New Roman" w:hAnsi="Times New Roman"/>
          <w:sz w:val="20"/>
        </w:rPr>
        <w:t>31</w:t>
      </w:r>
      <w:r w:rsidRPr="000F1C87">
        <w:rPr>
          <w:rFonts w:ascii="Times New Roman" w:hAnsi="Times New Roman"/>
          <w:sz w:val="20"/>
        </w:rPr>
        <w:t>).</w:t>
      </w:r>
    </w:p>
    <w:p w14:paraId="06DB3545"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Skrivelsen är inte slutbehandlad. </w:t>
      </w:r>
    </w:p>
    <w:p w14:paraId="229744CD" w14:textId="77777777" w:rsidR="004B7996" w:rsidRDefault="004B7996" w:rsidP="004B7996">
      <w:pPr>
        <w:pStyle w:val="Brdtext"/>
      </w:pPr>
    </w:p>
    <w:p w14:paraId="203730CF" w14:textId="77777777" w:rsidR="004B7996" w:rsidRDefault="004B7996" w:rsidP="004B7996">
      <w:pPr>
        <w:pStyle w:val="Brdtextmedindrag"/>
        <w:ind w:firstLine="0"/>
      </w:pPr>
      <w:r>
        <w:t xml:space="preserve">Punkt 2 om </w:t>
      </w:r>
      <w:r>
        <w:rPr>
          <w:i/>
          <w:iCs/>
        </w:rPr>
        <w:t>en samlad måluppfyllelseanalys vid utbyggnadsuppdrag</w:t>
      </w:r>
      <w:r>
        <w:t>*: Riksdagen har tillkännagett för regeringen att regeringen i dialog med lärosätena ska genomföra en samlad måluppfyllelseanalys av utbyggnads</w:t>
      </w:r>
      <w:r>
        <w:softHyphen/>
        <w:t>uppdragen (bet. 2021/22:UbU3 s. 20) och därmed bifallit motion 2021/22:1149 yrkande 1. Av tillkännagivandet följer att regeringen ska följa upp de riktade utbyggnadsuppdrag till universitet och högskolor som riksdagen och regeringen beslutade 2015–2019 (bet. 2021/22:UbU3 s. 19). Regeringen har den 30 juni 2022 gett Universitetskanslersämbetet i uppdrag att följa upp utfallet och analysera måluppfyllelsen av de utbyggnader av vissa utbildningsprogram som inleddes till följd av rege</w:t>
      </w:r>
      <w:r>
        <w:softHyphen/>
        <w:t>ringens förslag i vårändringsbudgeten för 2015 och budgetpropositionerna för 2016, 2017 respektive 2018. Uppdraget ska genomföras i dialog med universitet och högskolor och ska redovisas senast den 31 mars 2023. Punkten är inte slutbehandlad.</w:t>
      </w:r>
    </w:p>
    <w:p w14:paraId="005841DB" w14:textId="77777777" w:rsidR="00E0122F" w:rsidRDefault="004B7996" w:rsidP="00E0122F">
      <w:pPr>
        <w:pStyle w:val="Rubrik5utannumrering"/>
      </w:pPr>
      <w:r>
        <w:t>19. Rskr. 2021/22:</w:t>
      </w:r>
      <w:bookmarkStart w:id="377" w:name="_Hlk92447631"/>
      <w:r w:rsidR="00E0122F">
        <w:t>108</w:t>
      </w:r>
    </w:p>
    <w:bookmarkEnd w:id="377"/>
    <w:p w14:paraId="54E31B11" w14:textId="77777777" w:rsidR="00E0122F" w:rsidRDefault="00E0122F" w:rsidP="00E0122F">
      <w:pPr>
        <w:pStyle w:val="Brdtextmedindrag"/>
        <w:ind w:firstLine="0"/>
        <w:jc w:val="left"/>
      </w:pPr>
      <w:r>
        <w:t>Utgiftsområde 16 Utbildning och universitetsforskning</w:t>
      </w:r>
    </w:p>
    <w:p w14:paraId="279230F9" w14:textId="77777777" w:rsidR="00E0122F" w:rsidRDefault="00E0122F" w:rsidP="00E0122F">
      <w:pPr>
        <w:pStyle w:val="Brdtextmedindrag"/>
        <w:ind w:firstLine="0"/>
        <w:jc w:val="left"/>
      </w:pPr>
      <w:r>
        <w:t>Prop. 2021/22:1, bet. 2021/22:UbU1</w:t>
      </w:r>
    </w:p>
    <w:p w14:paraId="2E6D817F" w14:textId="77777777" w:rsidR="004B7996" w:rsidRPr="00A2687A"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F1C87">
        <w:rPr>
          <w:rFonts w:ascii="Times New Roman" w:hAnsi="Times New Roman"/>
          <w:sz w:val="20"/>
        </w:rPr>
        <w:t>Tidigare redovisad, se skr. 202</w:t>
      </w:r>
      <w:r>
        <w:rPr>
          <w:rFonts w:ascii="Times New Roman" w:hAnsi="Times New Roman"/>
          <w:sz w:val="20"/>
        </w:rPr>
        <w:t>1</w:t>
      </w:r>
      <w:r w:rsidRPr="000F1C87">
        <w:rPr>
          <w:rFonts w:ascii="Times New Roman" w:hAnsi="Times New Roman"/>
          <w:sz w:val="20"/>
        </w:rPr>
        <w:t>/2</w:t>
      </w:r>
      <w:r>
        <w:rPr>
          <w:rFonts w:ascii="Times New Roman" w:hAnsi="Times New Roman"/>
          <w:sz w:val="20"/>
        </w:rPr>
        <w:t>2</w:t>
      </w:r>
      <w:r w:rsidRPr="000F1C87">
        <w:rPr>
          <w:rFonts w:ascii="Times New Roman" w:hAnsi="Times New Roman"/>
          <w:sz w:val="20"/>
        </w:rPr>
        <w:t xml:space="preserve">:75 (U </w:t>
      </w:r>
      <w:r>
        <w:rPr>
          <w:rFonts w:ascii="Times New Roman" w:hAnsi="Times New Roman"/>
          <w:sz w:val="20"/>
        </w:rPr>
        <w:t>36</w:t>
      </w:r>
      <w:r w:rsidRPr="000F1C87">
        <w:rPr>
          <w:rFonts w:ascii="Times New Roman" w:hAnsi="Times New Roman"/>
          <w:sz w:val="20"/>
        </w:rPr>
        <w:t>).</w:t>
      </w:r>
    </w:p>
    <w:p w14:paraId="3A0DB217" w14:textId="77777777" w:rsidR="00E0122F" w:rsidRDefault="00E0122F" w:rsidP="00E0122F">
      <w:pPr>
        <w:pStyle w:val="Brdtextmedindrag"/>
        <w:ind w:firstLine="0"/>
        <w:jc w:val="left"/>
      </w:pPr>
      <w:r>
        <w:t xml:space="preserve">Skrivelsen är inte slutbehandlad. </w:t>
      </w:r>
    </w:p>
    <w:p w14:paraId="3A75E4BD" w14:textId="77777777" w:rsidR="00E0122F" w:rsidRDefault="00E0122F" w:rsidP="00E0122F">
      <w:pPr>
        <w:pStyle w:val="Brdtextmedindrag"/>
        <w:ind w:firstLine="0"/>
        <w:jc w:val="left"/>
      </w:pPr>
    </w:p>
    <w:p w14:paraId="57D4EBF8" w14:textId="77777777" w:rsidR="00FF5CD8" w:rsidRDefault="00E0122F" w:rsidP="00FF5CD8">
      <w:pPr>
        <w:pStyle w:val="Brdtextmedindrag"/>
        <w:ind w:firstLine="0"/>
      </w:pPr>
      <w:r>
        <w:t>Punkt 1 om</w:t>
      </w:r>
      <w:r>
        <w:rPr>
          <w:i/>
          <w:iCs/>
        </w:rPr>
        <w:t xml:space="preserve"> statens budget inom utgiftsområde 16</w:t>
      </w:r>
      <w:r w:rsidR="00FF5CD8">
        <w:t>:</w:t>
      </w:r>
    </w:p>
    <w:p w14:paraId="1E6D639C" w14:textId="77777777" w:rsidR="004B7996" w:rsidRDefault="004B7996" w:rsidP="004B7996">
      <w:pPr>
        <w:pStyle w:val="Brdtextmedindrag"/>
        <w:rPr>
          <w:i/>
          <w:iCs/>
        </w:rPr>
      </w:pPr>
      <w:r w:rsidRPr="00FF5CD8">
        <w:t>c) Bemyndiganden</w:t>
      </w:r>
      <w:r>
        <w:rPr>
          <w:i/>
          <w:iCs/>
        </w:rPr>
        <w:t xml:space="preserve"> om ekonomiska åtaganden</w:t>
      </w:r>
      <w:r>
        <w:t>:</w:t>
      </w:r>
      <w:r>
        <w:rPr>
          <w:i/>
          <w:iCs/>
        </w:rPr>
        <w:t xml:space="preserve"> </w:t>
      </w:r>
    </w:p>
    <w:p w14:paraId="65931B55" w14:textId="77777777" w:rsidR="004B7996" w:rsidRDefault="004B7996" w:rsidP="004B7996">
      <w:pPr>
        <w:pStyle w:val="Brdtextmedindrag"/>
        <w:ind w:firstLine="0"/>
        <w:jc w:val="left"/>
      </w:pPr>
      <w:r>
        <w:t>Riksdagen bemyndigar regeringen att:</w:t>
      </w:r>
    </w:p>
    <w:p w14:paraId="578C668B" w14:textId="77777777" w:rsidR="004B7996" w:rsidRDefault="004B7996" w:rsidP="004B7996">
      <w:pPr>
        <w:pStyle w:val="Brdtextmedindrag"/>
      </w:pPr>
      <w:r>
        <w:t>1. under 2022–2024 för anslaget 2:16 Karolinska institutet: Forskning och utbildning på forskarnivå besluta om en årlig medlemsavgift på högst 800 000 kronor i Cancer Core Europe: Den 16 december 2021 beslutade regeringen regleringsbrev för budgetåret 2022 avseende Karolinska institutet. Den 22 december 2022 beslutade regeringen regleringsbrev för budgetåret 2023 avseende Karolinska institutet. Punkten är inte slutbehandlad.</w:t>
      </w:r>
    </w:p>
    <w:p w14:paraId="4046B418" w14:textId="38E976FA" w:rsidR="004B7996" w:rsidRDefault="004B7996" w:rsidP="004B7996">
      <w:pPr>
        <w:pStyle w:val="Brdtextmedindrag"/>
      </w:pPr>
      <w:r>
        <w:t>3. under 2022 för anslaget 2:65 Särskilda medel till universitet och högskolor besluta om kapitaltillskott på högst 11 000 000 kronor till holdingbolag knutna till universitet för finansiering av idébanksmedel: Den 16 december 2021 beslutade regeringen regleringsbrev för budgetåret 2022 avseende Uppsala universitet, Lunds universitet, Göteborgs universitet, Stockholms universitet, Umeå universitet, Linköpings universitet, Karolinska institutet, Kungl. Tekniska högskolan, Luleå tekniska universitet, Karlstads universitet, Linnéuniversitet, Örebro universitet, Mittuniversitetet och regleringsbrev avseende anslagen 2:63 och 2:65 inom utgiftsområde 16 Utbildning och universitetsforskning. Den 29</w:t>
      </w:r>
      <w:r w:rsidR="00837462">
        <w:t> </w:t>
      </w:r>
      <w:r>
        <w:t xml:space="preserve">september 2022 beslutade regeringen ändringsbeslut för regleringsbrev för budgetåret 2022 avseende Uppsala universitet, Lunds universitet, Göteborgs universitet, Stockholms universitet, Umeå universitet, Linköpings universitet, Karolinska institutet, Kungl. Tekniska högskolan, Luleå tekniska universitet, Karlstads universitet, Linnéuniversitet, Örebro universitet, Mittuniversitetet och regleringsbrev avseende anslagen 2:63 och 2:65 inom utgiftsområde 16 Utbildning och universitetsforskning. Punkten är slutbehandlad. </w:t>
      </w:r>
    </w:p>
    <w:p w14:paraId="7377CF23" w14:textId="77777777" w:rsidR="004B7996" w:rsidRPr="006A1F3F" w:rsidRDefault="004B7996" w:rsidP="004B7996">
      <w:pPr>
        <w:pStyle w:val="Rubrik5utannumrering"/>
      </w:pPr>
      <w:r w:rsidRPr="006A1F3F">
        <w:t xml:space="preserve">20. </w:t>
      </w:r>
      <w:r w:rsidRPr="00576D59">
        <w:t>Rskr. 2021/22:129</w:t>
      </w:r>
    </w:p>
    <w:p w14:paraId="56526A6C" w14:textId="77777777" w:rsidR="004B7996" w:rsidRDefault="004B7996" w:rsidP="004B7996">
      <w:pPr>
        <w:pStyle w:val="Brdtextvnsterjusteradefterrskr"/>
      </w:pPr>
      <w:r>
        <w:t>E</w:t>
      </w:r>
      <w:r w:rsidRPr="0099214E">
        <w:t>tisk granskning av forskning – en övergångsbestämmelse som avser kliniska läkemedelsprövningar</w:t>
      </w:r>
    </w:p>
    <w:p w14:paraId="32C9A30D" w14:textId="77777777" w:rsidR="004B7996" w:rsidRDefault="004B7996" w:rsidP="004B7996">
      <w:pPr>
        <w:pStyle w:val="Brdtextvnsterjusteradefterrskr"/>
      </w:pPr>
      <w:r w:rsidRPr="0099214E">
        <w:t>Prop. 2021/22:64</w:t>
      </w:r>
      <w:r>
        <w:t>, bet. 2021/22:UbU11</w:t>
      </w:r>
    </w:p>
    <w:p w14:paraId="7C810030" w14:textId="77777777" w:rsidR="004B7996" w:rsidRDefault="004B7996" w:rsidP="004B7996">
      <w:pPr>
        <w:pStyle w:val="Brdtextvnsterjusteradefterrskr"/>
      </w:pPr>
      <w:r>
        <w:t>Skrivelsen är slutbehandlad.</w:t>
      </w:r>
    </w:p>
    <w:p w14:paraId="7BF122CD" w14:textId="77777777" w:rsidR="004B7996" w:rsidRDefault="004B7996" w:rsidP="004B7996">
      <w:pPr>
        <w:pStyle w:val="Brdtextvnsterjusteradefterrskr"/>
      </w:pPr>
    </w:p>
    <w:p w14:paraId="6CD10BEE" w14:textId="77777777" w:rsidR="004B7996" w:rsidRPr="00D047C2" w:rsidRDefault="004B7996" w:rsidP="004B7996">
      <w:pPr>
        <w:pStyle w:val="Brdtextvnsterjusteradefterrskr"/>
      </w:pPr>
      <w:r>
        <w:t>Den 20 januari 2022 utfärdade regeringen de lagar riksdagen antagit (SFS 44 och 45).</w:t>
      </w:r>
    </w:p>
    <w:p w14:paraId="2AC3943C" w14:textId="77777777" w:rsidR="004B7996" w:rsidRPr="005206DB" w:rsidRDefault="004B7996" w:rsidP="004B7996">
      <w:pPr>
        <w:pStyle w:val="Rubrik5utannumrering"/>
      </w:pPr>
      <w:r w:rsidRPr="005206DB">
        <w:t>2</w:t>
      </w:r>
      <w:r>
        <w:t>1</w:t>
      </w:r>
      <w:r w:rsidRPr="005206DB">
        <w:t xml:space="preserve">. Rskr. 2021/22:136 </w:t>
      </w:r>
    </w:p>
    <w:p w14:paraId="2C1A957E" w14:textId="77777777" w:rsidR="004B7996" w:rsidRDefault="004B7996" w:rsidP="004B7996">
      <w:pPr>
        <w:pStyle w:val="Brdtextmedindrag"/>
        <w:ind w:firstLine="0"/>
        <w:rPr>
          <w:rFonts w:eastAsia="Calibri"/>
        </w:rPr>
      </w:pPr>
      <w:r w:rsidRPr="00DA0237">
        <w:rPr>
          <w:rFonts w:eastAsia="Calibri"/>
        </w:rPr>
        <w:t>Utökade möjligheter att stänga skolor med allvarliga brister</w:t>
      </w:r>
    </w:p>
    <w:p w14:paraId="12E5D87F" w14:textId="77777777" w:rsidR="004B7996" w:rsidRDefault="004B7996" w:rsidP="004B7996">
      <w:pPr>
        <w:pStyle w:val="Brdtextmedindrag"/>
        <w:ind w:firstLine="0"/>
        <w:rPr>
          <w:rFonts w:eastAsia="Calibri"/>
        </w:rPr>
      </w:pPr>
      <w:r w:rsidRPr="00DA0237">
        <w:rPr>
          <w:rFonts w:eastAsia="Calibri"/>
        </w:rPr>
        <w:t>Prop. 2021/22:45, bet. 2021/22:UbU10</w:t>
      </w:r>
    </w:p>
    <w:p w14:paraId="16AF2BD3" w14:textId="77777777" w:rsidR="004B7996" w:rsidRPr="00DA0237" w:rsidRDefault="004B7996" w:rsidP="004B7996">
      <w:pPr>
        <w:pStyle w:val="Brdtextmedindrag"/>
        <w:ind w:firstLine="0"/>
        <w:rPr>
          <w:rFonts w:eastAsia="Calibri"/>
        </w:rPr>
      </w:pPr>
      <w:r w:rsidRPr="00DA0237">
        <w:rPr>
          <w:rFonts w:eastAsia="Calibri"/>
        </w:rPr>
        <w:t>Skrivelsen är inte slutbehandlad.</w:t>
      </w:r>
    </w:p>
    <w:p w14:paraId="5930ED28" w14:textId="77777777" w:rsidR="004B7996" w:rsidRDefault="004B7996" w:rsidP="004B7996">
      <w:pPr>
        <w:pStyle w:val="Brdtextmedindrag"/>
        <w:ind w:firstLine="0"/>
        <w:rPr>
          <w:rFonts w:eastAsia="Calibri"/>
          <w:iCs/>
          <w:szCs w:val="22"/>
        </w:rPr>
      </w:pPr>
    </w:p>
    <w:p w14:paraId="4506F784" w14:textId="77777777" w:rsidR="004B7996" w:rsidRDefault="004B7996" w:rsidP="004B7996">
      <w:pPr>
        <w:pStyle w:val="Brdtextmedindrag"/>
        <w:ind w:firstLine="0"/>
        <w:rPr>
          <w:rFonts w:eastAsia="Calibri"/>
        </w:rPr>
      </w:pPr>
      <w:bookmarkStart w:id="378" w:name="_Hlk102382857"/>
      <w:r>
        <w:rPr>
          <w:rFonts w:eastAsia="Calibri"/>
        </w:rPr>
        <w:t xml:space="preserve">Punkt 1 om </w:t>
      </w:r>
      <w:r w:rsidRPr="001C37EF">
        <w:rPr>
          <w:rFonts w:eastAsia="Calibri"/>
          <w:i/>
          <w:iCs/>
        </w:rPr>
        <w:t>lagförslaget:</w:t>
      </w:r>
      <w:r>
        <w:rPr>
          <w:rFonts w:eastAsia="Calibri"/>
        </w:rPr>
        <w:t xml:space="preserve"> Den 10 februari 2022 utfärdade regeringen den lag riksdagen antagit (</w:t>
      </w:r>
      <w:r w:rsidRPr="009F414A">
        <w:rPr>
          <w:rFonts w:eastAsia="Calibri"/>
        </w:rPr>
        <w:t xml:space="preserve">SFS </w:t>
      </w:r>
      <w:r w:rsidRPr="007A190F">
        <w:rPr>
          <w:rFonts w:eastAsia="Calibri"/>
        </w:rPr>
        <w:t>115</w:t>
      </w:r>
      <w:r w:rsidRPr="009F414A">
        <w:rPr>
          <w:rFonts w:eastAsia="Calibri"/>
        </w:rPr>
        <w:t>).</w:t>
      </w:r>
    </w:p>
    <w:p w14:paraId="37525094" w14:textId="5C5F11C1" w:rsidR="004B7996" w:rsidRDefault="004B7996" w:rsidP="004B7996">
      <w:pPr>
        <w:pStyle w:val="Brdtextmedindrag"/>
      </w:pPr>
      <w:r>
        <w:rPr>
          <w:rFonts w:eastAsia="Calibri"/>
        </w:rPr>
        <w:t xml:space="preserve">Punkt 8 om </w:t>
      </w:r>
      <w:bookmarkStart w:id="379" w:name="_Hlk118265897"/>
      <w:r w:rsidR="007359E8">
        <w:rPr>
          <w:rFonts w:eastAsia="Calibri"/>
          <w:i/>
        </w:rPr>
        <w:t>f</w:t>
      </w:r>
      <w:r w:rsidRPr="00D57DE5">
        <w:rPr>
          <w:rFonts w:eastAsia="Calibri"/>
          <w:i/>
        </w:rPr>
        <w:t>örtydligande av särskilda skäl när det gäller den s.k. tvåårsregeln</w:t>
      </w:r>
      <w:r>
        <w:rPr>
          <w:rFonts w:eastAsia="Calibri"/>
          <w:i/>
        </w:rPr>
        <w:t>*</w:t>
      </w:r>
      <w:r>
        <w:rPr>
          <w:rFonts w:eastAsia="Calibri"/>
        </w:rPr>
        <w:t>:</w:t>
      </w:r>
      <w:r w:rsidRPr="005A0CAA">
        <w:t xml:space="preserve"> </w:t>
      </w:r>
      <w:r w:rsidRPr="002F79A7">
        <w:t>Riksdagen har tillkännagett för regeringen att</w:t>
      </w:r>
      <w:r>
        <w:rPr>
          <w:rFonts w:eastAsia="Calibri"/>
        </w:rPr>
        <w:t xml:space="preserve"> </w:t>
      </w:r>
      <w:r w:rsidRPr="00A812F9">
        <w:rPr>
          <w:rFonts w:eastAsia="Calibri"/>
        </w:rPr>
        <w:t>de särskilda skälen för att återkalla ett godkännande när det gäller den s.k. tvåårsregeln bör förtydliga</w:t>
      </w:r>
      <w:r>
        <w:rPr>
          <w:rFonts w:eastAsia="Calibri"/>
        </w:rPr>
        <w:t>s</w:t>
      </w:r>
      <w:r w:rsidRPr="00D57DE5">
        <w:rPr>
          <w:rFonts w:eastAsia="Calibri"/>
        </w:rPr>
        <w:t xml:space="preserve"> </w:t>
      </w:r>
      <w:r>
        <w:rPr>
          <w:rFonts w:eastAsia="Calibri"/>
        </w:rPr>
        <w:t>(bet. 2021/22:10, s.</w:t>
      </w:r>
      <w:r w:rsidR="0039343B">
        <w:rPr>
          <w:rFonts w:eastAsia="Calibri"/>
        </w:rPr>
        <w:t xml:space="preserve"> </w:t>
      </w:r>
      <w:r>
        <w:rPr>
          <w:rFonts w:eastAsia="Calibri"/>
        </w:rPr>
        <w:t>38).</w:t>
      </w:r>
      <w:bookmarkEnd w:id="379"/>
      <w:r>
        <w:rPr>
          <w:rFonts w:eastAsia="Calibri"/>
        </w:rPr>
        <w:t xml:space="preserve"> </w:t>
      </w:r>
      <w:bookmarkEnd w:id="378"/>
      <w:r w:rsidRPr="009D19BB">
        <w:t xml:space="preserve">De </w:t>
      </w:r>
      <w:r w:rsidRPr="008152C8">
        <w:t>nya</w:t>
      </w:r>
      <w:r w:rsidRPr="00144267">
        <w:t xml:space="preserve"> bestämmelserna träd</w:t>
      </w:r>
      <w:r>
        <w:t>de</w:t>
      </w:r>
      <w:r w:rsidRPr="00144267">
        <w:t xml:space="preserve"> i kraft den 1 juli 2022.</w:t>
      </w:r>
      <w:r w:rsidRPr="00670981">
        <w:t xml:space="preserve"> </w:t>
      </w:r>
      <w:r w:rsidR="00BB047D">
        <w:t xml:space="preserve">Den analys som Regeringskansliet </w:t>
      </w:r>
      <w:r w:rsidR="00BE51EF">
        <w:t xml:space="preserve">har </w:t>
      </w:r>
      <w:r w:rsidR="00BB047D">
        <w:t>gjort visar att et</w:t>
      </w:r>
      <w:r w:rsidRPr="00F6646F">
        <w:t>t ytterligare förtydligande av vad som anses vara sådana särskilda skäl att ett outnyttjat godkännande inte bör återkallas kräver lagändring</w:t>
      </w:r>
      <w:r w:rsidR="00BB047D">
        <w:t xml:space="preserve"> och</w:t>
      </w:r>
      <w:r>
        <w:t xml:space="preserve"> att e</w:t>
      </w:r>
      <w:r w:rsidRPr="00F6646F">
        <w:t>rfarenheter från tillämpningen av de nya bestämmelserna bör avvaktas innan behovet av en lagändring övervägs.</w:t>
      </w:r>
      <w:r>
        <w:t xml:space="preserve"> Punkten är inte slutbehandlad.</w:t>
      </w:r>
    </w:p>
    <w:p w14:paraId="6BEA1E7F" w14:textId="77777777" w:rsidR="004B7996" w:rsidRDefault="004B7996" w:rsidP="004B7996">
      <w:pPr>
        <w:pStyle w:val="Rubrik5utannumrering"/>
      </w:pPr>
      <w:bookmarkStart w:id="380" w:name="_Hlk124237991"/>
      <w:r w:rsidRPr="005206DB">
        <w:t>2</w:t>
      </w:r>
      <w:r>
        <w:t>2. Rskr. 2021/22:140</w:t>
      </w:r>
    </w:p>
    <w:bookmarkEnd w:id="380"/>
    <w:p w14:paraId="0FA0DB16" w14:textId="77777777" w:rsidR="004B7996" w:rsidRDefault="004B7996" w:rsidP="004B7996">
      <w:pPr>
        <w:pStyle w:val="Brdtextmedindrag"/>
        <w:ind w:firstLine="0"/>
      </w:pPr>
      <w:r w:rsidRPr="001525B1">
        <w:t xml:space="preserve">Extra ändringsbudget för 2022 – Ersättningar på sjukförsäkringsområdet, stöd till företag, medel för testning och smittspårning samt åtgärder på skatteområdet och andra områden med anledning av coronaviruset </w:t>
      </w:r>
    </w:p>
    <w:p w14:paraId="290192AA" w14:textId="77777777" w:rsidR="004B7996" w:rsidRDefault="004B7996" w:rsidP="004B7996">
      <w:pPr>
        <w:pStyle w:val="Brdtextmedindrag"/>
        <w:ind w:firstLine="0"/>
      </w:pPr>
      <w:r>
        <w:t>Prop. 2021/22:86, bet. 2021/22:FiU16</w:t>
      </w:r>
    </w:p>
    <w:p w14:paraId="3C645C06" w14:textId="77777777" w:rsidR="004B7996" w:rsidRDefault="004B7996" w:rsidP="004B7996">
      <w:pPr>
        <w:pStyle w:val="Brdtextmedindrag"/>
        <w:ind w:firstLine="0"/>
      </w:pPr>
      <w:r>
        <w:t xml:space="preserve">Skrivelsen är slutbehandlad. </w:t>
      </w:r>
    </w:p>
    <w:p w14:paraId="712B2AF8" w14:textId="77777777" w:rsidR="004B7996" w:rsidRDefault="004B7996" w:rsidP="004B7996">
      <w:pPr>
        <w:pStyle w:val="Brdtextmedindrag"/>
        <w:ind w:firstLine="0"/>
        <w:jc w:val="left"/>
      </w:pPr>
    </w:p>
    <w:p w14:paraId="201C4F4D" w14:textId="3D825A59" w:rsidR="004B7996" w:rsidRDefault="004B7996" w:rsidP="004B7996">
      <w:pPr>
        <w:pStyle w:val="Brdtextmedindrag"/>
        <w:ind w:firstLine="0"/>
      </w:pPr>
      <w:r w:rsidRPr="009746B9">
        <w:t xml:space="preserve">Punkt 1 </w:t>
      </w:r>
      <w:r>
        <w:t>b)</w:t>
      </w:r>
      <w:r w:rsidRPr="009746B9">
        <w:t xml:space="preserve"> om</w:t>
      </w:r>
      <w:r w:rsidRPr="009746B9">
        <w:rPr>
          <w:i/>
          <w:iCs/>
        </w:rPr>
        <w:t xml:space="preserve"> extra ändringsbudget för 2022, Ändrade utgiftsramar samt ändrade och nya anslag</w:t>
      </w:r>
      <w:r w:rsidRPr="009746B9">
        <w:t>: Den 3 februari 2022 beslutade regeringen om ändring av regleringsbrev för</w:t>
      </w:r>
      <w:r w:rsidRPr="009746B9">
        <w:rPr>
          <w:i/>
          <w:iCs/>
        </w:rPr>
        <w:t xml:space="preserve"> </w:t>
      </w:r>
      <w:r w:rsidRPr="009746B9">
        <w:t>budgetåret 2022 avseende Centrala studiestödsnämnden.</w:t>
      </w:r>
      <w:r w:rsidR="00A83CCD">
        <w:t xml:space="preserve"> Punkten är slutbehandlad.</w:t>
      </w:r>
    </w:p>
    <w:p w14:paraId="791B0354" w14:textId="2EE73DE9" w:rsidR="004B7996" w:rsidRPr="003C1D37" w:rsidRDefault="004B7996" w:rsidP="004B7996">
      <w:pPr>
        <w:pStyle w:val="Rubrik5utannumrering"/>
      </w:pPr>
      <w:r w:rsidRPr="003C1D37">
        <w:t>2</w:t>
      </w:r>
      <w:r>
        <w:t>3</w:t>
      </w:r>
      <w:r w:rsidRPr="003C1D37">
        <w:t xml:space="preserve">. </w:t>
      </w:r>
      <w:bookmarkStart w:id="381" w:name="_Hlk124242645"/>
      <w:r w:rsidRPr="003C1D37">
        <w:t>Rskr</w:t>
      </w:r>
      <w:r w:rsidR="00622A68">
        <w:t>.</w:t>
      </w:r>
      <w:r w:rsidRPr="003C1D37">
        <w:t xml:space="preserve"> 2021/22:145 </w:t>
      </w:r>
    </w:p>
    <w:bookmarkEnd w:id="381"/>
    <w:p w14:paraId="1C5B9CDD" w14:textId="77777777" w:rsidR="004B7996" w:rsidRPr="00580F7E" w:rsidRDefault="004B7996" w:rsidP="00640184">
      <w:pPr>
        <w:pStyle w:val="Brdtextvnsterjusteradefterrskr"/>
      </w:pPr>
      <w:r w:rsidRPr="00580F7E">
        <w:t>Riksrevisionens rapport om urvalet av elever till Pisaundersökningen</w:t>
      </w:r>
    </w:p>
    <w:p w14:paraId="019D7AC5" w14:textId="64446B4C" w:rsidR="004B7996" w:rsidRPr="00580F7E" w:rsidRDefault="004B7996" w:rsidP="00640184">
      <w:pPr>
        <w:pStyle w:val="Brdtextvnsterjusteradefterrskr"/>
        <w:rPr>
          <w:rFonts w:eastAsia="Calibri"/>
        </w:rPr>
      </w:pPr>
      <w:r w:rsidRPr="00580F7E">
        <w:t>Skr. 2021/22:39, bet. 2021/22:UbU5</w:t>
      </w:r>
      <w:r w:rsidRPr="00580F7E">
        <w:rPr>
          <w:rFonts w:eastAsia="Calibri"/>
        </w:rPr>
        <w:br/>
        <w:t>Skrivelsen är inte slutbehandlad.</w:t>
      </w:r>
    </w:p>
    <w:p w14:paraId="117B78B0" w14:textId="77777777" w:rsidR="004B7996" w:rsidRPr="00A812F9" w:rsidRDefault="004B7996" w:rsidP="004B7996">
      <w:pPr>
        <w:pStyle w:val="Brdtextutanavstnd"/>
        <w:rPr>
          <w:rFonts w:ascii="Times New Roman" w:hAnsi="Times New Roman" w:cs="Times New Roman"/>
          <w:iCs/>
          <w:sz w:val="20"/>
          <w:szCs w:val="20"/>
        </w:rPr>
      </w:pPr>
    </w:p>
    <w:p w14:paraId="48D1B65B" w14:textId="63FEBACA" w:rsidR="004B7996" w:rsidRDefault="004B7996" w:rsidP="004B7996">
      <w:pPr>
        <w:pStyle w:val="Brdtextmedindrag"/>
        <w:ind w:firstLine="0"/>
        <w:rPr>
          <w:rFonts w:eastAsia="Calibri"/>
        </w:rPr>
      </w:pPr>
      <w:r>
        <w:rPr>
          <w:rFonts w:eastAsia="Calibri"/>
        </w:rPr>
        <w:t xml:space="preserve">Punkt 1 om </w:t>
      </w:r>
      <w:r w:rsidRPr="003412F4">
        <w:rPr>
          <w:rFonts w:eastAsia="Calibri"/>
          <w:i/>
          <w:iCs/>
        </w:rPr>
        <w:t>Riksrevisionens rapport om Pisaundersökningen 2018</w:t>
      </w:r>
      <w:r>
        <w:rPr>
          <w:rFonts w:eastAsia="Calibri"/>
          <w:i/>
          <w:iCs/>
        </w:rPr>
        <w:t xml:space="preserve">: </w:t>
      </w:r>
      <w:r>
        <w:rPr>
          <w:rFonts w:eastAsia="Calibri"/>
        </w:rPr>
        <w:t>Den</w:t>
      </w:r>
      <w:r w:rsidRPr="00100C2B">
        <w:rPr>
          <w:rFonts w:eastAsia="Calibri"/>
        </w:rPr>
        <w:t xml:space="preserve"> </w:t>
      </w:r>
      <w:r w:rsidR="00893C37" w:rsidRPr="00893C37">
        <w:rPr>
          <w:rFonts w:eastAsia="Calibri"/>
        </w:rPr>
        <w:t>9 februari</w:t>
      </w:r>
      <w:r w:rsidRPr="00893C37">
        <w:rPr>
          <w:rFonts w:eastAsia="Calibri"/>
        </w:rPr>
        <w:t xml:space="preserve"> 2023</w:t>
      </w:r>
      <w:r>
        <w:rPr>
          <w:rFonts w:eastAsia="Calibri"/>
        </w:rPr>
        <w:t xml:space="preserve"> beslutade regeringen att skriva av ärendet.</w:t>
      </w:r>
    </w:p>
    <w:p w14:paraId="304D8BCD" w14:textId="3962CBE3" w:rsidR="004B7996" w:rsidRDefault="004B7996" w:rsidP="004B7996">
      <w:pPr>
        <w:pStyle w:val="Brdtextmedindrag"/>
        <w:rPr>
          <w:i/>
          <w:iCs/>
        </w:rPr>
      </w:pPr>
      <w:r w:rsidRPr="008E04CF">
        <w:rPr>
          <w:rFonts w:eastAsia="Calibri"/>
        </w:rPr>
        <w:t xml:space="preserve">Punkt 4 om </w:t>
      </w:r>
      <w:r w:rsidRPr="008E04CF">
        <w:rPr>
          <w:rFonts w:eastAsia="Calibri"/>
          <w:i/>
        </w:rPr>
        <w:t>Pisaundersökningens tillförlitlighet och förtroendet för undersökningen</w:t>
      </w:r>
      <w:r w:rsidRPr="008E04CF">
        <w:rPr>
          <w:rFonts w:eastAsia="Calibri"/>
        </w:rPr>
        <w:t>*</w:t>
      </w:r>
      <w:r>
        <w:rPr>
          <w:rFonts w:eastAsia="Calibri"/>
        </w:rPr>
        <w:t xml:space="preserve">: </w:t>
      </w:r>
      <w:r w:rsidRPr="00534992">
        <w:rPr>
          <w:rFonts w:eastAsia="Calibri"/>
        </w:rPr>
        <w:t xml:space="preserve">Riksdagen </w:t>
      </w:r>
      <w:r>
        <w:rPr>
          <w:rFonts w:eastAsia="Calibri"/>
        </w:rPr>
        <w:t xml:space="preserve">har tillkännagett för regeringen </w:t>
      </w:r>
      <w:r w:rsidRPr="00534992">
        <w:rPr>
          <w:rFonts w:eastAsia="Calibri"/>
        </w:rPr>
        <w:t>att regeringen ska säkra tillförlitligheten i genomförandet av internationella kunskapsmätningar i den svenska skolan samt genomföra en analys av hur förtroendet för Pisastudien kan återupprättas</w:t>
      </w:r>
      <w:r>
        <w:rPr>
          <w:rFonts w:eastAsia="Calibri"/>
        </w:rPr>
        <w:t xml:space="preserve"> (bet. 2021/22:UbU5 s. 18).</w:t>
      </w:r>
      <w:r>
        <w:t xml:space="preserve"> </w:t>
      </w:r>
      <w:r w:rsidRPr="00DB7116">
        <w:t xml:space="preserve">Den </w:t>
      </w:r>
      <w:r>
        <w:t>9 juni</w:t>
      </w:r>
      <w:r w:rsidRPr="00DB7116">
        <w:t xml:space="preserve"> 20</w:t>
      </w:r>
      <w:r>
        <w:t>22</w:t>
      </w:r>
      <w:r w:rsidRPr="00DB7116">
        <w:t xml:space="preserve"> beslutade regeringen att ge en särskild utredare i uppdrag att bl.a.</w:t>
      </w:r>
      <w:r>
        <w:t xml:space="preserve"> analysera och föreslå hur uppgifter om exkluderade elever kan särredovisas i Pisaundersökningen. Utredaren ska även analysera och, vid behov, föreslå hur kunskapsresultaten för olika grupper av elever på andra sätt bättre kan följas upp i olika internationella undersökningar samt lämna nödvändiga författningsförslag (U2022:02, dir</w:t>
      </w:r>
      <w:r w:rsidR="00D03339">
        <w:t>.</w:t>
      </w:r>
      <w:r>
        <w:t xml:space="preserve"> 2022:73). Utredningen ska redovisa sitt uppdrag senast den 29 september 2023. Punkten är inte slutbehandlad.</w:t>
      </w:r>
    </w:p>
    <w:p w14:paraId="29F90540" w14:textId="77777777" w:rsidR="004B7996" w:rsidRDefault="004B7996" w:rsidP="004B7996">
      <w:pPr>
        <w:pStyle w:val="Rubrik5utannumrering"/>
      </w:pPr>
      <w:r>
        <w:t xml:space="preserve">24. </w:t>
      </w:r>
      <w:r w:rsidRPr="00DC2DEE">
        <w:t xml:space="preserve">Rskr. 2021/22:146 </w:t>
      </w:r>
    </w:p>
    <w:p w14:paraId="514B308E" w14:textId="77777777" w:rsidR="004B7996" w:rsidRPr="000F68D4" w:rsidRDefault="004B7996" w:rsidP="004B7996">
      <w:pPr>
        <w:pStyle w:val="Brdtextvnsterjusteradefterrskr"/>
      </w:pPr>
      <w:r>
        <w:t>En sammanhållen utildning för nyanlända som har utbildningsplikt</w:t>
      </w:r>
    </w:p>
    <w:p w14:paraId="4C929C4A" w14:textId="77777777" w:rsidR="004B7996" w:rsidRDefault="004B7996" w:rsidP="004B7996">
      <w:pPr>
        <w:pStyle w:val="Brdtextvnsterjusteradefterrskr"/>
      </w:pPr>
      <w:r>
        <w:t>Prop. 2021/22:51, bet. 2021/22:UbU9</w:t>
      </w:r>
    </w:p>
    <w:p w14:paraId="2F82A185" w14:textId="77777777" w:rsidR="004B7996" w:rsidRDefault="004B7996" w:rsidP="004B7996">
      <w:pPr>
        <w:pStyle w:val="Brdtextvnsterjusteradefterrskr"/>
      </w:pPr>
      <w:r>
        <w:t>Skrivelsen är slutbehandlad.</w:t>
      </w:r>
    </w:p>
    <w:p w14:paraId="417B2E9A" w14:textId="77777777" w:rsidR="004B7996" w:rsidRDefault="004B7996" w:rsidP="004B7996">
      <w:pPr>
        <w:pStyle w:val="Brdtextvnsterjusteradefterrskr"/>
      </w:pPr>
    </w:p>
    <w:p w14:paraId="2DB7A822" w14:textId="77777777" w:rsidR="004B7996" w:rsidRPr="000C4AAC" w:rsidRDefault="004B7996" w:rsidP="004B7996">
      <w:pPr>
        <w:pStyle w:val="Brdtextvnsterjusteradefterrskr"/>
      </w:pPr>
      <w:r>
        <w:t xml:space="preserve">Den 10 februari 2022 utfärdade regeringen den lag riksdagen antagit (SFS 109). </w:t>
      </w:r>
    </w:p>
    <w:p w14:paraId="79B9E030" w14:textId="77777777" w:rsidR="004B7996" w:rsidRDefault="004B7996" w:rsidP="004B7996">
      <w:pPr>
        <w:pStyle w:val="Rubrik5utannumrering"/>
      </w:pPr>
      <w:bookmarkStart w:id="382" w:name="_Hlk123724095"/>
      <w:r>
        <w:t xml:space="preserve">25. </w:t>
      </w:r>
      <w:r w:rsidRPr="00DC2DEE">
        <w:t>Rskr. 2021/22:156</w:t>
      </w:r>
    </w:p>
    <w:p w14:paraId="6ADA8859" w14:textId="77777777" w:rsidR="004B7996" w:rsidRDefault="004B7996" w:rsidP="004B7996">
      <w:pPr>
        <w:pStyle w:val="Brdtextvnsterjusteradefterrskr"/>
      </w:pPr>
      <w:r>
        <w:t>Ämnesbetyg – betygen ska bättre spegla elevers kunskaper.</w:t>
      </w:r>
    </w:p>
    <w:p w14:paraId="5CADA25C" w14:textId="77777777" w:rsidR="004B7996" w:rsidRDefault="004B7996" w:rsidP="004B7996">
      <w:pPr>
        <w:pStyle w:val="Brdtextvnsterjusteradefterrskr"/>
      </w:pPr>
      <w:r>
        <w:t>Prop. 2021/22:36, bet. 2021/22:UbU7</w:t>
      </w:r>
    </w:p>
    <w:p w14:paraId="0C3A9025" w14:textId="77777777" w:rsidR="004B7996" w:rsidRDefault="004B7996" w:rsidP="004B7996">
      <w:pPr>
        <w:pStyle w:val="Brdtextvnsterjusteradefterrskr"/>
      </w:pPr>
      <w:r>
        <w:t xml:space="preserve">Skrivelsen är slutbehandlad. </w:t>
      </w:r>
    </w:p>
    <w:p w14:paraId="3DB8A46C" w14:textId="77777777" w:rsidR="004B7996" w:rsidRDefault="004B7996" w:rsidP="004B7996">
      <w:pPr>
        <w:pStyle w:val="Brdtextvnsterjusteradefterrskr"/>
      </w:pPr>
    </w:p>
    <w:p w14:paraId="6F8899ED" w14:textId="77777777" w:rsidR="004B7996" w:rsidRPr="003C2636" w:rsidRDefault="004B7996" w:rsidP="00B10B1C">
      <w:pPr>
        <w:pStyle w:val="Brdtext"/>
        <w:rPr>
          <w:i/>
          <w:iCs/>
        </w:rPr>
      </w:pPr>
      <w:r>
        <w:t xml:space="preserve">Punkt 1 om </w:t>
      </w:r>
      <w:r w:rsidRPr="006B5BC9">
        <w:rPr>
          <w:i/>
          <w:iCs/>
        </w:rPr>
        <w:t>lagförslaget</w:t>
      </w:r>
      <w:r w:rsidRPr="00411BE0">
        <w:rPr>
          <w:i/>
          <w:iCs/>
        </w:rPr>
        <w:t xml:space="preserve"> i fråga om modersmålsundervisning i </w:t>
      </w:r>
      <w:r>
        <w:rPr>
          <w:i/>
          <w:iCs/>
        </w:rPr>
        <w:t>g</w:t>
      </w:r>
      <w:r w:rsidRPr="00411BE0">
        <w:rPr>
          <w:i/>
          <w:iCs/>
        </w:rPr>
        <w:t>ymnasiesärskolan</w:t>
      </w:r>
      <w:r w:rsidRPr="00850AC7">
        <w:t>:</w:t>
      </w:r>
      <w:r>
        <w:t xml:space="preserve"> Den 3 mars 2022 utfärdade regeringen den lag riksdagen antagit (SFS </w:t>
      </w:r>
      <w:r w:rsidRPr="00346EDA">
        <w:t>147)</w:t>
      </w:r>
      <w:r>
        <w:t>.</w:t>
      </w:r>
    </w:p>
    <w:p w14:paraId="6685F901" w14:textId="77777777" w:rsidR="004B7996" w:rsidRDefault="004B7996" w:rsidP="004B7996">
      <w:pPr>
        <w:pStyle w:val="Brdtextmedindrag"/>
      </w:pPr>
      <w:r>
        <w:t xml:space="preserve">Punkt 2 om </w:t>
      </w:r>
      <w:r>
        <w:rPr>
          <w:i/>
          <w:iCs/>
        </w:rPr>
        <w:t xml:space="preserve">lagförslaget i övrigt: </w:t>
      </w:r>
      <w:r w:rsidRPr="003C2636">
        <w:t>Den 3 mars 2022 utfärdade regeringen de lag</w:t>
      </w:r>
      <w:r>
        <w:t>ar</w:t>
      </w:r>
      <w:r w:rsidRPr="003C2636">
        <w:t xml:space="preserve"> riksdagen antagit (SFS</w:t>
      </w:r>
      <w:r>
        <w:t> 146–148</w:t>
      </w:r>
      <w:r w:rsidRPr="003C2636">
        <w:t>).</w:t>
      </w:r>
    </w:p>
    <w:bookmarkEnd w:id="382"/>
    <w:p w14:paraId="3CAE8862" w14:textId="77777777" w:rsidR="004B7996" w:rsidRPr="00DC2DEE" w:rsidRDefault="004B7996" w:rsidP="004B7996">
      <w:pPr>
        <w:pStyle w:val="Rubrik5utannumrering"/>
      </w:pPr>
      <w:r>
        <w:t xml:space="preserve">26. </w:t>
      </w:r>
      <w:r w:rsidRPr="00DC2DEE">
        <w:t>Rskr. 2021/22:15</w:t>
      </w:r>
      <w:r>
        <w:t>7</w:t>
      </w:r>
    </w:p>
    <w:p w14:paraId="0EB2FC75" w14:textId="77777777" w:rsidR="004B7996" w:rsidRDefault="004B7996" w:rsidP="004B7996">
      <w:pPr>
        <w:pStyle w:val="Brdtextmedindrag"/>
        <w:ind w:firstLine="0"/>
      </w:pPr>
      <w:r>
        <w:t xml:space="preserve">Riksrevisionens rapport om yrkeshögskolan </w:t>
      </w:r>
    </w:p>
    <w:p w14:paraId="038BDAB7" w14:textId="77777777" w:rsidR="004B7996" w:rsidRDefault="004B7996" w:rsidP="004B7996">
      <w:pPr>
        <w:pStyle w:val="Brdtextmedindrag"/>
        <w:ind w:firstLine="0"/>
      </w:pPr>
      <w:r>
        <w:t>Skr. 2021/22:53, bet. 2021/22:UbU8</w:t>
      </w:r>
    </w:p>
    <w:p w14:paraId="27525987" w14:textId="77777777" w:rsidR="004B7996" w:rsidRDefault="004B7996" w:rsidP="004B7996">
      <w:pPr>
        <w:pStyle w:val="Brdtextmedindrag"/>
        <w:ind w:firstLine="0"/>
      </w:pPr>
      <w:r>
        <w:t>Skrivelsen är slutbehandlad.</w:t>
      </w:r>
    </w:p>
    <w:p w14:paraId="1D41489E" w14:textId="77777777" w:rsidR="004B7996" w:rsidRDefault="004B7996" w:rsidP="004B7996">
      <w:pPr>
        <w:pStyle w:val="Brdtextmedindrag"/>
        <w:ind w:firstLine="0"/>
      </w:pPr>
    </w:p>
    <w:p w14:paraId="6C8B8E31" w14:textId="77777777" w:rsidR="004B7996" w:rsidRDefault="004B7996" w:rsidP="004B7996">
      <w:pPr>
        <w:pStyle w:val="Brdtextmedindrag"/>
        <w:ind w:firstLine="0"/>
      </w:pPr>
      <w:r>
        <w:t xml:space="preserve">Den 22 juni 2022 beslutade regeringen att skriva av ärendet. </w:t>
      </w:r>
    </w:p>
    <w:p w14:paraId="40DAE1DD" w14:textId="77777777" w:rsidR="004B7996" w:rsidRDefault="004B7996" w:rsidP="004B7996">
      <w:pPr>
        <w:pStyle w:val="Rubrik5utannumrering"/>
      </w:pPr>
      <w:bookmarkStart w:id="383" w:name="_Hlk122684148"/>
      <w:r>
        <w:t xml:space="preserve">27. </w:t>
      </w:r>
      <w:r w:rsidRPr="00DC2DEE">
        <w:t>Rskr. 2021/22:</w:t>
      </w:r>
      <w:r>
        <w:t>203</w:t>
      </w:r>
    </w:p>
    <w:p w14:paraId="2817C310" w14:textId="77777777" w:rsidR="004B7996" w:rsidRPr="00726E6A" w:rsidRDefault="004B7996" w:rsidP="004B7996">
      <w:pPr>
        <w:pStyle w:val="Brdtextvnsterjusteradefterrskr"/>
      </w:pPr>
      <w:r>
        <w:t>Stärkt kvalitet och likvärdighet i pedagogisk omsorg</w:t>
      </w:r>
    </w:p>
    <w:bookmarkEnd w:id="383"/>
    <w:p w14:paraId="32A3063E" w14:textId="77777777" w:rsidR="004B7996" w:rsidRDefault="004B7996" w:rsidP="004B7996">
      <w:pPr>
        <w:pStyle w:val="Brdtextvnsterjusteradefterrskr"/>
      </w:pPr>
      <w:r>
        <w:t>Prop. 2021/22:78, bet. 2021/22:UbU21</w:t>
      </w:r>
    </w:p>
    <w:p w14:paraId="333352AA" w14:textId="77777777" w:rsidR="004B7996" w:rsidRDefault="004B7996" w:rsidP="004B7996">
      <w:pPr>
        <w:pStyle w:val="Brdtextvnsterjusteradefterrskr"/>
      </w:pPr>
      <w:r>
        <w:t>Skrivelsen är slutbehandlad.</w:t>
      </w:r>
    </w:p>
    <w:p w14:paraId="52F70AF0" w14:textId="77777777" w:rsidR="004B7996" w:rsidRDefault="004B7996" w:rsidP="004B7996">
      <w:pPr>
        <w:pStyle w:val="Brdtextvnsterjusteradefterrskr"/>
      </w:pPr>
    </w:p>
    <w:p w14:paraId="6A6B8874" w14:textId="77777777" w:rsidR="004B7996" w:rsidRDefault="004B7996" w:rsidP="004B7996">
      <w:pPr>
        <w:pStyle w:val="Brdtextvnsterjusteradefterrskr"/>
      </w:pPr>
      <w:r>
        <w:t>Den 31 mars 2022 utfärdade regeringen den lag riksdagen antagit (SFS </w:t>
      </w:r>
      <w:r w:rsidRPr="0003221C">
        <w:t>241</w:t>
      </w:r>
      <w:r>
        <w:t>).</w:t>
      </w:r>
    </w:p>
    <w:p w14:paraId="3A5EC03A" w14:textId="5250BB55" w:rsidR="004B7996" w:rsidRPr="00F1227D" w:rsidRDefault="004B7996" w:rsidP="004B7996">
      <w:pPr>
        <w:pStyle w:val="Rubrik5utannumrering"/>
        <w:rPr>
          <w:rFonts w:cs="Times New Roman"/>
          <w:i w:val="0"/>
          <w:iCs/>
          <w:szCs w:val="20"/>
        </w:rPr>
      </w:pPr>
      <w:r>
        <w:t xml:space="preserve">28. </w:t>
      </w:r>
      <w:r w:rsidRPr="00F1227D">
        <w:rPr>
          <w:rFonts w:cs="Times New Roman"/>
          <w:szCs w:val="20"/>
        </w:rPr>
        <w:t>Rskr</w:t>
      </w:r>
      <w:r w:rsidR="0076375E">
        <w:rPr>
          <w:rFonts w:cs="Times New Roman"/>
          <w:szCs w:val="20"/>
        </w:rPr>
        <w:t>.</w:t>
      </w:r>
      <w:r w:rsidRPr="00F1227D">
        <w:rPr>
          <w:rFonts w:cs="Times New Roman"/>
          <w:szCs w:val="20"/>
        </w:rPr>
        <w:t xml:space="preserve"> 2021/22:205</w:t>
      </w:r>
    </w:p>
    <w:p w14:paraId="60015519" w14:textId="77777777" w:rsidR="004B7996" w:rsidRPr="00E33FFE" w:rsidRDefault="004B7996" w:rsidP="00640184">
      <w:pPr>
        <w:pStyle w:val="Brdtextvnsterjusteradefterrskr"/>
      </w:pPr>
      <w:r w:rsidRPr="00E33FFE">
        <w:t>Övergripande skolfrågor</w:t>
      </w:r>
    </w:p>
    <w:p w14:paraId="2E2A8CBB" w14:textId="77777777" w:rsidR="004B7996" w:rsidRPr="00E33FFE" w:rsidRDefault="004B7996" w:rsidP="00640184">
      <w:pPr>
        <w:pStyle w:val="Brdtextvnsterjusteradefterrskr"/>
      </w:pPr>
      <w:r w:rsidRPr="00E33FFE">
        <w:t>Motion från allmänna motionstiden 2021/22:3990, bet. 2021/22:UbU14</w:t>
      </w:r>
    </w:p>
    <w:p w14:paraId="3165A3F2" w14:textId="2106F30B" w:rsidR="004B7996" w:rsidRPr="00E33FFE" w:rsidRDefault="004B7996" w:rsidP="00640184">
      <w:pPr>
        <w:pStyle w:val="Brdtextvnsterjusteradefterrskr"/>
      </w:pPr>
      <w:r w:rsidRPr="00E33FFE">
        <w:t>Skrivelsen är inte slutbehandlad.</w:t>
      </w:r>
    </w:p>
    <w:p w14:paraId="234F55BB" w14:textId="77777777" w:rsidR="004B7996" w:rsidRPr="00F1227D" w:rsidRDefault="004B7996" w:rsidP="004B7996">
      <w:pPr>
        <w:pStyle w:val="Brdtextutanavstnd"/>
        <w:rPr>
          <w:rFonts w:ascii="Times New Roman" w:hAnsi="Times New Roman" w:cs="Times New Roman"/>
          <w:sz w:val="20"/>
          <w:szCs w:val="20"/>
        </w:rPr>
      </w:pPr>
    </w:p>
    <w:p w14:paraId="3598A01B" w14:textId="4597C7D8" w:rsidR="004B7996" w:rsidRDefault="004B7996" w:rsidP="004B7996">
      <w:pPr>
        <w:pStyle w:val="Brdtextmedindrag"/>
        <w:ind w:firstLine="0"/>
        <w:rPr>
          <w:noProof/>
        </w:rPr>
      </w:pPr>
      <w:r>
        <w:rPr>
          <w:rFonts w:eastAsia="Calibri"/>
        </w:rPr>
        <w:t xml:space="preserve">Punkt 11 om </w:t>
      </w:r>
      <w:bookmarkStart w:id="384" w:name="_Hlk118265950"/>
      <w:r>
        <w:rPr>
          <w:rFonts w:eastAsia="Calibri"/>
          <w:i/>
        </w:rPr>
        <w:t>f</w:t>
      </w:r>
      <w:r w:rsidRPr="005C5A00">
        <w:rPr>
          <w:rFonts w:eastAsia="Calibri"/>
          <w:i/>
        </w:rPr>
        <w:t>ärre riktade statsbidrag</w:t>
      </w:r>
      <w:r>
        <w:rPr>
          <w:rFonts w:eastAsia="Calibri"/>
        </w:rPr>
        <w:t xml:space="preserve">*: </w:t>
      </w:r>
      <w:r w:rsidRPr="00031426">
        <w:rPr>
          <w:rFonts w:eastAsia="Calibri"/>
        </w:rPr>
        <w:t>Riksdagen</w:t>
      </w:r>
      <w:r>
        <w:rPr>
          <w:rFonts w:eastAsia="Calibri"/>
        </w:rPr>
        <w:t xml:space="preserve"> har tillkännagett för regeringen</w:t>
      </w:r>
      <w:r w:rsidRPr="00031426">
        <w:rPr>
          <w:rFonts w:eastAsia="Calibri"/>
        </w:rPr>
        <w:t xml:space="preserve"> att regeringen ska minska antalet riktade statsbidrag som avser gymnasieskolan till förmån för generella bidrag</w:t>
      </w:r>
      <w:r>
        <w:rPr>
          <w:rFonts w:eastAsia="Calibri"/>
        </w:rPr>
        <w:t xml:space="preserve"> (bet. 2021/22:UbU14 s. 20)</w:t>
      </w:r>
      <w:r w:rsidRPr="00031426">
        <w:rPr>
          <w:rFonts w:eastAsia="Calibri"/>
        </w:rPr>
        <w:t>.</w:t>
      </w:r>
      <w:r>
        <w:rPr>
          <w:rFonts w:eastAsia="Calibri"/>
        </w:rPr>
        <w:t xml:space="preserve"> </w:t>
      </w:r>
      <w:bookmarkEnd w:id="384"/>
      <w:r w:rsidRPr="003D1481">
        <w:rPr>
          <w:noProof/>
        </w:rPr>
        <w:t xml:space="preserve">Utredningen </w:t>
      </w:r>
      <w:r w:rsidRPr="003F34E2">
        <w:t>En ändamålsenlig kommunalekonomisk utjämning</w:t>
      </w:r>
      <w:r w:rsidRPr="003D1481">
        <w:rPr>
          <w:noProof/>
        </w:rPr>
        <w:t xml:space="preserve"> (Fi</w:t>
      </w:r>
      <w:r>
        <w:rPr>
          <w:noProof/>
        </w:rPr>
        <w:t> </w:t>
      </w:r>
      <w:r w:rsidRPr="003D1481">
        <w:rPr>
          <w:noProof/>
        </w:rPr>
        <w:t xml:space="preserve">2022:03) har bl.a. fått i uppdrag att </w:t>
      </w:r>
      <w:r w:rsidRPr="003F34E2">
        <w:t xml:space="preserve">föreslå vilka riktade statsbidrag som skulle kunna inordnas i det generella statsbidraget och vid behov föreslå de följdändringar i kostnadsutjämningen som skulle vara motiverade och analysera vilka konsekvenser ett större sektorsbidrag till skolverksamhet skulle få för det generella statsbidraget, utjämningssystemet och för finansieringen av kommunsektorn i sin helhet. Utredningen ska redovisa sina förslag senast den 3 maj 2024. </w:t>
      </w:r>
      <w:r w:rsidRPr="00D46547">
        <w:t xml:space="preserve">I </w:t>
      </w:r>
      <w:r>
        <w:t>budgetpropositionen för 202</w:t>
      </w:r>
      <w:r w:rsidRPr="00D46547">
        <w:t xml:space="preserve">3 </w:t>
      </w:r>
      <w:r>
        <w:t xml:space="preserve">(prop. 2022/23:1, </w:t>
      </w:r>
      <w:r w:rsidRPr="00332B36">
        <w:t>utg. omr. 16, avsnitt 3.6.5</w:t>
      </w:r>
      <w:r>
        <w:t xml:space="preserve">, </w:t>
      </w:r>
      <w:r w:rsidR="009560E1">
        <w:t>s</w:t>
      </w:r>
      <w:r>
        <w:t>. 67</w:t>
      </w:r>
      <w:r w:rsidRPr="00332B36">
        <w:t>) anger regeringen</w:t>
      </w:r>
      <w:r w:rsidRPr="00D46547">
        <w:t xml:space="preserve"> </w:t>
      </w:r>
      <w:r>
        <w:t>att a</w:t>
      </w:r>
      <w:r w:rsidRPr="00D46547">
        <w:t>rbetet med att förenkla statsbidragen fortsätter</w:t>
      </w:r>
      <w:r>
        <w:t xml:space="preserve"> och att regeringen i </w:t>
      </w:r>
      <w:r w:rsidRPr="00D46547">
        <w:rPr>
          <w:noProof/>
        </w:rPr>
        <w:t xml:space="preserve">syfte att minska antalet och förenkla de riktade statsbidragen avser att genomföra en översyn och anpassning av befintlig anslagsstruktur och anslagsändamål. </w:t>
      </w:r>
      <w:r>
        <w:rPr>
          <w:noProof/>
        </w:rPr>
        <w:t>I propositionen anges också att syftet med det är att</w:t>
      </w:r>
      <w:r w:rsidRPr="00D46547">
        <w:rPr>
          <w:noProof/>
        </w:rPr>
        <w:t xml:space="preserve"> minska huvudmännens administrativa börda och antalet riktade statsbidrag.</w:t>
      </w:r>
      <w:r>
        <w:rPr>
          <w:noProof/>
        </w:rPr>
        <w:t xml:space="preserve"> Punkten är inte slutbehandlad. </w:t>
      </w:r>
    </w:p>
    <w:p w14:paraId="3B42F5FD" w14:textId="77777777" w:rsidR="004B7996" w:rsidRDefault="004B7996" w:rsidP="004B7996">
      <w:pPr>
        <w:pStyle w:val="Rubrik5utannumrering"/>
        <w:rPr>
          <w:noProof/>
        </w:rPr>
      </w:pPr>
      <w:r>
        <w:rPr>
          <w:noProof/>
        </w:rPr>
        <w:t>29. Rskr. 2021/22:223</w:t>
      </w:r>
    </w:p>
    <w:p w14:paraId="12E3BE02" w14:textId="77777777" w:rsidR="004B7996" w:rsidRDefault="004B7996" w:rsidP="004B7996">
      <w:pPr>
        <w:pStyle w:val="Brdtextvnsterjusteradefterrskr"/>
      </w:pPr>
      <w:r>
        <w:t xml:space="preserve">Ökade möjligheter till grundläggande behörighet för elever på gymnasieskolans yrkesprogram </w:t>
      </w:r>
    </w:p>
    <w:p w14:paraId="45FD1710" w14:textId="1CDE1DFF" w:rsidR="004B7996" w:rsidRDefault="004B7996" w:rsidP="004B7996">
      <w:pPr>
        <w:pStyle w:val="Brdtextvnsterjusteradefterrskr"/>
      </w:pPr>
      <w:r>
        <w:t>Prop. 2021/22:94, bet. 2021/22:UbU22</w:t>
      </w:r>
    </w:p>
    <w:p w14:paraId="196A8D78" w14:textId="77777777" w:rsidR="004B7996" w:rsidRDefault="004B7996" w:rsidP="004B7996">
      <w:pPr>
        <w:pStyle w:val="Brdtextvnsterjusteradefterrskr"/>
      </w:pPr>
      <w:r>
        <w:t>Skrivelsen är slutbehandlad.</w:t>
      </w:r>
    </w:p>
    <w:p w14:paraId="27C1E11A" w14:textId="77777777" w:rsidR="004B7996" w:rsidRDefault="004B7996" w:rsidP="004B7996">
      <w:pPr>
        <w:pStyle w:val="Brdtextvnsterjusteradefterrskr"/>
      </w:pPr>
    </w:p>
    <w:p w14:paraId="53E5783D" w14:textId="77777777" w:rsidR="004B7996" w:rsidRDefault="004B7996" w:rsidP="004B7996">
      <w:pPr>
        <w:pStyle w:val="Brdtextvnsterjusteradefterrskr"/>
      </w:pPr>
      <w:r>
        <w:t xml:space="preserve">Den 13 april 2022 utfärdade regeringen den lag riksdagen antagit (SFS 275). </w:t>
      </w:r>
    </w:p>
    <w:p w14:paraId="2542952D" w14:textId="1319995F" w:rsidR="004B7996" w:rsidRPr="00F1227D" w:rsidRDefault="004B7996" w:rsidP="004B7996">
      <w:pPr>
        <w:pStyle w:val="Rubrik5utannumrering"/>
        <w:rPr>
          <w:rFonts w:cs="Times New Roman"/>
          <w:i w:val="0"/>
          <w:iCs/>
          <w:szCs w:val="20"/>
        </w:rPr>
      </w:pPr>
      <w:r>
        <w:t xml:space="preserve">30. </w:t>
      </w:r>
      <w:r w:rsidRPr="00F1227D">
        <w:t>Rskr</w:t>
      </w:r>
      <w:r w:rsidR="009D315E">
        <w:t>.</w:t>
      </w:r>
      <w:r w:rsidRPr="00F1227D">
        <w:t xml:space="preserve"> 2021/22:23</w:t>
      </w:r>
      <w:r>
        <w:t>1</w:t>
      </w:r>
    </w:p>
    <w:p w14:paraId="0661B119" w14:textId="77777777" w:rsidR="004B7996" w:rsidRDefault="004B7996" w:rsidP="00640184">
      <w:pPr>
        <w:pStyle w:val="Brdtextvnsterjusteradefterrskr"/>
        <w:rPr>
          <w:rFonts w:eastAsia="Calibri"/>
        </w:rPr>
      </w:pPr>
      <w:r w:rsidRPr="00F8595B">
        <w:rPr>
          <w:rFonts w:eastAsia="Calibri"/>
        </w:rPr>
        <w:t>Grundläggande om utbildning</w:t>
      </w:r>
    </w:p>
    <w:p w14:paraId="6CD3C613" w14:textId="77777777" w:rsidR="004B7996" w:rsidRDefault="004B7996" w:rsidP="00640184">
      <w:pPr>
        <w:pStyle w:val="Brdtextvnsterjusteradefterrskr"/>
        <w:rPr>
          <w:rFonts w:eastAsia="Calibri"/>
        </w:rPr>
      </w:pPr>
      <w:r w:rsidRPr="00E33FFE">
        <w:t>Motion från allmänna motionstiden 2021/22:4178,</w:t>
      </w:r>
      <w:r>
        <w:rPr>
          <w:rFonts w:eastAsia="Calibri"/>
        </w:rPr>
        <w:t xml:space="preserve"> bet. 2021/22:UbU15</w:t>
      </w:r>
    </w:p>
    <w:p w14:paraId="1362B75F" w14:textId="01628F30" w:rsidR="004B7996" w:rsidRPr="00E33FFE" w:rsidRDefault="004B7996" w:rsidP="00640184">
      <w:pPr>
        <w:pStyle w:val="Brdtextvnsterjusteradefterrskr"/>
      </w:pPr>
      <w:r w:rsidRPr="00E33FFE">
        <w:t>Skrivelsen är inte slutbehandlad.</w:t>
      </w:r>
    </w:p>
    <w:p w14:paraId="4D2183B7" w14:textId="77777777" w:rsidR="004B7996" w:rsidRPr="00F1227D" w:rsidRDefault="004B7996" w:rsidP="004B7996">
      <w:pPr>
        <w:pStyle w:val="Brdtextutanavstnd"/>
        <w:rPr>
          <w:rFonts w:ascii="Times New Roman" w:eastAsia="Calibri" w:hAnsi="Times New Roman" w:cs="Times New Roman"/>
          <w:sz w:val="20"/>
          <w:szCs w:val="20"/>
        </w:rPr>
      </w:pPr>
    </w:p>
    <w:p w14:paraId="19C6D2E8" w14:textId="39452C0B" w:rsidR="004B7996" w:rsidRDefault="004B7996" w:rsidP="004B7996">
      <w:pPr>
        <w:pStyle w:val="Brdtextmedindrag"/>
        <w:ind w:firstLine="0"/>
      </w:pPr>
      <w:r>
        <w:rPr>
          <w:rFonts w:eastAsia="Calibri"/>
        </w:rPr>
        <w:t xml:space="preserve">Punkt 18 om </w:t>
      </w:r>
      <w:r w:rsidR="007359E8">
        <w:rPr>
          <w:rFonts w:eastAsia="Calibri"/>
          <w:i/>
        </w:rPr>
        <w:t>t</w:t>
      </w:r>
      <w:r w:rsidRPr="0077059F">
        <w:rPr>
          <w:rFonts w:eastAsia="Calibri"/>
          <w:i/>
        </w:rPr>
        <w:t>illgången till kvalitetssäkrade läromedel*</w:t>
      </w:r>
      <w:r w:rsidRPr="00414976">
        <w:rPr>
          <w:rFonts w:eastAsia="Calibri"/>
        </w:rPr>
        <w:t>:</w:t>
      </w:r>
      <w:r w:rsidRPr="0077059F">
        <w:rPr>
          <w:rFonts w:eastAsia="Calibri"/>
          <w:i/>
        </w:rPr>
        <w:t xml:space="preserve"> </w:t>
      </w:r>
      <w:r w:rsidRPr="00C94C5B">
        <w:rPr>
          <w:rFonts w:eastAsia="Calibri"/>
        </w:rPr>
        <w:t xml:space="preserve">Riksdagen </w:t>
      </w:r>
      <w:r>
        <w:rPr>
          <w:rFonts w:eastAsia="Calibri"/>
        </w:rPr>
        <w:t xml:space="preserve">har </w:t>
      </w:r>
      <w:r w:rsidRPr="00C94C5B">
        <w:rPr>
          <w:rFonts w:eastAsia="Calibri"/>
        </w:rPr>
        <w:t>tillkännage</w:t>
      </w:r>
      <w:r>
        <w:rPr>
          <w:rFonts w:eastAsia="Calibri"/>
        </w:rPr>
        <w:t>tt</w:t>
      </w:r>
      <w:r w:rsidRPr="00C94C5B">
        <w:rPr>
          <w:rFonts w:eastAsia="Calibri"/>
        </w:rPr>
        <w:t xml:space="preserve"> för regeringen</w:t>
      </w:r>
      <w:r>
        <w:rPr>
          <w:rFonts w:eastAsia="Calibri"/>
        </w:rPr>
        <w:t xml:space="preserve"> att r</w:t>
      </w:r>
      <w:r w:rsidRPr="005A096B">
        <w:rPr>
          <w:rFonts w:eastAsia="Calibri"/>
        </w:rPr>
        <w:t xml:space="preserve">iksdagen ställer sig bakom det som utskottet anför om varje skolas skyldighet att säkerställa god tillgång till kvalitetssäkrade läromedel </w:t>
      </w:r>
      <w:r>
        <w:rPr>
          <w:rFonts w:eastAsia="Calibri"/>
        </w:rPr>
        <w:t>(bet. 2021/22:UbU15 s. 41)</w:t>
      </w:r>
      <w:r w:rsidRPr="00F1227D">
        <w:rPr>
          <w:rFonts w:eastAsia="Calibri"/>
        </w:rPr>
        <w:t>.</w:t>
      </w:r>
      <w:r w:rsidRPr="00260A22">
        <w:rPr>
          <w:rFonts w:eastAsia="Calibri"/>
        </w:rPr>
        <w:t xml:space="preserve"> </w:t>
      </w:r>
      <w:r w:rsidRPr="00332B36">
        <w:t>Utredningen om stärkta skolbibliotek och läromedel lämnade i augusti 2021</w:t>
      </w:r>
      <w:r>
        <w:t xml:space="preserve"> </w:t>
      </w:r>
      <w:r w:rsidRPr="00332B36">
        <w:t>betänka</w:t>
      </w:r>
      <w:r>
        <w:t>n</w:t>
      </w:r>
      <w:r w:rsidRPr="00332B36">
        <w:t>det</w:t>
      </w:r>
      <w:r>
        <w:t xml:space="preserve"> </w:t>
      </w:r>
      <w:r w:rsidRPr="003C183D">
        <w:t>Läromedelsutredningen – b</w:t>
      </w:r>
      <w:r w:rsidRPr="00332B36">
        <w:t>öckernas betydelse och elevernas tillgång till kunskap</w:t>
      </w:r>
      <w:r>
        <w:t xml:space="preserve"> (SOU 2021:70)</w:t>
      </w:r>
      <w:r w:rsidRPr="00332B36">
        <w:t>. Betänkandet har remissbehandlats och frågan bereds inom Regeringskansliet</w:t>
      </w:r>
      <w:r>
        <w:t>.</w:t>
      </w:r>
      <w:r w:rsidRPr="00332B36">
        <w:t xml:space="preserve"> </w:t>
      </w:r>
      <w:r>
        <w:t>I</w:t>
      </w:r>
      <w:r w:rsidRPr="00332B36">
        <w:t xml:space="preserve"> </w:t>
      </w:r>
      <w:r>
        <w:t>budgetpropositionen för 2023 (prop. 2022/23:1, utg. omr. 16</w:t>
      </w:r>
      <w:r w:rsidRPr="00332B36">
        <w:t>, avsnitt 3.6.5.</w:t>
      </w:r>
      <w:r>
        <w:t xml:space="preserve">, s. 66) </w:t>
      </w:r>
      <w:r w:rsidR="00A30BCF">
        <w:t>framgår att regeringen bedömer att det behövs insatser för att bl.a</w:t>
      </w:r>
      <w:r w:rsidR="00243F02">
        <w:t>.</w:t>
      </w:r>
      <w:r w:rsidR="00A30BCF">
        <w:t xml:space="preserve"> öka tillgången till läromedel av hög kvalitet och föreslår att medel avsätts för detta</w:t>
      </w:r>
      <w:r>
        <w:t>. Punkten är inte slutbehandlad.</w:t>
      </w:r>
    </w:p>
    <w:p w14:paraId="7B95D66F" w14:textId="77777777" w:rsidR="004B7996" w:rsidRDefault="004B7996" w:rsidP="004B7996">
      <w:pPr>
        <w:pStyle w:val="Rubrik5utannumrering"/>
        <w:rPr>
          <w:noProof/>
        </w:rPr>
      </w:pPr>
      <w:bookmarkStart w:id="385" w:name="_Hlk122684198"/>
      <w:r>
        <w:rPr>
          <w:noProof/>
        </w:rPr>
        <w:t>31. Rskr. 2021/22:339</w:t>
      </w:r>
    </w:p>
    <w:p w14:paraId="3E505D74" w14:textId="77777777" w:rsidR="004B7996" w:rsidRDefault="004B7996" w:rsidP="004B7996">
      <w:pPr>
        <w:pStyle w:val="Brdtextvnsterjusteradefterrskr"/>
      </w:pPr>
      <w:r>
        <w:t>Mer tid till lärande, extra studietid och utökad lovskola</w:t>
      </w:r>
    </w:p>
    <w:bookmarkEnd w:id="385"/>
    <w:p w14:paraId="2C1E122B" w14:textId="6815C2BA" w:rsidR="004B7996" w:rsidRDefault="004B7996" w:rsidP="004B7996">
      <w:pPr>
        <w:pStyle w:val="Brdtextvnsterjusteradefterrskr"/>
      </w:pPr>
      <w:r>
        <w:t>Prop. 2021/22:111, bet</w:t>
      </w:r>
      <w:r w:rsidR="000905DA">
        <w:t>.</w:t>
      </w:r>
      <w:r>
        <w:t xml:space="preserve"> 2021/22:UbU30</w:t>
      </w:r>
    </w:p>
    <w:p w14:paraId="18ABCC19" w14:textId="77777777" w:rsidR="004B7996" w:rsidRDefault="004B7996" w:rsidP="004B7996">
      <w:pPr>
        <w:pStyle w:val="Brdtextvnsterjusteradefterrskr"/>
      </w:pPr>
      <w:r>
        <w:t>Skrivelsen är slutbehandlad.</w:t>
      </w:r>
    </w:p>
    <w:p w14:paraId="11C191B5" w14:textId="77777777" w:rsidR="004B7996" w:rsidRDefault="004B7996" w:rsidP="004B7996">
      <w:pPr>
        <w:pStyle w:val="Brdtextvnsterjusteradefterrskr"/>
      </w:pPr>
    </w:p>
    <w:p w14:paraId="49FF9030" w14:textId="77777777" w:rsidR="004B7996" w:rsidRDefault="004B7996" w:rsidP="004B7996">
      <w:pPr>
        <w:pStyle w:val="Brdtextvnsterjusteradefterrskr"/>
      </w:pPr>
      <w:r>
        <w:t>Den 2 juni 2022 utfärdade regeringen den lag riksdagen antagit (SFS 730).</w:t>
      </w:r>
    </w:p>
    <w:p w14:paraId="6C4B6D8F" w14:textId="77777777" w:rsidR="004B7996" w:rsidRDefault="004B7996" w:rsidP="004B7996">
      <w:pPr>
        <w:pStyle w:val="Rubrik5utannumrering"/>
      </w:pPr>
      <w:bookmarkStart w:id="386" w:name="_Hlk122684242"/>
      <w:r>
        <w:t>32. Rskr. 2021/22:340</w:t>
      </w:r>
    </w:p>
    <w:p w14:paraId="24B6E4E9"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Pr>
          <w:rFonts w:ascii="Times New Roman" w:eastAsia="Calibri" w:hAnsi="Times New Roman"/>
          <w:iCs/>
          <w:sz w:val="20"/>
          <w:szCs w:val="22"/>
        </w:rPr>
        <w:t>Resursskolor och tilläggsbelopp för särskilt stöd</w:t>
      </w:r>
    </w:p>
    <w:bookmarkEnd w:id="386"/>
    <w:p w14:paraId="17789018" w14:textId="77777777" w:rsidR="004B7996" w:rsidRPr="00373A30"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 xml:space="preserve">Prop. 2021/22:156, bet. </w:t>
      </w:r>
      <w:r w:rsidRPr="00CF5A12">
        <w:rPr>
          <w:rFonts w:ascii="Times New Roman" w:eastAsia="Calibri" w:hAnsi="Times New Roman"/>
          <w:iCs/>
          <w:sz w:val="20"/>
          <w:szCs w:val="22"/>
        </w:rPr>
        <w:t>2021/22:UbU31</w:t>
      </w:r>
    </w:p>
    <w:p w14:paraId="073CAD35"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Skrivelsen är inte slutbehandlad.</w:t>
      </w:r>
    </w:p>
    <w:p w14:paraId="3DCD7E7B"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0F79FF51" w14:textId="77777777" w:rsidR="004B7996" w:rsidRDefault="004B7996" w:rsidP="004B7996">
      <w:pPr>
        <w:pStyle w:val="Brdtextvnsterjusteradefterrskr"/>
      </w:pPr>
      <w:r>
        <w:t xml:space="preserve">Punkt 1 om </w:t>
      </w:r>
      <w:r w:rsidRPr="008F3174">
        <w:rPr>
          <w:i/>
          <w:iCs/>
        </w:rPr>
        <w:t>lagförslaget</w:t>
      </w:r>
      <w:r>
        <w:t xml:space="preserve">. </w:t>
      </w:r>
      <w:r w:rsidRPr="00421C55">
        <w:t>Den 2 juni 2022 utfärdade regeringen den lag riksdagen antagit (SFS 724).</w:t>
      </w:r>
    </w:p>
    <w:p w14:paraId="5644769B" w14:textId="5C54A3F3" w:rsidR="004B7996" w:rsidRDefault="004B7996" w:rsidP="004B7996">
      <w:pPr>
        <w:pStyle w:val="Brdtextmedindrag"/>
      </w:pPr>
      <w:r>
        <w:rPr>
          <w:rFonts w:eastAsia="Calibri"/>
        </w:rPr>
        <w:t xml:space="preserve">Punkt 2 om </w:t>
      </w:r>
      <w:r w:rsidR="0013798A">
        <w:rPr>
          <w:rFonts w:eastAsia="Calibri"/>
          <w:i/>
        </w:rPr>
        <w:t>u</w:t>
      </w:r>
      <w:r w:rsidRPr="00373A30">
        <w:rPr>
          <w:rFonts w:eastAsia="Calibri"/>
          <w:i/>
        </w:rPr>
        <w:t>tredning om finansiering av resursskolor</w:t>
      </w:r>
      <w:r>
        <w:rPr>
          <w:rFonts w:eastAsia="Calibri"/>
        </w:rPr>
        <w:t xml:space="preserve">*: </w:t>
      </w:r>
      <w:r w:rsidRPr="00E263EF">
        <w:rPr>
          <w:rFonts w:eastAsia="Calibri"/>
        </w:rPr>
        <w:t xml:space="preserve">Riksdagen </w:t>
      </w:r>
      <w:r w:rsidR="00741314">
        <w:rPr>
          <w:rFonts w:eastAsia="Calibri"/>
        </w:rPr>
        <w:t xml:space="preserve">har </w:t>
      </w:r>
      <w:r w:rsidRPr="00E263EF">
        <w:rPr>
          <w:rFonts w:eastAsia="Calibri"/>
        </w:rPr>
        <w:t>tillkännage</w:t>
      </w:r>
      <w:r w:rsidR="00741314">
        <w:rPr>
          <w:rFonts w:eastAsia="Calibri"/>
        </w:rPr>
        <w:t>tt</w:t>
      </w:r>
      <w:r w:rsidRPr="00E263EF">
        <w:rPr>
          <w:rFonts w:eastAsia="Calibri"/>
        </w:rPr>
        <w:t xml:space="preserve"> för regeringen att den ska återkomma med förslag på en förutsägbar och långsiktig finansiering av skolgång för resursskolans målgrupp och att det därför snarast bör tillsättas en utredning med detta uppdrag</w:t>
      </w:r>
      <w:r>
        <w:rPr>
          <w:rFonts w:eastAsia="Calibri"/>
        </w:rPr>
        <w:t xml:space="preserve"> (bet. </w:t>
      </w:r>
      <w:r w:rsidRPr="00CF5A12">
        <w:rPr>
          <w:rFonts w:eastAsia="Calibri"/>
        </w:rPr>
        <w:t>2021/22:UbU31</w:t>
      </w:r>
      <w:r>
        <w:rPr>
          <w:rFonts w:eastAsia="Calibri"/>
        </w:rPr>
        <w:t xml:space="preserve"> s. 35). </w:t>
      </w:r>
      <w:r w:rsidRPr="00FE4D18">
        <w:t>I regeringens skrivelse Riksrevi</w:t>
      </w:r>
      <w:r>
        <w:softHyphen/>
      </w:r>
      <w:r w:rsidRPr="00FE4D18">
        <w:t>sionens rapport om Skolpengen</w:t>
      </w:r>
      <w:r>
        <w:t xml:space="preserve"> – effektivitet och konsekvenser (skr. 2022/23:44</w:t>
      </w:r>
      <w:r w:rsidRPr="001263A0">
        <w:t>) aviseras att en utredning ska tillsättas för att se över bl.a. de frågor om skolpengen som Riksrevisionen har lyft. Det framgår av skrivelsen att den utredningen även bör se över finansieringen av resursskolorna. Skrivelsen har lämnats till riksdagen den 28 december 2022.</w:t>
      </w:r>
      <w:r w:rsidR="00243F02" w:rsidRPr="00243F02">
        <w:t xml:space="preserve"> </w:t>
      </w:r>
      <w:r w:rsidR="00243F02">
        <w:t>Regeringen avser att tillsätta nämnda utredning under 2023.</w:t>
      </w:r>
      <w:r w:rsidRPr="001263A0">
        <w:t xml:space="preserve"> Punkten är inte slutbehandlad.</w:t>
      </w:r>
    </w:p>
    <w:p w14:paraId="1B86EA48" w14:textId="77777777" w:rsidR="004B7996" w:rsidRDefault="004B7996" w:rsidP="004B7996">
      <w:pPr>
        <w:pStyle w:val="Rubrik5utannumrering"/>
        <w:rPr>
          <w:rFonts w:eastAsia="Calibri"/>
          <w:i w:val="0"/>
        </w:rPr>
      </w:pPr>
      <w:r>
        <w:t>33. Rskr. 2021/22:362</w:t>
      </w:r>
    </w:p>
    <w:p w14:paraId="21D69B0F"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Pr>
          <w:rFonts w:ascii="Times New Roman" w:eastAsia="Calibri" w:hAnsi="Times New Roman"/>
          <w:iCs/>
          <w:sz w:val="20"/>
          <w:szCs w:val="22"/>
        </w:rPr>
        <w:t>Ökad likvärdighet för skolhuvudmän</w:t>
      </w:r>
    </w:p>
    <w:p w14:paraId="41074C31"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Utskottsinitiativ, bet. 2021/22:UbU32</w:t>
      </w:r>
    </w:p>
    <w:p w14:paraId="5002C10D"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Skrivelsen är inte slutbehandlad.</w:t>
      </w:r>
    </w:p>
    <w:p w14:paraId="14B4F3FB"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7D009901" w14:textId="7D1AE9FF" w:rsidR="004B7996" w:rsidRDefault="004B7996" w:rsidP="00F80251">
      <w:pPr>
        <w:pStyle w:val="Brdtextmedindrag"/>
        <w:ind w:firstLine="0"/>
      </w:pPr>
      <w:r>
        <w:rPr>
          <w:rFonts w:eastAsia="Calibri"/>
        </w:rPr>
        <w:t xml:space="preserve">Punkt 2 om </w:t>
      </w:r>
      <w:r w:rsidR="0013798A">
        <w:rPr>
          <w:rFonts w:eastAsia="Calibri"/>
          <w:i/>
        </w:rPr>
        <w:t>n</w:t>
      </w:r>
      <w:r w:rsidRPr="00523A95">
        <w:rPr>
          <w:rFonts w:eastAsia="Calibri"/>
          <w:i/>
        </w:rPr>
        <w:t>ytt förslag om resursfördelningssystem till skolan</w:t>
      </w:r>
      <w:r>
        <w:rPr>
          <w:rFonts w:eastAsia="Calibri"/>
        </w:rPr>
        <w:t>*: R</w:t>
      </w:r>
      <w:r w:rsidRPr="00384E66">
        <w:rPr>
          <w:rFonts w:eastAsia="Calibri"/>
        </w:rPr>
        <w:t xml:space="preserve">iksdagen </w:t>
      </w:r>
      <w:r>
        <w:rPr>
          <w:rFonts w:eastAsia="Calibri"/>
        </w:rPr>
        <w:t xml:space="preserve">har </w:t>
      </w:r>
      <w:r w:rsidRPr="00384E66">
        <w:rPr>
          <w:rFonts w:eastAsia="Calibri"/>
        </w:rPr>
        <w:t>tillkännage</w:t>
      </w:r>
      <w:r>
        <w:rPr>
          <w:rFonts w:eastAsia="Calibri"/>
        </w:rPr>
        <w:t>tt</w:t>
      </w:r>
      <w:r w:rsidRPr="00384E66">
        <w:rPr>
          <w:rFonts w:eastAsia="Calibri"/>
        </w:rPr>
        <w:t xml:space="preserve"> för regeringen att den bör återkomma med ett förslag på ett resursfördelningssystem till skolan</w:t>
      </w:r>
      <w:r>
        <w:rPr>
          <w:rFonts w:eastAsia="Calibri"/>
        </w:rPr>
        <w:t xml:space="preserve"> (bet. 2021/22:UbU32 s. 26)</w:t>
      </w:r>
      <w:r w:rsidRPr="00384E66">
        <w:rPr>
          <w:rFonts w:eastAsia="Calibri"/>
        </w:rPr>
        <w:t xml:space="preserve">. </w:t>
      </w:r>
      <w:r w:rsidRPr="00523A95">
        <w:rPr>
          <w:rFonts w:eastAsia="Garamond"/>
        </w:rPr>
        <w:t xml:space="preserve">I finansplanen </w:t>
      </w:r>
      <w:r>
        <w:rPr>
          <w:rFonts w:eastAsia="Garamond"/>
        </w:rPr>
        <w:t>i budgetpropositionen för 2023 (proposition 2021/22:1, kapitel 1, s. 24) anges att r</w:t>
      </w:r>
      <w:r w:rsidRPr="00F4572A">
        <w:rPr>
          <w:rFonts w:eastAsia="Garamond"/>
        </w:rPr>
        <w:t>egeringen avser att påbörja arbetet med att införa en nationellt bindande skolpengsnorm för att öka lik</w:t>
      </w:r>
      <w:r>
        <w:rPr>
          <w:rFonts w:eastAsia="Garamond"/>
        </w:rPr>
        <w:softHyphen/>
      </w:r>
      <w:r w:rsidRPr="00F4572A">
        <w:rPr>
          <w:rFonts w:eastAsia="Garamond"/>
        </w:rPr>
        <w:t xml:space="preserve">värdigheten i den svenska </w:t>
      </w:r>
      <w:r w:rsidRPr="008C1BFB">
        <w:rPr>
          <w:rFonts w:eastAsia="Garamond"/>
        </w:rPr>
        <w:t>skolan.</w:t>
      </w:r>
      <w:r w:rsidRPr="008C1BFB">
        <w:t xml:space="preserve"> I regeringens skrivelse Riksrevi</w:t>
      </w:r>
      <w:r>
        <w:softHyphen/>
      </w:r>
      <w:r w:rsidRPr="008C1BFB">
        <w:t xml:space="preserve">sionens rapport om Skolpengen </w:t>
      </w:r>
      <w:r>
        <w:t xml:space="preserve">– effektivitet och konsekvenser </w:t>
      </w:r>
      <w:r w:rsidRPr="008C1BFB">
        <w:t>(</w:t>
      </w:r>
      <w:r>
        <w:t>skr. 2022/23:44</w:t>
      </w:r>
      <w:r w:rsidRPr="008C1BFB">
        <w:t>) aviseras att en utredning ska tillsättas för att se över bl.a. de frågor om skolpengen som Riksrevisionen har lyft</w:t>
      </w:r>
      <w:r>
        <w:t xml:space="preserve"> samt att regeringen vid utform</w:t>
      </w:r>
      <w:r>
        <w:softHyphen/>
        <w:t>ningen av kommittédirektiven har för avsikt att beakta vad riksdagen har tillkännagett för regeringen när det gäller finansieringen av svensk skola.</w:t>
      </w:r>
      <w:r w:rsidRPr="008C1BFB">
        <w:t xml:space="preserve"> Skrivelsen har lämnats till riksdagen den 28 december 2022.</w:t>
      </w:r>
      <w:r w:rsidR="00773856">
        <w:t xml:space="preserve"> Regeringen avser att tillsätta nämnda utredning under 2023.</w:t>
      </w:r>
      <w:r w:rsidRPr="008C1BFB">
        <w:t xml:space="preserve"> Punkten är inte slutbehandlad.</w:t>
      </w:r>
    </w:p>
    <w:p w14:paraId="1AFABDBE" w14:textId="2786B3CD" w:rsidR="004B7996" w:rsidRDefault="004B7996" w:rsidP="004B7996">
      <w:pPr>
        <w:pStyle w:val="Brdtextmedindrag"/>
      </w:pPr>
      <w:r w:rsidRPr="00523A95">
        <w:rPr>
          <w:rFonts w:eastAsia="Garamond"/>
        </w:rPr>
        <w:t>Punkt 9 om</w:t>
      </w:r>
      <w:r w:rsidRPr="00523A95">
        <w:rPr>
          <w:rFonts w:eastAsia="Garamond"/>
          <w:i/>
        </w:rPr>
        <w:t xml:space="preserve"> </w:t>
      </w:r>
      <w:r w:rsidR="0013798A">
        <w:rPr>
          <w:rFonts w:eastAsia="Garamond"/>
          <w:i/>
        </w:rPr>
        <w:t>u</w:t>
      </w:r>
      <w:r w:rsidRPr="00523A95">
        <w:rPr>
          <w:rFonts w:eastAsia="Garamond"/>
          <w:i/>
        </w:rPr>
        <w:t>tredning om skolpengen*</w:t>
      </w:r>
      <w:r w:rsidRPr="00523A95">
        <w:rPr>
          <w:rFonts w:eastAsia="Garamond"/>
        </w:rPr>
        <w:t xml:space="preserve">: </w:t>
      </w:r>
      <w:r w:rsidRPr="00112F8C">
        <w:rPr>
          <w:rFonts w:eastAsia="Garamond"/>
        </w:rPr>
        <w:t>Riksdagen</w:t>
      </w:r>
      <w:r w:rsidRPr="00985B2B">
        <w:rPr>
          <w:rFonts w:eastAsia="Garamond"/>
        </w:rPr>
        <w:t xml:space="preserve"> har t</w:t>
      </w:r>
      <w:r w:rsidRPr="00112F8C">
        <w:rPr>
          <w:rFonts w:eastAsia="Garamond"/>
        </w:rPr>
        <w:t>ilkännagett</w:t>
      </w:r>
      <w:r>
        <w:rPr>
          <w:rFonts w:eastAsia="Garamond"/>
        </w:rPr>
        <w:t xml:space="preserve"> för regeringen att den </w:t>
      </w:r>
      <w:r w:rsidRPr="00AE6D4B">
        <w:rPr>
          <w:rFonts w:eastAsia="Garamond"/>
        </w:rPr>
        <w:t xml:space="preserve">bör utreda vissa frågor om skolpengen, bl.a. inom vilka områden skolpengen används utöver skolverksamhet och på vilka grunder skolpengen ska kunna dras </w:t>
      </w:r>
      <w:r w:rsidRPr="00985B2B">
        <w:rPr>
          <w:rFonts w:eastAsia="Garamond"/>
        </w:rPr>
        <w:t>tillbaka om det förekommer brottslighet i huvudmannens verksamhet (</w:t>
      </w:r>
      <w:r w:rsidRPr="00985B2B">
        <w:rPr>
          <w:rFonts w:eastAsia="Calibri"/>
        </w:rPr>
        <w:t>bet. 2021/22:UbU32 s. 29).</w:t>
      </w:r>
      <w:r w:rsidRPr="00985B2B">
        <w:rPr>
          <w:rFonts w:eastAsia="Garamond"/>
        </w:rPr>
        <w:t xml:space="preserve"> </w:t>
      </w:r>
      <w:r w:rsidR="00874990">
        <w:rPr>
          <w:rFonts w:eastAsia="Garamond"/>
        </w:rPr>
        <w:t>Regeringen avser att under 2023 ge en särskild utredare i uppdrag att utreda frågan</w:t>
      </w:r>
      <w:r w:rsidRPr="00985B2B">
        <w:rPr>
          <w:rFonts w:eastAsia="Garamond"/>
        </w:rPr>
        <w:t>.</w:t>
      </w:r>
      <w:r>
        <w:rPr>
          <w:rFonts w:eastAsia="Garamond"/>
        </w:rPr>
        <w:t xml:space="preserve"> </w:t>
      </w:r>
      <w:r>
        <w:t>Punkten är inte slutbehandlad.</w:t>
      </w:r>
    </w:p>
    <w:p w14:paraId="204DD799" w14:textId="77777777" w:rsidR="004B7996" w:rsidRDefault="004B7996" w:rsidP="004B7996">
      <w:pPr>
        <w:pStyle w:val="Rubrik5utannumrering"/>
      </w:pPr>
      <w:bookmarkStart w:id="387" w:name="_Hlk122684324"/>
      <w:bookmarkStart w:id="388" w:name="_Hlk124252933"/>
      <w:r>
        <w:t>34. Rskr. 2021/22:363</w:t>
      </w:r>
    </w:p>
    <w:p w14:paraId="6554DD8C" w14:textId="77777777" w:rsidR="004B7996" w:rsidRDefault="004B7996" w:rsidP="004B7996">
      <w:pPr>
        <w:pStyle w:val="Brdtextvnsterjusteradefterrskr"/>
      </w:pPr>
      <w:r>
        <w:t>Förskola för fler barn</w:t>
      </w:r>
    </w:p>
    <w:bookmarkEnd w:id="387"/>
    <w:p w14:paraId="03C44351" w14:textId="77777777" w:rsidR="004B7996" w:rsidRDefault="004B7996" w:rsidP="004B7996">
      <w:pPr>
        <w:pStyle w:val="Brdtextvnsterjusteradefterrskr"/>
      </w:pPr>
      <w:r>
        <w:t>Prop. 2021/22:132, bet. 2021/22:UbU24</w:t>
      </w:r>
    </w:p>
    <w:p w14:paraId="1B572CC8" w14:textId="77777777" w:rsidR="004B7996" w:rsidRDefault="004B7996" w:rsidP="004B7996">
      <w:pPr>
        <w:pStyle w:val="Brdtextvnsterjusteradefterrskr"/>
      </w:pPr>
      <w:r>
        <w:t>Skrivelsen är slutbehandlad.</w:t>
      </w:r>
    </w:p>
    <w:p w14:paraId="7A5DAA87" w14:textId="77777777" w:rsidR="004B7996" w:rsidRDefault="004B7996" w:rsidP="004B7996">
      <w:pPr>
        <w:pStyle w:val="Brdtextvnsterjusteradefterrskr"/>
      </w:pPr>
    </w:p>
    <w:p w14:paraId="7663EDE2" w14:textId="77777777" w:rsidR="004B7996" w:rsidRDefault="004B7996" w:rsidP="004B7996">
      <w:pPr>
        <w:pStyle w:val="Brdtextmedindrag"/>
        <w:ind w:firstLine="0"/>
      </w:pPr>
      <w:r>
        <w:t xml:space="preserve">Punkt 2 om </w:t>
      </w:r>
      <w:r w:rsidRPr="00B828C2">
        <w:rPr>
          <w:i/>
          <w:iCs/>
        </w:rPr>
        <w:t>lagförslaget om uppsökande verksamhet</w:t>
      </w:r>
      <w:r>
        <w:t xml:space="preserve">: Den </w:t>
      </w:r>
      <w:r w:rsidRPr="00997D6A">
        <w:t>9 juni 2022</w:t>
      </w:r>
      <w:r>
        <w:t xml:space="preserve"> utfärdade regeringen den lag riksdagen antagit </w:t>
      </w:r>
      <w:r w:rsidRPr="00D320AD">
        <w:t>(</w:t>
      </w:r>
      <w:r w:rsidRPr="00997D6A">
        <w:t>SFS</w:t>
      </w:r>
      <w:r>
        <w:t> </w:t>
      </w:r>
      <w:r w:rsidRPr="00997D6A">
        <w:t>833</w:t>
      </w:r>
      <w:r w:rsidRPr="00D320AD">
        <w:t>).</w:t>
      </w:r>
    </w:p>
    <w:p w14:paraId="72A9E638" w14:textId="77777777" w:rsidR="004B7996" w:rsidRPr="00C95B66" w:rsidRDefault="004B7996" w:rsidP="004B7996">
      <w:pPr>
        <w:pStyle w:val="Brdtextmedindrag"/>
      </w:pPr>
      <w:r>
        <w:t xml:space="preserve">Punkt 3 </w:t>
      </w:r>
      <w:r w:rsidRPr="00B828C2">
        <w:t>om</w:t>
      </w:r>
      <w:r w:rsidRPr="0043092B">
        <w:rPr>
          <w:i/>
          <w:iCs/>
        </w:rPr>
        <w:t xml:space="preserve"> lagförslaget i övrigt</w:t>
      </w:r>
      <w:r>
        <w:t>: Den 9 juni 2022 utfärdade regeringen den lag riksdagen antagit (SFS 833).</w:t>
      </w:r>
      <w:bookmarkEnd w:id="388"/>
    </w:p>
    <w:p w14:paraId="7AF1DA91" w14:textId="77777777" w:rsidR="004B7996" w:rsidRDefault="004B7996" w:rsidP="004B7996">
      <w:pPr>
        <w:pStyle w:val="Rubrik5utannumrering"/>
      </w:pPr>
      <w:bookmarkStart w:id="389" w:name="_Hlk122684600"/>
      <w:r>
        <w:t>35. Rskr. 2021/22:364</w:t>
      </w:r>
    </w:p>
    <w:p w14:paraId="2B5ADFFE" w14:textId="77777777" w:rsidR="004B7996" w:rsidRDefault="004B7996" w:rsidP="004B7996">
      <w:pPr>
        <w:pStyle w:val="Brdtextvnsterjusteradefterrskr"/>
      </w:pPr>
      <w:r>
        <w:t>Skolans arbete med trygghet och studiero</w:t>
      </w:r>
    </w:p>
    <w:bookmarkEnd w:id="389"/>
    <w:p w14:paraId="584FDBBA" w14:textId="77777777" w:rsidR="004B7996" w:rsidRDefault="004B7996" w:rsidP="004B7996">
      <w:pPr>
        <w:pStyle w:val="Brdtextvnsterjusteradefterrskr"/>
      </w:pPr>
      <w:r>
        <w:t>Prop. 2021/22:160, bet. 2021/22:UbU28</w:t>
      </w:r>
    </w:p>
    <w:p w14:paraId="0AAD6137" w14:textId="77777777" w:rsidR="004B7996" w:rsidRDefault="004B7996" w:rsidP="004B7996">
      <w:pPr>
        <w:pStyle w:val="Brdtextvnsterjusteradefterrskr"/>
      </w:pPr>
      <w:r>
        <w:t>Skrivelsen är slutbehandlad.</w:t>
      </w:r>
    </w:p>
    <w:p w14:paraId="38772B03" w14:textId="77777777" w:rsidR="004B7996" w:rsidRDefault="004B7996" w:rsidP="004B7996">
      <w:pPr>
        <w:pStyle w:val="Brdtextvnsterjusteradefterrskr"/>
      </w:pPr>
    </w:p>
    <w:p w14:paraId="4EB9D620" w14:textId="77777777" w:rsidR="004B7996" w:rsidRDefault="004B7996" w:rsidP="004B7996">
      <w:pPr>
        <w:pStyle w:val="Brdtextvnsterjusteradefterrskr"/>
      </w:pPr>
      <w:r>
        <w:t>Punkt 1 om</w:t>
      </w:r>
      <w:r w:rsidRPr="00D55EF7">
        <w:rPr>
          <w:i/>
          <w:iCs/>
        </w:rPr>
        <w:t xml:space="preserve"> lagförslaget</w:t>
      </w:r>
      <w:r>
        <w:t xml:space="preserve">: Den </w:t>
      </w:r>
      <w:r w:rsidRPr="006323E2">
        <w:t>16 juni 2022</w:t>
      </w:r>
      <w:r>
        <w:t xml:space="preserve"> utfärdade regeringen den lag riksdagen antagit (SFS </w:t>
      </w:r>
      <w:r w:rsidRPr="003670A1">
        <w:t>940</w:t>
      </w:r>
      <w:r w:rsidRPr="006323E2">
        <w:t>).</w:t>
      </w:r>
    </w:p>
    <w:p w14:paraId="4A5860C4" w14:textId="77777777" w:rsidR="004B7996" w:rsidRDefault="004B7996" w:rsidP="004B7996">
      <w:pPr>
        <w:pStyle w:val="Rubrik5utannumrering"/>
      </w:pPr>
      <w:r>
        <w:t>36. Rskr. 2021/22:368</w:t>
      </w:r>
    </w:p>
    <w:p w14:paraId="3B85228F" w14:textId="77777777" w:rsidR="004B7996" w:rsidRDefault="004B7996" w:rsidP="004B7996">
      <w:pPr>
        <w:pStyle w:val="Brdtextvnsterjusteradefterrskr"/>
      </w:pPr>
      <w:r>
        <w:t>Validering för kompetensförsörning och livslångt lärande</w:t>
      </w:r>
    </w:p>
    <w:p w14:paraId="7D8B9C3D" w14:textId="77777777" w:rsidR="004B7996" w:rsidRDefault="004B7996" w:rsidP="004B7996">
      <w:pPr>
        <w:pStyle w:val="Brdtextvnsterjusteradefterrskr"/>
      </w:pPr>
      <w:r>
        <w:t>Prop. 2021/22:123, bet. 2021/22:UbU23</w:t>
      </w:r>
    </w:p>
    <w:p w14:paraId="6FF5DD9F" w14:textId="77777777" w:rsidR="004B7996" w:rsidRDefault="004B7996" w:rsidP="004B7996">
      <w:pPr>
        <w:pStyle w:val="Brdtextvnsterjusteradefterrskr"/>
      </w:pPr>
      <w:r>
        <w:t xml:space="preserve">Skrivelsen är slutbehandlad. </w:t>
      </w:r>
    </w:p>
    <w:p w14:paraId="46441A91" w14:textId="77777777" w:rsidR="004B7996" w:rsidRDefault="004B7996" w:rsidP="004B7996">
      <w:pPr>
        <w:pStyle w:val="Brdtextvnsterjusteradefterrskr"/>
      </w:pPr>
    </w:p>
    <w:p w14:paraId="3DBC059E" w14:textId="77777777" w:rsidR="004B7996" w:rsidRPr="00C95B66" w:rsidRDefault="004B7996" w:rsidP="004B7996">
      <w:pPr>
        <w:pStyle w:val="Brdtextvnsterjusteradefterrskr"/>
      </w:pPr>
      <w:r>
        <w:t>Den 16 juni 2022 utfärdade regeringen de lagar riksdagen antagit (SFS 911 och 912).</w:t>
      </w:r>
    </w:p>
    <w:p w14:paraId="7130492D" w14:textId="77777777" w:rsidR="004B7996" w:rsidRDefault="004B7996" w:rsidP="004B7996">
      <w:pPr>
        <w:pStyle w:val="Rubrik5utannumrering"/>
      </w:pPr>
      <w:r>
        <w:t>37. Rskr. 2021/22:397</w:t>
      </w:r>
    </w:p>
    <w:p w14:paraId="647427D3" w14:textId="77777777" w:rsidR="004B7996" w:rsidRDefault="004B7996" w:rsidP="004B7996">
      <w:pPr>
        <w:pStyle w:val="Brdtextvnsterjusteradefterrskr"/>
      </w:pPr>
      <w:r>
        <w:t>Tydligare krav på fristående förskolor, skolor och fritidshem med konfessionell inriktning</w:t>
      </w:r>
    </w:p>
    <w:p w14:paraId="5728B9D2" w14:textId="77777777" w:rsidR="004B7996" w:rsidRDefault="004B7996" w:rsidP="004B7996">
      <w:pPr>
        <w:pStyle w:val="Brdtextvnsterjusteradefterrskr"/>
      </w:pPr>
      <w:r>
        <w:t>Prop. 2021/22:157, bet. 2021/22:UbU29</w:t>
      </w:r>
    </w:p>
    <w:p w14:paraId="506D83E8" w14:textId="77777777" w:rsidR="004B7996" w:rsidRPr="00FA2CD3" w:rsidRDefault="004B7996" w:rsidP="004B7996">
      <w:pPr>
        <w:pStyle w:val="Brdtextmedindrag"/>
        <w:ind w:firstLine="0"/>
      </w:pPr>
      <w:r>
        <w:t>Skrivelsen är slutbehandlad.</w:t>
      </w:r>
    </w:p>
    <w:p w14:paraId="146A3439" w14:textId="77777777" w:rsidR="004B7996" w:rsidRDefault="004B7996" w:rsidP="004B7996">
      <w:pPr>
        <w:pStyle w:val="Brdtextmedindrag"/>
        <w:ind w:firstLine="0"/>
      </w:pPr>
    </w:p>
    <w:p w14:paraId="4962397C" w14:textId="77777777" w:rsidR="004B7996" w:rsidRPr="00B828C2" w:rsidRDefault="004B7996" w:rsidP="004B7996">
      <w:pPr>
        <w:pStyle w:val="Brdtextmedindrag"/>
        <w:ind w:firstLine="0"/>
      </w:pPr>
      <w:r w:rsidRPr="005D2145">
        <w:t xml:space="preserve">Den 22 juni 2022 utfärdade regeringen den lag riksdagen antagit (SFS 1088). </w:t>
      </w:r>
    </w:p>
    <w:p w14:paraId="58442E86" w14:textId="77777777" w:rsidR="004B7996" w:rsidRPr="009D19BB" w:rsidRDefault="004B7996" w:rsidP="004B7996">
      <w:pPr>
        <w:pStyle w:val="Rubrik5utannumrering"/>
      </w:pPr>
      <w:r>
        <w:t>38</w:t>
      </w:r>
      <w:r w:rsidRPr="009D19BB">
        <w:t>. Rskr. 2021/22:406</w:t>
      </w:r>
    </w:p>
    <w:p w14:paraId="4AB9BAC6"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Ett mer likvärdigt skolval</w:t>
      </w:r>
    </w:p>
    <w:p w14:paraId="523F0D94"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
          <w:sz w:val="20"/>
          <w:szCs w:val="22"/>
        </w:rPr>
      </w:pPr>
      <w:r>
        <w:rPr>
          <w:rFonts w:ascii="Times New Roman" w:eastAsia="Calibri" w:hAnsi="Times New Roman"/>
          <w:iCs/>
          <w:sz w:val="20"/>
          <w:szCs w:val="22"/>
        </w:rPr>
        <w:t>Prop. 2021/22:158, bet. 2021/22:UbU33</w:t>
      </w:r>
    </w:p>
    <w:p w14:paraId="57F8C3D3"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r>
        <w:rPr>
          <w:rFonts w:ascii="Times New Roman" w:eastAsia="Calibri" w:hAnsi="Times New Roman"/>
          <w:iCs/>
          <w:sz w:val="20"/>
          <w:szCs w:val="22"/>
        </w:rPr>
        <w:t>Skrivelsen är inte slutbehandlad.</w:t>
      </w:r>
    </w:p>
    <w:p w14:paraId="7D7D666A"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eastAsia="Calibri" w:hAnsi="Times New Roman"/>
          <w:iCs/>
          <w:sz w:val="20"/>
          <w:szCs w:val="22"/>
        </w:rPr>
      </w:pPr>
    </w:p>
    <w:p w14:paraId="4ECEFEDF" w14:textId="77777777" w:rsidR="004B7996" w:rsidRPr="008F7DF0" w:rsidRDefault="004B7996" w:rsidP="004B7996">
      <w:pPr>
        <w:pStyle w:val="Brdtextmedindrag"/>
        <w:ind w:firstLine="0"/>
      </w:pPr>
      <w:r>
        <w:t xml:space="preserve">Punkt 1 om </w:t>
      </w:r>
      <w:r w:rsidRPr="009D19BB">
        <w:rPr>
          <w:i/>
          <w:iCs/>
        </w:rPr>
        <w:t xml:space="preserve">lagförslaget i fråga </w:t>
      </w:r>
      <w:r w:rsidRPr="008F7DF0">
        <w:rPr>
          <w:i/>
          <w:iCs/>
        </w:rPr>
        <w:t>om resursskolor</w:t>
      </w:r>
      <w:r w:rsidRPr="008F7DF0">
        <w:t>: Den 22 juni 2022 utfärdade regeringen den lag riksdagen antagit ( SFS 1104).</w:t>
      </w:r>
    </w:p>
    <w:p w14:paraId="76148F58" w14:textId="68EE921B" w:rsidR="004B7996" w:rsidRDefault="004B7996" w:rsidP="004B7996">
      <w:pPr>
        <w:pStyle w:val="Brdtextmedindrag"/>
      </w:pPr>
      <w:r w:rsidRPr="008F7DF0">
        <w:t xml:space="preserve">Punkt 3 om </w:t>
      </w:r>
      <w:r w:rsidR="0013798A">
        <w:rPr>
          <w:i/>
          <w:iCs/>
        </w:rPr>
        <w:t>e</w:t>
      </w:r>
      <w:r w:rsidRPr="008F7DF0">
        <w:rPr>
          <w:i/>
          <w:iCs/>
        </w:rPr>
        <w:t>tt nytt förslag om ett utvecklat skolval</w:t>
      </w:r>
      <w:r w:rsidRPr="008F7DF0">
        <w:t>*: Riksdagen har tillkännagett</w:t>
      </w:r>
      <w:r w:rsidRPr="00646F04">
        <w:t xml:space="preserve"> för regeringen att den ska återkomma med förslag på ett utvecklat skolval som baseras på rimliga och förutsägbara kriterier, obligatoriskt skolval, bättre information och där bl.a. kötid finns med som möjli</w:t>
      </w:r>
      <w:r>
        <w:t>g ur</w:t>
      </w:r>
      <w:r w:rsidRPr="00646F04">
        <w:t>valsgrund</w:t>
      </w:r>
      <w:r>
        <w:t xml:space="preserve"> (</w:t>
      </w:r>
      <w:r>
        <w:rPr>
          <w:rFonts w:eastAsia="Calibri"/>
          <w:iCs/>
          <w:szCs w:val="22"/>
        </w:rPr>
        <w:t xml:space="preserve">bet. 2021/22:UbU33 s. 32). </w:t>
      </w:r>
      <w:r w:rsidRPr="00523A95">
        <w:t xml:space="preserve">Regeringen lämnade den 30 juni </w:t>
      </w:r>
      <w:r>
        <w:t xml:space="preserve">2022 </w:t>
      </w:r>
      <w:r w:rsidRPr="00523A95">
        <w:t>ett uppdrag till Skolverket att med utgångspunkt i relevanta analyser, slutsatser och förslag i betänkandet En mer likvärdig skola – minskad skolsegregation och förbättrad resurstilldelning (SOU</w:t>
      </w:r>
      <w:r>
        <w:t> </w:t>
      </w:r>
      <w:r w:rsidRPr="00523A95">
        <w:t>2020:28) lämna förslag på hur ett gemensamt skolvalssystem för förskoleklass, grundskola och grundsärskola administrerat av Skolverket kan organiseras och genomföras med utgångspunkt i de principer för urval som gäller i dag (U2022/02561). Skolverket ska analysera de rättsliga och organisatoriska förutsättningarna för ett sådant system. I uppdraget anges att regeringen parallellt med</w:t>
      </w:r>
      <w:r w:rsidR="00856850">
        <w:t xml:space="preserve"> att Skolverket </w:t>
      </w:r>
      <w:r w:rsidRPr="00523A95">
        <w:t>genomför uppdraget har för avsikt att överväga på vilket sätt urvalsgrunderna bör förändras.</w:t>
      </w:r>
      <w:r>
        <w:t xml:space="preserve"> Uppdraget ska redovisas senast den 1 september 2023. Punkten är inte slutbehandlad.</w:t>
      </w:r>
    </w:p>
    <w:p w14:paraId="699F55A0" w14:textId="77777777" w:rsidR="004B7996" w:rsidRPr="00490DA2" w:rsidRDefault="004B7996" w:rsidP="00900960">
      <w:pPr>
        <w:pStyle w:val="Rubrik5utannumrering"/>
        <w:rPr>
          <w:i w:val="0"/>
          <w:iCs/>
        </w:rPr>
      </w:pPr>
      <w:bookmarkStart w:id="390" w:name="_Hlk121323543"/>
      <w:r w:rsidRPr="00490DA2">
        <w:t>3</w:t>
      </w:r>
      <w:r>
        <w:rPr>
          <w:iCs/>
        </w:rPr>
        <w:t>9</w:t>
      </w:r>
      <w:r w:rsidRPr="00490DA2">
        <w:rPr>
          <w:iCs/>
        </w:rPr>
        <w:t>. Rskr. 2021/22:411</w:t>
      </w:r>
    </w:p>
    <w:p w14:paraId="20A4CDC4" w14:textId="77777777" w:rsidR="004B7996" w:rsidRDefault="004B7996" w:rsidP="004B7996">
      <w:pPr>
        <w:pStyle w:val="Brdtextvnsterjusteradefterrskr"/>
      </w:pPr>
      <w:r>
        <w:t>Dimensionering av gymnasial utbildning för bättre kompetensförsörjning</w:t>
      </w:r>
    </w:p>
    <w:p w14:paraId="6D76AE98" w14:textId="77777777" w:rsidR="004B7996" w:rsidRDefault="004B7996" w:rsidP="004B7996">
      <w:pPr>
        <w:pStyle w:val="Brdtextvnsterjusteradefterrskr"/>
      </w:pPr>
      <w:r>
        <w:t>Prop. 2021/22:159, bet. 2021/22:UbU25</w:t>
      </w:r>
    </w:p>
    <w:p w14:paraId="7D14E79D" w14:textId="77777777" w:rsidR="004B7996" w:rsidRDefault="004B7996" w:rsidP="004B7996">
      <w:pPr>
        <w:pStyle w:val="Brdtextvnsterjusteradefterrskr"/>
      </w:pPr>
      <w:r>
        <w:t>Skrivelsen är slutbehandlad.</w:t>
      </w:r>
    </w:p>
    <w:p w14:paraId="26066F8B" w14:textId="77777777" w:rsidR="004B7996" w:rsidRDefault="004B7996" w:rsidP="004B7996">
      <w:pPr>
        <w:pStyle w:val="Brdtextvnsterjusteradefterrskr"/>
      </w:pPr>
    </w:p>
    <w:p w14:paraId="5FF1E490" w14:textId="77777777" w:rsidR="004B7996" w:rsidRPr="00B708DF" w:rsidRDefault="004B7996" w:rsidP="004B7996">
      <w:pPr>
        <w:pStyle w:val="Brdtextvnsterjusteradefterrskr"/>
      </w:pPr>
      <w:r>
        <w:t>Den 22 juni 2022 utfärdade regeringen de lagar riksdagen antagit (SFS 1089–1091).</w:t>
      </w:r>
    </w:p>
    <w:p w14:paraId="5DDA4393" w14:textId="77777777" w:rsidR="004B7996" w:rsidRPr="009D19BB" w:rsidRDefault="004B7996" w:rsidP="004B7996">
      <w:pPr>
        <w:pStyle w:val="Rubrik5utannumrering"/>
      </w:pPr>
      <w:r>
        <w:t>40</w:t>
      </w:r>
      <w:r w:rsidRPr="006323E2">
        <w:t>. Rskr. 2021/22:412</w:t>
      </w:r>
    </w:p>
    <w:p w14:paraId="195F4163" w14:textId="77777777" w:rsidR="004B7996" w:rsidRPr="009D19BB" w:rsidRDefault="004B7996" w:rsidP="00640184">
      <w:pPr>
        <w:pStyle w:val="Brdtextvnsterjusteradefterrskr"/>
        <w:rPr>
          <w:rFonts w:eastAsia="Calibri"/>
        </w:rPr>
      </w:pPr>
      <w:r w:rsidRPr="00167A96">
        <w:rPr>
          <w:rFonts w:eastAsia="Calibri"/>
        </w:rPr>
        <w:t>In- och utpasseringskontroller vid högskoleprovet</w:t>
      </w:r>
    </w:p>
    <w:p w14:paraId="765C246A" w14:textId="77777777" w:rsidR="004B7996" w:rsidRPr="00101446" w:rsidRDefault="004B7996" w:rsidP="00640184">
      <w:pPr>
        <w:pStyle w:val="Brdtextvnsterjusteradefterrskr"/>
      </w:pPr>
      <w:r w:rsidRPr="00101446">
        <w:t>Prop. 2021/22:155, bet. 2021/22:UbU26</w:t>
      </w:r>
    </w:p>
    <w:bookmarkEnd w:id="390"/>
    <w:p w14:paraId="47EDF237" w14:textId="60F35785" w:rsidR="004B7996" w:rsidRPr="00101446" w:rsidRDefault="004B7996" w:rsidP="00640184">
      <w:pPr>
        <w:pStyle w:val="Brdtextvnsterjusteradefterrskr"/>
      </w:pPr>
      <w:r w:rsidRPr="00101446">
        <w:t>Skrivelsen är inte slutbehandlad.</w:t>
      </w:r>
    </w:p>
    <w:p w14:paraId="0E71FDA0" w14:textId="77777777" w:rsidR="004B7996" w:rsidRPr="00447852" w:rsidRDefault="004B7996" w:rsidP="004B7996">
      <w:pPr>
        <w:pStyle w:val="Brdtextutanavstnd"/>
        <w:rPr>
          <w:rFonts w:ascii="Times New Roman" w:eastAsia="Calibri" w:hAnsi="Times New Roman" w:cs="Times New Roman"/>
          <w:sz w:val="20"/>
          <w:szCs w:val="20"/>
        </w:rPr>
      </w:pPr>
    </w:p>
    <w:p w14:paraId="461BAE34" w14:textId="77777777" w:rsidR="004B7996" w:rsidRPr="00447852" w:rsidRDefault="004B7996" w:rsidP="004B7996">
      <w:pPr>
        <w:pStyle w:val="Brdtextmedindrag"/>
        <w:ind w:firstLine="0"/>
        <w:rPr>
          <w:rFonts w:eastAsia="Calibri"/>
          <w:szCs w:val="22"/>
        </w:rPr>
      </w:pPr>
      <w:r w:rsidRPr="00447852">
        <w:rPr>
          <w:rFonts w:eastAsia="Calibri"/>
          <w:szCs w:val="22"/>
        </w:rPr>
        <w:t xml:space="preserve">Punkt 1 om </w:t>
      </w:r>
      <w:r w:rsidRPr="00447852">
        <w:rPr>
          <w:rFonts w:eastAsia="Calibri"/>
          <w:i/>
          <w:iCs/>
          <w:szCs w:val="22"/>
        </w:rPr>
        <w:t xml:space="preserve">lagförslagen: </w:t>
      </w:r>
      <w:r w:rsidRPr="00710D9A">
        <w:rPr>
          <w:rFonts w:eastAsia="Calibri"/>
          <w:szCs w:val="22"/>
        </w:rPr>
        <w:t>Den 22 juni 2022 utfärdade regeringen de lagar regeringen antagit (SFS 1011–1013).</w:t>
      </w:r>
    </w:p>
    <w:p w14:paraId="2EF6DAE2" w14:textId="14CE67FB" w:rsidR="004B7996" w:rsidRDefault="004B7996" w:rsidP="004B7996">
      <w:pPr>
        <w:pStyle w:val="Brdtextmedindrag"/>
      </w:pPr>
      <w:r w:rsidRPr="00447852">
        <w:rPr>
          <w:rFonts w:eastAsia="Calibri"/>
          <w:szCs w:val="22"/>
        </w:rPr>
        <w:t xml:space="preserve">Punkt 2 om </w:t>
      </w:r>
      <w:r w:rsidR="0013798A">
        <w:rPr>
          <w:rFonts w:eastAsia="Calibri"/>
          <w:i/>
          <w:szCs w:val="22"/>
        </w:rPr>
        <w:t>i</w:t>
      </w:r>
      <w:r w:rsidRPr="00447852">
        <w:rPr>
          <w:rFonts w:eastAsia="Calibri"/>
          <w:i/>
          <w:szCs w:val="22"/>
        </w:rPr>
        <w:t>n- och utpasseringskontroller</w:t>
      </w:r>
      <w:r>
        <w:rPr>
          <w:rFonts w:eastAsia="Calibri"/>
          <w:i/>
          <w:szCs w:val="22"/>
        </w:rPr>
        <w:t xml:space="preserve"> </w:t>
      </w:r>
      <w:r>
        <w:rPr>
          <w:rFonts w:eastAsia="Calibri"/>
          <w:iCs/>
          <w:szCs w:val="22"/>
        </w:rPr>
        <w:t>(reservation 2)</w:t>
      </w:r>
      <w:r w:rsidRPr="00745E27">
        <w:rPr>
          <w:rFonts w:eastAsia="Calibri"/>
          <w:i/>
          <w:szCs w:val="22"/>
        </w:rPr>
        <w:t>*</w:t>
      </w:r>
      <w:r w:rsidRPr="00745E27">
        <w:rPr>
          <w:rFonts w:eastAsia="Calibri"/>
          <w:szCs w:val="22"/>
        </w:rPr>
        <w:t xml:space="preserve">: </w:t>
      </w:r>
      <w:r w:rsidRPr="00745E27">
        <w:t>Riksdagen har tillkännagett</w:t>
      </w:r>
      <w:r>
        <w:t xml:space="preserve"> för regeringen</w:t>
      </w:r>
      <w:r w:rsidRPr="00745E27">
        <w:t xml:space="preserve"> det som an</w:t>
      </w:r>
      <w:r>
        <w:t>förs</w:t>
      </w:r>
      <w:r w:rsidRPr="00745E27">
        <w:t xml:space="preserve"> i reservationen om</w:t>
      </w:r>
      <w:r>
        <w:t xml:space="preserve"> in- och utpasseringskontroller. Enligt tillkännagivandet bör</w:t>
      </w:r>
      <w:r w:rsidRPr="006323E2">
        <w:t xml:space="preserve"> regeringen överväga nya arbetssätt och andra tekniska lösningar som kan bidra till att motverka fusk vid högskoleprovet (bet. 2021/22:UbU26 s. 41). </w:t>
      </w:r>
      <w:r w:rsidR="002451DF" w:rsidRPr="00A05BCC">
        <w:t>Lagen (2022:1101) om in- och utpasseringskontroller vid högskoleprovet träder i kraft den 1</w:t>
      </w:r>
      <w:r w:rsidR="002451DF">
        <w:t> </w:t>
      </w:r>
      <w:r w:rsidR="002451DF" w:rsidRPr="00A05BCC">
        <w:t>juli 2023. Regeringen avser att göra en analys av behovet av ytterligare åtgärder för att motverka fusk på högskoleprovet när lagen har tillämpats under en tid och när de kontroller som framgår av lagen har genomförts vid några provtillfällen</w:t>
      </w:r>
      <w:r w:rsidR="002451DF">
        <w:t>.</w:t>
      </w:r>
      <w:r w:rsidR="002451DF" w:rsidRPr="006323E2" w:rsidDel="002451DF">
        <w:t xml:space="preserve"> </w:t>
      </w:r>
      <w:r w:rsidR="002451DF">
        <w:t>P</w:t>
      </w:r>
      <w:r w:rsidRPr="006323E2">
        <w:t>unkten är inte slutbehandlad.</w:t>
      </w:r>
    </w:p>
    <w:p w14:paraId="4F37C959" w14:textId="77777777" w:rsidR="004B7996" w:rsidRDefault="004B7996" w:rsidP="004B7996">
      <w:pPr>
        <w:pStyle w:val="Rubrik5utannumrering"/>
      </w:pPr>
      <w:bookmarkStart w:id="391" w:name="_Hlk122684763"/>
      <w:bookmarkStart w:id="392" w:name="_Hlk123734410"/>
      <w:r>
        <w:t>41. Rskr. 2021/22:429</w:t>
      </w:r>
    </w:p>
    <w:p w14:paraId="2A342C7B" w14:textId="77777777" w:rsidR="004B7996" w:rsidRPr="004D121F" w:rsidRDefault="004B7996" w:rsidP="00640184">
      <w:pPr>
        <w:pStyle w:val="Brdtextvnsterjusteradefterrskr"/>
      </w:pPr>
      <w:r w:rsidRPr="004D121F">
        <w:t>Elevhälsa och stärkt utbildning för elever med intellektuell funktionsnedsättning</w:t>
      </w:r>
    </w:p>
    <w:bookmarkEnd w:id="391"/>
    <w:p w14:paraId="2E9B39A9" w14:textId="77777777" w:rsidR="004B7996" w:rsidRPr="004D121F" w:rsidRDefault="004B7996" w:rsidP="00640184">
      <w:pPr>
        <w:pStyle w:val="Brdtextvnsterjusteradefterrskr"/>
      </w:pPr>
      <w:r w:rsidRPr="004D121F">
        <w:t>Prop. 2021/22:162, bet. 2021/22:UbU27</w:t>
      </w:r>
    </w:p>
    <w:p w14:paraId="13FFCD1B" w14:textId="04B912E7" w:rsidR="004B7996" w:rsidRPr="004D121F" w:rsidRDefault="004B7996" w:rsidP="00640184">
      <w:pPr>
        <w:pStyle w:val="Brdtextvnsterjusteradefterrskr"/>
      </w:pPr>
      <w:r w:rsidRPr="004D121F">
        <w:t>Skrivelsen är slutbehandlad.</w:t>
      </w:r>
    </w:p>
    <w:p w14:paraId="576C4DF0" w14:textId="77777777" w:rsidR="004B7996" w:rsidRDefault="004B7996" w:rsidP="004B7996">
      <w:pPr>
        <w:pStyle w:val="Brdtextutanavstnd"/>
        <w:rPr>
          <w:rFonts w:ascii="Times New Roman" w:eastAsia="Times New Roman" w:hAnsi="Times New Roman" w:cs="Times New Roman"/>
          <w:sz w:val="20"/>
          <w:szCs w:val="20"/>
        </w:rPr>
      </w:pPr>
    </w:p>
    <w:p w14:paraId="70F6D4D0" w14:textId="77777777" w:rsidR="004B7996" w:rsidRPr="00120B02" w:rsidRDefault="004B7996" w:rsidP="004B799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20B02">
        <w:rPr>
          <w:rFonts w:ascii="Times New Roman" w:hAnsi="Times New Roman"/>
          <w:sz w:val="20"/>
        </w:rPr>
        <w:t xml:space="preserve">Punkt 1 om </w:t>
      </w:r>
      <w:r w:rsidRPr="00120B02">
        <w:rPr>
          <w:rFonts w:ascii="Times New Roman" w:hAnsi="Times New Roman"/>
          <w:i/>
          <w:iCs/>
          <w:sz w:val="20"/>
        </w:rPr>
        <w:t xml:space="preserve">lagförslaget i fråga om </w:t>
      </w:r>
      <w:r w:rsidRPr="00E529AA">
        <w:rPr>
          <w:rFonts w:ascii="Times New Roman" w:hAnsi="Times New Roman"/>
          <w:i/>
          <w:iCs/>
          <w:sz w:val="20"/>
        </w:rPr>
        <w:t>möjligheten att överklaga rektors beslut</w:t>
      </w:r>
      <w:r w:rsidRPr="00E529AA">
        <w:rPr>
          <w:rFonts w:ascii="Times New Roman" w:hAnsi="Times New Roman"/>
          <w:sz w:val="20"/>
        </w:rPr>
        <w:t>: Den 30 juni</w:t>
      </w:r>
      <w:r w:rsidRPr="00120B02">
        <w:rPr>
          <w:rFonts w:ascii="Times New Roman" w:hAnsi="Times New Roman"/>
          <w:sz w:val="20"/>
        </w:rPr>
        <w:t xml:space="preserve"> 2022 utfärdade regeringen den lag riksdagen antagit (</w:t>
      </w:r>
      <w:r w:rsidRPr="00AE1E67">
        <w:rPr>
          <w:rFonts w:ascii="Times New Roman" w:hAnsi="Times New Roman"/>
          <w:sz w:val="20"/>
        </w:rPr>
        <w:t>SFS</w:t>
      </w:r>
      <w:r>
        <w:rPr>
          <w:rFonts w:ascii="Times New Roman" w:hAnsi="Times New Roman"/>
          <w:sz w:val="20"/>
        </w:rPr>
        <w:t> </w:t>
      </w:r>
      <w:r w:rsidRPr="00AE1E67">
        <w:rPr>
          <w:rFonts w:ascii="Times New Roman" w:hAnsi="Times New Roman"/>
          <w:sz w:val="20"/>
        </w:rPr>
        <w:t>1315</w:t>
      </w:r>
      <w:r w:rsidRPr="00120B02">
        <w:rPr>
          <w:rFonts w:ascii="Times New Roman" w:hAnsi="Times New Roman"/>
          <w:sz w:val="20"/>
        </w:rPr>
        <w:t>).</w:t>
      </w:r>
    </w:p>
    <w:p w14:paraId="484F2D97" w14:textId="77777777" w:rsidR="004B7996" w:rsidRPr="00C3765D" w:rsidRDefault="004B7996" w:rsidP="004B7996">
      <w:pPr>
        <w:pStyle w:val="Brdtextmedindrag"/>
      </w:pPr>
      <w:r w:rsidRPr="00E529AA">
        <w:t>Punkt 2</w:t>
      </w:r>
      <w:r w:rsidRPr="00120B02">
        <w:t xml:space="preserve"> om </w:t>
      </w:r>
      <w:r w:rsidRPr="00120B02">
        <w:rPr>
          <w:i/>
          <w:iCs/>
        </w:rPr>
        <w:t>lagförslaget i övrigt</w:t>
      </w:r>
      <w:r w:rsidRPr="00E529AA">
        <w:t xml:space="preserve">: Den </w:t>
      </w:r>
      <w:r w:rsidRPr="00120B02">
        <w:t>30 juni 2022 utfärdade regeringe</w:t>
      </w:r>
      <w:r w:rsidRPr="00E529AA">
        <w:t xml:space="preserve">n de lagar riksdagen antagit </w:t>
      </w:r>
      <w:r w:rsidRPr="00AE1E67">
        <w:t>(SFS</w:t>
      </w:r>
      <w:r>
        <w:t> </w:t>
      </w:r>
      <w:r w:rsidRPr="00AE1E67">
        <w:t>1315 och 1316).</w:t>
      </w:r>
      <w:bookmarkEnd w:id="392"/>
    </w:p>
    <w:p w14:paraId="2094E7C7" w14:textId="77777777" w:rsidR="004B7996" w:rsidRDefault="004B7996" w:rsidP="004B7996">
      <w:pPr>
        <w:pStyle w:val="Rubrik5utannumrering"/>
      </w:pPr>
      <w:r>
        <w:t>42</w:t>
      </w:r>
      <w:r w:rsidRPr="00745E27">
        <w:t>. Rskr. 2021/22:437</w:t>
      </w:r>
    </w:p>
    <w:p w14:paraId="0B8C82AE" w14:textId="77777777" w:rsidR="004B7996" w:rsidRDefault="004B7996" w:rsidP="004B7996">
      <w:pPr>
        <w:pStyle w:val="Brdtextmedindrag"/>
        <w:ind w:firstLine="0"/>
        <w:jc w:val="left"/>
      </w:pPr>
      <w:r w:rsidRPr="001525B1">
        <w:t>Extra ändringsbudgetar för 2022 – Stöd till jordbruket och fiskerinäringen, kompensation för höga energipriser samt rekapitalisering av SAS AB</w:t>
      </w:r>
    </w:p>
    <w:p w14:paraId="287E0855" w14:textId="77777777" w:rsidR="004B7996" w:rsidRDefault="004B7996" w:rsidP="004B7996">
      <w:pPr>
        <w:pStyle w:val="Brdtextmedindrag"/>
        <w:ind w:firstLine="0"/>
        <w:jc w:val="left"/>
      </w:pPr>
      <w:r>
        <w:t>Prop. 2021/22:252, bet. 2021/22:FiU48</w:t>
      </w:r>
    </w:p>
    <w:p w14:paraId="0612646C"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slutbehandlad.</w:t>
      </w:r>
    </w:p>
    <w:p w14:paraId="0AA337EA" w14:textId="77777777" w:rsidR="004B7996" w:rsidRDefault="004B7996" w:rsidP="004B7996">
      <w:pPr>
        <w:pStyle w:val="Brdtextmedindrag"/>
        <w:ind w:firstLine="0"/>
        <w:jc w:val="left"/>
      </w:pPr>
    </w:p>
    <w:p w14:paraId="32A4B3B9" w14:textId="461F7B30" w:rsidR="004B7996" w:rsidRDefault="004B7996" w:rsidP="004B7996">
      <w:pPr>
        <w:pStyle w:val="Brdtextmedindrag"/>
        <w:ind w:firstLine="0"/>
        <w:rPr>
          <w:rFonts w:eastAsiaTheme="minorEastAsia"/>
        </w:rPr>
      </w:pPr>
      <w:r w:rsidRPr="0021298E">
        <w:t>Punkt 1 om</w:t>
      </w:r>
      <w:r w:rsidRPr="0021298E">
        <w:rPr>
          <w:i/>
          <w:iCs/>
        </w:rPr>
        <w:t xml:space="preserve"> </w:t>
      </w:r>
      <w:r w:rsidR="0013798A">
        <w:rPr>
          <w:i/>
          <w:iCs/>
        </w:rPr>
        <w:t>ä</w:t>
      </w:r>
      <w:r w:rsidRPr="0021298E">
        <w:rPr>
          <w:i/>
          <w:iCs/>
        </w:rPr>
        <w:t>ndrad inkomstberäkning samt ändrade utgiftsramar och nya och ändrade anslag</w:t>
      </w:r>
      <w:r>
        <w:rPr>
          <w:i/>
          <w:iCs/>
        </w:rPr>
        <w:t>, a)</w:t>
      </w:r>
      <w:r w:rsidRPr="0021298E">
        <w:t>: Den 22 juni 2022 beslutade regeringen om ändring av regleringsbrev för</w:t>
      </w:r>
      <w:r w:rsidRPr="0021298E">
        <w:rPr>
          <w:i/>
          <w:iCs/>
        </w:rPr>
        <w:t xml:space="preserve"> </w:t>
      </w:r>
      <w:r w:rsidRPr="0021298E">
        <w:t>budgetåret 2022 avseende anslagen 14:1, 14:2, 14:3 och 14:4.</w:t>
      </w:r>
      <w:r w:rsidR="00043311">
        <w:t xml:space="preserve"> Punkten är slutbehandlad.</w:t>
      </w:r>
    </w:p>
    <w:p w14:paraId="738F7E05" w14:textId="77777777" w:rsidR="004B7996" w:rsidRDefault="004B7996" w:rsidP="004B7996">
      <w:pPr>
        <w:pStyle w:val="Rubrik5utannumrering"/>
      </w:pPr>
      <w:r>
        <w:t>43. Rskr. 2021/22:464</w:t>
      </w:r>
    </w:p>
    <w:p w14:paraId="62E28066" w14:textId="77777777" w:rsidR="004B7996" w:rsidRDefault="004B7996" w:rsidP="004B7996">
      <w:pPr>
        <w:pStyle w:val="Brdtextmedindrag"/>
        <w:ind w:firstLine="0"/>
        <w:jc w:val="left"/>
      </w:pPr>
      <w:r w:rsidRPr="005E7379">
        <w:t>Extra ändringsbudget för 2022 – Vårändringsbudget för 2022 och stöd till Ukraina</w:t>
      </w:r>
    </w:p>
    <w:p w14:paraId="2664A931" w14:textId="77777777" w:rsidR="004B7996" w:rsidRDefault="004B7996" w:rsidP="004B7996">
      <w:pPr>
        <w:pStyle w:val="Brdtextmedindrag"/>
        <w:ind w:firstLine="0"/>
        <w:jc w:val="left"/>
      </w:pPr>
      <w:r>
        <w:t xml:space="preserve">Prop. </w:t>
      </w:r>
      <w:r w:rsidRPr="005E7379">
        <w:t>2021/22:269</w:t>
      </w:r>
      <w:r>
        <w:t>, bet. 2021/22:FiU49</w:t>
      </w:r>
    </w:p>
    <w:p w14:paraId="7EBB71FF"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24030B">
        <w:rPr>
          <w:rFonts w:ascii="Times New Roman" w:hAnsi="Times New Roman"/>
          <w:sz w:val="20"/>
        </w:rPr>
        <w:t>Skrivelsen är slutbehandlad.</w:t>
      </w:r>
    </w:p>
    <w:p w14:paraId="7811427D" w14:textId="77777777" w:rsidR="004B7996" w:rsidRDefault="004B7996" w:rsidP="004B7996">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4930A32E" w14:textId="3230EACB" w:rsidR="004B7996" w:rsidRPr="00363319" w:rsidRDefault="004B7996" w:rsidP="004B7996">
      <w:pPr>
        <w:pStyle w:val="Brdtextmedindrag"/>
        <w:ind w:firstLine="0"/>
      </w:pPr>
      <w:r w:rsidRPr="00DF2695">
        <w:t>Punkt 1</w:t>
      </w:r>
      <w:r w:rsidRPr="001368A3">
        <w:rPr>
          <w:i/>
          <w:iCs/>
        </w:rPr>
        <w:t xml:space="preserve"> </w:t>
      </w:r>
      <w:r w:rsidRPr="00DF2695">
        <w:t>om</w:t>
      </w:r>
      <w:r>
        <w:t xml:space="preserve"> </w:t>
      </w:r>
      <w:r w:rsidR="0013798A" w:rsidRPr="0013798A">
        <w:rPr>
          <w:i/>
          <w:iCs/>
        </w:rPr>
        <w:t>ä</w:t>
      </w:r>
      <w:r w:rsidRPr="005E5352">
        <w:rPr>
          <w:i/>
          <w:iCs/>
        </w:rPr>
        <w:t>ndrad inkomstberäkning, ändrade utgiftsramar, ändrade och nya anslag samt ändrade beställningsbemyndiganden</w:t>
      </w:r>
    </w:p>
    <w:p w14:paraId="69F0F998" w14:textId="77777777" w:rsidR="004B7996" w:rsidRDefault="004B7996" w:rsidP="004B7996">
      <w:pPr>
        <w:pStyle w:val="Brdtextmedindrag"/>
      </w:pPr>
      <w:r>
        <w:rPr>
          <w:i/>
          <w:iCs/>
        </w:rPr>
        <w:t>b)</w:t>
      </w:r>
      <w:r w:rsidRPr="005E5352">
        <w:rPr>
          <w:i/>
          <w:iCs/>
        </w:rPr>
        <w:t xml:space="preserve"> </w:t>
      </w:r>
      <w:r>
        <w:rPr>
          <w:i/>
          <w:iCs/>
        </w:rPr>
        <w:t>Ä</w:t>
      </w:r>
      <w:r w:rsidRPr="001368A3">
        <w:rPr>
          <w:i/>
          <w:iCs/>
        </w:rPr>
        <w:t>ndrade ramar för utgiftsområden och</w:t>
      </w:r>
      <w:r>
        <w:rPr>
          <w:i/>
          <w:iCs/>
        </w:rPr>
        <w:t xml:space="preserve"> ändrade och </w:t>
      </w:r>
      <w:r w:rsidRPr="001368A3">
        <w:rPr>
          <w:i/>
          <w:iCs/>
        </w:rPr>
        <w:t>nya anslag</w:t>
      </w:r>
      <w:r w:rsidRPr="00CE036F">
        <w:t>:</w:t>
      </w:r>
      <w:r>
        <w:t xml:space="preserve"> </w:t>
      </w:r>
      <w:r w:rsidRPr="001368A3">
        <w:t>Den 30 juni 2022 beslutade regeringen om ändring av regleringsbrev för</w:t>
      </w:r>
      <w:r w:rsidRPr="001368A3">
        <w:rPr>
          <w:i/>
          <w:iCs/>
        </w:rPr>
        <w:t xml:space="preserve"> </w:t>
      </w:r>
      <w:r w:rsidRPr="001368A3">
        <w:t>budgetåret 2022 avseende Mynd</w:t>
      </w:r>
      <w:r>
        <w:t>i</w:t>
      </w:r>
      <w:r w:rsidRPr="001368A3">
        <w:t>gheten för yrkeshögskolan, Statens skolverk, Universitet</w:t>
      </w:r>
      <w:r>
        <w:t>s-</w:t>
      </w:r>
      <w:r w:rsidRPr="001368A3">
        <w:t xml:space="preserve"> och högskolerådet och Vetenskapsrådet.</w:t>
      </w:r>
      <w:r>
        <w:t xml:space="preserve"> Punkten är slutbehandlad.</w:t>
      </w:r>
    </w:p>
    <w:p w14:paraId="5CA42CE9" w14:textId="77777777" w:rsidR="004B7996" w:rsidRDefault="004B7996" w:rsidP="004B7996">
      <w:pPr>
        <w:pStyle w:val="Brdtextmedindrag"/>
        <w:rPr>
          <w:i/>
          <w:iCs/>
        </w:rPr>
      </w:pPr>
      <w:r>
        <w:rPr>
          <w:i/>
          <w:iCs/>
        </w:rPr>
        <w:t>c) Ändrade beställningsb</w:t>
      </w:r>
      <w:r w:rsidRPr="00DD506F">
        <w:rPr>
          <w:i/>
          <w:iCs/>
        </w:rPr>
        <w:t>e</w:t>
      </w:r>
      <w:r>
        <w:rPr>
          <w:i/>
          <w:iCs/>
        </w:rPr>
        <w:t xml:space="preserve">myndiganden: </w:t>
      </w:r>
      <w:r w:rsidRPr="001368A3">
        <w:t>Den 30 juni 2022 beslutade regeringen om ändring av regleringsbrev för</w:t>
      </w:r>
      <w:r w:rsidRPr="001368A3">
        <w:rPr>
          <w:i/>
          <w:iCs/>
        </w:rPr>
        <w:t xml:space="preserve"> </w:t>
      </w:r>
      <w:r w:rsidRPr="001368A3">
        <w:t>budgetåret 2022 avseende Statens skolverk</w:t>
      </w:r>
      <w:r>
        <w:t>. Punkten är slutbehandlad.</w:t>
      </w:r>
    </w:p>
    <w:p w14:paraId="215BC7AE" w14:textId="77777777" w:rsidR="004B7996" w:rsidRPr="00B245E5" w:rsidRDefault="004B7996" w:rsidP="004B7996">
      <w:pPr>
        <w:pStyle w:val="Brdtextmedindrag"/>
      </w:pPr>
      <w:r w:rsidRPr="009134D1">
        <w:rPr>
          <w:i/>
          <w:iCs/>
        </w:rPr>
        <w:t>Utgiftsområde 16 Utbildning och universitetsforskning</w:t>
      </w:r>
      <w:r w:rsidRPr="00A552E2">
        <w:t>:</w:t>
      </w:r>
      <w:r w:rsidRPr="009134D1">
        <w:rPr>
          <w:i/>
          <w:iCs/>
        </w:rPr>
        <w:t xml:space="preserve"> </w:t>
      </w:r>
      <w:r w:rsidRPr="00B245E5">
        <w:t>Riksdagen bemyndigar regeringen att under 2022 för anslaget 3:1 Vetenskapsrådet: Forskning och forskningsinformation inom utgiftsområde 16 Utbildning och universitetsforskning besluta om bidrag på högst 1 200 000 000 kronor till European Spallation Source Eric (ESS): Den 30 juni 2022 beslutade regeringen om ändring av regleringsbrev för budgetåret 2022 avseende Vetenskapsrådet.</w:t>
      </w:r>
      <w:r w:rsidRPr="001D690A">
        <w:t xml:space="preserve"> </w:t>
      </w:r>
      <w:r>
        <w:t>Punkten är slutbehandlad.</w:t>
      </w:r>
    </w:p>
    <w:p w14:paraId="59081A4D" w14:textId="77777777" w:rsidR="004B7996" w:rsidRPr="00994B82" w:rsidRDefault="004B7996" w:rsidP="004B7996">
      <w:pPr>
        <w:pStyle w:val="Rubrik4utannumrering"/>
      </w:pPr>
      <w:r>
        <w:t>Riksmötet 2022/23</w:t>
      </w:r>
    </w:p>
    <w:p w14:paraId="26E5EFBD" w14:textId="77777777" w:rsidR="004B7996" w:rsidRPr="004846C1" w:rsidRDefault="004B7996" w:rsidP="00696945">
      <w:pPr>
        <w:pStyle w:val="Rubrik5utannumrering"/>
        <w:spacing w:before="0"/>
      </w:pPr>
      <w:r>
        <w:t>44</w:t>
      </w:r>
      <w:r w:rsidRPr="00AD3D18">
        <w:t>. Rskr. 202</w:t>
      </w:r>
      <w:r>
        <w:t>2</w:t>
      </w:r>
      <w:r w:rsidRPr="00AD3D18">
        <w:t>/2</w:t>
      </w:r>
      <w:r>
        <w:t>3</w:t>
      </w:r>
      <w:r w:rsidRPr="00AD3D18">
        <w:t>:5</w:t>
      </w:r>
      <w:r>
        <w:t>6</w:t>
      </w:r>
    </w:p>
    <w:p w14:paraId="5E2AF17C" w14:textId="77777777" w:rsidR="004B7996" w:rsidRDefault="004B7996" w:rsidP="004B7996">
      <w:pPr>
        <w:pStyle w:val="Brdtextmedindrag"/>
        <w:ind w:firstLine="0"/>
        <w:jc w:val="left"/>
      </w:pPr>
      <w:r>
        <w:t>Höständringsbudget för 2022</w:t>
      </w:r>
    </w:p>
    <w:p w14:paraId="307F1B5B" w14:textId="77777777" w:rsidR="004B7996" w:rsidRDefault="004B7996" w:rsidP="004B7996">
      <w:pPr>
        <w:pStyle w:val="Brdtextmedindrag"/>
        <w:ind w:firstLine="0"/>
      </w:pPr>
      <w:r>
        <w:t>Prop. 2022/23:2, bet. 2022/23:FiU11</w:t>
      </w:r>
    </w:p>
    <w:p w14:paraId="17494ED3" w14:textId="77777777" w:rsidR="004B7996" w:rsidRDefault="004B7996" w:rsidP="004B7996">
      <w:pPr>
        <w:pStyle w:val="Brdtextmedindrag"/>
        <w:ind w:firstLine="0"/>
      </w:pPr>
      <w:r w:rsidRPr="00FB2191">
        <w:t>Skrivelsen är inte slutbehandlad.</w:t>
      </w:r>
    </w:p>
    <w:p w14:paraId="7261A32E" w14:textId="77777777" w:rsidR="004B7996" w:rsidRDefault="004B7996" w:rsidP="004B7996">
      <w:pPr>
        <w:pStyle w:val="Brdtextmedindrag"/>
      </w:pPr>
    </w:p>
    <w:p w14:paraId="65199F00" w14:textId="2287BED9" w:rsidR="004B7996" w:rsidRDefault="004B7996" w:rsidP="004B7996">
      <w:pPr>
        <w:pStyle w:val="Brdtextmedindrag"/>
        <w:ind w:firstLine="0"/>
      </w:pPr>
      <w:r w:rsidRPr="005930FC">
        <w:rPr>
          <w:i/>
          <w:iCs/>
        </w:rPr>
        <w:t>Utgiftsområde 16 Utbildning och universitetsforskning</w:t>
      </w:r>
      <w:r w:rsidR="006701D8">
        <w:t xml:space="preserve">: </w:t>
      </w:r>
      <w:r>
        <w:t xml:space="preserve">Riksdagen godkänner att regeringen under 2022 beslutar om medlemskap i den ideella föreningen Ebrains och bemyndigar regeringen att under 2022–2025 för anslagen 2:10 Stockholms universitet: Forskning och utbildning på forskarnivå och 2:16 Karolinska institutet: Forskning och utbildning på forskarnivå besluta om årligamedlemsavgifter på högst 350 000 kronor för respektive universitet och anslag. Den </w:t>
      </w:r>
      <w:r w:rsidRPr="00406ED6">
        <w:t>22 december</w:t>
      </w:r>
      <w:r>
        <w:t xml:space="preserve"> 2022</w:t>
      </w:r>
      <w:r w:rsidRPr="00406ED6">
        <w:t xml:space="preserve"> beslutade regeringen </w:t>
      </w:r>
      <w:r>
        <w:t xml:space="preserve">om ändring av </w:t>
      </w:r>
      <w:r w:rsidRPr="00406ED6">
        <w:t>regleringsbrev för budgetåret 202</w:t>
      </w:r>
      <w:r>
        <w:t>2</w:t>
      </w:r>
      <w:r w:rsidRPr="00406ED6">
        <w:t xml:space="preserve"> avseende</w:t>
      </w:r>
      <w:r>
        <w:t xml:space="preserve"> Stockholms universitet respektive Karolinska institutet</w:t>
      </w:r>
      <w:r w:rsidRPr="00406ED6">
        <w:t>.</w:t>
      </w:r>
      <w:r>
        <w:t xml:space="preserve"> Punkten är inte slutbehandlad. </w:t>
      </w:r>
    </w:p>
    <w:p w14:paraId="22F59EDD" w14:textId="77777777" w:rsidR="004B7996" w:rsidRPr="00DC6C7F" w:rsidRDefault="004B7996" w:rsidP="004B7996">
      <w:pPr>
        <w:pStyle w:val="Brdtextmedindrag"/>
      </w:pPr>
      <w:r w:rsidRPr="0034755C">
        <w:rPr>
          <w:i/>
          <w:iCs/>
        </w:rPr>
        <w:t>Ändrade beställningsbemyndiganden</w:t>
      </w:r>
      <w:r w:rsidRPr="0034755C">
        <w:t>: Riksdagen bemyndigar regeringen att under 2022 ingå ekonomiska åtaganden som inklusive tidigare åtaganden medför behov av framtida anslag på högst de belopp och inom de tidsperioder som regeringen föreslår. Den 22 december 2022 beslutade regeringen om ändring av regleringsbrev för budgetåret 202</w:t>
      </w:r>
      <w:r>
        <w:t>2</w:t>
      </w:r>
      <w:r w:rsidRPr="0034755C">
        <w:t xml:space="preserve"> avseende Rymdstyrelsen och Vetenskapsrådet.</w:t>
      </w:r>
      <w:r>
        <w:t xml:space="preserve"> Punkten är slutbehandlad.</w:t>
      </w:r>
    </w:p>
    <w:p w14:paraId="43DC5249" w14:textId="77777777" w:rsidR="004B7996" w:rsidRDefault="004B7996" w:rsidP="004B7996">
      <w:pPr>
        <w:pStyle w:val="Brdtextmedindrag"/>
        <w:ind w:firstLine="0"/>
      </w:pPr>
    </w:p>
    <w:p w14:paraId="764D97BA" w14:textId="77777777" w:rsidR="004B7996" w:rsidRDefault="004B7996" w:rsidP="004B7996">
      <w:pPr>
        <w:pStyle w:val="Brdtextmedindrag"/>
        <w:ind w:firstLine="0"/>
        <w:rPr>
          <w:i/>
          <w:iCs/>
        </w:rPr>
      </w:pPr>
      <w:bookmarkStart w:id="393" w:name="_Hlk124269168"/>
      <w:r>
        <w:rPr>
          <w:i/>
          <w:iCs/>
        </w:rPr>
        <w:t>45. Rskr. 2022/23:71</w:t>
      </w:r>
    </w:p>
    <w:p w14:paraId="19C2B947" w14:textId="77777777" w:rsidR="004B7996" w:rsidRPr="000A5A60" w:rsidRDefault="004B7996" w:rsidP="004B7996">
      <w:pPr>
        <w:pStyle w:val="Brdtextmedindrag"/>
        <w:ind w:firstLine="0"/>
      </w:pPr>
      <w:r>
        <w:t>Utgiftsområde 17 Kultur, medier, trossamfund och fritid</w:t>
      </w:r>
    </w:p>
    <w:p w14:paraId="5E4A9243" w14:textId="77777777" w:rsidR="004B7996" w:rsidRDefault="004B7996" w:rsidP="004B7996">
      <w:pPr>
        <w:pStyle w:val="Brdtextmedindrag"/>
        <w:ind w:firstLine="0"/>
      </w:pPr>
      <w:r>
        <w:t xml:space="preserve">Prop. 2022/23:1, </w:t>
      </w:r>
      <w:bookmarkStart w:id="394" w:name="_Hlk124269109"/>
      <w:r>
        <w:t>bet. 2022/23:KrU1</w:t>
      </w:r>
      <w:bookmarkEnd w:id="394"/>
    </w:p>
    <w:p w14:paraId="6DD9FA64" w14:textId="77777777" w:rsidR="004B7996" w:rsidRDefault="004B7996" w:rsidP="004B7996">
      <w:pPr>
        <w:pStyle w:val="Brdtextmedindrag"/>
        <w:ind w:firstLine="0"/>
      </w:pPr>
      <w:r>
        <w:t>Skrivelsen är slutbehandlad.</w:t>
      </w:r>
    </w:p>
    <w:p w14:paraId="5E67B74D" w14:textId="77777777" w:rsidR="004B7996" w:rsidRDefault="004B7996" w:rsidP="004B7996">
      <w:pPr>
        <w:pStyle w:val="Brdtextmedindrag"/>
        <w:ind w:firstLine="0"/>
      </w:pPr>
    </w:p>
    <w:p w14:paraId="4BEFF13E" w14:textId="653A6CE8" w:rsidR="004B7996" w:rsidRDefault="004B7996" w:rsidP="000C6B90">
      <w:pPr>
        <w:pStyle w:val="Brdtextmedindrag"/>
        <w:tabs>
          <w:tab w:val="left" w:pos="4416"/>
        </w:tabs>
        <w:ind w:firstLine="0"/>
        <w:rPr>
          <w:i/>
          <w:iCs/>
        </w:rPr>
      </w:pPr>
      <w:r>
        <w:t>Punkt 1 om</w:t>
      </w:r>
      <w:r>
        <w:rPr>
          <w:i/>
          <w:iCs/>
        </w:rPr>
        <w:t xml:space="preserve"> statens budget inom utgiftsområde 17</w:t>
      </w:r>
      <w:r w:rsidR="000C6B90">
        <w:t>:</w:t>
      </w:r>
      <w:r w:rsidR="000C6B90">
        <w:rPr>
          <w:i/>
          <w:iCs/>
        </w:rPr>
        <w:tab/>
      </w:r>
    </w:p>
    <w:p w14:paraId="4F06C36B" w14:textId="77777777" w:rsidR="004B7996" w:rsidRDefault="004B7996" w:rsidP="004B7996">
      <w:pPr>
        <w:pStyle w:val="Brdtextmedindrag"/>
        <w:ind w:firstLine="0"/>
      </w:pPr>
      <w:r>
        <w:t>a)</w:t>
      </w:r>
      <w:r>
        <w:rPr>
          <w:i/>
          <w:iCs/>
        </w:rPr>
        <w:t xml:space="preserve"> Anslagen för 2023</w:t>
      </w:r>
      <w:r>
        <w:t>: Den 22 december 2022 beslutade regeringen regleringsbrev för budgetåret 2023 avseende anslagen. Punkten är slutbehandlad.</w:t>
      </w:r>
    </w:p>
    <w:p w14:paraId="5183CF4A" w14:textId="4DB0B426" w:rsidR="004B7996" w:rsidRDefault="004B7996" w:rsidP="004B7996">
      <w:pPr>
        <w:pStyle w:val="Brdtextmedindrag"/>
        <w:ind w:firstLine="0"/>
      </w:pPr>
      <w:r>
        <w:t xml:space="preserve">b) </w:t>
      </w:r>
      <w:r>
        <w:rPr>
          <w:i/>
        </w:rPr>
        <w:t>Bemyndiganden om ekonomiska åtaganden, punkten 5</w:t>
      </w:r>
      <w:r>
        <w:rPr>
          <w:iCs/>
        </w:rPr>
        <w:t xml:space="preserve">: </w:t>
      </w:r>
      <w:r>
        <w:t>Den 22</w:t>
      </w:r>
      <w:r w:rsidR="00D5041E">
        <w:t> </w:t>
      </w:r>
      <w:r>
        <w:t>december 2022 beslutade regeringen regleringsbrev för budgetåret 2023 avseende anslag 14:2 Bidrag till tolkutbildning.</w:t>
      </w:r>
      <w:bookmarkEnd w:id="393"/>
      <w:r>
        <w:t xml:space="preserve"> Punkten är slutbehandlad.</w:t>
      </w:r>
    </w:p>
    <w:p w14:paraId="48B4278B" w14:textId="77777777" w:rsidR="004B7996" w:rsidRDefault="004B7996" w:rsidP="004B7996">
      <w:pPr>
        <w:pStyle w:val="Rubrik5utannumrering"/>
      </w:pPr>
      <w:bookmarkStart w:id="395" w:name="_Hlk124270525"/>
      <w:r>
        <w:t>46. Rskr. 2022/23:101</w:t>
      </w:r>
    </w:p>
    <w:p w14:paraId="425DDB49" w14:textId="77777777" w:rsidR="0022465A" w:rsidRDefault="0022465A" w:rsidP="0022465A">
      <w:pPr>
        <w:pStyle w:val="Brdtextmedindrag"/>
        <w:ind w:firstLine="0"/>
        <w:jc w:val="left"/>
      </w:pPr>
      <w:r w:rsidRPr="00433EFB">
        <w:t>Utgiftsområde 15 Studiestöd</w:t>
      </w:r>
    </w:p>
    <w:p w14:paraId="25B2468E" w14:textId="77777777" w:rsidR="0022465A" w:rsidRDefault="0022465A" w:rsidP="0022465A">
      <w:pPr>
        <w:pStyle w:val="Brdtextmedindrag"/>
        <w:ind w:firstLine="0"/>
        <w:jc w:val="left"/>
      </w:pPr>
      <w:r>
        <w:t xml:space="preserve">Prop. </w:t>
      </w:r>
      <w:r w:rsidR="004B7996">
        <w:t>2022/23:1</w:t>
      </w:r>
      <w:r w:rsidR="004B7996" w:rsidRPr="00FD1022">
        <w:t>, bet. 2022/23</w:t>
      </w:r>
      <w:r w:rsidRPr="00C50A54">
        <w:t>:UbU2</w:t>
      </w:r>
    </w:p>
    <w:p w14:paraId="4349708E" w14:textId="77777777" w:rsidR="004B7996" w:rsidRPr="00FD1022" w:rsidRDefault="004B7996" w:rsidP="004B7996">
      <w:pPr>
        <w:pStyle w:val="Brdtextmedindrag"/>
        <w:ind w:firstLine="0"/>
        <w:jc w:val="left"/>
      </w:pPr>
      <w:r w:rsidRPr="00FD1022">
        <w:t xml:space="preserve">Skrivelsen är slutbehandlad. </w:t>
      </w:r>
    </w:p>
    <w:p w14:paraId="736FCF8D" w14:textId="77777777" w:rsidR="0022465A" w:rsidRDefault="0022465A" w:rsidP="00E0122F">
      <w:pPr>
        <w:pStyle w:val="Brdtextmedindrag"/>
        <w:ind w:firstLine="0"/>
        <w:jc w:val="left"/>
      </w:pPr>
    </w:p>
    <w:p w14:paraId="237A3781" w14:textId="77777777" w:rsidR="00E0122F" w:rsidRPr="00FF5CD8" w:rsidRDefault="00E0122F" w:rsidP="00E0122F">
      <w:pPr>
        <w:pStyle w:val="Brdtextmedindrag"/>
        <w:ind w:firstLine="0"/>
      </w:pPr>
      <w:r w:rsidRPr="00FF5CD8">
        <w:t>Punkt 1</w:t>
      </w:r>
      <w:r>
        <w:rPr>
          <w:i/>
          <w:iCs/>
        </w:rPr>
        <w:t xml:space="preserve"> </w:t>
      </w:r>
      <w:r w:rsidRPr="00A552E2">
        <w:t>om</w:t>
      </w:r>
      <w:r>
        <w:rPr>
          <w:i/>
          <w:iCs/>
        </w:rPr>
        <w:t xml:space="preserve"> statens budget inom utgiftsområde 15</w:t>
      </w:r>
      <w:r w:rsidR="00FF5CD8">
        <w:t>:</w:t>
      </w:r>
    </w:p>
    <w:p w14:paraId="22B01D44" w14:textId="77777777" w:rsidR="004B7996" w:rsidRPr="00FD1022" w:rsidRDefault="004B7996" w:rsidP="004B7996">
      <w:pPr>
        <w:pStyle w:val="Brdtextmedindrag"/>
      </w:pPr>
      <w:r w:rsidRPr="00FD1022">
        <w:t xml:space="preserve">a) </w:t>
      </w:r>
      <w:r w:rsidRPr="00FD1022">
        <w:rPr>
          <w:i/>
          <w:iCs/>
        </w:rPr>
        <w:t>Anslagen för 2022</w:t>
      </w:r>
      <w:r w:rsidRPr="00FD1022">
        <w:t xml:space="preserve">: Den 22 december 2022 beslutade regeringen regleringsbrev för budgetåret 2023 avseende anslagen. </w:t>
      </w:r>
      <w:r>
        <w:t>Punkten är slutbehandlad.</w:t>
      </w:r>
    </w:p>
    <w:p w14:paraId="595F8588" w14:textId="77777777" w:rsidR="004B7996" w:rsidRPr="00353545" w:rsidRDefault="004B7996" w:rsidP="004B7996">
      <w:pPr>
        <w:pStyle w:val="Brdtextmedindrag"/>
        <w:rPr>
          <w:i/>
          <w:iCs/>
        </w:rPr>
      </w:pPr>
      <w:r w:rsidRPr="00FD1022">
        <w:t xml:space="preserve">b) </w:t>
      </w:r>
      <w:r w:rsidRPr="00FD1022">
        <w:rPr>
          <w:i/>
          <w:iCs/>
        </w:rPr>
        <w:t xml:space="preserve">Lagförslaget: </w:t>
      </w:r>
      <w:r w:rsidRPr="00FD1022">
        <w:t>Den 22 december 2022 utfärdade regeringen den lag riksdagen antagit (SFS 1828).</w:t>
      </w:r>
      <w:r>
        <w:t xml:space="preserve"> </w:t>
      </w:r>
    </w:p>
    <w:p w14:paraId="4092855A" w14:textId="77777777" w:rsidR="00E0122F" w:rsidRDefault="004B7996" w:rsidP="00FF5CD8">
      <w:pPr>
        <w:pStyle w:val="Brdtextmedindrag"/>
        <w:rPr>
          <w:i/>
          <w:iCs/>
        </w:rPr>
      </w:pPr>
      <w:r w:rsidRPr="00B361C6">
        <w:t>c</w:t>
      </w:r>
      <w:r w:rsidR="00E0122F" w:rsidRPr="00FF5CD8">
        <w:t>)</w:t>
      </w:r>
      <w:r w:rsidR="00E0122F">
        <w:rPr>
          <w:i/>
        </w:rPr>
        <w:t xml:space="preserve"> </w:t>
      </w:r>
      <w:r w:rsidR="00E0122F">
        <w:rPr>
          <w:i/>
          <w:iCs/>
        </w:rPr>
        <w:t>Bemyndiganden om ekonomiska åtaganden</w:t>
      </w:r>
    </w:p>
    <w:p w14:paraId="5012AA75" w14:textId="77777777" w:rsidR="00E0122F" w:rsidRDefault="00E0122F" w:rsidP="00D8019F">
      <w:pPr>
        <w:pStyle w:val="Brdtextmedindrag"/>
        <w:ind w:firstLine="0"/>
      </w:pPr>
      <w:r>
        <w:t>Riksdagen bemyndigar regeringen att</w:t>
      </w:r>
    </w:p>
    <w:p w14:paraId="77221F65" w14:textId="77777777" w:rsidR="00E0122F" w:rsidRPr="00FF5CD8" w:rsidRDefault="00E0122F" w:rsidP="00FF5CD8">
      <w:pPr>
        <w:pStyle w:val="Brdtextmedindrag"/>
      </w:pPr>
      <w:r w:rsidRPr="00FF5CD8">
        <w:t xml:space="preserve">1. </w:t>
      </w:r>
      <w:r w:rsidR="004B7996">
        <w:t xml:space="preserve">under 2023 ta upp lån i Riksgäldskontoret för studielån som inklusive tidigare </w:t>
      </w:r>
      <w:r w:rsidR="004B7996" w:rsidRPr="00D047C2">
        <w:t xml:space="preserve">upplåning uppgår till högst 276 000 000 000 kronor: Den 22 december </w:t>
      </w:r>
      <w:r w:rsidR="004B7996">
        <w:t xml:space="preserve">2022 </w:t>
      </w:r>
      <w:r w:rsidR="004B7996" w:rsidRPr="00D047C2">
        <w:t>beslutade regeringen regleringsbrev för budgetåret 2023 avseende Centrala studiestödsnämnden.</w:t>
      </w:r>
      <w:r w:rsidR="004B7996">
        <w:t xml:space="preserve"> Punkten är slutbehandlad</w:t>
      </w:r>
      <w:r w:rsidRPr="00FF5CD8">
        <w:t>.</w:t>
      </w:r>
    </w:p>
    <w:p w14:paraId="731B5E2C" w14:textId="77777777" w:rsidR="004B7996" w:rsidRDefault="004B7996" w:rsidP="004B7996">
      <w:pPr>
        <w:pStyle w:val="Brdtextmedindrag"/>
      </w:pPr>
      <w:r>
        <w:t xml:space="preserve">2. under 2023 ingå ekonomiska åtaganden som inklusive tidigare åtaganden medför behov av framtida anslag på högst de belopp och inom de tidsperioder som regeringen föreslår: </w:t>
      </w:r>
      <w:r w:rsidRPr="00C85E90">
        <w:t>Den 22 december</w:t>
      </w:r>
      <w:r>
        <w:t xml:space="preserve"> 2022</w:t>
      </w:r>
      <w:r w:rsidRPr="00C85E90">
        <w:t xml:space="preserve"> beslutade regeringen regleringsbrev för budgetåret 2023 avseende anslag 1:6.</w:t>
      </w:r>
      <w:r w:rsidRPr="00BA331E">
        <w:t xml:space="preserve"> </w:t>
      </w:r>
      <w:r>
        <w:t>Punkten är slutbehandlad.</w:t>
      </w:r>
    </w:p>
    <w:p w14:paraId="7BF8C12E" w14:textId="77777777" w:rsidR="004B7996" w:rsidRDefault="004B7996" w:rsidP="004B7996">
      <w:pPr>
        <w:pStyle w:val="Brdtextmedindrag"/>
        <w:rPr>
          <w:i/>
          <w:iCs/>
        </w:rPr>
      </w:pPr>
      <w:r>
        <w:t>d</w:t>
      </w:r>
      <w:r w:rsidRPr="00B361C6">
        <w:t>)</w:t>
      </w:r>
      <w:r>
        <w:rPr>
          <w:i/>
          <w:iCs/>
        </w:rPr>
        <w:t xml:space="preserve"> Godkännanden</w:t>
      </w:r>
    </w:p>
    <w:p w14:paraId="11180404" w14:textId="77777777" w:rsidR="004B7996" w:rsidRDefault="004B7996" w:rsidP="004B7996">
      <w:pPr>
        <w:pStyle w:val="Brdtextmedindrag"/>
        <w:ind w:firstLine="0"/>
      </w:pPr>
      <w:r>
        <w:t>Riksdagen godkänner</w:t>
      </w:r>
    </w:p>
    <w:p w14:paraId="0A64446A" w14:textId="055DCFB0" w:rsidR="004B7996" w:rsidRDefault="004B7996" w:rsidP="004B7996">
      <w:pPr>
        <w:pStyle w:val="Brdtextmedindrag"/>
      </w:pPr>
      <w:r>
        <w:t>1. att räntan på studielån fr.o.m. den 1 januari 2023 bestäms så att den även omfattar beräknade framtida kreditförluster på studielån finansierade genom upplåning i Riksgäldskontoret och kreditförluster på återkrav hänförliga till sådana lån: Den 22 december 2022 beslutade reg</w:t>
      </w:r>
      <w:r w:rsidRPr="00FD1022">
        <w:t>eringen om förordning om ränta på studielån för 2023 (SFS 1827).</w:t>
      </w:r>
      <w:r w:rsidRPr="00BA331E">
        <w:t xml:space="preserve"> </w:t>
      </w:r>
      <w:r>
        <w:t>Punkten är slutbehandlad.2. att utöver ränta motsvarande förväntade förluster på nyutlåning fr.o.m. den 1 januari 2023 förs även den del av räntan på studielån som avser beräknade kreditförluster och kreditförluster på återkrav hänförliga till sådana lån beviljade t.o.m. den 31 december 2022 till konto i Riksgäldskontoret och används för finansiering av konstaterade förluster: Den 22 december 2022 beslutade regeringen i regleringsbrev för budgetåret 2023 avseende Centrala studiestödsnämnden om kredit på kreditreserven för Centrala studiestödsnämndens utlåning. Punkten är slutbehandlad.</w:t>
      </w:r>
    </w:p>
    <w:p w14:paraId="43A144BD" w14:textId="12F06FAE" w:rsidR="004B7996" w:rsidRDefault="004B7996" w:rsidP="004B7996">
      <w:pPr>
        <w:pStyle w:val="Brdtextmedindrag"/>
        <w:rPr>
          <w:rFonts w:eastAsiaTheme="minorEastAsia"/>
        </w:rPr>
      </w:pPr>
      <w:r>
        <w:t xml:space="preserve">3. att medel motsvarande de anslagsmedel som under perioden 2014-2022 förts till ett konto i Riksgäldskontoret för finansiering av konstaterade förluster på studielån inklusive ränta levereras in till </w:t>
      </w:r>
      <w:r w:rsidRPr="00F5225A">
        <w:t>inkomsttitel på statens budget: I budgetpropositionen för 2023 (prop. 2022/23:1 utg.omr. 15 avsnitt 3.10.8. s. 41) bedöm</w:t>
      </w:r>
      <w:r w:rsidR="00CD65A2">
        <w:t>de</w:t>
      </w:r>
      <w:r w:rsidRPr="00F5225A">
        <w:t xml:space="preserve"> regeringen att det inte längre finns något behov av dagens uppbyggda kreditreserv och att den därför bör avvecklas genom att medlen ställs till riksdagens förfogande.</w:t>
      </w:r>
      <w:r w:rsidRPr="00BA331E">
        <w:t xml:space="preserve"> </w:t>
      </w:r>
      <w:r>
        <w:t xml:space="preserve">Punkten är slutbehandlad. </w:t>
      </w:r>
      <w:bookmarkEnd w:id="395"/>
    </w:p>
    <w:p w14:paraId="1CD6E346" w14:textId="77777777" w:rsidR="004B7996" w:rsidRDefault="004B7996" w:rsidP="004B7996">
      <w:pPr>
        <w:pStyle w:val="Rubrik5utannumrering"/>
      </w:pPr>
      <w:r>
        <w:t>47. Rskr. 2022/23:108</w:t>
      </w:r>
    </w:p>
    <w:p w14:paraId="7AD9BB62" w14:textId="77777777" w:rsidR="004B7996" w:rsidRDefault="004B7996" w:rsidP="004B7996">
      <w:pPr>
        <w:pStyle w:val="Brdtextmedindrag"/>
        <w:ind w:firstLine="0"/>
        <w:jc w:val="left"/>
      </w:pPr>
      <w:r>
        <w:t>Utgiftsområde 16 Utbildning och universitetsforskning</w:t>
      </w:r>
    </w:p>
    <w:p w14:paraId="0DF69F55" w14:textId="77777777" w:rsidR="004B7996" w:rsidRDefault="004B7996" w:rsidP="004B7996">
      <w:pPr>
        <w:pStyle w:val="Brdtextmedindrag"/>
        <w:ind w:firstLine="0"/>
        <w:jc w:val="left"/>
      </w:pPr>
      <w:r>
        <w:t>Prop. 2022/23:1, bet. 2022/23:UbU1</w:t>
      </w:r>
    </w:p>
    <w:p w14:paraId="494B35C1" w14:textId="77777777" w:rsidR="004B7996" w:rsidRDefault="004B7996" w:rsidP="004B7996">
      <w:pPr>
        <w:pStyle w:val="Brdtextmedindrag"/>
        <w:ind w:firstLine="0"/>
        <w:jc w:val="left"/>
      </w:pPr>
      <w:r>
        <w:t xml:space="preserve">Skrivelsen är inte slutbehandlad. </w:t>
      </w:r>
    </w:p>
    <w:p w14:paraId="6559F797" w14:textId="77777777" w:rsidR="004B7996" w:rsidRDefault="004B7996" w:rsidP="004B7996">
      <w:pPr>
        <w:pStyle w:val="Brdtextmedindrag"/>
        <w:ind w:firstLine="0"/>
        <w:jc w:val="left"/>
      </w:pPr>
    </w:p>
    <w:p w14:paraId="477C4AD3" w14:textId="77777777" w:rsidR="004B7996" w:rsidRDefault="004B7996" w:rsidP="004B7996">
      <w:pPr>
        <w:pStyle w:val="Brdtextmedindrag"/>
        <w:ind w:firstLine="0"/>
      </w:pPr>
      <w:r>
        <w:t>Punkt 1 om</w:t>
      </w:r>
      <w:r>
        <w:rPr>
          <w:i/>
          <w:iCs/>
        </w:rPr>
        <w:t xml:space="preserve"> statens budget inom utgiftsområde 16</w:t>
      </w:r>
      <w:r>
        <w:t>:</w:t>
      </w:r>
    </w:p>
    <w:p w14:paraId="064F5ADF" w14:textId="77777777" w:rsidR="004B7996" w:rsidRDefault="004B7996" w:rsidP="004B7996">
      <w:pPr>
        <w:pStyle w:val="Brdtextmedindrag"/>
      </w:pPr>
      <w:r>
        <w:t xml:space="preserve">a) </w:t>
      </w:r>
      <w:r>
        <w:rPr>
          <w:i/>
          <w:iCs/>
        </w:rPr>
        <w:t>Anslagen för 2023</w:t>
      </w:r>
      <w:r>
        <w:t>: Den 22 december 2022 beslutade regeringen regleringsbrev för budgetåret 2023 avseende anslagen. Punkten är slutbehandlad.</w:t>
      </w:r>
    </w:p>
    <w:p w14:paraId="2D5DC4CD" w14:textId="77777777" w:rsidR="004B7996" w:rsidRDefault="004B7996" w:rsidP="004B7996">
      <w:pPr>
        <w:pStyle w:val="Brdtextmedindrag"/>
        <w:rPr>
          <w:i/>
          <w:iCs/>
        </w:rPr>
      </w:pPr>
      <w:r>
        <w:t>b</w:t>
      </w:r>
      <w:r w:rsidRPr="00FF5CD8">
        <w:t xml:space="preserve">) </w:t>
      </w:r>
      <w:r w:rsidRPr="004C5D28">
        <w:rPr>
          <w:i/>
          <w:iCs/>
        </w:rPr>
        <w:t>Godkännanden och bemyndiganden</w:t>
      </w:r>
      <w:r w:rsidRPr="006472AB">
        <w:rPr>
          <w:i/>
          <w:iCs/>
        </w:rPr>
        <w:t xml:space="preserve"> om</w:t>
      </w:r>
      <w:r>
        <w:rPr>
          <w:i/>
          <w:iCs/>
        </w:rPr>
        <w:t xml:space="preserve"> ekonomiska åtaganden</w:t>
      </w:r>
    </w:p>
    <w:p w14:paraId="0153B143" w14:textId="77777777" w:rsidR="004B7996" w:rsidRDefault="004B7996" w:rsidP="004B7996">
      <w:pPr>
        <w:pStyle w:val="Brdtextmedindrag"/>
        <w:ind w:firstLine="0"/>
        <w:jc w:val="left"/>
      </w:pPr>
      <w:r>
        <w:t>Riksdagen:</w:t>
      </w:r>
    </w:p>
    <w:p w14:paraId="02C40114" w14:textId="0CD698F2" w:rsidR="004B7996" w:rsidRDefault="004B7996" w:rsidP="004B7996">
      <w:pPr>
        <w:pStyle w:val="Brdtextmedindrag"/>
      </w:pPr>
      <w:r>
        <w:t>1. bemyndigar regeringen att under 2023</w:t>
      </w:r>
      <w:r w:rsidR="006701D8">
        <w:t>–</w:t>
      </w:r>
      <w:r>
        <w:t xml:space="preserve">2025 för anslaget 2:4 Uppsala universitet: Forskning och utbildning på forskarnivå besluta om en årlig medlemsavgift till kunskaps- och innovationsplattformen inom råvaror under Europeiska institutet för innovation och teknik (EIT Raw Materials) på högst 350 000 kronor: Den </w:t>
      </w:r>
      <w:r w:rsidRPr="00406ED6">
        <w:t>22 december</w:t>
      </w:r>
      <w:r>
        <w:t xml:space="preserve"> 2022</w:t>
      </w:r>
      <w:r w:rsidRPr="00406ED6">
        <w:t xml:space="preserve"> beslutade regeringen regleringsbrev för budgetåret 2023 avseende Uppsala universitet.</w:t>
      </w:r>
      <w:r>
        <w:t xml:space="preserve"> Punkten är inte slutbehandlad.</w:t>
      </w:r>
    </w:p>
    <w:p w14:paraId="346A166A" w14:textId="77777777" w:rsidR="004B7996" w:rsidRDefault="004B7996" w:rsidP="004B7996">
      <w:pPr>
        <w:pStyle w:val="Brdtextmedindrag"/>
      </w:pPr>
      <w:r>
        <w:t xml:space="preserve">2. bemyndigar regeringen att under 2023 för anslaget 2:4 Uppsala universitet: Forskning och utbildning på forskarnivå besluta om en årlig medlemsavgift till kunskaps- och innovationsplattformen inom hållbar energi under Europeiska institutet för innovation och teknik (KIC InnoEnergy SE) på högst 500 000 kronor: </w:t>
      </w:r>
      <w:r w:rsidRPr="00406ED6">
        <w:t>Den 22 december</w:t>
      </w:r>
      <w:r>
        <w:t xml:space="preserve"> 2022</w:t>
      </w:r>
      <w:r w:rsidRPr="00406ED6">
        <w:t xml:space="preserve"> beslutade regeringen regleringsbrev för budgetåret 2023 avseende Uppsala universitet.</w:t>
      </w:r>
      <w:r>
        <w:t xml:space="preserve"> Punkten är slutbehandlad.</w:t>
      </w:r>
    </w:p>
    <w:p w14:paraId="64EA9DAF" w14:textId="72EAE58E" w:rsidR="004B7996" w:rsidRDefault="004B7996" w:rsidP="004B7996">
      <w:pPr>
        <w:pStyle w:val="Brdtextmedindrag"/>
      </w:pPr>
      <w:r>
        <w:t>3. bemyndigar regeringen att under 2023</w:t>
      </w:r>
      <w:r w:rsidR="006701D8">
        <w:t>–</w:t>
      </w:r>
      <w:r>
        <w:t xml:space="preserve">2025 för anslaget 2:4 Uppsala universitet: Forskning och utbildning på forskarnivå besluta om en årlig medlemsavgift till Centre Européen de Calcul Atomique et Moléculaire (CECAM) på högst 350 000 kronor: </w:t>
      </w:r>
      <w:r w:rsidRPr="00406ED6">
        <w:t>Den 22 december</w:t>
      </w:r>
      <w:r>
        <w:t xml:space="preserve"> 2022</w:t>
      </w:r>
      <w:r w:rsidRPr="00406ED6">
        <w:t xml:space="preserve"> beslutade regeringen regleringsbrev för budgetåret 2023 avseende Uppsala universitet.</w:t>
      </w:r>
      <w:r w:rsidRPr="00406C76">
        <w:t xml:space="preserve"> </w:t>
      </w:r>
      <w:r>
        <w:t>Punkten är inte slutbehandlad.</w:t>
      </w:r>
    </w:p>
    <w:p w14:paraId="17B02479" w14:textId="302EF9F8" w:rsidR="004B7996" w:rsidRDefault="004B7996" w:rsidP="004B7996">
      <w:pPr>
        <w:pStyle w:val="Brdtextmedindrag"/>
      </w:pPr>
      <w:r>
        <w:t>4. godkänner att regeringen under 2023 beslutar om medlemskap i den ideella föreningen Ebrains och bemyndigar regeringen att under 2023</w:t>
      </w:r>
      <w:r w:rsidR="006701D8">
        <w:t>–</w:t>
      </w:r>
      <w:r>
        <w:t xml:space="preserve">2025 för anslaget 2:14 Linköpings universitet: Forskning och utbildning på forskarnivå besluta om en årlig medlemsavgift på högst 350 000 kronor: </w:t>
      </w:r>
      <w:r w:rsidRPr="00082697">
        <w:t xml:space="preserve">Den 22 december </w:t>
      </w:r>
      <w:r>
        <w:t xml:space="preserve">2022 </w:t>
      </w:r>
      <w:r w:rsidRPr="00082697">
        <w:t>beslutade regeringen regleringsbrev för budgetåret 2023 avseende Linköpings universitet.</w:t>
      </w:r>
      <w:r w:rsidRPr="00406C76">
        <w:t xml:space="preserve"> </w:t>
      </w:r>
      <w:r>
        <w:t>Punkten är inte slutbehandlad.</w:t>
      </w:r>
    </w:p>
    <w:p w14:paraId="5B73E250" w14:textId="00C8EAA7" w:rsidR="004B7996" w:rsidRDefault="004B7996" w:rsidP="004B7996">
      <w:pPr>
        <w:pStyle w:val="Brdtextmedindrag"/>
      </w:pPr>
      <w:r>
        <w:t>5. godkänner att regeringen under 2023 beslutar om medlemskap i konsortium för europeisk forskningsinfrastruktur, Infrafrontier ERIC, och bemyndigar regeringen att under 2023</w:t>
      </w:r>
      <w:r w:rsidR="006701D8">
        <w:t>–2</w:t>
      </w:r>
      <w:r>
        <w:t xml:space="preserve">027 för anslaget 2:16 Karolinska institutet: Forskning och utbildning på forskarnivå besluta om en årlig medlemsavgift på högst 600 000 kronor: Den </w:t>
      </w:r>
      <w:r w:rsidRPr="009D1D96">
        <w:t>22 december</w:t>
      </w:r>
      <w:r>
        <w:t xml:space="preserve"> 2022</w:t>
      </w:r>
      <w:r w:rsidRPr="009D1D96">
        <w:t xml:space="preserve"> beslutade regeringen regleringsbrev för budgetåret 2023 avseende Karolinska institutet</w:t>
      </w:r>
      <w:r w:rsidRPr="00256367">
        <w:t>.</w:t>
      </w:r>
      <w:r w:rsidRPr="00406C76">
        <w:t xml:space="preserve"> </w:t>
      </w:r>
      <w:r>
        <w:t>Punkten är inte slutbehandlad.</w:t>
      </w:r>
    </w:p>
    <w:p w14:paraId="07BE0549" w14:textId="64C6AE0B" w:rsidR="004B7996" w:rsidRDefault="004B7996" w:rsidP="004B7996">
      <w:pPr>
        <w:pStyle w:val="Brdtextmedindrag"/>
      </w:pPr>
      <w:r>
        <w:t>6. bemyndigar regeringen att under 2023</w:t>
      </w:r>
      <w:r w:rsidR="006701D8">
        <w:t>–</w:t>
      </w:r>
      <w:r>
        <w:t xml:space="preserve">2025 för anslaget 2:16 Karolinska institutet: Forskning och utbildning på forskarnivå besluta om en årlig medlemsavgift till kunskaps- och innovationsplattformen inom hälsa under Europeiska institutet för innovation och teknik (EIT Health) på högst 900 000 kronor: </w:t>
      </w:r>
      <w:r w:rsidRPr="009D1D96">
        <w:t xml:space="preserve">Den 22 december </w:t>
      </w:r>
      <w:r>
        <w:t xml:space="preserve">2022 </w:t>
      </w:r>
      <w:r w:rsidRPr="009D1D96">
        <w:t>beslutade regeringen regleringsbrev för budgetåret 2023 avseende Karolinska institutet.</w:t>
      </w:r>
      <w:r w:rsidRPr="00406C76">
        <w:t xml:space="preserve"> </w:t>
      </w:r>
      <w:r>
        <w:t>Punkten är inte slutbehandlad.</w:t>
      </w:r>
    </w:p>
    <w:p w14:paraId="1FDD7C6A" w14:textId="617F56B9" w:rsidR="004B7996" w:rsidRDefault="004B7996" w:rsidP="004B7996">
      <w:pPr>
        <w:pStyle w:val="Brdtextmedindrag"/>
      </w:pPr>
      <w:r>
        <w:t>7. bemyndigar regeringen att under 2023</w:t>
      </w:r>
      <w:r w:rsidR="006701D8">
        <w:t>–</w:t>
      </w:r>
      <w:r>
        <w:t xml:space="preserve">2025 för anslaget 2:18 Kungl. Tekniska högskolan: Forskning och utbildning på forskarnivå besluta om en årlig medlemsavgift till kunskaps- och innovationsplattformen inom råvaror under Europeiska institutet för innovation och teknik (EIT Raw Materials) på högst 1 200 000 kronor: </w:t>
      </w:r>
      <w:r w:rsidRPr="009D1D96">
        <w:t>Den 22 december</w:t>
      </w:r>
      <w:r>
        <w:t xml:space="preserve"> 2022</w:t>
      </w:r>
      <w:r w:rsidRPr="009D1D96">
        <w:t xml:space="preserve"> beslutade regeringen regleringsbrev för budgetåret 2023 avseende Kungl. Tekniska högskolan.</w:t>
      </w:r>
      <w:r w:rsidRPr="00406C76">
        <w:t xml:space="preserve"> </w:t>
      </w:r>
      <w:r>
        <w:t>Punkten är inte slutbehandlad.</w:t>
      </w:r>
    </w:p>
    <w:p w14:paraId="0EFABF82" w14:textId="6399D9E2" w:rsidR="004B7996" w:rsidRDefault="004B7996" w:rsidP="004B7996">
      <w:pPr>
        <w:pStyle w:val="Brdtextmedindrag"/>
      </w:pPr>
      <w:r>
        <w:t>8. bemyndigar regeringen att under 2023</w:t>
      </w:r>
      <w:r w:rsidR="006701D8">
        <w:t>–</w:t>
      </w:r>
      <w:r>
        <w:t xml:space="preserve">2025 för anslaget 2:18 Kungl. Tekniska högskolan: Forskning och utbildning på forskarnivå besluta om en årlig medlemsavgift till kunskaps- och innovationsplattformen inom hälsa under Europeiska institutet för innovation och teknik (EIT Health) på högst 900 000 kronor: </w:t>
      </w:r>
      <w:r w:rsidRPr="009D1D96">
        <w:t xml:space="preserve">Den </w:t>
      </w:r>
      <w:r w:rsidRPr="00B23E9A">
        <w:t>22 december</w:t>
      </w:r>
      <w:r>
        <w:t xml:space="preserve"> 2022</w:t>
      </w:r>
      <w:r w:rsidRPr="00B23E9A">
        <w:t xml:space="preserve"> beslutade regeringen regleringsbrev för budgetåret 2023 avseende</w:t>
      </w:r>
      <w:r w:rsidRPr="009D1D96">
        <w:t xml:space="preserve"> </w:t>
      </w:r>
      <w:r w:rsidRPr="00B23E9A">
        <w:t>Kungl. Tekniska högskolan.</w:t>
      </w:r>
      <w:r w:rsidRPr="00406C76">
        <w:t xml:space="preserve"> </w:t>
      </w:r>
      <w:r>
        <w:t>Punkten är inte slutbehandlad.</w:t>
      </w:r>
    </w:p>
    <w:p w14:paraId="44919F44" w14:textId="2414A94D" w:rsidR="004B7996" w:rsidRDefault="004B7996" w:rsidP="004B7996">
      <w:pPr>
        <w:pStyle w:val="Brdtextmedindrag"/>
      </w:pPr>
      <w:r>
        <w:t>9. bemyndigar regeringen att under 2023</w:t>
      </w:r>
      <w:r w:rsidR="006701D8">
        <w:t>–</w:t>
      </w:r>
      <w:r>
        <w:t xml:space="preserve">2025 för anslaget 2:18 Kungl. Tekniska högskolan: Forskning och utbildning på forskarnivå besluta om en årlig medlemsavgift till kunskaps- och innovationsplattformen inom it-området under Europeiska institutet för innovation och teknik (KIC Digital) på högst 400 000 kronor: </w:t>
      </w:r>
      <w:r w:rsidRPr="009D1D96">
        <w:t xml:space="preserve">Den </w:t>
      </w:r>
      <w:r w:rsidRPr="00B23E9A">
        <w:t>22 december</w:t>
      </w:r>
      <w:r>
        <w:t xml:space="preserve"> 2022</w:t>
      </w:r>
      <w:r w:rsidRPr="00B23E9A">
        <w:t xml:space="preserve"> beslutade regeringen regleringsbrev för budgetåret 2023 avseende</w:t>
      </w:r>
      <w:r w:rsidRPr="009D1D96">
        <w:t xml:space="preserve"> </w:t>
      </w:r>
      <w:r w:rsidRPr="00B23E9A">
        <w:t>Kungl. Tekniska högskolan.</w:t>
      </w:r>
      <w:r w:rsidRPr="00406C76">
        <w:t xml:space="preserve"> </w:t>
      </w:r>
      <w:r>
        <w:t>Punkten är inte slutbehandlad.</w:t>
      </w:r>
    </w:p>
    <w:p w14:paraId="2197C0A8" w14:textId="06B9AAC2" w:rsidR="004B7996" w:rsidRDefault="004B7996" w:rsidP="004B7996">
      <w:pPr>
        <w:pStyle w:val="Brdtextmedindrag"/>
      </w:pPr>
      <w:r>
        <w:t>10. bemyndigar regeringen att under 2023</w:t>
      </w:r>
      <w:r w:rsidR="006701D8">
        <w:t>–</w:t>
      </w:r>
      <w:r>
        <w:t xml:space="preserve">2025 för anslaget 2:20 Luleå tekniska universitet: Forskning och utbildning på forskarnivå besluta om en årlig medlemsavgift till kunskaps- och innovationsplattformen inom råvaror under Europeiska institutet för innovation och teknik (EIT Raw Materials) på högst 1 200 000 kronor: </w:t>
      </w:r>
      <w:r w:rsidRPr="00B64CD7">
        <w:t xml:space="preserve">Den 22 december </w:t>
      </w:r>
      <w:r>
        <w:t xml:space="preserve">2022 </w:t>
      </w:r>
      <w:r w:rsidRPr="00B64CD7">
        <w:t>beslutade regeringen regleringsbrev för budgetåret 2023 avseende Luleå tekniska universitet</w:t>
      </w:r>
      <w:r w:rsidRPr="00256367">
        <w:t>.</w:t>
      </w:r>
      <w:r w:rsidRPr="00406C76">
        <w:t xml:space="preserve"> </w:t>
      </w:r>
      <w:r>
        <w:t>Punkten är inte slutbehandlad.</w:t>
      </w:r>
    </w:p>
    <w:p w14:paraId="55C6B569" w14:textId="77777777" w:rsidR="004B7996" w:rsidRDefault="004B7996" w:rsidP="004B7996">
      <w:pPr>
        <w:pStyle w:val="Brdtextmedindrag"/>
      </w:pPr>
      <w:r>
        <w:t xml:space="preserve">11. bemyndigar regeringen att under 2023 för anslaget 2:65 Särskilda medel till universitet och högskolor besluta om kapitaltillskott på högst </w:t>
      </w:r>
      <w:r w:rsidRPr="00256367">
        <w:t>11</w:t>
      </w:r>
      <w:r>
        <w:t> </w:t>
      </w:r>
      <w:r w:rsidRPr="00256367">
        <w:t>000</w:t>
      </w:r>
      <w:r>
        <w:t xml:space="preserve"> 000 kronor till holdingbolag knutna till universitet för finansiering av idébanksmedel: </w:t>
      </w:r>
      <w:r w:rsidRPr="00FD6593">
        <w:t xml:space="preserve">Den 22 december </w:t>
      </w:r>
      <w:r>
        <w:t xml:space="preserve">2022 </w:t>
      </w:r>
      <w:r w:rsidRPr="00FD6593">
        <w:t xml:space="preserve">beslutade regeringen regleringsbrev för budgetåret 2023 avseende </w:t>
      </w:r>
      <w:r w:rsidRPr="0010436F">
        <w:t xml:space="preserve">Uppsala universitet, Lunds universitet, Göteborgs universitet, Stockholms universitet, Umeå universitet, Linköpings universitet, Karolinska institutet, Kungl. Tekniska högskolan, Luleå tekniska universitet, Karlstads universitet, Linnéuniversitet, Örebro universitet, Mittuniversitetet och regleringsbrev avseende anslagen 2:63 och 2:65 inom utgiftsområde 16 Utbildning och universitetsforskning. </w:t>
      </w:r>
      <w:r>
        <w:t>Punkten är slutbehandlad.</w:t>
      </w:r>
    </w:p>
    <w:p w14:paraId="432A68D1" w14:textId="77777777" w:rsidR="004B7996" w:rsidRDefault="004B7996" w:rsidP="004B7996">
      <w:pPr>
        <w:pStyle w:val="Brdtextmedindrag"/>
      </w:pPr>
      <w:r>
        <w:t xml:space="preserve">12. bemyndigar regeringen att under 2023 för anslaget 3:1 Vetenskapsrådet: Forskning och forskningsinformation besluta om bidrag på högst 1 004 000 000 kronor till European Spallation Source ERIC (ESS): Den </w:t>
      </w:r>
      <w:r w:rsidRPr="005E6A70">
        <w:t xml:space="preserve">22 december </w:t>
      </w:r>
      <w:r>
        <w:t xml:space="preserve">2022 </w:t>
      </w:r>
      <w:r w:rsidRPr="005E6A70">
        <w:t>beslutade regeringen regleringsbrev för budgetåret 2023 avseende</w:t>
      </w:r>
      <w:r>
        <w:t xml:space="preserve"> Vetenskapsrådet. Punkten är slutbehandlad.</w:t>
      </w:r>
    </w:p>
    <w:p w14:paraId="4D03F470" w14:textId="77777777" w:rsidR="004B7996" w:rsidRPr="00212762" w:rsidRDefault="004B7996" w:rsidP="004B7996">
      <w:pPr>
        <w:pStyle w:val="Brdtextmedindrag"/>
      </w:pPr>
      <w:r>
        <w:t xml:space="preserve">13. bemyndigar regeringen att under 2023 för anslaget 3:1 Vetenskapsrådet: Forskning och forskningsinformation besluta om medlemsavgift till det gemensamma företaget för ett europeiskt högpresterande datorsystem (Euro-HPC) på högst 25 000 000 kronor: Den </w:t>
      </w:r>
      <w:r w:rsidRPr="005E6A70">
        <w:t xml:space="preserve">22 december </w:t>
      </w:r>
      <w:r>
        <w:t xml:space="preserve">2022 </w:t>
      </w:r>
      <w:r w:rsidRPr="005E6A70">
        <w:t xml:space="preserve">beslutade regeringen </w:t>
      </w:r>
      <w:r w:rsidRPr="00212762">
        <w:t>regleringsbrev för budgetåret 2023 avseende Vetenskapsrådet.</w:t>
      </w:r>
      <w:r w:rsidRPr="00406C76">
        <w:t xml:space="preserve"> </w:t>
      </w:r>
      <w:r>
        <w:t>Punkten är slutbehandlad.</w:t>
      </w:r>
    </w:p>
    <w:p w14:paraId="2BC556B6" w14:textId="1A7172C9" w:rsidR="004B7996" w:rsidRPr="00212762" w:rsidRDefault="004B7996" w:rsidP="004B7996">
      <w:pPr>
        <w:pStyle w:val="Brdtextmedindrag"/>
      </w:pPr>
      <w:r w:rsidRPr="00ED3181">
        <w:t>14. bemyndigar regeringen att under 2023 ingå ekonomiska åtaganden som inklusive tidigare åtaganden medför behov av framtida anslag på högst de belopp och inom de tidsperioder som regeringen föreslår. Den 22</w:t>
      </w:r>
      <w:r w:rsidR="003A3398">
        <w:t> </w:t>
      </w:r>
      <w:r w:rsidRPr="00ED3181">
        <w:t>december 2022 beslutade regeringen regleringsbrev för budgetåret 2023 avseende Statens skolverk, Specialpedagogiska skolmyndigheten, Skolforskningsinstitutet, Myndigheten för yrkeshögskolan, Vetenskaps</w:t>
      </w:r>
      <w:r w:rsidR="00790DD3">
        <w:softHyphen/>
      </w:r>
      <w:r w:rsidRPr="00ED3181">
        <w:t xml:space="preserve">rådet, Rymdstyrelsen och Universitet och högskolerådet. </w:t>
      </w:r>
      <w:r>
        <w:t>Punkten är slut</w:t>
      </w:r>
      <w:r w:rsidR="00790DD3">
        <w:softHyphen/>
      </w:r>
      <w:r>
        <w:t>behandlad.</w:t>
      </w:r>
    </w:p>
    <w:p w14:paraId="4C9C5EC8" w14:textId="2E9573BB" w:rsidR="004B7996" w:rsidRDefault="004B7996" w:rsidP="004B7996">
      <w:pPr>
        <w:pStyle w:val="Brdtextmedindrag"/>
      </w:pPr>
      <w:r w:rsidRPr="00212762">
        <w:t>Följande punk</w:t>
      </w:r>
      <w:r w:rsidRPr="00ED3181">
        <w:t>ter</w:t>
      </w:r>
      <w:r w:rsidRPr="00212762">
        <w:t xml:space="preserve"> är inte slutbehandlade: Punkt 1 b) 1, 3</w:t>
      </w:r>
      <w:r w:rsidR="006701D8">
        <w:t>–</w:t>
      </w:r>
      <w:r w:rsidR="00AC452D">
        <w:t>1</w:t>
      </w:r>
      <w:r w:rsidRPr="00212762">
        <w:t>0.</w:t>
      </w:r>
    </w:p>
    <w:p w14:paraId="6719B215" w14:textId="1AB19BB8" w:rsidR="00CC0BB0" w:rsidRDefault="00CC0BB0" w:rsidP="00D8019F">
      <w:pPr>
        <w:pStyle w:val="Brdtextmedindrag"/>
        <w:ind w:firstLine="0"/>
      </w:pPr>
    </w:p>
    <w:p w14:paraId="2AAFAE7F" w14:textId="29853A7C" w:rsidR="00F009D3" w:rsidRDefault="00F009D3" w:rsidP="00D8019F">
      <w:pPr>
        <w:pStyle w:val="Brdtextmedindrag"/>
        <w:ind w:firstLine="0"/>
      </w:pPr>
    </w:p>
    <w:p w14:paraId="77217126" w14:textId="77777777" w:rsidR="00F009D3" w:rsidRDefault="00F009D3" w:rsidP="00D8019F">
      <w:pPr>
        <w:pStyle w:val="Brdtextmedindrag"/>
        <w:ind w:firstLine="0"/>
      </w:pPr>
    </w:p>
    <w:p w14:paraId="739E1A93" w14:textId="45881B28" w:rsidR="0074751D" w:rsidRPr="00A73977" w:rsidRDefault="0074751D" w:rsidP="0074751D">
      <w:pPr>
        <w:pStyle w:val="Brdtext"/>
      </w:pPr>
    </w:p>
    <w:p w14:paraId="136E6321" w14:textId="77777777" w:rsidR="0074751D" w:rsidRPr="00216DDC" w:rsidRDefault="0074751D" w:rsidP="0074751D">
      <w:pPr>
        <w:pStyle w:val="Brdtextmedindrag"/>
        <w:sectPr w:rsidR="0074751D" w:rsidRPr="00216DDC" w:rsidSect="00F74809">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4841F384" w14:textId="5A835EDE" w:rsidR="00213753" w:rsidRPr="00A73977" w:rsidRDefault="004C2186" w:rsidP="00213753">
      <w:pPr>
        <w:pStyle w:val="Rubrik2"/>
        <w:spacing w:before="0"/>
      </w:pPr>
      <w:bookmarkStart w:id="396" w:name="_Toc129250747"/>
      <w:r>
        <w:t xml:space="preserve">2.8  </w:t>
      </w:r>
      <w:r w:rsidR="0051518F">
        <w:t>K</w:t>
      </w:r>
      <w:r w:rsidR="00213753" w:rsidRPr="00213753">
        <w:t>limat-</w:t>
      </w:r>
      <w:r w:rsidR="00213753">
        <w:t> </w:t>
      </w:r>
      <w:r w:rsidR="00213753" w:rsidRPr="00213753">
        <w:t>och näringslivsdepartementet</w:t>
      </w:r>
      <w:bookmarkEnd w:id="396"/>
    </w:p>
    <w:p w14:paraId="4AAC9538" w14:textId="00C411F1" w:rsidR="004921CC" w:rsidRPr="00C02681" w:rsidRDefault="004921CC" w:rsidP="004921CC">
      <w:pPr>
        <w:pStyle w:val="Rubrik3utannumrering"/>
        <w:spacing w:before="0"/>
      </w:pPr>
      <w:r>
        <w:t>Äldre riksmöten</w:t>
      </w:r>
    </w:p>
    <w:p w14:paraId="06A66D5B" w14:textId="77777777" w:rsidR="00B95715" w:rsidRPr="00421996" w:rsidRDefault="00B95715" w:rsidP="00421996">
      <w:pPr>
        <w:pStyle w:val="Rubrik4utannumrering"/>
        <w:spacing w:before="0"/>
      </w:pPr>
      <w:r w:rsidRPr="00421996">
        <w:t>Riksmötet 2007/08</w:t>
      </w:r>
    </w:p>
    <w:p w14:paraId="39BDE6D8" w14:textId="7C5A5539" w:rsidR="00B95715" w:rsidRPr="00421996" w:rsidRDefault="00176A4C" w:rsidP="00421996">
      <w:pPr>
        <w:pStyle w:val="Rubrik5utannumrering"/>
        <w:spacing w:before="0"/>
      </w:pPr>
      <w:r>
        <w:t>1</w:t>
      </w:r>
      <w:r w:rsidR="00B95715" w:rsidRPr="00421996">
        <w:t xml:space="preserve">. Rskr. 2007/08:24 </w:t>
      </w:r>
    </w:p>
    <w:p w14:paraId="454DBB71" w14:textId="77777777" w:rsidR="00B95715"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Tilläggsbudget 2 för 2007</w:t>
      </w:r>
    </w:p>
    <w:p w14:paraId="521CC91F" w14:textId="77777777" w:rsidR="00B95715"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2007/08:1, Tilläggsbudget 2, bet. 2007/08:FiU11</w:t>
      </w:r>
    </w:p>
    <w:p w14:paraId="355C99C2" w14:textId="77777777" w:rsidR="00B95715"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color w:val="000000" w:themeColor="text1"/>
          <w:sz w:val="20"/>
        </w:rPr>
      </w:pPr>
      <w:r>
        <w:rPr>
          <w:rFonts w:ascii="Times New Roman" w:hAnsi="Times New Roman"/>
          <w:sz w:val="20"/>
        </w:rPr>
        <w:t xml:space="preserve">Tidigare redovisad, se skr. 2007/08:75 (N 49), 2008/09:75 (N 29), 2009/10:75 (N 24), 2010/11:75 (N 14), 2011/12:75 (N 9), 2012/13:75 (N 7), 2013/14:75 (N 5), 2014/15:75 (N 5), 2015/16:75 (N 4), 2016/17:75 (N 4), </w:t>
      </w:r>
      <w:bookmarkStart w:id="397" w:name="_Hlk534644605"/>
      <w:r>
        <w:rPr>
          <w:rFonts w:ascii="Times New Roman" w:hAnsi="Times New Roman"/>
          <w:sz w:val="20"/>
        </w:rPr>
        <w:t>2017/18:75 (N 4)</w:t>
      </w:r>
      <w:bookmarkEnd w:id="397"/>
      <w:r>
        <w:rPr>
          <w:rFonts w:ascii="Times New Roman" w:hAnsi="Times New Roman"/>
          <w:color w:val="000000" w:themeColor="text1"/>
          <w:sz w:val="20"/>
        </w:rPr>
        <w:t xml:space="preserve">, </w:t>
      </w:r>
      <w:r w:rsidRPr="000F5F80">
        <w:rPr>
          <w:rFonts w:ascii="Times New Roman" w:hAnsi="Times New Roman"/>
          <w:color w:val="000000" w:themeColor="text1"/>
          <w:sz w:val="20"/>
        </w:rPr>
        <w:t xml:space="preserve">2018/19:75 (N </w:t>
      </w:r>
      <w:r>
        <w:rPr>
          <w:rFonts w:ascii="Times New Roman" w:hAnsi="Times New Roman"/>
          <w:color w:val="000000" w:themeColor="text1"/>
          <w:sz w:val="20"/>
        </w:rPr>
        <w:t>4</w:t>
      </w:r>
      <w:r w:rsidRPr="000F5F80">
        <w:rPr>
          <w:rFonts w:ascii="Times New Roman" w:hAnsi="Times New Roman"/>
          <w:color w:val="000000" w:themeColor="text1"/>
          <w:sz w:val="20"/>
        </w:rPr>
        <w:t>)</w:t>
      </w:r>
      <w:r>
        <w:rPr>
          <w:rFonts w:ascii="Times New Roman" w:hAnsi="Times New Roman"/>
          <w:color w:val="000000" w:themeColor="text1"/>
          <w:sz w:val="20"/>
        </w:rPr>
        <w:t xml:space="preserve">, </w:t>
      </w:r>
      <w:r w:rsidRPr="0026229A">
        <w:rPr>
          <w:rFonts w:ascii="Times New Roman" w:hAnsi="Times New Roman"/>
          <w:color w:val="000000" w:themeColor="text1"/>
          <w:sz w:val="20"/>
        </w:rPr>
        <w:t>2019/20:75 (N</w:t>
      </w:r>
      <w:r>
        <w:rPr>
          <w:rFonts w:ascii="Times New Roman" w:hAnsi="Times New Roman"/>
          <w:color w:val="000000" w:themeColor="text1"/>
          <w:sz w:val="20"/>
        </w:rPr>
        <w:t> 2</w:t>
      </w:r>
      <w:r w:rsidRPr="0026229A">
        <w:rPr>
          <w:rFonts w:ascii="Times New Roman" w:hAnsi="Times New Roman"/>
          <w:color w:val="000000" w:themeColor="text1"/>
          <w:sz w:val="20"/>
        </w:rPr>
        <w:t>)</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2</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w:t>
      </w:r>
      <w:r w:rsidRPr="008F5969">
        <w:rPr>
          <w:rFonts w:ascii="Times New Roman" w:hAnsi="Times New Roman"/>
          <w:color w:val="000000" w:themeColor="text1"/>
          <w:sz w:val="20"/>
        </w:rPr>
        <w:t xml:space="preserve">:75 (N </w:t>
      </w:r>
      <w:r>
        <w:rPr>
          <w:rFonts w:ascii="Times New Roman" w:hAnsi="Times New Roman"/>
          <w:color w:val="000000" w:themeColor="text1"/>
          <w:sz w:val="20"/>
        </w:rPr>
        <w:t>2</w:t>
      </w:r>
      <w:r w:rsidRPr="008F5969">
        <w:rPr>
          <w:rFonts w:ascii="Times New Roman" w:hAnsi="Times New Roman"/>
          <w:color w:val="000000" w:themeColor="text1"/>
          <w:sz w:val="20"/>
        </w:rPr>
        <w:t>)</w:t>
      </w:r>
      <w:r>
        <w:rPr>
          <w:rFonts w:ascii="Times New Roman" w:hAnsi="Times New Roman"/>
          <w:color w:val="000000" w:themeColor="text1"/>
          <w:sz w:val="20"/>
        </w:rPr>
        <w:t>.</w:t>
      </w:r>
    </w:p>
    <w:p w14:paraId="3C8365BE" w14:textId="2BAD9B7E" w:rsidR="00B95715" w:rsidRDefault="00B95715" w:rsidP="00B95715">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inte slutbehandlad.</w:t>
      </w:r>
      <w:r w:rsidR="00125AE2">
        <w:rPr>
          <w:rFonts w:ascii="Times New Roman" w:hAnsi="Times New Roman"/>
          <w:sz w:val="20"/>
        </w:rPr>
        <w:t xml:space="preserve"> </w:t>
      </w:r>
    </w:p>
    <w:p w14:paraId="17E301B1" w14:textId="77777777" w:rsidR="00B95715"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AC4AAB4" w14:textId="77777777" w:rsidR="00B95715" w:rsidRDefault="00B95715" w:rsidP="00B9571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Punkt 9 om </w:t>
      </w:r>
      <w:r>
        <w:rPr>
          <w:rFonts w:ascii="Times New Roman" w:hAnsi="Times New Roman"/>
          <w:i/>
          <w:sz w:val="20"/>
        </w:rPr>
        <w:t>låneram för civila flygutvecklingsprojekt</w:t>
      </w:r>
      <w:r>
        <w:rPr>
          <w:rFonts w:ascii="Times New Roman" w:hAnsi="Times New Roman"/>
          <w:sz w:val="20"/>
        </w:rPr>
        <w:t>: Diskussioner har ägt rum sedan 2007 med Saab AB och Volvo Aero Corporation (Volvo Aero) om statlig delfinansiering för utveckling av eventuella ytterligare civila flygindustriprojekt med miljöinriktning, bl.a. inom ramen för Airbus</w:t>
      </w:r>
      <w:r>
        <w:rPr>
          <w:rFonts w:ascii="Times New Roman" w:hAnsi="Times New Roman"/>
          <w:sz w:val="20"/>
        </w:rPr>
        <w:softHyphen/>
        <w:t>sam</w:t>
      </w:r>
      <w:r>
        <w:rPr>
          <w:rFonts w:ascii="Times New Roman" w:hAnsi="Times New Roman"/>
          <w:sz w:val="20"/>
        </w:rPr>
        <w:softHyphen/>
        <w:t xml:space="preserve">arbetet. </w:t>
      </w:r>
    </w:p>
    <w:p w14:paraId="65D5BF90" w14:textId="77777777" w:rsidR="00B95715"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Regeringen uppdrog den 3 juli 2008 åt </w:t>
      </w:r>
      <w:bookmarkStart w:id="398" w:name="_Hlk92920028"/>
      <w:r>
        <w:rPr>
          <w:rFonts w:ascii="Times New Roman" w:hAnsi="Times New Roman"/>
          <w:sz w:val="20"/>
        </w:rPr>
        <w:t>Riksgälds</w:t>
      </w:r>
      <w:r>
        <w:rPr>
          <w:rFonts w:ascii="Times New Roman" w:hAnsi="Times New Roman"/>
          <w:sz w:val="20"/>
        </w:rPr>
        <w:softHyphen/>
        <w:t>kontoret</w:t>
      </w:r>
      <w:bookmarkEnd w:id="398"/>
      <w:r>
        <w:rPr>
          <w:rFonts w:ascii="Times New Roman" w:hAnsi="Times New Roman"/>
          <w:sz w:val="20"/>
        </w:rPr>
        <w:t xml:space="preserve"> att förhandla med Volvo Aero i syfte att uppnå förslag till ett avtal med företaget om delfinansiering av företagets utvecklings</w:t>
      </w:r>
      <w:r>
        <w:rPr>
          <w:rFonts w:ascii="Times New Roman" w:hAnsi="Times New Roman"/>
          <w:sz w:val="20"/>
        </w:rPr>
        <w:softHyphen/>
        <w:t>investeringar i flyg</w:t>
      </w:r>
      <w:r>
        <w:rPr>
          <w:rFonts w:ascii="Times New Roman" w:hAnsi="Times New Roman"/>
          <w:sz w:val="20"/>
        </w:rPr>
        <w:softHyphen/>
        <w:t>motorprojektet Trent XWB. Sedan Riksgälds</w:t>
      </w:r>
      <w:r>
        <w:rPr>
          <w:rFonts w:ascii="Times New Roman" w:hAnsi="Times New Roman"/>
          <w:sz w:val="20"/>
        </w:rPr>
        <w:softHyphen/>
        <w:t>kontoret</w:t>
      </w:r>
      <w:r w:rsidDel="00E334AA">
        <w:rPr>
          <w:rFonts w:ascii="Times New Roman" w:hAnsi="Times New Roman"/>
          <w:sz w:val="20"/>
        </w:rPr>
        <w:t xml:space="preserve"> </w:t>
      </w:r>
      <w:r>
        <w:rPr>
          <w:rFonts w:ascii="Times New Roman" w:hAnsi="Times New Roman"/>
          <w:sz w:val="20"/>
        </w:rPr>
        <w:t>i mars 2009 över</w:t>
      </w:r>
      <w:r>
        <w:rPr>
          <w:rFonts w:ascii="Times New Roman" w:hAnsi="Times New Roman"/>
          <w:sz w:val="20"/>
        </w:rPr>
        <w:softHyphen/>
        <w:t>lämnat ett sådant förslag, har regeringen den 18 januari 2010 anmält ärendet till Europeiska kommissionen för prövning enligt unionsbestäm</w:t>
      </w:r>
      <w:r>
        <w:rPr>
          <w:rFonts w:ascii="Times New Roman" w:hAnsi="Times New Roman"/>
          <w:sz w:val="20"/>
        </w:rPr>
        <w:softHyphen/>
        <w:t>melserna om statsstöd. Sedan kommissionen godkänt förslaget uppdrog regeringen den 3 mars 2011 åt Riksgälds</w:t>
      </w:r>
      <w:r>
        <w:rPr>
          <w:rFonts w:ascii="Times New Roman" w:hAnsi="Times New Roman"/>
          <w:sz w:val="20"/>
        </w:rPr>
        <w:softHyphen/>
        <w:t>kontoret</w:t>
      </w:r>
      <w:r w:rsidDel="00E334AA">
        <w:rPr>
          <w:rFonts w:ascii="Times New Roman" w:hAnsi="Times New Roman"/>
          <w:sz w:val="20"/>
        </w:rPr>
        <w:t xml:space="preserve"> </w:t>
      </w:r>
      <w:r>
        <w:rPr>
          <w:rFonts w:ascii="Times New Roman" w:hAnsi="Times New Roman"/>
          <w:sz w:val="20"/>
        </w:rPr>
        <w:t xml:space="preserve">att för statens del teckna avtal med Volvo Aero gällande Trent XWB. </w:t>
      </w:r>
    </w:p>
    <w:p w14:paraId="5422E109" w14:textId="77777777" w:rsidR="00B95715"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Efter en ansökan från Volvo Aero uppdrog regeringen den 26 maj 2011 åt Riksgälds</w:t>
      </w:r>
      <w:r>
        <w:rPr>
          <w:rFonts w:ascii="Times New Roman" w:hAnsi="Times New Roman"/>
          <w:sz w:val="20"/>
        </w:rPr>
        <w:softHyphen/>
        <w:t>kontoret</w:t>
      </w:r>
      <w:r w:rsidDel="00E334AA">
        <w:rPr>
          <w:rFonts w:ascii="Times New Roman" w:hAnsi="Times New Roman"/>
          <w:sz w:val="20"/>
        </w:rPr>
        <w:t xml:space="preserve"> </w:t>
      </w:r>
      <w:r>
        <w:rPr>
          <w:rFonts w:ascii="Times New Roman" w:hAnsi="Times New Roman"/>
          <w:sz w:val="20"/>
        </w:rPr>
        <w:t>att förhandla med Volvo Aero i syfte att uppnå för</w:t>
      </w:r>
      <w:r>
        <w:rPr>
          <w:rFonts w:ascii="Times New Roman" w:hAnsi="Times New Roman"/>
          <w:sz w:val="20"/>
        </w:rPr>
        <w:softHyphen/>
        <w:t>slag till ett avtal med företaget om delfinansiering av företagets utveck</w:t>
      </w:r>
      <w:r>
        <w:rPr>
          <w:rFonts w:ascii="Times New Roman" w:hAnsi="Times New Roman"/>
          <w:sz w:val="20"/>
        </w:rPr>
        <w:softHyphen/>
        <w:t>lings</w:t>
      </w:r>
      <w:r>
        <w:rPr>
          <w:rFonts w:ascii="Times New Roman" w:hAnsi="Times New Roman"/>
          <w:sz w:val="20"/>
        </w:rPr>
        <w:softHyphen/>
        <w:t>inve</w:t>
      </w:r>
      <w:r>
        <w:rPr>
          <w:rFonts w:ascii="Times New Roman" w:hAnsi="Times New Roman"/>
          <w:sz w:val="20"/>
        </w:rPr>
        <w:softHyphen/>
        <w:t xml:space="preserve">steringar i flygmotorprojektet Pratt &amp; Whitney PW1100G, men Volvo Aero drog tillbaka sin ansökan. </w:t>
      </w:r>
    </w:p>
    <w:p w14:paraId="591FFB6C" w14:textId="77777777" w:rsidR="00B95715" w:rsidRDefault="00B95715" w:rsidP="00B9571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Avseende royaltylånet för flygmotorprojektet GEnx angav Riksgälds</w:t>
      </w:r>
      <w:r>
        <w:rPr>
          <w:rFonts w:ascii="Times New Roman" w:hAnsi="Times New Roman"/>
          <w:sz w:val="20"/>
        </w:rPr>
        <w:softHyphen/>
        <w:t>kontoret</w:t>
      </w:r>
      <w:r w:rsidDel="00E334AA">
        <w:rPr>
          <w:rFonts w:ascii="Times New Roman" w:hAnsi="Times New Roman"/>
          <w:sz w:val="20"/>
        </w:rPr>
        <w:t xml:space="preserve"> </w:t>
      </w:r>
      <w:r>
        <w:rPr>
          <w:rFonts w:ascii="Times New Roman" w:hAnsi="Times New Roman"/>
          <w:sz w:val="20"/>
        </w:rPr>
        <w:t>i en skrivelse till regeringen daterad den 23 september 2011 att lånesumman bör återbetalas delvis. Detta sedan Volvo Aero meddelat sin avsikt att ingå avtal med General Electric om förändringar i bolagens ansvarsfördelning i projektet. Europeiska kom</w:t>
      </w:r>
      <w:r>
        <w:rPr>
          <w:rFonts w:ascii="Times New Roman" w:hAnsi="Times New Roman"/>
          <w:sz w:val="20"/>
        </w:rPr>
        <w:softHyphen/>
        <w:t>missionen har i skrivelse den 21 september 2011 anfört att de före</w:t>
      </w:r>
      <w:r>
        <w:rPr>
          <w:rFonts w:ascii="Times New Roman" w:hAnsi="Times New Roman"/>
          <w:sz w:val="20"/>
        </w:rPr>
        <w:softHyphen/>
        <w:t>slagna förändringarna är i linje med villkoren i kom</w:t>
      </w:r>
      <w:r>
        <w:rPr>
          <w:rFonts w:ascii="Times New Roman" w:hAnsi="Times New Roman"/>
          <w:sz w:val="20"/>
        </w:rPr>
        <w:softHyphen/>
        <w:t>missionens beslut. Rege</w:t>
      </w:r>
      <w:r>
        <w:rPr>
          <w:rFonts w:ascii="Times New Roman" w:hAnsi="Times New Roman"/>
          <w:sz w:val="20"/>
        </w:rPr>
        <w:softHyphen/>
        <w:t>ringen uppdrog åt Riksgälds</w:t>
      </w:r>
      <w:r>
        <w:rPr>
          <w:rFonts w:ascii="Times New Roman" w:hAnsi="Times New Roman"/>
          <w:sz w:val="20"/>
        </w:rPr>
        <w:softHyphen/>
        <w:t>kontoret att ingå tilläggsavtal med Volvo Aero i huvudsaklig överenstäm</w:t>
      </w:r>
      <w:r>
        <w:rPr>
          <w:rFonts w:ascii="Times New Roman" w:hAnsi="Times New Roman"/>
          <w:sz w:val="20"/>
        </w:rPr>
        <w:softHyphen/>
        <w:t>melse med innehållet i det för</w:t>
      </w:r>
      <w:r>
        <w:rPr>
          <w:rFonts w:ascii="Times New Roman" w:hAnsi="Times New Roman"/>
          <w:sz w:val="20"/>
        </w:rPr>
        <w:softHyphen/>
        <w:t>slag som Riksgälds</w:t>
      </w:r>
      <w:r>
        <w:rPr>
          <w:rFonts w:ascii="Times New Roman" w:hAnsi="Times New Roman"/>
          <w:sz w:val="20"/>
        </w:rPr>
        <w:softHyphen/>
        <w:t>kontoret</w:t>
      </w:r>
      <w:r w:rsidDel="00E334AA">
        <w:rPr>
          <w:rFonts w:ascii="Times New Roman" w:hAnsi="Times New Roman"/>
          <w:sz w:val="20"/>
        </w:rPr>
        <w:t xml:space="preserve"> </w:t>
      </w:r>
      <w:r>
        <w:rPr>
          <w:rFonts w:ascii="Times New Roman" w:hAnsi="Times New Roman"/>
          <w:sz w:val="20"/>
        </w:rPr>
        <w:t>överlämnade den 23 september 2011 vad gällde GEnx. Volvo Aero åter</w:t>
      </w:r>
      <w:r>
        <w:rPr>
          <w:rFonts w:ascii="Times New Roman" w:hAnsi="Times New Roman"/>
          <w:sz w:val="20"/>
        </w:rPr>
        <w:softHyphen/>
        <w:t>betalde 103,6 miljoner kronor i slutet av oktober 2011. Volvo Aero uppgick hösten 2012 i den brittiska koncernen GKN Aero</w:t>
      </w:r>
      <w:r>
        <w:rPr>
          <w:rFonts w:ascii="Times New Roman" w:hAnsi="Times New Roman"/>
          <w:sz w:val="20"/>
        </w:rPr>
        <w:softHyphen/>
        <w:t xml:space="preserve">space (GKN). </w:t>
      </w:r>
    </w:p>
    <w:p w14:paraId="3AFD4051" w14:textId="177C6513" w:rsidR="00B95715" w:rsidRDefault="00B95715" w:rsidP="00B95715">
      <w:pPr>
        <w:pStyle w:val="Brdtextmedindrag"/>
        <w:rPr>
          <w:rFonts w:eastAsiaTheme="minorHAnsi" w:cstheme="minorBidi"/>
          <w:b/>
          <w:szCs w:val="22"/>
        </w:rPr>
      </w:pPr>
      <w:r>
        <w:t>I maj 2018 skickade GKN en förfrågan till Riksgälds</w:t>
      </w:r>
      <w:r>
        <w:softHyphen/>
        <w:t>kontoret</w:t>
      </w:r>
      <w:r w:rsidDel="00E334AA">
        <w:t xml:space="preserve"> </w:t>
      </w:r>
      <w:r>
        <w:t>om att lösa avtalet om royaltylånet för GEnx. I en skrivelse till regeringen daterad den 25 juni 2020 hemställde GKN om att regeringen skulle godta en ändring av avtalet om royaltylånet avseende storleken på den royalty som GKN kvartalsvis erlägger till Riksgälds</w:t>
      </w:r>
      <w:r>
        <w:softHyphen/>
        <w:t>kontoret. I juni 2021 återkallade GKN skriftligen denna hemställan. Punkten är inte slutbehandlad.</w:t>
      </w:r>
    </w:p>
    <w:p w14:paraId="59E562A1" w14:textId="5302A768" w:rsidR="004921CC" w:rsidRPr="00C35936" w:rsidRDefault="004921CC" w:rsidP="00C35936">
      <w:pPr>
        <w:pStyle w:val="Rubrik4utannumrering"/>
      </w:pPr>
      <w:r w:rsidRPr="00C35936">
        <w:t>Riksmötet 2009/10</w:t>
      </w:r>
    </w:p>
    <w:p w14:paraId="500599CC" w14:textId="5793610E" w:rsidR="004921CC" w:rsidRDefault="00176A4C" w:rsidP="004921CC">
      <w:pPr>
        <w:pStyle w:val="Rubrik5utannumrering"/>
        <w:spacing w:before="0"/>
      </w:pPr>
      <w:r>
        <w:t>2</w:t>
      </w:r>
      <w:r w:rsidR="004921CC">
        <w:t>. Rskr. 2009/10:223</w:t>
      </w:r>
    </w:p>
    <w:p w14:paraId="01EA02C0" w14:textId="77777777" w:rsidR="004921CC" w:rsidRDefault="004921CC" w:rsidP="004921CC">
      <w:pPr>
        <w:pStyle w:val="Brdtext"/>
        <w:jc w:val="left"/>
      </w:pPr>
      <w:r>
        <w:t>Sveriges hantering av utsläppsrätter</w:t>
      </w:r>
    </w:p>
    <w:p w14:paraId="097838D9" w14:textId="77777777" w:rsidR="004921CC" w:rsidRDefault="004921CC" w:rsidP="004921CC">
      <w:pPr>
        <w:pStyle w:val="Brdtext"/>
        <w:jc w:val="left"/>
      </w:pPr>
      <w:r>
        <w:t>Riksrevisionens styrelses redogörelse om utsläppsrätter (2009/10:RRS16), bet. 2009/10:MJU21</w:t>
      </w:r>
    </w:p>
    <w:p w14:paraId="6429A00B" w14:textId="77777777" w:rsidR="004921CC" w:rsidRDefault="004921CC" w:rsidP="004921CC">
      <w:pPr>
        <w:pStyle w:val="Brdtext"/>
        <w:jc w:val="left"/>
      </w:pPr>
      <w:r>
        <w:t>Tidigare redovisad, se skr. 2010/11:75 (M 10), 2011/12:75 (M 2), 2012/13:75 (M 2), 2013/14:75 (M 1), 2014/15:75 (M 2), 2015/16:75 (M 2), 2016/17:75 (M 1), 2017/18:75 (M 1), 2018/19:75 (M 1), 2019/20:75 (M 1), 2020/21:75 (M 1) och 2021/22:75 (M 1).</w:t>
      </w:r>
    </w:p>
    <w:p w14:paraId="2BEDB435" w14:textId="0A326632" w:rsidR="004921CC" w:rsidRPr="00786AE1" w:rsidRDefault="004921CC" w:rsidP="004921CC">
      <w:pPr>
        <w:pStyle w:val="Brdtext"/>
        <w:jc w:val="left"/>
        <w:rPr>
          <w:b/>
          <w:bCs/>
        </w:rPr>
      </w:pPr>
      <w:r>
        <w:t xml:space="preserve">Skrivelsen är </w:t>
      </w:r>
      <w:r w:rsidRPr="00D515F4">
        <w:t>inte</w:t>
      </w:r>
      <w:r>
        <w:t xml:space="preserve"> slutbehandlad.</w:t>
      </w:r>
      <w:r w:rsidRPr="005D5DCB">
        <w:t xml:space="preserve"> </w:t>
      </w:r>
    </w:p>
    <w:p w14:paraId="59272739" w14:textId="77777777" w:rsidR="004921CC" w:rsidRPr="00786AE1" w:rsidRDefault="004921CC" w:rsidP="004921CC">
      <w:pPr>
        <w:pStyle w:val="Brdtextmedindrag"/>
        <w:rPr>
          <w:b/>
          <w:bCs/>
        </w:rPr>
      </w:pPr>
    </w:p>
    <w:p w14:paraId="4E18AAF8" w14:textId="77777777" w:rsidR="004921CC" w:rsidRDefault="004921CC" w:rsidP="004921CC">
      <w:pPr>
        <w:pStyle w:val="Brdtext"/>
        <w:jc w:val="left"/>
      </w:pPr>
      <w:r>
        <w:rPr>
          <w:i/>
        </w:rPr>
        <w:t>Hanteringen av utsläppsrätter</w:t>
      </w:r>
      <w:r>
        <w:t>*: Riksdagen har tillkännagett för regering</w:t>
      </w:r>
      <w:r>
        <w:softHyphen/>
        <w:t>en vad utskottet anför om hantering och redovisning av överskottet av ut</w:t>
      </w:r>
      <w:r>
        <w:softHyphen/>
        <w:t xml:space="preserve">släppsrätter (bet. 2009/10:MJU21 s. 11). </w:t>
      </w:r>
    </w:p>
    <w:p w14:paraId="2363D033" w14:textId="77777777" w:rsidR="004921CC" w:rsidRDefault="004921CC" w:rsidP="004921CC">
      <w:pPr>
        <w:pStyle w:val="Brdtextmedindrag"/>
      </w:pPr>
      <w:r>
        <w:t>Regeringen redovisade i budgetproposi</w:t>
      </w:r>
      <w:r>
        <w:softHyphen/>
        <w:t>tionen för 2015 (prop. 2014/15:1 utg.omr. 20 s. 90) en beräkning av storleken på det för</w:t>
      </w:r>
      <w:r>
        <w:softHyphen/>
        <w:t>väntade överskottet av tilldelat utsläppsutrymme från första åtagande</w:t>
      </w:r>
      <w:r>
        <w:softHyphen/>
        <w:t>perio</w:t>
      </w:r>
      <w:r>
        <w:softHyphen/>
        <w:t>den under Kyoto</w:t>
      </w:r>
      <w:r>
        <w:softHyphen/>
        <w:t>proto</w:t>
      </w:r>
      <w:r>
        <w:softHyphen/>
        <w:t>kollet till FN:s ramkonvention för klimat</w:t>
      </w:r>
      <w:r>
        <w:softHyphen/>
        <w:t>förändringar. Rege</w:t>
      </w:r>
      <w:r>
        <w:softHyphen/>
        <w:t>ringen redovisade även sin bedömning att ett värde för överskottet inte kan beräknas. I budgetpropositionen begärde regeringen vidare riks</w:t>
      </w:r>
      <w:r>
        <w:softHyphen/>
        <w:t>dagens be</w:t>
      </w:r>
      <w:r>
        <w:softHyphen/>
        <w:t>myndigande att annullera det överskott av tilldelat utsläpps</w:t>
      </w:r>
      <w:r>
        <w:softHyphen/>
        <w:t>utrymme som inte behövdes för att uppfylla Sveriges åtagande under Kyotoprotokollets första åtagandeperiod, vilket bifölls av riks</w:t>
      </w:r>
      <w:r>
        <w:softHyphen/>
        <w:t>dagen (bet. 2014/15:MJU1, rskr. 2014/15:81). Den tilldelade mängden utsläpps</w:t>
      </w:r>
      <w:r>
        <w:softHyphen/>
        <w:t>ut</w:t>
      </w:r>
      <w:r>
        <w:softHyphen/>
        <w:t>rymme utgjorde huvuddelen av Sveriges innehav av utsläpps</w:t>
      </w:r>
      <w:r>
        <w:softHyphen/>
        <w:t>rätter. Vid avräkningen och re</w:t>
      </w:r>
      <w:r>
        <w:softHyphen/>
        <w:t>do</w:t>
      </w:r>
      <w:r>
        <w:softHyphen/>
        <w:t>visningen av Sveriges åtagande till FN av första åtagandeperioden annullerades det överskott av tilldelad mängd utsläpps</w:t>
      </w:r>
      <w:r>
        <w:softHyphen/>
        <w:t>ut</w:t>
      </w:r>
      <w:r>
        <w:softHyphen/>
        <w:t>rymme som Sverige förfogar över och som inte behövs för att uppfylla åtagandet i en</w:t>
      </w:r>
      <w:r>
        <w:softHyphen/>
        <w:t>lighet med riksdagens bemyndigande. I propo</w:t>
      </w:r>
      <w:r>
        <w:softHyphen/>
        <w:t>sitionen God</w:t>
      </w:r>
      <w:r>
        <w:softHyphen/>
      </w:r>
      <w:r>
        <w:rPr>
          <w:spacing w:val="-2"/>
        </w:rPr>
        <w:t>kän</w:t>
      </w:r>
      <w:r>
        <w:rPr>
          <w:spacing w:val="-2"/>
        </w:rPr>
        <w:softHyphen/>
        <w:t>nanden för Kyotoprotokollets andra åtagandeperiod (prop. 2014/15:81)</w:t>
      </w:r>
      <w:r>
        <w:t xml:space="preserve"> har rege</w:t>
      </w:r>
      <w:r>
        <w:softHyphen/>
        <w:t>ringen redovisat hur Sverige kan fullgöra sitt åtagande under Kyoto</w:t>
      </w:r>
      <w:r>
        <w:softHyphen/>
        <w:t>proto</w:t>
      </w:r>
      <w:r>
        <w:softHyphen/>
        <w:t>kollets första åtagandeperiod och hur huvud</w:t>
      </w:r>
      <w:r>
        <w:softHyphen/>
        <w:t>delen av det samlade över</w:t>
      </w:r>
      <w:r>
        <w:softHyphen/>
        <w:t>skottet av Kyotoenheter hanteras. Riksd</w:t>
      </w:r>
      <w:r>
        <w:rPr>
          <w:spacing w:val="-4"/>
        </w:rPr>
        <w:t>agen biföll den 27 maj 2015 rege</w:t>
      </w:r>
      <w:r>
        <w:rPr>
          <w:spacing w:val="-4"/>
        </w:rPr>
        <w:softHyphen/>
        <w:t>ringens för</w:t>
      </w:r>
      <w:r>
        <w:rPr>
          <w:spacing w:val="-4"/>
        </w:rPr>
        <w:softHyphen/>
        <w:t>slag i propositionen 2014/15:81</w:t>
      </w:r>
      <w:r>
        <w:t xml:space="preserve"> (bet. 2014/15:MJU13, rskr. 2014/15:202). Under hösten 2015 utarbetades för</w:t>
      </w:r>
      <w:r>
        <w:softHyphen/>
        <w:t>slag till regerings</w:t>
      </w:r>
      <w:r>
        <w:softHyphen/>
        <w:t>beslut för uppdrag till Statens energimyndighet att genom</w:t>
      </w:r>
      <w:r>
        <w:softHyphen/>
        <w:t>föra de förslag i proposition 2014/15:81 som riksdagen har behandlat. Regeringsbeslut togs den 22 ok</w:t>
      </w:r>
      <w:r>
        <w:softHyphen/>
        <w:t>to</w:t>
      </w:r>
      <w:r>
        <w:softHyphen/>
        <w:t>ber 2015 och Statens energimyndighet ge</w:t>
      </w:r>
      <w:r>
        <w:softHyphen/>
        <w:t>nomförde full</w:t>
      </w:r>
      <w:r>
        <w:softHyphen/>
        <w:t>göran</w:t>
      </w:r>
      <w:r>
        <w:softHyphen/>
        <w:t xml:space="preserve">de och annullering av alla tilldelade utsläppsenheter den 3 november 2015. </w:t>
      </w:r>
    </w:p>
    <w:p w14:paraId="473701C7" w14:textId="77777777" w:rsidR="004921CC" w:rsidRDefault="004921CC" w:rsidP="004921CC">
      <w:pPr>
        <w:pStyle w:val="Brdtextmedindrag"/>
      </w:pPr>
      <w:r>
        <w:t>Regeringen begärde i budgetpropositionen för 2017 (prop. 2016/17:1 utg.omr. 20 s. 9 och 96–97) riksdagens bemyndigande att annullera även Sveriges innehav av förvärvade Kyotoenheter från Kyotoprotokol</w:t>
      </w:r>
      <w:r>
        <w:softHyphen/>
        <w:t>lets första åtagandeperiod. Det gäller Kyotoenheter som Sverige har för</w:t>
      </w:r>
      <w:r>
        <w:softHyphen/>
        <w:t>värvat från klimatprojekt utomlands genom Programmet för interna</w:t>
      </w:r>
      <w:r>
        <w:softHyphen/>
        <w:t>tionella kli</w:t>
      </w:r>
      <w:r>
        <w:softHyphen/>
        <w:t>mat</w:t>
      </w:r>
      <w:r>
        <w:softHyphen/>
        <w:t>insatser som finansieras genom anslag 1:12. Riksdagen bi</w:t>
      </w:r>
      <w:r>
        <w:softHyphen/>
        <w:t>föll rege</w:t>
      </w:r>
      <w:r>
        <w:softHyphen/>
        <w:t xml:space="preserve">ringens begäran. </w:t>
      </w:r>
    </w:p>
    <w:p w14:paraId="244C138D" w14:textId="699D986D" w:rsidR="004921CC" w:rsidRDefault="004921CC" w:rsidP="004921CC">
      <w:pPr>
        <w:pStyle w:val="Brdtextmedindrag"/>
      </w:pPr>
      <w:r>
        <w:t>Regeringen beslutade den 30 mars 2017 att uppdra åt Statens energi</w:t>
      </w:r>
      <w:r>
        <w:softHyphen/>
        <w:t>myndighet att genomföra annulleringen av Sveriges resterande innehav av Kyotoenheter från Kyotoprotokollets första åtagandeperiod. Energi</w:t>
      </w:r>
      <w:r>
        <w:softHyphen/>
        <w:t>myndigheten redovisade upp</w:t>
      </w:r>
      <w:r>
        <w:softHyphen/>
        <w:t>draget den 23 maj 2017. Regeringen före</w:t>
      </w:r>
      <w:r>
        <w:softHyphen/>
        <w:t xml:space="preserve">slog i budgetpropositionen för 2018 (prop. 2017/18:1 utg.omr. 20 s. 108) att annullera de Kyotoenheter </w:t>
      </w:r>
      <w:r>
        <w:rPr>
          <w:rFonts w:eastAsiaTheme="minorHAnsi"/>
        </w:rPr>
        <w:t>som har genererats under Kyoto</w:t>
      </w:r>
      <w:r>
        <w:rPr>
          <w:rFonts w:eastAsiaTheme="minorHAnsi"/>
        </w:rPr>
        <w:softHyphen/>
        <w:t>protokollets andra åtagandeperiod och som har levererats under 2013–2016. Kyotoen</w:t>
      </w:r>
      <w:r>
        <w:rPr>
          <w:rFonts w:eastAsiaTheme="minorHAnsi"/>
        </w:rPr>
        <w:softHyphen/>
        <w:t>heter</w:t>
      </w:r>
      <w:r>
        <w:rPr>
          <w:rFonts w:eastAsiaTheme="minorHAnsi"/>
        </w:rPr>
        <w:softHyphen/>
        <w:t>na har förvärvats genom Sveriges program för inter</w:t>
      </w:r>
      <w:r>
        <w:rPr>
          <w:rFonts w:eastAsiaTheme="minorHAnsi"/>
        </w:rPr>
        <w:softHyphen/>
        <w:t>nationella klimat</w:t>
      </w:r>
      <w:r>
        <w:rPr>
          <w:rFonts w:eastAsiaTheme="minorHAnsi"/>
        </w:rPr>
        <w:softHyphen/>
        <w:t>insatser.</w:t>
      </w:r>
    </w:p>
    <w:p w14:paraId="1596BD0D" w14:textId="77777777" w:rsidR="004921CC" w:rsidRDefault="004921CC" w:rsidP="004921CC">
      <w:pPr>
        <w:pStyle w:val="Brdtextmedindrag"/>
      </w:pPr>
      <w:r>
        <w:t>Regeringen uppdrog den 29 mars 2018 åt Statens energimyndighet att annullera de utsläppsenheter som har för</w:t>
      </w:r>
      <w:r>
        <w:softHyphen/>
        <w:t>värvats under Kyotoprotokollet genom Sveriges program för inter</w:t>
      </w:r>
      <w:r>
        <w:softHyphen/>
        <w:t>na</w:t>
      </w:r>
      <w:r>
        <w:softHyphen/>
        <w:t>tionella klimatinsatser. Beslutet avser de utsläppsenheter som har gene</w:t>
      </w:r>
      <w:r>
        <w:softHyphen/>
        <w:t>rerats under Kyotoprotokollets första åtagandeperiod samt de som gene</w:t>
      </w:r>
      <w:r>
        <w:softHyphen/>
        <w:t>rerats under den andra åtagande</w:t>
      </w:r>
      <w:r>
        <w:softHyphen/>
        <w:t xml:space="preserve">perioden och har levererats till och med 2016. </w:t>
      </w:r>
    </w:p>
    <w:p w14:paraId="52DF515F" w14:textId="77777777" w:rsidR="004921CC" w:rsidRDefault="004921CC" w:rsidP="004921CC">
      <w:pPr>
        <w:pStyle w:val="Brdtextmedindrag"/>
      </w:pPr>
      <w:r>
        <w:t>Statens energimyndighet redovisade den 28 maj 2018 att uppdraget om att annullera de utsläppsenheter som har genererats under Kyotoproto</w:t>
      </w:r>
      <w:r>
        <w:softHyphen/>
        <w:t>kollets första åtagandeperiod samt de som genererats under den andra åtagande</w:t>
      </w:r>
      <w:r>
        <w:softHyphen/>
        <w:t>perioden och har levererats till och med 2016 var genomfört.</w:t>
      </w:r>
    </w:p>
    <w:p w14:paraId="5C418573" w14:textId="7177D461" w:rsidR="004921CC" w:rsidRDefault="004921CC" w:rsidP="004921CC">
      <w:pPr>
        <w:pStyle w:val="Brdtextmedindrag"/>
      </w:pPr>
      <w:r w:rsidRPr="00E87BE2">
        <w:t>Rege</w:t>
      </w:r>
      <w:r>
        <w:softHyphen/>
      </w:r>
      <w:r w:rsidRPr="00B0102F">
        <w:rPr>
          <w:spacing w:val="-2"/>
        </w:rPr>
        <w:t>ringen föreslog i budgetpropositionen för 2020 (prop. 2019/20:1 utg.omr. 20</w:t>
      </w:r>
      <w:r w:rsidRPr="00E87BE2">
        <w:t xml:space="preserve"> s.</w:t>
      </w:r>
      <w:r>
        <w:t> </w:t>
      </w:r>
      <w:r w:rsidRPr="00E87BE2">
        <w:t>98) att annullera de Kyotoenheter som har genererats under Kyotoprotokollets andra åtagandeperiod och som har levererats under 2017</w:t>
      </w:r>
      <w:r>
        <w:t xml:space="preserve"> och </w:t>
      </w:r>
      <w:r w:rsidRPr="00E87BE2">
        <w:t>2018. Riks</w:t>
      </w:r>
      <w:r>
        <w:softHyphen/>
      </w:r>
      <w:r w:rsidRPr="00E87BE2">
        <w:t xml:space="preserve">dagen </w:t>
      </w:r>
      <w:r>
        <w:t>beslutade i enlighet med</w:t>
      </w:r>
      <w:r w:rsidRPr="00E87BE2">
        <w:t xml:space="preserve"> rege</w:t>
      </w:r>
      <w:r>
        <w:softHyphen/>
      </w:r>
      <w:r w:rsidRPr="00E87BE2">
        <w:t xml:space="preserve">ringens </w:t>
      </w:r>
      <w:r>
        <w:t>förslag (bet. 2019/20:MJU1, rskr. 2019/20:122)</w:t>
      </w:r>
      <w:r w:rsidR="00CA1B78">
        <w:t>.</w:t>
      </w:r>
    </w:p>
    <w:p w14:paraId="58A961BF" w14:textId="77777777" w:rsidR="004921CC" w:rsidRDefault="004921CC" w:rsidP="004921CC">
      <w:pPr>
        <w:pStyle w:val="Brdtextmedindrag"/>
      </w:pPr>
      <w:r w:rsidRPr="00E87BE2">
        <w:t xml:space="preserve">Regeringen </w:t>
      </w:r>
      <w:r>
        <w:t>redovisade</w:t>
      </w:r>
      <w:r w:rsidRPr="00E87BE2">
        <w:t xml:space="preserve"> samtidigt (prop. 2019/20:1 utg.omr.</w:t>
      </w:r>
      <w:r>
        <w:t> </w:t>
      </w:r>
      <w:r w:rsidRPr="00E87BE2">
        <w:t>20 s.</w:t>
      </w:r>
      <w:r>
        <w:t> </w:t>
      </w:r>
      <w:r w:rsidRPr="00E87BE2">
        <w:t>89) att Sverige som princip bör fortsätta bidra till en ökad ambitions</w:t>
      </w:r>
      <w:r>
        <w:softHyphen/>
      </w:r>
      <w:r w:rsidRPr="00E87BE2">
        <w:t>nivå genom att annullera överskott av utsläppsenheter som har utfärdats under Kyoto</w:t>
      </w:r>
      <w:r>
        <w:softHyphen/>
      </w:r>
      <w:r w:rsidRPr="00E87BE2">
        <w:t>protokollet för att minska utsläppsutrymmet.</w:t>
      </w:r>
      <w:r w:rsidRPr="00D32A7F">
        <w:t xml:space="preserve"> </w:t>
      </w:r>
      <w:r>
        <w:t>Regeringen avser att årligen annullera alla utsläppsenheter som förvärvats under Kyotoprotokollet och som inte behövs för att uppfylla Sveriges nationella mål till 2020.</w:t>
      </w:r>
      <w:r w:rsidRPr="00E87BE2">
        <w:t xml:space="preserve"> </w:t>
      </w:r>
    </w:p>
    <w:p w14:paraId="7517B579" w14:textId="77777777" w:rsidR="004921CC" w:rsidRPr="00C608FB" w:rsidRDefault="004921CC" w:rsidP="004921CC">
      <w:pPr>
        <w:pStyle w:val="Brdtextmedindrag"/>
      </w:pPr>
      <w:r w:rsidRPr="00C608FB">
        <w:t xml:space="preserve">Regeringen beslutade den 20 februari 2020 att uppdra </w:t>
      </w:r>
      <w:r>
        <w:t xml:space="preserve">åt </w:t>
      </w:r>
      <w:r w:rsidRPr="00C608FB">
        <w:t>Statens energi</w:t>
      </w:r>
      <w:r w:rsidRPr="00C608FB">
        <w:softHyphen/>
        <w:t>myn</w:t>
      </w:r>
      <w:r w:rsidRPr="00C608FB">
        <w:softHyphen/>
        <w:t>dig</w:t>
      </w:r>
      <w:r w:rsidRPr="00C608FB">
        <w:softHyphen/>
        <w:t>het att annullera de utsläppsenheter som har förvärvats under Kyoto</w:t>
      </w:r>
      <w:r w:rsidRPr="00C608FB">
        <w:softHyphen/>
        <w:t>protokollet genom Sveriges program för internationella klimatin</w:t>
      </w:r>
      <w:r w:rsidRPr="00C608FB">
        <w:softHyphen/>
        <w:t>satser. Beslutet avser de utsläppsenheter som har genererats under Kyoto</w:t>
      </w:r>
      <w:r w:rsidRPr="00C608FB">
        <w:softHyphen/>
        <w:t>proto</w:t>
      </w:r>
      <w:r w:rsidRPr="00C608FB">
        <w:softHyphen/>
        <w:t xml:space="preserve">kollets första åtagandeperiod samt de som genererats under den andra åtagandeperioden och har levererats under 2017 och 2018. </w:t>
      </w:r>
    </w:p>
    <w:p w14:paraId="2999E209" w14:textId="77777777" w:rsidR="004921CC" w:rsidRDefault="004921CC" w:rsidP="004921CC">
      <w:pPr>
        <w:pStyle w:val="Brdtextmedindrag"/>
      </w:pPr>
      <w:r>
        <w:t>Statens energimyndighet</w:t>
      </w:r>
      <w:r w:rsidRPr="00C608FB">
        <w:t xml:space="preserve"> redovisade den 18 maj 2020 att uppdraget om att annullera de utsläppsenheter som har genererats under Kyotoproto</w:t>
      </w:r>
      <w:r>
        <w:softHyphen/>
      </w:r>
      <w:r w:rsidRPr="00C608FB">
        <w:t>kol</w:t>
      </w:r>
      <w:r>
        <w:softHyphen/>
      </w:r>
      <w:r w:rsidRPr="00C608FB">
        <w:t>lets andra åtagandeperioden och har levererats under 2017 och 2018 var genom</w:t>
      </w:r>
      <w:r w:rsidRPr="00C608FB">
        <w:softHyphen/>
        <w:t>fört. Regeringen föreslog i budgetpropositionen för 2021 (prop. 2020/21:1 utg.omr. 20 s. 83–84) att de Kyotoenheter som har genererats under Kyoto</w:t>
      </w:r>
      <w:r w:rsidRPr="00C608FB">
        <w:softHyphen/>
        <w:t>proto</w:t>
      </w:r>
      <w:r w:rsidRPr="00C608FB">
        <w:softHyphen/>
        <w:t>kollets andra åtagandeperiod och som har levererats under 2019 ska annulleras. Riksdagen beslutade i enlighet med regering</w:t>
      </w:r>
      <w:r w:rsidRPr="00C608FB">
        <w:softHyphen/>
        <w:t xml:space="preserve">ens förslag (bet. 2020/21:MJU1, rskr. 2020/21:143). </w:t>
      </w:r>
    </w:p>
    <w:p w14:paraId="0F814F82" w14:textId="77777777" w:rsidR="004921CC" w:rsidRPr="001237BB" w:rsidRDefault="004921CC" w:rsidP="004921CC">
      <w:pPr>
        <w:pStyle w:val="Brdtextmedindrag"/>
      </w:pPr>
      <w:r w:rsidRPr="001237BB">
        <w:t>Regeringen beslutade den 25 februari 2021 att uppdra åt Statens energi</w:t>
      </w:r>
      <w:r w:rsidRPr="001237BB">
        <w:softHyphen/>
        <w:t>myn</w:t>
      </w:r>
      <w:r w:rsidRPr="001237BB">
        <w:softHyphen/>
        <w:t>dig</w:t>
      </w:r>
      <w:r w:rsidRPr="001237BB">
        <w:softHyphen/>
        <w:t>het att annullera de utsläppsenheter som har förvärvats under Kyoto</w:t>
      </w:r>
      <w:r w:rsidRPr="001237BB">
        <w:softHyphen/>
        <w:t>protokollet genom Sveriges program för internationella klimat</w:t>
      </w:r>
      <w:r w:rsidRPr="001237BB">
        <w:softHyphen/>
        <w:t>insatser. Beslutet avser de utsläppsenheter som har genererats under Kyoto</w:t>
      </w:r>
      <w:r w:rsidRPr="001237BB">
        <w:softHyphen/>
        <w:t>proto</w:t>
      </w:r>
      <w:r w:rsidRPr="001237BB">
        <w:softHyphen/>
        <w:t xml:space="preserve">kollets andra åtagandeperiod och har levererats under 2019. </w:t>
      </w:r>
    </w:p>
    <w:p w14:paraId="6ED3F8B4" w14:textId="77777777" w:rsidR="004921CC" w:rsidRPr="007257DF" w:rsidRDefault="004921CC" w:rsidP="004921CC">
      <w:pPr>
        <w:pStyle w:val="Brdtextmedindrag"/>
      </w:pPr>
      <w:r>
        <w:t xml:space="preserve">Statens energimyndighet </w:t>
      </w:r>
      <w:r w:rsidRPr="001237BB">
        <w:t>redovisade den 18 maj 2021 att uppdraget om att annullera de utsläppsenheter som har genererats under Kyotoprotokol</w:t>
      </w:r>
      <w:r>
        <w:softHyphen/>
      </w:r>
      <w:r w:rsidRPr="001237BB">
        <w:t xml:space="preserve">lets andra åtagandeperiod och har levererats under 2019 var </w:t>
      </w:r>
      <w:r w:rsidRPr="007257DF">
        <w:t>genom</w:t>
      </w:r>
      <w:r w:rsidRPr="007257DF">
        <w:softHyphen/>
        <w:t>fört.</w:t>
      </w:r>
    </w:p>
    <w:p w14:paraId="54F9005C" w14:textId="77777777" w:rsidR="004921CC" w:rsidRPr="007257DF" w:rsidRDefault="004921CC" w:rsidP="004921CC">
      <w:pPr>
        <w:pStyle w:val="Brdtextmedindrag"/>
      </w:pPr>
      <w:r w:rsidRPr="007257DF">
        <w:t>Rege</w:t>
      </w:r>
      <w:r w:rsidRPr="007257DF">
        <w:rPr>
          <w:spacing w:val="-2"/>
        </w:rPr>
        <w:t xml:space="preserve">ringen </w:t>
      </w:r>
      <w:r w:rsidRPr="007257DF">
        <w:t>föreslog</w:t>
      </w:r>
      <w:r w:rsidRPr="007257DF">
        <w:rPr>
          <w:spacing w:val="-2"/>
        </w:rPr>
        <w:t xml:space="preserve"> i budgetpropositionen för 2023 (prop. 2022/23:1 utg.omr. 20</w:t>
      </w:r>
      <w:r w:rsidRPr="007257DF">
        <w:t xml:space="preserve"> s. 77) att annullera Sveriges innehav av utsläppsenheter som har förvärvats genom Sveriges program för internationella klimatinsatser.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6F8FA3B5" w14:textId="77777777" w:rsidR="004921CC" w:rsidRDefault="004921CC" w:rsidP="004921CC">
      <w:pPr>
        <w:pStyle w:val="Brdtextmedindrag"/>
      </w:pPr>
      <w:r>
        <w:t>Tillkänna</w:t>
      </w:r>
      <w:r>
        <w:softHyphen/>
        <w:t>givandet bedöms kunna slutbehandlas först efter slutlig av</w:t>
      </w:r>
      <w:r>
        <w:softHyphen/>
        <w:t xml:space="preserve">räkning av Kyotoprotokollets andra åtagandeperiod som bedöms ske 2023. </w:t>
      </w:r>
    </w:p>
    <w:p w14:paraId="7488523C" w14:textId="77777777" w:rsidR="004921CC" w:rsidRDefault="004921CC" w:rsidP="004921CC">
      <w:pPr>
        <w:pStyle w:val="Brdtextmedindrag"/>
      </w:pPr>
      <w:r w:rsidRPr="00C608FB">
        <w:t>Punkten är inte slut</w:t>
      </w:r>
      <w:r w:rsidRPr="00C608FB">
        <w:softHyphen/>
        <w:t>behandlad.</w:t>
      </w:r>
      <w:r w:rsidRPr="005D5DCB">
        <w:t xml:space="preserve"> </w:t>
      </w:r>
    </w:p>
    <w:p w14:paraId="2CC7AED3" w14:textId="77777777" w:rsidR="004921CC" w:rsidRDefault="004921CC" w:rsidP="004921CC">
      <w:pPr>
        <w:pStyle w:val="Rubrik4utannumrering"/>
      </w:pPr>
      <w:r>
        <w:t>Riksmötet 2014/15</w:t>
      </w:r>
    </w:p>
    <w:p w14:paraId="038AA534" w14:textId="1AED9F6F" w:rsidR="004921CC" w:rsidRDefault="00176A4C" w:rsidP="004921CC">
      <w:pPr>
        <w:pStyle w:val="Rubrik5utannumrering"/>
        <w:spacing w:before="0"/>
      </w:pPr>
      <w:r>
        <w:t>3</w:t>
      </w:r>
      <w:r w:rsidR="004921CC">
        <w:t>. Rskr. 2014/15:182</w:t>
      </w:r>
    </w:p>
    <w:p w14:paraId="78F0797B" w14:textId="77777777" w:rsidR="004921CC" w:rsidRDefault="004921CC" w:rsidP="004921CC">
      <w:pPr>
        <w:pStyle w:val="Brdtext"/>
        <w:jc w:val="left"/>
      </w:pPr>
      <w:r>
        <w:t>Naturvård och biologisk mångfald</w:t>
      </w:r>
    </w:p>
    <w:p w14:paraId="3C71495D" w14:textId="77777777" w:rsidR="004921CC" w:rsidRDefault="004921CC" w:rsidP="004921CC">
      <w:pPr>
        <w:pStyle w:val="Brdtext"/>
        <w:jc w:val="left"/>
      </w:pPr>
      <w:r>
        <w:t>Motioner från allmänna motionstiden 2014, bet. 2014/15:MJU12</w:t>
      </w:r>
    </w:p>
    <w:p w14:paraId="61183AFE" w14:textId="77777777" w:rsidR="004921CC" w:rsidRDefault="004921CC" w:rsidP="004921CC">
      <w:pPr>
        <w:pStyle w:val="Brdtext"/>
        <w:jc w:val="left"/>
      </w:pPr>
      <w:r>
        <w:t>Tidigare redovisad, se skr. 2015/16:75 (M 12), 2016/17:75 (M 8), 2017/18:75 (M 6), 2018/19:75 (M 5), 2019/20:75 (M 2), 2020/21:75 (M 2) och 2021/22:75 (M 2).</w:t>
      </w:r>
    </w:p>
    <w:p w14:paraId="0970F585" w14:textId="4DF55782" w:rsidR="00CC6F41" w:rsidRPr="00786AE1" w:rsidRDefault="004921CC" w:rsidP="00CC6F41">
      <w:pPr>
        <w:pStyle w:val="Brdtext"/>
        <w:jc w:val="left"/>
        <w:rPr>
          <w:b/>
          <w:bCs/>
        </w:rPr>
      </w:pPr>
      <w:r>
        <w:t xml:space="preserve">Skrivelsen är </w:t>
      </w:r>
      <w:r w:rsidRPr="00D515F4">
        <w:t>inte</w:t>
      </w:r>
      <w:r>
        <w:t xml:space="preserve"> slutbehandlad.</w:t>
      </w:r>
      <w:r w:rsidR="00CC6F41">
        <w:t xml:space="preserve"> </w:t>
      </w:r>
    </w:p>
    <w:p w14:paraId="4D87A437" w14:textId="77777777" w:rsidR="00CC6F41" w:rsidRPr="00786AE1" w:rsidRDefault="00CC6F41" w:rsidP="00CC6F41">
      <w:pPr>
        <w:pStyle w:val="Brdtextmedindrag"/>
        <w:rPr>
          <w:b/>
          <w:bCs/>
        </w:rPr>
      </w:pPr>
    </w:p>
    <w:p w14:paraId="26D9AFAD" w14:textId="77777777" w:rsidR="004921CC" w:rsidRDefault="004921CC" w:rsidP="004921CC">
      <w:pPr>
        <w:pStyle w:val="Brdtext"/>
      </w:pPr>
      <w:r>
        <w:t xml:space="preserve">Punkt 10 om </w:t>
      </w:r>
      <w:r>
        <w:rPr>
          <w:i/>
        </w:rPr>
        <w:t>viltförvaltningsdelegationerna</w:t>
      </w:r>
      <w:r>
        <w:t>*: Riksdagen har tillkänna</w:t>
      </w:r>
      <w:r>
        <w:softHyphen/>
        <w:t>gett för regeringen vad utskottet anför om att förstärka vilt</w:t>
      </w:r>
      <w:r>
        <w:softHyphen/>
        <w:t>förvalt</w:t>
      </w:r>
      <w:r>
        <w:softHyphen/>
        <w:t>nings</w:t>
      </w:r>
      <w:r>
        <w:softHyphen/>
        <w:t>delegationerna (bet. 2014/15:MJU12 s. 29 f.).</w:t>
      </w:r>
    </w:p>
    <w:p w14:paraId="08355498" w14:textId="77777777" w:rsidR="004921CC" w:rsidRDefault="004921CC" w:rsidP="004921CC">
      <w:pPr>
        <w:pStyle w:val="Brdtextmedindrag"/>
        <w:rPr>
          <w:rFonts w:eastAsiaTheme="minorHAnsi"/>
        </w:rPr>
      </w:pPr>
      <w:r>
        <w:rPr>
          <w:rFonts w:eastAsiaTheme="minorHAnsi"/>
        </w:rPr>
        <w:t>Viltförvaltningsdelegationerna utvärderades under 2016 och synpunk</w:t>
      </w:r>
      <w:r>
        <w:rPr>
          <w:rFonts w:eastAsiaTheme="minorHAnsi"/>
        </w:rPr>
        <w:softHyphen/>
        <w:t>ter inhämtades från alla länsstyrelser och en enkät skickades ut till alla dele</w:t>
      </w:r>
      <w:r>
        <w:rPr>
          <w:rFonts w:eastAsiaTheme="minorHAnsi"/>
        </w:rPr>
        <w:softHyphen/>
        <w:t>ga</w:t>
      </w:r>
      <w:r>
        <w:rPr>
          <w:rFonts w:eastAsiaTheme="minorHAnsi"/>
        </w:rPr>
        <w:softHyphen/>
        <w:t>ter i viltförvaltningsdelegationerna. Regeringen beslutade den 23 feb</w:t>
      </w:r>
      <w:r>
        <w:rPr>
          <w:rFonts w:eastAsiaTheme="minorHAnsi"/>
        </w:rPr>
        <w:softHyphen/>
        <w:t>ruari 2017 att ändra i förordningen (2009:1474) om viltförvalt</w:t>
      </w:r>
      <w:r>
        <w:rPr>
          <w:rFonts w:eastAsiaTheme="minorHAnsi"/>
        </w:rPr>
        <w:softHyphen/>
        <w:t>nings</w:t>
      </w:r>
      <w:r>
        <w:rPr>
          <w:rFonts w:eastAsiaTheme="minorHAnsi"/>
        </w:rPr>
        <w:softHyphen/>
        <w:t>dele</w:t>
      </w:r>
      <w:r>
        <w:rPr>
          <w:rFonts w:eastAsiaTheme="minorHAnsi"/>
        </w:rPr>
        <w:softHyphen/>
        <w:t>gationer (SFS 2017:166). Ändringen innebar att miljö- och natur</w:t>
      </w:r>
      <w:r>
        <w:rPr>
          <w:rFonts w:eastAsiaTheme="minorHAnsi"/>
        </w:rPr>
        <w:softHyphen/>
        <w:t>vårds</w:t>
      </w:r>
      <w:r>
        <w:rPr>
          <w:rFonts w:eastAsiaTheme="minorHAnsi"/>
        </w:rPr>
        <w:softHyphen/>
        <w:t>or</w:t>
      </w:r>
      <w:r>
        <w:rPr>
          <w:rFonts w:eastAsiaTheme="minorHAnsi"/>
        </w:rPr>
        <w:softHyphen/>
        <w:t>ga</w:t>
      </w:r>
      <w:r>
        <w:rPr>
          <w:rFonts w:eastAsiaTheme="minorHAnsi"/>
        </w:rPr>
        <w:softHyphen/>
        <w:t>nisationerna företräds av ytterligare en ledamot och natur- och eko</w:t>
      </w:r>
      <w:r>
        <w:rPr>
          <w:rFonts w:eastAsiaTheme="minorHAnsi"/>
        </w:rPr>
        <w:softHyphen/>
        <w:t>turism</w:t>
      </w:r>
      <w:r>
        <w:rPr>
          <w:rFonts w:eastAsiaTheme="minorHAnsi"/>
        </w:rPr>
        <w:softHyphen/>
        <w:t>före</w:t>
      </w:r>
      <w:r>
        <w:rPr>
          <w:rFonts w:eastAsiaTheme="minorHAnsi"/>
        </w:rPr>
        <w:softHyphen/>
        <w:t xml:space="preserve">tagen av en ledamot. </w:t>
      </w:r>
    </w:p>
    <w:p w14:paraId="00FB0F68" w14:textId="10E37084" w:rsidR="004921CC" w:rsidRDefault="004921CC" w:rsidP="004921CC">
      <w:pPr>
        <w:pStyle w:val="Brdtextmedindrag"/>
        <w:rPr>
          <w:rFonts w:eastAsiaTheme="minorHAnsi"/>
        </w:rPr>
      </w:pPr>
      <w:r>
        <w:rPr>
          <w:rFonts w:eastAsiaTheme="majorEastAsia"/>
          <w:spacing w:val="-4"/>
        </w:rPr>
        <w:t>I skr. 2016/17:75 redovisade regeringen tillkännagivandet som slutbehand</w:t>
      </w:r>
      <w:r>
        <w:rPr>
          <w:rFonts w:eastAsiaTheme="majorEastAsia"/>
          <w:spacing w:val="-4"/>
        </w:rPr>
        <w:softHyphen/>
        <w:t xml:space="preserve">lat. Miljö- och jordbruksutskottet har dock i sitt yttrande över skrivelsen (bet. 2016/17:KU21) anfört att det inte delar regeringens bedömning. </w:t>
      </w:r>
      <w:r>
        <w:rPr>
          <w:rFonts w:eastAsiaTheme="majorEastAsia"/>
        </w:rPr>
        <w:t>Utskottet an</w:t>
      </w:r>
      <w:r>
        <w:rPr>
          <w:rFonts w:eastAsiaTheme="majorEastAsia"/>
        </w:rPr>
        <w:softHyphen/>
        <w:t>ser att det bör göras en översyn av huru</w:t>
      </w:r>
      <w:r>
        <w:rPr>
          <w:rFonts w:eastAsiaTheme="majorEastAsia"/>
        </w:rPr>
        <w:softHyphen/>
        <w:t>vida det är möjligt att för</w:t>
      </w:r>
      <w:r>
        <w:rPr>
          <w:rFonts w:eastAsiaTheme="majorEastAsia"/>
        </w:rPr>
        <w:softHyphen/>
        <w:t xml:space="preserve">tydliga viltförvaltningsdelegationernas mandat och beslutanderätt och om möjligt förstärka deras befogenheter. Beredningen av tillkännagivandet </w:t>
      </w:r>
      <w:r>
        <w:rPr>
          <w:rFonts w:eastAsiaTheme="majorEastAsia"/>
          <w:spacing w:val="-2"/>
        </w:rPr>
        <w:t>fort</w:t>
      </w:r>
      <w:r>
        <w:rPr>
          <w:rFonts w:eastAsiaTheme="majorEastAsia"/>
          <w:spacing w:val="-2"/>
        </w:rPr>
        <w:softHyphen/>
        <w:t>sätter därför inom Regeringskansliet. Flera för</w:t>
      </w:r>
      <w:r>
        <w:rPr>
          <w:rFonts w:eastAsiaTheme="majorEastAsia"/>
          <w:spacing w:val="-2"/>
        </w:rPr>
        <w:softHyphen/>
        <w:t xml:space="preserve">slag till åtgärder som syftar till att tillgodose tillkännagivandet håller på att tas fram. </w:t>
      </w:r>
      <w:r>
        <w:rPr>
          <w:rFonts w:eastAsiaTheme="minorHAnsi"/>
        </w:rPr>
        <w:t>Punkten är inte slut</w:t>
      </w:r>
      <w:r w:rsidR="00C52168">
        <w:rPr>
          <w:rFonts w:eastAsiaTheme="minorHAnsi"/>
        </w:rPr>
        <w:softHyphen/>
      </w:r>
      <w:r>
        <w:rPr>
          <w:rFonts w:eastAsiaTheme="minorHAnsi"/>
        </w:rPr>
        <w:t xml:space="preserve">behandlad. </w:t>
      </w:r>
    </w:p>
    <w:p w14:paraId="3A8AC77F" w14:textId="77777777" w:rsidR="004921CC" w:rsidRDefault="004921CC" w:rsidP="004921CC">
      <w:pPr>
        <w:pStyle w:val="Brdtextmedindrag"/>
      </w:pPr>
      <w:r>
        <w:t xml:space="preserve">Punkt 23 om </w:t>
      </w:r>
      <w:r>
        <w:rPr>
          <w:i/>
        </w:rPr>
        <w:t>översyn av strandskyddet</w:t>
      </w:r>
      <w:r>
        <w:t>*: Riksdagen har tillkännagett för regeringen vad utskottet anför om att strandskyddet görs mer ändamåls</w:t>
      </w:r>
      <w:r>
        <w:softHyphen/>
        <w:t>enligt i hela landet i syfte att förbättra förutsättning</w:t>
      </w:r>
      <w:r>
        <w:softHyphen/>
        <w:t xml:space="preserve">arna för byggande, </w:t>
      </w:r>
      <w:r w:rsidRPr="00292A7E">
        <w:rPr>
          <w:spacing w:val="-2"/>
        </w:rPr>
        <w:t>boende och näringsverksamhet i strandlägen (bet. 2014/15:MJU12 s. 60 f.).</w:t>
      </w:r>
    </w:p>
    <w:p w14:paraId="79142E3F" w14:textId="77777777" w:rsidR="004921CC" w:rsidRDefault="004921CC" w:rsidP="004921CC">
      <w:pPr>
        <w:pStyle w:val="Brdtextmedindrag"/>
      </w:pPr>
      <w:r>
        <w:t>Regeringen beslutade den 4 juli 2019 att ge en särskild utredare i upp</w:t>
      </w:r>
      <w:r>
        <w:softHyphen/>
        <w:t xml:space="preserve">drag att se över strandskyddet (dir. 2019:41). Uppdraget innebär att utredaren ska föreslå </w:t>
      </w:r>
      <w:r w:rsidRPr="002C384C">
        <w:t>för</w:t>
      </w:r>
      <w:r>
        <w:softHyphen/>
      </w:r>
      <w:r w:rsidRPr="002C384C">
        <w:t>fattningsändringar och andra åtgärder som medför att strand</w:t>
      </w:r>
      <w:r>
        <w:softHyphen/>
      </w:r>
      <w:r w:rsidRPr="002C384C">
        <w:t xml:space="preserve">skyddet görs om i grunden genom en ökad differentiering som tar hänsyn till att tillgången till sjöar och stränder varierar i landet, liksom befolkningstäthet och exploateringstryck. </w:t>
      </w:r>
      <w:r>
        <w:t>I kommittédirektiven anges bl.a. att d</w:t>
      </w:r>
      <w:r w:rsidRPr="002C384C">
        <w:t>et ska bli be</w:t>
      </w:r>
      <w:r>
        <w:softHyphen/>
      </w:r>
      <w:r w:rsidRPr="002C384C">
        <w:t>tyd</w:t>
      </w:r>
      <w:r>
        <w:softHyphen/>
      </w:r>
      <w:r w:rsidRPr="002C384C">
        <w:t>ligt enklare att bygga strandnära i landsbygdsområden</w:t>
      </w:r>
      <w:r>
        <w:t>. Vidare anges att de förslag som lämnas</w:t>
      </w:r>
      <w:r w:rsidRPr="002C384C">
        <w:t xml:space="preserve"> ska syfta till att dels förbättra förut</w:t>
      </w:r>
      <w:r>
        <w:softHyphen/>
      </w:r>
      <w:r w:rsidRPr="002C384C">
        <w:t>sättningar för bostäder och näringsverk</w:t>
      </w:r>
      <w:r>
        <w:softHyphen/>
      </w:r>
      <w:r w:rsidRPr="002C384C">
        <w:t xml:space="preserve">samhet främst för småföretagare, besöksnäring och gröna näringar i områden med lågt exploateringstryck, </w:t>
      </w:r>
      <w:r w:rsidRPr="00C608FB">
        <w:t>dels bibehålla eller om behov finns förstärka strandskyddet för att värna obrutna strand</w:t>
      </w:r>
      <w:r w:rsidRPr="00C608FB">
        <w:softHyphen/>
        <w:t>linjer, den allemans</w:t>
      </w:r>
      <w:r w:rsidRPr="00C608FB">
        <w:softHyphen/>
        <w:t>rättsliga tillgängligheten och miljön i starkt exploa</w:t>
      </w:r>
      <w:r w:rsidRPr="00C608FB">
        <w:softHyphen/>
        <w:t>terade områden. Där</w:t>
      </w:r>
      <w:r w:rsidRPr="00C608FB">
        <w:softHyphen/>
        <w:t>ut</w:t>
      </w:r>
      <w:r w:rsidRPr="00C608FB">
        <w:softHyphen/>
        <w:t>över framhålls att det lokala inflytandet ska öka. Uppdraget redovisades den 14 december</w:t>
      </w:r>
      <w:r>
        <w:t xml:space="preserve"> 2020</w:t>
      </w:r>
      <w:r w:rsidRPr="00C608FB">
        <w:t xml:space="preserve">. </w:t>
      </w:r>
      <w:r>
        <w:t xml:space="preserve">Betänkandet Tillgängliga stränder – ett mer differentierat strandskydd (SOU 2020:78) var ute på remiss t.o.m. den 3 maj 2021. Den </w:t>
      </w:r>
      <w:r w:rsidRPr="008C46B1">
        <w:t>10</w:t>
      </w:r>
      <w:r>
        <w:t> november 2021 beslutade regeringen lagrådsremissen E</w:t>
      </w:r>
      <w:r w:rsidRPr="00ED1F4D">
        <w:t>n ökad differentiering av strand</w:t>
      </w:r>
      <w:r>
        <w:softHyphen/>
      </w:r>
      <w:r w:rsidRPr="00ED1F4D">
        <w:t>skyddet</w:t>
      </w:r>
      <w:r>
        <w:t xml:space="preserve">. </w:t>
      </w:r>
      <w:r w:rsidRPr="007257DF">
        <w:t>Den 17 mars 2022 beslutade regeringen propositionen En ökad differentie</w:t>
      </w:r>
      <w:r w:rsidRPr="007257DF">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föreslogs. Förslagen syftade också till att strand</w:t>
      </w:r>
      <w:r w:rsidRPr="007257DF">
        <w:softHyphen/>
        <w:t>skyddet ska stärkas och förtydligas i områden av särskild betydelse för djur- och växtlivet och i områden där bebyggelsetrycket är högt eller efterfrågan på mark för fritidshus</w:t>
      </w:r>
      <w:r w:rsidRPr="007257DF">
        <w:softHyphen/>
        <w:t xml:space="preserve">bebyggelse är mycket stor. Riksdagen avslog propositionen (bet. 2021/22:MJU27, rskr. 2021/22:337). </w:t>
      </w:r>
    </w:p>
    <w:p w14:paraId="163F2DC3" w14:textId="16FFBA80" w:rsidR="004921CC" w:rsidRDefault="004921CC" w:rsidP="004921CC">
      <w:pPr>
        <w:pStyle w:val="Brdtextmedindrag"/>
      </w:pPr>
      <w:r w:rsidRPr="007257DF">
        <w:t>Regeringen beslutade den 17 mars 2022 att ge en särskild utredare i upp-drag att se över ändamålsenliga undantag från strandskyddet för de areella näringarna (dir. 2022:18). Regeringen beslutade tilläggsdirektiv till ut</w:t>
      </w:r>
      <w:r w:rsidRPr="007257DF">
        <w:softHyphen/>
        <w:t>redningen den 1 december 2022 (dir</w:t>
      </w:r>
      <w:r>
        <w:t>.</w:t>
      </w:r>
      <w:r w:rsidRPr="007257DF">
        <w:t xml:space="preserve"> 2022:138). Utredaren ska föreslå författningsändringar och andra åtgärder som moderniserar och förtydligar undantaget från strandskyddet för de areella näringarna (7 kap. 16 § första stycket 1 miljöbalken). Syftet är att säker</w:t>
      </w:r>
      <w:r w:rsidRPr="007257DF">
        <w:softHyphen/>
        <w:t>ställa att regleringen tar tillräcklig hänsyn till de varierande förutsättningar som i dag råder för olika närings</w:t>
      </w:r>
      <w:r w:rsidRPr="007257DF">
        <w:softHyphen/>
        <w:t>idkare inom de areella näringarna och till behoven av att för</w:t>
      </w:r>
      <w:r w:rsidRPr="007257DF">
        <w:softHyphen/>
        <w:t>bättra förutsättningarna för näringarnas utveckling, särskilt för småskaliga lantbrukare. Utredningen ska även bidra till att uppnå livsmedelsstrategins mål om ökad livsmedelsproduktion och hållbar utveckling i hela landet. Utredaren ska förhålla sig till strand</w:t>
      </w:r>
      <w:r w:rsidRPr="007257DF">
        <w:softHyphen/>
        <w:t>skyddets syften, berörda miljökvali</w:t>
      </w:r>
      <w:r>
        <w:softHyphen/>
      </w:r>
      <w:r w:rsidRPr="007257DF">
        <w:t>tetsmål samt landsbygdspolitikens mål om en livskraftig landsbygd med likvärdiga möjligheter till företagande, arbete, boende och välfärd som leder till en långsiktigt hållbar utveckling i hela landet. Uppdraget ska redovisas senast den 31 december 2023. Ärendet bereds vidare. Punkten är inte slutbe</w:t>
      </w:r>
      <w:r w:rsidRPr="007257DF">
        <w:softHyphen/>
        <w:t>handlad.</w:t>
      </w:r>
    </w:p>
    <w:p w14:paraId="10CB4385" w14:textId="77777777" w:rsidR="004921CC" w:rsidRDefault="004921CC" w:rsidP="004921CC">
      <w:pPr>
        <w:pStyle w:val="Rubrik4utannumrering"/>
      </w:pPr>
      <w:r>
        <w:t>Riksmötet 2015/16</w:t>
      </w:r>
    </w:p>
    <w:p w14:paraId="60EA0933" w14:textId="2C828016" w:rsidR="004921CC" w:rsidRDefault="00176A4C" w:rsidP="004921CC">
      <w:pPr>
        <w:pStyle w:val="Rubrik5utannumrering"/>
        <w:spacing w:before="0"/>
      </w:pPr>
      <w:r>
        <w:t>4</w:t>
      </w:r>
      <w:r w:rsidR="004921CC">
        <w:t>. Rskr. 2015/16:50</w:t>
      </w:r>
    </w:p>
    <w:p w14:paraId="0D6FD919" w14:textId="77777777" w:rsidR="004921CC" w:rsidRDefault="004921CC" w:rsidP="004921CC">
      <w:pPr>
        <w:pStyle w:val="Brdtext"/>
        <w:jc w:val="left"/>
      </w:pPr>
      <w:r>
        <w:t>Militära frågor</w:t>
      </w:r>
    </w:p>
    <w:p w14:paraId="16E85952" w14:textId="77777777" w:rsidR="004921CC" w:rsidRDefault="004921CC" w:rsidP="004921CC">
      <w:pPr>
        <w:pStyle w:val="Brdtext"/>
        <w:jc w:val="left"/>
      </w:pPr>
      <w:r>
        <w:t>Motioner från allmänna motionstiden 2014 och 2015, bet. 2015/16:FöU3</w:t>
      </w:r>
    </w:p>
    <w:p w14:paraId="6AB74BF8" w14:textId="77777777" w:rsidR="004921CC" w:rsidRDefault="004921CC" w:rsidP="004921CC">
      <w:pPr>
        <w:pStyle w:val="Brdtext"/>
        <w:jc w:val="left"/>
      </w:pPr>
      <w:r>
        <w:t>Tidigare redovisad, se skr. 2015/16:75 (M 21), 2016/17:75 (M 9), 2017/18:75 (M 7), 2018/19:75 (M 6), 2019/20:75 (M 3), 2020/21:75 (M 3) och 2021/22:75 (M 3).</w:t>
      </w:r>
    </w:p>
    <w:p w14:paraId="691C6761" w14:textId="1E72C48F" w:rsidR="00CC6F41" w:rsidRPr="00786AE1" w:rsidRDefault="004921CC" w:rsidP="00CC6F41">
      <w:pPr>
        <w:pStyle w:val="Brdtext"/>
        <w:jc w:val="left"/>
        <w:rPr>
          <w:b/>
          <w:bCs/>
        </w:rPr>
      </w:pPr>
      <w:r>
        <w:t>Skrivelsen är slutbehandlad.</w:t>
      </w:r>
      <w:r w:rsidR="00CC6F41">
        <w:t xml:space="preserve"> </w:t>
      </w:r>
    </w:p>
    <w:p w14:paraId="01B6E29D" w14:textId="77777777" w:rsidR="00CC6F41" w:rsidRPr="00786AE1" w:rsidRDefault="00CC6F41" w:rsidP="00CC6F41">
      <w:pPr>
        <w:pStyle w:val="Brdtextmedindrag"/>
        <w:rPr>
          <w:b/>
          <w:bCs/>
        </w:rPr>
      </w:pPr>
    </w:p>
    <w:p w14:paraId="0D08A5E6" w14:textId="77777777" w:rsidR="004921CC" w:rsidRDefault="004921CC" w:rsidP="004921CC">
      <w:pPr>
        <w:pStyle w:val="Brdtext"/>
      </w:pPr>
      <w:r>
        <w:t xml:space="preserve">Punkt 3 om </w:t>
      </w:r>
      <w:r>
        <w:rPr>
          <w:i/>
        </w:rPr>
        <w:t>miljöprövning av övnings- och skjutfält</w:t>
      </w:r>
      <w:r>
        <w:t>*: Riksdagen har till</w:t>
      </w:r>
      <w:r>
        <w:softHyphen/>
        <w:t xml:space="preserve">kännagett för regeringen att riksdagen ställer sig bakom det som utskottet anför om att beslutsprocesserna för miljöprövningen av övnings- och skjutfält behöver ses över i syfte att förkorta handläggningstiderna så att Försvarsmaktens möjligheter till övning inte allvarligt försvåras (bet. 2015/16:FöU3 s. 10). </w:t>
      </w:r>
    </w:p>
    <w:p w14:paraId="1FD12938" w14:textId="77777777" w:rsidR="004921CC" w:rsidRDefault="004921CC" w:rsidP="004921CC">
      <w:pPr>
        <w:pStyle w:val="Brdtextmedindrag"/>
      </w:pPr>
      <w:r>
        <w:t>Regelverket av</w:t>
      </w:r>
      <w:r>
        <w:softHyphen/>
        <w:t>se</w:t>
      </w:r>
      <w:r>
        <w:softHyphen/>
        <w:t>en</w:t>
      </w:r>
      <w:r>
        <w:softHyphen/>
        <w:t>de miljöprövning har de senaste åren reformerats vid flera till</w:t>
      </w:r>
      <w:r>
        <w:softHyphen/>
        <w:t>fällen i syfte att förenkla och förkorta prövningen. Ut</w:t>
      </w:r>
      <w:r>
        <w:softHyphen/>
        <w:t>gångs</w:t>
      </w:r>
      <w:r>
        <w:softHyphen/>
        <w:t>punkten för Miljödepartementets handläggning av överkla</w:t>
      </w:r>
      <w:r>
        <w:softHyphen/>
        <w:t>gan</w:t>
      </w:r>
      <w:r>
        <w:softHyphen/>
        <w:t>de</w:t>
      </w:r>
      <w:r>
        <w:softHyphen/>
        <w:t>ären</w:t>
      </w:r>
      <w:r>
        <w:softHyphen/>
        <w:t>den är att den ska ske snabbt, effektivt och utan att rättssäker</w:t>
      </w:r>
      <w:r>
        <w:softHyphen/>
        <w:t>heten efter</w:t>
      </w:r>
      <w:r>
        <w:softHyphen/>
        <w:t>sätts, vilket bl.a. inne</w:t>
      </w:r>
      <w:r>
        <w:softHyphen/>
        <w:t>bär att åldersprincipen är den grund</w:t>
      </w:r>
      <w:r>
        <w:softHyphen/>
        <w:t>läg</w:t>
      </w:r>
      <w:r>
        <w:softHyphen/>
        <w:t>gan</w:t>
      </w:r>
      <w:r>
        <w:softHyphen/>
        <w:t>de ut</w:t>
      </w:r>
      <w:r>
        <w:softHyphen/>
        <w:t>gångspunkten för departe</w:t>
      </w:r>
      <w:r>
        <w:softHyphen/>
        <w:t>mentets handläggning, dvs. det äldsta ärendet har högst prio</w:t>
      </w:r>
      <w:r>
        <w:softHyphen/>
        <w:t>ri</w:t>
      </w:r>
      <w:r>
        <w:softHyphen/>
        <w:t>tet. Vid miljöprövningen av Försvars</w:t>
      </w:r>
      <w:r>
        <w:softHyphen/>
        <w:t>mak</w:t>
      </w:r>
      <w:r>
        <w:softHyphen/>
        <w:t>tens övnings- och skjutfält ställs viktiga samhällsintressen mot varandra vilket kräver en in</w:t>
      </w:r>
      <w:r>
        <w:softHyphen/>
        <w:t>gående pröv</w:t>
      </w:r>
      <w:r>
        <w:softHyphen/>
        <w:t xml:space="preserve">ning ur både rättslig och politisk synpunkt. </w:t>
      </w:r>
    </w:p>
    <w:p w14:paraId="362719D1" w14:textId="77777777" w:rsidR="004921CC" w:rsidRDefault="004921CC" w:rsidP="004921CC">
      <w:pPr>
        <w:pStyle w:val="Brdtextmedindrag"/>
      </w:pPr>
      <w:r w:rsidRPr="00135155">
        <w:t>Det rör sig ofta om stora, omfattande och komplexa ärenden och ofta med många klaganden att ta hänsyn till i beredningen av ärendena. Vidare är det så att verksamheten i många fall ökas vilket även ställer krav på noggranna och bitvis komplicerade överväganden i hanteringen av ärendena.</w:t>
      </w:r>
      <w:r>
        <w:t xml:space="preserve"> Rege</w:t>
      </w:r>
      <w:r>
        <w:softHyphen/>
        <w:t>ringen har efter riks</w:t>
      </w:r>
      <w:r>
        <w:softHyphen/>
        <w:t>da</w:t>
      </w:r>
      <w:r>
        <w:softHyphen/>
        <w:t>gens tillkännagivande den 17 dec</w:t>
      </w:r>
      <w:r>
        <w:softHyphen/>
        <w:t>em</w:t>
      </w:r>
      <w:r>
        <w:softHyphen/>
        <w:t>ber 2015 genom slutliga beslut av</w:t>
      </w:r>
      <w:r>
        <w:softHyphen/>
        <w:t>gjort sju ärenden under 2015, fyra ärenden under 2016, två ärenden under 2017 och ett under 2021 där Försvars</w:t>
      </w:r>
      <w:r>
        <w:softHyphen/>
        <w:t>makten ansökt om tillstånd enligt miljö</w:t>
      </w:r>
      <w:r>
        <w:softHyphen/>
        <w:t>balken för övnings- och skjutfält.</w:t>
      </w:r>
      <w:r w:rsidDel="005D115E">
        <w:t xml:space="preserve"> </w:t>
      </w:r>
    </w:p>
    <w:p w14:paraId="151643EA" w14:textId="77777777" w:rsidR="004921CC" w:rsidRDefault="004921CC" w:rsidP="004921CC">
      <w:pPr>
        <w:pStyle w:val="Brdtextmedindrag"/>
      </w:pPr>
      <w:r>
        <w:t>För när</w:t>
      </w:r>
      <w:r>
        <w:softHyphen/>
        <w:t>varande hand</w:t>
      </w:r>
      <w:r>
        <w:softHyphen/>
        <w:t>lägger Regerings</w:t>
      </w:r>
      <w:r>
        <w:softHyphen/>
        <w:t>kansliet ytterligare tre ärenden som avser övnings- och skjut</w:t>
      </w:r>
      <w:r>
        <w:softHyphen/>
        <w:t>fält och som om</w:t>
      </w:r>
      <w:r>
        <w:softHyphen/>
        <w:t>fattas av riksdagens tillkänna</w:t>
      </w:r>
      <w:r>
        <w:softHyphen/>
        <w:t xml:space="preserve">givande. Av dessa inkom ett under 2013, ett under 2014 </w:t>
      </w:r>
      <w:r w:rsidRPr="006F3744">
        <w:t xml:space="preserve">och ett under 2015. Handläggning av ärendena pågår och </w:t>
      </w:r>
      <w:r w:rsidRPr="005A7A58">
        <w:t xml:space="preserve">ambitionen är att </w:t>
      </w:r>
      <w:r>
        <w:t>ärendena ska kunna avgöras under året</w:t>
      </w:r>
      <w:r w:rsidRPr="006F3744">
        <w:t xml:space="preserve">. </w:t>
      </w:r>
    </w:p>
    <w:p w14:paraId="0FE77A2D" w14:textId="22712198" w:rsidR="004921CC" w:rsidRPr="007257DF" w:rsidRDefault="004921CC" w:rsidP="004921CC">
      <w:pPr>
        <w:pStyle w:val="Brdtextmedindrag"/>
        <w:rPr>
          <w:rFonts w:ascii="TimesNewRomanPSMT" w:eastAsiaTheme="minorHAnsi" w:hAnsi="TimesNewRomanPSMT" w:cs="TimesNewRomanPSMT"/>
        </w:rPr>
      </w:pPr>
      <w:r w:rsidRPr="006F3744">
        <w:t xml:space="preserve">Regeringen tillsatte den 20 augusti 2020 utredningen En modern och effektiv miljöprövning </w:t>
      </w:r>
      <w:r>
        <w:t xml:space="preserve">(dir. 2020:86, </w:t>
      </w:r>
      <w:r w:rsidRPr="00E63DB7">
        <w:t>M</w:t>
      </w:r>
      <w:r>
        <w:t> </w:t>
      </w:r>
      <w:r w:rsidRPr="00E63DB7">
        <w:t>2020:06</w:t>
      </w:r>
      <w:r>
        <w:t>)</w:t>
      </w:r>
      <w:r w:rsidRPr="00E63DB7">
        <w:t xml:space="preserve"> </w:t>
      </w:r>
      <w:r w:rsidRPr="006F3744">
        <w:t>med uppdraget att se över det nu</w:t>
      </w:r>
      <w:r w:rsidRPr="006F3744">
        <w:softHyphen/>
        <w:t>varan</w:t>
      </w:r>
      <w:r w:rsidRPr="006F3744">
        <w:softHyphen/>
        <w:t>de systemet för miljöprövning och lämna förslag på de ändringar och åt</w:t>
      </w:r>
      <w:r w:rsidRPr="006F3744">
        <w:softHyphen/>
        <w:t>gärder som krävs för att uppnå en modernare och mer effektiv miljöpröv</w:t>
      </w:r>
      <w:r w:rsidRPr="006F3744">
        <w:softHyphen/>
        <w:t>ning. Huvudsyftet är att unde</w:t>
      </w:r>
      <w:r>
        <w:t>rlä</w:t>
      </w:r>
      <w:r w:rsidRPr="006F3744">
        <w:t>tta för miljö- och klimatförbättrande in</w:t>
      </w:r>
      <w:r w:rsidRPr="006F3744">
        <w:softHyphen/>
        <w:t>vesteringar, men utredningens fokus på horisontella förändringar i miljö</w:t>
      </w:r>
      <w:r w:rsidRPr="006F3744">
        <w:softHyphen/>
        <w:t xml:space="preserve">prövningen bedöms ha potential att åstadkomma snabbare och enklare prövningsprocesser för alla verksamheter som prövas enligt miljöbalken. </w:t>
      </w:r>
      <w:r>
        <w:t>Miljöprövningsutredningen har redovisat sitt betänkande som sedan har remitterats. Vidare arbete med utredningens betänkande pågår för närvarande i Regeringskansliet.</w:t>
      </w:r>
      <w:r w:rsidRPr="007257DF">
        <w:rPr>
          <w:rFonts w:ascii="TimesNewRomanPSMT" w:eastAsiaTheme="minorHAnsi" w:hAnsi="TimesNewRomanPSMT" w:cs="TimesNewRomanPSMT"/>
        </w:rPr>
        <w:t xml:space="preserve"> </w:t>
      </w:r>
      <w:r w:rsidR="00CA1B78">
        <w:rPr>
          <w:rFonts w:ascii="TimesNewRomanPSMT" w:eastAsiaTheme="minorHAnsi" w:hAnsi="TimesNewRomanPSMT" w:cs="TimesNewRomanPSMT"/>
        </w:rPr>
        <w:t xml:space="preserve">I </w:t>
      </w:r>
      <w:r w:rsidRPr="007257DF">
        <w:rPr>
          <w:rFonts w:ascii="TimesNewRomanPSMT" w:eastAsiaTheme="minorHAnsi" w:hAnsi="TimesNewRomanPSMT" w:cs="TimesNewRomanPSMT"/>
        </w:rPr>
        <w:t>budgetproposi</w:t>
      </w:r>
      <w:r w:rsidR="00CA1B78">
        <w:rPr>
          <w:rFonts w:ascii="TimesNewRomanPSMT" w:eastAsiaTheme="minorHAnsi" w:hAnsi="TimesNewRomanPSMT" w:cs="TimesNewRomanPSMT"/>
        </w:rPr>
        <w:softHyphen/>
      </w:r>
      <w:r w:rsidRPr="007257DF">
        <w:rPr>
          <w:rFonts w:ascii="TimesNewRomanPSMT" w:eastAsiaTheme="minorHAnsi" w:hAnsi="TimesNewRomanPSMT" w:cs="TimesNewRomanPSMT"/>
        </w:rPr>
        <w:t>tionen för 2023 (prop. 2022/23:1, utg. omr. 20, s. 14–16) behandlade regeringen tillkännagivandet och frågan om att se över besluts</w:t>
      </w:r>
      <w:r w:rsidRPr="007257DF">
        <w:rPr>
          <w:rFonts w:ascii="TimesNewRomanPSMT" w:eastAsiaTheme="minorHAnsi" w:hAnsi="TimesNewRomanPSMT" w:cs="TimesNewRomanPSMT"/>
        </w:rPr>
        <w:softHyphen/>
        <w:t xml:space="preserve">processerna för miljöprövningen av övnings- och skjutfält. </w:t>
      </w:r>
      <w:r>
        <w:t>Regelverket avseende miljö</w:t>
      </w:r>
      <w:r w:rsidR="007C2368">
        <w:softHyphen/>
      </w:r>
      <w:r>
        <w:t>pröv</w:t>
      </w:r>
      <w:r>
        <w:softHyphen/>
        <w:t>ning har de senaste åren reformerats vid flera tillfällen i syfte att förenkla och förkorta prövningen. Som nämnts ovan har Miljö</w:t>
      </w:r>
      <w:r>
        <w:softHyphen/>
        <w:t>prövnings</w:t>
      </w:r>
      <w:r>
        <w:softHyphen/>
        <w:t>utred</w:t>
      </w:r>
      <w:r>
        <w:softHyphen/>
        <w:t>ningen redovisat sitt betänkande och det har remit</w:t>
      </w:r>
      <w:r>
        <w:softHyphen/>
        <w:t>te</w:t>
      </w:r>
      <w:r>
        <w:softHyphen/>
        <w:t>rats. En utredare har därutöver fått i uppdrag att lämna förslag som till</w:t>
      </w:r>
      <w:r>
        <w:softHyphen/>
        <w:t>mötesgår en hemställan från Försvarsmakten om undantag från proces</w:t>
      </w:r>
      <w:r>
        <w:softHyphen/>
        <w:t>suella krav under en femårsperiod (M 2022:B). Uppdraget har redovisats och vidare bered</w:t>
      </w:r>
      <w:r>
        <w:softHyphen/>
        <w:t>ning pågår i Regeringskansliet.</w:t>
      </w:r>
      <w:r>
        <w:rPr>
          <w:rFonts w:ascii="TimesNewRomanPSMT" w:eastAsiaTheme="minorHAnsi" w:hAnsi="TimesNewRomanPSMT" w:cs="TimesNewRomanPSMT"/>
        </w:rPr>
        <w:t xml:space="preserve"> </w:t>
      </w:r>
      <w:r w:rsidRPr="007257DF">
        <w:rPr>
          <w:rFonts w:ascii="TimesNewRomanPSMT" w:eastAsiaTheme="minorHAnsi" w:hAnsi="TimesNewRomanPSMT" w:cs="TimesNewRomanPSMT"/>
        </w:rPr>
        <w:t>Tillkänna</w:t>
      </w:r>
      <w:r w:rsidRPr="007257DF">
        <w:rPr>
          <w:rFonts w:ascii="TimesNewRomanPSMT" w:eastAsiaTheme="minorHAnsi" w:hAnsi="TimesNewRomanPSMT" w:cs="TimesNewRomanPSMT"/>
        </w:rPr>
        <w:softHyphen/>
        <w:t>givandet ansågs därmed slutbe</w:t>
      </w:r>
      <w:r>
        <w:rPr>
          <w:rFonts w:ascii="TimesNewRomanPSMT" w:eastAsiaTheme="minorHAnsi" w:hAnsi="TimesNewRomanPSMT" w:cs="TimesNewRomanPSMT"/>
        </w:rPr>
        <w:softHyphen/>
      </w:r>
      <w:r w:rsidRPr="007257DF">
        <w:rPr>
          <w:rFonts w:ascii="TimesNewRomanPSMT" w:eastAsiaTheme="minorHAnsi" w:hAnsi="TimesNewRomanPSMT" w:cs="TimesNewRomanPSMT"/>
        </w:rPr>
        <w:t>hand</w:t>
      </w:r>
      <w:r>
        <w:rPr>
          <w:rFonts w:ascii="TimesNewRomanPSMT" w:eastAsiaTheme="minorHAnsi" w:hAnsi="TimesNewRomanPSMT" w:cs="TimesNewRomanPSMT"/>
        </w:rPr>
        <w:softHyphen/>
      </w:r>
      <w:r w:rsidRPr="007257DF">
        <w:rPr>
          <w:rFonts w:ascii="TimesNewRomanPSMT" w:eastAsiaTheme="minorHAnsi" w:hAnsi="TimesNewRomanPSMT" w:cs="TimesNewRomanPSMT"/>
        </w:rPr>
        <w:t>lat.</w:t>
      </w:r>
    </w:p>
    <w:p w14:paraId="3E46C7F2" w14:textId="77777777" w:rsidR="004921CC" w:rsidRDefault="004921CC" w:rsidP="004921CC">
      <w:pPr>
        <w:pStyle w:val="Brdtextmedindrag"/>
      </w:pPr>
      <w:r w:rsidRPr="007257DF">
        <w:rPr>
          <w:rFonts w:ascii="TimesNewRomanPSMT" w:eastAsiaTheme="minorHAnsi" w:hAnsi="TimesNewRomanPSMT" w:cs="TimesNewRomanPSMT"/>
        </w:rPr>
        <w:t>Punkten är slutbehandlad.</w:t>
      </w:r>
    </w:p>
    <w:p w14:paraId="3C716036" w14:textId="6D9CC4FC" w:rsidR="004921CC" w:rsidRDefault="00176A4C" w:rsidP="004921CC">
      <w:pPr>
        <w:pStyle w:val="Rubrik5utannumrering"/>
      </w:pPr>
      <w:r>
        <w:t>5</w:t>
      </w:r>
      <w:r w:rsidR="004921CC">
        <w:t>. Rskr. 2015/16:103</w:t>
      </w:r>
    </w:p>
    <w:p w14:paraId="6484D487" w14:textId="77777777" w:rsidR="004921CC" w:rsidRDefault="004921CC" w:rsidP="004921CC">
      <w:pPr>
        <w:pStyle w:val="Brdtext"/>
        <w:jc w:val="left"/>
      </w:pPr>
      <w:r>
        <w:t xml:space="preserve">Utgiftsområde 20 Allmän miljö- och naturvård </w:t>
      </w:r>
    </w:p>
    <w:p w14:paraId="56DA21DF" w14:textId="77777777" w:rsidR="004921CC" w:rsidRDefault="004921CC" w:rsidP="004921CC">
      <w:pPr>
        <w:pStyle w:val="Brdtext"/>
        <w:jc w:val="left"/>
      </w:pPr>
      <w:r>
        <w:t>Prop. 2015/16:1, bet. 2015/16:MJU1</w:t>
      </w:r>
    </w:p>
    <w:p w14:paraId="09525842" w14:textId="77777777" w:rsidR="004921CC" w:rsidRDefault="004921CC" w:rsidP="004921CC">
      <w:pPr>
        <w:pStyle w:val="Brdtext"/>
        <w:jc w:val="left"/>
      </w:pPr>
      <w:r>
        <w:t>Tidigare redovisad, se skr. 2015/16:75 (M 26), 2016/17:75 (M 10), 2017/18:75 (M 8), 2018/19:75 (M 7), 2019/20:75 (M 4), 2020/21:75 (M 4) och 2021/22:75 (M 4).</w:t>
      </w:r>
    </w:p>
    <w:p w14:paraId="053BC605" w14:textId="019DC86C" w:rsidR="00CC6F41" w:rsidRPr="00786AE1" w:rsidRDefault="004921CC" w:rsidP="00CC6F41">
      <w:pPr>
        <w:pStyle w:val="Brdtext"/>
        <w:jc w:val="left"/>
        <w:rPr>
          <w:b/>
          <w:bCs/>
        </w:rPr>
      </w:pPr>
      <w:r>
        <w:t xml:space="preserve">Skrivelsen är </w:t>
      </w:r>
      <w:r w:rsidRPr="00D515F4">
        <w:t>inte</w:t>
      </w:r>
      <w:r>
        <w:t xml:space="preserve"> slutbehandlad.</w:t>
      </w:r>
      <w:r w:rsidR="00CC6F41">
        <w:t xml:space="preserve"> </w:t>
      </w:r>
    </w:p>
    <w:p w14:paraId="61286C61" w14:textId="77777777" w:rsidR="00CC6F41" w:rsidRPr="00786AE1" w:rsidRDefault="00CC6F41" w:rsidP="00CC6F41">
      <w:pPr>
        <w:pStyle w:val="Brdtextmedindrag"/>
        <w:rPr>
          <w:b/>
          <w:bCs/>
        </w:rPr>
      </w:pPr>
    </w:p>
    <w:p w14:paraId="210A817D" w14:textId="77777777" w:rsidR="004921CC" w:rsidRDefault="004921CC" w:rsidP="004921CC">
      <w:pPr>
        <w:pStyle w:val="Brdtext"/>
      </w:pPr>
      <w:r>
        <w:t xml:space="preserve">Punkt 1 om </w:t>
      </w:r>
      <w:r>
        <w:rPr>
          <w:i/>
        </w:rPr>
        <w:t>regeringens resultatredovisning för utgiftsområde 20</w:t>
      </w:r>
      <w:r>
        <w:t>*: Riks</w:t>
      </w:r>
      <w:r>
        <w:softHyphen/>
        <w:t>dagen har till</w:t>
      </w:r>
      <w:r>
        <w:softHyphen/>
        <w:t xml:space="preserve">kännagett för regeringen att riksdagen ställer sig bakom det </w:t>
      </w:r>
      <w:r w:rsidRPr="000B1B0E">
        <w:rPr>
          <w:spacing w:val="-2"/>
        </w:rPr>
        <w:t>som miljö- och jordbruksutskottet anför om regeringens resultatredovis</w:t>
      </w:r>
      <w:r w:rsidRPr="000B1B0E">
        <w:rPr>
          <w:spacing w:val="-2"/>
        </w:rPr>
        <w:softHyphen/>
        <w:t>ning för utgiftsområde 20 Allmän miljö- och na</w:t>
      </w:r>
      <w:r w:rsidRPr="000B1B0E">
        <w:rPr>
          <w:spacing w:val="-2"/>
        </w:rPr>
        <w:softHyphen/>
        <w:t>tur</w:t>
      </w:r>
      <w:r w:rsidRPr="000B1B0E">
        <w:rPr>
          <w:spacing w:val="-2"/>
        </w:rPr>
        <w:softHyphen/>
        <w:t>vård (bet. 2015/16:MJU1</w:t>
      </w:r>
      <w:r>
        <w:t xml:space="preserve"> s. 11 f.).</w:t>
      </w:r>
    </w:p>
    <w:p w14:paraId="127B28DB" w14:textId="75D8B1B7" w:rsidR="004921CC" w:rsidRDefault="004921CC" w:rsidP="0046273C">
      <w:pPr>
        <w:pStyle w:val="Brdtextmedindrag"/>
      </w:pPr>
      <w:r>
        <w:rPr>
          <w:i/>
        </w:rPr>
        <w:t>Ingen övergödning</w:t>
      </w:r>
      <w:r>
        <w:t>: I frågan om ingen övergödning</w:t>
      </w:r>
      <w:r>
        <w:rPr>
          <w:i/>
        </w:rPr>
        <w:t xml:space="preserve"> </w:t>
      </w:r>
      <w:r>
        <w:t>fortsätter rege</w:t>
      </w:r>
      <w:r>
        <w:softHyphen/>
        <w:t>ringen arbetet med att min</w:t>
      </w:r>
      <w:r>
        <w:softHyphen/>
        <w:t>ska över</w:t>
      </w:r>
      <w:r>
        <w:softHyphen/>
        <w:t>göd</w:t>
      </w:r>
      <w:r>
        <w:softHyphen/>
        <w:t>ningen, både genom insatser internationellt och genom att fort</w:t>
      </w:r>
      <w:r>
        <w:softHyphen/>
        <w:t>satt stär</w:t>
      </w:r>
      <w:r>
        <w:softHyphen/>
        <w:t>ka lokalt åtgärdsarbete. Arbetet med att stärka insat</w:t>
      </w:r>
      <w:r>
        <w:softHyphen/>
        <w:t>ser på lokal nivå ges fortsatt hög prio</w:t>
      </w:r>
      <w:r>
        <w:softHyphen/>
        <w:t>ri</w:t>
      </w:r>
      <w:r>
        <w:softHyphen/>
        <w:t>tet. Stödet till lokala vatten</w:t>
      </w:r>
      <w:r>
        <w:softHyphen/>
        <w:t>vårds</w:t>
      </w:r>
      <w:r>
        <w:softHyphen/>
        <w:t>projekt (Lova) är viktigt för åtgärds</w:t>
      </w:r>
      <w:r>
        <w:softHyphen/>
        <w:t>arbete lokalt och regionalt. Rege</w:t>
      </w:r>
      <w:r>
        <w:softHyphen/>
        <w:t>ring</w:t>
      </w:r>
      <w:r>
        <w:softHyphen/>
        <w:t>en har också reviderat förordningen om lokala vattenvårds</w:t>
      </w:r>
      <w:r>
        <w:softHyphen/>
        <w:t>projekt (Lova) (SFS 2017:1299) för att fler projekt ska kunna genom</w:t>
      </w:r>
      <w:r>
        <w:softHyphen/>
        <w:t>föras för att stärka det lokala åtgärds</w:t>
      </w:r>
      <w:r>
        <w:softHyphen/>
        <w:t>arbetet.</w:t>
      </w:r>
      <w:r w:rsidRPr="007E4BD9">
        <w:t xml:space="preserve"> </w:t>
      </w:r>
      <w:r w:rsidRPr="007257DF">
        <w:t>I budgetpropositionen för 2023 aviserades att regeringen satsar ytterligare medel på vattenrelaterade åtgärder inklu</w:t>
      </w:r>
      <w:r w:rsidR="00C52168">
        <w:softHyphen/>
      </w:r>
      <w:r w:rsidRPr="007257DF">
        <w:t>sive åtgärder mot övergödning. Satsningen på återvätning av våt</w:t>
      </w:r>
      <w:r w:rsidRPr="007257DF">
        <w:softHyphen/>
        <w:t>marker kommer också att leda till minskad övergödning (prop. 2022/23:1, utg.omr. 20, s. 73 och s. 4).</w:t>
      </w:r>
    </w:p>
    <w:p w14:paraId="19DB04B8" w14:textId="77777777" w:rsidR="004921CC" w:rsidRDefault="004921CC" w:rsidP="004921CC">
      <w:pPr>
        <w:pStyle w:val="Brdtextmedindrag"/>
      </w:pPr>
      <w:r w:rsidRPr="006F0537">
        <w:t>Havs- och vattenmyndigheten fick i regleringsbrevet för 2018 i uppdrag att identifiera kostnadseffektiva åtgärder för att nå god ekologisk status med avseende på näringsämnen i ett antal pilotområden i utvalda län. Upp</w:t>
      </w:r>
      <w:r>
        <w:softHyphen/>
      </w:r>
      <w:r w:rsidRPr="006F0537">
        <w:t>draget redovisades den 31</w:t>
      </w:r>
      <w:r>
        <w:t> </w:t>
      </w:r>
      <w:r w:rsidRPr="006F0537">
        <w:t>mars 2021.</w:t>
      </w:r>
    </w:p>
    <w:p w14:paraId="0250D24D" w14:textId="77777777" w:rsidR="004921CC" w:rsidRDefault="004921CC" w:rsidP="004921CC">
      <w:pPr>
        <w:pStyle w:val="Brdtextmedindrag"/>
      </w:pPr>
      <w:r>
        <w:t>Regeringen tillsatte 2018 en utred</w:t>
      </w:r>
      <w:r>
        <w:softHyphen/>
        <w:t>ning som skulle föreslå hur över</w:t>
      </w:r>
      <w:r>
        <w:softHyphen/>
        <w:t>gödningen effektivt kan minskas genom att stärka drivkrafterna för lokalt åtgärds</w:t>
      </w:r>
      <w:r>
        <w:softHyphen/>
        <w:t xml:space="preserve">arbete (dir. 2018:11). Utredaren skulle föreslå </w:t>
      </w:r>
      <w:r w:rsidRPr="00C608FB">
        <w:t>nya eller förstärkta styrmedel som leder till ökad användning av kostnads</w:t>
      </w:r>
      <w:r w:rsidRPr="00C608FB">
        <w:softHyphen/>
        <w:t xml:space="preserve">effektiva åtgärder. Utredningen (M 2018:02) redovisade </w:t>
      </w:r>
      <w:r w:rsidRPr="00736B0A">
        <w:t>sitt betänkande Stärkt lokalt åtgärdsarbete – att nå målet Ingen övergödning (SOU</w:t>
      </w:r>
      <w:r>
        <w:t> </w:t>
      </w:r>
      <w:r w:rsidRPr="00736B0A">
        <w:t xml:space="preserve">2020:10) </w:t>
      </w:r>
      <w:r w:rsidRPr="00C608FB">
        <w:t>den 28</w:t>
      </w:r>
      <w:r>
        <w:t> </w:t>
      </w:r>
      <w:r w:rsidRPr="00C608FB">
        <w:t xml:space="preserve">februari 2020 och </w:t>
      </w:r>
      <w:r>
        <w:t xml:space="preserve">betänkandet </w:t>
      </w:r>
      <w:r w:rsidRPr="00C608FB">
        <w:t xml:space="preserve">skickades ut på remiss den 24 april 2020 t.o.m. den 31 augusti 2020. Ärendet bereds vidare. </w:t>
      </w:r>
    </w:p>
    <w:p w14:paraId="71A08413" w14:textId="77777777" w:rsidR="004921CC" w:rsidRDefault="004921CC" w:rsidP="004921CC">
      <w:pPr>
        <w:pStyle w:val="Brdtextmedindrag"/>
      </w:pPr>
      <w:r w:rsidRPr="00C608FB">
        <w:t>Riksdagen har i betänkande 2018/19:KU21 angett att riksdagen för</w:t>
      </w:r>
      <w:r w:rsidRPr="00C608FB">
        <w:softHyphen/>
        <w:t>vän</w:t>
      </w:r>
      <w:r w:rsidRPr="00C608FB">
        <w:softHyphen/>
      </w:r>
      <w:r>
        <w:t>tar sig kraftfulla åtgärder på området och en redovisning av effekterna innan tillkännagivandet kan anses vara slutbehandlat. Punkten redovisades därför i skr. 2019/20:75 (M 4) åter som öppen.</w:t>
      </w:r>
      <w:r w:rsidRPr="005C60CB">
        <w:t xml:space="preserve"> </w:t>
      </w:r>
    </w:p>
    <w:p w14:paraId="35F7BE46" w14:textId="77777777" w:rsidR="004921CC" w:rsidRDefault="004921CC" w:rsidP="004921CC">
      <w:pPr>
        <w:pStyle w:val="Brdtextmedindrag"/>
      </w:pPr>
      <w:r>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softHyphen/>
        <w:t>förekomster. Uppdraget redovisades den 1 februari 2021.</w:t>
      </w:r>
    </w:p>
    <w:p w14:paraId="6EF31804" w14:textId="4B8113ED" w:rsidR="004921CC" w:rsidRDefault="004921CC" w:rsidP="0046273C">
      <w:pPr>
        <w:pStyle w:val="Brdtextmedindrag"/>
      </w:pPr>
      <w:r>
        <w:t>I regleringsbrevet för 2020 fick Havs- och vatten</w:t>
      </w:r>
      <w:r>
        <w:softHyphen/>
        <w:t>myn</w:t>
      </w:r>
      <w:r>
        <w:softHyphen/>
        <w:t>dig</w:t>
      </w:r>
      <w:r>
        <w:softHyphen/>
        <w:t>heten i uppdrag att i samarbete med Statens jordbruks</w:t>
      </w:r>
      <w:r>
        <w:softHyphen/>
        <w:t>verk och andra berörda myndigheter utreda förutsättningarna för ett ökat samarbete mellan Östersjöländerna för att minska övergödningen i Öster</w:t>
      </w:r>
      <w:r>
        <w:softHyphen/>
      </w:r>
      <w:r w:rsidRPr="003E6BD2">
        <w:t>sjön, in</w:t>
      </w:r>
      <w:r w:rsidRPr="003E6BD2">
        <w:softHyphen/>
        <w:t>klu</w:t>
      </w:r>
      <w:r w:rsidRPr="003E6BD2">
        <w:softHyphen/>
        <w:t>sive möjligheten till ett inter</w:t>
      </w:r>
      <w:r>
        <w:softHyphen/>
      </w:r>
      <w:r w:rsidRPr="003E6BD2">
        <w:t>nationellt handelssystem med utsläpps</w:t>
      </w:r>
      <w:r w:rsidRPr="003E6BD2">
        <w:softHyphen/>
        <w:t xml:space="preserve">rätter. Uppdraget </w:t>
      </w:r>
      <w:r>
        <w:t xml:space="preserve">redovisades </w:t>
      </w:r>
      <w:r w:rsidRPr="003E6BD2">
        <w:t xml:space="preserve">den </w:t>
      </w:r>
      <w:r>
        <w:t>30</w:t>
      </w:r>
      <w:r w:rsidRPr="003E6BD2">
        <w:t> juni 2021.</w:t>
      </w:r>
    </w:p>
    <w:p w14:paraId="7EED498F" w14:textId="77777777" w:rsidR="004921CC" w:rsidRDefault="004921CC" w:rsidP="004921CC">
      <w:pPr>
        <w:pStyle w:val="Brdtextmedindrag"/>
      </w:pPr>
      <w:r>
        <w:t>Betänkandet Havet och människan (SOU 2020:83) redovisades till regeringen den 15 januari 2021. Det remitterades den 22 februari 2021 t.o.m. den 23 maj 2021. Ärendet bereds.</w:t>
      </w:r>
    </w:p>
    <w:p w14:paraId="702BF9BE" w14:textId="77777777" w:rsidR="004921CC" w:rsidRPr="0002102B" w:rsidRDefault="004921CC" w:rsidP="004921CC">
      <w:pPr>
        <w:pStyle w:val="Brdtextmedindrag"/>
      </w:pPr>
      <w:r w:rsidRPr="0002102B">
        <w:t>Den 17 mars 2022 beslutade regeringen propositionen En ökad differen</w:t>
      </w:r>
      <w:r>
        <w:softHyphen/>
      </w:r>
      <w:r w:rsidRPr="0002102B">
        <w:t>tiering av strandskyddet (prop. 2021/22:168) med förslag om att reger</w:t>
      </w:r>
      <w:r>
        <w:softHyphen/>
      </w:r>
      <w:r w:rsidRPr="0002102B">
        <w:t>ingen skulle få föreskriva att strandskydd inte ska gälla vid insjöar eller vattendrag som har anlagts eller restaurerats i huvudsakligt syfte att minska näringsbelastningen på den lokala vattenmiljön. Riks</w:t>
      </w:r>
      <w:r w:rsidRPr="0002102B">
        <w:softHyphen/>
        <w:t>dagen avslog propositionen (bet. 2021/22:MJU27, rskr. 2021/22:337).</w:t>
      </w:r>
    </w:p>
    <w:p w14:paraId="6218E588" w14:textId="4D1A8224" w:rsidR="004921CC" w:rsidRPr="0002102B" w:rsidRDefault="004921CC" w:rsidP="004921CC">
      <w:pPr>
        <w:pStyle w:val="Brdtextmedindrag"/>
      </w:pPr>
      <w:r w:rsidRPr="007257DF">
        <w:t>I budgetpropositionen för 2023 aviserades medel för åren 2023–2027 för åtgärder inom den gemensamma jordbrukspolitikens område (prop. 2022/23:1, utg.omr. 23, avsnitt 2.9.17 och 2.9.30). Den 22 september 2022 beslutade regeringen om den strategiska planen för åren 2023–2027. Den godkändes av EU-kommissionen den 28 oktober 2022. Planen innehåller åtgärder inom jordbruket som kommer ha betydelse för att minska växt</w:t>
      </w:r>
      <w:r w:rsidR="00C52168">
        <w:softHyphen/>
      </w:r>
      <w:r w:rsidRPr="007257DF">
        <w:t>näringsförlusterna från jordbruket och för att minska övergödningen</w:t>
      </w:r>
      <w:r>
        <w:t>.</w:t>
      </w:r>
    </w:p>
    <w:p w14:paraId="702A87D1" w14:textId="77777777" w:rsidR="004921CC" w:rsidRDefault="004921CC" w:rsidP="004921CC">
      <w:pPr>
        <w:pStyle w:val="Brdtextmedindrag"/>
      </w:pPr>
      <w:r w:rsidRPr="0002102B">
        <w:t>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w:t>
      </w:r>
      <w:r>
        <w:t xml:space="preserve"> </w:t>
      </w:r>
    </w:p>
    <w:p w14:paraId="3C474541" w14:textId="52403263" w:rsidR="004921CC" w:rsidRDefault="004921CC" w:rsidP="0046273C">
      <w:pPr>
        <w:pStyle w:val="Brdtextmedindrag"/>
      </w:pPr>
      <w:r>
        <w:t xml:space="preserve">Punkten är inte slutbehandlad. </w:t>
      </w:r>
    </w:p>
    <w:p w14:paraId="15389B31" w14:textId="77777777" w:rsidR="004921CC" w:rsidRDefault="004921CC" w:rsidP="004921CC">
      <w:pPr>
        <w:pStyle w:val="Rubrik4utannumrering"/>
      </w:pPr>
      <w:r>
        <w:t>Riksmötet 2016/17</w:t>
      </w:r>
    </w:p>
    <w:p w14:paraId="37A672B4" w14:textId="465A296B" w:rsidR="004921CC" w:rsidRDefault="00176A4C" w:rsidP="004921CC">
      <w:pPr>
        <w:pStyle w:val="Rubrik5utannumrering"/>
        <w:spacing w:before="0"/>
      </w:pPr>
      <w:r>
        <w:t>6</w:t>
      </w:r>
      <w:r w:rsidR="004921CC">
        <w:t>. Rskr. 2016/17:116</w:t>
      </w:r>
    </w:p>
    <w:p w14:paraId="078B3D4F" w14:textId="77777777" w:rsidR="004921CC" w:rsidRDefault="004921CC" w:rsidP="004921CC">
      <w:pPr>
        <w:pStyle w:val="Brdtext"/>
        <w:jc w:val="left"/>
      </w:pPr>
      <w:r>
        <w:t>Utgiftsområde 20 Allmän miljö- och naturvård</w:t>
      </w:r>
    </w:p>
    <w:p w14:paraId="03BBB1FB" w14:textId="77777777" w:rsidR="004921CC" w:rsidRDefault="004921CC" w:rsidP="004921CC">
      <w:pPr>
        <w:pStyle w:val="Brdtext"/>
        <w:jc w:val="left"/>
      </w:pPr>
      <w:r>
        <w:t>Prop. 2016/17:1, bet. 2016/17:MJU1</w:t>
      </w:r>
    </w:p>
    <w:p w14:paraId="52A79917" w14:textId="77777777" w:rsidR="004921CC" w:rsidRDefault="004921CC" w:rsidP="004921CC">
      <w:pPr>
        <w:pStyle w:val="Brdtext"/>
        <w:jc w:val="left"/>
      </w:pPr>
      <w:r>
        <w:t>Tidigare redovisad, se skr. 2016/17:75 (M 31), 2017/18:75 (M 12), 2018/19:75 (M 11), 2019/20:75 (M 6), 2020/21:75 (M 5) och 2021/22:75 (M 5).</w:t>
      </w:r>
    </w:p>
    <w:p w14:paraId="1A160630" w14:textId="402DE68A" w:rsidR="00174EE1" w:rsidRPr="00786AE1" w:rsidRDefault="004921CC" w:rsidP="00174EE1">
      <w:pPr>
        <w:pStyle w:val="Brdtext"/>
        <w:jc w:val="left"/>
        <w:rPr>
          <w:b/>
          <w:bCs/>
        </w:rPr>
      </w:pPr>
      <w:r w:rsidRPr="00BD35C3">
        <w:t xml:space="preserve">Skrivelsen är </w:t>
      </w:r>
      <w:r w:rsidRPr="00FE3D50">
        <w:t>inte</w:t>
      </w:r>
      <w:r>
        <w:t xml:space="preserve"> </w:t>
      </w:r>
      <w:r w:rsidRPr="00BD35C3">
        <w:t>slutbehandlad.</w:t>
      </w:r>
      <w:r w:rsidR="00174EE1">
        <w:t xml:space="preserve"> </w:t>
      </w:r>
    </w:p>
    <w:p w14:paraId="59F8104A" w14:textId="77777777" w:rsidR="00174EE1" w:rsidRPr="00786AE1" w:rsidRDefault="00174EE1" w:rsidP="00174EE1">
      <w:pPr>
        <w:pStyle w:val="Brdtextmedindrag"/>
        <w:rPr>
          <w:b/>
          <w:bCs/>
        </w:rPr>
      </w:pPr>
    </w:p>
    <w:p w14:paraId="7BBB3B88" w14:textId="77777777" w:rsidR="004921CC" w:rsidRDefault="004921CC" w:rsidP="004921CC">
      <w:pPr>
        <w:pStyle w:val="Brdtext"/>
        <w:jc w:val="left"/>
      </w:pPr>
      <w:r>
        <w:t xml:space="preserve">Punkt 1 om </w:t>
      </w:r>
      <w:r>
        <w:rPr>
          <w:i/>
        </w:rPr>
        <w:t>regeringens resultatredovisning för utgiftsområde 20*</w:t>
      </w:r>
      <w:r>
        <w:t>: Riks</w:t>
      </w:r>
      <w:r>
        <w:softHyphen/>
        <w:t>dagen har till</w:t>
      </w:r>
      <w:r>
        <w:softHyphen/>
        <w:t>kännagett för regeringen att riksdagen ställer sig bakom det som utskottet anför om regeringens resultat</w:t>
      </w:r>
      <w:r>
        <w:softHyphen/>
        <w:t>redo</w:t>
      </w:r>
      <w:r>
        <w:softHyphen/>
        <w:t>visning för utgiftsområde 20 Allmän miljö- och naturvård (bet. 2016/17:MJU1 s. 14).</w:t>
      </w:r>
    </w:p>
    <w:p w14:paraId="58E7CA2A" w14:textId="77777777" w:rsidR="004921CC" w:rsidRPr="00C608FB" w:rsidRDefault="004921CC" w:rsidP="004921CC">
      <w:pPr>
        <w:pStyle w:val="Brdtextmedindrag"/>
      </w:pPr>
      <w:r>
        <w:t xml:space="preserve">På </w:t>
      </w:r>
      <w:r w:rsidRPr="001237BB">
        <w:t>klimatområdet</w:t>
      </w:r>
      <w:r>
        <w:rPr>
          <w:i/>
        </w:rPr>
        <w:t xml:space="preserve"> </w:t>
      </w:r>
      <w:r>
        <w:t>anser regeringen att en regelbunden uppföljning kan bi</w:t>
      </w:r>
      <w:r>
        <w:softHyphen/>
        <w:t>dra till tydlighet, kontinuitet och långsiktighet i klimatpolitiken. Inom Regeringskansliet pågår ett ständigt kvalitetssäkringsarbete där utvär</w:t>
      </w:r>
      <w:r>
        <w:softHyphen/>
        <w:t>de</w:t>
      </w:r>
      <w:r>
        <w:softHyphen/>
        <w:t>ringar av tidigare reformer är ett viktigt underlag. Rege</w:t>
      </w:r>
      <w:r>
        <w:softHyphen/>
        <w:t>ringen uppdrog den 18 december 2014 (dir. 2014:165) åt Miljömåls</w:t>
      </w:r>
      <w:r>
        <w:softHyphen/>
        <w:t>be</w:t>
      </w:r>
      <w:r>
        <w:softHyphen/>
        <w:t>red</w:t>
      </w:r>
      <w:r>
        <w:softHyphen/>
        <w:t>ningen (M 2010:04) att föreslå ett klimatpolitiskt ramverk som reg</w:t>
      </w:r>
      <w:r>
        <w:softHyphen/>
        <w:t>le</w:t>
      </w:r>
      <w:r>
        <w:softHyphen/>
        <w:t>rar mål och upp</w:t>
      </w:r>
      <w:r>
        <w:softHyphen/>
        <w:t>följning. Miljö</w:t>
      </w:r>
      <w:r>
        <w:softHyphen/>
        <w:t>målsberedningen lämnade i mars 2016 ett del</w:t>
      </w:r>
      <w:r>
        <w:softHyphen/>
        <w:t>be</w:t>
      </w:r>
      <w:r>
        <w:softHyphen/>
        <w:t>tän</w:t>
      </w:r>
      <w:r>
        <w:softHyphen/>
        <w:t>kan</w:t>
      </w:r>
      <w:r>
        <w:softHyphen/>
        <w:t>de om ett klimatpolitiskt ramverk (SOU 2016:21). I delbe</w:t>
      </w:r>
      <w:r>
        <w:softHyphen/>
        <w:t>tän</w:t>
      </w:r>
      <w:r>
        <w:softHyphen/>
        <w:t>kandet föreslår bered</w:t>
      </w:r>
      <w:r>
        <w:softHyphen/>
        <w:t>ningen bl.a. ett planerings- och uppfölj</w:t>
      </w:r>
      <w:r>
        <w:softHyphen/>
        <w:t>nings</w:t>
      </w:r>
      <w:r>
        <w:softHyphen/>
        <w:t>system för klimat</w:t>
      </w:r>
      <w:r>
        <w:softHyphen/>
        <w:t>po</w:t>
      </w:r>
      <w:r>
        <w:softHyphen/>
        <w:t>li</w:t>
      </w:r>
      <w:r>
        <w:softHyphen/>
        <w:t>tiken, med klimatårsredovisningar och klimat</w:t>
      </w:r>
      <w:r>
        <w:softHyphen/>
        <w:t>hand</w:t>
      </w:r>
      <w:r>
        <w:softHyphen/>
        <w:t>lings</w:t>
      </w:r>
      <w:r>
        <w:softHyphen/>
        <w:t>planer. Dessa kommer att utgöra ett oundgängligt underlag för rege</w:t>
      </w:r>
      <w:r>
        <w:softHyphen/>
        <w:t>ring</w:t>
      </w:r>
      <w:r>
        <w:softHyphen/>
        <w:t>ens redovisning av såväl uppnådda resultat som den långsiktiga ut</w:t>
      </w:r>
      <w:r>
        <w:softHyphen/>
        <w:t>veck</w:t>
      </w:r>
      <w:r>
        <w:softHyphen/>
        <w:t>lingen gentemot riksdagen. Re</w:t>
      </w:r>
      <w:r>
        <w:softHyphen/>
        <w:t>ge</w:t>
      </w:r>
      <w:r>
        <w:softHyphen/>
        <w:t>ringen har remitterat Miljömåls</w:t>
      </w:r>
      <w:r>
        <w:softHyphen/>
        <w:t>be</w:t>
      </w:r>
      <w:r>
        <w:softHyphen/>
        <w:t>red</w:t>
      </w:r>
      <w:r>
        <w:softHyphen/>
        <w:t>ningens delbe</w:t>
      </w:r>
      <w:r>
        <w:softHyphen/>
        <w:t>tänkan</w:t>
      </w:r>
      <w:r>
        <w:softHyphen/>
        <w:t>de. Den 9 mars 2017 beslutade re</w:t>
      </w:r>
      <w:r>
        <w:softHyphen/>
        <w:t>ge</w:t>
      </w:r>
      <w:r>
        <w:softHyphen/>
        <w:t>ringen om att överlämna pro</w:t>
      </w:r>
      <w:r>
        <w:softHyphen/>
        <w:t>po</w:t>
      </w:r>
      <w:r>
        <w:softHyphen/>
        <w:t>sitionen Ett klimatpolitiskt ramverk för Sverige (prop. 2016/17:146) till riksdagen. Propositionen inkluderade för</w:t>
      </w:r>
      <w:r>
        <w:softHyphen/>
        <w:t>slagen på en klimatlag. Riks</w:t>
      </w:r>
      <w:r>
        <w:softHyphen/>
        <w:t>dagen antog re</w:t>
      </w:r>
      <w:r>
        <w:softHyphen/>
      </w:r>
      <w:r w:rsidRPr="00C608FB">
        <w:rPr>
          <w:spacing w:val="-3"/>
        </w:rPr>
        <w:t>ge</w:t>
      </w:r>
      <w:r w:rsidRPr="00C608FB">
        <w:rPr>
          <w:spacing w:val="-3"/>
        </w:rPr>
        <w:softHyphen/>
        <w:t>ringens förslag den 15 juni 2017 (bet. 2016/17:MJU24, rskr. 2016/17:320).</w:t>
      </w:r>
      <w:r w:rsidRPr="00C608FB">
        <w:t xml:space="preserve"> Klimatlagen trädde i kraft den 1 januari 2018. Enligt 4 § klimatlagen (2017:720) ska regeringen presentera en årlig klimat</w:t>
      </w:r>
      <w:r w:rsidRPr="00C608FB">
        <w:softHyphen/>
        <w:t>redovisning. I sam</w:t>
      </w:r>
      <w:r w:rsidRPr="00C608FB">
        <w:softHyphen/>
        <w:t>band med budgetpropositionen för 2019 (prop. 2018/19:1 utg.omr. 20 Bilaga Kli</w:t>
      </w:r>
      <w:r w:rsidRPr="00C608FB">
        <w:softHyphen/>
        <w:t>mat</w:t>
      </w:r>
      <w:r w:rsidRPr="00C608FB">
        <w:softHyphen/>
        <w:t>redovisning) presenterade regeringen en första klimat</w:t>
      </w:r>
      <w:r w:rsidRPr="00C608FB">
        <w:softHyphen/>
        <w:t>re</w:t>
      </w:r>
      <w:r w:rsidRPr="00C608FB">
        <w:softHyphen/>
        <w:t>do</w:t>
      </w:r>
      <w:r w:rsidRPr="00C608FB">
        <w:softHyphen/>
        <w:t xml:space="preserve">visning i enlighet med bestämmelserna i klimatlagen. </w:t>
      </w:r>
    </w:p>
    <w:p w14:paraId="4F438D8A" w14:textId="77777777" w:rsidR="004921CC" w:rsidRPr="00C608FB" w:rsidRDefault="004921CC" w:rsidP="004921CC">
      <w:pPr>
        <w:pStyle w:val="Brdtextmedindrag"/>
      </w:pPr>
      <w:r w:rsidRPr="00C608FB">
        <w:t>Riksdagen har i betänkande 2018/19:KU21 angett att det som riksdagen efterfrågar är en redovisning av resultatet av de statliga insatserna på kli</w:t>
      </w:r>
      <w:r w:rsidRPr="00C608FB">
        <w:softHyphen/>
        <w:t>mat</w:t>
      </w:r>
      <w:r w:rsidRPr="00C608FB">
        <w:softHyphen/>
        <w:t>området och indikatorer som inriktas på resultat innan tillkänna</w:t>
      </w:r>
      <w:r w:rsidRPr="00C608FB">
        <w:softHyphen/>
        <w:t>givan</w:t>
      </w:r>
      <w:r w:rsidRPr="00C608FB">
        <w:softHyphen/>
        <w:t>det kan anses vara slutbehandlat.</w:t>
      </w:r>
    </w:p>
    <w:p w14:paraId="6D99D0A1" w14:textId="77777777" w:rsidR="004921CC" w:rsidRDefault="004921CC" w:rsidP="004921CC">
      <w:pPr>
        <w:pStyle w:val="Brdtextmedindrag"/>
      </w:pPr>
      <w:r w:rsidRPr="00C608FB">
        <w:t>Under 2018 har regering</w:t>
      </w:r>
      <w:r w:rsidRPr="00C608FB">
        <w:softHyphen/>
        <w:t>en beslutat om ändring i för</w:t>
      </w:r>
      <w:r w:rsidRPr="00C608FB">
        <w:softHyphen/>
        <w:t>ord</w:t>
      </w:r>
      <w:r w:rsidRPr="00C608FB">
        <w:softHyphen/>
        <w:t>ningen</w:t>
      </w:r>
      <w:r w:rsidRPr="00E73E88">
        <w:t xml:space="preserve"> (2000:605) om årsredovisning och budget</w:t>
      </w:r>
      <w:r w:rsidRPr="00E73E88">
        <w:softHyphen/>
        <w:t xml:space="preserve">underlag som innebär </w:t>
      </w:r>
      <w:r>
        <w:t>bl.a.</w:t>
      </w:r>
      <w:r w:rsidRPr="00E73E88">
        <w:t xml:space="preserve"> att myndigheterna ska redovisa sina resultat i förhållande till de mål som regeringen har angett. Det ändra</w:t>
      </w:r>
      <w:r w:rsidRPr="00E73E88">
        <w:softHyphen/>
        <w:t>de kravet gäller från och med den 1 januari 2019 och ska tillämpas första gången på årsredovisningar för 2019. Regeringen be</w:t>
      </w:r>
      <w:r w:rsidRPr="00E73E88">
        <w:softHyphen/>
        <w:t>dömer att det kommer att ge bättre underlag för fram</w:t>
      </w:r>
      <w:r w:rsidRPr="00E73E88">
        <w:softHyphen/>
        <w:t>tida redovisningar av effekterna av rege</w:t>
      </w:r>
      <w:r w:rsidRPr="00E73E88">
        <w:softHyphen/>
        <w:t>ringens politik.</w:t>
      </w:r>
    </w:p>
    <w:p w14:paraId="40E5A71A" w14:textId="77777777" w:rsidR="004921CC" w:rsidRPr="00C608FB" w:rsidRDefault="004921CC" w:rsidP="004921CC">
      <w:pPr>
        <w:pStyle w:val="Brdtextmedindrag"/>
      </w:pPr>
      <w:r w:rsidRPr="00C608FB">
        <w:t>Regeringen har i budgetpropositionen för 2020 (prop. 2019/20:1, utg.omr. 20, bilaga 1) pre</w:t>
      </w:r>
      <w:r w:rsidRPr="00C608FB">
        <w:softHyphen/>
        <w:t>sen</w:t>
      </w:r>
      <w:r w:rsidRPr="00C608FB">
        <w:softHyphen/>
        <w:t>terat en andra klimat</w:t>
      </w:r>
      <w:r w:rsidRPr="00C608FB">
        <w:softHyphen/>
        <w:t>redo</w:t>
      </w:r>
      <w:r w:rsidRPr="00C608FB">
        <w:softHyphen/>
        <w:t>visning till riks</w:t>
      </w:r>
      <w:r w:rsidRPr="00C608FB">
        <w:softHyphen/>
        <w:t>dagen. I budgetpropositionen för 2021 (prop. 2020/21:1, utg.omr. 20, bilaga 1) redo</w:t>
      </w:r>
      <w:r w:rsidRPr="00C608FB">
        <w:softHyphen/>
        <w:t>visar regeringen mer i detalj än tidigare klimatredovisningar be</w:t>
      </w:r>
      <w:r w:rsidRPr="00C608FB">
        <w:softHyphen/>
        <w:t>dömningar av resultaten av statliga insatser på klimat</w:t>
      </w:r>
      <w:r w:rsidRPr="00C608FB">
        <w:softHyphen/>
        <w:t xml:space="preserve">området. </w:t>
      </w:r>
    </w:p>
    <w:p w14:paraId="037BE2B7" w14:textId="77777777" w:rsidR="004921CC" w:rsidRDefault="004921CC" w:rsidP="004921CC">
      <w:pPr>
        <w:pStyle w:val="Brdtextmedindrag"/>
      </w:pPr>
      <w:r w:rsidRPr="0023323C">
        <w:t>Den 19</w:t>
      </w:r>
      <w:r>
        <w:t> </w:t>
      </w:r>
      <w:r w:rsidRPr="0023323C">
        <w:t>december 2019 beslutade regeringen regleringsbrev för Natur</w:t>
      </w:r>
      <w:r>
        <w:softHyphen/>
      </w:r>
      <w:r w:rsidRPr="0023323C">
        <w:t>vårds</w:t>
      </w:r>
      <w:r>
        <w:softHyphen/>
      </w:r>
      <w:r w:rsidRPr="0023323C">
        <w:t>verket för budgetåret 2020</w:t>
      </w:r>
      <w:r>
        <w:t>. I regleringsbrevet finns ett återrapporte</w:t>
      </w:r>
      <w:r>
        <w:softHyphen/>
        <w:t>rings</w:t>
      </w:r>
      <w:r>
        <w:softHyphen/>
        <w:t>krav om att Naturvårdsverket ska</w:t>
      </w:r>
      <w:r w:rsidRPr="0023323C">
        <w:t xml:space="preserve"> redovisa hur verksamheten utveck</w:t>
      </w:r>
      <w:r>
        <w:softHyphen/>
      </w:r>
      <w:r w:rsidRPr="0023323C">
        <w:t>lats i syfte att bidra med bra beslutsunderlag, särskilt avseende åtgärder, analysmetoder och beräkning av historiska och prognosticerade effekter samt kostnadseffektivitet, för regeringens arbete med genomförande av det klimatpolitiska ramverket och för att klimatmålen ska nås.</w:t>
      </w:r>
      <w:r>
        <w:t xml:space="preserve"> </w:t>
      </w:r>
    </w:p>
    <w:p w14:paraId="42B546FE" w14:textId="77777777" w:rsidR="004921CC" w:rsidRPr="00C608FB" w:rsidRDefault="004921CC" w:rsidP="004921CC">
      <w:pPr>
        <w:pStyle w:val="Brdtextmedindrag"/>
      </w:pPr>
      <w:r w:rsidRPr="00C608FB">
        <w:t>Den 29 oktober 2020 beslutade regeringen om ett uppdrag till Natur</w:t>
      </w:r>
      <w:r w:rsidRPr="00C608FB">
        <w:softHyphen/>
        <w:t>vårdsverket att i tillägg till uppdraget M2019/02015 lämna förslag på hur klimatrapporteringsförordningen (2014:1434) bör utformas för att berörda myndigheter ska redovisa effektbedömningar av de viktigaste besluten med betydelse för utsläpp av växthusgaser och klimatomställningen samt hur dessa beslut förväntas bidra till att de nationella och globala klimat</w:t>
      </w:r>
      <w:r w:rsidRPr="00C608FB">
        <w:softHyphen/>
        <w:t>målen nås.</w:t>
      </w:r>
    </w:p>
    <w:p w14:paraId="3F71672C" w14:textId="77777777" w:rsidR="004921CC" w:rsidRPr="00C608FB" w:rsidRDefault="004921CC" w:rsidP="004921CC">
      <w:pPr>
        <w:pStyle w:val="Brdtextmedindrag"/>
      </w:pPr>
      <w:r w:rsidRPr="00C608FB">
        <w:t>Den 26 november 2020 beslutade regeringen om ett uppdrag till Natur</w:t>
      </w:r>
      <w:r w:rsidRPr="00C608FB">
        <w:softHyphen/>
        <w:t>vårdsverket att ta fram underlag till 2021 års klimatredovisning. I upp</w:t>
      </w:r>
      <w:r w:rsidRPr="00C608FB">
        <w:softHyphen/>
        <w:t>draget ingår bl.a. att beräkna klimateffekter av styrmedel och åtgärder i regeringens budgetproposition för 2021. Uppdraget redovisa</w:t>
      </w:r>
      <w:r>
        <w:t>de</w:t>
      </w:r>
      <w:r w:rsidRPr="00C608FB">
        <w:t xml:space="preserve">s </w:t>
      </w:r>
      <w:r>
        <w:t xml:space="preserve">i </w:t>
      </w:r>
      <w:r w:rsidRPr="00C608FB">
        <w:t>mars 2021.</w:t>
      </w:r>
    </w:p>
    <w:p w14:paraId="7C8FE836" w14:textId="77777777" w:rsidR="004921CC" w:rsidRDefault="004921CC" w:rsidP="004921CC">
      <w:pPr>
        <w:pStyle w:val="Brdtextmedindrag"/>
      </w:pPr>
      <w:r w:rsidRPr="00C608FB">
        <w:t>I budgetpropositionen för 2021 (prop. 2020/21:1 utg.omr. 20 s. 74) konstaterade regeringen att det behövs förbättrade effektbedömningar i klimatpolitiken. Av detta skäl föreslog regeringen att anslaget till Natur</w:t>
      </w:r>
      <w:r w:rsidRPr="00C608FB">
        <w:softHyphen/>
        <w:t>vårdsverkets ökas med 10 miljoner kronor 2021. Anslaget beräknas ökas med 10 miljoner kronor 2022 respektive 3 miljoner kronor 2023. Trafik</w:t>
      </w:r>
      <w:r w:rsidRPr="00C608FB">
        <w:softHyphen/>
        <w:t>verket, Konjunktur</w:t>
      </w:r>
      <w:r w:rsidRPr="00C608FB">
        <w:softHyphen/>
        <w:t>institutet och Statens energimyndighet fick också ökade anslag i syfte att förbättra sitt arbete med klimateffektbedömningar. I regleringsbreven för 2021 gav regeringen dessa myndigheter i uppdrag att utveckla arbetet med klimateffekt</w:t>
      </w:r>
      <w:r w:rsidRPr="00C608FB">
        <w:softHyphen/>
        <w:t>bedömningar och att tillsammans ta fram en myndighets</w:t>
      </w:r>
      <w:r w:rsidRPr="00C608FB">
        <w:softHyphen/>
        <w:t>gemensam nationell väg</w:t>
      </w:r>
      <w:r w:rsidRPr="00C608FB">
        <w:softHyphen/>
        <w:t>ledning för att beräkna klimat</w:t>
      </w:r>
      <w:r w:rsidRPr="00C608FB">
        <w:softHyphen/>
        <w:t>effekter av styrmedel och åtgärder.</w:t>
      </w:r>
      <w:r>
        <w:t xml:space="preserve"> </w:t>
      </w:r>
    </w:p>
    <w:p w14:paraId="37CC48AB" w14:textId="77777777" w:rsidR="004921CC" w:rsidRDefault="004921CC" w:rsidP="004921CC">
      <w:pPr>
        <w:pStyle w:val="Brdtextmedindrag"/>
      </w:pPr>
      <w:r>
        <w:t>Regeringen bedömer att detta samman</w:t>
      </w:r>
      <w:r>
        <w:softHyphen/>
        <w:t xml:space="preserve">taget innebär </w:t>
      </w:r>
      <w:r w:rsidRPr="0023323C">
        <w:t xml:space="preserve">bättre </w:t>
      </w:r>
      <w:r>
        <w:t>förutsätt</w:t>
      </w:r>
      <w:r>
        <w:softHyphen/>
        <w:t xml:space="preserve">ningar för </w:t>
      </w:r>
      <w:r w:rsidRPr="0023323C">
        <w:t>framtida redovisningar av effekter</w:t>
      </w:r>
      <w:r>
        <w:softHyphen/>
      </w:r>
      <w:r w:rsidRPr="0023323C">
        <w:t>na av regeringens politik.</w:t>
      </w:r>
      <w:r>
        <w:t xml:space="preserve"> </w:t>
      </w:r>
    </w:p>
    <w:p w14:paraId="330C9513" w14:textId="256FE2F1" w:rsidR="004921CC" w:rsidRDefault="004921CC" w:rsidP="004921CC">
      <w:pPr>
        <w:pStyle w:val="Brdtextmedindrag"/>
      </w:pPr>
      <w:r>
        <w:t>Regeringen bedömde i budgetpropositionen för 2022 (prop. 2021/22:1 utg.omr. 20 s. 18) att tillkännagivandet (</w:t>
      </w:r>
      <w:r w:rsidRPr="00D0151F">
        <w:t>bet.</w:t>
      </w:r>
      <w:r>
        <w:t> </w:t>
      </w:r>
      <w:r w:rsidRPr="00D0151F">
        <w:t>2016/17:MJU1 punkt</w:t>
      </w:r>
      <w:r>
        <w:t> </w:t>
      </w:r>
      <w:r w:rsidRPr="00D0151F">
        <w:t>1, rskr.</w:t>
      </w:r>
      <w:r>
        <w:t> </w:t>
      </w:r>
      <w:r w:rsidRPr="00D0151F">
        <w:t>2016/17:116</w:t>
      </w:r>
      <w:r>
        <w:t xml:space="preserve"> och </w:t>
      </w:r>
      <w:r w:rsidRPr="00D0151F">
        <w:t>bet. 2018/19:KU21, yttr. 2018/19:MJU5y</w:t>
      </w:r>
      <w:r>
        <w:t xml:space="preserve">) om </w:t>
      </w:r>
      <w:r w:rsidRPr="00D0151F">
        <w:t>att resultatredovisningen på ett tydligare sätt ska redovisa resultaten av de statliga insatserna och att det behövs tydligare indikatorer som inriktas på resultatet</w:t>
      </w:r>
      <w:r>
        <w:t xml:space="preserve"> är tillgodosett och därmed kan anses slutbehandlat. Riksdagen ansåg dock inte att detta tillkännagivande är slutbehandlat och vill att regeringen på ett tydligare sätt ska redovisa resultatet av de statliga insatserna på klimat</w:t>
      </w:r>
      <w:r>
        <w:softHyphen/>
        <w:t>området och att det behövs tydligare indikatorer som inriktas på klimat</w:t>
      </w:r>
      <w:r w:rsidRPr="005D2343">
        <w:t xml:space="preserve"> </w:t>
      </w:r>
      <w:r>
        <w:t>(</w:t>
      </w:r>
      <w:r w:rsidRPr="005D2343">
        <w:t>bet</w:t>
      </w:r>
      <w:r>
        <w:t>.</w:t>
      </w:r>
      <w:r w:rsidRPr="005D2343">
        <w:t xml:space="preserve"> 2021/22:MJU1 s.</w:t>
      </w:r>
      <w:r>
        <w:t> </w:t>
      </w:r>
      <w:r w:rsidRPr="005D2343">
        <w:t>13,</w:t>
      </w:r>
      <w:r>
        <w:t xml:space="preserve"> rskr. 2021/22:110). </w:t>
      </w:r>
    </w:p>
    <w:p w14:paraId="04BFC249" w14:textId="77777777" w:rsidR="004921CC" w:rsidRPr="0002102B" w:rsidRDefault="004921CC" w:rsidP="004921CC">
      <w:pPr>
        <w:pStyle w:val="Brdtextmedindrag"/>
      </w:pPr>
      <w:r w:rsidRPr="0002102B">
        <w:t>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Detta har haft</w:t>
      </w:r>
      <w:r w:rsidRPr="0002102B">
        <w:rPr>
          <w:spacing w:val="-4"/>
        </w:rPr>
        <w:t xml:space="preserve"> effekt för klimat</w:t>
      </w:r>
      <w:r>
        <w:rPr>
          <w:spacing w:val="-4"/>
        </w:rPr>
        <w:softHyphen/>
      </w:r>
      <w:r w:rsidRPr="0002102B">
        <w:rPr>
          <w:spacing w:val="-4"/>
        </w:rPr>
        <w:t>redovisningen i budgetpropositionen för 2023.</w:t>
      </w:r>
    </w:p>
    <w:p w14:paraId="4B8D2FD4" w14:textId="77777777" w:rsidR="004921CC" w:rsidRPr="0002102B" w:rsidRDefault="004921CC" w:rsidP="004921CC">
      <w:pPr>
        <w:pStyle w:val="Brdtextmedindrag"/>
      </w:pPr>
      <w:r w:rsidRPr="0002102B">
        <w:t>På regeringens uppdrag i regleringsbrevet för 2022 redovisade Natur</w:t>
      </w:r>
      <w:r w:rsidRPr="0002102B">
        <w:softHyphen/>
        <w:t>vårdsverket en metod för att beskriva takten i klimatomställningen för olika sektorer och branscher, exempelvis utifrån scenarier och nyckeltal baserat på tillgängliga och nya data. Detta utgjorde underlag för klimat</w:t>
      </w:r>
      <w:r>
        <w:softHyphen/>
      </w:r>
      <w:r w:rsidRPr="0002102B">
        <w:t xml:space="preserve">redovisningen i budgetpropositionen för 2023. </w:t>
      </w:r>
    </w:p>
    <w:p w14:paraId="387DCF11" w14:textId="77777777" w:rsidR="004921CC" w:rsidRPr="0002102B" w:rsidRDefault="004921CC" w:rsidP="004921CC">
      <w:pPr>
        <w:pStyle w:val="Brdtextmedindrag"/>
      </w:pPr>
      <w:r w:rsidRPr="0002102B">
        <w:t xml:space="preserve">Regeringen har i samband med budgetpropositionen för 2023 tagit fram </w:t>
      </w:r>
      <w:r w:rsidRPr="0002102B">
        <w:rPr>
          <w:spacing w:val="-4"/>
        </w:rPr>
        <w:t>en klimatredovisning i enlighet med klimatlagen (prop. 2022/23:1,</w:t>
      </w:r>
      <w:r w:rsidRPr="0002102B">
        <w:t xml:space="preserve"> utg.omr. 20, bilaga 1). Effekten av styr</w:t>
      </w:r>
      <w:r w:rsidRPr="0002102B">
        <w:softHyphen/>
        <w:t>medelspaketen redovisas, i stället för de enskilda styrmedlen, i de fall det finns betydande interaktioner mellan styrmedlen. Effekterna beräknas därmed mer konsekvent i förhållande till utsläppsscenarier och risken för dubbel</w:t>
      </w:r>
      <w:r w:rsidRPr="0002102B">
        <w:softHyphen/>
        <w:t>räkning minskas. Det redovisas även några indikatorer för industrin och transporter, och detta arbete kommer fortsätta att ut</w:t>
      </w:r>
      <w:r w:rsidRPr="0002102B">
        <w:softHyphen/>
        <w:t>vecklas. Utvecklingsarbete i Regeringskansliet och de berörda myndig</w:t>
      </w:r>
      <w:r w:rsidRPr="0002102B">
        <w:softHyphen/>
        <w:t>heterna har lett till en förbättrad klimatredovisning. Årets redo</w:t>
      </w:r>
      <w:r w:rsidRPr="0002102B">
        <w:softHyphen/>
        <w:t>visning innehåller klimateffekt</w:t>
      </w:r>
      <w:r w:rsidRPr="0002102B">
        <w:softHyphen/>
        <w:t>bedömningar på styrmedel, gapanalyser som illustrerar utvecklingen i förhållande till etappmålen samt kom</w:t>
      </w:r>
      <w:r w:rsidRPr="0002102B">
        <w:softHyphen/>
        <w:t>pletterande indikatorer för utsläppsutvecklingen. Regeringen utvecklar klimatredo</w:t>
      </w:r>
      <w:r w:rsidRPr="0002102B">
        <w:softHyphen/>
        <w:t>visningen löpande och avser att åter</w:t>
      </w:r>
      <w:r>
        <w:softHyphen/>
      </w:r>
      <w:r w:rsidRPr="0002102B">
        <w:t xml:space="preserve">komma till riksdagen om det fortsatta arbetet. </w:t>
      </w:r>
    </w:p>
    <w:p w14:paraId="6683B5B4" w14:textId="763E0DC8" w:rsidR="004921CC" w:rsidRPr="0002102B" w:rsidRDefault="004921CC" w:rsidP="004921CC">
      <w:pPr>
        <w:pStyle w:val="Brdtextmedindrag"/>
      </w:pPr>
      <w:r w:rsidRPr="0002102B">
        <w:t>I frågan om ingen övergödning</w:t>
      </w:r>
      <w:r w:rsidRPr="0002102B">
        <w:rPr>
          <w:i/>
        </w:rPr>
        <w:t xml:space="preserve"> </w:t>
      </w:r>
      <w:r w:rsidRPr="0002102B">
        <w:t>fortsätter rege</w:t>
      </w:r>
      <w:r w:rsidRPr="0002102B">
        <w:softHyphen/>
        <w:t>ringen arbetet med att min</w:t>
      </w:r>
      <w:r w:rsidRPr="0002102B">
        <w:softHyphen/>
        <w:t>ska över</w:t>
      </w:r>
      <w:r w:rsidRPr="0002102B">
        <w:softHyphen/>
        <w:t>göd</w:t>
      </w:r>
      <w:r w:rsidRPr="0002102B">
        <w:softHyphen/>
        <w:t>ningen, både genom insatser internationellt och genom att fort</w:t>
      </w:r>
      <w:r w:rsidRPr="0002102B">
        <w:softHyphen/>
        <w:t>satt stär</w:t>
      </w:r>
      <w:r w:rsidRPr="0002102B">
        <w:softHyphen/>
        <w:t>ka</w:t>
      </w:r>
      <w:r>
        <w:t xml:space="preserve"> lokalt åtgärdsarbete. Arbetet med att stärka insat</w:t>
      </w:r>
      <w:r>
        <w:softHyphen/>
        <w:t>ser på lokal nivå ges fortsatt hög prio</w:t>
      </w:r>
      <w:r>
        <w:softHyphen/>
        <w:t>ri</w:t>
      </w:r>
      <w:r>
        <w:softHyphen/>
        <w:t>tet. Stödet till lokala vatten</w:t>
      </w:r>
      <w:r>
        <w:softHyphen/>
        <w:t>vårds</w:t>
      </w:r>
      <w:r>
        <w:softHyphen/>
        <w:t>projekt (Lova) är viktigt för åtgärds</w:t>
      </w:r>
      <w:r>
        <w:softHyphen/>
        <w:t>arbete lokalt och regionalt. Rege</w:t>
      </w:r>
      <w:r>
        <w:softHyphen/>
        <w:t>ring</w:t>
      </w:r>
      <w:r>
        <w:softHyphen/>
        <w:t>en har också revi</w:t>
      </w:r>
      <w:r>
        <w:softHyphen/>
        <w:t>derat förordningen om lokala vattenvårds</w:t>
      </w:r>
      <w:r>
        <w:softHyphen/>
        <w:t>projekt (Lova) (SFS 2017:12</w:t>
      </w:r>
      <w:r w:rsidRPr="0002102B">
        <w:t>99) för att fler projekt ska kunna genom</w:t>
      </w:r>
      <w:r w:rsidRPr="0002102B">
        <w:softHyphen/>
        <w:t>föras för att stärka det lokala åtgärds</w:t>
      </w:r>
      <w:r w:rsidRPr="0002102B">
        <w:softHyphen/>
        <w:t>arbetet</w:t>
      </w:r>
      <w:r w:rsidR="0046273C">
        <w:t>.</w:t>
      </w:r>
      <w:r w:rsidRPr="0002102B">
        <w:t xml:space="preserve"> </w:t>
      </w:r>
    </w:p>
    <w:p w14:paraId="2C5C4646" w14:textId="7E953996" w:rsidR="004921CC" w:rsidRDefault="004921CC" w:rsidP="0046273C">
      <w:pPr>
        <w:pStyle w:val="Brdtextmedindrag"/>
      </w:pPr>
      <w:r w:rsidRPr="0002102B">
        <w:t>I budgetpropositionen för 2023 aviserades att regeringen satsar ytter</w:t>
      </w:r>
      <w:r>
        <w:softHyphen/>
      </w:r>
      <w:r w:rsidRPr="0002102B">
        <w:t>ligare medel på vattenrelaterade åtgärder inklusive åtgärder mot övergöd</w:t>
      </w:r>
      <w:r>
        <w:softHyphen/>
      </w:r>
      <w:r w:rsidRPr="0002102B">
        <w:t>ning. Satsningen på återvätning av våt</w:t>
      </w:r>
      <w:r w:rsidRPr="0002102B">
        <w:softHyphen/>
        <w:t>marker kommer också att leda till minskad övergödning (prop. 2022/23:1, utg.omr. 20, s. 73 och s. 4).</w:t>
      </w:r>
    </w:p>
    <w:p w14:paraId="6B00B3F5" w14:textId="0B9C7546" w:rsidR="004921CC" w:rsidRDefault="004921CC" w:rsidP="004921CC">
      <w:pPr>
        <w:pStyle w:val="Brdtextmedindrag"/>
      </w:pPr>
      <w:r>
        <w:t>Regeringen tillsatte 2018 en utred</w:t>
      </w:r>
      <w:r>
        <w:softHyphen/>
        <w:t>ning som skulle föreslå hur över</w:t>
      </w:r>
      <w:r>
        <w:softHyphen/>
        <w:t>göd</w:t>
      </w:r>
      <w:r>
        <w:softHyphen/>
        <w:t>ningen effektivt kan minskas genom att stärka drivkrafterna för lokalt åtgärds</w:t>
      </w:r>
      <w:r>
        <w:softHyphen/>
        <w:t xml:space="preserve">arbete (dir. 2018:11). Utredaren skulle föreslå </w:t>
      </w:r>
      <w:r w:rsidRPr="00C608FB">
        <w:t>nya eller förstärkta styrmedel som leder till ökad användning av kostnads</w:t>
      </w:r>
      <w:r w:rsidRPr="00C608FB">
        <w:softHyphen/>
        <w:t>effektiva åtgärder. Utredningen (M 2018:02) redovisade</w:t>
      </w:r>
      <w:r>
        <w:t xml:space="preserve"> sitt betänkande</w:t>
      </w:r>
      <w:r w:rsidRPr="00C608FB">
        <w:t xml:space="preserve"> </w:t>
      </w:r>
      <w:r w:rsidRPr="00BA06B6">
        <w:t>Stärkt lokalt åtgärds</w:t>
      </w:r>
      <w:r>
        <w:softHyphen/>
      </w:r>
      <w:r w:rsidRPr="00BA06B6">
        <w:t>arbete – att nå målet Ingen övergödning</w:t>
      </w:r>
      <w:r>
        <w:t xml:space="preserve"> (SOU 2020:10) </w:t>
      </w:r>
      <w:r w:rsidRPr="00C608FB">
        <w:t>den 28</w:t>
      </w:r>
      <w:r>
        <w:t> </w:t>
      </w:r>
      <w:r w:rsidRPr="00C608FB">
        <w:t xml:space="preserve">februari 2020 och </w:t>
      </w:r>
      <w:r>
        <w:t xml:space="preserve">betänkandet </w:t>
      </w:r>
      <w:r w:rsidRPr="00C608FB">
        <w:t>skickades ut på remiss den 24</w:t>
      </w:r>
      <w:r>
        <w:t> </w:t>
      </w:r>
      <w:r w:rsidRPr="00C608FB">
        <w:t>april 2020 t.o.m. den 31</w:t>
      </w:r>
      <w:r>
        <w:t> </w:t>
      </w:r>
      <w:r w:rsidRPr="00C608FB">
        <w:t xml:space="preserve">augusti 2020. </w:t>
      </w:r>
      <w:r>
        <w:t>Betänka</w:t>
      </w:r>
      <w:r w:rsidRPr="00C608FB">
        <w:t xml:space="preserve">ndet bereds vidare. </w:t>
      </w:r>
    </w:p>
    <w:p w14:paraId="1504B79E" w14:textId="77777777" w:rsidR="004921CC" w:rsidRDefault="004921CC" w:rsidP="004921CC">
      <w:pPr>
        <w:pStyle w:val="Brdtextmedindrag"/>
      </w:pPr>
      <w:r w:rsidRPr="00C608FB">
        <w:t>Riksdagen har i betänkande 2018/19:KU21 angett att riksdagen för</w:t>
      </w:r>
      <w:r w:rsidRPr="00C608FB">
        <w:softHyphen/>
        <w:t>vän</w:t>
      </w:r>
      <w:r w:rsidRPr="00C608FB">
        <w:softHyphen/>
      </w:r>
      <w:r>
        <w:t>tar sig kraftfulla åtgärder på området och en redovisning av effekterna innan tillkännagivandet kan anses vara slutbehandlat. Punkten redovisades därför i skr. 2019/20:75 (M 4) åter som öppen.</w:t>
      </w:r>
      <w:r w:rsidRPr="005C60CB">
        <w:t xml:space="preserve"> </w:t>
      </w:r>
    </w:p>
    <w:p w14:paraId="7104D461" w14:textId="77777777" w:rsidR="004921CC" w:rsidRDefault="004921CC" w:rsidP="004921CC">
      <w:pPr>
        <w:pStyle w:val="Brdtextmedindrag"/>
      </w:pPr>
      <w:r>
        <w:t>För att förbättra möjligheten till uppföljning av bl.a. övergödningens utveckling över tid och för att eventuellt kunna utveckla mer träffsäkra indikatorer fick Havs- och vattenmyndigheten i regleringsbrevet för 2020 i uppdrag att utveckla en metod för uppföljning av miljötillståndet i vatten</w:t>
      </w:r>
      <w:r>
        <w:softHyphen/>
        <w:t>förekomster. Uppdraget redovisades den 1 februari 2021.</w:t>
      </w:r>
    </w:p>
    <w:p w14:paraId="61547EFA" w14:textId="77777777" w:rsidR="004921CC" w:rsidRDefault="004921CC" w:rsidP="004921CC">
      <w:pPr>
        <w:pStyle w:val="Brdtextmedindrag"/>
      </w:pPr>
      <w:r>
        <w:t>Betänkandet Havet och människan (SOU 2020:83) redovisades till rege</w:t>
      </w:r>
      <w:r>
        <w:softHyphen/>
        <w:t>ringen den 15 januari 2021. Det remitterades den 22 februari t.o.m. den 23 maj 2021. Betänkandet bereds.</w:t>
      </w:r>
    </w:p>
    <w:p w14:paraId="46E2F271" w14:textId="5FFE0378" w:rsidR="004921CC" w:rsidRPr="0002102B" w:rsidRDefault="004921CC" w:rsidP="0046273C">
      <w:pPr>
        <w:pStyle w:val="Brdtextmedindrag"/>
      </w:pPr>
      <w:r>
        <w:t>I regleringsbrevet för 2020 fick Havs- och vatten</w:t>
      </w:r>
      <w:r>
        <w:softHyphen/>
        <w:t>myn</w:t>
      </w:r>
      <w:r>
        <w:softHyphen/>
        <w:t>dig</w:t>
      </w:r>
      <w:r>
        <w:softHyphen/>
        <w:t>heten i uppdrag att i samarbete med Statens jordbruks</w:t>
      </w:r>
      <w:r>
        <w:softHyphen/>
        <w:t>verk och andra berörda myndigheter utreda förutsättningarna för ett ökat samarbete mellan Östersjöländerna för att minska övergödningen i Öster</w:t>
      </w:r>
      <w:r>
        <w:softHyphen/>
      </w:r>
      <w:r w:rsidRPr="003E6BD2">
        <w:t>sjön, in</w:t>
      </w:r>
      <w:r w:rsidRPr="003E6BD2">
        <w:softHyphen/>
        <w:t>klu</w:t>
      </w:r>
      <w:r w:rsidRPr="003E6BD2">
        <w:softHyphen/>
        <w:t>sive möjligheten till ett inter</w:t>
      </w:r>
      <w:r>
        <w:softHyphen/>
      </w:r>
      <w:r w:rsidRPr="003E6BD2">
        <w:t>nationellt handelssystem med utsläpps</w:t>
      </w:r>
      <w:r w:rsidRPr="003E6BD2">
        <w:softHyphen/>
        <w:t xml:space="preserve">rätter. Uppdraget </w:t>
      </w:r>
      <w:r>
        <w:t xml:space="preserve">redovisades </w:t>
      </w:r>
      <w:r w:rsidRPr="003E6BD2">
        <w:t xml:space="preserve">den </w:t>
      </w:r>
      <w:r>
        <w:t>30</w:t>
      </w:r>
      <w:r w:rsidRPr="003E6BD2">
        <w:t xml:space="preserve"> juni 2021. </w:t>
      </w:r>
    </w:p>
    <w:p w14:paraId="0B7BA376" w14:textId="77777777" w:rsidR="004921CC" w:rsidRPr="0002102B" w:rsidRDefault="004921CC" w:rsidP="004921CC">
      <w:pPr>
        <w:pStyle w:val="Brdtextmedindrag"/>
      </w:pPr>
      <w:r w:rsidRPr="0002102B">
        <w:t>Den 17 mars 2022 beslutade regeringen propositionen En ökad differen</w:t>
      </w:r>
      <w:r>
        <w:softHyphen/>
      </w:r>
      <w:r w:rsidRPr="0002102B">
        <w:t>tiering av strandskyddet (prop. 2021/22:168) med förslag om att reger</w:t>
      </w:r>
      <w:r>
        <w:softHyphen/>
      </w:r>
      <w:r w:rsidRPr="0002102B">
        <w:t>ingen skulle få föreskriva att strandskydd inte ska gälla vid insjöar eller vattendrag som har anlagts eller restaurerats i huvudsakligt syfte att minska näringsbelastningen på den lokala vattenmiljön. Riks</w:t>
      </w:r>
      <w:r w:rsidRPr="0002102B">
        <w:softHyphen/>
        <w:t>dagen avslog propositionen (bet. 2021/22:MJU27, rskr. 2021/22:337).</w:t>
      </w:r>
    </w:p>
    <w:p w14:paraId="213A8C9B" w14:textId="00E01459" w:rsidR="004921CC" w:rsidRPr="0002102B" w:rsidRDefault="004921CC" w:rsidP="004921CC">
      <w:pPr>
        <w:pStyle w:val="Brdtextmedindrag"/>
      </w:pPr>
      <w:r w:rsidRPr="0002102B">
        <w:t>I budgetpropositionen för 2023 aviserades medel för åren 2023–2027 för åtgärder inom den gemensamma jordbrukspolitikens område (prop. 2022/23:1, utg.omr. 23, avsnitt 2.9.17 och 2.9.30). Den 22 september 2022 beslutade regeringen om den strategiska planen för åren 2023–2027. D</w:t>
      </w:r>
      <w:r w:rsidR="00CA1B78">
        <w:t>e</w:t>
      </w:r>
      <w:r w:rsidRPr="0002102B">
        <w:t>n godkändes av EU-kommissionen den 28 oktober 2022. Planen innehåller åtgärder inom jordbruket som kommer ha betydelse för att minska växt</w:t>
      </w:r>
      <w:r>
        <w:softHyphen/>
      </w:r>
      <w:r w:rsidRPr="0002102B">
        <w:t>näringsförlusterna från jordbruket och för att minska övergödningen.</w:t>
      </w:r>
    </w:p>
    <w:p w14:paraId="5E30ECA0" w14:textId="77777777" w:rsidR="004921CC" w:rsidRDefault="004921CC" w:rsidP="004921CC">
      <w:pPr>
        <w:pStyle w:val="Brdtextmedindrag"/>
      </w:pPr>
      <w:r w:rsidRPr="0002102B">
        <w:t>Havs- och vattenmyndigheten fick i reglerings</w:t>
      </w:r>
      <w:r w:rsidRPr="0002102B">
        <w:softHyphen/>
        <w:t>brevet</w:t>
      </w:r>
      <w:r w:rsidRPr="006F0537">
        <w:t xml:space="preserve"> för 2018 i uppdrag att identifiera kostnadseffektiva åtgärder för att nå god ekologisk status med avseende på näringsämnen i ett antal pilotområden i utvalda län. Upp</w:t>
      </w:r>
      <w:r>
        <w:softHyphen/>
      </w:r>
      <w:r w:rsidRPr="006F0537">
        <w:t>draget redovisades den 31 mars 2021.</w:t>
      </w:r>
    </w:p>
    <w:p w14:paraId="15F2998F" w14:textId="77777777" w:rsidR="004921CC" w:rsidRPr="0002102B" w:rsidRDefault="004921CC" w:rsidP="004921CC">
      <w:pPr>
        <w:pStyle w:val="Brdtextmedindrag"/>
      </w:pPr>
      <w:r w:rsidRPr="0002102B">
        <w:t xml:space="preserve">I regleringsbrevet för 2023 fick de länsstyrelser som är vattenmyndig-heter i uppdrag att vidareutveckla styrmedel för minskad övergödning utifrån förslaget i betänkandet Stärkt lokalt åtgärdsarbete – att nå målet Ingen övergödning (SOU 2020:10). Uppdraget ska redovisas senast den 25 september 2024. </w:t>
      </w:r>
    </w:p>
    <w:p w14:paraId="050EE2D1" w14:textId="3F9A4042" w:rsidR="004921CC" w:rsidRDefault="004921CC" w:rsidP="004921CC">
      <w:pPr>
        <w:pStyle w:val="Brdtextmedindrag"/>
      </w:pPr>
      <w:r>
        <w:t>I budgetpropositionen gjordes bedömningen att statens insatser har haft en viktig, men otillräcklig effekt i relation till behoven. Med de insatser som görs och är planerade kommer det fortsatt att ta tid innan positiva effekter kan förutses. A</w:t>
      </w:r>
      <w:r w:rsidR="00CA1B78">
        <w:t>r</w:t>
      </w:r>
      <w:r>
        <w:t>bete med att minska övergödni</w:t>
      </w:r>
      <w:r w:rsidR="00CA1B78">
        <w:t>n</w:t>
      </w:r>
      <w:r>
        <w:t>gen fortgår på flera områden och det finns ett omfattande beredningsunderlag för att ta frågan ett steg framåt. Dessa underlag bereds fortsatt.</w:t>
      </w:r>
    </w:p>
    <w:p w14:paraId="27201D61" w14:textId="77777777" w:rsidR="004921CC" w:rsidRDefault="004921CC" w:rsidP="004921CC">
      <w:pPr>
        <w:pStyle w:val="Brdtextmedindrag"/>
      </w:pPr>
      <w:r>
        <w:t xml:space="preserve">Punkten är inte slutbehandlad. </w:t>
      </w:r>
    </w:p>
    <w:p w14:paraId="1613E796" w14:textId="7A56F011" w:rsidR="004921CC" w:rsidRDefault="00176A4C" w:rsidP="004921CC">
      <w:pPr>
        <w:pStyle w:val="Rubrik5utannumrering"/>
      </w:pPr>
      <w:r>
        <w:t>7</w:t>
      </w:r>
      <w:r w:rsidR="004921CC">
        <w:t>. Rskr. 2016/17:153</w:t>
      </w:r>
    </w:p>
    <w:p w14:paraId="14A814B3" w14:textId="77777777" w:rsidR="004921CC" w:rsidRDefault="004921CC" w:rsidP="004921CC">
      <w:pPr>
        <w:pStyle w:val="Brdtext"/>
        <w:keepNext/>
        <w:jc w:val="left"/>
      </w:pPr>
      <w:r>
        <w:t>Giftfri vardag</w:t>
      </w:r>
    </w:p>
    <w:p w14:paraId="0F2EDB24" w14:textId="77777777" w:rsidR="004921CC" w:rsidRDefault="004921CC" w:rsidP="004921CC">
      <w:pPr>
        <w:pStyle w:val="Brdtext"/>
        <w:jc w:val="left"/>
      </w:pPr>
      <w:r>
        <w:t>Skr. 2015/16:169 och motioner från allmänna mo</w:t>
      </w:r>
      <w:r>
        <w:softHyphen/>
        <w:t>tions</w:t>
      </w:r>
      <w:r>
        <w:softHyphen/>
        <w:t>tiden 2016/17, bet. 2016/17:MJU7</w:t>
      </w:r>
    </w:p>
    <w:p w14:paraId="1399ABD4" w14:textId="77777777" w:rsidR="004921CC" w:rsidRDefault="004921CC" w:rsidP="004921CC">
      <w:pPr>
        <w:pStyle w:val="Brdtext"/>
        <w:jc w:val="left"/>
      </w:pPr>
      <w:r>
        <w:t>Tidigare redovisad, se skr. 2017/18:75 (M 14), 2018/19:75 (M 12), 2019/20:75 (M 7), 2020/21:75 (M 6) och 2021/22:75 (M 6).</w:t>
      </w:r>
    </w:p>
    <w:p w14:paraId="3260FC27" w14:textId="08DD4433" w:rsidR="00174EE1" w:rsidRPr="00786AE1" w:rsidRDefault="004921CC" w:rsidP="00174EE1">
      <w:pPr>
        <w:pStyle w:val="Brdtext"/>
        <w:jc w:val="left"/>
        <w:rPr>
          <w:b/>
          <w:bCs/>
        </w:rPr>
      </w:pPr>
      <w:r>
        <w:t xml:space="preserve">Skrivelsen är </w:t>
      </w:r>
      <w:r w:rsidRPr="00C21305">
        <w:t>inte</w:t>
      </w:r>
      <w:r>
        <w:t xml:space="preserve"> slutbehandlad.</w:t>
      </w:r>
      <w:r w:rsidR="00174EE1">
        <w:t xml:space="preserve"> </w:t>
      </w:r>
    </w:p>
    <w:p w14:paraId="4DB62FD8" w14:textId="77777777" w:rsidR="00174EE1" w:rsidRPr="00786AE1" w:rsidRDefault="00174EE1" w:rsidP="00174EE1">
      <w:pPr>
        <w:pStyle w:val="Brdtextmedindrag"/>
        <w:rPr>
          <w:b/>
          <w:bCs/>
        </w:rPr>
      </w:pPr>
    </w:p>
    <w:p w14:paraId="411C4CEE" w14:textId="77777777" w:rsidR="004921CC" w:rsidRDefault="004921CC" w:rsidP="004921CC">
      <w:pPr>
        <w:pStyle w:val="Brdtext"/>
      </w:pPr>
      <w:r>
        <w:t xml:space="preserve">Punkt 8 om </w:t>
      </w:r>
      <w:r>
        <w:rPr>
          <w:i/>
        </w:rPr>
        <w:t>hantering av grupper av kemiska ämnen</w:t>
      </w:r>
      <w:r>
        <w:t>*: Riks</w:t>
      </w:r>
      <w:r>
        <w:softHyphen/>
        <w:t>dagen har till</w:t>
      </w:r>
      <w:r>
        <w:softHyphen/>
        <w:t>kännagett för regeringen att riks</w:t>
      </w:r>
      <w:r>
        <w:softHyphen/>
        <w:t>da</w:t>
      </w:r>
      <w:r>
        <w:softHyphen/>
        <w:t>gen ställer sig bakom det som utskottet an</w:t>
      </w:r>
      <w:r>
        <w:softHyphen/>
        <w:t>för om han</w:t>
      </w:r>
      <w:r>
        <w:softHyphen/>
        <w:t>tering av grupper av kemiska ämnen (bet. 2016/17:MJU7 s. 32).</w:t>
      </w:r>
    </w:p>
    <w:p w14:paraId="75C02FA9" w14:textId="1F32B296" w:rsidR="004921CC" w:rsidRDefault="004921CC" w:rsidP="004921CC">
      <w:pPr>
        <w:pStyle w:val="Brdtextmedindrag"/>
      </w:pPr>
      <w:r>
        <w:t>Inom ramen för regeringens uppdrag om en hand</w:t>
      </w:r>
      <w:r>
        <w:softHyphen/>
        <w:t>lings</w:t>
      </w:r>
      <w:r>
        <w:softHyphen/>
        <w:t>plan för en giftfri vardag presenterade Kemika</w:t>
      </w:r>
      <w:r>
        <w:softHyphen/>
        <w:t>lie</w:t>
      </w:r>
      <w:r>
        <w:softHyphen/>
        <w:t>inspektionen i juli 2016 en strategi för att minska an</w:t>
      </w:r>
      <w:r>
        <w:softHyphen/>
        <w:t>vänd</w:t>
      </w:r>
      <w:r>
        <w:softHyphen/>
        <w:t>ningen av gruppen högfluorerade ämnen, s.k. PFAS, som omfattar ca 3 000 ämnen. Strategin har bl.a. lett till att Sverige till</w:t>
      </w:r>
      <w:r>
        <w:softHyphen/>
        <w:t>sam</w:t>
      </w:r>
      <w:r>
        <w:softHyphen/>
        <w:t>mans med Tyskland tagit fram ett förslag till begräns</w:t>
      </w:r>
      <w:r>
        <w:softHyphen/>
        <w:t>ning av vissa PFAS under Reach. Förslaget till begränsning gäller all använd</w:t>
      </w:r>
      <w:r>
        <w:softHyphen/>
        <w:t>ning och omfattar ca 200–400 ämnen inom PFAS-gruppen och över</w:t>
      </w:r>
      <w:r>
        <w:softHyphen/>
        <w:t>läm</w:t>
      </w:r>
      <w:r>
        <w:softHyphen/>
        <w:t>nades till EU:s kemika</w:t>
      </w:r>
      <w:r>
        <w:softHyphen/>
        <w:t>lie</w:t>
      </w:r>
      <w:r>
        <w:softHyphen/>
        <w:t>myndighet Echa i mitten av juli 2017. Ett annat exempel på begränsning av en stor grupp av PFAS-ämnen där Sverige varit delaktig är EU:s beslut 2016 att begränsa PFOA och ämnen som bryts ned till PFOA. Kemikalie</w:t>
      </w:r>
      <w:r>
        <w:softHyphen/>
        <w:t>inspektionen har vidare 2016 pre</w:t>
      </w:r>
      <w:r>
        <w:softHyphen/>
        <w:t>sen</w:t>
      </w:r>
      <w:r>
        <w:softHyphen/>
        <w:t>terat förslag på natio</w:t>
      </w:r>
      <w:r>
        <w:softHyphen/>
        <w:t>nell begränsning för brand</w:t>
      </w:r>
      <w:r>
        <w:softHyphen/>
        <w:t>skum som innehåller PFAS och förslaget bereds inom Rege</w:t>
      </w:r>
      <w:r>
        <w:softHyphen/>
        <w:t>rings</w:t>
      </w:r>
      <w:r>
        <w:softHyphen/>
        <w:t>kansliet. Det är önskvärt att EU-lagstift</w:t>
      </w:r>
      <w:r>
        <w:softHyphen/>
        <w:t>ningens processer för hantering av grupper av ämnen förenklas och att metoder för bedöm</w:t>
      </w:r>
      <w:r>
        <w:softHyphen/>
        <w:t>ning tas fram. Det finns inga formella hinder för att hantera ämnen grupp</w:t>
      </w:r>
      <w:r>
        <w:softHyphen/>
        <w:t>vis, men det har i praktiken visat sig vara svårt. Sverige ar</w:t>
      </w:r>
      <w:r>
        <w:softHyphen/>
        <w:t xml:space="preserve">betar inom EU för att få till en bättre tillämpning, t.ex. genom det arbete med PFAS respektive PFOA som beskrivs ovan. </w:t>
      </w:r>
    </w:p>
    <w:p w14:paraId="68F14C98" w14:textId="77777777" w:rsidR="004921CC" w:rsidRDefault="004921CC" w:rsidP="004921CC">
      <w:pPr>
        <w:pStyle w:val="Brdtextmedindrag"/>
      </w:pPr>
      <w:r>
        <w:t>Användningen av kemiska växtskyddsmedel i områden som allmän</w:t>
      </w:r>
      <w:r>
        <w:softHyphen/>
        <w:t>heten har tillgång till och vistas på är ut</w:t>
      </w:r>
      <w:r>
        <w:softHyphen/>
        <w:t>bredd och kan innebära risker både för människors hälsa och miljön. Regeringen beslutade den 24 mars 2021 om en ändring i förordningen (2014:425) om bekämpningsmedel (SFS 229). Ändringen innebär ett förbud mot användning av växtskydds</w:t>
      </w:r>
      <w:r>
        <w:softHyphen/>
        <w:t>medel i vissa områden som allmänheten har tillträde till. Förbudet började att gälla den 1 oktober 2021.</w:t>
      </w:r>
    </w:p>
    <w:p w14:paraId="0C145A22" w14:textId="77777777" w:rsidR="004921CC" w:rsidRDefault="004921CC" w:rsidP="004921CC">
      <w:pPr>
        <w:pStyle w:val="Brdtextmedindrag"/>
      </w:pPr>
      <w:r>
        <w:t>Den Europeiska myndigheten för livsmedels</w:t>
      </w:r>
      <w:r>
        <w:softHyphen/>
        <w:t>säker</w:t>
      </w:r>
      <w:r>
        <w:softHyphen/>
        <w:t>het, Efsa, har inlett ett arbete med att ta fram en väg</w:t>
      </w:r>
      <w:r>
        <w:softHyphen/>
        <w:t>ledning för riskbedömning av kombina</w:t>
      </w:r>
      <w:r>
        <w:softHyphen/>
        <w:t>tions</w:t>
      </w:r>
      <w:r>
        <w:softHyphen/>
        <w:t>effekter från exponering för olika kemiska ämnen.</w:t>
      </w:r>
    </w:p>
    <w:p w14:paraId="03D287F2" w14:textId="77777777" w:rsidR="004921CC" w:rsidRDefault="004921CC" w:rsidP="004921CC">
      <w:pPr>
        <w:pStyle w:val="Brdtextmedindrag"/>
      </w:pPr>
      <w:r>
        <w:t>Kemikalieinspektionen har under 2017 uppdaterat en promemoria ”Gruppering av kemiska ämnen inom Reach och CLP”. Projektet genom</w:t>
      </w:r>
      <w:r>
        <w:softHyphen/>
        <w:t>för</w:t>
      </w:r>
      <w:r>
        <w:softHyphen/>
        <w:t>des i huvudsak under 2016 som ett led i Kemikalie</w:t>
      </w:r>
      <w:r>
        <w:softHyphen/>
        <w:t>inspek</w:t>
      </w:r>
      <w:r>
        <w:softHyphen/>
        <w:t xml:space="preserve">tionens egna åtaganden inom ramen för Miljömålsrådet. </w:t>
      </w:r>
    </w:p>
    <w:p w14:paraId="3EB60E3B" w14:textId="77777777" w:rsidR="004921CC" w:rsidRDefault="004921CC" w:rsidP="004921CC">
      <w:pPr>
        <w:pStyle w:val="Brdtextmedindrag"/>
      </w:pPr>
      <w:r>
        <w:t>Kemikalie</w:t>
      </w:r>
      <w:r>
        <w:softHyphen/>
        <w:t>inspek</w:t>
      </w:r>
      <w:r>
        <w:softHyphen/>
        <w:t>tionen överlämnade den 31 augusti 2017 till Rege</w:t>
      </w:r>
      <w:r>
        <w:softHyphen/>
        <w:t>rings</w:t>
      </w:r>
      <w:r>
        <w:softHyphen/>
        <w:t>kansliet (Miljö- och energidepartementet) en redovis</w:t>
      </w:r>
      <w:r>
        <w:softHyphen/>
        <w:t>ning av ett rege</w:t>
      </w:r>
      <w:r>
        <w:softHyphen/>
        <w:t>rings</w:t>
      </w:r>
      <w:r>
        <w:softHyphen/>
        <w:t>uppdrag om bis</w:t>
      </w:r>
      <w:r>
        <w:softHyphen/>
        <w:t>fe</w:t>
      </w:r>
      <w:r>
        <w:softHyphen/>
        <w:t>noler – en kart</w:t>
      </w:r>
      <w:r>
        <w:softHyphen/>
        <w:t>lägg</w:t>
      </w:r>
      <w:r>
        <w:softHyphen/>
        <w:t xml:space="preserve">ning och analys, som en </w:t>
      </w:r>
      <w:r>
        <w:rPr>
          <w:spacing w:val="-2"/>
        </w:rPr>
        <w:t>del</w:t>
      </w:r>
      <w:r>
        <w:rPr>
          <w:spacing w:val="-2"/>
        </w:rPr>
        <w:softHyphen/>
        <w:t>rapport inom Hand</w:t>
      </w:r>
      <w:r>
        <w:rPr>
          <w:spacing w:val="-2"/>
        </w:rPr>
        <w:softHyphen/>
        <w:t>lingsplanen för en giftfri vardag (M2017/02094).</w:t>
      </w:r>
      <w:r>
        <w:t xml:space="preserve"> Inom ramen för ar</w:t>
      </w:r>
      <w:r>
        <w:softHyphen/>
        <w:t>betet med uppdraget om bisfenoler har myndigheten ut</w:t>
      </w:r>
      <w:r>
        <w:softHyphen/>
        <w:t>veck</w:t>
      </w:r>
      <w:r>
        <w:softHyphen/>
        <w:t>lat en ny metod för att ur ett mycket stort antal ämnen kunna få fram de mest rele</w:t>
      </w:r>
      <w:r>
        <w:softHyphen/>
        <w:t>vanta. Meto</w:t>
      </w:r>
      <w:r>
        <w:softHyphen/>
        <w:t>den bygger på QSAR, som i sin tur bygger på att vissa delar av en mole</w:t>
      </w:r>
      <w:r>
        <w:softHyphen/>
        <w:t>kyl (vissa struktur</w:t>
      </w:r>
      <w:r>
        <w:softHyphen/>
        <w:t>ele</w:t>
      </w:r>
      <w:r>
        <w:softHyphen/>
        <w:t>ment) kan kopp</w:t>
      </w:r>
      <w:r>
        <w:softHyphen/>
        <w:t>las ihop med vissa inneboende egen</w:t>
      </w:r>
      <w:r>
        <w:softHyphen/>
        <w:t>skaper. Metoden är en viktig del i arbetet med att lättare kunna hantera stora grupper av liknande ämnen och hitta dem som har liknande farliga egenskaper. Kemikalieinspek</w:t>
      </w:r>
      <w:r>
        <w:softHyphen/>
        <w:t>tion</w:t>
      </w:r>
      <w:r>
        <w:softHyphen/>
        <w:t>en har där</w:t>
      </w:r>
      <w:r>
        <w:softHyphen/>
        <w:t>utöver läm</w:t>
      </w:r>
      <w:r>
        <w:softHyphen/>
        <w:t>nat in för</w:t>
      </w:r>
      <w:r>
        <w:softHyphen/>
        <w:t>slag till användnings</w:t>
      </w:r>
      <w:r>
        <w:softHyphen/>
        <w:t>be</w:t>
      </w:r>
      <w:r>
        <w:softHyphen/>
        <w:t>gräns</w:t>
      </w:r>
      <w:r>
        <w:softHyphen/>
        <w:t>ning för ”C9-C14 PFCA:s (inkl. deras relaterade ämnen)” till Europeiska kemi</w:t>
      </w:r>
      <w:r>
        <w:softHyphen/>
        <w:t>ka</w:t>
      </w:r>
      <w:r>
        <w:softHyphen/>
        <w:t>lie</w:t>
      </w:r>
      <w:r>
        <w:softHyphen/>
        <w:t>myn</w:t>
      </w:r>
      <w:r>
        <w:softHyphen/>
        <w:t>dig</w:t>
      </w:r>
      <w:r>
        <w:softHyphen/>
        <w:t>heten, Echa. Försla</w:t>
      </w:r>
      <w:r>
        <w:softHyphen/>
        <w:t>get omfattar flera hundra ämnen som på detta sätt hanteras i grupp. För</w:t>
      </w:r>
      <w:r>
        <w:softHyphen/>
        <w:t>slaget kommer nu att grans</w:t>
      </w:r>
      <w:r>
        <w:softHyphen/>
        <w:t>kas av Echas två veten</w:t>
      </w:r>
      <w:r>
        <w:softHyphen/>
        <w:t>skap</w:t>
      </w:r>
      <w:r>
        <w:softHyphen/>
        <w:t>liga kommittéer, dels den för riskbedömning och dels den för socio</w:t>
      </w:r>
      <w:r>
        <w:softHyphen/>
        <w:t>ekono</w:t>
      </w:r>
      <w:r>
        <w:softHyphen/>
        <w:t>misk analys.</w:t>
      </w:r>
    </w:p>
    <w:p w14:paraId="694CB390" w14:textId="1795FDCA" w:rsidR="004921CC" w:rsidRPr="00C608FB" w:rsidRDefault="004921CC" w:rsidP="004921CC">
      <w:pPr>
        <w:pStyle w:val="Brdtextmedindrag"/>
      </w:pPr>
      <w:r>
        <w:t>Regeringen har i budgetpropositionen för 2018 (prop. 2017/18:1 utg.omr. 20 s. 49) gett riks</w:t>
      </w:r>
      <w:r>
        <w:softHyphen/>
        <w:t>dagen viss informa</w:t>
      </w:r>
      <w:r>
        <w:softHyphen/>
        <w:t>tion om utvecklingen på om</w:t>
      </w:r>
      <w:r>
        <w:softHyphen/>
        <w:t>rådet. Rege</w:t>
      </w:r>
      <w:r>
        <w:softHyphen/>
        <w:t>ringen ansåg att det behövs ett system som tar hänsyn till att kemiska ämnen kan för</w:t>
      </w:r>
      <w:r>
        <w:softHyphen/>
        <w:t>värra varandras farliga effekter, så kallade kombinations</w:t>
      </w:r>
      <w:r>
        <w:softHyphen/>
        <w:t>effekter eller cocktaileffekter. Regeringen tillsatte därför en utredning om detta (rege</w:t>
      </w:r>
      <w:r>
        <w:softHyphen/>
        <w:t>ringsbeslut den 29 mars 2018, dir. 2018:25) som fick i uppdrag att ta ett hel</w:t>
      </w:r>
      <w:r>
        <w:softHyphen/>
        <w:t>hets</w:t>
      </w:r>
      <w:r>
        <w:softHyphen/>
        <w:t>grepp om risker med grupper och kombina</w:t>
      </w:r>
      <w:r>
        <w:softHyphen/>
        <w:t>tioner av kemiska ämnen. I oktober 2019 läm</w:t>
      </w:r>
      <w:r>
        <w:softHyphen/>
        <w:t>nade utredningen sitt betänk</w:t>
      </w:r>
      <w:r>
        <w:softHyphen/>
        <w:t xml:space="preserve">ande </w:t>
      </w:r>
      <w:r w:rsidRPr="00C608FB">
        <w:t>Framtidens kemikalie</w:t>
      </w:r>
      <w:r w:rsidRPr="00C608FB">
        <w:softHyphen/>
        <w:t>kontroll – Hante</w:t>
      </w:r>
      <w:r w:rsidRPr="00C608FB">
        <w:softHyphen/>
        <w:t>ring av kombi</w:t>
      </w:r>
      <w:r>
        <w:softHyphen/>
      </w:r>
      <w:r w:rsidRPr="00C608FB">
        <w:t>nations</w:t>
      </w:r>
      <w:r>
        <w:softHyphen/>
      </w:r>
      <w:r w:rsidRPr="00C608FB">
        <w:t>effekter och gruppvis be</w:t>
      </w:r>
      <w:r w:rsidRPr="00C608FB">
        <w:softHyphen/>
        <w:t>döm</w:t>
      </w:r>
      <w:r w:rsidRPr="00C608FB">
        <w:softHyphen/>
        <w:t xml:space="preserve">ning av ämnen (SOU 2019:45). Utredningen har remitterats och ärendet bereds vidare i Regeringskansliet. </w:t>
      </w:r>
    </w:p>
    <w:p w14:paraId="3E919C1D" w14:textId="77777777" w:rsidR="004921CC" w:rsidRPr="00660A36" w:rsidRDefault="004921CC" w:rsidP="004921CC">
      <w:pPr>
        <w:pStyle w:val="Brdtextmedindrag"/>
      </w:pPr>
      <w:r w:rsidRPr="00C608FB">
        <w:t>Kemikalieinspektionen har tillsammans med myndig</w:t>
      </w:r>
      <w:r w:rsidRPr="00C608FB">
        <w:softHyphen/>
        <w:t>heter från nio med</w:t>
      </w:r>
      <w:r w:rsidRPr="00C608FB">
        <w:softHyphen/>
      </w:r>
      <w:r w:rsidRPr="00660A36">
        <w:t>lems</w:t>
      </w:r>
      <w:r w:rsidRPr="00660A36">
        <w:softHyphen/>
        <w:t>stater samt Norge utarbetat ett förslag till EU-strateg</w:t>
      </w:r>
      <w:r w:rsidRPr="00660A36">
        <w:rPr>
          <w:bCs/>
        </w:rPr>
        <w:t>i</w:t>
      </w:r>
      <w:r w:rsidRPr="00660A36">
        <w:t xml:space="preserve"> för PFAS – </w:t>
      </w:r>
      <w:r w:rsidRPr="00AB0F51">
        <w:t>”Elements for an EU-strategy for PFASs”. Strategin omfattar konkreta för</w:t>
      </w:r>
      <w:r>
        <w:softHyphen/>
      </w:r>
      <w:r w:rsidRPr="00AB0F51">
        <w:t xml:space="preserve">slag till åtgärder. Strategin har överlämnats till </w:t>
      </w:r>
      <w:r>
        <w:t>EU-</w:t>
      </w:r>
      <w:r w:rsidRPr="00AB0F51">
        <w:t>kommissionen i decem</w:t>
      </w:r>
      <w:r>
        <w:softHyphen/>
      </w:r>
      <w:r w:rsidRPr="00AB0F51">
        <w:t>ber 2019. Vidare har några medlemsstater, inklusive Sverige, vid miljö</w:t>
      </w:r>
      <w:r>
        <w:softHyphen/>
      </w:r>
      <w:r w:rsidRPr="00AB0F51">
        <w:t>rådet i december 2019 aviserat att man har för avsikt att ta fram be</w:t>
      </w:r>
      <w:r w:rsidRPr="00AB0F51">
        <w:softHyphen/>
      </w:r>
      <w:r>
        <w:t>gräns</w:t>
      </w:r>
      <w:r>
        <w:softHyphen/>
        <w:t>nings</w:t>
      </w:r>
      <w:r>
        <w:softHyphen/>
        <w:t xml:space="preserve">förslag för hela PFAS-gruppen. </w:t>
      </w:r>
    </w:p>
    <w:p w14:paraId="731EE796" w14:textId="77777777" w:rsidR="004921CC" w:rsidRDefault="004921CC" w:rsidP="004921CC">
      <w:pPr>
        <w:pStyle w:val="Brdtextmedindrag"/>
      </w:pPr>
      <w:r w:rsidRPr="00660A36">
        <w:t>Sverige har också genom EU verkat för ett globalt för</w:t>
      </w:r>
      <w:r w:rsidRPr="00660A36">
        <w:softHyphen/>
        <w:t>bud mot använd</w:t>
      </w:r>
      <w:r w:rsidRPr="00660A36">
        <w:softHyphen/>
        <w:t>ning av en stor grupp PFOA-be</w:t>
      </w:r>
      <w:r w:rsidRPr="00660A36">
        <w:softHyphen/>
        <w:t>släktade ämnen. I april 2019 beslutade parterna till Stock</w:t>
      </w:r>
      <w:r w:rsidRPr="00660A36">
        <w:softHyphen/>
        <w:t>holms</w:t>
      </w:r>
      <w:r w:rsidRPr="00660A36">
        <w:softHyphen/>
        <w:t>konventionen, efter ett förslag från EU, om en begränsning av användning av PFOA och PFOA-rela</w:t>
      </w:r>
      <w:r w:rsidRPr="00660A36">
        <w:softHyphen/>
        <w:t>tera</w:t>
      </w:r>
      <w:r w:rsidRPr="00660A36">
        <w:softHyphen/>
        <w:t>de ämnen på global nivå. Begränsningen omfattar flera hundra ämnen som är besläktade med PFOA</w:t>
      </w:r>
      <w:r>
        <w:t>. Sverige har genom Kemikalieinspektionen tillsammans med fyra andra europeiska myndigheter lämnat in ett förslag till EU:s kemika</w:t>
      </w:r>
      <w:r>
        <w:softHyphen/>
        <w:t>lie</w:t>
      </w:r>
      <w:r>
        <w:softHyphen/>
        <w:t>myndig</w:t>
      </w:r>
      <w:r>
        <w:softHyphen/>
        <w:t>het Echa om att förbjuda PFAS-kemikalier inom EU. Den gäller för all användning som inte är nödvändig för samhället. EU-kommissionen har i sin tur under perioden beslutat om att förbjuda 200 PFAS.</w:t>
      </w:r>
    </w:p>
    <w:p w14:paraId="03A76AA5" w14:textId="77777777" w:rsidR="004921CC" w:rsidRDefault="004921CC" w:rsidP="004921CC">
      <w:pPr>
        <w:pStyle w:val="Brdtextmedindrag"/>
      </w:pPr>
      <w:r>
        <w:t>Översynen av den EU-gemensamma kemikalielagstiftningen Reach-för</w:t>
      </w:r>
      <w:r>
        <w:softHyphen/>
        <w:t>ordningen har påbörjats. Regeringen har svarat på EU-kommissionens inledan</w:t>
      </w:r>
      <w:r>
        <w:softHyphen/>
        <w:t>de konsekvensanalys om översynen av förordningen. Som under</w:t>
      </w:r>
      <w:r>
        <w:softHyphen/>
        <w:t>lag till översynen har Kemikalieinspektionen tagit fram en rapport om bedöm</w:t>
      </w:r>
      <w:r>
        <w:softHyphen/>
        <w:t>ningsfaktorer och behovet av en ytterligare blandnings</w:t>
      </w:r>
      <w:r>
        <w:softHyphen/>
        <w:t>bedöm</w:t>
      </w:r>
      <w:r>
        <w:softHyphen/>
        <w:t>ningsfaktor för att ta hänsyn till kombinations- och blandnings</w:t>
      </w:r>
      <w:r>
        <w:softHyphen/>
        <w:t>effekter under ut</w:t>
      </w:r>
      <w:r>
        <w:softHyphen/>
        <w:t>vär</w:t>
      </w:r>
      <w:r>
        <w:softHyphen/>
        <w:t xml:space="preserve">deringen av risker för människors hälsa och miljön. </w:t>
      </w:r>
    </w:p>
    <w:p w14:paraId="48B2E6E0" w14:textId="68D90ED7" w:rsidR="004921CC" w:rsidRDefault="004921CC" w:rsidP="004921CC">
      <w:pPr>
        <w:pStyle w:val="Brdtextmedindrag"/>
      </w:pPr>
      <w:r>
        <w:t>I regleringsbrevet för 2022 angav regeringen att Kemikalieinspektionen ska redovisa vilka insatser som bidragit till genomförandet av EU:s kemi</w:t>
      </w:r>
      <w:r>
        <w:softHyphen/>
        <w:t>kalie</w:t>
      </w:r>
      <w:r>
        <w:softHyphen/>
        <w:t>strategi inklusive hur myndigheten har bidragit till införande av bedömningsfaktor/-er för att hantera kombinationseffekter under Europa</w:t>
      </w:r>
      <w:r>
        <w:softHyphen/>
        <w:t>parlamentets och rådets förordning (EG) nr 1907/2006 om registrering, utvärdering, godkännande och begränsning av kemikalier (Reachförord</w:t>
      </w:r>
      <w:r>
        <w:softHyphen/>
        <w:t>ningen) samt till effektivare utfasning av särskilt farliga ämnen i konsu</w:t>
      </w:r>
      <w:r>
        <w:softHyphen/>
        <w:t>ment</w:t>
      </w:r>
      <w:r>
        <w:softHyphen/>
        <w:t>produkter genom bl.a. gruppvisa bedömningar och begräns</w:t>
      </w:r>
      <w:r>
        <w:softHyphen/>
        <w:t>ningar. Myndigheten ska vidare redovisa arbetet för att minska spridning och risker med PFAS och särskilt hur arbetet med en gruppbegränsning av PFAS har fortsatt.</w:t>
      </w:r>
    </w:p>
    <w:p w14:paraId="124FFC4A" w14:textId="77777777" w:rsidR="004921CC" w:rsidRDefault="004921CC" w:rsidP="004921CC">
      <w:pPr>
        <w:pStyle w:val="Brdtextmedindrag"/>
      </w:pPr>
      <w:r>
        <w:t xml:space="preserve">Sammanfattningsvis har en rad åtgärder vidtagits för att kemiska ämnen ska hanteras gruppvis i större utsträckning, med fokus på att utveckla EU-reglerna. </w:t>
      </w:r>
    </w:p>
    <w:p w14:paraId="218E5F5A" w14:textId="1864E40C" w:rsidR="004921CC" w:rsidRDefault="004921CC" w:rsidP="004921CC">
      <w:pPr>
        <w:pStyle w:val="Brdtextmedindrag"/>
      </w:pPr>
      <w:r w:rsidRPr="0002102B">
        <w:t>Regeringen och Kemikalieinspektionen har främst genom påverkans</w:t>
      </w:r>
      <w:r w:rsidRPr="0002102B">
        <w:softHyphen/>
        <w:t>arbete inom EU verkat för att likartade kemikalier ska hanteras i grupp. Arbetet går framåt i denna riktning vilket redovisats ovan, t.ex. i fråga om åtagandet att säkerställa att användningen av PFAS som grupp fasas ut i EU om det inte visats att den är nödvändig för samhället. Det är ett åtagande som EU-kommissionen gjort i sin Kemikaliestrategi för hållbar</w:t>
      </w:r>
      <w:r>
        <w:softHyphen/>
      </w:r>
      <w:r w:rsidRPr="0002102B">
        <w:t>het. Strategin innehåller också ett åtagande att bedöma hur man i Reach-förordningen bäst inför en eller flera bedömningsfaktorer för blandningar när ämnen ska kemikaliesäkerhets</w:t>
      </w:r>
      <w:r w:rsidRPr="0002102B">
        <w:softHyphen/>
        <w:t>be</w:t>
      </w:r>
      <w:r w:rsidRPr="0002102B">
        <w:softHyphen/>
        <w:t>döm</w:t>
      </w:r>
      <w:r w:rsidRPr="0002102B">
        <w:softHyphen/>
        <w:t xml:space="preserve">as. Utredningen Framtidens kemikaliekontroll </w:t>
      </w:r>
      <w:r w:rsidRPr="0002102B">
        <w:rPr>
          <w:spacing w:val="-2"/>
        </w:rPr>
        <w:t>(SOU 2019:45)</w:t>
      </w:r>
      <w:r w:rsidRPr="0002102B">
        <w:t xml:space="preserve"> skrevs </w:t>
      </w:r>
      <w:r>
        <w:t>av</w:t>
      </w:r>
      <w:r w:rsidRPr="0002102B">
        <w:t xml:space="preserve"> 2022 med hän</w:t>
      </w:r>
      <w:r w:rsidRPr="0002102B">
        <w:softHyphen/>
        <w:t xml:space="preserve">visning till att rekommendationerna hanteras på EU-nivå </w:t>
      </w:r>
      <w:r w:rsidRPr="0002102B">
        <w:rPr>
          <w:spacing w:val="-4"/>
        </w:rPr>
        <w:t xml:space="preserve">bl.a </w:t>
      </w:r>
      <w:r w:rsidRPr="0002102B">
        <w:rPr>
          <w:spacing w:val="-2"/>
        </w:rPr>
        <w:t>genom översynen av Reach-förordningen (M2020/00226</w:t>
      </w:r>
      <w:r w:rsidRPr="0002102B">
        <w:t>). Rege</w:t>
      </w:r>
      <w:r w:rsidRPr="0002102B">
        <w:softHyphen/>
        <w:t>ringen har redo</w:t>
      </w:r>
      <w:r w:rsidRPr="0002102B">
        <w:softHyphen/>
        <w:t>visat insatser i budget</w:t>
      </w:r>
      <w:r>
        <w:softHyphen/>
      </w:r>
      <w:r w:rsidRPr="0002102B">
        <w:t>propositionen för 2023 (prop. 2022/23:1, utg.omr. 20, s. 35 f.</w:t>
      </w:r>
      <w:r>
        <w:t>).</w:t>
      </w:r>
      <w:r w:rsidRPr="0002102B">
        <w:t xml:space="preserve"> </w:t>
      </w:r>
      <w:r w:rsidRPr="00916CDC">
        <w:t>I proposi</w:t>
      </w:r>
      <w:r w:rsidR="0069668C">
        <w:softHyphen/>
      </w:r>
      <w:r w:rsidRPr="00916CDC">
        <w:t>tionen bedömde regeringen att tillkänna</w:t>
      </w:r>
      <w:r>
        <w:softHyphen/>
      </w:r>
      <w:r w:rsidRPr="00916CDC">
        <w:t>givandet genom insatserna</w:t>
      </w:r>
      <w:r>
        <w:t xml:space="preserve"> </w:t>
      </w:r>
      <w:r w:rsidRPr="0002102B">
        <w:t>är tillgodo</w:t>
      </w:r>
      <w:r w:rsidRPr="0002102B">
        <w:softHyphen/>
        <w:t>sett och slut</w:t>
      </w:r>
      <w:r>
        <w:softHyphen/>
      </w:r>
      <w:r w:rsidRPr="0002102B">
        <w:t>behandlat.</w:t>
      </w:r>
    </w:p>
    <w:p w14:paraId="6DECC992" w14:textId="77777777" w:rsidR="004921CC" w:rsidRDefault="004921CC" w:rsidP="004921CC">
      <w:pPr>
        <w:pStyle w:val="Brdtextmedindrag"/>
      </w:pPr>
      <w:r>
        <w:t>Punkten är slutbehandlad.</w:t>
      </w:r>
    </w:p>
    <w:p w14:paraId="2FFDE9FD" w14:textId="2473C134" w:rsidR="004921CC" w:rsidRDefault="00176A4C" w:rsidP="004921CC">
      <w:pPr>
        <w:pStyle w:val="Rubrik5utannumrering"/>
      </w:pPr>
      <w:r>
        <w:t>8</w:t>
      </w:r>
      <w:r w:rsidR="004921CC">
        <w:t>. Rskr. 2016/17:180</w:t>
      </w:r>
    </w:p>
    <w:p w14:paraId="3B0663CE" w14:textId="77777777" w:rsidR="004921CC" w:rsidRDefault="004921CC" w:rsidP="004921CC">
      <w:pPr>
        <w:pStyle w:val="Brdtext"/>
        <w:keepNext/>
        <w:jc w:val="left"/>
      </w:pPr>
      <w:r>
        <w:t>Naturvård och områdesskydd</w:t>
      </w:r>
    </w:p>
    <w:p w14:paraId="7F2FA7F4" w14:textId="77777777" w:rsidR="004921CC" w:rsidRDefault="004921CC" w:rsidP="004921CC">
      <w:pPr>
        <w:pStyle w:val="Brdtext"/>
        <w:keepNext/>
        <w:jc w:val="left"/>
      </w:pPr>
      <w:r>
        <w:t>Motioner från allmänna motionstiden 2016/17, bet. 2016/17:MJU9</w:t>
      </w:r>
    </w:p>
    <w:p w14:paraId="624B3ED7" w14:textId="77777777" w:rsidR="004921CC" w:rsidRDefault="004921CC" w:rsidP="004921CC">
      <w:pPr>
        <w:pStyle w:val="Brdtext"/>
        <w:jc w:val="left"/>
      </w:pPr>
      <w:r>
        <w:t>Tidigare redovisad, se skr. 2017/18:75 (M 18), 2018/19:75 (M 13), 2019/20:75 (M 8), 2020/21:75 (M 7) och 2021/22:75 (M 7).</w:t>
      </w:r>
    </w:p>
    <w:p w14:paraId="05770DC7" w14:textId="009D1AC1" w:rsidR="00174EE1" w:rsidRPr="00786AE1" w:rsidRDefault="004921CC" w:rsidP="00174EE1">
      <w:pPr>
        <w:pStyle w:val="Brdtext"/>
        <w:jc w:val="left"/>
        <w:rPr>
          <w:b/>
          <w:bCs/>
        </w:rPr>
      </w:pPr>
      <w:r>
        <w:t>Skrivelsen är inte slutbehandlad.</w:t>
      </w:r>
      <w:r w:rsidR="00174EE1">
        <w:t xml:space="preserve"> </w:t>
      </w:r>
    </w:p>
    <w:p w14:paraId="43583B52" w14:textId="77777777" w:rsidR="00174EE1" w:rsidRPr="00786AE1" w:rsidRDefault="00174EE1" w:rsidP="00174EE1">
      <w:pPr>
        <w:pStyle w:val="Brdtextmedindrag"/>
        <w:rPr>
          <w:b/>
          <w:bCs/>
        </w:rPr>
      </w:pPr>
    </w:p>
    <w:p w14:paraId="6DA118F8" w14:textId="77777777" w:rsidR="004921CC" w:rsidRDefault="004921CC" w:rsidP="004921CC">
      <w:pPr>
        <w:pStyle w:val="Brdtext"/>
      </w:pPr>
      <w:r>
        <w:t xml:space="preserve">Punkt 5 om </w:t>
      </w:r>
      <w:r>
        <w:rPr>
          <w:i/>
        </w:rPr>
        <w:t>reformering av strandskyddet*</w:t>
      </w:r>
      <w:r>
        <w:t>: Riks</w:t>
      </w:r>
      <w:r>
        <w:softHyphen/>
        <w:t>dagen har till</w:t>
      </w:r>
      <w:r>
        <w:softHyphen/>
        <w:t>kännagett för regeringen att riksdagen ställer sig bakom det som utskottet anför om re</w:t>
      </w:r>
      <w:r>
        <w:softHyphen/>
        <w:t>for</w:t>
      </w:r>
      <w:r>
        <w:softHyphen/>
        <w:t>me</w:t>
      </w:r>
      <w:r>
        <w:softHyphen/>
        <w:t>ring av strandskyddet (bet. 2016/17:MJU9 s. 23 f.).</w:t>
      </w:r>
    </w:p>
    <w:p w14:paraId="5847C8BF" w14:textId="77777777" w:rsidR="004921CC" w:rsidRDefault="004921CC" w:rsidP="004921CC">
      <w:pPr>
        <w:pStyle w:val="Brdtextmedindrag"/>
      </w:pPr>
      <w:r>
        <w:t>Regeringen beslutade den 4 juli 2019 att ge en särskild utredare i upp</w:t>
      </w:r>
      <w:r>
        <w:softHyphen/>
        <w:t>drag att se över strandskyddet (dir. 2019:41). Uppdraget inne</w:t>
      </w:r>
      <w:r>
        <w:softHyphen/>
        <w:t>bär att ut</w:t>
      </w:r>
      <w:r>
        <w:softHyphen/>
        <w:t xml:space="preserve">redaren ska föreslå </w:t>
      </w:r>
      <w:r w:rsidRPr="002C384C">
        <w:t>författningsändringar och andra åtgärder som medför att strand</w:t>
      </w:r>
      <w:r>
        <w:softHyphen/>
      </w:r>
      <w:r w:rsidRPr="002C384C">
        <w:t>skyddet görs om i grunden genom en ökad differentiering som tar hänsyn till att tillgången till sjöar och stränder varierar i landet, liksom be</w:t>
      </w:r>
      <w:r>
        <w:softHyphen/>
      </w:r>
      <w:r w:rsidRPr="002C384C">
        <w:t xml:space="preserve">folkningstäthet och exploateringstryck. </w:t>
      </w:r>
      <w:r>
        <w:t>I kommittédirektiven anges bl.a. att d</w:t>
      </w:r>
      <w:r w:rsidRPr="002C384C">
        <w:t>et ska bli betydligt enklare att bygga strandnära i landsbygdsområden</w:t>
      </w:r>
      <w:r>
        <w:t>. Vidare anges att de förslag som lämnas</w:t>
      </w:r>
      <w:r w:rsidRPr="002C384C">
        <w:t xml:space="preserve"> ska syfta till att dels förbättra för</w:t>
      </w:r>
      <w:r>
        <w:softHyphen/>
      </w:r>
      <w:r w:rsidRPr="002C384C">
        <w:t>ut</w:t>
      </w:r>
      <w:r>
        <w:softHyphen/>
      </w:r>
      <w:r w:rsidRPr="002C384C">
        <w:t xml:space="preserve">sättningar för bostäder och näringsverksamhet främst för småföretagare, besöksnäring och gröna näringar i områden med lågt exploateringstryck, dels bibehålla eller om behov finns förstärka strandskyddet för att värna obrutna strandlinjer, den allemansrättsliga tillgängligheten och miljön i </w:t>
      </w:r>
      <w:r w:rsidRPr="00C608FB">
        <w:t>starkt exploaterade områden. Därutöver framhålls att det lokala inflytandet ska öka. Uppdraget redovisades</w:t>
      </w:r>
      <w:r w:rsidRPr="00C608FB" w:rsidDel="00DC2B19">
        <w:t xml:space="preserve"> </w:t>
      </w:r>
      <w:r w:rsidRPr="00C608FB">
        <w:t xml:space="preserve">den 14 december </w:t>
      </w:r>
      <w:r w:rsidRPr="00C608FB" w:rsidDel="00DC2B19">
        <w:t>2020</w:t>
      </w:r>
      <w:r w:rsidRPr="00C608FB">
        <w:t xml:space="preserve">. </w:t>
      </w:r>
      <w:r>
        <w:t>Betänkandet</w:t>
      </w:r>
      <w:r w:rsidRPr="00793648">
        <w:t xml:space="preserve"> Till</w:t>
      </w:r>
      <w:r>
        <w:softHyphen/>
      </w:r>
      <w:r w:rsidRPr="00793648">
        <w:t>gängliga stränder – ett mer diff</w:t>
      </w:r>
      <w:r>
        <w:t>e</w:t>
      </w:r>
      <w:r w:rsidRPr="00793648">
        <w:t>rentierat strandskydd (SOU</w:t>
      </w:r>
      <w:r>
        <w:t> </w:t>
      </w:r>
      <w:r w:rsidRPr="00793648">
        <w:t xml:space="preserve">2020:78) </w:t>
      </w:r>
      <w:r>
        <w:t xml:space="preserve">var ute på remiss t.o.m. den 3 maj 2021. Den </w:t>
      </w:r>
      <w:r w:rsidRPr="00742667">
        <w:t>10</w:t>
      </w:r>
      <w:r>
        <w:t> november 2021 beslutade rege</w:t>
      </w:r>
      <w:r>
        <w:softHyphen/>
        <w:t>ringen lagrådsremissen E</w:t>
      </w:r>
      <w:r w:rsidRPr="00ED1F4D">
        <w:t>n ökad differentiering av strand</w:t>
      </w:r>
      <w:r>
        <w:softHyphen/>
      </w:r>
      <w:r w:rsidRPr="00ED1F4D">
        <w:t>skyddet</w:t>
      </w:r>
      <w:r>
        <w:t xml:space="preserve">. </w:t>
      </w:r>
    </w:p>
    <w:p w14:paraId="54ED1B88" w14:textId="77777777" w:rsidR="004921CC" w:rsidRPr="0002102B" w:rsidRDefault="004921CC" w:rsidP="004921CC">
      <w:pPr>
        <w:pStyle w:val="Brdtextmedindrag"/>
      </w:pPr>
      <w:r w:rsidRPr="0002102B">
        <w:t>Den 17 mars 2022 beslutade regeringen propositionen En ökad diffe</w:t>
      </w:r>
      <w:r>
        <w:softHyphen/>
      </w:r>
      <w:r w:rsidRPr="0002102B">
        <w:t>rentie</w:t>
      </w:r>
      <w:r w:rsidRPr="0002102B">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w:t>
      </w:r>
      <w:r>
        <w:softHyphen/>
      </w:r>
      <w:r w:rsidRPr="0002102B">
        <w:t>slogs. Förslagen syftade också till att strand</w:t>
      </w:r>
      <w:r w:rsidRPr="0002102B">
        <w:softHyphen/>
        <w:t>skyddet ska stärkas och för</w:t>
      </w:r>
      <w:r>
        <w:softHyphen/>
      </w:r>
      <w:r w:rsidRPr="0002102B">
        <w:t xml:space="preserve">tydligas i områden av särskild betydelse för djur- och växtlivet och i områden där bebyggelsetrycket är högt eller efterfrågan på mark för fritidshusbebyggelse är mycket stor. Riksdagen avslog propositionen (bet. 2021/22:MJU27, rskr. 2021/22:337). </w:t>
      </w:r>
    </w:p>
    <w:p w14:paraId="27460993" w14:textId="3265E1BB" w:rsidR="004921CC" w:rsidRPr="0002102B" w:rsidRDefault="004921CC" w:rsidP="004921CC">
      <w:pPr>
        <w:pStyle w:val="Brdtextmedindrag"/>
      </w:pPr>
      <w:r w:rsidRPr="0002102B">
        <w:t>Regeringen beslutade den 17 mars 2022 att ge en särskild utredare i upp-drag att se över ändamålsenliga undantag från strandskyddet för de areella näringarna (dir. 2022:18). Regeringen beslutade tilläggsdirektiv till ut</w:t>
      </w:r>
      <w:r w:rsidRPr="0002102B">
        <w:softHyphen/>
        <w:t>redningen den 1 december 2022 (dir</w:t>
      </w:r>
      <w:r>
        <w:t>.</w:t>
      </w:r>
      <w:r w:rsidRPr="0002102B">
        <w:t xml:space="preserve"> 2022:138). Utredaren ska föreslå författningsändringar och andra åtgärder som moderniserar och förtydligar undantaget från strandskyddet för de areella näringarna (7 kap. 16 § första stycket 1 miljöbalken). Syftet är att säker</w:t>
      </w:r>
      <w:r w:rsidRPr="0002102B">
        <w:softHyphen/>
        <w:t>ställa att regleringen tar tillräcklig hänsyn till de varierande förutsättningar som i dag råder för olika närings</w:t>
      </w:r>
      <w:r w:rsidRPr="0002102B">
        <w:softHyphen/>
        <w:t>idkare inom de areella näringarna och till behoven av att för</w:t>
      </w:r>
      <w:r w:rsidRPr="0002102B">
        <w:softHyphen/>
        <w:t>bättra förutsättningarna för näringarnas utveckling, särskilt för småskaliga lantbrukare. Utredningen ska även bidra till att uppnå livsmedelsstrategins mål om ökad livsmedelsproduktion och hållbar utveckling i hela landet. Utredaren ska förhålla sig till strand</w:t>
      </w:r>
      <w:r w:rsidRPr="0002102B">
        <w:softHyphen/>
        <w:t>skyddets syften, berörda miljökvali</w:t>
      </w:r>
      <w:r>
        <w:softHyphen/>
      </w:r>
      <w:r w:rsidRPr="0002102B">
        <w:t xml:space="preserve">tetsmål samt landsbygdspolitikens mål om en livskraftig landsbygd med likvärdiga möjligheter till företagande, arbete, boende och välfärd som leder till en långsiktigt hållbar utveckling i hela landet. Uppdraget ska redovisas senast den 31 december 2023. Ärendet bereds vidare. </w:t>
      </w:r>
    </w:p>
    <w:p w14:paraId="44EA05B9" w14:textId="77777777" w:rsidR="004921CC" w:rsidRDefault="004921CC" w:rsidP="004921CC">
      <w:pPr>
        <w:pStyle w:val="Brdtextmedindrag"/>
      </w:pPr>
      <w:r w:rsidRPr="0002102B">
        <w:t>Punkten är inte slutbehandlad.</w:t>
      </w:r>
    </w:p>
    <w:p w14:paraId="60EA6252" w14:textId="77271BE0" w:rsidR="004921CC" w:rsidRDefault="00067F70" w:rsidP="004921CC">
      <w:pPr>
        <w:pStyle w:val="Rubrik5utannumrering"/>
      </w:pPr>
      <w:r>
        <w:t>9</w:t>
      </w:r>
      <w:r w:rsidR="004921CC">
        <w:t>. Rskr. 2016/17:289</w:t>
      </w:r>
    </w:p>
    <w:p w14:paraId="1ACAD502" w14:textId="77777777" w:rsidR="004921CC" w:rsidRDefault="004921CC" w:rsidP="004921CC">
      <w:pPr>
        <w:pStyle w:val="Brdtext"/>
        <w:jc w:val="left"/>
      </w:pPr>
      <w:r>
        <w:t>Övergripande miljöfrågor</w:t>
      </w:r>
    </w:p>
    <w:p w14:paraId="725A72CF" w14:textId="77777777" w:rsidR="004921CC" w:rsidRDefault="004921CC" w:rsidP="004921CC">
      <w:pPr>
        <w:pStyle w:val="Brdtext"/>
        <w:jc w:val="left"/>
      </w:pPr>
      <w:r>
        <w:t>Motioner från allmänna motionstiden 2016/17, bet. 2016/17:MJU22</w:t>
      </w:r>
    </w:p>
    <w:p w14:paraId="12F35B2D" w14:textId="77777777" w:rsidR="004921CC" w:rsidRDefault="004921CC" w:rsidP="004921CC">
      <w:pPr>
        <w:pStyle w:val="Brdtext"/>
        <w:jc w:val="left"/>
      </w:pPr>
      <w:r>
        <w:t>Tidigare redovisad, se skr. 2017/18:75 (M 24), 2018/19:75 (M 14), 2019/20:75 (M 9), 2020/21:75 (M 8) och 2021/22:75 (M 8).</w:t>
      </w:r>
    </w:p>
    <w:p w14:paraId="44105046" w14:textId="003EB5A6" w:rsidR="00174EE1" w:rsidRPr="00786AE1" w:rsidRDefault="004921CC" w:rsidP="00174EE1">
      <w:pPr>
        <w:pStyle w:val="Brdtext"/>
        <w:jc w:val="left"/>
        <w:rPr>
          <w:b/>
          <w:bCs/>
        </w:rPr>
      </w:pPr>
      <w:r>
        <w:t>Skrivelsen är slutbehandlad.</w:t>
      </w:r>
      <w:r w:rsidR="00174EE1">
        <w:t xml:space="preserve"> </w:t>
      </w:r>
    </w:p>
    <w:p w14:paraId="40E476C7" w14:textId="77777777" w:rsidR="00174EE1" w:rsidRPr="00786AE1" w:rsidRDefault="00174EE1" w:rsidP="00174EE1">
      <w:pPr>
        <w:pStyle w:val="Brdtextmedindrag"/>
        <w:rPr>
          <w:b/>
          <w:bCs/>
        </w:rPr>
      </w:pPr>
    </w:p>
    <w:p w14:paraId="7DA5B3C1" w14:textId="421A524F" w:rsidR="004921CC" w:rsidRDefault="004921CC" w:rsidP="004921CC">
      <w:pPr>
        <w:pStyle w:val="Brdtext"/>
      </w:pPr>
      <w:r>
        <w:t xml:space="preserve">Punkt 2 om </w:t>
      </w:r>
      <w:r>
        <w:rPr>
          <w:i/>
        </w:rPr>
        <w:t>tillståndsprocesser*</w:t>
      </w:r>
      <w:r>
        <w:t>: Riks</w:t>
      </w:r>
      <w:r>
        <w:softHyphen/>
        <w:t>dagen har till</w:t>
      </w:r>
      <w:r>
        <w:softHyphen/>
        <w:t>kännagett för rege</w:t>
      </w:r>
      <w:r>
        <w:softHyphen/>
        <w:t>ring</w:t>
      </w:r>
      <w:r>
        <w:softHyphen/>
        <w:t>en att riksdagen ställer sig ba</w:t>
      </w:r>
      <w:r>
        <w:softHyphen/>
        <w:t>kom det som utskottet anför om för</w:t>
      </w:r>
      <w:r>
        <w:softHyphen/>
        <w:t>enklade och för</w:t>
      </w:r>
      <w:r>
        <w:softHyphen/>
        <w:t>kor</w:t>
      </w:r>
      <w:r>
        <w:softHyphen/>
        <w:t>tade tillståndsprocesser (bet. 2016/17:MJU22 s. 16).</w:t>
      </w:r>
      <w:r w:rsidRPr="00871E4D">
        <w:t xml:space="preserve"> </w:t>
      </w:r>
      <w:r>
        <w:t xml:space="preserve">Se även punkt </w:t>
      </w:r>
      <w:r w:rsidR="007C2368">
        <w:t>KN </w:t>
      </w:r>
      <w:r>
        <w:t xml:space="preserve">13 och </w:t>
      </w:r>
      <w:r w:rsidR="007C2368">
        <w:t>KN 22</w:t>
      </w:r>
      <w:r>
        <w:t>.</w:t>
      </w:r>
    </w:p>
    <w:p w14:paraId="58EDDD5C" w14:textId="77777777" w:rsidR="004921CC" w:rsidRDefault="004921CC" w:rsidP="004921CC">
      <w:pPr>
        <w:pStyle w:val="Brdtextmedindrag"/>
      </w:pPr>
      <w:r>
        <w:t>Den 24 januari 2018 fick en utredare i uppdrag att utreda de aktuella frågorna. Uppdraget redovisades i promemorian Anpassad miljö</w:t>
      </w:r>
      <w:r>
        <w:softHyphen/>
        <w:t xml:space="preserve">prövning för en grön omställning (Ds 2018:38). </w:t>
      </w:r>
    </w:p>
    <w:p w14:paraId="38520224" w14:textId="77777777" w:rsidR="004921CC" w:rsidRDefault="004921CC" w:rsidP="004921CC">
      <w:pPr>
        <w:pStyle w:val="Brdtextmedindrag"/>
      </w:pPr>
      <w:r>
        <w:t>Rege</w:t>
      </w:r>
      <w:r>
        <w:softHyphen/>
        <w:t>ring</w:t>
      </w:r>
      <w:r>
        <w:softHyphen/>
        <w:t>en har gett i uppdrag till länsstyrelserna och Domstols</w:t>
      </w:r>
      <w:r>
        <w:softHyphen/>
        <w:t>verket att fr.o.m. 2020 kunna bidra till en sammanhållen statistikredovisning. Natur</w:t>
      </w:r>
      <w:r>
        <w:softHyphen/>
        <w:t>vårds</w:t>
      </w:r>
      <w:r>
        <w:softHyphen/>
        <w:t>verket har fått i uppdrag att förbereda så att myndigheten fr.o.m. 2021 kan an</w:t>
      </w:r>
      <w:r>
        <w:softHyphen/>
        <w:t>svara för att ta emot, sammanställa, analysera och presentera den sta</w:t>
      </w:r>
      <w:r>
        <w:softHyphen/>
        <w:t>tistik som övriga myndigheter bidragit med.</w:t>
      </w:r>
    </w:p>
    <w:p w14:paraId="3D28F240" w14:textId="77777777" w:rsidR="004921CC" w:rsidRDefault="004921CC" w:rsidP="004921CC">
      <w:pPr>
        <w:pStyle w:val="Brdtextmedindrag"/>
      </w:pPr>
      <w:r w:rsidRPr="00C608FB">
        <w:t>Regeringen beslutade den 20 augusti 2020 om direktiv om En modern och effektiv miljöprövning (dir. 2020:86). Utredningen syftar till att genom horisontella förändringar i miljöpröv</w:t>
      </w:r>
      <w:r w:rsidRPr="00C608FB">
        <w:softHyphen/>
        <w:t xml:space="preserve">ningen underlätta för miljö- och klimatförbättrande investeringar och åstadkomma snabbare och enklare miljöprövningsprocesser med bibehållet miljöskydd. </w:t>
      </w:r>
      <w:r>
        <w:t>Regeringen beslutade den 22 juli 2021 om tilläggsdirektiv till Miljö</w:t>
      </w:r>
      <w:r>
        <w:softHyphen/>
        <w:t>prövnings</w:t>
      </w:r>
      <w:r>
        <w:softHyphen/>
        <w:t>utred</w:t>
      </w:r>
      <w:r>
        <w:softHyphen/>
        <w:t>ningen (dir. 2021:57) som innebar att utredaren ska utreda om det behövs ändringar i miljöbalken avseende regleringen av domstolarnas handlägg</w:t>
      </w:r>
      <w:r>
        <w:softHyphen/>
        <w:t>ning. Vidare skulle det utredas om det bör införas ett begränsat förturs</w:t>
      </w:r>
      <w:r>
        <w:softHyphen/>
        <w:t>förfarande för mål och ärenden om tillstånd som innebär en omställning för en miljöfarlig verksamhet som på ett väsentligt sätt bidrar till att nå målen i det klimatpolitiska ramverket för minskade utsläpp av växthus</w:t>
      </w:r>
      <w:r>
        <w:softHyphen/>
        <w:t>gaser. Utredaren skulle även utreda hur tidsbe</w:t>
      </w:r>
      <w:r>
        <w:softHyphen/>
        <w:t>gränsning av tillstånd och omprövning av tillstånd och villkor skulle kunna bli effektiva och verk</w:t>
      </w:r>
      <w:r>
        <w:softHyphen/>
        <w:t>ningsfulla medel för att säkerställa att verksamheter och åtgärder bedrivs med moderna miljövillkor i syfte att nå miljö- och klimatmålen. Utred</w:t>
      </w:r>
      <w:r>
        <w:softHyphen/>
        <w:t>ningen har redovisat sitt betänkande som sedan har remitterats. Vidare arbete pågår för närvarande i Regeringskansliet</w:t>
      </w:r>
      <w:r w:rsidRPr="00C608FB">
        <w:t xml:space="preserve">. </w:t>
      </w:r>
    </w:p>
    <w:p w14:paraId="66E24C8D" w14:textId="77777777" w:rsidR="004921CC" w:rsidRDefault="004921CC" w:rsidP="004921CC">
      <w:pPr>
        <w:pStyle w:val="Brdtextmedindrag"/>
      </w:pPr>
      <w:r>
        <w:t>I budgetpropositionen för 2022 (prop. 2021/22:1 utg.omr. 20, s. 49, 64 och 80) föreslog regeringen att det skulle avsättas mer medel till tillstånds</w:t>
      </w:r>
      <w:r>
        <w:softHyphen/>
        <w:t>myndig</w:t>
      </w:r>
      <w:r>
        <w:softHyphen/>
        <w:t>heter för att möta de ökande kraven med anledning av den gröna om</w:t>
      </w:r>
      <w:r>
        <w:softHyphen/>
        <w:t>ställningen. De myndigheter som föreslogs få utökade medel var Natur</w:t>
      </w:r>
      <w:r>
        <w:softHyphen/>
        <w:t>vårds</w:t>
      </w:r>
      <w:r>
        <w:softHyphen/>
        <w:t>verket, länsstyrelserna och dom</w:t>
      </w:r>
      <w:r>
        <w:softHyphen/>
        <w:t>stolarna. Riksdagen antog reger</w:t>
      </w:r>
      <w:r>
        <w:softHyphen/>
        <w:t>ingens förslag (bet. 2021/22:MJU1, rskr. 2021/22:110).</w:t>
      </w:r>
    </w:p>
    <w:p w14:paraId="129FAC1F" w14:textId="77777777" w:rsidR="004921CC" w:rsidRDefault="004921CC" w:rsidP="004921CC">
      <w:pPr>
        <w:pStyle w:val="Brdtextmedindrag"/>
      </w:pPr>
      <w:r>
        <w:t>Regeringen har gett länsstyrelserna i uppdrag att utveckla metoder och samverkansformer för att främja en effektiv samrådsprocess enligt miljö</w:t>
      </w:r>
      <w:r>
        <w:softHyphen/>
        <w:t>balken och därigenom påskynda näringslivets klimatomställning. Vinnova ska stödja länsstyrelserna i arbetet med regel- och policy</w:t>
      </w:r>
      <w:r>
        <w:softHyphen/>
        <w:t>utveckling.</w:t>
      </w:r>
    </w:p>
    <w:p w14:paraId="129ACE26" w14:textId="77777777" w:rsidR="004921CC" w:rsidRDefault="004921CC" w:rsidP="004921CC">
      <w:pPr>
        <w:pStyle w:val="Brdtextmedindrag"/>
      </w:pPr>
      <w:r>
        <w:t>Regeringen har uppdragit åt länsstyrelserna och Dom</w:t>
      </w:r>
      <w:r>
        <w:softHyphen/>
        <w:t>stolsverket att utvär</w:t>
      </w:r>
      <w:r>
        <w:softHyphen/>
        <w:t>dera om det finns förutsättningar att utveckla en eller flera digitala tjänster för någon eller några typer av tillståndsan</w:t>
      </w:r>
      <w:r>
        <w:softHyphen/>
        <w:t>sökningar enligt miljö</w:t>
      </w:r>
      <w:r>
        <w:softHyphen/>
        <w:t>balken. Myndigheterna har redovisat sina uppdrag och redovis</w:t>
      </w:r>
      <w:r>
        <w:softHyphen/>
        <w:t>ningarna analyseras nu av Regeringskansliet.</w:t>
      </w:r>
    </w:p>
    <w:p w14:paraId="57E333B6" w14:textId="77777777" w:rsidR="004921CC" w:rsidRDefault="004921CC" w:rsidP="004921CC">
      <w:pPr>
        <w:pStyle w:val="Brdtextmedindrag"/>
      </w:pPr>
      <w:r>
        <w:t>Regeringen har efter riksdagens beslut den 26 maj 2021 om proposi</w:t>
      </w:r>
      <w:r>
        <w:softHyphen/>
        <w:t>tionen Mer ändamålsenliga sammansättningsregler för mark- och miljö</w:t>
      </w:r>
      <w:r>
        <w:softHyphen/>
        <w:t>domstolarna (prop. 2020/21:104</w:t>
      </w:r>
      <w:r w:rsidRPr="00E87CCC">
        <w:t xml:space="preserve"> </w:t>
      </w:r>
      <w:r>
        <w:t>, bet. 2020/21:JuU33, rskr. 2020/21:312) utfärdat ett antal lagar. Ändringarna syftar till att göra sammansättnings</w:t>
      </w:r>
      <w:r>
        <w:softHyphen/>
        <w:t>reglerna för mark- och miljödom</w:t>
      </w:r>
      <w:r>
        <w:softHyphen/>
        <w:t>stolarna flexiblare och att rättens sam</w:t>
      </w:r>
      <w:r>
        <w:softHyphen/>
        <w:t>man</w:t>
      </w:r>
      <w:r>
        <w:softHyphen/>
        <w:t>sättning i större utsträckning bestäms utifrån det enskilda målets eller ärendets karaktär. Ändringarna ska möjliggöra för effektivare resurs</w:t>
      </w:r>
      <w:r>
        <w:softHyphen/>
        <w:t>ut</w:t>
      </w:r>
      <w:r>
        <w:softHyphen/>
        <w:t>nytt</w:t>
      </w:r>
      <w:r>
        <w:softHyphen/>
        <w:t>jande i Mark- och miljööver</w:t>
      </w:r>
      <w:r>
        <w:softHyphen/>
        <w:t>domstolen.</w:t>
      </w:r>
    </w:p>
    <w:p w14:paraId="4243B7E4" w14:textId="77777777" w:rsidR="004921CC" w:rsidRDefault="004921CC" w:rsidP="004921CC">
      <w:pPr>
        <w:pStyle w:val="Brdtextmedindrag"/>
      </w:pPr>
      <w:r>
        <w:t>I maj 2021 redovisade Naturvårdsverket sitt uppdrag om insamlande, sammanställning och analys av statistik för miljöprövningsprocesser. Regeringen arbetar vidare med Naturvårdsverkets redovisning.</w:t>
      </w:r>
    </w:p>
    <w:p w14:paraId="3AF27973" w14:textId="77777777" w:rsidR="004921CC" w:rsidRDefault="004921CC" w:rsidP="004921CC">
      <w:pPr>
        <w:pStyle w:val="Brdtextmedindrag"/>
      </w:pPr>
      <w:r>
        <w:t>Regeringen arbetar även vidare med identifiering och genomförande av ytterligare åtgärder som kan bidra till effektivare miljöprövningsprocesser.</w:t>
      </w:r>
    </w:p>
    <w:p w14:paraId="0329FF88" w14:textId="72A5CA76" w:rsidR="004921CC" w:rsidRPr="0002102B" w:rsidRDefault="004921CC" w:rsidP="004921CC">
      <w:pPr>
        <w:pStyle w:val="Brdtextmedindrag"/>
        <w:rPr>
          <w:rFonts w:ascii="TimesNewRomanPSMT" w:eastAsiaTheme="minorHAnsi" w:hAnsi="TimesNewRomanPSMT" w:cs="TimesNewRomanPSMT"/>
        </w:rPr>
      </w:pPr>
      <w:r w:rsidRPr="0002102B">
        <w:rPr>
          <w:rFonts w:ascii="TimesNewRomanPSMT" w:eastAsiaTheme="minorHAnsi" w:hAnsi="TimesNewRomanPSMT" w:cs="TimesNewRomanPSMT"/>
        </w:rPr>
        <w:t xml:space="preserve">I budgetpropositionen för 2023 (prop. 2022/23:1, utg. omr. 20, s. 14–16) behandlade regeringen tillkännagivandet och frågan om förenklade och förkortade tillståndsprocesser. </w:t>
      </w:r>
      <w:r>
        <w:t>Regeringen ansåg, mot bakgrund av vid</w:t>
      </w:r>
      <w:r>
        <w:softHyphen/>
        <w:t>tagna och pågående åtgärder, att tillkännagivandet var slutbehand</w:t>
      </w:r>
      <w:r>
        <w:softHyphen/>
        <w:t xml:space="preserve">lat. </w:t>
      </w:r>
      <w:r w:rsidRPr="0002102B">
        <w:rPr>
          <w:rFonts w:ascii="TimesNewRomanPSMT" w:eastAsiaTheme="minorHAnsi" w:hAnsi="TimesNewRomanPSMT" w:cs="TimesNewRomanPSMT"/>
        </w:rPr>
        <w:t xml:space="preserve"> </w:t>
      </w:r>
    </w:p>
    <w:p w14:paraId="7D3CB435" w14:textId="77777777" w:rsidR="004921CC" w:rsidRDefault="004921CC" w:rsidP="004921CC">
      <w:pPr>
        <w:pStyle w:val="Brdtextmedindrag"/>
      </w:pPr>
      <w:r w:rsidRPr="0002102B">
        <w:rPr>
          <w:rFonts w:ascii="TimesNewRomanPSMT" w:eastAsiaTheme="minorHAnsi" w:hAnsi="TimesNewRomanPSMT" w:cs="TimesNewRomanPSMT"/>
        </w:rPr>
        <w:t>Punkten är slutbehandlad.</w:t>
      </w:r>
    </w:p>
    <w:p w14:paraId="1CDA511D" w14:textId="77777777" w:rsidR="004921CC" w:rsidRDefault="004921CC" w:rsidP="004921CC">
      <w:pPr>
        <w:pStyle w:val="Rubrik4utannumrering"/>
      </w:pPr>
      <w:bookmarkStart w:id="399" w:name="_Hlk122640135"/>
      <w:r>
        <w:t>Riksmötet 2017/18</w:t>
      </w:r>
    </w:p>
    <w:p w14:paraId="7E6699AD" w14:textId="09EEAB5D" w:rsidR="004921CC" w:rsidRDefault="00067F70" w:rsidP="004921CC">
      <w:pPr>
        <w:pStyle w:val="Rubrik5utannumrering"/>
        <w:spacing w:before="0"/>
      </w:pPr>
      <w:r>
        <w:t>10</w:t>
      </w:r>
      <w:r w:rsidR="004921CC">
        <w:t>. Rskr. 2017/18:20</w:t>
      </w:r>
    </w:p>
    <w:p w14:paraId="41228160" w14:textId="77777777" w:rsidR="004921CC" w:rsidRPr="00B5369D" w:rsidRDefault="004921CC" w:rsidP="004921CC">
      <w:pPr>
        <w:pStyle w:val="Brdtext"/>
        <w:jc w:val="left"/>
      </w:pPr>
      <w:r w:rsidRPr="00B5369D">
        <w:t>Miljöbedömningar</w:t>
      </w:r>
    </w:p>
    <w:p w14:paraId="63CA1FB5" w14:textId="77777777" w:rsidR="004921CC" w:rsidRPr="00B5369D" w:rsidRDefault="004921CC" w:rsidP="004921CC">
      <w:pPr>
        <w:pStyle w:val="Brdtext"/>
        <w:jc w:val="left"/>
      </w:pPr>
      <w:r w:rsidRPr="00B5369D">
        <w:t>Prop. 2016/17:200, bet. 2017/18:MJU5</w:t>
      </w:r>
    </w:p>
    <w:p w14:paraId="5C2F48CE" w14:textId="77777777" w:rsidR="004921CC" w:rsidRPr="00B5369D" w:rsidRDefault="004921CC" w:rsidP="004921CC">
      <w:pPr>
        <w:pStyle w:val="Brdtext"/>
        <w:jc w:val="left"/>
      </w:pPr>
      <w:r w:rsidRPr="00B5369D">
        <w:t>Tidigare redovisad, se skr. 2017/18:75 (M 33)</w:t>
      </w:r>
      <w:r>
        <w:t>,</w:t>
      </w:r>
      <w:r w:rsidRPr="00B5369D">
        <w:t xml:space="preserve"> 2018/19:75 (M 16)</w:t>
      </w:r>
      <w:r>
        <w:t>, 2019/20:75 (M 10), 2020/21:75 (M 9) och 2021/22:75 (M 9)</w:t>
      </w:r>
      <w:r w:rsidRPr="00B5369D">
        <w:t>.</w:t>
      </w:r>
    </w:p>
    <w:p w14:paraId="1F54A999" w14:textId="37744E8F" w:rsidR="00174EE1" w:rsidRPr="00786AE1" w:rsidRDefault="004921CC" w:rsidP="00174EE1">
      <w:pPr>
        <w:pStyle w:val="Brdtext"/>
        <w:jc w:val="left"/>
        <w:rPr>
          <w:b/>
          <w:bCs/>
        </w:rPr>
      </w:pPr>
      <w:r w:rsidRPr="00B5369D">
        <w:t xml:space="preserve">Skrivelsen är </w:t>
      </w:r>
      <w:r w:rsidRPr="00C776C7">
        <w:t>inte</w:t>
      </w:r>
      <w:r w:rsidRPr="00B5369D">
        <w:t xml:space="preserve"> slutbehandlad.</w:t>
      </w:r>
      <w:r w:rsidR="00174EE1">
        <w:t xml:space="preserve"> </w:t>
      </w:r>
    </w:p>
    <w:p w14:paraId="0DFB077C" w14:textId="77777777" w:rsidR="00174EE1" w:rsidRPr="00786AE1" w:rsidRDefault="00174EE1" w:rsidP="00174EE1">
      <w:pPr>
        <w:pStyle w:val="Brdtextmedindrag"/>
        <w:rPr>
          <w:b/>
          <w:bCs/>
        </w:rPr>
      </w:pPr>
    </w:p>
    <w:p w14:paraId="354F3B9F" w14:textId="77777777" w:rsidR="004921CC" w:rsidRDefault="004921CC" w:rsidP="004921CC">
      <w:pPr>
        <w:pStyle w:val="Brdtext"/>
      </w:pPr>
      <w:r>
        <w:t xml:space="preserve">Punkt 3 om </w:t>
      </w:r>
      <w:r>
        <w:rPr>
          <w:i/>
        </w:rPr>
        <w:t>verksamheter som kan antas medföra en betydande miljö</w:t>
      </w:r>
      <w:r>
        <w:rPr>
          <w:i/>
        </w:rPr>
        <w:softHyphen/>
        <w:t>på</w:t>
      </w:r>
      <w:r>
        <w:rPr>
          <w:i/>
        </w:rPr>
        <w:softHyphen/>
        <w:t>verkan ska miljöbedömas m.m.*</w:t>
      </w:r>
      <w:r>
        <w:t>: Riksdagen har tillkännagett för rege</w:t>
      </w:r>
      <w:r>
        <w:softHyphen/>
        <w:t>ring</w:t>
      </w:r>
      <w:r>
        <w:softHyphen/>
        <w:t>en vad utskottet anför om att det svenska regelverket för vilka verk</w:t>
      </w:r>
      <w:r>
        <w:softHyphen/>
        <w:t>sam</w:t>
      </w:r>
      <w:r>
        <w:softHyphen/>
        <w:t>heter och åtgärder som kan eller inte kan antas ha betydande miljö</w:t>
      </w:r>
      <w:r>
        <w:softHyphen/>
        <w:t>på</w:t>
      </w:r>
      <w:r>
        <w:softHyphen/>
        <w:t>ver</w:t>
      </w:r>
      <w:r>
        <w:softHyphen/>
        <w:t>kan ska anpassas till MKB-direktivets bestämmelser i direktivets ly</w:t>
      </w:r>
      <w:r>
        <w:softHyphen/>
        <w:t>del</w:t>
      </w:r>
      <w:r>
        <w:softHyphen/>
        <w:t>se enligt ändringsdirektivet (bet. 2017/18:MJU5 s. 29 f.).</w:t>
      </w:r>
    </w:p>
    <w:p w14:paraId="3BAF1003" w14:textId="28D6BC9D" w:rsidR="004921CC" w:rsidRDefault="004921CC" w:rsidP="004921CC">
      <w:pPr>
        <w:pStyle w:val="Brdtextmedindrag"/>
      </w:pPr>
      <w:r>
        <w:t>Naturvårdsverket har under 2017 haft i uppdrag av regeringen att se över förteckningen över verksamheter och åtgärder som enligt vad rege</w:t>
      </w:r>
      <w:r>
        <w:softHyphen/>
        <w:t>ring</w:t>
      </w:r>
      <w:r>
        <w:softHyphen/>
        <w:t>en har föreskrivit ska antas medföra en betydande miljöpå</w:t>
      </w:r>
      <w:r>
        <w:softHyphen/>
        <w:t>ver</w:t>
      </w:r>
      <w:r>
        <w:softHyphen/>
        <w:t>kan. Na</w:t>
      </w:r>
      <w:r>
        <w:softHyphen/>
        <w:t>tur</w:t>
      </w:r>
      <w:r>
        <w:softHyphen/>
      </w:r>
      <w:r>
        <w:rPr>
          <w:spacing w:val="-2"/>
        </w:rPr>
        <w:t>vårds</w:t>
      </w:r>
      <w:r>
        <w:rPr>
          <w:spacing w:val="-2"/>
        </w:rPr>
        <w:softHyphen/>
        <w:t>verket redovisade uppdraget den 14 december 2017 (M2017/03195).</w:t>
      </w:r>
      <w:r>
        <w:t xml:space="preserve"> Na</w:t>
      </w:r>
      <w:r>
        <w:softHyphen/>
        <w:t>tur</w:t>
      </w:r>
      <w:r>
        <w:softHyphen/>
        <w:t>vårds</w:t>
      </w:r>
      <w:r>
        <w:softHyphen/>
        <w:t>verket har i sitt arbete haft som utgångs</w:t>
      </w:r>
      <w:r>
        <w:softHyphen/>
        <w:t>punkt att det inte ska ställas mer långtgående krav på verksamhetsutövare än vad som följer av MKB-direktivet, om det inte är motiverat för att uppnå ett till</w:t>
      </w:r>
      <w:r>
        <w:softHyphen/>
        <w:t>räckligt miljö</w:t>
      </w:r>
      <w:r>
        <w:softHyphen/>
        <w:t>skydd och vidare att ett önskvärt resultat är att regelverket ska vara enkelt att tillämpa. Naturvårdsverkets redovisning har re</w:t>
      </w:r>
      <w:r>
        <w:softHyphen/>
        <w:t>mitterats. Re</w:t>
      </w:r>
      <w:r>
        <w:softHyphen/>
        <w:t xml:space="preserve">misstiden löpte ut den 26 oktober 2018. </w:t>
      </w:r>
      <w:r w:rsidRPr="00776052">
        <w:t>Remissvar har sam</w:t>
      </w:r>
      <w:r w:rsidRPr="00776052">
        <w:softHyphen/>
        <w:t>man</w:t>
      </w:r>
      <w:r w:rsidRPr="00776052">
        <w:softHyphen/>
        <w:t>ställts</w:t>
      </w:r>
      <w:r>
        <w:t xml:space="preserve">. Frågan hanteras inom ramen för ett arbete med </w:t>
      </w:r>
      <w:r w:rsidRPr="00983975">
        <w:t xml:space="preserve">en formell underrättelse </w:t>
      </w:r>
      <w:r>
        <w:t>som EU-</w:t>
      </w:r>
      <w:r w:rsidRPr="00983975">
        <w:t>kom</w:t>
      </w:r>
      <w:r>
        <w:softHyphen/>
      </w:r>
      <w:r w:rsidRPr="00983975">
        <w:t>mission</w:t>
      </w:r>
      <w:r w:rsidRPr="00983975">
        <w:softHyphen/>
        <w:t>en lämnade hösten 2019</w:t>
      </w:r>
      <w:r>
        <w:t xml:space="preserve"> </w:t>
      </w:r>
      <w:r w:rsidRPr="00983975">
        <w:t>till Sverige angående det svenska genom</w:t>
      </w:r>
      <w:r>
        <w:softHyphen/>
      </w:r>
      <w:r w:rsidRPr="00983975">
        <w:t xml:space="preserve">förandet av direktivet </w:t>
      </w:r>
      <w:r>
        <w:t>där kritiken bl.a.</w:t>
      </w:r>
      <w:r w:rsidRPr="00983975">
        <w:t xml:space="preserve"> </w:t>
      </w:r>
      <w:r>
        <w:t>tangerade</w:t>
      </w:r>
      <w:r w:rsidRPr="00983975">
        <w:t xml:space="preserve"> kategoriseringen av verksamheter och åtgärder. Sverige be</w:t>
      </w:r>
      <w:r w:rsidRPr="00983975">
        <w:softHyphen/>
        <w:t xml:space="preserve">svarade den formella underrättelsen i februari 2020. </w:t>
      </w:r>
      <w:r w:rsidRPr="00CC4F7B">
        <w:t>I mars 2021 remitterades departe</w:t>
      </w:r>
      <w:r>
        <w:softHyphen/>
      </w:r>
      <w:r w:rsidRPr="00CC4F7B">
        <w:t>mentspromemorian Ett förbättrat genomförande av MKB-direktivet</w:t>
      </w:r>
      <w:r w:rsidRPr="00B81CEA">
        <w:t>. Promemorian innehåller författningsförslag som syftar till ett förbättrat genomförande av direktivet till följd av överträdelse</w:t>
      </w:r>
      <w:r w:rsidRPr="00FF3C55">
        <w:softHyphen/>
        <w:t>ärendet</w:t>
      </w:r>
      <w:r w:rsidRPr="003C30C1">
        <w:t>. Remissen besvarades av ett stort antal remissinstanser och arbetet med att omhänder</w:t>
      </w:r>
      <w:r>
        <w:softHyphen/>
      </w:r>
      <w:r w:rsidRPr="003C30C1">
        <w:t xml:space="preserve">ta remissvaren pågår. De </w:t>
      </w:r>
      <w:r w:rsidRPr="00BC14A5">
        <w:t>förordningsändringar som Naturvårds</w:t>
      </w:r>
      <w:r>
        <w:softHyphen/>
      </w:r>
      <w:r w:rsidRPr="00BC14A5">
        <w:t xml:space="preserve">verket föreslog i sin redovisning från 2017 kommer </w:t>
      </w:r>
      <w:r>
        <w:t xml:space="preserve">att </w:t>
      </w:r>
      <w:r w:rsidRPr="003C30C1">
        <w:t xml:space="preserve">hanteras samlat med detta arbete. </w:t>
      </w:r>
      <w:r w:rsidRPr="00CC4F7B">
        <w:t>Enligt den nuvarande planeringen kommer en ytterligare departe</w:t>
      </w:r>
      <w:r>
        <w:softHyphen/>
      </w:r>
      <w:r w:rsidRPr="00CC4F7B">
        <w:t>ments</w:t>
      </w:r>
      <w:r>
        <w:softHyphen/>
      </w:r>
      <w:r w:rsidRPr="00CC4F7B">
        <w:t xml:space="preserve">promemoria med förslag till författningsändringar att remitteras under </w:t>
      </w:r>
      <w:r>
        <w:t>2023</w:t>
      </w:r>
      <w:r w:rsidRPr="00CC4F7B">
        <w:t xml:space="preserve">. </w:t>
      </w:r>
      <w:r>
        <w:t>Arbetet med överträdelseärendet är omfattande och kompli</w:t>
      </w:r>
      <w:r>
        <w:softHyphen/>
        <w:t>cerat och tar därför tid att genomföra.</w:t>
      </w:r>
      <w:r w:rsidRPr="00CC4F7B">
        <w:t xml:space="preserve"> Punkten är inte slutbehandlad.</w:t>
      </w:r>
    </w:p>
    <w:bookmarkEnd w:id="399"/>
    <w:p w14:paraId="46062758" w14:textId="6E784EC3" w:rsidR="004921CC" w:rsidRDefault="004921CC" w:rsidP="004921CC">
      <w:pPr>
        <w:pStyle w:val="Rubrik5utannumrering"/>
      </w:pPr>
      <w:r>
        <w:t>1</w:t>
      </w:r>
      <w:r w:rsidR="00067F70">
        <w:t>1</w:t>
      </w:r>
      <w:r>
        <w:t>. Rskr. 2017/18:115</w:t>
      </w:r>
    </w:p>
    <w:p w14:paraId="75203627" w14:textId="77777777" w:rsidR="004921CC" w:rsidRPr="00B5369D" w:rsidRDefault="004921CC" w:rsidP="004921CC">
      <w:pPr>
        <w:pStyle w:val="Brdtext"/>
        <w:keepNext/>
        <w:jc w:val="left"/>
      </w:pPr>
      <w:r w:rsidRPr="00B5369D">
        <w:t>Utgiftsområde 20 Allmän miljö- och naturvård</w:t>
      </w:r>
    </w:p>
    <w:p w14:paraId="6FCA788A" w14:textId="77777777" w:rsidR="004921CC" w:rsidRPr="00B5369D" w:rsidRDefault="004921CC" w:rsidP="004921CC">
      <w:pPr>
        <w:pStyle w:val="Brdtext"/>
        <w:jc w:val="left"/>
      </w:pPr>
      <w:r w:rsidRPr="00B5369D">
        <w:t>Prop. 2017/18:1 och motioner från allmänna mo</w:t>
      </w:r>
      <w:r w:rsidRPr="00B5369D">
        <w:softHyphen/>
        <w:t>tions</w:t>
      </w:r>
      <w:r w:rsidRPr="00B5369D">
        <w:softHyphen/>
        <w:t>tiden 2017/18, bet. 2017/18:MJU1</w:t>
      </w:r>
    </w:p>
    <w:p w14:paraId="457F486F" w14:textId="77777777" w:rsidR="004921CC" w:rsidRPr="00B5369D" w:rsidRDefault="004921CC" w:rsidP="004921CC">
      <w:pPr>
        <w:pStyle w:val="Brdtext"/>
        <w:jc w:val="left"/>
      </w:pPr>
      <w:r w:rsidRPr="00B5369D">
        <w:t>Tidigare redovisad, se skr. 2017/18:75 (M 41)</w:t>
      </w:r>
      <w:r>
        <w:t>,</w:t>
      </w:r>
      <w:r w:rsidRPr="00B5369D">
        <w:t xml:space="preserve"> 2018/19:75 (M 18)</w:t>
      </w:r>
      <w:r>
        <w:t>, 2019/20:75 (M 11), 2020/21:75 (M 10) och 2021/22:75 (M 10)</w:t>
      </w:r>
      <w:r w:rsidRPr="00B5369D">
        <w:t>.</w:t>
      </w:r>
    </w:p>
    <w:p w14:paraId="1FE9E6C9" w14:textId="03D40F0C" w:rsidR="00174EE1" w:rsidRPr="00786AE1" w:rsidRDefault="004921CC" w:rsidP="00174EE1">
      <w:pPr>
        <w:pStyle w:val="Brdtext"/>
        <w:jc w:val="left"/>
        <w:rPr>
          <w:b/>
          <w:bCs/>
        </w:rPr>
      </w:pPr>
      <w:r w:rsidRPr="00B5369D">
        <w:t xml:space="preserve">Skrivelsen är </w:t>
      </w:r>
      <w:r w:rsidRPr="00796CFC">
        <w:t>inte</w:t>
      </w:r>
      <w:r w:rsidRPr="00B5369D">
        <w:t xml:space="preserve"> slutbehandlad.</w:t>
      </w:r>
      <w:r w:rsidR="00174EE1">
        <w:t xml:space="preserve"> </w:t>
      </w:r>
    </w:p>
    <w:p w14:paraId="6B47631E" w14:textId="77777777" w:rsidR="00174EE1" w:rsidRPr="00786AE1" w:rsidRDefault="00174EE1" w:rsidP="00174EE1">
      <w:pPr>
        <w:pStyle w:val="Brdtextmedindrag"/>
        <w:rPr>
          <w:b/>
          <w:bCs/>
        </w:rPr>
      </w:pPr>
    </w:p>
    <w:p w14:paraId="6C1DFAD8" w14:textId="77777777" w:rsidR="004921CC" w:rsidRDefault="004921CC" w:rsidP="004921CC">
      <w:pPr>
        <w:pStyle w:val="Brdtext"/>
      </w:pPr>
      <w:r>
        <w:t xml:space="preserve">Punkt 3 om </w:t>
      </w:r>
      <w:r>
        <w:rPr>
          <w:i/>
        </w:rPr>
        <w:t>annullering av utsläppsenheter som har förvärvats genom Sveriges program för internationella klimatinsatser</w:t>
      </w:r>
      <w:r>
        <w:t>: Regeringen begärde i budgetpropositionen för 2017 (prop. 2016/17:1 utg.omr. 20 s. 9 och 96–97) riksdagens bemyndigande att annul</w:t>
      </w:r>
      <w:r>
        <w:softHyphen/>
        <w:t>lera Sveriges inne</w:t>
      </w:r>
      <w:r>
        <w:softHyphen/>
        <w:t>hav av för</w:t>
      </w:r>
      <w:r>
        <w:softHyphen/>
        <w:t>vär</w:t>
      </w:r>
      <w:r>
        <w:softHyphen/>
        <w:t>va</w:t>
      </w:r>
      <w:r>
        <w:softHyphen/>
        <w:t>de Kyoto</w:t>
      </w:r>
      <w:r>
        <w:softHyphen/>
        <w:t>enheter från Kyotoproto</w:t>
      </w:r>
      <w:r>
        <w:softHyphen/>
        <w:t>kol</w:t>
      </w:r>
      <w:r>
        <w:softHyphen/>
        <w:t>lets första åtagandeperiod. Det gäller Kyotoenheter som Sverige har för</w:t>
      </w:r>
      <w:r>
        <w:softHyphen/>
        <w:t>vär</w:t>
      </w:r>
      <w:r>
        <w:softHyphen/>
        <w:t>vat från kli</w:t>
      </w:r>
      <w:r>
        <w:softHyphen/>
        <w:t>mat</w:t>
      </w:r>
      <w:r>
        <w:softHyphen/>
        <w:t>projekt utom</w:t>
      </w:r>
      <w:r>
        <w:softHyphen/>
        <w:t>lands genom Programmet för interna</w:t>
      </w:r>
      <w:r>
        <w:softHyphen/>
        <w:t>tionella klimat</w:t>
      </w:r>
      <w:r>
        <w:softHyphen/>
        <w:t>insatser som finan</w:t>
      </w:r>
      <w:r>
        <w:softHyphen/>
        <w:t>sieras genom anslag 1:12. Riksdagen bi</w:t>
      </w:r>
      <w:r>
        <w:softHyphen/>
        <w:t xml:space="preserve">föll regeringens begäran. </w:t>
      </w:r>
    </w:p>
    <w:p w14:paraId="552D3371" w14:textId="305DE800" w:rsidR="004921CC" w:rsidRDefault="004921CC" w:rsidP="004921CC">
      <w:pPr>
        <w:pStyle w:val="Brdtextmedindrag"/>
        <w:rPr>
          <w:rFonts w:eastAsiaTheme="minorHAnsi"/>
        </w:rPr>
      </w:pPr>
      <w:r>
        <w:t>Regeringen beslutade den 30 mars 2017 att upp</w:t>
      </w:r>
      <w:r>
        <w:softHyphen/>
        <w:t>dra åt Statens energi</w:t>
      </w:r>
      <w:r>
        <w:softHyphen/>
        <w:t>myndighet att genomföra annullering</w:t>
      </w:r>
      <w:r>
        <w:softHyphen/>
        <w:t>en av Sveriges innehav av förvärvade Kyoto</w:t>
      </w:r>
      <w:r>
        <w:softHyphen/>
        <w:t>enheter från Kyoto</w:t>
      </w:r>
      <w:r>
        <w:softHyphen/>
        <w:t>protokollets första åtagandeperiod. Ener</w:t>
      </w:r>
      <w:r>
        <w:softHyphen/>
        <w:t>gi</w:t>
      </w:r>
      <w:r>
        <w:softHyphen/>
        <w:t>myn</w:t>
      </w:r>
      <w:r>
        <w:softHyphen/>
        <w:t>dig</w:t>
      </w:r>
      <w:r>
        <w:softHyphen/>
        <w:t>heten redovisade upp</w:t>
      </w:r>
      <w:r>
        <w:softHyphen/>
        <w:t>draget den 23 maj 2017 (M2017/00821). Re</w:t>
      </w:r>
      <w:r>
        <w:softHyphen/>
        <w:t>ge</w:t>
      </w:r>
      <w:r>
        <w:softHyphen/>
        <w:t>ringen har före</w:t>
      </w:r>
      <w:r>
        <w:softHyphen/>
        <w:t xml:space="preserve">slagit i budgetpropositionen för 2018 (prop. 2017/18:1 utg.omr. 20 s. 108) att annullera de Kyotoenheter </w:t>
      </w:r>
      <w:r>
        <w:rPr>
          <w:rFonts w:eastAsiaTheme="minorHAnsi"/>
        </w:rPr>
        <w:t>som har gene</w:t>
      </w:r>
      <w:r>
        <w:rPr>
          <w:rFonts w:eastAsiaTheme="minorHAnsi"/>
        </w:rPr>
        <w:softHyphen/>
        <w:t>re</w:t>
      </w:r>
      <w:r>
        <w:rPr>
          <w:rFonts w:eastAsiaTheme="minorHAnsi"/>
        </w:rPr>
        <w:softHyphen/>
        <w:t>rats under Kyoto</w:t>
      </w:r>
      <w:r>
        <w:rPr>
          <w:rFonts w:eastAsiaTheme="minorHAnsi"/>
        </w:rPr>
        <w:softHyphen/>
        <w:t>proto</w:t>
      </w:r>
      <w:r>
        <w:rPr>
          <w:rFonts w:eastAsiaTheme="minorHAnsi"/>
        </w:rPr>
        <w:softHyphen/>
        <w:t>kollets andra åtagandeperiod och som har leve</w:t>
      </w:r>
      <w:r>
        <w:rPr>
          <w:rFonts w:eastAsiaTheme="minorHAnsi"/>
        </w:rPr>
        <w:softHyphen/>
        <w:t>rerats under 2013–2016. Kyoto</w:t>
      </w:r>
      <w:r>
        <w:rPr>
          <w:rFonts w:eastAsiaTheme="minorHAnsi"/>
        </w:rPr>
        <w:softHyphen/>
        <w:t>enheterna har förvärvats genom Sve</w:t>
      </w:r>
      <w:r>
        <w:rPr>
          <w:rFonts w:eastAsiaTheme="minorHAnsi"/>
        </w:rPr>
        <w:softHyphen/>
        <w:t>riges program för internationella klimatinsatser. Riksdagen biföll reger</w:t>
      </w:r>
      <w:r>
        <w:rPr>
          <w:rFonts w:eastAsiaTheme="minorHAnsi"/>
        </w:rPr>
        <w:softHyphen/>
        <w:t>ingens begäran. Re</w:t>
      </w:r>
      <w:r>
        <w:rPr>
          <w:rFonts w:eastAsiaTheme="minorHAnsi"/>
        </w:rPr>
        <w:softHyphen/>
        <w:t>ge</w:t>
      </w:r>
      <w:r>
        <w:rPr>
          <w:rFonts w:eastAsiaTheme="minorHAnsi"/>
        </w:rPr>
        <w:softHyphen/>
        <w:t>ringen uppdrog den 29 mars 2018 åt Statens energi</w:t>
      </w:r>
      <w:r>
        <w:rPr>
          <w:rFonts w:eastAsiaTheme="minorHAnsi"/>
        </w:rPr>
        <w:softHyphen/>
        <w:t>myn</w:t>
      </w:r>
      <w:r>
        <w:rPr>
          <w:rFonts w:eastAsiaTheme="minorHAnsi"/>
        </w:rPr>
        <w:softHyphen/>
        <w:t>dig</w:t>
      </w:r>
      <w:r>
        <w:rPr>
          <w:rFonts w:eastAsiaTheme="minorHAnsi"/>
        </w:rPr>
        <w:softHyphen/>
        <w:t>het att ge</w:t>
      </w:r>
      <w:r>
        <w:rPr>
          <w:rFonts w:eastAsiaTheme="minorHAnsi"/>
        </w:rPr>
        <w:softHyphen/>
        <w:t>nom</w:t>
      </w:r>
      <w:r>
        <w:rPr>
          <w:rFonts w:eastAsiaTheme="minorHAnsi"/>
        </w:rPr>
        <w:softHyphen/>
        <w:t xml:space="preserve">föra annulleringen av de utsläppsenheter som har genererats under Kyotoprotokollets första åtagandeperiod samt de som genererats under den andra åtagandeperioden och har levererats under 2013–2016. </w:t>
      </w:r>
      <w:r>
        <w:t>Statens energimyndighet</w:t>
      </w:r>
      <w:r>
        <w:rPr>
          <w:rFonts w:eastAsiaTheme="minorHAnsi"/>
        </w:rPr>
        <w:t xml:space="preserve"> redovisade den 28 maj 2018 att upp</w:t>
      </w:r>
      <w:r>
        <w:rPr>
          <w:rFonts w:eastAsiaTheme="minorHAnsi"/>
        </w:rPr>
        <w:softHyphen/>
        <w:t xml:space="preserve">draget var genomfört. </w:t>
      </w:r>
    </w:p>
    <w:p w14:paraId="421B635F" w14:textId="77777777" w:rsidR="004921CC" w:rsidRDefault="004921CC" w:rsidP="004921CC">
      <w:pPr>
        <w:pStyle w:val="Brdtextmedindrag"/>
        <w:rPr>
          <w:rFonts w:eastAsiaTheme="minorHAnsi"/>
        </w:rPr>
      </w:pPr>
      <w:r w:rsidRPr="00345A45">
        <w:rPr>
          <w:rFonts w:eastAsiaTheme="minorHAnsi"/>
        </w:rPr>
        <w:t>Regeringen föreslog i budgetpropositionen för 2020 (prop. 2019/20:1 utg.omr. 20 s.</w:t>
      </w:r>
      <w:r>
        <w:rPr>
          <w:rFonts w:eastAsiaTheme="minorHAnsi"/>
        </w:rPr>
        <w:t> </w:t>
      </w:r>
      <w:r w:rsidRPr="00345A45">
        <w:rPr>
          <w:rFonts w:eastAsiaTheme="minorHAnsi"/>
        </w:rPr>
        <w:t xml:space="preserve">98) att annullera de Kyotoenheter som har genererats under Kyotoprotokollets andra åtagandeperiod och som har levererats under 2017 och 2018. Riksdagen </w:t>
      </w:r>
      <w:r>
        <w:rPr>
          <w:rFonts w:eastAsiaTheme="minorHAnsi"/>
        </w:rPr>
        <w:t xml:space="preserve">beslutade i enlighet med regeringens förslag </w:t>
      </w:r>
      <w:r>
        <w:t>(bet. 2019/20:MJU1, rskr. 2019/20:122)</w:t>
      </w:r>
      <w:r w:rsidRPr="00345A45">
        <w:rPr>
          <w:rFonts w:eastAsiaTheme="minorHAnsi"/>
        </w:rPr>
        <w:t>.</w:t>
      </w:r>
    </w:p>
    <w:p w14:paraId="2FC00DE0" w14:textId="77777777" w:rsidR="004921CC" w:rsidRPr="00C816F5" w:rsidRDefault="004921CC" w:rsidP="004921CC">
      <w:pPr>
        <w:pStyle w:val="Brdtextmedindrag"/>
        <w:rPr>
          <w:rFonts w:eastAsiaTheme="minorHAnsi"/>
        </w:rPr>
      </w:pPr>
      <w:r w:rsidRPr="00345A45">
        <w:rPr>
          <w:rFonts w:eastAsiaTheme="minorHAnsi"/>
        </w:rPr>
        <w:t xml:space="preserve">Regeringen </w:t>
      </w:r>
      <w:r>
        <w:rPr>
          <w:rFonts w:eastAsiaTheme="minorHAnsi"/>
        </w:rPr>
        <w:t>redovisade</w:t>
      </w:r>
      <w:r w:rsidRPr="00345A45">
        <w:rPr>
          <w:rFonts w:eastAsiaTheme="minorHAnsi"/>
        </w:rPr>
        <w:t xml:space="preserve"> samtidigt (prop. 2019/20:1 utg.omr. 20 s.</w:t>
      </w:r>
      <w:r>
        <w:rPr>
          <w:rFonts w:eastAsiaTheme="minorHAnsi"/>
        </w:rPr>
        <w:t> </w:t>
      </w:r>
      <w:r w:rsidRPr="00345A45">
        <w:rPr>
          <w:rFonts w:eastAsiaTheme="minorHAnsi"/>
        </w:rPr>
        <w:t>89) att Sverige som princip bör fortsätta bidra till en ökad ambitions</w:t>
      </w:r>
      <w:r>
        <w:rPr>
          <w:rFonts w:eastAsiaTheme="minorHAnsi"/>
        </w:rPr>
        <w:softHyphen/>
      </w:r>
      <w:r w:rsidRPr="00345A45">
        <w:rPr>
          <w:rFonts w:eastAsiaTheme="minorHAnsi"/>
        </w:rPr>
        <w:t>nivå genom att annullera överskott av utsläppsenheter som har utfärdats under Kyoto</w:t>
      </w:r>
      <w:r>
        <w:rPr>
          <w:rFonts w:eastAsiaTheme="minorHAnsi"/>
        </w:rPr>
        <w:softHyphen/>
      </w:r>
      <w:r w:rsidRPr="00C816F5">
        <w:rPr>
          <w:rFonts w:eastAsiaTheme="minorHAnsi"/>
        </w:rPr>
        <w:t xml:space="preserve">protokollet för att minska utsläppsutrymmet. </w:t>
      </w:r>
    </w:p>
    <w:p w14:paraId="75E12675" w14:textId="77777777" w:rsidR="004921CC" w:rsidRPr="00C816F5" w:rsidRDefault="004921CC" w:rsidP="004921CC">
      <w:pPr>
        <w:pStyle w:val="Brdtextmedindrag"/>
      </w:pPr>
      <w:r w:rsidRPr="00C816F5">
        <w:t xml:space="preserve">Regeringen beslutade den 20 februari 2020 att uppdra </w:t>
      </w:r>
      <w:r>
        <w:t xml:space="preserve">åt </w:t>
      </w:r>
      <w:r w:rsidRPr="00C816F5">
        <w:t>Statens energi</w:t>
      </w:r>
      <w:r w:rsidRPr="00C816F5">
        <w:softHyphen/>
        <w:t>myndighet att annullera de utsläppsenheter som har förvärvats under Kyotoprotokollet genom Sveriges program för internationella klimat</w:t>
      </w:r>
      <w:r w:rsidRPr="00C816F5">
        <w:softHyphen/>
        <w:t>insatser. Beslutet avser de utsläppsenheter som har genererats under Kyoto</w:t>
      </w:r>
      <w:r>
        <w:softHyphen/>
      </w:r>
      <w:r w:rsidRPr="00C816F5">
        <w:t xml:space="preserve">protokollets första åtagandeperiod samt de som genererats under den andra åtagandeperioden och har levererats under 2017 och 2018. </w:t>
      </w:r>
    </w:p>
    <w:p w14:paraId="598D5FC5" w14:textId="77777777" w:rsidR="004921CC" w:rsidRPr="00C816F5" w:rsidRDefault="004921CC" w:rsidP="004921CC">
      <w:pPr>
        <w:pStyle w:val="Brdtextmedindrag"/>
      </w:pPr>
      <w:r>
        <w:t>Statens energimyndighet</w:t>
      </w:r>
      <w:r w:rsidRPr="00C816F5">
        <w:t xml:space="preserve"> redovisade den 18 maj 2020 att uppdraget om att annullera de utsläppsenheter som har genererats under Kyotoproto</w:t>
      </w:r>
      <w:r>
        <w:softHyphen/>
      </w:r>
      <w:r w:rsidRPr="00C816F5">
        <w:t>kollets andra åtagandeperioden och har levererats under 2017 och 2018 var genomfört.</w:t>
      </w:r>
    </w:p>
    <w:p w14:paraId="1F9FFFC8" w14:textId="77777777" w:rsidR="004921CC" w:rsidRDefault="004921CC" w:rsidP="004921CC">
      <w:pPr>
        <w:pStyle w:val="Brdtextmedindrag"/>
      </w:pPr>
      <w:r w:rsidRPr="00551072">
        <w:t>Regeringen föreslog i budgetpropositionen för 2021 (prop. 2020/21:1 utg.omr. 20</w:t>
      </w:r>
      <w:r>
        <w:t>,</w:t>
      </w:r>
      <w:r w:rsidRPr="00551072">
        <w:t xml:space="preserve"> s. 83–84) att de Kyotoenheter som har genererats under Kyoto</w:t>
      </w:r>
      <w:r>
        <w:softHyphen/>
      </w:r>
      <w:r w:rsidRPr="00551072">
        <w:t>protokollets andra åtagandeperiod och som har levererats under 2019 ska annulleras. Riksdagen beslutade i enlighet med regeringens för</w:t>
      </w:r>
      <w:r>
        <w:softHyphen/>
      </w:r>
      <w:r w:rsidRPr="00551072">
        <w:t>slag (bet. 2020/21:MJU1, rskr. 2020/21:143).</w:t>
      </w:r>
      <w:r>
        <w:t xml:space="preserve"> </w:t>
      </w:r>
      <w:r w:rsidRPr="00C608FB">
        <w:t xml:space="preserve">Regeringen beslutade den </w:t>
      </w:r>
      <w:r>
        <w:t xml:space="preserve">25 februari </w:t>
      </w:r>
      <w:r w:rsidRPr="00C608FB">
        <w:t>202</w:t>
      </w:r>
      <w:r>
        <w:t>1</w:t>
      </w:r>
      <w:r w:rsidRPr="00C608FB">
        <w:t xml:space="preserve"> att uppdra </w:t>
      </w:r>
      <w:r>
        <w:t xml:space="preserve">åt </w:t>
      </w:r>
      <w:r w:rsidRPr="00C608FB">
        <w:t>Statens energi</w:t>
      </w:r>
      <w:r w:rsidRPr="00C608FB">
        <w:softHyphen/>
        <w:t>myn</w:t>
      </w:r>
      <w:r w:rsidRPr="00C608FB">
        <w:softHyphen/>
        <w:t>dig</w:t>
      </w:r>
      <w:r w:rsidRPr="00C608FB">
        <w:softHyphen/>
        <w:t>het att annullera de utsläppsenheter som har förvärvats under Kyoto</w:t>
      </w:r>
      <w:r w:rsidRPr="00C608FB">
        <w:softHyphen/>
        <w:t>protokollet genom Sveriges program för internationella klimat</w:t>
      </w:r>
      <w:r>
        <w:softHyphen/>
      </w:r>
      <w:r w:rsidRPr="00C608FB">
        <w:t>insatser. Beslutet avser de utsläppsenheter som har genererats under Kyoto</w:t>
      </w:r>
      <w:r w:rsidRPr="00C608FB">
        <w:softHyphen/>
        <w:t>proto</w:t>
      </w:r>
      <w:r w:rsidRPr="00C608FB">
        <w:softHyphen/>
        <w:t>kollets</w:t>
      </w:r>
      <w:r>
        <w:t xml:space="preserve"> </w:t>
      </w:r>
      <w:r w:rsidRPr="00C608FB">
        <w:t>andra åtagan</w:t>
      </w:r>
      <w:r>
        <w:softHyphen/>
      </w:r>
      <w:r w:rsidRPr="00C608FB">
        <w:t>de</w:t>
      </w:r>
      <w:r>
        <w:softHyphen/>
      </w:r>
      <w:r w:rsidRPr="00C608FB">
        <w:t>period och har levererats under 20</w:t>
      </w:r>
      <w:r>
        <w:t>19</w:t>
      </w:r>
      <w:r w:rsidRPr="00C608FB">
        <w:t xml:space="preserve">. </w:t>
      </w:r>
    </w:p>
    <w:p w14:paraId="58244EC2" w14:textId="77777777" w:rsidR="004921CC" w:rsidRPr="0002102B" w:rsidRDefault="004921CC" w:rsidP="004921CC">
      <w:pPr>
        <w:pStyle w:val="Brdtextmedindrag"/>
      </w:pPr>
      <w:r>
        <w:t xml:space="preserve">Statens energimyndighet </w:t>
      </w:r>
      <w:r w:rsidRPr="00477E68">
        <w:t>redovisade den 18</w:t>
      </w:r>
      <w:r>
        <w:t> </w:t>
      </w:r>
      <w:r w:rsidRPr="00477E68">
        <w:t xml:space="preserve">maj 2021 att uppdraget om att annullera de utsläppsenheter som </w:t>
      </w:r>
      <w:r w:rsidRPr="0002102B">
        <w:t>har genererats under Kyoto</w:t>
      </w:r>
      <w:r w:rsidRPr="0002102B">
        <w:softHyphen/>
        <w:t>proto</w:t>
      </w:r>
      <w:r>
        <w:softHyphen/>
      </w:r>
      <w:r w:rsidRPr="0002102B">
        <w:t>kollets andra åtagandeperiod och har levererats under 2019 var genomfört.</w:t>
      </w:r>
    </w:p>
    <w:p w14:paraId="03EE3DAD" w14:textId="77777777" w:rsidR="004921CC" w:rsidRPr="0002102B" w:rsidRDefault="004921CC" w:rsidP="004921CC">
      <w:pPr>
        <w:pStyle w:val="Brdtextmedindrag"/>
      </w:pPr>
      <w:r w:rsidRPr="0002102B">
        <w:t>Rege</w:t>
      </w:r>
      <w:r w:rsidRPr="0002102B">
        <w:rPr>
          <w:spacing w:val="-2"/>
        </w:rPr>
        <w:t>ringen föreslog i budgetpropositionen för 2023 (prop. 2022/23:1 utg.omr. 20</w:t>
      </w:r>
      <w:r w:rsidRPr="0002102B">
        <w:t xml:space="preserve"> s. 77) att annullera Sveriges innehav av utsläppsenheter som har förvärvats genom Sveriges program för internationella klimatinsatser. En andel av de annullerade enheterna används för att bidra till att uppnå etappmålet för begränsad klimatpåverkan till 2020. Resterande andel rapporteras i möjlig mån som klimatfinansiering. Riksdagen beslutade i enlighet med regeringens förslag (bet. 2022/23:MJU1, rskr. 2022/23:97). </w:t>
      </w:r>
    </w:p>
    <w:p w14:paraId="65C0B71D" w14:textId="77777777" w:rsidR="004921CC" w:rsidRDefault="004921CC" w:rsidP="004921CC">
      <w:pPr>
        <w:pStyle w:val="Brdtextmedindrag"/>
      </w:pPr>
      <w:r>
        <w:t xml:space="preserve">Punkten bedöms kunna slutbehandlas först efter att alla enheter som förvärvats under Kyotoprotokollet och som inte behövs för att uppfylla Sveriges nationella mål till 2020 har annullerats. Detta bedöms </w:t>
      </w:r>
      <w:r w:rsidRPr="006D16D0">
        <w:t xml:space="preserve">ske </w:t>
      </w:r>
      <w:r>
        <w:t xml:space="preserve">under </w:t>
      </w:r>
      <w:r w:rsidRPr="006D16D0">
        <w:t>2023</w:t>
      </w:r>
      <w:r>
        <w:t xml:space="preserve">. </w:t>
      </w:r>
    </w:p>
    <w:p w14:paraId="2D3DC640" w14:textId="77777777" w:rsidR="004921CC" w:rsidRPr="00477E68" w:rsidRDefault="004921CC" w:rsidP="004921CC">
      <w:pPr>
        <w:pStyle w:val="Brdtextmedindrag"/>
      </w:pPr>
      <w:r w:rsidRPr="00477E68">
        <w:t>Punkten är inte slutbehandlad.</w:t>
      </w:r>
      <w:r w:rsidRPr="00580466" w:rsidDel="00477E68">
        <w:t xml:space="preserve"> </w:t>
      </w:r>
    </w:p>
    <w:p w14:paraId="35EB629D" w14:textId="5458C4BA" w:rsidR="004921CC" w:rsidRDefault="004921CC" w:rsidP="004921CC">
      <w:pPr>
        <w:pStyle w:val="Rubrik5utannumrering"/>
      </w:pPr>
      <w:r>
        <w:t>1</w:t>
      </w:r>
      <w:r w:rsidR="00067F70">
        <w:t>2</w:t>
      </w:r>
      <w:r>
        <w:t>. Rskr. 2017/18:171</w:t>
      </w:r>
    </w:p>
    <w:p w14:paraId="2232E0F3" w14:textId="77777777" w:rsidR="004921CC" w:rsidRDefault="004921CC" w:rsidP="004921CC">
      <w:pPr>
        <w:pStyle w:val="Brdtext"/>
        <w:jc w:val="left"/>
      </w:pPr>
      <w:r>
        <w:t>Vattenvård</w:t>
      </w:r>
    </w:p>
    <w:p w14:paraId="14ECA1CC" w14:textId="77777777" w:rsidR="004921CC" w:rsidRDefault="004921CC" w:rsidP="004921CC">
      <w:pPr>
        <w:pStyle w:val="Brdtext"/>
        <w:jc w:val="left"/>
      </w:pPr>
      <w:r>
        <w:t xml:space="preserve">Motioner från allmänna motionstiden 2017/18, bet. 2017/18:MJU11 </w:t>
      </w:r>
    </w:p>
    <w:p w14:paraId="5507C894" w14:textId="77777777" w:rsidR="004921CC" w:rsidRDefault="004921CC" w:rsidP="004921CC">
      <w:pPr>
        <w:pStyle w:val="Brdtext"/>
        <w:jc w:val="left"/>
      </w:pPr>
      <w:r>
        <w:t>Tidigare redovisad, se skr. 2018/19:75 (M 19), 2019/20:75 (M 12), 2020/21:75 (M 11) och 2021/22:75 (M 11).</w:t>
      </w:r>
    </w:p>
    <w:p w14:paraId="383AFCAB" w14:textId="74C6DEBF" w:rsidR="00174EE1" w:rsidRPr="00786AE1" w:rsidRDefault="004921CC" w:rsidP="00174EE1">
      <w:pPr>
        <w:pStyle w:val="Brdtext"/>
        <w:jc w:val="left"/>
        <w:rPr>
          <w:b/>
          <w:bCs/>
        </w:rPr>
      </w:pPr>
      <w:r w:rsidRPr="00042E52">
        <w:t>Skrivelsen är slutbehandlad</w:t>
      </w:r>
      <w:r>
        <w:t>.</w:t>
      </w:r>
      <w:r w:rsidR="00174EE1">
        <w:t xml:space="preserve"> </w:t>
      </w:r>
    </w:p>
    <w:p w14:paraId="49FC0A9B" w14:textId="77777777" w:rsidR="00174EE1" w:rsidRPr="00786AE1" w:rsidRDefault="00174EE1" w:rsidP="00174EE1">
      <w:pPr>
        <w:pStyle w:val="Brdtextmedindrag"/>
        <w:rPr>
          <w:b/>
          <w:bCs/>
        </w:rPr>
      </w:pPr>
    </w:p>
    <w:p w14:paraId="00D448C1" w14:textId="77777777" w:rsidR="004921CC" w:rsidRDefault="004921CC" w:rsidP="004921CC">
      <w:pPr>
        <w:pStyle w:val="Brdtext"/>
        <w:keepLines/>
        <w:widowControl w:val="0"/>
      </w:pPr>
      <w:r>
        <w:t xml:space="preserve">Punkt 7 om </w:t>
      </w:r>
      <w:r>
        <w:rPr>
          <w:i/>
        </w:rPr>
        <w:t>avancerad vattenrening</w:t>
      </w:r>
      <w:r>
        <w:t>*: Riksdagen har tillkännagett för re</w:t>
      </w:r>
      <w:r>
        <w:softHyphen/>
        <w:t>ge</w:t>
      </w:r>
      <w:r>
        <w:softHyphen/>
        <w:t>ringen det som utskottet anför om att främja utvecklingen av avancerad vatten</w:t>
      </w:r>
      <w:r>
        <w:softHyphen/>
        <w:t>rening och om att utreda om det på sikt bör införas krav på avan</w:t>
      </w:r>
      <w:r>
        <w:softHyphen/>
        <w:t>cerad vattenrening vid de reningsverk där sådana krav ger störst miljö</w:t>
      </w:r>
      <w:r>
        <w:softHyphen/>
        <w:t>nytta (bet. 2017/18:MJU11 s. 30 f.).</w:t>
      </w:r>
    </w:p>
    <w:p w14:paraId="6AF7D2AD" w14:textId="77777777" w:rsidR="004921CC" w:rsidRDefault="004921CC" w:rsidP="004921CC">
      <w:pPr>
        <w:pStyle w:val="Brdtextmedindrag"/>
      </w:pPr>
      <w:r>
        <w:t>Regeringen planerar för närvarande ingen utredning i frågan. Natur</w:t>
      </w:r>
      <w:r>
        <w:softHyphen/>
        <w:t>vårdsverket har i ett regeringsuppdrag som inkom till regeringen i april 2017 gått igenom tillgängliga tekniker för avancerad rening. In</w:t>
      </w:r>
      <w:r>
        <w:softHyphen/>
        <w:t>stalla</w:t>
      </w:r>
      <w:r>
        <w:softHyphen/>
        <w:t>tion av utrustning för avancerad rening är kostsam. Genom att av</w:t>
      </w:r>
      <w:r>
        <w:softHyphen/>
        <w:t>sätta medel för att stimulera införandet av dessa tekniker på avlopps</w:t>
      </w:r>
      <w:r>
        <w:softHyphen/>
        <w:t>reningsverk bedömer regeringen att utvecklingen kan drivas snabbare än vad som annars skett. I budgetpropositionen för 2018 (prop. 2017/18:1 utg.omr. 20 s. 136) har regeringen därför satsat totalt 165 miljoner kronor under 2018–2020 (45 mnkr 2018, 50 mnkr 2019 och 70 mnkr 2020) för att minska mängden läkemedel som hamnar i mil</w:t>
      </w:r>
      <w:r>
        <w:softHyphen/>
        <w:t>jön. Bland åtgärderna finns nya stöd till kommuner och andra aktörer för investeringar i teknik som hindrar att miljöfarliga läkemedelsrester sprids till vattendrag, sjöar och hav. Natur</w:t>
      </w:r>
      <w:r>
        <w:softHyphen/>
        <w:t>vårds</w:t>
      </w:r>
      <w:r>
        <w:softHyphen/>
        <w:t>verket har genom en ny förord</w:t>
      </w:r>
      <w:r>
        <w:softHyphen/>
        <w:t>ning om bidrag för rening av avlopps</w:t>
      </w:r>
      <w:r>
        <w:softHyphen/>
        <w:t>vatten från läkemedelsrester (beslutad den 9 maj 2018, SFS 2018:495) be</w:t>
      </w:r>
      <w:r>
        <w:softHyphen/>
        <w:t>fogenhet att betala ut medel till sådana investeringar under vissa förut</w:t>
      </w:r>
      <w:r>
        <w:softHyphen/>
        <w:t>sätt</w:t>
      </w:r>
      <w:r>
        <w:softHyphen/>
        <w:t xml:space="preserve">ningar och upp till vissa nivåer. </w:t>
      </w:r>
    </w:p>
    <w:p w14:paraId="405A2A63" w14:textId="77777777" w:rsidR="004921CC" w:rsidRPr="00C816F5" w:rsidRDefault="004921CC" w:rsidP="004921CC">
      <w:pPr>
        <w:pStyle w:val="Brdtextmedindrag"/>
      </w:pPr>
      <w:r>
        <w:t xml:space="preserve">Regeringen har i budgetpropositionen för 2020 </w:t>
      </w:r>
      <w:r w:rsidRPr="00E218D9">
        <w:t>(</w:t>
      </w:r>
      <w:r>
        <w:t xml:space="preserve">prop. </w:t>
      </w:r>
      <w:r w:rsidRPr="00E218D9">
        <w:t>2019/20:1, utg.omr.</w:t>
      </w:r>
      <w:r>
        <w:t> </w:t>
      </w:r>
      <w:r w:rsidRPr="00E218D9">
        <w:t>20 s. </w:t>
      </w:r>
      <w:r>
        <w:t>43</w:t>
      </w:r>
      <w:r w:rsidRPr="00E218D9">
        <w:t>)</w:t>
      </w:r>
      <w:r>
        <w:t xml:space="preserve"> redovisat hur frågan om avancerad vattenrening har </w:t>
      </w:r>
      <w:r w:rsidRPr="00C816F5">
        <w:t>hanterats. Genom denna satsning har regeringen ökat takten med vilken avancerad reningsteknik kan installeras vid avloppsreningsverk. I budget</w:t>
      </w:r>
      <w:r w:rsidRPr="00C816F5">
        <w:softHyphen/>
        <w:t>propositionen för 2021 (prop. 2020/21:1 utg.omr. 20 s. 102) föresl</w:t>
      </w:r>
      <w:r>
        <w:t>og</w:t>
      </w:r>
      <w:r w:rsidRPr="00C816F5">
        <w:t xml:space="preserve"> regeringen att satsningen på avancerad vattenrening förstärks med 75 miljoner kronor 2021 och 75 miljoner kronor 2022.</w:t>
      </w:r>
      <w:r w:rsidRPr="00C816F5" w:rsidDel="00951EF6">
        <w:t xml:space="preserve"> </w:t>
      </w:r>
      <w:r w:rsidRPr="008C2500">
        <w:t>Riksdagen besluta</w:t>
      </w:r>
      <w:r>
        <w:softHyphen/>
      </w:r>
      <w:r w:rsidRPr="008C2500">
        <w:t>de enligt regeringens förslag (bet. 2020/21:MJU1, rskr. 2020/21:143).</w:t>
      </w:r>
      <w:r>
        <w:t xml:space="preserve"> I budgetpropositionen för 2022 (prop. 2021/22:1 utg.omr. 20 s. 97) redo</w:t>
      </w:r>
      <w:r>
        <w:softHyphen/>
        <w:t>visade regeringen sin bedömning att det behövs ytterligare insatser för avancerad rening av läkemedelsrester och andra svårnedbrytbara förore</w:t>
      </w:r>
      <w:r>
        <w:softHyphen/>
        <w:t xml:space="preserve">ningar från avloppsvatten. Regeringen föreslog därför i propositionen att anslaget ökas med 75 miljoner kronor år 2022. Regeringen avsätter även medel för att främja avancerad rening av läkemedelsrester för 2023, vilket också inkluderar medel för utvärdering, undersökning och uppföljning. </w:t>
      </w:r>
    </w:p>
    <w:p w14:paraId="5E1900CA" w14:textId="291B74A3" w:rsidR="004921CC" w:rsidRPr="00EB00F8" w:rsidRDefault="004921CC" w:rsidP="004921CC">
      <w:pPr>
        <w:pStyle w:val="Brdtextmedindrag"/>
      </w:pPr>
      <w:r w:rsidRPr="00EB00F8">
        <w:t>Satsningen på avancerad rening av läkemedelsrester från avloppsvatten främjar utvecklingen av avancerad vattenrening. Frågan om krav på avancerad vattenrening vid reningsverk bör inte hanteras endast nationellt. EU-kommissionen har nyligen lagt fram ett förslag till revidering av EU-lagstiftningen på området. Regeringen har därför inte för avsikt att utreda denna fråga. Insatserna har redovisats i budget</w:t>
      </w:r>
      <w:r w:rsidRPr="00EB00F8">
        <w:softHyphen/>
        <w:t>propositionen för 2023 (prop.</w:t>
      </w:r>
      <w:r>
        <w:t xml:space="preserve"> </w:t>
      </w:r>
      <w:r w:rsidRPr="00EB00F8">
        <w:t xml:space="preserve">2022/23:1, utg.omr. 20, s. 36). </w:t>
      </w:r>
      <w:r w:rsidRPr="00C47729">
        <w:t>I propositionen bedömde regeringen att tillkännagivandet genom insatserna är tillgodosett och slutbehandlat</w:t>
      </w:r>
      <w:r>
        <w:t>.</w:t>
      </w:r>
      <w:r w:rsidRPr="00EB00F8">
        <w:t xml:space="preserve"> </w:t>
      </w:r>
    </w:p>
    <w:p w14:paraId="038AA19E" w14:textId="0EBB405B" w:rsidR="00552851" w:rsidRDefault="004921CC" w:rsidP="000F6655">
      <w:pPr>
        <w:pStyle w:val="Brdtextmedindrag"/>
      </w:pPr>
      <w:r w:rsidRPr="00C816F5">
        <w:t>Punkten är slutbehandlad.</w:t>
      </w:r>
      <w:r>
        <w:t xml:space="preserve"> </w:t>
      </w:r>
    </w:p>
    <w:p w14:paraId="69187955" w14:textId="77777777" w:rsidR="00552851" w:rsidRDefault="00552851" w:rsidP="00552851">
      <w:pPr>
        <w:pStyle w:val="Rubrik5utannumrering"/>
      </w:pPr>
      <w:r>
        <w:t>13. Rskr. 2017/18:217</w:t>
      </w:r>
    </w:p>
    <w:p w14:paraId="6AF3B2E7" w14:textId="77777777" w:rsidR="00552851" w:rsidRDefault="00552851" w:rsidP="00552851">
      <w:pPr>
        <w:pStyle w:val="Brdtext"/>
        <w:widowControl w:val="0"/>
        <w:jc w:val="left"/>
        <w:rPr>
          <w:i/>
        </w:rPr>
      </w:pPr>
      <w:r>
        <w:t>Övergripande miljöfrågor</w:t>
      </w:r>
    </w:p>
    <w:p w14:paraId="22233FE1" w14:textId="77777777" w:rsidR="00552851" w:rsidRDefault="00552851" w:rsidP="00552851">
      <w:pPr>
        <w:pStyle w:val="Brdtext"/>
        <w:widowControl w:val="0"/>
        <w:jc w:val="left"/>
      </w:pPr>
      <w:r>
        <w:t>Motioner från allmänna motionstiden 2017/18, bet. 2017/18:MJU19</w:t>
      </w:r>
    </w:p>
    <w:p w14:paraId="3D566D3C" w14:textId="77777777" w:rsidR="00552851" w:rsidRDefault="00552851" w:rsidP="00552851">
      <w:pPr>
        <w:pStyle w:val="Brdtext"/>
      </w:pPr>
      <w:r>
        <w:t>Tidigare redovisad, se skr. 2018/19:75 (M 23), 2019/20:75 (M 15), 2020/21:75 (M 14) och 2021/22:75 (M 13).</w:t>
      </w:r>
    </w:p>
    <w:p w14:paraId="37A9701D" w14:textId="32580F55" w:rsidR="00552851" w:rsidRDefault="00552851" w:rsidP="00552851">
      <w:pPr>
        <w:pStyle w:val="Brdtext"/>
        <w:widowControl w:val="0"/>
      </w:pPr>
      <w:r w:rsidRPr="00112D77">
        <w:t>Skrivelsen är slutbehandlad</w:t>
      </w:r>
      <w:r>
        <w:t>.</w:t>
      </w:r>
      <w:r w:rsidR="00C43F8D">
        <w:t xml:space="preserve"> </w:t>
      </w:r>
    </w:p>
    <w:p w14:paraId="7A3ECFCA" w14:textId="77777777" w:rsidR="00552851" w:rsidRDefault="00552851" w:rsidP="00552851">
      <w:pPr>
        <w:pStyle w:val="Brdtextmedindrag"/>
      </w:pPr>
    </w:p>
    <w:p w14:paraId="56B66E9E" w14:textId="1951A04C" w:rsidR="00552851" w:rsidRDefault="00552851" w:rsidP="00552851">
      <w:pPr>
        <w:pStyle w:val="Brdtext"/>
      </w:pPr>
      <w:r>
        <w:t xml:space="preserve">Punkt 5 om </w:t>
      </w:r>
      <w:r>
        <w:rPr>
          <w:i/>
        </w:rPr>
        <w:t>tillståndsprocesser</w:t>
      </w:r>
      <w:r>
        <w:t>*: Riks</w:t>
      </w:r>
      <w:r>
        <w:softHyphen/>
        <w:t>dagen har tillkänna</w:t>
      </w:r>
      <w:r>
        <w:softHyphen/>
        <w:t>gett för rege</w:t>
      </w:r>
      <w:r>
        <w:softHyphen/>
        <w:t>ringen det som utskottet anför om att ytterligare reformera tillstånds</w:t>
      </w:r>
      <w:r>
        <w:softHyphen/>
        <w:t>pro</w:t>
      </w:r>
      <w:r>
        <w:softHyphen/>
        <w:t>cesser</w:t>
      </w:r>
      <w:r>
        <w:softHyphen/>
        <w:t xml:space="preserve">na för miljöpåverkande verksamheter (bet. 2017/18:MJU19 s. 22). Se även punkt </w:t>
      </w:r>
      <w:r w:rsidR="007C2368">
        <w:t xml:space="preserve">KN 9 </w:t>
      </w:r>
      <w:r>
        <w:t xml:space="preserve">och </w:t>
      </w:r>
      <w:r w:rsidR="007C2368">
        <w:t>KN 22</w:t>
      </w:r>
      <w:r>
        <w:t>.</w:t>
      </w:r>
    </w:p>
    <w:p w14:paraId="2FBE9584" w14:textId="77777777" w:rsidR="00552851" w:rsidRDefault="00552851" w:rsidP="00552851">
      <w:pPr>
        <w:pStyle w:val="Brdtextmedindrag"/>
      </w:pPr>
      <w:r>
        <w:t>Den 24 januari 2018 fick en utredare i uppdrag att utreda de aktuella frågorna. Uppdraget redovisades i promemorian Anpassad miljö</w:t>
      </w:r>
      <w:r>
        <w:softHyphen/>
        <w:t xml:space="preserve">prövning för en grön omställning (Ds 2018:38). </w:t>
      </w:r>
    </w:p>
    <w:p w14:paraId="3D7AB4EE" w14:textId="77777777" w:rsidR="00552851" w:rsidRDefault="00552851" w:rsidP="00552851">
      <w:pPr>
        <w:pStyle w:val="Brdtextmedindrag"/>
      </w:pPr>
      <w:r>
        <w:t>Rege</w:t>
      </w:r>
      <w:r>
        <w:softHyphen/>
        <w:t>ring</w:t>
      </w:r>
      <w:r>
        <w:softHyphen/>
        <w:t>en har gett i uppdrag till länsstyrelserna och Domstols</w:t>
      </w:r>
      <w:r>
        <w:softHyphen/>
        <w:t>verket att fr.o.m. 2020 kunna bidra till en sammanhållen statistikredovisning. Natur</w:t>
      </w:r>
      <w:r>
        <w:softHyphen/>
        <w:t>vårds</w:t>
      </w:r>
      <w:r>
        <w:softHyphen/>
        <w:t>verket har fått i uppdrag att förbereda så att myndigheten fr.o.m. 2021 kan an</w:t>
      </w:r>
      <w:r>
        <w:softHyphen/>
        <w:t>svara för att ta emot, sammanställa, analysera och presentera den sta</w:t>
      </w:r>
      <w:r>
        <w:softHyphen/>
        <w:t xml:space="preserve">tistik som övriga myndigheter bidragit med. </w:t>
      </w:r>
    </w:p>
    <w:p w14:paraId="277BEF58" w14:textId="77777777" w:rsidR="00552851" w:rsidRPr="00C608FB" w:rsidRDefault="00552851" w:rsidP="00552851">
      <w:pPr>
        <w:pStyle w:val="Brdtextmedindrag"/>
      </w:pPr>
      <w:r w:rsidRPr="00C608FB">
        <w:t>Regeringen beslutade den 20 augusti 2020 om direktiv om En modern och effektiv miljöprövning (dir. 2020:86). Utredningen syfta</w:t>
      </w:r>
      <w:r>
        <w:t>de</w:t>
      </w:r>
      <w:r w:rsidRPr="00C608FB">
        <w:t xml:space="preserve"> till att genom horisontella förändringar i miljöpröv</w:t>
      </w:r>
      <w:r w:rsidRPr="00C608FB">
        <w:softHyphen/>
        <w:t xml:space="preserve">ningen underlätta för miljö- och klimatförbättrande investeringar och åstadkomma snabbare och enklare miljöprövningsprocesser med bibehållet miljöskydd. </w:t>
      </w:r>
      <w:r>
        <w:t>Regeringen beslutade den 22 juli 2021 om tilläggsdirektiv till Miljö</w:t>
      </w:r>
      <w:r>
        <w:softHyphen/>
        <w:t>prövnings</w:t>
      </w:r>
      <w:r>
        <w:softHyphen/>
        <w:t>utred</w:t>
      </w:r>
      <w:r>
        <w:softHyphen/>
        <w:t>ningen (dir. 2021:57) som innebar att utredaren fick i upp</w:t>
      </w:r>
      <w:r>
        <w:softHyphen/>
        <w:t>drag att även utreda om det behövs ändringar i miljöbalken avseende regleringen av domstolarnas handläggning. Vidare skulle det utredas om det bör införas ett begränsat förtursförfarande för mål och ärenden om tillstånd som innebär en omställning för en miljöfarlig verksamhet som på ett väsentligt sätt bidrar till att nå målen i det klimatpolitiska ramverket för minskade utsläpp av växthusgaser. Utredaren skulle även utreda hur tidsbe</w:t>
      </w:r>
      <w:r>
        <w:softHyphen/>
        <w:t xml:space="preserve">gränsning av tillstånd och omprövning av tillstånd och villkor skulle kunna bli effektiva och verkningsfulla medel för att säkerställa att verksamheter och åtgärder bedrivs med moderna miljövillkor i syfte att nå miljö- och klimatmålen. </w:t>
      </w:r>
      <w:r w:rsidRPr="00C608FB">
        <w:t>Utred</w:t>
      </w:r>
      <w:r w:rsidRPr="00C608FB">
        <w:softHyphen/>
        <w:t>ning</w:t>
      </w:r>
      <w:r>
        <w:softHyphen/>
      </w:r>
      <w:r w:rsidRPr="00C608FB">
        <w:t>ens betänkande överlämna</w:t>
      </w:r>
      <w:r>
        <w:t>de</w:t>
      </w:r>
      <w:r w:rsidRPr="00C608FB">
        <w:t xml:space="preserve">s senast </w:t>
      </w:r>
      <w:r>
        <w:t>i maj</w:t>
      </w:r>
      <w:r w:rsidRPr="00C608FB">
        <w:t xml:space="preserve"> 202</w:t>
      </w:r>
      <w:r>
        <w:t>2 och det remitterades under hösten 2022</w:t>
      </w:r>
      <w:r w:rsidRPr="00C608FB">
        <w:t>.</w:t>
      </w:r>
      <w:r>
        <w:t xml:space="preserve"> Vidare arbete pågår för närvar</w:t>
      </w:r>
      <w:r>
        <w:softHyphen/>
        <w:t>ande i Regerlingskansliet.</w:t>
      </w:r>
      <w:r w:rsidRPr="00C608FB">
        <w:t xml:space="preserve"> </w:t>
      </w:r>
    </w:p>
    <w:p w14:paraId="5899D77D" w14:textId="77777777" w:rsidR="00552851" w:rsidRDefault="00552851" w:rsidP="00552851">
      <w:pPr>
        <w:pStyle w:val="Brdtextmedindrag"/>
      </w:pPr>
      <w:r>
        <w:t>I budgetpropositionen för 2022 (prop. 2021/22:1 utg.omr. 20 s. 49, 64 och 80) föreslog regeringen att det skulle avsättas mer medel till till</w:t>
      </w:r>
      <w:r>
        <w:softHyphen/>
        <w:t>stånds</w:t>
      </w:r>
      <w:r>
        <w:softHyphen/>
        <w:t>myndig</w:t>
      </w:r>
      <w:r>
        <w:softHyphen/>
        <w:t>heter för att möta de ökande kraven med anledning av den gröna om</w:t>
      </w:r>
      <w:r>
        <w:softHyphen/>
        <w:t>ställningen. De myndigheter som föreslogs få utökade medel var Natur</w:t>
      </w:r>
      <w:r>
        <w:softHyphen/>
        <w:t>vårds</w:t>
      </w:r>
      <w:r>
        <w:softHyphen/>
        <w:t>verket, länsstyrelserna och dom</w:t>
      </w:r>
      <w:r>
        <w:softHyphen/>
        <w:t>stolarna. Riksdagen antog rege</w:t>
      </w:r>
      <w:r>
        <w:softHyphen/>
        <w:t>ringens förslag (bet. 2021/22:MJU1, rskr. 2021/22:110).</w:t>
      </w:r>
    </w:p>
    <w:p w14:paraId="20ECAC0E" w14:textId="77777777" w:rsidR="00552851" w:rsidRDefault="00552851" w:rsidP="00552851">
      <w:pPr>
        <w:pStyle w:val="Brdtextmedindrag"/>
      </w:pPr>
      <w:r>
        <w:t>Regeringen har gett länsstyrelserna i uppdrag att utveckla metoder och samverkansformer för att främja en effektiv samrådsprocess enligt miljö</w:t>
      </w:r>
      <w:r>
        <w:softHyphen/>
        <w:t>balken och därigenom påskynda näringslivets klimatomställning. Vinnova ska stödja länsstyrelserna i arbetet med regel- och policy</w:t>
      </w:r>
      <w:r>
        <w:softHyphen/>
        <w:t>utveckling.</w:t>
      </w:r>
    </w:p>
    <w:p w14:paraId="3291602A" w14:textId="77777777" w:rsidR="00552851" w:rsidRDefault="00552851" w:rsidP="00552851">
      <w:pPr>
        <w:pStyle w:val="Brdtextmedindrag"/>
      </w:pPr>
      <w:r>
        <w:t>Regeringen har beslutat om uppdrag till länsstyrelserna och till Dom</w:t>
      </w:r>
      <w:r>
        <w:softHyphen/>
        <w:t>stolsverket att utvärdera om det finns förutsättningar att utveckla en eller flera digitala tjänster för någon eller några typer av tillståndsan</w:t>
      </w:r>
      <w:r>
        <w:softHyphen/>
        <w:t>sökningar enligt miljöbalken. Myndigheterna har redovisat sina uppdrag och redo</w:t>
      </w:r>
      <w:r>
        <w:softHyphen/>
        <w:t>visningarna analyseras nu av Regeringskansliet.</w:t>
      </w:r>
    </w:p>
    <w:p w14:paraId="0E230540" w14:textId="77777777" w:rsidR="00552851" w:rsidRDefault="00552851" w:rsidP="00552851">
      <w:pPr>
        <w:pStyle w:val="Brdtextmedindrag"/>
      </w:pPr>
      <w:r>
        <w:t>Regeringen har efter riksdagens beslut den 26 maj 2021 om proposi</w:t>
      </w:r>
      <w:r>
        <w:softHyphen/>
        <w:t>tionen Mer ändamålsenliga sammansättningsregler för mark- och miljö</w:t>
      </w:r>
      <w:r>
        <w:softHyphen/>
        <w:t>domstolarna (prop. 2020/21:104, bet. 2020/21:JuU33, rskr. 2020/21:312) utfärdat ett antal lagar. Ändringarna syftar till att göra sammansättnings</w:t>
      </w:r>
      <w:r>
        <w:softHyphen/>
        <w:t>reglerna för mark- och miljödom</w:t>
      </w:r>
      <w:r>
        <w:softHyphen/>
        <w:t>stolarna flexiblare och att rättens sammansättning i större utsträckning bestäms utifrån det enskilda målets eller ärendets karaktär. Ändringarna ska möjliggöra för effektivare resurs</w:t>
      </w:r>
      <w:r>
        <w:softHyphen/>
        <w:t>utnyttjande i Mark- och miljööver</w:t>
      </w:r>
      <w:r>
        <w:softHyphen/>
        <w:t>domstolen.</w:t>
      </w:r>
    </w:p>
    <w:p w14:paraId="708D217E" w14:textId="77777777" w:rsidR="00552851" w:rsidRDefault="00552851" w:rsidP="00552851">
      <w:pPr>
        <w:pStyle w:val="Brdtextmedindrag"/>
      </w:pPr>
      <w:r>
        <w:t>I maj 2021 redovisade Naturvårdsverket sitt uppdrag om insamlande, sammanställning och analys av statistik för miljöprövningsprocesser. Regeringen arbetar vidare med Naturvårdsverkets redovisning.</w:t>
      </w:r>
    </w:p>
    <w:p w14:paraId="714AD648" w14:textId="77777777" w:rsidR="00552851" w:rsidRPr="00E94F8B" w:rsidRDefault="00552851" w:rsidP="00552851">
      <w:pPr>
        <w:pStyle w:val="Brdtextmedindrag"/>
      </w:pPr>
      <w:r>
        <w:t>Regeringen arbetar även vidare med identifiering och genomförande av ytterligare åtgärder som kan bidra till effektivare miljöprövningsprocesser.</w:t>
      </w:r>
    </w:p>
    <w:p w14:paraId="56DD15CA" w14:textId="741425C2" w:rsidR="00552851" w:rsidRPr="0002102B" w:rsidRDefault="00552851" w:rsidP="00DF5D20">
      <w:pPr>
        <w:pStyle w:val="Brdtextmedindrag"/>
        <w:rPr>
          <w:rFonts w:ascii="TimesNewRomanPSMT" w:eastAsiaTheme="minorHAnsi" w:hAnsi="TimesNewRomanPSMT" w:cs="TimesNewRomanPSMT"/>
        </w:rPr>
      </w:pPr>
      <w:r w:rsidRPr="0002102B">
        <w:rPr>
          <w:rFonts w:ascii="TimesNewRomanPSMT" w:eastAsiaTheme="minorHAnsi" w:hAnsi="TimesNewRomanPSMT" w:cs="TimesNewRomanPSMT"/>
        </w:rPr>
        <w:t xml:space="preserve">I budgetpropositionen för 2023 (prop. 2022/23:1, utg. omr. 20, s. 14–16) behandlade regeringen tillkännagivandet och frågan om att ytterligare reformera tillståndsprocesserna för miljöpåverkande verksamheter. </w:t>
      </w:r>
      <w:r>
        <w:t>Reger</w:t>
      </w:r>
      <w:r>
        <w:softHyphen/>
        <w:t>ingen ansåg, mot bakgrund av vidtagna och pågående åtgärder, att till</w:t>
      </w:r>
      <w:r w:rsidR="007C2368">
        <w:softHyphen/>
      </w:r>
      <w:r>
        <w:t>känna</w:t>
      </w:r>
      <w:r>
        <w:softHyphen/>
        <w:t>givandet var slutbehandlat.</w:t>
      </w:r>
      <w:r w:rsidRPr="0002102B" w:rsidDel="00220C70">
        <w:rPr>
          <w:rFonts w:ascii="TimesNewRomanPSMT" w:eastAsiaTheme="minorHAnsi" w:hAnsi="TimesNewRomanPSMT" w:cs="TimesNewRomanPSMT"/>
        </w:rPr>
        <w:t xml:space="preserve"> </w:t>
      </w:r>
    </w:p>
    <w:p w14:paraId="7A99D8B8" w14:textId="77777777" w:rsidR="00552851" w:rsidRPr="00FF4EFE" w:rsidRDefault="00552851" w:rsidP="00552851">
      <w:pPr>
        <w:pStyle w:val="Brdtextmedindrag"/>
        <w:rPr>
          <w:rFonts w:ascii="TimesNewRomanPSMT" w:eastAsiaTheme="minorHAnsi" w:hAnsi="TimesNewRomanPSMT" w:cs="TimesNewRomanPSMT"/>
        </w:rPr>
      </w:pPr>
      <w:r w:rsidRPr="0002102B">
        <w:rPr>
          <w:rFonts w:ascii="TimesNewRomanPSMT" w:eastAsiaTheme="minorHAnsi" w:hAnsi="TimesNewRomanPSMT" w:cs="TimesNewRomanPSMT"/>
        </w:rPr>
        <w:t>Punkten är slutbehandlad.</w:t>
      </w:r>
    </w:p>
    <w:p w14:paraId="7B1C1216" w14:textId="77777777" w:rsidR="00552851" w:rsidRDefault="00552851" w:rsidP="00552851">
      <w:pPr>
        <w:pStyle w:val="Rubrik5utannumrering"/>
      </w:pPr>
      <w:r>
        <w:t>14. Rskr. 2017/18:257</w:t>
      </w:r>
    </w:p>
    <w:p w14:paraId="7EEED0F2" w14:textId="77777777" w:rsidR="00552851" w:rsidRDefault="00552851" w:rsidP="00552851">
      <w:pPr>
        <w:pStyle w:val="Brdtext"/>
        <w:widowControl w:val="0"/>
        <w:jc w:val="left"/>
        <w:rPr>
          <w:i/>
        </w:rPr>
      </w:pPr>
      <w:r>
        <w:t>Avfall och kretslopp</w:t>
      </w:r>
    </w:p>
    <w:p w14:paraId="2AD2D6F7" w14:textId="77777777" w:rsidR="00552851" w:rsidRDefault="00552851" w:rsidP="00552851">
      <w:pPr>
        <w:pStyle w:val="Brdtext"/>
        <w:widowControl w:val="0"/>
        <w:jc w:val="left"/>
      </w:pPr>
      <w:r>
        <w:t>Motioner från allmänna motionstiden 2017/18, bet. 2017/18:MJU15</w:t>
      </w:r>
    </w:p>
    <w:p w14:paraId="758D8FBA" w14:textId="77777777" w:rsidR="00552851" w:rsidRDefault="00552851" w:rsidP="00552851">
      <w:pPr>
        <w:pStyle w:val="Brdtext"/>
        <w:jc w:val="left"/>
      </w:pPr>
      <w:r>
        <w:t>Tidigare redovisad, se skr. 2018/19:75 (M 27), 2019/20:75 (M 16), 2020/21:75 (M 15) och 2021/22:75 (M 14).</w:t>
      </w:r>
    </w:p>
    <w:p w14:paraId="52CFD625" w14:textId="0B91247E" w:rsidR="00552851" w:rsidRDefault="00552851" w:rsidP="00552851">
      <w:pPr>
        <w:pStyle w:val="Brdtext"/>
        <w:widowControl w:val="0"/>
        <w:jc w:val="left"/>
      </w:pPr>
      <w:r w:rsidRPr="00B40A3C">
        <w:t>Skrivelsen är slutbehandlad</w:t>
      </w:r>
      <w:r>
        <w:t>.</w:t>
      </w:r>
      <w:r w:rsidR="00C43F8D">
        <w:t xml:space="preserve"> </w:t>
      </w:r>
    </w:p>
    <w:p w14:paraId="0A5721C9" w14:textId="77777777" w:rsidR="00552851" w:rsidRDefault="00552851" w:rsidP="00552851">
      <w:pPr>
        <w:pStyle w:val="Brdtextmedindrag"/>
        <w:rPr>
          <w:strike/>
        </w:rPr>
      </w:pPr>
    </w:p>
    <w:p w14:paraId="4BB7D56A" w14:textId="77777777" w:rsidR="00552851" w:rsidRDefault="00552851" w:rsidP="00552851">
      <w:pPr>
        <w:pStyle w:val="Brdtext"/>
        <w:widowControl w:val="0"/>
      </w:pPr>
      <w:r>
        <w:t xml:space="preserve">Punkt 5 om </w:t>
      </w:r>
      <w:r>
        <w:rPr>
          <w:i/>
        </w:rPr>
        <w:t>utredning om införandet av producentansvar för fler pro</w:t>
      </w:r>
      <w:r>
        <w:rPr>
          <w:i/>
        </w:rPr>
        <w:softHyphen/>
        <w:t>dukt</w:t>
      </w:r>
      <w:r>
        <w:rPr>
          <w:i/>
        </w:rPr>
        <w:softHyphen/>
        <w:t>grupper</w:t>
      </w:r>
      <w:r>
        <w:t>*: Riksdagen har tillkännagett för regeringen det som utskottet anför om att införandet av producentansvar för fler produktgrupper så</w:t>
      </w:r>
      <w:r>
        <w:softHyphen/>
        <w:t xml:space="preserve">som </w:t>
      </w:r>
      <w:r>
        <w:rPr>
          <w:spacing w:val="-6"/>
        </w:rPr>
        <w:t>möbler och byggmaterial bör utredas (bet. 2017/18:MJU15</w:t>
      </w:r>
      <w:r>
        <w:t xml:space="preserve"> s. 24 f.).</w:t>
      </w:r>
    </w:p>
    <w:p w14:paraId="66832297" w14:textId="77777777" w:rsidR="00552851" w:rsidRDefault="00552851" w:rsidP="00552851">
      <w:pPr>
        <w:pStyle w:val="Brdtextmedindrag"/>
      </w:pPr>
      <w:r>
        <w:t>Producentansvar är ett av många styrmedel på miljöområdet. För att främja giftfria och resurseffektiva krets</w:t>
      </w:r>
      <w:r>
        <w:softHyphen/>
        <w:t>lopp finns därutöver annan generell avfalls- och kemikalielagstiftning både inom EU och på natio</w:t>
      </w:r>
      <w:r>
        <w:softHyphen/>
        <w:t>nell nivå. På avfallsområdet har exempelvis den s.k. avfallshierarkin in</w:t>
      </w:r>
      <w:r>
        <w:softHyphen/>
        <w:t>förts i miljö</w:t>
      </w:r>
      <w:r>
        <w:softHyphen/>
        <w:t>bal</w:t>
      </w:r>
      <w:r>
        <w:softHyphen/>
        <w:t>ken för att främja en miljömässig hantering av material och avfall under en varas hela livscykel. I hierarkin ingår också att före</w:t>
      </w:r>
      <w:r>
        <w:softHyphen/>
        <w:t>bygga användningen av och minska skadorna från skadliga ämnen. På kemikalieområdet finns förutom EU:s byggproduktförordning, Reach och CLP även flera frivilliga initiativ för att främja användningen av hållbara byggmaterial, såsom BASTA, Sunda Hus och Byggsektorns krets</w:t>
      </w:r>
      <w:r>
        <w:softHyphen/>
        <w:t>loppsråd. I den svenska natio</w:t>
      </w:r>
      <w:r>
        <w:softHyphen/>
        <w:t>nella avfallsplanen som Naturvårds</w:t>
      </w:r>
      <w:r>
        <w:softHyphen/>
        <w:t>verket har beslutat om har Hantering av avfall inom bygg- och anlägg</w:t>
      </w:r>
      <w:r>
        <w:softHyphen/>
        <w:t xml:space="preserve">ningssektorn ansetts vara ett prioriterat område och särskild fokus har därmed lagts på insatser om detta. </w:t>
      </w:r>
    </w:p>
    <w:p w14:paraId="4FD2E7F3" w14:textId="77777777" w:rsidR="00552851" w:rsidRDefault="00552851" w:rsidP="00552851">
      <w:pPr>
        <w:pStyle w:val="Brdtextmedindrag"/>
      </w:pPr>
      <w:r>
        <w:t xml:space="preserve">I december 2015 presenterade EU-kommissionen ett paket för att bidra till en cirkulär ekonomi. I paketet ingick förslag om att </w:t>
      </w:r>
      <w:r>
        <w:rPr>
          <w:spacing w:val="-4"/>
        </w:rPr>
        <w:t>re</w:t>
      </w:r>
      <w:r>
        <w:rPr>
          <w:spacing w:val="-4"/>
        </w:rPr>
        <w:softHyphen/>
        <w:t>videra sex direktiv på avfallsområdet: ramdirektivet för avfall (2008/98/EG),</w:t>
      </w:r>
      <w:r>
        <w:t xml:space="preserve"> för</w:t>
      </w:r>
      <w:r>
        <w:rPr>
          <w:spacing w:val="-4"/>
        </w:rPr>
        <w:t>pack</w:t>
      </w:r>
      <w:r>
        <w:rPr>
          <w:spacing w:val="-4"/>
        </w:rPr>
        <w:softHyphen/>
        <w:t>nings</w:t>
      </w:r>
      <w:r>
        <w:rPr>
          <w:spacing w:val="-4"/>
        </w:rPr>
        <w:softHyphen/>
        <w:t>direk</w:t>
      </w:r>
      <w:r>
        <w:rPr>
          <w:spacing w:val="-4"/>
        </w:rPr>
        <w:softHyphen/>
        <w:t>tivet (94/62/EG), deponidirektivet (1999/31/EG), direktivet om uttjänta bilar (2000/53/EG)</w:t>
      </w:r>
      <w:r>
        <w:t>, direktivet om avfall från elektriska och elektroniska pro</w:t>
      </w:r>
      <w:r>
        <w:softHyphen/>
        <w:t>duk</w:t>
      </w:r>
      <w:r>
        <w:softHyphen/>
      </w:r>
      <w:r>
        <w:rPr>
          <w:spacing w:val="-5"/>
        </w:rPr>
        <w:t>ter (2012/19/EU) samt direktivet för batterier och ackumulatorer (2006/66/EG).</w:t>
      </w:r>
      <w:r>
        <w:t xml:space="preserve"> Den 22 maj 2018 antogs slutligen de färdig</w:t>
      </w:r>
      <w:r>
        <w:softHyphen/>
        <w:t>för</w:t>
      </w:r>
      <w:r>
        <w:softHyphen/>
        <w:t xml:space="preserve">handlade direktiven. </w:t>
      </w:r>
    </w:p>
    <w:p w14:paraId="69194119" w14:textId="77777777" w:rsidR="00552851" w:rsidRPr="00E218D9" w:rsidRDefault="00552851" w:rsidP="00552851">
      <w:pPr>
        <w:pStyle w:val="Brdtextmedindrag"/>
      </w:pPr>
      <w:r>
        <w:rPr>
          <w:spacing w:val="-2"/>
        </w:rPr>
        <w:t>Regeringskansliet</w:t>
      </w:r>
      <w:r w:rsidDel="00AB60C6">
        <w:rPr>
          <w:spacing w:val="-2"/>
        </w:rPr>
        <w:t xml:space="preserve"> </w:t>
      </w:r>
      <w:r>
        <w:rPr>
          <w:spacing w:val="-2"/>
        </w:rPr>
        <w:t>har tillsatt en</w:t>
      </w:r>
      <w:r w:rsidDel="000F607D">
        <w:rPr>
          <w:spacing w:val="-2"/>
        </w:rPr>
        <w:t xml:space="preserve"> </w:t>
      </w:r>
      <w:r>
        <w:rPr>
          <w:spacing w:val="-2"/>
        </w:rPr>
        <w:t>utredning (M 2018:B)</w:t>
      </w:r>
      <w:r>
        <w:t xml:space="preserve"> för att utreda och föreslå hur genomförandet av EU:s reviderade avfalls</w:t>
      </w:r>
      <w:r>
        <w:softHyphen/>
        <w:t>direktiv ska se ut. Arbetet i den interna utred</w:t>
      </w:r>
      <w:r>
        <w:softHyphen/>
        <w:t>ningen ska leda till ett miljö</w:t>
      </w:r>
      <w:r>
        <w:softHyphen/>
        <w:t>mässigt omhänder</w:t>
      </w:r>
      <w:r>
        <w:softHyphen/>
        <w:t>tagande av avfall och be</w:t>
      </w:r>
      <w:r>
        <w:softHyphen/>
        <w:t>döms kunna beröra även de pro</w:t>
      </w:r>
      <w:r>
        <w:softHyphen/>
        <w:t>dukt</w:t>
      </w:r>
      <w:r>
        <w:softHyphen/>
        <w:t>grupper som riksdagen anför behöver omfattas av ytterligare krav på utsortering, återanvändning och material</w:t>
      </w:r>
      <w:r>
        <w:softHyphen/>
        <w:t>återvinning. I det revi</w:t>
      </w:r>
      <w:r>
        <w:softHyphen/>
        <w:t>derade av</w:t>
      </w:r>
      <w:r>
        <w:softHyphen/>
        <w:t>falls</w:t>
      </w:r>
      <w:r>
        <w:softHyphen/>
        <w:t xml:space="preserve">direktivet finns nya krav avseende producentansvar som den interna utredningen har att analysera och föreslå nödvändiga åtgärder för. </w:t>
      </w:r>
      <w:r w:rsidRPr="00C47297">
        <w:t xml:space="preserve">Regeringskansliet remitterade </w:t>
      </w:r>
      <w:r>
        <w:t>under</w:t>
      </w:r>
      <w:r w:rsidRPr="00C47297">
        <w:t xml:space="preserve"> hösten 2019 två promemorior (M2019/01776</w:t>
      </w:r>
      <w:r>
        <w:t xml:space="preserve"> och</w:t>
      </w:r>
      <w:r w:rsidRPr="00C47297">
        <w:t xml:space="preserve"> M2019/02091) gällande genomförande av reviderade EU-direktiv på avfallsområdet. Författningsändringarna träd</w:t>
      </w:r>
      <w:r>
        <w:t>de</w:t>
      </w:r>
      <w:r w:rsidRPr="00C47297">
        <w:t xml:space="preserve"> i kraft </w:t>
      </w:r>
      <w:r>
        <w:t>den 1 augusti 2020</w:t>
      </w:r>
      <w:r w:rsidRPr="00C47297">
        <w:t>.</w:t>
      </w:r>
    </w:p>
    <w:p w14:paraId="08E34489" w14:textId="5EA04097" w:rsidR="00552851" w:rsidRDefault="00552851" w:rsidP="00552851">
      <w:pPr>
        <w:pStyle w:val="Brdtextmedindrag"/>
      </w:pPr>
      <w:r>
        <w:t xml:space="preserve">Regeringen beslutade den 5 december 2019 att tillsätta en utredare för att utreda ett producentansvar för textil (dir. 2019:96). </w:t>
      </w:r>
      <w:r w:rsidR="000008F4" w:rsidRPr="00421F13">
        <w:t>Betänkandet Pro</w:t>
      </w:r>
      <w:r w:rsidR="000008F4">
        <w:softHyphen/>
      </w:r>
      <w:r w:rsidR="000008F4" w:rsidRPr="00421F13">
        <w:t>ducent</w:t>
      </w:r>
      <w:r w:rsidR="000008F4">
        <w:softHyphen/>
      </w:r>
      <w:r w:rsidR="000008F4" w:rsidRPr="00421F13">
        <w:t>ansvar för textil – en del av den cirkulära ekonomin (SOU</w:t>
      </w:r>
      <w:r w:rsidR="000008F4">
        <w:t> </w:t>
      </w:r>
      <w:r w:rsidR="000008F4" w:rsidRPr="00421F13">
        <w:t xml:space="preserve">2020:72) har remitterats. I mars 2022 presenterade EU-kommissionen emellertid en strategi för hållbara textilier i vilken det anges att </w:t>
      </w:r>
      <w:r w:rsidR="000008F4">
        <w:t>k</w:t>
      </w:r>
      <w:r w:rsidR="000008F4" w:rsidRPr="00421F13">
        <w:t>ommissionen kommer att föreslå harmoniserade EU-regler om utökat producentansvar för textilier i den kommande översynen av avfallsdirektivet 2023. Den fort</w:t>
      </w:r>
      <w:r w:rsidR="000008F4">
        <w:softHyphen/>
      </w:r>
      <w:r w:rsidR="000008F4" w:rsidRPr="00421F13">
        <w:t xml:space="preserve">satta hanteringen av förslaget i betänkandet påverkas om </w:t>
      </w:r>
      <w:r w:rsidR="000008F4">
        <w:t>k</w:t>
      </w:r>
      <w:r w:rsidR="000008F4" w:rsidRPr="00421F13">
        <w:t>ommissionen presenterar ett sådant förslag</w:t>
      </w:r>
      <w:r w:rsidR="000008F4">
        <w:t xml:space="preserve">. </w:t>
      </w:r>
    </w:p>
    <w:p w14:paraId="11C8F731" w14:textId="77777777" w:rsidR="00552851" w:rsidRDefault="00552851" w:rsidP="00552851">
      <w:pPr>
        <w:pStyle w:val="Brdtextmedindrag"/>
      </w:pPr>
      <w:r>
        <w:t>Regeringen beslutade den 23 juli 2020 att tillsätta en utredning om verk</w:t>
      </w:r>
      <w:r>
        <w:softHyphen/>
        <w:t xml:space="preserve">samheters kommunala avfall (dir. 2020:78). </w:t>
      </w:r>
      <w:r w:rsidRPr="00C84260">
        <w:rPr>
          <w:spacing w:val="-2"/>
        </w:rPr>
        <w:t>Betänkandet Äga avfall – en del av den cirkulära ekonomin (SOU 2021:24)</w:t>
      </w:r>
      <w:r>
        <w:t xml:space="preserve"> har remitterats och bereds nu i Regeringskansliet.</w:t>
      </w:r>
    </w:p>
    <w:p w14:paraId="65BFC7D9" w14:textId="77777777" w:rsidR="00552851" w:rsidRPr="0002102B" w:rsidRDefault="00552851" w:rsidP="00552851">
      <w:pPr>
        <w:pStyle w:val="Brdtextmedindrag"/>
      </w:pPr>
      <w:r>
        <w:t>Regeringen beslutade den 20 maj 2021 propositionen Producentansvar och straffansvar för nedskräpning (prop. 2020/21:198). Förslaget innebar att bemyndigandet i miljöbalken om producentansvar ändras så att före</w:t>
      </w:r>
      <w:r>
        <w:softHyphen/>
        <w:t>skrifter får meddelas för att införa system för utökat producentansvar för avfallshantering av engångsplastprodukter i samband med genomförandet av EU:s engångsplastdirektiv. Riksdagen beslutade enligt regeringens förslag (b</w:t>
      </w:r>
      <w:r w:rsidRPr="000542FD">
        <w:t>et</w:t>
      </w:r>
      <w:r>
        <w:t>.</w:t>
      </w:r>
      <w:r w:rsidRPr="000542FD">
        <w:t xml:space="preserve"> 2021/22:MJU4, </w:t>
      </w:r>
      <w:r>
        <w:t>rskr.</w:t>
      </w:r>
      <w:r w:rsidRPr="000542FD">
        <w:t xml:space="preserve"> 2021/22:3</w:t>
      </w:r>
      <w:r>
        <w:t xml:space="preserve">). Regeringen beslutade sedan den 3 november 2021 om att införa producentansvar för vissa tobaksvaror och filter (SFS 998), ballonger (SFS 999), </w:t>
      </w:r>
      <w:r w:rsidRPr="00A23041">
        <w:t>våtservetter</w:t>
      </w:r>
      <w:r>
        <w:t xml:space="preserve"> </w:t>
      </w:r>
      <w:r w:rsidRPr="00A23041">
        <w:t>(SFS</w:t>
      </w:r>
      <w:r>
        <w:t xml:space="preserve"> </w:t>
      </w:r>
      <w:r w:rsidRPr="00A23041">
        <w:t>100</w:t>
      </w:r>
      <w:r>
        <w:t>0</w:t>
      </w:r>
      <w:r w:rsidRPr="00A23041">
        <w:t xml:space="preserve">) </w:t>
      </w:r>
      <w:r>
        <w:t xml:space="preserve">samt fiskeredskap (SFS 1001). Förordningarna om producentansvar för vissa tobaksvaror och filter, ballonger och våtservetter trädde med vissa undantag i kraft den 1 januari 2022. Förordningen om producentansvar för fiskeredskap träder i vissa delar i kraft den 1 januari 2023 och i övriga delar den 1 januari 2024. </w:t>
      </w:r>
    </w:p>
    <w:p w14:paraId="0962C0C1" w14:textId="69C77A46" w:rsidR="00552851" w:rsidRPr="0002102B" w:rsidRDefault="00552851" w:rsidP="00552851">
      <w:pPr>
        <w:pStyle w:val="Brdtextmedindrag"/>
      </w:pPr>
      <w:r w:rsidRPr="0002102B">
        <w:t xml:space="preserve">Regeringen har även utrett och gjort ändringar eller arbetar med ändringar i producentansvaren för förpackningar, bilar, däck, elutrustning m.m. Regeringen har även beslutat om nya krav på utsortering av bygg- och rivningsavfall. Producentansvar för textil har utretts och EU-kommissionen har i den nya textilstrategin aviserat att det kommer en sådan reglering på EU-nivå. </w:t>
      </w:r>
      <w:r>
        <w:t xml:space="preserve">Mot bakgrund av vidtagna och pågående åtgärder bedömde regeringen </w:t>
      </w:r>
      <w:r w:rsidRPr="0002102B">
        <w:t>i budget</w:t>
      </w:r>
      <w:r w:rsidRPr="0002102B">
        <w:softHyphen/>
        <w:t xml:space="preserve">propositionen för 2023 (prop. 2022/23:1, utgiftsområde 20, s. 20 f.) </w:t>
      </w:r>
      <w:r>
        <w:t>att tillkännagivandet är tillgodosett och slutbehandlat.</w:t>
      </w:r>
    </w:p>
    <w:p w14:paraId="2C895553" w14:textId="77777777" w:rsidR="00552851" w:rsidRDefault="00552851" w:rsidP="00552851">
      <w:pPr>
        <w:pStyle w:val="Brdtextmedindrag"/>
      </w:pPr>
      <w:r w:rsidRPr="0002102B">
        <w:t>Punkten är</w:t>
      </w:r>
      <w:r>
        <w:t xml:space="preserve"> slutbehandlad.</w:t>
      </w:r>
    </w:p>
    <w:p w14:paraId="2B9B273F" w14:textId="77777777" w:rsidR="00552851" w:rsidRDefault="00552851" w:rsidP="00552851">
      <w:pPr>
        <w:pStyle w:val="Rubrik5utannumrering"/>
      </w:pPr>
      <w:r>
        <w:t>15. Rskr. 2017/18:359</w:t>
      </w:r>
    </w:p>
    <w:p w14:paraId="7A3D6A69" w14:textId="77777777" w:rsidR="00552851" w:rsidRDefault="00552851" w:rsidP="00552851">
      <w:pPr>
        <w:pStyle w:val="Brdtext"/>
        <w:keepNext/>
        <w:jc w:val="left"/>
        <w:rPr>
          <w:i/>
        </w:rPr>
      </w:pPr>
      <w:r>
        <w:t>En sammanhållen politik för Sveriges landsbygder</w:t>
      </w:r>
    </w:p>
    <w:p w14:paraId="212825C6" w14:textId="77777777" w:rsidR="00552851" w:rsidRDefault="00552851" w:rsidP="00552851">
      <w:pPr>
        <w:pStyle w:val="Brdtext"/>
        <w:jc w:val="left"/>
      </w:pPr>
      <w:r>
        <w:t>Prop. 2017/18:179 och motioner från allmänna motions</w:t>
      </w:r>
      <w:r>
        <w:softHyphen/>
        <w:t>tiden 2016/17 och 2017/18, bet. 2017/18:NU19</w:t>
      </w:r>
    </w:p>
    <w:p w14:paraId="1C3DD880" w14:textId="77777777" w:rsidR="00552851" w:rsidRDefault="00552851" w:rsidP="00552851">
      <w:pPr>
        <w:pStyle w:val="Brdtext"/>
        <w:jc w:val="left"/>
      </w:pPr>
      <w:r>
        <w:t>Tidigare redovisad, se skr. 2018/19:75 (M 33), 2019/20:75 (M 17), 2020/21:75 (M 16) och 2021/22:75 (M 15).</w:t>
      </w:r>
    </w:p>
    <w:p w14:paraId="0BA7697D" w14:textId="6759622B" w:rsidR="00552851" w:rsidRDefault="00552851" w:rsidP="00552851">
      <w:pPr>
        <w:pStyle w:val="Brdtext"/>
        <w:jc w:val="left"/>
      </w:pPr>
      <w:r w:rsidRPr="008C2BFD">
        <w:t xml:space="preserve">Skrivelsen är </w:t>
      </w:r>
      <w:r w:rsidRPr="000E4C0F">
        <w:t>inte</w:t>
      </w:r>
      <w:r>
        <w:t xml:space="preserve"> </w:t>
      </w:r>
      <w:r w:rsidRPr="008C2BFD">
        <w:t>slutbehandlad</w:t>
      </w:r>
      <w:r>
        <w:t>.</w:t>
      </w:r>
      <w:r w:rsidR="00C43F8D">
        <w:t xml:space="preserve"> </w:t>
      </w:r>
    </w:p>
    <w:p w14:paraId="3086A2B9" w14:textId="77777777" w:rsidR="00552851" w:rsidRDefault="00552851" w:rsidP="00552851">
      <w:pPr>
        <w:pStyle w:val="Brdtextmedindrag"/>
      </w:pPr>
    </w:p>
    <w:p w14:paraId="381D6388" w14:textId="77777777" w:rsidR="00552851" w:rsidRDefault="00552851" w:rsidP="00552851">
      <w:pPr>
        <w:pStyle w:val="Brdtext"/>
      </w:pPr>
      <w:r>
        <w:t xml:space="preserve">Punkt 15 om </w:t>
      </w:r>
      <w:r>
        <w:rPr>
          <w:i/>
        </w:rPr>
        <w:t>reformering av strandskyddet</w:t>
      </w:r>
      <w:r>
        <w:t xml:space="preserve">*: Riksdagen har tillkännagett för regeringen det som utskottet anför </w:t>
      </w:r>
      <w:r>
        <w:rPr>
          <w:spacing w:val="-3"/>
        </w:rPr>
        <w:t>om reformering av strandskyddet. Rege</w:t>
      </w:r>
      <w:r>
        <w:rPr>
          <w:spacing w:val="-3"/>
        </w:rPr>
        <w:softHyphen/>
        <w:t>ringen bör skynd</w:t>
      </w:r>
      <w:r>
        <w:rPr>
          <w:spacing w:val="-3"/>
        </w:rPr>
        <w:softHyphen/>
      </w:r>
      <w:r>
        <w:t>samt återkomma till riksdagen med förslag om ett re</w:t>
      </w:r>
      <w:r>
        <w:softHyphen/>
        <w:t>for</w:t>
      </w:r>
      <w:r>
        <w:softHyphen/>
        <w:t>merat strandskydd (bet. 2017/18:NU19 s. 72 f.).</w:t>
      </w:r>
    </w:p>
    <w:p w14:paraId="5A802774" w14:textId="77777777" w:rsidR="00552851" w:rsidRDefault="00552851" w:rsidP="00552851">
      <w:pPr>
        <w:pStyle w:val="Brdtextmedindrag"/>
      </w:pPr>
      <w:r>
        <w:t>Regeringen beslutade den 4 juli 2019 att ge en särskild utredare i upp</w:t>
      </w:r>
      <w:r>
        <w:softHyphen/>
        <w:t>drag att se över strandskyddet (dir. 2019:41</w:t>
      </w:r>
      <w:r w:rsidDel="00C5664F">
        <w:t>)</w:t>
      </w:r>
      <w:r>
        <w:t>. Uppdraget inne</w:t>
      </w:r>
      <w:r>
        <w:softHyphen/>
        <w:t xml:space="preserve">bär att utredaren ska föreslå </w:t>
      </w:r>
      <w:r w:rsidRPr="002C384C">
        <w:t>författningsändringar och andra åtgärder som medför att strand</w:t>
      </w:r>
      <w:r>
        <w:softHyphen/>
      </w:r>
      <w:r w:rsidRPr="002C384C">
        <w:t>skyddet görs om i grunden genom en ökad differentiering som tar hänsyn till att tillgången till sjöar och stränder varierar i landet, liksom be</w:t>
      </w:r>
      <w:r>
        <w:softHyphen/>
      </w:r>
      <w:r w:rsidRPr="002C384C">
        <w:t xml:space="preserve">folkningstäthet och exploateringstryck. </w:t>
      </w:r>
      <w:r>
        <w:t>I kommittédirektiven anges bl.a. att d</w:t>
      </w:r>
      <w:r w:rsidRPr="002C384C">
        <w:t>et ska bli betydligt enklare att bygga strandnära i lands</w:t>
      </w:r>
      <w:r>
        <w:softHyphen/>
      </w:r>
      <w:r w:rsidRPr="002C384C">
        <w:t>bygdsområden</w:t>
      </w:r>
      <w:r>
        <w:t>. Vidare anges att de förslag som lämnas</w:t>
      </w:r>
      <w:r w:rsidRPr="002C384C">
        <w:t xml:space="preserve"> ska syfta till att dels förbättra för</w:t>
      </w:r>
      <w:r>
        <w:softHyphen/>
      </w:r>
      <w:r w:rsidRPr="002C384C">
        <w:t>utsättningar för bostäder och näringsverksamhet främst för småföretagare, besöksnäring och gröna näringar i områden med lågt exploateringstryck, dels bibehålla eller om behov finns förstärka strand</w:t>
      </w:r>
      <w:r>
        <w:softHyphen/>
      </w:r>
      <w:r w:rsidRPr="002C384C">
        <w:t xml:space="preserve">skyddet för att värna </w:t>
      </w:r>
      <w:r w:rsidRPr="003E6BD2">
        <w:t>obrutna strandlinjer, den allemansrättsliga tillgäng</w:t>
      </w:r>
      <w:r w:rsidRPr="003E6BD2">
        <w:softHyphen/>
        <w:t>ligheten och miljön i starkt exploaterade områden. Därutöver framhålls att det lokala inflytandet ska öka. Uppdraget redovisades den 14 december 2020.</w:t>
      </w:r>
      <w:r w:rsidRPr="003E6BD2" w:rsidDel="007C6188">
        <w:t xml:space="preserve"> </w:t>
      </w:r>
      <w:r>
        <w:t xml:space="preserve">Betänkandet </w:t>
      </w:r>
      <w:r w:rsidRPr="00793648">
        <w:t>Till</w:t>
      </w:r>
      <w:r>
        <w:softHyphen/>
      </w:r>
      <w:r w:rsidRPr="00793648">
        <w:t>gängliga stränder – ett mer diff</w:t>
      </w:r>
      <w:r>
        <w:t>e</w:t>
      </w:r>
      <w:r w:rsidRPr="00793648">
        <w:t xml:space="preserve">rentierat strandskydd (SOU 2020:78) </w:t>
      </w:r>
      <w:r>
        <w:t xml:space="preserve">var ute på remiss t.o.m. den 3 maj 2021. Den </w:t>
      </w:r>
      <w:r w:rsidRPr="00742667">
        <w:t>10</w:t>
      </w:r>
      <w:r>
        <w:t> november 2021 beslutade rege</w:t>
      </w:r>
      <w:r>
        <w:softHyphen/>
        <w:t>ringen lagrådsremissen E</w:t>
      </w:r>
      <w:r w:rsidRPr="00ED1F4D">
        <w:t>n ökad differentiering av strand</w:t>
      </w:r>
      <w:r>
        <w:softHyphen/>
      </w:r>
      <w:r w:rsidRPr="00ED1F4D">
        <w:t>skyddet</w:t>
      </w:r>
      <w:r>
        <w:t xml:space="preserve">. </w:t>
      </w:r>
    </w:p>
    <w:p w14:paraId="01767F30" w14:textId="77777777" w:rsidR="00552851" w:rsidRPr="0002102B" w:rsidRDefault="00552851" w:rsidP="00552851">
      <w:pPr>
        <w:pStyle w:val="Brdtextmedindrag"/>
      </w:pPr>
      <w:r w:rsidRPr="0002102B">
        <w:t>Den 17 mars 2022 beslutade regeringen propositionen En ökad differentie</w:t>
      </w:r>
      <w:r w:rsidRPr="0002102B">
        <w:softHyphen/>
        <w:t>ring av strandskyddet (prop. 2021/22:168) med förslag som syftade till att öka differentieringen av strandskyddet, bl.a. med hänsyn till olika områdens varierande skyddsbehov och möjlighet för strandnära bostäder och näringsverksamheter i områden med lågt bebyggelsetryck. Även ändringar av strandskyddet vid små insjöar och smala vattendrag föreslogs. Förslagen syftade också till att strand</w:t>
      </w:r>
      <w:r w:rsidRPr="0002102B">
        <w:softHyphen/>
        <w:t xml:space="preserve">skyddet ska stärkas och förtydligas i områden av särskild betydelse för djur- och växtlivet och i områden där bebyggelsetrycket är högt eller efterfrågan på mark för fritidshusbebyggelse är mycket stor. Riksdagen avslog propositionen (bet. 2021/22:MJU27, rskr. 2021/22:337). </w:t>
      </w:r>
    </w:p>
    <w:p w14:paraId="39F9F315" w14:textId="08DC526B" w:rsidR="00552851" w:rsidRDefault="00552851" w:rsidP="00552851">
      <w:pPr>
        <w:pStyle w:val="Brdtextmedindrag"/>
      </w:pPr>
      <w:r w:rsidRPr="0002102B">
        <w:t>Regeringen beslutade den 17 mars 2022 att ge en särskild utredare i upp-drag att se över ändamålsenliga undantag från strandskyddet för de areella näringarna (dir. 2022:18). Regeringen beslutade tilläggsdirektiv till ut</w:t>
      </w:r>
      <w:r w:rsidRPr="0002102B">
        <w:softHyphen/>
        <w:t>redningen den 1 december 2022 (dir</w:t>
      </w:r>
      <w:r>
        <w:t>.</w:t>
      </w:r>
      <w:r w:rsidRPr="0002102B">
        <w:t xml:space="preserve"> 2022:138). Utredaren ska föreslå författningsändringar och andra åtgärder som moderniserar och förtydligar undantaget från strandskyddet för de areella näringarna (7 kap. 16 § första stycket 1 miljöbalken). Syftet är att säker</w:t>
      </w:r>
      <w:r w:rsidRPr="0002102B">
        <w:softHyphen/>
        <w:t>ställa att regleringen tar tillräcklig hänsyn till de varierande förutsättningar som i dag råder för olika närings</w:t>
      </w:r>
      <w:r w:rsidRPr="0002102B">
        <w:softHyphen/>
        <w:t>idkare inom de areella näringarna och till behoven av att för</w:t>
      </w:r>
      <w:r w:rsidRPr="0002102B">
        <w:softHyphen/>
        <w:t>bättra förutsättningarna för näringarnas utveckling, särskilt för småskaliga lantbrukare. Utredningen ska även bidra till att uppnå livsmedelsstrategins mål om ökad livsmedelsproduktion och hållbar utveckling i hela landet. Utredaren ska förhålla sig till strand</w:t>
      </w:r>
      <w:r w:rsidRPr="0002102B">
        <w:softHyphen/>
        <w:t>skyddets syften, berörda miljökvali</w:t>
      </w:r>
      <w:r>
        <w:softHyphen/>
      </w:r>
      <w:r w:rsidRPr="0002102B">
        <w:t>tetsmål samt landsbygdspolitikens mål om en livskraftig landsbygd med likvärdiga möjligheter till företagande, arbete, boende och välfärd som leder till en långsiktigt hållbar utveckling i hela landet. Uppdraget ska redovisas senast den 31 december 2023. Ärendet bereds vidare.</w:t>
      </w:r>
    </w:p>
    <w:p w14:paraId="44EF51A2" w14:textId="77777777" w:rsidR="00552851" w:rsidRDefault="00552851" w:rsidP="00552851">
      <w:pPr>
        <w:pStyle w:val="Brdtextmedindrag"/>
      </w:pPr>
      <w:r w:rsidRPr="003E6BD2">
        <w:t>Punkten är inte slutbehandlad.</w:t>
      </w:r>
      <w:r>
        <w:t xml:space="preserve"> </w:t>
      </w:r>
    </w:p>
    <w:p w14:paraId="2C1B9376" w14:textId="4DC8EC1D" w:rsidR="00552851" w:rsidRDefault="00552851" w:rsidP="00552851">
      <w:pPr>
        <w:pStyle w:val="Rubrik4utannumrering"/>
      </w:pPr>
      <w:r>
        <w:t>Riksmötet 2018/19</w:t>
      </w:r>
    </w:p>
    <w:p w14:paraId="3BCFE91B" w14:textId="01C0A6EA" w:rsidR="006268D8" w:rsidRDefault="006268D8" w:rsidP="008A0E93">
      <w:pPr>
        <w:pStyle w:val="Rubrik5utannumrering"/>
        <w:spacing w:before="0"/>
      </w:pPr>
      <w:r>
        <w:t>1</w:t>
      </w:r>
      <w:r w:rsidR="00067F70">
        <w:t>6</w:t>
      </w:r>
      <w:r>
        <w:t xml:space="preserve">. Rskr. 2018/19:166 </w:t>
      </w:r>
    </w:p>
    <w:p w14:paraId="322E7931" w14:textId="77777777" w:rsidR="006268D8" w:rsidRDefault="006268D8" w:rsidP="006268D8">
      <w:pPr>
        <w:pStyle w:val="Brdtextvnsterjusteradefterrskr"/>
      </w:pPr>
      <w:r>
        <w:t>Näringspolitik</w:t>
      </w:r>
    </w:p>
    <w:p w14:paraId="3BEC121C" w14:textId="77777777" w:rsidR="006268D8" w:rsidRPr="003F15C9" w:rsidRDefault="006268D8" w:rsidP="006268D8">
      <w:pPr>
        <w:pStyle w:val="Brdtext"/>
        <w:jc w:val="left"/>
      </w:pPr>
      <w:r w:rsidRPr="00A65B0D">
        <w:t>Mot</w:t>
      </w:r>
      <w:r>
        <w:t>.</w:t>
      </w:r>
      <w:r w:rsidRPr="00A65B0D" w:rsidDel="00A83FE6">
        <w:t xml:space="preserve"> </w:t>
      </w:r>
      <w:r w:rsidRPr="00A65B0D">
        <w:t>2018/19</w:t>
      </w:r>
      <w:r>
        <w:t>:2036 yrkande 7, 2018/19:2819 yrkande 15, 2018/19:1783 yrkande 1, 2018/19:2829 yrkande 2</w:t>
      </w:r>
      <w:r w:rsidRPr="00A65B0D">
        <w:t>, bet. 2018/19:NU7</w:t>
      </w:r>
    </w:p>
    <w:p w14:paraId="6A7F96AF" w14:textId="77777777" w:rsidR="006268D8" w:rsidRDefault="006268D8" w:rsidP="006268D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Pr>
          <w:rFonts w:ascii="Times New Roman" w:eastAsiaTheme="minorHAnsi" w:hAnsi="Times New Roman" w:cstheme="minorBidi"/>
          <w:sz w:val="20"/>
          <w:szCs w:val="22"/>
        </w:rPr>
        <w:t xml:space="preserve">Tidigare redovisad, se skr. </w:t>
      </w:r>
      <w:r w:rsidRPr="0026229A">
        <w:rPr>
          <w:rFonts w:ascii="Times New Roman" w:hAnsi="Times New Roman"/>
          <w:color w:val="000000" w:themeColor="text1"/>
          <w:sz w:val="20"/>
        </w:rPr>
        <w:t xml:space="preserve">2019/20:75 (N </w:t>
      </w:r>
      <w:r>
        <w:rPr>
          <w:rFonts w:ascii="Times New Roman" w:hAnsi="Times New Roman"/>
          <w:color w:val="000000" w:themeColor="text1"/>
          <w:sz w:val="20"/>
        </w:rPr>
        <w:t>36</w:t>
      </w:r>
      <w:r w:rsidRPr="0026229A">
        <w:rPr>
          <w:rFonts w:ascii="Times New Roman" w:hAnsi="Times New Roman"/>
          <w:color w:val="000000" w:themeColor="text1"/>
          <w:sz w:val="20"/>
        </w:rPr>
        <w:t>)</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24</w:t>
      </w:r>
      <w:r w:rsidRPr="008F5969">
        <w:rPr>
          <w:rFonts w:ascii="Times New Roman" w:hAnsi="Times New Roman"/>
          <w:color w:val="000000" w:themeColor="text1"/>
          <w:sz w:val="20"/>
        </w:rPr>
        <w:t>)</w:t>
      </w:r>
      <w:r w:rsidRPr="006A325C">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21</w:t>
      </w:r>
      <w:r w:rsidRPr="008F5969">
        <w:rPr>
          <w:rFonts w:ascii="Times New Roman" w:hAnsi="Times New Roman"/>
          <w:color w:val="000000" w:themeColor="text1"/>
          <w:sz w:val="20"/>
        </w:rPr>
        <w:t>)</w:t>
      </w:r>
      <w:r>
        <w:rPr>
          <w:rFonts w:ascii="Times New Roman" w:hAnsi="Times New Roman"/>
          <w:color w:val="000000" w:themeColor="text1"/>
          <w:sz w:val="20"/>
        </w:rPr>
        <w:t>.</w:t>
      </w:r>
    </w:p>
    <w:p w14:paraId="3BC4A199" w14:textId="2858F9DE" w:rsidR="006268D8" w:rsidRDefault="006268D8" w:rsidP="006268D8">
      <w:pPr>
        <w:pStyle w:val="Brdtext"/>
        <w:jc w:val="left"/>
      </w:pPr>
      <w:r>
        <w:t xml:space="preserve">Skrivelsen är inte slutbehandlad. </w:t>
      </w:r>
    </w:p>
    <w:p w14:paraId="01784540" w14:textId="77777777" w:rsidR="006268D8" w:rsidRPr="004F7066" w:rsidRDefault="006268D8" w:rsidP="006268D8">
      <w:pPr>
        <w:pStyle w:val="Brdtextmedindrag"/>
      </w:pPr>
    </w:p>
    <w:p w14:paraId="6A11F7B7" w14:textId="6FB732DA" w:rsidR="006268D8" w:rsidRDefault="006268D8" w:rsidP="00B6427D">
      <w:pPr>
        <w:pStyle w:val="Brdtextmedindrag"/>
        <w:ind w:firstLine="0"/>
      </w:pPr>
      <w:r w:rsidRPr="004547BA">
        <w:t xml:space="preserve">Punkt 7 </w:t>
      </w:r>
      <w:r w:rsidRPr="000D6C1F">
        <w:t>om</w:t>
      </w:r>
      <w:r w:rsidRPr="004547BA">
        <w:rPr>
          <w:i/>
        </w:rPr>
        <w:t xml:space="preserve"> </w:t>
      </w:r>
      <w:r>
        <w:rPr>
          <w:i/>
        </w:rPr>
        <w:t>genomförande av EU-lagstiftning*</w:t>
      </w:r>
      <w:r w:rsidRPr="006029D1">
        <w:rPr>
          <w:iCs/>
        </w:rPr>
        <w:t>:</w:t>
      </w:r>
      <w:r>
        <w:rPr>
          <w:i/>
        </w:rPr>
        <w:t xml:space="preserve"> </w:t>
      </w:r>
      <w:r w:rsidRPr="004547BA">
        <w:t>Riksdagen har tillkänna</w:t>
      </w:r>
      <w:r>
        <w:softHyphen/>
      </w:r>
      <w:r w:rsidRPr="004547BA">
        <w:t>gett för regeringen det som utskottet anför om att regeringen bör verka för att EU-direktiv genomförs i nationell rätt på ett sätt som inte missgynnar företagens konkurrenskraft</w:t>
      </w:r>
      <w:r>
        <w:t xml:space="preserve"> (bet. 2018/19:NU7 s. 61 f.)</w:t>
      </w:r>
      <w:r w:rsidRPr="004547BA">
        <w:t>.</w:t>
      </w:r>
      <w:r w:rsidRPr="004547BA" w:rsidDel="004547BA">
        <w:t xml:space="preserve"> </w:t>
      </w:r>
      <w:r w:rsidRPr="00BF54B4">
        <w:t>I budgetproposi</w:t>
      </w:r>
      <w:r>
        <w:softHyphen/>
      </w:r>
      <w:r w:rsidRPr="00BF54B4">
        <w:t xml:space="preserve">tionen för 2020 (prop. 2019/20:1 </w:t>
      </w:r>
      <w:r w:rsidRPr="00023974">
        <w:t>utg</w:t>
      </w:r>
      <w:r>
        <w:t>.</w:t>
      </w:r>
      <w:r w:rsidRPr="00023974">
        <w:t>omr</w:t>
      </w:r>
      <w:r>
        <w:t>.</w:t>
      </w:r>
      <w:r w:rsidRPr="00BF54B4">
        <w:t xml:space="preserve"> 24 avsnitt 3.7</w:t>
      </w:r>
      <w:r>
        <w:t xml:space="preserve"> s. 56 f.</w:t>
      </w:r>
      <w:r w:rsidRPr="00BF54B4">
        <w:t xml:space="preserve">) </w:t>
      </w:r>
      <w:r>
        <w:t>anfördes</w:t>
      </w:r>
      <w:r w:rsidRPr="00BF54B4">
        <w:t xml:space="preserve"> att regeringen kommer att arbeta vidare med frågor rörande implemente</w:t>
      </w:r>
      <w:r>
        <w:softHyphen/>
      </w:r>
      <w:r w:rsidRPr="00BF54B4">
        <w:t xml:space="preserve">ringen av EU-rätt i nationell rätt på ett sätt som skyddar svenska företags konkurrenskraft. </w:t>
      </w:r>
      <w:bookmarkStart w:id="400" w:name="_Hlk90646580"/>
      <w:r>
        <w:t>Regeringen beslutade och redovisade nya mål för för</w:t>
      </w:r>
      <w:r>
        <w:softHyphen/>
        <w:t>enklingspolitiken i regeringens skrivelse En förenklingspolitik för stärkt konkurrenskraft, tillväxt och innnovationsför</w:t>
      </w:r>
      <w:r>
        <w:softHyphen/>
        <w:t xml:space="preserve">måga (skr. 2021/22:3) som överlämnades till riksdagen den 21 september 2021. </w:t>
      </w:r>
      <w:bookmarkEnd w:id="400"/>
      <w:r>
        <w:t>En av utgångs</w:t>
      </w:r>
      <w:r>
        <w:softHyphen/>
        <w:t>punkterna för de mål som har beslutats är att stärka svensk konkurrens</w:t>
      </w:r>
      <w:r>
        <w:softHyphen/>
        <w:t xml:space="preserve">kraft, och regeringen har angett att den ska verka för att genomföra EU-rätt i nationell rätt på ett sätt som skyddar företagens konkurrenskraft. </w:t>
      </w:r>
      <w:r w:rsidRPr="00BF54B4">
        <w:t>I budgetproposi</w:t>
      </w:r>
      <w:r>
        <w:softHyphen/>
      </w:r>
      <w:r w:rsidRPr="00BF54B4">
        <w:t>tionen för 202</w:t>
      </w:r>
      <w:r>
        <w:t>3</w:t>
      </w:r>
      <w:r w:rsidRPr="00BF54B4">
        <w:t xml:space="preserve"> (prop. 20</w:t>
      </w:r>
      <w:r>
        <w:t>22</w:t>
      </w:r>
      <w:r w:rsidRPr="00BF54B4">
        <w:t>/2</w:t>
      </w:r>
      <w:r>
        <w:t>3</w:t>
      </w:r>
      <w:r w:rsidRPr="00BF54B4">
        <w:t xml:space="preserve">:1 </w:t>
      </w:r>
      <w:r w:rsidRPr="00023974">
        <w:t>utg</w:t>
      </w:r>
      <w:r>
        <w:t>.</w:t>
      </w:r>
      <w:r w:rsidRPr="00023974">
        <w:t>omr</w:t>
      </w:r>
      <w:r>
        <w:t>.</w:t>
      </w:r>
      <w:r w:rsidRPr="00BF54B4">
        <w:t xml:space="preserve"> 24 avsnitt 3.</w:t>
      </w:r>
      <w:r>
        <w:t>6 s. 46) anför regeringen att EU-reglering behöver implementeras så att svenska företags konkurrenskraft bibehålls samt att regelbördan och admi</w:t>
      </w:r>
      <w:r>
        <w:softHyphen/>
        <w:t>nistrationen för företagen minskar, eller åtminstone inte ökar. Implemen</w:t>
      </w:r>
      <w:r>
        <w:softHyphen/>
        <w:t xml:space="preserve">tering i svensk rätt över miniminivån i EU-regleringen ska undvikas, eller motiveras då den bedöms nödvändig för att uppfylla nationella svenska mål. Vidare föreslås i Finansplanen (avsnitt 1.4 s. 21) i samma proposition att ett implementeringsråd inrättas med målet att minska regelbördan för företag. Punkten är inte slutbehandlad.  </w:t>
      </w:r>
    </w:p>
    <w:p w14:paraId="58137F7A" w14:textId="77777777" w:rsidR="006268D8" w:rsidRPr="006268D8" w:rsidRDefault="006268D8" w:rsidP="006268D8">
      <w:pPr>
        <w:pStyle w:val="Brdtextmedindrag"/>
      </w:pPr>
    </w:p>
    <w:p w14:paraId="38F4E704" w14:textId="70244498" w:rsidR="00552851" w:rsidRPr="002D7DD5" w:rsidRDefault="00552851" w:rsidP="00552851">
      <w:pPr>
        <w:pStyle w:val="Rubrik5utannumrering"/>
        <w:spacing w:before="0"/>
      </w:pPr>
      <w:r>
        <w:t>1</w:t>
      </w:r>
      <w:r w:rsidR="00067F70">
        <w:t>7</w:t>
      </w:r>
      <w:r>
        <w:t xml:space="preserve">. </w:t>
      </w:r>
      <w:r w:rsidRPr="00F90163">
        <w:t xml:space="preserve">Rskr. </w:t>
      </w:r>
      <w:r>
        <w:t>2018/19:172</w:t>
      </w:r>
    </w:p>
    <w:p w14:paraId="264F536E" w14:textId="77777777" w:rsidR="00552851" w:rsidRPr="00B5369D" w:rsidRDefault="00552851" w:rsidP="00552851">
      <w:pPr>
        <w:pStyle w:val="Brdtext"/>
        <w:jc w:val="left"/>
      </w:pPr>
      <w:r w:rsidRPr="00B5369D">
        <w:t>Naturvård och biologisk mångfald</w:t>
      </w:r>
    </w:p>
    <w:p w14:paraId="4C4067AB" w14:textId="77777777" w:rsidR="00552851" w:rsidRPr="00B5369D" w:rsidRDefault="00552851" w:rsidP="00552851">
      <w:pPr>
        <w:pStyle w:val="Brdtext"/>
        <w:jc w:val="left"/>
      </w:pPr>
      <w:r w:rsidRPr="00B5369D">
        <w:t>Motioner från allmänna motionstiden 2018/19, bet. 2018/19:MJU9</w:t>
      </w:r>
    </w:p>
    <w:p w14:paraId="5DD5FA9D" w14:textId="77777777" w:rsidR="00552851" w:rsidRDefault="00552851" w:rsidP="00552851">
      <w:pPr>
        <w:pStyle w:val="Brdtext"/>
        <w:jc w:val="left"/>
      </w:pPr>
      <w:r>
        <w:t>Tidigare redovisad, se skr. 2019/20:75 (M 21), 2020/21:75 (M 18) och 2021/22:75 (M 16).</w:t>
      </w:r>
    </w:p>
    <w:p w14:paraId="74FC3DA9" w14:textId="267F9FA3" w:rsidR="00552851" w:rsidRPr="00B5369D" w:rsidRDefault="00552851" w:rsidP="00552851">
      <w:pPr>
        <w:pStyle w:val="Brdtext"/>
        <w:jc w:val="left"/>
      </w:pPr>
      <w:r w:rsidRPr="00B5369D">
        <w:t xml:space="preserve">Skrivelsen är </w:t>
      </w:r>
      <w:r w:rsidRPr="00C84260" w:rsidDel="000260BC">
        <w:t>inte</w:t>
      </w:r>
      <w:r w:rsidRPr="00B5369D" w:rsidDel="000260BC">
        <w:t xml:space="preserve"> </w:t>
      </w:r>
      <w:r w:rsidRPr="00B5369D">
        <w:t>slutbehandlad.</w:t>
      </w:r>
      <w:r w:rsidR="00C43F8D">
        <w:t xml:space="preserve"> </w:t>
      </w:r>
    </w:p>
    <w:p w14:paraId="0BD67A6D" w14:textId="77777777" w:rsidR="00552851" w:rsidRDefault="00552851" w:rsidP="00552851">
      <w:pPr>
        <w:pStyle w:val="Brdtextmedindrag"/>
        <w:rPr>
          <w:strike/>
        </w:rPr>
      </w:pPr>
    </w:p>
    <w:p w14:paraId="3E236F28" w14:textId="77777777" w:rsidR="00552851" w:rsidRDefault="00552851" w:rsidP="00552851">
      <w:pPr>
        <w:pStyle w:val="Brdtext"/>
      </w:pPr>
      <w:r w:rsidRPr="004F2C1D">
        <w:t xml:space="preserve">Punkt 5 om </w:t>
      </w:r>
      <w:r w:rsidRPr="004F2C1D">
        <w:rPr>
          <w:i/>
        </w:rPr>
        <w:t>översyn av lagstiftningen om genteknik</w:t>
      </w:r>
      <w:r w:rsidRPr="004F2C1D">
        <w:t>*: Riks</w:t>
      </w:r>
      <w:r w:rsidRPr="004F2C1D">
        <w:softHyphen/>
        <w:t>dagen har till</w:t>
      </w:r>
      <w:r w:rsidRPr="004F2C1D">
        <w:softHyphen/>
        <w:t>kännagett för regeringen det som ut</w:t>
      </w:r>
      <w:r w:rsidRPr="004F2C1D">
        <w:softHyphen/>
        <w:t>skottet anför om att modernisera lag</w:t>
      </w:r>
      <w:r w:rsidRPr="004F2C1D">
        <w:softHyphen/>
      </w:r>
      <w:r w:rsidRPr="000B1B0E">
        <w:rPr>
          <w:spacing w:val="-2"/>
        </w:rPr>
        <w:t>stift</w:t>
      </w:r>
      <w:r w:rsidRPr="000B1B0E">
        <w:rPr>
          <w:spacing w:val="-2"/>
        </w:rPr>
        <w:softHyphen/>
        <w:t>ningen om gen</w:t>
      </w:r>
      <w:r w:rsidRPr="000B1B0E">
        <w:rPr>
          <w:spacing w:val="-2"/>
        </w:rPr>
        <w:softHyphen/>
        <w:t>teknik och göra denna teknikneutral (bet. 2018/19:MJU9</w:t>
      </w:r>
      <w:r w:rsidRPr="004F2C1D">
        <w:t xml:space="preserve"> s. 20 f.).</w:t>
      </w:r>
      <w:r>
        <w:t xml:space="preserve"> </w:t>
      </w:r>
    </w:p>
    <w:p w14:paraId="706C16EA" w14:textId="77777777" w:rsidR="00552851" w:rsidRDefault="00552851" w:rsidP="00552851">
      <w:pPr>
        <w:pStyle w:val="Brdtextmedindrag"/>
      </w:pPr>
      <w:r>
        <w:t>En redovisning av regeringens arbete med frågan lämnades i ett svar på interpellation 2018/19:314 av Staffan Eklöf (SD). Av svaret framgår att eftersom lagstiftning om modifierade organismer regleras på EU-nivå bör insatser ske på denna nivå. Regeringen gav sitt stöd till en uppmaning från Europeiska unionens råd till</w:t>
      </w:r>
      <w:r w:rsidRPr="00D54381">
        <w:t xml:space="preserve"> EU-kommissionen att senast den 30 april 2021 lägga fram en studie mot bak</w:t>
      </w:r>
      <w:r>
        <w:softHyphen/>
      </w:r>
      <w:r w:rsidRPr="00D54381">
        <w:t>grund av en dom i EU-dom</w:t>
      </w:r>
      <w:r w:rsidRPr="00D54381">
        <w:softHyphen/>
        <w:t xml:space="preserve">stolen om </w:t>
      </w:r>
      <w:r w:rsidRPr="003E6BD2">
        <w:t xml:space="preserve">EU:s lagstiftning avseende genetiskt modifierade organismer. </w:t>
      </w:r>
      <w:r>
        <w:t>EU-k</w:t>
      </w:r>
      <w:r w:rsidRPr="003E6BD2">
        <w:t>om</w:t>
      </w:r>
      <w:r>
        <w:softHyphen/>
      </w:r>
      <w:r w:rsidRPr="003E6BD2">
        <w:t>mis</w:t>
      </w:r>
      <w:r w:rsidRPr="003E6BD2">
        <w:softHyphen/>
        <w:t>sionen har skickat ut en enkät avseende nya gentekniker. Enkätsvaren ska utgöra underlag för framtagande av studien om nya genteknikers status under unionslagstiftningen. Enkäten besvarades den 30</w:t>
      </w:r>
      <w:r>
        <w:t> </w:t>
      </w:r>
      <w:r w:rsidRPr="003E6BD2">
        <w:t xml:space="preserve">april 2020. </w:t>
      </w:r>
    </w:p>
    <w:p w14:paraId="7DB7F07C" w14:textId="77777777" w:rsidR="00552851" w:rsidRPr="0002102B" w:rsidRDefault="00552851" w:rsidP="00552851">
      <w:pPr>
        <w:pStyle w:val="Brdtextmedindrag"/>
      </w:pPr>
      <w:r>
        <w:t>EU-kommissionens studie om nya genomiska tekniker publi</w:t>
      </w:r>
      <w:r>
        <w:softHyphen/>
        <w:t>cerades den 29 april 2021. En redovisning av regeringens ståndpunkt och det fortsatta arbetet lämnades i svar på en skriftlig fråga (2020/21:2832) från Betty Malmberg (M) den 19 maj 2021. I svaret framgår bl.a. att regeringen instämmer i studiens slutsatser och att den sammantagna lag</w:t>
      </w:r>
      <w:r>
        <w:softHyphen/>
        <w:t>stiftningen för genetiskt modifierade orga</w:t>
      </w:r>
      <w:r>
        <w:softHyphen/>
        <w:t xml:space="preserve">nismer </w:t>
      </w:r>
      <w:r w:rsidRPr="0002102B">
        <w:t>(GMO-lagstiftningen) behöver ses över när det gäller genom</w:t>
      </w:r>
      <w:r w:rsidRPr="0002102B">
        <w:softHyphen/>
        <w:t>förandet för vissa användningar av nya genomiska tekniker. Regeringen ser fram emot den fortsatta processen och konstruk</w:t>
      </w:r>
      <w:r>
        <w:softHyphen/>
      </w:r>
      <w:r w:rsidRPr="0002102B">
        <w:t xml:space="preserve">tiva förslag från EU-kommissionen. </w:t>
      </w:r>
    </w:p>
    <w:p w14:paraId="1491D164" w14:textId="0374CE80" w:rsidR="00552851" w:rsidRPr="0002102B" w:rsidRDefault="00552851" w:rsidP="00552851">
      <w:pPr>
        <w:pStyle w:val="Brdtextmedindrag"/>
      </w:pPr>
      <w:r w:rsidRPr="0002102B">
        <w:t xml:space="preserve">Förberedelserna för en ny lagstiftning inom EU för grödor producerade med nya gentekniker har fortsatt. EU-kommissionen har påbörjat samråd med allmänheten gällande konsekvensanalysen av en ny lagstiftning. </w:t>
      </w:r>
    </w:p>
    <w:p w14:paraId="391AA50C" w14:textId="47DA4344" w:rsidR="00552851" w:rsidRPr="0002102B" w:rsidRDefault="00552851" w:rsidP="00552851">
      <w:pPr>
        <w:pStyle w:val="Brdtextmedindrag"/>
      </w:pPr>
      <w:r w:rsidRPr="0002102B">
        <w:t xml:space="preserve">Under sommaren 2022 svarade Sverige på EU-kommissionens enkät om </w:t>
      </w:r>
      <w:r>
        <w:t>n</w:t>
      </w:r>
      <w:r w:rsidRPr="0002102B">
        <w:t xml:space="preserve">ya </w:t>
      </w:r>
      <w:r>
        <w:t>g</w:t>
      </w:r>
      <w:r w:rsidRPr="0002102B">
        <w:t xml:space="preserve">enomiska </w:t>
      </w:r>
      <w:r>
        <w:t>t</w:t>
      </w:r>
      <w:r w:rsidRPr="0002102B">
        <w:t xml:space="preserve">ekniker. Svaren ska användas av EU-kommissionen för konsekvensbeskrivning av kommande förslag om hantering av </w:t>
      </w:r>
      <w:r>
        <w:t>n</w:t>
      </w:r>
      <w:r w:rsidRPr="0002102B">
        <w:t xml:space="preserve">ya </w:t>
      </w:r>
      <w:r>
        <w:t>g</w:t>
      </w:r>
      <w:r w:rsidRPr="0002102B">
        <w:t xml:space="preserve">enomiska </w:t>
      </w:r>
      <w:r>
        <w:t>t</w:t>
      </w:r>
      <w:r w:rsidRPr="0002102B">
        <w:t>ekniker.</w:t>
      </w:r>
    </w:p>
    <w:p w14:paraId="4E3A8E48" w14:textId="77777777" w:rsidR="00552851" w:rsidRDefault="00552851" w:rsidP="00552851">
      <w:pPr>
        <w:pStyle w:val="Brdtextmedindrag"/>
      </w:pPr>
      <w:r>
        <w:t>Punkten är inte slutbehandlad.</w:t>
      </w:r>
    </w:p>
    <w:p w14:paraId="37714097" w14:textId="4A0491F2" w:rsidR="00552851" w:rsidRDefault="00552851" w:rsidP="00552851">
      <w:pPr>
        <w:pStyle w:val="Rubrik5utannumrering"/>
        <w:rPr>
          <w:i w:val="0"/>
        </w:rPr>
      </w:pPr>
      <w:r>
        <w:t>1</w:t>
      </w:r>
      <w:r w:rsidR="00067F70">
        <w:t>8</w:t>
      </w:r>
      <w:r>
        <w:t xml:space="preserve">. </w:t>
      </w:r>
      <w:r w:rsidRPr="00F90163">
        <w:t xml:space="preserve">Rskr. </w:t>
      </w:r>
      <w:r>
        <w:t>2018/19:202</w:t>
      </w:r>
    </w:p>
    <w:p w14:paraId="0EC7B1EE" w14:textId="77777777" w:rsidR="00552851" w:rsidRPr="00B5369D" w:rsidRDefault="00552851" w:rsidP="00552851">
      <w:pPr>
        <w:pStyle w:val="Brdtext"/>
        <w:keepNext/>
        <w:jc w:val="left"/>
      </w:pPr>
      <w:r w:rsidRPr="00B5369D">
        <w:t xml:space="preserve">Vattenvård </w:t>
      </w:r>
    </w:p>
    <w:p w14:paraId="1E01BF78" w14:textId="77777777" w:rsidR="00552851" w:rsidRPr="00B5369D" w:rsidRDefault="00552851" w:rsidP="00552851">
      <w:pPr>
        <w:pStyle w:val="Brdtext"/>
        <w:jc w:val="left"/>
      </w:pPr>
      <w:r w:rsidRPr="00B5369D">
        <w:t>Motioner från allmänna motionstiden 2018/19, bet. 2018/19:MJU13</w:t>
      </w:r>
    </w:p>
    <w:p w14:paraId="441B276D" w14:textId="77777777" w:rsidR="00552851" w:rsidRDefault="00552851" w:rsidP="00552851">
      <w:pPr>
        <w:pStyle w:val="Brdtext"/>
        <w:jc w:val="left"/>
      </w:pPr>
      <w:r>
        <w:t>Tidigare redovisad, se skr. 2019/20:75 (M 22), 2020/21:75 (M 19) och 2021/22:75 (M 17).</w:t>
      </w:r>
    </w:p>
    <w:p w14:paraId="60C4495A" w14:textId="41BB9DFD" w:rsidR="00552851" w:rsidRDefault="00552851" w:rsidP="00552851">
      <w:pPr>
        <w:pStyle w:val="Brdtext"/>
        <w:jc w:val="left"/>
      </w:pPr>
      <w:r w:rsidRPr="00B5369D">
        <w:t xml:space="preserve">Skrivelsen är </w:t>
      </w:r>
      <w:r w:rsidRPr="000E4C0F">
        <w:t>inte</w:t>
      </w:r>
      <w:r w:rsidRPr="00B5369D">
        <w:t xml:space="preserve"> slutbehandlad. </w:t>
      </w:r>
    </w:p>
    <w:p w14:paraId="653EE9D8" w14:textId="77777777" w:rsidR="00552851" w:rsidRDefault="00552851" w:rsidP="00552851">
      <w:pPr>
        <w:pStyle w:val="Brdtextmedindrag"/>
      </w:pPr>
    </w:p>
    <w:p w14:paraId="399DEFBE" w14:textId="77777777" w:rsidR="00552851" w:rsidRDefault="00552851" w:rsidP="00552851">
      <w:pPr>
        <w:pStyle w:val="Brdtextmedindrag"/>
        <w:ind w:firstLine="0"/>
      </w:pPr>
      <w:r w:rsidRPr="004F2C1D">
        <w:t xml:space="preserve">Punkt 19 om </w:t>
      </w:r>
      <w:r w:rsidRPr="002D7DD5">
        <w:rPr>
          <w:i/>
        </w:rPr>
        <w:t>internationellt samarbete i havsfrågor</w:t>
      </w:r>
      <w:r w:rsidRPr="004F2C1D">
        <w:t>*: Riksdagen har till</w:t>
      </w:r>
      <w:r>
        <w:softHyphen/>
      </w:r>
      <w:r w:rsidRPr="004F2C1D">
        <w:t>känna</w:t>
      </w:r>
      <w:r>
        <w:softHyphen/>
      </w:r>
      <w:r w:rsidRPr="004F2C1D">
        <w:t>gett för regeringen det som ut</w:t>
      </w:r>
      <w:r w:rsidRPr="004F2C1D">
        <w:softHyphen/>
        <w:t>skottet anför om att Sverige bör driva på för att öka det internationella samarbetet för att motverka över</w:t>
      </w:r>
      <w:r w:rsidRPr="004F2C1D">
        <w:softHyphen/>
        <w:t>göd</w:t>
      </w:r>
      <w:r w:rsidRPr="004F2C1D">
        <w:softHyphen/>
        <w:t xml:space="preserve">ning, </w:t>
      </w:r>
      <w:r w:rsidRPr="004F2C1D">
        <w:rPr>
          <w:spacing w:val="-2"/>
        </w:rPr>
        <w:t>giftiga utsläpp, nedskräpning i hav, sjöar och vatten</w:t>
      </w:r>
      <w:r w:rsidRPr="004F2C1D">
        <w:rPr>
          <w:spacing w:val="-2"/>
        </w:rPr>
        <w:softHyphen/>
        <w:t>drag samt prioritera sam</w:t>
      </w:r>
      <w:r w:rsidRPr="004F2C1D">
        <w:rPr>
          <w:spacing w:val="-2"/>
        </w:rPr>
        <w:softHyphen/>
        <w:t>arbetet i havsmiljö</w:t>
      </w:r>
      <w:r w:rsidRPr="004F2C1D">
        <w:rPr>
          <w:spacing w:val="-2"/>
        </w:rPr>
        <w:softHyphen/>
        <w:t>kon</w:t>
      </w:r>
      <w:r w:rsidRPr="004F2C1D">
        <w:rPr>
          <w:spacing w:val="-2"/>
        </w:rPr>
        <w:softHyphen/>
        <w:t>ven</w:t>
      </w:r>
      <w:r w:rsidRPr="004F2C1D">
        <w:rPr>
          <w:spacing w:val="-2"/>
        </w:rPr>
        <w:softHyphen/>
        <w:t>tionerna Ospar och Helcom (</w:t>
      </w:r>
      <w:r>
        <w:rPr>
          <w:spacing w:val="-2"/>
        </w:rPr>
        <w:t>bet. </w:t>
      </w:r>
      <w:r w:rsidRPr="004F2C1D">
        <w:rPr>
          <w:spacing w:val="-2"/>
        </w:rPr>
        <w:t>2018/19:MJU13</w:t>
      </w:r>
      <w:r w:rsidRPr="004F2C1D">
        <w:t xml:space="preserve"> s. 41 f.).</w:t>
      </w:r>
      <w:r>
        <w:t xml:space="preserve"> </w:t>
      </w:r>
    </w:p>
    <w:p w14:paraId="7B03118E" w14:textId="78A6A771" w:rsidR="00552851" w:rsidRDefault="00552851" w:rsidP="00552851">
      <w:pPr>
        <w:pStyle w:val="Brdtextmedindrag"/>
      </w:pPr>
      <w:r>
        <w:t>I regleringsbrevet för 2020 fick Havs- och vatten</w:t>
      </w:r>
      <w:r>
        <w:softHyphen/>
        <w:t>myn</w:t>
      </w:r>
      <w:r>
        <w:softHyphen/>
        <w:t>dig</w:t>
      </w:r>
      <w:r>
        <w:softHyphen/>
        <w:t>heten i uppdrag att i samarbete med Statens jordbruks</w:t>
      </w:r>
      <w:r>
        <w:softHyphen/>
        <w:t>verk och andra berörda myndigheter utreda förutsättningarna för ett ökat samarbete mellan Östersjöländerna för att minska övergödningen i Öster</w:t>
      </w:r>
      <w:r>
        <w:softHyphen/>
      </w:r>
      <w:r w:rsidRPr="003E6BD2">
        <w:t>sjön, in</w:t>
      </w:r>
      <w:r w:rsidRPr="003E6BD2">
        <w:softHyphen/>
        <w:t>klu</w:t>
      </w:r>
      <w:r w:rsidRPr="003E6BD2">
        <w:softHyphen/>
        <w:t>sive möjligheten till ett inter</w:t>
      </w:r>
      <w:r>
        <w:softHyphen/>
      </w:r>
      <w:r w:rsidRPr="003E6BD2">
        <w:t>nationellt handelssystem med utsläpps</w:t>
      </w:r>
      <w:r w:rsidRPr="003E6BD2">
        <w:softHyphen/>
        <w:t xml:space="preserve">rätter. Uppdraget </w:t>
      </w:r>
      <w:r>
        <w:t xml:space="preserve">redovisades </w:t>
      </w:r>
      <w:r w:rsidRPr="003E6BD2">
        <w:t xml:space="preserve">den </w:t>
      </w:r>
      <w:r>
        <w:t>30</w:t>
      </w:r>
      <w:r w:rsidRPr="003E6BD2">
        <w:t xml:space="preserve"> juni 2021. </w:t>
      </w:r>
      <w:r w:rsidRPr="0002102B">
        <w:t>Havs- och vattenmyndigheten har också i uppdrag att stödja Statens jordbruksverk i att utveckla BAT/BEP (bästa möjliga teknik/bästa miljöpraxis) för att minska utsläppen av ammoniak och växt</w:t>
      </w:r>
      <w:r w:rsidRPr="0002102B">
        <w:softHyphen/>
      </w:r>
      <w:r w:rsidRPr="0002102B">
        <w:rPr>
          <w:spacing w:val="-2"/>
        </w:rPr>
        <w:t>hus</w:t>
      </w:r>
      <w:r w:rsidRPr="0002102B">
        <w:rPr>
          <w:spacing w:val="-2"/>
        </w:rPr>
        <w:softHyphen/>
        <w:t>gaser inom Helcomarbetet. Uppdraget gäller till den 31 december 2025.</w:t>
      </w:r>
      <w:r>
        <w:rPr>
          <w:spacing w:val="-2"/>
        </w:rPr>
        <w:t xml:space="preserve"> </w:t>
      </w:r>
      <w:r w:rsidRPr="0002102B">
        <w:t>I budget</w:t>
      </w:r>
      <w:r w:rsidR="007C2368">
        <w:softHyphen/>
      </w:r>
      <w:r w:rsidRPr="0002102B">
        <w:t>propositionen för 2023 aviserades att regeringen satsar ytterligare medel på vattenrelaterade åtgärder inklusive åtgärder mot övergödning.</w:t>
      </w:r>
    </w:p>
    <w:p w14:paraId="3FC56401" w14:textId="77777777" w:rsidR="00552851" w:rsidRDefault="00552851" w:rsidP="00552851">
      <w:pPr>
        <w:pStyle w:val="Brdtextmedindrag"/>
      </w:pPr>
      <w:r w:rsidRPr="0002102B">
        <w:t>Ospar beslutade 2021 om en ny miljöstrategi för Nordostatlanten till 2030.</w:t>
      </w:r>
      <w:r w:rsidRPr="0002102B" w:rsidDel="00E10A03">
        <w:t xml:space="preserve"> </w:t>
      </w:r>
      <w:r w:rsidRPr="0002102B">
        <w:t>Rege</w:t>
      </w:r>
      <w:r w:rsidRPr="0002102B">
        <w:softHyphen/>
        <w:t>ringen har varit aktiv i att driva på för en ambitiös strategi som bl.a. innehåller tydliga reduktionskrav för marint skräp. I juni 2022 antog Ospar sin andra regionala aktionsplan för marint skräp. Planen innehåller 25 åtgärder varav Sverige leder eller aktivt driver sex åtgärder. Vid Helcoms minister</w:t>
      </w:r>
      <w:r w:rsidRPr="0002102B">
        <w:softHyphen/>
        <w:t>möte</w:t>
      </w:r>
      <w:r w:rsidRPr="0002102B" w:rsidDel="00EB052B">
        <w:t xml:space="preserve"> </w:t>
      </w:r>
      <w:r w:rsidRPr="0002102B">
        <w:t>2021 antogs en uppdaterad aktionsplan för Öster</w:t>
      </w:r>
      <w:r>
        <w:softHyphen/>
      </w:r>
      <w:r w:rsidRPr="0002102B">
        <w:t>sjön, Baltic Sea Action Plan. Planen innehåller närmare 200 åtgärder som bl.a. rör farliga ämnen, övergödning, biodiversitet och havs</w:t>
      </w:r>
      <w:r w:rsidRPr="0002102B">
        <w:softHyphen/>
        <w:t>baserade aktiviteter. Sverige har varit drivande inom flera områden i arbetet med att ta fram planen. I regleringsbrevet för 2021 fick Havs- och vattenmyndig</w:t>
      </w:r>
      <w:r w:rsidRPr="0002102B">
        <w:softHyphen/>
        <w:t>heten i uppdrag att samordna det nationella genomförandet av Ospars miljöstrategi och Helcoms aktionsplan för Östersjön. Uppdraget ska redovisas senast den 1 april 2023. Tre nya svenska Helcom- och Ospar-MPA (marina skyddade områden) har beslutats och rapporterats under 2022.</w:t>
      </w:r>
      <w:r>
        <w:t xml:space="preserve"> </w:t>
      </w:r>
    </w:p>
    <w:p w14:paraId="129A581A" w14:textId="77777777" w:rsidR="00552851" w:rsidRPr="0002102B" w:rsidRDefault="00552851" w:rsidP="00552851">
      <w:pPr>
        <w:pStyle w:val="Brdtextmedindrag"/>
      </w:pPr>
      <w:r>
        <w:t>Betänkand</w:t>
      </w:r>
      <w:r w:rsidRPr="0002102B">
        <w:t xml:space="preserve">et Havet och människan (SOU 2020:83) redovisades den 15 januari 2021. Det remitterades den 22 februari t.o.m. den 23 maj 2021. Beredning pågår. </w:t>
      </w:r>
    </w:p>
    <w:p w14:paraId="463299D6" w14:textId="5103D2DA" w:rsidR="00552851" w:rsidRPr="0002102B" w:rsidRDefault="00552851" w:rsidP="00552851">
      <w:pPr>
        <w:pStyle w:val="Brdtextmedindrag"/>
      </w:pPr>
      <w:r w:rsidRPr="0002102B">
        <w:t>Regeringen har aktivt arbetat för ett beslut om att inleda formella för</w:t>
      </w:r>
      <w:r w:rsidRPr="0002102B">
        <w:softHyphen/>
        <w:t>handlingar om ett rättsligt bindande globalt avtal mot plastföroreningar. Det första internationella förhandlingsmötet hölls i november 2022</w:t>
      </w:r>
      <w:r>
        <w:t xml:space="preserve"> och arbetet fortgår under 2023</w:t>
      </w:r>
      <w:r w:rsidRPr="0002102B">
        <w:t xml:space="preserve">. Ett sådant avtal </w:t>
      </w:r>
      <w:r>
        <w:t>syftar</w:t>
      </w:r>
      <w:r w:rsidRPr="0002102B">
        <w:t xml:space="preserve"> till </w:t>
      </w:r>
      <w:r>
        <w:t>att bidra</w:t>
      </w:r>
      <w:r w:rsidRPr="0002102B">
        <w:t xml:space="preserve"> till minskad plastnedskräpning i haven.  </w:t>
      </w:r>
    </w:p>
    <w:p w14:paraId="1E449005" w14:textId="77777777" w:rsidR="00552851" w:rsidRDefault="00552851" w:rsidP="00552851">
      <w:pPr>
        <w:pStyle w:val="Brdtextmedindrag"/>
      </w:pPr>
      <w:r>
        <w:t>Enligt Regeringskansliets planering är förhoppningen att i budget</w:t>
      </w:r>
      <w:r>
        <w:softHyphen/>
        <w:t>propo</w:t>
      </w:r>
      <w:r>
        <w:softHyphen/>
        <w:t xml:space="preserve">sitionen för 2024 kunna redovisa tillkännagivandet som slutbehandlat. </w:t>
      </w:r>
    </w:p>
    <w:p w14:paraId="4755CB29" w14:textId="19E6827A" w:rsidR="00552851" w:rsidRDefault="00552851" w:rsidP="00552851">
      <w:pPr>
        <w:pStyle w:val="Brdtextmedindrag"/>
      </w:pPr>
      <w:r w:rsidRPr="003E6BD2">
        <w:t>Punkten är inte slutbehandlad.</w:t>
      </w:r>
    </w:p>
    <w:p w14:paraId="0302DA92" w14:textId="065F7C0E" w:rsidR="0072046D" w:rsidRDefault="00067F70" w:rsidP="0072046D">
      <w:pPr>
        <w:pStyle w:val="Rubrik5utannumrering"/>
      </w:pPr>
      <w:r>
        <w:t>19</w:t>
      </w:r>
      <w:r w:rsidR="0072046D">
        <w:t>. Rskr. 2018/19:209</w:t>
      </w:r>
    </w:p>
    <w:p w14:paraId="1F87D79A" w14:textId="77777777" w:rsidR="0072046D" w:rsidRDefault="0072046D" w:rsidP="0072046D">
      <w:pPr>
        <w:pStyle w:val="Brdtextvnsterjusteradefterrskr"/>
      </w:pPr>
      <w:r>
        <w:t>Mineralpolitik</w:t>
      </w:r>
    </w:p>
    <w:p w14:paraId="3966EA24" w14:textId="65DFB8B3" w:rsidR="0072046D" w:rsidRDefault="0072046D" w:rsidP="0072046D">
      <w:pPr>
        <w:pStyle w:val="Brdtext"/>
        <w:jc w:val="left"/>
      </w:pPr>
      <w:r>
        <w:t xml:space="preserve">Mot. 2018/19:157 yrkande 4, 2018/19:2783 yrkande 33, bet. 2018/19:NU11 </w:t>
      </w:r>
      <w:r>
        <w:br/>
      </w:r>
      <w:r w:rsidRPr="00FA3D11">
        <w:t xml:space="preserve">Tidigare redovisad, se skr. 2019/20:75 (N </w:t>
      </w:r>
      <w:r>
        <w:t>40</w:t>
      </w:r>
      <w:r w:rsidRPr="00FA3D11">
        <w:t>)</w:t>
      </w:r>
      <w:r>
        <w:t xml:space="preserve">, </w:t>
      </w:r>
      <w:r w:rsidRPr="008F5969">
        <w:rPr>
          <w:color w:val="000000" w:themeColor="text1"/>
        </w:rPr>
        <w:t>20</w:t>
      </w:r>
      <w:r>
        <w:rPr>
          <w:color w:val="000000" w:themeColor="text1"/>
        </w:rPr>
        <w:t>20</w:t>
      </w:r>
      <w:r w:rsidRPr="008F5969">
        <w:rPr>
          <w:color w:val="000000" w:themeColor="text1"/>
        </w:rPr>
        <w:t>/2</w:t>
      </w:r>
      <w:r>
        <w:rPr>
          <w:color w:val="000000" w:themeColor="text1"/>
        </w:rPr>
        <w:t>1</w:t>
      </w:r>
      <w:r w:rsidRPr="008F5969">
        <w:rPr>
          <w:color w:val="000000" w:themeColor="text1"/>
        </w:rPr>
        <w:t xml:space="preserve">:75 (N </w:t>
      </w:r>
      <w:r>
        <w:rPr>
          <w:color w:val="000000" w:themeColor="text1"/>
        </w:rPr>
        <w:t>28</w:t>
      </w:r>
      <w:r w:rsidRPr="008F5969">
        <w:rPr>
          <w:color w:val="000000" w:themeColor="text1"/>
        </w:rPr>
        <w:t>)</w:t>
      </w:r>
      <w:r w:rsidRPr="0092711F">
        <w:rPr>
          <w:color w:val="000000" w:themeColor="text1"/>
        </w:rPr>
        <w:t xml:space="preserve"> </w:t>
      </w:r>
      <w:r>
        <w:rPr>
          <w:color w:val="000000" w:themeColor="text1"/>
        </w:rPr>
        <w:t xml:space="preserve">och </w:t>
      </w:r>
      <w:r w:rsidRPr="00FD4D99">
        <w:rPr>
          <w:color w:val="000000" w:themeColor="text1"/>
        </w:rPr>
        <w:t>2021/22:75 (N 25</w:t>
      </w:r>
      <w:r w:rsidRPr="008F5969">
        <w:rPr>
          <w:color w:val="000000" w:themeColor="text1"/>
        </w:rPr>
        <w:t>)</w:t>
      </w:r>
      <w:r>
        <w:rPr>
          <w:color w:val="000000" w:themeColor="text1"/>
        </w:rPr>
        <w:t xml:space="preserve">. </w:t>
      </w:r>
    </w:p>
    <w:p w14:paraId="3C314497" w14:textId="77777777" w:rsidR="0072046D" w:rsidRDefault="0072046D" w:rsidP="0072046D">
      <w:pPr>
        <w:pStyle w:val="Brdtext"/>
        <w:jc w:val="left"/>
      </w:pPr>
      <w:r>
        <w:t xml:space="preserve">Skrivelsen är inte slutbehandlad. </w:t>
      </w:r>
    </w:p>
    <w:p w14:paraId="413AB6D3" w14:textId="77777777" w:rsidR="00353114" w:rsidRDefault="00353114" w:rsidP="0072046D">
      <w:pPr>
        <w:pStyle w:val="Brdtextmedindrag"/>
        <w:ind w:firstLine="0"/>
      </w:pPr>
    </w:p>
    <w:p w14:paraId="492122B5" w14:textId="5B2BFAA0" w:rsidR="0072046D" w:rsidRDefault="0072046D" w:rsidP="0072046D">
      <w:pPr>
        <w:pStyle w:val="Brdtextmedindrag"/>
        <w:ind w:firstLine="0"/>
      </w:pPr>
      <w:r w:rsidRPr="007C54B3">
        <w:t xml:space="preserve">Punkt 1 om </w:t>
      </w:r>
      <w:r w:rsidRPr="0045271F">
        <w:rPr>
          <w:i/>
          <w:iCs/>
        </w:rPr>
        <w:t>tillståndsprocesser</w:t>
      </w:r>
      <w:r w:rsidRPr="009F0B39">
        <w:rPr>
          <w:i/>
        </w:rPr>
        <w:t>*</w:t>
      </w:r>
      <w:r w:rsidRPr="007C54B3">
        <w:rPr>
          <w:iCs/>
        </w:rPr>
        <w:t>:</w:t>
      </w:r>
      <w:r w:rsidRPr="009F0B39">
        <w:rPr>
          <w:i/>
        </w:rPr>
        <w:t xml:space="preserve"> </w:t>
      </w:r>
      <w:r w:rsidRPr="009F0B39">
        <w:t>Riksdagen har tillkännagett för rege</w:t>
      </w:r>
      <w:r w:rsidRPr="009F0B39">
        <w:softHyphen/>
        <w:t>ringen det som utskottet anför om att regeringen snarast bör vidta nödvän</w:t>
      </w:r>
      <w:r w:rsidRPr="009F0B39">
        <w:softHyphen/>
        <w:t>diga åtgärder för att förenkla och förkorta tillståndsprocesserna för gruv- och mineralnäringen (bet. 2018/19:NU11 s. 9 f.).</w:t>
      </w:r>
      <w:r w:rsidRPr="00982CAC">
        <w:t xml:space="preserve"> Regeringen </w:t>
      </w:r>
      <w:r>
        <w:t>beslutade</w:t>
      </w:r>
      <w:r w:rsidRPr="00982CAC">
        <w:t xml:space="preserve"> den 20 augusti 2020 </w:t>
      </w:r>
      <w:r>
        <w:t>att tillsätta</w:t>
      </w:r>
      <w:r w:rsidRPr="00982CAC">
        <w:t xml:space="preserve"> en utredning </w:t>
      </w:r>
      <w:r>
        <w:t xml:space="preserve">(Miljöprövningsutredningen) </w:t>
      </w:r>
      <w:r w:rsidRPr="00982CAC">
        <w:t>som ska se över det nuvarande systemet för miljöprövning och lämna för</w:t>
      </w:r>
      <w:r>
        <w:softHyphen/>
      </w:r>
      <w:r w:rsidRPr="00982CAC">
        <w:t>slag på de ändringar och åtgärder som krävs för att uppnå en modernare och mer effektiv miljöprövning</w:t>
      </w:r>
      <w:r>
        <w:t xml:space="preserve"> (dir. 2020:86)</w:t>
      </w:r>
      <w:r w:rsidRPr="00982CAC">
        <w:t xml:space="preserve">. </w:t>
      </w:r>
      <w:r>
        <w:t xml:space="preserve">Regeringen beslutade den 22 juli 2021 om tilläggsdirektiv till utredningen (dir. 2021:57). </w:t>
      </w:r>
      <w:r w:rsidRPr="00DA5BD7">
        <w:t>Miljöpröv</w:t>
      </w:r>
      <w:r>
        <w:softHyphen/>
      </w:r>
      <w:r w:rsidRPr="00DA5BD7">
        <w:t xml:space="preserve">ningsutredningen (M 2020:06) överlämnade sitt betänkande den 14 juni </w:t>
      </w:r>
      <w:r>
        <w:t xml:space="preserve">2022. Betänkandet har remissbehandlats och förslagen </w:t>
      </w:r>
      <w:r w:rsidRPr="00DA5BD7">
        <w:t xml:space="preserve">bereds </w:t>
      </w:r>
      <w:r>
        <w:t xml:space="preserve">nu </w:t>
      </w:r>
      <w:r w:rsidRPr="00DA5BD7">
        <w:t>inom Regeringskansliet</w:t>
      </w:r>
      <w:r>
        <w:t>.</w:t>
      </w:r>
      <w:r w:rsidRPr="00DA5BD7" w:rsidDel="00FB552B">
        <w:t xml:space="preserve"> </w:t>
      </w:r>
      <w:r w:rsidRPr="009F0B39">
        <w:t>Punkten är inte slutbehandlad.</w:t>
      </w:r>
    </w:p>
    <w:p w14:paraId="3B3C3205" w14:textId="54B75AB9" w:rsidR="00741535" w:rsidRPr="00A73364" w:rsidRDefault="00067F70" w:rsidP="009A7335">
      <w:pPr>
        <w:pStyle w:val="Rubrik5utannumrering"/>
      </w:pPr>
      <w:bookmarkStart w:id="401" w:name="_Hlk58584970"/>
      <w:r>
        <w:t>20</w:t>
      </w:r>
      <w:r w:rsidR="00741535" w:rsidRPr="00A73364" w:rsidDel="003B568C">
        <w:t xml:space="preserve">. Rskr. </w:t>
      </w:r>
      <w:r w:rsidR="00741535" w:rsidRPr="00A73364" w:rsidDel="003B568C">
        <w:rPr>
          <w:rFonts w:eastAsia="Calibri"/>
        </w:rPr>
        <w:t>2018/19:</w:t>
      </w:r>
      <w:bookmarkStart w:id="402" w:name="_Hlk62736789"/>
      <w:bookmarkEnd w:id="401"/>
      <w:r w:rsidR="00741535" w:rsidRPr="00A73364" w:rsidDel="003B568C">
        <w:rPr>
          <w:rFonts w:eastAsia="Calibri"/>
        </w:rPr>
        <w:t>210</w:t>
      </w:r>
    </w:p>
    <w:p w14:paraId="0F57BA68" w14:textId="77777777" w:rsidR="00741535" w:rsidRPr="00F9701D"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Elmarknadsfrågor</w:t>
      </w:r>
    </w:p>
    <w:p w14:paraId="3396D5A3" w14:textId="77777777" w:rsidR="00741535" w:rsidRPr="00F9701D"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2018/19:169 yrkande 36, 2018/19:2668, 2018/19:2764 yrkande 3 och 2018/19:2964 yrkande 3, bet. 2018/19:NU12</w:t>
      </w:r>
    </w:p>
    <w:p w14:paraId="3C8EAE59" w14:textId="77777777" w:rsidR="00741535" w:rsidRPr="00A73364"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36)</w:t>
      </w:r>
      <w:r>
        <w:rPr>
          <w:rFonts w:ascii="Times New Roman" w:hAnsi="Times New Roman"/>
          <w:sz w:val="20"/>
        </w:rPr>
        <w:t>, 2020/21:75 (I 21) och 2021/22:75 (I 20)</w:t>
      </w:r>
      <w:r w:rsidRPr="00A73364">
        <w:rPr>
          <w:rFonts w:ascii="Times New Roman" w:eastAsia="Calibri" w:hAnsi="Times New Roman"/>
          <w:sz w:val="20"/>
        </w:rPr>
        <w:t>.</w:t>
      </w:r>
    </w:p>
    <w:p w14:paraId="48C367E5" w14:textId="2CF86CB0" w:rsidR="00741535" w:rsidRPr="00F9701D"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Skrivelsen är inte slutbehandlad.</w:t>
      </w:r>
      <w:r w:rsidR="00FD79E7">
        <w:rPr>
          <w:rFonts w:ascii="Times New Roman" w:hAnsi="Times New Roman"/>
          <w:sz w:val="20"/>
        </w:rPr>
        <w:t xml:space="preserve"> </w:t>
      </w:r>
    </w:p>
    <w:p w14:paraId="0B7594AF" w14:textId="77777777" w:rsidR="00741535" w:rsidRPr="00F9701D" w:rsidRDefault="00741535" w:rsidP="007415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8D5C4E8" w14:textId="77777777" w:rsidR="00741535" w:rsidRPr="00A73364" w:rsidRDefault="00741535" w:rsidP="00741535">
      <w:pPr>
        <w:tabs>
          <w:tab w:val="left" w:pos="2268"/>
        </w:tabs>
        <w:overflowPunct w:val="0"/>
        <w:autoSpaceDE w:val="0"/>
        <w:autoSpaceDN w:val="0"/>
        <w:adjustRightInd w:val="0"/>
        <w:spacing w:after="0" w:line="240" w:lineRule="auto"/>
        <w:jc w:val="both"/>
        <w:textAlignment w:val="baseline"/>
        <w:rPr>
          <w:rFonts w:ascii="Times New Roman" w:eastAsia="Garamond" w:hAnsi="Times New Roman"/>
          <w:sz w:val="20"/>
        </w:rPr>
      </w:pPr>
      <w:r w:rsidRPr="00CF0C76">
        <w:rPr>
          <w:rFonts w:ascii="Times New Roman" w:hAnsi="Times New Roman"/>
          <w:sz w:val="20"/>
        </w:rPr>
        <w:t xml:space="preserve">Punkt 1 om </w:t>
      </w:r>
      <w:r w:rsidRPr="00CF0C76">
        <w:rPr>
          <w:rFonts w:ascii="Times New Roman" w:hAnsi="Times New Roman"/>
          <w:i/>
          <w:sz w:val="20"/>
        </w:rPr>
        <w:t>mål för leveranssäkerheten</w:t>
      </w:r>
      <w:r w:rsidRPr="009D431D">
        <w:rPr>
          <w:rFonts w:ascii="Times New Roman" w:hAnsi="Times New Roman"/>
          <w:i/>
          <w:sz w:val="20"/>
        </w:rPr>
        <w:t>*</w:t>
      </w:r>
      <w:r>
        <w:rPr>
          <w:rFonts w:ascii="Times New Roman" w:hAnsi="Times New Roman"/>
          <w:i/>
          <w:sz w:val="20"/>
        </w:rPr>
        <w:t xml:space="preserve"> </w:t>
      </w:r>
      <w:r w:rsidRPr="00A73364">
        <w:rPr>
          <w:rFonts w:ascii="Times New Roman" w:eastAsia="Garamond" w:hAnsi="Times New Roman"/>
          <w:sz w:val="20"/>
        </w:rPr>
        <w:t>(</w:t>
      </w:r>
      <w:r w:rsidRPr="00106988">
        <w:rPr>
          <w:rFonts w:ascii="Times New Roman" w:hAnsi="Times New Roman"/>
          <w:sz w:val="20"/>
        </w:rPr>
        <w:t xml:space="preserve">reservation 1): </w:t>
      </w:r>
      <w:r w:rsidRPr="00C74CBC">
        <w:rPr>
          <w:rFonts w:ascii="Times New Roman" w:hAnsi="Times New Roman"/>
          <w:sz w:val="20"/>
        </w:rPr>
        <w:t xml:space="preserve">Riksdagen </w:t>
      </w:r>
      <w:r w:rsidRPr="009D431D">
        <w:rPr>
          <w:rFonts w:ascii="Times New Roman" w:hAnsi="Times New Roman"/>
          <w:sz w:val="20"/>
        </w:rPr>
        <w:t xml:space="preserve">har </w:t>
      </w:r>
      <w:r>
        <w:rPr>
          <w:rFonts w:ascii="Times New Roman" w:hAnsi="Times New Roman"/>
          <w:sz w:val="20"/>
        </w:rPr>
        <w:t>tillkännagett för regeringen</w:t>
      </w:r>
      <w:r w:rsidRPr="00C74CBC">
        <w:rPr>
          <w:rFonts w:ascii="Times New Roman" w:hAnsi="Times New Roman"/>
          <w:sz w:val="20"/>
        </w:rPr>
        <w:t xml:space="preserve"> det som anförs i reservationen </w:t>
      </w:r>
      <w:r w:rsidRPr="00A73364">
        <w:rPr>
          <w:rFonts w:ascii="Times New Roman" w:hAnsi="Times New Roman"/>
          <w:sz w:val="20"/>
        </w:rPr>
        <w:t>(rskr.</w:t>
      </w:r>
      <w:r>
        <w:rPr>
          <w:rFonts w:ascii="Times New Roman" w:hAnsi="Times New Roman"/>
          <w:sz w:val="20"/>
        </w:rPr>
        <w:t> </w:t>
      </w:r>
      <w:r w:rsidRPr="00A73364">
        <w:rPr>
          <w:rFonts w:ascii="Times New Roman" w:hAnsi="Times New Roman"/>
          <w:sz w:val="20"/>
        </w:rPr>
        <w:t>2018/19:210 och bet.</w:t>
      </w:r>
      <w:r>
        <w:rPr>
          <w:rFonts w:ascii="Times New Roman" w:hAnsi="Times New Roman"/>
          <w:sz w:val="20"/>
        </w:rPr>
        <w:t> 2018/19:NU12 s.</w:t>
      </w:r>
      <w:r w:rsidRPr="00A73364">
        <w:rPr>
          <w:rFonts w:ascii="Times New Roman" w:hAnsi="Times New Roman"/>
          <w:sz w:val="20"/>
        </w:rPr>
        <w:t> 37 </w:t>
      </w:r>
      <w:r>
        <w:rPr>
          <w:rFonts w:ascii="Times New Roman" w:hAnsi="Times New Roman"/>
          <w:sz w:val="20"/>
        </w:rPr>
        <w:t>f.)</w:t>
      </w:r>
      <w:r w:rsidRPr="009D431D">
        <w:rPr>
          <w:rFonts w:ascii="Times New Roman" w:hAnsi="Times New Roman"/>
          <w:sz w:val="20"/>
        </w:rPr>
        <w:t>.</w:t>
      </w:r>
      <w:r w:rsidRPr="00C74CBC">
        <w:rPr>
          <w:rFonts w:ascii="Times New Roman" w:hAnsi="Times New Roman"/>
          <w:sz w:val="20"/>
        </w:rPr>
        <w:t xml:space="preserve"> </w:t>
      </w:r>
      <w:r w:rsidRPr="00F9701D">
        <w:rPr>
          <w:rFonts w:ascii="Times New Roman" w:hAnsi="Times New Roman"/>
          <w:sz w:val="20"/>
        </w:rPr>
        <w:t>I reservationen anförs att Sverige behöver ta fram leverenssäker</w:t>
      </w:r>
      <w:r>
        <w:rPr>
          <w:rFonts w:ascii="Times New Roman" w:hAnsi="Times New Roman"/>
          <w:sz w:val="20"/>
        </w:rPr>
        <w:softHyphen/>
      </w:r>
      <w:r w:rsidRPr="00F9701D">
        <w:rPr>
          <w:rFonts w:ascii="Times New Roman" w:hAnsi="Times New Roman"/>
          <w:sz w:val="20"/>
        </w:rPr>
        <w:t>hets</w:t>
      </w:r>
      <w:r>
        <w:rPr>
          <w:rFonts w:ascii="Times New Roman" w:hAnsi="Times New Roman"/>
          <w:sz w:val="20"/>
        </w:rPr>
        <w:softHyphen/>
      </w:r>
      <w:r w:rsidRPr="00F9701D">
        <w:rPr>
          <w:rFonts w:ascii="Times New Roman" w:hAnsi="Times New Roman"/>
          <w:sz w:val="20"/>
        </w:rPr>
        <w:t>mål, som beaktar hela samhällets behov och som utgår från elförsörj</w:t>
      </w:r>
      <w:r>
        <w:rPr>
          <w:rFonts w:ascii="Times New Roman" w:hAnsi="Times New Roman"/>
          <w:sz w:val="20"/>
        </w:rPr>
        <w:softHyphen/>
      </w:r>
      <w:r w:rsidRPr="00F9701D">
        <w:rPr>
          <w:rFonts w:ascii="Times New Roman" w:hAnsi="Times New Roman"/>
          <w:sz w:val="20"/>
        </w:rPr>
        <w:t>ningens betydelse för Sveriges konkurrenskraft som industrination. Vidare anförs att man bör överväga att sätta detta mål till</w:t>
      </w:r>
      <w:r>
        <w:rPr>
          <w:rFonts w:ascii="Times New Roman" w:hAnsi="Times New Roman"/>
          <w:sz w:val="20"/>
        </w:rPr>
        <w:softHyphen/>
      </w:r>
      <w:r w:rsidRPr="00F9701D">
        <w:rPr>
          <w:rFonts w:ascii="Times New Roman" w:hAnsi="Times New Roman"/>
          <w:sz w:val="20"/>
        </w:rPr>
        <w:t>sammans med Sveriges grannländer som elmarknaden är sammankopplad med.</w:t>
      </w:r>
      <w:r w:rsidRPr="00A73364">
        <w:rPr>
          <w:rFonts w:ascii="Times New Roman" w:eastAsia="Garamond" w:hAnsi="Times New Roman"/>
          <w:sz w:val="20"/>
        </w:rPr>
        <w:t xml:space="preserve"> </w:t>
      </w:r>
    </w:p>
    <w:p w14:paraId="7BEFCF1F" w14:textId="77777777" w:rsidR="00741535" w:rsidRPr="00184B1F" w:rsidRDefault="00741535" w:rsidP="007415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84B1F">
        <w:rPr>
          <w:rFonts w:ascii="Times New Roman" w:hAnsi="Times New Roman"/>
          <w:sz w:val="20"/>
        </w:rPr>
        <w:t>Enligt Tidöavtalet ska det tas fram ett tydligt mål för leveranssäkerheten där systemoperatören (</w:t>
      </w:r>
      <w:r>
        <w:rPr>
          <w:rFonts w:ascii="Times New Roman" w:hAnsi="Times New Roman"/>
          <w:sz w:val="20"/>
        </w:rPr>
        <w:t>Affärsverket s</w:t>
      </w:r>
      <w:r w:rsidRPr="00184B1F">
        <w:rPr>
          <w:rFonts w:ascii="Times New Roman" w:hAnsi="Times New Roman"/>
          <w:sz w:val="20"/>
        </w:rPr>
        <w:t xml:space="preserve">venska kraftnät) ansvarar för måluppfyllelsen på lång och kort sikt. </w:t>
      </w:r>
    </w:p>
    <w:p w14:paraId="5861DEBC" w14:textId="7EB60FCD" w:rsidR="00741535" w:rsidRPr="009D431D" w:rsidRDefault="00741535" w:rsidP="007415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184B1F">
        <w:rPr>
          <w:rFonts w:ascii="Times New Roman" w:hAnsi="Times New Roman"/>
          <w:sz w:val="20"/>
        </w:rPr>
        <w:t xml:space="preserve">Regeringen eller den myndighet som regeringen utser kan enligt Europaparlamentets och rådets förordning (EU) 2019/943 av den 5 juni 2019 om den inre marknaden för el besluta om en nationell tillförlitlighetsnorm. Av förordningen följer att tillförlitlighetsnormen ska ange den nödvändiga nivån för medlemsstatens försörjningstrygghet. Regeringen uppdrog i regleringsbrevet för 2020 åt Energimarknadsinspektionen att föreslå en tillförlitlighetsnorm i enlighet med den aktuella EU-förordningen. Energimarknadsinspektionen redovisade uppdraget den 28 maj 2021 i rapporten Ei:s förslag till tillförlitlighetsnorm för Sverige – artikel 25 i EU:s elmarknadsförordning (Ei R2021:05). Regeringen fastställde i beslut den 17 november 2022 tillförlitlighetsnormen för Sverige till en timme per år. I samma beslut fick Energimarknadsinspektionen i uppdrag att årligen beräkna tillförlighetsnormen (I2022/02983). </w:t>
      </w:r>
      <w:r>
        <w:rPr>
          <w:rFonts w:ascii="Times New Roman" w:hAnsi="Times New Roman"/>
          <w:sz w:val="20"/>
        </w:rPr>
        <w:t xml:space="preserve">I Regeringskansliet pågår en analys av </w:t>
      </w:r>
      <w:r w:rsidRPr="00184B1F">
        <w:rPr>
          <w:rFonts w:ascii="Times New Roman" w:hAnsi="Times New Roman"/>
          <w:sz w:val="20"/>
        </w:rPr>
        <w:t xml:space="preserve">hur den beslutade tillförlitlighetsnormen kan inkluderas i ett mål för leveranssäkerheten och om </w:t>
      </w:r>
      <w:r>
        <w:rPr>
          <w:rFonts w:ascii="Times New Roman" w:hAnsi="Times New Roman"/>
          <w:sz w:val="20"/>
        </w:rPr>
        <w:t>Affärsverket s</w:t>
      </w:r>
      <w:r w:rsidRPr="00184B1F">
        <w:rPr>
          <w:rFonts w:ascii="Times New Roman" w:hAnsi="Times New Roman"/>
          <w:sz w:val="20"/>
        </w:rPr>
        <w:t>venska kraftnät behöver några ändrade instruktioner för kunna ansvara för måluppfyllelsen.</w:t>
      </w:r>
      <w:r>
        <w:rPr>
          <w:rFonts w:ascii="Times New Roman" w:hAnsi="Times New Roman"/>
          <w:sz w:val="20"/>
        </w:rPr>
        <w:t xml:space="preserve"> </w:t>
      </w:r>
      <w:r w:rsidRPr="009D431D">
        <w:rPr>
          <w:rFonts w:ascii="Times New Roman" w:hAnsi="Times New Roman"/>
          <w:sz w:val="20"/>
        </w:rPr>
        <w:t>Ärendet bereds vidare. Punkten är inte slutbehandlad.</w:t>
      </w:r>
    </w:p>
    <w:p w14:paraId="3DAAC5D6" w14:textId="259D9886" w:rsidR="00741535" w:rsidRPr="00A73364" w:rsidRDefault="00067F70" w:rsidP="00E71C10">
      <w:pPr>
        <w:pStyle w:val="Rubrik5utannumrering"/>
      </w:pPr>
      <w:r>
        <w:t>21</w:t>
      </w:r>
      <w:r w:rsidR="00741535" w:rsidRPr="00A73364">
        <w:t>.</w:t>
      </w:r>
      <w:bookmarkEnd w:id="402"/>
      <w:r w:rsidR="00741535" w:rsidRPr="00A73364">
        <w:t xml:space="preserve"> Rskr. 2018/19:253</w:t>
      </w:r>
    </w:p>
    <w:p w14:paraId="5B748007" w14:textId="77777777" w:rsidR="00741535" w:rsidRPr="00F9701D"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Energipolitik</w:t>
      </w:r>
    </w:p>
    <w:p w14:paraId="1F606BDB" w14:textId="77777777" w:rsidR="00741535" w:rsidRPr="00F9701D"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2018/19:169 yrkande 5, 2018/19:851 yrkande 2, 2018/19:2764 yrkande 7 och 2018/19:2784 yrkande 1, bet. 2018/19:NU14</w:t>
      </w:r>
    </w:p>
    <w:p w14:paraId="511665D5" w14:textId="77777777" w:rsidR="00741535" w:rsidRPr="00A73364"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39)</w:t>
      </w:r>
      <w:r>
        <w:rPr>
          <w:rFonts w:ascii="Times New Roman" w:hAnsi="Times New Roman"/>
          <w:sz w:val="20"/>
        </w:rPr>
        <w:t>, 2020/21:75 (I 22) och 2021/22:75 (I 21)</w:t>
      </w:r>
      <w:r w:rsidRPr="00A73364">
        <w:rPr>
          <w:rFonts w:ascii="Times New Roman" w:eastAsia="Calibri" w:hAnsi="Times New Roman"/>
          <w:sz w:val="20"/>
        </w:rPr>
        <w:t>.</w:t>
      </w:r>
    </w:p>
    <w:p w14:paraId="634D7BD6" w14:textId="2AC18993" w:rsidR="00741535" w:rsidRPr="009A7335" w:rsidRDefault="00741535" w:rsidP="00741535">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F9701D">
        <w:rPr>
          <w:rFonts w:ascii="Times New Roman" w:hAnsi="Times New Roman"/>
          <w:sz w:val="20"/>
        </w:rPr>
        <w:t>Skrivelsen är slutbehandlad</w:t>
      </w:r>
      <w:r>
        <w:rPr>
          <w:rFonts w:ascii="Times New Roman" w:hAnsi="Times New Roman"/>
          <w:sz w:val="20"/>
        </w:rPr>
        <w:t>.</w:t>
      </w:r>
      <w:r w:rsidRPr="00F9701D">
        <w:rPr>
          <w:rFonts w:ascii="Times New Roman" w:hAnsi="Times New Roman"/>
          <w:sz w:val="20"/>
        </w:rPr>
        <w:t xml:space="preserve"> </w:t>
      </w:r>
    </w:p>
    <w:p w14:paraId="2E94AA51" w14:textId="77777777" w:rsidR="00741535" w:rsidRPr="00F9701D" w:rsidRDefault="00741535" w:rsidP="007415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56BCA5" w14:textId="77777777" w:rsidR="00741535" w:rsidRPr="00C74CBC" w:rsidRDefault="00741535" w:rsidP="0074153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F0C76">
        <w:rPr>
          <w:rFonts w:ascii="Times New Roman" w:hAnsi="Times New Roman"/>
          <w:sz w:val="20"/>
        </w:rPr>
        <w:t xml:space="preserve">Punkt 8 om </w:t>
      </w:r>
      <w:r w:rsidRPr="00CF0C76">
        <w:rPr>
          <w:rFonts w:ascii="Times New Roman" w:hAnsi="Times New Roman"/>
          <w:i/>
          <w:sz w:val="20"/>
        </w:rPr>
        <w:t>forskning om kärnkraft</w:t>
      </w:r>
      <w:r w:rsidRPr="00106988">
        <w:rPr>
          <w:rFonts w:ascii="Times New Roman" w:hAnsi="Times New Roman"/>
          <w:sz w:val="20"/>
        </w:rPr>
        <w:t>*</w:t>
      </w:r>
      <w:r w:rsidRPr="009C5ED6">
        <w:rPr>
          <w:rFonts w:ascii="Times New Roman" w:hAnsi="Times New Roman"/>
          <w:sz w:val="20"/>
        </w:rPr>
        <w:t xml:space="preserve"> (reservation 16): </w:t>
      </w:r>
      <w:r w:rsidRPr="00C74CBC">
        <w:rPr>
          <w:rFonts w:ascii="Times New Roman" w:hAnsi="Times New Roman"/>
          <w:sz w:val="20"/>
        </w:rPr>
        <w:t xml:space="preserve">Riksdagen har </w:t>
      </w:r>
      <w:r>
        <w:rPr>
          <w:rFonts w:ascii="Times New Roman" w:hAnsi="Times New Roman"/>
          <w:sz w:val="20"/>
        </w:rPr>
        <w:t xml:space="preserve">tillkännagett för regeringen det </w:t>
      </w:r>
      <w:r w:rsidRPr="00C74CBC">
        <w:rPr>
          <w:rFonts w:ascii="Times New Roman" w:hAnsi="Times New Roman"/>
          <w:sz w:val="20"/>
        </w:rPr>
        <w:t xml:space="preserve">som anförs i reservationen </w:t>
      </w:r>
      <w:r>
        <w:rPr>
          <w:rFonts w:ascii="Times New Roman" w:hAnsi="Times New Roman"/>
          <w:sz w:val="20"/>
        </w:rPr>
        <w:t xml:space="preserve">om </w:t>
      </w:r>
      <w:r w:rsidRPr="00C74CBC">
        <w:rPr>
          <w:rFonts w:ascii="Times New Roman" w:hAnsi="Times New Roman"/>
          <w:sz w:val="20"/>
        </w:rPr>
        <w:t>att sats</w:t>
      </w:r>
      <w:r>
        <w:rPr>
          <w:rFonts w:ascii="Times New Roman" w:hAnsi="Times New Roman"/>
          <w:sz w:val="20"/>
        </w:rPr>
        <w:softHyphen/>
      </w:r>
      <w:r w:rsidRPr="00C74CBC">
        <w:rPr>
          <w:rFonts w:ascii="Times New Roman" w:hAnsi="Times New Roman"/>
          <w:sz w:val="20"/>
        </w:rPr>
        <w:t>ningar på forskning bör ske inom alla relevanta energislag inklusive kärnkraft</w:t>
      </w:r>
      <w:r>
        <w:rPr>
          <w:rFonts w:ascii="Times New Roman" w:hAnsi="Times New Roman"/>
          <w:sz w:val="20"/>
        </w:rPr>
        <w:t xml:space="preserve"> (bet. 2018/19:NU14 s.</w:t>
      </w:r>
      <w:r w:rsidRPr="00A73364">
        <w:rPr>
          <w:rFonts w:ascii="Times New Roman" w:hAnsi="Times New Roman"/>
          <w:sz w:val="20"/>
        </w:rPr>
        <w:t> </w:t>
      </w:r>
      <w:r>
        <w:rPr>
          <w:rFonts w:ascii="Times New Roman" w:hAnsi="Times New Roman"/>
          <w:sz w:val="20"/>
        </w:rPr>
        <w:t>78</w:t>
      </w:r>
      <w:r w:rsidRPr="00A73364">
        <w:rPr>
          <w:rFonts w:ascii="Times New Roman" w:hAnsi="Times New Roman"/>
          <w:sz w:val="20"/>
        </w:rPr>
        <w:t> f.).</w:t>
      </w:r>
      <w:r w:rsidRPr="00C74CBC">
        <w:rPr>
          <w:rFonts w:ascii="Times New Roman" w:hAnsi="Times New Roman"/>
          <w:sz w:val="20"/>
        </w:rPr>
        <w:t xml:space="preserve"> </w:t>
      </w:r>
    </w:p>
    <w:p w14:paraId="528FC9E7" w14:textId="77777777" w:rsidR="00741535" w:rsidRPr="009D431D" w:rsidRDefault="00741535" w:rsidP="0074153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villkoren för anslaget 1:4 Energiforskning, anslagsposten 11 Forskning, utveckling och innovation har det förtydligats att Statens energimyndighet har ansvar för strategiarbetet och har möjlighet att prioritera insatser kring alla relevanta energislag, inklusive kärnkraft, i den mån detta bedöms rimligt för att bidra till målen för forskning och innovation på energiområdet. Mot denna bakgrund har Statens energimyndighet fattat beslut om att stödja ett kompetenscentrum på kärnkraftsområdet. Dessutom har Statens energimyndighet beviljat medel till Swedish Modular Reactors AB för demonstration av en blykyld mindre reaktor. Regeringen konstaterar i budgetpropositionen för 2023 att tillkännagivandet med detta är slutbehandlat </w:t>
      </w:r>
      <w:r w:rsidRPr="00827C79">
        <w:rPr>
          <w:rFonts w:ascii="Times New Roman" w:hAnsi="Times New Roman"/>
          <w:sz w:val="20"/>
        </w:rPr>
        <w:t>(prop. 2022/23:1 utg.omr. 21</w:t>
      </w:r>
      <w:r>
        <w:rPr>
          <w:rFonts w:ascii="Times New Roman" w:hAnsi="Times New Roman"/>
          <w:sz w:val="20"/>
        </w:rPr>
        <w:t xml:space="preserve"> Energi avsnitt 2.6.5, s. 27 f.). Punkten är slutbehandlad. </w:t>
      </w:r>
    </w:p>
    <w:p w14:paraId="415FB857" w14:textId="2B07FF27" w:rsidR="00552851" w:rsidRDefault="00067F70" w:rsidP="00552851">
      <w:pPr>
        <w:pStyle w:val="Rubrik5utannumrering"/>
        <w:rPr>
          <w:i w:val="0"/>
        </w:rPr>
      </w:pPr>
      <w:r>
        <w:t>22</w:t>
      </w:r>
      <w:r w:rsidR="00552851">
        <w:t xml:space="preserve">. </w:t>
      </w:r>
      <w:r w:rsidR="00552851" w:rsidRPr="00F90163">
        <w:t xml:space="preserve">Rskr. </w:t>
      </w:r>
      <w:r w:rsidR="00552851">
        <w:t>2018/19:275</w:t>
      </w:r>
    </w:p>
    <w:p w14:paraId="102FB049" w14:textId="77777777" w:rsidR="00552851" w:rsidRPr="00B5369D" w:rsidRDefault="00552851" w:rsidP="00552851">
      <w:pPr>
        <w:pStyle w:val="Brdtext"/>
        <w:keepNext/>
        <w:jc w:val="left"/>
      </w:pPr>
      <w:r w:rsidRPr="00B5369D">
        <w:t>Miljömålen – med sikte på framtiden</w:t>
      </w:r>
    </w:p>
    <w:p w14:paraId="108A895C" w14:textId="77777777" w:rsidR="00552851" w:rsidRPr="00B5369D" w:rsidRDefault="00552851" w:rsidP="00552851">
      <w:pPr>
        <w:pStyle w:val="Brdtext"/>
        <w:jc w:val="left"/>
      </w:pPr>
      <w:r w:rsidRPr="00B5369D">
        <w:t>Skr. 2017/18:265 samt motioner från allmänna motionstiden 2018/19, bet. 2018/19:MJU18</w:t>
      </w:r>
    </w:p>
    <w:p w14:paraId="2DC441AD" w14:textId="77777777" w:rsidR="00552851" w:rsidRDefault="00552851" w:rsidP="00552851">
      <w:pPr>
        <w:pStyle w:val="Brdtext"/>
        <w:jc w:val="left"/>
      </w:pPr>
      <w:r>
        <w:t>Tidigare redovisad, se skr. 2019/20:75 (M 26), 2020/21:75 (M 20) och 2021/22:75 (M 18).</w:t>
      </w:r>
    </w:p>
    <w:p w14:paraId="5D18469D" w14:textId="43CDB6C1" w:rsidR="00552851" w:rsidRPr="00B5369D" w:rsidRDefault="00552851" w:rsidP="00552851">
      <w:pPr>
        <w:pStyle w:val="Brdtext"/>
        <w:jc w:val="left"/>
      </w:pPr>
      <w:r w:rsidRPr="00B5369D">
        <w:t xml:space="preserve">Skrivelsen är </w:t>
      </w:r>
      <w:r w:rsidRPr="00113775">
        <w:t>inte</w:t>
      </w:r>
      <w:r w:rsidRPr="00B5369D">
        <w:t xml:space="preserve"> slutbehandlad.</w:t>
      </w:r>
      <w:r w:rsidR="00C43F8D">
        <w:t xml:space="preserve"> </w:t>
      </w:r>
    </w:p>
    <w:p w14:paraId="0759DACB" w14:textId="77777777" w:rsidR="00552851" w:rsidRPr="00FF1E89" w:rsidRDefault="00552851" w:rsidP="00552851">
      <w:pPr>
        <w:pStyle w:val="Brdtextmedindrag"/>
        <w:rPr>
          <w:highlight w:val="green"/>
        </w:rPr>
      </w:pPr>
    </w:p>
    <w:p w14:paraId="1D2B447D" w14:textId="2F7DE785" w:rsidR="00552851" w:rsidRDefault="00552851" w:rsidP="00552851">
      <w:pPr>
        <w:pStyle w:val="Brdtext"/>
        <w:rPr>
          <w:lang w:eastAsia="sv-SE"/>
        </w:rPr>
      </w:pPr>
      <w:r w:rsidRPr="00EA72E5">
        <w:rPr>
          <w:lang w:eastAsia="sv-SE"/>
        </w:rPr>
        <w:t xml:space="preserve">Punkt 4 om </w:t>
      </w:r>
      <w:r w:rsidRPr="00EA72E5">
        <w:rPr>
          <w:i/>
          <w:lang w:eastAsia="sv-SE"/>
        </w:rPr>
        <w:t>förbättrade tillståndsprocesser</w:t>
      </w:r>
      <w:r w:rsidRPr="00EA72E5">
        <w:rPr>
          <w:lang w:eastAsia="sv-SE"/>
        </w:rPr>
        <w:t>*: Riks</w:t>
      </w:r>
      <w:r w:rsidRPr="00EA72E5">
        <w:rPr>
          <w:lang w:eastAsia="sv-SE"/>
        </w:rPr>
        <w:softHyphen/>
        <w:t>dagen</w:t>
      </w:r>
      <w:r>
        <w:rPr>
          <w:lang w:eastAsia="sv-SE"/>
        </w:rPr>
        <w:t xml:space="preserve"> har tillkännagett för regeringen det som utskottet anför om förbättrade tillståndsprocesser (bet. 2018/19:MJU18 s. 18 f.). Se även punkt </w:t>
      </w:r>
      <w:r w:rsidR="007C2368">
        <w:rPr>
          <w:lang w:eastAsia="sv-SE"/>
        </w:rPr>
        <w:t xml:space="preserve">KN 9 </w:t>
      </w:r>
      <w:r>
        <w:rPr>
          <w:lang w:eastAsia="sv-SE"/>
        </w:rPr>
        <w:t xml:space="preserve">och </w:t>
      </w:r>
      <w:r w:rsidR="007C2368">
        <w:rPr>
          <w:lang w:eastAsia="sv-SE"/>
        </w:rPr>
        <w:t>KN </w:t>
      </w:r>
      <w:r w:rsidR="00521A01">
        <w:rPr>
          <w:lang w:eastAsia="sv-SE"/>
        </w:rPr>
        <w:t>13</w:t>
      </w:r>
      <w:r>
        <w:rPr>
          <w:lang w:eastAsia="sv-SE"/>
        </w:rPr>
        <w:t>.</w:t>
      </w:r>
    </w:p>
    <w:p w14:paraId="1FEF1F5E" w14:textId="77777777" w:rsidR="00552851" w:rsidRDefault="00552851" w:rsidP="00552851">
      <w:pPr>
        <w:pStyle w:val="Brdtextmedindrag"/>
      </w:pPr>
      <w:r>
        <w:t>Den 24 januari 2018 fick en utredare i uppdrag att utreda de aktuella frågorna. Uppdraget redovisades i promemorian Anpassad miljö</w:t>
      </w:r>
      <w:r>
        <w:softHyphen/>
        <w:t xml:space="preserve">prövning för en grön omställning (Ds 2018:38). </w:t>
      </w:r>
    </w:p>
    <w:p w14:paraId="33931637" w14:textId="77777777" w:rsidR="00552851" w:rsidRDefault="00552851" w:rsidP="00552851">
      <w:pPr>
        <w:pStyle w:val="Brdtextmedindrag"/>
      </w:pPr>
      <w:r>
        <w:t>Rege</w:t>
      </w:r>
      <w:r>
        <w:softHyphen/>
        <w:t>ring</w:t>
      </w:r>
      <w:r>
        <w:softHyphen/>
        <w:t>en har gett i uppdrag till länsstyrelserna och Domstols</w:t>
      </w:r>
      <w:r>
        <w:softHyphen/>
        <w:t>verket att fr.o.m. 2020 kunna bidra till en sammanhållen statistikredovisning. Natur</w:t>
      </w:r>
      <w:r>
        <w:softHyphen/>
        <w:t>vårds</w:t>
      </w:r>
      <w:r>
        <w:softHyphen/>
        <w:t>verket har fått i uppdrag att förbereda så att myndigheten fr.o.m. 2021 kan an</w:t>
      </w:r>
      <w:r>
        <w:softHyphen/>
        <w:t>svara för att ta emot, sammanställa, analysera och presentera den sta</w:t>
      </w:r>
      <w:r>
        <w:softHyphen/>
        <w:t xml:space="preserve">tistik som övriga myndigheter bidragit med. </w:t>
      </w:r>
    </w:p>
    <w:p w14:paraId="2CC8173F" w14:textId="77777777" w:rsidR="00552851" w:rsidRPr="00C608FB" w:rsidRDefault="00552851" w:rsidP="00552851">
      <w:pPr>
        <w:pStyle w:val="Brdtextmedindrag"/>
      </w:pPr>
      <w:r w:rsidRPr="00C608FB">
        <w:t>Regeringen beslutade den 20 augusti 2020 om direktiv om En modern och effektiv miljöprövning (dir. 2020:86). Utredningen syftar till att genom horisontella förändringar i miljöpröv</w:t>
      </w:r>
      <w:r w:rsidRPr="00C608FB">
        <w:softHyphen/>
        <w:t xml:space="preserve">ningen underlätta för miljö- och klimatförbättrande investeringar och åstadkomma snabbare och enklare miljöprövningsprocesser med bibehållet miljöskydd. </w:t>
      </w:r>
      <w:r>
        <w:t>Regeringen beslutade den 22 juli 2021 om tilläggsdirektiv till Miljö</w:t>
      </w:r>
      <w:r>
        <w:softHyphen/>
        <w:t>prövnings</w:t>
      </w:r>
      <w:r>
        <w:softHyphen/>
        <w:t>utred</w:t>
      </w:r>
      <w:r>
        <w:softHyphen/>
        <w:t>ningen (dir. 2021:57) som innebär att utredaren får i upp</w:t>
      </w:r>
      <w:r>
        <w:softHyphen/>
        <w:t>drag att även utreda om det behövs ändringar i miljöbalken avseende regleringen av domstolarnas handläggning. Vidare ska utredas om det bör införas ett begränsat förtursförfarande för mål och ärenden om tillstånd som innebär en omställning för en miljöfarlig verksamhet som på ett väsentligt sätt bidrar till att nå målen i det klimatpolitiska ramverket för minskade utsläpp av växthusgaser. Utredaren ska även utreda hur tidsbe</w:t>
      </w:r>
      <w:r>
        <w:softHyphen/>
        <w:t xml:space="preserve">gränsning av tillstånd och omprövning av tillstånd och villkor skulle kunna bli effektiva och verkningsfulla medel för att säkerställa att verksamheter och åtgärder bedrivs med moderna miljövillkor i syfte att nå miljö- och klimatmålen. </w:t>
      </w:r>
      <w:r w:rsidRPr="0002102B">
        <w:t>Miljöprövningsutredningen redovisade sitt betänkande Om prövning och omprövning – en del av den gröna omställningen (SOU 2022:33) i juni 2022. Betänkandet har remitterats och remissvaren analyseras för när</w:t>
      </w:r>
      <w:r w:rsidRPr="0002102B">
        <w:softHyphen/>
        <w:t>varande i Regeringskansliet. Inriktningen är att delar av förslagen i betänkandet ska genomföras. Regeringen kommer under året att tillsätta ytterligare en utredning för att förenkla och förkorta miljötillstånds</w:t>
      </w:r>
      <w:r w:rsidRPr="0002102B">
        <w:softHyphen/>
        <w:t xml:space="preserve">prövningen enligt miljöbalken genom att göra den mer flexibel, effektiv och förutsebar. </w:t>
      </w:r>
    </w:p>
    <w:p w14:paraId="13308882" w14:textId="77777777" w:rsidR="00552851" w:rsidRDefault="00552851" w:rsidP="00552851">
      <w:pPr>
        <w:pStyle w:val="Brdtextmedindrag"/>
      </w:pPr>
      <w:r>
        <w:t>I budgetpropositionen för 2022 (prop. 2021/22:1 utg.omr. 20 s. 49, 64 och 80) föreslog regeringen att det skulle avsättas mer medel till tillstånds</w:t>
      </w:r>
      <w:r>
        <w:softHyphen/>
        <w:t>myndig</w:t>
      </w:r>
      <w:r>
        <w:softHyphen/>
        <w:t>heter för att möta de ökande kraven med anledning av den gröna om</w:t>
      </w:r>
      <w:r>
        <w:softHyphen/>
        <w:t>ställningen. De myndigheter som föreslogs få utökade medel var Natur</w:t>
      </w:r>
      <w:r>
        <w:softHyphen/>
        <w:t>vårds</w:t>
      </w:r>
      <w:r>
        <w:softHyphen/>
        <w:t>verket, länsstyrelserna och dom</w:t>
      </w:r>
      <w:r>
        <w:softHyphen/>
        <w:t>stolarna. Riksdagen antog rege</w:t>
      </w:r>
      <w:r>
        <w:softHyphen/>
        <w:t>ringens förslag.</w:t>
      </w:r>
    </w:p>
    <w:p w14:paraId="47F194AE" w14:textId="77777777" w:rsidR="00552851" w:rsidRDefault="00552851" w:rsidP="00552851">
      <w:pPr>
        <w:pStyle w:val="Brdtextmedindrag"/>
      </w:pPr>
      <w:r>
        <w:t>Regeringen har gett länsstyrelserna i uppdrag att utveckla metoder och samverkansformer för att främja en effektiv samrådsprocess enligt miljö</w:t>
      </w:r>
      <w:r>
        <w:softHyphen/>
        <w:t>balken och därigenom påskynda näringslivets klimatomställning. Vinnova ska stödja länsstyrelserna i arbetet med regel- och policy</w:t>
      </w:r>
      <w:r>
        <w:softHyphen/>
        <w:t>utveckling.</w:t>
      </w:r>
    </w:p>
    <w:p w14:paraId="19E1AC8F" w14:textId="77777777" w:rsidR="00552851" w:rsidRDefault="00552851" w:rsidP="00552851">
      <w:pPr>
        <w:pStyle w:val="Brdtextmedindrag"/>
      </w:pPr>
      <w:r>
        <w:t>Regeringen har beslutat om uppdrag till länsstyrelserna och till Dom</w:t>
      </w:r>
      <w:r>
        <w:softHyphen/>
        <w:t>stolsverket att utvärdera om det finns förutsättningar att utveckla en eller flera digitala tjänster för någon eller några typer av tillståndsan</w:t>
      </w:r>
      <w:r>
        <w:softHyphen/>
        <w:t>sökningar enligt miljöbalken. Myndigheterna har redovisat sina uppdrag och redovis</w:t>
      </w:r>
      <w:r>
        <w:softHyphen/>
        <w:t>ningarna analyseras nu av Regeringskansliet.</w:t>
      </w:r>
    </w:p>
    <w:p w14:paraId="01A59928" w14:textId="77777777" w:rsidR="00552851" w:rsidRDefault="00552851" w:rsidP="00552851">
      <w:pPr>
        <w:pStyle w:val="Brdtextmedindrag"/>
      </w:pPr>
      <w:r>
        <w:t>Regeringen har efter riksdagens beslut den 26 maj 2021 om proposi</w:t>
      </w:r>
      <w:r>
        <w:softHyphen/>
        <w:t>tionen Mer ändamålsenliga sammansättningsregler för mark- och miljö</w:t>
      </w:r>
      <w:r>
        <w:softHyphen/>
        <w:t>domstolarna (prop. 2020/21:104, bet. 2020/21:JuU33, rskr. 2020/21:312) utfärdat ett antal lagar. Ändringarna syftar till att göra sammansättnings</w:t>
      </w:r>
      <w:r>
        <w:softHyphen/>
        <w:t>reglerna för mark- och miljödom</w:t>
      </w:r>
      <w:r>
        <w:softHyphen/>
        <w:t>stolarna flexiblare och att rättens sammansättning i större utsträckning bestäms utifrån det enskilda målets eller ärendets karaktär. Ändringarna ska möjliggöra för effektivare resursutnyttjande i Mark- och miljööver</w:t>
      </w:r>
      <w:r>
        <w:softHyphen/>
        <w:t>domstolen.</w:t>
      </w:r>
    </w:p>
    <w:p w14:paraId="48F157A4" w14:textId="77777777" w:rsidR="00552851" w:rsidRDefault="00552851" w:rsidP="00552851">
      <w:pPr>
        <w:pStyle w:val="Brdtextmedindrag"/>
      </w:pPr>
      <w:r>
        <w:t>I maj 2021 redovisade Naturvårdsverket sitt uppdrag om insamlande, sammanställning och analys av statistik för miljöprövningsprocesser. Regeringen arbetar vidare med Naturvårdsverkets redovisning.</w:t>
      </w:r>
    </w:p>
    <w:p w14:paraId="6DBC0CB0" w14:textId="5FB99DA3" w:rsidR="00552851" w:rsidRPr="0002102B" w:rsidRDefault="00552851" w:rsidP="00552851">
      <w:pPr>
        <w:pStyle w:val="Brdtextmedindrag"/>
      </w:pPr>
      <w:r>
        <w:t xml:space="preserve">Regeringen arbetar även vidare med identifiering och genomförande av ytterligare åtgärder som kan bidra till effektivare miljöprövningsprocesser. </w:t>
      </w:r>
    </w:p>
    <w:p w14:paraId="623FA6A2" w14:textId="48F8B40A" w:rsidR="00552851" w:rsidRPr="0002102B" w:rsidRDefault="00552851" w:rsidP="00552851">
      <w:pPr>
        <w:pStyle w:val="Brdtextmedindrag"/>
      </w:pPr>
      <w:r w:rsidRPr="0002102B">
        <w:t>Den 7 april 2022 beslutade regeringen att tillsätta en utredning om regeringens roll som prövningsmyndighet i en modern och effektiv miljö</w:t>
      </w:r>
      <w:r w:rsidRPr="0002102B">
        <w:softHyphen/>
        <w:t>prövning (dir. 2022:26). Uppdraget är att utreda regeringens roll som överinstans på vissa delar av miljöområdet. Syftet är att åstadkomma en prövnings</w:t>
      </w:r>
      <w:r w:rsidRPr="0002102B">
        <w:softHyphen/>
        <w:t>ordning som innebär att regeringen endast är överinstans när det krävs tydliga politiska avvägningar. I syfte att åstadkomma snabba pröv</w:t>
      </w:r>
      <w:r w:rsidRPr="0002102B">
        <w:softHyphen/>
        <w:t>nings</w:t>
      </w:r>
      <w:r w:rsidRPr="0002102B">
        <w:softHyphen/>
        <w:t>processer ska utredningen också se över processen för ärenden som får tillåtlighets</w:t>
      </w:r>
      <w:r w:rsidRPr="0002102B">
        <w:softHyphen/>
        <w:t>prövas av regeringen enligt 17 kap. miljöbalken. Utred</w:t>
      </w:r>
      <w:r w:rsidRPr="0002102B">
        <w:softHyphen/>
        <w:t xml:space="preserve">ningen ska redovisas senast den 30 juni 2023. </w:t>
      </w:r>
    </w:p>
    <w:p w14:paraId="3EE887DE" w14:textId="77777777" w:rsidR="00552851" w:rsidRDefault="00552851" w:rsidP="00552851">
      <w:pPr>
        <w:pStyle w:val="Brdtextmedindrag"/>
      </w:pPr>
      <w:r w:rsidRPr="0002102B">
        <w:t>Punkten är inte slutbehandlad.</w:t>
      </w:r>
    </w:p>
    <w:p w14:paraId="79B12284" w14:textId="77777777" w:rsidR="00552851" w:rsidRDefault="00552851" w:rsidP="00552851">
      <w:pPr>
        <w:pStyle w:val="Rubrik4utannumrering"/>
      </w:pPr>
      <w:r>
        <w:t>Riksmötet 2019/20</w:t>
      </w:r>
    </w:p>
    <w:p w14:paraId="1B861E1D" w14:textId="72F1EFEE" w:rsidR="00552851" w:rsidRDefault="00067F70" w:rsidP="00552851">
      <w:pPr>
        <w:pStyle w:val="Rubrik5utannumrering"/>
        <w:spacing w:before="0"/>
        <w:rPr>
          <w:i w:val="0"/>
        </w:rPr>
      </w:pPr>
      <w:r>
        <w:t>23</w:t>
      </w:r>
      <w:r w:rsidR="00552851">
        <w:t xml:space="preserve">. </w:t>
      </w:r>
      <w:r w:rsidR="00552851" w:rsidRPr="00F90163">
        <w:t xml:space="preserve">Rskr. </w:t>
      </w:r>
      <w:r w:rsidR="00552851">
        <w:t>2019/20:221</w:t>
      </w:r>
    </w:p>
    <w:p w14:paraId="033DF144" w14:textId="77777777" w:rsidR="00552851" w:rsidRDefault="00552851" w:rsidP="00552851">
      <w:pPr>
        <w:pStyle w:val="Brdtext"/>
        <w:jc w:val="left"/>
      </w:pPr>
      <w:r>
        <w:t>Energipolitik</w:t>
      </w:r>
    </w:p>
    <w:p w14:paraId="7A5D700D" w14:textId="77777777" w:rsidR="00552851" w:rsidRDefault="00552851" w:rsidP="00552851">
      <w:pPr>
        <w:pStyle w:val="Brdtext"/>
        <w:jc w:val="left"/>
      </w:pPr>
      <w:r>
        <w:t>Motioner från allmänna motionstiden 2019/20, bet. 2019/20:NU14</w:t>
      </w:r>
    </w:p>
    <w:p w14:paraId="6DA0A553" w14:textId="77777777" w:rsidR="00552851" w:rsidRDefault="00552851" w:rsidP="00552851">
      <w:pPr>
        <w:pStyle w:val="Brdtext"/>
        <w:jc w:val="left"/>
      </w:pPr>
      <w:r>
        <w:t>Tidigare redovisad, se skr. 2020/21:75 (M 21) och 2021/22:75 (M 19).</w:t>
      </w:r>
    </w:p>
    <w:p w14:paraId="46F342A2" w14:textId="7883C3F1" w:rsidR="00552851" w:rsidRDefault="00552851" w:rsidP="00552851">
      <w:pPr>
        <w:pStyle w:val="Brdtext"/>
        <w:jc w:val="left"/>
      </w:pPr>
      <w:r w:rsidRPr="008578FD">
        <w:t xml:space="preserve">Skrivelsen är </w:t>
      </w:r>
      <w:r w:rsidRPr="000E4C0F">
        <w:t>inte</w:t>
      </w:r>
      <w:r w:rsidRPr="008578FD">
        <w:t xml:space="preserve"> slutbehandlad.</w:t>
      </w:r>
      <w:r w:rsidR="00C43F8D">
        <w:t xml:space="preserve"> </w:t>
      </w:r>
    </w:p>
    <w:p w14:paraId="7D5026D3" w14:textId="77777777" w:rsidR="00552851" w:rsidRDefault="00552851" w:rsidP="00552851">
      <w:pPr>
        <w:pStyle w:val="Brdtextmedindrag"/>
      </w:pPr>
    </w:p>
    <w:p w14:paraId="06EE7507" w14:textId="77777777" w:rsidR="00552851" w:rsidRPr="008578FD" w:rsidRDefault="00552851" w:rsidP="00552851">
      <w:pPr>
        <w:pStyle w:val="Brdtext"/>
      </w:pPr>
      <w:r>
        <w:t xml:space="preserve">Punkt 6 om </w:t>
      </w:r>
      <w:r w:rsidRPr="00424F2B">
        <w:rPr>
          <w:i/>
          <w:iCs/>
        </w:rPr>
        <w:t>småskalig vattenkraft</w:t>
      </w:r>
      <w:r>
        <w:t>*: Riksdagen har tillkännagett för rege</w:t>
      </w:r>
      <w:r>
        <w:softHyphen/>
        <w:t xml:space="preserve">ringen det som utskottet anför om inriktningen för det fortsatta arbetet med att reformera vattenlagstiftningen och vattenförvaltningen i syfte att värna </w:t>
      </w:r>
      <w:r w:rsidRPr="008578FD">
        <w:t>den småskaliga vattenkraften (bet. 2019/20:NU14 s. 38 f.).</w:t>
      </w:r>
    </w:p>
    <w:p w14:paraId="050C3123" w14:textId="7518A1CD" w:rsidR="00552851" w:rsidRPr="008578FD" w:rsidRDefault="00552851" w:rsidP="00552851">
      <w:pPr>
        <w:pStyle w:val="Brdtextmedindrag"/>
      </w:pPr>
      <w:r w:rsidRPr="008578FD">
        <w:t>Den 25 juni 2020 beslutade regeringen en nationell plan för moderna miljö</w:t>
      </w:r>
      <w:r w:rsidRPr="008578FD">
        <w:softHyphen/>
        <w:t>villkor för vattenkraften. Planen ger en nationell helhetssyn i frågan om att verksamheterna ska förses med moderna miljövillkor på ett sam</w:t>
      </w:r>
      <w:r w:rsidRPr="008578FD">
        <w:softHyphen/>
        <w:t>ordnat sätt med största möjliga nytta för vattenmiljön och för nationell effektiv tillgång till vattenkraftsel. I beslutet anges bl.a. att ansvariga myn</w:t>
      </w:r>
      <w:r w:rsidRPr="008578FD">
        <w:softHyphen/>
        <w:t>digheter i arbetet med att genomföra planen och hålla den uppdaterad ska bevaka och vidta de åtgärder som behövs för att prövningarnas samman</w:t>
      </w:r>
      <w:r w:rsidRPr="008578FD">
        <w:softHyphen/>
        <w:t>tagna negativa inverkan på en nationell effektiv tillgång till vattenkraftsel ska hållas till ett minimum. Samma dag beslutade regeringen om ändring i förordningen (1998:1388) om vattenverksamheter (SFS </w:t>
      </w:r>
      <w:r>
        <w:t>2020:</w:t>
      </w:r>
      <w:r w:rsidRPr="008578FD">
        <w:t>664). Genom ändringen regleras formerna för samverkan inför det att en an</w:t>
      </w:r>
      <w:r w:rsidRPr="008578FD">
        <w:softHyphen/>
        <w:t>sökan om prövning för moderna miljövillkor ges in till prövnings</w:t>
      </w:r>
      <w:r w:rsidRPr="008578FD">
        <w:softHyphen/>
        <w:t>myndig</w:t>
      </w:r>
      <w:r w:rsidRPr="008578FD">
        <w:softHyphen/>
        <w:t>heten. Detta i syfte att säkerställa den regionala samverkansprocess samt den översyn av miljökvalitetsnormer som behövs för en effektiv prövning, genomförs i tid. Ändringen innebär också att indelningen i prövnings</w:t>
      </w:r>
      <w:r>
        <w:softHyphen/>
      </w:r>
      <w:r w:rsidRPr="008578FD">
        <w:t>grupper</w:t>
      </w:r>
      <w:r w:rsidR="002416E8">
        <w:t xml:space="preserve"> </w:t>
      </w:r>
      <w:r w:rsidRPr="008578FD">
        <w:t xml:space="preserve">samt den tidpunkt när ansökan om prövning senast ska ha getts in för en verksamhet inom en prövningsgrupp, framgår </w:t>
      </w:r>
      <w:r>
        <w:t>av</w:t>
      </w:r>
      <w:r w:rsidRPr="008578FD">
        <w:t xml:space="preserve"> bilaga</w:t>
      </w:r>
      <w:r>
        <w:t>n</w:t>
      </w:r>
      <w:r w:rsidRPr="008578FD">
        <w:t xml:space="preserve"> till förordningen. Den 5 november 2020 uppdrog regeringen åt Havs- och vattenmyndig</w:t>
      </w:r>
      <w:r w:rsidRPr="008578FD">
        <w:softHyphen/>
        <w:t>heten att tillsammans med Statens energimyndighet och Affärsverket svenska kraftnät se över de HARO-värden som anges i den nationella planen för moderna miljövillkor. I uppdraget ingår även att redogöra för hur fördelningen av HARO-värdena mellan huvud</w:t>
      </w:r>
      <w:r>
        <w:softHyphen/>
      </w:r>
      <w:r w:rsidRPr="008578FD">
        <w:t>av</w:t>
      </w:r>
      <w:r>
        <w:softHyphen/>
      </w:r>
      <w:r w:rsidRPr="008578FD">
        <w:t>rinnings</w:t>
      </w:r>
      <w:r>
        <w:softHyphen/>
      </w:r>
      <w:r w:rsidRPr="008578FD">
        <w:t>områden har gjorts och tydliggöra vilken funktion värdena har i arbetet med att förse vattenkraften med moderna miljövillkor. Uppdraget redovisa</w:t>
      </w:r>
      <w:r>
        <w:t>des</w:t>
      </w:r>
      <w:r w:rsidRPr="008578FD">
        <w:t xml:space="preserve"> den 1</w:t>
      </w:r>
      <w:r>
        <w:t>4</w:t>
      </w:r>
      <w:r w:rsidRPr="008578FD">
        <w:t> april 2021. Vidare fick Havs- och vattenmyndigheten i reglerings</w:t>
      </w:r>
      <w:r w:rsidRPr="008578FD">
        <w:softHyphen/>
        <w:t>brevet för 2021 i uppdrag att göra en kunskapssammanställning om dammar. Enligt uppdraget s</w:t>
      </w:r>
      <w:r>
        <w:t>kulle</w:t>
      </w:r>
      <w:r w:rsidRPr="008578FD">
        <w:t xml:space="preserve"> Havs- och vattenmyndigheten med stöd av Naturvårdsverket och andra berörda myndigheter, utifrån befintligt kunskapsunderlag tillhandahålla en kunskapssammanställning av vatten</w:t>
      </w:r>
      <w:r w:rsidRPr="008578FD">
        <w:softHyphen/>
        <w:t xml:space="preserve">kraftdammars och andra dammars för- och nackdelar för naturvård och biologisk mångfald samt potentiella betydelse för att minska risken för erosion, övergödning och översvämningar jämfört med om dammarna inte skulle finnas. Uppdraget </w:t>
      </w:r>
      <w:r>
        <w:t>redovisades</w:t>
      </w:r>
      <w:r w:rsidRPr="008578FD">
        <w:t xml:space="preserve"> den </w:t>
      </w:r>
      <w:r>
        <w:t>30 september</w:t>
      </w:r>
      <w:r w:rsidRPr="008578FD">
        <w:t xml:space="preserve"> 2021.</w:t>
      </w:r>
      <w:r>
        <w:t xml:space="preserve"> </w:t>
      </w:r>
      <w:r w:rsidRPr="009254A4">
        <w:t>Den 17</w:t>
      </w:r>
      <w:r>
        <w:t> </w:t>
      </w:r>
      <w:r w:rsidRPr="009254A4">
        <w:t>juni 2021 gav regeringen Havs- och vattenmyndigheten i uppdrag, genom ändring i regleringsbrevet för budgetåret 2021, att utarbeta vägledning om bedömning av ekologisk potential som komplement till myndighetens övriga vägledning till vattenmyndigheterna vad gäller att förklara vatten som kraftigt modifierade och att använda undantag. Syftet är att möjlig</w:t>
      </w:r>
      <w:r>
        <w:softHyphen/>
      </w:r>
      <w:r w:rsidRPr="009254A4">
        <w:t xml:space="preserve">heterna att förklara vatten som kraftigt modifierade och besluta om undantag enligt vattenförvaltningsförordningen (2004:660) ska användas fullt ut. Uppdraget </w:t>
      </w:r>
      <w:r>
        <w:t xml:space="preserve">redovisades </w:t>
      </w:r>
      <w:r w:rsidRPr="009254A4">
        <w:t>den 1</w:t>
      </w:r>
      <w:r>
        <w:t>5</w:t>
      </w:r>
      <w:r w:rsidRPr="009254A4">
        <w:t xml:space="preserve"> december 2021.</w:t>
      </w:r>
    </w:p>
    <w:p w14:paraId="3FC5C9E8" w14:textId="77777777" w:rsidR="00552851" w:rsidRPr="0002102B" w:rsidRDefault="00552851" w:rsidP="00552851">
      <w:pPr>
        <w:pStyle w:val="Brdtextmedindrag"/>
      </w:pPr>
      <w:r w:rsidRPr="0002102B">
        <w:t>Den 7 juni 2022 gav regeringen Affärsverket svenska kraftnät i uppdrag att i samverkan med Statens energimyndighet utreda vattenkraftens lokala och regionala nyttor för kraftsystemet (I2022/01296).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Pr="0002102B">
        <w:softHyphen/>
        <w:t>anläggningar avses verk med en samlad effekt på högst 10 MW. Upp</w:t>
      </w:r>
      <w:r w:rsidRPr="0002102B">
        <w:softHyphen/>
        <w:t xml:space="preserve">draget ska redovisas senast den 30 augusti 2023. </w:t>
      </w:r>
    </w:p>
    <w:p w14:paraId="21DF99FB" w14:textId="77777777" w:rsidR="00552851" w:rsidRPr="0002102B" w:rsidRDefault="00552851" w:rsidP="00552851">
      <w:pPr>
        <w:pStyle w:val="Brdtextmedindrag"/>
      </w:pPr>
      <w:r w:rsidRPr="0002102B">
        <w:t>Den 9 juni 2022 uppdrog regeringen åt Havs- och vattenmyndigheten att tillsammans med Affärsverket svenska kraftnät och Statens energimyndig</w:t>
      </w:r>
      <w:r w:rsidRPr="0002102B">
        <w:softHyphen/>
        <w:t>het följa upp och analysera arbetet med att förse vattenkraften med moderna miljövillkor (M2022/01242). Syftet är att kunna bedöma huru</w:t>
      </w:r>
      <w:r w:rsidRPr="0002102B">
        <w:softHyphen/>
        <w:t xml:space="preserve">vida genomförandet av den nationella planen för moderna miljövillkor (M2019/01769)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intresseorganisationer ska ges möjlighet att bidra i arbetet. Resultatet av uppföljningen och en analys av resultatet ska redovisas första gången senast den 1 februari 2023 och andra gången senast den 1 december 2023. Därefter tar regeringen förnyad ställning till tidpunkter för redovisning. </w:t>
      </w:r>
    </w:p>
    <w:p w14:paraId="1A22FDB7" w14:textId="77777777" w:rsidR="00552851" w:rsidRPr="0002102B" w:rsidRDefault="00552851" w:rsidP="00552851">
      <w:pPr>
        <w:pStyle w:val="Brdtextmedindrag"/>
      </w:pPr>
      <w:r w:rsidRPr="0002102B">
        <w:t>Den 8 september 2022 uppdrog regeringen åt Havs- och vattenmyndig</w:t>
      </w:r>
      <w:r w:rsidRPr="0002102B">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02102B">
        <w:softHyphen/>
        <w:t>normer avseende ytvatten (föreskrifter om miljökvalitetsnormer) samt anknytande vägledningar för normsättning är ändamålsenligt utformade i förhållande till kraven i vattenförvaltnings</w:t>
      </w:r>
      <w:r w:rsidRPr="0002102B">
        <w:softHyphen/>
        <w:t>förordningen (2004:660), ram</w:t>
      </w:r>
      <w:r>
        <w:softHyphen/>
      </w:r>
      <w:r w:rsidRPr="0002102B">
        <w:t>direktivet för vatten (Europaparlamentets och rådets direktiv 2000/60/EG av den 23 oktober 2000 om upprättande av en ram för gemen</w:t>
      </w:r>
      <w:r w:rsidRPr="0002102B">
        <w:softHyphen/>
        <w:t xml:space="preserve">skapens åtgärder på vattenpolitikens område) och relevanta vägledningar och rekommendationer från EU-kommissionen, särskilt i förhållande till tillämpningen av undantag och förklarande av vatten som konstgjorda eller kraftigt modifierade. Uppdraget ska redovisas senast den 1 december 2023. </w:t>
      </w:r>
    </w:p>
    <w:p w14:paraId="4B6C0C8D" w14:textId="46D12FA1" w:rsidR="00552851" w:rsidRDefault="00552851" w:rsidP="00552851">
      <w:pPr>
        <w:pStyle w:val="Brdtextmedindrag"/>
        <w:rPr>
          <w:highlight w:val="lightGray"/>
        </w:rPr>
      </w:pPr>
      <w:r w:rsidRPr="00B80FAD">
        <w:t xml:space="preserve">Den 12 januari </w:t>
      </w:r>
      <w:r>
        <w:t xml:space="preserve">2023 </w:t>
      </w:r>
      <w:r w:rsidRPr="00B80FAD">
        <w:t>beslutade regeringen förordning</w:t>
      </w:r>
      <w:r>
        <w:t>en</w:t>
      </w:r>
      <w:r w:rsidRPr="00B80FAD">
        <w:t xml:space="preserve"> (</w:t>
      </w:r>
      <w:r>
        <w:t>2023:4</w:t>
      </w:r>
      <w:r w:rsidRPr="00B80FAD">
        <w:t>) om ändring i förordningen (1998:1388) om vattenverksamheter. Ändringen innebär att den tid då en ansökan om prövning för moderna miljövillkor senast ska ha getts in senareläggs med ett år för samtliga prövningsgrupper där tiden för att ge in en ansökan ännu inte har passerats. Förordningen träd</w:t>
      </w:r>
      <w:r w:rsidR="00577B31">
        <w:t>de</w:t>
      </w:r>
      <w:r w:rsidRPr="00B80FAD">
        <w:t xml:space="preserve"> i kraft den 30 januari 2023. Mot bakgrund av den förändrade situa</w:t>
      </w:r>
      <w:r>
        <w:softHyphen/>
      </w:r>
      <w:r w:rsidRPr="00B80FAD">
        <w:t>tionen på elmarknaden och behovet av att säkra ett robust energisystem som förmår att snabbt svara upp mot förändrade behov behöver effekterna av hittills genomförda omprövningar kartläggas och behov av ändringar av nuvarande system för prövning av moderna miljövillkor ses över. Omprövningen av miljötillstånd för vattenkraften pausas för att medge tid för sådan analys och översyn samt för genomförandet av de förändringar av systemet som analysen kan komma att leda till.</w:t>
      </w:r>
      <w:r>
        <w:t xml:space="preserve"> Åtgärder som rör analysen och översynen bereds i Regeringskansliet.</w:t>
      </w:r>
      <w:r w:rsidR="002F447C">
        <w:t xml:space="preserve"> En åtgärd är regeringens beslut den 16 februari 2023 att uppdra åt Affärsverket svenska kraftnät att tillsammans med Statens energimyndighet och Havs- och vattenmyndigheten kartlägga konsekvenser för elsystemet som omprövningarna kan medföra (KN2023/02319). Uppdraget ska redovisas senast den 29 september 2023.</w:t>
      </w:r>
    </w:p>
    <w:p w14:paraId="0B2A6A79" w14:textId="05E86AC7" w:rsidR="00552851" w:rsidRDefault="00552851" w:rsidP="00552851">
      <w:pPr>
        <w:pStyle w:val="Brdtextmedindrag"/>
      </w:pPr>
      <w:r w:rsidRPr="008578FD">
        <w:t>Punkten är inte slutbehandlad.</w:t>
      </w:r>
    </w:p>
    <w:p w14:paraId="6429D955" w14:textId="77E604E2" w:rsidR="0019748F" w:rsidRPr="00EB4F83" w:rsidRDefault="0019748F" w:rsidP="0019748F">
      <w:pPr>
        <w:pStyle w:val="Rubrik5utannumrering"/>
      </w:pPr>
      <w:bookmarkStart w:id="403" w:name="_Hlk126317883"/>
      <w:r>
        <w:t>2</w:t>
      </w:r>
      <w:r w:rsidR="00FB34BE">
        <w:t>4</w:t>
      </w:r>
      <w:r>
        <w:t xml:space="preserve">. Rskr. 2019/20:287 </w:t>
      </w:r>
    </w:p>
    <w:bookmarkEnd w:id="403"/>
    <w:p w14:paraId="34838306" w14:textId="77777777" w:rsidR="0019748F" w:rsidRDefault="0019748F" w:rsidP="0019748F">
      <w:pPr>
        <w:pStyle w:val="Brdtext"/>
        <w:jc w:val="left"/>
      </w:pPr>
      <w:r>
        <w:t>Riksrevisionens granskning av statliga insatser för att underlätta nyföre</w:t>
      </w:r>
      <w:r>
        <w:softHyphen/>
        <w:t>tagande genom digitalisering</w:t>
      </w:r>
    </w:p>
    <w:p w14:paraId="34463B4C" w14:textId="77777777" w:rsidR="0019748F" w:rsidRDefault="0019748F" w:rsidP="0019748F">
      <w:pPr>
        <w:pStyle w:val="Brdtext"/>
        <w:jc w:val="left"/>
        <w:rPr>
          <w:color w:val="000000" w:themeColor="text1"/>
        </w:rPr>
      </w:pPr>
      <w:r w:rsidRPr="00895D1A">
        <w:rPr>
          <w:color w:val="000000" w:themeColor="text1"/>
        </w:rPr>
        <w:t>Skr. 2019/20:42, bet</w:t>
      </w:r>
      <w:r>
        <w:rPr>
          <w:color w:val="000000" w:themeColor="text1"/>
        </w:rPr>
        <w:t>.</w:t>
      </w:r>
      <w:r w:rsidRPr="00895D1A">
        <w:rPr>
          <w:color w:val="000000" w:themeColor="text1"/>
        </w:rPr>
        <w:t xml:space="preserve"> 2019/20:NU16 </w:t>
      </w:r>
    </w:p>
    <w:p w14:paraId="055D9C58" w14:textId="77777777" w:rsidR="0019748F" w:rsidRPr="004309F3" w:rsidRDefault="0019748F" w:rsidP="0019748F">
      <w:pPr>
        <w:pStyle w:val="Brdtext"/>
        <w:jc w:val="left"/>
      </w:pPr>
      <w:r>
        <w:t>Tidigare redovisad, se skr. 2020/21:75 (N 41)</w:t>
      </w:r>
      <w:r w:rsidRPr="00966691">
        <w:rPr>
          <w:color w:val="000000" w:themeColor="text1"/>
        </w:rPr>
        <w:t xml:space="preserve"> </w:t>
      </w:r>
      <w:r>
        <w:rPr>
          <w:color w:val="000000" w:themeColor="text1"/>
        </w:rPr>
        <w:t xml:space="preserve">och </w:t>
      </w:r>
      <w:r w:rsidRPr="00FD4D99">
        <w:rPr>
          <w:color w:val="000000" w:themeColor="text1"/>
        </w:rPr>
        <w:t>2021/22:75 (N 31)</w:t>
      </w:r>
      <w:r>
        <w:t>.</w:t>
      </w:r>
    </w:p>
    <w:p w14:paraId="73438540" w14:textId="041D9059" w:rsidR="0019748F" w:rsidRPr="00875C06" w:rsidRDefault="0019748F" w:rsidP="0019748F">
      <w:pPr>
        <w:pStyle w:val="Brdtext"/>
        <w:jc w:val="left"/>
        <w:rPr>
          <w:b/>
          <w:bCs/>
        </w:rPr>
      </w:pPr>
      <w:r>
        <w:t>Skrivelsen är</w:t>
      </w:r>
      <w:r w:rsidRPr="001B1A1F">
        <w:t xml:space="preserve"> inte</w:t>
      </w:r>
      <w:r>
        <w:t xml:space="preserve"> slutbehandlad.</w:t>
      </w:r>
      <w:r w:rsidR="00875C06">
        <w:t xml:space="preserve"> </w:t>
      </w:r>
    </w:p>
    <w:p w14:paraId="005BEBAE" w14:textId="77777777" w:rsidR="0019748F" w:rsidRDefault="0019748F" w:rsidP="0019748F">
      <w:pPr>
        <w:pStyle w:val="Brdtextmedindrag"/>
      </w:pPr>
    </w:p>
    <w:p w14:paraId="616D1666" w14:textId="09E8C369" w:rsidR="0019748F" w:rsidRDefault="0019748F" w:rsidP="0019748F">
      <w:pPr>
        <w:pStyle w:val="Brdtext"/>
      </w:pPr>
      <w:r>
        <w:t xml:space="preserve">Punkt 2 om </w:t>
      </w:r>
      <w:r>
        <w:rPr>
          <w:i/>
          <w:iCs/>
        </w:rPr>
        <w:t>f</w:t>
      </w:r>
      <w:r w:rsidRPr="00570C2A">
        <w:rPr>
          <w:i/>
          <w:iCs/>
        </w:rPr>
        <w:t>örenklingsuppdrag</w:t>
      </w:r>
      <w:r>
        <w:t>*</w:t>
      </w:r>
      <w:r w:rsidRPr="007155A2">
        <w:t>:</w:t>
      </w:r>
      <w:r>
        <w:t xml:space="preserve"> </w:t>
      </w:r>
      <w:r w:rsidRPr="00B33D93">
        <w:t xml:space="preserve">Riksdagen </w:t>
      </w:r>
      <w:r>
        <w:t>har tillkännagett för rege</w:t>
      </w:r>
      <w:r>
        <w:softHyphen/>
        <w:t xml:space="preserve">ringen </w:t>
      </w:r>
      <w:r w:rsidRPr="00B33D93">
        <w:t>att regeringen bör överväga att ge fler statliga myndigheter ett s.k. förenk</w:t>
      </w:r>
      <w:r>
        <w:softHyphen/>
      </w:r>
      <w:r w:rsidRPr="00B33D93">
        <w:t>lingsuppdrag för att på så sätt underlätta företagandet i Sverige</w:t>
      </w:r>
      <w:r w:rsidRPr="00B33D93" w:rsidDel="00FE3645">
        <w:t xml:space="preserve"> </w:t>
      </w:r>
      <w:r>
        <w:t xml:space="preserve">(bet. </w:t>
      </w:r>
      <w:r w:rsidRPr="00895D1A">
        <w:rPr>
          <w:color w:val="000000" w:themeColor="text1"/>
        </w:rPr>
        <w:t xml:space="preserve">2019/20:NU16 s. 14). </w:t>
      </w:r>
      <w:r>
        <w:rPr>
          <w:color w:val="000000" w:themeColor="text1"/>
        </w:rPr>
        <w:t xml:space="preserve">I skrivelsen </w:t>
      </w:r>
      <w:r w:rsidRPr="009F27C3">
        <w:rPr>
          <w:color w:val="000000" w:themeColor="text1"/>
        </w:rPr>
        <w:t>En förenklingspolitik för stärkt kon</w:t>
      </w:r>
      <w:r>
        <w:rPr>
          <w:color w:val="000000" w:themeColor="text1"/>
        </w:rPr>
        <w:softHyphen/>
      </w:r>
      <w:r w:rsidRPr="009F27C3">
        <w:rPr>
          <w:color w:val="000000" w:themeColor="text1"/>
        </w:rPr>
        <w:t>kurrenskraft, tillväxt och innovationsförmåga</w:t>
      </w:r>
      <w:r>
        <w:rPr>
          <w:color w:val="000000" w:themeColor="text1"/>
        </w:rPr>
        <w:t xml:space="preserve"> (s</w:t>
      </w:r>
      <w:r w:rsidRPr="009F27C3">
        <w:rPr>
          <w:color w:val="000000" w:themeColor="text1"/>
        </w:rPr>
        <w:t>kr. 2021/22:3</w:t>
      </w:r>
      <w:r>
        <w:rPr>
          <w:color w:val="000000" w:themeColor="text1"/>
        </w:rPr>
        <w:t>) redovisade regeringen nya mål för förenklingspolitiken.</w:t>
      </w:r>
      <w:r>
        <w:t xml:space="preserve"> Riksdagen informerades om hanteringen av tillkännagivandet i skrivelsen (skr. 2021/22:3 s. 23 f.). Regeringen beslutade i september 2022 ett uppdrag som omfattar tio myn</w:t>
      </w:r>
      <w:r>
        <w:softHyphen/>
        <w:t>digheter</w:t>
      </w:r>
      <w:r w:rsidDel="00DF0A56">
        <w:t>, bl. a. Bolagsverket, Lantmäteriet och Statens jordbruksverk.</w:t>
      </w:r>
      <w:r>
        <w:t xml:space="preserve"> De mål som omfattas av uppdraget är att förvaltningsmyndig</w:t>
      </w:r>
      <w:r>
        <w:softHyphen/>
        <w:t>heters handläggningstider för ärenden som rör företag ska bli kortare och mer transparenta och den förväntade handläggningstiden ska synliggöras för den sökande i fler ärendekategorier samt att förvaltningsmyndigheters bemötande och service till företag ska vara företagsanpassat och väl fun</w:t>
      </w:r>
      <w:r>
        <w:softHyphen/>
        <w:t>gerande. Uppdraget fokuserar på de myndigheter som har flest direkta kontakter med företag och de ärenden som har störst betydelse för före</w:t>
      </w:r>
      <w:r>
        <w:softHyphen/>
        <w:t>tagen. Uppdraget ska redovisas till Regeringskansliet årligen 2023–2028. En fördjupad redovisning med analys och förslag som kan bidra till att nå de förenklingspolitiska målen redovisas 2024, 2026 och 2028. Uppdraget ska slutredovisas senast den 30 april 2029.</w:t>
      </w:r>
    </w:p>
    <w:p w14:paraId="31013CFF" w14:textId="05B4982C" w:rsidR="0019748F" w:rsidRPr="002B4CF8" w:rsidRDefault="0019748F" w:rsidP="00533F13">
      <w:pPr>
        <w:pStyle w:val="Brdtextmedindrag"/>
      </w:pPr>
      <w:r w:rsidRPr="00485FEF">
        <w:t>I budgetproposition</w:t>
      </w:r>
      <w:r>
        <w:t>en</w:t>
      </w:r>
      <w:r w:rsidRPr="00485FEF">
        <w:t xml:space="preserve"> för 2023 (prop. 2022/23:1 utg</w:t>
      </w:r>
      <w:r w:rsidR="006D6E5A">
        <w:t>.omr.</w:t>
      </w:r>
      <w:r w:rsidRPr="00485FEF">
        <w:t xml:space="preserve"> 2</w:t>
      </w:r>
      <w:r>
        <w:t>4</w:t>
      </w:r>
      <w:r w:rsidRPr="00485FEF">
        <w:t xml:space="preserve"> avsnitt </w:t>
      </w:r>
      <w:r>
        <w:t>3.3.1</w:t>
      </w:r>
      <w:r w:rsidRPr="00485FEF">
        <w:t xml:space="preserve"> </w:t>
      </w:r>
      <w:r>
        <w:t xml:space="preserve">s. 25) </w:t>
      </w:r>
      <w:r w:rsidRPr="00485FEF">
        <w:t>redovisade regeringen vidtagna åtgärder och</w:t>
      </w:r>
      <w:r w:rsidRPr="00485FEF" w:rsidDel="00A10F34">
        <w:t xml:space="preserve"> att</w:t>
      </w:r>
      <w:r w:rsidRPr="00485FEF">
        <w:t xml:space="preserve"> tillkänna</w:t>
      </w:r>
      <w:r>
        <w:softHyphen/>
      </w:r>
      <w:r w:rsidRPr="00485FEF">
        <w:t>givandet</w:t>
      </w:r>
      <w:r w:rsidRPr="00485FEF" w:rsidDel="00A10F34">
        <w:t xml:space="preserve"> </w:t>
      </w:r>
      <w:r>
        <w:t>därmed</w:t>
      </w:r>
      <w:r w:rsidRPr="00485FEF">
        <w:t xml:space="preserve"> </w:t>
      </w:r>
      <w:r>
        <w:t xml:space="preserve">ansågs </w:t>
      </w:r>
      <w:r w:rsidRPr="00485FEF">
        <w:t>slutbehandlat</w:t>
      </w:r>
      <w:r>
        <w:t>. Punkten är slutbehandlad.</w:t>
      </w:r>
    </w:p>
    <w:p w14:paraId="178DC0C1" w14:textId="2216BD17" w:rsidR="0019748F" w:rsidRPr="00954011" w:rsidRDefault="0019748F" w:rsidP="0019748F">
      <w:pPr>
        <w:pStyle w:val="Brdtextmedindrag"/>
      </w:pPr>
      <w:r>
        <w:t xml:space="preserve">Punkt 3 om </w:t>
      </w:r>
      <w:r>
        <w:rPr>
          <w:i/>
          <w:iCs/>
        </w:rPr>
        <w:t>p</w:t>
      </w:r>
      <w:r w:rsidRPr="00570C2A">
        <w:rPr>
          <w:i/>
          <w:iCs/>
        </w:rPr>
        <w:t>rogrammet Serverat</w:t>
      </w:r>
      <w:r>
        <w:t>*</w:t>
      </w:r>
      <w:r w:rsidRPr="007155A2">
        <w:t>:</w:t>
      </w:r>
      <w:r>
        <w:t xml:space="preserve"> Riksdagen har tillkännagett för rege</w:t>
      </w:r>
      <w:r>
        <w:softHyphen/>
        <w:t>ringen att regeringen bör verka för att fler tjänster ansluts till programmet Serverat i syfte att öka anslutningsgraden hos kommunerna</w:t>
      </w:r>
      <w:r w:rsidDel="00FE3645">
        <w:t xml:space="preserve"> </w:t>
      </w:r>
      <w:r>
        <w:t xml:space="preserve">(bet. </w:t>
      </w:r>
      <w:r w:rsidRPr="00895D1A">
        <w:rPr>
          <w:color w:val="000000" w:themeColor="text1"/>
        </w:rPr>
        <w:t>2019/20:NU16 s.</w:t>
      </w:r>
      <w:r>
        <w:rPr>
          <w:color w:val="000000" w:themeColor="text1"/>
        </w:rPr>
        <w:t> </w:t>
      </w:r>
      <w:r w:rsidRPr="00895D1A">
        <w:rPr>
          <w:color w:val="000000" w:themeColor="text1"/>
        </w:rPr>
        <w:t>15).</w:t>
      </w:r>
      <w:r w:rsidRPr="00895D1A" w:rsidDel="00576944">
        <w:rPr>
          <w:color w:val="000000" w:themeColor="text1"/>
        </w:rPr>
        <w:t xml:space="preserve"> </w:t>
      </w:r>
      <w:r>
        <w:rPr>
          <w:color w:val="000000" w:themeColor="text1"/>
        </w:rPr>
        <w:t xml:space="preserve">I skrivelsen </w:t>
      </w:r>
      <w:r w:rsidRPr="009F27C3">
        <w:rPr>
          <w:color w:val="000000" w:themeColor="text1"/>
        </w:rPr>
        <w:t>En förenklingspolitik för stärkt kon</w:t>
      </w:r>
      <w:r>
        <w:rPr>
          <w:color w:val="000000" w:themeColor="text1"/>
        </w:rPr>
        <w:softHyphen/>
      </w:r>
      <w:r w:rsidRPr="009F27C3">
        <w:rPr>
          <w:color w:val="000000" w:themeColor="text1"/>
        </w:rPr>
        <w:t>kurrenskraft, tillväxt och innovationsförmåga</w:t>
      </w:r>
      <w:r>
        <w:rPr>
          <w:color w:val="000000" w:themeColor="text1"/>
        </w:rPr>
        <w:t xml:space="preserve"> (s</w:t>
      </w:r>
      <w:r w:rsidRPr="009F27C3">
        <w:rPr>
          <w:color w:val="000000" w:themeColor="text1"/>
        </w:rPr>
        <w:t>kr. 2021/22:3</w:t>
      </w:r>
      <w:r>
        <w:rPr>
          <w:color w:val="000000" w:themeColor="text1"/>
        </w:rPr>
        <w:t xml:space="preserve">) redovisade regeringen nya mål för förenklingspolitiken. </w:t>
      </w:r>
      <w:r>
        <w:t>I skrivelsen anges att rege</w:t>
      </w:r>
      <w:r>
        <w:softHyphen/>
        <w:t>ringen överväger vilka åtgärder som kan vidtas för att underlätta kommu</w:t>
      </w:r>
      <w:r>
        <w:softHyphen/>
        <w:t>nernas möjligheter att ansluta till Serverat. Under året förändrades anslut</w:t>
      </w:r>
      <w:r>
        <w:softHyphen/>
        <w:t>ningskraven för kommuner till Serverat. Detta möjliggör för fler kommuner att ansluta sig till Serverat och därmed att bli valbara i check</w:t>
      </w:r>
      <w:r>
        <w:softHyphen/>
        <w:t xml:space="preserve">listorna för att starta verksamhet i vissa branscher. I mars 2022 hade antalet kommuner som är anslutna till Serverat ökat till 78 från 71 i maj 2021. Regeringen anser att de förändrade anslutningskraven för kommuner till Serverat skapar förutsättningar för fler kommuner att ansluta till Serverat. </w:t>
      </w:r>
      <w:r w:rsidRPr="00DF608A">
        <w:t>I budgetproposition</w:t>
      </w:r>
      <w:r>
        <w:t>en</w:t>
      </w:r>
      <w:r w:rsidRPr="00DF608A">
        <w:t xml:space="preserve"> för 2023 (prop. 2022/23:1 utg</w:t>
      </w:r>
      <w:r w:rsidR="006D6E5A">
        <w:t>.omr.</w:t>
      </w:r>
      <w:r w:rsidRPr="00DF608A">
        <w:t xml:space="preserve"> 24 avsnitt 3.3.1 s. 2</w:t>
      </w:r>
      <w:r>
        <w:t>4)</w:t>
      </w:r>
      <w:r w:rsidRPr="00DF608A">
        <w:t xml:space="preserve"> redovisade regeringen </w:t>
      </w:r>
      <w:r>
        <w:t xml:space="preserve">dessa </w:t>
      </w:r>
      <w:r w:rsidRPr="00DF608A">
        <w:t>åtgärder och ans</w:t>
      </w:r>
      <w:r>
        <w:t>åg</w:t>
      </w:r>
      <w:r w:rsidRPr="00DF608A">
        <w:t xml:space="preserve"> </w:t>
      </w:r>
      <w:r>
        <w:t>därmed att till</w:t>
      </w:r>
      <w:r>
        <w:softHyphen/>
        <w:t xml:space="preserve">kännagivandet är slutbehandlat. </w:t>
      </w:r>
      <w:r w:rsidRPr="009C79D5">
        <w:t>Punkten</w:t>
      </w:r>
      <w:r>
        <w:t xml:space="preserve"> är slutbehandlad.</w:t>
      </w:r>
    </w:p>
    <w:p w14:paraId="342875D8" w14:textId="657C8733" w:rsidR="0019748F" w:rsidRDefault="0019748F" w:rsidP="0019748F">
      <w:pPr>
        <w:pStyle w:val="Brdtextmedindrag"/>
      </w:pPr>
      <w:bookmarkStart w:id="404" w:name="_Hlk124349609"/>
      <w:r>
        <w:t xml:space="preserve">Punkt 4 om </w:t>
      </w:r>
      <w:r>
        <w:rPr>
          <w:i/>
          <w:iCs/>
        </w:rPr>
        <w:t>d</w:t>
      </w:r>
      <w:r w:rsidRPr="00570C2A">
        <w:rPr>
          <w:i/>
          <w:iCs/>
        </w:rPr>
        <w:t>igital samverkan</w:t>
      </w:r>
      <w:r>
        <w:t>*</w:t>
      </w:r>
      <w:r w:rsidRPr="007155A2">
        <w:t>:</w:t>
      </w:r>
      <w:r>
        <w:t xml:space="preserve"> Riksdagen har tillkännagett för rege</w:t>
      </w:r>
      <w:r>
        <w:softHyphen/>
        <w:t>ringen att regeringen bör vidta ytterligare åtgärder för att förenkla före</w:t>
      </w:r>
      <w:r>
        <w:softHyphen/>
        <w:t>tagandet och öka den digitala samverkan mellan myndigheter</w:t>
      </w:r>
      <w:r w:rsidDel="006A2907">
        <w:t xml:space="preserve"> </w:t>
      </w:r>
      <w:r>
        <w:t>(bet. 2019/20:NU16 s. 15). Myndigheterna samarbetar om förenkling för före</w:t>
      </w:r>
      <w:r>
        <w:softHyphen/>
        <w:t>tag bl.a. inom ramen för myndighetssamarbetet Starta och driva företag, där verksamt.se är en del. Genom budgetpropositionen för 2022 (prop. 2021/22:1 utg</w:t>
      </w:r>
      <w:r w:rsidR="006D6E5A">
        <w:t>.omr.</w:t>
      </w:r>
      <w:r>
        <w:t xml:space="preserve"> 24) förstärktes finansieringen av verksamt.se med 15 miljoner kronor. Ett antal</w:t>
      </w:r>
      <w:r w:rsidRPr="003A7E67">
        <w:t xml:space="preserve"> myndigheter omfattas av förordningen (2018:1264) om digitalt in</w:t>
      </w:r>
      <w:r>
        <w:softHyphen/>
      </w:r>
      <w:r w:rsidRPr="003A7E67">
        <w:t>hämtande av uppgifter från företag.</w:t>
      </w:r>
      <w:r>
        <w:t xml:space="preserve"> </w:t>
      </w:r>
      <w:r>
        <w:rPr>
          <w:color w:val="000000" w:themeColor="text1"/>
        </w:rPr>
        <w:t xml:space="preserve">I skrivelsen </w:t>
      </w:r>
      <w:r w:rsidRPr="009F27C3">
        <w:rPr>
          <w:color w:val="000000" w:themeColor="text1"/>
        </w:rPr>
        <w:t>En förenklingspolitik för stärkt konkurrenskraft, tillväxt och innovations</w:t>
      </w:r>
      <w:r>
        <w:rPr>
          <w:color w:val="000000" w:themeColor="text1"/>
        </w:rPr>
        <w:softHyphen/>
      </w:r>
      <w:r w:rsidRPr="009F27C3">
        <w:rPr>
          <w:color w:val="000000" w:themeColor="text1"/>
        </w:rPr>
        <w:t>förmåga</w:t>
      </w:r>
      <w:r>
        <w:rPr>
          <w:color w:val="000000" w:themeColor="text1"/>
        </w:rPr>
        <w:t xml:space="preserve"> (s</w:t>
      </w:r>
      <w:r w:rsidRPr="009F27C3">
        <w:rPr>
          <w:color w:val="000000" w:themeColor="text1"/>
        </w:rPr>
        <w:t>kr. 2021/22:3</w:t>
      </w:r>
      <w:r>
        <w:rPr>
          <w:color w:val="000000" w:themeColor="text1"/>
        </w:rPr>
        <w:t>) redovisade regeringen nya mål för förenklings</w:t>
      </w:r>
      <w:r>
        <w:rPr>
          <w:color w:val="000000" w:themeColor="text1"/>
        </w:rPr>
        <w:softHyphen/>
        <w:t xml:space="preserve">politiken. </w:t>
      </w:r>
      <w:r>
        <w:t>Skrivelsen utgör grund för överväganden om ett uppdrag rörande uppföljning av förord</w:t>
      </w:r>
      <w:r>
        <w:softHyphen/>
        <w:t xml:space="preserve">ningen om digitalt </w:t>
      </w:r>
      <w:r w:rsidRPr="003A7E67">
        <w:t>inhämtande av uppgifter från företag</w:t>
      </w:r>
      <w:r>
        <w:t>. Statskontoret slutredovisade i maj 2022 sitt uppdrag att utveckla en metod för uppföljning av det nya förenklingspolitiska målet om digitalisering av företagens kontakter med det offentliga. Vidare gav regeringen den 18 augusti 2022 Statskontoret i uppdrag att följa upp hur långt berörda myndigheter kommit i tillämpningen av förordningen (2018:1264) om digitalt inhämtande av uppgifter från företagen. Stats</w:t>
      </w:r>
      <w:r>
        <w:softHyphen/>
        <w:t>kontoret ska redovisa uppdraget senast den 30 april 2023. Punkten är inte slutbehandlad.</w:t>
      </w:r>
    </w:p>
    <w:p w14:paraId="0F3DAF1F" w14:textId="706B464A" w:rsidR="0019748F" w:rsidRDefault="0019748F" w:rsidP="0019748F">
      <w:pPr>
        <w:pStyle w:val="Brdtextmedindrag"/>
      </w:pPr>
      <w:bookmarkStart w:id="405" w:name="_Hlk126317802"/>
      <w:bookmarkEnd w:id="404"/>
      <w:r>
        <w:t xml:space="preserve">Punkt 7 om </w:t>
      </w:r>
      <w:r w:rsidRPr="0036026B">
        <w:rPr>
          <w:i/>
          <w:iCs/>
        </w:rPr>
        <w:t>solnedgångsklausul*</w:t>
      </w:r>
      <w:r w:rsidRPr="00280AE5">
        <w:t>:</w:t>
      </w:r>
      <w:r>
        <w:rPr>
          <w:i/>
          <w:iCs/>
        </w:rPr>
        <w:t xml:space="preserve"> </w:t>
      </w:r>
      <w:r w:rsidRPr="00501C90">
        <w:t>Riksdagen har tillkännagett för rege</w:t>
      </w:r>
      <w:r w:rsidRPr="00501C90">
        <w:softHyphen/>
        <w:t>ringen det som utskottet anför om att regeringen bör pröva att använda solnedgångsklausuler då nya lagar och regler införs (bet. 2019/20:NU16 s. 32). Regeringen bedömde i skri</w:t>
      </w:r>
      <w:r w:rsidRPr="00501C90">
        <w:softHyphen/>
        <w:t>velsen En förenklingspolitik för stärkt konkurrenskraft, tillväxt och inno</w:t>
      </w:r>
      <w:r w:rsidRPr="00501C90">
        <w:softHyphen/>
        <w:t>vationsförmåga (skr. 2021/22:3) att det är mer lämpligt att hantera frågan om utvärderingar av regler på annat sätt än genom generella och auto</w:t>
      </w:r>
      <w:r w:rsidRPr="00501C90">
        <w:softHyphen/>
        <w:t>matiska solnedgångsklausuler, men på ett sätt som möter de grund</w:t>
      </w:r>
      <w:r w:rsidRPr="00501C90">
        <w:softHyphen/>
        <w:t>läggande behoven av mer systematiska ex post-utvärderingar av relevanta regler. Vidare anfördes att regeringen överväger vilka ytterligare åtgärder som bör vidtas, t.ex. genom en vidareutveckling av konsekvensutred</w:t>
      </w:r>
      <w:r w:rsidRPr="00501C90">
        <w:softHyphen/>
        <w:t xml:space="preserve">ningarna. Tillkännagivandet bedömdes vara slutbehandlat. Riksdagen instämde inte i bedömningen att tillkännagivandet var slutbehandlat och riktade samtidigt ett nytt tillkännagivande till regeringen i frågan (bet. 2021/22:NU16 punkt 16, rskr. 2021/22:191, se </w:t>
      </w:r>
      <w:r w:rsidR="003C69F2">
        <w:t>K</w:t>
      </w:r>
      <w:r w:rsidRPr="00501C90">
        <w:t>N 4</w:t>
      </w:r>
      <w:r w:rsidR="003C69F2">
        <w:t>2</w:t>
      </w:r>
      <w:r w:rsidRPr="00501C90">
        <w:t>). Punkten står därför åter som öppen. Det övervägs fortsatt inom Regeringskansliet vilka eventuella åtgärder</w:t>
      </w:r>
      <w:r>
        <w:t xml:space="preserve"> </w:t>
      </w:r>
      <w:r w:rsidRPr="00501C90">
        <w:t>som skulle kunna göras i t ex. bestämmelserna om konsekvensutredningar för att förtydliga när och hur olika regler ska utvärderas efter att de beslutats. Punkten är inte slutbehandlad.</w:t>
      </w:r>
      <w:r>
        <w:t xml:space="preserve"> </w:t>
      </w:r>
    </w:p>
    <w:bookmarkEnd w:id="405"/>
    <w:p w14:paraId="16A31DC6" w14:textId="77777777" w:rsidR="0019748F" w:rsidRDefault="0019748F" w:rsidP="0019748F">
      <w:pPr>
        <w:pStyle w:val="Brdtextmedindrag"/>
      </w:pPr>
      <w:r>
        <w:t>Följande punkter är inte slutbehandlade: 4 och 7.</w:t>
      </w:r>
    </w:p>
    <w:p w14:paraId="0AB9F692" w14:textId="00A167E8" w:rsidR="0019748F" w:rsidRPr="00EB4F83" w:rsidRDefault="0019748F" w:rsidP="0019748F">
      <w:pPr>
        <w:pStyle w:val="Rubrik5utannumrering"/>
      </w:pPr>
      <w:r>
        <w:t>2</w:t>
      </w:r>
      <w:r w:rsidR="00FB34BE">
        <w:t>5</w:t>
      </w:r>
      <w:r>
        <w:t xml:space="preserve">. Rskr. 2019/20:353 </w:t>
      </w:r>
    </w:p>
    <w:p w14:paraId="1B34F703" w14:textId="77777777" w:rsidR="0019748F" w:rsidRDefault="0019748F" w:rsidP="0019748F">
      <w:pPr>
        <w:pStyle w:val="Brdtext"/>
        <w:jc w:val="left"/>
      </w:pPr>
      <w:r>
        <w:t>Extra ändringsbudget för 2020 – Förstärkt stöd till välfärd och företag, insatser mot smittspridning och andra åtgärder med anledning av corona</w:t>
      </w:r>
      <w:r>
        <w:softHyphen/>
        <w:t>viruset</w:t>
      </w:r>
    </w:p>
    <w:p w14:paraId="59F4FBDD" w14:textId="364B939A" w:rsidR="0019748F" w:rsidRDefault="0019748F" w:rsidP="0019748F">
      <w:pPr>
        <w:pStyle w:val="Brdtext"/>
        <w:jc w:val="left"/>
        <w:rPr>
          <w:color w:val="000000" w:themeColor="text1"/>
        </w:rPr>
      </w:pPr>
      <w:r w:rsidRPr="00895D1A">
        <w:rPr>
          <w:color w:val="000000" w:themeColor="text1"/>
        </w:rPr>
        <w:t xml:space="preserve">Prop. 2019/20:181, bet. 2019/20:FiU61 </w:t>
      </w:r>
    </w:p>
    <w:p w14:paraId="266F3BF5" w14:textId="77777777" w:rsidR="0019748F" w:rsidRPr="004309F3" w:rsidRDefault="0019748F" w:rsidP="0019748F">
      <w:pPr>
        <w:pStyle w:val="Brdtext"/>
        <w:jc w:val="left"/>
      </w:pPr>
      <w:r>
        <w:t>Tidigare redovisad, se skr. 2020/21:75 (N 45)</w:t>
      </w:r>
      <w:r w:rsidRPr="00966691">
        <w:rPr>
          <w:color w:val="000000" w:themeColor="text1"/>
        </w:rPr>
        <w:t xml:space="preserve"> </w:t>
      </w:r>
      <w:r>
        <w:rPr>
          <w:color w:val="000000" w:themeColor="text1"/>
        </w:rPr>
        <w:t xml:space="preserve">och </w:t>
      </w:r>
      <w:r w:rsidRPr="00FD4D99">
        <w:rPr>
          <w:color w:val="000000" w:themeColor="text1"/>
        </w:rPr>
        <w:t>2021/22:75 (N 33)</w:t>
      </w:r>
      <w:r>
        <w:t>.</w:t>
      </w:r>
    </w:p>
    <w:p w14:paraId="145BE459" w14:textId="5E74664A" w:rsidR="0019748F" w:rsidRPr="00621838" w:rsidRDefault="0019748F" w:rsidP="0019748F">
      <w:pPr>
        <w:pStyle w:val="Brdtext"/>
        <w:jc w:val="left"/>
      </w:pPr>
      <w:r>
        <w:t xml:space="preserve">Skrivelsen är inte slutbehandlad. </w:t>
      </w:r>
    </w:p>
    <w:p w14:paraId="2453E29B" w14:textId="77777777" w:rsidR="0019748F" w:rsidRDefault="0019748F" w:rsidP="0019748F">
      <w:pPr>
        <w:pStyle w:val="Brdtextmedindrag"/>
      </w:pPr>
    </w:p>
    <w:p w14:paraId="41291798" w14:textId="77777777" w:rsidR="0019748F" w:rsidRDefault="0019748F" w:rsidP="0019748F">
      <w:pPr>
        <w:pStyle w:val="Brdtextmedindrag"/>
        <w:ind w:firstLine="0"/>
        <w:rPr>
          <w:i/>
          <w:iCs/>
        </w:rPr>
      </w:pPr>
      <w:r>
        <w:rPr>
          <w:i/>
          <w:iCs/>
        </w:rPr>
        <w:t>Om ä</w:t>
      </w:r>
      <w:r w:rsidRPr="00B150C6">
        <w:rPr>
          <w:i/>
          <w:iCs/>
        </w:rPr>
        <w:t>ndringar i statens budget</w:t>
      </w:r>
      <w:r>
        <w:rPr>
          <w:i/>
          <w:iCs/>
        </w:rPr>
        <w:t xml:space="preserve"> för 2020</w:t>
      </w:r>
      <w:r w:rsidRPr="00BD5F51">
        <w:t>:</w:t>
      </w:r>
    </w:p>
    <w:p w14:paraId="607B0067" w14:textId="77777777" w:rsidR="0019748F" w:rsidRDefault="0019748F" w:rsidP="0019748F">
      <w:pPr>
        <w:pStyle w:val="Brdtextmedindrag"/>
      </w:pPr>
      <w:r>
        <w:rPr>
          <w:i/>
          <w:iCs/>
        </w:rPr>
        <w:t>Om u</w:t>
      </w:r>
      <w:r w:rsidRPr="001D788B">
        <w:rPr>
          <w:i/>
          <w:iCs/>
        </w:rPr>
        <w:t>tvärdering av stöd till näringslivet</w:t>
      </w:r>
      <w:r>
        <w:rPr>
          <w:i/>
          <w:iCs/>
        </w:rPr>
        <w:t>*</w:t>
      </w:r>
      <w:r w:rsidRPr="0057745A">
        <w:t>:</w:t>
      </w:r>
      <w:r>
        <w:t xml:space="preserve"> </w:t>
      </w:r>
      <w:r w:rsidRPr="007D20CF">
        <w:t xml:space="preserve">Riksdagen </w:t>
      </w:r>
      <w:r>
        <w:t xml:space="preserve">har tillkännagett för regeringen </w:t>
      </w:r>
      <w:r w:rsidRPr="007D20CF">
        <w:t>att regeringen skyndsamt och fortlöpande bör granska stöd</w:t>
      </w:r>
      <w:r>
        <w:softHyphen/>
      </w:r>
      <w:r w:rsidRPr="007D20CF">
        <w:t>åtgärdernas sammanlagda påverkan på företagen</w:t>
      </w:r>
      <w:r>
        <w:t xml:space="preserve"> </w:t>
      </w:r>
      <w:r w:rsidRPr="00621CE5">
        <w:t>och återkomma till riks</w:t>
      </w:r>
      <w:r>
        <w:softHyphen/>
      </w:r>
      <w:r w:rsidRPr="00621CE5">
        <w:t>dagen med förslag på åtgärder som särskilt stärker de enskilda närings</w:t>
      </w:r>
      <w:r>
        <w:softHyphen/>
      </w:r>
      <w:r w:rsidRPr="00621CE5">
        <w:t>idkarnas möjligheter att överbrygga konsekvenserna av covid-19</w:t>
      </w:r>
      <w:r>
        <w:t xml:space="preserve"> (bet. 2019/20:FiU61 s. 20 f.). </w:t>
      </w:r>
      <w:r w:rsidRPr="00621CE5">
        <w:t xml:space="preserve">Regeringen </w:t>
      </w:r>
      <w:r>
        <w:t xml:space="preserve">föreslog </w:t>
      </w:r>
      <w:r w:rsidRPr="00621CE5">
        <w:t>i propositionen Extra änd</w:t>
      </w:r>
      <w:r>
        <w:softHyphen/>
      </w:r>
      <w:r w:rsidRPr="00621CE5">
        <w:t>rings</w:t>
      </w:r>
      <w:r>
        <w:softHyphen/>
      </w:r>
      <w:r w:rsidRPr="00621CE5">
        <w:t>budget för 2020 – Förlängda och förstärkta stöd och ersättningar med anledning av coronaviruset (prop. 2020/21:4) att ett nytt ekono</w:t>
      </w:r>
      <w:r>
        <w:softHyphen/>
      </w:r>
      <w:r w:rsidRPr="00621CE5">
        <w:t>miskt stöd till enskilda näringsidkare vars nettoomsättning minskat i större omfatt</w:t>
      </w:r>
      <w:r>
        <w:softHyphen/>
      </w:r>
      <w:r w:rsidRPr="00621CE5">
        <w:t xml:space="preserve">ning till följd av spridningen av covid-19 införs. </w:t>
      </w:r>
    </w:p>
    <w:p w14:paraId="69CB559E" w14:textId="77777777" w:rsidR="0019748F" w:rsidRDefault="0019748F" w:rsidP="0019748F">
      <w:pPr>
        <w:pStyle w:val="Brdtextmedindrag"/>
      </w:pPr>
      <w:r>
        <w:t>S</w:t>
      </w:r>
      <w:r w:rsidRPr="001E52D1">
        <w:t xml:space="preserve">tödet är en av de åtgärder som regeringen </w:t>
      </w:r>
      <w:r>
        <w:t>vidtagit</w:t>
      </w:r>
      <w:r w:rsidRPr="001E52D1">
        <w:t xml:space="preserve"> i enlighet med riks</w:t>
      </w:r>
      <w:r>
        <w:softHyphen/>
      </w:r>
      <w:r w:rsidRPr="001E52D1">
        <w:t>dagens tillkännagivande</w:t>
      </w:r>
      <w:r>
        <w:t>.</w:t>
      </w:r>
      <w:r w:rsidRPr="001E52D1">
        <w:t xml:space="preserve"> </w:t>
      </w:r>
      <w:r>
        <w:t>Regeringen beslutade den 17 december 2020 regleringsbrev för Myndigheten för tillväxtpolitiska utvärderingar och analyser (Tillväxtanalys). I regleringsbrevet ges myndigheten i uppdrag att påbörja en strukturerad uppföljning och utvärdering av stödens samman</w:t>
      </w:r>
      <w:r>
        <w:softHyphen/>
        <w:t>lagda effekter på företagen. Uppdraget har delredovisats i juni och decem</w:t>
      </w:r>
      <w:r>
        <w:softHyphen/>
        <w:t xml:space="preserve">ber 2021 samt april och oktober 2022 (se prop. 2021/22:1 </w:t>
      </w:r>
      <w:r w:rsidRPr="00922DAC">
        <w:t>Förslag till statens budget, finansplan m.m.</w:t>
      </w:r>
      <w:r>
        <w:t xml:space="preserve"> avsnitt 6.7 och prop. 2022/23:1 Förslag till statens budget, finansplan m.m. avsnitt 6.7). </w:t>
      </w:r>
      <w:r w:rsidRPr="00791FF6">
        <w:t>T</w:t>
      </w:r>
      <w:r>
        <w:t>illväxtanalys</w:t>
      </w:r>
      <w:r w:rsidRPr="00791FF6">
        <w:t xml:space="preserve"> inkom med en slutredovisning </w:t>
      </w:r>
      <w:r>
        <w:t xml:space="preserve">av uppdraget </w:t>
      </w:r>
      <w:r w:rsidRPr="00791FF6">
        <w:t xml:space="preserve">den </w:t>
      </w:r>
      <w:r>
        <w:t>21 december 2022</w:t>
      </w:r>
      <w:r w:rsidRPr="00791FF6">
        <w:t>.</w:t>
      </w:r>
      <w:r>
        <w:t xml:space="preserve"> R</w:t>
      </w:r>
      <w:r w:rsidRPr="00791FF6">
        <w:t xml:space="preserve">egeringen avser återkomma till riksdagen i </w:t>
      </w:r>
      <w:r>
        <w:t xml:space="preserve">budgetpropostitionen för </w:t>
      </w:r>
      <w:r w:rsidRPr="00791FF6">
        <w:t>2024 med en redovis</w:t>
      </w:r>
      <w:r>
        <w:softHyphen/>
      </w:r>
      <w:r w:rsidRPr="00791FF6">
        <w:t xml:space="preserve">ning av </w:t>
      </w:r>
      <w:r>
        <w:t>innehållet i slutrapporten. Punkten är inte slutbehandlad.</w:t>
      </w:r>
    </w:p>
    <w:p w14:paraId="754350FC" w14:textId="77777777" w:rsidR="00552851" w:rsidRDefault="00552851" w:rsidP="00552851">
      <w:pPr>
        <w:pStyle w:val="Rubrik3utannumrering"/>
      </w:pPr>
      <w:r>
        <w:t>Nyare riksmöten</w:t>
      </w:r>
    </w:p>
    <w:p w14:paraId="3286DA1F" w14:textId="77777777" w:rsidR="00552851" w:rsidRDefault="00552851" w:rsidP="00552851">
      <w:pPr>
        <w:pStyle w:val="Rubrik4utannumrering"/>
        <w:spacing w:before="0"/>
      </w:pPr>
      <w:r>
        <w:t>Riksmötet 2020/21</w:t>
      </w:r>
    </w:p>
    <w:p w14:paraId="7A6A936D" w14:textId="750DE454" w:rsidR="00552851" w:rsidRDefault="00552851" w:rsidP="00552851">
      <w:pPr>
        <w:pStyle w:val="Rubrik5utannumrering"/>
        <w:spacing w:before="0"/>
        <w:rPr>
          <w:i w:val="0"/>
        </w:rPr>
      </w:pPr>
      <w:r>
        <w:t>2</w:t>
      </w:r>
      <w:r w:rsidR="00FB34BE">
        <w:t>6</w:t>
      </w:r>
      <w:r>
        <w:t xml:space="preserve">. </w:t>
      </w:r>
      <w:r w:rsidRPr="00F90163">
        <w:t xml:space="preserve">Rskr. </w:t>
      </w:r>
      <w:r>
        <w:t>2020/21:83</w:t>
      </w:r>
    </w:p>
    <w:p w14:paraId="65A6B754" w14:textId="77777777" w:rsidR="00552851" w:rsidRDefault="00552851" w:rsidP="00552851">
      <w:pPr>
        <w:pStyle w:val="Brdtext"/>
        <w:jc w:val="left"/>
      </w:pPr>
      <w:r>
        <w:t>Riksrevisionens rapport om statliga åtgärder för fler miljöbilar</w:t>
      </w:r>
    </w:p>
    <w:p w14:paraId="47D3FFBC" w14:textId="77777777" w:rsidR="00552851" w:rsidRDefault="00552851" w:rsidP="00552851">
      <w:pPr>
        <w:pStyle w:val="Brdtext"/>
        <w:jc w:val="left"/>
      </w:pPr>
      <w:r>
        <w:t>Skr. 2020/21:170, bet. 2020/21:MJU3</w:t>
      </w:r>
    </w:p>
    <w:p w14:paraId="2B06B08E" w14:textId="77777777" w:rsidR="00552851" w:rsidRDefault="00552851" w:rsidP="00552851">
      <w:pPr>
        <w:pStyle w:val="Brdtext"/>
        <w:jc w:val="left"/>
      </w:pPr>
      <w:r>
        <w:t>Tidigare redovisad, se skr. 2020/21:75 (M 28) och 2021/22:75 (M 20).</w:t>
      </w:r>
    </w:p>
    <w:p w14:paraId="3AB00896" w14:textId="240A41B2" w:rsidR="00552851" w:rsidRDefault="00552851" w:rsidP="00552851">
      <w:pPr>
        <w:pStyle w:val="Brdtext"/>
        <w:jc w:val="left"/>
      </w:pPr>
      <w:r>
        <w:t>Skrivelsen är inte slutbehandlad.</w:t>
      </w:r>
      <w:r w:rsidR="00C43F8D">
        <w:t xml:space="preserve"> </w:t>
      </w:r>
    </w:p>
    <w:p w14:paraId="0E462389" w14:textId="77777777" w:rsidR="00552851" w:rsidRDefault="00552851" w:rsidP="00552851">
      <w:pPr>
        <w:pStyle w:val="Brdtextmedindrag"/>
      </w:pPr>
    </w:p>
    <w:p w14:paraId="33CDE55C" w14:textId="77777777" w:rsidR="00552851" w:rsidRDefault="00552851" w:rsidP="00552851">
      <w:pPr>
        <w:pStyle w:val="Brdtext"/>
      </w:pPr>
      <w:r>
        <w:t xml:space="preserve">Punkt 2 om </w:t>
      </w:r>
      <w:r>
        <w:rPr>
          <w:i/>
          <w:iCs/>
        </w:rPr>
        <w:t>export av miljöbilar*</w:t>
      </w:r>
      <w:r>
        <w:t>: Riksdagen har tillkännagett för rege</w:t>
      </w:r>
      <w:r>
        <w:softHyphen/>
        <w:t>ringen det som utskottet anför om att regeringen skyndsamt ska åtgärda problemet med export av miljöbilar (bet. 2020/21:MJU3 s. 15 f.).</w:t>
      </w:r>
    </w:p>
    <w:p w14:paraId="7CE4C2CD" w14:textId="77777777" w:rsidR="00552851" w:rsidRPr="0002102B" w:rsidRDefault="00552851" w:rsidP="00552851">
      <w:pPr>
        <w:pStyle w:val="Brdtextmedindrag"/>
      </w:pPr>
      <w:r w:rsidRPr="00144A42">
        <w:t xml:space="preserve">I syfte att motverka export från Sverige av subventionerade miljöbilar har Miljödepartementet remitterat </w:t>
      </w:r>
      <w:r>
        <w:t>en promemoria (Klimatbonusbilar ska vara registrerade i fem år, M2020/01180) med</w:t>
      </w:r>
      <w:r w:rsidRPr="00144A42">
        <w:t xml:space="preserve"> ett förslag om att mottagare av bidrag vid köp av miljöbil, i form av klimatbonus, ska bli åter</w:t>
      </w:r>
      <w:r>
        <w:softHyphen/>
      </w:r>
      <w:r w:rsidRPr="00144A42">
        <w:t xml:space="preserve">betalningsskyldig av bidraget om bilen exporteras inom fem år. </w:t>
      </w:r>
      <w:r w:rsidRPr="0002102B">
        <w:t>Remiss</w:t>
      </w:r>
      <w:r w:rsidRPr="0002102B">
        <w:softHyphen/>
        <w:t>tiden</w:t>
      </w:r>
      <w:r w:rsidRPr="00144A42">
        <w:t xml:space="preserve"> löpte ut den 23 november 2020. </w:t>
      </w:r>
    </w:p>
    <w:p w14:paraId="6F121E24" w14:textId="2A8BA0B7" w:rsidR="00552851" w:rsidRPr="0002102B" w:rsidRDefault="00552851" w:rsidP="00552851">
      <w:pPr>
        <w:pStyle w:val="Brdtextmedindrag"/>
      </w:pPr>
      <w:r w:rsidRPr="0002102B">
        <w:t>I budgetpropositionen för 2023 (prop. 2022/23:1, utg.omr. 20, s. 91) aviseras att klimatbonusen ska avvecklas i samband med att propositionen lämnas till riksdagen, det vill säga senast den 8 november 2022. Klimat</w:t>
      </w:r>
      <w:r w:rsidRPr="0002102B">
        <w:softHyphen/>
        <w:t xml:space="preserve">bonusen fasas ut helt under 2023 och 2024. </w:t>
      </w:r>
      <w:r>
        <w:t>Med anledning av att klimat</w:t>
      </w:r>
      <w:r>
        <w:softHyphen/>
        <w:t>bonusen ska avvecklas behöver</w:t>
      </w:r>
      <w:r w:rsidRPr="0002102B">
        <w:t xml:space="preserve"> </w:t>
      </w:r>
      <w:r>
        <w:t>n</w:t>
      </w:r>
      <w:r w:rsidRPr="0002102B">
        <w:t xml:space="preserve">ågra åtgärder för att hindra exporten av subventionerade miljöbilar således inte vidtas. </w:t>
      </w:r>
    </w:p>
    <w:p w14:paraId="251B4C08" w14:textId="77777777" w:rsidR="00552851" w:rsidRDefault="00552851" w:rsidP="00552851">
      <w:pPr>
        <w:pStyle w:val="Brdtextmedindrag"/>
      </w:pPr>
      <w:r w:rsidRPr="0002102B">
        <w:t>Punkten är</w:t>
      </w:r>
      <w:r w:rsidRPr="00144A42">
        <w:t xml:space="preserve"> </w:t>
      </w:r>
      <w:r>
        <w:t xml:space="preserve">inte </w:t>
      </w:r>
      <w:r w:rsidRPr="00144A42">
        <w:t>slutbehandlad.</w:t>
      </w:r>
    </w:p>
    <w:p w14:paraId="2340999D" w14:textId="04B6E797" w:rsidR="00552851" w:rsidRPr="00424F2B" w:rsidRDefault="00552851" w:rsidP="00552851">
      <w:pPr>
        <w:pStyle w:val="Rubrik5utannumrering"/>
        <w:rPr>
          <w:i w:val="0"/>
        </w:rPr>
      </w:pPr>
      <w:r>
        <w:t>2</w:t>
      </w:r>
      <w:r w:rsidR="00FB34BE">
        <w:t>7</w:t>
      </w:r>
      <w:r w:rsidRPr="00424F2B">
        <w:t>. Rskr. 2020/21:</w:t>
      </w:r>
      <w:r>
        <w:t>143</w:t>
      </w:r>
    </w:p>
    <w:p w14:paraId="0051D330" w14:textId="77777777" w:rsidR="00552851" w:rsidRPr="00E02138" w:rsidRDefault="00552851" w:rsidP="00552851">
      <w:pPr>
        <w:pStyle w:val="Brdtext"/>
        <w:jc w:val="left"/>
      </w:pPr>
      <w:r w:rsidRPr="00E02138">
        <w:t xml:space="preserve">Utgiftsområde </w:t>
      </w:r>
      <w:r>
        <w:t>20 Allmän miljö- och naturvård</w:t>
      </w:r>
    </w:p>
    <w:p w14:paraId="5E1F7FEC" w14:textId="77777777" w:rsidR="00552851" w:rsidRDefault="00552851" w:rsidP="00552851">
      <w:pPr>
        <w:pStyle w:val="Brdtext"/>
        <w:jc w:val="left"/>
      </w:pPr>
      <w:r>
        <w:t>Prop. 2020/21:1, bet. 2020/21:MJU1</w:t>
      </w:r>
    </w:p>
    <w:p w14:paraId="797B765F" w14:textId="77777777" w:rsidR="00552851" w:rsidRDefault="00552851" w:rsidP="00552851">
      <w:pPr>
        <w:pStyle w:val="Brdtext"/>
        <w:jc w:val="left"/>
      </w:pPr>
      <w:r>
        <w:t>Tidigare redovisad, se skr. 2020/21:75 (M 33) och 2021/22:75 (M 21).</w:t>
      </w:r>
    </w:p>
    <w:p w14:paraId="1079097C" w14:textId="237367EA" w:rsidR="00552851" w:rsidRDefault="00552851" w:rsidP="00552851">
      <w:pPr>
        <w:pStyle w:val="Brdtext"/>
        <w:jc w:val="left"/>
      </w:pPr>
      <w:r>
        <w:t>Skrivelsen är slutbehandlad.</w:t>
      </w:r>
      <w:r w:rsidR="00C43F8D">
        <w:t xml:space="preserve"> </w:t>
      </w:r>
    </w:p>
    <w:p w14:paraId="0E6D8DFA" w14:textId="77777777" w:rsidR="00552851" w:rsidRDefault="00552851" w:rsidP="00552851">
      <w:pPr>
        <w:pStyle w:val="Brdtextmedindrag"/>
      </w:pPr>
    </w:p>
    <w:p w14:paraId="55F5146D" w14:textId="77021278" w:rsidR="00552851" w:rsidRDefault="00552851" w:rsidP="006E4725">
      <w:pPr>
        <w:pStyle w:val="Brdtext"/>
      </w:pPr>
      <w:r w:rsidRPr="00144A42">
        <w:t>Punkt 2 om</w:t>
      </w:r>
      <w:r w:rsidRPr="00144A42">
        <w:rPr>
          <w:i/>
          <w:iCs/>
        </w:rPr>
        <w:t xml:space="preserve"> </w:t>
      </w:r>
      <w:r w:rsidR="00231FE7">
        <w:rPr>
          <w:i/>
          <w:iCs/>
        </w:rPr>
        <w:t>bo</w:t>
      </w:r>
      <w:r w:rsidRPr="00144A42">
        <w:rPr>
          <w:i/>
          <w:iCs/>
        </w:rPr>
        <w:t>rttagning av utsläppsenheter under EU:s ansvarsför</w:t>
      </w:r>
      <w:r w:rsidRPr="00144A42">
        <w:rPr>
          <w:i/>
          <w:iCs/>
        </w:rPr>
        <w:softHyphen/>
        <w:t>del</w:t>
      </w:r>
      <w:r w:rsidRPr="00144A42">
        <w:rPr>
          <w:i/>
          <w:iCs/>
        </w:rPr>
        <w:softHyphen/>
        <w:t>ningsbeslut för 2019</w:t>
      </w:r>
      <w:r w:rsidRPr="004D398D">
        <w:t>:</w:t>
      </w:r>
      <w:r w:rsidRPr="00144A42">
        <w:rPr>
          <w:i/>
          <w:iCs/>
        </w:rPr>
        <w:t xml:space="preserve"> </w:t>
      </w:r>
      <w:r w:rsidRPr="00144A42">
        <w:t xml:space="preserve">Regeringen föreslog i budgetpropositionen för 2021 (prop. 2020/21:1 utg.omr. 20 s. 83) att de utsläppsenheter under EU:s ansvarsfördelningsbeslut för 2019 som Sverige har tilldelats och som inte behövs för avräkning mot Sveriges åtagande inom EU för det året ska tas bort. Riksdagen beslutade i enlighet med regeringens förslag (bet. 2020/21:MJU1, rskr. 2020/21:143). </w:t>
      </w:r>
      <w:r>
        <w:t>Överskottet för 2019 har tagits bort under 2022 i linje med bemyndigandet i budgetproposition 2021</w:t>
      </w:r>
      <w:r w:rsidDel="00F83A2D">
        <w:t xml:space="preserve"> </w:t>
      </w:r>
      <w:r>
        <w:t>för att minska utsläpps</w:t>
      </w:r>
      <w:r>
        <w:softHyphen/>
        <w:t>utrymmet och</w:t>
      </w:r>
      <w:r w:rsidRPr="00144A42">
        <w:t xml:space="preserve"> i linje med ansvarsfördelningsbeslutets fullgörande</w:t>
      </w:r>
      <w:r w:rsidRPr="00144A42">
        <w:softHyphen/>
        <w:t>process</w:t>
      </w:r>
      <w:r>
        <w:t>.</w:t>
      </w:r>
      <w:r w:rsidR="006E4725">
        <w:t xml:space="preserve"> </w:t>
      </w:r>
      <w:r w:rsidRPr="00144A42">
        <w:t>Punkten är slutbehandlad.</w:t>
      </w:r>
    </w:p>
    <w:p w14:paraId="361D906F" w14:textId="5CB4126F" w:rsidR="00552851" w:rsidRDefault="00552851" w:rsidP="00552851">
      <w:pPr>
        <w:pStyle w:val="Rubrik5utannumrering"/>
        <w:rPr>
          <w:i w:val="0"/>
        </w:rPr>
      </w:pPr>
      <w:r>
        <w:t>2</w:t>
      </w:r>
      <w:r w:rsidR="00FB34BE">
        <w:t>8</w:t>
      </w:r>
      <w:r>
        <w:t xml:space="preserve">. </w:t>
      </w:r>
      <w:r w:rsidRPr="00F90163">
        <w:t xml:space="preserve">Rskr. </w:t>
      </w:r>
      <w:r>
        <w:t>2020/21:154</w:t>
      </w:r>
    </w:p>
    <w:p w14:paraId="273ACF50" w14:textId="77777777" w:rsidR="00552851" w:rsidRDefault="00552851" w:rsidP="00552851">
      <w:pPr>
        <w:pStyle w:val="Brdtext"/>
        <w:jc w:val="left"/>
      </w:pPr>
      <w:r>
        <w:t>Sveriges genomförande av Agenda 2030</w:t>
      </w:r>
    </w:p>
    <w:p w14:paraId="162FF380" w14:textId="77777777" w:rsidR="00552851" w:rsidRDefault="00552851" w:rsidP="00552851">
      <w:pPr>
        <w:pStyle w:val="Brdtext"/>
        <w:jc w:val="left"/>
      </w:pPr>
      <w:r>
        <w:t>Prop. 2019/20:188, bet. 2020/21:FiU28</w:t>
      </w:r>
    </w:p>
    <w:p w14:paraId="489D3B42" w14:textId="77777777" w:rsidR="00552851" w:rsidRDefault="00552851" w:rsidP="00552851">
      <w:pPr>
        <w:pStyle w:val="Brdtext"/>
        <w:jc w:val="left"/>
      </w:pPr>
      <w:r>
        <w:t>Tidigare redovisad, se skr. 2020/21:75 (M 34) och 2021/22:75 (M 22).</w:t>
      </w:r>
    </w:p>
    <w:p w14:paraId="52F730F0" w14:textId="58991906" w:rsidR="00552851" w:rsidRDefault="00552851" w:rsidP="00552851">
      <w:pPr>
        <w:pStyle w:val="Brdtext"/>
        <w:jc w:val="left"/>
      </w:pPr>
      <w:r>
        <w:t xml:space="preserve">Skrivelsen är </w:t>
      </w:r>
      <w:r w:rsidRPr="00800662">
        <w:t>inte</w:t>
      </w:r>
      <w:r>
        <w:t xml:space="preserve"> slutbehandlad.</w:t>
      </w:r>
      <w:r w:rsidR="00C43F8D">
        <w:t xml:space="preserve"> </w:t>
      </w:r>
    </w:p>
    <w:p w14:paraId="701D387B" w14:textId="77777777" w:rsidR="00552851" w:rsidRDefault="00552851" w:rsidP="00552851">
      <w:pPr>
        <w:pStyle w:val="Brdtextmedindrag"/>
      </w:pPr>
    </w:p>
    <w:p w14:paraId="2C0CC9F6" w14:textId="3E17FFF2" w:rsidR="00552851" w:rsidRPr="00144A42" w:rsidRDefault="00552851" w:rsidP="00552851">
      <w:pPr>
        <w:pStyle w:val="Brdtext"/>
      </w:pPr>
      <w:r w:rsidRPr="00144A42">
        <w:t>Punkt 2 om</w:t>
      </w:r>
      <w:r w:rsidRPr="00144A42">
        <w:rPr>
          <w:i/>
          <w:iCs/>
        </w:rPr>
        <w:t xml:space="preserve"> </w:t>
      </w:r>
      <w:r w:rsidR="0009144A">
        <w:rPr>
          <w:i/>
          <w:iCs/>
        </w:rPr>
        <w:t>u</w:t>
      </w:r>
      <w:r w:rsidRPr="00144A42">
        <w:rPr>
          <w:i/>
          <w:iCs/>
        </w:rPr>
        <w:t>ppföljning av Sveriges genomförande av Agenda 2030*</w:t>
      </w:r>
      <w:r w:rsidRPr="00273470">
        <w:t>:</w:t>
      </w:r>
      <w:r w:rsidRPr="00144A42">
        <w:rPr>
          <w:i/>
          <w:iCs/>
        </w:rPr>
        <w:t xml:space="preserve"> </w:t>
      </w:r>
      <w:r w:rsidRPr="00144A42">
        <w:t xml:space="preserve">Riksdagen har tillkännagett för regeringen det som utskottet anför om att regeringen ska redovisa arbetet med Sveriges genomförande av Agenda 2030 vartannat år i en skrivelse till riksdagen (bet. 2020/21:FiU28 s. 16 f.). </w:t>
      </w:r>
    </w:p>
    <w:p w14:paraId="01AC9ED7" w14:textId="77777777" w:rsidR="00552851" w:rsidRPr="0002102B" w:rsidRDefault="00552851" w:rsidP="00552851">
      <w:pPr>
        <w:pStyle w:val="Brdtextmedindrag"/>
      </w:pPr>
      <w:r w:rsidRPr="0002102B">
        <w:t xml:space="preserve">Regeringen lämnade den 24 maj 2022 </w:t>
      </w:r>
      <w:r>
        <w:t xml:space="preserve">den </w:t>
      </w:r>
      <w:r w:rsidRPr="0002102B">
        <w:t>första skrivelsen om Sveriges genomförande av Agenda 2030 (skr. 2021/22:247) till riksdagen. Den 23 november 2022 behandlade riksdagen skrivelsen i betänkande 2022/23:FiU7. Riksdagen beslutade att bifalla utskottets förslag och lägga skrivelsen till handlingarna.</w:t>
      </w:r>
    </w:p>
    <w:p w14:paraId="46204E59" w14:textId="237303A6" w:rsidR="00552851" w:rsidRDefault="00552851" w:rsidP="00D82214">
      <w:pPr>
        <w:pStyle w:val="Brdtextmedindrag"/>
      </w:pPr>
      <w:r w:rsidRPr="0002102B">
        <w:t>Regeringen avser att återkomma vartannat år med en skrivelse till riksdagen. Punkten är inte slutbehandlad.</w:t>
      </w:r>
    </w:p>
    <w:p w14:paraId="3F1124A0" w14:textId="773ED19C" w:rsidR="00946113" w:rsidRDefault="00FB34BE" w:rsidP="00946113">
      <w:pPr>
        <w:pStyle w:val="Rubrik5utannumrering"/>
        <w:rPr>
          <w:highlight w:val="yellow"/>
        </w:rPr>
      </w:pPr>
      <w:r>
        <w:t>29</w:t>
      </w:r>
      <w:r w:rsidR="00946113">
        <w:t xml:space="preserve">. </w:t>
      </w:r>
      <w:r w:rsidR="00946113" w:rsidRPr="008873BF">
        <w:t>Rskr</w:t>
      </w:r>
      <w:r w:rsidR="00946113">
        <w:t>.</w:t>
      </w:r>
      <w:r w:rsidR="00946113" w:rsidRPr="008873BF">
        <w:t xml:space="preserve"> 2020/21:</w:t>
      </w:r>
      <w:r w:rsidR="00946113">
        <w:t xml:space="preserve">228 </w:t>
      </w:r>
    </w:p>
    <w:p w14:paraId="0FB6F142" w14:textId="77777777" w:rsidR="00946113" w:rsidRDefault="00946113" w:rsidP="00946113">
      <w:pPr>
        <w:pStyle w:val="Brdtext"/>
      </w:pPr>
      <w:r>
        <w:t>Mineralpolitik</w:t>
      </w:r>
    </w:p>
    <w:p w14:paraId="7852305D" w14:textId="77777777" w:rsidR="00946113" w:rsidRDefault="00946113" w:rsidP="00946113">
      <w:pPr>
        <w:pStyle w:val="Brdtext"/>
        <w:jc w:val="left"/>
        <w:rPr>
          <w:color w:val="000000" w:themeColor="text1"/>
        </w:rPr>
      </w:pPr>
      <w:r w:rsidRPr="00895D1A">
        <w:rPr>
          <w:color w:val="000000" w:themeColor="text1"/>
        </w:rPr>
        <w:t>Mot. 20</w:t>
      </w:r>
      <w:r>
        <w:rPr>
          <w:color w:val="000000" w:themeColor="text1"/>
        </w:rPr>
        <w:t>20</w:t>
      </w:r>
      <w:r w:rsidRPr="00895D1A">
        <w:rPr>
          <w:color w:val="000000" w:themeColor="text1"/>
        </w:rPr>
        <w:t>/2</w:t>
      </w:r>
      <w:r>
        <w:rPr>
          <w:color w:val="000000" w:themeColor="text1"/>
        </w:rPr>
        <w:t>1</w:t>
      </w:r>
      <w:r w:rsidRPr="00895D1A">
        <w:rPr>
          <w:color w:val="000000" w:themeColor="text1"/>
        </w:rPr>
        <w:t>:</w:t>
      </w:r>
      <w:r>
        <w:rPr>
          <w:color w:val="000000" w:themeColor="text1"/>
        </w:rPr>
        <w:t>3485</w:t>
      </w:r>
      <w:r w:rsidRPr="00895D1A">
        <w:rPr>
          <w:color w:val="000000" w:themeColor="text1"/>
        </w:rPr>
        <w:t xml:space="preserve"> yrkande 2, bet. 20</w:t>
      </w:r>
      <w:r>
        <w:rPr>
          <w:color w:val="000000" w:themeColor="text1"/>
        </w:rPr>
        <w:t>20</w:t>
      </w:r>
      <w:r w:rsidRPr="00895D1A">
        <w:rPr>
          <w:color w:val="000000" w:themeColor="text1"/>
        </w:rPr>
        <w:t>/2</w:t>
      </w:r>
      <w:r>
        <w:rPr>
          <w:color w:val="000000" w:themeColor="text1"/>
        </w:rPr>
        <w:t>1</w:t>
      </w:r>
      <w:r w:rsidRPr="00895D1A">
        <w:rPr>
          <w:color w:val="000000" w:themeColor="text1"/>
        </w:rPr>
        <w:t>:NU1</w:t>
      </w:r>
      <w:r>
        <w:rPr>
          <w:color w:val="000000" w:themeColor="text1"/>
        </w:rPr>
        <w:t>8</w:t>
      </w:r>
    </w:p>
    <w:p w14:paraId="04165341" w14:textId="77777777" w:rsidR="00946113" w:rsidRDefault="00946113" w:rsidP="00946113">
      <w:pPr>
        <w:pStyle w:val="Brdtextmedindrag"/>
        <w:ind w:firstLine="0"/>
        <w:jc w:val="left"/>
      </w:pPr>
      <w:r>
        <w:t>Tidigare redovisad, se skr.</w:t>
      </w:r>
      <w:r>
        <w:rPr>
          <w:color w:val="000000" w:themeColor="text1"/>
        </w:rPr>
        <w:t xml:space="preserve"> </w:t>
      </w:r>
      <w:r w:rsidRPr="00FD4D99">
        <w:rPr>
          <w:color w:val="000000" w:themeColor="text1"/>
        </w:rPr>
        <w:t>2021/22:75 (N 49)</w:t>
      </w:r>
      <w:r>
        <w:t xml:space="preserve"> </w:t>
      </w:r>
    </w:p>
    <w:p w14:paraId="678494A4" w14:textId="4772D28E" w:rsidR="00946113" w:rsidRDefault="00946113" w:rsidP="00946113">
      <w:pPr>
        <w:pStyle w:val="Brdtextmedindrag"/>
        <w:ind w:firstLine="0"/>
        <w:rPr>
          <w:color w:val="000000" w:themeColor="text1"/>
        </w:rPr>
      </w:pPr>
      <w:r w:rsidRPr="00E042FF">
        <w:rPr>
          <w:color w:val="000000" w:themeColor="text1"/>
        </w:rPr>
        <w:t>Skrivelsen är inte slutbehandlad.</w:t>
      </w:r>
      <w:r>
        <w:rPr>
          <w:color w:val="000000" w:themeColor="text1"/>
        </w:rPr>
        <w:t xml:space="preserve"> </w:t>
      </w:r>
    </w:p>
    <w:p w14:paraId="644741F9" w14:textId="77777777" w:rsidR="00946113" w:rsidRDefault="00946113" w:rsidP="00946113">
      <w:pPr>
        <w:pStyle w:val="Brdtextmedindrag"/>
        <w:ind w:firstLine="0"/>
        <w:rPr>
          <w:color w:val="000000" w:themeColor="text1"/>
        </w:rPr>
      </w:pPr>
    </w:p>
    <w:p w14:paraId="1CBAEAF7" w14:textId="76C957FB" w:rsidR="00946113" w:rsidRDefault="00946113" w:rsidP="00946113">
      <w:pPr>
        <w:pStyle w:val="Brdtextmedindrag"/>
        <w:ind w:firstLine="0"/>
      </w:pPr>
      <w:r>
        <w:t xml:space="preserve">Punkt 1 om </w:t>
      </w:r>
      <w:r>
        <w:rPr>
          <w:i/>
          <w:iCs/>
        </w:rPr>
        <w:t>t</w:t>
      </w:r>
      <w:r w:rsidRPr="0037590D">
        <w:rPr>
          <w:i/>
          <w:iCs/>
        </w:rPr>
        <w:t>illståndsprocesser och handläggningstider</w:t>
      </w:r>
      <w:r>
        <w:rPr>
          <w:i/>
          <w:iCs/>
        </w:rPr>
        <w:t>*</w:t>
      </w:r>
      <w:r w:rsidRPr="00172440">
        <w:t>:</w:t>
      </w:r>
      <w:r>
        <w:rPr>
          <w:i/>
          <w:iCs/>
        </w:rPr>
        <w:t xml:space="preserve"> </w:t>
      </w:r>
      <w:r w:rsidRPr="00377CA9">
        <w:t>Riksdagen</w:t>
      </w:r>
      <w:r w:rsidRPr="009F0B39">
        <w:t xml:space="preserve"> har till</w:t>
      </w:r>
      <w:r>
        <w:softHyphen/>
      </w:r>
      <w:r w:rsidRPr="009F0B39">
        <w:t xml:space="preserve">kännagett </w:t>
      </w:r>
      <w:r>
        <w:t>för regeringen det som utskottet anför om att rege</w:t>
      </w:r>
      <w:r>
        <w:softHyphen/>
        <w:t>ringen senast den 30 juni 2022 ska återkomma till riksdagen med konkreta förslag på förenklade tillståndsprocesser och kortare handläggningstider för gruv- och mineralnäringen (</w:t>
      </w:r>
      <w:r w:rsidRPr="00A34F66">
        <w:t>bet. 2020/21:NU18</w:t>
      </w:r>
      <w:r>
        <w:t xml:space="preserve"> s. 8). </w:t>
      </w:r>
      <w:r w:rsidRPr="00982CAC">
        <w:t>Regeringen</w:t>
      </w:r>
      <w:r>
        <w:t xml:space="preserve"> beslutade </w:t>
      </w:r>
      <w:r w:rsidRPr="00982CAC">
        <w:t>den 20</w:t>
      </w:r>
      <w:r>
        <w:t> </w:t>
      </w:r>
      <w:r w:rsidRPr="00982CAC">
        <w:t xml:space="preserve">augusti 2020 kommittédirektiv till en </w:t>
      </w:r>
      <w:r>
        <w:t xml:space="preserve">särskild utredare </w:t>
      </w:r>
      <w:r w:rsidRPr="00982CAC">
        <w:t>som ska se över det nuvarande systemet för miljöprövning och lämna förslag på de änd</w:t>
      </w:r>
      <w:r>
        <w:softHyphen/>
      </w:r>
      <w:r w:rsidRPr="00982CAC">
        <w:t>ringar och åtgärder som krävs för att uppnå en modernare och mer effektiv miljöprövning</w:t>
      </w:r>
      <w:r>
        <w:t xml:space="preserve"> (dir. 2020:86)</w:t>
      </w:r>
      <w:r w:rsidRPr="00982CAC">
        <w:t>.</w:t>
      </w:r>
      <w:r>
        <w:t xml:space="preserve"> Regeringen beslutade den 22 juli 2021 tilläggsdirektiv (dir. 2021:57). Utredningen lämnade sitt betänkande den 14 juni 2022. Betänkandet har remissbehandlats och förslagen bereds nu inom Regeringskansliet. Regeringen beslutade den 11 mars 2021 </w:t>
      </w:r>
      <w:r w:rsidRPr="00982CAC">
        <w:t>kommitté</w:t>
      </w:r>
      <w:r>
        <w:softHyphen/>
      </w:r>
      <w:r w:rsidRPr="00982CAC">
        <w:t xml:space="preserve">direktiv till en </w:t>
      </w:r>
      <w:r>
        <w:t>särskild utredare som ska se över prövnings</w:t>
      </w:r>
      <w:r>
        <w:softHyphen/>
        <w:t>processer och regelverk i syfte att säkerställa en håll</w:t>
      </w:r>
      <w:r>
        <w:softHyphen/>
        <w:t xml:space="preserve">bar försörjning av innovationskritiska metaller och mineral (dir. 2021:16). </w:t>
      </w:r>
      <w:r w:rsidRPr="00DA5BD7">
        <w:t>Tilläggsdirektiv till utredningen om prövningsprocesser och regelverk i syfte att säkerställa en hållbar försörjning av innovationskritiska metaller och mineral (N</w:t>
      </w:r>
      <w:r>
        <w:t> </w:t>
      </w:r>
      <w:r w:rsidRPr="00DA5BD7">
        <w:t>2021:01) beslutades den 7 juni 2022. Utredningen överlämnade sitt betän</w:t>
      </w:r>
      <w:r>
        <w:softHyphen/>
      </w:r>
      <w:r w:rsidRPr="00DA5BD7">
        <w:t>kande En tryggad försörjning av metaller och mineral (SOU 2022:56) den 31 oktober 2022</w:t>
      </w:r>
      <w:r>
        <w:t xml:space="preserve"> och bereds nu inom Regeringskansliet</w:t>
      </w:r>
      <w:r w:rsidRPr="00DA5BD7">
        <w:t>.</w:t>
      </w:r>
      <w:r>
        <w:t xml:space="preserve"> Regeringen har vidare beslutat att ge Naturvårdsverket, länsstyrelserna och Domstols</w:t>
      </w:r>
      <w:r>
        <w:softHyphen/>
        <w:t>verket i uppdrag att se över förutsättningarna för att utveckla en myndig</w:t>
      </w:r>
      <w:r>
        <w:softHyphen/>
        <w:t>hets</w:t>
      </w:r>
      <w:r>
        <w:softHyphen/>
        <w:t>gemensam vägledning för miljötillståndsprövningen och miljöbdedöm</w:t>
      </w:r>
      <w:r>
        <w:softHyphen/>
        <w:t>ningsprocessen, i syfte att möjliggöra en mer enhetlig pröv</w:t>
      </w:r>
      <w:r>
        <w:softHyphen/>
        <w:t xml:space="preserve">ningsprocess nationellt och att öka effektiviteten i prövningnen. </w:t>
      </w:r>
      <w:r w:rsidRPr="00DA5BD7">
        <w:t>Uppdraget redovisades till regeringen den 21</w:t>
      </w:r>
      <w:r>
        <w:t> </w:t>
      </w:r>
      <w:r w:rsidRPr="00DA5BD7">
        <w:t>juni 2022 och bereds inom Regerings</w:t>
      </w:r>
      <w:r>
        <w:softHyphen/>
      </w:r>
      <w:r w:rsidRPr="00DA5BD7">
        <w:t>kansliet</w:t>
      </w:r>
      <w:r>
        <w:t>.</w:t>
      </w:r>
      <w:r w:rsidRPr="00DA5BD7" w:rsidDel="00492831">
        <w:t xml:space="preserve"> </w:t>
      </w:r>
      <w:r w:rsidRPr="009F0B39">
        <w:t>Punkten är inte slut</w:t>
      </w:r>
      <w:r>
        <w:softHyphen/>
      </w:r>
      <w:r w:rsidRPr="009F0B39">
        <w:t>behandlad.</w:t>
      </w:r>
    </w:p>
    <w:p w14:paraId="49D4C2B9" w14:textId="60B583F8" w:rsidR="00946113" w:rsidRDefault="00946113" w:rsidP="00946113">
      <w:pPr>
        <w:pStyle w:val="Rubrik5utannumrering"/>
        <w:rPr>
          <w:highlight w:val="yellow"/>
        </w:rPr>
      </w:pPr>
      <w:r>
        <w:t>3</w:t>
      </w:r>
      <w:r w:rsidR="00FB34BE">
        <w:t>0</w:t>
      </w:r>
      <w:r>
        <w:t xml:space="preserve">. </w:t>
      </w:r>
      <w:r w:rsidRPr="008873BF">
        <w:t>Rskr</w:t>
      </w:r>
      <w:r>
        <w:t>.</w:t>
      </w:r>
      <w:r w:rsidRPr="008873BF">
        <w:t xml:space="preserve"> 2020/21:</w:t>
      </w:r>
      <w:r>
        <w:t xml:space="preserve">257 </w:t>
      </w:r>
    </w:p>
    <w:p w14:paraId="023F0781" w14:textId="77777777" w:rsidR="00946113" w:rsidRDefault="00946113" w:rsidP="00946113">
      <w:pPr>
        <w:pStyle w:val="Brdtext"/>
      </w:pPr>
      <w:r>
        <w:t>Natura 2000-tillstånd vid ansökan om bearbetningskoncession</w:t>
      </w:r>
    </w:p>
    <w:p w14:paraId="470FA09A" w14:textId="77777777" w:rsidR="00946113" w:rsidRDefault="00946113" w:rsidP="00946113">
      <w:pPr>
        <w:pStyle w:val="Brdtextmedindrag"/>
        <w:ind w:firstLine="0"/>
        <w:rPr>
          <w:color w:val="000000" w:themeColor="text1"/>
        </w:rPr>
      </w:pPr>
      <w:r>
        <w:rPr>
          <w:color w:val="000000" w:themeColor="text1"/>
        </w:rPr>
        <w:t>Utskottsinitiativ, b</w:t>
      </w:r>
      <w:r w:rsidRPr="00895D1A">
        <w:rPr>
          <w:color w:val="000000" w:themeColor="text1"/>
        </w:rPr>
        <w:t>et. 20</w:t>
      </w:r>
      <w:r>
        <w:rPr>
          <w:color w:val="000000" w:themeColor="text1"/>
        </w:rPr>
        <w:t>20</w:t>
      </w:r>
      <w:r w:rsidRPr="00895D1A">
        <w:rPr>
          <w:color w:val="000000" w:themeColor="text1"/>
        </w:rPr>
        <w:t>/2</w:t>
      </w:r>
      <w:r>
        <w:rPr>
          <w:color w:val="000000" w:themeColor="text1"/>
        </w:rPr>
        <w:t>1</w:t>
      </w:r>
      <w:r w:rsidRPr="00895D1A">
        <w:rPr>
          <w:color w:val="000000" w:themeColor="text1"/>
        </w:rPr>
        <w:t>:NU1</w:t>
      </w:r>
      <w:r>
        <w:rPr>
          <w:color w:val="000000" w:themeColor="text1"/>
        </w:rPr>
        <w:t>6</w:t>
      </w:r>
    </w:p>
    <w:p w14:paraId="3D910B64" w14:textId="77777777" w:rsidR="00946113" w:rsidRDefault="00946113" w:rsidP="00946113">
      <w:pPr>
        <w:pStyle w:val="Brdtextmedindrag"/>
        <w:ind w:firstLine="0"/>
        <w:jc w:val="left"/>
      </w:pPr>
      <w:r>
        <w:t>Tidigare redovisad, se skr.</w:t>
      </w:r>
      <w:r>
        <w:rPr>
          <w:color w:val="000000" w:themeColor="text1"/>
        </w:rPr>
        <w:t xml:space="preserve"> </w:t>
      </w:r>
      <w:r w:rsidRPr="00FD4D99">
        <w:rPr>
          <w:color w:val="000000" w:themeColor="text1"/>
        </w:rPr>
        <w:t>2021/22:75 (N 52)</w:t>
      </w:r>
      <w:r>
        <w:t xml:space="preserve"> </w:t>
      </w:r>
    </w:p>
    <w:p w14:paraId="006EC4D6" w14:textId="7F811C27" w:rsidR="00946113" w:rsidRDefault="00946113" w:rsidP="00946113">
      <w:pPr>
        <w:pStyle w:val="Brdtextmedindrag"/>
        <w:ind w:firstLine="0"/>
        <w:rPr>
          <w:color w:val="000000" w:themeColor="text1"/>
        </w:rPr>
      </w:pPr>
      <w:r w:rsidRPr="00E042FF">
        <w:rPr>
          <w:color w:val="000000" w:themeColor="text1"/>
        </w:rPr>
        <w:t>Skrivelsen är inte slutbehandlad.</w:t>
      </w:r>
      <w:r>
        <w:rPr>
          <w:color w:val="000000" w:themeColor="text1"/>
        </w:rPr>
        <w:t xml:space="preserve"> </w:t>
      </w:r>
    </w:p>
    <w:p w14:paraId="3482007D" w14:textId="77777777" w:rsidR="00946113" w:rsidRPr="003C54F8" w:rsidRDefault="00946113" w:rsidP="00946113">
      <w:pPr>
        <w:pStyle w:val="Brdtextmedindrag"/>
        <w:ind w:firstLine="0"/>
      </w:pPr>
    </w:p>
    <w:p w14:paraId="7A597E78" w14:textId="097A71CE" w:rsidR="00946113" w:rsidRPr="00B91EEA" w:rsidRDefault="00946113" w:rsidP="00946113">
      <w:pPr>
        <w:pStyle w:val="Brdtext"/>
      </w:pPr>
      <w:r>
        <w:t xml:space="preserve">Punkt 1 om </w:t>
      </w:r>
      <w:r w:rsidRPr="00B91EEA">
        <w:rPr>
          <w:i/>
          <w:iCs/>
        </w:rPr>
        <w:t>Natura 2000-tillstånd vid ansökan om bearbetnings</w:t>
      </w:r>
      <w:r>
        <w:rPr>
          <w:i/>
          <w:iCs/>
        </w:rPr>
        <w:softHyphen/>
      </w:r>
      <w:r w:rsidRPr="00B91EEA">
        <w:rPr>
          <w:i/>
          <w:iCs/>
        </w:rPr>
        <w:t>kon</w:t>
      </w:r>
      <w:r>
        <w:rPr>
          <w:i/>
          <w:iCs/>
        </w:rPr>
        <w:softHyphen/>
      </w:r>
      <w:r w:rsidRPr="00B91EEA">
        <w:rPr>
          <w:i/>
          <w:iCs/>
        </w:rPr>
        <w:t>cession</w:t>
      </w:r>
      <w:r>
        <w:rPr>
          <w:i/>
          <w:iCs/>
        </w:rPr>
        <w:t>*</w:t>
      </w:r>
      <w:r w:rsidRPr="00A87404">
        <w:t>:</w:t>
      </w:r>
      <w:r>
        <w:t xml:space="preserve"> Riksdagen har tillkännagett för regeringen det som utskottet anfört om Natura 2000-tillstånd vid ansökan om bearbetningskoncession (</w:t>
      </w:r>
      <w:r w:rsidRPr="007C08A9">
        <w:t>bet. 2020/21:NU16</w:t>
      </w:r>
      <w:r>
        <w:t xml:space="preserve"> s. 16 f.)</w:t>
      </w:r>
      <w:r w:rsidR="006D6E5A">
        <w:t>.</w:t>
      </w:r>
      <w:r w:rsidRPr="003C7F9E">
        <w:t xml:space="preserve"> </w:t>
      </w:r>
      <w:r>
        <w:t>Regeringen beslutade den 11 mars 2021 kommittédirektiv till en särskild utredare som ska se över prövnings</w:t>
      </w:r>
      <w:r>
        <w:softHyphen/>
        <w:t>processer och regelverk i syfte att säkerställa en hållbar försörjning av innovationskritiska metaller och mineral. Uppdraget redovisades till Regeringskansliet den 31 oktober 2022. Betänkandet bereds inom Regerings</w:t>
      </w:r>
      <w:r>
        <w:softHyphen/>
        <w:t xml:space="preserve">kansliet. </w:t>
      </w:r>
      <w:r w:rsidRPr="00DA5BD7">
        <w:t>Näringsdepartementet gav</w:t>
      </w:r>
      <w:r>
        <w:t xml:space="preserve"> </w:t>
      </w:r>
      <w:r w:rsidRPr="00DA5BD7">
        <w:t>den 6 maj 2022 en s.k. bokstavs</w:t>
      </w:r>
      <w:r>
        <w:softHyphen/>
      </w:r>
      <w:r>
        <w:softHyphen/>
      </w:r>
      <w:r w:rsidRPr="00DA5BD7">
        <w:t>utredare i uppdrag</w:t>
      </w:r>
      <w:r>
        <w:t xml:space="preserve"> att utreda</w:t>
      </w:r>
      <w:r w:rsidRPr="00F14336">
        <w:t xml:space="preserve"> frågan om prövning av Natura 2000-tillstånd vid ansökan om bearbetningskoncession enligt mineral</w:t>
      </w:r>
      <w:r>
        <w:softHyphen/>
      </w:r>
      <w:r w:rsidRPr="00F14336">
        <w:t>lagen</w:t>
      </w:r>
      <w:r>
        <w:t xml:space="preserve">. </w:t>
      </w:r>
      <w:r w:rsidRPr="00DA5BD7">
        <w:t xml:space="preserve">Redovisning av uppdraget ska göras </w:t>
      </w:r>
      <w:r>
        <w:t>senast 28</w:t>
      </w:r>
      <w:r w:rsidRPr="00DA5BD7">
        <w:t xml:space="preserve"> februari 2023.</w:t>
      </w:r>
      <w:r>
        <w:t xml:space="preserve"> Riks</w:t>
      </w:r>
      <w:r>
        <w:softHyphen/>
        <w:t xml:space="preserve">dagen informerades om åtgärderna i budgetpropositionen för 2023 (prop. </w:t>
      </w:r>
      <w:r w:rsidRPr="00DA5BD7">
        <w:t>2022/23:1 utg</w:t>
      </w:r>
      <w:r w:rsidR="00375884">
        <w:t>.</w:t>
      </w:r>
      <w:r w:rsidRPr="00DA5BD7">
        <w:t>omr</w:t>
      </w:r>
      <w:r w:rsidR="00375884">
        <w:t>.</w:t>
      </w:r>
      <w:r w:rsidRPr="00DA5BD7">
        <w:t xml:space="preserve"> 24 avsnitt 3.3.2</w:t>
      </w:r>
      <w:r>
        <w:t xml:space="preserve"> s. 36). </w:t>
      </w:r>
      <w:r w:rsidRPr="009F0B39">
        <w:t>Punkten är inte slut</w:t>
      </w:r>
      <w:r>
        <w:softHyphen/>
      </w:r>
      <w:r w:rsidRPr="009F0B39">
        <w:t>be</w:t>
      </w:r>
      <w:r>
        <w:softHyphen/>
      </w:r>
      <w:r w:rsidRPr="009F0B39">
        <w:t>handlad.</w:t>
      </w:r>
    </w:p>
    <w:p w14:paraId="606A9827" w14:textId="48AA798D" w:rsidR="00552851" w:rsidRDefault="00552851" w:rsidP="00552851">
      <w:pPr>
        <w:pStyle w:val="Rubrik5utannumrering"/>
      </w:pPr>
      <w:r>
        <w:t>3</w:t>
      </w:r>
      <w:r w:rsidR="00FB34BE">
        <w:t>1</w:t>
      </w:r>
      <w:r>
        <w:t>. Rskr. 2020/21:268</w:t>
      </w:r>
    </w:p>
    <w:p w14:paraId="745BF89D" w14:textId="77777777" w:rsidR="00552851" w:rsidRDefault="00552851" w:rsidP="00552851">
      <w:pPr>
        <w:pStyle w:val="Brdtext"/>
        <w:jc w:val="left"/>
      </w:pPr>
      <w:r>
        <w:t>Hushållningen med mark- och vattenområden</w:t>
      </w:r>
    </w:p>
    <w:p w14:paraId="075DA72F" w14:textId="77777777" w:rsidR="00552851" w:rsidRDefault="00552851" w:rsidP="00552851">
      <w:pPr>
        <w:pStyle w:val="Brdtext"/>
        <w:jc w:val="left"/>
      </w:pPr>
      <w:r>
        <w:t>Motioner från allmänna motionstiden 2020/21, bet. 2020/21:CU14</w:t>
      </w:r>
    </w:p>
    <w:p w14:paraId="2EE36B33" w14:textId="77777777" w:rsidR="00552851" w:rsidRPr="00330975" w:rsidRDefault="00552851" w:rsidP="00552851">
      <w:pPr>
        <w:pStyle w:val="Brdtext"/>
        <w:jc w:val="left"/>
      </w:pPr>
      <w:r w:rsidRPr="00330975">
        <w:t>Tidigare redovisad, se skr. 2021/22:75 (M 24).</w:t>
      </w:r>
    </w:p>
    <w:p w14:paraId="6594550C" w14:textId="30378514" w:rsidR="00552851" w:rsidRDefault="00552851" w:rsidP="00552851">
      <w:pPr>
        <w:pStyle w:val="Brdtext"/>
        <w:jc w:val="left"/>
      </w:pPr>
      <w:r w:rsidRPr="00330975">
        <w:t xml:space="preserve">Skrivelsen är </w:t>
      </w:r>
      <w:r>
        <w:t xml:space="preserve">inte </w:t>
      </w:r>
      <w:r w:rsidRPr="00330975">
        <w:t>slutbehandlad.</w:t>
      </w:r>
      <w:r w:rsidR="00C43F8D">
        <w:t xml:space="preserve"> </w:t>
      </w:r>
    </w:p>
    <w:p w14:paraId="068F9F2E" w14:textId="77777777" w:rsidR="00552851" w:rsidRPr="006E0885" w:rsidRDefault="00552851" w:rsidP="00552851">
      <w:pPr>
        <w:pStyle w:val="Brdtextmedindrag"/>
      </w:pPr>
    </w:p>
    <w:p w14:paraId="4EDA57D0" w14:textId="77777777" w:rsidR="00552851" w:rsidRDefault="00552851" w:rsidP="00552851">
      <w:pPr>
        <w:pStyle w:val="Brdtext"/>
      </w:pPr>
      <w:r w:rsidRPr="00BA6F06">
        <w:t>Punkt 11 om</w:t>
      </w:r>
      <w:r w:rsidRPr="00154E40">
        <w:rPr>
          <w:i/>
          <w:iCs/>
        </w:rPr>
        <w:t xml:space="preserve"> </w:t>
      </w:r>
      <w:r>
        <w:rPr>
          <w:i/>
          <w:iCs/>
        </w:rPr>
        <w:t>a</w:t>
      </w:r>
      <w:r w:rsidRPr="00154E40">
        <w:rPr>
          <w:i/>
          <w:iCs/>
        </w:rPr>
        <w:t>nslutning till kommunalt vatten och avlopp</w:t>
      </w:r>
      <w:r>
        <w:t xml:space="preserve">*: Riksdagen har tillkännagett för regeringen det som utskottet anför om tvångsanslutningar till det kommunala va-nätet (bet. 2020/21:CU14 s. 51 f.). </w:t>
      </w:r>
    </w:p>
    <w:p w14:paraId="2967B7EE" w14:textId="368315D6" w:rsidR="00552851" w:rsidRPr="0002102B" w:rsidRDefault="00552851" w:rsidP="00552851">
      <w:pPr>
        <w:pStyle w:val="Brdtextmedindrag"/>
      </w:pPr>
      <w:r w:rsidRPr="0002102B">
        <w:t>I propositionen Vägar till hållbara vattentjänster (prop. 2021/22:208) föreslog regeringen att särskild hänsyn ska tas till förutsättningarna för att säker</w:t>
      </w:r>
      <w:r w:rsidRPr="0002102B">
        <w:softHyphen/>
        <w:t xml:space="preserve">ställa behovet av en vattentjänst genom enskild anläggning. I propositionen </w:t>
      </w:r>
      <w:r>
        <w:t xml:space="preserve">bedömde regeringen </w:t>
      </w:r>
      <w:r w:rsidRPr="0002102B">
        <w:t>att tillkännagivandet var slutbehandlat</w:t>
      </w:r>
      <w:r>
        <w:t xml:space="preserve"> genom de föreslagna ändringarna i 6 § lagen (2006:412) om allmänna vat</w:t>
      </w:r>
      <w:r w:rsidR="007C2368">
        <w:t>t</w:t>
      </w:r>
      <w:r>
        <w:t>entjänster</w:t>
      </w:r>
      <w:r w:rsidRPr="0002102B">
        <w:t xml:space="preserve">. Riksdagen </w:t>
      </w:r>
      <w:r>
        <w:t>delade inte den bedömningen</w:t>
      </w:r>
      <w:r w:rsidRPr="0002102B">
        <w:t xml:space="preserve"> </w:t>
      </w:r>
      <w:r w:rsidRPr="00D34666">
        <w:t>(bet.</w:t>
      </w:r>
      <w:r w:rsidRPr="000426BE">
        <w:t xml:space="preserve"> 2021/22:CU29</w:t>
      </w:r>
      <w:r w:rsidRPr="00D34666">
        <w:t xml:space="preserve">, rskr. </w:t>
      </w:r>
      <w:r w:rsidRPr="00D34666">
        <w:rPr>
          <w:rFonts w:eastAsia="Calibri"/>
          <w:szCs w:val="22"/>
        </w:rPr>
        <w:t>2021/22:446</w:t>
      </w:r>
      <w:r w:rsidRPr="00D34666">
        <w:t>)</w:t>
      </w:r>
      <w:r>
        <w:t xml:space="preserve"> och </w:t>
      </w:r>
      <w:r w:rsidRPr="0002102B">
        <w:t>har kommit med ett nytt till</w:t>
      </w:r>
      <w:r w:rsidR="007C2368">
        <w:softHyphen/>
      </w:r>
      <w:r w:rsidRPr="0002102B">
        <w:t>kännagivande i frågan (se r</w:t>
      </w:r>
      <w:r w:rsidRPr="0002102B">
        <w:rPr>
          <w:rFonts w:eastAsia="Calibri"/>
          <w:szCs w:val="22"/>
        </w:rPr>
        <w:t>skr. 2021/22:446</w:t>
      </w:r>
      <w:r w:rsidRPr="0002102B">
        <w:rPr>
          <w:rFonts w:eastAsia="Calibri"/>
          <w:i/>
          <w:szCs w:val="22"/>
        </w:rPr>
        <w:t>)</w:t>
      </w:r>
      <w:r w:rsidRPr="0002102B">
        <w:t>.</w:t>
      </w:r>
      <w:r>
        <w:t xml:space="preserve"> Frågan bereds fortsatt i Regeringskansliet, se vidare punkt </w:t>
      </w:r>
      <w:r w:rsidR="007C2368">
        <w:t>KN</w:t>
      </w:r>
      <w:r w:rsidR="003C69F2">
        <w:t xml:space="preserve"> </w:t>
      </w:r>
      <w:r w:rsidR="007C2368">
        <w:t>62</w:t>
      </w:r>
      <w:r>
        <w:t>.</w:t>
      </w:r>
    </w:p>
    <w:p w14:paraId="0B07F87C" w14:textId="36F87844" w:rsidR="00552851" w:rsidRDefault="00552851" w:rsidP="00552851">
      <w:pPr>
        <w:pStyle w:val="Brdtextmedindrag"/>
      </w:pPr>
      <w:r w:rsidRPr="0002102B">
        <w:t xml:space="preserve">Punkten är </w:t>
      </w:r>
      <w:r>
        <w:t xml:space="preserve">inte </w:t>
      </w:r>
      <w:r w:rsidRPr="0002102B">
        <w:t>slutbehandlad.</w:t>
      </w:r>
    </w:p>
    <w:p w14:paraId="627D1176" w14:textId="7FE63168" w:rsidR="00296241" w:rsidRPr="00A73364" w:rsidRDefault="00FB34BE" w:rsidP="00296241">
      <w:pPr>
        <w:pStyle w:val="Rubrik5utannumrering"/>
        <w:rPr>
          <w:rFonts w:eastAsia="Calibri"/>
          <w:i w:val="0"/>
        </w:rPr>
      </w:pPr>
      <w:r>
        <w:t>32</w:t>
      </w:r>
      <w:r w:rsidR="00296241" w:rsidRPr="00A73364">
        <w:t>. Rskr. 20</w:t>
      </w:r>
      <w:r w:rsidR="00296241">
        <w:t>20</w:t>
      </w:r>
      <w:r w:rsidR="00296241" w:rsidRPr="00A73364">
        <w:t>/</w:t>
      </w:r>
      <w:r w:rsidR="00296241">
        <w:t>21</w:t>
      </w:r>
      <w:r w:rsidR="00296241" w:rsidRPr="00A73364">
        <w:t>:</w:t>
      </w:r>
      <w:r w:rsidR="00296241">
        <w:t>394</w:t>
      </w:r>
    </w:p>
    <w:p w14:paraId="7313BF38" w14:textId="77777777" w:rsidR="00296241" w:rsidRDefault="00296241" w:rsidP="00296241">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Tidsfrister och kontaktpunkt för att främja tillförsel av förnybar energi</w:t>
      </w:r>
    </w:p>
    <w:p w14:paraId="579BC200" w14:textId="77777777" w:rsidR="00296241" w:rsidRDefault="00296241" w:rsidP="0029624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180C75">
        <w:rPr>
          <w:rFonts w:ascii="Times New Roman" w:hAnsi="Times New Roman"/>
          <w:iCs/>
          <w:sz w:val="20"/>
        </w:rPr>
        <w:t xml:space="preserve">Prop. 2020/21:181, mot. 2020/21:4040 yrkande 1, 2020/21:4044 yrkandena 2 och 3, </w:t>
      </w:r>
      <w:r>
        <w:rPr>
          <w:rFonts w:ascii="Times New Roman" w:hAnsi="Times New Roman"/>
          <w:iCs/>
          <w:sz w:val="20"/>
        </w:rPr>
        <w:t>bet. 2020/21:NU27</w:t>
      </w:r>
    </w:p>
    <w:p w14:paraId="0D6E612E" w14:textId="77777777" w:rsidR="00296241" w:rsidRDefault="00296241" w:rsidP="0029624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667524">
        <w:rPr>
          <w:rFonts w:ascii="Times New Roman" w:hAnsi="Times New Roman"/>
          <w:iCs/>
          <w:sz w:val="20"/>
        </w:rPr>
        <w:t>Tidigare redovisad, se skr. 20</w:t>
      </w:r>
      <w:r>
        <w:rPr>
          <w:rFonts w:ascii="Times New Roman" w:hAnsi="Times New Roman"/>
          <w:iCs/>
          <w:sz w:val="20"/>
        </w:rPr>
        <w:t>21/22:75 (I 44).</w:t>
      </w:r>
    </w:p>
    <w:p w14:paraId="5E92D9C1" w14:textId="5DE9957F" w:rsidR="00296241" w:rsidRDefault="00296241" w:rsidP="00296241">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 xml:space="preserve">Skrivelsen är slutbehandlad. </w:t>
      </w:r>
    </w:p>
    <w:p w14:paraId="42B8BC38" w14:textId="77777777" w:rsidR="00296241" w:rsidRDefault="00296241" w:rsidP="00296241">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44199AE4" w14:textId="1892F35C" w:rsidR="00296241" w:rsidRDefault="00296241" w:rsidP="00296241">
      <w:pPr>
        <w:pStyle w:val="Brdtextmedindrag"/>
        <w:ind w:firstLine="0"/>
      </w:pPr>
      <w:r>
        <w:t xml:space="preserve">Punkt 4 om </w:t>
      </w:r>
      <w:r>
        <w:rPr>
          <w:i/>
        </w:rPr>
        <w:t>tidsfrister och kontaktpunkt för koncessionspliktiga elnät*</w:t>
      </w:r>
      <w:r>
        <w:t xml:space="preserve">: </w:t>
      </w:r>
      <w:r w:rsidRPr="003D617B">
        <w:t>Riksdagen har tillkännagett för regeringen det som utskottet anfört om tidsfrister och kontaktpunkt för koncessionspliktiga elnät (bet. 2020/21:NU27 s. 19).</w:t>
      </w:r>
      <w:r w:rsidRPr="00DD1E2E">
        <w:t xml:space="preserve"> </w:t>
      </w:r>
      <w:r>
        <w:t xml:space="preserve">Regeringen beslutade den 2 juni 2022 förordningen (2022:663) om ändring i förordningen (2021:808) om nätkoncession och förordningen (2022:662) om ändring i förordningen (2021:757) om tidsfrister och kontaktpunkt för vissa ärenden som gäller tillförsel av förnybar energi med ändrade bestämmelser kring tidsfrister och kontaktpunkt för koncessionspliktiga elnät. Den nya regleringen innebär att bestämmelserna om tidsfrister för prövning av ansökningar för elnätskoncessioner och kontaktpunkt för frågor som rör koncessionspliktiga elnät ändras och införs så att de överensstämmer med det s.k. förnybartdirektivets bestämmelser om tidsfrister och kontaktpunkt. Regeringen konstaterar i budgetpropositionen för 2023 att tillkännagivandet med detta är slutbehandlat (prop. 2022/23:1 utg.omr. 21 Energi avsnitt 2.6.1, s. 15). Punkten är slutbehandlad. </w:t>
      </w:r>
    </w:p>
    <w:p w14:paraId="613A1147" w14:textId="7FDB53C6" w:rsidR="007E2C7B" w:rsidRPr="00A73364" w:rsidRDefault="007E2C7B" w:rsidP="007E2C7B">
      <w:pPr>
        <w:pStyle w:val="Rubrik5utannumrering"/>
        <w:rPr>
          <w:rFonts w:eastAsia="Calibri"/>
          <w:i w:val="0"/>
        </w:rPr>
      </w:pPr>
      <w:r>
        <w:t>3</w:t>
      </w:r>
      <w:r w:rsidR="00FB34BE">
        <w:t>3</w:t>
      </w:r>
      <w:r w:rsidRPr="00A73364">
        <w:t>. Rskr. 20</w:t>
      </w:r>
      <w:r>
        <w:t>20</w:t>
      </w:r>
      <w:r w:rsidRPr="00A73364">
        <w:t>/</w:t>
      </w:r>
      <w:r>
        <w:t>21</w:t>
      </w:r>
      <w:r w:rsidRPr="00A73364">
        <w:t>:</w:t>
      </w:r>
      <w:r>
        <w:t>411</w:t>
      </w:r>
    </w:p>
    <w:p w14:paraId="0BB5C024" w14:textId="77777777" w:rsidR="007E2C7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Reduktionsplikt för bensin och diesel – kontrollstation 2019</w:t>
      </w:r>
    </w:p>
    <w:p w14:paraId="5698D568" w14:textId="77777777" w:rsidR="007E2C7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3D3EB7">
        <w:rPr>
          <w:rFonts w:ascii="Times New Roman" w:hAnsi="Times New Roman"/>
          <w:iCs/>
          <w:sz w:val="20"/>
        </w:rPr>
        <w:t>Prop</w:t>
      </w:r>
      <w:r>
        <w:rPr>
          <w:rFonts w:ascii="Times New Roman" w:hAnsi="Times New Roman"/>
          <w:iCs/>
          <w:sz w:val="20"/>
        </w:rPr>
        <w:t>.</w:t>
      </w:r>
      <w:r w:rsidRPr="003D3EB7">
        <w:rPr>
          <w:rFonts w:ascii="Times New Roman" w:hAnsi="Times New Roman"/>
          <w:iCs/>
          <w:sz w:val="20"/>
        </w:rPr>
        <w:t xml:space="preserve"> 2020/21:180</w:t>
      </w:r>
      <w:r>
        <w:rPr>
          <w:rFonts w:ascii="Times New Roman" w:hAnsi="Times New Roman"/>
          <w:iCs/>
          <w:sz w:val="20"/>
        </w:rPr>
        <w:t>, bet. 2020/21:MJU23</w:t>
      </w:r>
    </w:p>
    <w:p w14:paraId="403FD6B1" w14:textId="77777777" w:rsidR="007E2C7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B725D">
        <w:rPr>
          <w:rFonts w:ascii="Times New Roman" w:hAnsi="Times New Roman"/>
          <w:iCs/>
          <w:sz w:val="20"/>
        </w:rPr>
        <w:t>Tidigare redovisad, se skr. 20</w:t>
      </w:r>
      <w:r>
        <w:rPr>
          <w:rFonts w:ascii="Times New Roman" w:hAnsi="Times New Roman"/>
          <w:iCs/>
          <w:sz w:val="20"/>
        </w:rPr>
        <w:t>21/22:75 (I 46).</w:t>
      </w:r>
    </w:p>
    <w:p w14:paraId="6C1C0AF5" w14:textId="04D9AAA5" w:rsidR="007E2C7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F17D10">
        <w:rPr>
          <w:rFonts w:ascii="Times New Roman" w:hAnsi="Times New Roman"/>
          <w:iCs/>
          <w:sz w:val="20"/>
        </w:rPr>
        <w:t xml:space="preserve">Skrivelsen är </w:t>
      </w:r>
      <w:r>
        <w:rPr>
          <w:rFonts w:ascii="Times New Roman" w:hAnsi="Times New Roman"/>
          <w:iCs/>
          <w:sz w:val="20"/>
        </w:rPr>
        <w:t xml:space="preserve">inte </w:t>
      </w:r>
      <w:r w:rsidRPr="00F17D10">
        <w:rPr>
          <w:rFonts w:ascii="Times New Roman" w:hAnsi="Times New Roman"/>
          <w:iCs/>
          <w:sz w:val="20"/>
        </w:rPr>
        <w:t>slutbehandlad.</w:t>
      </w:r>
      <w:r>
        <w:rPr>
          <w:rFonts w:ascii="Times New Roman" w:hAnsi="Times New Roman"/>
          <w:iCs/>
          <w:sz w:val="20"/>
        </w:rPr>
        <w:t xml:space="preserve"> </w:t>
      </w:r>
    </w:p>
    <w:p w14:paraId="0ADD3DDC" w14:textId="77777777" w:rsidR="007E2C7B" w:rsidRDefault="007E2C7B" w:rsidP="007E2C7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49AE747" w14:textId="77777777" w:rsidR="007E2C7B" w:rsidRPr="001A363D" w:rsidRDefault="007E2C7B" w:rsidP="007E2C7B">
      <w:pPr>
        <w:pStyle w:val="Brdtext"/>
      </w:pPr>
      <w:r w:rsidRPr="008225AF">
        <w:t xml:space="preserve">Punkt 6 </w:t>
      </w:r>
      <w:r w:rsidRPr="00977557">
        <w:t xml:space="preserve">om </w:t>
      </w:r>
      <w:r w:rsidRPr="001A363D">
        <w:rPr>
          <w:i/>
        </w:rPr>
        <w:t>konsekvensanalyser vid kontrollstation</w:t>
      </w:r>
      <w:r w:rsidRPr="00977557">
        <w:t xml:space="preserve"> </w:t>
      </w:r>
      <w:r w:rsidRPr="006E7B35">
        <w:rPr>
          <w:i/>
        </w:rPr>
        <w:t>2022</w:t>
      </w:r>
      <w:r w:rsidRPr="00977557">
        <w:t>* (reservation 9): Riksdagen har tillkännagett för regeringen det som anförs i reservationen (bet</w:t>
      </w:r>
      <w:r>
        <w:t>.</w:t>
      </w:r>
      <w:r w:rsidRPr="00977557">
        <w:t xml:space="preserve"> 2020/21:MJU 23 s. 34 f.).</w:t>
      </w:r>
      <w:r w:rsidRPr="00A80B36">
        <w:t xml:space="preserve"> Regeringen </w:t>
      </w:r>
      <w:r>
        <w:t>gav den 16 december 2021 S</w:t>
      </w:r>
      <w:r w:rsidRPr="00A80B36">
        <w:t xml:space="preserve">tatens energimyndighet </w:t>
      </w:r>
      <w:r>
        <w:t xml:space="preserve">och Naturvårdsverket </w:t>
      </w:r>
      <w:r w:rsidRPr="00A80B36">
        <w:t>i uppdra</w:t>
      </w:r>
      <w:r>
        <w:t>g</w:t>
      </w:r>
      <w:r w:rsidRPr="00A80B36">
        <w:t xml:space="preserve"> att ta fram underlag för kontrollstation 2022 inom ramen för systemet med reduktionsplikt på bensin, diesel och flygfotogen</w:t>
      </w:r>
      <w:r>
        <w:t xml:space="preserve"> (</w:t>
      </w:r>
      <w:r w:rsidRPr="00A80B36">
        <w:t>I2021/03316</w:t>
      </w:r>
      <w:r>
        <w:t>).</w:t>
      </w:r>
      <w:r w:rsidRPr="00A80B36">
        <w:t xml:space="preserve"> </w:t>
      </w:r>
      <w:r>
        <w:t xml:space="preserve">I </w:t>
      </w:r>
      <w:r w:rsidRPr="00A80B36">
        <w:t>uppdrag</w:t>
      </w:r>
      <w:r>
        <w:t>et</w:t>
      </w:r>
      <w:r w:rsidRPr="00A80B36">
        <w:t xml:space="preserve"> </w:t>
      </w:r>
      <w:r>
        <w:t>ingick att myndigheterna skulle analysera</w:t>
      </w:r>
      <w:r w:rsidRPr="00A80B36">
        <w:t xml:space="preserve"> de frågor som tas upp i tillkännagivandet</w:t>
      </w:r>
      <w:r>
        <w:t>.</w:t>
      </w:r>
      <w:r w:rsidRPr="004B48F6">
        <w:t xml:space="preserve"> </w:t>
      </w:r>
      <w:r w:rsidRPr="00C861F2">
        <w:t>Den</w:t>
      </w:r>
      <w:r>
        <w:t>na</w:t>
      </w:r>
      <w:r w:rsidRPr="00C861F2">
        <w:t xml:space="preserve"> del av uppdraget redovisades den 15 september 2022 (I2022/00777).</w:t>
      </w:r>
      <w:r>
        <w:t xml:space="preserve"> Vidare har r</w:t>
      </w:r>
      <w:r w:rsidRPr="002B4106">
        <w:t xml:space="preserve">egeringen i budgetpropositionen för 2023 (prop. 2022/23:1 utg.omr. 21 </w:t>
      </w:r>
      <w:r>
        <w:t xml:space="preserve">Energi avsnitt 2.8, </w:t>
      </w:r>
      <w:r w:rsidRPr="002B4106">
        <w:t>s.</w:t>
      </w:r>
      <w:r>
        <w:t xml:space="preserve"> 30</w:t>
      </w:r>
      <w:r w:rsidRPr="002B4106">
        <w:t>)</w:t>
      </w:r>
      <w:r>
        <w:t xml:space="preserve"> uttalat att r</w:t>
      </w:r>
      <w:r w:rsidRPr="002B4106">
        <w:t>egeringen kommer att föreslå att reduktionsplikten sänks till EU:s lägstanivå den 1 januari 2024, vilket ska gälla under mandatperioden.</w:t>
      </w:r>
      <w:r>
        <w:t xml:space="preserve"> Inriktningen är att regeringen i den proposition som behandlar sänkningen av reduktionsplikten kommer att återkomma med </w:t>
      </w:r>
      <w:r w:rsidRPr="002B4106">
        <w:t>en bedömning</w:t>
      </w:r>
      <w:r>
        <w:t xml:space="preserve"> enligt tillkännagivandet</w:t>
      </w:r>
      <w:r w:rsidRPr="002B4106">
        <w:t xml:space="preserve"> av reduktionspliktens effekter utifrån en fullständig konsekvensanalys</w:t>
      </w:r>
      <w:r>
        <w:t>.</w:t>
      </w:r>
      <w:r w:rsidRPr="002B4106" w:rsidDel="00C861F2">
        <w:t xml:space="preserve"> </w:t>
      </w:r>
      <w:r w:rsidRPr="004B48F6">
        <w:t>Ärendet bereds vidare. Punkten är inte slutbehandlad.</w:t>
      </w:r>
    </w:p>
    <w:p w14:paraId="4BD46A6A" w14:textId="77777777" w:rsidR="00552851" w:rsidRDefault="00552851" w:rsidP="00552851">
      <w:pPr>
        <w:pStyle w:val="Rubrik4utannumrering"/>
      </w:pPr>
      <w:r>
        <w:t>Riksmötet 2021/22</w:t>
      </w:r>
    </w:p>
    <w:p w14:paraId="2F033548" w14:textId="209B4A20" w:rsidR="00552851" w:rsidRDefault="00131C33" w:rsidP="00552851">
      <w:pPr>
        <w:pStyle w:val="Rubrik5utannumrering"/>
        <w:spacing w:before="0"/>
        <w:rPr>
          <w:i w:val="0"/>
        </w:rPr>
      </w:pPr>
      <w:r>
        <w:t>3</w:t>
      </w:r>
      <w:r w:rsidR="00552851">
        <w:t xml:space="preserve">4. </w:t>
      </w:r>
      <w:r w:rsidR="00552851" w:rsidRPr="00F90163">
        <w:t xml:space="preserve">Rskr. </w:t>
      </w:r>
      <w:r w:rsidR="00552851">
        <w:t>2021/22:2</w:t>
      </w:r>
    </w:p>
    <w:p w14:paraId="291FDDA7" w14:textId="77777777" w:rsidR="00552851" w:rsidRDefault="00552851" w:rsidP="00552851">
      <w:pPr>
        <w:pStyle w:val="Brdtext"/>
        <w:jc w:val="left"/>
      </w:pPr>
      <w:r>
        <w:t>Genomförandet av EU:s ramdirektiv för vatten</w:t>
      </w:r>
    </w:p>
    <w:p w14:paraId="468728FB" w14:textId="77777777" w:rsidR="00552851" w:rsidRDefault="00552851" w:rsidP="00552851">
      <w:pPr>
        <w:pStyle w:val="Brdtext"/>
        <w:jc w:val="left"/>
      </w:pPr>
      <w:r>
        <w:t>Utskottsinitiativ, bet. 2021/22:MJU5</w:t>
      </w:r>
    </w:p>
    <w:p w14:paraId="4A3C12CE" w14:textId="77777777" w:rsidR="00552851" w:rsidRDefault="00552851" w:rsidP="00552851">
      <w:pPr>
        <w:pStyle w:val="Brdtext"/>
        <w:jc w:val="left"/>
      </w:pPr>
      <w:r>
        <w:t>Tidigare redovisad, se skr. 2021/22:75 (M 25).</w:t>
      </w:r>
    </w:p>
    <w:p w14:paraId="7DAA38B5" w14:textId="15E9252E" w:rsidR="00552851" w:rsidRDefault="00552851" w:rsidP="00552851">
      <w:pPr>
        <w:pStyle w:val="Brdtext"/>
        <w:jc w:val="left"/>
      </w:pPr>
      <w:r>
        <w:t xml:space="preserve">Skrivelsen är </w:t>
      </w:r>
      <w:r w:rsidRPr="00E84A3D">
        <w:t>inte</w:t>
      </w:r>
      <w:r>
        <w:t xml:space="preserve"> slutbehandlad.</w:t>
      </w:r>
      <w:r w:rsidR="00C43F8D">
        <w:t xml:space="preserve"> </w:t>
      </w:r>
    </w:p>
    <w:p w14:paraId="064E69B9" w14:textId="77777777" w:rsidR="00552851" w:rsidRDefault="00552851" w:rsidP="00552851">
      <w:pPr>
        <w:pStyle w:val="Brdtext"/>
      </w:pPr>
    </w:p>
    <w:p w14:paraId="093A9C54" w14:textId="77777777" w:rsidR="00552851" w:rsidRDefault="00552851" w:rsidP="00552851">
      <w:pPr>
        <w:pStyle w:val="Brdtext"/>
      </w:pPr>
      <w:r w:rsidRPr="00527EA6">
        <w:rPr>
          <w:i/>
          <w:iCs/>
        </w:rPr>
        <w:t>Genomförandet av EU:s ramdirektiv för vatten</w:t>
      </w:r>
      <w:r>
        <w:t>*: Riksdagen har tillkänna</w:t>
      </w:r>
      <w:r>
        <w:softHyphen/>
        <w:t>gett för regeringen det som utskottet anför om genomförandet av EU:s ramdirektiv för vatten (bet. 2021/22:MJU5 s. 33 f.).</w:t>
      </w:r>
    </w:p>
    <w:p w14:paraId="288BE5E2" w14:textId="77777777" w:rsidR="00552851" w:rsidRDefault="00552851" w:rsidP="00552851">
      <w:pPr>
        <w:pStyle w:val="Brdtextmedindrag"/>
      </w:pPr>
      <w:r w:rsidRPr="00527EA6">
        <w:t>I fråga om prövning av åtgärdsprogram för vatten 2021–2027</w:t>
      </w:r>
      <w:r>
        <w:t xml:space="preserve"> beslutade r</w:t>
      </w:r>
      <w:r w:rsidRPr="00740FC9">
        <w:t>egeringen den 16</w:t>
      </w:r>
      <w:r>
        <w:t> </w:t>
      </w:r>
      <w:r w:rsidRPr="00740FC9">
        <w:t xml:space="preserve">december 2021 att regeringen avser att pröva de förslag till åtgärdsprogram för vatten som ska gälla för perioden 2021–2027. </w:t>
      </w:r>
    </w:p>
    <w:p w14:paraId="19FEDEC1" w14:textId="77777777" w:rsidR="00552851" w:rsidRDefault="00552851" w:rsidP="00552851">
      <w:pPr>
        <w:pStyle w:val="Brdtextmedindrag"/>
      </w:pPr>
      <w:r w:rsidRPr="005B76B7">
        <w:t xml:space="preserve">I fråga om </w:t>
      </w:r>
      <w:r>
        <w:t>u</w:t>
      </w:r>
      <w:r w:rsidRPr="00527EA6">
        <w:t>ndantag och miljöanpassningar</w:t>
      </w:r>
      <w:r>
        <w:t xml:space="preserve"> gav regeringen de</w:t>
      </w:r>
      <w:r w:rsidRPr="00740FC9">
        <w:t>n 17</w:t>
      </w:r>
      <w:r>
        <w:t> </w:t>
      </w:r>
      <w:r w:rsidRPr="00740FC9">
        <w:t xml:space="preserve">juni 2021 Havs- och vattenmyndigheten, genom ändring i regleringsbrevet för budgetåret 2021, i uppdrag att </w:t>
      </w:r>
      <w:r>
        <w:t xml:space="preserve">inom ramen för nationella planen för omprövning av vattenkraften, </w:t>
      </w:r>
      <w:r w:rsidRPr="00740FC9">
        <w:t>utarbeta vägledning om bedömning av ekologisk poten</w:t>
      </w:r>
      <w:r>
        <w:softHyphen/>
      </w:r>
      <w:r w:rsidRPr="00740FC9">
        <w:t>tial som komplement till myndighetens övriga vägledning till vatten</w:t>
      </w:r>
      <w:r>
        <w:softHyphen/>
      </w:r>
      <w:r w:rsidRPr="00740FC9">
        <w:t>myndigheterna vad gäller att förklara vatten som kraftigt modifierade och att använda undantag. Syftet är att möjligheterna att för</w:t>
      </w:r>
      <w:r>
        <w:softHyphen/>
      </w:r>
      <w:r w:rsidRPr="00740FC9">
        <w:t>klara vatten som kraftigt modifierade och besluta om undantag enligt vattenförvaltnings</w:t>
      </w:r>
      <w:r>
        <w:softHyphen/>
      </w:r>
      <w:r w:rsidRPr="00740FC9">
        <w:t>förordningen (2004:660) ska användas fullt ut. Upp</w:t>
      </w:r>
      <w:r>
        <w:softHyphen/>
      </w:r>
      <w:r w:rsidRPr="00740FC9">
        <w:t>draget redovisa</w:t>
      </w:r>
      <w:r>
        <w:t>des</w:t>
      </w:r>
      <w:r w:rsidRPr="00740FC9">
        <w:t xml:space="preserve"> den 1</w:t>
      </w:r>
      <w:r>
        <w:t>5</w:t>
      </w:r>
      <w:r w:rsidRPr="00740FC9">
        <w:t xml:space="preserve"> december 2021. </w:t>
      </w:r>
    </w:p>
    <w:p w14:paraId="61B448CF" w14:textId="77777777" w:rsidR="00552851" w:rsidRDefault="00552851" w:rsidP="00552851">
      <w:pPr>
        <w:pStyle w:val="Brdtextmedindrag"/>
      </w:pPr>
      <w:r w:rsidRPr="00527EA6">
        <w:t>I fråga om platsspecifika bedömningar</w:t>
      </w:r>
      <w:r>
        <w:t xml:space="preserve"> har vattenmyndigheternas för</w:t>
      </w:r>
      <w:r>
        <w:softHyphen/>
        <w:t>slag till miljö</w:t>
      </w:r>
      <w:r>
        <w:softHyphen/>
        <w:t>kvalitets</w:t>
      </w:r>
      <w:r>
        <w:softHyphen/>
        <w:t xml:space="preserve">normer varit </w:t>
      </w:r>
      <w:r w:rsidRPr="00DD19C0">
        <w:t>på samråd. V</w:t>
      </w:r>
      <w:r>
        <w:t>attenmyndigheterna</w:t>
      </w:r>
      <w:r w:rsidRPr="00DD19C0">
        <w:t xml:space="preserve"> har gjort både samhällsekonomisk konsekvensanalys</w:t>
      </w:r>
      <w:r>
        <w:t>, vilken har</w:t>
      </w:r>
      <w:r w:rsidRPr="00DD19C0">
        <w:t xml:space="preserve"> varit på </w:t>
      </w:r>
      <w:r w:rsidRPr="008D2071">
        <w:rPr>
          <w:spacing w:val="-2"/>
        </w:rPr>
        <w:t>sam</w:t>
      </w:r>
      <w:r w:rsidRPr="008D2071">
        <w:rPr>
          <w:spacing w:val="-2"/>
        </w:rPr>
        <w:softHyphen/>
        <w:t>råd</w:t>
      </w:r>
      <w:r>
        <w:rPr>
          <w:spacing w:val="-2"/>
        </w:rPr>
        <w:t>, och</w:t>
      </w:r>
      <w:r w:rsidRPr="008D2071">
        <w:rPr>
          <w:spacing w:val="-2"/>
        </w:rPr>
        <w:t xml:space="preserve"> konsekvensutredning vid regelgivning (enligt SFS 2007:1244)</w:t>
      </w:r>
      <w:r w:rsidRPr="00DD19C0">
        <w:t xml:space="preserve"> som god</w:t>
      </w:r>
      <w:r>
        <w:softHyphen/>
      </w:r>
      <w:r w:rsidRPr="00DD19C0">
        <w:t xml:space="preserve">känts av Regelrådet. </w:t>
      </w:r>
    </w:p>
    <w:p w14:paraId="5C5A1DF7" w14:textId="7F3DF11B" w:rsidR="00552851" w:rsidRPr="0002102B" w:rsidRDefault="00552851" w:rsidP="00552851">
      <w:pPr>
        <w:pStyle w:val="Brdtextmedindrag"/>
      </w:pPr>
      <w:r>
        <w:t xml:space="preserve">Av tillkännagivandet följer </w:t>
      </w:r>
      <w:r w:rsidRPr="0002102B">
        <w:t xml:space="preserve">att </w:t>
      </w:r>
      <w:r>
        <w:t>regeringen</w:t>
      </w:r>
      <w:r w:rsidRPr="0002102B">
        <w:t xml:space="preserve"> ska pröva vattenmyndig</w:t>
      </w:r>
      <w:r w:rsidR="007F72EA">
        <w:softHyphen/>
      </w:r>
      <w:r w:rsidRPr="0002102B">
        <w:t>heternas åtgärds</w:t>
      </w:r>
      <w:r w:rsidRPr="0002102B">
        <w:softHyphen/>
        <w:t xml:space="preserve">program 2021–2027 samt säkerställa platsspecifika bedömningar av alla nyttor och konsekvenser (bet. 2021/22:MJU5 s. 33–34 resp. 38–39, rskr. 2021/22:2). Regeringen har nu prövat förslagen till åtgärdsprogram för vatten 2021–2027 </w:t>
      </w:r>
      <w:r>
        <w:t xml:space="preserve">genom </w:t>
      </w:r>
      <w:r w:rsidRPr="0002102B">
        <w:t>beslut den 7 juni 2022</w:t>
      </w:r>
      <w:r>
        <w:t xml:space="preserve"> (</w:t>
      </w:r>
      <w:r w:rsidRPr="0002102B">
        <w:t>M2022/00906). I beredningen av ärendet kunde regeringen konstatera att den ekonomiska analysen uppfyller kraven i 6 kap. 6 § vattenförvaltnings</w:t>
      </w:r>
      <w:r w:rsidRPr="0002102B">
        <w:softHyphen/>
        <w:t>förordningen (2004:660) samt att en konsekvens</w:t>
      </w:r>
      <w:r w:rsidRPr="0002102B">
        <w:softHyphen/>
        <w:t>utredning genomförts som uppfyller kraven i 6 och 7 §§ förordningen (2007:1244) om konse</w:t>
      </w:r>
      <w:r w:rsidR="007F72EA">
        <w:softHyphen/>
      </w:r>
      <w:r w:rsidRPr="0002102B">
        <w:t xml:space="preserve">kvensutredning vid regelgivning. </w:t>
      </w:r>
      <w:r>
        <w:t>I regeringsbeslutet anges att</w:t>
      </w:r>
      <w:r w:rsidRPr="0002102B">
        <w:t xml:space="preserve"> regeringen </w:t>
      </w:r>
      <w:r>
        <w:t xml:space="preserve">anser </w:t>
      </w:r>
      <w:r w:rsidRPr="0002102B">
        <w:t xml:space="preserve">att den del av riksdagens tillkännagivande (bet. </w:t>
      </w:r>
      <w:r w:rsidRPr="0002102B">
        <w:rPr>
          <w:spacing w:val="-2"/>
        </w:rPr>
        <w:t>2021/22:MJU5 s. 33–34 resp. 38–39, rskr. 2021/22:2, )</w:t>
      </w:r>
      <w:r w:rsidRPr="0002102B">
        <w:t xml:space="preserve"> som avser prövning av åtgärds</w:t>
      </w:r>
      <w:r w:rsidRPr="0002102B">
        <w:softHyphen/>
        <w:t>program för vatten 2021–2027 respektive den del som rör platsspecifika bedöm</w:t>
      </w:r>
      <w:r w:rsidR="007F72EA">
        <w:softHyphen/>
      </w:r>
      <w:r w:rsidRPr="0002102B">
        <w:t>ningar är tillgo</w:t>
      </w:r>
      <w:r>
        <w:softHyphen/>
      </w:r>
      <w:r w:rsidRPr="0002102B">
        <w:t xml:space="preserve">dosedda. </w:t>
      </w:r>
    </w:p>
    <w:p w14:paraId="083C74BC" w14:textId="1FB0C227" w:rsidR="00552851" w:rsidRPr="0002102B" w:rsidRDefault="00552851" w:rsidP="00552851">
      <w:pPr>
        <w:pStyle w:val="Brdtextmedindrag"/>
      </w:pPr>
      <w:r w:rsidRPr="0002102B">
        <w:t xml:space="preserve">I budgetpropositionen för 2023 (prop. 2022/23:1, utg.omr. 20, s. 45) under miljökvalitetsmålet Levande sjöar och vattendrag hanteras den del av tillkännagivandet som avser utnyttjande av undantag. Regeringen </w:t>
      </w:r>
      <w:r>
        <w:t>bedömde i budgetpropositionen</w:t>
      </w:r>
      <w:r w:rsidRPr="0002102B">
        <w:t xml:space="preserve"> att tillkännagivandet är tillgodo</w:t>
      </w:r>
      <w:r>
        <w:softHyphen/>
      </w:r>
      <w:r w:rsidRPr="0002102B">
        <w:t xml:space="preserve">sett </w:t>
      </w:r>
      <w:r>
        <w:t>även</w:t>
      </w:r>
      <w:r w:rsidRPr="0002102B">
        <w:t xml:space="preserve"> i den del som avser utnyttjande av undantag.</w:t>
      </w:r>
    </w:p>
    <w:p w14:paraId="12570845" w14:textId="79C27D1C" w:rsidR="00552851" w:rsidRPr="0002102B" w:rsidRDefault="00552851" w:rsidP="00552851">
      <w:pPr>
        <w:pStyle w:val="Brdtextmedindrag"/>
        <w:rPr>
          <w:sz w:val="14"/>
          <w:szCs w:val="14"/>
        </w:rPr>
      </w:pPr>
      <w:r w:rsidRPr="0002102B">
        <w:t xml:space="preserve">Av tillkännagivandet följer vidare att regeringen ska säkerställa </w:t>
      </w:r>
      <w:r w:rsidRPr="0002102B">
        <w:rPr>
          <w:color w:val="000000"/>
          <w:shd w:val="clear" w:color="auto" w:fill="FAFAFA"/>
        </w:rPr>
        <w:t xml:space="preserve">att de miljöanpassningar som sker inte går ut över möjligheten att öka effekten i befintlig vattenkraft </w:t>
      </w:r>
      <w:r w:rsidRPr="0002102B">
        <w:t>(bet. 2021/22:MJU5 s. 35–38)</w:t>
      </w:r>
      <w:r w:rsidRPr="0002102B">
        <w:rPr>
          <w:color w:val="000000"/>
          <w:shd w:val="clear" w:color="auto" w:fill="FAFAFA"/>
        </w:rPr>
        <w:t xml:space="preserve">. </w:t>
      </w:r>
      <w:r w:rsidRPr="0002102B">
        <w:t>Den 9 juni 2022 uppdrog regeringen åt Havs- och vatten</w:t>
      </w:r>
      <w:r w:rsidRPr="0002102B">
        <w:softHyphen/>
        <w:t>myndigheten att tillsammans med Affärsverket svenska kraftnät och Statens energi</w:t>
      </w:r>
      <w:r>
        <w:softHyphen/>
      </w:r>
      <w:r w:rsidRPr="0002102B">
        <w:t>myndighet följa upp och analysera arbetet med att förse vattenkraften med moderna miljövillkor (M2022/01242). Syftet är att kunna bedöma huruvida genomförandet av den nationella planen för moderna miljö</w:t>
      </w:r>
      <w:r>
        <w:softHyphen/>
      </w:r>
      <w:r w:rsidRPr="0002102B">
        <w:t>villkor (M2019/01769)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w:t>
      </w:r>
      <w:r w:rsidRPr="0002102B">
        <w:softHyphen/>
        <w:t>heter, regioner samt bransch- och intresseorganisa</w:t>
      </w:r>
      <w:r w:rsidR="007F72EA">
        <w:softHyphen/>
      </w:r>
      <w:r w:rsidRPr="0002102B">
        <w:t>tioner ska ges möjlighet att bidra i arbetet. Resultatet av uppföljningen och en analys av resultatet ska redovisas första gången senast den 1 februari 2023 och andra gången senast den 1 december 2023. Därefter tar reger</w:t>
      </w:r>
      <w:r w:rsidR="007F72EA">
        <w:softHyphen/>
      </w:r>
      <w:r w:rsidRPr="0002102B">
        <w:t xml:space="preserve">ingen förnyad ställning till tidpunkter för redovisning. </w:t>
      </w:r>
    </w:p>
    <w:p w14:paraId="2FE50CD8" w14:textId="2E4FE3EF" w:rsidR="00552851" w:rsidRDefault="00552851" w:rsidP="00552851">
      <w:pPr>
        <w:pStyle w:val="Brdtextmedindrag"/>
      </w:pPr>
      <w:r w:rsidRPr="00EC65A8">
        <w:t>Den 12 januari 202</w:t>
      </w:r>
      <w:r>
        <w:t>3</w:t>
      </w:r>
      <w:r w:rsidRPr="00EC65A8">
        <w:t xml:space="preserve"> beslutade regeringen förordning</w:t>
      </w:r>
      <w:r>
        <w:t>en (2023:4)</w:t>
      </w:r>
      <w:r w:rsidRPr="00EC65A8">
        <w:t xml:space="preserve"> om ändring i förordningen (1998:1388) om vattenverksamheter. Ändringen innebär att den tid då en ansökan om prövning för moderna miljövillkor senast ska ha getts in senareläggs med ett år för samtliga prövningsgrupper där tiden för att ge in en ansökan ännu inte har passerats. Förordningen träd</w:t>
      </w:r>
      <w:r w:rsidR="000423AA">
        <w:t>de</w:t>
      </w:r>
      <w:r w:rsidRPr="00EC65A8">
        <w:t xml:space="preserve"> i kraft den 30 januari 2023. Mot bakgrund av den förändrade situationen på elmarknaden och behovet av att säkra ett robust energisystem som förmår att snabbt svara upp mot förändrade behov behöver effekterna av hittills genomförda omprövningar kartläggas och behov av ändringar av nuvarande system för prövning av moderna miljövillkor ses över. Omprövningen av miljötillstånd för vattenkraften pausas för att medge tid för sådan analys och översyn samt för genomförandet av de förändringar av systemet som analysen kan komma att leda till</w:t>
      </w:r>
      <w:r w:rsidR="0069668C">
        <w:t>.</w:t>
      </w:r>
      <w:r>
        <w:t xml:space="preserve"> </w:t>
      </w:r>
    </w:p>
    <w:p w14:paraId="012A82C7" w14:textId="77777777" w:rsidR="00552851" w:rsidRDefault="00552851" w:rsidP="00552851">
      <w:pPr>
        <w:pStyle w:val="Brdtextmedindrag"/>
      </w:pPr>
      <w:r>
        <w:t>Punkten är inte slutbehandlad.</w:t>
      </w:r>
    </w:p>
    <w:p w14:paraId="56E7CAA2" w14:textId="2F151904" w:rsidR="00552851" w:rsidRDefault="00131C33" w:rsidP="00552851">
      <w:pPr>
        <w:pStyle w:val="Rubrik5utannumrering"/>
        <w:rPr>
          <w:i w:val="0"/>
        </w:rPr>
      </w:pPr>
      <w:r>
        <w:t>3</w:t>
      </w:r>
      <w:r w:rsidR="00552851">
        <w:t xml:space="preserve">5. </w:t>
      </w:r>
      <w:r w:rsidR="00552851" w:rsidRPr="00F90163">
        <w:t xml:space="preserve">Rskr. </w:t>
      </w:r>
      <w:r w:rsidR="00552851">
        <w:t>2021/22:60</w:t>
      </w:r>
    </w:p>
    <w:p w14:paraId="1555877D" w14:textId="77777777" w:rsidR="00552851" w:rsidRDefault="00552851" w:rsidP="00552851">
      <w:pPr>
        <w:pStyle w:val="Brdtext"/>
        <w:keepNext/>
        <w:jc w:val="left"/>
      </w:pPr>
      <w:r>
        <w:t>Åtgärder för att rädda fiskbestånden i Östersjön</w:t>
      </w:r>
    </w:p>
    <w:p w14:paraId="0D3B952A" w14:textId="77777777" w:rsidR="00552851" w:rsidRPr="002E502F" w:rsidRDefault="00552851" w:rsidP="00552851">
      <w:pPr>
        <w:pStyle w:val="Brdtext"/>
        <w:jc w:val="left"/>
      </w:pPr>
      <w:r>
        <w:t>Utskottsinitiativ, bet. 2021/22:MJU6</w:t>
      </w:r>
    </w:p>
    <w:p w14:paraId="41D61C10" w14:textId="77777777" w:rsidR="00552851" w:rsidRDefault="00552851" w:rsidP="00552851">
      <w:pPr>
        <w:pStyle w:val="Brdtext"/>
        <w:jc w:val="left"/>
      </w:pPr>
      <w:r>
        <w:t>Tidigare redovisad, se skr. 2021/22:75 (M 29).</w:t>
      </w:r>
    </w:p>
    <w:p w14:paraId="4DFF674E" w14:textId="06F37E02" w:rsidR="00552851" w:rsidRDefault="00552851" w:rsidP="00552851">
      <w:pPr>
        <w:pStyle w:val="Brdtext"/>
        <w:jc w:val="left"/>
      </w:pPr>
      <w:r>
        <w:t xml:space="preserve">Skrivelsen är </w:t>
      </w:r>
      <w:r w:rsidRPr="00634D23">
        <w:t>inte</w:t>
      </w:r>
      <w:r>
        <w:t xml:space="preserve"> slutbehandlad.</w:t>
      </w:r>
      <w:r w:rsidR="00C43F8D">
        <w:t xml:space="preserve"> </w:t>
      </w:r>
    </w:p>
    <w:p w14:paraId="5A2AFED7" w14:textId="77777777" w:rsidR="00552851" w:rsidRDefault="00552851" w:rsidP="00552851">
      <w:pPr>
        <w:pStyle w:val="Brdtext"/>
      </w:pPr>
    </w:p>
    <w:p w14:paraId="3E7F6056" w14:textId="77777777" w:rsidR="00552851" w:rsidRPr="0002102B" w:rsidRDefault="00552851" w:rsidP="00552851">
      <w:pPr>
        <w:pStyle w:val="Brdtext"/>
      </w:pPr>
      <w:r>
        <w:t xml:space="preserve">Punkt 9 om </w:t>
      </w:r>
      <w:r>
        <w:rPr>
          <w:i/>
          <w:iCs/>
        </w:rPr>
        <w:t>k</w:t>
      </w:r>
      <w:r w:rsidRPr="00C805B8">
        <w:rPr>
          <w:i/>
          <w:iCs/>
        </w:rPr>
        <w:t>unskapsunderlaget om vattenkraftverkens ekologiska betydelse</w:t>
      </w:r>
      <w:r>
        <w:t>*: Riksdagen har tillkännagett för regeringen det som utskottet anför om kunskapsunderl</w:t>
      </w:r>
      <w:r w:rsidRPr="0002102B">
        <w:t>aget om vattenkraftverkens ekologiska betydelse (bet. 2021/22:MJU6 s. 49 f.).</w:t>
      </w:r>
    </w:p>
    <w:p w14:paraId="379FA21A" w14:textId="77777777" w:rsidR="00552851" w:rsidRPr="0002102B" w:rsidRDefault="00552851" w:rsidP="00552851">
      <w:pPr>
        <w:pStyle w:val="Brdtextmedindrag"/>
      </w:pPr>
      <w:r w:rsidRPr="0002102B">
        <w:t>Den nationella planen för moderna miljövillkor för vattenkraften (M2019/01769) syftar till att få en samordnad prövning med största möjliga nytta för vattenmiljön och för nationell effektiv tillgång till vattenkraftsel i enlighet med propositionen Vattenmiljö och vattenkraft (prop. 2017/18:243). Genomförandet av den nationella planen och utfallet av de enskilda prövningarna förväntas leda till bl.a. ökade åtgärder i fråga om vattenkraftens påverkan på hotade arter. Den 9 juni 2022 uppdrog regeringen åt Havs- och vattenmyndigheten att tillsammans med Affärs</w:t>
      </w:r>
      <w:r>
        <w:softHyphen/>
      </w:r>
      <w:r w:rsidRPr="0002102B">
        <w:t>verket svenska kraftnät och Statens energimyndighet följa upp och analysera arbetet med att förse vattenkraften med moderna miljövillkor (M2022/01242). Syftet är att kunna bedöma huruvida genomförandet av den nationella planen för moderna miljövillkor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Resultatet av uppfölj</w:t>
      </w:r>
      <w:r w:rsidRPr="0002102B">
        <w:softHyphen/>
        <w:t xml:space="preserve">ningen och en analys av resultatet ska redovisas första gången senast den 1 februari 2023 och andra gången senast den 1 december 2023. Därefter tar regeringen förnyad ställning till tidpunkter för redovisning. </w:t>
      </w:r>
    </w:p>
    <w:p w14:paraId="021A97A4" w14:textId="77777777" w:rsidR="00552851" w:rsidRPr="00590F3A" w:rsidRDefault="00552851" w:rsidP="00552851">
      <w:pPr>
        <w:pStyle w:val="Brdtextmedindrag"/>
      </w:pPr>
      <w:r w:rsidRPr="0002102B">
        <w:t>Punkten är inte slutbehandlad.</w:t>
      </w:r>
    </w:p>
    <w:p w14:paraId="51381A09" w14:textId="2D069DA8" w:rsidR="00552851" w:rsidRDefault="00131C33" w:rsidP="00552851">
      <w:pPr>
        <w:pStyle w:val="Rubrik5utannumrering"/>
        <w:rPr>
          <w:i w:val="0"/>
        </w:rPr>
      </w:pPr>
      <w:r>
        <w:t>3</w:t>
      </w:r>
      <w:r w:rsidR="00552851">
        <w:t xml:space="preserve">6. </w:t>
      </w:r>
      <w:r w:rsidR="00552851" w:rsidRPr="00F90163">
        <w:t xml:space="preserve">Rskr. </w:t>
      </w:r>
      <w:r w:rsidR="00552851">
        <w:t>2021/22:110</w:t>
      </w:r>
    </w:p>
    <w:p w14:paraId="704BB298" w14:textId="77777777" w:rsidR="00552851" w:rsidRDefault="00552851" w:rsidP="00552851">
      <w:pPr>
        <w:pStyle w:val="Brdtext"/>
        <w:keepNext/>
        <w:jc w:val="left"/>
      </w:pPr>
      <w:r w:rsidRPr="00E97178">
        <w:t xml:space="preserve">Utgiftsområde </w:t>
      </w:r>
      <w:r>
        <w:t>20</w:t>
      </w:r>
      <w:r w:rsidRPr="00E97178">
        <w:t xml:space="preserve"> </w:t>
      </w:r>
      <w:r>
        <w:t>Allmän miljö- och naturvård</w:t>
      </w:r>
    </w:p>
    <w:p w14:paraId="230F7492" w14:textId="77777777" w:rsidR="00552851" w:rsidRPr="002E502F" w:rsidRDefault="00552851" w:rsidP="00552851">
      <w:pPr>
        <w:pStyle w:val="Brdtext"/>
        <w:jc w:val="left"/>
      </w:pPr>
      <w:r w:rsidRPr="00E97178">
        <w:t>Prop</w:t>
      </w:r>
      <w:r>
        <w:t>.</w:t>
      </w:r>
      <w:r w:rsidRPr="00E97178">
        <w:t xml:space="preserve"> 2021/22:1</w:t>
      </w:r>
      <w:r>
        <w:t xml:space="preserve"> och </w:t>
      </w:r>
      <w:r w:rsidRPr="00E97178">
        <w:t>motioner från allmänna motionstiden 2021/22</w:t>
      </w:r>
      <w:r>
        <w:t xml:space="preserve">, bet. </w:t>
      </w:r>
      <w:r w:rsidRPr="00E97178">
        <w:t>2021/22:</w:t>
      </w:r>
      <w:r>
        <w:t>MJ</w:t>
      </w:r>
      <w:r w:rsidRPr="00E97178">
        <w:t>U1</w:t>
      </w:r>
    </w:p>
    <w:p w14:paraId="22F7C88D" w14:textId="77777777" w:rsidR="00552851" w:rsidRDefault="00552851" w:rsidP="00552851">
      <w:pPr>
        <w:pStyle w:val="Brdtext"/>
        <w:jc w:val="left"/>
      </w:pPr>
      <w:r>
        <w:t>Tidigare redovisad, se skr. 2021/22:75 (M 33).</w:t>
      </w:r>
    </w:p>
    <w:p w14:paraId="16D595F4" w14:textId="4F401ED7" w:rsidR="00552851" w:rsidRDefault="00552851" w:rsidP="00552851">
      <w:pPr>
        <w:pStyle w:val="Brdtext"/>
        <w:jc w:val="left"/>
      </w:pPr>
      <w:r>
        <w:t>Skrivelsen är inte slutbehandlad.</w:t>
      </w:r>
      <w:r w:rsidR="00C43F8D">
        <w:t xml:space="preserve"> </w:t>
      </w:r>
    </w:p>
    <w:p w14:paraId="1AE6651E" w14:textId="77777777" w:rsidR="00552851" w:rsidRDefault="00552851" w:rsidP="00552851">
      <w:pPr>
        <w:pStyle w:val="Brdtextmedindrag"/>
        <w:ind w:firstLine="0"/>
      </w:pPr>
    </w:p>
    <w:p w14:paraId="13C20193" w14:textId="77777777" w:rsidR="00552851" w:rsidRPr="00C60378" w:rsidRDefault="00552851" w:rsidP="00552851">
      <w:pPr>
        <w:pStyle w:val="Brdtextmedindrag"/>
        <w:ind w:firstLine="0"/>
      </w:pPr>
      <w:r w:rsidRPr="00C60378">
        <w:t>Punkt</w:t>
      </w:r>
      <w:r>
        <w:t> </w:t>
      </w:r>
      <w:r w:rsidRPr="00C60378">
        <w:t xml:space="preserve">1 om </w:t>
      </w:r>
      <w:r>
        <w:rPr>
          <w:i/>
          <w:iCs/>
        </w:rPr>
        <w:t>r</w:t>
      </w:r>
      <w:r w:rsidRPr="007E0354">
        <w:rPr>
          <w:i/>
          <w:iCs/>
        </w:rPr>
        <w:t>egeringens hantering av riksdagens tillkännagivande*</w:t>
      </w:r>
      <w:r w:rsidRPr="007E0354">
        <w:t>:</w:t>
      </w:r>
      <w:r w:rsidRPr="00C60378">
        <w:t xml:space="preserve"> </w:t>
      </w:r>
      <w:r w:rsidRPr="001B4909">
        <w:t xml:space="preserve">Riksdagen har tillkännagett för regeringen det som utskottet anför om </w:t>
      </w:r>
      <w:r>
        <w:t>att regeringen på ett tydligare sätt ska redovisa resultatet av de statliga in</w:t>
      </w:r>
      <w:r>
        <w:softHyphen/>
        <w:t>satserna på klimatområdet och att det behövs tydliga indikatorer som inriktas på klimat</w:t>
      </w:r>
      <w:r w:rsidRPr="001B4909">
        <w:t xml:space="preserve"> (bet. 2021/22:MJU</w:t>
      </w:r>
      <w:r>
        <w:t>1</w:t>
      </w:r>
      <w:r w:rsidRPr="001B4909">
        <w:t xml:space="preserve"> s. </w:t>
      </w:r>
      <w:r>
        <w:t>1</w:t>
      </w:r>
      <w:r w:rsidRPr="001B4909">
        <w:t>3 f</w:t>
      </w:r>
      <w:r>
        <w:t>.</w:t>
      </w:r>
      <w:r w:rsidRPr="001B4909">
        <w:t>).</w:t>
      </w:r>
    </w:p>
    <w:p w14:paraId="14C3176E" w14:textId="39B5CD0E" w:rsidR="00552851" w:rsidRDefault="00552851" w:rsidP="00552851">
      <w:pPr>
        <w:pStyle w:val="Brdtextmedindrag"/>
      </w:pPr>
      <w:r>
        <w:t>Regeringen bedömde i budgetpropositionen för 2022 (prop. 2021/22:1 utg.omr. 20 s. 18) att tillkännagivandet (</w:t>
      </w:r>
      <w:r w:rsidRPr="00D0151F">
        <w:t>bet. 2016/17:MJU1 punkt</w:t>
      </w:r>
      <w:r>
        <w:t> </w:t>
      </w:r>
      <w:r w:rsidRPr="00D0151F">
        <w:t>1, rskr.</w:t>
      </w:r>
      <w:r>
        <w:t> </w:t>
      </w:r>
      <w:r w:rsidRPr="00D0151F">
        <w:t>2016/17:116</w:t>
      </w:r>
      <w:r>
        <w:t xml:space="preserve"> och </w:t>
      </w:r>
      <w:r w:rsidRPr="00D0151F">
        <w:t>bet. 2018/19:KU21, yttr. 2018/19:MJU5y</w:t>
      </w:r>
      <w:r>
        <w:t xml:space="preserve">) om </w:t>
      </w:r>
      <w:r w:rsidRPr="00D0151F">
        <w:t>att resultatredovisningen på ett tydligare sätt ska redovisa resultaten av de statliga insatserna och att det behövs tydligare indikatorer som inriktas på resultatet</w:t>
      </w:r>
      <w:r>
        <w:t xml:space="preserve"> är tillgodosett och därmed kan anses slutbehandlat. Riksdagen anser dock inte att tillkännagivandet är slutbehandlat och vill att regeringen på ett tydligare sätt ska redovisa resultatet av de statliga insatserna på klimatområdet och att det behövs tydligare indikatorer som inriktas på klimat</w:t>
      </w:r>
      <w:r w:rsidRPr="00033A9A">
        <w:t xml:space="preserve"> </w:t>
      </w:r>
      <w:r>
        <w:t>(</w:t>
      </w:r>
      <w:r w:rsidRPr="00033A9A">
        <w:t>bet</w:t>
      </w:r>
      <w:r>
        <w:t>.</w:t>
      </w:r>
      <w:r w:rsidRPr="00033A9A">
        <w:t xml:space="preserve"> 2021/22:MJU1</w:t>
      </w:r>
      <w:r>
        <w:t xml:space="preserve">, rskr. 2021/22:110). Punkten står därför åter som öppen. </w:t>
      </w:r>
    </w:p>
    <w:p w14:paraId="1B66A530" w14:textId="59F46CEE" w:rsidR="00552851" w:rsidRPr="0002102B" w:rsidRDefault="00552851" w:rsidP="00552851">
      <w:pPr>
        <w:pStyle w:val="Brdtextmedindrag"/>
      </w:pPr>
      <w:r w:rsidRPr="0002102B">
        <w:t>På regeringens uppdrag i regleringsbrevet för 2022 redovisade Natur</w:t>
      </w:r>
      <w:r w:rsidR="007F72EA">
        <w:softHyphen/>
      </w:r>
      <w:r w:rsidRPr="0002102B">
        <w:t>vårdsverket en metod för att beskriva takten i klimatomställningen för olika sektorer och branscher, exempelvis utifrån scenarier och nyckeltal baserat på tillgängliga och nya data. Detta utgjorde underlag för klimat</w:t>
      </w:r>
      <w:r w:rsidR="007F72EA">
        <w:softHyphen/>
      </w:r>
      <w:r w:rsidRPr="0002102B">
        <w:t xml:space="preserve">redovisningen i budgetpropositionen för 2023. </w:t>
      </w:r>
    </w:p>
    <w:p w14:paraId="4BDBEE31" w14:textId="77777777" w:rsidR="00552851" w:rsidRPr="0002102B" w:rsidRDefault="00552851" w:rsidP="00552851">
      <w:pPr>
        <w:pStyle w:val="Brdtextmedindrag"/>
      </w:pPr>
      <w:r w:rsidRPr="0002102B">
        <w:t>Den 18 januari 2022 trädde den nya klimatrapporteringsförordningen (2014:1434) i kraft där ett antal myndigheter fick ett tydligare uppdrag att bidra i arbetet med att ta fram underlag till klimatredovisningen enligt klimatlagen (2017:720), bl.a. när det gäller beräkningar och bedömningar av klimateffekter av beslut under året. Detta har haft</w:t>
      </w:r>
      <w:r w:rsidRPr="0002102B">
        <w:rPr>
          <w:spacing w:val="-4"/>
        </w:rPr>
        <w:t xml:space="preserve"> effekt för klimatredovisningen i budgetpropositionen för 2023.</w:t>
      </w:r>
    </w:p>
    <w:p w14:paraId="6F11482C" w14:textId="0E1827AA" w:rsidR="00552851" w:rsidRPr="0002102B" w:rsidRDefault="00552851" w:rsidP="00911EEA">
      <w:pPr>
        <w:pStyle w:val="Brdtextmedindrag"/>
      </w:pPr>
      <w:r w:rsidRPr="0002102B">
        <w:t xml:space="preserve">Regeringen har i samband med budgetpropositionen för 2023 tagit fram </w:t>
      </w:r>
      <w:r w:rsidRPr="0002102B">
        <w:rPr>
          <w:spacing w:val="-4"/>
        </w:rPr>
        <w:t>en klimatredovisning i enlighet med klimatlagen (prop. 2022/23:1,</w:t>
      </w:r>
      <w:r w:rsidRPr="0002102B">
        <w:t xml:space="preserve"> utg.omr. 20, bilaga 1). Effekten av styr</w:t>
      </w:r>
      <w:r w:rsidRPr="0002102B">
        <w:softHyphen/>
        <w:t>medelspaketen redovisas, i stället för de enskilda styrmedlen, i de fall det finns betydande interaktioner mellan styrmedlen. Effekterna beräknas därmed mer konsekvent i förhållande till utsläppsscenarier och risken för dubbel</w:t>
      </w:r>
      <w:r w:rsidRPr="0002102B">
        <w:softHyphen/>
        <w:t>räkning minskas. Det redovisas även några indikatorer för industrin och transporter, och detta arbete kommer fortsätta att ut</w:t>
      </w:r>
      <w:r w:rsidRPr="0002102B">
        <w:softHyphen/>
        <w:t>vecklas. Utvecklingsarbete i Reger</w:t>
      </w:r>
      <w:r w:rsidR="007F72EA">
        <w:softHyphen/>
      </w:r>
      <w:r w:rsidRPr="0002102B">
        <w:t>ingskansliet och de berörda myndig</w:t>
      </w:r>
      <w:r w:rsidRPr="0002102B">
        <w:softHyphen/>
        <w:t>heterna har lett till en förbättrad klimatredovisning. Årets redo</w:t>
      </w:r>
      <w:r w:rsidRPr="0002102B">
        <w:softHyphen/>
        <w:t>visning innehåller klimateffekt</w:t>
      </w:r>
      <w:r w:rsidRPr="0002102B">
        <w:softHyphen/>
        <w:t>bedömningar på styrmedel, gapanalyser som illustrerar utvecklingen i förhållande till etappmålen samt kom</w:t>
      </w:r>
      <w:r w:rsidRPr="0002102B">
        <w:softHyphen/>
        <w:t>pletterande indikatorer för utsläppsutvecklingen. Regeringen utvecklar klimatredo</w:t>
      </w:r>
      <w:r w:rsidRPr="0002102B">
        <w:softHyphen/>
        <w:t>visningen löpande och avser att åter</w:t>
      </w:r>
      <w:r w:rsidR="0069668C">
        <w:softHyphen/>
      </w:r>
      <w:r w:rsidRPr="0002102B">
        <w:t>komma till riksdagen om det fortsatta arbetet. Punkten är inte slut</w:t>
      </w:r>
      <w:r w:rsidR="0069668C">
        <w:softHyphen/>
      </w:r>
      <w:r w:rsidRPr="0002102B">
        <w:t>behand</w:t>
      </w:r>
      <w:r w:rsidR="0069668C">
        <w:softHyphen/>
      </w:r>
      <w:r w:rsidRPr="0002102B">
        <w:t>lad.</w:t>
      </w:r>
    </w:p>
    <w:p w14:paraId="050ABADF" w14:textId="77777777" w:rsidR="00552851" w:rsidRDefault="00552851" w:rsidP="00552851">
      <w:pPr>
        <w:pStyle w:val="Brdtextmedindrag"/>
        <w:keepNext/>
      </w:pPr>
      <w:r w:rsidRPr="00C60378">
        <w:t>Punkt 2</w:t>
      </w:r>
      <w:r>
        <w:t xml:space="preserve"> om </w:t>
      </w:r>
      <w:r>
        <w:rPr>
          <w:i/>
          <w:iCs/>
        </w:rPr>
        <w:t>statens budget inom utgiftsområde 20</w:t>
      </w:r>
    </w:p>
    <w:p w14:paraId="07AFAC4C" w14:textId="77777777" w:rsidR="00552851" w:rsidRPr="00FA79C6" w:rsidRDefault="00552851" w:rsidP="00552851">
      <w:pPr>
        <w:pStyle w:val="Brdtextmedindrag"/>
      </w:pPr>
      <w:r w:rsidRPr="0002102B">
        <w:rPr>
          <w:rFonts w:eastAsiaTheme="minorHAnsi"/>
          <w:i/>
          <w:iCs/>
          <w:sz w:val="19"/>
          <w:szCs w:val="19"/>
        </w:rPr>
        <w:t>c) Godkännande av en investeringsplan</w:t>
      </w:r>
      <w:r w:rsidRPr="0002102B">
        <w:rPr>
          <w:rFonts w:eastAsiaTheme="minorHAnsi"/>
          <w:sz w:val="19"/>
          <w:szCs w:val="19"/>
        </w:rPr>
        <w:t xml:space="preserve">: </w:t>
      </w:r>
      <w:r w:rsidRPr="00DC37F7">
        <w:rPr>
          <w:rFonts w:eastAsiaTheme="minorHAnsi"/>
        </w:rPr>
        <w:t>Den 30 juni 2022 beslutade</w:t>
      </w:r>
      <w:r w:rsidRPr="0002102B">
        <w:rPr>
          <w:rFonts w:eastAsiaTheme="minorHAnsi"/>
          <w:sz w:val="19"/>
          <w:szCs w:val="19"/>
        </w:rPr>
        <w:t xml:space="preserve"> </w:t>
      </w:r>
      <w:r w:rsidRPr="0002102B">
        <w:t>regeringen om ändring av regleringsbrev för budgetåret 2022 avseende Naturvårdsverket. Punkten är</w:t>
      </w:r>
      <w:r>
        <w:t xml:space="preserve"> slutbehandlad.</w:t>
      </w:r>
    </w:p>
    <w:p w14:paraId="79718452" w14:textId="77777777" w:rsidR="00552851" w:rsidRPr="00634D23" w:rsidRDefault="00552851" w:rsidP="00552851">
      <w:pPr>
        <w:pStyle w:val="Brdtextmedindrag"/>
      </w:pPr>
      <w:r>
        <w:t xml:space="preserve">Punkt 3 om </w:t>
      </w:r>
      <w:r>
        <w:rPr>
          <w:i/>
          <w:iCs/>
        </w:rPr>
        <w:t>b</w:t>
      </w:r>
      <w:r w:rsidRPr="007E0354">
        <w:rPr>
          <w:i/>
          <w:iCs/>
        </w:rPr>
        <w:t>orttagning av utsläpps</w:t>
      </w:r>
      <w:r w:rsidRPr="00634D23">
        <w:rPr>
          <w:i/>
          <w:iCs/>
        </w:rPr>
        <w:t>enheter under EU:s ansvarsför</w:t>
      </w:r>
      <w:r w:rsidRPr="00634D23">
        <w:rPr>
          <w:i/>
          <w:iCs/>
        </w:rPr>
        <w:softHyphen/>
        <w:t>delnings</w:t>
      </w:r>
      <w:r w:rsidRPr="00634D23">
        <w:rPr>
          <w:i/>
          <w:iCs/>
        </w:rPr>
        <w:softHyphen/>
        <w:t>beslut för 2020</w:t>
      </w:r>
      <w:r w:rsidRPr="00634D23">
        <w:t>: Regeringen föreslog i budgetpropositionen för 2022 (prop. 2021/22:1 utg.omr. 20 s. 78) att de utsläppsenheter under EU:s ansvars</w:t>
      </w:r>
      <w:r w:rsidRPr="00634D23">
        <w:softHyphen/>
        <w:t xml:space="preserve">fördelningsbeslut för 2020 som Sverige har tilldelats och som inte behövs för avräkning mot Sveriges åtagande inom EU för det året ska tas bort. Riksdagen beslutade i enlighet med regeringens förslag (bet. 2021/22:MJU1, rskr. 2021/22:110). Regeringen avser </w:t>
      </w:r>
      <w:r>
        <w:t>att</w:t>
      </w:r>
      <w:r w:rsidRPr="00634D23">
        <w:t xml:space="preserve"> genomföra bort</w:t>
      </w:r>
      <w:r w:rsidRPr="00634D23">
        <w:softHyphen/>
        <w:t>tag</w:t>
      </w:r>
      <w:r w:rsidRPr="00634D23">
        <w:softHyphen/>
        <w:t>ningen under 2023 i linje med ansvarsfördelningsbeslutets fullgörande</w:t>
      </w:r>
      <w:r w:rsidRPr="00634D23">
        <w:softHyphen/>
        <w:t>process. Punkten är inte slutbehandlad.</w:t>
      </w:r>
    </w:p>
    <w:p w14:paraId="12EE3E25" w14:textId="2AA06BE5" w:rsidR="00552851" w:rsidRDefault="00552851" w:rsidP="00552851">
      <w:pPr>
        <w:pStyle w:val="Brdtextmedindrag"/>
      </w:pPr>
      <w:r w:rsidRPr="00634D23">
        <w:t xml:space="preserve">Följande punkter är inte slutbehandlade: 1 och 3. </w:t>
      </w:r>
    </w:p>
    <w:p w14:paraId="4CBD38C5" w14:textId="19E33F59" w:rsidR="003C320B" w:rsidRPr="003C320B" w:rsidRDefault="00131C33" w:rsidP="003C320B">
      <w:pPr>
        <w:keepNext/>
        <w:tabs>
          <w:tab w:val="left" w:pos="907"/>
        </w:tabs>
        <w:spacing w:before="240" w:after="80" w:line="210" w:lineRule="exact"/>
        <w:outlineLvl w:val="4"/>
        <w:rPr>
          <w:rFonts w:ascii="Times New Roman" w:eastAsiaTheme="minorHAnsi" w:hAnsi="Times New Roman" w:cstheme="minorBidi"/>
          <w:i/>
          <w:sz w:val="20"/>
          <w:szCs w:val="22"/>
          <w:highlight w:val="yellow"/>
        </w:rPr>
      </w:pPr>
      <w:r>
        <w:rPr>
          <w:rFonts w:ascii="Times New Roman" w:eastAsiaTheme="minorHAnsi" w:hAnsi="Times New Roman" w:cstheme="minorBidi"/>
          <w:i/>
          <w:sz w:val="20"/>
          <w:szCs w:val="22"/>
        </w:rPr>
        <w:t>37</w:t>
      </w:r>
      <w:r w:rsidR="003C320B" w:rsidRPr="003C320B">
        <w:rPr>
          <w:rFonts w:ascii="Times New Roman" w:eastAsiaTheme="minorHAnsi" w:hAnsi="Times New Roman" w:cstheme="minorBidi"/>
          <w:i/>
          <w:sz w:val="20"/>
          <w:szCs w:val="22"/>
        </w:rPr>
        <w:t xml:space="preserve">. Rskr. 2021/22:131 </w:t>
      </w:r>
    </w:p>
    <w:p w14:paraId="1237BF80" w14:textId="77777777" w:rsidR="003C320B" w:rsidRPr="003C320B" w:rsidRDefault="003C320B" w:rsidP="003C320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C320B">
        <w:rPr>
          <w:rFonts w:ascii="Times New Roman" w:hAnsi="Times New Roman"/>
          <w:sz w:val="20"/>
        </w:rPr>
        <w:t>Krav på rapportering av betalningstider</w:t>
      </w:r>
    </w:p>
    <w:p w14:paraId="7FBA547B" w14:textId="77777777" w:rsidR="003C320B" w:rsidRPr="003C320B" w:rsidRDefault="003C320B" w:rsidP="003C320B">
      <w:pPr>
        <w:tabs>
          <w:tab w:val="left" w:pos="2268"/>
        </w:tabs>
        <w:overflowPunct w:val="0"/>
        <w:autoSpaceDE w:val="0"/>
        <w:autoSpaceDN w:val="0"/>
        <w:adjustRightInd w:val="0"/>
        <w:spacing w:after="0" w:line="240" w:lineRule="auto"/>
        <w:textAlignment w:val="baseline"/>
        <w:rPr>
          <w:rFonts w:ascii="Times New Roman" w:hAnsi="Times New Roman"/>
          <w:color w:val="000000" w:themeColor="text1"/>
          <w:sz w:val="20"/>
        </w:rPr>
      </w:pPr>
      <w:r w:rsidRPr="003C320B">
        <w:rPr>
          <w:rFonts w:ascii="Times New Roman" w:hAnsi="Times New Roman"/>
          <w:color w:val="000000" w:themeColor="text1"/>
          <w:sz w:val="20"/>
        </w:rPr>
        <w:t xml:space="preserve">Prop. 2021/22: 50, bet. 2021/22:NU13 </w:t>
      </w:r>
    </w:p>
    <w:p w14:paraId="2776E69B" w14:textId="7B445A8A" w:rsidR="003C320B" w:rsidRDefault="003C320B" w:rsidP="00DA0BE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C320B">
        <w:rPr>
          <w:rFonts w:ascii="Times New Roman" w:hAnsi="Times New Roman"/>
          <w:sz w:val="20"/>
        </w:rPr>
        <w:t>Skrivelsen är inte slutbehandlad.</w:t>
      </w:r>
      <w:r w:rsidR="00DA0BE9">
        <w:rPr>
          <w:rFonts w:ascii="Times New Roman" w:hAnsi="Times New Roman"/>
          <w:sz w:val="20"/>
        </w:rPr>
        <w:t xml:space="preserve">  </w:t>
      </w:r>
    </w:p>
    <w:p w14:paraId="0CF8B97D" w14:textId="77777777" w:rsidR="00DA0BE9" w:rsidRPr="003C320B" w:rsidRDefault="00DA0BE9" w:rsidP="00DA0BE9">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17799E54" w14:textId="77777777" w:rsidR="003C320B" w:rsidRPr="003C320B" w:rsidRDefault="003C320B" w:rsidP="003C320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3C320B">
        <w:rPr>
          <w:rFonts w:ascii="Times New Roman" w:hAnsi="Times New Roman"/>
          <w:sz w:val="20"/>
        </w:rPr>
        <w:t xml:space="preserve">Punkt 1 om </w:t>
      </w:r>
      <w:r w:rsidRPr="003C320B">
        <w:rPr>
          <w:rFonts w:ascii="Times New Roman" w:hAnsi="Times New Roman"/>
          <w:i/>
          <w:iCs/>
          <w:sz w:val="20"/>
        </w:rPr>
        <w:t>regeringens lagförslag</w:t>
      </w:r>
      <w:r w:rsidRPr="003C320B">
        <w:rPr>
          <w:rFonts w:ascii="Times New Roman" w:hAnsi="Times New Roman"/>
          <w:sz w:val="20"/>
        </w:rPr>
        <w:t>:</w:t>
      </w:r>
      <w:r w:rsidRPr="003C320B">
        <w:rPr>
          <w:rFonts w:ascii="Times New Roman" w:hAnsi="Times New Roman"/>
          <w:i/>
          <w:iCs/>
          <w:sz w:val="20"/>
        </w:rPr>
        <w:t xml:space="preserve"> </w:t>
      </w:r>
      <w:r w:rsidRPr="003C320B">
        <w:rPr>
          <w:rFonts w:ascii="Times New Roman" w:hAnsi="Times New Roman"/>
          <w:sz w:val="20"/>
        </w:rPr>
        <w:t>Den 27 januari 2022 utfärdade regeringen den lag riksdagen antagit (SFS 70).</w:t>
      </w:r>
      <w:r w:rsidRPr="003C320B">
        <w:rPr>
          <w:rFonts w:ascii="Times New Roman" w:hAnsi="Times New Roman"/>
          <w:i/>
          <w:iCs/>
          <w:sz w:val="20"/>
        </w:rPr>
        <w:t xml:space="preserve"> </w:t>
      </w:r>
    </w:p>
    <w:p w14:paraId="712DB9B5" w14:textId="3593B89E" w:rsidR="00A608B8" w:rsidRPr="00A608B8" w:rsidRDefault="003C320B" w:rsidP="003C320B">
      <w:pPr>
        <w:tabs>
          <w:tab w:val="left" w:pos="2268"/>
        </w:tabs>
        <w:overflowPunct w:val="0"/>
        <w:autoSpaceDE w:val="0"/>
        <w:autoSpaceDN w:val="0"/>
        <w:adjustRightInd w:val="0"/>
        <w:spacing w:after="0" w:line="240" w:lineRule="auto"/>
        <w:ind w:firstLine="170"/>
        <w:jc w:val="both"/>
        <w:textAlignment w:val="baseline"/>
        <w:rPr>
          <w:b/>
          <w:bCs/>
        </w:rPr>
      </w:pPr>
      <w:r w:rsidRPr="003C320B">
        <w:rPr>
          <w:rFonts w:ascii="Times New Roman" w:hAnsi="Times New Roman"/>
          <w:sz w:val="20"/>
        </w:rPr>
        <w:t xml:space="preserve">Punkt 2 om </w:t>
      </w:r>
      <w:r w:rsidRPr="003C320B">
        <w:rPr>
          <w:rFonts w:ascii="Times New Roman" w:hAnsi="Times New Roman"/>
          <w:i/>
          <w:iCs/>
          <w:sz w:val="20"/>
        </w:rPr>
        <w:t>uppföljning och utvärdering*</w:t>
      </w:r>
      <w:r w:rsidRPr="003C320B">
        <w:rPr>
          <w:rFonts w:ascii="Times New Roman" w:hAnsi="Times New Roman"/>
          <w:sz w:val="20"/>
        </w:rPr>
        <w:t>:</w:t>
      </w:r>
      <w:r w:rsidRPr="003C320B">
        <w:rPr>
          <w:rFonts w:ascii="Times New Roman" w:hAnsi="Times New Roman"/>
          <w:i/>
          <w:iCs/>
          <w:sz w:val="20"/>
        </w:rPr>
        <w:t xml:space="preserve"> </w:t>
      </w:r>
      <w:r w:rsidRPr="003C320B">
        <w:rPr>
          <w:rFonts w:ascii="Times New Roman" w:hAnsi="Times New Roman"/>
          <w:sz w:val="20"/>
        </w:rPr>
        <w:t>Riksdagen har tillkännagett för regeringen att den bör följa upp och utvärdera den nya lagen och de system som inrättas till följd av reglerna (bet. 2021/22:NU13 s. 9). Enligt tillkännagivandet bör regeringen göra detta inom en lämplig tid – med fördel i enlighet med det som nämns i propositionen – efter den första rapporteringen. I proposi</w:t>
      </w:r>
      <w:r w:rsidRPr="003C320B">
        <w:rPr>
          <w:rFonts w:ascii="Times New Roman" w:hAnsi="Times New Roman"/>
          <w:sz w:val="20"/>
        </w:rPr>
        <w:softHyphen/>
        <w:t xml:space="preserve">tionen anges att lagen bör följas upp och systemet utvärderas tre år efter att den första rapporteringen enligt lagen har ägt rum. Rapportering ska ske första gången den 30 september 2023. Punkten är inte slutbehandlad. </w:t>
      </w:r>
    </w:p>
    <w:p w14:paraId="1BDD77FC" w14:textId="559DD7BA" w:rsidR="00233346" w:rsidRPr="001D2F1C" w:rsidRDefault="00131C33" w:rsidP="00233346">
      <w:pPr>
        <w:pStyle w:val="Rubrik5utannumrering"/>
        <w:rPr>
          <w:highlight w:val="yellow"/>
        </w:rPr>
      </w:pPr>
      <w:r>
        <w:t>38</w:t>
      </w:r>
      <w:r w:rsidR="00233346" w:rsidRPr="001D2F1C">
        <w:t xml:space="preserve">. Rskr. 2021/22:141 </w:t>
      </w:r>
    </w:p>
    <w:p w14:paraId="1A50B027" w14:textId="77777777" w:rsidR="00233346" w:rsidRDefault="00233346" w:rsidP="00233346">
      <w:pPr>
        <w:pStyle w:val="Brdtext"/>
      </w:pPr>
      <w:r>
        <w:t>Extra ändringsbudget för 2022 – Ersättningar på sjukförsäkringsområdet, stöd till företag, medel för testning och smittspårning samt åtgärder på skatteområdet och andra områden med anledning av coronaviruset</w:t>
      </w:r>
    </w:p>
    <w:p w14:paraId="24828516" w14:textId="77777777" w:rsidR="00233346" w:rsidRDefault="00233346" w:rsidP="00233346">
      <w:pPr>
        <w:pStyle w:val="Brdtext"/>
        <w:rPr>
          <w:color w:val="000000" w:themeColor="text1"/>
        </w:rPr>
      </w:pPr>
      <w:r>
        <w:rPr>
          <w:color w:val="000000" w:themeColor="text1"/>
        </w:rPr>
        <w:t xml:space="preserve">Prop. 2021/22:86,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FiU16</w:t>
      </w:r>
      <w:r w:rsidRPr="00895D1A">
        <w:rPr>
          <w:color w:val="000000" w:themeColor="text1"/>
        </w:rPr>
        <w:t xml:space="preserve"> </w:t>
      </w:r>
    </w:p>
    <w:p w14:paraId="3E386A52" w14:textId="3023DA5F" w:rsidR="00233346" w:rsidRDefault="00233346" w:rsidP="00233346">
      <w:pPr>
        <w:pStyle w:val="Brdtext"/>
        <w:jc w:val="left"/>
      </w:pPr>
      <w:r>
        <w:t xml:space="preserve">Skrivelsen är slutbehandlad. </w:t>
      </w:r>
    </w:p>
    <w:p w14:paraId="155390A7" w14:textId="77777777" w:rsidR="00233346" w:rsidRPr="00142825" w:rsidRDefault="00233346" w:rsidP="00233346">
      <w:pPr>
        <w:pStyle w:val="Brdtextmedindrag"/>
      </w:pPr>
    </w:p>
    <w:p w14:paraId="41E1075F" w14:textId="3644F2D0" w:rsidR="00233346" w:rsidRDefault="00233346" w:rsidP="00233346">
      <w:pPr>
        <w:pStyle w:val="Brdtextmedindrag"/>
        <w:ind w:firstLine="0"/>
      </w:pPr>
      <w:r>
        <w:t xml:space="preserve">Punkt 1 om </w:t>
      </w:r>
      <w:r>
        <w:rPr>
          <w:i/>
          <w:iCs/>
        </w:rPr>
        <w:t>e</w:t>
      </w:r>
      <w:r w:rsidRPr="00142825">
        <w:rPr>
          <w:i/>
          <w:iCs/>
        </w:rPr>
        <w:t xml:space="preserve">xtra </w:t>
      </w:r>
      <w:r>
        <w:rPr>
          <w:i/>
          <w:iCs/>
        </w:rPr>
        <w:t>ändringsbudget</w:t>
      </w:r>
      <w:r w:rsidRPr="00142825">
        <w:rPr>
          <w:i/>
          <w:iCs/>
        </w:rPr>
        <w:t xml:space="preserve"> f</w:t>
      </w:r>
      <w:r>
        <w:rPr>
          <w:i/>
          <w:iCs/>
        </w:rPr>
        <w:t>ö</w:t>
      </w:r>
      <w:r w:rsidRPr="00142825">
        <w:rPr>
          <w:i/>
          <w:iCs/>
        </w:rPr>
        <w:t>r 2022</w:t>
      </w:r>
      <w:r w:rsidR="006A0D6D">
        <w:t>:</w:t>
      </w:r>
    </w:p>
    <w:p w14:paraId="70E4A3E5" w14:textId="77777777" w:rsidR="00233346" w:rsidRDefault="00233346" w:rsidP="00233346">
      <w:pPr>
        <w:pStyle w:val="Brdtextmedindrag"/>
      </w:pPr>
      <w:r>
        <w:t>b) Den 3 februari 2022 beslutade regeringen regleringsbrev för budget</w:t>
      </w:r>
      <w:r>
        <w:softHyphen/>
        <w:t>året 2022 avseende anslagen 1:24 Omställningsstöd, 1:25 Omsättnings</w:t>
      </w:r>
      <w:r>
        <w:softHyphen/>
        <w:t>stöd till enskilda näringsidkare och 1:26 Omsätttningsstöd till handels</w:t>
      </w:r>
      <w:r>
        <w:softHyphen/>
        <w:t>bolag inom utgiftsområde 24 Näringsliv. Den 3 mars 2022 beslutade rege</w:t>
      </w:r>
      <w:r>
        <w:softHyphen/>
        <w:t>ringen regleringsbrev för budgetåret 2022 avseende anslag 1:27 Evene</w:t>
      </w:r>
      <w:r>
        <w:softHyphen/>
        <w:t>mansstöd inom utgiftsområde 24 Näringsliv. Punkten är slutbehandlad.</w:t>
      </w:r>
    </w:p>
    <w:p w14:paraId="0E7086F9" w14:textId="60C81432" w:rsidR="00233346" w:rsidRDefault="00233346" w:rsidP="00BB5E3A">
      <w:pPr>
        <w:pStyle w:val="Brdtextmedindrag"/>
      </w:pPr>
      <w:r w:rsidRPr="00FC2932">
        <w:t xml:space="preserve">Punkt 2 om </w:t>
      </w:r>
      <w:r>
        <w:rPr>
          <w:i/>
          <w:iCs/>
        </w:rPr>
        <w:t>k</w:t>
      </w:r>
      <w:r w:rsidRPr="00FC2932">
        <w:rPr>
          <w:i/>
          <w:iCs/>
        </w:rPr>
        <w:t>riterier för evenemangsstödet*</w:t>
      </w:r>
      <w:r w:rsidRPr="00FC2932">
        <w:t>:</w:t>
      </w:r>
      <w:r w:rsidRPr="00FC2932">
        <w:rPr>
          <w:i/>
          <w:iCs/>
        </w:rPr>
        <w:t xml:space="preserve"> </w:t>
      </w:r>
      <w:r w:rsidRPr="00FC2932">
        <w:t>Riksdagen har tillkänna</w:t>
      </w:r>
      <w:r>
        <w:softHyphen/>
      </w:r>
      <w:r w:rsidRPr="00FC2932">
        <w:t>gett för regeringen det som utskottet anför om kriterier för evene</w:t>
      </w:r>
      <w:r>
        <w:softHyphen/>
      </w:r>
      <w:r w:rsidRPr="00FC2932">
        <w:t>mangsstödet (bet. 2021/22:FiU16 s. 22 f.)</w:t>
      </w:r>
      <w:r>
        <w:t xml:space="preserve">. </w:t>
      </w:r>
      <w:r w:rsidRPr="00E05D10">
        <w:t xml:space="preserve">Den 18 januari 2022 </w:t>
      </w:r>
      <w:r>
        <w:t xml:space="preserve">beslutade </w:t>
      </w:r>
      <w:r w:rsidRPr="00E05D10">
        <w:t>regeringen Extra ändringsbudget för 2022 – Ersättningar på sjukförsäk</w:t>
      </w:r>
      <w:r>
        <w:softHyphen/>
      </w:r>
      <w:r w:rsidRPr="00E05D10">
        <w:t>rings</w:t>
      </w:r>
      <w:r>
        <w:softHyphen/>
      </w:r>
      <w:r w:rsidRPr="00E05D10">
        <w:t>området, stöd till företag, medel för testning och smittspårning samt andra åtgärder med anledning av coronaviruset (prop. 2021/22:86). Den 3</w:t>
      </w:r>
      <w:r w:rsidR="00D413B0">
        <w:t> </w:t>
      </w:r>
      <w:r w:rsidRPr="00E05D10">
        <w:t xml:space="preserve">februari </w:t>
      </w:r>
      <w:r>
        <w:t xml:space="preserve">2022 </w:t>
      </w:r>
      <w:r w:rsidRPr="00E05D10">
        <w:t>beslutade regeringen Extra ändringsbudget för 2022 – Slo</w:t>
      </w:r>
      <w:r>
        <w:softHyphen/>
      </w:r>
      <w:r w:rsidRPr="00E05D10">
        <w:t>pad karens</w:t>
      </w:r>
      <w:r>
        <w:softHyphen/>
      </w:r>
      <w:r w:rsidRPr="00E05D10">
        <w:t xml:space="preserve">tid för stöd vid korttidsarbete, förstärkt evenemangsstöd och andra åtgärder med anledning av coronaviruset samt kompensation till hushållen för höga elpriser (prop. 2021/22:113). I båda dessa propositioner föreslogs ytterligare medel </w:t>
      </w:r>
      <w:r>
        <w:t xml:space="preserve">till evenemangsstödet </w:t>
      </w:r>
      <w:r w:rsidRPr="00E05D10">
        <w:t>för att möjliggöra för</w:t>
      </w:r>
      <w:r>
        <w:softHyphen/>
      </w:r>
      <w:r w:rsidRPr="00E05D10">
        <w:t xml:space="preserve">längning av stödperioden. </w:t>
      </w:r>
      <w:r>
        <w:t>D</w:t>
      </w:r>
      <w:r w:rsidRPr="00E05D10">
        <w:t>en 3</w:t>
      </w:r>
      <w:r>
        <w:t> </w:t>
      </w:r>
      <w:r w:rsidRPr="00E05D10">
        <w:t>mars 2022 beslutade regeringen änd</w:t>
      </w:r>
      <w:r>
        <w:softHyphen/>
      </w:r>
      <w:r w:rsidRPr="00E05D10">
        <w:t>ringar i förordning</w:t>
      </w:r>
      <w:r>
        <w:t>en</w:t>
      </w:r>
      <w:r w:rsidRPr="00E05D10">
        <w:t xml:space="preserve"> (2021:816) om statligt stöd för vissa planerade eve</w:t>
      </w:r>
      <w:r>
        <w:softHyphen/>
      </w:r>
      <w:r w:rsidRPr="00E05D10">
        <w:t>nemang som inte kunnat genom</w:t>
      </w:r>
      <w:r>
        <w:softHyphen/>
      </w:r>
      <w:r w:rsidRPr="00E05D10">
        <w:t>föras med anledning av begränsningar som beslutats för att förhindra spridning av sjukdomen covid-19. Stödet för</w:t>
      </w:r>
      <w:r>
        <w:softHyphen/>
      </w:r>
      <w:r w:rsidRPr="00E05D10">
        <w:t>längdes så att evenemang som planerats äga rum till och med den 30 juni 2022 är stödberättiga</w:t>
      </w:r>
      <w:r>
        <w:t>n</w:t>
      </w:r>
      <w:r w:rsidRPr="00E05D10">
        <w:t>de om de inte kunde genomföras eller i väsentlig utsträckning måste begränsas till följd av restriktioner med anledning av sprid</w:t>
      </w:r>
      <w:r>
        <w:softHyphen/>
      </w:r>
      <w:r w:rsidRPr="00E05D10">
        <w:t>ningen av covid-19. Den tidigare stödperioden var 1 juni</w:t>
      </w:r>
      <w:r w:rsidRPr="003D2DEF">
        <w:rPr>
          <w:rFonts w:eastAsia="Calibri"/>
          <w:iCs/>
          <w:szCs w:val="22"/>
        </w:rPr>
        <w:t>–</w:t>
      </w:r>
      <w:r w:rsidRPr="00E05D10">
        <w:t>31 decem</w:t>
      </w:r>
      <w:r>
        <w:softHyphen/>
      </w:r>
      <w:r w:rsidRPr="00E05D10">
        <w:t>ber 2021. Dessutom förstärktes stödet i flera avseenden. Stödandelen höj</w:t>
      </w:r>
      <w:r>
        <w:softHyphen/>
      </w:r>
      <w:r w:rsidRPr="00E05D10">
        <w:t>des från 70 procent till 90 procent av de stödberättiga</w:t>
      </w:r>
      <w:r>
        <w:t>n</w:t>
      </w:r>
      <w:r w:rsidRPr="00E05D10">
        <w:t>de kostnaderna och takbeloppet för stödet höjdes från 17,5</w:t>
      </w:r>
      <w:r>
        <w:t> </w:t>
      </w:r>
      <w:r w:rsidRPr="00E05D10">
        <w:t>miljoner kronor till 22,5 miljoner kronor per arrangör eller underleverantör till arrangör. Höjningarna av stödandelen och takbeloppet gäller för evenemang som planerats under perioden januari–juni 2022. Därutöver ändrades regelverket så att evene</w:t>
      </w:r>
      <w:r>
        <w:softHyphen/>
      </w:r>
      <w:r w:rsidRPr="00E05D10">
        <w:t>mang med flera föreställningar där samtliga föreställningar inte ryms inom stödperioden kan vara stödberättiga</w:t>
      </w:r>
      <w:r>
        <w:t>n</w:t>
      </w:r>
      <w:r w:rsidRPr="00E05D10">
        <w:t>de i den del som faller inom stöd</w:t>
      </w:r>
      <w:r>
        <w:softHyphen/>
      </w:r>
      <w:r w:rsidRPr="00E05D10">
        <w:t xml:space="preserve">perioden. Den 3 mars </w:t>
      </w:r>
      <w:r>
        <w:t xml:space="preserve">2022 </w:t>
      </w:r>
      <w:r w:rsidRPr="00E05D10">
        <w:t>fattade regeringen också beslut om reglerings</w:t>
      </w:r>
      <w:r>
        <w:softHyphen/>
      </w:r>
      <w:r w:rsidRPr="00E05D10">
        <w:t xml:space="preserve">brev för anslag 1:27 </w:t>
      </w:r>
      <w:r w:rsidRPr="00FC2932">
        <w:t>Evenemangsstöd</w:t>
      </w:r>
      <w:r w:rsidRPr="00E05D10">
        <w:t xml:space="preserve"> inom utgiftsområde 24 Näringsliv. Villkoren för anslaget förtydligades så att det explicit framgår att Skatte</w:t>
      </w:r>
      <w:r>
        <w:softHyphen/>
      </w:r>
      <w:r w:rsidRPr="00E05D10">
        <w:t>verket får använda vissa medel för information om stödet.</w:t>
      </w:r>
      <w:r>
        <w:t xml:space="preserve"> Tillkännagivan</w:t>
      </w:r>
      <w:r>
        <w:softHyphen/>
        <w:t>det är slutbehandlat, vilket redovi</w:t>
      </w:r>
      <w:r>
        <w:softHyphen/>
        <w:t>sades i budgetpropositionen för 2023 (prop. 2022/23:1, Förslag till statens budget för 2023, finansplan och skattefrågor, avsnitt 6 Utgifter s. 118). Punkten är slutbehandlad.</w:t>
      </w:r>
    </w:p>
    <w:p w14:paraId="724F6F03" w14:textId="0F48BEC3" w:rsidR="006D712A" w:rsidRPr="00A73364" w:rsidRDefault="006D712A" w:rsidP="006D712A">
      <w:pPr>
        <w:pStyle w:val="Rubrik5utannumrering"/>
        <w:rPr>
          <w:rFonts w:eastAsia="Calibri"/>
        </w:rPr>
      </w:pPr>
      <w:r>
        <w:t>3</w:t>
      </w:r>
      <w:r w:rsidR="00131C33">
        <w:t>9</w:t>
      </w:r>
      <w:r w:rsidRPr="00A73364">
        <w:t>. Rskr. 20</w:t>
      </w:r>
      <w:r>
        <w:t>21</w:t>
      </w:r>
      <w:r w:rsidRPr="00A73364">
        <w:t>/</w:t>
      </w:r>
      <w:r>
        <w:t>22</w:t>
      </w:r>
      <w:r w:rsidRPr="00A73364">
        <w:t>:</w:t>
      </w:r>
      <w:r>
        <w:t>160</w:t>
      </w:r>
    </w:p>
    <w:p w14:paraId="6C62C311" w14:textId="77777777" w:rsidR="006D712A" w:rsidRDefault="006D712A" w:rsidP="006D712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B592B">
        <w:rPr>
          <w:rFonts w:ascii="Times New Roman" w:hAnsi="Times New Roman"/>
          <w:iCs/>
          <w:sz w:val="20"/>
        </w:rPr>
        <w:t>Riksrevisionens rapport om systemet med energideklarationer</w:t>
      </w:r>
    </w:p>
    <w:p w14:paraId="23E2627B" w14:textId="77777777" w:rsidR="006D712A" w:rsidRDefault="006D712A" w:rsidP="006D712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bookmarkStart w:id="406" w:name="_Hlk106109281"/>
      <w:r>
        <w:rPr>
          <w:rFonts w:ascii="Times New Roman" w:hAnsi="Times New Roman"/>
          <w:iCs/>
          <w:sz w:val="20"/>
        </w:rPr>
        <w:t>Skr</w:t>
      </w:r>
      <w:r w:rsidRPr="00DF0944">
        <w:rPr>
          <w:rFonts w:ascii="Times New Roman" w:hAnsi="Times New Roman"/>
          <w:iCs/>
          <w:sz w:val="20"/>
        </w:rPr>
        <w:t>. 2020/21:</w:t>
      </w:r>
      <w:r>
        <w:rPr>
          <w:rFonts w:ascii="Times New Roman" w:hAnsi="Times New Roman"/>
          <w:iCs/>
          <w:sz w:val="20"/>
        </w:rPr>
        <w:t>24</w:t>
      </w:r>
      <w:r w:rsidRPr="00DF0944">
        <w:rPr>
          <w:rFonts w:ascii="Times New Roman" w:hAnsi="Times New Roman"/>
          <w:iCs/>
          <w:sz w:val="20"/>
        </w:rPr>
        <w:t xml:space="preserve">, </w:t>
      </w:r>
      <w:bookmarkEnd w:id="406"/>
      <w:r w:rsidRPr="00DF0944">
        <w:rPr>
          <w:rFonts w:ascii="Times New Roman" w:hAnsi="Times New Roman"/>
          <w:iCs/>
          <w:sz w:val="20"/>
        </w:rPr>
        <w:t>bet. 202</w:t>
      </w:r>
      <w:r>
        <w:rPr>
          <w:rFonts w:ascii="Times New Roman" w:hAnsi="Times New Roman"/>
          <w:iCs/>
          <w:sz w:val="20"/>
        </w:rPr>
        <w:t>1</w:t>
      </w:r>
      <w:r w:rsidRPr="00DF0944">
        <w:rPr>
          <w:rFonts w:ascii="Times New Roman" w:hAnsi="Times New Roman"/>
          <w:iCs/>
          <w:sz w:val="20"/>
        </w:rPr>
        <w:t>/2</w:t>
      </w:r>
      <w:r>
        <w:rPr>
          <w:rFonts w:ascii="Times New Roman" w:hAnsi="Times New Roman"/>
          <w:iCs/>
          <w:sz w:val="20"/>
        </w:rPr>
        <w:t>2</w:t>
      </w:r>
      <w:r w:rsidRPr="00DF0944">
        <w:rPr>
          <w:rFonts w:ascii="Times New Roman" w:hAnsi="Times New Roman"/>
          <w:iCs/>
          <w:sz w:val="20"/>
        </w:rPr>
        <w:t>:</w:t>
      </w:r>
      <w:r>
        <w:rPr>
          <w:rFonts w:ascii="Times New Roman" w:hAnsi="Times New Roman"/>
          <w:iCs/>
          <w:sz w:val="20"/>
        </w:rPr>
        <w:t>CU14</w:t>
      </w:r>
    </w:p>
    <w:p w14:paraId="3EE8D38A" w14:textId="4F4F15B1" w:rsidR="006D712A" w:rsidRDefault="006D712A" w:rsidP="006D712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Skrivelsen är slutbehandlad.</w:t>
      </w:r>
      <w:r w:rsidR="000F1A27">
        <w:rPr>
          <w:rFonts w:ascii="Times New Roman" w:hAnsi="Times New Roman"/>
          <w:iCs/>
          <w:sz w:val="20"/>
        </w:rPr>
        <w:t xml:space="preserve"> </w:t>
      </w:r>
    </w:p>
    <w:p w14:paraId="05081A38" w14:textId="77777777" w:rsidR="006D712A" w:rsidRDefault="006D712A" w:rsidP="006D712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2E29BF4" w14:textId="4C6DEF65" w:rsidR="006D712A" w:rsidRDefault="006D712A" w:rsidP="006D712A">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081C29">
        <w:rPr>
          <w:rFonts w:ascii="Times New Roman" w:hAnsi="Times New Roman"/>
          <w:iCs/>
          <w:sz w:val="20"/>
        </w:rPr>
        <w:t xml:space="preserve">Den </w:t>
      </w:r>
      <w:r w:rsidRPr="0025100C">
        <w:rPr>
          <w:rFonts w:ascii="Times New Roman" w:hAnsi="Times New Roman"/>
          <w:iCs/>
          <w:sz w:val="20"/>
        </w:rPr>
        <w:t>22 december 2022</w:t>
      </w:r>
      <w:r w:rsidRPr="00081C29">
        <w:rPr>
          <w:rFonts w:ascii="Times New Roman" w:hAnsi="Times New Roman"/>
          <w:iCs/>
          <w:sz w:val="20"/>
        </w:rPr>
        <w:t xml:space="preserve"> beslutade regeringen att skriva av ärendet</w:t>
      </w:r>
      <w:r>
        <w:rPr>
          <w:rFonts w:ascii="Times New Roman" w:hAnsi="Times New Roman"/>
          <w:iCs/>
          <w:sz w:val="20"/>
        </w:rPr>
        <w:t>.</w:t>
      </w:r>
    </w:p>
    <w:p w14:paraId="5CEC1761" w14:textId="17E27DD2" w:rsidR="00524F09" w:rsidRPr="00524F09" w:rsidRDefault="00524F09" w:rsidP="00524F09">
      <w:pPr>
        <w:keepNext/>
        <w:tabs>
          <w:tab w:val="left" w:pos="907"/>
        </w:tabs>
        <w:spacing w:before="240" w:after="80" w:line="210" w:lineRule="exact"/>
        <w:outlineLvl w:val="4"/>
        <w:rPr>
          <w:rFonts w:ascii="Times New Roman" w:eastAsiaTheme="minorHAnsi" w:hAnsi="Times New Roman" w:cstheme="minorBidi"/>
          <w:i/>
          <w:sz w:val="20"/>
          <w:szCs w:val="22"/>
          <w:highlight w:val="yellow"/>
        </w:rPr>
      </w:pPr>
      <w:r w:rsidRPr="00524F09">
        <w:rPr>
          <w:rFonts w:ascii="Times New Roman" w:eastAsiaTheme="minorHAnsi" w:hAnsi="Times New Roman" w:cstheme="minorBidi"/>
          <w:i/>
          <w:sz w:val="20"/>
          <w:szCs w:val="22"/>
        </w:rPr>
        <w:t>4</w:t>
      </w:r>
      <w:r w:rsidR="00131C33">
        <w:rPr>
          <w:rFonts w:ascii="Times New Roman" w:eastAsiaTheme="minorHAnsi" w:hAnsi="Times New Roman" w:cstheme="minorBidi"/>
          <w:i/>
          <w:sz w:val="20"/>
          <w:szCs w:val="22"/>
        </w:rPr>
        <w:t>0</w:t>
      </w:r>
      <w:r w:rsidRPr="00524F09">
        <w:rPr>
          <w:rFonts w:ascii="Times New Roman" w:eastAsiaTheme="minorHAnsi" w:hAnsi="Times New Roman" w:cstheme="minorBidi"/>
          <w:i/>
          <w:sz w:val="20"/>
          <w:szCs w:val="22"/>
        </w:rPr>
        <w:t xml:space="preserve">. Rskr. 2021/22:170 </w:t>
      </w:r>
    </w:p>
    <w:p w14:paraId="6849C6C4" w14:textId="77777777" w:rsidR="00524F09" w:rsidRPr="00524F09" w:rsidRDefault="00524F09" w:rsidP="00524F0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24F09">
        <w:rPr>
          <w:rFonts w:ascii="Times New Roman" w:hAnsi="Times New Roman"/>
          <w:sz w:val="20"/>
        </w:rPr>
        <w:t>Extra ändringsbudget för 2022 – Slopad karenstid för stöd vid korttids</w:t>
      </w:r>
      <w:r w:rsidRPr="00524F09">
        <w:rPr>
          <w:rFonts w:ascii="Times New Roman" w:hAnsi="Times New Roman"/>
          <w:sz w:val="20"/>
        </w:rPr>
        <w:softHyphen/>
        <w:t>arbete, förstärkt evenemangsstöd och andra åtgärder med anledning av coronaviruset samt kompensation till hushållen för höga elpriser</w:t>
      </w:r>
    </w:p>
    <w:p w14:paraId="715B47EF" w14:textId="77777777" w:rsidR="00524F09" w:rsidRPr="00524F09" w:rsidRDefault="00524F09" w:rsidP="00524F09">
      <w:pPr>
        <w:tabs>
          <w:tab w:val="left" w:pos="2268"/>
        </w:tabs>
        <w:overflowPunct w:val="0"/>
        <w:autoSpaceDE w:val="0"/>
        <w:autoSpaceDN w:val="0"/>
        <w:adjustRightInd w:val="0"/>
        <w:spacing w:after="0" w:line="240" w:lineRule="auto"/>
        <w:jc w:val="both"/>
        <w:textAlignment w:val="baseline"/>
        <w:rPr>
          <w:rFonts w:ascii="Times New Roman" w:hAnsi="Times New Roman"/>
          <w:color w:val="000000" w:themeColor="text1"/>
          <w:sz w:val="20"/>
        </w:rPr>
      </w:pPr>
      <w:r w:rsidRPr="00524F09">
        <w:rPr>
          <w:rFonts w:ascii="Times New Roman" w:hAnsi="Times New Roman"/>
          <w:color w:val="000000" w:themeColor="text1"/>
          <w:sz w:val="20"/>
        </w:rPr>
        <w:t xml:space="preserve">Prop. 2021/22:113, bet. 2021/22:FiU44 </w:t>
      </w:r>
    </w:p>
    <w:p w14:paraId="55E389E5" w14:textId="3C7819E1" w:rsidR="00524F09" w:rsidRPr="00524F09" w:rsidRDefault="00524F09" w:rsidP="00524F0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524F09">
        <w:rPr>
          <w:rFonts w:ascii="Times New Roman" w:hAnsi="Times New Roman"/>
          <w:sz w:val="20"/>
        </w:rPr>
        <w:t>Skrivelsen är slutbehandlad.</w:t>
      </w:r>
      <w:r w:rsidR="00ED3E44">
        <w:rPr>
          <w:rFonts w:ascii="Times New Roman" w:hAnsi="Times New Roman"/>
          <w:sz w:val="20"/>
        </w:rPr>
        <w:t xml:space="preserve"> </w:t>
      </w:r>
    </w:p>
    <w:p w14:paraId="152DE997" w14:textId="77777777" w:rsidR="00524F09" w:rsidRPr="00524F09" w:rsidRDefault="00524F09" w:rsidP="00524F0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D66FFB4" w14:textId="77777777" w:rsidR="00524F09" w:rsidRPr="00524F09" w:rsidRDefault="00524F09" w:rsidP="00524F0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24F09">
        <w:rPr>
          <w:rFonts w:ascii="Times New Roman" w:hAnsi="Times New Roman"/>
          <w:sz w:val="20"/>
        </w:rPr>
        <w:t xml:space="preserve">Punkt 1 om </w:t>
      </w:r>
      <w:r w:rsidRPr="00524F09">
        <w:rPr>
          <w:rFonts w:ascii="Times New Roman" w:hAnsi="Times New Roman"/>
          <w:i/>
          <w:iCs/>
          <w:sz w:val="20"/>
        </w:rPr>
        <w:t>extra ändringsbudget för 2022:</w:t>
      </w:r>
    </w:p>
    <w:p w14:paraId="136C5890" w14:textId="77B7D041" w:rsidR="00524F09" w:rsidRPr="003C69F2" w:rsidRDefault="00524F09" w:rsidP="00524F09">
      <w:pPr>
        <w:tabs>
          <w:tab w:val="left" w:pos="2268"/>
        </w:tabs>
        <w:overflowPunct w:val="0"/>
        <w:autoSpaceDE w:val="0"/>
        <w:autoSpaceDN w:val="0"/>
        <w:adjustRightInd w:val="0"/>
        <w:spacing w:after="0" w:line="240" w:lineRule="auto"/>
        <w:ind w:firstLine="170"/>
        <w:jc w:val="both"/>
        <w:textAlignment w:val="baseline"/>
      </w:pPr>
      <w:r w:rsidRPr="00BF5CA8">
        <w:rPr>
          <w:rFonts w:ascii="Times New Roman" w:hAnsi="Times New Roman"/>
          <w:sz w:val="20"/>
        </w:rPr>
        <w:t>Den 3 mars 2022 beslutade regeringen regleringsbrev för budgetåret 2022 avseende anslaget 1:27 Evenemangsstöd inom utgiftsområde 24 Näringsliv. Den 31 mars 2022 beslutade regeringen om ändring av regle</w:t>
      </w:r>
      <w:r w:rsidRPr="00BF5CA8">
        <w:rPr>
          <w:rFonts w:ascii="Times New Roman" w:hAnsi="Times New Roman"/>
          <w:sz w:val="20"/>
        </w:rPr>
        <w:softHyphen/>
        <w:t>ringsbrev för budgetåret 2022 avseende anslaget 1:22 Stöd vid korttids</w:t>
      </w:r>
      <w:r w:rsidRPr="00BF5CA8">
        <w:rPr>
          <w:rFonts w:ascii="Times New Roman" w:hAnsi="Times New Roman"/>
          <w:sz w:val="20"/>
        </w:rPr>
        <w:softHyphen/>
        <w:t>arbete inom utgiftsområde 24 Näringsliv. De 7 april 2022 beslutade rege</w:t>
      </w:r>
      <w:r w:rsidRPr="00BF5CA8">
        <w:rPr>
          <w:rFonts w:ascii="Times New Roman" w:hAnsi="Times New Roman"/>
          <w:sz w:val="20"/>
        </w:rPr>
        <w:softHyphen/>
        <w:t>ringen om ändring av regleringsbrev för budgetåret 2022 avseende Tillväxtverket inom utgiftsområde 24 Näringsliv. Punkten är slutbehand</w:t>
      </w:r>
      <w:r w:rsidRPr="00BF5CA8">
        <w:rPr>
          <w:rFonts w:ascii="Times New Roman" w:hAnsi="Times New Roman"/>
          <w:sz w:val="20"/>
        </w:rPr>
        <w:softHyphen/>
        <w:t>lad.</w:t>
      </w:r>
    </w:p>
    <w:p w14:paraId="041D46A1" w14:textId="5563BE52" w:rsidR="00AC0821" w:rsidRPr="00AC0821" w:rsidRDefault="00524F09" w:rsidP="00A166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iCs/>
          <w:sz w:val="20"/>
        </w:rPr>
      </w:pPr>
      <w:r w:rsidRPr="00524F09">
        <w:rPr>
          <w:rFonts w:ascii="Times New Roman" w:hAnsi="Times New Roman"/>
          <w:sz w:val="20"/>
        </w:rPr>
        <w:t xml:space="preserve">Punkt 2 om </w:t>
      </w:r>
      <w:r w:rsidRPr="00524F09">
        <w:rPr>
          <w:rFonts w:ascii="Times New Roman" w:hAnsi="Times New Roman"/>
          <w:i/>
          <w:iCs/>
          <w:sz w:val="20"/>
        </w:rPr>
        <w:t xml:space="preserve">utformningen av stöd till olika branscher*: </w:t>
      </w:r>
      <w:r w:rsidRPr="00524F09">
        <w:rPr>
          <w:rFonts w:ascii="Times New Roman" w:hAnsi="Times New Roman"/>
          <w:sz w:val="20"/>
        </w:rPr>
        <w:t>Riksdagen har tillkännagett för regeringen det som utskottet anför om utformningen av stöd till olika branscher (bet. 2021/22:FiU44 s. 19 f.).</w:t>
      </w:r>
      <w:r w:rsidRPr="00524F09">
        <w:rPr>
          <w:rFonts w:ascii="Times New Roman" w:hAnsi="Times New Roman"/>
          <w:i/>
          <w:iCs/>
          <w:sz w:val="20"/>
        </w:rPr>
        <w:t xml:space="preserve"> </w:t>
      </w:r>
      <w:r w:rsidRPr="00524F09">
        <w:rPr>
          <w:rFonts w:ascii="Times New Roman" w:hAnsi="Times New Roman"/>
          <w:sz w:val="20"/>
        </w:rPr>
        <w:t>Stöden till närings</w:t>
      </w:r>
      <w:r w:rsidRPr="00524F09">
        <w:rPr>
          <w:rFonts w:ascii="Times New Roman" w:hAnsi="Times New Roman"/>
          <w:sz w:val="20"/>
        </w:rPr>
        <w:softHyphen/>
        <w:t>livet under covid-19-pandemin har tagits fram med syftet att de ska kunna komma företagen till del så snart som möjligt. Både Myndigheten för till</w:t>
      </w:r>
      <w:r w:rsidRPr="00524F09">
        <w:rPr>
          <w:rFonts w:ascii="Times New Roman" w:hAnsi="Times New Roman"/>
          <w:sz w:val="20"/>
        </w:rPr>
        <w:softHyphen/>
        <w:t>växtpolitiska utvärderingar och analyser och Corona</w:t>
      </w:r>
      <w:r w:rsidRPr="00524F09">
        <w:rPr>
          <w:rFonts w:ascii="Times New Roman" w:hAnsi="Times New Roman"/>
          <w:sz w:val="20"/>
        </w:rPr>
        <w:softHyphen/>
        <w:t>kommissionen (i betänkandet SOU 2022:10) bedömer att stöden i stort har fyllt sitt syfte och nått de branscher som varit i särskilt behov av offentliga insatser för att möta pandemins effekter. I viss utsträckning har regeringen ändrat i regelverken för stöden under pandemin för att förbättra träffsäkerheten. EU:s statsstödsregelverk innebär dock begränsningar för vissa av stöden. När det gäller omställningsstödet till särskilt drabbade branscher är rege</w:t>
      </w:r>
      <w:r w:rsidRPr="00524F09">
        <w:rPr>
          <w:rFonts w:ascii="Times New Roman" w:hAnsi="Times New Roman"/>
          <w:sz w:val="20"/>
        </w:rPr>
        <w:softHyphen/>
        <w:t>ringens bedömning att EU-kommissionens krav för stödbelopp i den omfattningen innebär att det inte går att förändra regelverket så att fler företag skulle kunna få del av stödet. Därtill är tiden för knapp för att ändra de stöd som EU-kommissionen har godkänt i enlighet med det tillfälliga ramverket för statsstöd under pandemin, som löper ut den 30 juni i år. Regeringen redovisade vidtagna åtgärder och ansåg tillkännagivandet slut</w:t>
      </w:r>
      <w:r w:rsidRPr="00524F09">
        <w:rPr>
          <w:rFonts w:ascii="Times New Roman" w:hAnsi="Times New Roman"/>
          <w:sz w:val="20"/>
        </w:rPr>
        <w:softHyphen/>
        <w:t>behandlat i budgetpropositionen för 2023 (prop. 2022/23:1, Förslag till statens budget för 2023, finansplan och skattefrågor, avsnitt 6 Utgifter, (s. 118 f.). Punkten är slutbehandlad.</w:t>
      </w:r>
    </w:p>
    <w:p w14:paraId="58D2CAC3" w14:textId="45B5CCA6" w:rsidR="00552851" w:rsidRPr="00864D9D" w:rsidRDefault="006E207B" w:rsidP="00552851">
      <w:pPr>
        <w:keepNext/>
        <w:tabs>
          <w:tab w:val="left" w:pos="907"/>
        </w:tabs>
        <w:spacing w:before="240" w:after="80" w:line="210" w:lineRule="exact"/>
        <w:outlineLvl w:val="4"/>
        <w:rPr>
          <w:rFonts w:ascii="Times New Roman" w:eastAsiaTheme="minorHAnsi" w:hAnsi="Times New Roman"/>
          <w:sz w:val="20"/>
          <w:szCs w:val="22"/>
        </w:rPr>
      </w:pPr>
      <w:r>
        <w:rPr>
          <w:rFonts w:ascii="Times New Roman" w:eastAsia="Calibri" w:hAnsi="Times New Roman"/>
          <w:i/>
          <w:sz w:val="20"/>
          <w:szCs w:val="22"/>
        </w:rPr>
        <w:t>41</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1</w:t>
      </w:r>
      <w:r w:rsidR="00552851" w:rsidRPr="00F65CE9">
        <w:rPr>
          <w:rFonts w:ascii="Times New Roman" w:eastAsia="Calibri" w:hAnsi="Times New Roman"/>
          <w:i/>
          <w:sz w:val="20"/>
          <w:szCs w:val="22"/>
        </w:rPr>
        <w:t>77</w:t>
      </w:r>
    </w:p>
    <w:p w14:paraId="29B972F5"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Jakt och viltvård</w:t>
      </w:r>
    </w:p>
    <w:p w14:paraId="4A7BEBDB"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M</w:t>
      </w:r>
      <w:r w:rsidRPr="00F65CE9">
        <w:rPr>
          <w:rFonts w:ascii="Times New Roman" w:hAnsi="Times New Roman"/>
          <w:sz w:val="20"/>
        </w:rPr>
        <w:t>otioner från allmänna motionstiden 2021/22</w:t>
      </w:r>
      <w:r>
        <w:rPr>
          <w:rFonts w:ascii="Times New Roman" w:hAnsi="Times New Roman"/>
          <w:sz w:val="20"/>
        </w:rPr>
        <w:t>, bet. 2021/22:MJU16</w:t>
      </w:r>
    </w:p>
    <w:p w14:paraId="0F141C02" w14:textId="258340FB" w:rsidR="00552851" w:rsidRDefault="00552851" w:rsidP="00552851">
      <w:pPr>
        <w:pStyle w:val="Brdtext"/>
        <w:jc w:val="left"/>
      </w:pPr>
      <w:r>
        <w:t xml:space="preserve">Skrivelsen är </w:t>
      </w:r>
      <w:r w:rsidRPr="00272F35">
        <w:t>inte</w:t>
      </w:r>
      <w:r>
        <w:t xml:space="preserve"> slutbehandlad.</w:t>
      </w:r>
      <w:r w:rsidR="00C43F8D">
        <w:t xml:space="preserve"> </w:t>
      </w:r>
    </w:p>
    <w:p w14:paraId="11833E57"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2FB3943"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Punkt </w:t>
      </w:r>
      <w:r w:rsidRPr="00F65CE9">
        <w:rPr>
          <w:rFonts w:ascii="Times New Roman" w:hAnsi="Times New Roman"/>
          <w:sz w:val="20"/>
        </w:rPr>
        <w:t>7</w:t>
      </w:r>
      <w:r>
        <w:rPr>
          <w:rFonts w:ascii="Times New Roman" w:hAnsi="Times New Roman"/>
          <w:sz w:val="20"/>
        </w:rPr>
        <w:t xml:space="preserve"> om</w:t>
      </w:r>
      <w:r w:rsidRPr="00F65CE9">
        <w:rPr>
          <w:rFonts w:ascii="Times New Roman" w:hAnsi="Times New Roman"/>
          <w:sz w:val="20"/>
        </w:rPr>
        <w:t xml:space="preserve"> </w:t>
      </w:r>
      <w:r>
        <w:rPr>
          <w:rFonts w:ascii="Times New Roman" w:hAnsi="Times New Roman"/>
          <w:i/>
          <w:iCs/>
          <w:sz w:val="20"/>
        </w:rPr>
        <w:t>t</w:t>
      </w:r>
      <w:r w:rsidRPr="00F65CE9">
        <w:rPr>
          <w:rFonts w:ascii="Times New Roman" w:hAnsi="Times New Roman"/>
          <w:i/>
          <w:iCs/>
          <w:sz w:val="20"/>
        </w:rPr>
        <w:t>errängkörning vid jakt</w:t>
      </w:r>
      <w:r>
        <w:rPr>
          <w:rFonts w:ascii="Times New Roman" w:hAnsi="Times New Roman"/>
          <w:sz w:val="20"/>
        </w:rPr>
        <w:t xml:space="preserve">*: Riksdagen har tillkännagett för regeringen det som utskottet anför om att </w:t>
      </w:r>
      <w:r w:rsidRPr="00F65CE9">
        <w:rPr>
          <w:rFonts w:ascii="Times New Roman" w:hAnsi="Times New Roman"/>
          <w:sz w:val="20"/>
        </w:rPr>
        <w:t>för</w:t>
      </w:r>
      <w:r w:rsidRPr="00EB10CE">
        <w:rPr>
          <w:rFonts w:ascii="Times New Roman" w:hAnsi="Times New Roman"/>
          <w:sz w:val="20"/>
        </w:rPr>
        <w:t>bättra möjligheterna för personer med funktionsnedsättning att jaga (bet. 2021/22:MJU16, s. 24 f.).</w:t>
      </w:r>
    </w:p>
    <w:p w14:paraId="2AD0BF3E" w14:textId="0B3E6A12" w:rsidR="00552851" w:rsidRPr="00EB10CE" w:rsidRDefault="00552851" w:rsidP="00552851">
      <w:pPr>
        <w:pStyle w:val="Brdtextmedindrag"/>
        <w:ind w:firstLine="113"/>
      </w:pPr>
      <w:r w:rsidRPr="00EB10CE">
        <w:t>Utredningen Hållbar terrängkörning (SOU 2019:67) har föreslagit att det ska införas en möjlighet att söka tillstånd att använda motordrivet fordon för körning i terräng på barmark som inte omfattas av områdesskydd enligt miljöbalken eller terräng</w:t>
      </w:r>
      <w:r w:rsidRPr="00EB10CE">
        <w:softHyphen/>
        <w:t>körningslagstiftningen för dem som på grund av funktionsnedsättning, som inte endast är tillfällig, har väsentliga svårig</w:t>
      </w:r>
      <w:r w:rsidRPr="00EB10CE">
        <w:softHyphen/>
        <w:t xml:space="preserve">heter att förflytta sig och som för att kunna jaga, fiska eller bedriva annat friluftsliv behöver använda motordrivet fordon i terräng. Betänkandet har remitterats </w:t>
      </w:r>
      <w:r>
        <w:t>under år 2020</w:t>
      </w:r>
      <w:r w:rsidRPr="00EB10CE">
        <w:t xml:space="preserve"> och är under beredning inom Regeringskansliet.</w:t>
      </w:r>
    </w:p>
    <w:p w14:paraId="254589C3" w14:textId="5DAB121A" w:rsidR="00552851" w:rsidRDefault="00552851" w:rsidP="00552851">
      <w:pPr>
        <w:pStyle w:val="Brdtextmedindrag"/>
        <w:ind w:firstLine="113"/>
      </w:pPr>
      <w:r w:rsidRPr="00EB10CE">
        <w:t>Punkten är inte slutbehandlad.</w:t>
      </w:r>
    </w:p>
    <w:p w14:paraId="46CC44A2" w14:textId="3A00D588" w:rsidR="007E0127" w:rsidRPr="00D44798" w:rsidRDefault="007E0127" w:rsidP="007E0127">
      <w:pPr>
        <w:pStyle w:val="Rubrik5utannumrering"/>
        <w:rPr>
          <w:highlight w:val="yellow"/>
        </w:rPr>
      </w:pPr>
      <w:bookmarkStart w:id="407" w:name="_Hlk126317844"/>
      <w:r>
        <w:t>4</w:t>
      </w:r>
      <w:r w:rsidR="006E207B">
        <w:t>2</w:t>
      </w:r>
      <w:r>
        <w:t xml:space="preserve">. </w:t>
      </w:r>
      <w:r w:rsidRPr="008873BF">
        <w:t>Rskr</w:t>
      </w:r>
      <w:r>
        <w:t>.</w:t>
      </w:r>
      <w:r w:rsidRPr="008873BF">
        <w:t xml:space="preserve"> 202</w:t>
      </w:r>
      <w:r>
        <w:t>1</w:t>
      </w:r>
      <w:r w:rsidRPr="008873BF">
        <w:t>/2</w:t>
      </w:r>
      <w:r>
        <w:t>2</w:t>
      </w:r>
      <w:r w:rsidRPr="008873BF">
        <w:t>:</w:t>
      </w:r>
      <w:r>
        <w:t xml:space="preserve">191 </w:t>
      </w:r>
    </w:p>
    <w:p w14:paraId="2571CBB3" w14:textId="77777777" w:rsidR="007E0127" w:rsidRDefault="007E0127" w:rsidP="007E0127">
      <w:pPr>
        <w:pStyle w:val="Brdtext"/>
      </w:pPr>
      <w:bookmarkStart w:id="408" w:name="_Hlk124177024"/>
      <w:r>
        <w:t>En förenklingspolitik för stärkt konkurrenskraft, tillväxt och innovations</w:t>
      </w:r>
      <w:r>
        <w:softHyphen/>
        <w:t>förmåga</w:t>
      </w:r>
    </w:p>
    <w:p w14:paraId="19A06B7F" w14:textId="77777777" w:rsidR="007E0127" w:rsidRDefault="007E0127" w:rsidP="007E0127">
      <w:pPr>
        <w:pStyle w:val="Brdtext"/>
        <w:rPr>
          <w:color w:val="000000" w:themeColor="text1"/>
        </w:rPr>
      </w:pPr>
      <w:r>
        <w:rPr>
          <w:color w:val="000000" w:themeColor="text1"/>
        </w:rPr>
        <w:t xml:space="preserve">Skr. 2021/22:3,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NU16</w:t>
      </w:r>
      <w:r w:rsidRPr="00895D1A">
        <w:rPr>
          <w:color w:val="000000" w:themeColor="text1"/>
        </w:rPr>
        <w:t xml:space="preserve"> </w:t>
      </w:r>
    </w:p>
    <w:p w14:paraId="3A4895F8" w14:textId="12B6A79E" w:rsidR="007E0127" w:rsidRPr="007E0127" w:rsidRDefault="007E0127" w:rsidP="007E0127">
      <w:pPr>
        <w:pStyle w:val="Brdtextmedindrag"/>
        <w:ind w:firstLine="0"/>
        <w:rPr>
          <w:b/>
          <w:bCs/>
        </w:rPr>
      </w:pPr>
      <w:r>
        <w:t xml:space="preserve">Skrivelsen är </w:t>
      </w:r>
      <w:r w:rsidRPr="00C27931">
        <w:t>inte</w:t>
      </w:r>
      <w:r>
        <w:t xml:space="preserve"> slutbehandlad. </w:t>
      </w:r>
    </w:p>
    <w:p w14:paraId="0DAE12BB" w14:textId="77777777" w:rsidR="007E0127" w:rsidRDefault="007E0127" w:rsidP="007E0127">
      <w:pPr>
        <w:pStyle w:val="Brdtextmedindrag"/>
      </w:pPr>
    </w:p>
    <w:p w14:paraId="6A1135EC" w14:textId="2654057A" w:rsidR="007E0127" w:rsidRDefault="007E0127" w:rsidP="007E0127">
      <w:pPr>
        <w:pStyle w:val="Brdtextmedindrag"/>
        <w:ind w:firstLine="0"/>
      </w:pPr>
      <w:r>
        <w:t xml:space="preserve">Punkt 1 om </w:t>
      </w:r>
      <w:r>
        <w:rPr>
          <w:i/>
          <w:iCs/>
        </w:rPr>
        <w:t>s</w:t>
      </w:r>
      <w:r w:rsidRPr="00641B3B">
        <w:rPr>
          <w:i/>
          <w:iCs/>
        </w:rPr>
        <w:t>krivelsen</w:t>
      </w:r>
      <w:r w:rsidRPr="003A2F21">
        <w:t>:</w:t>
      </w:r>
      <w:r w:rsidRPr="004C32E4">
        <w:t xml:space="preserve"> </w:t>
      </w:r>
      <w:r w:rsidRPr="00360CD8">
        <w:t>Regeringen beslutade den</w:t>
      </w:r>
      <w:r w:rsidR="00A51E2D">
        <w:t xml:space="preserve"> 26 januari 2023 </w:t>
      </w:r>
      <w:r w:rsidRPr="00360CD8">
        <w:t>att skriva av ärendet.</w:t>
      </w:r>
    </w:p>
    <w:bookmarkEnd w:id="408"/>
    <w:p w14:paraId="314E7C19" w14:textId="39890F70" w:rsidR="007E0127" w:rsidRDefault="007E0127" w:rsidP="007E0127">
      <w:pPr>
        <w:pStyle w:val="Brdtextmedindrag"/>
      </w:pPr>
      <w:r>
        <w:t xml:space="preserve">Punkt 16 om </w:t>
      </w:r>
      <w:r>
        <w:rPr>
          <w:i/>
          <w:iCs/>
        </w:rPr>
        <w:t>s</w:t>
      </w:r>
      <w:r w:rsidRPr="00ED3AE6">
        <w:rPr>
          <w:i/>
          <w:iCs/>
        </w:rPr>
        <w:t>olnedgångsklausuler</w:t>
      </w:r>
      <w:r w:rsidRPr="000E3B6A">
        <w:rPr>
          <w:i/>
          <w:iCs/>
        </w:rPr>
        <w:t>*</w:t>
      </w:r>
      <w:r w:rsidRPr="00245D38">
        <w:t>:</w:t>
      </w:r>
      <w:r w:rsidRPr="00ED3AE6">
        <w:t xml:space="preserve"> </w:t>
      </w:r>
      <w:r w:rsidRPr="0062681F">
        <w:t>Riksdagen har tillkännagett för regeringen det som utskottet anför om solnedgångsklausuler (bet. 2021/22:NU16 s. 62 f.). Tillkännagivandet motsvarar tidigare tillkänna</w:t>
      </w:r>
      <w:r w:rsidR="00527EFC">
        <w:softHyphen/>
      </w:r>
      <w:r w:rsidRPr="0062681F">
        <w:t xml:space="preserve">givande på området (bet. 2019/20:NU16 punkt 7, rskr. 2019/20:287, se </w:t>
      </w:r>
      <w:r w:rsidR="003C69F2">
        <w:t>K</w:t>
      </w:r>
      <w:r w:rsidRPr="0062681F">
        <w:t>N 2</w:t>
      </w:r>
      <w:r w:rsidR="003C69F2">
        <w:t>4</w:t>
      </w:r>
      <w:r w:rsidRPr="0062681F">
        <w:t>). Inom Regeringskansliet övervägs vilka eventuella åtgärder som skulle kunna göras i t ex. bestämmelserna om konsekvensutredningar för att förtydliga när och hur olika regler ska utvärderas efter att de beslutats. Punkten är inte slutbehandlad.</w:t>
      </w:r>
      <w:r w:rsidRPr="00ED3AE6" w:rsidDel="0062681F">
        <w:t xml:space="preserve"> </w:t>
      </w:r>
    </w:p>
    <w:bookmarkEnd w:id="407"/>
    <w:p w14:paraId="77C2C851" w14:textId="11C360F1" w:rsidR="00552851" w:rsidRPr="00F65CE9" w:rsidRDefault="006E207B"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43</w:t>
      </w:r>
      <w:r w:rsidR="00552851" w:rsidRPr="00EB10CE">
        <w:rPr>
          <w:rFonts w:ascii="Times New Roman" w:eastAsia="Calibri" w:hAnsi="Times New Roman"/>
          <w:i/>
          <w:sz w:val="20"/>
          <w:szCs w:val="22"/>
        </w:rPr>
        <w:t>. Rskr. 2021/22:192</w:t>
      </w:r>
    </w:p>
    <w:p w14:paraId="068BBA66"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Den nationella planen för omprövning av vattenkraft</w:t>
      </w:r>
    </w:p>
    <w:p w14:paraId="397A8EFB"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Utskottsinitiativ, bet. 2021/22:CU33</w:t>
      </w:r>
    </w:p>
    <w:p w14:paraId="2DCC084E" w14:textId="3768B80D"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Skrivelsen är inte slutbehandlad</w:t>
      </w:r>
      <w:r>
        <w:rPr>
          <w:rFonts w:ascii="Times New Roman" w:hAnsi="Times New Roman"/>
          <w:sz w:val="20"/>
        </w:rPr>
        <w:t>.</w:t>
      </w:r>
      <w:r w:rsidR="00FC7605">
        <w:rPr>
          <w:rFonts w:ascii="Times New Roman" w:hAnsi="Times New Roman"/>
          <w:sz w:val="20"/>
        </w:rPr>
        <w:t xml:space="preserve"> </w:t>
      </w:r>
    </w:p>
    <w:p w14:paraId="07675901"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2CE257A"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4459D">
        <w:rPr>
          <w:rFonts w:ascii="Times New Roman" w:hAnsi="Times New Roman"/>
          <w:i/>
          <w:iCs/>
          <w:sz w:val="20"/>
        </w:rPr>
        <w:t>Den nationella planen för omprövning av vattenkraft</w:t>
      </w:r>
      <w:r>
        <w:rPr>
          <w:rFonts w:ascii="Times New Roman" w:hAnsi="Times New Roman"/>
          <w:sz w:val="20"/>
        </w:rPr>
        <w:t xml:space="preserve">*: Riksdagen har tillkännagett för regeringen det som utskottet anför </w:t>
      </w:r>
      <w:r w:rsidRPr="00C53733">
        <w:rPr>
          <w:rFonts w:ascii="Times New Roman" w:hAnsi="Times New Roman"/>
          <w:sz w:val="20"/>
        </w:rPr>
        <w:t>om den nation</w:t>
      </w:r>
      <w:r w:rsidRPr="00EB10CE">
        <w:rPr>
          <w:rFonts w:ascii="Times New Roman" w:hAnsi="Times New Roman"/>
          <w:sz w:val="20"/>
        </w:rPr>
        <w:t xml:space="preserve">ella planen för omprövning av vattenkraft (bet. 2021/22:CU33, s. 11 f.). </w:t>
      </w:r>
    </w:p>
    <w:p w14:paraId="59806FF1" w14:textId="6F4943F0" w:rsidR="00552851" w:rsidRPr="00EB10CE" w:rsidRDefault="00552851" w:rsidP="00552851">
      <w:pPr>
        <w:pStyle w:val="Brdtextmedindrag"/>
      </w:pPr>
      <w:r>
        <w:t>Av tillkännagivandet följer att regeringen</w:t>
      </w:r>
      <w:r w:rsidR="000423AA">
        <w:t xml:space="preserve"> </w:t>
      </w:r>
      <w:r w:rsidRPr="00EB10CE">
        <w:t>bör senarelägga tidsfristen för kommande prövnings</w:t>
      </w:r>
      <w:r>
        <w:softHyphen/>
      </w:r>
      <w:r w:rsidRPr="00EB10CE">
        <w:t>gruppers ansökningar för att undvika att flera prövningsgrupper bedöms utan att åtgärdsprogrammen för 2021–2027 har fastställts. Denna del avslutades mot regeringens beslut den 7 juni 2022 om vattenmyndigheternas förslag till åtgärdsprogram för vatten 2021–2017 (M2022/00906) eftersom omprövningarna kan påbörjas innan vattenmyndigheterna fastställt åtgärdsprogrammen för 2022–2027. Detta beror på att åtgärder i vattenkraft hanteras i den nationella planen för moderna miljövillkor för vattenkraften och inte genom åtgärds</w:t>
      </w:r>
      <w:r>
        <w:softHyphen/>
      </w:r>
      <w:r w:rsidRPr="00EB10CE">
        <w:t>program</w:t>
      </w:r>
      <w:r w:rsidR="0069668C">
        <w:softHyphen/>
      </w:r>
      <w:r w:rsidRPr="00EB10CE">
        <w:t>men för vatten. Med detta ansåg regeringen att den del av riksdagens tillkännagivande som avser att senarelägga tidsfristen för kommande prövningsgruppers ansökningar är tillgodosedd.</w:t>
      </w:r>
    </w:p>
    <w:p w14:paraId="2F535A5A" w14:textId="74440F05" w:rsidR="00552851" w:rsidRPr="00EB10CE" w:rsidRDefault="00552851" w:rsidP="00552851">
      <w:pPr>
        <w:pStyle w:val="Brdtextmedindrag"/>
      </w:pPr>
      <w:r>
        <w:t>Av tillkännagivandet följer vidare att</w:t>
      </w:r>
      <w:r w:rsidRPr="00EB10CE">
        <w:t xml:space="preserve"> regeringen</w:t>
      </w:r>
      <w:r w:rsidR="00837462">
        <w:t xml:space="preserve"> </w:t>
      </w:r>
      <w:r w:rsidRPr="00EB10CE">
        <w:rPr>
          <w:rStyle w:val="BrdtextChar"/>
        </w:rPr>
        <w:t xml:space="preserve">bör se till att alla nödvändiga åtgärder för att minska omprövningarnas negativa effekter på vattenkraftselen vidtas och att de undantag som EU-rätten medger används fullt ut. </w:t>
      </w:r>
      <w:r w:rsidRPr="00EB10CE">
        <w:t>Den 9 juni 2022 uppdrog regeringen åt Havs- och vattenmyndig</w:t>
      </w:r>
      <w:r w:rsidRPr="00EB10CE">
        <w:softHyphen/>
        <w:t>heten att tillsammans med Affärsverket svenska kraftnät och Statens energimyndighet följa upp och analysera arbetet med att förse vatten</w:t>
      </w:r>
      <w:r w:rsidRPr="00EB10CE">
        <w:softHyphen/>
        <w:t>kraften med moderna miljövillkor (M2022/01242). Syftet är att kunna bedöma huruvida genomförandet av den nationella planen för moderna miljövillkor (M2019/01769)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w:t>
      </w:r>
      <w:r>
        <w:softHyphen/>
      </w:r>
      <w:r w:rsidRPr="00EB10CE">
        <w:t>tioner ska ges möjlighet att bidra i arbetet. Resultatet av uppföljningen och en analys av resultatet ska redovisas första gången senast den 1 februari 2023 och andra gången senast den 1 december 2023. Därefter tar reger</w:t>
      </w:r>
      <w:r>
        <w:softHyphen/>
      </w:r>
      <w:r w:rsidRPr="00EB10CE">
        <w:t xml:space="preserve">ingen förnyad ställning till tidpunkter för redovisning. </w:t>
      </w:r>
    </w:p>
    <w:p w14:paraId="2BBDF475" w14:textId="77777777" w:rsidR="00552851" w:rsidRPr="00EB10CE" w:rsidRDefault="00552851" w:rsidP="00552851">
      <w:pPr>
        <w:pStyle w:val="Brdtextmedindrag"/>
      </w:pPr>
      <w:r w:rsidRPr="00EB10CE">
        <w:t>Den 8 september 2022 uppdrog regeringen åt Havs- och vattenmyndig</w:t>
      </w:r>
      <w:r w:rsidRPr="00EB10CE">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EB10CE">
        <w:softHyphen/>
        <w:t>normer avseende ytvatten (föreskrifter om miljökvalitetsnormer) samt anknytande vägledningar för normsättning är ändamålsenligt utformade i förhållande till kraven i vattenförvaltnings</w:t>
      </w:r>
      <w:r w:rsidRPr="00EB10CE">
        <w:softHyphen/>
        <w:t>förord</w:t>
      </w:r>
      <w:r w:rsidRPr="00EB10CE">
        <w:softHyphen/>
        <w:t>ningen (2004:660), ramdirektivet för vatten (Europaparlamentets och rådets direktiv 2000/60/EG av den 23 oktober 2000 om upprättande av en ram för gemenskapens åtgärder på vattenpolitikens område) och relevanta väg</w:t>
      </w:r>
      <w:r w:rsidRPr="00EB10CE">
        <w:softHyphen/>
        <w:t xml:space="preserve">ledningar och rekommendationer från EU-kommissionen, särskilt i förhållande till tillämpningen av undantag och förklarande av vatten som konstgjorda eller kraftigt modifierade. Uppdraget ska redovisas senast den 1 december 2023. </w:t>
      </w:r>
    </w:p>
    <w:p w14:paraId="3157E41A" w14:textId="211378A8" w:rsidR="00552851" w:rsidRPr="007C6A33" w:rsidRDefault="00552851" w:rsidP="00552851">
      <w:pPr>
        <w:pStyle w:val="Brdtextmedindrag"/>
        <w:rPr>
          <w:highlight w:val="lightGray"/>
        </w:rPr>
      </w:pPr>
      <w:r w:rsidRPr="00B80FAD">
        <w:t xml:space="preserve">Den 12 januari </w:t>
      </w:r>
      <w:r>
        <w:t xml:space="preserve">2023 </w:t>
      </w:r>
      <w:r w:rsidRPr="00B80FAD">
        <w:t>beslutade regeringen förordning</w:t>
      </w:r>
      <w:r>
        <w:t>en</w:t>
      </w:r>
      <w:r w:rsidRPr="00B80FAD">
        <w:t xml:space="preserve"> (</w:t>
      </w:r>
      <w:r>
        <w:t>2023:4</w:t>
      </w:r>
      <w:r w:rsidRPr="00B80FAD">
        <w:t xml:space="preserve">) </w:t>
      </w:r>
      <w:r w:rsidRPr="00E62A9B">
        <w:t>om ändring i förordningen (1998:1388) om vattenverksamheter. Ändringen innebär att den tid då en ansökan om prövning för moderna miljövillkor senast ska ha getts in senareläggs med ett år för samtliga prövningsgrupper där tiden för att ge in en ansökan ännu inte har passerats. Förordningen träd</w:t>
      </w:r>
      <w:r w:rsidR="000423AA">
        <w:t>de</w:t>
      </w:r>
      <w:r w:rsidRPr="00E62A9B">
        <w:t xml:space="preserve"> i kraft den 30 januari 2023. Mot bakgrund av den förändrade situationen på elmarknaden och behovet av att säkra ett robust energi</w:t>
      </w:r>
      <w:r w:rsidR="00C52168">
        <w:softHyphen/>
      </w:r>
      <w:r w:rsidRPr="00E62A9B">
        <w:t>system som förmår att snabbt svara upp mot förändrade behov behöver effekterna av hittills genomförda omprövningar kartläggas och behov av ändringar av nuvarande system för prövning av moderna miljövillkor ses över. Omprövningen av miljötillstånd för vattenkraften pausas för att medge tid för sådan analys och översyn samt för genomförandet av de förändringar av systemet som analysen kan komma att leda till.</w:t>
      </w:r>
      <w:r>
        <w:t xml:space="preserve"> Åtgärder för detta bereds i Regeringskansliet.</w:t>
      </w:r>
      <w:r w:rsidR="00D62DD3">
        <w:t xml:space="preserve"> En åtgärd är regeringens beslut den 16 februari 2023 att uppdra åt Affärsverket svenska kraftnät att tillsammans med Statens energimyndighet och Havs- och vattenmyndigheten kartlägga konsekvenser för elsystemet som omprövningarna kan medföra (KN2023/02319). Uppdraget ska redovisas senast den 29 september 2023.</w:t>
      </w:r>
    </w:p>
    <w:p w14:paraId="13D68ABF" w14:textId="77777777" w:rsidR="00552851" w:rsidRPr="006421A4" w:rsidRDefault="00552851" w:rsidP="00552851">
      <w:pPr>
        <w:pStyle w:val="Brdtextmedindrag"/>
      </w:pPr>
      <w:r w:rsidRPr="00EB10CE">
        <w:t>Punkten är inte slutbehandlad.</w:t>
      </w:r>
    </w:p>
    <w:p w14:paraId="289577F0" w14:textId="2CE5ADF4" w:rsidR="00552851" w:rsidRPr="00F65CE9" w:rsidRDefault="006E207B" w:rsidP="00552851">
      <w:pPr>
        <w:keepNext/>
        <w:tabs>
          <w:tab w:val="left" w:pos="907"/>
        </w:tabs>
        <w:spacing w:before="240" w:after="80" w:line="210" w:lineRule="exact"/>
        <w:outlineLvl w:val="4"/>
        <w:rPr>
          <w:rFonts w:ascii="Times New Roman" w:eastAsia="Calibri" w:hAnsi="Times New Roman"/>
          <w:i/>
          <w:sz w:val="20"/>
          <w:szCs w:val="22"/>
        </w:rPr>
      </w:pPr>
      <w:bookmarkStart w:id="409" w:name="_Hlk127519446"/>
      <w:r>
        <w:rPr>
          <w:rFonts w:ascii="Times New Roman" w:eastAsia="Calibri" w:hAnsi="Times New Roman"/>
          <w:i/>
          <w:sz w:val="20"/>
          <w:szCs w:val="22"/>
        </w:rPr>
        <w:t>44</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206</w:t>
      </w:r>
    </w:p>
    <w:p w14:paraId="0926EEA9"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53733">
        <w:rPr>
          <w:rFonts w:ascii="Times New Roman" w:hAnsi="Times New Roman"/>
          <w:sz w:val="20"/>
        </w:rPr>
        <w:t>Stärkt äganderätt, flexibla skyddsformer och ökade incitament för naturvården i skogen med frivillighet som grun</w:t>
      </w:r>
      <w:r>
        <w:rPr>
          <w:rFonts w:ascii="Times New Roman" w:hAnsi="Times New Roman"/>
          <w:sz w:val="20"/>
        </w:rPr>
        <w:t>d</w:t>
      </w:r>
    </w:p>
    <w:p w14:paraId="359E6CE9" w14:textId="6F3BB63F"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53733">
        <w:rPr>
          <w:rFonts w:ascii="Times New Roman" w:hAnsi="Times New Roman"/>
          <w:sz w:val="20"/>
        </w:rPr>
        <w:t>Prop</w:t>
      </w:r>
      <w:r>
        <w:rPr>
          <w:rFonts w:ascii="Times New Roman" w:hAnsi="Times New Roman"/>
          <w:sz w:val="20"/>
        </w:rPr>
        <w:t>.</w:t>
      </w:r>
      <w:r w:rsidRPr="00C53733">
        <w:rPr>
          <w:rFonts w:ascii="Times New Roman" w:hAnsi="Times New Roman"/>
          <w:sz w:val="20"/>
        </w:rPr>
        <w:t xml:space="preserve"> 2021/22:58</w:t>
      </w:r>
      <w:r>
        <w:rPr>
          <w:rFonts w:ascii="Times New Roman" w:hAnsi="Times New Roman"/>
          <w:sz w:val="20"/>
        </w:rPr>
        <w:t>, bet. 2021/22:MJU18</w:t>
      </w:r>
    </w:p>
    <w:p w14:paraId="19C5043C" w14:textId="1193C654"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Skrivelsen är inte slutbehandlad</w:t>
      </w:r>
      <w:r>
        <w:rPr>
          <w:rFonts w:ascii="Times New Roman" w:hAnsi="Times New Roman"/>
          <w:sz w:val="20"/>
        </w:rPr>
        <w:t>.</w:t>
      </w:r>
      <w:r w:rsidR="00C43F8D">
        <w:rPr>
          <w:rFonts w:ascii="Times New Roman" w:hAnsi="Times New Roman"/>
          <w:sz w:val="20"/>
        </w:rPr>
        <w:t xml:space="preserve"> </w:t>
      </w:r>
    </w:p>
    <w:p w14:paraId="36402041"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52228C4"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53733">
        <w:rPr>
          <w:rFonts w:ascii="Times New Roman" w:hAnsi="Times New Roman"/>
          <w:sz w:val="20"/>
        </w:rPr>
        <w:t xml:space="preserve">Punkt 12 om </w:t>
      </w:r>
      <w:r>
        <w:rPr>
          <w:rFonts w:ascii="Times New Roman" w:hAnsi="Times New Roman"/>
          <w:i/>
          <w:iCs/>
          <w:sz w:val="20"/>
        </w:rPr>
        <w:t>r</w:t>
      </w:r>
      <w:r w:rsidRPr="00C53733">
        <w:rPr>
          <w:rFonts w:ascii="Times New Roman" w:hAnsi="Times New Roman"/>
          <w:i/>
          <w:iCs/>
          <w:sz w:val="20"/>
        </w:rPr>
        <w:t>edovisning av skyddad natur</w:t>
      </w:r>
      <w:r>
        <w:rPr>
          <w:rFonts w:ascii="Times New Roman" w:hAnsi="Times New Roman"/>
          <w:sz w:val="20"/>
        </w:rPr>
        <w:t xml:space="preserve">*: Riksdagen har tillkännagett för regeringen det som utskottet anför </w:t>
      </w:r>
      <w:r w:rsidRPr="00C53733">
        <w:rPr>
          <w:rFonts w:ascii="Times New Roman" w:hAnsi="Times New Roman"/>
          <w:sz w:val="20"/>
        </w:rPr>
        <w:t>om beräkningsmetoder för skyddad natur vid rapportering till Europeiska miljöbyrån</w:t>
      </w:r>
      <w:r>
        <w:rPr>
          <w:rFonts w:ascii="Times New Roman" w:hAnsi="Times New Roman"/>
          <w:sz w:val="20"/>
        </w:rPr>
        <w:t xml:space="preserve"> (bet. 2021/22:MJU18, s. 41 f.).</w:t>
      </w:r>
    </w:p>
    <w:p w14:paraId="1A82C82A" w14:textId="0E0E2195" w:rsidR="00552851" w:rsidRPr="007447AD" w:rsidRDefault="00552851" w:rsidP="00552851">
      <w:pPr>
        <w:pStyle w:val="Brdtextmedindrag"/>
      </w:pPr>
      <w:r w:rsidRPr="00EB10CE">
        <w:t>Regeringen beslutade den 4 augusti 2022 om ett tilläggsdirektiv (dir. 2022:126) till Miljömålsberedningen (M 2010:04). Miljömålsbered</w:t>
      </w:r>
      <w:r w:rsidRPr="00EB10CE">
        <w:softHyphen/>
        <w:t>ningen ska bl.a. föreslå en strategi för hur Sverige ska leva upp till EU:s åtaganden inom biologisk mångfald respektive nettoupptag av växthus</w:t>
      </w:r>
      <w:r w:rsidRPr="00EB10CE">
        <w:softHyphen/>
        <w:t>gaser från markanvändningssektorn (LULUCF). Tilläggsupp</w:t>
      </w:r>
      <w:r w:rsidRPr="00EB10CE">
        <w:softHyphen/>
        <w:t>draget ska redovisas senast den 2 december 2024. Av direktive</w:t>
      </w:r>
      <w:r>
        <w:t>n</w:t>
      </w:r>
      <w:r w:rsidRPr="00EB10CE">
        <w:t xml:space="preserve"> framgår att Natur</w:t>
      </w:r>
      <w:r w:rsidRPr="00EB10CE">
        <w:softHyphen/>
        <w:t>vårds</w:t>
      </w:r>
      <w:r w:rsidRPr="00EB10CE">
        <w:softHyphen/>
        <w:t>verket 2021 redovisade ett uppdrag om hur Sveriges rapportering av skyddad mark skiljer sig från andra länders (Naturvårds</w:t>
      </w:r>
      <w:r w:rsidRPr="00EB10CE">
        <w:softHyphen/>
        <w:t>verkets skrivelse Uppdrag att jämföra, redovisa och föreslå förändringar i den inter</w:t>
      </w:r>
      <w:r w:rsidR="007F72EA">
        <w:softHyphen/>
      </w:r>
      <w:r w:rsidRPr="00EB10CE">
        <w:t>nationella rapporteringen av skyddad natur, M2021/01263). Grunden för rapporteringen är Internationella Naturvårds</w:t>
      </w:r>
      <w:r w:rsidRPr="00EB10CE">
        <w:softHyphen/>
        <w:t>unionens (IUCN) definitioner av skyddad mark. Naturvårdsverket föreslår en rad revide</w:t>
      </w:r>
      <w:r w:rsidRPr="00EB10CE">
        <w:softHyphen/>
        <w:t>ringar av den svenska rapporteringen med anledning av resultatet av granskningen. Som en del i uppdraget ska Miljömålsberedningen föreslå om beräknings</w:t>
      </w:r>
      <w:r w:rsidRPr="00EB10CE">
        <w:softHyphen/>
        <w:t>metoder för skyddad natur behöver ändras vid rapporteringen till Euro</w:t>
      </w:r>
      <w:r w:rsidR="007F72EA">
        <w:softHyphen/>
      </w:r>
      <w:r w:rsidRPr="00EB10CE">
        <w:t>peiska miljöbyrån, med beaktande av riksdagens tillkännagivande om beräkningsmetoder för skyddad natur och i syfte att säkerställa att Sveriges åtaganden på ett rättvist sätt kan jämföras med andra länders. Punkten är inte slutbehandlad.</w:t>
      </w:r>
    </w:p>
    <w:bookmarkEnd w:id="409"/>
    <w:p w14:paraId="2645A862" w14:textId="77777777" w:rsidR="00552851" w:rsidRDefault="00552851" w:rsidP="00552851">
      <w:pPr>
        <w:pStyle w:val="Brdtextmedindrag"/>
      </w:pPr>
      <w:r w:rsidRPr="001F1E1A">
        <w:t xml:space="preserve">Punkt 21 om </w:t>
      </w:r>
      <w:r w:rsidRPr="001F1E1A">
        <w:rPr>
          <w:i/>
          <w:iCs/>
        </w:rPr>
        <w:t>flexibla skyddsformer</w:t>
      </w:r>
      <w:r w:rsidRPr="001F1E1A">
        <w:t>*: Riksdagen har tillkännagett för regeringen det som utskottet anför om en regelbunden översyn av formellt skyddade områden med möjligheter till förändringar (bet. 2021/22:MJU18, s. 78 f.).</w:t>
      </w:r>
    </w:p>
    <w:p w14:paraId="5AEE5C14" w14:textId="7F5B0180" w:rsidR="00552851" w:rsidRPr="00EB10CE" w:rsidRDefault="00552851" w:rsidP="00911EEA">
      <w:pPr>
        <w:pStyle w:val="Brdtextmedindrag"/>
      </w:pPr>
      <w:r w:rsidRPr="00EB10CE">
        <w:t>Regeringen gav den 2 juni 2022 ett uppdrag till Naturvårdsverket och Skogs</w:t>
      </w:r>
      <w:r w:rsidRPr="00EB10CE">
        <w:softHyphen/>
        <w:t>styrelsen att tillsammans och i enlighet med propositionen om stärkt äganderätt, flexibla skyddsformer och ökade incitament för naturvården i skogen med fri</w:t>
      </w:r>
      <w:r w:rsidRPr="00EB10CE">
        <w:softHyphen/>
        <w:t>villig</w:t>
      </w:r>
      <w:r w:rsidRPr="00EB10CE">
        <w:softHyphen/>
        <w:t>het som grund (prop. 2021/22:58) utreda och föreslå ändringar av den formella skyddsformen biotopskyddsområden (M2022/01190 och N2022/01472). Uppdraget ska redovisas senast den 15 juni 2023. Syftet är att göra skyddsformen mer flexibel, ändamålsenlig och attraktiv, bl.a. om det ska vara möjligt att erbjuda markägare tidsbegränsade biotopskyddsområden som ett alternativ till ordinarie biotopskydd eller andra skyddsformer. I uppdraget ingår även att, i enlig</w:t>
      </w:r>
      <w:r w:rsidRPr="00EB10CE">
        <w:softHyphen/>
        <w:t>het med propositionen om tydligare bestämmelser om ersättning vid avslag på ansökningar om tillstånd till avverkning i fjällnära skog (prop. 2021/22:207), utreda mer flexibla skydds- och ersättningsformer särskilt anpassade för det fjällnära området som kan vara attraktiva för markägare, t.ex. större biotopskyddsområden eller avtal för anpassat brukande. Tidsbegränsade biotopskydd har också utretts av Artskydds</w:t>
      </w:r>
      <w:r w:rsidRPr="00EB10CE">
        <w:softHyphen/>
        <w:t>utredningen (M 2020:03). Betänkandet Skydd av arter – vårt gemen</w:t>
      </w:r>
      <w:r w:rsidRPr="00EB10CE">
        <w:softHyphen/>
        <w:t xml:space="preserve">samma ansvar (SOU 2021:51) bereds inom Regeringskansliet. </w:t>
      </w:r>
      <w:r>
        <w:t>P</w:t>
      </w:r>
      <w:r w:rsidRPr="00EB10CE">
        <w:t xml:space="preserve">unkten är </w:t>
      </w:r>
      <w:r>
        <w:t xml:space="preserve">inte </w:t>
      </w:r>
      <w:r w:rsidRPr="00EB10CE">
        <w:t>slut</w:t>
      </w:r>
      <w:r>
        <w:softHyphen/>
      </w:r>
      <w:r w:rsidRPr="00EB10CE">
        <w:t>be</w:t>
      </w:r>
      <w:r>
        <w:softHyphen/>
      </w:r>
      <w:r w:rsidRPr="00EB10CE">
        <w:t>hand</w:t>
      </w:r>
      <w:r>
        <w:softHyphen/>
      </w:r>
      <w:r w:rsidRPr="00EB10CE">
        <w:t>lad.</w:t>
      </w:r>
    </w:p>
    <w:p w14:paraId="054F41BD" w14:textId="77777777" w:rsidR="00552851" w:rsidRPr="00EB10CE" w:rsidRDefault="00552851" w:rsidP="00552851">
      <w:pPr>
        <w:pStyle w:val="Brdtextmedindrag"/>
      </w:pPr>
      <w:r w:rsidRPr="001F1E1A">
        <w:t xml:space="preserve">Punkt 51 om </w:t>
      </w:r>
      <w:r w:rsidRPr="001F1E1A">
        <w:rPr>
          <w:i/>
          <w:iCs/>
        </w:rPr>
        <w:t>angrepp av granbarkborren i skyddade områden</w:t>
      </w:r>
      <w:r w:rsidRPr="001F1E1A">
        <w:t>*: Riks</w:t>
      </w:r>
      <w:r>
        <w:softHyphen/>
      </w:r>
      <w:r w:rsidRPr="001F1E1A">
        <w:t xml:space="preserve">dagen har tillkännagett för regeringen det som utskottet anför om ytterligare åtgärder för att bekämpa granbarkborren i skyddade områden </w:t>
      </w:r>
      <w:r w:rsidRPr="00EB10CE">
        <w:t>och kompensation till enskilda skogsägare (bet. 2021/22:MJU18, s. 192 f.).</w:t>
      </w:r>
    </w:p>
    <w:p w14:paraId="038D9402" w14:textId="5093C305" w:rsidR="00552851" w:rsidRDefault="00552851" w:rsidP="00911EEA">
      <w:pPr>
        <w:pStyle w:val="Brdtextmedindrag"/>
      </w:pPr>
      <w:r w:rsidRPr="00EB10CE">
        <w:t>Regeringen gav den 30 juni 2022 Naturvårdsverket i uppdrag att se över behovet av eventuella ytterligare åtgärder för att bekämpa granbarkborre i formellt skyddade områden (såsom nationalparker och naturreservat) (M2022/01450). Naturvårdsverket ska också tydliggöra i vilka fall det ska vara statens ansvar att vidta nödvändiga åtgärder samt se över möjligheten att införa en kompensationsmodell för skador på egendom som kan kopplas till spridning av granbarkborre från skyddade områden. Uppdraget ska genomföras med stöd av Skogsstyrelsen och ska redovisas senast den 30 september 2023. Genom uppdraget ans</w:t>
      </w:r>
      <w:r>
        <w:t>åg</w:t>
      </w:r>
      <w:r w:rsidRPr="00EB10CE">
        <w:t xml:space="preserve"> regeringen att tillkänna</w:t>
      </w:r>
      <w:r w:rsidRPr="00EB10CE">
        <w:softHyphen/>
        <w:t>givandet är tillgodosett. Punkten är slutbehandlad.</w:t>
      </w:r>
    </w:p>
    <w:p w14:paraId="4FAD723A" w14:textId="209990D2" w:rsidR="00911EEA" w:rsidRDefault="00911EEA" w:rsidP="00911EEA">
      <w:pPr>
        <w:pStyle w:val="Brdtextmedindrag"/>
      </w:pPr>
      <w:r>
        <w:t>Följande punkter är inte slutbehandlade: 12 och 21.</w:t>
      </w:r>
    </w:p>
    <w:p w14:paraId="36418609" w14:textId="48F4A436" w:rsidR="004737D3" w:rsidRPr="00A73364" w:rsidRDefault="006E207B" w:rsidP="004737D3">
      <w:pPr>
        <w:pStyle w:val="Rubrik5utannumrering"/>
        <w:rPr>
          <w:rFonts w:eastAsia="Calibri"/>
        </w:rPr>
      </w:pPr>
      <w:r>
        <w:t>45</w:t>
      </w:r>
      <w:r w:rsidR="004737D3" w:rsidRPr="00A73364">
        <w:t>. Rskr. 20</w:t>
      </w:r>
      <w:r w:rsidR="004737D3">
        <w:t>21</w:t>
      </w:r>
      <w:r w:rsidR="004737D3" w:rsidRPr="00A73364">
        <w:t>/</w:t>
      </w:r>
      <w:r w:rsidR="004737D3">
        <w:t>22</w:t>
      </w:r>
      <w:r w:rsidR="004737D3" w:rsidRPr="00A73364">
        <w:t>:</w:t>
      </w:r>
      <w:r w:rsidR="004737D3">
        <w:t>214</w:t>
      </w:r>
    </w:p>
    <w:p w14:paraId="0ABFCC22" w14:textId="77777777" w:rsidR="004737D3" w:rsidRDefault="004737D3" w:rsidP="004737D3">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Energipolitik</w:t>
      </w:r>
    </w:p>
    <w:p w14:paraId="7B06E50D" w14:textId="1AF03A35" w:rsidR="004737D3" w:rsidRPr="004737D3" w:rsidRDefault="004737D3" w:rsidP="004737D3">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r>
        <w:rPr>
          <w:rFonts w:ascii="Times New Roman" w:hAnsi="Times New Roman"/>
          <w:iCs/>
          <w:sz w:val="20"/>
        </w:rPr>
        <w:t xml:space="preserve">Motioner från allmänna motionstiden </w:t>
      </w:r>
      <w:r w:rsidRPr="007A49D0">
        <w:rPr>
          <w:rFonts w:ascii="Times New Roman" w:hAnsi="Times New Roman"/>
          <w:iCs/>
          <w:sz w:val="20"/>
        </w:rPr>
        <w:t>2021/22</w:t>
      </w:r>
      <w:r>
        <w:rPr>
          <w:rFonts w:ascii="Times New Roman" w:hAnsi="Times New Roman"/>
          <w:iCs/>
          <w:sz w:val="20"/>
        </w:rPr>
        <w:t xml:space="preserve">, bet. </w:t>
      </w:r>
      <w:r w:rsidRPr="00AD0E50">
        <w:rPr>
          <w:rFonts w:ascii="Times New Roman" w:hAnsi="Times New Roman"/>
          <w:iCs/>
          <w:sz w:val="20"/>
        </w:rPr>
        <w:t>2021/22:NU15</w:t>
      </w:r>
      <w:r w:rsidRPr="00AD0E50">
        <w:rPr>
          <w:rFonts w:ascii="Times New Roman" w:hAnsi="Times New Roman"/>
          <w:iCs/>
          <w:sz w:val="20"/>
        </w:rPr>
        <w:cr/>
      </w:r>
      <w:r>
        <w:rPr>
          <w:rFonts w:ascii="Times New Roman" w:hAnsi="Times New Roman"/>
          <w:iCs/>
          <w:sz w:val="20"/>
        </w:rPr>
        <w:t xml:space="preserve">Skrivelsen är inte slutbehandlad. </w:t>
      </w:r>
    </w:p>
    <w:p w14:paraId="528E2679" w14:textId="77777777" w:rsidR="004737D3" w:rsidRDefault="004737D3" w:rsidP="004737D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266C873" w14:textId="77777777" w:rsidR="004737D3" w:rsidRPr="0097552A" w:rsidRDefault="004737D3" w:rsidP="004737D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 xml:space="preserve">Punkt </w:t>
      </w:r>
      <w:r w:rsidRPr="00AD0E50">
        <w:rPr>
          <w:rFonts w:ascii="Times New Roman" w:hAnsi="Times New Roman"/>
          <w:iCs/>
          <w:sz w:val="20"/>
        </w:rPr>
        <w:t>13</w:t>
      </w:r>
      <w:r>
        <w:rPr>
          <w:rFonts w:ascii="Times New Roman" w:hAnsi="Times New Roman"/>
          <w:iCs/>
          <w:sz w:val="20"/>
        </w:rPr>
        <w:t xml:space="preserve"> om </w:t>
      </w:r>
      <w:r w:rsidRPr="00AD0E50">
        <w:rPr>
          <w:rFonts w:ascii="Times New Roman" w:hAnsi="Times New Roman"/>
          <w:i/>
          <w:sz w:val="20"/>
        </w:rPr>
        <w:t>värnande om vattenkraften*</w:t>
      </w:r>
      <w:r>
        <w:rPr>
          <w:rFonts w:ascii="Times New Roman" w:hAnsi="Times New Roman"/>
          <w:iCs/>
          <w:sz w:val="20"/>
        </w:rPr>
        <w:t>:</w:t>
      </w:r>
      <w:r w:rsidRPr="00FB242E">
        <w:t xml:space="preserve"> </w:t>
      </w:r>
      <w:r w:rsidRPr="00FB242E">
        <w:rPr>
          <w:rFonts w:ascii="Times New Roman" w:hAnsi="Times New Roman"/>
          <w:iCs/>
          <w:sz w:val="20"/>
        </w:rPr>
        <w:t xml:space="preserve">Riksdagen har tillkännagett för regeringen det som utskottet anfört om värnande om vattenkraften (bet. 2021/22:NU15 s. 49 f.). </w:t>
      </w:r>
      <w:r w:rsidRPr="0097552A">
        <w:rPr>
          <w:rFonts w:ascii="Times New Roman" w:hAnsi="Times New Roman"/>
          <w:iCs/>
          <w:sz w:val="20"/>
        </w:rPr>
        <w:t xml:space="preserve">Den 7 juni 2022 gav regeringen Affärsverket svenska kraftnät i uppdrag att i samverkan med Statens energimyndighet utreda vattenkraftens lokala och regionala nyttor för kraftsystemet (I2022/01296).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vattenkraftsanläggningar avses verk med en samlad effekt på högst 10 MW. Uppdraget ska redovisas senast den 30 augusti 2023. </w:t>
      </w:r>
    </w:p>
    <w:p w14:paraId="2C24AB1C" w14:textId="77777777" w:rsidR="004737D3" w:rsidRPr="0097552A" w:rsidRDefault="004737D3" w:rsidP="004737D3">
      <w:pPr>
        <w:pStyle w:val="Brdtextmedindrag"/>
        <w:rPr>
          <w:iCs/>
        </w:rPr>
      </w:pPr>
      <w:r w:rsidRPr="0097552A">
        <w:t xml:space="preserve">Den 9 juni 2022 uppdrog regeringen åt Havs- och vattenmyndigheten att tillsammans med Affärsverket svenska kraftnät och Statens energimyndighet följa upp och analysera arbetet med att förse vattenkraften med moderna miljövillkor (M2022/01242). Syftet är att kunna bedöma huruvida genomförandet av den nationella planen för moderna miljövillkor (M2019/01769)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intresseorganisationer ska ges möjlighet att bidra i arbetet. Havs- och vattenmyndigheten ska redovisa resultatet av uppföljningen och en analys av resultatet första gången senast den 1 februari 2023 och andra gången senast den 1 december 2023. Därefter tar regeringen förnyad ställning till tidpunkter för redovisning. </w:t>
      </w:r>
    </w:p>
    <w:p w14:paraId="15C52804" w14:textId="77777777" w:rsidR="004737D3" w:rsidRPr="0097552A" w:rsidRDefault="004737D3" w:rsidP="004737D3">
      <w:pPr>
        <w:pStyle w:val="Brdtextmedindrag"/>
      </w:pPr>
      <w:r w:rsidRPr="0097552A">
        <w:t>Den 8 september 2022 uppdrog regeringen åt Havs- och vattenmyndigheten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miljökvalitetsnormer avseende ytvatten (föreskrifter om miljökvalitetsnormer) samt anknytande vägledningar för normsättning är ändamålsenligt utformade i förhållande till kraven i vattenförvaltningsförordningen (2004:660), ramdirektivet för vatten (Europaparlamentets och rådets direktiv 2000/60/EG av den 23</w:t>
      </w:r>
      <w:r>
        <w:t> </w:t>
      </w:r>
      <w:r w:rsidRPr="0097552A">
        <w:t xml:space="preserve">oktober 2000 om upprättande av en ram för gemenskapens åtgärder på vattenpolitikens område) och relevanta vägledningar och rekommendationer från EU-kommissionen, särskilt i förhållande till tillämpningen av undantag och förklarande av vatten som konstgjorda eller kraftigt modifierade. Uppdraget ska redovisas senast den 1 december 2023. </w:t>
      </w:r>
    </w:p>
    <w:p w14:paraId="479CE8EF" w14:textId="12E55105" w:rsidR="004737D3" w:rsidRDefault="004737D3" w:rsidP="004737D3">
      <w:pPr>
        <w:pStyle w:val="Brdtextmedindrag"/>
      </w:pPr>
      <w:r w:rsidRPr="00D30504">
        <w:t>Den 12 januari 2023 beslutade regeringen förordning</w:t>
      </w:r>
      <w:r>
        <w:t>en</w:t>
      </w:r>
      <w:r w:rsidRPr="00D30504">
        <w:t xml:space="preserve"> (2023:4) om ändring i förordningen (1998:1388) om vattenverksamheter. Ändringen innebär att den tid då en ansökan om prövning för moderna miljövillkor senast ska ha getts in senareläggs med ett år för samtliga prövningsgrupper där tiden för att ge in en ansökan ännu inte har passerats. Förordningen träd</w:t>
      </w:r>
      <w:r w:rsidR="000423AA">
        <w:t>de</w:t>
      </w:r>
      <w:r w:rsidRPr="00D30504">
        <w:t xml:space="preserve"> i kraft den 30 januari 2023. Mot bakgrund av den förändrade situationen på elmarknaden och behovet av att säkra ett robust energisystem som förmår att snabbt svara upp mot förändrade behov behöver effekterna av hittills genomförda omprövningar kartläggas och behov av ändringar av nuvarande system för prövning av moderna miljövillkor ses över. Omprövningen av miljötillstånd för vattenkraften pausas för att medge tid för sådan analys och översyn samt för genomförandet av de förändringar av systemet som analysen kan komma att leda till.</w:t>
      </w:r>
      <w:r>
        <w:t xml:space="preserve"> </w:t>
      </w:r>
      <w:r w:rsidRPr="0097552A">
        <w:t>Punkten är inte slutbehandlad.</w:t>
      </w:r>
    </w:p>
    <w:p w14:paraId="69A0FD9A" w14:textId="77777777" w:rsidR="004737D3" w:rsidRDefault="004737D3" w:rsidP="004737D3">
      <w:pPr>
        <w:pStyle w:val="Brdtextmedindrag"/>
      </w:pPr>
      <w:r>
        <w:t xml:space="preserve">Punkt </w:t>
      </w:r>
      <w:r w:rsidRPr="003313B6">
        <w:t>24</w:t>
      </w:r>
      <w:r>
        <w:t xml:space="preserve"> om</w:t>
      </w:r>
      <w:r w:rsidRPr="003313B6">
        <w:t xml:space="preserve"> </w:t>
      </w:r>
      <w:r w:rsidRPr="003313B6">
        <w:rPr>
          <w:i/>
        </w:rPr>
        <w:t>strategi för fjärrvärme och kraftvärme</w:t>
      </w:r>
      <w:r>
        <w:rPr>
          <w:i/>
        </w:rPr>
        <w:t>*</w:t>
      </w:r>
      <w:r>
        <w:t xml:space="preserve">: </w:t>
      </w:r>
      <w:r w:rsidRPr="009F6205">
        <w:t xml:space="preserve">Riksdagen har tillkännagett för regeringen det som utskottet anfört om en strategi för fjärrvärme och kraftvärme (bet. 2021/22:NU15 s. 99 f.). </w:t>
      </w:r>
    </w:p>
    <w:p w14:paraId="5B58FA63" w14:textId="394E4FD7" w:rsidR="004737D3" w:rsidRDefault="004737D3" w:rsidP="00FF3AB0">
      <w:pPr>
        <w:pStyle w:val="Brdtextmedindrag"/>
        <w:rPr>
          <w:iCs/>
        </w:rPr>
      </w:pPr>
      <w:r>
        <w:rPr>
          <w:iCs/>
        </w:rPr>
        <w:t xml:space="preserve">Statens energimyndighet fick den 16 juni 2022 i uppdrag att ta fram ett förslag till fjärr- och kraftvärmestrategi (I2022/01373). Inom ramen för uppdraget ska Statens energimyndighet bl.a. genomföra en översyn av byggregler, EU-regler för biobränslen samt skatter och andra styrmedel som påverkar fjärr- och kraftvärmens konkurrenskraft. Uppdraget ska slutredovisas senast den 15 december 2023. </w:t>
      </w:r>
      <w:r w:rsidRPr="00421831">
        <w:rPr>
          <w:iCs/>
        </w:rPr>
        <w:t xml:space="preserve">Regeringen </w:t>
      </w:r>
      <w:r>
        <w:rPr>
          <w:iCs/>
        </w:rPr>
        <w:t xml:space="preserve">konstaterar i </w:t>
      </w:r>
      <w:r w:rsidRPr="00421831">
        <w:rPr>
          <w:iCs/>
        </w:rPr>
        <w:t xml:space="preserve">budgetpropositionen för 2023 </w:t>
      </w:r>
      <w:r>
        <w:rPr>
          <w:iCs/>
        </w:rPr>
        <w:t xml:space="preserve">att tillkännagivandet med detta är slutbehandlat </w:t>
      </w:r>
      <w:r w:rsidRPr="00421831">
        <w:rPr>
          <w:iCs/>
        </w:rPr>
        <w:t xml:space="preserve">(prop. 2022/23:1 utg.omr. 21 </w:t>
      </w:r>
      <w:r>
        <w:rPr>
          <w:iCs/>
        </w:rPr>
        <w:t xml:space="preserve">Energi avsnitt 2.6.1, </w:t>
      </w:r>
      <w:r w:rsidRPr="00421831">
        <w:rPr>
          <w:iCs/>
        </w:rPr>
        <w:t>s. 15)</w:t>
      </w:r>
      <w:r>
        <w:rPr>
          <w:iCs/>
        </w:rPr>
        <w:t>. Punkten är slutbehandlad.</w:t>
      </w:r>
    </w:p>
    <w:p w14:paraId="0DBFD027" w14:textId="29202275" w:rsidR="009468E7" w:rsidRPr="003313B6" w:rsidRDefault="00A66158" w:rsidP="009468E7">
      <w:pPr>
        <w:pStyle w:val="Rubrik5utannumrering"/>
      </w:pPr>
      <w:r>
        <w:t>46</w:t>
      </w:r>
      <w:r w:rsidR="009468E7" w:rsidRPr="00A73364">
        <w:t>. Rskr. 20</w:t>
      </w:r>
      <w:r w:rsidR="009468E7">
        <w:t>21</w:t>
      </w:r>
      <w:r w:rsidR="009468E7" w:rsidRPr="00A73364">
        <w:t>/</w:t>
      </w:r>
      <w:r w:rsidR="009468E7">
        <w:t>22</w:t>
      </w:r>
      <w:r w:rsidR="009468E7" w:rsidRPr="00A73364">
        <w:t>:</w:t>
      </w:r>
      <w:r w:rsidR="009468E7">
        <w:t>228</w:t>
      </w:r>
    </w:p>
    <w:p w14:paraId="12A126A9" w14:textId="77777777" w:rsidR="009468E7" w:rsidRPr="003313B6" w:rsidRDefault="009468E7" w:rsidP="009468E7">
      <w:pPr>
        <w:pStyle w:val="Brdtext"/>
        <w:jc w:val="left"/>
      </w:pPr>
      <w:r w:rsidRPr="003313B6">
        <w:t>Extra ändringsbudget för 2022 –</w:t>
      </w:r>
      <w:r>
        <w:t xml:space="preserve"> </w:t>
      </w:r>
      <w:r w:rsidRPr="003313B6">
        <w:t xml:space="preserve">Åtgärder för att stärka rikets militära </w:t>
      </w:r>
    </w:p>
    <w:p w14:paraId="4B54E79A" w14:textId="77777777" w:rsidR="009468E7" w:rsidRDefault="009468E7" w:rsidP="009468E7">
      <w:pPr>
        <w:pStyle w:val="Brdtext"/>
        <w:jc w:val="left"/>
      </w:pPr>
      <w:r w:rsidRPr="003313B6">
        <w:t>försvar och kompensation till hushållen för höga elpriser</w:t>
      </w:r>
    </w:p>
    <w:p w14:paraId="1345E05B" w14:textId="77777777" w:rsidR="009468E7" w:rsidRDefault="009468E7" w:rsidP="009468E7">
      <w:pPr>
        <w:pStyle w:val="Brdtext"/>
        <w:jc w:val="left"/>
      </w:pPr>
      <w:r>
        <w:t>Prop. 2021/22:199, bet. 2021/22:FiU47</w:t>
      </w:r>
    </w:p>
    <w:p w14:paraId="7ABCBBA0" w14:textId="15EB7C32" w:rsidR="009468E7" w:rsidRDefault="009468E7" w:rsidP="009468E7">
      <w:pPr>
        <w:pStyle w:val="Brdtext"/>
        <w:jc w:val="left"/>
      </w:pPr>
      <w:r>
        <w:t xml:space="preserve">Skrivelsen är inte slutbehandlad. </w:t>
      </w:r>
    </w:p>
    <w:p w14:paraId="3576EEA6" w14:textId="77777777" w:rsidR="009468E7" w:rsidRPr="00AE3F2B" w:rsidRDefault="009468E7" w:rsidP="009468E7">
      <w:pPr>
        <w:pStyle w:val="Brdtextmedindrag"/>
      </w:pPr>
    </w:p>
    <w:p w14:paraId="69ADE1CE" w14:textId="765DAE79" w:rsidR="009468E7" w:rsidRDefault="009468E7" w:rsidP="009468E7">
      <w:pPr>
        <w:pStyle w:val="Brdtext"/>
      </w:pPr>
      <w:r>
        <w:t xml:space="preserve">Punkt </w:t>
      </w:r>
      <w:r w:rsidRPr="003313B6">
        <w:t>1</w:t>
      </w:r>
      <w:r>
        <w:t xml:space="preserve"> om </w:t>
      </w:r>
      <w:r w:rsidRPr="003313B6">
        <w:rPr>
          <w:i/>
        </w:rPr>
        <w:t>extra ändringsbudget för 2022 – Åtgärder för att stärka rikets militära försvar och kompensation till hushållen för höga elpriser</w:t>
      </w:r>
      <w:r>
        <w:t xml:space="preserve"> </w:t>
      </w:r>
      <w:r w:rsidRPr="00474383">
        <w:rPr>
          <w:i/>
          <w:iCs/>
        </w:rPr>
        <w:t>b)</w:t>
      </w:r>
      <w:r>
        <w:t xml:space="preserve">: Den 12 maj 2022 beslutade regeringen om ändring av regleringsbrev för budgetåret 2022 </w:t>
      </w:r>
      <w:r w:rsidRPr="002679E3">
        <w:t>avseende anslag 1:12 Kompensation för höga elpriser inom utgiftsområde 21 Energi</w:t>
      </w:r>
      <w:r>
        <w:t>. Punkten är slutbehandlad.</w:t>
      </w:r>
    </w:p>
    <w:p w14:paraId="4EBC7C6B" w14:textId="7DE7A32A" w:rsidR="009468E7" w:rsidRDefault="009468E7" w:rsidP="009468E7">
      <w:pPr>
        <w:pStyle w:val="Brdtextmedindrag"/>
      </w:pPr>
      <w:r>
        <w:t xml:space="preserve">Punkt </w:t>
      </w:r>
      <w:r w:rsidRPr="003313B6">
        <w:t>1</w:t>
      </w:r>
      <w:r>
        <w:t xml:space="preserve"> om </w:t>
      </w:r>
      <w:r w:rsidRPr="003313B6">
        <w:rPr>
          <w:i/>
        </w:rPr>
        <w:t>extra ändringsbudget för 2022 – Åtgärder för att stärka rikets militära försvar och kompensation till hushållen för höga elpriser</w:t>
      </w:r>
      <w:r>
        <w:t xml:space="preserve"> </w:t>
      </w:r>
      <w:r w:rsidRPr="00474383">
        <w:rPr>
          <w:i/>
          <w:iCs/>
        </w:rPr>
        <w:t>c)</w:t>
      </w:r>
      <w:r>
        <w:t xml:space="preserve">: </w:t>
      </w:r>
      <w:r w:rsidRPr="002679E3">
        <w:t>Den 12 maj 2022 beslutade regeringen om ändring av regleringsbrev för budgetåret 2022 avseende anslag 1:12 Kompensation för höga elpriser inom utgiftsområde 21 Energi.</w:t>
      </w:r>
      <w:r>
        <w:t xml:space="preserve"> Punkten är slutbehandlad.</w:t>
      </w:r>
    </w:p>
    <w:p w14:paraId="2FFDF3E2" w14:textId="080BCEFA" w:rsidR="009468E7" w:rsidRDefault="009468E7" w:rsidP="009468E7">
      <w:pPr>
        <w:pStyle w:val="Brdtextmedindrag"/>
      </w:pPr>
      <w:r>
        <w:t xml:space="preserve">Punkt 4 om </w:t>
      </w:r>
      <w:r>
        <w:rPr>
          <w:i/>
        </w:rPr>
        <w:t>ti</w:t>
      </w:r>
      <w:r w:rsidRPr="003313B6">
        <w:rPr>
          <w:i/>
        </w:rPr>
        <w:t>llfällig justering av reduktionsplikten</w:t>
      </w:r>
      <w:r>
        <w:rPr>
          <w:i/>
        </w:rPr>
        <w:t>*</w:t>
      </w:r>
      <w:r w:rsidRPr="0086031B">
        <w:t xml:space="preserve">: Riksdagen har tillkännagett för regeringen det som utskottet anfört om att regeringen skyndsamt bör återkomma med förslag om hur nivåerna för inblandning av biodrivmedel tillfälligt kan justeras för att sänka drivmedelspriserna under 2022 (bet. 2021/22:FiU47 s. 14 f.). </w:t>
      </w:r>
      <w:r w:rsidRPr="00503374">
        <w:t xml:space="preserve">Regeringen har i budgetpropositionen för 2023 (prop. 2022/23:1 </w:t>
      </w:r>
      <w:r>
        <w:t xml:space="preserve">volym 1a </w:t>
      </w:r>
      <w:r w:rsidRPr="00503374">
        <w:t>s. 1</w:t>
      </w:r>
      <w:r>
        <w:t>19</w:t>
      </w:r>
      <w:r w:rsidRPr="00503374">
        <w:t xml:space="preserve">) redovisat </w:t>
      </w:r>
      <w:r>
        <w:t>att riksdagen har bifallit regeringens förslag om att pausa reduktionsplikten (prop. 2021/22:243, bet. 2021/22:MJU31, rskr. 2021/22:452)</w:t>
      </w:r>
      <w:r w:rsidRPr="00970DED">
        <w:t xml:space="preserve"> </w:t>
      </w:r>
      <w:r>
        <w:t xml:space="preserve">samt anfört att regeringen därmed anser att tillkännagivandet är slutbehandlat. </w:t>
      </w:r>
      <w:r w:rsidRPr="001D7278">
        <w:t>Punkten är slutbehandlad.</w:t>
      </w:r>
    </w:p>
    <w:p w14:paraId="3C81E4DE" w14:textId="7044BD33" w:rsidR="009468E7" w:rsidRDefault="009468E7" w:rsidP="009468E7">
      <w:pPr>
        <w:pStyle w:val="Brdtextmedindrag"/>
      </w:pPr>
      <w:r>
        <w:t xml:space="preserve">Punkt 5 om </w:t>
      </w:r>
      <w:r>
        <w:rPr>
          <w:i/>
        </w:rPr>
        <w:t>u</w:t>
      </w:r>
      <w:r w:rsidRPr="003313B6">
        <w:rPr>
          <w:i/>
        </w:rPr>
        <w:t>tredning om hantering av framtida prischocker</w:t>
      </w:r>
      <w:r>
        <w:rPr>
          <w:i/>
        </w:rPr>
        <w:t>*</w:t>
      </w:r>
      <w:r>
        <w:t>:</w:t>
      </w:r>
      <w:r w:rsidRPr="006D34B5">
        <w:t xml:space="preserve"> Riksdagen har tillkännagett för regeringen det som utskottet anfört om att regeringen skyndsamt bör utreda hur ett system skulle kunna utformas för att överföra risken för prischocker på bränsle vid kris från hushåll och företag till staten (bet. 2021/22:FiU47 s. 15). </w:t>
      </w:r>
      <w:r>
        <w:t xml:space="preserve">Inriktningen är att inom Regeringskansliet driva ett </w:t>
      </w:r>
      <w:r w:rsidRPr="000207B8">
        <w:t>samarbetsprojekt om tillväxt och hushållsekonomi</w:t>
      </w:r>
      <w:r>
        <w:t xml:space="preserve"> som en följd av vad som anges i</w:t>
      </w:r>
      <w:r w:rsidR="006D6E5A">
        <w:t xml:space="preserve"> </w:t>
      </w:r>
      <w:r>
        <w:t xml:space="preserve">Tidöavtalet. Utgångspunkten är att detta projekt ska ta om hand tillkännagivandet. </w:t>
      </w:r>
      <w:r w:rsidRPr="000207B8">
        <w:t>Ärendet bereds vidare.</w:t>
      </w:r>
      <w:r>
        <w:t xml:space="preserve"> Punkten är inte slutbehandlad.</w:t>
      </w:r>
    </w:p>
    <w:p w14:paraId="5E35E23A" w14:textId="276411E9" w:rsidR="009468E7" w:rsidRDefault="009468E7" w:rsidP="009468E7">
      <w:pPr>
        <w:pStyle w:val="Brdtextmedindrag"/>
      </w:pPr>
      <w:r>
        <w:t xml:space="preserve">Följande punkt är inte slutbehandlad: 5. </w:t>
      </w:r>
    </w:p>
    <w:p w14:paraId="1A7E4B3F" w14:textId="7C656943" w:rsidR="00CF2E12" w:rsidRPr="003313B6" w:rsidRDefault="00CF2E12" w:rsidP="00CF2E12">
      <w:pPr>
        <w:pStyle w:val="Rubrik5utannumrering"/>
      </w:pPr>
      <w:r>
        <w:t>4</w:t>
      </w:r>
      <w:r w:rsidR="00A66158">
        <w:t>7</w:t>
      </w:r>
      <w:r w:rsidRPr="00A73364">
        <w:t>. Rskr. 20</w:t>
      </w:r>
      <w:r>
        <w:t>21</w:t>
      </w:r>
      <w:r w:rsidRPr="00A73364">
        <w:t>/</w:t>
      </w:r>
      <w:r>
        <w:t>22</w:t>
      </w:r>
      <w:r w:rsidRPr="00A73364">
        <w:t>:</w:t>
      </w:r>
      <w:r>
        <w:t>239</w:t>
      </w:r>
    </w:p>
    <w:p w14:paraId="7A19635C" w14:textId="77777777" w:rsidR="00CF2E12" w:rsidRDefault="00CF2E12" w:rsidP="00CF2E12">
      <w:pPr>
        <w:pStyle w:val="Brdtext"/>
        <w:jc w:val="left"/>
      </w:pPr>
      <w:r w:rsidRPr="00145379">
        <w:t>Genomförande av ändringar i energieffektiviseringsdirektivet om värme, kyla och tappvarmvatten för hushållsbruk</w:t>
      </w:r>
    </w:p>
    <w:p w14:paraId="3B05B875" w14:textId="77777777" w:rsidR="00CF2E12" w:rsidRDefault="00CF2E12" w:rsidP="00CF2E12">
      <w:pPr>
        <w:pStyle w:val="Brdtext"/>
        <w:jc w:val="left"/>
      </w:pPr>
      <w:r>
        <w:t xml:space="preserve">Prop. </w:t>
      </w:r>
      <w:r w:rsidRPr="00145379">
        <w:t>2021/22:124</w:t>
      </w:r>
      <w:r>
        <w:t>, bet. 2021/22:NU18</w:t>
      </w:r>
    </w:p>
    <w:p w14:paraId="65823A0B" w14:textId="64945F05" w:rsidR="00CF2E12" w:rsidRPr="003E44A3" w:rsidRDefault="00CF2E12" w:rsidP="00CF2E12">
      <w:pPr>
        <w:pStyle w:val="Brdtext"/>
        <w:jc w:val="left"/>
      </w:pPr>
      <w:r>
        <w:t>Skrivelsen är slutbehandlad.</w:t>
      </w:r>
      <w:r w:rsidR="00EE29B5">
        <w:t xml:space="preserve"> </w:t>
      </w:r>
    </w:p>
    <w:p w14:paraId="4FF99428" w14:textId="77777777" w:rsidR="00CF2E12" w:rsidRDefault="00CF2E12" w:rsidP="00CF2E12">
      <w:pPr>
        <w:pStyle w:val="Brdtext"/>
      </w:pPr>
    </w:p>
    <w:p w14:paraId="34B5AC68" w14:textId="77777777" w:rsidR="00CF2E12" w:rsidRDefault="00CF2E12" w:rsidP="00CF2E12">
      <w:pPr>
        <w:pStyle w:val="Brdtext"/>
      </w:pPr>
      <w:r>
        <w:t>Den 28 april 2022 utfärdade regeringen de lagar riksdagen antagit (SFS 332</w:t>
      </w:r>
      <w:r w:rsidRPr="0025100C">
        <w:t>–</w:t>
      </w:r>
      <w:r w:rsidRPr="00095FD5">
        <w:t>3</w:t>
      </w:r>
      <w:r>
        <w:t>34).</w:t>
      </w:r>
    </w:p>
    <w:p w14:paraId="6973BB22" w14:textId="35223932" w:rsidR="00552851" w:rsidRPr="00F65CE9" w:rsidRDefault="00A66158"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48</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262</w:t>
      </w:r>
    </w:p>
    <w:p w14:paraId="17DF0037"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Hushållning med mark- och vattenområden</w:t>
      </w:r>
    </w:p>
    <w:p w14:paraId="6117F0EE"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Motioner från den allmänna motionstiden 2021/22, bet. 2021/22:CU13</w:t>
      </w:r>
    </w:p>
    <w:p w14:paraId="6E82C814" w14:textId="2001E9A0"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Skrivelsen är inte slutbehandlad</w:t>
      </w:r>
      <w:r>
        <w:rPr>
          <w:rFonts w:ascii="Times New Roman" w:hAnsi="Times New Roman"/>
          <w:sz w:val="20"/>
        </w:rPr>
        <w:t>.</w:t>
      </w:r>
      <w:r w:rsidR="00C43F8D">
        <w:rPr>
          <w:rFonts w:ascii="Times New Roman" w:hAnsi="Times New Roman"/>
          <w:sz w:val="20"/>
        </w:rPr>
        <w:t xml:space="preserve"> </w:t>
      </w:r>
    </w:p>
    <w:p w14:paraId="2A429D81"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A1299D" w14:textId="77777777" w:rsidR="00552851" w:rsidRPr="00D56542"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56542">
        <w:rPr>
          <w:rFonts w:ascii="Times New Roman" w:hAnsi="Times New Roman"/>
          <w:sz w:val="20"/>
        </w:rPr>
        <w:t xml:space="preserve">Punkt 5 om </w:t>
      </w:r>
      <w:r w:rsidRPr="00D56542">
        <w:rPr>
          <w:rFonts w:ascii="Times New Roman" w:hAnsi="Times New Roman"/>
          <w:i/>
          <w:sz w:val="20"/>
        </w:rPr>
        <w:t>småskalig vattenkraft</w:t>
      </w:r>
      <w:r w:rsidRPr="00D56542">
        <w:rPr>
          <w:rFonts w:ascii="Times New Roman" w:hAnsi="Times New Roman"/>
          <w:sz w:val="20"/>
        </w:rPr>
        <w:t>*: Riksdagen har tillkännagett för regeringen det som utskottet anför om småskalig vattenkraft (bet. 2021/22:CU13, s. 23 f.).</w:t>
      </w:r>
    </w:p>
    <w:p w14:paraId="39C65E60" w14:textId="191491AA" w:rsidR="00552851" w:rsidRPr="00EB10CE" w:rsidRDefault="00552851" w:rsidP="00552851">
      <w:pPr>
        <w:pStyle w:val="Brdtextmedindrag"/>
      </w:pPr>
      <w:r w:rsidRPr="00EB10CE">
        <w:t>Den 7 juni 2022 gav regeringen Affärsverket svenska kraftnät i uppdrag att i samverkan med Statens energimyndighet utreda vattenkraftens lokala och regionala nyttor för kraftsystemet (I2022/01296). Andra berörda myndigheter samt bransch- och intresseorganisationer ska ges möjlighet att bidra till arbetet. Affärsverket svenska kraftnät ska identifiera och sammanställa mindre vattenkraftsanläggningars befintliga och potentiella nyttor för elsystemet på lokal och regional nivå. Med mindre vattenkrafts</w:t>
      </w:r>
      <w:r w:rsidRPr="00EB10CE">
        <w:softHyphen/>
        <w:t>anlägg</w:t>
      </w:r>
      <w:r w:rsidRPr="00EB10CE">
        <w:softHyphen/>
        <w:t>ningar avses verk med en samlad effekt på högst 10 </w:t>
      </w:r>
      <w:r w:rsidR="0069668C">
        <w:t>megawatt</w:t>
      </w:r>
      <w:r w:rsidRPr="00EB10CE">
        <w:t>. Upp</w:t>
      </w:r>
      <w:r w:rsidR="007F72EA">
        <w:softHyphen/>
      </w:r>
      <w:r w:rsidRPr="00EB10CE">
        <w:t>draget ska redovisas senast den 30 augusti 2023.</w:t>
      </w:r>
    </w:p>
    <w:p w14:paraId="0A1F69C3" w14:textId="77777777" w:rsidR="00552851" w:rsidRPr="00EB10CE" w:rsidRDefault="00552851" w:rsidP="00552851">
      <w:pPr>
        <w:pStyle w:val="Brdtextmedindrag"/>
      </w:pPr>
      <w:r w:rsidRPr="00EB10CE">
        <w:t>Den 9 juni 2022 uppdrog regeringen åt Havs- och vattenmyndigheten att tillsammans med Affärsverket svenska kraftnät och Energi</w:t>
      </w:r>
      <w:r w:rsidRPr="00EB10CE">
        <w:softHyphen/>
        <w:t>myndigheten följa upp och analysera arbetet med att förse vattenkraften med moderna miljövillkor (M2022/01242). Syftet är att kunna bedöma huru</w:t>
      </w:r>
      <w:r w:rsidRPr="00EB10CE">
        <w:softHyphen/>
        <w:t xml:space="preserve">vida genomförandet av den nationella planen för moderna miljövillkor (M2019/01769) och utfallet av de enskilda prövningarna leder till att syftet med planen nås, det vill säga att få en samordnad prövning med största möjliga nytta för vattenmiljön och för nationell effektiv tillgång till vattenkraftsel i enlighet med propositionen Vattenmiljö och vattenkraft (prop. 2017/18:243). Andra berörda myndigheter, regioner samt bransch- och intresseorganisationer ska ges möjlighet att bidra i arbetet. Resultatet av uppföljningen och en analys av resultatet ska redovisas första gången senast den 1 februari 2023 och andra gången senast den 1 december 2023. Därefter tar regeringen förnyad ställning till tidpunkter för redovisning. </w:t>
      </w:r>
    </w:p>
    <w:p w14:paraId="72290BFE" w14:textId="77777777" w:rsidR="00552851" w:rsidRPr="00EB10CE" w:rsidRDefault="00552851" w:rsidP="00552851">
      <w:pPr>
        <w:pStyle w:val="Brdtextmedindrag"/>
      </w:pPr>
      <w:r w:rsidRPr="00EB10CE">
        <w:t>Den 8 september 2022 uppdrog regeringen åt Havs- och vattenmyndig</w:t>
      </w:r>
      <w:r w:rsidRPr="00EB10CE">
        <w:softHyphen/>
        <w:t>heten att, utifrån sin roll som föreskrivande och samordnande myndighet inom vattenförvaltningen, se över förutsättningarna för normsättningen av ytvatten (M2022/01804). Syftet med uppdraget är att klargöra om Havs- och vattenmyndighetens föreskrifter om klassificering och miljökvalitets</w:t>
      </w:r>
      <w:r w:rsidRPr="00EB10CE">
        <w:softHyphen/>
        <w:t>normer avseende ytvatten (föreskrifter om miljökvalitetsnormer) samt anknytande vägledningar för normsättning är ändamålsenligt utformade i förhållande till kraven i vattenförvaltnings</w:t>
      </w:r>
      <w:r w:rsidRPr="00EB10CE">
        <w:softHyphen/>
        <w:t>förordningen (2004:660), ramdirektivet för vatten (Europaparlamentets och rådets direktiv 2000/60/EG av den 23 oktober 2000 om upprättande av en ram för gemen</w:t>
      </w:r>
      <w:r w:rsidRPr="00EB10CE">
        <w:softHyphen/>
        <w:t>skapens åtgärder på vattenpolitikens område) och relevanta väg</w:t>
      </w:r>
      <w:r w:rsidRPr="00EB10CE">
        <w:softHyphen/>
        <w:t>ledningar och rekommendationer från EU-kommissionen, särskilt i för</w:t>
      </w:r>
      <w:r w:rsidRPr="00EB10CE">
        <w:softHyphen/>
        <w:t xml:space="preserve">hållande till tillämpningen av undantag och förklarande av vatten som konstgjorda eller kraftigt modifierade. Uppdraget ska redovisas senast den 1 december 2023. </w:t>
      </w:r>
    </w:p>
    <w:p w14:paraId="2BBE0B48" w14:textId="72012DD9" w:rsidR="00552851" w:rsidRPr="00EB10CE" w:rsidRDefault="00552851" w:rsidP="00552851">
      <w:pPr>
        <w:pStyle w:val="Brdtextmedindrag"/>
      </w:pPr>
      <w:r w:rsidRPr="00EB10CE">
        <w:t>Den 12 januari 2023 beslutade regeringen förordning</w:t>
      </w:r>
      <w:r>
        <w:t>en</w:t>
      </w:r>
      <w:r w:rsidRPr="00EB10CE">
        <w:t xml:space="preserve"> (2023:4) om ändring i förordningen (1998:1388) om vattenverksamheter. Ändringen innebär att den tid då en ansökan om prövning för moderna miljövillkor senast ska ha getts in senareläggs med ett år för samtliga prövningsgrupper där tiden för att ge in en ansökan ännu inte har passerats</w:t>
      </w:r>
      <w:r w:rsidR="00541D37">
        <w:t xml:space="preserve">. </w:t>
      </w:r>
      <w:r w:rsidRPr="00EB10CE">
        <w:t>Förordningen träd</w:t>
      </w:r>
      <w:r w:rsidR="00541D37">
        <w:t>de</w:t>
      </w:r>
      <w:r w:rsidRPr="00EB10CE">
        <w:t xml:space="preserve"> i kraft den 30 januari 2023. Mot bakgrund av den förändrade situationen på el</w:t>
      </w:r>
      <w:r w:rsidRPr="00EB10CE">
        <w:softHyphen/>
        <w:t>marknaden och behovet av att säkra ett robust energisystem som förmår att snabbt svara upp mot förändrade behov behöver effekterna av hittills genomförda omprövningar kartläggas och behov av ändringar av nu</w:t>
      </w:r>
      <w:r w:rsidRPr="00EB10CE">
        <w:softHyphen/>
        <w:t>varande system för prövning av moderna miljövillkor ses över. Omprövningen av miljötillstånd för vattenkraften pausas för att medge tid för sådan analys och översyn samt för genom</w:t>
      </w:r>
      <w:r>
        <w:softHyphen/>
      </w:r>
      <w:r w:rsidRPr="00EB10CE">
        <w:t xml:space="preserve">förandet av de förändringar av systemet som analysen kan komma att leda till. </w:t>
      </w:r>
      <w:r>
        <w:t>Åtgärder för detta bereds i Regeringskansliet.</w:t>
      </w:r>
      <w:r w:rsidR="00994267">
        <w:t xml:space="preserve"> En åtgärd är regeringens beslut den 16 februari 2023 att uppdra åt Affärsverket svenska kraftnät att tillsammans med Statens energimyndighet och Havs- och vattenmyndigheten kartlägga konsekvenser för elsystemet som omprövningarna kan medföra (KN2023/02319). Uppdraget ska redovisas senast den 29 september 2023.</w:t>
      </w:r>
    </w:p>
    <w:p w14:paraId="34C3944F" w14:textId="43435563" w:rsidR="00552851" w:rsidRDefault="00552851" w:rsidP="00552851">
      <w:pPr>
        <w:pStyle w:val="Brdtextmedindrag"/>
      </w:pPr>
      <w:r w:rsidRPr="00EB10CE">
        <w:t>Punkten är inte slutbehandlad.</w:t>
      </w:r>
    </w:p>
    <w:p w14:paraId="60C84BE6" w14:textId="1DABB8A2" w:rsidR="002C0CC3" w:rsidRPr="002C0CC3" w:rsidRDefault="00A66158" w:rsidP="002C0CC3">
      <w:pPr>
        <w:keepNext/>
        <w:tabs>
          <w:tab w:val="left" w:pos="907"/>
        </w:tabs>
        <w:spacing w:before="240" w:after="80" w:line="210" w:lineRule="exact"/>
        <w:outlineLvl w:val="4"/>
        <w:rPr>
          <w:rFonts w:ascii="Times New Roman" w:eastAsiaTheme="minorHAnsi" w:hAnsi="Times New Roman" w:cstheme="minorBidi"/>
          <w:i/>
          <w:sz w:val="20"/>
          <w:szCs w:val="22"/>
          <w:highlight w:val="yellow"/>
        </w:rPr>
      </w:pPr>
      <w:r>
        <w:rPr>
          <w:rFonts w:ascii="Times New Roman" w:eastAsiaTheme="minorHAnsi" w:hAnsi="Times New Roman" w:cstheme="minorBidi"/>
          <w:i/>
          <w:sz w:val="20"/>
          <w:szCs w:val="22"/>
        </w:rPr>
        <w:t>49</w:t>
      </w:r>
      <w:r w:rsidR="002C0CC3" w:rsidRPr="002C0CC3">
        <w:rPr>
          <w:rFonts w:ascii="Times New Roman" w:eastAsiaTheme="minorHAnsi" w:hAnsi="Times New Roman" w:cstheme="minorBidi"/>
          <w:i/>
          <w:sz w:val="20"/>
          <w:szCs w:val="22"/>
        </w:rPr>
        <w:t xml:space="preserve">. Rskr. 2021/22:276 </w:t>
      </w:r>
    </w:p>
    <w:p w14:paraId="7F1494F6" w14:textId="77777777" w:rsidR="002C0CC3" w:rsidRPr="002C0CC3" w:rsidRDefault="002C0CC3" w:rsidP="002C0CC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C0CC3">
        <w:rPr>
          <w:rFonts w:ascii="Times New Roman" w:hAnsi="Times New Roman"/>
          <w:sz w:val="20"/>
        </w:rPr>
        <w:t>Ett års förlängd giltighetstid för undersökningstillstånd</w:t>
      </w:r>
    </w:p>
    <w:p w14:paraId="53A39C79" w14:textId="77777777" w:rsidR="002C0CC3" w:rsidRPr="002C0CC3" w:rsidRDefault="002C0CC3" w:rsidP="002C0CC3">
      <w:pPr>
        <w:tabs>
          <w:tab w:val="left" w:pos="2268"/>
        </w:tabs>
        <w:overflowPunct w:val="0"/>
        <w:autoSpaceDE w:val="0"/>
        <w:autoSpaceDN w:val="0"/>
        <w:adjustRightInd w:val="0"/>
        <w:spacing w:after="0" w:line="240" w:lineRule="auto"/>
        <w:jc w:val="both"/>
        <w:textAlignment w:val="baseline"/>
        <w:rPr>
          <w:rFonts w:ascii="Times New Roman" w:hAnsi="Times New Roman"/>
          <w:color w:val="000000" w:themeColor="text1"/>
          <w:sz w:val="20"/>
        </w:rPr>
      </w:pPr>
      <w:r w:rsidRPr="002C0CC3">
        <w:rPr>
          <w:rFonts w:ascii="Times New Roman" w:hAnsi="Times New Roman"/>
          <w:color w:val="000000" w:themeColor="text1"/>
          <w:sz w:val="20"/>
        </w:rPr>
        <w:t xml:space="preserve">Prop. 2021/22:201, bet. 2021/22:NU25 </w:t>
      </w:r>
    </w:p>
    <w:p w14:paraId="46B6B894" w14:textId="05A1CCE6" w:rsidR="002C0CC3" w:rsidRPr="002C0CC3" w:rsidRDefault="002C0CC3" w:rsidP="002C0CC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C0CC3">
        <w:rPr>
          <w:rFonts w:ascii="Times New Roman" w:hAnsi="Times New Roman"/>
          <w:sz w:val="20"/>
        </w:rPr>
        <w:t>Skrivelsen är slutbehandlad.</w:t>
      </w:r>
      <w:r>
        <w:rPr>
          <w:rFonts w:ascii="Times New Roman" w:hAnsi="Times New Roman"/>
          <w:sz w:val="20"/>
        </w:rPr>
        <w:t xml:space="preserve"> </w:t>
      </w:r>
    </w:p>
    <w:p w14:paraId="6AD3F1CF" w14:textId="77777777" w:rsidR="002C0CC3" w:rsidRPr="002C0CC3" w:rsidRDefault="002C0CC3" w:rsidP="002C0CC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69A2FE6" w14:textId="3EC2873B" w:rsidR="00BB558E" w:rsidRDefault="002C0CC3" w:rsidP="008C7C6C">
      <w:pPr>
        <w:tabs>
          <w:tab w:val="left" w:pos="2268"/>
        </w:tabs>
        <w:overflowPunct w:val="0"/>
        <w:autoSpaceDE w:val="0"/>
        <w:autoSpaceDN w:val="0"/>
        <w:adjustRightInd w:val="0"/>
        <w:spacing w:after="0" w:line="240" w:lineRule="auto"/>
        <w:jc w:val="both"/>
        <w:textAlignment w:val="baseline"/>
      </w:pPr>
      <w:r w:rsidRPr="002C0CC3">
        <w:rPr>
          <w:rFonts w:ascii="Times New Roman" w:hAnsi="Times New Roman"/>
          <w:sz w:val="20"/>
        </w:rPr>
        <w:t xml:space="preserve">Punkt 1 om </w:t>
      </w:r>
      <w:r w:rsidRPr="002C0CC3">
        <w:rPr>
          <w:rFonts w:ascii="Times New Roman" w:hAnsi="Times New Roman"/>
          <w:i/>
          <w:iCs/>
          <w:sz w:val="20"/>
        </w:rPr>
        <w:t>regeringens lagförslag</w:t>
      </w:r>
      <w:r w:rsidRPr="002C0CC3">
        <w:rPr>
          <w:rFonts w:ascii="Times New Roman" w:hAnsi="Times New Roman"/>
          <w:sz w:val="20"/>
        </w:rPr>
        <w:t>:</w:t>
      </w:r>
      <w:r w:rsidRPr="002C0CC3">
        <w:rPr>
          <w:rFonts w:ascii="Times New Roman" w:hAnsi="Times New Roman"/>
          <w:i/>
          <w:iCs/>
          <w:sz w:val="20"/>
        </w:rPr>
        <w:t xml:space="preserve"> </w:t>
      </w:r>
      <w:r w:rsidRPr="002C0CC3">
        <w:rPr>
          <w:rFonts w:ascii="Times New Roman" w:hAnsi="Times New Roman"/>
          <w:sz w:val="20"/>
        </w:rPr>
        <w:t>Den 12 maj 2022 utfärdade rege</w:t>
      </w:r>
      <w:r w:rsidRPr="002C0CC3">
        <w:rPr>
          <w:rFonts w:ascii="Times New Roman" w:hAnsi="Times New Roman"/>
          <w:sz w:val="20"/>
        </w:rPr>
        <w:softHyphen/>
        <w:t xml:space="preserve">ringen den lag riksdagen antagit (SFS 411). </w:t>
      </w:r>
    </w:p>
    <w:p w14:paraId="4E1D7BA8" w14:textId="5003AA66" w:rsidR="00552851" w:rsidRPr="00F65CE9" w:rsidRDefault="00AA5775"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50</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281</w:t>
      </w:r>
    </w:p>
    <w:p w14:paraId="5C1DB784"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Vattenvård </w:t>
      </w:r>
    </w:p>
    <w:p w14:paraId="7B163AD6"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Motioner från den allmänna motionstiden 2021/22, bet. 2021/22:MJU23</w:t>
      </w:r>
    </w:p>
    <w:p w14:paraId="1EDC1590" w14:textId="065F4496"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C0E73">
        <w:rPr>
          <w:rFonts w:ascii="Times New Roman" w:hAnsi="Times New Roman"/>
          <w:sz w:val="20"/>
        </w:rPr>
        <w:t>Skrivelsen är inte slutbehandlad.</w:t>
      </w:r>
      <w:r w:rsidR="00C43F8D">
        <w:rPr>
          <w:rFonts w:ascii="Times New Roman" w:hAnsi="Times New Roman"/>
          <w:sz w:val="20"/>
        </w:rPr>
        <w:t xml:space="preserve"> </w:t>
      </w:r>
    </w:p>
    <w:p w14:paraId="7C33E57D"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F7E4BE"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53733">
        <w:rPr>
          <w:rFonts w:ascii="Times New Roman" w:hAnsi="Times New Roman"/>
          <w:sz w:val="20"/>
        </w:rPr>
        <w:t>Punkt</w:t>
      </w:r>
      <w:r>
        <w:rPr>
          <w:rFonts w:ascii="Times New Roman" w:hAnsi="Times New Roman"/>
          <w:sz w:val="20"/>
        </w:rPr>
        <w:t> 7</w:t>
      </w:r>
      <w:r w:rsidRPr="00C53733">
        <w:rPr>
          <w:rFonts w:ascii="Times New Roman" w:hAnsi="Times New Roman"/>
          <w:sz w:val="20"/>
        </w:rPr>
        <w:t xml:space="preserve"> om </w:t>
      </w:r>
      <w:r>
        <w:rPr>
          <w:rFonts w:ascii="Times New Roman" w:hAnsi="Times New Roman"/>
          <w:i/>
          <w:iCs/>
          <w:sz w:val="20"/>
        </w:rPr>
        <w:t>påverkan av EU:s regelverk på utbyggnaden av svenska reningsverk</w:t>
      </w:r>
      <w:r>
        <w:rPr>
          <w:rFonts w:ascii="Times New Roman" w:hAnsi="Times New Roman"/>
          <w:sz w:val="20"/>
        </w:rPr>
        <w:t xml:space="preserve">*: Riksdagen har tillkännagett för regeringen det som utskottet anför om </w:t>
      </w:r>
      <w:r w:rsidRPr="00614D89">
        <w:rPr>
          <w:rFonts w:ascii="Times New Roman" w:hAnsi="Times New Roman"/>
          <w:sz w:val="20"/>
        </w:rPr>
        <w:t xml:space="preserve">påverkan av EU:s regelverk på utbyggnaden av svenska reningsverk </w:t>
      </w:r>
      <w:r>
        <w:rPr>
          <w:rFonts w:ascii="Times New Roman" w:hAnsi="Times New Roman"/>
          <w:sz w:val="20"/>
        </w:rPr>
        <w:t>(bet. 2021/22:MJU23, s. 29 f.).</w:t>
      </w:r>
    </w:p>
    <w:p w14:paraId="5A0F426F" w14:textId="77777777" w:rsidR="00552851" w:rsidRPr="00EB10CE" w:rsidRDefault="00552851" w:rsidP="00552851">
      <w:pPr>
        <w:pStyle w:val="Brdtextmedindrag"/>
        <w:rPr>
          <w:rStyle w:val="BrdtextChar"/>
        </w:rPr>
      </w:pPr>
      <w:r w:rsidRPr="00EB10CE">
        <w:rPr>
          <w:rStyle w:val="BrdtextChar"/>
        </w:rPr>
        <w:t xml:space="preserve">Av </w:t>
      </w:r>
      <w:r w:rsidRPr="00EB10CE">
        <w:t>tillkännagivandet</w:t>
      </w:r>
      <w:r w:rsidRPr="00EB10CE">
        <w:rPr>
          <w:rStyle w:val="BrdtextChar"/>
        </w:rPr>
        <w:t xml:space="preserve"> följer att det är angeläget att regeringen på EU-nivå verkar för att kraven i ramdirektivet för vatten och avloppsdirektivet är tydliga och samstämmiga och att de utformas på ett sådant sätt att de lämnar utrymme för kapacitetsutbyggnad och investeringar i miljövänlig teknik i befintliga avloppsreningsverk. </w:t>
      </w:r>
      <w:r w:rsidRPr="00EB10CE">
        <w:t>Den 26 oktober 2022 presenterade EU-kommissionen förslag till nytt avloppsdirektiv (</w:t>
      </w:r>
      <w:r w:rsidRPr="00EB10CE">
        <w:rPr>
          <w:shd w:val="clear" w:color="auto" w:fill="FFFFFF"/>
        </w:rPr>
        <w:t>Proposal for a revised Urban Wastewater Treatment Directive)</w:t>
      </w:r>
      <w:r w:rsidRPr="00EB10CE">
        <w:t xml:space="preserve">. Förslagen bereds för närvarande i </w:t>
      </w:r>
      <w:r w:rsidRPr="00EB10CE">
        <w:rPr>
          <w:rStyle w:val="BrdtextChar"/>
        </w:rPr>
        <w:t>Regeringskansliet. I faktapromemoria ”Ett reviderat avlopps</w:t>
      </w:r>
      <w:r w:rsidRPr="00EB10CE">
        <w:rPr>
          <w:rStyle w:val="BrdtextChar"/>
        </w:rPr>
        <w:softHyphen/>
        <w:t xml:space="preserve">direktiv” </w:t>
      </w:r>
      <w:r>
        <w:rPr>
          <w:rStyle w:val="BrdtextChar"/>
        </w:rPr>
        <w:t xml:space="preserve">som överlämnades </w:t>
      </w:r>
      <w:r w:rsidRPr="00EB10CE">
        <w:rPr>
          <w:rStyle w:val="BrdtextChar"/>
        </w:rPr>
        <w:t>till riksdagen den 29 november 2022 anger regeringen som preliminär svensk ståndpunkt att det är viktigt att gränsdragningen är tydlig gentemot andra direktiv och att regeringen avser att verka för att kraven i avloppsdirektivet är samstämmiga med kraven i ramdirektivet för vatten. Direktivet bör utformas på ett sådant sätt att befolkningstillväxt inte hindras (2022/23:FPM21, s. 13).</w:t>
      </w:r>
    </w:p>
    <w:p w14:paraId="16748E71" w14:textId="77777777" w:rsidR="00552851" w:rsidRPr="00C94CEE" w:rsidRDefault="00552851" w:rsidP="00552851">
      <w:pPr>
        <w:pStyle w:val="Brdtextmedindrag"/>
        <w:rPr>
          <w:rFonts w:eastAsia="Garamond"/>
        </w:rPr>
      </w:pPr>
      <w:r w:rsidRPr="00EB10CE">
        <w:rPr>
          <w:rFonts w:eastAsia="Garamond"/>
        </w:rPr>
        <w:t xml:space="preserve">Punkten är </w:t>
      </w:r>
      <w:r w:rsidRPr="00EB10CE">
        <w:t>inte</w:t>
      </w:r>
      <w:r w:rsidRPr="00EB10CE">
        <w:rPr>
          <w:rFonts w:eastAsia="Garamond"/>
        </w:rPr>
        <w:t xml:space="preserve"> slutbehandlad.</w:t>
      </w:r>
    </w:p>
    <w:p w14:paraId="10895108" w14:textId="348F6E86" w:rsidR="00552851" w:rsidRPr="00F65CE9" w:rsidRDefault="00AA5775"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51</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296</w:t>
      </w:r>
    </w:p>
    <w:p w14:paraId="7EF65A6C"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Naturvård och biologisk mångfald</w:t>
      </w:r>
    </w:p>
    <w:p w14:paraId="4BF7DC1E" w14:textId="77777777" w:rsidR="00552851" w:rsidRDefault="00552851" w:rsidP="00552851">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493F0D">
        <w:rPr>
          <w:rFonts w:ascii="Times New Roman" w:hAnsi="Times New Roman"/>
          <w:sz w:val="20"/>
        </w:rPr>
        <w:t>Utskottsinitiativ</w:t>
      </w:r>
      <w:r>
        <w:rPr>
          <w:rFonts w:ascii="Times New Roman" w:hAnsi="Times New Roman"/>
          <w:sz w:val="20"/>
        </w:rPr>
        <w:t xml:space="preserve"> och motioner från allmänna motiosntiden 2021/22</w:t>
      </w:r>
      <w:r w:rsidRPr="00493F0D">
        <w:rPr>
          <w:rFonts w:ascii="Times New Roman" w:hAnsi="Times New Roman"/>
          <w:sz w:val="20"/>
        </w:rPr>
        <w:t>, bet. 2021/22:MJU</w:t>
      </w:r>
      <w:r>
        <w:rPr>
          <w:rFonts w:ascii="Times New Roman" w:hAnsi="Times New Roman"/>
          <w:sz w:val="20"/>
        </w:rPr>
        <w:t>24</w:t>
      </w:r>
    </w:p>
    <w:p w14:paraId="7EC4408A" w14:textId="0E831CCF"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6336B">
        <w:rPr>
          <w:rFonts w:ascii="Times New Roman" w:hAnsi="Times New Roman"/>
          <w:sz w:val="20"/>
        </w:rPr>
        <w:t>Skrivelsen är inte slutbehandlad.</w:t>
      </w:r>
      <w:r w:rsidR="004E67BF">
        <w:rPr>
          <w:rFonts w:ascii="Times New Roman" w:hAnsi="Times New Roman"/>
          <w:sz w:val="20"/>
        </w:rPr>
        <w:t xml:space="preserve"> </w:t>
      </w:r>
    </w:p>
    <w:p w14:paraId="49ECDF93"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49E48B"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53733">
        <w:rPr>
          <w:rFonts w:ascii="Times New Roman" w:hAnsi="Times New Roman"/>
          <w:sz w:val="20"/>
        </w:rPr>
        <w:t>Punkt</w:t>
      </w:r>
      <w:r>
        <w:rPr>
          <w:rFonts w:ascii="Times New Roman" w:hAnsi="Times New Roman"/>
          <w:sz w:val="20"/>
        </w:rPr>
        <w:t> 1</w:t>
      </w:r>
      <w:r w:rsidRPr="00C53733">
        <w:rPr>
          <w:rFonts w:ascii="Times New Roman" w:hAnsi="Times New Roman"/>
          <w:sz w:val="20"/>
        </w:rPr>
        <w:t xml:space="preserve"> om </w:t>
      </w:r>
      <w:r>
        <w:rPr>
          <w:rFonts w:ascii="Times New Roman" w:hAnsi="Times New Roman"/>
          <w:i/>
          <w:iCs/>
          <w:sz w:val="20"/>
        </w:rPr>
        <w:t>artskydd och skogsbruk</w:t>
      </w:r>
      <w:r>
        <w:rPr>
          <w:rFonts w:ascii="Times New Roman" w:hAnsi="Times New Roman"/>
          <w:sz w:val="20"/>
        </w:rPr>
        <w:t>*: Riksdagen har tillkännagett för regeringen det som utskottet anför om artskydd och skogsbruk (bet. 2021/22:MJU24, s. 10 f.).</w:t>
      </w:r>
    </w:p>
    <w:p w14:paraId="2DB62F1E" w14:textId="3C5BAEE1" w:rsidR="00552851" w:rsidRPr="00EB10CE" w:rsidRDefault="00552851" w:rsidP="002322CA">
      <w:pPr>
        <w:pStyle w:val="Brdtextmedindrag"/>
      </w:pPr>
      <w:r w:rsidRPr="00EB10CE">
        <w:t>För den del av tillkännagivandet som handlar om att de olika natur</w:t>
      </w:r>
      <w:r w:rsidRPr="00EB10CE">
        <w:softHyphen/>
        <w:t>vårds</w:t>
      </w:r>
      <w:r w:rsidRPr="00EB10CE">
        <w:softHyphen/>
        <w:t>direktiven ska regleras i separata bestämmelser i artskydds</w:t>
      </w:r>
      <w:r w:rsidRPr="00EB10CE">
        <w:softHyphen/>
        <w:t>förord</w:t>
      </w:r>
      <w:r w:rsidRPr="00EB10CE">
        <w:softHyphen/>
        <w:t xml:space="preserve">ningen har regeringen den 16 juni 2022 ändrat i artskyddsförordningen så att skyddsbestämmelserna i EU:s fågeldirektiv och art- och habitatdirektiv har införlivats var för sig i förordningen. Ändringen trädde i kraft den 1 oktober 2022 (SFS 928). </w:t>
      </w:r>
      <w:r>
        <w:t>Ö</w:t>
      </w:r>
      <w:r w:rsidRPr="00EB10CE">
        <w:t xml:space="preserve">vriga delar av tillkännagivandet </w:t>
      </w:r>
      <w:r>
        <w:t>planeras att hanteras i beredningen av</w:t>
      </w:r>
      <w:r w:rsidRPr="00EB10CE">
        <w:t xml:space="preserve"> Art</w:t>
      </w:r>
      <w:r>
        <w:softHyphen/>
      </w:r>
      <w:r w:rsidRPr="00EB10CE">
        <w:t>skydds</w:t>
      </w:r>
      <w:r>
        <w:softHyphen/>
      </w:r>
      <w:r w:rsidRPr="00EB10CE">
        <w:t>utred</w:t>
      </w:r>
      <w:r>
        <w:softHyphen/>
      </w:r>
      <w:r w:rsidRPr="00EB10CE">
        <w:t>ningens betänkande Skydd av arter – vårt gemensamma ansvar (SOU 2021:51)</w:t>
      </w:r>
      <w:r>
        <w:t xml:space="preserve">. Den </w:t>
      </w:r>
      <w:r w:rsidRPr="00EB10CE">
        <w:t>bered</w:t>
      </w:r>
      <w:r>
        <w:t xml:space="preserve">ningen pågår i </w:t>
      </w:r>
      <w:r w:rsidRPr="00EB10CE">
        <w:t>Regerings</w:t>
      </w:r>
      <w:r w:rsidRPr="00EB10CE">
        <w:softHyphen/>
        <w:t>kansliet. Punkten är inte slutbehandlad.</w:t>
      </w:r>
    </w:p>
    <w:p w14:paraId="413A61B3" w14:textId="77777777" w:rsidR="00552851" w:rsidRPr="00EB10CE" w:rsidRDefault="00552851" w:rsidP="00552851">
      <w:pPr>
        <w:pStyle w:val="Brdtextmedindrag"/>
      </w:pPr>
      <w:r w:rsidRPr="00EB10CE">
        <w:t xml:space="preserve">Punkt 7 </w:t>
      </w:r>
      <w:r>
        <w:t>om</w:t>
      </w:r>
      <w:r w:rsidRPr="00EB10CE">
        <w:t xml:space="preserve"> </w:t>
      </w:r>
      <w:r>
        <w:rPr>
          <w:i/>
          <w:iCs/>
        </w:rPr>
        <w:t>å</w:t>
      </w:r>
      <w:r w:rsidRPr="00EB10CE">
        <w:rPr>
          <w:i/>
          <w:iCs/>
        </w:rPr>
        <w:t>lgräsängar</w:t>
      </w:r>
      <w:r w:rsidRPr="00EB10CE">
        <w:t>*</w:t>
      </w:r>
      <w:r w:rsidRPr="00EB10CE">
        <w:rPr>
          <w:i/>
          <w:iCs/>
        </w:rPr>
        <w:t>:</w:t>
      </w:r>
      <w:r w:rsidRPr="00EB10CE">
        <w:t xml:space="preserve"> Riksdagen har tillkännagett för regeringen det som utskottet anför om ålgräsängar (bet. 2021/22:MJU24, s. 54 f.).</w:t>
      </w:r>
    </w:p>
    <w:p w14:paraId="08653FEC" w14:textId="3C5DB906" w:rsidR="00552851" w:rsidRPr="00EB10CE" w:rsidRDefault="00552851" w:rsidP="002322CA">
      <w:pPr>
        <w:pStyle w:val="Brdtextmedindrag"/>
      </w:pPr>
      <w:r w:rsidRPr="00EB10CE">
        <w:rPr>
          <w:spacing w:val="-4"/>
        </w:rPr>
        <w:t>Miljömålsberedningens betänkande Havet och människan (SOU 2020:83)</w:t>
      </w:r>
      <w:r w:rsidRPr="00EB10CE">
        <w:t xml:space="preserve"> innehåller flera förslag som syftar till att bidra till att skydda och restaurera ålgräsängar. Betänkandet remitterades av regeringen 22 februari 2021. Ärendet bereds i Regeringskansliet.</w:t>
      </w:r>
      <w:r w:rsidR="002322CA">
        <w:t xml:space="preserve"> </w:t>
      </w:r>
      <w:r w:rsidRPr="00EB10CE">
        <w:t>Punkten är inte slutbehandlad.</w:t>
      </w:r>
    </w:p>
    <w:p w14:paraId="2F520332" w14:textId="77777777" w:rsidR="00552851" w:rsidRPr="00EB10CE" w:rsidRDefault="00552851" w:rsidP="00552851">
      <w:pPr>
        <w:pStyle w:val="Brdtextmedindrag"/>
      </w:pPr>
      <w:r w:rsidRPr="00EB10CE">
        <w:t xml:space="preserve">Punkt 12 </w:t>
      </w:r>
      <w:r>
        <w:t>om</w:t>
      </w:r>
      <w:r w:rsidRPr="00EB10CE">
        <w:t xml:space="preserve"> </w:t>
      </w:r>
      <w:r>
        <w:rPr>
          <w:i/>
          <w:iCs/>
        </w:rPr>
        <w:t>r</w:t>
      </w:r>
      <w:r w:rsidRPr="00EB10CE">
        <w:rPr>
          <w:i/>
          <w:iCs/>
        </w:rPr>
        <w:t>eferensvärdet för varg och regionala förvaltnings</w:t>
      </w:r>
      <w:r>
        <w:rPr>
          <w:i/>
          <w:iCs/>
        </w:rPr>
        <w:softHyphen/>
      </w:r>
      <w:r w:rsidRPr="00EB10CE">
        <w:rPr>
          <w:i/>
          <w:iCs/>
        </w:rPr>
        <w:t>planer</w:t>
      </w:r>
      <w:r w:rsidRPr="00EB10CE">
        <w:t>*</w:t>
      </w:r>
      <w:r w:rsidRPr="00B426E4">
        <w:t>:</w:t>
      </w:r>
      <w:r>
        <w:t xml:space="preserve"> Riks</w:t>
      </w:r>
      <w:r>
        <w:softHyphen/>
        <w:t>dagen har tillkännagett för regeringen det som utskottet anför om r</w:t>
      </w:r>
      <w:r w:rsidRPr="00B825B2">
        <w:t xml:space="preserve">eferensvärdet för varg och regionala förvaltningsplaner </w:t>
      </w:r>
      <w:r>
        <w:t xml:space="preserve">(bet. </w:t>
      </w:r>
      <w:r w:rsidRPr="00EB10CE">
        <w:t xml:space="preserve">2021/22:MJU24, s. 75 f.). </w:t>
      </w:r>
    </w:p>
    <w:p w14:paraId="7851736C" w14:textId="7242755A" w:rsidR="00552851" w:rsidRPr="00EB10CE" w:rsidRDefault="00552851" w:rsidP="00552851">
      <w:pPr>
        <w:pStyle w:val="Brdtextmedindrag"/>
      </w:pPr>
      <w:r>
        <w:t>När det gäller referensvärdet för varg, gav r</w:t>
      </w:r>
      <w:r w:rsidRPr="00EB10CE">
        <w:t>egeringen den 25 maj 2022 Naturvårdsverket i uppdrag (M2022/01143) att utifrån bästa tillgängliga kunskap och vetenskaplig expertis analysera om, och i så fall under vilka förutsättningar, vargens referensvärde i fråga om populationsstorlek för gynnsam bevarandestatus enligt art- och habitat</w:t>
      </w:r>
      <w:r w:rsidRPr="00EB10CE">
        <w:softHyphen/>
        <w:t xml:space="preserve">direktivet skulle kunna vara inom det intervall på 170–270 som </w:t>
      </w:r>
      <w:r w:rsidRPr="00EB10CE">
        <w:rPr>
          <w:spacing w:val="-2"/>
        </w:rPr>
        <w:t>angavs i propositionen En hållbar rovdjursförvaltning (prop. 2012/13:191).</w:t>
      </w:r>
      <w:r w:rsidRPr="00EB10CE">
        <w:t xml:space="preserve"> Upp</w:t>
      </w:r>
      <w:r w:rsidRPr="00EB10CE">
        <w:softHyphen/>
        <w:t xml:space="preserve">draget ska redovisas senast den 11 oktober 2024. </w:t>
      </w:r>
      <w:r>
        <w:t xml:space="preserve">När det gäller </w:t>
      </w:r>
      <w:r w:rsidRPr="00EB10CE">
        <w:t>regionala förvaltnings</w:t>
      </w:r>
      <w:r w:rsidRPr="00EB10CE">
        <w:softHyphen/>
        <w:t xml:space="preserve">planer </w:t>
      </w:r>
      <w:r>
        <w:t>finns det i</w:t>
      </w:r>
      <w:r w:rsidRPr="00EB10CE">
        <w:t xml:space="preserve"> förordningen (2009:1263) om förvaltning av björn, varg, järv, lo och kungsörn en bestämmelse om att länsstyrelsen ska upprätta en rovdjurs</w:t>
      </w:r>
      <w:r w:rsidR="007F72EA">
        <w:softHyphen/>
      </w:r>
      <w:r w:rsidRPr="00EB10CE">
        <w:t>förvaltningsplan för länet. En sådan rovdjurs</w:t>
      </w:r>
      <w:r w:rsidRPr="00EB10CE">
        <w:softHyphen/>
        <w:t>förvaltningsplan kan inne</w:t>
      </w:r>
      <w:r w:rsidR="007F72EA">
        <w:softHyphen/>
      </w:r>
      <w:r w:rsidRPr="00EB10CE">
        <w:t xml:space="preserve">hålla förvaltningsmål för varg. </w:t>
      </w:r>
      <w:r>
        <w:t>Regeringen kommer att inom den fortsatta beredningen av ärendet</w:t>
      </w:r>
      <w:r w:rsidR="0013589E">
        <w:t xml:space="preserve"> </w:t>
      </w:r>
      <w:r>
        <w:t>överväga om förutsättningarna för regionala förvaltnings</w:t>
      </w:r>
      <w:r>
        <w:softHyphen/>
        <w:t>planer bör ändras</w:t>
      </w:r>
      <w:r w:rsidRPr="00EB10CE">
        <w:t>. Punkten är inte slutbehandlad.</w:t>
      </w:r>
    </w:p>
    <w:p w14:paraId="67C5E367" w14:textId="2B9F7772" w:rsidR="00552851" w:rsidRPr="00EB10CE" w:rsidRDefault="00552851" w:rsidP="00552851">
      <w:pPr>
        <w:pStyle w:val="Brdtextmedindrag"/>
      </w:pPr>
      <w:r w:rsidRPr="00EB10CE">
        <w:t xml:space="preserve">Punkt 13 </w:t>
      </w:r>
      <w:r>
        <w:t>om</w:t>
      </w:r>
      <w:r w:rsidRPr="00EB10CE">
        <w:t xml:space="preserve"> </w:t>
      </w:r>
      <w:r>
        <w:rPr>
          <w:i/>
          <w:iCs/>
        </w:rPr>
        <w:t>g</w:t>
      </w:r>
      <w:r w:rsidRPr="00EB10CE">
        <w:rPr>
          <w:i/>
          <w:iCs/>
        </w:rPr>
        <w:t>emensam skandinavisk förvaltning</w:t>
      </w:r>
      <w:r w:rsidRPr="00EB10CE">
        <w:t>*</w:t>
      </w:r>
      <w:r w:rsidRPr="00EB10CE">
        <w:rPr>
          <w:i/>
          <w:iCs/>
        </w:rPr>
        <w:t>:</w:t>
      </w:r>
      <w:r w:rsidRPr="00EB10CE">
        <w:t xml:space="preserve"> Riksdagen har till</w:t>
      </w:r>
      <w:r w:rsidRPr="00EB10CE">
        <w:softHyphen/>
        <w:t>kännagett för regeringen det som utskottet anför om gemensam skandi</w:t>
      </w:r>
      <w:r w:rsidR="007F72EA">
        <w:softHyphen/>
      </w:r>
      <w:r w:rsidRPr="00EB10CE">
        <w:t xml:space="preserve">navisk förvaltning (bet. 2021/22:MJU24, s. 76 f.). </w:t>
      </w:r>
    </w:p>
    <w:p w14:paraId="2DB1D949" w14:textId="573067D3" w:rsidR="00552851" w:rsidRPr="00EB10CE" w:rsidRDefault="00552851" w:rsidP="00552851">
      <w:pPr>
        <w:pStyle w:val="Brdtextmedindrag"/>
      </w:pPr>
      <w:r w:rsidRPr="00EB10CE">
        <w:t>Sverige har i dag ett väl fungerande samarbete med Norge inom vargför</w:t>
      </w:r>
      <w:r w:rsidRPr="00EB10CE">
        <w:softHyphen/>
        <w:t>valtningen. Eftersom varg är en strikt skyddad art i art- och habitat</w:t>
      </w:r>
      <w:r w:rsidRPr="00EB10CE">
        <w:softHyphen/>
        <w:t>direktivet, som inte är bindande för Norge, behöver möjligheterna och förutsättningar för en genomgripande samför</w:t>
      </w:r>
      <w:r w:rsidRPr="00EB10CE">
        <w:softHyphen/>
        <w:t>valt</w:t>
      </w:r>
      <w:r w:rsidRPr="00EB10CE">
        <w:softHyphen/>
        <w:t>ning med Norge analyseras noggrant. En sådan analys bör genomföras innan regeringen kan ta ställning till om det bör tas fram en gemensam förvaltningsplan med Norge. Frågan bereds inom Regeringskansliet</w:t>
      </w:r>
      <w:r>
        <w:t>.</w:t>
      </w:r>
      <w:r w:rsidRPr="00EB10CE">
        <w:t xml:space="preserve"> Punkten är inte slut</w:t>
      </w:r>
      <w:r w:rsidRPr="00EB10CE">
        <w:softHyphen/>
        <w:t xml:space="preserve">behandlad. </w:t>
      </w:r>
    </w:p>
    <w:p w14:paraId="1AE98A75" w14:textId="3D30582A" w:rsidR="00552851" w:rsidRDefault="00552851" w:rsidP="00552851">
      <w:pPr>
        <w:pStyle w:val="Brdtextmedindrag"/>
      </w:pPr>
      <w:r w:rsidRPr="00EB10CE">
        <w:t>Följande punkter är inte slutbehandlade: 1, 7, 12 och 13.</w:t>
      </w:r>
    </w:p>
    <w:p w14:paraId="66D03272" w14:textId="57AA1F0C" w:rsidR="008D3F9F" w:rsidRDefault="00AA5775" w:rsidP="008D3F9F">
      <w:pPr>
        <w:pStyle w:val="Rubrik5utannumrering"/>
      </w:pPr>
      <w:r>
        <w:t>52</w:t>
      </w:r>
      <w:r w:rsidR="008D3F9F" w:rsidRPr="00BE2111">
        <w:t xml:space="preserve">. Rskr. </w:t>
      </w:r>
      <w:r w:rsidR="008D3F9F">
        <w:t>2021/22:309</w:t>
      </w:r>
    </w:p>
    <w:p w14:paraId="5C2C1BA6" w14:textId="77777777" w:rsidR="008D3F9F" w:rsidRDefault="008D3F9F" w:rsidP="008D3F9F">
      <w:pPr>
        <w:pStyle w:val="Brdtextmedindrag"/>
        <w:ind w:firstLine="0"/>
      </w:pPr>
      <w:r>
        <w:t>Genomförande av elmarknadsdirektivet när det gäller nätverksamhet</w:t>
      </w:r>
    </w:p>
    <w:p w14:paraId="232DA026" w14:textId="77777777" w:rsidR="008D3F9F" w:rsidRDefault="008D3F9F" w:rsidP="008D3F9F">
      <w:pPr>
        <w:pStyle w:val="Brdtextmedindrag"/>
        <w:ind w:firstLine="0"/>
      </w:pPr>
      <w:r w:rsidRPr="00377007">
        <w:t>Prop</w:t>
      </w:r>
      <w:r>
        <w:t>.</w:t>
      </w:r>
      <w:r w:rsidRPr="00377007">
        <w:t xml:space="preserve"> 2021/22:153</w:t>
      </w:r>
      <w:r>
        <w:t xml:space="preserve">, bet. </w:t>
      </w:r>
      <w:r w:rsidRPr="00377007">
        <w:t>2021/22:NU21</w:t>
      </w:r>
    </w:p>
    <w:p w14:paraId="28659A69" w14:textId="55D6E716" w:rsidR="008D3F9F" w:rsidRPr="00377007" w:rsidRDefault="008D3F9F" w:rsidP="008D3F9F">
      <w:pPr>
        <w:pStyle w:val="Brdtextmedindrag"/>
        <w:ind w:firstLine="0"/>
      </w:pPr>
      <w:r>
        <w:t>Skrivelsen är slutbehandlad.</w:t>
      </w:r>
      <w:r w:rsidR="00FF3AB0" w:rsidRPr="00FF3AB0">
        <w:rPr>
          <w:b/>
          <w:bCs/>
          <w:iCs/>
        </w:rPr>
        <w:t xml:space="preserve"> </w:t>
      </w:r>
    </w:p>
    <w:p w14:paraId="175C5E8C" w14:textId="77777777" w:rsidR="007A4A99" w:rsidRDefault="007A4A99" w:rsidP="008D3F9F">
      <w:pPr>
        <w:keepNext/>
        <w:tabs>
          <w:tab w:val="left" w:pos="907"/>
        </w:tabs>
        <w:spacing w:after="0" w:line="210" w:lineRule="exact"/>
        <w:jc w:val="both"/>
        <w:rPr>
          <w:rFonts w:ascii="Times New Roman" w:hAnsi="Times New Roman"/>
          <w:iCs/>
          <w:sz w:val="20"/>
        </w:rPr>
      </w:pPr>
    </w:p>
    <w:p w14:paraId="5338FF92" w14:textId="2275AC36" w:rsidR="008D3F9F" w:rsidRDefault="008D3F9F" w:rsidP="008D3F9F">
      <w:pPr>
        <w:keepNext/>
        <w:tabs>
          <w:tab w:val="left" w:pos="907"/>
        </w:tabs>
        <w:spacing w:after="0" w:line="210" w:lineRule="exact"/>
        <w:jc w:val="both"/>
        <w:rPr>
          <w:rFonts w:ascii="Times New Roman" w:hAnsi="Times New Roman"/>
          <w:b/>
          <w:bCs/>
          <w:iCs/>
          <w:sz w:val="20"/>
        </w:rPr>
      </w:pPr>
      <w:r>
        <w:rPr>
          <w:rFonts w:ascii="Times New Roman" w:hAnsi="Times New Roman"/>
          <w:iCs/>
          <w:sz w:val="20"/>
        </w:rPr>
        <w:t xml:space="preserve">Den 25 maj 2022 utfärdade regeringen de lagar riksdagen antagit (SFS 596–601). </w:t>
      </w:r>
    </w:p>
    <w:p w14:paraId="6206180B" w14:textId="7AA32FEF" w:rsidR="0002440A" w:rsidRDefault="00AA5775" w:rsidP="0002440A">
      <w:pPr>
        <w:pStyle w:val="Rubrik5utannumrering"/>
      </w:pPr>
      <w:r>
        <w:t>53</w:t>
      </w:r>
      <w:r w:rsidR="0002440A" w:rsidRPr="0031465E">
        <w:t>. Rskr. 2021/22:310</w:t>
      </w:r>
    </w:p>
    <w:p w14:paraId="1ED55117" w14:textId="77777777" w:rsidR="0002440A" w:rsidRDefault="0002440A" w:rsidP="0002440A">
      <w:pPr>
        <w:pStyle w:val="Brdtext"/>
        <w:jc w:val="left"/>
      </w:pPr>
      <w:r w:rsidRPr="002A5FDA">
        <w:t>Ursprungsgarantier – genomförande av det omarbetade förnybartdirektivet</w:t>
      </w:r>
    </w:p>
    <w:p w14:paraId="789492D4" w14:textId="57383CFC" w:rsidR="0002440A" w:rsidRDefault="0002440A" w:rsidP="0002440A">
      <w:pPr>
        <w:pStyle w:val="Brdtext"/>
        <w:jc w:val="left"/>
      </w:pPr>
      <w:r>
        <w:t xml:space="preserve">Prop. </w:t>
      </w:r>
      <w:r w:rsidRPr="002A5FDA">
        <w:t>2021/22:147</w:t>
      </w:r>
      <w:r>
        <w:t xml:space="preserve">, bet. </w:t>
      </w:r>
      <w:r w:rsidRPr="002A5FDA">
        <w:t>2021/22:NU17</w:t>
      </w:r>
      <w:r w:rsidRPr="002A5FDA">
        <w:cr/>
      </w:r>
      <w:r>
        <w:t xml:space="preserve">Skrivelsen är slutbehandlad. </w:t>
      </w:r>
    </w:p>
    <w:p w14:paraId="76D1C70C" w14:textId="77777777" w:rsidR="0002440A" w:rsidRPr="00A55267" w:rsidRDefault="0002440A" w:rsidP="0002440A">
      <w:pPr>
        <w:pStyle w:val="Brdtextmedindrag"/>
      </w:pPr>
    </w:p>
    <w:p w14:paraId="68CE1743" w14:textId="77777777" w:rsidR="0002440A" w:rsidRDefault="0002440A" w:rsidP="0002440A">
      <w:pPr>
        <w:pStyle w:val="Brdtext"/>
        <w:rPr>
          <w:iCs/>
        </w:rPr>
      </w:pPr>
      <w:r>
        <w:rPr>
          <w:iCs/>
        </w:rPr>
        <w:t>Den 25 maj 2022 utfärdade regeringen den lag riksdagen antagit (SFS 578).</w:t>
      </w:r>
    </w:p>
    <w:p w14:paraId="455F4194" w14:textId="174FB350" w:rsidR="0002440A" w:rsidRPr="00547B09" w:rsidRDefault="00AA5775" w:rsidP="0002440A">
      <w:pPr>
        <w:pStyle w:val="Rubrik5utannumrering"/>
      </w:pPr>
      <w:r>
        <w:t>54</w:t>
      </w:r>
      <w:r w:rsidR="0002440A" w:rsidRPr="00547B09">
        <w:t>. Rskr.</w:t>
      </w:r>
      <w:r w:rsidR="0002440A">
        <w:t xml:space="preserve"> </w:t>
      </w:r>
      <w:r w:rsidR="0002440A" w:rsidRPr="00547B09">
        <w:t>2021/22:311</w:t>
      </w:r>
    </w:p>
    <w:p w14:paraId="7263953E" w14:textId="77777777" w:rsidR="0002440A" w:rsidRDefault="0002440A" w:rsidP="0002440A">
      <w:pPr>
        <w:pStyle w:val="Brdtextmedindrag"/>
        <w:ind w:firstLine="0"/>
        <w:jc w:val="left"/>
      </w:pPr>
      <w:r>
        <w:t>Sveriges energiförsörjning och import av rysk energi</w:t>
      </w:r>
    </w:p>
    <w:p w14:paraId="71615A7D" w14:textId="55D13BED" w:rsidR="0002440A" w:rsidRDefault="0002440A" w:rsidP="0002440A">
      <w:pPr>
        <w:pStyle w:val="Brdtextmedindrag"/>
        <w:ind w:firstLine="0"/>
        <w:jc w:val="left"/>
      </w:pPr>
      <w:r>
        <w:t>Utskottsinitiativ, bet. 2021/22:NU27</w:t>
      </w:r>
    </w:p>
    <w:p w14:paraId="3ED96E10" w14:textId="36C724EF" w:rsidR="0002440A" w:rsidRDefault="0002440A" w:rsidP="0002440A">
      <w:pPr>
        <w:pStyle w:val="Brdtextmedindrag"/>
        <w:ind w:firstLine="0"/>
        <w:jc w:val="left"/>
      </w:pPr>
      <w:r>
        <w:t xml:space="preserve">Skrivelsen är inte slutbehandlad. </w:t>
      </w:r>
    </w:p>
    <w:p w14:paraId="36603102" w14:textId="77777777" w:rsidR="0002440A" w:rsidRDefault="0002440A" w:rsidP="0002440A">
      <w:pPr>
        <w:pStyle w:val="Brdtextmedindrag"/>
        <w:ind w:firstLine="0"/>
      </w:pPr>
    </w:p>
    <w:p w14:paraId="2344E15C" w14:textId="37A3A04B" w:rsidR="0002440A" w:rsidRPr="0048463C" w:rsidRDefault="0002440A" w:rsidP="00341F30">
      <w:pPr>
        <w:pStyle w:val="Brdtext"/>
      </w:pPr>
      <w:r w:rsidRPr="0048463C">
        <w:t xml:space="preserve">Om </w:t>
      </w:r>
      <w:r w:rsidRPr="0048463C">
        <w:rPr>
          <w:i/>
          <w:iCs/>
        </w:rPr>
        <w:t>Sveriges energiförsörjning och import av rysk energi*</w:t>
      </w:r>
      <w:r w:rsidRPr="0048463C">
        <w:t>: Riksdagen har tillkännagett för regeringen det som utskottet anför om Sveriges energiförsörjning och import av rysk energi (bet. 2021/22:NU27 s. 7 f.).</w:t>
      </w:r>
    </w:p>
    <w:p w14:paraId="5B797AC9" w14:textId="478D0075" w:rsidR="0002440A" w:rsidRPr="0048463C" w:rsidRDefault="0002440A" w:rsidP="00341F30">
      <w:pPr>
        <w:pStyle w:val="Brdtext"/>
        <w:rPr>
          <w:iCs/>
        </w:rPr>
      </w:pPr>
      <w:r w:rsidRPr="0048463C">
        <w:t>Regeringen har i förhandlingar inom EU drivit de frågor som omfattas av tillkännagivandet och som berör frågeställningar som hanteras inom EU. Vidare har regeringen i budgetpropositionen för 2023 (prop. 2022/23:1 utg.omr. 21 Energi avsnitt 2.8, s. 30) uttalat att genom arbetet i EU kommer regeringen verka för att ta fram gemensamma åtgärder som kommer att stärka försörjningstryggheten och minska energipriserna. Punkten är inte slutbehandlad</w:t>
      </w:r>
      <w:r w:rsidR="0048463C">
        <w:t>.</w:t>
      </w:r>
    </w:p>
    <w:p w14:paraId="3FE5833E" w14:textId="3D193262" w:rsidR="00EB3CDB" w:rsidRPr="00D44798" w:rsidRDefault="00EB3CDB" w:rsidP="00EB3CDB">
      <w:pPr>
        <w:pStyle w:val="Rubrik5utannumrering"/>
        <w:rPr>
          <w:highlight w:val="yellow"/>
        </w:rPr>
      </w:pPr>
      <w:r>
        <w:t>5</w:t>
      </w:r>
      <w:r w:rsidR="00AA5775">
        <w:t>5</w:t>
      </w:r>
      <w:r>
        <w:t xml:space="preserve">. </w:t>
      </w:r>
      <w:r w:rsidRPr="008873BF">
        <w:t>Rskr</w:t>
      </w:r>
      <w:r>
        <w:t>.</w:t>
      </w:r>
      <w:r w:rsidRPr="008873BF">
        <w:t xml:space="preserve"> 202</w:t>
      </w:r>
      <w:r>
        <w:t>1</w:t>
      </w:r>
      <w:r w:rsidRPr="008873BF">
        <w:t>/2</w:t>
      </w:r>
      <w:r>
        <w:t>2</w:t>
      </w:r>
      <w:r w:rsidRPr="008873BF">
        <w:t>:</w:t>
      </w:r>
      <w:r>
        <w:t xml:space="preserve">329  </w:t>
      </w:r>
    </w:p>
    <w:p w14:paraId="62E8A51B" w14:textId="77777777" w:rsidR="00EB3CDB" w:rsidRDefault="00EB3CDB" w:rsidP="00EB3CDB">
      <w:pPr>
        <w:pStyle w:val="Brdtext"/>
      </w:pPr>
      <w:r>
        <w:t>Förbud mot utvinning av kol, olja och naturgas och skärpta regler för utvinning i alunskiffer</w:t>
      </w:r>
    </w:p>
    <w:p w14:paraId="1212F6DF" w14:textId="77777777" w:rsidR="00EB3CDB" w:rsidRDefault="00EB3CDB" w:rsidP="00EB3CDB">
      <w:pPr>
        <w:pStyle w:val="Brdtext"/>
        <w:rPr>
          <w:color w:val="000000" w:themeColor="text1"/>
        </w:rPr>
      </w:pPr>
      <w:r>
        <w:rPr>
          <w:color w:val="000000" w:themeColor="text1"/>
        </w:rPr>
        <w:t xml:space="preserve">Prop. 2021/22:150,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NU23</w:t>
      </w:r>
      <w:r w:rsidRPr="00895D1A">
        <w:rPr>
          <w:color w:val="000000" w:themeColor="text1"/>
        </w:rPr>
        <w:t xml:space="preserve"> </w:t>
      </w:r>
    </w:p>
    <w:p w14:paraId="7C95785D" w14:textId="5B2170F0" w:rsidR="00EB3CDB" w:rsidRDefault="00EB3CDB" w:rsidP="00EB3CDB">
      <w:pPr>
        <w:pStyle w:val="Brdtextmedindrag"/>
        <w:ind w:firstLine="0"/>
      </w:pPr>
      <w:r>
        <w:t xml:space="preserve">Skrivelsen är slutbehandlad. </w:t>
      </w:r>
    </w:p>
    <w:p w14:paraId="0D378033" w14:textId="77777777" w:rsidR="00EB3CDB" w:rsidRDefault="00EB3CDB" w:rsidP="00EB3CDB">
      <w:pPr>
        <w:pStyle w:val="Brdtextmedindrag"/>
      </w:pPr>
    </w:p>
    <w:p w14:paraId="253DD41C" w14:textId="77777777" w:rsidR="00EB3CDB" w:rsidRDefault="00EB3CDB" w:rsidP="00EB3CDB">
      <w:pPr>
        <w:pStyle w:val="Brdtextmedindrag"/>
        <w:ind w:firstLine="0"/>
      </w:pPr>
      <w:r>
        <w:t xml:space="preserve">Punkt 1 om </w:t>
      </w:r>
      <w:r>
        <w:rPr>
          <w:i/>
          <w:iCs/>
        </w:rPr>
        <w:t>r</w:t>
      </w:r>
      <w:r w:rsidRPr="000A3E41">
        <w:rPr>
          <w:i/>
          <w:iCs/>
        </w:rPr>
        <w:t>egeringens lagförslag</w:t>
      </w:r>
      <w:r w:rsidRPr="00DC7869">
        <w:t>:</w:t>
      </w:r>
      <w:r>
        <w:rPr>
          <w:i/>
          <w:iCs/>
        </w:rPr>
        <w:t xml:space="preserve"> </w:t>
      </w:r>
      <w:r w:rsidRPr="00FC2932">
        <w:t>Den 2 juni 2022 utfärdade rege</w:t>
      </w:r>
      <w:r>
        <w:softHyphen/>
      </w:r>
      <w:r w:rsidRPr="00FC2932">
        <w:t xml:space="preserve">ringen de lagar riksdagen antagit (SFS 727 och 728). </w:t>
      </w:r>
    </w:p>
    <w:p w14:paraId="0C71622E" w14:textId="1B2E1B73" w:rsidR="00552851" w:rsidRPr="00F65CE9" w:rsidRDefault="00AA5775"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56</w:t>
      </w:r>
      <w:r w:rsidR="00552851" w:rsidRPr="00EB10CE">
        <w:rPr>
          <w:rFonts w:ascii="Times New Roman" w:eastAsia="Calibri" w:hAnsi="Times New Roman"/>
          <w:i/>
          <w:sz w:val="20"/>
          <w:szCs w:val="22"/>
        </w:rPr>
        <w:t>. Rskr. 2021/22:</w:t>
      </w:r>
      <w:r w:rsidR="00552851">
        <w:rPr>
          <w:rFonts w:ascii="Times New Roman" w:eastAsia="Calibri" w:hAnsi="Times New Roman"/>
          <w:i/>
          <w:sz w:val="20"/>
          <w:szCs w:val="22"/>
        </w:rPr>
        <w:t>335</w:t>
      </w:r>
    </w:p>
    <w:p w14:paraId="74D0309C"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En ny växtskyddslag</w:t>
      </w:r>
    </w:p>
    <w:p w14:paraId="71E5CFD3" w14:textId="008A5C9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2021/22:148, bet. 2021/22:MJU25</w:t>
      </w:r>
    </w:p>
    <w:p w14:paraId="1862B4EF" w14:textId="3714E24B"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6336B">
        <w:rPr>
          <w:rFonts w:ascii="Times New Roman" w:hAnsi="Times New Roman"/>
          <w:sz w:val="20"/>
        </w:rPr>
        <w:t>Skrivelsen är inte slutbehandlad.</w:t>
      </w:r>
      <w:r w:rsidR="00C1226A">
        <w:rPr>
          <w:rFonts w:ascii="Times New Roman" w:hAnsi="Times New Roman"/>
          <w:sz w:val="20"/>
        </w:rPr>
        <w:t xml:space="preserve"> </w:t>
      </w:r>
    </w:p>
    <w:p w14:paraId="1DC4023A"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9636E7"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pPr>
      <w:r w:rsidRPr="000A5BFA">
        <w:rPr>
          <w:rFonts w:ascii="Times New Roman" w:hAnsi="Times New Roman"/>
          <w:sz w:val="20"/>
        </w:rPr>
        <w:t xml:space="preserve">Punkt 5 </w:t>
      </w:r>
      <w:r>
        <w:rPr>
          <w:rFonts w:ascii="Times New Roman" w:hAnsi="Times New Roman"/>
          <w:sz w:val="20"/>
        </w:rPr>
        <w:t>om</w:t>
      </w:r>
      <w:r w:rsidRPr="000A5BFA">
        <w:rPr>
          <w:rFonts w:ascii="Times New Roman" w:hAnsi="Times New Roman"/>
          <w:sz w:val="20"/>
        </w:rPr>
        <w:t xml:space="preserve"> </w:t>
      </w:r>
      <w:r>
        <w:rPr>
          <w:rFonts w:ascii="Times New Roman" w:hAnsi="Times New Roman"/>
          <w:i/>
          <w:sz w:val="20"/>
        </w:rPr>
        <w:t>t</w:t>
      </w:r>
      <w:r w:rsidRPr="000A5BFA">
        <w:rPr>
          <w:rFonts w:ascii="Times New Roman" w:hAnsi="Times New Roman"/>
          <w:i/>
          <w:sz w:val="20"/>
        </w:rPr>
        <w:t>illståndsprövning av växtskyddsmedel</w:t>
      </w:r>
      <w:r w:rsidRPr="000A5BFA">
        <w:rPr>
          <w:rFonts w:ascii="Times New Roman" w:hAnsi="Times New Roman"/>
          <w:sz w:val="20"/>
        </w:rPr>
        <w:t>*</w:t>
      </w:r>
      <w:r w:rsidRPr="00201FA4">
        <w:rPr>
          <w:rFonts w:ascii="Times New Roman" w:hAnsi="Times New Roman"/>
          <w:sz w:val="20"/>
        </w:rPr>
        <w:t>:</w:t>
      </w:r>
      <w:r w:rsidRPr="000A5BFA">
        <w:rPr>
          <w:rFonts w:ascii="Times New Roman" w:hAnsi="Times New Roman"/>
          <w:sz w:val="20"/>
        </w:rPr>
        <w:t xml:space="preserve"> Riksdagen har till</w:t>
      </w:r>
      <w:r w:rsidRPr="000A5BFA">
        <w:rPr>
          <w:rFonts w:ascii="Times New Roman" w:hAnsi="Times New Roman"/>
          <w:sz w:val="20"/>
        </w:rPr>
        <w:softHyphen/>
      </w:r>
      <w:r w:rsidRPr="00EB10CE">
        <w:rPr>
          <w:rFonts w:ascii="Times New Roman" w:hAnsi="Times New Roman"/>
          <w:sz w:val="20"/>
        </w:rPr>
        <w:t>känna</w:t>
      </w:r>
      <w:r w:rsidRPr="00EB10CE">
        <w:rPr>
          <w:rFonts w:ascii="Times New Roman" w:hAnsi="Times New Roman"/>
          <w:sz w:val="20"/>
        </w:rPr>
        <w:softHyphen/>
        <w:t xml:space="preserve">gett för regeringen det som utskottet anför om tillståndsprövning av växtskyddsmedel (bet. 2021/22:MJU25, s. 43 f.). </w:t>
      </w:r>
    </w:p>
    <w:p w14:paraId="01185344" w14:textId="154C64D9" w:rsidR="00552851" w:rsidRPr="00EB10CE" w:rsidRDefault="00552851" w:rsidP="002322CA">
      <w:pPr>
        <w:pStyle w:val="Brdtextmedindrag"/>
      </w:pPr>
      <w:r w:rsidRPr="00EB10CE">
        <w:t>Regeringen har den 22</w:t>
      </w:r>
      <w:r>
        <w:t> </w:t>
      </w:r>
      <w:r w:rsidRPr="00EB10CE">
        <w:t>december 2022, i Kemikalieinspektionens regleringsbrev för 2023, ställt som återrapporteringskrav att myndigheten ska redovisa hur myndigheten arbetar med att effektivisera godkännande</w:t>
      </w:r>
      <w:r w:rsidRPr="00EB10CE">
        <w:softHyphen/>
        <w:t>processen för växtskyddsmedel och biocidprodukter för att säkerställa att beslut om godkännande fattas inom de frister som gäller enligt EU-lagstiftningen. Regeringen avser att återkomma i frågan när Kemikalie</w:t>
      </w:r>
      <w:r w:rsidRPr="00EB10CE">
        <w:softHyphen/>
        <w:t>inspektionen har lämnat sin redovisning.</w:t>
      </w:r>
      <w:r w:rsidR="002322CA">
        <w:t xml:space="preserve"> </w:t>
      </w:r>
      <w:r w:rsidRPr="00EB10CE">
        <w:t xml:space="preserve">Punkten är </w:t>
      </w:r>
      <w:r w:rsidRPr="00EB10CE" w:rsidDel="00FB16C7">
        <w:t xml:space="preserve">inte </w:t>
      </w:r>
      <w:r w:rsidRPr="00EB10CE">
        <w:t>slutbehandlad.</w:t>
      </w:r>
    </w:p>
    <w:p w14:paraId="1D3F063C" w14:textId="77777777" w:rsidR="00552851" w:rsidRPr="00EB10CE" w:rsidRDefault="00552851" w:rsidP="00552851">
      <w:pPr>
        <w:pStyle w:val="Brdtextmedindrag"/>
      </w:pPr>
      <w:r w:rsidRPr="00EB10CE">
        <w:t xml:space="preserve">Punkt 6 </w:t>
      </w:r>
      <w:r>
        <w:t>om</w:t>
      </w:r>
      <w:r w:rsidRPr="00EB10CE">
        <w:t xml:space="preserve"> </w:t>
      </w:r>
      <w:r>
        <w:rPr>
          <w:i/>
          <w:iCs/>
        </w:rPr>
        <w:t>d</w:t>
      </w:r>
      <w:r w:rsidRPr="00EB10CE">
        <w:rPr>
          <w:i/>
          <w:iCs/>
        </w:rPr>
        <w:t>et ömsesidiga erkännandet av produktgodkännanden</w:t>
      </w:r>
      <w:r w:rsidRPr="00EB10CE">
        <w:t>*</w:t>
      </w:r>
      <w:r w:rsidRPr="005A71BD">
        <w:t>:</w:t>
      </w:r>
      <w:r w:rsidRPr="00EB10CE">
        <w:t xml:space="preserve"> Riks</w:t>
      </w:r>
      <w:r w:rsidRPr="00EB10CE">
        <w:softHyphen/>
        <w:t>dagen har tillkännagett för regeringen det som utskottet anför om det ömsesidiga erkännandet av produktgodkännanden (bet. 2021/22:MJU25, s. 43 f.).</w:t>
      </w:r>
    </w:p>
    <w:p w14:paraId="26C008B6" w14:textId="3CF63BF1" w:rsidR="00552851" w:rsidRDefault="00552851" w:rsidP="002322CA">
      <w:pPr>
        <w:pStyle w:val="Brdtextmedindrag"/>
      </w:pPr>
      <w:r w:rsidRPr="00EB10CE">
        <w:t>Regeringen har den 22</w:t>
      </w:r>
      <w:r>
        <w:t> </w:t>
      </w:r>
      <w:r w:rsidRPr="00EB10CE">
        <w:t>december 2022, i Kemikalieinspektionens regleringsbrev för 2023, ställt som återrapporteringskrav att myndigheten ska redovisa hur myndigheten arbetar med ömsesidigt erkännande av växtskyddsmedel och biocidprodukter samt hur myndigheten kan utöka och förbättra samarbetet med behöriga myndigheter i andra medlems</w:t>
      </w:r>
      <w:r w:rsidRPr="00EB10CE">
        <w:softHyphen/>
        <w:t>stater. Regeringen avser att återkomma i frågan när Kemikalie</w:t>
      </w:r>
      <w:r w:rsidRPr="00EB10CE">
        <w:softHyphen/>
        <w:t>inspek</w:t>
      </w:r>
      <w:r>
        <w:softHyphen/>
      </w:r>
      <w:r w:rsidRPr="00EB10CE">
        <w:t>tio</w:t>
      </w:r>
      <w:r>
        <w:softHyphen/>
      </w:r>
      <w:r w:rsidRPr="00EB10CE">
        <w:t>nen har lämnat sin redovisning.</w:t>
      </w:r>
      <w:r w:rsidR="002322CA">
        <w:t xml:space="preserve"> </w:t>
      </w:r>
      <w:r w:rsidRPr="00BC57A9">
        <w:t xml:space="preserve">Punkten är </w:t>
      </w:r>
      <w:r w:rsidRPr="00BC57A9" w:rsidDel="00FB16C7">
        <w:t xml:space="preserve">inte </w:t>
      </w:r>
      <w:r w:rsidRPr="00BC57A9">
        <w:t>slutbehandlad.</w:t>
      </w:r>
    </w:p>
    <w:p w14:paraId="301AF244" w14:textId="2359CB8B" w:rsidR="00552851" w:rsidRPr="00EB10CE" w:rsidRDefault="00552851" w:rsidP="00552851">
      <w:pPr>
        <w:pStyle w:val="Brdtextmedindrag"/>
      </w:pPr>
      <w:r>
        <w:t>P</w:t>
      </w:r>
      <w:r w:rsidRPr="00BB1867">
        <w:t xml:space="preserve">unkt </w:t>
      </w:r>
      <w:r>
        <w:t>7</w:t>
      </w:r>
      <w:r w:rsidRPr="00BB1867">
        <w:t xml:space="preserve"> </w:t>
      </w:r>
      <w:r>
        <w:t xml:space="preserve">om </w:t>
      </w:r>
      <w:r>
        <w:rPr>
          <w:i/>
          <w:iCs/>
        </w:rPr>
        <w:t>godkännandeprocessen för glyfosat</w:t>
      </w:r>
      <w:r>
        <w:t>*</w:t>
      </w:r>
      <w:r w:rsidRPr="00F81CB9">
        <w:t>:</w:t>
      </w:r>
      <w:r>
        <w:t xml:space="preserve"> Riksdagen har till</w:t>
      </w:r>
      <w:r w:rsidR="007F72EA">
        <w:softHyphen/>
      </w:r>
      <w:r>
        <w:t>känna</w:t>
      </w:r>
      <w:r>
        <w:softHyphen/>
      </w:r>
      <w:r w:rsidRPr="00EB10CE">
        <w:t>gett för regeringen det som utskottet anför om godkännande</w:t>
      </w:r>
      <w:r>
        <w:softHyphen/>
      </w:r>
      <w:r w:rsidRPr="00EB10CE">
        <w:t>processen för glyfosat (bet. 2021/22:MJU25, s. 44 f.).</w:t>
      </w:r>
    </w:p>
    <w:p w14:paraId="1417EDE5" w14:textId="4F3976A0" w:rsidR="00552851" w:rsidRPr="00EB10CE" w:rsidRDefault="00552851" w:rsidP="002322CA">
      <w:pPr>
        <w:pStyle w:val="Brdtextmedindrag"/>
      </w:pPr>
      <w:r w:rsidRPr="00EB10CE">
        <w:t>Ämnets godkännandeperiod var på väg att löpa ut den 15 december 2022. Utvärdering av ett förnyat godkännande av glyfosat som verksamt ämne i växtskyddsmedel som utförs av den Europeiska myndigheten för livsmedelssäkerhet (Efsa) är försenad. EU-kommissionen har därför förlängt nuvarande godkännande till den 15 december 2023. Efsa förvän</w:t>
      </w:r>
      <w:r w:rsidR="007F72EA">
        <w:softHyphen/>
      </w:r>
      <w:r w:rsidRPr="00EB10CE">
        <w:t>tas publicera sin rapport under sommaren 2023. Europeiska kemikalie</w:t>
      </w:r>
      <w:r w:rsidR="007F72EA">
        <w:softHyphen/>
      </w:r>
      <w:r w:rsidRPr="00EB10CE">
        <w:t>myndigheten (Echa) har bekräftat att det inte finns grund att klassificera ämnet som cancerogent, och att nuvarande klassificering bör fortsätta gälla. Vid sammanträde i Ständiga kommittén för växter, djur, livsmedel och foder i oktober 2022 och i det extra insatta mötet för ompröv</w:t>
      </w:r>
      <w:r w:rsidR="007F72EA">
        <w:softHyphen/>
      </w:r>
      <w:r w:rsidRPr="00EB10CE">
        <w:t>ningskommitten den 15 november 2022 röstade Sverige ja till EU-kommissionens förslag till en administrativ förlängning. Regeringen avser att återkomma i frågan när utvärderingen är färdigställd.</w:t>
      </w:r>
      <w:r w:rsidR="002322CA">
        <w:t xml:space="preserve"> </w:t>
      </w:r>
      <w:r w:rsidRPr="00EB10CE">
        <w:t>Punkten är inte slutbehandlad.</w:t>
      </w:r>
    </w:p>
    <w:p w14:paraId="750E18AE" w14:textId="72E57A32" w:rsidR="00552851" w:rsidRPr="00EB10CE" w:rsidRDefault="00552851" w:rsidP="00552851">
      <w:pPr>
        <w:pStyle w:val="Brdtextmedindrag"/>
      </w:pPr>
      <w:r w:rsidRPr="00EB10CE">
        <w:t>Punkt 10</w:t>
      </w:r>
      <w:r>
        <w:t xml:space="preserve"> om</w:t>
      </w:r>
      <w:r w:rsidRPr="00EB10CE">
        <w:t xml:space="preserve"> </w:t>
      </w:r>
      <w:r w:rsidRPr="00EB10CE">
        <w:rPr>
          <w:i/>
          <w:iCs/>
        </w:rPr>
        <w:t>PFAS</w:t>
      </w:r>
      <w:r>
        <w:rPr>
          <w:i/>
          <w:iCs/>
        </w:rPr>
        <w:t xml:space="preserve"> (reservation 10)</w:t>
      </w:r>
      <w:r w:rsidRPr="00EB10CE">
        <w:t>*</w:t>
      </w:r>
      <w:r w:rsidRPr="00927B1F">
        <w:t>:</w:t>
      </w:r>
      <w:r w:rsidRPr="00EB10CE">
        <w:t xml:space="preserve"> Riksdagen har tillkännagett för regeringen det som </w:t>
      </w:r>
      <w:r>
        <w:t>anförs i reservationen</w:t>
      </w:r>
      <w:r w:rsidRPr="00EB10CE">
        <w:t xml:space="preserve"> om PFAS </w:t>
      </w:r>
      <w:r>
        <w:t>(bet. 2021/22:MJU25 s. 93 f.). Enligt tillkännagivandet ska regeringen och Sverige verka för en harmoniserad lag</w:t>
      </w:r>
      <w:r>
        <w:softHyphen/>
        <w:t>stiftning i EU med strikta gränsvärden för PFAS i konsumentprodukter samt för PFAS i papp, kartong, bläck, lim och binde</w:t>
      </w:r>
      <w:r w:rsidR="007F72EA">
        <w:softHyphen/>
      </w:r>
      <w:r>
        <w:t>medel genom en starkare koppling till Reach-förordningen. Regeringen bör därtill verka för att långsiktigt fasa ut PFAS ur konsu</w:t>
      </w:r>
      <w:r>
        <w:softHyphen/>
        <w:t>mentprodukter samt verka för att åtgärder vidtas för att successivt fasa ut PFAS i förpackningsmaterial som är avsett för livsmedelsändamål inom hela EU. Vidare bör regeringen verka för att snabbare fasa ut samt sänka gräns</w:t>
      </w:r>
      <w:r w:rsidR="007F72EA">
        <w:softHyphen/>
      </w:r>
      <w:r>
        <w:t>värdena för hormonstörande ämnen, i synnerhet på EU-nivå.</w:t>
      </w:r>
    </w:p>
    <w:p w14:paraId="7E1B9571" w14:textId="63A26E11" w:rsidR="00552851" w:rsidRDefault="00552851" w:rsidP="002322CA">
      <w:pPr>
        <w:pStyle w:val="Brdtextmedindrag"/>
      </w:pPr>
      <w:r>
        <w:t xml:space="preserve"> </w:t>
      </w:r>
      <w:r w:rsidRPr="00EB10CE">
        <w:t>EU:s kemikaliestrategi</w:t>
      </w:r>
      <w:r>
        <w:t xml:space="preserve"> –</w:t>
      </w:r>
      <w:r w:rsidRPr="00EB10CE">
        <w:t xml:space="preserve"> som regeringen ofta upprepat sitt stöd för</w:t>
      </w:r>
      <w:r>
        <w:t xml:space="preserve"> – </w:t>
      </w:r>
      <w:r w:rsidRPr="005F0E41">
        <w:t>innehåller bland annat åtgärder som rör hormonstörande ämnen, farliga ämnen i varor och särskilt i varor som importeras till EU, kombinations</w:t>
      </w:r>
      <w:r w:rsidR="007F72EA">
        <w:softHyphen/>
      </w:r>
      <w:r w:rsidRPr="005F0E41">
        <w:t>effekter och svårnedbrytbara kemikalier såsom PFAS</w:t>
      </w:r>
      <w:r w:rsidRPr="00EB10CE">
        <w:t>. Till exempel har svenska svar på offentliga samråd om revideringarna av kosmetika</w:t>
      </w:r>
      <w:r w:rsidR="007F72EA">
        <w:softHyphen/>
      </w:r>
      <w:r w:rsidRPr="00EB10CE">
        <w:t>förordningen och leksaksdirektivet skickats in under perioden där vikten av att fasa ut bl.a. ämnen som PFAS och hormonstörande ämnen lyfts. Kemikalie</w:t>
      </w:r>
      <w:r w:rsidRPr="00EB10CE">
        <w:softHyphen/>
        <w:t xml:space="preserve">inspektionen </w:t>
      </w:r>
      <w:r>
        <w:t>har gjort ett stort arbete för Sverige inom EU för att begränsa använd</w:t>
      </w:r>
      <w:r w:rsidR="003C6CFF">
        <w:t>n</w:t>
      </w:r>
      <w:r>
        <w:t xml:space="preserve">ingen av PFAS brett, och har tillsammans med fyra andra medlemsländer i januari 2023 lämnat </w:t>
      </w:r>
      <w:r w:rsidRPr="000C254F">
        <w:t>ett omfattande förslag till EU om att begränsa användningen av drygt 10</w:t>
      </w:r>
      <w:r>
        <w:t> </w:t>
      </w:r>
      <w:r w:rsidRPr="000C254F">
        <w:t>000 PFAS-kemikalier</w:t>
      </w:r>
      <w:r>
        <w:t xml:space="preserve">. </w:t>
      </w:r>
      <w:r w:rsidRPr="00EB10CE">
        <w:t xml:space="preserve">EU-kommissionens förslag till revidering av förpackningsregler lades fram den 30 november 2022 och förslag om revidering av Reach väntas under 2023. Regeringen avser </w:t>
      </w:r>
      <w:r w:rsidRPr="00BA1988">
        <w:t>att återkomma till riksdagen i budget</w:t>
      </w:r>
      <w:r>
        <w:softHyphen/>
      </w:r>
      <w:r w:rsidRPr="00BA1988">
        <w:t xml:space="preserve">propositionen för 2024 och </w:t>
      </w:r>
      <w:r>
        <w:t>2025</w:t>
      </w:r>
      <w:r w:rsidRPr="00BA1988">
        <w:t xml:space="preserve"> och </w:t>
      </w:r>
      <w:r>
        <w:t xml:space="preserve">där </w:t>
      </w:r>
      <w:r w:rsidRPr="00BA1988">
        <w:t xml:space="preserve">slutbehandla </w:t>
      </w:r>
      <w:r w:rsidRPr="00EB10CE">
        <w:t>tillkänna</w:t>
      </w:r>
      <w:r>
        <w:softHyphen/>
      </w:r>
      <w:r w:rsidRPr="00EB10CE">
        <w:t>givandet.</w:t>
      </w:r>
      <w:r w:rsidR="002322CA">
        <w:t xml:space="preserve"> </w:t>
      </w:r>
      <w:r w:rsidRPr="00EB10CE">
        <w:t>Punkten är inte slutbehandlad.</w:t>
      </w:r>
    </w:p>
    <w:p w14:paraId="03410265" w14:textId="77777777" w:rsidR="00552851" w:rsidRDefault="00552851" w:rsidP="00552851">
      <w:pPr>
        <w:pStyle w:val="Brdtextmedindrag"/>
        <w:rPr>
          <w:rFonts w:eastAsia="Garamond"/>
        </w:rPr>
      </w:pPr>
      <w:r>
        <w:t>P</w:t>
      </w:r>
      <w:r w:rsidRPr="00BB1867">
        <w:t>unkt</w:t>
      </w:r>
      <w:r>
        <w:t> 14</w:t>
      </w:r>
      <w:r w:rsidRPr="00BB1867">
        <w:t xml:space="preserve"> </w:t>
      </w:r>
      <w:r>
        <w:t>om</w:t>
      </w:r>
      <w:r w:rsidRPr="00BB1867">
        <w:t xml:space="preserve"> </w:t>
      </w:r>
      <w:r>
        <w:rPr>
          <w:i/>
          <w:iCs/>
        </w:rPr>
        <w:t>Echas förslag till förbud mot avsiktligt tillsatt mikroplast i kemiska produkter</w:t>
      </w:r>
      <w:r>
        <w:t>*</w:t>
      </w:r>
      <w:r w:rsidRPr="00767B32">
        <w:t>:</w:t>
      </w:r>
      <w:r>
        <w:t xml:space="preserve"> Riksdagen har tillkännagett för regeringen det som utskottet anför om </w:t>
      </w:r>
      <w:r w:rsidRPr="00785488">
        <w:t>Echas förslag till förbud mot avsiktligt tillsatt mikro</w:t>
      </w:r>
      <w:r>
        <w:softHyphen/>
      </w:r>
      <w:r w:rsidRPr="00785488">
        <w:t>plast i kemiska produkter</w:t>
      </w:r>
      <w:r w:rsidRPr="00B825B2">
        <w:t xml:space="preserve"> </w:t>
      </w:r>
      <w:r>
        <w:t>(bet. 2021/22:MJU25, s. 73 f.).</w:t>
      </w:r>
    </w:p>
    <w:p w14:paraId="218C86E2" w14:textId="5BEFACDB" w:rsidR="00552851" w:rsidRPr="002322CA" w:rsidRDefault="00552851" w:rsidP="002322CA">
      <w:pPr>
        <w:pStyle w:val="Brdtextmedindrag"/>
        <w:rPr>
          <w:rFonts w:eastAsia="Garamond"/>
        </w:rPr>
      </w:pPr>
      <w:r w:rsidRPr="00EB10CE">
        <w:t>Sverige har gett övergripande stöd till Europeiska kemikaliemyndig</w:t>
      </w:r>
      <w:r w:rsidRPr="00EB10CE">
        <w:softHyphen/>
        <w:t xml:space="preserve">hetens (Echa) förslag till förbud mot </w:t>
      </w:r>
      <w:r w:rsidRPr="00EB10CE">
        <w:rPr>
          <w:spacing w:val="-2"/>
        </w:rPr>
        <w:t>avsiktligt tillsatt mikroplast i kemiska produkter vid de första diskussionerna</w:t>
      </w:r>
      <w:r w:rsidRPr="00EB10CE">
        <w:t xml:space="preserve"> om detta förslag i Reachkommittén under hösten 2022. Ingen</w:t>
      </w:r>
      <w:r w:rsidRPr="00EB10CE" w:rsidDel="00AB72E5">
        <w:rPr>
          <w:rFonts w:eastAsia="Calibri"/>
        </w:rPr>
        <w:t xml:space="preserve"> </w:t>
      </w:r>
      <w:r w:rsidRPr="00EB10CE">
        <w:t>redovisning</w:t>
      </w:r>
      <w:r w:rsidRPr="00EB10CE">
        <w:rPr>
          <w:rFonts w:eastAsia="Calibri"/>
        </w:rPr>
        <w:t xml:space="preserve"> har </w:t>
      </w:r>
      <w:r w:rsidRPr="00EB10CE">
        <w:t>skett till</w:t>
      </w:r>
      <w:r w:rsidRPr="00EB10CE">
        <w:rPr>
          <w:rFonts w:eastAsia="Calibri"/>
        </w:rPr>
        <w:t xml:space="preserve"> riksdagen </w:t>
      </w:r>
      <w:r w:rsidRPr="00EB10CE">
        <w:t>då det rör</w:t>
      </w:r>
      <w:r w:rsidRPr="00EB10CE">
        <w:rPr>
          <w:rFonts w:eastAsia="Garamond"/>
        </w:rPr>
        <w:t xml:space="preserve"> ett kommittologibeslut som inte brukar redovisas för riksdagen. Regeringen avser att </w:t>
      </w:r>
      <w:r>
        <w:rPr>
          <w:rFonts w:eastAsia="Garamond"/>
        </w:rPr>
        <w:t xml:space="preserve">återkomma till riksdagen i budgetpropositionen för 2024 och där slutbehandla </w:t>
      </w:r>
      <w:r w:rsidRPr="00EB10CE">
        <w:rPr>
          <w:rFonts w:eastAsia="Garamond"/>
        </w:rPr>
        <w:t>tillkänna</w:t>
      </w:r>
      <w:r w:rsidRPr="00EB10CE">
        <w:rPr>
          <w:rFonts w:eastAsia="Garamond"/>
        </w:rPr>
        <w:softHyphen/>
        <w:t>givandet.</w:t>
      </w:r>
      <w:r w:rsidR="002322CA">
        <w:rPr>
          <w:rFonts w:eastAsia="Garamond"/>
        </w:rPr>
        <w:t xml:space="preserve"> </w:t>
      </w:r>
      <w:r w:rsidRPr="00BC57A9">
        <w:t>Punkten är inte slutbehandlad.</w:t>
      </w:r>
    </w:p>
    <w:p w14:paraId="271F4A38" w14:textId="77777777" w:rsidR="00552851" w:rsidRDefault="00552851" w:rsidP="00552851">
      <w:pPr>
        <w:pStyle w:val="Brdtextmedindrag"/>
        <w:rPr>
          <w:rFonts w:asciiTheme="minorHAnsi" w:hAnsiTheme="minorHAnsi"/>
          <w:sz w:val="22"/>
        </w:rPr>
      </w:pPr>
      <w:r>
        <w:t>Följande punkter är inte slutbehandlade: 5, 6, 7, 10 och 14.</w:t>
      </w:r>
    </w:p>
    <w:p w14:paraId="766F1012" w14:textId="443EF52D" w:rsidR="00552851" w:rsidRPr="00EB10CE" w:rsidRDefault="00AA5775"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57</w:t>
      </w:r>
      <w:r w:rsidR="00552851" w:rsidRPr="00EB10CE">
        <w:rPr>
          <w:rFonts w:ascii="Times New Roman" w:eastAsia="Calibri" w:hAnsi="Times New Roman"/>
          <w:i/>
          <w:sz w:val="20"/>
          <w:szCs w:val="22"/>
        </w:rPr>
        <w:t>. Rskr. 2021/22:337</w:t>
      </w:r>
    </w:p>
    <w:p w14:paraId="1DC8788E" w14:textId="77777777"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En ökad differentiering av strandskyddet</w:t>
      </w:r>
    </w:p>
    <w:p w14:paraId="2EC5965C" w14:textId="77777777" w:rsidR="00552851" w:rsidRPr="00EB10CE" w:rsidRDefault="00552851" w:rsidP="00552851">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EB10CE">
        <w:rPr>
          <w:rFonts w:ascii="Times New Roman" w:hAnsi="Times New Roman"/>
          <w:sz w:val="20"/>
        </w:rPr>
        <w:t>Prop. 2021/22:168, bet. 2021/22:MJU27</w:t>
      </w:r>
    </w:p>
    <w:p w14:paraId="6D2618CB" w14:textId="5DAB83B5" w:rsidR="00552851" w:rsidRPr="00EB10CE" w:rsidRDefault="00552851" w:rsidP="00552851">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sidRPr="00EB10CE">
        <w:rPr>
          <w:rFonts w:ascii="Times New Roman" w:hAnsi="Times New Roman"/>
          <w:sz w:val="20"/>
        </w:rPr>
        <w:t>Skrivelsen är slutbehandlad.</w:t>
      </w:r>
      <w:r w:rsidR="00C1226A">
        <w:rPr>
          <w:rFonts w:ascii="Times New Roman" w:hAnsi="Times New Roman"/>
          <w:sz w:val="20"/>
        </w:rPr>
        <w:t xml:space="preserve"> </w:t>
      </w:r>
    </w:p>
    <w:p w14:paraId="699207A0" w14:textId="77777777" w:rsidR="00552851" w:rsidRPr="00EB10CE" w:rsidRDefault="00552851" w:rsidP="00552851">
      <w:pPr>
        <w:tabs>
          <w:tab w:val="left" w:pos="2268"/>
        </w:tabs>
        <w:overflowPunct w:val="0"/>
        <w:autoSpaceDE w:val="0"/>
        <w:autoSpaceDN w:val="0"/>
        <w:adjustRightInd w:val="0"/>
        <w:spacing w:after="0" w:line="240" w:lineRule="auto"/>
        <w:textAlignment w:val="baseline"/>
        <w:rPr>
          <w:rFonts w:ascii="Times New Roman" w:hAnsi="Times New Roman"/>
          <w:i/>
          <w:sz w:val="20"/>
        </w:rPr>
      </w:pPr>
    </w:p>
    <w:p w14:paraId="223B63E9" w14:textId="3C1B9E9F"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 xml:space="preserve">Den 22 juni 2022 beslutade regeringen att skriva av ärendet. </w:t>
      </w:r>
    </w:p>
    <w:p w14:paraId="5B74B2DE" w14:textId="08287723" w:rsidR="00552851" w:rsidRPr="00F65CE9" w:rsidRDefault="003F3F47"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58</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389</w:t>
      </w:r>
    </w:p>
    <w:p w14:paraId="26FEC498"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Straffbestämmelser till EU:s förordning om fartygsåtervinning och övergripande miljöfrågor</w:t>
      </w:r>
    </w:p>
    <w:p w14:paraId="16C8BBCF" w14:textId="21A1D003"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2021/22:167 bet. 2021/22:MJU29</w:t>
      </w:r>
    </w:p>
    <w:p w14:paraId="2DD9BDB5" w14:textId="3543DFFD"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 xml:space="preserve">Skrivelsen är </w:t>
      </w:r>
      <w:r w:rsidRPr="00303831">
        <w:rPr>
          <w:rFonts w:ascii="Times New Roman" w:hAnsi="Times New Roman"/>
          <w:sz w:val="20"/>
        </w:rPr>
        <w:t>inte</w:t>
      </w:r>
      <w:r w:rsidRPr="00F65CE9">
        <w:rPr>
          <w:rFonts w:ascii="Times New Roman" w:hAnsi="Times New Roman"/>
          <w:sz w:val="20"/>
        </w:rPr>
        <w:t xml:space="preserve"> slutbehandlad</w:t>
      </w:r>
      <w:r>
        <w:rPr>
          <w:rFonts w:ascii="Times New Roman" w:hAnsi="Times New Roman"/>
          <w:sz w:val="20"/>
        </w:rPr>
        <w:t>.</w:t>
      </w:r>
      <w:r w:rsidR="00695DEF">
        <w:rPr>
          <w:rFonts w:ascii="Times New Roman" w:hAnsi="Times New Roman"/>
          <w:sz w:val="20"/>
        </w:rPr>
        <w:t xml:space="preserve"> </w:t>
      </w:r>
    </w:p>
    <w:p w14:paraId="154F8380"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748890"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Punkt 1 om </w:t>
      </w:r>
      <w:r>
        <w:rPr>
          <w:rFonts w:ascii="Times New Roman" w:hAnsi="Times New Roman"/>
          <w:i/>
          <w:iCs/>
          <w:sz w:val="20"/>
        </w:rPr>
        <w:t>s</w:t>
      </w:r>
      <w:r w:rsidRPr="00FA111C">
        <w:rPr>
          <w:rFonts w:ascii="Times New Roman" w:hAnsi="Times New Roman"/>
          <w:i/>
          <w:iCs/>
          <w:sz w:val="20"/>
        </w:rPr>
        <w:t>traffbestämmelser till EU:s förordning om fartygsåter</w:t>
      </w:r>
      <w:r w:rsidRPr="00FA111C">
        <w:rPr>
          <w:rFonts w:ascii="Times New Roman" w:hAnsi="Times New Roman"/>
          <w:i/>
          <w:iCs/>
          <w:sz w:val="20"/>
        </w:rPr>
        <w:softHyphen/>
        <w:t>vinning</w:t>
      </w:r>
      <w:r>
        <w:rPr>
          <w:rFonts w:ascii="Times New Roman" w:hAnsi="Times New Roman"/>
          <w:sz w:val="20"/>
        </w:rPr>
        <w:t xml:space="preserve">: </w:t>
      </w:r>
      <w:r w:rsidRPr="001874F5">
        <w:rPr>
          <w:rFonts w:ascii="Times New Roman" w:hAnsi="Times New Roman"/>
          <w:sz w:val="20"/>
        </w:rPr>
        <w:t xml:space="preserve">Den </w:t>
      </w:r>
      <w:r>
        <w:rPr>
          <w:rFonts w:ascii="Times New Roman" w:hAnsi="Times New Roman"/>
          <w:sz w:val="20"/>
        </w:rPr>
        <w:t>16</w:t>
      </w:r>
      <w:r w:rsidRPr="001874F5">
        <w:rPr>
          <w:rFonts w:ascii="Times New Roman" w:hAnsi="Times New Roman"/>
          <w:sz w:val="20"/>
        </w:rPr>
        <w:t xml:space="preserve"> juni 2022 utfärdade regeringen de</w:t>
      </w:r>
      <w:r>
        <w:rPr>
          <w:rFonts w:ascii="Times New Roman" w:hAnsi="Times New Roman"/>
          <w:sz w:val="20"/>
        </w:rPr>
        <w:t>n</w:t>
      </w:r>
      <w:r w:rsidRPr="001874F5">
        <w:rPr>
          <w:rFonts w:ascii="Times New Roman" w:hAnsi="Times New Roman"/>
          <w:sz w:val="20"/>
        </w:rPr>
        <w:t xml:space="preserve"> lag riksdagen antagit (SFS </w:t>
      </w:r>
      <w:r>
        <w:rPr>
          <w:rFonts w:ascii="Times New Roman" w:hAnsi="Times New Roman"/>
          <w:sz w:val="20"/>
        </w:rPr>
        <w:t>946</w:t>
      </w:r>
      <w:r w:rsidRPr="001874F5">
        <w:rPr>
          <w:rFonts w:ascii="Times New Roman" w:hAnsi="Times New Roman"/>
          <w:sz w:val="20"/>
        </w:rPr>
        <w:t>).</w:t>
      </w:r>
    </w:p>
    <w:p w14:paraId="5FA7C597" w14:textId="77777777" w:rsidR="00552851" w:rsidRPr="00EB10CE" w:rsidRDefault="00552851" w:rsidP="00552851">
      <w:pPr>
        <w:pStyle w:val="Brdtextmedindrag"/>
      </w:pPr>
      <w:r w:rsidRPr="00303831">
        <w:t xml:space="preserve">Punkt 3 </w:t>
      </w:r>
      <w:r>
        <w:t xml:space="preserve">om </w:t>
      </w:r>
      <w:r>
        <w:rPr>
          <w:i/>
        </w:rPr>
        <w:t>k</w:t>
      </w:r>
      <w:r w:rsidRPr="00303831">
        <w:rPr>
          <w:i/>
        </w:rPr>
        <w:t>lassificering av jordbruket</w:t>
      </w:r>
      <w:r w:rsidRPr="00303831">
        <w:t>*</w:t>
      </w:r>
      <w:r w:rsidRPr="000C2811">
        <w:t>:</w:t>
      </w:r>
      <w:r w:rsidRPr="00303831">
        <w:t xml:space="preserve"> Riksdagen har tillkännagett för regeringen det som utskottet anför om klassificering av jordbruket (bet. </w:t>
      </w:r>
      <w:r w:rsidRPr="00EB10CE">
        <w:t xml:space="preserve">2021/22:MJU29, s. 22 f.). </w:t>
      </w:r>
    </w:p>
    <w:p w14:paraId="4254246C" w14:textId="77777777" w:rsidR="00552851" w:rsidRPr="00EB10CE" w:rsidRDefault="00552851" w:rsidP="00552851">
      <w:pPr>
        <w:pStyle w:val="Brdtextmedindrag"/>
      </w:pPr>
      <w:r w:rsidRPr="00EB10CE">
        <w:t xml:space="preserve">Miljöprövningsutredningen redovisade sitt betänkande Om prövning och omprövning – en del av den gröna omställningen (SOU 2022:33) i juni 2022. </w:t>
      </w:r>
      <w:r>
        <w:t>I betänkandet resonerar utredningen om bl.a. jordbruksverksamheter och deras påverkan.</w:t>
      </w:r>
      <w:r w:rsidRPr="00EB10CE">
        <w:t xml:space="preserve"> Betänkandet har remitterats och ett arbete med att analysera remissvaren pågår för närvarande i Regeringskansliet. Reger</w:t>
      </w:r>
      <w:r>
        <w:softHyphen/>
      </w:r>
      <w:r w:rsidRPr="00EB10CE">
        <w:t>ingen kommer under året att tillsätta ytterligare en utredning för att förenkla och förkorta miljötillstånds</w:t>
      </w:r>
      <w:r w:rsidRPr="00EB10CE">
        <w:softHyphen/>
        <w:t xml:space="preserve">prövningen enligt miljöbalken genom att göra den mer flexibel, effektiv och förutsebar. </w:t>
      </w:r>
      <w:r>
        <w:t xml:space="preserve">Vidare arbete med denna fråga pågår i Regeringskansliet. </w:t>
      </w:r>
      <w:r w:rsidRPr="00EB10CE">
        <w:t>Punkten är inte slutbehandlad.</w:t>
      </w:r>
    </w:p>
    <w:p w14:paraId="310612A9" w14:textId="56F7F5E6" w:rsidR="00552851" w:rsidRPr="00EB10CE" w:rsidRDefault="00552851" w:rsidP="00552851">
      <w:pPr>
        <w:pStyle w:val="Brdtextmedindrag"/>
      </w:pPr>
      <w:r w:rsidRPr="00EB10CE">
        <w:t xml:space="preserve">Punkt 4 </w:t>
      </w:r>
      <w:r>
        <w:t xml:space="preserve">om </w:t>
      </w:r>
      <w:r>
        <w:rPr>
          <w:i/>
          <w:iCs/>
        </w:rPr>
        <w:t>p</w:t>
      </w:r>
      <w:r w:rsidRPr="00EB10CE">
        <w:rPr>
          <w:i/>
          <w:iCs/>
        </w:rPr>
        <w:t>roportionalitetsprincipen och rätten till ersättning</w:t>
      </w:r>
      <w:r w:rsidRPr="00EB10CE">
        <w:t>*</w:t>
      </w:r>
      <w:r w:rsidRPr="005A66D9">
        <w:t>:</w:t>
      </w:r>
      <w:r w:rsidRPr="00EB10CE">
        <w:t xml:space="preserve"> Riks</w:t>
      </w:r>
      <w:r w:rsidRPr="00EB10CE">
        <w:softHyphen/>
        <w:t>dagen har tillkännagett för regeringen det som utskottet anför om proportionalitetsprincipen och rätten till ersättning (bet. 2021/22:MJU29, s. 24 f.).</w:t>
      </w:r>
    </w:p>
    <w:p w14:paraId="0709E8FE" w14:textId="587F7B76" w:rsidR="00552851" w:rsidRPr="00EB10CE" w:rsidRDefault="00552851" w:rsidP="002322CA">
      <w:pPr>
        <w:pStyle w:val="Brdtextmedindrag"/>
      </w:pPr>
      <w:r w:rsidRPr="00EB10CE">
        <w:t>Regeringen gav den 9 juni 2022 ett uppdrag till Naturvårdsverket och Skogs</w:t>
      </w:r>
      <w:r w:rsidRPr="00EB10CE">
        <w:softHyphen/>
        <w:t xml:space="preserve">styrelsen att </w:t>
      </w:r>
      <w:r>
        <w:t xml:space="preserve">– </w:t>
      </w:r>
      <w:r w:rsidRPr="00EB10CE">
        <w:t xml:space="preserve">i enlighet med den inriktning som finns beskriven i proposition 2021/22:58 </w:t>
      </w:r>
      <w:r>
        <w:t xml:space="preserve">– </w:t>
      </w:r>
      <w:r w:rsidRPr="00EB10CE">
        <w:t xml:space="preserve">se över den nationella strategin för formellt skydd av skog och särskilt beakta hur äganderättsperspektivet ska stärkas, nya skyddsformer användas och hur frivillighet som grund ska tillämpas samtidigt som skogar med höga naturvärden skyddas (M2022/01241). </w:t>
      </w:r>
      <w:r w:rsidR="00CA6BF1">
        <w:t>Uppdraget ska redovisas senast den 31 mars 2025.</w:t>
      </w:r>
      <w:r w:rsidR="002322CA">
        <w:t xml:space="preserve"> </w:t>
      </w:r>
      <w:r w:rsidRPr="00EB10CE">
        <w:t xml:space="preserve">Punkten är </w:t>
      </w:r>
      <w:r>
        <w:t xml:space="preserve">inte </w:t>
      </w:r>
      <w:r w:rsidRPr="00EB10CE">
        <w:t>slutbehandlad</w:t>
      </w:r>
      <w:r>
        <w:t>.</w:t>
      </w:r>
    </w:p>
    <w:p w14:paraId="223C18CA" w14:textId="77777777" w:rsidR="00552851" w:rsidRPr="00EB10CE" w:rsidRDefault="00552851" w:rsidP="00552851">
      <w:pPr>
        <w:pStyle w:val="Brdtextmedindrag"/>
      </w:pPr>
      <w:r w:rsidRPr="00EB10CE">
        <w:t xml:space="preserve">Punkt 5 </w:t>
      </w:r>
      <w:r>
        <w:t xml:space="preserve">om </w:t>
      </w:r>
      <w:r>
        <w:rPr>
          <w:i/>
          <w:iCs/>
        </w:rPr>
        <w:t>ä</w:t>
      </w:r>
      <w:r w:rsidRPr="00EB10CE">
        <w:rPr>
          <w:i/>
          <w:iCs/>
        </w:rPr>
        <w:t>ganderätten i beslut och ställningstaganden och utbetalning av ersättning vid beslut om formellt skydd</w:t>
      </w:r>
      <w:r w:rsidRPr="00EB10CE">
        <w:t>*</w:t>
      </w:r>
      <w:r w:rsidRPr="008629A3">
        <w:t>:</w:t>
      </w:r>
      <w:r w:rsidRPr="00EB10CE">
        <w:t xml:space="preserve"> Riksdagen har tillkännagett</w:t>
      </w:r>
      <w:r>
        <w:t xml:space="preserve"> för regeringen det som utskottet anför om ä</w:t>
      </w:r>
      <w:r w:rsidRPr="00E14433">
        <w:t>ganderätten i beslut och ställ</w:t>
      </w:r>
      <w:r w:rsidRPr="00EB10CE">
        <w:t>ningstaganden och utbetalning av ersättning vid beslut om formellt skydd (bet. 2021/22:MJU29, s. 25 f.).</w:t>
      </w:r>
    </w:p>
    <w:p w14:paraId="03C27F9A" w14:textId="7C4DE703" w:rsidR="00552851" w:rsidRPr="00EB10CE" w:rsidRDefault="00552851" w:rsidP="002322CA">
      <w:pPr>
        <w:pStyle w:val="Brdtextmedindrag"/>
      </w:pPr>
      <w:r w:rsidRPr="00EB10CE">
        <w:t>Regeringen gav den 9 juni 2022 ett uppdrag till Naturvårdsverket och Skogs</w:t>
      </w:r>
      <w:r w:rsidRPr="00EB10CE">
        <w:softHyphen/>
        <w:t xml:space="preserve">styrelsen att </w:t>
      </w:r>
      <w:r>
        <w:t xml:space="preserve">– </w:t>
      </w:r>
      <w:r w:rsidRPr="00EB10CE">
        <w:t xml:space="preserve">i enlighet med den inriktning som finns beskriven i proposition 2021/22:58 </w:t>
      </w:r>
      <w:r>
        <w:t xml:space="preserve">– </w:t>
      </w:r>
      <w:r w:rsidRPr="00EB10CE">
        <w:t>se över den nationella strategin för formellt skydd av skog och särskilt beakta hur äganderättsperspektivet ska stärkas, nya skyddsformer användas och hur frivillighet som grund ska tillämpas samtidigt som skogar med höga naturvärden skyddas (M2022/01241).</w:t>
      </w:r>
      <w:r w:rsidR="00CA6BF1">
        <w:t xml:space="preserve"> Uppdraget ska redovisas senast den 31 mars 2025.</w:t>
      </w:r>
      <w:r w:rsidR="002322CA">
        <w:t xml:space="preserve"> </w:t>
      </w:r>
      <w:r w:rsidRPr="00EB10CE">
        <w:t xml:space="preserve">Punkten är </w:t>
      </w:r>
      <w:r>
        <w:t xml:space="preserve">inte </w:t>
      </w:r>
      <w:r w:rsidRPr="00EB10CE">
        <w:t>slutbehandlad</w:t>
      </w:r>
      <w:r>
        <w:t>.</w:t>
      </w:r>
    </w:p>
    <w:p w14:paraId="57A5F9B5" w14:textId="77777777" w:rsidR="00552851" w:rsidRPr="00EB10CE" w:rsidRDefault="00552851" w:rsidP="00552851">
      <w:pPr>
        <w:pStyle w:val="Brdtextmedindrag"/>
      </w:pPr>
      <w:r w:rsidRPr="00EB10CE">
        <w:t xml:space="preserve">Punkt 6 </w:t>
      </w:r>
      <w:r>
        <w:t xml:space="preserve">om </w:t>
      </w:r>
      <w:r>
        <w:rPr>
          <w:i/>
          <w:iCs/>
        </w:rPr>
        <w:t>a</w:t>
      </w:r>
      <w:r w:rsidRPr="00EB10CE">
        <w:rPr>
          <w:i/>
          <w:iCs/>
        </w:rPr>
        <w:t>rbetet med grön infrastruktur</w:t>
      </w:r>
      <w:r w:rsidRPr="00EB10CE">
        <w:t>*</w:t>
      </w:r>
      <w:r w:rsidRPr="004C19C2">
        <w:t>:</w:t>
      </w:r>
      <w:r w:rsidRPr="00EB10CE">
        <w:t xml:space="preserve"> Riksdagen har tillkännagett för regeringen det som utskottet anför om arbetet med grön infrastruktur (bet. 2021/22:MJU29, s. 25 f.)</w:t>
      </w:r>
      <w:r w:rsidRPr="00EB10CE" w:rsidDel="007C3B4A">
        <w:t>.</w:t>
      </w:r>
    </w:p>
    <w:p w14:paraId="07DBB95F" w14:textId="50CC4A8B" w:rsidR="00552851" w:rsidRPr="00EB10CE" w:rsidRDefault="00552851" w:rsidP="002322CA">
      <w:pPr>
        <w:pStyle w:val="Brdtextmedindrag"/>
      </w:pPr>
      <w:r w:rsidRPr="00EB10CE">
        <w:t>Frågan om möjligheterna till utredning om hur handlingsplanerna för grön infra</w:t>
      </w:r>
      <w:r w:rsidRPr="00EB10CE">
        <w:softHyphen/>
        <w:t>struktur påverkar det enskilda ägandet behöver beredas vidare inom Regeringskansliet.</w:t>
      </w:r>
      <w:r w:rsidRPr="003D68DE">
        <w:t xml:space="preserve"> </w:t>
      </w:r>
      <w:r>
        <w:t xml:space="preserve">Bl.a. mot bakgrund av resultatet av det uppdrag som regeringen gav </w:t>
      </w:r>
      <w:r w:rsidRPr="003413BA">
        <w:t>till Naturvårdsverket och Skogsstyrelsen</w:t>
      </w:r>
      <w:r>
        <w:t xml:space="preserve"> 9 juni 2022</w:t>
      </w:r>
      <w:r w:rsidRPr="003413BA">
        <w:t xml:space="preserve"> att </w:t>
      </w:r>
      <w:r>
        <w:t xml:space="preserve">– </w:t>
      </w:r>
      <w:r w:rsidRPr="003413BA">
        <w:t>i enlighet med den inriktning som finns beskriven i proposition 2021/22:58</w:t>
      </w:r>
      <w:r>
        <w:t xml:space="preserve"> – </w:t>
      </w:r>
      <w:r w:rsidRPr="003413BA">
        <w:t>se över den nationella strategin för formellt skydd av skog och särskilt beakta hur ägande</w:t>
      </w:r>
      <w:r>
        <w:softHyphen/>
      </w:r>
      <w:r w:rsidRPr="003413BA">
        <w:t>rättsperspektivet ska stärkas, nya skydds</w:t>
      </w:r>
      <w:r>
        <w:softHyphen/>
      </w:r>
      <w:r w:rsidRPr="003413BA">
        <w:t>former användas och hur frivillig</w:t>
      </w:r>
      <w:r>
        <w:softHyphen/>
      </w:r>
      <w:r w:rsidRPr="003413BA">
        <w:t>het som grund ska tillämpas samtidigt som skogar med höga naturvärden skyddas (M2022/01241).</w:t>
      </w:r>
      <w:r w:rsidR="002322CA">
        <w:t xml:space="preserve"> </w:t>
      </w:r>
      <w:r w:rsidR="00CA6BF1">
        <w:t xml:space="preserve">Uppdraget ska redovisas senast den 31 mars 2025. </w:t>
      </w:r>
      <w:r w:rsidRPr="00EB10CE">
        <w:t>Punkten är inte slutbehandlad.</w:t>
      </w:r>
    </w:p>
    <w:p w14:paraId="13631914" w14:textId="77777777" w:rsidR="00552851" w:rsidRPr="00EB10CE" w:rsidRDefault="00552851" w:rsidP="00552851">
      <w:pPr>
        <w:pStyle w:val="Brdtextmedindrag"/>
      </w:pPr>
      <w:r w:rsidRPr="004C38FD">
        <w:rPr>
          <w:i/>
        </w:rPr>
        <w:t xml:space="preserve">Punkt 9 om </w:t>
      </w:r>
      <w:r w:rsidRPr="004C38FD">
        <w:rPr>
          <w:i/>
          <w:iCs/>
        </w:rPr>
        <w:t>tidsfrist</w:t>
      </w:r>
      <w:r w:rsidRPr="004C38FD">
        <w:rPr>
          <w:i/>
        </w:rPr>
        <w:t>*</w:t>
      </w:r>
      <w:r w:rsidRPr="004C38FD">
        <w:t>:</w:t>
      </w:r>
      <w:r w:rsidRPr="00EB10CE">
        <w:t xml:space="preserve"> Riksdagen har tillkännagett för regeringen det som utskottet anför om tidsfrist (bet. 2021/22:MJU29, s. 36 f.). </w:t>
      </w:r>
    </w:p>
    <w:p w14:paraId="5BC5C425" w14:textId="77777777" w:rsidR="00552851" w:rsidRPr="00EB10CE" w:rsidRDefault="00552851" w:rsidP="00552851">
      <w:pPr>
        <w:pStyle w:val="Brdtextmedindrag"/>
      </w:pPr>
      <w:r w:rsidRPr="00EB10CE">
        <w:t>Miljöprövningsutredningen har i sitt betänkande Om prövning och omprövning</w:t>
      </w:r>
      <w:r w:rsidRPr="00EB10CE">
        <w:rPr>
          <w:i/>
          <w:iCs/>
        </w:rPr>
        <w:t xml:space="preserve"> </w:t>
      </w:r>
      <w:r w:rsidRPr="00EB10CE">
        <w:t>(SOU 2022:33) resonerat kring frågan om tidsfrister för miljöprövningsmyndigheterna. Betänkandet har remitterats och vidare arbete pågår för närvarande i Regeringskansliet. Länsstyrelserna har även i sitt regleringsbrev för 2022 (uppdrag D.4.) fått i uppdrag att redovisa förslag till målsättningar för handläggningstider inom miljöprövnings</w:t>
      </w:r>
      <w:r w:rsidRPr="00EB10CE">
        <w:softHyphen/>
        <w:t>processen. Uppdraget ska redovisas senast den 31 mars 2023. Punkten är inte slutbehandlad.</w:t>
      </w:r>
    </w:p>
    <w:p w14:paraId="4D029BE7" w14:textId="77777777" w:rsidR="00552851" w:rsidRPr="00EB10CE" w:rsidRDefault="00552851" w:rsidP="00552851">
      <w:pPr>
        <w:pStyle w:val="Brdtextmedindrag"/>
      </w:pPr>
      <w:r w:rsidRPr="00EB10CE">
        <w:t xml:space="preserve">Punkt 20 </w:t>
      </w:r>
      <w:r>
        <w:t xml:space="preserve">om </w:t>
      </w:r>
      <w:r w:rsidRPr="00EB10CE">
        <w:rPr>
          <w:i/>
          <w:iCs/>
        </w:rPr>
        <w:t>Århuskonventionens talerättsregler</w:t>
      </w:r>
      <w:r w:rsidRPr="00EB10CE">
        <w:t>*</w:t>
      </w:r>
      <w:r w:rsidRPr="002B1215">
        <w:t>:</w:t>
      </w:r>
      <w:r w:rsidRPr="00EB10CE">
        <w:t xml:space="preserve"> Riksdagen har tillkänna</w:t>
      </w:r>
      <w:r w:rsidRPr="00EB10CE">
        <w:softHyphen/>
        <w:t>gett för regeringen det som utskottet anför om Århus</w:t>
      </w:r>
      <w:r>
        <w:softHyphen/>
      </w:r>
      <w:r w:rsidRPr="00EB10CE">
        <w:t>konven</w:t>
      </w:r>
      <w:r>
        <w:softHyphen/>
      </w:r>
      <w:r w:rsidRPr="00EB10CE">
        <w:t xml:space="preserve">tionens talerättsregler (bet. 2021/22:MJU29, s. 62 f.). </w:t>
      </w:r>
    </w:p>
    <w:p w14:paraId="7823CC4C" w14:textId="15285C73" w:rsidR="00552851" w:rsidRPr="00EB10CE" w:rsidRDefault="00552851" w:rsidP="00552851">
      <w:pPr>
        <w:pStyle w:val="Brdtextmedindrag"/>
        <w:rPr>
          <w:rFonts w:eastAsia="Garamond"/>
        </w:rPr>
      </w:pPr>
      <w:r w:rsidRPr="00EB10CE">
        <w:rPr>
          <w:rFonts w:eastAsia="Garamond"/>
        </w:rPr>
        <w:t xml:space="preserve">Även EU är part till konventionen. En ändring av </w:t>
      </w:r>
      <w:r w:rsidRPr="00EB10CE">
        <w:t>konventionen</w:t>
      </w:r>
      <w:r w:rsidRPr="00EB10CE">
        <w:rPr>
          <w:rFonts w:eastAsia="Garamond"/>
        </w:rPr>
        <w:t xml:space="preserve"> förut</w:t>
      </w:r>
      <w:r w:rsidRPr="00EB10CE">
        <w:rPr>
          <w:rFonts w:eastAsia="Garamond"/>
        </w:rPr>
        <w:softHyphen/>
        <w:t>sätter (på grund av delad kompetens) att Sverige driver frågan inom ramen för rådsarbetsgruppen för internationella miljöfrågor i rådet och där får stöd av EU-kommissionen och övriga medlemsstater. Punkten är inte slutbehandlad.</w:t>
      </w:r>
    </w:p>
    <w:p w14:paraId="10618895" w14:textId="7E0E7F92" w:rsidR="00552851" w:rsidRDefault="00552851" w:rsidP="00552851">
      <w:pPr>
        <w:pStyle w:val="Brdtextmedindrag"/>
      </w:pPr>
      <w:r w:rsidRPr="00EB10CE">
        <w:rPr>
          <w:rFonts w:eastAsia="Garamond"/>
        </w:rPr>
        <w:t>Följand</w:t>
      </w:r>
      <w:r>
        <w:rPr>
          <w:rFonts w:eastAsia="Garamond"/>
        </w:rPr>
        <w:t xml:space="preserve">e punkter är inte slutbehandlade: 3, </w:t>
      </w:r>
      <w:r w:rsidR="003C6CFF">
        <w:rPr>
          <w:rFonts w:eastAsia="Garamond"/>
        </w:rPr>
        <w:t xml:space="preserve">4, 5, </w:t>
      </w:r>
      <w:r>
        <w:rPr>
          <w:rFonts w:eastAsia="Garamond"/>
        </w:rPr>
        <w:t>6, 9 och 20.</w:t>
      </w:r>
    </w:p>
    <w:p w14:paraId="08C1711B" w14:textId="01F99017" w:rsidR="00552851" w:rsidRPr="00F65CE9" w:rsidRDefault="003F3F47"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59</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415</w:t>
      </w:r>
    </w:p>
    <w:p w14:paraId="001CDC66"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Ordning och reda på avfallet</w:t>
      </w:r>
    </w:p>
    <w:p w14:paraId="6E3FE262"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2021/22:219, bet. 2021/22:MJU26</w:t>
      </w:r>
    </w:p>
    <w:p w14:paraId="23DCC5B0" w14:textId="47EE5764"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 xml:space="preserve">Skrivelsen är </w:t>
      </w:r>
      <w:r w:rsidRPr="00303831">
        <w:rPr>
          <w:rFonts w:ascii="Times New Roman" w:hAnsi="Times New Roman"/>
          <w:sz w:val="20"/>
        </w:rPr>
        <w:t>inte</w:t>
      </w:r>
      <w:r w:rsidRPr="00F65CE9">
        <w:rPr>
          <w:rFonts w:ascii="Times New Roman" w:hAnsi="Times New Roman"/>
          <w:sz w:val="20"/>
        </w:rPr>
        <w:t xml:space="preserve"> slutbehandlad</w:t>
      </w:r>
      <w:r>
        <w:rPr>
          <w:rFonts w:ascii="Times New Roman" w:hAnsi="Times New Roman"/>
          <w:sz w:val="20"/>
        </w:rPr>
        <w:t>.</w:t>
      </w:r>
      <w:r w:rsidR="00C1226A" w:rsidRPr="00C1226A">
        <w:rPr>
          <w:b/>
          <w:bCs/>
        </w:rPr>
        <w:t xml:space="preserve"> </w:t>
      </w:r>
    </w:p>
    <w:p w14:paraId="6798AB01"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6E53CCC" w14:textId="00BC084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Punkt 1 om </w:t>
      </w:r>
      <w:r>
        <w:rPr>
          <w:rFonts w:ascii="Times New Roman" w:hAnsi="Times New Roman"/>
          <w:i/>
          <w:iCs/>
          <w:sz w:val="20"/>
        </w:rPr>
        <w:t>säkerheter vid hantering av utvinningsavfall</w:t>
      </w:r>
      <w:r>
        <w:rPr>
          <w:rFonts w:ascii="Times New Roman" w:hAnsi="Times New Roman"/>
          <w:sz w:val="20"/>
        </w:rPr>
        <w:t xml:space="preserve">, punkt 2 om </w:t>
      </w:r>
      <w:r>
        <w:rPr>
          <w:rFonts w:ascii="Times New Roman" w:hAnsi="Times New Roman"/>
          <w:i/>
          <w:iCs/>
          <w:sz w:val="20"/>
        </w:rPr>
        <w:t>säkerhet för anmälningspliktiga miljöfarliga verksamheter</w:t>
      </w:r>
      <w:r>
        <w:rPr>
          <w:rFonts w:ascii="Times New Roman" w:hAnsi="Times New Roman"/>
          <w:sz w:val="20"/>
        </w:rPr>
        <w:t xml:space="preserve">, punkt 3 om </w:t>
      </w:r>
      <w:r>
        <w:rPr>
          <w:rFonts w:ascii="Times New Roman" w:hAnsi="Times New Roman"/>
          <w:i/>
          <w:iCs/>
          <w:sz w:val="20"/>
        </w:rPr>
        <w:t>en tillsynsmyndighets anmälan om brottsmisstanke</w:t>
      </w:r>
      <w:r>
        <w:rPr>
          <w:rFonts w:ascii="Times New Roman" w:hAnsi="Times New Roman"/>
          <w:sz w:val="20"/>
        </w:rPr>
        <w:t xml:space="preserve">, punkt 4 om </w:t>
      </w:r>
      <w:r>
        <w:rPr>
          <w:rFonts w:ascii="Times New Roman" w:hAnsi="Times New Roman"/>
          <w:i/>
          <w:iCs/>
          <w:sz w:val="20"/>
        </w:rPr>
        <w:t>straffansvar för överlämning av avfall till obehörig mottagare</w:t>
      </w:r>
      <w:r>
        <w:rPr>
          <w:rFonts w:ascii="Times New Roman" w:hAnsi="Times New Roman"/>
          <w:sz w:val="20"/>
        </w:rPr>
        <w:t xml:space="preserve"> och punkt 5 om </w:t>
      </w:r>
      <w:r>
        <w:rPr>
          <w:rFonts w:ascii="Times New Roman" w:hAnsi="Times New Roman"/>
          <w:i/>
          <w:iCs/>
          <w:sz w:val="20"/>
        </w:rPr>
        <w:t>förändringar av producentansvaret för förpackningar</w:t>
      </w:r>
      <w:r>
        <w:rPr>
          <w:rFonts w:ascii="Times New Roman" w:hAnsi="Times New Roman"/>
          <w:sz w:val="20"/>
        </w:rPr>
        <w:t>: Den 22 juni 2022 utfärdade regeringen den lag riksdagen antagit (SFS 1100).</w:t>
      </w:r>
    </w:p>
    <w:p w14:paraId="035A4C7C" w14:textId="77777777" w:rsidR="00552851" w:rsidRDefault="00552851" w:rsidP="00552851">
      <w:pPr>
        <w:pStyle w:val="Brdtextmedindrag"/>
      </w:pPr>
      <w:r w:rsidRPr="00303831">
        <w:t xml:space="preserve">Punkt 8 </w:t>
      </w:r>
      <w:r>
        <w:t xml:space="preserve">om </w:t>
      </w:r>
      <w:r>
        <w:rPr>
          <w:i/>
          <w:iCs/>
        </w:rPr>
        <w:t>t</w:t>
      </w:r>
      <w:r w:rsidRPr="00303831">
        <w:rPr>
          <w:i/>
          <w:iCs/>
        </w:rPr>
        <w:t>illsynsarbetet</w:t>
      </w:r>
      <w:r w:rsidRPr="00303831">
        <w:t>*</w:t>
      </w:r>
      <w:r w:rsidRPr="002F79F8">
        <w:t>:</w:t>
      </w:r>
      <w:r w:rsidRPr="00303831">
        <w:t xml:space="preserve"> Riksdagen har tillkännagett för regeringen det som utskottet anför om tillsynsarbetet (bet. 2021/22:MJU26, s. 35 f.).</w:t>
      </w:r>
    </w:p>
    <w:p w14:paraId="3A34D384" w14:textId="62EC756A" w:rsidR="00552851" w:rsidRPr="00EB10CE" w:rsidRDefault="00552851" w:rsidP="00552851">
      <w:pPr>
        <w:pStyle w:val="Brdtextmedindrag"/>
      </w:pPr>
      <w:r w:rsidRPr="006E7187">
        <w:t xml:space="preserve">Regeringen beslutade den 16 juni 2022 att tillsätta en utredning om </w:t>
      </w:r>
      <w:r w:rsidRPr="006E7187">
        <w:rPr>
          <w:spacing w:val="-2"/>
        </w:rPr>
        <w:t>skärpt miljöstraffrätt och en stärkt miljöbrottsbekämpning (M2022/01321).</w:t>
      </w:r>
      <w:r w:rsidRPr="00A03D20">
        <w:t xml:space="preserve"> Syftet är att säkerställa att det miljörättsliga sanktionssystemet är effektivt och att samhällets möjligheter att förebygga, upptäcka, utreda och lagföra överträdelser av miljölagstiftningen förbättras. Utredaren ska </w:t>
      </w:r>
      <w:r>
        <w:t>bl.a.</w:t>
      </w:r>
      <w:r w:rsidRPr="00A03D20">
        <w:t xml:space="preserve"> analy</w:t>
      </w:r>
      <w:r w:rsidR="007F72EA">
        <w:softHyphen/>
      </w:r>
      <w:r w:rsidRPr="00A03D20">
        <w:t xml:space="preserve">sera tillsynsmyndigheternas behov av information, ta ställning till om länsstyrelsens ansvar att ge stöd och råd till kommunerna ska utökas till enskilda ärenden samt vid behov föreslå ytterligare åtgärder som krävs för </w:t>
      </w:r>
      <w:r w:rsidRPr="00EB10CE">
        <w:t xml:space="preserve">att förbättra tillsynsmyndigheternas möjlighet att upptäcka brottslighet. </w:t>
      </w:r>
    </w:p>
    <w:p w14:paraId="17A337B6" w14:textId="7606A4C3" w:rsidR="00552851" w:rsidRPr="00EB10CE" w:rsidRDefault="00552851" w:rsidP="00552851">
      <w:pPr>
        <w:pStyle w:val="Brdtextmedindrag"/>
      </w:pPr>
      <w:r w:rsidRPr="00EB10CE">
        <w:t xml:space="preserve">Den 16 juni 2022 beslutade regeringen även om ytterligare uppdrag avseende avfallsbrottslighet </w:t>
      </w:r>
      <w:r w:rsidRPr="00EB10CE">
        <w:rPr>
          <w:spacing w:val="-2"/>
        </w:rPr>
        <w:t>(M2022/00531)</w:t>
      </w:r>
      <w:r w:rsidRPr="00EB10CE">
        <w:t>. Naturvårds</w:t>
      </w:r>
      <w:r w:rsidRPr="00EB10CE">
        <w:softHyphen/>
      </w:r>
      <w:r w:rsidRPr="00EB10CE">
        <w:rPr>
          <w:spacing w:val="-2"/>
        </w:rPr>
        <w:t>verket, Polis</w:t>
      </w:r>
      <w:r w:rsidRPr="00EB10CE">
        <w:rPr>
          <w:spacing w:val="-2"/>
        </w:rPr>
        <w:softHyphen/>
        <w:t>myn</w:t>
      </w:r>
      <w:r w:rsidR="007F72EA">
        <w:rPr>
          <w:spacing w:val="-2"/>
        </w:rPr>
        <w:softHyphen/>
      </w:r>
      <w:r w:rsidRPr="00EB10CE">
        <w:rPr>
          <w:spacing w:val="-2"/>
        </w:rPr>
        <w:t>dig</w:t>
      </w:r>
      <w:r w:rsidRPr="00EB10CE">
        <w:rPr>
          <w:spacing w:val="-2"/>
        </w:rPr>
        <w:softHyphen/>
        <w:t>heten, Tullverket, Åklagarmyndigheten, Kustbevakningen och fem läns</w:t>
      </w:r>
      <w:r w:rsidR="007F72EA">
        <w:rPr>
          <w:spacing w:val="-2"/>
        </w:rPr>
        <w:softHyphen/>
      </w:r>
      <w:r w:rsidRPr="00EB10CE">
        <w:rPr>
          <w:spacing w:val="-2"/>
        </w:rPr>
        <w:t xml:space="preserve">styrelser </w:t>
      </w:r>
      <w:r w:rsidRPr="00EB10CE">
        <w:t>ska fortsätta utveckla samverkan mellan myndigheterna vilket bland a</w:t>
      </w:r>
      <w:r w:rsidR="00EE3771">
        <w:t>nnat</w:t>
      </w:r>
      <w:r w:rsidRPr="00EB10CE">
        <w:t xml:space="preserve"> kommer att underlätta tillsynen. Uppdraget ska del</w:t>
      </w:r>
      <w:r w:rsidRPr="00EB10CE">
        <w:softHyphen/>
        <w:t>redovisas senast den 1 mars 2023, 2024 och 2025 samt slutredovisas senast den 1 mars 2026. Länsstyrelserna i bl.a. Gävleborgs och Stock</w:t>
      </w:r>
      <w:r w:rsidRPr="00EB10CE">
        <w:softHyphen/>
        <w:t>holms län ska utreda befogenhet för tillsynsmyndigheterna att stoppa avfalls</w:t>
      </w:r>
      <w:r w:rsidRPr="00EB10CE">
        <w:softHyphen/>
        <w:t xml:space="preserve">transporter och förhindra fortsatt färd. Även detta är verktyg för en effektivare tillsyn. Uppdraget ska redovisas senast den 1 mars 2023. </w:t>
      </w:r>
    </w:p>
    <w:p w14:paraId="6B9D02E7" w14:textId="77777777" w:rsidR="00552851" w:rsidRPr="00EB10CE" w:rsidRDefault="00552851" w:rsidP="00552851">
      <w:pPr>
        <w:pStyle w:val="Brdtextmedindrag"/>
      </w:pPr>
      <w:r w:rsidRPr="00EB10CE">
        <w:rPr>
          <w:spacing w:val="-2"/>
        </w:rPr>
        <w:t>Regeringen</w:t>
      </w:r>
      <w:r w:rsidRPr="00EB10CE">
        <w:t xml:space="preserve"> har den 22 december 2022, i regleringsbrevet för 2023, </w:t>
      </w:r>
      <w:r>
        <w:t>gett</w:t>
      </w:r>
      <w:r w:rsidRPr="00EB10CE">
        <w:t xml:space="preserve"> Naturvårdsverket i uppdrag att sammanställa behovet av de resurser och förstärkningar inom tillsynsmyndigheternas verksamhet som krävs för att förebygga och upptäcka avfallsbrottslighet inklusive driva ärenden där sådan brottslighet har upptäckts. Uppdraget ska redovisas senast den 29 februari 2024.</w:t>
      </w:r>
    </w:p>
    <w:p w14:paraId="01854432" w14:textId="77777777" w:rsidR="00552851" w:rsidRPr="00EB10CE" w:rsidRDefault="00552851" w:rsidP="00552851">
      <w:pPr>
        <w:pStyle w:val="Brdtextmedindrag"/>
      </w:pPr>
      <w:r w:rsidRPr="00EB10CE">
        <w:t xml:space="preserve">Naturvårdsverket, tillsammans med bl.a. Kemikalieinspektionen och länsstyrelserna, har sedan 2020 i uppdrag av regeringen att främja en mer effektiv och enhetlig tillsyn (M2020/01034). I uppdraget ingår bl.a. att föreslå åtgärder för att särskilt utveckla och förbättra uppföljning av kommunernas tillsynsarbete samt ta fram kriterier för vilken kompetens som behövs inom tillsynen. </w:t>
      </w:r>
    </w:p>
    <w:p w14:paraId="7095D168" w14:textId="77777777" w:rsidR="00552851" w:rsidRPr="00EB10CE" w:rsidRDefault="00552851" w:rsidP="00552851">
      <w:pPr>
        <w:pStyle w:val="Brdtextmedindrag"/>
      </w:pPr>
      <w:r w:rsidRPr="00EB10CE">
        <w:t>Naturvårdsverket har i redovisningen av ett myndighetsgemensamt</w:t>
      </w:r>
      <w:r w:rsidRPr="006E7187">
        <w:t xml:space="preserve"> uppdrag om avfallsbrottslighet (M2022/00531) åtagit sig att under 2022 och 2023 utarbeta vägledning om </w:t>
      </w:r>
      <w:r>
        <w:t>bl.a.</w:t>
      </w:r>
      <w:r w:rsidRPr="006E7187">
        <w:t xml:space="preserve"> uppsökande tillsyn riktad mot </w:t>
      </w:r>
      <w:r w:rsidRPr="00EB10CE">
        <w:t>avfallsbrottslighet och tillsyn av anmälningspliktiga verksamheter som lagrar avfall.</w:t>
      </w:r>
    </w:p>
    <w:p w14:paraId="3E8F792B" w14:textId="0C3446B6" w:rsidR="00552851" w:rsidRPr="00EB10CE" w:rsidRDefault="00552851" w:rsidP="00552851">
      <w:pPr>
        <w:pStyle w:val="Brdtextmedindrag"/>
      </w:pPr>
      <w:r w:rsidRPr="00EB10CE">
        <w:t>Naturvårdsverket har tillsammans med bl.a. Havs- och vatten</w:t>
      </w:r>
      <w:r w:rsidRPr="00EB10CE">
        <w:softHyphen/>
        <w:t>myndig</w:t>
      </w:r>
      <w:r w:rsidR="007F72EA">
        <w:softHyphen/>
      </w:r>
      <w:r w:rsidRPr="00EB10CE">
        <w:t>heten och Kemikalieinspektionen utarbetat en nationell strategi för tillsyn enligt miljöbalken. Ett av strategins fokusområden är avfall. I fråga om illegal avfallshantering är några av effektmålen att tillsynsmyndig</w:t>
      </w:r>
      <w:r w:rsidRPr="00EB10CE">
        <w:softHyphen/>
        <w:t>heternas förmåga att upptäcka illegal avfallshantering ökar och att tillsyns</w:t>
      </w:r>
      <w:r w:rsidRPr="00EB10CE">
        <w:softHyphen/>
        <w:t xml:space="preserve">insatser för att upptäcka avfallsbrottslighet sker koordinerat genom regional samverkan. </w:t>
      </w:r>
    </w:p>
    <w:p w14:paraId="21284BB4" w14:textId="77777777" w:rsidR="00552851" w:rsidRDefault="00552851" w:rsidP="00552851">
      <w:pPr>
        <w:pStyle w:val="Brdtextmedindrag"/>
      </w:pPr>
      <w:r w:rsidRPr="00EB10CE">
        <w:t>Regeringen avser återkomma till riksdagen i samband med budget</w:t>
      </w:r>
      <w:r w:rsidRPr="00EB10CE">
        <w:softHyphen/>
        <w:t>propositionen för 2024. Punkten är inte slutbehandlad.</w:t>
      </w:r>
    </w:p>
    <w:p w14:paraId="21ECED24" w14:textId="1942D0A3" w:rsidR="00552851" w:rsidRPr="00F65CE9" w:rsidRDefault="003F3F47" w:rsidP="00552851">
      <w:pPr>
        <w:keepNext/>
        <w:tabs>
          <w:tab w:val="left" w:pos="907"/>
        </w:tabs>
        <w:spacing w:before="240" w:after="80" w:line="210" w:lineRule="exact"/>
        <w:outlineLvl w:val="4"/>
        <w:rPr>
          <w:rFonts w:ascii="Times New Roman" w:eastAsia="Calibri" w:hAnsi="Times New Roman"/>
          <w:i/>
          <w:sz w:val="20"/>
          <w:szCs w:val="22"/>
        </w:rPr>
      </w:pPr>
      <w:bookmarkStart w:id="410" w:name="_Hlk127693845"/>
      <w:r>
        <w:rPr>
          <w:rFonts w:ascii="Times New Roman" w:eastAsia="Calibri" w:hAnsi="Times New Roman"/>
          <w:i/>
          <w:sz w:val="20"/>
          <w:szCs w:val="22"/>
        </w:rPr>
        <w:t>60</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421</w:t>
      </w:r>
    </w:p>
    <w:p w14:paraId="19525320"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Tidigt kommunalt ställningstagande till vindkraft</w:t>
      </w:r>
    </w:p>
    <w:p w14:paraId="064BAC53" w14:textId="77777777" w:rsidR="00552851" w:rsidRDefault="00552851" w:rsidP="00552851">
      <w:pPr>
        <w:keepNext/>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2021/22:210</w:t>
      </w:r>
      <w:r w:rsidRPr="00493F0D">
        <w:rPr>
          <w:rFonts w:ascii="Times New Roman" w:hAnsi="Times New Roman"/>
          <w:sz w:val="20"/>
        </w:rPr>
        <w:t>, bet. 2021/22:</w:t>
      </w:r>
      <w:r>
        <w:rPr>
          <w:rFonts w:ascii="Times New Roman" w:hAnsi="Times New Roman"/>
          <w:sz w:val="20"/>
        </w:rPr>
        <w:t>MJ</w:t>
      </w:r>
      <w:r w:rsidRPr="00493F0D">
        <w:rPr>
          <w:rFonts w:ascii="Times New Roman" w:hAnsi="Times New Roman"/>
          <w:sz w:val="20"/>
        </w:rPr>
        <w:t>U</w:t>
      </w:r>
      <w:r>
        <w:rPr>
          <w:rFonts w:ascii="Times New Roman" w:hAnsi="Times New Roman"/>
          <w:sz w:val="20"/>
        </w:rPr>
        <w:t>28</w:t>
      </w:r>
    </w:p>
    <w:p w14:paraId="201E9A63" w14:textId="4AD51E7E"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6336B">
        <w:rPr>
          <w:rFonts w:ascii="Times New Roman" w:hAnsi="Times New Roman"/>
          <w:sz w:val="20"/>
        </w:rPr>
        <w:t>Skrivelsen är slutbehandlad.</w:t>
      </w:r>
      <w:r w:rsidR="00AF251F" w:rsidRPr="00AF251F">
        <w:rPr>
          <w:b/>
          <w:bCs/>
        </w:rPr>
        <w:t xml:space="preserve"> </w:t>
      </w:r>
    </w:p>
    <w:p w14:paraId="51157E36"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97CAF0" w14:textId="314674D3"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Den 30 juni 2022 beslutade regeringen att skriva av ärendet. </w:t>
      </w:r>
    </w:p>
    <w:bookmarkEnd w:id="410"/>
    <w:p w14:paraId="07016579" w14:textId="114C0485" w:rsidR="00AC7D44" w:rsidRPr="00A30C67" w:rsidRDefault="003F3F47" w:rsidP="00AC7D44">
      <w:pPr>
        <w:pStyle w:val="Rubrik5utannumrering"/>
      </w:pPr>
      <w:r>
        <w:t>61</w:t>
      </w:r>
      <w:r w:rsidR="00AC7D44" w:rsidRPr="00A30C67">
        <w:t>. Rskr.</w:t>
      </w:r>
      <w:r w:rsidR="00AC7D44">
        <w:t xml:space="preserve"> </w:t>
      </w:r>
      <w:r w:rsidR="00AC7D44" w:rsidRPr="00A30C67">
        <w:t>2021/22:</w:t>
      </w:r>
      <w:r w:rsidR="00AC7D44">
        <w:t>439</w:t>
      </w:r>
    </w:p>
    <w:p w14:paraId="5B9E9771" w14:textId="77777777" w:rsidR="00AC7D44" w:rsidRDefault="00AC7D44" w:rsidP="00AC7D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125772">
        <w:rPr>
          <w:rFonts w:ascii="Times New Roman" w:hAnsi="Times New Roman"/>
          <w:sz w:val="20"/>
        </w:rPr>
        <w:t>Extra ändringsbudgetar för 2022 – Stöd till jordbruket och fiskerinäringen, kompensation för höga energipriser samt rekapitalisering av SAS AB</w:t>
      </w:r>
    </w:p>
    <w:p w14:paraId="6E24B303" w14:textId="77777777" w:rsidR="00AC7D44" w:rsidRDefault="00AC7D44" w:rsidP="00AC7D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125772">
        <w:rPr>
          <w:rFonts w:ascii="Times New Roman" w:hAnsi="Times New Roman"/>
          <w:sz w:val="20"/>
        </w:rPr>
        <w:t>Proposition 2021/22:252</w:t>
      </w:r>
      <w:r>
        <w:rPr>
          <w:rFonts w:ascii="Times New Roman" w:hAnsi="Times New Roman"/>
          <w:sz w:val="20"/>
        </w:rPr>
        <w:t>, b</w:t>
      </w:r>
      <w:r w:rsidRPr="00A30C67">
        <w:rPr>
          <w:rFonts w:ascii="Times New Roman" w:hAnsi="Times New Roman"/>
          <w:sz w:val="20"/>
        </w:rPr>
        <w:t>et. 2021/22:</w:t>
      </w:r>
      <w:r>
        <w:rPr>
          <w:rFonts w:ascii="Times New Roman" w:hAnsi="Times New Roman"/>
          <w:sz w:val="20"/>
        </w:rPr>
        <w:t>FiU48</w:t>
      </w:r>
    </w:p>
    <w:p w14:paraId="10F47D5E" w14:textId="74CEDC8D" w:rsidR="00AC7D44" w:rsidRPr="00AC7D44" w:rsidRDefault="00AC7D44" w:rsidP="00AC7D44">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Pr>
          <w:rFonts w:ascii="Times New Roman" w:hAnsi="Times New Roman"/>
          <w:sz w:val="20"/>
        </w:rPr>
        <w:t xml:space="preserve">Skrivelsen är slutbehandlad. </w:t>
      </w:r>
    </w:p>
    <w:p w14:paraId="0E7A3B9E" w14:textId="77777777" w:rsidR="00AC7D44" w:rsidRDefault="00AC7D44" w:rsidP="00AC7D4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F719F6" w14:textId="041A50D3" w:rsidR="00AC7D44" w:rsidRDefault="00AC7D44"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När det gäller </w:t>
      </w:r>
      <w:r w:rsidRPr="00474383">
        <w:rPr>
          <w:rFonts w:ascii="Times New Roman" w:hAnsi="Times New Roman"/>
          <w:i/>
          <w:iCs/>
          <w:sz w:val="20"/>
        </w:rPr>
        <w:t>Ändrad inkomstberäkning samt ändrade utgiftsramar och nya och ändrade anslag för 2022</w:t>
      </w:r>
      <w:r>
        <w:rPr>
          <w:rFonts w:ascii="Times New Roman" w:hAnsi="Times New Roman"/>
          <w:sz w:val="20"/>
        </w:rPr>
        <w:t>,</w:t>
      </w:r>
      <w:r>
        <w:rPr>
          <w:rFonts w:ascii="Times New Roman" w:hAnsi="Times New Roman"/>
          <w:i/>
          <w:iCs/>
          <w:sz w:val="20"/>
        </w:rPr>
        <w:t xml:space="preserve"> a)</w:t>
      </w:r>
      <w:r>
        <w:rPr>
          <w:rFonts w:ascii="Times New Roman" w:hAnsi="Times New Roman"/>
          <w:sz w:val="20"/>
        </w:rPr>
        <w:t>: Den 22 juni 2022 beslutade regeringen om ä</w:t>
      </w:r>
      <w:r w:rsidRPr="00587901">
        <w:rPr>
          <w:rFonts w:ascii="Times New Roman" w:hAnsi="Times New Roman"/>
          <w:sz w:val="20"/>
        </w:rPr>
        <w:t>ndring av regleringsbrev för budgetåret 2022 avseende anslag 1:12 Kompensation för höga elpriser inom utgiftsområde 21 Energi</w:t>
      </w:r>
      <w:r>
        <w:rPr>
          <w:rFonts w:ascii="Times New Roman" w:hAnsi="Times New Roman"/>
          <w:sz w:val="20"/>
        </w:rPr>
        <w:t>. Punkten är slutbehandlad.</w:t>
      </w:r>
    </w:p>
    <w:p w14:paraId="1A51338E" w14:textId="1F308FB6" w:rsidR="00552851" w:rsidRPr="00F65CE9" w:rsidRDefault="003F3F47"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62</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446</w:t>
      </w:r>
    </w:p>
    <w:p w14:paraId="3833844F"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Vägar till hållbara vattentjänster</w:t>
      </w:r>
    </w:p>
    <w:p w14:paraId="2B67AD9B" w14:textId="25F5A911" w:rsidR="00552851" w:rsidRPr="00BC10DD"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2021/22:208</w:t>
      </w:r>
      <w:r w:rsidRPr="00BC10DD">
        <w:rPr>
          <w:rFonts w:ascii="Times New Roman" w:hAnsi="Times New Roman"/>
          <w:sz w:val="20"/>
        </w:rPr>
        <w:t xml:space="preserve"> bet. 2021/22:</w:t>
      </w:r>
      <w:r>
        <w:rPr>
          <w:rFonts w:ascii="Times New Roman" w:hAnsi="Times New Roman"/>
          <w:sz w:val="20"/>
        </w:rPr>
        <w:t>CU</w:t>
      </w:r>
      <w:r w:rsidRPr="00BC10DD">
        <w:rPr>
          <w:rFonts w:ascii="Times New Roman" w:hAnsi="Times New Roman"/>
          <w:sz w:val="20"/>
        </w:rPr>
        <w:t>29</w:t>
      </w:r>
    </w:p>
    <w:p w14:paraId="437BE428" w14:textId="29AF560E"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 xml:space="preserve">Skrivelsen är </w:t>
      </w:r>
      <w:r w:rsidRPr="00D520F5">
        <w:rPr>
          <w:rFonts w:ascii="Times New Roman" w:hAnsi="Times New Roman"/>
          <w:sz w:val="20"/>
        </w:rPr>
        <w:t>inte</w:t>
      </w:r>
      <w:r w:rsidRPr="00F65CE9">
        <w:rPr>
          <w:rFonts w:ascii="Times New Roman" w:hAnsi="Times New Roman"/>
          <w:sz w:val="20"/>
        </w:rPr>
        <w:t xml:space="preserve"> slutbehandlad</w:t>
      </w:r>
      <w:r>
        <w:rPr>
          <w:rFonts w:ascii="Times New Roman" w:hAnsi="Times New Roman"/>
          <w:sz w:val="20"/>
        </w:rPr>
        <w:t>.</w:t>
      </w:r>
      <w:r w:rsidR="00C1226A">
        <w:rPr>
          <w:rFonts w:ascii="Times New Roman" w:hAnsi="Times New Roman"/>
          <w:sz w:val="20"/>
        </w:rPr>
        <w:t xml:space="preserve"> </w:t>
      </w:r>
    </w:p>
    <w:p w14:paraId="02ECAC00"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C8F2AD4" w14:textId="6CD607D0" w:rsidR="00552851" w:rsidRPr="00985F9A" w:rsidRDefault="00552851" w:rsidP="00552851">
      <w:pPr>
        <w:pStyle w:val="Brdtextmedindrag"/>
        <w:ind w:firstLine="0"/>
      </w:pPr>
      <w:r>
        <w:t xml:space="preserve">Punkt 3 om </w:t>
      </w:r>
      <w:r>
        <w:rPr>
          <w:i/>
        </w:rPr>
        <w:t>v</w:t>
      </w:r>
      <w:r w:rsidRPr="00A4304D">
        <w:rPr>
          <w:i/>
        </w:rPr>
        <w:t>attentjänstplanens innehåll i fråga om skyfallsberedskap</w:t>
      </w:r>
      <w:r>
        <w:t xml:space="preserve">, punkt 4 om </w:t>
      </w:r>
      <w:r>
        <w:rPr>
          <w:i/>
        </w:rPr>
        <w:t>ö</w:t>
      </w:r>
      <w:r w:rsidRPr="00A4304D">
        <w:rPr>
          <w:i/>
        </w:rPr>
        <w:t>vergångsbestämmelser för reglerna om vattentjänstplaner</w:t>
      </w:r>
      <w:r>
        <w:t xml:space="preserve"> och punkt 5 om </w:t>
      </w:r>
      <w:r w:rsidR="00EE3771">
        <w:rPr>
          <w:i/>
        </w:rPr>
        <w:t>l</w:t>
      </w:r>
      <w:r w:rsidRPr="00A4304D">
        <w:rPr>
          <w:i/>
        </w:rPr>
        <w:t>agförslagen i övrigt</w:t>
      </w:r>
      <w:r>
        <w:t xml:space="preserve">: </w:t>
      </w:r>
      <w:r w:rsidRPr="00985F9A">
        <w:t xml:space="preserve">Den </w:t>
      </w:r>
      <w:r>
        <w:t>30 juni</w:t>
      </w:r>
      <w:r w:rsidRPr="00985F9A">
        <w:t xml:space="preserve"> 2022 utfärdade regeringen de lagar riksdagen antagit (SFS</w:t>
      </w:r>
      <w:r>
        <w:t> 1248 och 1249</w:t>
      </w:r>
      <w:r w:rsidRPr="00985F9A">
        <w:t>)</w:t>
      </w:r>
      <w:r>
        <w:t>.</w:t>
      </w:r>
    </w:p>
    <w:p w14:paraId="2B6AF504" w14:textId="77777777" w:rsidR="00552851" w:rsidRPr="00EB10CE" w:rsidRDefault="00552851" w:rsidP="00552851">
      <w:pPr>
        <w:pStyle w:val="Brdtextmedindrag"/>
      </w:pPr>
      <w:r w:rsidRPr="00A4304D">
        <w:t xml:space="preserve">Punkt 6 </w:t>
      </w:r>
      <w:r>
        <w:t>om</w:t>
      </w:r>
      <w:r w:rsidRPr="00A4304D">
        <w:t xml:space="preserve"> </w:t>
      </w:r>
      <w:r>
        <w:rPr>
          <w:i/>
          <w:iCs/>
        </w:rPr>
        <w:t>u</w:t>
      </w:r>
      <w:r w:rsidRPr="00A4304D">
        <w:rPr>
          <w:i/>
          <w:iCs/>
        </w:rPr>
        <w:t>tgångspunkter vid bedömningar av behovet av allmänna vatten</w:t>
      </w:r>
      <w:r w:rsidRPr="00A4304D">
        <w:rPr>
          <w:i/>
          <w:iCs/>
        </w:rPr>
        <w:softHyphen/>
        <w:t>tjänster m.m.</w:t>
      </w:r>
      <w:r w:rsidRPr="00A4304D">
        <w:t>*</w:t>
      </w:r>
      <w:r w:rsidRPr="00902302">
        <w:t>:</w:t>
      </w:r>
      <w:r w:rsidRPr="00A4304D">
        <w:t xml:space="preserve"> Riksdagen har tillkännagett för regeringen det som utskottet anför om utgångspunkter vid bedömningar av behovet av </w:t>
      </w:r>
      <w:r w:rsidRPr="00EB10CE">
        <w:t>allmänna vattentjänster m.m. (bet. 2021/22:CU29</w:t>
      </w:r>
      <w:r>
        <w:t xml:space="preserve"> s. 18 f.</w:t>
      </w:r>
      <w:r w:rsidRPr="00EB10CE">
        <w:t>).</w:t>
      </w:r>
    </w:p>
    <w:p w14:paraId="41465772" w14:textId="77777777" w:rsidR="00552851" w:rsidRPr="00EB10CE" w:rsidRDefault="00552851" w:rsidP="00552851">
      <w:pPr>
        <w:pStyle w:val="Brdtextmedindrag"/>
      </w:pPr>
      <w:r w:rsidRPr="00EB10CE">
        <w:t>Riksdagen tillkännagav i bet. 2020/21:CU14 (s. 51 f.) för regeringen det som utskottet anför om tvångsanslutningar till det kommunala va-nätet, vilket bifallits av riksdagen (rskr. 2020/21:268).</w:t>
      </w:r>
    </w:p>
    <w:p w14:paraId="429584B5" w14:textId="4CF2D94D" w:rsidR="00552851" w:rsidRPr="00EB10CE" w:rsidRDefault="00552851" w:rsidP="00552851">
      <w:pPr>
        <w:pStyle w:val="Brdtextmedindrag"/>
      </w:pPr>
      <w:r w:rsidRPr="00EB10CE">
        <w:t>I propositionen Vägar till hållbara vattentjänster (prop. 2021/22:208) föreslog regeringen att särskild hänsyn ska tas till förutsättningarna för att säker</w:t>
      </w:r>
      <w:r w:rsidRPr="00EB10CE">
        <w:softHyphen/>
        <w:t>ställa behovet av en vattentjänst genom enskild anläggning. Reger</w:t>
      </w:r>
      <w:r w:rsidR="007F72EA">
        <w:softHyphen/>
      </w:r>
      <w:r w:rsidRPr="00EB10CE">
        <w:t>ingen angav att förslaget tillgodo</w:t>
      </w:r>
      <w:r w:rsidRPr="00EB10CE">
        <w:softHyphen/>
        <w:t>ser riksdagens tillkännagivande i den utsträckning som är lämpligt med beaktande av kommunens grundlägg</w:t>
      </w:r>
      <w:r w:rsidR="007F72EA">
        <w:softHyphen/>
      </w:r>
      <w:r w:rsidRPr="00EB10CE">
        <w:t>ande ansvar för att ordna vatten</w:t>
      </w:r>
      <w:r w:rsidRPr="00EB10CE">
        <w:softHyphen/>
        <w:t>tjänster och att tillkännagivandet därmed är slutbe</w:t>
      </w:r>
      <w:r w:rsidRPr="00EB10CE">
        <w:softHyphen/>
        <w:t>handlat. Riksdagen tillstyrkt</w:t>
      </w:r>
      <w:r>
        <w:t>e</w:t>
      </w:r>
      <w:r w:rsidRPr="00EB10CE">
        <w:t xml:space="preserve"> regeringens lagförslag om en flexiblare behovsbedömning. Förslaget är enligt </w:t>
      </w:r>
      <w:r>
        <w:t>riksdagen</w:t>
      </w:r>
      <w:r w:rsidRPr="00EB10CE">
        <w:t xml:space="preserve"> ett steg i rätt riktning </w:t>
      </w:r>
      <w:r>
        <w:t xml:space="preserve">för att tillgodose tillkännagivandet </w:t>
      </w:r>
      <w:r w:rsidRPr="00EB10CE">
        <w:t xml:space="preserve">men inte tillräckligt. </w:t>
      </w:r>
    </w:p>
    <w:p w14:paraId="7D10FADA" w14:textId="57663843" w:rsidR="00552851" w:rsidRDefault="00552851" w:rsidP="0045288F">
      <w:pPr>
        <w:pStyle w:val="Brdtextmedindrag"/>
      </w:pPr>
      <w:r w:rsidRPr="00EB10CE">
        <w:t>Ärendet bereds vidare inom Regeringskansliet.</w:t>
      </w:r>
      <w:r w:rsidR="0045288F">
        <w:t xml:space="preserve"> </w:t>
      </w:r>
      <w:r w:rsidRPr="00EB10CE">
        <w:t>Punkten är inte slut</w:t>
      </w:r>
      <w:r w:rsidR="00963762">
        <w:softHyphen/>
      </w:r>
      <w:r w:rsidRPr="00EB10CE">
        <w:t>behandlad.</w:t>
      </w:r>
    </w:p>
    <w:p w14:paraId="69760908" w14:textId="5BC38A7F" w:rsidR="000158F1" w:rsidRDefault="000158F1" w:rsidP="000158F1">
      <w:pPr>
        <w:pStyle w:val="Rubrik5utannumrering"/>
      </w:pPr>
      <w:r>
        <w:t>6</w:t>
      </w:r>
      <w:r w:rsidR="003F3F47">
        <w:t>3</w:t>
      </w:r>
      <w:r w:rsidRPr="00535D3C">
        <w:t>.</w:t>
      </w:r>
      <w:r>
        <w:t xml:space="preserve"> </w:t>
      </w:r>
      <w:r w:rsidRPr="00535D3C">
        <w:t xml:space="preserve">Rskr. </w:t>
      </w:r>
      <w:r>
        <w:t>2021/22:452</w:t>
      </w:r>
    </w:p>
    <w:p w14:paraId="70455E08" w14:textId="77777777" w:rsidR="000158F1" w:rsidRDefault="000158F1" w:rsidP="000158F1">
      <w:pPr>
        <w:pStyle w:val="Brdtextmedindrag"/>
        <w:ind w:firstLine="0"/>
      </w:pPr>
      <w:r>
        <w:t>Pausad höjning av reduktionsplikten för bensin och diesel 2023</w:t>
      </w:r>
    </w:p>
    <w:p w14:paraId="303548DA" w14:textId="77777777" w:rsidR="000158F1" w:rsidRDefault="000158F1" w:rsidP="000158F1">
      <w:pPr>
        <w:pStyle w:val="Brdtextmedindrag"/>
        <w:ind w:firstLine="0"/>
      </w:pPr>
      <w:r>
        <w:t>Prop.</w:t>
      </w:r>
      <w:r w:rsidRPr="00593AB3">
        <w:t xml:space="preserve"> 2021/22:</w:t>
      </w:r>
      <w:r>
        <w:t xml:space="preserve">243, bet.2021/22:MJU31 </w:t>
      </w:r>
    </w:p>
    <w:p w14:paraId="07389510" w14:textId="15DA3477" w:rsidR="000158F1" w:rsidRPr="000158F1" w:rsidRDefault="000158F1" w:rsidP="000158F1">
      <w:pPr>
        <w:pStyle w:val="Brdtextmedindrag"/>
        <w:ind w:firstLine="0"/>
        <w:rPr>
          <w:b/>
          <w:bCs/>
        </w:rPr>
      </w:pPr>
      <w:r>
        <w:t xml:space="preserve">Skrivelsen är slutbehandlad. </w:t>
      </w:r>
    </w:p>
    <w:p w14:paraId="20BB2D54" w14:textId="77777777" w:rsidR="000158F1" w:rsidRDefault="000158F1" w:rsidP="000158F1">
      <w:pPr>
        <w:pStyle w:val="Brdtextmedindrag"/>
        <w:ind w:firstLine="0"/>
      </w:pPr>
    </w:p>
    <w:p w14:paraId="0B13AE9F" w14:textId="2C7E63E4" w:rsidR="000158F1" w:rsidRDefault="000158F1" w:rsidP="000158F1">
      <w:pPr>
        <w:tabs>
          <w:tab w:val="left" w:pos="2268"/>
        </w:tabs>
        <w:overflowPunct w:val="0"/>
        <w:autoSpaceDE w:val="0"/>
        <w:autoSpaceDN w:val="0"/>
        <w:adjustRightInd w:val="0"/>
        <w:spacing w:after="80" w:line="240" w:lineRule="auto"/>
        <w:jc w:val="both"/>
        <w:textAlignment w:val="baseline"/>
      </w:pPr>
      <w:r w:rsidRPr="00826E44">
        <w:rPr>
          <w:rFonts w:ascii="Times New Roman" w:hAnsi="Times New Roman"/>
          <w:sz w:val="20"/>
        </w:rPr>
        <w:t xml:space="preserve">Den </w:t>
      </w:r>
      <w:r>
        <w:rPr>
          <w:rFonts w:ascii="Times New Roman" w:hAnsi="Times New Roman"/>
          <w:sz w:val="20"/>
        </w:rPr>
        <w:t>30 juni</w:t>
      </w:r>
      <w:r w:rsidRPr="00826E44">
        <w:rPr>
          <w:rFonts w:ascii="Times New Roman" w:hAnsi="Times New Roman"/>
          <w:sz w:val="20"/>
        </w:rPr>
        <w:t xml:space="preserve"> 2022 utfärdade regeringen de</w:t>
      </w:r>
      <w:r>
        <w:rPr>
          <w:rFonts w:ascii="Times New Roman" w:hAnsi="Times New Roman"/>
          <w:sz w:val="20"/>
        </w:rPr>
        <w:t>n</w:t>
      </w:r>
      <w:r w:rsidRPr="00826E44">
        <w:rPr>
          <w:rFonts w:ascii="Times New Roman" w:hAnsi="Times New Roman"/>
          <w:sz w:val="20"/>
        </w:rPr>
        <w:t xml:space="preserve"> lag riksdagen antagit (SFS </w:t>
      </w:r>
      <w:r w:rsidRPr="00474383">
        <w:rPr>
          <w:rFonts w:ascii="Times New Roman" w:hAnsi="Times New Roman"/>
          <w:sz w:val="20"/>
        </w:rPr>
        <w:t>1217)</w:t>
      </w:r>
      <w:r>
        <w:rPr>
          <w:rFonts w:ascii="Times New Roman" w:hAnsi="Times New Roman"/>
          <w:sz w:val="20"/>
        </w:rPr>
        <w:t>.</w:t>
      </w:r>
    </w:p>
    <w:p w14:paraId="0F747B01" w14:textId="0D209E28" w:rsidR="00552851" w:rsidRPr="00F65CE9" w:rsidRDefault="003F3F47" w:rsidP="00552851">
      <w:pPr>
        <w:keepNext/>
        <w:tabs>
          <w:tab w:val="left" w:pos="907"/>
        </w:tabs>
        <w:spacing w:before="240" w:after="80" w:line="210" w:lineRule="exact"/>
        <w:outlineLvl w:val="4"/>
        <w:rPr>
          <w:rFonts w:ascii="Times New Roman" w:eastAsia="Calibri" w:hAnsi="Times New Roman"/>
          <w:i/>
          <w:sz w:val="20"/>
          <w:szCs w:val="22"/>
        </w:rPr>
      </w:pPr>
      <w:r>
        <w:rPr>
          <w:rFonts w:ascii="Times New Roman" w:eastAsia="Calibri" w:hAnsi="Times New Roman"/>
          <w:i/>
          <w:sz w:val="20"/>
          <w:szCs w:val="22"/>
        </w:rPr>
        <w:t>64</w:t>
      </w:r>
      <w:r w:rsidR="00552851">
        <w:rPr>
          <w:rFonts w:ascii="Times New Roman" w:eastAsia="Calibri" w:hAnsi="Times New Roman"/>
          <w:i/>
          <w:sz w:val="20"/>
          <w:szCs w:val="22"/>
        </w:rPr>
        <w:t xml:space="preserve">. </w:t>
      </w:r>
      <w:r w:rsidR="00552851" w:rsidRPr="00F65CE9">
        <w:rPr>
          <w:rFonts w:ascii="Times New Roman" w:eastAsia="Calibri" w:hAnsi="Times New Roman"/>
          <w:i/>
          <w:sz w:val="20"/>
          <w:szCs w:val="22"/>
        </w:rPr>
        <w:t>Rskr. 2021/22:</w:t>
      </w:r>
      <w:r w:rsidR="00552851">
        <w:rPr>
          <w:rFonts w:ascii="Times New Roman" w:eastAsia="Calibri" w:hAnsi="Times New Roman"/>
          <w:i/>
          <w:sz w:val="20"/>
          <w:szCs w:val="22"/>
        </w:rPr>
        <w:t>465</w:t>
      </w:r>
    </w:p>
    <w:p w14:paraId="029F87F2"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Extra ändringsbudget för 2022 – Vårändringsbudget för 2022 och stöd till Ukraina</w:t>
      </w:r>
    </w:p>
    <w:p w14:paraId="3D2EF354" w14:textId="77777777" w:rsidR="00552851" w:rsidRPr="00BC10DD"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Prop. 2021/22:269</w:t>
      </w:r>
      <w:r w:rsidRPr="00BC10DD">
        <w:rPr>
          <w:rFonts w:ascii="Times New Roman" w:hAnsi="Times New Roman"/>
          <w:sz w:val="20"/>
        </w:rPr>
        <w:t>, bet. 2021/22:</w:t>
      </w:r>
      <w:r>
        <w:rPr>
          <w:rFonts w:ascii="Times New Roman" w:hAnsi="Times New Roman"/>
          <w:sz w:val="20"/>
        </w:rPr>
        <w:t>FiU49</w:t>
      </w:r>
    </w:p>
    <w:p w14:paraId="4D39C1FF" w14:textId="55E506DD"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Skrivelsen är slutbehandlad</w:t>
      </w:r>
      <w:r>
        <w:rPr>
          <w:rFonts w:ascii="Times New Roman" w:hAnsi="Times New Roman"/>
          <w:sz w:val="20"/>
        </w:rPr>
        <w:t>.</w:t>
      </w:r>
      <w:r w:rsidR="00C1226A">
        <w:rPr>
          <w:rFonts w:ascii="Times New Roman" w:hAnsi="Times New Roman"/>
          <w:sz w:val="20"/>
        </w:rPr>
        <w:t xml:space="preserve"> </w:t>
      </w:r>
    </w:p>
    <w:p w14:paraId="3BD4345F"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6E9E718" w14:textId="77777777" w:rsidR="00552851" w:rsidRPr="00F1073F" w:rsidRDefault="00552851" w:rsidP="00552851">
      <w:pPr>
        <w:pStyle w:val="Brdtext"/>
        <w:keepNext/>
      </w:pPr>
      <w:r w:rsidRPr="00F1073F">
        <w:t>Extra ändringsbudget för 2022 – Vårändringsbudget för 202</w:t>
      </w:r>
      <w:r>
        <w:t>2</w:t>
      </w:r>
      <w:r w:rsidRPr="00F1073F">
        <w:t xml:space="preserve"> och stöd till Ukraina</w:t>
      </w:r>
    </w:p>
    <w:p w14:paraId="6653619A" w14:textId="77777777" w:rsidR="00552851" w:rsidRPr="00EB10CE" w:rsidRDefault="00552851" w:rsidP="00552851">
      <w:pPr>
        <w:pStyle w:val="Brdtextmedindrag"/>
      </w:pPr>
      <w:r w:rsidRPr="00EB10CE">
        <w:rPr>
          <w:i/>
          <w:iCs/>
        </w:rPr>
        <w:t>Ändrad inkomstberäkning, ändrade utgiftsramar, ändrade och nya anslag samt ändrade beställningsbemyndiganden</w:t>
      </w:r>
      <w:r w:rsidRPr="00EB10CE">
        <w:t>: Den 30 juni 2022 beslutade regeringen om ändring av regleringsbrev för budgetåret 2022 avseende Naturvårdsverket, Statens geotekniska institut, Strålsäkerhets</w:t>
      </w:r>
      <w:r w:rsidRPr="00EB10CE">
        <w:softHyphen/>
        <w:t>myndig</w:t>
      </w:r>
      <w:r w:rsidRPr="00EB10CE">
        <w:softHyphen/>
        <w:t>heten, Sveriges meterologiska och hydrologiska institut, Avgifter för internationella organisationer (anslag 1:7), Klimatbonus (anslag 1:8) och Industriklivet (anslag 1:19). Punkten är slutbehandlad.</w:t>
      </w:r>
    </w:p>
    <w:p w14:paraId="27D441A4" w14:textId="77777777" w:rsidR="00552851" w:rsidRPr="00C02681" w:rsidRDefault="00552851" w:rsidP="00552851">
      <w:pPr>
        <w:pStyle w:val="Brdtextmedindrag"/>
      </w:pPr>
      <w:r w:rsidRPr="00EB10CE">
        <w:rPr>
          <w:i/>
          <w:iCs/>
        </w:rPr>
        <w:t>Utgiftsområde 20 Allmän miljö- och naturvård</w:t>
      </w:r>
      <w:r w:rsidRPr="00EB10CE">
        <w:t>: Den 30 juni 2022 beslutade regeringen om ändring av regleringsbrev för budgetåret 2022 avseende Naturvårdsverket. Punkten är slutbehandlad.</w:t>
      </w:r>
    </w:p>
    <w:p w14:paraId="14E6EB40" w14:textId="77777777" w:rsidR="00552851" w:rsidRDefault="00552851" w:rsidP="00552851">
      <w:pPr>
        <w:pStyle w:val="Rubrik4utannumrering"/>
      </w:pPr>
      <w:r>
        <w:t>Riksmötet 2022/23</w:t>
      </w:r>
    </w:p>
    <w:p w14:paraId="79DBB257" w14:textId="6CAAEC5A" w:rsidR="00552851" w:rsidRPr="00A27E45" w:rsidRDefault="008C5C3D" w:rsidP="00552851">
      <w:pPr>
        <w:pStyle w:val="Rubrik5utannumrering"/>
        <w:spacing w:before="0"/>
      </w:pPr>
      <w:r>
        <w:t>65</w:t>
      </w:r>
      <w:r w:rsidR="00552851" w:rsidRPr="00A27E45">
        <w:t>. Rskr. 202</w:t>
      </w:r>
      <w:r w:rsidR="00552851">
        <w:t>2</w:t>
      </w:r>
      <w:r w:rsidR="00552851" w:rsidRPr="00A27E45">
        <w:t>/2</w:t>
      </w:r>
      <w:r w:rsidR="00552851">
        <w:t>3</w:t>
      </w:r>
      <w:r w:rsidR="00552851" w:rsidRPr="00A27E45">
        <w:t>:</w:t>
      </w:r>
      <w:r w:rsidR="00552851">
        <w:t>31</w:t>
      </w:r>
    </w:p>
    <w:p w14:paraId="7C55A75E" w14:textId="77777777" w:rsidR="00552851" w:rsidRPr="00C114FB"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sidRPr="00C114FB">
        <w:rPr>
          <w:rFonts w:ascii="Times New Roman" w:eastAsia="Calibri" w:hAnsi="Times New Roman"/>
          <w:iCs/>
          <w:sz w:val="20"/>
          <w:szCs w:val="22"/>
        </w:rPr>
        <w:t>Sveriges genomför</w:t>
      </w:r>
      <w:r>
        <w:rPr>
          <w:rFonts w:ascii="Times New Roman" w:eastAsia="Calibri" w:hAnsi="Times New Roman"/>
          <w:iCs/>
          <w:sz w:val="20"/>
          <w:szCs w:val="22"/>
        </w:rPr>
        <w:t>a</w:t>
      </w:r>
      <w:r w:rsidRPr="00C114FB">
        <w:rPr>
          <w:rFonts w:ascii="Times New Roman" w:eastAsia="Calibri" w:hAnsi="Times New Roman"/>
          <w:iCs/>
          <w:sz w:val="20"/>
          <w:szCs w:val="22"/>
        </w:rPr>
        <w:t xml:space="preserve">nde av Agenda 2030 </w:t>
      </w:r>
    </w:p>
    <w:p w14:paraId="7D02B369" w14:textId="77777777" w:rsidR="0055285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eastAsia="Calibri" w:hAnsi="Times New Roman"/>
          <w:iCs/>
          <w:sz w:val="20"/>
          <w:szCs w:val="22"/>
        </w:rPr>
      </w:pPr>
      <w:r>
        <w:rPr>
          <w:rFonts w:ascii="Times New Roman" w:eastAsia="Calibri" w:hAnsi="Times New Roman"/>
          <w:iCs/>
          <w:sz w:val="20"/>
          <w:szCs w:val="22"/>
        </w:rPr>
        <w:t>Skrivelse 2021/22:247, bet. 2022/23:FiU7</w:t>
      </w:r>
    </w:p>
    <w:p w14:paraId="6BA9C37F" w14:textId="086D28C6" w:rsidR="00552851" w:rsidRPr="00A27E45"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eastAsia="Calibri" w:hAnsi="Times New Roman"/>
          <w:i/>
          <w:sz w:val="20"/>
          <w:szCs w:val="22"/>
        </w:rPr>
      </w:pPr>
      <w:r>
        <w:rPr>
          <w:rFonts w:ascii="Times New Roman" w:eastAsia="Calibri" w:hAnsi="Times New Roman"/>
          <w:iCs/>
          <w:sz w:val="20"/>
          <w:szCs w:val="22"/>
        </w:rPr>
        <w:t xml:space="preserve">Skrivelsen är slutbehandlad. </w:t>
      </w:r>
    </w:p>
    <w:p w14:paraId="6ABDBED1"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eastAsia="Calibri" w:hAnsi="Times New Roman"/>
          <w:i/>
          <w:sz w:val="20"/>
          <w:szCs w:val="22"/>
        </w:rPr>
      </w:pPr>
    </w:p>
    <w:p w14:paraId="0C4E567C" w14:textId="77777777" w:rsidR="00552851" w:rsidRPr="00133919" w:rsidRDefault="00552851" w:rsidP="00552851">
      <w:pPr>
        <w:pStyle w:val="Brdtext"/>
        <w:rPr>
          <w:rFonts w:eastAsia="Calibri"/>
          <w:iCs/>
          <w:szCs w:val="22"/>
        </w:rPr>
      </w:pPr>
      <w:r w:rsidRPr="00182FB2">
        <w:rPr>
          <w:rFonts w:eastAsia="Calibri"/>
          <w:iCs/>
          <w:szCs w:val="22"/>
        </w:rPr>
        <w:t xml:space="preserve">Den </w:t>
      </w:r>
      <w:r>
        <w:rPr>
          <w:rFonts w:eastAsia="Calibri"/>
          <w:iCs/>
          <w:szCs w:val="22"/>
        </w:rPr>
        <w:t>16</w:t>
      </w:r>
      <w:r w:rsidRPr="00182FB2">
        <w:rPr>
          <w:rFonts w:eastAsia="Calibri"/>
          <w:iCs/>
          <w:szCs w:val="22"/>
        </w:rPr>
        <w:t xml:space="preserve"> februari 2023 beslutade regeringen att skriva av ärendet</w:t>
      </w:r>
      <w:r>
        <w:rPr>
          <w:rFonts w:eastAsia="Calibri"/>
          <w:iCs/>
          <w:szCs w:val="22"/>
        </w:rPr>
        <w:t>.</w:t>
      </w:r>
    </w:p>
    <w:p w14:paraId="41FA0231" w14:textId="22E25BCD" w:rsidR="00552851" w:rsidRPr="0034735C" w:rsidRDefault="008C5C3D" w:rsidP="0034735C">
      <w:pPr>
        <w:pStyle w:val="Rubrik5utannumrering"/>
      </w:pPr>
      <w:r>
        <w:t>66</w:t>
      </w:r>
      <w:r w:rsidR="00552851" w:rsidRPr="0034735C">
        <w:t>. Rskr. 2022/23:49</w:t>
      </w:r>
    </w:p>
    <w:p w14:paraId="2F32D7C9" w14:textId="77777777" w:rsidR="00552851" w:rsidRPr="00A27E45"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En särskild straffbestämmelse för otillåten fartygsåtervinning</w:t>
      </w:r>
    </w:p>
    <w:p w14:paraId="4C8D0685" w14:textId="77777777" w:rsidR="00552851" w:rsidRPr="00A27E45"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27E45">
        <w:rPr>
          <w:rFonts w:ascii="Times New Roman" w:hAnsi="Times New Roman"/>
          <w:sz w:val="20"/>
        </w:rPr>
        <w:t>Prop. 202</w:t>
      </w:r>
      <w:r>
        <w:rPr>
          <w:rFonts w:ascii="Times New Roman" w:hAnsi="Times New Roman"/>
          <w:sz w:val="20"/>
        </w:rPr>
        <w:t>2</w:t>
      </w:r>
      <w:r w:rsidRPr="00A27E45">
        <w:rPr>
          <w:rFonts w:ascii="Times New Roman" w:hAnsi="Times New Roman"/>
          <w:sz w:val="20"/>
        </w:rPr>
        <w:t>/2</w:t>
      </w:r>
      <w:r>
        <w:rPr>
          <w:rFonts w:ascii="Times New Roman" w:hAnsi="Times New Roman"/>
          <w:sz w:val="20"/>
        </w:rPr>
        <w:t>3</w:t>
      </w:r>
      <w:r w:rsidRPr="00A27E45">
        <w:rPr>
          <w:rFonts w:ascii="Times New Roman" w:hAnsi="Times New Roman"/>
          <w:sz w:val="20"/>
        </w:rPr>
        <w:t>:</w:t>
      </w:r>
      <w:r>
        <w:rPr>
          <w:rFonts w:ascii="Times New Roman" w:hAnsi="Times New Roman"/>
          <w:sz w:val="20"/>
        </w:rPr>
        <w:t>4</w:t>
      </w:r>
      <w:r w:rsidRPr="00A27E45">
        <w:rPr>
          <w:rFonts w:ascii="Times New Roman" w:hAnsi="Times New Roman"/>
          <w:sz w:val="20"/>
        </w:rPr>
        <w:t>, bet. 202</w:t>
      </w:r>
      <w:r>
        <w:rPr>
          <w:rFonts w:ascii="Times New Roman" w:hAnsi="Times New Roman"/>
          <w:sz w:val="20"/>
        </w:rPr>
        <w:t>2</w:t>
      </w:r>
      <w:r w:rsidRPr="00A27E45">
        <w:rPr>
          <w:rFonts w:ascii="Times New Roman" w:hAnsi="Times New Roman"/>
          <w:sz w:val="20"/>
        </w:rPr>
        <w:t>/2</w:t>
      </w:r>
      <w:r>
        <w:rPr>
          <w:rFonts w:ascii="Times New Roman" w:hAnsi="Times New Roman"/>
          <w:sz w:val="20"/>
        </w:rPr>
        <w:t>3</w:t>
      </w:r>
      <w:r w:rsidRPr="00A27E45">
        <w:rPr>
          <w:rFonts w:ascii="Times New Roman" w:hAnsi="Times New Roman"/>
          <w:sz w:val="20"/>
        </w:rPr>
        <w:t>:MJU</w:t>
      </w:r>
      <w:r>
        <w:rPr>
          <w:rFonts w:ascii="Times New Roman" w:hAnsi="Times New Roman"/>
          <w:sz w:val="20"/>
        </w:rPr>
        <w:t>3</w:t>
      </w:r>
    </w:p>
    <w:p w14:paraId="5940079D" w14:textId="5D75604F"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Skrivelsen är slutbehandlad</w:t>
      </w:r>
      <w:r>
        <w:rPr>
          <w:rFonts w:ascii="Times New Roman" w:hAnsi="Times New Roman"/>
          <w:sz w:val="20"/>
        </w:rPr>
        <w:t>.</w:t>
      </w:r>
      <w:r w:rsidR="00C1226A">
        <w:rPr>
          <w:rFonts w:ascii="Times New Roman" w:hAnsi="Times New Roman"/>
          <w:sz w:val="20"/>
        </w:rPr>
        <w:t xml:space="preserve"> </w:t>
      </w:r>
    </w:p>
    <w:p w14:paraId="0870F013"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B6BACD" w14:textId="77777777" w:rsidR="00552851" w:rsidRPr="00985F9A" w:rsidRDefault="00552851" w:rsidP="00552851">
      <w:pPr>
        <w:pStyle w:val="Brdtext"/>
      </w:pPr>
      <w:r w:rsidRPr="00985F9A">
        <w:t xml:space="preserve">Den </w:t>
      </w:r>
      <w:r>
        <w:t>15 december</w:t>
      </w:r>
      <w:r w:rsidRPr="00985F9A">
        <w:t xml:space="preserve"> 2022 utfärdade regeringen de</w:t>
      </w:r>
      <w:r>
        <w:t>n</w:t>
      </w:r>
      <w:r w:rsidRPr="00985F9A">
        <w:t xml:space="preserve"> lag riksdagen antagit (SFS</w:t>
      </w:r>
      <w:r>
        <w:t> 1799</w:t>
      </w:r>
      <w:r w:rsidRPr="00985F9A">
        <w:t>)</w:t>
      </w:r>
      <w:r>
        <w:t>.</w:t>
      </w:r>
    </w:p>
    <w:p w14:paraId="502949A0" w14:textId="283EFDC6" w:rsidR="00552851" w:rsidRPr="00A27E45" w:rsidRDefault="008C5C3D" w:rsidP="00552851">
      <w:pPr>
        <w:pStyle w:val="Rubrik5utannumrering"/>
      </w:pPr>
      <w:r>
        <w:t>67</w:t>
      </w:r>
      <w:r w:rsidR="00552851" w:rsidRPr="00A27E45">
        <w:t>. Rskr. 202</w:t>
      </w:r>
      <w:r w:rsidR="00552851">
        <w:t>2</w:t>
      </w:r>
      <w:r w:rsidR="00552851" w:rsidRPr="00A27E45">
        <w:t>/2</w:t>
      </w:r>
      <w:r w:rsidR="00552851">
        <w:t>3</w:t>
      </w:r>
      <w:r w:rsidR="00552851" w:rsidRPr="00A27E45">
        <w:t>:</w:t>
      </w:r>
      <w:r w:rsidR="00552851">
        <w:t>72</w:t>
      </w:r>
    </w:p>
    <w:p w14:paraId="5AFA6267" w14:textId="77777777" w:rsidR="00552851" w:rsidRPr="00704B9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A3F0E">
        <w:rPr>
          <w:rFonts w:ascii="Times New Roman" w:hAnsi="Times New Roman"/>
          <w:sz w:val="20"/>
        </w:rPr>
        <w:t>Utgiftsområde 17 Kultur, medier, trossamfund och fritid</w:t>
      </w:r>
    </w:p>
    <w:p w14:paraId="529DFD1B" w14:textId="77777777"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Prop. 2022/23:1, bet. 2022/23:KrU1</w:t>
      </w:r>
    </w:p>
    <w:p w14:paraId="1203E009" w14:textId="24BB5C2A"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Skrivelsen är slutbehandlad.</w:t>
      </w:r>
      <w:r w:rsidR="00C1226A">
        <w:rPr>
          <w:rFonts w:ascii="Times New Roman" w:hAnsi="Times New Roman"/>
          <w:sz w:val="20"/>
        </w:rPr>
        <w:t xml:space="preserve"> </w:t>
      </w:r>
    </w:p>
    <w:p w14:paraId="39B669F9"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60C51D8" w14:textId="77777777" w:rsidR="00552851" w:rsidRPr="00EB10CE" w:rsidRDefault="00552851" w:rsidP="00552851">
      <w:pPr>
        <w:pStyle w:val="Brdtextmedindrag"/>
        <w:ind w:firstLine="0"/>
      </w:pPr>
      <w:r w:rsidRPr="00EB10CE">
        <w:t>Punkt 1 om</w:t>
      </w:r>
      <w:r w:rsidRPr="00EB10CE">
        <w:rPr>
          <w:i/>
          <w:iCs/>
        </w:rPr>
        <w:t xml:space="preserve"> </w:t>
      </w:r>
      <w:r>
        <w:rPr>
          <w:i/>
          <w:iCs/>
        </w:rPr>
        <w:t>s</w:t>
      </w:r>
      <w:r w:rsidRPr="00EB10CE">
        <w:rPr>
          <w:i/>
          <w:iCs/>
        </w:rPr>
        <w:t>tatens budget inom utgiftsområde 17, a) Anslagen för 2022</w:t>
      </w:r>
      <w:r w:rsidRPr="00EB10CE">
        <w:t>: Den 22 december 2022 beslutade regeringen regleringsbrev för budgetåret 2022 avseende Naturvårdsverket. Punkten är slutbehandlad</w:t>
      </w:r>
      <w:r>
        <w:t>.</w:t>
      </w:r>
    </w:p>
    <w:p w14:paraId="41ACA3E2" w14:textId="18F67CDA" w:rsidR="00552851" w:rsidRPr="00EB10CE" w:rsidRDefault="008C5C3D" w:rsidP="00552851">
      <w:pPr>
        <w:pStyle w:val="Rubrik5utannumrering"/>
      </w:pPr>
      <w:r>
        <w:t>68</w:t>
      </w:r>
      <w:r w:rsidR="00552851" w:rsidRPr="00EB10CE">
        <w:t>. Rskr. 2022/23:77</w:t>
      </w:r>
    </w:p>
    <w:p w14:paraId="1717FBD5"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 xml:space="preserve">Utgiftsområde 18 Samhällsplanering, bostadsförsörjning och byggande samt konsumentpolitik </w:t>
      </w:r>
    </w:p>
    <w:p w14:paraId="0E24CEFB" w14:textId="77777777"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Prop. 2022/23:1, bet. 2022/23:CU1</w:t>
      </w:r>
    </w:p>
    <w:p w14:paraId="35253A4B" w14:textId="4931B591"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Skrivelsen är slutbehandlad.</w:t>
      </w:r>
      <w:r w:rsidR="00C1226A">
        <w:rPr>
          <w:rFonts w:ascii="Times New Roman" w:hAnsi="Times New Roman"/>
          <w:sz w:val="20"/>
        </w:rPr>
        <w:t xml:space="preserve"> </w:t>
      </w:r>
    </w:p>
    <w:p w14:paraId="703A112E"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EB20BEA" w14:textId="5E73CDE2"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 xml:space="preserve">Punkt 1 om </w:t>
      </w:r>
      <w:r>
        <w:rPr>
          <w:rFonts w:ascii="Times New Roman" w:hAnsi="Times New Roman"/>
          <w:i/>
          <w:iCs/>
          <w:sz w:val="20"/>
        </w:rPr>
        <w:t>s</w:t>
      </w:r>
      <w:r w:rsidRPr="00EB10CE">
        <w:rPr>
          <w:rFonts w:ascii="Times New Roman" w:hAnsi="Times New Roman"/>
          <w:i/>
          <w:iCs/>
          <w:sz w:val="20"/>
        </w:rPr>
        <w:t>tatens budget inom utgiftsområde 18</w:t>
      </w:r>
      <w:r w:rsidRPr="00EB10CE">
        <w:rPr>
          <w:rFonts w:ascii="Times New Roman" w:hAnsi="Times New Roman"/>
          <w:sz w:val="20"/>
        </w:rPr>
        <w:t xml:space="preserve">, </w:t>
      </w:r>
      <w:r w:rsidRPr="00EB10CE">
        <w:rPr>
          <w:rFonts w:ascii="Times New Roman" w:hAnsi="Times New Roman"/>
          <w:i/>
          <w:iCs/>
          <w:sz w:val="20"/>
        </w:rPr>
        <w:t>a) Anslagen för 2023</w:t>
      </w:r>
      <w:r w:rsidRPr="00EB10CE">
        <w:rPr>
          <w:rFonts w:ascii="Times New Roman" w:hAnsi="Times New Roman"/>
          <w:sz w:val="20"/>
        </w:rPr>
        <w:t>: Den 22 december 2022 beslutade regeringen regleringsbrev för budgetåret 2023 avseende Statens geotekniska institut. Punkten är slutbehandlad.</w:t>
      </w:r>
    </w:p>
    <w:p w14:paraId="1E7E46FE" w14:textId="0DE08A1B" w:rsidR="00083BE0" w:rsidRPr="00A73364" w:rsidRDefault="00083BE0" w:rsidP="00083BE0">
      <w:pPr>
        <w:pStyle w:val="Rubrik5utannumrering"/>
        <w:rPr>
          <w:rFonts w:eastAsia="Calibri"/>
        </w:rPr>
      </w:pPr>
      <w:r>
        <w:t>6</w:t>
      </w:r>
      <w:r w:rsidR="008C5C3D">
        <w:t>9</w:t>
      </w:r>
      <w:r w:rsidRPr="00A73364">
        <w:t>. Rskr. 20</w:t>
      </w:r>
      <w:r>
        <w:t>22</w:t>
      </w:r>
      <w:r w:rsidRPr="00A73364">
        <w:t>/</w:t>
      </w:r>
      <w:r>
        <w:t>23</w:t>
      </w:r>
      <w:r w:rsidRPr="00A73364">
        <w:t>:</w:t>
      </w:r>
      <w:r w:rsidRPr="0025100C">
        <w:t>78</w:t>
      </w:r>
    </w:p>
    <w:p w14:paraId="6D76302C" w14:textId="77777777" w:rsidR="00083BE0" w:rsidRDefault="00083BE0" w:rsidP="00083BE0">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E80F5E">
        <w:rPr>
          <w:rFonts w:ascii="Times New Roman" w:hAnsi="Times New Roman"/>
          <w:iCs/>
          <w:sz w:val="20"/>
        </w:rPr>
        <w:t>Utgiftsområde 21 Energi</w:t>
      </w:r>
    </w:p>
    <w:p w14:paraId="6A230723" w14:textId="77777777" w:rsidR="00083BE0" w:rsidRDefault="00083BE0" w:rsidP="00083BE0">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Prop. 2022/23:1, bet. 2022/23:NU3</w:t>
      </w:r>
    </w:p>
    <w:p w14:paraId="5CD5ACFE" w14:textId="4AF30BDE" w:rsidR="00083BE0" w:rsidRDefault="00083BE0" w:rsidP="00083BE0">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Skrivelsen är slutbehandlad</w:t>
      </w:r>
      <w:r w:rsidRPr="00526EAF">
        <w:rPr>
          <w:rFonts w:ascii="Times New Roman" w:hAnsi="Times New Roman"/>
          <w:iCs/>
          <w:sz w:val="20"/>
        </w:rPr>
        <w:t>.</w:t>
      </w:r>
      <w:r w:rsidRPr="00083BE0">
        <w:rPr>
          <w:rFonts w:ascii="Times New Roman" w:hAnsi="Times New Roman"/>
          <w:b/>
          <w:bCs/>
          <w:iCs/>
          <w:sz w:val="20"/>
        </w:rPr>
        <w:t xml:space="preserve"> </w:t>
      </w:r>
    </w:p>
    <w:p w14:paraId="0C5A7FF7" w14:textId="77777777" w:rsidR="00083BE0" w:rsidRDefault="00083BE0" w:rsidP="00083BE0">
      <w:pPr>
        <w:tabs>
          <w:tab w:val="left" w:pos="2268"/>
        </w:tabs>
        <w:overflowPunct w:val="0"/>
        <w:autoSpaceDE w:val="0"/>
        <w:autoSpaceDN w:val="0"/>
        <w:adjustRightInd w:val="0"/>
        <w:spacing w:after="0" w:line="240" w:lineRule="auto"/>
        <w:textAlignment w:val="baseline"/>
        <w:rPr>
          <w:rFonts w:ascii="Times New Roman" w:hAnsi="Times New Roman"/>
          <w:iCs/>
          <w:sz w:val="20"/>
        </w:rPr>
      </w:pPr>
    </w:p>
    <w:p w14:paraId="06EBEB98" w14:textId="3D169E86" w:rsidR="00083BE0" w:rsidRPr="00514ADC" w:rsidRDefault="00083BE0" w:rsidP="00083BE0">
      <w:pPr>
        <w:pStyle w:val="Brdtext"/>
      </w:pPr>
      <w:r w:rsidRPr="000D227D">
        <w:t>Om</w:t>
      </w:r>
      <w:r>
        <w:rPr>
          <w:i/>
        </w:rPr>
        <w:t xml:space="preserve"> s</w:t>
      </w:r>
      <w:r w:rsidRPr="0025100C">
        <w:rPr>
          <w:i/>
        </w:rPr>
        <w:t>tatens budget inom utgiftsområde 21 Energi</w:t>
      </w:r>
      <w:r>
        <w:t>,</w:t>
      </w:r>
      <w:r w:rsidRPr="00514ADC">
        <w:t xml:space="preserve"> </w:t>
      </w:r>
      <w:r w:rsidRPr="0025100C">
        <w:rPr>
          <w:i/>
        </w:rPr>
        <w:t xml:space="preserve">a) </w:t>
      </w:r>
      <w:r>
        <w:rPr>
          <w:i/>
        </w:rPr>
        <w:t>A</w:t>
      </w:r>
      <w:r w:rsidRPr="0025100C">
        <w:rPr>
          <w:i/>
        </w:rPr>
        <w:t>nslagen för 2023</w:t>
      </w:r>
      <w:r w:rsidRPr="00514ADC">
        <w:t xml:space="preserve">: Den </w:t>
      </w:r>
      <w:r>
        <w:t>21</w:t>
      </w:r>
      <w:r w:rsidRPr="00514ADC">
        <w:t xml:space="preserve"> december 202</w:t>
      </w:r>
      <w:r>
        <w:t>2</w:t>
      </w:r>
      <w:r w:rsidRPr="00514ADC">
        <w:t xml:space="preserve"> beslutade regeringen regleringsbrev för 202</w:t>
      </w:r>
      <w:r>
        <w:t>3</w:t>
      </w:r>
      <w:r w:rsidRPr="00514ADC">
        <w:t xml:space="preserve"> avseende Affärsverket svenska kraftnät, Elsäkerhetsverket, Energimarknadsinspektionen och Statens energimyn</w:t>
      </w:r>
      <w:r w:rsidR="00332429">
        <w:softHyphen/>
      </w:r>
      <w:r w:rsidRPr="00514ADC">
        <w:t>dig</w:t>
      </w:r>
      <w:r w:rsidR="00332429">
        <w:softHyphen/>
      </w:r>
      <w:r w:rsidRPr="00514ADC">
        <w:t>het inom</w:t>
      </w:r>
      <w:r>
        <w:t xml:space="preserve"> </w:t>
      </w:r>
      <w:r w:rsidRPr="00514ADC">
        <w:t>utgiftsområde 21 Energi.</w:t>
      </w:r>
      <w:r>
        <w:t xml:space="preserve"> Punkten är slutbehandlad.</w:t>
      </w:r>
    </w:p>
    <w:p w14:paraId="23B9D6ED" w14:textId="0AA668C5" w:rsidR="00083BE0" w:rsidRPr="00514ADC" w:rsidRDefault="00083BE0" w:rsidP="00083BE0">
      <w:pPr>
        <w:pStyle w:val="Brdtextmedindrag"/>
      </w:pPr>
      <w:bookmarkStart w:id="411" w:name="_Hlk123736670"/>
      <w:r w:rsidRPr="000D227D">
        <w:t>Om</w:t>
      </w:r>
      <w:r>
        <w:rPr>
          <w:i/>
        </w:rPr>
        <w:t xml:space="preserve"> s</w:t>
      </w:r>
      <w:r w:rsidRPr="0025100C">
        <w:rPr>
          <w:i/>
        </w:rPr>
        <w:t>tatens budget inom utgiftsområde 21 Energi</w:t>
      </w:r>
      <w:r>
        <w:t>,</w:t>
      </w:r>
      <w:r w:rsidRPr="00514ADC">
        <w:t xml:space="preserve"> </w:t>
      </w:r>
      <w:r w:rsidRPr="000D227D">
        <w:rPr>
          <w:i/>
        </w:rPr>
        <w:t>b) Bemyndiganden om ekonomiska åtaganden</w:t>
      </w:r>
      <w:r w:rsidRPr="00514ADC">
        <w:rPr>
          <w:iCs/>
        </w:rPr>
        <w:t xml:space="preserve">: Den </w:t>
      </w:r>
      <w:r>
        <w:rPr>
          <w:iCs/>
        </w:rPr>
        <w:t>21 </w:t>
      </w:r>
      <w:r w:rsidRPr="00514ADC">
        <w:rPr>
          <w:iCs/>
        </w:rPr>
        <w:t>december 202</w:t>
      </w:r>
      <w:r>
        <w:rPr>
          <w:iCs/>
        </w:rPr>
        <w:t>2</w:t>
      </w:r>
      <w:r w:rsidRPr="00514ADC">
        <w:rPr>
          <w:iCs/>
        </w:rPr>
        <w:t xml:space="preserve"> beslutade regeringen regleringsbrev för 202</w:t>
      </w:r>
      <w:r>
        <w:rPr>
          <w:iCs/>
        </w:rPr>
        <w:t>3</w:t>
      </w:r>
      <w:r w:rsidRPr="00514ADC">
        <w:rPr>
          <w:iCs/>
        </w:rPr>
        <w:t xml:space="preserve"> avseende Affärsverket svenska kraftnät och Statens energimyndighet inom utgiftsområde 21 Energi.</w:t>
      </w:r>
      <w:r>
        <w:rPr>
          <w:iCs/>
        </w:rPr>
        <w:t xml:space="preserve"> Punkten är slutbehandlad.</w:t>
      </w:r>
    </w:p>
    <w:bookmarkEnd w:id="411"/>
    <w:p w14:paraId="2B76F81F" w14:textId="32D33704" w:rsidR="00083BE0" w:rsidRPr="00514ADC" w:rsidRDefault="00083BE0" w:rsidP="00083BE0">
      <w:pPr>
        <w:pStyle w:val="Brdtextmedindrag"/>
      </w:pPr>
      <w:r w:rsidRPr="000D227D">
        <w:t>Om</w:t>
      </w:r>
      <w:r>
        <w:rPr>
          <w:i/>
        </w:rPr>
        <w:t xml:space="preserve"> s</w:t>
      </w:r>
      <w:r w:rsidRPr="0025100C">
        <w:rPr>
          <w:i/>
        </w:rPr>
        <w:t>tatens budget inom utgiftsområde 21 Energi</w:t>
      </w:r>
      <w:r>
        <w:t>,</w:t>
      </w:r>
      <w:r w:rsidRPr="00514ADC">
        <w:t xml:space="preserve"> </w:t>
      </w:r>
      <w:r w:rsidRPr="0025100C">
        <w:rPr>
          <w:i/>
        </w:rPr>
        <w:t>c) Godkännande av investeringsplan för Affärsverket svenska kraftnät</w:t>
      </w:r>
      <w:r w:rsidRPr="00514ADC">
        <w:rPr>
          <w:iCs/>
        </w:rPr>
        <w:t xml:space="preserve">: Den </w:t>
      </w:r>
      <w:r>
        <w:rPr>
          <w:iCs/>
        </w:rPr>
        <w:t>21</w:t>
      </w:r>
      <w:r w:rsidRPr="00514ADC">
        <w:rPr>
          <w:iCs/>
        </w:rPr>
        <w:t xml:space="preserve"> december 202</w:t>
      </w:r>
      <w:r>
        <w:rPr>
          <w:iCs/>
        </w:rPr>
        <w:t>2</w:t>
      </w:r>
      <w:r w:rsidRPr="00514ADC">
        <w:rPr>
          <w:iCs/>
        </w:rPr>
        <w:t xml:space="preserve"> beslutade regeringen regleringsbrev för 202</w:t>
      </w:r>
      <w:r>
        <w:rPr>
          <w:iCs/>
        </w:rPr>
        <w:t>3</w:t>
      </w:r>
      <w:r w:rsidRPr="00514ADC">
        <w:rPr>
          <w:iCs/>
        </w:rPr>
        <w:t xml:space="preserve"> avseende Affärsverket svenska kraftnät inom utgiftsområde 21 Energi.</w:t>
      </w:r>
      <w:r>
        <w:rPr>
          <w:iCs/>
        </w:rPr>
        <w:t xml:space="preserve"> Punkten är slutbehandlad.</w:t>
      </w:r>
    </w:p>
    <w:p w14:paraId="0E1995AE" w14:textId="32A0C1DE" w:rsidR="00083BE0" w:rsidRPr="00514ADC" w:rsidRDefault="00083BE0" w:rsidP="00083BE0">
      <w:pPr>
        <w:pStyle w:val="Brdtextmedindrag"/>
        <w:rPr>
          <w:iCs/>
        </w:rPr>
      </w:pPr>
      <w:r w:rsidRPr="000D227D">
        <w:t>Om</w:t>
      </w:r>
      <w:r>
        <w:rPr>
          <w:i/>
        </w:rPr>
        <w:t xml:space="preserve"> s</w:t>
      </w:r>
      <w:r w:rsidRPr="0025100C">
        <w:rPr>
          <w:i/>
        </w:rPr>
        <w:t>tatens budget inom utgiftsområde 21 Energi</w:t>
      </w:r>
      <w:r>
        <w:t>,</w:t>
      </w:r>
      <w:r w:rsidRPr="00514ADC">
        <w:t xml:space="preserve"> </w:t>
      </w:r>
      <w:r w:rsidRPr="0025100C">
        <w:rPr>
          <w:i/>
        </w:rPr>
        <w:t xml:space="preserve">d) Finansiella befogenheter för Affärsverket </w:t>
      </w:r>
      <w:r>
        <w:rPr>
          <w:i/>
          <w:iCs/>
        </w:rPr>
        <w:t>s</w:t>
      </w:r>
      <w:r w:rsidRPr="0025100C">
        <w:rPr>
          <w:i/>
        </w:rPr>
        <w:t>venska</w:t>
      </w:r>
      <w:r w:rsidRPr="0025100C">
        <w:rPr>
          <w:i/>
          <w:iCs/>
        </w:rPr>
        <w:t xml:space="preserve"> </w:t>
      </w:r>
      <w:r w:rsidRPr="0025100C">
        <w:rPr>
          <w:i/>
        </w:rPr>
        <w:t>kraftnät</w:t>
      </w:r>
      <w:r w:rsidRPr="00514ADC">
        <w:rPr>
          <w:iCs/>
        </w:rPr>
        <w:t xml:space="preserve">: Den </w:t>
      </w:r>
      <w:r>
        <w:rPr>
          <w:iCs/>
        </w:rPr>
        <w:t>21 </w:t>
      </w:r>
      <w:r w:rsidRPr="00514ADC">
        <w:rPr>
          <w:iCs/>
        </w:rPr>
        <w:t>december 202</w:t>
      </w:r>
      <w:r>
        <w:rPr>
          <w:iCs/>
        </w:rPr>
        <w:t>2</w:t>
      </w:r>
      <w:r w:rsidRPr="00514ADC">
        <w:rPr>
          <w:iCs/>
        </w:rPr>
        <w:t xml:space="preserve"> beslutade regeringen regleringsbrev för </w:t>
      </w:r>
      <w:r w:rsidRPr="00514ADC">
        <w:t>202</w:t>
      </w:r>
      <w:r>
        <w:t>3</w:t>
      </w:r>
      <w:r w:rsidRPr="00514ADC">
        <w:t xml:space="preserve"> avseende Affärsverket svenska kraftnät inom utgiftsområde 21</w:t>
      </w:r>
      <w:r>
        <w:rPr>
          <w:iCs/>
        </w:rPr>
        <w:t> </w:t>
      </w:r>
      <w:r w:rsidRPr="00514ADC">
        <w:t>Energi.</w:t>
      </w:r>
      <w:r>
        <w:t xml:space="preserve"> Punkten är slutbehandlad.</w:t>
      </w:r>
    </w:p>
    <w:p w14:paraId="068FF494" w14:textId="1EC58F20" w:rsidR="00083BE0" w:rsidRPr="00BE047E" w:rsidRDefault="00083BE0" w:rsidP="00083BE0">
      <w:pPr>
        <w:pStyle w:val="Brdtextmedindrag"/>
        <w:rPr>
          <w:iCs/>
        </w:rPr>
      </w:pPr>
      <w:r w:rsidRPr="000D227D">
        <w:t>Om</w:t>
      </w:r>
      <w:r>
        <w:rPr>
          <w:i/>
        </w:rPr>
        <w:t xml:space="preserve"> s</w:t>
      </w:r>
      <w:r w:rsidRPr="0025100C">
        <w:rPr>
          <w:i/>
        </w:rPr>
        <w:t>tatens budget inom utgiftsområde 21 Energi</w:t>
      </w:r>
      <w:r>
        <w:t>,</w:t>
      </w:r>
      <w:r w:rsidRPr="00514ADC">
        <w:t xml:space="preserve"> </w:t>
      </w:r>
      <w:r w:rsidRPr="0025100C">
        <w:rPr>
          <w:i/>
        </w:rPr>
        <w:t>e) Avgiftsuttag för elberedskapsavgiften</w:t>
      </w:r>
      <w:r w:rsidRPr="00514ADC">
        <w:t xml:space="preserve">: Den </w:t>
      </w:r>
      <w:r>
        <w:t>21 </w:t>
      </w:r>
      <w:r w:rsidRPr="00514ADC">
        <w:t>december 202</w:t>
      </w:r>
      <w:r>
        <w:rPr>
          <w:iCs/>
        </w:rPr>
        <w:t>2</w:t>
      </w:r>
      <w:r w:rsidRPr="00514ADC">
        <w:rPr>
          <w:iCs/>
        </w:rPr>
        <w:t xml:space="preserve"> beslutade regeringen regleringsbrev för 202</w:t>
      </w:r>
      <w:r>
        <w:rPr>
          <w:iCs/>
        </w:rPr>
        <w:t>3</w:t>
      </w:r>
      <w:r w:rsidRPr="00514ADC">
        <w:rPr>
          <w:iCs/>
        </w:rPr>
        <w:t xml:space="preserve"> avseende </w:t>
      </w:r>
      <w:r w:rsidRPr="00514ADC">
        <w:t>Affärsverket svenska kraftnät inom utgiftsområde 21 Energi.</w:t>
      </w:r>
      <w:r>
        <w:t xml:space="preserve"> Punkten är slutbehandlad.</w:t>
      </w:r>
    </w:p>
    <w:p w14:paraId="0F801A1B" w14:textId="7BBC3603" w:rsidR="00552851" w:rsidRPr="00A27E45" w:rsidRDefault="008C5C3D" w:rsidP="00552851">
      <w:pPr>
        <w:pStyle w:val="Rubrik5utannumrering"/>
      </w:pPr>
      <w:r>
        <w:t>70</w:t>
      </w:r>
      <w:r w:rsidR="00552851" w:rsidRPr="00A27E45">
        <w:t>. Rskr. 202</w:t>
      </w:r>
      <w:r w:rsidR="00552851">
        <w:t>2</w:t>
      </w:r>
      <w:r w:rsidR="00552851" w:rsidRPr="00A27E45">
        <w:t>/2</w:t>
      </w:r>
      <w:r w:rsidR="00552851">
        <w:t>3</w:t>
      </w:r>
      <w:r w:rsidR="00552851" w:rsidRPr="00A27E45">
        <w:t>:</w:t>
      </w:r>
      <w:r w:rsidR="00552851">
        <w:t>81</w:t>
      </w:r>
    </w:p>
    <w:p w14:paraId="4076284B" w14:textId="77777777" w:rsidR="00552851" w:rsidRPr="00704B9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1F39FF">
        <w:rPr>
          <w:rFonts w:ascii="Times New Roman" w:hAnsi="Times New Roman"/>
          <w:sz w:val="20"/>
        </w:rPr>
        <w:t>Utgiftsområde 6 Försvar och samhällets krisberedskap</w:t>
      </w:r>
    </w:p>
    <w:p w14:paraId="0FF49EB7" w14:textId="77777777"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B91">
        <w:rPr>
          <w:rFonts w:ascii="Times New Roman" w:hAnsi="Times New Roman"/>
          <w:sz w:val="20"/>
        </w:rPr>
        <w:t xml:space="preserve">Prop. </w:t>
      </w:r>
      <w:r w:rsidRPr="00A27E45">
        <w:rPr>
          <w:rFonts w:ascii="Times New Roman" w:hAnsi="Times New Roman"/>
          <w:sz w:val="20"/>
        </w:rPr>
        <w:t>202</w:t>
      </w:r>
      <w:r>
        <w:rPr>
          <w:rFonts w:ascii="Times New Roman" w:hAnsi="Times New Roman"/>
          <w:sz w:val="20"/>
        </w:rPr>
        <w:t>2</w:t>
      </w:r>
      <w:r w:rsidRPr="00A27E45">
        <w:rPr>
          <w:rFonts w:ascii="Times New Roman" w:hAnsi="Times New Roman"/>
          <w:sz w:val="20"/>
        </w:rPr>
        <w:t>/</w:t>
      </w:r>
      <w:r w:rsidRPr="00EB10CE">
        <w:rPr>
          <w:rFonts w:ascii="Times New Roman" w:hAnsi="Times New Roman"/>
          <w:sz w:val="20"/>
        </w:rPr>
        <w:t>23:1, bet. 2022/23:FöU1</w:t>
      </w:r>
    </w:p>
    <w:p w14:paraId="36798150" w14:textId="47E77483"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B10CE">
        <w:rPr>
          <w:rFonts w:ascii="Times New Roman" w:hAnsi="Times New Roman"/>
          <w:sz w:val="20"/>
        </w:rPr>
        <w:t>Skrivelsen är slutbehandlad.</w:t>
      </w:r>
      <w:r w:rsidR="00C1226A">
        <w:rPr>
          <w:rFonts w:ascii="Times New Roman" w:hAnsi="Times New Roman"/>
          <w:sz w:val="20"/>
        </w:rPr>
        <w:t xml:space="preserve"> </w:t>
      </w:r>
    </w:p>
    <w:p w14:paraId="6E62A1B1" w14:textId="77777777" w:rsidR="00552851" w:rsidRPr="00EB10CE"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8E1F604" w14:textId="2A2684F2"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B10CE">
        <w:rPr>
          <w:rFonts w:ascii="Times New Roman" w:hAnsi="Times New Roman"/>
          <w:sz w:val="20"/>
        </w:rPr>
        <w:t>Punkt 2 om</w:t>
      </w:r>
      <w:r w:rsidRPr="00EB10CE">
        <w:rPr>
          <w:rFonts w:ascii="Times New Roman" w:hAnsi="Times New Roman"/>
          <w:i/>
          <w:iCs/>
          <w:sz w:val="20"/>
        </w:rPr>
        <w:t xml:space="preserve"> </w:t>
      </w:r>
      <w:r>
        <w:rPr>
          <w:rFonts w:ascii="Times New Roman" w:hAnsi="Times New Roman"/>
          <w:i/>
          <w:iCs/>
          <w:sz w:val="20"/>
        </w:rPr>
        <w:t>s</w:t>
      </w:r>
      <w:r w:rsidRPr="00EB10CE">
        <w:rPr>
          <w:rFonts w:ascii="Times New Roman" w:hAnsi="Times New Roman"/>
          <w:i/>
          <w:iCs/>
          <w:sz w:val="20"/>
        </w:rPr>
        <w:t xml:space="preserve">tatens budget inom utgiftsområde 6 </w:t>
      </w:r>
    </w:p>
    <w:p w14:paraId="6FA7D4E3" w14:textId="77777777" w:rsidR="00552851" w:rsidRPr="00EB10CE" w:rsidRDefault="00552851" w:rsidP="00552851">
      <w:pPr>
        <w:pStyle w:val="Brdtextmedindrag"/>
      </w:pPr>
      <w:r w:rsidRPr="00EB10CE">
        <w:rPr>
          <w:i/>
        </w:rPr>
        <w:t>a) Anslagen för 2023</w:t>
      </w:r>
      <w:r w:rsidRPr="00EB10CE">
        <w:t xml:space="preserve">: Den 22 december 2022 beslutade regeringen regleringsbrev för budgetåret 2023 avseende Strålsäkerhetsmyndigheten. Punkten är slutbehandlad. </w:t>
      </w:r>
    </w:p>
    <w:p w14:paraId="149EF5B7" w14:textId="58CF22B2" w:rsidR="00552851" w:rsidRDefault="00552851" w:rsidP="00552851">
      <w:pPr>
        <w:pStyle w:val="Brdtextmedindrag"/>
      </w:pPr>
      <w:r w:rsidRPr="00EB10CE">
        <w:rPr>
          <w:i/>
        </w:rPr>
        <w:t>b) Bemyndiganden om ekonomiska åtaganden m.m</w:t>
      </w:r>
      <w:r w:rsidRPr="00EB10CE">
        <w:t>: Den 22 december 2022 beslutade regeringen regleringsbrev för budgetåret 2023 avseende Strålsäkerhetsmyndigheten. Punkten är slutbehandlad.</w:t>
      </w:r>
    </w:p>
    <w:p w14:paraId="1F54B27A" w14:textId="7D278DC7" w:rsidR="00532CA2" w:rsidRDefault="008C5C3D" w:rsidP="0034735C">
      <w:pPr>
        <w:pStyle w:val="Rubrik5utannumrering"/>
      </w:pPr>
      <w:r>
        <w:t>7</w:t>
      </w:r>
      <w:r w:rsidR="00532CA2">
        <w:t>1</w:t>
      </w:r>
      <w:r w:rsidR="00532CA2" w:rsidRPr="0003401A">
        <w:t>. Rskr. 2022/23:</w:t>
      </w:r>
      <w:r w:rsidR="00532CA2">
        <w:t>9</w:t>
      </w:r>
      <w:r w:rsidR="00532CA2" w:rsidRPr="0003401A">
        <w:t>3</w:t>
      </w:r>
      <w:r w:rsidR="00532CA2">
        <w:t xml:space="preserve">  </w:t>
      </w:r>
      <w:r w:rsidR="00532CA2" w:rsidRPr="0040422A">
        <w:t xml:space="preserve"> </w:t>
      </w:r>
    </w:p>
    <w:p w14:paraId="0F4FC3B2" w14:textId="77777777" w:rsidR="00532CA2" w:rsidRDefault="00532CA2" w:rsidP="00532CA2">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Ändrade konkurrensregler för vertikala avtal</w:t>
      </w:r>
    </w:p>
    <w:p w14:paraId="0213412F" w14:textId="77777777" w:rsidR="00532CA2" w:rsidRDefault="00532CA2" w:rsidP="00532CA2">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2022/23:21, bet. 2022/23:NU7</w:t>
      </w:r>
    </w:p>
    <w:p w14:paraId="37B8606C" w14:textId="5D8373AC" w:rsidR="00532CA2" w:rsidRPr="00532CA2" w:rsidRDefault="00532CA2" w:rsidP="00532CA2">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Pr>
          <w:rFonts w:ascii="Times New Roman" w:hAnsi="Times New Roman"/>
          <w:sz w:val="20"/>
        </w:rPr>
        <w:t xml:space="preserve">Skrivelsen är slutbehandlad. </w:t>
      </w:r>
    </w:p>
    <w:p w14:paraId="3757D97E" w14:textId="77777777" w:rsidR="00532CA2" w:rsidRPr="00532CA2" w:rsidRDefault="00532CA2" w:rsidP="00532CA2">
      <w:pPr>
        <w:pStyle w:val="Brdtextmedindrag"/>
        <w:rPr>
          <w:b/>
          <w:bCs/>
        </w:rPr>
      </w:pPr>
    </w:p>
    <w:p w14:paraId="403F817A" w14:textId="77777777" w:rsidR="00532CA2" w:rsidRDefault="00532CA2" w:rsidP="00532CA2">
      <w:pPr>
        <w:pStyle w:val="Brdtextmedindrag"/>
        <w:ind w:firstLine="0"/>
      </w:pPr>
      <w:r>
        <w:t>Den 22 december 2022 utfärdade regeringen den lag riksdagen antagit (SFS 1869).</w:t>
      </w:r>
    </w:p>
    <w:p w14:paraId="31451AAA" w14:textId="485F72F4" w:rsidR="00552851" w:rsidRPr="00A27E45" w:rsidRDefault="008A4B11" w:rsidP="00552851">
      <w:pPr>
        <w:pStyle w:val="Rubrik5utannumrering"/>
      </w:pPr>
      <w:r>
        <w:t>72</w:t>
      </w:r>
      <w:r w:rsidR="00552851" w:rsidRPr="00EB10CE">
        <w:t>. Rskr. 2022/23:97</w:t>
      </w:r>
    </w:p>
    <w:p w14:paraId="431CB38A" w14:textId="77777777" w:rsidR="00552851" w:rsidRPr="00704B9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Utgiftsområde 20 Allmän miljö- och naturvård</w:t>
      </w:r>
    </w:p>
    <w:p w14:paraId="3F208F6C" w14:textId="77777777" w:rsidR="00552851" w:rsidRPr="00704B91"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B91">
        <w:rPr>
          <w:rFonts w:ascii="Times New Roman" w:hAnsi="Times New Roman"/>
          <w:sz w:val="20"/>
        </w:rPr>
        <w:t xml:space="preserve">Prop. </w:t>
      </w:r>
      <w:r w:rsidRPr="00A27E45">
        <w:rPr>
          <w:rFonts w:ascii="Times New Roman" w:hAnsi="Times New Roman"/>
          <w:sz w:val="20"/>
        </w:rPr>
        <w:t>202</w:t>
      </w:r>
      <w:r>
        <w:rPr>
          <w:rFonts w:ascii="Times New Roman" w:hAnsi="Times New Roman"/>
          <w:sz w:val="20"/>
        </w:rPr>
        <w:t>2</w:t>
      </w:r>
      <w:r w:rsidRPr="00A27E45">
        <w:rPr>
          <w:rFonts w:ascii="Times New Roman" w:hAnsi="Times New Roman"/>
          <w:sz w:val="20"/>
        </w:rPr>
        <w:t>/2</w:t>
      </w:r>
      <w:r>
        <w:rPr>
          <w:rFonts w:ascii="Times New Roman" w:hAnsi="Times New Roman"/>
          <w:sz w:val="20"/>
        </w:rPr>
        <w:t>3</w:t>
      </w:r>
      <w:r w:rsidRPr="00A27E45">
        <w:rPr>
          <w:rFonts w:ascii="Times New Roman" w:hAnsi="Times New Roman"/>
          <w:sz w:val="20"/>
        </w:rPr>
        <w:t>:</w:t>
      </w:r>
      <w:r>
        <w:rPr>
          <w:rFonts w:ascii="Times New Roman" w:hAnsi="Times New Roman"/>
          <w:sz w:val="20"/>
        </w:rPr>
        <w:t>1</w:t>
      </w:r>
      <w:r w:rsidRPr="00A27E45">
        <w:rPr>
          <w:rFonts w:ascii="Times New Roman" w:hAnsi="Times New Roman"/>
          <w:sz w:val="20"/>
        </w:rPr>
        <w:t>, bet. 202</w:t>
      </w:r>
      <w:r>
        <w:rPr>
          <w:rFonts w:ascii="Times New Roman" w:hAnsi="Times New Roman"/>
          <w:sz w:val="20"/>
        </w:rPr>
        <w:t>2</w:t>
      </w:r>
      <w:r w:rsidRPr="00A27E45">
        <w:rPr>
          <w:rFonts w:ascii="Times New Roman" w:hAnsi="Times New Roman"/>
          <w:sz w:val="20"/>
        </w:rPr>
        <w:t>/2</w:t>
      </w:r>
      <w:r>
        <w:rPr>
          <w:rFonts w:ascii="Times New Roman" w:hAnsi="Times New Roman"/>
          <w:sz w:val="20"/>
        </w:rPr>
        <w:t>3</w:t>
      </w:r>
      <w:r w:rsidRPr="00704B91">
        <w:rPr>
          <w:rFonts w:ascii="Times New Roman" w:hAnsi="Times New Roman"/>
          <w:sz w:val="20"/>
        </w:rPr>
        <w:t>:MJU</w:t>
      </w:r>
      <w:r>
        <w:rPr>
          <w:rFonts w:ascii="Times New Roman" w:hAnsi="Times New Roman"/>
          <w:sz w:val="20"/>
        </w:rPr>
        <w:t>1</w:t>
      </w:r>
    </w:p>
    <w:p w14:paraId="5F2AF75A" w14:textId="38C2D81B"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65CE9">
        <w:rPr>
          <w:rFonts w:ascii="Times New Roman" w:hAnsi="Times New Roman"/>
          <w:sz w:val="20"/>
        </w:rPr>
        <w:t xml:space="preserve">Skrivelsen är </w:t>
      </w:r>
      <w:r w:rsidRPr="001B357D">
        <w:rPr>
          <w:rFonts w:ascii="Times New Roman" w:hAnsi="Times New Roman"/>
          <w:sz w:val="20"/>
        </w:rPr>
        <w:t>inte</w:t>
      </w:r>
      <w:r w:rsidRPr="00F65CE9">
        <w:rPr>
          <w:rFonts w:ascii="Times New Roman" w:hAnsi="Times New Roman"/>
          <w:sz w:val="20"/>
        </w:rPr>
        <w:t xml:space="preserve"> slutbehandlad</w:t>
      </w:r>
      <w:r>
        <w:rPr>
          <w:rFonts w:ascii="Times New Roman" w:hAnsi="Times New Roman"/>
          <w:sz w:val="20"/>
        </w:rPr>
        <w:t>.</w:t>
      </w:r>
      <w:r w:rsidR="00C1226A">
        <w:rPr>
          <w:rFonts w:ascii="Times New Roman" w:hAnsi="Times New Roman"/>
          <w:sz w:val="20"/>
        </w:rPr>
        <w:t xml:space="preserve"> </w:t>
      </w:r>
    </w:p>
    <w:p w14:paraId="0E601EBA" w14:textId="77777777" w:rsidR="00552851" w:rsidRDefault="00552851" w:rsidP="0055285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8876FAF" w14:textId="77777777" w:rsidR="00552851" w:rsidRPr="00EB10CE" w:rsidRDefault="00552851" w:rsidP="00552851">
      <w:pPr>
        <w:keepNext/>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EB10CE">
        <w:rPr>
          <w:rFonts w:ascii="Times New Roman" w:hAnsi="Times New Roman"/>
          <w:sz w:val="20"/>
        </w:rPr>
        <w:t>Punkt 1 om</w:t>
      </w:r>
      <w:r w:rsidRPr="00EB10CE">
        <w:rPr>
          <w:rFonts w:ascii="Times New Roman" w:hAnsi="Times New Roman"/>
          <w:i/>
          <w:iCs/>
          <w:sz w:val="20"/>
        </w:rPr>
        <w:t xml:space="preserve"> </w:t>
      </w:r>
      <w:r>
        <w:rPr>
          <w:rFonts w:ascii="Times New Roman" w:hAnsi="Times New Roman"/>
          <w:i/>
          <w:iCs/>
          <w:sz w:val="20"/>
        </w:rPr>
        <w:t>s</w:t>
      </w:r>
      <w:r w:rsidRPr="00EB10CE">
        <w:rPr>
          <w:rFonts w:ascii="Times New Roman" w:hAnsi="Times New Roman"/>
          <w:i/>
          <w:iCs/>
          <w:sz w:val="20"/>
        </w:rPr>
        <w:t xml:space="preserve">tatens budget inom utgiftsområde 20 </w:t>
      </w:r>
    </w:p>
    <w:p w14:paraId="1ED44333" w14:textId="77777777" w:rsidR="00552851" w:rsidRPr="00EB10CE" w:rsidRDefault="00552851" w:rsidP="00552851">
      <w:pPr>
        <w:pStyle w:val="Brdtextmedindrag"/>
      </w:pPr>
      <w:r w:rsidRPr="00EB10CE">
        <w:rPr>
          <w:i/>
        </w:rPr>
        <w:t>a)</w:t>
      </w:r>
      <w:r w:rsidRPr="00EB10CE">
        <w:rPr>
          <w:i/>
          <w:iCs/>
        </w:rPr>
        <w:t> </w:t>
      </w:r>
      <w:r w:rsidRPr="00EB10CE">
        <w:rPr>
          <w:i/>
        </w:rPr>
        <w:t>Anslagen för 2023</w:t>
      </w:r>
      <w:r w:rsidRPr="00EB10CE">
        <w:t>: Den 22 december 2022 beslutade regeringen regleringsbrev för budgetåret 2023 avseende Forskningsrådet för miljö, areella näringar och samhälls</w:t>
      </w:r>
      <w:r w:rsidRPr="00EB10CE">
        <w:softHyphen/>
        <w:t>byggande, Havs- och vattenmyndigheten, Kemikalieinspektionen, Natur</w:t>
      </w:r>
      <w:r w:rsidRPr="00EB10CE">
        <w:softHyphen/>
        <w:t>vårds</w:t>
      </w:r>
      <w:r w:rsidRPr="00EB10CE">
        <w:softHyphen/>
        <w:t>verket, Statens geotekniska institut, Sveriges meteorologiska och hydrologiska institut, Klimatbonus (anslag 1:8), Insatser för inter</w:t>
      </w:r>
      <w:r w:rsidRPr="00EB10CE">
        <w:softHyphen/>
        <w:t>nationella klimatinvesteringar (anslag 1:12), Klimat</w:t>
      </w:r>
      <w:r w:rsidRPr="00EB10CE">
        <w:softHyphen/>
        <w:t>premier (anslag 1:17), Industriklivet (anslag 1:19), Driftstöd för bio-CCS (anslag 1:21) samt Kompetenslyft för klimatomställningen (anslag 1:22). Punkten är slutbehandlad.</w:t>
      </w:r>
    </w:p>
    <w:p w14:paraId="5022BEF6" w14:textId="77777777" w:rsidR="00552851" w:rsidRPr="00EB10CE" w:rsidRDefault="00552851" w:rsidP="00552851">
      <w:pPr>
        <w:pStyle w:val="Brdtextmedindrag"/>
      </w:pPr>
      <w:r w:rsidRPr="00EB10CE">
        <w:rPr>
          <w:i/>
        </w:rPr>
        <w:t>b)</w:t>
      </w:r>
      <w:r w:rsidRPr="00EB10CE">
        <w:rPr>
          <w:i/>
          <w:iCs/>
        </w:rPr>
        <w:t> </w:t>
      </w:r>
      <w:r w:rsidRPr="00EB10CE">
        <w:rPr>
          <w:i/>
        </w:rPr>
        <w:t>Bemyndiganden om ekonomiska åtaganden</w:t>
      </w:r>
      <w:r w:rsidRPr="00EB10CE">
        <w:t>: Den 22 december 2022 beslutade regeringen regleringsbrev för budgetåret 2023 avseende Forskningsrådet för miljö, areella näringar och samhällsbyggande, Havs- och vattenmyndigheten, Naturvårdsverket, Statens geotekniska institut, Insatser för internationella klimatinvesteringar (anslag 1:12), Klimat</w:t>
      </w:r>
      <w:r w:rsidRPr="00EB10CE">
        <w:softHyphen/>
        <w:t>premier (anslag 1:17), Industriklivet (anslag 1:19) samt Driftstöd för bio-CCS (anslag 1:21). Punkten är slutbehandlad.</w:t>
      </w:r>
    </w:p>
    <w:p w14:paraId="6004CF7D" w14:textId="77777777" w:rsidR="00552851" w:rsidRPr="00EB10CE" w:rsidRDefault="00552851" w:rsidP="00552851">
      <w:pPr>
        <w:pStyle w:val="Brdtextmedindrag"/>
      </w:pPr>
      <w:r w:rsidRPr="00EB10CE">
        <w:rPr>
          <w:i/>
        </w:rPr>
        <w:t>c) Godkännande av en investeringsplan:</w:t>
      </w:r>
      <w:r w:rsidRPr="00EB10CE">
        <w:t xml:space="preserve"> Den 22 december 2022 be</w:t>
      </w:r>
      <w:r w:rsidRPr="00EB10CE">
        <w:softHyphen/>
        <w:t>slutade regeringen regleringsbrev för budgetåret 2023 avseende Natur</w:t>
      </w:r>
      <w:r w:rsidRPr="00EB10CE">
        <w:softHyphen/>
        <w:t xml:space="preserve">vårdsverket. Punkten är slutbehandlad. </w:t>
      </w:r>
    </w:p>
    <w:p w14:paraId="3398CC5F" w14:textId="3433635E" w:rsidR="00552851" w:rsidRDefault="00552851" w:rsidP="00552851">
      <w:pPr>
        <w:pStyle w:val="Brdtextmedindrag"/>
      </w:pPr>
      <w:r w:rsidRPr="00EB10CE">
        <w:t xml:space="preserve">Punkt 2 om </w:t>
      </w:r>
      <w:r w:rsidRPr="00EB10CE">
        <w:rPr>
          <w:i/>
          <w:iCs/>
        </w:rPr>
        <w:t>annullering av Sveriges innehav av utsläppsenheter som har förvärvats genom Sveriges program för internationella klimatinsatser</w:t>
      </w:r>
      <w:r w:rsidRPr="00EB10CE">
        <w:t>: Riksdagen bemyndigade regeringen att annullera Sveriges innehav av utsläppsenheter som har förvärvats genom Sveriges program för inter</w:t>
      </w:r>
      <w:r w:rsidR="0069668C">
        <w:softHyphen/>
      </w:r>
      <w:r w:rsidRPr="00EB10CE">
        <w:t>nationella klimatinsatser. En andel av de annullerade enheterna används för att bidra till att uppnå etappmålet för begränsad klimatpåverkan till 2020. Resterande andel rapporteras i möjlig mån som klimatfinansiering. Punkten är inte slutbehandlad.</w:t>
      </w:r>
    </w:p>
    <w:p w14:paraId="3BA72791" w14:textId="65B46520" w:rsidR="00213753" w:rsidRDefault="00552851" w:rsidP="0034735C">
      <w:pPr>
        <w:pStyle w:val="Brdtextmedindrag"/>
      </w:pPr>
      <w:r>
        <w:t>Följande punkt är inte slutbehandlad: 2</w:t>
      </w:r>
      <w:r w:rsidR="00FF3AB0">
        <w:t>.</w:t>
      </w:r>
    </w:p>
    <w:p w14:paraId="6134ABE1" w14:textId="032EF62F" w:rsidR="00213753" w:rsidRPr="00213753" w:rsidRDefault="00213753" w:rsidP="00213753">
      <w:pPr>
        <w:pStyle w:val="Brdtext"/>
        <w:sectPr w:rsidR="00213753" w:rsidRPr="00213753" w:rsidSect="00F74809">
          <w:headerReference w:type="even" r:id="rId64"/>
          <w:headerReference w:type="default" r:id="rId65"/>
          <w:footerReference w:type="even" r:id="rId66"/>
          <w:footerReference w:type="default" r:id="rId67"/>
          <w:headerReference w:type="first" r:id="rId68"/>
          <w:footerReference w:type="first" r:id="rId69"/>
          <w:pgSz w:w="9356" w:h="13721" w:code="9"/>
          <w:pgMar w:top="794" w:right="2438" w:bottom="1191" w:left="1021" w:header="0" w:footer="709" w:gutter="0"/>
          <w:cols w:space="708"/>
          <w:docGrid w:linePitch="360"/>
        </w:sectPr>
      </w:pPr>
    </w:p>
    <w:p w14:paraId="040BDE79" w14:textId="7E7B5F9E" w:rsidR="00072663" w:rsidRDefault="0079317B" w:rsidP="00452F13">
      <w:pPr>
        <w:pStyle w:val="Rubrik2"/>
        <w:spacing w:before="0"/>
      </w:pPr>
      <w:bookmarkStart w:id="412" w:name="_Toc129250748"/>
      <w:r>
        <w:t xml:space="preserve">2.9  </w:t>
      </w:r>
      <w:r w:rsidR="00072663">
        <w:t>Kulturdepartementet</w:t>
      </w:r>
      <w:bookmarkEnd w:id="412"/>
    </w:p>
    <w:p w14:paraId="6AF3B661" w14:textId="77777777" w:rsidR="00316B84" w:rsidRDefault="00316B84" w:rsidP="00316B84">
      <w:pPr>
        <w:pStyle w:val="Rubrik3utannumrering"/>
        <w:spacing w:before="0"/>
      </w:pPr>
      <w:r>
        <w:t>Äldre riksmöten</w:t>
      </w:r>
    </w:p>
    <w:p w14:paraId="22A89B87" w14:textId="382A3C20" w:rsidR="00316B84" w:rsidRPr="00391CBB" w:rsidRDefault="00316B84" w:rsidP="005D17A3">
      <w:pPr>
        <w:keepNext/>
        <w:tabs>
          <w:tab w:val="left" w:pos="907"/>
        </w:tabs>
        <w:spacing w:before="120" w:after="80" w:line="210" w:lineRule="exact"/>
        <w:outlineLvl w:val="3"/>
        <w:rPr>
          <w:rFonts w:ascii="Times New Roman" w:eastAsiaTheme="minorHAnsi" w:hAnsi="Times New Roman" w:cstheme="minorBidi"/>
          <w:b/>
          <w:sz w:val="20"/>
          <w:szCs w:val="22"/>
        </w:rPr>
      </w:pPr>
      <w:r w:rsidRPr="00391CBB">
        <w:rPr>
          <w:rFonts w:ascii="Times New Roman" w:eastAsiaTheme="minorHAnsi" w:hAnsi="Times New Roman" w:cstheme="minorBidi"/>
          <w:b/>
          <w:sz w:val="20"/>
          <w:szCs w:val="22"/>
        </w:rPr>
        <w:t xml:space="preserve">Riksmötet </w:t>
      </w:r>
      <w:r w:rsidR="00BC67F3" w:rsidRPr="00391CBB">
        <w:rPr>
          <w:rFonts w:ascii="Times New Roman" w:eastAsiaTheme="minorHAnsi" w:hAnsi="Times New Roman" w:cstheme="minorBidi"/>
          <w:b/>
          <w:sz w:val="20"/>
          <w:szCs w:val="22"/>
        </w:rPr>
        <w:t>2015/16</w:t>
      </w:r>
    </w:p>
    <w:p w14:paraId="675375D4" w14:textId="4751798E" w:rsidR="00316B84" w:rsidRPr="00391CBB" w:rsidRDefault="00316B84" w:rsidP="0045464B">
      <w:pPr>
        <w:pStyle w:val="Rubrik5utannumrering"/>
        <w:spacing w:before="0"/>
        <w:rPr>
          <w:i w:val="0"/>
        </w:rPr>
      </w:pPr>
      <w:r>
        <w:t>1</w:t>
      </w:r>
      <w:r w:rsidRPr="00391CBB">
        <w:t>. Rskr. 2015/16:136</w:t>
      </w:r>
    </w:p>
    <w:p w14:paraId="07DC410D"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Åtgärder för att göra samhället mer motståndskraftigt mot vålds</w:t>
      </w:r>
      <w:r w:rsidRPr="00391CBB">
        <w:rPr>
          <w:rFonts w:ascii="Times New Roman" w:hAnsi="Times New Roman"/>
          <w:sz w:val="20"/>
        </w:rPr>
        <w:softHyphen/>
        <w:t>bejakande extremism</w:t>
      </w:r>
    </w:p>
    <w:p w14:paraId="27B84CF1"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 2014/15:144, bet. 2015/16:KU4</w:t>
      </w:r>
    </w:p>
    <w:p w14:paraId="646C7C63" w14:textId="1BB125F0"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2016/17:75 (Ku 14), 2017/18:75 (Ku 10)</w:t>
      </w:r>
      <w:r w:rsidR="007E1FCD" w:rsidRPr="00391CBB">
        <w:rPr>
          <w:rFonts w:ascii="Times New Roman" w:hAnsi="Times New Roman"/>
          <w:sz w:val="20"/>
        </w:rPr>
        <w:t>,</w:t>
      </w:r>
      <w:r w:rsidRPr="00391CBB">
        <w:rPr>
          <w:rFonts w:ascii="Times New Roman" w:hAnsi="Times New Roman"/>
          <w:sz w:val="20"/>
        </w:rPr>
        <w:t xml:space="preserve"> 2018/19:75 (Ku 9</w:t>
      </w:r>
      <w:r w:rsidR="00391CBB" w:rsidRPr="00391CBB">
        <w:rPr>
          <w:rFonts w:ascii="Times New Roman" w:hAnsi="Times New Roman"/>
          <w:sz w:val="20"/>
        </w:rPr>
        <w:t xml:space="preserve">), </w:t>
      </w:r>
      <w:r w:rsidR="007E1FCD" w:rsidRPr="00391CBB">
        <w:rPr>
          <w:rFonts w:ascii="Times New Roman" w:hAnsi="Times New Roman"/>
          <w:sz w:val="20"/>
        </w:rPr>
        <w:t>2019/20:75 (Ku 8</w:t>
      </w:r>
      <w:r w:rsidR="00BC67F3" w:rsidRPr="00391CBB">
        <w:rPr>
          <w:rFonts w:ascii="Times New Roman" w:hAnsi="Times New Roman"/>
          <w:sz w:val="20"/>
        </w:rPr>
        <w:t>)</w:t>
      </w:r>
      <w:r w:rsidR="00BC67F3">
        <w:rPr>
          <w:rFonts w:ascii="Times New Roman" w:hAnsi="Times New Roman"/>
          <w:sz w:val="20"/>
        </w:rPr>
        <w:t xml:space="preserve">, </w:t>
      </w:r>
      <w:r w:rsidR="00391CBB" w:rsidRPr="00391CBB">
        <w:rPr>
          <w:rFonts w:ascii="Times New Roman" w:hAnsi="Times New Roman"/>
          <w:sz w:val="20"/>
        </w:rPr>
        <w:t>2020/21:75 (Ku 5</w:t>
      </w:r>
      <w:r w:rsidR="00BC67F3" w:rsidRPr="00391CBB">
        <w:rPr>
          <w:rFonts w:ascii="Times New Roman" w:hAnsi="Times New Roman"/>
          <w:sz w:val="20"/>
        </w:rPr>
        <w:t>)</w:t>
      </w:r>
      <w:r w:rsidR="00BC67F3">
        <w:rPr>
          <w:rFonts w:ascii="Times New Roman" w:hAnsi="Times New Roman"/>
          <w:sz w:val="20"/>
        </w:rPr>
        <w:t xml:space="preserve"> och </w:t>
      </w:r>
      <w:r w:rsidR="00BC67F3" w:rsidRPr="00FB71C9">
        <w:rPr>
          <w:rFonts w:ascii="Times New Roman" w:hAnsi="Times New Roman"/>
          <w:sz w:val="20"/>
        </w:rPr>
        <w:t>2021/22:75</w:t>
      </w:r>
      <w:r w:rsidR="00BC67F3">
        <w:rPr>
          <w:rFonts w:ascii="Times New Roman" w:hAnsi="Times New Roman"/>
          <w:sz w:val="20"/>
        </w:rPr>
        <w:t xml:space="preserve"> (Ku 3</w:t>
      </w:r>
      <w:r w:rsidR="00391CBB" w:rsidRPr="00391CBB">
        <w:rPr>
          <w:rFonts w:ascii="Times New Roman" w:hAnsi="Times New Roman"/>
          <w:sz w:val="20"/>
        </w:rPr>
        <w:t>).</w:t>
      </w:r>
    </w:p>
    <w:p w14:paraId="2A10AEAB" w14:textId="77209625" w:rsidR="00391CBB" w:rsidRPr="00391CBB" w:rsidRDefault="00391CBB"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p>
    <w:p w14:paraId="05101DF6" w14:textId="04922BCD" w:rsidR="00316B84" w:rsidRDefault="00316B84" w:rsidP="00316B8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65A0E4E" w14:textId="76092A7F" w:rsidR="00316B84" w:rsidRPr="00391CBB" w:rsidRDefault="00316B84" w:rsidP="00391C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B1E13">
        <w:rPr>
          <w:rFonts w:ascii="Times New Roman" w:hAnsi="Times New Roman"/>
          <w:sz w:val="20"/>
        </w:rPr>
        <w:t>Åtgärder med anledning av riksdagens beslut redovisas under rskr.</w:t>
      </w:r>
      <w:r w:rsidR="00BC67F3" w:rsidRPr="007B1E13">
        <w:rPr>
          <w:rFonts w:ascii="Times New Roman" w:hAnsi="Times New Roman"/>
          <w:sz w:val="20"/>
        </w:rPr>
        <w:t> </w:t>
      </w:r>
      <w:r w:rsidRPr="007B1E13">
        <w:rPr>
          <w:rFonts w:ascii="Times New Roman" w:hAnsi="Times New Roman"/>
          <w:sz w:val="20"/>
        </w:rPr>
        <w:t>2015/16:137.</w:t>
      </w:r>
    </w:p>
    <w:p w14:paraId="57E3990E" w14:textId="58B040D2" w:rsidR="00316B84" w:rsidRPr="00391CBB" w:rsidRDefault="00BC67F3" w:rsidP="00BC67F3">
      <w:pPr>
        <w:pStyle w:val="Rubrik5utannumrering"/>
        <w:rPr>
          <w:b/>
          <w:i w:val="0"/>
        </w:rPr>
      </w:pPr>
      <w:bookmarkStart w:id="413" w:name="_Hlk126072164"/>
      <w:r>
        <w:t>2</w:t>
      </w:r>
      <w:r w:rsidR="00316B84" w:rsidRPr="00391CBB">
        <w:t>. Rskr. 2015/16:137</w:t>
      </w:r>
    </w:p>
    <w:p w14:paraId="51739C4E"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Åtgärder för att göra samhället mer motståndskraftigt mot vålds</w:t>
      </w:r>
      <w:r w:rsidRPr="00391CBB">
        <w:rPr>
          <w:rFonts w:ascii="Times New Roman" w:hAnsi="Times New Roman"/>
          <w:sz w:val="20"/>
        </w:rPr>
        <w:softHyphen/>
        <w:t>bejakande extremism</w:t>
      </w:r>
    </w:p>
    <w:p w14:paraId="5B403D97"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 2014/15:144, bet. 2015/16:KU4</w:t>
      </w:r>
    </w:p>
    <w:p w14:paraId="4A87C137" w14:textId="7CB3ADB3"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2016/17:75 (Ku 15), 2017/18:75 (Ku 11)</w:t>
      </w:r>
      <w:r w:rsidR="007E1FCD" w:rsidRPr="00391CBB">
        <w:rPr>
          <w:rFonts w:ascii="Times New Roman" w:hAnsi="Times New Roman"/>
          <w:sz w:val="20"/>
        </w:rPr>
        <w:t>,</w:t>
      </w:r>
      <w:r w:rsidRPr="00391CBB">
        <w:rPr>
          <w:rFonts w:ascii="Times New Roman" w:hAnsi="Times New Roman"/>
          <w:sz w:val="20"/>
        </w:rPr>
        <w:t xml:space="preserve"> 2018/19:75 (Ku 10)</w:t>
      </w:r>
      <w:r w:rsidR="007E1FCD" w:rsidRPr="00391CBB">
        <w:rPr>
          <w:rFonts w:ascii="Times New Roman" w:hAnsi="Times New Roman"/>
          <w:sz w:val="20"/>
        </w:rPr>
        <w:t xml:space="preserve"> och 2019/20:75 (Ku 9</w:t>
      </w:r>
      <w:r w:rsidR="00BC67F3" w:rsidRPr="00391CBB">
        <w:rPr>
          <w:rFonts w:ascii="Times New Roman" w:hAnsi="Times New Roman"/>
          <w:sz w:val="20"/>
        </w:rPr>
        <w:t>)</w:t>
      </w:r>
      <w:r w:rsidR="00BC67F3">
        <w:rPr>
          <w:rFonts w:ascii="Times New Roman" w:hAnsi="Times New Roman"/>
          <w:sz w:val="20"/>
        </w:rPr>
        <w:t xml:space="preserve">, </w:t>
      </w:r>
      <w:r w:rsidR="00391CBB" w:rsidRPr="00391CBB">
        <w:rPr>
          <w:rFonts w:ascii="Times New Roman" w:hAnsi="Times New Roman"/>
          <w:sz w:val="20"/>
        </w:rPr>
        <w:t>2020/21:75 (Ku 6</w:t>
      </w:r>
      <w:r w:rsidR="00BC67F3" w:rsidRPr="00391CBB">
        <w:rPr>
          <w:rFonts w:ascii="Times New Roman" w:hAnsi="Times New Roman"/>
          <w:sz w:val="20"/>
        </w:rPr>
        <w:t>)</w:t>
      </w:r>
      <w:r w:rsidR="00BC67F3">
        <w:rPr>
          <w:rFonts w:ascii="Times New Roman" w:hAnsi="Times New Roman"/>
          <w:sz w:val="20"/>
        </w:rPr>
        <w:t xml:space="preserve"> och </w:t>
      </w:r>
      <w:r w:rsidR="00BC67F3" w:rsidRPr="00F6617C">
        <w:rPr>
          <w:rFonts w:ascii="Times New Roman" w:hAnsi="Times New Roman"/>
          <w:sz w:val="20"/>
        </w:rPr>
        <w:t>2021/22:75</w:t>
      </w:r>
      <w:r w:rsidR="00BC67F3">
        <w:rPr>
          <w:rFonts w:ascii="Times New Roman" w:hAnsi="Times New Roman"/>
          <w:sz w:val="20"/>
        </w:rPr>
        <w:t xml:space="preserve"> (Ku 4</w:t>
      </w:r>
      <w:r w:rsidR="00391CBB" w:rsidRPr="00391CBB">
        <w:rPr>
          <w:rFonts w:ascii="Times New Roman" w:hAnsi="Times New Roman"/>
          <w:sz w:val="20"/>
        </w:rPr>
        <w:t>).</w:t>
      </w:r>
    </w:p>
    <w:p w14:paraId="46B28E16"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p>
    <w:p w14:paraId="4B01CD84" w14:textId="77777777"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360D88" w14:textId="34D6C115"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 xml:space="preserve">Punkt 4 om </w:t>
      </w:r>
      <w:r w:rsidRPr="00391CBB">
        <w:rPr>
          <w:rFonts w:ascii="Times New Roman" w:hAnsi="Times New Roman"/>
          <w:i/>
          <w:sz w:val="20"/>
        </w:rPr>
        <w:t>ansvar för skolhuvudmän m.fl.*</w:t>
      </w:r>
      <w:r w:rsidRPr="00391CBB">
        <w:rPr>
          <w:rFonts w:ascii="Times New Roman" w:hAnsi="Times New Roman"/>
          <w:sz w:val="20"/>
        </w:rPr>
        <w:t>: Riksdagen har tillkännagett för regeringen att det finns anledning att se över behovet av ett förtydligat ansvar för skolhuvudmän och andra som arbetar med barn och unga för att motverka radikalisering, liksom formerna för ett sådant ansvar (bet.</w:t>
      </w:r>
      <w:r>
        <w:rPr>
          <w:rFonts w:ascii="Times New Roman" w:hAnsi="Times New Roman"/>
          <w:sz w:val="20"/>
        </w:rPr>
        <w:t> </w:t>
      </w:r>
      <w:r w:rsidRPr="00391CBB">
        <w:rPr>
          <w:rFonts w:ascii="Times New Roman" w:hAnsi="Times New Roman"/>
          <w:sz w:val="20"/>
        </w:rPr>
        <w:t>2015/16:KU4 s. 26 f.). Statens skolverk har deltagit i Europarådets projekt Teaching controversial issues som syftar till att utveckla vidare</w:t>
      </w:r>
      <w:r w:rsidRPr="00391CBB">
        <w:rPr>
          <w:rFonts w:ascii="Times New Roman" w:hAnsi="Times New Roman"/>
          <w:sz w:val="20"/>
        </w:rPr>
        <w:softHyphen/>
        <w:t>utbildningar och stödmaterial för lärare och pedagoger om hur de kan undervisa i kontroversiella ämnen som t.ex. extremism och terrorism. Under 2017 översatte Skolverket stödmaterialet till svenska och det pilottestades samma år av ett antal lärare. Den 18 januari 2018 gav regeringen Skolverket i uppdrag att utreda vilken roll som utbildningen inom skolväsendet har enligt gällande regelverk i arbetet mot vålds</w:t>
      </w:r>
      <w:r w:rsidRPr="00391CBB">
        <w:rPr>
          <w:rFonts w:ascii="Times New Roman" w:hAnsi="Times New Roman"/>
          <w:sz w:val="20"/>
        </w:rPr>
        <w:softHyphen/>
        <w:t>bejakande extremism. Utgångspunkten för utredningen skulle vara utbild</w:t>
      </w:r>
      <w:r w:rsidRPr="00391CBB">
        <w:rPr>
          <w:rFonts w:ascii="Times New Roman" w:hAnsi="Times New Roman"/>
          <w:sz w:val="20"/>
        </w:rPr>
        <w:softHyphen/>
        <w:t>ningens syfte men även ansvar och skyldigheter för skolhuvudmännen när det gäller enskilda barn och elever samt hur skolväsendet ska samverka med aktörer som socialtjänst och polisen i dessa frågor. Skolverket skulle också förstärka de insatser som genomförs i syfte att stödja lärare att bemöta olika former av intolerans och extremism (U2018/00162 och U2018/00209). Uppdraget redovisades slutligt i december 2018. Sedan regeringen i skr. 2017/18:75 redovisat att tillkännagivandet var slutbehandlat, ansåg konstitutionsutskottet att så inte är fallet (bet. 2017/18:KU21). Regeringen konstaterade i budgetpropositionen för 2019 (prop. 2018/19:1 utg.omr. 16 avsnitt 3.3.3 s. 91) att punkten åter är öppen.</w:t>
      </w:r>
      <w:r w:rsidRPr="00391CBB" w:rsidDel="00FD55DA">
        <w:rPr>
          <w:rFonts w:ascii="Times New Roman" w:hAnsi="Times New Roman"/>
          <w:sz w:val="20"/>
        </w:rPr>
        <w:t xml:space="preserve"> </w:t>
      </w:r>
      <w:r w:rsidRPr="00391CBB">
        <w:rPr>
          <w:rFonts w:ascii="Times New Roman" w:hAnsi="Times New Roman"/>
          <w:sz w:val="20"/>
        </w:rPr>
        <w:t>Skolverket har i regleringsbrevet för 2022 fått i uppdrag att under 2022 och 2023 tillsammans med Forum för levande historia utveckla ett verktyg för systematiskt arbete med demokratistärkande insatser i skolväsendet, folkbildningen och inom andra delar av utbildning för vuxna (U2021/04941). Uppdraget ska delredovisas senast den 15 september 2023 och slutredovisas senast den 15 januari 2024.</w:t>
      </w:r>
      <w:r w:rsidRPr="00391CBB" w:rsidDel="00FD55DA">
        <w:rPr>
          <w:rFonts w:ascii="Times New Roman" w:hAnsi="Times New Roman"/>
          <w:sz w:val="20"/>
        </w:rPr>
        <w:t xml:space="preserve"> </w:t>
      </w:r>
      <w:r w:rsidRPr="00D666D8">
        <w:rPr>
          <w:rFonts w:ascii="Times New Roman" w:hAnsi="Times New Roman"/>
          <w:sz w:val="20"/>
        </w:rPr>
        <w:t xml:space="preserve">I juni </w:t>
      </w:r>
      <w:r>
        <w:rPr>
          <w:rFonts w:ascii="Times New Roman" w:hAnsi="Times New Roman"/>
          <w:sz w:val="20"/>
        </w:rPr>
        <w:t xml:space="preserve">2022 </w:t>
      </w:r>
      <w:r w:rsidRPr="00D666D8">
        <w:rPr>
          <w:rFonts w:ascii="Times New Roman" w:hAnsi="Times New Roman"/>
          <w:sz w:val="20"/>
        </w:rPr>
        <w:t>tillsattes utredningen Säkerheten i skolan ska förbättras</w:t>
      </w:r>
      <w:r>
        <w:rPr>
          <w:rFonts w:ascii="Times New Roman" w:hAnsi="Times New Roman"/>
          <w:sz w:val="20"/>
        </w:rPr>
        <w:t xml:space="preserve"> (</w:t>
      </w:r>
      <w:r w:rsidRPr="007A469B">
        <w:rPr>
          <w:rFonts w:ascii="Times New Roman" w:hAnsi="Times New Roman"/>
          <w:sz w:val="20"/>
        </w:rPr>
        <w:t>U2022/02496</w:t>
      </w:r>
      <w:r>
        <w:rPr>
          <w:rFonts w:ascii="Times New Roman" w:hAnsi="Times New Roman"/>
          <w:sz w:val="20"/>
        </w:rPr>
        <w:t>, dir. 2022:86)</w:t>
      </w:r>
      <w:r w:rsidRPr="00D666D8">
        <w:rPr>
          <w:rFonts w:ascii="Times New Roman" w:hAnsi="Times New Roman"/>
          <w:sz w:val="20"/>
        </w:rPr>
        <w:t xml:space="preserve">. Utredaren har i uppdrag att utreda och lämna förslag till åtgärder för att förbättra arbetet med säkerhet i skolväsendet. </w:t>
      </w:r>
      <w:r>
        <w:rPr>
          <w:rFonts w:ascii="Times New Roman" w:hAnsi="Times New Roman"/>
          <w:sz w:val="20"/>
        </w:rPr>
        <w:t>Utredaren ska delredovisa uppdraget den 15 februari 2023 och slutredovisa uppdraget den 31 augusti 2023.</w:t>
      </w:r>
      <w:r w:rsidR="00A8066E">
        <w:rPr>
          <w:rFonts w:ascii="Times New Roman" w:hAnsi="Times New Roman"/>
          <w:sz w:val="20"/>
        </w:rPr>
        <w:t xml:space="preserve"> </w:t>
      </w:r>
      <w:r w:rsidR="00A8066E" w:rsidRPr="00D23A7C">
        <w:rPr>
          <w:rFonts w:ascii="Times New Roman" w:hAnsi="Times New Roman"/>
          <w:sz w:val="20"/>
        </w:rPr>
        <w:t>Regeringen beslutade den 9 februari 2023 om tilläggsdirektiv (dir. 2023:22) till utredningen om att säkerheten i skolan ska förbättras (U 2022:04). Uppdraget utvidgas och förlängs. Utredaren ska nu också bl.a. föreslå hur ett lagstadgat ansvar för det brottsförebyggande arbetet bör utformas för skolväsendet. Uppdraget ska slutredovisas senast den 29 februari 2029</w:t>
      </w:r>
      <w:r w:rsidR="00A8066E">
        <w:rPr>
          <w:rFonts w:ascii="Times New Roman" w:hAnsi="Times New Roman"/>
          <w:sz w:val="20"/>
        </w:rPr>
        <w:t xml:space="preserve">. </w:t>
      </w:r>
      <w:r w:rsidRPr="00D666D8">
        <w:rPr>
          <w:rFonts w:ascii="Times New Roman" w:hAnsi="Times New Roman"/>
          <w:sz w:val="20"/>
        </w:rPr>
        <w:t xml:space="preserve">Vidare har ett uppdrag lämnats till </w:t>
      </w:r>
      <w:r>
        <w:rPr>
          <w:rFonts w:ascii="Times New Roman" w:hAnsi="Times New Roman"/>
          <w:sz w:val="20"/>
        </w:rPr>
        <w:t>Brottsförebyggande rådet (</w:t>
      </w:r>
      <w:r w:rsidRPr="00D666D8">
        <w:rPr>
          <w:rFonts w:ascii="Times New Roman" w:hAnsi="Times New Roman"/>
          <w:sz w:val="20"/>
        </w:rPr>
        <w:t>BRÅ</w:t>
      </w:r>
      <w:r>
        <w:rPr>
          <w:rFonts w:ascii="Times New Roman" w:hAnsi="Times New Roman"/>
          <w:sz w:val="20"/>
        </w:rPr>
        <w:t>)</w:t>
      </w:r>
      <w:r w:rsidRPr="00D666D8">
        <w:rPr>
          <w:rFonts w:ascii="Times New Roman" w:hAnsi="Times New Roman"/>
          <w:sz w:val="20"/>
        </w:rPr>
        <w:t xml:space="preserve"> att genomföra en kartläggning av omfattningen och utvecklingen av grövre våldsbrott i skolan. Kartläggningen ska också omfatta en beskrivning av våldet i skolan, exempelvis vem som begår det, hur det yttrar sig och vem det riktar sig mot. Syftet är att öka kunskapen om våld i skolan och hur det tar sig uttryck, för att ytterligare kunna stärka det brottsförebyggande arbetet.</w:t>
      </w:r>
      <w:r>
        <w:rPr>
          <w:rFonts w:ascii="Times New Roman" w:hAnsi="Times New Roman"/>
          <w:sz w:val="20"/>
        </w:rPr>
        <w:t xml:space="preserve"> Uppdraget ska redovisas senast den 27 mars 2024. </w:t>
      </w:r>
      <w:r w:rsidRPr="00455B50">
        <w:rPr>
          <w:rFonts w:ascii="Times New Roman" w:hAnsi="Times New Roman"/>
          <w:sz w:val="20"/>
        </w:rPr>
        <w:t xml:space="preserve">Regeringen har </w:t>
      </w:r>
      <w:r w:rsidRPr="00D43543">
        <w:rPr>
          <w:rFonts w:ascii="Times New Roman" w:hAnsi="Times New Roman"/>
          <w:sz w:val="20"/>
        </w:rPr>
        <w:t>även lämnat ett uppdrag till BRÅ</w:t>
      </w:r>
      <w:r w:rsidRPr="00455B50">
        <w:rPr>
          <w:rFonts w:ascii="Times New Roman" w:hAnsi="Times New Roman"/>
          <w:sz w:val="20"/>
        </w:rPr>
        <w:t xml:space="preserve"> om att stärka skolans förebyggande arbete mot våldsbejakande extremism (Ju2022/02222)</w:t>
      </w:r>
      <w:r>
        <w:rPr>
          <w:rFonts w:ascii="Times New Roman" w:hAnsi="Times New Roman"/>
          <w:sz w:val="20"/>
        </w:rPr>
        <w:t>.</w:t>
      </w:r>
      <w:r w:rsidRPr="00455B50">
        <w:rPr>
          <w:rFonts w:ascii="Times New Roman" w:hAnsi="Times New Roman"/>
          <w:sz w:val="20"/>
        </w:rPr>
        <w:t xml:space="preserve"> I</w:t>
      </w:r>
      <w:r>
        <w:rPr>
          <w:rFonts w:ascii="Times New Roman" w:hAnsi="Times New Roman"/>
          <w:sz w:val="20"/>
        </w:rPr>
        <w:t xml:space="preserve"> uppdraget ingår att ta fram ett metodstöd och ett informationsmaterial som ska vara särskilt anpassat för att kunna användas inom skolväsendet. </w:t>
      </w:r>
      <w:r w:rsidRPr="00803F7E">
        <w:rPr>
          <w:rFonts w:ascii="Times New Roman" w:hAnsi="Times New Roman"/>
          <w:sz w:val="20"/>
        </w:rPr>
        <w:t>I uppdraget ingår även att genomföra riktade informationsinsatser till skolpersonal och andra relevanta aktörer samt att vid behov och kopplat till frågor om våldsbejakande extremism ge lokala aktörer stöd att utveckla lokal samverkan mellan t.ex. skola, socialtjänst och polis. Myndigheten ska inom ramen för uppdraget inhämta synpunkter och erfarenheter från relevanta myndigheter och aktörer.</w:t>
      </w:r>
      <w:r>
        <w:rPr>
          <w:rFonts w:ascii="Times New Roman" w:hAnsi="Times New Roman"/>
          <w:sz w:val="20"/>
        </w:rPr>
        <w:t xml:space="preserve"> </w:t>
      </w:r>
      <w:r w:rsidRPr="00803F7E">
        <w:rPr>
          <w:rFonts w:ascii="Times New Roman" w:hAnsi="Times New Roman"/>
          <w:sz w:val="20"/>
        </w:rPr>
        <w:t>Uppdraget ska genomföras inom ramen för verksamheten vid Center mot våldsbejakande extremism (CVE) vid Brå. Uppdraget ska redovisas senast den 1 december 2023.</w:t>
      </w:r>
      <w:r>
        <w:rPr>
          <w:rFonts w:ascii="Times New Roman" w:hAnsi="Times New Roman"/>
          <w:sz w:val="20"/>
        </w:rPr>
        <w:t xml:space="preserve"> Regeringen har den 22 december 2022 beslutat propositionen Kommuners ansvar för brottsförebyggande arbete (prop</w:t>
      </w:r>
      <w:r w:rsidRPr="000A2079">
        <w:rPr>
          <w:rFonts w:ascii="Times New Roman" w:hAnsi="Times New Roman"/>
          <w:sz w:val="20"/>
        </w:rPr>
        <w:t>. 2022/23:43</w:t>
      </w:r>
      <w:r>
        <w:rPr>
          <w:rFonts w:ascii="Times New Roman" w:hAnsi="Times New Roman"/>
          <w:sz w:val="20"/>
        </w:rPr>
        <w:t>).</w:t>
      </w:r>
      <w:r w:rsidRPr="00B91DD9">
        <w:rPr>
          <w:rFonts w:ascii="Times New Roman" w:hAnsi="Times New Roman"/>
          <w:sz w:val="20"/>
        </w:rPr>
        <w:t xml:space="preserve"> I propositionen </w:t>
      </w:r>
      <w:r w:rsidRPr="00370A59">
        <w:rPr>
          <w:rFonts w:ascii="Times New Roman" w:hAnsi="Times New Roman"/>
          <w:sz w:val="20"/>
        </w:rPr>
        <w:t>föreslås att det ska införas en ny lag som ställer krav på kommunerna att arbeta med och ta ansvar för de brottsförebyggande frågorna på ett sätt som främjar effektivitet i samhällets samlade brottsförebyggande arbete. Varje kommun ska också verka för att strategiska brottsförebyggande frågor hanteras i ett särskilt forum (strategiskt råd) där kommunen och relevanta aktörer ingår. Rådet ska ledas av kommunen och ska utgöra ett forum för dialog mellan de aktörer som är närmast berörda, exempelvis Polismyndigheten, skolväsendet, socialtjänsten och andra offentliga aktörer samt aktörer inom näringslivet och det civila samhällets organisationer. Av propositionen framgår att bl.a. skolväsendet har en särställning i det brottsförebyggande arbetet. Den nya lagen föreslås träda i kraft den 1 juli 2023.</w:t>
      </w:r>
      <w:r>
        <w:rPr>
          <w:rFonts w:ascii="Times New Roman" w:hAnsi="Times New Roman"/>
          <w:sz w:val="20"/>
        </w:rPr>
        <w:t xml:space="preserve"> Regeringen har även i regleringsbrevet för 2023 </w:t>
      </w:r>
      <w:r w:rsidRPr="008F0939">
        <w:rPr>
          <w:rFonts w:ascii="Times New Roman" w:hAnsi="Times New Roman"/>
          <w:sz w:val="20"/>
        </w:rPr>
        <w:t>(U2022/04068)</w:t>
      </w:r>
      <w:r>
        <w:rPr>
          <w:rFonts w:ascii="Times New Roman" w:hAnsi="Times New Roman"/>
          <w:sz w:val="20"/>
        </w:rPr>
        <w:t xml:space="preserve"> gett Skolinspektionen i uppdrag att </w:t>
      </w:r>
      <w:r w:rsidRPr="005655B9">
        <w:rPr>
          <w:rFonts w:ascii="Times New Roman" w:hAnsi="Times New Roman"/>
          <w:sz w:val="20"/>
        </w:rPr>
        <w:t>förstärka sin tillsyn och annan granskning av skolor med konfessionell inriktning och andra skolor där Skolinspektionen bedömer att det finns en riskbild avseende extremism och islamism, eller avseende att elever annars utsätts för påverkan som syftar till att motarbeta grundläggande fri- och rättigheter eller det demokratiska styrelseskicket samt redovisa erfarenheter och slutsatser från denna tillsyn och granskning. Skolinspektionen ska sträva efter att tillsynen i hög grad sker genom oanmälda besök. Redovisningen ska även innehålla erfarenheter och slutsatser från myndighetens tillsyn över hur kommuner uppfyller sitt tillsynsansvar över enskilda förskolor och annan pedagogisk verksamhet. Uppdraget ska redovisas årligen, senast den 25 november, till Regeringskansliet (Utbildnings</w:t>
      </w:r>
      <w:r>
        <w:rPr>
          <w:rFonts w:ascii="Times New Roman" w:hAnsi="Times New Roman"/>
          <w:sz w:val="20"/>
        </w:rPr>
        <w:softHyphen/>
      </w:r>
      <w:r w:rsidRPr="005655B9">
        <w:rPr>
          <w:rFonts w:ascii="Times New Roman" w:hAnsi="Times New Roman"/>
          <w:sz w:val="20"/>
        </w:rPr>
        <w:t>departementet</w:t>
      </w:r>
      <w:r>
        <w:rPr>
          <w:rFonts w:ascii="Times New Roman" w:hAnsi="Times New Roman"/>
          <w:sz w:val="20"/>
        </w:rPr>
        <w:t>).</w:t>
      </w:r>
      <w:r w:rsidRPr="005655B9">
        <w:rPr>
          <w:rFonts w:ascii="Times New Roman" w:hAnsi="Times New Roman"/>
          <w:sz w:val="20"/>
        </w:rPr>
        <w:t xml:space="preserve"> </w:t>
      </w:r>
      <w:r w:rsidRPr="00391CBB">
        <w:rPr>
          <w:rFonts w:ascii="Times New Roman" w:hAnsi="Times New Roman"/>
          <w:sz w:val="20"/>
        </w:rPr>
        <w:t>Frågan i övrigt bereds inom Regeringskansliet. Punkten är inte slutbehandlad.</w:t>
      </w:r>
    </w:p>
    <w:p w14:paraId="77B1E64E" w14:textId="659E0F56" w:rsidR="00BC67F3" w:rsidRPr="00391CBB" w:rsidRDefault="00BC67F3" w:rsidP="00BC67F3">
      <w:pPr>
        <w:pStyle w:val="Brdtextmedindrag"/>
      </w:pPr>
      <w:bookmarkStart w:id="414" w:name="_Hlk122421312"/>
      <w:r w:rsidRPr="00391CBB">
        <w:t xml:space="preserve">Punkt 5 om </w:t>
      </w:r>
      <w:r w:rsidRPr="009A38F3">
        <w:rPr>
          <w:i/>
        </w:rPr>
        <w:t xml:space="preserve">att </w:t>
      </w:r>
      <w:r w:rsidRPr="00391CBB">
        <w:rPr>
          <w:i/>
        </w:rPr>
        <w:t>identifiera samfund och organisationer som inte bör få stöd från det allmänna*</w:t>
      </w:r>
      <w:r w:rsidRPr="00391CBB">
        <w:t xml:space="preserve">: </w:t>
      </w:r>
      <w:bookmarkEnd w:id="414"/>
      <w:r w:rsidRPr="00391CBB">
        <w:t xml:space="preserve">Riksdagen har tillkännagett för regeringen att det bör utvecklas metoder och redskap för kommuner för att identifiera samfund och organisationer som inte bör få stöd från det allmänna eftersom de inte lever upp till grundläggande demokratiska värderingar (bet. 2015/16:KU4 s. 26 f.). I regleringsbrevet för 2018 fick Myndigheten för ungdoms- och civilsamhällesfrågor (MUCF) i uppdrag att redovisa vilka åtgärder som myndigheten </w:t>
      </w:r>
      <w:r>
        <w:t xml:space="preserve">har </w:t>
      </w:r>
      <w:r w:rsidRPr="00391CBB">
        <w:t>vidtagit avseende myndighetens bidragshantering mot bakgrund av de förslag som Statskontoret redovisat i rapporten Myndighetsanalys av Myndigheten för ungdoms- och civilsamhällesfrågor 2017:13 (U2017/03808). Uppdraget redovisades den 28 september 2018. MUCF konstaterar att många av de åtgärder som Statskontoret har föreslagit redan var påbörjade eller genomförda när rapporten kom eller har effektiviserats. 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sidRPr="00391CBB">
        <w:softHyphen/>
        <w:t>kandet har remissbehandlats. I september 2018 överlämnande 2017 års Arvsfondsutredning betänkandet 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och förslaget om demokrativillkor bereds i Regerings</w:t>
      </w:r>
      <w:r w:rsidR="00394277">
        <w:softHyphen/>
      </w:r>
      <w:r w:rsidRPr="00391CBB">
        <w:t>kansliet. I juni 2019 överlämnade Demokrativillkors</w:t>
      </w:r>
      <w:r w:rsidR="00A97CB9">
        <w:softHyphen/>
      </w:r>
      <w:r w:rsidRPr="00391CBB">
        <w:t>utredningen betän</w:t>
      </w:r>
      <w:r w:rsidR="00394277">
        <w:softHyphen/>
      </w:r>
      <w:r w:rsidRPr="00391CBB">
        <w:t>kan</w:t>
      </w:r>
      <w:r w:rsidR="00394277">
        <w:softHyphen/>
      </w:r>
      <w:r w:rsidRPr="00391CBB">
        <w:t>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i de internationella konventionerna om mänskliga rättigheter. Betänkandet har remiss</w:t>
      </w:r>
      <w:r>
        <w:softHyphen/>
      </w:r>
      <w:r w:rsidRPr="00391CBB">
        <w:t>behandlats</w:t>
      </w:r>
      <w:r>
        <w:t>.</w:t>
      </w:r>
      <w:r w:rsidRPr="00391CBB">
        <w:t xml:space="preserve"> Under beredningen av Tros</w:t>
      </w:r>
      <w:r>
        <w:softHyphen/>
      </w:r>
      <w:r w:rsidRPr="00391CBB">
        <w:t>samfundsutredningens, Arvsfondsutredningens och Demokrati</w:t>
      </w:r>
      <w:r w:rsidRPr="00391CBB">
        <w:softHyphen/>
        <w:t>villkors</w:t>
      </w:r>
      <w:r>
        <w:softHyphen/>
      </w:r>
      <w:r w:rsidRPr="00391CBB">
        <w:t>utredningens betänkanden konstaterades behov av att analysera frågor om personuppgiftsbehandling och sekretess i ärenden om stöd till det civila samhället,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Demokrativillkor och integritet (SOU 2021:66) angående person</w:t>
      </w:r>
      <w:r>
        <w:softHyphen/>
      </w:r>
      <w:r w:rsidRPr="00391CBB">
        <w:t>uppgiftsbehandling och sekretess till regeringen. Delbetänkandet har remissbehandlats. Ett sakråd som kompletterar remitteringen genomfördes i oktober 2021 med civil</w:t>
      </w:r>
      <w:r>
        <w:softHyphen/>
      </w:r>
      <w:r w:rsidRPr="00391CBB">
        <w:t>samhällets organisationer. Den 21 december 2021 överlämnade</w:t>
      </w:r>
      <w:r>
        <w:t>s</w:t>
      </w:r>
      <w:r w:rsidRPr="00391CBB">
        <w:t xml:space="preserve"> slutbetänkandet Rätt mottagare – Granskning och integritet</w:t>
      </w:r>
      <w:r w:rsidRPr="00391CBB" w:rsidDel="00693883">
        <w:t xml:space="preserve"> </w:t>
      </w:r>
      <w:r w:rsidRPr="00391CBB">
        <w:t xml:space="preserve">(SOU 2021:99) till regeringen. </w:t>
      </w:r>
      <w:r w:rsidRPr="007926ED">
        <w:t xml:space="preserve">Regeringen lämnade den 2 augusti 2022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demokrativillkor vid stöd till civilsamhället (skr. 2022/23:14). </w:t>
      </w:r>
      <w:r>
        <w:t xml:space="preserve">Ett sakråd (Ku2022/01808) genomfördes den 13 december 2022 med civilsamhällesorganisationer och trossamfund i syfte att ge inbjudna organisationer tillfälle att framföra synpunkter avseende förslag till demokrativillkor som fanns i propositionen inför att regeringen bereder frågan vidare. Frågan bereds nu vidare i </w:t>
      </w:r>
      <w:r w:rsidRPr="007926ED">
        <w:t>Regeringskansliet</w:t>
      </w:r>
      <w:r>
        <w:t xml:space="preserve">. </w:t>
      </w:r>
      <w:r w:rsidRPr="00391CBB">
        <w:t xml:space="preserve">Myndigheten för stöd till trossamfund </w:t>
      </w:r>
      <w:r>
        <w:t>(SST) har</w:t>
      </w:r>
      <w:r w:rsidRPr="00391CBB">
        <w:t xml:space="preserve"> enligt regleringsbrev för 2020</w:t>
      </w:r>
      <w:r>
        <w:t>, 2021 och 2022</w:t>
      </w:r>
      <w:r w:rsidRPr="00391CBB">
        <w:t xml:space="preserve"> utifrån vad som framkommit under den fortlöpande dialogen med de bidragsberättigade trossamfunden om förutsättningarna för stödet, särskilt redovisa</w:t>
      </w:r>
      <w:r>
        <w:t>t</w:t>
      </w:r>
      <w:r w:rsidRPr="00391CBB">
        <w:t xml:space="preserve"> </w:t>
      </w:r>
      <w:r>
        <w:t>(</w:t>
      </w:r>
      <w:r w:rsidRPr="00A24C91">
        <w:t>Ku2021/00720</w:t>
      </w:r>
      <w:r>
        <w:t xml:space="preserve">) </w:t>
      </w:r>
      <w:r w:rsidRPr="00391CBB">
        <w:t>hur de bidrags</w:t>
      </w:r>
      <w:r>
        <w:softHyphen/>
      </w:r>
      <w:r w:rsidRPr="00391CBB">
        <w:t>berättigade trossam</w:t>
      </w:r>
      <w:r w:rsidR="00837462">
        <w:softHyphen/>
      </w:r>
      <w:r w:rsidRPr="00391CBB">
        <w:t xml:space="preserve">funden arbetar för att bidra till att upprätthålla och stärka de grundläggande värderingar som samhället vilar på. </w:t>
      </w:r>
      <w:r>
        <w:t xml:space="preserve">SST ska enligt regleringsbrev för 2023 (Ku2022/01929) utifrån vad som framkommit </w:t>
      </w:r>
      <w:r w:rsidR="00072663">
        <w:t>unde r</w:t>
      </w:r>
      <w:r>
        <w:t xml:space="preserve"> den fortlöpande dialogen med de bidragsberättigade trossamfunden om förutsättningarna för stödet, särskilt redovisa hur de bidragsberättigade trossamfunden arbetar för att bidra till att upprätthålla och stärka de grundläggande värderingar som samhället vilar på. </w:t>
      </w:r>
      <w:r w:rsidRPr="00391CBB">
        <w:t xml:space="preserve">MUCF </w:t>
      </w:r>
      <w:r>
        <w:t>har</w:t>
      </w:r>
      <w:r w:rsidRPr="00391CBB" w:rsidDel="00E1391C">
        <w:t xml:space="preserve"> enligt</w:t>
      </w:r>
      <w:r w:rsidRPr="00391CBB">
        <w:t xml:space="preserve"> regleringsbrev för 2021 redovisa</w:t>
      </w:r>
      <w:r>
        <w:t>t</w:t>
      </w:r>
      <w:r w:rsidRPr="00391CBB">
        <w:t xml:space="preserve"> hur myndigheten säkerställer att de statsbidrag som den utbetalar går till verksamheter som uppfyller demokrativillkoren i statsbidrags</w:t>
      </w:r>
      <w:r>
        <w:softHyphen/>
      </w:r>
      <w:r w:rsidRPr="00391CBB">
        <w:t xml:space="preserve">förordningarna. </w:t>
      </w:r>
      <w:r>
        <w:t xml:space="preserve">MUCF ska enligt regleringsbrev för 2023 (Ku2022/01930) redovisa hur myndigheten säkerställer att de statsbidrag myndigheten utbetalar går till verksamheter som uppfyller demokrativillkoren i statsbidragsförordningarna. </w:t>
      </w:r>
      <w:r w:rsidRPr="00391CBB">
        <w:t>Punkten är inte slut</w:t>
      </w:r>
      <w:r>
        <w:softHyphen/>
      </w:r>
      <w:r w:rsidRPr="00391CBB">
        <w:t>behandlad.</w:t>
      </w:r>
    </w:p>
    <w:bookmarkEnd w:id="413"/>
    <w:p w14:paraId="355293DD" w14:textId="141B9E12" w:rsidR="00316B84" w:rsidRPr="00391CBB" w:rsidRDefault="00BC67F3" w:rsidP="00BC67F3">
      <w:pPr>
        <w:pStyle w:val="Rubrik5utannumrering"/>
        <w:rPr>
          <w:i w:val="0"/>
        </w:rPr>
      </w:pPr>
      <w:r>
        <w:t>3</w:t>
      </w:r>
      <w:r w:rsidR="00316B84" w:rsidRPr="00391CBB">
        <w:t>. Rskr. 2015/16:289</w:t>
      </w:r>
    </w:p>
    <w:p w14:paraId="3BFF65A5"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391CBB">
        <w:rPr>
          <w:rFonts w:ascii="Times New Roman" w:eastAsia="Calibri" w:hAnsi="Times New Roman"/>
          <w:sz w:val="20"/>
        </w:rPr>
        <w:t>Förutsättningar för svensk film</w:t>
      </w:r>
    </w:p>
    <w:p w14:paraId="4FEB350B" w14:textId="77777777" w:rsidR="00316B84" w:rsidRPr="0026057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391CBB">
        <w:rPr>
          <w:rFonts w:ascii="Times New Roman" w:eastAsia="Calibri" w:hAnsi="Times New Roman"/>
          <w:sz w:val="20"/>
        </w:rPr>
        <w:t>Mot. 2015/16: Kr1848, 2015/16:Kr335, 2015/16:Kr3387, bet. 2015/16:KrU11</w:t>
      </w:r>
    </w:p>
    <w:p w14:paraId="0D5ED97D" w14:textId="028BDDB4"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391CBB">
        <w:rPr>
          <w:rFonts w:ascii="Times New Roman" w:eastAsia="Calibri" w:hAnsi="Times New Roman"/>
          <w:sz w:val="20"/>
        </w:rPr>
        <w:t>Tidigare redovisad, se skr. 2016/17 (Ku 19), 2017/18:75 (Ku 13)</w:t>
      </w:r>
      <w:r w:rsidR="00DB3447" w:rsidRPr="00391CBB">
        <w:rPr>
          <w:rFonts w:ascii="Times New Roman" w:eastAsia="Calibri" w:hAnsi="Times New Roman"/>
          <w:sz w:val="20"/>
        </w:rPr>
        <w:t>,</w:t>
      </w:r>
      <w:r w:rsidRPr="00391CBB">
        <w:rPr>
          <w:rFonts w:ascii="Times New Roman" w:eastAsia="Calibri" w:hAnsi="Times New Roman"/>
          <w:sz w:val="20"/>
        </w:rPr>
        <w:t xml:space="preserve"> 2018/19:75 (Ku 11</w:t>
      </w:r>
      <w:r w:rsidR="00391CBB" w:rsidRPr="00391CBB">
        <w:rPr>
          <w:rFonts w:ascii="Times New Roman" w:eastAsia="Calibri" w:hAnsi="Times New Roman"/>
          <w:sz w:val="20"/>
        </w:rPr>
        <w:t xml:space="preserve">), </w:t>
      </w:r>
      <w:r w:rsidR="00DB3447" w:rsidRPr="00391CBB">
        <w:rPr>
          <w:rFonts w:ascii="Times New Roman" w:eastAsia="Calibri" w:hAnsi="Times New Roman"/>
          <w:sz w:val="20"/>
        </w:rPr>
        <w:t>2019/20:75 (Ku 10</w:t>
      </w:r>
      <w:r w:rsidR="00BC67F3">
        <w:rPr>
          <w:rFonts w:ascii="Times New Roman" w:eastAsia="Calibri" w:hAnsi="Times New Roman"/>
          <w:sz w:val="20"/>
        </w:rPr>
        <w:t>),</w:t>
      </w:r>
      <w:r w:rsidR="00BC67F3" w:rsidRPr="00391CBB">
        <w:rPr>
          <w:rFonts w:ascii="Times New Roman" w:eastAsia="Calibri" w:hAnsi="Times New Roman"/>
          <w:sz w:val="20"/>
        </w:rPr>
        <w:t xml:space="preserve"> </w:t>
      </w:r>
      <w:r w:rsidR="00391CBB" w:rsidRPr="00391CBB">
        <w:rPr>
          <w:rFonts w:ascii="Times New Roman" w:eastAsia="Calibri" w:hAnsi="Times New Roman"/>
          <w:sz w:val="20"/>
        </w:rPr>
        <w:t>2020/21:75 (Ku 7</w:t>
      </w:r>
      <w:r w:rsidR="00BC67F3" w:rsidRPr="00391CBB">
        <w:rPr>
          <w:rFonts w:ascii="Times New Roman" w:eastAsia="Calibri" w:hAnsi="Times New Roman"/>
          <w:sz w:val="20"/>
        </w:rPr>
        <w:t>)</w:t>
      </w:r>
      <w:r w:rsidR="00BC67F3">
        <w:rPr>
          <w:rFonts w:ascii="Times New Roman" w:eastAsia="Calibri" w:hAnsi="Times New Roman"/>
          <w:sz w:val="20"/>
        </w:rPr>
        <w:t xml:space="preserve"> och </w:t>
      </w:r>
      <w:r w:rsidR="00BC67F3" w:rsidRPr="00FF07ED">
        <w:rPr>
          <w:rFonts w:ascii="Times New Roman" w:eastAsia="Calibri" w:hAnsi="Times New Roman"/>
          <w:sz w:val="20"/>
        </w:rPr>
        <w:t>2021/22:75</w:t>
      </w:r>
      <w:r w:rsidR="00BC67F3">
        <w:rPr>
          <w:rFonts w:ascii="Times New Roman" w:eastAsia="Calibri" w:hAnsi="Times New Roman"/>
          <w:sz w:val="20"/>
        </w:rPr>
        <w:t xml:space="preserve"> (Ku 5</w:t>
      </w:r>
      <w:r w:rsidR="00391CBB" w:rsidRPr="00391CBB">
        <w:rPr>
          <w:rFonts w:ascii="Times New Roman" w:eastAsia="Calibri" w:hAnsi="Times New Roman"/>
          <w:sz w:val="20"/>
        </w:rPr>
        <w:t>).</w:t>
      </w:r>
    </w:p>
    <w:p w14:paraId="06F82E2A" w14:textId="23DFE726" w:rsidR="00391CBB" w:rsidRPr="00391CBB" w:rsidRDefault="00391CBB" w:rsidP="00391CB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391CBB">
        <w:rPr>
          <w:rFonts w:ascii="Times New Roman" w:eastAsia="Calibri" w:hAnsi="Times New Roman"/>
          <w:sz w:val="20"/>
        </w:rPr>
        <w:t>Skrivelsen är inte slutbehandlad.</w:t>
      </w:r>
    </w:p>
    <w:p w14:paraId="7A0FAD9D" w14:textId="6A6D468A" w:rsidR="00391CBB" w:rsidRPr="00391CBB" w:rsidRDefault="00391CBB" w:rsidP="00391CB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9A5DB3F" w14:textId="77777777" w:rsidR="00BC67F3" w:rsidRDefault="00391CBB" w:rsidP="00BC67F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391CBB">
        <w:rPr>
          <w:rFonts w:ascii="Times New Roman" w:eastAsia="Calibri" w:hAnsi="Times New Roman"/>
          <w:sz w:val="20"/>
        </w:rPr>
        <w:t xml:space="preserve">Punkt 1 om </w:t>
      </w:r>
      <w:r w:rsidRPr="00391CBB">
        <w:rPr>
          <w:rFonts w:ascii="Times New Roman" w:eastAsia="Calibri" w:hAnsi="Times New Roman"/>
          <w:i/>
          <w:sz w:val="20"/>
        </w:rPr>
        <w:t>utredning om filmpolitikens framtid</w:t>
      </w:r>
      <w:r w:rsidRPr="00391CBB">
        <w:rPr>
          <w:rFonts w:ascii="Times New Roman" w:eastAsia="Calibri" w:hAnsi="Times New Roman"/>
          <w:sz w:val="20"/>
        </w:rPr>
        <w:t>*: Riksdagen har till</w:t>
      </w:r>
      <w:r w:rsidR="00AA1A88">
        <w:rPr>
          <w:rFonts w:ascii="Times New Roman" w:eastAsia="Calibri" w:hAnsi="Times New Roman"/>
          <w:sz w:val="20"/>
        </w:rPr>
        <w:softHyphen/>
      </w:r>
      <w:r w:rsidRPr="00391CBB">
        <w:rPr>
          <w:rFonts w:ascii="Times New Roman" w:eastAsia="Calibri" w:hAnsi="Times New Roman"/>
          <w:sz w:val="20"/>
        </w:rPr>
        <w:t>kännagett för regeringen vad utskottet anför om att regeringen bör tillsätta en bred parlamentarisk filmutredning (bet. 2015/16:KrU11 s. 15</w:t>
      </w:r>
      <w:r w:rsidR="00BC67F3">
        <w:rPr>
          <w:rFonts w:ascii="Times New Roman" w:eastAsia="Calibri" w:hAnsi="Times New Roman"/>
          <w:sz w:val="20"/>
        </w:rPr>
        <w:t>–16</w:t>
      </w:r>
      <w:r w:rsidRPr="00391CBB">
        <w:rPr>
          <w:rFonts w:ascii="Times New Roman" w:eastAsia="Calibri" w:hAnsi="Times New Roman"/>
          <w:sz w:val="20"/>
        </w:rPr>
        <w:t>). I budgetpropositionen för 2017 (prop. 2016/17:1 utg.omr. 17 s. 34) redo</w:t>
      </w:r>
      <w:r w:rsidRPr="00391CBB">
        <w:rPr>
          <w:rFonts w:ascii="Times New Roman" w:eastAsia="Calibri" w:hAnsi="Times New Roman"/>
          <w:sz w:val="20"/>
        </w:rPr>
        <w:softHyphen/>
        <w:t xml:space="preserve">visade regeringen sin avsikt att genomföra en bred utvärdering av den nya filmpolitiken som infördes 1 januari 2017, när tillräcklig tid har förflutit för att en utvärdering ska kunna bli meningsfull. Regeringen och Stiftelsen Svenska Filminstitutet </w:t>
      </w:r>
      <w:r w:rsidR="00BC67F3">
        <w:rPr>
          <w:rFonts w:ascii="Times New Roman" w:eastAsia="Calibri" w:hAnsi="Times New Roman"/>
          <w:sz w:val="20"/>
        </w:rPr>
        <w:t xml:space="preserve">(Filminstitutet) </w:t>
      </w:r>
      <w:r w:rsidRPr="00391CBB">
        <w:rPr>
          <w:rFonts w:ascii="Times New Roman" w:eastAsia="Calibri" w:hAnsi="Times New Roman"/>
          <w:sz w:val="20"/>
        </w:rPr>
        <w:t xml:space="preserve">följer upp och analyserar löpande utvecklingen och överväger vid behov justeringar. </w:t>
      </w:r>
    </w:p>
    <w:p w14:paraId="46844E41" w14:textId="7367965A" w:rsidR="00391CBB" w:rsidRPr="00391CBB" w:rsidRDefault="00BC67F3" w:rsidP="00BC67F3">
      <w:pPr>
        <w:pStyle w:val="Brdtextmedindrag"/>
        <w:rPr>
          <w:rFonts w:eastAsia="Calibri"/>
        </w:rPr>
      </w:pPr>
      <w:r w:rsidRPr="00A13968">
        <w:rPr>
          <w:rFonts w:eastAsia="Calibri"/>
        </w:rPr>
        <w:t>I</w:t>
      </w:r>
      <w:r w:rsidR="00391CBB" w:rsidRPr="00A13968">
        <w:rPr>
          <w:rFonts w:eastAsia="Calibri"/>
        </w:rPr>
        <w:t xml:space="preserve"> betänkandet Från kris till kraft (SOU 2021:77) från utredningen Återstart för kulturen – återhämtning och utveckling efter coronapandemin</w:t>
      </w:r>
      <w:r w:rsidRPr="00A13968">
        <w:rPr>
          <w:rFonts w:eastAsia="Calibri"/>
        </w:rPr>
        <w:t xml:space="preserve"> föreslogs</w:t>
      </w:r>
      <w:r w:rsidR="00391CBB" w:rsidRPr="00A13968">
        <w:rPr>
          <w:rFonts w:eastAsia="Calibri"/>
        </w:rPr>
        <w:t xml:space="preserve"> att regeringen bör ta fram en färdplan för filmpolitiken med </w:t>
      </w:r>
      <w:r w:rsidR="00391CBB" w:rsidRPr="00967C14">
        <w:rPr>
          <w:rFonts w:eastAsia="Calibri"/>
        </w:rPr>
        <w:t>anledning av pågående förändringar på filmområdet. Utredningens förslag</w:t>
      </w:r>
      <w:r w:rsidR="00CB240F">
        <w:t xml:space="preserve"> </w:t>
      </w:r>
      <w:r w:rsidRPr="00967C14">
        <w:rPr>
          <w:rFonts w:eastAsia="Calibri"/>
        </w:rPr>
        <w:t>remitterades under</w:t>
      </w:r>
      <w:r w:rsidR="005A5194" w:rsidRPr="00967C14">
        <w:rPr>
          <w:rFonts w:eastAsia="Calibri"/>
        </w:rPr>
        <w:t xml:space="preserve"> 2022</w:t>
      </w:r>
      <w:r w:rsidRPr="00967C14">
        <w:rPr>
          <w:rFonts w:eastAsia="Calibri"/>
        </w:rPr>
        <w:t>. För</w:t>
      </w:r>
      <w:r w:rsidRPr="0055256A">
        <w:rPr>
          <w:rFonts w:eastAsia="Calibri"/>
        </w:rPr>
        <w:t xml:space="preserve"> närvarande genomför Filminstitutet bl.a. en översyn av stödordningarna och regeringen t</w:t>
      </w:r>
      <w:r w:rsidRPr="0055256A">
        <w:t>illsatte i juli 2022 en</w:t>
      </w:r>
      <w:r>
        <w:t xml:space="preserve"> utredning för att se över kultursamverkansmodellen, i vilken film ingår </w:t>
      </w:r>
      <w:r w:rsidRPr="00FD2F27">
        <w:t>(</w:t>
      </w:r>
      <w:r>
        <w:t xml:space="preserve">Ku2022/01288, </w:t>
      </w:r>
      <w:r w:rsidRPr="00FD2F27">
        <w:t>dir</w:t>
      </w:r>
      <w:r w:rsidR="00BE48CD">
        <w:t>.</w:t>
      </w:r>
      <w:r w:rsidRPr="00FD2F27">
        <w:t xml:space="preserve"> 2022:103)</w:t>
      </w:r>
      <w:r>
        <w:t>.</w:t>
      </w:r>
      <w:r w:rsidR="00072663">
        <w:t xml:space="preserve"> Uppdraget ska redovisas senast den 29 september 2023.</w:t>
      </w:r>
      <w:r>
        <w:t xml:space="preserve"> </w:t>
      </w:r>
      <w:r>
        <w:rPr>
          <w:rFonts w:eastAsia="Calibri"/>
        </w:rPr>
        <w:t xml:space="preserve">Film är ett av de </w:t>
      </w:r>
      <w:r w:rsidRPr="00391CBB">
        <w:rPr>
          <w:rFonts w:eastAsia="Calibri"/>
        </w:rPr>
        <w:t>officiell</w:t>
      </w:r>
      <w:r>
        <w:rPr>
          <w:rFonts w:eastAsia="Calibri"/>
        </w:rPr>
        <w:t>a</w:t>
      </w:r>
      <w:r w:rsidRPr="00391CBB">
        <w:rPr>
          <w:rFonts w:eastAsia="Calibri"/>
        </w:rPr>
        <w:t xml:space="preserve"> statistikområde</w:t>
      </w:r>
      <w:r>
        <w:rPr>
          <w:rFonts w:eastAsia="Calibri"/>
        </w:rPr>
        <w:t>n</w:t>
      </w:r>
      <w:r w:rsidRPr="00391CBB">
        <w:rPr>
          <w:rFonts w:eastAsia="Calibri"/>
        </w:rPr>
        <w:t xml:space="preserve"> som ingår i verksamhetsområdet för Myndigheten för kulturanalys. </w:t>
      </w:r>
    </w:p>
    <w:p w14:paraId="1FE1136C" w14:textId="78A6F786" w:rsidR="00072663" w:rsidRPr="00391CBB" w:rsidRDefault="00513E0F" w:rsidP="00BC67F3">
      <w:pPr>
        <w:pStyle w:val="Brdtextmedindrag"/>
        <w:rPr>
          <w:rFonts w:eastAsia="Calibri"/>
        </w:rPr>
      </w:pPr>
      <w:r w:rsidRPr="009728B7">
        <w:rPr>
          <w:rFonts w:eastAsia="Calibri"/>
        </w:rPr>
        <w:t>Förnyade överväganden bereds i Regeringskansliet</w:t>
      </w:r>
      <w:r w:rsidR="00C7417C">
        <w:rPr>
          <w:rFonts w:eastAsia="Calibri"/>
        </w:rPr>
        <w:t xml:space="preserve">. </w:t>
      </w:r>
      <w:r w:rsidR="00072663" w:rsidRPr="00AA7728">
        <w:rPr>
          <w:rFonts w:eastAsia="Calibri"/>
        </w:rPr>
        <w:t>Punkten är inte slutbehandlad.</w:t>
      </w:r>
    </w:p>
    <w:p w14:paraId="5CBAF4F2" w14:textId="7BBF3C84" w:rsidR="00391CBB" w:rsidRPr="00391CBB" w:rsidRDefault="00BC67F3" w:rsidP="00391CB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A7728">
        <w:rPr>
          <w:rFonts w:ascii="Times New Roman" w:eastAsia="Calibri" w:hAnsi="Times New Roman"/>
          <w:sz w:val="20"/>
        </w:rPr>
        <w:t xml:space="preserve">Punkt 7 om </w:t>
      </w:r>
      <w:r w:rsidRPr="00AA7728">
        <w:rPr>
          <w:rFonts w:ascii="Times New Roman" w:eastAsia="Calibri" w:hAnsi="Times New Roman"/>
          <w:i/>
          <w:sz w:val="20"/>
        </w:rPr>
        <w:t>former för samverkan och inflytande</w:t>
      </w:r>
      <w:r w:rsidRPr="00AA7728">
        <w:rPr>
          <w:rFonts w:ascii="Times New Roman" w:eastAsia="Calibri" w:hAnsi="Times New Roman"/>
          <w:sz w:val="20"/>
        </w:rPr>
        <w:t>*: Riksdagen har tillkännagett för regeringen vad utskottet anför om att skyndsamt utreda hur parts- och branschsamverkan kan utvecklas efter att den nuvarande modellen med ett gemensamt filmavtal slutar att gälla (bet. 2015/16:KrU11 s. 28). Sedan 2017 framgår det av regeringens beslut</w:t>
      </w:r>
      <w:r w:rsidRPr="00AA7728" w:rsidDel="00B119B8">
        <w:rPr>
          <w:rFonts w:ascii="Times New Roman" w:eastAsia="Calibri" w:hAnsi="Times New Roman"/>
          <w:sz w:val="20"/>
        </w:rPr>
        <w:t xml:space="preserve"> </w:t>
      </w:r>
      <w:r w:rsidRPr="00AA7728">
        <w:rPr>
          <w:rFonts w:ascii="Times New Roman" w:eastAsia="Calibri" w:hAnsi="Times New Roman"/>
          <w:sz w:val="20"/>
        </w:rPr>
        <w:t>om riktlinjer för statens bidrag till Stiftelsen Svenska Filminstitutet att Filminstitutet ska utse råd med sakkunniga personer. Rådens syfte är att ha en rådgivande roll i utformningen av de filmpolitiska stöden och i andra för rådsaktörerna relevanta frågor (beslut Ku2022/</w:t>
      </w:r>
      <w:r w:rsidRPr="007828D9">
        <w:rPr>
          <w:rFonts w:ascii="Times New Roman" w:eastAsia="Calibri" w:hAnsi="Times New Roman"/>
          <w:sz w:val="20"/>
        </w:rPr>
        <w:t>02761</w:t>
      </w:r>
      <w:r w:rsidRPr="00AA7728">
        <w:rPr>
          <w:rFonts w:ascii="Times New Roman" w:eastAsia="Calibri" w:hAnsi="Times New Roman"/>
          <w:sz w:val="20"/>
        </w:rPr>
        <w:t xml:space="preserve"> [delvis]). </w:t>
      </w:r>
    </w:p>
    <w:p w14:paraId="3DA14788" w14:textId="77777777" w:rsidR="00BC67F3" w:rsidRPr="00AA7728"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A7728">
        <w:rPr>
          <w:rFonts w:ascii="Times New Roman" w:eastAsia="Calibri" w:hAnsi="Times New Roman"/>
          <w:sz w:val="20"/>
        </w:rPr>
        <w:t>I budgetproposi</w:t>
      </w:r>
      <w:r w:rsidRPr="00AA7728">
        <w:rPr>
          <w:rFonts w:ascii="Times New Roman" w:eastAsia="Calibri" w:hAnsi="Times New Roman"/>
          <w:sz w:val="20"/>
        </w:rPr>
        <w:softHyphen/>
        <w:t xml:space="preserve">tionen för 2018 (prop. 2017/18:1 utg.omr. 17 </w:t>
      </w:r>
      <w:r w:rsidRPr="007828D9">
        <w:rPr>
          <w:rFonts w:ascii="Times New Roman" w:eastAsia="Calibri" w:hAnsi="Times New Roman"/>
          <w:sz w:val="20"/>
        </w:rPr>
        <w:t xml:space="preserve">avsnitt 13.4 </w:t>
      </w:r>
      <w:r w:rsidRPr="00AA7728">
        <w:rPr>
          <w:rFonts w:ascii="Times New Roman" w:eastAsia="Calibri" w:hAnsi="Times New Roman"/>
          <w:sz w:val="20"/>
        </w:rPr>
        <w:t>s. 153) redovisade</w:t>
      </w:r>
      <w:r w:rsidRPr="00AA7728" w:rsidDel="00275551">
        <w:rPr>
          <w:rFonts w:ascii="Times New Roman" w:eastAsia="Calibri" w:hAnsi="Times New Roman"/>
          <w:sz w:val="20"/>
        </w:rPr>
        <w:t xml:space="preserve"> </w:t>
      </w:r>
      <w:r w:rsidRPr="00AA7728">
        <w:rPr>
          <w:rFonts w:ascii="Times New Roman" w:eastAsia="Calibri" w:hAnsi="Times New Roman"/>
          <w:sz w:val="20"/>
        </w:rPr>
        <w:t>regeringen att Filminstitutet hade infört s.k. branschråd som varit involverade i Filminstitutets arbete med förändringar av stödsystemen. Regeringen bedömde att riksdagens tillkännagivande därmed var slut</w:t>
      </w:r>
      <w:r w:rsidRPr="00AA7728">
        <w:rPr>
          <w:rFonts w:ascii="Times New Roman" w:eastAsia="Calibri" w:hAnsi="Times New Roman"/>
          <w:sz w:val="20"/>
        </w:rPr>
        <w:softHyphen/>
        <w:t>behandlat. I ett nytt tillkännagivande (</w:t>
      </w:r>
      <w:r w:rsidRPr="007828D9">
        <w:rPr>
          <w:rFonts w:ascii="Times New Roman" w:eastAsia="Calibri" w:hAnsi="Times New Roman"/>
          <w:sz w:val="20"/>
        </w:rPr>
        <w:t>se</w:t>
      </w:r>
      <w:r w:rsidRPr="00AA7728">
        <w:rPr>
          <w:rFonts w:ascii="Times New Roman" w:eastAsia="Calibri" w:hAnsi="Times New Roman"/>
          <w:sz w:val="20"/>
        </w:rPr>
        <w:t xml:space="preserve"> rskr. 2017/18:91 punkt 10) anförde riksdagen att införandet av branschråden inte var tillräckligt för att ta till vara parternas erfarenheter och garantera deras inflytande. Riksdagen </w:t>
      </w:r>
      <w:r w:rsidRPr="00AA7728">
        <w:rPr>
          <w:rFonts w:ascii="Times New Roman" w:hAnsi="Times New Roman"/>
          <w:sz w:val="20"/>
        </w:rPr>
        <w:t>delade således inte regeringens bedömning att det tidigare tillkännagivandet var slutbehandlat</w:t>
      </w:r>
      <w:r w:rsidRPr="00AA7728">
        <w:rPr>
          <w:rFonts w:ascii="Times New Roman" w:eastAsia="Calibri" w:hAnsi="Times New Roman"/>
          <w:sz w:val="20"/>
        </w:rPr>
        <w:t>.</w:t>
      </w:r>
    </w:p>
    <w:p w14:paraId="6F420E2F" w14:textId="77777777" w:rsidR="00BC67F3" w:rsidRPr="007828D9"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A7728">
        <w:rPr>
          <w:rFonts w:ascii="Times New Roman" w:eastAsia="Calibri" w:hAnsi="Times New Roman"/>
          <w:sz w:val="20"/>
        </w:rPr>
        <w:t>Statskontoret konstaterade i sin analys Från filmavtal till statlig filmpolitik (2019:9</w:t>
      </w:r>
      <w:r>
        <w:rPr>
          <w:rFonts w:ascii="Times New Roman" w:eastAsia="Calibri" w:hAnsi="Times New Roman"/>
          <w:sz w:val="20"/>
        </w:rPr>
        <w:t xml:space="preserve">, dnr. </w:t>
      </w:r>
      <w:r w:rsidRPr="00AA7728">
        <w:rPr>
          <w:rFonts w:ascii="Times New Roman" w:eastAsia="Calibri" w:hAnsi="Times New Roman"/>
          <w:sz w:val="20"/>
        </w:rPr>
        <w:t>Ku2019/00983) att nya aktörer genom råden har fått mer insyn och inflytande jämfört med tidigare, men att råden med sakkunniga personer hittills inte helt funnit sin form. Filminstitutet tog därefter, tillsammans med råden, fram en reviderad arbetsordning, bl.a. för att stärka återkopplingen från Filminstitutet till råden och öka transparensen.</w:t>
      </w:r>
    </w:p>
    <w:p w14:paraId="542722D9" w14:textId="77777777" w:rsidR="00BC67F3" w:rsidRPr="007828D9"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A7728">
        <w:rPr>
          <w:rFonts w:ascii="Times New Roman" w:eastAsia="Calibri" w:hAnsi="Times New Roman"/>
          <w:sz w:val="20"/>
        </w:rPr>
        <w:t>I budgetpropositionen för 2022 (prop. 2021/22:1 utg.omr. 17 avsnitt 13.4 s. 124) konstaterade regeringen att formerna för parts- och branschsamverkan har utvecklats i rätt riktning och fungerar tillfredsställande. Regeringen bedömde därför riksdagens båda tillkännagivanden som slutbehandlade. I ett nytt tillkännagivande (se rskr.</w:t>
      </w:r>
      <w:r w:rsidRPr="007828D9">
        <w:rPr>
          <w:rFonts w:ascii="Times New Roman" w:eastAsia="Calibri" w:hAnsi="Times New Roman"/>
          <w:sz w:val="20"/>
        </w:rPr>
        <w:t> </w:t>
      </w:r>
      <w:r w:rsidRPr="00AA7728">
        <w:rPr>
          <w:rFonts w:ascii="Times New Roman" w:eastAsia="Calibri" w:hAnsi="Times New Roman"/>
          <w:sz w:val="20"/>
        </w:rPr>
        <w:t>2021/22:85 punkt 3) anförde riksdagen att de insatser som regeringen hänvisar till inte är tillräckliga och att regeringen skyndsamt bör utreda hur parts- och branschsamverkan kan utvecklas.</w:t>
      </w:r>
      <w:r w:rsidRPr="00AA7728">
        <w:rPr>
          <w:rFonts w:ascii="Times New Roman" w:hAnsi="Times New Roman"/>
          <w:sz w:val="20"/>
        </w:rPr>
        <w:t xml:space="preserve"> </w:t>
      </w:r>
      <w:r w:rsidRPr="00AA7728">
        <w:rPr>
          <w:rFonts w:ascii="Times New Roman" w:eastAsia="Calibri" w:hAnsi="Times New Roman"/>
          <w:sz w:val="20"/>
        </w:rPr>
        <w:t>Riksdagen delade således inte regeringens bedömning att de tidigare tillkännagivandena var slutbehand</w:t>
      </w:r>
      <w:r w:rsidRPr="00AA7728">
        <w:rPr>
          <w:rFonts w:ascii="Times New Roman" w:eastAsia="Calibri" w:hAnsi="Times New Roman"/>
          <w:sz w:val="20"/>
        </w:rPr>
        <w:softHyphen/>
      </w:r>
      <w:r w:rsidRPr="0055256A">
        <w:rPr>
          <w:rFonts w:ascii="Times New Roman" w:eastAsia="Calibri" w:hAnsi="Times New Roman"/>
          <w:sz w:val="20"/>
        </w:rPr>
        <w:t xml:space="preserve">lade. </w:t>
      </w:r>
    </w:p>
    <w:p w14:paraId="7C70CFBF" w14:textId="5F4495BE" w:rsidR="00BC67F3" w:rsidRPr="007828D9"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55256A">
        <w:rPr>
          <w:rFonts w:ascii="Times New Roman" w:eastAsia="Calibri" w:hAnsi="Times New Roman"/>
          <w:sz w:val="20"/>
        </w:rPr>
        <w:t>I betänkandet Från kris till kraft (SOU 2021:77) från utredningen Återstart för kulturen – återhämtning och utveckling efter coronapandemin föresl</w:t>
      </w:r>
      <w:r w:rsidRPr="007828D9">
        <w:rPr>
          <w:rFonts w:ascii="Times New Roman" w:eastAsia="Calibri" w:hAnsi="Times New Roman"/>
          <w:sz w:val="20"/>
        </w:rPr>
        <w:t>og</w:t>
      </w:r>
      <w:r w:rsidRPr="0055256A">
        <w:rPr>
          <w:rFonts w:ascii="Times New Roman" w:eastAsia="Calibri" w:hAnsi="Times New Roman"/>
          <w:sz w:val="20"/>
        </w:rPr>
        <w:t>s att regeringen bör ta fram en färdplan för filmpolitiken, bl.a. angående samspelet mellan olika aktörer med anledning av pågående förändringar på filmområdet. Utredningens förslag remitterades under 2022.</w:t>
      </w:r>
    </w:p>
    <w:p w14:paraId="0EDEC854" w14:textId="10801E08" w:rsidR="00BC67F3" w:rsidRPr="00391CB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55256A">
        <w:rPr>
          <w:rFonts w:ascii="Times New Roman" w:eastAsia="Calibri" w:hAnsi="Times New Roman"/>
          <w:sz w:val="20"/>
        </w:rPr>
        <w:t>Rådens arbete har under åren utvecklats och anpassats efter nya behov.</w:t>
      </w:r>
      <w:r>
        <w:rPr>
          <w:rFonts w:ascii="Times New Roman" w:eastAsia="Calibri" w:hAnsi="Times New Roman"/>
          <w:sz w:val="20"/>
        </w:rPr>
        <w:t xml:space="preserve"> Utöver råden är f</w:t>
      </w:r>
      <w:r w:rsidRPr="00391CBB">
        <w:rPr>
          <w:rFonts w:ascii="Times New Roman" w:eastAsia="Calibri" w:hAnsi="Times New Roman"/>
          <w:sz w:val="20"/>
        </w:rPr>
        <w:t>ilmområdets olika aktörer</w:t>
      </w:r>
      <w:r w:rsidRPr="00AA674D">
        <w:rPr>
          <w:rFonts w:ascii="Times New Roman" w:eastAsia="Calibri" w:hAnsi="Times New Roman"/>
          <w:sz w:val="20"/>
        </w:rPr>
        <w:t xml:space="preserve"> </w:t>
      </w:r>
      <w:r w:rsidRPr="00391CBB">
        <w:rPr>
          <w:rFonts w:ascii="Times New Roman" w:eastAsia="Calibri" w:hAnsi="Times New Roman"/>
          <w:sz w:val="20"/>
        </w:rPr>
        <w:t xml:space="preserve">aktivt involverade i Filminstitutets utredningar och översyn av stödordningar. </w:t>
      </w:r>
      <w:r>
        <w:rPr>
          <w:rFonts w:ascii="Times New Roman" w:eastAsia="Calibri" w:hAnsi="Times New Roman"/>
          <w:sz w:val="20"/>
        </w:rPr>
        <w:t>Under covid19-pandemin hölls återkommande möten med Filminstitutet och film</w:t>
      </w:r>
      <w:r w:rsidR="00394277">
        <w:rPr>
          <w:rFonts w:ascii="Times New Roman" w:eastAsia="Calibri" w:hAnsi="Times New Roman"/>
          <w:sz w:val="20"/>
        </w:rPr>
        <w:softHyphen/>
      </w:r>
      <w:r>
        <w:rPr>
          <w:rFonts w:ascii="Times New Roman" w:eastAsia="Calibri" w:hAnsi="Times New Roman"/>
          <w:sz w:val="20"/>
        </w:rPr>
        <w:t xml:space="preserve">områdets aktörer, vilket bidrog till att stöd kunde nå ut till drabbade aktörer på ett snabbt, enkelt och träffsäkert sätt. </w:t>
      </w:r>
      <w:r w:rsidRPr="0084531B">
        <w:rPr>
          <w:rFonts w:ascii="Times New Roman" w:eastAsia="Calibri" w:hAnsi="Times New Roman"/>
          <w:sz w:val="20"/>
        </w:rPr>
        <w:t>Riksrevisionen</w:t>
      </w:r>
      <w:r>
        <w:rPr>
          <w:rFonts w:ascii="Times New Roman" w:eastAsia="Calibri" w:hAnsi="Times New Roman"/>
          <w:sz w:val="20"/>
        </w:rPr>
        <w:t xml:space="preserve"> konstaterade i</w:t>
      </w:r>
      <w:r w:rsidRPr="0084531B">
        <w:rPr>
          <w:rFonts w:ascii="Times New Roman" w:eastAsia="Calibri" w:hAnsi="Times New Roman"/>
          <w:sz w:val="20"/>
        </w:rPr>
        <w:t xml:space="preserve"> rappo</w:t>
      </w:r>
      <w:r>
        <w:rPr>
          <w:rFonts w:ascii="Times New Roman" w:eastAsia="Calibri" w:hAnsi="Times New Roman"/>
          <w:sz w:val="20"/>
        </w:rPr>
        <w:t>rten</w:t>
      </w:r>
      <w:r w:rsidRPr="0084531B">
        <w:rPr>
          <w:rFonts w:ascii="Times New Roman" w:eastAsia="Calibri" w:hAnsi="Times New Roman"/>
          <w:sz w:val="20"/>
        </w:rPr>
        <w:t xml:space="preserve"> Operation Rädda branschen – statens krisstöd till idrott och kultur under coronapandemin (RiR 2022:7) </w:t>
      </w:r>
      <w:r>
        <w:rPr>
          <w:rFonts w:ascii="Times New Roman" w:eastAsia="Calibri" w:hAnsi="Times New Roman"/>
          <w:sz w:val="20"/>
        </w:rPr>
        <w:t xml:space="preserve">att </w:t>
      </w:r>
      <w:r w:rsidRPr="0084531B">
        <w:rPr>
          <w:rFonts w:ascii="Times New Roman" w:eastAsia="Calibri" w:hAnsi="Times New Roman"/>
          <w:sz w:val="20"/>
        </w:rPr>
        <w:t xml:space="preserve">god branschkunskap, flexibilitet kring ordinarie stödgivning och transparens i beslutsfattandet </w:t>
      </w:r>
      <w:r>
        <w:rPr>
          <w:rFonts w:ascii="Times New Roman" w:eastAsia="Calibri" w:hAnsi="Times New Roman"/>
          <w:sz w:val="20"/>
        </w:rPr>
        <w:t xml:space="preserve">gjorde </w:t>
      </w:r>
      <w:r w:rsidRPr="0084531B">
        <w:rPr>
          <w:rFonts w:ascii="Times New Roman" w:eastAsia="Calibri" w:hAnsi="Times New Roman"/>
          <w:sz w:val="20"/>
        </w:rPr>
        <w:t>att stöden på filmområdet kunde fördelas</w:t>
      </w:r>
      <w:r>
        <w:rPr>
          <w:rFonts w:ascii="Times New Roman" w:eastAsia="Calibri" w:hAnsi="Times New Roman"/>
          <w:sz w:val="20"/>
        </w:rPr>
        <w:t xml:space="preserve"> </w:t>
      </w:r>
      <w:r w:rsidRPr="0084531B">
        <w:rPr>
          <w:rFonts w:ascii="Times New Roman" w:eastAsia="Calibri" w:hAnsi="Times New Roman"/>
          <w:sz w:val="20"/>
        </w:rPr>
        <w:t>ändamålsenligt och effektivt.</w:t>
      </w:r>
      <w:r>
        <w:rPr>
          <w:rFonts w:ascii="Times New Roman" w:eastAsia="Calibri" w:hAnsi="Times New Roman"/>
          <w:sz w:val="20"/>
        </w:rPr>
        <w:t xml:space="preserve"> </w:t>
      </w:r>
    </w:p>
    <w:p w14:paraId="782014F0" w14:textId="634E3C1C" w:rsidR="00072663" w:rsidRPr="00391CBB" w:rsidRDefault="00AD3AFC"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Förnyade överväganden bereds i Regeringskansliet</w:t>
      </w:r>
      <w:r w:rsidR="00A8066E">
        <w:rPr>
          <w:rFonts w:ascii="Times New Roman" w:eastAsia="Calibri" w:hAnsi="Times New Roman"/>
          <w:sz w:val="20"/>
        </w:rPr>
        <w:t xml:space="preserve">. </w:t>
      </w:r>
      <w:r w:rsidR="00072663" w:rsidRPr="00391CBB">
        <w:rPr>
          <w:rFonts w:ascii="Times New Roman" w:eastAsia="Calibri" w:hAnsi="Times New Roman"/>
          <w:sz w:val="20"/>
        </w:rPr>
        <w:t>Punkten är inte slut</w:t>
      </w:r>
      <w:r w:rsidR="00072663">
        <w:rPr>
          <w:rFonts w:ascii="Times New Roman" w:eastAsia="Calibri" w:hAnsi="Times New Roman"/>
          <w:sz w:val="20"/>
        </w:rPr>
        <w:softHyphen/>
      </w:r>
      <w:r w:rsidR="00072663" w:rsidRPr="00391CBB">
        <w:rPr>
          <w:rFonts w:ascii="Times New Roman" w:eastAsia="Calibri" w:hAnsi="Times New Roman"/>
          <w:sz w:val="20"/>
        </w:rPr>
        <w:t>behandlad.</w:t>
      </w:r>
    </w:p>
    <w:p w14:paraId="01D03181" w14:textId="4196CFEE" w:rsidR="00072663" w:rsidRDefault="0007266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391CBB">
        <w:rPr>
          <w:rFonts w:ascii="Times New Roman" w:eastAsia="Calibri" w:hAnsi="Times New Roman"/>
          <w:sz w:val="20"/>
        </w:rPr>
        <w:t xml:space="preserve">Punkt 9 om </w:t>
      </w:r>
      <w:r w:rsidRPr="00391CBB">
        <w:rPr>
          <w:rFonts w:ascii="Times New Roman" w:eastAsia="Calibri" w:hAnsi="Times New Roman"/>
          <w:i/>
          <w:sz w:val="20"/>
        </w:rPr>
        <w:t>finansieringen av filmpolitiken</w:t>
      </w:r>
      <w:r w:rsidRPr="00391CBB">
        <w:rPr>
          <w:rFonts w:ascii="Times New Roman" w:eastAsia="Calibri" w:hAnsi="Times New Roman"/>
          <w:sz w:val="20"/>
        </w:rPr>
        <w:t>*: Riksdagen har tillkänna</w:t>
      </w:r>
      <w:r w:rsidRPr="00391CBB">
        <w:rPr>
          <w:rFonts w:ascii="Times New Roman" w:eastAsia="Calibri" w:hAnsi="Times New Roman"/>
          <w:sz w:val="20"/>
        </w:rPr>
        <w:softHyphen/>
        <w:t xml:space="preserve">gett för regeringen vad utskottet anför om att skyndsamt utreda en alternativ finansiering av filmpolitiken med utgångspunkt i att behålla den nuvarande mervärdesskattesatsen på biografbiljetter (bet. 2015/16:KrU11 s. 31). </w:t>
      </w:r>
      <w:r>
        <w:rPr>
          <w:rFonts w:ascii="Times New Roman" w:eastAsia="Calibri" w:hAnsi="Times New Roman"/>
          <w:sz w:val="20"/>
        </w:rPr>
        <w:t>K</w:t>
      </w:r>
      <w:r w:rsidRPr="00391CBB">
        <w:rPr>
          <w:rFonts w:ascii="Times New Roman" w:eastAsia="Calibri" w:hAnsi="Times New Roman"/>
          <w:sz w:val="20"/>
        </w:rPr>
        <w:t xml:space="preserve">onsekvenserna av den nuvarande finansieringen följs upp </w:t>
      </w:r>
      <w:r>
        <w:rPr>
          <w:rFonts w:ascii="Times New Roman" w:eastAsia="Calibri" w:hAnsi="Times New Roman"/>
          <w:sz w:val="20"/>
        </w:rPr>
        <w:t xml:space="preserve">årligen </w:t>
      </w:r>
      <w:r w:rsidRPr="00391CBB">
        <w:rPr>
          <w:rFonts w:ascii="Times New Roman" w:eastAsia="Calibri" w:hAnsi="Times New Roman"/>
          <w:sz w:val="20"/>
        </w:rPr>
        <w:t>inom ramen för den löpande uppföljningen av filmområdet</w:t>
      </w:r>
      <w:r>
        <w:rPr>
          <w:rFonts w:ascii="Times New Roman" w:eastAsia="Calibri" w:hAnsi="Times New Roman"/>
          <w:sz w:val="20"/>
        </w:rPr>
        <w:t>, t.ex. av Filminstitutet och Myndigheten för kulturanalys</w:t>
      </w:r>
      <w:r w:rsidRPr="00391CBB">
        <w:rPr>
          <w:rFonts w:ascii="Times New Roman" w:eastAsia="Calibri" w:hAnsi="Times New Roman"/>
          <w:sz w:val="20"/>
        </w:rPr>
        <w:t xml:space="preserve">. </w:t>
      </w:r>
      <w:r w:rsidRPr="00BD7729">
        <w:rPr>
          <w:rFonts w:ascii="Times New Roman" w:eastAsia="Calibri" w:hAnsi="Times New Roman"/>
          <w:sz w:val="20"/>
        </w:rPr>
        <w:t xml:space="preserve">I betänkandet Från kris till kraft (SOU 2021:77) från utredningen Återstart för kulturen – återhämtning och utveckling efter coronapandemin föreslogs att regeringen bör ta fram en färdplan för filmpolitiken, bl.a. angående finansieringen med anledning av pågående förändringar på filmområdet. Utredningens förslag remitterades under 2022. </w:t>
      </w:r>
    </w:p>
    <w:p w14:paraId="2B07CE26" w14:textId="11A7FDF5" w:rsidR="00072663" w:rsidRPr="00391CBB" w:rsidRDefault="000A44BE"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Förnyade överväganden bereds i Regeringskansliet</w:t>
      </w:r>
      <w:r w:rsidR="00A8066E">
        <w:rPr>
          <w:rFonts w:ascii="Times New Roman" w:eastAsia="Calibri" w:hAnsi="Times New Roman"/>
          <w:sz w:val="20"/>
        </w:rPr>
        <w:t>.</w:t>
      </w:r>
      <w:r w:rsidR="00072663">
        <w:rPr>
          <w:rFonts w:ascii="Times New Roman" w:eastAsia="Calibri" w:hAnsi="Times New Roman"/>
          <w:sz w:val="20"/>
        </w:rPr>
        <w:t xml:space="preserve"> </w:t>
      </w:r>
      <w:r w:rsidR="00072663" w:rsidRPr="00BD7729">
        <w:rPr>
          <w:rFonts w:ascii="Times New Roman" w:eastAsia="Calibri" w:hAnsi="Times New Roman"/>
          <w:sz w:val="20"/>
        </w:rPr>
        <w:t>Punkten</w:t>
      </w:r>
      <w:r w:rsidR="00072663" w:rsidRPr="00391CBB">
        <w:rPr>
          <w:rFonts w:ascii="Times New Roman" w:eastAsia="Calibri" w:hAnsi="Times New Roman"/>
          <w:sz w:val="20"/>
        </w:rPr>
        <w:t xml:space="preserve"> är inte slutbehandlad.</w:t>
      </w:r>
    </w:p>
    <w:p w14:paraId="657C48B1" w14:textId="77777777" w:rsidR="00072663" w:rsidRPr="00391CBB" w:rsidRDefault="0007266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Pr>
          <w:rFonts w:ascii="Times New Roman" w:eastAsia="Calibri" w:hAnsi="Times New Roman"/>
          <w:sz w:val="20"/>
        </w:rPr>
        <w:t xml:space="preserve">Följande punkter är inte slutbehandlade: 1, 7 och 9. </w:t>
      </w:r>
    </w:p>
    <w:p w14:paraId="049F8EC1" w14:textId="2D378656" w:rsidR="003C6C17" w:rsidRPr="00391CBB" w:rsidRDefault="003C6C17" w:rsidP="003C6C17">
      <w:pPr>
        <w:keepNext/>
        <w:tabs>
          <w:tab w:val="left" w:pos="907"/>
        </w:tabs>
        <w:spacing w:before="320" w:after="80" w:line="210" w:lineRule="exact"/>
        <w:outlineLvl w:val="3"/>
        <w:rPr>
          <w:rFonts w:ascii="Times New Roman" w:eastAsiaTheme="minorHAnsi" w:hAnsi="Times New Roman" w:cstheme="minorBidi"/>
          <w:b/>
          <w:sz w:val="20"/>
          <w:szCs w:val="22"/>
        </w:rPr>
      </w:pPr>
      <w:r w:rsidRPr="00391CBB">
        <w:rPr>
          <w:rFonts w:ascii="Times New Roman" w:eastAsiaTheme="minorHAnsi" w:hAnsi="Times New Roman" w:cstheme="minorBidi"/>
          <w:b/>
          <w:sz w:val="20"/>
          <w:szCs w:val="22"/>
        </w:rPr>
        <w:t>Riksmötet 201</w:t>
      </w:r>
      <w:r>
        <w:rPr>
          <w:rFonts w:ascii="Times New Roman" w:eastAsiaTheme="minorHAnsi" w:hAnsi="Times New Roman" w:cstheme="minorBidi"/>
          <w:b/>
          <w:sz w:val="20"/>
          <w:szCs w:val="22"/>
        </w:rPr>
        <w:t>6</w:t>
      </w:r>
      <w:r w:rsidRPr="00391CBB">
        <w:rPr>
          <w:rFonts w:ascii="Times New Roman" w:eastAsiaTheme="minorHAnsi" w:hAnsi="Times New Roman" w:cstheme="minorBidi"/>
          <w:b/>
          <w:sz w:val="20"/>
          <w:szCs w:val="22"/>
        </w:rPr>
        <w:t>/1</w:t>
      </w:r>
      <w:r>
        <w:rPr>
          <w:rFonts w:ascii="Times New Roman" w:eastAsiaTheme="minorHAnsi" w:hAnsi="Times New Roman" w:cstheme="minorBidi"/>
          <w:b/>
          <w:sz w:val="20"/>
          <w:szCs w:val="22"/>
        </w:rPr>
        <w:t>7</w:t>
      </w:r>
    </w:p>
    <w:p w14:paraId="3BA32A9C" w14:textId="620E1825" w:rsidR="00316B84" w:rsidRPr="00391CBB" w:rsidRDefault="00BC67F3" w:rsidP="00A97CB9">
      <w:pPr>
        <w:pStyle w:val="Rubrik5utannumrering"/>
        <w:spacing w:before="0"/>
        <w:rPr>
          <w:i w:val="0"/>
        </w:rPr>
      </w:pPr>
      <w:r>
        <w:t>4</w:t>
      </w:r>
      <w:r w:rsidR="00316B84" w:rsidRPr="00391CBB">
        <w:t>. Rskr. 2016/17:281</w:t>
      </w:r>
    </w:p>
    <w:p w14:paraId="7DA66E0C"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Kulturarvsfrågor</w:t>
      </w:r>
    </w:p>
    <w:p w14:paraId="74D8B838"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Prop. 2016/17:116, bet. 2016/17:KrU9</w:t>
      </w:r>
    </w:p>
    <w:p w14:paraId="392031E8" w14:textId="75C47D6A"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2017/18:75 (Ku 20)</w:t>
      </w:r>
      <w:r w:rsidR="00DE53D4" w:rsidRPr="00391CBB">
        <w:rPr>
          <w:rFonts w:ascii="Times New Roman" w:hAnsi="Times New Roman"/>
          <w:sz w:val="20"/>
        </w:rPr>
        <w:t>,</w:t>
      </w:r>
      <w:r w:rsidRPr="00391CBB">
        <w:rPr>
          <w:rFonts w:ascii="Times New Roman" w:hAnsi="Times New Roman"/>
          <w:sz w:val="20"/>
        </w:rPr>
        <w:t xml:space="preserve"> 2018/19:75 (Ku 15</w:t>
      </w:r>
      <w:r w:rsidR="00391CBB" w:rsidRPr="00391CBB">
        <w:rPr>
          <w:rFonts w:ascii="Times New Roman" w:hAnsi="Times New Roman"/>
          <w:sz w:val="20"/>
        </w:rPr>
        <w:t xml:space="preserve">), </w:t>
      </w:r>
      <w:r w:rsidR="00DE53D4" w:rsidRPr="00391CBB">
        <w:rPr>
          <w:rFonts w:ascii="Times New Roman" w:hAnsi="Times New Roman"/>
          <w:sz w:val="20"/>
        </w:rPr>
        <w:t>2019/20:75 (Ku 12</w:t>
      </w:r>
      <w:r w:rsidR="00BC67F3" w:rsidRPr="00391CBB">
        <w:rPr>
          <w:rFonts w:ascii="Times New Roman" w:hAnsi="Times New Roman"/>
          <w:sz w:val="20"/>
        </w:rPr>
        <w:t>)</w:t>
      </w:r>
      <w:r w:rsidR="00BC67F3">
        <w:rPr>
          <w:rFonts w:ascii="Times New Roman" w:hAnsi="Times New Roman"/>
          <w:sz w:val="20"/>
        </w:rPr>
        <w:t>,</w:t>
      </w:r>
      <w:r w:rsidR="00BC67F3" w:rsidRPr="00391CBB">
        <w:rPr>
          <w:rFonts w:ascii="Times New Roman" w:hAnsi="Times New Roman"/>
          <w:sz w:val="20"/>
        </w:rPr>
        <w:t xml:space="preserve"> </w:t>
      </w:r>
      <w:r w:rsidR="00391CBB" w:rsidRPr="00391CBB">
        <w:rPr>
          <w:rFonts w:ascii="Times New Roman" w:hAnsi="Times New Roman"/>
          <w:sz w:val="20"/>
        </w:rPr>
        <w:t>2020/21:75 (Ku 8</w:t>
      </w:r>
      <w:r w:rsidR="00BC67F3" w:rsidRPr="00391CBB">
        <w:rPr>
          <w:rFonts w:ascii="Times New Roman" w:hAnsi="Times New Roman"/>
          <w:sz w:val="20"/>
        </w:rPr>
        <w:t>)</w:t>
      </w:r>
      <w:r w:rsidR="00BC67F3">
        <w:rPr>
          <w:rFonts w:ascii="Times New Roman" w:hAnsi="Times New Roman"/>
          <w:sz w:val="20"/>
        </w:rPr>
        <w:t xml:space="preserve"> och </w:t>
      </w:r>
      <w:r w:rsidR="00BC67F3" w:rsidRPr="00256335">
        <w:rPr>
          <w:rFonts w:ascii="Times New Roman" w:hAnsi="Times New Roman"/>
          <w:sz w:val="20"/>
        </w:rPr>
        <w:t>2021/22:75</w:t>
      </w:r>
      <w:r w:rsidR="00BC67F3">
        <w:rPr>
          <w:rFonts w:ascii="Times New Roman" w:hAnsi="Times New Roman"/>
          <w:sz w:val="20"/>
        </w:rPr>
        <w:t xml:space="preserve"> (Ku 6</w:t>
      </w:r>
      <w:r w:rsidR="00391CBB" w:rsidRPr="00391CBB">
        <w:rPr>
          <w:rFonts w:ascii="Times New Roman" w:hAnsi="Times New Roman"/>
          <w:sz w:val="20"/>
        </w:rPr>
        <w:t>).</w:t>
      </w:r>
    </w:p>
    <w:p w14:paraId="1A7A02A4"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slutbehandlad.</w:t>
      </w:r>
    </w:p>
    <w:p w14:paraId="133905DC" w14:textId="7D37FCB6" w:rsidR="00391CBB" w:rsidRPr="00391CBB" w:rsidRDefault="00391CBB" w:rsidP="00391C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07C44D8" w14:textId="0E0C4F03" w:rsidR="00391CBB" w:rsidRPr="00391CBB" w:rsidRDefault="00391CBB" w:rsidP="002138C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 xml:space="preserve">Punkt 3 om </w:t>
      </w:r>
      <w:r w:rsidRPr="00391CBB">
        <w:rPr>
          <w:rFonts w:ascii="Times New Roman" w:hAnsi="Times New Roman"/>
          <w:i/>
          <w:sz w:val="20"/>
        </w:rPr>
        <w:t>donation av föremål</w:t>
      </w:r>
      <w:r w:rsidRPr="00391CBB">
        <w:rPr>
          <w:rFonts w:ascii="Times New Roman" w:hAnsi="Times New Roman"/>
          <w:sz w:val="20"/>
        </w:rPr>
        <w:t>*: Riksdagen har tillkännagett för rege</w:t>
      </w:r>
      <w:r w:rsidRPr="00391CBB">
        <w:rPr>
          <w:rFonts w:ascii="Times New Roman" w:hAnsi="Times New Roman"/>
          <w:sz w:val="20"/>
        </w:rPr>
        <w:softHyphen/>
        <w:t>ringen vad utskottet anför om att regeringen bör utreda förutsättningarna för statliga museer att kunna donera föremål genom gåvor även utanför det allmänna museiväsendet. Regeringen beslutade under 2017 förordningen (2017:564) om statliga museers förfogande över museiföremål. Enligt förordningen får de statliga museerna genom gåva överlåta museiföremål som har ett begränsat kulturhistoriskt och vetenskapligt värde till annan offentlig verksamhet, till museer utanför det allmänna museiväsendet och till ideell kulturarvsverksamhet. Förordningen trädde i kraft den 1 augusti 2017. Riksdagen informerades om detta i budgetpropositionen för 2018 (2017/18:1 utg.omr. 17 avsnitt 3.6.1). Regeringen bedömde att riksdagens tillkännagivande därmed var slutbehandlat. Riksdagen delade inte denna bedömning och har beslutat om ett nytt tillkännagivande (se rskr. 2017/18:91 punkt 9). Regeringen har i november 2021 gett Riksantikvarie</w:t>
      </w:r>
      <w:r w:rsidR="00900430">
        <w:rPr>
          <w:rFonts w:ascii="Times New Roman" w:hAnsi="Times New Roman"/>
          <w:sz w:val="20"/>
        </w:rPr>
        <w:softHyphen/>
      </w:r>
      <w:r w:rsidRPr="00391CBB">
        <w:rPr>
          <w:rFonts w:ascii="Times New Roman" w:hAnsi="Times New Roman"/>
          <w:sz w:val="20"/>
        </w:rPr>
        <w:t xml:space="preserve">ämbetet i uppdrag (Ku2021/02237) att utreda behov och konsekvenser av utökade möjligheter för statliga museer att donera föremål till mottagare utanför det allmänna museiväsendet. </w:t>
      </w:r>
      <w:r w:rsidR="00BC67F3" w:rsidRPr="00AD1F7B">
        <w:rPr>
          <w:rFonts w:ascii="Times New Roman" w:hAnsi="Times New Roman"/>
          <w:sz w:val="20"/>
        </w:rPr>
        <w:t>Riksantikvarieämbetet lämnade en redovisning av uppdraget till Regeringskansliet (Kulturdepartementet) den 31 mars 2022 (Ku2022/00744).</w:t>
      </w:r>
      <w:r w:rsidR="00BC67F3" w:rsidRPr="00391CBB">
        <w:rPr>
          <w:rFonts w:ascii="Times New Roman" w:hAnsi="Times New Roman"/>
          <w:sz w:val="20"/>
        </w:rPr>
        <w:t xml:space="preserve"> </w:t>
      </w:r>
      <w:r w:rsidR="00BC67F3" w:rsidRPr="00AD1F7B">
        <w:rPr>
          <w:rFonts w:ascii="Times New Roman" w:hAnsi="Times New Roman"/>
          <w:sz w:val="20"/>
        </w:rPr>
        <w:t xml:space="preserve">Av Riksantikvarieämbetets rapport framgår att frågeställningen inte speglar ett omedelbart behov i de statliga museernas verksamheter. </w:t>
      </w:r>
      <w:r w:rsidR="00BC67F3">
        <w:rPr>
          <w:rFonts w:ascii="Times New Roman" w:hAnsi="Times New Roman"/>
          <w:sz w:val="20"/>
        </w:rPr>
        <w:t>Mot denna bakgrund uttalades i budgetpropositionen för 2023 (</w:t>
      </w:r>
      <w:r w:rsidR="00BC67F3" w:rsidRPr="00391CBB">
        <w:rPr>
          <w:rFonts w:ascii="Times New Roman" w:hAnsi="Times New Roman"/>
          <w:sz w:val="20"/>
        </w:rPr>
        <w:t>prop. 202</w:t>
      </w:r>
      <w:r w:rsidR="00BC67F3">
        <w:rPr>
          <w:rFonts w:ascii="Times New Roman" w:hAnsi="Times New Roman"/>
          <w:sz w:val="20"/>
        </w:rPr>
        <w:t>2</w:t>
      </w:r>
      <w:r w:rsidR="00BC67F3" w:rsidRPr="00391CBB">
        <w:rPr>
          <w:rFonts w:ascii="Times New Roman" w:hAnsi="Times New Roman"/>
          <w:sz w:val="20"/>
        </w:rPr>
        <w:t>/2</w:t>
      </w:r>
      <w:r w:rsidR="00BC67F3">
        <w:rPr>
          <w:rFonts w:ascii="Times New Roman" w:hAnsi="Times New Roman"/>
          <w:sz w:val="20"/>
        </w:rPr>
        <w:t>3</w:t>
      </w:r>
      <w:r w:rsidR="00BC67F3" w:rsidRPr="00391CBB">
        <w:rPr>
          <w:rFonts w:ascii="Times New Roman" w:hAnsi="Times New Roman"/>
          <w:sz w:val="20"/>
        </w:rPr>
        <w:t>:1 utg.omr</w:t>
      </w:r>
      <w:r w:rsidR="00BC67F3">
        <w:rPr>
          <w:rFonts w:ascii="Times New Roman" w:hAnsi="Times New Roman"/>
          <w:sz w:val="20"/>
        </w:rPr>
        <w:t>.</w:t>
      </w:r>
      <w:r w:rsidR="00BC67F3" w:rsidRPr="00391CBB">
        <w:rPr>
          <w:rFonts w:ascii="Times New Roman" w:hAnsi="Times New Roman"/>
          <w:sz w:val="20"/>
        </w:rPr>
        <w:t xml:space="preserve"> 17 avsnitt 11.3 s</w:t>
      </w:r>
      <w:r w:rsidR="00BC67F3">
        <w:rPr>
          <w:rFonts w:ascii="Times New Roman" w:hAnsi="Times New Roman"/>
          <w:sz w:val="20"/>
        </w:rPr>
        <w:t>. 95</w:t>
      </w:r>
      <w:r w:rsidR="00BC67F3" w:rsidRPr="00391CBB">
        <w:rPr>
          <w:rFonts w:ascii="Times New Roman" w:hAnsi="Times New Roman"/>
          <w:sz w:val="20"/>
        </w:rPr>
        <w:t>)</w:t>
      </w:r>
      <w:r w:rsidR="00BC67F3">
        <w:rPr>
          <w:rFonts w:ascii="Times New Roman" w:hAnsi="Times New Roman"/>
          <w:sz w:val="20"/>
        </w:rPr>
        <w:t xml:space="preserve"> att r</w:t>
      </w:r>
      <w:r w:rsidR="00BC67F3" w:rsidRPr="00AD1F7B">
        <w:rPr>
          <w:rFonts w:ascii="Times New Roman" w:hAnsi="Times New Roman"/>
          <w:sz w:val="20"/>
        </w:rPr>
        <w:t>egeringen inte avser att vidta några ytterligare åtgärder med anledning av</w:t>
      </w:r>
      <w:r w:rsidR="00BC67F3">
        <w:rPr>
          <w:rFonts w:ascii="Times New Roman" w:hAnsi="Times New Roman"/>
          <w:sz w:val="20"/>
        </w:rPr>
        <w:t xml:space="preserve"> </w:t>
      </w:r>
      <w:r w:rsidR="00BC67F3" w:rsidRPr="00AD1F7B">
        <w:rPr>
          <w:rFonts w:ascii="Times New Roman" w:hAnsi="Times New Roman"/>
          <w:sz w:val="20"/>
        </w:rPr>
        <w:t xml:space="preserve">tillkännagivandena och </w:t>
      </w:r>
      <w:r w:rsidR="00BC67F3">
        <w:rPr>
          <w:rFonts w:ascii="Times New Roman" w:hAnsi="Times New Roman"/>
          <w:sz w:val="20"/>
        </w:rPr>
        <w:t xml:space="preserve">att dessa </w:t>
      </w:r>
      <w:r w:rsidR="00BC67F3" w:rsidRPr="00AD1F7B">
        <w:rPr>
          <w:rFonts w:ascii="Times New Roman" w:hAnsi="Times New Roman"/>
          <w:sz w:val="20"/>
        </w:rPr>
        <w:t xml:space="preserve">därmed </w:t>
      </w:r>
      <w:r w:rsidR="00BC67F3">
        <w:rPr>
          <w:rFonts w:ascii="Times New Roman" w:hAnsi="Times New Roman"/>
          <w:sz w:val="20"/>
        </w:rPr>
        <w:t>anses</w:t>
      </w:r>
      <w:r w:rsidR="00BC67F3" w:rsidRPr="00AD1F7B">
        <w:rPr>
          <w:rFonts w:ascii="Times New Roman" w:hAnsi="Times New Roman"/>
          <w:sz w:val="20"/>
        </w:rPr>
        <w:t xml:space="preserve"> </w:t>
      </w:r>
      <w:r w:rsidR="00BC67F3">
        <w:rPr>
          <w:rFonts w:ascii="Times New Roman" w:hAnsi="Times New Roman"/>
          <w:sz w:val="20"/>
        </w:rPr>
        <w:t xml:space="preserve">vara </w:t>
      </w:r>
      <w:r w:rsidR="00BC67F3" w:rsidRPr="00AD1F7B">
        <w:rPr>
          <w:rFonts w:ascii="Times New Roman" w:hAnsi="Times New Roman"/>
          <w:sz w:val="20"/>
        </w:rPr>
        <w:t>slutbehandlade</w:t>
      </w:r>
      <w:r w:rsidR="00BC67F3" w:rsidRPr="00391CBB">
        <w:rPr>
          <w:rFonts w:ascii="Times New Roman" w:hAnsi="Times New Roman"/>
          <w:sz w:val="20"/>
        </w:rPr>
        <w:t>.</w:t>
      </w:r>
      <w:r w:rsidR="00BC67F3">
        <w:rPr>
          <w:rFonts w:ascii="Times New Roman" w:hAnsi="Times New Roman"/>
          <w:sz w:val="20"/>
        </w:rPr>
        <w:t xml:space="preserve"> Punkten är </w:t>
      </w:r>
      <w:r w:rsidRPr="00391CBB">
        <w:rPr>
          <w:rFonts w:ascii="Times New Roman" w:hAnsi="Times New Roman"/>
          <w:sz w:val="20"/>
        </w:rPr>
        <w:t>slutbehandlad.</w:t>
      </w:r>
    </w:p>
    <w:p w14:paraId="78CA5EE3" w14:textId="093FD12D" w:rsidR="00316B84" w:rsidRPr="00391CBB" w:rsidRDefault="00BC67F3" w:rsidP="00BC67F3">
      <w:pPr>
        <w:pStyle w:val="Rubrik5utannumrering"/>
        <w:rPr>
          <w:i w:val="0"/>
        </w:rPr>
      </w:pPr>
      <w:r>
        <w:t>5</w:t>
      </w:r>
      <w:r w:rsidR="00316B84" w:rsidRPr="00391CBB">
        <w:t xml:space="preserve">. </w:t>
      </w:r>
      <w:bookmarkStart w:id="415" w:name="_Hlk94705010"/>
      <w:r w:rsidR="00316B84" w:rsidRPr="00391CBB">
        <w:t>Rskr. 2016/17:294</w:t>
      </w:r>
      <w:bookmarkEnd w:id="415"/>
    </w:p>
    <w:p w14:paraId="06A72DF8"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Förebyggande av våldsbejakande extremism</w:t>
      </w:r>
    </w:p>
    <w:p w14:paraId="569B2E2D"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Mot. 2016/17:3287 (delvis), bet. 2016/17:KU23</w:t>
      </w:r>
    </w:p>
    <w:p w14:paraId="101F71CC" w14:textId="5917F275" w:rsidR="00DE53D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2017/18:75 (Ku 21)</w:t>
      </w:r>
      <w:r w:rsidR="00DE53D4" w:rsidRPr="00391CBB">
        <w:rPr>
          <w:rFonts w:ascii="Times New Roman" w:hAnsi="Times New Roman"/>
          <w:sz w:val="20"/>
        </w:rPr>
        <w:t>,</w:t>
      </w:r>
      <w:r w:rsidRPr="00391CBB">
        <w:rPr>
          <w:rFonts w:ascii="Times New Roman" w:hAnsi="Times New Roman"/>
          <w:sz w:val="20"/>
        </w:rPr>
        <w:t xml:space="preserve"> 2018/19:75 (Ku 16</w:t>
      </w:r>
      <w:r w:rsidR="00391CBB" w:rsidRPr="00391CBB">
        <w:rPr>
          <w:rFonts w:ascii="Times New Roman" w:hAnsi="Times New Roman"/>
          <w:sz w:val="20"/>
        </w:rPr>
        <w:t xml:space="preserve">), </w:t>
      </w:r>
      <w:r w:rsidR="00DE53D4" w:rsidRPr="00391CBB">
        <w:rPr>
          <w:rFonts w:ascii="Times New Roman" w:hAnsi="Times New Roman"/>
          <w:sz w:val="20"/>
        </w:rPr>
        <w:t>2019/20:75 (Ku 13</w:t>
      </w:r>
      <w:r w:rsidR="00391CBB" w:rsidRPr="00391CBB">
        <w:rPr>
          <w:rFonts w:ascii="Times New Roman" w:hAnsi="Times New Roman"/>
          <w:sz w:val="20"/>
        </w:rPr>
        <w:t>)</w:t>
      </w:r>
      <w:r w:rsidR="00123415">
        <w:rPr>
          <w:rFonts w:ascii="Times New Roman" w:hAnsi="Times New Roman"/>
          <w:sz w:val="20"/>
        </w:rPr>
        <w:t>,</w:t>
      </w:r>
      <w:r w:rsidR="00391CBB" w:rsidRPr="00391CBB">
        <w:rPr>
          <w:rFonts w:ascii="Times New Roman" w:hAnsi="Times New Roman"/>
          <w:sz w:val="20"/>
        </w:rPr>
        <w:t xml:space="preserve"> 2020/21:75 (Ku 9</w:t>
      </w:r>
      <w:r w:rsidR="00BC67F3" w:rsidRPr="00391CBB">
        <w:rPr>
          <w:rFonts w:ascii="Times New Roman" w:hAnsi="Times New Roman"/>
          <w:sz w:val="20"/>
        </w:rPr>
        <w:t>)</w:t>
      </w:r>
      <w:r w:rsidR="00BC67F3">
        <w:rPr>
          <w:rFonts w:ascii="Times New Roman" w:hAnsi="Times New Roman"/>
          <w:sz w:val="20"/>
        </w:rPr>
        <w:t xml:space="preserve"> och </w:t>
      </w:r>
      <w:r w:rsidR="00BC67F3" w:rsidRPr="001056C5">
        <w:rPr>
          <w:rFonts w:ascii="Times New Roman" w:hAnsi="Times New Roman"/>
          <w:sz w:val="20"/>
        </w:rPr>
        <w:t>2021/22:75</w:t>
      </w:r>
      <w:r w:rsidR="00BC67F3">
        <w:rPr>
          <w:rFonts w:ascii="Times New Roman" w:hAnsi="Times New Roman"/>
          <w:sz w:val="20"/>
        </w:rPr>
        <w:t xml:space="preserve"> (Ku 7</w:t>
      </w:r>
      <w:r w:rsidR="00391CBB" w:rsidRPr="00391CBB">
        <w:rPr>
          <w:rFonts w:ascii="Times New Roman" w:hAnsi="Times New Roman"/>
          <w:sz w:val="20"/>
        </w:rPr>
        <w:t>).</w:t>
      </w:r>
    </w:p>
    <w:p w14:paraId="03F96EF0"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p>
    <w:p w14:paraId="13219F18" w14:textId="77777777"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BE10E26" w14:textId="58F27B77"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 xml:space="preserve">Punkt 5 om </w:t>
      </w:r>
      <w:r w:rsidRPr="009A38F3">
        <w:rPr>
          <w:rFonts w:ascii="Times New Roman" w:hAnsi="Times New Roman"/>
          <w:i/>
          <w:sz w:val="20"/>
        </w:rPr>
        <w:t xml:space="preserve">att </w:t>
      </w:r>
      <w:r w:rsidRPr="00391CBB">
        <w:rPr>
          <w:rFonts w:ascii="Times New Roman" w:hAnsi="Times New Roman"/>
          <w:i/>
          <w:sz w:val="20"/>
        </w:rPr>
        <w:t>säkerställa att verksamheter som stöder våldsbejakande extremism inte tilldelas statliga eller kommunala medel*</w:t>
      </w:r>
      <w:r w:rsidRPr="00391CBB">
        <w:rPr>
          <w:rFonts w:ascii="Times New Roman" w:hAnsi="Times New Roman"/>
          <w:sz w:val="20"/>
        </w:rPr>
        <w:t>: Riksdagen har tillkännagett för regeringen vad utskottet anför om att verksamheter eller åtgärder som riskerar att stödja radikalisering, våldsbejakande extremism eller terrorism inte ska få statliga eller kommunala medel. Regeringen borde utarbeta en strategi för att säkerställa att det inte sker (bet. 2016/2017:KU23 s. 36 f.). Utredningen om översyn av statens stöd till trossamfund överlämnade i mars 2018 betänkandet Statens stöd till trossamfund i ett mångreligiöst Sverige (SOU 2018:18) till regeringen. I betänkandet föreslås att ett förtydligat demokratikriterium utformas på så sätt att det exkluderar trossamfund som agerar i strid med särskilt skyddsvärda grundläggande värderingar i det svenska samhället. Betän</w:t>
      </w:r>
      <w:r>
        <w:rPr>
          <w:rFonts w:ascii="Times New Roman" w:hAnsi="Times New Roman"/>
          <w:sz w:val="20"/>
        </w:rPr>
        <w:softHyphen/>
      </w:r>
      <w:r w:rsidRPr="00391CBB">
        <w:rPr>
          <w:rFonts w:ascii="Times New Roman" w:hAnsi="Times New Roman"/>
          <w:sz w:val="20"/>
        </w:rPr>
        <w:t>kandet har remissbehandlats. I september 2018 överlämnade 2017 års arvsfondsutredning betänkandet En arvsfond i takt med tiden (SOU 2018:70) till regeringen. I betänkandet föreslås bl.a. att det i lagen (1994:243) om Allmänna arvsfonden ska införas ett demokrativillkor som föreskriver att stöd inte ska få lämnas till en organisation om den eller någon av dess företrädare främjar, uppmanar till eller försvarar terrorism, eller i övrigt inte respekterar mänskliga rättigheter. Betänkandet har remissbehandlats. I juni 2019 överlämnade Demokrativillkorsutredningen betänkandet Demokrativillkor för bidrag till civilsamhället (SOU 2019:35) till regeringen. I betänkandet lämnas förslag som syftar till att säkerställa att allmänna medel går till verksamheter som är förenliga med samhällets grundläggande värderingar såsom de formuleras i regeringsformen och de internationella konventio</w:t>
      </w:r>
      <w:r>
        <w:rPr>
          <w:rFonts w:ascii="Times New Roman" w:hAnsi="Times New Roman"/>
          <w:sz w:val="20"/>
        </w:rPr>
        <w:softHyphen/>
      </w:r>
      <w:r w:rsidRPr="00391CBB">
        <w:rPr>
          <w:rFonts w:ascii="Times New Roman" w:hAnsi="Times New Roman"/>
          <w:sz w:val="20"/>
        </w:rPr>
        <w:t>nerna om mänskliga rättigheter. Betänkandet har remissbehandlats. Under beredningen av Trossamfundsutred</w:t>
      </w:r>
      <w:r>
        <w:rPr>
          <w:rFonts w:ascii="Times New Roman" w:hAnsi="Times New Roman"/>
          <w:sz w:val="20"/>
        </w:rPr>
        <w:softHyphen/>
      </w:r>
      <w:r w:rsidRPr="00391CBB">
        <w:rPr>
          <w:rFonts w:ascii="Times New Roman" w:hAnsi="Times New Roman"/>
          <w:sz w:val="20"/>
        </w:rPr>
        <w:t>ningens, Arvsfondsutredningens och Demokrati</w:t>
      </w:r>
      <w:r w:rsidRPr="00391CBB">
        <w:rPr>
          <w:rFonts w:ascii="Times New Roman" w:hAnsi="Times New Roman"/>
          <w:sz w:val="20"/>
        </w:rPr>
        <w:softHyphen/>
        <w:t>villkorsutredningens be</w:t>
      </w:r>
      <w:r>
        <w:rPr>
          <w:rFonts w:ascii="Times New Roman" w:hAnsi="Times New Roman"/>
          <w:sz w:val="20"/>
        </w:rPr>
        <w:softHyphen/>
      </w:r>
      <w:r w:rsidRPr="00391CBB">
        <w:rPr>
          <w:rFonts w:ascii="Times New Roman" w:hAnsi="Times New Roman"/>
          <w:sz w:val="20"/>
        </w:rPr>
        <w:t>tänkan</w:t>
      </w:r>
      <w:r>
        <w:rPr>
          <w:rFonts w:ascii="Times New Roman" w:hAnsi="Times New Roman"/>
          <w:sz w:val="20"/>
        </w:rPr>
        <w:softHyphen/>
      </w:r>
      <w:r w:rsidRPr="00391CBB">
        <w:rPr>
          <w:rFonts w:ascii="Times New Roman" w:hAnsi="Times New Roman"/>
          <w:sz w:val="20"/>
        </w:rPr>
        <w:t>den konstaterades behov av att analysera frågor om person</w:t>
      </w:r>
      <w:r>
        <w:rPr>
          <w:rFonts w:ascii="Times New Roman" w:hAnsi="Times New Roman"/>
          <w:sz w:val="20"/>
        </w:rPr>
        <w:softHyphen/>
      </w:r>
      <w:r w:rsidRPr="00391CBB">
        <w:rPr>
          <w:rFonts w:ascii="Times New Roman" w:hAnsi="Times New Roman"/>
          <w:sz w:val="20"/>
        </w:rPr>
        <w:t>uppgiftsbehandling och sekretess i ärenden om stöd till det civila sam</w:t>
      </w:r>
      <w:r>
        <w:rPr>
          <w:rFonts w:ascii="Times New Roman" w:hAnsi="Times New Roman"/>
          <w:sz w:val="20"/>
        </w:rPr>
        <w:softHyphen/>
      </w:r>
      <w:r w:rsidRPr="00391CBB">
        <w:rPr>
          <w:rFonts w:ascii="Times New Roman" w:hAnsi="Times New Roman"/>
          <w:sz w:val="20"/>
        </w:rPr>
        <w:t>hället, inklusive trossamfunden samt frågan om det bör inrättas en stödfunktion som ska kunna bistå med samråd för fördjupade granskningar vid bidragsgivning. I juli 2021 överlämnade Utredningen om granskning av stöd till civilsamhället delbetänkandet Rätt mottagare – Demokrati</w:t>
      </w:r>
      <w:r>
        <w:rPr>
          <w:rFonts w:ascii="Times New Roman" w:hAnsi="Times New Roman"/>
          <w:sz w:val="20"/>
        </w:rPr>
        <w:softHyphen/>
      </w:r>
      <w:r w:rsidRPr="00391CBB">
        <w:rPr>
          <w:rFonts w:ascii="Times New Roman" w:hAnsi="Times New Roman"/>
          <w:sz w:val="20"/>
        </w:rPr>
        <w:t>villkor och integritet (SOU 2021:66) angående personuppgiftsbehandling och sekretess till regeringen. Delbetänkandet har remissbehandlats och bereds i Regeringskansliet. Ett sakråd som kompletterar remitteringen genomfördes i oktober 2021 med civilsamhällets organisationer. Den 21</w:t>
      </w:r>
      <w:r w:rsidR="00192645">
        <w:rPr>
          <w:rFonts w:ascii="Times New Roman" w:hAnsi="Times New Roman"/>
          <w:sz w:val="20"/>
        </w:rPr>
        <w:t> </w:t>
      </w:r>
      <w:r w:rsidRPr="00391CBB">
        <w:rPr>
          <w:rFonts w:ascii="Times New Roman" w:hAnsi="Times New Roman"/>
          <w:sz w:val="20"/>
        </w:rPr>
        <w:t>december 2021 överlämnade</w:t>
      </w:r>
      <w:r>
        <w:rPr>
          <w:rFonts w:ascii="Times New Roman" w:hAnsi="Times New Roman"/>
          <w:sz w:val="20"/>
        </w:rPr>
        <w:t>s</w:t>
      </w:r>
      <w:r w:rsidRPr="00391CBB">
        <w:rPr>
          <w:rFonts w:ascii="Times New Roman" w:hAnsi="Times New Roman"/>
          <w:sz w:val="20"/>
        </w:rPr>
        <w:t xml:space="preserve"> slutbetänkandet Rätt mottagare – Granskning och integritet</w:t>
      </w:r>
      <w:r w:rsidRPr="00391CBB" w:rsidDel="00693883">
        <w:rPr>
          <w:rFonts w:ascii="Times New Roman" w:hAnsi="Times New Roman"/>
          <w:sz w:val="20"/>
        </w:rPr>
        <w:t xml:space="preserve"> </w:t>
      </w:r>
      <w:r w:rsidRPr="00391CBB">
        <w:rPr>
          <w:rFonts w:ascii="Times New Roman" w:hAnsi="Times New Roman"/>
          <w:sz w:val="20"/>
        </w:rPr>
        <w:t xml:space="preserve">(SOU 2021:99). </w:t>
      </w:r>
      <w:r w:rsidRPr="007926ED">
        <w:rPr>
          <w:rFonts w:ascii="Times New Roman" w:hAnsi="Times New Roman"/>
          <w:sz w:val="20"/>
        </w:rPr>
        <w:t>Regeringen lämnade den 2</w:t>
      </w:r>
      <w:r w:rsidR="00192645">
        <w:rPr>
          <w:rFonts w:ascii="Times New Roman" w:hAnsi="Times New Roman"/>
          <w:sz w:val="20"/>
        </w:rPr>
        <w:t> </w:t>
      </w:r>
      <w:r w:rsidRPr="007926ED">
        <w:rPr>
          <w:rFonts w:ascii="Times New Roman" w:hAnsi="Times New Roman"/>
          <w:sz w:val="20"/>
        </w:rPr>
        <w:t xml:space="preserve">augusti 2022 propositionen Statens stöd till trossamfund samt demokrativillkor vid stöd till civilsamhället (prop. 2021/22:272) till riksdagen. Den 10 november 2022 beslutade regeringen att återkalla propositionen genom skrivelsen Återkallelse av regeringens proposition 2021/22:272 Statens stöd till trossamfund samt demokrativillkor vid stöd till civilsamhället (skr. 2022/23:14). </w:t>
      </w:r>
      <w:r>
        <w:rPr>
          <w:rFonts w:ascii="Times New Roman" w:hAnsi="Times New Roman"/>
          <w:sz w:val="20"/>
        </w:rPr>
        <w:t>Ett sakråd (Ku2022/01808) genomfördes den 13 december 2022 med civilsamhällesorganisationer och trossamfund i syfte att ge inbjudna organisationer tillfälle att framföra synpunkter avseende</w:t>
      </w:r>
      <w:r w:rsidR="00837462">
        <w:rPr>
          <w:rFonts w:ascii="Times New Roman" w:hAnsi="Times New Roman"/>
          <w:sz w:val="20"/>
        </w:rPr>
        <w:t xml:space="preserve"> </w:t>
      </w:r>
      <w:r>
        <w:rPr>
          <w:rFonts w:ascii="Times New Roman" w:hAnsi="Times New Roman"/>
          <w:sz w:val="20"/>
        </w:rPr>
        <w:t>förslag till demokrativillkor som fanns i propositio</w:t>
      </w:r>
      <w:r w:rsidR="00837462">
        <w:rPr>
          <w:rFonts w:ascii="Times New Roman" w:hAnsi="Times New Roman"/>
          <w:sz w:val="20"/>
        </w:rPr>
        <w:softHyphen/>
      </w:r>
      <w:r>
        <w:rPr>
          <w:rFonts w:ascii="Times New Roman" w:hAnsi="Times New Roman"/>
          <w:sz w:val="20"/>
        </w:rPr>
        <w:t>nen inför att regeringen bereder frågan vidare.</w:t>
      </w:r>
      <w:r w:rsidRPr="007D3500">
        <w:t xml:space="preserve"> </w:t>
      </w:r>
      <w:r w:rsidRPr="007D3500">
        <w:rPr>
          <w:rFonts w:ascii="Times New Roman" w:hAnsi="Times New Roman"/>
          <w:sz w:val="20"/>
        </w:rPr>
        <w:t>Frågan bereds nu vidare i Regeringskansliet.</w:t>
      </w:r>
      <w:r w:rsidRPr="007926ED">
        <w:rPr>
          <w:rFonts w:ascii="Times New Roman" w:hAnsi="Times New Roman"/>
          <w:sz w:val="20"/>
        </w:rPr>
        <w:t xml:space="preserve"> </w:t>
      </w:r>
      <w:r w:rsidRPr="00391CBB">
        <w:rPr>
          <w:rFonts w:ascii="Times New Roman" w:hAnsi="Times New Roman"/>
          <w:sz w:val="20"/>
        </w:rPr>
        <w:t xml:space="preserve">Myndigheten för stöd till trossamfund </w:t>
      </w:r>
      <w:r>
        <w:rPr>
          <w:rFonts w:ascii="Times New Roman" w:hAnsi="Times New Roman"/>
          <w:sz w:val="20"/>
        </w:rPr>
        <w:t>(SST) har</w:t>
      </w:r>
      <w:r w:rsidRPr="00391CBB">
        <w:rPr>
          <w:rFonts w:ascii="Times New Roman" w:hAnsi="Times New Roman"/>
          <w:sz w:val="20"/>
        </w:rPr>
        <w:t xml:space="preserve"> enligt regleringsbrev för 2020</w:t>
      </w:r>
      <w:r>
        <w:rPr>
          <w:rFonts w:ascii="Times New Roman" w:hAnsi="Times New Roman"/>
          <w:sz w:val="20"/>
        </w:rPr>
        <w:t>, 2021 och 2022</w:t>
      </w:r>
      <w:r w:rsidRPr="00391CBB">
        <w:rPr>
          <w:rFonts w:ascii="Times New Roman" w:hAnsi="Times New Roman"/>
          <w:sz w:val="20"/>
        </w:rPr>
        <w:t xml:space="preserve"> utifrån vad som framkommit under den fortlöpande dialogen med de bidrags</w:t>
      </w:r>
      <w:r>
        <w:rPr>
          <w:rFonts w:ascii="Times New Roman" w:hAnsi="Times New Roman"/>
          <w:sz w:val="20"/>
        </w:rPr>
        <w:softHyphen/>
      </w:r>
      <w:r w:rsidRPr="00391CBB">
        <w:rPr>
          <w:rFonts w:ascii="Times New Roman" w:hAnsi="Times New Roman"/>
          <w:sz w:val="20"/>
        </w:rPr>
        <w:t>berättigade trossamfunden om förutsättningarna för stödet, särskilt redovisa</w:t>
      </w:r>
      <w:r>
        <w:rPr>
          <w:rFonts w:ascii="Times New Roman" w:hAnsi="Times New Roman"/>
          <w:sz w:val="20"/>
        </w:rPr>
        <w:t>t</w:t>
      </w:r>
      <w:r w:rsidRPr="00391CBB">
        <w:rPr>
          <w:rFonts w:ascii="Times New Roman" w:hAnsi="Times New Roman"/>
          <w:sz w:val="20"/>
        </w:rPr>
        <w:t xml:space="preserve"> </w:t>
      </w:r>
      <w:r>
        <w:rPr>
          <w:rFonts w:ascii="Times New Roman" w:hAnsi="Times New Roman"/>
          <w:sz w:val="20"/>
        </w:rPr>
        <w:t>(</w:t>
      </w:r>
      <w:r w:rsidRPr="00A24C91">
        <w:rPr>
          <w:rFonts w:ascii="Times New Roman" w:hAnsi="Times New Roman"/>
          <w:sz w:val="20"/>
        </w:rPr>
        <w:t>Ku2021/00720</w:t>
      </w:r>
      <w:r>
        <w:rPr>
          <w:rFonts w:ascii="Times New Roman" w:hAnsi="Times New Roman"/>
          <w:sz w:val="20"/>
        </w:rPr>
        <w:t xml:space="preserve">) </w:t>
      </w:r>
      <w:r w:rsidRPr="00391CBB">
        <w:rPr>
          <w:rFonts w:ascii="Times New Roman" w:hAnsi="Times New Roman"/>
          <w:sz w:val="20"/>
        </w:rPr>
        <w:t xml:space="preserve">hur de bidragsberättigade trossamfunden arbetar för att bidra till att upprätthålla och stärka de grundläggande värderingar som samhället vilar på. </w:t>
      </w:r>
      <w:r>
        <w:rPr>
          <w:rFonts w:ascii="Times New Roman" w:hAnsi="Times New Roman"/>
          <w:sz w:val="20"/>
        </w:rPr>
        <w:t xml:space="preserve">SST ska enligt regleringsbrev för 2023 (Ku2022/01929) utifrån vad som framkommit under den fortlöpande dialogen med de bidragsberättigade trossamfunden om förutsättningarna för stödet, särskilt redovisa hur de bidragsberättigade trossamfunden arbetar för att bidra till att upprätthålla och stärka de grundläggande värderingar som samhället vilar på. </w:t>
      </w:r>
      <w:r w:rsidRPr="00391CBB">
        <w:rPr>
          <w:rFonts w:ascii="Times New Roman" w:hAnsi="Times New Roman"/>
          <w:sz w:val="20"/>
        </w:rPr>
        <w:t>Myndigheten för ungdoms- och civilsamhällesfrågor</w:t>
      </w:r>
      <w:r w:rsidRPr="00391CBB" w:rsidDel="00BE0EE1">
        <w:rPr>
          <w:rFonts w:ascii="Times New Roman" w:hAnsi="Times New Roman"/>
          <w:sz w:val="20"/>
        </w:rPr>
        <w:t xml:space="preserve"> </w:t>
      </w:r>
      <w:r w:rsidR="00614DFC">
        <w:rPr>
          <w:rFonts w:ascii="Times New Roman" w:hAnsi="Times New Roman"/>
          <w:sz w:val="20"/>
        </w:rPr>
        <w:t>(MUCF)</w:t>
      </w:r>
      <w:r w:rsidRPr="00391CBB" w:rsidDel="00BE0EE1">
        <w:rPr>
          <w:rFonts w:ascii="Times New Roman" w:hAnsi="Times New Roman"/>
          <w:sz w:val="20"/>
        </w:rPr>
        <w:t xml:space="preserve"> </w:t>
      </w:r>
      <w:r>
        <w:rPr>
          <w:rFonts w:ascii="Times New Roman" w:hAnsi="Times New Roman"/>
          <w:sz w:val="20"/>
        </w:rPr>
        <w:t>har</w:t>
      </w:r>
      <w:r w:rsidRPr="00391CBB" w:rsidDel="00BE0EE1">
        <w:rPr>
          <w:rFonts w:ascii="Times New Roman" w:hAnsi="Times New Roman"/>
          <w:sz w:val="20"/>
        </w:rPr>
        <w:t xml:space="preserve"> enligt regleringsbrev för 2021 redovisa</w:t>
      </w:r>
      <w:r>
        <w:rPr>
          <w:rFonts w:ascii="Times New Roman" w:hAnsi="Times New Roman"/>
          <w:sz w:val="20"/>
        </w:rPr>
        <w:t>t</w:t>
      </w:r>
      <w:r w:rsidRPr="00391CBB" w:rsidDel="00BE0EE1">
        <w:rPr>
          <w:rFonts w:ascii="Times New Roman" w:hAnsi="Times New Roman"/>
          <w:sz w:val="20"/>
        </w:rPr>
        <w:t xml:space="preserve"> </w:t>
      </w:r>
      <w:r>
        <w:rPr>
          <w:rFonts w:ascii="Times New Roman" w:hAnsi="Times New Roman"/>
          <w:sz w:val="20"/>
        </w:rPr>
        <w:t xml:space="preserve">(Ku2022/00385) </w:t>
      </w:r>
      <w:r w:rsidRPr="00391CBB" w:rsidDel="00BE0EE1">
        <w:rPr>
          <w:rFonts w:ascii="Times New Roman" w:hAnsi="Times New Roman"/>
          <w:sz w:val="20"/>
        </w:rPr>
        <w:t xml:space="preserve">hur </w:t>
      </w:r>
      <w:r w:rsidRPr="00391CBB">
        <w:rPr>
          <w:rFonts w:ascii="Times New Roman" w:hAnsi="Times New Roman"/>
          <w:sz w:val="20"/>
        </w:rPr>
        <w:t>myndigheten</w:t>
      </w:r>
      <w:r w:rsidRPr="00391CBB" w:rsidDel="00BE0EE1">
        <w:rPr>
          <w:rFonts w:ascii="Times New Roman" w:hAnsi="Times New Roman"/>
          <w:sz w:val="20"/>
        </w:rPr>
        <w:t xml:space="preserve"> säkerställer att de statsbidrag</w:t>
      </w:r>
      <w:r w:rsidRPr="00391CBB">
        <w:rPr>
          <w:rFonts w:ascii="Times New Roman" w:hAnsi="Times New Roman"/>
          <w:sz w:val="20"/>
        </w:rPr>
        <w:t xml:space="preserve"> som den</w:t>
      </w:r>
      <w:r w:rsidRPr="00391CBB" w:rsidDel="00BE0EE1">
        <w:rPr>
          <w:rFonts w:ascii="Times New Roman" w:hAnsi="Times New Roman"/>
          <w:sz w:val="20"/>
        </w:rPr>
        <w:t xml:space="preserve"> utbetalar går till verksamheter som uppfyller demokrati</w:t>
      </w:r>
      <w:r>
        <w:rPr>
          <w:rFonts w:ascii="Times New Roman" w:hAnsi="Times New Roman"/>
          <w:sz w:val="20"/>
        </w:rPr>
        <w:softHyphen/>
      </w:r>
      <w:r w:rsidRPr="00391CBB" w:rsidDel="00BE0EE1">
        <w:rPr>
          <w:rFonts w:ascii="Times New Roman" w:hAnsi="Times New Roman"/>
          <w:sz w:val="20"/>
        </w:rPr>
        <w:t xml:space="preserve">villkoren i statsbidragsförordningarna. </w:t>
      </w:r>
      <w:r>
        <w:rPr>
          <w:rFonts w:ascii="Times New Roman" w:hAnsi="Times New Roman"/>
          <w:sz w:val="20"/>
        </w:rPr>
        <w:t xml:space="preserve">MUCF ska enligt regleringsbrev för 2023 (Ku2022/01930) återigen redovisa hur myndigheten säkerställer att de statsbidrag myndigheten utbetalar går till verksamheter som uppfyller demokrativillkoren i statsbidragsförordningarna. </w:t>
      </w:r>
      <w:r w:rsidRPr="00391CBB">
        <w:rPr>
          <w:rFonts w:ascii="Times New Roman" w:hAnsi="Times New Roman"/>
          <w:sz w:val="20"/>
        </w:rPr>
        <w:t>Punkten är inte slut</w:t>
      </w:r>
      <w:r>
        <w:rPr>
          <w:rFonts w:ascii="Times New Roman" w:hAnsi="Times New Roman"/>
          <w:sz w:val="20"/>
        </w:rPr>
        <w:softHyphen/>
      </w:r>
      <w:r w:rsidRPr="00391CBB">
        <w:rPr>
          <w:rFonts w:ascii="Times New Roman" w:hAnsi="Times New Roman"/>
          <w:sz w:val="20"/>
        </w:rPr>
        <w:t>behandlad.</w:t>
      </w:r>
    </w:p>
    <w:p w14:paraId="3A402BC8" w14:textId="255E1351" w:rsidR="00072663" w:rsidRDefault="00072663" w:rsidP="00BC67F3">
      <w:pPr>
        <w:pStyle w:val="Brdtextmedindrag"/>
      </w:pPr>
      <w:r w:rsidRPr="00391CBB">
        <w:t xml:space="preserve">Punkt 8 om </w:t>
      </w:r>
      <w:r w:rsidRPr="00391CBB">
        <w:rPr>
          <w:i/>
        </w:rPr>
        <w:t>individer som lämnar extremistiska miljöer, återvändare och kunskapshöjande åtgärder</w:t>
      </w:r>
      <w:r w:rsidRPr="00391CBB">
        <w:t>*: Riksdagen har tillkännagett för rege</w:t>
      </w:r>
      <w:r w:rsidRPr="00391CBB">
        <w:softHyphen/>
        <w:t xml:space="preserve">ringen det som utskottet anför dels om behovet av avhopparverksamhet och om att regeringen bör överväga statlig avhopparverksamhet, dels om behovet av ökad kunskap hos kommunerna, skolan och andra aktörer. </w:t>
      </w:r>
      <w:r w:rsidRPr="008B65F9">
        <w:t>Av tillkännagivandet följer att regeringen ska verka för att öka kunskapen hos kommuner, skolan och andra aktörer om det förebyggande arbetet mot våldsbejakande extremism och om hur radikalisering kan upptäckas samt om hur kommunerna bör arbeta med återvändare</w:t>
      </w:r>
      <w:r>
        <w:t xml:space="preserve"> </w:t>
      </w:r>
      <w:r w:rsidRPr="00C4446A">
        <w:t>(bet. 2016/17:KU23, s.</w:t>
      </w:r>
      <w:r>
        <w:t> </w:t>
      </w:r>
      <w:r w:rsidRPr="00C4446A">
        <w:t>66)</w:t>
      </w:r>
      <w:r>
        <w:t>.</w:t>
      </w:r>
    </w:p>
    <w:p w14:paraId="1A359AAA" w14:textId="77777777" w:rsidR="00BC67F3" w:rsidRPr="00391CB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lang w:eastAsia="sv-SE"/>
        </w:rPr>
        <w:t xml:space="preserve">I budgetpropositionen för 2021 </w:t>
      </w:r>
      <w:r>
        <w:rPr>
          <w:rFonts w:ascii="Times New Roman" w:hAnsi="Times New Roman"/>
          <w:sz w:val="20"/>
          <w:lang w:eastAsia="sv-SE"/>
        </w:rPr>
        <w:t xml:space="preserve">gjordes en redogörelse av </w:t>
      </w:r>
      <w:r w:rsidRPr="00391CBB">
        <w:rPr>
          <w:rFonts w:ascii="Times New Roman" w:hAnsi="Times New Roman"/>
          <w:sz w:val="20"/>
          <w:lang w:eastAsia="sv-SE"/>
        </w:rPr>
        <w:t>genomförda insatser som har bidragit till att kunskapen om våldsbejakande extremism har ökat hos berörda aktörer</w:t>
      </w:r>
      <w:r>
        <w:rPr>
          <w:rFonts w:ascii="Times New Roman" w:hAnsi="Times New Roman"/>
          <w:sz w:val="20"/>
          <w:lang w:eastAsia="sv-SE"/>
        </w:rPr>
        <w:t xml:space="preserve"> (prop. 2020/21:1 utg. omr. 4 avsnitt 2.7 s. 35).</w:t>
      </w:r>
      <w:r w:rsidRPr="00391CBB">
        <w:rPr>
          <w:rFonts w:ascii="Times New Roman" w:hAnsi="Times New Roman"/>
          <w:sz w:val="20"/>
          <w:lang w:eastAsia="sv-SE"/>
        </w:rPr>
        <w:t xml:space="preserve"> </w:t>
      </w:r>
      <w:r>
        <w:rPr>
          <w:rFonts w:ascii="Times New Roman" w:hAnsi="Times New Roman"/>
          <w:sz w:val="20"/>
          <w:lang w:eastAsia="sv-SE"/>
        </w:rPr>
        <w:t>Sedan 2014 har cirka 170 miljoner kronor satsats på förebyggande insatser. Uppdrag har getts till flera myndigheter att ta fram kunskap och utveckla stöd till och utbildning av relevant personal,</w:t>
      </w:r>
      <w:r w:rsidRPr="00391CBB">
        <w:rPr>
          <w:rFonts w:ascii="Times New Roman" w:hAnsi="Times New Roman"/>
          <w:sz w:val="20"/>
          <w:lang w:eastAsia="sv-SE"/>
        </w:rPr>
        <w:t xml:space="preserve"> däribland </w:t>
      </w:r>
      <w:r>
        <w:rPr>
          <w:rFonts w:ascii="Times New Roman" w:hAnsi="Times New Roman"/>
          <w:sz w:val="20"/>
          <w:lang w:eastAsia="sv-SE"/>
        </w:rPr>
        <w:t>ett</w:t>
      </w:r>
      <w:r w:rsidRPr="00391CBB">
        <w:rPr>
          <w:rFonts w:ascii="Times New Roman" w:hAnsi="Times New Roman"/>
          <w:sz w:val="20"/>
          <w:lang w:eastAsia="sv-SE"/>
        </w:rPr>
        <w:t xml:space="preserve"> uppdrag till Statens skolverk att ta fram kunskapsstöd för skolans personal i hur de ska hantera frågor om våldsbejakande extremism (U2018/04061). </w:t>
      </w:r>
      <w:r>
        <w:rPr>
          <w:rFonts w:ascii="Times New Roman" w:hAnsi="Times New Roman"/>
          <w:sz w:val="20"/>
          <w:lang w:eastAsia="sv-SE"/>
        </w:rPr>
        <w:t xml:space="preserve">Sedan inrättandet av Center mot våldsbejakande extremism (CVE) vid Brottsförebyggande rådet finns en permanent struktur för ett kunskapsbaserat förebyggande arbete. En av CVE:s viktigaste uppgifter är att ge stöd till yrkesverksamma på lokal nivå. I budgetpropositionen för 2021 ansågs </w:t>
      </w:r>
      <w:r w:rsidRPr="00391CBB">
        <w:rPr>
          <w:rFonts w:ascii="Times New Roman" w:hAnsi="Times New Roman"/>
          <w:sz w:val="20"/>
          <w:lang w:eastAsia="sv-SE"/>
        </w:rPr>
        <w:t>att tillkännagivandet var tillgodosett i den del som avser kunskapshöjande åtgärder riktade till kommunerna, skolan och andra aktörer (prop. 2020/21:1 utg</w:t>
      </w:r>
      <w:r>
        <w:rPr>
          <w:rFonts w:ascii="Times New Roman" w:hAnsi="Times New Roman"/>
          <w:sz w:val="20"/>
          <w:lang w:eastAsia="sv-SE"/>
        </w:rPr>
        <w:t xml:space="preserve">. omr. </w:t>
      </w:r>
      <w:r w:rsidRPr="00391CBB">
        <w:rPr>
          <w:rFonts w:ascii="Times New Roman" w:hAnsi="Times New Roman"/>
          <w:sz w:val="20"/>
          <w:lang w:eastAsia="sv-SE"/>
        </w:rPr>
        <w:t>4 avsnitt 2.7</w:t>
      </w:r>
      <w:r>
        <w:rPr>
          <w:rFonts w:ascii="Times New Roman" w:hAnsi="Times New Roman"/>
          <w:sz w:val="20"/>
          <w:lang w:eastAsia="sv-SE"/>
        </w:rPr>
        <w:t>, s. 35</w:t>
      </w:r>
      <w:r w:rsidRPr="00391CBB">
        <w:rPr>
          <w:rFonts w:ascii="Times New Roman" w:hAnsi="Times New Roman"/>
          <w:sz w:val="20"/>
          <w:lang w:eastAsia="sv-SE"/>
        </w:rPr>
        <w:t xml:space="preserve">). </w:t>
      </w:r>
      <w:r>
        <w:rPr>
          <w:rFonts w:ascii="Times New Roman" w:hAnsi="Times New Roman"/>
          <w:sz w:val="20"/>
          <w:lang w:eastAsia="sv-SE"/>
        </w:rPr>
        <w:t xml:space="preserve">I syfte att förbättra myndigheters och kommuners insatser för att få fler </w:t>
      </w:r>
      <w:r w:rsidRPr="00391CBB">
        <w:rPr>
          <w:rFonts w:ascii="Times New Roman" w:hAnsi="Times New Roman"/>
          <w:sz w:val="20"/>
          <w:lang w:eastAsia="sv-SE"/>
        </w:rPr>
        <w:t>att lämna våldsbejakande extremistmiljöer</w:t>
      </w:r>
      <w:r>
        <w:rPr>
          <w:rFonts w:ascii="Times New Roman" w:hAnsi="Times New Roman"/>
          <w:sz w:val="20"/>
          <w:lang w:eastAsia="sv-SE"/>
        </w:rPr>
        <w:t xml:space="preserve"> har ett antal myndigheter fått i uppdrag att utveckla kunskap, stöd och vägledning för olika yrkesgrupper</w:t>
      </w:r>
      <w:r w:rsidRPr="00391CBB">
        <w:rPr>
          <w:rFonts w:ascii="Times New Roman" w:hAnsi="Times New Roman"/>
          <w:sz w:val="20"/>
          <w:lang w:eastAsia="sv-SE"/>
        </w:rPr>
        <w:t>. Socialstyrelsen har tagit fram stöd för socialtjänstens insatser till barn och unga som riskerar att involveras i eller redan är involverade i våldsbejakande extremism</w:t>
      </w:r>
      <w:r>
        <w:rPr>
          <w:rFonts w:ascii="Times New Roman" w:hAnsi="Times New Roman"/>
          <w:sz w:val="20"/>
          <w:lang w:eastAsia="sv-SE"/>
        </w:rPr>
        <w:t xml:space="preserve"> (Ku2016/0130)</w:t>
      </w:r>
      <w:r w:rsidRPr="00391CBB">
        <w:rPr>
          <w:rFonts w:ascii="Times New Roman" w:hAnsi="Times New Roman"/>
          <w:sz w:val="20"/>
          <w:lang w:eastAsia="sv-SE"/>
        </w:rPr>
        <w:t xml:space="preserve">. Myndigheten har även utvecklat ett kunskapsstöd till socialtjänsten för insatser till män och kvinnor som återvänt från Syrien och Irak och deras familjer (Ju2018/01244). Statens institutionsstyrelse har utvecklat utbildningsmaterial och samtalsstöd för personalen som arbetar inom de särskilda ungdomshemmen och missbruksvården (Ku2016/02296, Ju2018/02957). Kriminalvården har utvecklat vägledning, utbildning och stöd för sina personalgrupper samt ett särskilt stöd för anlitande av trosföreträdare vid själavård. På EU-nivå har Kriminalvården bidragit till att utveckla kunskapen om det förebyggande arbetet inom fängelser och frivård genom att ge stöd till genomförandet av studien Prisons and Terrorism – Extremist Offender Management in 10 European Countries (Kings college, Storbritannien 2020). Myndigheten har också långsiktigt förankrat det förebyggande arbetet mot våldsbejakande extremism inom myndigheten (Ju2016/06988, Ju2017/08663). </w:t>
      </w:r>
      <w:r>
        <w:rPr>
          <w:rFonts w:ascii="Times New Roman" w:hAnsi="Times New Roman"/>
          <w:sz w:val="20"/>
        </w:rPr>
        <w:t>D</w:t>
      </w:r>
      <w:r w:rsidRPr="00391CBB">
        <w:rPr>
          <w:rFonts w:ascii="Times New Roman" w:hAnsi="Times New Roman"/>
          <w:sz w:val="20"/>
        </w:rPr>
        <w:t xml:space="preserve">en 19 december 2019 </w:t>
      </w:r>
      <w:r>
        <w:rPr>
          <w:rFonts w:ascii="Times New Roman" w:hAnsi="Times New Roman"/>
          <w:sz w:val="20"/>
        </w:rPr>
        <w:t>fick</w:t>
      </w:r>
      <w:r w:rsidRPr="00391CBB">
        <w:rPr>
          <w:rFonts w:ascii="Times New Roman" w:hAnsi="Times New Roman"/>
          <w:sz w:val="20"/>
        </w:rPr>
        <w:t xml:space="preserve"> Kriminalvården, Polis</w:t>
      </w:r>
      <w:r>
        <w:rPr>
          <w:rFonts w:ascii="Times New Roman" w:hAnsi="Times New Roman"/>
          <w:sz w:val="20"/>
        </w:rPr>
        <w:softHyphen/>
      </w:r>
      <w:r w:rsidRPr="00391CBB">
        <w:rPr>
          <w:rFonts w:ascii="Times New Roman" w:hAnsi="Times New Roman"/>
          <w:sz w:val="20"/>
        </w:rPr>
        <w:t xml:space="preserve">myndigheten, Statens institutionsstyrelse och Socialstyrelsen i uppdrag att ta fram ett gemensamt nationellt avhopparprogram som ska bidra till att förstärka samhällets stöd till individer som vill lämna kriminella och våldsbejakande extremistiska </w:t>
      </w:r>
      <w:r>
        <w:rPr>
          <w:rFonts w:ascii="Times New Roman" w:hAnsi="Times New Roman"/>
          <w:sz w:val="20"/>
        </w:rPr>
        <w:t xml:space="preserve">eller hedersrelaterade </w:t>
      </w:r>
      <w:r w:rsidRPr="00391CBB">
        <w:rPr>
          <w:rFonts w:ascii="Times New Roman" w:hAnsi="Times New Roman"/>
          <w:sz w:val="20"/>
        </w:rPr>
        <w:t xml:space="preserve">miljöer (Ju2019/02027). Uppdraget redovisades den 1 mars 2021. Med utgångspunkt i myndigheternas redovisning av uppdraget </w:t>
      </w:r>
      <w:r>
        <w:rPr>
          <w:rFonts w:ascii="Times New Roman" w:hAnsi="Times New Roman"/>
          <w:sz w:val="20"/>
        </w:rPr>
        <w:t xml:space="preserve">fattades beslut om </w:t>
      </w:r>
      <w:r w:rsidRPr="00391CBB">
        <w:rPr>
          <w:rFonts w:ascii="Times New Roman" w:hAnsi="Times New Roman"/>
          <w:sz w:val="20"/>
        </w:rPr>
        <w:t>att ge Polismyndigheten, Kriminal</w:t>
      </w:r>
      <w:r>
        <w:rPr>
          <w:rFonts w:ascii="Times New Roman" w:hAnsi="Times New Roman"/>
          <w:sz w:val="20"/>
        </w:rPr>
        <w:softHyphen/>
      </w:r>
      <w:r w:rsidRPr="00391CBB">
        <w:rPr>
          <w:rFonts w:ascii="Times New Roman" w:hAnsi="Times New Roman"/>
          <w:sz w:val="20"/>
        </w:rPr>
        <w:t xml:space="preserve">vården, Statens institutionsstyrelse och Socialstyrelsen ett nytt gemensamt uppdrag </w:t>
      </w:r>
      <w:r>
        <w:rPr>
          <w:rFonts w:ascii="Times New Roman" w:hAnsi="Times New Roman"/>
          <w:sz w:val="20"/>
        </w:rPr>
        <w:t xml:space="preserve">som syftar till att utveckla långsiktigt hållbara förutsättningar för att fler individer ska få tillgång till stöd för att lämna kriminella miljöer </w:t>
      </w:r>
      <w:r w:rsidRPr="00391CBB">
        <w:rPr>
          <w:rFonts w:ascii="Times New Roman" w:hAnsi="Times New Roman"/>
          <w:sz w:val="20"/>
        </w:rPr>
        <w:t>(Ju2021/03331)</w:t>
      </w:r>
      <w:r>
        <w:rPr>
          <w:rFonts w:ascii="Times New Roman" w:hAnsi="Times New Roman"/>
          <w:sz w:val="20"/>
        </w:rPr>
        <w:t>.</w:t>
      </w:r>
      <w:r w:rsidRPr="00391CBB">
        <w:rPr>
          <w:rFonts w:ascii="Times New Roman" w:hAnsi="Times New Roman"/>
          <w:sz w:val="20"/>
        </w:rPr>
        <w:t xml:space="preserve"> </w:t>
      </w:r>
      <w:r>
        <w:rPr>
          <w:rFonts w:ascii="Times New Roman" w:hAnsi="Times New Roman"/>
          <w:sz w:val="20"/>
        </w:rPr>
        <w:t>Parallellt fick</w:t>
      </w:r>
      <w:r w:rsidRPr="00391CBB">
        <w:rPr>
          <w:rFonts w:ascii="Times New Roman" w:hAnsi="Times New Roman"/>
          <w:sz w:val="20"/>
        </w:rPr>
        <w:t xml:space="preserve"> en utredare i uppdrag att under ett år</w:t>
      </w:r>
      <w:r w:rsidRPr="00391CBB">
        <w:rPr>
          <w:rFonts w:ascii="Times New Roman" w:hAnsi="Times New Roman"/>
          <w:b/>
          <w:bCs/>
          <w:sz w:val="20"/>
        </w:rPr>
        <w:t xml:space="preserve"> </w:t>
      </w:r>
      <w:r w:rsidRPr="00391CBB">
        <w:rPr>
          <w:rFonts w:ascii="Times New Roman" w:hAnsi="Times New Roman"/>
          <w:sz w:val="20"/>
        </w:rPr>
        <w:t xml:space="preserve">bistå och stödja myndigheterna i deras arbete med detta uppdrag (Ju2021/03348). </w:t>
      </w:r>
      <w:r w:rsidRPr="00DB5BD7">
        <w:rPr>
          <w:rFonts w:ascii="Times New Roman" w:hAnsi="Times New Roman"/>
          <w:sz w:val="20"/>
        </w:rPr>
        <w:t>Utredaren lämnade den 28 april 2022 förslaget att Polismyndigheten bör få ett nationellt samordnande ansvar för arbetet med avhopparverksamhet. Mot denna bakgrund beslutade</w:t>
      </w:r>
      <w:r>
        <w:rPr>
          <w:rFonts w:ascii="Times New Roman" w:hAnsi="Times New Roman"/>
          <w:sz w:val="20"/>
        </w:rPr>
        <w:t xml:space="preserve">s om </w:t>
      </w:r>
      <w:r w:rsidRPr="00DB5BD7">
        <w:rPr>
          <w:rFonts w:ascii="Times New Roman" w:hAnsi="Times New Roman"/>
          <w:sz w:val="20"/>
        </w:rPr>
        <w:t>en ändring i myndighet</w:t>
      </w:r>
      <w:r>
        <w:rPr>
          <w:rFonts w:ascii="Times New Roman" w:hAnsi="Times New Roman"/>
          <w:sz w:val="20"/>
        </w:rPr>
        <w:t xml:space="preserve">ernas </w:t>
      </w:r>
      <w:r w:rsidRPr="00DB5BD7">
        <w:rPr>
          <w:rFonts w:ascii="Times New Roman" w:hAnsi="Times New Roman"/>
          <w:sz w:val="20"/>
        </w:rPr>
        <w:t xml:space="preserve">uppdrag </w:t>
      </w:r>
      <w:r>
        <w:rPr>
          <w:rFonts w:ascii="Times New Roman" w:hAnsi="Times New Roman"/>
          <w:sz w:val="20"/>
        </w:rPr>
        <w:t xml:space="preserve">och </w:t>
      </w:r>
      <w:r w:rsidRPr="00DB5BD7">
        <w:rPr>
          <w:rFonts w:ascii="Times New Roman" w:hAnsi="Times New Roman"/>
          <w:sz w:val="20"/>
        </w:rPr>
        <w:t>Polismyndigheten</w:t>
      </w:r>
      <w:r>
        <w:rPr>
          <w:rFonts w:ascii="Times New Roman" w:hAnsi="Times New Roman"/>
          <w:sz w:val="20"/>
        </w:rPr>
        <w:t xml:space="preserve"> fick</w:t>
      </w:r>
      <w:r w:rsidRPr="00DB5BD7">
        <w:rPr>
          <w:rFonts w:ascii="Times New Roman" w:hAnsi="Times New Roman"/>
          <w:sz w:val="20"/>
        </w:rPr>
        <w:t>, i enlighet med utredarens förslag, ett nationellt samordnande ansvar för det myndighetsgemensamma arbetet med avhopparverksamhet</w:t>
      </w:r>
      <w:r>
        <w:rPr>
          <w:rFonts w:ascii="Times New Roman" w:hAnsi="Times New Roman"/>
          <w:sz w:val="20"/>
        </w:rPr>
        <w:t xml:space="preserve"> </w:t>
      </w:r>
      <w:r w:rsidRPr="00DB5BD7">
        <w:rPr>
          <w:rFonts w:ascii="Times New Roman" w:hAnsi="Times New Roman"/>
          <w:sz w:val="20"/>
        </w:rPr>
        <w:t>(Ju2021/03331). Samordningsansvaret gäller fr.o.m. den 1 oktober 2022 och innebär att Polismyndigheten</w:t>
      </w:r>
      <w:r>
        <w:rPr>
          <w:rFonts w:ascii="Times New Roman" w:hAnsi="Times New Roman"/>
          <w:sz w:val="20"/>
        </w:rPr>
        <w:t xml:space="preserve"> från och med detta datum,</w:t>
      </w:r>
      <w:r w:rsidRPr="00DB5BD7">
        <w:rPr>
          <w:rFonts w:ascii="Times New Roman" w:hAnsi="Times New Roman"/>
          <w:sz w:val="20"/>
        </w:rPr>
        <w:t xml:space="preserve"> ska leda, driva och vara sammankallande för det myndighetsgemensamma arbetet. Polismyndigheten, Kriminalvården, Statens institutionsstyrelse och Socialstyrelsen ska gemensamt fördela övriga eventuella uppgifter </w:t>
      </w:r>
      <w:r>
        <w:rPr>
          <w:rFonts w:ascii="Times New Roman" w:hAnsi="Times New Roman"/>
          <w:sz w:val="20"/>
        </w:rPr>
        <w:t>som rör</w:t>
      </w:r>
      <w:r w:rsidRPr="00DB5BD7">
        <w:rPr>
          <w:rFonts w:ascii="Times New Roman" w:hAnsi="Times New Roman"/>
          <w:sz w:val="20"/>
        </w:rPr>
        <w:t xml:space="preserve"> avhopparverksamhet utifrån respektive myndighets kompetens- och ansvarsområde. Myndigheterna ska delredovisa vidtagna och planerade åtgärder senast den 2 maj 2023, och slutredovisning ska ske senast den 1</w:t>
      </w:r>
      <w:r>
        <w:rPr>
          <w:rFonts w:ascii="Times New Roman" w:hAnsi="Times New Roman"/>
          <w:sz w:val="20"/>
        </w:rPr>
        <w:t> </w:t>
      </w:r>
      <w:r w:rsidRPr="00DB5BD7">
        <w:rPr>
          <w:rFonts w:ascii="Times New Roman" w:hAnsi="Times New Roman"/>
          <w:sz w:val="20"/>
        </w:rPr>
        <w:t xml:space="preserve">februari 2024. </w:t>
      </w:r>
      <w:r>
        <w:rPr>
          <w:rFonts w:ascii="Times New Roman" w:hAnsi="Times New Roman"/>
          <w:sz w:val="20"/>
        </w:rPr>
        <w:t>Ett antal allvarliga våldsattentat i skolan visar vikten av att y</w:t>
      </w:r>
      <w:r w:rsidRPr="00DB5BD7">
        <w:rPr>
          <w:rFonts w:ascii="Times New Roman" w:hAnsi="Times New Roman"/>
          <w:sz w:val="20"/>
        </w:rPr>
        <w:t>rkesverksamma i</w:t>
      </w:r>
      <w:r>
        <w:rPr>
          <w:rFonts w:ascii="Times New Roman" w:hAnsi="Times New Roman"/>
          <w:sz w:val="20"/>
        </w:rPr>
        <w:t>nom</w:t>
      </w:r>
      <w:r w:rsidRPr="00DB5BD7">
        <w:rPr>
          <w:rFonts w:ascii="Times New Roman" w:hAnsi="Times New Roman"/>
          <w:sz w:val="20"/>
        </w:rPr>
        <w:t xml:space="preserve"> skolväsendet</w:t>
      </w:r>
      <w:r>
        <w:rPr>
          <w:rFonts w:ascii="Times New Roman" w:hAnsi="Times New Roman"/>
          <w:sz w:val="20"/>
        </w:rPr>
        <w:t xml:space="preserve"> kan få</w:t>
      </w:r>
      <w:r w:rsidRPr="00DB5BD7">
        <w:rPr>
          <w:rFonts w:ascii="Times New Roman" w:hAnsi="Times New Roman"/>
          <w:sz w:val="20"/>
        </w:rPr>
        <w:t xml:space="preserve"> stöd i hur de ska bemöta och hantera elever som uttrycker intresse för våldsbejakande extremism. </w:t>
      </w:r>
      <w:r w:rsidRPr="004F2895">
        <w:rPr>
          <w:rFonts w:ascii="Times New Roman" w:hAnsi="Times New Roman"/>
          <w:sz w:val="20"/>
        </w:rPr>
        <w:t>Brå</w:t>
      </w:r>
      <w:r>
        <w:rPr>
          <w:rFonts w:ascii="Times New Roman" w:hAnsi="Times New Roman"/>
          <w:sz w:val="20"/>
        </w:rPr>
        <w:t xml:space="preserve"> har därför fått</w:t>
      </w:r>
      <w:r w:rsidRPr="004F2895">
        <w:rPr>
          <w:rFonts w:ascii="Times New Roman" w:hAnsi="Times New Roman"/>
          <w:sz w:val="20"/>
        </w:rPr>
        <w:t xml:space="preserve"> i uppdrag att ta fram ett metodstöd</w:t>
      </w:r>
      <w:r>
        <w:rPr>
          <w:rFonts w:ascii="Times New Roman" w:hAnsi="Times New Roman"/>
          <w:sz w:val="20"/>
        </w:rPr>
        <w:t>, särskilt anpassat för skolväsendet,</w:t>
      </w:r>
      <w:r w:rsidRPr="004F2895">
        <w:rPr>
          <w:rFonts w:ascii="Times New Roman" w:hAnsi="Times New Roman"/>
          <w:sz w:val="20"/>
        </w:rPr>
        <w:t xml:space="preserve"> för att hantera och utreda oro för våldsbejakande extremism samt ett informationsmaterial om våldsbejakande extremism och radikaliserings- och rekryteringsprocesser</w:t>
      </w:r>
      <w:r>
        <w:rPr>
          <w:rFonts w:ascii="Times New Roman" w:hAnsi="Times New Roman"/>
          <w:sz w:val="20"/>
        </w:rPr>
        <w:t xml:space="preserve"> </w:t>
      </w:r>
      <w:r w:rsidRPr="00DB5BD7">
        <w:rPr>
          <w:rFonts w:ascii="Times New Roman" w:hAnsi="Times New Roman"/>
          <w:sz w:val="20"/>
        </w:rPr>
        <w:t xml:space="preserve">(Ju2022/02222). Ett ökat fokus behöver läggas på det förebyggande arbetet och på samverkan mellan relevanta aktörer och myndigheter. </w:t>
      </w:r>
      <w:r>
        <w:rPr>
          <w:rFonts w:ascii="Times New Roman" w:hAnsi="Times New Roman"/>
          <w:sz w:val="20"/>
        </w:rPr>
        <w:t xml:space="preserve">Uppdraget ska redovisas den 1 december 2023. </w:t>
      </w:r>
      <w:r w:rsidRPr="00391CBB">
        <w:rPr>
          <w:rFonts w:ascii="Times New Roman" w:eastAsia="Calibri" w:hAnsi="Times New Roman"/>
          <w:sz w:val="20"/>
        </w:rPr>
        <w:t>Den del av tillkännagivandet som avser statlig avhopparverksamhet är ännu inte slutbehandlad. Punkten är inte slutbehandlad.</w:t>
      </w:r>
    </w:p>
    <w:p w14:paraId="157B34BE" w14:textId="34A2DF64" w:rsidR="00BC67F3"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Punkt 11 om</w:t>
      </w:r>
      <w:r w:rsidRPr="00391CBB">
        <w:rPr>
          <w:rFonts w:ascii="Times New Roman" w:hAnsi="Times New Roman"/>
          <w:i/>
          <w:sz w:val="20"/>
        </w:rPr>
        <w:t xml:space="preserve"> värderingsbaserat arbete mot bristande jämställdhet, homofobi och hedersförtryck samt rasism*</w:t>
      </w:r>
      <w:r w:rsidRPr="00391CBB">
        <w:rPr>
          <w:rFonts w:ascii="Times New Roman" w:hAnsi="Times New Roman"/>
          <w:sz w:val="20"/>
        </w:rPr>
        <w:t>: Riksdagen har tillkännagett för regeringen vad utskottet anför om ett värderingsbaserat arbete mot bristande jämställdhet, homofobi och hedersförtryck (bet. 2016/17:KU23 s. 78).</w:t>
      </w:r>
    </w:p>
    <w:p w14:paraId="7A21603F" w14:textId="77777777" w:rsidR="00331305" w:rsidRDefault="0007266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E1427">
        <w:rPr>
          <w:rFonts w:ascii="Times New Roman" w:hAnsi="Times New Roman"/>
          <w:sz w:val="20"/>
        </w:rPr>
        <w:t xml:space="preserve">Jämställdhetsmyndigheten har i uppdrag att främja utvecklingen av förebyggande insatser mot bland annat hedersrelaterat våld och förtryck. Regeringen har även gett </w:t>
      </w:r>
      <w:r>
        <w:rPr>
          <w:rFonts w:ascii="Times New Roman" w:hAnsi="Times New Roman"/>
          <w:sz w:val="20"/>
        </w:rPr>
        <w:t xml:space="preserve">flera myndigheter </w:t>
      </w:r>
      <w:r w:rsidRPr="004E1427">
        <w:rPr>
          <w:rFonts w:ascii="Times New Roman" w:hAnsi="Times New Roman"/>
          <w:sz w:val="20"/>
        </w:rPr>
        <w:t>i uppdrag att 2019–2022 gemensamt verka för ökad upptäckt av bl.a. hedersrelaterat våld och förtryck i särskilda klientgrupper (S2019/01517 och A2021/02395). I budgetpropositionen för 2021 (prop. 2020/21:1 utg. omr. 13 avsnitt 5.5 s.</w:t>
      </w:r>
      <w:r>
        <w:rPr>
          <w:rFonts w:ascii="Times New Roman" w:hAnsi="Times New Roman"/>
          <w:sz w:val="20"/>
        </w:rPr>
        <w:t> </w:t>
      </w:r>
      <w:r w:rsidRPr="004E1427">
        <w:rPr>
          <w:rFonts w:ascii="Times New Roman" w:hAnsi="Times New Roman"/>
          <w:sz w:val="20"/>
        </w:rPr>
        <w:t xml:space="preserve">80 f.) </w:t>
      </w:r>
      <w:r>
        <w:rPr>
          <w:rFonts w:ascii="Times New Roman" w:hAnsi="Times New Roman"/>
          <w:sz w:val="20"/>
        </w:rPr>
        <w:t xml:space="preserve">gav </w:t>
      </w:r>
      <w:r w:rsidRPr="004E1427">
        <w:rPr>
          <w:rFonts w:ascii="Times New Roman" w:hAnsi="Times New Roman"/>
          <w:sz w:val="20"/>
        </w:rPr>
        <w:t xml:space="preserve">regeringen bättre och mer stabila förutsättningar för länsstyrelsernas jämställdhetsarbete på regional nivå med fokus på att bland annat förebygga och bekämpa hedersrelaterat våld och förtryck. </w:t>
      </w:r>
      <w:r>
        <w:rPr>
          <w:rFonts w:ascii="Times New Roman" w:hAnsi="Times New Roman"/>
          <w:sz w:val="20"/>
        </w:rPr>
        <w:t xml:space="preserve">Under </w:t>
      </w:r>
      <w:r w:rsidRPr="004E1427">
        <w:rPr>
          <w:rFonts w:ascii="Times New Roman" w:hAnsi="Times New Roman"/>
          <w:sz w:val="20"/>
        </w:rPr>
        <w:t>2021 fattade regeringen beslut om förordningen (2021:995) om länsstyrelsernas</w:t>
      </w:r>
      <w:r>
        <w:rPr>
          <w:rFonts w:ascii="Times New Roman" w:hAnsi="Times New Roman"/>
          <w:sz w:val="20"/>
        </w:rPr>
        <w:t xml:space="preserve"> </w:t>
      </w:r>
      <w:r w:rsidRPr="004E1427">
        <w:rPr>
          <w:rFonts w:ascii="Times New Roman" w:hAnsi="Times New Roman"/>
          <w:sz w:val="20"/>
        </w:rPr>
        <w:t xml:space="preserve">arbete mot mäns våld mot kvinnor. Regeringen har även gett länsstyrelserna i uppdrag att fortsatt stödja utvecklingen av regionala resurscentrum </w:t>
      </w:r>
      <w:r>
        <w:rPr>
          <w:rFonts w:ascii="Times New Roman" w:hAnsi="Times New Roman"/>
          <w:sz w:val="20"/>
        </w:rPr>
        <w:t xml:space="preserve">mot </w:t>
      </w:r>
      <w:r w:rsidRPr="004E1427">
        <w:rPr>
          <w:rFonts w:ascii="Times New Roman" w:hAnsi="Times New Roman"/>
          <w:sz w:val="20"/>
        </w:rPr>
        <w:t>hedersrelaterat våld och förtryck (Fi2020/02647). Arbetet mot hedersrelaterat våld och förtryck behöver bedrivas långsiktigt och med stabila förutsättningar. Som ett led i detta har kompetensteamet mot hedersrelaterat våld och förtryck vid Länsstyrelsen i Östergötlands län permanentats</w:t>
      </w:r>
      <w:r>
        <w:rPr>
          <w:rFonts w:ascii="Times New Roman" w:hAnsi="Times New Roman"/>
          <w:sz w:val="20"/>
        </w:rPr>
        <w:t xml:space="preserve"> och blivit </w:t>
      </w:r>
      <w:r w:rsidRPr="004E1427">
        <w:rPr>
          <w:rFonts w:ascii="Times New Roman" w:hAnsi="Times New Roman"/>
          <w:sz w:val="20"/>
        </w:rPr>
        <w:t xml:space="preserve">ett nationellt kompetenscentrum mot hedersrelaterat våld och förtryck (A2020/02708). </w:t>
      </w:r>
      <w:r>
        <w:rPr>
          <w:rFonts w:ascii="Times New Roman" w:hAnsi="Times New Roman"/>
          <w:sz w:val="20"/>
        </w:rPr>
        <w:t xml:space="preserve">I </w:t>
      </w:r>
      <w:r w:rsidRPr="004E1427">
        <w:rPr>
          <w:rFonts w:ascii="Times New Roman" w:hAnsi="Times New Roman"/>
          <w:sz w:val="20"/>
        </w:rPr>
        <w:t xml:space="preserve">budgetpropositionen för 2022 (prop. 2021/22:1 utg.omr. 13 avsnitt 5.5 s. 85) </w:t>
      </w:r>
      <w:r>
        <w:rPr>
          <w:rFonts w:ascii="Times New Roman" w:hAnsi="Times New Roman"/>
          <w:sz w:val="20"/>
        </w:rPr>
        <w:t xml:space="preserve">förstärktes </w:t>
      </w:r>
      <w:r w:rsidRPr="004E1427">
        <w:rPr>
          <w:rFonts w:ascii="Times New Roman" w:hAnsi="Times New Roman"/>
          <w:sz w:val="20"/>
        </w:rPr>
        <w:t xml:space="preserve">anslag 3:1 Särskilda jämställdhetsåtgärder med ytterligare medel </w:t>
      </w:r>
      <w:r>
        <w:rPr>
          <w:rFonts w:ascii="Times New Roman" w:hAnsi="Times New Roman"/>
          <w:sz w:val="20"/>
        </w:rPr>
        <w:t xml:space="preserve">till arbetet </w:t>
      </w:r>
      <w:r w:rsidRPr="004E1427">
        <w:rPr>
          <w:rFonts w:ascii="Times New Roman" w:hAnsi="Times New Roman"/>
          <w:sz w:val="20"/>
        </w:rPr>
        <w:t>mot mäns våld mot kvinnor</w:t>
      </w:r>
      <w:r>
        <w:rPr>
          <w:rFonts w:ascii="Times New Roman" w:hAnsi="Times New Roman"/>
          <w:sz w:val="20"/>
        </w:rPr>
        <w:t xml:space="preserve"> och </w:t>
      </w:r>
      <w:r w:rsidRPr="004E1427">
        <w:rPr>
          <w:rFonts w:ascii="Times New Roman" w:hAnsi="Times New Roman"/>
          <w:sz w:val="20"/>
        </w:rPr>
        <w:t>hedersrelaterat våld och förtryck. Efter regeringens förslag i propositionen Ökat skydd mot hedersrelaterad brottslighet (prop. 2019/20:131) trädde ny lagstiftning i kraft den 1 juli 2020 med bestämmelser om bland annat ett särskilt barnäktenskapsbrott, hedersmotiv som straffskärpningsgrund och ett utreseförbud i lagen (1990:52) med särskilda bestämmelser om vård av unga samt utökade möjligheter att omhänderta och spärra pass enligt passlagen (1978:302) i syfte att skydda barn som riskerar att ingå barnäktenskap eller könsstympas utomlands. Statens medieråd har fått i uppdrag att identifiera och sammanställa metoder för att motverka rasism, liknande former av fientlighet och hatbrott på nätet bland barn och unga (A2021/00972). Regeringen beslutade i januari 2021 om en handlingsplan för hbtqi-personers lika rättigheter och möjligheter. Denna handlingsplan avser att ytterligare förstärka arbetet för hbtqi-personers lika rättigheter och möjligheter. Handlingsplanen kompletterar den befintliga strategin för lika rättigheter och möjligheter oavsett sexuell läggning, könsidentitet eller könsuttryck och kraftsamlar arbetet med konkreta åtgärder för perioden 2020–2023 (A2021/00140).</w:t>
      </w:r>
    </w:p>
    <w:p w14:paraId="32A30D5A" w14:textId="61404845" w:rsidR="00BC67F3" w:rsidRDefault="00BC67F3" w:rsidP="00FA345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7635F">
        <w:rPr>
          <w:rFonts w:ascii="Times New Roman" w:hAnsi="Times New Roman"/>
          <w:sz w:val="20"/>
        </w:rPr>
        <w:t xml:space="preserve">Under 2022 har Regeringen avsatt 125 </w:t>
      </w:r>
      <w:r>
        <w:rPr>
          <w:rFonts w:ascii="Times New Roman" w:hAnsi="Times New Roman"/>
          <w:sz w:val="20"/>
        </w:rPr>
        <w:t>miljoner kronor</w:t>
      </w:r>
      <w:r w:rsidRPr="0057635F">
        <w:rPr>
          <w:rFonts w:ascii="Times New Roman" w:hAnsi="Times New Roman"/>
          <w:sz w:val="20"/>
        </w:rPr>
        <w:t xml:space="preserve"> för åtgärder mot hedersförtryck. Inom ramen för satsningen har Jämställdhetsmyndigheten fått i uppdrag att genomföra informationsinsatser i syfte att höja kunskapen om vilka konsekvenser våld i nära relationer och hedersrelaterat våld och förtryck kan få i arbetslivet samt redogöra för vilka regelverk som aktualiseras (A2022/00389). Därtill har regeringen beviljat </w:t>
      </w:r>
      <w:r w:rsidR="00890258">
        <w:rPr>
          <w:rFonts w:ascii="Times New Roman" w:hAnsi="Times New Roman"/>
          <w:sz w:val="20"/>
        </w:rPr>
        <w:t>Sveriges</w:t>
      </w:r>
      <w:r w:rsidRPr="0057635F">
        <w:rPr>
          <w:rFonts w:ascii="Times New Roman" w:hAnsi="Times New Roman"/>
          <w:sz w:val="20"/>
        </w:rPr>
        <w:t xml:space="preserve"> Kommuner och Regioner (SKR) 25 000 000 kr för att utveckla kvinnofridsarbetet med fokus på hedersrelaterat våld och förtryck genom att stärka och utveckla jämställhetsarbetet i kommuner och regioner (A2021/02264). Den 24 februari 2022 beslutade regeringen om propositionen Ett särskilt brott för hedersförtryck (prop. 2021/22:138). Brottet innebär att en särskild strängare straffskala införs för den som upprepat begår vissa brottsliga gärningar mot en person med ett hedersmotiv och där gärningarna utgjort led i en upprepad kränkning av personens integritet och varit ägnade att allvarligt skada personens självkänsla. Lagändringarna trädde i kraft den 1 juni 2022. Under 2022 inrättades även det nationella centret mot hedersrelaterat våld och förtryck vid Länsstyrelsen i Östergötlands län (förordning (2022:1345 om nationellt centrum mot hedersrelaterat våld och förtryck). Vidare har Socialstyrelsen fått i uppdrag att långsiktigt stödja kommunerna i deras arbete med att hjälpa våldsutsatta att ordna stadigvarande boende (A2022/00528, A2022/01029). Socialstyrelsen har även fått i uppdrag att fortsatt stödja genomförandet inom vård och omsorg av den nationella strategin för att förbygga och bekämpa mäns våld mot kvinnor, inbegripet hedersrelaterat våld och förtryck (A2022/01028). Regeringen har även gett Arbetsförmedlingen, Försäkringskassan, Jämställdhetsmyndigheten, Migrationsverket och Socialstyrelsen i fortsatt uppdrag att 2022–2024 gemensamt verka för ökad upptäckt av bl.a. hedersrelaterat våld och förtryck i särskilda klientgrupper (A2022/00842). Regeringen har även beslutat om ett nationellt våldsförebyggande program (A2022/00839). Inom ramen för programmet har regeringen bl.a. beslutat att inrätta ett nytt statsbidrag för förebyggande arbete mot mäns våld mot kvinnor, våld i nära relationer, sexuellt våld, hedersrelaterat våld och förtryck, och prostitution och människohandel för sexuella ändamål </w:t>
      </w:r>
      <w:r>
        <w:rPr>
          <w:rFonts w:ascii="Times New Roman" w:hAnsi="Times New Roman"/>
          <w:sz w:val="20"/>
        </w:rPr>
        <w:t>(</w:t>
      </w:r>
      <w:r w:rsidRPr="0057635F">
        <w:rPr>
          <w:rFonts w:ascii="Times New Roman" w:hAnsi="Times New Roman"/>
          <w:sz w:val="20"/>
        </w:rPr>
        <w:t>förordning (2022:722) om statsbidrag för visst våldsförebyggande arbete</w:t>
      </w:r>
      <w:r>
        <w:rPr>
          <w:rFonts w:ascii="Times New Roman" w:hAnsi="Times New Roman"/>
          <w:sz w:val="20"/>
        </w:rPr>
        <w:t>)</w:t>
      </w:r>
      <w:r w:rsidRPr="0057635F">
        <w:rPr>
          <w:rFonts w:ascii="Times New Roman" w:hAnsi="Times New Roman"/>
          <w:sz w:val="20"/>
        </w:rPr>
        <w:t>. I budgetpropositionen för 2023 (prop. 2022/23:1 utg. omr. 13 avsnitt 5.5 s.</w:t>
      </w:r>
      <w:r>
        <w:rPr>
          <w:rFonts w:ascii="Times New Roman" w:hAnsi="Times New Roman"/>
          <w:sz w:val="20"/>
        </w:rPr>
        <w:t> </w:t>
      </w:r>
      <w:r w:rsidRPr="0057635F">
        <w:rPr>
          <w:rFonts w:ascii="Times New Roman" w:hAnsi="Times New Roman"/>
          <w:sz w:val="20"/>
        </w:rPr>
        <w:t>66) framgår att arbetet mot hedersrelaterat våld och förtryck intensifieras genom en kraftigt förstärkt långsiktig satsning. Det framgår vidare i budgetpropositionen att skyddet mot hedersrelaterat våld och förtryck bör stärkas och breddas samtidigt som stödet till utsatta förbättras. Förändringar i läroplanerna för grundskolan, grundsärskolan, sameskolan, specialskolan, gymnasieskolan, gymnasiesärskolan och vuxen</w:t>
      </w:r>
      <w:r>
        <w:rPr>
          <w:rFonts w:ascii="Times New Roman" w:hAnsi="Times New Roman"/>
          <w:sz w:val="20"/>
        </w:rPr>
        <w:softHyphen/>
      </w:r>
      <w:r w:rsidRPr="0057635F">
        <w:rPr>
          <w:rFonts w:ascii="Times New Roman" w:hAnsi="Times New Roman"/>
          <w:sz w:val="20"/>
        </w:rPr>
        <w:t>utbild</w:t>
      </w:r>
      <w:r w:rsidR="00D10667">
        <w:rPr>
          <w:rFonts w:ascii="Times New Roman" w:hAnsi="Times New Roman"/>
          <w:sz w:val="20"/>
        </w:rPr>
        <w:softHyphen/>
      </w:r>
      <w:r w:rsidRPr="0057635F">
        <w:rPr>
          <w:rFonts w:ascii="Times New Roman" w:hAnsi="Times New Roman"/>
          <w:sz w:val="20"/>
        </w:rPr>
        <w:t xml:space="preserve">ningen gällande kunskapsområdet sexualitet, samtycke och relationer började tillämpas från höstterminen 2022. Förändringarna syftar bl.a. till att stärka elevernas förmåga att göra medvetna och självständiga val och till att stärka skolans arbete mot rasism, sexism och hedersrelaterat våld och förtryck. Även ett förtydligat jämställdhetsuppdrag i läroplanerna för gymnasieskolan, gymnasiesärskolan och vuxenutbildningen började </w:t>
      </w:r>
      <w:r w:rsidRPr="00BD7729">
        <w:rPr>
          <w:rFonts w:ascii="Times New Roman" w:hAnsi="Times New Roman"/>
          <w:sz w:val="20"/>
        </w:rPr>
        <w:t xml:space="preserve">tillämpas från höstterminen 2022 </w:t>
      </w:r>
      <w:r w:rsidRPr="007828D9">
        <w:rPr>
          <w:rFonts w:ascii="Times New Roman" w:hAnsi="Times New Roman"/>
          <w:sz w:val="20"/>
        </w:rPr>
        <w:t>(SKOLFS 2010:37, 250, 251, 255, SKOLFS 2011:144, SKOLFS 2013:148).</w:t>
      </w:r>
      <w:r w:rsidRPr="00BD7729">
        <w:rPr>
          <w:rFonts w:ascii="Times New Roman" w:hAnsi="Times New Roman"/>
          <w:sz w:val="20"/>
        </w:rPr>
        <w:t xml:space="preserve"> </w:t>
      </w:r>
      <w:r w:rsidRPr="007B16E9">
        <w:rPr>
          <w:rFonts w:ascii="Times New Roman" w:hAnsi="Times New Roman"/>
          <w:sz w:val="20"/>
        </w:rPr>
        <w:t>Bland annat utifrån ändringarna</w:t>
      </w:r>
      <w:r w:rsidRPr="0057635F">
        <w:rPr>
          <w:rFonts w:ascii="Times New Roman" w:hAnsi="Times New Roman"/>
          <w:sz w:val="20"/>
        </w:rPr>
        <w:t xml:space="preserve"> i läroplanen har även kursplanerna i vissa ämnen reviderats och fått tydligare skrivningar om sexualitet, samtycke och relationer. Även dessa förändringar tillämpas från höstterminen 2022 och avser grundskolan, grundsärskolan, sameskolan och specialskolan. </w:t>
      </w:r>
    </w:p>
    <w:p w14:paraId="5A0B2974" w14:textId="19B7B6F3" w:rsidR="00072663" w:rsidRDefault="00BC67F3" w:rsidP="006E63C6">
      <w:pPr>
        <w:pStyle w:val="Brdtextmedindrag"/>
      </w:pPr>
      <w:r w:rsidRPr="003C5C5A">
        <w:t>Forum för levande historia har i sitt regleringsbrev för 2023 (Ku2022/01893)</w:t>
      </w:r>
      <w:r>
        <w:t xml:space="preserve"> </w:t>
      </w:r>
      <w:r w:rsidRPr="003C5C5A">
        <w:t>fått i fortsatt uppdrag att erbjuda fortbildning och kunskapshöjande insatser om olika former av rasism och intolerans i historien och i dag, vilket även omfattar homofobi, bifobi och transfobi, till skolans personal ochndra relevanta yrkesgrupper. Forum för levande historia ska också enligt sitt regleringsbrev för 2023 vara en av flera strategiska myndigheter med uppdrag att i sin verksamhet främja hbtqi-personers lika rättigheter och möjligheter.</w:t>
      </w:r>
      <w:r>
        <w:t xml:space="preserve"> </w:t>
      </w:r>
      <w:r w:rsidRPr="003C5C5A">
        <w:t>Punkten är inte slutbehandlad</w:t>
      </w:r>
      <w:r>
        <w:t>.</w:t>
      </w:r>
      <w:r w:rsidR="00072663">
        <w:t xml:space="preserve"> </w:t>
      </w:r>
    </w:p>
    <w:p w14:paraId="43389E3F" w14:textId="77777777" w:rsidR="00BC67F3" w:rsidRDefault="00072663" w:rsidP="006E63C6">
      <w:pPr>
        <w:pStyle w:val="Brdtextmedindrag"/>
      </w:pPr>
      <w:r>
        <w:t>Följande punkter är inte slutbehandlade: 5, 8 och 11.</w:t>
      </w:r>
    </w:p>
    <w:p w14:paraId="45586FE6" w14:textId="580524DF" w:rsidR="00316B84" w:rsidRPr="00391CBB" w:rsidRDefault="00316B84" w:rsidP="00391CBB">
      <w:pPr>
        <w:keepNext/>
        <w:tabs>
          <w:tab w:val="left" w:pos="907"/>
        </w:tabs>
        <w:spacing w:before="320" w:after="80" w:line="210" w:lineRule="exact"/>
        <w:outlineLvl w:val="3"/>
        <w:rPr>
          <w:rFonts w:ascii="Times New Roman" w:eastAsiaTheme="minorHAnsi" w:hAnsi="Times New Roman" w:cstheme="minorBidi"/>
          <w:b/>
          <w:sz w:val="20"/>
          <w:szCs w:val="22"/>
        </w:rPr>
      </w:pPr>
      <w:r w:rsidRPr="00391CBB">
        <w:rPr>
          <w:rFonts w:ascii="Times New Roman" w:eastAsiaTheme="minorHAnsi" w:hAnsi="Times New Roman" w:cstheme="minorBidi"/>
          <w:b/>
          <w:sz w:val="20"/>
          <w:szCs w:val="22"/>
        </w:rPr>
        <w:t>Riksmötet 2017/18</w:t>
      </w:r>
    </w:p>
    <w:p w14:paraId="58645F5E" w14:textId="25F718F8" w:rsidR="002F31E2" w:rsidRPr="00391CBB" w:rsidRDefault="00BC67F3" w:rsidP="009369E6">
      <w:pPr>
        <w:pStyle w:val="Rubrik5utannumrering"/>
        <w:spacing w:before="0"/>
      </w:pPr>
      <w:r>
        <w:t>6</w:t>
      </w:r>
      <w:r w:rsidR="002F31E2" w:rsidRPr="00391CBB">
        <w:t>.</w:t>
      </w:r>
      <w:r w:rsidR="006E1AA2" w:rsidRPr="00391CBB">
        <w:t xml:space="preserve"> </w:t>
      </w:r>
      <w:r w:rsidR="002F31E2" w:rsidRPr="00391CBB">
        <w:t>Rskr. 2017/18:91</w:t>
      </w:r>
    </w:p>
    <w:p w14:paraId="0C840196"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Utgiftsområde 17 Kultur, medier, trossamfund och fritid</w:t>
      </w:r>
    </w:p>
    <w:p w14:paraId="3F3D8892"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391CBB">
        <w:rPr>
          <w:rFonts w:ascii="Times New Roman" w:eastAsiaTheme="minorHAnsi" w:hAnsi="Times New Roman"/>
          <w:sz w:val="20"/>
        </w:rPr>
        <w:t>Prop. 2017/18:1, bet. 2017/18:KrU1</w:t>
      </w:r>
    </w:p>
    <w:p w14:paraId="36AD21E8" w14:textId="1385ACCD"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2017/18:75 (Ku 28)</w:t>
      </w:r>
      <w:r w:rsidR="006815DE" w:rsidRPr="00391CBB">
        <w:rPr>
          <w:rFonts w:ascii="Times New Roman" w:hAnsi="Times New Roman"/>
          <w:sz w:val="20"/>
        </w:rPr>
        <w:t>,</w:t>
      </w:r>
      <w:r w:rsidRPr="00391CBB">
        <w:rPr>
          <w:rFonts w:ascii="Times New Roman" w:hAnsi="Times New Roman"/>
          <w:sz w:val="20"/>
        </w:rPr>
        <w:t xml:space="preserve"> 2018/19:75 (Ku 19</w:t>
      </w:r>
      <w:r w:rsidR="00391CBB" w:rsidRPr="00391CBB">
        <w:rPr>
          <w:rFonts w:ascii="Times New Roman" w:hAnsi="Times New Roman"/>
          <w:sz w:val="20"/>
        </w:rPr>
        <w:t xml:space="preserve">), </w:t>
      </w:r>
      <w:r w:rsidR="006815DE" w:rsidRPr="00391CBB">
        <w:rPr>
          <w:rFonts w:ascii="Times New Roman" w:hAnsi="Times New Roman"/>
          <w:sz w:val="20"/>
        </w:rPr>
        <w:t>2019/20:75 (Ku 15</w:t>
      </w:r>
      <w:r w:rsidR="00BC67F3" w:rsidRPr="00391CBB">
        <w:rPr>
          <w:rFonts w:ascii="Times New Roman" w:hAnsi="Times New Roman"/>
          <w:sz w:val="20"/>
        </w:rPr>
        <w:t>)</w:t>
      </w:r>
      <w:r w:rsidR="00BC67F3">
        <w:rPr>
          <w:rFonts w:ascii="Times New Roman" w:hAnsi="Times New Roman"/>
          <w:sz w:val="20"/>
        </w:rPr>
        <w:t>,</w:t>
      </w:r>
      <w:r w:rsidR="00BC67F3" w:rsidRPr="00391CBB">
        <w:rPr>
          <w:rFonts w:ascii="Times New Roman" w:hAnsi="Times New Roman"/>
          <w:sz w:val="20"/>
        </w:rPr>
        <w:t xml:space="preserve"> </w:t>
      </w:r>
      <w:r w:rsidR="00391CBB" w:rsidRPr="00391CBB">
        <w:rPr>
          <w:rFonts w:ascii="Times New Roman" w:hAnsi="Times New Roman"/>
          <w:sz w:val="20"/>
        </w:rPr>
        <w:t>2020/21:75 (Ku 10</w:t>
      </w:r>
      <w:r w:rsidR="00BC67F3" w:rsidRPr="00391CBB">
        <w:rPr>
          <w:rFonts w:ascii="Times New Roman" w:hAnsi="Times New Roman"/>
          <w:sz w:val="20"/>
        </w:rPr>
        <w:t>)</w:t>
      </w:r>
      <w:r w:rsidR="00BC67F3">
        <w:rPr>
          <w:rFonts w:ascii="Times New Roman" w:hAnsi="Times New Roman"/>
          <w:sz w:val="20"/>
        </w:rPr>
        <w:t xml:space="preserve"> och 2021/22:75 (Ku 8</w:t>
      </w:r>
      <w:r w:rsidR="00391CBB" w:rsidRPr="00391CBB">
        <w:rPr>
          <w:rFonts w:ascii="Times New Roman" w:hAnsi="Times New Roman"/>
          <w:sz w:val="20"/>
        </w:rPr>
        <w:t>).</w:t>
      </w:r>
    </w:p>
    <w:p w14:paraId="2AFA8518"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391CBB">
        <w:rPr>
          <w:rFonts w:ascii="Times New Roman" w:eastAsiaTheme="minorHAnsi" w:hAnsi="Times New Roman"/>
          <w:sz w:val="20"/>
        </w:rPr>
        <w:t>Skrivelsen är inte slutbehandlad.</w:t>
      </w:r>
    </w:p>
    <w:p w14:paraId="67D0ABF4" w14:textId="7A6BE3F8" w:rsidR="00316B84" w:rsidRDefault="00316B84" w:rsidP="00316B84">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3434E1B3" w14:textId="0A42EBA0" w:rsidR="006815DE" w:rsidRPr="00391CBB" w:rsidRDefault="006815DE" w:rsidP="00391CB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391CBB">
        <w:rPr>
          <w:rFonts w:ascii="Times New Roman" w:eastAsiaTheme="minorHAnsi" w:hAnsi="Times New Roman"/>
          <w:sz w:val="20"/>
        </w:rPr>
        <w:t xml:space="preserve">Punkt 9 om </w:t>
      </w:r>
      <w:r w:rsidRPr="00391CBB">
        <w:rPr>
          <w:rFonts w:ascii="Times New Roman" w:eastAsiaTheme="minorHAnsi" w:hAnsi="Times New Roman"/>
          <w:i/>
          <w:sz w:val="20"/>
        </w:rPr>
        <w:t>donation av föremål*</w:t>
      </w:r>
      <w:r w:rsidRPr="00391CBB">
        <w:rPr>
          <w:rFonts w:ascii="Times New Roman" w:eastAsiaTheme="minorHAnsi" w:hAnsi="Times New Roman"/>
          <w:sz w:val="20"/>
        </w:rPr>
        <w:t xml:space="preserve">: Riksdagen har tillkännagett för regeringen det som utskottet anför om att regeringen bör utreda förutsättningarna för statliga museer att kunna donera föremål genom gåvor även utanför det allmänna museiväsendet (bet. 2017/18:KrU1 s. 78). Se redogörelse under rskr. 2016/17:281 punkt 3. </w:t>
      </w:r>
      <w:r w:rsidR="001510F0" w:rsidRPr="00391CBB">
        <w:rPr>
          <w:rFonts w:ascii="Times New Roman" w:eastAsiaTheme="minorHAnsi" w:hAnsi="Times New Roman"/>
          <w:sz w:val="20"/>
        </w:rPr>
        <w:t>Punkten är slut</w:t>
      </w:r>
      <w:r w:rsidR="00900430">
        <w:rPr>
          <w:rFonts w:ascii="Times New Roman" w:eastAsiaTheme="minorHAnsi" w:hAnsi="Times New Roman"/>
          <w:sz w:val="20"/>
        </w:rPr>
        <w:softHyphen/>
      </w:r>
      <w:r w:rsidR="001510F0" w:rsidRPr="00391CBB">
        <w:rPr>
          <w:rFonts w:ascii="Times New Roman" w:eastAsiaTheme="minorHAnsi" w:hAnsi="Times New Roman"/>
          <w:sz w:val="20"/>
        </w:rPr>
        <w:t>behandlad.</w:t>
      </w:r>
    </w:p>
    <w:p w14:paraId="244EC8DD" w14:textId="77777777" w:rsidR="00BC67F3"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391CBB">
        <w:rPr>
          <w:rFonts w:ascii="Times New Roman" w:hAnsi="Times New Roman"/>
          <w:sz w:val="20"/>
        </w:rPr>
        <w:t xml:space="preserve">Punkt 10 om </w:t>
      </w:r>
      <w:r w:rsidRPr="00391CBB">
        <w:rPr>
          <w:rFonts w:ascii="Times New Roman" w:hAnsi="Times New Roman"/>
          <w:i/>
          <w:sz w:val="20"/>
        </w:rPr>
        <w:t>former för samverkan och inflytande inom filmområdet</w:t>
      </w:r>
      <w:r w:rsidRPr="00391CBB">
        <w:rPr>
          <w:rFonts w:ascii="Times New Roman" w:hAnsi="Times New Roman"/>
          <w:sz w:val="20"/>
        </w:rPr>
        <w:t xml:space="preserve">*: Riksdagen har tillkännagett för regeringen det som utskottet anför om att skyndsamt utreda hur parts- och branschsamverkan inom filmområdet kan utvecklas sedan modellen med ett gemensamt filmavtal har slutat </w:t>
      </w:r>
      <w:r>
        <w:rPr>
          <w:rFonts w:ascii="Times New Roman" w:hAnsi="Times New Roman"/>
          <w:sz w:val="20"/>
        </w:rPr>
        <w:t xml:space="preserve">att </w:t>
      </w:r>
      <w:r w:rsidRPr="00391CBB">
        <w:rPr>
          <w:rFonts w:ascii="Times New Roman" w:hAnsi="Times New Roman"/>
          <w:sz w:val="20"/>
        </w:rPr>
        <w:t xml:space="preserve">gälla (bet. 2017/18:KrU1 s. 79). </w:t>
      </w:r>
      <w:r w:rsidRPr="00391CBB">
        <w:rPr>
          <w:rFonts w:ascii="Times New Roman" w:eastAsia="Calibri" w:hAnsi="Times New Roman"/>
          <w:sz w:val="20"/>
        </w:rPr>
        <w:t>Se redogörelse under rskr. 2015/16:289 punkt 7. Punkten är inte slutbehandlad.</w:t>
      </w:r>
      <w:r>
        <w:rPr>
          <w:rFonts w:ascii="Times New Roman" w:eastAsia="Calibri" w:hAnsi="Times New Roman"/>
          <w:sz w:val="20"/>
        </w:rPr>
        <w:t xml:space="preserve"> </w:t>
      </w:r>
    </w:p>
    <w:p w14:paraId="5446845F" w14:textId="4456009D" w:rsidR="002F31E2" w:rsidRPr="00391CBB" w:rsidRDefault="00BC67F3" w:rsidP="00BC67F3">
      <w:pPr>
        <w:pStyle w:val="Rubrik5utannumrering"/>
        <w:rPr>
          <w:i w:val="0"/>
        </w:rPr>
      </w:pPr>
      <w:r>
        <w:t>7</w:t>
      </w:r>
      <w:r w:rsidR="002F31E2" w:rsidRPr="00391CBB">
        <w:t xml:space="preserve">. </w:t>
      </w:r>
      <w:bookmarkStart w:id="416" w:name="_Hlk121839797"/>
      <w:r w:rsidR="002F31E2" w:rsidRPr="00391CBB">
        <w:t>Rskr. 2017/18:151</w:t>
      </w:r>
      <w:bookmarkEnd w:id="416"/>
    </w:p>
    <w:p w14:paraId="6D9E90BB" w14:textId="0B5B9A99"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Minoritetsfrågor</w:t>
      </w:r>
    </w:p>
    <w:p w14:paraId="77234A72"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 xml:space="preserve">Mot. 2017/18:3117 yrkandena 1–3, bet. 2017/18:KU32 </w:t>
      </w:r>
    </w:p>
    <w:p w14:paraId="1FEBE2A4" w14:textId="3262564F"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2018/19:75 (Ku 21</w:t>
      </w:r>
      <w:r w:rsidR="00391CBB" w:rsidRPr="00391CBB">
        <w:rPr>
          <w:rFonts w:ascii="Times New Roman" w:hAnsi="Times New Roman"/>
          <w:sz w:val="20"/>
        </w:rPr>
        <w:t xml:space="preserve">), </w:t>
      </w:r>
      <w:r w:rsidR="00685751" w:rsidRPr="00391CBB">
        <w:rPr>
          <w:rFonts w:ascii="Times New Roman" w:hAnsi="Times New Roman"/>
          <w:sz w:val="20"/>
        </w:rPr>
        <w:t>2019/20:75 (Ku 16</w:t>
      </w:r>
      <w:r w:rsidR="00BC67F3" w:rsidRPr="00391CBB">
        <w:rPr>
          <w:rFonts w:ascii="Times New Roman" w:hAnsi="Times New Roman"/>
          <w:sz w:val="20"/>
        </w:rPr>
        <w:t>)</w:t>
      </w:r>
      <w:r w:rsidR="00BC67F3">
        <w:rPr>
          <w:rFonts w:ascii="Times New Roman" w:hAnsi="Times New Roman"/>
          <w:sz w:val="20"/>
        </w:rPr>
        <w:t>,</w:t>
      </w:r>
      <w:r w:rsidR="00BC67F3" w:rsidRPr="00391CBB">
        <w:rPr>
          <w:rFonts w:ascii="Times New Roman" w:hAnsi="Times New Roman"/>
          <w:sz w:val="20"/>
        </w:rPr>
        <w:t xml:space="preserve"> </w:t>
      </w:r>
      <w:r w:rsidR="00391CBB" w:rsidRPr="00391CBB">
        <w:rPr>
          <w:rFonts w:ascii="Times New Roman" w:hAnsi="Times New Roman"/>
          <w:sz w:val="20"/>
        </w:rPr>
        <w:t>2020/21:75 (Ku 11</w:t>
      </w:r>
      <w:r w:rsidR="00BC67F3" w:rsidRPr="00391CBB">
        <w:rPr>
          <w:rFonts w:ascii="Times New Roman" w:hAnsi="Times New Roman"/>
          <w:sz w:val="20"/>
        </w:rPr>
        <w:t>)</w:t>
      </w:r>
      <w:r w:rsidR="00BC67F3">
        <w:rPr>
          <w:rFonts w:ascii="Times New Roman" w:hAnsi="Times New Roman"/>
          <w:sz w:val="20"/>
        </w:rPr>
        <w:t xml:space="preserve"> och </w:t>
      </w:r>
      <w:r w:rsidR="00BC67F3" w:rsidRPr="00F46EE9">
        <w:rPr>
          <w:rFonts w:ascii="Times New Roman" w:hAnsi="Times New Roman"/>
          <w:sz w:val="20"/>
        </w:rPr>
        <w:t>2021/22:75</w:t>
      </w:r>
      <w:r w:rsidR="00BC67F3">
        <w:rPr>
          <w:rFonts w:ascii="Times New Roman" w:hAnsi="Times New Roman"/>
          <w:sz w:val="20"/>
        </w:rPr>
        <w:t xml:space="preserve"> (Ku 9</w:t>
      </w:r>
      <w:r w:rsidR="00391CBB" w:rsidRPr="00391CBB">
        <w:rPr>
          <w:rFonts w:ascii="Times New Roman" w:hAnsi="Times New Roman"/>
          <w:sz w:val="20"/>
        </w:rPr>
        <w:t>).</w:t>
      </w:r>
    </w:p>
    <w:p w14:paraId="59CC0FBA"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slutbehandlad.</w:t>
      </w:r>
    </w:p>
    <w:p w14:paraId="04842E10" w14:textId="77777777" w:rsidR="00BC67F3" w:rsidRPr="00391CBB" w:rsidRDefault="00BC67F3" w:rsidP="00BC67F3">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91CBB">
        <w:rPr>
          <w:rFonts w:ascii="Times New Roman" w:hAnsi="Times New Roman"/>
          <w:sz w:val="20"/>
        </w:rPr>
        <w:t xml:space="preserve"> </w:t>
      </w:r>
    </w:p>
    <w:p w14:paraId="5DE7C6F8" w14:textId="6BCA2CFA" w:rsidR="00BC67F3"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 xml:space="preserve">Punkt 1 om </w:t>
      </w:r>
      <w:r w:rsidRPr="00391CBB">
        <w:rPr>
          <w:rFonts w:ascii="Times New Roman" w:hAnsi="Times New Roman"/>
          <w:i/>
          <w:sz w:val="20"/>
        </w:rPr>
        <w:t>arbete mot antisemitism*</w:t>
      </w:r>
      <w:r w:rsidRPr="00391CBB">
        <w:rPr>
          <w:rFonts w:ascii="Times New Roman" w:hAnsi="Times New Roman"/>
          <w:sz w:val="20"/>
        </w:rPr>
        <w:t>:</w:t>
      </w:r>
      <w:r w:rsidRPr="00391CBB">
        <w:rPr>
          <w:rFonts w:ascii="Times New Roman" w:hAnsi="Times New Roman"/>
          <w:i/>
          <w:sz w:val="20"/>
        </w:rPr>
        <w:t xml:space="preserve"> </w:t>
      </w:r>
      <w:r w:rsidRPr="00391CBB">
        <w:rPr>
          <w:rFonts w:ascii="Times New Roman" w:hAnsi="Times New Roman"/>
          <w:sz w:val="20"/>
        </w:rPr>
        <w:t>Riksdagen har tillkännagett för regeringen det som utskottet anför om arbete mot antisemitism (bet. 2017/18:KU32 s. 6 f.). Flera satsningar mot antisemitism pågår, bl.a. inom ramen för politiken för nationella minoriteter och regeringens nationella plan mot rasism, liknande former av fientlighet och hatbrott (prop. 2021/22:1 utg.omr. 1 avsnitt 11.3.2</w:t>
      </w:r>
      <w:r>
        <w:rPr>
          <w:rFonts w:ascii="Times New Roman" w:hAnsi="Times New Roman"/>
          <w:sz w:val="20"/>
        </w:rPr>
        <w:t xml:space="preserve"> s. 79</w:t>
      </w:r>
      <w:r w:rsidRPr="00391CBB">
        <w:rPr>
          <w:rFonts w:ascii="Times New Roman" w:hAnsi="Times New Roman"/>
          <w:sz w:val="20"/>
        </w:rPr>
        <w:t xml:space="preserve"> och utg.omr. 13, avsnitt 4.5</w:t>
      </w:r>
      <w:r>
        <w:rPr>
          <w:rFonts w:ascii="Times New Roman" w:hAnsi="Times New Roman"/>
          <w:sz w:val="20"/>
        </w:rPr>
        <w:t xml:space="preserve"> s. 41</w:t>
      </w:r>
      <w:r w:rsidR="00072663">
        <w:rPr>
          <w:rFonts w:ascii="Times New Roman" w:hAnsi="Times New Roman"/>
          <w:sz w:val="20"/>
        </w:rPr>
        <w:t xml:space="preserve"> – </w:t>
      </w:r>
      <w:r>
        <w:rPr>
          <w:rFonts w:ascii="Times New Roman" w:hAnsi="Times New Roman"/>
          <w:sz w:val="20"/>
        </w:rPr>
        <w:t>42</w:t>
      </w:r>
      <w:r w:rsidRPr="00391CBB">
        <w:rPr>
          <w:rFonts w:ascii="Times New Roman" w:hAnsi="Times New Roman"/>
          <w:sz w:val="20"/>
        </w:rPr>
        <w:t>). Med anledning av Malmö internationella forum för hågkomst av Förintelsen, som ägde rum i oktober 2021, har regeringen presenterat åtaganden som Sverige kommer att genomföra. Sveriges åtaganden består av åtgärder för att främja hågkomst av Förintelsen och bekämpa antisemitism, antiziga</w:t>
      </w:r>
      <w:r>
        <w:rPr>
          <w:rFonts w:ascii="Times New Roman" w:hAnsi="Times New Roman"/>
          <w:sz w:val="20"/>
        </w:rPr>
        <w:softHyphen/>
      </w:r>
      <w:r w:rsidRPr="00391CBB">
        <w:rPr>
          <w:rFonts w:ascii="Times New Roman" w:hAnsi="Times New Roman"/>
          <w:sz w:val="20"/>
        </w:rPr>
        <w:t>nism och andra former av rasism genom bl.a. satsningar på utbildning, forskning, säkerhet, rättsväsendet och stärkt lagstiftning (prop. 2021/22:1 utg.omr.</w:t>
      </w:r>
      <w:r>
        <w:rPr>
          <w:rFonts w:ascii="Times New Roman" w:hAnsi="Times New Roman"/>
          <w:sz w:val="20"/>
        </w:rPr>
        <w:t xml:space="preserve"> </w:t>
      </w:r>
      <w:r w:rsidRPr="00391CBB">
        <w:rPr>
          <w:rFonts w:ascii="Times New Roman" w:hAnsi="Times New Roman"/>
          <w:sz w:val="20"/>
        </w:rPr>
        <w:t>1 avsnitt 10</w:t>
      </w:r>
      <w:r>
        <w:rPr>
          <w:rFonts w:ascii="Times New Roman" w:hAnsi="Times New Roman"/>
          <w:sz w:val="20"/>
        </w:rPr>
        <w:t>.5 s. 61–62</w:t>
      </w:r>
      <w:r w:rsidRPr="00391CBB">
        <w:rPr>
          <w:rFonts w:ascii="Times New Roman" w:hAnsi="Times New Roman"/>
          <w:sz w:val="20"/>
        </w:rPr>
        <w:t>). Som exempel tillförs Statens historiska museer medel för att inrätta ett nytt museum om Förintelsen (prop. 2021/22:1 utg.omr. 17 avsnitt 11.5</w:t>
      </w:r>
      <w:r>
        <w:rPr>
          <w:rFonts w:ascii="Times New Roman" w:hAnsi="Times New Roman"/>
          <w:sz w:val="20"/>
        </w:rPr>
        <w:t xml:space="preserve"> s. 102</w:t>
      </w:r>
      <w:r w:rsidRPr="00391CBB">
        <w:rPr>
          <w:rFonts w:ascii="Times New Roman" w:hAnsi="Times New Roman"/>
          <w:sz w:val="20"/>
        </w:rPr>
        <w:t>). Ytterligare ett exempel är att Statens skolverk tillförs medel för insatser i syfte att förebygga antisemitism och andra former av rasism i bl.a. skolan (prop. 2021/22:1 utg.omr. 13 avsnitt 4.5</w:t>
      </w:r>
      <w:r>
        <w:rPr>
          <w:rFonts w:ascii="Times New Roman" w:hAnsi="Times New Roman"/>
          <w:sz w:val="20"/>
        </w:rPr>
        <w:t xml:space="preserve"> s. 42</w:t>
      </w:r>
      <w:r w:rsidRPr="00391CBB">
        <w:rPr>
          <w:rFonts w:ascii="Times New Roman" w:hAnsi="Times New Roman"/>
          <w:sz w:val="20"/>
        </w:rPr>
        <w:t xml:space="preserve">). </w:t>
      </w:r>
    </w:p>
    <w:p w14:paraId="1FC909EA" w14:textId="4B0699DF" w:rsidR="00BC67F3" w:rsidRPr="00391CBB" w:rsidRDefault="00BC67F3" w:rsidP="00BC67F3">
      <w:pPr>
        <w:pStyle w:val="Brdtextmedindrag"/>
      </w:pPr>
      <w:r>
        <w:t xml:space="preserve">I budgetpropositionen för 2023 redovisade regeringen ytterligare insatser för bekämpande av antisemitism (prop. 2022/23:1 utg. omr. 1 avsnitt 10.3.3 s. 60–61). Bland insatserna finns direktiv till en parlamentariskt sammansatt kommitté att ta ställning till om det bör införas ett särskilt straffansvar för offentligt urskuldrande, förnekande eller flagrant förringande av Förintelsen och vissa andra brott (dir. </w:t>
      </w:r>
      <w:r w:rsidRPr="002E3817">
        <w:t>2021:87</w:t>
      </w:r>
      <w:r>
        <w:t xml:space="preserve"> och </w:t>
      </w:r>
      <w:r w:rsidRPr="002E3817">
        <w:t>2022:55</w:t>
      </w:r>
      <w:r>
        <w:t>). Vidare redogjordes för ett åtgärdsprogram (</w:t>
      </w:r>
      <w:r w:rsidRPr="002E3817">
        <w:t>A2022/00999</w:t>
      </w:r>
      <w:r>
        <w:t>) för arbetet mot antisemitism, en utredning om en nationell strategi för stärkande av judiskt liv i Sverige och en höjning av statsbidraget för säkerhetshöjande åtgärder till trossamfund och oganisatiner inom det civila samhället. Frågor om antisemitism och judisk säkerhet har också tagits upp i samband med de regelbundna samråd som genomförs med judiska organisationer på inbjudan från regeringen. Mot denna bakgrund bedömde regeringen att tillkännagivandet var tillgodosett och slutbehandlat (prop. 2022/23:1, utg.omr 1, avsnitt 10.3.3 s. 60–61)</w:t>
      </w:r>
      <w:r w:rsidRPr="00391CBB">
        <w:t>.</w:t>
      </w:r>
      <w:r>
        <w:t xml:space="preserve"> Regeringen framhöll dock avsikten att fortsätta arbetet mot antisemitism. Punkten är slutbehandlad.</w:t>
      </w:r>
    </w:p>
    <w:p w14:paraId="76BAC992" w14:textId="0195F549" w:rsidR="00316B84" w:rsidRPr="00391CBB" w:rsidRDefault="00BC67F3" w:rsidP="00BC67F3">
      <w:pPr>
        <w:pStyle w:val="Rubrik5utannumrering"/>
        <w:rPr>
          <w:i w:val="0"/>
        </w:rPr>
      </w:pPr>
      <w:r>
        <w:t>8</w:t>
      </w:r>
      <w:r w:rsidRPr="00391CBB" w:rsidDel="0065161F">
        <w:t>.</w:t>
      </w:r>
      <w:r w:rsidR="00316B84" w:rsidRPr="00391CBB" w:rsidDel="0065161F">
        <w:t xml:space="preserve"> Rskr. 2017/18:214</w:t>
      </w:r>
    </w:p>
    <w:p w14:paraId="76D3E3D7" w14:textId="77777777"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Kultur och fritid för barn och unga</w:t>
      </w:r>
    </w:p>
    <w:p w14:paraId="39D8AE69" w14:textId="6B9F90D5"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Mot. 2017/18:3068 yrk</w:t>
      </w:r>
      <w:r w:rsidR="00E65961" w:rsidRPr="00391CBB">
        <w:rPr>
          <w:rFonts w:ascii="Times New Roman" w:hAnsi="Times New Roman"/>
          <w:sz w:val="20"/>
        </w:rPr>
        <w:t>ande</w:t>
      </w:r>
      <w:r w:rsidRPr="00391CBB">
        <w:rPr>
          <w:rFonts w:ascii="Times New Roman" w:hAnsi="Times New Roman"/>
          <w:sz w:val="20"/>
        </w:rPr>
        <w:t xml:space="preserve"> 5 och delvis mot. 2017/18:3071 yrk</w:t>
      </w:r>
      <w:r w:rsidR="00E65961" w:rsidRPr="00391CBB">
        <w:rPr>
          <w:rFonts w:ascii="Times New Roman" w:hAnsi="Times New Roman"/>
          <w:sz w:val="20"/>
        </w:rPr>
        <w:t>andena</w:t>
      </w:r>
      <w:r w:rsidRPr="00391CBB">
        <w:rPr>
          <w:rFonts w:ascii="Times New Roman" w:hAnsi="Times New Roman"/>
          <w:sz w:val="20"/>
        </w:rPr>
        <w:t xml:space="preserve"> 2 och 3, bet. 2017/18:KrU6</w:t>
      </w:r>
    </w:p>
    <w:p w14:paraId="48A7BCFF" w14:textId="70EFAA2A" w:rsidR="00316B84" w:rsidRPr="00391CBB" w:rsidRDefault="00316B84" w:rsidP="00391C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2018/19:75 (Ku 22)</w:t>
      </w:r>
      <w:r w:rsidR="00685751" w:rsidRPr="00391CBB">
        <w:rPr>
          <w:rFonts w:ascii="Times New Roman" w:hAnsi="Times New Roman"/>
          <w:sz w:val="20"/>
        </w:rPr>
        <w:t xml:space="preserve"> </w:t>
      </w:r>
      <w:r w:rsidR="00391CBB" w:rsidRPr="00391CBB">
        <w:rPr>
          <w:rFonts w:ascii="Times New Roman" w:hAnsi="Times New Roman"/>
          <w:sz w:val="20"/>
        </w:rPr>
        <w:t>,</w:t>
      </w:r>
      <w:r w:rsidR="00685751" w:rsidRPr="00391CBB">
        <w:rPr>
          <w:rFonts w:ascii="Times New Roman" w:hAnsi="Times New Roman"/>
          <w:sz w:val="20"/>
        </w:rPr>
        <w:t xml:space="preserve"> 2019/20:75 (Ku 17</w:t>
      </w:r>
      <w:r w:rsidR="00BC67F3" w:rsidRPr="00391CBB">
        <w:rPr>
          <w:rFonts w:ascii="Times New Roman" w:hAnsi="Times New Roman"/>
          <w:sz w:val="20"/>
        </w:rPr>
        <w:t>)</w:t>
      </w:r>
      <w:r w:rsidR="00BC67F3">
        <w:rPr>
          <w:rFonts w:ascii="Times New Roman" w:hAnsi="Times New Roman"/>
          <w:sz w:val="20"/>
        </w:rPr>
        <w:t>,</w:t>
      </w:r>
      <w:r w:rsidR="00BC67F3" w:rsidRPr="00391CBB">
        <w:rPr>
          <w:rFonts w:ascii="Times New Roman" w:hAnsi="Times New Roman"/>
          <w:sz w:val="20"/>
        </w:rPr>
        <w:t xml:space="preserve"> </w:t>
      </w:r>
      <w:r w:rsidR="00391CBB" w:rsidRPr="00391CBB">
        <w:rPr>
          <w:rFonts w:ascii="Times New Roman" w:hAnsi="Times New Roman"/>
          <w:sz w:val="20"/>
        </w:rPr>
        <w:t>2020/21:75 (Ku 12</w:t>
      </w:r>
      <w:r w:rsidR="00BC67F3" w:rsidRPr="00391CBB">
        <w:rPr>
          <w:rFonts w:ascii="Times New Roman" w:hAnsi="Times New Roman"/>
          <w:sz w:val="20"/>
        </w:rPr>
        <w:t>)</w:t>
      </w:r>
      <w:r w:rsidR="00BC67F3">
        <w:rPr>
          <w:rFonts w:ascii="Times New Roman" w:hAnsi="Times New Roman"/>
          <w:sz w:val="20"/>
        </w:rPr>
        <w:t xml:space="preserve"> och </w:t>
      </w:r>
      <w:r w:rsidR="00BC67F3" w:rsidRPr="00C417A0">
        <w:rPr>
          <w:rFonts w:ascii="Times New Roman" w:hAnsi="Times New Roman"/>
          <w:sz w:val="20"/>
        </w:rPr>
        <w:t>2021/22:75</w:t>
      </w:r>
      <w:r w:rsidR="00BC67F3">
        <w:rPr>
          <w:rFonts w:ascii="Times New Roman" w:hAnsi="Times New Roman"/>
          <w:sz w:val="20"/>
        </w:rPr>
        <w:t xml:space="preserve"> (Ku 10</w:t>
      </w:r>
      <w:r w:rsidR="00391CBB" w:rsidRPr="00391CBB">
        <w:rPr>
          <w:rFonts w:ascii="Times New Roman" w:hAnsi="Times New Roman"/>
          <w:sz w:val="20"/>
        </w:rPr>
        <w:t>).</w:t>
      </w:r>
    </w:p>
    <w:p w14:paraId="699B7F37"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slutbehandlad.</w:t>
      </w:r>
    </w:p>
    <w:p w14:paraId="0D6C5A38" w14:textId="77777777"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0CDC5C7" w14:textId="345EDE00"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91CBB">
        <w:rPr>
          <w:rFonts w:ascii="Times New Roman" w:hAnsi="Times New Roman"/>
          <w:sz w:val="20"/>
        </w:rPr>
        <w:t xml:space="preserve">Punkt 8 om </w:t>
      </w:r>
      <w:r w:rsidRPr="00391CBB">
        <w:rPr>
          <w:rFonts w:ascii="Times New Roman" w:hAnsi="Times New Roman"/>
          <w:i/>
          <w:sz w:val="20"/>
        </w:rPr>
        <w:t>skapande skola</w:t>
      </w:r>
      <w:r w:rsidRPr="00391CBB">
        <w:rPr>
          <w:rFonts w:ascii="Times New Roman" w:hAnsi="Times New Roman"/>
          <w:sz w:val="20"/>
        </w:rPr>
        <w:t>*: Riksdagen har tillkännagett för regeringen det som utskottet anför om att vidareutveckla Skapande skola (bet.</w:t>
      </w:r>
      <w:r>
        <w:rPr>
          <w:rFonts w:ascii="Times New Roman" w:hAnsi="Times New Roman"/>
          <w:sz w:val="20"/>
        </w:rPr>
        <w:t> </w:t>
      </w:r>
      <w:r w:rsidRPr="00391CBB">
        <w:rPr>
          <w:rFonts w:ascii="Times New Roman" w:hAnsi="Times New Roman"/>
          <w:sz w:val="20"/>
        </w:rPr>
        <w:t>2017/18:KrU6 s. 21). Regeringen gav i mars 2019 ett uppdrag till Statens kulturråd att genomföra en översyn av hur statsbidraget till kulturell verksamhet i skolan, Skapande skola, kan utvecklas i syfte att nå fler och nya grupper av barn och unga (Ku2019/00624). I uppdraget ingick att analysera orsakerna till att mindre kommuner och friskolor inte söker medel i samma utsträckning som större kommuner respektive kommunala skolor. Uppdraget redovisades till regeringen den 28 november 2019 (Ku2019/01974). Av</w:t>
      </w:r>
      <w:r>
        <w:rPr>
          <w:rFonts w:ascii="Times New Roman" w:hAnsi="Times New Roman"/>
          <w:sz w:val="20"/>
        </w:rPr>
        <w:t xml:space="preserve"> Statens kulturråds</w:t>
      </w:r>
      <w:r w:rsidRPr="00391CBB">
        <w:rPr>
          <w:rFonts w:ascii="Times New Roman" w:hAnsi="Times New Roman"/>
          <w:sz w:val="20"/>
        </w:rPr>
        <w:t xml:space="preserve"> rapport Översyn av Skapande skola: En analys av bidragets utvecklingsbehov framgår bl.a. att alla huvudmän inte söker bidraget eller känner till dess syfte. Vidare bekräftas att mindre huvudmän, såväl kommunala som fristående, i lägre utsträckning tar del av bidraget, framför allt för att de saknar den administrativa kapaciteten. Mot denna bakgrund </w:t>
      </w:r>
      <w:r>
        <w:rPr>
          <w:rFonts w:ascii="Times New Roman" w:hAnsi="Times New Roman"/>
          <w:sz w:val="20"/>
        </w:rPr>
        <w:t>åtog sig</w:t>
      </w:r>
      <w:r w:rsidRPr="00391CBB">
        <w:rPr>
          <w:rFonts w:ascii="Times New Roman" w:hAnsi="Times New Roman"/>
          <w:sz w:val="20"/>
        </w:rPr>
        <w:t xml:space="preserve"> </w:t>
      </w:r>
      <w:r>
        <w:rPr>
          <w:rFonts w:ascii="Times New Roman" w:hAnsi="Times New Roman"/>
          <w:sz w:val="20"/>
        </w:rPr>
        <w:t xml:space="preserve">Statens kulturråd </w:t>
      </w:r>
      <w:r w:rsidRPr="00391CBB">
        <w:rPr>
          <w:rFonts w:ascii="Times New Roman" w:hAnsi="Times New Roman"/>
          <w:sz w:val="20"/>
        </w:rPr>
        <w:t>att förenkla ansöknings- och uppföljnings</w:t>
      </w:r>
      <w:r>
        <w:rPr>
          <w:rFonts w:ascii="Times New Roman" w:hAnsi="Times New Roman"/>
          <w:sz w:val="20"/>
        </w:rPr>
        <w:softHyphen/>
      </w:r>
      <w:r w:rsidRPr="00391CBB">
        <w:rPr>
          <w:rFonts w:ascii="Times New Roman" w:hAnsi="Times New Roman"/>
          <w:sz w:val="20"/>
        </w:rPr>
        <w:t xml:space="preserve">processen, möjliggöra för huvudmännen att söka i samverkan samt utveckla riktade informationsinsatser till målgruppen för att öka kännedomen om bidraget. I enlighet med </w:t>
      </w:r>
      <w:r>
        <w:rPr>
          <w:rFonts w:ascii="Times New Roman" w:hAnsi="Times New Roman"/>
          <w:sz w:val="20"/>
        </w:rPr>
        <w:t>Statens kulturåd</w:t>
      </w:r>
      <w:r w:rsidRPr="00391CBB">
        <w:rPr>
          <w:rFonts w:ascii="Times New Roman" w:hAnsi="Times New Roman"/>
          <w:sz w:val="20"/>
        </w:rPr>
        <w:t>s översyn bedöm</w:t>
      </w:r>
      <w:r>
        <w:rPr>
          <w:rFonts w:ascii="Times New Roman" w:hAnsi="Times New Roman"/>
          <w:sz w:val="20"/>
        </w:rPr>
        <w:t>de</w:t>
      </w:r>
      <w:r w:rsidRPr="00391CBB">
        <w:rPr>
          <w:rFonts w:ascii="Times New Roman" w:hAnsi="Times New Roman"/>
          <w:sz w:val="20"/>
        </w:rPr>
        <w:t xml:space="preserve"> regeringen i budgetpropositionen för 2021 (prop. 2020/21:1 utg. omr. 17 avsnitt 4.5 s. 34) </w:t>
      </w:r>
      <w:r>
        <w:rPr>
          <w:rFonts w:ascii="Times New Roman" w:hAnsi="Times New Roman"/>
          <w:sz w:val="20"/>
        </w:rPr>
        <w:t>därefter</w:t>
      </w:r>
      <w:r w:rsidRPr="00391CBB">
        <w:rPr>
          <w:rFonts w:ascii="Times New Roman" w:hAnsi="Times New Roman"/>
          <w:sz w:val="20"/>
        </w:rPr>
        <w:t xml:space="preserve"> att målgruppen för bidraget bör begränsas till att enbart omfatta förskoleklass, grundskola och motsvarande skolformer. Den 10</w:t>
      </w:r>
      <w:r w:rsidR="004D67AB">
        <w:rPr>
          <w:rFonts w:ascii="Times New Roman" w:hAnsi="Times New Roman"/>
          <w:sz w:val="20"/>
        </w:rPr>
        <w:t> </w:t>
      </w:r>
      <w:r w:rsidRPr="00391CBB">
        <w:rPr>
          <w:rFonts w:ascii="Times New Roman" w:hAnsi="Times New Roman"/>
          <w:sz w:val="20"/>
        </w:rPr>
        <w:t>december 2020 beslutade regeringen om ändring</w:t>
      </w:r>
      <w:r>
        <w:rPr>
          <w:rFonts w:ascii="Times New Roman" w:hAnsi="Times New Roman"/>
          <w:sz w:val="20"/>
        </w:rPr>
        <w:t>ar</w:t>
      </w:r>
      <w:r w:rsidRPr="00391CBB">
        <w:rPr>
          <w:rFonts w:ascii="Times New Roman" w:hAnsi="Times New Roman"/>
          <w:sz w:val="20"/>
        </w:rPr>
        <w:t xml:space="preserve"> i förordningen (2007:1436) om statsbidrag till kulturell verksamhet i skolan (</w:t>
      </w:r>
      <w:r>
        <w:rPr>
          <w:rFonts w:ascii="Times New Roman" w:hAnsi="Times New Roman"/>
          <w:sz w:val="20"/>
        </w:rPr>
        <w:t xml:space="preserve">förordningen </w:t>
      </w:r>
      <w:r w:rsidRPr="00A20629">
        <w:rPr>
          <w:rFonts w:ascii="Times New Roman" w:hAnsi="Times New Roman"/>
          <w:sz w:val="20"/>
        </w:rPr>
        <w:t>[202</w:t>
      </w:r>
      <w:r>
        <w:rPr>
          <w:rFonts w:ascii="Times New Roman" w:hAnsi="Times New Roman"/>
          <w:sz w:val="20"/>
        </w:rPr>
        <w:t>0</w:t>
      </w:r>
      <w:r w:rsidRPr="00A20629">
        <w:rPr>
          <w:rFonts w:ascii="Times New Roman" w:hAnsi="Times New Roman"/>
          <w:sz w:val="20"/>
        </w:rPr>
        <w:t>:1</w:t>
      </w:r>
      <w:r>
        <w:rPr>
          <w:rFonts w:ascii="Times New Roman" w:hAnsi="Times New Roman"/>
          <w:sz w:val="20"/>
        </w:rPr>
        <w:t>203</w:t>
      </w:r>
      <w:r w:rsidRPr="00A20629">
        <w:rPr>
          <w:rFonts w:ascii="Times New Roman" w:hAnsi="Times New Roman"/>
          <w:sz w:val="20"/>
        </w:rPr>
        <w:t>]</w:t>
      </w:r>
      <w:r>
        <w:rPr>
          <w:rFonts w:ascii="Times New Roman" w:hAnsi="Times New Roman"/>
          <w:sz w:val="20"/>
        </w:rPr>
        <w:t xml:space="preserve"> </w:t>
      </w:r>
      <w:r w:rsidRPr="00A20629">
        <w:rPr>
          <w:rFonts w:ascii="Times New Roman" w:hAnsi="Times New Roman"/>
          <w:sz w:val="20"/>
        </w:rPr>
        <w:t>om ändring i förordningen [2007:1436] om statsbidrag till kulturell verksamhet i skolan</w:t>
      </w:r>
      <w:r>
        <w:rPr>
          <w:rFonts w:ascii="Times New Roman" w:hAnsi="Times New Roman"/>
          <w:sz w:val="20"/>
        </w:rPr>
        <w:t>)</w:t>
      </w:r>
      <w:r w:rsidRPr="00391CBB">
        <w:rPr>
          <w:rFonts w:ascii="Times New Roman" w:hAnsi="Times New Roman"/>
          <w:sz w:val="20"/>
        </w:rPr>
        <w:t>. I tillägg till denna förändring av målgruppen, och i syfte att öka Skapande skolas genom</w:t>
      </w:r>
      <w:r>
        <w:rPr>
          <w:rFonts w:ascii="Times New Roman" w:hAnsi="Times New Roman"/>
          <w:sz w:val="20"/>
        </w:rPr>
        <w:softHyphen/>
      </w:r>
      <w:r w:rsidRPr="00391CBB">
        <w:rPr>
          <w:rFonts w:ascii="Times New Roman" w:hAnsi="Times New Roman"/>
          <w:sz w:val="20"/>
        </w:rPr>
        <w:t xml:space="preserve">slagskraft, </w:t>
      </w:r>
      <w:r>
        <w:rPr>
          <w:rFonts w:ascii="Times New Roman" w:hAnsi="Times New Roman"/>
          <w:sz w:val="20"/>
        </w:rPr>
        <w:t>föreslog</w:t>
      </w:r>
      <w:r w:rsidRPr="00391CBB">
        <w:rPr>
          <w:rFonts w:ascii="Times New Roman" w:hAnsi="Times New Roman"/>
          <w:sz w:val="20"/>
        </w:rPr>
        <w:t xml:space="preserve"> regeringen i </w:t>
      </w:r>
      <w:r>
        <w:rPr>
          <w:rFonts w:ascii="Times New Roman" w:hAnsi="Times New Roman"/>
          <w:sz w:val="20"/>
        </w:rPr>
        <w:t>budget</w:t>
      </w:r>
      <w:r w:rsidRPr="00391CBB">
        <w:rPr>
          <w:rFonts w:ascii="Times New Roman" w:hAnsi="Times New Roman"/>
          <w:sz w:val="20"/>
        </w:rPr>
        <w:t xml:space="preserve">propositionen </w:t>
      </w:r>
      <w:r>
        <w:rPr>
          <w:rFonts w:ascii="Times New Roman" w:hAnsi="Times New Roman"/>
          <w:sz w:val="20"/>
        </w:rPr>
        <w:t>för 2021</w:t>
      </w:r>
      <w:r w:rsidRPr="00391CBB">
        <w:rPr>
          <w:rFonts w:ascii="Times New Roman" w:hAnsi="Times New Roman"/>
          <w:sz w:val="20"/>
        </w:rPr>
        <w:t xml:space="preserve"> även att avsätta </w:t>
      </w:r>
      <w:r>
        <w:rPr>
          <w:rFonts w:ascii="Times New Roman" w:hAnsi="Times New Roman"/>
          <w:sz w:val="20"/>
        </w:rPr>
        <w:t>ytterligare</w:t>
      </w:r>
      <w:r w:rsidRPr="00391CBB">
        <w:rPr>
          <w:rFonts w:ascii="Times New Roman" w:hAnsi="Times New Roman"/>
          <w:sz w:val="20"/>
        </w:rPr>
        <w:t xml:space="preserve"> 25 miljoner kronor årligen</w:t>
      </w:r>
      <w:r>
        <w:rPr>
          <w:rFonts w:ascii="Times New Roman" w:hAnsi="Times New Roman"/>
          <w:sz w:val="20"/>
        </w:rPr>
        <w:t xml:space="preserve"> till anslaget för Skapande skola</w:t>
      </w:r>
      <w:r w:rsidRPr="00391CBB">
        <w:rPr>
          <w:rFonts w:ascii="Times New Roman" w:hAnsi="Times New Roman"/>
          <w:sz w:val="20"/>
        </w:rPr>
        <w:t xml:space="preserve">, från 2021 till och med 2023 </w:t>
      </w:r>
      <w:r w:rsidRPr="00391CBB">
        <w:rPr>
          <w:sz w:val="16"/>
          <w:szCs w:val="16"/>
        </w:rPr>
        <w:t>(</w:t>
      </w:r>
      <w:r w:rsidRPr="00391CBB">
        <w:rPr>
          <w:rFonts w:ascii="Times New Roman" w:hAnsi="Times New Roman"/>
          <w:sz w:val="20"/>
        </w:rPr>
        <w:t xml:space="preserve">prop. 2020/21:1 utg.omr. 17 avsnitt 4.6 s. 38). Regeringen </w:t>
      </w:r>
      <w:r>
        <w:rPr>
          <w:rFonts w:ascii="Times New Roman" w:hAnsi="Times New Roman"/>
          <w:sz w:val="20"/>
        </w:rPr>
        <w:t>gav</w:t>
      </w:r>
      <w:r w:rsidRPr="00391CBB">
        <w:rPr>
          <w:rFonts w:ascii="Times New Roman" w:hAnsi="Times New Roman"/>
          <w:sz w:val="20"/>
        </w:rPr>
        <w:t xml:space="preserve"> i regleringsbrevet för 2021 därutöver </w:t>
      </w:r>
      <w:r>
        <w:rPr>
          <w:rFonts w:ascii="Times New Roman" w:hAnsi="Times New Roman"/>
          <w:sz w:val="20"/>
        </w:rPr>
        <w:t>Staten kulturråd</w:t>
      </w:r>
      <w:r w:rsidRPr="00391CBB">
        <w:rPr>
          <w:rFonts w:ascii="Times New Roman" w:hAnsi="Times New Roman"/>
          <w:sz w:val="20"/>
        </w:rPr>
        <w:t xml:space="preserve"> i uppdrag att redovisa vilka åtgärder som vidtagits för att Skapande skola ska nå fler barn och unga, i linje med de rekommendationer som framför</w:t>
      </w:r>
      <w:r>
        <w:rPr>
          <w:rFonts w:ascii="Times New Roman" w:hAnsi="Times New Roman"/>
          <w:sz w:val="20"/>
        </w:rPr>
        <w:t>de</w:t>
      </w:r>
      <w:r w:rsidRPr="00391CBB">
        <w:rPr>
          <w:rFonts w:ascii="Times New Roman" w:hAnsi="Times New Roman"/>
          <w:sz w:val="20"/>
        </w:rPr>
        <w:t xml:space="preserve">s i myndighetens rapport Översyn av skapande skola: En analys av bidragets utvecklingsbehov (Ku2019/01974). </w:t>
      </w:r>
      <w:r>
        <w:rPr>
          <w:rFonts w:ascii="Times New Roman" w:hAnsi="Times New Roman"/>
          <w:sz w:val="20"/>
        </w:rPr>
        <w:t>I årsredovisningen 2021 för Statens kulturråd (</w:t>
      </w:r>
      <w:r w:rsidRPr="003C113F">
        <w:rPr>
          <w:rFonts w:ascii="Times New Roman" w:hAnsi="Times New Roman"/>
          <w:sz w:val="20"/>
        </w:rPr>
        <w:t>Ku2022/00391</w:t>
      </w:r>
      <w:r>
        <w:rPr>
          <w:rFonts w:ascii="Times New Roman" w:hAnsi="Times New Roman"/>
          <w:sz w:val="20"/>
        </w:rPr>
        <w:t xml:space="preserve">) framkom att myndighetens arbete med att utveckla bidraget bl.a. resulterat i framtagandet av ett nytt och förenklat ansökningsförfarande. Statens kulturråd lyfte därutöver fram i budgetunderlaget för 2023–2025 (Ku2022/00500) ett behov av att förenkla och tydliggöra bidragets syfte och villkor. Myndigheten framhöll att syftet upplevs som svårtolkat och att det i sin tur kan vara en orsak till att skolhuvudmän inte söker bidraget. Myndigheten bedömde också i budgetunderlaget att villkoren bör förenklas för att minska den administrativa bördan för skolhuvudmän. Den 25 augusti 2022 beslutade regeringen om ändringar i förordningen (2007:1436) om statsbidrag till kulturell verksamhet i skolan </w:t>
      </w:r>
      <w:r w:rsidRPr="00DB75C2">
        <w:rPr>
          <w:rFonts w:ascii="Times New Roman" w:hAnsi="Times New Roman"/>
          <w:sz w:val="20"/>
        </w:rPr>
        <w:t>(</w:t>
      </w:r>
      <w:r>
        <w:rPr>
          <w:rFonts w:ascii="Times New Roman" w:hAnsi="Times New Roman"/>
          <w:sz w:val="20"/>
        </w:rPr>
        <w:t>f</w:t>
      </w:r>
      <w:r w:rsidRPr="00FB10B6">
        <w:rPr>
          <w:rFonts w:ascii="Times New Roman" w:hAnsi="Times New Roman"/>
          <w:sz w:val="20"/>
        </w:rPr>
        <w:t>örordning</w:t>
      </w:r>
      <w:r>
        <w:rPr>
          <w:rFonts w:ascii="Times New Roman" w:hAnsi="Times New Roman"/>
          <w:sz w:val="20"/>
        </w:rPr>
        <w:t xml:space="preserve">en [2022:1394] </w:t>
      </w:r>
      <w:r w:rsidRPr="00FB10B6">
        <w:rPr>
          <w:rFonts w:ascii="Times New Roman" w:hAnsi="Times New Roman"/>
          <w:sz w:val="20"/>
        </w:rPr>
        <w:t xml:space="preserve">om ändring i förordningen </w:t>
      </w:r>
      <w:r>
        <w:rPr>
          <w:rFonts w:ascii="Times New Roman" w:hAnsi="Times New Roman"/>
          <w:sz w:val="20"/>
        </w:rPr>
        <w:t>[</w:t>
      </w:r>
      <w:r w:rsidRPr="00FB10B6">
        <w:rPr>
          <w:rFonts w:ascii="Times New Roman" w:hAnsi="Times New Roman"/>
          <w:sz w:val="20"/>
        </w:rPr>
        <w:t>2007:1436</w:t>
      </w:r>
      <w:r>
        <w:rPr>
          <w:rFonts w:ascii="Times New Roman" w:hAnsi="Times New Roman"/>
          <w:sz w:val="20"/>
        </w:rPr>
        <w:t>]</w:t>
      </w:r>
      <w:r w:rsidRPr="00FB10B6">
        <w:rPr>
          <w:rFonts w:ascii="Times New Roman" w:hAnsi="Times New Roman"/>
          <w:sz w:val="20"/>
        </w:rPr>
        <w:t xml:space="preserve"> om statsbidrag till kulturell verksamhet i skolan</w:t>
      </w:r>
      <w:r w:rsidRPr="00DB75C2">
        <w:rPr>
          <w:rFonts w:ascii="Times New Roman" w:hAnsi="Times New Roman"/>
          <w:sz w:val="20"/>
        </w:rPr>
        <w:t>).</w:t>
      </w:r>
      <w:r>
        <w:rPr>
          <w:rFonts w:ascii="Times New Roman" w:hAnsi="Times New Roman"/>
          <w:sz w:val="20"/>
        </w:rPr>
        <w:t xml:space="preserve"> Ändringarna innebar i huvudsak att ändamålet och villkoren för bidraget har tydliggjorts och förenklats för skolhuvudmän genom att bl.a. ta bort kravet på en handlingsplan. I budgetpropositionen 2023 gjorde regeringen bedömningen att förutsättningarna och möjligheterna har stärkts för fler skolhuvudmän att ta del av bidraget och att fler liksom nya grupper av barn och unga därigenom kan nås. Mot denna bakgrund ansåg regeringen i budgetpropositionen att tillkännagivandet är tillgodosett och slutbehandlat </w:t>
      </w:r>
      <w:r w:rsidRPr="00BD252F">
        <w:rPr>
          <w:rFonts w:ascii="Times New Roman" w:hAnsi="Times New Roman"/>
          <w:sz w:val="20"/>
        </w:rPr>
        <w:t>(prop. 2022/23:1 utg.omr. 17 avsnitt 4.3 s. 26).</w:t>
      </w:r>
      <w:r>
        <w:rPr>
          <w:rFonts w:ascii="Times New Roman" w:hAnsi="Times New Roman"/>
          <w:sz w:val="20"/>
        </w:rPr>
        <w:t xml:space="preserve"> </w:t>
      </w:r>
      <w:r w:rsidRPr="00391CBB">
        <w:rPr>
          <w:rFonts w:ascii="Times New Roman" w:hAnsi="Times New Roman"/>
          <w:sz w:val="20"/>
        </w:rPr>
        <w:t>Punkten är slutbehandlad.</w:t>
      </w:r>
    </w:p>
    <w:p w14:paraId="4303AF99" w14:textId="77777777" w:rsidR="00391CBB" w:rsidRPr="00391CBB" w:rsidRDefault="00391CBB" w:rsidP="004E362B">
      <w:pPr>
        <w:pStyle w:val="Rubrik3utannumrering"/>
      </w:pPr>
      <w:r w:rsidRPr="00391CBB">
        <w:t>Nyare riksmöten</w:t>
      </w:r>
    </w:p>
    <w:p w14:paraId="7F745672" w14:textId="1B3ED687" w:rsidR="00391CBB" w:rsidRPr="00391CBB" w:rsidRDefault="00391CBB" w:rsidP="004E362B">
      <w:pPr>
        <w:pStyle w:val="Rubrik4utannumrering"/>
        <w:spacing w:before="120"/>
      </w:pPr>
      <w:bookmarkStart w:id="417" w:name="_Hlk121910557"/>
      <w:r w:rsidRPr="00391CBB">
        <w:t xml:space="preserve">Riksmötet </w:t>
      </w:r>
      <w:r w:rsidR="00BC67F3" w:rsidRPr="00391CBB">
        <w:t>2021/22</w:t>
      </w:r>
    </w:p>
    <w:bookmarkEnd w:id="417"/>
    <w:p w14:paraId="085C14DA" w14:textId="682DA3D4" w:rsidR="00BC67F3" w:rsidRPr="00391CBB" w:rsidRDefault="0045464B" w:rsidP="006A072D">
      <w:pPr>
        <w:pStyle w:val="Rubrik5utannumrering"/>
        <w:spacing w:before="0"/>
      </w:pPr>
      <w:r>
        <w:t>9</w:t>
      </w:r>
      <w:r w:rsidR="00BC67F3" w:rsidRPr="00391CBB">
        <w:t>. Rskr. 2021/22:85</w:t>
      </w:r>
    </w:p>
    <w:p w14:paraId="4F989DA6"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Utgiftsområde 17 Kultur, medier, trossamfund och fritid</w:t>
      </w:r>
    </w:p>
    <w:p w14:paraId="2CE4DAD3" w14:textId="77777777" w:rsidR="00BC67F3"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Prop. 2021/22:1, mot. 2021/22:3962 och 4162, bet.</w:t>
      </w:r>
      <w:r>
        <w:rPr>
          <w:rFonts w:ascii="Times New Roman" w:hAnsi="Times New Roman"/>
          <w:sz w:val="20"/>
        </w:rPr>
        <w:t> </w:t>
      </w:r>
      <w:r w:rsidRPr="00391CBB">
        <w:rPr>
          <w:rFonts w:ascii="Times New Roman" w:hAnsi="Times New Roman"/>
          <w:sz w:val="20"/>
        </w:rPr>
        <w:t>2021/22:KrU1</w:t>
      </w:r>
    </w:p>
    <w:p w14:paraId="62AB8B3F" w14:textId="5C570535"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Tidigare redovisad, se skr. 20</w:t>
      </w:r>
      <w:r>
        <w:rPr>
          <w:rFonts w:ascii="Times New Roman" w:hAnsi="Times New Roman"/>
          <w:sz w:val="20"/>
        </w:rPr>
        <w:t>21</w:t>
      </w:r>
      <w:r w:rsidRPr="00391CBB">
        <w:rPr>
          <w:rFonts w:ascii="Times New Roman" w:hAnsi="Times New Roman"/>
          <w:sz w:val="20"/>
        </w:rPr>
        <w:t>/2</w:t>
      </w:r>
      <w:r>
        <w:rPr>
          <w:rFonts w:ascii="Times New Roman" w:hAnsi="Times New Roman"/>
          <w:sz w:val="20"/>
        </w:rPr>
        <w:t>2</w:t>
      </w:r>
      <w:r w:rsidRPr="00391CBB">
        <w:rPr>
          <w:rFonts w:ascii="Times New Roman" w:hAnsi="Times New Roman"/>
          <w:sz w:val="20"/>
        </w:rPr>
        <w:t>:75 (Ku 2</w:t>
      </w:r>
      <w:r>
        <w:rPr>
          <w:rFonts w:ascii="Times New Roman" w:hAnsi="Times New Roman"/>
          <w:sz w:val="20"/>
        </w:rPr>
        <w:t>4</w:t>
      </w:r>
      <w:r w:rsidR="00072663" w:rsidRPr="00391CBB">
        <w:rPr>
          <w:rFonts w:ascii="Times New Roman" w:hAnsi="Times New Roman"/>
          <w:sz w:val="20"/>
        </w:rPr>
        <w:t>)</w:t>
      </w:r>
    </w:p>
    <w:p w14:paraId="6A09CB5F"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p>
    <w:p w14:paraId="14CBF366" w14:textId="77777777" w:rsidR="00BC67F3" w:rsidRPr="00391CBB" w:rsidRDefault="00BC67F3" w:rsidP="00BC67F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F455B81" w14:textId="77777777" w:rsidR="00BC67F3" w:rsidRDefault="00BC67F3" w:rsidP="00BC67F3">
      <w:pPr>
        <w:pStyle w:val="Brdtext"/>
      </w:pPr>
      <w:r w:rsidRPr="00391CBB">
        <w:t xml:space="preserve">Punkt 3 om </w:t>
      </w:r>
      <w:r w:rsidRPr="00391CBB">
        <w:rPr>
          <w:i/>
        </w:rPr>
        <w:t>former för samverkan och inflytande inom filmområdet</w:t>
      </w:r>
      <w:r w:rsidRPr="00391CBB">
        <w:rPr>
          <w:i/>
          <w:iCs/>
        </w:rPr>
        <w:t>*</w:t>
      </w:r>
      <w:r w:rsidRPr="000E75CB">
        <w:t>:</w:t>
      </w:r>
      <w:r>
        <w:rPr>
          <w:i/>
          <w:iCs/>
        </w:rPr>
        <w:t xml:space="preserve"> </w:t>
      </w:r>
      <w:r w:rsidRPr="00C573DE">
        <w:t>Riksdagen har tillkännagett för regeringen det som utskottet anför om att skyndsamt utreda hur parts- och branschsamverkan inom filmområdet kan utvecklas</w:t>
      </w:r>
      <w:r>
        <w:t xml:space="preserve"> </w:t>
      </w:r>
      <w:r w:rsidRPr="00C573DE">
        <w:t>(bet. 2021/22:KrU1 s. 57 f.). Se redogörelse under rskr. 2015/16:289 punkt 7 samt under rskr. 2017/18:91 punkt 10. Punkten är inte slutbehandlad.</w:t>
      </w:r>
    </w:p>
    <w:p w14:paraId="52D460B1" w14:textId="04C0D97E" w:rsidR="00BC67F3" w:rsidRPr="00391CBB" w:rsidRDefault="00BC67F3" w:rsidP="00BC67F3">
      <w:pPr>
        <w:pStyle w:val="Rubrik5utannumrering"/>
      </w:pPr>
      <w:bookmarkStart w:id="418" w:name="_Hlk121918789"/>
      <w:r>
        <w:t>1</w:t>
      </w:r>
      <w:r w:rsidR="00CE2939">
        <w:t>0</w:t>
      </w:r>
      <w:r w:rsidRPr="00391CBB">
        <w:t>.</w:t>
      </w:r>
      <w:r>
        <w:t xml:space="preserve"> </w:t>
      </w:r>
      <w:r w:rsidRPr="00391CBB">
        <w:t>Rskr. 20</w:t>
      </w:r>
      <w:r>
        <w:t>21</w:t>
      </w:r>
      <w:r w:rsidRPr="00391CBB">
        <w:t>/2</w:t>
      </w:r>
      <w:r>
        <w:t>2</w:t>
      </w:r>
      <w:r w:rsidRPr="00391CBB">
        <w:t>:</w:t>
      </w:r>
      <w:r>
        <w:t>133</w:t>
      </w:r>
    </w:p>
    <w:p w14:paraId="388E57D1" w14:textId="77777777" w:rsidR="00BC67F3" w:rsidRDefault="00BC67F3" w:rsidP="00BC67F3">
      <w:pPr>
        <w:pStyle w:val="Brdtext"/>
      </w:pPr>
      <w:r>
        <w:t>En konsultationsordning i frågor som rör det samiska folket</w:t>
      </w:r>
    </w:p>
    <w:p w14:paraId="47CBCDE2" w14:textId="77777777" w:rsidR="00BC67F3" w:rsidRDefault="00BC67F3" w:rsidP="00BC67F3">
      <w:pPr>
        <w:pStyle w:val="Brdtextmedindrag"/>
        <w:ind w:firstLine="0"/>
      </w:pPr>
      <w:r>
        <w:t>Prop. 2021/22:19, bet. 2021/22:KU4</w:t>
      </w:r>
    </w:p>
    <w:p w14:paraId="70A63296" w14:textId="77777777" w:rsidR="00BC67F3" w:rsidRDefault="00BC67F3" w:rsidP="00BC67F3">
      <w:pPr>
        <w:pStyle w:val="Brdtextmedindrag"/>
        <w:ind w:firstLine="0"/>
      </w:pPr>
      <w:r>
        <w:t>Skrivelsen är slutbehandlad.</w:t>
      </w:r>
    </w:p>
    <w:p w14:paraId="32EF9C61" w14:textId="77777777" w:rsidR="00BC67F3" w:rsidRDefault="00BC67F3" w:rsidP="00BC67F3">
      <w:pPr>
        <w:pStyle w:val="Brdtextmedindrag"/>
        <w:ind w:firstLine="0"/>
      </w:pPr>
    </w:p>
    <w:p w14:paraId="2D4F00B1" w14:textId="7921E5DE" w:rsidR="00BC67F3" w:rsidRDefault="00BC67F3" w:rsidP="00BC67F3">
      <w:pPr>
        <w:pStyle w:val="Brdtextmedindrag"/>
        <w:ind w:firstLine="0"/>
      </w:pPr>
      <w:r w:rsidRPr="007B16E9">
        <w:t xml:space="preserve">Den </w:t>
      </w:r>
      <w:r w:rsidRPr="00967C14">
        <w:t>27 januari 2022</w:t>
      </w:r>
      <w:r w:rsidRPr="007B16E9">
        <w:t xml:space="preserve"> utfärdade regeringen de lagar riksdagen</w:t>
      </w:r>
      <w:r w:rsidRPr="00BD7729">
        <w:t xml:space="preserve"> antagit (SFS </w:t>
      </w:r>
      <w:r w:rsidRPr="00967C14">
        <w:t>66, 67, 68 och 69</w:t>
      </w:r>
      <w:r w:rsidRPr="007B16E9">
        <w:t>)</w:t>
      </w:r>
      <w:r w:rsidR="005509A4">
        <w:t>.</w:t>
      </w:r>
    </w:p>
    <w:p w14:paraId="4ADA5CC5" w14:textId="22CD8E14" w:rsidR="00BC67F3" w:rsidRPr="00391CBB" w:rsidRDefault="00BC67F3" w:rsidP="00BC67F3">
      <w:pPr>
        <w:pStyle w:val="Rubrik5utannumrering"/>
      </w:pPr>
      <w:r>
        <w:t>1</w:t>
      </w:r>
      <w:r w:rsidR="00CE2939">
        <w:t>1</w:t>
      </w:r>
      <w:r w:rsidRPr="00391CBB">
        <w:t>.</w:t>
      </w:r>
      <w:r>
        <w:t xml:space="preserve"> </w:t>
      </w:r>
      <w:r w:rsidRPr="00391CBB">
        <w:t>Rskr. 20</w:t>
      </w:r>
      <w:r>
        <w:t>21</w:t>
      </w:r>
      <w:r w:rsidRPr="00391CBB">
        <w:t>/2</w:t>
      </w:r>
      <w:r>
        <w:t>2</w:t>
      </w:r>
      <w:r w:rsidRPr="00391CBB">
        <w:t>:</w:t>
      </w:r>
      <w:r>
        <w:t>142</w:t>
      </w:r>
    </w:p>
    <w:p w14:paraId="3625BC92" w14:textId="77777777" w:rsidR="00BC67F3" w:rsidRDefault="00BC67F3" w:rsidP="00BC67F3">
      <w:pPr>
        <w:pStyle w:val="Brdtextmedindrag"/>
        <w:ind w:firstLine="0"/>
      </w:pPr>
      <w:r>
        <w:t>Extra ändringsbudget för 2022 – Ersättningar på sjukförsäkringsområdet, stöd till företag, medel för testning och smittspårning samt åtgärder på skatteområdet och andra områden med anledning av coronaviruset</w:t>
      </w:r>
    </w:p>
    <w:p w14:paraId="60C0000F" w14:textId="77777777" w:rsidR="00BC67F3" w:rsidRDefault="00BC67F3" w:rsidP="00BC67F3">
      <w:pPr>
        <w:pStyle w:val="Brdtextmedindrag"/>
        <w:ind w:firstLine="0"/>
      </w:pPr>
      <w:r>
        <w:t>Prop. 2021/22:86, bet. 2021/22:FiU16</w:t>
      </w:r>
    </w:p>
    <w:p w14:paraId="36037127" w14:textId="77777777" w:rsidR="00391CBB" w:rsidRPr="00391CBB" w:rsidRDefault="00391CBB" w:rsidP="00BC67F3">
      <w:pPr>
        <w:pStyle w:val="Brdtextmedindrag"/>
        <w:ind w:firstLine="0"/>
      </w:pPr>
      <w:r>
        <w:t>Skrivelsen är slutbehandlad.</w:t>
      </w:r>
      <w:bookmarkEnd w:id="418"/>
    </w:p>
    <w:p w14:paraId="3D18ABFA" w14:textId="67E6D77D" w:rsidR="00391CBB" w:rsidRDefault="00391CBB" w:rsidP="00BC67F3">
      <w:pPr>
        <w:pStyle w:val="Brdtextmedindrag"/>
        <w:ind w:firstLine="0"/>
      </w:pPr>
    </w:p>
    <w:p w14:paraId="4A9FA38B" w14:textId="77777777" w:rsidR="00BC67F3" w:rsidRDefault="00BC67F3" w:rsidP="00BC67F3">
      <w:pPr>
        <w:pStyle w:val="Brdtextmedindrag"/>
        <w:ind w:firstLine="0"/>
      </w:pPr>
      <w:r>
        <w:t xml:space="preserve">Punkt 1 om </w:t>
      </w:r>
      <w:r>
        <w:rPr>
          <w:i/>
          <w:iCs/>
        </w:rPr>
        <w:t>ändringar i statens budget för 2022, b)</w:t>
      </w:r>
      <w:r>
        <w:t xml:space="preserve"> Den 7 februari 2022 beslutade regeringen om ändringar av regleringsbrev inom utgiftsområde 17 för anslag 1:2 Bidrag till allmän kulturverksamhet, utveckling samt internationellt kulturutbyte och samarbete, anslag 1:6 Bidrag till regional kulturverksamhet, anslag 2:1 Bidrag till vissa scenkonstinstitutioner, anslag 5:2 Ersättningar och bidrag till konstnärer, anslag 8:2 Centrala museer: Stiftelser, anslag 8:3 Bidrag till vissa museer och anslag 10:1 Filmstöd. Den 10 februari 2022 beslutade regeringen om ändring av regleringsbrev inom utgiftsområde 17 för anslag 13:2 Bidrag till allmänna samlingslokaler. Den 10 februari 2022 beslutade regeringen förordningen (</w:t>
      </w:r>
      <w:r w:rsidRPr="00403B25">
        <w:t>2022:108</w:t>
      </w:r>
      <w:r>
        <w:t>) om ändring i förordningen (2016:1367) om statsbidrag till allmänna samlingslokaler. Punkten är slutbehandlad.</w:t>
      </w:r>
    </w:p>
    <w:p w14:paraId="6951E4CF" w14:textId="343415D2" w:rsidR="00BC67F3" w:rsidRPr="00391CBB" w:rsidRDefault="00BC67F3" w:rsidP="00BC67F3">
      <w:pPr>
        <w:pStyle w:val="Rubrik5utannumrering"/>
      </w:pPr>
      <w:r>
        <w:t>1</w:t>
      </w:r>
      <w:r w:rsidR="00CE2939">
        <w:t>2</w:t>
      </w:r>
      <w:r w:rsidRPr="00391CBB">
        <w:t>.</w:t>
      </w:r>
      <w:r>
        <w:t xml:space="preserve"> </w:t>
      </w:r>
      <w:r w:rsidRPr="00391CBB">
        <w:t>Rskr. 20</w:t>
      </w:r>
      <w:r>
        <w:t>21</w:t>
      </w:r>
      <w:r w:rsidRPr="00391CBB">
        <w:t>/2</w:t>
      </w:r>
      <w:r>
        <w:t>2</w:t>
      </w:r>
      <w:r w:rsidRPr="00391CBB">
        <w:t>:</w:t>
      </w:r>
      <w:r>
        <w:t>171</w:t>
      </w:r>
    </w:p>
    <w:p w14:paraId="05C3C6D3" w14:textId="77777777" w:rsidR="00BC67F3" w:rsidRDefault="00BC67F3" w:rsidP="00BC67F3">
      <w:pPr>
        <w:pStyle w:val="Brdtextmedindrag"/>
        <w:ind w:firstLine="0"/>
      </w:pPr>
      <w:r>
        <w:t>Extra ändringsbudget för 2022 – Slopad karenstid för stöd vid korttidsarbete, förstärkt evenemangsstöd och andra åtgärder med anledning av coronaviruset samt kompensation till hushållen för höga elpriser</w:t>
      </w:r>
    </w:p>
    <w:p w14:paraId="42AF362A" w14:textId="77777777" w:rsidR="00BC67F3" w:rsidRDefault="00BC67F3" w:rsidP="00BC67F3">
      <w:pPr>
        <w:pStyle w:val="Brdtextmedindrag"/>
        <w:ind w:firstLine="0"/>
      </w:pPr>
      <w:r>
        <w:t>Prop. 2021/22:113, bet. 2021/22:FiU44</w:t>
      </w:r>
    </w:p>
    <w:p w14:paraId="772EF87C" w14:textId="77777777" w:rsidR="00391CBB" w:rsidRPr="00391CBB" w:rsidRDefault="00391CBB" w:rsidP="00BC67F3">
      <w:pPr>
        <w:pStyle w:val="Brdtextmedindrag"/>
        <w:ind w:firstLine="0"/>
      </w:pPr>
      <w:r>
        <w:t>Skrivelsen är slutbehandlad.</w:t>
      </w:r>
    </w:p>
    <w:p w14:paraId="5FFF9B57" w14:textId="1DE5BC8A" w:rsidR="00391CBB" w:rsidRDefault="00391CBB" w:rsidP="00BC67F3">
      <w:pPr>
        <w:pStyle w:val="Brdtextmedindrag"/>
        <w:ind w:firstLine="0"/>
      </w:pPr>
    </w:p>
    <w:p w14:paraId="4F450C90" w14:textId="14678F89" w:rsidR="00BC67F3" w:rsidRDefault="00BC67F3" w:rsidP="00BC67F3">
      <w:pPr>
        <w:pStyle w:val="Brdtextmedindrag"/>
        <w:ind w:firstLine="0"/>
      </w:pPr>
      <w:r>
        <w:t xml:space="preserve">Punkt 1 om </w:t>
      </w:r>
      <w:r>
        <w:rPr>
          <w:i/>
          <w:iCs/>
        </w:rPr>
        <w:t>ändringar i statens budget för 2022, a)</w:t>
      </w:r>
      <w:r w:rsidR="009D4F70">
        <w:t>:</w:t>
      </w:r>
      <w:r>
        <w:t xml:space="preserve"> Den 3 mars 2022 beslutade regeringen förordningen (2022:145) om statsbidrag med anledning av covid-19 till vissa organisationer som bedriver verksamhet som riktar sig till människor i socialt särskilt utsatta situationer. </w:t>
      </w:r>
      <w:r w:rsidR="00072663">
        <w:t xml:space="preserve">Punkten är slutbehandlad. </w:t>
      </w:r>
    </w:p>
    <w:p w14:paraId="65D2EB44" w14:textId="382F1786" w:rsidR="00BC67F3" w:rsidRDefault="00BC67F3" w:rsidP="00BC67F3">
      <w:pPr>
        <w:pStyle w:val="Rubrik5utannumrering"/>
      </w:pPr>
      <w:r>
        <w:t>1</w:t>
      </w:r>
      <w:r w:rsidR="00CE2939">
        <w:t>3</w:t>
      </w:r>
      <w:r>
        <w:t xml:space="preserve">. </w:t>
      </w:r>
      <w:r w:rsidRPr="00BF0B45">
        <w:t>Rskr. 2021/22:265</w:t>
      </w:r>
    </w:p>
    <w:p w14:paraId="67988BDB" w14:textId="77777777" w:rsidR="00BC67F3"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Kulturarvsfrågor</w:t>
      </w:r>
    </w:p>
    <w:p w14:paraId="623A4FEF"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Mot. </w:t>
      </w:r>
      <w:r w:rsidRPr="002D57DC">
        <w:rPr>
          <w:rFonts w:ascii="Times New Roman" w:hAnsi="Times New Roman"/>
          <w:sz w:val="20"/>
        </w:rPr>
        <w:t>2021/22:2601 yrkande 5, 3217 yrkande 8, 3369 yrkande 3, 3792 yrkande 13, 4003 yrkande 12, 4109 yrkande 3</w:t>
      </w:r>
      <w:r>
        <w:rPr>
          <w:rFonts w:ascii="Times New Roman" w:hAnsi="Times New Roman"/>
          <w:sz w:val="20"/>
        </w:rPr>
        <w:t xml:space="preserve">, </w:t>
      </w:r>
      <w:r w:rsidRPr="002D57DC">
        <w:rPr>
          <w:rFonts w:ascii="Times New Roman" w:hAnsi="Times New Roman"/>
          <w:sz w:val="20"/>
        </w:rPr>
        <w:t xml:space="preserve">4162 yrkande 8 och </w:t>
      </w:r>
      <w:r>
        <w:rPr>
          <w:rFonts w:ascii="Times New Roman" w:hAnsi="Times New Roman"/>
          <w:sz w:val="20"/>
        </w:rPr>
        <w:t xml:space="preserve">delvis </w:t>
      </w:r>
      <w:r w:rsidRPr="002D57DC">
        <w:rPr>
          <w:rFonts w:ascii="Times New Roman" w:hAnsi="Times New Roman"/>
          <w:sz w:val="20"/>
        </w:rPr>
        <w:t>3355 yrkande 11</w:t>
      </w:r>
      <w:r>
        <w:rPr>
          <w:rFonts w:ascii="Times New Roman" w:hAnsi="Times New Roman"/>
          <w:sz w:val="20"/>
        </w:rPr>
        <w:t>, bet. 2021/22:KrU6</w:t>
      </w:r>
    </w:p>
    <w:p w14:paraId="72197BEE" w14:textId="77777777" w:rsidR="00BC67F3"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Skrivelsen är inte slutbehandlad.</w:t>
      </w:r>
    </w:p>
    <w:p w14:paraId="56B4602E" w14:textId="77777777" w:rsidR="00BC67F3"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p>
    <w:p w14:paraId="60DAB554" w14:textId="6720FAE7" w:rsidR="00BC67F3" w:rsidRDefault="00BC67F3" w:rsidP="00BC67F3">
      <w:pPr>
        <w:pStyle w:val="Brdtext"/>
        <w:rPr>
          <w:rFonts w:eastAsiaTheme="minorHAnsi"/>
        </w:rPr>
      </w:pPr>
      <w:r>
        <w:rPr>
          <w:rFonts w:eastAsiaTheme="minorHAnsi"/>
          <w:iCs/>
        </w:rPr>
        <w:t>Punkt 1 o</w:t>
      </w:r>
      <w:r w:rsidRPr="00C37D69">
        <w:rPr>
          <w:rFonts w:eastAsiaTheme="minorHAnsi"/>
          <w:iCs/>
        </w:rPr>
        <w:t xml:space="preserve">m </w:t>
      </w:r>
      <w:r>
        <w:rPr>
          <w:rFonts w:eastAsiaTheme="minorHAnsi" w:cstheme="minorBidi"/>
          <w:i/>
          <w:szCs w:val="22"/>
        </w:rPr>
        <w:t>i</w:t>
      </w:r>
      <w:r w:rsidRPr="00621527">
        <w:rPr>
          <w:rFonts w:eastAsiaTheme="minorHAnsi" w:cstheme="minorBidi"/>
          <w:i/>
          <w:szCs w:val="22"/>
        </w:rPr>
        <w:t>dentifiering, repatriering och restitution av samiska kvarlevor och föremål</w:t>
      </w:r>
      <w:r>
        <w:rPr>
          <w:rFonts w:eastAsiaTheme="minorHAnsi" w:cstheme="minorBidi"/>
          <w:i/>
          <w:szCs w:val="22"/>
        </w:rPr>
        <w:t>*</w:t>
      </w:r>
      <w:r w:rsidRPr="00D1644F">
        <w:rPr>
          <w:rFonts w:eastAsiaTheme="minorHAnsi" w:cstheme="minorBidi"/>
          <w:szCs w:val="22"/>
        </w:rPr>
        <w:t xml:space="preserve">: </w:t>
      </w:r>
      <w:r w:rsidR="00040636">
        <w:rPr>
          <w:rFonts w:eastAsiaTheme="minorHAnsi" w:cstheme="minorBidi"/>
          <w:szCs w:val="22"/>
        </w:rPr>
        <w:t>R</w:t>
      </w:r>
      <w:r w:rsidRPr="00D1644F">
        <w:rPr>
          <w:rFonts w:eastAsiaTheme="minorHAnsi" w:cstheme="minorBidi"/>
          <w:szCs w:val="22"/>
        </w:rPr>
        <w:t xml:space="preserve">iksdagen har tillkännagett </w:t>
      </w:r>
      <w:r>
        <w:rPr>
          <w:rFonts w:eastAsiaTheme="minorHAnsi" w:cstheme="minorBidi"/>
          <w:szCs w:val="22"/>
        </w:rPr>
        <w:t xml:space="preserve">för </w:t>
      </w:r>
      <w:r w:rsidRPr="00D1644F">
        <w:rPr>
          <w:rFonts w:eastAsiaTheme="minorHAnsi" w:cstheme="minorBidi"/>
          <w:szCs w:val="22"/>
        </w:rPr>
        <w:t xml:space="preserve">regeringen att den </w:t>
      </w:r>
      <w:r w:rsidRPr="00621527">
        <w:rPr>
          <w:iCs/>
        </w:rPr>
        <w:t xml:space="preserve">bör utreda de juridiska, ekonomiska och praktiska </w:t>
      </w:r>
      <w:r w:rsidRPr="00621527">
        <w:t>förutsättningarna för att nå ett sammanhållet regelverk för identifiering och återbördande av samiska föremål och kvarlevor</w:t>
      </w:r>
      <w:r w:rsidR="00072663">
        <w:t xml:space="preserve"> (bet.</w:t>
      </w:r>
      <w:r w:rsidR="007D3034">
        <w:t xml:space="preserve"> </w:t>
      </w:r>
      <w:r w:rsidR="00072663">
        <w:t>2021/22:KrU6 s.11 f.)</w:t>
      </w:r>
      <w:r w:rsidR="00072663" w:rsidRPr="00621527">
        <w:t>.</w:t>
      </w:r>
      <w:r w:rsidRPr="00621527">
        <w:t xml:space="preserve"> </w:t>
      </w:r>
      <w:r>
        <w:t xml:space="preserve">Riksantikvarieämbetet har i sitt regleringsbrev för 2023 (Ku2022/01857 </w:t>
      </w:r>
      <w:r w:rsidR="00CA04CF">
        <w:t>[</w:t>
      </w:r>
      <w:r>
        <w:t>delvis</w:t>
      </w:r>
      <w:r w:rsidR="00CA04CF">
        <w:t>]</w:t>
      </w:r>
      <w:r>
        <w:t>, Ku2022/01884) fått i uppdrag att</w:t>
      </w:r>
      <w:r w:rsidRPr="00EE5C86">
        <w:t xml:space="preserve"> analysera och beskriva hur nuvarande juridiska, ekonomiska och praktiska förutsättningar möjliggör, eller utgör ett hinder, för processen att identifiera och återbörda samiska föremål och mänskliga kvarlevor. Myndigheten ska även undersöka förutsättningarna för ett sammanhållet regelverk kring detta. Uppdraget ska genomföras i samverkan med bland andra Sametinget. En redovisning av uppdragets första del ska lämnas till Kulturdepartementet senast den 6</w:t>
      </w:r>
      <w:r>
        <w:t> </w:t>
      </w:r>
      <w:r w:rsidRPr="00EE5C86">
        <w:t>oktober 2023, medan hela uppdraget ska redovisas senast den 31 mars 2024.</w:t>
      </w:r>
      <w:r>
        <w:t xml:space="preserve"> Punkten är inte slutbehandlad.</w:t>
      </w:r>
    </w:p>
    <w:p w14:paraId="416B3194" w14:textId="0103E5E4" w:rsidR="00BC67F3" w:rsidRPr="00BF0B45" w:rsidRDefault="00BC67F3" w:rsidP="00BC67F3">
      <w:pPr>
        <w:pStyle w:val="Rubrik5utannumrering"/>
        <w:rPr>
          <w:iCs/>
        </w:rPr>
      </w:pPr>
      <w:bookmarkStart w:id="419" w:name="_Hlk121995096"/>
      <w:r>
        <w:t>1</w:t>
      </w:r>
      <w:r w:rsidR="00CE2939">
        <w:t>4</w:t>
      </w:r>
      <w:r>
        <w:t xml:space="preserve">. </w:t>
      </w:r>
      <w:r w:rsidRPr="002B020A">
        <w:t>Rskr. 20</w:t>
      </w:r>
      <w:r w:rsidRPr="006F0CF7">
        <w:t>21/2</w:t>
      </w:r>
      <w:r w:rsidRPr="00F52594">
        <w:t>2</w:t>
      </w:r>
      <w:r w:rsidRPr="00F12433">
        <w:t>:</w:t>
      </w:r>
      <w:r w:rsidRPr="00BF0B45">
        <w:rPr>
          <w:iCs/>
        </w:rPr>
        <w:t>287</w:t>
      </w:r>
    </w:p>
    <w:p w14:paraId="4859E158" w14:textId="77777777" w:rsidR="00BC67F3" w:rsidRDefault="00BC67F3" w:rsidP="00BC67F3">
      <w:pPr>
        <w:pStyle w:val="Brdtextmedindrag"/>
        <w:ind w:firstLine="0"/>
      </w:pPr>
      <w:r>
        <w:t>Bättre villkor för kommersiell radio</w:t>
      </w:r>
    </w:p>
    <w:p w14:paraId="3B26B9FF" w14:textId="77777777" w:rsidR="00BC67F3" w:rsidRDefault="00BC67F3" w:rsidP="00BC67F3">
      <w:pPr>
        <w:pStyle w:val="Brdtextmedindrag"/>
        <w:ind w:firstLine="0"/>
      </w:pPr>
      <w:r w:rsidRPr="002D7CBA">
        <w:t>Prop</w:t>
      </w:r>
      <w:r>
        <w:t>.</w:t>
      </w:r>
      <w:r w:rsidRPr="002D7CBA">
        <w:t xml:space="preserve"> 2021/22:163</w:t>
      </w:r>
      <w:r>
        <w:t xml:space="preserve">, bet. </w:t>
      </w:r>
      <w:r w:rsidRPr="002D7CBA">
        <w:t>2021/22:KU37</w:t>
      </w:r>
    </w:p>
    <w:p w14:paraId="3DBF12A5" w14:textId="77777777" w:rsidR="00391CBB" w:rsidRPr="00391CBB" w:rsidRDefault="00391CBB" w:rsidP="00BC67F3">
      <w:pPr>
        <w:pStyle w:val="Brdtextmedindrag"/>
        <w:ind w:firstLine="0"/>
      </w:pPr>
      <w:r>
        <w:t>Skrivelsen är slutbehandlad.</w:t>
      </w:r>
    </w:p>
    <w:p w14:paraId="663B0BF2" w14:textId="117EC3B7" w:rsidR="00391CBB" w:rsidRDefault="00391CBB" w:rsidP="00BC67F3">
      <w:pPr>
        <w:pStyle w:val="Brdtextmedindrag"/>
        <w:ind w:firstLine="0"/>
      </w:pPr>
    </w:p>
    <w:p w14:paraId="25E442F9" w14:textId="77777777" w:rsidR="00BC67F3" w:rsidRDefault="00BC67F3" w:rsidP="00BC67F3">
      <w:pPr>
        <w:pStyle w:val="Brdtextmedindrag"/>
        <w:ind w:firstLine="0"/>
      </w:pPr>
      <w:r>
        <w:t>Den 19 maj 2022 utfärdade regeringen de lagar riksdagen antagit (SFS 459 och 460).</w:t>
      </w:r>
    </w:p>
    <w:p w14:paraId="394DF6F3" w14:textId="309279EF" w:rsidR="00BC67F3" w:rsidRPr="00391CBB" w:rsidRDefault="00CE2939" w:rsidP="00BC67F3">
      <w:pPr>
        <w:pStyle w:val="Rubrik5utannumrering"/>
      </w:pPr>
      <w:r>
        <w:t>1</w:t>
      </w:r>
      <w:r w:rsidR="00135D3B">
        <w:t>5</w:t>
      </w:r>
      <w:r w:rsidR="00BC67F3" w:rsidRPr="00391CBB">
        <w:t>.</w:t>
      </w:r>
      <w:r w:rsidR="00BC67F3">
        <w:t xml:space="preserve"> </w:t>
      </w:r>
      <w:r w:rsidR="00BC67F3" w:rsidRPr="00391CBB">
        <w:t>Rskr. 20</w:t>
      </w:r>
      <w:r w:rsidR="00BC67F3">
        <w:t>21</w:t>
      </w:r>
      <w:r w:rsidR="00BC67F3" w:rsidRPr="00391CBB">
        <w:t>/2</w:t>
      </w:r>
      <w:r w:rsidR="00BC67F3">
        <w:t>2</w:t>
      </w:r>
      <w:r w:rsidR="00BC67F3" w:rsidRPr="00391CBB">
        <w:t>:</w:t>
      </w:r>
      <w:r w:rsidR="00BC67F3">
        <w:t>467</w:t>
      </w:r>
    </w:p>
    <w:p w14:paraId="7F07A855" w14:textId="77777777" w:rsidR="00BC67F3" w:rsidRDefault="00BC67F3" w:rsidP="00BC67F3">
      <w:pPr>
        <w:pStyle w:val="Brdtextmedindrag"/>
        <w:ind w:firstLine="0"/>
      </w:pPr>
      <w:r>
        <w:t>Extra ändringsbudget för 2022 – Vårändringsbudget för 2022 och stöd till Ukraina</w:t>
      </w:r>
    </w:p>
    <w:p w14:paraId="63D1BFD6" w14:textId="77777777" w:rsidR="00BC67F3" w:rsidRDefault="00BC67F3" w:rsidP="00BC67F3">
      <w:pPr>
        <w:pStyle w:val="Brdtextmedindrag"/>
        <w:ind w:firstLine="0"/>
      </w:pPr>
      <w:r>
        <w:t>Prop. 2021/22:269, bet. 2021/22:FiU49</w:t>
      </w:r>
    </w:p>
    <w:p w14:paraId="73D6A02D" w14:textId="77777777" w:rsidR="00391CBB" w:rsidRPr="00391CBB" w:rsidRDefault="00391CBB" w:rsidP="00BC67F3">
      <w:pPr>
        <w:pStyle w:val="Brdtextmedindrag"/>
        <w:ind w:firstLine="0"/>
      </w:pPr>
      <w:r>
        <w:t>Skrivelsen är slutbehandlad.</w:t>
      </w:r>
      <w:bookmarkEnd w:id="419"/>
    </w:p>
    <w:p w14:paraId="0BCBDA0F" w14:textId="3EFF0E1B" w:rsidR="00391CBB" w:rsidRDefault="00391CBB" w:rsidP="00BC67F3">
      <w:pPr>
        <w:pStyle w:val="Brdtextmedindrag"/>
        <w:ind w:firstLine="0"/>
      </w:pPr>
    </w:p>
    <w:p w14:paraId="1EF5F8B6" w14:textId="5CD66E04" w:rsidR="00BC67F3" w:rsidRDefault="00BC67F3" w:rsidP="00BC67F3">
      <w:pPr>
        <w:pStyle w:val="Brdtextmedindrag"/>
        <w:ind w:firstLine="0"/>
      </w:pPr>
      <w:r>
        <w:t xml:space="preserve">Om </w:t>
      </w:r>
      <w:r w:rsidRPr="00967C14">
        <w:rPr>
          <w:i/>
          <w:iCs/>
        </w:rPr>
        <w:t>ändrad inkomstberäkning, ändrade utgiftsramar, ändrade och nya anslag samt ändrade beställningsbemyndiganden</w:t>
      </w:r>
      <w:r>
        <w:t>, a)</w:t>
      </w:r>
      <w:r w:rsidR="002D31A3">
        <w:t>:</w:t>
      </w:r>
      <w:r>
        <w:t xml:space="preserve"> Den 28 juni 2022 beslutade regeringen f</w:t>
      </w:r>
      <w:r w:rsidRPr="00DE1066">
        <w:t>örordning</w:t>
      </w:r>
      <w:r>
        <w:t>en</w:t>
      </w:r>
      <w:r w:rsidRPr="00DE1066">
        <w:t xml:space="preserve"> (2022:1212) om statsbidrag till vissa organisationer som arbetar med mottagande av människor från Ukraina som söker skydd i Sverige</w:t>
      </w:r>
      <w:r>
        <w:t>. Den 28 juni 2022 beslutade regeringen om ändring av regleringsbrev för budgetåret 2022 inom utgiftsområde 17 för anslag 13:5 Insatser för den ideella sektorn. Den 30 juni 2022 beslutade regeringen om ändring av regleringsbrev för budgetåret 2022 inom utgiftsområde 1 för anslag 3:1 Sametinget. Den 30 juni 2022 beslutade regeringen om ändring av regleringsbrev för budgetåret 2022 inom utgiftsområde 17 för anslag 9:2 Stöd till trossamfund. Den 18 augusti 2022 beslutade regeringen om ändringar av regleringsbrev för budgetåret 2022 med beställningsbemyndigande inom utgiftsområde 17 för anslag 1:2 Bidrag till allmän kulturverksamhet, utveckling samt internationellt kulturutbyte och samarbete. Punkten är slutbehandlad.</w:t>
      </w:r>
    </w:p>
    <w:p w14:paraId="5D531FAE" w14:textId="77777777" w:rsidR="00BC67F3" w:rsidRDefault="00BC67F3" w:rsidP="00CE2939">
      <w:pPr>
        <w:pStyle w:val="Rubrik4utannumrering"/>
      </w:pPr>
      <w:r w:rsidRPr="00391CBB">
        <w:t>Riksmötet 202</w:t>
      </w:r>
      <w:r>
        <w:t>2</w:t>
      </w:r>
      <w:r w:rsidRPr="00391CBB">
        <w:t>/2</w:t>
      </w:r>
      <w:r>
        <w:t>3</w:t>
      </w:r>
    </w:p>
    <w:p w14:paraId="58F32D93" w14:textId="049FE6C5" w:rsidR="00BC67F3" w:rsidRPr="000A0A5E" w:rsidRDefault="00BC67F3" w:rsidP="0068067F">
      <w:pPr>
        <w:pStyle w:val="Rubrik5utannumrering"/>
        <w:spacing w:before="0"/>
      </w:pPr>
      <w:r>
        <w:t>1</w:t>
      </w:r>
      <w:r w:rsidR="00135D3B">
        <w:t>6</w:t>
      </w:r>
      <w:r w:rsidRPr="000A0A5E">
        <w:t>. Rskr. 2022/23:</w:t>
      </w:r>
      <w:r>
        <w:t>26</w:t>
      </w:r>
    </w:p>
    <w:p w14:paraId="042858AB" w14:textId="77777777" w:rsidR="00BC67F3" w:rsidRDefault="00BC67F3" w:rsidP="00BC67F3">
      <w:pPr>
        <w:pStyle w:val="Brdtextmedindrag"/>
        <w:ind w:firstLine="0"/>
        <w:rPr>
          <w:highlight w:val="yellow"/>
        </w:rPr>
      </w:pPr>
      <w:r w:rsidRPr="002E16B9">
        <w:t>Ökad insyn i ägandet av radio- och tv-företag</w:t>
      </w:r>
    </w:p>
    <w:p w14:paraId="1ADE39B1" w14:textId="77777777" w:rsidR="00BC67F3" w:rsidRDefault="00BC67F3" w:rsidP="00BC67F3">
      <w:pPr>
        <w:pStyle w:val="Brdtextmedindrag"/>
        <w:ind w:firstLine="0"/>
      </w:pPr>
      <w:r>
        <w:t xml:space="preserve">Prop. </w:t>
      </w:r>
      <w:r w:rsidRPr="00C542FF">
        <w:t>2021/22:262</w:t>
      </w:r>
      <w:r>
        <w:t xml:space="preserve">, </w:t>
      </w:r>
      <w:r w:rsidRPr="000A0A5E">
        <w:t>bet. 2022/23:</w:t>
      </w:r>
      <w:r>
        <w:t>KU13</w:t>
      </w:r>
    </w:p>
    <w:p w14:paraId="5A57FD29" w14:textId="77777777" w:rsidR="00BC67F3" w:rsidRDefault="00BC67F3" w:rsidP="00BC67F3">
      <w:pPr>
        <w:pStyle w:val="Brdtextmedindrag"/>
        <w:ind w:firstLine="0"/>
      </w:pPr>
      <w:r>
        <w:t>Skrivelsen är slutbehandlad.</w:t>
      </w:r>
    </w:p>
    <w:p w14:paraId="7C980122" w14:textId="77777777" w:rsidR="00BC67F3" w:rsidRDefault="00BC67F3" w:rsidP="00BC67F3">
      <w:pPr>
        <w:pStyle w:val="Brdtextmedindrag"/>
        <w:ind w:firstLine="0"/>
      </w:pPr>
    </w:p>
    <w:p w14:paraId="6E705D20" w14:textId="218EAC92" w:rsidR="00BC67F3" w:rsidRDefault="00BC67F3" w:rsidP="00BC67F3">
      <w:pPr>
        <w:pStyle w:val="Brdtextmedindrag"/>
        <w:ind w:firstLine="0"/>
      </w:pPr>
      <w:r w:rsidRPr="002E16B9">
        <w:t xml:space="preserve">Den </w:t>
      </w:r>
      <w:r w:rsidRPr="00967C14">
        <w:t>1 december 2022</w:t>
      </w:r>
      <w:r w:rsidRPr="002E16B9">
        <w:t xml:space="preserve"> utfärdade regeringen de lagar riksdagen antagit (SFS 1669 och 1670).</w:t>
      </w:r>
    </w:p>
    <w:p w14:paraId="67B1847E" w14:textId="4BFAAFD2" w:rsidR="00BC67F3" w:rsidRPr="00967C14" w:rsidRDefault="00EB1727" w:rsidP="00BC67F3">
      <w:pPr>
        <w:pStyle w:val="Rubrik5utannumrering"/>
        <w:rPr>
          <w:rFonts w:eastAsia="Times New Roman" w:cs="Times New Roman"/>
          <w:szCs w:val="20"/>
        </w:rPr>
      </w:pPr>
      <w:r>
        <w:rPr>
          <w:iCs/>
        </w:rPr>
        <w:t>1</w:t>
      </w:r>
      <w:r w:rsidR="00135D3B">
        <w:rPr>
          <w:iCs/>
        </w:rPr>
        <w:t>7</w:t>
      </w:r>
      <w:r w:rsidR="00BC67F3" w:rsidRPr="00967C14">
        <w:rPr>
          <w:rFonts w:eastAsia="Times New Roman" w:cs="Times New Roman"/>
          <w:iCs/>
          <w:szCs w:val="20"/>
        </w:rPr>
        <w:t>. Rskr. 2022/23:30</w:t>
      </w:r>
    </w:p>
    <w:p w14:paraId="2034B6F5" w14:textId="77777777" w:rsidR="00BC67F3" w:rsidRPr="00967C14" w:rsidRDefault="00BC67F3" w:rsidP="00BC67F3">
      <w:pPr>
        <w:pStyle w:val="Brdtextmedindrag"/>
        <w:ind w:firstLine="0"/>
      </w:pPr>
      <w:r w:rsidRPr="00967C14">
        <w:t>Riksrevisionens rapport om statens krisstöd till idrott och kultur under coronapandemin</w:t>
      </w:r>
    </w:p>
    <w:p w14:paraId="215B9F09" w14:textId="77777777" w:rsidR="00BC67F3" w:rsidRDefault="00BC67F3" w:rsidP="00BC67F3">
      <w:pPr>
        <w:pStyle w:val="Brdtextmedindrag"/>
        <w:ind w:firstLine="0"/>
      </w:pPr>
      <w:r>
        <w:t xml:space="preserve">Skr. 2021/22:283, </w:t>
      </w:r>
      <w:r w:rsidRPr="00967C14">
        <w:t>bet. 2022/23:KrU4</w:t>
      </w:r>
    </w:p>
    <w:p w14:paraId="52F0E16D" w14:textId="77777777" w:rsidR="00BC67F3" w:rsidRDefault="00BC67F3" w:rsidP="00BC67F3">
      <w:pPr>
        <w:pStyle w:val="Brdtextmedindrag"/>
        <w:ind w:firstLine="0"/>
      </w:pPr>
      <w:r>
        <w:t>Skrivelsen är slutbehandlad.</w:t>
      </w:r>
    </w:p>
    <w:p w14:paraId="7E050589" w14:textId="77777777" w:rsidR="00BC67F3" w:rsidRDefault="00BC67F3" w:rsidP="00BC67F3">
      <w:pPr>
        <w:pStyle w:val="Brdtextmedindrag"/>
        <w:ind w:firstLine="0"/>
      </w:pPr>
    </w:p>
    <w:p w14:paraId="21B24B0A" w14:textId="77777777" w:rsidR="00BC67F3" w:rsidRPr="00391CBB" w:rsidRDefault="00BC67F3" w:rsidP="00BC67F3">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91CBB">
        <w:rPr>
          <w:rFonts w:ascii="Times New Roman" w:hAnsi="Times New Roman"/>
          <w:sz w:val="20"/>
        </w:rPr>
        <w:t xml:space="preserve">Den </w:t>
      </w:r>
      <w:r>
        <w:rPr>
          <w:rFonts w:ascii="Times New Roman" w:hAnsi="Times New Roman"/>
          <w:sz w:val="20"/>
        </w:rPr>
        <w:t>15 december 2022</w:t>
      </w:r>
      <w:r w:rsidRPr="00391CBB">
        <w:rPr>
          <w:rFonts w:ascii="Times New Roman" w:hAnsi="Times New Roman"/>
          <w:sz w:val="20"/>
        </w:rPr>
        <w:t xml:space="preserve"> beslutade regeringen att skriva av ärendet.</w:t>
      </w:r>
    </w:p>
    <w:p w14:paraId="009E37B6" w14:textId="044E2A9C" w:rsidR="00072663" w:rsidRPr="002D31A3" w:rsidRDefault="00EB1727" w:rsidP="003A0716">
      <w:pPr>
        <w:pStyle w:val="Rubrik5utannumrering"/>
      </w:pPr>
      <w:r w:rsidRPr="002D31A3">
        <w:t>1</w:t>
      </w:r>
      <w:r w:rsidR="00135D3B" w:rsidRPr="002D31A3">
        <w:t>8</w:t>
      </w:r>
      <w:r w:rsidR="00072663" w:rsidRPr="002D31A3">
        <w:t>. Rskr. 2022/23:58</w:t>
      </w:r>
    </w:p>
    <w:p w14:paraId="50CBEB14" w14:textId="77777777" w:rsidR="00072663" w:rsidRPr="00721738" w:rsidRDefault="00072663" w:rsidP="00E71B8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Höständringsbudget för 2022</w:t>
      </w:r>
    </w:p>
    <w:p w14:paraId="3A062D51" w14:textId="77777777" w:rsidR="00072663" w:rsidRPr="00721738" w:rsidRDefault="00072663" w:rsidP="00E71B8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w:t>
      </w:r>
      <w:r w:rsidR="00BC67F3" w:rsidRPr="00721738">
        <w:rPr>
          <w:rFonts w:ascii="Times New Roman" w:hAnsi="Times New Roman"/>
          <w:sz w:val="20"/>
        </w:rPr>
        <w:t>23</w:t>
      </w:r>
      <w:r w:rsidRPr="00721738">
        <w:rPr>
          <w:rFonts w:ascii="Times New Roman" w:hAnsi="Times New Roman"/>
          <w:sz w:val="20"/>
        </w:rPr>
        <w:t>:2, bet. 2022/23:FiU11</w:t>
      </w:r>
    </w:p>
    <w:p w14:paraId="5963C508" w14:textId="7FF95FD8" w:rsidR="00072663" w:rsidRDefault="00072663" w:rsidP="00E71B8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p>
    <w:p w14:paraId="4AD21FE6" w14:textId="77777777" w:rsidR="002622F2" w:rsidRPr="00721738" w:rsidRDefault="002622F2" w:rsidP="00E71B8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CF69131" w14:textId="77777777" w:rsidR="00587A0B" w:rsidRDefault="00072663" w:rsidP="009A2722">
      <w:pPr>
        <w:pStyle w:val="Brdtext"/>
      </w:pPr>
      <w:r w:rsidRPr="00587A0B">
        <w:t xml:space="preserve">Om </w:t>
      </w:r>
      <w:r w:rsidRPr="002D31A3">
        <w:rPr>
          <w:i/>
        </w:rPr>
        <w:t>utgiftsområde 17 Kultur, medier, trossamfund och fritid</w:t>
      </w:r>
      <w:r w:rsidRPr="00587A0B">
        <w:t>: Den 15 december 2022 beslutade regeringen om ändring av regleringsbrev för budgetåret 2022 avseende Riksgäldskontoret. Punkten är slutbehandlad.</w:t>
      </w:r>
    </w:p>
    <w:p w14:paraId="4FF57242" w14:textId="68CC3412" w:rsidR="00BC67F3" w:rsidRPr="002D31A3" w:rsidRDefault="007645EA" w:rsidP="00BC67F3">
      <w:pPr>
        <w:pStyle w:val="Rubrik5utannumrering"/>
      </w:pPr>
      <w:r w:rsidRPr="002D31A3">
        <w:t>19</w:t>
      </w:r>
      <w:r w:rsidR="00BC67F3" w:rsidRPr="002D31A3">
        <w:t>. Rskr. 2022/23:63</w:t>
      </w:r>
    </w:p>
    <w:p w14:paraId="26CC6FCE" w14:textId="77777777" w:rsidR="00153508" w:rsidRPr="00391CBB" w:rsidRDefault="00153508" w:rsidP="00BC67F3">
      <w:pPr>
        <w:pStyle w:val="Brdtextmedindrag"/>
        <w:ind w:firstLine="0"/>
      </w:pPr>
      <w:r w:rsidRPr="002D31A3">
        <w:t>Utgiftsområde 1 Rikets styrelse</w:t>
      </w:r>
    </w:p>
    <w:p w14:paraId="0BE9FC2B" w14:textId="54B8C565" w:rsidR="00153508" w:rsidRPr="00391CBB" w:rsidRDefault="00153508" w:rsidP="00BC67F3">
      <w:pPr>
        <w:pStyle w:val="Brdtextmedindrag"/>
        <w:ind w:firstLine="0"/>
      </w:pPr>
      <w:r w:rsidRPr="002D31A3">
        <w:t xml:space="preserve">Prop. </w:t>
      </w:r>
      <w:r w:rsidR="00BC67F3" w:rsidRPr="002D31A3">
        <w:t>2022/23</w:t>
      </w:r>
      <w:r w:rsidRPr="002D31A3">
        <w:t>:1, bet.</w:t>
      </w:r>
      <w:r w:rsidR="00BC67F3" w:rsidRPr="002D31A3">
        <w:t xml:space="preserve"> 2022/23</w:t>
      </w:r>
      <w:r w:rsidR="00391CBB" w:rsidRPr="002D31A3">
        <w:t>:KU1</w:t>
      </w:r>
    </w:p>
    <w:p w14:paraId="2A7BB84B" w14:textId="77777777" w:rsidR="00153508" w:rsidRPr="00391CBB" w:rsidRDefault="00153508" w:rsidP="00BC67F3">
      <w:pPr>
        <w:pStyle w:val="Brdtextmedindrag"/>
        <w:ind w:firstLine="0"/>
      </w:pPr>
      <w:r>
        <w:t xml:space="preserve">Skrivelsen är </w:t>
      </w:r>
      <w:r w:rsidRPr="00391CBB">
        <w:t>slutbehandlad.</w:t>
      </w:r>
    </w:p>
    <w:p w14:paraId="6759D156" w14:textId="79F7B20F" w:rsidR="00153508" w:rsidRDefault="00153508" w:rsidP="00BC67F3">
      <w:pPr>
        <w:pStyle w:val="Brdtextmedindrag"/>
        <w:ind w:firstLine="0"/>
      </w:pPr>
    </w:p>
    <w:p w14:paraId="5F37AEBD" w14:textId="77777777" w:rsidR="00BC67F3" w:rsidRDefault="00BC67F3" w:rsidP="00BC67F3">
      <w:pPr>
        <w:pStyle w:val="Brdtextmedindrag"/>
        <w:ind w:firstLine="0"/>
      </w:pPr>
      <w:r>
        <w:t xml:space="preserve">Punkt 1 om </w:t>
      </w:r>
      <w:r w:rsidRPr="00967C14">
        <w:rPr>
          <w:i/>
          <w:iCs/>
        </w:rPr>
        <w:t xml:space="preserve">statens budget inom utgiftsområde 1, a) </w:t>
      </w:r>
      <w:r>
        <w:rPr>
          <w:i/>
          <w:iCs/>
        </w:rPr>
        <w:t>A</w:t>
      </w:r>
      <w:r w:rsidRPr="00967C14">
        <w:rPr>
          <w:i/>
          <w:iCs/>
        </w:rPr>
        <w:t>nslagen för 2023</w:t>
      </w:r>
      <w:r>
        <w:t>: Den 19 december 2022 beslutade regeringen regleringsbrev för budgetåret 2023 avseende anslagen 3:1 Sametinget, 6:1 Allmänna val och demokrati, 6:4 Valmyndigheten, 6:5 Stöd till politiska partier, 7:1 Åtgärder för nationella minoriteter, 7:2 Åtgärder för den nationella minoriteten romer, 8:1 Mediestöd och anslag 8:2 Myndigheten för press, radio och tv. Punkten är slutbehandlad.</w:t>
      </w:r>
    </w:p>
    <w:p w14:paraId="31FE4BDF" w14:textId="77777777" w:rsidR="003E7957" w:rsidRDefault="00BC67F3" w:rsidP="00BC67F3">
      <w:pPr>
        <w:pStyle w:val="Brdtextmedindrag"/>
      </w:pPr>
      <w:r>
        <w:t xml:space="preserve">Punkt 1 om </w:t>
      </w:r>
      <w:r w:rsidRPr="00967C14">
        <w:rPr>
          <w:i/>
          <w:iCs/>
        </w:rPr>
        <w:t>statens budget inom utgiftsområde 1, b) Bemyndiganden om ekonomiska åtaganden</w:t>
      </w:r>
      <w:r>
        <w:t>: Den 19 december 2022 beslutade regeringen regleringsbrev för budgetåret 2023 med beställningsbemyndiganden för anslagen 6:5 Stöd till politiska partier och 8:1 Mediestöd. Punkten är slutbehandlad.</w:t>
      </w:r>
    </w:p>
    <w:p w14:paraId="4768878C" w14:textId="73C8D070" w:rsidR="00BC67F3" w:rsidRPr="00391CBB" w:rsidRDefault="00072663" w:rsidP="00BC67F3">
      <w:pPr>
        <w:pStyle w:val="Rubrik5utannumrering"/>
      </w:pPr>
      <w:r>
        <w:t>2</w:t>
      </w:r>
      <w:r w:rsidR="007645EA">
        <w:t>0</w:t>
      </w:r>
      <w:r w:rsidR="009D775F" w:rsidRPr="00391CBB">
        <w:t>.</w:t>
      </w:r>
      <w:r w:rsidR="009D775F">
        <w:t xml:space="preserve"> </w:t>
      </w:r>
      <w:r w:rsidR="009D775F" w:rsidRPr="00391CBB">
        <w:t>Rskr. 20</w:t>
      </w:r>
      <w:r w:rsidR="009D775F">
        <w:t>22</w:t>
      </w:r>
      <w:r w:rsidR="009D775F" w:rsidRPr="00391CBB">
        <w:t>/2</w:t>
      </w:r>
      <w:r w:rsidR="009D775F">
        <w:t>3</w:t>
      </w:r>
      <w:r w:rsidR="009D775F" w:rsidRPr="00391CBB">
        <w:t>:</w:t>
      </w:r>
      <w:r w:rsidR="00BC67F3">
        <w:t>73</w:t>
      </w:r>
    </w:p>
    <w:p w14:paraId="351D4413" w14:textId="77777777" w:rsidR="00153508" w:rsidRPr="00391CBB" w:rsidRDefault="00153508" w:rsidP="00BC67F3">
      <w:pPr>
        <w:pStyle w:val="Brdtextmedindrag"/>
        <w:ind w:firstLine="0"/>
      </w:pPr>
      <w:bookmarkStart w:id="420" w:name="_Hlk93063325"/>
      <w:r>
        <w:t>Utgiftsområde 17 Kultur, medier, trossamfund och fritid</w:t>
      </w:r>
    </w:p>
    <w:p w14:paraId="3EC969BD" w14:textId="4F79910D" w:rsidR="00153508" w:rsidRPr="00391CBB" w:rsidRDefault="00153508" w:rsidP="00BC67F3">
      <w:pPr>
        <w:pStyle w:val="Brdtextmedindrag"/>
        <w:ind w:firstLine="0"/>
      </w:pPr>
      <w:r>
        <w:t xml:space="preserve">Prop. </w:t>
      </w:r>
      <w:r w:rsidR="00BC67F3">
        <w:t>2022/23</w:t>
      </w:r>
      <w:r>
        <w:t xml:space="preserve">:1, bet. </w:t>
      </w:r>
      <w:r w:rsidR="00BC67F3">
        <w:t>2022/23</w:t>
      </w:r>
      <w:r>
        <w:t>:KrU1</w:t>
      </w:r>
    </w:p>
    <w:bookmarkEnd w:id="420"/>
    <w:p w14:paraId="54DB06EA" w14:textId="77777777" w:rsidR="00391CBB" w:rsidRPr="00391CBB" w:rsidRDefault="00391CBB" w:rsidP="00BC67F3">
      <w:pPr>
        <w:pStyle w:val="Brdtextmedindrag"/>
        <w:ind w:firstLine="0"/>
      </w:pPr>
      <w:r>
        <w:t>Skrivelsen är inte slutbehandlad.</w:t>
      </w:r>
    </w:p>
    <w:p w14:paraId="71A52C67" w14:textId="59CCEB76" w:rsidR="00391CBB" w:rsidRDefault="00391CBB" w:rsidP="00BC67F3">
      <w:pPr>
        <w:pStyle w:val="Brdtext"/>
      </w:pPr>
    </w:p>
    <w:p w14:paraId="2CB44B99" w14:textId="5D9DD551" w:rsidR="00BC67F3" w:rsidRDefault="00BC67F3" w:rsidP="00BC67F3">
      <w:pPr>
        <w:pStyle w:val="Brdtextmedindrag"/>
        <w:ind w:firstLine="0"/>
      </w:pPr>
      <w:r>
        <w:t xml:space="preserve">Punkt 1 om </w:t>
      </w:r>
      <w:r w:rsidRPr="00967C14">
        <w:rPr>
          <w:i/>
          <w:iCs/>
        </w:rPr>
        <w:t>statens budget inom utgiftsområde 17, a)</w:t>
      </w:r>
      <w:r>
        <w:rPr>
          <w:i/>
          <w:iCs/>
        </w:rPr>
        <w:t xml:space="preserve"> </w:t>
      </w:r>
      <w:r w:rsidRPr="00967C14">
        <w:rPr>
          <w:i/>
          <w:iCs/>
        </w:rPr>
        <w:t>Anslagen för 2023</w:t>
      </w:r>
      <w:r>
        <w:t>: Den 19 december 2022 beslutade regeringen regleringsbrev och i förekommande fall ytterligare riktlinjer för budgetåret 2023 för anslagen 1:2 Bidrag till allmän kulturverksamhet, utveckling samt internationellt kulturutbyte och samarbete, 1:4 Forsknings- och utvecklingsinsatser inom kulturområdet, 1:5 Stöd till icke-statliga kulturlokaler, 1:7 Myndigheten för kulturanalys, 2:1 Bidrag till vissa scenkonstinstitutioner, 2:3 Statens musikverk, 3:2 Myndigheten för tillängliga medier, 3:3 Institutet för språk och folkminnen, 4:1 Statens konstråd, 4:2 Konstnärlig gestaltning av den gemensamma miljön, 4:3 Nämnden för hemlöjdsfrågor, 5:1 Konstnärsnämnden, 5:2 Ersättningar och bidrag till konstnärer, 6:1 Riksarkivet, 7:1 Riksantikvarieämbetet, 7:2 Bidrag till kulturmiljövård, 7:3 Kyrkoantikvarisk ersättning, 7:4 Bidrag till arbetslivsmuseer, 8:1 Centrala museer: Myndigheter, 8:2 Centrala museer: Stiftelser, 8:3 Bidrag till vissa museer, 8:4 Forum för levande historia, 8:5 Statliga utställningsgarantier och inköp av vissa kulturföremål, 10:1 Filmstöd, 11:1 Sändningar av TV Finland, 11:2 Forskning och dokumentation om medieutvecklingen, 11:3 Avgift till Europeiska audiovisuella observatoriet, 11:4 Statens medieråd och 11:5 Stöd till taltidningar. Den 21 december 2022 beslutade regeringen regleringsbrev för budgetåret 2023 för anslagen 9:1 Myndigheten för stöd till trossamfund, 9:2 Stöd till trossamfund, 12:1 Myndigheten för ungdoms- och civilsamhällesfrågor, 12:2 Bidrag till nationell och internationell ungdomsverksamhet, 12:3 Särskilda insatser inom ungdomspolitiken, 13:2 Bidrag till allmänna samlingslokaler, 13:4 Bidrag till riksdagspartiers kvinnoorganisationer och anslag 13:5 Insatser för den ideella sektorn. Den 22 december beslutade regeringen regleringsbrev för budgetåret 2023 för anslagen 1:1 Statens kulturråd, 1:2 Bidrag till allmän kulturverksamhet, utveckling samt internationellt kulturutbyte och samarbete, 1:3 Skapande skola,</w:t>
      </w:r>
      <w:r w:rsidRPr="00032C46">
        <w:t xml:space="preserve"> </w:t>
      </w:r>
      <w:r>
        <w:t>1:6 Bidrag till regional kulturverksamhet, 2:2 Bidrag till vissa teater-, dans- och musikändamål, 3:1 Bidrag till litteratur och kulturtidskrifter och anslag 4:4 Bidrag till bild- och formområdet.</w:t>
      </w:r>
      <w:r w:rsidR="00072663">
        <w:t xml:space="preserve"> Punkten är slutbehandlad.</w:t>
      </w:r>
    </w:p>
    <w:p w14:paraId="1BC4F68A" w14:textId="16F3BF16" w:rsidR="00BC67F3" w:rsidRDefault="00BC67F3" w:rsidP="00BC67F3">
      <w:pPr>
        <w:pStyle w:val="Brdtextmedindrag"/>
      </w:pPr>
      <w:r>
        <w:t xml:space="preserve">Punkt 1 om </w:t>
      </w:r>
      <w:r w:rsidRPr="00967C14">
        <w:rPr>
          <w:i/>
          <w:iCs/>
        </w:rPr>
        <w:t>statens budget inom utgiftsområde 17, b) Bemyndiganden om ekonomiska åtaganden</w:t>
      </w:r>
      <w:r>
        <w:t>: Den 19 december 2022 beslutade regeringen regleringsbrev för budgetåret 2023 med beställningsbemyndiganden för anslagen 1:5 Stöd till icke-statliga kulturlokaler, 5:2 Ersättningar och bidrag till konstnärer och 7:2 Bidrag till kulturmiljövård. Den 21 december 2022 beslutade regeringen regleringsbrev för budgetåret 2023 med beställningsbemyndiganden för anslagen 12:2 Bidrag till nationell och internationell ungdomsverksamhet, 13:2 Bidrag till allmänna samlings</w:t>
      </w:r>
      <w:r w:rsidR="001F1F3E">
        <w:softHyphen/>
      </w:r>
      <w:r>
        <w:t>lokaler och 13:4 Bidrag till riksdagspartiers kvinnoorganisa</w:t>
      </w:r>
      <w:r w:rsidR="001F1F3E">
        <w:softHyphen/>
      </w:r>
      <w:r>
        <w:t>tioner. Den 22</w:t>
      </w:r>
      <w:r w:rsidR="000811EC">
        <w:t> </w:t>
      </w:r>
      <w:r>
        <w:t>december 2022 beslutade regeringen regleringsbrev för budgetåret 2023 med beställningsbemyndiganden för anslagen 1:2 Bidrag till allmän kulturverksamhet, utveckling samt internationellt kulturutbyte och samarbete, 1:6 Bidrag till regional kulturverksamhet, 2:2 Bidrag till vissa teater-, dans- och musikändamål, 3:1 Bidrag till litteratur och kulturtidskrifter och 4:4 Bidrag till bild- och formområdet.</w:t>
      </w:r>
      <w:r w:rsidRPr="00685BB2">
        <w:t xml:space="preserve"> </w:t>
      </w:r>
      <w:r>
        <w:t>Den 22</w:t>
      </w:r>
      <w:r w:rsidR="000811EC">
        <w:t> </w:t>
      </w:r>
      <w:r>
        <w:t>december 2022 beslutade regeringen regleringsbrev för Riksgäldskontoret för budgetåret 2023 med villkor att tillhandahålla Kungliga Dramatiska teatern AB en låneram som uppgår till 70 000 000 kronor för investeringar i ett nytt övermaskineri, att tillhandahålla Stiftelsen Nordiska museet en låneram som uppgår till 77 300 000 kronor för investeringar i tillgänglighetsanpassningar och andra infrastrukturella förstärkningar av huvudbyggnaden, att tillhandahålla Stiftelsen Skansen en låneram som uppgår till 80 000 000 kronor för investeringar i bl.a. tillgänglighets</w:t>
      </w:r>
      <w:r w:rsidR="001F1F3E">
        <w:softHyphen/>
      </w:r>
      <w:r>
        <w:t>anpassningar och att tillhandahålla Stiftelsen Tekniska museet en låneram som uppgår till 95 000 000 kronor för investeringar i byggnaden av den nya visualiseringsdomen Stockholm Wisdome. Punkten är slutbehandlad.</w:t>
      </w:r>
    </w:p>
    <w:p w14:paraId="6E32CA52" w14:textId="63F507B3" w:rsidR="00BC67F3" w:rsidRDefault="00BC67F3" w:rsidP="00BC67F3">
      <w:pPr>
        <w:pStyle w:val="Brdtextmedindrag"/>
      </w:pPr>
      <w:r>
        <w:t xml:space="preserve">Punkt 2 </w:t>
      </w:r>
      <w:r w:rsidRPr="00D82171">
        <w:t>om</w:t>
      </w:r>
      <w:r w:rsidRPr="00967C14">
        <w:rPr>
          <w:i/>
          <w:iCs/>
        </w:rPr>
        <w:t xml:space="preserve"> finansiering av radio och tv i allmänhetens tjänst, a) Lagförslag</w:t>
      </w:r>
      <w:r>
        <w:t xml:space="preserve">: Den 19 december 2022 utfärdade regeringen den lag riksdagen antagit (SFS 1820). </w:t>
      </w:r>
    </w:p>
    <w:p w14:paraId="2D88A2DA" w14:textId="2CD56E6D" w:rsidR="00BC67F3" w:rsidRDefault="00BC67F3" w:rsidP="00BC67F3">
      <w:pPr>
        <w:pStyle w:val="Brdtextmedindrag"/>
      </w:pPr>
      <w:r>
        <w:t xml:space="preserve">Punkt 2 om </w:t>
      </w:r>
      <w:r w:rsidRPr="00967C14">
        <w:rPr>
          <w:i/>
          <w:iCs/>
        </w:rPr>
        <w:t>finansiering av radio och tv i allmänhetens tjänst, b) Medelstilldelning för 2023 till Sveriges Radio AB, Sveriges Television AB och Sveriges Utbildningsradio AB</w:t>
      </w:r>
      <w:r>
        <w:t xml:space="preserve">: Medelstilldelningen och villkoren för utbetalningarna till public service-bolagen för 2023 regleras </w:t>
      </w:r>
      <w:r w:rsidR="00072663">
        <w:t>i</w:t>
      </w:r>
      <w:r>
        <w:t xml:space="preserve"> lagen (2018:1893) om finansiering av radio och tv i allmänheten tjänst och i förordningen (2018:1897) om finansiering av radio och tv i allmänhetens tjänst. Den av riksdagen beslutade medelstilldelningen för perioden 2020–2025 är fastställd i regeringens beslut om medelsvillkor avseende Sveriges Radio AB, Sveriges Television AB och Sveriges Utbildningsradio AB (Ku2019/02009, Ku2019/02010 och Ku2019/02011). Punkten är slut</w:t>
      </w:r>
      <w:r w:rsidR="001F1F3E">
        <w:softHyphen/>
      </w:r>
      <w:r>
        <w:t xml:space="preserve">behandlad. </w:t>
      </w:r>
    </w:p>
    <w:p w14:paraId="03F0065C" w14:textId="07A8D70C" w:rsidR="00072663" w:rsidRDefault="00072663" w:rsidP="0074751D">
      <w:pPr>
        <w:pStyle w:val="Brdtextmedindrag"/>
      </w:pPr>
      <w:r>
        <w:t xml:space="preserve">Punkt 3 om </w:t>
      </w:r>
      <w:r w:rsidRPr="00967C14">
        <w:rPr>
          <w:i/>
          <w:iCs/>
        </w:rPr>
        <w:t>justerad inriktning för Forum för levande historia</w:t>
      </w:r>
      <w:r>
        <w:t>: Frågan bereds inom Regeringskansliet. Punkten är inte slutbehandlad.</w:t>
      </w:r>
    </w:p>
    <w:p w14:paraId="2A309EE9" w14:textId="04404C13" w:rsidR="00072663" w:rsidRPr="00216DDC" w:rsidRDefault="00072663" w:rsidP="0074751D">
      <w:pPr>
        <w:pStyle w:val="Brdtextmedindrag"/>
        <w:sectPr w:rsidR="00072663" w:rsidRPr="00216DDC" w:rsidSect="00F74809">
          <w:headerReference w:type="even" r:id="rId70"/>
          <w:headerReference w:type="default" r:id="rId71"/>
          <w:pgSz w:w="9356" w:h="13721" w:code="9"/>
          <w:pgMar w:top="794" w:right="2438" w:bottom="1191" w:left="1021" w:header="0" w:footer="709" w:gutter="0"/>
          <w:cols w:space="708"/>
          <w:docGrid w:linePitch="360"/>
        </w:sectPr>
      </w:pPr>
      <w:r>
        <w:t>Följande punkt är inte slutbehandlad: 3</w:t>
      </w:r>
      <w:r w:rsidR="006759A6">
        <w:t>.</w:t>
      </w:r>
    </w:p>
    <w:p w14:paraId="264D1FEC" w14:textId="77777777" w:rsidR="00072663" w:rsidRDefault="00072663"/>
    <w:p w14:paraId="372163BD" w14:textId="4BA7EB2A" w:rsidR="00DF2B6F" w:rsidRDefault="005A4957" w:rsidP="003476E3">
      <w:pPr>
        <w:pStyle w:val="Rubrik2"/>
        <w:spacing w:before="0"/>
      </w:pPr>
      <w:bookmarkStart w:id="421" w:name="_Toc129250749"/>
      <w:r>
        <w:t xml:space="preserve">2.10  </w:t>
      </w:r>
      <w:r w:rsidR="00DF2B6F">
        <w:t>Arbetsmarknadsdepartementet</w:t>
      </w:r>
      <w:bookmarkEnd w:id="421"/>
    </w:p>
    <w:p w14:paraId="3E2BDC5B" w14:textId="77777777" w:rsidR="00FA5CC0" w:rsidRDefault="00FA5CC0" w:rsidP="00FA5CC0">
      <w:pPr>
        <w:pStyle w:val="Rubrik3utannumrering"/>
        <w:spacing w:before="0"/>
      </w:pPr>
      <w:r>
        <w:t>Äldre riksmöten</w:t>
      </w:r>
    </w:p>
    <w:p w14:paraId="05E956ED" w14:textId="77777777" w:rsidR="003B4245" w:rsidRDefault="003B4245" w:rsidP="003B4245">
      <w:pPr>
        <w:pStyle w:val="Rubrik4utannumrering"/>
        <w:spacing w:before="0"/>
      </w:pPr>
      <w:r>
        <w:t>Riksmötet 2009/10</w:t>
      </w:r>
    </w:p>
    <w:p w14:paraId="271C364E" w14:textId="498F117D" w:rsidR="00F201FD" w:rsidRDefault="00F201FD" w:rsidP="00F201FD">
      <w:pPr>
        <w:pStyle w:val="Rubrik5utannumrering"/>
        <w:spacing w:before="0"/>
      </w:pPr>
      <w:r>
        <w:t>1. Rskr. 2009/10:275</w:t>
      </w:r>
    </w:p>
    <w:p w14:paraId="005C1CF1" w14:textId="77777777" w:rsidR="00F201FD" w:rsidRDefault="00F201FD" w:rsidP="00F201FD">
      <w:pPr>
        <w:pStyle w:val="Brdtext"/>
        <w:jc w:val="left"/>
      </w:pPr>
      <w:r>
        <w:t>Trygghetssystem för företagare – arbetslöshetsförsäkringen</w:t>
      </w:r>
    </w:p>
    <w:p w14:paraId="68CEEB6B" w14:textId="77777777" w:rsidR="00F201FD" w:rsidRDefault="00F201FD" w:rsidP="00F201FD">
      <w:pPr>
        <w:pStyle w:val="Brdtext"/>
        <w:jc w:val="left"/>
      </w:pPr>
      <w:r>
        <w:t>Prop. 2009/10:120, bet. 2009/10:AU13</w:t>
      </w:r>
    </w:p>
    <w:p w14:paraId="652A459B" w14:textId="77777777" w:rsidR="00F201FD" w:rsidRDefault="00F201FD" w:rsidP="00F201FD">
      <w:pPr>
        <w:pStyle w:val="Brdtext"/>
        <w:jc w:val="left"/>
      </w:pPr>
      <w:r>
        <w:t xml:space="preserve">Tidigare redovisad, se skr. 2010/11:75 (A 7), 2011/12:75 </w:t>
      </w:r>
    </w:p>
    <w:p w14:paraId="21BD3C74" w14:textId="389E386C" w:rsidR="00F201FD" w:rsidRDefault="00F201FD" w:rsidP="00F201FD">
      <w:pPr>
        <w:pStyle w:val="Brdtext"/>
        <w:jc w:val="left"/>
      </w:pPr>
      <w:r>
        <w:t>(A 3), 2012/13:75 (A 3), 2013/14:75 (A 3), 2014/15:75 (A 3), 2015/16:75 (A 3), 2016/17:75 (A 3)</w:t>
      </w:r>
      <w:r w:rsidR="00774261">
        <w:t>,</w:t>
      </w:r>
      <w:r w:rsidR="00C14C7B">
        <w:t xml:space="preserve"> </w:t>
      </w:r>
      <w:r>
        <w:t>2017/18:75 (A 3</w:t>
      </w:r>
      <w:r w:rsidR="003B4245">
        <w:t xml:space="preserve">), </w:t>
      </w:r>
      <w:r w:rsidR="00774261">
        <w:t>2018/19:75 (A</w:t>
      </w:r>
      <w:r w:rsidR="00700C77">
        <w:t> </w:t>
      </w:r>
      <w:r w:rsidR="00774261">
        <w:t>2</w:t>
      </w:r>
      <w:r w:rsidR="003B4245" w:rsidRPr="00897844">
        <w:t>)</w:t>
      </w:r>
      <w:r w:rsidR="00CB3CEE" w:rsidRPr="00897844">
        <w:t xml:space="preserve">, </w:t>
      </w:r>
      <w:r w:rsidR="003B4245">
        <w:t>2019/20:75 (A 2</w:t>
      </w:r>
      <w:r w:rsidR="00F04191" w:rsidRPr="00897844">
        <w:t>)</w:t>
      </w:r>
      <w:r w:rsidR="00F04191">
        <w:t>,</w:t>
      </w:r>
      <w:r w:rsidR="00F04191" w:rsidRPr="00897844">
        <w:t xml:space="preserve"> </w:t>
      </w:r>
      <w:r w:rsidR="00CB3CEE" w:rsidRPr="00897844">
        <w:t>2020/21:75 (</w:t>
      </w:r>
      <w:r w:rsidR="00F04191" w:rsidRPr="00897844">
        <w:t>A</w:t>
      </w:r>
      <w:r w:rsidR="00F04191">
        <w:t xml:space="preserve"> </w:t>
      </w:r>
      <w:r w:rsidR="00F04191" w:rsidRPr="00897844">
        <w:t>1</w:t>
      </w:r>
      <w:r w:rsidR="00F04191">
        <w:t>) och 2021/22:75 (A 1</w:t>
      </w:r>
      <w:r w:rsidR="00774261">
        <w:t>)</w:t>
      </w:r>
      <w:r>
        <w:t>.</w:t>
      </w:r>
    </w:p>
    <w:p w14:paraId="7C679C5E" w14:textId="77777777" w:rsidR="003B4245" w:rsidRDefault="003B4245" w:rsidP="003B4245">
      <w:pPr>
        <w:pStyle w:val="Brdtext"/>
        <w:jc w:val="left"/>
      </w:pPr>
      <w:r>
        <w:t>Skrivelsen är inte slutbehandlad.</w:t>
      </w:r>
    </w:p>
    <w:p w14:paraId="2DE6AE32" w14:textId="77777777" w:rsidR="003B4245" w:rsidRDefault="003B4245" w:rsidP="003B4245">
      <w:pPr>
        <w:pStyle w:val="Brdtextmedindrag"/>
      </w:pPr>
    </w:p>
    <w:p w14:paraId="05B58B4F" w14:textId="29D36D56" w:rsidR="003B4245" w:rsidRDefault="003B4245" w:rsidP="003B4245">
      <w:pPr>
        <w:pStyle w:val="Brdtext"/>
      </w:pPr>
      <w:r>
        <w:t xml:space="preserve">Punkt 2 om </w:t>
      </w:r>
      <w:r>
        <w:rPr>
          <w:i/>
        </w:rPr>
        <w:t>uppdragstagare och arbetslöshetsförsäkringen</w:t>
      </w:r>
      <w:r>
        <w:t>*: Riksdagen har tillkännagett vad utskottet anför om att regeringen bör låta analysera uppdragstagarnas ställning i arbetslöshetsförsäkringen och återkomma till riksdagen i frågan. Därmed har riksdagen delvis bifallit motion 2009/10:Sf13. Den 2 december 2010 tillsatte regeringen en utredning om uppdragstagares rätt till ersättning i arbetslöshetsförsäkringen (dir. 2010:128). Utredningen överlämnade den</w:t>
      </w:r>
      <w:r w:rsidR="00F04191">
        <w:t xml:space="preserve"> </w:t>
      </w:r>
      <w:r>
        <w:t>16 juni 2011 betänkandet Upp</w:t>
      </w:r>
      <w:r>
        <w:softHyphen/>
        <w:t>dragstagare i arbetslöshetsförsäkringen (SOU 2011:52) som remiss</w:t>
      </w:r>
      <w:r>
        <w:softHyphen/>
        <w:t>behand</w:t>
      </w:r>
      <w:r>
        <w:softHyphen/>
        <w:t xml:space="preserve">lades under hösten 2011. Betänkandet tog bl.a. upp frågan i vad mån en uppdragstagare ska betraktas som arbetstagare eller företagare. Regeringen beslutade den 13 september 2012 tilläggsdirektiv till Kommittén om </w:t>
      </w:r>
      <w:r w:rsidR="00F04191">
        <w:t>hållbara</w:t>
      </w:r>
      <w:r>
        <w:t xml:space="preserve"> försäkringar vid sjukdom och arbetslöshet (S 2010:04). </w:t>
      </w:r>
      <w:r w:rsidR="00F04191">
        <w:t>Uppdraget</w:t>
      </w:r>
      <w:r>
        <w:t xml:space="preserve"> redovisades den 2 mars 2015 i betänkandet Mer trygghet och bättre försäkring (SOU 2015:21). Betänkandet har därefter remissbehandlats. Regeringen aviserade i budgetpropositionen för 2016 att man avsåg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I direktiven anges bl.a. att personer som vare sig är anställda eller företagare, som t.ex. uppdragstagare, har svårt att förutse sitt försäkrings</w:t>
      </w:r>
      <w:r w:rsidR="001D38CE">
        <w:softHyphen/>
      </w:r>
      <w:r>
        <w:t>skydd och att det behöver skapas förutsebarhet för den som förvärvsarbetar oavsett i vilken form förvärvsarbetet utförs. Regeringen beslutade den 19</w:t>
      </w:r>
      <w:r w:rsidR="00776D2A">
        <w:t> </w:t>
      </w:r>
      <w:r>
        <w:t>juni 2019 och 30</w:t>
      </w:r>
      <w:r w:rsidR="00F04191">
        <w:t> </w:t>
      </w:r>
      <w:r>
        <w:t>april 2020 om tilläggsdirektiv. Utredningen överlämnade den</w:t>
      </w:r>
      <w:r w:rsidR="00F04191">
        <w:t xml:space="preserve"> </w:t>
      </w:r>
      <w:r>
        <w:t>16</w:t>
      </w:r>
      <w:r w:rsidR="00F04191">
        <w:t> </w:t>
      </w:r>
      <w:r>
        <w:t xml:space="preserve">juni 2020 betänkandet Ett nytt regelverk för </w:t>
      </w:r>
      <w:r w:rsidR="00F04191">
        <w:t>arbetslöshetsförsäkringen</w:t>
      </w:r>
      <w:r>
        <w:t xml:space="preserve"> (SOU 2020:37). Betänkandet remissbehand</w:t>
      </w:r>
      <w:r>
        <w:softHyphen/>
        <w:t>lades under sommaren och hösten 2020</w:t>
      </w:r>
      <w:r w:rsidR="00F072AA">
        <w:t xml:space="preserve">. </w:t>
      </w:r>
      <w:r w:rsidR="00F072AA" w:rsidRPr="00F072AA">
        <w:t>Ytterligare beredningsunderlag har inhämtas genom promemorian Arbetslöshetsförsäkringen och förvaltningslagen (Ds 2021:24). I promemorian lämnas förslag till ändringar i betänkandets förslag till lag om arbetslöshetsförsäkring. Promemorian remitterades den 30 juli 2021. Remisstiden löpte ut den 15</w:t>
      </w:r>
      <w:r w:rsidR="00825B15">
        <w:t> </w:t>
      </w:r>
      <w:r w:rsidR="00F072AA" w:rsidRPr="00F072AA">
        <w:t xml:space="preserve">oktober 2021. </w:t>
      </w:r>
      <w:r w:rsidR="00F072AA">
        <w:t>Ä</w:t>
      </w:r>
      <w:r w:rsidR="00F04191">
        <w:t>rendet</w:t>
      </w:r>
      <w:r>
        <w:t xml:space="preserve"> bereds inom </w:t>
      </w:r>
      <w:r w:rsidR="00F04191">
        <w:t>Regeringskansliet.</w:t>
      </w:r>
      <w:r>
        <w:t xml:space="preserve"> Punkten är inte slutbehandlad.</w:t>
      </w:r>
    </w:p>
    <w:p w14:paraId="20AE12B1" w14:textId="77777777" w:rsidR="003B4245" w:rsidRDefault="003B4245" w:rsidP="003B4245">
      <w:pPr>
        <w:pStyle w:val="Rubrik4utannumrering"/>
      </w:pPr>
      <w:r>
        <w:t>Riksmötet 2010/11</w:t>
      </w:r>
    </w:p>
    <w:p w14:paraId="5ACE8916" w14:textId="34559105" w:rsidR="00F201FD" w:rsidRDefault="003B4245" w:rsidP="00F201FD">
      <w:pPr>
        <w:pStyle w:val="Rubrik5utannumrering"/>
        <w:spacing w:before="0"/>
      </w:pPr>
      <w:r>
        <w:t>2</w:t>
      </w:r>
      <w:r w:rsidR="00F201FD">
        <w:t>. Rskr. 2010/11:279</w:t>
      </w:r>
    </w:p>
    <w:p w14:paraId="406DF8FE" w14:textId="77777777" w:rsidR="00F201FD" w:rsidRDefault="00F201FD" w:rsidP="00F201FD">
      <w:pPr>
        <w:pStyle w:val="Brdtext"/>
        <w:jc w:val="left"/>
      </w:pPr>
      <w:r>
        <w:t>Arbetslöshetsförsäkringen</w:t>
      </w:r>
    </w:p>
    <w:p w14:paraId="55F6069B" w14:textId="77777777" w:rsidR="00F201FD" w:rsidRDefault="00F201FD" w:rsidP="00F201FD">
      <w:pPr>
        <w:pStyle w:val="Brdtext"/>
        <w:jc w:val="left"/>
      </w:pPr>
      <w:r>
        <w:t>Motioner från allmänna motionstiden, bet. 2010/11:AU9</w:t>
      </w:r>
    </w:p>
    <w:p w14:paraId="5A685C72" w14:textId="77777777" w:rsidR="00F201FD" w:rsidRDefault="00F201FD" w:rsidP="00F201FD">
      <w:pPr>
        <w:pStyle w:val="Brdtext"/>
        <w:jc w:val="left"/>
      </w:pPr>
      <w:r>
        <w:t xml:space="preserve">Tidigare redovisad, se skr. 2011/12:75 (A 10), 2012/13:75 </w:t>
      </w:r>
    </w:p>
    <w:p w14:paraId="70AF7015" w14:textId="4C9E48F1" w:rsidR="00F201FD" w:rsidRDefault="00F201FD" w:rsidP="00F201FD">
      <w:pPr>
        <w:pStyle w:val="Brdtext"/>
        <w:jc w:val="left"/>
      </w:pPr>
      <w:r>
        <w:t>(A 6), 2013/14:75 (A 6), 2014/15:75 (A 4), 2015/16:75 (A 4), 2016/17:75 (A 4)</w:t>
      </w:r>
      <w:r w:rsidR="00774261">
        <w:t>,</w:t>
      </w:r>
      <w:r>
        <w:t xml:space="preserve"> 2017/18:75 (A 4</w:t>
      </w:r>
      <w:r w:rsidR="003B4245" w:rsidRPr="007E39BB">
        <w:t xml:space="preserve">), </w:t>
      </w:r>
      <w:r w:rsidR="00774261">
        <w:t>2018/19:75 (A 3</w:t>
      </w:r>
      <w:r w:rsidR="003B4245" w:rsidRPr="00C54FBC">
        <w:t>)</w:t>
      </w:r>
      <w:r w:rsidR="00A71D15" w:rsidRPr="00C54FBC">
        <w:t>,</w:t>
      </w:r>
      <w:r w:rsidR="003B4245" w:rsidRPr="00C54FBC">
        <w:t xml:space="preserve"> </w:t>
      </w:r>
      <w:r w:rsidR="003B4245" w:rsidRPr="007E39BB">
        <w:t xml:space="preserve">2019/20:75 </w:t>
      </w:r>
      <w:r w:rsidR="003B4245">
        <w:t>(A 3</w:t>
      </w:r>
      <w:r w:rsidR="00F04191" w:rsidRPr="00C54FBC">
        <w:t>)</w:t>
      </w:r>
      <w:r w:rsidR="00F04191">
        <w:t xml:space="preserve">, </w:t>
      </w:r>
      <w:r w:rsidR="00A71D15" w:rsidRPr="00C54FBC">
        <w:t>2020/21:75 (A 2</w:t>
      </w:r>
      <w:r w:rsidR="00F04191">
        <w:t>) och 2021/22:75 (A 2</w:t>
      </w:r>
      <w:r w:rsidR="00774261">
        <w:t>)</w:t>
      </w:r>
      <w:r>
        <w:t>.</w:t>
      </w:r>
    </w:p>
    <w:p w14:paraId="73F2D141" w14:textId="77777777" w:rsidR="003B4245" w:rsidRDefault="003B4245" w:rsidP="003B4245">
      <w:pPr>
        <w:pStyle w:val="Brdtext"/>
        <w:jc w:val="left"/>
      </w:pPr>
      <w:r>
        <w:t>Skrivelsen är inte slutbehandlad.</w:t>
      </w:r>
    </w:p>
    <w:p w14:paraId="45529A55" w14:textId="77777777" w:rsidR="003B4245" w:rsidRDefault="003B4245" w:rsidP="003B4245">
      <w:pPr>
        <w:pStyle w:val="Brdtextmedindrag"/>
      </w:pPr>
      <w:r>
        <w:t xml:space="preserve"> </w:t>
      </w:r>
    </w:p>
    <w:p w14:paraId="0CF78DAB" w14:textId="256A5FB9" w:rsidR="003B4245" w:rsidRDefault="003B4245" w:rsidP="003B4245">
      <w:pPr>
        <w:pStyle w:val="Brdtext"/>
      </w:pPr>
      <w:r>
        <w:t xml:space="preserve">Punkt 4 om </w:t>
      </w:r>
      <w:r>
        <w:rPr>
          <w:i/>
        </w:rPr>
        <w:t>allmänna villkor för ersättning i arbetslöshetsförsäkringen</w:t>
      </w:r>
      <w:r>
        <w:t>*: Riksdagen har tillkännagett vad utskottet anför om att regeringen bör återkomma till riksdagen med lagförslag som ger arbetslösa rätt att begränsa sitt arbetssökande under de första 100 dagarna. Därmed har riksdagen bifallit motion 2010/11:A379.</w:t>
      </w:r>
      <w:r>
        <w:rPr>
          <w:color w:val="FFFF00"/>
        </w:rPr>
        <w:t xml:space="preserve">. </w:t>
      </w:r>
      <w:r>
        <w:t>Regeringen beslutade den 13 september 2012 tilläggsdirektiv till Kommittén om hållbara försäkringar vid sjukdom och arbetslöshet (S 2010:04). Uppdraget redovisades den 2 mars 2015 i betänkandet Mer trygghet och bättre försäkring (SOU 2015:21). Betänkandet har därefter remissbehandlats. Regeringen aviserade i budgetpropositionen för 2016 att den avser att se över delar av arbetslöshetsförsäkringen. I budgetpropositionen för 2017 aviserades att det återstår ytterligare utredningsinsatser för att se över om och hur uppgifter på individnivå i arbetsgivardeklarationen kan användas inom arbetslöshetsförsäkringen. Den 22 februari 2018 tillsatte regeringen en utredning om en ny effektivare arbetslöshetsförsäkring för fler, grundad på inkomster (dir. 2018:8). Regeringen beslutade den 19</w:t>
      </w:r>
      <w:r w:rsidR="00F04191">
        <w:t> </w:t>
      </w:r>
      <w:r>
        <w:t>juni 2019 och 30</w:t>
      </w:r>
      <w:r w:rsidR="00E07A90">
        <w:t> </w:t>
      </w:r>
      <w:r>
        <w:t>april 2020 om tilläggsdirektiv. Utredningen överlämnade den</w:t>
      </w:r>
      <w:r w:rsidR="00F04191">
        <w:t xml:space="preserve"> </w:t>
      </w:r>
      <w:r>
        <w:t>16</w:t>
      </w:r>
      <w:r w:rsidR="00F04191">
        <w:t> </w:t>
      </w:r>
      <w:r>
        <w:t>juni 2020 betänkandet Ett nytt regelverk för arbetslöshetsförsäkringen (SOU 2020:37). Betänkandet remissbehandlades under sommaren och hösten 2020</w:t>
      </w:r>
      <w:r w:rsidR="00F072AA">
        <w:t xml:space="preserve">. </w:t>
      </w:r>
      <w:r w:rsidR="00F072AA" w:rsidRPr="00F072AA">
        <w:t>Ytterligare beredningsunderlag har inhämtas genom promemorian Arbetslöshetsförsäkringen och förvaltningslagen (Ds 2021:24). I promemorian lämnas förslag till ändringar i betänkandets förslag till lag om arbetslöshetsförsäkring. Promemorian remitterades den 30</w:t>
      </w:r>
      <w:r w:rsidR="00960B8A">
        <w:t> </w:t>
      </w:r>
      <w:r w:rsidR="00F072AA" w:rsidRPr="00F072AA">
        <w:t>juli 2021. Remisstiden löpte ut den 15</w:t>
      </w:r>
      <w:r w:rsidR="00960B8A">
        <w:t> </w:t>
      </w:r>
      <w:r w:rsidR="00F072AA" w:rsidRPr="00F072AA">
        <w:t xml:space="preserve">oktober 2021. </w:t>
      </w:r>
      <w:r w:rsidR="00F072AA">
        <w:t>Ä</w:t>
      </w:r>
      <w:r w:rsidR="00F04191">
        <w:t>rendet</w:t>
      </w:r>
      <w:r>
        <w:t xml:space="preserve"> bereds inom Regeringskansliet. Punkten är inte slutbehandlad.</w:t>
      </w:r>
    </w:p>
    <w:p w14:paraId="100283FC" w14:textId="588F05A8" w:rsidR="003B4245" w:rsidRDefault="003B4245" w:rsidP="003B4245">
      <w:pPr>
        <w:pStyle w:val="Rubrik4utannumrering"/>
      </w:pPr>
      <w:r>
        <w:t>Riksmötet 2017/18</w:t>
      </w:r>
    </w:p>
    <w:p w14:paraId="51E68156" w14:textId="644AE0BF" w:rsidR="00C951A7" w:rsidRDefault="003B4245" w:rsidP="000D62F3">
      <w:pPr>
        <w:pStyle w:val="Rubrik5utannumrering"/>
        <w:spacing w:before="0"/>
      </w:pPr>
      <w:r>
        <w:t>3</w:t>
      </w:r>
      <w:r w:rsidR="00C951A7">
        <w:t xml:space="preserve">. Rskr. 2017/18:29 </w:t>
      </w:r>
    </w:p>
    <w:p w14:paraId="66D4224E" w14:textId="5802133E" w:rsidR="006A620A" w:rsidRDefault="006A620A" w:rsidP="006A620A">
      <w:pPr>
        <w:pStyle w:val="Brdtextvnsterjusteradefterrskr"/>
      </w:pPr>
      <w:r>
        <w:t>Utvidgat skydd mot diskriminering i form av bristande tillgänglighet</w:t>
      </w:r>
    </w:p>
    <w:p w14:paraId="62A92044" w14:textId="124E2D18" w:rsidR="006A620A" w:rsidRDefault="006A620A" w:rsidP="006A620A">
      <w:pPr>
        <w:pStyle w:val="Brdtextvnsterjusteradefterrskr"/>
      </w:pPr>
      <w:r>
        <w:t>Prop. 2016/17:220, bet</w:t>
      </w:r>
      <w:r w:rsidR="00BD5A0F">
        <w:t>.</w:t>
      </w:r>
      <w:r>
        <w:t xml:space="preserve"> 2017/18:AU3</w:t>
      </w:r>
    </w:p>
    <w:p w14:paraId="198399B0" w14:textId="7A4924A7" w:rsidR="006A620A" w:rsidRPr="006A620A" w:rsidRDefault="006A620A" w:rsidP="006A620A">
      <w:pPr>
        <w:pStyle w:val="Brdtextvnsterjusteradefterrskr"/>
      </w:pPr>
      <w:r>
        <w:t>Tidigare redovisad, se skr</w:t>
      </w:r>
      <w:r w:rsidR="00D96A92">
        <w:t>.</w:t>
      </w:r>
      <w:r>
        <w:t xml:space="preserve"> </w:t>
      </w:r>
      <w:r w:rsidRPr="006A620A">
        <w:t>2017/18:75 (Ku 25</w:t>
      </w:r>
      <w:r>
        <w:t>), 2018/19:75 (Ku 18</w:t>
      </w:r>
      <w:r w:rsidR="003B4245">
        <w:t>)</w:t>
      </w:r>
      <w:r w:rsidR="00DB08C0">
        <w:t xml:space="preserve">, </w:t>
      </w:r>
      <w:r w:rsidR="003B4245">
        <w:t>2019/20:75 (A 7</w:t>
      </w:r>
      <w:r w:rsidR="00F04191">
        <w:t>),</w:t>
      </w:r>
      <w:r w:rsidR="00F04191" w:rsidRPr="00DB08C0">
        <w:t xml:space="preserve"> </w:t>
      </w:r>
      <w:r w:rsidR="00DB08C0" w:rsidRPr="00DB08C0">
        <w:t>2020/21:75 (A 3</w:t>
      </w:r>
      <w:r w:rsidR="00F04191">
        <w:t>) och 2021/22:75 (A 3</w:t>
      </w:r>
      <w:r>
        <w:t>).</w:t>
      </w:r>
    </w:p>
    <w:p w14:paraId="37B76B47" w14:textId="77777777" w:rsidR="00F04191" w:rsidRPr="00C951A7" w:rsidRDefault="00F04191" w:rsidP="00F04191">
      <w:pPr>
        <w:pStyle w:val="Brdtextvnsterjusteradefterrskr"/>
      </w:pPr>
      <w:r>
        <w:t>Skrivelsen är inte slutbehandlad.</w:t>
      </w:r>
    </w:p>
    <w:p w14:paraId="129B499A" w14:textId="77777777" w:rsidR="00F04191" w:rsidRDefault="00F04191" w:rsidP="00F04191">
      <w:pPr>
        <w:pStyle w:val="Brdtextvnsterjusteradefterrskr"/>
        <w:tabs>
          <w:tab w:val="clear" w:pos="2268"/>
          <w:tab w:val="left" w:pos="3757"/>
        </w:tabs>
      </w:pPr>
    </w:p>
    <w:p w14:paraId="6A63655F" w14:textId="7CE7014A" w:rsidR="00F04191" w:rsidRPr="00C951A7" w:rsidRDefault="00F04191" w:rsidP="00F04191">
      <w:pPr>
        <w:pStyle w:val="Brdtextvnsterjusteradefterrskr"/>
        <w:tabs>
          <w:tab w:val="clear" w:pos="2268"/>
          <w:tab w:val="left" w:pos="3757"/>
        </w:tabs>
        <w:jc w:val="both"/>
      </w:pPr>
      <w:r>
        <w:t xml:space="preserve">Punkt 2 </w:t>
      </w:r>
      <w:bookmarkStart w:id="422" w:name="_Hlk122350682"/>
      <w:r>
        <w:t xml:space="preserve">om </w:t>
      </w:r>
      <w:r w:rsidRPr="00C951A7">
        <w:rPr>
          <w:i/>
        </w:rPr>
        <w:t>utvärdering av det utvidgade skyddet</w:t>
      </w:r>
      <w:bookmarkEnd w:id="422"/>
      <w:r>
        <w:t xml:space="preserve">*: Riksdagen har tillkännagett för regeringen det som utskottet anför om att regeringen bör utvärdera det utvidgade skyddet mot diskriminering i form av bristande tillgänglighet. </w:t>
      </w:r>
      <w:r w:rsidRPr="00DB08C0">
        <w:t>Lagändringen trädde i kraft den 1</w:t>
      </w:r>
      <w:r>
        <w:t> </w:t>
      </w:r>
      <w:r w:rsidRPr="00DB08C0">
        <w:t xml:space="preserve">maj 2018. Regeringen har i regleringsbrevet för Diskrimineringsombudsmannen för budgetåret 2022 begärt att myndigheten ska redovisa antalet anmälningar </w:t>
      </w:r>
      <w:r>
        <w:t>i form av</w:t>
      </w:r>
      <w:r w:rsidRPr="00DB08C0">
        <w:t xml:space="preserve"> bristande tillgänglighet som inkommit till myndigheten från den 1</w:t>
      </w:r>
      <w:r>
        <w:t> </w:t>
      </w:r>
      <w:r w:rsidRPr="00DB08C0">
        <w:t xml:space="preserve">maj 2018 </w:t>
      </w:r>
      <w:r>
        <w:t>och som avser</w:t>
      </w:r>
      <w:r w:rsidRPr="00DB08C0">
        <w:t xml:space="preserve"> tillhandahållande av varor och tjänster för företag med färre än tio anställda. </w:t>
      </w:r>
      <w:r>
        <w:t xml:space="preserve">Därutöver ska myndigheten </w:t>
      </w:r>
      <w:r w:rsidRPr="00DB08C0">
        <w:t xml:space="preserve">redovisa </w:t>
      </w:r>
      <w:r>
        <w:t xml:space="preserve">sin bedömning </w:t>
      </w:r>
      <w:r w:rsidRPr="00DB08C0">
        <w:t xml:space="preserve">hur det utvidgade skyddet mot diskriminering i form av bristande tillgänglighet </w:t>
      </w:r>
      <w:r>
        <w:t xml:space="preserve">som trädde i kraft den 1 maj 2018 </w:t>
      </w:r>
      <w:r w:rsidRPr="00DB08C0">
        <w:t xml:space="preserve">har fallit ut för de personer som bestämmelsen är avsedd att skydda. </w:t>
      </w:r>
      <w:r w:rsidRPr="001F165B">
        <w:t>Redovisningen lämnas i Diskrimineringsombudsmannens årsredovisning för 2022</w:t>
      </w:r>
      <w:r>
        <w:t xml:space="preserve">. </w:t>
      </w:r>
      <w:r w:rsidRPr="00DB08C0">
        <w:t xml:space="preserve">Regeringen avser att återkomma till riksdagen efter myndighetens redovisning. </w:t>
      </w:r>
      <w:r>
        <w:t>Punkten är inte slutbehandlad.</w:t>
      </w:r>
    </w:p>
    <w:p w14:paraId="0ED968DD" w14:textId="4AF24D74" w:rsidR="00F201FD" w:rsidRPr="000D62F3" w:rsidRDefault="003B4245" w:rsidP="000D62F3">
      <w:pPr>
        <w:pStyle w:val="Rubrik5utannumrering"/>
      </w:pPr>
      <w:r>
        <w:t>4</w:t>
      </w:r>
      <w:bookmarkStart w:id="423" w:name="_Hlk534647620"/>
      <w:r w:rsidR="00F201FD" w:rsidRPr="000D62F3">
        <w:t>. Rskr. 2017/18:148</w:t>
      </w:r>
    </w:p>
    <w:p w14:paraId="4598B20A" w14:textId="77777777" w:rsidR="00F201FD" w:rsidRDefault="00F201FD" w:rsidP="00F201FD">
      <w:pPr>
        <w:pStyle w:val="Brdtext"/>
        <w:jc w:val="left"/>
      </w:pPr>
      <w:r>
        <w:t>Offentlighet, sekretess och integritet</w:t>
      </w:r>
    </w:p>
    <w:p w14:paraId="0DF2F59D" w14:textId="61A0C9F7" w:rsidR="00F201FD" w:rsidRDefault="00F201FD" w:rsidP="00F201FD">
      <w:pPr>
        <w:pStyle w:val="Brdtext"/>
        <w:jc w:val="left"/>
      </w:pPr>
      <w:r>
        <w:t>Motioner från allm</w:t>
      </w:r>
      <w:r w:rsidR="00443EAB">
        <w:t>ä</w:t>
      </w:r>
      <w:r>
        <w:t>nna motionstiden, bet. 2017/18:KU38</w:t>
      </w:r>
    </w:p>
    <w:p w14:paraId="5B8DAFE8" w14:textId="63102728" w:rsidR="00BC51D0" w:rsidRPr="00BC51D0" w:rsidRDefault="00BC51D0" w:rsidP="00776D2A">
      <w:pPr>
        <w:pStyle w:val="Brdtextmedindrag"/>
        <w:ind w:firstLine="0"/>
        <w:jc w:val="left"/>
      </w:pPr>
      <w:r>
        <w:t xml:space="preserve">Tidigare redovisad, se skr. 2018/19:75 </w:t>
      </w:r>
      <w:r w:rsidRPr="00D273EC">
        <w:t>(A</w:t>
      </w:r>
      <w:r w:rsidR="00C951A7">
        <w:t xml:space="preserve"> </w:t>
      </w:r>
      <w:r w:rsidR="00D273EC">
        <w:t>8</w:t>
      </w:r>
      <w:r w:rsidR="003B4245">
        <w:t>)</w:t>
      </w:r>
      <w:r w:rsidR="00C54FBC">
        <w:t xml:space="preserve">, </w:t>
      </w:r>
      <w:r w:rsidR="003B4245">
        <w:t>2019/20:75 (A 8</w:t>
      </w:r>
      <w:r w:rsidR="00F04191">
        <w:t xml:space="preserve">), </w:t>
      </w:r>
      <w:r w:rsidR="00C54FBC">
        <w:t>2020/21:75 (A 4</w:t>
      </w:r>
      <w:r w:rsidR="00F04191">
        <w:t>) och 2021/22:75 (A 4</w:t>
      </w:r>
      <w:r w:rsidR="00D273EC">
        <w:t>).</w:t>
      </w:r>
    </w:p>
    <w:p w14:paraId="55488521" w14:textId="77777777" w:rsidR="00F04191" w:rsidRDefault="00F04191" w:rsidP="00F04191">
      <w:pPr>
        <w:pStyle w:val="Brdtext"/>
        <w:jc w:val="left"/>
      </w:pPr>
      <w:r>
        <w:t xml:space="preserve">Skrivelsen är inte slutbehandlad. </w:t>
      </w:r>
    </w:p>
    <w:p w14:paraId="5A282ECF" w14:textId="77777777" w:rsidR="00F04191" w:rsidRPr="00C951A7" w:rsidRDefault="00F04191" w:rsidP="00F04191">
      <w:pPr>
        <w:pStyle w:val="Brdtextmedindrag"/>
      </w:pPr>
    </w:p>
    <w:p w14:paraId="5298A3A6" w14:textId="3B41B7F1" w:rsidR="00F04191" w:rsidRDefault="00F04191" w:rsidP="00F04191">
      <w:pPr>
        <w:pStyle w:val="Brdtext"/>
      </w:pPr>
      <w:r>
        <w:t xml:space="preserve">Punkt 10 om </w:t>
      </w:r>
      <w:r>
        <w:rPr>
          <w:i/>
        </w:rPr>
        <w:t>tystnadsplikt för tolkar</w:t>
      </w:r>
      <w:r>
        <w:t xml:space="preserve">*: Riksdagen har tillkännagett vad utskottet anför om att regeringen bör se över regelverket när det gäller tystnadsplikt för tolkar. Riksdagen har därmed delvis bifallit motionen 2017/18:51. </w:t>
      </w:r>
      <w:r w:rsidR="00595C45" w:rsidRPr="00595C45">
        <w:t xml:space="preserve">Tolkutredningen överlämnade den 11 december 2018 betänkandet Att förstå och bli förstådd – ett reformerat regelverk för tolkar i talade språk (SOU 2018:83). Betänkandet remissbehandlades under våren 2019. </w:t>
      </w:r>
      <w:r>
        <w:t xml:space="preserve">Ärendet bereds inom Regeringskansliet. Punkten är inte slutbehandlad. </w:t>
      </w:r>
    </w:p>
    <w:p w14:paraId="44CAF916" w14:textId="77777777" w:rsidR="00F04191" w:rsidRDefault="00F04191" w:rsidP="00F04191">
      <w:pPr>
        <w:pStyle w:val="Rubrik5utannumrering"/>
      </w:pPr>
      <w:r>
        <w:t>5. Rskr. 2017/18:172</w:t>
      </w:r>
    </w:p>
    <w:p w14:paraId="39C29C68" w14:textId="77777777" w:rsidR="00F04191" w:rsidRDefault="00F04191" w:rsidP="00F04191">
      <w:pPr>
        <w:pStyle w:val="Brdtext"/>
        <w:jc w:val="left"/>
      </w:pPr>
      <w:r>
        <w:t>Integration</w:t>
      </w:r>
    </w:p>
    <w:p w14:paraId="79F70C55" w14:textId="77777777" w:rsidR="00F04191" w:rsidRDefault="00F04191" w:rsidP="00F04191">
      <w:pPr>
        <w:pStyle w:val="Brdtext"/>
        <w:jc w:val="left"/>
      </w:pPr>
      <w:r>
        <w:t>Motioner från allmänna motionstiden, bet. 2017/18:AU7</w:t>
      </w:r>
    </w:p>
    <w:p w14:paraId="15A10ED2" w14:textId="77777777" w:rsidR="00F04191" w:rsidRPr="00BC51D0" w:rsidRDefault="00F04191" w:rsidP="00F04191">
      <w:pPr>
        <w:pStyle w:val="Brdtextmedindrag"/>
        <w:ind w:firstLine="0"/>
        <w:jc w:val="left"/>
      </w:pPr>
      <w:r>
        <w:t>Tidigare redovisad, se skr. 2018/19:75 (A 11), 2019/20:75 (A 9), 2020/21:75 (A 5) och 2021/22:75 (A 5).</w:t>
      </w:r>
    </w:p>
    <w:p w14:paraId="5EC23E2B" w14:textId="77777777" w:rsidR="00F04191" w:rsidRDefault="00F04191" w:rsidP="00F04191">
      <w:pPr>
        <w:pStyle w:val="Brdtext"/>
        <w:jc w:val="left"/>
      </w:pPr>
      <w:r>
        <w:t xml:space="preserve">Skrivelsen är slutbehandlad. </w:t>
      </w:r>
    </w:p>
    <w:p w14:paraId="5CD7D415" w14:textId="77777777" w:rsidR="00F04191" w:rsidRDefault="00F04191" w:rsidP="00F04191">
      <w:pPr>
        <w:pStyle w:val="Brdtextmedindrag"/>
      </w:pPr>
    </w:p>
    <w:p w14:paraId="5EF00903" w14:textId="7DB9BBDE" w:rsidR="00F04191" w:rsidRPr="007A71B2" w:rsidRDefault="00F04191" w:rsidP="00F04191">
      <w:pPr>
        <w:pStyle w:val="Brdtext"/>
        <w:rPr>
          <w:i/>
        </w:rPr>
      </w:pPr>
      <w:r>
        <w:t xml:space="preserve">Punkt 5 om </w:t>
      </w:r>
      <w:r>
        <w:rPr>
          <w:i/>
        </w:rPr>
        <w:t>stärkta aktivitetskrav under etableringstiden*</w:t>
      </w:r>
      <w:r>
        <w:t>: Riksdagen har tillkännagett vad utskottet anför om att regeringen bör stärka aktivitets</w:t>
      </w:r>
      <w:r>
        <w:softHyphen/>
        <w:t>kraven under etableringstiden genom att i större omfattning sänka etable</w:t>
      </w:r>
      <w:r>
        <w:softHyphen/>
        <w:t>ringsersättningen för den som utan giltigt skäl inte deltar i etablerings</w:t>
      </w:r>
      <w:r>
        <w:softHyphen/>
        <w:t>insatser. Riksdagen har därmed bifallit motion 2017/18:3177 och delvis bifallit motionerna 2017/18:2815 och 2017/18:3650. Regeringen gav Arbetsförmedlingen i uppdrag i regleringsbrev för 2020 att redovisa och analysera aktivitetsgraden samt förekomsten av sanktioner inom etableringsprogrammet. I analysen skulle en jämförelse med övriga jämförbara arbetsmarknadspolitiska program ingå. Arbetsförmedlingen skulle även beskriva hur myndigheten arbetar med att höja aktivitetsgraden och stärka kontrollfunktionen inom etablerings</w:t>
      </w:r>
      <w:r>
        <w:softHyphen/>
        <w:t>programmet. Uppdraget redovisades den 8</w:t>
      </w:r>
      <w:r w:rsidR="00960B8A">
        <w:t> </w:t>
      </w:r>
      <w:r>
        <w:t xml:space="preserve">maj 2020. </w:t>
      </w:r>
      <w:r w:rsidRPr="006856B0">
        <w:t>Av redovisningen framgår att Arbetsförmed</w:t>
      </w:r>
      <w:r>
        <w:t>l</w:t>
      </w:r>
      <w:r w:rsidRPr="006856B0">
        <w:t xml:space="preserve">ingen generellt har stärkt kontrollfunktionen gällande individersättningar, bl.a. genom att inrätta en koncentrerad kontrollfunktion för att separera det kontrollerande uppdraget från det stödjande och matchande uppdraget. Det innebär att Arbetsförmedlingen </w:t>
      </w:r>
      <w:r>
        <w:t xml:space="preserve">centralt </w:t>
      </w:r>
      <w:r w:rsidRPr="006856B0">
        <w:t xml:space="preserve">utreder och beslutar om avstängning </w:t>
      </w:r>
      <w:r>
        <w:t xml:space="preserve">från rätt till ersättning för </w:t>
      </w:r>
      <w:r w:rsidRPr="006856B0">
        <w:t xml:space="preserve">programdeltagare. Regeringen </w:t>
      </w:r>
      <w:r>
        <w:t xml:space="preserve">beslutade </w:t>
      </w:r>
      <w:r w:rsidRPr="006856B0">
        <w:t>i regleringsbrevet för 2021 att Arbetsförmedlingens mål bl.a. är att stärka det samlade kontrollarbetet. Återrapportering av arbetet ske</w:t>
      </w:r>
      <w:r>
        <w:t>dde</w:t>
      </w:r>
      <w:r w:rsidRPr="006856B0">
        <w:t xml:space="preserve"> i samband med årsredovisningen för 2021. </w:t>
      </w:r>
      <w:r w:rsidRPr="0050160B">
        <w:t xml:space="preserve">Regeringen </w:t>
      </w:r>
      <w:r>
        <w:t>gav</w:t>
      </w:r>
      <w:r w:rsidRPr="0050160B">
        <w:t xml:space="preserve"> även Arbetsförmedlingen i uppdrag att införa ett intensivår inom etableringsprogrammet, i syfte att påskynda nyanländas inträde på arbetsmarknaden (A2020/00220 och A2020/02108). </w:t>
      </w:r>
      <w:r>
        <w:t xml:space="preserve">Återrapportering skedde i januari 2022. </w:t>
      </w:r>
      <w:r w:rsidRPr="001F165B">
        <w:t>I budgetpropositionen för 2023 (prop. 2022/23:1 utg.omr. 14, avsnitt 4.3.2, s</w:t>
      </w:r>
      <w:r w:rsidR="009D6BF0">
        <w:t xml:space="preserve">. </w:t>
      </w:r>
      <w:r w:rsidRPr="001F165B">
        <w:t>26) g</w:t>
      </w:r>
      <w:r w:rsidR="002935EE">
        <w:t>jordes</w:t>
      </w:r>
      <w:r w:rsidRPr="001F165B">
        <w:t xml:space="preserve"> bedömningen att tillkännagivandet är slutbehandlat, mot bakgrund av tidigare vidtagna åtgärder. </w:t>
      </w:r>
      <w:r>
        <w:t xml:space="preserve">Punkten är slutbehandlad. </w:t>
      </w:r>
    </w:p>
    <w:bookmarkEnd w:id="423"/>
    <w:p w14:paraId="643D278F" w14:textId="77777777" w:rsidR="00913DB4" w:rsidRDefault="00913DB4" w:rsidP="00DC7ADC">
      <w:pPr>
        <w:pStyle w:val="Brdtext"/>
      </w:pPr>
    </w:p>
    <w:p w14:paraId="644B8F10" w14:textId="7516844A" w:rsidR="00F201FD" w:rsidRDefault="00F201FD" w:rsidP="003B4245">
      <w:pPr>
        <w:pStyle w:val="Rubrik4utannumrering"/>
        <w:spacing w:before="0"/>
      </w:pPr>
      <w:r>
        <w:t>Riksmötet 2018/19</w:t>
      </w:r>
    </w:p>
    <w:p w14:paraId="526245C4" w14:textId="7DBB198C" w:rsidR="00F11E94" w:rsidRDefault="00F04191" w:rsidP="003B4245">
      <w:pPr>
        <w:pStyle w:val="Rubrik5utannumrering"/>
        <w:spacing w:before="0"/>
      </w:pPr>
      <w:r>
        <w:t>6</w:t>
      </w:r>
      <w:r w:rsidR="005C5D45">
        <w:t>.</w:t>
      </w:r>
      <w:r w:rsidR="001B6A0B">
        <w:t xml:space="preserve"> </w:t>
      </w:r>
      <w:r w:rsidR="005C5D45">
        <w:t>Rskr. 2018/19:</w:t>
      </w:r>
      <w:r w:rsidR="003B4245">
        <w:t>300</w:t>
      </w:r>
    </w:p>
    <w:p w14:paraId="1FD17748" w14:textId="506DCDFE" w:rsidR="00E72BFA" w:rsidRPr="00E72BFA" w:rsidRDefault="00E72BFA" w:rsidP="00E72BFA">
      <w:pPr>
        <w:pStyle w:val="Brdtextvnsterjusteradefterrskr"/>
      </w:pPr>
      <w:r>
        <w:t>Riksrevisionens rapport om jämställdhetsintegrering av integrationspolitiken</w:t>
      </w:r>
    </w:p>
    <w:p w14:paraId="6E51AFD5" w14:textId="1F846237" w:rsidR="00E72BFA" w:rsidRDefault="00E72BFA" w:rsidP="00E72BFA">
      <w:pPr>
        <w:pStyle w:val="Brdtextvnsterjusteradefterrskr"/>
      </w:pPr>
      <w:r>
        <w:t>Skr. 2018/19:97, bet. 2018/19:AU14</w:t>
      </w:r>
    </w:p>
    <w:p w14:paraId="65170CCC" w14:textId="0DCFFEE8" w:rsidR="003B4245" w:rsidRDefault="003B4245" w:rsidP="003B4245">
      <w:pPr>
        <w:pStyle w:val="Brdtextvnsterjusteradefterrskr"/>
      </w:pPr>
      <w:r>
        <w:t>Tidigare redovisad, se skr. 2019/20:75 (A 17</w:t>
      </w:r>
      <w:r w:rsidR="00F04191">
        <w:t xml:space="preserve">), </w:t>
      </w:r>
      <w:r w:rsidR="00C54FBC">
        <w:t>2020/21:75 (A 7</w:t>
      </w:r>
      <w:r w:rsidR="00F04191">
        <w:t>) och 2021/22:75 (A 7</w:t>
      </w:r>
      <w:r>
        <w:t>).</w:t>
      </w:r>
    </w:p>
    <w:p w14:paraId="5B3A7A8F" w14:textId="77777777" w:rsidR="00F04191" w:rsidRDefault="00F04191" w:rsidP="00F04191">
      <w:pPr>
        <w:pStyle w:val="Brdtextvnsterjusteradefterrskr"/>
      </w:pPr>
      <w:r>
        <w:t>Skrivelsen är slutbehandlad.</w:t>
      </w:r>
    </w:p>
    <w:p w14:paraId="6D7CA014" w14:textId="77777777" w:rsidR="00F04191" w:rsidRDefault="00F04191" w:rsidP="00F04191">
      <w:pPr>
        <w:pStyle w:val="Brdtextvnsterjusteradefterrskr"/>
      </w:pPr>
    </w:p>
    <w:p w14:paraId="61162131" w14:textId="5EDDCA16" w:rsidR="00F04191" w:rsidRDefault="00F04191" w:rsidP="00F04191">
      <w:pPr>
        <w:pStyle w:val="Brdtextmedindrag"/>
        <w:ind w:firstLine="0"/>
      </w:pPr>
      <w:r>
        <w:t xml:space="preserve">Om </w:t>
      </w:r>
      <w:r w:rsidRPr="003201CE">
        <w:rPr>
          <w:i/>
          <w:iCs/>
        </w:rPr>
        <w:t>Riksrevisionens rapport om jämställdhetsintegrering av integrationspolitiken</w:t>
      </w:r>
      <w:r w:rsidRPr="00700C77">
        <w:t>*:</w:t>
      </w:r>
      <w:r>
        <w:t xml:space="preserve"> </w:t>
      </w:r>
      <w:r w:rsidRPr="00700C77">
        <w:t>Riksdagen har tillkännagett vad utskottet anför om att regeringen bör</w:t>
      </w:r>
      <w:r>
        <w:t xml:space="preserve"> införa ett nytt jämställdhetspolitiskt delmål om integration (bet. 2018/19:AU14 s. 8) och därmed bifallit motion 2018/19:3082. </w:t>
      </w:r>
      <w:r w:rsidRPr="00B86D6D">
        <w:t>Den 25</w:t>
      </w:r>
      <w:r>
        <w:t> </w:t>
      </w:r>
      <w:r w:rsidRPr="00B86D6D">
        <w:t>maj 2022 beslutade regeringen</w:t>
      </w:r>
      <w:r>
        <w:t xml:space="preserve"> att</w:t>
      </w:r>
      <w:r w:rsidRPr="00B86D6D">
        <w:t xml:space="preserve"> tillsätta en utredning om Förbättrad arbetsmarknadsetablering för utrikes födda kvinnor (</w:t>
      </w:r>
      <w:r>
        <w:t>d</w:t>
      </w:r>
      <w:r w:rsidRPr="00B86D6D">
        <w:t xml:space="preserve">ir. 2022:42). </w:t>
      </w:r>
      <w:r>
        <w:t xml:space="preserve">Den särskilda utredaren har fått i uppdrag att utreda hur jämställdhetsperspektivet kan synliggöras i integrationspolitiken. </w:t>
      </w:r>
      <w:r w:rsidRPr="00B86D6D">
        <w:t>Uppdraget ska redovisas senast den 31</w:t>
      </w:r>
      <w:r>
        <w:t> </w:t>
      </w:r>
      <w:r w:rsidRPr="00B86D6D">
        <w:t>maj 2023.</w:t>
      </w:r>
      <w:r>
        <w:t xml:space="preserve"> Tillkännagivandet ansågs därmed slutbehandlat. Punkten är slutbehandlad. </w:t>
      </w:r>
    </w:p>
    <w:p w14:paraId="3A4A4764" w14:textId="7F72C53F" w:rsidR="00913DB4" w:rsidRDefault="00913DB4" w:rsidP="00F04191">
      <w:pPr>
        <w:pStyle w:val="Brdtextmedindrag"/>
        <w:ind w:firstLine="0"/>
      </w:pPr>
    </w:p>
    <w:p w14:paraId="674D49F6" w14:textId="77777777" w:rsidR="003B4245" w:rsidRDefault="003B4245" w:rsidP="00F95E4F">
      <w:pPr>
        <w:pStyle w:val="Rubrik4utannumrering"/>
        <w:spacing w:before="0"/>
      </w:pPr>
      <w:r>
        <w:t>Riksmötet 2019/20</w:t>
      </w:r>
    </w:p>
    <w:p w14:paraId="1B1B59E1" w14:textId="71060037" w:rsidR="003B4245" w:rsidRDefault="00F04191" w:rsidP="003B4245">
      <w:pPr>
        <w:pStyle w:val="Rubrik5utannumrering"/>
        <w:spacing w:before="0"/>
      </w:pPr>
      <w:r>
        <w:t>7</w:t>
      </w:r>
      <w:r w:rsidR="003B4245">
        <w:t>. Rskr. 2019/20:128</w:t>
      </w:r>
    </w:p>
    <w:p w14:paraId="0353DBB7" w14:textId="77777777" w:rsidR="003B4245" w:rsidRDefault="003B4245" w:rsidP="003B4245">
      <w:pPr>
        <w:pStyle w:val="Brdtextvnsterjusteradefterrskr"/>
      </w:pPr>
      <w:r>
        <w:t>Arbetsmarknadspolitik och arbetslöshetsförsäkringen</w:t>
      </w:r>
    </w:p>
    <w:p w14:paraId="4320C031" w14:textId="77777777" w:rsidR="003B4245" w:rsidRDefault="003B4245" w:rsidP="003B4245">
      <w:pPr>
        <w:pStyle w:val="Brdtextvnsterjusteradefterrskr"/>
      </w:pPr>
      <w:r>
        <w:t>Motioner från allmänna motionstiden, bet. 2019/20:AU4</w:t>
      </w:r>
    </w:p>
    <w:p w14:paraId="5A79E0EF" w14:textId="0E43216A" w:rsidR="003B4245" w:rsidRDefault="003B4245" w:rsidP="003B4245">
      <w:pPr>
        <w:pStyle w:val="Brdtextvnsterjusteradefterrskr"/>
      </w:pPr>
      <w:r>
        <w:t>Tidigare redovisad, se skr. 2019/20:75 (A 23</w:t>
      </w:r>
      <w:r w:rsidR="00F04191">
        <w:t xml:space="preserve">), </w:t>
      </w:r>
      <w:r w:rsidR="00C54FBC">
        <w:t>2020/21:75 (A 8</w:t>
      </w:r>
      <w:r w:rsidR="00F04191">
        <w:t>) och 2021/22:75 (A 8</w:t>
      </w:r>
      <w:r>
        <w:t>).</w:t>
      </w:r>
    </w:p>
    <w:p w14:paraId="4D08D3CA" w14:textId="77777777" w:rsidR="00F04191" w:rsidRDefault="00F04191" w:rsidP="00F04191">
      <w:pPr>
        <w:pStyle w:val="Brdtextvnsterjusteradefterrskr"/>
      </w:pPr>
      <w:r>
        <w:t>Skrivelsen är slutbehandlad.</w:t>
      </w:r>
    </w:p>
    <w:p w14:paraId="66B1CE16" w14:textId="77777777" w:rsidR="00F04191" w:rsidRDefault="00F04191" w:rsidP="00F04191">
      <w:pPr>
        <w:pStyle w:val="Brdtextvnsterjusteradefterrskr"/>
      </w:pPr>
    </w:p>
    <w:p w14:paraId="4E3C1CCD" w14:textId="00F2FDA8" w:rsidR="00F04191" w:rsidRDefault="00F04191" w:rsidP="00F04191">
      <w:pPr>
        <w:pStyle w:val="Brdtextmedindrag"/>
        <w:ind w:firstLine="0"/>
      </w:pPr>
      <w:r>
        <w:t xml:space="preserve">Punkt 6 om </w:t>
      </w:r>
      <w:r>
        <w:rPr>
          <w:i/>
        </w:rPr>
        <w:t>ö</w:t>
      </w:r>
      <w:r w:rsidRPr="004C09B4">
        <w:rPr>
          <w:i/>
        </w:rPr>
        <w:t>versyn av Samhalls uppdrag</w:t>
      </w:r>
      <w:r>
        <w:rPr>
          <w:i/>
        </w:rPr>
        <w:t>*</w:t>
      </w:r>
      <w:r>
        <w:t xml:space="preserve">: Riksdagen har tillkännagett vad utskottet anför om att regeringen </w:t>
      </w:r>
      <w:r w:rsidRPr="00FA2F1C">
        <w:t>ska göra en översyn av Samhalls uppdrag så att Samhall återgår till sitt grunduppdrag när det gäller personer med fysiska och intellektuella funktionsnedsättningar.</w:t>
      </w:r>
      <w:r>
        <w:t xml:space="preserve"> Därmed har riksdagen bifallit motionen 2019/20:2742 yrkande 18 och delvis bifallit motionerna 2019/20:819 yrkande 23 och 2019/20:3190 yrkande 11. </w:t>
      </w:r>
      <w:r w:rsidRPr="00B86D6D">
        <w:t>Regeringen har reviderat Samhalls ekonomiska mål och infört uppdrags</w:t>
      </w:r>
      <w:r w:rsidR="0077696F">
        <w:softHyphen/>
      </w:r>
      <w:r w:rsidRPr="00B86D6D">
        <w:t xml:space="preserve">mål avseende engagerade medarbetare respektive sysselsättningsgraden inom bolaget, vilket redovisades i budgetpropositionen för 2021 (prop. 2020/21:1 utg.omr. 14 avsnitt 4.4.3). Vid bolagsstämman i april 2022 beslutades dels målnivåer för dessa uppdragsmål (engagemangsindex och sysselsättningsgrad), dels ett nytt uppdragsmål om arbetsmiljön inklusive målnivå (arbetsmiljöindex). Vidare har Samhalls del av anslaget 1:4 Lönebidrag och Samhall m.m. ökats med 400 miljoner kronor per år fr.o.m. </w:t>
      </w:r>
      <w:r>
        <w:t xml:space="preserve">2021 i syfte att underlätta för personer med funktionsnedsättning som medför nedsatt arbetsförmåga att få jobb samt för att upprätthålla det arbetsmarknadspolitiska uppdraget och en sund kapitalstruktur i bolaget. </w:t>
      </w:r>
      <w:r w:rsidRPr="00BD0864">
        <w:t>Regeringen har även reviderat Samhalls ägaranvisning. I ägaranvisningen anges att bolaget i syfte att möjliggöra en bred tillgång på arbetsuppgifter anpassade för olika medarbetares behov över tid bör öka affärs</w:t>
      </w:r>
      <w:r w:rsidR="0077696F">
        <w:softHyphen/>
      </w:r>
      <w:r w:rsidRPr="00BD0864">
        <w:t>möjligheter</w:t>
      </w:r>
      <w:r>
        <w:t>na</w:t>
      </w:r>
      <w:r w:rsidRPr="00BD0864">
        <w:t xml:space="preserve"> inom ett flertal branscher. Vidare har det förtydligats att en ökad omsättning syftar till att skapa tillräckligt många arbetstillfällen. Regeringen har även tagit bort kravet på fortsatta strukturella förändringar i syfte att minska kostnaderna för produktionen, men med betoning på värdet av god kostnadskontroll. Även styrningen på förädlingsvärdets tillväxt har avskaffats. </w:t>
      </w:r>
      <w:r>
        <w:t xml:space="preserve">Vidare lämnades flera uppdrag till Arbetsförmedlingen i regleringsbrevet för 2021. Uppdrag 7 omfattade att se över definitionen och målnivån för prioriterade grupper, uppdrag 8 avsåg förekomst av funktionsnedsättning som medför nedsatt arbetsförmåga, uppdrag 9 avsåg anvisningar till skyddat arbete hos Samhall och uppdrag 10 avsåg kunskaper i svenska och förekomsten av en funktionsnedsättning som medför nedsatt arbetsförmåga. </w:t>
      </w:r>
      <w:r w:rsidRPr="00BD0864">
        <w:t>Uppdragen har återrapporterats. Under 2021 beslutades ändringar i förordningen (2017:462) om särskilda insatser för personer med funktionsnedsättning som medför nedsatt arbetsförmåga som innebär att regelverket för anvisningarna till skyddat arbete förtydligas. För att anvisas till skyddat arbete ska en persons arbetsförmåga vara så nedsatt till följd av en funktionsnedsättning att personen inte kan få något annat arbete och deras behov inte kunna</w:t>
      </w:r>
      <w:r>
        <w:t>t</w:t>
      </w:r>
      <w:r w:rsidRPr="00BD0864">
        <w:t xml:space="preserve"> tillgodoses genom andra insatser. I regleringsbrevet för 2022 avseende Arbetsförmedlingen angavs att minst hälften av de som rekryteras till skyddat arbete hos Samhall ska komma från de prioriterade grupper som Samhall och Arbetsförmedlingen gemensamt definierat, vilket är en högre andel än tidigare år. Regeringen har konstaterat att det är angeläget att Arbetsförmedlingen arbetar med att åtgärda identifierade brister och att det är positivt att flera åtgärder har initierats. I budgetpropositionen för 2023 (prop. 2022/23:1 utg.omr. 14, avsnitt 4.3.3, s</w:t>
      </w:r>
      <w:r w:rsidR="009D6BF0">
        <w:t xml:space="preserve">. </w:t>
      </w:r>
      <w:r w:rsidRPr="00BD0864">
        <w:t>31</w:t>
      </w:r>
      <w:r>
        <w:t>–</w:t>
      </w:r>
      <w:r w:rsidRPr="00BD0864">
        <w:t>32) g</w:t>
      </w:r>
      <w:r w:rsidR="002A25B1">
        <w:t>jordes</w:t>
      </w:r>
      <w:r w:rsidRPr="00BD0864">
        <w:t xml:space="preserve"> bedömningen att tillkännagivandet </w:t>
      </w:r>
      <w:r w:rsidR="002A25B1">
        <w:t>var</w:t>
      </w:r>
      <w:r w:rsidRPr="00BD0864">
        <w:t xml:space="preserve"> slutbehandlat, </w:t>
      </w:r>
      <w:r w:rsidR="00595C45">
        <w:t>genom de</w:t>
      </w:r>
      <w:r w:rsidRPr="00BD0864">
        <w:t xml:space="preserve"> tidigare vidtagna åtgärder</w:t>
      </w:r>
      <w:r w:rsidR="00960B8A">
        <w:t>na</w:t>
      </w:r>
      <w:r w:rsidRPr="00BD0864">
        <w:t>.</w:t>
      </w:r>
      <w:r>
        <w:t xml:space="preserve"> Punkten är slutbehandlad.</w:t>
      </w:r>
    </w:p>
    <w:p w14:paraId="7329B325" w14:textId="77777777" w:rsidR="00F04191" w:rsidRDefault="00F04191" w:rsidP="00F04191">
      <w:pPr>
        <w:pStyle w:val="Rubrik3utannumrering"/>
      </w:pPr>
      <w:r>
        <w:t>Nyare riksmöten</w:t>
      </w:r>
    </w:p>
    <w:p w14:paraId="4B68A8C5" w14:textId="77777777" w:rsidR="003B4245" w:rsidRPr="00D521A4" w:rsidRDefault="003B4245" w:rsidP="00F04191">
      <w:pPr>
        <w:pStyle w:val="Rubrik4utannumrering"/>
        <w:spacing w:before="0"/>
      </w:pPr>
      <w:r>
        <w:t>Riksmötet 2020/21</w:t>
      </w:r>
    </w:p>
    <w:p w14:paraId="6F965755" w14:textId="4065947B" w:rsidR="005A31C2" w:rsidRPr="007C166C" w:rsidRDefault="00F04191" w:rsidP="00F04191">
      <w:pPr>
        <w:pStyle w:val="Rubrik5utannumrering"/>
        <w:spacing w:before="0"/>
      </w:pPr>
      <w:r>
        <w:t>8</w:t>
      </w:r>
      <w:r w:rsidR="003B4245">
        <w:t>. Rskr. 2020/21:</w:t>
      </w:r>
      <w:r w:rsidRPr="007C166C">
        <w:t xml:space="preserve">215 </w:t>
      </w:r>
    </w:p>
    <w:p w14:paraId="75A14725" w14:textId="39F9A456" w:rsidR="005A31C2" w:rsidRDefault="00A70967" w:rsidP="00552B10">
      <w:pPr>
        <w:pStyle w:val="Brdtextvnsterjusteradefterrskr"/>
      </w:pPr>
      <w:r>
        <w:t xml:space="preserve">Extra ändringsbudget för 2021 </w:t>
      </w:r>
      <w:r w:rsidR="00EE75A6">
        <w:t>–</w:t>
      </w:r>
      <w:r>
        <w:t xml:space="preserve"> Vissa ändrade regler inom sjukförsäkringen</w:t>
      </w:r>
    </w:p>
    <w:p w14:paraId="47335AFD" w14:textId="77777777" w:rsidR="005A31C2" w:rsidRDefault="005A31C2" w:rsidP="00552B10">
      <w:pPr>
        <w:pStyle w:val="Brdtextvnsterjusteradefterrskr"/>
      </w:pPr>
      <w:r>
        <w:t>Prop. 2020/21:78, bet. 2020/21:FiU41</w:t>
      </w:r>
    </w:p>
    <w:p w14:paraId="2CEB4436" w14:textId="77777777" w:rsidR="00F04191" w:rsidRDefault="00F04191" w:rsidP="00F04191">
      <w:pPr>
        <w:pStyle w:val="Brdtextvnsterjusteradefterrskr"/>
      </w:pPr>
      <w:r>
        <w:t>Tidigare redovisad, se skr. 2021/22:75 (A 15).</w:t>
      </w:r>
    </w:p>
    <w:p w14:paraId="18368231" w14:textId="77777777" w:rsidR="005A31C2" w:rsidRDefault="005A31C2" w:rsidP="00552B10">
      <w:pPr>
        <w:pStyle w:val="Brdtextvnsterjusteradefterrskr"/>
      </w:pPr>
      <w:r>
        <w:t>Skrivelsen är inte slutbehandlad.</w:t>
      </w:r>
    </w:p>
    <w:p w14:paraId="3E63D713" w14:textId="77777777" w:rsidR="005A31C2" w:rsidRDefault="005A31C2" w:rsidP="005A31C2">
      <w:pPr>
        <w:pStyle w:val="Brdtextvnsterjusteradefterrskr"/>
        <w:jc w:val="both"/>
      </w:pPr>
    </w:p>
    <w:p w14:paraId="173EC8CD" w14:textId="2EE85471" w:rsidR="00F04191" w:rsidRDefault="00F04191" w:rsidP="00F04191">
      <w:pPr>
        <w:pStyle w:val="Brdtext"/>
      </w:pPr>
      <w:r>
        <w:t xml:space="preserve">Punkt 3 om </w:t>
      </w:r>
      <w:r w:rsidRPr="00B05116">
        <w:rPr>
          <w:i/>
          <w:iCs/>
        </w:rPr>
        <w:t>rätt till arbetslöshetsersättning i samband med verksamhet i begränsad omfattning</w:t>
      </w:r>
      <w:r>
        <w:t xml:space="preserve">*: Riksdagen har tillkännagett det som utskottet anför om att regeringen skyndsamt bör se över reglerna om enskilda näringsidkares rätt till arbetslöshetsersättning i samband med verksamhet i begränsad omfattning (bet. 2020/21:FiU41 s. 14). </w:t>
      </w:r>
      <w:r w:rsidRPr="0044614E">
        <w:t>Betänkandet Ett nytt regelverk för arbetslöshetsförsäkringen (SOU 2020:37) har remiss</w:t>
      </w:r>
      <w:r w:rsidR="00852F58">
        <w:softHyphen/>
      </w:r>
      <w:r w:rsidRPr="0044614E">
        <w:t xml:space="preserve">behandlats </w:t>
      </w:r>
      <w:r w:rsidR="00595C45" w:rsidRPr="00595C45">
        <w:t>under sommaren och hösten 2020. Ytterligare bered</w:t>
      </w:r>
      <w:r w:rsidR="00346AE8">
        <w:softHyphen/>
      </w:r>
      <w:r w:rsidR="00595C45" w:rsidRPr="00595C45">
        <w:t>nings</w:t>
      </w:r>
      <w:r w:rsidR="00346AE8">
        <w:softHyphen/>
      </w:r>
      <w:r w:rsidR="00595C45" w:rsidRPr="00595C45">
        <w:t>under</w:t>
      </w:r>
      <w:r w:rsidR="00346AE8">
        <w:softHyphen/>
      </w:r>
      <w:r w:rsidR="00595C45" w:rsidRPr="00595C45">
        <w:t>lag har inhämtas genom promemorian Arbetslöshetsförsäk</w:t>
      </w:r>
      <w:r w:rsidR="00346AE8">
        <w:softHyphen/>
      </w:r>
      <w:r w:rsidR="00595C45" w:rsidRPr="00595C45">
        <w:t>ringen och förvaltningslagen (Ds 2021:24). I promemorian lämnas förslag till ändringar i betänkandets förslag till lag om arbetslöshetsförsäkring. Promemorian remitterades den 30 juli 2021. Remisstiden löpte ut den 15</w:t>
      </w:r>
      <w:r w:rsidR="005C7162">
        <w:t> </w:t>
      </w:r>
      <w:r w:rsidR="00595C45" w:rsidRPr="00595C45">
        <w:t>oktober 2021. Ärendet bereds inom Regeringskansliet</w:t>
      </w:r>
      <w:r w:rsidRPr="0044614E">
        <w:t>.</w:t>
      </w:r>
      <w:r>
        <w:t xml:space="preserve"> Punkten är inte slutbehandlad.</w:t>
      </w:r>
    </w:p>
    <w:p w14:paraId="6F55C41D" w14:textId="13FE1CA3" w:rsidR="005A31C2" w:rsidRPr="00092616" w:rsidRDefault="00F04191" w:rsidP="005A31C2">
      <w:pPr>
        <w:pStyle w:val="Rubrik5utannumrering"/>
      </w:pPr>
      <w:r>
        <w:t>9</w:t>
      </w:r>
      <w:r w:rsidR="005A31C2" w:rsidRPr="00092616">
        <w:t>. Rskr. 2020/21:242</w:t>
      </w:r>
    </w:p>
    <w:p w14:paraId="5F2DDB48" w14:textId="77777777" w:rsidR="00290AF9" w:rsidRDefault="00290AF9" w:rsidP="00290AF9">
      <w:pPr>
        <w:pStyle w:val="Brdtextvnsterjusteradefterrskr"/>
      </w:pPr>
      <w:r>
        <w:t xml:space="preserve">Redovisning av åtgärder i enlighet med målsättningarna i det nationella brottsförebyggande programmet Tillsammans mot brott </w:t>
      </w:r>
    </w:p>
    <w:p w14:paraId="77890EC2" w14:textId="3065C7B1" w:rsidR="005A31C2" w:rsidRDefault="005A31C2" w:rsidP="005A31C2">
      <w:pPr>
        <w:pStyle w:val="Brdtextvnsterjusteradefterrskr"/>
      </w:pPr>
      <w:r>
        <w:t>Skr</w:t>
      </w:r>
      <w:r w:rsidR="00105C42">
        <w:t>.</w:t>
      </w:r>
      <w:r>
        <w:t xml:space="preserve"> 2020/21:63, bet. 2020/21:JuU17</w:t>
      </w:r>
    </w:p>
    <w:p w14:paraId="10AA3277" w14:textId="77777777" w:rsidR="00F04191" w:rsidRDefault="00F04191" w:rsidP="00F04191">
      <w:pPr>
        <w:pStyle w:val="Brdtextvnsterjusteradefterrskr"/>
      </w:pPr>
      <w:r>
        <w:t>Tidigare redovisad, se skr. 2021/22:75 (A 16).</w:t>
      </w:r>
    </w:p>
    <w:p w14:paraId="6C5EB627" w14:textId="77777777" w:rsidR="00F04191" w:rsidRDefault="00F04191" w:rsidP="00F04191">
      <w:pPr>
        <w:pStyle w:val="Brdtextvnsterjusteradefterrskr"/>
      </w:pPr>
      <w:r>
        <w:t>Skrivelsen är inte slutbehandlad.</w:t>
      </w:r>
    </w:p>
    <w:p w14:paraId="087ED57B" w14:textId="77777777" w:rsidR="00F04191" w:rsidRDefault="00F04191" w:rsidP="00F04191">
      <w:pPr>
        <w:pStyle w:val="Brdtextvnsterjusteradefterrskr"/>
      </w:pPr>
    </w:p>
    <w:p w14:paraId="04D084F6" w14:textId="72C718CA" w:rsidR="00F04191" w:rsidRDefault="00F04191" w:rsidP="00F04191">
      <w:pPr>
        <w:pStyle w:val="Brdtextvnsterjusteradefterrskr"/>
        <w:jc w:val="both"/>
      </w:pPr>
      <w:r>
        <w:t xml:space="preserve">Punkt 10 om </w:t>
      </w:r>
      <w:r w:rsidRPr="001A7EB7">
        <w:rPr>
          <w:i/>
          <w:iCs/>
        </w:rPr>
        <w:t>hjälplinjen vid oönskad sexualitet (Preventell)</w:t>
      </w:r>
      <w:r>
        <w:rPr>
          <w:i/>
          <w:iCs/>
        </w:rPr>
        <w:t>*</w:t>
      </w:r>
      <w:r>
        <w:t xml:space="preserve">: </w:t>
      </w:r>
      <w:bookmarkStart w:id="424" w:name="_Hlk123116975"/>
      <w:r>
        <w:t xml:space="preserve">Riksdagen har tillkännagett för regeringen det som utskottet anför om hjälplinjen vid oönskad sexualitet (Preventell) (bet. 2020/21:JuU17 s. 17). </w:t>
      </w:r>
      <w:bookmarkEnd w:id="424"/>
      <w:r>
        <w:t>Regeringen har i budgetpropositionen för 2022 (prop. 2021/22:1 utg.omr. 13, avsnitt 5.5, s. 85 och utg.omr. 16</w:t>
      </w:r>
      <w:r w:rsidR="000560EF">
        <w:t>,</w:t>
      </w:r>
      <w:r>
        <w:t xml:space="preserve"> avsnitt 6.6.64, s. 245–246) </w:t>
      </w:r>
      <w:r w:rsidRPr="00290AF9">
        <w:t>gett långsiktiga finansiella förutsättningar för ökad kunskap inom området och för verksamheten med Preventell</w:t>
      </w:r>
      <w:r>
        <w:t xml:space="preserve">. </w:t>
      </w:r>
      <w:r w:rsidRPr="00940CCE">
        <w:t>I regleringbrevet för 2022 och 2023 har 5</w:t>
      </w:r>
      <w:r w:rsidR="005C7162">
        <w:t> </w:t>
      </w:r>
      <w:r w:rsidRPr="00940CCE">
        <w:t xml:space="preserve">miljoner kronor fördelats från anslag 2:64 Särskilda utgifter inom universitet och högskolor till Karolinska Institutet. </w:t>
      </w:r>
      <w:r>
        <w:t xml:space="preserve">Ärendet bereds inom Regeringskansliet. Punkten är inte slutbehandlad. </w:t>
      </w:r>
    </w:p>
    <w:p w14:paraId="2ED10C59" w14:textId="169D468D" w:rsidR="005A31C2" w:rsidRPr="009E2838" w:rsidRDefault="00F04191" w:rsidP="005A31C2">
      <w:pPr>
        <w:pStyle w:val="Rubrik5utannumrering"/>
      </w:pPr>
      <w:r>
        <w:t>10</w:t>
      </w:r>
      <w:r w:rsidRPr="00092616">
        <w:t>.</w:t>
      </w:r>
      <w:r w:rsidR="005A31C2" w:rsidRPr="00092616">
        <w:t xml:space="preserve"> Rskr. 2020/21:</w:t>
      </w:r>
      <w:r w:rsidRPr="00092616">
        <w:t>346</w:t>
      </w:r>
    </w:p>
    <w:p w14:paraId="24D37FA9" w14:textId="3E519A59" w:rsidR="005A31C2" w:rsidRDefault="003F778C" w:rsidP="005A31C2">
      <w:pPr>
        <w:pStyle w:val="Brdtextvnsterjusteradefterrskr"/>
      </w:pPr>
      <w:r>
        <w:t>Våldsbrott och brottsoffer</w:t>
      </w:r>
    </w:p>
    <w:p w14:paraId="60D53B41" w14:textId="3F87ADAC" w:rsidR="005A31C2" w:rsidRDefault="00FA78C6" w:rsidP="005A31C2">
      <w:pPr>
        <w:pStyle w:val="Brdtextvnsterjusteradefterrskr"/>
      </w:pPr>
      <w:r>
        <w:t>Motioner från allmänna motionstiden</w:t>
      </w:r>
      <w:r w:rsidR="003A5B73">
        <w:t xml:space="preserve">, </w:t>
      </w:r>
      <w:r>
        <w:t>b</w:t>
      </w:r>
      <w:r w:rsidR="005A31C2">
        <w:t xml:space="preserve">et. 2020/21:JuU27 </w:t>
      </w:r>
    </w:p>
    <w:p w14:paraId="64091306" w14:textId="77777777" w:rsidR="00F04191" w:rsidRDefault="00F04191" w:rsidP="00F04191">
      <w:pPr>
        <w:pStyle w:val="Brdtextvnsterjusteradefterrskr"/>
      </w:pPr>
      <w:r>
        <w:t>Tidigare redovisad, se skr. 2021/22:75 (A 18).</w:t>
      </w:r>
    </w:p>
    <w:p w14:paraId="4B2BC3B7" w14:textId="5478AA8E" w:rsidR="00F04191" w:rsidRDefault="00F04191" w:rsidP="00F04191">
      <w:pPr>
        <w:pStyle w:val="Brdtextvnsterjusteradefterrskr"/>
      </w:pPr>
      <w:r>
        <w:t>Skrivelsen är slutbehandlad.</w:t>
      </w:r>
    </w:p>
    <w:p w14:paraId="69002AF4" w14:textId="77777777" w:rsidR="00F04191" w:rsidRDefault="00F04191" w:rsidP="00F04191">
      <w:pPr>
        <w:pStyle w:val="Brdtextvnsterjusteradefterrskr"/>
      </w:pPr>
    </w:p>
    <w:p w14:paraId="467CCCEC" w14:textId="08130590" w:rsidR="00F04191" w:rsidRDefault="00F04191" w:rsidP="00F04191">
      <w:pPr>
        <w:pStyle w:val="Brdtextvnsterjusteradefterrskr"/>
        <w:jc w:val="both"/>
      </w:pPr>
      <w:r w:rsidRPr="004A431B">
        <w:t xml:space="preserve">Punkt </w:t>
      </w:r>
      <w:r w:rsidRPr="00B05116">
        <w:t>2</w:t>
      </w:r>
      <w:r w:rsidRPr="004A431B">
        <w:t xml:space="preserve"> om </w:t>
      </w:r>
      <w:r w:rsidRPr="00B05116">
        <w:rPr>
          <w:i/>
          <w:iCs/>
        </w:rPr>
        <w:t>kunskap om våld i nära relationer</w:t>
      </w:r>
      <w:r>
        <w:rPr>
          <w:i/>
          <w:iCs/>
        </w:rPr>
        <w:t>*</w:t>
      </w:r>
      <w:r>
        <w:t xml:space="preserve">: Riksdagen har tillkännagett för regeringen att regeringen bör säkerställa att de som ofta kommer i kontakt med offer för våld i nära relationer har relevanta kunskaper inom området </w:t>
      </w:r>
      <w:r w:rsidR="0057706A" w:rsidRPr="0057706A">
        <w:t>(bet. 2020/21:JuU27 s. 13 f.). Regeringen har tidigare vidtagit åtgärder inom området, t. ex genom att fördela medel till kommuner och regioner som kan användas för kompetensutveckling. Regeringen har även gett ett uppdrag till Jämställdhetsmyndigheten att samla och sprida kunskap i form av ett praktiskt inriktat metodstöd till arbetsgivare om våld i nära relationer och hedersrelaterat våld och förtryck och dess konsekvenser i arbetslivet. Vidare finns frågan med i regeringens åtgärdspaket för att intensifiera arbetet mot mäns våld mot kvinnor som presenterades och publicerades på regeringens hemsida den 16 juni 2021. Punkt 38 i åtgärdspaketet handlar om förbättrad kompetens hos yrkes</w:t>
      </w:r>
      <w:r w:rsidR="00697163">
        <w:softHyphen/>
      </w:r>
      <w:r w:rsidR="0057706A" w:rsidRPr="0057706A">
        <w:t>verksamma som möter våldsutsatta. För att säkerställa att de som ofta kommer i kontakt med offer för mäns våld mot kvinnor och våld i nära relationer har relevanta kunskaper har flera uppdrag beslutats. Det handlar exempelvis om ett myndighetsgemensamt uppdrag för att utveckla arbetet för ökad upptäckt av våld (beslutat den 7 juli 2022, A2022/00842) och Socialstyrelsens uppdrag att stödja genomförandet inom vård och omsorg av den nationella strategin för att förbygga och bekämpa mäns våld mot kvinnor (beslutat den 2 juni 2022, A2022/01028). Vidare har Polismyndig</w:t>
      </w:r>
      <w:r w:rsidR="00697163">
        <w:softHyphen/>
      </w:r>
      <w:r w:rsidR="0057706A" w:rsidRPr="0057706A">
        <w:t>heten i uppdrag att stärka kompetensen hos polisanställda för att bemöta personer med psykisk ohälsa i ärenden om brott i nära relation, vilket beslutades den 7 juli 2022 (Ju2022/02417). Ett permanent nationellt centrum mot hedersrelaterat våld och förtryck har inrättats, se förord</w:t>
      </w:r>
      <w:r w:rsidR="00697163">
        <w:softHyphen/>
      </w:r>
      <w:r w:rsidR="0057706A" w:rsidRPr="0057706A">
        <w:t>ningen (2022:1345) om nationellt centrum mot hedersrelaterat våld och förtryck. Länsstyrelsernas regionala uppdrag inom mäns våld mot kvinnor har permanentats från 2021</w:t>
      </w:r>
      <w:r w:rsidR="00380ACE">
        <w:t xml:space="preserve">. </w:t>
      </w:r>
      <w:r w:rsidRPr="00102FBF">
        <w:t>I budgetpropositionen för 2023 (prop. 2022/23:1 utg.omr. 4</w:t>
      </w:r>
      <w:r>
        <w:t>,</w:t>
      </w:r>
      <w:r w:rsidRPr="00102FBF">
        <w:t xml:space="preserve"> avsnitt 3.7</w:t>
      </w:r>
      <w:r>
        <w:t>, s. 50–51</w:t>
      </w:r>
      <w:r w:rsidRPr="00102FBF">
        <w:t>) bedöm</w:t>
      </w:r>
      <w:r>
        <w:t>de regeringen</w:t>
      </w:r>
      <w:r w:rsidRPr="00102FBF">
        <w:t xml:space="preserve"> att till</w:t>
      </w:r>
      <w:r w:rsidR="00697163">
        <w:softHyphen/>
      </w:r>
      <w:r w:rsidRPr="00102FBF">
        <w:t>känna</w:t>
      </w:r>
      <w:r w:rsidR="00697163">
        <w:softHyphen/>
      </w:r>
      <w:r w:rsidRPr="00102FBF">
        <w:t xml:space="preserve">givandet </w:t>
      </w:r>
      <w:r w:rsidR="000A0731">
        <w:t>därmed var</w:t>
      </w:r>
      <w:r w:rsidRPr="00102FBF">
        <w:t xml:space="preserve"> slutbehandlat.</w:t>
      </w:r>
      <w:r>
        <w:t xml:space="preserve"> Punkten är slutbehandlad.</w:t>
      </w:r>
    </w:p>
    <w:p w14:paraId="3CCE645C" w14:textId="06AC0FD4" w:rsidR="00F04191" w:rsidRPr="0028786D" w:rsidRDefault="00F04191" w:rsidP="00F04191">
      <w:pPr>
        <w:pStyle w:val="Brdtextmedindrag"/>
      </w:pPr>
      <w:r>
        <w:t xml:space="preserve">Punkt 5 om </w:t>
      </w:r>
      <w:r w:rsidRPr="00B05116">
        <w:rPr>
          <w:i/>
          <w:iCs/>
        </w:rPr>
        <w:t>kartläggning av dödligt våld i nära relationer</w:t>
      </w:r>
      <w:r>
        <w:t>*: Riksdagen har tillkännagett för regeringen att det bör tillsättas en kartläggning av dödligt våld i nära relationer</w:t>
      </w:r>
      <w:r w:rsidR="0057706A">
        <w:t xml:space="preserve"> </w:t>
      </w:r>
      <w:r w:rsidR="0057706A" w:rsidRPr="0057706A">
        <w:t>(bet. 2020/21:JuU27 s. 13 f.)</w:t>
      </w:r>
      <w:r>
        <w:t xml:space="preserve">. </w:t>
      </w:r>
      <w:r w:rsidRPr="0045509B">
        <w:t>Utredningar enligt lagen (2007:606) om utredningar för att förebygga vissa skador och dödsfall bedrivs av Socialstyrelsen, vilket följer av förordningen (2007:748) om utredningar för att förebygga vissa skador och dödsfall. Dessa utredningar är sektorsövergripande och rör inte endast social</w:t>
      </w:r>
      <w:r w:rsidR="00697163">
        <w:softHyphen/>
      </w:r>
      <w:r w:rsidRPr="0045509B">
        <w:t>tjänsten utan samtliga berörda myndigheters arbete. I februari 2022 redo</w:t>
      </w:r>
      <w:r w:rsidR="00697163">
        <w:softHyphen/>
      </w:r>
      <w:r w:rsidRPr="0045509B">
        <w:t>visade Socialstyrelsen resultatet av sådana utredningar som genomförts 2018–2021, inbegripet den typ av uppgifter som riksdagen efterlyser. I budgetpropositionen för 2023 (prop. 2022/23:1 utg.omr. 9</w:t>
      </w:r>
      <w:r>
        <w:t>,</w:t>
      </w:r>
      <w:r w:rsidRPr="0045509B">
        <w:t xml:space="preserve"> avsnitt 6.3</w:t>
      </w:r>
      <w:r>
        <w:t>, s. 148</w:t>
      </w:r>
      <w:r w:rsidRPr="0045509B">
        <w:t xml:space="preserve">) </w:t>
      </w:r>
      <w:r>
        <w:t>bedömde regeringen</w:t>
      </w:r>
      <w:r w:rsidRPr="0045509B">
        <w:t xml:space="preserve"> att tillkännagivandet </w:t>
      </w:r>
      <w:r w:rsidR="00684BB4">
        <w:t>därmed var</w:t>
      </w:r>
      <w:r w:rsidRPr="0045509B">
        <w:t xml:space="preserve"> slutbehandlat. </w:t>
      </w:r>
      <w:r w:rsidRPr="00F15771">
        <w:t>Punkten</w:t>
      </w:r>
      <w:r>
        <w:t xml:space="preserve"> är slutbehandlad.</w:t>
      </w:r>
    </w:p>
    <w:p w14:paraId="559EC30F" w14:textId="2AA83E94" w:rsidR="005A31C2" w:rsidRDefault="00F04191" w:rsidP="005A31C2">
      <w:pPr>
        <w:pStyle w:val="Rubrik5utannumrering"/>
      </w:pPr>
      <w:r>
        <w:t>11</w:t>
      </w:r>
      <w:r w:rsidR="005A31C2" w:rsidRPr="007C166C">
        <w:t>. Rskr. 2020/21:</w:t>
      </w:r>
      <w:r>
        <w:t>367</w:t>
      </w:r>
    </w:p>
    <w:p w14:paraId="00D2AB67" w14:textId="1AAC06CA" w:rsidR="00744BB3" w:rsidRDefault="00744BB3" w:rsidP="00744BB3">
      <w:pPr>
        <w:pStyle w:val="Brdtextvnsterjusteradefterrskr"/>
      </w:pPr>
      <w:r>
        <w:t xml:space="preserve">Riksrevisionens rapport om statens insatser mot exploatering av arbetskraft </w:t>
      </w:r>
    </w:p>
    <w:p w14:paraId="1B8BC5AD" w14:textId="137585D1" w:rsidR="005A31C2" w:rsidRDefault="005A31C2" w:rsidP="005A31C2">
      <w:pPr>
        <w:pStyle w:val="Brdtextvnsterjusteradefterrskr"/>
      </w:pPr>
      <w:r>
        <w:t>Skr</w:t>
      </w:r>
      <w:r w:rsidR="00C90191">
        <w:t>.</w:t>
      </w:r>
      <w:r>
        <w:t xml:space="preserve"> 2020/21:169, </w:t>
      </w:r>
      <w:r w:rsidR="00C90191">
        <w:t>b</w:t>
      </w:r>
      <w:r>
        <w:t>et. 2020/21:AU12</w:t>
      </w:r>
    </w:p>
    <w:p w14:paraId="1903215E" w14:textId="77777777" w:rsidR="00F04191" w:rsidRDefault="00F04191" w:rsidP="00F04191">
      <w:pPr>
        <w:pStyle w:val="Brdtextvnsterjusteradefterrskr"/>
      </w:pPr>
      <w:r>
        <w:t xml:space="preserve">Tidigare redovisad, se skr. 2021/22:75 (A 22). </w:t>
      </w:r>
    </w:p>
    <w:p w14:paraId="2823D324" w14:textId="77777777" w:rsidR="00F04191" w:rsidRDefault="00F04191" w:rsidP="00F04191">
      <w:pPr>
        <w:pStyle w:val="Brdtextvnsterjusteradefterrskr"/>
      </w:pPr>
      <w:r>
        <w:t>Skrivelsen är inte slutbehandlad.</w:t>
      </w:r>
    </w:p>
    <w:p w14:paraId="0167C434" w14:textId="77777777" w:rsidR="00F04191" w:rsidRDefault="00F04191" w:rsidP="00F04191">
      <w:pPr>
        <w:pStyle w:val="Brdtextvnsterjusteradefterrskr"/>
      </w:pPr>
    </w:p>
    <w:p w14:paraId="04DEB43E" w14:textId="1A8BAC6B" w:rsidR="00F04191" w:rsidRDefault="00F04191" w:rsidP="00F04191">
      <w:pPr>
        <w:pStyle w:val="Brdtextvnsterjusteradefterrskr"/>
        <w:jc w:val="both"/>
      </w:pPr>
      <w:r>
        <w:t xml:space="preserve">Punkt 2 om </w:t>
      </w:r>
      <w:r w:rsidRPr="00935278">
        <w:rPr>
          <w:i/>
          <w:iCs/>
        </w:rPr>
        <w:t>ändrade sekretessregler för att motverka exploatering av arbetskraft</w:t>
      </w:r>
      <w:r>
        <w:t xml:space="preserve">*: Riksdagen har tillkännagett för regeringen att regeringen senast den 1 april 2022 bör återkomma med förslag på hur sekretessreglerna kan ändras för att motverka exploatering av arbetskraft och förbättra möjligheten till myndighetssamverkan i dessa frågor. </w:t>
      </w:r>
      <w:r w:rsidR="0057706A" w:rsidRPr="0057706A">
        <w:t>Den 20</w:t>
      </w:r>
      <w:r w:rsidR="0057706A">
        <w:t> </w:t>
      </w:r>
      <w:r w:rsidR="0057706A" w:rsidRPr="0057706A">
        <w:t>juni 2021 beslutade Finansdepartementet att tillsätta en utredning för att utvärdera möjligheterna till informationsutbyte mellan myndigheter, kommuner och arbetslöshetskassor (Fi2021:B). Den 31</w:t>
      </w:r>
      <w:r w:rsidR="0057706A">
        <w:t> </w:t>
      </w:r>
      <w:r w:rsidR="0057706A" w:rsidRPr="0057706A">
        <w:t xml:space="preserve">januari 2022 överlämnade utredningen delrapporten Informationsutbyte för att säkerställa beslutsunderlag vid utbetalningar från välfärdssystemen och för samverkan vid kontroll av arbetsplatser – Kartläggning av behov för myndigheter, kommuner och arbetslöshetskassor (Fi2021/02991). </w:t>
      </w:r>
      <w:r w:rsidRPr="0045509B">
        <w:t>Uppdraget slutredovisades i juni 2022 genom departementspromemorian Utökat informationsutbyte (Ds 2022:13). Promemorian remitterades den 24 augusti 2022. Remisstiden löpte ut den 24</w:t>
      </w:r>
      <w:r w:rsidR="005C7162">
        <w:t> </w:t>
      </w:r>
      <w:r w:rsidRPr="0045509B">
        <w:t xml:space="preserve">november 2022. </w:t>
      </w:r>
      <w:r>
        <w:t xml:space="preserve">Ärendet bereds inom Regeringskansliet. Punkten är inte slutbehandlad. </w:t>
      </w:r>
    </w:p>
    <w:p w14:paraId="391937CA" w14:textId="77777777" w:rsidR="005A31C2" w:rsidRDefault="005A31C2" w:rsidP="005A31C2">
      <w:pPr>
        <w:pStyle w:val="Rubrik4utannumrering"/>
      </w:pPr>
      <w:r>
        <w:t>Riksmötet 2021/22</w:t>
      </w:r>
    </w:p>
    <w:p w14:paraId="177E0CE3" w14:textId="1E9B526F" w:rsidR="005A31C2" w:rsidRPr="00092616" w:rsidRDefault="00F04191" w:rsidP="00F04191">
      <w:pPr>
        <w:pStyle w:val="Rubrik5utannumrering"/>
        <w:spacing w:before="0"/>
      </w:pPr>
      <w:r>
        <w:t>12</w:t>
      </w:r>
      <w:r w:rsidR="005A31C2" w:rsidRPr="00092616">
        <w:t>. Rskr. 2021/22:</w:t>
      </w:r>
      <w:r w:rsidRPr="00092616">
        <w:t xml:space="preserve">10 </w:t>
      </w:r>
    </w:p>
    <w:p w14:paraId="59C12566" w14:textId="77777777" w:rsidR="005A31C2" w:rsidRDefault="005A31C2" w:rsidP="005A31C2">
      <w:pPr>
        <w:pStyle w:val="Brdtextvnsterjusteradefterrskr"/>
      </w:pPr>
      <w:r>
        <w:t>Samhall</w:t>
      </w:r>
    </w:p>
    <w:p w14:paraId="61C49817" w14:textId="70326613" w:rsidR="005A31C2" w:rsidRDefault="005A31C2" w:rsidP="005A31C2">
      <w:pPr>
        <w:pStyle w:val="Brdtextvnsterjusteradefterrskr"/>
      </w:pPr>
      <w:r>
        <w:t xml:space="preserve">Utskottsinitiativ, </w:t>
      </w:r>
      <w:r w:rsidR="0056524C">
        <w:t>b</w:t>
      </w:r>
      <w:r>
        <w:t>et. 2021/22:AU4</w:t>
      </w:r>
    </w:p>
    <w:p w14:paraId="0AE7F9E5" w14:textId="77777777" w:rsidR="00F04191" w:rsidRDefault="00F04191" w:rsidP="00F04191">
      <w:pPr>
        <w:pStyle w:val="Brdtextvnsterjusteradefterrskr"/>
      </w:pPr>
      <w:r>
        <w:t>Tidigare redovisad, se skr. 2021/22:75 (A 26).</w:t>
      </w:r>
    </w:p>
    <w:p w14:paraId="006A8609" w14:textId="77777777" w:rsidR="00F04191" w:rsidRDefault="00F04191" w:rsidP="00F04191">
      <w:pPr>
        <w:pStyle w:val="Brdtextvnsterjusteradefterrskr"/>
      </w:pPr>
      <w:r>
        <w:t>Skrivelsen är slutbehandlad.</w:t>
      </w:r>
    </w:p>
    <w:p w14:paraId="11A4B175" w14:textId="77777777" w:rsidR="00F04191" w:rsidRDefault="00F04191" w:rsidP="00F04191">
      <w:pPr>
        <w:pStyle w:val="Brdtextvnsterjusteradefterrskr"/>
      </w:pPr>
    </w:p>
    <w:p w14:paraId="76389318" w14:textId="62907FCF" w:rsidR="00F04191" w:rsidRDefault="00F04191" w:rsidP="00F04191">
      <w:pPr>
        <w:pStyle w:val="Brdtextvnsterjusteradefterrskr"/>
        <w:jc w:val="both"/>
      </w:pPr>
      <w:r>
        <w:t xml:space="preserve">Om </w:t>
      </w:r>
      <w:r w:rsidRPr="00697058">
        <w:rPr>
          <w:i/>
          <w:iCs/>
        </w:rPr>
        <w:t>Samhall</w:t>
      </w:r>
      <w:r>
        <w:t>*: Riksdagen har tillkännagett för regeringen att regeringen bör tillsätta en extern utredning om Samhall och återkomma till riksdagen med en redovisning av resultatet</w:t>
      </w:r>
      <w:r w:rsidR="0057706A">
        <w:t xml:space="preserve"> </w:t>
      </w:r>
      <w:r w:rsidR="0057706A" w:rsidRPr="0057706A">
        <w:t>(bet. 2021/22:AU4 s. 5 f.)</w:t>
      </w:r>
      <w:r>
        <w:t xml:space="preserve">. </w:t>
      </w:r>
      <w:r w:rsidRPr="00790040">
        <w:t xml:space="preserve">Enligt </w:t>
      </w:r>
      <w:r>
        <w:t>arbetsmarknads</w:t>
      </w:r>
      <w:r w:rsidRPr="00790040">
        <w:t>utskottet bör utredningen bl.a. se över om Samhalls verksamhet är ändamålsenlig för uppdraget och målgruppen enligt bolagsordningen och ägaranvisningen och om samverkan med Arbets</w:t>
      </w:r>
      <w:r w:rsidR="00697163">
        <w:softHyphen/>
      </w:r>
      <w:r w:rsidRPr="00790040">
        <w:t>förmedlingen är ändamålsenlig samt om Samhall lever upp till de lagstadgade kraven på ett systematiskt arbetsmiljöarbete. Den 29</w:t>
      </w:r>
      <w:r>
        <w:t> </w:t>
      </w:r>
      <w:r w:rsidRPr="00790040">
        <w:t xml:space="preserve">april 2022 fattade Riksrevisionen ett beslut om att genomföra en granskning av Samhall och om Samhall uppfyller sitt samhällsuppdrag. </w:t>
      </w:r>
      <w:r>
        <w:t>Riksrevisionens granskning</w:t>
      </w:r>
      <w:r w:rsidRPr="00790040">
        <w:t xml:space="preserve"> ska vara klar i juni 2023. I budgetpropositionen för 2023 (prop. 2022/23:1 utg.omr. 14, avsnitt 4.3.3, s. 32</w:t>
      </w:r>
      <w:r w:rsidR="0057706A">
        <w:t>–</w:t>
      </w:r>
      <w:r w:rsidRPr="00790040">
        <w:t>3</w:t>
      </w:r>
      <w:r w:rsidR="0057706A">
        <w:t>3</w:t>
      </w:r>
      <w:r w:rsidRPr="00790040">
        <w:t xml:space="preserve">) </w:t>
      </w:r>
      <w:r>
        <w:t>bedömde</w:t>
      </w:r>
      <w:r w:rsidRPr="00790040">
        <w:t xml:space="preserve"> regeringen att tillkännagivandet </w:t>
      </w:r>
      <w:r w:rsidR="003915CB">
        <w:t>därmed var</w:t>
      </w:r>
      <w:r w:rsidRPr="00790040" w:rsidDel="003915CB">
        <w:t xml:space="preserve"> </w:t>
      </w:r>
      <w:r w:rsidRPr="00790040">
        <w:t xml:space="preserve">slutbehandlat. </w:t>
      </w:r>
      <w:r>
        <w:t>Punkten är slutbehandlad.</w:t>
      </w:r>
    </w:p>
    <w:p w14:paraId="736FF0E5" w14:textId="77777777" w:rsidR="00F04191" w:rsidRDefault="00F04191" w:rsidP="00F04191">
      <w:pPr>
        <w:pStyle w:val="Rubrik5utannumrering"/>
      </w:pPr>
      <w:r>
        <w:t>13. Rskr. 2021/22:247</w:t>
      </w:r>
    </w:p>
    <w:p w14:paraId="28797C73" w14:textId="77777777" w:rsidR="00F04191" w:rsidRPr="00330B4E" w:rsidRDefault="00F04191" w:rsidP="00F04191">
      <w:pPr>
        <w:pStyle w:val="Brdtextvnsterjusteradefterrskr"/>
      </w:pPr>
      <w:r w:rsidRPr="00330B4E">
        <w:t>Kriminalvårdsfrågor</w:t>
      </w:r>
    </w:p>
    <w:p w14:paraId="57A819F9" w14:textId="77777777" w:rsidR="00F04191" w:rsidRPr="00330B4E" w:rsidRDefault="00F04191" w:rsidP="00F04191">
      <w:pPr>
        <w:pStyle w:val="Brdtextvnsterjusteradefterrskr"/>
      </w:pPr>
      <w:r w:rsidRPr="00330B4E">
        <w:t>Motioner från allmänna motionstiden, bet. 2021/22:JuU25</w:t>
      </w:r>
    </w:p>
    <w:p w14:paraId="66F94942" w14:textId="77777777" w:rsidR="00F04191" w:rsidRPr="00330B4E" w:rsidRDefault="00F04191" w:rsidP="00F04191">
      <w:pPr>
        <w:pStyle w:val="Brdtextvnsterjusteradefterrskr"/>
      </w:pPr>
      <w:r w:rsidRPr="00330B4E">
        <w:t>Skrivelsen är inte slutbehandlad.</w:t>
      </w:r>
    </w:p>
    <w:p w14:paraId="047C6716" w14:textId="77777777" w:rsidR="00F04191" w:rsidRPr="00330B4E" w:rsidRDefault="00F04191" w:rsidP="00F04191">
      <w:pPr>
        <w:pStyle w:val="Brdtextvnsterjusteradefterrskr"/>
      </w:pPr>
    </w:p>
    <w:p w14:paraId="338B5F01" w14:textId="594F6462" w:rsidR="00F04191" w:rsidRPr="00330B4E" w:rsidRDefault="008D7E2D" w:rsidP="002A31F3">
      <w:pPr>
        <w:pStyle w:val="Brdtext"/>
      </w:pPr>
      <w:r>
        <w:t>P</w:t>
      </w:r>
      <w:r w:rsidR="00F04191" w:rsidRPr="00330B4E">
        <w:t xml:space="preserve">unkt 7 om </w:t>
      </w:r>
      <w:r w:rsidR="00F04191" w:rsidRPr="00330B4E">
        <w:rPr>
          <w:i/>
          <w:iCs/>
        </w:rPr>
        <w:t>hjälplinjen vid oönskad sexualitet</w:t>
      </w:r>
      <w:r w:rsidR="00F04191" w:rsidRPr="00330B4E">
        <w:t xml:space="preserve">*: </w:t>
      </w:r>
      <w:r w:rsidR="00F04191" w:rsidRPr="006B618E">
        <w:t>Riksdagen har tillkännagett för regeringen det som utskottet anför om hjälplinjen vid oönskad sexualitet (Preventell) (bet. 202</w:t>
      </w:r>
      <w:r w:rsidR="00F04191">
        <w:t>1</w:t>
      </w:r>
      <w:r w:rsidR="00F04191" w:rsidRPr="006B618E">
        <w:t>/2</w:t>
      </w:r>
      <w:r w:rsidR="00F04191">
        <w:t>2</w:t>
      </w:r>
      <w:r w:rsidR="00F04191" w:rsidRPr="006B618E">
        <w:t>:JuU</w:t>
      </w:r>
      <w:r w:rsidR="00F04191">
        <w:t>25</w:t>
      </w:r>
      <w:r w:rsidR="00F04191" w:rsidRPr="006B618E">
        <w:t xml:space="preserve"> s. </w:t>
      </w:r>
      <w:r w:rsidR="00F04191">
        <w:t>25</w:t>
      </w:r>
      <w:r w:rsidR="00F04191" w:rsidRPr="006B618E">
        <w:t xml:space="preserve">). </w:t>
      </w:r>
      <w:r w:rsidR="0027757C" w:rsidRPr="0027757C">
        <w:t>Se redogörelse under rskr. 2020/21:242 punkt 10</w:t>
      </w:r>
      <w:r w:rsidR="00F04191" w:rsidRPr="00330B4E">
        <w:t xml:space="preserve">. Punkten är inte slutbehandlad. </w:t>
      </w:r>
    </w:p>
    <w:p w14:paraId="04C8830E" w14:textId="77777777" w:rsidR="00F04191" w:rsidRDefault="00F04191" w:rsidP="00F04191">
      <w:pPr>
        <w:pStyle w:val="Rubrik5utannumrering"/>
      </w:pPr>
      <w:r>
        <w:t>14. Rskr. 2021/22:289</w:t>
      </w:r>
    </w:p>
    <w:p w14:paraId="1B5873D3" w14:textId="77777777" w:rsidR="00F04191" w:rsidRDefault="00F04191" w:rsidP="00F04191">
      <w:pPr>
        <w:pStyle w:val="Brdtextvnsterjusteradefterrskr"/>
      </w:pPr>
      <w:bookmarkStart w:id="425" w:name="_Hlk121906802"/>
      <w:r>
        <w:t>Genomförande av arbetsvillkorsdirektivet</w:t>
      </w:r>
    </w:p>
    <w:p w14:paraId="2B6020EC" w14:textId="77777777" w:rsidR="00F04191" w:rsidRDefault="00F04191" w:rsidP="00F04191">
      <w:pPr>
        <w:pStyle w:val="Brdtextvnsterjusteradefterrskr"/>
      </w:pPr>
      <w:r>
        <w:t>Prop. 2021/22:151, bet. 2021/22:AU11</w:t>
      </w:r>
    </w:p>
    <w:p w14:paraId="21DBCB36" w14:textId="77777777" w:rsidR="00F04191" w:rsidRDefault="00F04191" w:rsidP="00F04191">
      <w:pPr>
        <w:pStyle w:val="Brdtextvnsterjusteradefterrskr"/>
      </w:pPr>
      <w:r>
        <w:t>Skrivelsen är slutbehandlad.</w:t>
      </w:r>
    </w:p>
    <w:p w14:paraId="080FA96B" w14:textId="77777777" w:rsidR="00F04191" w:rsidRDefault="00F04191" w:rsidP="00F04191">
      <w:pPr>
        <w:pStyle w:val="Brdtextvnsterjusteradefterrskr"/>
      </w:pPr>
    </w:p>
    <w:p w14:paraId="5BE31655" w14:textId="77777777" w:rsidR="00F04191" w:rsidRPr="00D628F9" w:rsidRDefault="00F04191" w:rsidP="00F04191">
      <w:pPr>
        <w:pStyle w:val="Brdtextvnsterjusteradefterrskr"/>
      </w:pPr>
      <w:r>
        <w:t>Den 19 maj 2022 utfärdade regeringen de lagar riksdagen antagit (SFS 448–453).</w:t>
      </w:r>
    </w:p>
    <w:bookmarkEnd w:id="425"/>
    <w:p w14:paraId="31DC9804" w14:textId="77777777" w:rsidR="00F04191" w:rsidRDefault="00F04191" w:rsidP="00F04191">
      <w:pPr>
        <w:pStyle w:val="Rubrik5utannumrering"/>
      </w:pPr>
      <w:r w:rsidRPr="00123BC5">
        <w:t>15. Rskr. 2021/22:290</w:t>
      </w:r>
    </w:p>
    <w:p w14:paraId="76C0A2D2" w14:textId="77777777" w:rsidR="00F04191" w:rsidRDefault="00F04191" w:rsidP="00F04191">
      <w:pPr>
        <w:pStyle w:val="Brdtextvnsterjusteradefterrskr"/>
      </w:pPr>
      <w:r>
        <w:t>Riksrevisionens rapport om bosättningslagen</w:t>
      </w:r>
    </w:p>
    <w:p w14:paraId="57335C88" w14:textId="292F2101" w:rsidR="00F04191" w:rsidRDefault="00F04191" w:rsidP="00F04191">
      <w:pPr>
        <w:pStyle w:val="Brdtextvnsterjusteradefterrskr"/>
      </w:pPr>
      <w:r>
        <w:t>Skr. 2021/22:191, bet. 2021/22:AU13</w:t>
      </w:r>
    </w:p>
    <w:p w14:paraId="1011E454" w14:textId="1D1D26C4" w:rsidR="00E3269E" w:rsidRDefault="00E3269E" w:rsidP="00F04191">
      <w:pPr>
        <w:pStyle w:val="Brdtextvnsterjusteradefterrskr"/>
      </w:pPr>
      <w:r>
        <w:t>Skrivelsen är slutbehandlad.</w:t>
      </w:r>
    </w:p>
    <w:p w14:paraId="6871AC30" w14:textId="77777777" w:rsidR="00F04191" w:rsidRDefault="00F04191" w:rsidP="00F04191">
      <w:pPr>
        <w:pStyle w:val="Brdtextvnsterjusteradefterrskr"/>
      </w:pPr>
    </w:p>
    <w:p w14:paraId="6BE7A505" w14:textId="77777777" w:rsidR="00F04191" w:rsidRPr="00DD0575" w:rsidRDefault="00F04191" w:rsidP="00F04191">
      <w:pPr>
        <w:pStyle w:val="Brdtextvnsterjusteradefterrskr"/>
      </w:pPr>
      <w:r>
        <w:t>Den 21 juni 2022 beslutade regeringen att skriva av ärendet.</w:t>
      </w:r>
    </w:p>
    <w:p w14:paraId="30B2AD20" w14:textId="77777777" w:rsidR="00F04191" w:rsidRDefault="00F04191" w:rsidP="00F04191">
      <w:pPr>
        <w:pStyle w:val="Rubrik5utannumrering"/>
      </w:pPr>
      <w:r>
        <w:t>16. Rskr. 2021/22:365</w:t>
      </w:r>
    </w:p>
    <w:p w14:paraId="51A8654A" w14:textId="77777777" w:rsidR="00F04191" w:rsidRDefault="00F04191" w:rsidP="00F04191">
      <w:pPr>
        <w:pStyle w:val="Brdtextvnsterjusteradefterrskr"/>
      </w:pPr>
      <w:r>
        <w:t>Flexibilitet, omställningsförmåga och trygghet på arbetsmarknaden</w:t>
      </w:r>
    </w:p>
    <w:p w14:paraId="4442985B" w14:textId="77777777" w:rsidR="00F04191" w:rsidRDefault="00F04191" w:rsidP="00F04191">
      <w:pPr>
        <w:pStyle w:val="Brdtextvnsterjusteradefterrskr"/>
      </w:pPr>
      <w:r>
        <w:t>Prop. 2021/22:176, bet. 2021/22:AU12</w:t>
      </w:r>
    </w:p>
    <w:p w14:paraId="49DBB80B" w14:textId="77777777" w:rsidR="00F04191" w:rsidRDefault="00F04191" w:rsidP="00F04191">
      <w:pPr>
        <w:pStyle w:val="Brdtextvnsterjusteradefterrskr"/>
      </w:pPr>
      <w:r>
        <w:t>Skrivelsen är slutbehandlad.</w:t>
      </w:r>
    </w:p>
    <w:p w14:paraId="0D3067CC" w14:textId="77777777" w:rsidR="00F04191" w:rsidRDefault="00F04191" w:rsidP="00F04191">
      <w:pPr>
        <w:pStyle w:val="Brdtextvnsterjusteradefterrskr"/>
      </w:pPr>
    </w:p>
    <w:p w14:paraId="150AC2DF" w14:textId="77777777" w:rsidR="00F04191" w:rsidRPr="00037478" w:rsidRDefault="00F04191" w:rsidP="00F04191">
      <w:pPr>
        <w:pStyle w:val="Brdtextvnsterjusteradefterrskr"/>
      </w:pPr>
      <w:r>
        <w:t>Den 9 juni 2022 utfärdade regeringen de lagar riksdagen antagit (SFS 835–850, 856 och 858–864).</w:t>
      </w:r>
    </w:p>
    <w:p w14:paraId="3C3FC4F3" w14:textId="5E7E4D47" w:rsidR="00F04191" w:rsidRDefault="00F04191" w:rsidP="00F04191">
      <w:pPr>
        <w:pStyle w:val="Rubrik5utannumrering"/>
      </w:pPr>
      <w:r>
        <w:t>17. Rskr. 2021/22:394</w:t>
      </w:r>
    </w:p>
    <w:p w14:paraId="7573696D" w14:textId="77777777" w:rsidR="00F04191" w:rsidRDefault="00F04191" w:rsidP="00F04191">
      <w:pPr>
        <w:pStyle w:val="Brdtextvnsterjusteradefterrskr"/>
      </w:pPr>
      <w:r>
        <w:t>En skyldighet att lämna uppgifter till Institutet för mänskliga rättigheter</w:t>
      </w:r>
    </w:p>
    <w:p w14:paraId="67A081EB" w14:textId="77777777" w:rsidR="00F04191" w:rsidRDefault="00F04191" w:rsidP="00F04191">
      <w:pPr>
        <w:pStyle w:val="Brdtextvnsterjusteradefterrskr"/>
      </w:pPr>
      <w:r>
        <w:t>Prop. 2021/22:164, bet. 2021/22:KU38</w:t>
      </w:r>
    </w:p>
    <w:p w14:paraId="13A4F003" w14:textId="77777777" w:rsidR="00F04191" w:rsidRDefault="00F04191" w:rsidP="00F04191">
      <w:pPr>
        <w:pStyle w:val="Brdtextvnsterjusteradefterrskr"/>
      </w:pPr>
      <w:r>
        <w:t>Skrivelsen är slutbehandlad.</w:t>
      </w:r>
    </w:p>
    <w:p w14:paraId="39985C30" w14:textId="77777777" w:rsidR="00F04191" w:rsidRDefault="00F04191" w:rsidP="00F04191">
      <w:pPr>
        <w:pStyle w:val="Brdtextvnsterjusteradefterrskr"/>
      </w:pPr>
    </w:p>
    <w:p w14:paraId="251560A6" w14:textId="77777777" w:rsidR="00F04191" w:rsidRPr="000A604C" w:rsidRDefault="00F04191" w:rsidP="00F04191">
      <w:pPr>
        <w:pStyle w:val="Brdtextvnsterjusteradefterrskr"/>
      </w:pPr>
      <w:r>
        <w:t>Den 22 juni 2022 utfärdade regeringen den lag riksdagen antagit (SFS 1053).</w:t>
      </w:r>
    </w:p>
    <w:p w14:paraId="40299786" w14:textId="2ABCE495" w:rsidR="00F04191" w:rsidRDefault="00F04191" w:rsidP="00F04191">
      <w:pPr>
        <w:pStyle w:val="Rubrik5utannumrering"/>
      </w:pPr>
      <w:r>
        <w:t>1</w:t>
      </w:r>
      <w:r w:rsidR="00CB3641">
        <w:t>8</w:t>
      </w:r>
      <w:r>
        <w:t>. Rskr. 2021/22:426</w:t>
      </w:r>
    </w:p>
    <w:p w14:paraId="16A6B3A4" w14:textId="77777777" w:rsidR="00F04191" w:rsidRDefault="00F04191" w:rsidP="00F04191">
      <w:pPr>
        <w:pStyle w:val="Brdtextvnsterjusteradefterrskr"/>
      </w:pPr>
      <w:r>
        <w:t>Förbättrade förutsättningar för den arbetsmarknadspolitiska verksamheten</w:t>
      </w:r>
    </w:p>
    <w:p w14:paraId="14466AC1" w14:textId="77777777" w:rsidR="00F04191" w:rsidRDefault="00F04191" w:rsidP="00F04191">
      <w:pPr>
        <w:pStyle w:val="Brdtextvnsterjusteradefterrskr"/>
      </w:pPr>
      <w:r>
        <w:t>Prop. 2021/22:216, bet. 2021/22:AU15</w:t>
      </w:r>
    </w:p>
    <w:p w14:paraId="6C7A2F39" w14:textId="77777777" w:rsidR="00F04191" w:rsidRDefault="00F04191" w:rsidP="00F04191">
      <w:pPr>
        <w:pStyle w:val="Brdtextvnsterjusteradefterrskr"/>
      </w:pPr>
      <w:r>
        <w:t>Skrivelsen är slutbehandlad.</w:t>
      </w:r>
    </w:p>
    <w:p w14:paraId="267297FE" w14:textId="77777777" w:rsidR="00F04191" w:rsidRDefault="00F04191" w:rsidP="00F04191">
      <w:pPr>
        <w:pStyle w:val="Brdtextvnsterjusteradefterrskr"/>
      </w:pPr>
    </w:p>
    <w:p w14:paraId="153DAF89" w14:textId="77777777" w:rsidR="00F04191" w:rsidRPr="008134A5" w:rsidRDefault="00F04191" w:rsidP="00F04191">
      <w:pPr>
        <w:pStyle w:val="Brdtextvnsterjusteradefterrskr"/>
      </w:pPr>
      <w:r>
        <w:t>Den 30 juni 2022 utfärdade regeringen de lagar riksdagen antagit (SFS 1238–1244).</w:t>
      </w:r>
    </w:p>
    <w:p w14:paraId="7A83E073" w14:textId="7245D182" w:rsidR="00F04191" w:rsidRDefault="00CB3641" w:rsidP="00F04191">
      <w:pPr>
        <w:pStyle w:val="Rubrik5utannumrering"/>
      </w:pPr>
      <w:r>
        <w:t>19</w:t>
      </w:r>
      <w:r w:rsidR="00F04191">
        <w:t>. Rskr. 2021/22:427</w:t>
      </w:r>
    </w:p>
    <w:p w14:paraId="30469922" w14:textId="77777777" w:rsidR="00F04191" w:rsidRDefault="00F04191" w:rsidP="00F04191">
      <w:pPr>
        <w:pStyle w:val="Brdtextvnsterjusteradefterrskr"/>
      </w:pPr>
      <w:r>
        <w:t>Genomförande av balansdirektivet</w:t>
      </w:r>
    </w:p>
    <w:p w14:paraId="1F6D82D9" w14:textId="77777777" w:rsidR="00F04191" w:rsidRDefault="00F04191" w:rsidP="00F04191">
      <w:pPr>
        <w:pStyle w:val="Brdtextvnsterjusteradefterrskr"/>
      </w:pPr>
      <w:r>
        <w:t>Prop. 2021/22:175, bet. 2021/22:AU14</w:t>
      </w:r>
    </w:p>
    <w:p w14:paraId="47417BF9" w14:textId="77777777" w:rsidR="00F04191" w:rsidRDefault="00F04191" w:rsidP="00F04191">
      <w:pPr>
        <w:pStyle w:val="Brdtextvnsterjusteradefterrskr"/>
      </w:pPr>
      <w:r>
        <w:t>Skrivelsen är slutbehandlad.</w:t>
      </w:r>
    </w:p>
    <w:p w14:paraId="363DE1B0" w14:textId="77777777" w:rsidR="00F04191" w:rsidRDefault="00F04191" w:rsidP="00F04191">
      <w:pPr>
        <w:pStyle w:val="Brdtextvnsterjusteradefterrskr"/>
      </w:pPr>
    </w:p>
    <w:p w14:paraId="7F07FBCB" w14:textId="77777777" w:rsidR="00F04191" w:rsidRDefault="00F04191" w:rsidP="00F04191">
      <w:pPr>
        <w:pStyle w:val="Brdtextvnsterjusteradefterrskr"/>
      </w:pPr>
      <w:r>
        <w:t>Den 30 juni 2022 utfärdade regeringen de lagar riksdagen antagit (SFS 1292–1297).</w:t>
      </w:r>
      <w:bookmarkStart w:id="426" w:name="_Hlk121817005"/>
      <w:bookmarkStart w:id="427" w:name="_Hlk124152534"/>
    </w:p>
    <w:bookmarkEnd w:id="426"/>
    <w:bookmarkEnd w:id="427"/>
    <w:p w14:paraId="71603100" w14:textId="30B3B16E" w:rsidR="00F04191" w:rsidRDefault="00F04191" w:rsidP="00F04191">
      <w:pPr>
        <w:pStyle w:val="Rubrik5utannumrering"/>
      </w:pPr>
      <w:r>
        <w:t>2</w:t>
      </w:r>
      <w:r w:rsidR="00CB3641">
        <w:t>0</w:t>
      </w:r>
      <w:r>
        <w:t>. Rskr. 2021/22:468</w:t>
      </w:r>
    </w:p>
    <w:p w14:paraId="1244C6D6" w14:textId="77777777" w:rsidR="00F04191" w:rsidRDefault="00F04191" w:rsidP="00F04191">
      <w:pPr>
        <w:pStyle w:val="Brdtextvnsterjusteradefterrskr"/>
        <w:jc w:val="both"/>
      </w:pPr>
      <w:r>
        <w:t>Extra ändringsbudget för 2022 – Vårändringsbudget för 2022 och stöd till Ukraina</w:t>
      </w:r>
    </w:p>
    <w:p w14:paraId="738CC0B4" w14:textId="77777777" w:rsidR="00F04191" w:rsidRDefault="00F04191" w:rsidP="00F04191">
      <w:pPr>
        <w:pStyle w:val="Brdtextvnsterjusteradefterrskr"/>
        <w:jc w:val="both"/>
      </w:pPr>
      <w:r>
        <w:t>Prop. 2021/22:269, bet. 2021/22:FiU49</w:t>
      </w:r>
    </w:p>
    <w:p w14:paraId="79C9A5BC" w14:textId="77777777" w:rsidR="00F04191" w:rsidRDefault="00F04191" w:rsidP="00F04191">
      <w:pPr>
        <w:pStyle w:val="Brdtextvnsterjusteradefterrskr"/>
        <w:jc w:val="both"/>
      </w:pPr>
      <w:r>
        <w:t>Skrivelsen är slutbehandlad.</w:t>
      </w:r>
    </w:p>
    <w:p w14:paraId="47E81050" w14:textId="77777777" w:rsidR="00F04191" w:rsidRDefault="00F04191" w:rsidP="00F04191">
      <w:pPr>
        <w:pStyle w:val="Brdtextvnsterjusteradefterrskr"/>
        <w:jc w:val="both"/>
      </w:pPr>
    </w:p>
    <w:p w14:paraId="2CC6A002" w14:textId="77777777" w:rsidR="00F04191" w:rsidRDefault="00F04191" w:rsidP="00F04191">
      <w:pPr>
        <w:pStyle w:val="Brdtextvnsterjusteradefterrskr"/>
        <w:jc w:val="both"/>
      </w:pPr>
      <w:r>
        <w:t xml:space="preserve">Om </w:t>
      </w:r>
      <w:r w:rsidRPr="00DD0575">
        <w:rPr>
          <w:i/>
          <w:iCs/>
        </w:rPr>
        <w:t>extra ändringsbudget för 2022 – Vårändringsbudget för 2022 och stöd till Ukraina, utgiftsområde 14 Arbetsmarknad och arbetsliv</w:t>
      </w:r>
      <w:r>
        <w:t>: Den 30 juni 2022 beslutade regeringen om ändring av regleringsbreven för budgetåret 2022 avseende Arbetsmiljöverket och Arbetsförmedlingen. Punkten är slutbehandlad.</w:t>
      </w:r>
    </w:p>
    <w:p w14:paraId="5AF5497D" w14:textId="77777777" w:rsidR="00F04191" w:rsidRPr="00D521A4" w:rsidRDefault="00F04191" w:rsidP="00F04191">
      <w:pPr>
        <w:pStyle w:val="Rubrik4utannumrering"/>
      </w:pPr>
      <w:r>
        <w:t>Riksmötet 2022/23</w:t>
      </w:r>
    </w:p>
    <w:p w14:paraId="0F11154F" w14:textId="7CC010F9" w:rsidR="00F04191" w:rsidRDefault="00F04191" w:rsidP="00F04191">
      <w:pPr>
        <w:pStyle w:val="Rubrik5utannumrering"/>
        <w:spacing w:before="0"/>
      </w:pPr>
      <w:r>
        <w:t>2</w:t>
      </w:r>
      <w:r w:rsidR="00CB3641">
        <w:t>1</w:t>
      </w:r>
      <w:r>
        <w:t>. Rskr. 2022/23:20</w:t>
      </w:r>
    </w:p>
    <w:p w14:paraId="1D6B2376" w14:textId="77777777" w:rsidR="00F04191" w:rsidRDefault="00F04191" w:rsidP="00F04191">
      <w:pPr>
        <w:pStyle w:val="Brdtextvnsterjusteradefterrskr"/>
      </w:pPr>
      <w:r>
        <w:t>Fördjupad uppföljning av arbetet med att förebygga och bekämpa mäns våld mot kvinnor</w:t>
      </w:r>
    </w:p>
    <w:p w14:paraId="323C1C57" w14:textId="77777777" w:rsidR="00F04191" w:rsidRDefault="00F04191" w:rsidP="00F04191">
      <w:pPr>
        <w:pStyle w:val="Brdtextvnsterjusteradefterrskr"/>
      </w:pPr>
      <w:r>
        <w:t>Skr. 2021/22:267, bet. 2022/23:AU3</w:t>
      </w:r>
    </w:p>
    <w:p w14:paraId="5E3245B9" w14:textId="6C79E4D5" w:rsidR="00D92784" w:rsidRDefault="00D92784" w:rsidP="00F04191">
      <w:pPr>
        <w:pStyle w:val="Brdtextvnsterjusteradefterrskr"/>
      </w:pPr>
      <w:r>
        <w:t>Skrivelsen är slutbehandlad.</w:t>
      </w:r>
    </w:p>
    <w:p w14:paraId="47181178" w14:textId="77777777" w:rsidR="00F04191" w:rsidRDefault="00F04191" w:rsidP="00F04191">
      <w:pPr>
        <w:pStyle w:val="Brdtextvnsterjusteradefterrskr"/>
      </w:pPr>
    </w:p>
    <w:p w14:paraId="0162F699" w14:textId="77777777" w:rsidR="00F04191" w:rsidRPr="00DD0575" w:rsidRDefault="00F04191" w:rsidP="00F04191">
      <w:pPr>
        <w:pStyle w:val="Brdtextvnsterjusteradefterrskr"/>
      </w:pPr>
      <w:bookmarkStart w:id="428" w:name="_Hlk124172499"/>
      <w:r>
        <w:t>Den 15 december 2022 beslutade regeringen att skriva av ärendet.</w:t>
      </w:r>
    </w:p>
    <w:bookmarkEnd w:id="428"/>
    <w:p w14:paraId="4C9B026E" w14:textId="6579A670" w:rsidR="00F04191" w:rsidRDefault="00F04191" w:rsidP="00F04191">
      <w:pPr>
        <w:pStyle w:val="Rubrik5utannumrering"/>
      </w:pPr>
      <w:r>
        <w:t>2</w:t>
      </w:r>
      <w:r w:rsidR="00CB3641">
        <w:t>2</w:t>
      </w:r>
      <w:r>
        <w:t>. Rskr. 2022/23:21</w:t>
      </w:r>
    </w:p>
    <w:p w14:paraId="71B90E4D" w14:textId="77777777" w:rsidR="00F04191" w:rsidRDefault="00F04191" w:rsidP="00F04191">
      <w:pPr>
        <w:pStyle w:val="Brdtextvnsterjusteradefterrskr"/>
      </w:pPr>
      <w:r>
        <w:t>Riksrevisionens rapport om den statliga lönegarantin</w:t>
      </w:r>
    </w:p>
    <w:p w14:paraId="63668B31" w14:textId="77777777" w:rsidR="00F04191" w:rsidRDefault="00F04191" w:rsidP="00F04191">
      <w:pPr>
        <w:pStyle w:val="Brdtextvnsterjusteradefterrskr"/>
      </w:pPr>
      <w:r>
        <w:t>Skr. 2021/22:285, bet. 2022/23:AU4</w:t>
      </w:r>
    </w:p>
    <w:p w14:paraId="7FA73641" w14:textId="7AB377F3" w:rsidR="005B4781" w:rsidRDefault="005B4781" w:rsidP="00F04191">
      <w:pPr>
        <w:pStyle w:val="Brdtextvnsterjusteradefterrskr"/>
      </w:pPr>
      <w:r>
        <w:t>Skrivelsen är slutbehandlad.</w:t>
      </w:r>
    </w:p>
    <w:p w14:paraId="6FF6D44E" w14:textId="77777777" w:rsidR="00F04191" w:rsidRDefault="00F04191" w:rsidP="00F04191">
      <w:pPr>
        <w:pStyle w:val="Brdtextvnsterjusteradefterrskr"/>
      </w:pPr>
    </w:p>
    <w:p w14:paraId="6B3B97B0" w14:textId="13CA6363" w:rsidR="00F04191" w:rsidRPr="001F0F17" w:rsidRDefault="00F04191" w:rsidP="00F04191">
      <w:pPr>
        <w:pStyle w:val="Brdtextvnsterjusteradefterrskr"/>
      </w:pPr>
      <w:r>
        <w:t xml:space="preserve">Den </w:t>
      </w:r>
      <w:r w:rsidR="00BB1E7F">
        <w:t>12 </w:t>
      </w:r>
      <w:r>
        <w:t xml:space="preserve">januari 2023 beslutade regeringen att skriva av ärendet. </w:t>
      </w:r>
    </w:p>
    <w:p w14:paraId="4D89469F" w14:textId="5F2E4171" w:rsidR="00F04191" w:rsidRPr="003C0AB5" w:rsidRDefault="00F04191" w:rsidP="00F04191">
      <w:pPr>
        <w:pStyle w:val="Rubrik5utannumrering"/>
        <w:rPr>
          <w:lang w:val="nb-NO"/>
        </w:rPr>
      </w:pPr>
      <w:r w:rsidRPr="003C0AB5">
        <w:rPr>
          <w:lang w:val="nb-NO"/>
        </w:rPr>
        <w:t>2</w:t>
      </w:r>
      <w:r w:rsidR="00CB3641" w:rsidRPr="003C0AB5">
        <w:rPr>
          <w:lang w:val="nb-NO"/>
        </w:rPr>
        <w:t>3</w:t>
      </w:r>
      <w:r w:rsidRPr="003C0AB5">
        <w:rPr>
          <w:lang w:val="nb-NO"/>
        </w:rPr>
        <w:t>. Rskr. 2022/23:64</w:t>
      </w:r>
    </w:p>
    <w:p w14:paraId="3DF9AEC5" w14:textId="4D454C40" w:rsidR="005A31C2" w:rsidRPr="003C0AB5" w:rsidRDefault="005A31C2" w:rsidP="006A2AB7">
      <w:pPr>
        <w:pStyle w:val="Brdtextvnsterjusteradefterrskr"/>
        <w:rPr>
          <w:lang w:val="nb-NO"/>
        </w:rPr>
      </w:pPr>
      <w:r w:rsidRPr="003C0AB5">
        <w:rPr>
          <w:lang w:val="nb-NO"/>
        </w:rPr>
        <w:t>Utgiftsområde 1 Rik</w:t>
      </w:r>
      <w:r w:rsidR="00C73718" w:rsidRPr="003C0AB5">
        <w:rPr>
          <w:lang w:val="nb-NO"/>
        </w:rPr>
        <w:t>e</w:t>
      </w:r>
      <w:r w:rsidRPr="003C0AB5">
        <w:rPr>
          <w:lang w:val="nb-NO"/>
        </w:rPr>
        <w:t>ts styrelse</w:t>
      </w:r>
    </w:p>
    <w:p w14:paraId="2EB29243" w14:textId="47B625F2" w:rsidR="005A31C2" w:rsidRPr="003C0AB5" w:rsidRDefault="005A31C2" w:rsidP="006A2AB7">
      <w:pPr>
        <w:pStyle w:val="Brdtextvnsterjusteradefterrskr"/>
        <w:rPr>
          <w:lang w:val="nb-NO"/>
        </w:rPr>
      </w:pPr>
      <w:r w:rsidRPr="003C0AB5">
        <w:rPr>
          <w:lang w:val="nb-NO"/>
        </w:rPr>
        <w:t xml:space="preserve">Prop. </w:t>
      </w:r>
      <w:r w:rsidR="00F04191" w:rsidRPr="003C0AB5">
        <w:rPr>
          <w:lang w:val="nb-NO"/>
        </w:rPr>
        <w:t>2022/23</w:t>
      </w:r>
      <w:r w:rsidRPr="003C0AB5">
        <w:rPr>
          <w:lang w:val="nb-NO"/>
        </w:rPr>
        <w:t xml:space="preserve">:1, bet. </w:t>
      </w:r>
      <w:r w:rsidR="00F04191" w:rsidRPr="003C0AB5">
        <w:rPr>
          <w:lang w:val="nb-NO"/>
        </w:rPr>
        <w:t>2022/23</w:t>
      </w:r>
      <w:r w:rsidRPr="003C0AB5">
        <w:rPr>
          <w:lang w:val="nb-NO"/>
        </w:rPr>
        <w:t>:KU1</w:t>
      </w:r>
    </w:p>
    <w:p w14:paraId="13A1CDE3" w14:textId="77777777" w:rsidR="005A31C2" w:rsidRPr="001C3FFB" w:rsidRDefault="005A31C2" w:rsidP="006A2AB7">
      <w:pPr>
        <w:pStyle w:val="Brdtextvnsterjusteradefterrskr"/>
      </w:pPr>
      <w:r w:rsidRPr="001C3FFB">
        <w:t>Skrivelsen är slutbehandlad.</w:t>
      </w:r>
    </w:p>
    <w:p w14:paraId="4164441F" w14:textId="77777777" w:rsidR="005A31C2" w:rsidRDefault="005A31C2" w:rsidP="00F04191">
      <w:pPr>
        <w:pStyle w:val="Brdtextvnsterjusteradefterrskr"/>
      </w:pPr>
    </w:p>
    <w:p w14:paraId="7D78889F" w14:textId="77777777" w:rsidR="00F04191" w:rsidRDefault="00F04191" w:rsidP="00F04191">
      <w:pPr>
        <w:pStyle w:val="Brdtext"/>
        <w:rPr>
          <w:i/>
        </w:rPr>
      </w:pPr>
      <w:r w:rsidRPr="00FF51F2">
        <w:t xml:space="preserve">Punkt 1 om </w:t>
      </w:r>
      <w:r w:rsidRPr="00F5125F">
        <w:rPr>
          <w:i/>
          <w:iCs/>
        </w:rPr>
        <w:t>statens budget inom utgiftsområde 1, a) anslagen för 2023</w:t>
      </w:r>
      <w:r w:rsidRPr="00FF51F2">
        <w:t>: Den 22</w:t>
      </w:r>
      <w:r>
        <w:t> </w:t>
      </w:r>
      <w:r w:rsidRPr="00FF51F2">
        <w:t>december 2022 beslutade regeringen om regleringsbrev för budgetåret 2023 avseende Institutet för mänskliga rättigheter. Punkten är slutbehandlad.</w:t>
      </w:r>
    </w:p>
    <w:p w14:paraId="141E28EF" w14:textId="1BA66307" w:rsidR="00F04191" w:rsidRDefault="00F04191" w:rsidP="00F04191">
      <w:pPr>
        <w:pStyle w:val="Rubrik5utannumrering"/>
      </w:pPr>
      <w:r w:rsidRPr="00123BC5">
        <w:t>2</w:t>
      </w:r>
      <w:r w:rsidR="00CB3641">
        <w:t>4</w:t>
      </w:r>
      <w:r w:rsidRPr="00123BC5">
        <w:t>. Rskr. 2022/23:88</w:t>
      </w:r>
    </w:p>
    <w:p w14:paraId="64152553" w14:textId="77777777" w:rsidR="00F04191" w:rsidRDefault="00F04191" w:rsidP="00F04191">
      <w:pPr>
        <w:pStyle w:val="Brdtextvnsterjusteradefterrskr"/>
      </w:pPr>
      <w:r>
        <w:t>Utgiftsområde 13 Jämställdhet och nyanlända invandrares etablering Prop. 2022/23:1, bet. 2022/23:AU1</w:t>
      </w:r>
    </w:p>
    <w:p w14:paraId="1A45CC74" w14:textId="77777777" w:rsidR="00F04191" w:rsidRDefault="00F04191" w:rsidP="00F04191">
      <w:pPr>
        <w:pStyle w:val="Brdtextvnsterjusteradefterrskr"/>
      </w:pPr>
      <w:r>
        <w:t>Skrivelsen är slutbehandlad.</w:t>
      </w:r>
    </w:p>
    <w:p w14:paraId="02C135D1" w14:textId="77777777" w:rsidR="00F04191" w:rsidRDefault="00F04191" w:rsidP="00F04191">
      <w:pPr>
        <w:pStyle w:val="Brdtextvnsterjusteradefterrskr"/>
      </w:pPr>
    </w:p>
    <w:p w14:paraId="493A44D4" w14:textId="7D9B8EB3" w:rsidR="00F04191" w:rsidRDefault="00F04191" w:rsidP="00F04191">
      <w:pPr>
        <w:pStyle w:val="Brdtext"/>
        <w:rPr>
          <w:i/>
        </w:rPr>
      </w:pPr>
      <w:r>
        <w:t>O</w:t>
      </w:r>
      <w:r w:rsidRPr="008E0CBE">
        <w:t xml:space="preserve">m </w:t>
      </w:r>
      <w:r w:rsidRPr="008E0CBE">
        <w:rPr>
          <w:i/>
          <w:iCs/>
        </w:rPr>
        <w:t>statens budget inom utgiftsområde 13, a) anslagen för 2023</w:t>
      </w:r>
      <w:r w:rsidRPr="008E0CBE">
        <w:t>: Den 22</w:t>
      </w:r>
      <w:r>
        <w:t> </w:t>
      </w:r>
      <w:r w:rsidRPr="008E0CBE">
        <w:t>december 2022 beslutade regeringen om regleringsbrev för budgetåret 2023 avseende anslag 1:1 Etableringsåtgärder, anslag 1:2 Kommun</w:t>
      </w:r>
      <w:r w:rsidR="00296989">
        <w:softHyphen/>
      </w:r>
      <w:r w:rsidRPr="008E0CBE">
        <w:t>ersättningar vid flyktingmottagande och anslag 4:1 Åtgärder mot segregation. Punkten är slutbehandlad.</w:t>
      </w:r>
    </w:p>
    <w:p w14:paraId="5B6F51CF" w14:textId="1C471A86" w:rsidR="00F04191" w:rsidRDefault="00F04191" w:rsidP="00F04191">
      <w:pPr>
        <w:pStyle w:val="Rubrik5utannumrering"/>
      </w:pPr>
      <w:r>
        <w:t>2</w:t>
      </w:r>
      <w:r w:rsidR="00CB3641">
        <w:t>5</w:t>
      </w:r>
      <w:r>
        <w:t>. Rskr. 2022/23:89</w:t>
      </w:r>
    </w:p>
    <w:p w14:paraId="224898EB" w14:textId="77777777" w:rsidR="005A31C2" w:rsidRPr="001C3FFB" w:rsidRDefault="005A31C2" w:rsidP="006A2AB7">
      <w:pPr>
        <w:pStyle w:val="Brdtextvnsterjusteradefterrskr"/>
      </w:pPr>
      <w:r w:rsidRPr="001C3FFB">
        <w:t>Utgiftsområde 1</w:t>
      </w:r>
      <w:r>
        <w:t>3</w:t>
      </w:r>
      <w:r w:rsidRPr="001C3FFB">
        <w:t xml:space="preserve"> </w:t>
      </w:r>
      <w:r>
        <w:t>Jämställdhet och nyanlända invandrares etablering</w:t>
      </w:r>
    </w:p>
    <w:p w14:paraId="561F282A" w14:textId="31DA828A" w:rsidR="005A31C2" w:rsidRPr="001C3FFB" w:rsidRDefault="005A31C2" w:rsidP="006A2AB7">
      <w:pPr>
        <w:pStyle w:val="Brdtextvnsterjusteradefterrskr"/>
      </w:pPr>
      <w:r w:rsidRPr="001C3FFB">
        <w:t xml:space="preserve">Prop. </w:t>
      </w:r>
      <w:r w:rsidR="00F04191">
        <w:t>2022/23</w:t>
      </w:r>
      <w:r w:rsidRPr="001C3FFB">
        <w:t xml:space="preserve">:1, bet. </w:t>
      </w:r>
      <w:r w:rsidR="00F04191">
        <w:t>2022/23</w:t>
      </w:r>
      <w:r w:rsidRPr="001C3FFB">
        <w:t>:</w:t>
      </w:r>
      <w:r>
        <w:t>A</w:t>
      </w:r>
      <w:r w:rsidRPr="001C3FFB">
        <w:t>U1</w:t>
      </w:r>
    </w:p>
    <w:p w14:paraId="0454C753" w14:textId="77777777" w:rsidR="005A31C2" w:rsidRPr="001C3FFB" w:rsidRDefault="005A31C2" w:rsidP="006A2AB7">
      <w:pPr>
        <w:pStyle w:val="Brdtextvnsterjusteradefterrskr"/>
      </w:pPr>
      <w:r w:rsidRPr="001C3FFB">
        <w:t>Skrivelsen är slutbehandlad.</w:t>
      </w:r>
    </w:p>
    <w:p w14:paraId="436F7C7D" w14:textId="77777777" w:rsidR="005A31C2" w:rsidRDefault="005A31C2" w:rsidP="00F04191">
      <w:pPr>
        <w:pStyle w:val="Brdtextvnsterjusteradefterrskr"/>
      </w:pPr>
    </w:p>
    <w:p w14:paraId="2D691B58" w14:textId="7B623918" w:rsidR="00F04191" w:rsidRDefault="00F04191" w:rsidP="009D1DC7">
      <w:pPr>
        <w:pStyle w:val="Brdtext"/>
      </w:pPr>
      <w:r>
        <w:t xml:space="preserve">Om </w:t>
      </w:r>
      <w:r w:rsidRPr="00F5125F">
        <w:rPr>
          <w:i/>
          <w:iCs/>
        </w:rPr>
        <w:t>statens budget inom utgiftsområde 13, a) anslagen för 2023</w:t>
      </w:r>
      <w:r>
        <w:t>: Den 22 december 2022 beslutade regeringen om regleringsbrev för budgetåret 2023 avseende Diskrimineringsombudsmannen, Jämställdhetsmyndig</w:t>
      </w:r>
      <w:r w:rsidR="00AA6563">
        <w:softHyphen/>
      </w:r>
      <w:r>
        <w:t xml:space="preserve">heten och avseende anslag 3:1 Särskilda jämställdhetsåtgärder och anslag 2:2 Åtgärder mot diskriminering och rasism m.m. Punkten är slutbehandlad. </w:t>
      </w:r>
    </w:p>
    <w:p w14:paraId="344AC9D3" w14:textId="3F2FE0B5" w:rsidR="00F04191" w:rsidRPr="009D1DC7" w:rsidRDefault="00F04191" w:rsidP="009D1DC7">
      <w:pPr>
        <w:pStyle w:val="Brdtextmedindrag"/>
      </w:pPr>
      <w:r w:rsidRPr="009D1DC7">
        <w:t xml:space="preserve">Om </w:t>
      </w:r>
      <w:r w:rsidRPr="00AC3E07">
        <w:rPr>
          <w:i/>
        </w:rPr>
        <w:t>statens budget inom utgiftsområde 13, b) bemyndiganden om ekonomiska åtaganden</w:t>
      </w:r>
      <w:r w:rsidRPr="009D1DC7">
        <w:t>: Den 22 december 2022 beslutade regeringen om regleringsbrev för 2023 avseende Jämställdhetsmyndigheten, anslag 3:1 Särskilda jämställdhetsåtgärder och anslag 2:2 Åtgärder mot diskrimi</w:t>
      </w:r>
      <w:r w:rsidR="001A30EF">
        <w:softHyphen/>
      </w:r>
      <w:r w:rsidRPr="009D1DC7">
        <w:t>nering och rasism m.m. Punkten är slutbehandlad.</w:t>
      </w:r>
    </w:p>
    <w:p w14:paraId="342D68BD" w14:textId="40A0832A" w:rsidR="00F04191" w:rsidRDefault="00F04191" w:rsidP="00F04191">
      <w:pPr>
        <w:pStyle w:val="Rubrik5utannumrering"/>
      </w:pPr>
      <w:r>
        <w:t>2</w:t>
      </w:r>
      <w:r w:rsidR="00CB3641">
        <w:t>6</w:t>
      </w:r>
      <w:r>
        <w:t>. Rskr. 2022/23:90</w:t>
      </w:r>
    </w:p>
    <w:p w14:paraId="20583698" w14:textId="77777777" w:rsidR="005A31C2" w:rsidRPr="001C3FFB" w:rsidRDefault="005A31C2" w:rsidP="006A2AB7">
      <w:pPr>
        <w:pStyle w:val="Brdtextvnsterjusteradefterrskr"/>
      </w:pPr>
      <w:r w:rsidRPr="001C3FFB">
        <w:t>Utgiftsområde 1</w:t>
      </w:r>
      <w:r>
        <w:t>4</w:t>
      </w:r>
      <w:r w:rsidRPr="001C3FFB">
        <w:t xml:space="preserve"> </w:t>
      </w:r>
      <w:r>
        <w:t>Arbetsmarknad och arbetsliv</w:t>
      </w:r>
    </w:p>
    <w:p w14:paraId="733317CB" w14:textId="26CEC8DE" w:rsidR="005A31C2" w:rsidRPr="001C3FFB" w:rsidRDefault="005A31C2" w:rsidP="006A2AB7">
      <w:pPr>
        <w:pStyle w:val="Brdtextvnsterjusteradefterrskr"/>
      </w:pPr>
      <w:r w:rsidRPr="001C3FFB">
        <w:t xml:space="preserve">Prop. </w:t>
      </w:r>
      <w:r w:rsidR="00F04191">
        <w:t>2022/23</w:t>
      </w:r>
      <w:r w:rsidRPr="001C3FFB">
        <w:t xml:space="preserve">:1, bet. </w:t>
      </w:r>
      <w:r w:rsidR="00F04191">
        <w:t>2022/23</w:t>
      </w:r>
      <w:r w:rsidRPr="001C3FFB">
        <w:t>:</w:t>
      </w:r>
      <w:r>
        <w:t>A</w:t>
      </w:r>
      <w:r w:rsidRPr="001C3FFB">
        <w:t>U</w:t>
      </w:r>
      <w:r w:rsidR="006224E3">
        <w:t>2</w:t>
      </w:r>
    </w:p>
    <w:p w14:paraId="0A24B7E4" w14:textId="77777777" w:rsidR="005A31C2" w:rsidRPr="001C3FFB" w:rsidRDefault="005A31C2" w:rsidP="006A2AB7">
      <w:pPr>
        <w:pStyle w:val="Brdtextvnsterjusteradefterrskr"/>
      </w:pPr>
      <w:r w:rsidRPr="001C3FFB">
        <w:t>Skrivelsen är slutbehandlad.</w:t>
      </w:r>
    </w:p>
    <w:p w14:paraId="3DAF6418" w14:textId="77777777" w:rsidR="005A31C2" w:rsidRDefault="005A31C2" w:rsidP="00F04191">
      <w:pPr>
        <w:pStyle w:val="Brdtextvnsterjusteradefterrskr"/>
      </w:pPr>
    </w:p>
    <w:p w14:paraId="069F4593" w14:textId="25C4A1B0" w:rsidR="00F04191" w:rsidRDefault="00F04191" w:rsidP="00F04191">
      <w:pPr>
        <w:pStyle w:val="Brdtext"/>
      </w:pPr>
      <w:r>
        <w:t xml:space="preserve">Punkt 1 om </w:t>
      </w:r>
      <w:r w:rsidRPr="007F4368">
        <w:rPr>
          <w:i/>
          <w:iCs/>
        </w:rPr>
        <w:t>statens budget inom utgiftsområde 14</w:t>
      </w:r>
      <w:r>
        <w:t xml:space="preserve">, </w:t>
      </w:r>
      <w:r w:rsidRPr="007F4368">
        <w:rPr>
          <w:i/>
          <w:iCs/>
        </w:rPr>
        <w:t>a</w:t>
      </w:r>
      <w:r w:rsidRPr="007F4368">
        <w:rPr>
          <w:i/>
          <w:iCs/>
          <w:sz w:val="22"/>
          <w:szCs w:val="22"/>
        </w:rPr>
        <w:t>) anslagen</w:t>
      </w:r>
      <w:r w:rsidRPr="007F4368">
        <w:rPr>
          <w:i/>
          <w:iCs/>
        </w:rPr>
        <w:t xml:space="preserve"> för 2023</w:t>
      </w:r>
      <w:r>
        <w:t>: Den 22 december 2022 beslutade regeringen om regleringsbreven för budgetåret 2023 avseende Arbetsförmedlingen, Inspektionen för arbetslöshetsförsäkringen, Institutet för arbetsmarknads- och utbildnings</w:t>
      </w:r>
      <w:r w:rsidR="00333265">
        <w:softHyphen/>
      </w:r>
      <w:r>
        <w:t>politisk utvärdering, Rådet för Europeiska socialfonden i Sverige, Arbets</w:t>
      </w:r>
      <w:r w:rsidR="00333265">
        <w:softHyphen/>
      </w:r>
      <w:r>
        <w:t>miljöverket, Myndigheten för arbetsmiljökunskap</w:t>
      </w:r>
      <w:r w:rsidR="00343199">
        <w:t>,</w:t>
      </w:r>
      <w:r>
        <w:t xml:space="preserve"> Arbets</w:t>
      </w:r>
      <w:r w:rsidR="00333265">
        <w:softHyphen/>
      </w:r>
      <w:r>
        <w:t>domstolen, Medlingsinstitutet, anslag 2:3 Internationella arbetsorganisationen (ILO), anslag 1:11 Bidrag till Stiftelsen Utbildning Nordkalotten, anslag 1:15 Omställnings- och kompetensstöd genom offentliga omställningsorga</w:t>
      </w:r>
      <w:r w:rsidR="00333265">
        <w:softHyphen/>
      </w:r>
      <w:r>
        <w:t>nisa</w:t>
      </w:r>
      <w:r w:rsidR="00333265">
        <w:softHyphen/>
      </w:r>
      <w:r>
        <w:t>tionen, anslag 1:4 Lönebidrag och Samhall m.m. och anslag 1:12 Bidrag till lönegarantiersättning. Punkten är slutbehandlad.</w:t>
      </w:r>
    </w:p>
    <w:p w14:paraId="273CBEC4" w14:textId="77777777" w:rsidR="00F04191" w:rsidRDefault="00F04191" w:rsidP="00F04191">
      <w:pPr>
        <w:pStyle w:val="Brdtextmedindrag"/>
      </w:pPr>
      <w:r>
        <w:t xml:space="preserve">Punkt 1 om </w:t>
      </w:r>
      <w:r w:rsidRPr="00175ADA">
        <w:rPr>
          <w:i/>
          <w:iCs/>
        </w:rPr>
        <w:t>statens budget inom utgiftsområde 14, b) lagförslagen</w:t>
      </w:r>
      <w:r>
        <w:t xml:space="preserve"> och punkt 2 om </w:t>
      </w:r>
      <w:r w:rsidRPr="00175ADA">
        <w:rPr>
          <w:i/>
          <w:iCs/>
        </w:rPr>
        <w:t>ytterligare förslag om förlängning av tillfälliga bestämmelser i arbetslöshetsförsäkringen</w:t>
      </w:r>
      <w:r>
        <w:t>: Den 22 december 2022 utfärdade regeringen de lagar riksdagen antagit (SFS 1832–1835). Punkterna är slutbehandlade.</w:t>
      </w:r>
    </w:p>
    <w:p w14:paraId="606F3F0A" w14:textId="77777777" w:rsidR="00F04191" w:rsidRPr="00707D6F" w:rsidRDefault="00F04191" w:rsidP="00F04191">
      <w:pPr>
        <w:pStyle w:val="Brdtextmedindrag"/>
      </w:pPr>
      <w:r>
        <w:t xml:space="preserve">Punkt 1 om </w:t>
      </w:r>
      <w:r w:rsidRPr="007F4368">
        <w:rPr>
          <w:i/>
          <w:iCs/>
        </w:rPr>
        <w:t>statens budget inom utgiftsområde 14, c) bemyndiganden om ekonomiska åtaganden</w:t>
      </w:r>
      <w:r>
        <w:t>: Den 22 december 2022 beslutade regeringen om regleringsbrev för 2023 avseende Arbetsmiljöverket, Institutet för arbetsmarknads- och utbildningspolitisk utvärdering, Rådet för Europeiska socialfonden i Sverige och anslag 1:15 Omställnings- och kompetensstöd genom den offentliga omställningsorganisationen. Punkten är slutbehandlad.</w:t>
      </w:r>
    </w:p>
    <w:p w14:paraId="478D1B56" w14:textId="77777777" w:rsidR="00363525" w:rsidRPr="00457F92" w:rsidRDefault="00363525" w:rsidP="005A31C2">
      <w:pPr>
        <w:pStyle w:val="Brdtextvnsterjusteradefterrskr"/>
        <w:jc w:val="both"/>
      </w:pPr>
      <w:bookmarkStart w:id="429" w:name="_Hlk92194375"/>
    </w:p>
    <w:bookmarkEnd w:id="429"/>
    <w:p w14:paraId="625756FD" w14:textId="77777777" w:rsidR="00C60027" w:rsidRPr="00BF507A" w:rsidRDefault="00C60027" w:rsidP="00C60027">
      <w:pPr>
        <w:pStyle w:val="Brdtext"/>
      </w:pPr>
    </w:p>
    <w:p w14:paraId="4BB1129C" w14:textId="77777777" w:rsidR="00C60027" w:rsidRPr="00BF507A" w:rsidRDefault="00C60027" w:rsidP="00C60027">
      <w:pPr>
        <w:pStyle w:val="Brdtextmedindrag"/>
        <w:sectPr w:rsidR="00C60027" w:rsidRPr="00BF507A" w:rsidSect="00F74809">
          <w:headerReference w:type="even" r:id="rId72"/>
          <w:headerReference w:type="default" r:id="rId73"/>
          <w:footerReference w:type="even" r:id="rId74"/>
          <w:footerReference w:type="default" r:id="rId75"/>
          <w:headerReference w:type="first" r:id="rId76"/>
          <w:footerReference w:type="first" r:id="rId77"/>
          <w:pgSz w:w="9356" w:h="13721" w:code="9"/>
          <w:pgMar w:top="794" w:right="2438" w:bottom="1191" w:left="1021" w:header="0" w:footer="709" w:gutter="0"/>
          <w:cols w:space="708"/>
          <w:docGrid w:linePitch="360"/>
        </w:sectPr>
      </w:pPr>
    </w:p>
    <w:p w14:paraId="77FE63E5" w14:textId="770A54D4" w:rsidR="00213753" w:rsidRDefault="00FF1436" w:rsidP="00213753">
      <w:pPr>
        <w:pStyle w:val="Rubrik2"/>
        <w:spacing w:before="0"/>
      </w:pPr>
      <w:bookmarkStart w:id="430" w:name="_Toc129250750"/>
      <w:bookmarkStart w:id="431" w:name="_Toc61517384"/>
      <w:r>
        <w:t xml:space="preserve">2.11  </w:t>
      </w:r>
      <w:r w:rsidR="00213753" w:rsidRPr="00213753">
        <w:t>Landsbygds-</w:t>
      </w:r>
      <w:r w:rsidR="00213753">
        <w:t> </w:t>
      </w:r>
      <w:r w:rsidR="00213753" w:rsidRPr="00213753">
        <w:t>och infrastrukturdepartementet</w:t>
      </w:r>
      <w:bookmarkEnd w:id="430"/>
    </w:p>
    <w:p w14:paraId="312225A3" w14:textId="77777777" w:rsidR="00901AC1" w:rsidRPr="00A879D7" w:rsidRDefault="00901AC1" w:rsidP="00604F2B">
      <w:pPr>
        <w:pStyle w:val="Rubrik3utannumrering"/>
        <w:spacing w:before="0"/>
      </w:pPr>
      <w:r w:rsidRPr="00A879D7">
        <w:t>Äldre riksmöten</w:t>
      </w:r>
    </w:p>
    <w:p w14:paraId="7234BC52" w14:textId="77777777" w:rsidR="007573D2" w:rsidRPr="000D29AC" w:rsidRDefault="007573D2" w:rsidP="005A4439">
      <w:pPr>
        <w:pStyle w:val="Rubrik4utannumrering"/>
        <w:spacing w:before="0"/>
      </w:pPr>
      <w:r w:rsidRPr="000D29AC">
        <w:t>Riksmötet 1999/2000</w:t>
      </w:r>
    </w:p>
    <w:p w14:paraId="6C298607" w14:textId="77777777" w:rsidR="007573D2" w:rsidRPr="004C724A" w:rsidRDefault="007573D2" w:rsidP="004C724A">
      <w:pPr>
        <w:pStyle w:val="Rubrik5utannumrering"/>
        <w:spacing w:before="0"/>
      </w:pPr>
      <w:r w:rsidRPr="004C724A">
        <w:t xml:space="preserve">1. Rskr. 1999/2000:253 </w:t>
      </w:r>
    </w:p>
    <w:p w14:paraId="1007BEA5" w14:textId="77777777" w:rsidR="007573D2" w:rsidRPr="000D29AC"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Jaktens villkor</w:t>
      </w:r>
    </w:p>
    <w:p w14:paraId="14297C69" w14:textId="77777777" w:rsidR="007573D2" w:rsidRPr="000D29AC"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1999/2000:73, bet. 1999/2000:MJU17</w:t>
      </w:r>
    </w:p>
    <w:p w14:paraId="16969207" w14:textId="77777777" w:rsidR="007573D2" w:rsidRPr="000D29AC"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Tidigare redovisad, se skr. 2000/01:75 (Jo 8), 2001/02:75</w:t>
      </w:r>
    </w:p>
    <w:p w14:paraId="296CCDC4" w14:textId="77777777" w:rsidR="007573D2" w:rsidRPr="004529C1" w:rsidRDefault="007573D2" w:rsidP="007573D2">
      <w:pPr>
        <w:tabs>
          <w:tab w:val="left" w:pos="2268"/>
        </w:tabs>
        <w:overflowPunct w:val="0"/>
        <w:autoSpaceDE w:val="0"/>
        <w:autoSpaceDN w:val="0"/>
        <w:adjustRightInd w:val="0"/>
        <w:spacing w:after="0" w:line="240" w:lineRule="auto"/>
        <w:textAlignment w:val="baseline"/>
        <w:rPr>
          <w:rFonts w:ascii="Times New Roman" w:hAnsi="Times New Roman"/>
          <w:color w:val="000000" w:themeColor="text1"/>
          <w:sz w:val="20"/>
          <w:lang w:val="nb-NO"/>
        </w:rPr>
      </w:pPr>
      <w:r w:rsidRPr="000D29AC">
        <w:rPr>
          <w:rFonts w:ascii="Times New Roman" w:hAnsi="Times New Roman"/>
          <w:sz w:val="20"/>
          <w:lang w:val="nb-NO"/>
        </w:rPr>
        <w:t>(Jo 3), 2002/03:75 (Jo 4), 2003/04:75 (Jo 2), 2004/05:75 (Jo 1), 2005/06:75 (Jo 1), 2006/07:75 (Jo 1), 2007/08:75 (Jo 1), 2008/09:75 (Jo 1), 2009/10:75 (Jo 1), 2010/11 (L 1), 2011/12:75 (L 1), 2012/13:75 (L 1), 2013/14:75 (L 1), 2014/15:75 (N 1), 2015/16:75 (N 1</w:t>
      </w:r>
      <w:bookmarkStart w:id="432" w:name="_Hlk500492806"/>
      <w:r w:rsidRPr="000D29AC">
        <w:rPr>
          <w:rFonts w:ascii="Times New Roman" w:hAnsi="Times New Roman"/>
          <w:sz w:val="20"/>
          <w:lang w:val="nb-NO"/>
        </w:rPr>
        <w:t>), 2016/17:75 (N 1</w:t>
      </w:r>
      <w:bookmarkStart w:id="433" w:name="_Hlk534194712"/>
      <w:r w:rsidRPr="000D29AC">
        <w:rPr>
          <w:rFonts w:ascii="Times New Roman" w:hAnsi="Times New Roman"/>
          <w:sz w:val="20"/>
          <w:lang w:val="nb-NO"/>
        </w:rPr>
        <w:t>), 2017/18:75 (N 1)</w:t>
      </w:r>
      <w:bookmarkEnd w:id="432"/>
      <w:bookmarkEnd w:id="433"/>
      <w:r w:rsidRPr="000D29AC">
        <w:rPr>
          <w:rFonts w:ascii="Times New Roman" w:hAnsi="Times New Roman"/>
          <w:sz w:val="20"/>
          <w:lang w:val="nb-NO"/>
        </w:rPr>
        <w:t xml:space="preserve">, </w:t>
      </w:r>
      <w:r w:rsidRPr="000D29AC">
        <w:rPr>
          <w:rFonts w:ascii="Times New Roman" w:hAnsi="Times New Roman"/>
          <w:color w:val="000000" w:themeColor="text1"/>
          <w:sz w:val="20"/>
          <w:lang w:val="nb-NO"/>
        </w:rPr>
        <w:t>2018/19:75 (N 1)</w:t>
      </w:r>
      <w:r>
        <w:rPr>
          <w:rFonts w:ascii="Times New Roman" w:hAnsi="Times New Roman"/>
          <w:color w:val="000000" w:themeColor="text1"/>
          <w:sz w:val="20"/>
          <w:lang w:val="nb-NO"/>
        </w:rPr>
        <w:t xml:space="preserve">, </w:t>
      </w:r>
      <w:r w:rsidRPr="004529C1">
        <w:rPr>
          <w:rFonts w:ascii="Times New Roman" w:hAnsi="Times New Roman"/>
          <w:color w:val="000000" w:themeColor="text1"/>
          <w:sz w:val="20"/>
          <w:lang w:val="nb-NO"/>
        </w:rPr>
        <w:t>2019/20:75 (N 1)</w:t>
      </w:r>
      <w:r>
        <w:rPr>
          <w:rFonts w:ascii="Times New Roman" w:hAnsi="Times New Roman"/>
          <w:color w:val="000000" w:themeColor="text1"/>
          <w:sz w:val="20"/>
          <w:lang w:val="nb-NO"/>
        </w:rPr>
        <w:t xml:space="preserve">, </w:t>
      </w:r>
      <w:r w:rsidRPr="004529C1">
        <w:rPr>
          <w:rFonts w:ascii="Times New Roman" w:hAnsi="Times New Roman"/>
          <w:color w:val="000000" w:themeColor="text1"/>
          <w:sz w:val="20"/>
          <w:lang w:val="nb-NO"/>
        </w:rPr>
        <w:t>2020/21:75 (N 1)</w:t>
      </w:r>
      <w:r>
        <w:rPr>
          <w:rFonts w:ascii="Times New Roman" w:hAnsi="Times New Roman"/>
          <w:color w:val="000000" w:themeColor="text1"/>
          <w:sz w:val="20"/>
          <w:lang w:val="nb-NO"/>
        </w:rPr>
        <w:t xml:space="preserve"> och 2021/22</w:t>
      </w:r>
      <w:r w:rsidRPr="004529C1">
        <w:rPr>
          <w:rFonts w:ascii="Times New Roman" w:hAnsi="Times New Roman"/>
          <w:color w:val="000000" w:themeColor="text1"/>
          <w:sz w:val="20"/>
          <w:lang w:val="nb-NO"/>
        </w:rPr>
        <w:t>:75 (N 1)</w:t>
      </w:r>
      <w:r>
        <w:rPr>
          <w:rFonts w:ascii="Times New Roman" w:hAnsi="Times New Roman"/>
          <w:color w:val="000000" w:themeColor="text1"/>
          <w:sz w:val="20"/>
          <w:lang w:val="nb-NO"/>
        </w:rPr>
        <w:t>.</w:t>
      </w:r>
    </w:p>
    <w:p w14:paraId="4E1EAD05" w14:textId="31EE28E5" w:rsidR="007573D2" w:rsidRPr="000D29AC" w:rsidRDefault="007573D2" w:rsidP="007573D2">
      <w:pPr>
        <w:pStyle w:val="Brdtext"/>
      </w:pPr>
      <w:r w:rsidRPr="000D29AC">
        <w:t xml:space="preserve">Skrivelsen är </w:t>
      </w:r>
      <w:r>
        <w:t xml:space="preserve">inte </w:t>
      </w:r>
      <w:r w:rsidRPr="000D29AC">
        <w:t>slutbehandlad.</w:t>
      </w:r>
      <w:r w:rsidR="00E07308">
        <w:t xml:space="preserve"> </w:t>
      </w:r>
    </w:p>
    <w:p w14:paraId="09E08A56" w14:textId="77777777" w:rsidR="007573D2" w:rsidRPr="000D29AC" w:rsidRDefault="007573D2" w:rsidP="007573D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27BFD7" w14:textId="4DAD7743" w:rsidR="007573D2" w:rsidRPr="000D29AC" w:rsidRDefault="007573D2" w:rsidP="007573D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Mom.</w:t>
      </w:r>
      <w:r w:rsidRPr="000D29AC">
        <w:rPr>
          <w:rFonts w:ascii="Times New Roman" w:hAnsi="Times New Roman"/>
          <w:sz w:val="20"/>
        </w:rPr>
        <w:t xml:space="preserve"> 24 om </w:t>
      </w:r>
      <w:r w:rsidRPr="000D29AC">
        <w:rPr>
          <w:rFonts w:ascii="Times New Roman" w:hAnsi="Times New Roman"/>
          <w:i/>
          <w:sz w:val="20"/>
        </w:rPr>
        <w:t>samlad redovisning av jaktfrågor</w:t>
      </w:r>
      <w:r w:rsidRPr="000D29AC">
        <w:rPr>
          <w:rFonts w:ascii="Times New Roman" w:hAnsi="Times New Roman"/>
          <w:sz w:val="20"/>
        </w:rPr>
        <w:t>*: Riksdagen har tillkänna</w:t>
      </w:r>
      <w:r w:rsidRPr="000D29AC">
        <w:rPr>
          <w:rFonts w:ascii="Times New Roman" w:hAnsi="Times New Roman"/>
          <w:sz w:val="20"/>
        </w:rPr>
        <w:softHyphen/>
        <w:t>gett för regeringen vad utskottet anför om att regeringen bör återkomma till riksdagen med en samlad redovisning av regeringens arbete med jakt</w:t>
      </w:r>
      <w:r w:rsidRPr="000D29AC">
        <w:rPr>
          <w:rFonts w:ascii="Times New Roman" w:hAnsi="Times New Roman"/>
          <w:sz w:val="20"/>
        </w:rPr>
        <w:softHyphen/>
        <w:t>frågor och vilka åtgärder som planeras för dessa frågor (bet. 1999/2000:MJU17 s. 31). Tillkännagivandet innebär därmed inte krav på specifika förändringar i sak men utgår från resonemang som huvudsak</w:t>
      </w:r>
      <w:r>
        <w:rPr>
          <w:rFonts w:ascii="Times New Roman" w:hAnsi="Times New Roman"/>
          <w:sz w:val="20"/>
        </w:rPr>
        <w:softHyphen/>
      </w:r>
      <w:r w:rsidRPr="000D29AC">
        <w:rPr>
          <w:rFonts w:ascii="Times New Roman" w:hAnsi="Times New Roman"/>
          <w:sz w:val="20"/>
        </w:rPr>
        <w:t>ligen i återstående delar avser den s.k. dubbelregistreringen av jakträtt i renskötselområdet</w:t>
      </w:r>
      <w:r w:rsidRPr="000D29AC">
        <w:rPr>
          <w:rFonts w:ascii="Times New Roman" w:hAnsi="Times New Roman"/>
          <w:i/>
          <w:sz w:val="20"/>
        </w:rPr>
        <w:t>.</w:t>
      </w:r>
      <w:r w:rsidRPr="000D29AC">
        <w:rPr>
          <w:rFonts w:ascii="Times New Roman" w:hAnsi="Times New Roman"/>
          <w:sz w:val="20"/>
        </w:rPr>
        <w:t xml:space="preserve"> Dubbel</w:t>
      </w:r>
      <w:r w:rsidRPr="000D29AC">
        <w:rPr>
          <w:rFonts w:ascii="Times New Roman" w:hAnsi="Times New Roman"/>
          <w:sz w:val="20"/>
        </w:rPr>
        <w:softHyphen/>
        <w:t>registreringen tas även upp i ett tillkänna</w:t>
      </w:r>
      <w:r>
        <w:rPr>
          <w:rFonts w:ascii="Times New Roman" w:hAnsi="Times New Roman"/>
          <w:sz w:val="20"/>
        </w:rPr>
        <w:softHyphen/>
      </w:r>
      <w:r w:rsidRPr="000D29AC">
        <w:rPr>
          <w:rFonts w:ascii="Times New Roman" w:hAnsi="Times New Roman"/>
          <w:sz w:val="20"/>
        </w:rPr>
        <w:t xml:space="preserve">givande från riksmötet 2010/11 (bet. 2010/11:MJU6 punkt 2, rskr. 2010/11:49, </w:t>
      </w:r>
      <w:r w:rsidR="007A3846">
        <w:rPr>
          <w:rFonts w:ascii="Times New Roman" w:hAnsi="Times New Roman"/>
          <w:sz w:val="20"/>
        </w:rPr>
        <w:t>LI</w:t>
      </w:r>
      <w:r w:rsidRPr="00206933">
        <w:rPr>
          <w:rFonts w:ascii="Times New Roman" w:hAnsi="Times New Roman"/>
          <w:sz w:val="20"/>
        </w:rPr>
        <w:t xml:space="preserve"> </w:t>
      </w:r>
      <w:r w:rsidR="007A3846">
        <w:rPr>
          <w:rFonts w:ascii="Times New Roman" w:hAnsi="Times New Roman"/>
          <w:sz w:val="20"/>
        </w:rPr>
        <w:t>4</w:t>
      </w:r>
      <w:r w:rsidRPr="00206933">
        <w:rPr>
          <w:rFonts w:ascii="Times New Roman" w:hAnsi="Times New Roman"/>
          <w:sz w:val="20"/>
        </w:rPr>
        <w:t>)</w:t>
      </w:r>
      <w:r w:rsidRPr="000D29AC">
        <w:rPr>
          <w:rFonts w:ascii="Times New Roman" w:hAnsi="Times New Roman"/>
          <w:sz w:val="20"/>
        </w:rPr>
        <w:t xml:space="preserve"> och i ett tillkännagivande från riksmötet 2014/15 (rskr. 2014/15:154, punkt 1, </w:t>
      </w:r>
      <w:r w:rsidR="007A3846">
        <w:rPr>
          <w:rFonts w:ascii="Times New Roman" w:hAnsi="Times New Roman"/>
          <w:sz w:val="20"/>
        </w:rPr>
        <w:t>LI 9</w:t>
      </w:r>
      <w:r w:rsidRPr="000D29AC">
        <w:rPr>
          <w:rFonts w:ascii="Times New Roman" w:hAnsi="Times New Roman"/>
          <w:sz w:val="20"/>
        </w:rPr>
        <w:t xml:space="preserve">). </w:t>
      </w:r>
    </w:p>
    <w:p w14:paraId="3DF7503B" w14:textId="77777777" w:rsidR="007573D2" w:rsidRDefault="007573D2"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D29AC">
        <w:rPr>
          <w:rFonts w:ascii="Times New Roman" w:hAnsi="Times New Roman"/>
          <w:sz w:val="20"/>
        </w:rPr>
        <w:t>Hanteringen av dubbelregistreringen av jakträtt i renskötsel</w:t>
      </w:r>
      <w:r w:rsidRPr="000D29AC">
        <w:rPr>
          <w:rFonts w:ascii="Times New Roman" w:hAnsi="Times New Roman"/>
          <w:sz w:val="20"/>
        </w:rPr>
        <w:softHyphen/>
        <w:t xml:space="preserve">området har avvaktat ett slutligt avgörande av målet mellan Girjas sameby och staten angående bättre rätt till småviltsjakt och fiske m.m. Dom i målet meddela-des den 23 januari 2020 (Högsta domstolens dom i mål nr T 853-18). </w:t>
      </w:r>
      <w:r w:rsidRPr="006440A4">
        <w:rPr>
          <w:rFonts w:ascii="Times New Roman" w:hAnsi="Times New Roman"/>
          <w:sz w:val="20"/>
        </w:rPr>
        <w:t xml:space="preserve">Regeringen </w:t>
      </w:r>
      <w:r>
        <w:rPr>
          <w:rFonts w:ascii="Times New Roman" w:hAnsi="Times New Roman"/>
          <w:sz w:val="20"/>
        </w:rPr>
        <w:t xml:space="preserve">tillsatte </w:t>
      </w:r>
      <w:r w:rsidRPr="006440A4">
        <w:rPr>
          <w:rFonts w:ascii="Times New Roman" w:hAnsi="Times New Roman"/>
          <w:sz w:val="20"/>
        </w:rPr>
        <w:t>den 20 maj 2021 en parlamentarisk kommitté (dir. 2021:35) som har i uppdrag att föreslå en ny renskötsellagstiftning.</w:t>
      </w:r>
      <w:r>
        <w:rPr>
          <w:rFonts w:ascii="Times New Roman" w:hAnsi="Times New Roman"/>
          <w:sz w:val="20"/>
        </w:rPr>
        <w:t xml:space="preserve"> </w:t>
      </w:r>
      <w:bookmarkStart w:id="434" w:name="_Hlk91171618"/>
      <w:bookmarkStart w:id="435" w:name="_Hlk121398955"/>
      <w:r w:rsidRPr="00C96D79">
        <w:rPr>
          <w:rFonts w:ascii="Times New Roman" w:hAnsi="Times New Roman"/>
          <w:sz w:val="20"/>
        </w:rPr>
        <w:t>I bud</w:t>
      </w:r>
      <w:r>
        <w:rPr>
          <w:rFonts w:ascii="Times New Roman" w:hAnsi="Times New Roman"/>
          <w:sz w:val="20"/>
        </w:rPr>
        <w:softHyphen/>
      </w:r>
      <w:r w:rsidRPr="00C96D79">
        <w:rPr>
          <w:rFonts w:ascii="Times New Roman" w:hAnsi="Times New Roman"/>
          <w:sz w:val="20"/>
        </w:rPr>
        <w:t>getproposition för 2022 (prop. 2021/22:1 utg</w:t>
      </w:r>
      <w:r>
        <w:rPr>
          <w:rFonts w:ascii="Times New Roman" w:hAnsi="Times New Roman"/>
          <w:sz w:val="20"/>
        </w:rPr>
        <w:t>.</w:t>
      </w:r>
      <w:r w:rsidRPr="00C96D79">
        <w:rPr>
          <w:rFonts w:ascii="Times New Roman" w:hAnsi="Times New Roman"/>
          <w:sz w:val="20"/>
        </w:rPr>
        <w:t>omr</w:t>
      </w:r>
      <w:r>
        <w:rPr>
          <w:rFonts w:ascii="Times New Roman" w:hAnsi="Times New Roman"/>
          <w:sz w:val="20"/>
        </w:rPr>
        <w:t>.</w:t>
      </w:r>
      <w:r w:rsidRPr="00C96D79">
        <w:rPr>
          <w:rFonts w:ascii="Times New Roman" w:hAnsi="Times New Roman"/>
          <w:sz w:val="20"/>
        </w:rPr>
        <w:t xml:space="preserve"> 23 avsnitt 2.6.2</w:t>
      </w:r>
      <w:r>
        <w:rPr>
          <w:rFonts w:ascii="Times New Roman" w:hAnsi="Times New Roman"/>
          <w:sz w:val="20"/>
        </w:rPr>
        <w:t xml:space="preserve"> s. 33)</w:t>
      </w:r>
      <w:r w:rsidRPr="00C96D79">
        <w:rPr>
          <w:rFonts w:ascii="Times New Roman" w:hAnsi="Times New Roman"/>
          <w:sz w:val="20"/>
        </w:rPr>
        <w:t xml:space="preserve"> </w:t>
      </w:r>
      <w:r>
        <w:rPr>
          <w:rFonts w:ascii="Times New Roman" w:hAnsi="Times New Roman"/>
          <w:sz w:val="20"/>
        </w:rPr>
        <w:t xml:space="preserve">redovisade </w:t>
      </w:r>
      <w:r w:rsidRPr="00C96D79">
        <w:rPr>
          <w:rFonts w:ascii="Times New Roman" w:hAnsi="Times New Roman"/>
          <w:sz w:val="20"/>
        </w:rPr>
        <w:t xml:space="preserve">regeringen </w:t>
      </w:r>
      <w:r>
        <w:rPr>
          <w:rFonts w:ascii="Times New Roman" w:hAnsi="Times New Roman"/>
          <w:sz w:val="20"/>
        </w:rPr>
        <w:t xml:space="preserve">vidtagna </w:t>
      </w:r>
      <w:r w:rsidRPr="00C96D79">
        <w:rPr>
          <w:rFonts w:ascii="Times New Roman" w:hAnsi="Times New Roman"/>
          <w:sz w:val="20"/>
        </w:rPr>
        <w:t>åtgärder</w:t>
      </w:r>
      <w:r>
        <w:rPr>
          <w:rFonts w:ascii="Times New Roman" w:hAnsi="Times New Roman"/>
          <w:sz w:val="20"/>
        </w:rPr>
        <w:t xml:space="preserve"> </w:t>
      </w:r>
      <w:r w:rsidRPr="00C96D79">
        <w:rPr>
          <w:rFonts w:ascii="Times New Roman" w:hAnsi="Times New Roman"/>
          <w:sz w:val="20"/>
        </w:rPr>
        <w:t>och ans</w:t>
      </w:r>
      <w:r>
        <w:rPr>
          <w:rFonts w:ascii="Times New Roman" w:hAnsi="Times New Roman"/>
          <w:sz w:val="20"/>
        </w:rPr>
        <w:t>åg</w:t>
      </w:r>
      <w:r w:rsidRPr="00C96D79">
        <w:rPr>
          <w:rFonts w:ascii="Times New Roman" w:hAnsi="Times New Roman"/>
          <w:sz w:val="20"/>
        </w:rPr>
        <w:t xml:space="preserve"> </w:t>
      </w:r>
      <w:r>
        <w:rPr>
          <w:rFonts w:ascii="Times New Roman" w:hAnsi="Times New Roman"/>
          <w:sz w:val="20"/>
        </w:rPr>
        <w:t>därmed</w:t>
      </w:r>
      <w:r w:rsidRPr="00C96D79">
        <w:rPr>
          <w:rFonts w:ascii="Times New Roman" w:hAnsi="Times New Roman"/>
          <w:sz w:val="20"/>
        </w:rPr>
        <w:t xml:space="preserve"> att </w:t>
      </w:r>
      <w:bookmarkEnd w:id="434"/>
      <w:r w:rsidRPr="00C96D79">
        <w:rPr>
          <w:rFonts w:ascii="Times New Roman" w:hAnsi="Times New Roman"/>
          <w:sz w:val="20"/>
        </w:rPr>
        <w:t>tillkänna</w:t>
      </w:r>
      <w:r>
        <w:rPr>
          <w:rFonts w:ascii="Times New Roman" w:hAnsi="Times New Roman"/>
          <w:sz w:val="20"/>
        </w:rPr>
        <w:softHyphen/>
      </w:r>
      <w:r w:rsidRPr="00C96D79">
        <w:rPr>
          <w:rFonts w:ascii="Times New Roman" w:hAnsi="Times New Roman"/>
          <w:sz w:val="20"/>
        </w:rPr>
        <w:t>givandet med den</w:t>
      </w:r>
      <w:r>
        <w:rPr>
          <w:rFonts w:ascii="Times New Roman" w:hAnsi="Times New Roman"/>
          <w:sz w:val="20"/>
        </w:rPr>
        <w:t xml:space="preserve"> redovisningen</w:t>
      </w:r>
      <w:r w:rsidRPr="00C96D79">
        <w:rPr>
          <w:rFonts w:ascii="Times New Roman" w:hAnsi="Times New Roman"/>
          <w:sz w:val="20"/>
        </w:rPr>
        <w:t xml:space="preserve"> och tidigare lämnade redovisningar är slutbehand</w:t>
      </w:r>
      <w:r>
        <w:rPr>
          <w:rFonts w:ascii="Times New Roman" w:hAnsi="Times New Roman"/>
          <w:sz w:val="20"/>
        </w:rPr>
        <w:softHyphen/>
      </w:r>
      <w:r w:rsidRPr="00C96D79">
        <w:rPr>
          <w:rFonts w:ascii="Times New Roman" w:hAnsi="Times New Roman"/>
          <w:sz w:val="20"/>
        </w:rPr>
        <w:t>lat</w:t>
      </w:r>
      <w:r w:rsidRPr="002B4919">
        <w:rPr>
          <w:rFonts w:ascii="Times New Roman" w:hAnsi="Times New Roman"/>
          <w:sz w:val="20"/>
        </w:rPr>
        <w:t>.</w:t>
      </w:r>
      <w:r w:rsidRPr="000D29AC">
        <w:rPr>
          <w:rFonts w:ascii="Times New Roman" w:hAnsi="Times New Roman"/>
          <w:sz w:val="20"/>
        </w:rPr>
        <w:t xml:space="preserve"> </w:t>
      </w:r>
    </w:p>
    <w:p w14:paraId="53CDB8F4" w14:textId="0BE8A187" w:rsidR="007573D2" w:rsidRDefault="007573D2"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22506">
        <w:rPr>
          <w:rFonts w:ascii="Times New Roman" w:hAnsi="Times New Roman"/>
          <w:sz w:val="20"/>
        </w:rPr>
        <w:t xml:space="preserve">Riksdagen delade inte regeringens bedömning </w:t>
      </w:r>
      <w:r>
        <w:rPr>
          <w:rFonts w:ascii="Times New Roman" w:hAnsi="Times New Roman"/>
          <w:sz w:val="20"/>
        </w:rPr>
        <w:t xml:space="preserve">att tillkännagivandet är slutbehandlat </w:t>
      </w:r>
      <w:r w:rsidRPr="00D22506">
        <w:rPr>
          <w:rFonts w:ascii="Times New Roman" w:hAnsi="Times New Roman"/>
          <w:sz w:val="20"/>
        </w:rPr>
        <w:t xml:space="preserve">(bet. 2021/22:KU21, </w:t>
      </w:r>
      <w:r>
        <w:rPr>
          <w:rFonts w:ascii="Times New Roman" w:hAnsi="Times New Roman"/>
          <w:sz w:val="20"/>
        </w:rPr>
        <w:t>yttr.</w:t>
      </w:r>
      <w:r w:rsidRPr="00D22506">
        <w:rPr>
          <w:rFonts w:ascii="Times New Roman" w:hAnsi="Times New Roman"/>
          <w:sz w:val="20"/>
        </w:rPr>
        <w:t xml:space="preserve"> 2021/22:MJU5y). </w:t>
      </w:r>
      <w:r>
        <w:rPr>
          <w:rFonts w:ascii="Times New Roman" w:hAnsi="Times New Roman"/>
          <w:sz w:val="20"/>
        </w:rPr>
        <w:t xml:space="preserve">Punkten står därför åter som öppen. </w:t>
      </w:r>
      <w:r w:rsidRPr="00D22506">
        <w:rPr>
          <w:rFonts w:ascii="Times New Roman" w:hAnsi="Times New Roman"/>
          <w:sz w:val="20"/>
        </w:rPr>
        <w:t>Riksdagen anser att det t.ex. inte är tillräckligt att en parla</w:t>
      </w:r>
      <w:r>
        <w:rPr>
          <w:rFonts w:ascii="Times New Roman" w:hAnsi="Times New Roman"/>
          <w:sz w:val="20"/>
        </w:rPr>
        <w:softHyphen/>
      </w:r>
      <w:r w:rsidRPr="00D22506">
        <w:rPr>
          <w:rFonts w:ascii="Times New Roman" w:hAnsi="Times New Roman"/>
          <w:sz w:val="20"/>
        </w:rPr>
        <w:t>mentarisk kommitté har tillsatts utan att man bör invänta kommitténs för</w:t>
      </w:r>
      <w:r>
        <w:rPr>
          <w:rFonts w:ascii="Times New Roman" w:hAnsi="Times New Roman"/>
          <w:sz w:val="20"/>
        </w:rPr>
        <w:softHyphen/>
      </w:r>
      <w:r w:rsidRPr="00D22506">
        <w:rPr>
          <w:rFonts w:ascii="Times New Roman" w:hAnsi="Times New Roman"/>
          <w:sz w:val="20"/>
        </w:rPr>
        <w:t>slag och den avslutande beredningen innan ställning kan tas till om till</w:t>
      </w:r>
      <w:r>
        <w:rPr>
          <w:rFonts w:ascii="Times New Roman" w:hAnsi="Times New Roman"/>
          <w:sz w:val="20"/>
        </w:rPr>
        <w:softHyphen/>
      </w:r>
      <w:r w:rsidRPr="00D22506">
        <w:rPr>
          <w:rFonts w:ascii="Times New Roman" w:hAnsi="Times New Roman"/>
          <w:sz w:val="20"/>
        </w:rPr>
        <w:t>kännagivandet är tillgodosett.</w:t>
      </w:r>
      <w:r>
        <w:rPr>
          <w:rFonts w:ascii="Times New Roman" w:hAnsi="Times New Roman"/>
          <w:sz w:val="20"/>
        </w:rPr>
        <w:t xml:space="preserve"> D</w:t>
      </w:r>
      <w:r w:rsidRPr="00D22506">
        <w:rPr>
          <w:rFonts w:ascii="Times New Roman" w:hAnsi="Times New Roman"/>
          <w:sz w:val="20"/>
        </w:rPr>
        <w:t>en slutliga behandlingen av tillkänna</w:t>
      </w:r>
      <w:r>
        <w:rPr>
          <w:rFonts w:ascii="Times New Roman" w:hAnsi="Times New Roman"/>
          <w:sz w:val="20"/>
        </w:rPr>
        <w:softHyphen/>
      </w:r>
      <w:r w:rsidRPr="00D22506">
        <w:rPr>
          <w:rFonts w:ascii="Times New Roman" w:hAnsi="Times New Roman"/>
          <w:sz w:val="20"/>
        </w:rPr>
        <w:t xml:space="preserve">givandet får </w:t>
      </w:r>
      <w:r>
        <w:rPr>
          <w:rFonts w:ascii="Times New Roman" w:hAnsi="Times New Roman"/>
          <w:sz w:val="20"/>
        </w:rPr>
        <w:t>d</w:t>
      </w:r>
      <w:r w:rsidRPr="00D22506">
        <w:rPr>
          <w:rFonts w:ascii="Times New Roman" w:hAnsi="Times New Roman"/>
          <w:sz w:val="20"/>
        </w:rPr>
        <w:t>ärmed avvakta Renmarkskommitténs (N 2021:02) betän</w:t>
      </w:r>
      <w:r>
        <w:rPr>
          <w:rFonts w:ascii="Times New Roman" w:hAnsi="Times New Roman"/>
          <w:sz w:val="20"/>
        </w:rPr>
        <w:softHyphen/>
      </w:r>
      <w:r w:rsidRPr="00D22506">
        <w:rPr>
          <w:rFonts w:ascii="Times New Roman" w:hAnsi="Times New Roman"/>
          <w:sz w:val="20"/>
        </w:rPr>
        <w:t>kande som redovisas senast den 20 maj 2025.</w:t>
      </w:r>
      <w:r>
        <w:rPr>
          <w:rFonts w:ascii="Times New Roman" w:hAnsi="Times New Roman"/>
          <w:sz w:val="20"/>
        </w:rPr>
        <w:t xml:space="preserve"> </w:t>
      </w:r>
      <w:r w:rsidRPr="000D29AC">
        <w:rPr>
          <w:rFonts w:ascii="Times New Roman" w:hAnsi="Times New Roman"/>
          <w:sz w:val="20"/>
        </w:rPr>
        <w:t xml:space="preserve">Punkten är </w:t>
      </w:r>
      <w:r>
        <w:rPr>
          <w:rFonts w:ascii="Times New Roman" w:hAnsi="Times New Roman"/>
          <w:sz w:val="20"/>
        </w:rPr>
        <w:t xml:space="preserve">inte </w:t>
      </w:r>
      <w:r w:rsidRPr="000D29AC">
        <w:rPr>
          <w:rFonts w:ascii="Times New Roman" w:hAnsi="Times New Roman"/>
          <w:sz w:val="20"/>
        </w:rPr>
        <w:t>slutbe</w:t>
      </w:r>
      <w:r>
        <w:rPr>
          <w:rFonts w:ascii="Times New Roman" w:hAnsi="Times New Roman"/>
          <w:sz w:val="20"/>
        </w:rPr>
        <w:softHyphen/>
      </w:r>
      <w:r w:rsidRPr="000D29AC">
        <w:rPr>
          <w:rFonts w:ascii="Times New Roman" w:hAnsi="Times New Roman"/>
          <w:sz w:val="20"/>
        </w:rPr>
        <w:t>handlad.</w:t>
      </w:r>
      <w:bookmarkEnd w:id="435"/>
    </w:p>
    <w:p w14:paraId="768979C1" w14:textId="1AD5D35C" w:rsidR="00010254" w:rsidRDefault="00010254"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3A78EF2" w14:textId="77777777" w:rsidR="00010254" w:rsidRPr="00A73364" w:rsidRDefault="00010254" w:rsidP="004C724A">
      <w:pPr>
        <w:pStyle w:val="Rubrik4utannumrering"/>
      </w:pPr>
      <w:r w:rsidRPr="00A73364">
        <w:t>Riksmötet 2004/05</w:t>
      </w:r>
    </w:p>
    <w:p w14:paraId="6E23B28D" w14:textId="5D9414D2" w:rsidR="00010254" w:rsidRPr="00A73364" w:rsidRDefault="004C724A" w:rsidP="004C724A">
      <w:pPr>
        <w:pStyle w:val="Rubrik5utannumrering"/>
        <w:spacing w:before="0"/>
        <w:rPr>
          <w:rFonts w:eastAsia="Calibri"/>
        </w:rPr>
      </w:pPr>
      <w:r>
        <w:t>2</w:t>
      </w:r>
      <w:r w:rsidR="00010254" w:rsidRPr="00A73364">
        <w:t>. Rskr. 2004/05:178</w:t>
      </w:r>
    </w:p>
    <w:p w14:paraId="6A85C6DA"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Sjösäkerhet m.m.</w:t>
      </w:r>
    </w:p>
    <w:p w14:paraId="292A8E4F"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w:t>
      </w:r>
      <w:r w:rsidRPr="00A73364">
        <w:rPr>
          <w:rFonts w:ascii="Times New Roman" w:hAnsi="Times New Roman"/>
          <w:sz w:val="20"/>
        </w:rPr>
        <w:t xml:space="preserve"> </w:t>
      </w:r>
      <w:r w:rsidRPr="00F9701D">
        <w:rPr>
          <w:rFonts w:ascii="Times New Roman" w:hAnsi="Times New Roman"/>
          <w:sz w:val="20"/>
        </w:rPr>
        <w:t>2004/05:T243, 2004/05:T244, 2004/05:T351, 2004/05:T431, 2004/05:T467 yrkande 2, 2004/05:T489 yrkandena 1 och 2 och 2004/05:MJ371 yrkande 18, bet. 2004/05:TU7</w:t>
      </w:r>
    </w:p>
    <w:p w14:paraId="60A242DD"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Tidigare redovisad, se skr. 2005/06:75 (N 36), 2006/07:75 (N 26), 2007/08:75 (N 20), 2008/09:75 (N 15), 2009/10:75 (N 12), 2010/11:75 (N 7), 2011/12:75 (N 4), 2012/13:75 (N 2), 2013/14:75 (N 1), 2014/15:75 (N 2), 2015/16:75 (N 2), 2016/17:75 (N 2), 2017/18:75 (N</w:t>
      </w:r>
      <w:r>
        <w:rPr>
          <w:rFonts w:ascii="Times New Roman" w:hAnsi="Times New Roman"/>
          <w:sz w:val="20"/>
        </w:rPr>
        <w:t> </w:t>
      </w:r>
      <w:r w:rsidRPr="00F9701D">
        <w:rPr>
          <w:rFonts w:ascii="Times New Roman" w:hAnsi="Times New Roman"/>
          <w:sz w:val="20"/>
        </w:rPr>
        <w:t>2</w:t>
      </w:r>
      <w:r w:rsidRPr="00A73364">
        <w:rPr>
          <w:rFonts w:ascii="Times New Roman" w:hAnsi="Times New Roman"/>
          <w:sz w:val="20"/>
        </w:rPr>
        <w:t>), 2018/19:75 (N 2)</w:t>
      </w:r>
      <w:r>
        <w:rPr>
          <w:rFonts w:ascii="Times New Roman" w:hAnsi="Times New Roman"/>
          <w:sz w:val="20"/>
        </w:rPr>
        <w:t xml:space="preserve">, </w:t>
      </w:r>
      <w:r w:rsidRPr="00A73364">
        <w:rPr>
          <w:rFonts w:ascii="Times New Roman" w:hAnsi="Times New Roman"/>
          <w:sz w:val="20"/>
        </w:rPr>
        <w:t>2019/20:75 (I 1</w:t>
      </w:r>
      <w:r w:rsidRPr="00F9701D">
        <w:rPr>
          <w:rFonts w:ascii="Times New Roman" w:hAnsi="Times New Roman"/>
          <w:sz w:val="20"/>
        </w:rPr>
        <w:t>)</w:t>
      </w:r>
      <w:r>
        <w:rPr>
          <w:rFonts w:ascii="Times New Roman" w:hAnsi="Times New Roman"/>
          <w:sz w:val="20"/>
        </w:rPr>
        <w:t>, 2020/21:75 (I 1) och 2021/22:75 (I 1)</w:t>
      </w:r>
      <w:r w:rsidRPr="00F9701D">
        <w:rPr>
          <w:rFonts w:ascii="Times New Roman" w:hAnsi="Times New Roman"/>
          <w:sz w:val="20"/>
        </w:rPr>
        <w:t>.</w:t>
      </w:r>
    </w:p>
    <w:p w14:paraId="4BEC1424" w14:textId="12C536B6" w:rsidR="00010254" w:rsidRPr="00A73364"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inte slutbehandlad.</w:t>
      </w:r>
      <w:r w:rsidR="00BF5768">
        <w:rPr>
          <w:rFonts w:ascii="Times New Roman" w:hAnsi="Times New Roman"/>
          <w:sz w:val="20"/>
        </w:rPr>
        <w:t xml:space="preserve"> </w:t>
      </w:r>
    </w:p>
    <w:p w14:paraId="3ACD8C95" w14:textId="77777777" w:rsidR="00010254" w:rsidRPr="00A73364"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A97125B" w14:textId="77777777" w:rsidR="00010254"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hAnsi="Times New Roman"/>
          <w:sz w:val="20"/>
        </w:rPr>
        <w:t xml:space="preserve">Punkt 11 om </w:t>
      </w:r>
      <w:r w:rsidRPr="00A73364">
        <w:rPr>
          <w:rFonts w:ascii="Times New Roman" w:hAnsi="Times New Roman"/>
          <w:i/>
          <w:sz w:val="20"/>
        </w:rPr>
        <w:t>kompetensbevis och hastighetsbegränsning avseende fritidsbåtar</w:t>
      </w:r>
      <w:r w:rsidRPr="00A73364">
        <w:rPr>
          <w:rFonts w:ascii="Times New Roman" w:hAnsi="Times New Roman"/>
          <w:sz w:val="20"/>
        </w:rPr>
        <w:t>*: Riksdagen har tillkännagett för regeringen vad utskottet anför om att regeringen snarast bör låta utreda förut</w:t>
      </w:r>
      <w:r w:rsidRPr="00A73364">
        <w:rPr>
          <w:rFonts w:ascii="Times New Roman" w:hAnsi="Times New Roman"/>
          <w:sz w:val="20"/>
        </w:rPr>
        <w:softHyphen/>
        <w:t>sättningarna för införande av obligatorisk utbildning och förarbevis (bet. 2004/05:TU7 s. 57 f.) och därmed delvis bifallit motionerna 2004/05:T243, 2004/05:T244, 2004/05:T351, 2004/05:T431, 2004/05:T467 yrkande 2, 2004/05:T489 yrkandena 1 och 2 samt 2004/05:MJ371 yrkande 18. I propositionen Moderna transporter (prop. 2005/06:160) behandlade regeringen frågan om kompetensbevis och hastighetsbegränsning avseende fritidsbåtar. Frågan om kompetensbevis avseende fritidsbåtar har utretts inom Regeringskansliet. En departe</w:t>
      </w:r>
      <w:r w:rsidRPr="00A73364">
        <w:rPr>
          <w:rFonts w:ascii="Times New Roman" w:hAnsi="Times New Roman"/>
          <w:sz w:val="20"/>
        </w:rPr>
        <w:softHyphen/>
        <w:t>mentspromemoria om be</w:t>
      </w:r>
      <w:r w:rsidRPr="00A73364">
        <w:rPr>
          <w:rFonts w:ascii="Times New Roman" w:hAnsi="Times New Roman"/>
          <w:sz w:val="20"/>
        </w:rPr>
        <w:softHyphen/>
        <w:t>hörighetsbevis för fritidsbåtar och fritidsskepp (Ds 2008:32) har utarbetats och remitterats. En remissammanställning har gjorts. Ett fördjupat kunskapsunderlag i frågan har tagits fram inom Regerings</w:t>
      </w:r>
      <w:r w:rsidRPr="00A73364">
        <w:rPr>
          <w:rFonts w:ascii="Times New Roman" w:hAnsi="Times New Roman"/>
          <w:sz w:val="20"/>
        </w:rPr>
        <w:softHyphen/>
        <w:t>kansliet. Frågan om särskild reglering av vattenskotrar aktuali</w:t>
      </w:r>
      <w:r w:rsidRPr="00A73364">
        <w:rPr>
          <w:rFonts w:ascii="Times New Roman" w:hAnsi="Times New Roman"/>
          <w:sz w:val="20"/>
        </w:rPr>
        <w:softHyphen/>
        <w:t>serades under sommaren 2013. Havs- och vattenmyndighetens redo</w:t>
      </w:r>
      <w:r w:rsidRPr="00A73364">
        <w:rPr>
          <w:rFonts w:ascii="Times New Roman" w:hAnsi="Times New Roman"/>
          <w:sz w:val="20"/>
        </w:rPr>
        <w:softHyphen/>
        <w:t>visning av ett regeringsuppdrag att kartlägga olägenheter från vattenskotrar och andra mindre motor</w:t>
      </w:r>
      <w:r w:rsidRPr="00A73364">
        <w:rPr>
          <w:rFonts w:ascii="Times New Roman" w:hAnsi="Times New Roman"/>
          <w:sz w:val="20"/>
        </w:rPr>
        <w:softHyphen/>
        <w:t>drivna farkoster och att analysera behov av särskild reglering för sådana farkoster lämnades den 29 november 2013 (M2013/01585). Regeringskansliet remitterade den 19 januari 2016 ett förslag om obligato</w:t>
      </w:r>
      <w:r w:rsidRPr="00A73364">
        <w:rPr>
          <w:rFonts w:ascii="Times New Roman" w:hAnsi="Times New Roman"/>
          <w:sz w:val="20"/>
        </w:rPr>
        <w:softHyphen/>
        <w:t xml:space="preserve">riskt förarbevis för vattenskoter. </w:t>
      </w:r>
      <w:r w:rsidRPr="00870449">
        <w:rPr>
          <w:rFonts w:ascii="Times New Roman" w:hAnsi="Times New Roman"/>
          <w:sz w:val="20"/>
        </w:rPr>
        <w:t xml:space="preserve">Efter avslutad remiss har en remissammanställning gjorts. Därefter </w:t>
      </w:r>
      <w:r>
        <w:rPr>
          <w:rFonts w:ascii="Times New Roman" w:hAnsi="Times New Roman"/>
          <w:sz w:val="20"/>
        </w:rPr>
        <w:t xml:space="preserve">analyserades </w:t>
      </w:r>
      <w:r w:rsidRPr="00870449">
        <w:rPr>
          <w:rFonts w:ascii="Times New Roman" w:hAnsi="Times New Roman"/>
          <w:sz w:val="20"/>
        </w:rPr>
        <w:t>frågan vidare inom Regeringskansliet (Närings</w:t>
      </w:r>
      <w:r>
        <w:rPr>
          <w:rFonts w:ascii="Times New Roman" w:hAnsi="Times New Roman"/>
          <w:sz w:val="20"/>
        </w:rPr>
        <w:softHyphen/>
      </w:r>
      <w:r w:rsidRPr="00870449">
        <w:rPr>
          <w:rFonts w:ascii="Times New Roman" w:hAnsi="Times New Roman"/>
          <w:sz w:val="20"/>
        </w:rPr>
        <w:t>departe</w:t>
      </w:r>
      <w:r>
        <w:rPr>
          <w:rFonts w:ascii="Times New Roman" w:hAnsi="Times New Roman"/>
          <w:sz w:val="20"/>
        </w:rPr>
        <w:softHyphen/>
      </w:r>
      <w:r w:rsidRPr="00870449">
        <w:rPr>
          <w:rFonts w:ascii="Times New Roman" w:hAnsi="Times New Roman"/>
          <w:sz w:val="20"/>
        </w:rPr>
        <w:t xml:space="preserve">mentet). </w:t>
      </w:r>
      <w:r>
        <w:rPr>
          <w:rFonts w:ascii="Times New Roman" w:hAnsi="Times New Roman"/>
          <w:sz w:val="20"/>
        </w:rPr>
        <w:t>Förslaget ledde inte till någon lagstiftning.</w:t>
      </w:r>
    </w:p>
    <w:p w14:paraId="10A83249" w14:textId="77777777" w:rsidR="00010254" w:rsidRPr="00112B47" w:rsidRDefault="00010254" w:rsidP="00010254">
      <w:pPr>
        <w:pStyle w:val="Brdtextmedindrag"/>
      </w:pPr>
      <w:r w:rsidRPr="00A73364">
        <w:t xml:space="preserve">Den 25 april 2019 beslutade regeringen en ändring i förordningen (1993:1053) om användning av vattenskoter (SFS 209) som innebär att en vattenskoter får framföras endast av den som har fyllt 15 år. Förordningsändringen trädde i kraft den 1 juni 2019. </w:t>
      </w:r>
    </w:p>
    <w:p w14:paraId="1F9DCC80" w14:textId="77777777" w:rsidR="00010254" w:rsidRDefault="00010254" w:rsidP="00010254">
      <w:pPr>
        <w:pStyle w:val="Brdtextmedindrag"/>
      </w:pPr>
      <w:r w:rsidRPr="00112B47">
        <w:t>Den 29 april 2021 beslutade regeringen propositionen Förarbevis för vattenskoter (prop. 2020/21:190). I propositionen föresl</w:t>
      </w:r>
      <w:r>
        <w:t>og regeringen</w:t>
      </w:r>
      <w:r w:rsidRPr="00112B47">
        <w:t xml:space="preserve"> en ny lag om förarbevis för vattenskoter. </w:t>
      </w:r>
      <w:r>
        <w:t>I juni 2021 antog r</w:t>
      </w:r>
      <w:r w:rsidRPr="00FE3E0B">
        <w:t xml:space="preserve">iksdagen </w:t>
      </w:r>
      <w:r>
        <w:t xml:space="preserve">den föreslagna </w:t>
      </w:r>
      <w:r w:rsidRPr="004C6B79">
        <w:t>lagen</w:t>
      </w:r>
      <w:r>
        <w:t xml:space="preserve"> (bet. 2020/21:TU12, rskr. 2020/21:379). Lagen, som trädde i kraft den 1 maj 2022, innebär att e</w:t>
      </w:r>
      <w:r w:rsidRPr="00A42839">
        <w:t>n vattenskoter får framföras endast av den som har ett förarbevis</w:t>
      </w:r>
      <w:r>
        <w:t xml:space="preserve"> samt att förarbevis får utfärdas till den som har </w:t>
      </w:r>
      <w:r w:rsidRPr="00112B47">
        <w:t xml:space="preserve">fyllt 15 år och </w:t>
      </w:r>
      <w:r>
        <w:t xml:space="preserve">har </w:t>
      </w:r>
      <w:r w:rsidRPr="00112B47">
        <w:t>genomgått föreskriven utbildning med godkänt resultat</w:t>
      </w:r>
      <w:r>
        <w:t xml:space="preserve"> (SFS 626)</w:t>
      </w:r>
      <w:r w:rsidRPr="00112B47">
        <w:t>.</w:t>
      </w:r>
      <w:bookmarkStart w:id="436" w:name="_Hlk122098096"/>
      <w:r>
        <w:t xml:space="preserve"> Regeringen</w:t>
      </w:r>
      <w:r w:rsidRPr="00112B47">
        <w:t xml:space="preserve"> avser att fortsatt analysera frågan om </w:t>
      </w:r>
      <w:bookmarkEnd w:id="436"/>
      <w:r w:rsidRPr="00112B47">
        <w:t xml:space="preserve">förarbevis för </w:t>
      </w:r>
      <w:r>
        <w:t xml:space="preserve">andra typer av </w:t>
      </w:r>
      <w:r w:rsidRPr="00112B47">
        <w:t>fritidsbåtar</w:t>
      </w:r>
      <w:r>
        <w:t>,</w:t>
      </w:r>
      <w:r w:rsidRPr="00112B47">
        <w:t xml:space="preserve"> då </w:t>
      </w:r>
      <w:r>
        <w:t>flera</w:t>
      </w:r>
      <w:r w:rsidRPr="00112B47">
        <w:t xml:space="preserve"> remissinstanser som svarade på remissen om förarbevis för vattenskoter förordar </w:t>
      </w:r>
      <w:r>
        <w:t>detta</w:t>
      </w:r>
      <w:r w:rsidRPr="00112B47">
        <w:t>.</w:t>
      </w:r>
      <w:r>
        <w:t xml:space="preserve"> Ärendet bereds vidare. P</w:t>
      </w:r>
      <w:r w:rsidRPr="00A73364">
        <w:t xml:space="preserve">unkten är </w:t>
      </w:r>
      <w:r>
        <w:t>inte slut</w:t>
      </w:r>
      <w:r w:rsidRPr="00A73364">
        <w:t>behandlad.</w:t>
      </w:r>
    </w:p>
    <w:p w14:paraId="03BB03E6" w14:textId="77777777" w:rsidR="00010254" w:rsidRPr="00D80DAD" w:rsidRDefault="00010254" w:rsidP="00010254">
      <w:pPr>
        <w:pStyle w:val="Rubrik4utannumrering"/>
        <w:rPr>
          <w:rFonts w:eastAsia="Calibri"/>
        </w:rPr>
      </w:pPr>
      <w:r w:rsidRPr="00A73364">
        <w:t>Riks</w:t>
      </w:r>
      <w:r w:rsidRPr="00D80DAD">
        <w:rPr>
          <w:rFonts w:eastAsia="Calibri"/>
        </w:rPr>
        <w:t>mötet 2005/06</w:t>
      </w:r>
    </w:p>
    <w:p w14:paraId="38914747" w14:textId="08574F7B" w:rsidR="00010254" w:rsidRPr="004C724A" w:rsidRDefault="004C724A" w:rsidP="004C724A">
      <w:pPr>
        <w:pStyle w:val="Rubrik5utannumrering"/>
        <w:spacing w:before="0"/>
      </w:pPr>
      <w:r w:rsidRPr="004C724A">
        <w:t>3</w:t>
      </w:r>
      <w:r w:rsidR="00010254" w:rsidRPr="004C724A">
        <w:t>. Rskr. 2005/06:308</w:t>
      </w:r>
    </w:p>
    <w:p w14:paraId="38683587"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Moderna transporter</w:t>
      </w:r>
    </w:p>
    <w:p w14:paraId="10DA4181"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Prop. 2005/06:160, bet. 2005/06:TU5</w:t>
      </w:r>
    </w:p>
    <w:p w14:paraId="200FB3F4" w14:textId="77777777" w:rsidR="00010254" w:rsidRPr="00F9701D"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Tidigare redovisad, se skr. 2006/07:75 (N 45), 2007/08:75 (N 30), 2008/09:75 (N 23), 2009/10:75 (N 19), 2010/11:75 (N 13), 2011/12:75 (N 8), 2012/13:75 (N 6), 2013/14:75 (N 4), 2014/15:75 (N 4), 2015/16:75 (N 3), 2016/17:75 (N 3), 2017/18:75 (N 3</w:t>
      </w:r>
      <w:r w:rsidRPr="00A73364">
        <w:rPr>
          <w:rFonts w:ascii="Times New Roman" w:hAnsi="Times New Roman"/>
          <w:sz w:val="20"/>
        </w:rPr>
        <w:t>), 2018/19:75 (N 3)</w:t>
      </w:r>
      <w:r>
        <w:rPr>
          <w:rFonts w:ascii="Times New Roman" w:hAnsi="Times New Roman"/>
          <w:sz w:val="20"/>
        </w:rPr>
        <w:t>,</w:t>
      </w:r>
      <w:r w:rsidRPr="00A73364">
        <w:rPr>
          <w:rFonts w:ascii="Times New Roman" w:hAnsi="Times New Roman"/>
          <w:sz w:val="20"/>
        </w:rPr>
        <w:t xml:space="preserve"> 2019/20:75 (I 2</w:t>
      </w:r>
      <w:r w:rsidRPr="00F9701D">
        <w:rPr>
          <w:rFonts w:ascii="Times New Roman" w:hAnsi="Times New Roman"/>
          <w:sz w:val="20"/>
        </w:rPr>
        <w:t>)</w:t>
      </w:r>
      <w:r>
        <w:rPr>
          <w:rFonts w:ascii="Times New Roman" w:hAnsi="Times New Roman"/>
          <w:sz w:val="20"/>
        </w:rPr>
        <w:t>, 2020/21:75 (I 2) och 2021/22:75 (I 2).</w:t>
      </w:r>
    </w:p>
    <w:p w14:paraId="15775310" w14:textId="1AE7272B" w:rsidR="00010254" w:rsidRPr="00A73364" w:rsidRDefault="00010254" w:rsidP="0001025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inte slutbehandlad.</w:t>
      </w:r>
      <w:r w:rsidR="00127C0C">
        <w:rPr>
          <w:rFonts w:ascii="Times New Roman" w:hAnsi="Times New Roman"/>
          <w:sz w:val="20"/>
        </w:rPr>
        <w:t xml:space="preserve"> </w:t>
      </w:r>
    </w:p>
    <w:p w14:paraId="1DBA41DD" w14:textId="77777777" w:rsidR="00010254" w:rsidRPr="00A73364"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D7D85D8" w14:textId="77777777" w:rsidR="00010254" w:rsidRDefault="00010254" w:rsidP="0001025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hAnsi="Times New Roman"/>
          <w:sz w:val="20"/>
        </w:rPr>
        <w:t xml:space="preserve">Punkt 42 om </w:t>
      </w:r>
      <w:r w:rsidRPr="00A73364">
        <w:rPr>
          <w:rFonts w:ascii="Times New Roman" w:hAnsi="Times New Roman"/>
          <w:i/>
          <w:sz w:val="20"/>
        </w:rPr>
        <w:t>förarbevis för vissa fritidsbåtar</w:t>
      </w:r>
      <w:r w:rsidRPr="00A73364">
        <w:rPr>
          <w:rFonts w:ascii="Times New Roman" w:hAnsi="Times New Roman"/>
          <w:sz w:val="20"/>
        </w:rPr>
        <w:t>: Frågan om kompetensbevis avseende fritidsbåtar har utretts inom Regeringskansliet. En departements</w:t>
      </w:r>
      <w:r w:rsidRPr="00A73364">
        <w:rPr>
          <w:rFonts w:ascii="Times New Roman" w:hAnsi="Times New Roman"/>
          <w:sz w:val="20"/>
        </w:rPr>
        <w:softHyphen/>
        <w:t>promemoria om behörighetsbevis för fritidsbåtar och fri</w:t>
      </w:r>
      <w:r w:rsidRPr="00A73364">
        <w:rPr>
          <w:rFonts w:ascii="Times New Roman" w:hAnsi="Times New Roman"/>
          <w:sz w:val="20"/>
        </w:rPr>
        <w:softHyphen/>
        <w:t>tids</w:t>
      </w:r>
      <w:r w:rsidRPr="00A73364">
        <w:rPr>
          <w:rFonts w:ascii="Times New Roman" w:hAnsi="Times New Roman"/>
          <w:sz w:val="20"/>
        </w:rPr>
        <w:softHyphen/>
        <w:t>skepp (Ds 2008:32) har utarbetats och remitterats. En remissamman</w:t>
      </w:r>
      <w:r w:rsidRPr="00A73364">
        <w:rPr>
          <w:rFonts w:ascii="Times New Roman" w:hAnsi="Times New Roman"/>
          <w:sz w:val="20"/>
        </w:rPr>
        <w:softHyphen/>
        <w:t>ställning har gjorts. Ett fördjupat kunskapsunderlag i frågan har tagits fram inom Regeringskansliet. Frågan om särskild reglering av vatten</w:t>
      </w:r>
      <w:r w:rsidRPr="00A73364">
        <w:rPr>
          <w:rFonts w:ascii="Times New Roman" w:hAnsi="Times New Roman"/>
          <w:sz w:val="20"/>
        </w:rPr>
        <w:softHyphen/>
        <w:t>skotrar aktuali</w:t>
      </w:r>
      <w:r w:rsidRPr="00A73364">
        <w:rPr>
          <w:rFonts w:ascii="Times New Roman" w:hAnsi="Times New Roman"/>
          <w:sz w:val="20"/>
        </w:rPr>
        <w:softHyphen/>
        <w:t>serades under sommaren 2013. Havs- och vatten</w:t>
      </w:r>
      <w:r w:rsidRPr="00A73364">
        <w:rPr>
          <w:rFonts w:ascii="Times New Roman" w:hAnsi="Times New Roman"/>
          <w:sz w:val="20"/>
        </w:rPr>
        <w:softHyphen/>
        <w:t>myndig</w:t>
      </w:r>
      <w:r w:rsidRPr="00A73364">
        <w:rPr>
          <w:rFonts w:ascii="Times New Roman" w:hAnsi="Times New Roman"/>
          <w:sz w:val="20"/>
        </w:rPr>
        <w:softHyphen/>
        <w:t>hetens redovis</w:t>
      </w:r>
      <w:r w:rsidRPr="00A73364">
        <w:rPr>
          <w:rFonts w:ascii="Times New Roman" w:hAnsi="Times New Roman"/>
          <w:sz w:val="20"/>
        </w:rPr>
        <w:softHyphen/>
        <w:t>ning av ett regeringsuppdrag att kartlägga olägenheter från vatten</w:t>
      </w:r>
      <w:r w:rsidRPr="00A73364">
        <w:rPr>
          <w:rFonts w:ascii="Times New Roman" w:hAnsi="Times New Roman"/>
          <w:sz w:val="20"/>
        </w:rPr>
        <w:softHyphen/>
        <w:t>skotrar och andra mindre motordrivna farkoster och att analysera behov av särskild reglering för sådana farkoster lämnades den 29 november 2013 (M2013/01585). Regerings</w:t>
      </w:r>
      <w:r w:rsidRPr="00A73364">
        <w:rPr>
          <w:rFonts w:ascii="Times New Roman" w:hAnsi="Times New Roman"/>
          <w:sz w:val="20"/>
        </w:rPr>
        <w:softHyphen/>
        <w:t>kansliet remitterade den 19 januari 2016 ett förslag om obligatoriskt förarbevis för vatten</w:t>
      </w:r>
      <w:r w:rsidRPr="00A73364">
        <w:rPr>
          <w:rFonts w:ascii="Times New Roman" w:hAnsi="Times New Roman"/>
          <w:sz w:val="20"/>
        </w:rPr>
        <w:softHyphen/>
        <w:t xml:space="preserve">skoter. </w:t>
      </w:r>
      <w:r w:rsidRPr="00311125">
        <w:rPr>
          <w:rFonts w:ascii="Times New Roman" w:hAnsi="Times New Roman"/>
          <w:sz w:val="20"/>
        </w:rPr>
        <w:t xml:space="preserve">Efter avslutad remiss har en remissammanställning gjorts. Därefter analyserades frågan vidare inom Regeringskansliet (Näringsdepartementet). </w:t>
      </w:r>
      <w:r>
        <w:rPr>
          <w:rFonts w:ascii="Times New Roman" w:hAnsi="Times New Roman"/>
          <w:sz w:val="20"/>
        </w:rPr>
        <w:t>Förslaget ledde inte till någon lagstiftning.</w:t>
      </w:r>
      <w:r w:rsidRPr="00A73364">
        <w:rPr>
          <w:rFonts w:ascii="Times New Roman" w:hAnsi="Times New Roman"/>
          <w:sz w:val="20"/>
        </w:rPr>
        <w:t xml:space="preserve"> </w:t>
      </w:r>
    </w:p>
    <w:p w14:paraId="238458AE" w14:textId="77777777" w:rsidR="00010254" w:rsidRPr="00112B47" w:rsidRDefault="00010254" w:rsidP="00010254">
      <w:pPr>
        <w:pStyle w:val="Brdtextmedindrag"/>
      </w:pPr>
      <w:r w:rsidRPr="00A73364">
        <w:t>Den 25 april 2019 beslutade rege</w:t>
      </w:r>
      <w:r w:rsidRPr="00A73364">
        <w:softHyphen/>
        <w:t>ringen en ändring i förordningen (1993:1053) om användning av vattenskoter (SFS 209) som innebär att en vattenskoter får framföras endast av den som har fyllt 15 år. Förordningsändringen trädde i kraft den 1 juni 2019.</w:t>
      </w:r>
      <w:r w:rsidRPr="00A73364" w:rsidDel="00B20E39">
        <w:t xml:space="preserve"> </w:t>
      </w:r>
      <w:r w:rsidRPr="00112B47">
        <w:t>Den 29 april 2021 beslutade regeringen propositionen Förarbevis för vattenskoter (prop. 2020/21:190). I propositionen föresl</w:t>
      </w:r>
      <w:r>
        <w:t>og regeringen</w:t>
      </w:r>
      <w:r w:rsidRPr="00112B47">
        <w:t xml:space="preserve"> en ny lag om förarbevis för vattenskoter. </w:t>
      </w:r>
      <w:r>
        <w:t>I juni 2021 antog r</w:t>
      </w:r>
      <w:r w:rsidRPr="00FE3E0B">
        <w:t xml:space="preserve">iksdagen </w:t>
      </w:r>
      <w:r>
        <w:t xml:space="preserve">den föreslagna </w:t>
      </w:r>
      <w:r w:rsidRPr="004C6B79">
        <w:t>lagen</w:t>
      </w:r>
      <w:r>
        <w:t xml:space="preserve"> (bet. 2020/21:TU12, rskr. 2020/21:379). Lagen, som trädde i kraft den 1 maj 2022, innebär att e</w:t>
      </w:r>
      <w:r w:rsidRPr="00A42839">
        <w:t>n vattenskoter får framföras endast av den som har ett förarbevis</w:t>
      </w:r>
      <w:r>
        <w:t xml:space="preserve"> samt att förarbevis får utfärdas till den som har </w:t>
      </w:r>
      <w:r w:rsidRPr="00112B47">
        <w:t xml:space="preserve">fyllt 15 år och </w:t>
      </w:r>
      <w:r>
        <w:t xml:space="preserve">har </w:t>
      </w:r>
      <w:r w:rsidRPr="00112B47">
        <w:t>genomgått föreskriven utbildning med godkänt resultat</w:t>
      </w:r>
      <w:r>
        <w:t xml:space="preserve"> (SFS 626)</w:t>
      </w:r>
      <w:r w:rsidRPr="00112B47">
        <w:t>.</w:t>
      </w:r>
    </w:p>
    <w:p w14:paraId="274AE14E" w14:textId="77777777" w:rsidR="00010254" w:rsidRPr="00A73364" w:rsidRDefault="00010254" w:rsidP="00010254">
      <w:pPr>
        <w:pStyle w:val="Brdtextmedindrag"/>
      </w:pPr>
      <w:r>
        <w:t>Regeringen</w:t>
      </w:r>
      <w:r w:rsidRPr="00112B47">
        <w:t xml:space="preserve"> avser att fortsatt analysera frågan om förarbevis för </w:t>
      </w:r>
      <w:r>
        <w:t xml:space="preserve">andra typer av </w:t>
      </w:r>
      <w:r w:rsidRPr="00112B47">
        <w:t>fritidsbåtar</w:t>
      </w:r>
      <w:r>
        <w:t>,</w:t>
      </w:r>
      <w:r w:rsidRPr="00112B47">
        <w:t xml:space="preserve"> då </w:t>
      </w:r>
      <w:r>
        <w:t>flera</w:t>
      </w:r>
      <w:r w:rsidRPr="00112B47">
        <w:t xml:space="preserve"> remissinstanser som svarade på remissen om förarbevis för vattenskoter förordar </w:t>
      </w:r>
      <w:r>
        <w:t>detta</w:t>
      </w:r>
      <w:r w:rsidRPr="00112B47">
        <w:t>.</w:t>
      </w:r>
      <w:r>
        <w:t xml:space="preserve"> Ärendet bereds vidare. P</w:t>
      </w:r>
      <w:r w:rsidRPr="00A73364">
        <w:t xml:space="preserve">unkten är </w:t>
      </w:r>
      <w:r>
        <w:t>inte slut</w:t>
      </w:r>
      <w:r w:rsidRPr="00A73364">
        <w:t>behandlad.</w:t>
      </w:r>
    </w:p>
    <w:p w14:paraId="242FBEE2" w14:textId="77777777" w:rsidR="00010254" w:rsidRPr="00A73364" w:rsidRDefault="00010254" w:rsidP="00010254">
      <w:pPr>
        <w:pStyle w:val="Brdtextmedindrag"/>
      </w:pPr>
      <w:bookmarkStart w:id="437" w:name="_Hlk107567385"/>
    </w:p>
    <w:bookmarkEnd w:id="437"/>
    <w:p w14:paraId="181A3595" w14:textId="77777777" w:rsidR="00010254" w:rsidRDefault="00010254"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3C84B64" w14:textId="4E26EE71" w:rsidR="00043A3C" w:rsidRDefault="00043A3C"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F4382BC" w14:textId="77777777" w:rsidR="00043A3C" w:rsidRDefault="00043A3C" w:rsidP="004C724A">
      <w:pPr>
        <w:pStyle w:val="Rubrik4utannumrering"/>
      </w:pPr>
      <w:r>
        <w:t>Riksmötet 2010/11</w:t>
      </w:r>
    </w:p>
    <w:p w14:paraId="6BFB3E43" w14:textId="5858707C" w:rsidR="00043A3C" w:rsidRPr="004C724A" w:rsidRDefault="004C724A" w:rsidP="004C724A">
      <w:pPr>
        <w:pStyle w:val="Rubrik5utannumrering"/>
        <w:spacing w:before="0"/>
      </w:pPr>
      <w:r w:rsidRPr="004C724A">
        <w:t>4</w:t>
      </w:r>
      <w:r w:rsidR="00043A3C" w:rsidRPr="004C724A">
        <w:t xml:space="preserve">. Rskr. 2010/11:49 </w:t>
      </w:r>
    </w:p>
    <w:p w14:paraId="2090739F" w14:textId="77777777" w:rsidR="00043A3C" w:rsidRPr="000D29AC"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38" w:name="_Hlk92099726"/>
      <w:r w:rsidRPr="000D29AC">
        <w:rPr>
          <w:rFonts w:ascii="Times New Roman" w:hAnsi="Times New Roman"/>
          <w:sz w:val="20"/>
        </w:rPr>
        <w:t>Älgförvaltningen</w:t>
      </w:r>
    </w:p>
    <w:p w14:paraId="60B06829" w14:textId="77777777" w:rsidR="00043A3C" w:rsidRPr="000D29AC"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2009/10:239, bet. 2010/11:MJU6</w:t>
      </w:r>
    </w:p>
    <w:p w14:paraId="6A98DF15" w14:textId="77777777" w:rsidR="00043A3C" w:rsidRPr="000D29AC"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2010/11:75 (L 10), 2011/12:75 (L 3), 2012/13:75 (L 3), 2013/14:75 (L 2), 2014/15:75 (N 9), 2015/16:75 (N 8), 2016/17:75 (N 8), 2017/18:75 (N 8), </w:t>
      </w:r>
      <w:r w:rsidRPr="000D29AC">
        <w:rPr>
          <w:rFonts w:ascii="Times New Roman" w:hAnsi="Times New Roman"/>
          <w:color w:val="000000" w:themeColor="text1"/>
          <w:sz w:val="20"/>
        </w:rPr>
        <w:t>2018/19:75 (N 7)</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w:t>
      </w:r>
      <w:r>
        <w:rPr>
          <w:rFonts w:ascii="Times New Roman" w:hAnsi="Times New Roman"/>
          <w:color w:val="000000" w:themeColor="text1"/>
          <w:sz w:val="20"/>
        </w:rPr>
        <w:t> </w:t>
      </w:r>
      <w:r w:rsidRPr="000D29AC">
        <w:rPr>
          <w:rFonts w:ascii="Times New Roman" w:hAnsi="Times New Roman"/>
          <w:color w:val="000000" w:themeColor="text1"/>
          <w:sz w:val="20"/>
        </w:rPr>
        <w:t>5)</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5</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5)</w:t>
      </w:r>
      <w:r>
        <w:rPr>
          <w:rFonts w:ascii="Times New Roman" w:hAnsi="Times New Roman"/>
          <w:color w:val="000000" w:themeColor="text1"/>
          <w:sz w:val="20"/>
        </w:rPr>
        <w:t>.</w:t>
      </w:r>
    </w:p>
    <w:p w14:paraId="05B321F1" w14:textId="7CC2243C" w:rsidR="00043A3C" w:rsidRPr="000D29AC" w:rsidRDefault="00043A3C" w:rsidP="00043A3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sidR="004D55A4">
        <w:rPr>
          <w:rFonts w:ascii="Times New Roman" w:hAnsi="Times New Roman"/>
          <w:sz w:val="20"/>
        </w:rPr>
        <w:t xml:space="preserve"> </w:t>
      </w:r>
    </w:p>
    <w:p w14:paraId="4429D0F3" w14:textId="77777777" w:rsidR="00043A3C" w:rsidRPr="000D29AC" w:rsidRDefault="00043A3C" w:rsidP="00043A3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341CF2D" w14:textId="77777777" w:rsidR="00043A3C" w:rsidRDefault="00043A3C" w:rsidP="00043A3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2 om </w:t>
      </w:r>
      <w:r w:rsidRPr="000D29AC">
        <w:rPr>
          <w:rFonts w:ascii="Times New Roman" w:hAnsi="Times New Roman"/>
          <w:i/>
          <w:sz w:val="20"/>
        </w:rPr>
        <w:t>dubbel jakträtt</w:t>
      </w:r>
      <w:r w:rsidRPr="000D29AC">
        <w:rPr>
          <w:rFonts w:ascii="Times New Roman" w:hAnsi="Times New Roman"/>
          <w:sz w:val="20"/>
        </w:rPr>
        <w:t>*: Riksdagen har tillkännagett för regeringen vad utskottet anför om en översyn av den dubbla jakt</w:t>
      </w:r>
      <w:r w:rsidRPr="000D29AC">
        <w:rPr>
          <w:rFonts w:ascii="Times New Roman" w:hAnsi="Times New Roman"/>
          <w:sz w:val="20"/>
        </w:rPr>
        <w:softHyphen/>
        <w:t xml:space="preserve">rätten (bet. 2010/11:MJU6 s. 7 f.). </w:t>
      </w:r>
      <w:bookmarkEnd w:id="438"/>
      <w:r w:rsidRPr="000D29AC">
        <w:rPr>
          <w:rFonts w:ascii="Times New Roman" w:hAnsi="Times New Roman"/>
          <w:sz w:val="20"/>
        </w:rPr>
        <w:t>Den 19 juli 2012 beslutade regeringen att ge en särskild utredare i upp</w:t>
      </w:r>
      <w:r w:rsidRPr="000D29AC">
        <w:rPr>
          <w:rFonts w:ascii="Times New Roman" w:hAnsi="Times New Roman"/>
          <w:sz w:val="20"/>
        </w:rPr>
        <w:softHyphen/>
        <w:t>drag att se över den svenska jaktlagstiftningen (dir. 2012:77). Den 13 juni 2013 beslutade regeringen om tilläggsdirektiv till utredaren (dir. 2013:66). Den 5 februari 2015 beslutade regeringen att utredningen skulle upphöra. Med anledning av att utredningen har upphört har riksdagen tillkännagett att regeringen ska utreda vissa jaktfrågor (bet. 2014/15:MJU9, rskr. 2014/15:154). Bland annat omfattas den dubbla jakt</w:t>
      </w:r>
      <w:r>
        <w:rPr>
          <w:rFonts w:ascii="Times New Roman" w:hAnsi="Times New Roman"/>
          <w:sz w:val="20"/>
        </w:rPr>
        <w:softHyphen/>
      </w:r>
      <w:r w:rsidRPr="000D29AC">
        <w:rPr>
          <w:rFonts w:ascii="Times New Roman" w:hAnsi="Times New Roman"/>
          <w:sz w:val="20"/>
        </w:rPr>
        <w:t xml:space="preserve">rätten. </w:t>
      </w:r>
    </w:p>
    <w:p w14:paraId="5EB59D1B" w14:textId="77777777" w:rsidR="00043A3C" w:rsidRDefault="00043A3C" w:rsidP="00043A3C">
      <w:pPr>
        <w:pStyle w:val="Brdtextmedindrag"/>
      </w:pPr>
      <w:r w:rsidRPr="006440A4">
        <w:t xml:space="preserve">Hanteringen av dubbelregistreringen av jakträtt i renskötselområdet har avvaktat ett slutligt avgörande av målet mellan Girjas sameby och staten angående bättre rätt till småviltsjakt och fiske m.m. Dom i målet meddela-des den 23 januari 2020 (Högsta domstolens dom i mål nr T 853-18). </w:t>
      </w:r>
    </w:p>
    <w:p w14:paraId="7858F1A4" w14:textId="1952B67C" w:rsidR="00043A3C" w:rsidRDefault="00043A3C" w:rsidP="00043A3C">
      <w:pPr>
        <w:pStyle w:val="Brdtextmedindrag"/>
      </w:pPr>
      <w:bookmarkStart w:id="439" w:name="_Hlk91168136"/>
      <w:r w:rsidRPr="006327FE">
        <w:t xml:space="preserve">Regeringen </w:t>
      </w:r>
      <w:r>
        <w:t xml:space="preserve">tillsatte </w:t>
      </w:r>
      <w:r w:rsidRPr="006327FE">
        <w:t>den 20 maj 2021 en parlamentarisk kommitté (dir. 2021:35) som har i uppdrag att föreslå en ny renskötsellagstiftning.</w:t>
      </w:r>
      <w:bookmarkEnd w:id="439"/>
      <w:r w:rsidRPr="006327FE">
        <w:t xml:space="preserve"> Av direktive</w:t>
      </w:r>
      <w:r>
        <w:t>n</w:t>
      </w:r>
      <w:r w:rsidRPr="006327FE">
        <w:t xml:space="preserve"> framgår bland annat att kommittén ska analysera de kollide</w:t>
      </w:r>
      <w:r>
        <w:softHyphen/>
      </w:r>
      <w:r w:rsidRPr="006327FE">
        <w:t>rande rättigheterna mellan samernas och enskilda markägares egendoms</w:t>
      </w:r>
      <w:r>
        <w:softHyphen/>
      </w:r>
      <w:r w:rsidRPr="006327FE">
        <w:t>skyddade jakträtt, klargöra hur rennäringslagen förhåller sig till jaktlag</w:t>
      </w:r>
      <w:r>
        <w:softHyphen/>
      </w:r>
      <w:r w:rsidRPr="006327FE">
        <w:t>stif</w:t>
      </w:r>
      <w:r>
        <w:t>t</w:t>
      </w:r>
      <w:r w:rsidRPr="006327FE">
        <w:t>ningen i det här avseendet samt föreslå åtgärder som kan lösa intresse</w:t>
      </w:r>
      <w:r>
        <w:softHyphen/>
      </w:r>
      <w:r w:rsidRPr="006327FE">
        <w:t>motsättningar och samtidigt ge förutsättningar för en hållbar älgjakt.</w:t>
      </w:r>
      <w:r>
        <w:t xml:space="preserve"> Upp</w:t>
      </w:r>
      <w:r>
        <w:softHyphen/>
        <w:t>draget ska redovisas</w:t>
      </w:r>
      <w:r w:rsidRPr="006327FE">
        <w:t xml:space="preserve"> </w:t>
      </w:r>
      <w:r>
        <w:t xml:space="preserve">senast den 20 </w:t>
      </w:r>
      <w:r w:rsidRPr="006327FE">
        <w:t>maj 2025. Punkten är inte slutbe</w:t>
      </w:r>
      <w:r>
        <w:softHyphen/>
      </w:r>
      <w:r w:rsidRPr="006327FE">
        <w:t>handlad</w:t>
      </w:r>
      <w:r>
        <w:t>.</w:t>
      </w:r>
    </w:p>
    <w:p w14:paraId="23FD999E" w14:textId="77777777" w:rsidR="00DF25DC" w:rsidRPr="004C724A" w:rsidRDefault="00DF25DC" w:rsidP="004C724A">
      <w:pPr>
        <w:pStyle w:val="Rubrik4utannumrering"/>
      </w:pPr>
      <w:r w:rsidRPr="004C724A">
        <w:t>Riksmötet 2011/12</w:t>
      </w:r>
    </w:p>
    <w:p w14:paraId="52FB1019" w14:textId="4D5402AA" w:rsidR="00DF25DC" w:rsidRPr="000D29AC" w:rsidRDefault="004C724A" w:rsidP="00DF25DC">
      <w:pPr>
        <w:pStyle w:val="Rubrik5utannumrering"/>
        <w:spacing w:before="0"/>
        <w:rPr>
          <w:i w:val="0"/>
        </w:rPr>
      </w:pPr>
      <w:bookmarkStart w:id="440" w:name="_Hlk29457664"/>
      <w:r>
        <w:t>5</w:t>
      </w:r>
      <w:r w:rsidR="00DF25DC" w:rsidRPr="00715B0A">
        <w:t xml:space="preserve">. Rskr. 2011/12:261 </w:t>
      </w:r>
    </w:p>
    <w:bookmarkEnd w:id="440"/>
    <w:p w14:paraId="04A576C9" w14:textId="77777777" w:rsidR="00DF25DC" w:rsidRPr="000D29AC" w:rsidRDefault="00DF25DC" w:rsidP="00DF25D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Djurskydd och djur som används för vetenskapliga ändamål</w:t>
      </w:r>
    </w:p>
    <w:p w14:paraId="5ACABF7B" w14:textId="77777777" w:rsidR="00DF25DC" w:rsidRPr="000D29AC" w:rsidRDefault="00DF25DC" w:rsidP="00DF25D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Prop. 2011/12:138, bet. 2011/12:MJU21</w:t>
      </w:r>
    </w:p>
    <w:p w14:paraId="2F20AFF2" w14:textId="77777777" w:rsidR="00DF25DC" w:rsidRPr="000D29AC" w:rsidRDefault="00DF25DC" w:rsidP="00DF25D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2012/13:75 (L 12), 2013/14:75 (L 7), 2014/15:75 (N 17), 2015/16:75 (N 14), 2016/17:75 (N 13), 2017/18:75 (N 12), </w:t>
      </w:r>
      <w:r w:rsidRPr="000D29AC">
        <w:rPr>
          <w:rFonts w:ascii="Times New Roman" w:hAnsi="Times New Roman"/>
          <w:color w:val="000000" w:themeColor="text1"/>
          <w:sz w:val="20"/>
        </w:rPr>
        <w:t>2018/19:75 (N 10)</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8)</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7</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7)</w:t>
      </w:r>
      <w:r>
        <w:rPr>
          <w:rFonts w:ascii="Times New Roman" w:hAnsi="Times New Roman"/>
          <w:color w:val="000000" w:themeColor="text1"/>
          <w:sz w:val="20"/>
        </w:rPr>
        <w:t>.</w:t>
      </w:r>
    </w:p>
    <w:p w14:paraId="140A9DB9" w14:textId="55FA6B28" w:rsidR="00DF25DC" w:rsidRPr="000D29AC" w:rsidRDefault="00DF25DC" w:rsidP="00DF25D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sidR="003700EC">
        <w:rPr>
          <w:rFonts w:ascii="Times New Roman" w:hAnsi="Times New Roman"/>
          <w:sz w:val="20"/>
        </w:rPr>
        <w:t xml:space="preserve"> </w:t>
      </w:r>
    </w:p>
    <w:p w14:paraId="76518EA2" w14:textId="77777777" w:rsidR="00DF25DC" w:rsidRPr="000D29AC" w:rsidRDefault="00DF25DC" w:rsidP="00DF25D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D9C12F" w14:textId="16873B4B" w:rsidR="00DF25DC" w:rsidRDefault="00DF25DC" w:rsidP="00DF25D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21 om </w:t>
      </w:r>
      <w:r w:rsidRPr="000D29AC">
        <w:rPr>
          <w:rFonts w:ascii="Times New Roman" w:hAnsi="Times New Roman"/>
          <w:i/>
          <w:sz w:val="20"/>
        </w:rPr>
        <w:t>märkning vid import av kött från djur som har slaktats utan bedövning</w:t>
      </w:r>
      <w:r w:rsidRPr="000D29AC">
        <w:rPr>
          <w:rFonts w:ascii="Times New Roman" w:hAnsi="Times New Roman"/>
          <w:sz w:val="20"/>
        </w:rPr>
        <w:t>*: Riksdagen har tillkännagett för regeringen vad utskottet anför om märkning av kött från djur som har slaktats utan bedövning (bet. 2011/12:MJU21 s. 54 f.). Europeiska kommissionen tog 2012, inom ramen för EU:s strategi för djurskydd (2012–2015), initiativ till en under</w:t>
      </w:r>
      <w:r>
        <w:rPr>
          <w:rFonts w:ascii="Times New Roman" w:hAnsi="Times New Roman"/>
          <w:sz w:val="20"/>
        </w:rPr>
        <w:softHyphen/>
      </w:r>
      <w:r w:rsidRPr="000D29AC">
        <w:rPr>
          <w:rFonts w:ascii="Times New Roman" w:hAnsi="Times New Roman"/>
          <w:sz w:val="20"/>
        </w:rPr>
        <w:t>sökning om märkning av kött från obedövad slakt. En rapport från kom</w:t>
      </w:r>
      <w:r>
        <w:rPr>
          <w:rFonts w:ascii="Times New Roman" w:hAnsi="Times New Roman"/>
          <w:sz w:val="20"/>
        </w:rPr>
        <w:softHyphen/>
      </w:r>
      <w:r w:rsidRPr="000D29AC">
        <w:rPr>
          <w:rFonts w:ascii="Times New Roman" w:hAnsi="Times New Roman"/>
          <w:sz w:val="20"/>
        </w:rPr>
        <w:t>missionen skulle ha presenterats under 2013. Ett underlag har tagits fram men en slutlig rapport har ännu inte presenterats för rådet. Kom</w:t>
      </w:r>
      <w:r>
        <w:rPr>
          <w:rFonts w:ascii="Times New Roman" w:hAnsi="Times New Roman"/>
          <w:sz w:val="20"/>
        </w:rPr>
        <w:softHyphen/>
      </w:r>
      <w:r w:rsidRPr="000D29AC">
        <w:rPr>
          <w:rFonts w:ascii="Times New Roman" w:hAnsi="Times New Roman"/>
          <w:sz w:val="20"/>
        </w:rPr>
        <w:t>missionen har också inom ramen för EU:s strategi låtit genomföra en studie om att ta fram bästa praxis för djurskydd vid tidpunkten för avliv</w:t>
      </w:r>
      <w:r>
        <w:rPr>
          <w:rFonts w:ascii="Times New Roman" w:hAnsi="Times New Roman"/>
          <w:sz w:val="20"/>
        </w:rPr>
        <w:softHyphen/>
      </w:r>
      <w:r w:rsidRPr="000D29AC">
        <w:rPr>
          <w:rFonts w:ascii="Times New Roman" w:hAnsi="Times New Roman"/>
          <w:sz w:val="20"/>
        </w:rPr>
        <w:t>ningen. Resultatet av studien presenterades i januari 2018. I rapporten redovisas metoder för bästa praxis för ett gott djurskydd vid tidpunkten för avlivning. I syfte att stödja medlemsstaterna har kommissionen tagit fram utbildningsmaterial angående avlivning av bl.a. nöt, gris, får och fjäderfä. Regeringen är fort</w:t>
      </w:r>
      <w:r>
        <w:rPr>
          <w:rFonts w:ascii="Times New Roman" w:hAnsi="Times New Roman"/>
          <w:sz w:val="20"/>
        </w:rPr>
        <w:softHyphen/>
      </w:r>
      <w:r w:rsidRPr="000D29AC">
        <w:rPr>
          <w:rFonts w:ascii="Times New Roman" w:hAnsi="Times New Roman"/>
          <w:sz w:val="20"/>
        </w:rPr>
        <w:t xml:space="preserve">satt pådrivande inom EU i djurskyddsfrågor. Sverige deltar t.ex. aktivt i den djurskyddsplattform som inrättades av EU-kommissionen i januari 2017. </w:t>
      </w:r>
      <w:r>
        <w:rPr>
          <w:rFonts w:ascii="Times New Roman" w:hAnsi="Times New Roman"/>
          <w:sz w:val="20"/>
        </w:rPr>
        <w:t>Kommissionen beslutade under 2021 att för</w:t>
      </w:r>
      <w:r>
        <w:rPr>
          <w:rFonts w:ascii="Times New Roman" w:hAnsi="Times New Roman"/>
          <w:sz w:val="20"/>
        </w:rPr>
        <w:softHyphen/>
        <w:t xml:space="preserve">länga plattformen till den 30 juni 2025. Ett antal nya undergrupper till plattformen kommer att inrättas, bl.a en om slakt. </w:t>
      </w:r>
      <w:r w:rsidRPr="000D29AC">
        <w:rPr>
          <w:rFonts w:ascii="Times New Roman" w:hAnsi="Times New Roman"/>
          <w:sz w:val="20"/>
        </w:rPr>
        <w:t>Regeringen samlar också aktörer från myndig</w:t>
      </w:r>
      <w:r>
        <w:rPr>
          <w:rFonts w:ascii="Times New Roman" w:hAnsi="Times New Roman"/>
          <w:sz w:val="20"/>
        </w:rPr>
        <w:softHyphen/>
      </w:r>
      <w:r w:rsidRPr="000D29AC">
        <w:rPr>
          <w:rFonts w:ascii="Times New Roman" w:hAnsi="Times New Roman"/>
          <w:sz w:val="20"/>
        </w:rPr>
        <w:t>heter, akademi, näringen och organisa</w:t>
      </w:r>
      <w:r>
        <w:rPr>
          <w:rFonts w:ascii="Times New Roman" w:hAnsi="Times New Roman"/>
          <w:sz w:val="20"/>
        </w:rPr>
        <w:softHyphen/>
      </w:r>
      <w:r w:rsidRPr="000D29AC">
        <w:rPr>
          <w:rFonts w:ascii="Times New Roman" w:hAnsi="Times New Roman"/>
          <w:sz w:val="20"/>
        </w:rPr>
        <w:t>tioner i ett nationellt djur</w:t>
      </w:r>
      <w:r w:rsidRPr="000D29AC">
        <w:rPr>
          <w:rFonts w:ascii="Times New Roman" w:hAnsi="Times New Roman"/>
          <w:sz w:val="20"/>
        </w:rPr>
        <w:softHyphen/>
        <w:t>skydds</w:t>
      </w:r>
      <w:r>
        <w:rPr>
          <w:rFonts w:ascii="Times New Roman" w:hAnsi="Times New Roman"/>
          <w:sz w:val="20"/>
        </w:rPr>
        <w:softHyphen/>
      </w:r>
      <w:r w:rsidRPr="000D29AC">
        <w:rPr>
          <w:rFonts w:ascii="Times New Roman" w:hAnsi="Times New Roman"/>
          <w:sz w:val="20"/>
        </w:rPr>
        <w:t>nätverk i syfte att bl.a. ha en dialog om aktuella djur</w:t>
      </w:r>
      <w:r>
        <w:rPr>
          <w:rFonts w:ascii="Times New Roman" w:hAnsi="Times New Roman"/>
          <w:sz w:val="20"/>
        </w:rPr>
        <w:softHyphen/>
      </w:r>
      <w:r w:rsidRPr="000D29AC">
        <w:rPr>
          <w:rFonts w:ascii="Times New Roman" w:hAnsi="Times New Roman"/>
          <w:sz w:val="20"/>
        </w:rPr>
        <w:t xml:space="preserve">skyddsfrågor i EU-samarbetet. Kommissionen har i sin strategi Från jord till bord aviserat en översyn av djurskyddslagstiftningen, </w:t>
      </w:r>
      <w:r>
        <w:rPr>
          <w:rFonts w:ascii="Times New Roman" w:hAnsi="Times New Roman"/>
          <w:sz w:val="20"/>
        </w:rPr>
        <w:t>inklusive</w:t>
      </w:r>
      <w:r w:rsidRPr="000D29AC">
        <w:rPr>
          <w:rFonts w:ascii="Times New Roman" w:hAnsi="Times New Roman"/>
          <w:sz w:val="20"/>
        </w:rPr>
        <w:t xml:space="preserve"> </w:t>
      </w:r>
      <w:r>
        <w:rPr>
          <w:rFonts w:ascii="Times New Roman" w:hAnsi="Times New Roman"/>
          <w:sz w:val="20"/>
        </w:rPr>
        <w:t>lag</w:t>
      </w:r>
      <w:r>
        <w:rPr>
          <w:rFonts w:ascii="Times New Roman" w:hAnsi="Times New Roman"/>
          <w:sz w:val="20"/>
        </w:rPr>
        <w:softHyphen/>
        <w:t>stiftningen</w:t>
      </w:r>
      <w:r w:rsidRPr="000D29AC">
        <w:rPr>
          <w:rFonts w:ascii="Times New Roman" w:hAnsi="Times New Roman"/>
          <w:sz w:val="20"/>
        </w:rPr>
        <w:t xml:space="preserve"> om slakt</w:t>
      </w:r>
      <w:r>
        <w:rPr>
          <w:rFonts w:ascii="Times New Roman" w:hAnsi="Times New Roman"/>
          <w:sz w:val="20"/>
        </w:rPr>
        <w:t xml:space="preserve">. Lagstiftningsförslag från kommissionen väntas i september </w:t>
      </w:r>
      <w:r w:rsidRPr="000D29AC">
        <w:rPr>
          <w:rFonts w:ascii="Times New Roman" w:hAnsi="Times New Roman"/>
          <w:sz w:val="20"/>
        </w:rPr>
        <w:t>2023. Punkten är inte slutbe</w:t>
      </w:r>
      <w:r>
        <w:rPr>
          <w:rFonts w:ascii="Times New Roman" w:hAnsi="Times New Roman"/>
          <w:sz w:val="20"/>
        </w:rPr>
        <w:softHyphen/>
      </w:r>
      <w:r w:rsidRPr="000D29AC">
        <w:rPr>
          <w:rFonts w:ascii="Times New Roman" w:hAnsi="Times New Roman"/>
          <w:sz w:val="20"/>
        </w:rPr>
        <w:t>handlad.</w:t>
      </w:r>
    </w:p>
    <w:p w14:paraId="316DFE02" w14:textId="77777777" w:rsidR="00434C22" w:rsidRPr="009E23AD" w:rsidRDefault="00434C22" w:rsidP="00434C22">
      <w:pPr>
        <w:pStyle w:val="Rubrik4utannumrering"/>
        <w:rPr>
          <w:rFonts w:eastAsia="Calibri"/>
        </w:rPr>
      </w:pPr>
      <w:r w:rsidRPr="009E23AD">
        <w:t>Rik</w:t>
      </w:r>
      <w:r w:rsidRPr="009E23AD">
        <w:rPr>
          <w:rFonts w:eastAsia="Calibri"/>
        </w:rPr>
        <w:t>smötet 2012/13</w:t>
      </w:r>
    </w:p>
    <w:p w14:paraId="63B6587C" w14:textId="777C88F3" w:rsidR="00434C22" w:rsidRPr="00A73364" w:rsidRDefault="004C724A" w:rsidP="004C724A">
      <w:pPr>
        <w:pStyle w:val="Rubrik5utannumrering"/>
        <w:spacing w:before="0"/>
      </w:pPr>
      <w:r>
        <w:t>6</w:t>
      </w:r>
      <w:r w:rsidR="00434C22" w:rsidRPr="00A73364">
        <w:t>. Rskr. 2012/13:259</w:t>
      </w:r>
    </w:p>
    <w:p w14:paraId="656D6B01" w14:textId="77777777" w:rsidR="00434C22" w:rsidRPr="00A73364"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Luftfartsfrågor</w:t>
      </w:r>
    </w:p>
    <w:p w14:paraId="31AEFD06" w14:textId="77777777" w:rsidR="00434C22" w:rsidRPr="00A73364"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Mot. 2012/13:T477 yrkande 49 och. 2012/13:T505 yrkande 15, bet.</w:t>
      </w:r>
      <w:r>
        <w:rPr>
          <w:rFonts w:ascii="Times New Roman" w:hAnsi="Times New Roman"/>
          <w:sz w:val="20"/>
        </w:rPr>
        <w:t> </w:t>
      </w:r>
      <w:r w:rsidRPr="00A73364">
        <w:rPr>
          <w:rFonts w:ascii="Times New Roman" w:hAnsi="Times New Roman"/>
          <w:sz w:val="20"/>
        </w:rPr>
        <w:t>2012/13:TU18</w:t>
      </w:r>
    </w:p>
    <w:p w14:paraId="212DAC18" w14:textId="77777777" w:rsidR="00434C22" w:rsidRPr="00A73364"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Tidigare redovisad, se skr. 2013/14:75 (N 35), 2014/15:75 (N 23), 2015/16:75 (N 18), 2016/17:75 (N 15), 2017/18:75 (N 14), 2018/19:75 (N 12)</w:t>
      </w:r>
      <w:r>
        <w:rPr>
          <w:rFonts w:ascii="Times New Roman" w:hAnsi="Times New Roman"/>
          <w:sz w:val="20"/>
        </w:rPr>
        <w:t>,</w:t>
      </w:r>
      <w:r w:rsidRPr="00A73364">
        <w:rPr>
          <w:rFonts w:ascii="Times New Roman" w:hAnsi="Times New Roman"/>
          <w:sz w:val="20"/>
        </w:rPr>
        <w:t xml:space="preserve"> 2019/20:75 (I 3)</w:t>
      </w:r>
      <w:r>
        <w:rPr>
          <w:rFonts w:ascii="Times New Roman" w:hAnsi="Times New Roman"/>
          <w:sz w:val="20"/>
        </w:rPr>
        <w:t>, 2020/21:75 (I 3) och 2021/22:75 (I 3).</w:t>
      </w:r>
    </w:p>
    <w:p w14:paraId="702FD12F" w14:textId="4B968B30" w:rsidR="00434C22" w:rsidRPr="00A73364" w:rsidRDefault="00434C22" w:rsidP="00434C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inte slutbehandlad.</w:t>
      </w:r>
      <w:r>
        <w:rPr>
          <w:rFonts w:ascii="Times New Roman" w:hAnsi="Times New Roman"/>
          <w:sz w:val="20"/>
        </w:rPr>
        <w:t xml:space="preserve"> </w:t>
      </w:r>
    </w:p>
    <w:p w14:paraId="7578E850" w14:textId="77777777" w:rsidR="00434C22" w:rsidRPr="00A73364" w:rsidRDefault="00434C22" w:rsidP="00434C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A754929" w14:textId="77777777" w:rsidR="00434C22" w:rsidRPr="00A73364" w:rsidRDefault="00434C22" w:rsidP="00434C22">
      <w:pPr>
        <w:pStyle w:val="Brdtext"/>
      </w:pPr>
      <w:r w:rsidRPr="00A73364">
        <w:t xml:space="preserve">Punkt 5 om </w:t>
      </w:r>
      <w:r w:rsidRPr="00A73364">
        <w:rPr>
          <w:i/>
        </w:rPr>
        <w:t>flygtrafikledningstjänst</w:t>
      </w:r>
      <w:r w:rsidRPr="00A73364">
        <w:t>*: Riksdagen har tillkännagett för regeringen vad utskottet anför om att den lokala flygtrafiklednings</w:t>
      </w:r>
      <w:r w:rsidRPr="00A73364">
        <w:softHyphen/>
        <w:t>tjänsten på Swedavias flygplatser, de militära flyg</w:t>
      </w:r>
      <w:r w:rsidRPr="00A73364">
        <w:softHyphen/>
        <w:t>platserna och flygplatser som Försvarsmakten har ett stort behov av samt flygplatser inom samfällda terminalområden även fortsättningsvis enbart ska utövas av Luftfarts</w:t>
      </w:r>
      <w:r w:rsidRPr="00A73364">
        <w:softHyphen/>
        <w:t>verket (bet. 2012/13:TU18 s. 15 f.) och därmed bifallit motion 2012/13:T477 yrkande 49 och delvis bifallit motion 2012/13:T505 yrkande 15. Riksdagen beslutade den 17 juni 2014 om ändring av luftfartslagen (2010:500) efter förslag från trafikutskottet (bet. 2013/14:TU17, rskr. 2013/14:336). Innebörden i lagändringen är att flygtrafikledningstjänsten vid de flygplatser som ägs eller drivs av staten återregleras. Lagändringen trädde i kraft den 15 augusti 2014. Regeringen utfärdade den 10 juli 2014 den av riksdagen beslutade lag</w:t>
      </w:r>
      <w:r w:rsidRPr="00A73364">
        <w:softHyphen/>
        <w:t>ändringen. I utskottsbetänkandet (bet. 2012/13:TU18)</w:t>
      </w:r>
      <w:r>
        <w:t xml:space="preserve"> </w:t>
      </w:r>
      <w:r w:rsidRPr="00A73364">
        <w:t>anges att regeringen förväntas åtgärda del av tillkännagivandet genom ändring av luftfarts</w:t>
      </w:r>
      <w:r w:rsidRPr="00A73364">
        <w:softHyphen/>
        <w:t>förordningen (2010:770). Det som kvarstår är ändringar i luftfarts</w:t>
      </w:r>
      <w:r w:rsidRPr="00A73364">
        <w:softHyphen/>
        <w:t>förord</w:t>
      </w:r>
      <w:r w:rsidRPr="00A73364">
        <w:softHyphen/>
        <w:t>ningen för att hantera s.k. samfällda terminalområden. I januari 2014 remit</w:t>
      </w:r>
      <w:r w:rsidRPr="00A73364">
        <w:softHyphen/>
        <w:t>terades ett förslag till en sådan ändring samtidigt som ett utkast till lagrådsremiss med änd</w:t>
      </w:r>
      <w:r w:rsidRPr="00A73364">
        <w:softHyphen/>
        <w:t>ringar i luftfartslagen remitterades. Förslaget till förordningsändringar fick en del kritik av remissinstanserna och bedöm</w:t>
      </w:r>
      <w:r w:rsidRPr="00A73364">
        <w:softHyphen/>
        <w:t>ningen gjordes därför att det inte var möjligt att besluta om förordnings</w:t>
      </w:r>
      <w:r w:rsidRPr="00A73364">
        <w:softHyphen/>
        <w:t>ändringarna i samband med ändringen i luftfartslagen. Luftfarts</w:t>
      </w:r>
      <w:r w:rsidRPr="00A73364">
        <w:softHyphen/>
        <w:t xml:space="preserve">verket redovisade under våren 2019 regeringens uppdrag att göra en förstudie för ny utformning av luftrummet, benämnt Luftrum 2040, som behandlar utformningen av det svenska luftrummet. Mot bakgrund av eventuell inverkan av de kommande förslagen i rapporten, inväntades rapporteringen av förstudien innan </w:t>
      </w:r>
      <w:r>
        <w:t xml:space="preserve">något arbete </w:t>
      </w:r>
      <w:r w:rsidRPr="00A73364">
        <w:t>fortsatte. Det nya förslaget kommer att behöva remitteras. Inriktningen för rege</w:t>
      </w:r>
      <w:r w:rsidRPr="00A73364">
        <w:softHyphen/>
        <w:t>ringens arbete är dock fortsatt att ett förslag till ändring av för</w:t>
      </w:r>
      <w:r w:rsidRPr="00A73364">
        <w:softHyphen/>
        <w:t xml:space="preserve">ordningen ska tas fram. </w:t>
      </w:r>
    </w:p>
    <w:p w14:paraId="31680CCB" w14:textId="06D9D190" w:rsidR="00561A07" w:rsidRDefault="00434C22" w:rsidP="00434C22">
      <w:pPr>
        <w:pStyle w:val="Brdtextmedindrag"/>
      </w:pPr>
      <w:r w:rsidRPr="00A73364">
        <w:t>Transportstyrelsen har genomfört ett arbete med uppföljning av tidigare beslut gällande tilldelning av luftrum i flygplatsers närhet. Det har framkommit att det finns ett behov av att tydliggöra vad som ska gälla för de flygplatser som har s.k. samfällda terminalområden. Det genomförda arbetet innebär att det bör finnas förutsättningar för att bereda ett ställningstagande till hur de samfällda terminalområdena ska hanteras i förhållande till konkurrensutsättningen</w:t>
      </w:r>
      <w:r>
        <w:t>, men att ytterligare underlag från myndigheten kan behövas</w:t>
      </w:r>
      <w:r w:rsidRPr="00A73364">
        <w:t xml:space="preserve">. </w:t>
      </w:r>
      <w:r>
        <w:t xml:space="preserve">Regeringskansliet har under 2022 på nytt analyserat tillkännagivandet och inhämtat kompletterande underlag från Transportstyrelsen. Analysen visar på oklarheter dels i vilka krav som egentligen följer av tillkännagivandet, dels hur eventuella ändringar ska utformas och på vilken nivå samfällda terminalområden bör regleras. Inriktningen från regeringens sida är att återkomma med en redovisning i budgetpropositionen för 2024. Det finns därför </w:t>
      </w:r>
      <w:r w:rsidRPr="00A73364">
        <w:t>fortsatt behov av vidare beredning. Ärendet bereds vidare.</w:t>
      </w:r>
      <w:r>
        <w:t xml:space="preserve"> </w:t>
      </w:r>
    </w:p>
    <w:p w14:paraId="40848CBA" w14:textId="76E45A45" w:rsidR="00434C22" w:rsidRPr="00A73364" w:rsidRDefault="00434C22" w:rsidP="00434C22">
      <w:pPr>
        <w:pStyle w:val="Brdtextmedindrag"/>
      </w:pPr>
      <w:r w:rsidRPr="00A73364">
        <w:t>Punkten är inte slut</w:t>
      </w:r>
      <w:r w:rsidRPr="00A73364">
        <w:softHyphen/>
        <w:t>behandlad.</w:t>
      </w:r>
    </w:p>
    <w:p w14:paraId="56FF777D" w14:textId="77777777" w:rsidR="00414F81" w:rsidRPr="00A73364" w:rsidRDefault="00414F81" w:rsidP="00414F81">
      <w:pPr>
        <w:pStyle w:val="Rubrik4utannumrering"/>
        <w:rPr>
          <w:rFonts w:eastAsia="Calibri"/>
        </w:rPr>
      </w:pPr>
      <w:r w:rsidRPr="00A73364">
        <w:t>Riksmötet 2013/14</w:t>
      </w:r>
    </w:p>
    <w:p w14:paraId="2197DF03" w14:textId="75103461" w:rsidR="00414F81" w:rsidRPr="00A73364" w:rsidRDefault="004C724A" w:rsidP="00414F81">
      <w:pPr>
        <w:pStyle w:val="Rubrik5utannumrering"/>
        <w:spacing w:before="0"/>
        <w:rPr>
          <w:rFonts w:eastAsia="Calibri"/>
        </w:rPr>
      </w:pPr>
      <w:r>
        <w:t>7</w:t>
      </w:r>
      <w:r w:rsidR="00414F81" w:rsidRPr="00A73364">
        <w:t>. Rskr. 2013/14:372</w:t>
      </w:r>
    </w:p>
    <w:p w14:paraId="5A533F72" w14:textId="77777777" w:rsidR="00414F81" w:rsidRPr="00F9701D"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Järnvägspolitiska frågor</w:t>
      </w:r>
    </w:p>
    <w:p w14:paraId="46B5CB96" w14:textId="77777777" w:rsidR="00414F81" w:rsidRPr="00F9701D"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 2013/14:201, mot. 2013/14:T8 yrkandena 1 och 2, 2013/14:T9 yrkandena 1 och 2, 2013/14:T10 yrkandena 1 och 2, 2013/14:T415 2013/14:T517 yrkande 8, 2013/14:T8 yrkande 3, 2013/14:T419 samt 2013/14:T501, bet. 2013/14:TU19</w:t>
      </w:r>
    </w:p>
    <w:p w14:paraId="475004CC" w14:textId="77777777" w:rsidR="00414F81" w:rsidRPr="00F9701D"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Tidigare redovisad, se skr. 2014/15:75 (N 61), 2015/16:75 (N 30), 2016/17:75 (N 25), 2017/18:75 (N 23</w:t>
      </w:r>
      <w:r w:rsidRPr="00A73364">
        <w:rPr>
          <w:rFonts w:ascii="Times New Roman" w:hAnsi="Times New Roman"/>
          <w:sz w:val="20"/>
        </w:rPr>
        <w:t>), 2018/19:75 (N 19)</w:t>
      </w:r>
      <w:r>
        <w:rPr>
          <w:rFonts w:ascii="Times New Roman" w:hAnsi="Times New Roman"/>
          <w:sz w:val="20"/>
        </w:rPr>
        <w:t>,</w:t>
      </w:r>
      <w:r w:rsidRPr="00A73364">
        <w:rPr>
          <w:rFonts w:ascii="Times New Roman" w:hAnsi="Times New Roman"/>
          <w:sz w:val="20"/>
        </w:rPr>
        <w:t xml:space="preserve"> 2019/20:75</w:t>
      </w:r>
      <w:r>
        <w:rPr>
          <w:rFonts w:ascii="Times New Roman" w:hAnsi="Times New Roman"/>
          <w:sz w:val="20"/>
        </w:rPr>
        <w:t> </w:t>
      </w:r>
      <w:r w:rsidRPr="00A73364">
        <w:rPr>
          <w:rFonts w:ascii="Times New Roman" w:hAnsi="Times New Roman"/>
          <w:sz w:val="20"/>
        </w:rPr>
        <w:t>(I</w:t>
      </w:r>
      <w:r>
        <w:rPr>
          <w:rFonts w:ascii="Times New Roman" w:hAnsi="Times New Roman"/>
          <w:sz w:val="20"/>
        </w:rPr>
        <w:t> </w:t>
      </w:r>
      <w:r w:rsidRPr="00A73364">
        <w:rPr>
          <w:rFonts w:ascii="Times New Roman" w:hAnsi="Times New Roman"/>
          <w:sz w:val="20"/>
        </w:rPr>
        <w:t>7</w:t>
      </w:r>
      <w:r w:rsidRPr="00F9701D">
        <w:rPr>
          <w:rFonts w:ascii="Times New Roman" w:hAnsi="Times New Roman"/>
          <w:sz w:val="20"/>
        </w:rPr>
        <w:t>)</w:t>
      </w:r>
      <w:r>
        <w:rPr>
          <w:rFonts w:ascii="Times New Roman" w:hAnsi="Times New Roman"/>
          <w:sz w:val="20"/>
        </w:rPr>
        <w:t>, 2020/21:75 (I 4) och 2021/22:75 (I 4)</w:t>
      </w:r>
      <w:r w:rsidRPr="00F9701D">
        <w:rPr>
          <w:rFonts w:ascii="Times New Roman" w:hAnsi="Times New Roman"/>
          <w:sz w:val="20"/>
        </w:rPr>
        <w:t>.</w:t>
      </w:r>
    </w:p>
    <w:p w14:paraId="63D4CEA3" w14:textId="3BA80998" w:rsidR="00414F81" w:rsidRPr="00F9701D" w:rsidRDefault="00414F81" w:rsidP="00414F81">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Skrivelsen är inte slutbehandlad.</w:t>
      </w:r>
      <w:r>
        <w:rPr>
          <w:rFonts w:ascii="Times New Roman" w:hAnsi="Times New Roman"/>
          <w:sz w:val="20"/>
        </w:rPr>
        <w:t xml:space="preserve"> </w:t>
      </w:r>
    </w:p>
    <w:p w14:paraId="76083CD2" w14:textId="77777777" w:rsidR="00414F81" w:rsidRPr="00F9701D" w:rsidRDefault="00414F81" w:rsidP="00414F8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5123CED" w14:textId="77777777" w:rsidR="00414F81" w:rsidRPr="00F9701D" w:rsidRDefault="00414F81" w:rsidP="00414F8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9701D">
        <w:rPr>
          <w:rFonts w:ascii="Times New Roman" w:hAnsi="Times New Roman"/>
          <w:sz w:val="20"/>
        </w:rPr>
        <w:t xml:space="preserve">Punkt 3 om </w:t>
      </w:r>
      <w:r w:rsidRPr="00F9701D">
        <w:rPr>
          <w:rFonts w:ascii="Times New Roman" w:hAnsi="Times New Roman"/>
          <w:i/>
          <w:sz w:val="20"/>
        </w:rPr>
        <w:t>underhåll av statens järnvägsinfrastruktur</w:t>
      </w:r>
      <w:r w:rsidRPr="00F9701D">
        <w:rPr>
          <w:rFonts w:ascii="Times New Roman" w:hAnsi="Times New Roman"/>
          <w:sz w:val="20"/>
        </w:rPr>
        <w:t>*: Riksdagen har tillkännagett för regeringen vad utskottet anför om att regeringen bör se till att Trafikverket skyndsamt bygger upp kompetens så att verket självständigt kan inspektera både järnvägsanläggningens status och entreprenörernas utförda arbete och se över hur staten kan ta det samlade ansvaret för järnvägsunderhållet på statens järnvägs</w:t>
      </w:r>
      <w:r w:rsidRPr="00F9701D">
        <w:rPr>
          <w:rFonts w:ascii="Times New Roman" w:hAnsi="Times New Roman"/>
          <w:sz w:val="20"/>
        </w:rPr>
        <w:softHyphen/>
        <w:t>infrastruktur i takt med att underhållskontrakten löper ut (bet. 2013/14:TU19 s. 25 f.) och därmed bifallit motionerna 2013/14:T8 yrkandena 1 och 2, 2013/14:T9 yrkandena 1 och 2, 2013/14:T10 yrkandena 1 och 2, 2013/14:T415, 2013/14:T517 yrkande 8 i denna del samt delvis bifallit motionerna 2013/14:T8 yrkande 3, 2013/14:T419 och 2013/14:T501. Frågan har behandlats av Utredningen om järnvägens organisation</w:t>
      </w:r>
      <w:r>
        <w:rPr>
          <w:rFonts w:ascii="Times New Roman" w:hAnsi="Times New Roman"/>
          <w:sz w:val="20"/>
        </w:rPr>
        <w:t>,</w:t>
      </w:r>
      <w:r w:rsidRPr="00F9701D">
        <w:rPr>
          <w:rFonts w:ascii="Times New Roman" w:hAnsi="Times New Roman"/>
          <w:sz w:val="20"/>
        </w:rPr>
        <w:t xml:space="preserve"> som lämnade sitt slutbetänkande den 16 december 2015. Utredningen redovisade del</w:t>
      </w:r>
      <w:r w:rsidRPr="00F9701D">
        <w:rPr>
          <w:rFonts w:ascii="Times New Roman" w:hAnsi="Times New Roman"/>
          <w:sz w:val="20"/>
        </w:rPr>
        <w:softHyphen/>
        <w:t>betänkandet Koll på anläggningen (SOU 2015:42) i april 2015 och behandlade där frågan om underhåll av järn</w:t>
      </w:r>
      <w:r w:rsidRPr="00F9701D">
        <w:rPr>
          <w:rFonts w:ascii="Times New Roman" w:hAnsi="Times New Roman"/>
          <w:sz w:val="20"/>
        </w:rPr>
        <w:softHyphen/>
        <w:t>vägens infrastruktur. Delbetänkandet har remitterats. En remissamman</w:t>
      </w:r>
      <w:r w:rsidRPr="00F9701D">
        <w:rPr>
          <w:rFonts w:ascii="Times New Roman" w:hAnsi="Times New Roman"/>
          <w:sz w:val="20"/>
        </w:rPr>
        <w:softHyphen/>
        <w:t>ställning har upprättats. Den 26 maj 2016 uppdrog rege</w:t>
      </w:r>
      <w:r>
        <w:rPr>
          <w:rFonts w:ascii="Times New Roman" w:hAnsi="Times New Roman"/>
          <w:sz w:val="20"/>
        </w:rPr>
        <w:softHyphen/>
      </w:r>
      <w:r w:rsidRPr="00F9701D">
        <w:rPr>
          <w:rFonts w:ascii="Times New Roman" w:hAnsi="Times New Roman"/>
          <w:sz w:val="20"/>
        </w:rPr>
        <w:t xml:space="preserve">ringen åt Trafikverket att genomföra en fördjupad utredning avseende järnvägsunderhållets organisering och presentera möjliga åtgärder för ett genomförande av järnvägsunderhåll i egen regi. </w:t>
      </w:r>
      <w:r w:rsidRPr="00A73364">
        <w:rPr>
          <w:rFonts w:ascii="Times New Roman" w:hAnsi="Times New Roman"/>
          <w:sz w:val="20"/>
        </w:rPr>
        <w:t>Trafikverket redovisa</w:t>
      </w:r>
      <w:r>
        <w:rPr>
          <w:rFonts w:ascii="Times New Roman" w:hAnsi="Times New Roman"/>
          <w:sz w:val="20"/>
        </w:rPr>
        <w:t>de</w:t>
      </w:r>
      <w:r w:rsidRPr="00F9701D">
        <w:rPr>
          <w:rFonts w:ascii="Times New Roman" w:hAnsi="Times New Roman"/>
          <w:sz w:val="20"/>
        </w:rPr>
        <w:t xml:space="preserve"> uppdraget till Regeringskansliet (Närings</w:t>
      </w:r>
      <w:r w:rsidRPr="00F9701D">
        <w:rPr>
          <w:rFonts w:ascii="Times New Roman" w:hAnsi="Times New Roman"/>
          <w:sz w:val="20"/>
        </w:rPr>
        <w:softHyphen/>
        <w:t>departementet) i en delrapport den 28 oktober 2016 vilken omfattade besiktningsfrågor. Den 24 februari 2017 slutredovisade Trafik</w:t>
      </w:r>
      <w:r w:rsidRPr="00F9701D">
        <w:rPr>
          <w:rFonts w:ascii="Times New Roman" w:hAnsi="Times New Roman"/>
          <w:sz w:val="20"/>
        </w:rPr>
        <w:softHyphen/>
        <w:t>verket uppdraget. I slutredovis</w:t>
      </w:r>
      <w:r w:rsidRPr="00F9701D">
        <w:rPr>
          <w:rFonts w:ascii="Times New Roman" w:hAnsi="Times New Roman"/>
          <w:sz w:val="20"/>
        </w:rPr>
        <w:softHyphen/>
        <w:t>ningen lämna</w:t>
      </w:r>
      <w:r>
        <w:rPr>
          <w:rFonts w:ascii="Times New Roman" w:hAnsi="Times New Roman"/>
          <w:sz w:val="20"/>
        </w:rPr>
        <w:t>de</w:t>
      </w:r>
      <w:r w:rsidRPr="00F9701D">
        <w:rPr>
          <w:rFonts w:ascii="Times New Roman" w:hAnsi="Times New Roman"/>
          <w:sz w:val="20"/>
        </w:rPr>
        <w:t xml:space="preserve"> Trafikverket förslag till möjliga åtgärder för att i egen regi organisera och bedriva underhåll av det statliga järnvägsnätet samt vilken maskinell underhållsutrustning som b</w:t>
      </w:r>
      <w:r>
        <w:rPr>
          <w:rFonts w:ascii="Times New Roman" w:hAnsi="Times New Roman"/>
          <w:sz w:val="20"/>
        </w:rPr>
        <w:t>orde</w:t>
      </w:r>
      <w:r w:rsidRPr="00F9701D">
        <w:rPr>
          <w:rFonts w:ascii="Times New Roman" w:hAnsi="Times New Roman"/>
          <w:sz w:val="20"/>
        </w:rPr>
        <w:t xml:space="preserve"> ägas och förvaltas av Trafikverket. Den 12 januari 2017 uppdrog regeringen åt Trafikverket att snarast vidta åtgärder för att i egen regi organisera och bedriva verksamhet för leveransuppföljning och manuell underhållsbesiktning avseende järnvägs</w:t>
      </w:r>
      <w:r>
        <w:rPr>
          <w:rFonts w:ascii="Times New Roman" w:hAnsi="Times New Roman"/>
          <w:sz w:val="20"/>
        </w:rPr>
        <w:softHyphen/>
      </w:r>
      <w:r w:rsidRPr="00F9701D">
        <w:rPr>
          <w:rFonts w:ascii="Times New Roman" w:hAnsi="Times New Roman"/>
          <w:sz w:val="20"/>
        </w:rPr>
        <w:t xml:space="preserve">underhåll. Enligt beslutet </w:t>
      </w:r>
      <w:r>
        <w:rPr>
          <w:rFonts w:ascii="Times New Roman" w:hAnsi="Times New Roman"/>
          <w:sz w:val="20"/>
        </w:rPr>
        <w:t>skulle</w:t>
      </w:r>
      <w:r w:rsidRPr="00F9701D">
        <w:rPr>
          <w:rFonts w:ascii="Times New Roman" w:hAnsi="Times New Roman"/>
          <w:sz w:val="20"/>
        </w:rPr>
        <w:t xml:space="preserve"> Trafikverket redovisa framdriften av upp</w:t>
      </w:r>
      <w:r>
        <w:rPr>
          <w:rFonts w:ascii="Times New Roman" w:hAnsi="Times New Roman"/>
          <w:sz w:val="20"/>
        </w:rPr>
        <w:softHyphen/>
      </w:r>
      <w:r w:rsidRPr="00F9701D">
        <w:rPr>
          <w:rFonts w:ascii="Times New Roman" w:hAnsi="Times New Roman"/>
          <w:sz w:val="20"/>
        </w:rPr>
        <w:t>draget den 30 juni 2017, den 15 december 2017 samt den 29 juni 2018, varefter regeringen avsåg att återkomma med tidpunkter för ytterligare redovisningstillfällen. Trafik</w:t>
      </w:r>
      <w:r w:rsidRPr="00F9701D">
        <w:rPr>
          <w:rFonts w:ascii="Times New Roman" w:hAnsi="Times New Roman"/>
          <w:sz w:val="20"/>
        </w:rPr>
        <w:softHyphen/>
        <w:t xml:space="preserve">verket </w:t>
      </w:r>
      <w:r>
        <w:rPr>
          <w:rFonts w:ascii="Times New Roman" w:hAnsi="Times New Roman"/>
          <w:sz w:val="20"/>
        </w:rPr>
        <w:t>konstaterade</w:t>
      </w:r>
      <w:r w:rsidRPr="00F9701D">
        <w:rPr>
          <w:rFonts w:ascii="Times New Roman" w:hAnsi="Times New Roman"/>
          <w:sz w:val="20"/>
        </w:rPr>
        <w:t xml:space="preserve"> i genomförda redovis</w:t>
      </w:r>
      <w:r w:rsidRPr="00F9701D">
        <w:rPr>
          <w:rFonts w:ascii="Times New Roman" w:hAnsi="Times New Roman"/>
          <w:sz w:val="20"/>
        </w:rPr>
        <w:softHyphen/>
        <w:t>ningar den 30 juni och 15 december 2017 att uppdraget fortlöp</w:t>
      </w:r>
      <w:r>
        <w:rPr>
          <w:rFonts w:ascii="Times New Roman" w:hAnsi="Times New Roman"/>
          <w:sz w:val="20"/>
        </w:rPr>
        <w:t>t</w:t>
      </w:r>
      <w:r w:rsidRPr="00F9701D">
        <w:rPr>
          <w:rFonts w:ascii="Times New Roman" w:hAnsi="Times New Roman"/>
          <w:sz w:val="20"/>
        </w:rPr>
        <w:t xml:space="preserve">e enligt plan. </w:t>
      </w:r>
      <w:r>
        <w:rPr>
          <w:rFonts w:ascii="Times New Roman" w:hAnsi="Times New Roman"/>
          <w:sz w:val="20"/>
        </w:rPr>
        <w:t>När det gäller</w:t>
      </w:r>
      <w:r w:rsidRPr="00F9701D">
        <w:rPr>
          <w:rFonts w:ascii="Times New Roman" w:hAnsi="Times New Roman"/>
          <w:sz w:val="20"/>
        </w:rPr>
        <w:t xml:space="preserve"> leverans</w:t>
      </w:r>
      <w:r w:rsidRPr="00F9701D">
        <w:rPr>
          <w:rFonts w:ascii="Times New Roman" w:hAnsi="Times New Roman"/>
          <w:sz w:val="20"/>
        </w:rPr>
        <w:softHyphen/>
        <w:t>uppföljning i egen regi har Trafik</w:t>
      </w:r>
      <w:r w:rsidRPr="00F9701D">
        <w:rPr>
          <w:rFonts w:ascii="Times New Roman" w:hAnsi="Times New Roman"/>
          <w:sz w:val="20"/>
        </w:rPr>
        <w:softHyphen/>
        <w:t xml:space="preserve">verket rekryterat personal </w:t>
      </w:r>
      <w:r>
        <w:rPr>
          <w:rFonts w:ascii="Times New Roman" w:hAnsi="Times New Roman"/>
          <w:sz w:val="20"/>
        </w:rPr>
        <w:t xml:space="preserve">som </w:t>
      </w:r>
      <w:r w:rsidRPr="00F9701D">
        <w:rPr>
          <w:rFonts w:ascii="Times New Roman" w:hAnsi="Times New Roman"/>
          <w:sz w:val="20"/>
        </w:rPr>
        <w:t xml:space="preserve">arbetar med att </w:t>
      </w:r>
      <w:r>
        <w:rPr>
          <w:rFonts w:ascii="Times New Roman" w:hAnsi="Times New Roman"/>
          <w:sz w:val="20"/>
        </w:rPr>
        <w:t>följa</w:t>
      </w:r>
      <w:r w:rsidRPr="00F9701D">
        <w:rPr>
          <w:rFonts w:ascii="Times New Roman" w:hAnsi="Times New Roman"/>
          <w:sz w:val="20"/>
        </w:rPr>
        <w:t xml:space="preserve"> upp att entre</w:t>
      </w:r>
      <w:r>
        <w:rPr>
          <w:rFonts w:ascii="Times New Roman" w:hAnsi="Times New Roman"/>
          <w:sz w:val="20"/>
        </w:rPr>
        <w:softHyphen/>
      </w:r>
      <w:r w:rsidRPr="00F9701D">
        <w:rPr>
          <w:rFonts w:ascii="Times New Roman" w:hAnsi="Times New Roman"/>
          <w:sz w:val="20"/>
        </w:rPr>
        <w:t xml:space="preserve">prenörerna uppfyller </w:t>
      </w:r>
      <w:r>
        <w:rPr>
          <w:rFonts w:ascii="Times New Roman" w:hAnsi="Times New Roman"/>
          <w:sz w:val="20"/>
        </w:rPr>
        <w:t xml:space="preserve">de </w:t>
      </w:r>
      <w:r w:rsidRPr="00F9701D">
        <w:rPr>
          <w:rFonts w:ascii="Times New Roman" w:hAnsi="Times New Roman"/>
          <w:sz w:val="20"/>
        </w:rPr>
        <w:t>ställda kontraktskrav</w:t>
      </w:r>
      <w:r>
        <w:rPr>
          <w:rFonts w:ascii="Times New Roman" w:hAnsi="Times New Roman"/>
          <w:sz w:val="20"/>
        </w:rPr>
        <w:t>en</w:t>
      </w:r>
      <w:r w:rsidRPr="00F9701D">
        <w:rPr>
          <w:rFonts w:ascii="Times New Roman" w:hAnsi="Times New Roman"/>
          <w:sz w:val="20"/>
        </w:rPr>
        <w:t xml:space="preserve"> </w:t>
      </w:r>
      <w:r>
        <w:rPr>
          <w:rFonts w:ascii="Times New Roman" w:hAnsi="Times New Roman"/>
          <w:sz w:val="20"/>
        </w:rPr>
        <w:t xml:space="preserve">och det </w:t>
      </w:r>
      <w:r w:rsidRPr="00F9701D">
        <w:rPr>
          <w:rFonts w:ascii="Times New Roman" w:hAnsi="Times New Roman"/>
          <w:sz w:val="20"/>
        </w:rPr>
        <w:t>har stärkt Trafikverkets närvaro i anlägg</w:t>
      </w:r>
      <w:r w:rsidRPr="00F9701D">
        <w:rPr>
          <w:rFonts w:ascii="Times New Roman" w:hAnsi="Times New Roman"/>
          <w:sz w:val="20"/>
        </w:rPr>
        <w:softHyphen/>
        <w:t xml:space="preserve">ningen. </w:t>
      </w:r>
      <w:r>
        <w:rPr>
          <w:rFonts w:ascii="Times New Roman" w:hAnsi="Times New Roman"/>
          <w:sz w:val="20"/>
        </w:rPr>
        <w:t>När det gäller</w:t>
      </w:r>
      <w:r w:rsidRPr="00F9701D">
        <w:rPr>
          <w:rFonts w:ascii="Times New Roman" w:hAnsi="Times New Roman"/>
          <w:sz w:val="20"/>
        </w:rPr>
        <w:t xml:space="preserve"> manuella underhålls</w:t>
      </w:r>
      <w:r w:rsidRPr="00F9701D">
        <w:rPr>
          <w:rFonts w:ascii="Times New Roman" w:hAnsi="Times New Roman"/>
          <w:sz w:val="20"/>
        </w:rPr>
        <w:softHyphen/>
        <w:t xml:space="preserve">besiktningar </w:t>
      </w:r>
      <w:r>
        <w:rPr>
          <w:rFonts w:ascii="Times New Roman" w:hAnsi="Times New Roman"/>
          <w:sz w:val="20"/>
        </w:rPr>
        <w:t>påbörjade</w:t>
      </w:r>
      <w:r w:rsidRPr="00F9701D">
        <w:rPr>
          <w:rFonts w:ascii="Times New Roman" w:hAnsi="Times New Roman"/>
          <w:sz w:val="20"/>
        </w:rPr>
        <w:t xml:space="preserve"> Trafikverket 2018 </w:t>
      </w:r>
      <w:r>
        <w:rPr>
          <w:rFonts w:ascii="Times New Roman" w:hAnsi="Times New Roman"/>
          <w:sz w:val="20"/>
        </w:rPr>
        <w:t>en</w:t>
      </w:r>
      <w:r w:rsidRPr="00F9701D">
        <w:rPr>
          <w:rFonts w:ascii="Times New Roman" w:hAnsi="Times New Roman"/>
          <w:sz w:val="20"/>
        </w:rPr>
        <w:t xml:space="preserve"> översyn av regelverket </w:t>
      </w:r>
      <w:r>
        <w:rPr>
          <w:rFonts w:ascii="Times New Roman" w:hAnsi="Times New Roman"/>
          <w:sz w:val="20"/>
        </w:rPr>
        <w:t>om</w:t>
      </w:r>
      <w:r w:rsidRPr="00F9701D">
        <w:rPr>
          <w:rFonts w:ascii="Times New Roman" w:hAnsi="Times New Roman"/>
          <w:sz w:val="20"/>
        </w:rPr>
        <w:t xml:space="preserve"> besiktnings</w:t>
      </w:r>
      <w:r w:rsidRPr="00F9701D">
        <w:rPr>
          <w:rFonts w:ascii="Times New Roman" w:hAnsi="Times New Roman"/>
          <w:sz w:val="20"/>
        </w:rPr>
        <w:softHyphen/>
        <w:t xml:space="preserve">verksamheten och </w:t>
      </w:r>
      <w:r w:rsidRPr="002B16DB">
        <w:rPr>
          <w:rFonts w:ascii="Times New Roman" w:hAnsi="Times New Roman"/>
          <w:sz w:val="20"/>
        </w:rPr>
        <w:t>renodlade</w:t>
      </w:r>
      <w:r w:rsidRPr="00F9701D">
        <w:rPr>
          <w:rFonts w:ascii="Times New Roman" w:hAnsi="Times New Roman"/>
          <w:sz w:val="20"/>
        </w:rPr>
        <w:t xml:space="preserve"> de styrande </w:t>
      </w:r>
      <w:r w:rsidRPr="002B16DB">
        <w:rPr>
          <w:rFonts w:ascii="Times New Roman" w:hAnsi="Times New Roman"/>
          <w:sz w:val="20"/>
        </w:rPr>
        <w:t>dokumenten under 2019.</w:t>
      </w:r>
      <w:r w:rsidRPr="00F9701D">
        <w:rPr>
          <w:rFonts w:ascii="Times New Roman" w:hAnsi="Times New Roman"/>
          <w:sz w:val="20"/>
        </w:rPr>
        <w:t xml:space="preserve"> Trafikverket redog</w:t>
      </w:r>
      <w:r>
        <w:rPr>
          <w:rFonts w:ascii="Times New Roman" w:hAnsi="Times New Roman"/>
          <w:sz w:val="20"/>
        </w:rPr>
        <w:t>jorde</w:t>
      </w:r>
      <w:r w:rsidRPr="00F9701D">
        <w:rPr>
          <w:rFonts w:ascii="Times New Roman" w:hAnsi="Times New Roman"/>
          <w:sz w:val="20"/>
        </w:rPr>
        <w:t xml:space="preserve"> för att den digitala utvecklingen inom området underhållsbesiktningar går fort framåt och </w:t>
      </w:r>
      <w:r>
        <w:rPr>
          <w:rFonts w:ascii="Times New Roman" w:hAnsi="Times New Roman"/>
          <w:sz w:val="20"/>
        </w:rPr>
        <w:t xml:space="preserve">att </w:t>
      </w:r>
      <w:r w:rsidRPr="00F9701D">
        <w:rPr>
          <w:rFonts w:ascii="Times New Roman" w:hAnsi="Times New Roman"/>
          <w:sz w:val="20"/>
        </w:rPr>
        <w:t xml:space="preserve">behoven av manuella mätningar </w:t>
      </w:r>
      <w:r w:rsidRPr="00A73364">
        <w:rPr>
          <w:rFonts w:ascii="Times New Roman" w:hAnsi="Times New Roman"/>
          <w:sz w:val="20"/>
        </w:rPr>
        <w:t xml:space="preserve">successivt kommer att minska. Trafikverket </w:t>
      </w:r>
      <w:r>
        <w:rPr>
          <w:rFonts w:ascii="Times New Roman" w:hAnsi="Times New Roman"/>
          <w:sz w:val="20"/>
        </w:rPr>
        <w:t>rekryterade</w:t>
      </w:r>
      <w:r w:rsidRPr="00F9701D">
        <w:rPr>
          <w:rFonts w:ascii="Times New Roman" w:hAnsi="Times New Roman"/>
          <w:sz w:val="20"/>
        </w:rPr>
        <w:t xml:space="preserve"> under 2019 </w:t>
      </w:r>
      <w:r>
        <w:rPr>
          <w:rFonts w:ascii="Times New Roman" w:hAnsi="Times New Roman"/>
          <w:sz w:val="20"/>
        </w:rPr>
        <w:t>personal</w:t>
      </w:r>
      <w:r w:rsidRPr="00F9701D">
        <w:rPr>
          <w:rFonts w:ascii="Times New Roman" w:hAnsi="Times New Roman"/>
          <w:sz w:val="20"/>
        </w:rPr>
        <w:t xml:space="preserve"> för att analysera den mätdata som nuvarande tillstånds</w:t>
      </w:r>
      <w:r w:rsidRPr="00F9701D">
        <w:rPr>
          <w:rFonts w:ascii="Times New Roman" w:hAnsi="Times New Roman"/>
          <w:sz w:val="20"/>
        </w:rPr>
        <w:softHyphen/>
        <w:t>bedömningar utmynnar i samt göra kvalitativa be</w:t>
      </w:r>
      <w:r>
        <w:rPr>
          <w:rFonts w:ascii="Times New Roman" w:hAnsi="Times New Roman"/>
          <w:sz w:val="20"/>
        </w:rPr>
        <w:softHyphen/>
      </w:r>
      <w:r w:rsidRPr="00F9701D">
        <w:rPr>
          <w:rFonts w:ascii="Times New Roman" w:hAnsi="Times New Roman"/>
          <w:sz w:val="20"/>
        </w:rPr>
        <w:t>dömningar ute i spår. Trafikverket bedöm</w:t>
      </w:r>
      <w:r>
        <w:rPr>
          <w:rFonts w:ascii="Times New Roman" w:hAnsi="Times New Roman"/>
          <w:sz w:val="20"/>
        </w:rPr>
        <w:t>d</w:t>
      </w:r>
      <w:r w:rsidRPr="00F9701D">
        <w:rPr>
          <w:rFonts w:ascii="Times New Roman" w:hAnsi="Times New Roman"/>
          <w:sz w:val="20"/>
        </w:rPr>
        <w:t xml:space="preserve">e att effekten </w:t>
      </w:r>
      <w:r>
        <w:rPr>
          <w:rFonts w:ascii="Times New Roman" w:hAnsi="Times New Roman"/>
          <w:sz w:val="20"/>
        </w:rPr>
        <w:t>skulle</w:t>
      </w:r>
      <w:r w:rsidRPr="00F9701D">
        <w:rPr>
          <w:rFonts w:ascii="Times New Roman" w:hAnsi="Times New Roman"/>
          <w:sz w:val="20"/>
        </w:rPr>
        <w:t xml:space="preserve"> bli en ökad kunskap om anläggningens tillstånd. Trafikverket konstatera</w:t>
      </w:r>
      <w:r>
        <w:rPr>
          <w:rFonts w:ascii="Times New Roman" w:hAnsi="Times New Roman"/>
          <w:sz w:val="20"/>
        </w:rPr>
        <w:t>de</w:t>
      </w:r>
      <w:r w:rsidRPr="00F9701D">
        <w:rPr>
          <w:rFonts w:ascii="Times New Roman" w:hAnsi="Times New Roman"/>
          <w:sz w:val="20"/>
        </w:rPr>
        <w:t xml:space="preserve"> i sin slutredovisning den 29 juni 2018 att verket ha</w:t>
      </w:r>
      <w:r>
        <w:rPr>
          <w:rFonts w:ascii="Times New Roman" w:hAnsi="Times New Roman"/>
          <w:sz w:val="20"/>
        </w:rPr>
        <w:t>de</w:t>
      </w:r>
      <w:r w:rsidRPr="00F9701D">
        <w:rPr>
          <w:rFonts w:ascii="Times New Roman" w:hAnsi="Times New Roman"/>
          <w:sz w:val="20"/>
        </w:rPr>
        <w:t xml:space="preserve"> uppfyllt regeringens uppdrag vad gäller att vidta åtgärder för att i egen regi genomföra leveransuppföljning. Vad gäller manuella underhålls</w:t>
      </w:r>
      <w:r w:rsidRPr="00F9701D">
        <w:rPr>
          <w:rFonts w:ascii="Times New Roman" w:hAnsi="Times New Roman"/>
          <w:sz w:val="20"/>
        </w:rPr>
        <w:softHyphen/>
        <w:t>besikt</w:t>
      </w:r>
      <w:r w:rsidRPr="00F9701D">
        <w:rPr>
          <w:rFonts w:ascii="Times New Roman" w:hAnsi="Times New Roman"/>
          <w:sz w:val="20"/>
        </w:rPr>
        <w:softHyphen/>
        <w:t>ningar konsta</w:t>
      </w:r>
      <w:r w:rsidRPr="00F9701D">
        <w:rPr>
          <w:rFonts w:ascii="Times New Roman" w:hAnsi="Times New Roman"/>
          <w:sz w:val="20"/>
        </w:rPr>
        <w:softHyphen/>
        <w:t>terar Trafikverket att rekryteringsinsatsen fortg</w:t>
      </w:r>
      <w:r>
        <w:rPr>
          <w:rFonts w:ascii="Times New Roman" w:hAnsi="Times New Roman"/>
          <w:sz w:val="20"/>
        </w:rPr>
        <w:t>ick</w:t>
      </w:r>
      <w:r w:rsidRPr="00F9701D">
        <w:rPr>
          <w:rFonts w:ascii="Times New Roman" w:hAnsi="Times New Roman"/>
          <w:sz w:val="20"/>
        </w:rPr>
        <w:t>. Vidare redog</w:t>
      </w:r>
      <w:r>
        <w:rPr>
          <w:rFonts w:ascii="Times New Roman" w:hAnsi="Times New Roman"/>
          <w:sz w:val="20"/>
        </w:rPr>
        <w:t>jorde</w:t>
      </w:r>
      <w:r w:rsidRPr="00F9701D">
        <w:rPr>
          <w:rFonts w:ascii="Times New Roman" w:hAnsi="Times New Roman"/>
          <w:sz w:val="20"/>
        </w:rPr>
        <w:t xml:space="preserve"> Trafik</w:t>
      </w:r>
      <w:r>
        <w:rPr>
          <w:rFonts w:ascii="Times New Roman" w:hAnsi="Times New Roman"/>
          <w:sz w:val="20"/>
        </w:rPr>
        <w:softHyphen/>
      </w:r>
      <w:r w:rsidRPr="00F9701D">
        <w:rPr>
          <w:rFonts w:ascii="Times New Roman" w:hAnsi="Times New Roman"/>
          <w:sz w:val="20"/>
        </w:rPr>
        <w:t xml:space="preserve">verket för att </w:t>
      </w:r>
      <w:r>
        <w:rPr>
          <w:rFonts w:ascii="Times New Roman" w:hAnsi="Times New Roman"/>
          <w:sz w:val="20"/>
        </w:rPr>
        <w:t xml:space="preserve">det </w:t>
      </w:r>
      <w:r w:rsidRPr="00F9701D">
        <w:rPr>
          <w:rFonts w:ascii="Times New Roman" w:hAnsi="Times New Roman"/>
          <w:sz w:val="20"/>
        </w:rPr>
        <w:t>pågående utvecklingsarbete</w:t>
      </w:r>
      <w:r>
        <w:rPr>
          <w:rFonts w:ascii="Times New Roman" w:hAnsi="Times New Roman"/>
          <w:sz w:val="20"/>
        </w:rPr>
        <w:t>t</w:t>
      </w:r>
      <w:r w:rsidRPr="00F9701D">
        <w:rPr>
          <w:rFonts w:ascii="Times New Roman" w:hAnsi="Times New Roman"/>
          <w:sz w:val="20"/>
        </w:rPr>
        <w:t xml:space="preserve"> </w:t>
      </w:r>
      <w:r>
        <w:rPr>
          <w:rFonts w:ascii="Times New Roman" w:hAnsi="Times New Roman"/>
          <w:sz w:val="20"/>
        </w:rPr>
        <w:t>när det gäller</w:t>
      </w:r>
      <w:r w:rsidRPr="00F9701D">
        <w:rPr>
          <w:rFonts w:ascii="Times New Roman" w:hAnsi="Times New Roman"/>
          <w:sz w:val="20"/>
        </w:rPr>
        <w:t xml:space="preserve"> tillgångs</w:t>
      </w:r>
      <w:r w:rsidRPr="00F9701D">
        <w:rPr>
          <w:rFonts w:ascii="Times New Roman" w:hAnsi="Times New Roman"/>
          <w:sz w:val="20"/>
        </w:rPr>
        <w:softHyphen/>
        <w:t>strategi och en uppkopplad anläggning kommer medföra att behov</w:t>
      </w:r>
      <w:r>
        <w:rPr>
          <w:rFonts w:ascii="Times New Roman" w:hAnsi="Times New Roman"/>
          <w:sz w:val="20"/>
        </w:rPr>
        <w:t>en</w:t>
      </w:r>
      <w:r w:rsidRPr="00F9701D">
        <w:rPr>
          <w:rFonts w:ascii="Times New Roman" w:hAnsi="Times New Roman"/>
          <w:sz w:val="20"/>
        </w:rPr>
        <w:t xml:space="preserve"> av </w:t>
      </w:r>
      <w:r>
        <w:rPr>
          <w:rFonts w:ascii="Times New Roman" w:hAnsi="Times New Roman"/>
          <w:sz w:val="20"/>
        </w:rPr>
        <w:t xml:space="preserve">en </w:t>
      </w:r>
      <w:r w:rsidRPr="00F9701D">
        <w:rPr>
          <w:rFonts w:ascii="Times New Roman" w:hAnsi="Times New Roman"/>
          <w:sz w:val="20"/>
        </w:rPr>
        <w:t>manuell underhållsbesiktning kommer att minska samt vara utformad och bedrivas i en annan form. Under pågående utvecklingsarbete bedöm</w:t>
      </w:r>
      <w:r>
        <w:rPr>
          <w:rFonts w:ascii="Times New Roman" w:hAnsi="Times New Roman"/>
          <w:sz w:val="20"/>
        </w:rPr>
        <w:t>de</w:t>
      </w:r>
      <w:r w:rsidRPr="00F9701D">
        <w:rPr>
          <w:rFonts w:ascii="Times New Roman" w:hAnsi="Times New Roman"/>
          <w:sz w:val="20"/>
        </w:rPr>
        <w:t xml:space="preserve"> Trafikverket att den manuella underhålls</w:t>
      </w:r>
      <w:r w:rsidRPr="00F9701D">
        <w:rPr>
          <w:rFonts w:ascii="Times New Roman" w:hAnsi="Times New Roman"/>
          <w:sz w:val="20"/>
        </w:rPr>
        <w:softHyphen/>
        <w:t>besiktningen i dess nuvarande form fort</w:t>
      </w:r>
      <w:r>
        <w:rPr>
          <w:rFonts w:ascii="Times New Roman" w:hAnsi="Times New Roman"/>
          <w:sz w:val="20"/>
        </w:rPr>
        <w:softHyphen/>
      </w:r>
      <w:r w:rsidRPr="00F9701D">
        <w:rPr>
          <w:rFonts w:ascii="Times New Roman" w:hAnsi="Times New Roman"/>
          <w:sz w:val="20"/>
        </w:rPr>
        <w:t>sättningsvis sk</w:t>
      </w:r>
      <w:r>
        <w:rPr>
          <w:rFonts w:ascii="Times New Roman" w:hAnsi="Times New Roman"/>
          <w:sz w:val="20"/>
        </w:rPr>
        <w:t>ulle</w:t>
      </w:r>
      <w:r w:rsidRPr="00F9701D">
        <w:rPr>
          <w:rFonts w:ascii="Times New Roman" w:hAnsi="Times New Roman"/>
          <w:sz w:val="20"/>
        </w:rPr>
        <w:t xml:space="preserve"> utföras av entreprenörer i en över</w:t>
      </w:r>
      <w:r w:rsidRPr="00F9701D">
        <w:rPr>
          <w:rFonts w:ascii="Times New Roman" w:hAnsi="Times New Roman"/>
          <w:sz w:val="20"/>
        </w:rPr>
        <w:softHyphen/>
        <w:t xml:space="preserve">gångsperiod. </w:t>
      </w:r>
    </w:p>
    <w:p w14:paraId="17B814A9" w14:textId="77777777" w:rsidR="00414F81" w:rsidRDefault="00414F81" w:rsidP="00414F8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Den 21 mars 2018 beslutade regeringen att ge en särskild utredare i uppdrag att utreda hur ett överförande av verksamhet som avs</w:t>
      </w:r>
      <w:r>
        <w:rPr>
          <w:rFonts w:ascii="Times New Roman" w:hAnsi="Times New Roman"/>
          <w:sz w:val="20"/>
        </w:rPr>
        <w:t>åg</w:t>
      </w:r>
      <w:r w:rsidRPr="009D431D">
        <w:rPr>
          <w:rFonts w:ascii="Times New Roman" w:hAnsi="Times New Roman"/>
          <w:sz w:val="20"/>
        </w:rPr>
        <w:t xml:space="preserve"> järn</w:t>
      </w:r>
      <w:r w:rsidRPr="009D431D">
        <w:rPr>
          <w:rFonts w:ascii="Times New Roman" w:hAnsi="Times New Roman"/>
          <w:sz w:val="20"/>
        </w:rPr>
        <w:softHyphen/>
        <w:t>vägsunderhåll, i form av basunderhåll, från Infranord AB till Trafik</w:t>
      </w:r>
      <w:r w:rsidRPr="009D431D">
        <w:rPr>
          <w:rFonts w:ascii="Times New Roman" w:hAnsi="Times New Roman"/>
          <w:sz w:val="20"/>
        </w:rPr>
        <w:softHyphen/>
        <w:t xml:space="preserve">verket skulle kunna genomföras (dir. 2018:24). Utredaren </w:t>
      </w:r>
      <w:r w:rsidRPr="00A73364">
        <w:rPr>
          <w:rFonts w:ascii="Times New Roman" w:hAnsi="Times New Roman"/>
          <w:sz w:val="20"/>
        </w:rPr>
        <w:t>sk</w:t>
      </w:r>
      <w:r>
        <w:rPr>
          <w:rFonts w:ascii="Times New Roman" w:hAnsi="Times New Roman"/>
          <w:sz w:val="20"/>
        </w:rPr>
        <w:t>ulle</w:t>
      </w:r>
      <w:r w:rsidRPr="00A73364">
        <w:rPr>
          <w:rFonts w:ascii="Times New Roman" w:hAnsi="Times New Roman"/>
          <w:sz w:val="20"/>
        </w:rPr>
        <w:t xml:space="preserve"> bl.a. analysera Infranord AB:s och Trafikverkets verksamhet i fråga om järnvägs</w:t>
      </w:r>
      <w:r w:rsidRPr="00A73364">
        <w:rPr>
          <w:rFonts w:ascii="Times New Roman" w:hAnsi="Times New Roman"/>
          <w:sz w:val="20"/>
        </w:rPr>
        <w:softHyphen/>
        <w:t>underhåll, genomföra en omvärldsanalys samt föreslå vilka delar av Infranord AB:s verksamhet i fråga om järnvägsunderhåll som sk</w:t>
      </w:r>
      <w:r>
        <w:rPr>
          <w:rFonts w:ascii="Times New Roman" w:hAnsi="Times New Roman"/>
          <w:sz w:val="20"/>
        </w:rPr>
        <w:t>ulle</w:t>
      </w:r>
      <w:r w:rsidRPr="00A73364">
        <w:rPr>
          <w:rFonts w:ascii="Times New Roman" w:hAnsi="Times New Roman"/>
          <w:sz w:val="20"/>
        </w:rPr>
        <w:t xml:space="preserve"> föras över till Trafikverket. Uppdraget skulle enligt direktivet redovisas senast den 17 augusti 2018. Regeringen beslutade den 16 augusti 2018 </w:t>
      </w:r>
      <w:r>
        <w:rPr>
          <w:rFonts w:ascii="Times New Roman" w:hAnsi="Times New Roman"/>
          <w:sz w:val="20"/>
        </w:rPr>
        <w:t>ett</w:t>
      </w:r>
      <w:r w:rsidRPr="00A73364">
        <w:rPr>
          <w:rFonts w:ascii="Times New Roman" w:hAnsi="Times New Roman"/>
          <w:sz w:val="20"/>
        </w:rPr>
        <w:t xml:space="preserve"> tilläggsdirektiv till utredaren (dir. 2018:84) enligt vilket utrednings</w:t>
      </w:r>
      <w:r w:rsidRPr="00A73364">
        <w:rPr>
          <w:rFonts w:ascii="Times New Roman" w:hAnsi="Times New Roman"/>
          <w:sz w:val="20"/>
        </w:rPr>
        <w:softHyphen/>
        <w:t>tiden förläng</w:t>
      </w:r>
      <w:r>
        <w:rPr>
          <w:rFonts w:ascii="Times New Roman" w:hAnsi="Times New Roman"/>
          <w:sz w:val="20"/>
        </w:rPr>
        <w:t>de</w:t>
      </w:r>
      <w:r w:rsidRPr="00A73364">
        <w:rPr>
          <w:rFonts w:ascii="Times New Roman" w:hAnsi="Times New Roman"/>
          <w:sz w:val="20"/>
        </w:rPr>
        <w:t xml:space="preserve">s och uppdraget i stället </w:t>
      </w:r>
      <w:r>
        <w:rPr>
          <w:rFonts w:ascii="Times New Roman" w:hAnsi="Times New Roman"/>
          <w:sz w:val="20"/>
        </w:rPr>
        <w:t xml:space="preserve">skulle </w:t>
      </w:r>
      <w:r w:rsidRPr="00A73364">
        <w:rPr>
          <w:rFonts w:ascii="Times New Roman" w:hAnsi="Times New Roman"/>
          <w:sz w:val="20"/>
        </w:rPr>
        <w:t>redovisas senast den 30 augusti 2019. Regeringen beslutade den 8 augusti 2019 om ytterligare ett tilläggsdirektiv till utredaren (dir. 2019:47) i vilket utredarens uppdrag utvidga</w:t>
      </w:r>
      <w:r>
        <w:rPr>
          <w:rFonts w:ascii="Times New Roman" w:hAnsi="Times New Roman"/>
          <w:sz w:val="20"/>
        </w:rPr>
        <w:t>de</w:t>
      </w:r>
      <w:r w:rsidRPr="00A73364">
        <w:rPr>
          <w:rFonts w:ascii="Times New Roman" w:hAnsi="Times New Roman"/>
          <w:sz w:val="20"/>
        </w:rPr>
        <w:t>s så att analysen nu sk</w:t>
      </w:r>
      <w:r>
        <w:rPr>
          <w:rFonts w:ascii="Times New Roman" w:hAnsi="Times New Roman"/>
          <w:sz w:val="20"/>
        </w:rPr>
        <w:t>ulle</w:t>
      </w:r>
      <w:r w:rsidRPr="00A73364">
        <w:rPr>
          <w:rFonts w:ascii="Times New Roman" w:hAnsi="Times New Roman"/>
          <w:sz w:val="20"/>
        </w:rPr>
        <w:t xml:space="preserve"> avse allt basunderhåll som Trafikverket upphandlar. Enligt tilläggsdirektivet </w:t>
      </w:r>
      <w:r>
        <w:rPr>
          <w:rFonts w:ascii="Times New Roman" w:hAnsi="Times New Roman"/>
          <w:sz w:val="20"/>
        </w:rPr>
        <w:t>ingick</w:t>
      </w:r>
      <w:r w:rsidRPr="00A73364">
        <w:rPr>
          <w:rFonts w:ascii="Times New Roman" w:hAnsi="Times New Roman"/>
          <w:sz w:val="20"/>
        </w:rPr>
        <w:t xml:space="preserve"> det i uppdraget bl.a. att analysera behovet av långsiktiga marknadsförutsättningar avseende basunderhåll för aktörer verksamma på marknaden och föreslå eventuella förändringar i syfte att främja konkurrens och aktörers vilja att etablera sig på marknaden och investera i verksamheten. Utredaren sk</w:t>
      </w:r>
      <w:r>
        <w:rPr>
          <w:rFonts w:ascii="Times New Roman" w:hAnsi="Times New Roman"/>
          <w:sz w:val="20"/>
        </w:rPr>
        <w:t>ulle</w:t>
      </w:r>
      <w:r w:rsidRPr="00A73364">
        <w:rPr>
          <w:rFonts w:ascii="Times New Roman" w:hAnsi="Times New Roman"/>
          <w:sz w:val="20"/>
        </w:rPr>
        <w:t xml:space="preserve"> vidare enligt tilläggsdirektivet även analysera om och i så fall hur en överföring kan ske och om så är fallet, beskriva vilka funktioner, till vilken volym och var det är geografiskt ändamålsenligt att Trafikverket bedriver basunderhåll i egen regi. Slutligen förlängdes utredningstiden genom tilläggsdirektivet och uppdraget sk</w:t>
      </w:r>
      <w:r>
        <w:rPr>
          <w:rFonts w:ascii="Times New Roman" w:hAnsi="Times New Roman"/>
          <w:sz w:val="20"/>
        </w:rPr>
        <w:t>ulle</w:t>
      </w:r>
      <w:r w:rsidRPr="00A73364">
        <w:rPr>
          <w:rFonts w:ascii="Times New Roman" w:hAnsi="Times New Roman"/>
          <w:sz w:val="20"/>
        </w:rPr>
        <w:t xml:space="preserve"> redovisas senast den 31 december 2019. Utredaren besluta</w:t>
      </w:r>
      <w:r>
        <w:rPr>
          <w:rFonts w:ascii="Times New Roman" w:hAnsi="Times New Roman"/>
          <w:sz w:val="20"/>
        </w:rPr>
        <w:t>de</w:t>
      </w:r>
      <w:r w:rsidRPr="00A73364">
        <w:rPr>
          <w:rFonts w:ascii="Times New Roman" w:hAnsi="Times New Roman"/>
          <w:sz w:val="20"/>
        </w:rPr>
        <w:t xml:space="preserve"> att ändra utredningens namn till Utredningen om framtidens järnvägsunderhåll. Regeringen beslutade den 7 november 2019 om ännu ett tilläggsdirektiv till utredaren (dir. 2019:79) enligt vilket utrednings</w:t>
      </w:r>
      <w:r w:rsidRPr="00A73364">
        <w:rPr>
          <w:rFonts w:ascii="Times New Roman" w:hAnsi="Times New Roman"/>
          <w:sz w:val="20"/>
        </w:rPr>
        <w:softHyphen/>
        <w:t>tiden förläng</w:t>
      </w:r>
      <w:r>
        <w:rPr>
          <w:rFonts w:ascii="Times New Roman" w:hAnsi="Times New Roman"/>
          <w:sz w:val="20"/>
        </w:rPr>
        <w:t>des</w:t>
      </w:r>
      <w:r w:rsidRPr="00A73364">
        <w:rPr>
          <w:rFonts w:ascii="Times New Roman" w:hAnsi="Times New Roman"/>
          <w:sz w:val="20"/>
        </w:rPr>
        <w:t xml:space="preserve"> och uppdraget sk</w:t>
      </w:r>
      <w:r>
        <w:rPr>
          <w:rFonts w:ascii="Times New Roman" w:hAnsi="Times New Roman"/>
          <w:sz w:val="20"/>
        </w:rPr>
        <w:t>ulle</w:t>
      </w:r>
      <w:r w:rsidRPr="00A73364">
        <w:rPr>
          <w:rFonts w:ascii="Times New Roman" w:hAnsi="Times New Roman"/>
          <w:sz w:val="20"/>
        </w:rPr>
        <w:t xml:space="preserve"> i stället redovisas senast den 31 mars 2020. Utredaren redovisade betänkandet Framtidens järnvägsunderhåll (SOU 2020:18) den 31 mars 2020. Betänkandet har remitterats.</w:t>
      </w:r>
      <w:r w:rsidRPr="009D431D">
        <w:rPr>
          <w:rFonts w:ascii="Times New Roman" w:hAnsi="Times New Roman"/>
          <w:sz w:val="20"/>
        </w:rPr>
        <w:t xml:space="preserve"> </w:t>
      </w:r>
    </w:p>
    <w:p w14:paraId="1056315E" w14:textId="6A9B55FC" w:rsidR="00414F81" w:rsidRPr="009D431D" w:rsidRDefault="00414F81" w:rsidP="00414F8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Den 22 december 2021 gav regeringen Trafikverket i uppdrag att</w:t>
      </w:r>
      <w:r w:rsidRPr="00F95CC5">
        <w:rPr>
          <w:rFonts w:ascii="Times New Roman" w:hAnsi="Times New Roman"/>
          <w:sz w:val="20"/>
        </w:rPr>
        <w:t xml:space="preserve"> redovisa vilka åtgärder som </w:t>
      </w:r>
      <w:r>
        <w:rPr>
          <w:rFonts w:ascii="Times New Roman" w:hAnsi="Times New Roman"/>
          <w:sz w:val="20"/>
        </w:rPr>
        <w:t xml:space="preserve">fortsatt </w:t>
      </w:r>
      <w:r w:rsidRPr="00F95CC5">
        <w:rPr>
          <w:rFonts w:ascii="Times New Roman" w:hAnsi="Times New Roman"/>
          <w:sz w:val="20"/>
        </w:rPr>
        <w:t>behöv</w:t>
      </w:r>
      <w:r>
        <w:rPr>
          <w:rFonts w:ascii="Times New Roman" w:hAnsi="Times New Roman"/>
          <w:sz w:val="20"/>
        </w:rPr>
        <w:t>de</w:t>
      </w:r>
      <w:r w:rsidRPr="00F95CC5">
        <w:rPr>
          <w:rFonts w:ascii="Times New Roman" w:hAnsi="Times New Roman"/>
          <w:sz w:val="20"/>
        </w:rPr>
        <w:t xml:space="preserve"> vidta</w:t>
      </w:r>
      <w:r>
        <w:rPr>
          <w:rFonts w:ascii="Times New Roman" w:hAnsi="Times New Roman"/>
          <w:sz w:val="20"/>
        </w:rPr>
        <w:t>s</w:t>
      </w:r>
      <w:r w:rsidRPr="00F95CC5">
        <w:rPr>
          <w:rFonts w:ascii="Times New Roman" w:hAnsi="Times New Roman"/>
          <w:sz w:val="20"/>
        </w:rPr>
        <w:t xml:space="preserve"> för att myndigheten ska kunna bedriva visst</w:t>
      </w:r>
      <w:r>
        <w:rPr>
          <w:rFonts w:ascii="Times New Roman" w:hAnsi="Times New Roman"/>
          <w:sz w:val="20"/>
        </w:rPr>
        <w:t xml:space="preserve"> </w:t>
      </w:r>
      <w:r w:rsidRPr="00F95CC5">
        <w:rPr>
          <w:rFonts w:ascii="Times New Roman" w:hAnsi="Times New Roman"/>
          <w:sz w:val="20"/>
        </w:rPr>
        <w:t>järnvägsunderhåll i egen regi.</w:t>
      </w:r>
      <w:r>
        <w:rPr>
          <w:rFonts w:ascii="Times New Roman" w:hAnsi="Times New Roman"/>
          <w:sz w:val="20"/>
        </w:rPr>
        <w:t xml:space="preserve"> Enligt uppdraget skulle Trafikverket redovisa vilka kostnader som myndigheten bedömde skulle uppstå till följd av</w:t>
      </w:r>
      <w:r w:rsidRPr="00E76215">
        <w:rPr>
          <w:rFonts w:ascii="Times New Roman" w:hAnsi="Times New Roman"/>
          <w:sz w:val="20"/>
        </w:rPr>
        <w:t xml:space="preserve"> ett</w:t>
      </w:r>
      <w:r>
        <w:rPr>
          <w:rFonts w:ascii="Times New Roman" w:hAnsi="Times New Roman"/>
          <w:sz w:val="20"/>
        </w:rPr>
        <w:t xml:space="preserve"> eventuellt</w:t>
      </w:r>
      <w:r w:rsidRPr="00E76215">
        <w:rPr>
          <w:rFonts w:ascii="Times New Roman" w:hAnsi="Times New Roman"/>
          <w:sz w:val="20"/>
        </w:rPr>
        <w:t xml:space="preserve"> genomförande av</w:t>
      </w:r>
      <w:r>
        <w:rPr>
          <w:rFonts w:ascii="Times New Roman" w:hAnsi="Times New Roman"/>
          <w:sz w:val="20"/>
        </w:rPr>
        <w:t xml:space="preserve"> visst </w:t>
      </w:r>
      <w:r w:rsidRPr="00E76215">
        <w:rPr>
          <w:rFonts w:ascii="Times New Roman" w:hAnsi="Times New Roman"/>
          <w:sz w:val="20"/>
        </w:rPr>
        <w:t>underhåll i egen regi</w:t>
      </w:r>
      <w:r>
        <w:rPr>
          <w:rFonts w:ascii="Times New Roman" w:hAnsi="Times New Roman"/>
          <w:sz w:val="20"/>
        </w:rPr>
        <w:t xml:space="preserve"> samt </w:t>
      </w:r>
      <w:r w:rsidRPr="00E76215">
        <w:rPr>
          <w:rFonts w:ascii="Times New Roman" w:hAnsi="Times New Roman"/>
          <w:sz w:val="20"/>
        </w:rPr>
        <w:t>vilka konsekvenser</w:t>
      </w:r>
      <w:r>
        <w:rPr>
          <w:rFonts w:ascii="Times New Roman" w:hAnsi="Times New Roman"/>
          <w:sz w:val="20"/>
        </w:rPr>
        <w:t xml:space="preserve"> </w:t>
      </w:r>
      <w:r w:rsidRPr="00E76215">
        <w:rPr>
          <w:rFonts w:ascii="Times New Roman" w:hAnsi="Times New Roman"/>
          <w:sz w:val="20"/>
        </w:rPr>
        <w:t>som</w:t>
      </w:r>
      <w:r>
        <w:rPr>
          <w:rFonts w:ascii="Times New Roman" w:hAnsi="Times New Roman"/>
          <w:sz w:val="20"/>
        </w:rPr>
        <w:t xml:space="preserve"> det</w:t>
      </w:r>
      <w:r w:rsidRPr="00E76215">
        <w:rPr>
          <w:rFonts w:ascii="Times New Roman" w:hAnsi="Times New Roman"/>
          <w:sz w:val="20"/>
        </w:rPr>
        <w:t xml:space="preserve"> bedöms </w:t>
      </w:r>
      <w:r>
        <w:rPr>
          <w:rFonts w:ascii="Times New Roman" w:hAnsi="Times New Roman"/>
          <w:sz w:val="20"/>
        </w:rPr>
        <w:t xml:space="preserve">medföra för övrig verksamhet. </w:t>
      </w:r>
      <w:r w:rsidRPr="00023540">
        <w:rPr>
          <w:rFonts w:ascii="Times New Roman" w:hAnsi="Times New Roman"/>
          <w:sz w:val="20"/>
        </w:rPr>
        <w:t>Trafikverket redovisade uppdraget den 20 april 2022.</w:t>
      </w:r>
      <w:r>
        <w:rPr>
          <w:rFonts w:ascii="Times New Roman" w:hAnsi="Times New Roman"/>
          <w:sz w:val="20"/>
        </w:rPr>
        <w:t xml:space="preserve"> Beredning</w:t>
      </w:r>
      <w:r w:rsidRPr="00023540">
        <w:rPr>
          <w:rFonts w:ascii="Times New Roman" w:hAnsi="Times New Roman"/>
          <w:sz w:val="20"/>
        </w:rPr>
        <w:t xml:space="preserve"> </w:t>
      </w:r>
      <w:r w:rsidR="00707C38">
        <w:rPr>
          <w:rFonts w:ascii="Times New Roman" w:hAnsi="Times New Roman"/>
          <w:sz w:val="20"/>
        </w:rPr>
        <w:t xml:space="preserve">av hur redovisningen ska hanteras pågår inom Regeringskansliet. </w:t>
      </w:r>
      <w:r w:rsidRPr="009D431D">
        <w:rPr>
          <w:rFonts w:ascii="Times New Roman" w:hAnsi="Times New Roman"/>
          <w:sz w:val="20"/>
        </w:rPr>
        <w:t>Punkten är inte slutbehandlad.</w:t>
      </w:r>
    </w:p>
    <w:p w14:paraId="2502BD81" w14:textId="77777777" w:rsidR="00E9702B" w:rsidRPr="00A73364" w:rsidRDefault="00E9702B" w:rsidP="00E9702B">
      <w:pPr>
        <w:pStyle w:val="Rubrik4utannumrering"/>
        <w:rPr>
          <w:rFonts w:eastAsia="Calibri"/>
        </w:rPr>
      </w:pPr>
      <w:bookmarkStart w:id="441" w:name="_Hlk126320231"/>
      <w:r w:rsidRPr="00A73364">
        <w:t>Riksmötet 2</w:t>
      </w:r>
      <w:r w:rsidRPr="00A73364">
        <w:rPr>
          <w:rFonts w:eastAsia="Calibri"/>
        </w:rPr>
        <w:t>014/15</w:t>
      </w:r>
    </w:p>
    <w:p w14:paraId="752CC44B" w14:textId="7AA2A5F9" w:rsidR="00E9702B" w:rsidRPr="004C724A" w:rsidRDefault="004C724A" w:rsidP="004C724A">
      <w:pPr>
        <w:pStyle w:val="Rubrik5utannumrering"/>
        <w:spacing w:before="0"/>
      </w:pPr>
      <w:r w:rsidRPr="004C724A">
        <w:t>8</w:t>
      </w:r>
      <w:r w:rsidR="00E9702B" w:rsidRPr="004C724A">
        <w:t>. Rskr. 2014/15:144</w:t>
      </w:r>
    </w:p>
    <w:p w14:paraId="5173678F" w14:textId="77777777" w:rsidR="00E9702B" w:rsidRPr="00F9701D"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Luftfartsfrågor</w:t>
      </w:r>
    </w:p>
    <w:p w14:paraId="5358AB98" w14:textId="77777777" w:rsidR="00E9702B" w:rsidRPr="00F9701D"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2014/15:106, 2014/15:1463 och 2014/15:2318 yrkande 16, bet.</w:t>
      </w:r>
      <w:r>
        <w:rPr>
          <w:rFonts w:ascii="Times New Roman" w:hAnsi="Times New Roman"/>
          <w:sz w:val="20"/>
        </w:rPr>
        <w:t> </w:t>
      </w:r>
      <w:r w:rsidRPr="00F9701D">
        <w:rPr>
          <w:rFonts w:ascii="Times New Roman" w:hAnsi="Times New Roman"/>
          <w:sz w:val="20"/>
        </w:rPr>
        <w:t>2014/15:TU7</w:t>
      </w:r>
    </w:p>
    <w:p w14:paraId="0BBBCD79" w14:textId="77777777" w:rsidR="00E9702B" w:rsidRPr="00F9701D"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Tidigare redovisad, se skr. 2015/16:75 (N 45), 2016/17:75 (N 36), 2017/18:75 (N 32</w:t>
      </w:r>
      <w:r w:rsidRPr="00A73364">
        <w:rPr>
          <w:rFonts w:ascii="Times New Roman" w:hAnsi="Times New Roman"/>
          <w:sz w:val="20"/>
        </w:rPr>
        <w:t>), 2018/19:75 (N 27)</w:t>
      </w:r>
      <w:r>
        <w:rPr>
          <w:rFonts w:ascii="Times New Roman" w:hAnsi="Times New Roman"/>
          <w:sz w:val="20"/>
        </w:rPr>
        <w:t>,</w:t>
      </w:r>
      <w:r w:rsidRPr="00A73364">
        <w:rPr>
          <w:rFonts w:ascii="Times New Roman" w:hAnsi="Times New Roman"/>
          <w:sz w:val="20"/>
        </w:rPr>
        <w:t xml:space="preserve"> 2019/20:75 (I 12</w:t>
      </w:r>
      <w:r w:rsidRPr="00F9701D">
        <w:rPr>
          <w:rFonts w:ascii="Times New Roman" w:hAnsi="Times New Roman"/>
          <w:sz w:val="20"/>
        </w:rPr>
        <w:t>)</w:t>
      </w:r>
      <w:r>
        <w:rPr>
          <w:rFonts w:ascii="Times New Roman" w:hAnsi="Times New Roman"/>
          <w:sz w:val="20"/>
        </w:rPr>
        <w:t>, 2020/21:75 (I 5) och 2021/22:75 (I 5)</w:t>
      </w:r>
      <w:r w:rsidRPr="00F9701D">
        <w:rPr>
          <w:rFonts w:ascii="Times New Roman" w:hAnsi="Times New Roman"/>
          <w:sz w:val="20"/>
        </w:rPr>
        <w:t>.</w:t>
      </w:r>
    </w:p>
    <w:p w14:paraId="3EC659F9" w14:textId="5E08DC71" w:rsidR="00E9702B" w:rsidRPr="00F9701D" w:rsidRDefault="00E9702B" w:rsidP="00E9702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Skrivelsen är inte slutbehandlad.</w:t>
      </w:r>
      <w:r>
        <w:rPr>
          <w:rFonts w:ascii="Times New Roman" w:hAnsi="Times New Roman"/>
          <w:sz w:val="20"/>
        </w:rPr>
        <w:t xml:space="preserve"> </w:t>
      </w:r>
    </w:p>
    <w:p w14:paraId="5A767614" w14:textId="77777777" w:rsidR="00E9702B" w:rsidRPr="00F9701D" w:rsidRDefault="00E9702B" w:rsidP="00E9702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D9CC831" w14:textId="77777777" w:rsidR="00E9702B" w:rsidRPr="00F9701D" w:rsidRDefault="00E9702B" w:rsidP="00E9702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9701D">
        <w:rPr>
          <w:rFonts w:ascii="Times New Roman" w:hAnsi="Times New Roman"/>
          <w:sz w:val="20"/>
        </w:rPr>
        <w:t xml:space="preserve">Punkt 1 om </w:t>
      </w:r>
      <w:r w:rsidRPr="006D0118">
        <w:rPr>
          <w:rFonts w:ascii="Times New Roman" w:hAnsi="Times New Roman"/>
          <w:i/>
          <w:sz w:val="20"/>
        </w:rPr>
        <w:t>en strategi för luftfarten</w:t>
      </w:r>
      <w:r w:rsidRPr="00F9701D">
        <w:rPr>
          <w:rFonts w:ascii="Times New Roman" w:hAnsi="Times New Roman"/>
          <w:sz w:val="20"/>
        </w:rPr>
        <w:t xml:space="preserve">*: Riksdagen har tillkännagett för regeringen vad utskottet anför om att en luftfartsstrategi för stärkt konkurrenskraft för flyget bör tas fram inom en snar framtid (bet. 2014/15:TU7) och därmed bifallit motionerna 2014/15:106, 2014/15:1463 och 2014/15:2318. </w:t>
      </w:r>
    </w:p>
    <w:p w14:paraId="52B8BAFE" w14:textId="71DE47CA" w:rsidR="00E9702B" w:rsidRPr="00A73364" w:rsidRDefault="00E9702B" w:rsidP="00E9702B">
      <w:pPr>
        <w:pStyle w:val="Brdtextmedindrag"/>
      </w:pPr>
      <w:r w:rsidRPr="00A73364">
        <w:t>I skrivelse 2016/17:75 redogjorde regeringen för att regeringen den 26</w:t>
      </w:r>
      <w:r>
        <w:t> </w:t>
      </w:r>
      <w:r w:rsidRPr="00A73364">
        <w:t>januari 2017 beslutat om en svensk flygstrategi och gjorde bedömningen att tillkännagivandet därmed var slutbehandlat. I konsti</w:t>
      </w:r>
      <w:r>
        <w:softHyphen/>
      </w:r>
      <w:r w:rsidRPr="00A73364">
        <w:t>tutions</w:t>
      </w:r>
      <w:r>
        <w:softHyphen/>
      </w:r>
      <w:r w:rsidRPr="00A73364">
        <w:t xml:space="preserve">utskottets betänkande med anledning av regeringens skrivelse (bet. 2016/17:KU21) med ett särskilt yttrande från trafikutskottet anges det dock att det är otillfredsställande att regeringen har valt att redovisa tillkännagivandet som slutbehandlat. Regeringen </w:t>
      </w:r>
      <w:r>
        <w:t xml:space="preserve">kommenterade därför både detta första tillkännagivande </w:t>
      </w:r>
      <w:r w:rsidRPr="00E25B42">
        <w:rPr>
          <w:rFonts w:eastAsiaTheme="minorHAnsi"/>
          <w:iCs/>
        </w:rPr>
        <w:t>(</w:t>
      </w:r>
      <w:r w:rsidRPr="005B6865">
        <w:rPr>
          <w:rFonts w:eastAsiaTheme="minorHAnsi"/>
          <w:iCs/>
        </w:rPr>
        <w:t>rskr. 2014/15:1</w:t>
      </w:r>
      <w:r w:rsidRPr="005B6865">
        <w:rPr>
          <w:rFonts w:eastAsia="Calibri"/>
          <w:iCs/>
        </w:rPr>
        <w:t>44)</w:t>
      </w:r>
      <w:r>
        <w:rPr>
          <w:rFonts w:eastAsia="Calibri"/>
          <w:i/>
        </w:rPr>
        <w:t xml:space="preserve"> </w:t>
      </w:r>
      <w:r>
        <w:rPr>
          <w:rFonts w:eastAsia="Calibri"/>
          <w:iCs/>
        </w:rPr>
        <w:t xml:space="preserve">och det nya tillkännagivandet om en strategi för luftfarten som senare tillkom i </w:t>
      </w:r>
      <w:r w:rsidRPr="005B6865">
        <w:rPr>
          <w:rFonts w:eastAsia="Calibri"/>
          <w:iCs/>
        </w:rPr>
        <w:t>rskr. 2016/17:185</w:t>
      </w:r>
      <w:r>
        <w:rPr>
          <w:rFonts w:eastAsia="Calibri"/>
          <w:i/>
        </w:rPr>
        <w:t xml:space="preserve"> </w:t>
      </w:r>
      <w:r>
        <w:rPr>
          <w:rFonts w:eastAsia="Calibri"/>
          <w:iCs/>
        </w:rPr>
        <w:t>(</w:t>
      </w:r>
      <w:r w:rsidRPr="00467FCA">
        <w:rPr>
          <w:rFonts w:eastAsia="Calibri"/>
        </w:rPr>
        <w:t xml:space="preserve">se </w:t>
      </w:r>
      <w:r w:rsidR="00817916" w:rsidRPr="00467FCA">
        <w:rPr>
          <w:rFonts w:eastAsia="Calibri"/>
        </w:rPr>
        <w:t>L</w:t>
      </w:r>
      <w:r w:rsidRPr="00467FCA">
        <w:rPr>
          <w:rFonts w:eastAsia="Calibri"/>
        </w:rPr>
        <w:t xml:space="preserve">I </w:t>
      </w:r>
      <w:r w:rsidR="00817916" w:rsidRPr="00467FCA">
        <w:rPr>
          <w:rFonts w:eastAsia="Calibri"/>
        </w:rPr>
        <w:t>16</w:t>
      </w:r>
      <w:r>
        <w:rPr>
          <w:rFonts w:eastAsia="Calibri"/>
          <w:iCs/>
        </w:rPr>
        <w:t xml:space="preserve">) </w:t>
      </w:r>
      <w:r w:rsidRPr="00A73364">
        <w:t>i budgetpropositionen för 2018 (prop. 2017/18:1 utg.omr.</w:t>
      </w:r>
      <w:r>
        <w:t> </w:t>
      </w:r>
      <w:r w:rsidRPr="00A73364">
        <w:t xml:space="preserve">22 </w:t>
      </w:r>
      <w:r>
        <w:t xml:space="preserve">Kommunikationer avsnitt 3.5.2, </w:t>
      </w:r>
      <w:r w:rsidRPr="00A73364">
        <w:t>s.</w:t>
      </w:r>
      <w:r>
        <w:t> </w:t>
      </w:r>
      <w:r w:rsidRPr="00A73364">
        <w:t xml:space="preserve">27) </w:t>
      </w:r>
      <w:r>
        <w:t xml:space="preserve">och lämnade </w:t>
      </w:r>
      <w:r w:rsidRPr="00A73364">
        <w:t>följande redogörelse. Flygstrategin innehåller sju fokusområden som adresserar de möjligheter och utmaningar som följer av samhälls- och omvärlds</w:t>
      </w:r>
      <w:r>
        <w:softHyphen/>
      </w:r>
      <w:r w:rsidRPr="00A73364">
        <w:t xml:space="preserve">utvecklingen.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budgetpropositionen </w:t>
      </w:r>
      <w:r>
        <w:t xml:space="preserve">för 2018 </w:t>
      </w:r>
      <w:r w:rsidRPr="00A73364">
        <w:t xml:space="preserve">att </w:t>
      </w:r>
      <w:r>
        <w:t>båda de nämnda tillkännagivandena om e</w:t>
      </w:r>
      <w:r w:rsidRPr="005B6865">
        <w:t>n strategi för luftfarten</w:t>
      </w:r>
      <w:r w:rsidRPr="00A73364">
        <w:t xml:space="preserve"> med detta </w:t>
      </w:r>
      <w:r>
        <w:t xml:space="preserve">var </w:t>
      </w:r>
      <w:r w:rsidRPr="00A73364">
        <w:t>slutbehandla</w:t>
      </w:r>
      <w:r>
        <w:t>de</w:t>
      </w:r>
      <w:r w:rsidRPr="00A73364">
        <w:t xml:space="preserve">. </w:t>
      </w:r>
    </w:p>
    <w:p w14:paraId="13EA8F26" w14:textId="1E4B1AF0" w:rsidR="00E9702B" w:rsidRPr="00A73364" w:rsidRDefault="00E9702B" w:rsidP="00E9702B">
      <w:pPr>
        <w:pStyle w:val="Brdtextmedindrag"/>
      </w:pPr>
      <w:r w:rsidRPr="00A73364">
        <w:t xml:space="preserve">Vid behandlingen av budgetpropositionen konstaterade </w:t>
      </w:r>
      <w:r>
        <w:t xml:space="preserve">dock </w:t>
      </w:r>
      <w:r w:rsidRPr="00A73364">
        <w:t>trafikutskottet att det inte dela</w:t>
      </w:r>
      <w:r>
        <w:t>de</w:t>
      </w:r>
      <w:r w:rsidRPr="00A73364">
        <w:t xml:space="preserve"> regeringens uppfattning att tillkännagivande</w:t>
      </w:r>
      <w:r>
        <w:t>na</w:t>
      </w:r>
      <w:r w:rsidRPr="00A73364">
        <w:t xml:space="preserve"> </w:t>
      </w:r>
      <w:r>
        <w:t>var</w:t>
      </w:r>
      <w:r w:rsidRPr="00A73364">
        <w:t xml:space="preserve"> slutbehandla</w:t>
      </w:r>
      <w:r>
        <w:t>de</w:t>
      </w:r>
      <w:r w:rsidRPr="00A73364">
        <w:t xml:space="preserve"> utan s</w:t>
      </w:r>
      <w:r>
        <w:t>åg</w:t>
      </w:r>
      <w:r w:rsidRPr="00A73364">
        <w:t xml:space="preserve"> behov av att riksdagen </w:t>
      </w:r>
      <w:r>
        <w:t xml:space="preserve">en tredje gång </w:t>
      </w:r>
      <w:r w:rsidRPr="00A73364">
        <w:t>tillkännag</w:t>
      </w:r>
      <w:r>
        <w:t>av</w:t>
      </w:r>
      <w:r w:rsidRPr="00A73364">
        <w:t xml:space="preserve"> för regeringen att det behövs en flygstrategi med syftet att stärka förutsättningarna för jobb och tillväxt inom flygbranschen och att säkra näringslivets och privatpersoners behov av transporter i hela landet (bet.</w:t>
      </w:r>
      <w:r>
        <w:t xml:space="preserve"> </w:t>
      </w:r>
      <w:r w:rsidRPr="00E83DA7">
        <w:t>2017/18:104</w:t>
      </w:r>
      <w:r w:rsidRPr="00A73364">
        <w:t xml:space="preserve">). Riksdagen beslutade i enlighet med utskottets förslag om ett nytt tillkännagivande (rskr. 2017/18:104), se </w:t>
      </w:r>
      <w:r w:rsidR="00817916">
        <w:t>LI</w:t>
      </w:r>
      <w:r w:rsidRPr="00A73364">
        <w:t xml:space="preserve"> </w:t>
      </w:r>
      <w:r w:rsidR="00817916">
        <w:t>20</w:t>
      </w:r>
      <w:r w:rsidRPr="00A73364">
        <w:t>.</w:t>
      </w:r>
      <w:r>
        <w:t xml:space="preserve"> </w:t>
      </w:r>
      <w:bookmarkStart w:id="442" w:name="_Hlk124513190"/>
      <w:r>
        <w:t xml:space="preserve">Inte något av de tre tillkännagivanden om </w:t>
      </w:r>
      <w:r w:rsidRPr="005B6865">
        <w:t>en strategi för luftfarten</w:t>
      </w:r>
      <w:r>
        <w:t xml:space="preserve"> är slutbehandlat och det lämnas därför redovisningar för de tre tillkännagivandena i denna skrivelse, se vidare </w:t>
      </w:r>
      <w:r w:rsidR="00817916">
        <w:t>L</w:t>
      </w:r>
      <w:r>
        <w:t xml:space="preserve">I </w:t>
      </w:r>
      <w:r w:rsidR="00817916">
        <w:t>16</w:t>
      </w:r>
      <w:r>
        <w:t xml:space="preserve"> och </w:t>
      </w:r>
      <w:r w:rsidR="00817916">
        <w:t>LI</w:t>
      </w:r>
      <w:r>
        <w:t xml:space="preserve"> </w:t>
      </w:r>
      <w:r w:rsidR="00817916">
        <w:t>20</w:t>
      </w:r>
      <w:r>
        <w:t>.</w:t>
      </w:r>
    </w:p>
    <w:bookmarkEnd w:id="442"/>
    <w:p w14:paraId="2882555C" w14:textId="77777777" w:rsidR="00E9702B" w:rsidRPr="00A73364" w:rsidRDefault="00E9702B" w:rsidP="00E9702B">
      <w:pPr>
        <w:pStyle w:val="Brdtextmedindrag"/>
      </w:pPr>
      <w:r w:rsidRPr="00A73364">
        <w:t xml:space="preserve">I mars 2018 höll infrastrukturministern ett uppföljningsmöte med de aktörer som varit med i framtagandet av regeringens flygstrategi. Exempelvis presenterades Arlandarådets arbete och aktuellt förhandlingsarbete i EU om en ny förordning om skydd av konkurrens inom luftfarten. Regeringen </w:t>
      </w:r>
      <w:r>
        <w:t>tillsatte</w:t>
      </w:r>
      <w:r w:rsidRPr="00A73364">
        <w:t xml:space="preserve"> under 2018 också en utredning om styrmedel för att främja användning av biobränsle för flyget (dir. 2018:10) samt internt inom Regeringskansliet</w:t>
      </w:r>
      <w:r>
        <w:t xml:space="preserve">. Vidare påbörjades under 2018 inom Regeringskansliet </w:t>
      </w:r>
      <w:r w:rsidRPr="00A73364">
        <w:t xml:space="preserve">den flygplatsöversyn som </w:t>
      </w:r>
      <w:r>
        <w:t xml:space="preserve">hade </w:t>
      </w:r>
      <w:r w:rsidRPr="00A73364">
        <w:t>avisera</w:t>
      </w:r>
      <w:r>
        <w:t>t</w:t>
      </w:r>
      <w:r w:rsidRPr="00A73364">
        <w:t xml:space="preserve">s i flygstrategin. </w:t>
      </w:r>
    </w:p>
    <w:p w14:paraId="2B1178E0" w14:textId="77777777" w:rsidR="00E9702B" w:rsidRPr="00A73364" w:rsidRDefault="00E9702B" w:rsidP="00E9702B">
      <w:pPr>
        <w:pStyle w:val="Brdtextmedindrag"/>
      </w:pPr>
      <w:r w:rsidRPr="00A73364">
        <w:t>Regeringen uppdrog i maj 2018 åt Luftfartsverket att genomföra en fördjupad studie avseende utformning av det svenska luftrummet (N2018/02937). Studien sk</w:t>
      </w:r>
      <w:r>
        <w:t>ulle</w:t>
      </w:r>
      <w:r w:rsidRPr="00A73364">
        <w:t xml:space="preserve"> resultera i en luftrumsstrategi, Luftrum 2040, som kan utgöra underlag för uppdrag att genomföra en översyn av luftrummet. Luftfartsverket redovisade uppdraget den 10 maj 2019. Vidare uppdrog regeringen i </w:t>
      </w:r>
      <w:r>
        <w:t>april 2018</w:t>
      </w:r>
      <w:r w:rsidRPr="00A73364">
        <w:t xml:space="preserve"> åt Statens energimyndighet att främja hållbara biobränslen för flyg</w:t>
      </w:r>
      <w:r>
        <w:t xml:space="preserve"> </w:t>
      </w:r>
      <w:r w:rsidRPr="00C5750B">
        <w:t>(N2018/02705)</w:t>
      </w:r>
      <w:r w:rsidRPr="00A73364">
        <w:t>. I uppdraget ing</w:t>
      </w:r>
      <w:r>
        <w:t>ick</w:t>
      </w:r>
      <w:r w:rsidRPr="00A73364">
        <w:t xml:space="preserve"> att Statens energimyndighet sk</w:t>
      </w:r>
      <w:r>
        <w:t>ulle</w:t>
      </w:r>
      <w:r w:rsidRPr="00A73364">
        <w:t xml:space="preserve"> verka för att inrikesflyget ställer om till fossilfria drivmedel och för att även internationell bunkring vid svenska flygplatser så långt det är möjligt sker med förnybara drivmedel.</w:t>
      </w:r>
      <w:r>
        <w:t xml:space="preserve"> </w:t>
      </w:r>
      <w:r w:rsidRPr="00C5750B">
        <w:t>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w:t>
      </w:r>
      <w:r>
        <w:t>ulle</w:t>
      </w:r>
      <w:r w:rsidRPr="00C5750B">
        <w:t xml:space="preserve"> högst 50 miljoner kronor användas och för 2022 beräknas högst 50 miljoner kronor användas för uppdraget, varav minst 5 miljoner kronor årligen för den del av uppdraget som avs</w:t>
      </w:r>
      <w:r>
        <w:t>åg</w:t>
      </w:r>
      <w:r w:rsidRPr="00C5750B">
        <w:t xml:space="preserve"> elflyg.</w:t>
      </w:r>
      <w:r w:rsidRPr="00A73364">
        <w:t xml:space="preserve"> Regeringen uppdrog även i juni 2018 åt Transportstyrelsen att ta fram underlag om obemannade luftfartyg s.k. drönare (N2018/03935, N2017/02238 [delvis]). Uppdraget redovisades den 28 juni 2019. </w:t>
      </w:r>
    </w:p>
    <w:p w14:paraId="5856E3AB" w14:textId="77777777" w:rsidR="00E9702B" w:rsidRPr="00A73364" w:rsidRDefault="00E9702B" w:rsidP="00E9702B">
      <w:pPr>
        <w:pStyle w:val="Brdtextmedindrag"/>
      </w:pPr>
      <w:r w:rsidRPr="00A73364">
        <w:t>Regeringen fortsatte under 2019 att bedriva arbetet med luftfarts</w:t>
      </w:r>
      <w:r>
        <w:softHyphen/>
      </w:r>
      <w:r w:rsidRPr="00A73364">
        <w:t xml:space="preserve">politiken inom ramen för de fokusområden och prioriteringar som beslutades i flygstrategin 2017. Nedan listas några exempel på detta. </w:t>
      </w:r>
    </w:p>
    <w:p w14:paraId="1868FD1A" w14:textId="71BAAB1D" w:rsidR="00E9702B" w:rsidRPr="00A73364" w:rsidRDefault="00E9702B" w:rsidP="00E9702B">
      <w:pPr>
        <w:pStyle w:val="Brdtextmedindrag"/>
      </w:pPr>
      <w:r w:rsidRPr="00A73364">
        <w:t xml:space="preserve">Arlandarådets arbete är avslutat sedan den 31 mars 2019. För ytterligare information om hanteringen av Arlandarådets arbete hänvisas till redogörelsen under punkten </w:t>
      </w:r>
      <w:r w:rsidR="00817916" w:rsidRPr="00BA5C7D">
        <w:t>L</w:t>
      </w:r>
      <w:r w:rsidRPr="00BA5C7D">
        <w:t xml:space="preserve">I </w:t>
      </w:r>
      <w:r w:rsidR="00817916" w:rsidRPr="00BA5C7D">
        <w:t>13</w:t>
      </w:r>
      <w:r w:rsidRPr="00A73364">
        <w:t xml:space="preserve"> i denna skrivelse.</w:t>
      </w:r>
    </w:p>
    <w:p w14:paraId="0EC28A17" w14:textId="13A2932C" w:rsidR="00E9702B" w:rsidRPr="00A73364" w:rsidRDefault="00E9702B" w:rsidP="00E9702B">
      <w:pPr>
        <w:pStyle w:val="Brdtextmedindrag"/>
      </w:pPr>
      <w:r w:rsidRPr="00A73364">
        <w:t xml:space="preserve">Beträffande Regeringskansliets interna arbete med en översyn av de svenska icke statliga flygplatserna hänvisas till redogörelserna under punkterna </w:t>
      </w:r>
      <w:r w:rsidR="005A6528">
        <w:t>L</w:t>
      </w:r>
      <w:r w:rsidRPr="00A73364">
        <w:t xml:space="preserve">I </w:t>
      </w:r>
      <w:r w:rsidR="005A6528">
        <w:t>15</w:t>
      </w:r>
      <w:r w:rsidRPr="00A73364">
        <w:t xml:space="preserve"> och </w:t>
      </w:r>
      <w:r w:rsidR="005A6528">
        <w:t>L</w:t>
      </w:r>
      <w:r w:rsidRPr="00A73364">
        <w:t xml:space="preserve">I </w:t>
      </w:r>
      <w:r w:rsidR="005A6528">
        <w:t>20</w:t>
      </w:r>
      <w:r w:rsidRPr="00A73364">
        <w:t xml:space="preserve"> i denna skrivelse. </w:t>
      </w:r>
    </w:p>
    <w:p w14:paraId="58385E4F" w14:textId="77777777" w:rsidR="00E9702B" w:rsidRPr="00A73364" w:rsidRDefault="00E9702B" w:rsidP="00E9702B">
      <w:pPr>
        <w:pStyle w:val="Brdtextmedindrag"/>
      </w:pPr>
      <w:r w:rsidRPr="00A73364">
        <w:t xml:space="preserve">Under hösten 2019 genomfördes generalförsamlingen för den Internationella civila luftfartsorganisationen (Icao). Sverige var mycket aktivt i </w:t>
      </w:r>
      <w:r>
        <w:t xml:space="preserve">både </w:t>
      </w:r>
      <w:r w:rsidRPr="00A73364">
        <w:t xml:space="preserve">förberedelserna och EU-koordineringen inför och under generalförsamlingen och agerade i enlighet med flygstrategins prioriteringar. </w:t>
      </w:r>
    </w:p>
    <w:p w14:paraId="0586E142" w14:textId="77777777" w:rsidR="00E9702B" w:rsidRPr="00A73364" w:rsidRDefault="00E9702B" w:rsidP="00E9702B">
      <w:pPr>
        <w:pStyle w:val="Brdtextmedindrag"/>
      </w:pPr>
      <w:r w:rsidRPr="00A73364">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227C4B50" w14:textId="77777777" w:rsidR="00E9702B" w:rsidRPr="00A73364" w:rsidRDefault="00E9702B" w:rsidP="00E9702B">
      <w:pPr>
        <w:pStyle w:val="Brdtextmedindrag"/>
      </w:pPr>
      <w:r w:rsidRPr="00A73364">
        <w:t xml:space="preserve">Under 2020 </w:t>
      </w:r>
      <w:r>
        <w:t>präglades arbetet</w:t>
      </w:r>
      <w:r w:rsidRPr="00A73364">
        <w:t xml:space="preserve"> av den dramatiska påverkan som covid-19-pandemin </w:t>
      </w:r>
      <w:r>
        <w:t>hade</w:t>
      </w:r>
      <w:r w:rsidRPr="00A73364">
        <w:t xml:space="preserve"> på luftfarten. Efter förslag från regeringen vidt</w:t>
      </w:r>
      <w:r>
        <w:t>ogs</w:t>
      </w:r>
      <w:r w:rsidRPr="00A73364">
        <w:t xml:space="preserve"> en rad stödåtgärder för flygbranschen</w:t>
      </w:r>
      <w:r>
        <w:t>.</w:t>
      </w:r>
      <w:r w:rsidRPr="00A73364">
        <w:t xml:space="preserve"> Dessa inkluderar statliga kredit</w:t>
      </w:r>
      <w:r>
        <w:softHyphen/>
      </w:r>
      <w:r w:rsidRPr="00A73364">
        <w:t xml:space="preserve">garantier om 5 miljarder kronor under 2020 för svenska flygföretag, varav </w:t>
      </w:r>
      <w:r>
        <w:t xml:space="preserve">högst </w:t>
      </w:r>
      <w:r w:rsidRPr="00A73364">
        <w:t>1,5 miljarder kronor till SAS AB (prop. 2019/20:136, bet.</w:t>
      </w:r>
      <w:r>
        <w:t> </w:t>
      </w:r>
      <w:r w:rsidRPr="00A73364">
        <w:t>2019/20:FiU52, rskr. 2019/20:188), kapitaltillskott till SAS AB om 5</w:t>
      </w:r>
      <w:r>
        <w:t> </w:t>
      </w:r>
      <w:r w:rsidRPr="00A73364">
        <w:t>miljarder kronor (prop. 2019/20:187, bet. 2019/20:FiU62, rskr.</w:t>
      </w:r>
      <w:r>
        <w:t> </w:t>
      </w:r>
      <w:r w:rsidRPr="00A73364">
        <w:t>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w:t>
      </w:r>
      <w:r>
        <w:t xml:space="preserve"> </w:t>
      </w:r>
      <w:r w:rsidRPr="00A73364">
        <w:t>2019/20:187, bet</w:t>
      </w:r>
      <w:r>
        <w:t>. </w:t>
      </w:r>
      <w:r w:rsidRPr="00A73364">
        <w:t>2019/20: FiU62, rskr</w:t>
      </w:r>
      <w:r>
        <w:t>.</w:t>
      </w:r>
      <w:r w:rsidRPr="00A73364">
        <w:t xml:space="preserve">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w:t>
      </w:r>
      <w:r>
        <w:t>avsatte</w:t>
      </w:r>
      <w:r w:rsidRPr="00A73364">
        <w:t xml:space="preserve"> vidare efter regeringens förslag 75 miljoner kronor i syfte att förstärka ambulansflygets kapacitet och tillgänglighet under den pågående pandemin (prop. 2019/20:187, bet</w:t>
      </w:r>
      <w:r>
        <w:t>.</w:t>
      </w:r>
      <w:r w:rsidRPr="00A73364">
        <w:t xml:space="preserve"> 2019/20:FiU62, rskr</w:t>
      </w:r>
      <w:r>
        <w:t>.</w:t>
      </w:r>
      <w:r w:rsidRPr="00A73364">
        <w:t xml:space="preserve"> 2019/20:366). Därtill </w:t>
      </w:r>
      <w:r>
        <w:t xml:space="preserve">uppdrog </w:t>
      </w:r>
      <w:r w:rsidRPr="00A73364">
        <w:t>regeringen i december 2020 åt Trafikverket att förhandla och ingå överenskommelser om temporära beredskaps</w:t>
      </w:r>
      <w:r>
        <w:softHyphen/>
      </w:r>
      <w:r w:rsidRPr="00A73364">
        <w:t>flygplatser t.o.m. den 28 februari 2021 (I2020/03383</w:t>
      </w:r>
      <w:r>
        <w:t xml:space="preserve"> och</w:t>
      </w:r>
      <w:r w:rsidRPr="00A73364">
        <w:t xml:space="preserve"> I2020/03417). </w:t>
      </w:r>
    </w:p>
    <w:p w14:paraId="15620798" w14:textId="77777777" w:rsidR="00E9702B" w:rsidRPr="00A73364" w:rsidRDefault="00E9702B" w:rsidP="00E9702B">
      <w:pPr>
        <w:pStyle w:val="Brdtextmedindrag"/>
      </w:pPr>
      <w:r w:rsidRPr="00A73364">
        <w:t xml:space="preserve">Åtgärder </w:t>
      </w:r>
      <w:r>
        <w:t xml:space="preserve">beslutades </w:t>
      </w:r>
      <w:r w:rsidRPr="00A73364">
        <w:t>också på EU-nivå, exempelvis tillfälliga ändringar i Europarlamentets och rådets förordning (EU) 2020/459 av den 30 mars 2020 om ändring av förordning (EEG) nr 95/93 om gemensamma regler för fördelning av ankomst- och avgångstider vid gemenskapens flygplatser,</w:t>
      </w:r>
      <w:r>
        <w:t xml:space="preserve"> </w:t>
      </w:r>
      <w:r w:rsidRPr="00A73364">
        <w:t xml:space="preserve">som innebär att flygbolag inte förlorar oanvända start- och landningstider. Utöver pandemiåtgärder för luftfarten </w:t>
      </w:r>
      <w:r>
        <w:t>präglades</w:t>
      </w:r>
      <w:r w:rsidRPr="00A73364">
        <w:t xml:space="preserve">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6CCA094A" w14:textId="77777777" w:rsidR="00E9702B" w:rsidRDefault="00E9702B" w:rsidP="00E9702B">
      <w:pPr>
        <w:pStyle w:val="Brdtextmedindrag"/>
      </w:pPr>
      <w:r w:rsidRPr="00A73364">
        <w:t xml:space="preserve">Regeringskansliet (Infrastrukturdepartementet) </w:t>
      </w:r>
      <w:r>
        <w:t xml:space="preserve">mottog </w:t>
      </w:r>
      <w:r w:rsidRPr="00A73364">
        <w:t>under 2020 redovisningar av tre olika regeringsuppdrag inom luftfartsområdet. Transportstyrelsen redovisade den 30 juni 2020 uppdraget om miljö</w:t>
      </w:r>
      <w:r>
        <w:softHyphen/>
      </w:r>
      <w:r w:rsidRPr="00A73364">
        <w:t>styrande start- och landningsavgifter (I2019/02304). Trafikanalys redovisade den 30 april 2020 uppdraget att samordna ett myndighets</w:t>
      </w:r>
      <w:r>
        <w:softHyphen/>
      </w:r>
      <w:r w:rsidRPr="00A73364">
        <w:t xml:space="preserve">gemensamt arbete med Statens energimyndighet, Konsumentverket, Naturvårdsverket och Transportstyrelsen om obligatoriska klimatdeklarationer i samband med marknadsföring och försäljning av långväga resor med buss, tåg, flyg eller färja (I2019/02595). Trafikanalys redovisade den 7 oktober 2020 ett kunskapsunderlag om eldrivna flygplan (I2020/00185). </w:t>
      </w:r>
    </w:p>
    <w:p w14:paraId="1DD34921" w14:textId="77777777" w:rsidR="00E9702B" w:rsidRDefault="00E9702B" w:rsidP="00E9702B">
      <w:pPr>
        <w:pStyle w:val="Brdtextmedindrag"/>
      </w:pPr>
      <w:r>
        <w:t xml:space="preserve">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 maj 2021, därefter t.o.m. den 30 september 2021 och slutligen t.o.m. den 31 december 2021 (I2021/00674, I2021/01464 och I2021/02469). </w:t>
      </w:r>
      <w:r w:rsidRPr="0035255C">
        <w:t>I december 2021 uppdrog regeringen åt Trafikverket att förhandla och ingå överenskommelser om att flygplatser ska vara beredskapsflygplatser under 2022 (I2021/03301</w:t>
      </w:r>
      <w:r>
        <w:t>)</w:t>
      </w:r>
      <w:r w:rsidRPr="0035255C">
        <w:t xml:space="preserve">. </w:t>
      </w:r>
      <w:r w:rsidRPr="005D2780">
        <w:t>Vidare gav regeringen den 22 december 2022 Trafikverket i uppdrag att förhandla och ingå överenskommelser om att flygplatser ska vara beredskapsflygplatser under 2023 (I2022/02414).</w:t>
      </w:r>
    </w:p>
    <w:p w14:paraId="4DA94A88" w14:textId="77777777" w:rsidR="00E9702B" w:rsidRDefault="00E9702B" w:rsidP="00E9702B">
      <w:pPr>
        <w:pStyle w:val="Brdtextmedindrag"/>
      </w:pPr>
      <w:r>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w:t>
      </w:r>
      <w:r w:rsidRPr="00111AA3">
        <w:t xml:space="preserve"> </w:t>
      </w:r>
      <w:r>
        <w:t>(I2020/03230). Uppdraget förlängdes t.o.m. den 30 juni 2021. Regeringen beslutade därefter i juni 2021 att förlänga uppdraget ytterligare t.o.m. den 31 december 2021 (I2021/01671). Vidare har riksdagen, efter förslag från regeringen, fattat beslut om k</w:t>
      </w:r>
      <w:r w:rsidRPr="008E7154">
        <w:t>reditgarantier eller en låneram till SAS-koncernen om 1,5 miljarder kronor</w:t>
      </w:r>
      <w:r>
        <w:t xml:space="preserve"> (p</w:t>
      </w:r>
      <w:r w:rsidRPr="008E7154">
        <w:t>rop.</w:t>
      </w:r>
      <w:r>
        <w:t xml:space="preserve"> </w:t>
      </w:r>
      <w:r w:rsidRPr="008E7154">
        <w:t>2020/21:208, bet. 2020/21:FiU52, rskr. 2020/21:419</w:t>
      </w:r>
      <w:r>
        <w:t>)</w:t>
      </w:r>
      <w:r w:rsidRPr="008E7154">
        <w:t>.</w:t>
      </w:r>
      <w:r>
        <w:t xml:space="preserve"> Avslutningsvis har r</w:t>
      </w:r>
      <w:r w:rsidRPr="00062794">
        <w:t>iksdagen efter förslag från regeringen beslutat att stöd genom statlig medfinansiering tillfälligt bör lämnas till verksamheten för samordning av ankomst- och avgångstider (slots) för flygplatser i Sverige till följd av spridningen av sjukdomen covid-19</w:t>
      </w:r>
      <w:r>
        <w:t xml:space="preserve"> </w:t>
      </w:r>
      <w:r w:rsidRPr="00DB083B">
        <w:t>(</w:t>
      </w:r>
      <w:r>
        <w:t xml:space="preserve">prop. 2020/21:208, </w:t>
      </w:r>
      <w:r w:rsidRPr="00DB083B">
        <w:t>bet. 2020/21:FiU52, rskr. 2020/21:422)</w:t>
      </w:r>
      <w:r w:rsidRPr="00062794">
        <w:t>.</w:t>
      </w:r>
    </w:p>
    <w:p w14:paraId="729D318C" w14:textId="77777777" w:rsidR="00E9702B" w:rsidRDefault="00E9702B" w:rsidP="00E9702B">
      <w:pPr>
        <w:pStyle w:val="Brdtextmedindrag"/>
      </w:pPr>
      <w:r>
        <w:t xml:space="preserve">Bland miljö- och klimatarbetet kan särskilt nämnas att </w:t>
      </w:r>
      <w:r w:rsidRPr="008E0AAD">
        <w:t>Europeiska kommissionen i juli 2021 presenterade ett förslag till ny förordning om säkerställande av lika villkor för hållbar luftfart (Faktapromemoria 2020/21:FPM139). Förslaget, som är en del i det så kallade ”Fit for 55”-paketet, innebär att krav ställs på inblandning av hållbara flygbränslen</w:t>
      </w:r>
      <w:r w:rsidRPr="00DB0FD9">
        <w:t xml:space="preserve"> i fossilt jetbränsle</w:t>
      </w:r>
      <w:r w:rsidRPr="008E0AAD">
        <w:t xml:space="preserve">. Förslaget har behandlats i rådet under hösten 2021 och kommer att fortsätta behandlas under våren 2022. </w:t>
      </w:r>
      <w:r>
        <w:t>S.k. t</w:t>
      </w:r>
      <w:r w:rsidRPr="008E0AAD">
        <w:t>riloger med Europaparlamentet väntas inledas</w:t>
      </w:r>
      <w:r>
        <w:t xml:space="preserve"> under</w:t>
      </w:r>
      <w:r w:rsidRPr="008E0AAD">
        <w:t xml:space="preserve"> hösten 2022.</w:t>
      </w:r>
      <w:r>
        <w:t xml:space="preserve"> Vidare har r</w:t>
      </w:r>
      <w:r w:rsidRPr="008E0AAD">
        <w:t>iksdagen efter förslag från regeringen beslutat att bemyndiga regeringen att meddela föreskrifter om att flygplatsavgifter ska differentieras av miljöskäl</w:t>
      </w:r>
      <w:r>
        <w:t xml:space="preserve"> </w:t>
      </w:r>
      <w:r w:rsidRPr="008E0AAD">
        <w:t>(</w:t>
      </w:r>
      <w:r>
        <w:t xml:space="preserve">prop. 2020/21:154, </w:t>
      </w:r>
      <w:r w:rsidRPr="008E0AAD">
        <w:t xml:space="preserve">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klimatpåverkan. Regeringskansliet </w:t>
      </w:r>
      <w:r>
        <w:t xml:space="preserve">(Infrastrukturdepartementet) </w:t>
      </w:r>
      <w:r w:rsidRPr="008E0AAD">
        <w:t xml:space="preserve">remitterade </w:t>
      </w:r>
      <w:r>
        <w:t xml:space="preserve">dessutom under </w:t>
      </w:r>
      <w:r w:rsidRPr="008E0AAD">
        <w:t>hösten 2021 en promemoria med förslag till en ny lag och en ny förordning om klimatdeklarationer för resor, bl.a. flygresor (I2021/02312)</w:t>
      </w:r>
      <w:r>
        <w:t>.</w:t>
      </w:r>
    </w:p>
    <w:p w14:paraId="1382C884" w14:textId="77777777" w:rsidR="00E9702B" w:rsidRDefault="00E9702B" w:rsidP="00E9702B">
      <w:pPr>
        <w:pStyle w:val="Brdtextmedindrag"/>
      </w:pPr>
      <w:r>
        <w:t>Inom EU-arbetet kan särskilt det fortsatta arbetet med det gemensamma europeiska luftrummet, SES 2+ nämnas.</w:t>
      </w:r>
      <w:r w:rsidRPr="008A415E">
        <w:t xml:space="preserve"> </w:t>
      </w:r>
      <w:r>
        <w:t>E</w:t>
      </w:r>
      <w:r w:rsidRPr="008A415E">
        <w:t xml:space="preserve">fter att ministerrådet i juni 2021 </w:t>
      </w:r>
      <w:r>
        <w:t>beslutat</w:t>
      </w:r>
      <w:r w:rsidRPr="008A415E">
        <w:t xml:space="preserve"> en allmän inriktning </w:t>
      </w:r>
      <w:r>
        <w:t>avseende</w:t>
      </w:r>
      <w:r w:rsidRPr="008A415E">
        <w:t xml:space="preserve"> </w:t>
      </w:r>
      <w:r>
        <w:t xml:space="preserve">Europeiska </w:t>
      </w:r>
      <w:r w:rsidRPr="008A415E">
        <w:t>kommissionens förslag</w:t>
      </w:r>
      <w:r>
        <w:t>,</w:t>
      </w:r>
      <w:r w:rsidRPr="008A415E">
        <w:t xml:space="preserve"> har rådet och Europaparlamentet </w:t>
      </w:r>
      <w:r>
        <w:t xml:space="preserve">under hösten </w:t>
      </w:r>
      <w:r w:rsidRPr="008A415E">
        <w:t>förhandlat med målet att nå en överenskommelse om revideringen.</w:t>
      </w:r>
    </w:p>
    <w:p w14:paraId="1B531EC9" w14:textId="77777777" w:rsidR="00E9702B" w:rsidRDefault="00E9702B" w:rsidP="00E9702B">
      <w:pPr>
        <w:pStyle w:val="Brdtextmedindrag"/>
      </w:pPr>
      <w:r w:rsidRPr="008A415E">
        <w:t xml:space="preserve">Sedan Förenade </w:t>
      </w:r>
      <w:r>
        <w:t>konungariket</w:t>
      </w:r>
      <w:r w:rsidRPr="008A415E">
        <w:t xml:space="preserve">s utträde ur EU regleras grundläggande lufttrafikrättigheter inom handels- och samarbetsavtalet mellan EU och </w:t>
      </w:r>
      <w:r>
        <w:t>Förenade konungariket</w:t>
      </w:r>
      <w:r w:rsidRPr="008A415E">
        <w:t xml:space="preserve">. Sverige har </w:t>
      </w:r>
      <w:r>
        <w:t xml:space="preserve">under 2021 </w:t>
      </w:r>
      <w:r w:rsidRPr="008A415E">
        <w:t xml:space="preserve">ingått ett samförståndsavtal med Förenade </w:t>
      </w:r>
      <w:r>
        <w:t>k</w:t>
      </w:r>
      <w:r w:rsidRPr="008A415E">
        <w:t xml:space="preserve">onungariket om ytterligare trafikrättigheter för frakt som innebär att lufttransportföretag från </w:t>
      </w:r>
      <w:r w:rsidRPr="005F7DD4">
        <w:t xml:space="preserve">Förenade </w:t>
      </w:r>
      <w:r>
        <w:t>k</w:t>
      </w:r>
      <w:r w:rsidRPr="005F7DD4">
        <w:t>onungariket</w:t>
      </w:r>
      <w:r w:rsidRPr="008A415E">
        <w:t xml:space="preserve"> får rätt att landa i Sverige för att utföra reguljära- och icke reguljära lufttransporttjänster med gods mellan punkter i Sverige och punkter utanför EU som en del i en transport som börjar eller slutar i </w:t>
      </w:r>
      <w:r w:rsidRPr="005F7DD4">
        <w:t xml:space="preserve">Förenade </w:t>
      </w:r>
      <w:r>
        <w:t>k</w:t>
      </w:r>
      <w:r w:rsidRPr="005F7DD4">
        <w:t>onungariket</w:t>
      </w:r>
      <w:r w:rsidRPr="008A415E">
        <w:t xml:space="preserve">, utan begränsning vad gäller rutt, kapacitet eller frekvens. Motsvarande rättighet ges till EU-lufttrafikföretag i förhållande till </w:t>
      </w:r>
      <w:r w:rsidRPr="005F7DD4">
        <w:t xml:space="preserve">Förenade </w:t>
      </w:r>
      <w:r>
        <w:t>k</w:t>
      </w:r>
      <w:r w:rsidRPr="005F7DD4">
        <w:t>onungariket</w:t>
      </w:r>
      <w:r w:rsidRPr="008E0AAD">
        <w:t>.</w:t>
      </w:r>
      <w:r>
        <w:t xml:space="preserve"> </w:t>
      </w:r>
    </w:p>
    <w:p w14:paraId="5ED0CCA6" w14:textId="77777777" w:rsidR="00E9702B" w:rsidRDefault="00E9702B" w:rsidP="00E9702B">
      <w:pPr>
        <w:pStyle w:val="Brdtextmedindrag"/>
      </w:pPr>
      <w:r>
        <w:t xml:space="preserve">Under inledningen av 2022 präglades luftfarten fortsatt av minskad efterfrågan på flygresor till följd av pandemin. Under året påverkades luftfarten också av kriget i Ukraina, inte minst i form av stängda luftrum och höjda bränslepriser. </w:t>
      </w:r>
      <w:r w:rsidRPr="00A73364">
        <w:t>Regeringen fortsatte under 20</w:t>
      </w:r>
      <w:r>
        <w:t>22</w:t>
      </w:r>
      <w:r w:rsidRPr="00A73364">
        <w:t xml:space="preserve"> att bedriva arbetet med luftfartspolitiken inom ramen för de fokusområden och prioriteringar som beslutades i flygstrategin 2017. </w:t>
      </w:r>
    </w:p>
    <w:p w14:paraId="0B47EF06" w14:textId="76A7D432" w:rsidR="00E9702B" w:rsidRDefault="00E9702B" w:rsidP="00E9702B">
      <w:pPr>
        <w:pStyle w:val="Brdtextmedindrag"/>
      </w:pPr>
      <w:r>
        <w:t>Nationellt kan särskilt följande åtgärder noteras. Efter</w:t>
      </w:r>
      <w:r w:rsidRPr="00C77900">
        <w:t xml:space="preserve"> regeringens förslag inrättades ett tillfälligt driftstöd om 100 miljoner kronor under 2022 till regionala flygplatser (prop. 2021/22:113, bet. 2021/22:FiU44, rskr. 2021/22:172). </w:t>
      </w:r>
      <w:r>
        <w:t xml:space="preserve">Vidare fick den 15 februari 2022 en s.k. bokstavsutredare i uppdrag att ta fram en plan för Arlanda flygplats framtida utveckling (I2022/00382). Bokstavsutredaren presenterade rapporten Arlanda flygplats – en plan för framtiden (Ds 2022:11) den 17 juni 2022 och rapporten remissbehandlades t.o.m. den 31 oktober 2022. </w:t>
      </w:r>
      <w:r w:rsidRPr="00C77900">
        <w:t xml:space="preserve">Den 30 maj 2022 </w:t>
      </w:r>
      <w:r>
        <w:t>fick</w:t>
      </w:r>
      <w:r w:rsidRPr="00C77900">
        <w:t xml:space="preserve"> en bokstavsutredare i uppdrag att utreda och ta fram förslag till inriktning för statens ansvar för flygplatser i Sverige. </w:t>
      </w:r>
      <w:r w:rsidR="00172983">
        <w:t xml:space="preserve">Bokstavsutredaren redovisade uppdraget den 15 februari 2023 i promemorian Statens ansvar för det svenska flygplatssystemet – för tillgänglighet och beredskap (Ds 2023:3). Promemorian har remitterats. Remisstiden går ut den 23 maj 2023. </w:t>
      </w:r>
      <w:r>
        <w:t>Vidare kan nämnas att regeringen i</w:t>
      </w:r>
      <w:r w:rsidRPr="008566B1">
        <w:t xml:space="preserve"> budgetpropositionen för 2023 (prop. 2022/23:1 utg.omr.</w:t>
      </w:r>
      <w:r>
        <w:t xml:space="preserve"> </w:t>
      </w:r>
      <w:r w:rsidRPr="008566B1">
        <w:t>22</w:t>
      </w:r>
      <w:r>
        <w:t xml:space="preserve"> Kommunikationer avsnitt 3.3.2, s. 20</w:t>
      </w:r>
      <w:r w:rsidRPr="008566B1">
        <w:t xml:space="preserve">) </w:t>
      </w:r>
      <w:r>
        <w:t>redogjorde för</w:t>
      </w:r>
      <w:r w:rsidRPr="008566B1">
        <w:t xml:space="preserve"> att Bromma flygplats har stor betydelse för tillgängligheten för såväl Stockholmsregionen som för övriga landet, vilket betyder att flygplatsen är viktig för t.ex. näringslivet och företagandet. </w:t>
      </w:r>
      <w:r>
        <w:t xml:space="preserve">Regeringen konstaterade </w:t>
      </w:r>
      <w:r w:rsidRPr="008566B1">
        <w:t xml:space="preserve">därför </w:t>
      </w:r>
      <w:r>
        <w:t xml:space="preserve">att </w:t>
      </w:r>
      <w:r w:rsidRPr="008566B1">
        <w:t>Bromma flygplats ska bevaras</w:t>
      </w:r>
      <w:r>
        <w:t>.</w:t>
      </w:r>
    </w:p>
    <w:p w14:paraId="61A9702D" w14:textId="77777777" w:rsidR="00E9702B" w:rsidRDefault="00E9702B" w:rsidP="00E9702B">
      <w:pPr>
        <w:pStyle w:val="Brdtextmedindrag"/>
      </w:pPr>
      <w:r>
        <w:t xml:space="preserve">På EU-nivå kan särskilt fortsatta förhandlingar rörande Fit for 55-paketet nämnas, där en preliminär överenskommelse nåddes i december mellan rådet och Europaparlamentet i flygdelarna av EU:s utsläppshandelssystem (EU ETS). Förhandlingar rörande RefuelEU Aviation (hållbara flygbränslen) har också pågått under 2022 och trepartsförhandlingar mellan rådet, Europaparlamentet och EU-kommissionen, s.k. triloger, har inletts. Även förslaget om SES2+, det gemensamma europeiska luftrummet, har fortsatt förhandlas kontinuerligt i triloger. </w:t>
      </w:r>
      <w:r w:rsidRPr="00096BDA">
        <w:t xml:space="preserve">Ett förslag om tillfälliga </w:t>
      </w:r>
      <w:r>
        <w:t>lättnader från reglerna om utnyttjande av ankomst- och avgångstider vid unionens flygplatser på grund av en epidemiologisk situation eller militär aggression</w:t>
      </w:r>
      <w:r w:rsidRPr="00096BDA">
        <w:t xml:space="preserve"> har beslutats av rådet och parlamentet.</w:t>
      </w:r>
    </w:p>
    <w:p w14:paraId="7160FA1B" w14:textId="77777777" w:rsidR="00561A07" w:rsidRDefault="00E9702B" w:rsidP="00E9702B">
      <w:pPr>
        <w:pStyle w:val="Brdtextmedindrag"/>
      </w:pPr>
      <w:r>
        <w:t xml:space="preserve">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w:t>
      </w:r>
      <w:r w:rsidRPr="0061595F">
        <w:t>mål för den globala luftfartens koldioxidutsläpp</w:t>
      </w:r>
      <w:r>
        <w:t xml:space="preserve"> (Long Term Aspirational Goal, LTAG), där Sverige medverkade. Vid Icaos generalförsamling antogs sedan detta mål, då Icaos medlems</w:t>
      </w:r>
      <w:r w:rsidRPr="008D2AB3">
        <w:t xml:space="preserve">länder bl.a. </w:t>
      </w:r>
      <w:r>
        <w:t xml:space="preserve">beslutade </w:t>
      </w:r>
      <w:r w:rsidRPr="008D2AB3">
        <w:t xml:space="preserve">att kollektivt verka för att den internationella luftfartens utsläpp av </w:t>
      </w:r>
      <w:r>
        <w:t>koldioxid</w:t>
      </w:r>
      <w:r w:rsidRPr="008D2AB3">
        <w:t xml:space="preserve"> ska vara nettonoll </w:t>
      </w:r>
      <w:r>
        <w:t xml:space="preserve">år </w:t>
      </w:r>
      <w:r w:rsidRPr="008D2AB3">
        <w:t>2050</w:t>
      </w:r>
      <w:r>
        <w:t xml:space="preserve">. </w:t>
      </w:r>
      <w:r w:rsidRPr="00A73364">
        <w:t xml:space="preserve">Ärendet bereds vidare. </w:t>
      </w:r>
    </w:p>
    <w:p w14:paraId="3C4154A0" w14:textId="71B2BF47" w:rsidR="00E9702B" w:rsidRPr="00A73364" w:rsidRDefault="00E9702B" w:rsidP="00E9702B">
      <w:pPr>
        <w:pStyle w:val="Brdtextmedindrag"/>
      </w:pPr>
      <w:r w:rsidRPr="00A73364">
        <w:t>Punkten är inte slutbehandlad.</w:t>
      </w:r>
    </w:p>
    <w:p w14:paraId="0EB03548" w14:textId="53B6E8B1" w:rsidR="000F6675" w:rsidRPr="00CF5A72" w:rsidRDefault="000F6675" w:rsidP="00CF5A72">
      <w:pPr>
        <w:pStyle w:val="Rubrik5utannumrering"/>
      </w:pPr>
      <w:r w:rsidRPr="00CF5A72">
        <w:t>9. Rskr. 2014/15:154</w:t>
      </w:r>
    </w:p>
    <w:p w14:paraId="18F8D124" w14:textId="77777777" w:rsidR="000F6675" w:rsidRPr="007A49CD" w:rsidRDefault="000F6675" w:rsidP="000F6675">
      <w:pPr>
        <w:pStyle w:val="Brdtext"/>
      </w:pPr>
      <w:bookmarkStart w:id="443" w:name="_Hlk94518315"/>
      <w:r w:rsidRPr="007A49CD">
        <w:t>Jakt och viltvård</w:t>
      </w:r>
    </w:p>
    <w:p w14:paraId="1C7C1E95" w14:textId="77777777" w:rsidR="000F6675" w:rsidRPr="000D29AC"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Mot. 2014/15:2974 yrkande 14, bet. 2014/15:MJU9</w:t>
      </w:r>
    </w:p>
    <w:p w14:paraId="60ADFF10" w14:textId="77777777" w:rsidR="000F6675" w:rsidRPr="000D29AC"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 xml:space="preserve">Tidigare redovisad, se skr. 2015/16:75 (N 47), 2016/17:75 (N 38), 2017/18:75 (N 34), </w:t>
      </w:r>
      <w:r w:rsidRPr="000D29AC">
        <w:rPr>
          <w:rFonts w:ascii="Times New Roman" w:hAnsi="Times New Roman"/>
          <w:color w:val="000000" w:themeColor="text1"/>
          <w:sz w:val="20"/>
        </w:rPr>
        <w:t>2018/19:75 (N 28)</w:t>
      </w:r>
      <w:r>
        <w:rPr>
          <w:rFonts w:ascii="Times New Roman" w:hAnsi="Times New Roman"/>
          <w:color w:val="000000" w:themeColor="text1"/>
          <w:sz w:val="20"/>
        </w:rPr>
        <w:t xml:space="preserve">, </w:t>
      </w:r>
      <w:r w:rsidRPr="000D29AC">
        <w:rPr>
          <w:rFonts w:ascii="Times New Roman" w:hAnsi="Times New Roman"/>
          <w:color w:val="000000" w:themeColor="text1"/>
          <w:sz w:val="20"/>
        </w:rPr>
        <w:t>2019/20:75 (N 13)</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0</w:t>
      </w:r>
      <w:r w:rsidRPr="008F5969">
        <w:rPr>
          <w:rFonts w:ascii="Times New Roman" w:hAnsi="Times New Roman"/>
          <w:color w:val="000000" w:themeColor="text1"/>
          <w:sz w:val="20"/>
        </w:rPr>
        <w:t>)</w:t>
      </w:r>
      <w:r w:rsidRPr="00496376">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9</w:t>
      </w:r>
      <w:r w:rsidRPr="008F5969">
        <w:rPr>
          <w:rFonts w:ascii="Times New Roman" w:hAnsi="Times New Roman"/>
          <w:color w:val="000000" w:themeColor="text1"/>
          <w:sz w:val="20"/>
        </w:rPr>
        <w:t>)</w:t>
      </w:r>
      <w:r>
        <w:rPr>
          <w:rFonts w:ascii="Times New Roman" w:hAnsi="Times New Roman"/>
          <w:color w:val="000000" w:themeColor="text1"/>
          <w:sz w:val="20"/>
        </w:rPr>
        <w:t>.</w:t>
      </w:r>
    </w:p>
    <w:p w14:paraId="0E1EE6DA" w14:textId="5266B7F4" w:rsidR="000F6675" w:rsidRPr="000D29AC" w:rsidRDefault="000F6675" w:rsidP="000F6675">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D29AC">
        <w:rPr>
          <w:rFonts w:ascii="Times New Roman" w:hAnsi="Times New Roman"/>
          <w:sz w:val="20"/>
        </w:rPr>
        <w:t>Skrivelsen är inte slutbehandlad.</w:t>
      </w:r>
      <w:r w:rsidR="0091624B">
        <w:rPr>
          <w:rFonts w:ascii="Times New Roman" w:hAnsi="Times New Roman"/>
          <w:sz w:val="20"/>
        </w:rPr>
        <w:t xml:space="preserve"> </w:t>
      </w:r>
    </w:p>
    <w:p w14:paraId="528AEB19" w14:textId="77777777" w:rsidR="000F6675" w:rsidRPr="000D29AC"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bookmarkEnd w:id="443"/>
    <w:p w14:paraId="3669F6DF" w14:textId="77777777" w:rsidR="000F6675" w:rsidRPr="000D29AC" w:rsidRDefault="000F6675" w:rsidP="000F667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0D29AC">
        <w:rPr>
          <w:rFonts w:ascii="Times New Roman" w:hAnsi="Times New Roman"/>
          <w:sz w:val="20"/>
        </w:rPr>
        <w:t xml:space="preserve">Punkt 1 om </w:t>
      </w:r>
      <w:r w:rsidRPr="000D29AC">
        <w:rPr>
          <w:rFonts w:ascii="Times New Roman" w:hAnsi="Times New Roman"/>
          <w:i/>
          <w:sz w:val="20"/>
        </w:rPr>
        <w:t>utredning av jakt- och viltvårdsfrågor</w:t>
      </w:r>
      <w:r w:rsidRPr="000D29AC">
        <w:rPr>
          <w:rFonts w:ascii="Times New Roman" w:hAnsi="Times New Roman"/>
          <w:sz w:val="20"/>
        </w:rPr>
        <w:t xml:space="preserve">*: Riksdagen </w:t>
      </w:r>
      <w:bookmarkEnd w:id="441"/>
      <w:r w:rsidRPr="000D29AC">
        <w:rPr>
          <w:rFonts w:ascii="Times New Roman" w:hAnsi="Times New Roman"/>
          <w:sz w:val="20"/>
        </w:rPr>
        <w:t>har till</w:t>
      </w:r>
      <w:r>
        <w:rPr>
          <w:rFonts w:ascii="Times New Roman" w:hAnsi="Times New Roman"/>
          <w:sz w:val="20"/>
        </w:rPr>
        <w:softHyphen/>
      </w:r>
      <w:r w:rsidRPr="000D29AC">
        <w:rPr>
          <w:rFonts w:ascii="Times New Roman" w:hAnsi="Times New Roman"/>
          <w:sz w:val="20"/>
        </w:rPr>
        <w:t>kännagett för regeringen vad utskottet anför om att regeringen ska utreda vissa jaktfrågor (bet. 2014/15:MJU9 s. 7 f.). Tillkännagivandet innebär att regeringen ska låta utreda ett antal frågor som den nu avvecklade Jaktlags</w:t>
      </w:r>
      <w:r w:rsidRPr="000D29AC">
        <w:rPr>
          <w:rFonts w:ascii="Times New Roman" w:hAnsi="Times New Roman"/>
          <w:sz w:val="20"/>
        </w:rPr>
        <w:softHyphen/>
        <w:t>utredningen haft i uppdrag att utreda. Det avser samernas rätt att jaga (den s.k. dubbla jakträtten), rätt till jakt efter små</w:t>
      </w:r>
      <w:r w:rsidRPr="000D29AC">
        <w:rPr>
          <w:rFonts w:ascii="Times New Roman" w:hAnsi="Times New Roman"/>
          <w:sz w:val="20"/>
        </w:rPr>
        <w:softHyphen/>
        <w:t>vilt på kronomark ovan odlingsgränsen, jakt på allmänt vatten, jakt i Sveriges ekonomiska zon, förvaltning av säl, jakt på kronhjort, regel</w:t>
      </w:r>
      <w:r w:rsidRPr="000D29AC">
        <w:rPr>
          <w:rFonts w:ascii="Times New Roman" w:hAnsi="Times New Roman"/>
          <w:sz w:val="20"/>
        </w:rPr>
        <w:softHyphen/>
        <w:t>förenklingar i fråga om viltvårds</w:t>
      </w:r>
      <w:r w:rsidRPr="000D29AC">
        <w:rPr>
          <w:rFonts w:ascii="Times New Roman" w:hAnsi="Times New Roman"/>
          <w:sz w:val="20"/>
        </w:rPr>
        <w:softHyphen/>
        <w:t xml:space="preserve">områden och allmän regelförenkling. </w:t>
      </w:r>
    </w:p>
    <w:p w14:paraId="1A30AC38" w14:textId="229B4455" w:rsidR="000F6675" w:rsidRPr="00300392"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0D29AC">
        <w:rPr>
          <w:rFonts w:ascii="Times New Roman" w:hAnsi="Times New Roman"/>
          <w:sz w:val="20"/>
        </w:rPr>
        <w:t>Tillkännagivandet om småviltjakt på statens mark ovan odlingsgränsen har tidigare redovisats som slutbehandlat (skr. 2016/17:75). Behand</w:t>
      </w:r>
      <w:r w:rsidRPr="000D29AC">
        <w:rPr>
          <w:rFonts w:ascii="Times New Roman" w:hAnsi="Times New Roman"/>
          <w:sz w:val="20"/>
        </w:rPr>
        <w:softHyphen/>
        <w:t xml:space="preserve">lingen av tillkännagivandet om den s.k. dubbla jakträtten redovisas under rskr. 1999/2000:253 </w:t>
      </w:r>
      <w:r w:rsidRPr="0027097A">
        <w:rPr>
          <w:rFonts w:ascii="Times New Roman" w:hAnsi="Times New Roman"/>
          <w:sz w:val="20"/>
        </w:rPr>
        <w:t>(</w:t>
      </w:r>
      <w:r w:rsidR="007A3846" w:rsidRPr="0027097A">
        <w:rPr>
          <w:rFonts w:ascii="Times New Roman" w:hAnsi="Times New Roman"/>
          <w:sz w:val="20"/>
        </w:rPr>
        <w:t>LI</w:t>
      </w:r>
      <w:r w:rsidRPr="0027097A">
        <w:rPr>
          <w:rFonts w:ascii="Times New Roman" w:hAnsi="Times New Roman"/>
          <w:sz w:val="20"/>
        </w:rPr>
        <w:t xml:space="preserve"> 1).</w:t>
      </w:r>
      <w:r>
        <w:rPr>
          <w:rFonts w:ascii="Times New Roman" w:hAnsi="Times New Roman"/>
          <w:sz w:val="20"/>
        </w:rPr>
        <w:t xml:space="preserve"> </w:t>
      </w:r>
      <w:r w:rsidRPr="000D29AC">
        <w:rPr>
          <w:rFonts w:ascii="Times New Roman" w:hAnsi="Times New Roman"/>
          <w:sz w:val="20"/>
        </w:rPr>
        <w:t>Regeringen uppdrog den 12 februari 2015 åt Natur</w:t>
      </w:r>
      <w:r w:rsidRPr="000D29AC">
        <w:rPr>
          <w:rFonts w:ascii="Times New Roman" w:hAnsi="Times New Roman"/>
          <w:sz w:val="20"/>
        </w:rPr>
        <w:softHyphen/>
        <w:t>vårdsverket att göra en analys av föreskrifter och tillämpning inom kron</w:t>
      </w:r>
      <w:r w:rsidRPr="000D29AC">
        <w:rPr>
          <w:rFonts w:ascii="Times New Roman" w:hAnsi="Times New Roman"/>
          <w:sz w:val="20"/>
        </w:rPr>
        <w:softHyphen/>
        <w:t>hjortsskötselområden. Uppdraget redovisades den 30 september 2015 och rapporten remitte</w:t>
      </w:r>
      <w:r w:rsidRPr="000D29AC">
        <w:rPr>
          <w:rFonts w:ascii="Times New Roman" w:hAnsi="Times New Roman"/>
          <w:sz w:val="20"/>
        </w:rPr>
        <w:softHyphen/>
        <w:t>rades under hösten 2015. Naturvårdsverket komplette</w:t>
      </w:r>
      <w:r w:rsidRPr="000D29AC">
        <w:rPr>
          <w:rFonts w:ascii="Times New Roman" w:hAnsi="Times New Roman"/>
          <w:sz w:val="20"/>
        </w:rPr>
        <w:softHyphen/>
        <w:t>rade sin tidigare redo</w:t>
      </w:r>
      <w:r>
        <w:rPr>
          <w:rFonts w:ascii="Times New Roman" w:hAnsi="Times New Roman"/>
          <w:sz w:val="20"/>
        </w:rPr>
        <w:softHyphen/>
      </w:r>
      <w:r w:rsidRPr="000D29AC">
        <w:rPr>
          <w:rFonts w:ascii="Times New Roman" w:hAnsi="Times New Roman"/>
          <w:sz w:val="20"/>
        </w:rPr>
        <w:t>vis</w:t>
      </w:r>
      <w:r>
        <w:rPr>
          <w:rFonts w:ascii="Times New Roman" w:hAnsi="Times New Roman"/>
          <w:sz w:val="20"/>
        </w:rPr>
        <w:softHyphen/>
      </w:r>
      <w:r w:rsidRPr="000D29AC">
        <w:rPr>
          <w:rFonts w:ascii="Times New Roman" w:hAnsi="Times New Roman"/>
          <w:sz w:val="20"/>
        </w:rPr>
        <w:t>ning om kronhjort under 2017. Rapporten har för</w:t>
      </w:r>
      <w:r>
        <w:rPr>
          <w:rFonts w:ascii="Times New Roman" w:hAnsi="Times New Roman"/>
          <w:sz w:val="20"/>
        </w:rPr>
        <w:softHyphen/>
      </w:r>
      <w:r w:rsidRPr="000D29AC">
        <w:rPr>
          <w:rFonts w:ascii="Times New Roman" w:hAnsi="Times New Roman"/>
          <w:sz w:val="20"/>
        </w:rPr>
        <w:t>anlett att en dialog pågår med Naturvårdsverket om hur kronhjorts</w:t>
      </w:r>
      <w:r w:rsidRPr="000D29AC">
        <w:rPr>
          <w:rFonts w:ascii="Times New Roman" w:hAnsi="Times New Roman"/>
          <w:sz w:val="20"/>
        </w:rPr>
        <w:softHyphen/>
        <w:t>förvalt</w:t>
      </w:r>
      <w:r>
        <w:rPr>
          <w:rFonts w:ascii="Times New Roman" w:hAnsi="Times New Roman"/>
          <w:sz w:val="20"/>
        </w:rPr>
        <w:softHyphen/>
      </w:r>
      <w:r w:rsidRPr="000D29AC">
        <w:rPr>
          <w:rFonts w:ascii="Times New Roman" w:hAnsi="Times New Roman"/>
          <w:sz w:val="20"/>
        </w:rPr>
        <w:t xml:space="preserve">ningen lämpligen utformas i framtiden. </w:t>
      </w:r>
      <w:bookmarkStart w:id="444" w:name="_Hlk534198008"/>
      <w:r w:rsidRPr="000D29AC">
        <w:rPr>
          <w:rFonts w:ascii="Times New Roman" w:hAnsi="Times New Roman"/>
          <w:sz w:val="20"/>
        </w:rPr>
        <w:t>I maj 2018 beslutade rege</w:t>
      </w:r>
      <w:r w:rsidRPr="000D29AC">
        <w:rPr>
          <w:rFonts w:ascii="Times New Roman" w:hAnsi="Times New Roman"/>
          <w:sz w:val="20"/>
        </w:rPr>
        <w:softHyphen/>
        <w:t>ringen en ändring i 2 § jaktförord</w:t>
      </w:r>
      <w:r>
        <w:rPr>
          <w:rFonts w:ascii="Times New Roman" w:hAnsi="Times New Roman"/>
          <w:sz w:val="20"/>
        </w:rPr>
        <w:softHyphen/>
      </w:r>
      <w:r w:rsidRPr="000D29AC">
        <w:rPr>
          <w:rFonts w:ascii="Times New Roman" w:hAnsi="Times New Roman"/>
          <w:sz w:val="20"/>
        </w:rPr>
        <w:t xml:space="preserve">ningen (1987:905). Ändringen innebär att Naturvårdsverket kontinuerligt ska se över gällande jakttider </w:t>
      </w:r>
      <w:r w:rsidRPr="00300392">
        <w:rPr>
          <w:rFonts w:ascii="Times New Roman" w:hAnsi="Times New Roman"/>
          <w:sz w:val="20"/>
        </w:rPr>
        <w:t>i syfte att effektivisera hante</w:t>
      </w:r>
      <w:r>
        <w:rPr>
          <w:rFonts w:ascii="Times New Roman" w:hAnsi="Times New Roman"/>
          <w:sz w:val="20"/>
        </w:rPr>
        <w:softHyphen/>
      </w:r>
      <w:r w:rsidRPr="00300392">
        <w:rPr>
          <w:rFonts w:ascii="Times New Roman" w:hAnsi="Times New Roman"/>
          <w:sz w:val="20"/>
        </w:rPr>
        <w:t>ringen.</w:t>
      </w:r>
      <w:r w:rsidRPr="00300392">
        <w:t xml:space="preserve"> </w:t>
      </w:r>
      <w:r w:rsidRPr="00300392">
        <w:rPr>
          <w:rFonts w:ascii="Times New Roman" w:hAnsi="Times New Roman"/>
          <w:sz w:val="20"/>
        </w:rPr>
        <w:t>Den 19</w:t>
      </w:r>
      <w:r>
        <w:rPr>
          <w:rFonts w:ascii="Times New Roman" w:hAnsi="Times New Roman"/>
          <w:sz w:val="20"/>
        </w:rPr>
        <w:t> </w:t>
      </w:r>
      <w:r w:rsidRPr="00300392">
        <w:rPr>
          <w:rFonts w:ascii="Times New Roman" w:hAnsi="Times New Roman"/>
          <w:sz w:val="20"/>
        </w:rPr>
        <w:t>juni 2019 gav regeringen Naturvårds</w:t>
      </w:r>
      <w:r w:rsidRPr="00300392">
        <w:rPr>
          <w:rFonts w:ascii="Times New Roman" w:hAnsi="Times New Roman"/>
          <w:sz w:val="20"/>
        </w:rPr>
        <w:softHyphen/>
        <w:t>verket i uppdrag att utreda finansie</w:t>
      </w:r>
      <w:r>
        <w:rPr>
          <w:rFonts w:ascii="Times New Roman" w:hAnsi="Times New Roman"/>
          <w:sz w:val="20"/>
        </w:rPr>
        <w:softHyphen/>
      </w:r>
      <w:r w:rsidRPr="00300392">
        <w:rPr>
          <w:rFonts w:ascii="Times New Roman" w:hAnsi="Times New Roman"/>
          <w:sz w:val="20"/>
        </w:rPr>
        <w:t>ringen av förvaltningen av klövvilt, främst älg och kronhjort. Naturvårds</w:t>
      </w:r>
      <w:r>
        <w:rPr>
          <w:rFonts w:ascii="Times New Roman" w:hAnsi="Times New Roman"/>
          <w:sz w:val="20"/>
        </w:rPr>
        <w:softHyphen/>
      </w:r>
      <w:r w:rsidRPr="00300392">
        <w:rPr>
          <w:rFonts w:ascii="Times New Roman" w:hAnsi="Times New Roman"/>
          <w:sz w:val="20"/>
        </w:rPr>
        <w:t xml:space="preserve">verket </w:t>
      </w:r>
      <w:r>
        <w:rPr>
          <w:rFonts w:ascii="Times New Roman" w:hAnsi="Times New Roman"/>
          <w:sz w:val="20"/>
        </w:rPr>
        <w:t xml:space="preserve">lämnade </w:t>
      </w:r>
      <w:r w:rsidRPr="00300392">
        <w:rPr>
          <w:rFonts w:ascii="Times New Roman" w:hAnsi="Times New Roman"/>
          <w:sz w:val="20"/>
        </w:rPr>
        <w:t>den 15 oktober 2020 förslag på hur ett system med avgift per registrerade områden (områdes</w:t>
      </w:r>
      <w:r>
        <w:rPr>
          <w:rFonts w:ascii="Times New Roman" w:hAnsi="Times New Roman"/>
          <w:sz w:val="20"/>
        </w:rPr>
        <w:softHyphen/>
      </w:r>
      <w:r w:rsidRPr="00300392">
        <w:rPr>
          <w:rFonts w:ascii="Times New Roman" w:hAnsi="Times New Roman"/>
          <w:sz w:val="20"/>
        </w:rPr>
        <w:t>finansiering) kan genom</w:t>
      </w:r>
      <w:r>
        <w:rPr>
          <w:rFonts w:ascii="Times New Roman" w:hAnsi="Times New Roman"/>
          <w:sz w:val="20"/>
        </w:rPr>
        <w:softHyphen/>
      </w:r>
      <w:r w:rsidRPr="00300392">
        <w:rPr>
          <w:rFonts w:ascii="Times New Roman" w:hAnsi="Times New Roman"/>
          <w:sz w:val="20"/>
        </w:rPr>
        <w:t>föras. Rappor</w:t>
      </w:r>
      <w:r>
        <w:rPr>
          <w:rFonts w:ascii="Times New Roman" w:hAnsi="Times New Roman"/>
          <w:sz w:val="20"/>
        </w:rPr>
        <w:softHyphen/>
      </w:r>
      <w:r w:rsidRPr="00300392">
        <w:rPr>
          <w:rFonts w:ascii="Times New Roman" w:hAnsi="Times New Roman"/>
          <w:sz w:val="20"/>
        </w:rPr>
        <w:t xml:space="preserve">ten analyseras i Regeringskansliet. </w:t>
      </w:r>
    </w:p>
    <w:p w14:paraId="584BA6B3" w14:textId="77777777" w:rsidR="000F6675" w:rsidRPr="00300392"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00392">
        <w:rPr>
          <w:rFonts w:ascii="Times New Roman" w:hAnsi="Times New Roman"/>
          <w:sz w:val="20"/>
        </w:rPr>
        <w:t>Naturvårdsverket rapporterade den 22 juni 2020 ett förslag på änd</w:t>
      </w:r>
      <w:r>
        <w:rPr>
          <w:rFonts w:ascii="Times New Roman" w:hAnsi="Times New Roman"/>
          <w:sz w:val="20"/>
        </w:rPr>
        <w:softHyphen/>
      </w:r>
      <w:r w:rsidRPr="00300392">
        <w:rPr>
          <w:rFonts w:ascii="Times New Roman" w:hAnsi="Times New Roman"/>
          <w:sz w:val="20"/>
        </w:rPr>
        <w:t>ringar av gällande jakttider</w:t>
      </w:r>
      <w:r w:rsidRPr="000B1021">
        <w:rPr>
          <w:rFonts w:ascii="Times New Roman" w:hAnsi="Times New Roman"/>
          <w:sz w:val="20"/>
        </w:rPr>
        <w:t>, bl.a. avseende kronhjort</w:t>
      </w:r>
      <w:r w:rsidRPr="00300392">
        <w:rPr>
          <w:rFonts w:ascii="Times New Roman" w:hAnsi="Times New Roman"/>
          <w:sz w:val="20"/>
        </w:rPr>
        <w:t xml:space="preserve">. </w:t>
      </w:r>
      <w:r w:rsidRPr="00B220C6">
        <w:rPr>
          <w:rFonts w:ascii="Times New Roman" w:hAnsi="Times New Roman"/>
          <w:sz w:val="20"/>
        </w:rPr>
        <w:t>Regeringen beslutade den 6 maj 2021</w:t>
      </w:r>
      <w:r>
        <w:rPr>
          <w:rFonts w:ascii="Times New Roman" w:hAnsi="Times New Roman"/>
          <w:sz w:val="20"/>
        </w:rPr>
        <w:t xml:space="preserve"> en förordning med </w:t>
      </w:r>
      <w:r w:rsidRPr="00B220C6">
        <w:rPr>
          <w:rFonts w:ascii="Times New Roman" w:hAnsi="Times New Roman"/>
          <w:sz w:val="20"/>
        </w:rPr>
        <w:t xml:space="preserve">nya jakttider som träder i kraft 1 juli 2021. Beslutet innebär att allmän jakt på kronhjort införs, dvs. </w:t>
      </w:r>
      <w:r>
        <w:rPr>
          <w:rFonts w:ascii="Times New Roman" w:hAnsi="Times New Roman"/>
          <w:sz w:val="20"/>
        </w:rPr>
        <w:t xml:space="preserve">jakt på </w:t>
      </w:r>
      <w:r w:rsidRPr="00B220C6">
        <w:rPr>
          <w:rFonts w:ascii="Times New Roman" w:hAnsi="Times New Roman"/>
          <w:sz w:val="20"/>
        </w:rPr>
        <w:t>årskalv under perioden 16 augusti</w:t>
      </w:r>
      <w:r>
        <w:rPr>
          <w:rFonts w:ascii="Times New Roman" w:hAnsi="Times New Roman"/>
          <w:sz w:val="20"/>
        </w:rPr>
        <w:t>–</w:t>
      </w:r>
      <w:r w:rsidRPr="00B220C6">
        <w:rPr>
          <w:rFonts w:ascii="Times New Roman" w:hAnsi="Times New Roman"/>
          <w:sz w:val="20"/>
        </w:rPr>
        <w:t xml:space="preserve">31 januari. </w:t>
      </w:r>
      <w:r>
        <w:rPr>
          <w:rFonts w:ascii="Times New Roman" w:hAnsi="Times New Roman"/>
          <w:sz w:val="20"/>
        </w:rPr>
        <w:t xml:space="preserve">I och med denna åtgärd är den delen av punkt 1 tillgodosedd. </w:t>
      </w:r>
    </w:p>
    <w:p w14:paraId="6947105E" w14:textId="77777777" w:rsidR="000F6675" w:rsidRPr="00300392" w:rsidRDefault="000F6675" w:rsidP="000F6675">
      <w:pPr>
        <w:pStyle w:val="Brdtextmedindrag"/>
      </w:pPr>
      <w:bookmarkStart w:id="445" w:name="_Hlk124347953"/>
      <w:r w:rsidRPr="00300392">
        <w:t>Naturvårdsverket redovisade hösten 2016 ett uppdrag om möjlig</w:t>
      </w:r>
      <w:r w:rsidRPr="00300392">
        <w:softHyphen/>
        <w:t>heterna att genomföra regelförenk</w:t>
      </w:r>
      <w:r w:rsidRPr="00300392">
        <w:softHyphen/>
        <w:t>lingar för viltvårdsområden och för</w:t>
      </w:r>
      <w:r w:rsidRPr="00300392">
        <w:softHyphen/>
        <w:t>slag till hur möjligheterna till jakt på allmänt vatten kan förenklas. Under hösten 2017 lämnade Naturvårds</w:t>
      </w:r>
      <w:r w:rsidRPr="00300392">
        <w:softHyphen/>
        <w:t>verket en rapport om förutsätt</w:t>
      </w:r>
      <w:r w:rsidRPr="00300392">
        <w:softHyphen/>
        <w:t>ningarna för att möjlig</w:t>
      </w:r>
      <w:r w:rsidRPr="00300392">
        <w:softHyphen/>
        <w:t>göra jakt i svensk ekonomisk zon. Rapporten om viltvårds</w:t>
      </w:r>
      <w:r w:rsidRPr="00300392">
        <w:softHyphen/>
        <w:t>områden analy</w:t>
      </w:r>
      <w:r>
        <w:softHyphen/>
      </w:r>
      <w:r w:rsidRPr="00300392">
        <w:t>seras alltjämt inom Regerings</w:t>
      </w:r>
      <w:r w:rsidRPr="00300392">
        <w:softHyphen/>
        <w:t>kansliet, liksom rapporten om jakt på all</w:t>
      </w:r>
      <w:r>
        <w:softHyphen/>
      </w:r>
      <w:r w:rsidRPr="00300392">
        <w:t xml:space="preserve">mänt vatten. </w:t>
      </w:r>
      <w:r>
        <w:t xml:space="preserve">Detsamma gäller </w:t>
      </w:r>
      <w:r w:rsidRPr="00300392">
        <w:t>Naturvårdsverkets rapport om jakt i ekono</w:t>
      </w:r>
      <w:r>
        <w:softHyphen/>
      </w:r>
      <w:r w:rsidRPr="00300392">
        <w:t xml:space="preserve">misk zon </w:t>
      </w:r>
      <w:r>
        <w:t xml:space="preserve">som </w:t>
      </w:r>
      <w:r w:rsidRPr="00300392">
        <w:t>remitte</w:t>
      </w:r>
      <w:r>
        <w:softHyphen/>
      </w:r>
      <w:r w:rsidRPr="00300392">
        <w:t xml:space="preserve">rades hösten 2018. </w:t>
      </w:r>
      <w:bookmarkStart w:id="446" w:name="_Hlk27669574"/>
    </w:p>
    <w:bookmarkEnd w:id="445"/>
    <w:p w14:paraId="664BE334" w14:textId="77777777" w:rsidR="000F6675" w:rsidRDefault="000F6675" w:rsidP="000F6675">
      <w:pPr>
        <w:pStyle w:val="Brdtextmedindrag"/>
      </w:pPr>
      <w:r w:rsidRPr="00300392">
        <w:t>Rege</w:t>
      </w:r>
      <w:r w:rsidRPr="00300392">
        <w:softHyphen/>
        <w:t xml:space="preserve">ringen </w:t>
      </w:r>
      <w:r w:rsidRPr="00C45980">
        <w:t>beslutade den 18 juli 2019 att införa en tidsbegränsad möj</w:t>
      </w:r>
      <w:r>
        <w:softHyphen/>
      </w:r>
      <w:r w:rsidRPr="00C45980">
        <w:t>lighet till licensjakt på gråsäl i jaktförordningen (1987:905). Samma dag gav regeringen</w:t>
      </w:r>
      <w:r w:rsidRPr="00C45980" w:rsidDel="00C45980">
        <w:t xml:space="preserve"> </w:t>
      </w:r>
      <w:r w:rsidRPr="00300392">
        <w:t>Havs- och vattenmyndigheten och Naturvårds</w:t>
      </w:r>
      <w:r w:rsidRPr="00300392">
        <w:softHyphen/>
        <w:t>verket i upp</w:t>
      </w:r>
      <w:r>
        <w:softHyphen/>
      </w:r>
      <w:r w:rsidRPr="00300392">
        <w:t>drag att revidera förvaltningsplanen för gråsäl och genomföra en veten</w:t>
      </w:r>
      <w:r>
        <w:softHyphen/>
      </w:r>
      <w:r w:rsidRPr="00300392">
        <w:t>skaplig utvärdering av effekterna av en eventuell beståndsregle</w:t>
      </w:r>
      <w:r w:rsidRPr="00300392">
        <w:softHyphen/>
        <w:t>rande jakt på gråsäl ur ett ekosystemperspektiv. En reviderad förvaltnings</w:t>
      </w:r>
      <w:r w:rsidRPr="00300392">
        <w:softHyphen/>
        <w:t>plan redo</w:t>
      </w:r>
      <w:r>
        <w:softHyphen/>
      </w:r>
      <w:r w:rsidRPr="00300392">
        <w:t>visades den 29 november 2019</w:t>
      </w:r>
      <w:r>
        <w:t>.</w:t>
      </w:r>
      <w:r w:rsidRPr="00300392">
        <w:t xml:space="preserve"> </w:t>
      </w:r>
      <w:bookmarkStart w:id="447" w:name="_Hlk60950179"/>
      <w:bookmarkEnd w:id="446"/>
      <w:r w:rsidRPr="00300392">
        <w:t>Naturvårdsverket beslutade den 6 april 2020 om licensjakt på gråsäl under 2020 och början av 2021</w:t>
      </w:r>
      <w:r>
        <w:t>.</w:t>
      </w:r>
      <w:r w:rsidRPr="00D35992">
        <w:t xml:space="preserve"> </w:t>
      </w:r>
      <w:r>
        <w:t>D</w:t>
      </w:r>
      <w:r w:rsidRPr="00D35992">
        <w:t>en 26 mars 2021 fatta</w:t>
      </w:r>
      <w:r>
        <w:t>de Naturvårdsverket</w:t>
      </w:r>
      <w:r w:rsidRPr="00D35992">
        <w:t xml:space="preserve"> beslut om säljakt under 2021. Havs-</w:t>
      </w:r>
      <w:r>
        <w:t xml:space="preserve"> </w:t>
      </w:r>
      <w:r w:rsidRPr="00D35992">
        <w:t xml:space="preserve">och vattenmyndigheten och Naturvårdsverket rapporterade en </w:t>
      </w:r>
      <w:r>
        <w:t xml:space="preserve">vetenskaplig </w:t>
      </w:r>
      <w:r w:rsidRPr="00D35992">
        <w:t>ut</w:t>
      </w:r>
      <w:r>
        <w:softHyphen/>
      </w:r>
      <w:r w:rsidRPr="00D35992">
        <w:t>värdering av licensjakten på gråsäl i juni 2021. Myndigheterna föresl</w:t>
      </w:r>
      <w:r>
        <w:t>og</w:t>
      </w:r>
      <w:r w:rsidRPr="00D35992">
        <w:t xml:space="preserve"> att licensjakt på gråsäl </w:t>
      </w:r>
      <w:r w:rsidRPr="00C45980">
        <w:t xml:space="preserve">fortsatt ska vara möjligt. I Naturvårdsverkets rapport den 22 juni 2020 med förslag på ändringar av gällande jakttider föreslogs även licensjakt på knubbsäl. </w:t>
      </w:r>
      <w:r>
        <w:t xml:space="preserve">Regeringen fattade den 22 december 2021 beslut om </w:t>
      </w:r>
      <w:r w:rsidRPr="00D35992">
        <w:t xml:space="preserve">ändringar i jaktförordningen </w:t>
      </w:r>
      <w:r>
        <w:t xml:space="preserve">(1987:905) </w:t>
      </w:r>
      <w:r w:rsidRPr="00D35992">
        <w:t xml:space="preserve">som möjliggör för Naturvårdsverket att besluta om </w:t>
      </w:r>
      <w:r>
        <w:t xml:space="preserve">fortsatt </w:t>
      </w:r>
      <w:r w:rsidRPr="00D35992">
        <w:t xml:space="preserve">licensjakt på gråsäl </w:t>
      </w:r>
      <w:r>
        <w:t>samt på</w:t>
      </w:r>
      <w:r w:rsidRPr="00D35992">
        <w:t xml:space="preserve"> knubbsäl.</w:t>
      </w:r>
      <w:r>
        <w:t xml:space="preserve"> </w:t>
      </w:r>
      <w:r w:rsidRPr="00D35992">
        <w:t xml:space="preserve">I och med denna åtgärd </w:t>
      </w:r>
      <w:r>
        <w:t xml:space="preserve">är </w:t>
      </w:r>
      <w:r w:rsidRPr="00D35992">
        <w:t xml:space="preserve">den delen av punkt 1 </w:t>
      </w:r>
      <w:r>
        <w:t>tillgodosedd</w:t>
      </w:r>
      <w:r w:rsidRPr="00D35992">
        <w:t>.</w:t>
      </w:r>
      <w:r>
        <w:t xml:space="preserve"> </w:t>
      </w:r>
    </w:p>
    <w:p w14:paraId="085821CD" w14:textId="377C975C" w:rsidR="000F6675" w:rsidRPr="00300392" w:rsidRDefault="000F6675" w:rsidP="000F6675">
      <w:pPr>
        <w:pStyle w:val="Brdtextmedindrag"/>
      </w:pPr>
      <w:r>
        <w:t>Inriktningen är</w:t>
      </w:r>
      <w:r w:rsidRPr="00D0734D">
        <w:t xml:space="preserve"> att ta fram utredningsdirektiv för en över</w:t>
      </w:r>
      <w:r>
        <w:softHyphen/>
      </w:r>
      <w:r w:rsidRPr="00D0734D">
        <w:t>syn av jaktlagstiftningen</w:t>
      </w:r>
      <w:r>
        <w:t xml:space="preserve"> (se även </w:t>
      </w:r>
      <w:r w:rsidR="007A3846" w:rsidRPr="0027097A">
        <w:t xml:space="preserve">LI </w:t>
      </w:r>
      <w:r w:rsidR="007A3846" w:rsidRPr="007A3846">
        <w:t>60</w:t>
      </w:r>
      <w:r>
        <w:t xml:space="preserve"> rskr. 2021/22:178 punkt 2). </w:t>
      </w:r>
      <w:r w:rsidRPr="00D0734D">
        <w:t>Avsikten är att i en sådan utredning inkludera kvarstående frågeställningar avseende jakt på allmänt vatten, jakt i Sveriges ekonomiska zon, regelförenklingar i fråga om viltvårdsområden och allmän regelförenkling.</w:t>
      </w:r>
      <w:r>
        <w:t xml:space="preserve"> Punkten är inte slutbehandlad.</w:t>
      </w:r>
      <w:bookmarkEnd w:id="444"/>
      <w:bookmarkEnd w:id="447"/>
    </w:p>
    <w:p w14:paraId="38157C21" w14:textId="77777777" w:rsidR="000F6675"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48" w:name="_Hlk29469023"/>
      <w:bookmarkStart w:id="449" w:name="_Hlk29468980"/>
      <w:bookmarkStart w:id="450" w:name="_Hlk62481542"/>
      <w:r w:rsidRPr="00300392">
        <w:rPr>
          <w:rFonts w:ascii="Times New Roman" w:hAnsi="Times New Roman"/>
          <w:sz w:val="20"/>
        </w:rPr>
        <w:t xml:space="preserve">Punkt 2 om </w:t>
      </w:r>
      <w:r w:rsidRPr="00300392">
        <w:rPr>
          <w:rFonts w:ascii="Times New Roman" w:hAnsi="Times New Roman"/>
          <w:i/>
          <w:sz w:val="20"/>
        </w:rPr>
        <w:t>viltmyndighet</w:t>
      </w:r>
      <w:r w:rsidRPr="00300392">
        <w:rPr>
          <w:rFonts w:ascii="Times New Roman" w:hAnsi="Times New Roman"/>
          <w:sz w:val="20"/>
        </w:rPr>
        <w:t xml:space="preserve">*: </w:t>
      </w:r>
      <w:bookmarkEnd w:id="448"/>
      <w:r w:rsidRPr="00300392">
        <w:rPr>
          <w:rFonts w:ascii="Times New Roman" w:hAnsi="Times New Roman"/>
          <w:sz w:val="20"/>
        </w:rPr>
        <w:t>Riksdagen har tillkännagett för regeringen vad utskottet anför om att regeringen ska inrätta en ny myndighet med ansvar för jaktfrågor och viltförvaltning (bet. 2014/15:MJU9 s. 14 f.). Jaktlagsutredningen presenterade sitt delbetänkande Vilt</w:t>
      </w:r>
      <w:r w:rsidRPr="00300392">
        <w:rPr>
          <w:rFonts w:ascii="Times New Roman" w:hAnsi="Times New Roman"/>
          <w:sz w:val="20"/>
        </w:rPr>
        <w:softHyphen/>
        <w:t>myndighet – jakt och viltförvaltning i en ny tid (SOU 2013:71) i oktober 2013. Betänkandet har remitterats och bedömningen är att vissa aspekter kring en eventuell ny myndighet kräver ytterligare utredning. Rege</w:t>
      </w:r>
      <w:r w:rsidRPr="00300392">
        <w:rPr>
          <w:rFonts w:ascii="Times New Roman" w:hAnsi="Times New Roman"/>
          <w:sz w:val="20"/>
        </w:rPr>
        <w:softHyphen/>
        <w:t>ringens bedömning har varit att hanteringen av frågan om en ny viltmyndighet ska avvakta dels den pågående översynen av viltvårds</w:t>
      </w:r>
      <w:r w:rsidRPr="00300392">
        <w:rPr>
          <w:rFonts w:ascii="Times New Roman" w:hAnsi="Times New Roman"/>
          <w:sz w:val="20"/>
        </w:rPr>
        <w:softHyphen/>
        <w:t>fondens användning, dels Natur</w:t>
      </w:r>
      <w:r>
        <w:rPr>
          <w:rFonts w:ascii="Times New Roman" w:hAnsi="Times New Roman"/>
          <w:sz w:val="20"/>
        </w:rPr>
        <w:softHyphen/>
      </w:r>
      <w:r w:rsidRPr="00300392">
        <w:rPr>
          <w:rFonts w:ascii="Times New Roman" w:hAnsi="Times New Roman"/>
          <w:sz w:val="20"/>
        </w:rPr>
        <w:t>vårds</w:t>
      </w:r>
      <w:r w:rsidRPr="00300392">
        <w:rPr>
          <w:rFonts w:ascii="Times New Roman" w:hAnsi="Times New Roman"/>
          <w:sz w:val="20"/>
        </w:rPr>
        <w:softHyphen/>
        <w:t>verkets genomförande och utvärdering av En strategi för svensk vilt</w:t>
      </w:r>
      <w:r>
        <w:rPr>
          <w:rFonts w:ascii="Times New Roman" w:hAnsi="Times New Roman"/>
          <w:sz w:val="20"/>
        </w:rPr>
        <w:softHyphen/>
      </w:r>
      <w:r w:rsidRPr="00300392">
        <w:rPr>
          <w:rFonts w:ascii="Times New Roman" w:hAnsi="Times New Roman"/>
          <w:sz w:val="20"/>
        </w:rPr>
        <w:t>förvalt</w:t>
      </w:r>
      <w:r w:rsidRPr="00300392">
        <w:rPr>
          <w:rFonts w:ascii="Times New Roman" w:hAnsi="Times New Roman"/>
          <w:sz w:val="20"/>
        </w:rPr>
        <w:softHyphen/>
        <w:t>ning. I januari 2021 beslutade regeringen om förändringar angående utdelning av medel från viltvårdsfonden. Naturvårdsverket ges i uppdrag att främja landets viltvård, vari Naturvårdsverket från och med den 1</w:t>
      </w:r>
      <w:r>
        <w:rPr>
          <w:rFonts w:ascii="Times New Roman" w:hAnsi="Times New Roman"/>
          <w:sz w:val="20"/>
        </w:rPr>
        <w:t> </w:t>
      </w:r>
      <w:r w:rsidRPr="00300392">
        <w:rPr>
          <w:rFonts w:ascii="Times New Roman" w:hAnsi="Times New Roman"/>
          <w:sz w:val="20"/>
        </w:rPr>
        <w:t>januari 2022 har ansvar för att åtgärder som bl.a. rör viltövervakning, trafikeftersök och klövvilts</w:t>
      </w:r>
      <w:r>
        <w:rPr>
          <w:rFonts w:ascii="Times New Roman" w:hAnsi="Times New Roman"/>
          <w:sz w:val="20"/>
        </w:rPr>
        <w:softHyphen/>
      </w:r>
      <w:r w:rsidRPr="00300392">
        <w:rPr>
          <w:rFonts w:ascii="Times New Roman" w:hAnsi="Times New Roman"/>
          <w:sz w:val="20"/>
        </w:rPr>
        <w:t>förvaltning utförs. För detta får medel ur vilt</w:t>
      </w:r>
      <w:r>
        <w:rPr>
          <w:rFonts w:ascii="Times New Roman" w:hAnsi="Times New Roman"/>
          <w:sz w:val="20"/>
        </w:rPr>
        <w:softHyphen/>
      </w:r>
      <w:r w:rsidRPr="00300392">
        <w:rPr>
          <w:rFonts w:ascii="Times New Roman" w:hAnsi="Times New Roman"/>
          <w:sz w:val="20"/>
        </w:rPr>
        <w:t xml:space="preserve">vårdsfonden användas och upphandlingsreglerna ska beaktas. Vidare blir Naturvårdsverket ansvarig myndighet för att pröva frågor om bidrag och besluta om utbetalning av bidrag enligt </w:t>
      </w:r>
      <w:r w:rsidRPr="00B81CF8">
        <w:rPr>
          <w:rFonts w:ascii="Times New Roman" w:hAnsi="Times New Roman"/>
          <w:sz w:val="20"/>
        </w:rPr>
        <w:t>förordning</w:t>
      </w:r>
      <w:r>
        <w:rPr>
          <w:rFonts w:ascii="Times New Roman" w:hAnsi="Times New Roman"/>
          <w:sz w:val="20"/>
        </w:rPr>
        <w:t>en</w:t>
      </w:r>
      <w:r w:rsidRPr="00B81CF8">
        <w:rPr>
          <w:rFonts w:ascii="Times New Roman" w:hAnsi="Times New Roman"/>
          <w:sz w:val="20"/>
        </w:rPr>
        <w:t xml:space="preserve"> (2021:12) om vissa bidrag ur viltvårdsfonden</w:t>
      </w:r>
      <w:r w:rsidRPr="00300392">
        <w:rPr>
          <w:rFonts w:ascii="Times New Roman" w:hAnsi="Times New Roman"/>
          <w:sz w:val="20"/>
        </w:rPr>
        <w:t>. En utvär</w:t>
      </w:r>
      <w:r w:rsidRPr="00300392">
        <w:rPr>
          <w:rFonts w:ascii="Times New Roman" w:hAnsi="Times New Roman"/>
          <w:sz w:val="20"/>
        </w:rPr>
        <w:softHyphen/>
        <w:t>dering av viltstrategin genomför</w:t>
      </w:r>
      <w:r>
        <w:rPr>
          <w:rFonts w:ascii="Times New Roman" w:hAnsi="Times New Roman"/>
          <w:sz w:val="20"/>
        </w:rPr>
        <w:t>de</w:t>
      </w:r>
      <w:r w:rsidRPr="00300392">
        <w:rPr>
          <w:rFonts w:ascii="Times New Roman" w:hAnsi="Times New Roman"/>
          <w:sz w:val="20"/>
        </w:rPr>
        <w:t xml:space="preserve">s i december 2019. Med utgångspunkt i utvärderingen </w:t>
      </w:r>
      <w:r>
        <w:rPr>
          <w:rFonts w:ascii="Times New Roman" w:hAnsi="Times New Roman"/>
          <w:sz w:val="20"/>
        </w:rPr>
        <w:t>har</w:t>
      </w:r>
      <w:r w:rsidRPr="00300392">
        <w:rPr>
          <w:rFonts w:ascii="Times New Roman" w:hAnsi="Times New Roman"/>
          <w:sz w:val="20"/>
        </w:rPr>
        <w:t xml:space="preserve"> Naturvårds</w:t>
      </w:r>
      <w:r>
        <w:rPr>
          <w:rFonts w:ascii="Times New Roman" w:hAnsi="Times New Roman"/>
          <w:sz w:val="20"/>
        </w:rPr>
        <w:softHyphen/>
      </w:r>
      <w:r w:rsidRPr="00300392">
        <w:rPr>
          <w:rFonts w:ascii="Times New Roman" w:hAnsi="Times New Roman"/>
          <w:sz w:val="20"/>
        </w:rPr>
        <w:t xml:space="preserve">verket </w:t>
      </w:r>
      <w:r>
        <w:rPr>
          <w:rFonts w:ascii="Times New Roman" w:hAnsi="Times New Roman"/>
          <w:sz w:val="20"/>
        </w:rPr>
        <w:t xml:space="preserve">beslutat om en ny </w:t>
      </w:r>
      <w:r w:rsidRPr="00300392">
        <w:rPr>
          <w:rFonts w:ascii="Times New Roman" w:hAnsi="Times New Roman"/>
          <w:sz w:val="20"/>
        </w:rPr>
        <w:t>strategi för svensk viltförvaltning</w:t>
      </w:r>
      <w:r>
        <w:rPr>
          <w:rFonts w:ascii="Times New Roman" w:hAnsi="Times New Roman"/>
          <w:sz w:val="20"/>
        </w:rPr>
        <w:t xml:space="preserve"> </w:t>
      </w:r>
      <w:r w:rsidRPr="00F024E9">
        <w:rPr>
          <w:rFonts w:ascii="Times New Roman" w:hAnsi="Times New Roman"/>
          <w:sz w:val="20"/>
        </w:rPr>
        <w:t>2022</w:t>
      </w:r>
      <w:r>
        <w:rPr>
          <w:rFonts w:ascii="Times New Roman" w:hAnsi="Times New Roman"/>
          <w:sz w:val="20"/>
        </w:rPr>
        <w:t>–2</w:t>
      </w:r>
      <w:r w:rsidRPr="00F024E9">
        <w:rPr>
          <w:rFonts w:ascii="Times New Roman" w:hAnsi="Times New Roman"/>
          <w:sz w:val="20"/>
        </w:rPr>
        <w:t>029</w:t>
      </w:r>
      <w:r w:rsidRPr="00300392">
        <w:rPr>
          <w:rFonts w:ascii="Times New Roman" w:hAnsi="Times New Roman"/>
          <w:sz w:val="20"/>
        </w:rPr>
        <w:t xml:space="preserve">. </w:t>
      </w:r>
    </w:p>
    <w:p w14:paraId="2B47E2D8" w14:textId="601D9750" w:rsidR="000F6675" w:rsidRPr="00300392" w:rsidRDefault="000F6675" w:rsidP="000F667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B3EE5">
        <w:rPr>
          <w:rFonts w:ascii="Times New Roman" w:hAnsi="Times New Roman"/>
          <w:sz w:val="20"/>
        </w:rPr>
        <w:t>Regeringen beslutade den 10 mars 2022 om ändring i förordningen (2012:989) med instruktion för Naturvårdsverket. Ändringen innebär bl.a. att myndigheten också ska medverka till att främja brukandet av vilt som resurs. Ändringen trädde i kraft den 1 maj 2022. I budgetpropositionen för 2023 (prop. 2022/23:1, utgiftsområde 23, avsnitt 2.8.2</w:t>
      </w:r>
      <w:r>
        <w:rPr>
          <w:rFonts w:ascii="Times New Roman" w:hAnsi="Times New Roman"/>
          <w:sz w:val="20"/>
        </w:rPr>
        <w:t xml:space="preserve"> s. 53</w:t>
      </w:r>
      <w:r w:rsidRPr="00BB3EE5">
        <w:rPr>
          <w:rFonts w:ascii="Times New Roman" w:hAnsi="Times New Roman"/>
          <w:sz w:val="20"/>
        </w:rPr>
        <w:t>) anges att en utred</w:t>
      </w:r>
      <w:r>
        <w:rPr>
          <w:rFonts w:ascii="Times New Roman" w:hAnsi="Times New Roman"/>
          <w:sz w:val="20"/>
        </w:rPr>
        <w:softHyphen/>
      </w:r>
      <w:r w:rsidRPr="00BB3EE5">
        <w:rPr>
          <w:rFonts w:ascii="Times New Roman" w:hAnsi="Times New Roman"/>
          <w:sz w:val="20"/>
        </w:rPr>
        <w:t>ning ska tillsättas i syfte att främja en hållbar jakt och viltvård bl.a. genom att utreda formerna för en jakt- och viltvårdsmyndighet.</w:t>
      </w:r>
      <w:r w:rsidRPr="0018346B">
        <w:rPr>
          <w:rFonts w:ascii="Times New Roman" w:hAnsi="Times New Roman"/>
          <w:sz w:val="20"/>
        </w:rPr>
        <w:t xml:space="preserve"> Regeringskansliet arbetar med att ta fram utredningsdirektiv</w:t>
      </w:r>
      <w:r>
        <w:rPr>
          <w:rFonts w:ascii="Times New Roman" w:hAnsi="Times New Roman"/>
          <w:sz w:val="20"/>
        </w:rPr>
        <w:t xml:space="preserve"> under våren 2023. </w:t>
      </w:r>
      <w:r w:rsidRPr="00300392">
        <w:rPr>
          <w:rFonts w:ascii="Times New Roman" w:hAnsi="Times New Roman"/>
          <w:sz w:val="20"/>
        </w:rPr>
        <w:t xml:space="preserve">Ärendet bereds vidare. </w:t>
      </w:r>
      <w:r>
        <w:rPr>
          <w:rFonts w:ascii="Times New Roman" w:hAnsi="Times New Roman"/>
          <w:sz w:val="20"/>
        </w:rPr>
        <w:t>Punk</w:t>
      </w:r>
      <w:r>
        <w:rPr>
          <w:rFonts w:ascii="Times New Roman" w:hAnsi="Times New Roman"/>
          <w:sz w:val="20"/>
        </w:rPr>
        <w:softHyphen/>
        <w:t xml:space="preserve">ten är inte slutbehandlad. </w:t>
      </w:r>
    </w:p>
    <w:bookmarkEnd w:id="449"/>
    <w:bookmarkEnd w:id="450"/>
    <w:p w14:paraId="4696336D" w14:textId="77777777" w:rsidR="00043A3C" w:rsidRDefault="00043A3C" w:rsidP="007573D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3641F8F" w14:textId="0EAC5122" w:rsidR="0025018A" w:rsidRPr="00721738" w:rsidRDefault="006F419B" w:rsidP="00604F2B">
      <w:pPr>
        <w:pStyle w:val="Rubrik5utannumrering"/>
        <w:spacing w:before="0"/>
      </w:pPr>
      <w:r>
        <w:t>10</w:t>
      </w:r>
      <w:r w:rsidR="0025018A" w:rsidRPr="00721738">
        <w:t>. Rskr. 2014/15:180</w:t>
      </w:r>
    </w:p>
    <w:p w14:paraId="631BA71C" w14:textId="77777777" w:rsidR="0025018A" w:rsidRPr="00721738"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Planering och byggande</w:t>
      </w:r>
    </w:p>
    <w:p w14:paraId="36E6C83F" w14:textId="77777777" w:rsidR="0025018A" w:rsidRPr="00721738"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 2014/15:2921 yrkande 3, 2014/15:2953 yrkande 10, bet. 2014/15:CU10</w:t>
      </w:r>
    </w:p>
    <w:p w14:paraId="4E9CE204" w14:textId="77777777" w:rsidR="0025018A" w:rsidRPr="00721738"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2015/16:75 (N 49), 2016/17:75 (N 39), 2017/18:75 (N 35), 2018/19:75 (N 29), 2019/20:75 (Fi 12),</w:t>
      </w:r>
    </w:p>
    <w:p w14:paraId="73979814" w14:textId="77777777" w:rsidR="0025018A" w:rsidRPr="00721738"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2020/21:75 (Fi 11) och 2021/22:75 (Fi 9).</w:t>
      </w:r>
    </w:p>
    <w:p w14:paraId="19B2354C" w14:textId="46AF4177" w:rsidR="0025018A" w:rsidRPr="00721738" w:rsidRDefault="0025018A" w:rsidP="0025018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r w:rsidR="00090E17">
        <w:rPr>
          <w:rFonts w:ascii="Times New Roman" w:hAnsi="Times New Roman"/>
          <w:sz w:val="20"/>
        </w:rPr>
        <w:t xml:space="preserve"> </w:t>
      </w:r>
    </w:p>
    <w:p w14:paraId="64B36C2A" w14:textId="77777777" w:rsidR="0025018A" w:rsidRPr="00721738"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497301" w14:textId="61816581" w:rsidR="0025018A" w:rsidRPr="00721738" w:rsidRDefault="0025018A" w:rsidP="002501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19 om </w:t>
      </w:r>
      <w:r w:rsidRPr="00721738">
        <w:rPr>
          <w:rFonts w:ascii="Times New Roman" w:hAnsi="Times New Roman"/>
          <w:i/>
          <w:iCs/>
          <w:sz w:val="20"/>
        </w:rPr>
        <w:t>tillgänglighetskrav för studentbostäder</w:t>
      </w:r>
      <w:r w:rsidRPr="00721738">
        <w:rPr>
          <w:rFonts w:ascii="Times New Roman" w:hAnsi="Times New Roman"/>
          <w:sz w:val="20"/>
        </w:rPr>
        <w:t xml:space="preserve">*: Riksdagen har tillkännagett för regeringen vad utskottet anför om tillgänglighetskrav för studentbostäder (bet. 2014/15:CU10 s. 51 f.) och därmed bifallit motion 2014/15:2953 yrkande 17. </w:t>
      </w:r>
      <w:bookmarkStart w:id="451" w:name="_Hlk124324427"/>
      <w:r w:rsidRPr="00721738">
        <w:rPr>
          <w:rFonts w:ascii="Times New Roman" w:hAnsi="Times New Roman"/>
          <w:sz w:val="20"/>
        </w:rPr>
        <w:t xml:space="preserve">Av regeringens skrivelse 2020/21:75 framgår att regeringen har låtit utreda frågan om möjlighet till anpassningar av tillgänglighetskraven och andra lättnader i de krav som gäller för studentbostäder. </w:t>
      </w:r>
      <w:r>
        <w:rPr>
          <w:rFonts w:ascii="Times New Roman" w:hAnsi="Times New Roman"/>
          <w:sz w:val="20"/>
        </w:rPr>
        <w:t>I u</w:t>
      </w:r>
      <w:r w:rsidRPr="00721738">
        <w:rPr>
          <w:rFonts w:ascii="Times New Roman" w:hAnsi="Times New Roman"/>
          <w:sz w:val="20"/>
        </w:rPr>
        <w:t xml:space="preserve">tredningen </w:t>
      </w:r>
      <w:r>
        <w:rPr>
          <w:rFonts w:ascii="Times New Roman" w:hAnsi="Times New Roman"/>
          <w:sz w:val="20"/>
        </w:rPr>
        <w:t>gjordes bedömningen</w:t>
      </w:r>
      <w:r w:rsidRPr="00721738">
        <w:rPr>
          <w:rFonts w:ascii="Times New Roman" w:hAnsi="Times New Roman"/>
          <w:sz w:val="20"/>
        </w:rPr>
        <w:t xml:space="preserve"> att det inte är lämpligt att ändra de krav på tillgänglighet som gäller för studentbostäder. Mot den bakgrunden beslutade regeringen den 3 december 2020 att skriva av ärendet i denna del. Regeringen redovisade därmed tillkännagivandet som slutbehandlat (Fi 11).</w:t>
      </w:r>
    </w:p>
    <w:p w14:paraId="66CDCED8" w14:textId="23E4FCA4" w:rsidR="0025018A" w:rsidRDefault="0025018A" w:rsidP="0025018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Riksdagen har dock ansett att de åtgärder som regeringen vidtagit inte är tillräckliga för att bedöma tillkännagivandet som tillgodosett (bet. 2020/21:KU21 s. 75, rskr. 2020/21:371). </w:t>
      </w:r>
      <w:bookmarkEnd w:id="451"/>
      <w:r w:rsidRPr="00721738">
        <w:rPr>
          <w:rFonts w:ascii="Times New Roman" w:hAnsi="Times New Roman"/>
          <w:sz w:val="20"/>
        </w:rPr>
        <w:t xml:space="preserve">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Regeringen </w:t>
      </w:r>
      <w:r w:rsidR="00B77E0B" w:rsidRPr="00BB2B54">
        <w:rPr>
          <w:rFonts w:ascii="Times New Roman" w:hAnsi="Times New Roman"/>
          <w:sz w:val="20"/>
        </w:rPr>
        <w:t>avser att se över möjligheten till lättnader av de krav som gäller för studentbostäder.</w:t>
      </w:r>
      <w:r w:rsidR="00B77E0B">
        <w:rPr>
          <w:rFonts w:ascii="Times New Roman" w:hAnsi="Times New Roman"/>
          <w:sz w:val="20"/>
        </w:rPr>
        <w:t xml:space="preserve"> </w:t>
      </w:r>
      <w:r w:rsidRPr="00721738">
        <w:rPr>
          <w:rFonts w:ascii="Times New Roman" w:hAnsi="Times New Roman"/>
          <w:sz w:val="20"/>
        </w:rPr>
        <w:t>Punkten är inte slutbehandlad.</w:t>
      </w:r>
    </w:p>
    <w:p w14:paraId="4A99E11A" w14:textId="0D9BB3E4" w:rsidR="00B5590C" w:rsidRPr="006F419B" w:rsidRDefault="006F419B" w:rsidP="006F419B">
      <w:pPr>
        <w:pStyle w:val="Rubrik5utannumrering"/>
      </w:pPr>
      <w:r w:rsidRPr="006F419B">
        <w:t>11</w:t>
      </w:r>
      <w:r w:rsidR="00B5590C" w:rsidRPr="006F419B">
        <w:t>. Rskr. 2014/15:206</w:t>
      </w:r>
    </w:p>
    <w:p w14:paraId="0C5D8714" w14:textId="77777777" w:rsidR="00B5590C" w:rsidRPr="00F9701D" w:rsidRDefault="00B5590C" w:rsidP="00B5590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Yrkestrafik och taxi</w:t>
      </w:r>
    </w:p>
    <w:p w14:paraId="7B13BB91" w14:textId="77777777" w:rsidR="00B5590C" w:rsidRPr="00F9701D" w:rsidRDefault="00B5590C" w:rsidP="00B5590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Prop. 2014/15:83, mot. 2014/15:3045 yrkande 1, 2014/15:3049, 2014/15:1593, 2014/15:1791, 2014/15:2317 yrkande 11, 2014/15:2318 yrkande 6, 2014/15:2427 yrkande 6, 2014/15:2003 och 2014/15:2318 yrkande 7, bet. 2014/15:TU12</w:t>
      </w:r>
    </w:p>
    <w:p w14:paraId="3F0F9772" w14:textId="78784069" w:rsidR="00B5590C" w:rsidRPr="00F9701D" w:rsidRDefault="00B5590C" w:rsidP="00B5590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Tidigare redovisad, se skr. 2015/16:75 (N 54), 2016/17:75 (N 42), 2017/18:75 (N 37</w:t>
      </w:r>
      <w:r w:rsidRPr="00A73364">
        <w:rPr>
          <w:rFonts w:ascii="Times New Roman" w:hAnsi="Times New Roman"/>
          <w:sz w:val="20"/>
        </w:rPr>
        <w:t>), 2018/19:75 (N 31)</w:t>
      </w:r>
      <w:r>
        <w:rPr>
          <w:rFonts w:ascii="Times New Roman" w:hAnsi="Times New Roman"/>
          <w:sz w:val="20"/>
        </w:rPr>
        <w:t>,</w:t>
      </w:r>
      <w:r w:rsidRPr="00A73364">
        <w:rPr>
          <w:rFonts w:ascii="Times New Roman" w:hAnsi="Times New Roman"/>
          <w:sz w:val="20"/>
        </w:rPr>
        <w:t xml:space="preserve"> 2019/20:75 (I 14</w:t>
      </w:r>
      <w:r w:rsidRPr="00F9701D">
        <w:rPr>
          <w:rFonts w:ascii="Times New Roman" w:hAnsi="Times New Roman"/>
          <w:sz w:val="20"/>
        </w:rPr>
        <w:t>)</w:t>
      </w:r>
      <w:r>
        <w:rPr>
          <w:rFonts w:ascii="Times New Roman" w:hAnsi="Times New Roman"/>
          <w:sz w:val="20"/>
        </w:rPr>
        <w:t>, 2020/21:75 (</w:t>
      </w:r>
      <w:r w:rsidR="00F87432">
        <w:rPr>
          <w:rFonts w:ascii="Times New Roman" w:hAnsi="Times New Roman"/>
          <w:sz w:val="20"/>
        </w:rPr>
        <w:t>I</w:t>
      </w:r>
      <w:r>
        <w:rPr>
          <w:rFonts w:ascii="Times New Roman" w:hAnsi="Times New Roman"/>
          <w:sz w:val="20"/>
        </w:rPr>
        <w:t xml:space="preserve"> 7) och 2021/22:75 (I 7)</w:t>
      </w:r>
      <w:r w:rsidRPr="00F9701D">
        <w:rPr>
          <w:rFonts w:ascii="Times New Roman" w:hAnsi="Times New Roman"/>
          <w:sz w:val="20"/>
        </w:rPr>
        <w:t>.</w:t>
      </w:r>
      <w:r>
        <w:rPr>
          <w:rFonts w:ascii="Times New Roman" w:hAnsi="Times New Roman"/>
          <w:sz w:val="20"/>
        </w:rPr>
        <w:t xml:space="preserve"> </w:t>
      </w:r>
    </w:p>
    <w:p w14:paraId="5431CE4C" w14:textId="6779D348" w:rsidR="00B5590C" w:rsidRPr="00A73364" w:rsidRDefault="00B5590C" w:rsidP="00B5590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slutbehandlad.</w:t>
      </w:r>
      <w:r>
        <w:rPr>
          <w:rFonts w:ascii="Times New Roman" w:hAnsi="Times New Roman"/>
          <w:sz w:val="20"/>
        </w:rPr>
        <w:t xml:space="preserve"> </w:t>
      </w:r>
    </w:p>
    <w:p w14:paraId="15C42A4E" w14:textId="77777777" w:rsidR="00B5590C" w:rsidRPr="00A73364" w:rsidRDefault="00B5590C" w:rsidP="00B5590C">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97AD02" w14:textId="77777777" w:rsidR="00B5590C" w:rsidRDefault="00B5590C" w:rsidP="00B5590C">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73364">
        <w:rPr>
          <w:rFonts w:ascii="Times New Roman" w:hAnsi="Times New Roman"/>
          <w:sz w:val="20"/>
        </w:rPr>
        <w:t xml:space="preserve">Punkt 7 om </w:t>
      </w:r>
      <w:r w:rsidRPr="00A73364">
        <w:rPr>
          <w:rFonts w:ascii="Times New Roman" w:hAnsi="Times New Roman"/>
          <w:i/>
          <w:sz w:val="20"/>
        </w:rPr>
        <w:t>lastbilars och bussars längd och vikt</w:t>
      </w:r>
      <w:r w:rsidRPr="00A73364">
        <w:rPr>
          <w:rFonts w:ascii="Times New Roman" w:hAnsi="Times New Roman"/>
          <w:sz w:val="20"/>
        </w:rPr>
        <w:t>*: Riksdagen har tillkännagett för regeringen vad utskottet anför om dels behovet av att skyndsamt utarbeta erforderliga regeländringar så att lastbilar med en bruttovikt på upp till 74 ton tillåts att trafikera de delar av det allmänna vägnätet som har tillräcklig bärighet, dels behovet av en generösare dispensgivning och fortsatt utredning när det gäller frågan om att tillåta fordonsekipage på upp till 30 meter (bet. 2014/15:TU12 s. 29 f.) och därmed bifallit motionerna 2014/15:1791, 2014/15:2317 yrkande 11, 2014/15:2318 yrkande 6 och 2014/15:2427 yrkande 6 samt delvis bifallit motionerna 2014/15:2003 och 2014/15:2318 yrkande 7. Regeringen beslutade den 16 februari 2017 propositionen Gods</w:t>
      </w:r>
      <w:r w:rsidRPr="00A73364">
        <w:rPr>
          <w:rFonts w:ascii="Times New Roman" w:hAnsi="Times New Roman"/>
          <w:sz w:val="20"/>
        </w:rPr>
        <w:softHyphen/>
        <w:t>trafikfrågor (prop. 2016/17:112) där det föreslås en ny bärighetsklass, BK4, som gör det möjligt med tyngre fordon och fordonskombinationer än vad som är möjligt i dag. Riksdagen har i enlighet med regeringens förslag fattat beslut om att det ska införas en ny bärighetsklass i lagen (2001:559) om vägtrafikdefinitioner. Regeringen beslutade den 15 februari 2018 om nödvändiga ändringar i trafikförordningen (1998:1276) och vägmärkes</w:t>
      </w:r>
      <w:r w:rsidRPr="00A73364">
        <w:rPr>
          <w:rFonts w:ascii="Times New Roman" w:hAnsi="Times New Roman"/>
          <w:sz w:val="20"/>
        </w:rPr>
        <w:softHyphen/>
        <w:t>förordningen (2007:90). Ändringarna trädde i kraft den 1 april 2018. De första statliga BK4-vägarna öppnades för trafik under 2018. Trafikverkets ambition är att den successiva utbyggnadsplanen för BK4-vägar ska bidra till att det statliga vägnätet som har bärighetsklass BK4 utvecklas från nuvarande ca 20 procent till att upp emot 40 procent av vägnätet är upplåtet för BK4 vid slutet av 2025. Finansiering genom den nationella trafikslagsövergripande planen för transportinfrastrukturen för perioden 2018–2029 gör det möjligt att öppna 70–80 procent av de viktigaste statliga vägarna för BK4 fram till 2029. Regeringen fattade den 30 november 2017 beslut om ändringar i trafik</w:t>
      </w:r>
      <w:r w:rsidRPr="00A73364">
        <w:rPr>
          <w:rFonts w:ascii="Times New Roman" w:hAnsi="Times New Roman"/>
          <w:sz w:val="20"/>
        </w:rPr>
        <w:softHyphen/>
        <w:t>förordningen för att möjliggöra färd med längre och tyngre fordon eller fordonståg under en provperiod. Ändringarna, som trädde i kraft den 1 februari 2018, bedöms ge bättre förutsättningar för att utveckla nya tekniker och konstruktioner. Därutöver har regeringen den 30 augusti 2018 uppdragit åt Trafikverket att analysera om och var längre lastbilar bör tillåtas på det svenska vägnätet (N2018/04593). Uppdraget redovisades till Regeringskansliet (Närings</w:t>
      </w:r>
      <w:r>
        <w:rPr>
          <w:rFonts w:ascii="Times New Roman" w:hAnsi="Times New Roman"/>
          <w:sz w:val="20"/>
        </w:rPr>
        <w:softHyphen/>
      </w:r>
      <w:r w:rsidRPr="00A73364">
        <w:rPr>
          <w:rFonts w:ascii="Times New Roman" w:hAnsi="Times New Roman"/>
          <w:sz w:val="20"/>
        </w:rPr>
        <w:t>departe</w:t>
      </w:r>
      <w:r>
        <w:rPr>
          <w:rFonts w:ascii="Times New Roman" w:hAnsi="Times New Roman"/>
          <w:sz w:val="20"/>
        </w:rPr>
        <w:softHyphen/>
      </w:r>
      <w:r w:rsidRPr="00A73364">
        <w:rPr>
          <w:rFonts w:ascii="Times New Roman" w:hAnsi="Times New Roman"/>
          <w:sz w:val="20"/>
        </w:rPr>
        <w:t>mentet) den 29 mars 2019</w:t>
      </w:r>
      <w:r>
        <w:rPr>
          <w:rFonts w:ascii="Times New Roman" w:hAnsi="Times New Roman"/>
          <w:sz w:val="20"/>
        </w:rPr>
        <w:t xml:space="preserve"> och redovisningen remitterades därefter.</w:t>
      </w:r>
      <w:r w:rsidRPr="00A73364">
        <w:rPr>
          <w:rFonts w:ascii="Times New Roman" w:hAnsi="Times New Roman"/>
          <w:sz w:val="20"/>
        </w:rPr>
        <w:t xml:space="preserve"> </w:t>
      </w:r>
    </w:p>
    <w:p w14:paraId="26345AAF" w14:textId="77777777" w:rsidR="006A6E07" w:rsidRDefault="00B5590C" w:rsidP="00B5590C">
      <w:pPr>
        <w:pStyle w:val="Brdtextmedindrag"/>
      </w:pPr>
      <w:bookmarkStart w:id="452" w:name="_Hlk124262811"/>
      <w:r>
        <w:rPr>
          <w:rFonts w:eastAsia="Calibri"/>
        </w:rPr>
        <w:t xml:space="preserve">Den 25 augusti 2022 beslutade regeringen om nödvändiga </w:t>
      </w:r>
      <w:r w:rsidRPr="00E776F0">
        <w:rPr>
          <w:rFonts w:eastAsia="Calibri"/>
        </w:rPr>
        <w:t xml:space="preserve">ändringar </w:t>
      </w:r>
      <w:r w:rsidRPr="00CF62AE">
        <w:t xml:space="preserve">i </w:t>
      </w:r>
      <w:r>
        <w:t xml:space="preserve">dels </w:t>
      </w:r>
      <w:r w:rsidRPr="00CF62AE">
        <w:t>trafikförord</w:t>
      </w:r>
      <w:r w:rsidRPr="00CF62AE">
        <w:softHyphen/>
        <w:t>ningen</w:t>
      </w:r>
      <w:r>
        <w:t>, dels</w:t>
      </w:r>
      <w:r w:rsidRPr="00CF62AE">
        <w:t xml:space="preserve"> </w:t>
      </w:r>
      <w:r w:rsidRPr="00BA0CA5">
        <w:t>förordningen (2007:231) om elektroniskt kungörande av vissa trafikföreskrifter</w:t>
      </w:r>
      <w:r>
        <w:t xml:space="preserve"> (i budgetpropositionen för 2023, se nedan, angavs av förbiseende i stället </w:t>
      </w:r>
      <w:r w:rsidRPr="00CF62AE">
        <w:t xml:space="preserve">vägmärkesförordningen </w:t>
      </w:r>
      <w:r>
        <w:t>[</w:t>
      </w:r>
      <w:r w:rsidRPr="00CF62AE">
        <w:t>2007:90</w:t>
      </w:r>
      <w:r>
        <w:t>])</w:t>
      </w:r>
      <w:r w:rsidRPr="00CF62AE">
        <w:t xml:space="preserve"> </w:t>
      </w:r>
      <w:r>
        <w:t xml:space="preserve">för att möjliggöra att fordonsekipage på upp till </w:t>
      </w:r>
      <w:r w:rsidRPr="00CF62AE">
        <w:t>34,5</w:t>
      </w:r>
      <w:r>
        <w:t> </w:t>
      </w:r>
      <w:r w:rsidRPr="00CF62AE">
        <w:t xml:space="preserve">meter </w:t>
      </w:r>
      <w:r>
        <w:t xml:space="preserve">får köras på det vägnät som pekas ut av Trafikverket (SFS 1396-1397). Trafikverket har pekat ut ungefär 450 mil väg som kan öppnas för dessa fordon fram till 2025. Förordningsändringarna träder i kraft den 31 augusti 2023. Regeringen konstaterar i budgetpropositionen för 2023 att tillkännagivandet med detta är slutbehandlat (prop. 2022/23:1 utg.omr. 22 Kommunikationer avsnitt 3.3.3, s. 25 f.). </w:t>
      </w:r>
      <w:bookmarkEnd w:id="452"/>
    </w:p>
    <w:p w14:paraId="52D4E1D1" w14:textId="4942E412" w:rsidR="00B5590C" w:rsidRDefault="00B5590C" w:rsidP="00B5590C">
      <w:pPr>
        <w:pStyle w:val="Brdtextmedindrag"/>
      </w:pPr>
      <w:r>
        <w:t>Punkten är slutbehandlad.</w:t>
      </w:r>
    </w:p>
    <w:p w14:paraId="51869AA8" w14:textId="77777777" w:rsidR="001D55E8" w:rsidRPr="00721738" w:rsidRDefault="001D55E8" w:rsidP="001D55E8">
      <w:pPr>
        <w:pStyle w:val="Rubrik4utannumrering"/>
      </w:pPr>
      <w:bookmarkStart w:id="453" w:name="_Hlk124343849"/>
      <w:r w:rsidRPr="00721738">
        <w:t>Riksmötet 2015/16</w:t>
      </w:r>
    </w:p>
    <w:p w14:paraId="33E80A08" w14:textId="1A5615D0" w:rsidR="001D55E8" w:rsidRPr="006F419B" w:rsidRDefault="006F419B" w:rsidP="006F419B">
      <w:pPr>
        <w:pStyle w:val="Rubrik5utannumrering"/>
        <w:spacing w:before="0"/>
      </w:pPr>
      <w:bookmarkStart w:id="454" w:name="_Hlk124195474"/>
      <w:r w:rsidRPr="006F419B">
        <w:t>12</w:t>
      </w:r>
      <w:r w:rsidR="001D55E8" w:rsidRPr="006F419B">
        <w:t>. Rskr. 2015/16:79</w:t>
      </w:r>
    </w:p>
    <w:bookmarkEnd w:id="454"/>
    <w:p w14:paraId="67D59711" w14:textId="77777777" w:rsidR="001D55E8" w:rsidRPr="00721738"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Utgiftsområde 18 Samhällsplanering, bostadsförsörjning och byggande samt konsumentpolitik</w:t>
      </w:r>
    </w:p>
    <w:p w14:paraId="08114FEE" w14:textId="77777777" w:rsidR="001D55E8" w:rsidRPr="00721738"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2015/16:1, mot. 2015/16:1986 yrkande 1 och 3, 2015/16:2702 yrkande 15, bet. 2015/16:CU1</w:t>
      </w:r>
    </w:p>
    <w:p w14:paraId="1B340E64" w14:textId="77777777" w:rsidR="001D55E8" w:rsidRPr="00721738"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2015/16:75 (N 67), 2016/17:75 (N 46), 2017/18:75 (N 40), 2018/19:75 (N 33), 2019/20:75 (Fi 15),</w:t>
      </w:r>
    </w:p>
    <w:p w14:paraId="3718DD42" w14:textId="77777777" w:rsidR="001D55E8" w:rsidRPr="00721738"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2020/21:75 (Fi 14) och 2021/22:75 (Fi 12).</w:t>
      </w:r>
    </w:p>
    <w:p w14:paraId="4FECF907" w14:textId="0629E9DB" w:rsidR="001D55E8" w:rsidRPr="00721738" w:rsidRDefault="001D55E8" w:rsidP="001D55E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r w:rsidR="00073A0D">
        <w:rPr>
          <w:rFonts w:ascii="Times New Roman" w:hAnsi="Times New Roman"/>
          <w:sz w:val="20"/>
        </w:rPr>
        <w:t xml:space="preserve"> </w:t>
      </w:r>
    </w:p>
    <w:p w14:paraId="511A6965" w14:textId="77777777" w:rsidR="001D55E8" w:rsidRPr="00721738"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D4A1816" w14:textId="77777777" w:rsidR="001D55E8" w:rsidRPr="00721738" w:rsidRDefault="001D55E8" w:rsidP="001D55E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8 om </w:t>
      </w:r>
      <w:r w:rsidRPr="00721738">
        <w:rPr>
          <w:rFonts w:ascii="Times New Roman" w:hAnsi="Times New Roman"/>
          <w:i/>
          <w:iCs/>
          <w:sz w:val="20"/>
        </w:rPr>
        <w:t>fler bygglovsbefriade åtgärder</w:t>
      </w:r>
      <w:r w:rsidRPr="00721738">
        <w:rPr>
          <w:rFonts w:ascii="Times New Roman" w:hAnsi="Times New Roman"/>
          <w:sz w:val="20"/>
        </w:rPr>
        <w:t>*: Riksdagen har tillkännagett för regeringen det som utskottet anför om att fler åtgärder bör bli bygglovsbefriade (bet. 2015/16:CU1 s. 35) och därmed bifallit motionerna 2015/16:1986 yrkande 3 och 2015/16:2702 yrkande 15. Under 2017 trädde ändringar av plan- och bygglagen (2010:900) respektive plan- och byggförordningen (2011:338) i kraft, som innebar flera undantag från bygglovsplikten, bl.a. när det gäller att på en- och tvåbostadshus inom områden med detaljplan göra en liten tillbyggnad i form av balkong, burspråk eller uppstickande byggnadsdel, att vinterförvara högst två enheter av fritidsbåt, husvagn eller husbil i omedelbar närhet av ett en- eller tvåbostadshus och att sätta upp vissa skyltar och ljusanordningar.</w:t>
      </w:r>
    </w:p>
    <w:p w14:paraId="1E8B0060" w14:textId="77777777" w:rsidR="001D55E8" w:rsidRPr="00721738"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Under 2018 ändrades plan- och bygglagen så att det inte längre krävs bygglov för att på en byggnad inom detaljplanelagt område montera sol-cellspaneler och solfångare som följer byggnadens form, under förutsättning att åtgärden följer detaljplanen.</w:t>
      </w:r>
    </w:p>
    <w:p w14:paraId="559A2A6E" w14:textId="77777777" w:rsidR="001D55E8" w:rsidRPr="00721738"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Under 2019 ändrades plan- och bygglagen så att det inte längre krävs bygglov för altaner av viss omfattning i anslutning till ett en- eller två-bostadshus.</w:t>
      </w:r>
    </w:p>
    <w:p w14:paraId="165AA9B6" w14:textId="77777777" w:rsidR="001D55E8" w:rsidRPr="00721738"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Under 2020 ändrades plan- och bygglagen så att den tillåtna arean för komplementbostadshus och vissa komplementbyggnader som inte kräver bygglov utökades från 25 till 30 kvadratmeter.</w:t>
      </w:r>
    </w:p>
    <w:p w14:paraId="2F2D663D" w14:textId="542A9906" w:rsidR="001D55E8" w:rsidRDefault="001D55E8" w:rsidP="001D55E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Regeringen har den 23 januari 2020 uppdragit åt en särskild utredare att göra en systematisk översyn av regelverket för bl.a. bygglov i syfte att skapa ett enklare, effektivare och mer ändamålsenligt regelverk som samtidigt säkerställer allmänna och enskilda intressen och ett långsiktigt hållbart byggande av bl.a. bostäder (dir. 2020:4). Bygglovsutredningens betänkande Ett nytt regelverk för bygglov (SOU 2021:47) överlämnades </w:t>
      </w:r>
      <w:r w:rsidRPr="00F952F2">
        <w:rPr>
          <w:rFonts w:ascii="Times New Roman" w:hAnsi="Times New Roman"/>
          <w:sz w:val="20"/>
        </w:rPr>
        <w:t xml:space="preserve">till regeringen </w:t>
      </w:r>
      <w:r w:rsidRPr="00721738">
        <w:rPr>
          <w:rFonts w:ascii="Times New Roman" w:hAnsi="Times New Roman"/>
          <w:sz w:val="20"/>
        </w:rPr>
        <w:t>den 14 juni 2021. Betänkandet har remitterats och ärendet bereds nu inom Regeringskansliet med avsikten att en proposition ska överlämnas till riksdagen under 2024. Genom förslagen i propositionen bör tillkännagivandet kunna slutbehandlas. Punkten är inte slutbehandlad.</w:t>
      </w:r>
    </w:p>
    <w:p w14:paraId="77F762EE" w14:textId="26E5FE02" w:rsidR="00412E37" w:rsidRPr="00E15A4D" w:rsidRDefault="006F419B" w:rsidP="00E15A4D">
      <w:pPr>
        <w:pStyle w:val="Rubrik5utannumrering"/>
      </w:pPr>
      <w:r>
        <w:t>13</w:t>
      </w:r>
      <w:r w:rsidR="00412E37" w:rsidRPr="00E15A4D">
        <w:t>. Rskr. 2015/16:226</w:t>
      </w:r>
    </w:p>
    <w:p w14:paraId="689B45B6" w14:textId="77777777" w:rsidR="00412E37" w:rsidRPr="00F9701D" w:rsidRDefault="00412E37" w:rsidP="00412E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Luftfartsfrågor</w:t>
      </w:r>
    </w:p>
    <w:p w14:paraId="27CE3DB2" w14:textId="77777777" w:rsidR="00412E37" w:rsidRPr="00F9701D" w:rsidRDefault="00412E37" w:rsidP="00412E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2015/16:1328 yrkande 7, 2015/16:3058 yrkande 8, 2015/16:3147 yrkande 6, 2015/16:3148 yrkande 32, 2015/16:949 yrkande 1, 2015/16:1328 yrkande 6 och 2015/16:2112, bet. 2015/16:TU14</w:t>
      </w:r>
    </w:p>
    <w:p w14:paraId="2E21A2B1" w14:textId="77777777" w:rsidR="00412E37" w:rsidRPr="00F9701D" w:rsidRDefault="00412E37" w:rsidP="00412E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 xml:space="preserve">Tidigare redovisad, se skr. </w:t>
      </w:r>
      <w:r w:rsidRPr="00A73364">
        <w:rPr>
          <w:rFonts w:ascii="Times New Roman" w:hAnsi="Times New Roman"/>
          <w:sz w:val="20"/>
        </w:rPr>
        <w:t>2016/17:75 (N 60), 2017/18:75 (N 46), 2018/19:75 (N 37)</w:t>
      </w:r>
      <w:r>
        <w:rPr>
          <w:rFonts w:ascii="Times New Roman" w:hAnsi="Times New Roman"/>
          <w:sz w:val="20"/>
        </w:rPr>
        <w:t>,</w:t>
      </w:r>
      <w:r w:rsidRPr="00A73364">
        <w:rPr>
          <w:rFonts w:ascii="Times New Roman" w:hAnsi="Times New Roman"/>
          <w:sz w:val="20"/>
        </w:rPr>
        <w:t xml:space="preserve"> 2019/20:75 (I 15</w:t>
      </w:r>
      <w:r w:rsidRPr="00F9701D">
        <w:rPr>
          <w:rFonts w:ascii="Times New Roman" w:hAnsi="Times New Roman"/>
          <w:sz w:val="20"/>
        </w:rPr>
        <w:t>)</w:t>
      </w:r>
      <w:r>
        <w:rPr>
          <w:rFonts w:ascii="Times New Roman" w:hAnsi="Times New Roman"/>
          <w:sz w:val="20"/>
        </w:rPr>
        <w:t>, 2020/21:75 (I 8) och 2021/22:75 (I 8)</w:t>
      </w:r>
      <w:r w:rsidRPr="00F9701D">
        <w:rPr>
          <w:rFonts w:ascii="Times New Roman" w:hAnsi="Times New Roman"/>
          <w:sz w:val="20"/>
        </w:rPr>
        <w:t>.</w:t>
      </w:r>
    </w:p>
    <w:p w14:paraId="5B6B2FA6" w14:textId="044D0CB1" w:rsidR="00412E37" w:rsidRPr="00A73364" w:rsidRDefault="00412E37" w:rsidP="00412E3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slutbehandlad.</w:t>
      </w:r>
      <w:r>
        <w:rPr>
          <w:rFonts w:ascii="Times New Roman" w:hAnsi="Times New Roman"/>
          <w:sz w:val="20"/>
        </w:rPr>
        <w:t xml:space="preserve"> </w:t>
      </w:r>
    </w:p>
    <w:p w14:paraId="3A0FDADB" w14:textId="77777777" w:rsidR="00412E37" w:rsidRPr="00A73364" w:rsidRDefault="00412E37" w:rsidP="00412E37">
      <w:pPr>
        <w:tabs>
          <w:tab w:val="left" w:pos="2268"/>
        </w:tabs>
        <w:overflowPunct w:val="0"/>
        <w:autoSpaceDE w:val="0"/>
        <w:autoSpaceDN w:val="0"/>
        <w:adjustRightInd w:val="0"/>
        <w:spacing w:after="0" w:line="240" w:lineRule="auto"/>
        <w:ind w:firstLine="170"/>
        <w:textAlignment w:val="baseline"/>
        <w:rPr>
          <w:rFonts w:ascii="Times New Roman" w:hAnsi="Times New Roman"/>
          <w:sz w:val="20"/>
        </w:rPr>
      </w:pPr>
    </w:p>
    <w:p w14:paraId="0D4BDE73" w14:textId="77777777" w:rsidR="00412E37" w:rsidRDefault="00412E37" w:rsidP="00412E3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hAnsi="Times New Roman"/>
          <w:sz w:val="20"/>
        </w:rPr>
        <w:t xml:space="preserve">Punkt 4 om </w:t>
      </w:r>
      <w:r w:rsidRPr="00A73364">
        <w:rPr>
          <w:rFonts w:ascii="Times New Roman" w:hAnsi="Times New Roman"/>
          <w:i/>
          <w:sz w:val="20"/>
        </w:rPr>
        <w:t>Bromma flygplats</w:t>
      </w:r>
      <w:r w:rsidRPr="00A73364">
        <w:rPr>
          <w:rFonts w:ascii="Times New Roman" w:hAnsi="Times New Roman"/>
          <w:sz w:val="20"/>
        </w:rPr>
        <w:t xml:space="preserve">*: Riksdagen har tillkännagett för regeringen vad utskottet anför om att regeringen bör verka för en fortsatt utveckling av Bromma flygplats (bet. 2015/16:TU14 s. 29 f.) och därmed bifallit motionerna 2015/16:1328 yrkande 7, 2015/16:3058 yrkande 8, 2015/16:3147 yrkande 6 och 2015/16:3148 yrkande 32 samt delvis bifallit motionerna 2015/16:949 yrkande 1, 2015/16:1328 yrkande 6 och 2015/16:2112. Med ändring av regeringens beslut den 18 december 2014 om uppdrag till en statlig samordnare för Bromma flygplats (S2014/08973), beslutade </w:t>
      </w:r>
      <w:r>
        <w:rPr>
          <w:rFonts w:ascii="Times New Roman" w:hAnsi="Times New Roman"/>
          <w:sz w:val="20"/>
        </w:rPr>
        <w:t xml:space="preserve">den tidigare </w:t>
      </w:r>
      <w:r w:rsidRPr="00A73364">
        <w:rPr>
          <w:rFonts w:ascii="Times New Roman" w:hAnsi="Times New Roman"/>
          <w:sz w:val="20"/>
        </w:rPr>
        <w:t>regeringen den 18 december 2015 (N2015/09059) att sam</w:t>
      </w:r>
      <w:r w:rsidRPr="00A73364">
        <w:rPr>
          <w:rFonts w:ascii="Times New Roman" w:hAnsi="Times New Roman"/>
          <w:sz w:val="20"/>
        </w:rPr>
        <w:softHyphen/>
        <w:t>ordnarens uppdrag skulle begränsas till att pröva förutsättningarna för att utveckla flygkapacitet och öka möjligheterna till bostadsbebyggelse i Stockholms</w:t>
      </w:r>
      <w:r w:rsidRPr="00A73364">
        <w:rPr>
          <w:rFonts w:ascii="Times New Roman" w:hAnsi="Times New Roman"/>
          <w:sz w:val="20"/>
        </w:rPr>
        <w:softHyphen/>
        <w:t>regionen. Övriga delar av uppdraget upphörde. Den statliga samordnaren redovisade den 11 april 2016 rapporten Mer flyg och bostäder</w:t>
      </w:r>
      <w:r>
        <w:rPr>
          <w:rFonts w:ascii="Times New Roman" w:hAnsi="Times New Roman"/>
          <w:sz w:val="20"/>
        </w:rPr>
        <w:t>, som remissbehandlades</w:t>
      </w:r>
      <w:r w:rsidRPr="00A73364">
        <w:rPr>
          <w:rFonts w:ascii="Times New Roman" w:hAnsi="Times New Roman"/>
          <w:sz w:val="20"/>
        </w:rPr>
        <w:t xml:space="preserve"> Regeringen beslutade den 26 januari 2017 om en nationell flyg</w:t>
      </w:r>
      <w:r w:rsidRPr="00A73364">
        <w:rPr>
          <w:rFonts w:ascii="Times New Roman" w:hAnsi="Times New Roman"/>
          <w:sz w:val="20"/>
        </w:rPr>
        <w:softHyphen/>
        <w:t xml:space="preserve">strategi, </w:t>
      </w:r>
      <w:r w:rsidRPr="00A73364">
        <w:rPr>
          <w:rFonts w:ascii="Times New Roman" w:hAnsi="Times New Roman"/>
          <w:iCs/>
          <w:sz w:val="20"/>
        </w:rPr>
        <w:t>En svensk flygstrategi – för flygets roll i framtidens transport</w:t>
      </w:r>
      <w:r w:rsidRPr="00A73364">
        <w:rPr>
          <w:rFonts w:ascii="Times New Roman" w:hAnsi="Times New Roman"/>
          <w:iCs/>
          <w:sz w:val="20"/>
        </w:rPr>
        <w:softHyphen/>
        <w:t xml:space="preserve">system </w:t>
      </w:r>
      <w:r w:rsidRPr="00A73364">
        <w:rPr>
          <w:rFonts w:ascii="Times New Roman" w:hAnsi="Times New Roman"/>
          <w:sz w:val="20"/>
        </w:rPr>
        <w:t>(N2017/00590). Rege</w:t>
      </w:r>
      <w:r w:rsidRPr="00A73364">
        <w:rPr>
          <w:rFonts w:ascii="Times New Roman" w:hAnsi="Times New Roman"/>
          <w:sz w:val="20"/>
        </w:rPr>
        <w:softHyphen/>
        <w:t>ringen beslutade den 18 maj 2017 om att inrätta ett Arlandaråd för att bidra till regeringens arbete med att långsiktigt utveckla Arlanda flygplats ur ett helhetsperspektiv som omfattar flygplatsen, luftrummet samt anslutande transporter och infra</w:t>
      </w:r>
      <w:r w:rsidRPr="00A73364">
        <w:rPr>
          <w:rFonts w:ascii="Times New Roman" w:hAnsi="Times New Roman"/>
          <w:sz w:val="20"/>
        </w:rPr>
        <w:softHyphen/>
        <w:t>struktur på marken men också tillgången till andra flygplatser i Stock</w:t>
      </w:r>
      <w:r w:rsidRPr="00A73364">
        <w:rPr>
          <w:rFonts w:ascii="Times New Roman" w:hAnsi="Times New Roman"/>
          <w:sz w:val="20"/>
        </w:rPr>
        <w:softHyphen/>
        <w:t>holmsregionen. Arlandarådet var ett rådgivande organ för utbyte av erfarenheter mellan regeringen och företrädare för myndig</w:t>
      </w:r>
      <w:r w:rsidRPr="00A73364">
        <w:rPr>
          <w:rFonts w:ascii="Times New Roman" w:hAnsi="Times New Roman"/>
          <w:sz w:val="20"/>
        </w:rPr>
        <w:softHyphen/>
        <w:t>heter, statligt ägda bolag och offentlig sektor, näringslivet, intresse</w:t>
      </w:r>
      <w:r w:rsidRPr="00A73364">
        <w:rPr>
          <w:rFonts w:ascii="Times New Roman" w:hAnsi="Times New Roman"/>
          <w:sz w:val="20"/>
        </w:rPr>
        <w:softHyphen/>
        <w:t xml:space="preserve">organisationer, forskning och akademi m.fl. Arlandarådets arbete är avslutat sedan den 31 mars 2019. Swedavia AB har den 14 september 2020 redovisat en konsekvensanalys avseende den fortsatta driften av Bromma flygplats. </w:t>
      </w:r>
    </w:p>
    <w:p w14:paraId="32A1A1EB" w14:textId="77777777" w:rsidR="00412E37" w:rsidRDefault="00412E37" w:rsidP="00412E37">
      <w:pPr>
        <w:pStyle w:val="Brdtextmedindrag"/>
      </w:pPr>
      <w:r w:rsidRPr="00D20038">
        <w:t xml:space="preserve">Regeringskansliet uppdrog den 27 april 2021 åt en </w:t>
      </w:r>
      <w:r>
        <w:t xml:space="preserve">s.k. </w:t>
      </w:r>
      <w:r w:rsidRPr="00D20038">
        <w:t xml:space="preserve">bokstavsutredare att ta fram underlag inför en avveckling av driften av och verksamheterna vid Bromma flygplats. </w:t>
      </w:r>
      <w:r w:rsidRPr="007B270C">
        <w:t>Bokstavsutredaren redovisade sitt uppdrag den 31</w:t>
      </w:r>
      <w:r>
        <w:t> </w:t>
      </w:r>
      <w:r w:rsidRPr="007B270C">
        <w:t xml:space="preserve">augusti 2021 i promemorian </w:t>
      </w:r>
      <w:r w:rsidRPr="0026368A">
        <w:t>Bromma flygplats – underlag för avveckling av drift och verksamhet</w:t>
      </w:r>
      <w:r w:rsidRPr="00AC1DCB">
        <w:rPr>
          <w:i/>
          <w:iCs/>
        </w:rPr>
        <w:t xml:space="preserve"> </w:t>
      </w:r>
      <w:r w:rsidRPr="007B270C">
        <w:t xml:space="preserve">(Ds 2021:25). Promemorian </w:t>
      </w:r>
      <w:r>
        <w:t>har remissbehandlats</w:t>
      </w:r>
      <w:r w:rsidRPr="007B270C">
        <w:t xml:space="preserve">. </w:t>
      </w:r>
      <w:r>
        <w:t xml:space="preserve">Samtidigt remissbehandlades </w:t>
      </w:r>
      <w:r w:rsidRPr="007B270C">
        <w:t>Swedavia AB:s sammanfattning av konsekvensanalysen avseende den fortsatta driften av</w:t>
      </w:r>
      <w:r w:rsidRPr="007B270C" w:rsidDel="00CD5A1E">
        <w:t xml:space="preserve"> </w:t>
      </w:r>
      <w:r w:rsidRPr="007B270C">
        <w:t>Bromma flygplats.</w:t>
      </w:r>
      <w:r>
        <w:t xml:space="preserve"> </w:t>
      </w:r>
    </w:p>
    <w:p w14:paraId="7DCD7A6D" w14:textId="20DFADD1" w:rsidR="00412E37" w:rsidRPr="00A73364" w:rsidRDefault="00412E37" w:rsidP="006A6E07">
      <w:pPr>
        <w:pStyle w:val="Brdtextmedindrag"/>
      </w:pPr>
      <w:r w:rsidRPr="008566B1">
        <w:t xml:space="preserve">I budgetpropositionen för 2023 </w:t>
      </w:r>
      <w:r>
        <w:t xml:space="preserve">redogör regeringen för vilka åtgärder som har vidtagits med anledning av tillkännagivandet (prop. 2022/23:1 utg. omr. 22 s. 20). Vidare </w:t>
      </w:r>
      <w:r w:rsidRPr="008566B1">
        <w:t>konstatera</w:t>
      </w:r>
      <w:r>
        <w:t>r regeringen</w:t>
      </w:r>
      <w:r w:rsidRPr="008566B1">
        <w:t xml:space="preserve"> att Bromma flygplats har stor betydelse för tillgängligheten för såväl Stockholmsregionen som för övriga landet, vilket betyder att flygplatsen är viktig för t.ex. näringslivet och företagandet</w:t>
      </w:r>
      <w:r>
        <w:t xml:space="preserve"> och att </w:t>
      </w:r>
      <w:r w:rsidRPr="008566B1">
        <w:t xml:space="preserve">Bromma flygplats </w:t>
      </w:r>
      <w:r>
        <w:t xml:space="preserve">därför </w:t>
      </w:r>
      <w:r w:rsidRPr="008566B1">
        <w:t xml:space="preserve">ska därför bevaras. </w:t>
      </w:r>
      <w:r>
        <w:t>R</w:t>
      </w:r>
      <w:r w:rsidRPr="008566B1">
        <w:t>egeringen notera</w:t>
      </w:r>
      <w:r>
        <w:t xml:space="preserve">r dessutom i propositionen </w:t>
      </w:r>
      <w:r w:rsidRPr="008566B1">
        <w:t xml:space="preserve">att Swedavia AB ansvarar för drift och utveckling av Bromma flygplats. </w:t>
      </w:r>
      <w:r>
        <w:t xml:space="preserve">Avslutningsvis anför regeringen i propositionen </w:t>
      </w:r>
      <w:r w:rsidRPr="008566B1">
        <w:t xml:space="preserve">att den inte avser vidta någon ytterligare åtgärd med anledning av tillkännagivandet och att tillkännagivandet därmed är slutbehandlat. </w:t>
      </w:r>
      <w:r w:rsidRPr="00A73364">
        <w:t>Punkten är slutbehandlad.</w:t>
      </w:r>
    </w:p>
    <w:p w14:paraId="74121F16" w14:textId="1507C622" w:rsidR="00381B90" w:rsidRPr="000E72BF" w:rsidRDefault="00381B90" w:rsidP="000E72BF">
      <w:pPr>
        <w:pStyle w:val="Rubrik5utannumrering"/>
      </w:pPr>
      <w:r w:rsidRPr="000E72BF">
        <w:t>1</w:t>
      </w:r>
      <w:r w:rsidR="008406FA">
        <w:t>4</w:t>
      </w:r>
      <w:r w:rsidRPr="000E72BF">
        <w:t xml:space="preserve">. Rskr. 2015/16:227 </w:t>
      </w:r>
    </w:p>
    <w:p w14:paraId="763F8779" w14:textId="77777777" w:rsidR="00381B90" w:rsidRPr="00300392"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Jakt och viltvård</w:t>
      </w:r>
      <w:r>
        <w:rPr>
          <w:rFonts w:ascii="Times New Roman" w:hAnsi="Times New Roman"/>
          <w:sz w:val="20"/>
        </w:rPr>
        <w:t xml:space="preserve">  </w:t>
      </w:r>
    </w:p>
    <w:p w14:paraId="7E3D3027" w14:textId="77777777" w:rsidR="00381B90" w:rsidRPr="00300392"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Mot. 2015/16:1363 yrkande 9, bet. 2015/16:MJU19</w:t>
      </w:r>
    </w:p>
    <w:p w14:paraId="0C6D4A79" w14:textId="77777777" w:rsidR="00381B90" w:rsidRPr="00300392"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 xml:space="preserve">Tidigare redovisad, se skr. 2016/17:75 (N 61), 2017/18:75 (N 47), </w:t>
      </w:r>
      <w:r w:rsidRPr="00300392">
        <w:rPr>
          <w:rFonts w:ascii="Times New Roman" w:hAnsi="Times New Roman"/>
          <w:color w:val="000000" w:themeColor="text1"/>
          <w:sz w:val="20"/>
        </w:rPr>
        <w:t>2018/19:75 (N 38)</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17)</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2</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11</w:t>
      </w:r>
      <w:r w:rsidRPr="008F5969">
        <w:rPr>
          <w:rFonts w:ascii="Times New Roman" w:hAnsi="Times New Roman"/>
          <w:color w:val="000000" w:themeColor="text1"/>
          <w:sz w:val="20"/>
        </w:rPr>
        <w:t>)</w:t>
      </w:r>
      <w:r>
        <w:rPr>
          <w:rFonts w:ascii="Times New Roman" w:hAnsi="Times New Roman"/>
          <w:color w:val="000000" w:themeColor="text1"/>
          <w:sz w:val="20"/>
        </w:rPr>
        <w:t>.</w:t>
      </w:r>
    </w:p>
    <w:p w14:paraId="57CEB2A3" w14:textId="77D35FA8" w:rsidR="00381B90" w:rsidRPr="00300392" w:rsidRDefault="00381B90" w:rsidP="00381B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Skrivelsen är inte slutbehandlad.</w:t>
      </w:r>
      <w:r w:rsidR="00856B82">
        <w:rPr>
          <w:rFonts w:ascii="Times New Roman" w:hAnsi="Times New Roman"/>
          <w:sz w:val="20"/>
        </w:rPr>
        <w:t xml:space="preserve"> </w:t>
      </w:r>
    </w:p>
    <w:p w14:paraId="2FA7F746" w14:textId="77777777" w:rsidR="00381B90" w:rsidRPr="00300392"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9C60D06" w14:textId="77777777" w:rsidR="00381B90" w:rsidRPr="00300392" w:rsidRDefault="00381B90" w:rsidP="00381B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00392">
        <w:rPr>
          <w:rFonts w:ascii="Times New Roman" w:hAnsi="Times New Roman"/>
          <w:sz w:val="20"/>
        </w:rPr>
        <w:t xml:space="preserve">Punkt 4 om </w:t>
      </w:r>
      <w:r w:rsidRPr="00300392">
        <w:rPr>
          <w:rFonts w:ascii="Times New Roman" w:hAnsi="Times New Roman"/>
          <w:i/>
          <w:sz w:val="20"/>
        </w:rPr>
        <w:t>vissa jakt- och viltvårdsfrågor</w:t>
      </w:r>
      <w:r w:rsidRPr="00300392">
        <w:rPr>
          <w:rFonts w:ascii="Times New Roman" w:hAnsi="Times New Roman"/>
          <w:sz w:val="20"/>
        </w:rPr>
        <w:t xml:space="preserve">*: Riksdagen </w:t>
      </w:r>
      <w:r>
        <w:rPr>
          <w:rFonts w:ascii="Times New Roman" w:hAnsi="Times New Roman"/>
          <w:sz w:val="20"/>
        </w:rPr>
        <w:t xml:space="preserve">har tillkännagett för regeringen </w:t>
      </w:r>
      <w:r w:rsidRPr="00300392">
        <w:rPr>
          <w:rFonts w:ascii="Times New Roman" w:hAnsi="Times New Roman"/>
          <w:sz w:val="20"/>
        </w:rPr>
        <w:t>det som utskottet anför om att regeringen ska genomföra tidigare riks</w:t>
      </w:r>
      <w:r w:rsidRPr="00300392">
        <w:rPr>
          <w:rFonts w:ascii="Times New Roman" w:hAnsi="Times New Roman"/>
          <w:sz w:val="20"/>
        </w:rPr>
        <w:softHyphen/>
        <w:t>dags</w:t>
      </w:r>
      <w:r w:rsidRPr="00300392">
        <w:rPr>
          <w:rFonts w:ascii="Times New Roman" w:hAnsi="Times New Roman"/>
          <w:sz w:val="20"/>
        </w:rPr>
        <w:softHyphen/>
        <w:t>beslut om vissa jakt- och viltvårdsfrågor (bet. 2015/16:MJU19 s. 14). Tillkännagivandet innebär att regeringen ska låta utreda ett antal frågor som den nu av</w:t>
      </w:r>
      <w:r w:rsidRPr="00300392">
        <w:rPr>
          <w:rFonts w:ascii="Times New Roman" w:hAnsi="Times New Roman"/>
          <w:sz w:val="20"/>
        </w:rPr>
        <w:softHyphen/>
        <w:t>vecklade Jaktlagsutredningen haft i uppdrag att utreda. Det avser samernas rätt att jaga (den s.k. dubbla jakt</w:t>
      </w:r>
      <w:r w:rsidRPr="00300392">
        <w:rPr>
          <w:rFonts w:ascii="Times New Roman" w:hAnsi="Times New Roman"/>
          <w:sz w:val="20"/>
        </w:rPr>
        <w:softHyphen/>
        <w:t>rätten), rätt till jakt efter småvilt på kronomark ovan odlingsgränsen, jakt på allmänt vatten, jakt i Sveriges ekonomiska zon, förvaltning av säl, jakt på kronhjort, regel</w:t>
      </w:r>
      <w:r w:rsidRPr="00300392">
        <w:rPr>
          <w:rFonts w:ascii="Times New Roman" w:hAnsi="Times New Roman"/>
          <w:sz w:val="20"/>
        </w:rPr>
        <w:softHyphen/>
        <w:t>förenklingar i fråga om viltvårdsområden och allmän regelför</w:t>
      </w:r>
      <w:r w:rsidRPr="00300392">
        <w:rPr>
          <w:rFonts w:ascii="Times New Roman" w:hAnsi="Times New Roman"/>
          <w:sz w:val="20"/>
        </w:rPr>
        <w:softHyphen/>
        <w:t xml:space="preserve">enkling. </w:t>
      </w:r>
    </w:p>
    <w:p w14:paraId="1DEE7BCB" w14:textId="783ED5C6" w:rsidR="00381B90" w:rsidRDefault="00381B90" w:rsidP="00381B90">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Behandlingen av t</w:t>
      </w:r>
      <w:r w:rsidRPr="00300392">
        <w:rPr>
          <w:rFonts w:ascii="Times New Roman" w:hAnsi="Times New Roman"/>
          <w:sz w:val="20"/>
        </w:rPr>
        <w:t>ill</w:t>
      </w:r>
      <w:r w:rsidRPr="00300392">
        <w:rPr>
          <w:rFonts w:ascii="Times New Roman" w:hAnsi="Times New Roman"/>
          <w:sz w:val="20"/>
        </w:rPr>
        <w:softHyphen/>
        <w:t>känna</w:t>
      </w:r>
      <w:r w:rsidRPr="00300392">
        <w:rPr>
          <w:rFonts w:ascii="Times New Roman" w:hAnsi="Times New Roman"/>
          <w:sz w:val="20"/>
        </w:rPr>
        <w:softHyphen/>
        <w:t xml:space="preserve">givandet </w:t>
      </w:r>
      <w:r>
        <w:rPr>
          <w:rFonts w:ascii="Times New Roman" w:hAnsi="Times New Roman"/>
          <w:sz w:val="20"/>
        </w:rPr>
        <w:t xml:space="preserve">redovisas under rskr. 2014/15:154 </w:t>
      </w:r>
      <w:r w:rsidRPr="009378ED">
        <w:rPr>
          <w:rFonts w:ascii="Times New Roman" w:hAnsi="Times New Roman"/>
          <w:sz w:val="20"/>
        </w:rPr>
        <w:t>(</w:t>
      </w:r>
      <w:r w:rsidR="007A3846" w:rsidRPr="009378ED">
        <w:rPr>
          <w:rFonts w:ascii="Times New Roman" w:hAnsi="Times New Roman"/>
          <w:sz w:val="20"/>
        </w:rPr>
        <w:t>LI</w:t>
      </w:r>
      <w:r w:rsidRPr="009378ED">
        <w:rPr>
          <w:rFonts w:ascii="Times New Roman" w:hAnsi="Times New Roman"/>
          <w:sz w:val="20"/>
        </w:rPr>
        <w:t xml:space="preserve"> 9).</w:t>
      </w:r>
      <w:r w:rsidRPr="00300392">
        <w:rPr>
          <w:rFonts w:ascii="Times New Roman" w:hAnsi="Times New Roman"/>
          <w:sz w:val="20"/>
        </w:rPr>
        <w:t xml:space="preserve"> Punkten är inte slutbehandlad.</w:t>
      </w:r>
    </w:p>
    <w:bookmarkEnd w:id="453"/>
    <w:p w14:paraId="15CEBF9E" w14:textId="77777777" w:rsidR="00D05272" w:rsidRPr="00A73364" w:rsidRDefault="00D05272" w:rsidP="00D05272">
      <w:pPr>
        <w:pStyle w:val="Rubrik4utannumrering"/>
        <w:rPr>
          <w:rFonts w:eastAsia="Calibri"/>
        </w:rPr>
      </w:pPr>
      <w:r w:rsidRPr="00A73364">
        <w:t>Riksmötet 2016/17</w:t>
      </w:r>
    </w:p>
    <w:p w14:paraId="3799BEB5" w14:textId="62C844CF" w:rsidR="00D05272" w:rsidRPr="00A73364" w:rsidRDefault="008406FA" w:rsidP="00D05272">
      <w:pPr>
        <w:pStyle w:val="Rubrik5utannumrering"/>
        <w:spacing w:before="0"/>
        <w:rPr>
          <w:rFonts w:eastAsia="Calibri"/>
        </w:rPr>
      </w:pPr>
      <w:r>
        <w:t>15</w:t>
      </w:r>
      <w:r w:rsidR="00D05272" w:rsidRPr="00A73364">
        <w:t>. Rskr. 2016/</w:t>
      </w:r>
      <w:r w:rsidR="00D05272" w:rsidRPr="00A73364">
        <w:rPr>
          <w:rFonts w:eastAsia="Calibri"/>
        </w:rPr>
        <w:t>17:101</w:t>
      </w:r>
    </w:p>
    <w:p w14:paraId="2035F9FA" w14:textId="77777777" w:rsidR="00D05272" w:rsidRPr="00F9701D"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Infrastruktur för framtiden</w:t>
      </w:r>
    </w:p>
    <w:p w14:paraId="51C3A597" w14:textId="77777777" w:rsidR="00D05272" w:rsidRPr="00F9701D"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Prop. 2016/17:21, skr. 2016/17:20, 2016/17:1763, 2016/17:2531 yrkande</w:t>
      </w:r>
      <w:r>
        <w:rPr>
          <w:rFonts w:ascii="Times New Roman" w:hAnsi="Times New Roman"/>
          <w:sz w:val="20"/>
        </w:rPr>
        <w:t> </w:t>
      </w:r>
      <w:r w:rsidRPr="00F9701D">
        <w:rPr>
          <w:rFonts w:ascii="Times New Roman" w:hAnsi="Times New Roman"/>
          <w:sz w:val="20"/>
        </w:rPr>
        <w:t>1, 4 och 13, 2016/17:3509 yrkande 7 och 19, 2016/17:3510 yrkande 5 och 13, 2015/16:2778 yrkande 1, 2016/17:3507 yrkande 4 och 8, 2016/17:3510 yrkande 8, 2016/17:3512 yrkande 31 och 34, 2016/17:3513 yrkande 6 och 13, 2016/17:1621, 2016/17:3391 yrkande</w:t>
      </w:r>
      <w:r>
        <w:rPr>
          <w:rFonts w:ascii="Times New Roman" w:hAnsi="Times New Roman"/>
          <w:sz w:val="20"/>
        </w:rPr>
        <w:t> </w:t>
      </w:r>
      <w:r w:rsidRPr="00F9701D">
        <w:rPr>
          <w:rFonts w:ascii="Times New Roman" w:hAnsi="Times New Roman"/>
          <w:sz w:val="20"/>
        </w:rPr>
        <w:t>37, 2016/17:2530 yrkande 2 samt 2016/17:3524 yrkande 4, bet.</w:t>
      </w:r>
      <w:r>
        <w:rPr>
          <w:rFonts w:ascii="Times New Roman" w:hAnsi="Times New Roman"/>
          <w:sz w:val="20"/>
        </w:rPr>
        <w:t> </w:t>
      </w:r>
      <w:r w:rsidRPr="00F9701D">
        <w:rPr>
          <w:rFonts w:ascii="Times New Roman" w:hAnsi="Times New Roman"/>
          <w:sz w:val="20"/>
        </w:rPr>
        <w:t>2016/17:TU4</w:t>
      </w:r>
    </w:p>
    <w:p w14:paraId="59B46D6B" w14:textId="77777777" w:rsidR="00D05272" w:rsidRPr="00F9701D"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 xml:space="preserve">Tidigare redovisad, se skr. </w:t>
      </w:r>
      <w:r w:rsidRPr="00A73364">
        <w:rPr>
          <w:rFonts w:ascii="Times New Roman" w:hAnsi="Times New Roman"/>
          <w:sz w:val="20"/>
        </w:rPr>
        <w:t>2016/17:75 (N 83), 2017/18:75 (N 54), 2018/19:75 (N 43)</w:t>
      </w:r>
      <w:r>
        <w:rPr>
          <w:rFonts w:ascii="Times New Roman" w:hAnsi="Times New Roman"/>
          <w:sz w:val="20"/>
        </w:rPr>
        <w:t>,</w:t>
      </w:r>
      <w:r w:rsidRPr="00A73364">
        <w:rPr>
          <w:rFonts w:ascii="Times New Roman" w:hAnsi="Times New Roman"/>
          <w:sz w:val="20"/>
        </w:rPr>
        <w:t xml:space="preserve"> 2019/20:75 (I 16</w:t>
      </w:r>
      <w:r w:rsidRPr="00F9701D">
        <w:rPr>
          <w:rFonts w:ascii="Times New Roman" w:hAnsi="Times New Roman"/>
          <w:sz w:val="20"/>
        </w:rPr>
        <w:t>)</w:t>
      </w:r>
      <w:r>
        <w:rPr>
          <w:rFonts w:ascii="Times New Roman" w:hAnsi="Times New Roman"/>
          <w:sz w:val="20"/>
        </w:rPr>
        <w:t>, 2020/21:75 (I 9) och 2021/22:75 (I 9)</w:t>
      </w:r>
      <w:r w:rsidRPr="00F9701D">
        <w:rPr>
          <w:rFonts w:ascii="Times New Roman" w:hAnsi="Times New Roman"/>
          <w:sz w:val="20"/>
        </w:rPr>
        <w:t>.</w:t>
      </w:r>
    </w:p>
    <w:p w14:paraId="79D67A5C" w14:textId="2C43CF86" w:rsidR="00D05272" w:rsidRPr="00A73364" w:rsidRDefault="00D05272" w:rsidP="00D0527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inte slutbehandlad.</w:t>
      </w:r>
      <w:r>
        <w:rPr>
          <w:rFonts w:ascii="Times New Roman" w:hAnsi="Times New Roman"/>
          <w:sz w:val="20"/>
        </w:rPr>
        <w:t xml:space="preserve"> </w:t>
      </w:r>
    </w:p>
    <w:p w14:paraId="3421091E" w14:textId="77777777" w:rsidR="00D05272" w:rsidRPr="00A73364" w:rsidRDefault="00D05272" w:rsidP="00D0527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2679ABD" w14:textId="6F95D1CD" w:rsidR="00D05272" w:rsidRPr="00A73364" w:rsidRDefault="00D05272" w:rsidP="00D05272">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sidRPr="00A73364">
        <w:rPr>
          <w:rFonts w:ascii="Times New Roman" w:hAnsi="Times New Roman"/>
          <w:sz w:val="20"/>
        </w:rPr>
        <w:t xml:space="preserve">Punkt 14 om </w:t>
      </w:r>
      <w:r w:rsidRPr="00A73364">
        <w:rPr>
          <w:rFonts w:ascii="Times New Roman" w:hAnsi="Times New Roman"/>
          <w:i/>
          <w:sz w:val="20"/>
        </w:rPr>
        <w:t>regionala flygplatser</w:t>
      </w:r>
      <w:r w:rsidRPr="00A73364">
        <w:rPr>
          <w:rFonts w:ascii="Times New Roman" w:hAnsi="Times New Roman"/>
          <w:sz w:val="20"/>
        </w:rPr>
        <w:t>*: Riksdagen har tillkännagett för rege</w:t>
      </w:r>
      <w:r w:rsidRPr="00A73364">
        <w:rPr>
          <w:rFonts w:ascii="Times New Roman" w:hAnsi="Times New Roman"/>
          <w:sz w:val="20"/>
        </w:rPr>
        <w:softHyphen/>
        <w:t>ringen det som utskottet anför om att regeringen i sin aviserade flygstrategi bör värna de regionala flygplatserna (bet. 2016/17:TU4 s. 62) och därmed bifallit motionerna 2016/17:3507 yrkande 4, 2016/17:3510 yrkande 8, 2016/17:3512 yrkande 34 och 2016/17:3513 yrkande 13 samt delvis bifallit motionerna 2016/17:1621, 2016/17:3391 yrkande 37 och 2016/17:3509 yrkande 19. Regeringen beslutade den 26 januari 2017 om en nationell flygstrategi, En svensk flygstrategi för flygets roll i framtidens transportsystem (N2017/00590). I flyg</w:t>
      </w:r>
      <w:r w:rsidRPr="00A73364">
        <w:rPr>
          <w:rFonts w:ascii="Times New Roman" w:hAnsi="Times New Roman"/>
          <w:sz w:val="20"/>
        </w:rPr>
        <w:softHyphen/>
        <w:t>strategin understryker rege</w:t>
      </w:r>
      <w:r w:rsidRPr="00A73364">
        <w:rPr>
          <w:rFonts w:ascii="Times New Roman" w:hAnsi="Times New Roman"/>
          <w:sz w:val="20"/>
        </w:rPr>
        <w:softHyphen/>
        <w:t>ringen de icke-statliga flygplatsernas betydelse i transport</w:t>
      </w:r>
      <w:r w:rsidRPr="00A73364">
        <w:rPr>
          <w:rFonts w:ascii="Times New Roman" w:hAnsi="Times New Roman"/>
          <w:sz w:val="20"/>
        </w:rPr>
        <w:softHyphen/>
        <w:t>systemet för att uppnå en god tillgänglighet i hela landet. De statliga bidragen till de icke-statliga flygplatserna är därför betydelsefulla för finansieringen av driften av dessa flygplatser, men bör ses ur ett trafik</w:t>
      </w:r>
      <w:r w:rsidRPr="00A73364">
        <w:rPr>
          <w:rFonts w:ascii="Times New Roman" w:hAnsi="Times New Roman"/>
          <w:sz w:val="20"/>
        </w:rPr>
        <w:softHyphen/>
        <w:t>slagsövergripande perspektiv vilket innebär att stöd ska kunna lämnas till en flygplats om det saknas tillfredsställande kollektiva transportalternativ. Stödet ska ses som ett komplement till flygplatsernas egen finansiering genom rörelse</w:t>
      </w:r>
      <w:r w:rsidRPr="00A73364">
        <w:rPr>
          <w:rFonts w:ascii="Times New Roman" w:hAnsi="Times New Roman"/>
          <w:sz w:val="20"/>
        </w:rPr>
        <w:softHyphen/>
        <w:t>intäkter. Långsiktigt hållbara förutsätt</w:t>
      </w:r>
      <w:r w:rsidRPr="00A73364">
        <w:rPr>
          <w:rFonts w:ascii="Times New Roman" w:hAnsi="Times New Roman"/>
          <w:sz w:val="20"/>
        </w:rPr>
        <w:softHyphen/>
        <w:t xml:space="preserve">ningar för statligt stöd till icke-statliga flygplatser ska eftersträvas samtidigt som ökade möjligheter till effektivisering och användande av ny teknik på sikt bör kunna minska behoven av offentliga stöd till flygplatser. Europeiska kommissionen </w:t>
      </w:r>
      <w:r>
        <w:rPr>
          <w:rFonts w:ascii="Times New Roman" w:hAnsi="Times New Roman"/>
          <w:sz w:val="20"/>
        </w:rPr>
        <w:t xml:space="preserve">antog </w:t>
      </w:r>
      <w:r w:rsidRPr="00A73364">
        <w:rPr>
          <w:rFonts w:ascii="Times New Roman" w:hAnsi="Times New Roman"/>
          <w:sz w:val="20"/>
        </w:rPr>
        <w:t>den 17 maj 2017 inom ramen för det allmänna gruppundantaget (GBER – general block exemption regulation) reviderade regler för stöd till flygplatser. De nya reglerna är i linje med det förslag som Sverige lämna</w:t>
      </w:r>
      <w:r>
        <w:rPr>
          <w:rFonts w:ascii="Times New Roman" w:hAnsi="Times New Roman"/>
          <w:sz w:val="20"/>
        </w:rPr>
        <w:t>de</w:t>
      </w:r>
      <w:r w:rsidRPr="00A73364">
        <w:rPr>
          <w:rFonts w:ascii="Times New Roman" w:hAnsi="Times New Roman"/>
          <w:sz w:val="20"/>
        </w:rPr>
        <w:t xml:space="preserve"> till kommissionen och innebär exempelvis att driftstöd kan ges till flygplatser med färre än 200 000 resenärer årligen</w:t>
      </w:r>
      <w:r>
        <w:rPr>
          <w:rFonts w:ascii="Times New Roman" w:hAnsi="Times New Roman"/>
          <w:sz w:val="20"/>
        </w:rPr>
        <w:t xml:space="preserve">. </w:t>
      </w:r>
      <w:r w:rsidRPr="00A73364">
        <w:rPr>
          <w:rFonts w:ascii="Times New Roman" w:hAnsi="Times New Roman"/>
          <w:sz w:val="20"/>
        </w:rPr>
        <w:t>I budget</w:t>
      </w:r>
      <w:r w:rsidRPr="00A73364">
        <w:rPr>
          <w:rFonts w:ascii="Times New Roman" w:hAnsi="Times New Roman"/>
          <w:sz w:val="20"/>
        </w:rPr>
        <w:softHyphen/>
        <w:t xml:space="preserve">propositionen för 2018 (prop. 2017/18:1 utg.omr. 22 </w:t>
      </w:r>
      <w:r>
        <w:rPr>
          <w:rFonts w:ascii="Times New Roman" w:hAnsi="Times New Roman"/>
          <w:sz w:val="20"/>
        </w:rPr>
        <w:t xml:space="preserve">Kommunikationer avsnitt 3.6.2, </w:t>
      </w:r>
      <w:r w:rsidRPr="00A73364">
        <w:rPr>
          <w:rFonts w:ascii="Times New Roman" w:hAnsi="Times New Roman"/>
          <w:sz w:val="20"/>
        </w:rPr>
        <w:t>s. 49) konstaterade regeringen att det aktuella tillkänna</w:t>
      </w:r>
      <w:r w:rsidRPr="00A73364">
        <w:rPr>
          <w:rFonts w:ascii="Times New Roman" w:hAnsi="Times New Roman"/>
          <w:sz w:val="20"/>
        </w:rPr>
        <w:softHyphen/>
        <w:t>givandet med detta är slutbehandlat.</w:t>
      </w:r>
      <w:r w:rsidRPr="00A73364">
        <w:rPr>
          <w:rFonts w:ascii="Times New Roman" w:eastAsia="Calibri" w:hAnsi="Times New Roman"/>
          <w:sz w:val="20"/>
        </w:rPr>
        <w:t xml:space="preserve"> Vid behandlingen av budget</w:t>
      </w:r>
      <w:r w:rsidRPr="00A73364">
        <w:rPr>
          <w:rFonts w:ascii="Times New Roman" w:eastAsia="Calibri" w:hAnsi="Times New Roman"/>
          <w:sz w:val="20"/>
        </w:rPr>
        <w:softHyphen/>
        <w:t>proposi</w:t>
      </w:r>
      <w:r w:rsidRPr="00A73364">
        <w:rPr>
          <w:rFonts w:ascii="Times New Roman" w:eastAsia="Calibri" w:hAnsi="Times New Roman"/>
          <w:sz w:val="20"/>
        </w:rPr>
        <w:softHyphen/>
        <w:t xml:space="preserve">tionen konstaterade </w:t>
      </w:r>
      <w:r>
        <w:rPr>
          <w:rFonts w:ascii="Times New Roman" w:eastAsia="Calibri" w:hAnsi="Times New Roman"/>
          <w:sz w:val="20"/>
        </w:rPr>
        <w:t>dock</w:t>
      </w:r>
      <w:r w:rsidRPr="00A73364">
        <w:rPr>
          <w:rFonts w:ascii="Times New Roman" w:eastAsia="Calibri" w:hAnsi="Times New Roman"/>
          <w:sz w:val="20"/>
        </w:rPr>
        <w:t xml:space="preserve"> trafikutskottet att utskottet inte delade regeringens bedömning att tillkännagivandet </w:t>
      </w:r>
      <w:r>
        <w:rPr>
          <w:rFonts w:ascii="Times New Roman" w:eastAsia="Calibri" w:hAnsi="Times New Roman"/>
          <w:sz w:val="20"/>
        </w:rPr>
        <w:t>var</w:t>
      </w:r>
      <w:r w:rsidRPr="00A73364">
        <w:rPr>
          <w:rFonts w:ascii="Times New Roman" w:eastAsia="Calibri" w:hAnsi="Times New Roman"/>
          <w:sz w:val="20"/>
        </w:rPr>
        <w:t xml:space="preserve"> slutbehandlat (bet. 2017/18:TU1). I enlighet med utskottets förslag riktade riksdagen ett nytt tillkännagivande till regeringen om behovet av en nationell flygstrategi som värnar de regionala flygplatserna, se </w:t>
      </w:r>
      <w:r w:rsidR="004908DA">
        <w:rPr>
          <w:rFonts w:ascii="Times New Roman" w:eastAsia="Calibri" w:hAnsi="Times New Roman"/>
          <w:sz w:val="20"/>
        </w:rPr>
        <w:t>L</w:t>
      </w:r>
      <w:r w:rsidRPr="00A73364">
        <w:rPr>
          <w:rFonts w:ascii="Times New Roman" w:eastAsia="Calibri" w:hAnsi="Times New Roman"/>
          <w:sz w:val="20"/>
        </w:rPr>
        <w:t xml:space="preserve">I </w:t>
      </w:r>
      <w:r w:rsidR="004908DA">
        <w:rPr>
          <w:rFonts w:ascii="Times New Roman" w:eastAsia="Calibri" w:hAnsi="Times New Roman"/>
          <w:sz w:val="20"/>
        </w:rPr>
        <w:t>20</w:t>
      </w:r>
      <w:r w:rsidRPr="00A73364">
        <w:rPr>
          <w:rFonts w:ascii="Times New Roman" w:eastAsia="Calibri" w:hAnsi="Times New Roman"/>
          <w:sz w:val="20"/>
        </w:rPr>
        <w:t>.</w:t>
      </w:r>
    </w:p>
    <w:p w14:paraId="0BA83282" w14:textId="380493F0" w:rsidR="00D05272" w:rsidRPr="00A73364" w:rsidRDefault="00D05272" w:rsidP="00D0527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A73364">
        <w:rPr>
          <w:rFonts w:ascii="Times New Roman" w:eastAsia="Calibri" w:hAnsi="Times New Roman"/>
          <w:sz w:val="20"/>
        </w:rPr>
        <w:t>Regeringskansliets interna arbete med en översyn av de svenska icke statliga flygplatserna påbörjades, i enlighet med den nationella flyg</w:t>
      </w:r>
      <w:r w:rsidR="008406FA">
        <w:rPr>
          <w:rFonts w:ascii="Times New Roman" w:eastAsia="Calibri" w:hAnsi="Times New Roman"/>
          <w:sz w:val="20"/>
        </w:rPr>
        <w:softHyphen/>
      </w:r>
      <w:r w:rsidRPr="00A73364">
        <w:rPr>
          <w:rFonts w:ascii="Times New Roman" w:eastAsia="Calibri" w:hAnsi="Times New Roman"/>
          <w:sz w:val="20"/>
        </w:rPr>
        <w:t xml:space="preserve">strategin, 2018. Under 2020 </w:t>
      </w:r>
      <w:r>
        <w:rPr>
          <w:rFonts w:ascii="Times New Roman" w:eastAsia="Calibri" w:hAnsi="Times New Roman"/>
          <w:sz w:val="20"/>
        </w:rPr>
        <w:t>gavs arbetet</w:t>
      </w:r>
      <w:r w:rsidRPr="00A73364">
        <w:rPr>
          <w:rFonts w:ascii="Times New Roman" w:eastAsia="Calibri" w:hAnsi="Times New Roman"/>
          <w:sz w:val="20"/>
        </w:rPr>
        <w:t xml:space="preserve"> tillfälligt lägre prioritet på grund av behovet av akuta åtgärder för flygplatserna till följd av den pågående pandemin. </w:t>
      </w:r>
      <w:bookmarkStart w:id="455" w:name="_Hlk121479650"/>
      <w:r w:rsidRPr="00A73364">
        <w:rPr>
          <w:rFonts w:ascii="Times New Roman" w:eastAsia="Calibri" w:hAnsi="Times New Roman"/>
          <w:sz w:val="20"/>
        </w:rPr>
        <w:t xml:space="preserve">Efter regeringens förslag inrättades ett tillfälligt driftstöd om 100 miljoner kronor under 2020 till regionala flygplatser (prop. 2019/20:187, bet. </w:t>
      </w:r>
      <w:r>
        <w:rPr>
          <w:rFonts w:ascii="Times New Roman" w:eastAsia="Calibri" w:hAnsi="Times New Roman"/>
          <w:sz w:val="20"/>
        </w:rPr>
        <w:t>2019/20:</w:t>
      </w:r>
      <w:r w:rsidRPr="00A73364">
        <w:rPr>
          <w:rFonts w:ascii="Times New Roman" w:eastAsia="Calibri" w:hAnsi="Times New Roman"/>
          <w:sz w:val="20"/>
        </w:rPr>
        <w:t xml:space="preserve">FiU62, rskr. </w:t>
      </w:r>
      <w:r>
        <w:rPr>
          <w:rFonts w:ascii="Times New Roman" w:eastAsia="Calibri" w:hAnsi="Times New Roman"/>
          <w:sz w:val="20"/>
        </w:rPr>
        <w:t>2019/20:</w:t>
      </w:r>
      <w:r w:rsidRPr="00A73364">
        <w:rPr>
          <w:rFonts w:ascii="Times New Roman" w:eastAsia="Calibri" w:hAnsi="Times New Roman"/>
          <w:sz w:val="20"/>
        </w:rPr>
        <w:t xml:space="preserve">366). </w:t>
      </w:r>
      <w:bookmarkEnd w:id="455"/>
      <w:r w:rsidRPr="00A73364">
        <w:rPr>
          <w:rFonts w:ascii="Times New Roman" w:eastAsia="Calibri" w:hAnsi="Times New Roman"/>
          <w:sz w:val="20"/>
        </w:rPr>
        <w:t>Med anledning av den pågående pandemin fanns behov av att komplettera det nationella nätet av beredskapsflygplatser med ytterligare ett antal temporära beredskaps</w:t>
      </w:r>
      <w:r>
        <w:rPr>
          <w:rFonts w:ascii="Times New Roman" w:eastAsia="Calibri" w:hAnsi="Times New Roman"/>
          <w:sz w:val="20"/>
        </w:rPr>
        <w:softHyphen/>
      </w:r>
      <w:r w:rsidRPr="00A73364">
        <w:rPr>
          <w:rFonts w:ascii="Times New Roman" w:eastAsia="Calibri" w:hAnsi="Times New Roman"/>
          <w:sz w:val="20"/>
        </w:rPr>
        <w:t>flygplatser för att tillgodose behov av tillgänglighet för samhällsviktiga luftfartstransporter för hälso- och sjukvård, t.ex. ambulansflyg. I december 2020 uppdrog regeringen därför åt Trafikverket att förhandla och ingå överenskommelser om temporära beredskapsflygp</w:t>
      </w:r>
      <w:r>
        <w:rPr>
          <w:rFonts w:ascii="Times New Roman" w:eastAsia="Calibri" w:hAnsi="Times New Roman"/>
          <w:sz w:val="20"/>
        </w:rPr>
        <w:t>l</w:t>
      </w:r>
      <w:r w:rsidRPr="00A73364">
        <w:rPr>
          <w:rFonts w:ascii="Times New Roman" w:eastAsia="Calibri" w:hAnsi="Times New Roman"/>
          <w:sz w:val="20"/>
        </w:rPr>
        <w:t>atser t.o.m. den 28 februari 2021</w:t>
      </w:r>
      <w:r>
        <w:rPr>
          <w:rFonts w:ascii="Times New Roman" w:eastAsia="Calibri" w:hAnsi="Times New Roman"/>
          <w:sz w:val="20"/>
        </w:rPr>
        <w:t xml:space="preserve"> (I2020/03383 och I2020/03417) Uppdraget har förlängts flera gånger, först t.o.m. den 31 maj 2021, därefter </w:t>
      </w:r>
      <w:r w:rsidRPr="0014346E">
        <w:rPr>
          <w:rFonts w:ascii="Times New Roman" w:eastAsia="Calibri" w:hAnsi="Times New Roman"/>
          <w:sz w:val="20"/>
        </w:rPr>
        <w:t>t.o.m. den 30 september</w:t>
      </w:r>
      <w:r>
        <w:rPr>
          <w:rFonts w:ascii="Times New Roman" w:eastAsia="Calibri" w:hAnsi="Times New Roman"/>
          <w:sz w:val="20"/>
        </w:rPr>
        <w:t xml:space="preserve"> 2021</w:t>
      </w:r>
      <w:r w:rsidRPr="0014346E">
        <w:rPr>
          <w:rFonts w:ascii="Times New Roman" w:eastAsia="Calibri" w:hAnsi="Times New Roman"/>
          <w:sz w:val="20"/>
        </w:rPr>
        <w:t xml:space="preserve"> </w:t>
      </w:r>
      <w:r>
        <w:rPr>
          <w:rFonts w:ascii="Times New Roman" w:eastAsia="Calibri" w:hAnsi="Times New Roman"/>
          <w:sz w:val="20"/>
        </w:rPr>
        <w:t>och slutligen t.o.m. den 31 december 2021 (I</w:t>
      </w:r>
      <w:r w:rsidRPr="006123CA">
        <w:rPr>
          <w:rFonts w:ascii="Times New Roman" w:eastAsia="Calibri" w:hAnsi="Times New Roman"/>
          <w:sz w:val="20"/>
        </w:rPr>
        <w:t>202</w:t>
      </w:r>
      <w:r>
        <w:rPr>
          <w:rFonts w:ascii="Times New Roman" w:eastAsia="Calibri" w:hAnsi="Times New Roman"/>
          <w:sz w:val="20"/>
        </w:rPr>
        <w:t>1</w:t>
      </w:r>
      <w:r w:rsidRPr="006123CA">
        <w:rPr>
          <w:rFonts w:ascii="Times New Roman" w:eastAsia="Calibri" w:hAnsi="Times New Roman"/>
          <w:sz w:val="20"/>
        </w:rPr>
        <w:t xml:space="preserve">/00674, </w:t>
      </w:r>
      <w:r>
        <w:rPr>
          <w:rFonts w:ascii="Times New Roman" w:eastAsia="Calibri" w:hAnsi="Times New Roman"/>
          <w:sz w:val="20"/>
        </w:rPr>
        <w:t>I2021/01464 och I2021/02469).</w:t>
      </w:r>
      <w:r w:rsidRPr="00A73364">
        <w:rPr>
          <w:rFonts w:ascii="Times New Roman" w:eastAsia="Calibri" w:hAnsi="Times New Roman"/>
          <w:sz w:val="20"/>
        </w:rPr>
        <w:t xml:space="preserve"> </w:t>
      </w:r>
      <w:r w:rsidRPr="00AE5CCD">
        <w:rPr>
          <w:rFonts w:ascii="Times New Roman" w:eastAsia="Calibri" w:hAnsi="Times New Roman"/>
          <w:sz w:val="20"/>
        </w:rPr>
        <w:t>I december 2021 uppdrog regeringen åt Trafikverket att förhandla och ingå överenskommelser om att flygplatser ska vara beredskapsflygplatser under 2022 (I2021/03301</w:t>
      </w:r>
      <w:r>
        <w:rPr>
          <w:rFonts w:ascii="Times New Roman" w:eastAsia="Calibri" w:hAnsi="Times New Roman"/>
          <w:sz w:val="20"/>
        </w:rPr>
        <w:t>)</w:t>
      </w:r>
      <w:r w:rsidRPr="00AE5CCD">
        <w:rPr>
          <w:rFonts w:ascii="Times New Roman" w:eastAsia="Calibri" w:hAnsi="Times New Roman"/>
          <w:sz w:val="20"/>
        </w:rPr>
        <w:t xml:space="preserve">. </w:t>
      </w:r>
      <w:r>
        <w:rPr>
          <w:rFonts w:ascii="Times New Roman" w:eastAsia="Calibri" w:hAnsi="Times New Roman"/>
          <w:sz w:val="20"/>
        </w:rPr>
        <w:t>Vidare gav regeringen den 22 december 2022 Trafikverket i uppdrag att förhandla och ingå överenskommelser om att flygplatser ska vara beredskapsflygplatser under 2023 (I2022/02414).</w:t>
      </w:r>
    </w:p>
    <w:p w14:paraId="4EA663CB" w14:textId="5CEFD616" w:rsidR="00D05272" w:rsidRPr="00A73364" w:rsidRDefault="00D05272" w:rsidP="00D05272">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85298">
        <w:rPr>
          <w:rFonts w:ascii="Times New Roman" w:eastAsia="Calibri" w:hAnsi="Times New Roman"/>
          <w:sz w:val="20"/>
        </w:rPr>
        <w:t>Efter regeringens förslag inrättades under 202</w:t>
      </w:r>
      <w:r>
        <w:rPr>
          <w:rFonts w:ascii="Times New Roman" w:eastAsia="Calibri" w:hAnsi="Times New Roman"/>
          <w:sz w:val="20"/>
        </w:rPr>
        <w:t>2</w:t>
      </w:r>
      <w:r w:rsidRPr="00985298">
        <w:rPr>
          <w:rFonts w:ascii="Times New Roman" w:eastAsia="Calibri" w:hAnsi="Times New Roman"/>
          <w:sz w:val="20"/>
        </w:rPr>
        <w:t xml:space="preserve"> ett tillfälligt driftstöd till regionala flygplatser om 100 miljoner kronor (prop. 20</w:t>
      </w:r>
      <w:r>
        <w:rPr>
          <w:rFonts w:ascii="Times New Roman" w:eastAsia="Calibri" w:hAnsi="Times New Roman"/>
          <w:sz w:val="20"/>
        </w:rPr>
        <w:t>21</w:t>
      </w:r>
      <w:r w:rsidRPr="00985298">
        <w:rPr>
          <w:rFonts w:ascii="Times New Roman" w:eastAsia="Calibri" w:hAnsi="Times New Roman"/>
          <w:sz w:val="20"/>
        </w:rPr>
        <w:t>/2</w:t>
      </w:r>
      <w:r>
        <w:rPr>
          <w:rFonts w:ascii="Times New Roman" w:eastAsia="Calibri" w:hAnsi="Times New Roman"/>
          <w:sz w:val="20"/>
        </w:rPr>
        <w:t>2</w:t>
      </w:r>
      <w:r w:rsidRPr="00985298">
        <w:rPr>
          <w:rFonts w:ascii="Times New Roman" w:eastAsia="Calibri" w:hAnsi="Times New Roman"/>
          <w:sz w:val="20"/>
        </w:rPr>
        <w:t>:1</w:t>
      </w:r>
      <w:r>
        <w:rPr>
          <w:rFonts w:ascii="Times New Roman" w:eastAsia="Calibri" w:hAnsi="Times New Roman"/>
          <w:sz w:val="20"/>
        </w:rPr>
        <w:t>13</w:t>
      </w:r>
      <w:r w:rsidRPr="00985298">
        <w:rPr>
          <w:rFonts w:ascii="Times New Roman" w:eastAsia="Calibri" w:hAnsi="Times New Roman"/>
          <w:sz w:val="20"/>
        </w:rPr>
        <w:t xml:space="preserve">, </w:t>
      </w:r>
      <w:r w:rsidRPr="003C51DD">
        <w:rPr>
          <w:rFonts w:ascii="Times New Roman" w:eastAsia="Calibri" w:hAnsi="Times New Roman"/>
          <w:sz w:val="20"/>
        </w:rPr>
        <w:t>bet. 2021/22:FiU44, rskr. 20</w:t>
      </w:r>
      <w:r>
        <w:rPr>
          <w:rFonts w:ascii="Times New Roman" w:eastAsia="Calibri" w:hAnsi="Times New Roman"/>
          <w:sz w:val="20"/>
        </w:rPr>
        <w:t>21</w:t>
      </w:r>
      <w:r w:rsidRPr="003C51DD">
        <w:rPr>
          <w:rFonts w:ascii="Times New Roman" w:eastAsia="Calibri" w:hAnsi="Times New Roman"/>
          <w:sz w:val="20"/>
        </w:rPr>
        <w:t>/2</w:t>
      </w:r>
      <w:r>
        <w:rPr>
          <w:rFonts w:ascii="Times New Roman" w:eastAsia="Calibri" w:hAnsi="Times New Roman"/>
          <w:sz w:val="20"/>
        </w:rPr>
        <w:t>2</w:t>
      </w:r>
      <w:r w:rsidRPr="003C51DD">
        <w:rPr>
          <w:rFonts w:ascii="Times New Roman" w:eastAsia="Calibri" w:hAnsi="Times New Roman"/>
          <w:sz w:val="20"/>
        </w:rPr>
        <w:t>:</w:t>
      </w:r>
      <w:r>
        <w:rPr>
          <w:rFonts w:ascii="Times New Roman" w:eastAsia="Calibri" w:hAnsi="Times New Roman"/>
          <w:sz w:val="20"/>
        </w:rPr>
        <w:t>172</w:t>
      </w:r>
      <w:r w:rsidRPr="003C51DD">
        <w:rPr>
          <w:rFonts w:ascii="Times New Roman" w:eastAsia="Calibri" w:hAnsi="Times New Roman"/>
          <w:sz w:val="20"/>
        </w:rPr>
        <w:t>).</w:t>
      </w:r>
      <w:r>
        <w:rPr>
          <w:rFonts w:ascii="Times New Roman" w:eastAsia="Calibri" w:hAnsi="Times New Roman"/>
          <w:sz w:val="20"/>
        </w:rPr>
        <w:t xml:space="preserve"> </w:t>
      </w:r>
      <w:r w:rsidRPr="002C6339">
        <w:rPr>
          <w:rFonts w:ascii="Times New Roman" w:eastAsia="Calibri" w:hAnsi="Times New Roman"/>
          <w:sz w:val="20"/>
        </w:rPr>
        <w:t xml:space="preserve">Den 30 maj 2022 </w:t>
      </w:r>
      <w:r>
        <w:rPr>
          <w:rFonts w:ascii="Times New Roman" w:eastAsia="Calibri" w:hAnsi="Times New Roman"/>
          <w:sz w:val="20"/>
        </w:rPr>
        <w:t>fick en s.k.</w:t>
      </w:r>
      <w:r w:rsidRPr="002C6339">
        <w:rPr>
          <w:rFonts w:ascii="Times New Roman" w:eastAsia="Calibri" w:hAnsi="Times New Roman"/>
          <w:sz w:val="20"/>
        </w:rPr>
        <w:t xml:space="preserve"> bokstavsutredare i uppdrag att utreda och ta fram förslag till inriktning för statens ansvar för flygplatser i Sverige (I2022/01211). </w:t>
      </w:r>
      <w:r w:rsidR="00707C38">
        <w:rPr>
          <w:rFonts w:ascii="Times New Roman" w:eastAsia="Calibri" w:hAnsi="Times New Roman"/>
          <w:sz w:val="20"/>
        </w:rPr>
        <w:t xml:space="preserve">Bokstavsutredaren </w:t>
      </w:r>
      <w:r w:rsidR="00834126" w:rsidRPr="00834126">
        <w:rPr>
          <w:rFonts w:ascii="Times New Roman" w:eastAsia="Calibri" w:hAnsi="Times New Roman"/>
          <w:sz w:val="20"/>
        </w:rPr>
        <w:t>redovisade</w:t>
      </w:r>
      <w:r w:rsidR="00707C38">
        <w:rPr>
          <w:rFonts w:ascii="Times New Roman" w:eastAsia="Calibri" w:hAnsi="Times New Roman"/>
          <w:sz w:val="20"/>
        </w:rPr>
        <w:t xml:space="preserve"> uppdraget</w:t>
      </w:r>
      <w:r w:rsidRPr="009378ED">
        <w:rPr>
          <w:rFonts w:ascii="Times New Roman" w:eastAsia="Calibri" w:hAnsi="Times New Roman"/>
          <w:sz w:val="20"/>
        </w:rPr>
        <w:t xml:space="preserve"> den 15 februari 2023</w:t>
      </w:r>
      <w:r w:rsidR="00707C38">
        <w:rPr>
          <w:rFonts w:ascii="Times New Roman" w:eastAsia="Calibri" w:hAnsi="Times New Roman"/>
          <w:sz w:val="20"/>
        </w:rPr>
        <w:t xml:space="preserve"> i promemorian Statens ansvar för det svenska flygplatssystemet – för tillgänglighet och beredskap (Ds 2023:3)</w:t>
      </w:r>
      <w:r w:rsidRPr="009378ED">
        <w:rPr>
          <w:rFonts w:ascii="Times New Roman" w:eastAsia="Calibri" w:hAnsi="Times New Roman"/>
          <w:sz w:val="20"/>
        </w:rPr>
        <w:t>.</w:t>
      </w:r>
      <w:r w:rsidR="00707C38">
        <w:rPr>
          <w:rFonts w:ascii="Times New Roman" w:eastAsia="Calibri" w:hAnsi="Times New Roman"/>
          <w:sz w:val="20"/>
        </w:rPr>
        <w:t xml:space="preserve"> Promemorian har remitterats. Remisstiden går ut den 23 maj 2023.</w:t>
      </w:r>
      <w:r w:rsidR="00743944">
        <w:rPr>
          <w:rFonts w:ascii="Times New Roman" w:eastAsia="Calibri" w:hAnsi="Times New Roman"/>
          <w:sz w:val="20"/>
        </w:rPr>
        <w:t xml:space="preserve"> </w:t>
      </w:r>
      <w:r w:rsidRPr="00A73364">
        <w:rPr>
          <w:rFonts w:ascii="Times New Roman" w:eastAsia="Calibri" w:hAnsi="Times New Roman"/>
          <w:sz w:val="20"/>
        </w:rPr>
        <w:t>Punkten är inte slutbehandlad.</w:t>
      </w:r>
    </w:p>
    <w:p w14:paraId="549A6DB9" w14:textId="7F6C6E60" w:rsidR="00584D3D" w:rsidRPr="00A73364" w:rsidRDefault="008406FA" w:rsidP="000E72BF">
      <w:pPr>
        <w:pStyle w:val="Rubrik5utannumrering"/>
      </w:pPr>
      <w:r>
        <w:t>16</w:t>
      </w:r>
      <w:r w:rsidR="00584D3D" w:rsidRPr="00A73364">
        <w:t>. Rskr. 2016/17:185</w:t>
      </w:r>
    </w:p>
    <w:p w14:paraId="43702468" w14:textId="77777777" w:rsidR="00584D3D" w:rsidRPr="00A73364"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Luftfartsfrågor</w:t>
      </w:r>
    </w:p>
    <w:p w14:paraId="40317E3A" w14:textId="77777777" w:rsidR="00584D3D" w:rsidRPr="00F9701D"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Mot. 2016/17:2530 yrkande 18, 2016/17:3374 yrkande 15, 2016/17:2530 yrkande 21, 2016/17:2103 och 2016/17:3391 yrkande 16, bet. 2016/17:TU10</w:t>
      </w:r>
    </w:p>
    <w:p w14:paraId="45C445BF" w14:textId="77777777" w:rsidR="00584D3D" w:rsidRPr="00A73364"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Tidigare redovisad, se skr. 2017/18:75 (N 58),</w:t>
      </w:r>
      <w:r w:rsidRPr="00A73364">
        <w:rPr>
          <w:rFonts w:ascii="Times New Roman" w:hAnsi="Times New Roman"/>
          <w:sz w:val="20"/>
        </w:rPr>
        <w:t xml:space="preserve"> 2018/19:75 (N 46)</w:t>
      </w:r>
      <w:r>
        <w:rPr>
          <w:rFonts w:ascii="Times New Roman" w:hAnsi="Times New Roman"/>
          <w:sz w:val="20"/>
        </w:rPr>
        <w:t xml:space="preserve">, </w:t>
      </w:r>
      <w:r w:rsidRPr="00A73364">
        <w:rPr>
          <w:rFonts w:ascii="Times New Roman" w:hAnsi="Times New Roman"/>
          <w:sz w:val="20"/>
        </w:rPr>
        <w:t>2019/20:75 (I 18</w:t>
      </w:r>
      <w:r w:rsidRPr="00F9701D">
        <w:rPr>
          <w:rFonts w:ascii="Times New Roman" w:hAnsi="Times New Roman"/>
          <w:sz w:val="20"/>
        </w:rPr>
        <w:t>)</w:t>
      </w:r>
      <w:r>
        <w:rPr>
          <w:rFonts w:ascii="Times New Roman" w:hAnsi="Times New Roman"/>
          <w:sz w:val="20"/>
        </w:rPr>
        <w:t>, 2020/21:75 (I 10) och 2021/22:75 (I 10)</w:t>
      </w:r>
      <w:r w:rsidRPr="00A73364">
        <w:rPr>
          <w:rFonts w:ascii="Times New Roman" w:eastAsia="Calibri" w:hAnsi="Times New Roman"/>
          <w:sz w:val="20"/>
        </w:rPr>
        <w:t>.</w:t>
      </w:r>
    </w:p>
    <w:p w14:paraId="15B47F97" w14:textId="1FBF1920" w:rsidR="00584D3D" w:rsidRPr="00A73364" w:rsidRDefault="00584D3D" w:rsidP="00584D3D">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Skrivelsen är inte slutbehandlad.</w:t>
      </w:r>
      <w:r>
        <w:rPr>
          <w:rFonts w:ascii="Times New Roman" w:eastAsia="Calibri" w:hAnsi="Times New Roman"/>
          <w:sz w:val="20"/>
        </w:rPr>
        <w:t xml:space="preserve"> </w:t>
      </w:r>
    </w:p>
    <w:p w14:paraId="488F771B" w14:textId="77777777" w:rsidR="00584D3D" w:rsidRPr="00A73364" w:rsidRDefault="00584D3D" w:rsidP="00584D3D">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42D929F0" w14:textId="77777777" w:rsidR="00584D3D" w:rsidRPr="00F9701D" w:rsidRDefault="00584D3D" w:rsidP="00584D3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eastAsia="Calibri" w:hAnsi="Times New Roman"/>
          <w:sz w:val="20"/>
        </w:rPr>
        <w:t xml:space="preserve">Punkt 1 om </w:t>
      </w:r>
      <w:r w:rsidRPr="00A73364">
        <w:rPr>
          <w:rFonts w:ascii="Times New Roman" w:eastAsia="Calibri" w:hAnsi="Times New Roman"/>
          <w:i/>
          <w:sz w:val="20"/>
        </w:rPr>
        <w:t>en strategi för luftfarten</w:t>
      </w:r>
      <w:r w:rsidRPr="00A73364">
        <w:rPr>
          <w:rFonts w:ascii="Times New Roman" w:eastAsia="Calibri" w:hAnsi="Times New Roman"/>
          <w:sz w:val="20"/>
        </w:rPr>
        <w:t xml:space="preserve">*: </w:t>
      </w:r>
      <w:r w:rsidRPr="00F9701D">
        <w:rPr>
          <w:rFonts w:ascii="Times New Roman" w:hAnsi="Times New Roman"/>
          <w:sz w:val="20"/>
        </w:rPr>
        <w:t>Riksdagen har tillkännagett för regeringen vad utskottet anför om att en luftfartsstrategi för stärkt konkurrenskraft för flyget bör tas fram inom en snar framtid (bet. 201</w:t>
      </w:r>
      <w:r>
        <w:rPr>
          <w:rFonts w:ascii="Times New Roman" w:hAnsi="Times New Roman"/>
          <w:sz w:val="20"/>
        </w:rPr>
        <w:t>6</w:t>
      </w:r>
      <w:r w:rsidRPr="00F9701D">
        <w:rPr>
          <w:rFonts w:ascii="Times New Roman" w:hAnsi="Times New Roman"/>
          <w:sz w:val="20"/>
        </w:rPr>
        <w:t>/1</w:t>
      </w:r>
      <w:r>
        <w:rPr>
          <w:rFonts w:ascii="Times New Roman" w:hAnsi="Times New Roman"/>
          <w:sz w:val="20"/>
        </w:rPr>
        <w:t>7</w:t>
      </w:r>
      <w:r w:rsidRPr="00F9701D">
        <w:rPr>
          <w:rFonts w:ascii="Times New Roman" w:hAnsi="Times New Roman"/>
          <w:sz w:val="20"/>
        </w:rPr>
        <w:t>:TU</w:t>
      </w:r>
      <w:r>
        <w:rPr>
          <w:rFonts w:ascii="Times New Roman" w:hAnsi="Times New Roman"/>
          <w:sz w:val="20"/>
        </w:rPr>
        <w:t>10</w:t>
      </w:r>
      <w:r w:rsidRPr="00F9701D">
        <w:rPr>
          <w:rFonts w:ascii="Times New Roman" w:hAnsi="Times New Roman"/>
          <w:sz w:val="20"/>
        </w:rPr>
        <w:t xml:space="preserve">) och därmed bifallit motionerna </w:t>
      </w:r>
      <w:r w:rsidRPr="00EB15B9">
        <w:rPr>
          <w:rFonts w:ascii="Times New Roman" w:hAnsi="Times New Roman"/>
          <w:sz w:val="20"/>
        </w:rPr>
        <w:t>2016/17:253</w:t>
      </w:r>
      <w:r>
        <w:rPr>
          <w:rFonts w:ascii="Times New Roman" w:hAnsi="Times New Roman"/>
          <w:sz w:val="20"/>
        </w:rPr>
        <w:t>0 yrkande 18</w:t>
      </w:r>
      <w:r w:rsidRPr="00F9701D">
        <w:rPr>
          <w:rFonts w:ascii="Times New Roman" w:hAnsi="Times New Roman"/>
          <w:sz w:val="20"/>
        </w:rPr>
        <w:t xml:space="preserve"> och </w:t>
      </w:r>
      <w:r w:rsidRPr="00EB15B9">
        <w:rPr>
          <w:rFonts w:ascii="Times New Roman" w:hAnsi="Times New Roman"/>
          <w:sz w:val="20"/>
        </w:rPr>
        <w:t>2016/17:3374</w:t>
      </w:r>
      <w:r>
        <w:rPr>
          <w:rFonts w:ascii="Times New Roman" w:hAnsi="Times New Roman"/>
          <w:sz w:val="20"/>
        </w:rPr>
        <w:t xml:space="preserve"> yrkande 15</w:t>
      </w:r>
      <w:r w:rsidRPr="00F9701D">
        <w:rPr>
          <w:rFonts w:ascii="Times New Roman" w:hAnsi="Times New Roman"/>
          <w:sz w:val="20"/>
        </w:rPr>
        <w:t xml:space="preserve">. </w:t>
      </w:r>
    </w:p>
    <w:p w14:paraId="202AC1F1" w14:textId="6135E77A" w:rsidR="00584D3D" w:rsidRPr="00A73364" w:rsidRDefault="00584D3D" w:rsidP="00584D3D">
      <w:pPr>
        <w:pStyle w:val="Brdtextmedindrag"/>
      </w:pPr>
      <w:r w:rsidRPr="00A73364">
        <w:t>I skrivelse 2016/17:75 redogjorde regeringen för att regeringen den 26</w:t>
      </w:r>
      <w:r>
        <w:t> </w:t>
      </w:r>
      <w:r w:rsidRPr="00A73364">
        <w:t xml:space="preserve">januari 2017 beslutat om en svensk flygstrategi och gjorde bedömningen att </w:t>
      </w:r>
      <w:r>
        <w:t xml:space="preserve">det första </w:t>
      </w:r>
      <w:r w:rsidRPr="00A73364">
        <w:t xml:space="preserve">tillkännagivandet </w:t>
      </w:r>
      <w:r>
        <w:t>om en strategi om luftfarten (</w:t>
      </w:r>
      <w:r w:rsidRPr="00C976DA">
        <w:t xml:space="preserve">se </w:t>
      </w:r>
      <w:r w:rsidR="004908DA" w:rsidRPr="00C976DA">
        <w:t>L</w:t>
      </w:r>
      <w:r w:rsidRPr="00C976DA">
        <w:t xml:space="preserve">I </w:t>
      </w:r>
      <w:r w:rsidR="004908DA" w:rsidRPr="00C976DA">
        <w:t>8</w:t>
      </w:r>
      <w:r>
        <w:t xml:space="preserve">) </w:t>
      </w:r>
      <w:r w:rsidRPr="00A73364">
        <w:t xml:space="preserve">därmed var slutbehandlat. </w:t>
      </w:r>
      <w:bookmarkStart w:id="456" w:name="_Hlk124507515"/>
      <w:r w:rsidRPr="00A73364">
        <w:t>I konstitutionsutskottets betänkande med anledning av regeringens skrivelse (bet. 2016/17:KU21) med ett särskilt yttrande från trafikutskottet anges det dock att det är otillfredsställande att regeringen har valt att redovisa tillkännagivandet som slutbehandlat</w:t>
      </w:r>
      <w:bookmarkEnd w:id="456"/>
      <w:r w:rsidRPr="00A73364">
        <w:t xml:space="preserve">. Regeringen </w:t>
      </w:r>
      <w:r>
        <w:t xml:space="preserve">kommenterade därför </w:t>
      </w:r>
      <w:r w:rsidRPr="00A73364">
        <w:t>i budgetproposi</w:t>
      </w:r>
      <w:r w:rsidR="008406FA">
        <w:softHyphen/>
      </w:r>
      <w:r w:rsidRPr="00A73364">
        <w:t>tionen för 2018 (prop. 2017/18:1 utg.omr.</w:t>
      </w:r>
      <w:r>
        <w:t> </w:t>
      </w:r>
      <w:r w:rsidRPr="00A73364">
        <w:t xml:space="preserve">22 </w:t>
      </w:r>
      <w:r>
        <w:t xml:space="preserve">Kommunikationer avsnitt 3.5.2, </w:t>
      </w:r>
      <w:r w:rsidRPr="00A73364">
        <w:t>s.</w:t>
      </w:r>
      <w:r>
        <w:t> </w:t>
      </w:r>
      <w:r w:rsidRPr="00A73364">
        <w:t xml:space="preserve">27) </w:t>
      </w:r>
      <w:r>
        <w:t xml:space="preserve">både det första tillkännagivandet </w:t>
      </w:r>
      <w:r>
        <w:rPr>
          <w:rFonts w:eastAsiaTheme="minorHAnsi"/>
          <w:iCs/>
        </w:rPr>
        <w:t>(</w:t>
      </w:r>
      <w:r w:rsidRPr="00C976DA">
        <w:rPr>
          <w:rFonts w:eastAsia="Calibri"/>
        </w:rPr>
        <w:t xml:space="preserve">se </w:t>
      </w:r>
      <w:r w:rsidR="004908DA" w:rsidRPr="00C976DA">
        <w:rPr>
          <w:rFonts w:eastAsia="Calibri"/>
        </w:rPr>
        <w:t>L</w:t>
      </w:r>
      <w:r w:rsidRPr="00C976DA">
        <w:rPr>
          <w:rFonts w:eastAsia="Calibri"/>
        </w:rPr>
        <w:t xml:space="preserve">I </w:t>
      </w:r>
      <w:r w:rsidR="004908DA" w:rsidRPr="00C976DA">
        <w:rPr>
          <w:rFonts w:eastAsia="Calibri"/>
        </w:rPr>
        <w:t>8</w:t>
      </w:r>
      <w:r w:rsidRPr="00ED0EEA">
        <w:rPr>
          <w:rFonts w:eastAsia="Calibri"/>
          <w:iCs/>
        </w:rPr>
        <w:t>)</w:t>
      </w:r>
      <w:r>
        <w:rPr>
          <w:rFonts w:eastAsia="Calibri"/>
          <w:i/>
        </w:rPr>
        <w:t xml:space="preserve"> </w:t>
      </w:r>
      <w:r>
        <w:rPr>
          <w:rFonts w:eastAsia="Calibri"/>
          <w:iCs/>
        </w:rPr>
        <w:t xml:space="preserve">och detta andra tillkännagivande om en strategi för luftfarten efter att utskottet </w:t>
      </w:r>
      <w:r w:rsidRPr="001A55E3">
        <w:rPr>
          <w:rFonts w:eastAsia="Calibri"/>
          <w:iCs/>
        </w:rPr>
        <w:t>mena</w:t>
      </w:r>
      <w:r>
        <w:rPr>
          <w:rFonts w:eastAsia="Calibri"/>
          <w:iCs/>
        </w:rPr>
        <w:t>t</w:t>
      </w:r>
      <w:r w:rsidRPr="001A55E3">
        <w:rPr>
          <w:rFonts w:eastAsia="Calibri"/>
          <w:iCs/>
        </w:rPr>
        <w:t xml:space="preserve"> att den flygstrategi som regeringen presentera</w:t>
      </w:r>
      <w:r>
        <w:rPr>
          <w:rFonts w:eastAsia="Calibri"/>
          <w:iCs/>
        </w:rPr>
        <w:t>de 2017</w:t>
      </w:r>
      <w:r w:rsidRPr="001A55E3">
        <w:rPr>
          <w:rFonts w:eastAsia="Calibri"/>
          <w:iCs/>
        </w:rPr>
        <w:t xml:space="preserve"> inte k</w:t>
      </w:r>
      <w:r>
        <w:rPr>
          <w:rFonts w:eastAsia="Calibri"/>
          <w:iCs/>
        </w:rPr>
        <w:t xml:space="preserve">unde </w:t>
      </w:r>
      <w:r w:rsidRPr="001A55E3">
        <w:rPr>
          <w:rFonts w:eastAsia="Calibri"/>
          <w:iCs/>
        </w:rPr>
        <w:t xml:space="preserve">bedömas vara tillräcklig </w:t>
      </w:r>
      <w:r>
        <w:rPr>
          <w:rFonts w:eastAsia="Calibri"/>
          <w:iCs/>
        </w:rPr>
        <w:t>och</w:t>
      </w:r>
      <w:r w:rsidRPr="001A55E3">
        <w:rPr>
          <w:rFonts w:eastAsia="Calibri"/>
          <w:iCs/>
        </w:rPr>
        <w:t xml:space="preserve"> att de former och riktlinjer som regeringen ha</w:t>
      </w:r>
      <w:r>
        <w:rPr>
          <w:rFonts w:eastAsia="Calibri"/>
          <w:iCs/>
        </w:rPr>
        <w:t>de</w:t>
      </w:r>
      <w:r w:rsidRPr="001A55E3">
        <w:rPr>
          <w:rFonts w:eastAsia="Calibri"/>
          <w:iCs/>
        </w:rPr>
        <w:t xml:space="preserve"> som inriktning i arbetet för en flygstrategi b</w:t>
      </w:r>
      <w:r>
        <w:rPr>
          <w:rFonts w:eastAsia="Calibri"/>
          <w:iCs/>
        </w:rPr>
        <w:t xml:space="preserve">orde </w:t>
      </w:r>
      <w:r w:rsidRPr="001A55E3">
        <w:rPr>
          <w:rFonts w:eastAsia="Calibri"/>
          <w:iCs/>
        </w:rPr>
        <w:t>ändras och ges en ny inriktning</w:t>
      </w:r>
      <w:r>
        <w:rPr>
          <w:rFonts w:eastAsia="Calibri"/>
          <w:iCs/>
        </w:rPr>
        <w:t>.</w:t>
      </w:r>
      <w:r>
        <w:rPr>
          <w:rFonts w:eastAsia="Calibri"/>
        </w:rPr>
        <w:t xml:space="preserve"> </w:t>
      </w:r>
      <w:r>
        <w:t xml:space="preserve">Regeringen lämnade </w:t>
      </w:r>
      <w:r w:rsidRPr="00A73364">
        <w:t>följande redogörelse</w:t>
      </w:r>
      <w:r>
        <w:t xml:space="preserve"> i budgetproposi</w:t>
      </w:r>
      <w:r w:rsidR="008406FA">
        <w:softHyphen/>
      </w:r>
      <w:r>
        <w:t>tionen</w:t>
      </w:r>
      <w:r w:rsidRPr="00A73364">
        <w:t>. Flygstrategin innehåller sju fokusområden som adresserar de möjligheter och utmaningar som följer av samhälls- och omvärldsutveck</w:t>
      </w:r>
      <w:r w:rsidR="008406FA">
        <w:softHyphen/>
      </w:r>
      <w:r w:rsidRPr="00A73364">
        <w:t xml:space="preserve">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budgetpropositionen att </w:t>
      </w:r>
      <w:r>
        <w:t xml:space="preserve">båda </w:t>
      </w:r>
      <w:r w:rsidRPr="00A73364">
        <w:t>tillkännagivande</w:t>
      </w:r>
      <w:r>
        <w:t>na</w:t>
      </w:r>
      <w:r w:rsidRPr="00A73364">
        <w:t xml:space="preserve"> med detta </w:t>
      </w:r>
      <w:r>
        <w:t xml:space="preserve">var </w:t>
      </w:r>
      <w:r w:rsidRPr="00A73364">
        <w:t>slutbehandla</w:t>
      </w:r>
      <w:r>
        <w:t>de</w:t>
      </w:r>
      <w:r w:rsidRPr="00A73364">
        <w:t xml:space="preserve">. </w:t>
      </w:r>
    </w:p>
    <w:p w14:paraId="235F07A7" w14:textId="55F0F5DC" w:rsidR="00584D3D" w:rsidRPr="00A73364" w:rsidRDefault="00584D3D" w:rsidP="00584D3D">
      <w:pPr>
        <w:pStyle w:val="Brdtextmedindrag"/>
      </w:pPr>
      <w:r w:rsidRPr="00A73364">
        <w:t xml:space="preserve">Vid behandlingen av budgetpropositionen </w:t>
      </w:r>
      <w:r>
        <w:t xml:space="preserve">för 2018 </w:t>
      </w:r>
      <w:r w:rsidRPr="00A73364">
        <w:t xml:space="preserve">konstaterade </w:t>
      </w:r>
      <w:r>
        <w:t xml:space="preserve">dock </w:t>
      </w:r>
      <w:r w:rsidRPr="00A73364">
        <w:t>trafikutskottet att det inte dela</w:t>
      </w:r>
      <w:r>
        <w:t>de</w:t>
      </w:r>
      <w:r w:rsidRPr="00A73364">
        <w:t xml:space="preserve"> regeringens uppfattning att tillkänna</w:t>
      </w:r>
      <w:r w:rsidR="008406FA">
        <w:softHyphen/>
      </w:r>
      <w:r w:rsidRPr="00A73364">
        <w:t>givande</w:t>
      </w:r>
      <w:r>
        <w:t>na</w:t>
      </w:r>
      <w:r w:rsidRPr="00A73364">
        <w:t xml:space="preserve"> </w:t>
      </w:r>
      <w:r>
        <w:t>var</w:t>
      </w:r>
      <w:r w:rsidRPr="00A73364">
        <w:t xml:space="preserve"> slutbehandla</w:t>
      </w:r>
      <w:r>
        <w:t>de</w:t>
      </w:r>
      <w:r w:rsidRPr="00A73364">
        <w:t xml:space="preserve"> utan s</w:t>
      </w:r>
      <w:r>
        <w:t>åg</w:t>
      </w:r>
      <w:r w:rsidRPr="00A73364">
        <w:t xml:space="preserve"> behov av att riksdagen </w:t>
      </w:r>
      <w:r>
        <w:t>en tredje gång</w:t>
      </w:r>
      <w:r w:rsidRPr="00A73364">
        <w:t xml:space="preserve"> tillkännag</w:t>
      </w:r>
      <w:r>
        <w:t>av</w:t>
      </w:r>
      <w:r w:rsidRPr="00A73364">
        <w:t xml:space="preserve"> för regeringen att det behövs en flygstrategi med syftet att stärka förutsättningarna för jobb och tillväxt inom flygbranschen och att säkra näringslivets och privatpersoners behov av transporter i hela landet (bet.</w:t>
      </w:r>
      <w:r>
        <w:t>2017/18:TU1</w:t>
      </w:r>
      <w:r w:rsidRPr="00A73364">
        <w:t>). Riksdagen beslutade i enlighet med utskottets förslag om ett nytt</w:t>
      </w:r>
      <w:r>
        <w:t xml:space="preserve"> tredje</w:t>
      </w:r>
      <w:r w:rsidRPr="00A73364">
        <w:t xml:space="preserve"> tillkännagivande (rskr. 2017/18:104), se </w:t>
      </w:r>
      <w:r w:rsidR="00692B46">
        <w:t>L</w:t>
      </w:r>
      <w:r w:rsidRPr="00A73364">
        <w:t xml:space="preserve">I </w:t>
      </w:r>
      <w:r w:rsidR="00692B46">
        <w:t>20</w:t>
      </w:r>
      <w:r w:rsidRPr="00A73364">
        <w:t>.</w:t>
      </w:r>
      <w:r w:rsidRPr="00255369">
        <w:t xml:space="preserve"> </w:t>
      </w:r>
      <w:r w:rsidRPr="00411A9C">
        <w:t xml:space="preserve">Inte något av de tre tillkännagivanden om en strategi för luftfarten är slutbehandlat och det lämnas därför redovisningar för de tre tillkännagivandena i denna skrivelse, se </w:t>
      </w:r>
      <w:r>
        <w:t xml:space="preserve">vidare </w:t>
      </w:r>
      <w:r w:rsidR="00692B46" w:rsidRPr="00C976DA">
        <w:t>L</w:t>
      </w:r>
      <w:r w:rsidRPr="00C976DA">
        <w:t xml:space="preserve">I </w:t>
      </w:r>
      <w:r w:rsidR="00692B46" w:rsidRPr="00C976DA">
        <w:t>8</w:t>
      </w:r>
      <w:r w:rsidRPr="00C976DA">
        <w:t xml:space="preserve"> och </w:t>
      </w:r>
      <w:r w:rsidR="00692B46" w:rsidRPr="00C976DA">
        <w:t>L</w:t>
      </w:r>
      <w:r w:rsidRPr="00C976DA">
        <w:t xml:space="preserve">I </w:t>
      </w:r>
      <w:r w:rsidR="00692B46" w:rsidRPr="00C976DA">
        <w:t>20</w:t>
      </w:r>
      <w:r w:rsidRPr="00411A9C">
        <w:t>.</w:t>
      </w:r>
    </w:p>
    <w:p w14:paraId="0FB567FD" w14:textId="658BB4EE" w:rsidR="00584D3D" w:rsidRPr="00A73364" w:rsidRDefault="00584D3D" w:rsidP="00584D3D">
      <w:pPr>
        <w:pStyle w:val="Brdtextmedindrag"/>
      </w:pPr>
      <w:r w:rsidRPr="00A73364">
        <w:t>I mars 2018 höll infrastrukturministern ett uppföljningsmöte med de aktörer som varit med i framtagandet av regeringens flygstrategi. Exempel</w:t>
      </w:r>
      <w:r w:rsidR="008406FA">
        <w:softHyphen/>
      </w:r>
      <w:r w:rsidRPr="00A73364">
        <w:t>vis presenterades Arlandarådets arbete och aktuellt förhandlings</w:t>
      </w:r>
      <w:r w:rsidR="008406FA">
        <w:softHyphen/>
      </w:r>
      <w:r w:rsidRPr="00A73364">
        <w:t xml:space="preserve">arbete i EU om en ny förordning om skydd av konkurrens inom luftfarten. Regeringen </w:t>
      </w:r>
      <w:r>
        <w:t>tillsatte</w:t>
      </w:r>
      <w:r w:rsidRPr="00A73364">
        <w:t xml:space="preserve"> under 2018 också en utredning om styrmedel för att främja användning av biobränsle för flyget (dir. 2018:10) samt internt inom Regeringskansliet</w:t>
      </w:r>
      <w:r>
        <w:t>. Vidare påbörjades under 2018</w:t>
      </w:r>
      <w:r w:rsidR="008406FA">
        <w:t xml:space="preserve"> </w:t>
      </w:r>
      <w:r>
        <w:t>inom Regerings</w:t>
      </w:r>
      <w:r w:rsidR="008406FA">
        <w:softHyphen/>
      </w:r>
      <w:r>
        <w:t xml:space="preserve">kansliet </w:t>
      </w:r>
      <w:r w:rsidRPr="00A73364">
        <w:t xml:space="preserve">den flygplatsöversyn som </w:t>
      </w:r>
      <w:r>
        <w:t xml:space="preserve">hade </w:t>
      </w:r>
      <w:r w:rsidRPr="00A73364">
        <w:t>avisera</w:t>
      </w:r>
      <w:r>
        <w:t>t</w:t>
      </w:r>
      <w:r w:rsidRPr="00A73364">
        <w:t xml:space="preserve">s i flygstrategin. </w:t>
      </w:r>
    </w:p>
    <w:p w14:paraId="3D6311FA" w14:textId="77777777" w:rsidR="00584D3D" w:rsidRPr="00A73364" w:rsidRDefault="00584D3D" w:rsidP="00584D3D">
      <w:pPr>
        <w:pStyle w:val="Brdtextmedindrag"/>
        <w:rPr>
          <w:rFonts w:eastAsia="Calibri"/>
        </w:rPr>
      </w:pPr>
      <w:r w:rsidRPr="00A73364">
        <w:rPr>
          <w:rFonts w:eastAsia="Calibri"/>
        </w:rPr>
        <w:t xml:space="preserve">Regeringen uppdrog i maj 2018 åt Luftfartsverket att genomföra en fördjupad studie avseende utformning av det svenska luftrummet (N2018/02937). </w:t>
      </w:r>
      <w:r w:rsidRPr="00A73364">
        <w:t>Studien sk</w:t>
      </w:r>
      <w:r>
        <w:t>ulle</w:t>
      </w:r>
      <w:r w:rsidRPr="00A73364">
        <w:rPr>
          <w:rFonts w:eastAsia="Calibri"/>
        </w:rPr>
        <w:t xml:space="preserve"> resultera i en luftrumsstrategi, Luftrum 2040, som kan utgöra underlag för uppdrag att genomföra en översyn av luftrummet. Luftfartsverket redovisade uppdraget den 10 maj 2019. Vidare uppdrog regeringen i </w:t>
      </w:r>
      <w:r>
        <w:rPr>
          <w:rFonts w:eastAsia="Calibri"/>
        </w:rPr>
        <w:t>april 2018</w:t>
      </w:r>
      <w:r w:rsidRPr="00A73364">
        <w:rPr>
          <w:rFonts w:eastAsia="Calibri"/>
        </w:rPr>
        <w:t xml:space="preserve"> åt Statens energimyndighet att främja hållbara biobränslen för flyg</w:t>
      </w:r>
      <w:r>
        <w:rPr>
          <w:rFonts w:eastAsia="Calibri"/>
        </w:rPr>
        <w:t xml:space="preserve"> </w:t>
      </w:r>
      <w:r w:rsidRPr="00C5750B">
        <w:rPr>
          <w:rFonts w:eastAsia="Calibri"/>
        </w:rPr>
        <w:t>(N2018/02705)</w:t>
      </w:r>
      <w:r w:rsidRPr="00A73364">
        <w:rPr>
          <w:rFonts w:eastAsia="Calibri"/>
        </w:rPr>
        <w:t xml:space="preserve">. </w:t>
      </w:r>
      <w:r w:rsidRPr="00A73364">
        <w:t>I uppdraget ing</w:t>
      </w:r>
      <w:r>
        <w:t>ick</w:t>
      </w:r>
      <w:r w:rsidRPr="00A73364">
        <w:rPr>
          <w:rFonts w:eastAsia="Calibri"/>
        </w:rPr>
        <w:t xml:space="preserve"> att Statens energimyndighet </w:t>
      </w:r>
      <w:r w:rsidRPr="00A73364">
        <w:t>sk</w:t>
      </w:r>
      <w:r>
        <w:t>ulle</w:t>
      </w:r>
      <w:r w:rsidRPr="00A73364">
        <w:rPr>
          <w:rFonts w:eastAsia="Calibri"/>
        </w:rPr>
        <w:t xml:space="preserve"> verka för att inrikesflyget ställer om till fossilfria drivmedel och för att även internationell bunkring vid svenska flygplatser så långt det är möjligt sker med förnybara drivmedel.</w:t>
      </w:r>
      <w:r>
        <w:t xml:space="preserve"> </w:t>
      </w:r>
      <w:r w:rsidRPr="00C5750B">
        <w:t>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w:t>
      </w:r>
      <w:r>
        <w:t>ulle</w:t>
      </w:r>
      <w:r w:rsidRPr="00C5750B">
        <w:t xml:space="preserve"> högst 50 miljoner kronor användas och för 2022 beräknas högst 50 miljoner kronor användas för uppdraget, varav minst 5 miljoner kronor årligen för den del av uppdraget som avs</w:t>
      </w:r>
      <w:r>
        <w:t>åg</w:t>
      </w:r>
      <w:r w:rsidRPr="00C5750B">
        <w:t xml:space="preserve"> elflyg.</w:t>
      </w:r>
      <w:r w:rsidRPr="00A73364">
        <w:rPr>
          <w:rFonts w:eastAsia="Calibri"/>
        </w:rPr>
        <w:t xml:space="preserve"> Regeringen uppdrog även i juni 2018 åt Transportstyrelsen att ta fram underlag om obemannade luftfartyg s.k. drönare (N2018/03935, N2017/02238</w:t>
      </w:r>
      <w:r w:rsidRPr="00A73364">
        <w:t xml:space="preserve"> [delvis]).</w:t>
      </w:r>
      <w:r w:rsidRPr="00A73364">
        <w:rPr>
          <w:rFonts w:eastAsia="Calibri"/>
        </w:rPr>
        <w:t xml:space="preserve"> Uppdraget redovisades den 28 juni 2019. </w:t>
      </w:r>
    </w:p>
    <w:p w14:paraId="1CB57F16" w14:textId="77777777" w:rsidR="00584D3D" w:rsidRPr="00A73364" w:rsidRDefault="00584D3D" w:rsidP="00584D3D">
      <w:pPr>
        <w:pStyle w:val="Brdtextmedindrag"/>
        <w:rPr>
          <w:rFonts w:eastAsia="Calibri"/>
        </w:rPr>
      </w:pPr>
      <w:r w:rsidRPr="00A73364">
        <w:rPr>
          <w:rFonts w:eastAsia="Calibri"/>
        </w:rPr>
        <w:t>Regeringen fortsatte under 2019 att bedriva arbetet med luftfarts</w:t>
      </w:r>
      <w:r>
        <w:rPr>
          <w:rFonts w:eastAsia="Calibri"/>
        </w:rPr>
        <w:softHyphen/>
      </w:r>
      <w:r w:rsidRPr="00A73364">
        <w:rPr>
          <w:rFonts w:eastAsia="Calibri"/>
        </w:rPr>
        <w:t xml:space="preserve">politiken inom ramen för de fokusområden och prioriteringar som beslutades i flygstrategin 2017. Nedan listas några exempel på detta. </w:t>
      </w:r>
    </w:p>
    <w:p w14:paraId="79D92B9B" w14:textId="2FF3AA00" w:rsidR="00584D3D" w:rsidRPr="00A73364" w:rsidRDefault="00584D3D" w:rsidP="00584D3D">
      <w:pPr>
        <w:pStyle w:val="Brdtextmedindrag"/>
        <w:rPr>
          <w:rFonts w:eastAsia="Calibri"/>
        </w:rPr>
      </w:pPr>
      <w:r w:rsidRPr="00A73364">
        <w:rPr>
          <w:rFonts w:eastAsia="Calibri"/>
        </w:rPr>
        <w:t xml:space="preserve">Arlandarådets arbete är avslutat sedan den 31 mars 2019. För ytterligare information om hanteringen av Arlandarådets arbete hänvisas till redogörelsen under punkten </w:t>
      </w:r>
      <w:r w:rsidR="002F0687" w:rsidRPr="00C976DA">
        <w:rPr>
          <w:rFonts w:eastAsia="Calibri"/>
        </w:rPr>
        <w:t>L</w:t>
      </w:r>
      <w:r w:rsidRPr="00C976DA">
        <w:rPr>
          <w:rFonts w:eastAsia="Calibri"/>
        </w:rPr>
        <w:t xml:space="preserve">I </w:t>
      </w:r>
      <w:r w:rsidR="002F0687" w:rsidRPr="00C976DA">
        <w:rPr>
          <w:rFonts w:eastAsia="Calibri"/>
        </w:rPr>
        <w:t>13</w:t>
      </w:r>
      <w:r w:rsidRPr="00A73364">
        <w:rPr>
          <w:rFonts w:eastAsia="Calibri"/>
        </w:rPr>
        <w:t xml:space="preserve"> i denna skrivelse.</w:t>
      </w:r>
    </w:p>
    <w:p w14:paraId="1B6AD77E" w14:textId="4F3BED25" w:rsidR="00584D3D" w:rsidRPr="00A73364" w:rsidRDefault="00584D3D" w:rsidP="00584D3D">
      <w:pPr>
        <w:pStyle w:val="Brdtextmedindrag"/>
        <w:rPr>
          <w:rFonts w:eastAsia="Calibri"/>
        </w:rPr>
      </w:pPr>
      <w:r w:rsidRPr="00A73364">
        <w:rPr>
          <w:rFonts w:eastAsia="Calibri"/>
        </w:rPr>
        <w:t>Beträffande Regeringskansliets interna arbete med en översyn av de svenska icke</w:t>
      </w:r>
      <w:r w:rsidR="00E2761D">
        <w:rPr>
          <w:rFonts w:eastAsia="Calibri"/>
        </w:rPr>
        <w:t>-</w:t>
      </w:r>
      <w:r w:rsidRPr="00A73364">
        <w:rPr>
          <w:rFonts w:eastAsia="Calibri"/>
        </w:rPr>
        <w:t xml:space="preserve">statliga flygplatserna hänvisas till redogörelserna under punkterna </w:t>
      </w:r>
      <w:r w:rsidR="002F0687">
        <w:rPr>
          <w:rFonts w:eastAsia="Calibri"/>
        </w:rPr>
        <w:t>L</w:t>
      </w:r>
      <w:r w:rsidRPr="00A73364">
        <w:rPr>
          <w:rFonts w:eastAsia="Calibri"/>
        </w:rPr>
        <w:t xml:space="preserve">I </w:t>
      </w:r>
      <w:r w:rsidR="002F0687">
        <w:rPr>
          <w:rFonts w:eastAsia="Calibri"/>
        </w:rPr>
        <w:t>15</w:t>
      </w:r>
      <w:r w:rsidRPr="00A73364">
        <w:t xml:space="preserve"> och </w:t>
      </w:r>
      <w:r w:rsidR="002F0687">
        <w:t>L</w:t>
      </w:r>
      <w:r w:rsidRPr="00A73364">
        <w:t xml:space="preserve">I </w:t>
      </w:r>
      <w:r w:rsidR="002F0687">
        <w:t>20</w:t>
      </w:r>
      <w:r w:rsidRPr="00A73364">
        <w:t xml:space="preserve"> i denna skrivelse. </w:t>
      </w:r>
    </w:p>
    <w:p w14:paraId="6CD9ABC0" w14:textId="61B5B459" w:rsidR="00584D3D" w:rsidRPr="00A73364" w:rsidRDefault="00584D3D" w:rsidP="00584D3D">
      <w:pPr>
        <w:pStyle w:val="Brdtextmedindrag"/>
        <w:rPr>
          <w:rFonts w:eastAsia="Calibri"/>
        </w:rPr>
      </w:pPr>
      <w:r w:rsidRPr="00A73364">
        <w:rPr>
          <w:rFonts w:eastAsia="Calibri"/>
        </w:rPr>
        <w:t>Under hösten 2019 genomfördes generalförsamlingen för den Inter</w:t>
      </w:r>
      <w:r w:rsidR="00593BEA">
        <w:rPr>
          <w:rFonts w:eastAsia="Calibri"/>
        </w:rPr>
        <w:softHyphen/>
      </w:r>
      <w:r w:rsidRPr="00A73364">
        <w:rPr>
          <w:rFonts w:eastAsia="Calibri"/>
        </w:rPr>
        <w:t xml:space="preserve">nationella civila luftfartsorganisationen (Icao). Sverige var mycket aktivt </w:t>
      </w:r>
      <w:r w:rsidRPr="00A73364">
        <w:t xml:space="preserve">i </w:t>
      </w:r>
      <w:r>
        <w:t>både</w:t>
      </w:r>
      <w:r>
        <w:rPr>
          <w:rFonts w:eastAsia="Calibri"/>
        </w:rPr>
        <w:t xml:space="preserve"> </w:t>
      </w:r>
      <w:r w:rsidRPr="00A73364">
        <w:rPr>
          <w:rFonts w:eastAsia="Calibri"/>
        </w:rPr>
        <w:t>förberedelserna och EU-koordineringen inför och under general</w:t>
      </w:r>
      <w:r w:rsidR="00593BEA">
        <w:rPr>
          <w:rFonts w:eastAsia="Calibri"/>
        </w:rPr>
        <w:softHyphen/>
      </w:r>
      <w:r w:rsidRPr="00A73364">
        <w:rPr>
          <w:rFonts w:eastAsia="Calibri"/>
        </w:rPr>
        <w:t xml:space="preserve">församlingen och agerade i enlighet med flygstrategins </w:t>
      </w:r>
      <w:r w:rsidRPr="00A73364">
        <w:t>priorite</w:t>
      </w:r>
      <w:r w:rsidR="000E3A7C">
        <w:softHyphen/>
      </w:r>
      <w:r w:rsidRPr="00A73364">
        <w:t>ringar.</w:t>
      </w:r>
      <w:r w:rsidRPr="00A73364">
        <w:rPr>
          <w:rFonts w:eastAsia="Calibri"/>
        </w:rPr>
        <w:t xml:space="preserve"> </w:t>
      </w:r>
    </w:p>
    <w:p w14:paraId="759EE0AE" w14:textId="77777777" w:rsidR="00584D3D" w:rsidRPr="00A73364" w:rsidRDefault="00584D3D" w:rsidP="00584D3D">
      <w:pPr>
        <w:pStyle w:val="Brdtextmedindrag"/>
        <w:rPr>
          <w:rFonts w:eastAsia="Calibri"/>
        </w:rPr>
      </w:pPr>
      <w:r w:rsidRPr="00A73364">
        <w:rPr>
          <w:rFonts w:eastAsia="Calibri"/>
        </w:rPr>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6B1E5DD5" w14:textId="6AEFF168" w:rsidR="00584D3D" w:rsidRPr="00A73364" w:rsidRDefault="00584D3D" w:rsidP="00584D3D">
      <w:pPr>
        <w:pStyle w:val="Brdtextmedindrag"/>
      </w:pPr>
      <w:r w:rsidRPr="00A73364">
        <w:t xml:space="preserve">Under 2020 </w:t>
      </w:r>
      <w:r>
        <w:t>präglades arbetet</w:t>
      </w:r>
      <w:r w:rsidRPr="00A73364">
        <w:t xml:space="preserve"> av den dramatiska påverkan som covid-19-pandemin </w:t>
      </w:r>
      <w:r>
        <w:t>hade</w:t>
      </w:r>
      <w:r w:rsidRPr="00A73364">
        <w:t xml:space="preserve"> på luftfarten. Efter förslag från regeringen vidt</w:t>
      </w:r>
      <w:r>
        <w:t>ogs</w:t>
      </w:r>
      <w:r w:rsidRPr="00A73364">
        <w:t xml:space="preserve"> en rad stödåtgärder för flygbranschen</w:t>
      </w:r>
      <w:r>
        <w:t>.</w:t>
      </w:r>
      <w:r w:rsidRPr="00A73364">
        <w:t xml:space="preserve"> Dessa inkluderar statliga kreditgarantier om 5 miljarder kronor under 2020 för svenska flygföretag, varav </w:t>
      </w:r>
      <w:r>
        <w:t xml:space="preserve">högst </w:t>
      </w:r>
      <w:r w:rsidRPr="00A73364">
        <w:t>1,5 miljarder kronor till SAS AB (prop. 2019/20:136, bet.</w:t>
      </w:r>
      <w:r>
        <w:t> </w:t>
      </w:r>
      <w:r w:rsidRPr="00A73364">
        <w:t>2019/20:FiU52, rskr. 2019/20:188), kapitaltillskott till SAS AB om 5</w:t>
      </w:r>
      <w:r>
        <w:t> </w:t>
      </w:r>
      <w:r w:rsidRPr="00A73364">
        <w:t>miljarder kronor (prop. 2019/20:187, bet. 2019/20:FiU62, rskr.</w:t>
      </w:r>
      <w:r>
        <w:t> </w:t>
      </w:r>
      <w:r w:rsidRPr="00A73364">
        <w:t>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w:t>
      </w:r>
      <w:r>
        <w:t xml:space="preserve"> </w:t>
      </w:r>
      <w:r w:rsidRPr="00A73364">
        <w:t>2019/20:187, bet</w:t>
      </w:r>
      <w:r>
        <w:t>. </w:t>
      </w:r>
      <w:r w:rsidRPr="00A73364">
        <w:t>2019/20: FiU62, rskr</w:t>
      </w:r>
      <w:r>
        <w:t>.</w:t>
      </w:r>
      <w:r w:rsidRPr="00A73364">
        <w:t xml:space="preserve">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w:t>
      </w:r>
      <w:r>
        <w:t>avsatte</w:t>
      </w:r>
      <w:r w:rsidRPr="00A73364">
        <w:t xml:space="preserve"> vidare efter regeringens förslag 75 miljoner kronor i syfte att förstärka ambulansflygets kapacitet och tillgänglighet under den pågående pandemin (prop. 2019/20:187, bet</w:t>
      </w:r>
      <w:r>
        <w:t>.</w:t>
      </w:r>
      <w:r w:rsidRPr="00A73364">
        <w:t xml:space="preserve"> 2019/20:FiU62, rskr</w:t>
      </w:r>
      <w:r>
        <w:t>.</w:t>
      </w:r>
      <w:r w:rsidRPr="00A73364">
        <w:t xml:space="preserve"> 2019/20:366). Därtill </w:t>
      </w:r>
      <w:r>
        <w:t xml:space="preserve">uppdrog </w:t>
      </w:r>
      <w:r w:rsidRPr="00A73364">
        <w:t>regeringen i december 2020 åt Trafikverket att förhandla och ingå överenskommelser om temporära beredskaps</w:t>
      </w:r>
      <w:r w:rsidR="006D1B1A">
        <w:softHyphen/>
      </w:r>
      <w:r w:rsidRPr="00A73364">
        <w:t>flygplatser t.o.m. den 28 februari 2021 (I2020/03383</w:t>
      </w:r>
      <w:r>
        <w:t xml:space="preserve"> och</w:t>
      </w:r>
      <w:r w:rsidRPr="00A73364">
        <w:t xml:space="preserve"> I2020/03417). </w:t>
      </w:r>
    </w:p>
    <w:p w14:paraId="0702A081" w14:textId="77777777" w:rsidR="00584D3D" w:rsidRPr="00A73364" w:rsidRDefault="00584D3D" w:rsidP="00584D3D">
      <w:pPr>
        <w:pStyle w:val="Brdtextmedindrag"/>
      </w:pPr>
      <w:r w:rsidRPr="00A73364">
        <w:t xml:space="preserve">Åtgärder </w:t>
      </w:r>
      <w:r>
        <w:t xml:space="preserve">beslutades </w:t>
      </w:r>
      <w:r w:rsidRPr="00A73364">
        <w:t>också på EU-nivå, exempelvis tillfälliga ändringar i Europarlamentets och rådets förordning (EU) 2020/459 av den 30 mars 2020 om ändring av förordning (EEG) nr 95/93 om gemensamma regler för fördelning av ankomst- och avgångstider vid gemenskapens flygplatser,</w:t>
      </w:r>
      <w:r>
        <w:t xml:space="preserve"> </w:t>
      </w:r>
      <w:r w:rsidRPr="00A73364">
        <w:t xml:space="preserve">som innebär att flygbolag inte förlorar oanvända start- och landningstider. Utöver pandemiåtgärder för luftfarten </w:t>
      </w:r>
      <w:r>
        <w:t>präglades</w:t>
      </w:r>
      <w:r w:rsidRPr="00A73364">
        <w:t xml:space="preserve">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0AD42C8A" w14:textId="68A8EEC0" w:rsidR="00584D3D" w:rsidRDefault="00584D3D" w:rsidP="00584D3D">
      <w:pPr>
        <w:pStyle w:val="Brdtextmedindrag"/>
      </w:pPr>
      <w:r w:rsidRPr="00A73364">
        <w:t xml:space="preserve">Regeringskansliet (Infrastrukturdepartementet) </w:t>
      </w:r>
      <w:r>
        <w:t xml:space="preserve">mottog </w:t>
      </w:r>
      <w:r w:rsidRPr="00A73364">
        <w:t>under 2020 redovisningar av tre olika regeringsuppdrag inom luftfartsområdet. Transportstyrelsen redovisade den 30 juni 2020 uppdraget om miljö</w:t>
      </w:r>
      <w:r w:rsidR="00607611">
        <w:softHyphen/>
      </w:r>
      <w:r w:rsidRPr="00A73364">
        <w:t>styrande start- och landningsavgifter (I2019/02304). Trafikanalys redo</w:t>
      </w:r>
      <w:r w:rsidR="00607611">
        <w:softHyphen/>
      </w:r>
      <w:r w:rsidRPr="00A73364">
        <w:t xml:space="preserve">visade den 30 april 2020 uppdraget att samordna ett myndighetsgemensamt arbete med Statens energimyndighet, Konsumentverket, Naturvårdsverket och Transportstyrelsen om obligatoriska klimatdeklarationer i samband med marknadsföring och försäljning av långväga resor med buss, tåg, flyg eller färja (I2019/02595). Trafikanalys redovisade den 7 oktober 2020 ett kunskapsunderlag om eldrivna flygplan (I2020/00185). </w:t>
      </w:r>
    </w:p>
    <w:p w14:paraId="08BD5C0A" w14:textId="77777777" w:rsidR="00584D3D" w:rsidRDefault="00584D3D" w:rsidP="00584D3D">
      <w:pPr>
        <w:pStyle w:val="Brdtextmedindrag"/>
      </w:pPr>
      <w:r>
        <w:t xml:space="preserve">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 maj 2021, därefter t.o.m. den 30 september 2021 och slutligen t.o.m. den 31 december 2021 (I2021/00674, I2021/01464 och I2021/02469). </w:t>
      </w:r>
      <w:r w:rsidRPr="0035255C">
        <w:t>I december 2021 uppdrog regeringen åt Trafikverket att förhandla och ingå överenskommelser om att flygplatser ska vara beredskapsflygplatser under 2022 (I2021/03301</w:t>
      </w:r>
      <w:r>
        <w:t>)</w:t>
      </w:r>
      <w:r w:rsidRPr="0035255C">
        <w:t xml:space="preserve">. </w:t>
      </w:r>
      <w:r w:rsidRPr="005D2780">
        <w:t>Vidare gav regeringen den 22 december 2022 Trafikverket i uppdrag att förhandla och ingå överenskommelser om att flygplatser ska vara beredskapsflygplatser under 2023 (I2022/02414).</w:t>
      </w:r>
    </w:p>
    <w:p w14:paraId="63809E0F" w14:textId="77777777" w:rsidR="00584D3D" w:rsidRDefault="00584D3D" w:rsidP="00584D3D">
      <w:pPr>
        <w:pStyle w:val="Brdtextmedindrag"/>
      </w:pPr>
      <w:r>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w:t>
      </w:r>
      <w:r w:rsidRPr="00111AA3">
        <w:t xml:space="preserve"> </w:t>
      </w:r>
      <w:r>
        <w:t>(I2020/03230). Uppdraget förlängdes t.o.m. den 30 juni 2021. Regeringen beslutade därefter i juni 2021 att förlänga uppdraget ytterligare t.o.m. den 31 december 2021 (I2021/01671). Vidare har riksdagen, efter förslag från regeringen, fattat beslut om k</w:t>
      </w:r>
      <w:r w:rsidRPr="008E7154">
        <w:t>reditgarantier eller en låneram till SAS-koncernen om 1,5 miljarder kronor</w:t>
      </w:r>
      <w:r>
        <w:t xml:space="preserve"> (p</w:t>
      </w:r>
      <w:r w:rsidRPr="008E7154">
        <w:t>rop.</w:t>
      </w:r>
      <w:r>
        <w:t xml:space="preserve"> </w:t>
      </w:r>
      <w:r w:rsidRPr="008E7154">
        <w:t>2020/21:208, bet. 2020/21:FiU52, rskr. 2020/21:419</w:t>
      </w:r>
      <w:r>
        <w:t>)</w:t>
      </w:r>
      <w:r w:rsidRPr="008E7154">
        <w:t>.</w:t>
      </w:r>
      <w:r>
        <w:t xml:space="preserve"> Avslutningsvis har r</w:t>
      </w:r>
      <w:r w:rsidRPr="00062794">
        <w:t>iksdagen efter förslag från regeringen beslutat att stöd genom statlig medfinansiering tillfälligt bör lämnas till verksamheten för samordning av ankomst- och avgångstider (slots) för flygplatser i Sverige till följd av spridningen av sjukdomen covid-19</w:t>
      </w:r>
      <w:r>
        <w:t xml:space="preserve"> </w:t>
      </w:r>
      <w:r w:rsidRPr="00DB083B">
        <w:t>(</w:t>
      </w:r>
      <w:r>
        <w:t xml:space="preserve">prop. 2020/21:208, </w:t>
      </w:r>
      <w:r w:rsidRPr="00DB083B">
        <w:t>bet. 2020/21:FiU52, rskr. 2020/21:422)</w:t>
      </w:r>
      <w:r w:rsidRPr="00062794">
        <w:t>.</w:t>
      </w:r>
    </w:p>
    <w:p w14:paraId="583C88A7" w14:textId="0022531E" w:rsidR="00584D3D" w:rsidRDefault="00584D3D" w:rsidP="00584D3D">
      <w:pPr>
        <w:pStyle w:val="Brdtextmedindrag"/>
      </w:pPr>
      <w:r>
        <w:t xml:space="preserve">Bland miljö- och klimatarbetet kan särskilt nämnas att </w:t>
      </w:r>
      <w:r w:rsidRPr="008E0AAD">
        <w:t>Europeiska kommissionen i juli 2021 presenterade ett förslag till ny förordning om säkerställande av lika villkor för hållbar luftfart (Faktapromemoria 2020/21:FPM139). Förslaget, som är en del i det så kallade ”Fit for 55”-paketet, innebär att krav ställs på inblandning av hållbara flygbränslen</w:t>
      </w:r>
      <w:r w:rsidRPr="00DB0FD9">
        <w:t xml:space="preserve"> i fossilt jetbränsle</w:t>
      </w:r>
      <w:r w:rsidRPr="008E0AAD">
        <w:t xml:space="preserve">. Förslaget har behandlats i rådet under hösten 2021 och kommer att fortsätta behandlas under våren 2022. </w:t>
      </w:r>
      <w:r>
        <w:t>S.k. t</w:t>
      </w:r>
      <w:r w:rsidRPr="008E0AAD">
        <w:t>riloger med Europaparlamentet väntas inledas</w:t>
      </w:r>
      <w:r>
        <w:t xml:space="preserve"> under</w:t>
      </w:r>
      <w:r w:rsidRPr="008E0AAD">
        <w:t xml:space="preserve"> hösten 2022.</w:t>
      </w:r>
      <w:r>
        <w:t xml:space="preserve"> Vidare har r</w:t>
      </w:r>
      <w:r w:rsidRPr="008E0AAD">
        <w:t>iksdagen efter förslag från regeringen beslutat att bemyndiga regeringen att meddela föreskrifter om att flygplatsavgifter ska differentieras av miljöskäl</w:t>
      </w:r>
      <w:r>
        <w:t xml:space="preserve"> </w:t>
      </w:r>
      <w:r w:rsidRPr="008E0AAD">
        <w:t>(</w:t>
      </w:r>
      <w:r>
        <w:t xml:space="preserve">prop. 2020/21:154, </w:t>
      </w:r>
      <w:r w:rsidRPr="008E0AAD">
        <w:t>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klimatpåverkan. Regerings</w:t>
      </w:r>
      <w:r w:rsidR="00607611">
        <w:softHyphen/>
      </w:r>
      <w:r w:rsidRPr="008E0AAD">
        <w:t xml:space="preserve">kansliet </w:t>
      </w:r>
      <w:r>
        <w:t xml:space="preserve">(Infrastrukturdepartementet) </w:t>
      </w:r>
      <w:r w:rsidRPr="008E0AAD">
        <w:t xml:space="preserve">remitterade </w:t>
      </w:r>
      <w:r>
        <w:t xml:space="preserve">dessutom under </w:t>
      </w:r>
      <w:r w:rsidRPr="008E0AAD">
        <w:t>hösten 2021 en promemoria med förslag till en ny lag och en ny förordning om klimatdeklarationer för resor, bl.a. flygresor (I2021/02312)</w:t>
      </w:r>
      <w:r>
        <w:t>.</w:t>
      </w:r>
    </w:p>
    <w:p w14:paraId="25535B64" w14:textId="77777777" w:rsidR="00584D3D" w:rsidRDefault="00584D3D" w:rsidP="00584D3D">
      <w:pPr>
        <w:pStyle w:val="Brdtextmedindrag"/>
      </w:pPr>
      <w:r>
        <w:t>Inom EU-arbetet kan särskilt det fortsatta arbetet med det gemensamma europeiska luftrummet, SES 2+ nämnas.</w:t>
      </w:r>
      <w:r w:rsidRPr="008A415E">
        <w:t xml:space="preserve"> </w:t>
      </w:r>
      <w:r>
        <w:t>E</w:t>
      </w:r>
      <w:r w:rsidRPr="008A415E">
        <w:t xml:space="preserve">fter att ministerrådet i juni 2021 </w:t>
      </w:r>
      <w:r>
        <w:t>beslutat</w:t>
      </w:r>
      <w:r w:rsidRPr="008A415E">
        <w:t xml:space="preserve"> en allmän inriktning </w:t>
      </w:r>
      <w:r>
        <w:t>avseende</w:t>
      </w:r>
      <w:r w:rsidRPr="008A415E">
        <w:t xml:space="preserve"> </w:t>
      </w:r>
      <w:r>
        <w:t xml:space="preserve">Europeiska </w:t>
      </w:r>
      <w:r w:rsidRPr="008A415E">
        <w:t>kommissionens förslag</w:t>
      </w:r>
      <w:r>
        <w:t>,</w:t>
      </w:r>
      <w:r w:rsidRPr="008A415E">
        <w:t xml:space="preserve"> har rådet och Europaparlamentet </w:t>
      </w:r>
      <w:r>
        <w:t xml:space="preserve">under hösten </w:t>
      </w:r>
      <w:r w:rsidRPr="008A415E">
        <w:t>förhandlat med målet att nå en överenskommelse om revideringen.</w:t>
      </w:r>
    </w:p>
    <w:p w14:paraId="09E5D450" w14:textId="2A483C66" w:rsidR="00584D3D" w:rsidRDefault="00584D3D" w:rsidP="00584D3D">
      <w:pPr>
        <w:pStyle w:val="Brdtextmedindrag"/>
      </w:pPr>
      <w:r w:rsidRPr="008A415E">
        <w:t xml:space="preserve">Sedan Förenade </w:t>
      </w:r>
      <w:r>
        <w:t>konungariket</w:t>
      </w:r>
      <w:r w:rsidRPr="008A415E">
        <w:t xml:space="preserve">s utträde ur EU regleras grundläggande lufttrafikrättigheter inom handels- och samarbetsavtalet mellan EU och </w:t>
      </w:r>
      <w:r>
        <w:t>Förenade konungariket</w:t>
      </w:r>
      <w:r w:rsidRPr="008A415E">
        <w:t xml:space="preserve">. Sverige har </w:t>
      </w:r>
      <w:r>
        <w:t xml:space="preserve">under 2021 </w:t>
      </w:r>
      <w:r w:rsidRPr="008A415E">
        <w:t>ingått ett samförstånds</w:t>
      </w:r>
      <w:r w:rsidR="00607611">
        <w:softHyphen/>
      </w:r>
      <w:r w:rsidRPr="008A415E">
        <w:t xml:space="preserve">avtal med Förenade </w:t>
      </w:r>
      <w:r>
        <w:t>k</w:t>
      </w:r>
      <w:r w:rsidRPr="008A415E">
        <w:t xml:space="preserve">onungariket om ytterligare trafikrättigheter för frakt som innebär att lufttransportföretag från </w:t>
      </w:r>
      <w:r w:rsidRPr="005F7DD4">
        <w:t xml:space="preserve">Förenade </w:t>
      </w:r>
      <w:r>
        <w:t>k</w:t>
      </w:r>
      <w:r w:rsidRPr="005F7DD4">
        <w:t>onungariket</w:t>
      </w:r>
      <w:r w:rsidRPr="008A415E">
        <w:t xml:space="preserve"> får rätt att landa i Sverige för att utföra reguljära- och icke reguljära luft</w:t>
      </w:r>
      <w:r w:rsidR="00607611">
        <w:softHyphen/>
      </w:r>
      <w:r w:rsidRPr="008A415E">
        <w:t xml:space="preserve">transporttjänster med gods mellan punkter i Sverige och punkter utanför EU som en del i en transport som börjar eller slutar i </w:t>
      </w:r>
      <w:r w:rsidRPr="005F7DD4">
        <w:t xml:space="preserve">Förenade </w:t>
      </w:r>
      <w:r>
        <w:t>k</w:t>
      </w:r>
      <w:r w:rsidRPr="005F7DD4">
        <w:t>onungariket</w:t>
      </w:r>
      <w:r w:rsidRPr="008A415E">
        <w:t xml:space="preserve">, utan begränsning vad gäller rutt, kapacitet eller frekvens. Motsvarande rättighet ges till EU-lufttrafikföretag i förhållande till </w:t>
      </w:r>
      <w:r w:rsidRPr="005F7DD4">
        <w:t xml:space="preserve">Förenade </w:t>
      </w:r>
      <w:r>
        <w:t>k</w:t>
      </w:r>
      <w:r w:rsidRPr="005F7DD4">
        <w:t>onungariket</w:t>
      </w:r>
      <w:r w:rsidRPr="008E0AAD">
        <w:t>.</w:t>
      </w:r>
      <w:r>
        <w:t xml:space="preserve"> </w:t>
      </w:r>
    </w:p>
    <w:p w14:paraId="510EB164" w14:textId="77777777" w:rsidR="00584D3D" w:rsidRDefault="00584D3D" w:rsidP="00584D3D">
      <w:pPr>
        <w:pStyle w:val="Brdtextmedindrag"/>
      </w:pPr>
      <w:r>
        <w:t xml:space="preserve">Under inledningen av 2022 präglades luftfarten fortsatt av minskad efterfrågan på flygresor till följd av pandemin. Under året påverkades luftfarten också av kriget i Ukraina, inte minst i form av stängda luftrum och höjda bränslepriser. </w:t>
      </w:r>
      <w:r w:rsidRPr="00A73364">
        <w:t>Regeringen fortsatte under 20</w:t>
      </w:r>
      <w:r>
        <w:t>22</w:t>
      </w:r>
      <w:r w:rsidRPr="00A73364">
        <w:t xml:space="preserve"> att bedriva arbetet med luftfartspolitiken inom ramen för de fokusområden och prioriteringar som beslutades i flygstrategin 2017. </w:t>
      </w:r>
    </w:p>
    <w:p w14:paraId="3BB8293D" w14:textId="2F44E931" w:rsidR="00584D3D" w:rsidRDefault="00584D3D" w:rsidP="00584D3D">
      <w:pPr>
        <w:pStyle w:val="Brdtextmedindrag"/>
      </w:pPr>
      <w:r>
        <w:t>Nationellt kan särskilt följande åtgärder noteras. Efter</w:t>
      </w:r>
      <w:r w:rsidRPr="00C77900">
        <w:t xml:space="preserve"> regeringens förslag inrättades ett tillfälligt driftstöd om 100 miljoner kronor under 2022 till regionala flygplatser (prop. 2021/22:113, bet. 2021/22:FiU44, rskr. 2021/22:172). </w:t>
      </w:r>
      <w:r>
        <w:t>Vidare fick den 15 februari 2022 en s.k. bokstavs</w:t>
      </w:r>
      <w:r w:rsidR="00607611">
        <w:softHyphen/>
      </w:r>
      <w:r>
        <w:t xml:space="preserve">utredare i uppdrag att ta fram en plan för Arlanda flygplats framtida utveckling (I2022/00382). Bokstavsutredaren presenterade rapporten Arlanda flygplats – en plan för framtiden (Ds 2022:11) den 17 juni 2022 och rapporten remissbehandlades t.o.m. den 31 oktober 2022. </w:t>
      </w:r>
      <w:r w:rsidRPr="00C77900">
        <w:t xml:space="preserve">Den 30 maj 2022 </w:t>
      </w:r>
      <w:r>
        <w:t>fick</w:t>
      </w:r>
      <w:r w:rsidRPr="00C77900">
        <w:t xml:space="preserve"> en bokstavsutredare i uppdrag att utreda och ta fram förslag till inriktning för statens ansvar för flygplatser i Sverige. </w:t>
      </w:r>
      <w:r w:rsidR="001920E4">
        <w:t>Bokstavsutredaren redovisade uppdraget den 15 februari 2023 i promemorian Statens ansvar för det svenska flygplatssystemet – för tillgänglighet och beredskap (Ds 2023:3). Promemorian har remitterats. Remisstiden går ut den 23 maj 2023.</w:t>
      </w:r>
      <w:r w:rsidRPr="00C77900">
        <w:t xml:space="preserve"> </w:t>
      </w:r>
      <w:r>
        <w:t>Vidare kan nämnas att regeringen i</w:t>
      </w:r>
      <w:r w:rsidRPr="008566B1">
        <w:t xml:space="preserve"> budgetpropositionen för 2023 (prop. 2022/23:1 utg.omr.22</w:t>
      </w:r>
      <w:r>
        <w:t xml:space="preserve"> Kommunikationer avsnitt 3.3.2, s. 20</w:t>
      </w:r>
      <w:r w:rsidRPr="008566B1">
        <w:t xml:space="preserve">) </w:t>
      </w:r>
      <w:r>
        <w:t>redogjorde för</w:t>
      </w:r>
      <w:r w:rsidRPr="008566B1">
        <w:t xml:space="preserve"> att Bromma flygplats har stor betydelse för tillgängligheten för såväl Stockholmsregionen som för övriga landet, vilket betyder att flygplatsen är viktig för t.ex. näringslivet och företagandet. </w:t>
      </w:r>
      <w:r>
        <w:t xml:space="preserve">Regeringen konstaterade </w:t>
      </w:r>
      <w:r w:rsidRPr="008566B1">
        <w:t xml:space="preserve">därför </w:t>
      </w:r>
      <w:r>
        <w:t xml:space="preserve">att </w:t>
      </w:r>
      <w:r w:rsidRPr="008566B1">
        <w:t>Bromma flygplats ska bevaras</w:t>
      </w:r>
      <w:r>
        <w:t>.</w:t>
      </w:r>
    </w:p>
    <w:p w14:paraId="2312CFD2" w14:textId="1061EC44" w:rsidR="00584D3D" w:rsidRDefault="00584D3D" w:rsidP="00584D3D">
      <w:pPr>
        <w:pStyle w:val="Brdtextmedindrag"/>
      </w:pPr>
      <w:r>
        <w:t>På EU-nivå kan särskilt fortsatta förhandlingar rörande Fit for 55-paketet nämnas, där en preliminär överenskommelse nåddes i december mellan rådet och Europaparlamentet i flygdelarna av EU:s utsläpps</w:t>
      </w:r>
      <w:r w:rsidR="00607611">
        <w:softHyphen/>
      </w:r>
      <w:r>
        <w:t>handels</w:t>
      </w:r>
      <w:r w:rsidR="00607611">
        <w:softHyphen/>
      </w:r>
      <w:r>
        <w:t>system (EU ETS). Förhandlingar rörande RefuelEU Aviation (hållbara flygbränslen) har också pågått under 2022 och treparts</w:t>
      </w:r>
      <w:r w:rsidR="00607611">
        <w:softHyphen/>
      </w:r>
      <w:r>
        <w:t xml:space="preserve">förhandlingar mellan rådet, Europaparlamentet och EU-kommissionen, s.k. triloger, har inletts. Även förslaget om SES2+, det gemensamma europeiska luftrummet, har fortsatt förhandlas kontinuerligt i triloger. </w:t>
      </w:r>
      <w:r w:rsidRPr="00096BDA">
        <w:t xml:space="preserve">Ett förslag om tillfälliga </w:t>
      </w:r>
      <w:r>
        <w:t>lättnader från reglerna om utnyttjande av ankomst- och avgångstider vid unionens flygplatser på grund av en epidemiologisk situation eller militär aggression</w:t>
      </w:r>
      <w:r w:rsidRPr="00096BDA">
        <w:t xml:space="preserve"> har beslutats av rådet och parlamentet.</w:t>
      </w:r>
    </w:p>
    <w:p w14:paraId="23BB69C8" w14:textId="2B4AFAA5" w:rsidR="00584D3D" w:rsidRDefault="00584D3D" w:rsidP="00584D3D">
      <w:pPr>
        <w:pStyle w:val="Brdtextmedindrag"/>
      </w:pPr>
      <w:r>
        <w:t xml:space="preserve">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w:t>
      </w:r>
      <w:r w:rsidRPr="0061595F">
        <w:t>mål för den globala luftfartens koldioxidutsläpp</w:t>
      </w:r>
      <w:r>
        <w:t xml:space="preserve"> (Long Term Aspirational Goal, LTAG), där Sverige medverkade. Vid Icaos generalförsamling antogs sedan detta mål, då Icaos medlems</w:t>
      </w:r>
      <w:r w:rsidRPr="008D2AB3">
        <w:t xml:space="preserve">länder bl.a. </w:t>
      </w:r>
      <w:r>
        <w:t xml:space="preserve">beslutade </w:t>
      </w:r>
      <w:r w:rsidRPr="008D2AB3">
        <w:t xml:space="preserve">att kollektivt verka för att den internationella luftfartens utsläpp av </w:t>
      </w:r>
      <w:r>
        <w:t>koldioxid</w:t>
      </w:r>
      <w:r w:rsidRPr="008D2AB3">
        <w:t xml:space="preserve"> ska vara nettonoll </w:t>
      </w:r>
      <w:r>
        <w:t xml:space="preserve">år </w:t>
      </w:r>
      <w:r w:rsidRPr="008D2AB3">
        <w:t>2050</w:t>
      </w:r>
      <w:r>
        <w:t xml:space="preserve">. </w:t>
      </w:r>
      <w:r w:rsidRPr="00A73364">
        <w:t>Ärendet bereds vidare. Punkten är inte slutbehandlad.</w:t>
      </w:r>
    </w:p>
    <w:p w14:paraId="7C3F1842" w14:textId="23BEB97D" w:rsidR="00084EAB" w:rsidRPr="00A415B1" w:rsidRDefault="00084EAB" w:rsidP="00A415B1">
      <w:pPr>
        <w:pStyle w:val="Rubrik5utannumrering"/>
      </w:pPr>
      <w:r w:rsidRPr="00A415B1">
        <w:t>1</w:t>
      </w:r>
      <w:r w:rsidR="00A415B1" w:rsidRPr="00A415B1">
        <w:t>7</w:t>
      </w:r>
      <w:r w:rsidRPr="00A415B1">
        <w:t>. Rskr. 2016/17:234</w:t>
      </w:r>
    </w:p>
    <w:p w14:paraId="1B929177" w14:textId="77777777"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Planering och byggande</w:t>
      </w:r>
    </w:p>
    <w:p w14:paraId="60E354E0" w14:textId="77777777"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 2015/16:2039 yrkande 2, 2015/16:3210 yrkande 9, 2015/16:3241 yrkande 27, 2016/17:3096 yrkande 9, 2016/17:3118 yrkandena 9 och 18,</w:t>
      </w:r>
    </w:p>
    <w:p w14:paraId="0C3BFCA1" w14:textId="77777777"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2016/17:3351 yrkande 8, bet. 2016/17:CU15</w:t>
      </w:r>
    </w:p>
    <w:p w14:paraId="74576B80" w14:textId="77777777"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2017/18:75 (N 69), 2018/19:75 (N 50), 2019/20:75 (Fi 24), 2020/21:75 (Fi 19) och 2021/22:75 (Fi 14).</w:t>
      </w:r>
    </w:p>
    <w:p w14:paraId="58C4047C" w14:textId="434707C6"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721738">
        <w:rPr>
          <w:rFonts w:ascii="Times New Roman" w:eastAsiaTheme="minorHAnsi" w:hAnsi="Times New Roman"/>
          <w:sz w:val="20"/>
        </w:rPr>
        <w:t>Skrivelsen är inte slutbehandlad.</w:t>
      </w:r>
      <w:r>
        <w:rPr>
          <w:rFonts w:ascii="Times New Roman" w:eastAsiaTheme="minorHAnsi" w:hAnsi="Times New Roman"/>
          <w:sz w:val="20"/>
        </w:rPr>
        <w:t xml:space="preserve"> </w:t>
      </w:r>
    </w:p>
    <w:p w14:paraId="72ECF3F7" w14:textId="77777777" w:rsidR="00084EAB" w:rsidRPr="00721738" w:rsidRDefault="00084EAB" w:rsidP="00084EAB">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p>
    <w:p w14:paraId="075852A7" w14:textId="4DD32575" w:rsidR="00084EAB" w:rsidRPr="00721738" w:rsidRDefault="00084EAB" w:rsidP="00084EA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21 om </w:t>
      </w:r>
      <w:r w:rsidRPr="00721738">
        <w:rPr>
          <w:rFonts w:ascii="Times New Roman" w:hAnsi="Times New Roman"/>
          <w:i/>
          <w:iCs/>
          <w:sz w:val="20"/>
        </w:rPr>
        <w:t>studentbostäder</w:t>
      </w:r>
      <w:r w:rsidRPr="00721738">
        <w:rPr>
          <w:rFonts w:ascii="Times New Roman" w:hAnsi="Times New Roman"/>
          <w:sz w:val="20"/>
        </w:rPr>
        <w:t xml:space="preserve">*: Riksdagen har tillkännagett för regeringen det som utskottet anför om tillgänglighetskrav för studentbostäder (bet. 2016/17:CU15 s. 64 f.). Av regeringens skrivelse 2020/21:75 framgår att regeringen har låtit utreda frågan om möjligheten till anpassningar av tillgänglighetskraven och andra lättnader i de krav som gäller för studentbostäder. </w:t>
      </w:r>
      <w:r>
        <w:rPr>
          <w:rFonts w:ascii="Times New Roman" w:hAnsi="Times New Roman"/>
          <w:sz w:val="20"/>
        </w:rPr>
        <w:t>I u</w:t>
      </w:r>
      <w:r w:rsidRPr="00721738">
        <w:rPr>
          <w:rFonts w:ascii="Times New Roman" w:hAnsi="Times New Roman"/>
          <w:sz w:val="20"/>
        </w:rPr>
        <w:t xml:space="preserve">tredningen </w:t>
      </w:r>
      <w:r w:rsidRPr="00CF323F">
        <w:rPr>
          <w:rFonts w:ascii="Times New Roman" w:hAnsi="Times New Roman"/>
          <w:sz w:val="20"/>
        </w:rPr>
        <w:t>gjordes bedömningen</w:t>
      </w:r>
      <w:r w:rsidRPr="00721738">
        <w:rPr>
          <w:rFonts w:ascii="Times New Roman" w:hAnsi="Times New Roman"/>
          <w:sz w:val="20"/>
        </w:rPr>
        <w:t xml:space="preserve"> att det inte är lämpligt att ändra de krav på tillgänglighet som gäller för studentbostäder. Mot den bakgrunden beslutade regeringen den 3 december 2020 att skriva av ärendet i denna del. Regeringen redovisade därmed tillkännagivandet som slutbehandlat (Fi 19).</w:t>
      </w:r>
    </w:p>
    <w:p w14:paraId="03AEEAE2" w14:textId="52BEB3B5" w:rsidR="00584D3D" w:rsidRDefault="00084EAB" w:rsidP="00084EA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721738">
        <w:rPr>
          <w:rFonts w:ascii="Times New Roman" w:hAnsi="Times New Roman"/>
          <w:sz w:val="20"/>
        </w:rPr>
        <w:t>Riksdagen har dock ansett att de åtgärder som regeringen vidtagit inte är tillräckliga för att bedöma tillkännagivandet som tillgodosett (bet. 2020/21:KU21 s. 75, rskr. 2020/21:371). Civilutskottet framhåller att det enligt riksdagens tillkännagivande borde vara möjligt att ta större hänsyn till att var och en av de boende endast använder bostaden under en begränsad tid som studerande, och att det också borde fästas stor vikt vid de synpunkter som förts fram av bl.a. studentbostadsföretagen och studentorganisationerna. Punkten står därför åter som öppen. Regeringen</w:t>
      </w:r>
      <w:r w:rsidR="005F62EE">
        <w:rPr>
          <w:rFonts w:ascii="Times New Roman" w:hAnsi="Times New Roman"/>
          <w:sz w:val="20"/>
        </w:rPr>
        <w:t xml:space="preserve"> </w:t>
      </w:r>
      <w:r w:rsidR="009848ED" w:rsidRPr="005F62EE">
        <w:rPr>
          <w:rFonts w:ascii="Times New Roman" w:hAnsi="Times New Roman"/>
          <w:sz w:val="20"/>
        </w:rPr>
        <w:t>avser att se över möjligheten till lättnader av de krav som gäller för studentbostäder.</w:t>
      </w:r>
      <w:r w:rsidR="009848ED">
        <w:rPr>
          <w:rFonts w:ascii="Times New Roman" w:hAnsi="Times New Roman"/>
          <w:sz w:val="20"/>
        </w:rPr>
        <w:t xml:space="preserve"> </w:t>
      </w:r>
      <w:r w:rsidRPr="00721738">
        <w:rPr>
          <w:rFonts w:ascii="Times New Roman" w:hAnsi="Times New Roman"/>
          <w:sz w:val="20"/>
        </w:rPr>
        <w:t>Punkten är inte slutbehandlad.</w:t>
      </w:r>
    </w:p>
    <w:p w14:paraId="19D5E7DE" w14:textId="520A33D3" w:rsidR="0013698F" w:rsidRPr="00A73364" w:rsidRDefault="0013698F" w:rsidP="00084EAB">
      <w:pPr>
        <w:pStyle w:val="Rubrik5utannumrering"/>
      </w:pPr>
      <w:r>
        <w:t>1</w:t>
      </w:r>
      <w:r w:rsidR="00A415B1">
        <w:t>8</w:t>
      </w:r>
      <w:r w:rsidRPr="00A73364">
        <w:t>. Rskr. 2016/17:</w:t>
      </w:r>
      <w:r>
        <w:t>2</w:t>
      </w:r>
      <w:r w:rsidRPr="00A73364">
        <w:t>3</w:t>
      </w:r>
      <w:r>
        <w:t>8</w:t>
      </w:r>
    </w:p>
    <w:p w14:paraId="3E2CEC44" w14:textId="77777777" w:rsidR="0013698F" w:rsidRPr="00A73364" w:rsidRDefault="0013698F" w:rsidP="0013698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 xml:space="preserve">Väg- och fordonsfrågor </w:t>
      </w:r>
    </w:p>
    <w:p w14:paraId="5C70C485" w14:textId="77777777" w:rsidR="0013698F" w:rsidRPr="00F9701D" w:rsidRDefault="0013698F" w:rsidP="0013698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Prop. 2016/17:112, prop. 2016/17:21, bet. 2016/17:TU14</w:t>
      </w:r>
    </w:p>
    <w:p w14:paraId="6D2FF7A8" w14:textId="77777777" w:rsidR="0013698F" w:rsidRPr="00A73364" w:rsidRDefault="0013698F" w:rsidP="0013698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 xml:space="preserve">Tidigare redovisad, se skr. </w:t>
      </w:r>
      <w:r w:rsidRPr="00A73364">
        <w:rPr>
          <w:rFonts w:ascii="Times New Roman" w:eastAsia="Calibri" w:hAnsi="Times New Roman"/>
          <w:sz w:val="20"/>
        </w:rPr>
        <w:t>2017/18:75 (N 70),</w:t>
      </w:r>
      <w:r w:rsidRPr="00A73364">
        <w:rPr>
          <w:rFonts w:ascii="Times New Roman" w:hAnsi="Times New Roman"/>
          <w:sz w:val="20"/>
        </w:rPr>
        <w:t xml:space="preserve"> 2018/19:75 (N 51)</w:t>
      </w:r>
      <w:r>
        <w:rPr>
          <w:rFonts w:ascii="Times New Roman" w:hAnsi="Times New Roman"/>
          <w:sz w:val="20"/>
        </w:rPr>
        <w:t xml:space="preserve">, </w:t>
      </w:r>
      <w:r w:rsidRPr="00A73364">
        <w:rPr>
          <w:rFonts w:ascii="Times New Roman" w:hAnsi="Times New Roman"/>
          <w:sz w:val="20"/>
        </w:rPr>
        <w:t>2019/20:75 (I 21</w:t>
      </w:r>
      <w:r w:rsidRPr="00F9701D">
        <w:rPr>
          <w:rFonts w:ascii="Times New Roman" w:hAnsi="Times New Roman"/>
          <w:sz w:val="20"/>
        </w:rPr>
        <w:t>)</w:t>
      </w:r>
      <w:r>
        <w:rPr>
          <w:rFonts w:ascii="Times New Roman" w:hAnsi="Times New Roman"/>
          <w:sz w:val="20"/>
        </w:rPr>
        <w:t>, 2020/21:75 (I 13) och 2021/22:75 (I 12)</w:t>
      </w:r>
      <w:r w:rsidRPr="00F9701D">
        <w:rPr>
          <w:rFonts w:ascii="Times New Roman" w:eastAsia="Calibri" w:hAnsi="Times New Roman"/>
          <w:sz w:val="20"/>
        </w:rPr>
        <w:t>.</w:t>
      </w:r>
    </w:p>
    <w:p w14:paraId="643CE3F6" w14:textId="6D257829" w:rsidR="0013698F" w:rsidRPr="00A73364" w:rsidRDefault="0013698F" w:rsidP="0013698F">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Skrivelsen är slutbehandlad.</w:t>
      </w:r>
      <w:r>
        <w:rPr>
          <w:rFonts w:ascii="Times New Roman" w:eastAsia="Calibri" w:hAnsi="Times New Roman"/>
          <w:sz w:val="20"/>
        </w:rPr>
        <w:t xml:space="preserve"> </w:t>
      </w:r>
    </w:p>
    <w:p w14:paraId="0F023EFE" w14:textId="77777777" w:rsidR="0013698F" w:rsidRPr="00A73364" w:rsidRDefault="0013698F" w:rsidP="0013698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64375BF4" w14:textId="77777777" w:rsidR="0013698F" w:rsidRDefault="0013698F" w:rsidP="0013698F">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bookmarkStart w:id="457" w:name="_Hlk62485254"/>
      <w:r w:rsidRPr="00A73364">
        <w:rPr>
          <w:rFonts w:ascii="Times New Roman" w:eastAsia="Calibri" w:hAnsi="Times New Roman"/>
          <w:sz w:val="20"/>
        </w:rPr>
        <w:t xml:space="preserve">Punkt 4 om </w:t>
      </w:r>
      <w:r w:rsidRPr="00A73364">
        <w:rPr>
          <w:rFonts w:ascii="Times New Roman" w:eastAsia="Calibri" w:hAnsi="Times New Roman"/>
          <w:i/>
          <w:sz w:val="20"/>
        </w:rPr>
        <w:t>långa lastbilar*</w:t>
      </w:r>
      <w:r w:rsidRPr="00A73364">
        <w:rPr>
          <w:rFonts w:ascii="Times New Roman" w:eastAsia="Calibri" w:hAnsi="Times New Roman"/>
          <w:sz w:val="20"/>
        </w:rPr>
        <w:t>: Riksdagen</w:t>
      </w:r>
      <w:r>
        <w:rPr>
          <w:rFonts w:ascii="Times New Roman" w:eastAsia="Calibri" w:hAnsi="Times New Roman"/>
          <w:sz w:val="20"/>
        </w:rPr>
        <w:t xml:space="preserve"> har</w:t>
      </w:r>
      <w:r w:rsidRPr="00A73364">
        <w:rPr>
          <w:rFonts w:ascii="Times New Roman" w:eastAsia="Calibri" w:hAnsi="Times New Roman"/>
          <w:sz w:val="20"/>
        </w:rPr>
        <w:t xml:space="preserve"> tillkännagett för regeringen det som utskottet anför om att regeringen skyndsamt bör se över hur längre fordonståg i högre utsträckning kan tillåtas på det svenska vägnätet (bet.</w:t>
      </w:r>
      <w:r>
        <w:rPr>
          <w:rFonts w:ascii="Times New Roman" w:eastAsia="Calibri" w:hAnsi="Times New Roman"/>
          <w:sz w:val="20"/>
        </w:rPr>
        <w:t> </w:t>
      </w:r>
      <w:r w:rsidRPr="00A73364">
        <w:rPr>
          <w:rFonts w:ascii="Times New Roman" w:eastAsia="Calibri" w:hAnsi="Times New Roman"/>
          <w:sz w:val="20"/>
        </w:rPr>
        <w:t>2016/17:TU14 s. 24 f.). Regeringen fattade den 30 november 2017 beslut om ändringar i trafik</w:t>
      </w:r>
      <w:r w:rsidRPr="00A73364">
        <w:rPr>
          <w:rFonts w:ascii="Times New Roman" w:eastAsia="Calibri" w:hAnsi="Times New Roman"/>
          <w:sz w:val="20"/>
        </w:rPr>
        <w:softHyphen/>
        <w:t xml:space="preserve">förordningen (1998:1276) för att möjliggöra färd med längre och tyngre fordon eller fordonståg under en provperiod. Ändringarna, som trädde i kraft den 1 februari 2018, bedöms ge bättre förutsättningar för att utveckla nya tekniker och konstruktioner. Därutöver </w:t>
      </w:r>
      <w:r>
        <w:rPr>
          <w:rFonts w:ascii="Times New Roman" w:eastAsia="Calibri" w:hAnsi="Times New Roman"/>
          <w:sz w:val="20"/>
        </w:rPr>
        <w:t>uppdrog</w:t>
      </w:r>
      <w:r w:rsidRPr="00A73364">
        <w:rPr>
          <w:rFonts w:ascii="Times New Roman" w:eastAsia="Calibri" w:hAnsi="Times New Roman"/>
          <w:sz w:val="20"/>
        </w:rPr>
        <w:t xml:space="preserve"> regeringen den 30 augusti 2018 åt Trafikverket att analysera om och var längre lastbilar bör tillåtas på det svenska vägnätet (N2018/04593). Uppdraget redovisades den 29 mars 2019</w:t>
      </w:r>
      <w:r>
        <w:rPr>
          <w:rFonts w:ascii="Times New Roman" w:eastAsia="Calibri" w:hAnsi="Times New Roman"/>
          <w:sz w:val="20"/>
        </w:rPr>
        <w:t xml:space="preserve"> och redovisningen remitterades därefter</w:t>
      </w:r>
      <w:bookmarkStart w:id="458" w:name="_Hlk58830406"/>
      <w:r w:rsidRPr="00A73364">
        <w:rPr>
          <w:rFonts w:ascii="Times New Roman" w:eastAsia="Calibri" w:hAnsi="Times New Roman"/>
          <w:sz w:val="20"/>
        </w:rPr>
        <w:t xml:space="preserve">. </w:t>
      </w:r>
      <w:bookmarkEnd w:id="458"/>
    </w:p>
    <w:p w14:paraId="3ACF9CFF" w14:textId="75A43ED0" w:rsidR="0013698F" w:rsidRDefault="0013698F" w:rsidP="0013698F">
      <w:pPr>
        <w:pStyle w:val="Brdtextmedindrag"/>
      </w:pPr>
      <w:r>
        <w:rPr>
          <w:rFonts w:eastAsia="Calibri"/>
        </w:rPr>
        <w:t xml:space="preserve">Den 25 augusti 2022 beslutade regeringen om nödvändiga </w:t>
      </w:r>
      <w:r w:rsidRPr="00E776F0">
        <w:rPr>
          <w:rFonts w:eastAsia="Calibri"/>
        </w:rPr>
        <w:t xml:space="preserve">ändringar </w:t>
      </w:r>
      <w:r w:rsidRPr="00CF62AE">
        <w:t xml:space="preserve">i </w:t>
      </w:r>
      <w:r>
        <w:t xml:space="preserve">dels </w:t>
      </w:r>
      <w:r w:rsidRPr="00CF62AE">
        <w:t>trafikförordningen</w:t>
      </w:r>
      <w:r>
        <w:t>, dels</w:t>
      </w:r>
      <w:r w:rsidRPr="00CF62AE">
        <w:t xml:space="preserve"> </w:t>
      </w:r>
      <w:r w:rsidRPr="00BA0CA5">
        <w:t>förordningen (2007:231) om elektroniskt kungörande av vissa trafikföreskrifter</w:t>
      </w:r>
      <w:r>
        <w:t xml:space="preserve"> (i budgetpropositionen för 2023, se nedan, angavs av förbiseende i stället </w:t>
      </w:r>
      <w:r w:rsidRPr="00CF62AE">
        <w:t xml:space="preserve">vägmärkesförordningen </w:t>
      </w:r>
      <w:r>
        <w:t>[</w:t>
      </w:r>
      <w:r w:rsidRPr="00CF62AE">
        <w:t>2007:90</w:t>
      </w:r>
      <w:r>
        <w:t>]</w:t>
      </w:r>
      <w:r w:rsidRPr="00CF62AE">
        <w:t xml:space="preserve"> </w:t>
      </w:r>
      <w:r>
        <w:t xml:space="preserve">för att möjliggöra att fordonsekipage på upp till </w:t>
      </w:r>
      <w:r w:rsidRPr="00CF62AE">
        <w:t>34,5</w:t>
      </w:r>
      <w:r>
        <w:t> </w:t>
      </w:r>
      <w:r w:rsidRPr="00CF62AE">
        <w:t xml:space="preserve">meter </w:t>
      </w:r>
      <w:r>
        <w:t>får köras på det vägnät som pekas ut av Trafikverket (SFS 1396-1397). Trafikverket har pekat ut ungefär 450 mil väg som kan öppnas för dessa fordon fram till 2025. Förordningsändringarna träder i kraft den 31 augusti 2023. Regeringen konstaterar i budgetpropositionen för 2023 att tillkänna</w:t>
      </w:r>
      <w:r w:rsidR="00A415B1">
        <w:softHyphen/>
      </w:r>
      <w:r>
        <w:t>givandet med detta är slutbehandlat (prop. 2022/23:1 utg.omr. 22 Kommunikationer avsnitt 3.3.3, s. 25 f.). Punkten är slutbehandlad.</w:t>
      </w:r>
    </w:p>
    <w:p w14:paraId="48D15855" w14:textId="2072FAB8" w:rsidR="00C41688" w:rsidRPr="00300392" w:rsidRDefault="00C41688" w:rsidP="00C41688">
      <w:pPr>
        <w:pStyle w:val="Rubrik5utannumrering"/>
        <w:rPr>
          <w:i w:val="0"/>
        </w:rPr>
      </w:pPr>
      <w:bookmarkStart w:id="459" w:name="_Hlk92962898"/>
      <w:bookmarkStart w:id="460" w:name="_Hlk29478466"/>
      <w:bookmarkEnd w:id="457"/>
      <w:r>
        <w:t>1</w:t>
      </w:r>
      <w:r w:rsidR="00A415B1">
        <w:t>9</w:t>
      </w:r>
      <w:r w:rsidRPr="00300392">
        <w:t xml:space="preserve">. </w:t>
      </w:r>
      <w:bookmarkStart w:id="461" w:name="_Hlk61450229"/>
      <w:bookmarkStart w:id="462" w:name="_Hlk61523979"/>
      <w:r w:rsidRPr="00300392">
        <w:t>Rskr. 2016/17:338</w:t>
      </w:r>
      <w:bookmarkEnd w:id="459"/>
      <w:bookmarkEnd w:id="461"/>
      <w:r>
        <w:t xml:space="preserve">  </w:t>
      </w:r>
      <w:r w:rsidRPr="00BC2BF2">
        <w:rPr>
          <w:color w:val="FFFFFF" w:themeColor="background1"/>
        </w:rPr>
        <w:t>JLL</w:t>
      </w:r>
    </w:p>
    <w:bookmarkEnd w:id="462"/>
    <w:p w14:paraId="22368428"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sz w:val="20"/>
        </w:rPr>
        <w:t xml:space="preserve">En livsmedelsstrategi för Sverige </w:t>
      </w:r>
    </w:p>
    <w:bookmarkEnd w:id="460"/>
    <w:p w14:paraId="2078ACC1"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300392">
        <w:rPr>
          <w:rFonts w:ascii="Times New Roman" w:eastAsiaTheme="minorHAnsi" w:hAnsi="Times New Roman"/>
          <w:sz w:val="20"/>
        </w:rPr>
        <w:t xml:space="preserve">Prop. 2016/17:104, bet. 2016/17:MJU23 </w:t>
      </w:r>
    </w:p>
    <w:p w14:paraId="508820C2"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2017/18:75 (N 77), </w:t>
      </w:r>
      <w:r w:rsidRPr="00300392">
        <w:rPr>
          <w:rFonts w:ascii="Times New Roman" w:hAnsi="Times New Roman"/>
          <w:color w:val="000000" w:themeColor="text1"/>
          <w:sz w:val="20"/>
        </w:rPr>
        <w:t>2018/19:75 (N 54)</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23)</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6</w:t>
      </w:r>
      <w:r w:rsidRPr="008F5969">
        <w:rPr>
          <w:rFonts w:ascii="Times New Roman" w:hAnsi="Times New Roman"/>
          <w:color w:val="000000" w:themeColor="text1"/>
          <w:sz w:val="20"/>
        </w:rPr>
        <w:t>)</w:t>
      </w:r>
      <w:r w:rsidRPr="00F857B5">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14)</w:t>
      </w:r>
      <w:r>
        <w:rPr>
          <w:rFonts w:ascii="Times New Roman" w:hAnsi="Times New Roman"/>
          <w:color w:val="000000" w:themeColor="text1"/>
          <w:sz w:val="20"/>
        </w:rPr>
        <w:t>.</w:t>
      </w:r>
    </w:p>
    <w:p w14:paraId="115D989B" w14:textId="07EC2E44"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sz w:val="20"/>
        </w:rPr>
        <w:t>Skrivelsen är inte slutbehandlad.</w:t>
      </w:r>
      <w:r>
        <w:rPr>
          <w:rFonts w:ascii="Times New Roman" w:eastAsiaTheme="minorHAnsi" w:hAnsi="Times New Roman"/>
          <w:sz w:val="20"/>
        </w:rPr>
        <w:t xml:space="preserve"> </w:t>
      </w:r>
    </w:p>
    <w:p w14:paraId="4EB43BE3" w14:textId="77777777" w:rsidR="00C41688" w:rsidRPr="00300392" w:rsidRDefault="00C41688" w:rsidP="00C41688">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cstheme="minorBidi"/>
          <w:sz w:val="20"/>
          <w:szCs w:val="22"/>
        </w:rPr>
      </w:pPr>
    </w:p>
    <w:p w14:paraId="736A5B8A" w14:textId="77777777" w:rsidR="00C41688" w:rsidRPr="00300392" w:rsidRDefault="00C41688" w:rsidP="00C41688">
      <w:pPr>
        <w:pStyle w:val="Brdtextmedindrag"/>
        <w:ind w:firstLine="0"/>
        <w:rPr>
          <w:i/>
        </w:rPr>
      </w:pPr>
      <w:r w:rsidRPr="00300392">
        <w:rPr>
          <w:rFonts w:eastAsiaTheme="minorHAnsi"/>
        </w:rPr>
        <w:t xml:space="preserve">Punkt 23 om </w:t>
      </w:r>
      <w:r w:rsidRPr="00300392">
        <w:rPr>
          <w:rFonts w:eastAsiaTheme="minorHAnsi"/>
          <w:i/>
        </w:rPr>
        <w:t>förenklade regler för viltkött*</w:t>
      </w:r>
      <w:r w:rsidRPr="00300392">
        <w:rPr>
          <w:rFonts w:eastAsiaTheme="minorHAnsi"/>
        </w:rPr>
        <w:t>:</w:t>
      </w:r>
      <w:r w:rsidRPr="00300392">
        <w:rPr>
          <w:rFonts w:eastAsiaTheme="minorHAnsi"/>
          <w:i/>
        </w:rPr>
        <w:t xml:space="preserve"> </w:t>
      </w:r>
      <w:r w:rsidRPr="00300392">
        <w:t>Riksdagen har ställt sig bakom det som utskottet anför om att förenkla regler för distribution och försäljning av viltkött (bet. 2016/17:MJU23 s. 116) och tillkännagett detta för regeringen. Livsmedelsverket är ansvarig myndighet för frågor om säkra livsmedel och är central myndighet för den offentliga livs</w:t>
      </w:r>
      <w:r>
        <w:softHyphen/>
      </w:r>
      <w:r w:rsidRPr="00300392">
        <w:t>medels</w:t>
      </w:r>
      <w:r>
        <w:softHyphen/>
      </w:r>
      <w:r w:rsidRPr="00300392">
        <w:t>kontrollen i landet. Livsmedelsverket får enligt livsmedels</w:t>
      </w:r>
      <w:r>
        <w:softHyphen/>
      </w:r>
      <w:r w:rsidRPr="00300392">
        <w:t>förord</w:t>
      </w:r>
      <w:r>
        <w:softHyphen/>
      </w:r>
      <w:r w:rsidRPr="00300392">
        <w:t>ningen (2006:813) meddela de föreskrifter och fatta de beslut som behövs som komplettering till de bestämmelser som tas fram gemensamt inom EU. Livsmedelsverket har därmed bemyndigats att ta fram bestäm</w:t>
      </w:r>
      <w:r w:rsidRPr="00300392">
        <w:softHyphen/>
        <w:t>melser om offentlig livsmedelskontroll av viltkött. Gällande bestämmel</w:t>
      </w:r>
      <w:r w:rsidRPr="00300392">
        <w:softHyphen/>
        <w:t>ser för för</w:t>
      </w:r>
      <w:r>
        <w:softHyphen/>
      </w:r>
      <w:r w:rsidRPr="00300392">
        <w:t>säljning av icke-trikinbärande vilt innebär att enskilda jägare har goda möjligheter att avyttra viltkött direkt till konsument eller detalj</w:t>
      </w:r>
      <w:r>
        <w:softHyphen/>
      </w:r>
      <w:r w:rsidRPr="00300392">
        <w:t>handel. Regeringen uppdrog i juli 2018 åt Livs</w:t>
      </w:r>
      <w:r w:rsidRPr="00300392">
        <w:softHyphen/>
        <w:t>medelsverket att analysera möjligheten och lämna förslag på förenklade förfaranden för avsättning av vildsvinskött på marknaden. I uppdraget ingick att göra en bedömning av vilka volymer av vildsvinskött som kan göras tillgängliga på mark</w:t>
      </w:r>
      <w:r>
        <w:softHyphen/>
      </w:r>
      <w:r w:rsidRPr="00300392">
        <w:t>naden med de föreslagna åtgärderna samt kostnaderna för dessa åtgärder. Upp</w:t>
      </w:r>
      <w:r w:rsidRPr="00300392">
        <w:softHyphen/>
        <w:t xml:space="preserve">draget redovisades i december 2019. </w:t>
      </w:r>
      <w:r>
        <w:t>Mot bakgrund av Livsmedels</w:t>
      </w:r>
      <w:r>
        <w:softHyphen/>
        <w:t>verkets rapport beslutade regeringeni</w:t>
      </w:r>
      <w:r w:rsidRPr="00300392">
        <w:t xml:space="preserve"> april 2020 om det s.k. vildsvins</w:t>
      </w:r>
      <w:r>
        <w:softHyphen/>
      </w:r>
      <w:r w:rsidRPr="00300392">
        <w:t>paketet inom livsmedels</w:t>
      </w:r>
      <w:r>
        <w:softHyphen/>
      </w:r>
      <w:r w:rsidRPr="00300392">
        <w:t>strategins handlingsplan del 2. Regeringen avsatte 13 miljoner kronor under 2020 och därefter beräknas 9 miljoner kronor avsättas årligen under 2021–</w:t>
      </w:r>
      <w:r w:rsidRPr="009C79D5">
        <w:t xml:space="preserve">2025. I budgetpropositionen för 2021 </w:t>
      </w:r>
      <w:r>
        <w:t>(prop. 2020/21:1 utg.omr. 23 avsnitt 2.8.2 s. 49)</w:t>
      </w:r>
      <w:r w:rsidRPr="009C79D5">
        <w:t xml:space="preserve"> förstärk</w:t>
      </w:r>
      <w:r>
        <w:t>te</w:t>
      </w:r>
      <w:r w:rsidRPr="009C79D5">
        <w:t xml:space="preserve"> rege</w:t>
      </w:r>
      <w:r>
        <w:softHyphen/>
      </w:r>
      <w:r w:rsidRPr="009C79D5">
        <w:t>ringen vild</w:t>
      </w:r>
      <w:r>
        <w:softHyphen/>
      </w:r>
      <w:r w:rsidRPr="009C79D5">
        <w:t xml:space="preserve">svinspaketet med ytterligare 20 miljoner kronor 2021–2025 bl.a. för att subventionera trikinanalyser. </w:t>
      </w:r>
      <w:r>
        <w:t>I juni 2021 beslutade regeringen att införa subventioner av kostnader för analyser av trikiner och cesium-137 i vild</w:t>
      </w:r>
      <w:r>
        <w:softHyphen/>
        <w:t>svinskött. Subventionerna kommer jägare till del genom att de ackredite</w:t>
      </w:r>
      <w:r>
        <w:softHyphen/>
        <w:t>rade laboratorierna ersätts för analyser som utförts åt jägare. Genom bud</w:t>
      </w:r>
      <w:r>
        <w:softHyphen/>
        <w:t xml:space="preserve">getproposition för 2022 (prop. 2021/22:1 utg.omr. 23 avsnitt 2.8.2. s. 52) förstärktes satsningen på subventioner med ytterligare 10 miljoner kronor för 2022–2025. </w:t>
      </w:r>
      <w:r w:rsidRPr="009C79D5">
        <w:t>Vildsvinspaketet tillsammans med förstärkningen i bud</w:t>
      </w:r>
      <w:r>
        <w:softHyphen/>
      </w:r>
      <w:r w:rsidRPr="009C79D5">
        <w:t xml:space="preserve">getpropositionen </w:t>
      </w:r>
      <w:r>
        <w:t xml:space="preserve">för 2022 </w:t>
      </w:r>
      <w:r w:rsidRPr="009C79D5">
        <w:t>ska bidra</w:t>
      </w:r>
      <w:r w:rsidRPr="00300392">
        <w:t xml:space="preserve"> till att mer vild</w:t>
      </w:r>
      <w:r>
        <w:softHyphen/>
      </w:r>
      <w:r w:rsidRPr="00300392">
        <w:t>svinskött når mark</w:t>
      </w:r>
      <w:r>
        <w:softHyphen/>
      </w:r>
      <w:r w:rsidRPr="00300392">
        <w:t>naden genom att underlätta köttets väg till konsument och skapa incita</w:t>
      </w:r>
      <w:r>
        <w:softHyphen/>
      </w:r>
      <w:r w:rsidRPr="00300392">
        <w:t xml:space="preserve">ment för jägare att skjuta fler vildsvin. </w:t>
      </w:r>
      <w:r>
        <w:t>Inom Regerings</w:t>
      </w:r>
      <w:r>
        <w:softHyphen/>
        <w:t>kansliet bereds en promemoria med förslag på ändringar i bl.a. i offentlighets- och sekretesslagen (2009:400) och livsmedelsförordningen (2006:813). Förslagen, som bygger på Livsmedelsverkets rapport En jägares leveranser av små mängder vildsvinoch kött av vildsvin, innebär att en jägare ska kunna leverera små mängder vildsvinskött direkt till konsument under förutsättning att jägaren är registrerad i länsstyrelsens kontroll</w:t>
      </w:r>
      <w:r>
        <w:softHyphen/>
        <w:t xml:space="preserve">register. Avsikten är att promemorian ska remitteras under våren 2023. </w:t>
      </w:r>
      <w:r w:rsidRPr="00DA6DD2">
        <w:rPr>
          <w:iCs/>
        </w:rPr>
        <w:t>Punkten är inte slutbehandlad</w:t>
      </w:r>
      <w:r>
        <w:rPr>
          <w:iCs/>
        </w:rPr>
        <w:t>.</w:t>
      </w:r>
      <w:r>
        <w:rPr>
          <w:i/>
        </w:rPr>
        <w:t xml:space="preserve"> </w:t>
      </w:r>
    </w:p>
    <w:p w14:paraId="5246A26F" w14:textId="420A9254" w:rsidR="00C41688" w:rsidRPr="00300392" w:rsidRDefault="00C41688" w:rsidP="00C41688">
      <w:pPr>
        <w:pStyle w:val="Brdtextmedindrag"/>
      </w:pPr>
      <w:r w:rsidRPr="00300392">
        <w:rPr>
          <w:rFonts w:eastAsiaTheme="minorHAnsi"/>
        </w:rPr>
        <w:t>Punkt 37 om</w:t>
      </w:r>
      <w:r w:rsidRPr="00300392">
        <w:rPr>
          <w:rFonts w:eastAsiaTheme="minorHAnsi"/>
          <w:i/>
        </w:rPr>
        <w:t xml:space="preserve"> mål för ekologisk produktion om konsumtion*</w:t>
      </w:r>
      <w:r w:rsidRPr="00300392">
        <w:rPr>
          <w:rFonts w:eastAsiaTheme="minorHAnsi"/>
        </w:rPr>
        <w:t xml:space="preserve">: </w:t>
      </w:r>
      <w:r w:rsidRPr="00300392">
        <w:t>Riksdagen har ställt sig bakom det som utskottet anför om att svensk livsmedels</w:t>
      </w:r>
      <w:r>
        <w:softHyphen/>
      </w:r>
      <w:r w:rsidRPr="00300392">
        <w:t>produktion ska styras av konsumenternas efterfrågan och inte av politiskt bestämda kvantitativa mål för konsumtion och produktion kopplade till specifika produktionsformer (bet. 2016/17:MJU23 s. 152) och tillkänna</w:t>
      </w:r>
      <w:r>
        <w:softHyphen/>
      </w:r>
      <w:r w:rsidRPr="00300392">
        <w:t xml:space="preserve">gett detta för regeringen. I budgetpropositionen för 2018 (prop. 2017/18:1 </w:t>
      </w:r>
      <w:r w:rsidRPr="00023974">
        <w:t>utg</w:t>
      </w:r>
      <w:r>
        <w:t>.</w:t>
      </w:r>
      <w:r w:rsidRPr="00023974">
        <w:t>omr</w:t>
      </w:r>
      <w:r>
        <w:t>.</w:t>
      </w:r>
      <w:r w:rsidRPr="00300392">
        <w:t xml:space="preserve"> 23 avsnitt 2.5.3</w:t>
      </w:r>
      <w:r>
        <w:t xml:space="preserve"> s. 22</w:t>
      </w:r>
      <w:r w:rsidRPr="00300392">
        <w:t>) redogjorde regeringen för sina mål för eko</w:t>
      </w:r>
      <w:r>
        <w:softHyphen/>
      </w:r>
      <w:r w:rsidRPr="00300392">
        <w:t>logisk produktion och offentlig ekologisk konsumtion. Statens jord</w:t>
      </w:r>
      <w:r w:rsidRPr="00300392">
        <w:softHyphen/>
        <w:t>bruks</w:t>
      </w:r>
      <w:r>
        <w:softHyphen/>
      </w:r>
      <w:r w:rsidRPr="00300392">
        <w:t>verk fick den 15 juni 2017 i uppdrag att föreslå en handlingsplan för hur målen ska nås. Uppdraget redovisades den 28 februari 2018. Statens jord</w:t>
      </w:r>
      <w:r w:rsidRPr="00300392">
        <w:softHyphen/>
        <w:t>bruksverk fick den 29 maj 2018 ett uppdrag att vidta åtgärder för främ</w:t>
      </w:r>
      <w:r w:rsidRPr="00300392">
        <w:softHyphen/>
        <w:t>jande av produktion, konsumtion och export av ekologiska livsmedel. I regleringsbrevet för 2021 beslutades om ytterligare medel 2021–2023 till Statens jordbruksverk för att fortsätta uppdraget att främja produktion, konsumtion och export av ekologiska livsmedel.</w:t>
      </w:r>
      <w:r>
        <w:t xml:space="preserve"> </w:t>
      </w:r>
      <w:r w:rsidRPr="00823488">
        <w:t xml:space="preserve">Regeringen avser </w:t>
      </w:r>
      <w:r>
        <w:t>att</w:t>
      </w:r>
      <w:r w:rsidRPr="00823488">
        <w:t xml:space="preserve"> åter</w:t>
      </w:r>
      <w:r>
        <w:softHyphen/>
      </w:r>
      <w:r w:rsidRPr="00823488">
        <w:t xml:space="preserve">komma till </w:t>
      </w:r>
      <w:r>
        <w:t xml:space="preserve">frågan </w:t>
      </w:r>
      <w:r w:rsidRPr="00823488">
        <w:t>i budgetpropositionen för 202</w:t>
      </w:r>
      <w:r>
        <w:t>4. Punkten är inte slut</w:t>
      </w:r>
      <w:r>
        <w:softHyphen/>
        <w:t>behandlad.</w:t>
      </w:r>
    </w:p>
    <w:p w14:paraId="2CEFA31B" w14:textId="77777777" w:rsidR="008357CB" w:rsidRPr="00A73364" w:rsidRDefault="008357CB" w:rsidP="008357CB">
      <w:pPr>
        <w:pStyle w:val="Rubrik4utannumrering"/>
        <w:rPr>
          <w:rFonts w:eastAsia="Calibri"/>
          <w:b w:val="0"/>
        </w:rPr>
      </w:pPr>
      <w:r w:rsidRPr="00A73364">
        <w:t>Riksmötet 2017</w:t>
      </w:r>
      <w:r w:rsidRPr="00A73364">
        <w:rPr>
          <w:b w:val="0"/>
        </w:rPr>
        <w:t>/</w:t>
      </w:r>
      <w:r>
        <w:rPr>
          <w:bCs/>
        </w:rPr>
        <w:t>18</w:t>
      </w:r>
    </w:p>
    <w:p w14:paraId="00511B74" w14:textId="55793867" w:rsidR="008357CB" w:rsidRPr="00A73364" w:rsidRDefault="00A415B1" w:rsidP="00A415B1">
      <w:pPr>
        <w:pStyle w:val="Rubrik5utannumrering"/>
        <w:spacing w:before="0"/>
        <w:rPr>
          <w:rFonts w:eastAsia="Calibri"/>
        </w:rPr>
      </w:pPr>
      <w:r>
        <w:t>20</w:t>
      </w:r>
      <w:r w:rsidR="008357CB" w:rsidRPr="00A73364">
        <w:t>. Rskr. 2017/18:104</w:t>
      </w:r>
    </w:p>
    <w:p w14:paraId="4296E00C" w14:textId="77777777" w:rsidR="008357CB" w:rsidRPr="00A73364"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Utgiftsområde 22 Kommunikationer</w:t>
      </w:r>
    </w:p>
    <w:p w14:paraId="311DFAF6" w14:textId="77777777" w:rsidR="008357CB" w:rsidRPr="00A73364"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Prop. 2017/18:1 utg.omr.</w:t>
      </w:r>
      <w:r w:rsidRPr="00A73364">
        <w:rPr>
          <w:rFonts w:ascii="Times New Roman" w:eastAsia="Calibri" w:hAnsi="Times New Roman"/>
          <w:sz w:val="20"/>
        </w:rPr>
        <w:t xml:space="preserve"> 22, bet. 2017/18:TU1</w:t>
      </w:r>
    </w:p>
    <w:p w14:paraId="663185FB" w14:textId="77777777" w:rsidR="008357CB" w:rsidRPr="00A73364"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Tidigare redovisad, se skr. 2017/18:75 (N 88),</w:t>
      </w:r>
      <w:r w:rsidRPr="00A73364">
        <w:rPr>
          <w:rFonts w:ascii="Times New Roman" w:hAnsi="Times New Roman"/>
          <w:sz w:val="20"/>
        </w:rPr>
        <w:t xml:space="preserve"> 2018/19:75 (N 56)</w:t>
      </w:r>
      <w:r>
        <w:rPr>
          <w:rFonts w:ascii="Times New Roman" w:hAnsi="Times New Roman"/>
          <w:sz w:val="20"/>
        </w:rPr>
        <w:t xml:space="preserve">, </w:t>
      </w:r>
      <w:r w:rsidRPr="00A73364">
        <w:rPr>
          <w:rFonts w:ascii="Times New Roman" w:hAnsi="Times New Roman"/>
          <w:sz w:val="20"/>
        </w:rPr>
        <w:t>2019/20:75 (I 23</w:t>
      </w:r>
      <w:r w:rsidRPr="00F9701D">
        <w:rPr>
          <w:rFonts w:ascii="Times New Roman" w:hAnsi="Times New Roman"/>
          <w:sz w:val="20"/>
        </w:rPr>
        <w:t>)</w:t>
      </w:r>
      <w:r>
        <w:rPr>
          <w:rFonts w:ascii="Times New Roman" w:hAnsi="Times New Roman"/>
          <w:sz w:val="20"/>
        </w:rPr>
        <w:t>, 2020/21:75 (I 15) och 2021/22:75 (I 14)</w:t>
      </w:r>
      <w:r w:rsidRPr="00A73364">
        <w:rPr>
          <w:rFonts w:ascii="Times New Roman" w:eastAsia="Calibri" w:hAnsi="Times New Roman"/>
          <w:sz w:val="20"/>
        </w:rPr>
        <w:t>.</w:t>
      </w:r>
    </w:p>
    <w:p w14:paraId="14EDED7D" w14:textId="2A9C6B85" w:rsidR="008357CB" w:rsidRPr="00A73364" w:rsidRDefault="008357CB" w:rsidP="008357CB">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Skrivelsen är inte slutbehandlad.</w:t>
      </w:r>
      <w:r w:rsidR="006751EC">
        <w:rPr>
          <w:rFonts w:ascii="Times New Roman" w:eastAsia="Calibri" w:hAnsi="Times New Roman"/>
          <w:sz w:val="20"/>
        </w:rPr>
        <w:t xml:space="preserve"> </w:t>
      </w:r>
    </w:p>
    <w:p w14:paraId="06BC9F31" w14:textId="77777777" w:rsidR="008357CB" w:rsidRPr="00A73364" w:rsidRDefault="008357CB" w:rsidP="008357CB">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0D33D8EB" w14:textId="0F2B95FF" w:rsidR="008357CB" w:rsidRPr="00F9701D" w:rsidRDefault="008357CB" w:rsidP="008357C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eastAsia="Calibri" w:hAnsi="Times New Roman"/>
          <w:sz w:val="20"/>
        </w:rPr>
        <w:t xml:space="preserve">Punkt 1 om </w:t>
      </w:r>
      <w:r w:rsidRPr="00A73364">
        <w:rPr>
          <w:rFonts w:ascii="Times New Roman" w:eastAsia="Calibri" w:hAnsi="Times New Roman"/>
          <w:i/>
          <w:sz w:val="20"/>
        </w:rPr>
        <w:t>en strategi för luftfarten</w:t>
      </w:r>
      <w:r w:rsidRPr="00A73364">
        <w:rPr>
          <w:rFonts w:ascii="Times New Roman" w:eastAsia="Calibri" w:hAnsi="Times New Roman"/>
          <w:sz w:val="20"/>
        </w:rPr>
        <w:t xml:space="preserve">*: </w:t>
      </w:r>
      <w:r w:rsidRPr="00F9701D">
        <w:rPr>
          <w:rFonts w:ascii="Times New Roman" w:hAnsi="Times New Roman"/>
          <w:sz w:val="20"/>
        </w:rPr>
        <w:t>Riksdagen har tillkännagett för regeringen vad utskottet anför om att en luftfartsstrategi för stärkt konkurrenskraft för flyget bör tas fram inom en snar framtid (bet.</w:t>
      </w:r>
      <w:r>
        <w:rPr>
          <w:rFonts w:ascii="Times New Roman" w:hAnsi="Times New Roman"/>
          <w:sz w:val="20"/>
        </w:rPr>
        <w:t> </w:t>
      </w:r>
      <w:r w:rsidRPr="00F9701D">
        <w:rPr>
          <w:rFonts w:ascii="Times New Roman" w:hAnsi="Times New Roman"/>
          <w:sz w:val="20"/>
        </w:rPr>
        <w:t>201</w:t>
      </w:r>
      <w:r>
        <w:rPr>
          <w:rFonts w:ascii="Times New Roman" w:hAnsi="Times New Roman"/>
          <w:sz w:val="20"/>
        </w:rPr>
        <w:t>7</w:t>
      </w:r>
      <w:r w:rsidRPr="00F9701D">
        <w:rPr>
          <w:rFonts w:ascii="Times New Roman" w:hAnsi="Times New Roman"/>
          <w:sz w:val="20"/>
        </w:rPr>
        <w:t>/1</w:t>
      </w:r>
      <w:r>
        <w:rPr>
          <w:rFonts w:ascii="Times New Roman" w:hAnsi="Times New Roman"/>
          <w:sz w:val="20"/>
        </w:rPr>
        <w:t>8</w:t>
      </w:r>
      <w:r w:rsidRPr="00F9701D">
        <w:rPr>
          <w:rFonts w:ascii="Times New Roman" w:hAnsi="Times New Roman"/>
          <w:sz w:val="20"/>
        </w:rPr>
        <w:t>:TU</w:t>
      </w:r>
      <w:r>
        <w:rPr>
          <w:rFonts w:ascii="Times New Roman" w:hAnsi="Times New Roman"/>
          <w:sz w:val="20"/>
        </w:rPr>
        <w:t>1</w:t>
      </w:r>
      <w:r w:rsidRPr="00F9701D">
        <w:rPr>
          <w:rFonts w:ascii="Times New Roman" w:hAnsi="Times New Roman"/>
          <w:sz w:val="20"/>
        </w:rPr>
        <w:t xml:space="preserve">). </w:t>
      </w:r>
    </w:p>
    <w:p w14:paraId="1915791A" w14:textId="2E5136C6" w:rsidR="008357CB" w:rsidRPr="00A73364" w:rsidRDefault="008357CB" w:rsidP="008357CB">
      <w:pPr>
        <w:pStyle w:val="Brdtextmedindrag"/>
      </w:pPr>
      <w:r w:rsidRPr="00A73364">
        <w:t>I skrivelse 2016/17:75 redogjorde regeringen för att regeringen den 26</w:t>
      </w:r>
      <w:r>
        <w:t> </w:t>
      </w:r>
      <w:r w:rsidRPr="00A73364">
        <w:t xml:space="preserve">januari 2017 beslutat om en svensk flygstrategi och gjorde bedömningen att </w:t>
      </w:r>
      <w:r>
        <w:t xml:space="preserve">det första </w:t>
      </w:r>
      <w:r w:rsidRPr="00A73364">
        <w:t xml:space="preserve">tillkännagivandet </w:t>
      </w:r>
      <w:r>
        <w:t xml:space="preserve">om en strategi för luftfarten </w:t>
      </w:r>
      <w:r w:rsidRPr="004E33FC">
        <w:t xml:space="preserve">(se </w:t>
      </w:r>
      <w:r w:rsidR="00BC793C" w:rsidRPr="004E33FC">
        <w:t>L</w:t>
      </w:r>
      <w:r w:rsidRPr="004E33FC">
        <w:t xml:space="preserve">I </w:t>
      </w:r>
      <w:r w:rsidR="00BC793C" w:rsidRPr="004E33FC">
        <w:t>8</w:t>
      </w:r>
      <w:r w:rsidRPr="004E33FC">
        <w:t>)</w:t>
      </w:r>
      <w:r>
        <w:t xml:space="preserve"> </w:t>
      </w:r>
      <w:r w:rsidRPr="00A73364">
        <w:t xml:space="preserve">därmed var slutbehandlat. I konstitutionsutskottets betänkande med anledning av regeringens skrivelse (bet. 2016/17:KU21) med ett särskilt yttrande från trafikutskottet anges det dock att det är otillfredsställande att regeringen har valt att redovisa tillkännagivandet som slutbehandlat. Regeringen </w:t>
      </w:r>
      <w:r>
        <w:t>kommenterade därför både det första tillkännagivandet om en strategi för luftfarten,</w:t>
      </w:r>
      <w:r>
        <w:rPr>
          <w:rFonts w:eastAsia="Calibri"/>
          <w:i/>
        </w:rPr>
        <w:t xml:space="preserve"> </w:t>
      </w:r>
      <w:r w:rsidRPr="00B625CD">
        <w:rPr>
          <w:rFonts w:eastAsia="Calibri"/>
          <w:iCs/>
        </w:rPr>
        <w:t xml:space="preserve">se </w:t>
      </w:r>
      <w:r w:rsidR="00BC793C">
        <w:rPr>
          <w:rFonts w:eastAsia="Calibri"/>
          <w:iCs/>
        </w:rPr>
        <w:t>L</w:t>
      </w:r>
      <w:r w:rsidRPr="00B625CD">
        <w:rPr>
          <w:rFonts w:eastAsia="Calibri"/>
          <w:iCs/>
        </w:rPr>
        <w:t xml:space="preserve">I </w:t>
      </w:r>
      <w:r w:rsidR="00BC793C">
        <w:rPr>
          <w:rFonts w:eastAsia="Calibri"/>
          <w:iCs/>
        </w:rPr>
        <w:t>8</w:t>
      </w:r>
      <w:r>
        <w:rPr>
          <w:rFonts w:eastAsia="Calibri"/>
          <w:iCs/>
        </w:rPr>
        <w:t>,</w:t>
      </w:r>
      <w:r>
        <w:rPr>
          <w:rFonts w:eastAsia="Calibri"/>
          <w:i/>
        </w:rPr>
        <w:t xml:space="preserve"> </w:t>
      </w:r>
      <w:r>
        <w:rPr>
          <w:rFonts w:eastAsia="Calibri"/>
          <w:iCs/>
        </w:rPr>
        <w:t xml:space="preserve">och andra som tillkom i </w:t>
      </w:r>
      <w:r w:rsidRPr="005B6865">
        <w:rPr>
          <w:rFonts w:eastAsia="Calibri"/>
          <w:iCs/>
        </w:rPr>
        <w:t>rskr. 2016/17:185</w:t>
      </w:r>
      <w:r>
        <w:rPr>
          <w:rFonts w:eastAsia="Calibri"/>
          <w:i/>
        </w:rPr>
        <w:t xml:space="preserve">, </w:t>
      </w:r>
      <w:r>
        <w:rPr>
          <w:rFonts w:eastAsia="Calibri"/>
          <w:iCs/>
        </w:rPr>
        <w:t xml:space="preserve">se I 9, </w:t>
      </w:r>
      <w:r w:rsidRPr="00A73364">
        <w:t>i budgetpropositionen för 2018 (prop. 2017/18:1 utg.omr.</w:t>
      </w:r>
      <w:r>
        <w:t> </w:t>
      </w:r>
      <w:r w:rsidRPr="00A73364">
        <w:t>22</w:t>
      </w:r>
      <w:r>
        <w:t xml:space="preserve"> Kommunikationer avsnitt 3.5.2,</w:t>
      </w:r>
      <w:r w:rsidRPr="00A73364">
        <w:t xml:space="preserve"> s.</w:t>
      </w:r>
      <w:r>
        <w:t> </w:t>
      </w:r>
      <w:r w:rsidRPr="00A73364">
        <w:t xml:space="preserve">27) </w:t>
      </w:r>
      <w:r>
        <w:t xml:space="preserve">och lämnade </w:t>
      </w:r>
      <w:r w:rsidRPr="00A73364">
        <w:t xml:space="preserve">följande redogörelse. Flygstrategin innehåller sju fokusområden som adresserar de möjligheter och utmaningar som följer av samhälls- och omvärldsutvecklingen. Förutsättningarna för flyget i Sverige ska förbättras samtidigt som flygets miljö- och klimatpåverkan ska minska. Flygstrategin tar upp bl.a. betydelsen av ett hållbart flygresande, rättvisa villkor och sund konkurrens, betydelsen av att utveckla Arlanda flygplats som nav och storflygplats samt ökad export av svenska varor och tjänster. Samtidigt bör flygstrategin ses i ett bredare perspektiv eftersom ambitionen är att den ska ge synergier tillsammans med strategier och initiativ på andra politikområden. Flygstrategin vägleder det fortsatta arbetet inom luftfartsområdet. Regeringen konstaterade i budgetpropositionen att </w:t>
      </w:r>
      <w:r>
        <w:t xml:space="preserve">båda tillkännagivandena om </w:t>
      </w:r>
      <w:r w:rsidRPr="0063536D">
        <w:t>en strategi för luftfarten</w:t>
      </w:r>
      <w:r w:rsidRPr="005B6865">
        <w:rPr>
          <w:i/>
          <w:iCs/>
        </w:rPr>
        <w:t xml:space="preserve"> </w:t>
      </w:r>
      <w:r w:rsidRPr="00A73364">
        <w:t xml:space="preserve">med detta </w:t>
      </w:r>
      <w:r>
        <w:t xml:space="preserve">var </w:t>
      </w:r>
      <w:r w:rsidRPr="00A73364">
        <w:t>slutbehandla</w:t>
      </w:r>
      <w:r>
        <w:t>de</w:t>
      </w:r>
      <w:r w:rsidRPr="00A73364">
        <w:t xml:space="preserve">. </w:t>
      </w:r>
    </w:p>
    <w:p w14:paraId="67D3AA18" w14:textId="06013B68" w:rsidR="008357CB" w:rsidRPr="00A73364" w:rsidRDefault="008357CB" w:rsidP="008357CB">
      <w:pPr>
        <w:pStyle w:val="Brdtextmedindrag"/>
      </w:pPr>
      <w:r w:rsidRPr="00A73364">
        <w:t xml:space="preserve">Vid behandlingen av budgetpropositionen </w:t>
      </w:r>
      <w:r>
        <w:t xml:space="preserve">för 2018 </w:t>
      </w:r>
      <w:r w:rsidRPr="00A73364">
        <w:t xml:space="preserve">konstaterade </w:t>
      </w:r>
      <w:r>
        <w:t xml:space="preserve">dock </w:t>
      </w:r>
      <w:r w:rsidRPr="00A73364">
        <w:t>trafikutskottet att det inte dela</w:t>
      </w:r>
      <w:r>
        <w:t>de</w:t>
      </w:r>
      <w:r w:rsidRPr="00A73364">
        <w:t xml:space="preserve"> regeringens uppfattning att tillkännagivande</w:t>
      </w:r>
      <w:r>
        <w:t>na</w:t>
      </w:r>
      <w:r w:rsidRPr="00A73364">
        <w:t xml:space="preserve"> </w:t>
      </w:r>
      <w:r>
        <w:t>var</w:t>
      </w:r>
      <w:r w:rsidRPr="00A73364">
        <w:t xml:space="preserve"> slutbehandla</w:t>
      </w:r>
      <w:r>
        <w:t>de</w:t>
      </w:r>
      <w:r w:rsidRPr="00A73364">
        <w:t xml:space="preserve"> utan s</w:t>
      </w:r>
      <w:r>
        <w:t>åg</w:t>
      </w:r>
      <w:r w:rsidRPr="00A73364">
        <w:t xml:space="preserve"> behov av att riksdagen </w:t>
      </w:r>
      <w:r>
        <w:t>en tredje gång</w:t>
      </w:r>
      <w:r w:rsidRPr="00A73364">
        <w:t xml:space="preserve"> tillkännag</w:t>
      </w:r>
      <w:r>
        <w:t>av</w:t>
      </w:r>
      <w:r w:rsidRPr="00A73364">
        <w:t xml:space="preserve"> för regeringen att det behövs en flygstrategi med syftet att stärka förutsättningarna för jobb och tillväxt inom flygbranschen och att säkra näringslivets och privatpersoners behov av transporter i hela landet (bet. 2016/17:TU1). Riksdagen beslutade i enlighet med utskottets förslag om </w:t>
      </w:r>
      <w:r>
        <w:t>detta</w:t>
      </w:r>
      <w:r w:rsidRPr="00A73364">
        <w:t xml:space="preserve"> </w:t>
      </w:r>
      <w:r>
        <w:t xml:space="preserve">tredje </w:t>
      </w:r>
      <w:r w:rsidRPr="00A73364">
        <w:t>tillkännagivande</w:t>
      </w:r>
      <w:r>
        <w:t xml:space="preserve">t </w:t>
      </w:r>
      <w:r w:rsidRPr="00A73364">
        <w:t>(rskr. 2017/18:104)</w:t>
      </w:r>
      <w:r>
        <w:t xml:space="preserve">. </w:t>
      </w:r>
      <w:r w:rsidRPr="0063536D">
        <w:t xml:space="preserve">Inte något av de tre tillkännagivanden om en strategi för luftfarten är slutbehandlat och det lämnas därför redovisningar för de tre tillkännagivandena i denna skrivelse, se vidare </w:t>
      </w:r>
      <w:r w:rsidR="00BC793C">
        <w:t>L</w:t>
      </w:r>
      <w:r w:rsidRPr="004000F9">
        <w:t xml:space="preserve">I </w:t>
      </w:r>
      <w:r w:rsidR="00BC793C" w:rsidRPr="004000F9">
        <w:t>8</w:t>
      </w:r>
      <w:r w:rsidRPr="004000F9">
        <w:t xml:space="preserve"> och </w:t>
      </w:r>
      <w:r w:rsidR="00BC793C" w:rsidRPr="004000F9">
        <w:t>L</w:t>
      </w:r>
      <w:r w:rsidRPr="004000F9">
        <w:t>I </w:t>
      </w:r>
      <w:r w:rsidR="00532220" w:rsidRPr="004000F9">
        <w:t>16</w:t>
      </w:r>
      <w:r w:rsidRPr="004000F9">
        <w:t>.</w:t>
      </w:r>
    </w:p>
    <w:p w14:paraId="3E3137C8" w14:textId="77777777" w:rsidR="008357CB" w:rsidRPr="00A73364" w:rsidRDefault="008357CB" w:rsidP="008357CB">
      <w:pPr>
        <w:pStyle w:val="Brdtextmedindrag"/>
      </w:pPr>
      <w:r w:rsidRPr="00A73364">
        <w:t xml:space="preserve">I mars 2018 höll infrastrukturministern ett uppföljningsmöte med de aktörer som varit med i framtagandet av regeringens flygstrategi. Exempelvis presenterades Arlandarådets arbete och aktuellt förhandlingsarbete i EU om en ny förordning om skydd av konkurrens inom luftfarten. Regeringen </w:t>
      </w:r>
      <w:r>
        <w:t>tillsatte</w:t>
      </w:r>
      <w:r w:rsidRPr="00A73364">
        <w:t xml:space="preserve"> under 2018 också en utredning om styrmedel för att främja användning av biobränsle för flyget (dir. 2018:10) samt internt inom Regeringskansliet</w:t>
      </w:r>
      <w:r>
        <w:t xml:space="preserve">. Vidare påbörjades under 2018inom Regeringskansliet </w:t>
      </w:r>
      <w:r w:rsidRPr="00A73364">
        <w:t xml:space="preserve">den flygplatsöversyn som </w:t>
      </w:r>
      <w:r>
        <w:t xml:space="preserve">hade </w:t>
      </w:r>
      <w:r w:rsidRPr="00A73364">
        <w:t>avisera</w:t>
      </w:r>
      <w:r>
        <w:t>t</w:t>
      </w:r>
      <w:r w:rsidRPr="00A73364">
        <w:t xml:space="preserve">s i flygstrategin. </w:t>
      </w:r>
    </w:p>
    <w:p w14:paraId="0135BE10" w14:textId="77777777" w:rsidR="008357CB" w:rsidRPr="00A73364" w:rsidRDefault="008357CB" w:rsidP="008357CB">
      <w:pPr>
        <w:pStyle w:val="Brdtextmedindrag"/>
        <w:rPr>
          <w:rFonts w:eastAsia="Calibri"/>
        </w:rPr>
      </w:pPr>
      <w:r w:rsidRPr="00A73364">
        <w:t>Regeringen uppdrog i maj 2018 åt Luftfartsverket att genomföra en fördjupad studie avseende utformning av det svenska luftrummet (N2018/02937). Studien sk</w:t>
      </w:r>
      <w:r>
        <w:t>ulle</w:t>
      </w:r>
      <w:r w:rsidRPr="00A73364">
        <w:t xml:space="preserve"> resultera i en luftrumsstrategi, Luftrum 2040, som kan utgöra underlag för uppdrag att genomföra en översyn av luftrummet. Luftfartsverket redovisade uppdraget den 10 maj 2019. Vidare uppdrog regeringen i </w:t>
      </w:r>
      <w:r>
        <w:t>april 2018</w:t>
      </w:r>
      <w:r w:rsidRPr="00A73364">
        <w:t xml:space="preserve"> åt Statens energimyndighet att främja hållbara biobränslen för flyg</w:t>
      </w:r>
      <w:r>
        <w:t xml:space="preserve"> </w:t>
      </w:r>
      <w:r w:rsidRPr="00C5750B">
        <w:t>(N2018/02705)</w:t>
      </w:r>
      <w:r w:rsidRPr="00A73364">
        <w:t>. I uppdraget ing</w:t>
      </w:r>
      <w:r>
        <w:t>ick</w:t>
      </w:r>
      <w:r w:rsidRPr="00A73364">
        <w:t xml:space="preserve"> att Statens energimyndighet sk</w:t>
      </w:r>
      <w:r>
        <w:t>ulle</w:t>
      </w:r>
      <w:r w:rsidRPr="00A73364">
        <w:t xml:space="preserve"> verka för att inrikesflyget ställer om till fossilfria drivmedel och för att även internationell bunkring vid svenska flygplatser så långt det är möjligt sker med förnybara drivmedel.</w:t>
      </w:r>
      <w:r>
        <w:t xml:space="preserve"> </w:t>
      </w:r>
      <w:r w:rsidRPr="00C5750B">
        <w:t>I regleringsbrevet för budgetåret 2021 uppdrog regeringen åt Statens energimyndighet att förlänga satsningen på att främja hållbara biobränslen för flyg. Uppdraget vidgades till att också omfatta satsningar på forskning och utveckling av dels elflyg, dels vätgasdrift, inklusive tanknings- och laddinfrastruktur. För 2021 sk</w:t>
      </w:r>
      <w:r>
        <w:t>ulle</w:t>
      </w:r>
      <w:r w:rsidRPr="00C5750B">
        <w:t xml:space="preserve"> högst 50 miljoner kronor användas och för 2022 beräknas högst 50 miljoner kronor användas för uppdraget, varav minst 5 miljoner kronor årligen för den del av uppdraget som avs</w:t>
      </w:r>
      <w:r>
        <w:t>åg</w:t>
      </w:r>
      <w:r w:rsidRPr="00C5750B">
        <w:t xml:space="preserve"> elflyg.</w:t>
      </w:r>
      <w:r w:rsidRPr="00A73364">
        <w:t xml:space="preserve"> Regeringen uppdrog även i juni 2018 åt Transportstyrelsen att ta fram underlag om obemannade luftfartyg s.k. drönare (N2018/03935, N2017/02238 [delvis]). Uppdraget redovisades den 28 juni 2019. </w:t>
      </w:r>
    </w:p>
    <w:p w14:paraId="05C92D74" w14:textId="77777777" w:rsidR="008357CB" w:rsidRPr="00A73364" w:rsidRDefault="008357CB" w:rsidP="008357CB">
      <w:pPr>
        <w:pStyle w:val="Brdtextmedindrag"/>
        <w:rPr>
          <w:rFonts w:eastAsia="Calibri"/>
        </w:rPr>
      </w:pPr>
      <w:r w:rsidRPr="00A73364">
        <w:rPr>
          <w:rFonts w:eastAsia="Calibri"/>
        </w:rPr>
        <w:t xml:space="preserve">Regeringen fortsatte under 2019 att bedriva arbetet med </w:t>
      </w:r>
      <w:r w:rsidRPr="00A73364">
        <w:t>luftfarts</w:t>
      </w:r>
      <w:r>
        <w:softHyphen/>
      </w:r>
      <w:r w:rsidRPr="00A73364">
        <w:t>politiken</w:t>
      </w:r>
      <w:r w:rsidRPr="00A73364">
        <w:rPr>
          <w:rFonts w:eastAsia="Calibri"/>
        </w:rPr>
        <w:t xml:space="preserve"> inom ramen för de fokusområden och prioriteringar som beslutades i flygstrategin 2017. Nedan listas några exempel på detta. </w:t>
      </w:r>
    </w:p>
    <w:p w14:paraId="11E1731E" w14:textId="65A19C99" w:rsidR="008357CB" w:rsidRPr="00A73364" w:rsidRDefault="008357CB" w:rsidP="008357CB">
      <w:pPr>
        <w:pStyle w:val="Brdtextmedindrag"/>
        <w:rPr>
          <w:rFonts w:eastAsia="Calibri"/>
        </w:rPr>
      </w:pPr>
      <w:r w:rsidRPr="00A73364">
        <w:rPr>
          <w:rFonts w:eastAsia="Calibri"/>
        </w:rPr>
        <w:t xml:space="preserve">Arlandarådets arbete är avslutat sedan den 31 mars 2019. För ytterligare information om hanteringen av Arlandarådets arbete hänvisas till redogörelsen under punkten </w:t>
      </w:r>
      <w:r w:rsidR="00646C84" w:rsidRPr="004000F9">
        <w:rPr>
          <w:rFonts w:eastAsia="Calibri"/>
        </w:rPr>
        <w:t>L</w:t>
      </w:r>
      <w:r w:rsidRPr="004000F9">
        <w:rPr>
          <w:rFonts w:eastAsia="Calibri"/>
        </w:rPr>
        <w:t xml:space="preserve">I </w:t>
      </w:r>
      <w:r w:rsidR="00646C84" w:rsidRPr="004000F9">
        <w:rPr>
          <w:rFonts w:eastAsia="Calibri"/>
        </w:rPr>
        <w:t>13</w:t>
      </w:r>
      <w:r w:rsidRPr="00A73364">
        <w:rPr>
          <w:rFonts w:eastAsia="Calibri"/>
        </w:rPr>
        <w:t xml:space="preserve"> i denna skrivelse.</w:t>
      </w:r>
    </w:p>
    <w:p w14:paraId="1109F8D0" w14:textId="1D9FDCDA" w:rsidR="008357CB" w:rsidRPr="00A73364" w:rsidRDefault="008357CB" w:rsidP="008357CB">
      <w:pPr>
        <w:pStyle w:val="Brdtextmedindrag"/>
        <w:rPr>
          <w:rFonts w:eastAsia="Calibri"/>
        </w:rPr>
      </w:pPr>
      <w:r w:rsidRPr="00A73364">
        <w:rPr>
          <w:rFonts w:eastAsia="Calibri"/>
        </w:rPr>
        <w:t xml:space="preserve">Beträffande Regeringskansliets interna arbete med en översyn av de svenska icke statliga flygplatserna hänvisas till </w:t>
      </w:r>
      <w:r w:rsidRPr="00A73364">
        <w:t xml:space="preserve">redogörelserna under punkterna </w:t>
      </w:r>
      <w:r w:rsidR="00646C84">
        <w:t>L</w:t>
      </w:r>
      <w:r w:rsidRPr="00A73364">
        <w:t xml:space="preserve">I </w:t>
      </w:r>
      <w:r w:rsidR="00646C84">
        <w:t>15</w:t>
      </w:r>
      <w:r w:rsidRPr="00A73364">
        <w:t xml:space="preserve"> och </w:t>
      </w:r>
      <w:r w:rsidR="00646C84">
        <w:t>L</w:t>
      </w:r>
      <w:r w:rsidRPr="00A73364">
        <w:t xml:space="preserve">I </w:t>
      </w:r>
      <w:r w:rsidR="00646C84">
        <w:t>20</w:t>
      </w:r>
      <w:r w:rsidR="00646C84" w:rsidRPr="00A73364">
        <w:t xml:space="preserve"> </w:t>
      </w:r>
      <w:r w:rsidRPr="00A73364">
        <w:t>i denna skrivelse.</w:t>
      </w:r>
      <w:r w:rsidRPr="00A73364">
        <w:rPr>
          <w:rFonts w:eastAsia="Calibri"/>
        </w:rPr>
        <w:t xml:space="preserve"> </w:t>
      </w:r>
    </w:p>
    <w:p w14:paraId="469AEC88" w14:textId="77777777" w:rsidR="008357CB" w:rsidRPr="00A73364" w:rsidRDefault="008357CB" w:rsidP="008357CB">
      <w:pPr>
        <w:pStyle w:val="Brdtextmedindrag"/>
        <w:rPr>
          <w:rFonts w:eastAsia="Calibri"/>
        </w:rPr>
      </w:pPr>
      <w:r w:rsidRPr="00A73364">
        <w:t xml:space="preserve">Under hösten 2019 genomfördes </w:t>
      </w:r>
      <w:r w:rsidRPr="00A73364">
        <w:rPr>
          <w:rFonts w:eastAsia="Calibri"/>
        </w:rPr>
        <w:t xml:space="preserve">generalförsamlingen för den Internationella civila luftfartsorganisationen (Icao). Sverige var mycket aktivt </w:t>
      </w:r>
      <w:r w:rsidRPr="00A73364">
        <w:t xml:space="preserve">i </w:t>
      </w:r>
      <w:r>
        <w:t>både</w:t>
      </w:r>
      <w:r>
        <w:rPr>
          <w:rFonts w:eastAsia="Calibri"/>
        </w:rPr>
        <w:t xml:space="preserve"> </w:t>
      </w:r>
      <w:r w:rsidRPr="00A73364">
        <w:rPr>
          <w:rFonts w:eastAsia="Calibri"/>
        </w:rPr>
        <w:t xml:space="preserve">förberedelserna och EU-koordineringen inför och under generalförsamlingen och agerade i enlighet med flygstrategins </w:t>
      </w:r>
      <w:r w:rsidRPr="00A73364">
        <w:t>prioriteringar.</w:t>
      </w:r>
      <w:r w:rsidRPr="00A73364">
        <w:rPr>
          <w:rFonts w:eastAsia="Calibri"/>
        </w:rPr>
        <w:t xml:space="preserve"> </w:t>
      </w:r>
    </w:p>
    <w:p w14:paraId="4070E671" w14:textId="77777777" w:rsidR="008357CB" w:rsidRPr="00A73364" w:rsidRDefault="008357CB" w:rsidP="008357CB">
      <w:pPr>
        <w:pStyle w:val="Brdtextmedindrag"/>
        <w:rPr>
          <w:rFonts w:eastAsia="Calibri"/>
        </w:rPr>
      </w:pPr>
      <w:r w:rsidRPr="00A73364">
        <w:rPr>
          <w:rFonts w:eastAsia="Calibri"/>
        </w:rPr>
        <w:t xml:space="preserve">Under 2019 ägde förhandlingar rum i syfte att liberalisera Sveriges bilaterala luftfartsavtal med tredjeland. Exempelvis har ändringar i luftfartsavtalet med Japan nu möjliggjort tillträde för skandinaviska flygbolag till den japanska flygplatsen Haneda. </w:t>
      </w:r>
    </w:p>
    <w:p w14:paraId="46456294" w14:textId="77777777" w:rsidR="008357CB" w:rsidRPr="00A73364" w:rsidRDefault="008357CB" w:rsidP="008357CB">
      <w:pPr>
        <w:pStyle w:val="Brdtextmedindrag"/>
      </w:pPr>
      <w:r w:rsidRPr="00A73364">
        <w:t xml:space="preserve">Under 2020 </w:t>
      </w:r>
      <w:r>
        <w:t>präglades arbetet</w:t>
      </w:r>
      <w:r w:rsidRPr="00A73364">
        <w:t xml:space="preserve"> av den dramatiska påverkan som covid-19-pandemin </w:t>
      </w:r>
      <w:r>
        <w:t>hade</w:t>
      </w:r>
      <w:r w:rsidRPr="00A73364">
        <w:t xml:space="preserve"> på luftfarten. Efter förslag från regeringen vidt</w:t>
      </w:r>
      <w:r>
        <w:t>ogs</w:t>
      </w:r>
      <w:r w:rsidRPr="00A73364">
        <w:t xml:space="preserve"> en rad stödåtgärder för flygbranschen</w:t>
      </w:r>
      <w:r>
        <w:t>.</w:t>
      </w:r>
      <w:r w:rsidRPr="00A73364">
        <w:t xml:space="preserve"> Dessa inkluderar statliga kreditgarantier om 5 miljarder kronor under 2020 för svenska flygföretag, varav </w:t>
      </w:r>
      <w:r>
        <w:t xml:space="preserve">högst </w:t>
      </w:r>
      <w:r w:rsidRPr="00A73364">
        <w:t>1,5 miljarder kronor till SAS AB (prop. 2019/20:136, bet.</w:t>
      </w:r>
      <w:r>
        <w:t> </w:t>
      </w:r>
      <w:r w:rsidRPr="00A73364">
        <w:t>2019/20:FiU52, rskr. 2019/20:188), kapitaltillskott till SAS AB om 5</w:t>
      </w:r>
      <w:r>
        <w:t> </w:t>
      </w:r>
      <w:r w:rsidRPr="00A73364">
        <w:t>miljarder kronor (prop. 2019/20:187, bet. 2019/20:FiU62, rskr.</w:t>
      </w:r>
      <w:r>
        <w:t> </w:t>
      </w:r>
      <w:r w:rsidRPr="00A73364">
        <w:t>2019/20:364), kapitaltillskott till Swedavia AB om 3,15 miljarder kronor (prop. 2019/20:187, bet. 2019/20:FiU62, rskr. 2019/20:364), tillskott till Luftfartsverket om 900 miljoner kronor (prop. 2019/20:187, bet. 2019/20:FiU62, rskr. 2019/20:366), extra driftsbidrag till icke-statliga flygplatser under 2020 med 100 miljoner kronor (prop.</w:t>
      </w:r>
      <w:r>
        <w:t xml:space="preserve"> </w:t>
      </w:r>
      <w:r w:rsidRPr="00A73364">
        <w:t>2019/20:187, bet</w:t>
      </w:r>
      <w:r>
        <w:t>. </w:t>
      </w:r>
      <w:r w:rsidRPr="00A73364">
        <w:t>2019/20: FiU62, rskr</w:t>
      </w:r>
      <w:r>
        <w:t>.</w:t>
      </w:r>
      <w:r w:rsidRPr="00A73364">
        <w:t xml:space="preserve"> 2019/20:366) samt införande av temporär allmän trafikplikt för flyglinjer mellan Arlanda flygplats och vissa flygplatser i Norrland och Visby flygplats med uppdrag till Trafikverket att upphandla flygtrafik på linjerna för en kostnad om högst 105 miljoner kronor (prop. 2019/20:187, bet. 2019/20:FiU62, rskr. 2019/20:366). Riksdagen </w:t>
      </w:r>
      <w:r>
        <w:t>avsatte</w:t>
      </w:r>
      <w:r w:rsidRPr="00A73364">
        <w:t xml:space="preserve"> vidare efter regeringens förslag 75 miljoner kronor i syfte att förstärka ambulansflygets kapacitet och tillgänglighet under den pågående pandemin (prop. 2019/20:187, bet</w:t>
      </w:r>
      <w:r>
        <w:t>.</w:t>
      </w:r>
      <w:r w:rsidRPr="00A73364">
        <w:t xml:space="preserve"> 2019/20:FiU62, rskr</w:t>
      </w:r>
      <w:r>
        <w:t>. </w:t>
      </w:r>
      <w:r w:rsidRPr="00A73364">
        <w:t xml:space="preserve">2019/20:366). Därtill </w:t>
      </w:r>
      <w:r>
        <w:t xml:space="preserve">uppdrog </w:t>
      </w:r>
      <w:r w:rsidRPr="00A73364">
        <w:t>regeringen i december 2020 åt Trafikverket att förhandla och ingå överenskommelser om temporära beredskapsflygplatser t.o.m. den 28 februari 2021 (I2020/03383</w:t>
      </w:r>
      <w:r>
        <w:t xml:space="preserve"> och</w:t>
      </w:r>
      <w:r w:rsidRPr="00A73364">
        <w:t xml:space="preserve"> I2020/03417). </w:t>
      </w:r>
    </w:p>
    <w:p w14:paraId="6EE3A653" w14:textId="77777777" w:rsidR="008357CB" w:rsidRPr="00A73364" w:rsidRDefault="008357CB" w:rsidP="008357CB">
      <w:pPr>
        <w:pStyle w:val="Brdtextmedindrag"/>
      </w:pPr>
      <w:r w:rsidRPr="00A73364">
        <w:t xml:space="preserve">Åtgärder </w:t>
      </w:r>
      <w:r>
        <w:t xml:space="preserve">beslutades </w:t>
      </w:r>
      <w:r w:rsidRPr="00A73364">
        <w:t>också på EU-nivå, exempelvis tillfälliga ändringar i Europarlamentets och rådets förordning (EU) 2020/459 av den 30 mars 2020 om ändring av förordning (EEG) nr 95/93 om gemensamma regler för fördelning av ankomst- och avgångstider vid gemenskapens flygplatser,</w:t>
      </w:r>
      <w:r>
        <w:t xml:space="preserve"> </w:t>
      </w:r>
      <w:r w:rsidRPr="00A73364">
        <w:t xml:space="preserve">som innebär att flygbolag inte förlorar oanvända start- och landningstider. Utöver pandemiåtgärder för luftfarten </w:t>
      </w:r>
      <w:r>
        <w:t>präglades</w:t>
      </w:r>
      <w:r w:rsidRPr="00A73364">
        <w:t xml:space="preserve"> EU-arbetet av förhandlingar om den fortsatta relationen mellan Storbritannien och EU efter övergångsperiodens slut samt behandling i ministerrådet om kommissionens förslag om det gemensamma europeiska luftrummet (SES2+) som presenterades den 22 september 2020.</w:t>
      </w:r>
    </w:p>
    <w:p w14:paraId="2E70A0D6" w14:textId="77777777" w:rsidR="008357CB" w:rsidRDefault="008357CB" w:rsidP="008357CB">
      <w:pPr>
        <w:pStyle w:val="Brdtextmedindrag"/>
      </w:pPr>
      <w:r w:rsidRPr="00A73364">
        <w:t xml:space="preserve">Regeringskansliet (Infrastrukturdepartementet) </w:t>
      </w:r>
      <w:r>
        <w:t xml:space="preserve">mottog </w:t>
      </w:r>
      <w:r w:rsidRPr="00A73364">
        <w:t xml:space="preserve">under 2020 redovisningar av tre olika regeringsuppdrag inom luftfartsområdet. Transportstyrelsen redovisade den 30 juni 2020 uppdraget om miljöstyrande start- och landningsavgifter (I2019/02304). Trafikanalys redovisade den 30 april 2020 uppdraget att samordna ett myndighetsgemensamt arbete med Statens energimyndighet, Konsumentverket, Naturvårdsverket och Transportstyrelsen om obligatoriska klimatdeklarationer i samband med marknadsföring och försäljning av långväga resor med buss, tåg, flyg eller färja (I2019/02595). Trafikanalys redovisade den 7 oktober 2020 ett kunskapsunderlag om eldrivna flygplan (I2020/00185). </w:t>
      </w:r>
    </w:p>
    <w:p w14:paraId="31D6EDC3" w14:textId="77777777" w:rsidR="008357CB" w:rsidRDefault="008357CB" w:rsidP="008357CB">
      <w:pPr>
        <w:pStyle w:val="Brdtextmedindrag"/>
      </w:pPr>
      <w:r>
        <w:t xml:space="preserve">Under 2021 präglades arbetet fortsatt av åtgärder för att minska pandemins negativa effekter på luftfarten. Regeringen såg ett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 maj 2021, därefter t.o.m. den 30 september 2021 och slutligen t.o.m. den 31 december 2021 (I2021/00674, I2021/01464 och I2021/02469). </w:t>
      </w:r>
      <w:r w:rsidRPr="0035255C">
        <w:t>I december 2021 uppdrog regeringen åt Trafikverket att förhandla och ingå överenskommelser om att flygplatser ska vara beredskapsflygplatser under 2022 (I2021/03301</w:t>
      </w:r>
      <w:r>
        <w:t>)</w:t>
      </w:r>
      <w:r w:rsidRPr="0035255C">
        <w:t xml:space="preserve">. </w:t>
      </w:r>
      <w:r w:rsidRPr="005D2780">
        <w:t>Vidare gav regeringen den 22 december 2022 Trafikverket i uppdrag att förhandla och ingå överenskommelser om att flygplatser ska vara beredskapsflygplatser under 2023 (I2022/02414).</w:t>
      </w:r>
    </w:p>
    <w:p w14:paraId="1D6C1846" w14:textId="77777777" w:rsidR="008357CB" w:rsidRDefault="008357CB" w:rsidP="008357CB">
      <w:pPr>
        <w:pStyle w:val="Brdtextmedindrag"/>
      </w:pPr>
      <w:r>
        <w:t>För att tillgodose behov av samhällsviktigt flyg beslutade regeringen i december 2020 att förlänga uppdraget från april 2020 om införande av temporär allmän trafikplikt för flyglinjer mellan Arlanda flygplats och vissa flygplatser i Norrland och Visby flygplats med uppdrag till Trafikverket att upphandla flygtrafik på linjerna</w:t>
      </w:r>
      <w:r w:rsidRPr="00111AA3">
        <w:t xml:space="preserve"> </w:t>
      </w:r>
      <w:r>
        <w:t>(I2020/03230). Uppdraget förlängdes t.o.m. den 30 juni 2021. Regeringen beslutade därefter i juni 2021 att förlänga uppdraget ytterligare t.o.m. den 31 december 2021 (I2021/01671). Vidare har riksdagen, efter förslag från regeringen, fattat beslut om k</w:t>
      </w:r>
      <w:r w:rsidRPr="008E7154">
        <w:t>reditgarantier eller en låneram till SAS-koncernen om 1,5 miljarder kronor</w:t>
      </w:r>
      <w:r>
        <w:t xml:space="preserve"> (p</w:t>
      </w:r>
      <w:r w:rsidRPr="008E7154">
        <w:t>rop.</w:t>
      </w:r>
      <w:r>
        <w:t xml:space="preserve"> </w:t>
      </w:r>
      <w:r w:rsidRPr="008E7154">
        <w:t>2020/21:208, bet.</w:t>
      </w:r>
      <w:r>
        <w:t> </w:t>
      </w:r>
      <w:r w:rsidRPr="008E7154">
        <w:t>2020/21:FiU52, rskr. 2020/21:419</w:t>
      </w:r>
      <w:r>
        <w:t>)</w:t>
      </w:r>
      <w:r w:rsidRPr="008E7154">
        <w:t>.</w:t>
      </w:r>
      <w:r>
        <w:t xml:space="preserve"> Avslutningsvis har r</w:t>
      </w:r>
      <w:r w:rsidRPr="00062794">
        <w:t>iksdagen efter förslag från regeringen beslutat att stöd genom statlig medfinansiering tillfälligt bör lämnas till verksamheten för samordning av ankomst- och avgångstider (slots) för flygplatser i Sverige till följd av spridningen av sjukdomen covid-19</w:t>
      </w:r>
      <w:r>
        <w:t xml:space="preserve"> </w:t>
      </w:r>
      <w:r w:rsidRPr="00DB083B">
        <w:t>(</w:t>
      </w:r>
      <w:r>
        <w:t xml:space="preserve">prop. 2020/21:208, </w:t>
      </w:r>
      <w:r w:rsidRPr="00DB083B">
        <w:t>bet.</w:t>
      </w:r>
      <w:r>
        <w:t> </w:t>
      </w:r>
      <w:r w:rsidRPr="00DB083B">
        <w:t>2020/21:FiU52, rskr. 2020/21:422)</w:t>
      </w:r>
      <w:r w:rsidRPr="00062794">
        <w:t>.</w:t>
      </w:r>
    </w:p>
    <w:p w14:paraId="56EC0561" w14:textId="77777777" w:rsidR="008357CB" w:rsidRDefault="008357CB" w:rsidP="008357CB">
      <w:pPr>
        <w:pStyle w:val="Brdtextmedindrag"/>
      </w:pPr>
      <w:r>
        <w:t xml:space="preserve">Bland miljö- och klimatarbetet kan särskilt nämnas att </w:t>
      </w:r>
      <w:r w:rsidRPr="008E0AAD">
        <w:t>Europeiska kommissionen i juli 2021 presenterade ett förslag till ny förordning om säkerställande av lika villkor för hållbar luftfart (Faktapromemoria 2020/21:FPM139). Förslaget, som är en del i det så kallade ”Fit for 55”-paketet, innebär att krav ställs på inblandning av hållbara flygbränslen</w:t>
      </w:r>
      <w:r w:rsidRPr="00DB0FD9">
        <w:t xml:space="preserve"> i fossilt jetbränsle</w:t>
      </w:r>
      <w:r w:rsidRPr="008E0AAD">
        <w:t xml:space="preserve">. Förslaget har behandlats i rådet under hösten 2021 och kommer att fortsätta behandlas under våren 2022. </w:t>
      </w:r>
      <w:r>
        <w:t>S.k. t</w:t>
      </w:r>
      <w:r w:rsidRPr="008E0AAD">
        <w:t>riloger med Europaparlamentet väntas inledas</w:t>
      </w:r>
      <w:r>
        <w:t xml:space="preserve"> under</w:t>
      </w:r>
      <w:r w:rsidRPr="008E0AAD">
        <w:t xml:space="preserve"> hösten 2022.</w:t>
      </w:r>
      <w:r>
        <w:t xml:space="preserve"> Vidare har r</w:t>
      </w:r>
      <w:r w:rsidRPr="008E0AAD">
        <w:t>iksdagen efter förslag från regeringen beslutat att bemyndiga regeringen att meddela föreskrifter om att flygplatsavgifter ska differentieras av miljöskäl</w:t>
      </w:r>
      <w:r>
        <w:t xml:space="preserve"> </w:t>
      </w:r>
      <w:r w:rsidRPr="008E0AAD">
        <w:t>(</w:t>
      </w:r>
      <w:r>
        <w:t xml:space="preserve">prop. 2020/21:154, </w:t>
      </w:r>
      <w:r w:rsidRPr="008E0AAD">
        <w:t xml:space="preserve">bet. 2020/21:TU14, rskr. 2020/21:334). Bemyndigandet gör det möjligt att meddela föreskrifter om att det på vissa flygplatser ska vara obligatoriskt att ta hänsyn till miljö- och klimatstyrande effekter vid framtagandet av start- och landningsavgifter. Regeringen beslutade den 20 juni 2021 om ändring av förordningen (2011:867) om flygplatsavgifter så att start- och landningsavgifter ska differentieras i förhållande till luftfartygs klimatpåverkan. Regeringskansliet </w:t>
      </w:r>
      <w:r>
        <w:t xml:space="preserve">(Infrastrukturdepartementet) </w:t>
      </w:r>
      <w:r w:rsidRPr="008E0AAD">
        <w:t xml:space="preserve">remitterade </w:t>
      </w:r>
      <w:r>
        <w:t xml:space="preserve">dessutom under </w:t>
      </w:r>
      <w:r w:rsidRPr="008E0AAD">
        <w:t>hösten 2021 en promemoria med förslag till en ny lag och en ny förordning om klimatdeklarationer för resor, bl.a. flygresor (I2021/02312)</w:t>
      </w:r>
      <w:r>
        <w:t>.</w:t>
      </w:r>
    </w:p>
    <w:p w14:paraId="37972CCF" w14:textId="77777777" w:rsidR="008357CB" w:rsidRDefault="008357CB" w:rsidP="008357CB">
      <w:pPr>
        <w:pStyle w:val="Brdtextmedindrag"/>
      </w:pPr>
      <w:r>
        <w:t>Inom EU-arbetet kan särskilt det fortsatta arbetet med det gemensamma europeiska luftrummet, SES 2+ nämnas.</w:t>
      </w:r>
      <w:r w:rsidRPr="008A415E">
        <w:t xml:space="preserve"> </w:t>
      </w:r>
      <w:r>
        <w:t>E</w:t>
      </w:r>
      <w:r w:rsidRPr="008A415E">
        <w:t xml:space="preserve">fter att ministerrådet i juni 2021 </w:t>
      </w:r>
      <w:r>
        <w:t>beslutat</w:t>
      </w:r>
      <w:r w:rsidRPr="008A415E">
        <w:t xml:space="preserve"> en allmän inriktning </w:t>
      </w:r>
      <w:r>
        <w:t>avseende</w:t>
      </w:r>
      <w:r w:rsidRPr="008A415E">
        <w:t xml:space="preserve"> </w:t>
      </w:r>
      <w:r>
        <w:t xml:space="preserve">Europeiska </w:t>
      </w:r>
      <w:r w:rsidRPr="008A415E">
        <w:t>kommissionens förslag</w:t>
      </w:r>
      <w:r>
        <w:t>,</w:t>
      </w:r>
      <w:r w:rsidRPr="008A415E">
        <w:t xml:space="preserve"> har rådet och Europaparlamentet </w:t>
      </w:r>
      <w:r>
        <w:t xml:space="preserve">under hösten </w:t>
      </w:r>
      <w:r w:rsidRPr="008A415E">
        <w:t>förhandlat med målet att nå en överenskommelse om revideringen.</w:t>
      </w:r>
    </w:p>
    <w:p w14:paraId="3D9EE17C" w14:textId="77777777" w:rsidR="008357CB" w:rsidRDefault="008357CB" w:rsidP="008357CB">
      <w:pPr>
        <w:pStyle w:val="Brdtextmedindrag"/>
      </w:pPr>
      <w:r w:rsidRPr="008A415E">
        <w:t xml:space="preserve">Sedan Förenade </w:t>
      </w:r>
      <w:r>
        <w:t>konungariket</w:t>
      </w:r>
      <w:r w:rsidRPr="008A415E">
        <w:t xml:space="preserve">s utträde ur EU regleras grundläggande lufttrafikrättigheter inom handels- och samarbetsavtalet mellan EU och </w:t>
      </w:r>
      <w:r>
        <w:t>Förenade konungariket</w:t>
      </w:r>
      <w:r w:rsidRPr="008A415E">
        <w:t xml:space="preserve">. Sverige har </w:t>
      </w:r>
      <w:r>
        <w:t xml:space="preserve">under 2021 </w:t>
      </w:r>
      <w:r w:rsidRPr="008A415E">
        <w:t xml:space="preserve">ingått ett samförståndsavtal med Förenade </w:t>
      </w:r>
      <w:r>
        <w:t>k</w:t>
      </w:r>
      <w:r w:rsidRPr="008A415E">
        <w:t xml:space="preserve">onungariket om ytterligare trafikrättigheter för frakt som innebär att lufttransportföretag från </w:t>
      </w:r>
      <w:r w:rsidRPr="005F7DD4">
        <w:t xml:space="preserve">Förenade </w:t>
      </w:r>
      <w:r>
        <w:t>k</w:t>
      </w:r>
      <w:r w:rsidRPr="005F7DD4">
        <w:t>onungariket</w:t>
      </w:r>
      <w:r w:rsidRPr="008A415E">
        <w:t xml:space="preserve"> får rätt att landa i Sverige för att utföra reguljära- och icke reguljära lufttransporttjänster med gods mellan punkter i Sverige och punkter utanför EU som en del i en transport som börjar eller slutar i </w:t>
      </w:r>
      <w:r w:rsidRPr="005F7DD4">
        <w:t xml:space="preserve">Förenade </w:t>
      </w:r>
      <w:r>
        <w:t>k</w:t>
      </w:r>
      <w:r w:rsidRPr="005F7DD4">
        <w:t>onungariket</w:t>
      </w:r>
      <w:r w:rsidRPr="008A415E">
        <w:t xml:space="preserve">, utan begränsning vad gäller rutt, kapacitet eller frekvens. Motsvarande rättighet ges till EU-lufttrafikföretag i förhållande till </w:t>
      </w:r>
      <w:r w:rsidRPr="005F7DD4">
        <w:t xml:space="preserve">Förenade </w:t>
      </w:r>
      <w:r>
        <w:t>k</w:t>
      </w:r>
      <w:r w:rsidRPr="005F7DD4">
        <w:t>onungariket</w:t>
      </w:r>
      <w:r w:rsidRPr="008E0AAD">
        <w:t>.</w:t>
      </w:r>
      <w:r>
        <w:t xml:space="preserve"> </w:t>
      </w:r>
    </w:p>
    <w:p w14:paraId="133D1530" w14:textId="77777777" w:rsidR="008357CB" w:rsidRDefault="008357CB" w:rsidP="008357CB">
      <w:pPr>
        <w:pStyle w:val="Brdtextmedindrag"/>
      </w:pPr>
      <w:r>
        <w:t xml:space="preserve">Under inledningen av 2022 präglades luftfarten fortsatt av minskad efterfrågan på flygresor till följd av pandemin. Under året påverkades luftfarten också av kriget i Ukraina, inte minst i form av stängda luftrum och höjda bränslepriser. </w:t>
      </w:r>
      <w:r w:rsidRPr="00A73364">
        <w:t>Regeringen fortsatte under 20</w:t>
      </w:r>
      <w:r>
        <w:t>22</w:t>
      </w:r>
      <w:r w:rsidRPr="00A73364">
        <w:t xml:space="preserve"> att bedriva arbetet med luftfartspolitiken inom ramen för de fokusområden och prioriteringar som beslutades i flygstrategin 2017. </w:t>
      </w:r>
    </w:p>
    <w:p w14:paraId="29627C53" w14:textId="0AE26994" w:rsidR="008357CB" w:rsidRDefault="008357CB" w:rsidP="008357CB">
      <w:pPr>
        <w:pStyle w:val="Brdtextmedindrag"/>
      </w:pPr>
      <w:r>
        <w:t>Nationellt kan särskilt följande åtgärder noteras. Efter</w:t>
      </w:r>
      <w:r w:rsidRPr="00C77900">
        <w:t xml:space="preserve"> regeringens förslag inrättades ett tillfälligt driftstöd om 100 miljoner kronor under 2022 till regionala flygplatser (prop. 2021/22:113, bet. 2021/22:FiU44, rskr. 2021/22:172). </w:t>
      </w:r>
      <w:r>
        <w:t xml:space="preserve">Vidare fick den 15 februari 2022 en s.k. bokstavsutredare i uppdrag att ta fram en plan för Arlanda flygplats framtida utveckling (I2022/00382). Bokstavsutredaren presenterade rapporten Arlanda flygplats – en plan för framtiden (Ds 2022:11) den 17 juni 2022 och rapporten remissbehandlades t.o.m. den 31 oktober 2022. </w:t>
      </w:r>
      <w:r w:rsidRPr="00C77900">
        <w:t xml:space="preserve">Den 30 maj 2022 </w:t>
      </w:r>
      <w:r>
        <w:t>fick</w:t>
      </w:r>
      <w:r w:rsidRPr="00C77900">
        <w:t xml:space="preserve"> en bokstavsutredare i uppdrag att utreda och ta fram förslag till inriktning för statens ansvar för flygplatser i Sverige. </w:t>
      </w:r>
      <w:r w:rsidR="0058771A">
        <w:t xml:space="preserve">Bokstavsutredaren redovisade uppdraget den 15 februari 2023 i promemorian Statens ansvar för det svenska flygplatssystemet – för tillgänglighet och beredskap (Ds 2023:3). Promemorian har remitterats. Remisstiden går ut den 23 maj 2023. </w:t>
      </w:r>
      <w:r>
        <w:t>Vidare kan nämnas att regeringen i</w:t>
      </w:r>
      <w:r w:rsidRPr="008566B1">
        <w:t xml:space="preserve"> budgetpropositionen för 2023 (prop. 2022/23:1 utg.omr.22</w:t>
      </w:r>
      <w:r>
        <w:t xml:space="preserve"> </w:t>
      </w:r>
      <w:r w:rsidR="00105201">
        <w:t>K</w:t>
      </w:r>
      <w:r>
        <w:t>omm</w:t>
      </w:r>
      <w:r w:rsidR="00105201">
        <w:t>u</w:t>
      </w:r>
      <w:r>
        <w:t>nikationer a</w:t>
      </w:r>
      <w:r w:rsidR="00105201">
        <w:t>v</w:t>
      </w:r>
      <w:r>
        <w:t>snitt 3.3.2, s. 20</w:t>
      </w:r>
      <w:r w:rsidRPr="008566B1">
        <w:t xml:space="preserve">) </w:t>
      </w:r>
      <w:r>
        <w:t>redogjorde för</w:t>
      </w:r>
      <w:r w:rsidRPr="008566B1">
        <w:t xml:space="preserve"> att Bromma flygplats har stor betydelse för tillgängligheten för såväl Stockholmsregionen som för övriga landet, vilket betyder att flygplatsen är viktig för t.ex. näringslivet och företagandet. </w:t>
      </w:r>
      <w:r>
        <w:t xml:space="preserve">Regeringen konstaterade </w:t>
      </w:r>
      <w:r w:rsidRPr="008566B1">
        <w:t xml:space="preserve">därför </w:t>
      </w:r>
      <w:r>
        <w:t xml:space="preserve">att </w:t>
      </w:r>
      <w:r w:rsidRPr="008566B1">
        <w:t>Bromma flygplats ska bevaras</w:t>
      </w:r>
      <w:r>
        <w:t>.</w:t>
      </w:r>
    </w:p>
    <w:p w14:paraId="4248443C" w14:textId="77777777" w:rsidR="008357CB" w:rsidRDefault="008357CB" w:rsidP="008357CB">
      <w:pPr>
        <w:pStyle w:val="Brdtextmedindrag"/>
      </w:pPr>
      <w:r>
        <w:t xml:space="preserve">På EU-nivå kan särskilt fortsatta förhandlingar rörande Fit for 55-paketet nämnas, där en preliminär överenskommelse nåddes i december mellan rådet och Europaparlamentet i flygdelarna av EU:s utsläppshandelssystem (EU ETS). Förhandlingar rörande RefuelEU Aviation (hållbara flygbränslen) har också pågått under 2022 och trepartsförhandlingar mellan rådet, Europaparlamentet och EU-kommissionen, s.k. triloger, har inletts. Även förslaget om SES2+, det gemensamma europeiska luftrummet, har fortsatt förhandlas kontinuerligt i triloger. </w:t>
      </w:r>
      <w:r w:rsidRPr="00096BDA">
        <w:t xml:space="preserve">Ett förslag om tillfälliga </w:t>
      </w:r>
      <w:r>
        <w:t>lättnader från reglerna om utnyttjande av ankomst- och avgångstider vid unionens flygplatser på grund av en epidemiologisk situation eller militär aggression</w:t>
      </w:r>
      <w:r w:rsidRPr="00096BDA">
        <w:t xml:space="preserve"> har beslutats av rådet och parlamentet.</w:t>
      </w:r>
    </w:p>
    <w:p w14:paraId="696E8198" w14:textId="77777777" w:rsidR="008357CB" w:rsidRPr="00A73364" w:rsidRDefault="008357CB" w:rsidP="008357CB">
      <w:pPr>
        <w:pStyle w:val="Brdtextmedindrag"/>
      </w:pPr>
      <w:r>
        <w:t xml:space="preserve">Bland övrigt internationellt arbete kan särskilt arbetet inom den internationella civila luftfartsorganisationen (Icao) noteras. Som en förberedelse inför generalförsamlings möte under hösten 2022 anordnades i juli ett högnivåmöte för att främja en global överenskommelse om ett långsiktigt </w:t>
      </w:r>
      <w:r w:rsidRPr="0061595F">
        <w:t>mål för den globala luftfartens koldioxidutsläpp</w:t>
      </w:r>
      <w:r>
        <w:t xml:space="preserve"> (Long Term Aspirational Goal, LTAG), där Sverige medverkade. Vid Icaos generalförsamling antogs sedan detta mål, då Icaos medlems</w:t>
      </w:r>
      <w:r w:rsidRPr="008D2AB3">
        <w:t xml:space="preserve">länder bl.a. </w:t>
      </w:r>
      <w:r>
        <w:t xml:space="preserve">beslutade </w:t>
      </w:r>
      <w:r w:rsidRPr="008D2AB3">
        <w:t xml:space="preserve">att kollektivt verka för att den internationella luftfartens utsläpp av </w:t>
      </w:r>
      <w:r>
        <w:t>koldioxid</w:t>
      </w:r>
      <w:r w:rsidRPr="008D2AB3">
        <w:t xml:space="preserve"> ska vara nettonoll </w:t>
      </w:r>
      <w:r>
        <w:t xml:space="preserve">år </w:t>
      </w:r>
      <w:r w:rsidRPr="008D2AB3">
        <w:t>2050</w:t>
      </w:r>
      <w:r>
        <w:t xml:space="preserve">. </w:t>
      </w:r>
      <w:r w:rsidRPr="00A73364">
        <w:t>Ärendet bereds vidare. Punkten är inte slutbehandlad.</w:t>
      </w:r>
    </w:p>
    <w:p w14:paraId="4F6E8F37" w14:textId="77777777" w:rsidR="008357CB" w:rsidRDefault="008357CB" w:rsidP="008357CB">
      <w:pPr>
        <w:pStyle w:val="Brdtextmedindrag"/>
      </w:pPr>
      <w:r w:rsidRPr="008E1F71">
        <w:t xml:space="preserve">Punkt 2 </w:t>
      </w:r>
      <w:r w:rsidRPr="0025100C">
        <w:rPr>
          <w:i/>
          <w:iCs/>
        </w:rPr>
        <w:t>om regionala flygplatser*</w:t>
      </w:r>
      <w:r w:rsidRPr="008E1F71">
        <w:t>: Riksdagen har tillkännagett för regeringen det som utskottet anför om behovet av en nationell flygstrategi som syftar till att säkerställa flygets konkurrenskraft (bet. 2017/18:TU1 s.</w:t>
      </w:r>
      <w:r>
        <w:t> </w:t>
      </w:r>
      <w:r w:rsidRPr="008E1F71">
        <w:t xml:space="preserve">21 f.). Trafikutskottet anför att de problem som de regionala flygplatserna i dag upplever inte får en tillräckligt ingående och allsidig belysning i den flygstrategi som regeringen presenterat. Utskottet menar även att den föreslagna flygskatten riskerar att försämra möjligheterna för de regionala flygplatserna. Därutöver anser utskottet att det behövs en översyn av de regionala flygplatsernas möjligheter att långsiktigt kunna bidra till tillväxten. Regeringskansliets arbete med en översyn av de svenska icke statliga flygplatserna påbörjades, i enlighet med den nationella flygstrategin, 2018. Under 2020 </w:t>
      </w:r>
      <w:r>
        <w:t>gavs</w:t>
      </w:r>
      <w:r w:rsidRPr="008E1F71">
        <w:t xml:space="preserve"> arbetet tillfälligt lägre prioritet på grund av behovet av akuta åtgärder till flygplatserna till följd av coronapandemin. Efter regeringens förslag inrättades ett tillfälligt driftstöd om 100 miljoner kronor under 2020 till regionala flygplatser (prop. 2019/20:187, bet. 2019/20:FiU62, rskr. 2019/20:366). Med anledning av den pågående pandemin fanns behov av att komplettera det nationella nätet av beredskapsflygplatser med ytterligare ett antal temporära beredskapsflygplatser för att tillgodose behov av tillgänglighet för samhällsviktiga luftfartstransporter för hälso- och sjukvård, t.ex. ambulansflyg. I december 2020 uppdrog regeringen därför åt Trafikverket att förhandla och ingå överenskommelser om temporära beredskapsflygplatser t.o.m. den 28 februari 2021 (I2020/03383 och I2020/03417). Uppdraget har förlängts flera gånger, först t.o.m. den 31</w:t>
      </w:r>
      <w:r>
        <w:t> </w:t>
      </w:r>
      <w:r w:rsidRPr="008E1F71">
        <w:t xml:space="preserve">maj 2021, därefter t.o.m. den 30 september 2021 och slutligen t.o.m. den 31 december 2021 (I2021/00674, I2021/01464 och I2021/02469). I december 2021 uppdrog regeringen åt Trafikverket att förhandla och ingå överenskommelser om att flygplatser ska vara beredskapsflygplatser under 2022 (I2021/03301). </w:t>
      </w:r>
      <w:r w:rsidRPr="00457672">
        <w:t>Vidare gav regeringen den 22 december 2022 Trafikverket i uppdrag att förhandla och ingå överenskommelser om att flygplatser ska vara beredskapsflygplatser under 2023 (I2022/02414).</w:t>
      </w:r>
    </w:p>
    <w:p w14:paraId="5F791981" w14:textId="77777777" w:rsidR="008357CB" w:rsidRDefault="008357CB" w:rsidP="008357C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85298">
        <w:rPr>
          <w:rFonts w:ascii="Times New Roman" w:eastAsia="Calibri" w:hAnsi="Times New Roman"/>
          <w:sz w:val="20"/>
        </w:rPr>
        <w:t>Efter regeringens förslag inrättades under 202</w:t>
      </w:r>
      <w:r>
        <w:rPr>
          <w:rFonts w:ascii="Times New Roman" w:eastAsia="Calibri" w:hAnsi="Times New Roman"/>
          <w:sz w:val="20"/>
        </w:rPr>
        <w:t>2</w:t>
      </w:r>
      <w:r w:rsidRPr="00985298">
        <w:rPr>
          <w:rFonts w:ascii="Times New Roman" w:eastAsia="Calibri" w:hAnsi="Times New Roman"/>
          <w:sz w:val="20"/>
        </w:rPr>
        <w:t xml:space="preserve"> ett tillfälligt driftstöd till regionala flygplatser om 100 miljoner kronor (prop. 20</w:t>
      </w:r>
      <w:r>
        <w:rPr>
          <w:rFonts w:ascii="Times New Roman" w:eastAsia="Calibri" w:hAnsi="Times New Roman"/>
          <w:sz w:val="20"/>
        </w:rPr>
        <w:t>21</w:t>
      </w:r>
      <w:r w:rsidRPr="00985298">
        <w:rPr>
          <w:rFonts w:ascii="Times New Roman" w:eastAsia="Calibri" w:hAnsi="Times New Roman"/>
          <w:sz w:val="20"/>
        </w:rPr>
        <w:t>/2</w:t>
      </w:r>
      <w:r>
        <w:rPr>
          <w:rFonts w:ascii="Times New Roman" w:eastAsia="Calibri" w:hAnsi="Times New Roman"/>
          <w:sz w:val="20"/>
        </w:rPr>
        <w:t>2</w:t>
      </w:r>
      <w:r w:rsidRPr="00985298">
        <w:rPr>
          <w:rFonts w:ascii="Times New Roman" w:eastAsia="Calibri" w:hAnsi="Times New Roman"/>
          <w:sz w:val="20"/>
        </w:rPr>
        <w:t>:1</w:t>
      </w:r>
      <w:r>
        <w:rPr>
          <w:rFonts w:ascii="Times New Roman" w:eastAsia="Calibri" w:hAnsi="Times New Roman"/>
          <w:sz w:val="20"/>
        </w:rPr>
        <w:t>13</w:t>
      </w:r>
      <w:r w:rsidRPr="00985298">
        <w:rPr>
          <w:rFonts w:ascii="Times New Roman" w:eastAsia="Calibri" w:hAnsi="Times New Roman"/>
          <w:sz w:val="20"/>
        </w:rPr>
        <w:t xml:space="preserve">, </w:t>
      </w:r>
      <w:r w:rsidRPr="003C51DD">
        <w:rPr>
          <w:rFonts w:ascii="Times New Roman" w:eastAsia="Calibri" w:hAnsi="Times New Roman"/>
          <w:sz w:val="20"/>
        </w:rPr>
        <w:t>bet. 2021/22:FiU44, rskr. 20</w:t>
      </w:r>
      <w:r>
        <w:rPr>
          <w:rFonts w:ascii="Times New Roman" w:eastAsia="Calibri" w:hAnsi="Times New Roman"/>
          <w:sz w:val="20"/>
        </w:rPr>
        <w:t>21</w:t>
      </w:r>
      <w:r w:rsidRPr="003C51DD">
        <w:rPr>
          <w:rFonts w:ascii="Times New Roman" w:eastAsia="Calibri" w:hAnsi="Times New Roman"/>
          <w:sz w:val="20"/>
        </w:rPr>
        <w:t>/2</w:t>
      </w:r>
      <w:r>
        <w:rPr>
          <w:rFonts w:ascii="Times New Roman" w:eastAsia="Calibri" w:hAnsi="Times New Roman"/>
          <w:sz w:val="20"/>
        </w:rPr>
        <w:t>2</w:t>
      </w:r>
      <w:r w:rsidRPr="003C51DD">
        <w:rPr>
          <w:rFonts w:ascii="Times New Roman" w:eastAsia="Calibri" w:hAnsi="Times New Roman"/>
          <w:sz w:val="20"/>
        </w:rPr>
        <w:t>:</w:t>
      </w:r>
      <w:r>
        <w:rPr>
          <w:rFonts w:ascii="Times New Roman" w:eastAsia="Calibri" w:hAnsi="Times New Roman"/>
          <w:sz w:val="20"/>
        </w:rPr>
        <w:t>172</w:t>
      </w:r>
      <w:r w:rsidRPr="003C51DD">
        <w:rPr>
          <w:rFonts w:ascii="Times New Roman" w:eastAsia="Calibri" w:hAnsi="Times New Roman"/>
          <w:sz w:val="20"/>
        </w:rPr>
        <w:t>).</w:t>
      </w:r>
      <w:r>
        <w:rPr>
          <w:rFonts w:ascii="Times New Roman" w:eastAsia="Calibri" w:hAnsi="Times New Roman"/>
          <w:sz w:val="20"/>
        </w:rPr>
        <w:t xml:space="preserve"> </w:t>
      </w:r>
    </w:p>
    <w:p w14:paraId="43D4529D" w14:textId="4A963CAE" w:rsidR="008357CB" w:rsidRPr="00A73364" w:rsidRDefault="008357CB" w:rsidP="008357CB">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2C6339">
        <w:rPr>
          <w:rFonts w:ascii="Times New Roman" w:eastAsia="Calibri" w:hAnsi="Times New Roman"/>
          <w:sz w:val="20"/>
        </w:rPr>
        <w:t xml:space="preserve">Den 30 maj 2022 </w:t>
      </w:r>
      <w:r>
        <w:rPr>
          <w:rFonts w:ascii="Times New Roman" w:eastAsia="Calibri" w:hAnsi="Times New Roman"/>
          <w:sz w:val="20"/>
        </w:rPr>
        <w:t>fick en s.k.</w:t>
      </w:r>
      <w:r w:rsidRPr="002C6339">
        <w:rPr>
          <w:rFonts w:ascii="Times New Roman" w:eastAsia="Calibri" w:hAnsi="Times New Roman"/>
          <w:sz w:val="20"/>
        </w:rPr>
        <w:t xml:space="preserve"> bokstavsutredare i uppdrag att utreda och ta fram förslag till inriktning för statens ansvar för flygplatser i Sverige (I2022/01211). </w:t>
      </w:r>
      <w:r w:rsidR="00230D62">
        <w:rPr>
          <w:rFonts w:ascii="Times New Roman" w:eastAsia="Calibri" w:hAnsi="Times New Roman"/>
          <w:sz w:val="20"/>
        </w:rPr>
        <w:t>Bokstavsutredaren redovisade uppdraget den 15 februari 2023 i promemorian Statens ansvar för det svenska flygplatssystemet – för tillgänglighet och beredskap (Ds 2023:3). Promemorian har remitterats. Remisstiden går ut den 23 maj 2023.</w:t>
      </w:r>
      <w:r>
        <w:rPr>
          <w:rFonts w:ascii="Times New Roman" w:eastAsia="Calibri" w:hAnsi="Times New Roman"/>
          <w:sz w:val="20"/>
        </w:rPr>
        <w:t xml:space="preserve"> </w:t>
      </w:r>
      <w:r w:rsidRPr="00A73364">
        <w:rPr>
          <w:rFonts w:ascii="Times New Roman" w:eastAsia="Calibri" w:hAnsi="Times New Roman"/>
          <w:sz w:val="20"/>
        </w:rPr>
        <w:t>Punkten är inte slutbehandlad.</w:t>
      </w:r>
      <w:r>
        <w:rPr>
          <w:rFonts w:ascii="Times New Roman" w:eastAsia="Calibri" w:hAnsi="Times New Roman"/>
          <w:sz w:val="20"/>
        </w:rPr>
        <w:t xml:space="preserve"> </w:t>
      </w:r>
    </w:p>
    <w:p w14:paraId="3C5DD8D3" w14:textId="731E0FF3" w:rsidR="0023792E" w:rsidRPr="00A415B1" w:rsidRDefault="00A415B1" w:rsidP="00A415B1">
      <w:pPr>
        <w:pStyle w:val="Rubrik5utannumrering"/>
      </w:pPr>
      <w:r w:rsidRPr="00A415B1">
        <w:t>21</w:t>
      </w:r>
      <w:r w:rsidR="0023792E" w:rsidRPr="00A415B1">
        <w:t>. Rskr. 2017/18:174</w:t>
      </w:r>
    </w:p>
    <w:p w14:paraId="7753DE35" w14:textId="77777777" w:rsidR="0023792E" w:rsidRPr="00B5369D" w:rsidRDefault="0023792E" w:rsidP="0023792E">
      <w:pPr>
        <w:pStyle w:val="Brdtext"/>
        <w:jc w:val="left"/>
      </w:pPr>
      <w:r w:rsidRPr="00B5369D">
        <w:t>Biologisk mångfald</w:t>
      </w:r>
    </w:p>
    <w:p w14:paraId="67808300" w14:textId="77777777" w:rsidR="0023792E" w:rsidRPr="00B5369D" w:rsidRDefault="0023792E" w:rsidP="0023792E">
      <w:pPr>
        <w:pStyle w:val="Brdtext"/>
        <w:jc w:val="left"/>
      </w:pPr>
      <w:r w:rsidRPr="00B5369D">
        <w:t>Motioner från allmänna motionstiden 2017/18, bet. 2017/18:MJU10</w:t>
      </w:r>
    </w:p>
    <w:p w14:paraId="482E78A2" w14:textId="77777777" w:rsidR="0023792E" w:rsidRPr="00B5369D" w:rsidRDefault="0023792E" w:rsidP="0023792E">
      <w:pPr>
        <w:pStyle w:val="Brdtext"/>
        <w:jc w:val="left"/>
      </w:pPr>
      <w:r w:rsidRPr="00B5369D">
        <w:t>Tidigare redovisad, se skr. 2018/19:75 (M 20)</w:t>
      </w:r>
      <w:r>
        <w:t>, 2019/20:75 (M 13), 2020/21:75 (M 12) och 2021/22:75 (M 12)</w:t>
      </w:r>
      <w:r w:rsidRPr="00B5369D">
        <w:t>.</w:t>
      </w:r>
    </w:p>
    <w:p w14:paraId="39D6AC54" w14:textId="2856F334" w:rsidR="0023792E" w:rsidRPr="00FD42FC" w:rsidRDefault="0023792E" w:rsidP="0023792E">
      <w:pPr>
        <w:pStyle w:val="Brdtext"/>
        <w:jc w:val="left"/>
        <w:rPr>
          <w:b/>
          <w:bCs/>
        </w:rPr>
      </w:pPr>
      <w:r w:rsidRPr="00B5369D">
        <w:t xml:space="preserve">Skrivelsen är </w:t>
      </w:r>
      <w:r w:rsidRPr="008371C5">
        <w:t>inte</w:t>
      </w:r>
      <w:r w:rsidRPr="00B5369D">
        <w:t xml:space="preserve"> slutbehandlad</w:t>
      </w:r>
      <w:r>
        <w:t xml:space="preserve">. </w:t>
      </w:r>
    </w:p>
    <w:p w14:paraId="7B9DE54F" w14:textId="77777777" w:rsidR="0023792E" w:rsidRDefault="0023792E" w:rsidP="0023792E">
      <w:pPr>
        <w:pStyle w:val="Brdtextmedindrag"/>
      </w:pPr>
    </w:p>
    <w:p w14:paraId="7372FCE2" w14:textId="77777777" w:rsidR="0023792E" w:rsidRDefault="0023792E" w:rsidP="0023792E">
      <w:pPr>
        <w:pStyle w:val="Brdtext"/>
        <w:keepLines/>
        <w:widowControl w:val="0"/>
      </w:pPr>
      <w:r>
        <w:t xml:space="preserve">Punkt 4 om </w:t>
      </w:r>
      <w:r>
        <w:rPr>
          <w:i/>
        </w:rPr>
        <w:t>utvärdering av viltförvaltningsdelegationerna</w:t>
      </w:r>
      <w:r>
        <w:t>*: Riksdagen har tillkännagett för regeringen det som utskottet anför om behovet av att ut</w:t>
      </w:r>
      <w:r>
        <w:softHyphen/>
        <w:t>vär</w:t>
      </w:r>
      <w:r>
        <w:softHyphen/>
        <w:t xml:space="preserve">dera viltförvaltningsdelegationernas arbete i syfte att säkerställa det regionala inflytandet (bet. 2017/18:MJU10 s. 20 f.).  </w:t>
      </w:r>
    </w:p>
    <w:p w14:paraId="1D5C6D9A" w14:textId="77777777" w:rsidR="0023792E" w:rsidRDefault="0023792E" w:rsidP="0023792E">
      <w:pPr>
        <w:pStyle w:val="Brdtextmedindrag"/>
      </w:pPr>
      <w:r>
        <w:t>Viltförvaltnings</w:t>
      </w:r>
      <w:r>
        <w:softHyphen/>
        <w:t>delegationerna utvärderades under 2016 och synpunk</w:t>
      </w:r>
      <w:r>
        <w:softHyphen/>
        <w:t>ter inhämtades från alla länsstyrelser och en enkät skickades ut till alla dele</w:t>
      </w:r>
      <w:r>
        <w:softHyphen/>
        <w:t>ga</w:t>
      </w:r>
      <w:r>
        <w:softHyphen/>
        <w:t>ter i viltförvaltningsdelegationerna. Regeringen beslutade den 23 feb</w:t>
      </w:r>
      <w:r>
        <w:softHyphen/>
        <w:t>rua</w:t>
      </w:r>
      <w:r>
        <w:softHyphen/>
        <w:t>ri 2017 att ändra i förordningen (2009:1474) om viltförvalt</w:t>
      </w:r>
      <w:r>
        <w:softHyphen/>
        <w:t>ningsdele</w:t>
      </w:r>
      <w:r>
        <w:softHyphen/>
        <w:t>gationer (SFS 2017:166). Ändringen innebar att miljö- och natur</w:t>
      </w:r>
      <w:r>
        <w:softHyphen/>
        <w:t>vårds</w:t>
      </w:r>
      <w:r>
        <w:softHyphen/>
        <w:t>organisa</w:t>
      </w:r>
      <w:r>
        <w:softHyphen/>
        <w:t>tionerna företräds av ytterligare en ledamot och natur- och eko</w:t>
      </w:r>
      <w:r>
        <w:softHyphen/>
        <w:t>turism</w:t>
      </w:r>
      <w:r>
        <w:softHyphen/>
        <w:t>före</w:t>
      </w:r>
      <w:r>
        <w:softHyphen/>
        <w:t>tagen av en ledamot. Beredningen av tillkännagivandet fort</w:t>
      </w:r>
      <w:r>
        <w:softHyphen/>
        <w:t>sätter inom Re</w:t>
      </w:r>
      <w:r>
        <w:softHyphen/>
        <w:t>ge</w:t>
      </w:r>
      <w:r>
        <w:softHyphen/>
        <w:t>ringskansliet</w:t>
      </w:r>
      <w:r>
        <w:rPr>
          <w:rFonts w:eastAsiaTheme="majorEastAsia"/>
          <w:spacing w:val="-2"/>
        </w:rPr>
        <w:t>. För</w:t>
      </w:r>
      <w:r>
        <w:rPr>
          <w:rFonts w:eastAsiaTheme="majorEastAsia"/>
          <w:spacing w:val="-2"/>
        </w:rPr>
        <w:softHyphen/>
        <w:t xml:space="preserve">slag till åtgärder som syftar till att tillgodose tillkännagivandet håller på att tas fram. </w:t>
      </w:r>
      <w:r>
        <w:t xml:space="preserve"> </w:t>
      </w:r>
    </w:p>
    <w:p w14:paraId="7DE57E64" w14:textId="77777777" w:rsidR="0023792E" w:rsidRDefault="0023792E" w:rsidP="0023792E">
      <w:pPr>
        <w:pStyle w:val="Brdtextmedindrag"/>
      </w:pPr>
      <w:r>
        <w:t xml:space="preserve">Punkten är inte slutbehandlad. </w:t>
      </w:r>
    </w:p>
    <w:p w14:paraId="759334A5" w14:textId="6522C536" w:rsidR="00C41688" w:rsidRPr="00A415B1" w:rsidRDefault="00A415B1" w:rsidP="00A415B1">
      <w:pPr>
        <w:pStyle w:val="Rubrik5utannumrering"/>
      </w:pPr>
      <w:r w:rsidRPr="00A415B1">
        <w:t>22</w:t>
      </w:r>
      <w:r w:rsidR="00C41688" w:rsidRPr="00A415B1">
        <w:t>. Rskr. 2017/18:182</w:t>
      </w:r>
    </w:p>
    <w:p w14:paraId="2B57A5A3"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63" w:name="_Hlk29797298"/>
      <w:r w:rsidRPr="00300392">
        <w:rPr>
          <w:rFonts w:ascii="Times New Roman" w:hAnsi="Times New Roman"/>
          <w:sz w:val="20"/>
        </w:rPr>
        <w:t>Fiskeripolitik</w:t>
      </w:r>
    </w:p>
    <w:p w14:paraId="5C7A3641"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Mot. 2017/18:3346 yrkande 10, 2017/18:3855 yrkande 51 och 52, 2017/18:3717 yrkande 9, bet. 2017/18:MJU13</w:t>
      </w:r>
    </w:p>
    <w:p w14:paraId="578045DC"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w:t>
      </w:r>
      <w:r w:rsidRPr="00300392">
        <w:rPr>
          <w:rFonts w:ascii="Times New Roman" w:hAnsi="Times New Roman"/>
          <w:color w:val="000000" w:themeColor="text1"/>
          <w:sz w:val="20"/>
        </w:rPr>
        <w:t>2018/19:75 (N 62)</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25)</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7</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15</w:t>
      </w:r>
      <w:r w:rsidRPr="008F5969">
        <w:rPr>
          <w:rFonts w:ascii="Times New Roman" w:hAnsi="Times New Roman"/>
          <w:color w:val="000000" w:themeColor="text1"/>
          <w:sz w:val="20"/>
        </w:rPr>
        <w:t>)</w:t>
      </w:r>
      <w:r>
        <w:rPr>
          <w:rFonts w:ascii="Times New Roman" w:hAnsi="Times New Roman"/>
          <w:color w:val="000000" w:themeColor="text1"/>
          <w:sz w:val="20"/>
        </w:rPr>
        <w:t>.</w:t>
      </w:r>
    </w:p>
    <w:p w14:paraId="6F04F87D" w14:textId="65B7B1B2"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Skrivelsen är inte slutbehandlad.</w:t>
      </w:r>
      <w:r>
        <w:rPr>
          <w:rFonts w:ascii="Times New Roman" w:hAnsi="Times New Roman"/>
          <w:sz w:val="20"/>
        </w:rPr>
        <w:t xml:space="preserve"> </w:t>
      </w:r>
    </w:p>
    <w:p w14:paraId="2CBDBF02" w14:textId="77777777" w:rsidR="00C41688" w:rsidRPr="00300392" w:rsidRDefault="00C41688" w:rsidP="00C4168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6558347" w14:textId="77777777" w:rsidR="00C41688" w:rsidRPr="00C21DEB" w:rsidRDefault="00C41688" w:rsidP="00C4168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300392">
        <w:rPr>
          <w:rFonts w:ascii="Times New Roman" w:hAnsi="Times New Roman"/>
          <w:sz w:val="20"/>
        </w:rPr>
        <w:t xml:space="preserve">Punkt 2 om </w:t>
      </w:r>
      <w:r w:rsidRPr="00300392">
        <w:rPr>
          <w:rFonts w:ascii="Times New Roman" w:hAnsi="Times New Roman"/>
          <w:i/>
          <w:sz w:val="20"/>
        </w:rPr>
        <w:t>regelverket som reglerar vattenbruk</w:t>
      </w:r>
      <w:r w:rsidRPr="00300392">
        <w:rPr>
          <w:rFonts w:ascii="Times New Roman" w:hAnsi="Times New Roman"/>
          <w:sz w:val="20"/>
        </w:rPr>
        <w:t>*: Riksdagen har ställt sig bakom det som utskottet anför om en översyn av det regelverk som regle</w:t>
      </w:r>
      <w:r w:rsidRPr="00300392">
        <w:rPr>
          <w:rFonts w:ascii="Times New Roman" w:hAnsi="Times New Roman"/>
          <w:sz w:val="20"/>
        </w:rPr>
        <w:softHyphen/>
        <w:t>rar vattenbruket för att underlätta långsiktiga utvecklingsmöjligheter fö</w:t>
      </w:r>
      <w:r>
        <w:rPr>
          <w:rFonts w:ascii="Times New Roman" w:hAnsi="Times New Roman"/>
          <w:sz w:val="20"/>
        </w:rPr>
        <w:t xml:space="preserve">r </w:t>
      </w:r>
      <w:r w:rsidRPr="00300392">
        <w:rPr>
          <w:rFonts w:ascii="Times New Roman" w:hAnsi="Times New Roman"/>
          <w:sz w:val="20"/>
        </w:rPr>
        <w:t>det svenska vattenbruket och har tillkännagett detta för regeringen (bet. 2017/18:MJU13 s. 8). Regeringen uppdrog i augusti 2018 åt Statens jord</w:t>
      </w:r>
      <w:r>
        <w:rPr>
          <w:rFonts w:ascii="Times New Roman" w:hAnsi="Times New Roman"/>
          <w:sz w:val="20"/>
        </w:rPr>
        <w:softHyphen/>
      </w:r>
      <w:r w:rsidRPr="00300392">
        <w:rPr>
          <w:rFonts w:ascii="Times New Roman" w:hAnsi="Times New Roman"/>
          <w:sz w:val="20"/>
        </w:rPr>
        <w:t>bruksverk att, i samråd med Havs- och vatten</w:t>
      </w:r>
      <w:r>
        <w:rPr>
          <w:rFonts w:ascii="Times New Roman" w:hAnsi="Times New Roman"/>
          <w:sz w:val="20"/>
        </w:rPr>
        <w:softHyphen/>
      </w:r>
      <w:r w:rsidRPr="00300392">
        <w:rPr>
          <w:rFonts w:ascii="Times New Roman" w:hAnsi="Times New Roman"/>
          <w:sz w:val="20"/>
        </w:rPr>
        <w:t>myndigheten, analysera processerna för tillstånds</w:t>
      </w:r>
      <w:r w:rsidRPr="00300392">
        <w:rPr>
          <w:rFonts w:ascii="Times New Roman" w:hAnsi="Times New Roman"/>
          <w:sz w:val="20"/>
        </w:rPr>
        <w:softHyphen/>
        <w:t xml:space="preserve">givningen eller andra regelverk som utgör ett hinder för vattenbrukets utveckling och ge förslag till förändringar och förenklingar. Uppdraget har tidigare förlängts och skulle redovisas senast den 30 april 2020. Statens jordbruksverk beviljades ytterligare förlängning till den 30 september 2020 med anledning av den pågående pandemin på det slutliga genomförandet av uppdraget. Statens jordbruksverks rapport analyseras i Regeringskansliet. </w:t>
      </w:r>
      <w:bookmarkStart w:id="464" w:name="_Hlk92097878"/>
      <w:r w:rsidRPr="00C21DEB">
        <w:rPr>
          <w:rFonts w:ascii="Times New Roman" w:hAnsi="Times New Roman"/>
          <w:sz w:val="20"/>
        </w:rPr>
        <w:t xml:space="preserve">Den 31 maj 2021 redovisade Havs- och vattenmyndigheten och </w:t>
      </w:r>
      <w:r>
        <w:rPr>
          <w:rFonts w:ascii="Times New Roman" w:hAnsi="Times New Roman"/>
          <w:sz w:val="20"/>
        </w:rPr>
        <w:t>Statens j</w:t>
      </w:r>
      <w:r w:rsidRPr="00C21DEB">
        <w:rPr>
          <w:rFonts w:ascii="Times New Roman" w:hAnsi="Times New Roman"/>
          <w:sz w:val="20"/>
        </w:rPr>
        <w:t>ordbruksverk en ny gemensam strategi för yrkesfisket, vattenbruket, fritidsfisket och fisketurismen samt nya sektors</w:t>
      </w:r>
      <w:r>
        <w:rPr>
          <w:rFonts w:ascii="Times New Roman" w:hAnsi="Times New Roman"/>
          <w:sz w:val="20"/>
        </w:rPr>
        <w:softHyphen/>
      </w:r>
      <w:r w:rsidRPr="00C21DEB">
        <w:rPr>
          <w:rFonts w:ascii="Times New Roman" w:hAnsi="Times New Roman"/>
          <w:sz w:val="20"/>
        </w:rPr>
        <w:t>specifika handlingsplaner</w:t>
      </w:r>
      <w:r>
        <w:rPr>
          <w:rFonts w:ascii="Times New Roman" w:hAnsi="Times New Roman"/>
          <w:sz w:val="20"/>
        </w:rPr>
        <w:t>, inkl. en specifik för vattenbrukssektorn</w:t>
      </w:r>
      <w:r w:rsidRPr="00C21DEB">
        <w:rPr>
          <w:rFonts w:ascii="Times New Roman" w:hAnsi="Times New Roman"/>
          <w:sz w:val="20"/>
        </w:rPr>
        <w:t>.</w:t>
      </w:r>
    </w:p>
    <w:p w14:paraId="1999DC37" w14:textId="77777777" w:rsidR="00C41688" w:rsidRPr="00C21DEB" w:rsidRDefault="00C41688" w:rsidP="00C41688">
      <w:pPr>
        <w:pStyle w:val="Brdtextmedindrag"/>
      </w:pPr>
      <w:r w:rsidRPr="00C21DEB">
        <w:t xml:space="preserve">I syfte att snabba på utvecklingen av ett hållbart vattenbruk </w:t>
      </w:r>
      <w:r>
        <w:t xml:space="preserve">har </w:t>
      </w:r>
      <w:r w:rsidRPr="00C21DEB">
        <w:t>rege</w:t>
      </w:r>
      <w:r>
        <w:softHyphen/>
      </w:r>
      <w:r w:rsidRPr="00C21DEB">
        <w:t xml:space="preserve">ringen </w:t>
      </w:r>
      <w:r>
        <w:t xml:space="preserve">föreslagit </w:t>
      </w:r>
      <w:r w:rsidRPr="00C21DEB">
        <w:t>ytterligare resurser för nationell medfinansiering av kom</w:t>
      </w:r>
      <w:r>
        <w:softHyphen/>
      </w:r>
      <w:r w:rsidRPr="00C21DEB">
        <w:t xml:space="preserve">mande havs-, fiskeri- och vattenbruksprogram. </w:t>
      </w:r>
      <w:r>
        <w:t xml:space="preserve">Genom </w:t>
      </w:r>
      <w:r w:rsidRPr="00C21DEB">
        <w:t>budgetproposi</w:t>
      </w:r>
      <w:r>
        <w:softHyphen/>
      </w:r>
      <w:r w:rsidRPr="00C21DEB">
        <w:t>tionen för 2022 (prop. 2021/22:1</w:t>
      </w:r>
      <w:r>
        <w:t>, utg.omr. 23</w:t>
      </w:r>
      <w:r w:rsidRPr="00C21DEB">
        <w:t>) öka</w:t>
      </w:r>
      <w:r>
        <w:t>de</w:t>
      </w:r>
      <w:r w:rsidRPr="00C21DEB">
        <w:t xml:space="preserve">s anslaget 1:28 </w:t>
      </w:r>
      <w:r w:rsidRPr="00F9054B">
        <w:t>Stödåtgärder för fiske och vattenbruk 2021–</w:t>
      </w:r>
      <w:r w:rsidRPr="00D414FA">
        <w:t>2027</w:t>
      </w:r>
      <w:r>
        <w:t xml:space="preserve"> </w:t>
      </w:r>
      <w:r w:rsidRPr="00C21DEB">
        <w:t>med 79</w:t>
      </w:r>
      <w:r>
        <w:t> miljoner</w:t>
      </w:r>
      <w:r w:rsidRPr="00C21DEB">
        <w:t xml:space="preserve"> kronor </w:t>
      </w:r>
      <w:r>
        <w:t>per år, dvs en förstärkning med totalt 474 miljoner kronor under program</w:t>
      </w:r>
      <w:r>
        <w:softHyphen/>
        <w:t xml:space="preserve">perioden. Det årliga utfallet kommer att vara beroende av programmets genomförandetakt. </w:t>
      </w:r>
    </w:p>
    <w:p w14:paraId="3EA1DDE8" w14:textId="77777777" w:rsidR="00C41688" w:rsidRDefault="00C41688" w:rsidP="00C41688">
      <w:pPr>
        <w:pStyle w:val="Brdtextmedindrag"/>
      </w:pPr>
      <w:r w:rsidRPr="00C21DEB">
        <w:t xml:space="preserve">Inom ramen för livsmedelsstrategin har Tillväxtverket inlett ett arbete för att förenkla tillståndsprocesserna inom vattenbruket. Tillväxtverket rapporterar årligen hur detta arbete fortskrider. </w:t>
      </w:r>
    </w:p>
    <w:p w14:paraId="62CAE266" w14:textId="7D852D40" w:rsidR="00C41688" w:rsidRDefault="00C41688" w:rsidP="00C41688">
      <w:pPr>
        <w:pStyle w:val="Brdtextmedindrag"/>
      </w:pPr>
      <w:bookmarkStart w:id="465" w:name="_Hlk123641201"/>
      <w:r w:rsidRPr="00B854B2">
        <w:t>Den 30 juni 2022 beslutade regeringen om kommittédirektiv En moder</w:t>
      </w:r>
      <w:r>
        <w:softHyphen/>
      </w:r>
      <w:r w:rsidRPr="00B854B2">
        <w:t>niserad fiskelag och förbättrade förutsättningar att bedriva vattenbruk (</w:t>
      </w:r>
      <w:r>
        <w:t>d</w:t>
      </w:r>
      <w:r w:rsidRPr="00B854B2">
        <w:t>ir. 2022:92). En särskild utredare har fått i uppdrag att göra en översyn av regelverket på fiskeområdet i syfte att få till stånd en sammanhållen lag</w:t>
      </w:r>
      <w:r>
        <w:softHyphen/>
      </w:r>
      <w:r w:rsidRPr="00B854B2">
        <w:t>stiftning med en tydlig systematik och att anpassa regelverket till de nya unionsbestämmelserna om fiskerikontroll. Utredaren ska även se över hur bestämmelserna om vattenbruk kan förenklas för att främja ett mer kon</w:t>
      </w:r>
      <w:r>
        <w:softHyphen/>
      </w:r>
      <w:r w:rsidRPr="00B854B2">
        <w:t>kurrenskraftigt och hållbart vattenbruk.</w:t>
      </w:r>
      <w:r>
        <w:t xml:space="preserve"> </w:t>
      </w:r>
      <w:r w:rsidRPr="002A4124">
        <w:t>Förenklade förutsättningar att bedriva vattenbruk ska redovisas senast den 1 juli 2023. Uppdraget i övrigt ska redovisas senast den 29 november 2024.</w:t>
      </w:r>
      <w:r>
        <w:t xml:space="preserve"> </w:t>
      </w:r>
      <w:bookmarkEnd w:id="465"/>
      <w:r>
        <w:t>Punkten är inte slutbe</w:t>
      </w:r>
      <w:r>
        <w:softHyphen/>
        <w:t xml:space="preserve">handlad. </w:t>
      </w:r>
    </w:p>
    <w:p w14:paraId="649E9C2E" w14:textId="1D2FD7FC" w:rsidR="00787022" w:rsidRPr="00A73364" w:rsidRDefault="00A415B1" w:rsidP="00787022">
      <w:pPr>
        <w:pStyle w:val="Rubrik5utannumrering"/>
      </w:pPr>
      <w:r>
        <w:t>2</w:t>
      </w:r>
      <w:r w:rsidR="00787022">
        <w:t>3</w:t>
      </w:r>
      <w:r w:rsidR="00787022" w:rsidRPr="00A73364">
        <w:t>.</w:t>
      </w:r>
      <w:bookmarkStart w:id="466" w:name="_Hlk59454810"/>
      <w:r w:rsidR="00787022" w:rsidRPr="00A73364">
        <w:t xml:space="preserve"> Rskr. 2017/18:198</w:t>
      </w:r>
    </w:p>
    <w:p w14:paraId="33DA727E" w14:textId="77777777"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Luftfart</w:t>
      </w:r>
    </w:p>
    <w:p w14:paraId="5E67272F" w14:textId="77777777"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2017/18:1587 yrkande 2 och mot. 2017/18:3894 yrkande 10, bet. 2017/18:TU10</w:t>
      </w:r>
    </w:p>
    <w:p w14:paraId="365726FE" w14:textId="77777777" w:rsidR="00787022" w:rsidRPr="00A73364" w:rsidRDefault="00787022" w:rsidP="00787022">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2018/19:75 (N 64)</w:t>
      </w:r>
      <w:r>
        <w:rPr>
          <w:rFonts w:ascii="Times New Roman" w:hAnsi="Times New Roman"/>
          <w:sz w:val="20"/>
        </w:rPr>
        <w:t xml:space="preserve">, </w:t>
      </w:r>
      <w:r w:rsidRPr="00A73364">
        <w:rPr>
          <w:rFonts w:ascii="Times New Roman" w:hAnsi="Times New Roman"/>
          <w:sz w:val="20"/>
        </w:rPr>
        <w:t>2019/20:75 (I 25</w:t>
      </w:r>
      <w:r w:rsidRPr="00F9701D">
        <w:rPr>
          <w:rFonts w:ascii="Times New Roman" w:hAnsi="Times New Roman"/>
          <w:sz w:val="20"/>
        </w:rPr>
        <w:t>)</w:t>
      </w:r>
      <w:r>
        <w:rPr>
          <w:rFonts w:ascii="Times New Roman" w:hAnsi="Times New Roman"/>
          <w:sz w:val="20"/>
        </w:rPr>
        <w:t>, 2020/21:75 (I 17) och 2021/22:75 (I 16)</w:t>
      </w:r>
      <w:r w:rsidRPr="00A73364">
        <w:rPr>
          <w:rFonts w:ascii="Times New Roman" w:eastAsia="Calibri" w:hAnsi="Times New Roman"/>
          <w:sz w:val="20"/>
        </w:rPr>
        <w:t>.</w:t>
      </w:r>
    </w:p>
    <w:p w14:paraId="487FADD9" w14:textId="5F798520"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Skrivelsen är inte slutbehandlad.</w:t>
      </w:r>
      <w:r>
        <w:rPr>
          <w:rFonts w:ascii="Times New Roman" w:hAnsi="Times New Roman"/>
          <w:sz w:val="20"/>
        </w:rPr>
        <w:t xml:space="preserve"> </w:t>
      </w:r>
    </w:p>
    <w:p w14:paraId="653D33EC" w14:textId="77777777" w:rsidR="00787022" w:rsidRPr="00F970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7FDD99F" w14:textId="77777777" w:rsidR="00787022" w:rsidRPr="00F9701D" w:rsidRDefault="00787022" w:rsidP="0078702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9701D">
        <w:rPr>
          <w:rFonts w:ascii="Times New Roman" w:hAnsi="Times New Roman"/>
          <w:sz w:val="20"/>
        </w:rPr>
        <w:t xml:space="preserve">Punkt 6 om </w:t>
      </w:r>
      <w:r w:rsidRPr="00F9701D">
        <w:rPr>
          <w:rFonts w:ascii="Times New Roman" w:hAnsi="Times New Roman"/>
          <w:i/>
          <w:sz w:val="20"/>
        </w:rPr>
        <w:t>ett gemensamt europeiskt luftrum</w:t>
      </w:r>
      <w:r w:rsidRPr="00F9701D">
        <w:rPr>
          <w:rFonts w:ascii="Times New Roman" w:hAnsi="Times New Roman"/>
          <w:sz w:val="20"/>
        </w:rPr>
        <w:t xml:space="preserve">*: </w:t>
      </w:r>
      <w:r w:rsidRPr="005B12FF">
        <w:rPr>
          <w:rFonts w:ascii="Times New Roman" w:hAnsi="Times New Roman"/>
          <w:sz w:val="20"/>
        </w:rPr>
        <w:t xml:space="preserve">Riksdagen har </w:t>
      </w:r>
      <w:r>
        <w:rPr>
          <w:rFonts w:ascii="Times New Roman" w:hAnsi="Times New Roman"/>
          <w:sz w:val="20"/>
        </w:rPr>
        <w:t>till</w:t>
      </w:r>
      <w:r>
        <w:rPr>
          <w:rFonts w:ascii="Times New Roman" w:hAnsi="Times New Roman"/>
          <w:sz w:val="20"/>
        </w:rPr>
        <w:softHyphen/>
        <w:t>känna</w:t>
      </w:r>
      <w:r>
        <w:rPr>
          <w:rFonts w:ascii="Times New Roman" w:hAnsi="Times New Roman"/>
          <w:sz w:val="20"/>
        </w:rPr>
        <w:softHyphen/>
        <w:t xml:space="preserve">gett för regeringen </w:t>
      </w:r>
      <w:r w:rsidRPr="005B12FF">
        <w:rPr>
          <w:rFonts w:ascii="Times New Roman" w:hAnsi="Times New Roman"/>
          <w:sz w:val="20"/>
        </w:rPr>
        <w:t xml:space="preserve">det som utskottet anför om att regeringen bör prioritera arbetet med Single European Sky för ett effektivare och miljömässigt bättre nyttjande av det europeiska luftrummet (bet. 2017/18:TU10 s. 29 f.). </w:t>
      </w:r>
      <w:r w:rsidRPr="00F9701D">
        <w:rPr>
          <w:rFonts w:ascii="Times New Roman" w:hAnsi="Times New Roman"/>
          <w:sz w:val="20"/>
        </w:rPr>
        <w:t xml:space="preserve">I regeringens flygstrategi från 2017 (N2017/00590) anges att Sverige ska fortsätta att vara ledande i utvecklingen av effektiviseringen av luftrummet i samverkan med andra länder. </w:t>
      </w:r>
    </w:p>
    <w:p w14:paraId="60929063" w14:textId="77777777" w:rsidR="00787022" w:rsidRPr="009D43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Ett fullt genomförande av det gemensamma europeiska luftrummet, även kallat Single European Sky (SES), är en viktig åtgärd för att förbättra kapaciteten och effektiviteten i flygtrafiktjänsten och även möjliggöra kortare och mer energieffektiva rutter. I en jämförelse med andra EU-stater kan konstateras att Sverige i dag i hög grad uppnår målen som är överenskomna på EU-nivå. (PRB Annual Monitoring Report and Recommen</w:t>
      </w:r>
      <w:r>
        <w:rPr>
          <w:rFonts w:ascii="Times New Roman" w:hAnsi="Times New Roman"/>
          <w:sz w:val="20"/>
        </w:rPr>
        <w:softHyphen/>
        <w:t>d</w:t>
      </w:r>
      <w:r w:rsidRPr="009D431D">
        <w:rPr>
          <w:rFonts w:ascii="Times New Roman" w:hAnsi="Times New Roman"/>
          <w:sz w:val="20"/>
        </w:rPr>
        <w:t>ations 2018)</w:t>
      </w:r>
    </w:p>
    <w:p w14:paraId="71BA07E5" w14:textId="77777777" w:rsidR="00787022" w:rsidRPr="009D43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Ett led i att uppfylla de europeiska målen är att Sverige tillsammans med Danmark har inrättat ett geografiskt funktionellt luftrumsblock och erbjuder i dag unikt integrerade och operationella undervägstjänster till luftrumsanvändarna</w:t>
      </w:r>
      <w:r>
        <w:rPr>
          <w:rFonts w:ascii="Times New Roman" w:hAnsi="Times New Roman"/>
          <w:sz w:val="20"/>
        </w:rPr>
        <w:t>.</w:t>
      </w:r>
      <w:r w:rsidRPr="009D431D">
        <w:rPr>
          <w:rFonts w:ascii="Times New Roman" w:hAnsi="Times New Roman"/>
          <w:sz w:val="20"/>
        </w:rPr>
        <w:t xml:space="preserve"> Inom det svensk-danska gemensamma luftrummet och tillsammans med Est</w:t>
      </w:r>
      <w:r>
        <w:rPr>
          <w:rFonts w:ascii="Times New Roman" w:hAnsi="Times New Roman"/>
          <w:sz w:val="20"/>
        </w:rPr>
        <w:softHyphen/>
      </w:r>
      <w:r w:rsidRPr="009D431D">
        <w:rPr>
          <w:rFonts w:ascii="Times New Roman" w:hAnsi="Times New Roman"/>
          <w:sz w:val="20"/>
        </w:rPr>
        <w:t>land, Finland, Lettland och Norge erbjuds fri ruttplanering för att möjlig</w:t>
      </w:r>
      <w:r>
        <w:rPr>
          <w:rFonts w:ascii="Times New Roman" w:hAnsi="Times New Roman"/>
          <w:sz w:val="20"/>
        </w:rPr>
        <w:softHyphen/>
      </w:r>
      <w:r w:rsidRPr="009D431D">
        <w:rPr>
          <w:rFonts w:ascii="Times New Roman" w:hAnsi="Times New Roman"/>
          <w:sz w:val="20"/>
        </w:rPr>
        <w:t>göra kortast möjliga flygväg mellan två orter (FRA – Free Route Air</w:t>
      </w:r>
      <w:r>
        <w:rPr>
          <w:rFonts w:ascii="Times New Roman" w:hAnsi="Times New Roman"/>
          <w:sz w:val="20"/>
        </w:rPr>
        <w:t>-</w:t>
      </w:r>
      <w:r w:rsidRPr="009D431D">
        <w:rPr>
          <w:rFonts w:ascii="Times New Roman" w:hAnsi="Times New Roman"/>
          <w:sz w:val="20"/>
        </w:rPr>
        <w:t xml:space="preserve">space). </w:t>
      </w:r>
    </w:p>
    <w:p w14:paraId="08CDC58B" w14:textId="7AAA1347" w:rsidR="00787022"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eastAsia="Garamond" w:hAnsi="Times New Roman"/>
          <w:sz w:val="20"/>
        </w:rPr>
      </w:pPr>
      <w:r w:rsidRPr="00A73364">
        <w:rPr>
          <w:rFonts w:ascii="Times New Roman" w:hAnsi="Times New Roman"/>
          <w:sz w:val="20"/>
        </w:rPr>
        <w:t>Inför den så kallade tredje referensperioden</w:t>
      </w:r>
      <w:r>
        <w:rPr>
          <w:rFonts w:ascii="Times New Roman" w:hAnsi="Times New Roman"/>
          <w:sz w:val="20"/>
        </w:rPr>
        <w:t>s</w:t>
      </w:r>
      <w:r w:rsidRPr="00A73364">
        <w:rPr>
          <w:rFonts w:ascii="Times New Roman" w:hAnsi="Times New Roman"/>
          <w:sz w:val="20"/>
        </w:rPr>
        <w:t xml:space="preserve"> prestationer och avgiftssättning 2020–2024 fattade EU-kommissionen i mars 2019 beslut om genomföranderegler och Sverige lämnade</w:t>
      </w:r>
      <w:r>
        <w:rPr>
          <w:rFonts w:ascii="Times New Roman" w:hAnsi="Times New Roman"/>
          <w:sz w:val="20"/>
        </w:rPr>
        <w:t xml:space="preserve"> genom Transportstyrelsen</w:t>
      </w:r>
      <w:r w:rsidRPr="00A73364">
        <w:rPr>
          <w:rFonts w:ascii="Times New Roman" w:hAnsi="Times New Roman"/>
          <w:sz w:val="20"/>
        </w:rPr>
        <w:t xml:space="preserve"> i oktober samma år förslag till en nationell prestationsplan till EU-kommissionen. Kommissionen fastställ</w:t>
      </w:r>
      <w:r>
        <w:rPr>
          <w:rFonts w:ascii="Times New Roman" w:hAnsi="Times New Roman"/>
          <w:sz w:val="20"/>
        </w:rPr>
        <w:t>de inte</w:t>
      </w:r>
      <w:r w:rsidRPr="00A73364">
        <w:rPr>
          <w:rFonts w:ascii="Times New Roman" w:hAnsi="Times New Roman"/>
          <w:sz w:val="20"/>
        </w:rPr>
        <w:t xml:space="preserve"> prestationsplanen</w:t>
      </w:r>
      <w:r>
        <w:rPr>
          <w:rFonts w:ascii="Times New Roman" w:hAnsi="Times New Roman"/>
          <w:sz w:val="20"/>
        </w:rPr>
        <w:t xml:space="preserve">, </w:t>
      </w:r>
      <w:r w:rsidRPr="00A73364">
        <w:rPr>
          <w:rFonts w:ascii="Times New Roman" w:hAnsi="Times New Roman"/>
          <w:sz w:val="20"/>
        </w:rPr>
        <w:t>utan till följd av den</w:t>
      </w:r>
      <w:r>
        <w:rPr>
          <w:rFonts w:ascii="Times New Roman" w:hAnsi="Times New Roman"/>
          <w:sz w:val="20"/>
        </w:rPr>
        <w:t xml:space="preserve"> då</w:t>
      </w:r>
      <w:r w:rsidRPr="00A73364">
        <w:rPr>
          <w:rFonts w:ascii="Times New Roman" w:hAnsi="Times New Roman"/>
          <w:sz w:val="20"/>
        </w:rPr>
        <w:t xml:space="preserve"> pågående pandemin beslutade kommissionen i stället i oktober 2020 att särskilda regler ska gälla för prestationssystemen under 2020 och 2021</w:t>
      </w:r>
      <w:r>
        <w:rPr>
          <w:rFonts w:ascii="Times New Roman" w:hAnsi="Times New Roman"/>
          <w:sz w:val="20"/>
        </w:rPr>
        <w:t xml:space="preserve"> och framåt till att referensperiod 3 slutar 2024</w:t>
      </w:r>
      <w:r w:rsidRPr="00A73364">
        <w:rPr>
          <w:rFonts w:ascii="Times New Roman" w:hAnsi="Times New Roman"/>
          <w:sz w:val="20"/>
        </w:rPr>
        <w:t xml:space="preserve">. Medlemsstaterna </w:t>
      </w:r>
      <w:r>
        <w:rPr>
          <w:rFonts w:ascii="Times New Roman" w:hAnsi="Times New Roman"/>
          <w:sz w:val="20"/>
        </w:rPr>
        <w:t xml:space="preserve">presenterade i november </w:t>
      </w:r>
      <w:r w:rsidRPr="00A73364">
        <w:rPr>
          <w:rFonts w:ascii="Times New Roman" w:hAnsi="Times New Roman"/>
          <w:sz w:val="20"/>
        </w:rPr>
        <w:t>2021</w:t>
      </w:r>
      <w:r>
        <w:rPr>
          <w:rFonts w:ascii="Times New Roman" w:hAnsi="Times New Roman"/>
          <w:sz w:val="20"/>
        </w:rPr>
        <w:t xml:space="preserve"> sina </w:t>
      </w:r>
      <w:r w:rsidRPr="00A73364">
        <w:rPr>
          <w:rFonts w:ascii="Times New Roman" w:hAnsi="Times New Roman"/>
          <w:sz w:val="20"/>
        </w:rPr>
        <w:t>reviderade förslag till prestationsplaner utifrån de särskilda reglerna</w:t>
      </w:r>
      <w:r>
        <w:rPr>
          <w:rFonts w:ascii="Times New Roman" w:hAnsi="Times New Roman"/>
          <w:sz w:val="20"/>
        </w:rPr>
        <w:t xml:space="preserve">. Kommissionen fattade i i april 2022 beslut om dessa och godkände då inte ett antal medlemsstaters planer, däribland Sveriges. Flera klarläggande samtal hölls med kommissionen inför en revidering av Sveriges plan. Samråd med intressenterna inom flygtrafikledning om en reviderad plan genomfördes i juni 2022. Ett förslag till reviderad plan lämnades till kommissionen för godkännande efterföljande månad. I december 2022 godkände kommissionen den reviderade prestationsplanen. Mot denna bakgrund avser regeringen att under 2023 slutredovisa tillkännagivandet för riksdagen. </w:t>
      </w:r>
      <w:r w:rsidRPr="00A73364">
        <w:rPr>
          <w:rFonts w:ascii="Times New Roman" w:eastAsia="Garamond" w:hAnsi="Times New Roman"/>
          <w:sz w:val="20"/>
        </w:rPr>
        <w:t>Punkten är inte slut</w:t>
      </w:r>
      <w:r w:rsidRPr="00A73364">
        <w:rPr>
          <w:rFonts w:ascii="Times New Roman" w:eastAsia="Garamond" w:hAnsi="Times New Roman"/>
          <w:sz w:val="20"/>
        </w:rPr>
        <w:softHyphen/>
        <w:t>behandlad.</w:t>
      </w:r>
    </w:p>
    <w:p w14:paraId="449AFAF7" w14:textId="24521E00" w:rsidR="0001627A" w:rsidRPr="00300392" w:rsidRDefault="00A415B1" w:rsidP="0001627A">
      <w:pPr>
        <w:pStyle w:val="Rubrik5utannumrering"/>
      </w:pPr>
      <w:r>
        <w:t>24</w:t>
      </w:r>
      <w:r w:rsidR="0001627A" w:rsidRPr="00300392">
        <w:t>. Rskr. 2017/18:216</w:t>
      </w:r>
      <w:r w:rsidR="0001627A">
        <w:t xml:space="preserve"> </w:t>
      </w:r>
    </w:p>
    <w:p w14:paraId="089ABCC3" w14:textId="77777777" w:rsidR="0001627A" w:rsidRPr="00300392"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67" w:name="_Hlk29797600"/>
      <w:r w:rsidRPr="00300392">
        <w:rPr>
          <w:rFonts w:ascii="Times New Roman" w:hAnsi="Times New Roman"/>
          <w:sz w:val="20"/>
        </w:rPr>
        <w:t>Skogspolitik</w:t>
      </w:r>
    </w:p>
    <w:p w14:paraId="33482EF3" w14:textId="77777777" w:rsidR="0001627A" w:rsidRPr="00300392" w:rsidRDefault="0001627A"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300392">
        <w:rPr>
          <w:rFonts w:ascii="Times New Roman" w:eastAsiaTheme="minorHAnsi" w:hAnsi="Times New Roman"/>
          <w:sz w:val="20"/>
        </w:rPr>
        <w:t>Mot. 2017/18:3347 yrkande 7, 2017/18:3717 yrkande 16 och 18, 2017/18:3855 yrkande 68 och 71, 2017/18:3354 yrkande 5, bet. 2017/18:MJU17</w:t>
      </w:r>
    </w:p>
    <w:p w14:paraId="733DFD43" w14:textId="77777777" w:rsidR="0001627A" w:rsidRPr="00300392" w:rsidRDefault="0001627A" w:rsidP="0001627A">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w:t>
      </w:r>
      <w:r w:rsidRPr="00300392">
        <w:rPr>
          <w:rFonts w:ascii="Times New Roman" w:hAnsi="Times New Roman"/>
          <w:color w:val="000000" w:themeColor="text1"/>
          <w:sz w:val="20"/>
        </w:rPr>
        <w:t>2018/19:75 (N 66)</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27)</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:75 (N 1</w:t>
      </w:r>
      <w:r>
        <w:rPr>
          <w:rFonts w:ascii="Times New Roman" w:hAnsi="Times New Roman"/>
          <w:color w:val="000000" w:themeColor="text1"/>
          <w:sz w:val="20"/>
        </w:rPr>
        <w:t>8</w:t>
      </w:r>
      <w:r w:rsidRPr="008F5969">
        <w:rPr>
          <w:rFonts w:ascii="Times New Roman" w:hAnsi="Times New Roman"/>
          <w:color w:val="000000" w:themeColor="text1"/>
          <w:sz w:val="20"/>
        </w:rPr>
        <w:t>)</w:t>
      </w:r>
      <w:r>
        <w:rPr>
          <w:rFonts w:ascii="Times New Roman" w:hAnsi="Times New Roman"/>
          <w:color w:val="000000" w:themeColor="text1"/>
          <w:sz w:val="20"/>
        </w:rPr>
        <w:t xml:space="preserve"> och </w:t>
      </w:r>
      <w:r w:rsidRPr="00FD4D99">
        <w:rPr>
          <w:rFonts w:ascii="Times New Roman" w:hAnsi="Times New Roman"/>
          <w:color w:val="000000" w:themeColor="text1"/>
          <w:sz w:val="20"/>
        </w:rPr>
        <w:t>2021/22:75 (N 16</w:t>
      </w:r>
      <w:r w:rsidRPr="008F5969">
        <w:rPr>
          <w:rFonts w:ascii="Times New Roman" w:hAnsi="Times New Roman"/>
          <w:color w:val="000000" w:themeColor="text1"/>
          <w:sz w:val="20"/>
        </w:rPr>
        <w:t>)</w:t>
      </w:r>
      <w:r>
        <w:rPr>
          <w:rFonts w:ascii="Times New Roman" w:hAnsi="Times New Roman"/>
          <w:color w:val="000000" w:themeColor="text1"/>
          <w:sz w:val="20"/>
        </w:rPr>
        <w:t>.</w:t>
      </w:r>
    </w:p>
    <w:p w14:paraId="2C29DD24" w14:textId="4EC3CD07" w:rsidR="0001627A" w:rsidRPr="00300392" w:rsidRDefault="0001627A" w:rsidP="0001627A">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Skrivelsen är inte slutbehandlad.</w:t>
      </w:r>
      <w:r>
        <w:rPr>
          <w:rFonts w:ascii="Times New Roman" w:hAnsi="Times New Roman"/>
          <w:sz w:val="20"/>
        </w:rPr>
        <w:t xml:space="preserve"> </w:t>
      </w:r>
    </w:p>
    <w:p w14:paraId="5D1573D6" w14:textId="77777777" w:rsidR="0001627A" w:rsidRPr="00300392"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68" w:name="_Hlk534796584"/>
      <w:bookmarkStart w:id="469" w:name="_Hlk91682397"/>
    </w:p>
    <w:p w14:paraId="1B09B6B4" w14:textId="77777777" w:rsidR="0001627A" w:rsidRPr="00300392" w:rsidRDefault="0001627A" w:rsidP="0001627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70" w:name="_Hlk29479733"/>
      <w:bookmarkStart w:id="471" w:name="_Hlk61263652"/>
      <w:r w:rsidRPr="00300392">
        <w:rPr>
          <w:rFonts w:ascii="Times New Roman" w:hAnsi="Times New Roman"/>
          <w:sz w:val="20"/>
        </w:rPr>
        <w:t xml:space="preserve">Punkt 5 om </w:t>
      </w:r>
      <w:r w:rsidRPr="00300392">
        <w:rPr>
          <w:rFonts w:ascii="Times New Roman" w:hAnsi="Times New Roman"/>
          <w:i/>
          <w:sz w:val="20"/>
        </w:rPr>
        <w:t>långsiktiga förutsättningar för skogsbruk</w:t>
      </w:r>
      <w:bookmarkEnd w:id="470"/>
      <w:r w:rsidRPr="00300392">
        <w:rPr>
          <w:rFonts w:ascii="Times New Roman" w:hAnsi="Times New Roman"/>
          <w:i/>
          <w:sz w:val="20"/>
        </w:rPr>
        <w:t>*</w:t>
      </w:r>
      <w:r w:rsidRPr="00300392">
        <w:rPr>
          <w:rFonts w:ascii="Times New Roman" w:hAnsi="Times New Roman"/>
          <w:sz w:val="20"/>
        </w:rPr>
        <w:t xml:space="preserve">: </w:t>
      </w:r>
      <w:bookmarkStart w:id="472" w:name="_Hlk29479764"/>
      <w:r w:rsidRPr="00300392">
        <w:rPr>
          <w:rFonts w:ascii="Times New Roman" w:hAnsi="Times New Roman"/>
          <w:sz w:val="20"/>
        </w:rPr>
        <w:t>Riksdagen har ställt sig bakom det som utskottet anför om att en god incitamentsstruktur för ett hållbart skogsbruk bör säkerställas och att en översyn av lagstift</w:t>
      </w:r>
      <w:r w:rsidRPr="00300392">
        <w:rPr>
          <w:rFonts w:ascii="Times New Roman" w:hAnsi="Times New Roman"/>
          <w:sz w:val="20"/>
        </w:rPr>
        <w:softHyphen/>
        <w:t>ningen på området därför bör genomföras och tillkännagett detta för rege</w:t>
      </w:r>
      <w:r w:rsidRPr="00300392">
        <w:rPr>
          <w:rFonts w:ascii="Times New Roman" w:hAnsi="Times New Roman"/>
          <w:sz w:val="20"/>
        </w:rPr>
        <w:softHyphen/>
        <w:t xml:space="preserve">ringen (bet. 2017/18:MJU17 s. 14). </w:t>
      </w:r>
      <w:r>
        <w:rPr>
          <w:rFonts w:ascii="Times New Roman" w:hAnsi="Times New Roman"/>
          <w:sz w:val="20"/>
        </w:rPr>
        <w:t xml:space="preserve">Regeringen beslutade den 18 juli 2019 </w:t>
      </w:r>
      <w:r w:rsidRPr="00300392">
        <w:rPr>
          <w:rFonts w:ascii="Times New Roman" w:hAnsi="Times New Roman"/>
          <w:sz w:val="20"/>
        </w:rPr>
        <w:t xml:space="preserve">kommittédirektivet Stärkt äganderätt, flexibla skyddsformer och naturvård i skogen (dir. 2019:46). </w:t>
      </w:r>
      <w:r w:rsidRPr="00815E3E">
        <w:rPr>
          <w:rFonts w:ascii="Times New Roman" w:hAnsi="Times New Roman"/>
          <w:sz w:val="20"/>
        </w:rPr>
        <w:t>I uppdraget ingick att undersöka möjligheterna och lämna förslag på åtgärder för stärkt äganderätt till skog, nya flexibla skydds- och ersättningsformer vid skydd av skogsmark samt hur inter</w:t>
      </w:r>
      <w:r>
        <w:rPr>
          <w:rFonts w:ascii="Times New Roman" w:hAnsi="Times New Roman"/>
          <w:sz w:val="20"/>
        </w:rPr>
        <w:softHyphen/>
      </w:r>
      <w:r w:rsidRPr="00815E3E">
        <w:rPr>
          <w:rFonts w:ascii="Times New Roman" w:hAnsi="Times New Roman"/>
          <w:sz w:val="20"/>
        </w:rPr>
        <w:t>nationella åtaganden om biologisk mångfald ska kunna förenas med en växande cirkulär bioekonomi.</w:t>
      </w:r>
      <w:r>
        <w:rPr>
          <w:rFonts w:ascii="Times New Roman" w:hAnsi="Times New Roman"/>
          <w:sz w:val="20"/>
        </w:rPr>
        <w:t xml:space="preserve"> </w:t>
      </w:r>
      <w:r w:rsidRPr="00300392">
        <w:rPr>
          <w:rFonts w:ascii="Times New Roman" w:hAnsi="Times New Roman"/>
          <w:sz w:val="20"/>
        </w:rPr>
        <w:t xml:space="preserve">Utredningen </w:t>
      </w:r>
      <w:r>
        <w:rPr>
          <w:rFonts w:ascii="Times New Roman" w:hAnsi="Times New Roman"/>
          <w:sz w:val="20"/>
        </w:rPr>
        <w:t>lämnade</w:t>
      </w:r>
      <w:r w:rsidRPr="00300392">
        <w:rPr>
          <w:rFonts w:ascii="Times New Roman" w:hAnsi="Times New Roman"/>
          <w:sz w:val="20"/>
        </w:rPr>
        <w:t xml:space="preserve"> sitt betänkande Stärkt äganderätt, flexibla skyddsformer och naturvård i skogen </w:t>
      </w:r>
      <w:r>
        <w:rPr>
          <w:rFonts w:ascii="Times New Roman" w:hAnsi="Times New Roman"/>
          <w:sz w:val="20"/>
        </w:rPr>
        <w:t xml:space="preserve">den </w:t>
      </w:r>
      <w:r w:rsidRPr="00300392">
        <w:rPr>
          <w:rFonts w:ascii="Times New Roman" w:hAnsi="Times New Roman"/>
          <w:sz w:val="20"/>
        </w:rPr>
        <w:t>30 novem</w:t>
      </w:r>
      <w:r>
        <w:rPr>
          <w:rFonts w:ascii="Times New Roman" w:hAnsi="Times New Roman"/>
          <w:sz w:val="20"/>
        </w:rPr>
        <w:softHyphen/>
      </w:r>
      <w:r w:rsidRPr="00300392">
        <w:rPr>
          <w:rFonts w:ascii="Times New Roman" w:hAnsi="Times New Roman"/>
          <w:sz w:val="20"/>
        </w:rPr>
        <w:t>ber 202</w:t>
      </w:r>
      <w:r>
        <w:rPr>
          <w:rFonts w:ascii="Times New Roman" w:hAnsi="Times New Roman"/>
          <w:sz w:val="20"/>
        </w:rPr>
        <w:t>0</w:t>
      </w:r>
      <w:r w:rsidRPr="00300392">
        <w:rPr>
          <w:rFonts w:ascii="Times New Roman" w:hAnsi="Times New Roman"/>
          <w:sz w:val="20"/>
        </w:rPr>
        <w:t xml:space="preserve"> (SOU 2020:73).</w:t>
      </w:r>
      <w:r>
        <w:rPr>
          <w:rFonts w:ascii="Times New Roman" w:hAnsi="Times New Roman"/>
          <w:sz w:val="20"/>
        </w:rPr>
        <w:t xml:space="preserve"> </w:t>
      </w:r>
      <w:r w:rsidRPr="00300392">
        <w:rPr>
          <w:rFonts w:ascii="Times New Roman" w:hAnsi="Times New Roman"/>
          <w:sz w:val="20"/>
        </w:rPr>
        <w:t xml:space="preserve">Regeringen </w:t>
      </w:r>
      <w:r>
        <w:rPr>
          <w:rFonts w:ascii="Times New Roman" w:hAnsi="Times New Roman"/>
          <w:sz w:val="20"/>
        </w:rPr>
        <w:t>beslutade</w:t>
      </w:r>
      <w:r w:rsidRPr="00300392">
        <w:rPr>
          <w:rFonts w:ascii="Times New Roman" w:hAnsi="Times New Roman"/>
          <w:sz w:val="20"/>
        </w:rPr>
        <w:t xml:space="preserve"> </w:t>
      </w:r>
      <w:r>
        <w:rPr>
          <w:rFonts w:ascii="Times New Roman" w:hAnsi="Times New Roman"/>
          <w:sz w:val="20"/>
        </w:rPr>
        <w:t>vidare</w:t>
      </w:r>
      <w:r w:rsidRPr="00300392">
        <w:rPr>
          <w:rFonts w:ascii="Times New Roman" w:hAnsi="Times New Roman"/>
          <w:sz w:val="20"/>
        </w:rPr>
        <w:t xml:space="preserve"> den 20 maj 2020 tillsätta en utredning om en översyn av artskyddsförordningen (dir. 2020:58). </w:t>
      </w:r>
      <w:bookmarkEnd w:id="472"/>
      <w:r>
        <w:rPr>
          <w:rFonts w:ascii="Times New Roman" w:hAnsi="Times New Roman"/>
          <w:sz w:val="20"/>
        </w:rPr>
        <w:t>Utredningen</w:t>
      </w:r>
      <w:r w:rsidRPr="00300392">
        <w:rPr>
          <w:rFonts w:ascii="Times New Roman" w:hAnsi="Times New Roman"/>
          <w:sz w:val="20"/>
        </w:rPr>
        <w:t xml:space="preserve"> </w:t>
      </w:r>
      <w:r>
        <w:rPr>
          <w:rFonts w:ascii="Times New Roman" w:hAnsi="Times New Roman"/>
          <w:sz w:val="20"/>
        </w:rPr>
        <w:t xml:space="preserve">lämnade sitt betänkande </w:t>
      </w:r>
      <w:r w:rsidRPr="00300392">
        <w:rPr>
          <w:rFonts w:ascii="Times New Roman" w:hAnsi="Times New Roman"/>
          <w:sz w:val="20"/>
        </w:rPr>
        <w:t>den 1</w:t>
      </w:r>
      <w:r>
        <w:rPr>
          <w:rFonts w:ascii="Times New Roman" w:hAnsi="Times New Roman"/>
          <w:sz w:val="20"/>
        </w:rPr>
        <w:t>0 juni</w:t>
      </w:r>
      <w:r w:rsidRPr="00300392">
        <w:rPr>
          <w:rFonts w:ascii="Times New Roman" w:hAnsi="Times New Roman"/>
          <w:sz w:val="20"/>
        </w:rPr>
        <w:t xml:space="preserve"> 2021.</w:t>
      </w:r>
      <w:r>
        <w:rPr>
          <w:rFonts w:ascii="Times New Roman" w:hAnsi="Times New Roman"/>
          <w:sz w:val="20"/>
        </w:rPr>
        <w:t xml:space="preserve"> Be</w:t>
      </w:r>
      <w:r>
        <w:rPr>
          <w:rFonts w:ascii="Times New Roman" w:hAnsi="Times New Roman"/>
          <w:sz w:val="20"/>
        </w:rPr>
        <w:softHyphen/>
        <w:t xml:space="preserve">tänkandet Skydd av arter – vårt gemensamma ansvar (SOU 2021:51) remitterades t.o.m. den 25 oktober 2021. </w:t>
      </w:r>
    </w:p>
    <w:p w14:paraId="5EB2E8B0" w14:textId="3A43C532" w:rsidR="0001627A" w:rsidRDefault="0001627A" w:rsidP="0001627A">
      <w:pPr>
        <w:pStyle w:val="Brdtextmedindrag"/>
        <w:rPr>
          <w:rFonts w:eastAsiaTheme="minorHAnsi" w:cstheme="minorBidi"/>
          <w:i/>
          <w:szCs w:val="22"/>
        </w:rPr>
      </w:pPr>
      <w:r w:rsidRPr="00EC18F0">
        <w:t>Lagstiftningen inom det skogliga området har därmed utretts</w:t>
      </w:r>
      <w:r>
        <w:t>.</w:t>
      </w:r>
      <w:r w:rsidRPr="00EC18F0">
        <w:t xml:space="preserve"> </w:t>
      </w:r>
      <w:r>
        <w:t>Den 10 november 2021 beslutade regeringen</w:t>
      </w:r>
      <w:r w:rsidRPr="005F747C">
        <w:t xml:space="preserve"> propositionen Stärkt äganderätt, flexibla skyddsformer och ökade incitament för naturvården i skogen med frivillighet som grund (</w:t>
      </w:r>
      <w:r>
        <w:t>p</w:t>
      </w:r>
      <w:r w:rsidRPr="005F747C">
        <w:t>rop. 2021/22:58)</w:t>
      </w:r>
      <w:r>
        <w:t xml:space="preserve"> och ansåg därmed </w:t>
      </w:r>
      <w:r w:rsidRPr="005F747C">
        <w:t>tillkänna</w:t>
      </w:r>
      <w:r>
        <w:softHyphen/>
      </w:r>
      <w:r w:rsidRPr="005F747C">
        <w:t>givande</w:t>
      </w:r>
      <w:r>
        <w:t>t</w:t>
      </w:r>
      <w:r w:rsidRPr="005F747C">
        <w:t xml:space="preserve"> </w:t>
      </w:r>
      <w:r>
        <w:t>som tillgodo</w:t>
      </w:r>
      <w:r>
        <w:softHyphen/>
        <w:t>sett när det gäller inriktningen för att säkerställa en god incitamentsstruktur för hållbart skogsbruk.</w:t>
      </w:r>
      <w:bookmarkEnd w:id="468"/>
      <w:r>
        <w:t xml:space="preserve"> </w:t>
      </w:r>
      <w:bookmarkEnd w:id="467"/>
      <w:bookmarkEnd w:id="469"/>
      <w:bookmarkEnd w:id="471"/>
    </w:p>
    <w:p w14:paraId="109584DA" w14:textId="77777777" w:rsidR="0001627A" w:rsidRDefault="0001627A" w:rsidP="0001627A">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i/>
          <w:sz w:val="20"/>
          <w:szCs w:val="22"/>
        </w:rPr>
      </w:pPr>
      <w:r>
        <w:rPr>
          <w:rFonts w:ascii="Times New Roman" w:hAnsi="Times New Roman"/>
          <w:sz w:val="20"/>
        </w:rPr>
        <w:t xml:space="preserve">Frågor om artskydd och </w:t>
      </w:r>
      <w:r w:rsidRPr="005F747C">
        <w:rPr>
          <w:rFonts w:ascii="Times New Roman" w:hAnsi="Times New Roman"/>
          <w:sz w:val="20"/>
        </w:rPr>
        <w:t xml:space="preserve">översyn av artskyddförordningen </w:t>
      </w:r>
      <w:r w:rsidRPr="00EC18F0">
        <w:rPr>
          <w:rFonts w:ascii="Times New Roman" w:hAnsi="Times New Roman"/>
          <w:sz w:val="20"/>
        </w:rPr>
        <w:t>(2007:845)</w:t>
      </w:r>
      <w:r>
        <w:rPr>
          <w:rFonts w:ascii="Times New Roman" w:hAnsi="Times New Roman"/>
          <w:sz w:val="20"/>
        </w:rPr>
        <w:t xml:space="preserve"> bereds </w:t>
      </w:r>
      <w:r w:rsidRPr="005F747C">
        <w:rPr>
          <w:rFonts w:ascii="Times New Roman" w:hAnsi="Times New Roman"/>
          <w:sz w:val="20"/>
        </w:rPr>
        <w:t>fortfarande</w:t>
      </w:r>
      <w:r>
        <w:rPr>
          <w:rFonts w:ascii="Times New Roman" w:hAnsi="Times New Roman"/>
          <w:sz w:val="20"/>
        </w:rPr>
        <w:t>.</w:t>
      </w:r>
      <w:r w:rsidRPr="00EC18F0">
        <w:rPr>
          <w:rFonts w:ascii="Times New Roman" w:hAnsi="Times New Roman"/>
          <w:sz w:val="20"/>
        </w:rPr>
        <w:t xml:space="preserve"> </w:t>
      </w:r>
      <w:r w:rsidRPr="006806A6">
        <w:rPr>
          <w:rFonts w:ascii="Times New Roman" w:hAnsi="Times New Roman"/>
          <w:sz w:val="20"/>
        </w:rPr>
        <w:t>Regeringen gav den 13 april 2022 Naturvårdsverket och Skogsstyrelsen i uppdrag att ta fram förebyggande strategier</w:t>
      </w:r>
      <w:r>
        <w:rPr>
          <w:rFonts w:ascii="Times New Roman" w:hAnsi="Times New Roman"/>
          <w:sz w:val="20"/>
        </w:rPr>
        <w:t xml:space="preserve">, </w:t>
      </w:r>
      <w:r w:rsidRPr="006806A6">
        <w:rPr>
          <w:rFonts w:ascii="Times New Roman" w:hAnsi="Times New Roman"/>
          <w:sz w:val="20"/>
        </w:rPr>
        <w:t>arbets</w:t>
      </w:r>
      <w:r>
        <w:rPr>
          <w:rFonts w:ascii="Times New Roman" w:hAnsi="Times New Roman"/>
          <w:sz w:val="20"/>
        </w:rPr>
        <w:softHyphen/>
      </w:r>
      <w:r w:rsidRPr="006806A6">
        <w:rPr>
          <w:rFonts w:ascii="Times New Roman" w:hAnsi="Times New Roman"/>
          <w:sz w:val="20"/>
        </w:rPr>
        <w:t>sätt, riktlinjer och vägledningar för artskydd i skogen</w:t>
      </w:r>
      <w:r>
        <w:rPr>
          <w:rFonts w:ascii="Times New Roman" w:hAnsi="Times New Roman"/>
          <w:sz w:val="20"/>
        </w:rPr>
        <w:t xml:space="preserve"> </w:t>
      </w:r>
      <w:r w:rsidRPr="004F3E09">
        <w:rPr>
          <w:rFonts w:ascii="Times New Roman" w:hAnsi="Times New Roman"/>
          <w:sz w:val="20"/>
        </w:rPr>
        <w:t xml:space="preserve">(M2022/00809). Uppdraget ska redovisas senast </w:t>
      </w:r>
      <w:r>
        <w:rPr>
          <w:rFonts w:ascii="Times New Roman" w:hAnsi="Times New Roman"/>
          <w:sz w:val="20"/>
        </w:rPr>
        <w:t xml:space="preserve">den 30 september 2023. </w:t>
      </w:r>
      <w:r w:rsidRPr="006806A6">
        <w:rPr>
          <w:rFonts w:ascii="Times New Roman" w:hAnsi="Times New Roman"/>
          <w:sz w:val="20"/>
        </w:rPr>
        <w:t>Regeringen har den 16 juni 2022 ändrat artskyddsförordningen (2007:845) så att skydds</w:t>
      </w:r>
      <w:r>
        <w:rPr>
          <w:rFonts w:ascii="Times New Roman" w:hAnsi="Times New Roman"/>
          <w:sz w:val="20"/>
        </w:rPr>
        <w:softHyphen/>
      </w:r>
      <w:r w:rsidRPr="006806A6">
        <w:rPr>
          <w:rFonts w:ascii="Times New Roman" w:hAnsi="Times New Roman"/>
          <w:sz w:val="20"/>
        </w:rPr>
        <w:t xml:space="preserve">bestämmelserna i </w:t>
      </w:r>
      <w:r w:rsidRPr="00B016AC">
        <w:rPr>
          <w:rFonts w:ascii="Times New Roman" w:hAnsi="Times New Roman"/>
          <w:sz w:val="20"/>
        </w:rPr>
        <w:t>Europaparlamentets och rådets direktiv 2009/147/EG av den 30 november 2009 om bevarande av vilda fåglar</w:t>
      </w:r>
      <w:r>
        <w:rPr>
          <w:rFonts w:ascii="Times New Roman" w:hAnsi="Times New Roman"/>
          <w:sz w:val="20"/>
        </w:rPr>
        <w:t xml:space="preserve"> (”</w:t>
      </w:r>
      <w:r w:rsidRPr="006806A6">
        <w:rPr>
          <w:rFonts w:ascii="Times New Roman" w:hAnsi="Times New Roman"/>
          <w:sz w:val="20"/>
        </w:rPr>
        <w:t>fågeldirektiv</w:t>
      </w:r>
      <w:r>
        <w:rPr>
          <w:rFonts w:ascii="Times New Roman" w:hAnsi="Times New Roman"/>
          <w:sz w:val="20"/>
        </w:rPr>
        <w:t>et”)</w:t>
      </w:r>
      <w:r w:rsidRPr="006806A6">
        <w:rPr>
          <w:rFonts w:ascii="Times New Roman" w:hAnsi="Times New Roman"/>
          <w:sz w:val="20"/>
        </w:rPr>
        <w:t xml:space="preserve"> och </w:t>
      </w:r>
      <w:r>
        <w:rPr>
          <w:rFonts w:ascii="Times New Roman" w:hAnsi="Times New Roman"/>
          <w:sz w:val="20"/>
        </w:rPr>
        <w:t>r</w:t>
      </w:r>
      <w:r w:rsidRPr="00B016AC">
        <w:rPr>
          <w:rFonts w:ascii="Times New Roman" w:hAnsi="Times New Roman"/>
          <w:sz w:val="20"/>
        </w:rPr>
        <w:t>ådets direktiv 92/43/EEG av den 21 maj 1992 om bevarande av livs</w:t>
      </w:r>
      <w:r>
        <w:rPr>
          <w:rFonts w:ascii="Times New Roman" w:hAnsi="Times New Roman"/>
          <w:sz w:val="20"/>
        </w:rPr>
        <w:softHyphen/>
      </w:r>
      <w:r w:rsidRPr="00B016AC">
        <w:rPr>
          <w:rFonts w:ascii="Times New Roman" w:hAnsi="Times New Roman"/>
          <w:sz w:val="20"/>
        </w:rPr>
        <w:t>miljöer samt vilda djur och växter</w:t>
      </w:r>
      <w:r>
        <w:rPr>
          <w:rFonts w:ascii="Times New Roman" w:hAnsi="Times New Roman"/>
          <w:sz w:val="20"/>
        </w:rPr>
        <w:t xml:space="preserve"> (”</w:t>
      </w:r>
      <w:r w:rsidRPr="006806A6">
        <w:rPr>
          <w:rFonts w:ascii="Times New Roman" w:hAnsi="Times New Roman"/>
          <w:sz w:val="20"/>
        </w:rPr>
        <w:t>art- och habitatdirektiv</w:t>
      </w:r>
      <w:r>
        <w:rPr>
          <w:rFonts w:ascii="Times New Roman" w:hAnsi="Times New Roman"/>
          <w:sz w:val="20"/>
        </w:rPr>
        <w:t>et”)</w:t>
      </w:r>
      <w:r w:rsidRPr="006806A6">
        <w:rPr>
          <w:rFonts w:ascii="Times New Roman" w:hAnsi="Times New Roman"/>
          <w:sz w:val="20"/>
        </w:rPr>
        <w:t xml:space="preserve"> har inför</w:t>
      </w:r>
      <w:r>
        <w:rPr>
          <w:rFonts w:ascii="Times New Roman" w:hAnsi="Times New Roman"/>
          <w:sz w:val="20"/>
        </w:rPr>
        <w:softHyphen/>
      </w:r>
      <w:r w:rsidRPr="006806A6">
        <w:rPr>
          <w:rFonts w:ascii="Times New Roman" w:hAnsi="Times New Roman"/>
          <w:sz w:val="20"/>
        </w:rPr>
        <w:t>livats var för sig i förordningen. Ändringen trädde i kraft den 1 oktober</w:t>
      </w:r>
      <w:r>
        <w:rPr>
          <w:rFonts w:ascii="Times New Roman" w:hAnsi="Times New Roman"/>
          <w:sz w:val="20"/>
        </w:rPr>
        <w:t xml:space="preserve"> 2022</w:t>
      </w:r>
      <w:r w:rsidRPr="006806A6">
        <w:rPr>
          <w:rFonts w:ascii="Times New Roman" w:hAnsi="Times New Roman"/>
          <w:sz w:val="20"/>
        </w:rPr>
        <w:t>.</w:t>
      </w:r>
      <w:r>
        <w:rPr>
          <w:rFonts w:ascii="Times New Roman" w:hAnsi="Times New Roman"/>
          <w:sz w:val="20"/>
        </w:rPr>
        <w:t xml:space="preserve"> </w:t>
      </w:r>
      <w:r w:rsidRPr="004F3E09">
        <w:rPr>
          <w:rFonts w:ascii="Times New Roman" w:hAnsi="Times New Roman"/>
          <w:sz w:val="20"/>
        </w:rPr>
        <w:t>Artskyddsutredningens betänkande Skydd av arter – vårt gemen</w:t>
      </w:r>
      <w:r>
        <w:rPr>
          <w:rFonts w:ascii="Times New Roman" w:hAnsi="Times New Roman"/>
          <w:sz w:val="20"/>
        </w:rPr>
        <w:softHyphen/>
      </w:r>
      <w:r w:rsidRPr="004F3E09">
        <w:rPr>
          <w:rFonts w:ascii="Times New Roman" w:hAnsi="Times New Roman"/>
          <w:sz w:val="20"/>
        </w:rPr>
        <w:t>samma ansvar (SOU 2021:51) bereds inom Regeringskansliet</w:t>
      </w:r>
      <w:r>
        <w:rPr>
          <w:rFonts w:ascii="Times New Roman" w:hAnsi="Times New Roman"/>
          <w:sz w:val="20"/>
        </w:rPr>
        <w:t>.</w:t>
      </w:r>
      <w:r w:rsidRPr="004F3E09">
        <w:rPr>
          <w:rFonts w:ascii="Times New Roman" w:hAnsi="Times New Roman"/>
          <w:sz w:val="20"/>
        </w:rPr>
        <w:t xml:space="preserve"> </w:t>
      </w:r>
      <w:r>
        <w:rPr>
          <w:rFonts w:ascii="Times New Roman" w:hAnsi="Times New Roman"/>
          <w:sz w:val="20"/>
        </w:rPr>
        <w:t>R</w:t>
      </w:r>
      <w:r w:rsidRPr="004F3E09">
        <w:rPr>
          <w:rFonts w:ascii="Times New Roman" w:hAnsi="Times New Roman"/>
          <w:sz w:val="20"/>
        </w:rPr>
        <w:t>egeringen har i budgetpropositionen för 2023 (prop. 2022/23:1, utg</w:t>
      </w:r>
      <w:r>
        <w:rPr>
          <w:rFonts w:ascii="Times New Roman" w:hAnsi="Times New Roman"/>
          <w:sz w:val="20"/>
        </w:rPr>
        <w:t>.</w:t>
      </w:r>
      <w:r w:rsidRPr="004F3E09">
        <w:rPr>
          <w:rFonts w:ascii="Times New Roman" w:hAnsi="Times New Roman"/>
          <w:sz w:val="20"/>
        </w:rPr>
        <w:t>omr</w:t>
      </w:r>
      <w:r>
        <w:rPr>
          <w:rFonts w:ascii="Times New Roman" w:hAnsi="Times New Roman"/>
          <w:sz w:val="20"/>
        </w:rPr>
        <w:t>.</w:t>
      </w:r>
      <w:r w:rsidRPr="004F3E09">
        <w:rPr>
          <w:rFonts w:ascii="Times New Roman" w:hAnsi="Times New Roman"/>
          <w:sz w:val="20"/>
        </w:rPr>
        <w:t xml:space="preserve"> 20, avsnitt 3.22</w:t>
      </w:r>
      <w:r>
        <w:rPr>
          <w:rFonts w:ascii="Times New Roman" w:hAnsi="Times New Roman"/>
          <w:sz w:val="20"/>
        </w:rPr>
        <w:t xml:space="preserve"> s. 74</w:t>
      </w:r>
      <w:r w:rsidRPr="004F3E09">
        <w:rPr>
          <w:rFonts w:ascii="Times New Roman" w:hAnsi="Times New Roman"/>
          <w:sz w:val="20"/>
        </w:rPr>
        <w:t xml:space="preserve">) meddelat att regeringen kommer att ta ställning till behovet av att se över tillämpliga bestämmelser i miljöbalken. </w:t>
      </w:r>
      <w:r>
        <w:rPr>
          <w:rFonts w:ascii="Times New Roman" w:hAnsi="Times New Roman"/>
          <w:sz w:val="20"/>
        </w:rPr>
        <w:t xml:space="preserve">Punkten är inte slutbehandlad. </w:t>
      </w:r>
      <w:r w:rsidRPr="00300392">
        <w:rPr>
          <w:rFonts w:ascii="Times New Roman" w:hAnsi="Times New Roman"/>
          <w:sz w:val="20"/>
        </w:rPr>
        <w:t xml:space="preserve"> </w:t>
      </w:r>
    </w:p>
    <w:p w14:paraId="592027F5" w14:textId="75AE219C" w:rsidR="00787022" w:rsidRPr="00A415B1" w:rsidRDefault="00A415B1" w:rsidP="00A415B1">
      <w:pPr>
        <w:pStyle w:val="Rubrik5utannumrering"/>
      </w:pPr>
      <w:bookmarkStart w:id="473" w:name="_Hlk122352439"/>
      <w:r w:rsidRPr="00A415B1">
        <w:t>25</w:t>
      </w:r>
      <w:r w:rsidR="00787022" w:rsidRPr="00A415B1">
        <w:t>.</w:t>
      </w:r>
      <w:bookmarkEnd w:id="466"/>
      <w:r w:rsidR="00787022" w:rsidRPr="00A415B1">
        <w:t xml:space="preserve"> Rskr. 2017/18:324</w:t>
      </w:r>
    </w:p>
    <w:bookmarkEnd w:id="473"/>
    <w:p w14:paraId="41A9C044" w14:textId="77777777"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Väg- och fordonsfrågor</w:t>
      </w:r>
    </w:p>
    <w:p w14:paraId="2841B783" w14:textId="77777777"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2017/18:3766 yrkande 5, 2017/18:3894 yrkande 12, 2017/18:1251 och 2017/18:3758 yrkande 33, bet. 2017/18:TU15</w:t>
      </w:r>
    </w:p>
    <w:p w14:paraId="7C29E903" w14:textId="77777777" w:rsidR="00787022" w:rsidRPr="00F9701D"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2018/19:75 (N 76</w:t>
      </w:r>
      <w:r>
        <w:rPr>
          <w:rFonts w:ascii="Times New Roman" w:hAnsi="Times New Roman"/>
          <w:sz w:val="20"/>
        </w:rPr>
        <w:t>),</w:t>
      </w:r>
      <w:r w:rsidRPr="00A73364">
        <w:rPr>
          <w:rFonts w:ascii="Times New Roman" w:hAnsi="Times New Roman"/>
          <w:sz w:val="20"/>
        </w:rPr>
        <w:t xml:space="preserve"> 2019/20:75 (I 28</w:t>
      </w:r>
      <w:r w:rsidRPr="00F9701D">
        <w:rPr>
          <w:rFonts w:ascii="Times New Roman" w:hAnsi="Times New Roman"/>
          <w:sz w:val="20"/>
        </w:rPr>
        <w:t>)</w:t>
      </w:r>
      <w:r>
        <w:rPr>
          <w:rFonts w:ascii="Times New Roman" w:hAnsi="Times New Roman"/>
          <w:sz w:val="20"/>
        </w:rPr>
        <w:t>, 2020/21:75 (I 18) och 2021/22:75 (I 17)</w:t>
      </w:r>
      <w:r w:rsidRPr="00A73364">
        <w:rPr>
          <w:rFonts w:ascii="Times New Roman" w:eastAsia="Calibri" w:hAnsi="Times New Roman"/>
          <w:sz w:val="20"/>
        </w:rPr>
        <w:t>.</w:t>
      </w:r>
    </w:p>
    <w:p w14:paraId="6EDD22C8" w14:textId="3BD88045" w:rsidR="00787022" w:rsidRPr="00CF0C76" w:rsidRDefault="00787022" w:rsidP="0078702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w:t>
      </w:r>
      <w:r w:rsidRPr="00CF0C76">
        <w:rPr>
          <w:rFonts w:ascii="Times New Roman" w:hAnsi="Times New Roman"/>
          <w:sz w:val="20"/>
        </w:rPr>
        <w:t>rivelsen är inte slutbehandlad.</w:t>
      </w:r>
      <w:r w:rsidR="0023792E">
        <w:rPr>
          <w:rFonts w:ascii="Times New Roman" w:hAnsi="Times New Roman"/>
          <w:sz w:val="20"/>
        </w:rPr>
        <w:t xml:space="preserve"> </w:t>
      </w:r>
    </w:p>
    <w:p w14:paraId="348C34E3" w14:textId="77777777" w:rsidR="00787022" w:rsidRPr="00CF0C76"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D5C767" w14:textId="77777777" w:rsidR="00787022" w:rsidRPr="009D431D" w:rsidRDefault="00787022" w:rsidP="0078702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431D">
        <w:rPr>
          <w:rFonts w:ascii="Times New Roman" w:hAnsi="Times New Roman"/>
          <w:sz w:val="20"/>
        </w:rPr>
        <w:t xml:space="preserve">Punkt 2 om </w:t>
      </w:r>
      <w:r w:rsidRPr="009D431D">
        <w:rPr>
          <w:rFonts w:ascii="Times New Roman" w:hAnsi="Times New Roman"/>
          <w:i/>
          <w:sz w:val="20"/>
        </w:rPr>
        <w:t>självkörande fordon</w:t>
      </w:r>
      <w:r w:rsidRPr="009D431D">
        <w:rPr>
          <w:rFonts w:ascii="Times New Roman" w:hAnsi="Times New Roman"/>
          <w:sz w:val="20"/>
        </w:rPr>
        <w:t xml:space="preserve">*: Riksdagen har </w:t>
      </w:r>
      <w:r>
        <w:rPr>
          <w:rFonts w:ascii="Times New Roman" w:hAnsi="Times New Roman"/>
          <w:sz w:val="20"/>
        </w:rPr>
        <w:t>tillkännagett för rege</w:t>
      </w:r>
      <w:r>
        <w:rPr>
          <w:rFonts w:ascii="Times New Roman" w:hAnsi="Times New Roman"/>
          <w:sz w:val="20"/>
        </w:rPr>
        <w:softHyphen/>
        <w:t xml:space="preserve">ringen </w:t>
      </w:r>
      <w:r w:rsidRPr="009D431D">
        <w:rPr>
          <w:rFonts w:ascii="Times New Roman" w:hAnsi="Times New Roman"/>
          <w:sz w:val="20"/>
        </w:rPr>
        <w:t>det som utskottet anför om att regeringen skyndsamt bör utarbeta en strategi för självkörande fordon (bet. 2017/18:TU15 s.</w:t>
      </w:r>
      <w:r w:rsidRPr="00A73364">
        <w:rPr>
          <w:rFonts w:ascii="Times New Roman" w:hAnsi="Times New Roman"/>
          <w:sz w:val="20"/>
        </w:rPr>
        <w:t> 12 </w:t>
      </w:r>
      <w:r w:rsidRPr="009D431D">
        <w:rPr>
          <w:rFonts w:ascii="Times New Roman" w:hAnsi="Times New Roman"/>
          <w:sz w:val="20"/>
        </w:rPr>
        <w:t xml:space="preserve">f.). </w:t>
      </w:r>
    </w:p>
    <w:p w14:paraId="014F7338" w14:textId="77777777" w:rsidR="00787022" w:rsidRPr="009D43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Regeringen beslutade den 12 november 2015 att ge en särskild utredare i uppdrag att analysera vilka regelförändringar som behövs för en intro</w:t>
      </w:r>
      <w:r w:rsidRPr="009D431D">
        <w:rPr>
          <w:rFonts w:ascii="Times New Roman" w:hAnsi="Times New Roman"/>
          <w:sz w:val="20"/>
        </w:rPr>
        <w:softHyphen/>
        <w:t>duktion av förarstödjande teknik och helt eller delvis självkörande fordon på väg (dir. 2015:114). I mars 2018 överlämnade utredaren slutbetänk</w:t>
      </w:r>
      <w:r w:rsidRPr="009D431D">
        <w:rPr>
          <w:rFonts w:ascii="Times New Roman" w:hAnsi="Times New Roman"/>
          <w:sz w:val="20"/>
        </w:rPr>
        <w:softHyphen/>
        <w:t xml:space="preserve">andet Vägen till självkörande fordon – introduktion (SOU 2018:16). Betänkandet har remissbehandlats. </w:t>
      </w:r>
    </w:p>
    <w:p w14:paraId="6003D2AF" w14:textId="77777777" w:rsidR="00787022" w:rsidRPr="009D43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När det gäller de strategiska övervägandena rörande införandet av automatiserad körning pågår intensiva internationella processer inom UNECE och i EU. Bl.a. har EU-kommissionen inom ramen för det tredje mobilitetspaketet i maj 2018 antagit en strategi för automatiserad och uppkopplad rörlighet</w:t>
      </w:r>
      <w:r w:rsidRPr="00A73364">
        <w:rPr>
          <w:rStyle w:val="BrdtextChar"/>
        </w:rPr>
        <w:t xml:space="preserve">. EU-kommissionen har </w:t>
      </w:r>
      <w:r>
        <w:rPr>
          <w:rStyle w:val="BrdtextChar"/>
        </w:rPr>
        <w:t>vidare</w:t>
      </w:r>
      <w:r w:rsidRPr="00A73364">
        <w:rPr>
          <w:rStyle w:val="BrdtextChar"/>
        </w:rPr>
        <w:t xml:space="preserve"> i december 2020 antagit en gemensam strategi för smart och hållbar mobilitet</w:t>
      </w:r>
      <w:r>
        <w:rPr>
          <w:rStyle w:val="BrdtextChar"/>
        </w:rPr>
        <w:t xml:space="preserve">. I strategin aviviserades det förslag </w:t>
      </w:r>
      <w:r w:rsidRPr="00E42BE4">
        <w:rPr>
          <w:rStyle w:val="BrdtextChar"/>
        </w:rPr>
        <w:t xml:space="preserve">EU-kommissionen lämnade i december 2021 (COM </w:t>
      </w:r>
      <w:r>
        <w:rPr>
          <w:rStyle w:val="BrdtextChar"/>
        </w:rPr>
        <w:t>[</w:t>
      </w:r>
      <w:r w:rsidRPr="00E42BE4">
        <w:rPr>
          <w:rStyle w:val="BrdtextChar"/>
        </w:rPr>
        <w:t>2021</w:t>
      </w:r>
      <w:r>
        <w:rPr>
          <w:rStyle w:val="BrdtextChar"/>
        </w:rPr>
        <w:t>]</w:t>
      </w:r>
      <w:r w:rsidRPr="00E42BE4">
        <w:rPr>
          <w:rStyle w:val="BrdtextChar"/>
        </w:rPr>
        <w:t xml:space="preserve"> 813) som ändrar </w:t>
      </w:r>
      <w:r w:rsidRPr="001D0A99">
        <w:rPr>
          <w:rStyle w:val="BrdtextChar"/>
        </w:rPr>
        <w:t xml:space="preserve">Europaparlamentets och rådets direktiv 2010/40/EU av den 7 juli 2010 om ett ramverk för införande av intelligenta transportsystem på vägtransportområdet och för gränssnitt mot andra transportslag </w:t>
      </w:r>
      <w:r w:rsidRPr="00EE498C">
        <w:rPr>
          <w:rStyle w:val="BrdtextChar"/>
        </w:rPr>
        <w:t>(ITS-direktivet)</w:t>
      </w:r>
      <w:r w:rsidRPr="00E42BE4">
        <w:rPr>
          <w:rStyle w:val="BrdtextChar"/>
        </w:rPr>
        <w:t>.</w:t>
      </w:r>
      <w:r>
        <w:rPr>
          <w:rStyle w:val="BrdtextChar"/>
        </w:rPr>
        <w:t xml:space="preserve"> Direktivet </w:t>
      </w:r>
      <w:r w:rsidRPr="00E42BE4">
        <w:rPr>
          <w:rStyle w:val="BrdtextChar"/>
        </w:rPr>
        <w:t xml:space="preserve">utformades för att vara ramen för att påskynda och samordna utbyggnaden och användningen av </w:t>
      </w:r>
      <w:r>
        <w:rPr>
          <w:rStyle w:val="BrdtextChar"/>
        </w:rPr>
        <w:t>intelligenta transportsystem</w:t>
      </w:r>
      <w:r w:rsidRPr="00E42BE4">
        <w:rPr>
          <w:rStyle w:val="BrdtextChar"/>
        </w:rPr>
        <w:t xml:space="preserve"> som tillämpas på vägtransporter och gentemot andra trafikslag.</w:t>
      </w:r>
      <w:r>
        <w:rPr>
          <w:rStyle w:val="BrdtextChar"/>
        </w:rPr>
        <w:t xml:space="preserve"> </w:t>
      </w:r>
      <w:r w:rsidRPr="00E42BE4">
        <w:rPr>
          <w:rStyle w:val="BrdtextChar"/>
        </w:rPr>
        <w:t xml:space="preserve">Förslaget syftar också till att ytterligare öka nivåerna av säkerhet, tillförlitlighet och </w:t>
      </w:r>
      <w:r>
        <w:rPr>
          <w:rStyle w:val="BrdtextChar"/>
        </w:rPr>
        <w:t>tillgänglighet på området</w:t>
      </w:r>
      <w:r w:rsidRPr="00E42BE4">
        <w:rPr>
          <w:rStyle w:val="BrdtextChar"/>
        </w:rPr>
        <w:t>.</w:t>
      </w:r>
      <w:r>
        <w:rPr>
          <w:rStyle w:val="BrdtextChar"/>
        </w:rPr>
        <w:t xml:space="preserve"> ITS-direktivet utgör exempelvis en legal bas för framtagandet av gemensamma system och standarder vad gäller uppkopplade och automatiserade fordon. </w:t>
      </w:r>
      <w:r w:rsidRPr="00E42BE4">
        <w:rPr>
          <w:rStyle w:val="BrdtextChar"/>
        </w:rPr>
        <w:t xml:space="preserve">Den 2 juni 2022 antog </w:t>
      </w:r>
      <w:r>
        <w:rPr>
          <w:rStyle w:val="BrdtextChar"/>
        </w:rPr>
        <w:t>rådet</w:t>
      </w:r>
      <w:r w:rsidRPr="00E42BE4">
        <w:rPr>
          <w:rStyle w:val="BrdtextChar"/>
        </w:rPr>
        <w:t xml:space="preserve"> en allmän inriktning </w:t>
      </w:r>
      <w:r>
        <w:rPr>
          <w:rStyle w:val="BrdtextChar"/>
        </w:rPr>
        <w:t>om</w:t>
      </w:r>
      <w:r w:rsidRPr="00E42BE4">
        <w:rPr>
          <w:rStyle w:val="BrdtextChar"/>
        </w:rPr>
        <w:t xml:space="preserve"> förslaget. </w:t>
      </w:r>
      <w:r w:rsidRPr="00BB1706">
        <w:rPr>
          <w:rStyle w:val="BrdtextChar"/>
        </w:rPr>
        <w:t xml:space="preserve">Trepartsförhandlingar mellan rådet, Europaparlamentet och EU-kommissionen, s.k. triloger, pågår för närvarande. </w:t>
      </w:r>
    </w:p>
    <w:p w14:paraId="0DB65BEA" w14:textId="77777777" w:rsidR="00787022"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D431D">
        <w:rPr>
          <w:rFonts w:ascii="Times New Roman" w:hAnsi="Times New Roman"/>
          <w:sz w:val="20"/>
        </w:rPr>
        <w:t>Regeringen beslutade i augusti 2018 att inrätta en kommitté för samordnad och accelererad policyutveckling kopplad till den fjärde industriella revolutionens teknologier (dir. 2018:85). Kommitténs uppdrag är att identifiera och påskynda policyutveckling kopplad till den fjärde industriella revolutionens teknologier inom inledningsvis tillämpnings</w:t>
      </w:r>
      <w:r w:rsidRPr="009D431D">
        <w:rPr>
          <w:rFonts w:ascii="Times New Roman" w:hAnsi="Times New Roman"/>
          <w:sz w:val="20"/>
        </w:rPr>
        <w:softHyphen/>
        <w:t>områdena precisionsmedicin, uppkopplad industri samt uppkopplade och automatiserade fordon, farkoster och system. Detta arbete inbegriper auto</w:t>
      </w:r>
      <w:r>
        <w:rPr>
          <w:rFonts w:ascii="Times New Roman" w:hAnsi="Times New Roman"/>
          <w:sz w:val="20"/>
        </w:rPr>
        <w:softHyphen/>
      </w:r>
      <w:r w:rsidRPr="009D431D">
        <w:rPr>
          <w:rFonts w:ascii="Times New Roman" w:hAnsi="Times New Roman"/>
          <w:sz w:val="20"/>
        </w:rPr>
        <w:t>matiserad körning på väg men också automatiseringen inom hela transportområdet.</w:t>
      </w:r>
    </w:p>
    <w:p w14:paraId="27F0C64C" w14:textId="77777777" w:rsidR="00787022" w:rsidRPr="009D431D" w:rsidRDefault="00787022" w:rsidP="007870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I</w:t>
      </w:r>
      <w:r w:rsidRPr="002D0518">
        <w:rPr>
          <w:rFonts w:ascii="Times New Roman" w:hAnsi="Times New Roman"/>
          <w:sz w:val="20"/>
        </w:rPr>
        <w:t xml:space="preserve"> juni 2020 </w:t>
      </w:r>
      <w:r>
        <w:rPr>
          <w:rFonts w:ascii="Times New Roman" w:hAnsi="Times New Roman"/>
          <w:sz w:val="20"/>
        </w:rPr>
        <w:t>gav Regeringskansliet (Infrastrukturdepartementet) en s.k.</w:t>
      </w:r>
      <w:r w:rsidRPr="002D0518">
        <w:rPr>
          <w:rFonts w:ascii="Times New Roman" w:hAnsi="Times New Roman"/>
          <w:sz w:val="20"/>
        </w:rPr>
        <w:t xml:space="preserve"> bokstavsutredare </w:t>
      </w:r>
      <w:r>
        <w:rPr>
          <w:rFonts w:ascii="Times New Roman" w:hAnsi="Times New Roman"/>
          <w:sz w:val="20"/>
        </w:rPr>
        <w:t xml:space="preserve">i uppdrag </w:t>
      </w:r>
      <w:r w:rsidRPr="002D0518">
        <w:rPr>
          <w:rFonts w:ascii="Times New Roman" w:hAnsi="Times New Roman"/>
          <w:sz w:val="20"/>
        </w:rPr>
        <w:t xml:space="preserve">att utreda och utvärdera vissa frågor avseende dels ansvarsfördelning vid automatiserad körning av vägfordon, dels främjandet av ökad användning av geostaket (I 2020:B). </w:t>
      </w:r>
      <w:r>
        <w:rPr>
          <w:rFonts w:ascii="Times New Roman" w:hAnsi="Times New Roman"/>
          <w:sz w:val="20"/>
        </w:rPr>
        <w:t xml:space="preserve">Bokstavsutredaren redovisade uppdraget i </w:t>
      </w:r>
      <w:r w:rsidRPr="002D0518">
        <w:rPr>
          <w:rFonts w:ascii="Times New Roman" w:hAnsi="Times New Roman"/>
          <w:sz w:val="20"/>
        </w:rPr>
        <w:t xml:space="preserve">promemorian Ansvarsfrågan vid automatiserad körning samt nya regler i syfte att främja en ökad användning av geostaket (Ds 2021:28). </w:t>
      </w:r>
      <w:r>
        <w:rPr>
          <w:rFonts w:ascii="Times New Roman" w:hAnsi="Times New Roman"/>
          <w:sz w:val="20"/>
        </w:rPr>
        <w:t>Promemorian har remissbehandlats</w:t>
      </w:r>
      <w:r w:rsidRPr="002D0518">
        <w:rPr>
          <w:rFonts w:ascii="Times New Roman" w:hAnsi="Times New Roman"/>
          <w:sz w:val="20"/>
        </w:rPr>
        <w:t>.</w:t>
      </w:r>
      <w:r>
        <w:rPr>
          <w:rFonts w:ascii="Times New Roman" w:hAnsi="Times New Roman"/>
          <w:sz w:val="20"/>
        </w:rPr>
        <w:t xml:space="preserve"> </w:t>
      </w:r>
      <w:r w:rsidRPr="009D431D">
        <w:rPr>
          <w:rFonts w:ascii="Times New Roman" w:hAnsi="Times New Roman"/>
          <w:sz w:val="20"/>
        </w:rPr>
        <w:t>Ärendet bereds vidare. Punkten är inte slutbehandlad.</w:t>
      </w:r>
    </w:p>
    <w:p w14:paraId="3F9C3C92" w14:textId="7B750DDD" w:rsidR="00C41688" w:rsidRPr="00A415B1" w:rsidRDefault="00A415B1" w:rsidP="00A415B1">
      <w:pPr>
        <w:pStyle w:val="Rubrik5utannumrering"/>
      </w:pPr>
      <w:bookmarkStart w:id="474" w:name="_Hlk534708239"/>
      <w:bookmarkEnd w:id="463"/>
      <w:bookmarkEnd w:id="464"/>
      <w:r w:rsidRPr="00A415B1">
        <w:t>2</w:t>
      </w:r>
      <w:r w:rsidR="00C41688" w:rsidRPr="00A415B1">
        <w:t xml:space="preserve">6. Rskr. 2017/18:401 </w:t>
      </w:r>
    </w:p>
    <w:p w14:paraId="67CC8394"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bookmarkStart w:id="475" w:name="_Hlk29798068"/>
      <w:bookmarkStart w:id="476" w:name="_Hlk31034941"/>
      <w:r w:rsidRPr="00300392">
        <w:rPr>
          <w:rFonts w:ascii="Times New Roman" w:hAnsi="Times New Roman"/>
          <w:sz w:val="20"/>
        </w:rPr>
        <w:t>Ny djurskyddslag</w:t>
      </w:r>
    </w:p>
    <w:p w14:paraId="2BE0BD1A"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Prop. 2017/18:147, bet. 2017/18:MJU24</w:t>
      </w:r>
    </w:p>
    <w:p w14:paraId="67C35D58" w14:textId="77777777"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w:t>
      </w:r>
      <w:r w:rsidRPr="00300392">
        <w:rPr>
          <w:rFonts w:ascii="Times New Roman" w:hAnsi="Times New Roman"/>
          <w:color w:val="000000" w:themeColor="text1"/>
          <w:sz w:val="20"/>
        </w:rPr>
        <w:t>2018/19:75 (N 86)</w:t>
      </w:r>
      <w:r>
        <w:rPr>
          <w:rFonts w:ascii="Times New Roman" w:hAnsi="Times New Roman"/>
          <w:color w:val="000000" w:themeColor="text1"/>
          <w:sz w:val="20"/>
        </w:rPr>
        <w:t xml:space="preserve">, </w:t>
      </w:r>
      <w:r w:rsidRPr="00300392">
        <w:rPr>
          <w:rFonts w:ascii="Times New Roman" w:hAnsi="Times New Roman"/>
          <w:color w:val="000000" w:themeColor="text1"/>
          <w:sz w:val="20"/>
        </w:rPr>
        <w:t>2019/20:75 (N 31)</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20</w:t>
      </w:r>
      <w:r w:rsidRPr="008F5969">
        <w:rPr>
          <w:rFonts w:ascii="Times New Roman" w:hAnsi="Times New Roman"/>
          <w:color w:val="000000" w:themeColor="text1"/>
          <w:sz w:val="20"/>
        </w:rPr>
        <w:t>)</w:t>
      </w:r>
      <w:r w:rsidRPr="00F857B5">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17)</w:t>
      </w:r>
      <w:r>
        <w:rPr>
          <w:rFonts w:ascii="Times New Roman" w:hAnsi="Times New Roman"/>
          <w:color w:val="000000" w:themeColor="text1"/>
          <w:sz w:val="20"/>
        </w:rPr>
        <w:t>.</w:t>
      </w:r>
    </w:p>
    <w:p w14:paraId="4CE0DD13" w14:textId="3DEFD13E" w:rsidR="00C41688" w:rsidRPr="00300392" w:rsidRDefault="00C41688" w:rsidP="00C41688">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300392">
        <w:rPr>
          <w:rFonts w:ascii="Times New Roman" w:hAnsi="Times New Roman"/>
          <w:sz w:val="20"/>
        </w:rPr>
        <w:t>Skrivelsen är inte slutbehandlad.</w:t>
      </w:r>
      <w:r w:rsidR="007C4516">
        <w:rPr>
          <w:rFonts w:ascii="Times New Roman" w:hAnsi="Times New Roman"/>
          <w:sz w:val="20"/>
        </w:rPr>
        <w:t xml:space="preserve"> </w:t>
      </w:r>
    </w:p>
    <w:p w14:paraId="698DEF27" w14:textId="77777777" w:rsidR="00C41688" w:rsidRPr="00300392" w:rsidRDefault="00C41688" w:rsidP="00C4168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51C8F6D" w14:textId="77777777" w:rsidR="00C41688" w:rsidRPr="00726232" w:rsidRDefault="00C41688" w:rsidP="00C41688">
      <w:pPr>
        <w:pStyle w:val="Brdtextmedindrag"/>
        <w:ind w:firstLine="0"/>
        <w:rPr>
          <w:color w:val="FFFFFF" w:themeColor="background1"/>
        </w:rPr>
      </w:pPr>
      <w:r w:rsidRPr="00300392">
        <w:t xml:space="preserve">Punkt 17 om </w:t>
      </w:r>
      <w:r w:rsidRPr="00300392">
        <w:rPr>
          <w:i/>
        </w:rPr>
        <w:t xml:space="preserve">djurförbud och omhändertagande </w:t>
      </w:r>
      <w:r w:rsidRPr="00300392">
        <w:t>(reservation 18)*: Riks</w:t>
      </w:r>
      <w:r>
        <w:softHyphen/>
      </w:r>
      <w:r w:rsidRPr="00300392">
        <w:t>dagen har ställt sig bakom vad som anförs i reservationen (bet. 2017/18:MJU24 s. 108 f.) om beslutsprocessen för djur</w:t>
      </w:r>
      <w:r w:rsidRPr="00300392">
        <w:softHyphen/>
        <w:t>förbud och till</w:t>
      </w:r>
      <w:r>
        <w:softHyphen/>
      </w:r>
      <w:r w:rsidRPr="00300392">
        <w:t xml:space="preserve">kännagett detta för regeringen. </w:t>
      </w:r>
      <w:r w:rsidRPr="00223D74">
        <w:t>Regeringen avser att se över frågan om beslutsprocessen för djurförbud vid lämpligt tillfälle</w:t>
      </w:r>
      <w:r w:rsidRPr="00717C7A">
        <w:t>.</w:t>
      </w:r>
      <w:r w:rsidRPr="00300392">
        <w:t xml:space="preserve"> Punkten är inte slut</w:t>
      </w:r>
      <w:r>
        <w:softHyphen/>
      </w:r>
      <w:r w:rsidRPr="00300392">
        <w:t>behandlad.</w:t>
      </w:r>
      <w:r>
        <w:t xml:space="preserve"> </w:t>
      </w:r>
    </w:p>
    <w:p w14:paraId="33B6FD6C" w14:textId="77777777" w:rsidR="00C41688" w:rsidRPr="00300392" w:rsidDel="002F7571" w:rsidRDefault="00C41688" w:rsidP="00C41688">
      <w:pPr>
        <w:pStyle w:val="Rubrik4utannumrering"/>
        <w:spacing w:before="400"/>
      </w:pPr>
      <w:r w:rsidRPr="00300392">
        <w:t>Riksmötet 2018/19</w:t>
      </w:r>
    </w:p>
    <w:p w14:paraId="08B5E726" w14:textId="774C3C76" w:rsidR="001A6639" w:rsidRPr="00721738" w:rsidRDefault="008A4034" w:rsidP="001A6639">
      <w:pPr>
        <w:pStyle w:val="Rubrik5utannumrering"/>
        <w:spacing w:before="0"/>
      </w:pPr>
      <w:r>
        <w:t>27</w:t>
      </w:r>
      <w:r w:rsidR="001A6639" w:rsidRPr="00721738">
        <w:t>. Rskr. 2018/19:31</w:t>
      </w:r>
    </w:p>
    <w:p w14:paraId="4571492A" w14:textId="77777777" w:rsidR="001A6639" w:rsidRPr="00721738" w:rsidRDefault="001A6639" w:rsidP="001A663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En ny regional planering</w:t>
      </w:r>
    </w:p>
    <w:p w14:paraId="2610981E" w14:textId="77777777" w:rsidR="001A6639" w:rsidRPr="00721738" w:rsidRDefault="001A6639" w:rsidP="001A663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2017/18:266, mot. 2017/18:4202, 2017/18:4203 yrkande 1, 2017/18:4204, 2018/19:21, bet. 2018/19:CU2</w:t>
      </w:r>
    </w:p>
    <w:p w14:paraId="65A871CA" w14:textId="77777777" w:rsidR="001A6639" w:rsidRPr="00721738" w:rsidRDefault="001A6639" w:rsidP="001A663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2018/19:75 (N 91), 2019/20:75 (Fi 40),</w:t>
      </w:r>
    </w:p>
    <w:p w14:paraId="0A2249BF" w14:textId="77777777" w:rsidR="001A6639" w:rsidRPr="00721738" w:rsidRDefault="001A6639" w:rsidP="001A663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2020/21:75 (Fi 32) och 2021/22:75 (Fi 23).</w:t>
      </w:r>
    </w:p>
    <w:p w14:paraId="6073E56C" w14:textId="7E88695F" w:rsidR="001A6639" w:rsidRPr="00721738" w:rsidRDefault="001A6639" w:rsidP="001A6639">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r>
        <w:rPr>
          <w:rFonts w:ascii="Times New Roman" w:hAnsi="Times New Roman"/>
          <w:sz w:val="20"/>
        </w:rPr>
        <w:t xml:space="preserve"> </w:t>
      </w:r>
    </w:p>
    <w:p w14:paraId="5935538C" w14:textId="77777777" w:rsidR="001A6639" w:rsidRPr="00721738" w:rsidRDefault="001A6639" w:rsidP="001A663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DD3109A" w14:textId="57208F74" w:rsidR="001A6639" w:rsidRDefault="001A6639" w:rsidP="001A663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477" w:name="_Hlk124321738"/>
      <w:r w:rsidRPr="00721738">
        <w:rPr>
          <w:rFonts w:ascii="Times New Roman" w:hAnsi="Times New Roman"/>
          <w:sz w:val="20"/>
        </w:rPr>
        <w:t xml:space="preserve">Punkt 2 om </w:t>
      </w:r>
      <w:r w:rsidRPr="00721738">
        <w:rPr>
          <w:rFonts w:ascii="Times New Roman" w:hAnsi="Times New Roman"/>
          <w:i/>
          <w:iCs/>
          <w:sz w:val="20"/>
        </w:rPr>
        <w:t>vilka län som bör omfattas av regional fysisk planering</w:t>
      </w:r>
      <w:r w:rsidRPr="00721738">
        <w:rPr>
          <w:rFonts w:ascii="Times New Roman" w:hAnsi="Times New Roman"/>
          <w:sz w:val="20"/>
        </w:rPr>
        <w:t>*: Riksdagen har tillkännagett för regeringen det som utskottet anför om att regeringen bör ta nödvändiga initiativ för att fler län ska omfattas av regional fysisk planering (bet. 2018/19:CU2 s. 7 f.) och därmed bifallit motionerna 2017/18:4202, 2017/18:4203 yrkande 1 och 2017/18:4204 samt delvis bifallit motion 2018/19:21 yrkande 1</w:t>
      </w:r>
      <w:bookmarkStart w:id="478" w:name="_Hlk124322295"/>
      <w:r w:rsidRPr="00721738">
        <w:rPr>
          <w:rFonts w:ascii="Times New Roman" w:hAnsi="Times New Roman"/>
          <w:sz w:val="20"/>
        </w:rPr>
        <w:t xml:space="preserve">. </w:t>
      </w:r>
      <w:bookmarkEnd w:id="477"/>
      <w:r w:rsidRPr="00721738">
        <w:rPr>
          <w:rFonts w:ascii="Times New Roman" w:hAnsi="Times New Roman"/>
          <w:sz w:val="20"/>
        </w:rPr>
        <w:t xml:space="preserve">Under 2019 genomfördes tre konferenser med de regioner som inte omfattas av bestämmelserna i 7 kap. plan- och bygglagen (2010:900) för att sondera intresset för att införa krav på regional fysisk planering i ytterligare län. Därefter inhämtades även skriftliga synpunkter från berörda regioner. Enkäten visar att regionernas intresse är splittrat, och att några regioner är positiva till att länet ska omfattas av regional fysisk planering, några är negativa och övriga inte har tagit tydlig ställning. Under 2020 har Region Halland och kommunerna i Hallands län inkommit med en hemställan till regeringen om att omfattas av bestämmelserna om regional fysisk planering. </w:t>
      </w:r>
      <w:bookmarkStart w:id="479" w:name="_Hlk124321785"/>
      <w:bookmarkEnd w:id="478"/>
      <w:r w:rsidRPr="00721738">
        <w:rPr>
          <w:rFonts w:ascii="Times New Roman" w:hAnsi="Times New Roman"/>
          <w:sz w:val="20"/>
        </w:rPr>
        <w:t xml:space="preserve">Den 17 mars 2022 beslutade regeringen propositionen Regional fysisk planering i Hallands län (prop. 2021/22:184). I propositionen föreslås att regional fysisk planering ska ske i Hallands län. Sedan tidigare gäller enligt 7 kap. plan- och bygglagen att regional fysisk planering ska ske i Stockholms län och i Skåne län. Genom det lagförslag som lämnats och de initiativ som tagits för att fler län ska omfattas av regional fysisk planering ansågs tillkännagivandet vara tillgodosett </w:t>
      </w:r>
      <w:r w:rsidR="00314193">
        <w:rPr>
          <w:rFonts w:ascii="Times New Roman" w:hAnsi="Times New Roman"/>
          <w:sz w:val="20"/>
        </w:rPr>
        <w:t>och därmed slutbeh</w:t>
      </w:r>
      <w:r w:rsidR="008C407E">
        <w:rPr>
          <w:rFonts w:ascii="Times New Roman" w:hAnsi="Times New Roman"/>
          <w:sz w:val="20"/>
        </w:rPr>
        <w:t>a</w:t>
      </w:r>
      <w:r w:rsidR="00314193">
        <w:rPr>
          <w:rFonts w:ascii="Times New Roman" w:hAnsi="Times New Roman"/>
          <w:sz w:val="20"/>
        </w:rPr>
        <w:t xml:space="preserve">ndlat </w:t>
      </w:r>
      <w:r w:rsidRPr="00721738">
        <w:rPr>
          <w:rFonts w:ascii="Times New Roman" w:hAnsi="Times New Roman"/>
          <w:sz w:val="20"/>
        </w:rPr>
        <w:t>(s. 11 f.). Punkten är slutbehandlad.</w:t>
      </w:r>
      <w:bookmarkEnd w:id="479"/>
    </w:p>
    <w:p w14:paraId="0E24F440" w14:textId="344EFA6F" w:rsidR="00C41688" w:rsidRPr="00300392" w:rsidRDefault="008A4034" w:rsidP="008A4034">
      <w:pPr>
        <w:pStyle w:val="Rubrik5utannumrering"/>
      </w:pPr>
      <w:r>
        <w:t>28</w:t>
      </w:r>
      <w:r w:rsidR="00C41688">
        <w:t xml:space="preserve">. </w:t>
      </w:r>
      <w:r w:rsidR="00C41688" w:rsidRPr="00300392">
        <w:t>Rskr. 2018/19:147</w:t>
      </w:r>
      <w:r w:rsidR="00C41688">
        <w:t xml:space="preserve">  </w:t>
      </w:r>
    </w:p>
    <w:p w14:paraId="3ABAF0D3" w14:textId="77777777" w:rsidR="00C41688" w:rsidRPr="00300392" w:rsidRDefault="00C41688" w:rsidP="00C41688">
      <w:pPr>
        <w:pStyle w:val="Brdtext"/>
        <w:jc w:val="left"/>
      </w:pPr>
      <w:bookmarkStart w:id="480" w:name="_Hlk29800669"/>
      <w:bookmarkStart w:id="481" w:name="_Hlk29551634"/>
      <w:bookmarkEnd w:id="474"/>
      <w:bookmarkEnd w:id="475"/>
      <w:bookmarkEnd w:id="476"/>
      <w:r w:rsidRPr="00300392">
        <w:t>Skyddet av värdefull skog</w:t>
      </w:r>
    </w:p>
    <w:p w14:paraId="30B5A39F" w14:textId="3C428609" w:rsidR="00C41688" w:rsidRPr="00300392" w:rsidRDefault="00C41688" w:rsidP="00C41688">
      <w:pPr>
        <w:pStyle w:val="Brdtext"/>
        <w:jc w:val="left"/>
        <w:rPr>
          <w:rFonts w:eastAsiaTheme="minorHAnsi" w:cstheme="minorBidi"/>
          <w:szCs w:val="22"/>
        </w:rPr>
      </w:pPr>
      <w:r w:rsidRPr="00300392">
        <w:t>Skr. 2018/19:25, bet.</w:t>
      </w:r>
      <w:r>
        <w:t xml:space="preserve"> </w:t>
      </w:r>
      <w:r w:rsidRPr="00300392">
        <w:t xml:space="preserve">2018/19:MJU8 </w:t>
      </w:r>
      <w:r w:rsidRPr="00300392">
        <w:br/>
      </w:r>
      <w:r w:rsidRPr="00300392">
        <w:rPr>
          <w:rFonts w:eastAsiaTheme="minorHAnsi" w:cstheme="minorBidi"/>
          <w:szCs w:val="22"/>
        </w:rPr>
        <w:t xml:space="preserve">Tidigare redovisad, se skr. </w:t>
      </w:r>
      <w:r w:rsidRPr="00300392">
        <w:rPr>
          <w:color w:val="000000" w:themeColor="text1"/>
        </w:rPr>
        <w:t>2019/20:75 (N 35)</w:t>
      </w:r>
      <w:r>
        <w:rPr>
          <w:color w:val="000000" w:themeColor="text1"/>
        </w:rPr>
        <w:t xml:space="preserve">, </w:t>
      </w:r>
      <w:r w:rsidRPr="008F5969">
        <w:rPr>
          <w:color w:val="000000" w:themeColor="text1"/>
        </w:rPr>
        <w:t>20</w:t>
      </w:r>
      <w:r>
        <w:rPr>
          <w:color w:val="000000" w:themeColor="text1"/>
        </w:rPr>
        <w:t>20</w:t>
      </w:r>
      <w:r w:rsidRPr="008F5969">
        <w:rPr>
          <w:color w:val="000000" w:themeColor="text1"/>
        </w:rPr>
        <w:t>/2</w:t>
      </w:r>
      <w:r>
        <w:rPr>
          <w:color w:val="000000" w:themeColor="text1"/>
        </w:rPr>
        <w:t>1</w:t>
      </w:r>
      <w:r w:rsidRPr="008F5969">
        <w:rPr>
          <w:color w:val="000000" w:themeColor="text1"/>
        </w:rPr>
        <w:t xml:space="preserve">:75 (N </w:t>
      </w:r>
      <w:r>
        <w:rPr>
          <w:color w:val="000000" w:themeColor="text1"/>
        </w:rPr>
        <w:t>23</w:t>
      </w:r>
      <w:r w:rsidRPr="008F5969">
        <w:rPr>
          <w:color w:val="000000" w:themeColor="text1"/>
        </w:rPr>
        <w:t>)</w:t>
      </w:r>
      <w:r w:rsidRPr="00F857B5">
        <w:rPr>
          <w:color w:val="000000" w:themeColor="text1"/>
        </w:rPr>
        <w:t xml:space="preserve"> </w:t>
      </w:r>
      <w:r>
        <w:rPr>
          <w:color w:val="000000" w:themeColor="text1"/>
        </w:rPr>
        <w:t xml:space="preserve">och </w:t>
      </w:r>
      <w:r w:rsidRPr="00FD4D99">
        <w:rPr>
          <w:color w:val="000000" w:themeColor="text1"/>
        </w:rPr>
        <w:t>2021/22:75 (N 20)</w:t>
      </w:r>
      <w:r>
        <w:rPr>
          <w:color w:val="000000" w:themeColor="text1"/>
        </w:rPr>
        <w:t>.</w:t>
      </w:r>
    </w:p>
    <w:p w14:paraId="4352E3DA" w14:textId="1868DBC4" w:rsidR="00C41688" w:rsidRPr="00300392" w:rsidRDefault="00C41688" w:rsidP="00C41688">
      <w:pPr>
        <w:pStyle w:val="Brdtext"/>
        <w:jc w:val="left"/>
      </w:pPr>
      <w:r w:rsidRPr="00300392">
        <w:t>Skrivelsen är inte slutbehandlad.</w:t>
      </w:r>
      <w:r w:rsidR="007C4516">
        <w:t xml:space="preserve"> </w:t>
      </w:r>
    </w:p>
    <w:p w14:paraId="5DFBFAE9" w14:textId="77777777" w:rsidR="00C41688" w:rsidRPr="00300392" w:rsidRDefault="00C41688" w:rsidP="00C41688">
      <w:pPr>
        <w:pStyle w:val="Brdtext"/>
      </w:pPr>
    </w:p>
    <w:p w14:paraId="26D598E2" w14:textId="2DB50338" w:rsidR="00C41688" w:rsidRDefault="00C41688" w:rsidP="00C41688">
      <w:pPr>
        <w:pStyle w:val="Brdtext"/>
      </w:pPr>
      <w:r w:rsidRPr="00300392">
        <w:t xml:space="preserve">Punkt 20 om </w:t>
      </w:r>
      <w:r w:rsidRPr="00300392">
        <w:rPr>
          <w:i/>
        </w:rPr>
        <w:t>bioekonomistrategi och nationellt skogs</w:t>
      </w:r>
      <w:r>
        <w:rPr>
          <w:i/>
        </w:rPr>
        <w:softHyphen/>
      </w:r>
      <w:r w:rsidRPr="00300392">
        <w:rPr>
          <w:i/>
        </w:rPr>
        <w:t>program</w:t>
      </w:r>
      <w:r>
        <w:rPr>
          <w:i/>
        </w:rPr>
        <w:t xml:space="preserve"> </w:t>
      </w:r>
      <w:r w:rsidRPr="00300392">
        <w:t xml:space="preserve">(reservation 27)*: Riksdagen har </w:t>
      </w:r>
      <w:r>
        <w:t xml:space="preserve">tillkännagett för regeringen det som anförs i </w:t>
      </w:r>
      <w:r w:rsidRPr="00300392">
        <w:t>reservation</w:t>
      </w:r>
      <w:r>
        <w:t>en</w:t>
      </w:r>
      <w:r w:rsidRPr="00300392">
        <w:t xml:space="preserve"> </w:t>
      </w:r>
      <w:r>
        <w:t xml:space="preserve">om bioekonomistrategi och nationellt skogsprogram </w:t>
      </w:r>
      <w:r w:rsidDel="0056522C">
        <w:t>och till</w:t>
      </w:r>
      <w:r w:rsidDel="0056522C">
        <w:softHyphen/>
        <w:t xml:space="preserve">kännagett detta för regeringen </w:t>
      </w:r>
      <w:r w:rsidRPr="00300392">
        <w:t>(bet. 2018/19:MJU8 s. 75)</w:t>
      </w:r>
      <w:r>
        <w:t>.</w:t>
      </w:r>
      <w:r w:rsidRPr="00300392">
        <w:t xml:space="preserve"> I proposition</w:t>
      </w:r>
      <w:r>
        <w:t xml:space="preserve">en </w:t>
      </w:r>
      <w:r w:rsidRPr="006811FE">
        <w:t>En samlad politik för klimatet – klimatpolitisk hand</w:t>
      </w:r>
      <w:r>
        <w:softHyphen/>
      </w:r>
      <w:r w:rsidRPr="006811FE">
        <w:t>lingsplan</w:t>
      </w:r>
      <w:r>
        <w:t xml:space="preserve"> (prop. </w:t>
      </w:r>
      <w:r w:rsidRPr="00300392">
        <w:t>2019/20:65</w:t>
      </w:r>
      <w:r>
        <w:t>)</w:t>
      </w:r>
      <w:r w:rsidRPr="00300392">
        <w:t xml:space="preserve"> och i</w:t>
      </w:r>
      <w:r w:rsidRPr="00E8715F">
        <w:t xml:space="preserve"> budgetpropositionen för 2021 (prop. 2020/21:1 utg</w:t>
      </w:r>
      <w:r>
        <w:t>.</w:t>
      </w:r>
      <w:r>
        <w:softHyphen/>
      </w:r>
      <w:r w:rsidRPr="00E8715F">
        <w:t>omr</w:t>
      </w:r>
      <w:r>
        <w:t>.</w:t>
      </w:r>
      <w:r w:rsidRPr="00E8715F">
        <w:t xml:space="preserve"> 23)</w:t>
      </w:r>
      <w:r w:rsidRPr="00300392">
        <w:t xml:space="preserve"> </w:t>
      </w:r>
      <w:r>
        <w:t xml:space="preserve">angav </w:t>
      </w:r>
      <w:r w:rsidRPr="00300392">
        <w:t>rege</w:t>
      </w:r>
      <w:r w:rsidRPr="00300392">
        <w:softHyphen/>
        <w:t>ringen att regeringen tillsammans med de gröna näringarna bör ta fram en svensk bioekonomi</w:t>
      </w:r>
      <w:r w:rsidRPr="00300392">
        <w:softHyphen/>
        <w:t>strategi som bidrar till ökad tillgång till bio</w:t>
      </w:r>
      <w:r w:rsidRPr="00300392">
        <w:softHyphen/>
        <w:t>massa och syssel</w:t>
      </w:r>
      <w:r w:rsidRPr="00300392">
        <w:softHyphen/>
        <w:t>sättning i hela landet samt skapar miljö- och klimatnytta. Forskningsrådet för miljö, areella näringar och samhälls</w:t>
      </w:r>
      <w:r>
        <w:softHyphen/>
      </w:r>
      <w:r w:rsidRPr="00300392">
        <w:t>byggande (Formas), Havs- och vattenmyndigheten, Natur</w:t>
      </w:r>
      <w:r>
        <w:softHyphen/>
      </w:r>
      <w:r w:rsidRPr="00300392">
        <w:t xml:space="preserve">vårdsverket, Skogsstyrelsen samt Sveriges lantbruksuniversitet </w:t>
      </w:r>
      <w:r>
        <w:t>fick</w:t>
      </w:r>
      <w:r w:rsidRPr="00300392">
        <w:t xml:space="preserve"> i regleringsbrev 2021 i uppdrag att bistå Regeringskansliet i arbetet med den nationella bioekonomistrategin och därtill knutna handlingsplaner. </w:t>
      </w:r>
      <w:r>
        <w:t>Rege</w:t>
      </w:r>
      <w:r>
        <w:softHyphen/>
        <w:t>ringen har initierat e</w:t>
      </w:r>
      <w:r w:rsidRPr="00300392">
        <w:t xml:space="preserve">n </w:t>
      </w:r>
      <w:r>
        <w:t>nära och fortlöpande</w:t>
      </w:r>
      <w:r w:rsidRPr="00300392">
        <w:t xml:space="preserve"> dialog med de gröna näring</w:t>
      </w:r>
      <w:r>
        <w:softHyphen/>
      </w:r>
      <w:r w:rsidRPr="00300392">
        <w:t>arna.</w:t>
      </w:r>
      <w:r>
        <w:t xml:space="preserve"> Inom ramen för arbetet med att ta fram </w:t>
      </w:r>
      <w:r w:rsidRPr="00777340">
        <w:t>Sveriges första nationella bioekono</w:t>
      </w:r>
      <w:r>
        <w:softHyphen/>
      </w:r>
      <w:r w:rsidRPr="00777340">
        <w:t>mistrategi</w:t>
      </w:r>
      <w:r>
        <w:t xml:space="preserve"> har regeringen 2021 hållit två dialogmöten med n</w:t>
      </w:r>
      <w:r w:rsidRPr="00777340">
        <w:t>äringsföre</w:t>
      </w:r>
      <w:r>
        <w:softHyphen/>
      </w:r>
      <w:r w:rsidRPr="00777340">
        <w:t>trädare från bl</w:t>
      </w:r>
      <w:r>
        <w:t>.a.</w:t>
      </w:r>
      <w:r w:rsidRPr="00777340">
        <w:t xml:space="preserve"> skogs-</w:t>
      </w:r>
      <w:r>
        <w:t>,</w:t>
      </w:r>
      <w:r w:rsidRPr="00777340">
        <w:t xml:space="preserve"> jordbruks-</w:t>
      </w:r>
      <w:r>
        <w:t>,</w:t>
      </w:r>
      <w:r w:rsidRPr="00777340">
        <w:t xml:space="preserve"> och fiskerinäringen, forsk</w:t>
      </w:r>
      <w:r>
        <w:softHyphen/>
      </w:r>
      <w:r w:rsidRPr="00777340">
        <w:t>nings</w:t>
      </w:r>
      <w:r>
        <w:softHyphen/>
      </w:r>
      <w:r w:rsidRPr="00777340">
        <w:t>aktörer samt myndigheter och miljöorganisationer för att samla in erfaren</w:t>
      </w:r>
      <w:r>
        <w:softHyphen/>
      </w:r>
      <w:r w:rsidRPr="00777340">
        <w:t>heter och synpunkter kring vad som krävs för att utveckla en konkurrens</w:t>
      </w:r>
      <w:r>
        <w:softHyphen/>
      </w:r>
      <w:r w:rsidRPr="00777340">
        <w:t>kraftig och hållbar bioekonomi.</w:t>
      </w:r>
      <w:r>
        <w:t xml:space="preserve"> Regeringen beslutade den 17 juni 2022 kommittédirektiven En nationell bioekonomistrategi – ett verktyg för den gröna industriella omställningen </w:t>
      </w:r>
      <w:r w:rsidRPr="00093036">
        <w:t>(dir. 2022:77)</w:t>
      </w:r>
      <w:r>
        <w:t>. Utredningen har tagit namnet Bioekono</w:t>
      </w:r>
      <w:r>
        <w:softHyphen/>
        <w:t>miutredningen. Utredaren ska bl.a. ta fram förslag till en nationell strategi, ett eller flera uppföljningsbara mål och, vid behov, åtgärder för en hållbar, konkurrenskraftig och växande bioekonomi samt analysera genom</w:t>
      </w:r>
      <w:r>
        <w:softHyphen/>
        <w:t>förbar</w:t>
      </w:r>
      <w:r>
        <w:softHyphen/>
        <w:t>heten i och, om utredaren bedö</w:t>
      </w:r>
      <w:r>
        <w:softHyphen/>
        <w:t xml:space="preserve">mer det lämpligt, föreslå åtgärder som främjar effektiv produktion av flytande biodrivmedel baserat på inhemska råvaror i Sverige, inklusive förslag till långsiktigt produktionsstöd för produktion av flytande hållbara förnybara drivmedel. </w:t>
      </w:r>
    </w:p>
    <w:p w14:paraId="6B56E094" w14:textId="6A339989" w:rsidR="00C41688" w:rsidRDefault="00C41688" w:rsidP="00B50B17">
      <w:pPr>
        <w:pStyle w:val="Brdtextmedindrag"/>
      </w:pPr>
      <w:r>
        <w:t xml:space="preserve">Den del som avser produktion av biodrivmedel ska redovisas senast den 31 mars 2023. Utredningen i övrigt ska slutredovisas senast den 31 oktober 2023. </w:t>
      </w:r>
      <w:r w:rsidRPr="00300392">
        <w:t>Punkten är inte slutbehandlad.</w:t>
      </w:r>
      <w:r w:rsidRPr="00FE5986">
        <w:t xml:space="preserve"> </w:t>
      </w:r>
    </w:p>
    <w:p w14:paraId="2D98B2FE" w14:textId="271DB416" w:rsidR="0023792E" w:rsidRPr="00516786" w:rsidRDefault="00516786" w:rsidP="00516786">
      <w:pPr>
        <w:pStyle w:val="Rubrik5utannumrering"/>
      </w:pPr>
      <w:r w:rsidRPr="00516786">
        <w:t>29</w:t>
      </w:r>
      <w:r w:rsidR="0023792E" w:rsidRPr="00516786">
        <w:t>. Rskr. 2018/19:165</w:t>
      </w:r>
    </w:p>
    <w:p w14:paraId="56177D42" w14:textId="77777777" w:rsidR="0023792E" w:rsidRPr="00F9701D"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Trafiksäkerhet</w:t>
      </w:r>
    </w:p>
    <w:p w14:paraId="5E2D35A6" w14:textId="77777777" w:rsidR="0023792E"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Mot. 2018/19:2901 yrkande 33, 2018/19:1121 yrkande 51, 2018/19:1207, 2018/19:1302, 2018/19:1440, 2018/19:1561, 2018/19:1845, 2018/19:2734 yrkande 39 och 2018/19:2901 yrkande 32, bet. 2018/19:TU7</w:t>
      </w:r>
    </w:p>
    <w:p w14:paraId="077017FF" w14:textId="77777777" w:rsidR="0023792E" w:rsidRPr="00A73364"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33)</w:t>
      </w:r>
      <w:r>
        <w:rPr>
          <w:rFonts w:ascii="Times New Roman" w:hAnsi="Times New Roman"/>
          <w:sz w:val="20"/>
        </w:rPr>
        <w:t>, 2020/21:75 (I 19) och 2021/22:75 (I 18)</w:t>
      </w:r>
      <w:r w:rsidRPr="00A73364">
        <w:rPr>
          <w:rFonts w:ascii="Times New Roman" w:eastAsia="Calibri" w:hAnsi="Times New Roman"/>
          <w:sz w:val="20"/>
        </w:rPr>
        <w:t>.</w:t>
      </w:r>
    </w:p>
    <w:p w14:paraId="72553A52" w14:textId="11183923" w:rsidR="0023792E" w:rsidRPr="00F9701D"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 xml:space="preserve">Skrivelsen är inte slutbehandlad. </w:t>
      </w:r>
    </w:p>
    <w:p w14:paraId="4AAB4DD4" w14:textId="77777777" w:rsidR="0023792E" w:rsidRPr="00F9701D"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D5A98A" w14:textId="77777777" w:rsidR="0023792E" w:rsidRPr="009D431D"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D431D">
        <w:rPr>
          <w:rFonts w:ascii="Times New Roman" w:hAnsi="Times New Roman"/>
          <w:sz w:val="20"/>
        </w:rPr>
        <w:t xml:space="preserve">Punkt 11 om </w:t>
      </w:r>
      <w:r w:rsidRPr="009D431D">
        <w:rPr>
          <w:rFonts w:ascii="Times New Roman" w:hAnsi="Times New Roman"/>
          <w:i/>
          <w:sz w:val="20"/>
        </w:rPr>
        <w:t>fördjupad översyn av förarutbildningen</w:t>
      </w:r>
      <w:r w:rsidRPr="009D431D">
        <w:rPr>
          <w:rFonts w:ascii="Times New Roman" w:hAnsi="Times New Roman"/>
          <w:sz w:val="20"/>
        </w:rPr>
        <w:t xml:space="preserve">*: Riksdagen har </w:t>
      </w:r>
      <w:r>
        <w:rPr>
          <w:rFonts w:ascii="Times New Roman" w:hAnsi="Times New Roman"/>
          <w:sz w:val="20"/>
        </w:rPr>
        <w:t>tillkännagett för regeringen</w:t>
      </w:r>
      <w:r w:rsidRPr="009D431D">
        <w:rPr>
          <w:rFonts w:ascii="Times New Roman" w:hAnsi="Times New Roman"/>
          <w:sz w:val="20"/>
        </w:rPr>
        <w:t xml:space="preserve"> det utskottet anför dels om behovet av en generell översyn av förarutbildningen, dels om att antalet tillstånd som en handledare kan ha bör begränsas till tio och att möjligheten att införa tillståndsplikt för innehav av fordon med dubbelkommando bör ses över (bet. </w:t>
      </w:r>
      <w:r w:rsidRPr="00A73364">
        <w:rPr>
          <w:rFonts w:ascii="Times New Roman" w:hAnsi="Times New Roman"/>
          <w:sz w:val="20"/>
        </w:rPr>
        <w:t>2018/19:TU7 s. 79 </w:t>
      </w:r>
      <w:r w:rsidRPr="009D431D">
        <w:rPr>
          <w:rFonts w:ascii="Times New Roman" w:hAnsi="Times New Roman"/>
          <w:sz w:val="20"/>
        </w:rPr>
        <w:t xml:space="preserve">f.). </w:t>
      </w:r>
    </w:p>
    <w:p w14:paraId="27D5DFB6" w14:textId="77777777" w:rsidR="0023792E" w:rsidRDefault="0023792E" w:rsidP="00971367">
      <w:pPr>
        <w:pStyle w:val="Brdtextmedindrag"/>
      </w:pPr>
      <w:r w:rsidRPr="009D431D">
        <w:t>Trafikverket och Transportstyrelsen genomfö</w:t>
      </w:r>
      <w:r>
        <w:t>rde</w:t>
      </w:r>
      <w:r w:rsidRPr="009D431D">
        <w:t xml:space="preserve"> en översyn av förar</w:t>
      </w:r>
      <w:r>
        <w:softHyphen/>
      </w:r>
      <w:r w:rsidRPr="009D431D">
        <w:t>utbildningen och överlämna</w:t>
      </w:r>
      <w:r>
        <w:t>de</w:t>
      </w:r>
      <w:r w:rsidRPr="009D431D">
        <w:t xml:space="preserve"> i januari 2019 en rapport till Regerings</w:t>
      </w:r>
      <w:r>
        <w:softHyphen/>
      </w:r>
      <w:r w:rsidRPr="009D431D">
        <w:t>kansliet (Infrastrukturdepartementet) med förslag om ett nytt förarutbild</w:t>
      </w:r>
      <w:r>
        <w:softHyphen/>
      </w:r>
      <w:r w:rsidRPr="009D431D">
        <w:t>ning</w:t>
      </w:r>
      <w:r>
        <w:softHyphen/>
      </w:r>
      <w:r w:rsidRPr="009D431D">
        <w:t xml:space="preserve">ssystem för personbil. </w:t>
      </w:r>
      <w:r>
        <w:t xml:space="preserve">Dessutom utvärderade </w:t>
      </w:r>
      <w:r w:rsidRPr="00A73364">
        <w:t>Statens väg- och transport</w:t>
      </w:r>
      <w:r>
        <w:softHyphen/>
      </w:r>
      <w:r w:rsidRPr="00A73364">
        <w:t>forskning</w:t>
      </w:r>
      <w:r w:rsidRPr="00A73364">
        <w:softHyphen/>
        <w:t>s</w:t>
      </w:r>
      <w:r>
        <w:softHyphen/>
      </w:r>
      <w:r w:rsidRPr="00A73364">
        <w:t>institutet under 2018 begränsningen för handledare att handleda fler än 15 elever under en femårsperiod. Utvärderingen visa</w:t>
      </w:r>
      <w:r>
        <w:t>de</w:t>
      </w:r>
      <w:r w:rsidRPr="00A73364">
        <w:t xml:space="preserve"> att begränsningen troligen inte ha</w:t>
      </w:r>
      <w:r>
        <w:t>de</w:t>
      </w:r>
      <w:r w:rsidRPr="00A73364">
        <w:t xml:space="preserve"> haft avsedd effekt, utan snarare lett till att osynliggöra problemen, eftersom den som utför illegal verksamhet inte längre ansöker om handledartillstånd. Regeringen uppdrog den 5 septem</w:t>
      </w:r>
      <w:r w:rsidRPr="00A73364">
        <w:softHyphen/>
        <w:t>ber 2019 åt Transportstyrelsen att föreslå åtgärder mot fusk vid förarprov och illegal utbildningsverksamhet. I uppdraget ingick att överväga ytterli</w:t>
      </w:r>
      <w:r w:rsidRPr="00A73364">
        <w:softHyphen/>
        <w:t>gare begränsning av antalet handledartillstånd som en person kan ha samt införande av en begränsning att endast Trafikverkets eller godkänd trafik</w:t>
      </w:r>
      <w:r w:rsidRPr="00A73364">
        <w:softHyphen/>
        <w:t>skolas fordon får användas vid prov. Transportstyrelsen redovisade den 1</w:t>
      </w:r>
      <w:r>
        <w:t> </w:t>
      </w:r>
      <w:r w:rsidRPr="00A73364">
        <w:t>oktober 2020</w:t>
      </w:r>
      <w:r>
        <w:t xml:space="preserve"> </w:t>
      </w:r>
      <w:r w:rsidRPr="00A73364">
        <w:t xml:space="preserve">uppdraget i rapporten Uppdrag att föreslå åtgärder mot fusk vid förarprov och illegal utbildningsverksamhet. Transportstyrelsens </w:t>
      </w:r>
      <w:r>
        <w:t>rapport remissbehandlades.</w:t>
      </w:r>
      <w:r w:rsidRPr="00A73364">
        <w:t xml:space="preserve"> </w:t>
      </w:r>
      <w:r>
        <w:t xml:space="preserve">Efter remissbehandlingen beslutade regeringen den 29 juli 2021 en ändring i körkortsförordningen </w:t>
      </w:r>
      <w:r w:rsidRPr="00301591">
        <w:t>(1998:980)</w:t>
      </w:r>
      <w:r>
        <w:t xml:space="preserve"> som innebär att vid körprov för körkortsbehörighet B får endast fordon användas som ägs eller innehavs av Trafikverket, en trafikskola med tillstånd eller en gymnasieskola. Regeringen beslutade samtidigt en ändring i vägtrafikdataförordningen (2019:382) som innebär ett krav på registrering av den elev som ett handledarskap avser, vilket har möjliggjort för Transportstyrelsen att ytterligare begränsa antalet elever </w:t>
      </w:r>
      <w:r w:rsidRPr="005F7DD4">
        <w:t xml:space="preserve">som en handledare kan ha </w:t>
      </w:r>
      <w:r>
        <w:t xml:space="preserve">till fem. De båda förordningsändringarna trädde i kraft den 1 december 2021. </w:t>
      </w:r>
    </w:p>
    <w:p w14:paraId="2B7DAA1A" w14:textId="77777777" w:rsidR="00801FF2" w:rsidRDefault="0023792E" w:rsidP="00801FF2">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Pr>
          <w:rFonts w:ascii="Times New Roman" w:hAnsi="Times New Roman"/>
          <w:sz w:val="20"/>
        </w:rPr>
        <w:t xml:space="preserve">Den 21 juni 2022 antog riksdagen de lagändringar som regeringen föreslog i </w:t>
      </w:r>
      <w:r>
        <w:rPr>
          <w:rFonts w:ascii="Times New Roman" w:eastAsiaTheme="minorHAnsi" w:hAnsi="Times New Roman"/>
          <w:sz w:val="20"/>
        </w:rPr>
        <w:t xml:space="preserve">propositionen Åtgärder mot fusk vid förarprov och mot illegal utbildningsverksamhet på transportområdet (prop. 2021/22:190, bet. 2021/22:TU19, rskr. 2021/22:430). Lagändringarna innebär att regeringen eller den myndighet som regeringen bestämmer får meddela föreskrifter om avstängning från prov på transportområdet och att illegal utbildningsverksamhet på transportområdet straffbeläggs i större utsträckning än tidigare samt att befintliga straffbestämmelser skärps. Som en följd av lagändringarna beslutade regeringen den 17 november 2022 ett antal förordningsändringar som innebär bl.a. att </w:t>
      </w:r>
      <w:r w:rsidRPr="00547245">
        <w:rPr>
          <w:rFonts w:ascii="Times New Roman" w:eastAsiaTheme="minorHAnsi" w:hAnsi="Times New Roman"/>
          <w:sz w:val="20"/>
        </w:rPr>
        <w:t xml:space="preserve">Trafikverket ska stänga av den som genom användning av otillåtna hjälpmedel eller på annat sätt försöker vilseleda vid olika typer av trafikprov </w:t>
      </w:r>
      <w:r>
        <w:rPr>
          <w:rFonts w:ascii="Times New Roman" w:eastAsiaTheme="minorHAnsi" w:hAnsi="Times New Roman"/>
          <w:sz w:val="20"/>
        </w:rPr>
        <w:t xml:space="preserve">hos verket </w:t>
      </w:r>
      <w:r w:rsidRPr="00547245">
        <w:rPr>
          <w:rFonts w:ascii="Times New Roman" w:eastAsiaTheme="minorHAnsi" w:hAnsi="Times New Roman"/>
          <w:sz w:val="20"/>
        </w:rPr>
        <w:t>från deltagande i prov</w:t>
      </w:r>
      <w:r>
        <w:rPr>
          <w:rFonts w:ascii="Times New Roman" w:eastAsiaTheme="minorHAnsi" w:hAnsi="Times New Roman"/>
          <w:sz w:val="20"/>
        </w:rPr>
        <w:t xml:space="preserve"> som hålls enligt samma lag i antingen ett eller två år</w:t>
      </w:r>
      <w:r w:rsidRPr="00547245">
        <w:rPr>
          <w:rFonts w:ascii="Times New Roman" w:eastAsiaTheme="minorHAnsi" w:hAnsi="Times New Roman"/>
          <w:sz w:val="20"/>
        </w:rPr>
        <w:t>.</w:t>
      </w:r>
      <w:r>
        <w:rPr>
          <w:rFonts w:ascii="Times New Roman" w:eastAsiaTheme="minorHAnsi" w:hAnsi="Times New Roman"/>
          <w:sz w:val="20"/>
        </w:rPr>
        <w:t xml:space="preserve"> </w:t>
      </w:r>
    </w:p>
    <w:p w14:paraId="52F41505" w14:textId="234E7843" w:rsidR="0023792E" w:rsidRDefault="00801FF2" w:rsidP="0023792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82" w:name="_Hlk127871241"/>
      <w:r>
        <w:rPr>
          <w:rFonts w:ascii="Times New Roman" w:eastAsiaTheme="minorHAnsi" w:hAnsi="Times New Roman"/>
          <w:sz w:val="20"/>
        </w:rPr>
        <w:t>Regeringen gav den 23 februari 2023 Trans</w:t>
      </w:r>
      <w:r w:rsidR="00A84FC0">
        <w:rPr>
          <w:rFonts w:ascii="Times New Roman" w:eastAsiaTheme="minorHAnsi" w:hAnsi="Times New Roman"/>
          <w:sz w:val="20"/>
        </w:rPr>
        <w:t>p</w:t>
      </w:r>
      <w:r>
        <w:rPr>
          <w:rFonts w:ascii="Times New Roman" w:eastAsiaTheme="minorHAnsi" w:hAnsi="Times New Roman"/>
          <w:sz w:val="20"/>
        </w:rPr>
        <w:t xml:space="preserve">ortstyrelsen i uppdrag att göra en översyn av förarutbildningssystemet och föreslå nödvändiga författningsändringar som följer av översynen. Transportstyrelsen ska redovisa uppdraget senast den 15 september 2024. </w:t>
      </w:r>
      <w:bookmarkEnd w:id="482"/>
      <w:r w:rsidR="0023792E" w:rsidRPr="00A73364">
        <w:rPr>
          <w:rFonts w:ascii="Times New Roman" w:hAnsi="Times New Roman"/>
          <w:sz w:val="20"/>
        </w:rPr>
        <w:t>Ärendet bereds vidare.</w:t>
      </w:r>
      <w:r w:rsidR="0023792E" w:rsidRPr="009D431D">
        <w:rPr>
          <w:rFonts w:ascii="Times New Roman" w:hAnsi="Times New Roman"/>
          <w:sz w:val="20"/>
        </w:rPr>
        <w:t xml:space="preserve"> Punkten är inte slutbehandlad.</w:t>
      </w:r>
    </w:p>
    <w:p w14:paraId="1571154D" w14:textId="4A3150FB" w:rsidR="001A6639" w:rsidRPr="00300392" w:rsidRDefault="00516786" w:rsidP="001A6639">
      <w:pPr>
        <w:pStyle w:val="Rubrik5utannumrering"/>
      </w:pPr>
      <w:bookmarkStart w:id="483" w:name="_Hlk92973250"/>
      <w:r>
        <w:t>30</w:t>
      </w:r>
      <w:r w:rsidR="001A6639" w:rsidRPr="00300392">
        <w:t>. Rskr. 2018/19:173</w:t>
      </w:r>
      <w:r w:rsidR="001A6639">
        <w:t xml:space="preserve"> </w:t>
      </w:r>
    </w:p>
    <w:bookmarkEnd w:id="483"/>
    <w:p w14:paraId="2E4AEA23" w14:textId="77777777" w:rsidR="001A6639" w:rsidRPr="00300392" w:rsidRDefault="001A6639" w:rsidP="001A6639">
      <w:pPr>
        <w:pStyle w:val="Brdtext"/>
      </w:pPr>
      <w:r w:rsidRPr="00300392">
        <w:t>Naturvård och biologisk mångfald</w:t>
      </w:r>
    </w:p>
    <w:p w14:paraId="0B051F47" w14:textId="77777777" w:rsidR="001A6639" w:rsidRPr="00300392" w:rsidRDefault="001A6639" w:rsidP="001A6639">
      <w:pPr>
        <w:pStyle w:val="Brdtextvnsterjusteradefterrskr"/>
      </w:pPr>
      <w:r w:rsidRPr="00300392">
        <w:t xml:space="preserve">Mot. 2018/19:81, </w:t>
      </w:r>
      <w:r>
        <w:t>2018/19:</w:t>
      </w:r>
      <w:r w:rsidRPr="00300392">
        <w:t xml:space="preserve">1291, </w:t>
      </w:r>
      <w:r w:rsidRPr="003A0902">
        <w:t>2018/19</w:t>
      </w:r>
      <w:r>
        <w:t>:</w:t>
      </w:r>
      <w:r w:rsidRPr="00300392">
        <w:t xml:space="preserve">2425, </w:t>
      </w:r>
      <w:r w:rsidRPr="003A0902">
        <w:t>2018/19</w:t>
      </w:r>
      <w:r>
        <w:t>:</w:t>
      </w:r>
      <w:r w:rsidRPr="00300392">
        <w:t xml:space="preserve">2606 </w:t>
      </w:r>
      <w:r>
        <w:t xml:space="preserve">och </w:t>
      </w:r>
      <w:r w:rsidRPr="003A0902">
        <w:t>2018/19</w:t>
      </w:r>
      <w:r>
        <w:t>:</w:t>
      </w:r>
      <w:r w:rsidRPr="00300392">
        <w:t>2890, bet. 2018/19:MJU9</w:t>
      </w:r>
    </w:p>
    <w:p w14:paraId="5E8DA31C" w14:textId="77777777" w:rsidR="001A6639" w:rsidRPr="00300392" w:rsidRDefault="001A6639" w:rsidP="001A6639">
      <w:pPr>
        <w:tabs>
          <w:tab w:val="left" w:pos="2268"/>
        </w:tabs>
        <w:overflowPunct w:val="0"/>
        <w:autoSpaceDE w:val="0"/>
        <w:autoSpaceDN w:val="0"/>
        <w:adjustRightInd w:val="0"/>
        <w:spacing w:after="0" w:line="240" w:lineRule="auto"/>
        <w:textAlignment w:val="baseline"/>
        <w:rPr>
          <w:rFonts w:ascii="Times New Roman" w:eastAsiaTheme="minorHAnsi" w:hAnsi="Times New Roman" w:cstheme="minorBidi"/>
          <w:sz w:val="20"/>
          <w:szCs w:val="22"/>
        </w:rPr>
      </w:pPr>
      <w:r w:rsidRPr="00300392">
        <w:rPr>
          <w:rFonts w:ascii="Times New Roman" w:eastAsiaTheme="minorHAnsi" w:hAnsi="Times New Roman" w:cstheme="minorBidi"/>
          <w:sz w:val="20"/>
          <w:szCs w:val="22"/>
        </w:rPr>
        <w:t xml:space="preserve">Tidigare redovisad, se skr. </w:t>
      </w:r>
      <w:r w:rsidRPr="00300392">
        <w:rPr>
          <w:rFonts w:ascii="Times New Roman" w:hAnsi="Times New Roman"/>
          <w:color w:val="000000" w:themeColor="text1"/>
          <w:sz w:val="20"/>
        </w:rPr>
        <w:t>2019/20:75 (N 38)</w:t>
      </w:r>
      <w:r>
        <w:rPr>
          <w:rFonts w:ascii="Times New Roman" w:hAnsi="Times New Roman"/>
          <w:color w:val="000000" w:themeColor="text1"/>
          <w:sz w:val="20"/>
        </w:rPr>
        <w:t xml:space="preserve">, </w:t>
      </w:r>
      <w:r w:rsidRPr="008F5969">
        <w:rPr>
          <w:rFonts w:ascii="Times New Roman" w:hAnsi="Times New Roman"/>
          <w:color w:val="000000" w:themeColor="text1"/>
          <w:sz w:val="20"/>
        </w:rPr>
        <w:t>20</w:t>
      </w:r>
      <w:r>
        <w:rPr>
          <w:rFonts w:ascii="Times New Roman" w:hAnsi="Times New Roman"/>
          <w:color w:val="000000" w:themeColor="text1"/>
          <w:sz w:val="20"/>
        </w:rPr>
        <w:t>20</w:t>
      </w:r>
      <w:r w:rsidRPr="008F5969">
        <w:rPr>
          <w:rFonts w:ascii="Times New Roman" w:hAnsi="Times New Roman"/>
          <w:color w:val="000000" w:themeColor="text1"/>
          <w:sz w:val="20"/>
        </w:rPr>
        <w:t>/2</w:t>
      </w:r>
      <w:r>
        <w:rPr>
          <w:rFonts w:ascii="Times New Roman" w:hAnsi="Times New Roman"/>
          <w:color w:val="000000" w:themeColor="text1"/>
          <w:sz w:val="20"/>
        </w:rPr>
        <w:t>1</w:t>
      </w:r>
      <w:r w:rsidRPr="008F5969">
        <w:rPr>
          <w:rFonts w:ascii="Times New Roman" w:hAnsi="Times New Roman"/>
          <w:color w:val="000000" w:themeColor="text1"/>
          <w:sz w:val="20"/>
        </w:rPr>
        <w:t xml:space="preserve">:75 (N </w:t>
      </w:r>
      <w:r>
        <w:rPr>
          <w:rFonts w:ascii="Times New Roman" w:hAnsi="Times New Roman"/>
          <w:color w:val="000000" w:themeColor="text1"/>
          <w:sz w:val="20"/>
        </w:rPr>
        <w:t>26</w:t>
      </w:r>
      <w:r w:rsidRPr="008F5969">
        <w:rPr>
          <w:rFonts w:ascii="Times New Roman" w:hAnsi="Times New Roman"/>
          <w:color w:val="000000" w:themeColor="text1"/>
          <w:sz w:val="20"/>
        </w:rPr>
        <w:t>)</w:t>
      </w:r>
      <w:r w:rsidRPr="006A325C">
        <w:rPr>
          <w:rFonts w:ascii="Times New Roman" w:hAnsi="Times New Roman"/>
          <w:color w:val="000000" w:themeColor="text1"/>
          <w:sz w:val="20"/>
        </w:rPr>
        <w:t xml:space="preserve"> </w:t>
      </w:r>
      <w:r>
        <w:rPr>
          <w:rFonts w:ascii="Times New Roman" w:hAnsi="Times New Roman"/>
          <w:color w:val="000000" w:themeColor="text1"/>
          <w:sz w:val="20"/>
        </w:rPr>
        <w:t xml:space="preserve">och </w:t>
      </w:r>
      <w:r w:rsidRPr="00FD4D99">
        <w:rPr>
          <w:rFonts w:ascii="Times New Roman" w:hAnsi="Times New Roman"/>
          <w:color w:val="000000" w:themeColor="text1"/>
          <w:sz w:val="20"/>
        </w:rPr>
        <w:t>2021/22:75 (N 23</w:t>
      </w:r>
      <w:r w:rsidRPr="008F5969">
        <w:rPr>
          <w:rFonts w:ascii="Times New Roman" w:hAnsi="Times New Roman"/>
          <w:color w:val="000000" w:themeColor="text1"/>
          <w:sz w:val="20"/>
        </w:rPr>
        <w:t>)</w:t>
      </w:r>
      <w:r>
        <w:rPr>
          <w:rFonts w:ascii="Times New Roman" w:hAnsi="Times New Roman"/>
          <w:color w:val="000000" w:themeColor="text1"/>
          <w:sz w:val="20"/>
        </w:rPr>
        <w:t>.</w:t>
      </w:r>
    </w:p>
    <w:p w14:paraId="7AB74B79" w14:textId="358685EB" w:rsidR="001A6639" w:rsidRPr="00300392" w:rsidRDefault="001A6639" w:rsidP="001A6639">
      <w:pPr>
        <w:pStyle w:val="Brdtextmedindrag"/>
        <w:ind w:firstLine="0"/>
        <w:jc w:val="left"/>
      </w:pPr>
      <w:r w:rsidRPr="00300392">
        <w:t xml:space="preserve">Skrivelsen är slutbehandlad. </w:t>
      </w:r>
    </w:p>
    <w:p w14:paraId="64D76D25" w14:textId="77777777" w:rsidR="001A6639" w:rsidRPr="00897CEC" w:rsidRDefault="001A6639" w:rsidP="001A6639">
      <w:pPr>
        <w:pStyle w:val="Brdtextvnsterjusteradefterrskr"/>
        <w:rPr>
          <w:highlight w:val="yellow"/>
        </w:rPr>
      </w:pPr>
    </w:p>
    <w:p w14:paraId="37831EF3" w14:textId="77777777" w:rsidR="001A6639" w:rsidRDefault="001A6639" w:rsidP="001A6639">
      <w:pPr>
        <w:pStyle w:val="Brdtextmedindrag"/>
        <w:ind w:firstLine="0"/>
      </w:pPr>
      <w:r w:rsidRPr="00300392">
        <w:t xml:space="preserve">Punkt 8 om </w:t>
      </w:r>
      <w:r w:rsidRPr="00300392">
        <w:rPr>
          <w:i/>
        </w:rPr>
        <w:t>licensjakt på säl</w:t>
      </w:r>
      <w:r w:rsidRPr="00300392">
        <w:t xml:space="preserve">*: Riksdagen har </w:t>
      </w:r>
      <w:r>
        <w:t xml:space="preserve">tillkännagett för regeringen det </w:t>
      </w:r>
      <w:r w:rsidRPr="00300392">
        <w:t xml:space="preserve">som utskottet anför om att införa licensjakt på säl (bet. 2018/19:MJU9 s. 26). Regeringen </w:t>
      </w:r>
      <w:r w:rsidRPr="00690324">
        <w:t>beslutade den 18 juli 2019 att införa en tidsbegränsad möjlighet till licensjakt på gråsäl i jakt</w:t>
      </w:r>
      <w:r>
        <w:softHyphen/>
      </w:r>
      <w:r w:rsidRPr="00690324">
        <w:t>förordningen (1987:905). Samma dag gav regeringen</w:t>
      </w:r>
      <w:r w:rsidRPr="00690324" w:rsidDel="00690324">
        <w:t xml:space="preserve"> </w:t>
      </w:r>
      <w:r w:rsidRPr="00300392">
        <w:t>Havs- och vatten</w:t>
      </w:r>
      <w:r>
        <w:softHyphen/>
      </w:r>
      <w:r w:rsidRPr="00300392">
        <w:t>myndigheten och Naturvårds</w:t>
      </w:r>
      <w:r w:rsidRPr="00300392">
        <w:softHyphen/>
        <w:t xml:space="preserve">verket </w:t>
      </w:r>
      <w:r>
        <w:t xml:space="preserve">i uppdrag </w:t>
      </w:r>
      <w:r w:rsidRPr="00300392">
        <w:t>att revidera förvalt</w:t>
      </w:r>
      <w:r w:rsidRPr="00300392">
        <w:softHyphen/>
        <w:t>nings</w:t>
      </w:r>
      <w:r>
        <w:softHyphen/>
      </w:r>
      <w:r w:rsidRPr="00300392">
        <w:t>planen för gråsäl och genomföra en vetenskaplig utvärdering av effekterna av en eventuell beståndsregle</w:t>
      </w:r>
      <w:r w:rsidRPr="00300392">
        <w:softHyphen/>
        <w:t>rande jakt på gråsäl ur ett eko</w:t>
      </w:r>
      <w:r w:rsidRPr="00300392">
        <w:softHyphen/>
        <w:t>systemperspek</w:t>
      </w:r>
      <w:r>
        <w:softHyphen/>
      </w:r>
      <w:r w:rsidRPr="00300392">
        <w:t>tiv. En reviderad förvaltnings</w:t>
      </w:r>
      <w:r w:rsidRPr="00300392">
        <w:softHyphen/>
        <w:t>plan redovisades den 29 november 2019. Naturvårdsverket beslutade den 6</w:t>
      </w:r>
      <w:r>
        <w:t> </w:t>
      </w:r>
      <w:r w:rsidRPr="00300392">
        <w:t xml:space="preserve">april 2020 om licensjakt på gråsäl under 2020 och </w:t>
      </w:r>
      <w:r>
        <w:t xml:space="preserve">i </w:t>
      </w:r>
      <w:r w:rsidRPr="00300392">
        <w:t>början av 2021</w:t>
      </w:r>
      <w:r>
        <w:t xml:space="preserve"> </w:t>
      </w:r>
      <w:r w:rsidRPr="00D3793C">
        <w:t>och den 26 mars 2021 fattades beslut om säljakt under 2021. Havs-</w:t>
      </w:r>
      <w:r>
        <w:t xml:space="preserve"> </w:t>
      </w:r>
      <w:r w:rsidRPr="00D3793C">
        <w:t xml:space="preserve">och vattenmyndigheten och Naturvårdsverket </w:t>
      </w:r>
      <w:r>
        <w:t>redo</w:t>
      </w:r>
      <w:r>
        <w:softHyphen/>
        <w:t xml:space="preserve">visade </w:t>
      </w:r>
      <w:r w:rsidRPr="00D3793C">
        <w:t>en vetenskaplig utvärdering av licensjakten på gråsäl i juni 2021. Myndigheterna föresl</w:t>
      </w:r>
      <w:r>
        <w:t>og</w:t>
      </w:r>
      <w:r w:rsidRPr="00D3793C">
        <w:t xml:space="preserve"> att licensjakt på gråsäl </w:t>
      </w:r>
      <w:r w:rsidRPr="00690324">
        <w:t xml:space="preserve">fortsatt ska vara möjligt. I Naturvårdsverkets rapport den 22 juni 2020 med förslag på ändringar av gällande jakttider föreslogs även </w:t>
      </w:r>
      <w:bookmarkStart w:id="484" w:name="_Hlk92973308"/>
      <w:r w:rsidRPr="000227B5">
        <w:t>att det ska vara möjligt att besluta om licensjakt på knubb</w:t>
      </w:r>
      <w:r>
        <w:softHyphen/>
      </w:r>
      <w:r w:rsidRPr="000227B5">
        <w:t xml:space="preserve">säl, men inte på vikare då arten inte bedöms ha gynnsam bevarandestatus. </w:t>
      </w:r>
      <w:r w:rsidRPr="00D3793C">
        <w:t>Regeringen fattade den 22 december 2021 beslut om ändringar i jakt</w:t>
      </w:r>
      <w:r>
        <w:softHyphen/>
      </w:r>
      <w:r w:rsidRPr="00D3793C">
        <w:t xml:space="preserve">förordningen (1987:905) som möjliggör för Naturvårdsverket att besluta om </w:t>
      </w:r>
      <w:r>
        <w:t xml:space="preserve">fortsatt </w:t>
      </w:r>
      <w:r w:rsidRPr="00D3793C">
        <w:t xml:space="preserve">licensjakt på gråsäl </w:t>
      </w:r>
      <w:r>
        <w:t xml:space="preserve">samt </w:t>
      </w:r>
      <w:bookmarkEnd w:id="484"/>
      <w:r>
        <w:t>att införa möjligheten till licensjakt på</w:t>
      </w:r>
      <w:r w:rsidRPr="00D3793C">
        <w:t xml:space="preserve"> knubbsäl.</w:t>
      </w:r>
      <w:r w:rsidRPr="00300392">
        <w:t xml:space="preserve"> </w:t>
      </w:r>
      <w:r>
        <w:t>Det är Naturvårdsverket och inte regeringen som bestämmer hur stor licenstilldelningen ska vara. Naturvårdsverket beslutade den 13 april 2022 om licensjakt efter 2 000 gråsälar och 730 knubbsälar under 2022 och början av 2023.</w:t>
      </w:r>
    </w:p>
    <w:p w14:paraId="3C472971" w14:textId="77777777" w:rsidR="001A6639" w:rsidRDefault="001A6639" w:rsidP="001A6639">
      <w:pPr>
        <w:pStyle w:val="Brdtextmedindrag"/>
      </w:pPr>
      <w:bookmarkStart w:id="485" w:name="_Hlk123644926"/>
      <w:r>
        <w:t>I budgetproposition för 2023 (prop. 2022/23:1 utg.omr. 23 avsnitt 2.6.2 s. 33) redovisade regeringen vidtagna åtgärder och tillkännagivandet</w:t>
      </w:r>
      <w:r w:rsidDel="00063ABB">
        <w:t xml:space="preserve"> </w:t>
      </w:r>
      <w:r>
        <w:t xml:space="preserve">ansågs därmed slutbehandlat. </w:t>
      </w:r>
      <w:bookmarkEnd w:id="485"/>
      <w:r w:rsidRPr="00300392">
        <w:t xml:space="preserve">Punkten är slutbehandlad. </w:t>
      </w:r>
    </w:p>
    <w:p w14:paraId="78D73ABA" w14:textId="0E5E97B1" w:rsidR="0023792E" w:rsidRPr="00A73364" w:rsidRDefault="00516786" w:rsidP="001A6639">
      <w:pPr>
        <w:pStyle w:val="Rubrik5utannumrering"/>
      </w:pPr>
      <w:r>
        <w:t>31</w:t>
      </w:r>
      <w:r w:rsidR="0023792E" w:rsidRPr="00A73364">
        <w:t xml:space="preserve">. Rskr. </w:t>
      </w:r>
      <w:bookmarkStart w:id="486" w:name="_Hlk27126312"/>
      <w:r w:rsidR="0023792E" w:rsidRPr="00A73364">
        <w:t>2018/19:176</w:t>
      </w:r>
      <w:bookmarkEnd w:id="486"/>
    </w:p>
    <w:p w14:paraId="73F4F092" w14:textId="77777777" w:rsidR="0023792E" w:rsidRPr="00F9701D"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Infrastrukturfrågor</w:t>
      </w:r>
    </w:p>
    <w:p w14:paraId="16BE0CC0" w14:textId="77777777" w:rsidR="0023792E" w:rsidRPr="00F9701D"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Skr. 2017/18:278, 2018/19:23 och 2018/19:31, mot</w:t>
      </w:r>
      <w:r>
        <w:rPr>
          <w:rFonts w:ascii="Times New Roman" w:hAnsi="Times New Roman"/>
          <w:sz w:val="20"/>
        </w:rPr>
        <w:t>.</w:t>
      </w:r>
      <w:r w:rsidRPr="00F9701D">
        <w:rPr>
          <w:rFonts w:ascii="Times New Roman" w:hAnsi="Times New Roman"/>
          <w:sz w:val="20"/>
        </w:rPr>
        <w:t xml:space="preserve"> 2017/18:551 yrkande 4, 2017/18:3411 yrkande 4 och 2018/19:2058 yrkande 7, bet. </w:t>
      </w:r>
      <w:bookmarkStart w:id="487" w:name="_Hlk27126289"/>
      <w:r w:rsidRPr="00F9701D">
        <w:rPr>
          <w:rFonts w:ascii="Times New Roman" w:hAnsi="Times New Roman"/>
          <w:sz w:val="20"/>
        </w:rPr>
        <w:t>2018/19:TU5</w:t>
      </w:r>
      <w:bookmarkEnd w:id="487"/>
    </w:p>
    <w:p w14:paraId="13FBD108" w14:textId="77777777" w:rsidR="0023792E" w:rsidRPr="00A73364"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35)</w:t>
      </w:r>
      <w:r>
        <w:rPr>
          <w:rFonts w:ascii="Times New Roman" w:hAnsi="Times New Roman"/>
          <w:sz w:val="20"/>
        </w:rPr>
        <w:t>, 2020/21:75 (I 20) och 2021/22:75 (I 19)</w:t>
      </w:r>
      <w:r w:rsidRPr="00A73364">
        <w:rPr>
          <w:rFonts w:ascii="Times New Roman" w:eastAsia="Calibri" w:hAnsi="Times New Roman"/>
          <w:sz w:val="20"/>
        </w:rPr>
        <w:t>.</w:t>
      </w:r>
    </w:p>
    <w:p w14:paraId="3E8EEAFC" w14:textId="5B126ED9" w:rsidR="0023792E" w:rsidRPr="00A73364" w:rsidRDefault="0023792E" w:rsidP="0023792E">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hAnsi="Times New Roman"/>
          <w:sz w:val="20"/>
        </w:rPr>
        <w:t>Skrivelsen är slutbehandlad.</w:t>
      </w:r>
      <w:r>
        <w:rPr>
          <w:rFonts w:ascii="Times New Roman" w:hAnsi="Times New Roman"/>
          <w:sz w:val="20"/>
        </w:rPr>
        <w:t xml:space="preserve"> </w:t>
      </w:r>
    </w:p>
    <w:p w14:paraId="0BD99F8A" w14:textId="77777777" w:rsidR="0023792E" w:rsidRPr="00A73364" w:rsidRDefault="0023792E" w:rsidP="0023792E">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CA2A61" w14:textId="31BED764" w:rsidR="0023792E" w:rsidRDefault="0023792E" w:rsidP="0023792E">
      <w:pPr>
        <w:pStyle w:val="Brdtext"/>
      </w:pPr>
      <w:r w:rsidRPr="00A73364">
        <w:t xml:space="preserve">Punkt 21 om </w:t>
      </w:r>
      <w:r w:rsidRPr="00A73364">
        <w:rPr>
          <w:i/>
        </w:rPr>
        <w:t>regional samverkan*</w:t>
      </w:r>
      <w:r w:rsidRPr="00A73364">
        <w:t>: Riksdagen har tillkännagett för rege</w:t>
      </w:r>
      <w:r w:rsidRPr="00A73364">
        <w:softHyphen/>
        <w:t>ringen</w:t>
      </w:r>
      <w:r w:rsidRPr="00A73364" w:rsidDel="00CF0C76">
        <w:t xml:space="preserve"> </w:t>
      </w:r>
      <w:r w:rsidRPr="00A73364">
        <w:t xml:space="preserve">det som utskottet anför om att regeringen bör verka för ökad samverkan vid lokala, regionala och statliga infrastrukturinvesteringar (bet. 2018/19:TU5 s. 110 f.). </w:t>
      </w:r>
      <w:r>
        <w:t>I propositionen En samlad politik för klimatet – klimatpolitisk handlingsplan (prop. 2019/20:65) redogjorde regeringen för sin bedömning att samordningen i den fysiska planeringen mellan lokal, regional och nationell nivå bör förbättras och att en förutsättning är att det finns en samsyn mellan de olika nivåerna om de övergripande mål-sättningarna med planeringen samt att roller och ansvar är väl definierade.</w:t>
      </w:r>
    </w:p>
    <w:p w14:paraId="04C89C64" w14:textId="77777777" w:rsidR="0023792E" w:rsidRDefault="0023792E" w:rsidP="0023792E">
      <w:pPr>
        <w:pStyle w:val="Brdtextmedindrag"/>
      </w:pPr>
      <w:r>
        <w:t xml:space="preserve">Boverket publicerade, på regeringens uppdrag, under 2020 en ny nationell vägledning för en utvecklad planering och samordning av godstransporter som är riktad till kommuner, länsstyrelser samt regionala organ och som tar sikte på att underlätta den lokala och regionala infrastrukturplaneringen. </w:t>
      </w:r>
    </w:p>
    <w:p w14:paraId="1F2450F1" w14:textId="556D2785" w:rsidR="0023792E" w:rsidRDefault="0023792E" w:rsidP="0023792E">
      <w:pPr>
        <w:pStyle w:val="Brdtextmedindrag"/>
      </w:pPr>
      <w:r>
        <w:t>Den 25 juni 2020 uppdrog regeringen åt Trafikverket m.fl. att ta fram inriktningsunderlag inför transportinfrastrukturplanering för en ny planperiod. I uppdraget betonar regeringen att den nationella infrastrukturplaneringen behöver samspela väl med den fysiska samhällsplaneringen i stort samt att nära kopplingar finns till annan infrastrukturplanering som större hamnar och flygplatser, stadsutveckling och bostadsplanering. Trafikverket skulle därför beskriva hur samordning med annan fysisk planering på lokal och regional nivå kommer att hanteras i den fortsatta planeringen. I propositionen Framtidens infrastruktur – hållbara investeringar i hela Sverige (prop. 2020/21:151) gjorde rege</w:t>
      </w:r>
      <w:r w:rsidR="00C24D3D">
        <w:softHyphen/>
      </w:r>
      <w:r>
        <w:t xml:space="preserve">ringen förtydliganden om regional samverkan och slog bl.a. fast att Trafikverket ska samverka med andra aktörer och vidta åtgärder i syfte att nå de transportpolitiska målen. Vidare konstaterade regeringen att ett arbetssätt med samverkan och samarbete mellan Trafikverket och andra parter är centralt för att tillsammans nå önskad effekt, inte minst när det gäller lokaliserings och markanvändningsfrågor. Regeringen anförde också att Trafikverket i samhällsplaneringen ska säkra att den statliga transportinfrastrukturen utformas så att den möjliggör en samverkan med övrig infrastruktur och främjar ett effektivt nyttjande av alla trafikslag. </w:t>
      </w:r>
    </w:p>
    <w:p w14:paraId="4F41F242" w14:textId="77777777" w:rsidR="0023792E" w:rsidRDefault="0023792E" w:rsidP="0023792E">
      <w:pPr>
        <w:pStyle w:val="Brdtextmedindrag"/>
      </w:pPr>
      <w:r>
        <w:t>D</w:t>
      </w:r>
      <w:r w:rsidRPr="006D4D9B">
        <w:t>en 7 juni 2022 beslutade regeringen att fastställa den nationella trafikslagsövergripande planen för transportinfrastrukturen för perioden 2022–2033 (I2022/01294</w:t>
      </w:r>
      <w:r>
        <w:t xml:space="preserve"> m.fl.</w:t>
      </w:r>
      <w:r w:rsidRPr="006D4D9B">
        <w:t xml:space="preserve">). </w:t>
      </w:r>
      <w:r>
        <w:t>I beslutet om nationell plan för perioden 2022–2033 anger regeringen att Trafikverket ska samverka med kommuner och regioner och även medverka i genomförandet av det regionala utvecklingsarbetet, inom ramen för utvecklingen av såväl de nya stambanorna som andra objekt, genom väl fungerande rutiner, arbetssätt och samverkansformer som tillvaratar och möjliggör nationellt, regionalt och lokalt inflytande.</w:t>
      </w:r>
    </w:p>
    <w:p w14:paraId="2FF7BD79" w14:textId="76566C3A" w:rsidR="0023792E" w:rsidRPr="00A73364" w:rsidRDefault="0023792E" w:rsidP="0023792E">
      <w:pPr>
        <w:pStyle w:val="Brdtextmedindrag"/>
      </w:pPr>
      <w:r>
        <w:t>Vidare gav regeringen den 29 april 2021 Statskontoret i uppdrag att utvärdera förhandlingsuppdrag som metod att lösa stora samhälls</w:t>
      </w:r>
      <w:r w:rsidR="00166FB7">
        <w:softHyphen/>
      </w:r>
      <w:r>
        <w:t>utmaningar som kräver att statlig transportinfrastrukturplanering samord</w:t>
      </w:r>
      <w:r w:rsidR="00166FB7">
        <w:softHyphen/>
      </w:r>
      <w:r>
        <w:t>nas med lokal och regional samhällsplanering. Uppdraget redovisades den 29 juni 2022.</w:t>
      </w:r>
    </w:p>
    <w:p w14:paraId="4E2C8939" w14:textId="6C82DF2F" w:rsidR="0023792E" w:rsidRPr="00A73364" w:rsidRDefault="0023792E" w:rsidP="0023792E">
      <w:pPr>
        <w:pStyle w:val="Brdtextmedindrag"/>
      </w:pPr>
      <w:r>
        <w:t>Regeringen konstaterar i skrivelsen Nationell planering för transport</w:t>
      </w:r>
      <w:r w:rsidR="00166FB7">
        <w:softHyphen/>
      </w:r>
      <w:r>
        <w:t xml:space="preserve">infrastrukturen 2022–2033 (skr. 2021/22: 261, s. 24) att tillkännagivandet med detta är slutbehandlat. Punkten är slutbehandlad. </w:t>
      </w:r>
    </w:p>
    <w:bookmarkEnd w:id="480"/>
    <w:bookmarkEnd w:id="481"/>
    <w:p w14:paraId="2A9A35D3" w14:textId="49DE1833" w:rsidR="007974BC" w:rsidRPr="00300392" w:rsidRDefault="00516786" w:rsidP="007974BC">
      <w:pPr>
        <w:pStyle w:val="Rubrik5utannumrering"/>
      </w:pPr>
      <w:r>
        <w:t>32</w:t>
      </w:r>
      <w:r w:rsidR="007974BC" w:rsidRPr="00300392">
        <w:t>. Rskr. 2018/19:188</w:t>
      </w:r>
      <w:r w:rsidR="007974BC">
        <w:t xml:space="preserve"> </w:t>
      </w:r>
    </w:p>
    <w:p w14:paraId="790FBB36" w14:textId="77777777" w:rsidR="007974BC" w:rsidRPr="00300392" w:rsidRDefault="007974BC" w:rsidP="007974BC">
      <w:pPr>
        <w:pStyle w:val="Brdtextmedindrag"/>
        <w:ind w:firstLine="0"/>
        <w:jc w:val="left"/>
      </w:pPr>
      <w:bookmarkStart w:id="488" w:name="_Hlk62812260"/>
      <w:r w:rsidRPr="00300392">
        <w:t>Djurskydd</w:t>
      </w:r>
    </w:p>
    <w:p w14:paraId="6B8E0578" w14:textId="77777777" w:rsidR="007974BC" w:rsidRPr="00300392" w:rsidRDefault="007974BC" w:rsidP="007974BC">
      <w:pPr>
        <w:pStyle w:val="Brdtextmedindrag"/>
        <w:ind w:firstLine="0"/>
        <w:jc w:val="left"/>
      </w:pPr>
      <w:r w:rsidRPr="00300392">
        <w:t>Mot. 2018/19:1287. 2018/19:2425, 2018/19:2736, bet. 2018/19:MJU11</w:t>
      </w:r>
    </w:p>
    <w:p w14:paraId="4274BA5D" w14:textId="77777777" w:rsidR="007974BC" w:rsidRPr="00300392" w:rsidRDefault="007974BC" w:rsidP="007974BC">
      <w:pPr>
        <w:pStyle w:val="Brdtextmedindrag"/>
        <w:ind w:firstLine="0"/>
        <w:jc w:val="left"/>
      </w:pPr>
      <w:r w:rsidRPr="00300392">
        <w:rPr>
          <w:rFonts w:eastAsiaTheme="minorHAnsi" w:cstheme="minorBidi"/>
          <w:szCs w:val="22"/>
        </w:rPr>
        <w:t xml:space="preserve">Tidigare redovisad, se skr. </w:t>
      </w:r>
      <w:r w:rsidRPr="00300392">
        <w:rPr>
          <w:color w:val="000000" w:themeColor="text1"/>
        </w:rPr>
        <w:t>2019/20:75 (N</w:t>
      </w:r>
      <w:r>
        <w:rPr>
          <w:color w:val="000000" w:themeColor="text1"/>
        </w:rPr>
        <w:t xml:space="preserve"> </w:t>
      </w:r>
      <w:r w:rsidRPr="00300392">
        <w:rPr>
          <w:color w:val="000000" w:themeColor="text1"/>
        </w:rPr>
        <w:t>39)</w:t>
      </w:r>
      <w:r>
        <w:rPr>
          <w:color w:val="000000" w:themeColor="text1"/>
        </w:rPr>
        <w:t xml:space="preserve">, </w:t>
      </w:r>
      <w:r w:rsidRPr="008F5969">
        <w:rPr>
          <w:color w:val="000000" w:themeColor="text1"/>
        </w:rPr>
        <w:t>20</w:t>
      </w:r>
      <w:r>
        <w:rPr>
          <w:color w:val="000000" w:themeColor="text1"/>
        </w:rPr>
        <w:t>20</w:t>
      </w:r>
      <w:r w:rsidRPr="008F5969">
        <w:rPr>
          <w:color w:val="000000" w:themeColor="text1"/>
        </w:rPr>
        <w:t>/2</w:t>
      </w:r>
      <w:r>
        <w:rPr>
          <w:color w:val="000000" w:themeColor="text1"/>
        </w:rPr>
        <w:t>1</w:t>
      </w:r>
      <w:r w:rsidRPr="008F5969">
        <w:rPr>
          <w:color w:val="000000" w:themeColor="text1"/>
        </w:rPr>
        <w:t xml:space="preserve">:75 (N </w:t>
      </w:r>
      <w:r>
        <w:rPr>
          <w:color w:val="000000" w:themeColor="text1"/>
        </w:rPr>
        <w:t>27</w:t>
      </w:r>
      <w:r w:rsidRPr="008F5969">
        <w:rPr>
          <w:color w:val="000000" w:themeColor="text1"/>
        </w:rPr>
        <w:t>)</w:t>
      </w:r>
      <w:r w:rsidRPr="0092711F">
        <w:rPr>
          <w:color w:val="000000" w:themeColor="text1"/>
        </w:rPr>
        <w:t xml:space="preserve"> </w:t>
      </w:r>
      <w:r>
        <w:rPr>
          <w:color w:val="000000" w:themeColor="text1"/>
        </w:rPr>
        <w:t xml:space="preserve">och </w:t>
      </w:r>
      <w:r w:rsidRPr="00FD4D99">
        <w:rPr>
          <w:color w:val="000000" w:themeColor="text1"/>
        </w:rPr>
        <w:t>2021/22:75 (N 24</w:t>
      </w:r>
      <w:r w:rsidRPr="008F5969">
        <w:rPr>
          <w:color w:val="000000" w:themeColor="text1"/>
        </w:rPr>
        <w:t>)</w:t>
      </w:r>
      <w:r>
        <w:rPr>
          <w:color w:val="000000" w:themeColor="text1"/>
        </w:rPr>
        <w:t>.</w:t>
      </w:r>
    </w:p>
    <w:p w14:paraId="131E5FAC" w14:textId="710734C4" w:rsidR="007974BC" w:rsidRPr="00300392" w:rsidRDefault="007974BC" w:rsidP="007974BC">
      <w:pPr>
        <w:pStyle w:val="Brdtextmedindrag"/>
        <w:ind w:firstLine="0"/>
        <w:jc w:val="left"/>
      </w:pPr>
      <w:r w:rsidRPr="00300392">
        <w:t xml:space="preserve">Skrivelsen är inte slutbehandlad. </w:t>
      </w:r>
    </w:p>
    <w:p w14:paraId="0F4913D1" w14:textId="77777777" w:rsidR="007974BC" w:rsidRPr="00300392" w:rsidRDefault="007974BC" w:rsidP="007974BC">
      <w:pPr>
        <w:pStyle w:val="Brdtextmedindrag"/>
        <w:ind w:firstLine="0"/>
      </w:pPr>
    </w:p>
    <w:p w14:paraId="0189F399" w14:textId="4E2C9E2E" w:rsidR="007974BC" w:rsidRDefault="007974BC" w:rsidP="007974BC">
      <w:pPr>
        <w:pStyle w:val="Brdtextmedindrag"/>
        <w:ind w:firstLine="0"/>
      </w:pPr>
      <w:bookmarkStart w:id="489" w:name="_Hlk92973440"/>
      <w:r w:rsidRPr="00300392">
        <w:t>Punkt 15 om</w:t>
      </w:r>
      <w:r w:rsidRPr="00300392">
        <w:rPr>
          <w:i/>
        </w:rPr>
        <w:t xml:space="preserve"> förprövning av djurstallar*</w:t>
      </w:r>
      <w:r w:rsidRPr="00300392">
        <w:rPr>
          <w:iCs/>
        </w:rPr>
        <w:t>:</w:t>
      </w:r>
      <w:r w:rsidRPr="00300392">
        <w:rPr>
          <w:i/>
        </w:rPr>
        <w:t xml:space="preserve"> </w:t>
      </w:r>
      <w:r w:rsidRPr="00300392">
        <w:t xml:space="preserve">Riksdagen har </w:t>
      </w:r>
      <w:r>
        <w:t xml:space="preserve">tillkännagett för regeringen </w:t>
      </w:r>
      <w:r w:rsidRPr="00300392">
        <w:t>det som utskottet anför om att avskaffa det obligatoriska kravet på för</w:t>
      </w:r>
      <w:r w:rsidRPr="00300392">
        <w:softHyphen/>
        <w:t>pröv</w:t>
      </w:r>
      <w:r>
        <w:softHyphen/>
      </w:r>
      <w:r w:rsidRPr="00300392">
        <w:t>ning av djurstallar och förenkla reglerna för hur djurstallar ska byggas (bet. 2018/19:MJU11 s. 52 f.). Regeringen bedömer att en konse</w:t>
      </w:r>
      <w:r>
        <w:softHyphen/>
      </w:r>
      <w:r w:rsidRPr="00300392">
        <w:t>kvensanalys bör genom</w:t>
      </w:r>
      <w:r>
        <w:softHyphen/>
      </w:r>
      <w:r w:rsidRPr="00300392">
        <w:t>föras för att utformningen av regler ska ta tillvara alla behov som t.ex. företagens admi</w:t>
      </w:r>
      <w:r w:rsidRPr="00300392">
        <w:softHyphen/>
        <w:t>nistrativa börda och djurskydds</w:t>
      </w:r>
      <w:r>
        <w:softHyphen/>
      </w:r>
      <w:r w:rsidRPr="00300392">
        <w:t xml:space="preserve">aspekter. </w:t>
      </w:r>
      <w:r>
        <w:t>Den</w:t>
      </w:r>
      <w:r w:rsidRPr="00B51178">
        <w:rPr>
          <w:color w:val="00B050"/>
        </w:rPr>
        <w:t xml:space="preserve"> </w:t>
      </w:r>
      <w:r w:rsidRPr="00256ABE">
        <w:t xml:space="preserve">9 </w:t>
      </w:r>
      <w:r>
        <w:t xml:space="preserve">februari 2023 beslutade regeringen kommittédirektiven </w:t>
      </w:r>
      <w:r w:rsidRPr="00C369CF">
        <w:t xml:space="preserve">Stärkt konkurrenskraft för livsmedelsproducenter och ett starkt djurskydd </w:t>
      </w:r>
      <w:r>
        <w:t>(dir. 2023:</w:t>
      </w:r>
      <w:r w:rsidR="006321F4" w:rsidRPr="00256ABE">
        <w:t xml:space="preserve">19. </w:t>
      </w:r>
      <w:r>
        <w:t>En särskild utredare ska analysera hur djurskyddsbestämmelser påverkar konkurrenskraften och föreslå åtgärder för att stärka konkurrens</w:t>
      </w:r>
      <w:r>
        <w:softHyphen/>
        <w:t>kraften för svenska livsmedelsproducenter. En del av utredningens upp</w:t>
      </w:r>
      <w:r>
        <w:softHyphen/>
        <w:t>drag är att analysera för- och nackdelar ur konkurrenskrafts- och djur</w:t>
      </w:r>
      <w:r>
        <w:softHyphen/>
        <w:t>skyddssynpunkt med det obligatoriska kravet på förprövning och konse</w:t>
      </w:r>
      <w:r>
        <w:softHyphen/>
        <w:t xml:space="preserve">kvenserna av att ta bort kravet. Uppdraget ska redovisas senast den 30 juni 2024. </w:t>
      </w:r>
      <w:r w:rsidRPr="00776AD0">
        <w:t>Punkten</w:t>
      </w:r>
      <w:r w:rsidRPr="00300392">
        <w:t xml:space="preserve"> är inte slut</w:t>
      </w:r>
      <w:r>
        <w:softHyphen/>
      </w:r>
      <w:r w:rsidRPr="00300392">
        <w:t>behandlad.</w:t>
      </w:r>
    </w:p>
    <w:p w14:paraId="10CE0B81" w14:textId="0D9DD8D8" w:rsidR="00E32CEC" w:rsidRPr="00A73364" w:rsidRDefault="00AD4A17" w:rsidP="008C3494">
      <w:pPr>
        <w:pStyle w:val="Rubrik5utannumrering"/>
      </w:pPr>
      <w:r>
        <w:t>33</w:t>
      </w:r>
      <w:r w:rsidR="00E32CEC" w:rsidRPr="00A73364">
        <w:t>. Rskr. 2018/19:258</w:t>
      </w:r>
    </w:p>
    <w:p w14:paraId="4B9C14D3" w14:textId="77777777" w:rsidR="00E32CEC" w:rsidRPr="00F9701D"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Sjöfartsfrågor</w:t>
      </w:r>
    </w:p>
    <w:p w14:paraId="3DD7CF00" w14:textId="77777777" w:rsidR="00E32CEC" w:rsidRPr="00F9701D"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9701D">
        <w:rPr>
          <w:rFonts w:ascii="Times New Roman" w:hAnsi="Times New Roman"/>
          <w:sz w:val="20"/>
        </w:rPr>
        <w:t xml:space="preserve">Skr. 2017/18:278, mot. 2018/19:26 yrkande 6.1, 2018/19:2059 yrkande 6.2, 2018/19:2255 yrkande 13, 2018/19:2734 yrkande 46, 2018/19:2901 och yrkande 42, bet. 2018/19:TU14 </w:t>
      </w:r>
    </w:p>
    <w:p w14:paraId="1B2CFF81"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40)</w:t>
      </w:r>
      <w:r>
        <w:rPr>
          <w:rFonts w:ascii="Times New Roman" w:hAnsi="Times New Roman"/>
          <w:sz w:val="20"/>
        </w:rPr>
        <w:t>, 2020/21:75 (I 23) och 2021/22:75 (I 22)</w:t>
      </w:r>
      <w:r w:rsidRPr="00A73364">
        <w:rPr>
          <w:rFonts w:ascii="Times New Roman" w:eastAsia="Calibri" w:hAnsi="Times New Roman"/>
          <w:sz w:val="20"/>
        </w:rPr>
        <w:t>.</w:t>
      </w:r>
    </w:p>
    <w:p w14:paraId="2852BCCD" w14:textId="10FE9D25" w:rsidR="00E32CEC" w:rsidRPr="00E32CEC"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b/>
          <w:bCs/>
          <w:i/>
          <w:sz w:val="20"/>
        </w:rPr>
      </w:pPr>
      <w:r w:rsidRPr="00A73364">
        <w:rPr>
          <w:rFonts w:ascii="Times New Roman" w:hAnsi="Times New Roman"/>
          <w:sz w:val="20"/>
        </w:rPr>
        <w:t>Skrivelsen är slutbehandlad</w:t>
      </w:r>
      <w:r w:rsidRPr="00256ABE">
        <w:rPr>
          <w:rFonts w:ascii="Times New Roman" w:hAnsi="Times New Roman"/>
          <w:sz w:val="20"/>
        </w:rPr>
        <w:t xml:space="preserve">. </w:t>
      </w:r>
    </w:p>
    <w:p w14:paraId="0921BC26" w14:textId="77777777" w:rsidR="00E32CEC" w:rsidRPr="00A73364" w:rsidRDefault="00E32CEC" w:rsidP="00E32CEC">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6E3BAFB4" w14:textId="77777777" w:rsidR="00E32CEC" w:rsidRPr="00EB2ED7" w:rsidRDefault="00E32CEC" w:rsidP="00E32CEC">
      <w:pPr>
        <w:pStyle w:val="Brdtext"/>
        <w:rPr>
          <w:rFonts w:eastAsia="Garamond"/>
        </w:rPr>
      </w:pPr>
      <w:r w:rsidRPr="00A73364">
        <w:rPr>
          <w:rFonts w:eastAsia="Calibri"/>
        </w:rPr>
        <w:t xml:space="preserve">Punkt 4 om </w:t>
      </w:r>
      <w:r w:rsidRPr="00A73364">
        <w:rPr>
          <w:rFonts w:eastAsia="Calibri"/>
          <w:i/>
        </w:rPr>
        <w:t>inlandssjöfart och kustsjöfart*</w:t>
      </w:r>
      <w:r w:rsidRPr="00A73364">
        <w:rPr>
          <w:rFonts w:eastAsia="Calibri"/>
        </w:rPr>
        <w:t>:</w:t>
      </w:r>
      <w:r w:rsidRPr="00A73364">
        <w:rPr>
          <w:rFonts w:eastAsia="Garamond"/>
        </w:rPr>
        <w:t xml:space="preserve"> Riksdagen har tillkännagett för regeringen det som utskottet anför om att regeringen bör fortsatt prioritera arbetet med att främja vattenvägarna samt underlätta för mer pråmtrafik för att öka andelen hållbara transporter (bet</w:t>
      </w:r>
      <w:r w:rsidRPr="00A73364" w:rsidDel="0032695E">
        <w:rPr>
          <w:rFonts w:eastAsia="Garamond"/>
        </w:rPr>
        <w:t>.</w:t>
      </w:r>
      <w:r w:rsidRPr="00A73364">
        <w:rPr>
          <w:rFonts w:eastAsia="Garamond"/>
        </w:rPr>
        <w:t xml:space="preserve"> 2018/19:TU14 s. 24 f.). </w:t>
      </w:r>
      <w:r w:rsidRPr="00EB2ED7">
        <w:rPr>
          <w:rFonts w:eastAsia="Garamond"/>
        </w:rPr>
        <w:t>Inom ramen för den nationella godstransportstrategin utsågs 2019 en nationell samordnare för inrikes sjöfart och närsjöfart (N2018/04482). År 2019 tog Regeringskansliet (Infrastrukturdepartementet) emot Trafikverkets rapport Handlingsplan för inrikes sjöfart och närsjöfart, 62 åtgärder för ökad inrikes sjöfart och närsjöfart varav femton åtgärder rör inlandssjöfart (I2020/00071). Den 30 mars 2022 presenterade Trafikverket sin årliga redovisning av regeringsuppdraget att inrätta en nationell samordnare för inrikes sjöfart och närsjöfart (I2022/00865). Den övergripande statusen för handlingsplanen är att 35 åtgärder är klara och att 28 åtgärder pågår enligt plan. Den nationella samordnarens uppdrag löper t.o.m. 2024.</w:t>
      </w:r>
    </w:p>
    <w:p w14:paraId="02D08B8C" w14:textId="77777777" w:rsidR="00E32CEC" w:rsidRPr="00EB2ED7" w:rsidRDefault="00E32CEC" w:rsidP="00E32CEC">
      <w:pPr>
        <w:pStyle w:val="Brdtextmedindrag"/>
        <w:rPr>
          <w:rFonts w:eastAsia="Garamond"/>
        </w:rPr>
      </w:pPr>
      <w:r w:rsidRPr="00EB2ED7">
        <w:rPr>
          <w:rFonts w:eastAsia="Garamond"/>
        </w:rPr>
        <w:t>Under 2019 presenterade Trafikverket inom ramen för den nationella samordnarens arbete uppdraget Analys av torrhamnar och avlastningskajer för sjöfart på inre vattenvägar (I2020/00071).</w:t>
      </w:r>
    </w:p>
    <w:p w14:paraId="158636C7" w14:textId="77777777" w:rsidR="00E32CEC" w:rsidRPr="00EB2ED7" w:rsidRDefault="00E32CEC" w:rsidP="00E32CEC">
      <w:pPr>
        <w:pStyle w:val="Brdtextmedindrag"/>
        <w:rPr>
          <w:rFonts w:eastAsia="Garamond"/>
        </w:rPr>
      </w:pPr>
      <w:r w:rsidRPr="00EB2ED7">
        <w:rPr>
          <w:rFonts w:eastAsia="Garamond"/>
        </w:rPr>
        <w:t>I samband med genomförandet av det grundläggande tekniska direktivet för inlandssjöfarten 2014 pekade Transportstyrelsen ut ett antal inre vattenvägar i Sverige. Under 2019 pekade Transportstyrelsen ut ytterligare ett antal inre vattenvägar. Därefter antog Europeiska kommissionen under 2021 en delegerad akt med reviderade bilagor till Europaparlamentets och rådets direktiv (EU) 2016/1629 av den 14 september 2016 om tekniska krav för fartyg i inlandssjöfart, om ändring av direktiv 2009/100/EG och om upphävande av direktiv 2006/87/EG där de nya utpekade inre vattenvägarna återfinns. Detta innebär att fartyg certifierade enligt direktivet nu har fler inre vattenvägar i Sverige att segla på.</w:t>
      </w:r>
    </w:p>
    <w:p w14:paraId="58F03D9F" w14:textId="3056586E" w:rsidR="00E32CEC" w:rsidRPr="00EB2ED7" w:rsidRDefault="00E32CEC" w:rsidP="00E32CEC">
      <w:pPr>
        <w:pStyle w:val="Brdtextmedindrag"/>
        <w:rPr>
          <w:rFonts w:eastAsia="Garamond"/>
        </w:rPr>
      </w:pPr>
      <w:r w:rsidRPr="00EB2ED7">
        <w:rPr>
          <w:rFonts w:eastAsia="Garamond"/>
        </w:rPr>
        <w:t>I budgetpropositionen för 202</w:t>
      </w:r>
      <w:r>
        <w:rPr>
          <w:rFonts w:eastAsia="Garamond"/>
        </w:rPr>
        <w:t>0</w:t>
      </w:r>
      <w:r w:rsidRPr="00EB2ED7">
        <w:rPr>
          <w:rFonts w:eastAsia="Garamond"/>
        </w:rPr>
        <w:t xml:space="preserve"> (prop. 20</w:t>
      </w:r>
      <w:r>
        <w:rPr>
          <w:rFonts w:eastAsia="Garamond"/>
        </w:rPr>
        <w:t>19</w:t>
      </w:r>
      <w:r w:rsidRPr="00EB2ED7">
        <w:rPr>
          <w:rFonts w:eastAsia="Garamond"/>
        </w:rPr>
        <w:t>/2</w:t>
      </w:r>
      <w:r>
        <w:rPr>
          <w:rFonts w:eastAsia="Garamond"/>
        </w:rPr>
        <w:t>0</w:t>
      </w:r>
      <w:r w:rsidRPr="00EB2ED7">
        <w:rPr>
          <w:rFonts w:eastAsia="Garamond"/>
        </w:rPr>
        <w:t>:1 utg.omr. 20</w:t>
      </w:r>
      <w:r>
        <w:rPr>
          <w:rFonts w:eastAsia="Garamond"/>
        </w:rPr>
        <w:t xml:space="preserve"> Allmän miljö- och naturvård avsnitt 3.9.17, s. 119</w:t>
      </w:r>
      <w:r w:rsidRPr="00EB2ED7">
        <w:rPr>
          <w:rFonts w:eastAsia="Garamond"/>
        </w:rPr>
        <w:t xml:space="preserve">) föreslogs en förlängning av möjligheten att ansöka om s.k. ekobonus t.o.m. 2022. Ekobonusen syftar till att ersätta vägtransporter med sjötransporter. Riksdagen avsatte för detta ändamål 50 miljoner kronor per år för </w:t>
      </w:r>
      <w:r>
        <w:rPr>
          <w:rFonts w:eastAsia="Garamond"/>
        </w:rPr>
        <w:t>perioden 2020–2022</w:t>
      </w:r>
      <w:r w:rsidRPr="00EB2ED7">
        <w:rPr>
          <w:rFonts w:eastAsia="Garamond"/>
        </w:rPr>
        <w:t xml:space="preserve"> (bet. 20</w:t>
      </w:r>
      <w:r>
        <w:rPr>
          <w:rFonts w:eastAsia="Garamond"/>
        </w:rPr>
        <w:t>19</w:t>
      </w:r>
      <w:r w:rsidRPr="00EB2ED7">
        <w:rPr>
          <w:rFonts w:eastAsia="Garamond"/>
        </w:rPr>
        <w:t>/2</w:t>
      </w:r>
      <w:r>
        <w:rPr>
          <w:rFonts w:eastAsia="Garamond"/>
        </w:rPr>
        <w:t>0</w:t>
      </w:r>
      <w:r w:rsidRPr="00EB2ED7">
        <w:rPr>
          <w:rFonts w:eastAsia="Garamond"/>
        </w:rPr>
        <w:t>:MJU1, rskr. 20</w:t>
      </w:r>
      <w:r>
        <w:rPr>
          <w:rFonts w:eastAsia="Garamond"/>
        </w:rPr>
        <w:t>19</w:t>
      </w:r>
      <w:r w:rsidRPr="00EB2ED7">
        <w:rPr>
          <w:rFonts w:eastAsia="Garamond"/>
        </w:rPr>
        <w:t>/2</w:t>
      </w:r>
      <w:r>
        <w:rPr>
          <w:rFonts w:eastAsia="Garamond"/>
        </w:rPr>
        <w:t>0</w:t>
      </w:r>
      <w:r w:rsidRPr="00EB2ED7">
        <w:rPr>
          <w:rFonts w:eastAsia="Garamond"/>
        </w:rPr>
        <w:t>:1</w:t>
      </w:r>
      <w:r>
        <w:rPr>
          <w:rFonts w:eastAsia="Garamond"/>
        </w:rPr>
        <w:t>2</w:t>
      </w:r>
      <w:r w:rsidRPr="00EB2ED7">
        <w:rPr>
          <w:rFonts w:eastAsia="Garamond"/>
        </w:rPr>
        <w:t xml:space="preserve">2). Vidare föreslogs i budgetpropositionen </w:t>
      </w:r>
      <w:r>
        <w:rPr>
          <w:rFonts w:eastAsia="Garamond"/>
        </w:rPr>
        <w:t xml:space="preserve">för 2022 </w:t>
      </w:r>
      <w:r w:rsidRPr="00EB2ED7">
        <w:rPr>
          <w:rFonts w:eastAsia="Garamond"/>
        </w:rPr>
        <w:t>(prop. 2021/22:1 utg.omr. 20</w:t>
      </w:r>
      <w:r w:rsidRPr="000E2D86">
        <w:t xml:space="preserve"> </w:t>
      </w:r>
      <w:r w:rsidRPr="000E2D86">
        <w:rPr>
          <w:rFonts w:eastAsia="Garamond"/>
        </w:rPr>
        <w:t xml:space="preserve">Allmän miljö- och naturvård avsnitt </w:t>
      </w:r>
      <w:r>
        <w:rPr>
          <w:rFonts w:eastAsia="Garamond"/>
        </w:rPr>
        <w:t>3.26.17</w:t>
      </w:r>
      <w:r w:rsidRPr="000E2D86">
        <w:rPr>
          <w:rFonts w:eastAsia="Garamond"/>
        </w:rPr>
        <w:t>, s. 1</w:t>
      </w:r>
      <w:r>
        <w:rPr>
          <w:rFonts w:eastAsia="Garamond"/>
        </w:rPr>
        <w:t>07 f.</w:t>
      </w:r>
      <w:r w:rsidRPr="00EB2ED7">
        <w:rPr>
          <w:rFonts w:eastAsia="Garamond"/>
        </w:rPr>
        <w:t>) en förlängd och breddad ekobonus, som en åtgärd i arbetet att ytterligare främja överflyttning av godstransporter från väg till järnväg och sjöfart och underlätta för intermodala godstransporter (300 miljoner kronor under 2022–2024). Anslaget 1:17 Klimatpremier inom utgiftsområde 20 Allmän miljö- och naturvård föreslogs öka med 100 miljoner kronor 2022. Riksdagen beslutade i enlighet med förslaget i propositionen att stödet bör riktas till bl.a. sjötransporter, järnvägstransporter och intermodala transportupplägg för att påskynda effektiviseringen vid omlastning av gods och stimulera till nya transportlösningar (bet. 2021/22:MJU1, rskr. 2021/22:111). Den breddade ekobonusen måste godkännas av Europeiska kommissionen innan den kan införas.</w:t>
      </w:r>
    </w:p>
    <w:p w14:paraId="1378D8A0" w14:textId="053E62EE" w:rsidR="00E32CEC" w:rsidRPr="00EB2ED7" w:rsidRDefault="00E32CEC" w:rsidP="00E32CEC">
      <w:pPr>
        <w:pStyle w:val="Brdtextmedindrag"/>
        <w:rPr>
          <w:rFonts w:eastAsia="Garamond"/>
        </w:rPr>
      </w:pPr>
      <w:r w:rsidRPr="00EB2ED7">
        <w:rPr>
          <w:rFonts w:eastAsia="Garamond"/>
        </w:rPr>
        <w:t>I september 2021 redovisade Trafikverket rapporten Tilläggsuppdrag hamnar (I2021/02496) som tagits fram inom ramen för den tidigare nämnda samordnarens arbete. Fokus i rapporten är hamnars utveckling för att öka omställningen till fossilfrihet hos sjöfartssektorn samt hur hamnars avgiftsuttag påverkar konkurrenskraften för sjöfarten. Trafikverket fick den 20 januari 2022 i uppdrag att via samordnaren bl.a. föra en dialog med branschorganisationen Sveriges Hamnar och Sjöfartsverket med målsättningen att få till stånd likvärdiga miljö- och klimatstyrnings</w:t>
      </w:r>
      <w:r w:rsidR="00395B7D">
        <w:rPr>
          <w:rFonts w:eastAsia="Garamond"/>
        </w:rPr>
        <w:softHyphen/>
      </w:r>
      <w:r w:rsidRPr="00EB2ED7">
        <w:rPr>
          <w:rFonts w:eastAsia="Garamond"/>
        </w:rPr>
        <w:t>incitament i hamn- och farledsavgifterna (I2022/00180).</w:t>
      </w:r>
    </w:p>
    <w:p w14:paraId="1E1B4021" w14:textId="77777777" w:rsidR="00E32CEC" w:rsidRDefault="00E32CEC" w:rsidP="00E32CEC">
      <w:pPr>
        <w:pStyle w:val="Brdtextmedindrag"/>
        <w:rPr>
          <w:rFonts w:eastAsia="Garamond"/>
        </w:rPr>
      </w:pPr>
      <w:r w:rsidRPr="00EB2ED7">
        <w:rPr>
          <w:rFonts w:eastAsia="Garamond"/>
        </w:rPr>
        <w:t>Under 2021 presenterade Trafikverket ett kartverktyg som beskriver omlastningsplatser för järnväg och sjöfart i Sverige och omfattar 146 hamnar, med fokus på den fysiska anläggningen. Kartverktyget är ett resultat av regeringens uppdrag att verka för bättre förutsättningar för godstransporter på järnväg och med fartyg (N2018/04481).</w:t>
      </w:r>
    </w:p>
    <w:p w14:paraId="1677E8D7" w14:textId="5343C47F" w:rsidR="00E32CEC" w:rsidRPr="00F22E5F" w:rsidRDefault="00E32CEC" w:rsidP="00E32CEC">
      <w:pPr>
        <w:pStyle w:val="Brdtextmedindrag"/>
      </w:pPr>
      <w:bookmarkStart w:id="490" w:name="_Hlk122356925"/>
      <w:r>
        <w:t>Regeringen konstaterar i budgetpropositionen för 2023 att tillkänna</w:t>
      </w:r>
      <w:r w:rsidR="00423812">
        <w:softHyphen/>
      </w:r>
      <w:r>
        <w:t xml:space="preserve">givandet med detta är slutbehandlat (prop. 2022/23:1 </w:t>
      </w:r>
      <w:r w:rsidR="002B39F1">
        <w:t xml:space="preserve">utg.omr. 22 Kommunikationer avsnitt 3.3.3, </w:t>
      </w:r>
      <w:r>
        <w:t>s. 26 f.).</w:t>
      </w:r>
      <w:bookmarkEnd w:id="490"/>
      <w:r>
        <w:t xml:space="preserve"> </w:t>
      </w:r>
      <w:r w:rsidRPr="003232FA">
        <w:t>Punkten är slutbehandlad.</w:t>
      </w:r>
    </w:p>
    <w:p w14:paraId="112C3216" w14:textId="4A63117A" w:rsidR="00E32CEC" w:rsidRPr="00AD4A17" w:rsidRDefault="00AD4A17" w:rsidP="00AD4A17">
      <w:pPr>
        <w:pStyle w:val="Rubrik5utannumrering"/>
      </w:pPr>
      <w:r w:rsidRPr="00AD4A17">
        <w:t>34</w:t>
      </w:r>
      <w:r w:rsidR="00E32CEC" w:rsidRPr="00AD4A17">
        <w:t>. Rskr. 2018/19:259</w:t>
      </w:r>
    </w:p>
    <w:p w14:paraId="678A2F63"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Väg- och fordonsfrågor</w:t>
      </w:r>
    </w:p>
    <w:p w14:paraId="3B48C80D"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Bet. 2018/19:TU16</w:t>
      </w:r>
    </w:p>
    <w:p w14:paraId="722F6174"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41)</w:t>
      </w:r>
      <w:r>
        <w:rPr>
          <w:rFonts w:ascii="Times New Roman" w:hAnsi="Times New Roman"/>
          <w:sz w:val="20"/>
        </w:rPr>
        <w:t>, 2020/21:75 (I 24) och 2021/22:75 (I 23)</w:t>
      </w:r>
      <w:r w:rsidRPr="00A73364">
        <w:rPr>
          <w:rFonts w:ascii="Times New Roman" w:eastAsia="Calibri" w:hAnsi="Times New Roman"/>
          <w:sz w:val="20"/>
        </w:rPr>
        <w:t>.</w:t>
      </w:r>
    </w:p>
    <w:p w14:paraId="1EBA8AF7" w14:textId="67E90B33" w:rsidR="00E32CEC" w:rsidRPr="00F9701D"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4C4D35">
        <w:rPr>
          <w:rFonts w:ascii="Times New Roman" w:hAnsi="Times New Roman"/>
          <w:sz w:val="20"/>
        </w:rPr>
        <w:t>Skrivelsen är inte slutbehandlad.</w:t>
      </w:r>
      <w:r w:rsidR="008C3494">
        <w:rPr>
          <w:rFonts w:ascii="Times New Roman" w:hAnsi="Times New Roman"/>
          <w:sz w:val="20"/>
        </w:rPr>
        <w:t xml:space="preserve"> </w:t>
      </w:r>
    </w:p>
    <w:p w14:paraId="7571E7E4" w14:textId="77777777" w:rsidR="00E32CEC" w:rsidRPr="00F9701D"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DD9FE94" w14:textId="77777777" w:rsidR="00E32CEC" w:rsidRPr="00CF0C76"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CF0C76">
        <w:rPr>
          <w:rFonts w:ascii="Times New Roman" w:hAnsi="Times New Roman"/>
          <w:sz w:val="20"/>
        </w:rPr>
        <w:t xml:space="preserve">Punkt 3 om </w:t>
      </w:r>
      <w:r w:rsidRPr="00CF0C76">
        <w:rPr>
          <w:rFonts w:ascii="Times New Roman" w:hAnsi="Times New Roman"/>
          <w:i/>
          <w:sz w:val="20"/>
        </w:rPr>
        <w:t>mätarställningen på bilar*</w:t>
      </w:r>
      <w:r w:rsidRPr="00CF0C76">
        <w:rPr>
          <w:rFonts w:ascii="Times New Roman" w:hAnsi="Times New Roman"/>
          <w:sz w:val="20"/>
        </w:rPr>
        <w:t xml:space="preserve">: </w:t>
      </w:r>
      <w:r w:rsidRPr="00C74CBC">
        <w:rPr>
          <w:rFonts w:ascii="Times New Roman" w:hAnsi="Times New Roman"/>
          <w:sz w:val="20"/>
        </w:rPr>
        <w:t xml:space="preserve">Riksdagen </w:t>
      </w:r>
      <w:r w:rsidRPr="009D431D">
        <w:rPr>
          <w:rFonts w:ascii="Times New Roman" w:hAnsi="Times New Roman"/>
          <w:sz w:val="20"/>
        </w:rPr>
        <w:t xml:space="preserve">har </w:t>
      </w:r>
      <w:r>
        <w:rPr>
          <w:rFonts w:ascii="Times New Roman" w:hAnsi="Times New Roman"/>
          <w:sz w:val="20"/>
        </w:rPr>
        <w:t>tillkännagett för regeringen</w:t>
      </w:r>
      <w:r w:rsidRPr="00C74CBC">
        <w:rPr>
          <w:rFonts w:ascii="Times New Roman" w:hAnsi="Times New Roman"/>
          <w:sz w:val="20"/>
        </w:rPr>
        <w:t xml:space="preserve"> det </w:t>
      </w:r>
      <w:r>
        <w:rPr>
          <w:rFonts w:ascii="Times New Roman" w:hAnsi="Times New Roman"/>
          <w:sz w:val="20"/>
        </w:rPr>
        <w:t xml:space="preserve">som </w:t>
      </w:r>
      <w:r w:rsidRPr="00C74CBC">
        <w:rPr>
          <w:rFonts w:ascii="Times New Roman" w:hAnsi="Times New Roman"/>
          <w:sz w:val="20"/>
        </w:rPr>
        <w:t>utskottet anför om att regeringen skyndsamt bör vidta lämpliga åtgärder dels för att kriminalisera sådan manipulation av väg</w:t>
      </w:r>
      <w:r>
        <w:rPr>
          <w:rFonts w:ascii="Times New Roman" w:hAnsi="Times New Roman"/>
          <w:sz w:val="20"/>
        </w:rPr>
        <w:softHyphen/>
      </w:r>
      <w:r w:rsidRPr="00C74CBC">
        <w:rPr>
          <w:rFonts w:ascii="Times New Roman" w:hAnsi="Times New Roman"/>
          <w:sz w:val="20"/>
        </w:rPr>
        <w:t>mätare som sker i syfte att sänka eller felaktigt ange uppgiften om fordonets kilometerställning, dels för att fordonets vägmätare ska kontrol</w:t>
      </w:r>
      <w:r>
        <w:rPr>
          <w:rFonts w:ascii="Times New Roman" w:hAnsi="Times New Roman"/>
          <w:sz w:val="20"/>
        </w:rPr>
        <w:softHyphen/>
      </w:r>
      <w:r w:rsidRPr="00C74CBC">
        <w:rPr>
          <w:rFonts w:ascii="Times New Roman" w:hAnsi="Times New Roman"/>
          <w:sz w:val="20"/>
        </w:rPr>
        <w:t>leras mot föregående inrapporterade vägmätarställning vid besiktning och att informationen om tidigare mätarställningar ska redovisas i besiktnings</w:t>
      </w:r>
      <w:r>
        <w:rPr>
          <w:rFonts w:ascii="Times New Roman" w:hAnsi="Times New Roman"/>
          <w:sz w:val="20"/>
        </w:rPr>
        <w:softHyphen/>
      </w:r>
      <w:r w:rsidRPr="00C74CBC">
        <w:rPr>
          <w:rFonts w:ascii="Times New Roman" w:hAnsi="Times New Roman"/>
          <w:sz w:val="20"/>
        </w:rPr>
        <w:t>protokollet (bet. 2018/19:TU16 s.</w:t>
      </w:r>
      <w:r w:rsidRPr="00A73364">
        <w:rPr>
          <w:rFonts w:ascii="Times New Roman" w:hAnsi="Times New Roman"/>
          <w:sz w:val="20"/>
        </w:rPr>
        <w:t> 21 </w:t>
      </w:r>
      <w:r w:rsidRPr="00C74CBC">
        <w:rPr>
          <w:rFonts w:ascii="Times New Roman" w:hAnsi="Times New Roman"/>
          <w:sz w:val="20"/>
        </w:rPr>
        <w:t>f.).</w:t>
      </w:r>
    </w:p>
    <w:p w14:paraId="1F084B36" w14:textId="77777777" w:rsidR="00E32CEC" w:rsidRDefault="00E32CEC" w:rsidP="00E32CEC">
      <w:pPr>
        <w:tabs>
          <w:tab w:val="left" w:pos="2268"/>
        </w:tabs>
        <w:overflowPunct w:val="0"/>
        <w:autoSpaceDE w:val="0"/>
        <w:autoSpaceDN w:val="0"/>
        <w:adjustRightInd w:val="0"/>
        <w:spacing w:after="0" w:line="240" w:lineRule="auto"/>
        <w:ind w:firstLine="170"/>
        <w:jc w:val="both"/>
        <w:textAlignment w:val="baseline"/>
        <w:rPr>
          <w:rFonts w:ascii="Times New Roman" w:eastAsia="Calibri" w:hAnsi="Times New Roman"/>
          <w:sz w:val="20"/>
        </w:rPr>
      </w:pPr>
      <w:r w:rsidRPr="009D431D">
        <w:rPr>
          <w:rFonts w:ascii="Times New Roman" w:hAnsi="Times New Roman"/>
          <w:sz w:val="20"/>
        </w:rPr>
        <w:t xml:space="preserve">Frågan om att fordonets vägmätare ska kontrolleras mot föregående inrapporterade vägmätarställning vid besiktning och att informationen om tidigare mätarställningar ska redovisas i besiktningsprotokollet hanteras av Transportstyrelsen på föreskriftsnivå. </w:t>
      </w:r>
    </w:p>
    <w:p w14:paraId="1C3A091F" w14:textId="77777777" w:rsidR="00E32CEC" w:rsidRPr="00A73364" w:rsidRDefault="00E32CEC" w:rsidP="00E32CEC">
      <w:pPr>
        <w:pStyle w:val="Brdtextmedindrag"/>
        <w:rPr>
          <w:rFonts w:eastAsia="Calibri"/>
        </w:rPr>
      </w:pPr>
      <w:r w:rsidRPr="00FD5ECE">
        <w:t xml:space="preserve">Regeringen </w:t>
      </w:r>
      <w:r>
        <w:t>gav</w:t>
      </w:r>
      <w:r w:rsidRPr="00FD5ECE">
        <w:t xml:space="preserve"> den 4 april 2021 Transportstyrelsen i uppdrag att utreda och om det är lämpligt</w:t>
      </w:r>
      <w:r>
        <w:t xml:space="preserve"> att</w:t>
      </w:r>
      <w:r w:rsidRPr="00FD5ECE">
        <w:t xml:space="preserve"> föreslå författningsförslag så att manipulering av mätarställningar kriminaliseras</w:t>
      </w:r>
      <w:r>
        <w:t xml:space="preserve"> (</w:t>
      </w:r>
      <w:r w:rsidRPr="00FD5ECE">
        <w:t>I2021/01146</w:t>
      </w:r>
      <w:r>
        <w:t>)</w:t>
      </w:r>
      <w:r w:rsidRPr="00FD5ECE">
        <w:t>.</w:t>
      </w:r>
      <w:r>
        <w:t xml:space="preserve"> Inom ramen för uppdraget ska </w:t>
      </w:r>
      <w:r w:rsidRPr="00FD5ECE">
        <w:t xml:space="preserve">Transportstyrelsen </w:t>
      </w:r>
      <w:r>
        <w:t xml:space="preserve">också </w:t>
      </w:r>
      <w:r w:rsidRPr="00FD5ECE">
        <w:t>genomföra åtgärder så att ett fordons vägmätare</w:t>
      </w:r>
      <w:r>
        <w:t xml:space="preserve"> </w:t>
      </w:r>
      <w:r w:rsidRPr="00FD5ECE">
        <w:t>ska kontrolleras mot föregående inrapporterad vägmätarställning vid besiktning och att informationen om tidigare mätarställningar ska redovisas i besiktningsprotokollet.</w:t>
      </w:r>
      <w:r>
        <w:t xml:space="preserve"> </w:t>
      </w:r>
      <w:r w:rsidRPr="003A7231">
        <w:t xml:space="preserve">Transportstyrelsen redovisade uppdraget den 30 juni 2022 i rapporten Åtgärder mot manipulering av viss fordonsutrustning – avgasrening och vägmätare (I2022/01599). I rapporten bedömer Transportstyrelsen att det inte finns skäl till någon särskild reglering som specifikt kriminaliserar manipulering av mätarställningar och hänvisar i stället till att det redan finns reglering som täcker bedräglig manipulation av mätarställningar. </w:t>
      </w:r>
      <w:r>
        <w:t xml:space="preserve">Transportstyrelsens rapport har remissbehandlats. Remisstiden gick ut den 1 mars 2023. </w:t>
      </w:r>
      <w:r w:rsidRPr="00A73364">
        <w:t xml:space="preserve">Punkten </w:t>
      </w:r>
      <w:r w:rsidRPr="00A73364">
        <w:rPr>
          <w:rFonts w:eastAsia="Calibri"/>
        </w:rPr>
        <w:t>är inte slutbehandlad.</w:t>
      </w:r>
    </w:p>
    <w:p w14:paraId="797CAE12" w14:textId="1E32C907" w:rsidR="00E32CEC" w:rsidRPr="00A73364" w:rsidRDefault="00AD4A17" w:rsidP="00AB13C1">
      <w:pPr>
        <w:pStyle w:val="Rubrik5utannumrering"/>
      </w:pPr>
      <w:r>
        <w:t>35</w:t>
      </w:r>
      <w:r w:rsidR="00E32CEC" w:rsidRPr="00A73364">
        <w:t>. Rskr. 20</w:t>
      </w:r>
      <w:r w:rsidR="00E32CEC" w:rsidRPr="00A73364">
        <w:rPr>
          <w:rFonts w:eastAsia="Calibri"/>
        </w:rPr>
        <w:t>18/19:277</w:t>
      </w:r>
    </w:p>
    <w:p w14:paraId="3F2ED124"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A73364">
        <w:rPr>
          <w:rFonts w:ascii="Times New Roman" w:eastAsia="Calibri" w:hAnsi="Times New Roman"/>
          <w:sz w:val="20"/>
        </w:rPr>
        <w:t>Fyrstegsprincipen inom planeringen av transportinfrastruktur</w:t>
      </w:r>
    </w:p>
    <w:p w14:paraId="021A1B70" w14:textId="77777777" w:rsidR="00E32CEC" w:rsidRPr="00F9701D"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Skr. 2018/19:76, mot. </w:t>
      </w:r>
      <w:r w:rsidRPr="00F9701D">
        <w:rPr>
          <w:rFonts w:ascii="Times New Roman" w:hAnsi="Times New Roman"/>
          <w:sz w:val="20"/>
        </w:rPr>
        <w:t>2018/19:3059 yrkandena 1–3, bet. 2018/19:TU18</w:t>
      </w:r>
    </w:p>
    <w:p w14:paraId="3E9B447F" w14:textId="77777777" w:rsidR="00E32CEC" w:rsidRPr="00A73364"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73364">
        <w:rPr>
          <w:rFonts w:ascii="Times New Roman" w:eastAsia="Calibri" w:hAnsi="Times New Roman"/>
          <w:sz w:val="20"/>
        </w:rPr>
        <w:t xml:space="preserve">Tidigare redovisad, se skr. </w:t>
      </w:r>
      <w:r w:rsidRPr="00A73364">
        <w:rPr>
          <w:rFonts w:ascii="Times New Roman" w:hAnsi="Times New Roman"/>
          <w:sz w:val="20"/>
        </w:rPr>
        <w:t>2019/20:75 (I 42)</w:t>
      </w:r>
      <w:r>
        <w:rPr>
          <w:rFonts w:ascii="Times New Roman" w:hAnsi="Times New Roman"/>
          <w:sz w:val="20"/>
        </w:rPr>
        <w:t>, 2020/21:75 (I 25) och 2021/22:75 (I 24)</w:t>
      </w:r>
      <w:r w:rsidRPr="00A73364">
        <w:rPr>
          <w:rFonts w:ascii="Times New Roman" w:eastAsia="Calibri" w:hAnsi="Times New Roman"/>
          <w:sz w:val="20"/>
        </w:rPr>
        <w:t>.</w:t>
      </w:r>
    </w:p>
    <w:p w14:paraId="659F8771" w14:textId="7B20057B" w:rsidR="00E32CEC" w:rsidRPr="003E44C6" w:rsidRDefault="00E32CEC" w:rsidP="00E32CEC">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A73364">
        <w:rPr>
          <w:rFonts w:ascii="Times New Roman" w:hAnsi="Times New Roman"/>
          <w:sz w:val="20"/>
        </w:rPr>
        <w:t>Skrivelsen är slutbehandlad</w:t>
      </w:r>
      <w:r w:rsidRPr="00256ABE">
        <w:rPr>
          <w:rFonts w:ascii="Times New Roman" w:hAnsi="Times New Roman"/>
          <w:sz w:val="20"/>
        </w:rPr>
        <w:t>.</w:t>
      </w:r>
      <w:r w:rsidR="003E44C6" w:rsidRPr="00256ABE">
        <w:rPr>
          <w:rFonts w:ascii="Times New Roman" w:hAnsi="Times New Roman"/>
          <w:sz w:val="20"/>
        </w:rPr>
        <w:t xml:space="preserve"> </w:t>
      </w:r>
    </w:p>
    <w:p w14:paraId="341BD996" w14:textId="77777777" w:rsidR="00E32CEC" w:rsidRPr="003E44C6"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p>
    <w:p w14:paraId="2B7719AC" w14:textId="1D56C40C" w:rsidR="00E32CEC" w:rsidRDefault="00E32CEC" w:rsidP="00E32CEC">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A73364">
        <w:rPr>
          <w:rFonts w:ascii="Times New Roman" w:hAnsi="Times New Roman"/>
          <w:sz w:val="20"/>
        </w:rPr>
        <w:t xml:space="preserve">Punkt 1 om </w:t>
      </w:r>
      <w:r w:rsidRPr="00A73364">
        <w:rPr>
          <w:rFonts w:ascii="Times New Roman" w:hAnsi="Times New Roman"/>
          <w:i/>
          <w:sz w:val="20"/>
        </w:rPr>
        <w:t>Riksrevisionens rapport om fyrstegsprincipen*</w:t>
      </w:r>
      <w:r w:rsidRPr="00A73364">
        <w:rPr>
          <w:rFonts w:ascii="Times New Roman" w:hAnsi="Times New Roman"/>
          <w:sz w:val="20"/>
        </w:rPr>
        <w:t>: Riksdagen har tillkännagett för regeringen det som utskottet anför om tillämpningen av fyrstegsprincipen (bet. 2018/19:TU18 s. 11 f.). Trafikverket</w:t>
      </w:r>
      <w:r>
        <w:rPr>
          <w:rFonts w:ascii="Times New Roman" w:hAnsi="Times New Roman"/>
          <w:sz w:val="20"/>
        </w:rPr>
        <w:t xml:space="preserve"> har</w:t>
      </w:r>
      <w:r w:rsidRPr="00A73364">
        <w:rPr>
          <w:rFonts w:ascii="Times New Roman" w:hAnsi="Times New Roman"/>
          <w:sz w:val="20"/>
        </w:rPr>
        <w:t xml:space="preserve"> genomför</w:t>
      </w:r>
      <w:r>
        <w:rPr>
          <w:rFonts w:ascii="Times New Roman" w:hAnsi="Times New Roman"/>
          <w:sz w:val="20"/>
        </w:rPr>
        <w:t>t</w:t>
      </w:r>
      <w:r w:rsidRPr="00A73364">
        <w:rPr>
          <w:rFonts w:ascii="Times New Roman" w:hAnsi="Times New Roman"/>
          <w:sz w:val="20"/>
        </w:rPr>
        <w:t xml:space="preserve"> ett omfattande utvecklingsarbete vad gäller arbetssätt och systemstöd kring trafikslagsövergripande åtgärdsvalsstudier (ÅVS) i enlighet med fyr</w:t>
      </w:r>
      <w:r w:rsidRPr="00A73364">
        <w:rPr>
          <w:rFonts w:ascii="Times New Roman" w:hAnsi="Times New Roman"/>
          <w:sz w:val="20"/>
        </w:rPr>
        <w:softHyphen/>
        <w:t>stegs</w:t>
      </w:r>
      <w:r w:rsidRPr="00A73364">
        <w:rPr>
          <w:rFonts w:ascii="Times New Roman" w:hAnsi="Times New Roman"/>
          <w:sz w:val="20"/>
        </w:rPr>
        <w:softHyphen/>
        <w:t>principen i linje med Riksrevisionens rekommenda</w:t>
      </w:r>
      <w:r w:rsidR="00AD4A17">
        <w:rPr>
          <w:rFonts w:ascii="Times New Roman" w:hAnsi="Times New Roman"/>
          <w:sz w:val="20"/>
        </w:rPr>
        <w:softHyphen/>
      </w:r>
      <w:r w:rsidRPr="00A73364">
        <w:rPr>
          <w:rFonts w:ascii="Times New Roman" w:hAnsi="Times New Roman"/>
          <w:sz w:val="20"/>
        </w:rPr>
        <w:t>tioner i gransk</w:t>
      </w:r>
      <w:r w:rsidRPr="00A73364">
        <w:rPr>
          <w:rFonts w:ascii="Times New Roman" w:hAnsi="Times New Roman"/>
          <w:sz w:val="20"/>
        </w:rPr>
        <w:softHyphen/>
        <w:t>nings</w:t>
      </w:r>
      <w:r w:rsidRPr="00A73364">
        <w:rPr>
          <w:rFonts w:ascii="Times New Roman" w:hAnsi="Times New Roman"/>
          <w:sz w:val="20"/>
        </w:rPr>
        <w:softHyphen/>
        <w:t>rapporten Fyrstegs</w:t>
      </w:r>
      <w:r w:rsidRPr="00A73364">
        <w:rPr>
          <w:rFonts w:ascii="Times New Roman" w:hAnsi="Times New Roman"/>
          <w:sz w:val="20"/>
        </w:rPr>
        <w:softHyphen/>
        <w:t>principen inom planeringen av transport</w:t>
      </w:r>
      <w:r w:rsidRPr="00A73364">
        <w:rPr>
          <w:rFonts w:ascii="Times New Roman" w:hAnsi="Times New Roman"/>
          <w:sz w:val="20"/>
        </w:rPr>
        <w:softHyphen/>
        <w:t>infra</w:t>
      </w:r>
      <w:r w:rsidRPr="00A73364">
        <w:rPr>
          <w:rFonts w:ascii="Times New Roman" w:hAnsi="Times New Roman"/>
          <w:sz w:val="20"/>
        </w:rPr>
        <w:softHyphen/>
        <w:t xml:space="preserve">struktur – tillämpas den på avsett sätt? (RiR 2018:30). Regeringen </w:t>
      </w:r>
      <w:r>
        <w:rPr>
          <w:rFonts w:ascii="Times New Roman" w:hAnsi="Times New Roman"/>
          <w:sz w:val="20"/>
        </w:rPr>
        <w:t>har</w:t>
      </w:r>
      <w:r w:rsidRPr="00A73364">
        <w:rPr>
          <w:rFonts w:ascii="Times New Roman" w:hAnsi="Times New Roman"/>
          <w:sz w:val="20"/>
        </w:rPr>
        <w:t xml:space="preserve"> följ</w:t>
      </w:r>
      <w:r>
        <w:rPr>
          <w:rFonts w:ascii="Times New Roman" w:hAnsi="Times New Roman"/>
          <w:sz w:val="20"/>
        </w:rPr>
        <w:t>t</w:t>
      </w:r>
      <w:r w:rsidRPr="00A73364">
        <w:rPr>
          <w:rFonts w:ascii="Times New Roman" w:hAnsi="Times New Roman"/>
          <w:sz w:val="20"/>
        </w:rPr>
        <w:t xml:space="preserve"> detta arbete</w:t>
      </w:r>
      <w:r>
        <w:rPr>
          <w:rFonts w:ascii="Times New Roman" w:hAnsi="Times New Roman"/>
          <w:sz w:val="20"/>
        </w:rPr>
        <w:t xml:space="preserve">. </w:t>
      </w:r>
    </w:p>
    <w:p w14:paraId="1320AE95" w14:textId="77777777" w:rsidR="00E32CEC" w:rsidRDefault="00E32CEC" w:rsidP="00E32CEC">
      <w:pPr>
        <w:pStyle w:val="Brdtextmedindrag"/>
      </w:pPr>
      <w:r>
        <w:t>Regeringen har i propositionen En samlad politik för klimatet – klimat</w:t>
      </w:r>
      <w:r>
        <w:softHyphen/>
        <w:t>politisk handlingsplan (prop. 2019/20:65) aviserat att den avser att i större utsträckning prioritera kostnadseffektiva åtgärder som påverkar transport</w:t>
      </w:r>
      <w:r>
        <w:softHyphen/>
        <w:t>efterfrågan och val av transportsätt (steg 1) samt åtgärder som medför ett mer effektivt nyttjande av befintlig infrastruktur (steg 2). Detta upprepas i regeringens uppdrag till Trafikverket att ta fram det inriktningsunderlag som utgjort underlag för propositionen Framtidens infrastruktur – hållbara investeringar i hela Sverige (prop. 2020/21:151). Regeringen anger i pro</w:t>
      </w:r>
      <w:r>
        <w:softHyphen/>
        <w:t>positionen att fyrstegsprincipen ska vara vägledande för planeringen av infrastrukturåtgärder och att den är en viktig utgångspunkt för förslagen till ekonomiska ramar och deras fördelning. Vidare gör regeringen förtyd</w:t>
      </w:r>
      <w:r>
        <w:softHyphen/>
        <w:t>liganden om fyrstegsprincipen, bl.a. att statliga åtgärder enligt det första steget huvudsakligen är åtgärder som inte hanteras inom ramen för infra</w:t>
      </w:r>
      <w:r>
        <w:softHyphen/>
        <w:t>strukturplaneringen, exempelvis olika former av ekonomiska och admi</w:t>
      </w:r>
      <w:r>
        <w:softHyphen/>
        <w:t>nistrativa styrmedel. Sådana åtgärder som kan påverka transportefterfrå</w:t>
      </w:r>
      <w:r>
        <w:softHyphen/>
        <w:t xml:space="preserve">gan ger i stället förutsättningar för infrastrukturplaneringen. </w:t>
      </w:r>
    </w:p>
    <w:p w14:paraId="67D64E76" w14:textId="77777777" w:rsidR="00E32CEC" w:rsidRDefault="00E32CEC" w:rsidP="00E32CEC">
      <w:pPr>
        <w:pStyle w:val="Brdtextmedindrag"/>
      </w:pPr>
      <w:r>
        <w:t>Regeringen uppdrog den 23 juni 2021 åt Trafikverket att ta fram förslag till en ny nationell plan för 2022–2033. Av Trafikverkets förslag framgår att fyrstegsprincipen har tillämpats för att säkerställa en god resurshushåll</w:t>
      </w:r>
      <w:r>
        <w:softHyphen/>
        <w:t xml:space="preserve">ning och för att åtgärderna ska bidra till en hållbar samhällsutveckling. Principen är även inbyggd i den metodik som Trafikverket tillämpar för de förberedande studier som ligger till grund för föreslagna investeringar. </w:t>
      </w:r>
    </w:p>
    <w:p w14:paraId="238CF7E2" w14:textId="7EC0F22E" w:rsidR="00E32CEC" w:rsidRDefault="00E32CEC" w:rsidP="00E32CEC">
      <w:pPr>
        <w:pStyle w:val="Brdtextmedindrag"/>
      </w:pPr>
      <w:r w:rsidRPr="005A7DC3">
        <w:t>Förslaget till en ny nationell plan har remissbehandlats och den 7 juni 2022 beslutade regeringen att fastställa den nationella trafikslags</w:t>
      </w:r>
      <w:r w:rsidR="00AD4A17">
        <w:softHyphen/>
      </w:r>
      <w:r w:rsidRPr="005A7DC3">
        <w:t xml:space="preserve">övergripande planen för transportinfrastrukturen för perioden 2022–2033 (I2022/01294). I beslutet </w:t>
      </w:r>
      <w:r>
        <w:t>konstaterar regeringen återigen att fyrstegs</w:t>
      </w:r>
      <w:r w:rsidR="007B202C">
        <w:softHyphen/>
      </w:r>
      <w:r>
        <w:t>principen är vägledande för planeringen av infrastrukturåtgär</w:t>
      </w:r>
      <w:r>
        <w:softHyphen/>
        <w:t>der och en viktig utgångspunkt för de ekonomiska ramarna och deras för</w:t>
      </w:r>
      <w:r>
        <w:softHyphen/>
        <w:t xml:space="preserve">delning. Trafikverket ska fortsatt verka för fyrstegsprincipens tillämpning i ett fungerande samspel mellan nationell transportinfrastrukturplanering och fysisk planering på lokal och, i vissa län, regional nivå. </w:t>
      </w:r>
    </w:p>
    <w:p w14:paraId="720E6BF8" w14:textId="77777777" w:rsidR="00E32CEC" w:rsidRDefault="00E32CEC" w:rsidP="00E32CEC">
      <w:pPr>
        <w:pStyle w:val="Brdtextmedindrag"/>
      </w:pPr>
      <w:r w:rsidRPr="005A7DC3">
        <w:t xml:space="preserve">Regeringen har vidare i Trafikverkets regleringsbrev för budgetåret 2022 gett Trafikverket i uppdrag att redovisa vilka steg 1- och steg 2-åtgärder som kan finansieras med medel från den nationella planen respektive länsplanerna för regional transportinfrastruktur och vilka som inte kan finansieras på detta sätt och skälen till detta. Trafikverket redovisade uppdraget till Regeringskansliet (Infrastrukturdepartementet) den 19 december 2022. </w:t>
      </w:r>
    </w:p>
    <w:p w14:paraId="2E510540" w14:textId="77777777" w:rsidR="00E32CEC" w:rsidRDefault="00E32CEC" w:rsidP="00E32CEC">
      <w:pPr>
        <w:pStyle w:val="Brdtextmedindrag"/>
        <w:rPr>
          <w:rFonts w:eastAsia="Garamond"/>
        </w:rPr>
      </w:pPr>
      <w:r>
        <w:t xml:space="preserve">Trafikverket har ansvar för att utveckla, förvalta och tillämpa metoder och modeller för samhällsekonomiska analyser inom transportområdet och Trafikanalys ska kontinuerligt följa Trafikverkets arbete. Regeringen tar löpande del av Trafikanalys redovisning och har inte sett behov av att återkomma med kompletterande regeringsuppdrag inom området. </w:t>
      </w:r>
    </w:p>
    <w:p w14:paraId="75434156" w14:textId="77777777" w:rsidR="00E32CEC" w:rsidRPr="00A73364" w:rsidRDefault="00E32CEC" w:rsidP="00E32CEC">
      <w:pPr>
        <w:pStyle w:val="Brdtextmedindrag"/>
        <w:rPr>
          <w:rFonts w:eastAsia="Garamond"/>
        </w:rPr>
      </w:pPr>
      <w:r>
        <w:t xml:space="preserve">Regeringen konstaterar i skrivelsen Nationell planering för transportinfrastrukturen 2022–2033 (skr. 2021/22: 261, s. 25 f.) att tillkännagivandet med detta är slutbehandlat. </w:t>
      </w:r>
      <w:r>
        <w:rPr>
          <w:rFonts w:eastAsia="Garamond"/>
        </w:rPr>
        <w:t>Punkten är slutbehandlad.</w:t>
      </w:r>
    </w:p>
    <w:p w14:paraId="034738D5" w14:textId="77777777" w:rsidR="00E32CEC" w:rsidRDefault="00E32CEC" w:rsidP="007974BC">
      <w:pPr>
        <w:pStyle w:val="Brdtextmedindrag"/>
        <w:ind w:firstLine="0"/>
      </w:pPr>
    </w:p>
    <w:bookmarkEnd w:id="488"/>
    <w:bookmarkEnd w:id="489"/>
    <w:p w14:paraId="3690F6DF" w14:textId="259E92CB" w:rsidR="0015607E" w:rsidRDefault="0015607E" w:rsidP="00220853">
      <w:pPr>
        <w:pStyle w:val="Brdtextmedindrag"/>
      </w:pPr>
    </w:p>
    <w:p w14:paraId="53BE8D45" w14:textId="77777777" w:rsidR="0015607E" w:rsidRDefault="0015607E" w:rsidP="0015607E">
      <w:pPr>
        <w:pStyle w:val="Rubrik4utannumrering"/>
        <w:spacing w:before="0"/>
      </w:pPr>
      <w:r>
        <w:t>Riksmötet 2019/20</w:t>
      </w:r>
    </w:p>
    <w:p w14:paraId="503E7837" w14:textId="50A3679D" w:rsidR="0015607E" w:rsidRDefault="00AD4A17" w:rsidP="0015607E">
      <w:pPr>
        <w:pStyle w:val="Rubrik5utannumrering"/>
        <w:spacing w:before="0"/>
      </w:pPr>
      <w:bookmarkStart w:id="491" w:name="_Hlk92973508"/>
      <w:r>
        <w:t>36</w:t>
      </w:r>
      <w:r w:rsidR="0015607E">
        <w:t xml:space="preserve">. Rskr. 2019/20:179 </w:t>
      </w:r>
    </w:p>
    <w:bookmarkEnd w:id="491"/>
    <w:p w14:paraId="0796C241" w14:textId="77777777" w:rsidR="0015607E" w:rsidRDefault="0015607E" w:rsidP="0015607E">
      <w:pPr>
        <w:pStyle w:val="Brdtext"/>
        <w:jc w:val="left"/>
      </w:pPr>
      <w:r>
        <w:t>Spelfrågor</w:t>
      </w:r>
    </w:p>
    <w:p w14:paraId="3DA6FD26" w14:textId="77777777" w:rsidR="0015607E" w:rsidRDefault="0015607E" w:rsidP="0015607E">
      <w:pPr>
        <w:pStyle w:val="Brdtext"/>
        <w:jc w:val="left"/>
      </w:pPr>
      <w:r>
        <w:t>Mot. 2018/19:2446 yrkande 23 och 2019/20:3255 yrkande 29, bet. 2019/20:KrU6</w:t>
      </w:r>
    </w:p>
    <w:p w14:paraId="4A4A63DC" w14:textId="77777777" w:rsidR="0015607E" w:rsidRDefault="0015607E" w:rsidP="0015607E">
      <w:pPr>
        <w:pStyle w:val="Brdtext"/>
        <w:jc w:val="left"/>
      </w:pPr>
      <w:r>
        <w:t xml:space="preserve">Tidigare redovisad, se skr. 2020/21:75 (Fi 58), </w:t>
      </w:r>
      <w:r w:rsidRPr="008F5969">
        <w:rPr>
          <w:color w:val="000000" w:themeColor="text1"/>
        </w:rPr>
        <w:t>20</w:t>
      </w:r>
      <w:r>
        <w:rPr>
          <w:color w:val="000000" w:themeColor="text1"/>
        </w:rPr>
        <w:t>20</w:t>
      </w:r>
      <w:r w:rsidRPr="008F5969">
        <w:rPr>
          <w:color w:val="000000" w:themeColor="text1"/>
        </w:rPr>
        <w:t>/2</w:t>
      </w:r>
      <w:r>
        <w:rPr>
          <w:color w:val="000000" w:themeColor="text1"/>
        </w:rPr>
        <w:t>1</w:t>
      </w:r>
      <w:r w:rsidRPr="008F5969">
        <w:rPr>
          <w:color w:val="000000" w:themeColor="text1"/>
        </w:rPr>
        <w:t>:75 (</w:t>
      </w:r>
      <w:r>
        <w:rPr>
          <w:color w:val="000000" w:themeColor="text1"/>
        </w:rPr>
        <w:t>Fi</w:t>
      </w:r>
      <w:r w:rsidRPr="008F5969">
        <w:rPr>
          <w:color w:val="000000" w:themeColor="text1"/>
        </w:rPr>
        <w:t xml:space="preserve"> </w:t>
      </w:r>
      <w:r>
        <w:rPr>
          <w:color w:val="000000" w:themeColor="text1"/>
        </w:rPr>
        <w:t>58</w:t>
      </w:r>
      <w:r w:rsidRPr="008F5969">
        <w:rPr>
          <w:color w:val="000000" w:themeColor="text1"/>
        </w:rPr>
        <w:t>)</w:t>
      </w:r>
      <w:r w:rsidRPr="0092711F">
        <w:rPr>
          <w:color w:val="000000" w:themeColor="text1"/>
        </w:rPr>
        <w:t xml:space="preserve"> </w:t>
      </w:r>
      <w:r>
        <w:rPr>
          <w:color w:val="000000" w:themeColor="text1"/>
        </w:rPr>
        <w:t xml:space="preserve">och </w:t>
      </w:r>
      <w:r w:rsidRPr="00FD4D99">
        <w:rPr>
          <w:color w:val="000000" w:themeColor="text1"/>
        </w:rPr>
        <w:t>2021/22:75 (N 26</w:t>
      </w:r>
      <w:r w:rsidRPr="008F5969">
        <w:rPr>
          <w:color w:val="000000" w:themeColor="text1"/>
        </w:rPr>
        <w:t>)</w:t>
      </w:r>
      <w:r>
        <w:rPr>
          <w:color w:val="000000" w:themeColor="text1"/>
        </w:rPr>
        <w:t>.</w:t>
      </w:r>
    </w:p>
    <w:p w14:paraId="22E5CC96" w14:textId="0D510E05" w:rsidR="0015607E" w:rsidRDefault="0015607E" w:rsidP="0015607E">
      <w:pPr>
        <w:pStyle w:val="Brdtext"/>
        <w:jc w:val="left"/>
      </w:pPr>
      <w:r>
        <w:t xml:space="preserve">Skrivelsen är inte slutbehandlad. </w:t>
      </w:r>
    </w:p>
    <w:p w14:paraId="64E64BEA" w14:textId="77777777" w:rsidR="0015607E" w:rsidRDefault="0015607E" w:rsidP="0015607E">
      <w:pPr>
        <w:pStyle w:val="Brdtextmedindrag"/>
        <w:jc w:val="left"/>
      </w:pPr>
    </w:p>
    <w:p w14:paraId="71FB3D67" w14:textId="41CA7305" w:rsidR="0015607E" w:rsidRDefault="0015607E" w:rsidP="0015607E">
      <w:pPr>
        <w:pStyle w:val="Brdtext"/>
      </w:pPr>
      <w:bookmarkStart w:id="492" w:name="_Hlk92973536"/>
      <w:r>
        <w:t xml:space="preserve">Punkt 9 om </w:t>
      </w:r>
      <w:r w:rsidRPr="00DD5F9C">
        <w:rPr>
          <w:i/>
          <w:iCs/>
        </w:rPr>
        <w:t>hästnäringen m.m.</w:t>
      </w:r>
      <w:r>
        <w:t xml:space="preserve"> </w:t>
      </w:r>
      <w:bookmarkEnd w:id="492"/>
      <w:r w:rsidRPr="00B8504A">
        <w:rPr>
          <w:i/>
        </w:rPr>
        <w:t>på en omreglerad spelmarknad</w:t>
      </w:r>
      <w:r>
        <w:t>*: Riks</w:t>
      </w:r>
      <w:r>
        <w:softHyphen/>
        <w:t>dagen har tillkännagett för regeringen det som utskottet anför om att rege</w:t>
      </w:r>
      <w:r>
        <w:softHyphen/>
        <w:t>ringen bör se till att arbetet med att ta fram förslag till en ny modell för finansiering av hästnäringen sker skyndsamt och redovisas snarast, dock senast under hösten 2020 (bet. 2019/20:KrU6 s. 19 f.). Tillkännagivandet har behandlats i ett delbetänkande av Spel</w:t>
      </w:r>
      <w:r>
        <w:softHyphen/>
        <w:t>marknadsutredningen (SOU 2020:64), som lämnades den 31 oktober 2020. Utredningen gjorde bedöm</w:t>
      </w:r>
      <w:r>
        <w:softHyphen/>
        <w:t xml:space="preserve">ningen att hittillsvarande modell för finansiering är hållbar och föreslog inte någon ny finansieringsmodell för hästnäringen. Utredningen gjorde vidare bedömningen att det finns behov av en översyn av </w:t>
      </w:r>
      <w:r w:rsidRPr="00E847C8">
        <w:t>ansvarsfördel</w:t>
      </w:r>
      <w:r>
        <w:softHyphen/>
      </w:r>
      <w:r w:rsidRPr="00E847C8">
        <w:t>ningen mellan staten och trav- och galopps</w:t>
      </w:r>
      <w:r>
        <w:softHyphen/>
      </w:r>
      <w:r w:rsidRPr="00E847C8">
        <w:t>porten när det gäller finansie</w:t>
      </w:r>
      <w:r>
        <w:softHyphen/>
      </w:r>
      <w:r w:rsidRPr="00E847C8">
        <w:t>ringen av verksamhet</w:t>
      </w:r>
      <w:r>
        <w:t>en i Hästnäringens nationella stiftelse (HNS)</w:t>
      </w:r>
      <w:r w:rsidRPr="00E847C8">
        <w:t xml:space="preserve">. </w:t>
      </w:r>
      <w:r>
        <w:t>Betän</w:t>
      </w:r>
      <w:r>
        <w:softHyphen/>
        <w:t>kandet har i denna del överlämnats från Finansdepartementet till Närings</w:t>
      </w:r>
      <w:r>
        <w:softHyphen/>
        <w:t xml:space="preserve">departementet. </w:t>
      </w:r>
      <w:r w:rsidRPr="000204F4">
        <w:t>S</w:t>
      </w:r>
      <w:r>
        <w:t>veriges lantbruksuniverstitet</w:t>
      </w:r>
      <w:r w:rsidRPr="000204F4">
        <w:t xml:space="preserve"> och HNS har inför nästa avtalsperiod enats om ett direktiv för att utreda hippologprogrammets framtida utveckling inklusive frågor om ekonomi.</w:t>
      </w:r>
      <w:r>
        <w:t xml:space="preserve"> Regeringen anser att </w:t>
      </w:r>
      <w:r w:rsidRPr="000204F4">
        <w:t xml:space="preserve">vidare hantering av tillkännagivandet </w:t>
      </w:r>
      <w:r>
        <w:t xml:space="preserve">bör avvakta </w:t>
      </w:r>
      <w:r w:rsidRPr="000204F4">
        <w:t>till dess att S</w:t>
      </w:r>
      <w:r>
        <w:t>veriges lantbruksuniverstitet</w:t>
      </w:r>
      <w:r w:rsidRPr="000204F4">
        <w:t xml:space="preserve"> är klar med sin översyn</w:t>
      </w:r>
      <w:r>
        <w:t xml:space="preserve"> preliminärt efter sommaren 2023, då en betydande andel av HNS finansiering används för hippologprogrammet</w:t>
      </w:r>
      <w:r w:rsidRPr="000204F4">
        <w:t>.</w:t>
      </w:r>
      <w:r>
        <w:t xml:space="preserve"> Punkten är inte slut</w:t>
      </w:r>
      <w:r>
        <w:softHyphen/>
        <w:t>behandlad.</w:t>
      </w:r>
    </w:p>
    <w:p w14:paraId="5295A17D" w14:textId="1CA2D762" w:rsidR="001C33EA" w:rsidRPr="00AD4A17" w:rsidRDefault="001C33EA" w:rsidP="00AD4A17">
      <w:pPr>
        <w:pStyle w:val="Rubrik5utannumrering"/>
      </w:pPr>
      <w:bookmarkStart w:id="493" w:name="_Hlk92973692"/>
      <w:r w:rsidRPr="00AD4A17">
        <w:t>3</w:t>
      </w:r>
      <w:r w:rsidR="00AD4A17" w:rsidRPr="00AD4A17">
        <w:t>7</w:t>
      </w:r>
      <w:r w:rsidRPr="00AD4A17">
        <w:t xml:space="preserve">. Rskr. 2019/20:185 </w:t>
      </w:r>
    </w:p>
    <w:bookmarkEnd w:id="493"/>
    <w:p w14:paraId="516118D8" w14:textId="77777777" w:rsidR="001C33EA" w:rsidRPr="00300392" w:rsidRDefault="001C33EA" w:rsidP="001C33EA">
      <w:pPr>
        <w:pStyle w:val="Brdtext"/>
        <w:jc w:val="left"/>
      </w:pPr>
      <w:r w:rsidRPr="00300392">
        <w:t>Fiskeripolitik</w:t>
      </w:r>
    </w:p>
    <w:p w14:paraId="1502E78B" w14:textId="77777777" w:rsidR="001C33EA" w:rsidRDefault="001C33EA" w:rsidP="001C33EA">
      <w:pPr>
        <w:pStyle w:val="Brdtext"/>
        <w:jc w:val="left"/>
        <w:rPr>
          <w:color w:val="000000" w:themeColor="text1"/>
        </w:rPr>
      </w:pPr>
      <w:r w:rsidRPr="00895D1A">
        <w:rPr>
          <w:color w:val="000000" w:themeColor="text1"/>
        </w:rPr>
        <w:t>Mot. 2019/20:601 yrkande 12, 1618 yrkande 2, 2666 yrkande 20, 22 och 23 och 3267 yrkande 25, bet. 2019/20:MJU11</w:t>
      </w:r>
    </w:p>
    <w:p w14:paraId="2B798781" w14:textId="77777777" w:rsidR="001C33EA" w:rsidRPr="004309F3" w:rsidRDefault="001C33EA" w:rsidP="001C33EA">
      <w:pPr>
        <w:pStyle w:val="Brdtext"/>
        <w:jc w:val="left"/>
      </w:pPr>
      <w:r>
        <w:t>Tidigare redovisad, se skr. 2020/21:75 (N 33)</w:t>
      </w:r>
      <w:r w:rsidRPr="0092711F">
        <w:rPr>
          <w:color w:val="000000" w:themeColor="text1"/>
        </w:rPr>
        <w:t xml:space="preserve"> </w:t>
      </w:r>
      <w:r>
        <w:rPr>
          <w:color w:val="000000" w:themeColor="text1"/>
        </w:rPr>
        <w:t xml:space="preserve">och </w:t>
      </w:r>
      <w:r w:rsidRPr="00FD4D99">
        <w:rPr>
          <w:color w:val="000000" w:themeColor="text1"/>
        </w:rPr>
        <w:t>2021/22:75 (N 28)</w:t>
      </w:r>
      <w:r>
        <w:t>.</w:t>
      </w:r>
    </w:p>
    <w:p w14:paraId="705028B1" w14:textId="0D0AE89D" w:rsidR="001C33EA" w:rsidRPr="003D68F1" w:rsidRDefault="001C33EA" w:rsidP="001C33EA">
      <w:pPr>
        <w:pStyle w:val="Brdtext"/>
        <w:jc w:val="left"/>
      </w:pPr>
      <w:r w:rsidRPr="003D68F1">
        <w:t>Skrivelsen är inte slutbehandlad.</w:t>
      </w:r>
      <w:r>
        <w:t xml:space="preserve"> </w:t>
      </w:r>
    </w:p>
    <w:p w14:paraId="4E35FD6B" w14:textId="77777777" w:rsidR="001C33EA" w:rsidRPr="003D68F1" w:rsidRDefault="001C33EA" w:rsidP="001C33EA">
      <w:pPr>
        <w:pStyle w:val="Brdtextmedindrag"/>
      </w:pPr>
    </w:p>
    <w:p w14:paraId="0847DA1A" w14:textId="77777777" w:rsidR="001C33EA" w:rsidRDefault="001C33EA" w:rsidP="001C33EA">
      <w:pPr>
        <w:pStyle w:val="Brdtext"/>
      </w:pPr>
      <w:r w:rsidRPr="003D68F1">
        <w:t xml:space="preserve">Punkt 9 </w:t>
      </w:r>
      <w:r>
        <w:t xml:space="preserve">om </w:t>
      </w:r>
      <w:r>
        <w:rPr>
          <w:i/>
          <w:iCs/>
        </w:rPr>
        <w:t>f</w:t>
      </w:r>
      <w:r w:rsidRPr="003D68F1">
        <w:rPr>
          <w:i/>
          <w:iCs/>
        </w:rPr>
        <w:t>örutsättningarna för vattenbruk*</w:t>
      </w:r>
      <w:r w:rsidRPr="0096209C">
        <w:t>:</w:t>
      </w:r>
      <w:r w:rsidRPr="003D68F1">
        <w:t xml:space="preserve"> Riksdagen har tillkännagett för regeringen det som utskottet anför om att regeringen bör vidta ytter</w:t>
      </w:r>
      <w:r>
        <w:softHyphen/>
      </w:r>
      <w:r w:rsidRPr="003D68F1">
        <w:t>ligare åtgärder för att underlätta utvecklingen av vattenbruket och skynd</w:t>
      </w:r>
      <w:r>
        <w:softHyphen/>
      </w:r>
      <w:r w:rsidRPr="003D68F1">
        <w:t>samt se över regelverket för att öka graden av vattenbruk (bet. 2019/20:MJU11 s. 31). Regeringen uppdrog den 16 augusti 2018 åt Statens jordbruksverk att, i samråd med Havs- och vattenmyndigheten, analysera processerna för tillståndsgivningen eller andra regelverk som utgör ett hinder för vattenbrukets utveckling och ge förslag till föränd</w:t>
      </w:r>
      <w:r>
        <w:softHyphen/>
      </w:r>
      <w:r w:rsidRPr="003D68F1">
        <w:t>ringar och förenklingar. Uppdraget har tidigare förlängts och skulle redo</w:t>
      </w:r>
      <w:r>
        <w:softHyphen/>
      </w:r>
      <w:r w:rsidRPr="003D68F1">
        <w:t xml:space="preserve">visas senast den 30 april 2020. Statens jordbruksverk beviljades ytterligare förlängning till den 30 september 2020 med anledning av den pågående pandemins effekter på det slutliga genomförandet av uppdraget. Statens jordbruksverks rapport analyseras i Regeringskansliet. </w:t>
      </w:r>
      <w:r>
        <w:t>Den 31 maj 2021 redovisade Havs- och vattenmyndigheten och Statens jordbruksverk även en ny gemensam strategi för yrkesfisket, vattenbruket, fritidsfisket och fisketurismen samt nya sektorsspecifika handlingsplaner, inkl. en specifik för vattenbrukssektorn.</w:t>
      </w:r>
    </w:p>
    <w:p w14:paraId="4786BDF5" w14:textId="77777777" w:rsidR="001C33EA" w:rsidRDefault="001C33EA" w:rsidP="001C33EA">
      <w:pPr>
        <w:pStyle w:val="Brdtextmedindrag"/>
      </w:pPr>
      <w:bookmarkStart w:id="494" w:name="_Hlk92973709"/>
      <w:r>
        <w:t xml:space="preserve">I </w:t>
      </w:r>
      <w:r w:rsidRPr="002B074C">
        <w:rPr>
          <w:rStyle w:val="BrdtextChar"/>
        </w:rPr>
        <w:t>syfte</w:t>
      </w:r>
      <w:r>
        <w:t xml:space="preserve"> att snabba på utvecklingen av ett hållbart vattenbruk har rege</w:t>
      </w:r>
      <w:r>
        <w:softHyphen/>
        <w:t>ringen föreslagit ytterligare resurser för nationell medfinansiering av kommande havs-, fiskeri- och vattenbruksprogram. I enlighet med budget</w:t>
      </w:r>
      <w:r>
        <w:softHyphen/>
        <w:t xml:space="preserve">propositionen för 2022 (prop. 2021/22:1 utgiftsområde 23 Areella näringar, landsbygd och livsmedel, avsnitt 2.9.28) ökas anslaget 1:28 </w:t>
      </w:r>
      <w:r w:rsidRPr="00F9054B">
        <w:t>Stödåtgärder för fiske och vattenbruk 2021–2027</w:t>
      </w:r>
      <w:r>
        <w:t xml:space="preserve"> med 79 miljoner kronor 2022. Anslaget beräknas öka med samma belopp 2023–2027. </w:t>
      </w:r>
    </w:p>
    <w:bookmarkEnd w:id="494"/>
    <w:p w14:paraId="173247C8" w14:textId="77777777" w:rsidR="001C33EA" w:rsidRDefault="001C33EA" w:rsidP="001C33EA">
      <w:pPr>
        <w:pStyle w:val="Brdtextmedindrag"/>
      </w:pPr>
      <w:r>
        <w:t xml:space="preserve">Inom ramen för livsmedelsstrategin har Tillväxtverket inlett ett arbete för att förenkla tillståndsprocesserna inom vattenbruket. Tillväxtverket rapporterar årligen hur detta arbete fortskrider. </w:t>
      </w:r>
    </w:p>
    <w:p w14:paraId="7EF88D15" w14:textId="77777777" w:rsidR="001C33EA" w:rsidRDefault="001C33EA" w:rsidP="001C33EA">
      <w:pPr>
        <w:pStyle w:val="Brdtextmedindrag"/>
      </w:pPr>
      <w:r w:rsidRPr="0055310F">
        <w:t>Den 30 juni 2022 beslutade regeringen om kommittédirektiv</w:t>
      </w:r>
      <w:r>
        <w:t>en</w:t>
      </w:r>
      <w:r w:rsidRPr="0055310F">
        <w:t xml:space="preserve"> En moderniserad fiskelag och förbättrade förutsättningar att bedriva vatten</w:t>
      </w:r>
      <w:r>
        <w:softHyphen/>
      </w:r>
      <w:r w:rsidRPr="0055310F">
        <w:t>bruk (</w:t>
      </w:r>
      <w:r>
        <w:t>d</w:t>
      </w:r>
      <w:r w:rsidRPr="0055310F">
        <w:t>ir. 2022:92). En särskild utredare har fått i uppdrag att göra en över</w:t>
      </w:r>
      <w:r>
        <w:softHyphen/>
      </w:r>
      <w:r w:rsidRPr="0055310F">
        <w:t xml:space="preserve">syn av regelverket på fiskeområdet i syfte att få till stånd en sammanhållen lagstiftning med en tydlig systematik och att anpassa regelverket till de nya unionsbestämmelserna om fiskerikontroll. Utredaren ska även se över hur bestämmelserna om vattenbruk kan förenklas för att främja ett mer konkurrenskraftigt och hållbart vattenbruk. Förenklade förutsättningar att bedriva vattenbruk ska redovisas senast den 1 juli 2023. Uppdraget i övrigt ska redovisas senast den 29 november 2024. </w:t>
      </w:r>
      <w:r>
        <w:t>Punkten är inte slut</w:t>
      </w:r>
      <w:r>
        <w:softHyphen/>
        <w:t>be</w:t>
      </w:r>
      <w:r>
        <w:softHyphen/>
        <w:t>handlad.</w:t>
      </w:r>
    </w:p>
    <w:p w14:paraId="20495F22" w14:textId="7E15ADF1" w:rsidR="001C33EA" w:rsidRPr="003D68F1" w:rsidRDefault="00AD4A17" w:rsidP="001C33EA">
      <w:pPr>
        <w:pStyle w:val="Rubrik5utannumrering"/>
      </w:pPr>
      <w:r>
        <w:t>38</w:t>
      </w:r>
      <w:r w:rsidR="001C33EA">
        <w:t xml:space="preserve">. </w:t>
      </w:r>
      <w:r w:rsidR="001C33EA" w:rsidRPr="003D68F1">
        <w:t>Rskr. 2019/20:222</w:t>
      </w:r>
      <w:r w:rsidR="001C33EA">
        <w:t xml:space="preserve"> </w:t>
      </w:r>
    </w:p>
    <w:p w14:paraId="39D3629C" w14:textId="77777777" w:rsidR="001C33EA" w:rsidRPr="003D68F1" w:rsidRDefault="001C33EA" w:rsidP="001C33EA">
      <w:pPr>
        <w:pStyle w:val="Brdtext"/>
        <w:jc w:val="left"/>
      </w:pPr>
      <w:r w:rsidRPr="003D68F1">
        <w:t>Handelspolitik</w:t>
      </w:r>
    </w:p>
    <w:p w14:paraId="7D7ACA8B" w14:textId="77777777" w:rsidR="001C33EA" w:rsidRDefault="001C33EA" w:rsidP="001C33EA">
      <w:pPr>
        <w:pStyle w:val="Brdtext"/>
        <w:jc w:val="left"/>
        <w:rPr>
          <w:color w:val="000000" w:themeColor="text1"/>
        </w:rPr>
      </w:pPr>
      <w:r w:rsidRPr="00895D1A">
        <w:rPr>
          <w:color w:val="000000" w:themeColor="text1"/>
        </w:rPr>
        <w:t>Mot</w:t>
      </w:r>
      <w:r>
        <w:rPr>
          <w:color w:val="000000" w:themeColor="text1"/>
        </w:rPr>
        <w:t>.</w:t>
      </w:r>
      <w:r w:rsidRPr="00895D1A">
        <w:rPr>
          <w:color w:val="000000" w:themeColor="text1"/>
        </w:rPr>
        <w:t xml:space="preserve"> </w:t>
      </w:r>
      <w:bookmarkStart w:id="495" w:name="_Hlk60983740"/>
      <w:r w:rsidRPr="00895D1A">
        <w:rPr>
          <w:color w:val="000000" w:themeColor="text1"/>
        </w:rPr>
        <w:t>2019/20:593 yrkande 23</w:t>
      </w:r>
      <w:r>
        <w:rPr>
          <w:color w:val="000000" w:themeColor="text1"/>
        </w:rPr>
        <w:t xml:space="preserve">, </w:t>
      </w:r>
      <w:r w:rsidRPr="00895D1A">
        <w:rPr>
          <w:color w:val="000000" w:themeColor="text1"/>
        </w:rPr>
        <w:t>904 yrkande 2, 1012, 1362 yrkande 1 och 2, 2668 yrkande 27, 2774 yrkande 12 och 13 och 3257</w:t>
      </w:r>
      <w:bookmarkEnd w:id="495"/>
      <w:r w:rsidRPr="00895D1A">
        <w:rPr>
          <w:color w:val="000000" w:themeColor="text1"/>
        </w:rPr>
        <w:t xml:space="preserve"> yrkande 14, bet. 2019/20:NU15</w:t>
      </w:r>
    </w:p>
    <w:p w14:paraId="6AB92876" w14:textId="77777777" w:rsidR="001C33EA" w:rsidRPr="004309F3" w:rsidRDefault="001C33EA" w:rsidP="001C33EA">
      <w:pPr>
        <w:pStyle w:val="Brdtext"/>
        <w:jc w:val="left"/>
      </w:pPr>
      <w:r>
        <w:t>Tidigare redovisad, se skr. 2020/21:75 (N 37)</w:t>
      </w:r>
      <w:r w:rsidRPr="0092711F">
        <w:rPr>
          <w:color w:val="000000" w:themeColor="text1"/>
        </w:rPr>
        <w:t xml:space="preserve"> </w:t>
      </w:r>
      <w:r>
        <w:rPr>
          <w:color w:val="000000" w:themeColor="text1"/>
        </w:rPr>
        <w:t xml:space="preserve">och </w:t>
      </w:r>
      <w:r w:rsidRPr="00FD4D99">
        <w:rPr>
          <w:color w:val="000000" w:themeColor="text1"/>
        </w:rPr>
        <w:t>2021/22:75 (N 29)</w:t>
      </w:r>
      <w:r>
        <w:t>.</w:t>
      </w:r>
    </w:p>
    <w:p w14:paraId="5C521B58" w14:textId="787DCBF8" w:rsidR="001C33EA" w:rsidRPr="001C33EA" w:rsidRDefault="001C33EA" w:rsidP="001C33EA">
      <w:pPr>
        <w:pStyle w:val="Brdtext"/>
        <w:jc w:val="left"/>
        <w:rPr>
          <w:b/>
          <w:bCs/>
        </w:rPr>
      </w:pPr>
      <w:r w:rsidRPr="003D68F1">
        <w:t>Skrivelsen är inte slutbehandlad.</w:t>
      </w:r>
      <w:r>
        <w:t xml:space="preserve"> </w:t>
      </w:r>
    </w:p>
    <w:p w14:paraId="54EFEF0F" w14:textId="77777777" w:rsidR="001C33EA" w:rsidRPr="003D68F1" w:rsidRDefault="001C33EA" w:rsidP="001C33EA">
      <w:pPr>
        <w:pStyle w:val="Brdtextmedindrag"/>
      </w:pPr>
    </w:p>
    <w:p w14:paraId="13B30877" w14:textId="77777777" w:rsidR="001C33EA" w:rsidRDefault="001C33EA" w:rsidP="001C33EA">
      <w:pPr>
        <w:pStyle w:val="Brdtextmedindrag"/>
        <w:ind w:firstLine="0"/>
      </w:pPr>
      <w:r w:rsidRPr="003D68F1">
        <w:t xml:space="preserve">Punkt 2 </w:t>
      </w:r>
      <w:r>
        <w:t>om</w:t>
      </w:r>
      <w:r w:rsidRPr="003D68F1">
        <w:t xml:space="preserve"> </w:t>
      </w:r>
      <w:r>
        <w:rPr>
          <w:i/>
          <w:iCs/>
        </w:rPr>
        <w:t>h</w:t>
      </w:r>
      <w:r w:rsidRPr="003D68F1">
        <w:rPr>
          <w:i/>
          <w:iCs/>
        </w:rPr>
        <w:t>andel med sälprodukter*</w:t>
      </w:r>
      <w:r w:rsidRPr="0096209C">
        <w:t>:</w:t>
      </w:r>
      <w:r w:rsidRPr="003D68F1">
        <w:rPr>
          <w:i/>
          <w:iCs/>
        </w:rPr>
        <w:t xml:space="preserve"> </w:t>
      </w:r>
      <w:r w:rsidRPr="003D68F1">
        <w:t>Riksdagen har tillkännagett för rege</w:t>
      </w:r>
      <w:r>
        <w:softHyphen/>
      </w:r>
      <w:r w:rsidRPr="003D68F1">
        <w:t xml:space="preserve">ringen det som utskottet anför om handel med sälprodukter (bet. 2019/20:NU15 s. 8). </w:t>
      </w:r>
      <w:r w:rsidRPr="00E170C4">
        <w:t xml:space="preserve">I ett </w:t>
      </w:r>
      <w:r>
        <w:t>gemensamt</w:t>
      </w:r>
      <w:r w:rsidRPr="00E170C4">
        <w:t xml:space="preserve"> svar på </w:t>
      </w:r>
      <w:r>
        <w:t>två</w:t>
      </w:r>
      <w:r w:rsidRPr="00E170C4">
        <w:t xml:space="preserve"> </w:t>
      </w:r>
      <w:r>
        <w:t xml:space="preserve">skriftliga </w:t>
      </w:r>
      <w:r w:rsidRPr="00E170C4">
        <w:t>fråg</w:t>
      </w:r>
      <w:r>
        <w:t>or</w:t>
      </w:r>
      <w:r w:rsidRPr="00E170C4">
        <w:t xml:space="preserve"> (202</w:t>
      </w:r>
      <w:r>
        <w:t>1</w:t>
      </w:r>
      <w:r w:rsidRPr="00E170C4">
        <w:t>/2</w:t>
      </w:r>
      <w:r>
        <w:t>2</w:t>
      </w:r>
      <w:r w:rsidRPr="00E170C4">
        <w:t>:7</w:t>
      </w:r>
      <w:r>
        <w:t>10 och 71</w:t>
      </w:r>
      <w:r w:rsidRPr="00E170C4">
        <w:t xml:space="preserve">4) har ansvarigt statsråd förmedlat bl.a. följande: </w:t>
      </w:r>
      <w:r w:rsidRPr="00D10DD8">
        <w:t>Regeringen undersöker vilka möjligheter som finns att ta upp frågan om att häva EU-förbudet mot handel av sälprodukter, men bedömer möjlig</w:t>
      </w:r>
      <w:r w:rsidRPr="00D10DD8">
        <w:softHyphen/>
        <w:t xml:space="preserve">heterna att i nuläget lyckas med detta som små. </w:t>
      </w:r>
    </w:p>
    <w:p w14:paraId="565873ED" w14:textId="77777777" w:rsidR="001C33EA" w:rsidRDefault="001C33EA" w:rsidP="001C33EA">
      <w:pPr>
        <w:pStyle w:val="Brdtextmedindrag"/>
      </w:pPr>
      <w:r>
        <w:t xml:space="preserve">Regeringens avsikt är att lyfta frågan vid lämpliga och ändamålsenliga tillfällen inom ramen för EU-arbetet, vilket bl.a. skett under rådsmötet för jordbruk och fiske den 17 mars 2022. </w:t>
      </w:r>
    </w:p>
    <w:p w14:paraId="1A643BDE" w14:textId="153F5736" w:rsidR="001C33EA" w:rsidRDefault="001C33EA" w:rsidP="001C33EA">
      <w:pPr>
        <w:pStyle w:val="Brdtextmedindrag"/>
      </w:pPr>
      <w:r>
        <w:t>Av Europaparlamentets och rådets förordning (EG) nr 1007/2009 om handel med sälprodukter framgår att medlemsstaterna vart fjärde år ska överlämna en rapport till kommissionen om de åtgärder som har vidtagits för att genomföra förordningen. Senaste rapporteringsperiod löpete ut den 31 december 2022 och rapporterades den 26 januari 2023. Statens jordbruksverk är ansvarig för Sveriges rapportering och har tagit upp frågan om att häva förbudet. Kommissionen ska sedan, inom tolv månader från och med utgången av varje rapporterings</w:t>
      </w:r>
      <w:r>
        <w:softHyphen/>
        <w:t>period, överlämna en samlad rapport om genomförandet av förordningen till Europaparlamentet och rådet. Även i hanteringen av kommissionens</w:t>
      </w:r>
      <w:r w:rsidDel="00DF0A56">
        <w:t xml:space="preserve"> </w:t>
      </w:r>
      <w:r>
        <w:t xml:space="preserve">samlade rapport kommer </w:t>
      </w:r>
      <w:r w:rsidDel="00DF0A56">
        <w:t>det finnas möjlighet att</w:t>
      </w:r>
      <w:r>
        <w:t xml:space="preserve"> ta upp frågan om att häva förbudet</w:t>
      </w:r>
      <w:r w:rsidDel="00DF0A56">
        <w:t>.</w:t>
      </w:r>
      <w:r>
        <w:t xml:space="preserve"> </w:t>
      </w:r>
      <w:r w:rsidRPr="00D10DD8">
        <w:t>P</w:t>
      </w:r>
      <w:r w:rsidRPr="003D68F1">
        <w:t>unkten är inte slutbehandlad.</w:t>
      </w:r>
    </w:p>
    <w:p w14:paraId="7C739704" w14:textId="3018769B" w:rsidR="00697378" w:rsidRPr="007A697B" w:rsidRDefault="00697378" w:rsidP="00697378">
      <w:pPr>
        <w:pStyle w:val="Rubrik5utannumrering"/>
      </w:pPr>
      <w:r>
        <w:t>3</w:t>
      </w:r>
      <w:r w:rsidR="00AD4A17">
        <w:t>9</w:t>
      </w:r>
      <w:r w:rsidRPr="007A697B">
        <w:t>. Rskr. 2019/20:223</w:t>
      </w:r>
    </w:p>
    <w:p w14:paraId="79756E0F" w14:textId="77777777" w:rsidR="00697378" w:rsidRPr="00A73364"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Väg- och fordonsfrågor</w:t>
      </w:r>
    </w:p>
    <w:p w14:paraId="290C2E29" w14:textId="77777777" w:rsidR="00697378"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Mot. 2019/20:2738, 2019/20:2746 yrkande 9, 2019/20:1993, 2019/20:2044, 2019/20:2775 yrkande 12, 2019/20:3347 yrkandena 80 och 81, 2019/20:177, 2019/20:2597 yrkande 11 samt 2019/20:3246 yrkande 34, bet. 2019/20:TU11</w:t>
      </w:r>
    </w:p>
    <w:p w14:paraId="5353A659" w14:textId="77777777" w:rsidR="00697378" w:rsidRPr="00A73364"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iCs/>
          <w:sz w:val="20"/>
        </w:rPr>
      </w:pPr>
      <w:bookmarkStart w:id="496" w:name="_Hlk121208857"/>
      <w:r w:rsidRPr="00A73364">
        <w:rPr>
          <w:rFonts w:ascii="Times New Roman" w:eastAsia="Calibri" w:hAnsi="Times New Roman"/>
          <w:sz w:val="20"/>
        </w:rPr>
        <w:t xml:space="preserve">Tidigare redovisad, se skr. </w:t>
      </w:r>
      <w:r>
        <w:rPr>
          <w:rFonts w:ascii="Times New Roman" w:hAnsi="Times New Roman"/>
          <w:sz w:val="20"/>
        </w:rPr>
        <w:t>20</w:t>
      </w:r>
      <w:bookmarkEnd w:id="496"/>
      <w:r>
        <w:rPr>
          <w:rFonts w:ascii="Times New Roman" w:hAnsi="Times New Roman"/>
          <w:sz w:val="20"/>
        </w:rPr>
        <w:t>20/21:75 (I 34) och 2021/22:75 (I 27)</w:t>
      </w:r>
      <w:r w:rsidRPr="00A73364">
        <w:rPr>
          <w:rFonts w:ascii="Times New Roman" w:eastAsia="Calibri" w:hAnsi="Times New Roman"/>
          <w:sz w:val="20"/>
        </w:rPr>
        <w:t>.</w:t>
      </w:r>
    </w:p>
    <w:p w14:paraId="4B217ACD" w14:textId="691F5373" w:rsidR="00697378" w:rsidRPr="003C4BD7"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A73364">
        <w:rPr>
          <w:rFonts w:ascii="Times New Roman" w:hAnsi="Times New Roman"/>
          <w:sz w:val="20"/>
        </w:rPr>
        <w:t>Skrivelsen är inte slutbehandlad.</w:t>
      </w:r>
      <w:r w:rsidR="003C4BD7">
        <w:rPr>
          <w:rFonts w:ascii="Times New Roman" w:hAnsi="Times New Roman"/>
          <w:sz w:val="20"/>
        </w:rPr>
        <w:t xml:space="preserve"> </w:t>
      </w:r>
    </w:p>
    <w:p w14:paraId="5E70D579" w14:textId="77777777" w:rsidR="00697378" w:rsidRPr="003C4BD7" w:rsidRDefault="00697378" w:rsidP="00697378">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29BA7C58" w14:textId="7A38749E" w:rsidR="00697378" w:rsidRDefault="00697378" w:rsidP="00697378">
      <w:pPr>
        <w:pStyle w:val="Brdtext"/>
      </w:pPr>
      <w:r w:rsidRPr="00A73364">
        <w:t xml:space="preserve">Punkt 9 om </w:t>
      </w:r>
      <w:r w:rsidRPr="00A73364">
        <w:rPr>
          <w:i/>
        </w:rPr>
        <w:t>självkörande fordon</w:t>
      </w:r>
      <w:bookmarkStart w:id="497" w:name="_Hlk58413477"/>
      <w:r w:rsidRPr="00A73364">
        <w:rPr>
          <w:i/>
        </w:rPr>
        <w:t>*</w:t>
      </w:r>
      <w:r w:rsidRPr="00A73364">
        <w:t xml:space="preserve">: Riksdagen har tillkännagett för regeringen vad utskottet anfört om att regeringen </w:t>
      </w:r>
      <w:bookmarkEnd w:id="497"/>
      <w:r w:rsidRPr="00A73364">
        <w:t>bör dels verka för att möjliggöra storskaliga tester av självkörande fordon i verklig miljö, dels ge Trafikverket i uppdrag att utreda hur stor del av vägnätet som kan användas av självkörande fordon samt ta fram en underhållsstrategi för vägmarkeringar (bet. 2019/20:TU11 s. 73 f.). Regeringen beslutade den 20</w:t>
      </w:r>
      <w:r w:rsidR="004C18C7">
        <w:t> </w:t>
      </w:r>
      <w:r w:rsidRPr="00A73364">
        <w:t>augusti 2020 förordningen (2020:754) om dels fortsatt giltighet av förordningen (2017:309) om försöksverksamhet med självkörande fordon, dels ändring i samma förordning. Storskaliga försök på väg, liksom andra försök med automatiserade fordon, har redan tidigare varit möjliga. Den nämnda förordningen innebär att förordningen (2017:309) om försöksverksamhet med automatiserade fordon permanentas och att vissa förtydliganden görs avseende förutsättningarna för tillstånd till försöksverksamhet, såsom att tillstånd kan medges förutsatt att försöken genomförs på ett säkert sätt och utan att verksamheten medför någon väsentlig störning eller olägenhet för omgivningen</w:t>
      </w:r>
      <w:r w:rsidR="005051E8">
        <w:t>.</w:t>
      </w:r>
      <w:r w:rsidRPr="005036F4">
        <w:t xml:space="preserve"> </w:t>
      </w:r>
    </w:p>
    <w:p w14:paraId="7240F955" w14:textId="77777777" w:rsidR="00697378" w:rsidRDefault="00697378" w:rsidP="00697378">
      <w:pPr>
        <w:pStyle w:val="Brdtextmedindrag"/>
      </w:pPr>
      <w:r>
        <w:t xml:space="preserve">Regeringskansliet (Infrastrukturdepartementet) gav i juni 2020 en s.k. </w:t>
      </w:r>
      <w:r w:rsidRPr="002D0518">
        <w:t xml:space="preserve">bokstavsutredare </w:t>
      </w:r>
      <w:r>
        <w:t xml:space="preserve">i uppdrag </w:t>
      </w:r>
      <w:r w:rsidRPr="002D0518">
        <w:t xml:space="preserve">att utreda och utvärdera vissa frågor avseende dels ansvarsfördelning vid automatiserad körning av vägfordon, dels främjandet av ökad användning av geostaket (I 2020:B). </w:t>
      </w:r>
      <w:r>
        <w:t xml:space="preserve">Utredaren redovisade uppdraget i </w:t>
      </w:r>
      <w:r w:rsidRPr="002D0518">
        <w:t xml:space="preserve">promemorian Ansvarsfrågan vid automatiserad körning samt nya regler i syfte att främja en ökad användning av geostaket (Ds 2021:28). </w:t>
      </w:r>
      <w:r>
        <w:t>Promemorian har remissbehandlats</w:t>
      </w:r>
      <w:r w:rsidRPr="002D0518">
        <w:t>.</w:t>
      </w:r>
      <w:r>
        <w:t xml:space="preserve"> </w:t>
      </w:r>
    </w:p>
    <w:p w14:paraId="41AA2904" w14:textId="77777777" w:rsidR="00697378" w:rsidRDefault="00697378" w:rsidP="00697378">
      <w:pPr>
        <w:pStyle w:val="Brdtextmedindrag"/>
      </w:pPr>
      <w:r w:rsidRPr="00A73364">
        <w:t xml:space="preserve">Företrädare för regeringen har deltagit aktivt i det internationella arbetet för att främja försök och implementering av automatiserad körning av fordon på ett säkert sätt både inom EU, UNECE och genom bilaterala samarbeten. Inom UNECE har arbetet bland annat resulterat i förslag till ändringar i 1968 års vägtrafikkonvention sluten i Wien, som tillåter automatiserad körning i högre nivåer. Vidare pågår omfattande arbeten inom EU för att underlätta uppkopplad och automatiserad körning. Vad gäller de krav som kan ställas på infrastrukturen, data och uppkoppling sker också arbete både nationellt och internationellt. Trafikverket tar löpande fram underhållsplaner för bland annat markeringar och skyltar. </w:t>
      </w:r>
    </w:p>
    <w:p w14:paraId="37F4511A" w14:textId="77777777" w:rsidR="00697378" w:rsidRPr="00A73364" w:rsidRDefault="00697378" w:rsidP="00697378">
      <w:pPr>
        <w:pStyle w:val="Brdtextmedindrag"/>
      </w:pPr>
      <w:r>
        <w:t>Regeringen gav den 28 oktober 2021 Trafikverket i uppdrag att redogöra för vilka krav som ska ställas på den statliga väginfrastrukturens tillstånd samt bedöma och redogöra för behov av åtgärder för att möjliggöra användning av automatiserade fordon med förarstödjande teknik.</w:t>
      </w:r>
      <w:r w:rsidRPr="00D35322">
        <w:t xml:space="preserve"> </w:t>
      </w:r>
      <w:r>
        <w:t xml:space="preserve">I uppdraget ingick bl.a. att ta fram en underhållsstrategi för vägmarkeringar och annan viktig vägutrustning i syfte att främja och stödja automatiserade fordon. </w:t>
      </w:r>
      <w:r w:rsidRPr="005003E8">
        <w:t>Trafikverket redovisade uppdraget under sommaren 2022 i rapporten Vägens stöd till automatiserade fordon</w:t>
      </w:r>
      <w:r>
        <w:t xml:space="preserve"> (</w:t>
      </w:r>
      <w:r w:rsidRPr="00001BFA">
        <w:t>I2022/01520</w:t>
      </w:r>
      <w:r>
        <w:t>)</w:t>
      </w:r>
      <w:r w:rsidRPr="005003E8">
        <w:t>. Rapporten utgör ett kunskapsunderlag för det fortsatta arbete</w:t>
      </w:r>
      <w:r>
        <w:t>t</w:t>
      </w:r>
      <w:r w:rsidRPr="005003E8">
        <w:t xml:space="preserve"> med frågan</w:t>
      </w:r>
      <w:r>
        <w:t xml:space="preserve">. </w:t>
      </w:r>
      <w:r w:rsidRPr="00A73364">
        <w:t>Ärendet bereds vidare.</w:t>
      </w:r>
      <w:r>
        <w:t xml:space="preserve"> </w:t>
      </w:r>
      <w:r w:rsidRPr="00A73364">
        <w:t>Punkten är inte slutbehandlad.</w:t>
      </w:r>
    </w:p>
    <w:p w14:paraId="32D81356" w14:textId="77777777" w:rsidR="00697378" w:rsidRDefault="00697378" w:rsidP="00697378">
      <w:pPr>
        <w:pStyle w:val="Brdtextmedindrag"/>
      </w:pPr>
      <w:r w:rsidRPr="00A73364">
        <w:rPr>
          <w:iCs/>
        </w:rPr>
        <w:t xml:space="preserve">Punkt 14 </w:t>
      </w:r>
      <w:r w:rsidRPr="00A73364">
        <w:rPr>
          <w:i/>
        </w:rPr>
        <w:t>om tunga transporter</w:t>
      </w:r>
      <w:r w:rsidRPr="00A73364">
        <w:t>*</w:t>
      </w:r>
      <w:r w:rsidRPr="00A73364">
        <w:rPr>
          <w:iCs/>
        </w:rPr>
        <w:t>:</w:t>
      </w:r>
      <w:r w:rsidRPr="00A73364">
        <w:t xml:space="preserve"> Riksdagen har tillkännagett för regeringen vad utskottet anför om att regeringen bör verka för att dispenshanteringen för tunga transporter underlättas och förenklas, bl.a. genom att Trafikverket erbjuder kommuner möjligheten att till Trafikverket delegera beslut om dispenser för tunga transporter på väg (bet. 2019/20:TU11 s. 93 f.). Trafikverket har initierat och finansiera</w:t>
      </w:r>
      <w:r>
        <w:t>t</w:t>
      </w:r>
      <w:r w:rsidRPr="00A73364">
        <w:t xml:space="preserve"> ett projekt kopplat till det som anförs i tillkännagivandet. Projektet omfattar utvecklandet av en digital undantagsprocess (dispenshantering). Syftet är att med systemstöd ge ett bättre utnyttjande av undantagsfordon och infrastruktur i tid och rum. Det ska kunna leda till snabbare och flexiblare handläggning på lika villkor samt en bibehållen standard på väginfrastrukturen. </w:t>
      </w:r>
      <w:r w:rsidRPr="005810CF">
        <w:t xml:space="preserve">Projektet utfördes av </w:t>
      </w:r>
      <w:r>
        <w:t xml:space="preserve">RISE Reseach Institutes of Sweden AB, som redovisade en rapport i oktober 2021. Rapporten innehåller </w:t>
      </w:r>
      <w:r w:rsidRPr="005810CF">
        <w:t xml:space="preserve">en rad förslag på åtgärder som riktar sig till ett flertal aktörer. Några exempel på åtgärder är informationskampanjer, gemensamma </w:t>
      </w:r>
      <w:r>
        <w:t>it</w:t>
      </w:r>
      <w:r w:rsidRPr="005810CF">
        <w:t>-system för Trafikverket och kommunerna, översyn av Transportstyrelsens förskrifter och att arbeta mot digital övervakning och uppföljning samt att genomföra en sanktionsväxling</w:t>
      </w:r>
      <w:r>
        <w:t xml:space="preserve">. </w:t>
      </w:r>
    </w:p>
    <w:p w14:paraId="266A8942" w14:textId="77777777" w:rsidR="00697378" w:rsidRPr="00A73364" w:rsidRDefault="00697378" w:rsidP="00697378">
      <w:pPr>
        <w:pStyle w:val="Brdtextmedindrag"/>
      </w:pPr>
      <w:r>
        <w:t xml:space="preserve">Regeringen gav den 15 december 2022 Trafikverket i uppdrag att utreda hur </w:t>
      </w:r>
      <w:r w:rsidRPr="00223AF4">
        <w:t>väghållarens handläggning av ärenden om undantag från kraven på mått, längd och vikt kan underlättas och förenklas</w:t>
      </w:r>
      <w:r>
        <w:t>. I uppdraget ingår att Trafikverket ska redogöra för hur de rättsliga och praktiska möjligheterna ser ut för Trafikverket att, helt eller delvis, sköta ärendehandläggningen och fatta beslut om de undantag från trafikförordningens (1998:1276) krav på mått, längd och vikt</w:t>
      </w:r>
      <w:r w:rsidDel="00F97C77">
        <w:t xml:space="preserve"> </w:t>
      </w:r>
      <w:r>
        <w:t xml:space="preserve">som i dag sköts av kommunala väghållare. Trafikverket ska också utreda vilka möjliga förenklingar och effektiviseringar av undantagsprocessen som kan göras med bibehållen kvalitet i hanteringen och samtidigt inte riskera skador på infrastrukturen eller minska trafiksäkerheten. Trafikverket ska vid uppdragets genomförande beakta gällande regler avseende väghållning i väglagen (1971:948). Trafikverket ska också utreda om det krävs författningsförändringar och lämna nödvändiga författningsförslag samt utreda vilka kostnader som kan uppstå och hur dessa ska finansieras. Uppdraget ska redovisas senast den 17 juni 2024. </w:t>
      </w:r>
      <w:r w:rsidRPr="00A73364">
        <w:t>Ärendet bereds vidare. Punkten är inte slutbehandlad.</w:t>
      </w:r>
    </w:p>
    <w:p w14:paraId="1259754A" w14:textId="586105E9" w:rsidR="001C33EA" w:rsidRPr="003D68F1" w:rsidRDefault="00AD4A17" w:rsidP="001C33EA">
      <w:pPr>
        <w:pStyle w:val="Rubrik5utannumrering"/>
      </w:pPr>
      <w:r>
        <w:t>40</w:t>
      </w:r>
      <w:r w:rsidR="001C33EA" w:rsidRPr="003D68F1">
        <w:t xml:space="preserve">. Rskr. 2019/20:236 </w:t>
      </w:r>
      <w:bookmarkStart w:id="498" w:name="_Hlk92973814"/>
      <w:bookmarkStart w:id="499" w:name="_Hlk92983435"/>
    </w:p>
    <w:p w14:paraId="0CF54FDC" w14:textId="77777777" w:rsidR="001C33EA" w:rsidRPr="003D68F1" w:rsidRDefault="001C33EA" w:rsidP="001C33EA">
      <w:pPr>
        <w:pStyle w:val="Brdtext"/>
        <w:jc w:val="left"/>
      </w:pPr>
      <w:r w:rsidRPr="003D68F1">
        <w:t>Naturvård och biologisk mångfald</w:t>
      </w:r>
    </w:p>
    <w:p w14:paraId="3A055256" w14:textId="77777777" w:rsidR="001C33EA" w:rsidRDefault="001C33EA" w:rsidP="001C33EA">
      <w:pPr>
        <w:pStyle w:val="Brdtext"/>
        <w:jc w:val="left"/>
        <w:rPr>
          <w:color w:val="000000" w:themeColor="text1"/>
        </w:rPr>
      </w:pPr>
      <w:r w:rsidRPr="00895D1A">
        <w:rPr>
          <w:color w:val="000000" w:themeColor="text1"/>
        </w:rPr>
        <w:t>Mot. 2019/20:2774 yrkande 10, bet. 2019/20:MJU15</w:t>
      </w:r>
    </w:p>
    <w:p w14:paraId="7934758B" w14:textId="77777777" w:rsidR="001C33EA" w:rsidRPr="004309F3" w:rsidRDefault="001C33EA" w:rsidP="001C33EA">
      <w:pPr>
        <w:pStyle w:val="Brdtext"/>
        <w:jc w:val="left"/>
      </w:pPr>
      <w:r>
        <w:t>Tidigare redovisad, se skr. 2020/21:75 (N 38)</w:t>
      </w:r>
      <w:r w:rsidRPr="007B09B2">
        <w:rPr>
          <w:color w:val="000000" w:themeColor="text1"/>
        </w:rPr>
        <w:t xml:space="preserve"> </w:t>
      </w:r>
      <w:r>
        <w:rPr>
          <w:color w:val="000000" w:themeColor="text1"/>
        </w:rPr>
        <w:t xml:space="preserve">och </w:t>
      </w:r>
      <w:r w:rsidRPr="00FD4D99">
        <w:rPr>
          <w:color w:val="000000" w:themeColor="text1"/>
        </w:rPr>
        <w:t>2021/22:75 (N 30)</w:t>
      </w:r>
      <w:r>
        <w:t>.</w:t>
      </w:r>
    </w:p>
    <w:p w14:paraId="6C8E6090" w14:textId="4F2E98EE" w:rsidR="001C33EA" w:rsidRPr="003D68F1" w:rsidRDefault="001C33EA" w:rsidP="001C33EA">
      <w:pPr>
        <w:pStyle w:val="Brdtext"/>
        <w:jc w:val="left"/>
      </w:pPr>
      <w:r w:rsidRPr="003D68F1">
        <w:t>Skrivelsen är inte slutbehandlad.</w:t>
      </w:r>
      <w:r>
        <w:t xml:space="preserve"> </w:t>
      </w:r>
    </w:p>
    <w:p w14:paraId="2D1B52F3" w14:textId="77777777" w:rsidR="001C33EA" w:rsidRPr="003D68F1" w:rsidRDefault="001C33EA" w:rsidP="001C33EA">
      <w:pPr>
        <w:pStyle w:val="Brdtextmedindrag"/>
      </w:pPr>
    </w:p>
    <w:p w14:paraId="0C49F7A4" w14:textId="77777777" w:rsidR="001C33EA" w:rsidRDefault="001C33EA" w:rsidP="001C33EA">
      <w:pPr>
        <w:pStyle w:val="Brdtext"/>
        <w:rPr>
          <w:color w:val="000000" w:themeColor="text1"/>
        </w:rPr>
      </w:pPr>
      <w:r w:rsidRPr="003D68F1">
        <w:t xml:space="preserve">Punkt 18 </w:t>
      </w:r>
      <w:r>
        <w:t>om</w:t>
      </w:r>
      <w:r w:rsidRPr="003D68F1">
        <w:t xml:space="preserve"> </w:t>
      </w:r>
      <w:r>
        <w:rPr>
          <w:i/>
          <w:iCs/>
        </w:rPr>
        <w:t>l</w:t>
      </w:r>
      <w:r w:rsidRPr="003D68F1">
        <w:rPr>
          <w:i/>
          <w:iCs/>
        </w:rPr>
        <w:t>icensjakt*</w:t>
      </w:r>
      <w:r w:rsidRPr="0096209C">
        <w:t>:</w:t>
      </w:r>
      <w:r w:rsidRPr="003D68F1">
        <w:rPr>
          <w:i/>
          <w:iCs/>
        </w:rPr>
        <w:t xml:space="preserve"> </w:t>
      </w:r>
      <w:r w:rsidRPr="003D68F1">
        <w:t>Riksdagen har tillkännagett för regeringen att rege</w:t>
      </w:r>
      <w:r>
        <w:softHyphen/>
      </w:r>
      <w:r w:rsidRPr="003D68F1">
        <w:t>ringen ska se över förutsättningarna för att utöka licensjakten på varg i områden där vargstammen behöver minskas (bet. 2019/20:MJU15 s. 44).</w:t>
      </w:r>
      <w:r w:rsidRPr="00895D1A">
        <w:rPr>
          <w:color w:val="000000" w:themeColor="text1"/>
        </w:rPr>
        <w:t xml:space="preserve"> </w:t>
      </w:r>
      <w:r>
        <w:rPr>
          <w:color w:val="000000" w:themeColor="text1"/>
        </w:rPr>
        <w:t>L</w:t>
      </w:r>
      <w:r w:rsidRPr="00096130">
        <w:rPr>
          <w:color w:val="000000" w:themeColor="text1"/>
        </w:rPr>
        <w:t xml:space="preserve">änsstyrelserna </w:t>
      </w:r>
      <w:r>
        <w:rPr>
          <w:color w:val="000000" w:themeColor="text1"/>
        </w:rPr>
        <w:t>beslutade</w:t>
      </w:r>
      <w:r w:rsidRPr="00096130">
        <w:rPr>
          <w:color w:val="000000" w:themeColor="text1"/>
        </w:rPr>
        <w:t xml:space="preserve"> </w:t>
      </w:r>
      <w:r>
        <w:rPr>
          <w:color w:val="000000" w:themeColor="text1"/>
        </w:rPr>
        <w:t>in</w:t>
      </w:r>
      <w:r w:rsidRPr="00096130">
        <w:rPr>
          <w:color w:val="000000" w:themeColor="text1"/>
        </w:rPr>
        <w:t xml:space="preserve">för licensjakten 2022 att jakten ska riktas till vissa revir i sin helhet för att glesa ut koncentrationen av vargar i mellersta Sverige. </w:t>
      </w:r>
      <w:r>
        <w:rPr>
          <w:color w:val="000000" w:themeColor="text1"/>
        </w:rPr>
        <w:t>Regeringen avser att följa ut</w:t>
      </w:r>
      <w:r>
        <w:rPr>
          <w:color w:val="000000" w:themeColor="text1"/>
        </w:rPr>
        <w:softHyphen/>
        <w:t>veck</w:t>
      </w:r>
      <w:r>
        <w:rPr>
          <w:color w:val="000000" w:themeColor="text1"/>
        </w:rPr>
        <w:softHyphen/>
        <w:t>lingen och effekterna av läns</w:t>
      </w:r>
      <w:r>
        <w:rPr>
          <w:color w:val="000000" w:themeColor="text1"/>
        </w:rPr>
        <w:softHyphen/>
        <w:t xml:space="preserve">styrelsernas beslut. </w:t>
      </w:r>
    </w:p>
    <w:p w14:paraId="0CAE0D5F" w14:textId="77777777" w:rsidR="001C33EA" w:rsidRDefault="001C33EA" w:rsidP="001C33EA">
      <w:pPr>
        <w:pStyle w:val="Brdtextmedindrag"/>
      </w:pPr>
      <w:r>
        <w:t>Regeringen beslutade den 4 augusti 2022 om ändringar i förordningen (2009:1263) om förvaltning av björn, varg, lo, järv och kungsörn så att miniminivåer för varg fastställs per rovdjursförvaltningsområde i stället för både per rovdjursförvaltningsområde och vart och ett av länen. Syftet är att öka flexibiliteten i förvaltningen och ta hänsyn till populationens tät</w:t>
      </w:r>
      <w:r>
        <w:softHyphen/>
        <w:t>het. För de övriga arterna fastställs nivåerna fortfarande per län. Ändringen trädde i kraft den 1 november 2022.</w:t>
      </w:r>
    </w:p>
    <w:p w14:paraId="0C43B13C" w14:textId="0B566DB5" w:rsidR="001C33EA" w:rsidRDefault="001C33EA" w:rsidP="001C33EA">
      <w:pPr>
        <w:pStyle w:val="Brdtextmedindrag"/>
      </w:pPr>
      <w:r>
        <w:t>Regeringen beslutade i maj 2022 om tre uppdrag. Naturvårdsverket ska undersöka om, och i så fall under vilka förutsättningar, vargens referens</w:t>
      </w:r>
      <w:r>
        <w:softHyphen/>
        <w:t>värde i fråga om populationsstorlek för gynnsam bevarandestatus enligt art- och habitatdirektivet skulle kunna vara inom det intervall på 170–270 som angavs i propositionen En hållbar rovdjurspolitik (prop. 2012/13:191). Uppdraget ska redovisas senast den 11 oktober 2024. Naturvårdsverket ska även utreda om, och i så fall hur, skyddsjakt på varg kan utvecklas för att mer effektivt kunna förhindra skador på bl.a. tamdjur orsakade av varg och bättre bidra till rovdjurspolitikens övergripande och långsiktiga mål samt vid behov uppdatera aktuella riktlinjer om skydds</w:t>
      </w:r>
      <w:r>
        <w:softHyphen/>
        <w:t>jakt på varg. Uppdraget ska redovisas senast den 31 mars 2023. Natur</w:t>
      </w:r>
      <w:r>
        <w:softHyphen/>
        <w:t>vårdsverket, Statens jordbruksverk och Statens veterinärmedicinska anstalt ska ta fram övergripande gemensamma riktlinjer för vilka åtgärder som behöver vidtas om varg som har invandrat till Sverige från Finland eller Ryssland ska kunna flyttas inom Sverige, med hänsyn till smitt</w:t>
      </w:r>
      <w:r>
        <w:softHyphen/>
        <w:t xml:space="preserve">skyddet i kombination med risker för skador inom renskötseln. Uppdraget ska redovisas senast den 12 april 2024. </w:t>
      </w:r>
      <w:r w:rsidRPr="00895D1A">
        <w:t xml:space="preserve">Punkten är inte slutbehandlad. </w:t>
      </w:r>
      <w:bookmarkEnd w:id="498"/>
    </w:p>
    <w:p w14:paraId="4AECD69B" w14:textId="3B452DF4" w:rsidR="009A46FB" w:rsidRPr="00A73364" w:rsidRDefault="009A46FB" w:rsidP="009A46FB">
      <w:pPr>
        <w:pStyle w:val="Rubrik5utannumrering"/>
        <w:rPr>
          <w:iCs/>
        </w:rPr>
      </w:pPr>
      <w:r>
        <w:t>4</w:t>
      </w:r>
      <w:r w:rsidR="00AD4A17">
        <w:t>1</w:t>
      </w:r>
      <w:r w:rsidRPr="003870BE">
        <w:t>. Rskr. 2019/20:323</w:t>
      </w:r>
    </w:p>
    <w:p w14:paraId="7AF1DEA8" w14:textId="77777777" w:rsidR="009A46FB" w:rsidRPr="00A73364" w:rsidRDefault="009A46FB" w:rsidP="009A46FB">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Trafiksäkerhet</w:t>
      </w:r>
    </w:p>
    <w:p w14:paraId="2BF7D7E1" w14:textId="77777777" w:rsidR="009A46FB" w:rsidRDefault="009A46FB" w:rsidP="009A46FB">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Mot. 2019/20:2161, bet. 2019/20:TU14</w:t>
      </w:r>
    </w:p>
    <w:p w14:paraId="5E21AE86" w14:textId="77777777" w:rsidR="009A46FB" w:rsidRPr="00A73364" w:rsidRDefault="009A46FB" w:rsidP="009A46FB">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eastAsia="Calibri" w:hAnsi="Times New Roman"/>
          <w:sz w:val="20"/>
        </w:rPr>
        <w:t xml:space="preserve">Tidigare redovisad, se skr. </w:t>
      </w:r>
      <w:r>
        <w:rPr>
          <w:rFonts w:ascii="Times New Roman" w:hAnsi="Times New Roman"/>
          <w:sz w:val="20"/>
        </w:rPr>
        <w:t>2020/21:75 (I 39) och 2021/22:75 (I 28)</w:t>
      </w:r>
      <w:r w:rsidRPr="00A73364">
        <w:rPr>
          <w:rFonts w:ascii="Times New Roman" w:eastAsia="Calibri" w:hAnsi="Times New Roman"/>
          <w:sz w:val="20"/>
        </w:rPr>
        <w:t>.</w:t>
      </w:r>
    </w:p>
    <w:p w14:paraId="4D313813" w14:textId="4BFDD6BA" w:rsidR="009A46FB" w:rsidRPr="00A73364" w:rsidRDefault="009A46FB" w:rsidP="009A46FB">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Skrivelsen är inte slutbehandlad.</w:t>
      </w:r>
      <w:r w:rsidR="006968FA">
        <w:rPr>
          <w:rFonts w:ascii="Times New Roman" w:hAnsi="Times New Roman"/>
          <w:iCs/>
          <w:sz w:val="20"/>
        </w:rPr>
        <w:t xml:space="preserve"> </w:t>
      </w:r>
    </w:p>
    <w:p w14:paraId="7441123B" w14:textId="77777777" w:rsidR="009A46FB" w:rsidRPr="00A73364" w:rsidRDefault="009A46FB" w:rsidP="009A46F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7F655FC2" w14:textId="667B65D0" w:rsidR="009A46FB" w:rsidRPr="00A73364" w:rsidRDefault="009A46FB" w:rsidP="009A46FB">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A73364">
        <w:rPr>
          <w:rFonts w:ascii="Times New Roman" w:hAnsi="Times New Roman"/>
          <w:iCs/>
          <w:sz w:val="20"/>
        </w:rPr>
        <w:t xml:space="preserve">Punkt 8 om </w:t>
      </w:r>
      <w:r w:rsidRPr="00A73364">
        <w:rPr>
          <w:rFonts w:ascii="Times New Roman" w:hAnsi="Times New Roman"/>
          <w:i/>
          <w:sz w:val="20"/>
        </w:rPr>
        <w:t>synfältsdefekter och dispens</w:t>
      </w:r>
      <w:r w:rsidRPr="00A73364">
        <w:rPr>
          <w:rFonts w:ascii="Times New Roman" w:hAnsi="Times New Roman"/>
          <w:iCs/>
          <w:sz w:val="20"/>
        </w:rPr>
        <w:t xml:space="preserve">*: Riksdagen har tillkännagett för regeringen det som utskottet anfört om att möjligheten att använda ett simulatortest för att bedöma körförmågan hos personer som fått sitt körkort återkallat på grund av synfältsdefekter bör återinföras och att ett nytt system för körprov på väg för personer med synfältsdefekter bör utredas (bet. 2019/20:TU14 s. 73 f.). Transportstyrelsen har gjort en analys av att använda simulator som grund för att kunna bedöma om en person som inte uppfyller de medicinska kraven gällande syn ändå på ett säkert sätt kan framföra ett vägfordon och därför kan medges undantag från kraven. Enligt utvärderingen behöver metoden kunna valideras, vilket inte har skett. Statens väg- och transportforskningsinstitut handhar den simulator som tidigare har använts. </w:t>
      </w:r>
      <w:r>
        <w:rPr>
          <w:rFonts w:ascii="Times New Roman" w:hAnsi="Times New Roman"/>
          <w:iCs/>
          <w:sz w:val="20"/>
        </w:rPr>
        <w:t>Den 16 september 2021 gav r</w:t>
      </w:r>
      <w:r w:rsidRPr="007B3AF4">
        <w:rPr>
          <w:rFonts w:ascii="Times New Roman" w:hAnsi="Times New Roman"/>
          <w:iCs/>
          <w:sz w:val="20"/>
        </w:rPr>
        <w:t>egeringen Statens väg- och transportforskningsinstitut i uppdrag att i samarbete med Transportstyrelsen och Trafikverket analysera möjligheterna att utveckla metoderna för att kunna bedöma om ett undantag kan medges från de medicinska kraven gällande horisontellt synfält för körkort.</w:t>
      </w:r>
      <w:r>
        <w:rPr>
          <w:rFonts w:ascii="Times New Roman" w:hAnsi="Times New Roman"/>
          <w:iCs/>
          <w:sz w:val="20"/>
        </w:rPr>
        <w:t xml:space="preserve"> </w:t>
      </w:r>
      <w:r w:rsidRPr="007B3AF4">
        <w:rPr>
          <w:rFonts w:ascii="Times New Roman" w:hAnsi="Times New Roman"/>
          <w:iCs/>
          <w:sz w:val="20"/>
        </w:rPr>
        <w:t>I uppdraget ingår att utreda förutsättningarna för att utveckla och validera simulatortester och praktiska körprov i bana eller i trafik som en del av</w:t>
      </w:r>
      <w:r>
        <w:rPr>
          <w:rFonts w:ascii="Times New Roman" w:hAnsi="Times New Roman"/>
          <w:iCs/>
          <w:sz w:val="20"/>
        </w:rPr>
        <w:t xml:space="preserve"> </w:t>
      </w:r>
      <w:r w:rsidRPr="007B3AF4">
        <w:rPr>
          <w:rFonts w:ascii="Times New Roman" w:hAnsi="Times New Roman"/>
          <w:iCs/>
          <w:sz w:val="20"/>
        </w:rPr>
        <w:t>underlaget för att bedöma om en person som inte uppfyller de medicinska kraven gällande horisontellt synfält för körkort ändå på ett säkert sätt kan framföra ett vägfordon på väg och därför med undantag från dessa krav kan få körkort.</w:t>
      </w:r>
      <w:r>
        <w:rPr>
          <w:rFonts w:ascii="Times New Roman" w:hAnsi="Times New Roman"/>
          <w:iCs/>
          <w:sz w:val="20"/>
        </w:rPr>
        <w:t xml:space="preserve"> Uppdraget redovisades den 31 oktober 2022. Redovis</w:t>
      </w:r>
      <w:r w:rsidR="00AD4A17">
        <w:rPr>
          <w:rFonts w:ascii="Times New Roman" w:hAnsi="Times New Roman"/>
          <w:iCs/>
          <w:sz w:val="20"/>
        </w:rPr>
        <w:softHyphen/>
      </w:r>
      <w:r>
        <w:rPr>
          <w:rFonts w:ascii="Times New Roman" w:hAnsi="Times New Roman"/>
          <w:iCs/>
          <w:sz w:val="20"/>
        </w:rPr>
        <w:t xml:space="preserve">ningen innehåller förslag om att ytterligare utredningsåtgärder vidtas. </w:t>
      </w:r>
      <w:r w:rsidRPr="00A73364">
        <w:rPr>
          <w:rFonts w:ascii="Times New Roman" w:hAnsi="Times New Roman"/>
          <w:iCs/>
          <w:sz w:val="20"/>
        </w:rPr>
        <w:t xml:space="preserve">Ärendet </w:t>
      </w:r>
      <w:r>
        <w:rPr>
          <w:rFonts w:ascii="Times New Roman" w:hAnsi="Times New Roman"/>
          <w:iCs/>
          <w:sz w:val="20"/>
        </w:rPr>
        <w:t xml:space="preserve">och rapportens förslag </w:t>
      </w:r>
      <w:r w:rsidRPr="00A73364">
        <w:rPr>
          <w:rFonts w:ascii="Times New Roman" w:hAnsi="Times New Roman"/>
          <w:iCs/>
          <w:sz w:val="20"/>
        </w:rPr>
        <w:t>bereds vidare. Punkten är inte slut</w:t>
      </w:r>
      <w:r w:rsidR="00AD4A17">
        <w:rPr>
          <w:rFonts w:ascii="Times New Roman" w:hAnsi="Times New Roman"/>
          <w:iCs/>
          <w:sz w:val="20"/>
        </w:rPr>
        <w:softHyphen/>
      </w:r>
      <w:r w:rsidRPr="00A73364">
        <w:rPr>
          <w:rFonts w:ascii="Times New Roman" w:hAnsi="Times New Roman"/>
          <w:iCs/>
          <w:sz w:val="20"/>
        </w:rPr>
        <w:t>behandlad.</w:t>
      </w:r>
    </w:p>
    <w:bookmarkEnd w:id="499"/>
    <w:p w14:paraId="280DC74C" w14:textId="77777777" w:rsidR="00984624" w:rsidRPr="00754285" w:rsidRDefault="00984624" w:rsidP="00984624">
      <w:pPr>
        <w:pStyle w:val="Rubrik3utannumrering"/>
        <w:rPr>
          <w:b w:val="0"/>
          <w:szCs w:val="23"/>
        </w:rPr>
      </w:pPr>
      <w:r w:rsidRPr="00D03C19">
        <w:t>Nyare riksmöten</w:t>
      </w:r>
    </w:p>
    <w:p w14:paraId="65C722E6" w14:textId="16E64605" w:rsidR="00AE7644" w:rsidRDefault="00AE7644" w:rsidP="00984624">
      <w:pPr>
        <w:pStyle w:val="Rubrik4utannumrering"/>
        <w:spacing w:before="0"/>
      </w:pPr>
      <w:r w:rsidRPr="00721738">
        <w:t>Riksmötet 20</w:t>
      </w:r>
      <w:r>
        <w:t>20</w:t>
      </w:r>
      <w:r w:rsidRPr="00721738">
        <w:t>/</w:t>
      </w:r>
      <w:r>
        <w:t>21</w:t>
      </w:r>
    </w:p>
    <w:p w14:paraId="7BB61680" w14:textId="629A7AEA" w:rsidR="004C664E" w:rsidRPr="003D68F1" w:rsidRDefault="00574498" w:rsidP="004C664E">
      <w:pPr>
        <w:pStyle w:val="Rubrik5utannumrering"/>
        <w:spacing w:before="0"/>
      </w:pPr>
      <w:bookmarkStart w:id="500" w:name="_Hlk61532899"/>
      <w:bookmarkStart w:id="501" w:name="_Hlk92788561"/>
      <w:r>
        <w:t>42</w:t>
      </w:r>
      <w:r w:rsidR="004C664E" w:rsidRPr="003D68F1">
        <w:t>. Rskr. 2020/21:82</w:t>
      </w:r>
      <w:r w:rsidR="004C664E">
        <w:t xml:space="preserve"> </w:t>
      </w:r>
    </w:p>
    <w:p w14:paraId="138A2E21" w14:textId="77777777" w:rsidR="004C664E" w:rsidRPr="0037592D" w:rsidRDefault="004C664E" w:rsidP="004C664E">
      <w:pPr>
        <w:pStyle w:val="Brdtext"/>
        <w:jc w:val="left"/>
        <w:rPr>
          <w:color w:val="000000" w:themeColor="text1"/>
        </w:rPr>
      </w:pPr>
      <w:bookmarkStart w:id="502" w:name="_Hlk92983741"/>
      <w:bookmarkStart w:id="503" w:name="_Hlk92974111"/>
      <w:bookmarkEnd w:id="500"/>
      <w:bookmarkEnd w:id="501"/>
      <w:r w:rsidRPr="0037592D">
        <w:rPr>
          <w:color w:val="000000" w:themeColor="text1"/>
        </w:rPr>
        <w:t>Skyddsjakt på varg</w:t>
      </w:r>
    </w:p>
    <w:p w14:paraId="371864C2" w14:textId="77777777" w:rsidR="004C664E" w:rsidRDefault="004C664E" w:rsidP="004C664E">
      <w:pPr>
        <w:pStyle w:val="Brdtext"/>
        <w:jc w:val="left"/>
        <w:rPr>
          <w:color w:val="000000" w:themeColor="text1"/>
        </w:rPr>
      </w:pPr>
      <w:r w:rsidRPr="0037592D">
        <w:rPr>
          <w:color w:val="000000" w:themeColor="text1"/>
        </w:rPr>
        <w:t>Utskottsinitiativ, bet. 2020/21:MJU5</w:t>
      </w:r>
    </w:p>
    <w:p w14:paraId="3DDE25DE" w14:textId="77777777" w:rsidR="004C664E" w:rsidRPr="004309F3" w:rsidRDefault="004C664E" w:rsidP="004C664E">
      <w:pPr>
        <w:pStyle w:val="Brdtext"/>
        <w:jc w:val="left"/>
      </w:pPr>
      <w:r>
        <w:t>Tidigare redovisad, se skr. 2020/21:75 (N 51)</w:t>
      </w:r>
      <w:r w:rsidRPr="00FD1019">
        <w:rPr>
          <w:color w:val="000000" w:themeColor="text1"/>
        </w:rPr>
        <w:t xml:space="preserve"> </w:t>
      </w:r>
      <w:r>
        <w:rPr>
          <w:color w:val="000000" w:themeColor="text1"/>
        </w:rPr>
        <w:t xml:space="preserve">och </w:t>
      </w:r>
      <w:r w:rsidRPr="00FD4D99">
        <w:rPr>
          <w:color w:val="000000" w:themeColor="text1"/>
        </w:rPr>
        <w:t>2021/22:75 (N 36)</w:t>
      </w:r>
    </w:p>
    <w:p w14:paraId="0E5F82C1" w14:textId="3B21E83A" w:rsidR="004C664E" w:rsidRPr="00653E3F" w:rsidRDefault="004C664E" w:rsidP="004C664E">
      <w:pPr>
        <w:pStyle w:val="Brdtext"/>
        <w:jc w:val="left"/>
      </w:pPr>
      <w:r w:rsidRPr="0037592D">
        <w:rPr>
          <w:color w:val="000000" w:themeColor="text1"/>
        </w:rPr>
        <w:t xml:space="preserve">Skrivelsen </w:t>
      </w:r>
      <w:r w:rsidRPr="003D68F1">
        <w:t>är inte slutbehandlad.</w:t>
      </w:r>
      <w:r w:rsidR="00741986">
        <w:t xml:space="preserve"> </w:t>
      </w:r>
    </w:p>
    <w:p w14:paraId="0127D612" w14:textId="77777777" w:rsidR="004C664E" w:rsidRPr="003D68F1" w:rsidRDefault="004C664E" w:rsidP="004C664E">
      <w:pPr>
        <w:pStyle w:val="Brdtextmedindrag"/>
      </w:pPr>
    </w:p>
    <w:p w14:paraId="704C2D9A" w14:textId="77777777" w:rsidR="004C664E" w:rsidRDefault="004C664E" w:rsidP="004C664E">
      <w:pPr>
        <w:pStyle w:val="Brdtext"/>
      </w:pPr>
      <w:bookmarkStart w:id="504" w:name="_Hlk92985543"/>
      <w:r w:rsidRPr="003D68F1">
        <w:t xml:space="preserve">Punkt 1 </w:t>
      </w:r>
      <w:r>
        <w:t>om</w:t>
      </w:r>
      <w:r w:rsidRPr="003D68F1">
        <w:t xml:space="preserve"> </w:t>
      </w:r>
      <w:r>
        <w:rPr>
          <w:i/>
          <w:iCs/>
        </w:rPr>
        <w:t>s</w:t>
      </w:r>
      <w:r w:rsidRPr="003D68F1">
        <w:rPr>
          <w:i/>
          <w:iCs/>
        </w:rPr>
        <w:t>kyddsjakt på varg*</w:t>
      </w:r>
      <w:r w:rsidRPr="00515B77">
        <w:t>:</w:t>
      </w:r>
      <w:r w:rsidRPr="003D68F1">
        <w:rPr>
          <w:i/>
          <w:iCs/>
        </w:rPr>
        <w:t xml:space="preserve"> </w:t>
      </w:r>
      <w:r w:rsidRPr="003D68F1">
        <w:t xml:space="preserve">Riksdagen har </w:t>
      </w:r>
      <w:r>
        <w:t>tillkännagett för rege</w:t>
      </w:r>
      <w:r>
        <w:softHyphen/>
        <w:t xml:space="preserve">ringen </w:t>
      </w:r>
      <w:r w:rsidRPr="003D68F1">
        <w:t xml:space="preserve">det som utskottet anför om skyddsjakt på varg (bet. 2020/21:MJU5 s. </w:t>
      </w:r>
      <w:r>
        <w:t>8</w:t>
      </w:r>
      <w:r w:rsidRPr="003D68F1">
        <w:t>)</w:t>
      </w:r>
      <w:r>
        <w:t>. Enligt tillkännagivandet bör regeringen ge Naturvårdsverket i upp</w:t>
      </w:r>
      <w:r>
        <w:softHyphen/>
        <w:t>drag att ta fram nya rekommendationer för skyddsjakt på varg som också gör det möjligt att fatta beslut om skyddsjakt på ett helt revir, göra det tryggare, enklare och snabbare för personer att ansöka om skyddsjakt, se över sekretessbestämmelserna i samband med skyddsjakt och licensjakt, se till att staten tar ett större ansvar för skyddsjakt och att utreda förutsätt</w:t>
      </w:r>
      <w:r>
        <w:softHyphen/>
        <w:t xml:space="preserve">ningarna </w:t>
      </w:r>
      <w:r w:rsidRPr="00616651">
        <w:t>för att bekosta utbildning av certifierade hundar genom vilt</w:t>
      </w:r>
      <w:r>
        <w:softHyphen/>
      </w:r>
      <w:r w:rsidRPr="00616651">
        <w:t xml:space="preserve">skadeanslaget. </w:t>
      </w:r>
    </w:p>
    <w:p w14:paraId="357E6E93" w14:textId="5D064E64" w:rsidR="004C664E" w:rsidRDefault="004C664E" w:rsidP="004C664E">
      <w:pPr>
        <w:pStyle w:val="Brdtextmedindrag"/>
      </w:pPr>
      <w:r>
        <w:t>Regeringen beslutade den 24 mars 2022 om uppdrag till Naturvårds</w:t>
      </w:r>
      <w:r>
        <w:softHyphen/>
        <w:t>verket att utreda behov av författningsändringar i syfte att förhindra sprid</w:t>
      </w:r>
      <w:r>
        <w:softHyphen/>
        <w:t>ning av och skydda vissa uppgifter kopplade till jakt och jägare. Natur</w:t>
      </w:r>
      <w:r>
        <w:softHyphen/>
        <w:t>vårdsverket redovisade uppdraget den 15 december 2022 och rapporten bereds i Regeringskansliet. Regeringen beslutade i maj 2022 om tre upp</w:t>
      </w:r>
      <w:r>
        <w:softHyphen/>
        <w:t>drag. Naturvårdsverket ska undersöka om, och i så fall under vilka förut</w:t>
      </w:r>
      <w:r>
        <w:softHyphen/>
        <w:t>sättningar, vargens referensvärde i fråga om populationsstorlek för gynn</w:t>
      </w:r>
      <w:r>
        <w:softHyphen/>
        <w:t>sam bevarandestatus enligt art och habitatdirektivet skulle kunna vara inom det intervall på 170–270 som angavs i propositionen En hållbar rov</w:t>
      </w:r>
      <w:r>
        <w:softHyphen/>
        <w:t>djurspolitik (prop. 2012/13:191). Uppdraget ska redovisas senast den 11 oktober 2024. Naturvårdsverket ska även utreda om, och i så fall hur, skyddsjakt på varg kan utvecklas för att mer effektivt kunna förhindra ska</w:t>
      </w:r>
      <w:r>
        <w:softHyphen/>
        <w:t>dor på bland annat tamdjur orsakade av varg och bättre bidra till rovdjurs</w:t>
      </w:r>
      <w:r>
        <w:softHyphen/>
        <w:t>politikens övergripande och långsiktiga mål samt vid behov uppdatera aktuella riktlinjer om skyddsjakt på varg. Uppdraget ska redovisas senast den 31 mars 2023. Naturvårdsverket, Statens jordbruksverk och Statens veterinär¬medicinska anstalt ska ta fram övergripande gemensamma rikt</w:t>
      </w:r>
      <w:r>
        <w:softHyphen/>
        <w:t>linjer för vilka åtgärder som behöver vidtas om varg som har invandrat till Sverige från Finland eller Ryssland ska kunna flyttas inom Sverige med hänsyn till smittskyddet i kombination med risker för skador inom rensköt</w:t>
      </w:r>
      <w:r>
        <w:softHyphen/>
        <w:t>seln. Uppdraget ska redovisas senast den 12 april 2024.</w:t>
      </w:r>
      <w:r w:rsidRPr="00616651">
        <w:t xml:space="preserve"> Punkten är inte slutbehandlad.</w:t>
      </w:r>
      <w:r w:rsidRPr="003D68F1">
        <w:t xml:space="preserve"> </w:t>
      </w:r>
    </w:p>
    <w:p w14:paraId="45F5E2CC" w14:textId="44ECC770" w:rsidR="00FD45C1" w:rsidRPr="00D46D1C" w:rsidRDefault="00D46D1C" w:rsidP="00D46D1C">
      <w:pPr>
        <w:pStyle w:val="Rubrik5utannumrering"/>
      </w:pPr>
      <w:r w:rsidRPr="00D46D1C">
        <w:t>43</w:t>
      </w:r>
      <w:r w:rsidR="00FD45C1" w:rsidRPr="00D46D1C">
        <w:t>. Rskr. 2020/21:162</w:t>
      </w:r>
    </w:p>
    <w:p w14:paraId="050A7338" w14:textId="77777777" w:rsidR="00FD45C1" w:rsidRDefault="00FD45C1" w:rsidP="00FD45C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1830CA">
        <w:rPr>
          <w:rFonts w:ascii="Times New Roman" w:hAnsi="Times New Roman"/>
          <w:iCs/>
          <w:sz w:val="20"/>
        </w:rPr>
        <w:t>Cykelfrågor</w:t>
      </w:r>
    </w:p>
    <w:p w14:paraId="7CF2ED47" w14:textId="77777777" w:rsidR="00FD45C1" w:rsidRDefault="00FD45C1" w:rsidP="00FD45C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CD75CF">
        <w:rPr>
          <w:rFonts w:ascii="Times New Roman" w:hAnsi="Times New Roman"/>
          <w:iCs/>
          <w:sz w:val="20"/>
        </w:rPr>
        <w:t>Mot. 2020/21:785 yrkande 7, 2020/21:1313 yrkande 14, 2020/21:2218 yrkande 15, 2020/21:2809 yrkande 55 och 2020/21:3466 yrkande 2, bet.</w:t>
      </w:r>
      <w:r>
        <w:rPr>
          <w:rFonts w:ascii="Times New Roman" w:hAnsi="Times New Roman"/>
          <w:iCs/>
          <w:sz w:val="20"/>
        </w:rPr>
        <w:t> </w:t>
      </w:r>
      <w:r w:rsidRPr="00CD75CF">
        <w:rPr>
          <w:rFonts w:ascii="Times New Roman" w:hAnsi="Times New Roman"/>
          <w:iCs/>
          <w:sz w:val="20"/>
        </w:rPr>
        <w:t>2020/21:TU3</w:t>
      </w:r>
    </w:p>
    <w:p w14:paraId="0E85B701" w14:textId="77777777" w:rsidR="00FD45C1" w:rsidRDefault="00FD45C1" w:rsidP="00FD45C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1424CF">
        <w:rPr>
          <w:rFonts w:ascii="Times New Roman" w:hAnsi="Times New Roman"/>
          <w:iCs/>
          <w:sz w:val="20"/>
        </w:rPr>
        <w:t>Tidigare redovisad, se skr. 20</w:t>
      </w:r>
      <w:r>
        <w:rPr>
          <w:rFonts w:ascii="Times New Roman" w:hAnsi="Times New Roman"/>
          <w:iCs/>
          <w:sz w:val="20"/>
        </w:rPr>
        <w:t>21/22:75 (I 31).</w:t>
      </w:r>
    </w:p>
    <w:p w14:paraId="3ACA5EBB" w14:textId="7760AE4C" w:rsidR="00FD45C1" w:rsidRDefault="00FD45C1" w:rsidP="00FD45C1">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A73364">
        <w:rPr>
          <w:rFonts w:ascii="Times New Roman" w:hAnsi="Times New Roman"/>
          <w:iCs/>
          <w:sz w:val="20"/>
        </w:rPr>
        <w:t>Skrivelsen är slutbehandlad.</w:t>
      </w:r>
      <w:r>
        <w:rPr>
          <w:rFonts w:ascii="Times New Roman" w:hAnsi="Times New Roman"/>
          <w:iCs/>
          <w:sz w:val="20"/>
        </w:rPr>
        <w:t xml:space="preserve"> </w:t>
      </w:r>
    </w:p>
    <w:p w14:paraId="00A0FCB6" w14:textId="77777777" w:rsidR="00FD45C1" w:rsidRDefault="00FD45C1" w:rsidP="00FD45C1">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B0B7E40" w14:textId="25C58FA9" w:rsidR="00FD45C1" w:rsidRDefault="00FD45C1" w:rsidP="00FD45C1">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 xml:space="preserve">Punkt 3 om </w:t>
      </w:r>
      <w:r>
        <w:rPr>
          <w:rFonts w:ascii="Times New Roman" w:hAnsi="Times New Roman"/>
          <w:i/>
          <w:sz w:val="20"/>
        </w:rPr>
        <w:t>ö</w:t>
      </w:r>
      <w:r w:rsidRPr="001830CA">
        <w:rPr>
          <w:rFonts w:ascii="Times New Roman" w:hAnsi="Times New Roman"/>
          <w:i/>
          <w:sz w:val="20"/>
        </w:rPr>
        <w:t>versyn av väglagen</w:t>
      </w:r>
      <w:r>
        <w:rPr>
          <w:rFonts w:ascii="Times New Roman" w:hAnsi="Times New Roman"/>
          <w:i/>
          <w:sz w:val="20"/>
        </w:rPr>
        <w:t>*</w:t>
      </w:r>
      <w:r>
        <w:rPr>
          <w:rFonts w:ascii="Times New Roman" w:hAnsi="Times New Roman"/>
          <w:iCs/>
          <w:sz w:val="20"/>
        </w:rPr>
        <w:t xml:space="preserve">: </w:t>
      </w:r>
      <w:r w:rsidRPr="00CD75CF">
        <w:rPr>
          <w:rFonts w:ascii="Times New Roman" w:hAnsi="Times New Roman"/>
          <w:iCs/>
          <w:sz w:val="20"/>
        </w:rPr>
        <w:t>Riksdagen har tillkännagett för regeringen det som utskottet anfört om att regeringen bör återkomma med förslag som gör det möjligt att anlägga friliggande cykelvägar utan krav på direkt anslutning till vägar avsedda för motortrafik</w:t>
      </w:r>
      <w:r>
        <w:rPr>
          <w:rFonts w:ascii="Times New Roman" w:hAnsi="Times New Roman"/>
          <w:iCs/>
          <w:sz w:val="20"/>
        </w:rPr>
        <w:t xml:space="preserve"> (bet. 2020/21:TU3 s. 28 f.)</w:t>
      </w:r>
      <w:r w:rsidRPr="00CD75CF">
        <w:rPr>
          <w:rFonts w:ascii="Times New Roman" w:hAnsi="Times New Roman"/>
          <w:iCs/>
          <w:sz w:val="20"/>
        </w:rPr>
        <w:t>.</w:t>
      </w:r>
      <w:r>
        <w:rPr>
          <w:rFonts w:ascii="Times New Roman" w:hAnsi="Times New Roman"/>
          <w:iCs/>
          <w:sz w:val="20"/>
        </w:rPr>
        <w:t xml:space="preserve"> </w:t>
      </w:r>
      <w:r w:rsidRPr="00726E3C" w:rsidDel="00632034">
        <w:rPr>
          <w:rFonts w:ascii="Times New Roman" w:hAnsi="Times New Roman"/>
          <w:iCs/>
          <w:sz w:val="20"/>
        </w:rPr>
        <w:t>I regeringens beslut den 31 maj 2018 om nationell</w:t>
      </w:r>
      <w:r w:rsidDel="00632034">
        <w:rPr>
          <w:rFonts w:ascii="Times New Roman" w:hAnsi="Times New Roman"/>
          <w:iCs/>
          <w:sz w:val="20"/>
        </w:rPr>
        <w:t xml:space="preserve"> </w:t>
      </w:r>
      <w:r w:rsidRPr="00726E3C" w:rsidDel="00632034">
        <w:rPr>
          <w:rFonts w:ascii="Times New Roman" w:hAnsi="Times New Roman"/>
          <w:iCs/>
          <w:sz w:val="20"/>
        </w:rPr>
        <w:t>trafikslags</w:t>
      </w:r>
      <w:r w:rsidR="00D46D1C">
        <w:rPr>
          <w:rFonts w:ascii="Times New Roman" w:hAnsi="Times New Roman"/>
          <w:iCs/>
          <w:sz w:val="20"/>
        </w:rPr>
        <w:softHyphen/>
      </w:r>
      <w:r w:rsidRPr="00726E3C" w:rsidDel="00632034">
        <w:rPr>
          <w:rFonts w:ascii="Times New Roman" w:hAnsi="Times New Roman"/>
          <w:iCs/>
          <w:sz w:val="20"/>
        </w:rPr>
        <w:t xml:space="preserve">övergripande plan för transportinfrastrukturen för perioden 2018–2029 </w:t>
      </w:r>
      <w:r>
        <w:rPr>
          <w:rFonts w:ascii="Times New Roman" w:hAnsi="Times New Roman"/>
          <w:iCs/>
          <w:sz w:val="20"/>
        </w:rPr>
        <w:t>gav</w:t>
      </w:r>
      <w:r w:rsidRPr="00726E3C" w:rsidDel="00632034">
        <w:rPr>
          <w:rFonts w:ascii="Times New Roman" w:hAnsi="Times New Roman"/>
          <w:iCs/>
          <w:sz w:val="20"/>
        </w:rPr>
        <w:t xml:space="preserve"> regeringen Trafikverket </w:t>
      </w:r>
      <w:r>
        <w:rPr>
          <w:rFonts w:ascii="Times New Roman" w:hAnsi="Times New Roman"/>
          <w:iCs/>
          <w:sz w:val="20"/>
        </w:rPr>
        <w:t xml:space="preserve">i uppdrag </w:t>
      </w:r>
      <w:r w:rsidRPr="00726E3C" w:rsidDel="00632034">
        <w:rPr>
          <w:rFonts w:ascii="Times New Roman" w:hAnsi="Times New Roman"/>
          <w:iCs/>
          <w:sz w:val="20"/>
        </w:rPr>
        <w:t>att utreda om, och i så fall hur, frågan om markåtkomst utgör ett hinder för tillkomsten av cykelvägar eller i genomförandet av regionala cykelplaner.</w:t>
      </w:r>
      <w:r>
        <w:rPr>
          <w:rFonts w:ascii="Times New Roman" w:hAnsi="Times New Roman"/>
          <w:iCs/>
          <w:sz w:val="20"/>
        </w:rPr>
        <w:t xml:space="preserve"> </w:t>
      </w:r>
      <w:r w:rsidRPr="00A22D84">
        <w:rPr>
          <w:rFonts w:ascii="Times New Roman" w:hAnsi="Times New Roman"/>
          <w:iCs/>
          <w:sz w:val="20"/>
        </w:rPr>
        <w:t xml:space="preserve">Uppdraget redovisades den 11 januari 2021 i rapporten Utgör markåtkomst ett hinder för tillkomsten av cykelvägar? (TRV 2021/3614). Trafikverkets samlade bedömning </w:t>
      </w:r>
      <w:r>
        <w:rPr>
          <w:rFonts w:ascii="Times New Roman" w:hAnsi="Times New Roman"/>
          <w:iCs/>
          <w:sz w:val="20"/>
        </w:rPr>
        <w:t>var</w:t>
      </w:r>
      <w:r w:rsidRPr="00A22D84">
        <w:rPr>
          <w:rFonts w:ascii="Times New Roman" w:hAnsi="Times New Roman"/>
          <w:iCs/>
          <w:sz w:val="20"/>
        </w:rPr>
        <w:t xml:space="preserve"> att framkomligheten i cykelprojekten</w:t>
      </w:r>
      <w:r>
        <w:rPr>
          <w:rFonts w:ascii="Times New Roman" w:hAnsi="Times New Roman"/>
          <w:iCs/>
          <w:sz w:val="20"/>
        </w:rPr>
        <w:t xml:space="preserve"> </w:t>
      </w:r>
      <w:r w:rsidRPr="00A22D84">
        <w:rPr>
          <w:rFonts w:ascii="Times New Roman" w:hAnsi="Times New Roman"/>
          <w:iCs/>
          <w:sz w:val="20"/>
        </w:rPr>
        <w:t>ofta upplevs hindras av svårigheter att få åtkomst till mark. I de flesta fall kunde dock frågan ha lösts genom att kommunen tagit fram en detaljplan i enlighet med plan- och bygglagen (2010:900) då det i många fall inte är en brist som ålegat Trafikverket att lösa. Rapporten visar även att det är mycket få fall där det på grund av väglagens regler inte varit möjligt att anlägga en cykelväg</w:t>
      </w:r>
      <w:r w:rsidR="00AB742D">
        <w:rPr>
          <w:rFonts w:ascii="Times New Roman" w:hAnsi="Times New Roman"/>
          <w:iCs/>
          <w:sz w:val="20"/>
        </w:rPr>
        <w:t>.</w:t>
      </w:r>
      <w:r w:rsidRPr="00A22D84">
        <w:rPr>
          <w:rFonts w:ascii="Times New Roman" w:hAnsi="Times New Roman"/>
          <w:iCs/>
          <w:sz w:val="20"/>
        </w:rPr>
        <w:t xml:space="preserve"> </w:t>
      </w:r>
      <w:r w:rsidR="00AB742D">
        <w:rPr>
          <w:rFonts w:ascii="Times New Roman" w:hAnsi="Times New Roman"/>
          <w:iCs/>
          <w:sz w:val="20"/>
        </w:rPr>
        <w:t>Rapporten visar t</w:t>
      </w:r>
      <w:r w:rsidRPr="00A22D84">
        <w:rPr>
          <w:rFonts w:ascii="Times New Roman" w:hAnsi="Times New Roman"/>
          <w:iCs/>
          <w:sz w:val="20"/>
        </w:rPr>
        <w:t>värtom att det, i de fall som åtgärden inte har genomförts, till en över</w:t>
      </w:r>
      <w:r w:rsidR="00C24D3D">
        <w:rPr>
          <w:rFonts w:ascii="Times New Roman" w:hAnsi="Times New Roman"/>
          <w:iCs/>
          <w:sz w:val="20"/>
        </w:rPr>
        <w:softHyphen/>
      </w:r>
      <w:r w:rsidRPr="00A22D84">
        <w:rPr>
          <w:rFonts w:ascii="Times New Roman" w:hAnsi="Times New Roman"/>
          <w:iCs/>
          <w:sz w:val="20"/>
        </w:rPr>
        <w:t xml:space="preserve">vägande del går att relatera till bristande finansiering eller prioritering. </w:t>
      </w:r>
    </w:p>
    <w:p w14:paraId="42F73691" w14:textId="77777777" w:rsidR="00FD45C1" w:rsidRDefault="00FD45C1" w:rsidP="00FD45C1">
      <w:pPr>
        <w:pStyle w:val="Brdtextmedindrag"/>
      </w:pPr>
      <w:r>
        <w:t>R</w:t>
      </w:r>
      <w:r w:rsidRPr="00A22D84">
        <w:t>egeringens bedömning är att det redan i dag finns verktyg för att anlägga friliggande cykelvägar utan direkt anknytning till vägar avsedda för</w:t>
      </w:r>
      <w:r>
        <w:t xml:space="preserve"> </w:t>
      </w:r>
      <w:r w:rsidRPr="00A22D84">
        <w:t>motortrafik. Kommuner ansvarar för planering, byggande och drift av det</w:t>
      </w:r>
      <w:r>
        <w:t xml:space="preserve"> </w:t>
      </w:r>
      <w:r w:rsidRPr="00A22D84">
        <w:t>kommunala gatunätet och det allmänna vägnätet inom kommunala väghållningsområden. I övrigt visar Trafikverkets rapport att det i övervägande fall är bristande finansiering och prioriteringar som varit hinder mot att projekt inte har förverkligats. I den nationella planen för perioden 2022–2033 har regeringen beslutat om utökade satsningar på cykelåtgärder och gett Trafikverket i uppdrag att fördela upp till 2,7</w:t>
      </w:r>
      <w:r>
        <w:t> </w:t>
      </w:r>
      <w:r w:rsidRPr="00A22D84">
        <w:t>miljarder kronor</w:t>
      </w:r>
      <w:r>
        <w:t xml:space="preserve"> </w:t>
      </w:r>
      <w:r w:rsidRPr="00A22D84">
        <w:t>av medlen för trimningsåtgärder till en särskild pott för cykelåtgärder längs</w:t>
      </w:r>
      <w:r>
        <w:t xml:space="preserve"> </w:t>
      </w:r>
      <w:r w:rsidRPr="00A22D84">
        <w:t>stamvägnätet. Av dessa medel ska Trafikverket fördela upp till 1 miljard kronor under perioden 2022–2027 till samfinansiering av länsplanernas cykelåtgärder med upp till 50 procent. Genom förbättrade möjligheter till finansiering av cykelinfrastruktur ges regionerna även bättre förutsättning</w:t>
      </w:r>
      <w:r>
        <w:t xml:space="preserve"> </w:t>
      </w:r>
      <w:r w:rsidRPr="00A22D84">
        <w:t>att prioritera och finansiera cykelvägar på det sätt som efterfrågas.</w:t>
      </w:r>
    </w:p>
    <w:p w14:paraId="20F52B66" w14:textId="77777777" w:rsidR="00FD45C1" w:rsidRDefault="00FD45C1" w:rsidP="00FD45C1">
      <w:pPr>
        <w:pStyle w:val="Brdtextmedindrag"/>
      </w:pPr>
      <w:r>
        <w:t>I regeringens skrivelse</w:t>
      </w:r>
      <w:r w:rsidDel="003B2AC3">
        <w:t xml:space="preserve"> </w:t>
      </w:r>
      <w:r w:rsidRPr="00CF69A9" w:rsidDel="003B2AC3">
        <w:t xml:space="preserve">Nationell planering för transportinfrastrukturen 2022–2033 (skr. </w:t>
      </w:r>
      <w:r w:rsidDel="003B2AC3">
        <w:t>2021/22:261</w:t>
      </w:r>
      <w:r w:rsidRPr="00CF69A9" w:rsidDel="003B2AC3">
        <w:t>)</w:t>
      </w:r>
      <w:r w:rsidRPr="003B2AC3">
        <w:t xml:space="preserve"> </w:t>
      </w:r>
      <w:r>
        <w:t>konstaterade regeringen mot bakgrund av det anförda att den i</w:t>
      </w:r>
      <w:r w:rsidRPr="00A22D84">
        <w:t>nte</w:t>
      </w:r>
      <w:r>
        <w:t xml:space="preserve"> såg</w:t>
      </w:r>
      <w:r w:rsidRPr="00A22D84">
        <w:t xml:space="preserve"> något behov av att återkomma med något förslag om lagändringar och ans</w:t>
      </w:r>
      <w:r>
        <w:t>åg</w:t>
      </w:r>
      <w:r w:rsidRPr="00A22D84">
        <w:t xml:space="preserve"> </w:t>
      </w:r>
      <w:r>
        <w:t>därmed</w:t>
      </w:r>
      <w:r w:rsidRPr="00A22D84">
        <w:t xml:space="preserve"> riksdagens tillkännagivande </w:t>
      </w:r>
      <w:r>
        <w:t>som</w:t>
      </w:r>
      <w:r w:rsidRPr="00A22D84">
        <w:t xml:space="preserve"> slutbehandlat</w:t>
      </w:r>
      <w:r>
        <w:t>. Punkten är slutbehandlad.</w:t>
      </w:r>
    </w:p>
    <w:bookmarkEnd w:id="502"/>
    <w:bookmarkEnd w:id="503"/>
    <w:bookmarkEnd w:id="504"/>
    <w:p w14:paraId="4E64C58F" w14:textId="38F8C19B" w:rsidR="004C664E" w:rsidRDefault="00D46D1C" w:rsidP="004C664E">
      <w:pPr>
        <w:pStyle w:val="Rubrik5utannumrering"/>
        <w:rPr>
          <w:highlight w:val="yellow"/>
        </w:rPr>
      </w:pPr>
      <w:r>
        <w:t>44</w:t>
      </w:r>
      <w:r w:rsidR="004C664E">
        <w:t xml:space="preserve">. </w:t>
      </w:r>
      <w:r w:rsidR="004C664E" w:rsidRPr="008873BF">
        <w:t>Rskr</w:t>
      </w:r>
      <w:r w:rsidR="004C664E">
        <w:t>.</w:t>
      </w:r>
      <w:r w:rsidR="004C664E" w:rsidRPr="008873BF">
        <w:t xml:space="preserve"> 2020/21:</w:t>
      </w:r>
      <w:r w:rsidR="004C664E">
        <w:t>173</w:t>
      </w:r>
      <w:r w:rsidR="004C664E" w:rsidRPr="008873BF">
        <w:t xml:space="preserve"> </w:t>
      </w:r>
      <w:bookmarkStart w:id="505" w:name="_Hlk92271944"/>
    </w:p>
    <w:p w14:paraId="0AFBD5B8" w14:textId="77777777" w:rsidR="004C664E" w:rsidRDefault="004C664E" w:rsidP="004C664E">
      <w:pPr>
        <w:pStyle w:val="Brdtext"/>
        <w:jc w:val="left"/>
      </w:pPr>
      <w:r>
        <w:t>Riksrevisionens rapport om regionala strukturfondspartnerskap</w:t>
      </w:r>
    </w:p>
    <w:bookmarkEnd w:id="505"/>
    <w:p w14:paraId="7A42B45B" w14:textId="135F54A3" w:rsidR="004C664E" w:rsidRDefault="004C664E" w:rsidP="004C664E">
      <w:pPr>
        <w:pStyle w:val="Brdtextmedindrag"/>
        <w:ind w:firstLine="0"/>
        <w:jc w:val="left"/>
      </w:pPr>
      <w:r>
        <w:t>Skr. 2020/21:25, bet. 2020/21:NU12</w:t>
      </w:r>
    </w:p>
    <w:p w14:paraId="6C0DEFF5" w14:textId="7A677786" w:rsidR="004C664E" w:rsidRDefault="004C664E" w:rsidP="004C664E">
      <w:pPr>
        <w:pStyle w:val="Brdtextmedindrag"/>
        <w:ind w:firstLine="0"/>
        <w:jc w:val="left"/>
      </w:pPr>
      <w:r>
        <w:t>Tidigare redovisad, se skr.</w:t>
      </w:r>
      <w:r>
        <w:rPr>
          <w:color w:val="000000" w:themeColor="text1"/>
        </w:rPr>
        <w:t xml:space="preserve"> </w:t>
      </w:r>
      <w:r w:rsidRPr="00FD4D99">
        <w:rPr>
          <w:color w:val="000000" w:themeColor="text1"/>
        </w:rPr>
        <w:t>2021/22:75 (N 42)</w:t>
      </w:r>
      <w:r w:rsidR="0075299B">
        <w:t>.</w:t>
      </w:r>
    </w:p>
    <w:p w14:paraId="6DBB6F3B" w14:textId="7B3BC18D" w:rsidR="004C664E" w:rsidRDefault="004C664E" w:rsidP="004C664E">
      <w:pPr>
        <w:pStyle w:val="Brdtextmedindrag"/>
        <w:ind w:firstLine="0"/>
        <w:jc w:val="left"/>
      </w:pPr>
      <w:r>
        <w:t>Skrivelsen är slutbehandlad.</w:t>
      </w:r>
      <w:r w:rsidR="00741986">
        <w:t xml:space="preserve"> </w:t>
      </w:r>
    </w:p>
    <w:p w14:paraId="4AA7138F" w14:textId="77777777" w:rsidR="004C664E" w:rsidRPr="009300AB" w:rsidRDefault="004C664E" w:rsidP="004C664E">
      <w:pPr>
        <w:pStyle w:val="Brdtextmedindrag"/>
        <w:ind w:firstLine="0"/>
        <w:jc w:val="left"/>
      </w:pPr>
    </w:p>
    <w:p w14:paraId="06A628CC" w14:textId="256E569F" w:rsidR="004C664E" w:rsidRDefault="004C664E" w:rsidP="004C664E">
      <w:pPr>
        <w:pStyle w:val="Brdtextmedindrag"/>
        <w:ind w:firstLine="0"/>
        <w:rPr>
          <w:rFonts w:eastAsiaTheme="minorHAnsi" w:cstheme="minorBidi"/>
          <w:i/>
          <w:szCs w:val="22"/>
        </w:rPr>
      </w:pPr>
      <w:r>
        <w:t xml:space="preserve">Punkt 2 om </w:t>
      </w:r>
      <w:r>
        <w:rPr>
          <w:i/>
          <w:iCs/>
        </w:rPr>
        <w:t>a</w:t>
      </w:r>
      <w:r w:rsidRPr="009300AB">
        <w:rPr>
          <w:i/>
          <w:iCs/>
        </w:rPr>
        <w:t>nsvarsfördelningen mellan olika aktörer</w:t>
      </w:r>
      <w:r>
        <w:rPr>
          <w:i/>
          <w:iCs/>
        </w:rPr>
        <w:t>*</w:t>
      </w:r>
      <w:r w:rsidRPr="00FD066C">
        <w:t>:</w:t>
      </w:r>
      <w:r w:rsidRPr="007B7EDD">
        <w:rPr>
          <w:i/>
          <w:iCs/>
        </w:rPr>
        <w:t xml:space="preserve"> </w:t>
      </w:r>
      <w:r w:rsidRPr="00441B74">
        <w:t>Riksdagen har till</w:t>
      </w:r>
      <w:r>
        <w:softHyphen/>
      </w:r>
      <w:r w:rsidRPr="00441B74">
        <w:t xml:space="preserve">kännagett för regeringen att </w:t>
      </w:r>
      <w:r>
        <w:t>den bör se över och förtydliga ansvarsför</w:t>
      </w:r>
      <w:r>
        <w:softHyphen/>
        <w:t>del</w:t>
      </w:r>
      <w:r>
        <w:softHyphen/>
        <w:t>ningen mellan de förvaltande myndigheterna, regionerna och struktur</w:t>
      </w:r>
      <w:r>
        <w:softHyphen/>
        <w:t>fondspartnerskapen till den förestående programperioden (bet. 2020/21:NU12 s. 9). R</w:t>
      </w:r>
      <w:r w:rsidRPr="00D11C74">
        <w:t xml:space="preserve">egeringen </w:t>
      </w:r>
      <w:r>
        <w:t xml:space="preserve">beslutade den </w:t>
      </w:r>
      <w:r w:rsidRPr="007F1B36">
        <w:t>18 augusti 2022</w:t>
      </w:r>
      <w:r w:rsidRPr="00D11C74">
        <w:t xml:space="preserve"> förord</w:t>
      </w:r>
      <w:r>
        <w:softHyphen/>
      </w:r>
      <w:r w:rsidRPr="00D11C74">
        <w:t>ningen (2022:1379) om förvaltning av program för vissa EU-fonder. För</w:t>
      </w:r>
      <w:r>
        <w:softHyphen/>
      </w:r>
      <w:r w:rsidRPr="00D11C74">
        <w:t>ordningen reglerar den förestående programperioden och förtydligar ansvarsfördelningen mellan förvaltande myndigheter, regionerna och struktur</w:t>
      </w:r>
      <w:r w:rsidR="00994AB7">
        <w:softHyphen/>
      </w:r>
      <w:r w:rsidRPr="00D11C74">
        <w:t xml:space="preserve">fondspartnerskapen. </w:t>
      </w:r>
      <w:r>
        <w:t>I budgetpropositionen för 2023 (prop. 2022/23:1 utg.omr. 19 avsnitt 2.3.7 s. 33) redovisades vidtagna åtgärder och till</w:t>
      </w:r>
      <w:r>
        <w:softHyphen/>
        <w:t>kännagivandet ansågs därmed slutbehandlat. Punkten är slut</w:t>
      </w:r>
      <w:r w:rsidR="00994AB7">
        <w:softHyphen/>
      </w:r>
      <w:r>
        <w:t>behandlad.</w:t>
      </w:r>
    </w:p>
    <w:p w14:paraId="03011942" w14:textId="77777777" w:rsidR="004C664E" w:rsidRPr="004C664E" w:rsidRDefault="004C664E" w:rsidP="004C664E">
      <w:pPr>
        <w:pStyle w:val="Brdtextmedindrag"/>
      </w:pPr>
    </w:p>
    <w:p w14:paraId="165790C7" w14:textId="30F0CC0E" w:rsidR="00AE7644" w:rsidRPr="00721738" w:rsidRDefault="00D46D1C" w:rsidP="00D52AF4">
      <w:pPr>
        <w:pStyle w:val="Rubrik5utannumrering"/>
        <w:spacing w:before="0"/>
      </w:pPr>
      <w:r>
        <w:t>45</w:t>
      </w:r>
      <w:r w:rsidR="00AE7644" w:rsidRPr="00721738">
        <w:t>. Rskr. 2020/21:224</w:t>
      </w:r>
    </w:p>
    <w:p w14:paraId="3859DF23" w14:textId="77777777" w:rsidR="00AE7644" w:rsidRPr="00721738"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Fastighetsrätt</w:t>
      </w:r>
    </w:p>
    <w:p w14:paraId="6AD20812" w14:textId="77777777" w:rsidR="00AE7644" w:rsidRPr="00721738"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Motioner från allmänna motionstiden 2020/21, bet. 2020/21:CU11</w:t>
      </w:r>
    </w:p>
    <w:p w14:paraId="168C89E3" w14:textId="77777777" w:rsidR="00AE7644" w:rsidRPr="00721738"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Tidigare redovisad, se skr. 2021/22:75 (Fi 61).</w:t>
      </w:r>
    </w:p>
    <w:p w14:paraId="289279F2" w14:textId="17EA06ED" w:rsidR="00AE7644" w:rsidRPr="00721738" w:rsidRDefault="00AE7644" w:rsidP="00AE7644">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inte slutbehandlad.</w:t>
      </w:r>
      <w:r w:rsidR="0090241C">
        <w:rPr>
          <w:rFonts w:ascii="Times New Roman" w:hAnsi="Times New Roman"/>
          <w:sz w:val="20"/>
        </w:rPr>
        <w:t xml:space="preserve"> </w:t>
      </w:r>
    </w:p>
    <w:p w14:paraId="165D0066" w14:textId="77777777" w:rsidR="00AE7644" w:rsidRPr="00721738" w:rsidRDefault="00AE7644" w:rsidP="00AE764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8E50779" w14:textId="5456681A" w:rsidR="00AE7644" w:rsidRDefault="00AE7644" w:rsidP="00AE7644">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12 om </w:t>
      </w:r>
      <w:r w:rsidRPr="00721738">
        <w:rPr>
          <w:rFonts w:ascii="Times New Roman" w:hAnsi="Times New Roman"/>
          <w:i/>
          <w:iCs/>
          <w:sz w:val="20"/>
        </w:rPr>
        <w:t>tillgång till geodata</w:t>
      </w:r>
      <w:r w:rsidRPr="00721738">
        <w:rPr>
          <w:rFonts w:ascii="Times New Roman" w:hAnsi="Times New Roman"/>
          <w:sz w:val="20"/>
        </w:rPr>
        <w:t>*: Riksdagen har tillkännagett för regeringen det som utskottet anför om att regeringen bör prioritera att tillgängliggöra geodata och skynda på arbetet med standardiseringen av geodata (bet. 2020/21:CU11 s. 54 f.) och därmed bifallit motionerna 2020/21:1615 yrkande 5, 2020/21:3408 yrkandena 40 och 41, 2020/21:3585 yrkande 38 och delvis bifallit motion 2020/21:1547 yrkande 1. Som framgår av civilutskottets betänkande antogs under 2019 Europaparlamentets och rådets direktiv (EU) 2019/1024 av den 20 juni 2019 om öppna data och vidareutnyttjande av information från den offentliga sektorn (öppna data-direktivet). Direktivet är en omarbetning av direktiv 2003/98/EG och anger bl.a. att värdefulla datamängder, dvs. handlingar vars vidareutnyttjande är förknippat med stora samhälls</w:t>
      </w:r>
      <w:r>
        <w:rPr>
          <w:rFonts w:ascii="Times New Roman" w:hAnsi="Times New Roman"/>
          <w:sz w:val="20"/>
        </w:rPr>
        <w:softHyphen/>
      </w:r>
      <w:r w:rsidRPr="00721738">
        <w:rPr>
          <w:rFonts w:ascii="Times New Roman" w:hAnsi="Times New Roman"/>
          <w:sz w:val="20"/>
        </w:rPr>
        <w:t xml:space="preserve">ekonomiska vinster, ska tillgängliggöras avgiftsfritt, vara maskinläsbara samt förenliga med villkor för öppna licenser. </w:t>
      </w:r>
      <w:r>
        <w:rPr>
          <w:rFonts w:ascii="Times New Roman" w:hAnsi="Times New Roman"/>
          <w:sz w:val="20"/>
        </w:rPr>
        <w:t xml:space="preserve">Europeiska </w:t>
      </w:r>
      <w:r w:rsidRPr="00DA4A01">
        <w:rPr>
          <w:rFonts w:ascii="Times New Roman" w:hAnsi="Times New Roman"/>
          <w:sz w:val="20"/>
        </w:rPr>
        <w:t>kommissionen publicerade i januari 2023 en genomförandeakt där det preciseras vilka värdefulla datamängder som ska tillgängliggöras avgiftsfritt.</w:t>
      </w:r>
      <w:r w:rsidRPr="00721738">
        <w:rPr>
          <w:rFonts w:ascii="Times New Roman" w:hAnsi="Times New Roman"/>
          <w:sz w:val="20"/>
        </w:rPr>
        <w:t xml:space="preserve"> </w:t>
      </w:r>
      <w:r w:rsidR="00E64F78">
        <w:rPr>
          <w:rFonts w:ascii="Times New Roman" w:hAnsi="Times New Roman"/>
          <w:sz w:val="20"/>
        </w:rPr>
        <w:t>I genom</w:t>
      </w:r>
      <w:r w:rsidR="00E64F78">
        <w:rPr>
          <w:rFonts w:ascii="Times New Roman" w:hAnsi="Times New Roman"/>
          <w:sz w:val="20"/>
        </w:rPr>
        <w:softHyphen/>
      </w:r>
      <w:r w:rsidRPr="00721738">
        <w:rPr>
          <w:rFonts w:ascii="Times New Roman" w:hAnsi="Times New Roman"/>
          <w:sz w:val="20"/>
        </w:rPr>
        <w:t>förandeakten är det endast en del av Lantmäteriets geodata som ska till</w:t>
      </w:r>
      <w:r w:rsidR="00C20217">
        <w:rPr>
          <w:rFonts w:ascii="Times New Roman" w:hAnsi="Times New Roman"/>
          <w:sz w:val="20"/>
        </w:rPr>
        <w:softHyphen/>
      </w:r>
      <w:r w:rsidRPr="00721738">
        <w:rPr>
          <w:rFonts w:ascii="Times New Roman" w:hAnsi="Times New Roman"/>
          <w:sz w:val="20"/>
        </w:rPr>
        <w:t>gänglig</w:t>
      </w:r>
      <w:r w:rsidR="00C20217">
        <w:rPr>
          <w:rFonts w:ascii="Times New Roman" w:hAnsi="Times New Roman"/>
          <w:sz w:val="20"/>
        </w:rPr>
        <w:softHyphen/>
      </w:r>
      <w:r w:rsidRPr="00721738">
        <w:rPr>
          <w:rFonts w:ascii="Times New Roman" w:hAnsi="Times New Roman"/>
          <w:sz w:val="20"/>
        </w:rPr>
        <w:t>göras avgiftsfritt. Ett svenskt genomförande av öppna data-direktivet är en del i arbetet med tillkännagivandet om öppna geodata. Det svenska genomförandet bedrivs för närvarande med inriktningen att regeringen ska ha tagit fram förslag som kan genomföras till årsskiftet 2024/2025. Regeringen har den 21 april 2022 gett Boverket i uppdrag att ta fram lösningar som främjar en enhetlig tillämpning av plan- och bygglagen (2010:900) i en digital miljö, vilket bl.a. omfattar en förstudie om geografiskt relaterade planeringsunderlag. Regeringen har även genom en ändring av regleringsbrevet för budgetåret 2022 avseende Lantmäteriet den 1 september 2022 tillfört medel till Sveriges geologiska undersökning. Medlen får användas för att tillgängliggöra geotekniskt planeringsunderlag i den nationella geodata</w:t>
      </w:r>
      <w:r>
        <w:rPr>
          <w:rFonts w:ascii="Times New Roman" w:hAnsi="Times New Roman"/>
          <w:sz w:val="20"/>
        </w:rPr>
        <w:softHyphen/>
      </w:r>
      <w:r w:rsidRPr="00721738">
        <w:rPr>
          <w:rFonts w:ascii="Times New Roman" w:hAnsi="Times New Roman"/>
          <w:sz w:val="20"/>
        </w:rPr>
        <w:t>plattformen, där standardi</w:t>
      </w:r>
      <w:r w:rsidR="005511AE">
        <w:rPr>
          <w:rFonts w:ascii="Times New Roman" w:hAnsi="Times New Roman"/>
          <w:sz w:val="20"/>
        </w:rPr>
        <w:softHyphen/>
      </w:r>
      <w:r w:rsidRPr="00721738">
        <w:rPr>
          <w:rFonts w:ascii="Times New Roman" w:hAnsi="Times New Roman"/>
          <w:sz w:val="20"/>
        </w:rPr>
        <w:t>serade dataset ska tillgängliggöras. Vidare har regeringen den 19 maj 2022 gett länsstyrelserna i uppdrag att tillsammans med Naturvårdsverket och Lantmäteriet ta fram och sammanställa underlag för en nationellt heltäckande digital redovisning av gällande strandskyddsbestämmelser (M2022/01080). Punkten är inte slutbehandlad.</w:t>
      </w:r>
    </w:p>
    <w:p w14:paraId="5A4B197E" w14:textId="4609A98F" w:rsidR="003A0114" w:rsidRDefault="00337978" w:rsidP="003A0114">
      <w:pPr>
        <w:pStyle w:val="Rubrik5utannumrering"/>
        <w:rPr>
          <w:highlight w:val="yellow"/>
        </w:rPr>
      </w:pPr>
      <w:bookmarkStart w:id="506" w:name="_Hlk92723478"/>
      <w:r>
        <w:t>46</w:t>
      </w:r>
      <w:r w:rsidR="003A0114">
        <w:t xml:space="preserve">. </w:t>
      </w:r>
      <w:r w:rsidR="003A0114" w:rsidRPr="008873BF">
        <w:t>Rskr</w:t>
      </w:r>
      <w:r w:rsidR="003A0114">
        <w:t>.</w:t>
      </w:r>
      <w:r w:rsidR="003A0114" w:rsidRPr="008873BF">
        <w:t xml:space="preserve"> 2020/21:</w:t>
      </w:r>
      <w:r w:rsidR="003A0114">
        <w:t xml:space="preserve">260  </w:t>
      </w:r>
    </w:p>
    <w:p w14:paraId="0E1DCF1E" w14:textId="77777777" w:rsidR="003A0114" w:rsidRDefault="003A0114" w:rsidP="003A0114">
      <w:pPr>
        <w:pStyle w:val="Brdtext"/>
        <w:jc w:val="left"/>
      </w:pPr>
      <w:r>
        <w:t>Skogspolitik</w:t>
      </w:r>
    </w:p>
    <w:p w14:paraId="289F6B4C" w14:textId="77777777" w:rsidR="003A0114" w:rsidRPr="00B91EEA" w:rsidRDefault="003A0114" w:rsidP="003A0114">
      <w:pPr>
        <w:pStyle w:val="Brdtext"/>
        <w:jc w:val="left"/>
        <w:rPr>
          <w:i/>
          <w:iCs/>
        </w:rPr>
      </w:pPr>
      <w:r>
        <w:rPr>
          <w:color w:val="000000" w:themeColor="text1"/>
        </w:rPr>
        <w:t xml:space="preserve">Motion </w:t>
      </w:r>
      <w:r w:rsidRPr="00DF33CE">
        <w:rPr>
          <w:color w:val="000000" w:themeColor="text1"/>
        </w:rPr>
        <w:t>2020/21:729 yrkande 38 och</w:t>
      </w:r>
      <w:r>
        <w:rPr>
          <w:color w:val="000000" w:themeColor="text1"/>
        </w:rPr>
        <w:t xml:space="preserve"> </w:t>
      </w:r>
      <w:r w:rsidRPr="00DF33CE">
        <w:rPr>
          <w:color w:val="000000" w:themeColor="text1"/>
        </w:rPr>
        <w:t xml:space="preserve">2020/21:3356 yrkande </w:t>
      </w:r>
      <w:r w:rsidRPr="00DF7DFD">
        <w:rPr>
          <w:color w:val="000000" w:themeColor="text1"/>
        </w:rPr>
        <w:t>22</w:t>
      </w:r>
      <w:r>
        <w:rPr>
          <w:color w:val="000000" w:themeColor="text1"/>
        </w:rPr>
        <w:t>,</w:t>
      </w:r>
      <w:r w:rsidRPr="00DF7DFD">
        <w:rPr>
          <w:color w:val="000000" w:themeColor="text1"/>
        </w:rPr>
        <w:t xml:space="preserve"> </w:t>
      </w:r>
      <w:r w:rsidRPr="001148BA">
        <w:t xml:space="preserve">bet. 2020/21:MJU15 </w:t>
      </w:r>
    </w:p>
    <w:p w14:paraId="06E3FB55" w14:textId="0E5D6942" w:rsidR="003A0114" w:rsidRDefault="003A0114" w:rsidP="003A0114">
      <w:pPr>
        <w:pStyle w:val="Brdtextmedindrag"/>
        <w:ind w:firstLine="0"/>
        <w:jc w:val="left"/>
      </w:pPr>
      <w:r>
        <w:t>Tidigare redovisad, se skr.</w:t>
      </w:r>
      <w:r>
        <w:rPr>
          <w:color w:val="000000" w:themeColor="text1"/>
        </w:rPr>
        <w:t xml:space="preserve"> </w:t>
      </w:r>
      <w:r w:rsidRPr="00FD4D99">
        <w:rPr>
          <w:color w:val="000000" w:themeColor="text1"/>
        </w:rPr>
        <w:t>2021/22:75 (N 53)</w:t>
      </w:r>
      <w:r w:rsidR="003E4569">
        <w:t>.</w:t>
      </w:r>
    </w:p>
    <w:bookmarkEnd w:id="506"/>
    <w:p w14:paraId="732DB29C" w14:textId="7ACFC3F4" w:rsidR="003A0114" w:rsidRPr="003A0114" w:rsidRDefault="003A0114" w:rsidP="003A0114">
      <w:pPr>
        <w:pStyle w:val="Brdtextmedindrag"/>
        <w:ind w:firstLine="0"/>
        <w:jc w:val="left"/>
        <w:rPr>
          <w:b/>
          <w:bCs/>
        </w:rPr>
      </w:pPr>
      <w:r>
        <w:t xml:space="preserve">Skrivelsen är inte slutbehandlad. </w:t>
      </w:r>
    </w:p>
    <w:p w14:paraId="3B29F67F" w14:textId="77777777" w:rsidR="003A0114" w:rsidRDefault="003A0114" w:rsidP="003A0114">
      <w:pPr>
        <w:pStyle w:val="Brdtextmedindrag"/>
        <w:rPr>
          <w:color w:val="000000" w:themeColor="text1"/>
        </w:rPr>
      </w:pPr>
    </w:p>
    <w:p w14:paraId="53E2284C" w14:textId="32ADA6CD" w:rsidR="003A0114" w:rsidRDefault="003A0114" w:rsidP="003A0114">
      <w:pPr>
        <w:pStyle w:val="Brdtext"/>
      </w:pPr>
      <w:r>
        <w:t xml:space="preserve">Punkt 19 om </w:t>
      </w:r>
      <w:r>
        <w:rPr>
          <w:i/>
          <w:iCs/>
        </w:rPr>
        <w:t>å</w:t>
      </w:r>
      <w:r w:rsidRPr="00B91EEA">
        <w:rPr>
          <w:i/>
          <w:iCs/>
        </w:rPr>
        <w:t>tgärder mot almsjuka och askskottsjuka</w:t>
      </w:r>
      <w:r w:rsidRPr="0008635D">
        <w:t>*:</w:t>
      </w:r>
      <w:r>
        <w:rPr>
          <w:i/>
          <w:iCs/>
        </w:rPr>
        <w:t xml:space="preserve"> </w:t>
      </w:r>
      <w:r w:rsidRPr="00DF33CE">
        <w:t xml:space="preserve">Riksdagen </w:t>
      </w:r>
      <w:r>
        <w:t>har tillkännagett för regeringen</w:t>
      </w:r>
      <w:r w:rsidRPr="00DF33CE">
        <w:t xml:space="preserve"> det som utskottet anför om att regeringen ska ge lämplig myndighet eller forskningsinstitut, t.ex. Skogforsk, i uppdrag att ta fram och genomföra ett växtförädlingsprojekt för resistens mot alm</w:t>
      </w:r>
      <w:r>
        <w:softHyphen/>
      </w:r>
      <w:r w:rsidRPr="00DF33CE">
        <w:t>sjuka respektive askskottsjuka</w:t>
      </w:r>
      <w:r>
        <w:t xml:space="preserve"> </w:t>
      </w:r>
      <w:r w:rsidRPr="00DF33CE">
        <w:t>(bet. 2021/22</w:t>
      </w:r>
      <w:r w:rsidRPr="00092A3F">
        <w:t>:MJU15 s. 7</w:t>
      </w:r>
      <w:r>
        <w:t>0</w:t>
      </w:r>
      <w:r w:rsidRPr="00092A3F">
        <w:t>)</w:t>
      </w:r>
      <w:r>
        <w:t>.</w:t>
      </w:r>
      <w:r w:rsidRPr="00DF33CE">
        <w:t xml:space="preserve"> </w:t>
      </w:r>
      <w:r w:rsidRPr="00DF7DFD">
        <w:t>Forsknings</w:t>
      </w:r>
      <w:r>
        <w:softHyphen/>
      </w:r>
      <w:r w:rsidRPr="00DF7DFD">
        <w:t xml:space="preserve">rådet för miljö, areella näringar och samhällsbyggande (Formas) </w:t>
      </w:r>
      <w:r>
        <w:t xml:space="preserve">fick </w:t>
      </w:r>
      <w:r w:rsidRPr="00DF7DFD">
        <w:t>i regleringsbrev för budgetåret 2022 i uppdrag att sammanställa pågående svensk forskning om almsjuka och askskottsjuka samt forsknin</w:t>
      </w:r>
      <w:r w:rsidRPr="00CF0373">
        <w:t>gs- och utvecklingsprojekt kring motstånds</w:t>
      </w:r>
      <w:r>
        <w:softHyphen/>
      </w:r>
      <w:r w:rsidRPr="00CF0373">
        <w:t>kraftigt</w:t>
      </w:r>
      <w:r w:rsidRPr="00DF7DFD">
        <w:t xml:space="preserve"> växt- och plantmaterial. Upp</w:t>
      </w:r>
      <w:r>
        <w:softHyphen/>
      </w:r>
      <w:r w:rsidRPr="00DF7DFD">
        <w:t>draget redovisa</w:t>
      </w:r>
      <w:r>
        <w:t>de</w:t>
      </w:r>
      <w:r w:rsidRPr="00DF7DFD">
        <w:t>s till Regeringskansliet den 15</w:t>
      </w:r>
      <w:r>
        <w:t> </w:t>
      </w:r>
      <w:r w:rsidRPr="00DF7DFD">
        <w:t>mars 202</w:t>
      </w:r>
      <w:r>
        <w:t xml:space="preserve">2. </w:t>
      </w:r>
      <w:r w:rsidRPr="00C42140">
        <w:t>Formas rap</w:t>
      </w:r>
      <w:r>
        <w:softHyphen/>
      </w:r>
      <w:r w:rsidRPr="00C42140">
        <w:t xml:space="preserve">port innehåller en forskningssammanställning </w:t>
      </w:r>
      <w:r>
        <w:t xml:space="preserve">samt </w:t>
      </w:r>
      <w:r w:rsidRPr="00C42140">
        <w:t>en rekommendation kring vidare arbete för att öka resistens mot almsjuka och askskottsjuka. Rapporten bereds för</w:t>
      </w:r>
      <w:r>
        <w:t xml:space="preserve"> </w:t>
      </w:r>
      <w:r w:rsidRPr="00C42140">
        <w:t>närvarande inom Regeringskansliet</w:t>
      </w:r>
      <w:r>
        <w:t>. Åtgärder med anledning av Formas rapport kommer att vidtas under 2023 och 2024. Inriktningen är att tillkännagivandet därefter kan avslutas. Punkten är inte slutbehandlad.</w:t>
      </w:r>
    </w:p>
    <w:p w14:paraId="3BA025BF" w14:textId="6B201769" w:rsidR="00EB691B" w:rsidRPr="00A73364" w:rsidRDefault="00337978" w:rsidP="00EB691B">
      <w:pPr>
        <w:pStyle w:val="Rubrik5utannumrering"/>
        <w:rPr>
          <w:rFonts w:eastAsia="Calibri"/>
          <w:i w:val="0"/>
        </w:rPr>
      </w:pPr>
      <w:r>
        <w:t>47</w:t>
      </w:r>
      <w:r w:rsidR="00EB691B" w:rsidRPr="00A73364">
        <w:t>. Rskr. 20</w:t>
      </w:r>
      <w:r w:rsidR="00EB691B">
        <w:t>20</w:t>
      </w:r>
      <w:r w:rsidR="00EB691B" w:rsidRPr="00A73364">
        <w:t>/</w:t>
      </w:r>
      <w:r w:rsidR="00EB691B">
        <w:t>21</w:t>
      </w:r>
      <w:r w:rsidR="00EB691B" w:rsidRPr="00A73364">
        <w:t>:</w:t>
      </w:r>
      <w:r w:rsidR="00EB691B">
        <w:t>334</w:t>
      </w:r>
    </w:p>
    <w:p w14:paraId="09D4F5FE" w14:textId="77777777" w:rsidR="00EB691B" w:rsidRDefault="00EB691B" w:rsidP="00EB691B">
      <w:pPr>
        <w:pStyle w:val="Brdtext"/>
      </w:pPr>
      <w:r>
        <w:t>Luftfartsfrågor</w:t>
      </w:r>
    </w:p>
    <w:p w14:paraId="49EDD070" w14:textId="77777777" w:rsidR="00EB691B" w:rsidRDefault="00EB691B" w:rsidP="00EB691B">
      <w:pPr>
        <w:pStyle w:val="Brdtext"/>
      </w:pPr>
      <w:r w:rsidRPr="00A63954">
        <w:t>Prop. 2020/21:154</w:t>
      </w:r>
      <w:r>
        <w:t>, bet. 2020/21:TU14</w:t>
      </w:r>
    </w:p>
    <w:p w14:paraId="4362373F" w14:textId="77777777" w:rsidR="00EB691B" w:rsidRPr="003C1271" w:rsidRDefault="00EB691B" w:rsidP="00EB691B">
      <w:pPr>
        <w:pStyle w:val="Brdtextmedindrag"/>
        <w:ind w:firstLine="0"/>
      </w:pPr>
      <w:r w:rsidRPr="003C1271">
        <w:t>Tidigare redovisad, se skr. 20</w:t>
      </w:r>
      <w:r>
        <w:t>21/22:75 (I 39).</w:t>
      </w:r>
    </w:p>
    <w:p w14:paraId="29EE4E92" w14:textId="3DC64E6F" w:rsidR="00EB691B" w:rsidRPr="009C3C27" w:rsidRDefault="00EB691B" w:rsidP="00EB691B">
      <w:pPr>
        <w:pStyle w:val="Brdtextmedindrag"/>
        <w:ind w:firstLine="0"/>
      </w:pPr>
      <w:r w:rsidRPr="00A73364">
        <w:rPr>
          <w:iCs/>
        </w:rPr>
        <w:t>Skrivelsen är inte slutbehandlad.</w:t>
      </w:r>
      <w:r>
        <w:rPr>
          <w:iCs/>
        </w:rPr>
        <w:t xml:space="preserve"> </w:t>
      </w:r>
    </w:p>
    <w:p w14:paraId="3648F2FC" w14:textId="77777777" w:rsidR="00EB691B" w:rsidRDefault="00EB691B" w:rsidP="00EB691B">
      <w:pPr>
        <w:pStyle w:val="Brdtext"/>
      </w:pPr>
    </w:p>
    <w:p w14:paraId="279E6D03" w14:textId="77777777" w:rsidR="00EB691B" w:rsidRDefault="00EB691B" w:rsidP="00EB691B">
      <w:pPr>
        <w:pStyle w:val="Brdtext"/>
      </w:pPr>
      <w:r>
        <w:t xml:space="preserve">Punkt 2 om </w:t>
      </w:r>
      <w:r>
        <w:rPr>
          <w:i/>
          <w:iCs/>
        </w:rPr>
        <w:t>f</w:t>
      </w:r>
      <w:r w:rsidRPr="00EE073B">
        <w:rPr>
          <w:i/>
          <w:iCs/>
        </w:rPr>
        <w:t>ramtiden för Bromma och Arlanda flygplat</w:t>
      </w:r>
      <w:r>
        <w:rPr>
          <w:i/>
          <w:iCs/>
        </w:rPr>
        <w:t>s*</w:t>
      </w:r>
      <w:r>
        <w:t xml:space="preserve">: </w:t>
      </w:r>
      <w:r w:rsidRPr="001107C5">
        <w:t>Riksdagen har tillkännagett för regeringen det som utskottet anfört om framtiden för Bromma och Arlanda flygplats (bet. 2020/21:TU14 s. 21 f.).</w:t>
      </w:r>
      <w:r>
        <w:t xml:space="preserve"> </w:t>
      </w:r>
      <w:r w:rsidRPr="004D7FBF">
        <w:t xml:space="preserve">I betänkandet anför trafikutskottet bl.a. att regeringen bör få i uppdrag att ta fram en plan för utveckling och utökning av Arlanda flygplats, inklusive miljötillstånd, för att säkra tillräcklig flygkapacitet i Stockholmsområdet baserat på tillförlitliga prognoser samt att regeringen bör återkomma senast i december 2021 med en plan för Arlandas utveckling. Regeringskansliet har inlett arbetet med att analysera förutsättningarna för att ta fram en plan utifrån vad som anges i tillkännagivandet. Regeringskansliet </w:t>
      </w:r>
      <w:r>
        <w:t>uppdrog</w:t>
      </w:r>
      <w:r w:rsidRPr="004D7FBF">
        <w:t xml:space="preserve"> den 27 april 2021 </w:t>
      </w:r>
      <w:r>
        <w:t xml:space="preserve">åt </w:t>
      </w:r>
      <w:r w:rsidRPr="004D7FBF">
        <w:t xml:space="preserve">en </w:t>
      </w:r>
      <w:r>
        <w:t xml:space="preserve">s.k. </w:t>
      </w:r>
      <w:r w:rsidRPr="004D7FBF">
        <w:t>bokstavsutredare att bl.a. beskriva och redovisa åtgärder för att säkra nödvändig kapacitet vid Arlanda flygplats vid en avveckling av Bromma flygplats. Bokstavsutredaren redovisade sitt uppdrag den 31</w:t>
      </w:r>
      <w:r>
        <w:t> </w:t>
      </w:r>
      <w:r w:rsidRPr="004D7FBF">
        <w:t xml:space="preserve">augusti 2021 i promemorian </w:t>
      </w:r>
      <w:r w:rsidRPr="00DD236A">
        <w:t>Bromma flygplats – underlag för avveckling av drift och verksamhet (Ds 2021:25)</w:t>
      </w:r>
      <w:r w:rsidRPr="004D7FBF">
        <w:t xml:space="preserve">. Promemorian </w:t>
      </w:r>
      <w:r>
        <w:t>har remissbehandlats</w:t>
      </w:r>
      <w:r w:rsidRPr="004D7FBF">
        <w:t xml:space="preserve">. I </w:t>
      </w:r>
      <w:r>
        <w:t>b</w:t>
      </w:r>
      <w:r w:rsidRPr="004D7FBF">
        <w:t>udgetpropositionen för 2022 (prop. 2021/22:1 utg.omr. 22</w:t>
      </w:r>
      <w:r>
        <w:t xml:space="preserve"> Kommunikationer avsnitt 3.3.2, s. 20 f.</w:t>
      </w:r>
      <w:r w:rsidRPr="004D7FBF">
        <w:t>)</w:t>
      </w:r>
      <w:r>
        <w:t xml:space="preserve"> </w:t>
      </w:r>
      <w:r w:rsidRPr="004D7FBF">
        <w:t>ang</w:t>
      </w:r>
      <w:r>
        <w:t>av</w:t>
      </w:r>
      <w:r w:rsidRPr="004D7FBF">
        <w:t xml:space="preserve"> regeringen att den kommer att återkomma till riksdagen för att informera om hur regeringen avser att hantera tillkännagivanden. Vidare konstatera</w:t>
      </w:r>
      <w:r>
        <w:t>de</w:t>
      </w:r>
      <w:r w:rsidRPr="004D7FBF">
        <w:t xml:space="preserve"> regeringen i propositionen att arbetet med tillkännagivandet inte </w:t>
      </w:r>
      <w:r>
        <w:t>skulle</w:t>
      </w:r>
      <w:r w:rsidRPr="004D7FBF">
        <w:t xml:space="preserve"> kunna ske inom den tid som anges i tillkännagivandet och att regeringen avs</w:t>
      </w:r>
      <w:r>
        <w:t>åg</w:t>
      </w:r>
      <w:r w:rsidRPr="004D7FBF">
        <w:t xml:space="preserve"> att återkomma i frågan.</w:t>
      </w:r>
      <w:r>
        <w:t xml:space="preserve"> </w:t>
      </w:r>
    </w:p>
    <w:p w14:paraId="03C8E02A" w14:textId="176BF0C7" w:rsidR="00EB691B" w:rsidRDefault="00EB691B" w:rsidP="00EB691B">
      <w:pPr>
        <w:pStyle w:val="Brdtextmedindrag"/>
      </w:pPr>
      <w:r w:rsidRPr="00560AB1">
        <w:t xml:space="preserve">Den 15 februari 2022 </w:t>
      </w:r>
      <w:r>
        <w:t>fick</w:t>
      </w:r>
      <w:r w:rsidRPr="00560AB1">
        <w:t xml:space="preserve"> en s.k. bokstavsutredare i uppdrag att ta fram en plan för utveckling och utökning av Arlanda flygplats, inklusive miljötillstånd, för att säkra tillräcklig flygplatskapacitet i Stockholms</w:t>
      </w:r>
      <w:r w:rsidR="00337978">
        <w:softHyphen/>
      </w:r>
      <w:r w:rsidRPr="00560AB1">
        <w:t>området baserat på tillförlitliga prognoser</w:t>
      </w:r>
      <w:r>
        <w:t xml:space="preserve"> (I2022/00382)</w:t>
      </w:r>
      <w:r w:rsidRPr="00560AB1">
        <w:t>.</w:t>
      </w:r>
      <w:r>
        <w:t xml:space="preserve"> </w:t>
      </w:r>
      <w:r w:rsidR="00E47494">
        <w:t xml:space="preserve">Bokstavsutredaren redovisade </w:t>
      </w:r>
      <w:r w:rsidRPr="00176CF9">
        <w:t>uppdrag</w:t>
      </w:r>
      <w:r>
        <w:t>et</w:t>
      </w:r>
      <w:r w:rsidR="00E47494">
        <w:t xml:space="preserve"> den 14 juni 2022</w:t>
      </w:r>
      <w:r w:rsidRPr="00176CF9">
        <w:t xml:space="preserve"> i promemorian </w:t>
      </w:r>
      <w:r w:rsidRPr="0025100C">
        <w:t>Arlanda flygplats – en plan för framtiden (Ds 2022:11)</w:t>
      </w:r>
      <w:r w:rsidRPr="00ED0144">
        <w:t>.</w:t>
      </w:r>
      <w:r w:rsidRPr="00176CF9">
        <w:t xml:space="preserve"> Promemorian har remi</w:t>
      </w:r>
      <w:r w:rsidR="00E47494">
        <w:t>ssbehandlats</w:t>
      </w:r>
      <w:r w:rsidRPr="00176CF9">
        <w:t>.</w:t>
      </w:r>
      <w:r>
        <w:t xml:space="preserve"> Den 30 maj 2022 fick en bokstavsutredare i uppdrag att utreda och ta fram förslag till inriktning för statens ansvar för flygplatser i Sverige (I2022/01211). </w:t>
      </w:r>
      <w:r w:rsidR="00E47494">
        <w:t>Bokstavsutredaren redovisade uppdraget den 15 februari 2023 i promemorian Statens ansvar för det svenska flygplatssystemet – för tillgänglighet och beredskap (Ds 2023:3). Promemorian har remitterats. Remisstiden går ut den 23 maj 2023.</w:t>
      </w:r>
      <w:r>
        <w:t xml:space="preserve"> Punkten är inte slutbehandlad. </w:t>
      </w:r>
    </w:p>
    <w:p w14:paraId="2630D45C" w14:textId="65703A95" w:rsidR="003A0114" w:rsidRDefault="003A0114" w:rsidP="003A0114">
      <w:pPr>
        <w:pStyle w:val="Rubrik5utannumrering"/>
        <w:spacing w:after="0"/>
      </w:pPr>
      <w:r w:rsidRPr="00C077FC">
        <w:t>4</w:t>
      </w:r>
      <w:r w:rsidR="00270975">
        <w:t>8</w:t>
      </w:r>
      <w:r w:rsidRPr="00C077FC">
        <w:t>. Rskr. 2020/21:364</w:t>
      </w:r>
    </w:p>
    <w:p w14:paraId="3A4FA4B7" w14:textId="77777777" w:rsidR="003A0114" w:rsidRPr="00030351" w:rsidRDefault="003A0114" w:rsidP="00884269">
      <w:pPr>
        <w:pStyle w:val="Brdtext"/>
        <w:rPr>
          <w:i/>
        </w:rPr>
      </w:pPr>
      <w:r w:rsidRPr="00030351">
        <w:t>Förbud mot otillbörliga handelsmetoder vid köp av jordbruks- och livs</w:t>
      </w:r>
      <w:r w:rsidRPr="00030351">
        <w:softHyphen/>
        <w:t>medelsprodukter</w:t>
      </w:r>
    </w:p>
    <w:p w14:paraId="1C6ECB69" w14:textId="77777777" w:rsidR="003A0114" w:rsidRPr="00DF5879" w:rsidRDefault="003A0114" w:rsidP="00884269">
      <w:pPr>
        <w:pStyle w:val="Brdtext"/>
      </w:pPr>
      <w:r w:rsidRPr="00DF5879">
        <w:t>Prop. 2020/21:134, bet. 2020/21:MJU21</w:t>
      </w:r>
    </w:p>
    <w:p w14:paraId="617E4732" w14:textId="276B6280" w:rsidR="003A0114" w:rsidRDefault="003A0114" w:rsidP="00884269">
      <w:pPr>
        <w:pStyle w:val="Brdtext"/>
      </w:pPr>
      <w:r>
        <w:t>Tidigare redovisad, se skr.</w:t>
      </w:r>
      <w:r>
        <w:rPr>
          <w:color w:val="000000" w:themeColor="text1"/>
        </w:rPr>
        <w:t xml:space="preserve"> </w:t>
      </w:r>
      <w:r w:rsidRPr="00FD4D99">
        <w:rPr>
          <w:color w:val="000000" w:themeColor="text1"/>
        </w:rPr>
        <w:t>2021/22:75 (N 57)</w:t>
      </w:r>
      <w:r w:rsidR="000C634A">
        <w:t>.</w:t>
      </w:r>
    </w:p>
    <w:p w14:paraId="1DBD06EC" w14:textId="78F25301" w:rsidR="00010BC8" w:rsidRPr="003A0114" w:rsidRDefault="003A0114" w:rsidP="00884269">
      <w:pPr>
        <w:pStyle w:val="Brdtext"/>
        <w:rPr>
          <w:b/>
          <w:bCs/>
        </w:rPr>
      </w:pPr>
      <w:r>
        <w:t xml:space="preserve">Skrivelsen är inte slutbehandlad. </w:t>
      </w:r>
    </w:p>
    <w:p w14:paraId="382B36DA" w14:textId="77777777" w:rsidR="003A0114" w:rsidRDefault="003A0114" w:rsidP="003A0114">
      <w:pPr>
        <w:pStyle w:val="Brdtextmedindrag"/>
        <w:rPr>
          <w:color w:val="000000" w:themeColor="text1"/>
        </w:rPr>
      </w:pPr>
    </w:p>
    <w:p w14:paraId="6CE41F36" w14:textId="77777777" w:rsidR="003A0114" w:rsidRDefault="003A0114" w:rsidP="003A0114">
      <w:pPr>
        <w:pStyle w:val="Brdtext"/>
      </w:pPr>
      <w:r>
        <w:t xml:space="preserve">Punkt 3 om </w:t>
      </w:r>
      <w:r w:rsidRPr="00BD65D5">
        <w:rPr>
          <w:i/>
          <w:iCs/>
        </w:rPr>
        <w:t>utvärdering</w:t>
      </w:r>
      <w:r w:rsidRPr="00BD65D5">
        <w:rPr>
          <w:i/>
        </w:rPr>
        <w:t xml:space="preserve"> av lagens konsekvenser</w:t>
      </w:r>
      <w:r>
        <w:t>*: Riksdagen har till</w:t>
      </w:r>
      <w:r>
        <w:softHyphen/>
        <w:t>kännagett för regeringen det som utskottet anför om att regeringen ska utvärdera lagens konsekvenser och villkoren för köpare, leverantörer och primär</w:t>
      </w:r>
      <w:r>
        <w:softHyphen/>
        <w:t xml:space="preserve">producenter i jordbruks- och livsmedelskedjan (bet. 2020/21:MJU21 s. 21 f.). </w:t>
      </w:r>
    </w:p>
    <w:p w14:paraId="068E488A" w14:textId="77777777" w:rsidR="003A0114" w:rsidRDefault="003A0114" w:rsidP="003A0114">
      <w:pPr>
        <w:pStyle w:val="Brdtextmedindrag"/>
      </w:pPr>
      <w:r>
        <w:t>I utskottets betänkande anges att utvärderingsarbetet ska bestå dels av en återrapportering två år efter lagens ikraftträdande, dvs. den 1 november 2023, dels en slutrapportering fyra år efter lagens ikraftträdande, dvs. den 1 november 2025. Utvärderingsarbetet är planeras inledas under 2023.</w:t>
      </w:r>
    </w:p>
    <w:p w14:paraId="1B819B98" w14:textId="5AD84FB9" w:rsidR="003A0114" w:rsidRDefault="003A0114" w:rsidP="003A0114">
      <w:pPr>
        <w:pStyle w:val="Brdtextmedindrag"/>
      </w:pPr>
      <w:r>
        <w:t>Punkten är inte slutbehandlad.</w:t>
      </w:r>
    </w:p>
    <w:p w14:paraId="342C2DEC" w14:textId="24895BB6" w:rsidR="006F736C" w:rsidRPr="00A73364" w:rsidRDefault="00270975" w:rsidP="006F736C">
      <w:pPr>
        <w:pStyle w:val="Rubrik5utannumrering"/>
        <w:rPr>
          <w:rFonts w:eastAsia="Calibri"/>
          <w:i w:val="0"/>
        </w:rPr>
      </w:pPr>
      <w:r>
        <w:t>49</w:t>
      </w:r>
      <w:r w:rsidR="006F736C" w:rsidRPr="00A73364">
        <w:t>. Rskr. 20</w:t>
      </w:r>
      <w:r w:rsidR="006F736C">
        <w:t>20</w:t>
      </w:r>
      <w:r w:rsidR="006F736C" w:rsidRPr="00A73364">
        <w:t>/</w:t>
      </w:r>
      <w:r w:rsidR="006F736C">
        <w:t>21</w:t>
      </w:r>
      <w:r w:rsidR="006F736C" w:rsidRPr="00A73364">
        <w:t>:</w:t>
      </w:r>
      <w:r w:rsidR="006F736C">
        <w:t>379</w:t>
      </w:r>
    </w:p>
    <w:p w14:paraId="1DEA817A" w14:textId="77777777" w:rsidR="006F736C"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Förarbevis för vattenskoter</w:t>
      </w:r>
    </w:p>
    <w:p w14:paraId="4875DC21" w14:textId="77777777" w:rsidR="006F736C"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3D617B">
        <w:rPr>
          <w:rFonts w:ascii="Times New Roman" w:hAnsi="Times New Roman"/>
          <w:iCs/>
          <w:sz w:val="20"/>
        </w:rPr>
        <w:t xml:space="preserve">Prop. 2020/21:190, mot. 2020/21:4057 yrkandena 1 och 2, 2020/21:4058 yrkandena 1 och 2, 2020/21:4061 yrkandena 1 och 2, 2020/21:4066 yrkande 4, </w:t>
      </w:r>
      <w:r>
        <w:rPr>
          <w:rFonts w:ascii="Times New Roman" w:hAnsi="Times New Roman"/>
          <w:iCs/>
          <w:sz w:val="20"/>
        </w:rPr>
        <w:t>bet. 2020/21:TU12</w:t>
      </w:r>
    </w:p>
    <w:p w14:paraId="6C8AC606" w14:textId="77777777" w:rsidR="006F736C"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664612">
        <w:rPr>
          <w:rFonts w:ascii="Times New Roman" w:hAnsi="Times New Roman"/>
          <w:iCs/>
          <w:sz w:val="20"/>
        </w:rPr>
        <w:t>Tidigare redovisad, se skr. 20</w:t>
      </w:r>
      <w:r>
        <w:rPr>
          <w:rFonts w:ascii="Times New Roman" w:hAnsi="Times New Roman"/>
          <w:iCs/>
          <w:sz w:val="20"/>
        </w:rPr>
        <w:t>21/22:75 (I 41).</w:t>
      </w:r>
    </w:p>
    <w:p w14:paraId="22DBC938" w14:textId="36BBF69F" w:rsidR="006F736C" w:rsidRPr="006F736C" w:rsidRDefault="006F736C" w:rsidP="006F736C">
      <w:pPr>
        <w:pStyle w:val="Brdtextmedindrag"/>
        <w:ind w:firstLine="0"/>
        <w:jc w:val="left"/>
        <w:rPr>
          <w:b/>
          <w:bCs/>
        </w:rPr>
      </w:pPr>
      <w:r w:rsidRPr="00A73364">
        <w:rPr>
          <w:iCs/>
        </w:rPr>
        <w:t>Skrivelsen är inte slutbehandlad.</w:t>
      </w:r>
      <w:r>
        <w:rPr>
          <w:iCs/>
        </w:rPr>
        <w:t xml:space="preserve"> </w:t>
      </w:r>
    </w:p>
    <w:p w14:paraId="64C338B1" w14:textId="77777777" w:rsidR="006F736C" w:rsidRPr="006F736C" w:rsidRDefault="006F736C" w:rsidP="006F736C">
      <w:pPr>
        <w:tabs>
          <w:tab w:val="left" w:pos="2268"/>
        </w:tabs>
        <w:overflowPunct w:val="0"/>
        <w:autoSpaceDE w:val="0"/>
        <w:autoSpaceDN w:val="0"/>
        <w:adjustRightInd w:val="0"/>
        <w:spacing w:after="0" w:line="240" w:lineRule="auto"/>
        <w:textAlignment w:val="baseline"/>
        <w:rPr>
          <w:rFonts w:ascii="Times New Roman" w:hAnsi="Times New Roman"/>
          <w:b/>
          <w:bCs/>
          <w:iCs/>
          <w:sz w:val="20"/>
        </w:rPr>
      </w:pPr>
    </w:p>
    <w:p w14:paraId="3062C5DA" w14:textId="77777777" w:rsidR="006F736C" w:rsidRDefault="006F736C" w:rsidP="006F736C">
      <w:pPr>
        <w:pStyle w:val="Brdtext"/>
      </w:pPr>
      <w:r>
        <w:t xml:space="preserve">Punkt 2 om </w:t>
      </w:r>
      <w:r>
        <w:rPr>
          <w:i/>
        </w:rPr>
        <w:t>lagens omfattning*</w:t>
      </w:r>
      <w:r>
        <w:t xml:space="preserve">: </w:t>
      </w:r>
      <w:r w:rsidRPr="00A63954">
        <w:t>Riksdagen har tillkännagett för regeringen det som utskottet anfört om att införa ett nytt teknikneutralt obligatoriskt förarbevis kopplat till fart för vissa vattenfordon (bet</w:t>
      </w:r>
      <w:r>
        <w:t>. </w:t>
      </w:r>
      <w:r w:rsidRPr="00A63954">
        <w:t>2020/21:TU12 s.</w:t>
      </w:r>
      <w:r>
        <w:t> </w:t>
      </w:r>
      <w:r w:rsidRPr="00A63954">
        <w:t>15).</w:t>
      </w:r>
      <w:r>
        <w:t xml:space="preserve"> </w:t>
      </w:r>
      <w:r w:rsidRPr="00AA326C">
        <w:t>Lag</w:t>
      </w:r>
      <w:r>
        <w:t>en</w:t>
      </w:r>
      <w:r w:rsidRPr="00AA326C">
        <w:t xml:space="preserve"> (2021:626) om förarbevis för vattenskoter </w:t>
      </w:r>
      <w:r>
        <w:t xml:space="preserve">träder i kraft fullt ut </w:t>
      </w:r>
      <w:r w:rsidRPr="001E0FCA">
        <w:t xml:space="preserve">den 1 maj 2022. Regeringen anser </w:t>
      </w:r>
      <w:r>
        <w:t xml:space="preserve">att </w:t>
      </w:r>
      <w:r w:rsidRPr="001E0FCA">
        <w:t xml:space="preserve">det </w:t>
      </w:r>
      <w:r>
        <w:t>är</w:t>
      </w:r>
      <w:r w:rsidRPr="001E0FCA">
        <w:t xml:space="preserve"> relevant att avvakta effekterna av de </w:t>
      </w:r>
      <w:r>
        <w:t>regeländringar avseende vattenskotrar som träder i kraft den 1 maj 2022</w:t>
      </w:r>
      <w:r w:rsidRPr="001E0FCA">
        <w:t xml:space="preserve"> innan </w:t>
      </w:r>
      <w:r>
        <w:t xml:space="preserve">en </w:t>
      </w:r>
      <w:r w:rsidRPr="000C173D">
        <w:t>översyn av behovet av ytterligare regler görs</w:t>
      </w:r>
      <w:r w:rsidRPr="001E0FCA">
        <w:t>.</w:t>
      </w:r>
      <w:r>
        <w:t xml:space="preserve"> </w:t>
      </w:r>
      <w:r w:rsidRPr="001E0FCA">
        <w:t>Ärendet bereds vidare. Punkten är inte slutbehandlad</w:t>
      </w:r>
      <w:r>
        <w:t>.</w:t>
      </w:r>
    </w:p>
    <w:p w14:paraId="584D1715" w14:textId="77777777" w:rsidR="006F736C" w:rsidRDefault="006F736C" w:rsidP="006F736C">
      <w:pPr>
        <w:pStyle w:val="Brdtextmedindrag"/>
      </w:pPr>
      <w:r>
        <w:t xml:space="preserve">Punkt 3 om </w:t>
      </w:r>
      <w:r>
        <w:rPr>
          <w:i/>
        </w:rPr>
        <w:t>utbildningsverksamhet*</w:t>
      </w:r>
      <w:r>
        <w:t xml:space="preserve">: </w:t>
      </w:r>
      <w:r w:rsidRPr="00A63954">
        <w:t>Riksdagen har tillkännagett för regeringen det som utskottet anfört om att ge båtlivets befintliga utbildningsorganisation och andra externa aktörer möjlighet att utbilda och examinera för förarbevis (bet. 2020/21:TU12 s. 15 f.).</w:t>
      </w:r>
      <w:r>
        <w:t xml:space="preserve"> </w:t>
      </w:r>
      <w:r w:rsidRPr="00AA326C">
        <w:t>Lag</w:t>
      </w:r>
      <w:r>
        <w:t>en</w:t>
      </w:r>
      <w:r w:rsidRPr="00AA326C">
        <w:t xml:space="preserve"> (2021:626) om förarbevis för vattenskoter </w:t>
      </w:r>
      <w:r>
        <w:t>trädde i kraft fullt ut den 1 maj 2022. Enligt lagen finns det inget som hindrar båtlivets utbildningsorganisationer och andra berörda aktörer att utbilda och att examinera för förarbevis för vattenskoter. D</w:t>
      </w:r>
      <w:r w:rsidRPr="00AA2DB1">
        <w:t xml:space="preserve">en 31 mars 2022 </w:t>
      </w:r>
      <w:r>
        <w:t xml:space="preserve">fick </w:t>
      </w:r>
      <w:r w:rsidRPr="00AA2DB1">
        <w:t>Transportstyrelsen i uppdrag att senast den 29 april 2022 informera båtlivets utbildningsorganisationer och andra berörda aktörer om de</w:t>
      </w:r>
      <w:r>
        <w:t>nna möjlighet (I2022/00839). Transportstyrelsen höll den 27 april 2022 ett informationsmöte med berörda. Regeringen konstaterar i budgetpropositionen för 2023 att tillkännagivandet med detta är slutbehandlat (prop. 2022/23:1 utg.omr. 22 Kommunikationer avsnitt 3.3.3, s. 23). Punkten är</w:t>
      </w:r>
      <w:r w:rsidRPr="001E0FCA">
        <w:t xml:space="preserve"> slutbehandlad</w:t>
      </w:r>
      <w:r>
        <w:t>.</w:t>
      </w:r>
    </w:p>
    <w:p w14:paraId="207B6722" w14:textId="79D0BF70" w:rsidR="006F736C" w:rsidRDefault="006F736C" w:rsidP="006F736C">
      <w:pPr>
        <w:pStyle w:val="Brdtextmedindrag"/>
        <w:rPr>
          <w:iCs/>
        </w:rPr>
      </w:pPr>
      <w:r>
        <w:t xml:space="preserve">Punkt 4 om </w:t>
      </w:r>
      <w:r>
        <w:rPr>
          <w:i/>
        </w:rPr>
        <w:t>utfärdare av förarbevis*</w:t>
      </w:r>
      <w:r>
        <w:t xml:space="preserve">: </w:t>
      </w:r>
      <w:r w:rsidRPr="00A63954">
        <w:t>Riksdagen har tillkännagett för regeringen det som utskottet anfört om att ge båtlivets befintliga utbildningsorganisation och andra externa aktörer som erbjuder utbildning och examination möjlighet att utfärda förarbevis (bet. 2020/21:TU12 s.</w:t>
      </w:r>
      <w:r>
        <w:t> </w:t>
      </w:r>
      <w:r w:rsidRPr="00A63954">
        <w:t>16).</w:t>
      </w:r>
      <w:r>
        <w:t xml:space="preserve"> </w:t>
      </w:r>
      <w:r w:rsidRPr="00AA326C">
        <w:t>Lag</w:t>
      </w:r>
      <w:r>
        <w:t>en</w:t>
      </w:r>
      <w:r w:rsidRPr="00AA326C">
        <w:t xml:space="preserve"> (2021:626) om förarbevis för vattenskoter </w:t>
      </w:r>
      <w:r>
        <w:t xml:space="preserve">träder i kraft fullt ut </w:t>
      </w:r>
      <w:r w:rsidRPr="001E0FCA">
        <w:t xml:space="preserve">den 1 maj 2022. Regeringen anser </w:t>
      </w:r>
      <w:r>
        <w:t xml:space="preserve">att </w:t>
      </w:r>
      <w:r w:rsidRPr="001E0FCA">
        <w:t xml:space="preserve">det </w:t>
      </w:r>
      <w:r>
        <w:t>är</w:t>
      </w:r>
      <w:r w:rsidRPr="001E0FCA">
        <w:t xml:space="preserve"> relevant att avvakta effekterna av de </w:t>
      </w:r>
      <w:r w:rsidRPr="00E27EFD">
        <w:t>regeländringar avseende vattenskotrar som träder i kraft den 1 maj 2022</w:t>
      </w:r>
      <w:r w:rsidRPr="001E0FCA">
        <w:t xml:space="preserve"> </w:t>
      </w:r>
      <w:r>
        <w:t xml:space="preserve">innan en </w:t>
      </w:r>
      <w:r w:rsidRPr="000C173D">
        <w:t>översyn av behovet av ytterligare regler görs</w:t>
      </w:r>
      <w:r w:rsidRPr="001E0FCA">
        <w:t>.</w:t>
      </w:r>
      <w:r>
        <w:t xml:space="preserve"> </w:t>
      </w:r>
      <w:r w:rsidRPr="001E0FCA">
        <w:t>Ärendet bereds vidare. Punkten är inte slutbehandlad</w:t>
      </w:r>
      <w:r>
        <w:t xml:space="preserve">. </w:t>
      </w:r>
    </w:p>
    <w:p w14:paraId="39304969" w14:textId="77777777" w:rsidR="006F736C" w:rsidRDefault="006F736C" w:rsidP="006F736C">
      <w:pPr>
        <w:pStyle w:val="Brdtextmedindrag"/>
        <w:rPr>
          <w:iCs/>
        </w:rPr>
      </w:pPr>
      <w:r w:rsidRPr="008D41A7">
        <w:rPr>
          <w:iCs/>
        </w:rPr>
        <w:t xml:space="preserve">Följande punkter är inte </w:t>
      </w:r>
      <w:r>
        <w:rPr>
          <w:iCs/>
        </w:rPr>
        <w:t>slutbehandlade</w:t>
      </w:r>
      <w:r w:rsidRPr="008D41A7">
        <w:rPr>
          <w:iCs/>
        </w:rPr>
        <w:t xml:space="preserve">: </w:t>
      </w:r>
      <w:r>
        <w:rPr>
          <w:iCs/>
        </w:rPr>
        <w:t>2</w:t>
      </w:r>
      <w:r w:rsidRPr="008D41A7">
        <w:rPr>
          <w:iCs/>
        </w:rPr>
        <w:t xml:space="preserve"> och </w:t>
      </w:r>
      <w:r>
        <w:rPr>
          <w:iCs/>
        </w:rPr>
        <w:t>4</w:t>
      </w:r>
      <w:r w:rsidRPr="008D41A7">
        <w:rPr>
          <w:iCs/>
        </w:rPr>
        <w:t>.</w:t>
      </w:r>
    </w:p>
    <w:p w14:paraId="6B9790B6" w14:textId="636E0F11" w:rsidR="007F0962" w:rsidRPr="00A73364" w:rsidRDefault="00270975" w:rsidP="007F0962">
      <w:pPr>
        <w:pStyle w:val="Rubrik5utannumrering"/>
        <w:rPr>
          <w:rFonts w:eastAsia="Calibri"/>
          <w:i w:val="0"/>
        </w:rPr>
      </w:pPr>
      <w:r>
        <w:t>50</w:t>
      </w:r>
      <w:r w:rsidR="007F0962" w:rsidRPr="00A73364">
        <w:t>. Rskr. 20</w:t>
      </w:r>
      <w:r w:rsidR="007F0962">
        <w:t>20</w:t>
      </w:r>
      <w:r w:rsidR="007F0962" w:rsidRPr="00A73364">
        <w:t>/</w:t>
      </w:r>
      <w:r w:rsidR="007F0962">
        <w:t>21</w:t>
      </w:r>
      <w:r w:rsidR="007F0962" w:rsidRPr="00A73364">
        <w:t>:</w:t>
      </w:r>
      <w:r w:rsidR="007F0962">
        <w:t>409</w:t>
      </w:r>
    </w:p>
    <w:p w14:paraId="30977893" w14:textId="77777777" w:rsidR="007F0962"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Framtidens infrastruktur</w:t>
      </w:r>
    </w:p>
    <w:p w14:paraId="3DF96CF4" w14:textId="77777777" w:rsidR="007F0962"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3D3EB7">
        <w:rPr>
          <w:rFonts w:ascii="Times New Roman" w:hAnsi="Times New Roman"/>
          <w:iCs/>
          <w:sz w:val="20"/>
        </w:rPr>
        <w:t>Prop. 2020/21:151, mot. 2020/21:4037 yrkandena 19, 20 och 21, 2020/21:4041 yrkandena 1 och 6, 2020/21:4042 yrkandena 28, 33, 40 och 41, 2020/21:4047 yrkandena 6 och 9</w:t>
      </w:r>
      <w:r>
        <w:rPr>
          <w:rFonts w:ascii="Times New Roman" w:hAnsi="Times New Roman"/>
          <w:iCs/>
          <w:sz w:val="20"/>
        </w:rPr>
        <w:t>, bet. 2020/21:TU16</w:t>
      </w:r>
    </w:p>
    <w:p w14:paraId="24D5A668" w14:textId="77777777" w:rsidR="007F0962"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9B725D">
        <w:rPr>
          <w:rFonts w:ascii="Times New Roman" w:hAnsi="Times New Roman"/>
          <w:iCs/>
          <w:sz w:val="20"/>
        </w:rPr>
        <w:t>Tidigare redovisad, se skr. 20</w:t>
      </w:r>
      <w:r>
        <w:rPr>
          <w:rFonts w:ascii="Times New Roman" w:hAnsi="Times New Roman"/>
          <w:iCs/>
          <w:sz w:val="20"/>
        </w:rPr>
        <w:t>21/22:75 (I 45).</w:t>
      </w:r>
    </w:p>
    <w:p w14:paraId="335DAE7C" w14:textId="0EDB68BB" w:rsidR="007F0962" w:rsidRDefault="007F0962" w:rsidP="007F0962">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 xml:space="preserve">Skrivelsen är inte slutbehandlad. </w:t>
      </w:r>
    </w:p>
    <w:p w14:paraId="2BFBA88F" w14:textId="77777777" w:rsidR="007F0962" w:rsidRDefault="007F0962" w:rsidP="007F096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707E43CC" w14:textId="3B6880B0" w:rsidR="007F0962" w:rsidRDefault="007F0962" w:rsidP="007F0962">
      <w:pPr>
        <w:pStyle w:val="Brdtext"/>
      </w:pPr>
      <w:r>
        <w:t xml:space="preserve">Punkt 7 om </w:t>
      </w:r>
      <w:r w:rsidRPr="003D3EB7">
        <w:rPr>
          <w:i/>
        </w:rPr>
        <w:t>ekonomiska planeringsramar för 2022–2033</w:t>
      </w:r>
      <w:r>
        <w:t>: R</w:t>
      </w:r>
      <w:r w:rsidRPr="00486D6F">
        <w:t xml:space="preserve">egeringen </w:t>
      </w:r>
      <w:r>
        <w:t xml:space="preserve">gav </w:t>
      </w:r>
      <w:r w:rsidRPr="00486D6F">
        <w:t>den 23 juni 2021 Trafikverket i uppdrag att ta fram förslag till en ny nationell plan för den statliga transportinfrastrukturen samt gav regionerna samt Gotlands kommun</w:t>
      </w:r>
      <w:r>
        <w:t xml:space="preserve"> </w:t>
      </w:r>
      <w:r w:rsidRPr="00486D6F">
        <w:t>förutsättningar för arbetet med att ta fram länsplaner för den regionala transportinfrastrukturen. I uppdraget till Trafikverket ang</w:t>
      </w:r>
      <w:r>
        <w:t>av</w:t>
      </w:r>
      <w:r w:rsidRPr="00486D6F">
        <w:t xml:space="preserve"> regeringen</w:t>
      </w:r>
      <w:r>
        <w:t xml:space="preserve"> att</w:t>
      </w:r>
      <w:r w:rsidRPr="00486D6F">
        <w:t xml:space="preserve"> proposition</w:t>
      </w:r>
      <w:r>
        <w:t>en</w:t>
      </w:r>
      <w:r w:rsidRPr="00486D6F">
        <w:t xml:space="preserve"> Framtidens infrastruktur – hållbara investeringar i hela Sverige (prop. 2020/21:151) i sin helhet sk</w:t>
      </w:r>
      <w:r>
        <w:t>ulle</w:t>
      </w:r>
      <w:r w:rsidRPr="00486D6F">
        <w:t xml:space="preserve"> utgöra en utgångspunkt för arbetet. Uppdraget redovisades till Regeringskansliet (Infrastrukturdepartementet) den 30 november 2021 och </w:t>
      </w:r>
      <w:r>
        <w:t xml:space="preserve">remissbehandlades därefter. </w:t>
      </w:r>
      <w:r w:rsidRPr="00234ED0">
        <w:t>Länsplanerna remitterades och redovisades under våren 2022</w:t>
      </w:r>
      <w:r w:rsidRPr="00486D6F">
        <w:t xml:space="preserve">. Regeringen </w:t>
      </w:r>
      <w:r>
        <w:t>fastställde</w:t>
      </w:r>
      <w:r w:rsidRPr="00486D6F">
        <w:t xml:space="preserve"> </w:t>
      </w:r>
      <w:r>
        <w:t>den 7 juni 2022 den nationella trafikslagsövergripande planen för transportinfrastrukturen för perioden 2022–2033. Samtidigt fastställde regeringen de definitiva ekonomiska ramarna för trafikslagsövergripande länsplaner för regional transportinfrastruktur för perioden 2022–2033. Därefter fastställer r</w:t>
      </w:r>
      <w:r w:rsidRPr="00486D6F">
        <w:t xml:space="preserve">egionerna </w:t>
      </w:r>
      <w:r>
        <w:t>och</w:t>
      </w:r>
      <w:r w:rsidRPr="00486D6F">
        <w:t xml:space="preserve"> Gotlands kommun länsplaner</w:t>
      </w:r>
      <w:r>
        <w:t>na</w:t>
      </w:r>
      <w:r w:rsidRPr="00486D6F">
        <w:t xml:space="preserve"> för den regionala transport</w:t>
      </w:r>
      <w:r w:rsidR="00270975">
        <w:softHyphen/>
      </w:r>
      <w:r w:rsidRPr="00486D6F">
        <w:t xml:space="preserve">infrastrukturen. </w:t>
      </w:r>
      <w:r w:rsidRPr="005E525A">
        <w:t xml:space="preserve">I skrivelsen </w:t>
      </w:r>
      <w:r>
        <w:t>Nationell planering för transport</w:t>
      </w:r>
      <w:r w:rsidR="00270975">
        <w:softHyphen/>
      </w:r>
      <w:r>
        <w:t>infra</w:t>
      </w:r>
      <w:r w:rsidR="00270975">
        <w:softHyphen/>
      </w:r>
      <w:r>
        <w:t>strukturen 2022–2033</w:t>
      </w:r>
      <w:r w:rsidRPr="005E525A">
        <w:t xml:space="preserve"> </w:t>
      </w:r>
      <w:r>
        <w:t>(skr.</w:t>
      </w:r>
      <w:r w:rsidRPr="00C50703">
        <w:t xml:space="preserve"> 2021/22:261</w:t>
      </w:r>
      <w:r>
        <w:t xml:space="preserve">) </w:t>
      </w:r>
      <w:r w:rsidRPr="005E525A">
        <w:t>redogör regeringen för planeringsarbetet och sitt beslut om fastställelse av nationell trafik</w:t>
      </w:r>
      <w:r w:rsidR="00270975">
        <w:softHyphen/>
      </w:r>
      <w:r w:rsidRPr="005E525A">
        <w:t>slags</w:t>
      </w:r>
      <w:r w:rsidR="00270975">
        <w:softHyphen/>
      </w:r>
      <w:r w:rsidRPr="005E525A">
        <w:t>övergripande plan för transportinfrastrukturen för perioden 2022–2033 samt fastställelse av definitiva ekonomiska ramar för trafikslags</w:t>
      </w:r>
      <w:r w:rsidR="00270975">
        <w:softHyphen/>
      </w:r>
      <w:r w:rsidRPr="005E525A">
        <w:t>övergripande länsplaner för regional transportinfrastruktur för samma period.</w:t>
      </w:r>
      <w:r>
        <w:t xml:space="preserve"> Punkten är slutbehandlad.</w:t>
      </w:r>
    </w:p>
    <w:p w14:paraId="36FBDEBF" w14:textId="77777777" w:rsidR="007F0962" w:rsidRDefault="007F0962" w:rsidP="007F0962">
      <w:pPr>
        <w:pStyle w:val="Brdtextmedindrag"/>
      </w:pPr>
      <w:r>
        <w:t xml:space="preserve">Punkt 8 om </w:t>
      </w:r>
      <w:r w:rsidRPr="00A95460">
        <w:rPr>
          <w:i/>
          <w:iCs/>
        </w:rPr>
        <w:t>särskilt om anskaffning av isbrytare</w:t>
      </w:r>
      <w:r>
        <w:t xml:space="preserve">*: </w:t>
      </w:r>
      <w:r w:rsidRPr="003D3EB7">
        <w:t>Riksdagen har tillkännagett för regeringen det som utskottet anfört om att nya isbrytare bör finansieras inom den ekonomiska ramen för åtgärder i den statliga transportinfrastrukturen m.m. (bet.</w:t>
      </w:r>
      <w:r>
        <w:t xml:space="preserve"> </w:t>
      </w:r>
      <w:r w:rsidRPr="003D3EB7">
        <w:t>2020/21:TU16 s. 102 f.).</w:t>
      </w:r>
      <w:r>
        <w:t xml:space="preserve"> </w:t>
      </w:r>
      <w:r w:rsidRPr="0013544E">
        <w:t>Regeringen fastställde den 7 juni 2022 den nationella trafikslagsövergripande planen för transportinfrastrukturen för perioden 2022–2033. I beslut</w:t>
      </w:r>
      <w:r>
        <w:t>et</w:t>
      </w:r>
      <w:r w:rsidRPr="0013544E">
        <w:t xml:space="preserve"> om nationell plan ingår medel för investering i nya isbrytare. </w:t>
      </w:r>
      <w:r>
        <w:t>Regeringen konstaterar i skrivelsen Nationell plan för transportinfrastrukturen 2022–2033 (rskr. 2021/22:261 s. 27) att tillkännagivandet med detta är slutbehandlat.</w:t>
      </w:r>
      <w:r w:rsidRPr="0013544E">
        <w:t xml:space="preserve"> Punkten är slutbehandlad.</w:t>
      </w:r>
      <w:r>
        <w:t xml:space="preserve"> </w:t>
      </w:r>
    </w:p>
    <w:p w14:paraId="779D261E" w14:textId="77777777" w:rsidR="007F0962" w:rsidRPr="00B33192" w:rsidRDefault="007F0962" w:rsidP="007F0962">
      <w:pPr>
        <w:pStyle w:val="Brdtextmedindrag"/>
      </w:pPr>
      <w:r w:rsidRPr="003D3EB7">
        <w:t xml:space="preserve">Punkt 9 om </w:t>
      </w:r>
      <w:r w:rsidRPr="003173D0">
        <w:rPr>
          <w:i/>
        </w:rPr>
        <w:t>utbyggnaden av laddinfrastruktur*</w:t>
      </w:r>
      <w:r w:rsidRPr="003D3EB7">
        <w:t>: Riksdagen har tillkännagett för regeringen det som utskottet anfört om utbyggnaden av laddinfrastruktur (bet. 2020/21:TU16 s. 105 f.).</w:t>
      </w:r>
      <w:r>
        <w:t xml:space="preserve"> </w:t>
      </w:r>
      <w:r w:rsidRPr="00B33192">
        <w:t>Regeringen föresl</w:t>
      </w:r>
      <w:r>
        <w:t>og</w:t>
      </w:r>
      <w:r w:rsidRPr="00B33192">
        <w:t xml:space="preserve"> i</w:t>
      </w:r>
      <w:r>
        <w:t xml:space="preserve"> b</w:t>
      </w:r>
      <w:r w:rsidRPr="00B33192">
        <w:t>udgetproposition för 2022 (prop. 2021/22:1 utg.omr. 20</w:t>
      </w:r>
      <w:r>
        <w:t xml:space="preserve"> </w:t>
      </w:r>
      <w:r w:rsidRPr="00805925">
        <w:t>Allmän miljö- och naturvård, avsnitt 3.26.16,</w:t>
      </w:r>
      <w:r>
        <w:t xml:space="preserve"> s. 105</w:t>
      </w:r>
      <w:r w:rsidRPr="00B33192">
        <w:t>)</w:t>
      </w:r>
      <w:r>
        <w:t xml:space="preserve"> </w:t>
      </w:r>
      <w:r w:rsidRPr="00B33192">
        <w:t>att det s.k. klimatklivet för bl.a. stöd till laddinfrastruktur förstärks kraftigt. Regeringen föresl</w:t>
      </w:r>
      <w:r>
        <w:t>og</w:t>
      </w:r>
      <w:r w:rsidRPr="00B33192">
        <w:t xml:space="preserve"> vidare i propositionen att medel tillförs för att genomföra en elektrifieringsstrategi, i vilken regeringen tar ett helhetsgrepp om förutsättningarna för att möjliggöra en omfattande elektrifiering (prop. 2021/22:1 utg.omr. 21</w:t>
      </w:r>
      <w:r w:rsidRPr="00805925">
        <w:t xml:space="preserve"> Energi, avsnitt 2.9.4,</w:t>
      </w:r>
      <w:r>
        <w:t xml:space="preserve"> s. 36</w:t>
      </w:r>
      <w:r w:rsidRPr="00B33192">
        <w:t xml:space="preserve">). I propositionen </w:t>
      </w:r>
      <w:r>
        <w:t xml:space="preserve">föreslog regeringen dessutom att </w:t>
      </w:r>
      <w:r w:rsidRPr="00B33192">
        <w:t xml:space="preserve">tidigare aviserade stöd på 550 miljoner kronor under 2022 </w:t>
      </w:r>
      <w:r>
        <w:t xml:space="preserve">skulle </w:t>
      </w:r>
      <w:r w:rsidRPr="00B33192">
        <w:t>tillför</w:t>
      </w:r>
      <w:r>
        <w:t>a</w:t>
      </w:r>
      <w:r w:rsidRPr="00B33192">
        <w:t xml:space="preserve">s insatser för att påskynda elektrifieringen av tunga vägtransporter inom de mest trafikerade områdena och 50 miljoner för stöd till publika stationer för snabbladdning av elfordon för tillgänglighet längs större vägar </w:t>
      </w:r>
      <w:r>
        <w:t>(</w:t>
      </w:r>
      <w:r w:rsidRPr="00B33192">
        <w:t>prop. 2021/22:1 utg.omr. 21</w:t>
      </w:r>
      <w:r>
        <w:t xml:space="preserve"> Energi, avsnitt 2.9.5, s. 38). Riksdagen fattade emellertid beslut om att bl.a. flytta anslaget för dessa satsningar till utgiftsområde 20 och inom det utgiftsområdet skapa ett nytt anslag benämnt Laddinfrastruktur som uppgår till 600 miljoner kronor (bet. 2021/22:MJU1, rskr. 2021/22</w:t>
      </w:r>
      <w:r w:rsidRPr="000A484B">
        <w:t>:</w:t>
      </w:r>
      <w:r>
        <w:t>110</w:t>
      </w:r>
      <w:r w:rsidRPr="00B33192">
        <w:t xml:space="preserve">). </w:t>
      </w:r>
      <w:r w:rsidRPr="00816859">
        <w:t>Efter förslag från regeringen i budgetpropositionen för 2023 (prop. 2022/23:1 utg.omr. 21</w:t>
      </w:r>
      <w:r>
        <w:t xml:space="preserve"> </w:t>
      </w:r>
      <w:r w:rsidRPr="00805925">
        <w:t>Energi, avsnitt 2.9.10,</w:t>
      </w:r>
      <w:r>
        <w:t xml:space="preserve"> s. 45</w:t>
      </w:r>
      <w:r w:rsidRPr="00816859">
        <w:t>), flyttades det aktuella anslaget tillbaka till utgiftsområde 21 (bet. 2022/23:NU3, rskr. 2022/23:78).</w:t>
      </w:r>
    </w:p>
    <w:p w14:paraId="62CC39D8" w14:textId="77777777" w:rsidR="007F0962" w:rsidRPr="00B33192" w:rsidRDefault="007F0962" w:rsidP="007F0962">
      <w:pPr>
        <w:pStyle w:val="Brdtextmedindrag"/>
      </w:pPr>
      <w:r w:rsidRPr="00001228">
        <w:t xml:space="preserve">På uppdrag av regeringen </w:t>
      </w:r>
      <w:r>
        <w:t xml:space="preserve">redovisade </w:t>
      </w:r>
      <w:r w:rsidRPr="00001228">
        <w:t>Trafikverket</w:t>
      </w:r>
      <w:r>
        <w:t xml:space="preserve"> den 30 november 2021 ett </w:t>
      </w:r>
      <w:r w:rsidRPr="00001228">
        <w:t>förslag till nationell plan för</w:t>
      </w:r>
      <w:r>
        <w:t xml:space="preserve"> transportinfrastrukturen för</w:t>
      </w:r>
      <w:r w:rsidRPr="00001228">
        <w:t xml:space="preserve"> perioden 2022</w:t>
      </w:r>
      <w:r>
        <w:t>–2033</w:t>
      </w:r>
      <w:r w:rsidRPr="00001228">
        <w:t>.</w:t>
      </w:r>
      <w:r>
        <w:t xml:space="preserve"> I förslaget </w:t>
      </w:r>
      <w:r w:rsidRPr="00B33192">
        <w:t>redog</w:t>
      </w:r>
      <w:r>
        <w:t>jorde Trafikverket</w:t>
      </w:r>
      <w:r w:rsidRPr="00B33192">
        <w:t xml:space="preserve"> för hur det fortsatta genomförandet av den plan för elektrifiering av delar av det statliga vägnätet som Trafikverket redovisade i februari 2021 b</w:t>
      </w:r>
      <w:r>
        <w:t>orde</w:t>
      </w:r>
      <w:r w:rsidRPr="00B33192">
        <w:t xml:space="preserve"> ske.</w:t>
      </w:r>
      <w:r>
        <w:t xml:space="preserve"> Trafikverkets förslag har remissbehandlats. </w:t>
      </w:r>
    </w:p>
    <w:p w14:paraId="4FD3F181" w14:textId="4EB7E904" w:rsidR="007F0962" w:rsidRDefault="007F0962" w:rsidP="007F0962">
      <w:pPr>
        <w:pStyle w:val="Brdtextmedindrag"/>
      </w:pPr>
      <w:r w:rsidRPr="00B33192">
        <w:t xml:space="preserve">Elvägsutredningen överlämnade den 1 september </w:t>
      </w:r>
      <w:r>
        <w:t xml:space="preserve">2021 </w:t>
      </w:r>
      <w:r w:rsidRPr="00B33192">
        <w:t>betänkande</w:t>
      </w:r>
      <w:r>
        <w:t>t</w:t>
      </w:r>
      <w:r w:rsidRPr="00B33192">
        <w:t xml:space="preserve"> Regler för statliga elvägar (SOU 2021:73). Betänkandet har</w:t>
      </w:r>
      <w:r>
        <w:t xml:space="preserve"> remiss</w:t>
      </w:r>
      <w:r w:rsidR="00F27027">
        <w:softHyphen/>
      </w:r>
      <w:r>
        <w:t>behandlats.</w:t>
      </w:r>
    </w:p>
    <w:p w14:paraId="10E4BA22" w14:textId="77777777" w:rsidR="007F0962" w:rsidRDefault="007F0962" w:rsidP="007F0962">
      <w:pPr>
        <w:pStyle w:val="Brdtextmedindrag"/>
      </w:pPr>
      <w:r w:rsidRPr="00B33192">
        <w:t xml:space="preserve">Den 14 juli 2021 presenterade EU-kommissionen ett förslag till förordning om utbyggnad av infrastrukturen för alternativa drivmedel som ska ersätta </w:t>
      </w:r>
      <w:r w:rsidRPr="00817879">
        <w:t>Europaparlamentets och rådets direktiv 2014/94/EU av den 22</w:t>
      </w:r>
      <w:r>
        <w:t> </w:t>
      </w:r>
      <w:r w:rsidRPr="00817879">
        <w:t>oktober 2014</w:t>
      </w:r>
      <w:r>
        <w:t xml:space="preserve"> </w:t>
      </w:r>
      <w:r w:rsidRPr="00817879">
        <w:t>om utbyggnad av infrastrukturen för alternativa bränslen</w:t>
      </w:r>
      <w:r w:rsidRPr="00B33192">
        <w:t xml:space="preserve">. </w:t>
      </w:r>
      <w:r w:rsidRPr="0002018F">
        <w:t>Rådet antog en allmän riktlinje den 2 juni</w:t>
      </w:r>
      <w:r>
        <w:t xml:space="preserve"> 2022. Europaparlamentet beslutade om sin position den 19 oktober 2022 och därefter har </w:t>
      </w:r>
      <w:r w:rsidRPr="00214649">
        <w:t>trepartsförhandlingar mellan rådet, Europaparlamentet och EU-kommissionen, s.k. triloger,</w:t>
      </w:r>
      <w:r>
        <w:t xml:space="preserve"> inletts.</w:t>
      </w:r>
    </w:p>
    <w:p w14:paraId="31C55CC8" w14:textId="77777777" w:rsidR="007F0962" w:rsidRDefault="007F0962" w:rsidP="007F0962">
      <w:pPr>
        <w:pStyle w:val="Brdtextmedindrag"/>
      </w:pPr>
      <w:r w:rsidRPr="00E32E53">
        <w:t>Regeringen beslutade den 3 februari 2022 Nationell strategi för elektrifiering – en trygg, konkurrenskraftig och hållbar elförsörjning för en historisk klimatomställning (I2022/00299</w:t>
      </w:r>
      <w:r>
        <w:t xml:space="preserve"> m.fl.</w:t>
      </w:r>
      <w:r w:rsidRPr="00E32E53">
        <w:t xml:space="preserve">). Strategin tydliggör regeringens inriktning </w:t>
      </w:r>
      <w:r>
        <w:t xml:space="preserve">för </w:t>
      </w:r>
      <w:r w:rsidRPr="00E32E53">
        <w:t xml:space="preserve">det fortsatta arbetet i 12 punkter och omfattar totalt 67 åtgärder som ska genomföras under åren 2022–2024. </w:t>
      </w:r>
    </w:p>
    <w:p w14:paraId="7B85217F" w14:textId="320CFF8F"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32E53">
        <w:rPr>
          <w:rFonts w:ascii="Times New Roman" w:hAnsi="Times New Roman"/>
          <w:sz w:val="20"/>
        </w:rPr>
        <w:t>Åtgärd 29 innebär att regeringen avser att ge Statens energimyndighet och Trafikverket i uppdrag att ta fram ett nationellt handlingsprogram för en snabb, samordnad och samhällsekonomiskt effektiv utbyggnad av ändamålsenlig publik och icke-publik laddinfrastruktur samt tankinfra</w:t>
      </w:r>
      <w:r w:rsidR="00F27027">
        <w:rPr>
          <w:rFonts w:ascii="Times New Roman" w:hAnsi="Times New Roman"/>
          <w:sz w:val="20"/>
        </w:rPr>
        <w:softHyphen/>
      </w:r>
      <w:r w:rsidRPr="00E32E53">
        <w:rPr>
          <w:rFonts w:ascii="Times New Roman" w:hAnsi="Times New Roman"/>
          <w:sz w:val="20"/>
        </w:rPr>
        <w:t xml:space="preserve">struktur för vätgas. </w:t>
      </w:r>
    </w:p>
    <w:p w14:paraId="3D62F1DC"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32E53">
        <w:rPr>
          <w:rFonts w:ascii="Times New Roman" w:hAnsi="Times New Roman"/>
          <w:sz w:val="20"/>
        </w:rPr>
        <w:t xml:space="preserve">Åtgärd 30 innebär att regeringen, som en del i framtagandet av </w:t>
      </w:r>
      <w:r>
        <w:rPr>
          <w:rFonts w:ascii="Times New Roman" w:hAnsi="Times New Roman"/>
          <w:sz w:val="20"/>
        </w:rPr>
        <w:t xml:space="preserve">det nämnda </w:t>
      </w:r>
      <w:r w:rsidRPr="00E32E53">
        <w:rPr>
          <w:rFonts w:ascii="Times New Roman" w:hAnsi="Times New Roman"/>
          <w:sz w:val="20"/>
        </w:rPr>
        <w:t>handlingsprogrammet avser att initiera en översyn av befintliga uppdrag, regelverk, statliga stöd, avdrag och krav på laddinfrastruktur. Avsikten är att översynen ska inkludera en bedömning av om styrmedlen är anpassade för att samlat uppnå en snabb, samordnad och samhällsekonomiskt effektiv utbyggnad av ändamålsenlig laddinfra</w:t>
      </w:r>
      <w:r>
        <w:rPr>
          <w:rFonts w:ascii="Times New Roman" w:hAnsi="Times New Roman"/>
          <w:sz w:val="20"/>
        </w:rPr>
        <w:softHyphen/>
      </w:r>
      <w:r w:rsidRPr="00E32E53">
        <w:rPr>
          <w:rFonts w:ascii="Times New Roman" w:hAnsi="Times New Roman"/>
          <w:sz w:val="20"/>
        </w:rPr>
        <w:t xml:space="preserve">struktur för att möjliggöra elektrifiering av vägtransporterna i hela landet samt om hänsyn tas till de olika förutsättningarna och behoven av laddinfrastruktur som finns för lätta respektive tunga fordon. Vid behov ska förslag lämnas på åtgärder som krävs för att användbarhet, tillräcklig kapacitet, redundans och tillförlitlighet i tank- och laddinfrastrukturen kan säkerställas och upprätthållas över tid. </w:t>
      </w:r>
    </w:p>
    <w:p w14:paraId="17E54DFB"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För genomförandet av strategin har </w:t>
      </w:r>
      <w:r w:rsidRPr="00E32E53">
        <w:rPr>
          <w:rFonts w:ascii="Times New Roman" w:hAnsi="Times New Roman"/>
          <w:sz w:val="20"/>
        </w:rPr>
        <w:t xml:space="preserve">20 miljoner </w:t>
      </w:r>
      <w:r>
        <w:rPr>
          <w:rFonts w:ascii="Times New Roman" w:hAnsi="Times New Roman"/>
          <w:sz w:val="20"/>
        </w:rPr>
        <w:t>kronor avsatts avseende</w:t>
      </w:r>
      <w:r w:rsidRPr="00E32E53">
        <w:rPr>
          <w:rFonts w:ascii="Times New Roman" w:hAnsi="Times New Roman"/>
          <w:sz w:val="20"/>
        </w:rPr>
        <w:t xml:space="preserve"> 2022 </w:t>
      </w:r>
      <w:r>
        <w:rPr>
          <w:rFonts w:ascii="Times New Roman" w:hAnsi="Times New Roman"/>
          <w:sz w:val="20"/>
        </w:rPr>
        <w:t xml:space="preserve">och 35 miljoner kronor respektive 25 miljoner kronor avseende </w:t>
      </w:r>
      <w:r w:rsidRPr="00E32E53">
        <w:rPr>
          <w:rFonts w:ascii="Times New Roman" w:hAnsi="Times New Roman"/>
          <w:sz w:val="20"/>
        </w:rPr>
        <w:t xml:space="preserve">2023 och 2024. </w:t>
      </w:r>
    </w:p>
    <w:p w14:paraId="52ED4D7B"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32E53">
        <w:rPr>
          <w:rFonts w:ascii="Times New Roman" w:hAnsi="Times New Roman"/>
          <w:sz w:val="20"/>
        </w:rPr>
        <w:t xml:space="preserve">Regeringen beslutade den 10 februari 2022 </w:t>
      </w:r>
      <w:r>
        <w:rPr>
          <w:rFonts w:ascii="Times New Roman" w:hAnsi="Times New Roman"/>
          <w:sz w:val="20"/>
        </w:rPr>
        <w:t>f</w:t>
      </w:r>
      <w:r w:rsidRPr="00E32E53">
        <w:rPr>
          <w:rFonts w:ascii="Times New Roman" w:hAnsi="Times New Roman"/>
          <w:sz w:val="20"/>
        </w:rPr>
        <w:t>örordning</w:t>
      </w:r>
      <w:r>
        <w:rPr>
          <w:rFonts w:ascii="Times New Roman" w:hAnsi="Times New Roman"/>
          <w:sz w:val="20"/>
        </w:rPr>
        <w:t>en</w:t>
      </w:r>
      <w:r w:rsidRPr="00E32E53">
        <w:rPr>
          <w:rFonts w:ascii="Times New Roman" w:hAnsi="Times New Roman"/>
          <w:sz w:val="20"/>
        </w:rPr>
        <w:t xml:space="preserve"> (2022:107) om statligt stöd till regionala elektrifieringspiloter för tunga transporter. Förordningen innehåller bestämmelser om statligt stöd för att bygga infrastruktur och utveckla regionala elektrifieringspiloter för tunga godstransporter på väg. Stödet syftar till att påskynda elektrifieringen av regionala tunga godstransporter. </w:t>
      </w:r>
    </w:p>
    <w:p w14:paraId="74C24378"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32E53">
        <w:rPr>
          <w:rFonts w:ascii="Times New Roman" w:hAnsi="Times New Roman"/>
          <w:sz w:val="20"/>
        </w:rPr>
        <w:t>Den 10 februari 2022 gav regeringen Statens energimyndighet dispositionsrätt till 1 551 miljoner kronor på det ny</w:t>
      </w:r>
      <w:r>
        <w:rPr>
          <w:rFonts w:ascii="Times New Roman" w:hAnsi="Times New Roman"/>
          <w:sz w:val="20"/>
        </w:rPr>
        <w:t>in</w:t>
      </w:r>
      <w:r w:rsidRPr="00E32E53">
        <w:rPr>
          <w:rFonts w:ascii="Times New Roman" w:hAnsi="Times New Roman"/>
          <w:sz w:val="20"/>
        </w:rPr>
        <w:t>rättade anslaget 1:23 Laddinfrastruktur</w:t>
      </w:r>
      <w:r>
        <w:rPr>
          <w:rFonts w:ascii="Times New Roman" w:hAnsi="Times New Roman"/>
          <w:sz w:val="20"/>
        </w:rPr>
        <w:t xml:space="preserve"> inom u</w:t>
      </w:r>
      <w:r w:rsidRPr="00E32E53">
        <w:rPr>
          <w:rFonts w:ascii="Times New Roman" w:hAnsi="Times New Roman"/>
          <w:sz w:val="20"/>
        </w:rPr>
        <w:t xml:space="preserve">tgiftsområde 20 Allmän miljö- och naturvård. </w:t>
      </w:r>
      <w:r>
        <w:rPr>
          <w:rFonts w:ascii="Times New Roman" w:hAnsi="Times New Roman"/>
          <w:sz w:val="20"/>
        </w:rPr>
        <w:t xml:space="preserve">Vidare </w:t>
      </w:r>
      <w:r w:rsidRPr="00E32E53">
        <w:rPr>
          <w:rFonts w:ascii="Times New Roman" w:hAnsi="Times New Roman"/>
          <w:sz w:val="20"/>
        </w:rPr>
        <w:t xml:space="preserve">gav </w:t>
      </w:r>
      <w:r>
        <w:rPr>
          <w:rFonts w:ascii="Times New Roman" w:hAnsi="Times New Roman"/>
          <w:sz w:val="20"/>
        </w:rPr>
        <w:t>regeringen samma dag</w:t>
      </w:r>
      <w:r w:rsidRPr="00E32E53">
        <w:rPr>
          <w:rFonts w:ascii="Times New Roman" w:hAnsi="Times New Roman"/>
          <w:sz w:val="20"/>
        </w:rPr>
        <w:t xml:space="preserve"> Statens energimyndighet i uppdrag att hantera ansökningar om och utbetalningar av statligt stöd till regionala elektrifieringspiloter för tunga transporter samt att samordna arbetet med informationsspridning och informera om kopplingar till andra stöd inom området. I samma beslut gav regeringen länsstyrelserna i uppdrag att, utifrån sin roll som regionala samordnare av arbetet med energiomställningen och minskad klimatpåverkan, för inkomna ansökningar</w:t>
      </w:r>
      <w:r>
        <w:rPr>
          <w:rFonts w:ascii="Times New Roman" w:hAnsi="Times New Roman"/>
          <w:sz w:val="20"/>
        </w:rPr>
        <w:t xml:space="preserve"> </w:t>
      </w:r>
      <w:r w:rsidRPr="00E32E53">
        <w:rPr>
          <w:rFonts w:ascii="Times New Roman" w:hAnsi="Times New Roman"/>
          <w:sz w:val="20"/>
        </w:rPr>
        <w:t xml:space="preserve">bistå </w:t>
      </w:r>
      <w:r>
        <w:rPr>
          <w:rFonts w:ascii="Times New Roman" w:hAnsi="Times New Roman"/>
          <w:sz w:val="20"/>
        </w:rPr>
        <w:t>Statens e</w:t>
      </w:r>
      <w:r w:rsidRPr="00E32E53">
        <w:rPr>
          <w:rFonts w:ascii="Times New Roman" w:hAnsi="Times New Roman"/>
          <w:sz w:val="20"/>
        </w:rPr>
        <w:t>nergimyndighet med en bedömning om av om projekt är strategiskt viktiga för att påskynda elektrifieringen av regionala tunga godstransporter (I2022/00352).</w:t>
      </w:r>
    </w:p>
    <w:p w14:paraId="5BA33FFD"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Vidare gav r</w:t>
      </w:r>
      <w:r w:rsidRPr="00E32E53">
        <w:rPr>
          <w:rFonts w:ascii="Times New Roman" w:hAnsi="Times New Roman"/>
          <w:sz w:val="20"/>
        </w:rPr>
        <w:t xml:space="preserve">egeringen den 24 mars 2022 Transportstyrelsen i uppdrag att föreslå ett avgiftssystem för statliga elvägar (I2022/00772). </w:t>
      </w:r>
      <w:r>
        <w:rPr>
          <w:rFonts w:ascii="Times New Roman" w:hAnsi="Times New Roman"/>
          <w:sz w:val="20"/>
        </w:rPr>
        <w:t xml:space="preserve">Transportstyrelsen redovisade uppdraget den 8 november 2022 (LI2023/01296). </w:t>
      </w:r>
      <w:r w:rsidRPr="00E32E53">
        <w:rPr>
          <w:rFonts w:ascii="Times New Roman" w:hAnsi="Times New Roman"/>
          <w:sz w:val="20"/>
        </w:rPr>
        <w:t xml:space="preserve">Regeringen gav </w:t>
      </w:r>
      <w:r>
        <w:rPr>
          <w:rFonts w:ascii="Times New Roman" w:hAnsi="Times New Roman"/>
          <w:sz w:val="20"/>
        </w:rPr>
        <w:t xml:space="preserve">dessutom </w:t>
      </w:r>
      <w:r w:rsidRPr="00E32E53">
        <w:rPr>
          <w:rFonts w:ascii="Times New Roman" w:hAnsi="Times New Roman"/>
          <w:sz w:val="20"/>
        </w:rPr>
        <w:t xml:space="preserve">den 31 mars 2022 Trafikverket i uppdrag att fortsatt samordna innovationssamarbetet med Tyskland och Frankrike avseende elvägar (I 2022/00840). </w:t>
      </w:r>
      <w:r w:rsidRPr="007A0E61">
        <w:rPr>
          <w:rFonts w:ascii="Times New Roman" w:hAnsi="Times New Roman"/>
          <w:sz w:val="20"/>
        </w:rPr>
        <w:t>Trafikverket redovisade uppdraget den 1 november 2022 (LI2023/01295)</w:t>
      </w:r>
      <w:r>
        <w:rPr>
          <w:rFonts w:ascii="Times New Roman" w:hAnsi="Times New Roman"/>
          <w:sz w:val="20"/>
        </w:rPr>
        <w:t>.</w:t>
      </w:r>
    </w:p>
    <w:p w14:paraId="20DAAE3F" w14:textId="77777777"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E32E53">
        <w:rPr>
          <w:rFonts w:ascii="Times New Roman" w:hAnsi="Times New Roman"/>
          <w:sz w:val="20"/>
        </w:rPr>
        <w:t>Den 14 juli 2021 presenterade EU-kommissionen ett förslag till förordning om utbyggnad av infrastrukturen för alternativa drivmedel som ska ersätta Europaparlamentets och rådets direktiv 2014/94/EU av den 22</w:t>
      </w:r>
      <w:r>
        <w:rPr>
          <w:rFonts w:ascii="Times New Roman" w:hAnsi="Times New Roman"/>
          <w:sz w:val="20"/>
        </w:rPr>
        <w:t> </w:t>
      </w:r>
      <w:r w:rsidRPr="00E32E53">
        <w:rPr>
          <w:rFonts w:ascii="Times New Roman" w:hAnsi="Times New Roman"/>
          <w:sz w:val="20"/>
        </w:rPr>
        <w:t xml:space="preserve">oktober 2014 om utbyggnad av infrastrukturen för alternativa bränslen. Förslaget har fortsatt behandlats i rådet under våren 2022. </w:t>
      </w:r>
      <w:bookmarkStart w:id="507" w:name="_Hlk118110874"/>
    </w:p>
    <w:p w14:paraId="005B587E" w14:textId="3E301AB3" w:rsidR="007F0962" w:rsidRDefault="007F0962" w:rsidP="007F09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I den </w:t>
      </w:r>
      <w:r w:rsidRPr="007B7C1B">
        <w:rPr>
          <w:rFonts w:ascii="Times New Roman" w:hAnsi="Times New Roman"/>
          <w:sz w:val="20"/>
        </w:rPr>
        <w:t>nationell</w:t>
      </w:r>
      <w:r>
        <w:rPr>
          <w:rFonts w:ascii="Times New Roman" w:hAnsi="Times New Roman"/>
          <w:sz w:val="20"/>
        </w:rPr>
        <w:t>a</w:t>
      </w:r>
      <w:r w:rsidRPr="007B7C1B">
        <w:rPr>
          <w:rFonts w:ascii="Times New Roman" w:hAnsi="Times New Roman"/>
          <w:sz w:val="20"/>
        </w:rPr>
        <w:t xml:space="preserve"> trafikslagsövergripande plan</w:t>
      </w:r>
      <w:r>
        <w:rPr>
          <w:rFonts w:ascii="Times New Roman" w:hAnsi="Times New Roman"/>
          <w:sz w:val="20"/>
        </w:rPr>
        <w:t>en</w:t>
      </w:r>
      <w:r w:rsidRPr="007B7C1B">
        <w:rPr>
          <w:rFonts w:ascii="Times New Roman" w:hAnsi="Times New Roman"/>
          <w:sz w:val="20"/>
        </w:rPr>
        <w:t xml:space="preserve"> för transportinfra</w:t>
      </w:r>
      <w:r w:rsidR="00F27027">
        <w:rPr>
          <w:rFonts w:ascii="Times New Roman" w:hAnsi="Times New Roman"/>
          <w:sz w:val="20"/>
        </w:rPr>
        <w:softHyphen/>
      </w:r>
      <w:r w:rsidRPr="007B7C1B">
        <w:rPr>
          <w:rFonts w:ascii="Times New Roman" w:hAnsi="Times New Roman"/>
          <w:sz w:val="20"/>
        </w:rPr>
        <w:t>strukturen för perioden 2022–2033</w:t>
      </w:r>
      <w:r>
        <w:rPr>
          <w:rFonts w:ascii="Times New Roman" w:hAnsi="Times New Roman"/>
          <w:sz w:val="20"/>
        </w:rPr>
        <w:t xml:space="preserve"> som regeringen beslutade den 7 juni 2022 får Trafikverket i uppdrag </w:t>
      </w:r>
      <w:r w:rsidRPr="006B2139">
        <w:rPr>
          <w:rFonts w:ascii="Times New Roman" w:hAnsi="Times New Roman"/>
          <w:sz w:val="20"/>
        </w:rPr>
        <w:t>att fortsätta planeringen av elvägar och utifrån den tidigare utbyggnadsplanen identifiera lämpliga sträckor. En möjlig etapp ska redovisas senast december 2024.</w:t>
      </w:r>
    </w:p>
    <w:p w14:paraId="4B5E96B1" w14:textId="03B06378" w:rsidR="007F0962" w:rsidRDefault="007F0962" w:rsidP="007F0962">
      <w:pPr>
        <w:pStyle w:val="Default"/>
        <w:ind w:firstLine="170"/>
        <w:jc w:val="both"/>
        <w:rPr>
          <w:rFonts w:ascii="Times New Roman" w:eastAsia="Times New Roman" w:hAnsi="Times New Roman" w:cs="Times New Roman"/>
          <w:sz w:val="20"/>
          <w:szCs w:val="20"/>
        </w:rPr>
      </w:pPr>
      <w:r>
        <w:rPr>
          <w:rFonts w:ascii="Times New Roman" w:eastAsia="Times New Roman" w:hAnsi="Times New Roman" w:cs="Times New Roman"/>
          <w:sz w:val="20"/>
          <w:szCs w:val="20"/>
        </w:rPr>
        <w:t xml:space="preserve">I enlighet med åtgärd 29 och 30 i </w:t>
      </w:r>
      <w:r w:rsidRPr="001E6038">
        <w:rPr>
          <w:rFonts w:ascii="Times New Roman" w:eastAsia="Times New Roman" w:hAnsi="Times New Roman" w:cs="Times New Roman"/>
          <w:sz w:val="20"/>
          <w:szCs w:val="20"/>
        </w:rPr>
        <w:t>Nationell strategi för elektrifiering – en trygg, konkurrenskraftig och hållbar elförsörjning för en historisk klimatomställning</w:t>
      </w:r>
      <w:r>
        <w:rPr>
          <w:rFonts w:ascii="Times New Roman" w:eastAsia="Times New Roman" w:hAnsi="Times New Roman" w:cs="Times New Roman"/>
          <w:sz w:val="20"/>
          <w:szCs w:val="20"/>
        </w:rPr>
        <w:t xml:space="preserve"> (</w:t>
      </w:r>
      <w:r w:rsidRPr="001E6038">
        <w:rPr>
          <w:rFonts w:ascii="Times New Roman" w:eastAsia="Times New Roman" w:hAnsi="Times New Roman" w:cs="Times New Roman"/>
          <w:sz w:val="20"/>
          <w:szCs w:val="20"/>
        </w:rPr>
        <w:t>I2022/00299)</w:t>
      </w:r>
      <w:r>
        <w:rPr>
          <w:rFonts w:ascii="Times New Roman" w:eastAsia="Times New Roman" w:hAnsi="Times New Roman" w:cs="Times New Roman"/>
          <w:sz w:val="20"/>
          <w:szCs w:val="20"/>
        </w:rPr>
        <w:t xml:space="preserve"> gav regeringen den 28 juli 2022 Statens energimyndighet och Trafikverket i uppdrag att ta fram ett handlings</w:t>
      </w:r>
      <w:r w:rsidR="00F27027">
        <w:rPr>
          <w:rFonts w:ascii="Times New Roman" w:eastAsia="Times New Roman" w:hAnsi="Times New Roman" w:cs="Times New Roman"/>
          <w:sz w:val="20"/>
          <w:szCs w:val="20"/>
        </w:rPr>
        <w:softHyphen/>
      </w:r>
      <w:r>
        <w:rPr>
          <w:rFonts w:ascii="Times New Roman" w:eastAsia="Times New Roman" w:hAnsi="Times New Roman" w:cs="Times New Roman"/>
          <w:sz w:val="20"/>
          <w:szCs w:val="20"/>
        </w:rPr>
        <w:t>program för laddinfrastruktur och tankinfrastruktur för vätgas (</w:t>
      </w:r>
      <w:r w:rsidRPr="00C75D8E">
        <w:rPr>
          <w:rFonts w:ascii="Times New Roman" w:eastAsia="Times New Roman" w:hAnsi="Times New Roman" w:cs="Times New Roman"/>
          <w:sz w:val="20"/>
          <w:szCs w:val="20"/>
        </w:rPr>
        <w:t>I2022/01562</w:t>
      </w:r>
      <w:r>
        <w:rPr>
          <w:rFonts w:ascii="Times New Roman" w:eastAsia="Times New Roman" w:hAnsi="Times New Roman" w:cs="Times New Roman"/>
          <w:sz w:val="20"/>
          <w:szCs w:val="20"/>
        </w:rPr>
        <w:t xml:space="preserve">). </w:t>
      </w:r>
      <w:r w:rsidRPr="00CD48BB">
        <w:rPr>
          <w:rFonts w:ascii="Times New Roman" w:eastAsia="Times New Roman" w:hAnsi="Times New Roman" w:cs="Times New Roman"/>
          <w:sz w:val="20"/>
          <w:szCs w:val="20"/>
        </w:rPr>
        <w:t xml:space="preserve">Inom ramen för framtagandet av handlingsprogrammet ska </w:t>
      </w:r>
      <w:r>
        <w:rPr>
          <w:rFonts w:ascii="Times New Roman" w:eastAsia="Times New Roman" w:hAnsi="Times New Roman" w:cs="Times New Roman"/>
          <w:sz w:val="20"/>
          <w:szCs w:val="20"/>
        </w:rPr>
        <w:t>Statens e</w:t>
      </w:r>
      <w:r w:rsidRPr="00CD48BB">
        <w:rPr>
          <w:rFonts w:ascii="Times New Roman" w:eastAsia="Times New Roman" w:hAnsi="Times New Roman" w:cs="Times New Roman"/>
          <w:sz w:val="20"/>
          <w:szCs w:val="20"/>
        </w:rPr>
        <w:t>nergimyndighet och Trafikverket genomföra en översyn av befintliga uppdrag, regelverk, statliga stöd, avdrag och krav i fråga om laddinfrastruktur och tankinfrastruktur för vätgas. Översynen ska inkludera en bedömning av om det finns förutsättningar</w:t>
      </w:r>
      <w:r>
        <w:rPr>
          <w:rFonts w:ascii="Times New Roman" w:eastAsia="Times New Roman" w:hAnsi="Times New Roman" w:cs="Times New Roman"/>
          <w:sz w:val="20"/>
          <w:szCs w:val="20"/>
        </w:rPr>
        <w:t xml:space="preserve"> </w:t>
      </w:r>
      <w:r w:rsidRPr="00CD48BB">
        <w:rPr>
          <w:rFonts w:ascii="Times New Roman" w:eastAsia="Times New Roman" w:hAnsi="Times New Roman" w:cs="Times New Roman"/>
          <w:sz w:val="20"/>
          <w:szCs w:val="20"/>
        </w:rPr>
        <w:t>för att samlat uppnå en snabb, samordnad och samhällsekonomiskt effektiv utbyggnad av ändamålsenlig laddinfrastruktur för att möjliggöra elektrifiering av vägtransporterna i hela landet samt om hänsyn tas till de olika förutsättningarna för och behoven av laddinfrastruktur som finns för lätta respektive tunga fordon.</w:t>
      </w:r>
      <w:r w:rsidRPr="00897C1B">
        <w:rPr>
          <w:rFonts w:ascii="Times New Roman" w:eastAsia="Times New Roman" w:hAnsi="Times New Roman" w:cs="Times New Roman"/>
          <w:sz w:val="20"/>
          <w:szCs w:val="20"/>
        </w:rPr>
        <w:t xml:space="preserve"> </w:t>
      </w:r>
      <w:bookmarkStart w:id="508" w:name="_Hlk118113189"/>
      <w:r>
        <w:rPr>
          <w:rFonts w:ascii="Times New Roman" w:eastAsia="Times New Roman" w:hAnsi="Times New Roman" w:cs="Times New Roman"/>
          <w:sz w:val="20"/>
          <w:szCs w:val="20"/>
        </w:rPr>
        <w:t xml:space="preserve">Den del av uppdraget som gäller frågan om </w:t>
      </w:r>
      <w:r w:rsidRPr="00897C1B">
        <w:rPr>
          <w:rFonts w:ascii="Times New Roman" w:eastAsia="Times New Roman" w:hAnsi="Times New Roman" w:cs="Times New Roman"/>
          <w:sz w:val="20"/>
          <w:szCs w:val="20"/>
        </w:rPr>
        <w:t>översyn av styrmedel</w:t>
      </w:r>
      <w:r>
        <w:rPr>
          <w:rFonts w:ascii="Times New Roman" w:eastAsia="Times New Roman" w:hAnsi="Times New Roman" w:cs="Times New Roman"/>
          <w:sz w:val="20"/>
          <w:szCs w:val="20"/>
        </w:rPr>
        <w:t xml:space="preserve"> redovisades den </w:t>
      </w:r>
      <w:r w:rsidRPr="000D227D">
        <w:rPr>
          <w:rFonts w:ascii="Times New Roman" w:eastAsia="Times New Roman" w:hAnsi="Times New Roman" w:cs="Times New Roman"/>
          <w:sz w:val="20"/>
          <w:szCs w:val="20"/>
        </w:rPr>
        <w:t>1 februari 2023</w:t>
      </w:r>
      <w:r>
        <w:rPr>
          <w:rFonts w:ascii="Times New Roman" w:eastAsia="Times New Roman" w:hAnsi="Times New Roman" w:cs="Times New Roman"/>
          <w:sz w:val="20"/>
          <w:szCs w:val="20"/>
        </w:rPr>
        <w:t>. Uppdraget ska slutredovisas s</w:t>
      </w:r>
      <w:r w:rsidRPr="00897C1B">
        <w:rPr>
          <w:rFonts w:ascii="Times New Roman" w:eastAsia="Times New Roman" w:hAnsi="Times New Roman" w:cs="Times New Roman"/>
          <w:sz w:val="20"/>
          <w:szCs w:val="20"/>
        </w:rPr>
        <w:t>enast den 1</w:t>
      </w:r>
      <w:r>
        <w:rPr>
          <w:rFonts w:ascii="Times New Roman" w:eastAsia="Times New Roman" w:hAnsi="Times New Roman" w:cs="Times New Roman"/>
          <w:sz w:val="20"/>
          <w:szCs w:val="20"/>
        </w:rPr>
        <w:t> </w:t>
      </w:r>
      <w:r w:rsidRPr="00897C1B">
        <w:rPr>
          <w:rFonts w:ascii="Times New Roman" w:eastAsia="Times New Roman" w:hAnsi="Times New Roman" w:cs="Times New Roman"/>
          <w:sz w:val="20"/>
          <w:szCs w:val="20"/>
        </w:rPr>
        <w:t>november 2023</w:t>
      </w:r>
      <w:r>
        <w:rPr>
          <w:rFonts w:ascii="Times New Roman" w:eastAsia="Times New Roman" w:hAnsi="Times New Roman" w:cs="Times New Roman"/>
          <w:sz w:val="20"/>
          <w:szCs w:val="20"/>
        </w:rPr>
        <w:t xml:space="preserve">. </w:t>
      </w:r>
      <w:bookmarkEnd w:id="508"/>
    </w:p>
    <w:p w14:paraId="3AC1E0BC" w14:textId="1498D823" w:rsidR="007F0962" w:rsidRDefault="007F0962" w:rsidP="007F0962">
      <w:pPr>
        <w:pStyle w:val="Default"/>
        <w:ind w:firstLine="170"/>
        <w:jc w:val="both"/>
        <w:rPr>
          <w:rFonts w:ascii="Times New Roman" w:eastAsia="Times New Roman" w:hAnsi="Times New Roman" w:cs="Times New Roman"/>
          <w:color w:val="auto"/>
          <w:sz w:val="20"/>
          <w:szCs w:val="20"/>
        </w:rPr>
      </w:pPr>
      <w:r>
        <w:rPr>
          <w:rFonts w:ascii="Times New Roman" w:eastAsia="Times New Roman" w:hAnsi="Times New Roman" w:cs="Times New Roman"/>
          <w:color w:val="auto"/>
          <w:sz w:val="20"/>
          <w:szCs w:val="20"/>
        </w:rPr>
        <w:t>Regeringen föreslog i budgetpropositionen för 2023 (prop. 2022/23:1 utg.omr. 21</w:t>
      </w:r>
      <w:r w:rsidRPr="00B26E0A">
        <w:t xml:space="preserve"> </w:t>
      </w:r>
      <w:r w:rsidRPr="00B26E0A">
        <w:rPr>
          <w:rFonts w:ascii="Times New Roman" w:eastAsia="Times New Roman" w:hAnsi="Times New Roman" w:cs="Times New Roman"/>
          <w:color w:val="auto"/>
          <w:sz w:val="20"/>
          <w:szCs w:val="20"/>
        </w:rPr>
        <w:t>Energi, avsnitt 2.9.10,</w:t>
      </w:r>
      <w:r w:rsidRPr="00B26E0A">
        <w:t xml:space="preserve"> </w:t>
      </w:r>
      <w:r w:rsidRPr="00B26E0A">
        <w:rPr>
          <w:rFonts w:ascii="Times New Roman" w:eastAsia="Times New Roman" w:hAnsi="Times New Roman" w:cs="Times New Roman"/>
          <w:color w:val="auto"/>
          <w:sz w:val="20"/>
          <w:szCs w:val="20"/>
        </w:rPr>
        <w:t>s. 45</w:t>
      </w:r>
      <w:r>
        <w:rPr>
          <w:rFonts w:ascii="Times New Roman" w:eastAsia="Times New Roman" w:hAnsi="Times New Roman" w:cs="Times New Roman"/>
          <w:color w:val="auto"/>
          <w:sz w:val="20"/>
          <w:szCs w:val="20"/>
        </w:rPr>
        <w:t xml:space="preserve">) att 1,09 miljarder kronor skulle avsätts under 2023 för utbyggnad av laddinfrastruktur. Vidare beräknade regeringen att 1 miljard kronor ska avsättas för 2024 och 505 miljoner kronor för 2025 för samma ändamål. Enligt förslaget får medlen </w:t>
      </w:r>
      <w:r w:rsidRPr="008056B7">
        <w:rPr>
          <w:rFonts w:ascii="Times New Roman" w:eastAsia="Times New Roman" w:hAnsi="Times New Roman" w:cs="Times New Roman"/>
          <w:color w:val="auto"/>
          <w:sz w:val="20"/>
          <w:szCs w:val="20"/>
        </w:rPr>
        <w:t>användas för utgifter för stöd till och investeringar i publika stationer för snabbladdning av elfordon för ökad tillgänglighet, redundans och kapacitetshöjning längs större vägar, stöd till publik laddning på allmän platsmark och infrastruktur för elektrifiering av tunga transporter genom statiskstationär laddning eller tankning samt för utbyggnad av infrastrukturen för ellastbilar i regionala nätverk och sammanhängande stråk mellan Sveriges större städer</w:t>
      </w:r>
      <w:r>
        <w:rPr>
          <w:rFonts w:ascii="Times New Roman" w:eastAsia="Times New Roman" w:hAnsi="Times New Roman" w:cs="Times New Roman"/>
          <w:color w:val="auto"/>
          <w:sz w:val="20"/>
          <w:szCs w:val="20"/>
        </w:rPr>
        <w:t>.</w:t>
      </w:r>
      <w:r w:rsidRPr="00B95150">
        <w:t xml:space="preserve"> </w:t>
      </w:r>
      <w:r w:rsidRPr="00B95150">
        <w:rPr>
          <w:rFonts w:ascii="Times New Roman" w:eastAsia="Times New Roman" w:hAnsi="Times New Roman" w:cs="Times New Roman"/>
          <w:color w:val="auto"/>
          <w:sz w:val="20"/>
          <w:szCs w:val="20"/>
        </w:rPr>
        <w:t>Riksdagen beslutade i enlighet med regeringens förslag (bet. 2022/23:NU3, rskr. 2022/23:78).</w:t>
      </w:r>
      <w:r>
        <w:rPr>
          <w:rFonts w:ascii="Times New Roman" w:eastAsia="Times New Roman" w:hAnsi="Times New Roman" w:cs="Times New Roman"/>
          <w:color w:val="auto"/>
          <w:sz w:val="20"/>
          <w:szCs w:val="20"/>
        </w:rPr>
        <w:t xml:space="preserve"> Därutöver föreslog regeringen i budgetpropositionen för 2023 (prop. 2022/23:1 utg.omr. 20</w:t>
      </w:r>
      <w:r w:rsidRPr="00B26E0A">
        <w:rPr>
          <w:rFonts w:ascii="Times New Roman" w:eastAsia="Times New Roman" w:hAnsi="Times New Roman" w:cs="Times New Roman"/>
          <w:color w:val="auto"/>
          <w:sz w:val="20"/>
          <w:szCs w:val="20"/>
        </w:rPr>
        <w:t xml:space="preserve"> </w:t>
      </w:r>
      <w:r>
        <w:rPr>
          <w:rFonts w:ascii="Times New Roman" w:eastAsia="Times New Roman" w:hAnsi="Times New Roman" w:cs="Times New Roman"/>
          <w:color w:val="auto"/>
          <w:sz w:val="20"/>
          <w:szCs w:val="20"/>
        </w:rPr>
        <w:t>Allmän miljö- och naturvård, avsnitt 3.26.16, s. 103) att 400 miljoner kronor skulle avsättas under 2023</w:t>
      </w:r>
      <w:r w:rsidRPr="00F9589E">
        <w:t xml:space="preserve"> </w:t>
      </w:r>
      <w:r w:rsidRPr="00804665">
        <w:rPr>
          <w:rFonts w:ascii="Times New Roman" w:hAnsi="Times New Roman" w:cs="Times New Roman"/>
          <w:sz w:val="20"/>
          <w:szCs w:val="20"/>
        </w:rPr>
        <w:t xml:space="preserve">för </w:t>
      </w:r>
      <w:r w:rsidRPr="00F9589E">
        <w:rPr>
          <w:rFonts w:ascii="Times New Roman" w:eastAsia="Times New Roman" w:hAnsi="Times New Roman" w:cs="Times New Roman"/>
          <w:color w:val="auto"/>
          <w:sz w:val="20"/>
          <w:szCs w:val="20"/>
        </w:rPr>
        <w:t>ytterligare investeringar i laddinfrastruktur på lokal och regional nivå genom Klimatklivet</w:t>
      </w:r>
      <w:r>
        <w:rPr>
          <w:rFonts w:ascii="Times New Roman" w:eastAsia="Times New Roman" w:hAnsi="Times New Roman" w:cs="Times New Roman"/>
          <w:color w:val="auto"/>
          <w:sz w:val="20"/>
          <w:szCs w:val="20"/>
        </w:rPr>
        <w:t xml:space="preserve">. I propositionen beräknade regeringen att 500 miljoner kronor ska avsättas för 2024 och 2025 för samma ändamål. </w:t>
      </w:r>
      <w:r w:rsidRPr="00B95150">
        <w:rPr>
          <w:rFonts w:ascii="Times New Roman" w:eastAsia="Times New Roman" w:hAnsi="Times New Roman" w:cs="Times New Roman"/>
          <w:color w:val="auto"/>
          <w:sz w:val="20"/>
          <w:szCs w:val="20"/>
        </w:rPr>
        <w:t>Riksdagen beslutade i enlighet med regeringens förslag (bet. 2022/23:</w:t>
      </w:r>
      <w:r>
        <w:rPr>
          <w:rFonts w:ascii="Times New Roman" w:eastAsia="Times New Roman" w:hAnsi="Times New Roman" w:cs="Times New Roman"/>
          <w:color w:val="auto"/>
          <w:sz w:val="20"/>
          <w:szCs w:val="20"/>
        </w:rPr>
        <w:t>MJU1</w:t>
      </w:r>
      <w:r w:rsidRPr="00B95150">
        <w:rPr>
          <w:rFonts w:ascii="Times New Roman" w:eastAsia="Times New Roman" w:hAnsi="Times New Roman" w:cs="Times New Roman"/>
          <w:color w:val="auto"/>
          <w:sz w:val="20"/>
          <w:szCs w:val="20"/>
        </w:rPr>
        <w:t>, rskr. 2022/23:</w:t>
      </w:r>
      <w:r>
        <w:rPr>
          <w:rFonts w:ascii="Times New Roman" w:eastAsia="Times New Roman" w:hAnsi="Times New Roman" w:cs="Times New Roman"/>
          <w:color w:val="auto"/>
          <w:sz w:val="20"/>
          <w:szCs w:val="20"/>
        </w:rPr>
        <w:t>97</w:t>
      </w:r>
      <w:r w:rsidRPr="00B95150">
        <w:rPr>
          <w:rFonts w:ascii="Times New Roman" w:eastAsia="Times New Roman" w:hAnsi="Times New Roman" w:cs="Times New Roman"/>
          <w:color w:val="auto"/>
          <w:sz w:val="20"/>
          <w:szCs w:val="20"/>
        </w:rPr>
        <w:t>)</w:t>
      </w:r>
      <w:r>
        <w:rPr>
          <w:rFonts w:ascii="Times New Roman" w:eastAsia="Times New Roman" w:hAnsi="Times New Roman" w:cs="Times New Roman"/>
          <w:color w:val="auto"/>
          <w:sz w:val="20"/>
          <w:szCs w:val="20"/>
        </w:rPr>
        <w:t>.</w:t>
      </w:r>
      <w:r w:rsidR="009D3566">
        <w:rPr>
          <w:rFonts w:ascii="Times New Roman" w:eastAsia="Times New Roman" w:hAnsi="Times New Roman" w:cs="Times New Roman"/>
          <w:color w:val="auto"/>
          <w:sz w:val="20"/>
          <w:szCs w:val="20"/>
        </w:rPr>
        <w:t xml:space="preserve"> </w:t>
      </w:r>
      <w:r>
        <w:rPr>
          <w:rFonts w:ascii="Times New Roman" w:eastAsia="Times New Roman" w:hAnsi="Times New Roman" w:cs="Times New Roman"/>
          <w:color w:val="auto"/>
          <w:sz w:val="20"/>
          <w:szCs w:val="20"/>
        </w:rPr>
        <w:t>Punkten är inte slutbehandlad.</w:t>
      </w:r>
    </w:p>
    <w:bookmarkEnd w:id="507"/>
    <w:p w14:paraId="3AD75E92" w14:textId="77777777" w:rsidR="007F0962" w:rsidRDefault="007F0962" w:rsidP="007F0962">
      <w:pPr>
        <w:pStyle w:val="Brdtextmedindrag"/>
      </w:pPr>
      <w:r>
        <w:t>Följande punkt är inte slutbehandlad: 9.</w:t>
      </w:r>
    </w:p>
    <w:p w14:paraId="563AD84E" w14:textId="5BC393B1" w:rsidR="003A0114" w:rsidRPr="00F66A39" w:rsidRDefault="003A0114" w:rsidP="00F66A39">
      <w:pPr>
        <w:pStyle w:val="Rubrik5utannumrering"/>
        <w:rPr>
          <w:highlight w:val="yellow"/>
        </w:rPr>
      </w:pPr>
      <w:r w:rsidRPr="00F66A39">
        <w:t>5</w:t>
      </w:r>
      <w:r w:rsidR="00F27027">
        <w:t>1</w:t>
      </w:r>
      <w:r w:rsidRPr="00F66A39">
        <w:t xml:space="preserve">. </w:t>
      </w:r>
      <w:r w:rsidRPr="00F66A39" w:rsidDel="000B6DFB">
        <w:t>Rskr. 2020/21:410</w:t>
      </w:r>
      <w:r w:rsidRPr="00F66A39">
        <w:t xml:space="preserve"> </w:t>
      </w:r>
    </w:p>
    <w:p w14:paraId="2A890A1E" w14:textId="77777777" w:rsidR="003A0114" w:rsidRPr="009416F8" w:rsidRDefault="003A0114" w:rsidP="003A0114">
      <w:pPr>
        <w:pStyle w:val="Brdtext"/>
        <w:jc w:val="left"/>
      </w:pPr>
      <w:r w:rsidRPr="009416F8">
        <w:t>Utfodring av vilt</w:t>
      </w:r>
    </w:p>
    <w:p w14:paraId="6655FC4F" w14:textId="77777777" w:rsidR="003A0114" w:rsidRPr="009416F8" w:rsidRDefault="003A0114" w:rsidP="003A0114">
      <w:pPr>
        <w:pStyle w:val="Brdtext"/>
        <w:jc w:val="left"/>
      </w:pPr>
      <w:r w:rsidRPr="009416F8">
        <w:t>Prop. 2020/21:183, bet. 2020/21:MJU22</w:t>
      </w:r>
    </w:p>
    <w:p w14:paraId="0BBD539F" w14:textId="3546792D" w:rsidR="003A0114" w:rsidRDefault="003A0114" w:rsidP="003A0114">
      <w:pPr>
        <w:pStyle w:val="Brdtextmedindrag"/>
        <w:ind w:firstLine="0"/>
        <w:jc w:val="left"/>
      </w:pPr>
      <w:r>
        <w:t>Tidigare redovisad, se skr.</w:t>
      </w:r>
      <w:r>
        <w:rPr>
          <w:color w:val="000000" w:themeColor="text1"/>
        </w:rPr>
        <w:t xml:space="preserve"> </w:t>
      </w:r>
      <w:r w:rsidRPr="00FD4D99">
        <w:rPr>
          <w:color w:val="000000" w:themeColor="text1"/>
        </w:rPr>
        <w:t>2021/22:75 (N 59)</w:t>
      </w:r>
      <w:r w:rsidR="00AE6E43">
        <w:t>.</w:t>
      </w:r>
    </w:p>
    <w:p w14:paraId="0F48F413" w14:textId="6974D5F7" w:rsidR="00010BC8" w:rsidRPr="003A0114" w:rsidRDefault="003A0114" w:rsidP="00010BC8">
      <w:pPr>
        <w:pStyle w:val="Brdtextmedindrag"/>
        <w:ind w:firstLine="0"/>
        <w:jc w:val="left"/>
        <w:rPr>
          <w:b/>
          <w:bCs/>
        </w:rPr>
      </w:pPr>
      <w:r>
        <w:t>Skrivelsen är inte slutbehandlad.</w:t>
      </w:r>
      <w:r w:rsidR="00010BC8">
        <w:t xml:space="preserve"> </w:t>
      </w:r>
    </w:p>
    <w:p w14:paraId="4CC85D8D" w14:textId="77777777" w:rsidR="003A0114" w:rsidRDefault="003A0114" w:rsidP="003A0114">
      <w:pPr>
        <w:pStyle w:val="Brdtextmedindrag"/>
        <w:ind w:firstLine="0"/>
        <w:rPr>
          <w:i/>
          <w:iCs/>
          <w:color w:val="000000" w:themeColor="text1"/>
        </w:rPr>
      </w:pPr>
    </w:p>
    <w:p w14:paraId="3DB9B8D3" w14:textId="77777777" w:rsidR="003A0114" w:rsidRPr="00C723ED" w:rsidRDefault="003A0114" w:rsidP="003A0114">
      <w:pPr>
        <w:pStyle w:val="Brdtext"/>
      </w:pPr>
      <w:r w:rsidRPr="00C723ED">
        <w:t>Punkt 10</w:t>
      </w:r>
      <w:r>
        <w:t xml:space="preserve"> om </w:t>
      </w:r>
      <w:r>
        <w:rPr>
          <w:i/>
          <w:iCs/>
        </w:rPr>
        <w:t>u</w:t>
      </w:r>
      <w:r w:rsidRPr="00C723ED">
        <w:rPr>
          <w:i/>
          <w:iCs/>
        </w:rPr>
        <w:t>tvärdering av ändringarna i jaktlagen</w:t>
      </w:r>
      <w:r>
        <w:t xml:space="preserve">*: </w:t>
      </w:r>
      <w:r w:rsidRPr="00506E64">
        <w:t>Riksdagen har till</w:t>
      </w:r>
      <w:r>
        <w:softHyphen/>
      </w:r>
      <w:r w:rsidRPr="00506E64">
        <w:t xml:space="preserve">kännagett för regeringen </w:t>
      </w:r>
      <w:r>
        <w:t>det som</w:t>
      </w:r>
      <w:r w:rsidRPr="00506E64">
        <w:t xml:space="preserve"> utskottet anför om</w:t>
      </w:r>
      <w:r w:rsidRPr="008F7A6F">
        <w:t xml:space="preserve"> utvärdering av lagänd</w:t>
      </w:r>
      <w:r>
        <w:softHyphen/>
      </w:r>
      <w:r w:rsidRPr="008F7A6F">
        <w:t>ringarnas konsekvenser under nästa mandatperiod</w:t>
      </w:r>
      <w:r>
        <w:t xml:space="preserve"> </w:t>
      </w:r>
      <w:r w:rsidRPr="00506E64">
        <w:t>(bet. 20</w:t>
      </w:r>
      <w:r>
        <w:t>20</w:t>
      </w:r>
      <w:r w:rsidRPr="00506E64">
        <w:t>/</w:t>
      </w:r>
      <w:r>
        <w:t>21</w:t>
      </w:r>
      <w:r w:rsidRPr="00506E64">
        <w:t>:MJU</w:t>
      </w:r>
      <w:r>
        <w:t>22</w:t>
      </w:r>
      <w:r w:rsidRPr="00506E64">
        <w:t xml:space="preserve"> s.</w:t>
      </w:r>
      <w:r>
        <w:t> 26</w:t>
      </w:r>
      <w:r w:rsidRPr="00506E64">
        <w:t>)</w:t>
      </w:r>
      <w:r>
        <w:t xml:space="preserve">. </w:t>
      </w:r>
      <w:r w:rsidRPr="00C74EC2">
        <w:t>Regeringens bedömning</w:t>
      </w:r>
      <w:r>
        <w:t xml:space="preserve"> i propositionen Utfodring av vilt (prop. 2020/21:183) är att e</w:t>
      </w:r>
      <w:r w:rsidRPr="00C74EC2">
        <w:t>n utvärdering av ändringarna i jaktlagen och de före</w:t>
      </w:r>
      <w:r>
        <w:softHyphen/>
      </w:r>
      <w:r w:rsidRPr="00C74EC2">
        <w:t>skrifter som meddelas med stöd av dessa ändringar bör göras några år efter ikraftträdandet.</w:t>
      </w:r>
      <w:r>
        <w:t xml:space="preserve"> Punkten är inte slutbehandlad.</w:t>
      </w:r>
    </w:p>
    <w:p w14:paraId="18F43EE3" w14:textId="77777777" w:rsidR="003A0114" w:rsidRDefault="003A0114" w:rsidP="003A0114">
      <w:pPr>
        <w:pStyle w:val="Brdtextmedindrag"/>
        <w:rPr>
          <w:color w:val="000000" w:themeColor="text1"/>
        </w:rPr>
      </w:pPr>
      <w:r w:rsidRPr="00C723ED">
        <w:rPr>
          <w:color w:val="000000" w:themeColor="text1"/>
        </w:rPr>
        <w:t>Punkt 14</w:t>
      </w:r>
      <w:r>
        <w:rPr>
          <w:color w:val="000000" w:themeColor="text1"/>
        </w:rPr>
        <w:t xml:space="preserve"> om </w:t>
      </w:r>
      <w:r>
        <w:rPr>
          <w:i/>
          <w:iCs/>
          <w:color w:val="000000" w:themeColor="text1"/>
        </w:rPr>
        <w:t>u</w:t>
      </w:r>
      <w:r w:rsidRPr="00C723ED">
        <w:rPr>
          <w:i/>
          <w:iCs/>
          <w:color w:val="000000" w:themeColor="text1"/>
        </w:rPr>
        <w:t>tbetalningar från viltvårdsfonden</w:t>
      </w:r>
      <w:r>
        <w:rPr>
          <w:color w:val="000000" w:themeColor="text1"/>
        </w:rPr>
        <w:t xml:space="preserve">*: </w:t>
      </w:r>
      <w:r w:rsidRPr="00506E64">
        <w:rPr>
          <w:color w:val="000000" w:themeColor="text1"/>
        </w:rPr>
        <w:t>Riksdagen har till</w:t>
      </w:r>
      <w:r>
        <w:rPr>
          <w:color w:val="000000" w:themeColor="text1"/>
        </w:rPr>
        <w:softHyphen/>
      </w:r>
      <w:r w:rsidRPr="00506E64">
        <w:rPr>
          <w:color w:val="000000" w:themeColor="text1"/>
        </w:rPr>
        <w:t>känna</w:t>
      </w:r>
      <w:r>
        <w:rPr>
          <w:color w:val="000000" w:themeColor="text1"/>
        </w:rPr>
        <w:softHyphen/>
      </w:r>
      <w:r w:rsidRPr="00506E64">
        <w:rPr>
          <w:color w:val="000000" w:themeColor="text1"/>
        </w:rPr>
        <w:t xml:space="preserve">gett för regeringen </w:t>
      </w:r>
      <w:r>
        <w:rPr>
          <w:color w:val="000000" w:themeColor="text1"/>
        </w:rPr>
        <w:t>det som</w:t>
      </w:r>
      <w:r w:rsidRPr="00506E64">
        <w:rPr>
          <w:color w:val="000000" w:themeColor="text1"/>
        </w:rPr>
        <w:t xml:space="preserve"> utskottet anför om</w:t>
      </w:r>
      <w:r>
        <w:rPr>
          <w:color w:val="000000" w:themeColor="text1"/>
        </w:rPr>
        <w:t xml:space="preserve"> </w:t>
      </w:r>
      <w:r w:rsidRPr="00B93A85">
        <w:rPr>
          <w:color w:val="000000" w:themeColor="text1"/>
        </w:rPr>
        <w:t>att beslut om finan</w:t>
      </w:r>
      <w:r>
        <w:rPr>
          <w:color w:val="000000" w:themeColor="text1"/>
        </w:rPr>
        <w:softHyphen/>
      </w:r>
      <w:r w:rsidRPr="00B93A85">
        <w:rPr>
          <w:color w:val="000000" w:themeColor="text1"/>
        </w:rPr>
        <w:t xml:space="preserve">siering av jakt- och viltvårdsuppdraget bör fattas för tre år i taget </w:t>
      </w:r>
      <w:r w:rsidRPr="00506E64">
        <w:rPr>
          <w:color w:val="000000" w:themeColor="text1"/>
        </w:rPr>
        <w:t>(bet. 20</w:t>
      </w:r>
      <w:r>
        <w:rPr>
          <w:color w:val="000000" w:themeColor="text1"/>
        </w:rPr>
        <w:t>20/21</w:t>
      </w:r>
      <w:r w:rsidRPr="00506E64">
        <w:rPr>
          <w:color w:val="000000" w:themeColor="text1"/>
        </w:rPr>
        <w:t>:MJU</w:t>
      </w:r>
      <w:r>
        <w:rPr>
          <w:color w:val="000000" w:themeColor="text1"/>
        </w:rPr>
        <w:t>22</w:t>
      </w:r>
      <w:r w:rsidRPr="00506E64">
        <w:rPr>
          <w:color w:val="000000" w:themeColor="text1"/>
        </w:rPr>
        <w:t xml:space="preserve"> s. </w:t>
      </w:r>
      <w:r>
        <w:rPr>
          <w:color w:val="000000" w:themeColor="text1"/>
        </w:rPr>
        <w:t>36</w:t>
      </w:r>
      <w:r w:rsidRPr="00506E64">
        <w:rPr>
          <w:color w:val="000000" w:themeColor="text1"/>
        </w:rPr>
        <w:t>)</w:t>
      </w:r>
      <w:r>
        <w:rPr>
          <w:color w:val="000000" w:themeColor="text1"/>
        </w:rPr>
        <w:t xml:space="preserve">. </w:t>
      </w:r>
      <w:r w:rsidRPr="00347C3E">
        <w:rPr>
          <w:color w:val="000000" w:themeColor="text1"/>
        </w:rPr>
        <w:t>Den 30 september 2021 beslutade regeringen att bevilja Svenska Jägareförbundet ett treårigt organisationsbidrag ur vilt</w:t>
      </w:r>
      <w:r>
        <w:rPr>
          <w:color w:val="000000" w:themeColor="text1"/>
        </w:rPr>
        <w:softHyphen/>
      </w:r>
      <w:r w:rsidRPr="00347C3E">
        <w:rPr>
          <w:color w:val="000000" w:themeColor="text1"/>
        </w:rPr>
        <w:t>vårdsfonden för dess rikstäckande jakt- och viltvårdsverksamhet</w:t>
      </w:r>
      <w:r w:rsidRPr="008C7775">
        <w:rPr>
          <w:color w:val="000000" w:themeColor="text1"/>
        </w:rPr>
        <w:t xml:space="preserve"> </w:t>
      </w:r>
      <w:r w:rsidRPr="002C5D42">
        <w:rPr>
          <w:color w:val="000000" w:themeColor="text1"/>
        </w:rPr>
        <w:t>som syf</w:t>
      </w:r>
      <w:r>
        <w:rPr>
          <w:color w:val="000000" w:themeColor="text1"/>
        </w:rPr>
        <w:softHyphen/>
      </w:r>
      <w:r w:rsidRPr="002C5D42">
        <w:rPr>
          <w:color w:val="000000" w:themeColor="text1"/>
        </w:rPr>
        <w:t>tar till att förbundet fortsatt ska kunna leda delar av jakten och viltvården i landet. I budgetproposition för 2023 (prop. 2022/23:1 utg</w:t>
      </w:r>
      <w:r>
        <w:rPr>
          <w:color w:val="000000" w:themeColor="text1"/>
        </w:rPr>
        <w:t>.</w:t>
      </w:r>
      <w:r w:rsidRPr="002C5D42">
        <w:rPr>
          <w:color w:val="000000" w:themeColor="text1"/>
        </w:rPr>
        <w:t>omr</w:t>
      </w:r>
      <w:r>
        <w:rPr>
          <w:color w:val="000000" w:themeColor="text1"/>
        </w:rPr>
        <w:t>.</w:t>
      </w:r>
      <w:r w:rsidRPr="002C5D42">
        <w:rPr>
          <w:color w:val="000000" w:themeColor="text1"/>
        </w:rPr>
        <w:t xml:space="preserve"> 23 avsnitt 2.6.2</w:t>
      </w:r>
      <w:r>
        <w:rPr>
          <w:color w:val="000000" w:themeColor="text1"/>
        </w:rPr>
        <w:t xml:space="preserve"> s. 33</w:t>
      </w:r>
      <w:r w:rsidRPr="002C5D42">
        <w:rPr>
          <w:color w:val="000000" w:themeColor="text1"/>
        </w:rPr>
        <w:t>) redovisa</w:t>
      </w:r>
      <w:r>
        <w:rPr>
          <w:color w:val="000000" w:themeColor="text1"/>
        </w:rPr>
        <w:t>de</w:t>
      </w:r>
      <w:r w:rsidRPr="002C5D42">
        <w:rPr>
          <w:color w:val="000000" w:themeColor="text1"/>
        </w:rPr>
        <w:t xml:space="preserve"> regeringen vidtagna åtgärder och</w:t>
      </w:r>
      <w:r w:rsidRPr="002C5D42" w:rsidDel="003464E6">
        <w:rPr>
          <w:color w:val="000000" w:themeColor="text1"/>
        </w:rPr>
        <w:t xml:space="preserve"> </w:t>
      </w:r>
      <w:r>
        <w:rPr>
          <w:color w:val="000000" w:themeColor="text1"/>
        </w:rPr>
        <w:t xml:space="preserve">ansåg därmed </w:t>
      </w:r>
      <w:r w:rsidRPr="002C5D42">
        <w:rPr>
          <w:color w:val="000000" w:themeColor="text1"/>
        </w:rPr>
        <w:t>tillkänna</w:t>
      </w:r>
      <w:r>
        <w:rPr>
          <w:color w:val="000000" w:themeColor="text1"/>
        </w:rPr>
        <w:softHyphen/>
      </w:r>
      <w:r w:rsidRPr="002C5D42">
        <w:rPr>
          <w:color w:val="000000" w:themeColor="text1"/>
        </w:rPr>
        <w:t xml:space="preserve">givandet slutbehandlat. </w:t>
      </w:r>
      <w:r w:rsidRPr="008C7775">
        <w:rPr>
          <w:color w:val="000000" w:themeColor="text1"/>
        </w:rPr>
        <w:t>Punkten är slutbehandlad.</w:t>
      </w:r>
    </w:p>
    <w:p w14:paraId="6D1D41D6" w14:textId="77777777" w:rsidR="003A0114" w:rsidRDefault="003A0114" w:rsidP="003A0114">
      <w:pPr>
        <w:pStyle w:val="Brdtextmedindrag"/>
        <w:rPr>
          <w:color w:val="000000" w:themeColor="text1"/>
        </w:rPr>
      </w:pPr>
      <w:r>
        <w:rPr>
          <w:color w:val="000000" w:themeColor="text1"/>
        </w:rPr>
        <w:t xml:space="preserve">Punkt 15 om </w:t>
      </w:r>
      <w:r>
        <w:rPr>
          <w:i/>
          <w:iCs/>
          <w:color w:val="000000" w:themeColor="text1"/>
        </w:rPr>
        <w:t>b</w:t>
      </w:r>
      <w:r w:rsidRPr="009C3BCF">
        <w:rPr>
          <w:i/>
          <w:iCs/>
          <w:color w:val="000000" w:themeColor="text1"/>
        </w:rPr>
        <w:t>idrag till organisationer ur viltvårdsfonden</w:t>
      </w:r>
      <w:r>
        <w:rPr>
          <w:color w:val="000000" w:themeColor="text1"/>
        </w:rPr>
        <w:t xml:space="preserve">*: </w:t>
      </w:r>
      <w:r w:rsidRPr="00506E64">
        <w:rPr>
          <w:color w:val="000000" w:themeColor="text1"/>
        </w:rPr>
        <w:t xml:space="preserve">Riksdagen har tillkännagett för regeringen </w:t>
      </w:r>
      <w:r>
        <w:rPr>
          <w:color w:val="000000" w:themeColor="text1"/>
        </w:rPr>
        <w:t>det som</w:t>
      </w:r>
      <w:r w:rsidRPr="00506E64">
        <w:rPr>
          <w:color w:val="000000" w:themeColor="text1"/>
        </w:rPr>
        <w:t xml:space="preserve"> utskottet anför om</w:t>
      </w:r>
      <w:r>
        <w:rPr>
          <w:color w:val="000000" w:themeColor="text1"/>
        </w:rPr>
        <w:t xml:space="preserve"> </w:t>
      </w:r>
      <w:r w:rsidRPr="001D00BA">
        <w:rPr>
          <w:color w:val="000000" w:themeColor="text1"/>
        </w:rPr>
        <w:t xml:space="preserve">en översyn av vilka organisationer som ska finansieras från viltvårdsfonden </w:t>
      </w:r>
      <w:r>
        <w:rPr>
          <w:color w:val="000000" w:themeColor="text1"/>
        </w:rPr>
        <w:t>(</w:t>
      </w:r>
      <w:r w:rsidRPr="00506E64">
        <w:rPr>
          <w:color w:val="000000" w:themeColor="text1"/>
        </w:rPr>
        <w:t>bet. 20</w:t>
      </w:r>
      <w:r>
        <w:rPr>
          <w:color w:val="000000" w:themeColor="text1"/>
        </w:rPr>
        <w:t>20/21</w:t>
      </w:r>
      <w:r w:rsidRPr="00506E64">
        <w:rPr>
          <w:color w:val="000000" w:themeColor="text1"/>
        </w:rPr>
        <w:t>:MJU</w:t>
      </w:r>
      <w:r>
        <w:rPr>
          <w:color w:val="000000" w:themeColor="text1"/>
        </w:rPr>
        <w:t>22</w:t>
      </w:r>
      <w:r w:rsidRPr="00506E64">
        <w:rPr>
          <w:color w:val="000000" w:themeColor="text1"/>
        </w:rPr>
        <w:t xml:space="preserve"> s. </w:t>
      </w:r>
      <w:r>
        <w:rPr>
          <w:color w:val="000000" w:themeColor="text1"/>
        </w:rPr>
        <w:t>36</w:t>
      </w:r>
      <w:r w:rsidRPr="00506E64">
        <w:rPr>
          <w:color w:val="000000" w:themeColor="text1"/>
        </w:rPr>
        <w:t>).</w:t>
      </w:r>
      <w:r w:rsidRPr="008C7775">
        <w:rPr>
          <w:color w:val="000000" w:themeColor="text1"/>
        </w:rPr>
        <w:t xml:space="preserve"> </w:t>
      </w:r>
      <w:r>
        <w:rPr>
          <w:color w:val="000000" w:themeColor="text1"/>
        </w:rPr>
        <w:t xml:space="preserve">Den 4 augusti 2022 </w:t>
      </w:r>
      <w:r w:rsidRPr="002C5D42">
        <w:rPr>
          <w:color w:val="000000" w:themeColor="text1"/>
        </w:rPr>
        <w:t>beslutade regeringen en änd</w:t>
      </w:r>
      <w:r>
        <w:rPr>
          <w:color w:val="000000" w:themeColor="text1"/>
        </w:rPr>
        <w:softHyphen/>
      </w:r>
      <w:r w:rsidRPr="002C5D42">
        <w:rPr>
          <w:color w:val="000000" w:themeColor="text1"/>
        </w:rPr>
        <w:t xml:space="preserve">ring </w:t>
      </w:r>
      <w:r>
        <w:rPr>
          <w:color w:val="000000" w:themeColor="text1"/>
        </w:rPr>
        <w:t xml:space="preserve">av </w:t>
      </w:r>
      <w:r w:rsidRPr="002C5D42">
        <w:rPr>
          <w:color w:val="000000" w:themeColor="text1"/>
        </w:rPr>
        <w:t>förordningen (2021:12) om vissa bidrag ur viltvårdsfonden</w:t>
      </w:r>
      <w:r>
        <w:rPr>
          <w:color w:val="000000" w:themeColor="text1"/>
        </w:rPr>
        <w:t xml:space="preserve">. Genom ändringen </w:t>
      </w:r>
      <w:r w:rsidRPr="002C5D42">
        <w:rPr>
          <w:color w:val="000000" w:themeColor="text1"/>
        </w:rPr>
        <w:t>förtydliga</w:t>
      </w:r>
      <w:r>
        <w:rPr>
          <w:color w:val="000000" w:themeColor="text1"/>
        </w:rPr>
        <w:t xml:space="preserve">s </w:t>
      </w:r>
      <w:r w:rsidRPr="002C5D42">
        <w:rPr>
          <w:color w:val="000000" w:themeColor="text1"/>
        </w:rPr>
        <w:t>att bidrag endast kan ges till organisationer som främjar jakt och annan viltvård. I budgetproposition för 2023 (prop. 2022/23:1 utg</w:t>
      </w:r>
      <w:r>
        <w:rPr>
          <w:color w:val="000000" w:themeColor="text1"/>
        </w:rPr>
        <w:t>.</w:t>
      </w:r>
      <w:r w:rsidRPr="002C5D42">
        <w:rPr>
          <w:color w:val="000000" w:themeColor="text1"/>
        </w:rPr>
        <w:t>omr</w:t>
      </w:r>
      <w:r>
        <w:rPr>
          <w:color w:val="000000" w:themeColor="text1"/>
        </w:rPr>
        <w:t>.</w:t>
      </w:r>
      <w:r w:rsidRPr="002C5D42">
        <w:rPr>
          <w:color w:val="000000" w:themeColor="text1"/>
        </w:rPr>
        <w:t xml:space="preserve"> 23 avsnitt 2.6.2</w:t>
      </w:r>
      <w:r>
        <w:rPr>
          <w:color w:val="000000" w:themeColor="text1"/>
        </w:rPr>
        <w:t xml:space="preserve"> s. 33</w:t>
      </w:r>
      <w:r w:rsidRPr="002C5D42">
        <w:rPr>
          <w:color w:val="000000" w:themeColor="text1"/>
        </w:rPr>
        <w:t>) redovisa</w:t>
      </w:r>
      <w:r>
        <w:rPr>
          <w:color w:val="000000" w:themeColor="text1"/>
        </w:rPr>
        <w:t>de</w:t>
      </w:r>
      <w:r w:rsidRPr="002C5D42">
        <w:rPr>
          <w:color w:val="000000" w:themeColor="text1"/>
        </w:rPr>
        <w:t xml:space="preserve"> regeringen vidtagna åtgärder och</w:t>
      </w:r>
      <w:r w:rsidRPr="002C5D42" w:rsidDel="00220847">
        <w:rPr>
          <w:color w:val="000000" w:themeColor="text1"/>
        </w:rPr>
        <w:t xml:space="preserve"> </w:t>
      </w:r>
      <w:r>
        <w:rPr>
          <w:color w:val="000000" w:themeColor="text1"/>
        </w:rPr>
        <w:t xml:space="preserve">ansåg därmed </w:t>
      </w:r>
      <w:r w:rsidRPr="002C5D42">
        <w:rPr>
          <w:color w:val="000000" w:themeColor="text1"/>
        </w:rPr>
        <w:t xml:space="preserve">tillkännagivandet slutbehandlat. </w:t>
      </w:r>
      <w:r w:rsidRPr="008C7775">
        <w:rPr>
          <w:color w:val="000000" w:themeColor="text1"/>
        </w:rPr>
        <w:t>Punkten är slutbehand</w:t>
      </w:r>
      <w:r>
        <w:rPr>
          <w:color w:val="000000" w:themeColor="text1"/>
        </w:rPr>
        <w:softHyphen/>
      </w:r>
      <w:r w:rsidRPr="008C7775">
        <w:rPr>
          <w:color w:val="000000" w:themeColor="text1"/>
        </w:rPr>
        <w:t>lad.</w:t>
      </w:r>
    </w:p>
    <w:p w14:paraId="16739180" w14:textId="77777777" w:rsidR="003A0114" w:rsidRDefault="003A0114" w:rsidP="003A0114">
      <w:pPr>
        <w:pStyle w:val="Brdtextmedindrag"/>
      </w:pPr>
      <w:r>
        <w:t xml:space="preserve">Punkt 20 om </w:t>
      </w:r>
      <w:r>
        <w:rPr>
          <w:i/>
          <w:iCs/>
        </w:rPr>
        <w:t>j</w:t>
      </w:r>
      <w:r w:rsidRPr="009C3BCF">
        <w:rPr>
          <w:i/>
          <w:iCs/>
        </w:rPr>
        <w:t>akt och renskötsel</w:t>
      </w:r>
      <w:r>
        <w:t xml:space="preserve">*: </w:t>
      </w:r>
      <w:r w:rsidRPr="00506E64">
        <w:t>Riksdagen har tillkännagett för rege</w:t>
      </w:r>
      <w:r>
        <w:softHyphen/>
      </w:r>
      <w:r w:rsidRPr="00506E64">
        <w:t xml:space="preserve">ringen </w:t>
      </w:r>
      <w:r>
        <w:t>det som</w:t>
      </w:r>
      <w:r w:rsidRPr="00506E64">
        <w:t xml:space="preserve"> utskottet anför om</w:t>
      </w:r>
      <w:r>
        <w:t xml:space="preserve"> </w:t>
      </w:r>
      <w:r w:rsidRPr="00615E15">
        <w:t xml:space="preserve">att komplettera kommittédirektiven för utredningen om en ny renskötsellagstiftning </w:t>
      </w:r>
      <w:r w:rsidRPr="00506E64">
        <w:t>(bet. 20</w:t>
      </w:r>
      <w:r>
        <w:t>20/21</w:t>
      </w:r>
      <w:r w:rsidRPr="00506E64">
        <w:t>:MJU</w:t>
      </w:r>
      <w:r>
        <w:t>22</w:t>
      </w:r>
      <w:r w:rsidRPr="00506E64">
        <w:t xml:space="preserve"> s. </w:t>
      </w:r>
      <w:r>
        <w:t>51</w:t>
      </w:r>
      <w:r w:rsidRPr="00506E64">
        <w:t>)</w:t>
      </w:r>
      <w:r>
        <w:t xml:space="preserve">. </w:t>
      </w:r>
    </w:p>
    <w:p w14:paraId="6AA19E8F" w14:textId="28EB0799" w:rsidR="003A0114" w:rsidRPr="00805F93" w:rsidRDefault="003A0114" w:rsidP="003A0114">
      <w:pPr>
        <w:pStyle w:val="Brdtextmedindrag"/>
      </w:pPr>
      <w:r>
        <w:t>D</w:t>
      </w:r>
      <w:r w:rsidRPr="00805F93">
        <w:t>en 16 juni 2022</w:t>
      </w:r>
      <w:r>
        <w:t xml:space="preserve"> beslutade regeringen om </w:t>
      </w:r>
      <w:r w:rsidRPr="00805F93">
        <w:t xml:space="preserve">tilläggsdirektiv till Renmarkskommittén (N 2021:02). Utöver vad som följer av de </w:t>
      </w:r>
      <w:r>
        <w:t>ursprung</w:t>
      </w:r>
      <w:r>
        <w:softHyphen/>
        <w:t xml:space="preserve">liga </w:t>
      </w:r>
      <w:r w:rsidRPr="00805F93">
        <w:t>direktiven ska kommittén under sitt arbete bl.a. ta hänsyn, förutom till samernas rättigheter, även till den övriga lokalbefolkningens, däribland den nationella minoriteten tornedalingar, och övriga invånares kultur, traditioner, intressen och behov av att kunna jaga och fiska samt till annan näringsverksamhet såsom skogsbruk och turism. Utredningstiden för del</w:t>
      </w:r>
      <w:r>
        <w:softHyphen/>
      </w:r>
      <w:r w:rsidRPr="00805F93">
        <w:t xml:space="preserve">uppdraget förlängdes så att </w:t>
      </w:r>
      <w:r>
        <w:t xml:space="preserve">deluppdraget </w:t>
      </w:r>
      <w:r w:rsidRPr="00805F93">
        <w:t>ska redovisas senast den 31</w:t>
      </w:r>
      <w:r>
        <w:t> </w:t>
      </w:r>
      <w:r w:rsidRPr="00805F93">
        <w:t>augusti 2023. Utredningstiden i övrigt ligger fast. I budgetproposition för 2023 (prop. 2022/23:1 utg</w:t>
      </w:r>
      <w:r>
        <w:t>.</w:t>
      </w:r>
      <w:r w:rsidRPr="00805F93">
        <w:t>omr</w:t>
      </w:r>
      <w:r>
        <w:t>.</w:t>
      </w:r>
      <w:r w:rsidRPr="00805F93">
        <w:t xml:space="preserve"> 23 avsnitt 2.6.5</w:t>
      </w:r>
      <w:r>
        <w:t xml:space="preserve"> s. 45</w:t>
      </w:r>
      <w:r w:rsidRPr="00805F93">
        <w:t>) redovisa</w:t>
      </w:r>
      <w:r>
        <w:t>de</w:t>
      </w:r>
      <w:r w:rsidRPr="00805F93">
        <w:t xml:space="preserve"> rege</w:t>
      </w:r>
      <w:r>
        <w:softHyphen/>
      </w:r>
      <w:r w:rsidRPr="00805F93">
        <w:t>ringen vidtagna åtgärder och</w:t>
      </w:r>
      <w:r w:rsidRPr="00805F93" w:rsidDel="00220847">
        <w:t xml:space="preserve"> </w:t>
      </w:r>
      <w:r>
        <w:t xml:space="preserve">ansåg därmed </w:t>
      </w:r>
      <w:r w:rsidRPr="00805F93">
        <w:t>tillkännagivandet</w:t>
      </w:r>
      <w:r>
        <w:t xml:space="preserve"> </w:t>
      </w:r>
      <w:r w:rsidRPr="00805F93">
        <w:t>slut</w:t>
      </w:r>
      <w:r>
        <w:softHyphen/>
      </w:r>
      <w:r w:rsidRPr="00805F93">
        <w:t>behand</w:t>
      </w:r>
      <w:r>
        <w:softHyphen/>
      </w:r>
      <w:r w:rsidRPr="00805F93">
        <w:t>lat. Punk</w:t>
      </w:r>
      <w:r>
        <w:softHyphen/>
      </w:r>
      <w:r w:rsidRPr="00805F93">
        <w:t>ten är slutbehandlad.</w:t>
      </w:r>
    </w:p>
    <w:p w14:paraId="554CC397" w14:textId="3FD4A2CF" w:rsidR="003A0114" w:rsidRDefault="003A0114" w:rsidP="003A0114">
      <w:pPr>
        <w:pStyle w:val="Brdtextmedindrag"/>
        <w:rPr>
          <w:color w:val="000000" w:themeColor="text1"/>
        </w:rPr>
      </w:pPr>
      <w:r>
        <w:rPr>
          <w:color w:val="000000" w:themeColor="text1"/>
        </w:rPr>
        <w:t xml:space="preserve">Följande punkt är inte slutbehandlad: 10. </w:t>
      </w:r>
    </w:p>
    <w:p w14:paraId="7CF86A6B" w14:textId="77777777" w:rsidR="003A0114" w:rsidRDefault="003A0114" w:rsidP="003A0114">
      <w:pPr>
        <w:pStyle w:val="Rubrik4utannumrering"/>
      </w:pPr>
      <w:r>
        <w:t>Riksmötet 2021/22</w:t>
      </w:r>
    </w:p>
    <w:p w14:paraId="611780A8" w14:textId="3E8A1017" w:rsidR="003A0114" w:rsidRPr="003F2E12" w:rsidRDefault="00F27027" w:rsidP="003A0114">
      <w:pPr>
        <w:pStyle w:val="Rubrik5utannumrering"/>
        <w:spacing w:before="0"/>
        <w:rPr>
          <w:highlight w:val="green"/>
        </w:rPr>
      </w:pPr>
      <w:bookmarkStart w:id="509" w:name="_Hlk125664039"/>
      <w:r>
        <w:t>52</w:t>
      </w:r>
      <w:r w:rsidR="003A0114">
        <w:t xml:space="preserve">. </w:t>
      </w:r>
      <w:r w:rsidR="003A0114" w:rsidRPr="008873BF">
        <w:t>Rskr</w:t>
      </w:r>
      <w:r w:rsidR="003A0114">
        <w:t>.</w:t>
      </w:r>
      <w:r w:rsidR="003A0114" w:rsidRPr="008873BF">
        <w:t xml:space="preserve"> 202</w:t>
      </w:r>
      <w:r w:rsidR="003A0114">
        <w:t>1</w:t>
      </w:r>
      <w:r w:rsidR="003A0114" w:rsidRPr="008873BF">
        <w:t>/2</w:t>
      </w:r>
      <w:r w:rsidR="003A0114">
        <w:t>2</w:t>
      </w:r>
      <w:r w:rsidR="003A0114" w:rsidRPr="008873BF">
        <w:t>:</w:t>
      </w:r>
      <w:r w:rsidR="003A0114">
        <w:t xml:space="preserve">61  </w:t>
      </w:r>
    </w:p>
    <w:p w14:paraId="5DAF9B8D" w14:textId="77777777" w:rsidR="003A0114" w:rsidRDefault="003A0114" w:rsidP="003A0114">
      <w:pPr>
        <w:pStyle w:val="Brdtext"/>
        <w:jc w:val="left"/>
      </w:pPr>
      <w:bookmarkStart w:id="510" w:name="_Hlk92439921"/>
      <w:bookmarkEnd w:id="509"/>
      <w:r>
        <w:t>Åtgärder för att rädda fiskbestånden i Östersjön</w:t>
      </w:r>
    </w:p>
    <w:bookmarkEnd w:id="510"/>
    <w:p w14:paraId="34EF46FE" w14:textId="77777777" w:rsidR="003A0114" w:rsidRDefault="003A0114" w:rsidP="003A0114">
      <w:pPr>
        <w:pStyle w:val="Brdtextmedindrag"/>
        <w:ind w:firstLine="0"/>
        <w:jc w:val="left"/>
      </w:pPr>
      <w:r>
        <w:t>Utskottsinitiativ, bet. 2021/22:MJU6</w:t>
      </w:r>
    </w:p>
    <w:p w14:paraId="5A833EC9" w14:textId="0239995C" w:rsidR="003A0114" w:rsidRDefault="003A0114" w:rsidP="003A0114">
      <w:pPr>
        <w:pStyle w:val="Brdtextmedindrag"/>
        <w:ind w:firstLine="0"/>
        <w:jc w:val="left"/>
      </w:pPr>
      <w:r>
        <w:t>Tidigare redovisad, se skr.</w:t>
      </w:r>
      <w:r>
        <w:rPr>
          <w:color w:val="000000" w:themeColor="text1"/>
        </w:rPr>
        <w:t xml:space="preserve"> </w:t>
      </w:r>
      <w:r w:rsidRPr="00FD4D99">
        <w:rPr>
          <w:color w:val="000000" w:themeColor="text1"/>
        </w:rPr>
        <w:t>2021/22:75 (N 65)</w:t>
      </w:r>
      <w:r w:rsidR="00346C25">
        <w:t>.</w:t>
      </w:r>
    </w:p>
    <w:p w14:paraId="152643BA" w14:textId="1A5995AE" w:rsidR="00010BC8" w:rsidRPr="003A0114" w:rsidRDefault="003A0114" w:rsidP="00010BC8">
      <w:pPr>
        <w:pStyle w:val="Brdtextmedindrag"/>
        <w:ind w:firstLine="0"/>
        <w:jc w:val="left"/>
        <w:rPr>
          <w:b/>
          <w:bCs/>
        </w:rPr>
      </w:pPr>
      <w:r>
        <w:t xml:space="preserve">Skrivelsen är inte slutbehandlad. </w:t>
      </w:r>
    </w:p>
    <w:p w14:paraId="14AD559A" w14:textId="77777777" w:rsidR="003A0114" w:rsidRDefault="003A0114" w:rsidP="003A0114">
      <w:pPr>
        <w:pStyle w:val="Brdtextmedindrag"/>
        <w:rPr>
          <w:color w:val="000000" w:themeColor="text1"/>
        </w:rPr>
      </w:pPr>
    </w:p>
    <w:p w14:paraId="58B9B7B5" w14:textId="057B3480" w:rsidR="003A0114" w:rsidRDefault="003A0114" w:rsidP="003A0114">
      <w:pPr>
        <w:pStyle w:val="Brdtext"/>
      </w:pPr>
      <w:r>
        <w:t xml:space="preserve">Punkt 1 om </w:t>
      </w:r>
      <w:r>
        <w:rPr>
          <w:i/>
          <w:iCs/>
        </w:rPr>
        <w:t>u</w:t>
      </w:r>
      <w:r w:rsidRPr="00D44798">
        <w:rPr>
          <w:i/>
          <w:iCs/>
        </w:rPr>
        <w:t>tflyttning av trålgränsen</w:t>
      </w:r>
      <w:r>
        <w:t xml:space="preserve">*: </w:t>
      </w:r>
      <w:r w:rsidRPr="00F252AB">
        <w:t>Riksdagen har tillkännagett för rege</w:t>
      </w:r>
      <w:r>
        <w:softHyphen/>
      </w:r>
      <w:r w:rsidRPr="00F252AB">
        <w:t xml:space="preserve">ringen </w:t>
      </w:r>
      <w:r>
        <w:t>det som</w:t>
      </w:r>
      <w:r w:rsidRPr="00F252AB">
        <w:t xml:space="preserve"> utskottet anför om</w:t>
      </w:r>
      <w:r>
        <w:t xml:space="preserve"> </w:t>
      </w:r>
      <w:r w:rsidRPr="006239E5">
        <w:t>att flytta ut trålgränsen</w:t>
      </w:r>
      <w:r>
        <w:t xml:space="preserve"> </w:t>
      </w:r>
      <w:r w:rsidRPr="00F252AB">
        <w:t>(bet. 20</w:t>
      </w:r>
      <w:r>
        <w:t>2</w:t>
      </w:r>
      <w:r w:rsidR="00DA4B63">
        <w:t>1</w:t>
      </w:r>
      <w:r w:rsidRPr="00F252AB">
        <w:t>/</w:t>
      </w:r>
      <w:r>
        <w:t>2</w:t>
      </w:r>
      <w:r w:rsidR="00DA4B63">
        <w:t>2</w:t>
      </w:r>
      <w:r w:rsidRPr="00F252AB">
        <w:t>:MJU</w:t>
      </w:r>
      <w:r>
        <w:t>6</w:t>
      </w:r>
      <w:r w:rsidRPr="00F252AB">
        <w:t xml:space="preserve"> s. </w:t>
      </w:r>
      <w:r>
        <w:t>33)</w:t>
      </w:r>
      <w:r w:rsidRPr="00F252AB">
        <w:t>.</w:t>
      </w:r>
      <w:r>
        <w:t xml:space="preserve"> Regeringen gav den 19 maj 2022 Havs- och vatten</w:t>
      </w:r>
      <w:r>
        <w:softHyphen/>
        <w:t>myndigheten i uppdrag att genomföra ett tidsbegränsat vetenskapligt pro</w:t>
      </w:r>
      <w:r>
        <w:softHyphen/>
        <w:t>jekt som motsvarar en utflyttning av trålgränsen för fartyg som fiskar efter pelagiska arter i Östersjön, i syfte att utvärdera effekterna på sill- och strömmingsbeståndens biomassa samt deras storleks-, bestånds- och åldersstruktur. Havs- och vattenmyndigheten ska inom respektive försöks</w:t>
      </w:r>
      <w:r>
        <w:softHyphen/>
        <w:t>område möjliggöra att ett visst yrkesfiske kan bedrivas. Den 22 december 2022 beslutade regeringen att utöka uppdraget för att inkludera samtliga förvaltningsområden för sill och strömming i Östersjön. Uppdraget ska delredovisas till Regeringskansliet senast i april 2023, därefter årligen i april och slutredovisas senast 30 april 2027.</w:t>
      </w:r>
      <w:r w:rsidRPr="008A4549">
        <w:t xml:space="preserve"> Punkten är inte slutbehandlad.</w:t>
      </w:r>
    </w:p>
    <w:p w14:paraId="67C96E86" w14:textId="2AC685CD" w:rsidR="003A0114" w:rsidRDefault="003A0114" w:rsidP="003A0114">
      <w:pPr>
        <w:pStyle w:val="Brdtextmedindrag"/>
        <w:rPr>
          <w:color w:val="000000" w:themeColor="text1"/>
        </w:rPr>
      </w:pPr>
      <w:r>
        <w:rPr>
          <w:color w:val="000000" w:themeColor="text1"/>
        </w:rPr>
        <w:t xml:space="preserve">Punkt 2 om </w:t>
      </w:r>
      <w:r>
        <w:rPr>
          <w:i/>
          <w:iCs/>
          <w:color w:val="000000" w:themeColor="text1"/>
        </w:rPr>
        <w:t>ö</w:t>
      </w:r>
      <w:r w:rsidRPr="00D44798">
        <w:rPr>
          <w:i/>
          <w:iCs/>
          <w:color w:val="000000" w:themeColor="text1"/>
        </w:rPr>
        <w:t>versyn av förvaltningsplanen för Östersjöns fiskbestånd</w:t>
      </w:r>
      <w:r>
        <w:rPr>
          <w:color w:val="000000" w:themeColor="text1"/>
        </w:rPr>
        <w:t xml:space="preserve">*: </w:t>
      </w:r>
      <w:r w:rsidRPr="00F252AB">
        <w:rPr>
          <w:color w:val="000000" w:themeColor="text1"/>
        </w:rPr>
        <w:t xml:space="preserve">Riksdagen har tillkännagett för regeringen </w:t>
      </w:r>
      <w:r>
        <w:rPr>
          <w:color w:val="000000" w:themeColor="text1"/>
        </w:rPr>
        <w:t>det som</w:t>
      </w:r>
      <w:r w:rsidRPr="00F252AB">
        <w:rPr>
          <w:color w:val="000000" w:themeColor="text1"/>
        </w:rPr>
        <w:t xml:space="preserve"> utskottet anför om</w:t>
      </w:r>
      <w:r w:rsidRPr="006239E5">
        <w:t xml:space="preserve"> </w:t>
      </w:r>
      <w:r w:rsidRPr="006239E5">
        <w:rPr>
          <w:color w:val="000000" w:themeColor="text1"/>
        </w:rPr>
        <w:t>en över</w:t>
      </w:r>
      <w:r>
        <w:rPr>
          <w:color w:val="000000" w:themeColor="text1"/>
        </w:rPr>
        <w:softHyphen/>
      </w:r>
      <w:r w:rsidRPr="006239E5">
        <w:rPr>
          <w:color w:val="000000" w:themeColor="text1"/>
        </w:rPr>
        <w:t>syn av förvaltningsplanen för Östersjöns fiskbestånd</w:t>
      </w:r>
      <w:r>
        <w:rPr>
          <w:color w:val="000000" w:themeColor="text1"/>
        </w:rPr>
        <w:t xml:space="preserve"> </w:t>
      </w:r>
      <w:r w:rsidRPr="008531B9">
        <w:rPr>
          <w:color w:val="000000" w:themeColor="text1"/>
        </w:rPr>
        <w:t>(</w:t>
      </w:r>
      <w:r w:rsidRPr="00F252AB">
        <w:rPr>
          <w:color w:val="000000" w:themeColor="text1"/>
        </w:rPr>
        <w:t xml:space="preserve">bet. </w:t>
      </w:r>
      <w:r w:rsidRPr="008531B9">
        <w:rPr>
          <w:color w:val="000000" w:themeColor="text1"/>
        </w:rPr>
        <w:t>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34</w:t>
      </w:r>
      <w:r w:rsidRPr="008531B9">
        <w:rPr>
          <w:color w:val="000000" w:themeColor="text1"/>
        </w:rPr>
        <w:t>).</w:t>
      </w:r>
      <w:r>
        <w:rPr>
          <w:color w:val="000000" w:themeColor="text1"/>
        </w:rPr>
        <w:t xml:space="preserve"> </w:t>
      </w:r>
      <w:r w:rsidRPr="009E75B2">
        <w:rPr>
          <w:color w:val="000000" w:themeColor="text1"/>
        </w:rPr>
        <w:t xml:space="preserve">I samband med förhandlingen 2016 </w:t>
      </w:r>
      <w:r>
        <w:rPr>
          <w:color w:val="000000" w:themeColor="text1"/>
        </w:rPr>
        <w:t>inför beslut om en</w:t>
      </w:r>
      <w:r w:rsidRPr="009E75B2">
        <w:rPr>
          <w:color w:val="000000" w:themeColor="text1"/>
        </w:rPr>
        <w:t xml:space="preserve"> förvaltningsplan för torsk, sill/strömming och skarpsill verkade Sverige för</w:t>
      </w:r>
      <w:r>
        <w:rPr>
          <w:color w:val="000000" w:themeColor="text1"/>
        </w:rPr>
        <w:t>,</w:t>
      </w:r>
      <w:r w:rsidRPr="009E75B2">
        <w:rPr>
          <w:color w:val="000000" w:themeColor="text1"/>
        </w:rPr>
        <w:t xml:space="preserve"> och fick gehör för</w:t>
      </w:r>
      <w:r>
        <w:rPr>
          <w:color w:val="000000" w:themeColor="text1"/>
        </w:rPr>
        <w:t>,</w:t>
      </w:r>
      <w:r w:rsidRPr="009E75B2">
        <w:rPr>
          <w:color w:val="000000" w:themeColor="text1"/>
        </w:rPr>
        <w:t xml:space="preserve"> att inkludera en översynsklausul i </w:t>
      </w:r>
      <w:r>
        <w:rPr>
          <w:color w:val="000000" w:themeColor="text1"/>
        </w:rPr>
        <w:t>EU-</w:t>
      </w:r>
      <w:r w:rsidRPr="009E75B2">
        <w:rPr>
          <w:color w:val="000000" w:themeColor="text1"/>
        </w:rPr>
        <w:t>förord</w:t>
      </w:r>
      <w:r>
        <w:rPr>
          <w:color w:val="000000" w:themeColor="text1"/>
        </w:rPr>
        <w:softHyphen/>
      </w:r>
      <w:r w:rsidRPr="009E75B2">
        <w:rPr>
          <w:color w:val="000000" w:themeColor="text1"/>
        </w:rPr>
        <w:t>ningen. Kommissionen presenterade sin första utvärderingsrapport i september 2020 och drar slutsatsen att den fleråriga planen utgör ett stabilt, långsiktigt instrument för genomförandet av den gemensamma fiskeri</w:t>
      </w:r>
      <w:r>
        <w:rPr>
          <w:color w:val="000000" w:themeColor="text1"/>
        </w:rPr>
        <w:softHyphen/>
      </w:r>
      <w:r w:rsidRPr="009E75B2">
        <w:rPr>
          <w:color w:val="000000" w:themeColor="text1"/>
        </w:rPr>
        <w:t>politiken i Östersjön</w:t>
      </w:r>
      <w:r w:rsidR="006B13DC">
        <w:rPr>
          <w:color w:val="000000" w:themeColor="text1"/>
        </w:rPr>
        <w:t>.</w:t>
      </w:r>
      <w:r w:rsidRPr="009E75B2">
        <w:rPr>
          <w:color w:val="000000" w:themeColor="text1"/>
        </w:rPr>
        <w:t xml:space="preserve"> Planen ska utvärderas vart femte år vilket innebär att nästa utvärdering förväntas 2024.</w:t>
      </w:r>
      <w:r w:rsidRPr="008A4549">
        <w:rPr>
          <w:color w:val="000000" w:themeColor="text1"/>
        </w:rPr>
        <w:t xml:space="preserve"> Punkten är inte slutbehandlad.</w:t>
      </w:r>
    </w:p>
    <w:p w14:paraId="35A1E75E" w14:textId="49B536A7" w:rsidR="003A0114" w:rsidRDefault="003A0114" w:rsidP="003A0114">
      <w:pPr>
        <w:pStyle w:val="Brdtextmedindrag"/>
        <w:rPr>
          <w:color w:val="000000" w:themeColor="text1"/>
        </w:rPr>
      </w:pPr>
      <w:r>
        <w:rPr>
          <w:color w:val="000000" w:themeColor="text1"/>
        </w:rPr>
        <w:t xml:space="preserve">Punkt 3 om </w:t>
      </w:r>
      <w:r w:rsidRPr="00D44798">
        <w:rPr>
          <w:i/>
          <w:iCs/>
          <w:color w:val="000000" w:themeColor="text1"/>
        </w:rPr>
        <w:t>Sveriges deltagande i regionala samarbetsorgan och i Inter</w:t>
      </w:r>
      <w:r>
        <w:rPr>
          <w:i/>
          <w:iCs/>
          <w:color w:val="000000" w:themeColor="text1"/>
        </w:rPr>
        <w:softHyphen/>
      </w:r>
      <w:r w:rsidRPr="00D44798">
        <w:rPr>
          <w:i/>
          <w:iCs/>
          <w:color w:val="000000" w:themeColor="text1"/>
        </w:rPr>
        <w:t>nationella havsforskningsrådet (ICES)</w:t>
      </w:r>
      <w:r>
        <w:rPr>
          <w:color w:val="000000" w:themeColor="text1"/>
        </w:rPr>
        <w:t xml:space="preserve">*: </w:t>
      </w:r>
      <w:r w:rsidRPr="00F252AB">
        <w:rPr>
          <w:color w:val="000000" w:themeColor="text1"/>
        </w:rPr>
        <w:t xml:space="preserve">Riksdagen har tillkännagett för regeringen </w:t>
      </w:r>
      <w:r>
        <w:rPr>
          <w:color w:val="000000" w:themeColor="text1"/>
        </w:rPr>
        <w:t>det som</w:t>
      </w:r>
      <w:r w:rsidRPr="00F252AB">
        <w:rPr>
          <w:color w:val="000000" w:themeColor="text1"/>
        </w:rPr>
        <w:t xml:space="preserve"> utskottet anför om</w:t>
      </w:r>
      <w:r>
        <w:rPr>
          <w:color w:val="000000" w:themeColor="text1"/>
        </w:rPr>
        <w:t xml:space="preserve"> </w:t>
      </w:r>
      <w:r w:rsidRPr="006239E5">
        <w:rPr>
          <w:color w:val="000000" w:themeColor="text1"/>
        </w:rPr>
        <w:t>Sveriges deltagande i regionala sam</w:t>
      </w:r>
      <w:r>
        <w:rPr>
          <w:color w:val="000000" w:themeColor="text1"/>
        </w:rPr>
        <w:softHyphen/>
      </w:r>
      <w:r w:rsidRPr="006239E5">
        <w:rPr>
          <w:color w:val="000000" w:themeColor="text1"/>
        </w:rPr>
        <w:t>arbetsorgan och i Internationella havsforskningsrådet (ICES)</w:t>
      </w:r>
      <w:r>
        <w:rPr>
          <w:color w:val="000000" w:themeColor="text1"/>
        </w:rPr>
        <w:t xml:space="preserve"> </w:t>
      </w:r>
      <w:r w:rsidRPr="008531B9">
        <w:rPr>
          <w:color w:val="000000" w:themeColor="text1"/>
        </w:rPr>
        <w:t>(</w:t>
      </w:r>
      <w:r w:rsidRPr="00F252AB">
        <w:rPr>
          <w:color w:val="000000" w:themeColor="text1"/>
        </w:rPr>
        <w:t xml:space="preserve">bet. </w:t>
      </w:r>
      <w:r w:rsidRPr="008531B9">
        <w:rPr>
          <w:color w:val="000000" w:themeColor="text1"/>
        </w:rPr>
        <w:t>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35</w:t>
      </w:r>
      <w:r w:rsidRPr="008531B9">
        <w:rPr>
          <w:color w:val="000000" w:themeColor="text1"/>
        </w:rPr>
        <w:t>).</w:t>
      </w:r>
      <w:r>
        <w:rPr>
          <w:color w:val="000000" w:themeColor="text1"/>
        </w:rPr>
        <w:t xml:space="preserve"> </w:t>
      </w:r>
      <w:r w:rsidRPr="00E4721E">
        <w:rPr>
          <w:color w:val="000000" w:themeColor="text1"/>
        </w:rPr>
        <w:t xml:space="preserve">Sverige har redan i dagsläget ett högt deltagande och aktivitet i ICES och i regionala samarbetsorgan. Åtgärder vidtas </w:t>
      </w:r>
      <w:r>
        <w:rPr>
          <w:color w:val="000000" w:themeColor="text1"/>
        </w:rPr>
        <w:t>kon</w:t>
      </w:r>
      <w:r>
        <w:rPr>
          <w:color w:val="000000" w:themeColor="text1"/>
        </w:rPr>
        <w:softHyphen/>
        <w:t xml:space="preserve">tinuerligt och </w:t>
      </w:r>
      <w:r w:rsidRPr="00E4721E">
        <w:rPr>
          <w:color w:val="000000" w:themeColor="text1"/>
        </w:rPr>
        <w:t>Regeringskansliet gör tillsammans med Havs- och vatten</w:t>
      </w:r>
      <w:r>
        <w:rPr>
          <w:color w:val="000000" w:themeColor="text1"/>
        </w:rPr>
        <w:softHyphen/>
      </w:r>
      <w:r w:rsidRPr="00E4721E">
        <w:rPr>
          <w:color w:val="000000" w:themeColor="text1"/>
        </w:rPr>
        <w:t xml:space="preserve">myndigheten en årlig genomgång av </w:t>
      </w:r>
      <w:r>
        <w:rPr>
          <w:color w:val="000000" w:themeColor="text1"/>
        </w:rPr>
        <w:t xml:space="preserve">prioritering och omfattning av </w:t>
      </w:r>
      <w:r w:rsidRPr="00E4721E">
        <w:rPr>
          <w:color w:val="000000" w:themeColor="text1"/>
        </w:rPr>
        <w:t>del</w:t>
      </w:r>
      <w:r>
        <w:rPr>
          <w:color w:val="000000" w:themeColor="text1"/>
        </w:rPr>
        <w:softHyphen/>
      </w:r>
      <w:r w:rsidRPr="00E4721E">
        <w:rPr>
          <w:color w:val="000000" w:themeColor="text1"/>
        </w:rPr>
        <w:t xml:space="preserve">tagandet. </w:t>
      </w:r>
      <w:r>
        <w:rPr>
          <w:color w:val="000000" w:themeColor="text1"/>
        </w:rPr>
        <w:t>Regeringen avser i budgetpropositionen för 2024 återkomma med</w:t>
      </w:r>
      <w:r w:rsidRPr="00E4721E">
        <w:rPr>
          <w:color w:val="000000" w:themeColor="text1"/>
        </w:rPr>
        <w:t xml:space="preserve"> en utvecklad redovisning av det pågående arbete</w:t>
      </w:r>
      <w:r>
        <w:rPr>
          <w:color w:val="000000" w:themeColor="text1"/>
        </w:rPr>
        <w:t>t</w:t>
      </w:r>
      <w:r w:rsidRPr="00E4721E">
        <w:rPr>
          <w:color w:val="000000" w:themeColor="text1"/>
        </w:rPr>
        <w:t>.</w:t>
      </w:r>
      <w:r w:rsidRPr="008A4549">
        <w:rPr>
          <w:color w:val="000000" w:themeColor="text1"/>
        </w:rPr>
        <w:t xml:space="preserve"> Punkten är inte slutbehandlad.</w:t>
      </w:r>
    </w:p>
    <w:p w14:paraId="1F35CF14" w14:textId="78EF51B1" w:rsidR="003A0114" w:rsidRDefault="003A0114" w:rsidP="003A0114">
      <w:pPr>
        <w:pStyle w:val="Brdtextmedindrag"/>
        <w:rPr>
          <w:color w:val="000000" w:themeColor="text1"/>
        </w:rPr>
      </w:pPr>
      <w:r>
        <w:rPr>
          <w:color w:val="000000" w:themeColor="text1"/>
        </w:rPr>
        <w:t xml:space="preserve">Punkt 4 om </w:t>
      </w:r>
      <w:r>
        <w:rPr>
          <w:i/>
          <w:iCs/>
          <w:color w:val="000000" w:themeColor="text1"/>
        </w:rPr>
        <w:t>b</w:t>
      </w:r>
      <w:r w:rsidRPr="00D44798">
        <w:rPr>
          <w:i/>
          <w:iCs/>
          <w:color w:val="000000" w:themeColor="text1"/>
        </w:rPr>
        <w:t>eaktande av det småskaliga fisket och fiske för direkt använd</w:t>
      </w:r>
      <w:r>
        <w:rPr>
          <w:i/>
          <w:iCs/>
          <w:color w:val="000000" w:themeColor="text1"/>
        </w:rPr>
        <w:softHyphen/>
      </w:r>
      <w:r w:rsidRPr="00D44798">
        <w:rPr>
          <w:i/>
          <w:iCs/>
          <w:color w:val="000000" w:themeColor="text1"/>
        </w:rPr>
        <w:t>ning som livsmedel vid beslut om fiskekvoter och tilldelning av fiske</w:t>
      </w:r>
      <w:r>
        <w:rPr>
          <w:i/>
          <w:iCs/>
          <w:color w:val="000000" w:themeColor="text1"/>
        </w:rPr>
        <w:softHyphen/>
      </w:r>
      <w:r w:rsidRPr="00D44798">
        <w:rPr>
          <w:i/>
          <w:iCs/>
          <w:color w:val="000000" w:themeColor="text1"/>
        </w:rPr>
        <w:t>kvoter</w:t>
      </w:r>
      <w:r>
        <w:rPr>
          <w:color w:val="000000" w:themeColor="text1"/>
        </w:rPr>
        <w:t xml:space="preserve">*: </w:t>
      </w:r>
      <w:bookmarkStart w:id="511" w:name="_Hlk92104347"/>
      <w:r w:rsidRPr="00F252AB">
        <w:rPr>
          <w:color w:val="000000" w:themeColor="text1"/>
        </w:rPr>
        <w:t xml:space="preserve">Riksdagen har tillkännagett för regeringen </w:t>
      </w:r>
      <w:r>
        <w:rPr>
          <w:color w:val="000000" w:themeColor="text1"/>
        </w:rPr>
        <w:t>det som</w:t>
      </w:r>
      <w:r w:rsidRPr="00F252AB">
        <w:rPr>
          <w:color w:val="000000" w:themeColor="text1"/>
        </w:rPr>
        <w:t xml:space="preserve"> utskottet anför om</w:t>
      </w:r>
      <w:r>
        <w:rPr>
          <w:color w:val="000000" w:themeColor="text1"/>
        </w:rPr>
        <w:t xml:space="preserve"> </w:t>
      </w:r>
      <w:r w:rsidRPr="00E71914">
        <w:rPr>
          <w:color w:val="000000" w:themeColor="text1"/>
        </w:rPr>
        <w:t>att vid beslut om fiskekvoter och tilldelning av fiskekvoter beakta dels det små</w:t>
      </w:r>
      <w:r>
        <w:rPr>
          <w:color w:val="000000" w:themeColor="text1"/>
        </w:rPr>
        <w:softHyphen/>
      </w:r>
      <w:r w:rsidRPr="00E71914">
        <w:rPr>
          <w:color w:val="000000" w:themeColor="text1"/>
        </w:rPr>
        <w:t>skaliga fisket, dels fiske för direkt användning som livsmedel vars land</w:t>
      </w:r>
      <w:r>
        <w:rPr>
          <w:color w:val="000000" w:themeColor="text1"/>
        </w:rPr>
        <w:softHyphen/>
      </w:r>
      <w:r w:rsidRPr="00E71914">
        <w:rPr>
          <w:color w:val="000000" w:themeColor="text1"/>
        </w:rPr>
        <w:t>ningar sorteras</w:t>
      </w:r>
      <w:r>
        <w:rPr>
          <w:color w:val="000000" w:themeColor="text1"/>
        </w:rPr>
        <w:t xml:space="preserve"> (</w:t>
      </w:r>
      <w:r w:rsidRPr="008531B9">
        <w:rPr>
          <w:color w:val="000000" w:themeColor="text1"/>
        </w:rPr>
        <w:t>bet. 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36</w:t>
      </w:r>
      <w:r w:rsidRPr="008531B9">
        <w:rPr>
          <w:color w:val="000000" w:themeColor="text1"/>
        </w:rPr>
        <w:t>).</w:t>
      </w:r>
      <w:r>
        <w:rPr>
          <w:color w:val="000000" w:themeColor="text1"/>
        </w:rPr>
        <w:t xml:space="preserve"> </w:t>
      </w:r>
    </w:p>
    <w:bookmarkEnd w:id="511"/>
    <w:p w14:paraId="6E55E224" w14:textId="77777777" w:rsidR="003A0114" w:rsidRDefault="003A0114" w:rsidP="003A0114">
      <w:pPr>
        <w:pStyle w:val="Brdtextmedindrag"/>
        <w:rPr>
          <w:color w:val="000000" w:themeColor="text1"/>
        </w:rPr>
      </w:pPr>
      <w:r w:rsidRPr="00AA07D1">
        <w:rPr>
          <w:color w:val="000000" w:themeColor="text1"/>
        </w:rPr>
        <w:t xml:space="preserve">Havs- och vattenmyndigheten har i sitt regleringsbrev sedan </w:t>
      </w:r>
      <w:r>
        <w:rPr>
          <w:color w:val="000000" w:themeColor="text1"/>
        </w:rPr>
        <w:t>tidigare</w:t>
      </w:r>
      <w:r w:rsidRPr="00AA07D1">
        <w:rPr>
          <w:color w:val="000000" w:themeColor="text1"/>
        </w:rPr>
        <w:t xml:space="preserve"> mål</w:t>
      </w:r>
      <w:r>
        <w:rPr>
          <w:color w:val="000000" w:themeColor="text1"/>
        </w:rPr>
        <w:t xml:space="preserve"> om</w:t>
      </w:r>
      <w:r w:rsidRPr="00AA07D1">
        <w:rPr>
          <w:color w:val="000000" w:themeColor="text1"/>
        </w:rPr>
        <w:t xml:space="preserve"> </w:t>
      </w:r>
      <w:r>
        <w:rPr>
          <w:color w:val="000000" w:themeColor="text1"/>
        </w:rPr>
        <w:t>h</w:t>
      </w:r>
      <w:r w:rsidRPr="00AA07D1">
        <w:rPr>
          <w:color w:val="000000" w:themeColor="text1"/>
        </w:rPr>
        <w:t>ållbart nyttjande och hållbar förvaltning med uppgift att särskilt belysa utvecklingen av det småskaliga kustnära fisket</w:t>
      </w:r>
      <w:r>
        <w:rPr>
          <w:color w:val="000000" w:themeColor="text1"/>
        </w:rPr>
        <w:t>. Myndigheten redo</w:t>
      </w:r>
      <w:r>
        <w:rPr>
          <w:color w:val="000000" w:themeColor="text1"/>
        </w:rPr>
        <w:softHyphen/>
        <w:t>visar bl.a. hur d</w:t>
      </w:r>
      <w:r w:rsidRPr="00AA07D1">
        <w:rPr>
          <w:color w:val="000000" w:themeColor="text1"/>
        </w:rPr>
        <w:t>e</w:t>
      </w:r>
      <w:r>
        <w:rPr>
          <w:color w:val="000000" w:themeColor="text1"/>
        </w:rPr>
        <w:t>t småskaliga fisket</w:t>
      </w:r>
      <w:r w:rsidRPr="00AA07D1">
        <w:rPr>
          <w:color w:val="000000" w:themeColor="text1"/>
        </w:rPr>
        <w:t xml:space="preserve"> prioriteras vid den nationella fördel</w:t>
      </w:r>
      <w:r>
        <w:rPr>
          <w:color w:val="000000" w:themeColor="text1"/>
        </w:rPr>
        <w:softHyphen/>
      </w:r>
      <w:r w:rsidRPr="00AA07D1">
        <w:rPr>
          <w:color w:val="000000" w:themeColor="text1"/>
        </w:rPr>
        <w:t xml:space="preserve">ningen av fiskemöjligheter t.ex. </w:t>
      </w:r>
      <w:r>
        <w:rPr>
          <w:color w:val="000000" w:themeColor="text1"/>
        </w:rPr>
        <w:t xml:space="preserve">avseende </w:t>
      </w:r>
      <w:r w:rsidRPr="00AA07D1">
        <w:rPr>
          <w:color w:val="000000" w:themeColor="text1"/>
        </w:rPr>
        <w:t>torsk och strömming.</w:t>
      </w:r>
      <w:r>
        <w:rPr>
          <w:color w:val="000000" w:themeColor="text1"/>
        </w:rPr>
        <w:t xml:space="preserve"> </w:t>
      </w:r>
    </w:p>
    <w:p w14:paraId="6FD181E6" w14:textId="77777777" w:rsidR="003A0114" w:rsidRPr="00AA07D1" w:rsidRDefault="003A0114" w:rsidP="003A0114">
      <w:pPr>
        <w:pStyle w:val="Brdtextmedindrag"/>
        <w:rPr>
          <w:color w:val="000000" w:themeColor="text1"/>
        </w:rPr>
      </w:pPr>
      <w:r w:rsidRPr="00AA07D1">
        <w:rPr>
          <w:color w:val="000000" w:themeColor="text1"/>
        </w:rPr>
        <w:t xml:space="preserve">Regeringen </w:t>
      </w:r>
      <w:r>
        <w:rPr>
          <w:color w:val="000000" w:themeColor="text1"/>
        </w:rPr>
        <w:t xml:space="preserve">gav </w:t>
      </w:r>
      <w:r w:rsidRPr="00AA07D1">
        <w:rPr>
          <w:color w:val="000000" w:themeColor="text1"/>
        </w:rPr>
        <w:t>den 19 maj 2022 Havs- och vattenmyndigheten i upp</w:t>
      </w:r>
      <w:r>
        <w:rPr>
          <w:color w:val="000000" w:themeColor="text1"/>
        </w:rPr>
        <w:softHyphen/>
      </w:r>
      <w:r w:rsidRPr="00AA07D1">
        <w:rPr>
          <w:color w:val="000000" w:themeColor="text1"/>
        </w:rPr>
        <w:t>drag att genomföra ett tidsbegränsat vetenskapligt projekt som motsvarar en utflyttning av trålgränsen för fartyg som fiskar efter pelagiska arter i Östersjön</w:t>
      </w:r>
      <w:r>
        <w:rPr>
          <w:color w:val="000000" w:themeColor="text1"/>
        </w:rPr>
        <w:t>. I uppdraget ska</w:t>
      </w:r>
      <w:r w:rsidRPr="00AA07D1">
        <w:rPr>
          <w:color w:val="000000" w:themeColor="text1"/>
        </w:rPr>
        <w:t xml:space="preserve"> särskild hänsyn t</w:t>
      </w:r>
      <w:r>
        <w:rPr>
          <w:color w:val="000000" w:themeColor="text1"/>
        </w:rPr>
        <w:t>a</w:t>
      </w:r>
      <w:r w:rsidRPr="00AA07D1">
        <w:rPr>
          <w:color w:val="000000" w:themeColor="text1"/>
        </w:rPr>
        <w:t>s till det småskaliga fisket</w:t>
      </w:r>
      <w:r>
        <w:rPr>
          <w:color w:val="000000" w:themeColor="text1"/>
        </w:rPr>
        <w:t xml:space="preserve"> genom att</w:t>
      </w:r>
      <w:r w:rsidRPr="00AA07D1">
        <w:rPr>
          <w:color w:val="000000" w:themeColor="text1"/>
        </w:rPr>
        <w:t xml:space="preserve"> Havs- och vattenmyndigheten inom respektive försöksområde ska möjliggöra att ett visst yrkesfiske kan bedrivas. Sådan möjlighet bör kunna ges till försöksverksamhet, småskaligt fiske och fiske som är av lokal eller regional betydelse och som fiskar för direkt användning som livsmedel. Fiske ska dock endast tillåtas om syftet med det vetenskapliga projektet inte bedöms motverkas.</w:t>
      </w:r>
    </w:p>
    <w:p w14:paraId="53715A73" w14:textId="77777777" w:rsidR="003A0114" w:rsidRPr="00AA07D1" w:rsidRDefault="003A0114" w:rsidP="003A0114">
      <w:pPr>
        <w:pStyle w:val="Brdtextmedindrag"/>
        <w:rPr>
          <w:color w:val="000000" w:themeColor="text1"/>
        </w:rPr>
      </w:pPr>
      <w:r w:rsidRPr="00AA07D1">
        <w:rPr>
          <w:color w:val="000000" w:themeColor="text1"/>
        </w:rPr>
        <w:t>Sverige verkar i förhandlingar i EU:s ministerråd för att regleringar inte oproportionerligt ska drabba det småskaliga fisket. I linje med detta har regeringen bl.a. verkat, och fått gehör, för att lekfredningsperioderna som syftar till att skydda torskens lek är utformat på så vis att visst småskaligt fiske (exempelvis efter kvabbso/stenbit) och visst fiske för human</w:t>
      </w:r>
      <w:r>
        <w:rPr>
          <w:color w:val="000000" w:themeColor="text1"/>
        </w:rPr>
        <w:softHyphen/>
      </w:r>
      <w:r w:rsidRPr="00AA07D1">
        <w:rPr>
          <w:color w:val="000000" w:themeColor="text1"/>
        </w:rPr>
        <w:t>konsumtion (ex. sill) kan fortgå under dessa perioder, också i syfte att till</w:t>
      </w:r>
      <w:r>
        <w:rPr>
          <w:color w:val="000000" w:themeColor="text1"/>
        </w:rPr>
        <w:softHyphen/>
      </w:r>
      <w:r w:rsidRPr="00AA07D1">
        <w:rPr>
          <w:color w:val="000000" w:themeColor="text1"/>
        </w:rPr>
        <w:t>handahålla råvara till berörda beredningsföretag. I linje med detta har regeringen även verkat, och fått gehör, för att visst riktat fiske möjliggörs för småskaligt fiske av sill med passiva redskap i västra Östersjön.</w:t>
      </w:r>
    </w:p>
    <w:p w14:paraId="3EA7DE65" w14:textId="77777777" w:rsidR="003A0114" w:rsidRDefault="003A0114" w:rsidP="003A0114">
      <w:pPr>
        <w:pStyle w:val="Brdtextmedindrag"/>
        <w:rPr>
          <w:color w:val="000000" w:themeColor="text1"/>
        </w:rPr>
      </w:pPr>
      <w:r w:rsidRPr="00AA07D1">
        <w:rPr>
          <w:color w:val="000000" w:themeColor="text1"/>
        </w:rPr>
        <w:t xml:space="preserve">Se även redovisade åtgärder för rskr. 2021/22:189 punkt 13 om fiskets betydelse för livsmedelsstrategins genomförande. </w:t>
      </w:r>
      <w:r w:rsidRPr="008A4549">
        <w:rPr>
          <w:color w:val="000000" w:themeColor="text1"/>
        </w:rPr>
        <w:t>Punkten är inte slutbe</w:t>
      </w:r>
      <w:r>
        <w:rPr>
          <w:color w:val="000000" w:themeColor="text1"/>
        </w:rPr>
        <w:softHyphen/>
      </w:r>
      <w:r w:rsidRPr="008A4549">
        <w:rPr>
          <w:color w:val="000000" w:themeColor="text1"/>
        </w:rPr>
        <w:t>handlad.</w:t>
      </w:r>
    </w:p>
    <w:p w14:paraId="490BA2C1" w14:textId="342BC745" w:rsidR="003A0114" w:rsidRPr="003A348F" w:rsidRDefault="003A0114" w:rsidP="003A0114">
      <w:pPr>
        <w:pStyle w:val="Brdtextmedindrag"/>
        <w:rPr>
          <w:color w:val="000000" w:themeColor="text1"/>
        </w:rPr>
      </w:pPr>
      <w:r>
        <w:rPr>
          <w:color w:val="000000" w:themeColor="text1"/>
        </w:rPr>
        <w:t xml:space="preserve">Punkt 5 om </w:t>
      </w:r>
      <w:r>
        <w:rPr>
          <w:i/>
          <w:iCs/>
          <w:color w:val="000000" w:themeColor="text1"/>
        </w:rPr>
        <w:t>r</w:t>
      </w:r>
      <w:r w:rsidRPr="00D44798">
        <w:rPr>
          <w:i/>
          <w:iCs/>
          <w:color w:val="000000" w:themeColor="text1"/>
        </w:rPr>
        <w:t>egellättnader vid licensgivning för småskaligt fiske</w:t>
      </w:r>
      <w:r>
        <w:rPr>
          <w:color w:val="000000" w:themeColor="text1"/>
        </w:rPr>
        <w:t xml:space="preserve">*: </w:t>
      </w:r>
      <w:r w:rsidRPr="008531B9">
        <w:rPr>
          <w:color w:val="000000" w:themeColor="text1"/>
        </w:rPr>
        <w:t>Riks</w:t>
      </w:r>
      <w:r>
        <w:rPr>
          <w:color w:val="000000" w:themeColor="text1"/>
        </w:rPr>
        <w:softHyphen/>
      </w:r>
      <w:r w:rsidRPr="008531B9">
        <w:rPr>
          <w:color w:val="000000" w:themeColor="text1"/>
        </w:rPr>
        <w:t>dagen har tillkännagett för regeringen d</w:t>
      </w:r>
      <w:r>
        <w:rPr>
          <w:color w:val="000000" w:themeColor="text1"/>
        </w:rPr>
        <w:t>et som</w:t>
      </w:r>
      <w:r w:rsidRPr="008531B9">
        <w:rPr>
          <w:color w:val="000000" w:themeColor="text1"/>
        </w:rPr>
        <w:t xml:space="preserve"> utskottet anför om</w:t>
      </w:r>
      <w:r>
        <w:rPr>
          <w:color w:val="000000" w:themeColor="text1"/>
        </w:rPr>
        <w:t xml:space="preserve"> </w:t>
      </w:r>
      <w:r w:rsidRPr="002B1F31">
        <w:rPr>
          <w:color w:val="000000" w:themeColor="text1"/>
        </w:rPr>
        <w:t>regel</w:t>
      </w:r>
      <w:r>
        <w:rPr>
          <w:color w:val="000000" w:themeColor="text1"/>
        </w:rPr>
        <w:softHyphen/>
      </w:r>
      <w:r w:rsidRPr="002B1F31">
        <w:rPr>
          <w:color w:val="000000" w:themeColor="text1"/>
        </w:rPr>
        <w:t>lätt</w:t>
      </w:r>
      <w:r>
        <w:rPr>
          <w:color w:val="000000" w:themeColor="text1"/>
        </w:rPr>
        <w:softHyphen/>
      </w:r>
      <w:r w:rsidRPr="002B1F31">
        <w:rPr>
          <w:color w:val="000000" w:themeColor="text1"/>
        </w:rPr>
        <w:t>nader vid licensgivning för småskaligt fiske</w:t>
      </w:r>
      <w:r>
        <w:rPr>
          <w:color w:val="000000" w:themeColor="text1"/>
        </w:rPr>
        <w:t xml:space="preserve"> </w:t>
      </w:r>
      <w:r w:rsidRPr="008531B9">
        <w:rPr>
          <w:color w:val="000000" w:themeColor="text1"/>
        </w:rPr>
        <w:t>(bet. 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37</w:t>
      </w:r>
      <w:r w:rsidRPr="008531B9">
        <w:rPr>
          <w:color w:val="000000" w:themeColor="text1"/>
        </w:rPr>
        <w:t>).</w:t>
      </w:r>
      <w:r>
        <w:rPr>
          <w:color w:val="000000" w:themeColor="text1"/>
        </w:rPr>
        <w:t xml:space="preserve"> </w:t>
      </w:r>
    </w:p>
    <w:p w14:paraId="5E6FACB0" w14:textId="77777777" w:rsidR="003A0114" w:rsidRDefault="003A0114" w:rsidP="003A0114">
      <w:pPr>
        <w:pStyle w:val="Brdtextmedindrag"/>
        <w:rPr>
          <w:color w:val="000000" w:themeColor="text1"/>
        </w:rPr>
      </w:pPr>
      <w:r w:rsidRPr="003A348F">
        <w:rPr>
          <w:color w:val="000000" w:themeColor="text1"/>
        </w:rPr>
        <w:t>Havs- och vattenmyndigheten ger inte fiskelicens om det inte finns till</w:t>
      </w:r>
      <w:r>
        <w:rPr>
          <w:color w:val="000000" w:themeColor="text1"/>
        </w:rPr>
        <w:softHyphen/>
      </w:r>
      <w:r w:rsidRPr="003A348F">
        <w:rPr>
          <w:color w:val="000000" w:themeColor="text1"/>
        </w:rPr>
        <w:t xml:space="preserve">räcklig tillgång på fisk. </w:t>
      </w:r>
      <w:r>
        <w:rPr>
          <w:color w:val="000000" w:themeColor="text1"/>
        </w:rPr>
        <w:t>I</w:t>
      </w:r>
      <w:r w:rsidRPr="003A348F">
        <w:rPr>
          <w:color w:val="000000" w:themeColor="text1"/>
        </w:rPr>
        <w:t xml:space="preserve"> </w:t>
      </w:r>
      <w:r>
        <w:rPr>
          <w:color w:val="000000" w:themeColor="text1"/>
        </w:rPr>
        <w:t>vissa</w:t>
      </w:r>
      <w:r w:rsidRPr="003A348F">
        <w:rPr>
          <w:color w:val="000000" w:themeColor="text1"/>
        </w:rPr>
        <w:t xml:space="preserve"> fall </w:t>
      </w:r>
      <w:r>
        <w:rPr>
          <w:color w:val="000000" w:themeColor="text1"/>
        </w:rPr>
        <w:t>kan</w:t>
      </w:r>
      <w:r w:rsidRPr="003A348F">
        <w:rPr>
          <w:color w:val="000000" w:themeColor="text1"/>
        </w:rPr>
        <w:t xml:space="preserve"> det saknas regional och lokal upp</w:t>
      </w:r>
      <w:r>
        <w:rPr>
          <w:color w:val="000000" w:themeColor="text1"/>
        </w:rPr>
        <w:softHyphen/>
      </w:r>
      <w:r w:rsidRPr="003A348F">
        <w:rPr>
          <w:color w:val="000000" w:themeColor="text1"/>
        </w:rPr>
        <w:t>skattning av fångster samtidigt som datainsamlingen i dessa områden bris</w:t>
      </w:r>
      <w:r>
        <w:rPr>
          <w:color w:val="000000" w:themeColor="text1"/>
        </w:rPr>
        <w:softHyphen/>
      </w:r>
      <w:r w:rsidRPr="003A348F">
        <w:rPr>
          <w:color w:val="000000" w:themeColor="text1"/>
        </w:rPr>
        <w:t xml:space="preserve">ter. Regeringen </w:t>
      </w:r>
      <w:r>
        <w:rPr>
          <w:color w:val="000000" w:themeColor="text1"/>
        </w:rPr>
        <w:t xml:space="preserve">beslutade </w:t>
      </w:r>
      <w:r w:rsidRPr="003A348F">
        <w:rPr>
          <w:color w:val="000000" w:themeColor="text1"/>
        </w:rPr>
        <w:t xml:space="preserve">därför i </w:t>
      </w:r>
      <w:r>
        <w:rPr>
          <w:color w:val="000000" w:themeColor="text1"/>
        </w:rPr>
        <w:t xml:space="preserve">Havs- och vattenmyndighetens </w:t>
      </w:r>
      <w:r w:rsidRPr="003A348F">
        <w:rPr>
          <w:color w:val="000000" w:themeColor="text1"/>
        </w:rPr>
        <w:t>regle</w:t>
      </w:r>
      <w:r>
        <w:rPr>
          <w:color w:val="000000" w:themeColor="text1"/>
        </w:rPr>
        <w:softHyphen/>
      </w:r>
      <w:r w:rsidRPr="003A348F">
        <w:rPr>
          <w:color w:val="000000" w:themeColor="text1"/>
        </w:rPr>
        <w:t xml:space="preserve">ringsbrev för 2022 att myndigheten </w:t>
      </w:r>
      <w:r>
        <w:rPr>
          <w:color w:val="000000" w:themeColor="text1"/>
        </w:rPr>
        <w:t xml:space="preserve">ska </w:t>
      </w:r>
      <w:r w:rsidRPr="003A348F">
        <w:rPr>
          <w:color w:val="000000" w:themeColor="text1"/>
        </w:rPr>
        <w:t>redovisa arbet</w:t>
      </w:r>
      <w:r>
        <w:rPr>
          <w:color w:val="000000" w:themeColor="text1"/>
        </w:rPr>
        <w:t>et</w:t>
      </w:r>
      <w:r w:rsidRPr="003A348F">
        <w:rPr>
          <w:color w:val="000000" w:themeColor="text1"/>
        </w:rPr>
        <w:t xml:space="preserve"> för att säkerställa att den fiskeriberoende fångststatistiken från sjöar och kustområden håller en hög kvalitet samt redovisa pågående insatser och resultatet av insatser som har gjorts för att förbättra och förenkla datainsamlingen och bestånds</w:t>
      </w:r>
      <w:r>
        <w:rPr>
          <w:color w:val="000000" w:themeColor="text1"/>
        </w:rPr>
        <w:softHyphen/>
      </w:r>
      <w:r w:rsidRPr="003A348F">
        <w:rPr>
          <w:color w:val="000000" w:themeColor="text1"/>
        </w:rPr>
        <w:t xml:space="preserve">uppskattningarna </w:t>
      </w:r>
      <w:r>
        <w:rPr>
          <w:color w:val="000000" w:themeColor="text1"/>
        </w:rPr>
        <w:t>på</w:t>
      </w:r>
      <w:r w:rsidRPr="003A348F">
        <w:rPr>
          <w:color w:val="000000" w:themeColor="text1"/>
        </w:rPr>
        <w:t xml:space="preserve"> detta område. </w:t>
      </w:r>
      <w:r>
        <w:rPr>
          <w:color w:val="000000" w:themeColor="text1"/>
        </w:rPr>
        <w:t>Å</w:t>
      </w:r>
      <w:r w:rsidRPr="003A348F">
        <w:rPr>
          <w:color w:val="000000" w:themeColor="text1"/>
        </w:rPr>
        <w:t xml:space="preserve">terrapportering kommer att </w:t>
      </w:r>
      <w:r>
        <w:rPr>
          <w:color w:val="000000" w:themeColor="text1"/>
        </w:rPr>
        <w:t>ske</w:t>
      </w:r>
      <w:r w:rsidRPr="003A348F">
        <w:rPr>
          <w:color w:val="000000" w:themeColor="text1"/>
        </w:rPr>
        <w:t xml:space="preserve"> i myn</w:t>
      </w:r>
      <w:r>
        <w:rPr>
          <w:color w:val="000000" w:themeColor="text1"/>
        </w:rPr>
        <w:softHyphen/>
      </w:r>
      <w:r w:rsidRPr="003A348F">
        <w:rPr>
          <w:color w:val="000000" w:themeColor="text1"/>
        </w:rPr>
        <w:t xml:space="preserve">dighetens årsredovisning </w:t>
      </w:r>
      <w:r>
        <w:rPr>
          <w:color w:val="000000" w:themeColor="text1"/>
        </w:rPr>
        <w:t>för 2022. Den 22 december 2022 gav regeringen även Havs- och vattenmyndigheten i uppdrag att</w:t>
      </w:r>
      <w:r w:rsidRPr="003A348F">
        <w:rPr>
          <w:color w:val="000000" w:themeColor="text1"/>
        </w:rPr>
        <w:t xml:space="preserve"> efter dialog med berörda myndigheter utreda hur beståndsuppskattningar utifrån fiskeriberoende och </w:t>
      </w:r>
      <w:r>
        <w:rPr>
          <w:color w:val="000000" w:themeColor="text1"/>
        </w:rPr>
        <w:t>fiskeri</w:t>
      </w:r>
      <w:r w:rsidRPr="003A348F">
        <w:rPr>
          <w:color w:val="000000" w:themeColor="text1"/>
        </w:rPr>
        <w:t>oberoende data tillsammans med dispens- och licensprövningar kan utvecklas för att, där beståndssituationen tillåter, möjliggöra nyetable</w:t>
      </w:r>
      <w:r>
        <w:rPr>
          <w:color w:val="000000" w:themeColor="text1"/>
        </w:rPr>
        <w:softHyphen/>
      </w:r>
      <w:r w:rsidRPr="003A348F">
        <w:rPr>
          <w:color w:val="000000" w:themeColor="text1"/>
        </w:rPr>
        <w:t>ringar av ett konkurrenskraftigt småskaligt fiske i våra insjöar och längs våra kuster. Undantag från behovet av yrkesfiskarlicens för småskaligt fiske för egen livsmedelsverksamhet bör också övervägas. Beståndsupp</w:t>
      </w:r>
      <w:r>
        <w:rPr>
          <w:color w:val="000000" w:themeColor="text1"/>
        </w:rPr>
        <w:softHyphen/>
      </w:r>
      <w:r w:rsidRPr="003A348F">
        <w:rPr>
          <w:color w:val="000000" w:themeColor="text1"/>
        </w:rPr>
        <w:t xml:space="preserve">skattningarna ska även kunna bidra till miljöövervakning. Uppdraget ska redovisas senast den 30 december 2023. </w:t>
      </w:r>
      <w:r w:rsidRPr="008A4549">
        <w:rPr>
          <w:color w:val="000000" w:themeColor="text1"/>
        </w:rPr>
        <w:t>Punkten är inte slutbehandlad.</w:t>
      </w:r>
    </w:p>
    <w:p w14:paraId="7D40CF53" w14:textId="65003130" w:rsidR="003A0114" w:rsidRDefault="003A0114" w:rsidP="003A0114">
      <w:pPr>
        <w:pStyle w:val="Brdtextmedindrag"/>
        <w:rPr>
          <w:color w:val="000000" w:themeColor="text1"/>
        </w:rPr>
      </w:pPr>
      <w:bookmarkStart w:id="512" w:name="_Hlk125664020"/>
      <w:r>
        <w:rPr>
          <w:color w:val="000000" w:themeColor="text1"/>
        </w:rPr>
        <w:t xml:space="preserve">Punkt 6 om </w:t>
      </w:r>
      <w:r>
        <w:rPr>
          <w:i/>
          <w:iCs/>
          <w:color w:val="000000" w:themeColor="text1"/>
        </w:rPr>
        <w:t>f</w:t>
      </w:r>
      <w:r w:rsidRPr="00D44798">
        <w:rPr>
          <w:i/>
          <w:iCs/>
          <w:color w:val="000000" w:themeColor="text1"/>
        </w:rPr>
        <w:t>örvaltningen av skarv</w:t>
      </w:r>
      <w:r>
        <w:rPr>
          <w:color w:val="000000" w:themeColor="text1"/>
        </w:rPr>
        <w:t xml:space="preserve">*: </w:t>
      </w:r>
      <w:r w:rsidRPr="008531B9">
        <w:rPr>
          <w:color w:val="000000" w:themeColor="text1"/>
        </w:rPr>
        <w:t>Riksdagen har tillkännagett för rege</w:t>
      </w:r>
      <w:r>
        <w:rPr>
          <w:color w:val="000000" w:themeColor="text1"/>
        </w:rPr>
        <w:softHyphen/>
      </w:r>
      <w:r w:rsidRPr="008531B9">
        <w:rPr>
          <w:color w:val="000000" w:themeColor="text1"/>
        </w:rPr>
        <w:t xml:space="preserve">ringen </w:t>
      </w:r>
      <w:r>
        <w:rPr>
          <w:color w:val="000000" w:themeColor="text1"/>
        </w:rPr>
        <w:t>det som</w:t>
      </w:r>
      <w:r w:rsidRPr="008531B9">
        <w:rPr>
          <w:color w:val="000000" w:themeColor="text1"/>
        </w:rPr>
        <w:t xml:space="preserve"> utskottet anför om</w:t>
      </w:r>
      <w:r>
        <w:rPr>
          <w:color w:val="000000" w:themeColor="text1"/>
        </w:rPr>
        <w:t xml:space="preserve"> </w:t>
      </w:r>
      <w:r w:rsidRPr="008A4549">
        <w:rPr>
          <w:color w:val="000000" w:themeColor="text1"/>
        </w:rPr>
        <w:t>förvaltningen av skarv</w:t>
      </w:r>
      <w:r>
        <w:rPr>
          <w:color w:val="000000" w:themeColor="text1"/>
        </w:rPr>
        <w:t xml:space="preserve"> </w:t>
      </w:r>
      <w:r w:rsidRPr="008531B9">
        <w:rPr>
          <w:color w:val="000000" w:themeColor="text1"/>
        </w:rPr>
        <w:t>(bet. 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52</w:t>
      </w:r>
      <w:r w:rsidRPr="008531B9">
        <w:rPr>
          <w:color w:val="000000" w:themeColor="text1"/>
        </w:rPr>
        <w:t>).</w:t>
      </w:r>
      <w:r>
        <w:rPr>
          <w:color w:val="000000" w:themeColor="text1"/>
        </w:rPr>
        <w:t xml:space="preserve"> </w:t>
      </w:r>
      <w:r w:rsidRPr="001E200A">
        <w:rPr>
          <w:color w:val="000000" w:themeColor="text1"/>
        </w:rPr>
        <w:t>Av tillkännagivandet följer att regeringen ska öka jakten på skarv genom att tillåta allmän skyddsjakt på skarv på eget initiativ, utreda möjligheterna till allmän jakttid för skarv samt vidta ytterligare åtgärder för att begränsa skarvstammens tillväxt, t.ex. att se över möjligheterna för fleråriga tillstånd för skyddsjakt och möjliga kom</w:t>
      </w:r>
      <w:r>
        <w:rPr>
          <w:color w:val="000000" w:themeColor="text1"/>
        </w:rPr>
        <w:softHyphen/>
      </w:r>
      <w:r w:rsidRPr="001E200A">
        <w:rPr>
          <w:color w:val="000000" w:themeColor="text1"/>
        </w:rPr>
        <w:t>plement till skyddsjakten, t.ex. oljering och prickning av ägg samt över</w:t>
      </w:r>
      <w:r>
        <w:rPr>
          <w:color w:val="000000" w:themeColor="text1"/>
        </w:rPr>
        <w:softHyphen/>
      </w:r>
      <w:r w:rsidRPr="001E200A">
        <w:rPr>
          <w:color w:val="000000" w:themeColor="text1"/>
        </w:rPr>
        <w:t>väga en nationell förvaltningsplan för skarv och vidta åtgärder för att åstadkomma en bättre samverkan mellan länsstyrelserna och Havs- och vattenmyndigheten för att beslut i frågor som gäller förvaltning av skarv ska vara likvärdiga i hela landet</w:t>
      </w:r>
      <w:r>
        <w:rPr>
          <w:color w:val="000000" w:themeColor="text1"/>
        </w:rPr>
        <w:t xml:space="preserve">. </w:t>
      </w:r>
      <w:r w:rsidRPr="001E200A">
        <w:rPr>
          <w:color w:val="000000" w:themeColor="text1"/>
        </w:rPr>
        <w:t>I Naturvårdsverkets rapport den 22 juni 2020 med förslag på ändringar av gällande jakttider föreslogs att skydds</w:t>
      </w:r>
      <w:r>
        <w:rPr>
          <w:color w:val="000000" w:themeColor="text1"/>
        </w:rPr>
        <w:softHyphen/>
      </w:r>
      <w:r w:rsidRPr="001E200A">
        <w:rPr>
          <w:color w:val="000000" w:themeColor="text1"/>
        </w:rPr>
        <w:t xml:space="preserve">jakt på storskarv på enskilds initiativ skulle införas, men att storskarvens listning i Europaparlamentets och rådets direktiv 2009/147/EG av den 30 november 2009 om bevarande av vilda fåglar förhindrar att allmän jakt på storskarv kan införas. Genom regeringsbeslut den 6 maj 2021 infördes möjlighet till skyddsjakt på storskarv på enskilds initiativ i enlighet med Naturvårdsverkets förslag. Det är sedan tidigare möjligt för länsstyrelsen att besluta om rätt att göra ingrepp i fåglars bon eller förstöra fåglars ägg. Det finns inte heller något uttryckligt hinder i jaktförordningen </w:t>
      </w:r>
      <w:r>
        <w:rPr>
          <w:color w:val="000000" w:themeColor="text1"/>
        </w:rPr>
        <w:t xml:space="preserve">(1987:905) </w:t>
      </w:r>
      <w:r w:rsidRPr="001E200A">
        <w:rPr>
          <w:color w:val="000000" w:themeColor="text1"/>
        </w:rPr>
        <w:t xml:space="preserve">mot att meddela fleråriga skyddsjaktstillstånd. </w:t>
      </w:r>
      <w:r>
        <w:rPr>
          <w:color w:val="000000" w:themeColor="text1"/>
        </w:rPr>
        <w:t xml:space="preserve">Regeringen gav </w:t>
      </w:r>
      <w:r w:rsidRPr="001E200A">
        <w:rPr>
          <w:color w:val="000000" w:themeColor="text1"/>
        </w:rPr>
        <w:t>den 12 maj 2022 Naturvårdsverket och Havs- och vattenmyndigheten i uppdrag att revidera den nuvarande nationella förvaltningsplanen för storskarv från 2014 i syfte att bl.a. minska allvarlig skada på fiskerinäringen. Revide</w:t>
      </w:r>
      <w:r>
        <w:rPr>
          <w:color w:val="000000" w:themeColor="text1"/>
        </w:rPr>
        <w:softHyphen/>
      </w:r>
      <w:r w:rsidRPr="001E200A">
        <w:rPr>
          <w:color w:val="000000" w:themeColor="text1"/>
        </w:rPr>
        <w:t>ringen ska även underlätta för fleråriga skyddsjaktsbeslut samt användning av effektivare jakt- och skrämselmetoder som komplement till den jakt som bedrivs med skjutvapen. En reviderad nationell förvaltningsplan för</w:t>
      </w:r>
      <w:r>
        <w:rPr>
          <w:color w:val="000000" w:themeColor="text1"/>
        </w:rPr>
        <w:softHyphen/>
      </w:r>
      <w:r w:rsidRPr="001E200A">
        <w:rPr>
          <w:color w:val="000000" w:themeColor="text1"/>
        </w:rPr>
        <w:t>väntas kunna användas i både skarv- och fiskeriförvaltningen och syftar också till att göra skarvförvaltningen mer likvärdig i landet. I budget</w:t>
      </w:r>
      <w:r>
        <w:rPr>
          <w:color w:val="000000" w:themeColor="text1"/>
        </w:rPr>
        <w:softHyphen/>
      </w:r>
      <w:r w:rsidRPr="001E200A">
        <w:rPr>
          <w:color w:val="000000" w:themeColor="text1"/>
        </w:rPr>
        <w:t>proposition</w:t>
      </w:r>
      <w:r>
        <w:rPr>
          <w:color w:val="000000" w:themeColor="text1"/>
        </w:rPr>
        <w:t>en</w:t>
      </w:r>
      <w:r w:rsidRPr="001E200A">
        <w:rPr>
          <w:color w:val="000000" w:themeColor="text1"/>
        </w:rPr>
        <w:t xml:space="preserve"> för 2023 (prop. 2022/23:1 utg</w:t>
      </w:r>
      <w:r>
        <w:rPr>
          <w:color w:val="000000" w:themeColor="text1"/>
        </w:rPr>
        <w:t>.</w:t>
      </w:r>
      <w:r w:rsidRPr="001E200A">
        <w:rPr>
          <w:color w:val="000000" w:themeColor="text1"/>
        </w:rPr>
        <w:t>omr</w:t>
      </w:r>
      <w:r>
        <w:rPr>
          <w:color w:val="000000" w:themeColor="text1"/>
        </w:rPr>
        <w:t>.</w:t>
      </w:r>
      <w:r w:rsidRPr="001E200A">
        <w:rPr>
          <w:color w:val="000000" w:themeColor="text1"/>
        </w:rPr>
        <w:t xml:space="preserve"> 23 avsnitt 2.6.2</w:t>
      </w:r>
      <w:r>
        <w:rPr>
          <w:color w:val="000000" w:themeColor="text1"/>
        </w:rPr>
        <w:t xml:space="preserve"> s. 34</w:t>
      </w:r>
      <w:r w:rsidRPr="001E200A">
        <w:rPr>
          <w:color w:val="000000" w:themeColor="text1"/>
        </w:rPr>
        <w:t>) redovisa</w:t>
      </w:r>
      <w:r>
        <w:rPr>
          <w:color w:val="000000" w:themeColor="text1"/>
        </w:rPr>
        <w:t>de regeringen vidtagna</w:t>
      </w:r>
      <w:r w:rsidRPr="001E200A">
        <w:rPr>
          <w:color w:val="000000" w:themeColor="text1"/>
        </w:rPr>
        <w:t xml:space="preserve"> åtgärder och </w:t>
      </w:r>
      <w:r>
        <w:rPr>
          <w:color w:val="000000" w:themeColor="text1"/>
        </w:rPr>
        <w:t xml:space="preserve">ansåg därmed </w:t>
      </w:r>
      <w:r w:rsidRPr="001E200A">
        <w:rPr>
          <w:color w:val="000000" w:themeColor="text1"/>
        </w:rPr>
        <w:t>tillkänna</w:t>
      </w:r>
      <w:r>
        <w:rPr>
          <w:color w:val="000000" w:themeColor="text1"/>
        </w:rPr>
        <w:softHyphen/>
      </w:r>
      <w:r w:rsidRPr="001E200A">
        <w:rPr>
          <w:color w:val="000000" w:themeColor="text1"/>
        </w:rPr>
        <w:t>givandet</w:t>
      </w:r>
      <w:r w:rsidDel="0048627D">
        <w:rPr>
          <w:color w:val="000000" w:themeColor="text1"/>
        </w:rPr>
        <w:t xml:space="preserve"> </w:t>
      </w:r>
      <w:r w:rsidRPr="001E200A">
        <w:rPr>
          <w:color w:val="000000" w:themeColor="text1"/>
        </w:rPr>
        <w:t>slut</w:t>
      </w:r>
      <w:r>
        <w:rPr>
          <w:color w:val="000000" w:themeColor="text1"/>
        </w:rPr>
        <w:softHyphen/>
      </w:r>
      <w:r w:rsidRPr="001E200A">
        <w:rPr>
          <w:color w:val="000000" w:themeColor="text1"/>
        </w:rPr>
        <w:t>behandlat.</w:t>
      </w:r>
      <w:r>
        <w:rPr>
          <w:color w:val="000000" w:themeColor="text1"/>
        </w:rPr>
        <w:t xml:space="preserve"> </w:t>
      </w:r>
      <w:r w:rsidRPr="008A4549">
        <w:rPr>
          <w:color w:val="000000" w:themeColor="text1"/>
        </w:rPr>
        <w:t>Punkten är slutbehandlad.</w:t>
      </w:r>
    </w:p>
    <w:bookmarkEnd w:id="512"/>
    <w:p w14:paraId="3A5E98DE" w14:textId="7437EF04" w:rsidR="003A0114" w:rsidRDefault="003A0114" w:rsidP="003A0114">
      <w:pPr>
        <w:pStyle w:val="Brdtextmedindrag"/>
        <w:rPr>
          <w:color w:val="000000" w:themeColor="text1"/>
        </w:rPr>
      </w:pPr>
      <w:r>
        <w:rPr>
          <w:color w:val="000000" w:themeColor="text1"/>
        </w:rPr>
        <w:t xml:space="preserve">Punkt 7 om </w:t>
      </w:r>
      <w:r>
        <w:rPr>
          <w:i/>
          <w:iCs/>
          <w:color w:val="000000" w:themeColor="text1"/>
        </w:rPr>
        <w:t>f</w:t>
      </w:r>
      <w:r w:rsidRPr="00D44798">
        <w:rPr>
          <w:i/>
          <w:iCs/>
          <w:color w:val="000000" w:themeColor="text1"/>
        </w:rPr>
        <w:t>örvaltningen av säl</w:t>
      </w:r>
      <w:r>
        <w:rPr>
          <w:color w:val="000000" w:themeColor="text1"/>
        </w:rPr>
        <w:t xml:space="preserve">*: </w:t>
      </w:r>
      <w:bookmarkStart w:id="513" w:name="_Hlk121824726"/>
      <w:r w:rsidRPr="008531B9">
        <w:rPr>
          <w:color w:val="000000" w:themeColor="text1"/>
        </w:rPr>
        <w:t>Riksdagen har tillkännagett för rege</w:t>
      </w:r>
      <w:r>
        <w:rPr>
          <w:color w:val="000000" w:themeColor="text1"/>
        </w:rPr>
        <w:softHyphen/>
      </w:r>
      <w:r w:rsidRPr="008531B9">
        <w:rPr>
          <w:color w:val="000000" w:themeColor="text1"/>
        </w:rPr>
        <w:t xml:space="preserve">ringen </w:t>
      </w:r>
      <w:r>
        <w:rPr>
          <w:color w:val="000000" w:themeColor="text1"/>
        </w:rPr>
        <w:t>det som</w:t>
      </w:r>
      <w:r w:rsidRPr="008531B9">
        <w:rPr>
          <w:color w:val="000000" w:themeColor="text1"/>
        </w:rPr>
        <w:t xml:space="preserve"> utskottet anför om</w:t>
      </w:r>
      <w:bookmarkEnd w:id="513"/>
      <w:r>
        <w:rPr>
          <w:color w:val="000000" w:themeColor="text1"/>
        </w:rPr>
        <w:t xml:space="preserve"> </w:t>
      </w:r>
      <w:r w:rsidRPr="008A4549">
        <w:rPr>
          <w:color w:val="000000" w:themeColor="text1"/>
        </w:rPr>
        <w:t xml:space="preserve">förvaltningen av säl </w:t>
      </w:r>
      <w:r w:rsidRPr="008531B9">
        <w:rPr>
          <w:color w:val="000000" w:themeColor="text1"/>
        </w:rPr>
        <w:t>(bet. 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53</w:t>
      </w:r>
      <w:r w:rsidRPr="008531B9">
        <w:rPr>
          <w:color w:val="000000" w:themeColor="text1"/>
        </w:rPr>
        <w:t>).</w:t>
      </w:r>
      <w:r>
        <w:rPr>
          <w:color w:val="000000" w:themeColor="text1"/>
        </w:rPr>
        <w:t xml:space="preserve"> </w:t>
      </w:r>
      <w:r w:rsidRPr="00500F96">
        <w:rPr>
          <w:color w:val="000000" w:themeColor="text1"/>
        </w:rPr>
        <w:t>Av tillkännagivandet följer att regeringen ska öka jakten på säl genom större licenstilldelning för säljakt och genom att underlätta för de jägare som jagar säl</w:t>
      </w:r>
      <w:r>
        <w:rPr>
          <w:color w:val="000000" w:themeColor="text1"/>
        </w:rPr>
        <w:t>.</w:t>
      </w:r>
      <w:r w:rsidRPr="00500F96">
        <w:rPr>
          <w:color w:val="000000" w:themeColor="text1"/>
        </w:rPr>
        <w:t xml:space="preserve"> I Naturvårdsverkets rapport den 22 juni 2020 med förslag på ändringar av gällande jakttider föreslogs att det ska vara möjligt att besluta om licensjakt på gråsäl och knubbsäl, men inte på vikare då arten inte bedöms ha gynnsam bevarandestatus. Ändringarna i jaktförord</w:t>
      </w:r>
      <w:r>
        <w:rPr>
          <w:color w:val="000000" w:themeColor="text1"/>
        </w:rPr>
        <w:softHyphen/>
      </w:r>
      <w:r w:rsidRPr="00500F96">
        <w:rPr>
          <w:color w:val="000000" w:themeColor="text1"/>
        </w:rPr>
        <w:t>ningen (1987:905) som beslutades den 22 december 2021 möjliggör för Naturvårdsverket att besluta om licensjakt på gråsäl och knubbsäl. Det är Naturvårdsverket och inte regeringen som bestämmer hur stor licenstill</w:t>
      </w:r>
      <w:r>
        <w:rPr>
          <w:color w:val="000000" w:themeColor="text1"/>
        </w:rPr>
        <w:softHyphen/>
      </w:r>
      <w:r w:rsidRPr="00500F96">
        <w:rPr>
          <w:color w:val="000000" w:themeColor="text1"/>
        </w:rPr>
        <w:t>delningen ska vara. Naturvårdsverket beslutade den 13 april 2022 om licensjakt efter 2 000 gråsälar och 730 knubbsälar under 2022 och början av 2023. Jakten syftar i första hand till att minska och förhindra de problem och skador som sälarna orsakar. Skadorna kan med hjälp av licensjakten minskas både genom att jakt bedrivs där skador förekommer och genom att dämpa tillväxttakten i populationen generellt. Säljakt är tidskrävande och förenat med kostnader för den enskilde jägaren och det är inte möjligt för en jägare att sälja exempelvis sälskinn eller kött på grund av EU-för</w:t>
      </w:r>
      <w:r>
        <w:rPr>
          <w:color w:val="000000" w:themeColor="text1"/>
        </w:rPr>
        <w:softHyphen/>
      </w:r>
      <w:r w:rsidRPr="00500F96">
        <w:rPr>
          <w:color w:val="000000" w:themeColor="text1"/>
        </w:rPr>
        <w:t>budet mot handel med sälprodukter. För att underlätta för de jägare som jagar säl fastställ</w:t>
      </w:r>
      <w:r>
        <w:rPr>
          <w:color w:val="000000" w:themeColor="text1"/>
        </w:rPr>
        <w:t>des</w:t>
      </w:r>
      <w:r w:rsidRPr="00500F96">
        <w:rPr>
          <w:color w:val="000000" w:themeColor="text1"/>
        </w:rPr>
        <w:t xml:space="preserve"> i regleringsbrev för budgetåret 2022 avseende anslag 1:7 Ersättningar för viltskador m.m. inom utgiftsområde 23 att högst 3</w:t>
      </w:r>
      <w:r>
        <w:rPr>
          <w:color w:val="000000" w:themeColor="text1"/>
        </w:rPr>
        <w:t> </w:t>
      </w:r>
      <w:r w:rsidRPr="00500F96">
        <w:rPr>
          <w:color w:val="000000" w:themeColor="text1"/>
        </w:rPr>
        <w:t>miljoner kronor får fördelas till länsstyrelserna för att användas till ersätt</w:t>
      </w:r>
      <w:r>
        <w:rPr>
          <w:color w:val="000000" w:themeColor="text1"/>
        </w:rPr>
        <w:softHyphen/>
      </w:r>
      <w:r w:rsidRPr="00500F96">
        <w:rPr>
          <w:color w:val="000000" w:themeColor="text1"/>
        </w:rPr>
        <w:t>ning för hanteringskostnader för gråsälar som fälls med stöd av Natur</w:t>
      </w:r>
      <w:r>
        <w:rPr>
          <w:color w:val="000000" w:themeColor="text1"/>
        </w:rPr>
        <w:softHyphen/>
      </w:r>
      <w:r w:rsidRPr="00500F96">
        <w:rPr>
          <w:color w:val="000000" w:themeColor="text1"/>
        </w:rPr>
        <w:t xml:space="preserve">vårdsverkets beslut. </w:t>
      </w:r>
      <w:r>
        <w:rPr>
          <w:color w:val="000000" w:themeColor="text1"/>
        </w:rPr>
        <w:t xml:space="preserve">Från och med 2023 </w:t>
      </w:r>
      <w:r w:rsidRPr="00500F96">
        <w:rPr>
          <w:color w:val="000000" w:themeColor="text1"/>
        </w:rPr>
        <w:t>finns en stödåtgärd i havs-, fiskeri- och vattenbruksprogrammet 2022–2027 som ger möjlighet till ersättning för hanteringskostnader för fällda sälar.</w:t>
      </w:r>
      <w:r>
        <w:rPr>
          <w:color w:val="000000" w:themeColor="text1"/>
        </w:rPr>
        <w:t xml:space="preserve"> </w:t>
      </w:r>
      <w:r w:rsidRPr="00500F96">
        <w:rPr>
          <w:color w:val="000000" w:themeColor="text1"/>
        </w:rPr>
        <w:t>I budgetproposition</w:t>
      </w:r>
      <w:r>
        <w:rPr>
          <w:color w:val="000000" w:themeColor="text1"/>
        </w:rPr>
        <w:t xml:space="preserve">en </w:t>
      </w:r>
      <w:r w:rsidRPr="00500F96">
        <w:rPr>
          <w:color w:val="000000" w:themeColor="text1"/>
        </w:rPr>
        <w:t>för 2023 (prop. 2022/23:1 utg</w:t>
      </w:r>
      <w:r>
        <w:rPr>
          <w:color w:val="000000" w:themeColor="text1"/>
        </w:rPr>
        <w:t>.</w:t>
      </w:r>
      <w:r w:rsidRPr="00500F96">
        <w:rPr>
          <w:color w:val="000000" w:themeColor="text1"/>
        </w:rPr>
        <w:t>omr</w:t>
      </w:r>
      <w:r>
        <w:rPr>
          <w:color w:val="000000" w:themeColor="text1"/>
        </w:rPr>
        <w:t>.</w:t>
      </w:r>
      <w:r w:rsidRPr="00500F96">
        <w:rPr>
          <w:color w:val="000000" w:themeColor="text1"/>
        </w:rPr>
        <w:t xml:space="preserve"> 23 avsnitt 2.6.2</w:t>
      </w:r>
      <w:r>
        <w:rPr>
          <w:color w:val="000000" w:themeColor="text1"/>
        </w:rPr>
        <w:t xml:space="preserve"> s. 33</w:t>
      </w:r>
      <w:r w:rsidRPr="00500F96">
        <w:rPr>
          <w:color w:val="000000" w:themeColor="text1"/>
        </w:rPr>
        <w:t>) redovisa</w:t>
      </w:r>
      <w:r>
        <w:rPr>
          <w:color w:val="000000" w:themeColor="text1"/>
        </w:rPr>
        <w:t>de regeringen vidtagna</w:t>
      </w:r>
      <w:r w:rsidRPr="00500F96">
        <w:rPr>
          <w:color w:val="000000" w:themeColor="text1"/>
        </w:rPr>
        <w:t xml:space="preserve"> åtgärder och</w:t>
      </w:r>
      <w:r w:rsidRPr="00500F96" w:rsidDel="0048627D">
        <w:rPr>
          <w:color w:val="000000" w:themeColor="text1"/>
        </w:rPr>
        <w:t xml:space="preserve"> </w:t>
      </w:r>
      <w:r>
        <w:rPr>
          <w:color w:val="000000" w:themeColor="text1"/>
        </w:rPr>
        <w:t xml:space="preserve">ansåg därmed </w:t>
      </w:r>
      <w:r w:rsidRPr="00500F96">
        <w:rPr>
          <w:color w:val="000000" w:themeColor="text1"/>
        </w:rPr>
        <w:t xml:space="preserve">tillkännagivandet slutbehandlat. </w:t>
      </w:r>
      <w:r w:rsidRPr="008A4549">
        <w:rPr>
          <w:color w:val="000000" w:themeColor="text1"/>
        </w:rPr>
        <w:t>Punkten är slutbehandlad.</w:t>
      </w:r>
    </w:p>
    <w:p w14:paraId="5A1B3DE9" w14:textId="2D75645E" w:rsidR="003A0114" w:rsidRPr="009E5B0B" w:rsidRDefault="003A0114" w:rsidP="003A0114">
      <w:pPr>
        <w:pStyle w:val="Brdtextmedindrag"/>
        <w:rPr>
          <w:color w:val="000000" w:themeColor="text1"/>
        </w:rPr>
      </w:pPr>
      <w:r>
        <w:rPr>
          <w:color w:val="000000" w:themeColor="text1"/>
        </w:rPr>
        <w:t xml:space="preserve">Punkt 8 om </w:t>
      </w:r>
      <w:r>
        <w:rPr>
          <w:i/>
          <w:iCs/>
          <w:color w:val="000000" w:themeColor="text1"/>
        </w:rPr>
        <w:t>f</w:t>
      </w:r>
      <w:r w:rsidRPr="00D44798">
        <w:rPr>
          <w:i/>
          <w:iCs/>
          <w:color w:val="000000" w:themeColor="text1"/>
        </w:rPr>
        <w:t>örvaltningen av storspigg</w:t>
      </w:r>
      <w:r>
        <w:rPr>
          <w:color w:val="000000" w:themeColor="text1"/>
        </w:rPr>
        <w:t xml:space="preserve">*: </w:t>
      </w:r>
      <w:r w:rsidRPr="008531B9">
        <w:rPr>
          <w:color w:val="000000" w:themeColor="text1"/>
        </w:rPr>
        <w:t xml:space="preserve">Riksdagen har tillkännagett för regeringen </w:t>
      </w:r>
      <w:r>
        <w:rPr>
          <w:color w:val="000000" w:themeColor="text1"/>
        </w:rPr>
        <w:t>det som</w:t>
      </w:r>
      <w:r w:rsidRPr="008531B9">
        <w:rPr>
          <w:color w:val="000000" w:themeColor="text1"/>
        </w:rPr>
        <w:t xml:space="preserve"> utskottet anför om</w:t>
      </w:r>
      <w:r>
        <w:rPr>
          <w:color w:val="000000" w:themeColor="text1"/>
        </w:rPr>
        <w:t xml:space="preserve"> </w:t>
      </w:r>
      <w:r w:rsidRPr="008A4549">
        <w:rPr>
          <w:color w:val="000000" w:themeColor="text1"/>
        </w:rPr>
        <w:t xml:space="preserve">förvaltningen av storspigg </w:t>
      </w:r>
      <w:r w:rsidRPr="008531B9">
        <w:rPr>
          <w:color w:val="000000" w:themeColor="text1"/>
        </w:rPr>
        <w:t>(bet. 202</w:t>
      </w:r>
      <w:r w:rsidR="00DA4B63">
        <w:rPr>
          <w:color w:val="000000" w:themeColor="text1"/>
        </w:rPr>
        <w:t>1</w:t>
      </w:r>
      <w:r w:rsidRPr="008531B9">
        <w:rPr>
          <w:color w:val="000000" w:themeColor="text1"/>
        </w:rPr>
        <w:t>/2</w:t>
      </w:r>
      <w:r w:rsidR="00DA4B63">
        <w:rPr>
          <w:color w:val="000000" w:themeColor="text1"/>
        </w:rPr>
        <w:t>2</w:t>
      </w:r>
      <w:r w:rsidRPr="008531B9">
        <w:rPr>
          <w:color w:val="000000" w:themeColor="text1"/>
        </w:rPr>
        <w:t xml:space="preserve">:MJU6 s. </w:t>
      </w:r>
      <w:r>
        <w:rPr>
          <w:color w:val="000000" w:themeColor="text1"/>
        </w:rPr>
        <w:t>54</w:t>
      </w:r>
      <w:r w:rsidRPr="008531B9">
        <w:rPr>
          <w:color w:val="000000" w:themeColor="text1"/>
        </w:rPr>
        <w:t>).</w:t>
      </w:r>
      <w:r>
        <w:rPr>
          <w:color w:val="000000" w:themeColor="text1"/>
        </w:rPr>
        <w:t xml:space="preserve"> </w:t>
      </w:r>
    </w:p>
    <w:p w14:paraId="6222F580" w14:textId="6E259268" w:rsidR="003A0114" w:rsidRDefault="003A0114" w:rsidP="003A0114">
      <w:pPr>
        <w:pStyle w:val="Brdtextmedindrag"/>
        <w:rPr>
          <w:color w:val="000000" w:themeColor="text1"/>
        </w:rPr>
      </w:pPr>
      <w:r w:rsidRPr="009E5B0B">
        <w:rPr>
          <w:color w:val="000000" w:themeColor="text1"/>
        </w:rPr>
        <w:t xml:space="preserve">Havs- och vattenmyndigheten har </w:t>
      </w:r>
      <w:r w:rsidRPr="000D54DB">
        <w:rPr>
          <w:color w:val="000000" w:themeColor="text1"/>
        </w:rPr>
        <w:t>sedan 2021 ett provtagningsprojekt som Sveriges lantbruksuniversitet genomför tillsammans med det pelagiska fisket</w:t>
      </w:r>
      <w:r>
        <w:rPr>
          <w:color w:val="000000" w:themeColor="text1"/>
        </w:rPr>
        <w:t>.</w:t>
      </w:r>
      <w:r w:rsidRPr="000D54DB">
        <w:rPr>
          <w:color w:val="000000" w:themeColor="text1"/>
        </w:rPr>
        <w:t xml:space="preserve"> </w:t>
      </w:r>
      <w:r>
        <w:rPr>
          <w:color w:val="000000" w:themeColor="text1"/>
        </w:rPr>
        <w:t>Under 2022 har</w:t>
      </w:r>
      <w:r w:rsidRPr="009E5B0B">
        <w:rPr>
          <w:color w:val="000000" w:themeColor="text1"/>
        </w:rPr>
        <w:t xml:space="preserve"> sex pelagiska fartyg </w:t>
      </w:r>
      <w:r>
        <w:rPr>
          <w:color w:val="000000" w:themeColor="text1"/>
        </w:rPr>
        <w:t xml:space="preserve">haft </w:t>
      </w:r>
      <w:r w:rsidRPr="00562CF4">
        <w:rPr>
          <w:color w:val="000000" w:themeColor="text1"/>
        </w:rPr>
        <w:t xml:space="preserve">försökstillstånd </w:t>
      </w:r>
      <w:r w:rsidRPr="009E5B0B">
        <w:rPr>
          <w:color w:val="000000" w:themeColor="text1"/>
        </w:rPr>
        <w:t>för att utveckla ett fiske efter spigg i Östersjön</w:t>
      </w:r>
      <w:r>
        <w:rPr>
          <w:color w:val="000000" w:themeColor="text1"/>
        </w:rPr>
        <w:t xml:space="preserve">. För närvarande analyserar myndigheterna </w:t>
      </w:r>
      <w:r w:rsidRPr="00562CF4">
        <w:rPr>
          <w:color w:val="000000" w:themeColor="text1"/>
        </w:rPr>
        <w:t>tillförlitlighet</w:t>
      </w:r>
      <w:r>
        <w:rPr>
          <w:color w:val="000000" w:themeColor="text1"/>
        </w:rPr>
        <w:t>en</w:t>
      </w:r>
      <w:r w:rsidRPr="00562CF4">
        <w:rPr>
          <w:color w:val="000000" w:themeColor="text1"/>
        </w:rPr>
        <w:t xml:space="preserve"> i data och om ytterligare provtagning </w:t>
      </w:r>
      <w:r>
        <w:rPr>
          <w:color w:val="000000" w:themeColor="text1"/>
        </w:rPr>
        <w:t>bör ske</w:t>
      </w:r>
      <w:r w:rsidRPr="009E5B0B">
        <w:rPr>
          <w:color w:val="000000" w:themeColor="text1"/>
        </w:rPr>
        <w:t xml:space="preserve"> i syfte att kunna utvärdera åtgärdens effekt på att begränsa tillväxten av stor</w:t>
      </w:r>
      <w:r>
        <w:rPr>
          <w:color w:val="000000" w:themeColor="text1"/>
        </w:rPr>
        <w:softHyphen/>
      </w:r>
      <w:r w:rsidRPr="009E5B0B">
        <w:rPr>
          <w:color w:val="000000" w:themeColor="text1"/>
        </w:rPr>
        <w:t>spiggsbestånden.</w:t>
      </w:r>
      <w:r>
        <w:rPr>
          <w:color w:val="000000" w:themeColor="text1"/>
        </w:rPr>
        <w:t xml:space="preserve"> </w:t>
      </w:r>
      <w:bookmarkStart w:id="514" w:name="_Hlk123649628"/>
      <w:r>
        <w:rPr>
          <w:color w:val="000000" w:themeColor="text1"/>
        </w:rPr>
        <w:t xml:space="preserve">Punkten är inte slutbehandlad. </w:t>
      </w:r>
      <w:bookmarkEnd w:id="514"/>
    </w:p>
    <w:p w14:paraId="723111E1" w14:textId="35139026" w:rsidR="003A0114" w:rsidRDefault="003A0114" w:rsidP="003A0114">
      <w:pPr>
        <w:pStyle w:val="Brdtextmedindrag"/>
        <w:rPr>
          <w:color w:val="000000" w:themeColor="text1"/>
        </w:rPr>
      </w:pPr>
      <w:bookmarkStart w:id="515" w:name="_Hlk123650565"/>
      <w:r>
        <w:rPr>
          <w:color w:val="000000" w:themeColor="text1"/>
        </w:rPr>
        <w:t xml:space="preserve">Följande punkter är inte slutbehandlade: </w:t>
      </w:r>
      <w:bookmarkEnd w:id="515"/>
      <w:r>
        <w:rPr>
          <w:color w:val="000000" w:themeColor="text1"/>
        </w:rPr>
        <w:t xml:space="preserve">1–5 och 8. </w:t>
      </w:r>
    </w:p>
    <w:p w14:paraId="4A8DCC5C" w14:textId="42BA8475" w:rsidR="00A217C2" w:rsidRDefault="00A217C2" w:rsidP="003A0114">
      <w:pPr>
        <w:pStyle w:val="Brdtextmedindrag"/>
        <w:rPr>
          <w:color w:val="000000" w:themeColor="text1"/>
        </w:rPr>
      </w:pPr>
    </w:p>
    <w:p w14:paraId="71E2A25E" w14:textId="356892A1" w:rsidR="00A217C2" w:rsidRPr="00A73364" w:rsidRDefault="00F27027" w:rsidP="00A217C2">
      <w:pPr>
        <w:pStyle w:val="Rubrik5utannumrering"/>
        <w:spacing w:before="0"/>
        <w:rPr>
          <w:rFonts w:eastAsia="Calibri"/>
        </w:rPr>
      </w:pPr>
      <w:r>
        <w:t>53</w:t>
      </w:r>
      <w:r w:rsidR="00A217C2" w:rsidRPr="00A73364">
        <w:t>. Rskr. 20</w:t>
      </w:r>
      <w:r w:rsidR="00A217C2">
        <w:t>21</w:t>
      </w:r>
      <w:r w:rsidR="00A217C2" w:rsidRPr="00A73364">
        <w:t>/</w:t>
      </w:r>
      <w:r w:rsidR="00A217C2">
        <w:t>22</w:t>
      </w:r>
      <w:r w:rsidR="00A217C2" w:rsidRPr="00A73364">
        <w:t>:</w:t>
      </w:r>
      <w:r w:rsidR="00A217C2">
        <w:t>81</w:t>
      </w:r>
    </w:p>
    <w:p w14:paraId="1E7BD30E" w14:textId="77777777" w:rsidR="00A217C2" w:rsidRDefault="00A217C2" w:rsidP="00A217C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Det nationella basutbudet av flygplatser</w:t>
      </w:r>
    </w:p>
    <w:p w14:paraId="0F5C90F0" w14:textId="77777777" w:rsidR="00A217C2" w:rsidRDefault="00A217C2" w:rsidP="00A217C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Bet. 2021/22:TU4</w:t>
      </w:r>
    </w:p>
    <w:p w14:paraId="6D30FA49" w14:textId="77777777" w:rsidR="00A217C2" w:rsidRDefault="00A217C2" w:rsidP="00A217C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B725D">
        <w:rPr>
          <w:rFonts w:ascii="Times New Roman" w:hAnsi="Times New Roman"/>
          <w:iCs/>
          <w:sz w:val="20"/>
        </w:rPr>
        <w:t>Tidigare redovisad, se skr. 20</w:t>
      </w:r>
      <w:r>
        <w:rPr>
          <w:rFonts w:ascii="Times New Roman" w:hAnsi="Times New Roman"/>
          <w:iCs/>
          <w:sz w:val="20"/>
        </w:rPr>
        <w:t>21/22:75 (I 51).</w:t>
      </w:r>
    </w:p>
    <w:p w14:paraId="0AFEBE14" w14:textId="0B983D53" w:rsidR="00A217C2" w:rsidRDefault="00A217C2" w:rsidP="00A217C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F17D10">
        <w:rPr>
          <w:rFonts w:ascii="Times New Roman" w:hAnsi="Times New Roman"/>
          <w:iCs/>
          <w:sz w:val="20"/>
        </w:rPr>
        <w:t>Skrivelsen är slutbehandlad.</w:t>
      </w:r>
      <w:r>
        <w:rPr>
          <w:rFonts w:ascii="Times New Roman" w:hAnsi="Times New Roman"/>
          <w:iCs/>
          <w:sz w:val="20"/>
        </w:rPr>
        <w:t xml:space="preserve">  </w:t>
      </w:r>
    </w:p>
    <w:p w14:paraId="69CECCF8" w14:textId="77777777" w:rsidR="00A217C2" w:rsidRDefault="00A217C2" w:rsidP="00A217C2">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D9A3FC7" w14:textId="77777777" w:rsidR="00A217C2" w:rsidRPr="00E56600" w:rsidRDefault="00A217C2" w:rsidP="00A217C2">
      <w:pPr>
        <w:pStyle w:val="Brdtext"/>
      </w:pPr>
      <w:r>
        <w:t xml:space="preserve">Punkt om </w:t>
      </w:r>
      <w:r>
        <w:rPr>
          <w:i/>
        </w:rPr>
        <w:t>det nationella basutbudet av flygplatser*</w:t>
      </w:r>
      <w:r>
        <w:t xml:space="preserve">: </w:t>
      </w:r>
      <w:r w:rsidRPr="00D37144">
        <w:t xml:space="preserve">Riksdagen har tillkännagett för regeringen det som utskottet anfört </w:t>
      </w:r>
      <w:r>
        <w:t>o</w:t>
      </w:r>
      <w:r w:rsidRPr="00D37144">
        <w:t>m att riksdagens godkännande bör hämtas in innan ändringar genomförs i det nationella basutbudet av flygplatser och tillkännager detta för regeringen (bet.</w:t>
      </w:r>
      <w:r>
        <w:t xml:space="preserve"> </w:t>
      </w:r>
      <w:r w:rsidRPr="00D37144">
        <w:t>202</w:t>
      </w:r>
      <w:r>
        <w:t>1</w:t>
      </w:r>
      <w:r w:rsidRPr="00D37144">
        <w:t>/2</w:t>
      </w:r>
      <w:r>
        <w:t>2</w:t>
      </w:r>
      <w:r w:rsidRPr="00D37144">
        <w:t>:TU</w:t>
      </w:r>
      <w:r>
        <w:t>4</w:t>
      </w:r>
      <w:r w:rsidRPr="00D37144">
        <w:t xml:space="preserve"> s. 10 f.).</w:t>
      </w:r>
      <w:r>
        <w:rPr>
          <w:iCs/>
        </w:rPr>
        <w:t xml:space="preserve"> </w:t>
      </w:r>
      <w:r w:rsidRPr="00682B67">
        <w:rPr>
          <w:iCs/>
        </w:rPr>
        <w:t>I budgetpropositionen för 2023 (prop. 2022/23:1 utg.omr. 22</w:t>
      </w:r>
      <w:r>
        <w:rPr>
          <w:iCs/>
        </w:rPr>
        <w:t xml:space="preserve"> Kommunikationer avsnitt 3.3.2, s. 21</w:t>
      </w:r>
      <w:r w:rsidRPr="00682B67">
        <w:rPr>
          <w:iCs/>
        </w:rPr>
        <w:t>) anför regeringen att den anser att Bromma flygplats ska bevaras</w:t>
      </w:r>
      <w:r>
        <w:rPr>
          <w:iCs/>
        </w:rPr>
        <w:t>.</w:t>
      </w:r>
      <w:r w:rsidRPr="00682B67">
        <w:rPr>
          <w:iCs/>
        </w:rPr>
        <w:t xml:space="preserve"> </w:t>
      </w:r>
      <w:r>
        <w:rPr>
          <w:iCs/>
        </w:rPr>
        <w:t>Regeringen</w:t>
      </w:r>
      <w:r w:rsidRPr="00682B67">
        <w:rPr>
          <w:iCs/>
        </w:rPr>
        <w:t xml:space="preserve"> notera</w:t>
      </w:r>
      <w:r>
        <w:rPr>
          <w:iCs/>
        </w:rPr>
        <w:t>r i propositionen</w:t>
      </w:r>
      <w:r w:rsidRPr="00682B67">
        <w:rPr>
          <w:iCs/>
        </w:rPr>
        <w:t xml:space="preserve"> det aktuella tillkännagivandet och konstatera</w:t>
      </w:r>
      <w:r>
        <w:rPr>
          <w:iCs/>
        </w:rPr>
        <w:t>r</w:t>
      </w:r>
      <w:r w:rsidRPr="00682B67">
        <w:rPr>
          <w:iCs/>
        </w:rPr>
        <w:t xml:space="preserve"> i övrigt att tillkännagivandet inte i nuläget medför något behov av ytterligare åtgärder från regeringens sida. Regeringen konstatera</w:t>
      </w:r>
      <w:r>
        <w:rPr>
          <w:iCs/>
        </w:rPr>
        <w:t>r vidare i propositionen</w:t>
      </w:r>
      <w:r w:rsidRPr="00682B67">
        <w:rPr>
          <w:iCs/>
        </w:rPr>
        <w:t xml:space="preserve"> att tillkännagivandet därmed är slutbehandlat.</w:t>
      </w:r>
      <w:r>
        <w:rPr>
          <w:iCs/>
        </w:rPr>
        <w:t xml:space="preserve"> </w:t>
      </w:r>
      <w:r w:rsidRPr="00A73364">
        <w:t>Punkten är slutbehandlad.</w:t>
      </w:r>
    </w:p>
    <w:p w14:paraId="5F87D188" w14:textId="3F51BC13" w:rsidR="003A0114" w:rsidRPr="00D44798" w:rsidRDefault="00937D08" w:rsidP="003A0114">
      <w:pPr>
        <w:pStyle w:val="Rubrik5utannumrering"/>
        <w:rPr>
          <w:highlight w:val="yellow"/>
        </w:rPr>
      </w:pPr>
      <w:r>
        <w:t>54</w:t>
      </w:r>
      <w:r w:rsidR="003A0114">
        <w:t xml:space="preserve">. </w:t>
      </w:r>
      <w:r w:rsidR="003A0114" w:rsidRPr="008873BF">
        <w:t>Rskr</w:t>
      </w:r>
      <w:r w:rsidR="003A0114">
        <w:t>.</w:t>
      </w:r>
      <w:r w:rsidR="003A0114" w:rsidRPr="008873BF">
        <w:t xml:space="preserve"> 202</w:t>
      </w:r>
      <w:r w:rsidR="003A0114">
        <w:t>1</w:t>
      </w:r>
      <w:r w:rsidR="003A0114" w:rsidRPr="008873BF">
        <w:t>/2</w:t>
      </w:r>
      <w:r w:rsidR="003A0114">
        <w:t>2</w:t>
      </w:r>
      <w:r w:rsidR="003A0114" w:rsidRPr="008873BF">
        <w:t>:</w:t>
      </w:r>
      <w:r w:rsidR="003A0114">
        <w:t xml:space="preserve">87  </w:t>
      </w:r>
    </w:p>
    <w:p w14:paraId="787E44B7" w14:textId="77777777" w:rsidR="003A0114" w:rsidRDefault="003A0114" w:rsidP="003A0114">
      <w:pPr>
        <w:pStyle w:val="Brdtext"/>
        <w:jc w:val="left"/>
      </w:pPr>
      <w:r>
        <w:t>Stöd till drivmedelsstationer på landsbygderna</w:t>
      </w:r>
    </w:p>
    <w:p w14:paraId="1F1F196B" w14:textId="77777777" w:rsidR="003A0114" w:rsidRDefault="003A0114" w:rsidP="003A0114">
      <w:pPr>
        <w:pStyle w:val="Brdtextmedindrag"/>
        <w:ind w:firstLine="0"/>
        <w:jc w:val="left"/>
      </w:pPr>
      <w:r>
        <w:t xml:space="preserve">Mot. </w:t>
      </w:r>
      <w:r w:rsidRPr="002B1B94">
        <w:t>2021/22:1107</w:t>
      </w:r>
      <w:r>
        <w:t xml:space="preserve"> samt </w:t>
      </w:r>
      <w:r w:rsidRPr="002B1B94">
        <w:t>2021/22:3215</w:t>
      </w:r>
      <w:r>
        <w:t xml:space="preserve"> yrkandena 1 och 2, bet. </w:t>
      </w:r>
      <w:r w:rsidRPr="002B1B94">
        <w:t>2021/22:NU10</w:t>
      </w:r>
    </w:p>
    <w:p w14:paraId="071ED7F2" w14:textId="77777777" w:rsidR="003A0114" w:rsidRDefault="003A0114" w:rsidP="003A0114">
      <w:pPr>
        <w:pStyle w:val="Brdtextmedindrag"/>
        <w:ind w:firstLine="0"/>
        <w:jc w:val="left"/>
      </w:pPr>
      <w:r>
        <w:t>Tidigare redovisad, se skr.</w:t>
      </w:r>
      <w:r>
        <w:rPr>
          <w:color w:val="000000" w:themeColor="text1"/>
        </w:rPr>
        <w:t xml:space="preserve"> </w:t>
      </w:r>
      <w:r w:rsidRPr="00FD4D99">
        <w:rPr>
          <w:color w:val="000000" w:themeColor="text1"/>
        </w:rPr>
        <w:t>2021/22:75 (N 66)</w:t>
      </w:r>
      <w:r>
        <w:rPr>
          <w:color w:val="000000" w:themeColor="text1"/>
        </w:rPr>
        <w:t>.</w:t>
      </w:r>
      <w:r>
        <w:t xml:space="preserve"> </w:t>
      </w:r>
    </w:p>
    <w:p w14:paraId="75B356D3" w14:textId="674AA200" w:rsidR="00010BC8" w:rsidRPr="003A0114" w:rsidRDefault="003A0114" w:rsidP="00010BC8">
      <w:pPr>
        <w:pStyle w:val="Brdtextmedindrag"/>
        <w:ind w:firstLine="0"/>
        <w:jc w:val="left"/>
        <w:rPr>
          <w:b/>
          <w:bCs/>
        </w:rPr>
      </w:pPr>
      <w:r>
        <w:t>Skrivelsen är slutbehandlad.</w:t>
      </w:r>
      <w:r w:rsidR="00010BC8">
        <w:t xml:space="preserve"> </w:t>
      </w:r>
    </w:p>
    <w:p w14:paraId="04310723" w14:textId="77777777" w:rsidR="003A0114" w:rsidRDefault="003A0114" w:rsidP="003A0114">
      <w:pPr>
        <w:pStyle w:val="Brdtextmedindrag"/>
      </w:pPr>
    </w:p>
    <w:p w14:paraId="67EB6C2E" w14:textId="77777777" w:rsidR="003A0114" w:rsidRDefault="003A0114" w:rsidP="003A0114">
      <w:pPr>
        <w:pStyle w:val="Brdtextmedindrag"/>
        <w:ind w:firstLine="0"/>
        <w:rPr>
          <w:color w:val="000000" w:themeColor="text1"/>
        </w:rPr>
      </w:pPr>
      <w:r>
        <w:t xml:space="preserve">Punkt 1 om </w:t>
      </w:r>
      <w:r>
        <w:rPr>
          <w:i/>
          <w:iCs/>
        </w:rPr>
        <w:t>å</w:t>
      </w:r>
      <w:r w:rsidRPr="009C3BCF">
        <w:rPr>
          <w:i/>
          <w:iCs/>
        </w:rPr>
        <w:t>tgärder med anledning av krav på drivmedelsstationer</w:t>
      </w:r>
      <w:r>
        <w:t xml:space="preserve">*: Riksdagen har tillkännagett för regeringen det som utskottet anför om åtgärder med anledning av krav på drivmedelsstationer (bet. </w:t>
      </w:r>
      <w:r w:rsidRPr="002B1B94">
        <w:t>2021/22:NU10</w:t>
      </w:r>
      <w:r>
        <w:t xml:space="preserve"> s. 13). </w:t>
      </w:r>
      <w:r>
        <w:rPr>
          <w:color w:val="000000" w:themeColor="text1"/>
        </w:rPr>
        <w:t>Den 16 december 2021 beslutade regeringen regle</w:t>
      </w:r>
      <w:r>
        <w:rPr>
          <w:color w:val="000000" w:themeColor="text1"/>
        </w:rPr>
        <w:softHyphen/>
        <w:t>ringsbrev för anslaget 1:1 Regionala utveckingsåtgärder inom utgifts</w:t>
      </w:r>
      <w:r>
        <w:rPr>
          <w:color w:val="000000" w:themeColor="text1"/>
        </w:rPr>
        <w:softHyphen/>
        <w:t>område 19 Regional utveckling. I regleringsbrevet framgår att 75 miljoner kronor ska användas till ett s</w:t>
      </w:r>
      <w:r>
        <w:t>töd till företag med försäljningsställen för drivmedel i landsbygds</w:t>
      </w:r>
      <w:r>
        <w:softHyphen/>
        <w:t>områden där servicen är gles för att dessa företag ska kunna genomföra nödvändiga åtgärder för att nedgrävda rörledningar för brandfarlig vätska ska vara korrosion</w:t>
      </w:r>
      <w:r>
        <w:softHyphen/>
        <w:t>skyddade</w:t>
      </w:r>
      <w:r>
        <w:rPr>
          <w:color w:val="000000" w:themeColor="text1"/>
        </w:rPr>
        <w:t xml:space="preserve">. </w:t>
      </w:r>
      <w:r w:rsidRPr="00CF333F">
        <w:rPr>
          <w:color w:val="000000" w:themeColor="text1"/>
        </w:rPr>
        <w:t>I budgetproposition</w:t>
      </w:r>
      <w:r>
        <w:rPr>
          <w:color w:val="000000" w:themeColor="text1"/>
        </w:rPr>
        <w:t>en</w:t>
      </w:r>
      <w:r w:rsidRPr="00CF333F">
        <w:rPr>
          <w:color w:val="000000" w:themeColor="text1"/>
        </w:rPr>
        <w:t xml:space="preserve"> för 202</w:t>
      </w:r>
      <w:r>
        <w:rPr>
          <w:color w:val="000000" w:themeColor="text1"/>
        </w:rPr>
        <w:t>3</w:t>
      </w:r>
      <w:r w:rsidRPr="00CF333F">
        <w:rPr>
          <w:color w:val="000000" w:themeColor="text1"/>
        </w:rPr>
        <w:t xml:space="preserve"> (prop. 202</w:t>
      </w:r>
      <w:r>
        <w:rPr>
          <w:color w:val="000000" w:themeColor="text1"/>
        </w:rPr>
        <w:t>2</w:t>
      </w:r>
      <w:r w:rsidRPr="00CF333F">
        <w:rPr>
          <w:color w:val="000000" w:themeColor="text1"/>
        </w:rPr>
        <w:t>/2</w:t>
      </w:r>
      <w:r>
        <w:rPr>
          <w:color w:val="000000" w:themeColor="text1"/>
        </w:rPr>
        <w:t>3</w:t>
      </w:r>
      <w:r w:rsidRPr="00CF333F">
        <w:rPr>
          <w:color w:val="000000" w:themeColor="text1"/>
        </w:rPr>
        <w:t xml:space="preserve">:1 utgiftsområde </w:t>
      </w:r>
      <w:r>
        <w:rPr>
          <w:color w:val="000000" w:themeColor="text1"/>
        </w:rPr>
        <w:t>19</w:t>
      </w:r>
      <w:r w:rsidRPr="00CF333F">
        <w:rPr>
          <w:color w:val="000000" w:themeColor="text1"/>
        </w:rPr>
        <w:t xml:space="preserve"> avsnitt 2.6.</w:t>
      </w:r>
      <w:r>
        <w:rPr>
          <w:color w:val="000000" w:themeColor="text1"/>
        </w:rPr>
        <w:t>4.</w:t>
      </w:r>
      <w:r w:rsidRPr="00CF333F">
        <w:rPr>
          <w:color w:val="000000" w:themeColor="text1"/>
        </w:rPr>
        <w:t>) redovisade regeringen</w:t>
      </w:r>
      <w:r>
        <w:rPr>
          <w:color w:val="000000" w:themeColor="text1"/>
        </w:rPr>
        <w:t xml:space="preserve"> att </w:t>
      </w:r>
      <w:r w:rsidRPr="000D5797">
        <w:rPr>
          <w:color w:val="000000" w:themeColor="text1"/>
        </w:rPr>
        <w:t>Tillväxtverket har genomfört en kartläggning av driv</w:t>
      </w:r>
      <w:r>
        <w:rPr>
          <w:color w:val="000000" w:themeColor="text1"/>
        </w:rPr>
        <w:softHyphen/>
      </w:r>
      <w:r w:rsidRPr="000D5797">
        <w:rPr>
          <w:color w:val="000000" w:themeColor="text1"/>
        </w:rPr>
        <w:t>medelsstationer som är belägna i områden där servicen är gles och som ännu inte genomfört de investeringar som krävs för att fortsatt bedriva verksamheten. För att kunna stödja de drivmedelsstationer som är i behov av stöd för att genomföra nödvändiga investeringar har regeringen beslutat om förordningen (2022:206) om statligt stöd till försäljningsställen för drivmedel i vissa landsbygdsområden. Statligt stöd får enligt förordningen lämnas till ett företag som tillhandahåller tjänster av allmänt ekonomiskt intresse. Förskottsutbetalningar får göras och får då avse högst 80 procent av det förväntade stödet. Det är möjligt att ansöka hos Myndigheten för samhällsskydd och beredskap om tidsbegränsad dispens från kravet på tid</w:t>
      </w:r>
      <w:r>
        <w:rPr>
          <w:color w:val="000000" w:themeColor="text1"/>
        </w:rPr>
        <w:softHyphen/>
      </w:r>
      <w:r w:rsidRPr="000D5797">
        <w:rPr>
          <w:color w:val="000000" w:themeColor="text1"/>
        </w:rPr>
        <w:t>punkt för genomförandet. Stödet kommer att belasta anslaget 1:1 Regio</w:t>
      </w:r>
      <w:r>
        <w:rPr>
          <w:color w:val="000000" w:themeColor="text1"/>
        </w:rPr>
        <w:softHyphen/>
      </w:r>
      <w:r w:rsidRPr="000D5797">
        <w:rPr>
          <w:color w:val="000000" w:themeColor="text1"/>
        </w:rPr>
        <w:t xml:space="preserve">nala utvecklingsåtgärder. </w:t>
      </w:r>
      <w:r>
        <w:rPr>
          <w:color w:val="000000" w:themeColor="text1"/>
        </w:rPr>
        <w:t>Genom redovisningen</w:t>
      </w:r>
      <w:r w:rsidRPr="001310AB">
        <w:rPr>
          <w:color w:val="000000" w:themeColor="text1"/>
        </w:rPr>
        <w:t xml:space="preserve"> </w:t>
      </w:r>
      <w:r>
        <w:rPr>
          <w:color w:val="000000" w:themeColor="text1"/>
        </w:rPr>
        <w:t xml:space="preserve">av </w:t>
      </w:r>
      <w:r w:rsidRPr="000D5797">
        <w:rPr>
          <w:color w:val="000000" w:themeColor="text1"/>
        </w:rPr>
        <w:t>vidtagna åtgärder</w:t>
      </w:r>
      <w:r>
        <w:rPr>
          <w:color w:val="000000" w:themeColor="text1"/>
        </w:rPr>
        <w:t xml:space="preserve"> i</w:t>
      </w:r>
      <w:r w:rsidRPr="000D5797">
        <w:rPr>
          <w:color w:val="000000" w:themeColor="text1"/>
        </w:rPr>
        <w:t xml:space="preserve"> budgetproposition</w:t>
      </w:r>
      <w:r>
        <w:rPr>
          <w:color w:val="000000" w:themeColor="text1"/>
        </w:rPr>
        <w:t>en</w:t>
      </w:r>
      <w:r w:rsidRPr="000D5797">
        <w:rPr>
          <w:color w:val="000000" w:themeColor="text1"/>
        </w:rPr>
        <w:t xml:space="preserve"> för 202</w:t>
      </w:r>
      <w:r>
        <w:rPr>
          <w:color w:val="000000" w:themeColor="text1"/>
        </w:rPr>
        <w:t>3</w:t>
      </w:r>
      <w:r w:rsidRPr="000D5797">
        <w:rPr>
          <w:color w:val="000000" w:themeColor="text1"/>
        </w:rPr>
        <w:t xml:space="preserve"> ansåg</w:t>
      </w:r>
      <w:r>
        <w:rPr>
          <w:color w:val="000000" w:themeColor="text1"/>
        </w:rPr>
        <w:t xml:space="preserve"> regeringen</w:t>
      </w:r>
      <w:r w:rsidRPr="000D5797">
        <w:rPr>
          <w:color w:val="000000" w:themeColor="text1"/>
        </w:rPr>
        <w:t xml:space="preserve"> att tillkännagivandet </w:t>
      </w:r>
      <w:r w:rsidRPr="00CF333F">
        <w:rPr>
          <w:color w:val="000000" w:themeColor="text1"/>
        </w:rPr>
        <w:t>är slutbehandlat.</w:t>
      </w:r>
      <w:r>
        <w:rPr>
          <w:color w:val="000000" w:themeColor="text1"/>
        </w:rPr>
        <w:t xml:space="preserve"> Punkten är slut</w:t>
      </w:r>
      <w:r>
        <w:rPr>
          <w:color w:val="000000" w:themeColor="text1"/>
        </w:rPr>
        <w:softHyphen/>
        <w:t>behandlad.</w:t>
      </w:r>
    </w:p>
    <w:p w14:paraId="09E3AAF6" w14:textId="545AB0AF" w:rsidR="009147E6" w:rsidRPr="00075DDB" w:rsidRDefault="00937D08" w:rsidP="00075DDB">
      <w:pPr>
        <w:pStyle w:val="Rubrik5utannumrering"/>
        <w:rPr>
          <w:highlight w:val="yellow"/>
        </w:rPr>
      </w:pPr>
      <w:bookmarkStart w:id="516" w:name="_Hlk124343971"/>
      <w:r>
        <w:t>55</w:t>
      </w:r>
      <w:r w:rsidR="009147E6" w:rsidRPr="00075DDB">
        <w:t xml:space="preserve">. Rskr. 2021/22:130 </w:t>
      </w:r>
    </w:p>
    <w:p w14:paraId="7E225BE8" w14:textId="77777777" w:rsidR="009147E6" w:rsidRDefault="009147E6" w:rsidP="009147E6">
      <w:pPr>
        <w:pStyle w:val="Brdtext"/>
      </w:pPr>
      <w:r>
        <w:t>Kompletterande bestämmelser till EU:s förordningar inom sammanhåll</w:t>
      </w:r>
      <w:r>
        <w:softHyphen/>
        <w:t>ningspolitiken</w:t>
      </w:r>
    </w:p>
    <w:p w14:paraId="072CCA7F" w14:textId="77777777" w:rsidR="009147E6" w:rsidRDefault="009147E6" w:rsidP="009147E6">
      <w:pPr>
        <w:pStyle w:val="Brdtext"/>
        <w:jc w:val="left"/>
        <w:rPr>
          <w:color w:val="000000" w:themeColor="text1"/>
        </w:rPr>
      </w:pPr>
      <w:r>
        <w:rPr>
          <w:color w:val="000000" w:themeColor="text1"/>
        </w:rPr>
        <w:t xml:space="preserve">Prop. 2021/22:48,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N</w:t>
      </w:r>
      <w:r w:rsidRPr="00895D1A">
        <w:rPr>
          <w:color w:val="000000" w:themeColor="text1"/>
        </w:rPr>
        <w:t>U</w:t>
      </w:r>
      <w:r>
        <w:rPr>
          <w:color w:val="000000" w:themeColor="text1"/>
        </w:rPr>
        <w:t>7</w:t>
      </w:r>
      <w:r w:rsidRPr="00895D1A">
        <w:rPr>
          <w:color w:val="000000" w:themeColor="text1"/>
        </w:rPr>
        <w:t xml:space="preserve"> </w:t>
      </w:r>
    </w:p>
    <w:p w14:paraId="5C611D50" w14:textId="2C71B5CA" w:rsidR="009147E6" w:rsidRDefault="009147E6" w:rsidP="009147E6">
      <w:pPr>
        <w:pStyle w:val="Brdtext"/>
        <w:jc w:val="left"/>
      </w:pPr>
      <w:r>
        <w:t>Skrivelsen är slutbehandlad</w:t>
      </w:r>
      <w:r w:rsidRPr="00F96E6F">
        <w:t xml:space="preserve">. </w:t>
      </w:r>
    </w:p>
    <w:p w14:paraId="14AE623A" w14:textId="77777777" w:rsidR="009147E6" w:rsidRPr="007A1689" w:rsidRDefault="009147E6" w:rsidP="009147E6">
      <w:pPr>
        <w:pStyle w:val="Brdtextmedindrag"/>
      </w:pPr>
    </w:p>
    <w:p w14:paraId="00FB0E96" w14:textId="4A486B08" w:rsidR="009147E6" w:rsidRPr="00D20CE9" w:rsidRDefault="009147E6" w:rsidP="009147E6">
      <w:pPr>
        <w:pStyle w:val="Brdtextmedindrag"/>
        <w:ind w:firstLine="0"/>
      </w:pPr>
      <w:r>
        <w:t xml:space="preserve">Punkt 1 om </w:t>
      </w:r>
      <w:r>
        <w:rPr>
          <w:i/>
          <w:iCs/>
        </w:rPr>
        <w:t>k</w:t>
      </w:r>
      <w:r w:rsidRPr="00BA0DBB">
        <w:rPr>
          <w:i/>
          <w:iCs/>
        </w:rPr>
        <w:t xml:space="preserve">ompletterande bestämmelser till EU:s förordningar inom </w:t>
      </w:r>
      <w:r>
        <w:rPr>
          <w:i/>
          <w:iCs/>
        </w:rPr>
        <w:t>s</w:t>
      </w:r>
      <w:r w:rsidRPr="00BA0DBB">
        <w:rPr>
          <w:i/>
          <w:iCs/>
        </w:rPr>
        <w:t>ammanhållningspolitiken</w:t>
      </w:r>
      <w:r w:rsidRPr="00D20CE9">
        <w:t>:</w:t>
      </w:r>
      <w:r>
        <w:rPr>
          <w:i/>
          <w:iCs/>
        </w:rPr>
        <w:t xml:space="preserve"> </w:t>
      </w:r>
      <w:r w:rsidRPr="00FC2932">
        <w:t>Den 27 januari</w:t>
      </w:r>
      <w:r>
        <w:t xml:space="preserve"> 2022</w:t>
      </w:r>
      <w:r w:rsidRPr="00FC2932">
        <w:t xml:space="preserve"> utfärdade regeringen de lagar riksdagen antagit (SFS 61-64).</w:t>
      </w:r>
    </w:p>
    <w:p w14:paraId="2AAB85F6" w14:textId="52AF3057" w:rsidR="003F605E" w:rsidRPr="00075DDB" w:rsidRDefault="00937D08" w:rsidP="00075DDB">
      <w:pPr>
        <w:pStyle w:val="Rubrik5utannumrering"/>
        <w:rPr>
          <w:highlight w:val="yellow"/>
        </w:rPr>
      </w:pPr>
      <w:r>
        <w:t>56</w:t>
      </w:r>
      <w:r w:rsidR="003F605E" w:rsidRPr="00075DDB">
        <w:t xml:space="preserve">. Rskr. 2021/22:147 </w:t>
      </w:r>
    </w:p>
    <w:p w14:paraId="113F0031" w14:textId="77777777" w:rsidR="003F605E" w:rsidRDefault="003F605E" w:rsidP="003F605E">
      <w:pPr>
        <w:pStyle w:val="Brdtext"/>
      </w:pPr>
      <w:r>
        <w:t>Brott mot djur – skärpta straff och ett mer effektivt sanktionssystem</w:t>
      </w:r>
    </w:p>
    <w:p w14:paraId="38F718C4" w14:textId="77777777" w:rsidR="003F605E" w:rsidRDefault="003F605E" w:rsidP="003F605E">
      <w:pPr>
        <w:pStyle w:val="Brdtext"/>
        <w:rPr>
          <w:color w:val="000000" w:themeColor="text1"/>
        </w:rPr>
      </w:pPr>
      <w:r>
        <w:rPr>
          <w:color w:val="000000" w:themeColor="text1"/>
        </w:rPr>
        <w:t xml:space="preserve">Prop. 2021/22:18,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MJU12</w:t>
      </w:r>
      <w:r w:rsidRPr="00895D1A">
        <w:rPr>
          <w:color w:val="000000" w:themeColor="text1"/>
        </w:rPr>
        <w:t xml:space="preserve"> </w:t>
      </w:r>
    </w:p>
    <w:p w14:paraId="7A7DDD2F" w14:textId="7D62C5EE" w:rsidR="003F605E" w:rsidRDefault="003F605E" w:rsidP="003F605E">
      <w:pPr>
        <w:pStyle w:val="Brdtext"/>
        <w:jc w:val="left"/>
      </w:pPr>
      <w:r>
        <w:t xml:space="preserve">Skrivelsen är slutbehandlad. </w:t>
      </w:r>
    </w:p>
    <w:p w14:paraId="499B46F0" w14:textId="77777777" w:rsidR="003F605E" w:rsidRPr="00843B04" w:rsidRDefault="003F605E" w:rsidP="003F605E">
      <w:pPr>
        <w:pStyle w:val="Brdtextmedindrag"/>
      </w:pPr>
    </w:p>
    <w:p w14:paraId="64FD508F" w14:textId="1B585515" w:rsidR="003F605E" w:rsidRDefault="003F605E" w:rsidP="003F605E">
      <w:pPr>
        <w:pStyle w:val="Brdtextmedindrag"/>
        <w:ind w:firstLine="0"/>
      </w:pPr>
      <w:r>
        <w:t xml:space="preserve">Punkt 1 om </w:t>
      </w:r>
      <w:r>
        <w:rPr>
          <w:i/>
          <w:iCs/>
        </w:rPr>
        <w:t>r</w:t>
      </w:r>
      <w:r w:rsidRPr="00843B04">
        <w:rPr>
          <w:i/>
          <w:iCs/>
        </w:rPr>
        <w:t>egeringens lagförslag:</w:t>
      </w:r>
      <w:r w:rsidRPr="00A011B3">
        <w:rPr>
          <w:i/>
          <w:iCs/>
        </w:rPr>
        <w:t xml:space="preserve"> </w:t>
      </w:r>
      <w:r w:rsidRPr="00FC2932">
        <w:t>Den 10 februari 2022 utfärdade regeringen de lagar riksdagen antagit (SFS 116 och 117).</w:t>
      </w:r>
    </w:p>
    <w:p w14:paraId="6F99EEFB" w14:textId="660CE663" w:rsidR="00B74F95" w:rsidRPr="00A73364" w:rsidRDefault="00011EF6" w:rsidP="00B74F95">
      <w:pPr>
        <w:pStyle w:val="Rubrik5utannumrering"/>
        <w:rPr>
          <w:rFonts w:eastAsia="Calibri"/>
        </w:rPr>
      </w:pPr>
      <w:bookmarkStart w:id="517" w:name="_Hlk107496778"/>
      <w:r>
        <w:t>57</w:t>
      </w:r>
      <w:r w:rsidR="00B74F95" w:rsidRPr="00A73364">
        <w:t>. Rskr. 20</w:t>
      </w:r>
      <w:r w:rsidR="00B74F95">
        <w:t>21</w:t>
      </w:r>
      <w:r w:rsidR="00B74F95" w:rsidRPr="00A73364">
        <w:t>/</w:t>
      </w:r>
      <w:r w:rsidR="00B74F95">
        <w:t>22</w:t>
      </w:r>
      <w:r w:rsidR="00B74F95" w:rsidRPr="00A73364">
        <w:t>:</w:t>
      </w:r>
      <w:r w:rsidR="00B74F95">
        <w:t>152</w:t>
      </w:r>
    </w:p>
    <w:p w14:paraId="7F7218B4" w14:textId="77777777" w:rsidR="00B74F95" w:rsidRDefault="00B74F95" w:rsidP="00B74F9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CE1359">
        <w:rPr>
          <w:rFonts w:ascii="Times New Roman" w:hAnsi="Times New Roman"/>
          <w:iCs/>
          <w:sz w:val="20"/>
        </w:rPr>
        <w:t>Väg- och fordonsfrågor</w:t>
      </w:r>
    </w:p>
    <w:p w14:paraId="572AA59A" w14:textId="77777777" w:rsidR="00B74F95" w:rsidRDefault="00B74F95" w:rsidP="00B74F9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Skr</w:t>
      </w:r>
      <w:r w:rsidRPr="00DF0944">
        <w:rPr>
          <w:rFonts w:ascii="Times New Roman" w:hAnsi="Times New Roman"/>
          <w:iCs/>
          <w:sz w:val="20"/>
        </w:rPr>
        <w:t>. 2020/21:</w:t>
      </w:r>
      <w:r>
        <w:rPr>
          <w:rFonts w:ascii="Times New Roman" w:hAnsi="Times New Roman"/>
          <w:iCs/>
          <w:sz w:val="20"/>
        </w:rPr>
        <w:t>32</w:t>
      </w:r>
      <w:r w:rsidRPr="00DF0944">
        <w:rPr>
          <w:rFonts w:ascii="Times New Roman" w:hAnsi="Times New Roman"/>
          <w:iCs/>
          <w:sz w:val="20"/>
        </w:rPr>
        <w:t>, bet. 202</w:t>
      </w:r>
      <w:r>
        <w:rPr>
          <w:rFonts w:ascii="Times New Roman" w:hAnsi="Times New Roman"/>
          <w:iCs/>
          <w:sz w:val="20"/>
        </w:rPr>
        <w:t>1</w:t>
      </w:r>
      <w:r w:rsidRPr="00DF0944">
        <w:rPr>
          <w:rFonts w:ascii="Times New Roman" w:hAnsi="Times New Roman"/>
          <w:iCs/>
          <w:sz w:val="20"/>
        </w:rPr>
        <w:t>/2</w:t>
      </w:r>
      <w:r>
        <w:rPr>
          <w:rFonts w:ascii="Times New Roman" w:hAnsi="Times New Roman"/>
          <w:iCs/>
          <w:sz w:val="20"/>
        </w:rPr>
        <w:t>2</w:t>
      </w:r>
      <w:r w:rsidRPr="00DF0944">
        <w:rPr>
          <w:rFonts w:ascii="Times New Roman" w:hAnsi="Times New Roman"/>
          <w:iCs/>
          <w:sz w:val="20"/>
        </w:rPr>
        <w:t>:</w:t>
      </w:r>
      <w:r>
        <w:rPr>
          <w:rFonts w:ascii="Times New Roman" w:hAnsi="Times New Roman"/>
          <w:iCs/>
          <w:sz w:val="20"/>
        </w:rPr>
        <w:t>TU7</w:t>
      </w:r>
    </w:p>
    <w:p w14:paraId="1A1FFAA9" w14:textId="0C31CEE0" w:rsidR="00B74F95" w:rsidRDefault="00B74F95" w:rsidP="00B74F9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 xml:space="preserve">Skrivelsen är inte slutbehandlad. </w:t>
      </w:r>
    </w:p>
    <w:p w14:paraId="57DFE695" w14:textId="77777777" w:rsidR="00B74F95" w:rsidRDefault="00B74F95" w:rsidP="00B74F95">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439DBD04" w14:textId="4C30B308" w:rsidR="00B74F95" w:rsidRDefault="00B74F95" w:rsidP="00B74F95">
      <w:pPr>
        <w:pStyle w:val="Brdtext"/>
      </w:pPr>
      <w:r>
        <w:t xml:space="preserve">Punkt 8 om </w:t>
      </w:r>
      <w:r w:rsidRPr="000B3444">
        <w:rPr>
          <w:i/>
        </w:rPr>
        <w:t>miljökontroll i fordonsbesiktningen</w:t>
      </w:r>
      <w:r w:rsidRPr="00334815">
        <w:t>*</w:t>
      </w:r>
      <w:r>
        <w:t xml:space="preserve">: </w:t>
      </w:r>
      <w:r w:rsidRPr="00825B3C">
        <w:t xml:space="preserve">Riksdagen </w:t>
      </w:r>
      <w:r>
        <w:t xml:space="preserve">har tillkännagett för regeringen det som </w:t>
      </w:r>
      <w:r w:rsidRPr="00825B3C">
        <w:t xml:space="preserve">utskottet anför om att Sverige bör utreda vilka konsekvenser de svenska kraven på miljökontroll har fått i jämförelse med miljökontrollen i andra länder i EU </w:t>
      </w:r>
      <w:r>
        <w:t xml:space="preserve">(bet. 2021/22:TU7 s. 68.). </w:t>
      </w:r>
      <w:r w:rsidRPr="003A7231">
        <w:t>Den 17</w:t>
      </w:r>
      <w:r>
        <w:t> </w:t>
      </w:r>
      <w:r w:rsidRPr="003A7231">
        <w:t xml:space="preserve">februari 2022 gav regeringen Transportstyrelsen i uppdrag att analysera vilka förutsättningar som skulle behöva ändras för att genom skärpt miljökontroll vid besiktning kunna förbättra luftkvaliteten. Uppdraget förutsätter att Transportstyrelsen analyserar konsekvenserna av de svenska kraven på miljökontroll i relation till relevanta och kända jämförelsepunkter. </w:t>
      </w:r>
      <w:r w:rsidRPr="00F96E6F">
        <w:t>Uppdraget redovisades till Regeringskansliet (Infrastrukturdepartementet) den 15 februari 2023.</w:t>
      </w:r>
      <w:r>
        <w:t xml:space="preserve"> Ärendet bereds vidare. Punkten är inte slutbehandlad. </w:t>
      </w:r>
    </w:p>
    <w:p w14:paraId="156928F5" w14:textId="08766840" w:rsidR="00B74F95" w:rsidRDefault="00B74F95" w:rsidP="00B74F95">
      <w:pPr>
        <w:pStyle w:val="Brdtextmedindrag"/>
        <w:rPr>
          <w:iCs/>
        </w:rPr>
      </w:pPr>
      <w:r>
        <w:rPr>
          <w:iCs/>
        </w:rPr>
        <w:t xml:space="preserve">Punkt 24 om </w:t>
      </w:r>
      <w:r w:rsidRPr="000B3444">
        <w:rPr>
          <w:i/>
          <w:iCs/>
        </w:rPr>
        <w:t>vinterväghållning</w:t>
      </w:r>
      <w:r w:rsidRPr="00334815">
        <w:t>*</w:t>
      </w:r>
      <w:r>
        <w:rPr>
          <w:iCs/>
        </w:rPr>
        <w:t xml:space="preserve">: </w:t>
      </w:r>
      <w:r w:rsidRPr="0028097F">
        <w:rPr>
          <w:iCs/>
        </w:rPr>
        <w:t xml:space="preserve">Riksdagen </w:t>
      </w:r>
      <w:r>
        <w:rPr>
          <w:iCs/>
        </w:rPr>
        <w:t xml:space="preserve">har tillkännagett för regeringen det som </w:t>
      </w:r>
      <w:r w:rsidRPr="0028097F">
        <w:rPr>
          <w:iCs/>
        </w:rPr>
        <w:t xml:space="preserve">utskottet anför om vinterväghållning </w:t>
      </w:r>
      <w:r>
        <w:rPr>
          <w:iCs/>
        </w:rPr>
        <w:t>(bet. 2021/22:TU7 s. 138 f.)</w:t>
      </w:r>
      <w:r w:rsidRPr="0028097F">
        <w:rPr>
          <w:iCs/>
        </w:rPr>
        <w:t>.</w:t>
      </w:r>
      <w:bookmarkEnd w:id="517"/>
      <w:r>
        <w:rPr>
          <w:iCs/>
        </w:rPr>
        <w:t xml:space="preserve"> </w:t>
      </w:r>
      <w:r w:rsidRPr="002772C6">
        <w:rPr>
          <w:iCs/>
        </w:rPr>
        <w:t>Regeringskansliet har remitterat trafikutskottets betänkande till Trafikverket för att myndigheten sk</w:t>
      </w:r>
      <w:r>
        <w:rPr>
          <w:iCs/>
        </w:rPr>
        <w:t>ulle</w:t>
      </w:r>
      <w:r w:rsidRPr="002772C6">
        <w:rPr>
          <w:iCs/>
        </w:rPr>
        <w:t xml:space="preserve"> få lämna synpunkter på hanteringen av tillkännagivandet. </w:t>
      </w:r>
      <w:r>
        <w:rPr>
          <w:iCs/>
        </w:rPr>
        <w:t xml:space="preserve">Som svar på remissen inkom </w:t>
      </w:r>
      <w:r w:rsidRPr="00F86E0F">
        <w:rPr>
          <w:iCs/>
        </w:rPr>
        <w:t>Trafikverket i augusti 2022 med en skrivelse till Regeringskansliet (Infrastrukturdepartementet</w:t>
      </w:r>
      <w:r>
        <w:rPr>
          <w:iCs/>
        </w:rPr>
        <w:t>)</w:t>
      </w:r>
      <w:r w:rsidRPr="00F86E0F">
        <w:rPr>
          <w:iCs/>
        </w:rPr>
        <w:t xml:space="preserve">. </w:t>
      </w:r>
      <w:r>
        <w:rPr>
          <w:iCs/>
        </w:rPr>
        <w:t xml:space="preserve">I skrivelsen redogör </w:t>
      </w:r>
      <w:r w:rsidRPr="00F86E0F">
        <w:rPr>
          <w:iCs/>
        </w:rPr>
        <w:t>Trafikverket för hur verksamhet avseende vinterväghållning utförs och hur upphandlingar utformas och genomförs för att säkerställa en väl fungerande snöröjning av de statliga vägarna samtidigt som hänsyn tas till de enskilda vägarna. Regeringskansliet (</w:t>
      </w:r>
      <w:r>
        <w:rPr>
          <w:iCs/>
        </w:rPr>
        <w:t>Landsbygd- och i</w:t>
      </w:r>
      <w:r w:rsidRPr="00F86E0F">
        <w:rPr>
          <w:iCs/>
        </w:rPr>
        <w:t>nfrastrukturdepartementet) analyse</w:t>
      </w:r>
      <w:r w:rsidR="00860354">
        <w:rPr>
          <w:iCs/>
        </w:rPr>
        <w:softHyphen/>
      </w:r>
      <w:r w:rsidRPr="00F86E0F">
        <w:rPr>
          <w:iCs/>
        </w:rPr>
        <w:t>rar för närvarande rapporten.</w:t>
      </w:r>
      <w:r w:rsidRPr="00A16550">
        <w:t xml:space="preserve"> </w:t>
      </w:r>
      <w:r w:rsidRPr="00A16550">
        <w:rPr>
          <w:iCs/>
        </w:rPr>
        <w:t>Ärendet bereds vidare. Punkten är inte slut</w:t>
      </w:r>
      <w:r w:rsidR="00B35EB2">
        <w:rPr>
          <w:iCs/>
        </w:rPr>
        <w:softHyphen/>
      </w:r>
      <w:r w:rsidRPr="00A16550">
        <w:rPr>
          <w:iCs/>
        </w:rPr>
        <w:t>behandlad</w:t>
      </w:r>
      <w:r w:rsidR="00B813A5">
        <w:rPr>
          <w:iCs/>
        </w:rPr>
        <w:t>.</w:t>
      </w:r>
    </w:p>
    <w:p w14:paraId="1AC91C66" w14:textId="3C37B68F" w:rsidR="00791D7E" w:rsidRPr="00A73364" w:rsidRDefault="00791D7E" w:rsidP="00791D7E">
      <w:pPr>
        <w:pStyle w:val="Rubrik5utannumrering"/>
        <w:rPr>
          <w:rFonts w:eastAsia="Calibri"/>
        </w:rPr>
      </w:pPr>
      <w:r>
        <w:t>5</w:t>
      </w:r>
      <w:r w:rsidR="00011EF6">
        <w:t>8</w:t>
      </w:r>
      <w:r w:rsidRPr="00A73364">
        <w:t>. Rskr. 20</w:t>
      </w:r>
      <w:r>
        <w:t>21</w:t>
      </w:r>
      <w:r w:rsidRPr="00A73364">
        <w:t>/</w:t>
      </w:r>
      <w:r>
        <w:t>22</w:t>
      </w:r>
      <w:r w:rsidRPr="00A73364">
        <w:t>:</w:t>
      </w:r>
      <w:r>
        <w:t>172</w:t>
      </w:r>
    </w:p>
    <w:p w14:paraId="30532A08" w14:textId="77777777" w:rsidR="00791D7E" w:rsidRDefault="00791D7E" w:rsidP="00791D7E">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9B592B">
        <w:rPr>
          <w:rFonts w:ascii="Times New Roman" w:hAnsi="Times New Roman"/>
          <w:iCs/>
          <w:sz w:val="20"/>
        </w:rPr>
        <w:t>Extra ändringsbudget för 2022 – Slopad</w:t>
      </w:r>
      <w:r>
        <w:rPr>
          <w:rFonts w:ascii="Times New Roman" w:hAnsi="Times New Roman"/>
          <w:iCs/>
          <w:sz w:val="20"/>
        </w:rPr>
        <w:t xml:space="preserve"> </w:t>
      </w:r>
      <w:r w:rsidRPr="009B592B">
        <w:rPr>
          <w:rFonts w:ascii="Times New Roman" w:hAnsi="Times New Roman"/>
          <w:iCs/>
          <w:sz w:val="20"/>
        </w:rPr>
        <w:t>karenstid för stöd vid</w:t>
      </w:r>
      <w:r>
        <w:rPr>
          <w:rFonts w:ascii="Times New Roman" w:hAnsi="Times New Roman"/>
          <w:iCs/>
          <w:sz w:val="20"/>
        </w:rPr>
        <w:t xml:space="preserve"> </w:t>
      </w:r>
      <w:r w:rsidRPr="009B592B">
        <w:rPr>
          <w:rFonts w:ascii="Times New Roman" w:hAnsi="Times New Roman"/>
          <w:iCs/>
          <w:sz w:val="20"/>
        </w:rPr>
        <w:t>korttidsarbete, förstärkt evenemangsstöd och andra åtgärder med anledning av coronaviruset samt kompensation till hushållen för höga elpriser</w:t>
      </w:r>
    </w:p>
    <w:p w14:paraId="0180387F" w14:textId="77777777" w:rsidR="00791D7E" w:rsidRDefault="00791D7E" w:rsidP="00791D7E">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Prop</w:t>
      </w:r>
      <w:r w:rsidRPr="00DF0944">
        <w:rPr>
          <w:rFonts w:ascii="Times New Roman" w:hAnsi="Times New Roman"/>
          <w:iCs/>
          <w:sz w:val="20"/>
        </w:rPr>
        <w:t>. 2020/21:</w:t>
      </w:r>
      <w:r>
        <w:rPr>
          <w:rFonts w:ascii="Times New Roman" w:hAnsi="Times New Roman"/>
          <w:iCs/>
          <w:sz w:val="20"/>
        </w:rPr>
        <w:t>113</w:t>
      </w:r>
      <w:r w:rsidRPr="00DF0944">
        <w:rPr>
          <w:rFonts w:ascii="Times New Roman" w:hAnsi="Times New Roman"/>
          <w:iCs/>
          <w:sz w:val="20"/>
        </w:rPr>
        <w:t>, bet. 202</w:t>
      </w:r>
      <w:r>
        <w:rPr>
          <w:rFonts w:ascii="Times New Roman" w:hAnsi="Times New Roman"/>
          <w:iCs/>
          <w:sz w:val="20"/>
        </w:rPr>
        <w:t>1</w:t>
      </w:r>
      <w:r w:rsidRPr="00DF0944">
        <w:rPr>
          <w:rFonts w:ascii="Times New Roman" w:hAnsi="Times New Roman"/>
          <w:iCs/>
          <w:sz w:val="20"/>
        </w:rPr>
        <w:t>/2</w:t>
      </w:r>
      <w:r>
        <w:rPr>
          <w:rFonts w:ascii="Times New Roman" w:hAnsi="Times New Roman"/>
          <w:iCs/>
          <w:sz w:val="20"/>
        </w:rPr>
        <w:t>2</w:t>
      </w:r>
      <w:r w:rsidRPr="00DF0944">
        <w:rPr>
          <w:rFonts w:ascii="Times New Roman" w:hAnsi="Times New Roman"/>
          <w:iCs/>
          <w:sz w:val="20"/>
        </w:rPr>
        <w:t>:</w:t>
      </w:r>
      <w:r>
        <w:rPr>
          <w:rFonts w:ascii="Times New Roman" w:hAnsi="Times New Roman"/>
          <w:iCs/>
          <w:sz w:val="20"/>
        </w:rPr>
        <w:t>FiU44</w:t>
      </w:r>
    </w:p>
    <w:p w14:paraId="2F040D78" w14:textId="3CA216E1" w:rsidR="00791D7E" w:rsidRDefault="00791D7E" w:rsidP="00791D7E">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Skrivelsen är slutbehandlad.</w:t>
      </w:r>
      <w:r w:rsidR="008E2042">
        <w:rPr>
          <w:rFonts w:ascii="Times New Roman" w:hAnsi="Times New Roman"/>
          <w:iCs/>
          <w:sz w:val="20"/>
        </w:rPr>
        <w:t xml:space="preserve"> </w:t>
      </w:r>
    </w:p>
    <w:p w14:paraId="49858A50" w14:textId="77777777" w:rsidR="00791D7E" w:rsidRDefault="00791D7E" w:rsidP="00791D7E">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2317FC9D" w14:textId="1FDB757F" w:rsidR="00791D7E" w:rsidRPr="0025100C" w:rsidRDefault="00791D7E" w:rsidP="00791D7E">
      <w:pPr>
        <w:pStyle w:val="Brdtext"/>
      </w:pPr>
      <w:r>
        <w:rPr>
          <w:iCs/>
        </w:rPr>
        <w:t xml:space="preserve">Punkt 1 om </w:t>
      </w:r>
      <w:r w:rsidRPr="007C01BD">
        <w:rPr>
          <w:i/>
        </w:rPr>
        <w:t>extra ändringsbudget för 2022</w:t>
      </w:r>
      <w:r>
        <w:rPr>
          <w:i/>
        </w:rPr>
        <w:t>,</w:t>
      </w:r>
      <w:r w:rsidRPr="0025100C">
        <w:rPr>
          <w:i/>
        </w:rPr>
        <w:t xml:space="preserve"> ändringar i statens budget för 2022 a)</w:t>
      </w:r>
      <w:r>
        <w:rPr>
          <w:iCs/>
        </w:rPr>
        <w:t xml:space="preserve">: </w:t>
      </w:r>
      <w:r>
        <w:t xml:space="preserve">Den 25 februari 2022 beslutade regeringen om regleringsbrev avseende anslag 1:12 Kompensation för höga elpriser inom utgiftsområde 21 Energi. Den 3 mars 2022 beslutade regeringen om </w:t>
      </w:r>
      <w:r w:rsidRPr="00474383">
        <w:t>ändring av regleringsbrev för budgetåret 2022 avseende Trafikverket.</w:t>
      </w:r>
      <w:r>
        <w:t xml:space="preserve"> Punkten är slutbehandlad.</w:t>
      </w:r>
    </w:p>
    <w:p w14:paraId="6A42D139" w14:textId="4815EB8D" w:rsidR="00791D7E" w:rsidRPr="00092236" w:rsidRDefault="00791D7E" w:rsidP="00791D7E">
      <w:pPr>
        <w:pStyle w:val="Brdtextmedindrag"/>
      </w:pPr>
      <w:r w:rsidRPr="007A49D0">
        <w:rPr>
          <w:iCs/>
        </w:rPr>
        <w:t>Punkt 1 om extra ändringsbudget för 2022</w:t>
      </w:r>
      <w:r>
        <w:rPr>
          <w:iCs/>
        </w:rPr>
        <w:t>,</w:t>
      </w:r>
      <w:r w:rsidRPr="00415955">
        <w:rPr>
          <w:i/>
        </w:rPr>
        <w:t xml:space="preserve"> ändringar i statens budget för 2022 </w:t>
      </w:r>
      <w:r>
        <w:rPr>
          <w:i/>
        </w:rPr>
        <w:t>b</w:t>
      </w:r>
      <w:r w:rsidRPr="00415955">
        <w:rPr>
          <w:i/>
        </w:rPr>
        <w:t>)</w:t>
      </w:r>
      <w:r>
        <w:rPr>
          <w:iCs/>
        </w:rPr>
        <w:t>:</w:t>
      </w:r>
      <w:r>
        <w:t xml:space="preserve"> Den 3 mars 2022 beslutade regeringen om </w:t>
      </w:r>
      <w:r w:rsidRPr="00474383">
        <w:t>ändring av regleringsbrev för budgetåret 2022 avseende Trafikverket.</w:t>
      </w:r>
      <w:r>
        <w:rPr>
          <w:i/>
          <w:iCs/>
        </w:rPr>
        <w:t xml:space="preserve"> </w:t>
      </w:r>
      <w:r w:rsidRPr="000D227D">
        <w:t>Punkten är slutbehandlad.</w:t>
      </w:r>
    </w:p>
    <w:p w14:paraId="324901DC" w14:textId="02BC2F18" w:rsidR="003F605E" w:rsidRPr="00D44798" w:rsidRDefault="003F605E" w:rsidP="003F605E">
      <w:pPr>
        <w:pStyle w:val="Rubrik5utannumrering"/>
        <w:rPr>
          <w:highlight w:val="yellow"/>
        </w:rPr>
      </w:pPr>
      <w:r>
        <w:t>5</w:t>
      </w:r>
      <w:r w:rsidR="002957DD">
        <w:t>9</w:t>
      </w:r>
      <w:r>
        <w:t xml:space="preserve">. </w:t>
      </w:r>
      <w:r w:rsidRPr="008873BF">
        <w:t>Rskr</w:t>
      </w:r>
      <w:r>
        <w:t>.</w:t>
      </w:r>
      <w:r w:rsidRPr="008873BF">
        <w:t xml:space="preserve"> 202</w:t>
      </w:r>
      <w:r>
        <w:t>1</w:t>
      </w:r>
      <w:r w:rsidRPr="008873BF">
        <w:t>/2</w:t>
      </w:r>
      <w:r>
        <w:t>2</w:t>
      </w:r>
      <w:r w:rsidRPr="008873BF">
        <w:t>:</w:t>
      </w:r>
      <w:r>
        <w:t xml:space="preserve">176 </w:t>
      </w:r>
    </w:p>
    <w:p w14:paraId="35D927CB" w14:textId="77777777" w:rsidR="003F605E" w:rsidRDefault="003F605E" w:rsidP="003F605E">
      <w:pPr>
        <w:pStyle w:val="Brdtext"/>
      </w:pPr>
      <w:r>
        <w:t>Märkning och registrering av katter</w:t>
      </w:r>
    </w:p>
    <w:p w14:paraId="66D86C89" w14:textId="77777777" w:rsidR="003F605E" w:rsidRDefault="003F605E" w:rsidP="003F605E">
      <w:pPr>
        <w:pStyle w:val="Brdtext"/>
        <w:rPr>
          <w:color w:val="000000" w:themeColor="text1"/>
        </w:rPr>
      </w:pPr>
      <w:r>
        <w:rPr>
          <w:color w:val="000000" w:themeColor="text1"/>
        </w:rPr>
        <w:t xml:space="preserve">Prop. 2021/22:49,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MJU13</w:t>
      </w:r>
      <w:r w:rsidRPr="00895D1A">
        <w:rPr>
          <w:color w:val="000000" w:themeColor="text1"/>
        </w:rPr>
        <w:t xml:space="preserve"> </w:t>
      </w:r>
    </w:p>
    <w:p w14:paraId="17C8C327" w14:textId="37941431" w:rsidR="003F605E" w:rsidRDefault="003F605E" w:rsidP="003F605E">
      <w:pPr>
        <w:pStyle w:val="Brdtext"/>
        <w:jc w:val="left"/>
      </w:pPr>
      <w:r>
        <w:t>Skrivelsen är slutbehandlad.</w:t>
      </w:r>
      <w:r w:rsidR="00E21238">
        <w:t xml:space="preserve"> </w:t>
      </w:r>
    </w:p>
    <w:p w14:paraId="0BF35A8E" w14:textId="77777777" w:rsidR="003F605E" w:rsidRPr="00843B04" w:rsidRDefault="003F605E" w:rsidP="003F605E">
      <w:pPr>
        <w:pStyle w:val="Brdtextmedindrag"/>
      </w:pPr>
    </w:p>
    <w:p w14:paraId="11E5B395" w14:textId="77777777" w:rsidR="003F605E" w:rsidRPr="00765BE3" w:rsidRDefault="003F605E" w:rsidP="003F605E">
      <w:pPr>
        <w:pStyle w:val="Brdtextmedindrag"/>
        <w:ind w:firstLine="0"/>
      </w:pPr>
      <w:r>
        <w:t xml:space="preserve">Punkt 1 om </w:t>
      </w:r>
      <w:r>
        <w:rPr>
          <w:i/>
          <w:iCs/>
        </w:rPr>
        <w:t>m</w:t>
      </w:r>
      <w:r w:rsidRPr="00304311">
        <w:rPr>
          <w:i/>
          <w:iCs/>
        </w:rPr>
        <w:t>ärkning och registrering av katter</w:t>
      </w:r>
      <w:r>
        <w:rPr>
          <w:i/>
          <w:iCs/>
        </w:rPr>
        <w:t>:</w:t>
      </w:r>
      <w:r w:rsidRPr="00412219">
        <w:rPr>
          <w:i/>
          <w:iCs/>
        </w:rPr>
        <w:t xml:space="preserve"> </w:t>
      </w:r>
      <w:r w:rsidRPr="00FC2932">
        <w:t>Den 10 mars 2022 utfärdade regeringen den lag riksdagen antagit (SFS 186).</w:t>
      </w:r>
    </w:p>
    <w:p w14:paraId="3427253C" w14:textId="0430B220" w:rsidR="003F605E" w:rsidRPr="00D44798" w:rsidRDefault="003F605E" w:rsidP="003F605E">
      <w:pPr>
        <w:pStyle w:val="Rubrik5utannumrering"/>
        <w:rPr>
          <w:highlight w:val="yellow"/>
        </w:rPr>
      </w:pPr>
      <w:r>
        <w:t>6</w:t>
      </w:r>
      <w:r w:rsidR="002957DD">
        <w:t>0</w:t>
      </w:r>
      <w:r>
        <w:t xml:space="preserve">. </w:t>
      </w:r>
      <w:r w:rsidRPr="008873BF">
        <w:t>Rskr</w:t>
      </w:r>
      <w:r>
        <w:t>.</w:t>
      </w:r>
      <w:r w:rsidRPr="008873BF">
        <w:t xml:space="preserve"> 202</w:t>
      </w:r>
      <w:r>
        <w:t>1</w:t>
      </w:r>
      <w:r w:rsidRPr="008873BF">
        <w:t>/2</w:t>
      </w:r>
      <w:r>
        <w:t>2</w:t>
      </w:r>
      <w:r w:rsidRPr="008873BF">
        <w:t>:</w:t>
      </w:r>
      <w:r>
        <w:t xml:space="preserve">178 </w:t>
      </w:r>
    </w:p>
    <w:p w14:paraId="5CCC3AEC" w14:textId="77777777" w:rsidR="003F605E" w:rsidRDefault="003F605E" w:rsidP="003F605E">
      <w:pPr>
        <w:pStyle w:val="Brdtext"/>
      </w:pPr>
      <w:r>
        <w:t>Jakt och viltvård</w:t>
      </w:r>
    </w:p>
    <w:p w14:paraId="21FD5E8E" w14:textId="3F44AC3F" w:rsidR="003F605E" w:rsidRDefault="003F605E" w:rsidP="003F605E">
      <w:pPr>
        <w:pStyle w:val="Brdtext"/>
        <w:rPr>
          <w:color w:val="000000" w:themeColor="text1"/>
        </w:rPr>
      </w:pPr>
      <w:r w:rsidRPr="00336B83">
        <w:rPr>
          <w:color w:val="000000" w:themeColor="text1"/>
        </w:rPr>
        <w:t>Mot</w:t>
      </w:r>
      <w:r>
        <w:rPr>
          <w:color w:val="000000" w:themeColor="text1"/>
        </w:rPr>
        <w:t>.</w:t>
      </w:r>
      <w:r w:rsidRPr="00336B83">
        <w:rPr>
          <w:color w:val="000000" w:themeColor="text1"/>
        </w:rPr>
        <w:t xml:space="preserve"> 2021/22:1026 yrkande 2, 2021/22:3429 yrkande 1 och 2, 2021/22:3664 yrkande 5, 2021/22:1607, 2021/22:2459 yrkande 42, 2021/22:3877 yrkande 38 </w:t>
      </w:r>
      <w:r>
        <w:rPr>
          <w:color w:val="000000" w:themeColor="text1"/>
        </w:rPr>
        <w:t xml:space="preserve">och </w:t>
      </w:r>
      <w:r w:rsidRPr="00336B83">
        <w:rPr>
          <w:color w:val="000000" w:themeColor="text1"/>
        </w:rPr>
        <w:t>2021/22:2674</w:t>
      </w:r>
      <w:r>
        <w:rPr>
          <w:color w:val="000000" w:themeColor="text1"/>
        </w:rPr>
        <w:t xml:space="preserve">,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MJU16</w:t>
      </w:r>
      <w:r w:rsidRPr="00895D1A">
        <w:rPr>
          <w:color w:val="000000" w:themeColor="text1"/>
        </w:rPr>
        <w:t xml:space="preserve"> </w:t>
      </w:r>
    </w:p>
    <w:p w14:paraId="102139DE" w14:textId="3768C224" w:rsidR="003F605E" w:rsidRDefault="003F605E" w:rsidP="003F605E">
      <w:pPr>
        <w:pStyle w:val="Brdtext"/>
        <w:jc w:val="left"/>
      </w:pPr>
      <w:r>
        <w:t xml:space="preserve">Skrivelsen är </w:t>
      </w:r>
      <w:r w:rsidRPr="00C27931">
        <w:t>inte</w:t>
      </w:r>
      <w:r>
        <w:t xml:space="preserve"> slutbehandlad.</w:t>
      </w:r>
      <w:r w:rsidR="00E21238">
        <w:t xml:space="preserve"> </w:t>
      </w:r>
    </w:p>
    <w:p w14:paraId="65B5A9AD" w14:textId="77777777" w:rsidR="003F605E" w:rsidRPr="00843B04" w:rsidRDefault="003F605E" w:rsidP="003F605E">
      <w:pPr>
        <w:pStyle w:val="Brdtextmedindrag"/>
      </w:pPr>
    </w:p>
    <w:p w14:paraId="053B3C40" w14:textId="77777777" w:rsidR="003F605E" w:rsidRPr="00E62764" w:rsidRDefault="003F605E" w:rsidP="003F605E">
      <w:pPr>
        <w:pStyle w:val="Brdtextmedindrag"/>
        <w:ind w:firstLine="0"/>
      </w:pPr>
      <w:r>
        <w:t xml:space="preserve">Punkt 2 om </w:t>
      </w:r>
      <w:r>
        <w:rPr>
          <w:i/>
          <w:iCs/>
        </w:rPr>
        <w:t>ö</w:t>
      </w:r>
      <w:r w:rsidRPr="00687396">
        <w:rPr>
          <w:i/>
          <w:iCs/>
        </w:rPr>
        <w:t>versyn av jaktlagen</w:t>
      </w:r>
      <w:r>
        <w:rPr>
          <w:i/>
          <w:iCs/>
        </w:rPr>
        <w:t>*</w:t>
      </w:r>
      <w:r w:rsidRPr="009D18E8">
        <w:t>:</w:t>
      </w:r>
      <w:r w:rsidRPr="00E62764">
        <w:t xml:space="preserve"> Riksdagen har tillkännagett för regeringen det som utskottet anför om att göra en översyn av jaktlagstift</w:t>
      </w:r>
      <w:r>
        <w:softHyphen/>
      </w:r>
      <w:r w:rsidRPr="00E62764">
        <w:t xml:space="preserve">ningen (bet. 2021/22:MJU16 s. 10). </w:t>
      </w:r>
    </w:p>
    <w:p w14:paraId="4C831407" w14:textId="41DC95BD" w:rsidR="003F605E" w:rsidRPr="00E62764" w:rsidRDefault="003F605E" w:rsidP="003F605E">
      <w:pPr>
        <w:pStyle w:val="Brdtextmedindrag"/>
      </w:pPr>
      <w:r w:rsidRPr="009D540C">
        <w:t xml:space="preserve">Inriktningen är att </w:t>
      </w:r>
      <w:r w:rsidRPr="00E62764">
        <w:t>ta fram utredningsdirektiv för en över</w:t>
      </w:r>
      <w:r>
        <w:softHyphen/>
      </w:r>
      <w:r w:rsidRPr="00E62764">
        <w:t>syn av jaktlagstiftningen (se även rskr. 2014/15:154 p</w:t>
      </w:r>
      <w:r>
        <w:t>unkt</w:t>
      </w:r>
      <w:r w:rsidRPr="00E62764">
        <w:t xml:space="preserve"> 1).</w:t>
      </w:r>
      <w:r>
        <w:t xml:space="preserve"> </w:t>
      </w:r>
      <w:r w:rsidRPr="00E62764">
        <w:t xml:space="preserve">Ärendet bereds. </w:t>
      </w:r>
      <w:bookmarkStart w:id="518" w:name="_Hlk123649898"/>
      <w:bookmarkStart w:id="519" w:name="_Hlk123652457"/>
      <w:r w:rsidRPr="00E62764">
        <w:t>Punkten är inte slutbehandlad.</w:t>
      </w:r>
      <w:bookmarkEnd w:id="518"/>
    </w:p>
    <w:bookmarkEnd w:id="519"/>
    <w:p w14:paraId="5BA433E6" w14:textId="65B11F63" w:rsidR="003F605E" w:rsidRDefault="003F605E" w:rsidP="003F605E">
      <w:pPr>
        <w:pStyle w:val="Brdtextmedindrag"/>
      </w:pPr>
      <w:r>
        <w:t xml:space="preserve">Punkt 4 om </w:t>
      </w:r>
      <w:r>
        <w:rPr>
          <w:i/>
          <w:iCs/>
        </w:rPr>
        <w:t>j</w:t>
      </w:r>
      <w:r w:rsidRPr="00687396">
        <w:rPr>
          <w:i/>
          <w:iCs/>
        </w:rPr>
        <w:t>akt- och viltvårdsuppdraget</w:t>
      </w:r>
      <w:r>
        <w:rPr>
          <w:i/>
          <w:iCs/>
        </w:rPr>
        <w:t>*</w:t>
      </w:r>
      <w:r w:rsidRPr="00FD26E5">
        <w:t xml:space="preserve">: </w:t>
      </w:r>
      <w:r w:rsidRPr="005B7D88">
        <w:t xml:space="preserve">Riksdagen har tillkännagett för regeringen det som utskottet anför om jakt- och viltvårdsuppdraget (bet. 2021/22;MJU16, s. 17). </w:t>
      </w:r>
    </w:p>
    <w:p w14:paraId="4567D2D9" w14:textId="3546FCA0" w:rsidR="003F605E" w:rsidRDefault="003F605E" w:rsidP="003F605E">
      <w:pPr>
        <w:pStyle w:val="Brdtextmedindrag"/>
      </w:pPr>
      <w:r>
        <w:t>Den 7 januari 2021 beslutade regeringen om ändringar avseende vilt</w:t>
      </w:r>
      <w:r>
        <w:softHyphen/>
        <w:t>vårdsfonden genom ett uppdrag till Naturvårdsverket att ombesörja delar av det allmänna uppdraget, en förordning genom vilken ideella organisa</w:t>
      </w:r>
      <w:r>
        <w:softHyphen/>
        <w:t>tioner kan söka bidrag ur fonden samt en höjning av viltvårdsavgiften. Den 30 september 2021 beslutade regeringen att tilldela Svenska Jägareför</w:t>
      </w:r>
      <w:r>
        <w:softHyphen/>
        <w:t>bundet ett treårigt organisationsbidrag motsvarande 150 kronor per betald viltvårdsavgift (ca 43 miljoner kronor per år). Den 1 juli 2022 började de av Naturvårdsverket upphandlade avtalen att gälla och samtliga tecknades med Svenska Jägareförbundet. Regeringen beslutade vidare den 4 augusti 2022 en ändring av förordningen (2021:12) om vissa bidrag ur viltvårds</w:t>
      </w:r>
      <w:r>
        <w:softHyphen/>
        <w:t>fonden. Genom ändringen förtydligas att bidrag endast kan ges till organi</w:t>
      </w:r>
      <w:r>
        <w:softHyphen/>
        <w:t xml:space="preserve">sationer som främjar jakt och annan viltvård. </w:t>
      </w:r>
      <w:r w:rsidRPr="00B0195B">
        <w:t xml:space="preserve">Regeringen beslutade </w:t>
      </w:r>
      <w:r>
        <w:t xml:space="preserve">även </w:t>
      </w:r>
      <w:r w:rsidRPr="00B0195B">
        <w:t xml:space="preserve">den 10 mars 2022 om ändring i förordningen (2012:989) med instruktion för Naturvårdsverket. Ändringen innebär bl.a. att myndigheten också ska medverka till att främja brukandet av vilt som resurs. Ändringen trädde i kraft den 1 maj 2022. </w:t>
      </w:r>
      <w:r>
        <w:t>Regeringen kommer under året att ta ställning till vad som ska ske efter den 31 december 2023 då Naturvårdsverket ska ha slutredovisat sitt viltvårdsuppdrag.</w:t>
      </w:r>
      <w:r w:rsidRPr="00B0195B">
        <w:t xml:space="preserve"> </w:t>
      </w:r>
      <w:r w:rsidRPr="00AF2832">
        <w:t>Punkten är inte slutbehandlad.</w:t>
      </w:r>
    </w:p>
    <w:p w14:paraId="386C01D5" w14:textId="06054DD0" w:rsidR="00034A62" w:rsidRPr="00531126" w:rsidRDefault="002957DD" w:rsidP="00531126">
      <w:pPr>
        <w:pStyle w:val="Rubrik5utannumrering"/>
      </w:pPr>
      <w:r>
        <w:t>61</w:t>
      </w:r>
      <w:r w:rsidR="00034A62" w:rsidRPr="00531126">
        <w:t>. Rskr. 2021/22:179</w:t>
      </w:r>
    </w:p>
    <w:p w14:paraId="228F1C4D" w14:textId="77777777" w:rsidR="00034A62" w:rsidRPr="009C21B6" w:rsidRDefault="00034A62" w:rsidP="00034A6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9C21B6">
        <w:rPr>
          <w:rFonts w:ascii="Times New Roman" w:hAnsi="Times New Roman"/>
          <w:sz w:val="20"/>
        </w:rPr>
        <w:t>Planering och byggande</w:t>
      </w:r>
    </w:p>
    <w:p w14:paraId="673D7A3B" w14:textId="77777777" w:rsidR="00034A62" w:rsidRPr="002336D1" w:rsidRDefault="00034A62" w:rsidP="00034A62">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336D1">
        <w:rPr>
          <w:rFonts w:ascii="Times New Roman" w:eastAsiaTheme="minorHAnsi" w:hAnsi="Times New Roman"/>
          <w:sz w:val="20"/>
        </w:rPr>
        <w:t>Motioner från allmänna motionstiden 2021/22, bet. 2021/22:CU12</w:t>
      </w:r>
    </w:p>
    <w:p w14:paraId="3C87157B" w14:textId="39E7F0D4" w:rsidR="00034A62" w:rsidRPr="002336D1" w:rsidRDefault="00034A62" w:rsidP="00034A62">
      <w:pPr>
        <w:tabs>
          <w:tab w:val="left" w:pos="2268"/>
        </w:tabs>
        <w:overflowPunct w:val="0"/>
        <w:autoSpaceDE w:val="0"/>
        <w:autoSpaceDN w:val="0"/>
        <w:adjustRightInd w:val="0"/>
        <w:spacing w:after="0" w:line="240" w:lineRule="auto"/>
        <w:textAlignment w:val="baseline"/>
        <w:rPr>
          <w:rFonts w:ascii="Times New Roman" w:eastAsiaTheme="minorHAnsi" w:hAnsi="Times New Roman"/>
          <w:sz w:val="20"/>
        </w:rPr>
      </w:pPr>
      <w:r w:rsidRPr="002336D1">
        <w:rPr>
          <w:rFonts w:ascii="Times New Roman" w:eastAsiaTheme="minorHAnsi" w:hAnsi="Times New Roman"/>
          <w:sz w:val="20"/>
        </w:rPr>
        <w:t>Skrivelsen är inte slutbehandlad.</w:t>
      </w:r>
      <w:r>
        <w:rPr>
          <w:rFonts w:ascii="Times New Roman" w:eastAsiaTheme="minorHAnsi" w:hAnsi="Times New Roman"/>
          <w:sz w:val="20"/>
        </w:rPr>
        <w:t xml:space="preserve"> </w:t>
      </w:r>
    </w:p>
    <w:p w14:paraId="254FE6AD" w14:textId="77777777" w:rsidR="00034A62" w:rsidRPr="009C21B6" w:rsidRDefault="00034A62" w:rsidP="00034A6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5515045" w14:textId="0BC44345" w:rsidR="00034A62" w:rsidRPr="00721738" w:rsidRDefault="00034A62" w:rsidP="00034A6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3 om </w:t>
      </w:r>
      <w:r w:rsidRPr="00721738">
        <w:rPr>
          <w:rFonts w:ascii="Times New Roman" w:hAnsi="Times New Roman"/>
          <w:i/>
          <w:iCs/>
          <w:sz w:val="20"/>
        </w:rPr>
        <w:t>undantag från energihushållningskraven för timmerhus m.m.</w:t>
      </w:r>
      <w:r w:rsidRPr="00721738">
        <w:rPr>
          <w:rFonts w:ascii="Times New Roman" w:hAnsi="Times New Roman"/>
          <w:sz w:val="20"/>
        </w:rPr>
        <w:t>*: Riksdagen har tillkännagett för regeringen det som utskottet anför om undantag från kraven på energihushållning och värmeisolering för fulltimmerhus och andra hustyper uppförda med traditionella byggnadssätt (bet. 2021/22:CU12 s. 24 f.)</w:t>
      </w:r>
      <w:r w:rsidRPr="00721738">
        <w:rPr>
          <w:rFonts w:ascii="Times New Roman" w:eastAsiaTheme="minorHAnsi" w:hAnsi="Times New Roman"/>
          <w:sz w:val="19"/>
          <w:szCs w:val="19"/>
        </w:rPr>
        <w:t xml:space="preserve">. </w:t>
      </w:r>
      <w:r w:rsidRPr="00721738">
        <w:rPr>
          <w:rFonts w:ascii="Times New Roman" w:eastAsiaTheme="minorHAnsi" w:hAnsi="Times New Roman"/>
          <w:sz w:val="20"/>
        </w:rPr>
        <w:t>Regeringen har i regleringsbrevet för budgetåret 2023 avseende Boverket gett myndigheten i uppdrag att utreda behovet av undantag från energireglerna för timmerhus. Boverket ska utvärdera hur skärpta kravnivåer i fråga om energihushållning och värmenivåer påverkar möjligheten att uppföra timmerhus och andra skyddsvärda byggnadstyper samt, beroende på utfallet av utvärderingen, överväga om undantag bör införas för de aktuella byggnadstyperna. Uppdraget</w:t>
      </w:r>
      <w:r w:rsidRPr="00AD1B2E">
        <w:rPr>
          <w:rFonts w:ascii="Times New Roman" w:eastAsiaTheme="minorHAnsi" w:hAnsi="Times New Roman"/>
          <w:sz w:val="20"/>
        </w:rPr>
        <w:t xml:space="preserve"> redovisa</w:t>
      </w:r>
      <w:r w:rsidR="00AD1B2E" w:rsidRPr="00AD1B2E">
        <w:rPr>
          <w:rFonts w:ascii="Times New Roman" w:eastAsiaTheme="minorHAnsi" w:hAnsi="Times New Roman"/>
          <w:sz w:val="20"/>
        </w:rPr>
        <w:t>de</w:t>
      </w:r>
      <w:r w:rsidRPr="00AD1B2E">
        <w:rPr>
          <w:rFonts w:ascii="Times New Roman" w:eastAsiaTheme="minorHAnsi" w:hAnsi="Times New Roman"/>
          <w:sz w:val="20"/>
        </w:rPr>
        <w:t>s den 2</w:t>
      </w:r>
      <w:r w:rsidR="00AD1B2E" w:rsidRPr="00AD1B2E">
        <w:rPr>
          <w:rFonts w:ascii="Times New Roman" w:eastAsiaTheme="minorHAnsi" w:hAnsi="Times New Roman"/>
          <w:sz w:val="20"/>
        </w:rPr>
        <w:t>7</w:t>
      </w:r>
      <w:r w:rsidRPr="00AD1B2E">
        <w:rPr>
          <w:rFonts w:ascii="Times New Roman" w:eastAsiaTheme="minorHAnsi" w:hAnsi="Times New Roman"/>
          <w:sz w:val="20"/>
        </w:rPr>
        <w:t xml:space="preserve"> februari 2023</w:t>
      </w:r>
      <w:r w:rsidRPr="00721738">
        <w:rPr>
          <w:rFonts w:ascii="Times New Roman" w:eastAsiaTheme="minorHAnsi" w:hAnsi="Times New Roman"/>
          <w:sz w:val="20"/>
        </w:rPr>
        <w:t>. Regeringen avser att återkomma i frågan. Punkten är inte slutbehandlad.</w:t>
      </w:r>
    </w:p>
    <w:p w14:paraId="1B811D3E" w14:textId="77777777" w:rsidR="00034A62" w:rsidRPr="00721738" w:rsidRDefault="00034A62"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520" w:name="_Hlk124343958"/>
      <w:r w:rsidRPr="00721738">
        <w:rPr>
          <w:rFonts w:ascii="Times New Roman" w:hAnsi="Times New Roman"/>
          <w:sz w:val="20"/>
        </w:rPr>
        <w:t xml:space="preserve">Punkt 6 om </w:t>
      </w:r>
      <w:r w:rsidRPr="00721738">
        <w:rPr>
          <w:rFonts w:ascii="Times New Roman" w:hAnsi="Times New Roman"/>
          <w:i/>
          <w:iCs/>
          <w:sz w:val="20"/>
        </w:rPr>
        <w:t>undantag från kraven på bygglov och anmälan</w:t>
      </w:r>
      <w:r w:rsidRPr="00721738">
        <w:rPr>
          <w:rFonts w:ascii="Times New Roman" w:hAnsi="Times New Roman"/>
          <w:sz w:val="20"/>
        </w:rPr>
        <w:t>*: Riksdagen har tillkännagett för regeringen det som utskottet anför om undantag från kraven på bygglov och anmälan för takfönster och takkupor, komplementbostadshus och obemannade butiker på landsbygden (bet. 2021/22:CU12 s. 38 f.) och därmed bifallit motionerna</w:t>
      </w:r>
      <w:r>
        <w:rPr>
          <w:rFonts w:ascii="Times New Roman" w:hAnsi="Times New Roman"/>
          <w:sz w:val="20"/>
        </w:rPr>
        <w:t xml:space="preserve"> </w:t>
      </w:r>
      <w:r w:rsidRPr="00721738">
        <w:rPr>
          <w:rFonts w:ascii="Times New Roman" w:hAnsi="Times New Roman"/>
          <w:sz w:val="20"/>
        </w:rPr>
        <w:t>2021/22:3225 yrkande</w:t>
      </w:r>
      <w:r>
        <w:rPr>
          <w:rFonts w:ascii="Times New Roman" w:hAnsi="Times New Roman"/>
          <w:sz w:val="20"/>
        </w:rPr>
        <w:t xml:space="preserve"> </w:t>
      </w:r>
      <w:r w:rsidRPr="00721738">
        <w:rPr>
          <w:rFonts w:ascii="Times New Roman" w:hAnsi="Times New Roman"/>
          <w:sz w:val="20"/>
        </w:rPr>
        <w:t>22 och</w:t>
      </w:r>
      <w:r>
        <w:rPr>
          <w:rFonts w:ascii="Times New Roman" w:hAnsi="Times New Roman"/>
          <w:sz w:val="20"/>
        </w:rPr>
        <w:t xml:space="preserve"> </w:t>
      </w:r>
      <w:r w:rsidRPr="00721738">
        <w:rPr>
          <w:rFonts w:ascii="Times New Roman" w:hAnsi="Times New Roman"/>
          <w:sz w:val="20"/>
        </w:rPr>
        <w:t>2021/22:3708 yrkandena</w:t>
      </w:r>
      <w:r>
        <w:rPr>
          <w:rFonts w:ascii="Times New Roman" w:hAnsi="Times New Roman"/>
          <w:sz w:val="20"/>
        </w:rPr>
        <w:t xml:space="preserve"> </w:t>
      </w:r>
      <w:r w:rsidRPr="00721738">
        <w:rPr>
          <w:rFonts w:ascii="Times New Roman" w:hAnsi="Times New Roman"/>
          <w:sz w:val="20"/>
        </w:rPr>
        <w:t>68 och</w:t>
      </w:r>
      <w:r>
        <w:rPr>
          <w:rFonts w:ascii="Times New Roman" w:hAnsi="Times New Roman"/>
          <w:sz w:val="20"/>
        </w:rPr>
        <w:t xml:space="preserve"> </w:t>
      </w:r>
      <w:r w:rsidRPr="00721738">
        <w:rPr>
          <w:rFonts w:ascii="Times New Roman" w:hAnsi="Times New Roman"/>
          <w:sz w:val="20"/>
        </w:rPr>
        <w:t>69. Bygglovsutred</w:t>
      </w:r>
      <w:r>
        <w:rPr>
          <w:rFonts w:ascii="Times New Roman" w:hAnsi="Times New Roman"/>
          <w:sz w:val="20"/>
        </w:rPr>
        <w:softHyphen/>
      </w:r>
      <w:r w:rsidRPr="00721738">
        <w:rPr>
          <w:rFonts w:ascii="Times New Roman" w:hAnsi="Times New Roman"/>
          <w:sz w:val="20"/>
        </w:rPr>
        <w:t xml:space="preserve">ningens betänkande Ett nytt regelverk för bygglov (SOU 2021:47) överlämnades </w:t>
      </w:r>
      <w:r w:rsidRPr="0043646F">
        <w:rPr>
          <w:rFonts w:ascii="Times New Roman" w:hAnsi="Times New Roman"/>
          <w:sz w:val="20"/>
        </w:rPr>
        <w:t xml:space="preserve">till regeringen </w:t>
      </w:r>
      <w:r w:rsidRPr="00721738">
        <w:rPr>
          <w:rFonts w:ascii="Times New Roman" w:hAnsi="Times New Roman"/>
          <w:sz w:val="20"/>
        </w:rPr>
        <w:t>den 14 juni 2021. Betänkandet har remitterats. Ärendet bereds vidare. Punkten är inte slutbehandlad.</w:t>
      </w:r>
      <w:bookmarkEnd w:id="520"/>
    </w:p>
    <w:p w14:paraId="434B9383" w14:textId="77777777" w:rsidR="00034A62" w:rsidRPr="00721738" w:rsidRDefault="00034A62"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 xml:space="preserve">Punkt 7 om </w:t>
      </w:r>
      <w:r w:rsidRPr="00721738">
        <w:rPr>
          <w:rFonts w:ascii="Times New Roman" w:hAnsi="Times New Roman"/>
          <w:i/>
          <w:iCs/>
          <w:sz w:val="20"/>
        </w:rPr>
        <w:t xml:space="preserve">undantag från nybyggnadskraven vid flyttning av gamla byggnader*: </w:t>
      </w:r>
      <w:r w:rsidRPr="00721738">
        <w:rPr>
          <w:rFonts w:ascii="Times New Roman" w:hAnsi="Times New Roman"/>
          <w:sz w:val="20"/>
        </w:rPr>
        <w:t>Riksdagen har tillkännagett för regeringen det som utskottet anför om utökade möjligheter att göra avsteg från nybyggnadskraven vid flyttning av äldre byggnader (bet. 2021/22:CU12 s. 38 f.) och därmed bifallit motion 2021/22:3708 yrkande 41. Regeringen har i reglerings</w:t>
      </w:r>
      <w:r>
        <w:rPr>
          <w:rFonts w:ascii="Times New Roman" w:hAnsi="Times New Roman"/>
          <w:sz w:val="20"/>
        </w:rPr>
        <w:softHyphen/>
      </w:r>
      <w:r w:rsidRPr="00721738">
        <w:rPr>
          <w:rFonts w:ascii="Times New Roman" w:hAnsi="Times New Roman"/>
          <w:sz w:val="20"/>
        </w:rPr>
        <w:t>brevet för budgetåret 2023 avseende länsstyrelserna angett att länsstyrelserna ska sammanställa och redovisa uppgifter från byggnadsnämnderna beträffande genomförda och nekade avsteg vid tillämpning av plan- och bygglagen (2010:900) vad gäller flyttning av byggnader. Uppdraget ska redovisas senast den 15 februari 2024. Regeringen har även i regleringsbrevet för budgetåret 2023 avseende Boverket gett uppdraget att sammanställa och redovisa de uppgifter som myndigheten får från länsstyrelserna om byggnadsnämndernas tillsynsarbete, uppföljning av tillämpningen av plan- och bygglag</w:t>
      </w:r>
      <w:r>
        <w:rPr>
          <w:rFonts w:ascii="Times New Roman" w:hAnsi="Times New Roman"/>
          <w:sz w:val="20"/>
        </w:rPr>
        <w:softHyphen/>
      </w:r>
      <w:r w:rsidRPr="00721738">
        <w:rPr>
          <w:rFonts w:ascii="Times New Roman" w:hAnsi="Times New Roman"/>
          <w:sz w:val="20"/>
        </w:rPr>
        <w:t>stiftningen samt inriktningsmål för överklagade kommunala beslut om lov. Uppdraget ska redovisas senast den 30 april 2024. Regeringen avser att återkomma i frågan. Punkten är inte slutbehandlad.</w:t>
      </w:r>
    </w:p>
    <w:p w14:paraId="4566E713" w14:textId="77777777" w:rsidR="00034A62" w:rsidRPr="00721738" w:rsidRDefault="00034A62" w:rsidP="00034A6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21738">
        <w:rPr>
          <w:rFonts w:ascii="Times New Roman" w:hAnsi="Times New Roman"/>
          <w:sz w:val="20"/>
        </w:rPr>
        <w:t>Följande punkter är inte slutbehandlade: 3, 6 och 7.</w:t>
      </w:r>
    </w:p>
    <w:p w14:paraId="3B10B5EF" w14:textId="7DB32B9D" w:rsidR="003F605E" w:rsidRPr="0087110C" w:rsidRDefault="002957DD" w:rsidP="003F605E">
      <w:pPr>
        <w:pStyle w:val="Rubrik5utannumrering"/>
      </w:pPr>
      <w:r>
        <w:t>62</w:t>
      </w:r>
      <w:r w:rsidR="003F605E" w:rsidRPr="0087110C">
        <w:t xml:space="preserve">. Rskr. 2021/22:189 </w:t>
      </w:r>
    </w:p>
    <w:p w14:paraId="0B206945" w14:textId="77777777" w:rsidR="003F605E" w:rsidRDefault="003F605E" w:rsidP="003F605E">
      <w:pPr>
        <w:pStyle w:val="Brdtext"/>
        <w:jc w:val="left"/>
      </w:pPr>
      <w:r>
        <w:t>Fiskeripolitik</w:t>
      </w:r>
    </w:p>
    <w:p w14:paraId="75732E91" w14:textId="77777777" w:rsidR="003F605E" w:rsidRDefault="003F605E" w:rsidP="003F605E">
      <w:pPr>
        <w:pStyle w:val="Brdtext"/>
        <w:jc w:val="left"/>
        <w:rPr>
          <w:color w:val="000000" w:themeColor="text1"/>
        </w:rPr>
      </w:pPr>
      <w:r w:rsidRPr="00631937">
        <w:rPr>
          <w:color w:val="000000" w:themeColor="text1"/>
        </w:rPr>
        <w:t>Mot</w:t>
      </w:r>
      <w:r>
        <w:rPr>
          <w:color w:val="000000" w:themeColor="text1"/>
        </w:rPr>
        <w:t>.</w:t>
      </w:r>
      <w:r w:rsidRPr="00631937">
        <w:rPr>
          <w:color w:val="000000" w:themeColor="text1"/>
        </w:rPr>
        <w:t xml:space="preserve"> 2021/22:3434 yrkande 2, 8 och 20 samt 2021/22:3650 yrkande 58 och 66 samt 2021/22:3982 yrkande 15,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MJU17</w:t>
      </w:r>
      <w:r w:rsidRPr="00895D1A">
        <w:rPr>
          <w:color w:val="000000" w:themeColor="text1"/>
        </w:rPr>
        <w:t xml:space="preserve"> </w:t>
      </w:r>
    </w:p>
    <w:p w14:paraId="5ECE5AD9" w14:textId="16E0F2CA" w:rsidR="003F605E" w:rsidRDefault="003F605E" w:rsidP="003F605E">
      <w:pPr>
        <w:pStyle w:val="Brdtext"/>
        <w:jc w:val="left"/>
      </w:pPr>
      <w:r>
        <w:t xml:space="preserve">Skrivelsen är </w:t>
      </w:r>
      <w:r w:rsidRPr="00C27931">
        <w:t>inte</w:t>
      </w:r>
      <w:r>
        <w:t xml:space="preserve"> slutbehandlad.</w:t>
      </w:r>
      <w:r w:rsidR="00E21238">
        <w:t xml:space="preserve"> </w:t>
      </w:r>
    </w:p>
    <w:p w14:paraId="2D801F82" w14:textId="77777777" w:rsidR="003F605E" w:rsidRPr="00843B04" w:rsidRDefault="003F605E" w:rsidP="003F605E">
      <w:pPr>
        <w:pStyle w:val="Brdtextmedindrag"/>
      </w:pPr>
    </w:p>
    <w:p w14:paraId="27458E8D" w14:textId="77777777" w:rsidR="003F605E" w:rsidRDefault="003F605E" w:rsidP="003F605E">
      <w:pPr>
        <w:pStyle w:val="Brdtextmedindrag"/>
        <w:ind w:firstLine="0"/>
      </w:pPr>
      <w:r>
        <w:t xml:space="preserve">Punkt 3 om </w:t>
      </w:r>
      <w:r>
        <w:rPr>
          <w:i/>
          <w:iCs/>
        </w:rPr>
        <w:t>s</w:t>
      </w:r>
      <w:r w:rsidRPr="00641B3B">
        <w:rPr>
          <w:i/>
          <w:iCs/>
        </w:rPr>
        <w:t>amlad översyn av medlemsstaternas ålförvaltnings</w:t>
      </w:r>
      <w:r>
        <w:rPr>
          <w:i/>
          <w:iCs/>
        </w:rPr>
        <w:softHyphen/>
      </w:r>
      <w:r w:rsidRPr="00641B3B">
        <w:rPr>
          <w:i/>
          <w:iCs/>
        </w:rPr>
        <w:t>planer</w:t>
      </w:r>
      <w:r>
        <w:rPr>
          <w:i/>
          <w:iCs/>
        </w:rPr>
        <w:t>*</w:t>
      </w:r>
      <w:r w:rsidRPr="000B2EE9">
        <w:t xml:space="preserve">: </w:t>
      </w:r>
      <w:r w:rsidRPr="00EB4386">
        <w:t>Riksdagen har tillkännagett för regeringen det som utskottet anför om en samlad utvärdering av medlemsstaternas ålförvaltningsplaner (bet. 2021/22:MJU17 s. 12).</w:t>
      </w:r>
    </w:p>
    <w:p w14:paraId="327A8646" w14:textId="77777777" w:rsidR="003F605E" w:rsidRPr="00EB4386" w:rsidRDefault="003F605E" w:rsidP="003F605E">
      <w:pPr>
        <w:pStyle w:val="Brdtextmedindrag"/>
      </w:pPr>
      <w:r>
        <w:t>Såväl de nationella ålförvaltningsplanerna som rådets förordning (EG) nr 1100/2007 av den 18 september 2007 om åtgärder för återhämtning av beståndet av europeisk ål har utvärderats. Internationella havsforsknings</w:t>
      </w:r>
      <w:r>
        <w:softHyphen/>
        <w:t>rådet (ICES) konstaterade 2013 (special request 2013) att flera länder inte rapporterat all efterfrågad data (dock inte Sverige) varpå bidraget till beståndets återhämtning är omöjligt att uppskatta på internationell nivå. Det medför att det även är svårt att utvärdera åtgärderna individuellt och i ett sammanhang. Europeiska kommissionen lät göra en andra extern utvärdering av förordningen som publicerades som ett ”Commission staff working document” i februari 2020 (SWD[2020] 36 final). Någon revide</w:t>
      </w:r>
      <w:r>
        <w:softHyphen/>
        <w:t xml:space="preserve">ring av förordningen till följd av utvärderingen har kommissionen ännu inte föreslagit. Regeringen har i olika sammanhang, bl.a. vid jordbruks- och fiskerådet i december 2022, påtalat att förordningen bör revideras. </w:t>
      </w:r>
      <w:r w:rsidRPr="00B0195B">
        <w:t>Punkten är inte slutbehandlad.</w:t>
      </w:r>
    </w:p>
    <w:p w14:paraId="217DF71C" w14:textId="0F9C8B3F" w:rsidR="003F605E" w:rsidRPr="001A7A31" w:rsidRDefault="003F605E" w:rsidP="003F605E">
      <w:pPr>
        <w:pStyle w:val="Brdtextmedindrag"/>
      </w:pPr>
      <w:r>
        <w:t xml:space="preserve">Punkt 10 </w:t>
      </w:r>
      <w:r w:rsidRPr="00641B3B">
        <w:t>om</w:t>
      </w:r>
      <w:r w:rsidRPr="00641B3B">
        <w:rPr>
          <w:i/>
          <w:iCs/>
        </w:rPr>
        <w:t xml:space="preserve"> </w:t>
      </w:r>
      <w:r>
        <w:rPr>
          <w:i/>
          <w:iCs/>
        </w:rPr>
        <w:t>l</w:t>
      </w:r>
      <w:r w:rsidRPr="00641B3B">
        <w:rPr>
          <w:i/>
          <w:iCs/>
        </w:rPr>
        <w:t>andningsskyldighetens genomförande och efterlevnad</w:t>
      </w:r>
      <w:r>
        <w:rPr>
          <w:i/>
          <w:iCs/>
        </w:rPr>
        <w:t>*</w:t>
      </w:r>
      <w:r w:rsidRPr="00641B3B">
        <w:rPr>
          <w:i/>
          <w:iCs/>
        </w:rPr>
        <w:t>:</w:t>
      </w:r>
      <w:r w:rsidRPr="001A7A31">
        <w:t xml:space="preserve"> Riksdagen har tillkännagett för regeringen det som utskottet anför om landningsskyldighetens genomförande och efterlevnad i samtliga med</w:t>
      </w:r>
      <w:r>
        <w:softHyphen/>
      </w:r>
      <w:r w:rsidRPr="001A7A31">
        <w:t>lemsstater (bet. 2021/22:MJU17 s. 41).</w:t>
      </w:r>
      <w:r>
        <w:t xml:space="preserve"> </w:t>
      </w:r>
      <w:r w:rsidRPr="001A7A31">
        <w:t>Den 30 maj 2018 lämnade EU-kommissionen ett förslag till nya regler när det gäller stora delar av EU:s gemensamma fiskerikontroll. Förslaget syftar till att skapa effektivare kontrollåtgärder, förbättrad efterlevnadskultur och verkställighet samt lika villkor för fiskets aktörer. Kommissionens förslag innehåller bland annat krav på bättre dokumentation och kontroll av landningsskyldigheten genom användning av kameror för riskfartyg, ändrade regler för spårbar</w:t>
      </w:r>
      <w:r>
        <w:softHyphen/>
      </w:r>
      <w:r w:rsidRPr="001A7A31">
        <w:t>het, ett mer fullständigt informationssystem med digitaliserad rapportering av fångster och förstärkta regler om kontroll av fiskeredskap. Kom</w:t>
      </w:r>
      <w:r>
        <w:softHyphen/>
      </w:r>
      <w:r w:rsidRPr="001A7A31">
        <w:t>missionen föreslår även att det ska införas en gemensam förteckning över kriterier för vad som ska anses som allvarliga överträdelser, att samtliga medlemsstater ska införa</w:t>
      </w:r>
      <w:r>
        <w:t xml:space="preserve"> </w:t>
      </w:r>
      <w:r w:rsidRPr="001A7A31">
        <w:t>administrativa sanktionssystem och att minimi</w:t>
      </w:r>
      <w:r>
        <w:softHyphen/>
      </w:r>
      <w:r w:rsidRPr="001A7A31">
        <w:t>bötesnivåer ska införas för allvarliga överträdelser av regelverket. För</w:t>
      </w:r>
      <w:r>
        <w:softHyphen/>
      </w:r>
      <w:r w:rsidRPr="001A7A31">
        <w:t xml:space="preserve">slaget förhandlas för närvarande och trepartssamtal pågår sedan september 2021 mellan kommissionen, rådet och Europaparlamentet. </w:t>
      </w:r>
      <w:r>
        <w:t xml:space="preserve">Regeringen avvaktar därmed de </w:t>
      </w:r>
      <w:r w:rsidRPr="001A7A31">
        <w:t>på</w:t>
      </w:r>
      <w:r>
        <w:softHyphen/>
      </w:r>
      <w:r w:rsidRPr="001A7A31">
        <w:t>gående förhandlingar</w:t>
      </w:r>
      <w:r>
        <w:t>na</w:t>
      </w:r>
      <w:r w:rsidRPr="001A7A31">
        <w:t xml:space="preserve"> då regelverket för landningsskyldigheten ingår.</w:t>
      </w:r>
      <w:r>
        <w:t xml:space="preserve"> Punkten är inte slutbehandlad. </w:t>
      </w:r>
    </w:p>
    <w:p w14:paraId="787DB22D" w14:textId="77777777" w:rsidR="003F605E" w:rsidRPr="001A7A31" w:rsidRDefault="003F605E" w:rsidP="003F605E">
      <w:pPr>
        <w:pStyle w:val="Brdtextmedindrag"/>
      </w:pPr>
      <w:r>
        <w:t xml:space="preserve">Punkt 13 om </w:t>
      </w:r>
      <w:r>
        <w:rPr>
          <w:i/>
          <w:iCs/>
        </w:rPr>
        <w:t>f</w:t>
      </w:r>
      <w:r w:rsidRPr="00641B3B">
        <w:rPr>
          <w:i/>
          <w:iCs/>
        </w:rPr>
        <w:t>iskets betydelse för livsmedelsstrategins genomförande</w:t>
      </w:r>
      <w:r>
        <w:rPr>
          <w:i/>
          <w:iCs/>
        </w:rPr>
        <w:t>*</w:t>
      </w:r>
      <w:r w:rsidRPr="001140B6">
        <w:t>:</w:t>
      </w:r>
      <w:r w:rsidRPr="001A7A31">
        <w:t xml:space="preserve"> Riksdagen har tillkännagett för regeringen det som utskottet anför om det regionala, lokala och småskaliga fiskets betydelse för livsmedelsstrategins genomförande (bet. 2021/22:MJU17 s. 51).</w:t>
      </w:r>
    </w:p>
    <w:p w14:paraId="092973B8" w14:textId="7962E5F2" w:rsidR="003F605E" w:rsidRPr="001A7A31" w:rsidRDefault="003F605E" w:rsidP="003F605E">
      <w:pPr>
        <w:pStyle w:val="Brdtextmedindrag"/>
      </w:pPr>
      <w:r>
        <w:t xml:space="preserve">Genom </w:t>
      </w:r>
      <w:r w:rsidRPr="001A7A31">
        <w:t>ändring av Statens jordbruksverks regleringsbrev den 3 februari 2022 fattade regeringen beslut om villkor för anslag 1:15 Konkurrens</w:t>
      </w:r>
      <w:r>
        <w:softHyphen/>
      </w:r>
      <w:r w:rsidRPr="001A7A31">
        <w:t>kraftig livsmedelssektor. Villkoren innebär att Statens jordbruksverk får använda högst 1 400 000 kronor för att sammanställa kunskap om och ana</w:t>
      </w:r>
      <w:r>
        <w:softHyphen/>
      </w:r>
      <w:r w:rsidRPr="001A7A31">
        <w:t>lysera fiskberedningen i Sverige utifrån svensk mottagningskapacitet och produktion. I uppdraget ingår att efter dialog med berörda näringar identi</w:t>
      </w:r>
      <w:r>
        <w:softHyphen/>
      </w:r>
      <w:r w:rsidRPr="001A7A31">
        <w:t>fiera eventuella hinder och utvecklingsbehov för att en större del av de svenska fiskerimöjligheterna ska kunna landas och beredas i Sverige, i syfte att uppnå livsmedelsstrategins huvudsakliga målsättning om en ökad livsmedelsproduktion i Sverige. Uppdraget ska även beakta fiskbered</w:t>
      </w:r>
      <w:r>
        <w:softHyphen/>
      </w:r>
      <w:r w:rsidRPr="001A7A31">
        <w:t>ningen utifrån ett beredskapsperspektiv samt dess betydelse för utveck</w:t>
      </w:r>
      <w:r>
        <w:softHyphen/>
      </w:r>
      <w:r w:rsidRPr="001A7A31">
        <w:t>lingen av en växande bioekonomi. Uppdraget ska redovisas till Regerings</w:t>
      </w:r>
      <w:r>
        <w:softHyphen/>
      </w:r>
      <w:r w:rsidRPr="001A7A31">
        <w:t>kansliet senast den 3</w:t>
      </w:r>
      <w:r w:rsidR="006B13DC">
        <w:t>1</w:t>
      </w:r>
      <w:r w:rsidRPr="001A7A31">
        <w:t xml:space="preserve"> </w:t>
      </w:r>
      <w:r w:rsidR="006B13DC">
        <w:t xml:space="preserve">mars </w:t>
      </w:r>
      <w:r w:rsidRPr="001A7A31">
        <w:t>202</w:t>
      </w:r>
      <w:r w:rsidR="006B13DC">
        <w:t>3</w:t>
      </w:r>
      <w:r w:rsidRPr="001A7A31">
        <w:t xml:space="preserve">. </w:t>
      </w:r>
    </w:p>
    <w:p w14:paraId="164907A1" w14:textId="77777777" w:rsidR="003F605E" w:rsidRPr="001A7A31" w:rsidRDefault="003F605E" w:rsidP="003F605E">
      <w:pPr>
        <w:pStyle w:val="Brdtextmedindrag"/>
      </w:pPr>
      <w:r>
        <w:t xml:space="preserve">Genom </w:t>
      </w:r>
      <w:r w:rsidRPr="001A7A31">
        <w:t>ändring av Statens jordbruksverks regleringsbrev den 1</w:t>
      </w:r>
      <w:r>
        <w:t> </w:t>
      </w:r>
      <w:r w:rsidRPr="001A7A31">
        <w:t xml:space="preserve">september 2022 fattade regeringen beslut om villkor för anslag 1:15 Konkurrenskraftig livsmedelssektor inom utgiftsområde 23. Villkoren innebär att Statens jordbruksverk får använda högst 3 000 000 kronor för att förbättra sjömatskonsumtionsstatistiken, beredningsmöjligheterna och surströmmingsindustrins råvaruförsörjning. </w:t>
      </w:r>
      <w:r>
        <w:t>Statens j</w:t>
      </w:r>
      <w:r w:rsidRPr="001A7A31">
        <w:t xml:space="preserve">ordbruksverk ska bidra till kunskapen om sjömatskonsumtionen samt ta fram en färdplan för att främja surströmmingsindustrins råvaruförsörjning. Vidare ska </w:t>
      </w:r>
      <w:r>
        <w:t>Statens j</w:t>
      </w:r>
      <w:r w:rsidRPr="001A7A31">
        <w:t>ordbruksverk stärka pågående projektverksamheter på Chalmers tekniska högskola med syfte att marknadsföra samt utveckla produkter, processer och teknik för att en större del av de svenska fiskerimöjligheterna ska kunna landas och beredas i Sverige. Uppdraget ska redovisas till Rege</w:t>
      </w:r>
      <w:r>
        <w:softHyphen/>
      </w:r>
      <w:r w:rsidRPr="001A7A31">
        <w:t>ringskansliet senast den 30 mars 2023.</w:t>
      </w:r>
      <w:r>
        <w:t xml:space="preserve"> </w:t>
      </w:r>
      <w:r w:rsidRPr="00AF2832">
        <w:t>Punkten är inte slutbehandlad.</w:t>
      </w:r>
    </w:p>
    <w:p w14:paraId="0AB65E4B" w14:textId="77777777" w:rsidR="003F605E" w:rsidRDefault="003F605E" w:rsidP="003F605E">
      <w:pPr>
        <w:pStyle w:val="Brdtextmedindrag"/>
      </w:pPr>
      <w:r w:rsidRPr="00EB4386">
        <w:t>Följande punkter är inte slutbehandlade:</w:t>
      </w:r>
      <w:r>
        <w:t xml:space="preserve"> 3, 10 och 13. </w:t>
      </w:r>
    </w:p>
    <w:p w14:paraId="03FDA2DA" w14:textId="47596101" w:rsidR="002D0637" w:rsidRPr="00D44798" w:rsidRDefault="002957DD" w:rsidP="002D0637">
      <w:pPr>
        <w:pStyle w:val="Rubrik5utannumrering"/>
        <w:rPr>
          <w:highlight w:val="yellow"/>
        </w:rPr>
      </w:pPr>
      <w:bookmarkStart w:id="521" w:name="_Hlk123732215"/>
      <w:r>
        <w:t>63</w:t>
      </w:r>
      <w:r w:rsidR="002D0637">
        <w:t xml:space="preserve">. </w:t>
      </w:r>
      <w:r w:rsidR="002D0637" w:rsidRPr="008873BF">
        <w:t>Rskr</w:t>
      </w:r>
      <w:r w:rsidR="002D0637">
        <w:t>.</w:t>
      </w:r>
      <w:r w:rsidR="002D0637" w:rsidRPr="008873BF">
        <w:t xml:space="preserve"> 202</w:t>
      </w:r>
      <w:r w:rsidR="002D0637">
        <w:t>1</w:t>
      </w:r>
      <w:r w:rsidR="002D0637" w:rsidRPr="008873BF">
        <w:t>/2</w:t>
      </w:r>
      <w:r w:rsidR="002D0637">
        <w:t>2</w:t>
      </w:r>
      <w:r w:rsidR="002D0637" w:rsidRPr="008873BF">
        <w:t>:</w:t>
      </w:r>
      <w:r w:rsidR="002D0637">
        <w:t xml:space="preserve">207 </w:t>
      </w:r>
    </w:p>
    <w:p w14:paraId="345D378C" w14:textId="77777777" w:rsidR="002D0637" w:rsidRDefault="002D0637" w:rsidP="002D0637">
      <w:pPr>
        <w:pStyle w:val="Brdtext"/>
      </w:pPr>
      <w:r>
        <w:t>Stärkt äganderätt, flexibla skyddsformer och ökade incitament för natur</w:t>
      </w:r>
      <w:r>
        <w:softHyphen/>
        <w:t>vården i skogen med frivillighet som grund</w:t>
      </w:r>
    </w:p>
    <w:p w14:paraId="7728D218" w14:textId="77777777" w:rsidR="002D0637" w:rsidRDefault="002D0637" w:rsidP="002D0637">
      <w:pPr>
        <w:pStyle w:val="Brdtext"/>
        <w:rPr>
          <w:color w:val="000000" w:themeColor="text1"/>
        </w:rPr>
      </w:pPr>
      <w:r>
        <w:rPr>
          <w:color w:val="000000" w:themeColor="text1"/>
        </w:rPr>
        <w:t xml:space="preserve">Prop. 2021/22:58,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MJU18</w:t>
      </w:r>
      <w:r w:rsidRPr="00895D1A">
        <w:rPr>
          <w:color w:val="000000" w:themeColor="text1"/>
        </w:rPr>
        <w:t xml:space="preserve"> </w:t>
      </w:r>
    </w:p>
    <w:p w14:paraId="7410D38F" w14:textId="74AE105B" w:rsidR="002D0637" w:rsidRPr="00CB79FE" w:rsidRDefault="002D0637" w:rsidP="002D0637">
      <w:pPr>
        <w:pStyle w:val="Brdtextmedindrag"/>
        <w:ind w:firstLine="0"/>
        <w:rPr>
          <w:b/>
          <w:bCs/>
        </w:rPr>
      </w:pPr>
      <w:r>
        <w:t xml:space="preserve">Skrivelsen är </w:t>
      </w:r>
      <w:r w:rsidRPr="00C27931">
        <w:t>inte</w:t>
      </w:r>
      <w:r>
        <w:t xml:space="preserve"> slutbehandlad.</w:t>
      </w:r>
      <w:r w:rsidR="00CB79FE">
        <w:t xml:space="preserve"> </w:t>
      </w:r>
    </w:p>
    <w:p w14:paraId="44910411" w14:textId="77777777" w:rsidR="002D0637" w:rsidRDefault="002D0637" w:rsidP="002D0637">
      <w:pPr>
        <w:pStyle w:val="Brdtextmedindrag"/>
      </w:pPr>
    </w:p>
    <w:p w14:paraId="0A55E868" w14:textId="77777777" w:rsidR="002D0637" w:rsidRDefault="002D0637" w:rsidP="002D0637">
      <w:pPr>
        <w:pStyle w:val="Brdtextmedindrag"/>
        <w:ind w:firstLine="0"/>
      </w:pPr>
      <w:r>
        <w:t xml:space="preserve">Punkt 1 om </w:t>
      </w:r>
      <w:r>
        <w:rPr>
          <w:i/>
          <w:iCs/>
        </w:rPr>
        <w:t>r</w:t>
      </w:r>
      <w:r w:rsidRPr="00995CFF">
        <w:rPr>
          <w:i/>
          <w:iCs/>
        </w:rPr>
        <w:t>egeringens förslag</w:t>
      </w:r>
      <w:r w:rsidRPr="00506F89">
        <w:t>:</w:t>
      </w:r>
      <w:r>
        <w:rPr>
          <w:i/>
          <w:iCs/>
        </w:rPr>
        <w:t xml:space="preserve"> </w:t>
      </w:r>
      <w:r w:rsidRPr="00FC2932">
        <w:t xml:space="preserve">Regeringen </w:t>
      </w:r>
      <w:r>
        <w:t xml:space="preserve">gav </w:t>
      </w:r>
      <w:r w:rsidRPr="00FC2932">
        <w:t>den 7 juli 2022 Natur</w:t>
      </w:r>
      <w:r>
        <w:softHyphen/>
      </w:r>
      <w:r w:rsidRPr="00FC2932">
        <w:t>vårdsverket i uppdrag att skapa förutsättningar för beslut om formellt skydd av värdefulla skogar genom att använda icke skyddsvärd produktiv skogsmark som ersättningsmarker från Sveaskog AB</w:t>
      </w:r>
      <w:r>
        <w:t xml:space="preserve"> (publ)</w:t>
      </w:r>
      <w:r w:rsidRPr="00FC2932">
        <w:t>.</w:t>
      </w:r>
      <w:r>
        <w:t xml:space="preserve"> </w:t>
      </w:r>
      <w:r w:rsidRPr="00D66F06">
        <w:t>Naturvårds</w:t>
      </w:r>
      <w:r>
        <w:softHyphen/>
      </w:r>
      <w:r w:rsidRPr="00D66F06">
        <w:t>verket ska löpande informera Regering</w:t>
      </w:r>
      <w:r>
        <w:t>s</w:t>
      </w:r>
      <w:r w:rsidRPr="00D66F06">
        <w:t>kansliet om hur arbetet med upp</w:t>
      </w:r>
      <w:r>
        <w:softHyphen/>
      </w:r>
      <w:r w:rsidRPr="00D66F06">
        <w:t>draget fortskrider.</w:t>
      </w:r>
      <w:r>
        <w:t xml:space="preserve"> Den 31 augusti 2022 beslöts på extra bolagsstämma, en ändring av bolagsordningen så att Sveaskog AB (publ)</w:t>
      </w:r>
      <w:r w:rsidRPr="00FC2932">
        <w:t>, mot marknads</w:t>
      </w:r>
      <w:r>
        <w:softHyphen/>
      </w:r>
      <w:r w:rsidRPr="00FC2932">
        <w:t>mässig ersättning,</w:t>
      </w:r>
      <w:r>
        <w:t xml:space="preserve"> ska</w:t>
      </w:r>
      <w:r w:rsidRPr="00FC2932">
        <w:t xml:space="preserve"> avyttra totalt upp till 60 000 hektar icke skyddsvärd produktiv skogsmark, i huvudsak ovan och i nära anslutning till gränsen för fjällnära skog, för att kunna användas som ersättningsmark.</w:t>
      </w:r>
      <w:r>
        <w:t xml:space="preserve"> Punkten är inte slutbehandlad. </w:t>
      </w:r>
      <w:bookmarkEnd w:id="521"/>
    </w:p>
    <w:p w14:paraId="1CC1844C" w14:textId="77777777" w:rsidR="002D0637" w:rsidRDefault="002D0637" w:rsidP="002D0637">
      <w:pPr>
        <w:pStyle w:val="Brdtextmedindrag"/>
      </w:pPr>
      <w:r>
        <w:t xml:space="preserve">Punkt 38 om </w:t>
      </w:r>
      <w:r>
        <w:rPr>
          <w:i/>
          <w:iCs/>
        </w:rPr>
        <w:t>b</w:t>
      </w:r>
      <w:r w:rsidRPr="00995CFF">
        <w:rPr>
          <w:i/>
          <w:iCs/>
        </w:rPr>
        <w:t>ioekonomins roll i klimatomställningen</w:t>
      </w:r>
      <w:r>
        <w:rPr>
          <w:i/>
          <w:iCs/>
        </w:rPr>
        <w:t>*</w:t>
      </w:r>
      <w:r w:rsidRPr="00506F89">
        <w:t>:</w:t>
      </w:r>
      <w:r>
        <w:t xml:space="preserve"> </w:t>
      </w:r>
      <w:r w:rsidRPr="001323A2">
        <w:t xml:space="preserve">Riksdagen har tillkännagett för regeringen det som utskottet anför </w:t>
      </w:r>
      <w:r>
        <w:t>om en översyn av skogspolitiken i förhållande till hur bioekonomins roll i klimatomställ</w:t>
      </w:r>
      <w:r>
        <w:softHyphen/>
        <w:t xml:space="preserve">ningen kan stärkas </w:t>
      </w:r>
      <w:r w:rsidRPr="001323A2">
        <w:t>(bet. 2021/22:MJU18 s. 153).</w:t>
      </w:r>
    </w:p>
    <w:p w14:paraId="46FD1906" w14:textId="24541594" w:rsidR="002D0637" w:rsidRDefault="002D0637" w:rsidP="002D0637">
      <w:pPr>
        <w:pStyle w:val="Brdtextmedindrag"/>
      </w:pPr>
      <w:r>
        <w:t>Regeringen gav i juni 2022 Skogsstyrelsen uppdrag att bl.a. ta fram för</w:t>
      </w:r>
      <w:r>
        <w:softHyphen/>
        <w:t>slag till nationellt mål för ökad hållbar tillväxt i skogen, översyn av reg</w:t>
      </w:r>
      <w:r>
        <w:softHyphen/>
        <w:t>lerna för skogsbruk i granskog på före detta åkermark och regelföränd</w:t>
      </w:r>
      <w:r>
        <w:softHyphen/>
        <w:t>ringar för att minska skadenivåerna på skog från klövvilt. Regeringen gav i juli 2022 också Sveriges lantbruksuniversitet i uppdrag att genomföra en förstudie kring miljöanpassad skogsgödsling för ökad skoglig tillväxt. Dessutom beslutade regeringen den 17 juni 2022 kommittédirektiven En nationell bioekonomistrategi – ett verktyg för den gröna industriella omställningen (dir. 2022:77). Utredaren ska bl.a. ta fram förslag till en nationell strategi, ett eller flera uppföljningsbara mål och, vid behov, åtgärder för en hållbar, konkurrenskraftig och växande bioekonomi samt analysera genomförbar</w:t>
      </w:r>
      <w:r>
        <w:softHyphen/>
        <w:t>heten i och, om utredaren bedömer det lämpligt, föreslå åtgärder som främjar effektiv produktion av flytande biodrivmedel baserat på inhemska råvaror i Sverige, inklusive förslag till långsiktigt pro</w:t>
      </w:r>
      <w:r>
        <w:softHyphen/>
        <w:t xml:space="preserve">duktionsstöd för produktion av flytande hållbara förnybara drivmedel. </w:t>
      </w:r>
    </w:p>
    <w:p w14:paraId="76B5C49B" w14:textId="77777777" w:rsidR="002D0637" w:rsidRDefault="002D0637" w:rsidP="002D0637">
      <w:pPr>
        <w:pStyle w:val="Brdtextmedindrag"/>
      </w:pPr>
      <w:r>
        <w:t>Den del som avser produktion av biodrivmedel ska redovisas senast den 15 februari 2023. Utredningen ska slutredovisas senast den 31 oktober 2023.</w:t>
      </w:r>
    </w:p>
    <w:p w14:paraId="36446ED0" w14:textId="07884031" w:rsidR="002D0637" w:rsidRDefault="002D0637" w:rsidP="002D0637">
      <w:pPr>
        <w:pStyle w:val="Brdtextmedindrag"/>
      </w:pPr>
      <w:r>
        <w:t>Regeringen har också bedrivit påverkansarbete inom EU för att värna det nationella självbestämmandet över skogspolitiken, inklusive frågan om skogsproduktionens roll i klimatomställningen. Punkten är inte slutbe</w:t>
      </w:r>
      <w:r>
        <w:softHyphen/>
        <w:t>handlad.</w:t>
      </w:r>
    </w:p>
    <w:p w14:paraId="5B718AD0" w14:textId="1EB4B16F" w:rsidR="006E134B" w:rsidRPr="003313B6" w:rsidRDefault="002957DD" w:rsidP="006E134B">
      <w:pPr>
        <w:pStyle w:val="Rubrik5utannumrering"/>
      </w:pPr>
      <w:r>
        <w:t>64</w:t>
      </w:r>
      <w:r w:rsidR="006E134B" w:rsidRPr="00A73364">
        <w:t>. Rskr. 20</w:t>
      </w:r>
      <w:r w:rsidR="006E134B">
        <w:t>21</w:t>
      </w:r>
      <w:r w:rsidR="006E134B" w:rsidRPr="00A73364">
        <w:t>/</w:t>
      </w:r>
      <w:r w:rsidR="006E134B">
        <w:t>22</w:t>
      </w:r>
      <w:r w:rsidR="006E134B" w:rsidRPr="00A73364">
        <w:t>:</w:t>
      </w:r>
      <w:r w:rsidR="006E134B">
        <w:t>229</w:t>
      </w:r>
    </w:p>
    <w:p w14:paraId="2DE72BD3" w14:textId="77777777" w:rsidR="006E134B" w:rsidRDefault="006E134B" w:rsidP="006E134B">
      <w:pPr>
        <w:pStyle w:val="Brdtext"/>
        <w:jc w:val="left"/>
      </w:pPr>
      <w:r w:rsidRPr="003313B6">
        <w:t>Fjärde järnvägspaketet och andra järnvägsfrågo</w:t>
      </w:r>
      <w:r>
        <w:t>r</w:t>
      </w:r>
    </w:p>
    <w:p w14:paraId="18890476" w14:textId="77777777" w:rsidR="006E134B" w:rsidRDefault="006E134B" w:rsidP="006E134B">
      <w:pPr>
        <w:pStyle w:val="Brdtext"/>
        <w:jc w:val="left"/>
      </w:pPr>
      <w:r>
        <w:t xml:space="preserve">Prop. </w:t>
      </w:r>
      <w:r w:rsidRPr="003313B6">
        <w:t>2021/22:83</w:t>
      </w:r>
      <w:r>
        <w:t>, bet. 2021/22:TU9</w:t>
      </w:r>
    </w:p>
    <w:p w14:paraId="5B7CEF4B" w14:textId="44E71F33" w:rsidR="006E134B" w:rsidRPr="00E9130E" w:rsidRDefault="006E134B" w:rsidP="006E134B">
      <w:pPr>
        <w:pStyle w:val="Brdtext"/>
        <w:jc w:val="left"/>
      </w:pPr>
      <w:r>
        <w:t xml:space="preserve">Skrivelsen är inte slutbehandlad. </w:t>
      </w:r>
    </w:p>
    <w:p w14:paraId="62F4F493" w14:textId="77777777" w:rsidR="006E134B" w:rsidRDefault="006E134B" w:rsidP="006E134B">
      <w:pPr>
        <w:pStyle w:val="Brdtext"/>
      </w:pPr>
    </w:p>
    <w:p w14:paraId="6A578D8E" w14:textId="0169C643" w:rsidR="006E134B" w:rsidRPr="00912825" w:rsidRDefault="006E134B" w:rsidP="006E134B">
      <w:pPr>
        <w:pStyle w:val="Brdtext"/>
      </w:pPr>
      <w:r>
        <w:t xml:space="preserve">Punkt 1 om </w:t>
      </w:r>
      <w:r w:rsidRPr="00912825">
        <w:rPr>
          <w:i/>
        </w:rPr>
        <w:t>Fördraget om internationell järnvägstrafik</w:t>
      </w:r>
      <w:r>
        <w:rPr>
          <w:i/>
        </w:rPr>
        <w:t xml:space="preserve">: </w:t>
      </w:r>
      <w:r>
        <w:t>Den 28 april 2022 utfärdade regeringen den lag riksdagen antagit (SFS 366).</w:t>
      </w:r>
    </w:p>
    <w:p w14:paraId="3BDE7ED7" w14:textId="77777777" w:rsidR="006E134B" w:rsidRDefault="006E134B" w:rsidP="006E134B">
      <w:pPr>
        <w:pStyle w:val="Brdtextmedindrag"/>
      </w:pPr>
      <w:r>
        <w:t xml:space="preserve">Punkt 2 om </w:t>
      </w:r>
      <w:r w:rsidRPr="00F8783A">
        <w:rPr>
          <w:i/>
        </w:rPr>
        <w:t>lagförslaget i övrigt</w:t>
      </w:r>
      <w:r>
        <w:t>: Den 28 april 2022 utfärdade regeringen de lagar riksdagen antagit (SFS 365–381</w:t>
      </w:r>
      <w:r w:rsidRPr="00474383">
        <w:t>)</w:t>
      </w:r>
      <w:r>
        <w:t>.</w:t>
      </w:r>
    </w:p>
    <w:p w14:paraId="61B4DA6A" w14:textId="77777777" w:rsidR="006E134B" w:rsidRDefault="006E134B" w:rsidP="006E134B">
      <w:pPr>
        <w:pStyle w:val="Brdtextmedindrag"/>
      </w:pPr>
      <w:r>
        <w:t xml:space="preserve">Punkt 4 om </w:t>
      </w:r>
      <w:r>
        <w:rPr>
          <w:i/>
        </w:rPr>
        <w:t>p</w:t>
      </w:r>
      <w:r w:rsidRPr="003313B6">
        <w:rPr>
          <w:i/>
        </w:rPr>
        <w:t>rojektet Stockholm–Oslo</w:t>
      </w:r>
      <w:r>
        <w:rPr>
          <w:i/>
        </w:rPr>
        <w:t>*</w:t>
      </w:r>
      <w:r>
        <w:t>:</w:t>
      </w:r>
      <w:r w:rsidRPr="00D50666">
        <w:t xml:space="preserve"> Riksdagen har tillkännagett för regeringen det som utskottet anfört om projektet Stockholm–Oslo (bet. 2021/22:TU9 s. 27). </w:t>
      </w:r>
      <w:r>
        <w:t xml:space="preserve">Regeringen gav den 7 juni 2022 Trafikverket i uppdrag att tillsammans med norska Jernbanedirektoratet utreda förutsättningarna för att etappvis utveckla stråket Stockholm–Oslo samt ge förslag på hur åtgärderna kan finansieras. Trafikverket redovisade uppdraget till Regeringskansliet (Infrastrukturdepartementet) den 1 oktober 2022. </w:t>
      </w:r>
      <w:r w:rsidRPr="00885AEA">
        <w:rPr>
          <w:rFonts w:eastAsia="Garamond"/>
        </w:rPr>
        <w:t>Regeringen konstaterar i skrivelsen Nationell planering för transportinfrastrukturen 2022–2033 (skr. 2021/22: 261, s. 2</w:t>
      </w:r>
      <w:r>
        <w:rPr>
          <w:rFonts w:eastAsia="Garamond"/>
        </w:rPr>
        <w:t>7</w:t>
      </w:r>
      <w:r w:rsidRPr="00885AEA">
        <w:rPr>
          <w:rFonts w:eastAsia="Garamond"/>
        </w:rPr>
        <w:t xml:space="preserve">) att tillkännagivandet med detta är slutbehandlat. </w:t>
      </w:r>
      <w:r>
        <w:rPr>
          <w:rFonts w:eastAsia="Garamond"/>
        </w:rPr>
        <w:t>Punkten är slutbehandlad.</w:t>
      </w:r>
    </w:p>
    <w:p w14:paraId="722C0C51" w14:textId="30B6FCB2" w:rsidR="006E134B" w:rsidRDefault="006E134B" w:rsidP="006E134B">
      <w:pPr>
        <w:pStyle w:val="Brdtextmedindrag"/>
      </w:pPr>
      <w:bookmarkStart w:id="522" w:name="_Hlk124419895"/>
      <w:r>
        <w:t xml:space="preserve">Punkt 17 om </w:t>
      </w:r>
      <w:r>
        <w:rPr>
          <w:i/>
        </w:rPr>
        <w:t>l</w:t>
      </w:r>
      <w:r w:rsidRPr="003313B6">
        <w:rPr>
          <w:i/>
        </w:rPr>
        <w:t>ängre och tyngre tåg</w:t>
      </w:r>
      <w:r>
        <w:rPr>
          <w:i/>
        </w:rPr>
        <w:t>*</w:t>
      </w:r>
      <w:r>
        <w:t xml:space="preserve">: </w:t>
      </w:r>
      <w:r w:rsidRPr="004A1590">
        <w:t xml:space="preserve">Riksdagen har tillkännagett för regeringen </w:t>
      </w:r>
      <w:bookmarkEnd w:id="522"/>
      <w:r w:rsidRPr="004A1590">
        <w:t>det som utskottet anfört om längre och tyngre tåg (bet. 2021/22:TU9 s. 73</w:t>
      </w:r>
      <w:r>
        <w:t>)</w:t>
      </w:r>
      <w:r w:rsidRPr="004A1590">
        <w:t xml:space="preserve">. </w:t>
      </w:r>
      <w:r w:rsidRPr="004138D7">
        <w:t xml:space="preserve">Den 7 juni 2022 </w:t>
      </w:r>
      <w:r>
        <w:t xml:space="preserve">fastställde </w:t>
      </w:r>
      <w:r w:rsidRPr="004138D7">
        <w:t>regeringen den nationella trafikslagsövergripande planen för transportinfrastrukturen för perioden 2022–2033</w:t>
      </w:r>
      <w:r>
        <w:t xml:space="preserve"> </w:t>
      </w:r>
      <w:r w:rsidRPr="006E2A35">
        <w:t>(I2022/01294</w:t>
      </w:r>
      <w:r>
        <w:t xml:space="preserve"> m.fl.). I planen finns 2,8 miljarder kronor reserverade för åtgärder som ska möjliggöra trafikering av tåg som är längre, tyngre och större. Av beloppet ska 736 miljoner kronor användas till åtgärder på sträckorna Hallsberg–Malmö/Göteborg. Resterande medel har ännu inte preciserats geografiskt.. Regeringen har för avsikt att återkomma till riksdagen med en redogörelse för hur tillkännagivandet har omhändertagits. Punkten är inte slutbehandlad.</w:t>
      </w:r>
    </w:p>
    <w:p w14:paraId="1EE16A47" w14:textId="77777777" w:rsidR="006E134B" w:rsidRDefault="006E134B" w:rsidP="006E134B">
      <w:pPr>
        <w:pStyle w:val="Brdtextmedindrag"/>
      </w:pPr>
      <w:r>
        <w:t>Följande punkt är inte slutbehandlad: 17.</w:t>
      </w:r>
    </w:p>
    <w:p w14:paraId="48B6DA2B" w14:textId="5873ACD0" w:rsidR="006E134B" w:rsidRPr="003313B6" w:rsidRDefault="002957DD" w:rsidP="006E134B">
      <w:pPr>
        <w:pStyle w:val="Rubrik5utannumrering"/>
      </w:pPr>
      <w:r>
        <w:t>65</w:t>
      </w:r>
      <w:r w:rsidR="006E134B" w:rsidRPr="00A73364">
        <w:t>. Rskr. 20</w:t>
      </w:r>
      <w:r w:rsidR="006E134B">
        <w:t>21</w:t>
      </w:r>
      <w:r w:rsidR="006E134B" w:rsidRPr="00A73364">
        <w:t>/</w:t>
      </w:r>
      <w:r w:rsidR="006E134B">
        <w:t>22</w:t>
      </w:r>
      <w:r w:rsidR="006E134B" w:rsidRPr="00A73364">
        <w:t>:</w:t>
      </w:r>
      <w:r w:rsidR="006E134B">
        <w:t>230</w:t>
      </w:r>
    </w:p>
    <w:p w14:paraId="29DC7C30" w14:textId="77777777" w:rsidR="006E134B" w:rsidRDefault="006E134B" w:rsidP="006E134B">
      <w:pPr>
        <w:pStyle w:val="Brdtext"/>
      </w:pPr>
      <w:r>
        <w:t>G</w:t>
      </w:r>
      <w:r w:rsidRPr="003313B6">
        <w:t>enomförande av direktivet om elektroniska vägtullssystem</w:t>
      </w:r>
    </w:p>
    <w:p w14:paraId="0A950BBE" w14:textId="77777777" w:rsidR="006E134B" w:rsidRDefault="006E134B" w:rsidP="006E134B">
      <w:pPr>
        <w:pStyle w:val="Brdtext"/>
      </w:pPr>
      <w:r>
        <w:t xml:space="preserve">Prop. </w:t>
      </w:r>
      <w:r w:rsidRPr="003313B6">
        <w:t>2021/22:118</w:t>
      </w:r>
      <w:r>
        <w:t>, bet. 2021/22:TU10</w:t>
      </w:r>
    </w:p>
    <w:p w14:paraId="12F02462" w14:textId="32F7D882" w:rsidR="006E134B" w:rsidRDefault="006E134B" w:rsidP="006E134B">
      <w:pPr>
        <w:pStyle w:val="Brdtext"/>
        <w:rPr>
          <w:b/>
          <w:bCs/>
        </w:rPr>
      </w:pPr>
      <w:r>
        <w:t>Skrivelsen är slutbehandlad.</w:t>
      </w:r>
      <w:r w:rsidR="00AD10DC">
        <w:t xml:space="preserve"> </w:t>
      </w:r>
    </w:p>
    <w:p w14:paraId="03BEE5C6" w14:textId="0C485AA3" w:rsidR="00366A4E" w:rsidRDefault="00366A4E" w:rsidP="00366A4E">
      <w:pPr>
        <w:pStyle w:val="Brdtextmedindrag"/>
      </w:pPr>
    </w:p>
    <w:p w14:paraId="0CE2E8C4" w14:textId="6D0A81C5" w:rsidR="006E134B" w:rsidRDefault="006E134B" w:rsidP="006E134B">
      <w:pPr>
        <w:pStyle w:val="Brdtext"/>
      </w:pPr>
      <w:r>
        <w:t>Den 28 april 2022 utfärdade regeringen de lagar riksdagen antagit (SFS 350</w:t>
      </w:r>
      <w:r w:rsidRPr="00474383">
        <w:t>–</w:t>
      </w:r>
      <w:r>
        <w:t>352).</w:t>
      </w:r>
    </w:p>
    <w:p w14:paraId="054455CA" w14:textId="6FD06A96" w:rsidR="00366A4E" w:rsidRPr="003313B6" w:rsidRDefault="002957DD" w:rsidP="00366A4E">
      <w:pPr>
        <w:pStyle w:val="Rubrik5utannumrering"/>
      </w:pPr>
      <w:r>
        <w:t>66</w:t>
      </w:r>
      <w:r w:rsidR="00366A4E" w:rsidRPr="00A73364">
        <w:t>. Rskr. 20</w:t>
      </w:r>
      <w:r w:rsidR="00366A4E">
        <w:t>21</w:t>
      </w:r>
      <w:r w:rsidR="00366A4E" w:rsidRPr="00A73364">
        <w:t>/</w:t>
      </w:r>
      <w:r w:rsidR="00366A4E">
        <w:t>22</w:t>
      </w:r>
      <w:r w:rsidR="00366A4E" w:rsidRPr="00A73364">
        <w:t>:</w:t>
      </w:r>
      <w:r w:rsidR="00366A4E">
        <w:t>234</w:t>
      </w:r>
    </w:p>
    <w:p w14:paraId="299BE792" w14:textId="77777777" w:rsidR="00366A4E" w:rsidRDefault="00366A4E" w:rsidP="00366A4E">
      <w:pPr>
        <w:pStyle w:val="Brdtext"/>
      </w:pPr>
      <w:r>
        <w:t>O</w:t>
      </w:r>
      <w:r w:rsidRPr="00145379">
        <w:t>mhändertagande och återkallelse av förarbevis för vattenskoter</w:t>
      </w:r>
    </w:p>
    <w:p w14:paraId="5D0FA6ED" w14:textId="77777777" w:rsidR="00366A4E" w:rsidRDefault="00366A4E" w:rsidP="00366A4E">
      <w:pPr>
        <w:pStyle w:val="Brdtext"/>
      </w:pPr>
      <w:r>
        <w:t xml:space="preserve">Prop. </w:t>
      </w:r>
      <w:r w:rsidRPr="00145379">
        <w:t>2021/22:143</w:t>
      </w:r>
      <w:r>
        <w:t>, bet. 2021/22:TU13</w:t>
      </w:r>
    </w:p>
    <w:p w14:paraId="3C83B89A" w14:textId="61E8DC43" w:rsidR="00366A4E" w:rsidRPr="007642E5" w:rsidRDefault="00366A4E" w:rsidP="00366A4E">
      <w:pPr>
        <w:pStyle w:val="Brdtext"/>
      </w:pPr>
      <w:r>
        <w:t xml:space="preserve">Skrivelsen är slutbehandlad. </w:t>
      </w:r>
    </w:p>
    <w:p w14:paraId="244DB201" w14:textId="77777777" w:rsidR="00366A4E" w:rsidRDefault="00366A4E" w:rsidP="00366A4E">
      <w:pPr>
        <w:pStyle w:val="Brdtext"/>
      </w:pPr>
    </w:p>
    <w:p w14:paraId="3ECD80D1" w14:textId="34454BCF" w:rsidR="00366A4E" w:rsidRDefault="00366A4E" w:rsidP="00366A4E">
      <w:pPr>
        <w:pStyle w:val="Brdtext"/>
      </w:pPr>
      <w:bookmarkStart w:id="523" w:name="_Hlk121217262"/>
      <w:r>
        <w:t>Den 21 april 2022 utfärdade regeringen den lag riksdagen antagit (SFS 288).</w:t>
      </w:r>
      <w:bookmarkEnd w:id="523"/>
    </w:p>
    <w:p w14:paraId="089AB61F" w14:textId="3DBE6BD2" w:rsidR="005435D8" w:rsidRPr="003313B6" w:rsidRDefault="002957DD" w:rsidP="005435D8">
      <w:pPr>
        <w:pStyle w:val="Rubrik5utannumrering"/>
      </w:pPr>
      <w:r>
        <w:t>67</w:t>
      </w:r>
      <w:r w:rsidR="005435D8" w:rsidRPr="00A73364">
        <w:t>. Rskr. 20</w:t>
      </w:r>
      <w:r w:rsidR="005435D8">
        <w:t>21</w:t>
      </w:r>
      <w:r w:rsidR="005435D8" w:rsidRPr="00A73364">
        <w:t>/</w:t>
      </w:r>
      <w:r w:rsidR="005435D8">
        <w:t>22</w:t>
      </w:r>
      <w:r w:rsidR="005435D8" w:rsidRPr="00A73364">
        <w:t>:</w:t>
      </w:r>
      <w:r w:rsidR="005435D8">
        <w:t>253</w:t>
      </w:r>
    </w:p>
    <w:p w14:paraId="324980EE" w14:textId="77777777" w:rsidR="005435D8" w:rsidRDefault="005435D8" w:rsidP="005435D8">
      <w:pPr>
        <w:pStyle w:val="Brdtext"/>
        <w:jc w:val="left"/>
      </w:pPr>
      <w:r w:rsidRPr="00145379">
        <w:t>Genomförande av ändringar i direktivet om miljökrav vid upphandling av bilar och vissa kollektivtrafiktjänster</w:t>
      </w:r>
    </w:p>
    <w:p w14:paraId="48E3F0BE" w14:textId="77777777" w:rsidR="005435D8" w:rsidRDefault="005435D8" w:rsidP="005435D8">
      <w:pPr>
        <w:pStyle w:val="Brdtext"/>
        <w:jc w:val="left"/>
      </w:pPr>
      <w:r>
        <w:t>Prop.</w:t>
      </w:r>
      <w:r w:rsidRPr="00145379">
        <w:t xml:space="preserve"> 2021/22:187</w:t>
      </w:r>
      <w:r>
        <w:t>, bet. 2021/22:TU14</w:t>
      </w:r>
    </w:p>
    <w:p w14:paraId="6B979165" w14:textId="431C2A2E" w:rsidR="005435D8" w:rsidRPr="005435D8" w:rsidRDefault="005435D8" w:rsidP="005435D8">
      <w:pPr>
        <w:pStyle w:val="Brdtext"/>
        <w:jc w:val="left"/>
        <w:rPr>
          <w:b/>
          <w:bCs/>
        </w:rPr>
      </w:pPr>
      <w:r>
        <w:t xml:space="preserve">Skrivelsen är slutbehandlad. </w:t>
      </w:r>
    </w:p>
    <w:p w14:paraId="30B1D0DE" w14:textId="77777777" w:rsidR="005435D8" w:rsidRPr="003E44A3" w:rsidRDefault="005435D8" w:rsidP="005435D8">
      <w:pPr>
        <w:pStyle w:val="Brdtextmedindrag"/>
      </w:pPr>
    </w:p>
    <w:p w14:paraId="30A6B42F" w14:textId="77777777" w:rsidR="005435D8" w:rsidRDefault="005435D8" w:rsidP="005435D8">
      <w:pPr>
        <w:pStyle w:val="Brdtext"/>
      </w:pPr>
      <w:bookmarkStart w:id="524" w:name="_Hlk103605115"/>
      <w:r>
        <w:t>Den 28 april 2022 utfärdade regeringen de lagar riksdagen antagit (SFS 313</w:t>
      </w:r>
      <w:r w:rsidRPr="00474383">
        <w:t>–</w:t>
      </w:r>
      <w:r>
        <w:t>314).</w:t>
      </w:r>
    </w:p>
    <w:bookmarkEnd w:id="524"/>
    <w:p w14:paraId="683747CF" w14:textId="4A5E638D" w:rsidR="003D3D90" w:rsidRPr="00721738" w:rsidRDefault="003D3D90" w:rsidP="003D3D90">
      <w:pPr>
        <w:pStyle w:val="Rubrik5utannumrering"/>
      </w:pPr>
      <w:r w:rsidRPr="00721738">
        <w:t>6</w:t>
      </w:r>
      <w:r w:rsidR="002957DD">
        <w:t>8</w:t>
      </w:r>
      <w:r w:rsidRPr="00721738">
        <w:t>. Rskr. 2021/22:254</w:t>
      </w:r>
    </w:p>
    <w:p w14:paraId="2BCABC19" w14:textId="77777777" w:rsidR="003D3D90" w:rsidRPr="00721738" w:rsidRDefault="003D3D90" w:rsidP="003D3D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Insatser på plan- och byggområdet med anledning av invasionen av Ukraina</w:t>
      </w:r>
    </w:p>
    <w:p w14:paraId="1B9ED424" w14:textId="77777777" w:rsidR="003D3D90" w:rsidRPr="00721738" w:rsidRDefault="003D3D90" w:rsidP="003D3D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2021/22:211, bet. 2021/22:CU36</w:t>
      </w:r>
    </w:p>
    <w:p w14:paraId="373D2060" w14:textId="0673F77A" w:rsidR="003D3D90" w:rsidRPr="00721738" w:rsidRDefault="003D3D90" w:rsidP="003D3D90">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Skrivelsen är slutbehandlad.</w:t>
      </w:r>
      <w:r w:rsidR="00774021">
        <w:rPr>
          <w:rFonts w:ascii="Times New Roman" w:hAnsi="Times New Roman"/>
          <w:sz w:val="20"/>
        </w:rPr>
        <w:t xml:space="preserve"> </w:t>
      </w:r>
    </w:p>
    <w:p w14:paraId="3F0FDEAA" w14:textId="77777777" w:rsidR="003D3D90" w:rsidRPr="00721738" w:rsidRDefault="003D3D90" w:rsidP="003D3D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DDE6CA" w14:textId="5AAB85C4" w:rsidR="003D3D90" w:rsidRDefault="003D3D90" w:rsidP="003D3D90">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28 april 2022 utfärdade regeringen den lag riksdagen antagit (SFS 296).</w:t>
      </w:r>
    </w:p>
    <w:p w14:paraId="1526B5DE" w14:textId="5F47736D" w:rsidR="006C1CB7" w:rsidRPr="006C1CB7" w:rsidRDefault="002957DD" w:rsidP="006C1CB7">
      <w:pPr>
        <w:pStyle w:val="Rubrik5utannumrering"/>
      </w:pPr>
      <w:r>
        <w:t>69</w:t>
      </w:r>
      <w:r w:rsidR="006C1CB7" w:rsidRPr="006C1CB7">
        <w:t>. Rskr. 2021/22:259</w:t>
      </w:r>
    </w:p>
    <w:p w14:paraId="091BC0D8" w14:textId="77777777" w:rsidR="006C1CB7" w:rsidRPr="006C1CB7" w:rsidRDefault="006C1CB7" w:rsidP="006C1C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1CB7">
        <w:rPr>
          <w:rFonts w:ascii="Times New Roman" w:hAnsi="Times New Roman"/>
          <w:sz w:val="20"/>
        </w:rPr>
        <w:t>Ett bättre underlag för åtgärder på bostadsmarknaden</w:t>
      </w:r>
    </w:p>
    <w:p w14:paraId="08C1E4FB" w14:textId="77777777" w:rsidR="006C1CB7" w:rsidRPr="006C1CB7" w:rsidRDefault="006C1CB7" w:rsidP="006C1C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1CB7">
        <w:rPr>
          <w:rFonts w:ascii="Times New Roman" w:hAnsi="Times New Roman"/>
          <w:sz w:val="20"/>
        </w:rPr>
        <w:t>Prop. 2021/22:95, bet. 2021/22:CU17</w:t>
      </w:r>
    </w:p>
    <w:p w14:paraId="117A21BE" w14:textId="63400075" w:rsidR="006C1CB7" w:rsidRPr="006C1CB7" w:rsidRDefault="006C1CB7" w:rsidP="006C1CB7">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6C1CB7">
        <w:rPr>
          <w:rFonts w:ascii="Times New Roman" w:hAnsi="Times New Roman"/>
          <w:sz w:val="20"/>
        </w:rPr>
        <w:t>Skrivelsen är slutbehandlad.</w:t>
      </w:r>
      <w:r w:rsidR="00774021">
        <w:rPr>
          <w:rFonts w:ascii="Times New Roman" w:hAnsi="Times New Roman"/>
          <w:sz w:val="20"/>
        </w:rPr>
        <w:t xml:space="preserve"> </w:t>
      </w:r>
    </w:p>
    <w:p w14:paraId="156D1E1D" w14:textId="77777777" w:rsidR="006C1CB7" w:rsidRPr="006C1CB7" w:rsidRDefault="006C1CB7" w:rsidP="006C1CB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628F8D5" w14:textId="77777777" w:rsidR="006C1CB7" w:rsidRPr="006C1CB7" w:rsidRDefault="006C1CB7" w:rsidP="006C1CB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1CB7">
        <w:rPr>
          <w:rFonts w:ascii="Times New Roman" w:hAnsi="Times New Roman"/>
          <w:sz w:val="20"/>
        </w:rPr>
        <w:t>Den 5 maj 2022 utfärdade regeringen den lag riksdagen antagit (SFS 385).</w:t>
      </w:r>
    </w:p>
    <w:p w14:paraId="7A5BE8D1" w14:textId="1F24D7BB" w:rsidR="002D0637" w:rsidRPr="00531126" w:rsidRDefault="002957DD" w:rsidP="00531126">
      <w:pPr>
        <w:pStyle w:val="Rubrik5utannumrering"/>
        <w:rPr>
          <w:highlight w:val="yellow"/>
        </w:rPr>
      </w:pPr>
      <w:r>
        <w:t>70</w:t>
      </w:r>
      <w:r w:rsidR="002D0637" w:rsidRPr="00531126">
        <w:t xml:space="preserve">. Rskr. 2021/22:263 </w:t>
      </w:r>
    </w:p>
    <w:p w14:paraId="32FF902A" w14:textId="77777777" w:rsidR="002D0637" w:rsidRDefault="002D0637" w:rsidP="002D0637">
      <w:pPr>
        <w:pStyle w:val="Brdtext"/>
      </w:pPr>
      <w:r>
        <w:t xml:space="preserve">Djurskydd </w:t>
      </w:r>
    </w:p>
    <w:p w14:paraId="114A6703" w14:textId="77777777" w:rsidR="002D0637" w:rsidRDefault="002D0637" w:rsidP="002D0637">
      <w:pPr>
        <w:pStyle w:val="Brdtext"/>
        <w:rPr>
          <w:color w:val="000000" w:themeColor="text1"/>
        </w:rPr>
      </w:pPr>
      <w:r>
        <w:rPr>
          <w:color w:val="000000" w:themeColor="text1"/>
        </w:rPr>
        <w:t xml:space="preserve">Mot. 2021/22:3047 yrkande 2, mot. 2021/22:3650 yrkande 26, 36 och 37, mot 2021/22:2299, mot. 2021/22:3430 yrkande 6, 8, och 19, mot. 2021/22:4061 yrkande 3 och 12, </w:t>
      </w:r>
      <w:r w:rsidRPr="006667A0">
        <w:rPr>
          <w:color w:val="000000" w:themeColor="text1"/>
        </w:rPr>
        <w:t>mot. 2021/22:3880 yrkande 58</w:t>
      </w:r>
      <w:r>
        <w:rPr>
          <w:color w:val="000000" w:themeColor="text1"/>
        </w:rPr>
        <w:t>,</w:t>
      </w:r>
      <w:r w:rsidRPr="006667A0">
        <w:rPr>
          <w:color w:val="000000" w:themeColor="text1"/>
        </w:rPr>
        <w:t xml:space="preserve">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MJU22</w:t>
      </w:r>
      <w:r w:rsidRPr="00895D1A">
        <w:rPr>
          <w:color w:val="000000" w:themeColor="text1"/>
        </w:rPr>
        <w:t xml:space="preserve"> </w:t>
      </w:r>
    </w:p>
    <w:p w14:paraId="6E5EAA11" w14:textId="6B886DF5" w:rsidR="002D0637" w:rsidRDefault="002D0637" w:rsidP="002D0637">
      <w:pPr>
        <w:pStyle w:val="Brdtextmedindrag"/>
        <w:ind w:firstLine="0"/>
      </w:pPr>
      <w:r>
        <w:t xml:space="preserve">Skrivelsen är </w:t>
      </w:r>
      <w:r w:rsidRPr="00C27931">
        <w:t>inte</w:t>
      </w:r>
      <w:r>
        <w:t xml:space="preserve"> slutbehandlad.</w:t>
      </w:r>
      <w:r w:rsidR="00C658B7">
        <w:t xml:space="preserve"> </w:t>
      </w:r>
    </w:p>
    <w:p w14:paraId="40AF2F0F" w14:textId="77777777" w:rsidR="002D0637" w:rsidRDefault="002D0637" w:rsidP="002D0637">
      <w:pPr>
        <w:pStyle w:val="Brdtextmedindrag"/>
      </w:pPr>
    </w:p>
    <w:p w14:paraId="1BAD270C" w14:textId="77777777" w:rsidR="002D0637" w:rsidRPr="00EE1D07" w:rsidRDefault="002D0637" w:rsidP="002D0637">
      <w:pPr>
        <w:pStyle w:val="Brdtextmedindrag"/>
        <w:ind w:firstLine="0"/>
      </w:pPr>
      <w:r>
        <w:t xml:space="preserve">Punkt 1 om </w:t>
      </w:r>
      <w:r>
        <w:rPr>
          <w:i/>
          <w:iCs/>
        </w:rPr>
        <w:t>v</w:t>
      </w:r>
      <w:r w:rsidRPr="00D85F7D">
        <w:rPr>
          <w:i/>
          <w:iCs/>
        </w:rPr>
        <w:t xml:space="preserve">eterinärers möjligheter att anmäla misstanke om illegal </w:t>
      </w:r>
      <w:r>
        <w:rPr>
          <w:i/>
          <w:iCs/>
        </w:rPr>
        <w:t>i</w:t>
      </w:r>
      <w:r w:rsidRPr="00D85F7D">
        <w:rPr>
          <w:i/>
          <w:iCs/>
        </w:rPr>
        <w:t>nförsel</w:t>
      </w:r>
      <w:r>
        <w:rPr>
          <w:i/>
          <w:iCs/>
        </w:rPr>
        <w:t>*</w:t>
      </w:r>
      <w:r w:rsidRPr="005664BD">
        <w:t>:</w:t>
      </w:r>
      <w:r>
        <w:t xml:space="preserve"> </w:t>
      </w:r>
      <w:r w:rsidRPr="00C4393D">
        <w:t>Riksdagen har tillkännagett för regeringen det som utskottet anför om veterinärers möjlighet</w:t>
      </w:r>
      <w:r>
        <w:t>er</w:t>
      </w:r>
      <w:r w:rsidRPr="00C4393D">
        <w:t xml:space="preserve"> att anmäla misstanke om illegal införsel (bet. 2021/22:MJU22</w:t>
      </w:r>
      <w:r>
        <w:t xml:space="preserve"> </w:t>
      </w:r>
      <w:r w:rsidRPr="00C4393D">
        <w:t>s.</w:t>
      </w:r>
      <w:r>
        <w:t xml:space="preserve"> 26</w:t>
      </w:r>
      <w:r w:rsidRPr="00C4393D">
        <w:t>)</w:t>
      </w:r>
      <w:r>
        <w:t>.</w:t>
      </w:r>
      <w:r w:rsidDel="00C4393D">
        <w:t xml:space="preserve"> </w:t>
      </w:r>
      <w:r>
        <w:t>Regeringen överväger för närvarande vilka åtgärder som bör vidtas med anledning av detta och övriga tillkännagivan</w:t>
      </w:r>
      <w:r>
        <w:softHyphen/>
        <w:t>den om illegal införsel och smuggling av djur. P</w:t>
      </w:r>
      <w:r w:rsidRPr="00EE1D07">
        <w:t>unkten är inte slutbe</w:t>
      </w:r>
      <w:r>
        <w:softHyphen/>
      </w:r>
      <w:r w:rsidRPr="00EE1D07">
        <w:t>handlad.</w:t>
      </w:r>
    </w:p>
    <w:p w14:paraId="5CBFAD9B" w14:textId="77777777" w:rsidR="002D0637" w:rsidRPr="00D85F7D" w:rsidRDefault="002D0637" w:rsidP="002D0637">
      <w:pPr>
        <w:pStyle w:val="Brdtextmedindrag"/>
        <w:rPr>
          <w:i/>
          <w:iCs/>
        </w:rPr>
      </w:pPr>
      <w:r w:rsidRPr="00D85F7D">
        <w:t xml:space="preserve">Punkt 3 om </w:t>
      </w:r>
      <w:r>
        <w:rPr>
          <w:i/>
          <w:iCs/>
        </w:rPr>
        <w:t>t</w:t>
      </w:r>
      <w:r w:rsidRPr="00D85F7D">
        <w:rPr>
          <w:i/>
          <w:iCs/>
        </w:rPr>
        <w:t xml:space="preserve">ullverkets möjligheter att stoppa fordon för att söka efter </w:t>
      </w:r>
    </w:p>
    <w:p w14:paraId="407400A1" w14:textId="77777777" w:rsidR="002D0637" w:rsidRPr="00EF6B66" w:rsidRDefault="002D0637" w:rsidP="002D0637">
      <w:pPr>
        <w:pStyle w:val="Brdtextmedindrag"/>
        <w:rPr>
          <w:i/>
          <w:iCs/>
        </w:rPr>
      </w:pPr>
      <w:r>
        <w:rPr>
          <w:i/>
          <w:iCs/>
        </w:rPr>
        <w:t>h</w:t>
      </w:r>
      <w:r w:rsidRPr="00D85F7D">
        <w:rPr>
          <w:i/>
          <w:iCs/>
        </w:rPr>
        <w:t>undar</w:t>
      </w:r>
      <w:r>
        <w:rPr>
          <w:i/>
          <w:iCs/>
        </w:rPr>
        <w:t>*</w:t>
      </w:r>
      <w:r w:rsidRPr="007E7245">
        <w:t>:</w:t>
      </w:r>
      <w:r>
        <w:rPr>
          <w:i/>
        </w:rPr>
        <w:t xml:space="preserve"> </w:t>
      </w:r>
      <w:r w:rsidRPr="003C0BE7">
        <w:rPr>
          <w:iCs/>
        </w:rPr>
        <w:t xml:space="preserve">Riksdagen har tillkännagett för regeringen det som utskottet anför om Tullverkets möjligheter att stoppa fordon för att söka efter </w:t>
      </w:r>
      <w:r>
        <w:rPr>
          <w:iCs/>
        </w:rPr>
        <w:t xml:space="preserve">hundar </w:t>
      </w:r>
      <w:r w:rsidRPr="003C0BE7">
        <w:rPr>
          <w:iCs/>
        </w:rPr>
        <w:t xml:space="preserve">(bet. 2021/22:MJU22 s. </w:t>
      </w:r>
      <w:r>
        <w:rPr>
          <w:iCs/>
        </w:rPr>
        <w:t>27</w:t>
      </w:r>
      <w:r w:rsidRPr="003C0BE7">
        <w:rPr>
          <w:iCs/>
        </w:rPr>
        <w:t xml:space="preserve">). </w:t>
      </w:r>
    </w:p>
    <w:p w14:paraId="3D48FADA" w14:textId="35ECAC15" w:rsidR="002D0637" w:rsidRDefault="002D0637" w:rsidP="002D0637">
      <w:pPr>
        <w:pStyle w:val="Brdtextmedindrag"/>
      </w:pPr>
      <w:r>
        <w:rPr>
          <w:iCs/>
        </w:rPr>
        <w:t>Djurhälsolagsu</w:t>
      </w:r>
      <w:r w:rsidRPr="003C0BE7">
        <w:rPr>
          <w:iCs/>
        </w:rPr>
        <w:t xml:space="preserve">tredningens förslag </w:t>
      </w:r>
      <w:r>
        <w:rPr>
          <w:iCs/>
        </w:rPr>
        <w:t>(SOU 2020:62)</w:t>
      </w:r>
      <w:r w:rsidRPr="003C0BE7">
        <w:rPr>
          <w:iCs/>
        </w:rPr>
        <w:t xml:space="preserve"> samt inkomna remissvar är under beredning och </w:t>
      </w:r>
      <w:r>
        <w:rPr>
          <w:iCs/>
        </w:rPr>
        <w:t xml:space="preserve">tillkännagivandet </w:t>
      </w:r>
      <w:r w:rsidRPr="003C0BE7">
        <w:rPr>
          <w:iCs/>
        </w:rPr>
        <w:t xml:space="preserve">kommer i första hand att </w:t>
      </w:r>
      <w:r>
        <w:rPr>
          <w:iCs/>
        </w:rPr>
        <w:t>behandlas</w:t>
      </w:r>
      <w:r w:rsidRPr="003C0BE7">
        <w:rPr>
          <w:iCs/>
        </w:rPr>
        <w:t xml:space="preserve"> i den beredningen. Det övervägs också om det finns behov av ytterligare </w:t>
      </w:r>
      <w:r>
        <w:rPr>
          <w:iCs/>
        </w:rPr>
        <w:t>åtgärder</w:t>
      </w:r>
      <w:r w:rsidRPr="003C0BE7">
        <w:rPr>
          <w:iCs/>
        </w:rPr>
        <w:t xml:space="preserve"> när det gäller Tullverkets befogenheter.</w:t>
      </w:r>
      <w:r>
        <w:rPr>
          <w:iCs/>
        </w:rPr>
        <w:t xml:space="preserve"> </w:t>
      </w:r>
      <w:r>
        <w:t>Punkten är inte slutbehandlad.</w:t>
      </w:r>
    </w:p>
    <w:p w14:paraId="33CC5949" w14:textId="77777777" w:rsidR="002D0637" w:rsidRPr="00EF6B66" w:rsidRDefault="002D0637" w:rsidP="002D0637">
      <w:pPr>
        <w:pStyle w:val="Brdtextmedindrag"/>
        <w:rPr>
          <w:i/>
          <w:iCs/>
        </w:rPr>
      </w:pPr>
      <w:r>
        <w:t xml:space="preserve">Punkt 4 om </w:t>
      </w:r>
      <w:r>
        <w:rPr>
          <w:i/>
          <w:iCs/>
        </w:rPr>
        <w:t>i</w:t>
      </w:r>
      <w:r w:rsidRPr="00D85F7D">
        <w:rPr>
          <w:i/>
          <w:iCs/>
        </w:rPr>
        <w:t>nsatser mot organiserad smuggling av sällskapsdjur</w:t>
      </w:r>
      <w:r>
        <w:rPr>
          <w:i/>
          <w:iCs/>
        </w:rPr>
        <w:t>*</w:t>
      </w:r>
      <w:r w:rsidRPr="00176A9B">
        <w:t>:</w:t>
      </w:r>
      <w:r>
        <w:rPr>
          <w:i/>
          <w:iCs/>
        </w:rPr>
        <w:t xml:space="preserve"> </w:t>
      </w:r>
      <w:r>
        <w:t xml:space="preserve">Riksdagen har tillkännagett för regeringen det som utskottet anför om insatser mot organiserad smuggling av sällskapsdjur </w:t>
      </w:r>
      <w:r w:rsidRPr="00C4393D">
        <w:t xml:space="preserve">(bet. 2021/22:MJU22 s. </w:t>
      </w:r>
      <w:r>
        <w:t>27</w:t>
      </w:r>
      <w:r w:rsidRPr="00C4393D">
        <w:t>)</w:t>
      </w:r>
      <w:r>
        <w:t>.</w:t>
      </w:r>
      <w:r>
        <w:rPr>
          <w:rFonts w:eastAsia="Calibri"/>
          <w:iCs/>
          <w:szCs w:val="22"/>
        </w:rPr>
        <w:t xml:space="preserve"> </w:t>
      </w:r>
      <w:r>
        <w:t xml:space="preserve">Regeringen överväger för närvarande vilka åtgärder som bör vidtas med anledning av detta och övriga tillkännagivanden om illegal införsel och smuggling av djur. </w:t>
      </w:r>
      <w:r w:rsidRPr="00EE1D07">
        <w:t>Punkten är inte slutbehandlad.</w:t>
      </w:r>
    </w:p>
    <w:p w14:paraId="418A0210" w14:textId="5B6205DE" w:rsidR="002D0637" w:rsidRDefault="002D0637" w:rsidP="002D0637">
      <w:pPr>
        <w:pStyle w:val="Brdtextmedindrag"/>
      </w:pPr>
      <w:r>
        <w:t>Punkt 35 om</w:t>
      </w:r>
      <w:r w:rsidRPr="00D85F7D">
        <w:t xml:space="preserve"> </w:t>
      </w:r>
      <w:r>
        <w:rPr>
          <w:i/>
          <w:iCs/>
        </w:rPr>
        <w:t>g</w:t>
      </w:r>
      <w:r w:rsidRPr="00D85F7D">
        <w:rPr>
          <w:i/>
          <w:iCs/>
        </w:rPr>
        <w:t>lobalt avtal om antibiotikaanvändning</w:t>
      </w:r>
      <w:r>
        <w:rPr>
          <w:i/>
          <w:iCs/>
        </w:rPr>
        <w:t>*</w:t>
      </w:r>
      <w:r w:rsidRPr="00176A9B">
        <w:t xml:space="preserve">: </w:t>
      </w:r>
      <w:r w:rsidRPr="00754DE3">
        <w:t>Riksdagen har tillkännagett för regeringen det som utskottet anför om</w:t>
      </w:r>
      <w:r>
        <w:t xml:space="preserve"> ett globalt avtal om antibiotikaanvändning </w:t>
      </w:r>
      <w:r w:rsidRPr="00754DE3">
        <w:t>(bet. 2021/22:</w:t>
      </w:r>
      <w:r>
        <w:t>MJU22</w:t>
      </w:r>
      <w:r w:rsidRPr="00754DE3">
        <w:t xml:space="preserve"> s. </w:t>
      </w:r>
      <w:r>
        <w:t>85</w:t>
      </w:r>
      <w:r w:rsidRPr="00754DE3">
        <w:t>).</w:t>
      </w:r>
      <w:r>
        <w:t xml:space="preserve"> </w:t>
      </w:r>
      <w:r w:rsidRPr="006D0AA7">
        <w:t xml:space="preserve">Den 1 augusti 2022 </w:t>
      </w:r>
      <w:r>
        <w:t xml:space="preserve">lämnades </w:t>
      </w:r>
      <w:r w:rsidRPr="006D0AA7">
        <w:t>betänkandet SOU 2022:43 Friska djur behöver inte antibiotika – bättre verkan genom internationell påverkan. Förslagen i betänkandet syftar till att stärka Sveriges arbete för en ansvarsfull och minskad anti</w:t>
      </w:r>
      <w:r>
        <w:softHyphen/>
      </w:r>
      <w:r w:rsidRPr="006D0AA7">
        <w:t>biotikaanvändning i djurhållningen globalt. Utredningen konstaterar att Sverige redan i</w:t>
      </w:r>
      <w:r>
        <w:t> </w:t>
      </w:r>
      <w:r w:rsidRPr="006D0AA7">
        <w:t xml:space="preserve">dag arbetar aktivt inom flera olika globala processer och att Sverige är ett land som i stor grad påverkar det globala arbetet. </w:t>
      </w:r>
      <w:r>
        <w:t>Utredningen bedömer dock att det</w:t>
      </w:r>
      <w:r w:rsidRPr="006D0AA7">
        <w:t xml:space="preserve"> finns utrymme för effek</w:t>
      </w:r>
      <w:r>
        <w:softHyphen/>
      </w:r>
      <w:r w:rsidRPr="006D0AA7">
        <w:t>tivisering och ytterligare insatser.</w:t>
      </w:r>
      <w:r>
        <w:t xml:space="preserve"> Betänkandet remitterades 18 november 2022 med svarstid 20 februari 2023. Punkten är inte slutbehandlad.  </w:t>
      </w:r>
    </w:p>
    <w:p w14:paraId="667DF0A8" w14:textId="77777777" w:rsidR="002D0637" w:rsidRPr="00EF6B66" w:rsidRDefault="002D0637" w:rsidP="002D0637">
      <w:pPr>
        <w:pStyle w:val="Brdtextmedindrag"/>
        <w:rPr>
          <w:i/>
        </w:rPr>
      </w:pPr>
      <w:r>
        <w:t>Punkt 36 om</w:t>
      </w:r>
      <w:r w:rsidRPr="00D85F7D">
        <w:t xml:space="preserve"> </w:t>
      </w:r>
      <w:r>
        <w:rPr>
          <w:i/>
          <w:iCs/>
        </w:rPr>
        <w:t>e</w:t>
      </w:r>
      <w:r w:rsidRPr="00D85F7D">
        <w:rPr>
          <w:i/>
          <w:iCs/>
        </w:rPr>
        <w:t>fterlevnad av förbud mot svanskupering</w:t>
      </w:r>
      <w:r>
        <w:rPr>
          <w:i/>
          <w:iCs/>
        </w:rPr>
        <w:t>*</w:t>
      </w:r>
      <w:r w:rsidRPr="003717AB">
        <w:t>:</w:t>
      </w:r>
      <w:r>
        <w:rPr>
          <w:i/>
          <w:iCs/>
        </w:rPr>
        <w:t xml:space="preserve"> </w:t>
      </w:r>
      <w:r w:rsidRPr="009B66D6">
        <w:t>Riksdagen har tillkännagett för regeringen det som utskottet anför om efterlevnad av för</w:t>
      </w:r>
      <w:r>
        <w:softHyphen/>
      </w:r>
      <w:r w:rsidRPr="009B66D6">
        <w:t>bud mot svanskupering (bet. 2021/22:MJU22 s. 86).</w:t>
      </w:r>
      <w:r>
        <w:t xml:space="preserve"> </w:t>
      </w:r>
      <w:r w:rsidRPr="004A040D">
        <w:t>I kommissionens stra</w:t>
      </w:r>
      <w:r>
        <w:softHyphen/>
      </w:r>
      <w:r w:rsidRPr="004A040D">
        <w:t xml:space="preserve">tegi </w:t>
      </w:r>
      <w:r>
        <w:t>F</w:t>
      </w:r>
      <w:r w:rsidRPr="004A040D">
        <w:t>rån jord till bord initierades en översyn av EU:s djurskyddslagstift</w:t>
      </w:r>
      <w:r>
        <w:softHyphen/>
      </w:r>
      <w:r w:rsidRPr="004A040D">
        <w:t>ning</w:t>
      </w:r>
      <w:r>
        <w:t>. L</w:t>
      </w:r>
      <w:r w:rsidRPr="004A040D">
        <w:t xml:space="preserve">agstiftningsförslag </w:t>
      </w:r>
      <w:r>
        <w:t xml:space="preserve">från kommissionen </w:t>
      </w:r>
      <w:r w:rsidRPr="004A040D">
        <w:t xml:space="preserve">väntas i </w:t>
      </w:r>
      <w:r>
        <w:t>september</w:t>
      </w:r>
      <w:r w:rsidRPr="004A040D">
        <w:t xml:space="preserve"> 2023. Redan före riksdagens tillkännagivande hade Sverige</w:t>
      </w:r>
      <w:r>
        <w:t>,</w:t>
      </w:r>
      <w:r w:rsidRPr="004A040D">
        <w:t xml:space="preserve"> tillsammans med Danmark, Tyskland, Nederländerna och Belgien</w:t>
      </w:r>
      <w:r>
        <w:t>,</w:t>
      </w:r>
      <w:r w:rsidRPr="004A040D">
        <w:t xml:space="preserve"> formu</w:t>
      </w:r>
      <w:r>
        <w:t>l</w:t>
      </w:r>
      <w:r w:rsidRPr="004A040D">
        <w:t>erat ett inspel till kommissionen med prioriterade frågor inför den förestående översynen. I det inspelet påtala</w:t>
      </w:r>
      <w:r>
        <w:softHyphen/>
      </w:r>
      <w:r w:rsidRPr="004A040D">
        <w:t>des bl.a. behovet av andra åtgärder än svanskupering för att motverka svansbitning hos grisar.</w:t>
      </w:r>
      <w:r>
        <w:t xml:space="preserve"> Under våren 2022 inrättades en ny undergrupp till EU:s djurskyddsplattform om gris där Sverige finns representerat. Möten i undergruppen har hållits regelbundet under sommaren/hösten 2022. Punkten är inte slutbehandlad.</w:t>
      </w:r>
    </w:p>
    <w:p w14:paraId="08865CDD" w14:textId="77777777" w:rsidR="002D0637" w:rsidRPr="00DA2CD1" w:rsidRDefault="002D0637" w:rsidP="002D0637">
      <w:pPr>
        <w:pStyle w:val="Brdtextmedindrag"/>
      </w:pPr>
      <w:r>
        <w:t xml:space="preserve">Följande punkter är inte slutbehandlade: 1, 3, 4, 35 och 36. </w:t>
      </w:r>
    </w:p>
    <w:bookmarkEnd w:id="516"/>
    <w:p w14:paraId="1410FC63" w14:textId="6FADA0F8" w:rsidR="001902BF" w:rsidRPr="006249A6" w:rsidRDefault="00B83DC2" w:rsidP="001902BF">
      <w:pPr>
        <w:pStyle w:val="Rubrik5utannumrering"/>
      </w:pPr>
      <w:r>
        <w:t>71</w:t>
      </w:r>
      <w:r w:rsidR="001902BF" w:rsidRPr="006249A6">
        <w:t>. Rskr. 2021/22:280</w:t>
      </w:r>
    </w:p>
    <w:p w14:paraId="6AAF1630" w14:textId="77777777" w:rsidR="001902BF" w:rsidRDefault="001902BF"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Cykelfrågor</w:t>
      </w:r>
    </w:p>
    <w:p w14:paraId="59F3206E" w14:textId="77777777" w:rsidR="001902BF" w:rsidRPr="00201B9F" w:rsidRDefault="001902BF"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sidRPr="00201B9F">
        <w:rPr>
          <w:rFonts w:ascii="Times New Roman" w:hAnsi="Times New Roman"/>
          <w:iCs/>
          <w:sz w:val="20"/>
        </w:rPr>
        <w:t>Motioner från allmänna motionstiden 20</w:t>
      </w:r>
      <w:r>
        <w:rPr>
          <w:rFonts w:ascii="Times New Roman" w:hAnsi="Times New Roman"/>
          <w:iCs/>
          <w:sz w:val="20"/>
        </w:rPr>
        <w:t>21/22</w:t>
      </w:r>
      <w:r w:rsidRPr="00201B9F">
        <w:rPr>
          <w:rFonts w:ascii="Times New Roman" w:hAnsi="Times New Roman"/>
          <w:iCs/>
          <w:sz w:val="20"/>
        </w:rPr>
        <w:t>, bet. 20</w:t>
      </w:r>
      <w:r>
        <w:rPr>
          <w:rFonts w:ascii="Times New Roman" w:hAnsi="Times New Roman"/>
          <w:iCs/>
          <w:sz w:val="20"/>
        </w:rPr>
        <w:t>21/22:TU11</w:t>
      </w:r>
    </w:p>
    <w:p w14:paraId="5F2FF280" w14:textId="6AE2544C" w:rsidR="001902BF" w:rsidRDefault="001902BF" w:rsidP="001902BF">
      <w:pPr>
        <w:tabs>
          <w:tab w:val="left" w:pos="2268"/>
        </w:tabs>
        <w:overflowPunct w:val="0"/>
        <w:autoSpaceDE w:val="0"/>
        <w:autoSpaceDN w:val="0"/>
        <w:adjustRightInd w:val="0"/>
        <w:spacing w:after="0" w:line="240" w:lineRule="auto"/>
        <w:textAlignment w:val="baseline"/>
        <w:rPr>
          <w:rFonts w:ascii="Times New Roman" w:hAnsi="Times New Roman"/>
          <w:iCs/>
          <w:sz w:val="20"/>
        </w:rPr>
      </w:pPr>
      <w:r>
        <w:rPr>
          <w:rFonts w:ascii="Times New Roman" w:hAnsi="Times New Roman"/>
          <w:iCs/>
          <w:sz w:val="20"/>
        </w:rPr>
        <w:t xml:space="preserve">Skrivelsen är inte slutbehandlad. </w:t>
      </w:r>
    </w:p>
    <w:p w14:paraId="4D7710D6" w14:textId="77777777" w:rsidR="001902BF" w:rsidRDefault="001902BF" w:rsidP="001902BF">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6BCDB0A4" w14:textId="661629E6" w:rsidR="001902BF" w:rsidRDefault="001902BF" w:rsidP="001902BF">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125364">
        <w:rPr>
          <w:rFonts w:ascii="Times New Roman" w:hAnsi="Times New Roman"/>
          <w:iCs/>
          <w:sz w:val="20"/>
        </w:rPr>
        <w:t xml:space="preserve">Punkt </w:t>
      </w:r>
      <w:r>
        <w:rPr>
          <w:rFonts w:ascii="Times New Roman" w:hAnsi="Times New Roman"/>
          <w:iCs/>
          <w:sz w:val="20"/>
        </w:rPr>
        <w:t>6</w:t>
      </w:r>
      <w:r w:rsidRPr="00125364">
        <w:rPr>
          <w:rFonts w:ascii="Times New Roman" w:hAnsi="Times New Roman"/>
          <w:iCs/>
          <w:sz w:val="20"/>
        </w:rPr>
        <w:t xml:space="preserve"> om </w:t>
      </w:r>
      <w:r w:rsidRPr="00774E8D">
        <w:rPr>
          <w:rFonts w:ascii="Times New Roman" w:hAnsi="Times New Roman"/>
          <w:i/>
          <w:sz w:val="20"/>
        </w:rPr>
        <w:t>elsparkcyklar och hyrcyklar</w:t>
      </w:r>
      <w:r w:rsidRPr="00125364">
        <w:rPr>
          <w:rFonts w:ascii="Times New Roman" w:hAnsi="Times New Roman"/>
          <w:iCs/>
          <w:sz w:val="20"/>
        </w:rPr>
        <w:t>*:</w:t>
      </w:r>
      <w:r w:rsidRPr="00D94712">
        <w:t xml:space="preserve"> </w:t>
      </w:r>
      <w:r w:rsidRPr="00D94712">
        <w:rPr>
          <w:rFonts w:ascii="Times New Roman" w:hAnsi="Times New Roman"/>
          <w:iCs/>
          <w:sz w:val="20"/>
        </w:rPr>
        <w:t xml:space="preserve">Riksdagen </w:t>
      </w:r>
      <w:r>
        <w:rPr>
          <w:rFonts w:ascii="Times New Roman" w:hAnsi="Times New Roman"/>
          <w:iCs/>
          <w:sz w:val="20"/>
        </w:rPr>
        <w:t xml:space="preserve">har tillkännagett för regeringen </w:t>
      </w:r>
      <w:r w:rsidRPr="00D94712">
        <w:rPr>
          <w:rFonts w:ascii="Times New Roman" w:hAnsi="Times New Roman"/>
          <w:iCs/>
          <w:sz w:val="20"/>
        </w:rPr>
        <w:t>det som utskottet anför om behovet av förtydliganden av regelverket för hyrda cyklar och elsparkcyklar</w:t>
      </w:r>
      <w:r>
        <w:rPr>
          <w:rFonts w:ascii="Times New Roman" w:hAnsi="Times New Roman"/>
          <w:iCs/>
          <w:sz w:val="20"/>
        </w:rPr>
        <w:t>,</w:t>
      </w:r>
      <w:r w:rsidRPr="00552528">
        <w:rPr>
          <w:rFonts w:ascii="Times New Roman" w:hAnsi="Times New Roman"/>
          <w:iCs/>
          <w:sz w:val="20"/>
        </w:rPr>
        <w:t xml:space="preserve"> inte minst för att minimera personskador och parkeringsproblem</w:t>
      </w:r>
      <w:r w:rsidRPr="00D94712">
        <w:rPr>
          <w:rFonts w:ascii="Times New Roman" w:hAnsi="Times New Roman"/>
          <w:iCs/>
          <w:sz w:val="20"/>
        </w:rPr>
        <w:t xml:space="preserve"> </w:t>
      </w:r>
      <w:r>
        <w:rPr>
          <w:rFonts w:ascii="Times New Roman" w:hAnsi="Times New Roman"/>
          <w:iCs/>
          <w:sz w:val="20"/>
        </w:rPr>
        <w:t xml:space="preserve">(bet.2021/22:TU11 s. 71 f.). </w:t>
      </w:r>
      <w:r w:rsidRPr="006B09A6">
        <w:rPr>
          <w:rFonts w:ascii="Times New Roman" w:hAnsi="Times New Roman"/>
          <w:iCs/>
          <w:sz w:val="20"/>
        </w:rPr>
        <w:t>Regeringen har beslutat om regeländringar för elsparkcyklar genom ändringar i trafikförordningen (1998:1276). Ändringarna trädde i kraft den 1</w:t>
      </w:r>
      <w:r>
        <w:rPr>
          <w:rFonts w:ascii="Times New Roman" w:hAnsi="Times New Roman"/>
          <w:iCs/>
          <w:sz w:val="20"/>
        </w:rPr>
        <w:t> </w:t>
      </w:r>
      <w:r w:rsidRPr="006B09A6">
        <w:rPr>
          <w:rFonts w:ascii="Times New Roman" w:hAnsi="Times New Roman"/>
          <w:iCs/>
          <w:sz w:val="20"/>
        </w:rPr>
        <w:t>september 2022 och innebä</w:t>
      </w:r>
      <w:r>
        <w:rPr>
          <w:rFonts w:ascii="Times New Roman" w:hAnsi="Times New Roman"/>
          <w:iCs/>
          <w:sz w:val="20"/>
        </w:rPr>
        <w:t xml:space="preserve">r att </w:t>
      </w:r>
      <w:r w:rsidRPr="006B09A6">
        <w:rPr>
          <w:rFonts w:ascii="Times New Roman" w:hAnsi="Times New Roman"/>
          <w:iCs/>
          <w:sz w:val="20"/>
        </w:rPr>
        <w:t>elsparkcyklar inte längre får framföras på gångbana (1</w:t>
      </w:r>
      <w:r>
        <w:rPr>
          <w:rFonts w:ascii="Times New Roman" w:hAnsi="Times New Roman"/>
          <w:iCs/>
          <w:sz w:val="20"/>
        </w:rPr>
        <w:t> </w:t>
      </w:r>
      <w:r w:rsidRPr="006B09A6">
        <w:rPr>
          <w:rFonts w:ascii="Times New Roman" w:hAnsi="Times New Roman"/>
          <w:iCs/>
          <w:sz w:val="20"/>
        </w:rPr>
        <w:t>kap. 4</w:t>
      </w:r>
      <w:r>
        <w:rPr>
          <w:rFonts w:ascii="Times New Roman" w:hAnsi="Times New Roman"/>
          <w:iCs/>
          <w:sz w:val="20"/>
        </w:rPr>
        <w:t> </w:t>
      </w:r>
      <w:r w:rsidRPr="006B09A6">
        <w:rPr>
          <w:rFonts w:ascii="Times New Roman" w:hAnsi="Times New Roman"/>
          <w:iCs/>
          <w:sz w:val="20"/>
        </w:rPr>
        <w:t>§ trafikförordningen) och att elsparkcykler inte får parkeras på en gång- eller cykelbana annat än på en uppställningsplats eller anordning för parkering av cyklar (3</w:t>
      </w:r>
      <w:r>
        <w:rPr>
          <w:rFonts w:ascii="Times New Roman" w:hAnsi="Times New Roman"/>
          <w:iCs/>
          <w:sz w:val="20"/>
        </w:rPr>
        <w:t> </w:t>
      </w:r>
      <w:r w:rsidRPr="006B09A6">
        <w:rPr>
          <w:rFonts w:ascii="Times New Roman" w:hAnsi="Times New Roman"/>
          <w:iCs/>
          <w:sz w:val="20"/>
        </w:rPr>
        <w:t>kap. 48</w:t>
      </w:r>
      <w:r>
        <w:rPr>
          <w:rFonts w:ascii="Times New Roman" w:hAnsi="Times New Roman"/>
          <w:iCs/>
          <w:sz w:val="20"/>
        </w:rPr>
        <w:t> </w:t>
      </w:r>
      <w:r w:rsidRPr="006B09A6">
        <w:rPr>
          <w:rFonts w:ascii="Times New Roman" w:hAnsi="Times New Roman"/>
          <w:iCs/>
          <w:sz w:val="20"/>
        </w:rPr>
        <w:t>§ trafikförordningen)</w:t>
      </w:r>
      <w:r>
        <w:rPr>
          <w:rFonts w:ascii="Times New Roman" w:hAnsi="Times New Roman"/>
          <w:iCs/>
          <w:sz w:val="20"/>
        </w:rPr>
        <w:t>.</w:t>
      </w:r>
    </w:p>
    <w:p w14:paraId="4CFE67AF" w14:textId="77777777" w:rsidR="001902BF" w:rsidRDefault="001902BF" w:rsidP="001902BF">
      <w:pPr>
        <w:pStyle w:val="Brdtextmedindrag"/>
      </w:pPr>
      <w:r w:rsidRPr="00B22DEA">
        <w:t>Inom Landsbygds- och infrastrukturdepartementet pågår en analys av hur frågan om hyrda cyklar kan omhändertas</w:t>
      </w:r>
      <w:r>
        <w:t>. Punkten är inte slutbehandlad.</w:t>
      </w:r>
    </w:p>
    <w:p w14:paraId="66430E5B" w14:textId="231B7B5A" w:rsidR="00A44D79" w:rsidRDefault="00B83DC2" w:rsidP="00A44D79">
      <w:pPr>
        <w:pStyle w:val="Rubrik5utannumrering"/>
      </w:pPr>
      <w:r>
        <w:t>72</w:t>
      </w:r>
      <w:r w:rsidR="00A44D79">
        <w:t xml:space="preserve">. </w:t>
      </w:r>
      <w:r w:rsidR="00A44D79" w:rsidRPr="008873BF">
        <w:t>Rskr</w:t>
      </w:r>
      <w:r w:rsidR="00A44D79">
        <w:t>.</w:t>
      </w:r>
      <w:r w:rsidR="00A44D79" w:rsidRPr="008873BF">
        <w:t xml:space="preserve"> 202</w:t>
      </w:r>
      <w:r w:rsidR="00A44D79">
        <w:t>1</w:t>
      </w:r>
      <w:r w:rsidR="00A44D79" w:rsidRPr="008873BF">
        <w:t>/2</w:t>
      </w:r>
      <w:r w:rsidR="00A44D79">
        <w:t>2</w:t>
      </w:r>
      <w:r w:rsidR="00A44D79" w:rsidRPr="008873BF">
        <w:t>:</w:t>
      </w:r>
      <w:r w:rsidR="00A44D79">
        <w:t>297</w:t>
      </w:r>
    </w:p>
    <w:p w14:paraId="358A9AC4" w14:textId="77777777" w:rsidR="00A44D79" w:rsidRDefault="00A44D79" w:rsidP="00A44D79">
      <w:pPr>
        <w:pStyle w:val="Brdtextmedindrag"/>
        <w:ind w:firstLine="0"/>
      </w:pPr>
      <w:r>
        <w:t>Naturvård och biologisk mångfald</w:t>
      </w:r>
    </w:p>
    <w:p w14:paraId="216025A6" w14:textId="77777777" w:rsidR="00A44D79" w:rsidRDefault="00A44D79" w:rsidP="00A44D79">
      <w:pPr>
        <w:pStyle w:val="Brdtextmedindrag"/>
        <w:ind w:firstLine="0"/>
      </w:pPr>
      <w:r>
        <w:t xml:space="preserve">Utskottsinitiativ m.m., bet. 2021/22:MJU24 </w:t>
      </w:r>
    </w:p>
    <w:p w14:paraId="00911FFC" w14:textId="722E3427" w:rsidR="00A44D79" w:rsidRDefault="00A44D79" w:rsidP="00A44D79">
      <w:pPr>
        <w:pStyle w:val="Brdtextmedindrag"/>
        <w:ind w:firstLine="0"/>
        <w:rPr>
          <w:b/>
        </w:rPr>
      </w:pPr>
      <w:r>
        <w:t xml:space="preserve">Skrivelsen är slutbehandlad. </w:t>
      </w:r>
    </w:p>
    <w:p w14:paraId="57D0BD99" w14:textId="15ADAE56" w:rsidR="00A44D79" w:rsidRDefault="00A44D79" w:rsidP="00A44D79">
      <w:pPr>
        <w:pStyle w:val="Brdtextmedindrag"/>
        <w:ind w:firstLine="0"/>
        <w:rPr>
          <w:b/>
        </w:rPr>
      </w:pPr>
    </w:p>
    <w:p w14:paraId="4305C7D9" w14:textId="1E8F2AFC" w:rsidR="00A44D79" w:rsidRDefault="00A44D79" w:rsidP="00A44D79">
      <w:pPr>
        <w:pStyle w:val="Brdtextmedindrag"/>
        <w:ind w:firstLine="0"/>
      </w:pPr>
      <w:r>
        <w:t xml:space="preserve">Den 6 oktober 2022 beslutade regeringen att skriva av ärendet. Se även </w:t>
      </w:r>
      <w:r w:rsidR="006321F4">
        <w:t>KN 51</w:t>
      </w:r>
      <w:r>
        <w:t>, rskr. 2021/22:296.</w:t>
      </w:r>
    </w:p>
    <w:p w14:paraId="41A6786C" w14:textId="1DA3A54F" w:rsidR="00144451" w:rsidRPr="00144451" w:rsidRDefault="00B83DC2" w:rsidP="00144451">
      <w:pPr>
        <w:pStyle w:val="Rubrik5utannumrering"/>
      </w:pPr>
      <w:r>
        <w:t>73</w:t>
      </w:r>
      <w:r w:rsidR="00144451" w:rsidRPr="00144451">
        <w:t>. Rskr.2021/22:303</w:t>
      </w:r>
    </w:p>
    <w:p w14:paraId="2A66AC50" w14:textId="77777777" w:rsidR="00144451" w:rsidRDefault="00144451" w:rsidP="00144451">
      <w:pPr>
        <w:pStyle w:val="Brdtext"/>
      </w:pPr>
      <w:r>
        <w:t>Yrkestrafik och taxi</w:t>
      </w:r>
    </w:p>
    <w:p w14:paraId="3FED542D" w14:textId="77777777" w:rsidR="00144451" w:rsidRDefault="00144451" w:rsidP="00144451">
      <w:pPr>
        <w:pStyle w:val="Brdtext"/>
      </w:pPr>
      <w:r w:rsidRPr="00A318F5">
        <w:t>Prop</w:t>
      </w:r>
      <w:r>
        <w:t>.</w:t>
      </w:r>
      <w:r w:rsidRPr="00A318F5">
        <w:t xml:space="preserve"> 2021/22:166</w:t>
      </w:r>
      <w:r>
        <w:t xml:space="preserve">, bet. </w:t>
      </w:r>
      <w:r w:rsidRPr="00A318F5">
        <w:t>2021/22:TU15</w:t>
      </w:r>
    </w:p>
    <w:p w14:paraId="0EC31765" w14:textId="77777777" w:rsidR="00144451" w:rsidRDefault="00144451" w:rsidP="00144451">
      <w:pPr>
        <w:pStyle w:val="Brdtext"/>
      </w:pPr>
      <w:r>
        <w:t>Skrivelsen är slutbehandlad.</w:t>
      </w:r>
    </w:p>
    <w:p w14:paraId="6D653762" w14:textId="77777777" w:rsidR="00144451" w:rsidRPr="00FF0B2F" w:rsidRDefault="00144451" w:rsidP="00144451">
      <w:pPr>
        <w:pStyle w:val="Brdtextmedindrag"/>
      </w:pPr>
    </w:p>
    <w:p w14:paraId="5F0AA58F" w14:textId="592D34E0" w:rsidR="00144451" w:rsidRDefault="00144451" w:rsidP="00144451">
      <w:pPr>
        <w:pStyle w:val="Brdtext"/>
        <w:rPr>
          <w:iCs/>
        </w:rPr>
      </w:pPr>
      <w:r w:rsidRPr="003F6C71">
        <w:rPr>
          <w:iCs/>
        </w:rPr>
        <w:t xml:space="preserve">Den </w:t>
      </w:r>
      <w:r>
        <w:rPr>
          <w:iCs/>
        </w:rPr>
        <w:t>19 maj 2022</w:t>
      </w:r>
      <w:r w:rsidRPr="003F6C71">
        <w:rPr>
          <w:iCs/>
        </w:rPr>
        <w:t xml:space="preserve"> utfärdade regeringen de lag</w:t>
      </w:r>
      <w:r>
        <w:rPr>
          <w:iCs/>
        </w:rPr>
        <w:t>ar</w:t>
      </w:r>
      <w:r w:rsidRPr="003F6C71">
        <w:rPr>
          <w:iCs/>
        </w:rPr>
        <w:t xml:space="preserve"> riksdagen antagit (SFS</w:t>
      </w:r>
      <w:r>
        <w:t> </w:t>
      </w:r>
      <w:r>
        <w:rPr>
          <w:iCs/>
        </w:rPr>
        <w:t>462–468</w:t>
      </w:r>
      <w:r w:rsidRPr="003F6C71">
        <w:rPr>
          <w:iCs/>
        </w:rPr>
        <w:t>)</w:t>
      </w:r>
      <w:r>
        <w:rPr>
          <w:iCs/>
        </w:rPr>
        <w:t>.</w:t>
      </w:r>
      <w:r w:rsidR="001D34A3">
        <w:rPr>
          <w:iCs/>
        </w:rPr>
        <w:t xml:space="preserve"> </w:t>
      </w:r>
    </w:p>
    <w:p w14:paraId="6CDAAF2F" w14:textId="52998D99" w:rsidR="00F20C9D" w:rsidRPr="00144451" w:rsidRDefault="00B83DC2" w:rsidP="00144451">
      <w:pPr>
        <w:pStyle w:val="Rubrik5utannumrering"/>
        <w:rPr>
          <w:highlight w:val="yellow"/>
        </w:rPr>
      </w:pPr>
      <w:r>
        <w:t>74</w:t>
      </w:r>
      <w:r w:rsidR="00F20C9D" w:rsidRPr="00144451">
        <w:t xml:space="preserve">. Rskr. 2021/22:336 </w:t>
      </w:r>
    </w:p>
    <w:p w14:paraId="1C7F986F" w14:textId="77777777" w:rsidR="00F20C9D" w:rsidRDefault="00F20C9D" w:rsidP="00F20C9D">
      <w:pPr>
        <w:pStyle w:val="Brdtext"/>
      </w:pPr>
      <w:r>
        <w:t xml:space="preserve">En ny växtskyddslag </w:t>
      </w:r>
    </w:p>
    <w:p w14:paraId="6607A5A0" w14:textId="77777777" w:rsidR="00F20C9D" w:rsidRDefault="00F20C9D" w:rsidP="00F20C9D">
      <w:pPr>
        <w:pStyle w:val="Brdtext"/>
        <w:rPr>
          <w:color w:val="000000" w:themeColor="text1"/>
        </w:rPr>
      </w:pPr>
      <w:r>
        <w:rPr>
          <w:color w:val="000000" w:themeColor="text1"/>
        </w:rPr>
        <w:t xml:space="preserve">Prop. 2021/22:148,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MJU25</w:t>
      </w:r>
      <w:r w:rsidRPr="00895D1A">
        <w:rPr>
          <w:color w:val="000000" w:themeColor="text1"/>
        </w:rPr>
        <w:t xml:space="preserve"> </w:t>
      </w:r>
    </w:p>
    <w:p w14:paraId="4E69DA05" w14:textId="2A83726E" w:rsidR="00F20C9D" w:rsidRDefault="00F20C9D" w:rsidP="00F20C9D">
      <w:pPr>
        <w:pStyle w:val="Brdtextmedindrag"/>
        <w:ind w:firstLine="0"/>
      </w:pPr>
      <w:r>
        <w:t xml:space="preserve">Skrivelsen är </w:t>
      </w:r>
      <w:r w:rsidRPr="00C27931">
        <w:t>inte</w:t>
      </w:r>
      <w:r>
        <w:t xml:space="preserve"> slutbehandlad. </w:t>
      </w:r>
    </w:p>
    <w:p w14:paraId="4DDDC510" w14:textId="77777777" w:rsidR="00F20C9D" w:rsidRDefault="00F20C9D" w:rsidP="00F20C9D">
      <w:pPr>
        <w:pStyle w:val="Brdtextmedindrag"/>
      </w:pPr>
    </w:p>
    <w:p w14:paraId="4FDDC915" w14:textId="64370CCA" w:rsidR="00F20C9D" w:rsidRDefault="00F20C9D" w:rsidP="00F20C9D">
      <w:pPr>
        <w:pStyle w:val="Brdtextmedindrag"/>
        <w:ind w:firstLine="0"/>
      </w:pPr>
      <w:r>
        <w:t xml:space="preserve">Punkt 1 om </w:t>
      </w:r>
      <w:r>
        <w:rPr>
          <w:i/>
          <w:iCs/>
        </w:rPr>
        <w:t>e</w:t>
      </w:r>
      <w:r w:rsidRPr="00951575">
        <w:rPr>
          <w:i/>
          <w:iCs/>
        </w:rPr>
        <w:t>n ny växtskyddslag</w:t>
      </w:r>
      <w:r w:rsidRPr="00D15CDB">
        <w:t>:</w:t>
      </w:r>
      <w:r>
        <w:rPr>
          <w:i/>
          <w:iCs/>
        </w:rPr>
        <w:t xml:space="preserve"> </w:t>
      </w:r>
      <w:r w:rsidRPr="00FC2932">
        <w:t>Den 2 juni 2022 utfärdade regeringen de lagar riksdagen antagit (SFS 725 och 726).</w:t>
      </w:r>
    </w:p>
    <w:p w14:paraId="0A781568" w14:textId="77777777" w:rsidR="00F20C9D" w:rsidRPr="00951575" w:rsidRDefault="00F20C9D" w:rsidP="00F20C9D">
      <w:pPr>
        <w:pStyle w:val="Brdtextmedindrag"/>
        <w:rPr>
          <w:i/>
          <w:iCs/>
        </w:rPr>
      </w:pPr>
      <w:r>
        <w:t xml:space="preserve">Punkt 3 om </w:t>
      </w:r>
      <w:r>
        <w:rPr>
          <w:i/>
          <w:iCs/>
        </w:rPr>
        <w:t>u</w:t>
      </w:r>
      <w:r w:rsidRPr="00951575">
        <w:rPr>
          <w:i/>
          <w:iCs/>
        </w:rPr>
        <w:t>tformningen av avgifter för offentlig kontroll enligt den nya växtskyddslagen</w:t>
      </w:r>
      <w:r>
        <w:rPr>
          <w:i/>
          <w:iCs/>
        </w:rPr>
        <w:t>*</w:t>
      </w:r>
      <w:r w:rsidRPr="00D15CDB">
        <w:t>:</w:t>
      </w:r>
      <w:r>
        <w:rPr>
          <w:i/>
          <w:iCs/>
        </w:rPr>
        <w:t xml:space="preserve"> </w:t>
      </w:r>
      <w:bookmarkStart w:id="525" w:name="_Hlk124417748"/>
      <w:r w:rsidRPr="009B66D6">
        <w:t>Riksdagen har tillkännagett för regeringen det som utskottet anför om</w:t>
      </w:r>
      <w:r>
        <w:rPr>
          <w:i/>
          <w:iCs/>
        </w:rPr>
        <w:t xml:space="preserve"> </w:t>
      </w:r>
      <w:r>
        <w:t xml:space="preserve">utformningen av avgifter för offentlig kontroll enligt den nya växtskyddslagen </w:t>
      </w:r>
      <w:bookmarkEnd w:id="525"/>
      <w:r>
        <w:t>(bet. 2021/22:MJU25 s. 35).</w:t>
      </w:r>
      <w:r>
        <w:rPr>
          <w:i/>
          <w:iCs/>
        </w:rPr>
        <w:t xml:space="preserve"> </w:t>
      </w:r>
    </w:p>
    <w:p w14:paraId="3BD9E40A" w14:textId="77777777" w:rsidR="00F20C9D" w:rsidRDefault="00F20C9D" w:rsidP="00F20C9D">
      <w:pPr>
        <w:pStyle w:val="Brdtextmedindrag"/>
      </w:pPr>
      <w:r w:rsidRPr="00B11392">
        <w:t xml:space="preserve">Regeringen har gett </w:t>
      </w:r>
      <w:r>
        <w:t>Statens j</w:t>
      </w:r>
      <w:r w:rsidRPr="00B11392">
        <w:t>ordbruksverk i uppdrag</w:t>
      </w:r>
      <w:r>
        <w:t xml:space="preserve"> att </w:t>
      </w:r>
      <w:r w:rsidRPr="00FC2932">
        <w:t>återrapportera hur man säkerställt att avgifterna för offentlig kontroll återspeglar myn</w:t>
      </w:r>
      <w:r>
        <w:softHyphen/>
      </w:r>
      <w:r w:rsidRPr="00FC2932">
        <w:t>dighetens kostnader enligt den nya växtskyddslagen (2022:725). </w:t>
      </w:r>
      <w:r>
        <w:t xml:space="preserve">Återrapporteringen sker i myndighetens årsredovisning för 2024. </w:t>
      </w:r>
      <w:r w:rsidRPr="00B11392">
        <w:t>Punkten är</w:t>
      </w:r>
      <w:r>
        <w:t xml:space="preserve"> inte</w:t>
      </w:r>
      <w:r w:rsidRPr="00B11392">
        <w:t xml:space="preserve"> slutbehandlad.</w:t>
      </w:r>
    </w:p>
    <w:p w14:paraId="310E2262" w14:textId="77777777" w:rsidR="00F20C9D" w:rsidRPr="003A3EBF" w:rsidRDefault="00F20C9D" w:rsidP="00F20C9D">
      <w:pPr>
        <w:pStyle w:val="Brdtextmedindrag"/>
      </w:pPr>
      <w:r>
        <w:t xml:space="preserve">Punkt 13 om </w:t>
      </w:r>
      <w:r w:rsidRPr="00951575">
        <w:rPr>
          <w:i/>
          <w:iCs/>
        </w:rPr>
        <w:t>Sveriges beredskapsförsörjning av kritiska kemikalier</w:t>
      </w:r>
      <w:r>
        <w:rPr>
          <w:i/>
          <w:iCs/>
        </w:rPr>
        <w:t>*</w:t>
      </w:r>
      <w:r w:rsidRPr="00482730">
        <w:t>:</w:t>
      </w:r>
      <w:bookmarkStart w:id="526" w:name="_Hlk118721685"/>
      <w:r>
        <w:rPr>
          <w:i/>
          <w:iCs/>
        </w:rPr>
        <w:t xml:space="preserve"> </w:t>
      </w:r>
      <w:r w:rsidRPr="009B66D6">
        <w:t xml:space="preserve">Riksdagen har tillkännagett för regeringen det som utskottet </w:t>
      </w:r>
      <w:r w:rsidRPr="00FC2932">
        <w:t>anför om Sveriges beredskapsförsörjning av kritiska kemikalier</w:t>
      </w:r>
      <w:r>
        <w:t xml:space="preserve"> (bet.  2021/22:MJU25 s 7). </w:t>
      </w:r>
      <w:r w:rsidRPr="00DB4771">
        <w:t>Regeringskansliet</w:t>
      </w:r>
      <w:r w:rsidRPr="003A3EBF">
        <w:t xml:space="preserve"> har gett en utredare ett uppdrag att biträda Näringsdepartementet med att analysera och lämna förslag på en författningsreglerad ordning som innebär att det ska vara möjligt för staten att vid en bristsituation styra fördelningen av kemikalier som används för rening av dricksvatten och avlopp (N 2022:D). Uppdraget gäller från och med den 1 september 2022 tills vidare, dock längst t.o.m. den 31 mars 2023.</w:t>
      </w:r>
    </w:p>
    <w:p w14:paraId="0649DFC6" w14:textId="77777777" w:rsidR="00F20C9D" w:rsidRDefault="00F20C9D" w:rsidP="00F20C9D">
      <w:pPr>
        <w:pStyle w:val="Brdtextmedindrag"/>
      </w:pPr>
      <w:r>
        <w:t>Regeringen beslutade den 18 augusti 2022 om kommittédirektiven Ökad beredskap för att säkerställa en robust och kontinuerlig leverans av vatten</w:t>
      </w:r>
      <w:r>
        <w:softHyphen/>
        <w:t>tjänster (dir. 2022:127). En särskild utredare ska se över regelverk och ansvarsför</w:t>
      </w:r>
      <w:r>
        <w:softHyphen/>
        <w:t>delning och vid behov föreslå förändringar för att säkerställa en robust och kontinuerlig leverans av vattentjänster. Syftet med uppdraget är att stärka förmågan att leverera vattentjänster vid händelse av kris, höjd beredskap och då ytterst krig samt utifrån de nya förutsättningar som följer av ett förändrat klimat. Uppdraget ska redovisas senast den 31 januari 2024.</w:t>
      </w:r>
      <w:bookmarkEnd w:id="526"/>
      <w:r>
        <w:t xml:space="preserve"> Punkten är inte slutbehandlad. </w:t>
      </w:r>
    </w:p>
    <w:p w14:paraId="5B1A5E0F" w14:textId="61AA5837" w:rsidR="00F20C9D" w:rsidRDefault="00F20C9D" w:rsidP="00F20C9D">
      <w:pPr>
        <w:pStyle w:val="Brdtextmedindrag"/>
      </w:pPr>
      <w:r>
        <w:t>Följande punkter är inte slutbe</w:t>
      </w:r>
      <w:r>
        <w:softHyphen/>
        <w:t xml:space="preserve">handlade: 3 och 13. </w:t>
      </w:r>
    </w:p>
    <w:p w14:paraId="31584EB6" w14:textId="209BFFD6" w:rsidR="008B0ABB" w:rsidRPr="00A30C67" w:rsidRDefault="00B83DC2" w:rsidP="008B0ABB">
      <w:pPr>
        <w:pStyle w:val="Rubrik5utannumrering"/>
      </w:pPr>
      <w:bookmarkStart w:id="527" w:name="_Hlk124162235"/>
      <w:r>
        <w:t>75</w:t>
      </w:r>
      <w:r w:rsidR="008B0ABB" w:rsidRPr="00A30C67">
        <w:t>. Rskr.</w:t>
      </w:r>
      <w:r w:rsidR="008B0ABB">
        <w:t xml:space="preserve"> </w:t>
      </w:r>
      <w:r w:rsidR="008B0ABB" w:rsidRPr="00A30C67">
        <w:t>2021/22:</w:t>
      </w:r>
      <w:r w:rsidR="008B0ABB">
        <w:t>369</w:t>
      </w:r>
    </w:p>
    <w:p w14:paraId="23D059C9" w14:textId="77777777" w:rsidR="008B0AB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Infrastrukturfrågor</w:t>
      </w:r>
    </w:p>
    <w:p w14:paraId="0B113A4E" w14:textId="77777777" w:rsidR="008B0AB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A3520C">
        <w:rPr>
          <w:rFonts w:ascii="Times New Roman" w:hAnsi="Times New Roman"/>
          <w:sz w:val="20"/>
        </w:rPr>
        <w:t>Skr. 202</w:t>
      </w:r>
      <w:r>
        <w:rPr>
          <w:rFonts w:ascii="Times New Roman" w:hAnsi="Times New Roman"/>
          <w:sz w:val="20"/>
        </w:rPr>
        <w:t>1</w:t>
      </w:r>
      <w:r w:rsidRPr="00A3520C">
        <w:rPr>
          <w:rFonts w:ascii="Times New Roman" w:hAnsi="Times New Roman"/>
          <w:sz w:val="20"/>
        </w:rPr>
        <w:t>/2</w:t>
      </w:r>
      <w:r>
        <w:rPr>
          <w:rFonts w:ascii="Times New Roman" w:hAnsi="Times New Roman"/>
          <w:sz w:val="20"/>
        </w:rPr>
        <w:t>2</w:t>
      </w:r>
      <w:r w:rsidRPr="00A3520C">
        <w:rPr>
          <w:rFonts w:ascii="Times New Roman" w:hAnsi="Times New Roman"/>
          <w:sz w:val="20"/>
        </w:rPr>
        <w:t>:</w:t>
      </w:r>
      <w:r>
        <w:rPr>
          <w:rFonts w:ascii="Times New Roman" w:hAnsi="Times New Roman"/>
          <w:sz w:val="20"/>
        </w:rPr>
        <w:t>56, s</w:t>
      </w:r>
      <w:r w:rsidRPr="00A3520C">
        <w:rPr>
          <w:rFonts w:ascii="Times New Roman" w:hAnsi="Times New Roman"/>
          <w:sz w:val="20"/>
        </w:rPr>
        <w:t>kr. 202</w:t>
      </w:r>
      <w:r>
        <w:rPr>
          <w:rFonts w:ascii="Times New Roman" w:hAnsi="Times New Roman"/>
          <w:sz w:val="20"/>
        </w:rPr>
        <w:t>1</w:t>
      </w:r>
      <w:r w:rsidRPr="00A3520C">
        <w:rPr>
          <w:rFonts w:ascii="Times New Roman" w:hAnsi="Times New Roman"/>
          <w:sz w:val="20"/>
        </w:rPr>
        <w:t>/2</w:t>
      </w:r>
      <w:r>
        <w:rPr>
          <w:rFonts w:ascii="Times New Roman" w:hAnsi="Times New Roman"/>
          <w:sz w:val="20"/>
        </w:rPr>
        <w:t>2</w:t>
      </w:r>
      <w:r w:rsidRPr="00A3520C">
        <w:rPr>
          <w:rFonts w:ascii="Times New Roman" w:hAnsi="Times New Roman"/>
          <w:sz w:val="20"/>
        </w:rPr>
        <w:t>:</w:t>
      </w:r>
      <w:r>
        <w:rPr>
          <w:rFonts w:ascii="Times New Roman" w:hAnsi="Times New Roman"/>
          <w:sz w:val="20"/>
        </w:rPr>
        <w:t>80, m</w:t>
      </w:r>
      <w:r w:rsidRPr="00D11214">
        <w:rPr>
          <w:rFonts w:ascii="Times New Roman" w:hAnsi="Times New Roman"/>
          <w:sz w:val="20"/>
        </w:rPr>
        <w:t>otioner från allmänna motionstiden 2021/22</w:t>
      </w:r>
      <w:r>
        <w:rPr>
          <w:rFonts w:ascii="Times New Roman" w:hAnsi="Times New Roman"/>
          <w:sz w:val="20"/>
        </w:rPr>
        <w:t>, b</w:t>
      </w:r>
      <w:r w:rsidRPr="00A30C67">
        <w:rPr>
          <w:rFonts w:ascii="Times New Roman" w:hAnsi="Times New Roman"/>
          <w:sz w:val="20"/>
        </w:rPr>
        <w:t>et. 2021/22:</w:t>
      </w:r>
      <w:r>
        <w:rPr>
          <w:rFonts w:ascii="Times New Roman" w:hAnsi="Times New Roman"/>
          <w:sz w:val="20"/>
        </w:rPr>
        <w:t>TU16</w:t>
      </w:r>
    </w:p>
    <w:p w14:paraId="2EF68459" w14:textId="75AC1EB9" w:rsidR="008B0ABB" w:rsidRDefault="008B0ABB" w:rsidP="008B0ABB">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inte slutbehandlad.</w:t>
      </w:r>
      <w:r w:rsidR="008B1E8C">
        <w:rPr>
          <w:rFonts w:ascii="Times New Roman" w:hAnsi="Times New Roman"/>
          <w:sz w:val="20"/>
        </w:rPr>
        <w:t xml:space="preserve"> </w:t>
      </w:r>
    </w:p>
    <w:p w14:paraId="42402525" w14:textId="77777777" w:rsidR="008B0ABB" w:rsidRDefault="008B0ABB" w:rsidP="008B0A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DDDBFA" w14:textId="77777777" w:rsidR="008B0ABB" w:rsidRPr="00A60B98" w:rsidRDefault="008B0ABB" w:rsidP="008B0ABB">
      <w:pPr>
        <w:tabs>
          <w:tab w:val="left" w:pos="2268"/>
        </w:tabs>
        <w:overflowPunct w:val="0"/>
        <w:autoSpaceDE w:val="0"/>
        <w:autoSpaceDN w:val="0"/>
        <w:adjustRightInd w:val="0"/>
        <w:spacing w:after="0" w:line="240" w:lineRule="auto"/>
        <w:jc w:val="both"/>
        <w:textAlignment w:val="baseline"/>
        <w:rPr>
          <w:rFonts w:ascii="Times New Roman" w:hAnsi="Times New Roman"/>
          <w:i/>
          <w:sz w:val="20"/>
          <w:lang w:val="nb-NO"/>
        </w:rPr>
      </w:pPr>
      <w:r w:rsidRPr="00A60B98">
        <w:rPr>
          <w:rFonts w:ascii="Times New Roman" w:hAnsi="Times New Roman"/>
          <w:sz w:val="20"/>
          <w:lang w:val="nb-NO"/>
        </w:rPr>
        <w:t xml:space="preserve">Punkt 22 om </w:t>
      </w:r>
      <w:r w:rsidRPr="00A60B98">
        <w:rPr>
          <w:rFonts w:ascii="Times New Roman" w:hAnsi="Times New Roman"/>
          <w:i/>
          <w:sz w:val="20"/>
          <w:lang w:val="nb-NO"/>
        </w:rPr>
        <w:t xml:space="preserve">regeringens skrivelse om statlig medfinansiering av regional </w:t>
      </w:r>
    </w:p>
    <w:p w14:paraId="274CD000" w14:textId="77777777" w:rsidR="008B0ABB" w:rsidRDefault="008B0ABB" w:rsidP="008B0AB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i/>
          <w:iCs/>
          <w:sz w:val="20"/>
        </w:rPr>
        <w:t>k</w:t>
      </w:r>
      <w:r w:rsidRPr="005C5BC0">
        <w:rPr>
          <w:rFonts w:ascii="Times New Roman" w:hAnsi="Times New Roman"/>
          <w:i/>
          <w:iCs/>
          <w:sz w:val="20"/>
        </w:rPr>
        <w:t>ollektivtrafik</w:t>
      </w:r>
      <w:r w:rsidRPr="00112C8E">
        <w:rPr>
          <w:rFonts w:ascii="Times New Roman" w:hAnsi="Times New Roman"/>
          <w:sz w:val="20"/>
        </w:rPr>
        <w:t>:</w:t>
      </w:r>
      <w:r>
        <w:rPr>
          <w:rFonts w:ascii="Times New Roman" w:hAnsi="Times New Roman"/>
          <w:i/>
          <w:iCs/>
          <w:sz w:val="20"/>
        </w:rPr>
        <w:t xml:space="preserve"> </w:t>
      </w:r>
      <w:bookmarkStart w:id="528" w:name="_Hlk121256419"/>
      <w:r w:rsidRPr="00CE60E9">
        <w:rPr>
          <w:rFonts w:ascii="Times New Roman" w:hAnsi="Times New Roman"/>
          <w:sz w:val="20"/>
        </w:rPr>
        <w:t xml:space="preserve">Den </w:t>
      </w:r>
      <w:r>
        <w:rPr>
          <w:rFonts w:ascii="Times New Roman" w:hAnsi="Times New Roman"/>
          <w:sz w:val="20"/>
        </w:rPr>
        <w:t>2 februari</w:t>
      </w:r>
      <w:r w:rsidRPr="00CE60E9">
        <w:rPr>
          <w:rFonts w:ascii="Times New Roman" w:hAnsi="Times New Roman"/>
          <w:sz w:val="20"/>
        </w:rPr>
        <w:t xml:space="preserve"> </w:t>
      </w:r>
      <w:r>
        <w:rPr>
          <w:rFonts w:ascii="Times New Roman" w:hAnsi="Times New Roman"/>
          <w:sz w:val="20"/>
        </w:rPr>
        <w:t xml:space="preserve">2023 </w:t>
      </w:r>
      <w:r w:rsidRPr="00CE60E9">
        <w:rPr>
          <w:rFonts w:ascii="Times New Roman" w:hAnsi="Times New Roman"/>
          <w:sz w:val="20"/>
        </w:rPr>
        <w:t>beslutade regeringen att skriva av ärendet. Punkten är slut</w:t>
      </w:r>
      <w:r>
        <w:rPr>
          <w:rFonts w:ascii="Times New Roman" w:hAnsi="Times New Roman"/>
          <w:sz w:val="20"/>
        </w:rPr>
        <w:t>behandlad.</w:t>
      </w:r>
    </w:p>
    <w:bookmarkEnd w:id="527"/>
    <w:bookmarkEnd w:id="528"/>
    <w:p w14:paraId="48D46318" w14:textId="0C425E1A" w:rsidR="008B0ABB" w:rsidRDefault="008B0ABB" w:rsidP="008B0ABB">
      <w:pPr>
        <w:pStyle w:val="Brdtextmedindrag"/>
      </w:pPr>
      <w:r w:rsidRPr="00E65DAF">
        <w:t xml:space="preserve">Punkt 23 om </w:t>
      </w:r>
      <w:r w:rsidRPr="00E65DAF">
        <w:rPr>
          <w:i/>
          <w:iCs/>
        </w:rPr>
        <w:t>kostnadskontroll i infrastrukturprojekt*</w:t>
      </w:r>
      <w:r>
        <w:t xml:space="preserve">: </w:t>
      </w:r>
      <w:bookmarkStart w:id="529" w:name="_Hlk107569346"/>
      <w:r>
        <w:t xml:space="preserve">Riksdagen har tillkännagett för regeringen </w:t>
      </w:r>
      <w:r w:rsidRPr="009C6167">
        <w:t xml:space="preserve">det som utskottet anför om kostnadskontroll i infrastrukturinvesteringar </w:t>
      </w:r>
      <w:r>
        <w:t>(bet.2021/22:TU16 s. 145.)</w:t>
      </w:r>
      <w:bookmarkEnd w:id="529"/>
      <w:r w:rsidRPr="00E2497F">
        <w:t>.</w:t>
      </w:r>
      <w:r w:rsidRPr="006B3FB6">
        <w:t xml:space="preserve"> Regeringen gav den 25</w:t>
      </w:r>
      <w:r>
        <w:t> </w:t>
      </w:r>
      <w:r w:rsidRPr="006B3FB6">
        <w:t>augusti 2022 Trafikanalys i uppdrag att genomföra en granskning och uppföljning av Trafikverkets arbete med kostnadskontroll i syfte att förbättra Trafikverkets rutiner och arbetssätt (I2022/01644). Uppdraget innefattar vidare en utvärdering av Trafikverkets arbete med planering och upphandling av verksamheten inom nationell plan för transportinfra</w:t>
      </w:r>
      <w:r>
        <w:softHyphen/>
      </w:r>
      <w:r w:rsidRPr="006B3FB6">
        <w:t xml:space="preserve">strukturen som innefattar såväl större namngivna investeringar, som reinvesteringar och underhåll m.m. Vid genomförandet av uppdraget ska Trafikanalys samverka med Ekonomistyrningsverket. </w:t>
      </w:r>
      <w:r>
        <w:t xml:space="preserve">Trafikanalys </w:t>
      </w:r>
      <w:r w:rsidR="00B8737A">
        <w:t xml:space="preserve">redovisade </w:t>
      </w:r>
      <w:r>
        <w:t xml:space="preserve">den </w:t>
      </w:r>
      <w:r w:rsidR="00B8737A" w:rsidRPr="00B8737A">
        <w:t>2</w:t>
      </w:r>
      <w:r w:rsidRPr="00A60B98">
        <w:t>3 januari 2023</w:t>
      </w:r>
      <w:r>
        <w:t xml:space="preserve"> en plan för hur myndigheten avser att genomföra uppdraget. </w:t>
      </w:r>
      <w:r w:rsidRPr="006B3FB6">
        <w:t>Uppdraget ska redovisas årligen senast den 30 april med första redovisningsår 2024 och med slutår 2028.</w:t>
      </w:r>
      <w:r>
        <w:t xml:space="preserve"> Punkten är inte slutbehandlad.</w:t>
      </w:r>
    </w:p>
    <w:p w14:paraId="16EA7A6B" w14:textId="77777777" w:rsidR="008B0ABB" w:rsidRDefault="008B0ABB" w:rsidP="008B0ABB">
      <w:pPr>
        <w:pStyle w:val="Brdtextmedindrag"/>
      </w:pPr>
      <w:r>
        <w:t xml:space="preserve">Punkt 26 om </w:t>
      </w:r>
      <w:r w:rsidRPr="00474383">
        <w:rPr>
          <w:i/>
          <w:iCs/>
        </w:rPr>
        <w:t>regeringens skrivelse om Riksrevisionens rapport om kostnadskontroll i infrastrukturinvesteringar</w:t>
      </w:r>
      <w:r>
        <w:t xml:space="preserve">: </w:t>
      </w:r>
      <w:r w:rsidRPr="00CE60E9">
        <w:t xml:space="preserve">Den </w:t>
      </w:r>
      <w:r>
        <w:t>2 februari 2023</w:t>
      </w:r>
      <w:r w:rsidRPr="00CE60E9">
        <w:t xml:space="preserve"> beslu</w:t>
      </w:r>
      <w:r>
        <w:softHyphen/>
      </w:r>
      <w:r w:rsidRPr="00CE60E9">
        <w:t>tade regeringen att skriva av ärendet. Punkten är slut</w:t>
      </w:r>
      <w:r>
        <w:t>behandlad.</w:t>
      </w:r>
    </w:p>
    <w:p w14:paraId="3C672786" w14:textId="77777777" w:rsidR="008B0ABB" w:rsidRDefault="008B0ABB" w:rsidP="008B0ABB">
      <w:pPr>
        <w:pStyle w:val="Brdtextmedindrag"/>
      </w:pPr>
      <w:r>
        <w:t>Följande punkt är inte slutbehandlad: 23.</w:t>
      </w:r>
    </w:p>
    <w:p w14:paraId="1500594E" w14:textId="274C1C5C" w:rsidR="00680763" w:rsidRPr="00721738" w:rsidRDefault="00B83DC2" w:rsidP="00D52AF4">
      <w:pPr>
        <w:pStyle w:val="Rubrik5utannumrering"/>
      </w:pPr>
      <w:r>
        <w:t>76</w:t>
      </w:r>
      <w:r w:rsidR="00680763" w:rsidRPr="00721738">
        <w:t>. Rskr. 2021/22:377</w:t>
      </w:r>
    </w:p>
    <w:p w14:paraId="496EC3E7"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hAnsi="Times New Roman"/>
          <w:sz w:val="20"/>
        </w:rPr>
        <w:t>Regional fysisk planering i Hallands län</w:t>
      </w:r>
    </w:p>
    <w:p w14:paraId="395E4D99"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Prop. 2021/22:184, bet. 2021/22:CU25</w:t>
      </w:r>
    </w:p>
    <w:p w14:paraId="71D3AC1D" w14:textId="6AE09581"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r w:rsidR="000B2FA0">
        <w:rPr>
          <w:rFonts w:ascii="Times New Roman" w:eastAsiaTheme="minorHAnsi" w:hAnsi="Times New Roman"/>
          <w:sz w:val="20"/>
        </w:rPr>
        <w:t xml:space="preserve"> </w:t>
      </w:r>
    </w:p>
    <w:p w14:paraId="607EC3F4"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A30455F"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16 juni 2022 utfärdade regeringen den lag riksdagen antagit (SFS 929).</w:t>
      </w:r>
    </w:p>
    <w:p w14:paraId="28E256A2" w14:textId="77BACED6" w:rsidR="00680763" w:rsidRPr="00251FD3" w:rsidRDefault="00680763" w:rsidP="00251FD3">
      <w:pPr>
        <w:pStyle w:val="Rubrik5utannumrering"/>
      </w:pPr>
      <w:r w:rsidRPr="00251FD3">
        <w:t>7</w:t>
      </w:r>
      <w:r w:rsidR="00B83DC2">
        <w:t>7</w:t>
      </w:r>
      <w:r w:rsidRPr="00251FD3">
        <w:t>. Rskr. 2021/22:379</w:t>
      </w:r>
    </w:p>
    <w:p w14:paraId="0E2247EA"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En effektivisering av byggnadsnämndens tillsyn</w:t>
      </w:r>
    </w:p>
    <w:p w14:paraId="542DA549"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2021/22:149, bet. 2021/22:CU32</w:t>
      </w:r>
    </w:p>
    <w:p w14:paraId="762AD415" w14:textId="2578CC0D" w:rsidR="00680763" w:rsidRPr="000B2FA0" w:rsidRDefault="00680763" w:rsidP="00680763">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21738">
        <w:rPr>
          <w:rFonts w:ascii="Times New Roman" w:hAnsi="Times New Roman"/>
          <w:sz w:val="20"/>
        </w:rPr>
        <w:t>Skrivelsen är slutbehandlad.</w:t>
      </w:r>
      <w:r w:rsidR="000B2FA0">
        <w:rPr>
          <w:rFonts w:ascii="Times New Roman" w:hAnsi="Times New Roman"/>
          <w:sz w:val="20"/>
        </w:rPr>
        <w:t xml:space="preserve"> </w:t>
      </w:r>
    </w:p>
    <w:p w14:paraId="64171F6A" w14:textId="77777777" w:rsidR="00680763" w:rsidRPr="00721738" w:rsidRDefault="00680763" w:rsidP="0068076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F333CA6" w14:textId="75A53BCA" w:rsidR="00213753" w:rsidRDefault="00680763" w:rsidP="00251FD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16 juni 2022 utfärdade regeringen den lag riksdagen antagit (SFS 909).</w:t>
      </w:r>
    </w:p>
    <w:p w14:paraId="09B7F60F" w14:textId="4AA26286" w:rsidR="00AF4B76" w:rsidRDefault="00B83DC2" w:rsidP="00AF4B76">
      <w:pPr>
        <w:pStyle w:val="Rubrik5utannumrering"/>
      </w:pPr>
      <w:r>
        <w:t>78</w:t>
      </w:r>
      <w:r w:rsidR="00AF4B76" w:rsidRPr="00535D3C">
        <w:t>.</w:t>
      </w:r>
      <w:r w:rsidR="00AF4B76">
        <w:t xml:space="preserve"> </w:t>
      </w:r>
      <w:r w:rsidR="00AF4B76" w:rsidRPr="00535D3C">
        <w:t xml:space="preserve">Rskr. </w:t>
      </w:r>
      <w:r w:rsidR="00AF4B76">
        <w:t>2021/22:430</w:t>
      </w:r>
    </w:p>
    <w:p w14:paraId="71676228" w14:textId="77777777" w:rsidR="00AF4B76" w:rsidRDefault="00AF4B76" w:rsidP="00AF4B76">
      <w:pPr>
        <w:pStyle w:val="Brdtextmedindrag"/>
        <w:ind w:firstLine="0"/>
      </w:pPr>
      <w:r>
        <w:t>Trafiksäkerhet</w:t>
      </w:r>
    </w:p>
    <w:p w14:paraId="262D8807" w14:textId="77777777" w:rsidR="00AF4B76" w:rsidRDefault="00AF4B76" w:rsidP="00AF4B76">
      <w:pPr>
        <w:pStyle w:val="Brdtextmedindrag"/>
        <w:ind w:firstLine="0"/>
      </w:pPr>
      <w:r>
        <w:t>Prop.</w:t>
      </w:r>
      <w:r w:rsidRPr="00593AB3">
        <w:t xml:space="preserve"> 2021/22:190</w:t>
      </w:r>
      <w:r>
        <w:t xml:space="preserve">, bet.2021/22:TU19 </w:t>
      </w:r>
    </w:p>
    <w:p w14:paraId="3BC832CF" w14:textId="77777777" w:rsidR="00AF4B76" w:rsidRDefault="00AF4B76" w:rsidP="00AF4B76">
      <w:pPr>
        <w:pStyle w:val="Brdtextmedindrag"/>
        <w:ind w:firstLine="0"/>
      </w:pPr>
      <w:r>
        <w:t>Skrivelsen är slutbehandlad.</w:t>
      </w:r>
    </w:p>
    <w:p w14:paraId="0A5206DE" w14:textId="77777777" w:rsidR="00AF4B76" w:rsidRDefault="00AF4B76" w:rsidP="00AF4B76">
      <w:pPr>
        <w:pStyle w:val="Brdtextmedindrag"/>
        <w:ind w:firstLine="0"/>
      </w:pPr>
    </w:p>
    <w:p w14:paraId="07DE3A0F" w14:textId="60E55307" w:rsidR="00AF4B76" w:rsidRDefault="00AF4B76" w:rsidP="00AF4B76">
      <w:pPr>
        <w:tabs>
          <w:tab w:val="left" w:pos="2268"/>
        </w:tabs>
        <w:overflowPunct w:val="0"/>
        <w:autoSpaceDE w:val="0"/>
        <w:autoSpaceDN w:val="0"/>
        <w:adjustRightInd w:val="0"/>
        <w:spacing w:after="80" w:line="240" w:lineRule="auto"/>
        <w:jc w:val="both"/>
        <w:textAlignment w:val="baseline"/>
        <w:rPr>
          <w:rFonts w:ascii="Times New Roman" w:hAnsi="Times New Roman"/>
          <w:sz w:val="20"/>
        </w:rPr>
      </w:pPr>
      <w:r w:rsidRPr="00826E44">
        <w:rPr>
          <w:rFonts w:ascii="Times New Roman" w:hAnsi="Times New Roman"/>
          <w:sz w:val="20"/>
        </w:rPr>
        <w:t xml:space="preserve">Den </w:t>
      </w:r>
      <w:r>
        <w:rPr>
          <w:rFonts w:ascii="Times New Roman" w:hAnsi="Times New Roman"/>
          <w:sz w:val="20"/>
        </w:rPr>
        <w:t>22 juni 2022</w:t>
      </w:r>
      <w:r w:rsidRPr="00826E44">
        <w:rPr>
          <w:rFonts w:ascii="Times New Roman" w:hAnsi="Times New Roman"/>
          <w:sz w:val="20"/>
        </w:rPr>
        <w:t xml:space="preserve"> utfärdade regeringen de lagar riksdagen antagit (SFS</w:t>
      </w:r>
      <w:r>
        <w:rPr>
          <w:rFonts w:ascii="Times New Roman" w:hAnsi="Times New Roman"/>
          <w:sz w:val="20"/>
        </w:rPr>
        <w:t> </w:t>
      </w:r>
      <w:r w:rsidRPr="00474383">
        <w:rPr>
          <w:rFonts w:ascii="Times New Roman" w:hAnsi="Times New Roman"/>
          <w:sz w:val="20"/>
        </w:rPr>
        <w:t>1206–1211).</w:t>
      </w:r>
      <w:r>
        <w:rPr>
          <w:rFonts w:ascii="Times New Roman" w:hAnsi="Times New Roman"/>
          <w:sz w:val="20"/>
        </w:rPr>
        <w:t xml:space="preserve"> </w:t>
      </w:r>
    </w:p>
    <w:p w14:paraId="05BE7D57" w14:textId="5733B87E" w:rsidR="00E133B2" w:rsidRPr="00721738" w:rsidRDefault="00B83DC2" w:rsidP="00D52AF4">
      <w:pPr>
        <w:pStyle w:val="Rubrik5utannumrering"/>
      </w:pPr>
      <w:r>
        <w:t>79</w:t>
      </w:r>
      <w:r w:rsidR="00E133B2" w:rsidRPr="00721738">
        <w:t>. Rskr. 2021/22:444</w:t>
      </w:r>
    </w:p>
    <w:p w14:paraId="77DB2494" w14:textId="77777777" w:rsidR="00E133B2" w:rsidRPr="00721738"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Aktivitetskravet i plan- och bygglagen</w:t>
      </w:r>
    </w:p>
    <w:p w14:paraId="2D1747E4" w14:textId="77777777" w:rsidR="00E133B2" w:rsidRPr="00721738"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2021/22:226, bet. 2021/22:CU27</w:t>
      </w:r>
    </w:p>
    <w:p w14:paraId="712DAEB2" w14:textId="46FCCF25" w:rsidR="00E133B2" w:rsidRPr="00721738"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r w:rsidR="00530656">
        <w:rPr>
          <w:rFonts w:ascii="Times New Roman" w:hAnsi="Times New Roman"/>
          <w:sz w:val="20"/>
        </w:rPr>
        <w:t xml:space="preserve"> </w:t>
      </w:r>
    </w:p>
    <w:p w14:paraId="0093DDB3" w14:textId="77777777" w:rsidR="00E133B2" w:rsidRPr="00721738"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3ACD965" w14:textId="77777777" w:rsidR="00E133B2" w:rsidRPr="00721738"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22 juni 2022 utfärdade regeringen den lag riksdagen antagit (SFS 1055).</w:t>
      </w:r>
    </w:p>
    <w:p w14:paraId="591CC877" w14:textId="4CEAA6B8" w:rsidR="00E133B2" w:rsidRPr="00721738" w:rsidRDefault="00B83DC2" w:rsidP="00D52AF4">
      <w:pPr>
        <w:pStyle w:val="Rubrik5utannumrering"/>
      </w:pPr>
      <w:bookmarkStart w:id="530" w:name="_Hlk124329508"/>
      <w:r>
        <w:t>80</w:t>
      </w:r>
      <w:r w:rsidR="00E133B2" w:rsidRPr="00721738">
        <w:t>. Rskr. 2021/22:449</w:t>
      </w:r>
    </w:p>
    <w:p w14:paraId="40435B31" w14:textId="77777777" w:rsidR="00E133B2" w:rsidRPr="00721738" w:rsidRDefault="00E133B2" w:rsidP="00E133B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Certifierade byggprojekteringsföretag – en mer förutsägbar byggprocess</w:t>
      </w:r>
    </w:p>
    <w:p w14:paraId="730E3818" w14:textId="77777777" w:rsidR="00E133B2" w:rsidRPr="00721738" w:rsidRDefault="00E133B2" w:rsidP="00E133B2">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721738">
        <w:rPr>
          <w:rFonts w:ascii="Times New Roman" w:hAnsi="Times New Roman"/>
          <w:sz w:val="20"/>
        </w:rPr>
        <w:t>Prop. 2021/22:212, bet. 2021/22:CU35</w:t>
      </w:r>
    </w:p>
    <w:p w14:paraId="038AF3FF" w14:textId="1AE3CFFE" w:rsidR="00E133B2" w:rsidRPr="00530656" w:rsidRDefault="00E133B2" w:rsidP="00E133B2">
      <w:pPr>
        <w:tabs>
          <w:tab w:val="left" w:pos="2268"/>
        </w:tabs>
        <w:overflowPunct w:val="0"/>
        <w:autoSpaceDE w:val="0"/>
        <w:autoSpaceDN w:val="0"/>
        <w:adjustRightInd w:val="0"/>
        <w:spacing w:after="0" w:line="240" w:lineRule="auto"/>
        <w:textAlignment w:val="baseline"/>
        <w:rPr>
          <w:rFonts w:ascii="Times New Roman" w:hAnsi="Times New Roman"/>
          <w:b/>
          <w:bCs/>
          <w:sz w:val="20"/>
        </w:rPr>
      </w:pPr>
      <w:r w:rsidRPr="00721738">
        <w:rPr>
          <w:rFonts w:ascii="Times New Roman" w:hAnsi="Times New Roman"/>
          <w:sz w:val="20"/>
        </w:rPr>
        <w:t>Skrivelsen är slutbehandlad.</w:t>
      </w:r>
      <w:r w:rsidR="00530656">
        <w:rPr>
          <w:rFonts w:ascii="Times New Roman" w:hAnsi="Times New Roman"/>
          <w:sz w:val="20"/>
        </w:rPr>
        <w:t xml:space="preserve"> </w:t>
      </w:r>
    </w:p>
    <w:p w14:paraId="04BF3A1C" w14:textId="77777777" w:rsidR="00E133B2" w:rsidRPr="00530656"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p>
    <w:p w14:paraId="3724E7B0" w14:textId="076E81D3" w:rsidR="00E133B2" w:rsidRDefault="00E133B2" w:rsidP="00E133B2">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sz w:val="20"/>
        </w:rPr>
        <w:t>certifiering av byggprojekteringsföretag</w:t>
      </w:r>
      <w:r w:rsidRPr="00721738">
        <w:rPr>
          <w:rFonts w:ascii="Times New Roman" w:hAnsi="Times New Roman"/>
          <w:iCs/>
          <w:sz w:val="20"/>
        </w:rPr>
        <w:t xml:space="preserve"> och punkt 2 om </w:t>
      </w:r>
      <w:r w:rsidRPr="00721738">
        <w:rPr>
          <w:rFonts w:ascii="Times New Roman" w:hAnsi="Times New Roman"/>
          <w:i/>
          <w:sz w:val="20"/>
        </w:rPr>
        <w:t>lagförslaget i övrigt</w:t>
      </w:r>
      <w:r w:rsidRPr="00721738">
        <w:rPr>
          <w:rFonts w:ascii="Times New Roman" w:hAnsi="Times New Roman"/>
          <w:sz w:val="20"/>
        </w:rPr>
        <w:t>: Den 22 juni 2022 utfärdade regeringen den lag riks</w:t>
      </w:r>
      <w:r>
        <w:rPr>
          <w:rFonts w:ascii="Times New Roman" w:hAnsi="Times New Roman"/>
          <w:sz w:val="20"/>
        </w:rPr>
        <w:softHyphen/>
      </w:r>
      <w:r w:rsidRPr="00721738">
        <w:rPr>
          <w:rFonts w:ascii="Times New Roman" w:hAnsi="Times New Roman"/>
          <w:sz w:val="20"/>
        </w:rPr>
        <w:t>dagen antagit (SFS 1084).</w:t>
      </w:r>
    </w:p>
    <w:p w14:paraId="453A89A6" w14:textId="13E164D4" w:rsidR="00951B93" w:rsidRPr="00A73364" w:rsidRDefault="00B83DC2" w:rsidP="00951B93">
      <w:pPr>
        <w:pStyle w:val="Rubrik5utannumrering"/>
      </w:pPr>
      <w:r>
        <w:t>81</w:t>
      </w:r>
      <w:r w:rsidR="00951B93">
        <w:t xml:space="preserve">. </w:t>
      </w:r>
      <w:r w:rsidR="00951B93" w:rsidRPr="00A73364">
        <w:t>Rskr. 20</w:t>
      </w:r>
      <w:r w:rsidR="00951B93">
        <w:t>21/22:450</w:t>
      </w:r>
    </w:p>
    <w:p w14:paraId="71BF8729" w14:textId="77777777" w:rsidR="00951B93" w:rsidRDefault="00951B93" w:rsidP="00951B9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836CCE">
        <w:rPr>
          <w:rFonts w:ascii="Times New Roman" w:eastAsia="Calibri" w:hAnsi="Times New Roman"/>
          <w:sz w:val="20"/>
        </w:rPr>
        <w:t>Ytterligare åtgärder mot fordonsmålvakter</w:t>
      </w:r>
    </w:p>
    <w:p w14:paraId="5BB11246" w14:textId="77777777" w:rsidR="00951B93" w:rsidRPr="00F9701D" w:rsidRDefault="00951B93" w:rsidP="00951B93">
      <w:pPr>
        <w:tabs>
          <w:tab w:val="left" w:pos="2268"/>
        </w:tabs>
        <w:overflowPunct w:val="0"/>
        <w:autoSpaceDE w:val="0"/>
        <w:autoSpaceDN w:val="0"/>
        <w:adjustRightInd w:val="0"/>
        <w:spacing w:after="0" w:line="240" w:lineRule="auto"/>
        <w:textAlignment w:val="baseline"/>
        <w:rPr>
          <w:rFonts w:ascii="Times New Roman" w:eastAsia="Calibri" w:hAnsi="Times New Roman"/>
          <w:sz w:val="20"/>
        </w:rPr>
      </w:pPr>
      <w:r w:rsidRPr="00F9701D">
        <w:rPr>
          <w:rFonts w:ascii="Times New Roman" w:eastAsia="Calibri" w:hAnsi="Times New Roman"/>
          <w:sz w:val="20"/>
        </w:rPr>
        <w:t>Prop.</w:t>
      </w:r>
      <w:r w:rsidRPr="00191CBA">
        <w:t xml:space="preserve"> </w:t>
      </w:r>
      <w:r w:rsidRPr="00191CBA">
        <w:rPr>
          <w:rFonts w:ascii="Times New Roman" w:eastAsia="Calibri" w:hAnsi="Times New Roman"/>
          <w:sz w:val="20"/>
        </w:rPr>
        <w:t>2021/22:</w:t>
      </w:r>
      <w:r>
        <w:rPr>
          <w:rFonts w:ascii="Times New Roman" w:eastAsia="Calibri" w:hAnsi="Times New Roman"/>
          <w:sz w:val="20"/>
        </w:rPr>
        <w:t>239,</w:t>
      </w:r>
      <w:r w:rsidRPr="00F9701D">
        <w:rPr>
          <w:rFonts w:ascii="Times New Roman" w:eastAsia="Calibri" w:hAnsi="Times New Roman"/>
          <w:sz w:val="20"/>
        </w:rPr>
        <w:t xml:space="preserve"> bet. 20</w:t>
      </w:r>
      <w:r>
        <w:rPr>
          <w:rFonts w:ascii="Times New Roman" w:eastAsia="Calibri" w:hAnsi="Times New Roman"/>
          <w:sz w:val="20"/>
        </w:rPr>
        <w:t>21/22</w:t>
      </w:r>
      <w:r w:rsidRPr="00F9701D">
        <w:rPr>
          <w:rFonts w:ascii="Times New Roman" w:eastAsia="Calibri" w:hAnsi="Times New Roman"/>
          <w:sz w:val="20"/>
        </w:rPr>
        <w:t>:</w:t>
      </w:r>
      <w:r>
        <w:rPr>
          <w:rFonts w:ascii="Times New Roman" w:eastAsia="Calibri" w:hAnsi="Times New Roman"/>
          <w:sz w:val="20"/>
        </w:rPr>
        <w:t>TU18</w:t>
      </w:r>
    </w:p>
    <w:p w14:paraId="3316F44D" w14:textId="2DD612E2" w:rsidR="00951B93" w:rsidRDefault="00951B93" w:rsidP="00951B9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r>
        <w:rPr>
          <w:rFonts w:ascii="Times New Roman" w:eastAsia="Calibri" w:hAnsi="Times New Roman"/>
          <w:sz w:val="20"/>
        </w:rPr>
        <w:t>Skrivelsen är slutbehandlad.</w:t>
      </w:r>
      <w:r w:rsidR="00AE3D89">
        <w:rPr>
          <w:rFonts w:ascii="Times New Roman" w:eastAsia="Calibri" w:hAnsi="Times New Roman"/>
          <w:sz w:val="20"/>
        </w:rPr>
        <w:t xml:space="preserve"> </w:t>
      </w:r>
    </w:p>
    <w:p w14:paraId="12A704E4" w14:textId="77777777" w:rsidR="00951B93" w:rsidRPr="00A73364" w:rsidRDefault="00951B93" w:rsidP="00951B93">
      <w:pPr>
        <w:tabs>
          <w:tab w:val="left" w:pos="2268"/>
        </w:tabs>
        <w:overflowPunct w:val="0"/>
        <w:autoSpaceDE w:val="0"/>
        <w:autoSpaceDN w:val="0"/>
        <w:adjustRightInd w:val="0"/>
        <w:spacing w:after="0" w:line="240" w:lineRule="auto"/>
        <w:jc w:val="both"/>
        <w:textAlignment w:val="baseline"/>
        <w:rPr>
          <w:rFonts w:ascii="Times New Roman" w:eastAsia="Calibri" w:hAnsi="Times New Roman"/>
          <w:sz w:val="20"/>
        </w:rPr>
      </w:pPr>
    </w:p>
    <w:p w14:paraId="2C736D48" w14:textId="00821D05" w:rsidR="00951B93"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B4025D">
        <w:rPr>
          <w:rFonts w:ascii="Times New Roman" w:hAnsi="Times New Roman"/>
          <w:iCs/>
          <w:sz w:val="20"/>
        </w:rPr>
        <w:t xml:space="preserve">Den </w:t>
      </w:r>
      <w:r>
        <w:rPr>
          <w:rFonts w:ascii="Times New Roman" w:hAnsi="Times New Roman"/>
          <w:iCs/>
          <w:sz w:val="20"/>
        </w:rPr>
        <w:t>30 juni</w:t>
      </w:r>
      <w:r w:rsidRPr="00B4025D">
        <w:rPr>
          <w:rFonts w:ascii="Times New Roman" w:hAnsi="Times New Roman"/>
          <w:iCs/>
          <w:sz w:val="20"/>
        </w:rPr>
        <w:t xml:space="preserve"> 202</w:t>
      </w:r>
      <w:r>
        <w:rPr>
          <w:rFonts w:ascii="Times New Roman" w:hAnsi="Times New Roman"/>
          <w:iCs/>
          <w:sz w:val="20"/>
        </w:rPr>
        <w:t>2</w:t>
      </w:r>
      <w:r w:rsidRPr="00B4025D">
        <w:rPr>
          <w:rFonts w:ascii="Times New Roman" w:hAnsi="Times New Roman"/>
          <w:iCs/>
          <w:sz w:val="20"/>
        </w:rPr>
        <w:t xml:space="preserve"> utfärdade regeringen de lag</w:t>
      </w:r>
      <w:r>
        <w:rPr>
          <w:rFonts w:ascii="Times New Roman" w:hAnsi="Times New Roman"/>
          <w:iCs/>
          <w:sz w:val="20"/>
        </w:rPr>
        <w:t>ar</w:t>
      </w:r>
      <w:r w:rsidRPr="00B4025D">
        <w:rPr>
          <w:rFonts w:ascii="Times New Roman" w:hAnsi="Times New Roman"/>
          <w:iCs/>
          <w:sz w:val="20"/>
        </w:rPr>
        <w:t xml:space="preserve"> riksdagen antagit (</w:t>
      </w:r>
      <w:r w:rsidRPr="00474383">
        <w:rPr>
          <w:rFonts w:ascii="Times New Roman" w:hAnsi="Times New Roman"/>
          <w:iCs/>
          <w:sz w:val="20"/>
        </w:rPr>
        <w:t>SFS 1230–1235</w:t>
      </w:r>
      <w:r w:rsidRPr="00B4025D">
        <w:rPr>
          <w:rFonts w:ascii="Times New Roman" w:hAnsi="Times New Roman"/>
          <w:iCs/>
          <w:sz w:val="20"/>
        </w:rPr>
        <w:t>).</w:t>
      </w:r>
      <w:r>
        <w:rPr>
          <w:rFonts w:ascii="Times New Roman" w:hAnsi="Times New Roman"/>
          <w:iCs/>
          <w:sz w:val="20"/>
        </w:rPr>
        <w:t xml:space="preserve"> </w:t>
      </w:r>
    </w:p>
    <w:p w14:paraId="63341D73" w14:textId="6284B877" w:rsidR="00951B93" w:rsidRPr="00FD4D99" w:rsidRDefault="00B83DC2" w:rsidP="00951B93">
      <w:pPr>
        <w:pStyle w:val="Rubrik5utannumrering"/>
        <w:rPr>
          <w:lang w:val="nb-NO"/>
        </w:rPr>
      </w:pPr>
      <w:bookmarkStart w:id="531" w:name="_Hlk107922747"/>
      <w:r>
        <w:rPr>
          <w:lang w:val="nb-NO"/>
        </w:rPr>
        <w:t>82</w:t>
      </w:r>
      <w:r w:rsidR="00951B93" w:rsidRPr="00FD4D99">
        <w:rPr>
          <w:lang w:val="nb-NO"/>
        </w:rPr>
        <w:t>. Rskr. 2021/22:451</w:t>
      </w:r>
    </w:p>
    <w:p w14:paraId="615AAAC1" w14:textId="77777777" w:rsidR="00951B93" w:rsidRPr="0025100C"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lang w:val="nb-NO"/>
        </w:rPr>
      </w:pPr>
      <w:r w:rsidRPr="0025100C">
        <w:rPr>
          <w:rFonts w:ascii="Times New Roman" w:hAnsi="Times New Roman"/>
          <w:iCs/>
          <w:sz w:val="20"/>
          <w:lang w:val="nb-NO"/>
        </w:rPr>
        <w:t>Klampning av fordon</w:t>
      </w:r>
    </w:p>
    <w:p w14:paraId="6E55901E" w14:textId="77777777" w:rsidR="00951B93" w:rsidRPr="0025100C"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sz w:val="20"/>
          <w:lang w:val="nb-NO"/>
        </w:rPr>
      </w:pPr>
      <w:r w:rsidRPr="0025100C">
        <w:rPr>
          <w:rFonts w:ascii="Times New Roman" w:hAnsi="Times New Roman"/>
          <w:sz w:val="20"/>
          <w:lang w:val="nb-NO"/>
        </w:rPr>
        <w:t>Prop. 2021/22:234, bet. 2021/22:TU20</w:t>
      </w:r>
    </w:p>
    <w:p w14:paraId="6386BF37" w14:textId="3621C14C" w:rsidR="00951B93"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Skrivelsen är inte slutbehandlad.</w:t>
      </w:r>
      <w:r w:rsidR="00AE3D89">
        <w:rPr>
          <w:rFonts w:ascii="Times New Roman" w:hAnsi="Times New Roman"/>
          <w:iCs/>
          <w:sz w:val="20"/>
        </w:rPr>
        <w:t xml:space="preserve"> </w:t>
      </w:r>
    </w:p>
    <w:p w14:paraId="4362859C" w14:textId="77777777" w:rsidR="00951B93"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35AC8957" w14:textId="77777777" w:rsidR="00951B93" w:rsidRDefault="00951B93" w:rsidP="00951B93">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 xml:space="preserve">Punkt 1 om </w:t>
      </w:r>
      <w:bookmarkEnd w:id="531"/>
      <w:r>
        <w:rPr>
          <w:rFonts w:ascii="Times New Roman" w:hAnsi="Times New Roman"/>
          <w:i/>
          <w:sz w:val="20"/>
        </w:rPr>
        <w:t>regeringens lagförslag</w:t>
      </w:r>
      <w:r w:rsidRPr="00474383">
        <w:rPr>
          <w:rFonts w:ascii="Times New Roman" w:hAnsi="Times New Roman"/>
          <w:iCs/>
          <w:sz w:val="20"/>
        </w:rPr>
        <w:t>:</w:t>
      </w:r>
      <w:r>
        <w:rPr>
          <w:rFonts w:ascii="Times New Roman" w:hAnsi="Times New Roman"/>
          <w:i/>
          <w:sz w:val="20"/>
        </w:rPr>
        <w:t xml:space="preserve"> </w:t>
      </w:r>
      <w:r>
        <w:rPr>
          <w:rFonts w:ascii="Times New Roman" w:hAnsi="Times New Roman"/>
          <w:iCs/>
          <w:sz w:val="20"/>
        </w:rPr>
        <w:t>Den 30 juni 2022 utfärdade regeringen den lag riksdagen antagit (SFS 1214). Punkten är slutbehandlad.</w:t>
      </w:r>
    </w:p>
    <w:p w14:paraId="371D9603" w14:textId="4F072EFC" w:rsidR="00951B93" w:rsidRDefault="00951B93" w:rsidP="00951B93">
      <w:pPr>
        <w:pStyle w:val="Brdtextmedindrag"/>
      </w:pPr>
      <w:r>
        <w:t xml:space="preserve">Punkt 2 om </w:t>
      </w:r>
      <w:r w:rsidRPr="00A33F26">
        <w:rPr>
          <w:i/>
        </w:rPr>
        <w:t>tidsgräns och grunder för klampning*</w:t>
      </w:r>
      <w:r>
        <w:t xml:space="preserve">: </w:t>
      </w:r>
      <w:r w:rsidRPr="00A33F26">
        <w:t>Riksdagen har tillkännagett för regeringen det som utskottet anför om förlängd tidsgräns för klampning och möjlighet till klampning vid fler typer av lagöverträdelser (bet.2021/22:TU</w:t>
      </w:r>
      <w:r>
        <w:t>20</w:t>
      </w:r>
      <w:r w:rsidRPr="00A33F26">
        <w:t xml:space="preserve"> s. </w:t>
      </w:r>
      <w:r>
        <w:t>16</w:t>
      </w:r>
      <w:r w:rsidRPr="00A33F26">
        <w:t>.)</w:t>
      </w:r>
      <w:r>
        <w:t xml:space="preserve">. </w:t>
      </w:r>
      <w:r w:rsidRPr="00041F7E">
        <w:t>Inom Regeringskansliet pågår en analys av vilka åtgärder som behöver vidtas med anledning av tillkännagivandet. Ärendet bereds vidare. Punkten är inte slutbehandlad.</w:t>
      </w:r>
    </w:p>
    <w:p w14:paraId="0510CEE7" w14:textId="394C41B9" w:rsidR="00951B93" w:rsidRDefault="00951B93" w:rsidP="00951B93">
      <w:pPr>
        <w:pStyle w:val="Brdtextmedindrag"/>
        <w:tabs>
          <w:tab w:val="left" w:pos="4962"/>
        </w:tabs>
      </w:pPr>
      <w:r>
        <w:t xml:space="preserve">Punkt 3 om </w:t>
      </w:r>
      <w:r w:rsidRPr="00A33F26">
        <w:rPr>
          <w:i/>
        </w:rPr>
        <w:t>samordning av myndigheternas arbete*</w:t>
      </w:r>
      <w:r>
        <w:t xml:space="preserve">: </w:t>
      </w:r>
      <w:r w:rsidRPr="00A33F26">
        <w:t>Riksdagen har tillkännagett för regeringen det som utskottet anför om behovet av ökad samordning av myndigheternas arbete när det gäller kontroll av yrkestrafiken</w:t>
      </w:r>
      <w:r>
        <w:t xml:space="preserve"> </w:t>
      </w:r>
      <w:r w:rsidRPr="00A33F26">
        <w:t xml:space="preserve">(bet.2021/22:TU20 s. </w:t>
      </w:r>
      <w:r>
        <w:t>16 f.</w:t>
      </w:r>
      <w:r w:rsidRPr="00A33F26">
        <w:t>)</w:t>
      </w:r>
      <w:r>
        <w:t xml:space="preserve">. </w:t>
      </w:r>
      <w:r w:rsidRPr="00E75235">
        <w:t>Inom Regeringskansliet pågår en analys av vilka åtgärder som behöver vidtas med anledning av tillkännagivandet.</w:t>
      </w:r>
      <w:r>
        <w:t xml:space="preserve"> </w:t>
      </w:r>
      <w:r w:rsidRPr="00321EB6">
        <w:t>Ärendet bereds vidare. Punkten är inte slutbehandlad.</w:t>
      </w:r>
    </w:p>
    <w:p w14:paraId="70DE3747" w14:textId="77777777" w:rsidR="00951B93" w:rsidRDefault="00951B93" w:rsidP="00951B93">
      <w:pPr>
        <w:pStyle w:val="Brdtextmedindrag"/>
        <w:tabs>
          <w:tab w:val="left" w:pos="4962"/>
        </w:tabs>
      </w:pPr>
      <w:r>
        <w:t>Följande punkter är inte slutbehandlade: 2 och 3.</w:t>
      </w:r>
    </w:p>
    <w:p w14:paraId="29A5DA7C" w14:textId="35828F2E" w:rsidR="009C777D" w:rsidRPr="00D44798" w:rsidRDefault="00B83DC2" w:rsidP="009C777D">
      <w:pPr>
        <w:pStyle w:val="Rubrik5utannumrering"/>
        <w:rPr>
          <w:highlight w:val="yellow"/>
        </w:rPr>
      </w:pPr>
      <w:r>
        <w:t>83</w:t>
      </w:r>
      <w:r w:rsidR="009C777D">
        <w:t xml:space="preserve">. </w:t>
      </w:r>
      <w:r w:rsidR="009C777D" w:rsidRPr="008873BF">
        <w:t>Rskr</w:t>
      </w:r>
      <w:r w:rsidR="009C777D">
        <w:t>.</w:t>
      </w:r>
      <w:r w:rsidR="009C777D" w:rsidRPr="008873BF">
        <w:t xml:space="preserve"> 202</w:t>
      </w:r>
      <w:r w:rsidR="009C777D">
        <w:t>1</w:t>
      </w:r>
      <w:r w:rsidR="009C777D" w:rsidRPr="008873BF">
        <w:t>/2</w:t>
      </w:r>
      <w:r w:rsidR="009C777D">
        <w:t>2</w:t>
      </w:r>
      <w:r w:rsidR="009C777D" w:rsidRPr="008873BF">
        <w:t>:</w:t>
      </w:r>
      <w:r w:rsidR="009C777D">
        <w:t xml:space="preserve">453  </w:t>
      </w:r>
    </w:p>
    <w:p w14:paraId="5ABB8862" w14:textId="77777777" w:rsidR="009C777D" w:rsidRDefault="009C777D" w:rsidP="009C777D">
      <w:pPr>
        <w:pStyle w:val="Brdtext"/>
        <w:rPr>
          <w:color w:val="000000" w:themeColor="text1"/>
        </w:rPr>
      </w:pPr>
      <w:r>
        <w:t>Tydligare bestämmelser om ersättning vid avslag på ansökningar om till</w:t>
      </w:r>
      <w:r>
        <w:softHyphen/>
        <w:t>stånd till avverkning i fjällnära skog</w:t>
      </w:r>
      <w:r>
        <w:cr/>
        <w:t xml:space="preserve">Prop. 2021/22:207, </w:t>
      </w:r>
      <w:r w:rsidRPr="00895D1A">
        <w:rPr>
          <w:color w:val="000000" w:themeColor="text1"/>
        </w:rPr>
        <w:t>bet. 20</w:t>
      </w:r>
      <w:r>
        <w:rPr>
          <w:color w:val="000000" w:themeColor="text1"/>
        </w:rPr>
        <w:t>21</w:t>
      </w:r>
      <w:r w:rsidRPr="00895D1A">
        <w:rPr>
          <w:color w:val="000000" w:themeColor="text1"/>
        </w:rPr>
        <w:t>/2</w:t>
      </w:r>
      <w:r>
        <w:rPr>
          <w:color w:val="000000" w:themeColor="text1"/>
        </w:rPr>
        <w:t>2</w:t>
      </w:r>
      <w:r w:rsidRPr="00895D1A">
        <w:rPr>
          <w:color w:val="000000" w:themeColor="text1"/>
        </w:rPr>
        <w:t>:</w:t>
      </w:r>
      <w:r>
        <w:rPr>
          <w:color w:val="000000" w:themeColor="text1"/>
        </w:rPr>
        <w:t>MJU30</w:t>
      </w:r>
      <w:r w:rsidRPr="00895D1A">
        <w:rPr>
          <w:color w:val="000000" w:themeColor="text1"/>
        </w:rPr>
        <w:t xml:space="preserve"> </w:t>
      </w:r>
    </w:p>
    <w:p w14:paraId="676C006D" w14:textId="0080A920" w:rsidR="009C777D" w:rsidRDefault="009C777D" w:rsidP="009C777D">
      <w:pPr>
        <w:pStyle w:val="Brdtextmedindrag"/>
        <w:ind w:firstLine="0"/>
      </w:pPr>
      <w:r>
        <w:t xml:space="preserve">Skrivelsen är slutbehandlad. </w:t>
      </w:r>
    </w:p>
    <w:p w14:paraId="355933DC" w14:textId="77777777" w:rsidR="009C777D" w:rsidRDefault="009C777D" w:rsidP="009C777D">
      <w:pPr>
        <w:pStyle w:val="Brdtextmedindrag"/>
      </w:pPr>
    </w:p>
    <w:p w14:paraId="3A2745BB" w14:textId="77777777" w:rsidR="009C777D" w:rsidRDefault="009C777D" w:rsidP="009C777D">
      <w:pPr>
        <w:pStyle w:val="Brdtextmedindrag"/>
        <w:ind w:firstLine="0"/>
      </w:pPr>
      <w:r>
        <w:t xml:space="preserve">Punkt 1 om </w:t>
      </w:r>
      <w:r>
        <w:rPr>
          <w:i/>
          <w:iCs/>
        </w:rPr>
        <w:t>r</w:t>
      </w:r>
      <w:r w:rsidRPr="00F0665E">
        <w:rPr>
          <w:i/>
          <w:iCs/>
        </w:rPr>
        <w:t>egeringens lagförslag</w:t>
      </w:r>
      <w:r w:rsidRPr="00251965">
        <w:t>:</w:t>
      </w:r>
      <w:r>
        <w:t xml:space="preserve"> </w:t>
      </w:r>
      <w:r w:rsidRPr="00FC2932">
        <w:t>Den 30 juni</w:t>
      </w:r>
      <w:r>
        <w:t xml:space="preserve"> 2022</w:t>
      </w:r>
      <w:r w:rsidRPr="00FC2932">
        <w:t xml:space="preserve"> utfärdade rege</w:t>
      </w:r>
      <w:r>
        <w:softHyphen/>
      </w:r>
      <w:r w:rsidRPr="00FC2932">
        <w:t>ringen de lagar riksdagen antagit (SFS 1272 och 1273).</w:t>
      </w:r>
    </w:p>
    <w:p w14:paraId="58694DFD" w14:textId="02B15C10" w:rsidR="009506D8" w:rsidRDefault="00B83DC2" w:rsidP="009506D8">
      <w:pPr>
        <w:pStyle w:val="Rubrik5utannumrering"/>
      </w:pPr>
      <w:r>
        <w:t>84</w:t>
      </w:r>
      <w:r w:rsidR="009506D8" w:rsidRPr="00977B66">
        <w:t>.</w:t>
      </w:r>
      <w:r w:rsidR="009506D8">
        <w:t xml:space="preserve"> </w:t>
      </w:r>
      <w:r w:rsidR="009506D8" w:rsidRPr="00977B66">
        <w:t>Rskr. 2021/22:</w:t>
      </w:r>
      <w:r w:rsidR="009506D8">
        <w:t>469</w:t>
      </w:r>
    </w:p>
    <w:p w14:paraId="5AE1D03B" w14:textId="77777777" w:rsidR="009506D8" w:rsidRPr="008559D4" w:rsidRDefault="009506D8" w:rsidP="009506D8">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8559D4">
        <w:rPr>
          <w:rFonts w:ascii="Times New Roman" w:hAnsi="Times New Roman"/>
          <w:iCs/>
          <w:sz w:val="20"/>
        </w:rPr>
        <w:t xml:space="preserve">Extra ändringsbudget för 2022 –Vårändringsbudget för 2022 och stöd till </w:t>
      </w:r>
    </w:p>
    <w:p w14:paraId="23FE41CD" w14:textId="77777777" w:rsidR="009506D8" w:rsidRDefault="009506D8" w:rsidP="009506D8">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8559D4">
        <w:rPr>
          <w:rFonts w:ascii="Times New Roman" w:hAnsi="Times New Roman"/>
          <w:iCs/>
          <w:sz w:val="20"/>
        </w:rPr>
        <w:t>Ukraina</w:t>
      </w:r>
    </w:p>
    <w:p w14:paraId="6C2F0B32" w14:textId="77777777" w:rsidR="009506D8" w:rsidRDefault="009506D8" w:rsidP="009506D8">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Prop.</w:t>
      </w:r>
      <w:r w:rsidRPr="008559D4">
        <w:t xml:space="preserve"> </w:t>
      </w:r>
      <w:r w:rsidRPr="008559D4">
        <w:rPr>
          <w:rFonts w:ascii="Times New Roman" w:hAnsi="Times New Roman"/>
          <w:iCs/>
          <w:sz w:val="20"/>
        </w:rPr>
        <w:t>2021/22:269</w:t>
      </w:r>
      <w:r>
        <w:rPr>
          <w:rFonts w:ascii="Times New Roman" w:hAnsi="Times New Roman"/>
          <w:iCs/>
          <w:sz w:val="20"/>
        </w:rPr>
        <w:t>, bet. 2021/22:FiU49</w:t>
      </w:r>
    </w:p>
    <w:p w14:paraId="63CD6011" w14:textId="09754473" w:rsidR="009506D8" w:rsidRDefault="009506D8" w:rsidP="009506D8">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Pr>
          <w:rFonts w:ascii="Times New Roman" w:hAnsi="Times New Roman"/>
          <w:iCs/>
          <w:sz w:val="20"/>
        </w:rPr>
        <w:t xml:space="preserve">Skrivelsen är slutbehandlad. </w:t>
      </w:r>
    </w:p>
    <w:p w14:paraId="58EB6363" w14:textId="77777777" w:rsidR="009506D8" w:rsidRDefault="009506D8" w:rsidP="009506D8">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p>
    <w:p w14:paraId="060D9F29" w14:textId="0AA2E7F3" w:rsidR="009506D8" w:rsidRPr="00092236" w:rsidRDefault="009506D8" w:rsidP="009506D8">
      <w:pPr>
        <w:pStyle w:val="Brdtext"/>
      </w:pPr>
      <w:bookmarkStart w:id="532" w:name="_Hlk121216364"/>
      <w:r>
        <w:rPr>
          <w:iCs/>
        </w:rPr>
        <w:t xml:space="preserve">Om </w:t>
      </w:r>
      <w:r w:rsidR="00BC6088">
        <w:rPr>
          <w:i/>
        </w:rPr>
        <w:t>u</w:t>
      </w:r>
      <w:r w:rsidRPr="00A100B0">
        <w:rPr>
          <w:i/>
          <w:iCs/>
        </w:rPr>
        <w:t>tgiftsområde 22 Kommunikationer</w:t>
      </w:r>
      <w:r w:rsidRPr="00474383">
        <w:t>: Den 30 juni 2022 beslutade regeringen om ändring av regleringsbrev för budgetåret 2022 avseende Trafikverket.</w:t>
      </w:r>
      <w:r>
        <w:rPr>
          <w:i/>
          <w:iCs/>
        </w:rPr>
        <w:t xml:space="preserve"> </w:t>
      </w:r>
      <w:r w:rsidRPr="000D227D">
        <w:t>Punkten är slutbehandlad.</w:t>
      </w:r>
    </w:p>
    <w:bookmarkEnd w:id="532"/>
    <w:p w14:paraId="6EF8271A" w14:textId="77777777" w:rsidR="008B68BB" w:rsidRPr="00721738" w:rsidRDefault="008B68BB" w:rsidP="008B68BB">
      <w:pPr>
        <w:pStyle w:val="Rubrik4utannumrering"/>
      </w:pPr>
      <w:r w:rsidRPr="00721738">
        <w:t>Riksmötet 2022/23</w:t>
      </w:r>
    </w:p>
    <w:p w14:paraId="5054EEA0" w14:textId="2A09D607" w:rsidR="004F5405" w:rsidRPr="00721738" w:rsidRDefault="00B83DC2" w:rsidP="009C4CAB">
      <w:pPr>
        <w:pStyle w:val="Rubrik5utannumrering"/>
        <w:spacing w:before="0"/>
      </w:pPr>
      <w:r>
        <w:t>85</w:t>
      </w:r>
      <w:r w:rsidR="004F5405" w:rsidRPr="00721738">
        <w:t xml:space="preserve">. </w:t>
      </w:r>
      <w:r w:rsidR="004F5405" w:rsidRPr="00721738">
        <w:rPr>
          <w:iCs/>
        </w:rPr>
        <w:t>Rskr. </w:t>
      </w:r>
      <w:r w:rsidR="004F5405" w:rsidRPr="00721738">
        <w:t>2022/23:38</w:t>
      </w:r>
    </w:p>
    <w:p w14:paraId="65535B92"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highlight w:val="yellow"/>
        </w:rPr>
      </w:pPr>
      <w:r w:rsidRPr="00721738">
        <w:rPr>
          <w:rFonts w:ascii="Times New Roman" w:hAnsi="Times New Roman"/>
          <w:sz w:val="20"/>
        </w:rPr>
        <w:t>Riksrevisionens rapport om fastighetsbildningen i Sverige</w:t>
      </w:r>
    </w:p>
    <w:p w14:paraId="49ECDC03"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 2021/22:265, bet. 2022/23:CU4</w:t>
      </w:r>
    </w:p>
    <w:p w14:paraId="1EC12F1E" w14:textId="508B7903"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21738">
        <w:rPr>
          <w:rFonts w:ascii="Times New Roman" w:eastAsiaTheme="minorHAnsi" w:hAnsi="Times New Roman"/>
          <w:sz w:val="20"/>
        </w:rPr>
        <w:t>Skrivelsen är slutbehandlad.</w:t>
      </w:r>
      <w:r>
        <w:rPr>
          <w:rFonts w:ascii="Times New Roman" w:eastAsiaTheme="minorHAnsi" w:hAnsi="Times New Roman"/>
          <w:sz w:val="20"/>
        </w:rPr>
        <w:t xml:space="preserve"> </w:t>
      </w:r>
    </w:p>
    <w:p w14:paraId="74394512"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41BC610"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Den 19 januari 2023 beslutade regeringen att skriva av ärendet.</w:t>
      </w:r>
    </w:p>
    <w:p w14:paraId="3356DB18" w14:textId="672DBD62" w:rsidR="009C777D" w:rsidRPr="004F5405" w:rsidRDefault="009C777D" w:rsidP="004F5405">
      <w:pPr>
        <w:pStyle w:val="Rubrik5utannumrering"/>
      </w:pPr>
      <w:r w:rsidRPr="004F5405">
        <w:t>8</w:t>
      </w:r>
      <w:r w:rsidR="00B83DC2">
        <w:t>6</w:t>
      </w:r>
      <w:r w:rsidRPr="004F5405">
        <w:t xml:space="preserve">. Rskr. 2022/23:57  </w:t>
      </w:r>
    </w:p>
    <w:p w14:paraId="261FFEDD"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Höständringsbudget för 2022</w:t>
      </w:r>
    </w:p>
    <w:p w14:paraId="34812147"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2022/23:2, bet. 2022/23:FiU11</w:t>
      </w:r>
    </w:p>
    <w:p w14:paraId="58E67516" w14:textId="2CEC1F2B"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slutbehandlad.</w:t>
      </w:r>
      <w:r w:rsidR="00845C28">
        <w:rPr>
          <w:rFonts w:ascii="Times New Roman" w:hAnsi="Times New Roman"/>
          <w:sz w:val="20"/>
        </w:rPr>
        <w:t xml:space="preserve"> </w:t>
      </w:r>
    </w:p>
    <w:p w14:paraId="1C26B419" w14:textId="77777777" w:rsidR="009C777D" w:rsidRDefault="009C777D" w:rsidP="009C777D">
      <w:pPr>
        <w:pStyle w:val="Brdtextmedindrag"/>
      </w:pPr>
    </w:p>
    <w:p w14:paraId="13D7D42A" w14:textId="77777777" w:rsidR="009C777D" w:rsidRDefault="009C777D" w:rsidP="009C777D">
      <w:pPr>
        <w:pStyle w:val="Brdtextmedindrag"/>
        <w:ind w:firstLine="0"/>
      </w:pPr>
      <w:r w:rsidRPr="00FC2932">
        <w:rPr>
          <w:i/>
        </w:rPr>
        <w:t>Ändrade ramar för utgiftsområden och ändrade och nya anslag</w:t>
      </w:r>
      <w:r w:rsidRPr="00A4444F">
        <w:rPr>
          <w:iCs/>
        </w:rPr>
        <w:t>:</w:t>
      </w:r>
      <w:r>
        <w:rPr>
          <w:iCs/>
        </w:rPr>
        <w:t xml:space="preserve"> </w:t>
      </w:r>
      <w:r>
        <w:t>Den 15 december 2022 beslutade regeringen om ändring av regleringsbrev för 2022 avseende anslag 1:1 Regionala utvecklingsåtgärder inom utgifts</w:t>
      </w:r>
      <w:r>
        <w:softHyphen/>
        <w:t>område 19 Regional utveckling, Statens jordbruksverk inom utgifts</w:t>
      </w:r>
      <w:r>
        <w:softHyphen/>
        <w:t>område 23 Areella näringar, landsbygd och livsmedel samt Tillväxtverket och anslag 1:16 Omstrukturering och genomlysning av statligt ägda före</w:t>
      </w:r>
      <w:r>
        <w:softHyphen/>
        <w:t>tag inom utgiftsområde 24 Näringsliv. Punkten är slutbehandlad.</w:t>
      </w:r>
    </w:p>
    <w:p w14:paraId="59F301C2" w14:textId="15CF7CA8" w:rsidR="009C777D" w:rsidRDefault="009C777D" w:rsidP="009C777D">
      <w:pPr>
        <w:pStyle w:val="Brdtextmedindrag"/>
      </w:pPr>
      <w:r w:rsidRPr="00FC2932">
        <w:rPr>
          <w:i/>
        </w:rPr>
        <w:t>Ändrade beställningsbemyndiganden</w:t>
      </w:r>
      <w:r w:rsidRPr="002668DF">
        <w:rPr>
          <w:iCs/>
        </w:rPr>
        <w:t xml:space="preserve">: </w:t>
      </w:r>
      <w:r>
        <w:t>Den 15 december 2022 beslutade regeringen om ändring av regleringsbrev för 2022 avseende anslag 1:3 Europeiska regionala utvecklingsfonden perioden 2014</w:t>
      </w:r>
      <w:r w:rsidRPr="00795E0B">
        <w:softHyphen/>
      </w:r>
      <w:r w:rsidRPr="00795E0B">
        <w:softHyphen/>
        <w:t>2020</w:t>
      </w:r>
      <w:r>
        <w:t xml:space="preserve"> inom utgifts</w:t>
      </w:r>
      <w:r>
        <w:softHyphen/>
        <w:t>område 19 Regional utveckling. Punkten är slutbehandlad.</w:t>
      </w:r>
    </w:p>
    <w:p w14:paraId="7A4D814D" w14:textId="3A1668CA" w:rsidR="001B3711" w:rsidRDefault="00B83DC2" w:rsidP="001B3711">
      <w:pPr>
        <w:pStyle w:val="Rubrik5utannumrering"/>
      </w:pPr>
      <w:r>
        <w:t>87</w:t>
      </w:r>
      <w:r w:rsidR="001B3711" w:rsidRPr="001E103A">
        <w:t>. Rskr. 2022/23</w:t>
      </w:r>
      <w:r w:rsidR="001B3711" w:rsidRPr="0025100C">
        <w:t>:</w:t>
      </w:r>
      <w:r w:rsidR="001B3711">
        <w:t>59</w:t>
      </w:r>
    </w:p>
    <w:p w14:paraId="0A665D4A" w14:textId="77777777" w:rsidR="001B3711" w:rsidRPr="001E103A" w:rsidRDefault="001B3711" w:rsidP="001B3711">
      <w:pPr>
        <w:pStyle w:val="Brdtext"/>
      </w:pPr>
      <w:r w:rsidRPr="001E103A">
        <w:t>Höständringsbudget för 202</w:t>
      </w:r>
      <w:r>
        <w:t>2</w:t>
      </w:r>
      <w:r w:rsidRPr="001E103A">
        <w:t xml:space="preserve"> </w:t>
      </w:r>
    </w:p>
    <w:p w14:paraId="14158C2B" w14:textId="77777777" w:rsidR="001B3711" w:rsidRDefault="001B3711" w:rsidP="001B3711">
      <w:pPr>
        <w:pStyle w:val="Brdtext"/>
      </w:pPr>
      <w:r w:rsidRPr="001E103A">
        <w:t>Prop. 202</w:t>
      </w:r>
      <w:r>
        <w:t>2</w:t>
      </w:r>
      <w:r w:rsidRPr="001E103A">
        <w:t>/2</w:t>
      </w:r>
      <w:r>
        <w:t>3</w:t>
      </w:r>
      <w:r w:rsidRPr="001E103A">
        <w:t>:2, bet. 202</w:t>
      </w:r>
      <w:r>
        <w:t>2</w:t>
      </w:r>
      <w:r w:rsidRPr="001E103A">
        <w:t>/2</w:t>
      </w:r>
      <w:r>
        <w:t>3</w:t>
      </w:r>
      <w:r w:rsidRPr="001E103A">
        <w:t>:FiU11</w:t>
      </w:r>
    </w:p>
    <w:p w14:paraId="19AF0E83" w14:textId="5E3D1AB8" w:rsidR="001B3711" w:rsidRPr="00565C7E" w:rsidRDefault="001B3711" w:rsidP="001B3711">
      <w:pPr>
        <w:pStyle w:val="Brdtext"/>
      </w:pPr>
      <w:r>
        <w:t>Skrivelsen är slutbehandlad.</w:t>
      </w:r>
      <w:r w:rsidR="008D01C4">
        <w:t xml:space="preserve"> </w:t>
      </w:r>
    </w:p>
    <w:p w14:paraId="6BCC769A" w14:textId="77777777" w:rsidR="001B3711" w:rsidRDefault="001B3711" w:rsidP="001B3711">
      <w:pPr>
        <w:pStyle w:val="Brdtext"/>
      </w:pPr>
    </w:p>
    <w:p w14:paraId="1DEEE8EF" w14:textId="7F73FBA3" w:rsidR="001B3711" w:rsidRDefault="001B3711" w:rsidP="001B3711">
      <w:pPr>
        <w:pStyle w:val="Brdtext"/>
      </w:pPr>
      <w:r>
        <w:t xml:space="preserve">Om </w:t>
      </w:r>
      <w:r w:rsidRPr="0025100C">
        <w:rPr>
          <w:i/>
          <w:iCs/>
        </w:rPr>
        <w:t>ändrade ramar för utgiftsområden och ändrade och nya anslag</w:t>
      </w:r>
      <w:r>
        <w:t>: Den 15 december 202 beslutade regeringen om ändring av regleringsbrev för 2022 avseende Trafikverket och Luftfartsverket. Punkten är slutbehandlad.</w:t>
      </w:r>
    </w:p>
    <w:p w14:paraId="716ADD62" w14:textId="2073AAC8" w:rsidR="001B3711" w:rsidRPr="00DC0C24" w:rsidRDefault="001B3711" w:rsidP="001B3711">
      <w:pPr>
        <w:pStyle w:val="Brdtextmedindrag"/>
      </w:pPr>
      <w:r>
        <w:t>O</w:t>
      </w:r>
      <w:r w:rsidRPr="008A17E9">
        <w:t xml:space="preserve">m </w:t>
      </w:r>
      <w:r w:rsidRPr="0025100C">
        <w:rPr>
          <w:i/>
          <w:iCs/>
        </w:rPr>
        <w:t>ändrade beställningsbemyndiganden</w:t>
      </w:r>
      <w:r w:rsidRPr="008A17E9">
        <w:t>: Den 15 december 2022 beslutade regeringen om ändring av regleringsbrev för budgetåret 2021 avseende anslagen 1:11 och 1:14 Trängselskatt i Stockholm respektive Trängselskatt i Göteborg inom utgiftsområde 22 Kommunikationer</w:t>
      </w:r>
      <w:r>
        <w:t>. Punkten är slutbehandlad.</w:t>
      </w:r>
    </w:p>
    <w:p w14:paraId="5658F287" w14:textId="39007489" w:rsidR="004F5405" w:rsidRPr="00721738" w:rsidRDefault="00B83DC2" w:rsidP="004F5405">
      <w:pPr>
        <w:pStyle w:val="Rubrik5utannumrering"/>
      </w:pPr>
      <w:bookmarkStart w:id="533" w:name="_Hlk122610002"/>
      <w:bookmarkStart w:id="534" w:name="_Hlk124340288"/>
      <w:r>
        <w:t>88</w:t>
      </w:r>
      <w:r w:rsidR="004F5405" w:rsidRPr="00721738">
        <w:t>. Rskr. 2022/23:76</w:t>
      </w:r>
    </w:p>
    <w:bookmarkEnd w:id="533"/>
    <w:p w14:paraId="2D5D161C"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Utgiftsområde 18 Samhällsplanering, bostadsförsörjning och byggande samt konsumentpolitik</w:t>
      </w:r>
    </w:p>
    <w:p w14:paraId="67260DAE"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Prop. 2022/23:1, bet. 2022/23:CU1</w:t>
      </w:r>
    </w:p>
    <w:p w14:paraId="39E7C06D" w14:textId="368DEB7F"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Skrivelsen är slutbehandlad.</w:t>
      </w:r>
      <w:r>
        <w:rPr>
          <w:rFonts w:ascii="Times New Roman" w:hAnsi="Times New Roman"/>
          <w:sz w:val="20"/>
        </w:rPr>
        <w:t xml:space="preserve"> </w:t>
      </w:r>
    </w:p>
    <w:p w14:paraId="0ACDE4E0" w14:textId="77777777"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7D21F99" w14:textId="6183824F" w:rsidR="004F5405" w:rsidRPr="00721738" w:rsidRDefault="004F5405" w:rsidP="004F5405">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21738">
        <w:rPr>
          <w:rFonts w:ascii="Times New Roman" w:hAnsi="Times New Roman"/>
          <w:sz w:val="20"/>
        </w:rPr>
        <w:t xml:space="preserve">Punkt 1 om </w:t>
      </w:r>
      <w:r w:rsidRPr="00721738">
        <w:rPr>
          <w:rFonts w:ascii="Times New Roman" w:hAnsi="Times New Roman"/>
          <w:i/>
          <w:iCs/>
          <w:sz w:val="20"/>
        </w:rPr>
        <w:t>statens budget inom utgiftsområde 18</w:t>
      </w:r>
      <w:r w:rsidRPr="00721738">
        <w:rPr>
          <w:rFonts w:ascii="Times New Roman" w:hAnsi="Times New Roman"/>
          <w:sz w:val="20"/>
        </w:rPr>
        <w:t xml:space="preserve">, a) </w:t>
      </w:r>
      <w:r w:rsidRPr="00721738">
        <w:rPr>
          <w:rFonts w:ascii="Times New Roman" w:hAnsi="Times New Roman"/>
          <w:i/>
          <w:iCs/>
          <w:sz w:val="20"/>
        </w:rPr>
        <w:t>anslagen för 2023</w:t>
      </w:r>
      <w:r w:rsidRPr="00721738">
        <w:rPr>
          <w:rFonts w:ascii="Times New Roman" w:hAnsi="Times New Roman"/>
          <w:sz w:val="20"/>
        </w:rPr>
        <w:t xml:space="preserve"> och b) </w:t>
      </w:r>
      <w:r w:rsidRPr="00721738">
        <w:rPr>
          <w:rFonts w:ascii="Times New Roman" w:hAnsi="Times New Roman"/>
          <w:i/>
          <w:iCs/>
          <w:sz w:val="20"/>
        </w:rPr>
        <w:t>bemyndiganden om ekonomiska åtaganden</w:t>
      </w:r>
      <w:r w:rsidRPr="00721738">
        <w:rPr>
          <w:rFonts w:ascii="Times New Roman" w:hAnsi="Times New Roman"/>
          <w:sz w:val="20"/>
        </w:rPr>
        <w:t>: Den 22 december 2022 beslutade regeringen regleringsbrev för budgetåret 2023 avseende anslaget 1:1 Bostadspolitisk utveckling, Boverket, Lantmäteriet, Konsument</w:t>
      </w:r>
      <w:r>
        <w:rPr>
          <w:rFonts w:ascii="Times New Roman" w:hAnsi="Times New Roman"/>
          <w:sz w:val="20"/>
        </w:rPr>
        <w:softHyphen/>
      </w:r>
      <w:r>
        <w:rPr>
          <w:rFonts w:ascii="Times New Roman" w:hAnsi="Times New Roman"/>
          <w:sz w:val="20"/>
        </w:rPr>
        <w:softHyphen/>
      </w:r>
      <w:r w:rsidR="00B83DC2">
        <w:rPr>
          <w:rFonts w:ascii="Times New Roman" w:hAnsi="Times New Roman"/>
          <w:sz w:val="20"/>
        </w:rPr>
        <w:softHyphen/>
      </w:r>
      <w:r w:rsidRPr="00721738">
        <w:rPr>
          <w:rFonts w:ascii="Times New Roman" w:hAnsi="Times New Roman"/>
          <w:sz w:val="20"/>
        </w:rPr>
        <w:t>verket, Allmänna reklamationsnämnden, Fastighetsmäklar</w:t>
      </w:r>
      <w:r>
        <w:rPr>
          <w:rFonts w:ascii="Times New Roman" w:hAnsi="Times New Roman"/>
          <w:sz w:val="20"/>
        </w:rPr>
        <w:softHyphen/>
      </w:r>
      <w:r w:rsidRPr="00721738">
        <w:rPr>
          <w:rFonts w:ascii="Times New Roman" w:hAnsi="Times New Roman"/>
          <w:sz w:val="20"/>
        </w:rPr>
        <w:t>inspektionen respektive anslaget 2:5 Bidrag till miljö</w:t>
      </w:r>
      <w:r>
        <w:rPr>
          <w:rFonts w:ascii="Times New Roman" w:hAnsi="Times New Roman"/>
          <w:sz w:val="20"/>
        </w:rPr>
        <w:softHyphen/>
      </w:r>
      <w:r w:rsidRPr="00721738">
        <w:rPr>
          <w:rFonts w:ascii="Times New Roman" w:hAnsi="Times New Roman"/>
          <w:sz w:val="20"/>
        </w:rPr>
        <w:t>märkning av produkter. Punkterna är slutbehandlade.</w:t>
      </w:r>
    </w:p>
    <w:bookmarkEnd w:id="534"/>
    <w:p w14:paraId="5A9759A6" w14:textId="3A70FCF0" w:rsidR="009C777D" w:rsidRDefault="00B83DC2" w:rsidP="00B83DC2">
      <w:pPr>
        <w:pStyle w:val="Rubrik5utannumrering"/>
      </w:pPr>
      <w:r w:rsidRPr="00B83DC2">
        <w:rPr>
          <w:bCs/>
        </w:rPr>
        <w:t>8</w:t>
      </w:r>
      <w:r w:rsidR="009C777D" w:rsidRPr="00B83DC2">
        <w:rPr>
          <w:bCs/>
        </w:rPr>
        <w:t>9</w:t>
      </w:r>
      <w:r w:rsidR="009C777D" w:rsidRPr="00FC2932">
        <w:t>. Rskr. 2022/23:83</w:t>
      </w:r>
      <w:r w:rsidR="009C777D">
        <w:t xml:space="preserve"> </w:t>
      </w:r>
    </w:p>
    <w:p w14:paraId="7B571DE7"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FC2932">
        <w:rPr>
          <w:rFonts w:ascii="Times New Roman" w:hAnsi="Times New Roman"/>
          <w:sz w:val="20"/>
        </w:rPr>
        <w:t>Utgiftsområde 19 Regional</w:t>
      </w:r>
      <w:r>
        <w:rPr>
          <w:rFonts w:ascii="Times New Roman" w:hAnsi="Times New Roman"/>
          <w:sz w:val="20"/>
        </w:rPr>
        <w:t xml:space="preserve"> utveckling</w:t>
      </w:r>
    </w:p>
    <w:p w14:paraId="582316A3"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2022/23:1, bet. 2022/23:NU2</w:t>
      </w:r>
    </w:p>
    <w:p w14:paraId="55283E76" w14:textId="1B624890" w:rsidR="009C777D" w:rsidRPr="00BE260B" w:rsidRDefault="009C777D" w:rsidP="009C777D">
      <w:pPr>
        <w:tabs>
          <w:tab w:val="left" w:pos="2268"/>
        </w:tabs>
        <w:overflowPunct w:val="0"/>
        <w:autoSpaceDE w:val="0"/>
        <w:autoSpaceDN w:val="0"/>
        <w:adjustRightInd w:val="0"/>
        <w:spacing w:after="0" w:line="240" w:lineRule="auto"/>
        <w:textAlignment w:val="baseline"/>
      </w:pPr>
      <w:r>
        <w:rPr>
          <w:rFonts w:ascii="Times New Roman" w:hAnsi="Times New Roman"/>
          <w:sz w:val="20"/>
        </w:rPr>
        <w:t>Skrivelsen är slutbehandlad.</w:t>
      </w:r>
      <w:r w:rsidR="00845C28">
        <w:rPr>
          <w:rFonts w:ascii="Times New Roman" w:hAnsi="Times New Roman"/>
          <w:sz w:val="20"/>
        </w:rPr>
        <w:t xml:space="preserve"> </w:t>
      </w:r>
    </w:p>
    <w:p w14:paraId="03F10724" w14:textId="77777777" w:rsidR="009C777D" w:rsidRDefault="009C777D" w:rsidP="009C777D">
      <w:pPr>
        <w:pStyle w:val="Brdtextmedindrag"/>
      </w:pPr>
    </w:p>
    <w:p w14:paraId="50ABB47D" w14:textId="77777777" w:rsidR="009C777D" w:rsidRPr="00FC2932" w:rsidRDefault="009C777D" w:rsidP="009C777D">
      <w:pPr>
        <w:pStyle w:val="Brdtextmedindrag"/>
        <w:ind w:firstLine="0"/>
        <w:rPr>
          <w:i/>
        </w:rPr>
      </w:pPr>
      <w:r w:rsidRPr="00FC2932">
        <w:rPr>
          <w:i/>
        </w:rPr>
        <w:t>Statens budget inom utgiftsområde 19</w:t>
      </w:r>
    </w:p>
    <w:p w14:paraId="6637F307" w14:textId="77777777" w:rsidR="009C777D" w:rsidRDefault="009C777D" w:rsidP="002F374C">
      <w:pPr>
        <w:pStyle w:val="Brdtextmedindrag"/>
      </w:pPr>
      <w:r>
        <w:rPr>
          <w:i/>
          <w:iCs/>
        </w:rPr>
        <w:t xml:space="preserve">a) </w:t>
      </w:r>
      <w:r w:rsidRPr="00FC2932">
        <w:rPr>
          <w:i/>
        </w:rPr>
        <w:t>Anslagen för 2023</w:t>
      </w:r>
      <w:r>
        <w:t>: Den 21 december 2022 beslutade regeringen regle</w:t>
      </w:r>
      <w:r>
        <w:softHyphen/>
        <w:t>ringsbrev för budgetåret 2023 avseende 1:1 Regionala utvecklingsåtgär</w:t>
      </w:r>
      <w:r>
        <w:softHyphen/>
        <w:t xml:space="preserve">der, </w:t>
      </w:r>
      <w:r w:rsidRPr="00595EB0">
        <w:t>1:2 Transportbidrag</w:t>
      </w:r>
      <w:r>
        <w:t>,</w:t>
      </w:r>
      <w:r w:rsidRPr="00595EB0">
        <w:t xml:space="preserve"> </w:t>
      </w:r>
      <w:r>
        <w:t xml:space="preserve">1:3 Europeiska regionala utvecklingsfonden perioden </w:t>
      </w:r>
      <w:r w:rsidRPr="002F374C">
        <w:t>2014</w:t>
      </w:r>
      <w:r>
        <w:t>–2020 och 1:4 Europeiska regionala utvecklingsfonden och Fonden för en rättvis omställning perioden 2021–2027. Punkten är slutbe</w:t>
      </w:r>
      <w:r>
        <w:softHyphen/>
        <w:t>handlad.</w:t>
      </w:r>
    </w:p>
    <w:p w14:paraId="0B7348A9" w14:textId="0392CCBB" w:rsidR="009C777D" w:rsidRPr="002F374C" w:rsidRDefault="009C777D" w:rsidP="002F374C">
      <w:pPr>
        <w:pStyle w:val="Brdtextmedindrag"/>
      </w:pPr>
      <w:r w:rsidRPr="002F374C">
        <w:t>b) Bemyndiganden om ekonomiska åtaganden: Den 21 december 2022 beslutade regeringen regleringsbrev för budgetåret 2023 avseende 1:1 Regionala utvecklingsåtgärder och 1:4 Europeiska regionala utvecklings</w:t>
      </w:r>
      <w:r w:rsidRPr="002F374C">
        <w:softHyphen/>
        <w:t>fonden och Fonden för en rättvis omställning perioden 2021–2027. Punk</w:t>
      </w:r>
      <w:r w:rsidRPr="002F374C">
        <w:softHyphen/>
        <w:t>ten är slutbehandlad.</w:t>
      </w:r>
    </w:p>
    <w:p w14:paraId="3BBF6320" w14:textId="210CD5E3" w:rsidR="00334F10" w:rsidRPr="00A73364" w:rsidRDefault="00D71C6B" w:rsidP="00334F10">
      <w:pPr>
        <w:pStyle w:val="Rubrik5utannumrering"/>
        <w:rPr>
          <w:rFonts w:eastAsia="Calibri"/>
        </w:rPr>
      </w:pPr>
      <w:r>
        <w:t>90</w:t>
      </w:r>
      <w:r w:rsidR="00334F10" w:rsidRPr="00A73364">
        <w:t>. Rskr. 20</w:t>
      </w:r>
      <w:r w:rsidR="00334F10">
        <w:t>22</w:t>
      </w:r>
      <w:r w:rsidR="00334F10" w:rsidRPr="00A73364">
        <w:t>/</w:t>
      </w:r>
      <w:r w:rsidR="00334F10">
        <w:t>23</w:t>
      </w:r>
      <w:r w:rsidR="00334F10" w:rsidRPr="00A73364">
        <w:t>:</w:t>
      </w:r>
      <w:r w:rsidR="00334F10" w:rsidRPr="0025100C">
        <w:t>86</w:t>
      </w:r>
    </w:p>
    <w:p w14:paraId="384A8CF4" w14:textId="77777777" w:rsidR="00334F10" w:rsidRDefault="00334F10" w:rsidP="00334F10">
      <w:pPr>
        <w:pStyle w:val="Brdtext"/>
        <w:rPr>
          <w:iCs/>
        </w:rPr>
      </w:pPr>
      <w:r w:rsidRPr="00AD582A">
        <w:t>Utgiftsområde 2</w:t>
      </w:r>
      <w:r>
        <w:rPr>
          <w:iCs/>
        </w:rPr>
        <w:t>2</w:t>
      </w:r>
      <w:r w:rsidRPr="00AD582A">
        <w:rPr>
          <w:iCs/>
        </w:rPr>
        <w:t xml:space="preserve"> </w:t>
      </w:r>
      <w:r>
        <w:rPr>
          <w:iCs/>
        </w:rPr>
        <w:t>Kommunikationer</w:t>
      </w:r>
    </w:p>
    <w:p w14:paraId="1F0E4DAD" w14:textId="77777777" w:rsidR="00334F10" w:rsidRDefault="00334F10" w:rsidP="00334F10">
      <w:pPr>
        <w:pStyle w:val="Brdtext"/>
        <w:rPr>
          <w:iCs/>
        </w:rPr>
      </w:pPr>
      <w:r>
        <w:t>Prop. 2022/23:1, bet. 2022/23:TU1</w:t>
      </w:r>
    </w:p>
    <w:p w14:paraId="02C6A1F2" w14:textId="22F7C959" w:rsidR="00334F10" w:rsidRPr="00334F10" w:rsidRDefault="00334F10" w:rsidP="00334F10">
      <w:pPr>
        <w:pStyle w:val="Brdtext"/>
        <w:rPr>
          <w:b/>
          <w:bCs/>
          <w:iCs/>
        </w:rPr>
      </w:pPr>
      <w:r>
        <w:t xml:space="preserve">Skrivelsen är slutbehandlad. </w:t>
      </w:r>
    </w:p>
    <w:p w14:paraId="193F67F4" w14:textId="77777777" w:rsidR="00334F10" w:rsidRDefault="00334F10" w:rsidP="00334F10">
      <w:pPr>
        <w:pStyle w:val="Brdtext"/>
        <w:rPr>
          <w:i/>
        </w:rPr>
      </w:pPr>
    </w:p>
    <w:p w14:paraId="3083C779" w14:textId="77777777" w:rsidR="00334F10" w:rsidRDefault="00334F10" w:rsidP="00334F10">
      <w:pPr>
        <w:pStyle w:val="Brdtext"/>
        <w:rPr>
          <w:iCs/>
        </w:rPr>
      </w:pPr>
      <w:r w:rsidRPr="004D51CE">
        <w:rPr>
          <w:i/>
        </w:rPr>
        <w:t>Statens budget inom utgiftsområde 22 Kommunikationer</w:t>
      </w:r>
      <w:r w:rsidRPr="0025100C">
        <w:rPr>
          <w:iCs/>
        </w:rPr>
        <w:t xml:space="preserve">: </w:t>
      </w:r>
    </w:p>
    <w:p w14:paraId="4A88308B" w14:textId="774DCB70" w:rsidR="00334F10" w:rsidRPr="0025100C" w:rsidRDefault="00334F10" w:rsidP="00334F10">
      <w:pPr>
        <w:pStyle w:val="Brdtextmedindrag"/>
      </w:pPr>
      <w:r w:rsidRPr="004D51CE">
        <w:rPr>
          <w:i/>
        </w:rPr>
        <w:t>a) Anslagen för 202</w:t>
      </w:r>
      <w:r w:rsidRPr="0025100C">
        <w:rPr>
          <w:i/>
        </w:rPr>
        <w:t>3</w:t>
      </w:r>
      <w:r w:rsidRPr="0025100C">
        <w:t xml:space="preserve">: Den </w:t>
      </w:r>
      <w:r>
        <w:t>21</w:t>
      </w:r>
      <w:r w:rsidRPr="0025100C">
        <w:t xml:space="preserve"> december 202</w:t>
      </w:r>
      <w:r>
        <w:t>2</w:t>
      </w:r>
      <w:r w:rsidRPr="0025100C">
        <w:t xml:space="preserve"> beslutade regeringen regleringsbrev för budgetåret 202</w:t>
      </w:r>
      <w:r>
        <w:t>3</w:t>
      </w:r>
      <w:r w:rsidRPr="0025100C">
        <w:t xml:space="preserve"> avseende Trafikanalys, Trafikverket, Transportstyrelsen, Statens väg- och transportforskningsinstitut, Luftfartsverket, Sjöfartsverket, Myndigheten för digital förvaltning, Post- och telestyrelsen samt anslagen 1:8 Viss internationell verksamhet, 1:11 och 1:14 Trängselskatt i Stockholm respektive Trängselskatt i Göteborg, 1:18</w:t>
      </w:r>
      <w:r>
        <w:t xml:space="preserve"> </w:t>
      </w:r>
      <w:r w:rsidRPr="0025100C">
        <w:t xml:space="preserve">Lån till körkort och 2:4 Informationsteknik och telekommunikation inom utgiftsområde 22 Kommunikationer. </w:t>
      </w:r>
      <w:r>
        <w:t>Punkten är slutbehandlad.</w:t>
      </w:r>
    </w:p>
    <w:p w14:paraId="65BB1830" w14:textId="1428BF8A" w:rsidR="00334F10" w:rsidRPr="0025100C" w:rsidRDefault="00334F10" w:rsidP="00334F10">
      <w:pPr>
        <w:pStyle w:val="Brdtextmedindrag"/>
      </w:pPr>
      <w:r w:rsidRPr="00353926">
        <w:rPr>
          <w:i/>
        </w:rPr>
        <w:t>b) Bemyndiganden om ekonomiska åtaganden 1</w:t>
      </w:r>
      <w:r w:rsidRPr="0025100C">
        <w:t xml:space="preserve">: Den </w:t>
      </w:r>
      <w:r>
        <w:t>21 </w:t>
      </w:r>
      <w:r w:rsidRPr="0025100C">
        <w:t>december 202</w:t>
      </w:r>
      <w:r>
        <w:t>2</w:t>
      </w:r>
      <w:r w:rsidRPr="0025100C">
        <w:t xml:space="preserve"> beslutade regeringen regleringsbrev för budgetåret 202</w:t>
      </w:r>
      <w:r>
        <w:t>3</w:t>
      </w:r>
      <w:r w:rsidRPr="0025100C">
        <w:t xml:space="preserve"> avseende Trafikverket inom utgiftsområde 22 Kommunikationer.</w:t>
      </w:r>
      <w:r>
        <w:t xml:space="preserve"> </w:t>
      </w:r>
      <w:r w:rsidRPr="00022073">
        <w:t>Punkten är slutbehandlad.</w:t>
      </w:r>
    </w:p>
    <w:p w14:paraId="559BE585" w14:textId="40697F36" w:rsidR="00334F10" w:rsidRDefault="00334F10" w:rsidP="00334F10">
      <w:pPr>
        <w:pStyle w:val="Brdtextmedindrag"/>
      </w:pPr>
      <w:r w:rsidRPr="00353926">
        <w:rPr>
          <w:i/>
          <w:iCs/>
        </w:rPr>
        <w:t>b) Bemyndiganden om ekonomiska åtaganden 2</w:t>
      </w:r>
      <w:r w:rsidRPr="0025100C">
        <w:t xml:space="preserve">: </w:t>
      </w:r>
      <w:r w:rsidRPr="004D51CE">
        <w:t>Den 21</w:t>
      </w:r>
      <w:r>
        <w:t> </w:t>
      </w:r>
      <w:r w:rsidRPr="004D51CE">
        <w:t>december 2022 beslutade regeringen regleringsbrev för budgetåret 2023 avseende Trafikverket inom utgiftsområde 22 Kommunikationer.</w:t>
      </w:r>
      <w:r>
        <w:t xml:space="preserve"> </w:t>
      </w:r>
      <w:r w:rsidRPr="00022073">
        <w:t>Punkten är slutbehandlad.</w:t>
      </w:r>
    </w:p>
    <w:p w14:paraId="58C0F15D" w14:textId="621D4ED8" w:rsidR="00334F10" w:rsidRDefault="00334F10" w:rsidP="00334F10">
      <w:pPr>
        <w:pStyle w:val="Brdtextmedindrag"/>
      </w:pPr>
      <w:r w:rsidRPr="0025100C">
        <w:rPr>
          <w:i/>
          <w:iCs/>
        </w:rPr>
        <w:t>b) Bemyndiganden om ekonomiska åtaganden 3</w:t>
      </w:r>
      <w:r w:rsidRPr="004D51CE">
        <w:t>: Den 21</w:t>
      </w:r>
      <w:r>
        <w:t> </w:t>
      </w:r>
      <w:r w:rsidRPr="004D51CE">
        <w:t>december 2022 beslutade regeringen regleringsbrev för budgetåret 2023 avseende Trafikverket inom utgiftsområde 22 Kommunikationer.</w:t>
      </w:r>
      <w:r>
        <w:t xml:space="preserve"> </w:t>
      </w:r>
      <w:r w:rsidRPr="00022073">
        <w:t>Punkten är slutbehandlad.</w:t>
      </w:r>
    </w:p>
    <w:p w14:paraId="7CF852A6" w14:textId="6346E911" w:rsidR="00334F10" w:rsidRDefault="00334F10" w:rsidP="00334F10">
      <w:pPr>
        <w:pStyle w:val="Brdtextmedindrag"/>
      </w:pPr>
      <w:r w:rsidRPr="00284669">
        <w:rPr>
          <w:i/>
          <w:iCs/>
        </w:rPr>
        <w:t xml:space="preserve">b) Bemyndiganden om ekonomiska åtaganden </w:t>
      </w:r>
      <w:r>
        <w:rPr>
          <w:i/>
          <w:iCs/>
        </w:rPr>
        <w:t>4</w:t>
      </w:r>
      <w:r>
        <w:t>:</w:t>
      </w:r>
      <w:r>
        <w:rPr>
          <w:i/>
          <w:iCs/>
        </w:rPr>
        <w:t xml:space="preserve"> </w:t>
      </w:r>
      <w:r w:rsidRPr="0025100C">
        <w:t xml:space="preserve">Den </w:t>
      </w:r>
      <w:r>
        <w:rPr>
          <w:iCs/>
        </w:rPr>
        <w:t>21 </w:t>
      </w:r>
      <w:r w:rsidRPr="0025100C">
        <w:rPr>
          <w:iCs/>
        </w:rPr>
        <w:t>december 202</w:t>
      </w:r>
      <w:r>
        <w:rPr>
          <w:iCs/>
        </w:rPr>
        <w:t>2</w:t>
      </w:r>
      <w:r w:rsidRPr="0025100C">
        <w:rPr>
          <w:iCs/>
        </w:rPr>
        <w:t xml:space="preserve"> beslutade regeringen regleringsbrev för budgetåret 202</w:t>
      </w:r>
      <w:r>
        <w:rPr>
          <w:iCs/>
        </w:rPr>
        <w:t>3</w:t>
      </w:r>
      <w:r w:rsidRPr="0025100C">
        <w:rPr>
          <w:iCs/>
        </w:rPr>
        <w:t xml:space="preserve"> avseende Transportstyrelsen inom utgiftsområde 22</w:t>
      </w:r>
      <w:r>
        <w:rPr>
          <w:iCs/>
        </w:rPr>
        <w:t xml:space="preserve"> </w:t>
      </w:r>
      <w:r w:rsidRPr="0025100C">
        <w:rPr>
          <w:iCs/>
        </w:rPr>
        <w:t>Kommunikationer.</w:t>
      </w:r>
      <w:r>
        <w:rPr>
          <w:iCs/>
        </w:rPr>
        <w:t xml:space="preserve"> </w:t>
      </w:r>
      <w:r w:rsidRPr="00022073">
        <w:rPr>
          <w:iCs/>
        </w:rPr>
        <w:t>Punkten är slutbehandlad.</w:t>
      </w:r>
    </w:p>
    <w:p w14:paraId="5D87B0A6" w14:textId="05983B31" w:rsidR="00334F10" w:rsidRDefault="00334F10" w:rsidP="00334F10">
      <w:pPr>
        <w:pStyle w:val="Brdtextmedindrag"/>
      </w:pPr>
      <w:r w:rsidRPr="00284669">
        <w:rPr>
          <w:i/>
          <w:iCs/>
        </w:rPr>
        <w:t xml:space="preserve">b) Bemyndiganden om ekonomiska åtaganden </w:t>
      </w:r>
      <w:r>
        <w:rPr>
          <w:i/>
          <w:iCs/>
        </w:rPr>
        <w:t>5</w:t>
      </w:r>
      <w:r>
        <w:t xml:space="preserve">: </w:t>
      </w:r>
      <w:bookmarkStart w:id="535" w:name="_Hlk124745753"/>
      <w:r>
        <w:t xml:space="preserve">Den 22 december 2022 beslutade regeringen regleringsbrev för budgetåret 2023 avseende Riksgäldskontoret. </w:t>
      </w:r>
      <w:r w:rsidRPr="00022073">
        <w:t>Punkten är slutbehandlad.</w:t>
      </w:r>
    </w:p>
    <w:bookmarkEnd w:id="535"/>
    <w:p w14:paraId="3990C45F" w14:textId="3874A453" w:rsidR="00334F10" w:rsidRDefault="00334F10" w:rsidP="00334F10">
      <w:pPr>
        <w:pStyle w:val="Brdtextmedindrag"/>
      </w:pPr>
      <w:r w:rsidRPr="00284669">
        <w:rPr>
          <w:i/>
          <w:iCs/>
        </w:rPr>
        <w:t xml:space="preserve">b) Bemyndiganden om ekonomiska åtaganden </w:t>
      </w:r>
      <w:r>
        <w:rPr>
          <w:i/>
          <w:iCs/>
        </w:rPr>
        <w:t>6</w:t>
      </w:r>
      <w:r>
        <w:t>:</w:t>
      </w:r>
      <w:r w:rsidRPr="00576FA0">
        <w:t xml:space="preserve"> Den 22</w:t>
      </w:r>
      <w:r>
        <w:t> </w:t>
      </w:r>
      <w:r w:rsidRPr="00576FA0">
        <w:t>december 2022 beslutade regeringen regleringsbrev för budgetåret 2023 avseende Riksgäldskontoret.</w:t>
      </w:r>
      <w:r>
        <w:t xml:space="preserve"> </w:t>
      </w:r>
      <w:r w:rsidRPr="00022073">
        <w:t>Punkten är slutbehandlad.</w:t>
      </w:r>
    </w:p>
    <w:p w14:paraId="01CA31DA" w14:textId="57F51C61" w:rsidR="00334F10" w:rsidRPr="0025100C" w:rsidRDefault="00334F10" w:rsidP="00334F10">
      <w:pPr>
        <w:pStyle w:val="Brdtextmedindrag"/>
        <w:rPr>
          <w:iCs/>
        </w:rPr>
      </w:pPr>
      <w:r w:rsidRPr="00353926">
        <w:rPr>
          <w:i/>
        </w:rPr>
        <w:t xml:space="preserve">b) Bemyndiganden om ekonomiska åtaganden </w:t>
      </w:r>
      <w:r w:rsidRPr="0025100C">
        <w:rPr>
          <w:i/>
          <w:iCs/>
        </w:rPr>
        <w:t>7</w:t>
      </w:r>
      <w:r w:rsidRPr="0025100C">
        <w:rPr>
          <w:iCs/>
        </w:rPr>
        <w:t xml:space="preserve">: Den </w:t>
      </w:r>
      <w:r>
        <w:rPr>
          <w:iCs/>
        </w:rPr>
        <w:t>21</w:t>
      </w:r>
      <w:r>
        <w:t> </w:t>
      </w:r>
      <w:r w:rsidRPr="0025100C">
        <w:rPr>
          <w:iCs/>
        </w:rPr>
        <w:t>december 202</w:t>
      </w:r>
      <w:r>
        <w:rPr>
          <w:iCs/>
        </w:rPr>
        <w:t>2</w:t>
      </w:r>
      <w:r w:rsidRPr="0025100C">
        <w:rPr>
          <w:iCs/>
        </w:rPr>
        <w:t xml:space="preserve"> beslutade regeringen regleringsbrev för budgetåret 202</w:t>
      </w:r>
      <w:r>
        <w:rPr>
          <w:iCs/>
        </w:rPr>
        <w:t xml:space="preserve">3 </w:t>
      </w:r>
      <w:r w:rsidRPr="0025100C">
        <w:rPr>
          <w:iCs/>
        </w:rPr>
        <w:t>avseende Trafikverket, Post- och telestyrelsen samt anslagen 1:11 och 1:14 Trängselskatt i Stockholm respektive Trängselskatt i Göteborg och 1:1</w:t>
      </w:r>
      <w:r>
        <w:rPr>
          <w:iCs/>
        </w:rPr>
        <w:t>8</w:t>
      </w:r>
      <w:r w:rsidRPr="0025100C">
        <w:rPr>
          <w:iCs/>
        </w:rPr>
        <w:t xml:space="preserve"> Lån till körkort inom utgiftsområde 22 Kommunikationer.</w:t>
      </w:r>
      <w:r>
        <w:rPr>
          <w:iCs/>
        </w:rPr>
        <w:t xml:space="preserve"> </w:t>
      </w:r>
      <w:r w:rsidRPr="00022073">
        <w:rPr>
          <w:iCs/>
        </w:rPr>
        <w:t>Punkten är slutbehandlad.</w:t>
      </w:r>
    </w:p>
    <w:p w14:paraId="44E73AA8" w14:textId="54ECD40A" w:rsidR="00334F10" w:rsidRPr="0025100C" w:rsidRDefault="00334F10" w:rsidP="00334F10">
      <w:pPr>
        <w:pStyle w:val="Brdtextmedindrag"/>
        <w:rPr>
          <w:iCs/>
        </w:rPr>
      </w:pPr>
      <w:r w:rsidRPr="00353926">
        <w:rPr>
          <w:i/>
        </w:rPr>
        <w:t>c) Godkännande av investeringsplaner</w:t>
      </w:r>
      <w:r w:rsidRPr="0025100C">
        <w:rPr>
          <w:iCs/>
        </w:rPr>
        <w:t xml:space="preserve">: Den </w:t>
      </w:r>
      <w:r>
        <w:rPr>
          <w:iCs/>
        </w:rPr>
        <w:t>21</w:t>
      </w:r>
      <w:r w:rsidRPr="0025100C">
        <w:rPr>
          <w:iCs/>
        </w:rPr>
        <w:t xml:space="preserve"> december 202</w:t>
      </w:r>
      <w:r>
        <w:rPr>
          <w:iCs/>
        </w:rPr>
        <w:t>2</w:t>
      </w:r>
      <w:r w:rsidRPr="0025100C">
        <w:rPr>
          <w:iCs/>
        </w:rPr>
        <w:t xml:space="preserve"> beslutade regeringen regleringsbrev för budgetåret 202</w:t>
      </w:r>
      <w:r>
        <w:rPr>
          <w:iCs/>
        </w:rPr>
        <w:t>3</w:t>
      </w:r>
      <w:r w:rsidRPr="0025100C">
        <w:rPr>
          <w:iCs/>
        </w:rPr>
        <w:t xml:space="preserve"> avseende Luftfartsverket och Sjöfartsverket inom utgiftsområde 22 Kommunikationer.</w:t>
      </w:r>
      <w:r>
        <w:rPr>
          <w:iCs/>
        </w:rPr>
        <w:t xml:space="preserve"> </w:t>
      </w:r>
      <w:r w:rsidRPr="00022073">
        <w:rPr>
          <w:iCs/>
        </w:rPr>
        <w:t>Punkten är slutbehandlad.</w:t>
      </w:r>
    </w:p>
    <w:p w14:paraId="75C21D4A" w14:textId="63E79C75" w:rsidR="00334F10" w:rsidRDefault="00334F10" w:rsidP="00334F10">
      <w:pPr>
        <w:pStyle w:val="Brdtextmedindrag"/>
      </w:pPr>
      <w:r w:rsidRPr="00353926">
        <w:rPr>
          <w:i/>
        </w:rPr>
        <w:t>d) Övriga bemyndiganden 1</w:t>
      </w:r>
      <w:r w:rsidRPr="0025100C">
        <w:rPr>
          <w:iCs/>
        </w:rPr>
        <w:t xml:space="preserve">: </w:t>
      </w:r>
      <w:r w:rsidRPr="0025100C">
        <w:t xml:space="preserve">Den </w:t>
      </w:r>
      <w:r>
        <w:t>2</w:t>
      </w:r>
      <w:r w:rsidRPr="00646F68" w:rsidDel="007D5235">
        <w:t xml:space="preserve"> </w:t>
      </w:r>
      <w:r>
        <w:t>februari</w:t>
      </w:r>
      <w:r w:rsidRPr="00646F68">
        <w:t xml:space="preserve"> 2023 </w:t>
      </w:r>
      <w:r>
        <w:t>godkände</w:t>
      </w:r>
      <w:r w:rsidRPr="0025100C">
        <w:t xml:space="preserve"> </w:t>
      </w:r>
      <w:r w:rsidRPr="00646F68">
        <w:t xml:space="preserve">regeringen </w:t>
      </w:r>
      <w:r w:rsidRPr="0025100C">
        <w:t xml:space="preserve">att </w:t>
      </w:r>
      <w:r w:rsidRPr="00646F68">
        <w:t>Trafikverket</w:t>
      </w:r>
      <w:r w:rsidRPr="0025100C">
        <w:t xml:space="preserve"> byt</w:t>
      </w:r>
      <w:r>
        <w:t>er</w:t>
      </w:r>
      <w:r w:rsidRPr="0025100C">
        <w:t xml:space="preserve"> mark inom fastigheten Solna Hagalund 4:1 mot mark inom fastigheterna Solna Järva 3:14 och Solna Järva 3:15</w:t>
      </w:r>
      <w:r>
        <w:t xml:space="preserve">. </w:t>
      </w:r>
      <w:r w:rsidRPr="00022073">
        <w:t>Punkten är slutbehandlad.</w:t>
      </w:r>
    </w:p>
    <w:p w14:paraId="32EAA40F" w14:textId="27C0F9A2" w:rsidR="00334F10" w:rsidRDefault="00334F10" w:rsidP="00334F10">
      <w:pPr>
        <w:pStyle w:val="Brdtextmedindrag"/>
        <w:rPr>
          <w:iCs/>
        </w:rPr>
      </w:pPr>
      <w:bookmarkStart w:id="536" w:name="_Hlk123736273"/>
      <w:r w:rsidRPr="00284669">
        <w:rPr>
          <w:i/>
          <w:iCs/>
        </w:rPr>
        <w:t xml:space="preserve">d) Övriga bemyndiganden </w:t>
      </w:r>
      <w:r>
        <w:rPr>
          <w:i/>
          <w:iCs/>
        </w:rPr>
        <w:t>2</w:t>
      </w:r>
      <w:r w:rsidRPr="00284669">
        <w:t xml:space="preserve">: </w:t>
      </w:r>
      <w:r w:rsidRPr="0025100C">
        <w:t xml:space="preserve">Den </w:t>
      </w:r>
      <w:r>
        <w:rPr>
          <w:iCs/>
        </w:rPr>
        <w:t>21</w:t>
      </w:r>
      <w:r w:rsidRPr="0025100C">
        <w:rPr>
          <w:iCs/>
        </w:rPr>
        <w:t xml:space="preserve"> december 202</w:t>
      </w:r>
      <w:r>
        <w:rPr>
          <w:iCs/>
        </w:rPr>
        <w:t xml:space="preserve">2 </w:t>
      </w:r>
      <w:r w:rsidRPr="0025100C">
        <w:rPr>
          <w:iCs/>
        </w:rPr>
        <w:t>beslutade regeringen regleringsbrev för budgetåret 202</w:t>
      </w:r>
      <w:r>
        <w:rPr>
          <w:iCs/>
        </w:rPr>
        <w:t>3</w:t>
      </w:r>
      <w:r w:rsidRPr="0025100C">
        <w:rPr>
          <w:iCs/>
        </w:rPr>
        <w:t xml:space="preserve"> avseende Sjöfartsverket inom utgiftsområde 22 Kommunikationer.</w:t>
      </w:r>
      <w:r>
        <w:rPr>
          <w:iCs/>
        </w:rPr>
        <w:t xml:space="preserve"> </w:t>
      </w:r>
      <w:r w:rsidRPr="00022073">
        <w:rPr>
          <w:iCs/>
        </w:rPr>
        <w:t>Punkten är slutbehandlad.</w:t>
      </w:r>
    </w:p>
    <w:p w14:paraId="6EA496CF" w14:textId="023D8D17" w:rsidR="00334F10" w:rsidRDefault="00334F10" w:rsidP="00334F10">
      <w:pPr>
        <w:pStyle w:val="Brdtextmedindrag"/>
        <w:rPr>
          <w:iCs/>
        </w:rPr>
      </w:pPr>
      <w:r w:rsidRPr="00284669">
        <w:rPr>
          <w:i/>
          <w:iCs/>
        </w:rPr>
        <w:t xml:space="preserve">d) Övriga bemyndiganden </w:t>
      </w:r>
      <w:r>
        <w:rPr>
          <w:i/>
          <w:iCs/>
        </w:rPr>
        <w:t>3</w:t>
      </w:r>
      <w:r w:rsidRPr="00284669">
        <w:t xml:space="preserve">: Den </w:t>
      </w:r>
      <w:r>
        <w:t>21</w:t>
      </w:r>
      <w:r w:rsidRPr="00284669">
        <w:t xml:space="preserve"> december 202</w:t>
      </w:r>
      <w:r>
        <w:t>2</w:t>
      </w:r>
      <w:r>
        <w:rPr>
          <w:iCs/>
        </w:rPr>
        <w:t xml:space="preserve"> </w:t>
      </w:r>
      <w:r w:rsidRPr="00284669">
        <w:rPr>
          <w:iCs/>
        </w:rPr>
        <w:t>beslutade regeringen regleringsbrev för budgetåret 202</w:t>
      </w:r>
      <w:r>
        <w:rPr>
          <w:iCs/>
        </w:rPr>
        <w:t>3</w:t>
      </w:r>
      <w:r w:rsidRPr="00284669">
        <w:rPr>
          <w:iCs/>
        </w:rPr>
        <w:t xml:space="preserve"> avseende </w:t>
      </w:r>
      <w:r>
        <w:rPr>
          <w:iCs/>
        </w:rPr>
        <w:t xml:space="preserve">Luftfartsverket </w:t>
      </w:r>
      <w:r w:rsidRPr="00284669">
        <w:rPr>
          <w:iCs/>
        </w:rPr>
        <w:t>inom utgiftsområde 22 Kommunikationer.</w:t>
      </w:r>
      <w:r>
        <w:rPr>
          <w:iCs/>
        </w:rPr>
        <w:t xml:space="preserve"> </w:t>
      </w:r>
      <w:r w:rsidRPr="00022073">
        <w:rPr>
          <w:iCs/>
        </w:rPr>
        <w:t>Punkten är slutbehandlad.</w:t>
      </w:r>
    </w:p>
    <w:bookmarkEnd w:id="536"/>
    <w:p w14:paraId="60B72B32" w14:textId="10211207" w:rsidR="009C777D" w:rsidRPr="00D71C6B" w:rsidRDefault="00D71C6B" w:rsidP="00D71C6B">
      <w:pPr>
        <w:pStyle w:val="Rubrik5utannumrering"/>
        <w:rPr>
          <w:bCs/>
        </w:rPr>
      </w:pPr>
      <w:r w:rsidRPr="00D71C6B">
        <w:rPr>
          <w:bCs/>
        </w:rPr>
        <w:t>91</w:t>
      </w:r>
      <w:r w:rsidR="009C777D" w:rsidRPr="00D71C6B">
        <w:rPr>
          <w:bCs/>
        </w:rPr>
        <w:t>.</w:t>
      </w:r>
      <w:bookmarkStart w:id="537" w:name="_Hlk125665234"/>
      <w:r w:rsidR="009C777D" w:rsidRPr="00D71C6B">
        <w:rPr>
          <w:bCs/>
        </w:rPr>
        <w:t xml:space="preserve"> Rskr. 2022/23:87 </w:t>
      </w:r>
    </w:p>
    <w:p w14:paraId="6E011905"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sidRPr="0003401A">
        <w:rPr>
          <w:rFonts w:ascii="Times New Roman" w:hAnsi="Times New Roman"/>
          <w:sz w:val="20"/>
        </w:rPr>
        <w:t xml:space="preserve">Utgiftsområde </w:t>
      </w:r>
      <w:r>
        <w:rPr>
          <w:rFonts w:ascii="Times New Roman" w:hAnsi="Times New Roman"/>
          <w:sz w:val="20"/>
        </w:rPr>
        <w:t>23 Areella näringar, landsbygd och livsmedel</w:t>
      </w:r>
    </w:p>
    <w:p w14:paraId="3B29B852" w14:textId="77777777" w:rsidR="009C777D"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Prop. 2022/23:1, bet. 2022/23:MJU2</w:t>
      </w:r>
    </w:p>
    <w:p w14:paraId="4A910405" w14:textId="5E3EFBAA" w:rsidR="009C777D" w:rsidRPr="0003401A" w:rsidRDefault="009C777D" w:rsidP="009C777D">
      <w:pPr>
        <w:tabs>
          <w:tab w:val="left" w:pos="2268"/>
        </w:tabs>
        <w:overflowPunct w:val="0"/>
        <w:autoSpaceDE w:val="0"/>
        <w:autoSpaceDN w:val="0"/>
        <w:adjustRightInd w:val="0"/>
        <w:spacing w:after="0" w:line="240" w:lineRule="auto"/>
        <w:textAlignment w:val="baseline"/>
        <w:rPr>
          <w:rFonts w:ascii="Times New Roman" w:hAnsi="Times New Roman"/>
          <w:sz w:val="20"/>
        </w:rPr>
      </w:pPr>
      <w:r>
        <w:rPr>
          <w:rFonts w:ascii="Times New Roman" w:hAnsi="Times New Roman"/>
          <w:sz w:val="20"/>
        </w:rPr>
        <w:t>Skrivelsen är slutbehandlad.</w:t>
      </w:r>
      <w:r w:rsidR="00845C28">
        <w:rPr>
          <w:rFonts w:ascii="Times New Roman" w:hAnsi="Times New Roman"/>
          <w:sz w:val="20"/>
        </w:rPr>
        <w:t xml:space="preserve"> </w:t>
      </w:r>
    </w:p>
    <w:p w14:paraId="385412AD" w14:textId="77777777" w:rsidR="009C777D" w:rsidRDefault="009C777D" w:rsidP="009C777D">
      <w:pPr>
        <w:pStyle w:val="Brdtextmedindrag"/>
      </w:pPr>
    </w:p>
    <w:p w14:paraId="0C5D4F0B" w14:textId="77777777" w:rsidR="009C777D" w:rsidRPr="00FC2932" w:rsidRDefault="009C777D" w:rsidP="009C777D">
      <w:pPr>
        <w:pStyle w:val="Brdtextmedindrag"/>
        <w:ind w:firstLine="0"/>
        <w:rPr>
          <w:i/>
        </w:rPr>
      </w:pPr>
      <w:r w:rsidRPr="00FC2932">
        <w:rPr>
          <w:i/>
        </w:rPr>
        <w:t>Statens budget inom utgiftsområde 23</w:t>
      </w:r>
    </w:p>
    <w:p w14:paraId="07143F93" w14:textId="457F9E1E" w:rsidR="00B478C9" w:rsidRDefault="009C777D" w:rsidP="00404407">
      <w:pPr>
        <w:pStyle w:val="Brdtextmedindrag"/>
        <w:ind w:firstLine="0"/>
      </w:pPr>
      <w:r w:rsidRPr="00FC2932">
        <w:rPr>
          <w:i/>
          <w:iCs/>
        </w:rPr>
        <w:t xml:space="preserve">b) </w:t>
      </w:r>
      <w:r w:rsidRPr="00FC2932">
        <w:rPr>
          <w:i/>
        </w:rPr>
        <w:t>Bemyndiganden om ekonomiska åtaganden</w:t>
      </w:r>
      <w:r>
        <w:t xml:space="preserve">: </w:t>
      </w:r>
      <w:r w:rsidRPr="00B13ED8">
        <w:t>Den 21 december 2022 beslutade regeringen regleringsbrev för budgetåret 2023 avseende Skogs</w:t>
      </w:r>
      <w:r>
        <w:softHyphen/>
      </w:r>
      <w:r w:rsidRPr="00B13ED8">
        <w:t>styrelsen och Statens jordbruksverk samt anslagen 1:24 Forskningsrådet för miljö, areella näringar och samhällsbyggande: Forskning och sam</w:t>
      </w:r>
      <w:r>
        <w:softHyphen/>
      </w:r>
      <w:r w:rsidRPr="00B13ED8">
        <w:t>finansierad forskning och 1:25 Bidrag till Skogs- och lantbruksakademien inom utgiftsområde 23 Areella näringar, landsbygd och livsmedel. Punk</w:t>
      </w:r>
      <w:r>
        <w:softHyphen/>
      </w:r>
      <w:r w:rsidRPr="00B13ED8">
        <w:t>ten är slutbehandlad.</w:t>
      </w:r>
      <w:bookmarkEnd w:id="537"/>
      <w:bookmarkEnd w:id="530"/>
    </w:p>
    <w:p w14:paraId="13339FBB" w14:textId="47FD5F13" w:rsidR="00B478C9" w:rsidRDefault="00B478C9" w:rsidP="00B478C9">
      <w:pPr>
        <w:pStyle w:val="Brdtextmedindrag"/>
      </w:pPr>
    </w:p>
    <w:p w14:paraId="5E354506" w14:textId="77777777" w:rsidR="00B478C9" w:rsidRPr="00B478C9" w:rsidRDefault="00B478C9" w:rsidP="00B478C9">
      <w:pPr>
        <w:pStyle w:val="Brdtextmedindrag"/>
      </w:pPr>
    </w:p>
    <w:p w14:paraId="687404AB" w14:textId="1DDA1F8A" w:rsidR="00B478C9" w:rsidRPr="00B478C9" w:rsidRDefault="00B478C9" w:rsidP="00B478C9">
      <w:pPr>
        <w:pStyle w:val="Brdtextmedindrag"/>
        <w:sectPr w:rsidR="00B478C9" w:rsidRPr="00B478C9" w:rsidSect="00F74809">
          <w:headerReference w:type="even" r:id="rId78"/>
          <w:headerReference w:type="default" r:id="rId79"/>
          <w:footerReference w:type="even" r:id="rId80"/>
          <w:footerReference w:type="default" r:id="rId81"/>
          <w:headerReference w:type="first" r:id="rId82"/>
          <w:footerReference w:type="first" r:id="rId83"/>
          <w:pgSz w:w="9356" w:h="13721" w:code="9"/>
          <w:pgMar w:top="794" w:right="2438" w:bottom="1191" w:left="1021" w:header="0" w:footer="709" w:gutter="0"/>
          <w:cols w:space="708"/>
          <w:docGrid w:linePitch="360"/>
        </w:sectPr>
      </w:pPr>
    </w:p>
    <w:p w14:paraId="07E4CF28" w14:textId="7369D642" w:rsidR="00F8063C" w:rsidRPr="00362794" w:rsidRDefault="007F6D96" w:rsidP="00F8063C">
      <w:pPr>
        <w:pStyle w:val="Rubrik1"/>
      </w:pPr>
      <w:bookmarkStart w:id="538" w:name="_Toc129250751"/>
      <w:bookmarkStart w:id="539" w:name="_Hlk127537385"/>
      <w:bookmarkStart w:id="540" w:name="_Hlk127537152"/>
      <w:bookmarkEnd w:id="431"/>
      <w:bookmarkEnd w:id="4"/>
      <w:r>
        <w:t xml:space="preserve">3  </w:t>
      </w:r>
      <w:r w:rsidR="00C20E63">
        <w:t>K</w:t>
      </w:r>
      <w:r w:rsidR="003D37AA">
        <w:t>ronologiskt</w:t>
      </w:r>
      <w:r w:rsidR="00F8063C" w:rsidRPr="00362794">
        <w:t xml:space="preserve"> register</w:t>
      </w:r>
      <w:bookmarkEnd w:id="538"/>
    </w:p>
    <w:tbl>
      <w:tblPr>
        <w:tblStyle w:val="Tabellrutnt"/>
        <w:tblW w:w="4992"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834"/>
        <w:gridCol w:w="1234"/>
        <w:gridCol w:w="1234"/>
        <w:gridCol w:w="1234"/>
        <w:gridCol w:w="1352"/>
      </w:tblGrid>
      <w:tr w:rsidR="00DF3712" w14:paraId="140F87C4" w14:textId="77777777" w:rsidTr="008A125E">
        <w:trPr>
          <w:tblHeader/>
        </w:trPr>
        <w:tc>
          <w:tcPr>
            <w:tcW w:w="708" w:type="pct"/>
            <w:tcBorders>
              <w:top w:val="single" w:sz="8" w:space="0" w:color="auto"/>
              <w:bottom w:val="single" w:sz="4" w:space="0" w:color="auto"/>
            </w:tcBorders>
          </w:tcPr>
          <w:p w14:paraId="62D7013A" w14:textId="77777777" w:rsidR="00DF3712" w:rsidRDefault="00DF3712" w:rsidP="00F375F8">
            <w:pPr>
              <w:pStyle w:val="TabellHuvud"/>
            </w:pPr>
            <w:r w:rsidRPr="00F505E3">
              <w:t>Rskr. nr</w:t>
            </w:r>
          </w:p>
        </w:tc>
        <w:tc>
          <w:tcPr>
            <w:tcW w:w="1048" w:type="pct"/>
            <w:tcBorders>
              <w:top w:val="single" w:sz="8" w:space="0" w:color="auto"/>
              <w:bottom w:val="single" w:sz="4" w:space="0" w:color="auto"/>
            </w:tcBorders>
          </w:tcPr>
          <w:p w14:paraId="3BA994B2" w14:textId="4A7F36F6" w:rsidR="00DF3712" w:rsidRDefault="00945580" w:rsidP="00F375F8">
            <w:pPr>
              <w:pStyle w:val="TabellHuvud"/>
            </w:pPr>
            <w:r w:rsidRPr="0058438C">
              <w:t>Redovisas under</w:t>
            </w:r>
          </w:p>
        </w:tc>
        <w:tc>
          <w:tcPr>
            <w:tcW w:w="1048" w:type="pct"/>
            <w:tcBorders>
              <w:top w:val="single" w:sz="8" w:space="0" w:color="auto"/>
              <w:bottom w:val="single" w:sz="4" w:space="0" w:color="auto"/>
            </w:tcBorders>
          </w:tcPr>
          <w:p w14:paraId="0D6C52A9" w14:textId="77777777" w:rsidR="00945580" w:rsidRDefault="00945580" w:rsidP="00945580">
            <w:pPr>
              <w:pStyle w:val="TabellHuvud"/>
            </w:pPr>
            <w:r>
              <w:t xml:space="preserve">Beredande utskott i riksdagen </w:t>
            </w:r>
          </w:p>
          <w:p w14:paraId="73BA3838" w14:textId="0FABE853" w:rsidR="00DF3712" w:rsidRDefault="00945580" w:rsidP="00945580">
            <w:pPr>
              <w:pStyle w:val="TabellHuvud"/>
            </w:pPr>
            <w:r>
              <w:t>och bet. nr</w:t>
            </w:r>
          </w:p>
        </w:tc>
        <w:tc>
          <w:tcPr>
            <w:tcW w:w="1048" w:type="pct"/>
            <w:tcBorders>
              <w:top w:val="single" w:sz="8" w:space="0" w:color="auto"/>
              <w:bottom w:val="single" w:sz="4" w:space="0" w:color="auto"/>
            </w:tcBorders>
          </w:tcPr>
          <w:p w14:paraId="4A0BA817" w14:textId="77777777" w:rsidR="00DF3712" w:rsidRDefault="00DF3712" w:rsidP="00F375F8">
            <w:pPr>
              <w:pStyle w:val="TabellHuvud"/>
            </w:pPr>
            <w:r>
              <w:t xml:space="preserve">Skrivelsen är </w:t>
            </w:r>
          </w:p>
          <w:p w14:paraId="3C3C5BFD" w14:textId="77777777" w:rsidR="00DF3712" w:rsidRDefault="00DF3712" w:rsidP="00F375F8">
            <w:pPr>
              <w:pStyle w:val="TabellHuvud"/>
            </w:pPr>
            <w:r>
              <w:t>slutbehandlad</w:t>
            </w:r>
          </w:p>
          <w:p w14:paraId="72A1C662" w14:textId="77777777" w:rsidR="00DF3712" w:rsidRDefault="00DF3712" w:rsidP="00F375F8">
            <w:pPr>
              <w:pStyle w:val="TabellHuvud"/>
            </w:pPr>
            <w:r>
              <w:t>(X)</w:t>
            </w:r>
          </w:p>
        </w:tc>
        <w:tc>
          <w:tcPr>
            <w:tcW w:w="1148" w:type="pct"/>
            <w:tcBorders>
              <w:top w:val="single" w:sz="8" w:space="0" w:color="auto"/>
              <w:bottom w:val="single" w:sz="4" w:space="0" w:color="auto"/>
            </w:tcBorders>
          </w:tcPr>
          <w:p w14:paraId="434496C3" w14:textId="77777777" w:rsidR="00DF3712" w:rsidRDefault="00DF3712" w:rsidP="00F375F8">
            <w:pPr>
              <w:pStyle w:val="TabellHuvud"/>
            </w:pPr>
            <w:r>
              <w:t>Skrivelsen är inte slutbehandlad</w:t>
            </w:r>
          </w:p>
          <w:p w14:paraId="395885BD" w14:textId="77777777" w:rsidR="00DF3712" w:rsidRDefault="00DF3712" w:rsidP="00F375F8">
            <w:pPr>
              <w:pStyle w:val="TabellHuvud"/>
            </w:pPr>
            <w:r>
              <w:t>(X)</w:t>
            </w:r>
          </w:p>
        </w:tc>
      </w:tr>
      <w:tr w:rsidR="002917E8" w14:paraId="7554E951" w14:textId="77777777" w:rsidTr="008A125E">
        <w:tc>
          <w:tcPr>
            <w:tcW w:w="708" w:type="pct"/>
          </w:tcPr>
          <w:p w14:paraId="39162EA5" w14:textId="3F3CB56F" w:rsidR="002917E8" w:rsidRDefault="002917E8" w:rsidP="00254C75">
            <w:pPr>
              <w:pStyle w:val="TabellRader"/>
              <w:rPr>
                <w:b/>
              </w:rPr>
            </w:pPr>
            <w:r>
              <w:rPr>
                <w:b/>
              </w:rPr>
              <w:t>1999/2000</w:t>
            </w:r>
          </w:p>
        </w:tc>
        <w:tc>
          <w:tcPr>
            <w:tcW w:w="1048" w:type="pct"/>
          </w:tcPr>
          <w:p w14:paraId="23083148" w14:textId="77777777" w:rsidR="002917E8" w:rsidRDefault="002917E8" w:rsidP="00254C75">
            <w:pPr>
              <w:pStyle w:val="TabellRader"/>
            </w:pPr>
          </w:p>
        </w:tc>
        <w:tc>
          <w:tcPr>
            <w:tcW w:w="1048" w:type="pct"/>
          </w:tcPr>
          <w:p w14:paraId="0C57599F" w14:textId="77777777" w:rsidR="002917E8" w:rsidRDefault="002917E8" w:rsidP="00254C75">
            <w:pPr>
              <w:pStyle w:val="TabellRader"/>
            </w:pPr>
          </w:p>
        </w:tc>
        <w:tc>
          <w:tcPr>
            <w:tcW w:w="1048" w:type="pct"/>
          </w:tcPr>
          <w:p w14:paraId="0E15E0A9" w14:textId="77777777" w:rsidR="002917E8" w:rsidRDefault="002917E8" w:rsidP="00254C75">
            <w:pPr>
              <w:pStyle w:val="TabellRader"/>
            </w:pPr>
          </w:p>
        </w:tc>
        <w:tc>
          <w:tcPr>
            <w:tcW w:w="1148" w:type="pct"/>
          </w:tcPr>
          <w:p w14:paraId="78587A33" w14:textId="77777777" w:rsidR="002917E8" w:rsidRDefault="002917E8" w:rsidP="00254C75">
            <w:pPr>
              <w:pStyle w:val="TabellRader"/>
            </w:pPr>
          </w:p>
        </w:tc>
      </w:tr>
      <w:tr w:rsidR="002917E8" w:rsidRPr="002917E8" w14:paraId="6CC35C76" w14:textId="77777777" w:rsidTr="008A125E">
        <w:tc>
          <w:tcPr>
            <w:tcW w:w="708" w:type="pct"/>
          </w:tcPr>
          <w:p w14:paraId="6E2F3045" w14:textId="7D67AC7B" w:rsidR="002917E8" w:rsidRPr="002917E8" w:rsidRDefault="002917E8" w:rsidP="00254C75">
            <w:pPr>
              <w:pStyle w:val="TabellRader"/>
              <w:rPr>
                <w:bCs/>
              </w:rPr>
            </w:pPr>
            <w:r>
              <w:rPr>
                <w:bCs/>
              </w:rPr>
              <w:t>253</w:t>
            </w:r>
          </w:p>
        </w:tc>
        <w:tc>
          <w:tcPr>
            <w:tcW w:w="1048" w:type="pct"/>
          </w:tcPr>
          <w:p w14:paraId="235BB5D0" w14:textId="45B99FDC" w:rsidR="002917E8" w:rsidRPr="002917E8" w:rsidRDefault="00773948" w:rsidP="00254C75">
            <w:pPr>
              <w:pStyle w:val="TabellRader"/>
              <w:rPr>
                <w:bCs/>
              </w:rPr>
            </w:pPr>
            <w:r>
              <w:rPr>
                <w:bCs/>
              </w:rPr>
              <w:t>LI</w:t>
            </w:r>
            <w:r w:rsidR="002917E8">
              <w:rPr>
                <w:bCs/>
              </w:rPr>
              <w:t xml:space="preserve"> </w:t>
            </w:r>
            <w:r w:rsidR="00775B2F">
              <w:rPr>
                <w:bCs/>
              </w:rPr>
              <w:t>1</w:t>
            </w:r>
          </w:p>
        </w:tc>
        <w:tc>
          <w:tcPr>
            <w:tcW w:w="1048" w:type="pct"/>
          </w:tcPr>
          <w:p w14:paraId="105AB206" w14:textId="67D0E569" w:rsidR="002917E8" w:rsidRPr="002917E8" w:rsidRDefault="002917E8" w:rsidP="00254C75">
            <w:pPr>
              <w:pStyle w:val="TabellRader"/>
              <w:rPr>
                <w:bCs/>
              </w:rPr>
            </w:pPr>
            <w:r>
              <w:rPr>
                <w:bCs/>
              </w:rPr>
              <w:t>MJU17</w:t>
            </w:r>
          </w:p>
        </w:tc>
        <w:tc>
          <w:tcPr>
            <w:tcW w:w="1048" w:type="pct"/>
          </w:tcPr>
          <w:p w14:paraId="026C5245" w14:textId="77777777" w:rsidR="002917E8" w:rsidRPr="002917E8" w:rsidRDefault="002917E8" w:rsidP="00254C75">
            <w:pPr>
              <w:pStyle w:val="TabellRader"/>
              <w:rPr>
                <w:bCs/>
              </w:rPr>
            </w:pPr>
          </w:p>
        </w:tc>
        <w:tc>
          <w:tcPr>
            <w:tcW w:w="1148" w:type="pct"/>
          </w:tcPr>
          <w:p w14:paraId="109CDC7D" w14:textId="0EBFF318" w:rsidR="002917E8" w:rsidRPr="002917E8" w:rsidRDefault="00773948" w:rsidP="00254C75">
            <w:pPr>
              <w:pStyle w:val="TabellRader"/>
              <w:rPr>
                <w:bCs/>
              </w:rPr>
            </w:pPr>
            <w:r>
              <w:rPr>
                <w:bCs/>
              </w:rPr>
              <w:t>X</w:t>
            </w:r>
          </w:p>
        </w:tc>
      </w:tr>
      <w:tr w:rsidR="002917E8" w:rsidRPr="002917E8" w14:paraId="7D47127C" w14:textId="77777777" w:rsidTr="008A125E">
        <w:tc>
          <w:tcPr>
            <w:tcW w:w="708" w:type="pct"/>
          </w:tcPr>
          <w:p w14:paraId="75A883FA" w14:textId="77777777" w:rsidR="002917E8" w:rsidRPr="002917E8" w:rsidRDefault="002917E8" w:rsidP="00254C75">
            <w:pPr>
              <w:pStyle w:val="TabellRader"/>
              <w:rPr>
                <w:bCs/>
              </w:rPr>
            </w:pPr>
          </w:p>
        </w:tc>
        <w:tc>
          <w:tcPr>
            <w:tcW w:w="1048" w:type="pct"/>
          </w:tcPr>
          <w:p w14:paraId="5CDBF1A0" w14:textId="77777777" w:rsidR="002917E8" w:rsidRPr="002917E8" w:rsidRDefault="002917E8" w:rsidP="00254C75">
            <w:pPr>
              <w:pStyle w:val="TabellRader"/>
              <w:rPr>
                <w:bCs/>
              </w:rPr>
            </w:pPr>
          </w:p>
        </w:tc>
        <w:tc>
          <w:tcPr>
            <w:tcW w:w="1048" w:type="pct"/>
          </w:tcPr>
          <w:p w14:paraId="7CD15EDD" w14:textId="77777777" w:rsidR="002917E8" w:rsidRPr="002917E8" w:rsidRDefault="002917E8" w:rsidP="00254C75">
            <w:pPr>
              <w:pStyle w:val="TabellRader"/>
              <w:rPr>
                <w:bCs/>
              </w:rPr>
            </w:pPr>
          </w:p>
        </w:tc>
        <w:tc>
          <w:tcPr>
            <w:tcW w:w="1048" w:type="pct"/>
          </w:tcPr>
          <w:p w14:paraId="07313907" w14:textId="77777777" w:rsidR="002917E8" w:rsidRPr="002917E8" w:rsidRDefault="002917E8" w:rsidP="00254C75">
            <w:pPr>
              <w:pStyle w:val="TabellRader"/>
              <w:rPr>
                <w:bCs/>
              </w:rPr>
            </w:pPr>
          </w:p>
        </w:tc>
        <w:tc>
          <w:tcPr>
            <w:tcW w:w="1148" w:type="pct"/>
          </w:tcPr>
          <w:p w14:paraId="06657506" w14:textId="77777777" w:rsidR="002917E8" w:rsidRPr="002917E8" w:rsidRDefault="002917E8" w:rsidP="00254C75">
            <w:pPr>
              <w:pStyle w:val="TabellRader"/>
              <w:rPr>
                <w:bCs/>
              </w:rPr>
            </w:pPr>
          </w:p>
        </w:tc>
      </w:tr>
      <w:tr w:rsidR="00D322FF" w14:paraId="7C12B4BE" w14:textId="77777777" w:rsidTr="008A125E">
        <w:tc>
          <w:tcPr>
            <w:tcW w:w="708" w:type="pct"/>
          </w:tcPr>
          <w:p w14:paraId="66FD522F" w14:textId="7DFF54B4" w:rsidR="00D322FF" w:rsidRPr="000C7DF0" w:rsidRDefault="000C7DF0" w:rsidP="00254C75">
            <w:pPr>
              <w:pStyle w:val="TabellRader"/>
              <w:rPr>
                <w:b/>
              </w:rPr>
            </w:pPr>
            <w:r w:rsidRPr="000C7DF0">
              <w:rPr>
                <w:b/>
              </w:rPr>
              <w:t>2004/05</w:t>
            </w:r>
          </w:p>
        </w:tc>
        <w:tc>
          <w:tcPr>
            <w:tcW w:w="1048" w:type="pct"/>
          </w:tcPr>
          <w:p w14:paraId="1F46BDC0" w14:textId="77777777" w:rsidR="00D322FF" w:rsidRDefault="00D322FF" w:rsidP="00254C75">
            <w:pPr>
              <w:pStyle w:val="TabellRader"/>
            </w:pPr>
          </w:p>
        </w:tc>
        <w:tc>
          <w:tcPr>
            <w:tcW w:w="1048" w:type="pct"/>
          </w:tcPr>
          <w:p w14:paraId="77EA3F12" w14:textId="77777777" w:rsidR="00D322FF" w:rsidRDefault="00D322FF" w:rsidP="00254C75">
            <w:pPr>
              <w:pStyle w:val="TabellRader"/>
            </w:pPr>
          </w:p>
        </w:tc>
        <w:tc>
          <w:tcPr>
            <w:tcW w:w="1048" w:type="pct"/>
          </w:tcPr>
          <w:p w14:paraId="70828AF3" w14:textId="77777777" w:rsidR="00D322FF" w:rsidRDefault="00D322FF" w:rsidP="00254C75">
            <w:pPr>
              <w:pStyle w:val="TabellRader"/>
            </w:pPr>
          </w:p>
        </w:tc>
        <w:tc>
          <w:tcPr>
            <w:tcW w:w="1148" w:type="pct"/>
          </w:tcPr>
          <w:p w14:paraId="5B197E64" w14:textId="77777777" w:rsidR="00D322FF" w:rsidRDefault="00D322FF" w:rsidP="00254C75">
            <w:pPr>
              <w:pStyle w:val="TabellRader"/>
            </w:pPr>
          </w:p>
        </w:tc>
      </w:tr>
      <w:tr w:rsidR="00D322FF" w14:paraId="12026A0D" w14:textId="77777777" w:rsidTr="008A125E">
        <w:tc>
          <w:tcPr>
            <w:tcW w:w="708" w:type="pct"/>
          </w:tcPr>
          <w:p w14:paraId="74ACC4DF" w14:textId="51B95A27" w:rsidR="00D322FF" w:rsidRDefault="000C7DF0" w:rsidP="00254C75">
            <w:pPr>
              <w:pStyle w:val="TabellRader"/>
            </w:pPr>
            <w:r>
              <w:t>178</w:t>
            </w:r>
          </w:p>
        </w:tc>
        <w:tc>
          <w:tcPr>
            <w:tcW w:w="1048" w:type="pct"/>
          </w:tcPr>
          <w:p w14:paraId="230995ED" w14:textId="040BCCFB" w:rsidR="00D322FF" w:rsidRDefault="001C75C5" w:rsidP="00254C75">
            <w:pPr>
              <w:pStyle w:val="TabellRader"/>
            </w:pPr>
            <w:r w:rsidRPr="001C75C5">
              <w:t>LI</w:t>
            </w:r>
            <w:r w:rsidR="00775B2F">
              <w:t xml:space="preserve"> 2</w:t>
            </w:r>
          </w:p>
        </w:tc>
        <w:tc>
          <w:tcPr>
            <w:tcW w:w="1048" w:type="pct"/>
          </w:tcPr>
          <w:p w14:paraId="41C962C4" w14:textId="2F12AE0B" w:rsidR="00D322FF" w:rsidRDefault="000C7DF0" w:rsidP="00254C75">
            <w:pPr>
              <w:pStyle w:val="TabellRader"/>
            </w:pPr>
            <w:r>
              <w:t>TU7</w:t>
            </w:r>
          </w:p>
        </w:tc>
        <w:tc>
          <w:tcPr>
            <w:tcW w:w="1048" w:type="pct"/>
          </w:tcPr>
          <w:p w14:paraId="65DEBF7C" w14:textId="77777777" w:rsidR="00D322FF" w:rsidRDefault="00D322FF" w:rsidP="00254C75">
            <w:pPr>
              <w:pStyle w:val="TabellRader"/>
            </w:pPr>
          </w:p>
        </w:tc>
        <w:tc>
          <w:tcPr>
            <w:tcW w:w="1148" w:type="pct"/>
          </w:tcPr>
          <w:p w14:paraId="2D64E06C" w14:textId="3697BFD9" w:rsidR="00D322FF" w:rsidRDefault="001C75C5" w:rsidP="00254C75">
            <w:pPr>
              <w:pStyle w:val="TabellRader"/>
            </w:pPr>
            <w:r>
              <w:t>X</w:t>
            </w:r>
          </w:p>
        </w:tc>
      </w:tr>
      <w:tr w:rsidR="00D322FF" w14:paraId="45383999" w14:textId="77777777" w:rsidTr="008A125E">
        <w:tc>
          <w:tcPr>
            <w:tcW w:w="708" w:type="pct"/>
          </w:tcPr>
          <w:p w14:paraId="198B897D" w14:textId="77777777" w:rsidR="00D322FF" w:rsidRDefault="00D322FF" w:rsidP="00254C75">
            <w:pPr>
              <w:pStyle w:val="TabellRader"/>
            </w:pPr>
          </w:p>
        </w:tc>
        <w:tc>
          <w:tcPr>
            <w:tcW w:w="1048" w:type="pct"/>
          </w:tcPr>
          <w:p w14:paraId="19264100" w14:textId="77777777" w:rsidR="00D322FF" w:rsidRDefault="00D322FF" w:rsidP="00254C75">
            <w:pPr>
              <w:pStyle w:val="TabellRader"/>
            </w:pPr>
          </w:p>
        </w:tc>
        <w:tc>
          <w:tcPr>
            <w:tcW w:w="1048" w:type="pct"/>
          </w:tcPr>
          <w:p w14:paraId="6B986681" w14:textId="77777777" w:rsidR="00D322FF" w:rsidRDefault="00D322FF" w:rsidP="00254C75">
            <w:pPr>
              <w:pStyle w:val="TabellRader"/>
            </w:pPr>
          </w:p>
        </w:tc>
        <w:tc>
          <w:tcPr>
            <w:tcW w:w="1048" w:type="pct"/>
          </w:tcPr>
          <w:p w14:paraId="50A143F8" w14:textId="77777777" w:rsidR="00D322FF" w:rsidRDefault="00D322FF" w:rsidP="00254C75">
            <w:pPr>
              <w:pStyle w:val="TabellRader"/>
            </w:pPr>
          </w:p>
        </w:tc>
        <w:tc>
          <w:tcPr>
            <w:tcW w:w="1148" w:type="pct"/>
          </w:tcPr>
          <w:p w14:paraId="55B96A84" w14:textId="77777777" w:rsidR="00D322FF" w:rsidRDefault="00D322FF" w:rsidP="00254C75">
            <w:pPr>
              <w:pStyle w:val="TabellRader"/>
            </w:pPr>
          </w:p>
        </w:tc>
      </w:tr>
      <w:tr w:rsidR="00D322FF" w:rsidRPr="000C7DF0" w14:paraId="5070E404" w14:textId="77777777" w:rsidTr="008A125E">
        <w:tc>
          <w:tcPr>
            <w:tcW w:w="708" w:type="pct"/>
          </w:tcPr>
          <w:p w14:paraId="19066EC9" w14:textId="60E5591B" w:rsidR="00D322FF" w:rsidRPr="000C7DF0" w:rsidRDefault="000C7DF0" w:rsidP="00254C75">
            <w:pPr>
              <w:pStyle w:val="TabellRader"/>
              <w:rPr>
                <w:b/>
              </w:rPr>
            </w:pPr>
            <w:r w:rsidRPr="000C7DF0">
              <w:rPr>
                <w:b/>
              </w:rPr>
              <w:t>2005/06</w:t>
            </w:r>
          </w:p>
        </w:tc>
        <w:tc>
          <w:tcPr>
            <w:tcW w:w="1048" w:type="pct"/>
          </w:tcPr>
          <w:p w14:paraId="26D4E472" w14:textId="77777777" w:rsidR="00D322FF" w:rsidRPr="000C7DF0" w:rsidRDefault="00D322FF" w:rsidP="00254C75">
            <w:pPr>
              <w:pStyle w:val="TabellRader"/>
              <w:rPr>
                <w:b/>
              </w:rPr>
            </w:pPr>
          </w:p>
        </w:tc>
        <w:tc>
          <w:tcPr>
            <w:tcW w:w="1048" w:type="pct"/>
          </w:tcPr>
          <w:p w14:paraId="504CB192" w14:textId="77777777" w:rsidR="00D322FF" w:rsidRPr="000C7DF0" w:rsidRDefault="00D322FF" w:rsidP="00254C75">
            <w:pPr>
              <w:pStyle w:val="TabellRader"/>
              <w:rPr>
                <w:b/>
              </w:rPr>
            </w:pPr>
          </w:p>
        </w:tc>
        <w:tc>
          <w:tcPr>
            <w:tcW w:w="1048" w:type="pct"/>
          </w:tcPr>
          <w:p w14:paraId="294504CF" w14:textId="77777777" w:rsidR="00D322FF" w:rsidRPr="000C7DF0" w:rsidRDefault="00D322FF" w:rsidP="00254C75">
            <w:pPr>
              <w:pStyle w:val="TabellRader"/>
              <w:rPr>
                <w:b/>
              </w:rPr>
            </w:pPr>
          </w:p>
        </w:tc>
        <w:tc>
          <w:tcPr>
            <w:tcW w:w="1148" w:type="pct"/>
          </w:tcPr>
          <w:p w14:paraId="57D639B6" w14:textId="77777777" w:rsidR="00D322FF" w:rsidRPr="000C7DF0" w:rsidRDefault="00D322FF" w:rsidP="00254C75">
            <w:pPr>
              <w:pStyle w:val="TabellRader"/>
              <w:rPr>
                <w:b/>
              </w:rPr>
            </w:pPr>
          </w:p>
        </w:tc>
      </w:tr>
      <w:tr w:rsidR="00D322FF" w14:paraId="32F437A5" w14:textId="77777777" w:rsidTr="008A125E">
        <w:tc>
          <w:tcPr>
            <w:tcW w:w="708" w:type="pct"/>
          </w:tcPr>
          <w:p w14:paraId="6BBAE5FE" w14:textId="503DA359" w:rsidR="00D322FF" w:rsidRDefault="000C7DF0" w:rsidP="00254C75">
            <w:pPr>
              <w:pStyle w:val="TabellRader"/>
            </w:pPr>
            <w:r>
              <w:t>308</w:t>
            </w:r>
          </w:p>
        </w:tc>
        <w:tc>
          <w:tcPr>
            <w:tcW w:w="1048" w:type="pct"/>
          </w:tcPr>
          <w:p w14:paraId="7C1621A1" w14:textId="5E723FB3" w:rsidR="00D322FF" w:rsidRDefault="001C75C5" w:rsidP="00254C75">
            <w:pPr>
              <w:pStyle w:val="TabellRader"/>
            </w:pPr>
            <w:r w:rsidRPr="001C75C5">
              <w:t>LI</w:t>
            </w:r>
            <w:r w:rsidR="00775B2F">
              <w:t xml:space="preserve"> 3</w:t>
            </w:r>
          </w:p>
        </w:tc>
        <w:tc>
          <w:tcPr>
            <w:tcW w:w="1048" w:type="pct"/>
          </w:tcPr>
          <w:p w14:paraId="78150E1A" w14:textId="6CD2600B" w:rsidR="00D322FF" w:rsidRDefault="000C7DF0" w:rsidP="00254C75">
            <w:pPr>
              <w:pStyle w:val="TabellRader"/>
            </w:pPr>
            <w:r>
              <w:t>TU5</w:t>
            </w:r>
          </w:p>
        </w:tc>
        <w:tc>
          <w:tcPr>
            <w:tcW w:w="1048" w:type="pct"/>
          </w:tcPr>
          <w:p w14:paraId="5ACAFBF2" w14:textId="77777777" w:rsidR="00D322FF" w:rsidRDefault="00D322FF" w:rsidP="00254C75">
            <w:pPr>
              <w:pStyle w:val="TabellRader"/>
            </w:pPr>
          </w:p>
        </w:tc>
        <w:tc>
          <w:tcPr>
            <w:tcW w:w="1148" w:type="pct"/>
          </w:tcPr>
          <w:p w14:paraId="38306089" w14:textId="2E004DA0" w:rsidR="00D322FF" w:rsidRDefault="001C75C5" w:rsidP="00254C75">
            <w:pPr>
              <w:pStyle w:val="TabellRader"/>
            </w:pPr>
            <w:r>
              <w:t>X</w:t>
            </w:r>
          </w:p>
        </w:tc>
      </w:tr>
      <w:tr w:rsidR="00D322FF" w14:paraId="47913A26" w14:textId="77777777" w:rsidTr="008A125E">
        <w:tc>
          <w:tcPr>
            <w:tcW w:w="708" w:type="pct"/>
          </w:tcPr>
          <w:p w14:paraId="3992FEC4" w14:textId="77777777" w:rsidR="00D322FF" w:rsidRDefault="00D322FF" w:rsidP="00254C75">
            <w:pPr>
              <w:pStyle w:val="TabellRader"/>
            </w:pPr>
          </w:p>
        </w:tc>
        <w:tc>
          <w:tcPr>
            <w:tcW w:w="1048" w:type="pct"/>
          </w:tcPr>
          <w:p w14:paraId="57448838" w14:textId="77777777" w:rsidR="00D322FF" w:rsidRDefault="00D322FF" w:rsidP="00254C75">
            <w:pPr>
              <w:pStyle w:val="TabellRader"/>
            </w:pPr>
          </w:p>
        </w:tc>
        <w:tc>
          <w:tcPr>
            <w:tcW w:w="1048" w:type="pct"/>
          </w:tcPr>
          <w:p w14:paraId="7B2ABAC9" w14:textId="77777777" w:rsidR="00D322FF" w:rsidRDefault="00D322FF" w:rsidP="00254C75">
            <w:pPr>
              <w:pStyle w:val="TabellRader"/>
            </w:pPr>
          </w:p>
        </w:tc>
        <w:tc>
          <w:tcPr>
            <w:tcW w:w="1048" w:type="pct"/>
          </w:tcPr>
          <w:p w14:paraId="314CA72F" w14:textId="77777777" w:rsidR="00D322FF" w:rsidRDefault="00D322FF" w:rsidP="00254C75">
            <w:pPr>
              <w:pStyle w:val="TabellRader"/>
            </w:pPr>
          </w:p>
        </w:tc>
        <w:tc>
          <w:tcPr>
            <w:tcW w:w="1148" w:type="pct"/>
          </w:tcPr>
          <w:p w14:paraId="64B67AC8" w14:textId="77777777" w:rsidR="00D322FF" w:rsidRDefault="00D322FF" w:rsidP="00254C75">
            <w:pPr>
              <w:pStyle w:val="TabellRader"/>
            </w:pPr>
          </w:p>
        </w:tc>
      </w:tr>
      <w:tr w:rsidR="00D322FF" w:rsidRPr="008B04FE" w14:paraId="330EB54A" w14:textId="77777777" w:rsidTr="008A125E">
        <w:tc>
          <w:tcPr>
            <w:tcW w:w="708" w:type="pct"/>
          </w:tcPr>
          <w:p w14:paraId="2970A86F" w14:textId="7995E67A" w:rsidR="00D322FF" w:rsidRPr="008B04FE" w:rsidRDefault="008B04FE" w:rsidP="00254C75">
            <w:pPr>
              <w:pStyle w:val="TabellRader"/>
              <w:rPr>
                <w:b/>
              </w:rPr>
            </w:pPr>
            <w:r w:rsidRPr="008B04FE">
              <w:rPr>
                <w:b/>
              </w:rPr>
              <w:t>2007/08</w:t>
            </w:r>
          </w:p>
        </w:tc>
        <w:tc>
          <w:tcPr>
            <w:tcW w:w="1048" w:type="pct"/>
          </w:tcPr>
          <w:p w14:paraId="61FA81FD" w14:textId="77777777" w:rsidR="00D322FF" w:rsidRPr="008B04FE" w:rsidRDefault="00D322FF" w:rsidP="00254C75">
            <w:pPr>
              <w:pStyle w:val="TabellRader"/>
              <w:rPr>
                <w:b/>
              </w:rPr>
            </w:pPr>
          </w:p>
        </w:tc>
        <w:tc>
          <w:tcPr>
            <w:tcW w:w="1048" w:type="pct"/>
          </w:tcPr>
          <w:p w14:paraId="6259B4AE" w14:textId="77777777" w:rsidR="00D322FF" w:rsidRPr="008B04FE" w:rsidRDefault="00D322FF" w:rsidP="00254C75">
            <w:pPr>
              <w:pStyle w:val="TabellRader"/>
              <w:rPr>
                <w:b/>
              </w:rPr>
            </w:pPr>
          </w:p>
        </w:tc>
        <w:tc>
          <w:tcPr>
            <w:tcW w:w="1048" w:type="pct"/>
          </w:tcPr>
          <w:p w14:paraId="26755506" w14:textId="77777777" w:rsidR="00D322FF" w:rsidRPr="008B04FE" w:rsidRDefault="00D322FF" w:rsidP="00254C75">
            <w:pPr>
              <w:pStyle w:val="TabellRader"/>
              <w:rPr>
                <w:b/>
              </w:rPr>
            </w:pPr>
          </w:p>
        </w:tc>
        <w:tc>
          <w:tcPr>
            <w:tcW w:w="1148" w:type="pct"/>
          </w:tcPr>
          <w:p w14:paraId="7E4B8A89" w14:textId="77777777" w:rsidR="00D322FF" w:rsidRPr="008B04FE" w:rsidRDefault="00D322FF" w:rsidP="00254C75">
            <w:pPr>
              <w:pStyle w:val="TabellRader"/>
              <w:rPr>
                <w:b/>
              </w:rPr>
            </w:pPr>
          </w:p>
        </w:tc>
      </w:tr>
      <w:tr w:rsidR="00D322FF" w14:paraId="65093896" w14:textId="77777777" w:rsidTr="008A125E">
        <w:tc>
          <w:tcPr>
            <w:tcW w:w="708" w:type="pct"/>
          </w:tcPr>
          <w:p w14:paraId="564D93C0" w14:textId="65686579" w:rsidR="00D322FF" w:rsidRDefault="008B04FE" w:rsidP="00254C75">
            <w:pPr>
              <w:pStyle w:val="TabellRader"/>
            </w:pPr>
            <w:r>
              <w:t>24</w:t>
            </w:r>
          </w:p>
        </w:tc>
        <w:tc>
          <w:tcPr>
            <w:tcW w:w="1048" w:type="pct"/>
          </w:tcPr>
          <w:p w14:paraId="792A0B9B" w14:textId="08AF6695" w:rsidR="00D322FF" w:rsidRDefault="00CF6D07" w:rsidP="00254C75">
            <w:pPr>
              <w:pStyle w:val="TabellRader"/>
            </w:pPr>
            <w:r>
              <w:t>KN</w:t>
            </w:r>
            <w:r w:rsidR="008B04FE">
              <w:t xml:space="preserve"> </w:t>
            </w:r>
            <w:r w:rsidR="005F25F8">
              <w:t>1</w:t>
            </w:r>
          </w:p>
        </w:tc>
        <w:tc>
          <w:tcPr>
            <w:tcW w:w="1048" w:type="pct"/>
          </w:tcPr>
          <w:p w14:paraId="5D0C37DC" w14:textId="35FB4BD9" w:rsidR="00D322FF" w:rsidRDefault="008B04FE" w:rsidP="00254C75">
            <w:pPr>
              <w:pStyle w:val="TabellRader"/>
            </w:pPr>
            <w:r>
              <w:t>FiU</w:t>
            </w:r>
            <w:r w:rsidR="00D56562">
              <w:t>11</w:t>
            </w:r>
          </w:p>
        </w:tc>
        <w:tc>
          <w:tcPr>
            <w:tcW w:w="1048" w:type="pct"/>
          </w:tcPr>
          <w:p w14:paraId="38C7EB2F" w14:textId="66A4E5A0" w:rsidR="00D322FF" w:rsidRDefault="00D322FF" w:rsidP="00254C75">
            <w:pPr>
              <w:pStyle w:val="TabellRader"/>
            </w:pPr>
          </w:p>
        </w:tc>
        <w:tc>
          <w:tcPr>
            <w:tcW w:w="1148" w:type="pct"/>
          </w:tcPr>
          <w:p w14:paraId="68963201" w14:textId="1CC4E988" w:rsidR="00D322FF" w:rsidRDefault="00CF6D07" w:rsidP="00254C75">
            <w:pPr>
              <w:pStyle w:val="TabellRader"/>
            </w:pPr>
            <w:r>
              <w:t>X</w:t>
            </w:r>
          </w:p>
        </w:tc>
      </w:tr>
      <w:tr w:rsidR="00D322FF" w14:paraId="289684FB" w14:textId="77777777" w:rsidTr="008A125E">
        <w:tc>
          <w:tcPr>
            <w:tcW w:w="708" w:type="pct"/>
          </w:tcPr>
          <w:p w14:paraId="2DCCC5BC" w14:textId="24A4501B" w:rsidR="00D322FF" w:rsidRDefault="00D322FF" w:rsidP="00254C75">
            <w:pPr>
              <w:pStyle w:val="TabellRader"/>
            </w:pPr>
          </w:p>
        </w:tc>
        <w:tc>
          <w:tcPr>
            <w:tcW w:w="1048" w:type="pct"/>
          </w:tcPr>
          <w:p w14:paraId="23CA7EB6" w14:textId="77777777" w:rsidR="00D322FF" w:rsidRDefault="00D322FF" w:rsidP="00254C75">
            <w:pPr>
              <w:pStyle w:val="TabellRader"/>
            </w:pPr>
          </w:p>
        </w:tc>
        <w:tc>
          <w:tcPr>
            <w:tcW w:w="1048" w:type="pct"/>
          </w:tcPr>
          <w:p w14:paraId="2A6BD58C" w14:textId="77777777" w:rsidR="00D322FF" w:rsidRDefault="00D322FF" w:rsidP="00254C75">
            <w:pPr>
              <w:pStyle w:val="TabellRader"/>
            </w:pPr>
          </w:p>
        </w:tc>
        <w:tc>
          <w:tcPr>
            <w:tcW w:w="1048" w:type="pct"/>
          </w:tcPr>
          <w:p w14:paraId="05EC3601" w14:textId="77777777" w:rsidR="00D322FF" w:rsidRDefault="00D322FF" w:rsidP="00254C75">
            <w:pPr>
              <w:pStyle w:val="TabellRader"/>
            </w:pPr>
          </w:p>
        </w:tc>
        <w:tc>
          <w:tcPr>
            <w:tcW w:w="1148" w:type="pct"/>
          </w:tcPr>
          <w:p w14:paraId="51E0652E" w14:textId="77777777" w:rsidR="00D322FF" w:rsidRDefault="00D322FF" w:rsidP="00254C75">
            <w:pPr>
              <w:pStyle w:val="TabellRader"/>
            </w:pPr>
          </w:p>
        </w:tc>
      </w:tr>
      <w:tr w:rsidR="00D322FF" w14:paraId="6A20051D" w14:textId="77777777" w:rsidTr="008A125E">
        <w:tc>
          <w:tcPr>
            <w:tcW w:w="708" w:type="pct"/>
          </w:tcPr>
          <w:p w14:paraId="3A3EE432" w14:textId="7B208463" w:rsidR="00D322FF" w:rsidRPr="00755880" w:rsidRDefault="00755880" w:rsidP="00254C75">
            <w:pPr>
              <w:pStyle w:val="TabellRader"/>
              <w:rPr>
                <w:b/>
              </w:rPr>
            </w:pPr>
            <w:r w:rsidRPr="00755880">
              <w:rPr>
                <w:b/>
              </w:rPr>
              <w:t>2009/10</w:t>
            </w:r>
          </w:p>
        </w:tc>
        <w:tc>
          <w:tcPr>
            <w:tcW w:w="1048" w:type="pct"/>
          </w:tcPr>
          <w:p w14:paraId="19C522F1" w14:textId="77777777" w:rsidR="00D322FF" w:rsidRDefault="00D322FF" w:rsidP="00254C75">
            <w:pPr>
              <w:pStyle w:val="TabellRader"/>
            </w:pPr>
          </w:p>
        </w:tc>
        <w:tc>
          <w:tcPr>
            <w:tcW w:w="1048" w:type="pct"/>
          </w:tcPr>
          <w:p w14:paraId="3ADA3AB0" w14:textId="77777777" w:rsidR="00D322FF" w:rsidRDefault="00D322FF" w:rsidP="00254C75">
            <w:pPr>
              <w:pStyle w:val="TabellRader"/>
            </w:pPr>
          </w:p>
        </w:tc>
        <w:tc>
          <w:tcPr>
            <w:tcW w:w="1048" w:type="pct"/>
          </w:tcPr>
          <w:p w14:paraId="610A422F" w14:textId="77777777" w:rsidR="00D322FF" w:rsidRDefault="00D322FF" w:rsidP="00254C75">
            <w:pPr>
              <w:pStyle w:val="TabellRader"/>
            </w:pPr>
          </w:p>
        </w:tc>
        <w:tc>
          <w:tcPr>
            <w:tcW w:w="1148" w:type="pct"/>
          </w:tcPr>
          <w:p w14:paraId="6199F384" w14:textId="77777777" w:rsidR="00D322FF" w:rsidRDefault="00D322FF" w:rsidP="00254C75">
            <w:pPr>
              <w:pStyle w:val="TabellRader"/>
            </w:pPr>
          </w:p>
        </w:tc>
      </w:tr>
      <w:tr w:rsidR="00D322FF" w14:paraId="3ACD6DE1" w14:textId="77777777" w:rsidTr="008A125E">
        <w:tc>
          <w:tcPr>
            <w:tcW w:w="708" w:type="pct"/>
          </w:tcPr>
          <w:p w14:paraId="250A3FFE" w14:textId="3E79F48B" w:rsidR="00D322FF" w:rsidRDefault="00755880" w:rsidP="00254C75">
            <w:pPr>
              <w:pStyle w:val="TabellRader"/>
            </w:pPr>
            <w:r>
              <w:t>144</w:t>
            </w:r>
          </w:p>
        </w:tc>
        <w:tc>
          <w:tcPr>
            <w:tcW w:w="1048" w:type="pct"/>
          </w:tcPr>
          <w:p w14:paraId="1545C3AD" w14:textId="28CB6FCF" w:rsidR="00D322FF" w:rsidRDefault="00755880" w:rsidP="00254C75">
            <w:pPr>
              <w:pStyle w:val="TabellRader"/>
            </w:pPr>
            <w:r>
              <w:t>Fi</w:t>
            </w:r>
            <w:r w:rsidR="006A2855">
              <w:t xml:space="preserve"> 1</w:t>
            </w:r>
            <w:r>
              <w:t xml:space="preserve"> </w:t>
            </w:r>
          </w:p>
        </w:tc>
        <w:tc>
          <w:tcPr>
            <w:tcW w:w="1048" w:type="pct"/>
          </w:tcPr>
          <w:p w14:paraId="30707381" w14:textId="7FD4839C" w:rsidR="00D322FF" w:rsidRDefault="00755880" w:rsidP="00254C75">
            <w:pPr>
              <w:pStyle w:val="TabellRader"/>
            </w:pPr>
            <w:r>
              <w:t>KrU1</w:t>
            </w:r>
          </w:p>
        </w:tc>
        <w:tc>
          <w:tcPr>
            <w:tcW w:w="1048" w:type="pct"/>
          </w:tcPr>
          <w:p w14:paraId="650BE36B" w14:textId="77777777" w:rsidR="00D322FF" w:rsidRDefault="00D322FF" w:rsidP="00254C75">
            <w:pPr>
              <w:pStyle w:val="TabellRader"/>
            </w:pPr>
          </w:p>
        </w:tc>
        <w:tc>
          <w:tcPr>
            <w:tcW w:w="1148" w:type="pct"/>
          </w:tcPr>
          <w:p w14:paraId="14206B9F" w14:textId="062DF29B" w:rsidR="00D322FF" w:rsidRDefault="0065408C" w:rsidP="00254C75">
            <w:pPr>
              <w:pStyle w:val="TabellRader"/>
            </w:pPr>
            <w:r>
              <w:t>X</w:t>
            </w:r>
          </w:p>
        </w:tc>
      </w:tr>
      <w:tr w:rsidR="00D322FF" w14:paraId="1435742A" w14:textId="77777777" w:rsidTr="008A125E">
        <w:tc>
          <w:tcPr>
            <w:tcW w:w="708" w:type="pct"/>
          </w:tcPr>
          <w:p w14:paraId="75FD36A3" w14:textId="6771FD2E" w:rsidR="00D322FF" w:rsidRDefault="00755880" w:rsidP="00254C75">
            <w:pPr>
              <w:pStyle w:val="TabellRader"/>
            </w:pPr>
            <w:r>
              <w:t>162</w:t>
            </w:r>
          </w:p>
        </w:tc>
        <w:tc>
          <w:tcPr>
            <w:tcW w:w="1048" w:type="pct"/>
          </w:tcPr>
          <w:p w14:paraId="0E260C9F" w14:textId="6C952237" w:rsidR="00D322FF" w:rsidRDefault="00CF6D07" w:rsidP="00254C75">
            <w:pPr>
              <w:pStyle w:val="TabellRader"/>
            </w:pPr>
            <w:r>
              <w:t>Fi</w:t>
            </w:r>
            <w:r w:rsidR="006A2855">
              <w:t xml:space="preserve"> 2</w:t>
            </w:r>
          </w:p>
        </w:tc>
        <w:tc>
          <w:tcPr>
            <w:tcW w:w="1048" w:type="pct"/>
          </w:tcPr>
          <w:p w14:paraId="64BED78C" w14:textId="7D307B25" w:rsidR="00D322FF" w:rsidRDefault="00755880" w:rsidP="00254C75">
            <w:pPr>
              <w:pStyle w:val="TabellRader"/>
            </w:pPr>
            <w:r>
              <w:t>NU10</w:t>
            </w:r>
          </w:p>
        </w:tc>
        <w:tc>
          <w:tcPr>
            <w:tcW w:w="1048" w:type="pct"/>
          </w:tcPr>
          <w:p w14:paraId="08600103" w14:textId="77777777" w:rsidR="00D322FF" w:rsidRDefault="00D322FF" w:rsidP="00254C75">
            <w:pPr>
              <w:pStyle w:val="TabellRader"/>
            </w:pPr>
          </w:p>
        </w:tc>
        <w:tc>
          <w:tcPr>
            <w:tcW w:w="1148" w:type="pct"/>
          </w:tcPr>
          <w:p w14:paraId="661379D3" w14:textId="0722C1AB" w:rsidR="00D322FF" w:rsidRDefault="00CF6D07" w:rsidP="00254C75">
            <w:pPr>
              <w:pStyle w:val="TabellRader"/>
            </w:pPr>
            <w:r>
              <w:t>X</w:t>
            </w:r>
          </w:p>
        </w:tc>
      </w:tr>
      <w:tr w:rsidR="00D322FF" w14:paraId="428C37A1" w14:textId="77777777" w:rsidTr="008A125E">
        <w:tc>
          <w:tcPr>
            <w:tcW w:w="708" w:type="pct"/>
          </w:tcPr>
          <w:p w14:paraId="1D8BB183" w14:textId="43F4FA11" w:rsidR="00D322FF" w:rsidRDefault="001067FC" w:rsidP="00254C75">
            <w:pPr>
              <w:pStyle w:val="TabellRader"/>
            </w:pPr>
            <w:r>
              <w:t>220</w:t>
            </w:r>
          </w:p>
        </w:tc>
        <w:tc>
          <w:tcPr>
            <w:tcW w:w="1048" w:type="pct"/>
          </w:tcPr>
          <w:p w14:paraId="1325BF11" w14:textId="10F5F148" w:rsidR="00D322FF" w:rsidRDefault="00CF6D07" w:rsidP="00254C75">
            <w:pPr>
              <w:pStyle w:val="TabellRader"/>
            </w:pPr>
            <w:r>
              <w:t>Fi</w:t>
            </w:r>
            <w:r w:rsidR="001067FC">
              <w:t xml:space="preserve"> </w:t>
            </w:r>
            <w:r w:rsidR="006A2855">
              <w:t>3</w:t>
            </w:r>
          </w:p>
        </w:tc>
        <w:tc>
          <w:tcPr>
            <w:tcW w:w="1048" w:type="pct"/>
          </w:tcPr>
          <w:p w14:paraId="2A1FBCCE" w14:textId="15100BA9" w:rsidR="00D322FF" w:rsidRDefault="001067FC" w:rsidP="00254C75">
            <w:pPr>
              <w:pStyle w:val="TabellRader"/>
            </w:pPr>
            <w:r>
              <w:t>FiU35</w:t>
            </w:r>
          </w:p>
        </w:tc>
        <w:tc>
          <w:tcPr>
            <w:tcW w:w="1048" w:type="pct"/>
          </w:tcPr>
          <w:p w14:paraId="1E9AE535" w14:textId="77777777" w:rsidR="00D322FF" w:rsidRDefault="00D322FF" w:rsidP="00254C75">
            <w:pPr>
              <w:pStyle w:val="TabellRader"/>
            </w:pPr>
          </w:p>
        </w:tc>
        <w:tc>
          <w:tcPr>
            <w:tcW w:w="1148" w:type="pct"/>
          </w:tcPr>
          <w:p w14:paraId="3757E8D6" w14:textId="2CB79333" w:rsidR="00D322FF" w:rsidRDefault="00CF6D07" w:rsidP="00254C75">
            <w:pPr>
              <w:pStyle w:val="TabellRader"/>
            </w:pPr>
            <w:r>
              <w:t>X</w:t>
            </w:r>
          </w:p>
        </w:tc>
      </w:tr>
      <w:tr w:rsidR="00D322FF" w14:paraId="1436AA24" w14:textId="77777777" w:rsidTr="008A125E">
        <w:tc>
          <w:tcPr>
            <w:tcW w:w="708" w:type="pct"/>
          </w:tcPr>
          <w:p w14:paraId="183EE5D2" w14:textId="19B3817F" w:rsidR="00D322FF" w:rsidRDefault="001067FC" w:rsidP="00254C75">
            <w:pPr>
              <w:pStyle w:val="TabellRader"/>
            </w:pPr>
            <w:r>
              <w:t>223</w:t>
            </w:r>
          </w:p>
        </w:tc>
        <w:tc>
          <w:tcPr>
            <w:tcW w:w="1048" w:type="pct"/>
          </w:tcPr>
          <w:p w14:paraId="400363F5" w14:textId="7EC01EED" w:rsidR="00D322FF" w:rsidRDefault="00BF5AEF" w:rsidP="00254C75">
            <w:pPr>
              <w:pStyle w:val="TabellRader"/>
            </w:pPr>
            <w:r w:rsidRPr="00BF5AEF">
              <w:t>KN</w:t>
            </w:r>
            <w:r w:rsidR="005F25F8">
              <w:t xml:space="preserve"> 2</w:t>
            </w:r>
          </w:p>
        </w:tc>
        <w:tc>
          <w:tcPr>
            <w:tcW w:w="1048" w:type="pct"/>
          </w:tcPr>
          <w:p w14:paraId="5D1E9075" w14:textId="00616516" w:rsidR="00D322FF" w:rsidRDefault="001067FC" w:rsidP="00254C75">
            <w:pPr>
              <w:pStyle w:val="TabellRader"/>
            </w:pPr>
            <w:r>
              <w:t>MJU21</w:t>
            </w:r>
          </w:p>
        </w:tc>
        <w:tc>
          <w:tcPr>
            <w:tcW w:w="1048" w:type="pct"/>
          </w:tcPr>
          <w:p w14:paraId="7898CC44" w14:textId="77777777" w:rsidR="00D322FF" w:rsidRDefault="00D322FF" w:rsidP="00254C75">
            <w:pPr>
              <w:pStyle w:val="TabellRader"/>
            </w:pPr>
          </w:p>
        </w:tc>
        <w:tc>
          <w:tcPr>
            <w:tcW w:w="1148" w:type="pct"/>
          </w:tcPr>
          <w:p w14:paraId="18E13EE6" w14:textId="55FCA0CF" w:rsidR="00D322FF" w:rsidRDefault="008830D3" w:rsidP="00254C75">
            <w:pPr>
              <w:pStyle w:val="TabellRader"/>
            </w:pPr>
            <w:r>
              <w:t>X</w:t>
            </w:r>
          </w:p>
        </w:tc>
      </w:tr>
      <w:tr w:rsidR="00D322FF" w14:paraId="32B3C3D1" w14:textId="77777777" w:rsidTr="008A125E">
        <w:tc>
          <w:tcPr>
            <w:tcW w:w="708" w:type="pct"/>
          </w:tcPr>
          <w:p w14:paraId="1029DD7B" w14:textId="3B763BCE" w:rsidR="00D322FF" w:rsidRDefault="007254FF" w:rsidP="00254C75">
            <w:pPr>
              <w:pStyle w:val="TabellRader"/>
            </w:pPr>
            <w:r>
              <w:t>275</w:t>
            </w:r>
          </w:p>
        </w:tc>
        <w:tc>
          <w:tcPr>
            <w:tcW w:w="1048" w:type="pct"/>
          </w:tcPr>
          <w:p w14:paraId="31226637" w14:textId="224AECB7" w:rsidR="00D322FF" w:rsidRDefault="007254FF" w:rsidP="00254C75">
            <w:pPr>
              <w:pStyle w:val="TabellRader"/>
            </w:pPr>
            <w:r>
              <w:t xml:space="preserve">A </w:t>
            </w:r>
            <w:r w:rsidR="005C0074">
              <w:t>1</w:t>
            </w:r>
          </w:p>
        </w:tc>
        <w:tc>
          <w:tcPr>
            <w:tcW w:w="1048" w:type="pct"/>
          </w:tcPr>
          <w:p w14:paraId="0FB81E1B" w14:textId="535D65E9" w:rsidR="00D322FF" w:rsidRDefault="007254FF" w:rsidP="00254C75">
            <w:pPr>
              <w:pStyle w:val="TabellRader"/>
            </w:pPr>
            <w:r>
              <w:t>AU13</w:t>
            </w:r>
          </w:p>
        </w:tc>
        <w:tc>
          <w:tcPr>
            <w:tcW w:w="1048" w:type="pct"/>
          </w:tcPr>
          <w:p w14:paraId="2567A849" w14:textId="0FCF01D8" w:rsidR="00D322FF" w:rsidRDefault="00D322FF" w:rsidP="00254C75">
            <w:pPr>
              <w:pStyle w:val="TabellRader"/>
            </w:pPr>
          </w:p>
        </w:tc>
        <w:tc>
          <w:tcPr>
            <w:tcW w:w="1148" w:type="pct"/>
          </w:tcPr>
          <w:p w14:paraId="14AFAE05" w14:textId="6A8309E0" w:rsidR="00D322FF" w:rsidRDefault="00170932" w:rsidP="00254C75">
            <w:pPr>
              <w:pStyle w:val="TabellRader"/>
            </w:pPr>
            <w:r>
              <w:t>X</w:t>
            </w:r>
          </w:p>
        </w:tc>
      </w:tr>
      <w:tr w:rsidR="00D322FF" w14:paraId="03943740" w14:textId="77777777" w:rsidTr="008A125E">
        <w:tc>
          <w:tcPr>
            <w:tcW w:w="708" w:type="pct"/>
          </w:tcPr>
          <w:p w14:paraId="356C0623" w14:textId="77777777" w:rsidR="00D322FF" w:rsidRDefault="00D322FF" w:rsidP="00254C75">
            <w:pPr>
              <w:pStyle w:val="TabellRader"/>
            </w:pPr>
          </w:p>
        </w:tc>
        <w:tc>
          <w:tcPr>
            <w:tcW w:w="1048" w:type="pct"/>
          </w:tcPr>
          <w:p w14:paraId="0C34450F" w14:textId="77777777" w:rsidR="00D322FF" w:rsidRDefault="00D322FF" w:rsidP="00254C75">
            <w:pPr>
              <w:pStyle w:val="TabellRader"/>
            </w:pPr>
          </w:p>
        </w:tc>
        <w:tc>
          <w:tcPr>
            <w:tcW w:w="1048" w:type="pct"/>
          </w:tcPr>
          <w:p w14:paraId="4C4A09D8" w14:textId="77777777" w:rsidR="00D322FF" w:rsidRDefault="00D322FF" w:rsidP="00254C75">
            <w:pPr>
              <w:pStyle w:val="TabellRader"/>
            </w:pPr>
          </w:p>
        </w:tc>
        <w:tc>
          <w:tcPr>
            <w:tcW w:w="1048" w:type="pct"/>
          </w:tcPr>
          <w:p w14:paraId="4F68828D" w14:textId="77777777" w:rsidR="00D322FF" w:rsidRDefault="00D322FF" w:rsidP="00254C75">
            <w:pPr>
              <w:pStyle w:val="TabellRader"/>
            </w:pPr>
          </w:p>
        </w:tc>
        <w:tc>
          <w:tcPr>
            <w:tcW w:w="1148" w:type="pct"/>
          </w:tcPr>
          <w:p w14:paraId="77654851" w14:textId="77777777" w:rsidR="00D322FF" w:rsidRDefault="00D322FF" w:rsidP="00254C75">
            <w:pPr>
              <w:pStyle w:val="TabellRader"/>
            </w:pPr>
          </w:p>
        </w:tc>
      </w:tr>
      <w:tr w:rsidR="00D322FF" w:rsidRPr="007254FF" w14:paraId="67EDEFB0" w14:textId="77777777" w:rsidTr="008A125E">
        <w:tc>
          <w:tcPr>
            <w:tcW w:w="708" w:type="pct"/>
          </w:tcPr>
          <w:p w14:paraId="277A528F" w14:textId="7B3E432D" w:rsidR="00D322FF" w:rsidRPr="007254FF" w:rsidRDefault="007254FF" w:rsidP="00254C75">
            <w:pPr>
              <w:pStyle w:val="TabellRader"/>
              <w:rPr>
                <w:b/>
              </w:rPr>
            </w:pPr>
            <w:r w:rsidRPr="007254FF">
              <w:rPr>
                <w:b/>
              </w:rPr>
              <w:t>2010/11</w:t>
            </w:r>
          </w:p>
        </w:tc>
        <w:tc>
          <w:tcPr>
            <w:tcW w:w="1048" w:type="pct"/>
          </w:tcPr>
          <w:p w14:paraId="1ABDFE16" w14:textId="77777777" w:rsidR="00D322FF" w:rsidRPr="007254FF" w:rsidRDefault="00D322FF" w:rsidP="00254C75">
            <w:pPr>
              <w:pStyle w:val="TabellRader"/>
              <w:rPr>
                <w:b/>
              </w:rPr>
            </w:pPr>
          </w:p>
        </w:tc>
        <w:tc>
          <w:tcPr>
            <w:tcW w:w="1048" w:type="pct"/>
          </w:tcPr>
          <w:p w14:paraId="05C95193" w14:textId="77777777" w:rsidR="00D322FF" w:rsidRPr="007254FF" w:rsidRDefault="00D322FF" w:rsidP="00254C75">
            <w:pPr>
              <w:pStyle w:val="TabellRader"/>
              <w:rPr>
                <w:b/>
              </w:rPr>
            </w:pPr>
          </w:p>
        </w:tc>
        <w:tc>
          <w:tcPr>
            <w:tcW w:w="1048" w:type="pct"/>
          </w:tcPr>
          <w:p w14:paraId="174B1962" w14:textId="77777777" w:rsidR="00D322FF" w:rsidRPr="007254FF" w:rsidRDefault="00D322FF" w:rsidP="00254C75">
            <w:pPr>
              <w:pStyle w:val="TabellRader"/>
              <w:rPr>
                <w:b/>
              </w:rPr>
            </w:pPr>
          </w:p>
        </w:tc>
        <w:tc>
          <w:tcPr>
            <w:tcW w:w="1148" w:type="pct"/>
          </w:tcPr>
          <w:p w14:paraId="37197D6F" w14:textId="77777777" w:rsidR="00D322FF" w:rsidRPr="007254FF" w:rsidRDefault="00D322FF" w:rsidP="00254C75">
            <w:pPr>
              <w:pStyle w:val="TabellRader"/>
              <w:rPr>
                <w:b/>
              </w:rPr>
            </w:pPr>
          </w:p>
        </w:tc>
      </w:tr>
      <w:tr w:rsidR="00D322FF" w14:paraId="0BC2DD99" w14:textId="77777777" w:rsidTr="008A125E">
        <w:tc>
          <w:tcPr>
            <w:tcW w:w="708" w:type="pct"/>
          </w:tcPr>
          <w:p w14:paraId="2E112BB9" w14:textId="2D2632F3" w:rsidR="00D322FF" w:rsidRDefault="007254FF" w:rsidP="00254C75">
            <w:pPr>
              <w:pStyle w:val="TabellRader"/>
            </w:pPr>
            <w:r>
              <w:t>49</w:t>
            </w:r>
          </w:p>
        </w:tc>
        <w:tc>
          <w:tcPr>
            <w:tcW w:w="1048" w:type="pct"/>
          </w:tcPr>
          <w:p w14:paraId="63C72A8D" w14:textId="09389C22" w:rsidR="00D322FF" w:rsidRDefault="00571564" w:rsidP="00254C75">
            <w:pPr>
              <w:pStyle w:val="TabellRader"/>
            </w:pPr>
            <w:r>
              <w:t>LI</w:t>
            </w:r>
            <w:r w:rsidR="00775B2F">
              <w:t xml:space="preserve"> 4</w:t>
            </w:r>
          </w:p>
        </w:tc>
        <w:tc>
          <w:tcPr>
            <w:tcW w:w="1048" w:type="pct"/>
          </w:tcPr>
          <w:p w14:paraId="6AB854F6" w14:textId="74A01524" w:rsidR="00D322FF" w:rsidRDefault="007254FF" w:rsidP="00254C75">
            <w:pPr>
              <w:pStyle w:val="TabellRader"/>
            </w:pPr>
            <w:r>
              <w:t>MJU6</w:t>
            </w:r>
          </w:p>
        </w:tc>
        <w:tc>
          <w:tcPr>
            <w:tcW w:w="1048" w:type="pct"/>
          </w:tcPr>
          <w:p w14:paraId="3CA0573B" w14:textId="77777777" w:rsidR="00D322FF" w:rsidRDefault="00D322FF" w:rsidP="00254C75">
            <w:pPr>
              <w:pStyle w:val="TabellRader"/>
            </w:pPr>
          </w:p>
        </w:tc>
        <w:tc>
          <w:tcPr>
            <w:tcW w:w="1148" w:type="pct"/>
          </w:tcPr>
          <w:p w14:paraId="6E3F418E" w14:textId="089C7A34" w:rsidR="00D322FF" w:rsidRDefault="00571564" w:rsidP="00254C75">
            <w:pPr>
              <w:pStyle w:val="TabellRader"/>
            </w:pPr>
            <w:r>
              <w:t>X</w:t>
            </w:r>
          </w:p>
        </w:tc>
      </w:tr>
      <w:tr w:rsidR="00D322FF" w14:paraId="214FB40E" w14:textId="77777777" w:rsidTr="008A125E">
        <w:tc>
          <w:tcPr>
            <w:tcW w:w="708" w:type="pct"/>
          </w:tcPr>
          <w:p w14:paraId="4DBBF78B" w14:textId="1D3751BD" w:rsidR="00D322FF" w:rsidRDefault="007254FF" w:rsidP="00254C75">
            <w:pPr>
              <w:pStyle w:val="TabellRader"/>
            </w:pPr>
            <w:r>
              <w:t>132</w:t>
            </w:r>
          </w:p>
        </w:tc>
        <w:tc>
          <w:tcPr>
            <w:tcW w:w="1048" w:type="pct"/>
          </w:tcPr>
          <w:p w14:paraId="3F147BD8" w14:textId="65390489" w:rsidR="00D322FF" w:rsidRDefault="00CF6D07" w:rsidP="00254C75">
            <w:pPr>
              <w:pStyle w:val="TabellRader"/>
            </w:pPr>
            <w:r>
              <w:t>Fi</w:t>
            </w:r>
            <w:r w:rsidR="007254FF">
              <w:t xml:space="preserve"> </w:t>
            </w:r>
            <w:r w:rsidR="006A2855">
              <w:t>4</w:t>
            </w:r>
          </w:p>
        </w:tc>
        <w:tc>
          <w:tcPr>
            <w:tcW w:w="1048" w:type="pct"/>
          </w:tcPr>
          <w:p w14:paraId="0FDFD9F9" w14:textId="653521A8" w:rsidR="00D322FF" w:rsidRDefault="007254FF" w:rsidP="00254C75">
            <w:pPr>
              <w:pStyle w:val="TabellRader"/>
            </w:pPr>
            <w:r>
              <w:t>NU1</w:t>
            </w:r>
          </w:p>
        </w:tc>
        <w:tc>
          <w:tcPr>
            <w:tcW w:w="1048" w:type="pct"/>
          </w:tcPr>
          <w:p w14:paraId="19B9EA65" w14:textId="7D315934" w:rsidR="00D322FF" w:rsidRDefault="00CF6D07" w:rsidP="00254C75">
            <w:pPr>
              <w:pStyle w:val="TabellRader"/>
            </w:pPr>
            <w:r>
              <w:t>X</w:t>
            </w:r>
          </w:p>
        </w:tc>
        <w:tc>
          <w:tcPr>
            <w:tcW w:w="1148" w:type="pct"/>
          </w:tcPr>
          <w:p w14:paraId="0C61DC5E" w14:textId="4BC63356" w:rsidR="00D322FF" w:rsidRDefault="00D322FF" w:rsidP="00254C75">
            <w:pPr>
              <w:pStyle w:val="TabellRader"/>
            </w:pPr>
          </w:p>
        </w:tc>
      </w:tr>
      <w:tr w:rsidR="00D322FF" w14:paraId="389A3C08" w14:textId="77777777" w:rsidTr="008A125E">
        <w:tc>
          <w:tcPr>
            <w:tcW w:w="708" w:type="pct"/>
          </w:tcPr>
          <w:p w14:paraId="0F8E15A2" w14:textId="65747AF6" w:rsidR="00D322FF" w:rsidRDefault="00850EC0" w:rsidP="00254C75">
            <w:pPr>
              <w:pStyle w:val="TabellRader"/>
            </w:pPr>
            <w:r>
              <w:t>279</w:t>
            </w:r>
          </w:p>
        </w:tc>
        <w:tc>
          <w:tcPr>
            <w:tcW w:w="1048" w:type="pct"/>
          </w:tcPr>
          <w:p w14:paraId="58E0A49E" w14:textId="2D5DC13E" w:rsidR="00D322FF" w:rsidRDefault="00850EC0" w:rsidP="00254C75">
            <w:pPr>
              <w:pStyle w:val="TabellRader"/>
            </w:pPr>
            <w:r>
              <w:t xml:space="preserve">A </w:t>
            </w:r>
            <w:r w:rsidR="000F2F7B">
              <w:t>2</w:t>
            </w:r>
          </w:p>
        </w:tc>
        <w:tc>
          <w:tcPr>
            <w:tcW w:w="1048" w:type="pct"/>
          </w:tcPr>
          <w:p w14:paraId="3D182727" w14:textId="19CDA98C" w:rsidR="00D322FF" w:rsidRDefault="00850EC0" w:rsidP="00254C75">
            <w:pPr>
              <w:pStyle w:val="TabellRader"/>
            </w:pPr>
            <w:r>
              <w:t>AU9</w:t>
            </w:r>
          </w:p>
        </w:tc>
        <w:tc>
          <w:tcPr>
            <w:tcW w:w="1048" w:type="pct"/>
          </w:tcPr>
          <w:p w14:paraId="62A2D044" w14:textId="77777777" w:rsidR="00D322FF" w:rsidRDefault="00D322FF" w:rsidP="00254C75">
            <w:pPr>
              <w:pStyle w:val="TabellRader"/>
            </w:pPr>
          </w:p>
        </w:tc>
        <w:tc>
          <w:tcPr>
            <w:tcW w:w="1148" w:type="pct"/>
          </w:tcPr>
          <w:p w14:paraId="1B1CBD63" w14:textId="1CD0D479" w:rsidR="00D322FF" w:rsidRDefault="00170932" w:rsidP="00254C75">
            <w:pPr>
              <w:pStyle w:val="TabellRader"/>
            </w:pPr>
            <w:r>
              <w:t>X</w:t>
            </w:r>
          </w:p>
        </w:tc>
      </w:tr>
      <w:tr w:rsidR="009A3E5E" w14:paraId="26D77194" w14:textId="77777777" w:rsidTr="003D64A4">
        <w:tc>
          <w:tcPr>
            <w:tcW w:w="708" w:type="pct"/>
          </w:tcPr>
          <w:p w14:paraId="0AF90B6C" w14:textId="77777777" w:rsidR="009A3E5E" w:rsidRDefault="009A3E5E" w:rsidP="003D64A4">
            <w:pPr>
              <w:pStyle w:val="TabellRader"/>
            </w:pPr>
          </w:p>
        </w:tc>
        <w:tc>
          <w:tcPr>
            <w:tcW w:w="1048" w:type="pct"/>
          </w:tcPr>
          <w:p w14:paraId="0F37E8E8" w14:textId="77777777" w:rsidR="009A3E5E" w:rsidRDefault="009A3E5E" w:rsidP="003D64A4">
            <w:pPr>
              <w:pStyle w:val="TabellRader"/>
            </w:pPr>
          </w:p>
        </w:tc>
        <w:tc>
          <w:tcPr>
            <w:tcW w:w="1048" w:type="pct"/>
          </w:tcPr>
          <w:p w14:paraId="6EEEC85F" w14:textId="77777777" w:rsidR="009A3E5E" w:rsidRDefault="009A3E5E" w:rsidP="003D64A4">
            <w:pPr>
              <w:pStyle w:val="TabellRader"/>
            </w:pPr>
          </w:p>
        </w:tc>
        <w:tc>
          <w:tcPr>
            <w:tcW w:w="1048" w:type="pct"/>
          </w:tcPr>
          <w:p w14:paraId="5989D846" w14:textId="77777777" w:rsidR="009A3E5E" w:rsidRDefault="009A3E5E" w:rsidP="003D64A4">
            <w:pPr>
              <w:pStyle w:val="TabellRader"/>
            </w:pPr>
          </w:p>
        </w:tc>
        <w:tc>
          <w:tcPr>
            <w:tcW w:w="1148" w:type="pct"/>
          </w:tcPr>
          <w:p w14:paraId="183AE7B3" w14:textId="77777777" w:rsidR="009A3E5E" w:rsidRDefault="009A3E5E" w:rsidP="003D64A4">
            <w:pPr>
              <w:pStyle w:val="TabellRader"/>
            </w:pPr>
          </w:p>
        </w:tc>
      </w:tr>
      <w:tr w:rsidR="009A3E5E" w:rsidRPr="009A3E5E" w14:paraId="31071DAD" w14:textId="77777777" w:rsidTr="008A125E">
        <w:tc>
          <w:tcPr>
            <w:tcW w:w="708" w:type="pct"/>
          </w:tcPr>
          <w:p w14:paraId="0B66FC16" w14:textId="6EDC2523" w:rsidR="009A3E5E" w:rsidRPr="009A3E5E" w:rsidRDefault="009A3E5E" w:rsidP="00254C75">
            <w:pPr>
              <w:pStyle w:val="TabellRader"/>
              <w:rPr>
                <w:b/>
              </w:rPr>
            </w:pPr>
            <w:r w:rsidRPr="009A3E5E">
              <w:rPr>
                <w:b/>
              </w:rPr>
              <w:t>2011/12</w:t>
            </w:r>
          </w:p>
        </w:tc>
        <w:tc>
          <w:tcPr>
            <w:tcW w:w="1048" w:type="pct"/>
          </w:tcPr>
          <w:p w14:paraId="08E17EE2" w14:textId="77777777" w:rsidR="009A3E5E" w:rsidRPr="009A3E5E" w:rsidRDefault="009A3E5E" w:rsidP="00254C75">
            <w:pPr>
              <w:pStyle w:val="TabellRader"/>
              <w:rPr>
                <w:b/>
              </w:rPr>
            </w:pPr>
          </w:p>
        </w:tc>
        <w:tc>
          <w:tcPr>
            <w:tcW w:w="1048" w:type="pct"/>
          </w:tcPr>
          <w:p w14:paraId="4DCD61FE" w14:textId="77777777" w:rsidR="009A3E5E" w:rsidRPr="009A3E5E" w:rsidRDefault="009A3E5E" w:rsidP="00254C75">
            <w:pPr>
              <w:pStyle w:val="TabellRader"/>
              <w:rPr>
                <w:b/>
              </w:rPr>
            </w:pPr>
          </w:p>
        </w:tc>
        <w:tc>
          <w:tcPr>
            <w:tcW w:w="1048" w:type="pct"/>
          </w:tcPr>
          <w:p w14:paraId="5B352876" w14:textId="77777777" w:rsidR="009A3E5E" w:rsidRPr="009A3E5E" w:rsidRDefault="009A3E5E" w:rsidP="00254C75">
            <w:pPr>
              <w:pStyle w:val="TabellRader"/>
              <w:rPr>
                <w:b/>
              </w:rPr>
            </w:pPr>
          </w:p>
        </w:tc>
        <w:tc>
          <w:tcPr>
            <w:tcW w:w="1148" w:type="pct"/>
          </w:tcPr>
          <w:p w14:paraId="215E12E2" w14:textId="77777777" w:rsidR="009A3E5E" w:rsidRPr="009A3E5E" w:rsidRDefault="009A3E5E" w:rsidP="00254C75">
            <w:pPr>
              <w:pStyle w:val="TabellRader"/>
              <w:rPr>
                <w:b/>
              </w:rPr>
            </w:pPr>
          </w:p>
        </w:tc>
      </w:tr>
      <w:tr w:rsidR="00D322FF" w14:paraId="5C756F4B" w14:textId="77777777" w:rsidTr="008A125E">
        <w:tc>
          <w:tcPr>
            <w:tcW w:w="708" w:type="pct"/>
          </w:tcPr>
          <w:p w14:paraId="7CB551D6" w14:textId="0C4D5A8F" w:rsidR="00D322FF" w:rsidRDefault="00850EC0" w:rsidP="00254C75">
            <w:pPr>
              <w:pStyle w:val="TabellRader"/>
            </w:pPr>
            <w:r>
              <w:t>170</w:t>
            </w:r>
          </w:p>
        </w:tc>
        <w:tc>
          <w:tcPr>
            <w:tcW w:w="1048" w:type="pct"/>
          </w:tcPr>
          <w:p w14:paraId="53118B75" w14:textId="5DA75D0D" w:rsidR="00D322FF" w:rsidRDefault="00850EC0" w:rsidP="00254C75">
            <w:pPr>
              <w:pStyle w:val="TabellRader"/>
            </w:pPr>
            <w:r>
              <w:t xml:space="preserve">Fi </w:t>
            </w:r>
            <w:r w:rsidR="006A2855">
              <w:t>5</w:t>
            </w:r>
          </w:p>
        </w:tc>
        <w:tc>
          <w:tcPr>
            <w:tcW w:w="1048" w:type="pct"/>
          </w:tcPr>
          <w:p w14:paraId="631FE623" w14:textId="1C6F4451" w:rsidR="00D322FF" w:rsidRDefault="00850EC0" w:rsidP="00254C75">
            <w:pPr>
              <w:pStyle w:val="TabellRader"/>
            </w:pPr>
            <w:r>
              <w:t>SkU13</w:t>
            </w:r>
          </w:p>
        </w:tc>
        <w:tc>
          <w:tcPr>
            <w:tcW w:w="1048" w:type="pct"/>
          </w:tcPr>
          <w:p w14:paraId="59CCB65D" w14:textId="2BC0E2F3" w:rsidR="00D322FF" w:rsidRDefault="0065408C" w:rsidP="00254C75">
            <w:pPr>
              <w:pStyle w:val="TabellRader"/>
            </w:pPr>
            <w:r>
              <w:t>X</w:t>
            </w:r>
          </w:p>
        </w:tc>
        <w:tc>
          <w:tcPr>
            <w:tcW w:w="1148" w:type="pct"/>
          </w:tcPr>
          <w:p w14:paraId="1D7CEBF9" w14:textId="42A3086C" w:rsidR="00D322FF" w:rsidRDefault="00D322FF" w:rsidP="00254C75">
            <w:pPr>
              <w:pStyle w:val="TabellRader"/>
            </w:pPr>
          </w:p>
        </w:tc>
      </w:tr>
      <w:tr w:rsidR="00D322FF" w14:paraId="72B367BC" w14:textId="77777777" w:rsidTr="008A125E">
        <w:tc>
          <w:tcPr>
            <w:tcW w:w="708" w:type="pct"/>
          </w:tcPr>
          <w:p w14:paraId="02B17317" w14:textId="5F542E58" w:rsidR="00D322FF" w:rsidRDefault="00E577BC" w:rsidP="00254C75">
            <w:pPr>
              <w:pStyle w:val="TabellRader"/>
            </w:pPr>
            <w:r>
              <w:t>261</w:t>
            </w:r>
          </w:p>
        </w:tc>
        <w:tc>
          <w:tcPr>
            <w:tcW w:w="1048" w:type="pct"/>
          </w:tcPr>
          <w:p w14:paraId="6C98E26A" w14:textId="7E31E255" w:rsidR="00D322FF" w:rsidRDefault="00D8647F" w:rsidP="00254C75">
            <w:pPr>
              <w:pStyle w:val="TabellRader"/>
            </w:pPr>
            <w:r>
              <w:t>LI</w:t>
            </w:r>
            <w:r w:rsidR="00E577BC">
              <w:t xml:space="preserve"> </w:t>
            </w:r>
            <w:r w:rsidR="00775B2F">
              <w:t>5</w:t>
            </w:r>
          </w:p>
        </w:tc>
        <w:tc>
          <w:tcPr>
            <w:tcW w:w="1048" w:type="pct"/>
          </w:tcPr>
          <w:p w14:paraId="4032EB08" w14:textId="37CFB690" w:rsidR="00D322FF" w:rsidRDefault="00E577BC" w:rsidP="00254C75">
            <w:pPr>
              <w:pStyle w:val="TabellRader"/>
            </w:pPr>
            <w:r>
              <w:t>MJU21</w:t>
            </w:r>
          </w:p>
        </w:tc>
        <w:tc>
          <w:tcPr>
            <w:tcW w:w="1048" w:type="pct"/>
          </w:tcPr>
          <w:p w14:paraId="7C6F594F" w14:textId="77777777" w:rsidR="00D322FF" w:rsidRDefault="00D322FF" w:rsidP="00254C75">
            <w:pPr>
              <w:pStyle w:val="TabellRader"/>
            </w:pPr>
          </w:p>
        </w:tc>
        <w:tc>
          <w:tcPr>
            <w:tcW w:w="1148" w:type="pct"/>
          </w:tcPr>
          <w:p w14:paraId="56C22FDF" w14:textId="27069C89" w:rsidR="00D322FF" w:rsidRDefault="00D8647F" w:rsidP="00254C75">
            <w:pPr>
              <w:pStyle w:val="TabellRader"/>
            </w:pPr>
            <w:r>
              <w:t>X</w:t>
            </w:r>
          </w:p>
        </w:tc>
      </w:tr>
      <w:tr w:rsidR="00D322FF" w14:paraId="49F75FCC" w14:textId="77777777" w:rsidTr="008A125E">
        <w:tc>
          <w:tcPr>
            <w:tcW w:w="708" w:type="pct"/>
          </w:tcPr>
          <w:p w14:paraId="679F7C73" w14:textId="77777777" w:rsidR="00D322FF" w:rsidRDefault="00D322FF" w:rsidP="00254C75">
            <w:pPr>
              <w:pStyle w:val="TabellRader"/>
            </w:pPr>
          </w:p>
        </w:tc>
        <w:tc>
          <w:tcPr>
            <w:tcW w:w="1048" w:type="pct"/>
          </w:tcPr>
          <w:p w14:paraId="6C762A02" w14:textId="77777777" w:rsidR="00D322FF" w:rsidRDefault="00D322FF" w:rsidP="00254C75">
            <w:pPr>
              <w:pStyle w:val="TabellRader"/>
            </w:pPr>
          </w:p>
        </w:tc>
        <w:tc>
          <w:tcPr>
            <w:tcW w:w="1048" w:type="pct"/>
          </w:tcPr>
          <w:p w14:paraId="0C366D97" w14:textId="77777777" w:rsidR="00D322FF" w:rsidRDefault="00D322FF" w:rsidP="00254C75">
            <w:pPr>
              <w:pStyle w:val="TabellRader"/>
            </w:pPr>
          </w:p>
        </w:tc>
        <w:tc>
          <w:tcPr>
            <w:tcW w:w="1048" w:type="pct"/>
          </w:tcPr>
          <w:p w14:paraId="1F16EBD6" w14:textId="77777777" w:rsidR="00D322FF" w:rsidRDefault="00D322FF" w:rsidP="00254C75">
            <w:pPr>
              <w:pStyle w:val="TabellRader"/>
            </w:pPr>
          </w:p>
        </w:tc>
        <w:tc>
          <w:tcPr>
            <w:tcW w:w="1148" w:type="pct"/>
          </w:tcPr>
          <w:p w14:paraId="4D622A23" w14:textId="77777777" w:rsidR="00D322FF" w:rsidRDefault="00D322FF" w:rsidP="00254C75">
            <w:pPr>
              <w:pStyle w:val="TabellRader"/>
            </w:pPr>
          </w:p>
        </w:tc>
      </w:tr>
      <w:tr w:rsidR="00D322FF" w:rsidRPr="00E577BC" w14:paraId="3A00CAED" w14:textId="77777777" w:rsidTr="008A125E">
        <w:tc>
          <w:tcPr>
            <w:tcW w:w="708" w:type="pct"/>
          </w:tcPr>
          <w:p w14:paraId="32230235" w14:textId="6242F630" w:rsidR="00D322FF" w:rsidRPr="00E577BC" w:rsidRDefault="00E577BC" w:rsidP="00254C75">
            <w:pPr>
              <w:pStyle w:val="TabellRader"/>
              <w:rPr>
                <w:b/>
              </w:rPr>
            </w:pPr>
            <w:r w:rsidRPr="00E577BC">
              <w:rPr>
                <w:b/>
              </w:rPr>
              <w:t>2012/13</w:t>
            </w:r>
          </w:p>
        </w:tc>
        <w:tc>
          <w:tcPr>
            <w:tcW w:w="1048" w:type="pct"/>
          </w:tcPr>
          <w:p w14:paraId="041870B7" w14:textId="77777777" w:rsidR="00D322FF" w:rsidRPr="00E577BC" w:rsidRDefault="00D322FF" w:rsidP="00254C75">
            <w:pPr>
              <w:pStyle w:val="TabellRader"/>
              <w:rPr>
                <w:b/>
              </w:rPr>
            </w:pPr>
          </w:p>
        </w:tc>
        <w:tc>
          <w:tcPr>
            <w:tcW w:w="1048" w:type="pct"/>
          </w:tcPr>
          <w:p w14:paraId="38A8DE91" w14:textId="77777777" w:rsidR="00D322FF" w:rsidRPr="00E577BC" w:rsidRDefault="00D322FF" w:rsidP="00254C75">
            <w:pPr>
              <w:pStyle w:val="TabellRader"/>
              <w:rPr>
                <w:b/>
              </w:rPr>
            </w:pPr>
          </w:p>
        </w:tc>
        <w:tc>
          <w:tcPr>
            <w:tcW w:w="1048" w:type="pct"/>
          </w:tcPr>
          <w:p w14:paraId="416F4275" w14:textId="77777777" w:rsidR="00D322FF" w:rsidRPr="00E577BC" w:rsidRDefault="00D322FF" w:rsidP="00254C75">
            <w:pPr>
              <w:pStyle w:val="TabellRader"/>
              <w:rPr>
                <w:b/>
              </w:rPr>
            </w:pPr>
          </w:p>
        </w:tc>
        <w:tc>
          <w:tcPr>
            <w:tcW w:w="1148" w:type="pct"/>
          </w:tcPr>
          <w:p w14:paraId="64555DEA" w14:textId="77777777" w:rsidR="00D322FF" w:rsidRPr="00E577BC" w:rsidRDefault="00D322FF" w:rsidP="00254C75">
            <w:pPr>
              <w:pStyle w:val="TabellRader"/>
              <w:rPr>
                <w:b/>
              </w:rPr>
            </w:pPr>
          </w:p>
        </w:tc>
      </w:tr>
      <w:tr w:rsidR="00D322FF" w14:paraId="5B7952C4" w14:textId="77777777" w:rsidTr="008A125E">
        <w:tc>
          <w:tcPr>
            <w:tcW w:w="708" w:type="pct"/>
          </w:tcPr>
          <w:p w14:paraId="240369D3" w14:textId="0F487C61" w:rsidR="00D322FF" w:rsidRDefault="00E577BC" w:rsidP="00254C75">
            <w:pPr>
              <w:pStyle w:val="TabellRader"/>
            </w:pPr>
            <w:r>
              <w:t>103</w:t>
            </w:r>
          </w:p>
        </w:tc>
        <w:tc>
          <w:tcPr>
            <w:tcW w:w="1048" w:type="pct"/>
          </w:tcPr>
          <w:p w14:paraId="31FF8E82" w14:textId="7A26C3EB" w:rsidR="00D322FF" w:rsidRDefault="00CF6D07" w:rsidP="00254C75">
            <w:pPr>
              <w:pStyle w:val="TabellRader"/>
            </w:pPr>
            <w:r>
              <w:t>Fi</w:t>
            </w:r>
            <w:r w:rsidR="00E577BC">
              <w:t xml:space="preserve"> </w:t>
            </w:r>
            <w:r w:rsidR="006A2855">
              <w:t>6</w:t>
            </w:r>
          </w:p>
        </w:tc>
        <w:tc>
          <w:tcPr>
            <w:tcW w:w="1048" w:type="pct"/>
          </w:tcPr>
          <w:p w14:paraId="340AD650" w14:textId="32E6A3C3" w:rsidR="00D322FF" w:rsidRDefault="00E577BC" w:rsidP="00254C75">
            <w:pPr>
              <w:pStyle w:val="TabellRader"/>
            </w:pPr>
            <w:r>
              <w:t>NU1</w:t>
            </w:r>
          </w:p>
        </w:tc>
        <w:tc>
          <w:tcPr>
            <w:tcW w:w="1048" w:type="pct"/>
          </w:tcPr>
          <w:p w14:paraId="1ECC80AC" w14:textId="77777777" w:rsidR="00D322FF" w:rsidRDefault="00D322FF" w:rsidP="00254C75">
            <w:pPr>
              <w:pStyle w:val="TabellRader"/>
            </w:pPr>
          </w:p>
        </w:tc>
        <w:tc>
          <w:tcPr>
            <w:tcW w:w="1148" w:type="pct"/>
          </w:tcPr>
          <w:p w14:paraId="26711682" w14:textId="0E41C7B7" w:rsidR="00D322FF" w:rsidRDefault="00CF6D07" w:rsidP="00254C75">
            <w:pPr>
              <w:pStyle w:val="TabellRader"/>
            </w:pPr>
            <w:r>
              <w:t>X</w:t>
            </w:r>
          </w:p>
        </w:tc>
      </w:tr>
      <w:tr w:rsidR="00D322FF" w14:paraId="1793CF1A" w14:textId="77777777" w:rsidTr="008A125E">
        <w:tc>
          <w:tcPr>
            <w:tcW w:w="708" w:type="pct"/>
          </w:tcPr>
          <w:p w14:paraId="3DC4C44A" w14:textId="447E6FAE" w:rsidR="00D322FF" w:rsidRDefault="00017027" w:rsidP="00254C75">
            <w:pPr>
              <w:pStyle w:val="TabellRader"/>
            </w:pPr>
            <w:r>
              <w:t>259</w:t>
            </w:r>
          </w:p>
        </w:tc>
        <w:tc>
          <w:tcPr>
            <w:tcW w:w="1048" w:type="pct"/>
          </w:tcPr>
          <w:p w14:paraId="40AB21E0" w14:textId="3309ECD6" w:rsidR="00D322FF" w:rsidRDefault="001C75C5" w:rsidP="00254C75">
            <w:pPr>
              <w:pStyle w:val="TabellRader"/>
            </w:pPr>
            <w:r w:rsidRPr="001C75C5">
              <w:t>LI</w:t>
            </w:r>
            <w:r w:rsidR="00775B2F">
              <w:t xml:space="preserve"> 6</w:t>
            </w:r>
          </w:p>
        </w:tc>
        <w:tc>
          <w:tcPr>
            <w:tcW w:w="1048" w:type="pct"/>
          </w:tcPr>
          <w:p w14:paraId="003F63CC" w14:textId="639DCFF9" w:rsidR="00D322FF" w:rsidRDefault="00017027" w:rsidP="00254C75">
            <w:pPr>
              <w:pStyle w:val="TabellRader"/>
            </w:pPr>
            <w:r>
              <w:t>TU18</w:t>
            </w:r>
          </w:p>
        </w:tc>
        <w:tc>
          <w:tcPr>
            <w:tcW w:w="1048" w:type="pct"/>
          </w:tcPr>
          <w:p w14:paraId="1AE43F49" w14:textId="77777777" w:rsidR="00D322FF" w:rsidRDefault="00D322FF" w:rsidP="00254C75">
            <w:pPr>
              <w:pStyle w:val="TabellRader"/>
            </w:pPr>
          </w:p>
        </w:tc>
        <w:tc>
          <w:tcPr>
            <w:tcW w:w="1148" w:type="pct"/>
          </w:tcPr>
          <w:p w14:paraId="415C9383" w14:textId="770286D2" w:rsidR="00D322FF" w:rsidRDefault="001C75C5" w:rsidP="00254C75">
            <w:pPr>
              <w:pStyle w:val="TabellRader"/>
            </w:pPr>
            <w:r>
              <w:t>X</w:t>
            </w:r>
          </w:p>
        </w:tc>
      </w:tr>
      <w:tr w:rsidR="00D322FF" w14:paraId="3E06B0EB" w14:textId="77777777" w:rsidTr="008A125E">
        <w:tc>
          <w:tcPr>
            <w:tcW w:w="708" w:type="pct"/>
          </w:tcPr>
          <w:p w14:paraId="1C7CC900" w14:textId="63AD3B5A" w:rsidR="00D322FF" w:rsidRDefault="00017027" w:rsidP="00254C75">
            <w:pPr>
              <w:pStyle w:val="TabellRader"/>
            </w:pPr>
            <w:r>
              <w:t>287</w:t>
            </w:r>
          </w:p>
        </w:tc>
        <w:tc>
          <w:tcPr>
            <w:tcW w:w="1048" w:type="pct"/>
          </w:tcPr>
          <w:p w14:paraId="7A37D372" w14:textId="62C977D0" w:rsidR="00D322FF" w:rsidRDefault="00017027" w:rsidP="00254C75">
            <w:pPr>
              <w:pStyle w:val="TabellRader"/>
            </w:pPr>
            <w:r>
              <w:t xml:space="preserve">Fi </w:t>
            </w:r>
            <w:r w:rsidR="006A2855">
              <w:t>7</w:t>
            </w:r>
          </w:p>
        </w:tc>
        <w:tc>
          <w:tcPr>
            <w:tcW w:w="1048" w:type="pct"/>
          </w:tcPr>
          <w:p w14:paraId="4AB7C36F" w14:textId="60577EE9" w:rsidR="00D322FF" w:rsidRDefault="00017027" w:rsidP="00254C75">
            <w:pPr>
              <w:pStyle w:val="TabellRader"/>
            </w:pPr>
            <w:r>
              <w:t>FiU21</w:t>
            </w:r>
          </w:p>
        </w:tc>
        <w:tc>
          <w:tcPr>
            <w:tcW w:w="1048" w:type="pct"/>
          </w:tcPr>
          <w:p w14:paraId="06D15F75" w14:textId="0B9C28BE" w:rsidR="00D322FF" w:rsidRDefault="0065408C" w:rsidP="00254C75">
            <w:pPr>
              <w:pStyle w:val="TabellRader"/>
            </w:pPr>
            <w:r>
              <w:t>X</w:t>
            </w:r>
          </w:p>
        </w:tc>
        <w:tc>
          <w:tcPr>
            <w:tcW w:w="1148" w:type="pct"/>
          </w:tcPr>
          <w:p w14:paraId="2947AEB9" w14:textId="2A452D66" w:rsidR="00D322FF" w:rsidRDefault="00D322FF" w:rsidP="00254C75">
            <w:pPr>
              <w:pStyle w:val="TabellRader"/>
            </w:pPr>
          </w:p>
        </w:tc>
      </w:tr>
      <w:tr w:rsidR="00F43EB5" w14:paraId="42E0AC4B" w14:textId="77777777" w:rsidTr="008A125E">
        <w:tc>
          <w:tcPr>
            <w:tcW w:w="708" w:type="pct"/>
          </w:tcPr>
          <w:p w14:paraId="1EE713DF" w14:textId="77777777" w:rsidR="00F43EB5" w:rsidRDefault="00F43EB5" w:rsidP="00254C75">
            <w:pPr>
              <w:pStyle w:val="TabellRader"/>
            </w:pPr>
          </w:p>
        </w:tc>
        <w:tc>
          <w:tcPr>
            <w:tcW w:w="1048" w:type="pct"/>
          </w:tcPr>
          <w:p w14:paraId="21F21C58" w14:textId="77777777" w:rsidR="00F43EB5" w:rsidRDefault="00F43EB5" w:rsidP="00254C75">
            <w:pPr>
              <w:pStyle w:val="TabellRader"/>
            </w:pPr>
          </w:p>
        </w:tc>
        <w:tc>
          <w:tcPr>
            <w:tcW w:w="1048" w:type="pct"/>
          </w:tcPr>
          <w:p w14:paraId="603616A3" w14:textId="77777777" w:rsidR="00F43EB5" w:rsidRDefault="00F43EB5" w:rsidP="00254C75">
            <w:pPr>
              <w:pStyle w:val="TabellRader"/>
            </w:pPr>
          </w:p>
        </w:tc>
        <w:tc>
          <w:tcPr>
            <w:tcW w:w="1048" w:type="pct"/>
          </w:tcPr>
          <w:p w14:paraId="160F4DAC" w14:textId="77777777" w:rsidR="00F43EB5" w:rsidRDefault="00F43EB5" w:rsidP="00254C75">
            <w:pPr>
              <w:pStyle w:val="TabellRader"/>
            </w:pPr>
          </w:p>
        </w:tc>
        <w:tc>
          <w:tcPr>
            <w:tcW w:w="1148" w:type="pct"/>
          </w:tcPr>
          <w:p w14:paraId="64238CE2" w14:textId="77777777" w:rsidR="00F43EB5" w:rsidRDefault="00F43EB5" w:rsidP="00254C75">
            <w:pPr>
              <w:pStyle w:val="TabellRader"/>
            </w:pPr>
          </w:p>
        </w:tc>
      </w:tr>
      <w:tr w:rsidR="00D322FF" w:rsidRPr="00017027" w14:paraId="3F5D38FA" w14:textId="77777777" w:rsidTr="008A125E">
        <w:tc>
          <w:tcPr>
            <w:tcW w:w="708" w:type="pct"/>
          </w:tcPr>
          <w:p w14:paraId="7F1B27E9" w14:textId="271D15B8" w:rsidR="00D322FF" w:rsidRPr="00017027" w:rsidRDefault="00017027" w:rsidP="00254C75">
            <w:pPr>
              <w:pStyle w:val="TabellRader"/>
              <w:rPr>
                <w:b/>
              </w:rPr>
            </w:pPr>
            <w:r w:rsidRPr="00017027">
              <w:rPr>
                <w:b/>
              </w:rPr>
              <w:t>2013/14</w:t>
            </w:r>
          </w:p>
        </w:tc>
        <w:tc>
          <w:tcPr>
            <w:tcW w:w="1048" w:type="pct"/>
          </w:tcPr>
          <w:p w14:paraId="4FD7042A" w14:textId="77777777" w:rsidR="00D322FF" w:rsidRPr="00017027" w:rsidRDefault="00D322FF" w:rsidP="00254C75">
            <w:pPr>
              <w:pStyle w:val="TabellRader"/>
              <w:rPr>
                <w:b/>
              </w:rPr>
            </w:pPr>
          </w:p>
        </w:tc>
        <w:tc>
          <w:tcPr>
            <w:tcW w:w="1048" w:type="pct"/>
          </w:tcPr>
          <w:p w14:paraId="06C7961B" w14:textId="77777777" w:rsidR="00D322FF" w:rsidRPr="00017027" w:rsidRDefault="00D322FF" w:rsidP="00254C75">
            <w:pPr>
              <w:pStyle w:val="TabellRader"/>
              <w:rPr>
                <w:b/>
              </w:rPr>
            </w:pPr>
          </w:p>
        </w:tc>
        <w:tc>
          <w:tcPr>
            <w:tcW w:w="1048" w:type="pct"/>
          </w:tcPr>
          <w:p w14:paraId="31D62AEE" w14:textId="77777777" w:rsidR="00D322FF" w:rsidRPr="00017027" w:rsidRDefault="00D322FF" w:rsidP="00254C75">
            <w:pPr>
              <w:pStyle w:val="TabellRader"/>
              <w:rPr>
                <w:b/>
              </w:rPr>
            </w:pPr>
          </w:p>
        </w:tc>
        <w:tc>
          <w:tcPr>
            <w:tcW w:w="1148" w:type="pct"/>
          </w:tcPr>
          <w:p w14:paraId="0039AAE1" w14:textId="77777777" w:rsidR="00D322FF" w:rsidRPr="00017027" w:rsidRDefault="00D322FF" w:rsidP="00254C75">
            <w:pPr>
              <w:pStyle w:val="TabellRader"/>
              <w:rPr>
                <w:b/>
              </w:rPr>
            </w:pPr>
          </w:p>
        </w:tc>
      </w:tr>
      <w:tr w:rsidR="00D322FF" w14:paraId="06BD2136" w14:textId="77777777" w:rsidTr="008A125E">
        <w:tc>
          <w:tcPr>
            <w:tcW w:w="708" w:type="pct"/>
          </w:tcPr>
          <w:p w14:paraId="59AADA57" w14:textId="0EB6A0CC" w:rsidR="00D322FF" w:rsidRDefault="00EF2256" w:rsidP="00254C75">
            <w:pPr>
              <w:pStyle w:val="TabellRader"/>
            </w:pPr>
            <w:r>
              <w:t>56</w:t>
            </w:r>
          </w:p>
        </w:tc>
        <w:tc>
          <w:tcPr>
            <w:tcW w:w="1048" w:type="pct"/>
          </w:tcPr>
          <w:p w14:paraId="0A871AD8" w14:textId="23B7B7D5" w:rsidR="00D322FF" w:rsidRDefault="00EF2256" w:rsidP="00254C75">
            <w:pPr>
              <w:pStyle w:val="TabellRader"/>
            </w:pPr>
            <w:r>
              <w:t xml:space="preserve">Fi </w:t>
            </w:r>
            <w:r w:rsidR="006A2855">
              <w:t>8</w:t>
            </w:r>
          </w:p>
        </w:tc>
        <w:tc>
          <w:tcPr>
            <w:tcW w:w="1048" w:type="pct"/>
          </w:tcPr>
          <w:p w14:paraId="7C1D7EC5" w14:textId="7B018CBB" w:rsidR="00D322FF" w:rsidRDefault="00EF2256" w:rsidP="00254C75">
            <w:pPr>
              <w:pStyle w:val="TabellRader"/>
            </w:pPr>
            <w:r>
              <w:t>FiU1</w:t>
            </w:r>
          </w:p>
        </w:tc>
        <w:tc>
          <w:tcPr>
            <w:tcW w:w="1048" w:type="pct"/>
          </w:tcPr>
          <w:p w14:paraId="12955583" w14:textId="77777777" w:rsidR="00D322FF" w:rsidRDefault="00D322FF" w:rsidP="00254C75">
            <w:pPr>
              <w:pStyle w:val="TabellRader"/>
            </w:pPr>
          </w:p>
        </w:tc>
        <w:tc>
          <w:tcPr>
            <w:tcW w:w="1148" w:type="pct"/>
          </w:tcPr>
          <w:p w14:paraId="05FE4581" w14:textId="1CEFC312" w:rsidR="00D322FF" w:rsidRDefault="0065408C" w:rsidP="00254C75">
            <w:pPr>
              <w:pStyle w:val="TabellRader"/>
            </w:pPr>
            <w:r>
              <w:t>X</w:t>
            </w:r>
          </w:p>
        </w:tc>
      </w:tr>
      <w:tr w:rsidR="00D322FF" w14:paraId="0142D631" w14:textId="77777777" w:rsidTr="008A125E">
        <w:tc>
          <w:tcPr>
            <w:tcW w:w="708" w:type="pct"/>
          </w:tcPr>
          <w:p w14:paraId="2635E76A" w14:textId="5532BA28" w:rsidR="00D322FF" w:rsidRDefault="00F7352B" w:rsidP="00254C75">
            <w:pPr>
              <w:pStyle w:val="TabellRader"/>
            </w:pPr>
            <w:r>
              <w:t>158</w:t>
            </w:r>
          </w:p>
        </w:tc>
        <w:tc>
          <w:tcPr>
            <w:tcW w:w="1048" w:type="pct"/>
          </w:tcPr>
          <w:p w14:paraId="7CFBA6BE" w14:textId="428E6F2D" w:rsidR="00D322FF" w:rsidRDefault="00F7352B" w:rsidP="00254C75">
            <w:pPr>
              <w:pStyle w:val="TabellRader"/>
            </w:pPr>
            <w:r>
              <w:t xml:space="preserve">Fi </w:t>
            </w:r>
            <w:r w:rsidR="006A2855">
              <w:t>9</w:t>
            </w:r>
          </w:p>
        </w:tc>
        <w:tc>
          <w:tcPr>
            <w:tcW w:w="1048" w:type="pct"/>
          </w:tcPr>
          <w:p w14:paraId="5D38D409" w14:textId="58BCD18A" w:rsidR="00D322FF" w:rsidRDefault="00F7352B" w:rsidP="00254C75">
            <w:pPr>
              <w:pStyle w:val="TabellRader"/>
            </w:pPr>
            <w:r>
              <w:t>KU30</w:t>
            </w:r>
          </w:p>
        </w:tc>
        <w:tc>
          <w:tcPr>
            <w:tcW w:w="1048" w:type="pct"/>
          </w:tcPr>
          <w:p w14:paraId="682B57C6" w14:textId="5B81749D" w:rsidR="00D322FF" w:rsidRDefault="0065408C" w:rsidP="00254C75">
            <w:pPr>
              <w:pStyle w:val="TabellRader"/>
            </w:pPr>
            <w:r>
              <w:t>X</w:t>
            </w:r>
          </w:p>
        </w:tc>
        <w:tc>
          <w:tcPr>
            <w:tcW w:w="1148" w:type="pct"/>
          </w:tcPr>
          <w:p w14:paraId="61D34675" w14:textId="71E98C51" w:rsidR="00D322FF" w:rsidRDefault="00D322FF" w:rsidP="00254C75">
            <w:pPr>
              <w:pStyle w:val="TabellRader"/>
            </w:pPr>
          </w:p>
        </w:tc>
      </w:tr>
      <w:tr w:rsidR="00D322FF" w14:paraId="01DBDB22" w14:textId="77777777" w:rsidTr="008A125E">
        <w:tc>
          <w:tcPr>
            <w:tcW w:w="708" w:type="pct"/>
          </w:tcPr>
          <w:p w14:paraId="4D393C43" w14:textId="00E375F5" w:rsidR="00D322FF" w:rsidRDefault="00F7352B" w:rsidP="00254C75">
            <w:pPr>
              <w:pStyle w:val="TabellRader"/>
            </w:pPr>
            <w:r>
              <w:t>186</w:t>
            </w:r>
          </w:p>
        </w:tc>
        <w:tc>
          <w:tcPr>
            <w:tcW w:w="1048" w:type="pct"/>
          </w:tcPr>
          <w:p w14:paraId="27C9A9E3" w14:textId="67C8DB67" w:rsidR="00D322FF" w:rsidRDefault="00F7352B" w:rsidP="00254C75">
            <w:pPr>
              <w:pStyle w:val="TabellRader"/>
            </w:pPr>
            <w:r>
              <w:t xml:space="preserve">Fi </w:t>
            </w:r>
            <w:r w:rsidR="006A2855">
              <w:t>10</w:t>
            </w:r>
          </w:p>
        </w:tc>
        <w:tc>
          <w:tcPr>
            <w:tcW w:w="1048" w:type="pct"/>
          </w:tcPr>
          <w:p w14:paraId="7E87313E" w14:textId="3D472DDC" w:rsidR="00D322FF" w:rsidRDefault="00F7352B" w:rsidP="00254C75">
            <w:pPr>
              <w:pStyle w:val="TabellRader"/>
            </w:pPr>
            <w:r>
              <w:t>SkU24</w:t>
            </w:r>
          </w:p>
        </w:tc>
        <w:tc>
          <w:tcPr>
            <w:tcW w:w="1048" w:type="pct"/>
          </w:tcPr>
          <w:p w14:paraId="2379182D" w14:textId="77777777" w:rsidR="00D322FF" w:rsidRDefault="00D322FF" w:rsidP="00254C75">
            <w:pPr>
              <w:pStyle w:val="TabellRader"/>
            </w:pPr>
          </w:p>
        </w:tc>
        <w:tc>
          <w:tcPr>
            <w:tcW w:w="1148" w:type="pct"/>
          </w:tcPr>
          <w:p w14:paraId="77A14B8A" w14:textId="5F4BFF90" w:rsidR="00D322FF" w:rsidRDefault="0065408C" w:rsidP="00254C75">
            <w:pPr>
              <w:pStyle w:val="TabellRader"/>
            </w:pPr>
            <w:r>
              <w:t>X</w:t>
            </w:r>
          </w:p>
        </w:tc>
      </w:tr>
      <w:tr w:rsidR="00D322FF" w14:paraId="47724727" w14:textId="77777777" w:rsidTr="008A125E">
        <w:tc>
          <w:tcPr>
            <w:tcW w:w="708" w:type="pct"/>
          </w:tcPr>
          <w:p w14:paraId="5941CCDC" w14:textId="3882F21A" w:rsidR="00D322FF" w:rsidRDefault="00D53DAD" w:rsidP="00254C75">
            <w:pPr>
              <w:pStyle w:val="TabellRader"/>
            </w:pPr>
            <w:r>
              <w:t>372</w:t>
            </w:r>
          </w:p>
        </w:tc>
        <w:tc>
          <w:tcPr>
            <w:tcW w:w="1048" w:type="pct"/>
          </w:tcPr>
          <w:p w14:paraId="4C5D0C42" w14:textId="15E09C18" w:rsidR="00D322FF" w:rsidRDefault="001C75C5" w:rsidP="00254C75">
            <w:pPr>
              <w:pStyle w:val="TabellRader"/>
            </w:pPr>
            <w:r w:rsidRPr="001C75C5">
              <w:t>LI</w:t>
            </w:r>
            <w:r w:rsidR="00C00826">
              <w:t xml:space="preserve"> 7</w:t>
            </w:r>
          </w:p>
        </w:tc>
        <w:tc>
          <w:tcPr>
            <w:tcW w:w="1048" w:type="pct"/>
          </w:tcPr>
          <w:p w14:paraId="28AC0EE1" w14:textId="63AA1B93" w:rsidR="00D322FF" w:rsidRDefault="00D53DAD" w:rsidP="00254C75">
            <w:pPr>
              <w:pStyle w:val="TabellRader"/>
            </w:pPr>
            <w:r>
              <w:t>TU19</w:t>
            </w:r>
          </w:p>
        </w:tc>
        <w:tc>
          <w:tcPr>
            <w:tcW w:w="1048" w:type="pct"/>
          </w:tcPr>
          <w:p w14:paraId="6BC38B7A" w14:textId="77777777" w:rsidR="00D322FF" w:rsidRDefault="00D322FF" w:rsidP="00254C75">
            <w:pPr>
              <w:pStyle w:val="TabellRader"/>
            </w:pPr>
          </w:p>
        </w:tc>
        <w:tc>
          <w:tcPr>
            <w:tcW w:w="1148" w:type="pct"/>
          </w:tcPr>
          <w:p w14:paraId="47CABAEF" w14:textId="59080CA5" w:rsidR="00D322FF" w:rsidRDefault="001C75C5" w:rsidP="00254C75">
            <w:pPr>
              <w:pStyle w:val="TabellRader"/>
            </w:pPr>
            <w:r>
              <w:t>X</w:t>
            </w:r>
          </w:p>
        </w:tc>
      </w:tr>
      <w:tr w:rsidR="00D322FF" w14:paraId="089701C9" w14:textId="77777777" w:rsidTr="008A125E">
        <w:tc>
          <w:tcPr>
            <w:tcW w:w="708" w:type="pct"/>
          </w:tcPr>
          <w:p w14:paraId="64109211" w14:textId="77777777" w:rsidR="00D322FF" w:rsidRDefault="00D322FF" w:rsidP="00254C75">
            <w:pPr>
              <w:pStyle w:val="TabellRader"/>
            </w:pPr>
          </w:p>
        </w:tc>
        <w:tc>
          <w:tcPr>
            <w:tcW w:w="1048" w:type="pct"/>
          </w:tcPr>
          <w:p w14:paraId="6AC079FA" w14:textId="77777777" w:rsidR="00D322FF" w:rsidRDefault="00D322FF" w:rsidP="00254C75">
            <w:pPr>
              <w:pStyle w:val="TabellRader"/>
            </w:pPr>
          </w:p>
        </w:tc>
        <w:tc>
          <w:tcPr>
            <w:tcW w:w="1048" w:type="pct"/>
          </w:tcPr>
          <w:p w14:paraId="751469EC" w14:textId="77777777" w:rsidR="00D322FF" w:rsidRDefault="00D322FF" w:rsidP="00254C75">
            <w:pPr>
              <w:pStyle w:val="TabellRader"/>
            </w:pPr>
          </w:p>
        </w:tc>
        <w:tc>
          <w:tcPr>
            <w:tcW w:w="1048" w:type="pct"/>
          </w:tcPr>
          <w:p w14:paraId="2B307779" w14:textId="77777777" w:rsidR="00D322FF" w:rsidRDefault="00D322FF" w:rsidP="00254C75">
            <w:pPr>
              <w:pStyle w:val="TabellRader"/>
            </w:pPr>
          </w:p>
        </w:tc>
        <w:tc>
          <w:tcPr>
            <w:tcW w:w="1148" w:type="pct"/>
          </w:tcPr>
          <w:p w14:paraId="7D6436CB" w14:textId="77777777" w:rsidR="00D322FF" w:rsidRDefault="00D322FF" w:rsidP="00254C75">
            <w:pPr>
              <w:pStyle w:val="TabellRader"/>
            </w:pPr>
          </w:p>
        </w:tc>
      </w:tr>
      <w:tr w:rsidR="00D322FF" w:rsidRPr="002A4D7B" w14:paraId="32DE25F4" w14:textId="77777777" w:rsidTr="008A125E">
        <w:tc>
          <w:tcPr>
            <w:tcW w:w="708" w:type="pct"/>
          </w:tcPr>
          <w:p w14:paraId="242C2F33" w14:textId="506ABC1C" w:rsidR="00D322FF" w:rsidRPr="002A4D7B" w:rsidRDefault="002A4D7B" w:rsidP="00254C75">
            <w:pPr>
              <w:pStyle w:val="TabellRader"/>
              <w:rPr>
                <w:b/>
              </w:rPr>
            </w:pPr>
            <w:r w:rsidRPr="002A4D7B">
              <w:rPr>
                <w:b/>
              </w:rPr>
              <w:t>2014/15</w:t>
            </w:r>
          </w:p>
        </w:tc>
        <w:tc>
          <w:tcPr>
            <w:tcW w:w="1048" w:type="pct"/>
          </w:tcPr>
          <w:p w14:paraId="4E1B6D53" w14:textId="77777777" w:rsidR="00D322FF" w:rsidRPr="002A4D7B" w:rsidRDefault="00D322FF" w:rsidP="00254C75">
            <w:pPr>
              <w:pStyle w:val="TabellRader"/>
              <w:rPr>
                <w:b/>
              </w:rPr>
            </w:pPr>
          </w:p>
        </w:tc>
        <w:tc>
          <w:tcPr>
            <w:tcW w:w="1048" w:type="pct"/>
          </w:tcPr>
          <w:p w14:paraId="0D3DF308" w14:textId="77777777" w:rsidR="00D322FF" w:rsidRPr="002A4D7B" w:rsidRDefault="00D322FF" w:rsidP="00254C75">
            <w:pPr>
              <w:pStyle w:val="TabellRader"/>
              <w:rPr>
                <w:b/>
              </w:rPr>
            </w:pPr>
          </w:p>
        </w:tc>
        <w:tc>
          <w:tcPr>
            <w:tcW w:w="1048" w:type="pct"/>
          </w:tcPr>
          <w:p w14:paraId="1CA12046" w14:textId="77777777" w:rsidR="00D322FF" w:rsidRPr="002A4D7B" w:rsidRDefault="00D322FF" w:rsidP="00254C75">
            <w:pPr>
              <w:pStyle w:val="TabellRader"/>
              <w:rPr>
                <w:b/>
              </w:rPr>
            </w:pPr>
          </w:p>
        </w:tc>
        <w:tc>
          <w:tcPr>
            <w:tcW w:w="1148" w:type="pct"/>
          </w:tcPr>
          <w:p w14:paraId="6C5FD0E7" w14:textId="5DB6DD31" w:rsidR="00D322FF" w:rsidRPr="002A4D7B" w:rsidRDefault="00D322FF" w:rsidP="00254C75">
            <w:pPr>
              <w:pStyle w:val="TabellRader"/>
              <w:rPr>
                <w:b/>
              </w:rPr>
            </w:pPr>
          </w:p>
        </w:tc>
      </w:tr>
      <w:tr w:rsidR="00D322FF" w14:paraId="12630DA6" w14:textId="77777777" w:rsidTr="008A125E">
        <w:tc>
          <w:tcPr>
            <w:tcW w:w="708" w:type="pct"/>
          </w:tcPr>
          <w:p w14:paraId="25FC2F51" w14:textId="09399620" w:rsidR="00D322FF" w:rsidRDefault="00146A10" w:rsidP="00254C75">
            <w:pPr>
              <w:pStyle w:val="TabellRader"/>
            </w:pPr>
            <w:r>
              <w:t>77</w:t>
            </w:r>
          </w:p>
        </w:tc>
        <w:tc>
          <w:tcPr>
            <w:tcW w:w="1048" w:type="pct"/>
          </w:tcPr>
          <w:p w14:paraId="56AFFCDB" w14:textId="51A719F7" w:rsidR="00D322FF" w:rsidRDefault="00146A10" w:rsidP="00254C75">
            <w:pPr>
              <w:pStyle w:val="TabellRader"/>
            </w:pPr>
            <w:r>
              <w:t xml:space="preserve">Ju </w:t>
            </w:r>
            <w:r w:rsidR="00787874">
              <w:t>1</w:t>
            </w:r>
          </w:p>
        </w:tc>
        <w:tc>
          <w:tcPr>
            <w:tcW w:w="1048" w:type="pct"/>
          </w:tcPr>
          <w:p w14:paraId="388453DF" w14:textId="63E4159D" w:rsidR="00D322FF" w:rsidRDefault="00146A10" w:rsidP="00254C75">
            <w:pPr>
              <w:pStyle w:val="TabellRader"/>
            </w:pPr>
            <w:r>
              <w:t>JuU1</w:t>
            </w:r>
          </w:p>
        </w:tc>
        <w:tc>
          <w:tcPr>
            <w:tcW w:w="1048" w:type="pct"/>
          </w:tcPr>
          <w:p w14:paraId="47926495" w14:textId="225629EB" w:rsidR="00D322FF" w:rsidRDefault="00D322FF" w:rsidP="00254C75">
            <w:pPr>
              <w:pStyle w:val="TabellRader"/>
            </w:pPr>
          </w:p>
        </w:tc>
        <w:tc>
          <w:tcPr>
            <w:tcW w:w="1148" w:type="pct"/>
          </w:tcPr>
          <w:p w14:paraId="56298869" w14:textId="4B5084FB" w:rsidR="00D322FF" w:rsidRDefault="00FD7D48" w:rsidP="00254C75">
            <w:pPr>
              <w:pStyle w:val="TabellRader"/>
            </w:pPr>
            <w:r>
              <w:t>X</w:t>
            </w:r>
          </w:p>
        </w:tc>
      </w:tr>
      <w:tr w:rsidR="00D322FF" w14:paraId="10B837CC" w14:textId="77777777" w:rsidTr="008A125E">
        <w:tc>
          <w:tcPr>
            <w:tcW w:w="708" w:type="pct"/>
          </w:tcPr>
          <w:p w14:paraId="3724047A" w14:textId="2E9EFCA9" w:rsidR="00D322FF" w:rsidRDefault="00146A10" w:rsidP="00254C75">
            <w:pPr>
              <w:pStyle w:val="TabellRader"/>
            </w:pPr>
            <w:r>
              <w:t>138</w:t>
            </w:r>
          </w:p>
        </w:tc>
        <w:tc>
          <w:tcPr>
            <w:tcW w:w="1048" w:type="pct"/>
          </w:tcPr>
          <w:p w14:paraId="7BCC7D5B" w14:textId="1A4B6E64" w:rsidR="00D322FF" w:rsidRDefault="00146A10" w:rsidP="00254C75">
            <w:pPr>
              <w:pStyle w:val="TabellRader"/>
            </w:pPr>
            <w:r>
              <w:t xml:space="preserve">Ju </w:t>
            </w:r>
            <w:r w:rsidR="00787874">
              <w:t>2</w:t>
            </w:r>
          </w:p>
        </w:tc>
        <w:tc>
          <w:tcPr>
            <w:tcW w:w="1048" w:type="pct"/>
          </w:tcPr>
          <w:p w14:paraId="6EF1FF5F" w14:textId="2E1D3C1E" w:rsidR="00D322FF" w:rsidRDefault="00146A10" w:rsidP="00254C75">
            <w:pPr>
              <w:pStyle w:val="TabellRader"/>
            </w:pPr>
            <w:r>
              <w:t>JuU14</w:t>
            </w:r>
          </w:p>
        </w:tc>
        <w:tc>
          <w:tcPr>
            <w:tcW w:w="1048" w:type="pct"/>
          </w:tcPr>
          <w:p w14:paraId="54DECE54" w14:textId="77777777" w:rsidR="00D322FF" w:rsidRDefault="00D322FF" w:rsidP="00254C75">
            <w:pPr>
              <w:pStyle w:val="TabellRader"/>
            </w:pPr>
          </w:p>
        </w:tc>
        <w:tc>
          <w:tcPr>
            <w:tcW w:w="1148" w:type="pct"/>
          </w:tcPr>
          <w:p w14:paraId="029E5F3C" w14:textId="3ADEFCDC" w:rsidR="00D322FF" w:rsidRDefault="00FD7D48" w:rsidP="00254C75">
            <w:pPr>
              <w:pStyle w:val="TabellRader"/>
            </w:pPr>
            <w:r>
              <w:t>X</w:t>
            </w:r>
          </w:p>
        </w:tc>
      </w:tr>
      <w:tr w:rsidR="00D322FF" w14:paraId="78A2B7F7" w14:textId="77777777" w:rsidTr="008A125E">
        <w:tc>
          <w:tcPr>
            <w:tcW w:w="708" w:type="pct"/>
          </w:tcPr>
          <w:p w14:paraId="6FA7C514" w14:textId="6ECDDD38" w:rsidR="00D322FF" w:rsidRDefault="00DA6631" w:rsidP="00254C75">
            <w:pPr>
              <w:pStyle w:val="TabellRader"/>
            </w:pPr>
            <w:r>
              <w:t>143</w:t>
            </w:r>
          </w:p>
        </w:tc>
        <w:tc>
          <w:tcPr>
            <w:tcW w:w="1048" w:type="pct"/>
          </w:tcPr>
          <w:p w14:paraId="124088FA" w14:textId="2A9B89C2" w:rsidR="00D322FF" w:rsidRDefault="00DA6631" w:rsidP="00254C75">
            <w:pPr>
              <w:pStyle w:val="TabellRader"/>
            </w:pPr>
            <w:r>
              <w:t xml:space="preserve">Fi </w:t>
            </w:r>
            <w:r w:rsidR="006A2855">
              <w:t>11</w:t>
            </w:r>
          </w:p>
        </w:tc>
        <w:tc>
          <w:tcPr>
            <w:tcW w:w="1048" w:type="pct"/>
          </w:tcPr>
          <w:p w14:paraId="50D3AA46" w14:textId="105EB124" w:rsidR="00D322FF" w:rsidRDefault="00DA6631" w:rsidP="00254C75">
            <w:pPr>
              <w:pStyle w:val="TabellRader"/>
            </w:pPr>
            <w:r>
              <w:t>KrU4</w:t>
            </w:r>
          </w:p>
        </w:tc>
        <w:tc>
          <w:tcPr>
            <w:tcW w:w="1048" w:type="pct"/>
          </w:tcPr>
          <w:p w14:paraId="633815E5" w14:textId="10E06C86" w:rsidR="00D322FF" w:rsidRDefault="0065408C" w:rsidP="00254C75">
            <w:pPr>
              <w:pStyle w:val="TabellRader"/>
            </w:pPr>
            <w:r>
              <w:t>X</w:t>
            </w:r>
          </w:p>
        </w:tc>
        <w:tc>
          <w:tcPr>
            <w:tcW w:w="1148" w:type="pct"/>
          </w:tcPr>
          <w:p w14:paraId="79ACE38E" w14:textId="7C9E237D" w:rsidR="00D322FF" w:rsidRDefault="00D322FF" w:rsidP="00254C75">
            <w:pPr>
              <w:pStyle w:val="TabellRader"/>
            </w:pPr>
          </w:p>
        </w:tc>
      </w:tr>
      <w:tr w:rsidR="00D322FF" w14:paraId="0BEE534A" w14:textId="77777777" w:rsidTr="008A125E">
        <w:tc>
          <w:tcPr>
            <w:tcW w:w="708" w:type="pct"/>
          </w:tcPr>
          <w:p w14:paraId="157888D4" w14:textId="12E5E143" w:rsidR="00D322FF" w:rsidRDefault="00DA6631" w:rsidP="00254C75">
            <w:pPr>
              <w:pStyle w:val="TabellRader"/>
            </w:pPr>
            <w:r>
              <w:t>144</w:t>
            </w:r>
          </w:p>
        </w:tc>
        <w:tc>
          <w:tcPr>
            <w:tcW w:w="1048" w:type="pct"/>
          </w:tcPr>
          <w:p w14:paraId="4C25D780" w14:textId="4D0B2C41" w:rsidR="00D322FF" w:rsidRDefault="001C75C5" w:rsidP="00254C75">
            <w:pPr>
              <w:pStyle w:val="TabellRader"/>
            </w:pPr>
            <w:r w:rsidRPr="001C75C5">
              <w:t>LI</w:t>
            </w:r>
            <w:r w:rsidR="00C00826">
              <w:t xml:space="preserve"> 8</w:t>
            </w:r>
          </w:p>
        </w:tc>
        <w:tc>
          <w:tcPr>
            <w:tcW w:w="1048" w:type="pct"/>
          </w:tcPr>
          <w:p w14:paraId="62C922F6" w14:textId="3C9E9121" w:rsidR="00D322FF" w:rsidRDefault="00DA6631" w:rsidP="00254C75">
            <w:pPr>
              <w:pStyle w:val="TabellRader"/>
            </w:pPr>
            <w:r>
              <w:t>TU7</w:t>
            </w:r>
          </w:p>
        </w:tc>
        <w:tc>
          <w:tcPr>
            <w:tcW w:w="1048" w:type="pct"/>
          </w:tcPr>
          <w:p w14:paraId="594F32EC" w14:textId="77777777" w:rsidR="00D322FF" w:rsidRDefault="00D322FF" w:rsidP="00254C75">
            <w:pPr>
              <w:pStyle w:val="TabellRader"/>
            </w:pPr>
          </w:p>
        </w:tc>
        <w:tc>
          <w:tcPr>
            <w:tcW w:w="1148" w:type="pct"/>
          </w:tcPr>
          <w:p w14:paraId="4E6175BB" w14:textId="64C0FCE6" w:rsidR="00D322FF" w:rsidRDefault="001C75C5" w:rsidP="00254C75">
            <w:pPr>
              <w:pStyle w:val="TabellRader"/>
            </w:pPr>
            <w:r>
              <w:t>X</w:t>
            </w:r>
          </w:p>
        </w:tc>
      </w:tr>
      <w:tr w:rsidR="00D322FF" w14:paraId="09023FC8" w14:textId="77777777" w:rsidTr="008A125E">
        <w:tc>
          <w:tcPr>
            <w:tcW w:w="708" w:type="pct"/>
          </w:tcPr>
          <w:p w14:paraId="50FDF4E1" w14:textId="03EFEA8F" w:rsidR="00D322FF" w:rsidRDefault="00DA6631" w:rsidP="00254C75">
            <w:pPr>
              <w:pStyle w:val="TabellRader"/>
            </w:pPr>
            <w:r>
              <w:t>152</w:t>
            </w:r>
          </w:p>
        </w:tc>
        <w:tc>
          <w:tcPr>
            <w:tcW w:w="1048" w:type="pct"/>
          </w:tcPr>
          <w:p w14:paraId="39A84204" w14:textId="7F0A1AF0" w:rsidR="00D322FF" w:rsidRDefault="00DA6631" w:rsidP="00254C75">
            <w:pPr>
              <w:pStyle w:val="TabellRader"/>
            </w:pPr>
            <w:r>
              <w:t xml:space="preserve">Ju </w:t>
            </w:r>
            <w:r w:rsidR="00787874">
              <w:t>3</w:t>
            </w:r>
          </w:p>
        </w:tc>
        <w:tc>
          <w:tcPr>
            <w:tcW w:w="1048" w:type="pct"/>
          </w:tcPr>
          <w:p w14:paraId="06F96AF9" w14:textId="48CE1DFD" w:rsidR="00D322FF" w:rsidRDefault="00DA6631" w:rsidP="00254C75">
            <w:pPr>
              <w:pStyle w:val="TabellRader"/>
            </w:pPr>
            <w:r>
              <w:t>JuU16</w:t>
            </w:r>
          </w:p>
        </w:tc>
        <w:tc>
          <w:tcPr>
            <w:tcW w:w="1048" w:type="pct"/>
          </w:tcPr>
          <w:p w14:paraId="29898BEE" w14:textId="77777777" w:rsidR="00D322FF" w:rsidRDefault="00D322FF" w:rsidP="00254C75">
            <w:pPr>
              <w:pStyle w:val="TabellRader"/>
            </w:pPr>
          </w:p>
        </w:tc>
        <w:tc>
          <w:tcPr>
            <w:tcW w:w="1148" w:type="pct"/>
          </w:tcPr>
          <w:p w14:paraId="1CC9E927" w14:textId="2E0427C8" w:rsidR="00D322FF" w:rsidRDefault="00FD7D48" w:rsidP="00254C75">
            <w:pPr>
              <w:pStyle w:val="TabellRader"/>
            </w:pPr>
            <w:r>
              <w:t>X</w:t>
            </w:r>
          </w:p>
        </w:tc>
      </w:tr>
      <w:tr w:rsidR="00D322FF" w14:paraId="0926376A" w14:textId="77777777" w:rsidTr="008A125E">
        <w:tc>
          <w:tcPr>
            <w:tcW w:w="708" w:type="pct"/>
          </w:tcPr>
          <w:p w14:paraId="7C586546" w14:textId="7493E689" w:rsidR="00D322FF" w:rsidRDefault="00DA6631" w:rsidP="00254C75">
            <w:pPr>
              <w:pStyle w:val="TabellRader"/>
            </w:pPr>
            <w:r>
              <w:t>153</w:t>
            </w:r>
          </w:p>
        </w:tc>
        <w:tc>
          <w:tcPr>
            <w:tcW w:w="1048" w:type="pct"/>
          </w:tcPr>
          <w:p w14:paraId="663218C0" w14:textId="01A6EDA4" w:rsidR="00D322FF" w:rsidRDefault="00DA6631" w:rsidP="00254C75">
            <w:pPr>
              <w:pStyle w:val="TabellRader"/>
            </w:pPr>
            <w:r>
              <w:t xml:space="preserve">Ju </w:t>
            </w:r>
            <w:r w:rsidR="00787874">
              <w:t>4</w:t>
            </w:r>
          </w:p>
        </w:tc>
        <w:tc>
          <w:tcPr>
            <w:tcW w:w="1048" w:type="pct"/>
          </w:tcPr>
          <w:p w14:paraId="2AEC745D" w14:textId="062FC704" w:rsidR="00D322FF" w:rsidRDefault="00DA6631" w:rsidP="00254C75">
            <w:pPr>
              <w:pStyle w:val="TabellRader"/>
            </w:pPr>
            <w:r>
              <w:t>JuU17</w:t>
            </w:r>
          </w:p>
        </w:tc>
        <w:tc>
          <w:tcPr>
            <w:tcW w:w="1048" w:type="pct"/>
          </w:tcPr>
          <w:p w14:paraId="4C38DBDE" w14:textId="77777777" w:rsidR="00D322FF" w:rsidRDefault="00D322FF" w:rsidP="00254C75">
            <w:pPr>
              <w:pStyle w:val="TabellRader"/>
            </w:pPr>
          </w:p>
        </w:tc>
        <w:tc>
          <w:tcPr>
            <w:tcW w:w="1148" w:type="pct"/>
          </w:tcPr>
          <w:p w14:paraId="3C57A373" w14:textId="50D890AA" w:rsidR="00D322FF" w:rsidRDefault="00FD7D48" w:rsidP="00254C75">
            <w:pPr>
              <w:pStyle w:val="TabellRader"/>
            </w:pPr>
            <w:r>
              <w:t>X</w:t>
            </w:r>
          </w:p>
        </w:tc>
      </w:tr>
      <w:tr w:rsidR="00D322FF" w14:paraId="54F677F7" w14:textId="77777777" w:rsidTr="008A125E">
        <w:tc>
          <w:tcPr>
            <w:tcW w:w="708" w:type="pct"/>
          </w:tcPr>
          <w:p w14:paraId="1A289FAC" w14:textId="1841AB15" w:rsidR="00D322FF" w:rsidRDefault="00004422" w:rsidP="00254C75">
            <w:pPr>
              <w:pStyle w:val="TabellRader"/>
            </w:pPr>
            <w:r>
              <w:t>154</w:t>
            </w:r>
          </w:p>
        </w:tc>
        <w:tc>
          <w:tcPr>
            <w:tcW w:w="1048" w:type="pct"/>
          </w:tcPr>
          <w:p w14:paraId="23824BDF" w14:textId="643F5990" w:rsidR="00D322FF" w:rsidRDefault="00F500F5" w:rsidP="00254C75">
            <w:pPr>
              <w:pStyle w:val="TabellRader"/>
            </w:pPr>
            <w:r>
              <w:t>LI</w:t>
            </w:r>
            <w:r w:rsidR="00004422">
              <w:t xml:space="preserve"> </w:t>
            </w:r>
            <w:r w:rsidR="00C00826">
              <w:t>9</w:t>
            </w:r>
          </w:p>
        </w:tc>
        <w:tc>
          <w:tcPr>
            <w:tcW w:w="1048" w:type="pct"/>
          </w:tcPr>
          <w:p w14:paraId="58A5814D" w14:textId="2AC9B01B" w:rsidR="00D322FF" w:rsidRDefault="00004422" w:rsidP="00254C75">
            <w:pPr>
              <w:pStyle w:val="TabellRader"/>
            </w:pPr>
            <w:r>
              <w:t>MJU9</w:t>
            </w:r>
          </w:p>
        </w:tc>
        <w:tc>
          <w:tcPr>
            <w:tcW w:w="1048" w:type="pct"/>
          </w:tcPr>
          <w:p w14:paraId="605E5843" w14:textId="77777777" w:rsidR="00D322FF" w:rsidRDefault="00D322FF" w:rsidP="00254C75">
            <w:pPr>
              <w:pStyle w:val="TabellRader"/>
            </w:pPr>
          </w:p>
        </w:tc>
        <w:tc>
          <w:tcPr>
            <w:tcW w:w="1148" w:type="pct"/>
          </w:tcPr>
          <w:p w14:paraId="1E6CF4C2" w14:textId="7FAD0B0C" w:rsidR="00D322FF" w:rsidRDefault="00F500F5" w:rsidP="00254C75">
            <w:pPr>
              <w:pStyle w:val="TabellRader"/>
            </w:pPr>
            <w:r>
              <w:t>X</w:t>
            </w:r>
          </w:p>
        </w:tc>
      </w:tr>
      <w:tr w:rsidR="00D322FF" w14:paraId="6DF74A68" w14:textId="77777777" w:rsidTr="008A125E">
        <w:tc>
          <w:tcPr>
            <w:tcW w:w="708" w:type="pct"/>
          </w:tcPr>
          <w:p w14:paraId="1C705354" w14:textId="1F8338B2" w:rsidR="00D322FF" w:rsidRDefault="000F0074" w:rsidP="00254C75">
            <w:pPr>
              <w:pStyle w:val="TabellRader"/>
            </w:pPr>
            <w:r>
              <w:t>180</w:t>
            </w:r>
          </w:p>
        </w:tc>
        <w:tc>
          <w:tcPr>
            <w:tcW w:w="1048" w:type="pct"/>
          </w:tcPr>
          <w:p w14:paraId="1C397484" w14:textId="1CE1C6EE" w:rsidR="00D322FF" w:rsidRDefault="0065408C" w:rsidP="00254C75">
            <w:pPr>
              <w:pStyle w:val="TabellRader"/>
            </w:pPr>
            <w:r>
              <w:t>LI</w:t>
            </w:r>
            <w:r w:rsidR="004A7FD8">
              <w:t xml:space="preserve"> </w:t>
            </w:r>
            <w:r w:rsidR="00C00826">
              <w:t>10</w:t>
            </w:r>
          </w:p>
        </w:tc>
        <w:tc>
          <w:tcPr>
            <w:tcW w:w="1048" w:type="pct"/>
          </w:tcPr>
          <w:p w14:paraId="6337ABDD" w14:textId="43977615" w:rsidR="00D322FF" w:rsidRDefault="000F0074" w:rsidP="00254C75">
            <w:pPr>
              <w:pStyle w:val="TabellRader"/>
            </w:pPr>
            <w:r>
              <w:t>CU10</w:t>
            </w:r>
          </w:p>
        </w:tc>
        <w:tc>
          <w:tcPr>
            <w:tcW w:w="1048" w:type="pct"/>
          </w:tcPr>
          <w:p w14:paraId="69C93B2A" w14:textId="77777777" w:rsidR="00D322FF" w:rsidRDefault="00D322FF" w:rsidP="00254C75">
            <w:pPr>
              <w:pStyle w:val="TabellRader"/>
            </w:pPr>
          </w:p>
        </w:tc>
        <w:tc>
          <w:tcPr>
            <w:tcW w:w="1148" w:type="pct"/>
          </w:tcPr>
          <w:p w14:paraId="67EF9A17" w14:textId="405E3143" w:rsidR="00D322FF" w:rsidRDefault="0065408C" w:rsidP="00254C75">
            <w:pPr>
              <w:pStyle w:val="TabellRader"/>
            </w:pPr>
            <w:r>
              <w:t>X</w:t>
            </w:r>
          </w:p>
        </w:tc>
      </w:tr>
      <w:tr w:rsidR="00D322FF" w14:paraId="5851EBAC" w14:textId="77777777" w:rsidTr="008A125E">
        <w:tc>
          <w:tcPr>
            <w:tcW w:w="708" w:type="pct"/>
          </w:tcPr>
          <w:p w14:paraId="42EE60C2" w14:textId="6A50ED7B" w:rsidR="00D322FF" w:rsidRDefault="000F0074" w:rsidP="00254C75">
            <w:pPr>
              <w:pStyle w:val="TabellRader"/>
            </w:pPr>
            <w:r>
              <w:t>182</w:t>
            </w:r>
          </w:p>
        </w:tc>
        <w:tc>
          <w:tcPr>
            <w:tcW w:w="1048" w:type="pct"/>
          </w:tcPr>
          <w:p w14:paraId="4E02B862" w14:textId="3934457D" w:rsidR="00D322FF" w:rsidRDefault="00BF5AEF" w:rsidP="00254C75">
            <w:pPr>
              <w:pStyle w:val="TabellRader"/>
            </w:pPr>
            <w:r w:rsidRPr="00BF5AEF">
              <w:t>KN</w:t>
            </w:r>
            <w:r w:rsidR="005F25F8">
              <w:t xml:space="preserve"> 3</w:t>
            </w:r>
          </w:p>
        </w:tc>
        <w:tc>
          <w:tcPr>
            <w:tcW w:w="1048" w:type="pct"/>
          </w:tcPr>
          <w:p w14:paraId="5968737F" w14:textId="2BB59328" w:rsidR="00D322FF" w:rsidRDefault="000F0074" w:rsidP="00254C75">
            <w:pPr>
              <w:pStyle w:val="TabellRader"/>
            </w:pPr>
            <w:r>
              <w:t>MJU12</w:t>
            </w:r>
          </w:p>
        </w:tc>
        <w:tc>
          <w:tcPr>
            <w:tcW w:w="1048" w:type="pct"/>
          </w:tcPr>
          <w:p w14:paraId="1723BE8F" w14:textId="77777777" w:rsidR="00D322FF" w:rsidRDefault="00D322FF" w:rsidP="00254C75">
            <w:pPr>
              <w:pStyle w:val="TabellRader"/>
            </w:pPr>
          </w:p>
        </w:tc>
        <w:tc>
          <w:tcPr>
            <w:tcW w:w="1148" w:type="pct"/>
          </w:tcPr>
          <w:p w14:paraId="51522B3F" w14:textId="4370EC8B" w:rsidR="00D322FF" w:rsidRDefault="008830D3" w:rsidP="00254C75">
            <w:pPr>
              <w:pStyle w:val="TabellRader"/>
            </w:pPr>
            <w:r>
              <w:t>X</w:t>
            </w:r>
          </w:p>
        </w:tc>
      </w:tr>
      <w:tr w:rsidR="00D322FF" w14:paraId="77EDE4F9" w14:textId="77777777" w:rsidTr="008A125E">
        <w:tc>
          <w:tcPr>
            <w:tcW w:w="708" w:type="pct"/>
          </w:tcPr>
          <w:p w14:paraId="296EAF81" w14:textId="38C1B960" w:rsidR="00D322FF" w:rsidRDefault="008313EC" w:rsidP="00254C75">
            <w:pPr>
              <w:pStyle w:val="TabellRader"/>
            </w:pPr>
            <w:r>
              <w:t>206</w:t>
            </w:r>
          </w:p>
        </w:tc>
        <w:tc>
          <w:tcPr>
            <w:tcW w:w="1048" w:type="pct"/>
          </w:tcPr>
          <w:p w14:paraId="164F9DD1" w14:textId="36B3D089" w:rsidR="00D322FF" w:rsidRDefault="00EC2624" w:rsidP="00254C75">
            <w:pPr>
              <w:pStyle w:val="TabellRader"/>
            </w:pPr>
            <w:r w:rsidRPr="00EC2624">
              <w:t>LI</w:t>
            </w:r>
            <w:r w:rsidR="00C00826">
              <w:t xml:space="preserve"> 11</w:t>
            </w:r>
          </w:p>
        </w:tc>
        <w:tc>
          <w:tcPr>
            <w:tcW w:w="1048" w:type="pct"/>
          </w:tcPr>
          <w:p w14:paraId="07660603" w14:textId="52E208D6" w:rsidR="00D322FF" w:rsidRDefault="008313EC" w:rsidP="00254C75">
            <w:pPr>
              <w:pStyle w:val="TabellRader"/>
            </w:pPr>
            <w:r>
              <w:t>TU12</w:t>
            </w:r>
          </w:p>
        </w:tc>
        <w:tc>
          <w:tcPr>
            <w:tcW w:w="1048" w:type="pct"/>
          </w:tcPr>
          <w:p w14:paraId="70016592" w14:textId="125D7116" w:rsidR="00D322FF" w:rsidRDefault="001C75C5" w:rsidP="00254C75">
            <w:pPr>
              <w:pStyle w:val="TabellRader"/>
            </w:pPr>
            <w:r>
              <w:t>X</w:t>
            </w:r>
          </w:p>
        </w:tc>
        <w:tc>
          <w:tcPr>
            <w:tcW w:w="1148" w:type="pct"/>
          </w:tcPr>
          <w:p w14:paraId="00A292FF" w14:textId="4EEBE608" w:rsidR="00D322FF" w:rsidRDefault="00D322FF" w:rsidP="00254C75">
            <w:pPr>
              <w:pStyle w:val="TabellRader"/>
            </w:pPr>
          </w:p>
        </w:tc>
      </w:tr>
      <w:tr w:rsidR="00D322FF" w14:paraId="1320D14D" w14:textId="77777777" w:rsidTr="008A125E">
        <w:tc>
          <w:tcPr>
            <w:tcW w:w="708" w:type="pct"/>
          </w:tcPr>
          <w:p w14:paraId="40396D6F" w14:textId="77777777" w:rsidR="00D322FF" w:rsidRDefault="00D322FF" w:rsidP="00254C75">
            <w:pPr>
              <w:pStyle w:val="TabellRader"/>
            </w:pPr>
          </w:p>
        </w:tc>
        <w:tc>
          <w:tcPr>
            <w:tcW w:w="1048" w:type="pct"/>
          </w:tcPr>
          <w:p w14:paraId="76280773" w14:textId="77777777" w:rsidR="00D322FF" w:rsidRDefault="00D322FF" w:rsidP="00254C75">
            <w:pPr>
              <w:pStyle w:val="TabellRader"/>
            </w:pPr>
          </w:p>
        </w:tc>
        <w:tc>
          <w:tcPr>
            <w:tcW w:w="1048" w:type="pct"/>
          </w:tcPr>
          <w:p w14:paraId="78B2B598" w14:textId="77777777" w:rsidR="00D322FF" w:rsidRDefault="00D322FF" w:rsidP="00254C75">
            <w:pPr>
              <w:pStyle w:val="TabellRader"/>
            </w:pPr>
          </w:p>
        </w:tc>
        <w:tc>
          <w:tcPr>
            <w:tcW w:w="1048" w:type="pct"/>
          </w:tcPr>
          <w:p w14:paraId="7AED7AEE" w14:textId="77777777" w:rsidR="00D322FF" w:rsidRDefault="00D322FF" w:rsidP="00254C75">
            <w:pPr>
              <w:pStyle w:val="TabellRader"/>
            </w:pPr>
          </w:p>
        </w:tc>
        <w:tc>
          <w:tcPr>
            <w:tcW w:w="1148" w:type="pct"/>
          </w:tcPr>
          <w:p w14:paraId="03920044" w14:textId="77777777" w:rsidR="00D322FF" w:rsidRDefault="00D322FF" w:rsidP="00254C75">
            <w:pPr>
              <w:pStyle w:val="TabellRader"/>
            </w:pPr>
          </w:p>
        </w:tc>
      </w:tr>
      <w:tr w:rsidR="00D322FF" w:rsidRPr="00C30EB9" w14:paraId="5233DA04" w14:textId="77777777" w:rsidTr="008A125E">
        <w:tc>
          <w:tcPr>
            <w:tcW w:w="708" w:type="pct"/>
          </w:tcPr>
          <w:p w14:paraId="6D0A2AF8" w14:textId="324A71E3" w:rsidR="00D322FF" w:rsidRPr="00C30EB9" w:rsidRDefault="00C30EB9" w:rsidP="00254C75">
            <w:pPr>
              <w:pStyle w:val="TabellRader"/>
              <w:rPr>
                <w:b/>
              </w:rPr>
            </w:pPr>
            <w:r w:rsidRPr="00C30EB9">
              <w:rPr>
                <w:b/>
              </w:rPr>
              <w:t>2015/16</w:t>
            </w:r>
          </w:p>
        </w:tc>
        <w:tc>
          <w:tcPr>
            <w:tcW w:w="1048" w:type="pct"/>
          </w:tcPr>
          <w:p w14:paraId="3A1F6E8B" w14:textId="77777777" w:rsidR="00D322FF" w:rsidRPr="00C30EB9" w:rsidRDefault="00D322FF" w:rsidP="00254C75">
            <w:pPr>
              <w:pStyle w:val="TabellRader"/>
              <w:rPr>
                <w:b/>
              </w:rPr>
            </w:pPr>
          </w:p>
        </w:tc>
        <w:tc>
          <w:tcPr>
            <w:tcW w:w="1048" w:type="pct"/>
          </w:tcPr>
          <w:p w14:paraId="62E0AD79" w14:textId="77777777" w:rsidR="00D322FF" w:rsidRPr="00C30EB9" w:rsidRDefault="00D322FF" w:rsidP="00254C75">
            <w:pPr>
              <w:pStyle w:val="TabellRader"/>
              <w:rPr>
                <w:b/>
              </w:rPr>
            </w:pPr>
          </w:p>
        </w:tc>
        <w:tc>
          <w:tcPr>
            <w:tcW w:w="1048" w:type="pct"/>
          </w:tcPr>
          <w:p w14:paraId="606BF922" w14:textId="77777777" w:rsidR="00D322FF" w:rsidRPr="00C30EB9" w:rsidRDefault="00D322FF" w:rsidP="00254C75">
            <w:pPr>
              <w:pStyle w:val="TabellRader"/>
              <w:rPr>
                <w:b/>
              </w:rPr>
            </w:pPr>
          </w:p>
        </w:tc>
        <w:tc>
          <w:tcPr>
            <w:tcW w:w="1148" w:type="pct"/>
          </w:tcPr>
          <w:p w14:paraId="2941890F" w14:textId="77777777" w:rsidR="00D322FF" w:rsidRPr="00C30EB9" w:rsidRDefault="00D322FF" w:rsidP="00254C75">
            <w:pPr>
              <w:pStyle w:val="TabellRader"/>
              <w:rPr>
                <w:b/>
              </w:rPr>
            </w:pPr>
          </w:p>
        </w:tc>
      </w:tr>
      <w:tr w:rsidR="00D322FF" w14:paraId="645314BE" w14:textId="77777777" w:rsidTr="008A125E">
        <w:tc>
          <w:tcPr>
            <w:tcW w:w="708" w:type="pct"/>
          </w:tcPr>
          <w:p w14:paraId="2A3FB5EE" w14:textId="7F3D79F0" w:rsidR="00D322FF" w:rsidRDefault="008C02A0" w:rsidP="00254C75">
            <w:pPr>
              <w:pStyle w:val="TabellRader"/>
            </w:pPr>
            <w:r>
              <w:t>36</w:t>
            </w:r>
          </w:p>
        </w:tc>
        <w:tc>
          <w:tcPr>
            <w:tcW w:w="1048" w:type="pct"/>
          </w:tcPr>
          <w:p w14:paraId="69332335" w14:textId="2E5ACB36" w:rsidR="00D322FF" w:rsidRDefault="008C02A0" w:rsidP="00254C75">
            <w:pPr>
              <w:pStyle w:val="TabellRader"/>
            </w:pPr>
            <w:r>
              <w:t xml:space="preserve">Ju </w:t>
            </w:r>
            <w:r w:rsidR="00787874">
              <w:t>5</w:t>
            </w:r>
          </w:p>
        </w:tc>
        <w:tc>
          <w:tcPr>
            <w:tcW w:w="1048" w:type="pct"/>
          </w:tcPr>
          <w:p w14:paraId="69DA877C" w14:textId="47351802" w:rsidR="00D322FF" w:rsidRDefault="008C02A0" w:rsidP="00254C75">
            <w:pPr>
              <w:pStyle w:val="TabellRader"/>
            </w:pPr>
            <w:r>
              <w:t>CU6</w:t>
            </w:r>
          </w:p>
        </w:tc>
        <w:tc>
          <w:tcPr>
            <w:tcW w:w="1048" w:type="pct"/>
          </w:tcPr>
          <w:p w14:paraId="7F8C9B13" w14:textId="77777777" w:rsidR="00D322FF" w:rsidRDefault="00D322FF" w:rsidP="00254C75">
            <w:pPr>
              <w:pStyle w:val="TabellRader"/>
            </w:pPr>
          </w:p>
        </w:tc>
        <w:tc>
          <w:tcPr>
            <w:tcW w:w="1148" w:type="pct"/>
          </w:tcPr>
          <w:p w14:paraId="502631D8" w14:textId="1A87BC07" w:rsidR="00D322FF" w:rsidRDefault="00F46F6E" w:rsidP="00254C75">
            <w:pPr>
              <w:pStyle w:val="TabellRader"/>
            </w:pPr>
            <w:r>
              <w:t>X</w:t>
            </w:r>
          </w:p>
        </w:tc>
      </w:tr>
      <w:tr w:rsidR="00D322FF" w14:paraId="656E2F31" w14:textId="77777777" w:rsidTr="008A125E">
        <w:tc>
          <w:tcPr>
            <w:tcW w:w="708" w:type="pct"/>
          </w:tcPr>
          <w:p w14:paraId="6513FC11" w14:textId="19E4C202" w:rsidR="00D322FF" w:rsidRDefault="008C02A0" w:rsidP="00254C75">
            <w:pPr>
              <w:pStyle w:val="TabellRader"/>
            </w:pPr>
            <w:r>
              <w:t>50</w:t>
            </w:r>
          </w:p>
        </w:tc>
        <w:tc>
          <w:tcPr>
            <w:tcW w:w="1048" w:type="pct"/>
          </w:tcPr>
          <w:p w14:paraId="4AB9FB9B" w14:textId="70AE5E7D" w:rsidR="00D322FF" w:rsidRDefault="00BF5AEF" w:rsidP="00254C75">
            <w:pPr>
              <w:pStyle w:val="TabellRader"/>
            </w:pPr>
            <w:r w:rsidRPr="00BF5AEF">
              <w:t>KN</w:t>
            </w:r>
            <w:r w:rsidR="005F25F8">
              <w:t xml:space="preserve"> 4</w:t>
            </w:r>
          </w:p>
        </w:tc>
        <w:tc>
          <w:tcPr>
            <w:tcW w:w="1048" w:type="pct"/>
          </w:tcPr>
          <w:p w14:paraId="5BF64492" w14:textId="02D77625" w:rsidR="00D322FF" w:rsidRDefault="008C02A0" w:rsidP="00254C75">
            <w:pPr>
              <w:pStyle w:val="TabellRader"/>
            </w:pPr>
            <w:r>
              <w:t>FöU3</w:t>
            </w:r>
          </w:p>
        </w:tc>
        <w:tc>
          <w:tcPr>
            <w:tcW w:w="1048" w:type="pct"/>
          </w:tcPr>
          <w:p w14:paraId="11B17806" w14:textId="68CA5D67" w:rsidR="00D322FF" w:rsidRDefault="008830D3" w:rsidP="00254C75">
            <w:pPr>
              <w:pStyle w:val="TabellRader"/>
            </w:pPr>
            <w:r>
              <w:t>X</w:t>
            </w:r>
          </w:p>
        </w:tc>
        <w:tc>
          <w:tcPr>
            <w:tcW w:w="1148" w:type="pct"/>
          </w:tcPr>
          <w:p w14:paraId="60562FA1" w14:textId="3DEF101F" w:rsidR="00D322FF" w:rsidRDefault="00D322FF" w:rsidP="00254C75">
            <w:pPr>
              <w:pStyle w:val="TabellRader"/>
            </w:pPr>
          </w:p>
        </w:tc>
      </w:tr>
      <w:tr w:rsidR="00D322FF" w14:paraId="2F1FF796" w14:textId="77777777" w:rsidTr="008A125E">
        <w:tc>
          <w:tcPr>
            <w:tcW w:w="708" w:type="pct"/>
          </w:tcPr>
          <w:p w14:paraId="4F1566BB" w14:textId="6947BF49" w:rsidR="00D322FF" w:rsidRDefault="008C02A0" w:rsidP="00254C75">
            <w:pPr>
              <w:pStyle w:val="TabellRader"/>
            </w:pPr>
            <w:r>
              <w:t>79</w:t>
            </w:r>
          </w:p>
        </w:tc>
        <w:tc>
          <w:tcPr>
            <w:tcW w:w="1048" w:type="pct"/>
          </w:tcPr>
          <w:p w14:paraId="0312FE69" w14:textId="1063EB74" w:rsidR="00D322FF" w:rsidRDefault="0065408C" w:rsidP="00254C75">
            <w:pPr>
              <w:pStyle w:val="TabellRader"/>
            </w:pPr>
            <w:r>
              <w:t>LI</w:t>
            </w:r>
            <w:r w:rsidR="002616E3">
              <w:t xml:space="preserve"> </w:t>
            </w:r>
            <w:r w:rsidR="00C00826">
              <w:t>12</w:t>
            </w:r>
          </w:p>
        </w:tc>
        <w:tc>
          <w:tcPr>
            <w:tcW w:w="1048" w:type="pct"/>
          </w:tcPr>
          <w:p w14:paraId="0AB6B9E5" w14:textId="11E9C746" w:rsidR="00D322FF" w:rsidRDefault="008C02A0" w:rsidP="00254C75">
            <w:pPr>
              <w:pStyle w:val="TabellRader"/>
            </w:pPr>
            <w:r>
              <w:t>CU1</w:t>
            </w:r>
          </w:p>
        </w:tc>
        <w:tc>
          <w:tcPr>
            <w:tcW w:w="1048" w:type="pct"/>
          </w:tcPr>
          <w:p w14:paraId="1F063F11" w14:textId="77777777" w:rsidR="00D322FF" w:rsidRDefault="00D322FF" w:rsidP="00254C75">
            <w:pPr>
              <w:pStyle w:val="TabellRader"/>
            </w:pPr>
          </w:p>
        </w:tc>
        <w:tc>
          <w:tcPr>
            <w:tcW w:w="1148" w:type="pct"/>
          </w:tcPr>
          <w:p w14:paraId="4DAE3479" w14:textId="45B27AD4" w:rsidR="00D322FF" w:rsidRDefault="0065408C" w:rsidP="00254C75">
            <w:pPr>
              <w:pStyle w:val="TabellRader"/>
            </w:pPr>
            <w:r>
              <w:t>X</w:t>
            </w:r>
          </w:p>
        </w:tc>
      </w:tr>
      <w:tr w:rsidR="00D322FF" w14:paraId="2915D598" w14:textId="77777777" w:rsidTr="008A125E">
        <w:tc>
          <w:tcPr>
            <w:tcW w:w="708" w:type="pct"/>
          </w:tcPr>
          <w:p w14:paraId="0CF7A6AE" w14:textId="20DFB855" w:rsidR="00D322FF" w:rsidRDefault="00D16F2A" w:rsidP="00254C75">
            <w:pPr>
              <w:pStyle w:val="TabellRader"/>
            </w:pPr>
            <w:r>
              <w:t>90</w:t>
            </w:r>
          </w:p>
        </w:tc>
        <w:tc>
          <w:tcPr>
            <w:tcW w:w="1048" w:type="pct"/>
          </w:tcPr>
          <w:p w14:paraId="13C21178" w14:textId="60A80AA5" w:rsidR="00D322FF" w:rsidRDefault="00CF6D07" w:rsidP="00254C75">
            <w:pPr>
              <w:pStyle w:val="TabellRader"/>
            </w:pPr>
            <w:r>
              <w:t>Fi</w:t>
            </w:r>
            <w:r w:rsidR="00D16F2A">
              <w:t xml:space="preserve"> </w:t>
            </w:r>
            <w:r w:rsidR="006A2855">
              <w:t>12</w:t>
            </w:r>
          </w:p>
        </w:tc>
        <w:tc>
          <w:tcPr>
            <w:tcW w:w="1048" w:type="pct"/>
          </w:tcPr>
          <w:p w14:paraId="1724DB2C" w14:textId="78DF654F" w:rsidR="00D322FF" w:rsidRDefault="00D16F2A" w:rsidP="00254C75">
            <w:pPr>
              <w:pStyle w:val="TabellRader"/>
            </w:pPr>
            <w:r>
              <w:t>NU1</w:t>
            </w:r>
          </w:p>
        </w:tc>
        <w:tc>
          <w:tcPr>
            <w:tcW w:w="1048" w:type="pct"/>
          </w:tcPr>
          <w:p w14:paraId="7BF8F1C2" w14:textId="77777777" w:rsidR="00D322FF" w:rsidRDefault="00D322FF" w:rsidP="00254C75">
            <w:pPr>
              <w:pStyle w:val="TabellRader"/>
            </w:pPr>
          </w:p>
        </w:tc>
        <w:tc>
          <w:tcPr>
            <w:tcW w:w="1148" w:type="pct"/>
          </w:tcPr>
          <w:p w14:paraId="185FAA52" w14:textId="0781B395" w:rsidR="00D322FF" w:rsidRDefault="00CF6D07" w:rsidP="00254C75">
            <w:pPr>
              <w:pStyle w:val="TabellRader"/>
            </w:pPr>
            <w:r>
              <w:t>X</w:t>
            </w:r>
          </w:p>
        </w:tc>
      </w:tr>
      <w:tr w:rsidR="00D151EA" w14:paraId="641CCAD5" w14:textId="77777777" w:rsidTr="008A125E">
        <w:tc>
          <w:tcPr>
            <w:tcW w:w="708" w:type="pct"/>
          </w:tcPr>
          <w:p w14:paraId="1788CDA7" w14:textId="61C820B6" w:rsidR="00D151EA" w:rsidRDefault="00D151EA" w:rsidP="00254C75">
            <w:pPr>
              <w:pStyle w:val="TabellRader"/>
            </w:pPr>
            <w:r>
              <w:t>103</w:t>
            </w:r>
          </w:p>
        </w:tc>
        <w:tc>
          <w:tcPr>
            <w:tcW w:w="1048" w:type="pct"/>
          </w:tcPr>
          <w:p w14:paraId="76464A5E" w14:textId="27323C0A" w:rsidR="00D151EA" w:rsidRDefault="00BF5AEF" w:rsidP="00254C75">
            <w:pPr>
              <w:pStyle w:val="TabellRader"/>
            </w:pPr>
            <w:r w:rsidRPr="00BF5AEF">
              <w:t>KN</w:t>
            </w:r>
            <w:r w:rsidR="005F25F8">
              <w:t xml:space="preserve"> 5</w:t>
            </w:r>
          </w:p>
        </w:tc>
        <w:tc>
          <w:tcPr>
            <w:tcW w:w="1048" w:type="pct"/>
          </w:tcPr>
          <w:p w14:paraId="019FFC07" w14:textId="14565EE6" w:rsidR="00D151EA" w:rsidRDefault="00D151EA" w:rsidP="00254C75">
            <w:pPr>
              <w:pStyle w:val="TabellRader"/>
            </w:pPr>
            <w:r>
              <w:t>MJU1</w:t>
            </w:r>
          </w:p>
        </w:tc>
        <w:tc>
          <w:tcPr>
            <w:tcW w:w="1048" w:type="pct"/>
          </w:tcPr>
          <w:p w14:paraId="71944007" w14:textId="77777777" w:rsidR="00D151EA" w:rsidRDefault="00D151EA" w:rsidP="00254C75">
            <w:pPr>
              <w:pStyle w:val="TabellRader"/>
            </w:pPr>
          </w:p>
        </w:tc>
        <w:tc>
          <w:tcPr>
            <w:tcW w:w="1148" w:type="pct"/>
          </w:tcPr>
          <w:p w14:paraId="5F69422E" w14:textId="232200BC" w:rsidR="00D151EA" w:rsidRDefault="008830D3" w:rsidP="00254C75">
            <w:pPr>
              <w:pStyle w:val="TabellRader"/>
            </w:pPr>
            <w:r>
              <w:t>X</w:t>
            </w:r>
          </w:p>
        </w:tc>
      </w:tr>
      <w:tr w:rsidR="00D322FF" w14:paraId="2ED5A3EA" w14:textId="77777777" w:rsidTr="008A125E">
        <w:tc>
          <w:tcPr>
            <w:tcW w:w="708" w:type="pct"/>
          </w:tcPr>
          <w:p w14:paraId="45AFFED6" w14:textId="133E9A9E" w:rsidR="00D322FF" w:rsidRDefault="00D16F2A" w:rsidP="00254C75">
            <w:pPr>
              <w:pStyle w:val="TabellRader"/>
            </w:pPr>
            <w:r>
              <w:t>106</w:t>
            </w:r>
          </w:p>
        </w:tc>
        <w:tc>
          <w:tcPr>
            <w:tcW w:w="1048" w:type="pct"/>
          </w:tcPr>
          <w:p w14:paraId="0BD030B0" w14:textId="6C32AEE1" w:rsidR="00D322FF" w:rsidRDefault="00D16F2A" w:rsidP="00254C75">
            <w:pPr>
              <w:pStyle w:val="TabellRader"/>
            </w:pPr>
            <w:r>
              <w:t xml:space="preserve">Ju </w:t>
            </w:r>
            <w:r w:rsidR="00787874">
              <w:t>6</w:t>
            </w:r>
          </w:p>
        </w:tc>
        <w:tc>
          <w:tcPr>
            <w:tcW w:w="1048" w:type="pct"/>
          </w:tcPr>
          <w:p w14:paraId="4CE8745A" w14:textId="0D5B42BE" w:rsidR="00D322FF" w:rsidRDefault="00D16F2A" w:rsidP="00254C75">
            <w:pPr>
              <w:pStyle w:val="TabellRader"/>
            </w:pPr>
            <w:r>
              <w:t>JuU1</w:t>
            </w:r>
          </w:p>
        </w:tc>
        <w:tc>
          <w:tcPr>
            <w:tcW w:w="1048" w:type="pct"/>
          </w:tcPr>
          <w:p w14:paraId="0CC4852D" w14:textId="77777777" w:rsidR="00D322FF" w:rsidRDefault="00D322FF" w:rsidP="00254C75">
            <w:pPr>
              <w:pStyle w:val="TabellRader"/>
            </w:pPr>
          </w:p>
        </w:tc>
        <w:tc>
          <w:tcPr>
            <w:tcW w:w="1148" w:type="pct"/>
          </w:tcPr>
          <w:p w14:paraId="6A35D913" w14:textId="44538331" w:rsidR="00D322FF" w:rsidRDefault="006634C9" w:rsidP="00254C75">
            <w:pPr>
              <w:pStyle w:val="TabellRader"/>
            </w:pPr>
            <w:r>
              <w:t>X</w:t>
            </w:r>
          </w:p>
        </w:tc>
      </w:tr>
      <w:tr w:rsidR="00D322FF" w14:paraId="5AB78B3A" w14:textId="77777777" w:rsidTr="008A125E">
        <w:tc>
          <w:tcPr>
            <w:tcW w:w="708" w:type="pct"/>
          </w:tcPr>
          <w:p w14:paraId="225DED15" w14:textId="5D3EF591" w:rsidR="00D322FF" w:rsidRDefault="00D16F2A" w:rsidP="00254C75">
            <w:pPr>
              <w:pStyle w:val="TabellRader"/>
            </w:pPr>
            <w:r>
              <w:t>136</w:t>
            </w:r>
          </w:p>
        </w:tc>
        <w:tc>
          <w:tcPr>
            <w:tcW w:w="1048" w:type="pct"/>
          </w:tcPr>
          <w:p w14:paraId="085CF6E7" w14:textId="02D7F259" w:rsidR="00D322FF" w:rsidRDefault="00D16F2A" w:rsidP="00254C75">
            <w:pPr>
              <w:pStyle w:val="TabellRader"/>
            </w:pPr>
            <w:r>
              <w:t>Ku</w:t>
            </w:r>
            <w:r w:rsidR="00F87535">
              <w:t xml:space="preserve"> </w:t>
            </w:r>
            <w:r w:rsidR="00767B84">
              <w:t>1</w:t>
            </w:r>
          </w:p>
        </w:tc>
        <w:tc>
          <w:tcPr>
            <w:tcW w:w="1048" w:type="pct"/>
          </w:tcPr>
          <w:p w14:paraId="7178BF33" w14:textId="180B8369" w:rsidR="00D322FF" w:rsidRDefault="00D16F2A" w:rsidP="00254C75">
            <w:pPr>
              <w:pStyle w:val="TabellRader"/>
            </w:pPr>
            <w:r>
              <w:t>KU4</w:t>
            </w:r>
          </w:p>
        </w:tc>
        <w:tc>
          <w:tcPr>
            <w:tcW w:w="1048" w:type="pct"/>
          </w:tcPr>
          <w:p w14:paraId="404C0C13" w14:textId="77777777" w:rsidR="00D322FF" w:rsidRDefault="00D322FF" w:rsidP="00254C75">
            <w:pPr>
              <w:pStyle w:val="TabellRader"/>
            </w:pPr>
          </w:p>
        </w:tc>
        <w:tc>
          <w:tcPr>
            <w:tcW w:w="1148" w:type="pct"/>
          </w:tcPr>
          <w:p w14:paraId="40781B2E" w14:textId="044A0512" w:rsidR="00D322FF" w:rsidRDefault="00071F15" w:rsidP="00254C75">
            <w:pPr>
              <w:pStyle w:val="TabellRader"/>
            </w:pPr>
            <w:r>
              <w:t>X</w:t>
            </w:r>
          </w:p>
        </w:tc>
      </w:tr>
      <w:tr w:rsidR="00D322FF" w14:paraId="5F752B8F" w14:textId="77777777" w:rsidTr="008A125E">
        <w:tc>
          <w:tcPr>
            <w:tcW w:w="708" w:type="pct"/>
          </w:tcPr>
          <w:p w14:paraId="4547B7FD" w14:textId="31F3FD07" w:rsidR="00D322FF" w:rsidRDefault="00D16F2A" w:rsidP="00254C75">
            <w:pPr>
              <w:pStyle w:val="TabellRader"/>
            </w:pPr>
            <w:r>
              <w:t>137</w:t>
            </w:r>
          </w:p>
        </w:tc>
        <w:tc>
          <w:tcPr>
            <w:tcW w:w="1048" w:type="pct"/>
          </w:tcPr>
          <w:p w14:paraId="6B6A40D8" w14:textId="7FDD5E93" w:rsidR="00D322FF" w:rsidRDefault="00D16F2A" w:rsidP="00254C75">
            <w:pPr>
              <w:pStyle w:val="TabellRader"/>
            </w:pPr>
            <w:r>
              <w:t xml:space="preserve">Ku </w:t>
            </w:r>
            <w:r w:rsidR="00767B84">
              <w:t>2</w:t>
            </w:r>
          </w:p>
        </w:tc>
        <w:tc>
          <w:tcPr>
            <w:tcW w:w="1048" w:type="pct"/>
          </w:tcPr>
          <w:p w14:paraId="664699CC" w14:textId="1A301884" w:rsidR="00D322FF" w:rsidRDefault="00D16F2A" w:rsidP="00254C75">
            <w:pPr>
              <w:pStyle w:val="TabellRader"/>
            </w:pPr>
            <w:r>
              <w:t>KU4</w:t>
            </w:r>
          </w:p>
        </w:tc>
        <w:tc>
          <w:tcPr>
            <w:tcW w:w="1048" w:type="pct"/>
          </w:tcPr>
          <w:p w14:paraId="3D8726B6" w14:textId="77777777" w:rsidR="00D322FF" w:rsidRDefault="00D322FF" w:rsidP="00254C75">
            <w:pPr>
              <w:pStyle w:val="TabellRader"/>
            </w:pPr>
          </w:p>
        </w:tc>
        <w:tc>
          <w:tcPr>
            <w:tcW w:w="1148" w:type="pct"/>
          </w:tcPr>
          <w:p w14:paraId="04E4FAC6" w14:textId="26B14494" w:rsidR="00D322FF" w:rsidRDefault="00071F15" w:rsidP="00254C75">
            <w:pPr>
              <w:pStyle w:val="TabellRader"/>
            </w:pPr>
            <w:r>
              <w:t>X</w:t>
            </w:r>
          </w:p>
        </w:tc>
      </w:tr>
      <w:tr w:rsidR="00D322FF" w14:paraId="35057E45" w14:textId="77777777" w:rsidTr="008A125E">
        <w:tc>
          <w:tcPr>
            <w:tcW w:w="708" w:type="pct"/>
          </w:tcPr>
          <w:p w14:paraId="5605A2EF" w14:textId="473C377C" w:rsidR="00D322FF" w:rsidRDefault="00D16F2A" w:rsidP="00254C75">
            <w:pPr>
              <w:pStyle w:val="TabellRader"/>
            </w:pPr>
            <w:r>
              <w:t>155</w:t>
            </w:r>
          </w:p>
        </w:tc>
        <w:tc>
          <w:tcPr>
            <w:tcW w:w="1048" w:type="pct"/>
          </w:tcPr>
          <w:p w14:paraId="3148929A" w14:textId="41FAAE51" w:rsidR="00D322FF" w:rsidRDefault="00D16F2A" w:rsidP="00254C75">
            <w:pPr>
              <w:pStyle w:val="TabellRader"/>
            </w:pPr>
            <w:r>
              <w:t xml:space="preserve">U </w:t>
            </w:r>
            <w:r w:rsidR="00A82DB9">
              <w:t>1</w:t>
            </w:r>
          </w:p>
        </w:tc>
        <w:tc>
          <w:tcPr>
            <w:tcW w:w="1048" w:type="pct"/>
          </w:tcPr>
          <w:p w14:paraId="482CE760" w14:textId="62D4C219" w:rsidR="00D322FF" w:rsidRDefault="00D16F2A" w:rsidP="00254C75">
            <w:pPr>
              <w:pStyle w:val="TabellRader"/>
            </w:pPr>
            <w:r>
              <w:t>UbU9</w:t>
            </w:r>
          </w:p>
        </w:tc>
        <w:tc>
          <w:tcPr>
            <w:tcW w:w="1048" w:type="pct"/>
          </w:tcPr>
          <w:p w14:paraId="7DB52803" w14:textId="45776762" w:rsidR="00D322FF" w:rsidRDefault="00AA03ED" w:rsidP="00254C75">
            <w:pPr>
              <w:pStyle w:val="TabellRader"/>
            </w:pPr>
            <w:r>
              <w:t>X</w:t>
            </w:r>
          </w:p>
        </w:tc>
        <w:tc>
          <w:tcPr>
            <w:tcW w:w="1148" w:type="pct"/>
          </w:tcPr>
          <w:p w14:paraId="29CCE8A3" w14:textId="3B2194F7" w:rsidR="00D322FF" w:rsidRDefault="00D322FF" w:rsidP="00254C75">
            <w:pPr>
              <w:pStyle w:val="TabellRader"/>
            </w:pPr>
          </w:p>
        </w:tc>
      </w:tr>
      <w:tr w:rsidR="00D322FF" w14:paraId="25B73E04" w14:textId="77777777" w:rsidTr="008A125E">
        <w:tc>
          <w:tcPr>
            <w:tcW w:w="708" w:type="pct"/>
          </w:tcPr>
          <w:p w14:paraId="2EC9FABA" w14:textId="50799B93" w:rsidR="00D322FF" w:rsidRDefault="002F0495" w:rsidP="00254C75">
            <w:pPr>
              <w:pStyle w:val="TabellRader"/>
            </w:pPr>
            <w:r>
              <w:t>158</w:t>
            </w:r>
          </w:p>
        </w:tc>
        <w:tc>
          <w:tcPr>
            <w:tcW w:w="1048" w:type="pct"/>
          </w:tcPr>
          <w:p w14:paraId="15A48D5C" w14:textId="34356193" w:rsidR="00D322FF" w:rsidRDefault="002F0495" w:rsidP="00254C75">
            <w:pPr>
              <w:pStyle w:val="TabellRader"/>
            </w:pPr>
            <w:r>
              <w:t xml:space="preserve">Ju </w:t>
            </w:r>
            <w:r w:rsidR="00787874">
              <w:t>7</w:t>
            </w:r>
          </w:p>
        </w:tc>
        <w:tc>
          <w:tcPr>
            <w:tcW w:w="1048" w:type="pct"/>
          </w:tcPr>
          <w:p w14:paraId="64CFC974" w14:textId="1460D924" w:rsidR="00D322FF" w:rsidRDefault="002F0495" w:rsidP="00254C75">
            <w:pPr>
              <w:pStyle w:val="TabellRader"/>
            </w:pPr>
            <w:r>
              <w:t>JuU25</w:t>
            </w:r>
          </w:p>
        </w:tc>
        <w:tc>
          <w:tcPr>
            <w:tcW w:w="1048" w:type="pct"/>
          </w:tcPr>
          <w:p w14:paraId="1270487A" w14:textId="77777777" w:rsidR="00D322FF" w:rsidRDefault="00D322FF" w:rsidP="00254C75">
            <w:pPr>
              <w:pStyle w:val="TabellRader"/>
            </w:pPr>
          </w:p>
        </w:tc>
        <w:tc>
          <w:tcPr>
            <w:tcW w:w="1148" w:type="pct"/>
          </w:tcPr>
          <w:p w14:paraId="789921EB" w14:textId="6F268E41" w:rsidR="00D322FF" w:rsidRDefault="006634C9" w:rsidP="00254C75">
            <w:pPr>
              <w:pStyle w:val="TabellRader"/>
            </w:pPr>
            <w:r>
              <w:t>X</w:t>
            </w:r>
          </w:p>
        </w:tc>
      </w:tr>
      <w:tr w:rsidR="00D322FF" w14:paraId="16D77D9F" w14:textId="77777777" w:rsidTr="008A125E">
        <w:tc>
          <w:tcPr>
            <w:tcW w:w="708" w:type="pct"/>
          </w:tcPr>
          <w:p w14:paraId="5A63D499" w14:textId="24C5E45C" w:rsidR="00D322FF" w:rsidRDefault="00C135B9" w:rsidP="00254C75">
            <w:pPr>
              <w:pStyle w:val="TabellRader"/>
            </w:pPr>
            <w:r>
              <w:t>169</w:t>
            </w:r>
          </w:p>
        </w:tc>
        <w:tc>
          <w:tcPr>
            <w:tcW w:w="1048" w:type="pct"/>
          </w:tcPr>
          <w:p w14:paraId="42DFE14D" w14:textId="1DBC5182" w:rsidR="00D322FF" w:rsidRDefault="00C135B9" w:rsidP="00254C75">
            <w:pPr>
              <w:pStyle w:val="TabellRader"/>
            </w:pPr>
            <w:r>
              <w:t xml:space="preserve">U </w:t>
            </w:r>
            <w:r w:rsidR="00A82DB9">
              <w:t>2</w:t>
            </w:r>
          </w:p>
        </w:tc>
        <w:tc>
          <w:tcPr>
            <w:tcW w:w="1048" w:type="pct"/>
          </w:tcPr>
          <w:p w14:paraId="21D31A25" w14:textId="682214B8" w:rsidR="00D322FF" w:rsidRDefault="00C135B9" w:rsidP="00254C75">
            <w:pPr>
              <w:pStyle w:val="TabellRader"/>
            </w:pPr>
            <w:r>
              <w:t>UbU13</w:t>
            </w:r>
          </w:p>
        </w:tc>
        <w:tc>
          <w:tcPr>
            <w:tcW w:w="1048" w:type="pct"/>
          </w:tcPr>
          <w:p w14:paraId="3A9EC8BF" w14:textId="77777777" w:rsidR="00D322FF" w:rsidRDefault="00D322FF" w:rsidP="00254C75">
            <w:pPr>
              <w:pStyle w:val="TabellRader"/>
            </w:pPr>
          </w:p>
        </w:tc>
        <w:tc>
          <w:tcPr>
            <w:tcW w:w="1148" w:type="pct"/>
          </w:tcPr>
          <w:p w14:paraId="78880FEA" w14:textId="6AF62158" w:rsidR="00D322FF" w:rsidRDefault="00AA03ED" w:rsidP="00254C75">
            <w:pPr>
              <w:pStyle w:val="TabellRader"/>
            </w:pPr>
            <w:r>
              <w:t>X</w:t>
            </w:r>
          </w:p>
        </w:tc>
      </w:tr>
      <w:tr w:rsidR="00D322FF" w14:paraId="7B586938" w14:textId="77777777" w:rsidTr="008A125E">
        <w:tc>
          <w:tcPr>
            <w:tcW w:w="708" w:type="pct"/>
          </w:tcPr>
          <w:p w14:paraId="7AA6E822" w14:textId="59324FC9" w:rsidR="00D322FF" w:rsidRDefault="00626D8C" w:rsidP="00254C75">
            <w:pPr>
              <w:pStyle w:val="TabellRader"/>
            </w:pPr>
            <w:r>
              <w:t>174</w:t>
            </w:r>
          </w:p>
        </w:tc>
        <w:tc>
          <w:tcPr>
            <w:tcW w:w="1048" w:type="pct"/>
          </w:tcPr>
          <w:p w14:paraId="70245C6E" w14:textId="67DA0467" w:rsidR="00D322FF" w:rsidRDefault="00626D8C" w:rsidP="00254C75">
            <w:pPr>
              <w:pStyle w:val="TabellRader"/>
            </w:pPr>
            <w:r>
              <w:t xml:space="preserve">Ju </w:t>
            </w:r>
            <w:r w:rsidR="00A56A89">
              <w:t>8</w:t>
            </w:r>
          </w:p>
        </w:tc>
        <w:tc>
          <w:tcPr>
            <w:tcW w:w="1048" w:type="pct"/>
          </w:tcPr>
          <w:p w14:paraId="3DFAE05F" w14:textId="29D50DE8" w:rsidR="00D322FF" w:rsidRDefault="00626D8C" w:rsidP="00254C75">
            <w:pPr>
              <w:pStyle w:val="TabellRader"/>
            </w:pPr>
            <w:r>
              <w:t>JuU21</w:t>
            </w:r>
          </w:p>
        </w:tc>
        <w:tc>
          <w:tcPr>
            <w:tcW w:w="1048" w:type="pct"/>
          </w:tcPr>
          <w:p w14:paraId="5C7E7274" w14:textId="77777777" w:rsidR="00D322FF" w:rsidRDefault="00D322FF" w:rsidP="00254C75">
            <w:pPr>
              <w:pStyle w:val="TabellRader"/>
            </w:pPr>
          </w:p>
        </w:tc>
        <w:tc>
          <w:tcPr>
            <w:tcW w:w="1148" w:type="pct"/>
          </w:tcPr>
          <w:p w14:paraId="79F9B317" w14:textId="060A7AE7" w:rsidR="00D322FF" w:rsidRDefault="006634C9" w:rsidP="00254C75">
            <w:pPr>
              <w:pStyle w:val="TabellRader"/>
            </w:pPr>
            <w:r>
              <w:t>X</w:t>
            </w:r>
          </w:p>
        </w:tc>
      </w:tr>
      <w:tr w:rsidR="00D322FF" w14:paraId="659552AE" w14:textId="77777777" w:rsidTr="008A125E">
        <w:tc>
          <w:tcPr>
            <w:tcW w:w="708" w:type="pct"/>
          </w:tcPr>
          <w:p w14:paraId="4C5708F6" w14:textId="58B98F87" w:rsidR="00D322FF" w:rsidRDefault="00626D8C" w:rsidP="00254C75">
            <w:pPr>
              <w:pStyle w:val="TabellRader"/>
            </w:pPr>
            <w:r>
              <w:t>187</w:t>
            </w:r>
          </w:p>
        </w:tc>
        <w:tc>
          <w:tcPr>
            <w:tcW w:w="1048" w:type="pct"/>
          </w:tcPr>
          <w:p w14:paraId="41FF9C82" w14:textId="353A2456" w:rsidR="00D322FF" w:rsidRDefault="00626D8C" w:rsidP="00254C75">
            <w:pPr>
              <w:pStyle w:val="TabellRader"/>
            </w:pPr>
            <w:r>
              <w:t xml:space="preserve">Ju </w:t>
            </w:r>
            <w:r w:rsidR="00A56A89">
              <w:t>9</w:t>
            </w:r>
          </w:p>
        </w:tc>
        <w:tc>
          <w:tcPr>
            <w:tcW w:w="1048" w:type="pct"/>
          </w:tcPr>
          <w:p w14:paraId="06240A96" w14:textId="32A9D628" w:rsidR="00D322FF" w:rsidRDefault="00626D8C" w:rsidP="00254C75">
            <w:pPr>
              <w:pStyle w:val="TabellRader"/>
            </w:pPr>
            <w:r>
              <w:t>CU14</w:t>
            </w:r>
          </w:p>
        </w:tc>
        <w:tc>
          <w:tcPr>
            <w:tcW w:w="1048" w:type="pct"/>
          </w:tcPr>
          <w:p w14:paraId="2FB6CA6D" w14:textId="77777777" w:rsidR="00D322FF" w:rsidRDefault="00D322FF" w:rsidP="00254C75">
            <w:pPr>
              <w:pStyle w:val="TabellRader"/>
            </w:pPr>
          </w:p>
        </w:tc>
        <w:tc>
          <w:tcPr>
            <w:tcW w:w="1148" w:type="pct"/>
          </w:tcPr>
          <w:p w14:paraId="12807857" w14:textId="6A8FAEE7" w:rsidR="00D322FF" w:rsidRDefault="00BE7018" w:rsidP="00254C75">
            <w:pPr>
              <w:pStyle w:val="TabellRader"/>
            </w:pPr>
            <w:r>
              <w:t>X</w:t>
            </w:r>
          </w:p>
        </w:tc>
      </w:tr>
      <w:tr w:rsidR="00D322FF" w14:paraId="79DA6280" w14:textId="77777777" w:rsidTr="008A125E">
        <w:tc>
          <w:tcPr>
            <w:tcW w:w="708" w:type="pct"/>
          </w:tcPr>
          <w:p w14:paraId="2C91DC71" w14:textId="4D5BFC81" w:rsidR="00D322FF" w:rsidRDefault="00626D8C" w:rsidP="00254C75">
            <w:pPr>
              <w:pStyle w:val="TabellRader"/>
            </w:pPr>
            <w:r>
              <w:t>196</w:t>
            </w:r>
          </w:p>
        </w:tc>
        <w:tc>
          <w:tcPr>
            <w:tcW w:w="1048" w:type="pct"/>
          </w:tcPr>
          <w:p w14:paraId="72C29EDC" w14:textId="4C328569" w:rsidR="00D322FF" w:rsidRDefault="00626D8C" w:rsidP="00254C75">
            <w:pPr>
              <w:pStyle w:val="TabellRader"/>
            </w:pPr>
            <w:r>
              <w:t xml:space="preserve">Ju </w:t>
            </w:r>
            <w:r w:rsidR="00A56A89">
              <w:t>10</w:t>
            </w:r>
          </w:p>
        </w:tc>
        <w:tc>
          <w:tcPr>
            <w:tcW w:w="1048" w:type="pct"/>
          </w:tcPr>
          <w:p w14:paraId="2F554686" w14:textId="15EAA21D" w:rsidR="00D322FF" w:rsidRDefault="00626D8C" w:rsidP="00254C75">
            <w:pPr>
              <w:pStyle w:val="TabellRader"/>
            </w:pPr>
            <w:r>
              <w:t>JuU18</w:t>
            </w:r>
          </w:p>
        </w:tc>
        <w:tc>
          <w:tcPr>
            <w:tcW w:w="1048" w:type="pct"/>
          </w:tcPr>
          <w:p w14:paraId="757F4C08" w14:textId="77777777" w:rsidR="00D322FF" w:rsidRDefault="00D322FF" w:rsidP="00254C75">
            <w:pPr>
              <w:pStyle w:val="TabellRader"/>
            </w:pPr>
          </w:p>
        </w:tc>
        <w:tc>
          <w:tcPr>
            <w:tcW w:w="1148" w:type="pct"/>
          </w:tcPr>
          <w:p w14:paraId="2F94C871" w14:textId="25638B69" w:rsidR="00D322FF" w:rsidRDefault="00BE7018" w:rsidP="00254C75">
            <w:pPr>
              <w:pStyle w:val="TabellRader"/>
            </w:pPr>
            <w:r>
              <w:t>X</w:t>
            </w:r>
          </w:p>
        </w:tc>
      </w:tr>
      <w:tr w:rsidR="00D322FF" w14:paraId="6CFEF657" w14:textId="77777777" w:rsidTr="008A125E">
        <w:tc>
          <w:tcPr>
            <w:tcW w:w="708" w:type="pct"/>
          </w:tcPr>
          <w:p w14:paraId="49273C9D" w14:textId="282AC747" w:rsidR="00D322FF" w:rsidRDefault="00626D8C" w:rsidP="00254C75">
            <w:pPr>
              <w:pStyle w:val="TabellRader"/>
            </w:pPr>
            <w:r>
              <w:t>197</w:t>
            </w:r>
          </w:p>
        </w:tc>
        <w:tc>
          <w:tcPr>
            <w:tcW w:w="1048" w:type="pct"/>
          </w:tcPr>
          <w:p w14:paraId="014D1ECB" w14:textId="47874D90" w:rsidR="00D322FF" w:rsidRDefault="00626D8C" w:rsidP="00254C75">
            <w:pPr>
              <w:pStyle w:val="TabellRader"/>
            </w:pPr>
            <w:r>
              <w:t xml:space="preserve">Ju </w:t>
            </w:r>
            <w:r w:rsidR="00A56A89">
              <w:t>11</w:t>
            </w:r>
          </w:p>
        </w:tc>
        <w:tc>
          <w:tcPr>
            <w:tcW w:w="1048" w:type="pct"/>
          </w:tcPr>
          <w:p w14:paraId="06A2F75D" w14:textId="31DD0865" w:rsidR="00D322FF" w:rsidRDefault="00626D8C" w:rsidP="00254C75">
            <w:pPr>
              <w:pStyle w:val="TabellRader"/>
            </w:pPr>
            <w:r>
              <w:t>JuU20</w:t>
            </w:r>
          </w:p>
        </w:tc>
        <w:tc>
          <w:tcPr>
            <w:tcW w:w="1048" w:type="pct"/>
          </w:tcPr>
          <w:p w14:paraId="34F8654E" w14:textId="77777777" w:rsidR="00D322FF" w:rsidRDefault="00D322FF" w:rsidP="00254C75">
            <w:pPr>
              <w:pStyle w:val="TabellRader"/>
            </w:pPr>
          </w:p>
        </w:tc>
        <w:tc>
          <w:tcPr>
            <w:tcW w:w="1148" w:type="pct"/>
          </w:tcPr>
          <w:p w14:paraId="3853415A" w14:textId="16A74DE5" w:rsidR="00D322FF" w:rsidRDefault="00BE7018" w:rsidP="00254C75">
            <w:pPr>
              <w:pStyle w:val="TabellRader"/>
            </w:pPr>
            <w:r>
              <w:t>X</w:t>
            </w:r>
          </w:p>
        </w:tc>
      </w:tr>
      <w:tr w:rsidR="00D322FF" w14:paraId="3B71295E" w14:textId="77777777" w:rsidTr="008A125E">
        <w:tc>
          <w:tcPr>
            <w:tcW w:w="708" w:type="pct"/>
          </w:tcPr>
          <w:p w14:paraId="3AA4293A" w14:textId="162F133B" w:rsidR="00D322FF" w:rsidRDefault="00D02967" w:rsidP="00254C75">
            <w:pPr>
              <w:pStyle w:val="TabellRader"/>
            </w:pPr>
            <w:r>
              <w:t>205</w:t>
            </w:r>
          </w:p>
        </w:tc>
        <w:tc>
          <w:tcPr>
            <w:tcW w:w="1048" w:type="pct"/>
          </w:tcPr>
          <w:p w14:paraId="46CE65A5" w14:textId="0EC39A3E" w:rsidR="00D322FF" w:rsidRDefault="00D02967" w:rsidP="00254C75">
            <w:pPr>
              <w:pStyle w:val="TabellRader"/>
            </w:pPr>
            <w:r>
              <w:t xml:space="preserve">Ju </w:t>
            </w:r>
            <w:r w:rsidR="00A56A89">
              <w:t>12</w:t>
            </w:r>
          </w:p>
        </w:tc>
        <w:tc>
          <w:tcPr>
            <w:tcW w:w="1048" w:type="pct"/>
          </w:tcPr>
          <w:p w14:paraId="771E4108" w14:textId="348A571B" w:rsidR="00D322FF" w:rsidRDefault="00D02967" w:rsidP="00254C75">
            <w:pPr>
              <w:pStyle w:val="TabellRader"/>
            </w:pPr>
            <w:r>
              <w:t>KU14</w:t>
            </w:r>
          </w:p>
        </w:tc>
        <w:tc>
          <w:tcPr>
            <w:tcW w:w="1048" w:type="pct"/>
          </w:tcPr>
          <w:p w14:paraId="5EB1C4CB" w14:textId="77777777" w:rsidR="00D322FF" w:rsidRDefault="00D322FF" w:rsidP="00254C75">
            <w:pPr>
              <w:pStyle w:val="TabellRader"/>
            </w:pPr>
          </w:p>
        </w:tc>
        <w:tc>
          <w:tcPr>
            <w:tcW w:w="1148" w:type="pct"/>
          </w:tcPr>
          <w:p w14:paraId="64D7875F" w14:textId="1FCDFBC4" w:rsidR="00D322FF" w:rsidRDefault="00BE7018" w:rsidP="00254C75">
            <w:pPr>
              <w:pStyle w:val="TabellRader"/>
            </w:pPr>
            <w:r>
              <w:t>X</w:t>
            </w:r>
          </w:p>
        </w:tc>
      </w:tr>
      <w:tr w:rsidR="00D322FF" w14:paraId="1E74EBFD" w14:textId="77777777" w:rsidTr="008A125E">
        <w:tc>
          <w:tcPr>
            <w:tcW w:w="708" w:type="pct"/>
          </w:tcPr>
          <w:p w14:paraId="1C63612C" w14:textId="78A746F0" w:rsidR="00D322FF" w:rsidRDefault="00B35FC9" w:rsidP="00254C75">
            <w:pPr>
              <w:pStyle w:val="TabellRader"/>
            </w:pPr>
            <w:r>
              <w:t>226</w:t>
            </w:r>
          </w:p>
        </w:tc>
        <w:tc>
          <w:tcPr>
            <w:tcW w:w="1048" w:type="pct"/>
          </w:tcPr>
          <w:p w14:paraId="2B938910" w14:textId="29F0C731" w:rsidR="00D322FF" w:rsidRDefault="001C75C5" w:rsidP="00254C75">
            <w:pPr>
              <w:pStyle w:val="TabellRader"/>
            </w:pPr>
            <w:r w:rsidRPr="001C75C5">
              <w:t>LI</w:t>
            </w:r>
            <w:r w:rsidR="00C00826">
              <w:t xml:space="preserve"> 13</w:t>
            </w:r>
          </w:p>
        </w:tc>
        <w:tc>
          <w:tcPr>
            <w:tcW w:w="1048" w:type="pct"/>
          </w:tcPr>
          <w:p w14:paraId="55FDE781" w14:textId="1846B45F" w:rsidR="00D322FF" w:rsidRDefault="00B35FC9" w:rsidP="00254C75">
            <w:pPr>
              <w:pStyle w:val="TabellRader"/>
            </w:pPr>
            <w:r>
              <w:t>TU14</w:t>
            </w:r>
          </w:p>
        </w:tc>
        <w:tc>
          <w:tcPr>
            <w:tcW w:w="1048" w:type="pct"/>
          </w:tcPr>
          <w:p w14:paraId="08A71EA7" w14:textId="6779C039" w:rsidR="00D322FF" w:rsidRDefault="001C75C5" w:rsidP="00254C75">
            <w:pPr>
              <w:pStyle w:val="TabellRader"/>
            </w:pPr>
            <w:r>
              <w:t>X</w:t>
            </w:r>
          </w:p>
        </w:tc>
        <w:tc>
          <w:tcPr>
            <w:tcW w:w="1148" w:type="pct"/>
          </w:tcPr>
          <w:p w14:paraId="0E4F9788" w14:textId="18E72D1E" w:rsidR="00D322FF" w:rsidRDefault="00D322FF" w:rsidP="00254C75">
            <w:pPr>
              <w:pStyle w:val="TabellRader"/>
            </w:pPr>
          </w:p>
        </w:tc>
      </w:tr>
      <w:tr w:rsidR="00D322FF" w14:paraId="605BED27" w14:textId="77777777" w:rsidTr="008A125E">
        <w:tc>
          <w:tcPr>
            <w:tcW w:w="708" w:type="pct"/>
          </w:tcPr>
          <w:p w14:paraId="068E0981" w14:textId="0AB6CE7A" w:rsidR="00D322FF" w:rsidRDefault="00B35FC9" w:rsidP="00254C75">
            <w:pPr>
              <w:pStyle w:val="TabellRader"/>
            </w:pPr>
            <w:r>
              <w:t>227</w:t>
            </w:r>
          </w:p>
        </w:tc>
        <w:tc>
          <w:tcPr>
            <w:tcW w:w="1048" w:type="pct"/>
          </w:tcPr>
          <w:p w14:paraId="120F3D02" w14:textId="1892086C" w:rsidR="00D322FF" w:rsidRDefault="00A64FBA" w:rsidP="00254C75">
            <w:pPr>
              <w:pStyle w:val="TabellRader"/>
            </w:pPr>
            <w:r>
              <w:t>LI</w:t>
            </w:r>
            <w:r w:rsidR="00B35FC9">
              <w:t xml:space="preserve"> </w:t>
            </w:r>
            <w:r w:rsidR="00C00826">
              <w:t>14</w:t>
            </w:r>
          </w:p>
        </w:tc>
        <w:tc>
          <w:tcPr>
            <w:tcW w:w="1048" w:type="pct"/>
          </w:tcPr>
          <w:p w14:paraId="6DA43078" w14:textId="5182EDBF" w:rsidR="00D322FF" w:rsidRDefault="00B35FC9" w:rsidP="00254C75">
            <w:pPr>
              <w:pStyle w:val="TabellRader"/>
            </w:pPr>
            <w:r>
              <w:t>MJU19</w:t>
            </w:r>
          </w:p>
        </w:tc>
        <w:tc>
          <w:tcPr>
            <w:tcW w:w="1048" w:type="pct"/>
          </w:tcPr>
          <w:p w14:paraId="4EE45504" w14:textId="77777777" w:rsidR="00D322FF" w:rsidRDefault="00D322FF" w:rsidP="00254C75">
            <w:pPr>
              <w:pStyle w:val="TabellRader"/>
            </w:pPr>
          </w:p>
        </w:tc>
        <w:tc>
          <w:tcPr>
            <w:tcW w:w="1148" w:type="pct"/>
          </w:tcPr>
          <w:p w14:paraId="289E6A2C" w14:textId="0867CF4F" w:rsidR="00D322FF" w:rsidRDefault="00626A2D" w:rsidP="00254C75">
            <w:pPr>
              <w:pStyle w:val="TabellRader"/>
            </w:pPr>
            <w:r>
              <w:t>X</w:t>
            </w:r>
          </w:p>
        </w:tc>
      </w:tr>
      <w:tr w:rsidR="00D322FF" w14:paraId="51517A1B" w14:textId="77777777" w:rsidTr="008A125E">
        <w:tc>
          <w:tcPr>
            <w:tcW w:w="708" w:type="pct"/>
          </w:tcPr>
          <w:p w14:paraId="41A5E2D6" w14:textId="01CE9520" w:rsidR="00D322FF" w:rsidRDefault="00B35FC9" w:rsidP="00254C75">
            <w:pPr>
              <w:pStyle w:val="TabellRader"/>
            </w:pPr>
            <w:r>
              <w:t>228</w:t>
            </w:r>
          </w:p>
        </w:tc>
        <w:tc>
          <w:tcPr>
            <w:tcW w:w="1048" w:type="pct"/>
          </w:tcPr>
          <w:p w14:paraId="13FBF447" w14:textId="020D5D58" w:rsidR="00D322FF" w:rsidRDefault="00B35FC9" w:rsidP="00254C75">
            <w:pPr>
              <w:pStyle w:val="TabellRader"/>
            </w:pPr>
            <w:r>
              <w:t xml:space="preserve">U </w:t>
            </w:r>
            <w:r w:rsidR="00A82DB9">
              <w:t>3</w:t>
            </w:r>
          </w:p>
        </w:tc>
        <w:tc>
          <w:tcPr>
            <w:tcW w:w="1048" w:type="pct"/>
          </w:tcPr>
          <w:p w14:paraId="43D6F4AD" w14:textId="751B495F" w:rsidR="00D322FF" w:rsidRDefault="00B35FC9" w:rsidP="00254C75">
            <w:pPr>
              <w:pStyle w:val="TabellRader"/>
            </w:pPr>
            <w:r>
              <w:t>UbU14</w:t>
            </w:r>
          </w:p>
        </w:tc>
        <w:tc>
          <w:tcPr>
            <w:tcW w:w="1048" w:type="pct"/>
          </w:tcPr>
          <w:p w14:paraId="2875631F" w14:textId="77777777" w:rsidR="00D322FF" w:rsidRDefault="00D322FF" w:rsidP="00254C75">
            <w:pPr>
              <w:pStyle w:val="TabellRader"/>
            </w:pPr>
          </w:p>
        </w:tc>
        <w:tc>
          <w:tcPr>
            <w:tcW w:w="1148" w:type="pct"/>
          </w:tcPr>
          <w:p w14:paraId="3A6860AC" w14:textId="70E2A62D" w:rsidR="00D322FF" w:rsidRDefault="00AA03ED" w:rsidP="00254C75">
            <w:pPr>
              <w:pStyle w:val="TabellRader"/>
            </w:pPr>
            <w:r>
              <w:t>X</w:t>
            </w:r>
          </w:p>
        </w:tc>
      </w:tr>
      <w:tr w:rsidR="00D322FF" w14:paraId="323C00AF" w14:textId="77777777" w:rsidTr="008A125E">
        <w:tc>
          <w:tcPr>
            <w:tcW w:w="708" w:type="pct"/>
          </w:tcPr>
          <w:p w14:paraId="650667CF" w14:textId="51273E97" w:rsidR="00D322FF" w:rsidRDefault="00B35FC9" w:rsidP="00254C75">
            <w:pPr>
              <w:pStyle w:val="TabellRader"/>
            </w:pPr>
            <w:r>
              <w:t>289</w:t>
            </w:r>
          </w:p>
        </w:tc>
        <w:tc>
          <w:tcPr>
            <w:tcW w:w="1048" w:type="pct"/>
          </w:tcPr>
          <w:p w14:paraId="41C95BDF" w14:textId="1D98C35C" w:rsidR="00D322FF" w:rsidRDefault="00B35FC9" w:rsidP="00254C75">
            <w:pPr>
              <w:pStyle w:val="TabellRader"/>
            </w:pPr>
            <w:r>
              <w:t xml:space="preserve">Ku </w:t>
            </w:r>
            <w:r w:rsidR="00767B84">
              <w:t>3</w:t>
            </w:r>
          </w:p>
        </w:tc>
        <w:tc>
          <w:tcPr>
            <w:tcW w:w="1048" w:type="pct"/>
          </w:tcPr>
          <w:p w14:paraId="64D65486" w14:textId="46366592" w:rsidR="00D322FF" w:rsidRDefault="00B35FC9" w:rsidP="00254C75">
            <w:pPr>
              <w:pStyle w:val="TabellRader"/>
            </w:pPr>
            <w:r>
              <w:t>KrU11</w:t>
            </w:r>
          </w:p>
        </w:tc>
        <w:tc>
          <w:tcPr>
            <w:tcW w:w="1048" w:type="pct"/>
          </w:tcPr>
          <w:p w14:paraId="0D7582B5" w14:textId="77777777" w:rsidR="00D322FF" w:rsidRDefault="00D322FF" w:rsidP="00254C75">
            <w:pPr>
              <w:pStyle w:val="TabellRader"/>
            </w:pPr>
          </w:p>
        </w:tc>
        <w:tc>
          <w:tcPr>
            <w:tcW w:w="1148" w:type="pct"/>
          </w:tcPr>
          <w:p w14:paraId="70240E0D" w14:textId="67DF2387" w:rsidR="00D322FF" w:rsidRDefault="00071F15" w:rsidP="00254C75">
            <w:pPr>
              <w:pStyle w:val="TabellRader"/>
            </w:pPr>
            <w:r>
              <w:t>X</w:t>
            </w:r>
          </w:p>
        </w:tc>
      </w:tr>
      <w:tr w:rsidR="00D322FF" w14:paraId="06B9FA09" w14:textId="77777777" w:rsidTr="008A125E">
        <w:tc>
          <w:tcPr>
            <w:tcW w:w="708" w:type="pct"/>
          </w:tcPr>
          <w:p w14:paraId="4307D63E" w14:textId="77777777" w:rsidR="00D322FF" w:rsidRDefault="00D322FF" w:rsidP="00254C75">
            <w:pPr>
              <w:pStyle w:val="TabellRader"/>
            </w:pPr>
          </w:p>
        </w:tc>
        <w:tc>
          <w:tcPr>
            <w:tcW w:w="1048" w:type="pct"/>
          </w:tcPr>
          <w:p w14:paraId="1EB2EE6E" w14:textId="77777777" w:rsidR="00D322FF" w:rsidRDefault="00D322FF" w:rsidP="00254C75">
            <w:pPr>
              <w:pStyle w:val="TabellRader"/>
            </w:pPr>
          </w:p>
        </w:tc>
        <w:tc>
          <w:tcPr>
            <w:tcW w:w="1048" w:type="pct"/>
          </w:tcPr>
          <w:p w14:paraId="5171A6A3" w14:textId="77777777" w:rsidR="00D322FF" w:rsidRDefault="00D322FF" w:rsidP="00254C75">
            <w:pPr>
              <w:pStyle w:val="TabellRader"/>
            </w:pPr>
          </w:p>
        </w:tc>
        <w:tc>
          <w:tcPr>
            <w:tcW w:w="1048" w:type="pct"/>
          </w:tcPr>
          <w:p w14:paraId="1012894B" w14:textId="77777777" w:rsidR="00D322FF" w:rsidRDefault="00D322FF" w:rsidP="00254C75">
            <w:pPr>
              <w:pStyle w:val="TabellRader"/>
            </w:pPr>
          </w:p>
        </w:tc>
        <w:tc>
          <w:tcPr>
            <w:tcW w:w="1148" w:type="pct"/>
          </w:tcPr>
          <w:p w14:paraId="3229C010" w14:textId="77777777" w:rsidR="00D322FF" w:rsidRDefault="00D322FF" w:rsidP="00254C75">
            <w:pPr>
              <w:pStyle w:val="TabellRader"/>
            </w:pPr>
          </w:p>
        </w:tc>
      </w:tr>
      <w:tr w:rsidR="00D322FF" w:rsidRPr="00BF0208" w14:paraId="4A63640B" w14:textId="77777777" w:rsidTr="008A125E">
        <w:tc>
          <w:tcPr>
            <w:tcW w:w="708" w:type="pct"/>
          </w:tcPr>
          <w:p w14:paraId="27B9E50B" w14:textId="56C364FE" w:rsidR="00D322FF" w:rsidRPr="00BF0208" w:rsidRDefault="00BF0208" w:rsidP="00254C75">
            <w:pPr>
              <w:pStyle w:val="TabellRader"/>
              <w:rPr>
                <w:b/>
              </w:rPr>
            </w:pPr>
            <w:r w:rsidRPr="00BF0208">
              <w:rPr>
                <w:b/>
              </w:rPr>
              <w:t>2016/17</w:t>
            </w:r>
          </w:p>
        </w:tc>
        <w:tc>
          <w:tcPr>
            <w:tcW w:w="1048" w:type="pct"/>
          </w:tcPr>
          <w:p w14:paraId="21948C33" w14:textId="77777777" w:rsidR="00D322FF" w:rsidRPr="00BF0208" w:rsidRDefault="00D322FF" w:rsidP="00254C75">
            <w:pPr>
              <w:pStyle w:val="TabellRader"/>
              <w:rPr>
                <w:b/>
              </w:rPr>
            </w:pPr>
          </w:p>
        </w:tc>
        <w:tc>
          <w:tcPr>
            <w:tcW w:w="1048" w:type="pct"/>
          </w:tcPr>
          <w:p w14:paraId="5AD332A7" w14:textId="77777777" w:rsidR="00D322FF" w:rsidRPr="00BF0208" w:rsidRDefault="00D322FF" w:rsidP="00254C75">
            <w:pPr>
              <w:pStyle w:val="TabellRader"/>
              <w:rPr>
                <w:b/>
              </w:rPr>
            </w:pPr>
          </w:p>
        </w:tc>
        <w:tc>
          <w:tcPr>
            <w:tcW w:w="1048" w:type="pct"/>
          </w:tcPr>
          <w:p w14:paraId="734B1E5C" w14:textId="77777777" w:rsidR="00D322FF" w:rsidRPr="00BF0208" w:rsidRDefault="00D322FF" w:rsidP="00254C75">
            <w:pPr>
              <w:pStyle w:val="TabellRader"/>
              <w:rPr>
                <w:b/>
              </w:rPr>
            </w:pPr>
          </w:p>
        </w:tc>
        <w:tc>
          <w:tcPr>
            <w:tcW w:w="1148" w:type="pct"/>
          </w:tcPr>
          <w:p w14:paraId="23D8ACA1" w14:textId="77777777" w:rsidR="00D322FF" w:rsidRPr="00BF0208" w:rsidRDefault="00D322FF" w:rsidP="00254C75">
            <w:pPr>
              <w:pStyle w:val="TabellRader"/>
              <w:rPr>
                <w:b/>
              </w:rPr>
            </w:pPr>
          </w:p>
        </w:tc>
      </w:tr>
      <w:tr w:rsidR="00D322FF" w14:paraId="2AADB9B5" w14:textId="77777777" w:rsidTr="008A125E">
        <w:tc>
          <w:tcPr>
            <w:tcW w:w="708" w:type="pct"/>
          </w:tcPr>
          <w:p w14:paraId="11C7B0D6" w14:textId="2AB73E40" w:rsidR="00D322FF" w:rsidRDefault="00687E2A" w:rsidP="00254C75">
            <w:pPr>
              <w:pStyle w:val="TabellRader"/>
            </w:pPr>
            <w:r>
              <w:t>45</w:t>
            </w:r>
          </w:p>
        </w:tc>
        <w:tc>
          <w:tcPr>
            <w:tcW w:w="1048" w:type="pct"/>
          </w:tcPr>
          <w:p w14:paraId="34D7BFA2" w14:textId="33ADF118" w:rsidR="00D322FF" w:rsidRDefault="00687E2A" w:rsidP="00254C75">
            <w:pPr>
              <w:pStyle w:val="TabellRader"/>
            </w:pPr>
            <w:r>
              <w:t xml:space="preserve">Ju </w:t>
            </w:r>
            <w:r w:rsidR="00637578">
              <w:t>13</w:t>
            </w:r>
          </w:p>
        </w:tc>
        <w:tc>
          <w:tcPr>
            <w:tcW w:w="1048" w:type="pct"/>
          </w:tcPr>
          <w:p w14:paraId="53DF850A" w14:textId="7BBC1BF9" w:rsidR="00D322FF" w:rsidRDefault="00687E2A" w:rsidP="00254C75">
            <w:pPr>
              <w:pStyle w:val="TabellRader"/>
            </w:pPr>
            <w:r>
              <w:t>JuU6</w:t>
            </w:r>
          </w:p>
        </w:tc>
        <w:tc>
          <w:tcPr>
            <w:tcW w:w="1048" w:type="pct"/>
          </w:tcPr>
          <w:p w14:paraId="40FFACA5" w14:textId="1511F1A9" w:rsidR="00D322FF" w:rsidRDefault="003843DF" w:rsidP="00254C75">
            <w:pPr>
              <w:pStyle w:val="TabellRader"/>
            </w:pPr>
            <w:r>
              <w:t>X</w:t>
            </w:r>
          </w:p>
        </w:tc>
        <w:tc>
          <w:tcPr>
            <w:tcW w:w="1148" w:type="pct"/>
          </w:tcPr>
          <w:p w14:paraId="2B8F11E1" w14:textId="7E494621" w:rsidR="00D322FF" w:rsidRDefault="00D322FF" w:rsidP="00254C75">
            <w:pPr>
              <w:pStyle w:val="TabellRader"/>
            </w:pPr>
          </w:p>
        </w:tc>
      </w:tr>
      <w:tr w:rsidR="00D322FF" w14:paraId="7CDBFD86" w14:textId="77777777" w:rsidTr="008A125E">
        <w:tc>
          <w:tcPr>
            <w:tcW w:w="708" w:type="pct"/>
          </w:tcPr>
          <w:p w14:paraId="56473D02" w14:textId="5E9443AF" w:rsidR="00D322FF" w:rsidRDefault="00687E2A" w:rsidP="00254C75">
            <w:pPr>
              <w:pStyle w:val="TabellRader"/>
            </w:pPr>
            <w:r>
              <w:t>90</w:t>
            </w:r>
          </w:p>
        </w:tc>
        <w:tc>
          <w:tcPr>
            <w:tcW w:w="1048" w:type="pct"/>
          </w:tcPr>
          <w:p w14:paraId="05FC6154" w14:textId="221F8256" w:rsidR="00D322FF" w:rsidRDefault="00687E2A" w:rsidP="00254C75">
            <w:pPr>
              <w:pStyle w:val="TabellRader"/>
            </w:pPr>
            <w:r>
              <w:t xml:space="preserve">Ju </w:t>
            </w:r>
            <w:r w:rsidR="00637578">
              <w:t>14</w:t>
            </w:r>
          </w:p>
        </w:tc>
        <w:tc>
          <w:tcPr>
            <w:tcW w:w="1048" w:type="pct"/>
          </w:tcPr>
          <w:p w14:paraId="3E2E80B3" w14:textId="0FFD7C60" w:rsidR="00D322FF" w:rsidRDefault="00687E2A" w:rsidP="00254C75">
            <w:pPr>
              <w:pStyle w:val="TabellRader"/>
            </w:pPr>
            <w:r>
              <w:t>JuU1</w:t>
            </w:r>
          </w:p>
        </w:tc>
        <w:tc>
          <w:tcPr>
            <w:tcW w:w="1048" w:type="pct"/>
          </w:tcPr>
          <w:p w14:paraId="190C1AD0" w14:textId="77777777" w:rsidR="00D322FF" w:rsidRDefault="00D322FF" w:rsidP="00254C75">
            <w:pPr>
              <w:pStyle w:val="TabellRader"/>
            </w:pPr>
          </w:p>
        </w:tc>
        <w:tc>
          <w:tcPr>
            <w:tcW w:w="1148" w:type="pct"/>
          </w:tcPr>
          <w:p w14:paraId="006D517E" w14:textId="6141C7CD" w:rsidR="00D322FF" w:rsidRDefault="003843DF" w:rsidP="00254C75">
            <w:pPr>
              <w:pStyle w:val="TabellRader"/>
            </w:pPr>
            <w:r>
              <w:t>X</w:t>
            </w:r>
          </w:p>
        </w:tc>
      </w:tr>
      <w:tr w:rsidR="00D322FF" w14:paraId="3927A7F0" w14:textId="77777777" w:rsidTr="008A125E">
        <w:tc>
          <w:tcPr>
            <w:tcW w:w="708" w:type="pct"/>
          </w:tcPr>
          <w:p w14:paraId="744E65AE" w14:textId="107DC6A7" w:rsidR="00D322FF" w:rsidRDefault="00687E2A" w:rsidP="00254C75">
            <w:pPr>
              <w:pStyle w:val="TabellRader"/>
            </w:pPr>
            <w:r>
              <w:t>101</w:t>
            </w:r>
          </w:p>
        </w:tc>
        <w:tc>
          <w:tcPr>
            <w:tcW w:w="1048" w:type="pct"/>
          </w:tcPr>
          <w:p w14:paraId="7E9FB280" w14:textId="32E37ED0" w:rsidR="00D322FF" w:rsidRDefault="001C75C5" w:rsidP="00254C75">
            <w:pPr>
              <w:pStyle w:val="TabellRader"/>
            </w:pPr>
            <w:r w:rsidRPr="001C75C5">
              <w:t>LI</w:t>
            </w:r>
            <w:r w:rsidR="00C00826">
              <w:t xml:space="preserve"> 15</w:t>
            </w:r>
          </w:p>
        </w:tc>
        <w:tc>
          <w:tcPr>
            <w:tcW w:w="1048" w:type="pct"/>
          </w:tcPr>
          <w:p w14:paraId="4F8FE717" w14:textId="09168310" w:rsidR="00D322FF" w:rsidRDefault="00687E2A" w:rsidP="00254C75">
            <w:pPr>
              <w:pStyle w:val="TabellRader"/>
            </w:pPr>
            <w:r>
              <w:t>TU4</w:t>
            </w:r>
          </w:p>
        </w:tc>
        <w:tc>
          <w:tcPr>
            <w:tcW w:w="1048" w:type="pct"/>
          </w:tcPr>
          <w:p w14:paraId="5EA12A4E" w14:textId="4A33038C" w:rsidR="00D322FF" w:rsidRDefault="00D322FF" w:rsidP="00254C75">
            <w:pPr>
              <w:pStyle w:val="TabellRader"/>
            </w:pPr>
          </w:p>
        </w:tc>
        <w:tc>
          <w:tcPr>
            <w:tcW w:w="1148" w:type="pct"/>
          </w:tcPr>
          <w:p w14:paraId="67E0E114" w14:textId="10A7BA5D" w:rsidR="00D322FF" w:rsidRDefault="001C75C5" w:rsidP="00254C75">
            <w:pPr>
              <w:pStyle w:val="TabellRader"/>
            </w:pPr>
            <w:r>
              <w:t>X</w:t>
            </w:r>
          </w:p>
        </w:tc>
      </w:tr>
      <w:tr w:rsidR="00362B79" w14:paraId="6A64637E" w14:textId="77777777" w:rsidTr="008A125E">
        <w:tc>
          <w:tcPr>
            <w:tcW w:w="708" w:type="pct"/>
          </w:tcPr>
          <w:p w14:paraId="4F17D9C6" w14:textId="55772FB4" w:rsidR="00362B79" w:rsidRDefault="00362B79" w:rsidP="00254C75">
            <w:pPr>
              <w:pStyle w:val="TabellRader"/>
            </w:pPr>
            <w:r>
              <w:t>116</w:t>
            </w:r>
          </w:p>
        </w:tc>
        <w:tc>
          <w:tcPr>
            <w:tcW w:w="1048" w:type="pct"/>
          </w:tcPr>
          <w:p w14:paraId="610A5CCA" w14:textId="51F5CBAC" w:rsidR="00362B79" w:rsidRDefault="00BF5AEF" w:rsidP="00254C75">
            <w:pPr>
              <w:pStyle w:val="TabellRader"/>
            </w:pPr>
            <w:r w:rsidRPr="00BF5AEF">
              <w:t>KN</w:t>
            </w:r>
            <w:r w:rsidR="005F25F8">
              <w:t xml:space="preserve"> 6</w:t>
            </w:r>
          </w:p>
        </w:tc>
        <w:tc>
          <w:tcPr>
            <w:tcW w:w="1048" w:type="pct"/>
          </w:tcPr>
          <w:p w14:paraId="6596A5BF" w14:textId="52F93741" w:rsidR="00362B79" w:rsidRDefault="00362B79" w:rsidP="00254C75">
            <w:pPr>
              <w:pStyle w:val="TabellRader"/>
            </w:pPr>
            <w:r>
              <w:t>MJU1</w:t>
            </w:r>
          </w:p>
        </w:tc>
        <w:tc>
          <w:tcPr>
            <w:tcW w:w="1048" w:type="pct"/>
          </w:tcPr>
          <w:p w14:paraId="5F616D99" w14:textId="77777777" w:rsidR="00362B79" w:rsidRDefault="00362B79" w:rsidP="00254C75">
            <w:pPr>
              <w:pStyle w:val="TabellRader"/>
            </w:pPr>
          </w:p>
        </w:tc>
        <w:tc>
          <w:tcPr>
            <w:tcW w:w="1148" w:type="pct"/>
          </w:tcPr>
          <w:p w14:paraId="37B65EEC" w14:textId="0BD97C73" w:rsidR="00362B79" w:rsidRDefault="008830D3" w:rsidP="00254C75">
            <w:pPr>
              <w:pStyle w:val="TabellRader"/>
            </w:pPr>
            <w:r>
              <w:t>X</w:t>
            </w:r>
          </w:p>
        </w:tc>
      </w:tr>
      <w:tr w:rsidR="00D322FF" w14:paraId="460B488C" w14:textId="77777777" w:rsidTr="008A125E">
        <w:tc>
          <w:tcPr>
            <w:tcW w:w="708" w:type="pct"/>
          </w:tcPr>
          <w:p w14:paraId="1F376E4D" w14:textId="2D286DDC" w:rsidR="00D322FF" w:rsidRDefault="00687E2A" w:rsidP="00254C75">
            <w:pPr>
              <w:pStyle w:val="TabellRader"/>
            </w:pPr>
            <w:r>
              <w:t>133</w:t>
            </w:r>
          </w:p>
        </w:tc>
        <w:tc>
          <w:tcPr>
            <w:tcW w:w="1048" w:type="pct"/>
          </w:tcPr>
          <w:p w14:paraId="2C8F49C7" w14:textId="186A7FEE" w:rsidR="00D322FF" w:rsidRDefault="00687E2A" w:rsidP="00254C75">
            <w:pPr>
              <w:pStyle w:val="TabellRader"/>
            </w:pPr>
            <w:r>
              <w:t xml:space="preserve">Ju </w:t>
            </w:r>
            <w:r w:rsidR="00576AFB">
              <w:t>15</w:t>
            </w:r>
          </w:p>
        </w:tc>
        <w:tc>
          <w:tcPr>
            <w:tcW w:w="1048" w:type="pct"/>
          </w:tcPr>
          <w:p w14:paraId="100E2DEA" w14:textId="6FE151B3" w:rsidR="00D322FF" w:rsidRDefault="00687E2A" w:rsidP="00254C75">
            <w:pPr>
              <w:pStyle w:val="TabellRader"/>
            </w:pPr>
            <w:r>
              <w:t>CU6</w:t>
            </w:r>
          </w:p>
        </w:tc>
        <w:tc>
          <w:tcPr>
            <w:tcW w:w="1048" w:type="pct"/>
          </w:tcPr>
          <w:p w14:paraId="0B041C97" w14:textId="221BEE2C" w:rsidR="00D322FF" w:rsidRDefault="003843DF" w:rsidP="00254C75">
            <w:pPr>
              <w:pStyle w:val="TabellRader"/>
            </w:pPr>
            <w:r>
              <w:t>X</w:t>
            </w:r>
          </w:p>
        </w:tc>
        <w:tc>
          <w:tcPr>
            <w:tcW w:w="1148" w:type="pct"/>
          </w:tcPr>
          <w:p w14:paraId="37C97145" w14:textId="47A8B153" w:rsidR="00D322FF" w:rsidRDefault="00D322FF" w:rsidP="00254C75">
            <w:pPr>
              <w:pStyle w:val="TabellRader"/>
            </w:pPr>
          </w:p>
        </w:tc>
      </w:tr>
      <w:tr w:rsidR="00D322FF" w14:paraId="744329D5" w14:textId="77777777" w:rsidTr="008A125E">
        <w:tc>
          <w:tcPr>
            <w:tcW w:w="708" w:type="pct"/>
          </w:tcPr>
          <w:p w14:paraId="39EAEC97" w14:textId="1AC95CD4" w:rsidR="00D322FF" w:rsidRDefault="00687E2A" w:rsidP="00254C75">
            <w:pPr>
              <w:pStyle w:val="TabellRader"/>
            </w:pPr>
            <w:r>
              <w:t>144</w:t>
            </w:r>
          </w:p>
        </w:tc>
        <w:tc>
          <w:tcPr>
            <w:tcW w:w="1048" w:type="pct"/>
          </w:tcPr>
          <w:p w14:paraId="04832C82" w14:textId="6080A133" w:rsidR="00D322FF" w:rsidRDefault="00687E2A" w:rsidP="00254C75">
            <w:pPr>
              <w:pStyle w:val="TabellRader"/>
            </w:pPr>
            <w:r>
              <w:t xml:space="preserve">S </w:t>
            </w:r>
            <w:r w:rsidR="003A5A82">
              <w:t>1</w:t>
            </w:r>
          </w:p>
        </w:tc>
        <w:tc>
          <w:tcPr>
            <w:tcW w:w="1048" w:type="pct"/>
          </w:tcPr>
          <w:p w14:paraId="374F2DED" w14:textId="5514DCE9" w:rsidR="00D322FF" w:rsidRDefault="00687E2A" w:rsidP="00254C75">
            <w:pPr>
              <w:pStyle w:val="TabellRader"/>
            </w:pPr>
            <w:r>
              <w:t>SfU10</w:t>
            </w:r>
          </w:p>
        </w:tc>
        <w:tc>
          <w:tcPr>
            <w:tcW w:w="1048" w:type="pct"/>
          </w:tcPr>
          <w:p w14:paraId="73A1A780" w14:textId="122D9C0C" w:rsidR="00D322FF" w:rsidRDefault="00D322FF" w:rsidP="00254C75">
            <w:pPr>
              <w:pStyle w:val="TabellRader"/>
            </w:pPr>
          </w:p>
        </w:tc>
        <w:tc>
          <w:tcPr>
            <w:tcW w:w="1148" w:type="pct"/>
          </w:tcPr>
          <w:p w14:paraId="1BA3C181" w14:textId="3EB35681" w:rsidR="00D322FF" w:rsidRDefault="00FA0A1E" w:rsidP="00254C75">
            <w:pPr>
              <w:pStyle w:val="TabellRader"/>
            </w:pPr>
            <w:r>
              <w:t>X</w:t>
            </w:r>
          </w:p>
        </w:tc>
      </w:tr>
      <w:tr w:rsidR="00D322FF" w14:paraId="350A15C0" w14:textId="77777777" w:rsidTr="008A125E">
        <w:tc>
          <w:tcPr>
            <w:tcW w:w="708" w:type="pct"/>
          </w:tcPr>
          <w:p w14:paraId="4FA8C484" w14:textId="1B808880" w:rsidR="00D322FF" w:rsidRDefault="00687E2A" w:rsidP="00254C75">
            <w:pPr>
              <w:pStyle w:val="TabellRader"/>
            </w:pPr>
            <w:r>
              <w:t>153</w:t>
            </w:r>
          </w:p>
        </w:tc>
        <w:tc>
          <w:tcPr>
            <w:tcW w:w="1048" w:type="pct"/>
          </w:tcPr>
          <w:p w14:paraId="1887EAC6" w14:textId="28B6EC0F" w:rsidR="00D322FF" w:rsidRDefault="009216F9" w:rsidP="00254C75">
            <w:pPr>
              <w:pStyle w:val="TabellRader"/>
            </w:pPr>
            <w:r w:rsidRPr="009216F9">
              <w:t>KN</w:t>
            </w:r>
            <w:r w:rsidR="005F25F8">
              <w:t xml:space="preserve"> 7</w:t>
            </w:r>
          </w:p>
        </w:tc>
        <w:tc>
          <w:tcPr>
            <w:tcW w:w="1048" w:type="pct"/>
          </w:tcPr>
          <w:p w14:paraId="31467A35" w14:textId="6818A71C" w:rsidR="00D322FF" w:rsidRDefault="00687E2A" w:rsidP="00254C75">
            <w:pPr>
              <w:pStyle w:val="TabellRader"/>
            </w:pPr>
            <w:r>
              <w:t>MJU7</w:t>
            </w:r>
          </w:p>
        </w:tc>
        <w:tc>
          <w:tcPr>
            <w:tcW w:w="1048" w:type="pct"/>
          </w:tcPr>
          <w:p w14:paraId="77CB19A5" w14:textId="77777777" w:rsidR="00D322FF" w:rsidRDefault="00D322FF" w:rsidP="00254C75">
            <w:pPr>
              <w:pStyle w:val="TabellRader"/>
            </w:pPr>
          </w:p>
        </w:tc>
        <w:tc>
          <w:tcPr>
            <w:tcW w:w="1148" w:type="pct"/>
          </w:tcPr>
          <w:p w14:paraId="45A3B957" w14:textId="4498FE6A" w:rsidR="00D322FF" w:rsidRDefault="008830D3" w:rsidP="00254C75">
            <w:pPr>
              <w:pStyle w:val="TabellRader"/>
            </w:pPr>
            <w:r>
              <w:t>X</w:t>
            </w:r>
          </w:p>
        </w:tc>
      </w:tr>
      <w:tr w:rsidR="00D322FF" w14:paraId="4F37777C" w14:textId="77777777" w:rsidTr="008A125E">
        <w:tc>
          <w:tcPr>
            <w:tcW w:w="708" w:type="pct"/>
          </w:tcPr>
          <w:p w14:paraId="4C0D333A" w14:textId="1AC747DF" w:rsidR="00D322FF" w:rsidRDefault="00687E2A" w:rsidP="00254C75">
            <w:pPr>
              <w:pStyle w:val="TabellRader"/>
            </w:pPr>
            <w:r>
              <w:t>156</w:t>
            </w:r>
          </w:p>
        </w:tc>
        <w:tc>
          <w:tcPr>
            <w:tcW w:w="1048" w:type="pct"/>
          </w:tcPr>
          <w:p w14:paraId="31730360" w14:textId="2040A905" w:rsidR="00D322FF" w:rsidRDefault="00687E2A" w:rsidP="00254C75">
            <w:pPr>
              <w:pStyle w:val="TabellRader"/>
            </w:pPr>
            <w:r>
              <w:t xml:space="preserve">S </w:t>
            </w:r>
            <w:r w:rsidR="003A5A82">
              <w:t>2</w:t>
            </w:r>
          </w:p>
        </w:tc>
        <w:tc>
          <w:tcPr>
            <w:tcW w:w="1048" w:type="pct"/>
          </w:tcPr>
          <w:p w14:paraId="24554268" w14:textId="2BD51B72" w:rsidR="00D322FF" w:rsidRDefault="00687E2A" w:rsidP="00254C75">
            <w:pPr>
              <w:pStyle w:val="TabellRader"/>
            </w:pPr>
            <w:r>
              <w:t>SoU11</w:t>
            </w:r>
          </w:p>
        </w:tc>
        <w:tc>
          <w:tcPr>
            <w:tcW w:w="1048" w:type="pct"/>
          </w:tcPr>
          <w:p w14:paraId="75E16306" w14:textId="77777777" w:rsidR="00D322FF" w:rsidRDefault="00D322FF" w:rsidP="00254C75">
            <w:pPr>
              <w:pStyle w:val="TabellRader"/>
            </w:pPr>
          </w:p>
        </w:tc>
        <w:tc>
          <w:tcPr>
            <w:tcW w:w="1148" w:type="pct"/>
          </w:tcPr>
          <w:p w14:paraId="62A0D5D0" w14:textId="4613BEED" w:rsidR="00D322FF" w:rsidRDefault="00FA0A1E" w:rsidP="00254C75">
            <w:pPr>
              <w:pStyle w:val="TabellRader"/>
            </w:pPr>
            <w:r>
              <w:t>X</w:t>
            </w:r>
          </w:p>
        </w:tc>
      </w:tr>
      <w:tr w:rsidR="00D322FF" w14:paraId="1463D20B" w14:textId="77777777" w:rsidTr="008A125E">
        <w:tc>
          <w:tcPr>
            <w:tcW w:w="708" w:type="pct"/>
          </w:tcPr>
          <w:p w14:paraId="7E8B5F52" w14:textId="7EB6B5DD" w:rsidR="00D322FF" w:rsidRDefault="00687E2A" w:rsidP="00254C75">
            <w:pPr>
              <w:pStyle w:val="TabellRader"/>
            </w:pPr>
            <w:r>
              <w:t>175</w:t>
            </w:r>
          </w:p>
        </w:tc>
        <w:tc>
          <w:tcPr>
            <w:tcW w:w="1048" w:type="pct"/>
          </w:tcPr>
          <w:p w14:paraId="43D4BD1B" w14:textId="729D1A54" w:rsidR="00D322FF" w:rsidRDefault="00687E2A" w:rsidP="00254C75">
            <w:pPr>
              <w:pStyle w:val="TabellRader"/>
            </w:pPr>
            <w:r>
              <w:t xml:space="preserve">Fö </w:t>
            </w:r>
            <w:r w:rsidR="008636C9">
              <w:t>1</w:t>
            </w:r>
          </w:p>
        </w:tc>
        <w:tc>
          <w:tcPr>
            <w:tcW w:w="1048" w:type="pct"/>
          </w:tcPr>
          <w:p w14:paraId="53679970" w14:textId="42ACCE53" w:rsidR="00D322FF" w:rsidRDefault="00687E2A" w:rsidP="00254C75">
            <w:pPr>
              <w:pStyle w:val="TabellRader"/>
            </w:pPr>
            <w:r>
              <w:t>FöU5</w:t>
            </w:r>
          </w:p>
        </w:tc>
        <w:tc>
          <w:tcPr>
            <w:tcW w:w="1048" w:type="pct"/>
          </w:tcPr>
          <w:p w14:paraId="4876355A" w14:textId="77777777" w:rsidR="00D322FF" w:rsidRDefault="00D322FF" w:rsidP="00254C75">
            <w:pPr>
              <w:pStyle w:val="TabellRader"/>
            </w:pPr>
          </w:p>
        </w:tc>
        <w:tc>
          <w:tcPr>
            <w:tcW w:w="1148" w:type="pct"/>
          </w:tcPr>
          <w:p w14:paraId="79E9AB76" w14:textId="5F48779C" w:rsidR="00D322FF" w:rsidRDefault="008E5E6A" w:rsidP="00254C75">
            <w:pPr>
              <w:pStyle w:val="TabellRader"/>
            </w:pPr>
            <w:r>
              <w:t>X</w:t>
            </w:r>
          </w:p>
        </w:tc>
      </w:tr>
      <w:tr w:rsidR="00D322FF" w14:paraId="3D62214E" w14:textId="77777777" w:rsidTr="008A125E">
        <w:tc>
          <w:tcPr>
            <w:tcW w:w="708" w:type="pct"/>
          </w:tcPr>
          <w:p w14:paraId="51F89A00" w14:textId="3A7E8BA1" w:rsidR="00D322FF" w:rsidRDefault="00687E2A" w:rsidP="00254C75">
            <w:pPr>
              <w:pStyle w:val="TabellRader"/>
            </w:pPr>
            <w:r>
              <w:t>180</w:t>
            </w:r>
          </w:p>
        </w:tc>
        <w:tc>
          <w:tcPr>
            <w:tcW w:w="1048" w:type="pct"/>
          </w:tcPr>
          <w:p w14:paraId="4938C180" w14:textId="64CA9CC5" w:rsidR="00D322FF" w:rsidRDefault="009216F9" w:rsidP="00254C75">
            <w:pPr>
              <w:pStyle w:val="TabellRader"/>
            </w:pPr>
            <w:r w:rsidRPr="009216F9">
              <w:t>KN</w:t>
            </w:r>
            <w:r w:rsidR="005F25F8">
              <w:t xml:space="preserve"> 8</w:t>
            </w:r>
          </w:p>
        </w:tc>
        <w:tc>
          <w:tcPr>
            <w:tcW w:w="1048" w:type="pct"/>
          </w:tcPr>
          <w:p w14:paraId="21641AA0" w14:textId="40CAC5B1" w:rsidR="00D322FF" w:rsidRDefault="00687E2A" w:rsidP="00254C75">
            <w:pPr>
              <w:pStyle w:val="TabellRader"/>
            </w:pPr>
            <w:r>
              <w:t>MJU9</w:t>
            </w:r>
          </w:p>
        </w:tc>
        <w:tc>
          <w:tcPr>
            <w:tcW w:w="1048" w:type="pct"/>
          </w:tcPr>
          <w:p w14:paraId="185E3EC6" w14:textId="77777777" w:rsidR="00D322FF" w:rsidRDefault="00D322FF" w:rsidP="00254C75">
            <w:pPr>
              <w:pStyle w:val="TabellRader"/>
            </w:pPr>
          </w:p>
        </w:tc>
        <w:tc>
          <w:tcPr>
            <w:tcW w:w="1148" w:type="pct"/>
          </w:tcPr>
          <w:p w14:paraId="729AF2D1" w14:textId="1BDB1D37" w:rsidR="00D322FF" w:rsidRDefault="008830D3" w:rsidP="00254C75">
            <w:pPr>
              <w:pStyle w:val="TabellRader"/>
            </w:pPr>
            <w:r>
              <w:t>X</w:t>
            </w:r>
          </w:p>
        </w:tc>
      </w:tr>
      <w:tr w:rsidR="00D322FF" w14:paraId="2DCC4315" w14:textId="77777777" w:rsidTr="008A125E">
        <w:tc>
          <w:tcPr>
            <w:tcW w:w="708" w:type="pct"/>
          </w:tcPr>
          <w:p w14:paraId="78A47E08" w14:textId="19D105D4" w:rsidR="00D322FF" w:rsidRDefault="00687E2A" w:rsidP="00254C75">
            <w:pPr>
              <w:pStyle w:val="TabellRader"/>
            </w:pPr>
            <w:r>
              <w:t>185</w:t>
            </w:r>
          </w:p>
        </w:tc>
        <w:tc>
          <w:tcPr>
            <w:tcW w:w="1048" w:type="pct"/>
          </w:tcPr>
          <w:p w14:paraId="5983EACC" w14:textId="0E98348D" w:rsidR="00D322FF" w:rsidRDefault="00EC2624" w:rsidP="00254C75">
            <w:pPr>
              <w:pStyle w:val="TabellRader"/>
            </w:pPr>
            <w:r w:rsidRPr="00EC2624">
              <w:t>LI</w:t>
            </w:r>
            <w:r w:rsidR="00C00826">
              <w:t xml:space="preserve"> 16</w:t>
            </w:r>
          </w:p>
        </w:tc>
        <w:tc>
          <w:tcPr>
            <w:tcW w:w="1048" w:type="pct"/>
          </w:tcPr>
          <w:p w14:paraId="34D3718C" w14:textId="4C60EF70" w:rsidR="00D322FF" w:rsidRDefault="00687E2A" w:rsidP="00254C75">
            <w:pPr>
              <w:pStyle w:val="TabellRader"/>
            </w:pPr>
            <w:r>
              <w:t>TU10</w:t>
            </w:r>
          </w:p>
        </w:tc>
        <w:tc>
          <w:tcPr>
            <w:tcW w:w="1048" w:type="pct"/>
          </w:tcPr>
          <w:p w14:paraId="2EB7CEBE" w14:textId="77777777" w:rsidR="00D322FF" w:rsidRDefault="00D322FF" w:rsidP="00254C75">
            <w:pPr>
              <w:pStyle w:val="TabellRader"/>
            </w:pPr>
          </w:p>
        </w:tc>
        <w:tc>
          <w:tcPr>
            <w:tcW w:w="1148" w:type="pct"/>
          </w:tcPr>
          <w:p w14:paraId="5C83226B" w14:textId="1547CA6C" w:rsidR="00D322FF" w:rsidRDefault="001C75C5" w:rsidP="00254C75">
            <w:pPr>
              <w:pStyle w:val="TabellRader"/>
            </w:pPr>
            <w:r>
              <w:t>X</w:t>
            </w:r>
          </w:p>
        </w:tc>
      </w:tr>
      <w:tr w:rsidR="00D322FF" w14:paraId="69523627" w14:textId="77777777" w:rsidTr="008A125E">
        <w:tc>
          <w:tcPr>
            <w:tcW w:w="708" w:type="pct"/>
          </w:tcPr>
          <w:p w14:paraId="12BF736E" w14:textId="1C577D24" w:rsidR="00D322FF" w:rsidRDefault="00310F9D" w:rsidP="00254C75">
            <w:pPr>
              <w:pStyle w:val="TabellRader"/>
            </w:pPr>
            <w:r>
              <w:t>211</w:t>
            </w:r>
          </w:p>
        </w:tc>
        <w:tc>
          <w:tcPr>
            <w:tcW w:w="1048" w:type="pct"/>
          </w:tcPr>
          <w:p w14:paraId="55BBEB45" w14:textId="63B02DB9" w:rsidR="00D322FF" w:rsidRDefault="00310F9D" w:rsidP="00254C75">
            <w:pPr>
              <w:pStyle w:val="TabellRader"/>
            </w:pPr>
            <w:r>
              <w:t xml:space="preserve">Ju </w:t>
            </w:r>
            <w:r w:rsidR="00576AFB">
              <w:t>16</w:t>
            </w:r>
          </w:p>
        </w:tc>
        <w:tc>
          <w:tcPr>
            <w:tcW w:w="1048" w:type="pct"/>
          </w:tcPr>
          <w:p w14:paraId="253DABA1" w14:textId="53E2B3B5" w:rsidR="00D322FF" w:rsidRDefault="00310F9D" w:rsidP="00254C75">
            <w:pPr>
              <w:pStyle w:val="TabellRader"/>
            </w:pPr>
            <w:r>
              <w:t>JuU16</w:t>
            </w:r>
          </w:p>
        </w:tc>
        <w:tc>
          <w:tcPr>
            <w:tcW w:w="1048" w:type="pct"/>
          </w:tcPr>
          <w:p w14:paraId="49EE191A" w14:textId="77777777" w:rsidR="00D322FF" w:rsidRDefault="00D322FF" w:rsidP="00254C75">
            <w:pPr>
              <w:pStyle w:val="TabellRader"/>
            </w:pPr>
          </w:p>
        </w:tc>
        <w:tc>
          <w:tcPr>
            <w:tcW w:w="1148" w:type="pct"/>
          </w:tcPr>
          <w:p w14:paraId="4E45DD93" w14:textId="581B3B36" w:rsidR="00D322FF" w:rsidRDefault="003843DF" w:rsidP="00254C75">
            <w:pPr>
              <w:pStyle w:val="TabellRader"/>
            </w:pPr>
            <w:r>
              <w:t>X</w:t>
            </w:r>
          </w:p>
        </w:tc>
      </w:tr>
      <w:tr w:rsidR="00D322FF" w14:paraId="5A84535D" w14:textId="77777777" w:rsidTr="008A125E">
        <w:tc>
          <w:tcPr>
            <w:tcW w:w="708" w:type="pct"/>
          </w:tcPr>
          <w:p w14:paraId="35571448" w14:textId="0152F6A6" w:rsidR="00D322FF" w:rsidRDefault="00B30B00" w:rsidP="00254C75">
            <w:pPr>
              <w:pStyle w:val="TabellRader"/>
            </w:pPr>
            <w:r>
              <w:t>225</w:t>
            </w:r>
          </w:p>
        </w:tc>
        <w:tc>
          <w:tcPr>
            <w:tcW w:w="1048" w:type="pct"/>
          </w:tcPr>
          <w:p w14:paraId="68B1F003" w14:textId="37DB4DDE" w:rsidR="00D322FF" w:rsidRDefault="00B30B00" w:rsidP="00254C75">
            <w:pPr>
              <w:pStyle w:val="TabellRader"/>
            </w:pPr>
            <w:r>
              <w:t xml:space="preserve">S </w:t>
            </w:r>
            <w:r w:rsidR="003A5A82">
              <w:t>3</w:t>
            </w:r>
          </w:p>
        </w:tc>
        <w:tc>
          <w:tcPr>
            <w:tcW w:w="1048" w:type="pct"/>
          </w:tcPr>
          <w:p w14:paraId="0D518579" w14:textId="411D96AD" w:rsidR="00D322FF" w:rsidRDefault="00B30B00" w:rsidP="00254C75">
            <w:pPr>
              <w:pStyle w:val="TabellRader"/>
            </w:pPr>
            <w:r>
              <w:t>FöU7</w:t>
            </w:r>
          </w:p>
        </w:tc>
        <w:tc>
          <w:tcPr>
            <w:tcW w:w="1048" w:type="pct"/>
          </w:tcPr>
          <w:p w14:paraId="0B7A3965" w14:textId="5D3A556F" w:rsidR="00D322FF" w:rsidRDefault="00FA0A1E" w:rsidP="00254C75">
            <w:pPr>
              <w:pStyle w:val="TabellRader"/>
            </w:pPr>
            <w:r>
              <w:t>X</w:t>
            </w:r>
          </w:p>
        </w:tc>
        <w:tc>
          <w:tcPr>
            <w:tcW w:w="1148" w:type="pct"/>
          </w:tcPr>
          <w:p w14:paraId="6AF88146" w14:textId="2A719B4A" w:rsidR="00D322FF" w:rsidRDefault="00D322FF" w:rsidP="00254C75">
            <w:pPr>
              <w:pStyle w:val="TabellRader"/>
            </w:pPr>
          </w:p>
        </w:tc>
      </w:tr>
      <w:tr w:rsidR="00D322FF" w14:paraId="287D38E6" w14:textId="77777777" w:rsidTr="008A125E">
        <w:tc>
          <w:tcPr>
            <w:tcW w:w="708" w:type="pct"/>
          </w:tcPr>
          <w:p w14:paraId="217EF738" w14:textId="5D2352CA" w:rsidR="00D322FF" w:rsidRDefault="00B30B00" w:rsidP="00254C75">
            <w:pPr>
              <w:pStyle w:val="TabellRader"/>
            </w:pPr>
            <w:r>
              <w:t>234</w:t>
            </w:r>
          </w:p>
        </w:tc>
        <w:tc>
          <w:tcPr>
            <w:tcW w:w="1048" w:type="pct"/>
          </w:tcPr>
          <w:p w14:paraId="1EDEF06B" w14:textId="2D653997" w:rsidR="00D322FF" w:rsidRDefault="0065408C" w:rsidP="00254C75">
            <w:pPr>
              <w:pStyle w:val="TabellRader"/>
            </w:pPr>
            <w:r>
              <w:t>LI</w:t>
            </w:r>
            <w:r w:rsidR="00B30B00">
              <w:t xml:space="preserve"> </w:t>
            </w:r>
            <w:r w:rsidR="00C00826">
              <w:t>17</w:t>
            </w:r>
          </w:p>
        </w:tc>
        <w:tc>
          <w:tcPr>
            <w:tcW w:w="1048" w:type="pct"/>
          </w:tcPr>
          <w:p w14:paraId="69BA00E0" w14:textId="3289DC69" w:rsidR="00D322FF" w:rsidRDefault="00B30B00" w:rsidP="00254C75">
            <w:pPr>
              <w:pStyle w:val="TabellRader"/>
            </w:pPr>
            <w:r>
              <w:t>CU15</w:t>
            </w:r>
          </w:p>
        </w:tc>
        <w:tc>
          <w:tcPr>
            <w:tcW w:w="1048" w:type="pct"/>
          </w:tcPr>
          <w:p w14:paraId="1FC08092" w14:textId="77777777" w:rsidR="00D322FF" w:rsidRDefault="00D322FF" w:rsidP="00254C75">
            <w:pPr>
              <w:pStyle w:val="TabellRader"/>
            </w:pPr>
          </w:p>
        </w:tc>
        <w:tc>
          <w:tcPr>
            <w:tcW w:w="1148" w:type="pct"/>
          </w:tcPr>
          <w:p w14:paraId="371129CC" w14:textId="5DABD18F" w:rsidR="00D322FF" w:rsidRDefault="0065408C" w:rsidP="00254C75">
            <w:pPr>
              <w:pStyle w:val="TabellRader"/>
            </w:pPr>
            <w:r>
              <w:t>X</w:t>
            </w:r>
          </w:p>
        </w:tc>
      </w:tr>
      <w:tr w:rsidR="00D322FF" w14:paraId="1B6C7ABC" w14:textId="77777777" w:rsidTr="008A125E">
        <w:tc>
          <w:tcPr>
            <w:tcW w:w="708" w:type="pct"/>
          </w:tcPr>
          <w:p w14:paraId="53DDC9AD" w14:textId="39C0DDC5" w:rsidR="00D322FF" w:rsidRDefault="00B30B00" w:rsidP="00254C75">
            <w:pPr>
              <w:pStyle w:val="TabellRader"/>
            </w:pPr>
            <w:r>
              <w:t>238</w:t>
            </w:r>
          </w:p>
        </w:tc>
        <w:tc>
          <w:tcPr>
            <w:tcW w:w="1048" w:type="pct"/>
          </w:tcPr>
          <w:p w14:paraId="7E8ED75F" w14:textId="18D77F6F" w:rsidR="00D322FF" w:rsidRDefault="00EC2624" w:rsidP="00254C75">
            <w:pPr>
              <w:pStyle w:val="TabellRader"/>
            </w:pPr>
            <w:r w:rsidRPr="00EC2624">
              <w:t>LI</w:t>
            </w:r>
            <w:r w:rsidR="00C00826">
              <w:t xml:space="preserve"> 18</w:t>
            </w:r>
          </w:p>
        </w:tc>
        <w:tc>
          <w:tcPr>
            <w:tcW w:w="1048" w:type="pct"/>
          </w:tcPr>
          <w:p w14:paraId="48E95C6F" w14:textId="7B09425E" w:rsidR="00D322FF" w:rsidRDefault="00B30B00" w:rsidP="00254C75">
            <w:pPr>
              <w:pStyle w:val="TabellRader"/>
            </w:pPr>
            <w:r>
              <w:t>TU14</w:t>
            </w:r>
          </w:p>
        </w:tc>
        <w:tc>
          <w:tcPr>
            <w:tcW w:w="1048" w:type="pct"/>
          </w:tcPr>
          <w:p w14:paraId="3B8BF128" w14:textId="4F895576" w:rsidR="00D322FF" w:rsidRDefault="001C75C5" w:rsidP="00254C75">
            <w:pPr>
              <w:pStyle w:val="TabellRader"/>
            </w:pPr>
            <w:r>
              <w:t>X</w:t>
            </w:r>
          </w:p>
        </w:tc>
        <w:tc>
          <w:tcPr>
            <w:tcW w:w="1148" w:type="pct"/>
          </w:tcPr>
          <w:p w14:paraId="02AF556A" w14:textId="5550AE14" w:rsidR="00D322FF" w:rsidRDefault="00D322FF" w:rsidP="00254C75">
            <w:pPr>
              <w:pStyle w:val="TabellRader"/>
            </w:pPr>
          </w:p>
        </w:tc>
      </w:tr>
      <w:tr w:rsidR="00D322FF" w14:paraId="7DC4BB9F" w14:textId="77777777" w:rsidTr="008A125E">
        <w:tc>
          <w:tcPr>
            <w:tcW w:w="708" w:type="pct"/>
          </w:tcPr>
          <w:p w14:paraId="763D2A06" w14:textId="7EF0043A" w:rsidR="00D322FF" w:rsidRDefault="00F96E6E" w:rsidP="00254C75">
            <w:pPr>
              <w:pStyle w:val="TabellRader"/>
            </w:pPr>
            <w:r>
              <w:t>250</w:t>
            </w:r>
          </w:p>
        </w:tc>
        <w:tc>
          <w:tcPr>
            <w:tcW w:w="1048" w:type="pct"/>
          </w:tcPr>
          <w:p w14:paraId="238225B0" w14:textId="50051AF6" w:rsidR="00D322FF" w:rsidRDefault="00F96E6E" w:rsidP="00254C75">
            <w:pPr>
              <w:pStyle w:val="TabellRader"/>
            </w:pPr>
            <w:r>
              <w:t xml:space="preserve">U </w:t>
            </w:r>
            <w:r w:rsidR="00A82DB9">
              <w:t>4</w:t>
            </w:r>
          </w:p>
        </w:tc>
        <w:tc>
          <w:tcPr>
            <w:tcW w:w="1048" w:type="pct"/>
          </w:tcPr>
          <w:p w14:paraId="52EC8E01" w14:textId="00D2FDEA" w:rsidR="00D322FF" w:rsidRDefault="00F96E6E" w:rsidP="00254C75">
            <w:pPr>
              <w:pStyle w:val="TabellRader"/>
            </w:pPr>
            <w:r>
              <w:t>UbU17</w:t>
            </w:r>
          </w:p>
        </w:tc>
        <w:tc>
          <w:tcPr>
            <w:tcW w:w="1048" w:type="pct"/>
          </w:tcPr>
          <w:p w14:paraId="581097A0" w14:textId="77777777" w:rsidR="00D322FF" w:rsidRDefault="00D322FF" w:rsidP="00254C75">
            <w:pPr>
              <w:pStyle w:val="TabellRader"/>
            </w:pPr>
          </w:p>
        </w:tc>
        <w:tc>
          <w:tcPr>
            <w:tcW w:w="1148" w:type="pct"/>
          </w:tcPr>
          <w:p w14:paraId="0F95B81C" w14:textId="5560DB08" w:rsidR="00D322FF" w:rsidRDefault="00852D60" w:rsidP="00254C75">
            <w:pPr>
              <w:pStyle w:val="TabellRader"/>
            </w:pPr>
            <w:r>
              <w:t>X</w:t>
            </w:r>
          </w:p>
        </w:tc>
      </w:tr>
      <w:tr w:rsidR="00D322FF" w14:paraId="1A61BAC0" w14:textId="77777777" w:rsidTr="008A125E">
        <w:tc>
          <w:tcPr>
            <w:tcW w:w="708" w:type="pct"/>
          </w:tcPr>
          <w:p w14:paraId="7F5EBE77" w14:textId="60846C37" w:rsidR="00D322FF" w:rsidRDefault="00F96E6E" w:rsidP="00254C75">
            <w:pPr>
              <w:pStyle w:val="TabellRader"/>
            </w:pPr>
            <w:r>
              <w:t>251</w:t>
            </w:r>
          </w:p>
        </w:tc>
        <w:tc>
          <w:tcPr>
            <w:tcW w:w="1048" w:type="pct"/>
          </w:tcPr>
          <w:p w14:paraId="70BDD73C" w14:textId="68DA2CA3" w:rsidR="00D322FF" w:rsidRDefault="00F96E6E" w:rsidP="00254C75">
            <w:pPr>
              <w:pStyle w:val="TabellRader"/>
            </w:pPr>
            <w:r>
              <w:t xml:space="preserve">U </w:t>
            </w:r>
            <w:r w:rsidR="00A82DB9">
              <w:t>5</w:t>
            </w:r>
          </w:p>
        </w:tc>
        <w:tc>
          <w:tcPr>
            <w:tcW w:w="1048" w:type="pct"/>
          </w:tcPr>
          <w:p w14:paraId="3DF70A50" w14:textId="2122ED82" w:rsidR="00D322FF" w:rsidRDefault="00F96E6E" w:rsidP="00254C75">
            <w:pPr>
              <w:pStyle w:val="TabellRader"/>
            </w:pPr>
            <w:r>
              <w:t>UbU18</w:t>
            </w:r>
          </w:p>
        </w:tc>
        <w:tc>
          <w:tcPr>
            <w:tcW w:w="1048" w:type="pct"/>
          </w:tcPr>
          <w:p w14:paraId="49538018" w14:textId="77777777" w:rsidR="00D322FF" w:rsidRDefault="00D322FF" w:rsidP="00254C75">
            <w:pPr>
              <w:pStyle w:val="TabellRader"/>
            </w:pPr>
          </w:p>
        </w:tc>
        <w:tc>
          <w:tcPr>
            <w:tcW w:w="1148" w:type="pct"/>
          </w:tcPr>
          <w:p w14:paraId="2365FB2D" w14:textId="7FBF9539" w:rsidR="00D322FF" w:rsidRDefault="00852D60" w:rsidP="00254C75">
            <w:pPr>
              <w:pStyle w:val="TabellRader"/>
            </w:pPr>
            <w:r>
              <w:t>X</w:t>
            </w:r>
          </w:p>
        </w:tc>
      </w:tr>
      <w:tr w:rsidR="00D322FF" w14:paraId="727A2949" w14:textId="77777777" w:rsidTr="008A125E">
        <w:tc>
          <w:tcPr>
            <w:tcW w:w="708" w:type="pct"/>
          </w:tcPr>
          <w:p w14:paraId="00AA8033" w14:textId="0368F2AF" w:rsidR="00D322FF" w:rsidRDefault="00F96E6E" w:rsidP="00254C75">
            <w:pPr>
              <w:pStyle w:val="TabellRader"/>
            </w:pPr>
            <w:r>
              <w:t>254</w:t>
            </w:r>
          </w:p>
        </w:tc>
        <w:tc>
          <w:tcPr>
            <w:tcW w:w="1048" w:type="pct"/>
          </w:tcPr>
          <w:p w14:paraId="2804D682" w14:textId="565E4CF2" w:rsidR="00D322FF" w:rsidRDefault="00F96E6E" w:rsidP="00254C75">
            <w:pPr>
              <w:pStyle w:val="TabellRader"/>
            </w:pPr>
            <w:r>
              <w:t xml:space="preserve">S </w:t>
            </w:r>
            <w:r w:rsidR="003A5A82">
              <w:t>4</w:t>
            </w:r>
          </w:p>
        </w:tc>
        <w:tc>
          <w:tcPr>
            <w:tcW w:w="1048" w:type="pct"/>
          </w:tcPr>
          <w:p w14:paraId="5CA5F29F" w14:textId="1094B0E3" w:rsidR="00D322FF" w:rsidRDefault="00F96E6E" w:rsidP="00254C75">
            <w:pPr>
              <w:pStyle w:val="TabellRader"/>
            </w:pPr>
            <w:r>
              <w:t>SoU10</w:t>
            </w:r>
          </w:p>
        </w:tc>
        <w:tc>
          <w:tcPr>
            <w:tcW w:w="1048" w:type="pct"/>
          </w:tcPr>
          <w:p w14:paraId="6559A858" w14:textId="77777777" w:rsidR="00D322FF" w:rsidRDefault="00D322FF" w:rsidP="00254C75">
            <w:pPr>
              <w:pStyle w:val="TabellRader"/>
            </w:pPr>
          </w:p>
        </w:tc>
        <w:tc>
          <w:tcPr>
            <w:tcW w:w="1148" w:type="pct"/>
          </w:tcPr>
          <w:p w14:paraId="3B9C33C0" w14:textId="56CBEEF4" w:rsidR="00D322FF" w:rsidRDefault="00FA0A1E" w:rsidP="00254C75">
            <w:pPr>
              <w:pStyle w:val="TabellRader"/>
            </w:pPr>
            <w:r>
              <w:t>X</w:t>
            </w:r>
          </w:p>
        </w:tc>
      </w:tr>
      <w:tr w:rsidR="00D322FF" w14:paraId="55BB314A" w14:textId="77777777" w:rsidTr="008A125E">
        <w:tc>
          <w:tcPr>
            <w:tcW w:w="708" w:type="pct"/>
          </w:tcPr>
          <w:p w14:paraId="538EBBDF" w14:textId="7184BEED" w:rsidR="00D322FF" w:rsidRDefault="00F96E6E" w:rsidP="00254C75">
            <w:pPr>
              <w:pStyle w:val="TabellRader"/>
            </w:pPr>
            <w:r>
              <w:t>272</w:t>
            </w:r>
          </w:p>
        </w:tc>
        <w:tc>
          <w:tcPr>
            <w:tcW w:w="1048" w:type="pct"/>
          </w:tcPr>
          <w:p w14:paraId="25CA38A6" w14:textId="1E975CBE" w:rsidR="00D322FF" w:rsidRDefault="00F96E6E" w:rsidP="00254C75">
            <w:pPr>
              <w:pStyle w:val="TabellRader"/>
            </w:pPr>
            <w:r>
              <w:t>Ju</w:t>
            </w:r>
            <w:r w:rsidR="00ED6636">
              <w:t xml:space="preserve"> </w:t>
            </w:r>
            <w:r w:rsidR="00576AFB">
              <w:t>17</w:t>
            </w:r>
          </w:p>
        </w:tc>
        <w:tc>
          <w:tcPr>
            <w:tcW w:w="1048" w:type="pct"/>
          </w:tcPr>
          <w:p w14:paraId="59EBFB97" w14:textId="22ED218F" w:rsidR="00D322FF" w:rsidRDefault="00F96E6E" w:rsidP="00254C75">
            <w:pPr>
              <w:pStyle w:val="TabellRader"/>
            </w:pPr>
            <w:r>
              <w:t>JuU13</w:t>
            </w:r>
          </w:p>
        </w:tc>
        <w:tc>
          <w:tcPr>
            <w:tcW w:w="1048" w:type="pct"/>
          </w:tcPr>
          <w:p w14:paraId="4D1FAE0A" w14:textId="77777777" w:rsidR="00D322FF" w:rsidRDefault="00D322FF" w:rsidP="00254C75">
            <w:pPr>
              <w:pStyle w:val="TabellRader"/>
            </w:pPr>
          </w:p>
        </w:tc>
        <w:tc>
          <w:tcPr>
            <w:tcW w:w="1148" w:type="pct"/>
          </w:tcPr>
          <w:p w14:paraId="53649BD6" w14:textId="1F5C43D4" w:rsidR="00D322FF" w:rsidRDefault="003843DF" w:rsidP="00254C75">
            <w:pPr>
              <w:pStyle w:val="TabellRader"/>
            </w:pPr>
            <w:r>
              <w:t>X</w:t>
            </w:r>
          </w:p>
        </w:tc>
      </w:tr>
      <w:tr w:rsidR="00D322FF" w14:paraId="4938029B" w14:textId="77777777" w:rsidTr="008A125E">
        <w:tc>
          <w:tcPr>
            <w:tcW w:w="708" w:type="pct"/>
          </w:tcPr>
          <w:p w14:paraId="638E9E0D" w14:textId="61AEE607" w:rsidR="00D322FF" w:rsidRDefault="00F96E6E" w:rsidP="00254C75">
            <w:pPr>
              <w:pStyle w:val="TabellRader"/>
            </w:pPr>
            <w:r>
              <w:t>281</w:t>
            </w:r>
          </w:p>
        </w:tc>
        <w:tc>
          <w:tcPr>
            <w:tcW w:w="1048" w:type="pct"/>
          </w:tcPr>
          <w:p w14:paraId="71525567" w14:textId="68A14AB0" w:rsidR="00D322FF" w:rsidRDefault="00F96E6E" w:rsidP="00254C75">
            <w:pPr>
              <w:pStyle w:val="TabellRader"/>
            </w:pPr>
            <w:r>
              <w:t xml:space="preserve">Ku </w:t>
            </w:r>
            <w:r w:rsidR="00767B84">
              <w:t>4</w:t>
            </w:r>
          </w:p>
        </w:tc>
        <w:tc>
          <w:tcPr>
            <w:tcW w:w="1048" w:type="pct"/>
          </w:tcPr>
          <w:p w14:paraId="7EA333D8" w14:textId="348CD93D" w:rsidR="00D322FF" w:rsidRDefault="00F96E6E" w:rsidP="00254C75">
            <w:pPr>
              <w:pStyle w:val="TabellRader"/>
            </w:pPr>
            <w:r>
              <w:t>KrU9</w:t>
            </w:r>
          </w:p>
        </w:tc>
        <w:tc>
          <w:tcPr>
            <w:tcW w:w="1048" w:type="pct"/>
          </w:tcPr>
          <w:p w14:paraId="5608E72B" w14:textId="412D2413" w:rsidR="00D322FF" w:rsidRDefault="00071F15" w:rsidP="00254C75">
            <w:pPr>
              <w:pStyle w:val="TabellRader"/>
            </w:pPr>
            <w:r>
              <w:t>X</w:t>
            </w:r>
          </w:p>
        </w:tc>
        <w:tc>
          <w:tcPr>
            <w:tcW w:w="1148" w:type="pct"/>
          </w:tcPr>
          <w:p w14:paraId="2E9946A5" w14:textId="13D4AADB" w:rsidR="00D322FF" w:rsidRDefault="00D322FF" w:rsidP="00254C75">
            <w:pPr>
              <w:pStyle w:val="TabellRader"/>
            </w:pPr>
          </w:p>
        </w:tc>
      </w:tr>
      <w:tr w:rsidR="00D322FF" w14:paraId="5465F2F4" w14:textId="77777777" w:rsidTr="008A125E">
        <w:tc>
          <w:tcPr>
            <w:tcW w:w="708" w:type="pct"/>
          </w:tcPr>
          <w:p w14:paraId="2013EAD0" w14:textId="0F7FCE86" w:rsidR="00D322FF" w:rsidRDefault="00F96E6E" w:rsidP="00254C75">
            <w:pPr>
              <w:pStyle w:val="TabellRader"/>
            </w:pPr>
            <w:r>
              <w:t>289</w:t>
            </w:r>
          </w:p>
        </w:tc>
        <w:tc>
          <w:tcPr>
            <w:tcW w:w="1048" w:type="pct"/>
          </w:tcPr>
          <w:p w14:paraId="3723F738" w14:textId="25D9E68F" w:rsidR="00D322FF" w:rsidRDefault="009216F9" w:rsidP="00254C75">
            <w:pPr>
              <w:pStyle w:val="TabellRader"/>
            </w:pPr>
            <w:r w:rsidRPr="009216F9">
              <w:t>KN</w:t>
            </w:r>
            <w:r w:rsidR="005F25F8">
              <w:t xml:space="preserve"> 9</w:t>
            </w:r>
          </w:p>
        </w:tc>
        <w:tc>
          <w:tcPr>
            <w:tcW w:w="1048" w:type="pct"/>
          </w:tcPr>
          <w:p w14:paraId="79CFE805" w14:textId="5B91A02A" w:rsidR="00D322FF" w:rsidRDefault="00F96E6E" w:rsidP="00254C75">
            <w:pPr>
              <w:pStyle w:val="TabellRader"/>
            </w:pPr>
            <w:r>
              <w:t>MJU22</w:t>
            </w:r>
          </w:p>
        </w:tc>
        <w:tc>
          <w:tcPr>
            <w:tcW w:w="1048" w:type="pct"/>
          </w:tcPr>
          <w:p w14:paraId="38050F5D" w14:textId="43373FF5" w:rsidR="00D322FF" w:rsidRDefault="008830D3" w:rsidP="00254C75">
            <w:pPr>
              <w:pStyle w:val="TabellRader"/>
            </w:pPr>
            <w:r>
              <w:t>X</w:t>
            </w:r>
          </w:p>
        </w:tc>
        <w:tc>
          <w:tcPr>
            <w:tcW w:w="1148" w:type="pct"/>
          </w:tcPr>
          <w:p w14:paraId="352B2CE4" w14:textId="60AB4CBA" w:rsidR="00D322FF" w:rsidRDefault="00D322FF" w:rsidP="00254C75">
            <w:pPr>
              <w:pStyle w:val="TabellRader"/>
            </w:pPr>
          </w:p>
        </w:tc>
      </w:tr>
      <w:tr w:rsidR="00D322FF" w14:paraId="6B55ACAD" w14:textId="77777777" w:rsidTr="008A125E">
        <w:tc>
          <w:tcPr>
            <w:tcW w:w="708" w:type="pct"/>
          </w:tcPr>
          <w:p w14:paraId="66266975" w14:textId="76C1837E" w:rsidR="00D322FF" w:rsidRDefault="00F96E6E" w:rsidP="00254C75">
            <w:pPr>
              <w:pStyle w:val="TabellRader"/>
            </w:pPr>
            <w:r>
              <w:t>294</w:t>
            </w:r>
          </w:p>
        </w:tc>
        <w:tc>
          <w:tcPr>
            <w:tcW w:w="1048" w:type="pct"/>
          </w:tcPr>
          <w:p w14:paraId="6AA8A024" w14:textId="59BFEB2B" w:rsidR="00D322FF" w:rsidRDefault="00F96E6E" w:rsidP="00254C75">
            <w:pPr>
              <w:pStyle w:val="TabellRader"/>
            </w:pPr>
            <w:r>
              <w:t xml:space="preserve">Ku </w:t>
            </w:r>
            <w:r w:rsidR="00767B84">
              <w:t>5</w:t>
            </w:r>
          </w:p>
        </w:tc>
        <w:tc>
          <w:tcPr>
            <w:tcW w:w="1048" w:type="pct"/>
          </w:tcPr>
          <w:p w14:paraId="621481D5" w14:textId="71A70A0E" w:rsidR="00D322FF" w:rsidRDefault="00F96E6E" w:rsidP="00254C75">
            <w:pPr>
              <w:pStyle w:val="TabellRader"/>
            </w:pPr>
            <w:r>
              <w:t>KU23</w:t>
            </w:r>
          </w:p>
        </w:tc>
        <w:tc>
          <w:tcPr>
            <w:tcW w:w="1048" w:type="pct"/>
          </w:tcPr>
          <w:p w14:paraId="47C5B2C7" w14:textId="77777777" w:rsidR="00D322FF" w:rsidRDefault="00D322FF" w:rsidP="00254C75">
            <w:pPr>
              <w:pStyle w:val="TabellRader"/>
            </w:pPr>
          </w:p>
        </w:tc>
        <w:tc>
          <w:tcPr>
            <w:tcW w:w="1148" w:type="pct"/>
          </w:tcPr>
          <w:p w14:paraId="06685370" w14:textId="2359F444" w:rsidR="00D322FF" w:rsidRDefault="00071F15" w:rsidP="00254C75">
            <w:pPr>
              <w:pStyle w:val="TabellRader"/>
            </w:pPr>
            <w:r>
              <w:t>X</w:t>
            </w:r>
          </w:p>
        </w:tc>
      </w:tr>
      <w:tr w:rsidR="00D322FF" w14:paraId="5D3B9763" w14:textId="77777777" w:rsidTr="008A125E">
        <w:tc>
          <w:tcPr>
            <w:tcW w:w="708" w:type="pct"/>
          </w:tcPr>
          <w:p w14:paraId="6A522EA1" w14:textId="479A3DCE" w:rsidR="00D322FF" w:rsidRDefault="00A9291F" w:rsidP="00254C75">
            <w:pPr>
              <w:pStyle w:val="TabellRader"/>
            </w:pPr>
            <w:r>
              <w:t>326</w:t>
            </w:r>
          </w:p>
        </w:tc>
        <w:tc>
          <w:tcPr>
            <w:tcW w:w="1048" w:type="pct"/>
          </w:tcPr>
          <w:p w14:paraId="6DD3CFA5" w14:textId="00C2EA93" w:rsidR="00D322FF" w:rsidRDefault="00A9291F" w:rsidP="00254C75">
            <w:pPr>
              <w:pStyle w:val="TabellRader"/>
            </w:pPr>
            <w:r>
              <w:t xml:space="preserve">S </w:t>
            </w:r>
            <w:r w:rsidR="003A5A82">
              <w:t>5</w:t>
            </w:r>
          </w:p>
        </w:tc>
        <w:tc>
          <w:tcPr>
            <w:tcW w:w="1048" w:type="pct"/>
          </w:tcPr>
          <w:p w14:paraId="71D1E220" w14:textId="3C4BB6E4" w:rsidR="00D322FF" w:rsidRDefault="00A9291F" w:rsidP="00254C75">
            <w:pPr>
              <w:pStyle w:val="TabellRader"/>
            </w:pPr>
            <w:r>
              <w:t>SoU18</w:t>
            </w:r>
          </w:p>
        </w:tc>
        <w:tc>
          <w:tcPr>
            <w:tcW w:w="1048" w:type="pct"/>
          </w:tcPr>
          <w:p w14:paraId="1BDCE920" w14:textId="77777777" w:rsidR="00D322FF" w:rsidRDefault="00D322FF" w:rsidP="00254C75">
            <w:pPr>
              <w:pStyle w:val="TabellRader"/>
            </w:pPr>
          </w:p>
        </w:tc>
        <w:tc>
          <w:tcPr>
            <w:tcW w:w="1148" w:type="pct"/>
          </w:tcPr>
          <w:p w14:paraId="04E84213" w14:textId="01FA11E3" w:rsidR="00D322FF" w:rsidRDefault="00FA0A1E" w:rsidP="00254C75">
            <w:pPr>
              <w:pStyle w:val="TabellRader"/>
            </w:pPr>
            <w:r>
              <w:t>X</w:t>
            </w:r>
          </w:p>
        </w:tc>
      </w:tr>
      <w:tr w:rsidR="00D322FF" w14:paraId="32A6E019" w14:textId="77777777" w:rsidTr="008A125E">
        <w:tc>
          <w:tcPr>
            <w:tcW w:w="708" w:type="pct"/>
          </w:tcPr>
          <w:p w14:paraId="29FCC81D" w14:textId="3105EE13" w:rsidR="00D322FF" w:rsidRDefault="00A9291F" w:rsidP="00254C75">
            <w:pPr>
              <w:pStyle w:val="TabellRader"/>
            </w:pPr>
            <w:r>
              <w:t>333</w:t>
            </w:r>
          </w:p>
        </w:tc>
        <w:tc>
          <w:tcPr>
            <w:tcW w:w="1048" w:type="pct"/>
          </w:tcPr>
          <w:p w14:paraId="6195BAE7" w14:textId="7708081E" w:rsidR="00D322FF" w:rsidRDefault="00CF6D07" w:rsidP="00254C75">
            <w:pPr>
              <w:pStyle w:val="TabellRader"/>
            </w:pPr>
            <w:r>
              <w:t>Fi</w:t>
            </w:r>
            <w:r w:rsidR="00A9291F">
              <w:t xml:space="preserve"> </w:t>
            </w:r>
            <w:r w:rsidR="006A2855">
              <w:t>13</w:t>
            </w:r>
          </w:p>
        </w:tc>
        <w:tc>
          <w:tcPr>
            <w:tcW w:w="1048" w:type="pct"/>
          </w:tcPr>
          <w:p w14:paraId="48301CDD" w14:textId="0C1F0A2C" w:rsidR="00D322FF" w:rsidRDefault="00A9291F" w:rsidP="00254C75">
            <w:pPr>
              <w:pStyle w:val="TabellRader"/>
            </w:pPr>
            <w:r>
              <w:t>NU24</w:t>
            </w:r>
          </w:p>
        </w:tc>
        <w:tc>
          <w:tcPr>
            <w:tcW w:w="1048" w:type="pct"/>
          </w:tcPr>
          <w:p w14:paraId="78D0282B" w14:textId="77777777" w:rsidR="00D322FF" w:rsidRDefault="00D322FF" w:rsidP="00254C75">
            <w:pPr>
              <w:pStyle w:val="TabellRader"/>
            </w:pPr>
          </w:p>
        </w:tc>
        <w:tc>
          <w:tcPr>
            <w:tcW w:w="1148" w:type="pct"/>
          </w:tcPr>
          <w:p w14:paraId="64A1EA50" w14:textId="157CE549" w:rsidR="00D322FF" w:rsidRDefault="00CF6D07" w:rsidP="00254C75">
            <w:pPr>
              <w:pStyle w:val="TabellRader"/>
            </w:pPr>
            <w:r>
              <w:t>X</w:t>
            </w:r>
          </w:p>
        </w:tc>
      </w:tr>
      <w:tr w:rsidR="00D322FF" w14:paraId="543CDCB7" w14:textId="77777777" w:rsidTr="008A125E">
        <w:tc>
          <w:tcPr>
            <w:tcW w:w="708" w:type="pct"/>
          </w:tcPr>
          <w:p w14:paraId="5AF9131B" w14:textId="1295B9FB" w:rsidR="00D322FF" w:rsidRDefault="00A9291F" w:rsidP="00254C75">
            <w:pPr>
              <w:pStyle w:val="TabellRader"/>
            </w:pPr>
            <w:r>
              <w:t>335</w:t>
            </w:r>
          </w:p>
        </w:tc>
        <w:tc>
          <w:tcPr>
            <w:tcW w:w="1048" w:type="pct"/>
          </w:tcPr>
          <w:p w14:paraId="205EE72D" w14:textId="7C556691" w:rsidR="00D322FF" w:rsidRDefault="00A9291F" w:rsidP="00254C75">
            <w:pPr>
              <w:pStyle w:val="TabellRader"/>
            </w:pPr>
            <w:r>
              <w:t xml:space="preserve">Fi </w:t>
            </w:r>
            <w:r w:rsidR="006A2855">
              <w:t>14</w:t>
            </w:r>
          </w:p>
        </w:tc>
        <w:tc>
          <w:tcPr>
            <w:tcW w:w="1048" w:type="pct"/>
          </w:tcPr>
          <w:p w14:paraId="73D76031" w14:textId="5A77EB50" w:rsidR="00D322FF" w:rsidRDefault="00A9291F" w:rsidP="00254C75">
            <w:pPr>
              <w:pStyle w:val="TabellRader"/>
            </w:pPr>
            <w:r>
              <w:t>KU30</w:t>
            </w:r>
          </w:p>
        </w:tc>
        <w:tc>
          <w:tcPr>
            <w:tcW w:w="1048" w:type="pct"/>
          </w:tcPr>
          <w:p w14:paraId="28923682" w14:textId="77777777" w:rsidR="00D322FF" w:rsidRDefault="00D322FF" w:rsidP="00254C75">
            <w:pPr>
              <w:pStyle w:val="TabellRader"/>
            </w:pPr>
          </w:p>
        </w:tc>
        <w:tc>
          <w:tcPr>
            <w:tcW w:w="1148" w:type="pct"/>
          </w:tcPr>
          <w:p w14:paraId="0C41D2B3" w14:textId="542A23B5" w:rsidR="00D322FF" w:rsidRDefault="0065408C" w:rsidP="00254C75">
            <w:pPr>
              <w:pStyle w:val="TabellRader"/>
            </w:pPr>
            <w:r>
              <w:t>X</w:t>
            </w:r>
          </w:p>
        </w:tc>
      </w:tr>
      <w:tr w:rsidR="00D322FF" w14:paraId="3841D34B" w14:textId="77777777" w:rsidTr="008A125E">
        <w:tc>
          <w:tcPr>
            <w:tcW w:w="708" w:type="pct"/>
          </w:tcPr>
          <w:p w14:paraId="184FE51C" w14:textId="10B0D9EE" w:rsidR="00D322FF" w:rsidRDefault="00A9291F" w:rsidP="00254C75">
            <w:pPr>
              <w:pStyle w:val="TabellRader"/>
            </w:pPr>
            <w:r>
              <w:t>338</w:t>
            </w:r>
          </w:p>
        </w:tc>
        <w:tc>
          <w:tcPr>
            <w:tcW w:w="1048" w:type="pct"/>
          </w:tcPr>
          <w:p w14:paraId="4C1518E5" w14:textId="7C0A52B0" w:rsidR="00D322FF" w:rsidRDefault="009F026D" w:rsidP="00254C75">
            <w:pPr>
              <w:pStyle w:val="TabellRader"/>
            </w:pPr>
            <w:r>
              <w:t>LI</w:t>
            </w:r>
            <w:r w:rsidR="00C00826">
              <w:t xml:space="preserve"> 19</w:t>
            </w:r>
          </w:p>
        </w:tc>
        <w:tc>
          <w:tcPr>
            <w:tcW w:w="1048" w:type="pct"/>
          </w:tcPr>
          <w:p w14:paraId="6068EC18" w14:textId="2251DB4B" w:rsidR="00D322FF" w:rsidRDefault="00A9291F" w:rsidP="00254C75">
            <w:pPr>
              <w:pStyle w:val="TabellRader"/>
            </w:pPr>
            <w:r>
              <w:t>MJU23</w:t>
            </w:r>
          </w:p>
        </w:tc>
        <w:tc>
          <w:tcPr>
            <w:tcW w:w="1048" w:type="pct"/>
          </w:tcPr>
          <w:p w14:paraId="34364BEE" w14:textId="77777777" w:rsidR="00D322FF" w:rsidRDefault="00D322FF" w:rsidP="00254C75">
            <w:pPr>
              <w:pStyle w:val="TabellRader"/>
            </w:pPr>
          </w:p>
        </w:tc>
        <w:tc>
          <w:tcPr>
            <w:tcW w:w="1148" w:type="pct"/>
          </w:tcPr>
          <w:p w14:paraId="220BC2ED" w14:textId="30001820" w:rsidR="00D322FF" w:rsidRDefault="009F026D" w:rsidP="00254C75">
            <w:pPr>
              <w:pStyle w:val="TabellRader"/>
            </w:pPr>
            <w:r>
              <w:t>X</w:t>
            </w:r>
          </w:p>
        </w:tc>
      </w:tr>
      <w:tr w:rsidR="00D322FF" w14:paraId="4A5D951B" w14:textId="77777777" w:rsidTr="008A125E">
        <w:tc>
          <w:tcPr>
            <w:tcW w:w="708" w:type="pct"/>
          </w:tcPr>
          <w:p w14:paraId="5053ABE0" w14:textId="773D3E4B" w:rsidR="00D322FF" w:rsidRDefault="00A9291F" w:rsidP="00254C75">
            <w:pPr>
              <w:pStyle w:val="TabellRader"/>
            </w:pPr>
            <w:r>
              <w:t>346</w:t>
            </w:r>
          </w:p>
        </w:tc>
        <w:tc>
          <w:tcPr>
            <w:tcW w:w="1048" w:type="pct"/>
          </w:tcPr>
          <w:p w14:paraId="34F5A317" w14:textId="57105F10" w:rsidR="00D322FF" w:rsidRDefault="00A9291F" w:rsidP="00254C75">
            <w:pPr>
              <w:pStyle w:val="TabellRader"/>
            </w:pPr>
            <w:r>
              <w:t xml:space="preserve">S </w:t>
            </w:r>
            <w:r w:rsidR="003A5A82">
              <w:t>6</w:t>
            </w:r>
          </w:p>
        </w:tc>
        <w:tc>
          <w:tcPr>
            <w:tcW w:w="1048" w:type="pct"/>
          </w:tcPr>
          <w:p w14:paraId="4E7E86B7" w14:textId="2EB1AA29" w:rsidR="00D322FF" w:rsidRDefault="00A9291F" w:rsidP="00254C75">
            <w:pPr>
              <w:pStyle w:val="TabellRader"/>
            </w:pPr>
            <w:r>
              <w:t>SoU19</w:t>
            </w:r>
          </w:p>
        </w:tc>
        <w:tc>
          <w:tcPr>
            <w:tcW w:w="1048" w:type="pct"/>
          </w:tcPr>
          <w:p w14:paraId="670300C1" w14:textId="2C65283F" w:rsidR="00D322FF" w:rsidRDefault="00FA0A1E" w:rsidP="00254C75">
            <w:pPr>
              <w:pStyle w:val="TabellRader"/>
            </w:pPr>
            <w:r>
              <w:t>X</w:t>
            </w:r>
          </w:p>
        </w:tc>
        <w:tc>
          <w:tcPr>
            <w:tcW w:w="1148" w:type="pct"/>
          </w:tcPr>
          <w:p w14:paraId="7940E9FD" w14:textId="641D33BB" w:rsidR="00D322FF" w:rsidRDefault="00D322FF" w:rsidP="00254C75">
            <w:pPr>
              <w:pStyle w:val="TabellRader"/>
            </w:pPr>
          </w:p>
        </w:tc>
      </w:tr>
      <w:tr w:rsidR="00D322FF" w14:paraId="4FCFB716" w14:textId="77777777" w:rsidTr="008A125E">
        <w:tc>
          <w:tcPr>
            <w:tcW w:w="708" w:type="pct"/>
          </w:tcPr>
          <w:p w14:paraId="1B747605" w14:textId="640ECE88" w:rsidR="00D322FF" w:rsidRDefault="00A9291F" w:rsidP="00254C75">
            <w:pPr>
              <w:pStyle w:val="TabellRader"/>
            </w:pPr>
            <w:r>
              <w:t>349</w:t>
            </w:r>
          </w:p>
        </w:tc>
        <w:tc>
          <w:tcPr>
            <w:tcW w:w="1048" w:type="pct"/>
          </w:tcPr>
          <w:p w14:paraId="5DE070FC" w14:textId="5419D247" w:rsidR="00D322FF" w:rsidRDefault="00A9291F" w:rsidP="00254C75">
            <w:pPr>
              <w:pStyle w:val="TabellRader"/>
            </w:pPr>
            <w:r>
              <w:t xml:space="preserve">Fi </w:t>
            </w:r>
            <w:r w:rsidR="006A2855">
              <w:t>15</w:t>
            </w:r>
          </w:p>
        </w:tc>
        <w:tc>
          <w:tcPr>
            <w:tcW w:w="1048" w:type="pct"/>
          </w:tcPr>
          <w:p w14:paraId="065B6538" w14:textId="6E27106C" w:rsidR="00D322FF" w:rsidRDefault="00A9291F" w:rsidP="00254C75">
            <w:pPr>
              <w:pStyle w:val="TabellRader"/>
            </w:pPr>
            <w:r>
              <w:t>FiU20</w:t>
            </w:r>
          </w:p>
        </w:tc>
        <w:tc>
          <w:tcPr>
            <w:tcW w:w="1048" w:type="pct"/>
          </w:tcPr>
          <w:p w14:paraId="7B46B782" w14:textId="380C7244" w:rsidR="00D322FF" w:rsidRDefault="0065408C" w:rsidP="00254C75">
            <w:pPr>
              <w:pStyle w:val="TabellRader"/>
            </w:pPr>
            <w:r>
              <w:t>X</w:t>
            </w:r>
          </w:p>
        </w:tc>
        <w:tc>
          <w:tcPr>
            <w:tcW w:w="1148" w:type="pct"/>
          </w:tcPr>
          <w:p w14:paraId="62FAEFD5" w14:textId="4F568831" w:rsidR="00D322FF" w:rsidRDefault="00D322FF" w:rsidP="00254C75">
            <w:pPr>
              <w:pStyle w:val="TabellRader"/>
            </w:pPr>
          </w:p>
        </w:tc>
      </w:tr>
      <w:tr w:rsidR="00D322FF" w14:paraId="226E4931" w14:textId="77777777" w:rsidTr="008A125E">
        <w:tc>
          <w:tcPr>
            <w:tcW w:w="708" w:type="pct"/>
          </w:tcPr>
          <w:p w14:paraId="5DCC15B0" w14:textId="77777777" w:rsidR="00D322FF" w:rsidRDefault="00D322FF" w:rsidP="00254C75">
            <w:pPr>
              <w:pStyle w:val="TabellRader"/>
            </w:pPr>
          </w:p>
        </w:tc>
        <w:tc>
          <w:tcPr>
            <w:tcW w:w="1048" w:type="pct"/>
          </w:tcPr>
          <w:p w14:paraId="7968D754" w14:textId="77777777" w:rsidR="00D322FF" w:rsidRDefault="00D322FF" w:rsidP="00254C75">
            <w:pPr>
              <w:pStyle w:val="TabellRader"/>
            </w:pPr>
          </w:p>
        </w:tc>
        <w:tc>
          <w:tcPr>
            <w:tcW w:w="1048" w:type="pct"/>
          </w:tcPr>
          <w:p w14:paraId="46199BEA" w14:textId="77777777" w:rsidR="00D322FF" w:rsidRDefault="00D322FF" w:rsidP="00254C75">
            <w:pPr>
              <w:pStyle w:val="TabellRader"/>
            </w:pPr>
          </w:p>
        </w:tc>
        <w:tc>
          <w:tcPr>
            <w:tcW w:w="1048" w:type="pct"/>
          </w:tcPr>
          <w:p w14:paraId="5F7F3726" w14:textId="77777777" w:rsidR="00D322FF" w:rsidRDefault="00D322FF" w:rsidP="00254C75">
            <w:pPr>
              <w:pStyle w:val="TabellRader"/>
            </w:pPr>
          </w:p>
        </w:tc>
        <w:tc>
          <w:tcPr>
            <w:tcW w:w="1148" w:type="pct"/>
          </w:tcPr>
          <w:p w14:paraId="2E739029" w14:textId="77777777" w:rsidR="00D322FF" w:rsidRDefault="00D322FF" w:rsidP="00254C75">
            <w:pPr>
              <w:pStyle w:val="TabellRader"/>
            </w:pPr>
          </w:p>
        </w:tc>
      </w:tr>
      <w:tr w:rsidR="00D322FF" w:rsidRPr="00014C47" w14:paraId="4F8FFD1E" w14:textId="77777777" w:rsidTr="008A125E">
        <w:tc>
          <w:tcPr>
            <w:tcW w:w="708" w:type="pct"/>
          </w:tcPr>
          <w:p w14:paraId="7BFA9D89" w14:textId="189FFCF7" w:rsidR="00D322FF" w:rsidRPr="00014C47" w:rsidRDefault="00014C47" w:rsidP="00254C75">
            <w:pPr>
              <w:pStyle w:val="TabellRader"/>
              <w:rPr>
                <w:b/>
              </w:rPr>
            </w:pPr>
            <w:r w:rsidRPr="00014C47">
              <w:rPr>
                <w:b/>
              </w:rPr>
              <w:t>2017/18</w:t>
            </w:r>
          </w:p>
        </w:tc>
        <w:tc>
          <w:tcPr>
            <w:tcW w:w="1048" w:type="pct"/>
          </w:tcPr>
          <w:p w14:paraId="587A8E93" w14:textId="77777777" w:rsidR="00D322FF" w:rsidRPr="00014C47" w:rsidRDefault="00D322FF" w:rsidP="00254C75">
            <w:pPr>
              <w:pStyle w:val="TabellRader"/>
              <w:rPr>
                <w:b/>
              </w:rPr>
            </w:pPr>
          </w:p>
        </w:tc>
        <w:tc>
          <w:tcPr>
            <w:tcW w:w="1048" w:type="pct"/>
          </w:tcPr>
          <w:p w14:paraId="70BC7657" w14:textId="77777777" w:rsidR="00D322FF" w:rsidRPr="00014C47" w:rsidRDefault="00D322FF" w:rsidP="00254C75">
            <w:pPr>
              <w:pStyle w:val="TabellRader"/>
              <w:rPr>
                <w:b/>
              </w:rPr>
            </w:pPr>
          </w:p>
        </w:tc>
        <w:tc>
          <w:tcPr>
            <w:tcW w:w="1048" w:type="pct"/>
          </w:tcPr>
          <w:p w14:paraId="0914D8C0" w14:textId="77777777" w:rsidR="00D322FF" w:rsidRPr="00014C47" w:rsidRDefault="00D322FF" w:rsidP="00254C75">
            <w:pPr>
              <w:pStyle w:val="TabellRader"/>
              <w:rPr>
                <w:b/>
              </w:rPr>
            </w:pPr>
          </w:p>
        </w:tc>
        <w:tc>
          <w:tcPr>
            <w:tcW w:w="1148" w:type="pct"/>
          </w:tcPr>
          <w:p w14:paraId="7FCBFC03" w14:textId="77777777" w:rsidR="00D322FF" w:rsidRPr="00014C47" w:rsidRDefault="00D322FF" w:rsidP="00254C75">
            <w:pPr>
              <w:pStyle w:val="TabellRader"/>
              <w:rPr>
                <w:b/>
              </w:rPr>
            </w:pPr>
          </w:p>
        </w:tc>
      </w:tr>
      <w:tr w:rsidR="00D322FF" w14:paraId="25621FC5" w14:textId="77777777" w:rsidTr="008A125E">
        <w:tc>
          <w:tcPr>
            <w:tcW w:w="708" w:type="pct"/>
          </w:tcPr>
          <w:p w14:paraId="4B52060D" w14:textId="7AB7BB54" w:rsidR="00D322FF" w:rsidRDefault="002468BB" w:rsidP="00254C75">
            <w:pPr>
              <w:pStyle w:val="TabellRader"/>
            </w:pPr>
            <w:r>
              <w:t>20</w:t>
            </w:r>
          </w:p>
        </w:tc>
        <w:tc>
          <w:tcPr>
            <w:tcW w:w="1048" w:type="pct"/>
          </w:tcPr>
          <w:p w14:paraId="24BEFF22" w14:textId="56BB267E" w:rsidR="00D322FF" w:rsidRDefault="009216F9" w:rsidP="00254C75">
            <w:pPr>
              <w:pStyle w:val="TabellRader"/>
            </w:pPr>
            <w:r w:rsidRPr="009216F9">
              <w:t>KN</w:t>
            </w:r>
            <w:r w:rsidR="005F25F8">
              <w:t xml:space="preserve"> 10</w:t>
            </w:r>
          </w:p>
        </w:tc>
        <w:tc>
          <w:tcPr>
            <w:tcW w:w="1048" w:type="pct"/>
          </w:tcPr>
          <w:p w14:paraId="4E4E9018" w14:textId="4A62EB21" w:rsidR="00D322FF" w:rsidRDefault="002468BB" w:rsidP="00254C75">
            <w:pPr>
              <w:pStyle w:val="TabellRader"/>
            </w:pPr>
            <w:r>
              <w:t>MJU5</w:t>
            </w:r>
          </w:p>
        </w:tc>
        <w:tc>
          <w:tcPr>
            <w:tcW w:w="1048" w:type="pct"/>
          </w:tcPr>
          <w:p w14:paraId="36FAD345" w14:textId="0F414448" w:rsidR="00D322FF" w:rsidRDefault="00221872" w:rsidP="00254C75">
            <w:pPr>
              <w:pStyle w:val="TabellRader"/>
            </w:pPr>
            <w:r>
              <w:t xml:space="preserve"> </w:t>
            </w:r>
          </w:p>
        </w:tc>
        <w:tc>
          <w:tcPr>
            <w:tcW w:w="1148" w:type="pct"/>
          </w:tcPr>
          <w:p w14:paraId="4F87BCC8" w14:textId="63C0B982" w:rsidR="00D322FF" w:rsidRDefault="008830D3" w:rsidP="00254C75">
            <w:pPr>
              <w:pStyle w:val="TabellRader"/>
            </w:pPr>
            <w:r>
              <w:t>X</w:t>
            </w:r>
          </w:p>
        </w:tc>
      </w:tr>
      <w:tr w:rsidR="00D322FF" w14:paraId="438AF546" w14:textId="77777777" w:rsidTr="008A125E">
        <w:tc>
          <w:tcPr>
            <w:tcW w:w="708" w:type="pct"/>
          </w:tcPr>
          <w:p w14:paraId="40699D9C" w14:textId="3B8963F4" w:rsidR="00D322FF" w:rsidRDefault="002468BB" w:rsidP="00254C75">
            <w:pPr>
              <w:pStyle w:val="TabellRader"/>
            </w:pPr>
            <w:r>
              <w:t>29</w:t>
            </w:r>
          </w:p>
        </w:tc>
        <w:tc>
          <w:tcPr>
            <w:tcW w:w="1048" w:type="pct"/>
          </w:tcPr>
          <w:p w14:paraId="2ED049BB" w14:textId="552F30A1" w:rsidR="00D322FF" w:rsidRDefault="00D302CA" w:rsidP="00254C75">
            <w:pPr>
              <w:pStyle w:val="TabellRader"/>
            </w:pPr>
            <w:r>
              <w:t>A</w:t>
            </w:r>
            <w:r w:rsidR="002468BB">
              <w:t xml:space="preserve"> </w:t>
            </w:r>
            <w:r w:rsidR="000F2F7B">
              <w:t>3</w:t>
            </w:r>
          </w:p>
        </w:tc>
        <w:tc>
          <w:tcPr>
            <w:tcW w:w="1048" w:type="pct"/>
          </w:tcPr>
          <w:p w14:paraId="07A95F88" w14:textId="4E4DFEE1" w:rsidR="00D322FF" w:rsidRDefault="002468BB" w:rsidP="00254C75">
            <w:pPr>
              <w:pStyle w:val="TabellRader"/>
            </w:pPr>
            <w:r>
              <w:t>AU3</w:t>
            </w:r>
          </w:p>
        </w:tc>
        <w:tc>
          <w:tcPr>
            <w:tcW w:w="1048" w:type="pct"/>
          </w:tcPr>
          <w:p w14:paraId="07C29AA8" w14:textId="77777777" w:rsidR="00D322FF" w:rsidRDefault="00D322FF" w:rsidP="00254C75">
            <w:pPr>
              <w:pStyle w:val="TabellRader"/>
            </w:pPr>
          </w:p>
        </w:tc>
        <w:tc>
          <w:tcPr>
            <w:tcW w:w="1148" w:type="pct"/>
          </w:tcPr>
          <w:p w14:paraId="4FB3E5FD" w14:textId="01BE53EA" w:rsidR="00D322FF" w:rsidRDefault="00170932" w:rsidP="00254C75">
            <w:pPr>
              <w:pStyle w:val="TabellRader"/>
            </w:pPr>
            <w:r>
              <w:t>X</w:t>
            </w:r>
          </w:p>
        </w:tc>
      </w:tr>
      <w:tr w:rsidR="00D322FF" w14:paraId="30923014" w14:textId="77777777" w:rsidTr="008A125E">
        <w:tc>
          <w:tcPr>
            <w:tcW w:w="708" w:type="pct"/>
          </w:tcPr>
          <w:p w14:paraId="44F05A84" w14:textId="61D42B85" w:rsidR="00D322FF" w:rsidRDefault="002468BB" w:rsidP="00254C75">
            <w:pPr>
              <w:pStyle w:val="TabellRader"/>
            </w:pPr>
            <w:r>
              <w:t>34</w:t>
            </w:r>
          </w:p>
        </w:tc>
        <w:tc>
          <w:tcPr>
            <w:tcW w:w="1048" w:type="pct"/>
          </w:tcPr>
          <w:p w14:paraId="53CD5CDC" w14:textId="32185F99" w:rsidR="00D322FF" w:rsidRDefault="002468BB" w:rsidP="00254C75">
            <w:pPr>
              <w:pStyle w:val="TabellRader"/>
            </w:pPr>
            <w:r>
              <w:t xml:space="preserve">Ju </w:t>
            </w:r>
            <w:r w:rsidR="00576AFB">
              <w:t>18</w:t>
            </w:r>
          </w:p>
        </w:tc>
        <w:tc>
          <w:tcPr>
            <w:tcW w:w="1048" w:type="pct"/>
          </w:tcPr>
          <w:p w14:paraId="087034C6" w14:textId="2FDBCEE6" w:rsidR="00D322FF" w:rsidRDefault="002468BB" w:rsidP="00254C75">
            <w:pPr>
              <w:pStyle w:val="TabellRader"/>
            </w:pPr>
            <w:r>
              <w:t>CU2</w:t>
            </w:r>
          </w:p>
        </w:tc>
        <w:tc>
          <w:tcPr>
            <w:tcW w:w="1048" w:type="pct"/>
          </w:tcPr>
          <w:p w14:paraId="53A54308" w14:textId="77777777" w:rsidR="00D322FF" w:rsidRDefault="00D322FF" w:rsidP="00254C75">
            <w:pPr>
              <w:pStyle w:val="TabellRader"/>
            </w:pPr>
          </w:p>
        </w:tc>
        <w:tc>
          <w:tcPr>
            <w:tcW w:w="1148" w:type="pct"/>
          </w:tcPr>
          <w:p w14:paraId="06095F1B" w14:textId="0C784B5F" w:rsidR="00D322FF" w:rsidRDefault="003843DF" w:rsidP="00254C75">
            <w:pPr>
              <w:pStyle w:val="TabellRader"/>
            </w:pPr>
            <w:r>
              <w:t>X</w:t>
            </w:r>
          </w:p>
        </w:tc>
      </w:tr>
      <w:tr w:rsidR="009C6A55" w:rsidRPr="00235114" w14:paraId="68EE59D8" w14:textId="77777777" w:rsidTr="008A125E">
        <w:tc>
          <w:tcPr>
            <w:tcW w:w="708" w:type="pct"/>
          </w:tcPr>
          <w:p w14:paraId="0B88A4FD" w14:textId="31CF32A4" w:rsidR="00D322FF" w:rsidRPr="00235114" w:rsidRDefault="00B64084" w:rsidP="00254C75">
            <w:pPr>
              <w:pStyle w:val="TabellRader"/>
            </w:pPr>
            <w:r w:rsidRPr="00235114">
              <w:t>65</w:t>
            </w:r>
          </w:p>
        </w:tc>
        <w:tc>
          <w:tcPr>
            <w:tcW w:w="1048" w:type="pct"/>
          </w:tcPr>
          <w:p w14:paraId="142E4013" w14:textId="2BC92DFB" w:rsidR="00D322FF" w:rsidRPr="00235114" w:rsidRDefault="00B64084" w:rsidP="00254C75">
            <w:pPr>
              <w:pStyle w:val="TabellRader"/>
            </w:pPr>
            <w:r w:rsidRPr="00235114">
              <w:t xml:space="preserve">Ju </w:t>
            </w:r>
            <w:r w:rsidR="00576AFB">
              <w:t>19</w:t>
            </w:r>
          </w:p>
        </w:tc>
        <w:tc>
          <w:tcPr>
            <w:tcW w:w="1048" w:type="pct"/>
          </w:tcPr>
          <w:p w14:paraId="4D5CDB4A" w14:textId="2D45B063" w:rsidR="00D322FF" w:rsidRPr="00235114" w:rsidRDefault="00B64084" w:rsidP="00254C75">
            <w:pPr>
              <w:pStyle w:val="TabellRader"/>
            </w:pPr>
            <w:r w:rsidRPr="00235114">
              <w:t>JuU8</w:t>
            </w:r>
          </w:p>
        </w:tc>
        <w:tc>
          <w:tcPr>
            <w:tcW w:w="1048" w:type="pct"/>
          </w:tcPr>
          <w:p w14:paraId="7E557D2C" w14:textId="6A88CF6D" w:rsidR="00D322FF" w:rsidRPr="00235114" w:rsidRDefault="00D322FF" w:rsidP="00254C75">
            <w:pPr>
              <w:pStyle w:val="TabellRader"/>
            </w:pPr>
          </w:p>
        </w:tc>
        <w:tc>
          <w:tcPr>
            <w:tcW w:w="1148" w:type="pct"/>
          </w:tcPr>
          <w:p w14:paraId="30AFF247" w14:textId="0798FF36" w:rsidR="00D322FF" w:rsidRPr="00235114" w:rsidRDefault="003843DF" w:rsidP="00254C75">
            <w:pPr>
              <w:pStyle w:val="TabellRader"/>
            </w:pPr>
            <w:r>
              <w:t>X</w:t>
            </w:r>
          </w:p>
        </w:tc>
      </w:tr>
      <w:tr w:rsidR="00D322FF" w14:paraId="7ED91578" w14:textId="77777777" w:rsidTr="008A125E">
        <w:tc>
          <w:tcPr>
            <w:tcW w:w="708" w:type="pct"/>
          </w:tcPr>
          <w:p w14:paraId="2A8BD407" w14:textId="07F732FF" w:rsidR="00D322FF" w:rsidRDefault="00B64084" w:rsidP="00254C75">
            <w:pPr>
              <w:pStyle w:val="TabellRader"/>
            </w:pPr>
            <w:r>
              <w:t>86</w:t>
            </w:r>
          </w:p>
        </w:tc>
        <w:tc>
          <w:tcPr>
            <w:tcW w:w="1048" w:type="pct"/>
          </w:tcPr>
          <w:p w14:paraId="5151D2C7" w14:textId="67651EF8" w:rsidR="00D322FF" w:rsidRDefault="00B64084" w:rsidP="00254C75">
            <w:pPr>
              <w:pStyle w:val="TabellRader"/>
            </w:pPr>
            <w:r>
              <w:t xml:space="preserve">S </w:t>
            </w:r>
            <w:r w:rsidR="003A5A82">
              <w:t>7</w:t>
            </w:r>
          </w:p>
        </w:tc>
        <w:tc>
          <w:tcPr>
            <w:tcW w:w="1048" w:type="pct"/>
          </w:tcPr>
          <w:p w14:paraId="4B100C03" w14:textId="51BA9BC3" w:rsidR="00D322FF" w:rsidRDefault="00B64084" w:rsidP="00254C75">
            <w:pPr>
              <w:pStyle w:val="TabellRader"/>
            </w:pPr>
            <w:r>
              <w:t>SoU5</w:t>
            </w:r>
          </w:p>
        </w:tc>
        <w:tc>
          <w:tcPr>
            <w:tcW w:w="1048" w:type="pct"/>
          </w:tcPr>
          <w:p w14:paraId="41A9A243" w14:textId="77777777" w:rsidR="00D322FF" w:rsidRDefault="00D322FF" w:rsidP="00254C75">
            <w:pPr>
              <w:pStyle w:val="TabellRader"/>
            </w:pPr>
          </w:p>
        </w:tc>
        <w:tc>
          <w:tcPr>
            <w:tcW w:w="1148" w:type="pct"/>
          </w:tcPr>
          <w:p w14:paraId="23C2AFA5" w14:textId="439F40A3" w:rsidR="00D322FF" w:rsidRDefault="00FA0A1E" w:rsidP="00254C75">
            <w:pPr>
              <w:pStyle w:val="TabellRader"/>
            </w:pPr>
            <w:r>
              <w:t>X</w:t>
            </w:r>
          </w:p>
        </w:tc>
      </w:tr>
      <w:tr w:rsidR="00D322FF" w14:paraId="7B59C577" w14:textId="77777777" w:rsidTr="008A125E">
        <w:tc>
          <w:tcPr>
            <w:tcW w:w="708" w:type="pct"/>
          </w:tcPr>
          <w:p w14:paraId="69199633" w14:textId="5733D116" w:rsidR="00D322FF" w:rsidRDefault="00B64084" w:rsidP="00254C75">
            <w:pPr>
              <w:pStyle w:val="TabellRader"/>
            </w:pPr>
            <w:r>
              <w:t>91</w:t>
            </w:r>
          </w:p>
        </w:tc>
        <w:tc>
          <w:tcPr>
            <w:tcW w:w="1048" w:type="pct"/>
          </w:tcPr>
          <w:p w14:paraId="15A41B3D" w14:textId="0D9698BA" w:rsidR="00D322FF" w:rsidRDefault="00B64084" w:rsidP="00254C75">
            <w:pPr>
              <w:pStyle w:val="TabellRader"/>
            </w:pPr>
            <w:r>
              <w:t xml:space="preserve">Ku </w:t>
            </w:r>
            <w:r w:rsidR="00767B84">
              <w:t>6</w:t>
            </w:r>
          </w:p>
        </w:tc>
        <w:tc>
          <w:tcPr>
            <w:tcW w:w="1048" w:type="pct"/>
          </w:tcPr>
          <w:p w14:paraId="53B5BE8A" w14:textId="5F442FCE" w:rsidR="00D322FF" w:rsidRDefault="00B64084" w:rsidP="00254C75">
            <w:pPr>
              <w:pStyle w:val="TabellRader"/>
            </w:pPr>
            <w:r>
              <w:t>KrU1</w:t>
            </w:r>
          </w:p>
        </w:tc>
        <w:tc>
          <w:tcPr>
            <w:tcW w:w="1048" w:type="pct"/>
          </w:tcPr>
          <w:p w14:paraId="7E5B83A1" w14:textId="77777777" w:rsidR="00D322FF" w:rsidRDefault="00D322FF" w:rsidP="00254C75">
            <w:pPr>
              <w:pStyle w:val="TabellRader"/>
            </w:pPr>
          </w:p>
        </w:tc>
        <w:tc>
          <w:tcPr>
            <w:tcW w:w="1148" w:type="pct"/>
          </w:tcPr>
          <w:p w14:paraId="17D5ACFB" w14:textId="0AE9C87F" w:rsidR="00D322FF" w:rsidRDefault="00071F15" w:rsidP="00254C75">
            <w:pPr>
              <w:pStyle w:val="TabellRader"/>
            </w:pPr>
            <w:r>
              <w:t>X</w:t>
            </w:r>
          </w:p>
        </w:tc>
      </w:tr>
      <w:tr w:rsidR="00D322FF" w14:paraId="1327F4AA" w14:textId="77777777" w:rsidTr="008A125E">
        <w:tc>
          <w:tcPr>
            <w:tcW w:w="708" w:type="pct"/>
          </w:tcPr>
          <w:p w14:paraId="3DF94D7B" w14:textId="660A10AB" w:rsidR="00D322FF" w:rsidRDefault="001514F0" w:rsidP="00254C75">
            <w:pPr>
              <w:pStyle w:val="TabellRader"/>
            </w:pPr>
            <w:r>
              <w:t>92</w:t>
            </w:r>
          </w:p>
        </w:tc>
        <w:tc>
          <w:tcPr>
            <w:tcW w:w="1048" w:type="pct"/>
          </w:tcPr>
          <w:p w14:paraId="201E4D37" w14:textId="31EC3888" w:rsidR="00D322FF" w:rsidRDefault="001514F0" w:rsidP="00254C75">
            <w:pPr>
              <w:pStyle w:val="TabellRader"/>
            </w:pPr>
            <w:r>
              <w:t xml:space="preserve">Ju </w:t>
            </w:r>
            <w:r w:rsidR="00576AFB">
              <w:t>20</w:t>
            </w:r>
          </w:p>
        </w:tc>
        <w:tc>
          <w:tcPr>
            <w:tcW w:w="1048" w:type="pct"/>
          </w:tcPr>
          <w:p w14:paraId="4584EF2D" w14:textId="5309CB4D" w:rsidR="00D322FF" w:rsidRDefault="001514F0" w:rsidP="00254C75">
            <w:pPr>
              <w:pStyle w:val="TabellRader"/>
            </w:pPr>
            <w:r>
              <w:t>JuU1</w:t>
            </w:r>
          </w:p>
        </w:tc>
        <w:tc>
          <w:tcPr>
            <w:tcW w:w="1048" w:type="pct"/>
          </w:tcPr>
          <w:p w14:paraId="17D87408" w14:textId="77777777" w:rsidR="00D322FF" w:rsidRDefault="00D322FF" w:rsidP="00254C75">
            <w:pPr>
              <w:pStyle w:val="TabellRader"/>
            </w:pPr>
          </w:p>
        </w:tc>
        <w:tc>
          <w:tcPr>
            <w:tcW w:w="1148" w:type="pct"/>
          </w:tcPr>
          <w:p w14:paraId="65E812D9" w14:textId="2E543041" w:rsidR="00D322FF" w:rsidRDefault="00C828D6" w:rsidP="00254C75">
            <w:pPr>
              <w:pStyle w:val="TabellRader"/>
            </w:pPr>
            <w:r>
              <w:t>X</w:t>
            </w:r>
          </w:p>
        </w:tc>
      </w:tr>
      <w:tr w:rsidR="00D322FF" w14:paraId="6C1A85DE" w14:textId="77777777" w:rsidTr="008A125E">
        <w:tc>
          <w:tcPr>
            <w:tcW w:w="708" w:type="pct"/>
          </w:tcPr>
          <w:p w14:paraId="176934C5" w14:textId="568A197E" w:rsidR="00D322FF" w:rsidRDefault="00661961" w:rsidP="00254C75">
            <w:pPr>
              <w:pStyle w:val="TabellRader"/>
            </w:pPr>
            <w:r>
              <w:t>104</w:t>
            </w:r>
          </w:p>
        </w:tc>
        <w:tc>
          <w:tcPr>
            <w:tcW w:w="1048" w:type="pct"/>
          </w:tcPr>
          <w:p w14:paraId="3A1A1AA5" w14:textId="655D1D68" w:rsidR="00D322FF" w:rsidRDefault="00EC2624" w:rsidP="00254C75">
            <w:pPr>
              <w:pStyle w:val="TabellRader"/>
            </w:pPr>
            <w:r w:rsidRPr="00EC2624">
              <w:t>LI</w:t>
            </w:r>
            <w:r w:rsidR="00C00826">
              <w:t xml:space="preserve"> 20</w:t>
            </w:r>
          </w:p>
        </w:tc>
        <w:tc>
          <w:tcPr>
            <w:tcW w:w="1048" w:type="pct"/>
          </w:tcPr>
          <w:p w14:paraId="167D04CF" w14:textId="48B5C41C" w:rsidR="00D322FF" w:rsidRDefault="00661961" w:rsidP="00254C75">
            <w:pPr>
              <w:pStyle w:val="TabellRader"/>
            </w:pPr>
            <w:r>
              <w:t>TU1</w:t>
            </w:r>
          </w:p>
        </w:tc>
        <w:tc>
          <w:tcPr>
            <w:tcW w:w="1048" w:type="pct"/>
          </w:tcPr>
          <w:p w14:paraId="552E3D02" w14:textId="77777777" w:rsidR="00D322FF" w:rsidRDefault="00D322FF" w:rsidP="00254C75">
            <w:pPr>
              <w:pStyle w:val="TabellRader"/>
            </w:pPr>
          </w:p>
        </w:tc>
        <w:tc>
          <w:tcPr>
            <w:tcW w:w="1148" w:type="pct"/>
          </w:tcPr>
          <w:p w14:paraId="69E75E53" w14:textId="1C424A19" w:rsidR="00D322FF" w:rsidRDefault="001C75C5" w:rsidP="00254C75">
            <w:pPr>
              <w:pStyle w:val="TabellRader"/>
            </w:pPr>
            <w:r>
              <w:t>X</w:t>
            </w:r>
          </w:p>
        </w:tc>
      </w:tr>
      <w:tr w:rsidR="00D322FF" w14:paraId="1CD5A82C" w14:textId="77777777" w:rsidTr="008A125E">
        <w:tc>
          <w:tcPr>
            <w:tcW w:w="708" w:type="pct"/>
          </w:tcPr>
          <w:p w14:paraId="02C4685F" w14:textId="4AD22FC9" w:rsidR="00D322FF" w:rsidRDefault="00661961" w:rsidP="00254C75">
            <w:pPr>
              <w:pStyle w:val="TabellRader"/>
            </w:pPr>
            <w:r>
              <w:t>115</w:t>
            </w:r>
          </w:p>
        </w:tc>
        <w:tc>
          <w:tcPr>
            <w:tcW w:w="1048" w:type="pct"/>
          </w:tcPr>
          <w:p w14:paraId="43E4A568" w14:textId="77109141" w:rsidR="00D322FF" w:rsidRDefault="009216F9" w:rsidP="00254C75">
            <w:pPr>
              <w:pStyle w:val="TabellRader"/>
            </w:pPr>
            <w:r w:rsidRPr="009216F9">
              <w:t>KN</w:t>
            </w:r>
            <w:r w:rsidR="005F25F8">
              <w:t xml:space="preserve"> 11</w:t>
            </w:r>
          </w:p>
        </w:tc>
        <w:tc>
          <w:tcPr>
            <w:tcW w:w="1048" w:type="pct"/>
          </w:tcPr>
          <w:p w14:paraId="35AA56A8" w14:textId="5924F59A" w:rsidR="00D322FF" w:rsidRDefault="00661961" w:rsidP="00254C75">
            <w:pPr>
              <w:pStyle w:val="TabellRader"/>
            </w:pPr>
            <w:r>
              <w:t>MJU1</w:t>
            </w:r>
          </w:p>
        </w:tc>
        <w:tc>
          <w:tcPr>
            <w:tcW w:w="1048" w:type="pct"/>
          </w:tcPr>
          <w:p w14:paraId="62CB4DA3" w14:textId="77777777" w:rsidR="00D322FF" w:rsidRDefault="00D322FF" w:rsidP="00254C75">
            <w:pPr>
              <w:pStyle w:val="TabellRader"/>
            </w:pPr>
          </w:p>
        </w:tc>
        <w:tc>
          <w:tcPr>
            <w:tcW w:w="1148" w:type="pct"/>
          </w:tcPr>
          <w:p w14:paraId="2C6E418E" w14:textId="4019B490" w:rsidR="00D322FF" w:rsidRDefault="008830D3" w:rsidP="00254C75">
            <w:pPr>
              <w:pStyle w:val="TabellRader"/>
            </w:pPr>
            <w:r>
              <w:t>X</w:t>
            </w:r>
          </w:p>
        </w:tc>
      </w:tr>
      <w:tr w:rsidR="00D322FF" w14:paraId="26F94305" w14:textId="77777777" w:rsidTr="008A125E">
        <w:tc>
          <w:tcPr>
            <w:tcW w:w="708" w:type="pct"/>
          </w:tcPr>
          <w:p w14:paraId="4BA173AE" w14:textId="0C8AD871" w:rsidR="00D322FF" w:rsidRDefault="00661961" w:rsidP="00254C75">
            <w:pPr>
              <w:pStyle w:val="TabellRader"/>
            </w:pPr>
            <w:r>
              <w:t>121</w:t>
            </w:r>
          </w:p>
        </w:tc>
        <w:tc>
          <w:tcPr>
            <w:tcW w:w="1048" w:type="pct"/>
          </w:tcPr>
          <w:p w14:paraId="0BDFAFEF" w14:textId="3F960158" w:rsidR="00D322FF" w:rsidRDefault="00661961" w:rsidP="00254C75">
            <w:pPr>
              <w:pStyle w:val="TabellRader"/>
            </w:pPr>
            <w:r>
              <w:t xml:space="preserve">S </w:t>
            </w:r>
            <w:r w:rsidR="003A5A82">
              <w:t>8</w:t>
            </w:r>
          </w:p>
        </w:tc>
        <w:tc>
          <w:tcPr>
            <w:tcW w:w="1048" w:type="pct"/>
          </w:tcPr>
          <w:p w14:paraId="1F6D0F82" w14:textId="4CA2CBCB" w:rsidR="00D322FF" w:rsidRDefault="00661961" w:rsidP="00254C75">
            <w:pPr>
              <w:pStyle w:val="TabellRader"/>
            </w:pPr>
            <w:r>
              <w:t>SoU1</w:t>
            </w:r>
          </w:p>
        </w:tc>
        <w:tc>
          <w:tcPr>
            <w:tcW w:w="1048" w:type="pct"/>
          </w:tcPr>
          <w:p w14:paraId="35F8C418" w14:textId="77777777" w:rsidR="00D322FF" w:rsidRDefault="00D322FF" w:rsidP="00254C75">
            <w:pPr>
              <w:pStyle w:val="TabellRader"/>
            </w:pPr>
          </w:p>
        </w:tc>
        <w:tc>
          <w:tcPr>
            <w:tcW w:w="1148" w:type="pct"/>
          </w:tcPr>
          <w:p w14:paraId="2387ACB4" w14:textId="4F7F736C" w:rsidR="00D322FF" w:rsidRDefault="00FA0A1E" w:rsidP="00254C75">
            <w:pPr>
              <w:pStyle w:val="TabellRader"/>
            </w:pPr>
            <w:r>
              <w:t>X</w:t>
            </w:r>
          </w:p>
        </w:tc>
      </w:tr>
      <w:tr w:rsidR="00D322FF" w14:paraId="59FC5BD4" w14:textId="77777777" w:rsidTr="008A125E">
        <w:tc>
          <w:tcPr>
            <w:tcW w:w="708" w:type="pct"/>
          </w:tcPr>
          <w:p w14:paraId="438CD130" w14:textId="09B9E0CF" w:rsidR="00D322FF" w:rsidRDefault="00661961" w:rsidP="00254C75">
            <w:pPr>
              <w:pStyle w:val="TabellRader"/>
            </w:pPr>
            <w:r>
              <w:t>123</w:t>
            </w:r>
          </w:p>
        </w:tc>
        <w:tc>
          <w:tcPr>
            <w:tcW w:w="1048" w:type="pct"/>
          </w:tcPr>
          <w:p w14:paraId="0C41E506" w14:textId="1BAF7772" w:rsidR="00D322FF" w:rsidRDefault="00661961" w:rsidP="00254C75">
            <w:pPr>
              <w:pStyle w:val="TabellRader"/>
            </w:pPr>
            <w:r>
              <w:t xml:space="preserve">Ju </w:t>
            </w:r>
            <w:r w:rsidR="00576AFB">
              <w:t>21</w:t>
            </w:r>
          </w:p>
        </w:tc>
        <w:tc>
          <w:tcPr>
            <w:tcW w:w="1048" w:type="pct"/>
          </w:tcPr>
          <w:p w14:paraId="56FBCEB3" w14:textId="15B83339" w:rsidR="00D322FF" w:rsidRDefault="00661961" w:rsidP="00254C75">
            <w:pPr>
              <w:pStyle w:val="TabellRader"/>
            </w:pPr>
            <w:r>
              <w:t>CU7</w:t>
            </w:r>
          </w:p>
        </w:tc>
        <w:tc>
          <w:tcPr>
            <w:tcW w:w="1048" w:type="pct"/>
          </w:tcPr>
          <w:p w14:paraId="153599B9" w14:textId="77777777" w:rsidR="00D322FF" w:rsidRDefault="00D322FF" w:rsidP="00254C75">
            <w:pPr>
              <w:pStyle w:val="TabellRader"/>
            </w:pPr>
          </w:p>
        </w:tc>
        <w:tc>
          <w:tcPr>
            <w:tcW w:w="1148" w:type="pct"/>
          </w:tcPr>
          <w:p w14:paraId="445708E0" w14:textId="11E0479B" w:rsidR="00D322FF" w:rsidRDefault="00C828D6" w:rsidP="00254C75">
            <w:pPr>
              <w:pStyle w:val="TabellRader"/>
            </w:pPr>
            <w:r>
              <w:t>X</w:t>
            </w:r>
          </w:p>
        </w:tc>
      </w:tr>
      <w:tr w:rsidR="00D322FF" w14:paraId="3F2736BD" w14:textId="77777777" w:rsidTr="008A125E">
        <w:tc>
          <w:tcPr>
            <w:tcW w:w="708" w:type="pct"/>
          </w:tcPr>
          <w:p w14:paraId="13727B24" w14:textId="13451C81" w:rsidR="00D322FF" w:rsidRDefault="003A2116" w:rsidP="00254C75">
            <w:pPr>
              <w:pStyle w:val="TabellRader"/>
            </w:pPr>
            <w:r>
              <w:t>145</w:t>
            </w:r>
          </w:p>
        </w:tc>
        <w:tc>
          <w:tcPr>
            <w:tcW w:w="1048" w:type="pct"/>
          </w:tcPr>
          <w:p w14:paraId="29EAC17D" w14:textId="2BAF216A" w:rsidR="00D322FF" w:rsidRDefault="003A2116" w:rsidP="00254C75">
            <w:pPr>
              <w:pStyle w:val="TabellRader"/>
            </w:pPr>
            <w:r>
              <w:t xml:space="preserve">Ju </w:t>
            </w:r>
            <w:r w:rsidR="00576AFB">
              <w:t>22</w:t>
            </w:r>
          </w:p>
        </w:tc>
        <w:tc>
          <w:tcPr>
            <w:tcW w:w="1048" w:type="pct"/>
          </w:tcPr>
          <w:p w14:paraId="2E0D8EBC" w14:textId="01D52B4E" w:rsidR="00D322FF" w:rsidRDefault="003A2116" w:rsidP="00254C75">
            <w:pPr>
              <w:pStyle w:val="TabellRader"/>
            </w:pPr>
            <w:r>
              <w:t>JuU6</w:t>
            </w:r>
          </w:p>
        </w:tc>
        <w:tc>
          <w:tcPr>
            <w:tcW w:w="1048" w:type="pct"/>
          </w:tcPr>
          <w:p w14:paraId="59299039" w14:textId="77777777" w:rsidR="00D322FF" w:rsidRDefault="00D322FF" w:rsidP="00254C75">
            <w:pPr>
              <w:pStyle w:val="TabellRader"/>
            </w:pPr>
          </w:p>
        </w:tc>
        <w:tc>
          <w:tcPr>
            <w:tcW w:w="1148" w:type="pct"/>
          </w:tcPr>
          <w:p w14:paraId="2A8EB0F3" w14:textId="3DE16EAE" w:rsidR="00D322FF" w:rsidRDefault="00C828D6" w:rsidP="00254C75">
            <w:pPr>
              <w:pStyle w:val="TabellRader"/>
            </w:pPr>
            <w:r>
              <w:t>X</w:t>
            </w:r>
          </w:p>
        </w:tc>
      </w:tr>
      <w:tr w:rsidR="00D322FF" w14:paraId="76500F5D" w14:textId="77777777" w:rsidTr="008A125E">
        <w:tc>
          <w:tcPr>
            <w:tcW w:w="708" w:type="pct"/>
          </w:tcPr>
          <w:p w14:paraId="288FC5AE" w14:textId="14556C1D" w:rsidR="00D322FF" w:rsidRDefault="003A2116" w:rsidP="00254C75">
            <w:pPr>
              <w:pStyle w:val="TabellRader"/>
            </w:pPr>
            <w:r>
              <w:t>148</w:t>
            </w:r>
          </w:p>
        </w:tc>
        <w:tc>
          <w:tcPr>
            <w:tcW w:w="1048" w:type="pct"/>
          </w:tcPr>
          <w:p w14:paraId="2E9F62DA" w14:textId="74FB2997" w:rsidR="00D322FF" w:rsidRDefault="003A2116" w:rsidP="00254C75">
            <w:pPr>
              <w:pStyle w:val="TabellRader"/>
            </w:pPr>
            <w:r>
              <w:t xml:space="preserve">A </w:t>
            </w:r>
            <w:r w:rsidR="000F2F7B">
              <w:t>4</w:t>
            </w:r>
          </w:p>
        </w:tc>
        <w:tc>
          <w:tcPr>
            <w:tcW w:w="1048" w:type="pct"/>
          </w:tcPr>
          <w:p w14:paraId="33A01957" w14:textId="6B603B1A" w:rsidR="00D322FF" w:rsidRDefault="003A2116" w:rsidP="00254C75">
            <w:pPr>
              <w:pStyle w:val="TabellRader"/>
            </w:pPr>
            <w:r>
              <w:t>KU38</w:t>
            </w:r>
          </w:p>
        </w:tc>
        <w:tc>
          <w:tcPr>
            <w:tcW w:w="1048" w:type="pct"/>
          </w:tcPr>
          <w:p w14:paraId="1FF8F7C6" w14:textId="77777777" w:rsidR="00D322FF" w:rsidRDefault="00D322FF" w:rsidP="00254C75">
            <w:pPr>
              <w:pStyle w:val="TabellRader"/>
            </w:pPr>
          </w:p>
        </w:tc>
        <w:tc>
          <w:tcPr>
            <w:tcW w:w="1148" w:type="pct"/>
          </w:tcPr>
          <w:p w14:paraId="2D462040" w14:textId="083BF28F" w:rsidR="00D322FF" w:rsidRDefault="00170932" w:rsidP="00254C75">
            <w:pPr>
              <w:pStyle w:val="TabellRader"/>
            </w:pPr>
            <w:r>
              <w:t>X</w:t>
            </w:r>
          </w:p>
        </w:tc>
      </w:tr>
      <w:tr w:rsidR="00D322FF" w14:paraId="778A4782" w14:textId="77777777" w:rsidTr="008A125E">
        <w:tc>
          <w:tcPr>
            <w:tcW w:w="708" w:type="pct"/>
          </w:tcPr>
          <w:p w14:paraId="786A5400" w14:textId="5CB9C654" w:rsidR="00D322FF" w:rsidRDefault="003A2116" w:rsidP="00254C75">
            <w:pPr>
              <w:pStyle w:val="TabellRader"/>
            </w:pPr>
            <w:r>
              <w:t xml:space="preserve">151 </w:t>
            </w:r>
          </w:p>
        </w:tc>
        <w:tc>
          <w:tcPr>
            <w:tcW w:w="1048" w:type="pct"/>
          </w:tcPr>
          <w:p w14:paraId="22256F86" w14:textId="7B5BD42D" w:rsidR="00D322FF" w:rsidRDefault="003A2116" w:rsidP="00254C75">
            <w:pPr>
              <w:pStyle w:val="TabellRader"/>
            </w:pPr>
            <w:r>
              <w:t xml:space="preserve">Ku </w:t>
            </w:r>
            <w:r w:rsidR="00767B84">
              <w:t>7</w:t>
            </w:r>
          </w:p>
        </w:tc>
        <w:tc>
          <w:tcPr>
            <w:tcW w:w="1048" w:type="pct"/>
          </w:tcPr>
          <w:p w14:paraId="11343456" w14:textId="2023FC98" w:rsidR="00D322FF" w:rsidRDefault="003A2116" w:rsidP="00254C75">
            <w:pPr>
              <w:pStyle w:val="TabellRader"/>
            </w:pPr>
            <w:r>
              <w:t>KU32</w:t>
            </w:r>
          </w:p>
        </w:tc>
        <w:tc>
          <w:tcPr>
            <w:tcW w:w="1048" w:type="pct"/>
          </w:tcPr>
          <w:p w14:paraId="1AC873C1" w14:textId="6F002E82" w:rsidR="00D322FF" w:rsidRDefault="00071F15" w:rsidP="00254C75">
            <w:pPr>
              <w:pStyle w:val="TabellRader"/>
            </w:pPr>
            <w:r>
              <w:t>X</w:t>
            </w:r>
          </w:p>
        </w:tc>
        <w:tc>
          <w:tcPr>
            <w:tcW w:w="1148" w:type="pct"/>
          </w:tcPr>
          <w:p w14:paraId="170D628C" w14:textId="4F403FD7" w:rsidR="00D322FF" w:rsidRDefault="00D322FF" w:rsidP="00254C75">
            <w:pPr>
              <w:pStyle w:val="TabellRader"/>
            </w:pPr>
          </w:p>
        </w:tc>
      </w:tr>
      <w:tr w:rsidR="00D322FF" w14:paraId="683298E5" w14:textId="77777777" w:rsidTr="008A125E">
        <w:tc>
          <w:tcPr>
            <w:tcW w:w="708" w:type="pct"/>
          </w:tcPr>
          <w:p w14:paraId="54547B49" w14:textId="625A2F0E" w:rsidR="00D322FF" w:rsidRDefault="00547C80" w:rsidP="00254C75">
            <w:pPr>
              <w:pStyle w:val="TabellRader"/>
            </w:pPr>
            <w:r>
              <w:t>171</w:t>
            </w:r>
          </w:p>
        </w:tc>
        <w:tc>
          <w:tcPr>
            <w:tcW w:w="1048" w:type="pct"/>
          </w:tcPr>
          <w:p w14:paraId="480A92C2" w14:textId="3F8DFE54" w:rsidR="00D322FF" w:rsidRDefault="009216F9" w:rsidP="00254C75">
            <w:pPr>
              <w:pStyle w:val="TabellRader"/>
            </w:pPr>
            <w:r w:rsidRPr="009216F9">
              <w:t>KN</w:t>
            </w:r>
            <w:r w:rsidR="005F25F8">
              <w:t xml:space="preserve"> 12</w:t>
            </w:r>
          </w:p>
        </w:tc>
        <w:tc>
          <w:tcPr>
            <w:tcW w:w="1048" w:type="pct"/>
          </w:tcPr>
          <w:p w14:paraId="58AD0440" w14:textId="198001CD" w:rsidR="00D322FF" w:rsidRDefault="00547C80" w:rsidP="00254C75">
            <w:pPr>
              <w:pStyle w:val="TabellRader"/>
            </w:pPr>
            <w:r>
              <w:t>MJU11</w:t>
            </w:r>
          </w:p>
        </w:tc>
        <w:tc>
          <w:tcPr>
            <w:tcW w:w="1048" w:type="pct"/>
          </w:tcPr>
          <w:p w14:paraId="0088FB0C" w14:textId="449F6308" w:rsidR="00D322FF" w:rsidRDefault="008830D3" w:rsidP="00254C75">
            <w:pPr>
              <w:pStyle w:val="TabellRader"/>
            </w:pPr>
            <w:r>
              <w:t>X</w:t>
            </w:r>
          </w:p>
        </w:tc>
        <w:tc>
          <w:tcPr>
            <w:tcW w:w="1148" w:type="pct"/>
          </w:tcPr>
          <w:p w14:paraId="2213AF23" w14:textId="6EDDE7FB" w:rsidR="00D322FF" w:rsidRDefault="00D322FF" w:rsidP="00254C75">
            <w:pPr>
              <w:pStyle w:val="TabellRader"/>
            </w:pPr>
          </w:p>
        </w:tc>
      </w:tr>
      <w:tr w:rsidR="00D322FF" w14:paraId="3FE65273" w14:textId="77777777" w:rsidTr="008A125E">
        <w:tc>
          <w:tcPr>
            <w:tcW w:w="708" w:type="pct"/>
          </w:tcPr>
          <w:p w14:paraId="7D782017" w14:textId="2FBB8E4E" w:rsidR="00D322FF" w:rsidRDefault="000E728C" w:rsidP="00254C75">
            <w:pPr>
              <w:pStyle w:val="TabellRader"/>
            </w:pPr>
            <w:r>
              <w:t>172</w:t>
            </w:r>
          </w:p>
        </w:tc>
        <w:tc>
          <w:tcPr>
            <w:tcW w:w="1048" w:type="pct"/>
          </w:tcPr>
          <w:p w14:paraId="0473FF15" w14:textId="6332BA8D" w:rsidR="00D322FF" w:rsidRDefault="000E728C" w:rsidP="00254C75">
            <w:pPr>
              <w:pStyle w:val="TabellRader"/>
            </w:pPr>
            <w:r>
              <w:t xml:space="preserve">A </w:t>
            </w:r>
            <w:r w:rsidR="000F2F7B">
              <w:t>5</w:t>
            </w:r>
          </w:p>
        </w:tc>
        <w:tc>
          <w:tcPr>
            <w:tcW w:w="1048" w:type="pct"/>
          </w:tcPr>
          <w:p w14:paraId="710D6B51" w14:textId="24E3B6DA" w:rsidR="00D322FF" w:rsidRDefault="000E728C" w:rsidP="00254C75">
            <w:pPr>
              <w:pStyle w:val="TabellRader"/>
            </w:pPr>
            <w:r>
              <w:t>AU7</w:t>
            </w:r>
          </w:p>
        </w:tc>
        <w:tc>
          <w:tcPr>
            <w:tcW w:w="1048" w:type="pct"/>
          </w:tcPr>
          <w:p w14:paraId="2ADB0673" w14:textId="483C845B" w:rsidR="00D322FF" w:rsidRDefault="00170932" w:rsidP="00254C75">
            <w:pPr>
              <w:pStyle w:val="TabellRader"/>
            </w:pPr>
            <w:r>
              <w:t>X</w:t>
            </w:r>
          </w:p>
        </w:tc>
        <w:tc>
          <w:tcPr>
            <w:tcW w:w="1148" w:type="pct"/>
          </w:tcPr>
          <w:p w14:paraId="2F9345B7" w14:textId="52196FF5" w:rsidR="00D322FF" w:rsidRDefault="00D322FF" w:rsidP="00254C75">
            <w:pPr>
              <w:pStyle w:val="TabellRader"/>
            </w:pPr>
          </w:p>
        </w:tc>
      </w:tr>
      <w:tr w:rsidR="00D322FF" w14:paraId="440A61A6" w14:textId="77777777" w:rsidTr="008A125E">
        <w:tc>
          <w:tcPr>
            <w:tcW w:w="708" w:type="pct"/>
          </w:tcPr>
          <w:p w14:paraId="01F5DEDF" w14:textId="3084404F" w:rsidR="00D322FF" w:rsidRDefault="00AC52D1" w:rsidP="00254C75">
            <w:pPr>
              <w:pStyle w:val="TabellRader"/>
            </w:pPr>
            <w:r>
              <w:t>174</w:t>
            </w:r>
          </w:p>
        </w:tc>
        <w:tc>
          <w:tcPr>
            <w:tcW w:w="1048" w:type="pct"/>
          </w:tcPr>
          <w:p w14:paraId="5073C35D" w14:textId="1F502CCC" w:rsidR="00D322FF" w:rsidRDefault="009216F9" w:rsidP="00254C75">
            <w:pPr>
              <w:pStyle w:val="TabellRader"/>
            </w:pPr>
            <w:r>
              <w:t>LI</w:t>
            </w:r>
            <w:r w:rsidR="00AC52D1">
              <w:t xml:space="preserve"> </w:t>
            </w:r>
            <w:r w:rsidR="00C00826">
              <w:t>21</w:t>
            </w:r>
          </w:p>
        </w:tc>
        <w:tc>
          <w:tcPr>
            <w:tcW w:w="1048" w:type="pct"/>
          </w:tcPr>
          <w:p w14:paraId="041AA307" w14:textId="2F700E59" w:rsidR="00D322FF" w:rsidRDefault="00AC52D1" w:rsidP="00254C75">
            <w:pPr>
              <w:pStyle w:val="TabellRader"/>
            </w:pPr>
            <w:r>
              <w:t>MJU10</w:t>
            </w:r>
          </w:p>
        </w:tc>
        <w:tc>
          <w:tcPr>
            <w:tcW w:w="1048" w:type="pct"/>
          </w:tcPr>
          <w:p w14:paraId="0CECFEAA" w14:textId="77777777" w:rsidR="00D322FF" w:rsidRDefault="00D322FF" w:rsidP="00254C75">
            <w:pPr>
              <w:pStyle w:val="TabellRader"/>
            </w:pPr>
          </w:p>
        </w:tc>
        <w:tc>
          <w:tcPr>
            <w:tcW w:w="1148" w:type="pct"/>
          </w:tcPr>
          <w:p w14:paraId="7AF27F4B" w14:textId="6322F087" w:rsidR="00D322FF" w:rsidRDefault="008830D3" w:rsidP="00254C75">
            <w:pPr>
              <w:pStyle w:val="TabellRader"/>
            </w:pPr>
            <w:r>
              <w:t>X</w:t>
            </w:r>
          </w:p>
        </w:tc>
      </w:tr>
      <w:tr w:rsidR="00D322FF" w14:paraId="78A528DA" w14:textId="77777777" w:rsidTr="00520696">
        <w:trPr>
          <w:trHeight w:val="106"/>
        </w:trPr>
        <w:tc>
          <w:tcPr>
            <w:tcW w:w="708" w:type="pct"/>
          </w:tcPr>
          <w:p w14:paraId="5D50EB74" w14:textId="398FA4D4" w:rsidR="00D322FF" w:rsidRDefault="00AC52D1" w:rsidP="00254C75">
            <w:pPr>
              <w:pStyle w:val="TabellRader"/>
            </w:pPr>
            <w:r>
              <w:t>175</w:t>
            </w:r>
          </w:p>
        </w:tc>
        <w:tc>
          <w:tcPr>
            <w:tcW w:w="1048" w:type="pct"/>
          </w:tcPr>
          <w:p w14:paraId="0465AC4B" w14:textId="531D8C20" w:rsidR="00D322FF" w:rsidRDefault="00AC52D1" w:rsidP="00254C75">
            <w:pPr>
              <w:pStyle w:val="TabellRader"/>
            </w:pPr>
            <w:r>
              <w:t xml:space="preserve">Ju </w:t>
            </w:r>
            <w:r w:rsidR="00CC7C2D">
              <w:t>23</w:t>
            </w:r>
          </w:p>
        </w:tc>
        <w:tc>
          <w:tcPr>
            <w:tcW w:w="1048" w:type="pct"/>
          </w:tcPr>
          <w:p w14:paraId="4B8F62FB" w14:textId="283B4784" w:rsidR="00D322FF" w:rsidRDefault="00AC52D1" w:rsidP="00254C75">
            <w:pPr>
              <w:pStyle w:val="TabellRader"/>
            </w:pPr>
            <w:r>
              <w:t>JuU18</w:t>
            </w:r>
          </w:p>
        </w:tc>
        <w:tc>
          <w:tcPr>
            <w:tcW w:w="1048" w:type="pct"/>
          </w:tcPr>
          <w:p w14:paraId="56D517B1" w14:textId="77777777" w:rsidR="00D322FF" w:rsidRDefault="00D322FF" w:rsidP="00254C75">
            <w:pPr>
              <w:pStyle w:val="TabellRader"/>
            </w:pPr>
          </w:p>
        </w:tc>
        <w:tc>
          <w:tcPr>
            <w:tcW w:w="1148" w:type="pct"/>
          </w:tcPr>
          <w:p w14:paraId="47FAB957" w14:textId="2189D186" w:rsidR="00D322FF" w:rsidRDefault="00C828D6" w:rsidP="00254C75">
            <w:pPr>
              <w:pStyle w:val="TabellRader"/>
            </w:pPr>
            <w:r>
              <w:t>X</w:t>
            </w:r>
          </w:p>
        </w:tc>
      </w:tr>
      <w:tr w:rsidR="00D322FF" w14:paraId="77B694C6" w14:textId="77777777" w:rsidTr="008A125E">
        <w:tc>
          <w:tcPr>
            <w:tcW w:w="708" w:type="pct"/>
          </w:tcPr>
          <w:p w14:paraId="731D22C3" w14:textId="41D555CC" w:rsidR="00D322FF" w:rsidRDefault="00AC52D1" w:rsidP="00254C75">
            <w:pPr>
              <w:pStyle w:val="TabellRader"/>
            </w:pPr>
            <w:r>
              <w:t>176</w:t>
            </w:r>
          </w:p>
        </w:tc>
        <w:tc>
          <w:tcPr>
            <w:tcW w:w="1048" w:type="pct"/>
          </w:tcPr>
          <w:p w14:paraId="3FCB7E83" w14:textId="6129BB7C" w:rsidR="00D322FF" w:rsidRDefault="00AC52D1" w:rsidP="00254C75">
            <w:pPr>
              <w:pStyle w:val="TabellRader"/>
            </w:pPr>
            <w:r>
              <w:t xml:space="preserve">S </w:t>
            </w:r>
            <w:r w:rsidR="003A5A82">
              <w:t>9</w:t>
            </w:r>
          </w:p>
        </w:tc>
        <w:tc>
          <w:tcPr>
            <w:tcW w:w="1048" w:type="pct"/>
          </w:tcPr>
          <w:p w14:paraId="7CC1422D" w14:textId="42345D16" w:rsidR="00D322FF" w:rsidRDefault="00AC52D1" w:rsidP="00254C75">
            <w:pPr>
              <w:pStyle w:val="TabellRader"/>
            </w:pPr>
            <w:r>
              <w:t>SoU18</w:t>
            </w:r>
          </w:p>
        </w:tc>
        <w:tc>
          <w:tcPr>
            <w:tcW w:w="1048" w:type="pct"/>
          </w:tcPr>
          <w:p w14:paraId="1D14A958" w14:textId="77777777" w:rsidR="00D322FF" w:rsidRDefault="00D322FF" w:rsidP="00254C75">
            <w:pPr>
              <w:pStyle w:val="TabellRader"/>
            </w:pPr>
          </w:p>
        </w:tc>
        <w:tc>
          <w:tcPr>
            <w:tcW w:w="1148" w:type="pct"/>
          </w:tcPr>
          <w:p w14:paraId="3CB14526" w14:textId="1D9DB9C0" w:rsidR="00D322FF" w:rsidRDefault="00FA0A1E" w:rsidP="00254C75">
            <w:pPr>
              <w:pStyle w:val="TabellRader"/>
            </w:pPr>
            <w:r>
              <w:t>X</w:t>
            </w:r>
          </w:p>
        </w:tc>
      </w:tr>
      <w:tr w:rsidR="00D322FF" w14:paraId="4A747656" w14:textId="77777777" w:rsidTr="008A125E">
        <w:tc>
          <w:tcPr>
            <w:tcW w:w="708" w:type="pct"/>
          </w:tcPr>
          <w:p w14:paraId="3C363E59" w14:textId="06FEDEBF" w:rsidR="00D322FF" w:rsidRDefault="00AC52D1" w:rsidP="00254C75">
            <w:pPr>
              <w:pStyle w:val="TabellRader"/>
            </w:pPr>
            <w:r>
              <w:t>178</w:t>
            </w:r>
          </w:p>
        </w:tc>
        <w:tc>
          <w:tcPr>
            <w:tcW w:w="1048" w:type="pct"/>
          </w:tcPr>
          <w:p w14:paraId="08029F2C" w14:textId="51B8A735" w:rsidR="00D322FF" w:rsidRDefault="00AC52D1" w:rsidP="00254C75">
            <w:pPr>
              <w:pStyle w:val="TabellRader"/>
            </w:pPr>
            <w:r>
              <w:t xml:space="preserve">Fö </w:t>
            </w:r>
            <w:r w:rsidR="00377928">
              <w:t>2</w:t>
            </w:r>
          </w:p>
        </w:tc>
        <w:tc>
          <w:tcPr>
            <w:tcW w:w="1048" w:type="pct"/>
          </w:tcPr>
          <w:p w14:paraId="67A10F5B" w14:textId="1B7AD179" w:rsidR="00D322FF" w:rsidRDefault="00AC52D1" w:rsidP="00254C75">
            <w:pPr>
              <w:pStyle w:val="TabellRader"/>
            </w:pPr>
            <w:r>
              <w:t>FöU5</w:t>
            </w:r>
          </w:p>
        </w:tc>
        <w:tc>
          <w:tcPr>
            <w:tcW w:w="1048" w:type="pct"/>
          </w:tcPr>
          <w:p w14:paraId="28D714FD" w14:textId="77777777" w:rsidR="00D322FF" w:rsidRDefault="00D322FF" w:rsidP="00254C75">
            <w:pPr>
              <w:pStyle w:val="TabellRader"/>
            </w:pPr>
          </w:p>
        </w:tc>
        <w:tc>
          <w:tcPr>
            <w:tcW w:w="1148" w:type="pct"/>
          </w:tcPr>
          <w:p w14:paraId="5E4CFC35" w14:textId="3A77BD97" w:rsidR="00D322FF" w:rsidRDefault="008E5E6A" w:rsidP="00254C75">
            <w:pPr>
              <w:pStyle w:val="TabellRader"/>
            </w:pPr>
            <w:r>
              <w:t>X</w:t>
            </w:r>
          </w:p>
        </w:tc>
      </w:tr>
      <w:tr w:rsidR="00D322FF" w14:paraId="5AD66A25" w14:textId="77777777" w:rsidTr="008A125E">
        <w:tc>
          <w:tcPr>
            <w:tcW w:w="708" w:type="pct"/>
          </w:tcPr>
          <w:p w14:paraId="70ECAF76" w14:textId="7349C0C7" w:rsidR="00D322FF" w:rsidRDefault="00AC52D1" w:rsidP="00254C75">
            <w:pPr>
              <w:pStyle w:val="TabellRader"/>
            </w:pPr>
            <w:r>
              <w:t>179</w:t>
            </w:r>
          </w:p>
        </w:tc>
        <w:tc>
          <w:tcPr>
            <w:tcW w:w="1048" w:type="pct"/>
          </w:tcPr>
          <w:p w14:paraId="43142320" w14:textId="6C5F5186" w:rsidR="00D322FF" w:rsidRDefault="00AC52D1" w:rsidP="00254C75">
            <w:pPr>
              <w:pStyle w:val="TabellRader"/>
            </w:pPr>
            <w:r>
              <w:t xml:space="preserve">Fö </w:t>
            </w:r>
            <w:r w:rsidR="00377928">
              <w:t>3</w:t>
            </w:r>
          </w:p>
        </w:tc>
        <w:tc>
          <w:tcPr>
            <w:tcW w:w="1048" w:type="pct"/>
          </w:tcPr>
          <w:p w14:paraId="769453C5" w14:textId="1B3886E0" w:rsidR="00D322FF" w:rsidRDefault="00AC52D1" w:rsidP="00254C75">
            <w:pPr>
              <w:pStyle w:val="TabellRader"/>
            </w:pPr>
            <w:r>
              <w:t>FöU5</w:t>
            </w:r>
          </w:p>
        </w:tc>
        <w:tc>
          <w:tcPr>
            <w:tcW w:w="1048" w:type="pct"/>
          </w:tcPr>
          <w:p w14:paraId="335EA1E8" w14:textId="42F22EEF" w:rsidR="00D322FF" w:rsidRDefault="00D322FF" w:rsidP="00254C75">
            <w:pPr>
              <w:pStyle w:val="TabellRader"/>
            </w:pPr>
          </w:p>
        </w:tc>
        <w:tc>
          <w:tcPr>
            <w:tcW w:w="1148" w:type="pct"/>
          </w:tcPr>
          <w:p w14:paraId="50760624" w14:textId="0F56C4A5" w:rsidR="00D322FF" w:rsidRDefault="008E5E6A" w:rsidP="00254C75">
            <w:pPr>
              <w:pStyle w:val="TabellRader"/>
            </w:pPr>
            <w:r>
              <w:t>X</w:t>
            </w:r>
          </w:p>
        </w:tc>
      </w:tr>
      <w:tr w:rsidR="00D322FF" w14:paraId="535F9538" w14:textId="77777777" w:rsidTr="008A125E">
        <w:tc>
          <w:tcPr>
            <w:tcW w:w="708" w:type="pct"/>
          </w:tcPr>
          <w:p w14:paraId="6EB2E9D3" w14:textId="37212988" w:rsidR="00D322FF" w:rsidRDefault="00AC52D1" w:rsidP="00254C75">
            <w:pPr>
              <w:pStyle w:val="TabellRader"/>
            </w:pPr>
            <w:r>
              <w:t>180</w:t>
            </w:r>
          </w:p>
        </w:tc>
        <w:tc>
          <w:tcPr>
            <w:tcW w:w="1048" w:type="pct"/>
          </w:tcPr>
          <w:p w14:paraId="60C1426E" w14:textId="2C71D46B" w:rsidR="00D322FF" w:rsidRDefault="00EC2624" w:rsidP="00254C75">
            <w:pPr>
              <w:pStyle w:val="TabellRader"/>
            </w:pPr>
            <w:r>
              <w:t>Fi</w:t>
            </w:r>
            <w:r w:rsidR="006A2855">
              <w:t xml:space="preserve"> 16</w:t>
            </w:r>
          </w:p>
        </w:tc>
        <w:tc>
          <w:tcPr>
            <w:tcW w:w="1048" w:type="pct"/>
          </w:tcPr>
          <w:p w14:paraId="711E5CAF" w14:textId="57DFE210" w:rsidR="00D322FF" w:rsidRDefault="00AC52D1" w:rsidP="00254C75">
            <w:pPr>
              <w:pStyle w:val="TabellRader"/>
            </w:pPr>
            <w:r>
              <w:t>FiU25</w:t>
            </w:r>
          </w:p>
        </w:tc>
        <w:tc>
          <w:tcPr>
            <w:tcW w:w="1048" w:type="pct"/>
          </w:tcPr>
          <w:p w14:paraId="34D6A6E7" w14:textId="2489412E" w:rsidR="00D322FF" w:rsidRDefault="001C75C5" w:rsidP="00254C75">
            <w:pPr>
              <w:pStyle w:val="TabellRader"/>
            </w:pPr>
            <w:r>
              <w:t>X</w:t>
            </w:r>
          </w:p>
        </w:tc>
        <w:tc>
          <w:tcPr>
            <w:tcW w:w="1148" w:type="pct"/>
          </w:tcPr>
          <w:p w14:paraId="29CDB32D" w14:textId="219E06F6" w:rsidR="00D322FF" w:rsidRDefault="00D322FF" w:rsidP="00254C75">
            <w:pPr>
              <w:pStyle w:val="TabellRader"/>
            </w:pPr>
          </w:p>
        </w:tc>
      </w:tr>
      <w:tr w:rsidR="00D322FF" w14:paraId="3C8CDCD8" w14:textId="77777777" w:rsidTr="008A125E">
        <w:tc>
          <w:tcPr>
            <w:tcW w:w="708" w:type="pct"/>
          </w:tcPr>
          <w:p w14:paraId="74325408" w14:textId="6BA8E236" w:rsidR="00D322FF" w:rsidRDefault="00AC52D1" w:rsidP="00254C75">
            <w:pPr>
              <w:pStyle w:val="TabellRader"/>
            </w:pPr>
            <w:r>
              <w:t>182</w:t>
            </w:r>
          </w:p>
        </w:tc>
        <w:tc>
          <w:tcPr>
            <w:tcW w:w="1048" w:type="pct"/>
          </w:tcPr>
          <w:p w14:paraId="49CEA773" w14:textId="787E3557" w:rsidR="00D322FF" w:rsidRDefault="009F026D" w:rsidP="00254C75">
            <w:pPr>
              <w:pStyle w:val="TabellRader"/>
            </w:pPr>
            <w:r>
              <w:t>LI</w:t>
            </w:r>
            <w:r w:rsidR="00AC52D1">
              <w:t xml:space="preserve"> </w:t>
            </w:r>
            <w:r w:rsidR="00C00826">
              <w:t>22</w:t>
            </w:r>
          </w:p>
        </w:tc>
        <w:tc>
          <w:tcPr>
            <w:tcW w:w="1048" w:type="pct"/>
          </w:tcPr>
          <w:p w14:paraId="17FABA07" w14:textId="6F62A09D" w:rsidR="00D322FF" w:rsidRDefault="00AC52D1" w:rsidP="00254C75">
            <w:pPr>
              <w:pStyle w:val="TabellRader"/>
            </w:pPr>
            <w:r>
              <w:t>MJU13</w:t>
            </w:r>
          </w:p>
        </w:tc>
        <w:tc>
          <w:tcPr>
            <w:tcW w:w="1048" w:type="pct"/>
          </w:tcPr>
          <w:p w14:paraId="08BF4A74" w14:textId="77777777" w:rsidR="00D322FF" w:rsidRDefault="00D322FF" w:rsidP="00254C75">
            <w:pPr>
              <w:pStyle w:val="TabellRader"/>
            </w:pPr>
          </w:p>
        </w:tc>
        <w:tc>
          <w:tcPr>
            <w:tcW w:w="1148" w:type="pct"/>
          </w:tcPr>
          <w:p w14:paraId="2D98088D" w14:textId="1E04F740" w:rsidR="00D322FF" w:rsidRDefault="009F026D" w:rsidP="00254C75">
            <w:pPr>
              <w:pStyle w:val="TabellRader"/>
            </w:pPr>
            <w:r>
              <w:t>X</w:t>
            </w:r>
          </w:p>
        </w:tc>
      </w:tr>
      <w:tr w:rsidR="00D322FF" w14:paraId="62CB9951" w14:textId="77777777" w:rsidTr="008A125E">
        <w:tc>
          <w:tcPr>
            <w:tcW w:w="708" w:type="pct"/>
          </w:tcPr>
          <w:p w14:paraId="46DDCC11" w14:textId="7A917340" w:rsidR="00D322FF" w:rsidRDefault="00AC52D1" w:rsidP="00254C75">
            <w:pPr>
              <w:pStyle w:val="TabellRader"/>
            </w:pPr>
            <w:r>
              <w:t>188</w:t>
            </w:r>
          </w:p>
        </w:tc>
        <w:tc>
          <w:tcPr>
            <w:tcW w:w="1048" w:type="pct"/>
          </w:tcPr>
          <w:p w14:paraId="45EA72A8" w14:textId="3AC34160" w:rsidR="00D322FF" w:rsidRDefault="00AC52D1" w:rsidP="00254C75">
            <w:pPr>
              <w:pStyle w:val="TabellRader"/>
            </w:pPr>
            <w:r>
              <w:t xml:space="preserve">Ju </w:t>
            </w:r>
            <w:r w:rsidR="00CC7C2D">
              <w:t>24</w:t>
            </w:r>
          </w:p>
        </w:tc>
        <w:tc>
          <w:tcPr>
            <w:tcW w:w="1048" w:type="pct"/>
          </w:tcPr>
          <w:p w14:paraId="4E3D5FA3" w14:textId="13EB5DD7" w:rsidR="00D322FF" w:rsidRDefault="00AC52D1" w:rsidP="00254C75">
            <w:pPr>
              <w:pStyle w:val="TabellRader"/>
            </w:pPr>
            <w:r>
              <w:t>SoU13</w:t>
            </w:r>
          </w:p>
        </w:tc>
        <w:tc>
          <w:tcPr>
            <w:tcW w:w="1048" w:type="pct"/>
          </w:tcPr>
          <w:p w14:paraId="238ACA6E" w14:textId="77777777" w:rsidR="00D322FF" w:rsidRDefault="00D322FF" w:rsidP="00254C75">
            <w:pPr>
              <w:pStyle w:val="TabellRader"/>
            </w:pPr>
          </w:p>
        </w:tc>
        <w:tc>
          <w:tcPr>
            <w:tcW w:w="1148" w:type="pct"/>
          </w:tcPr>
          <w:p w14:paraId="1E84AC1D" w14:textId="4C341887" w:rsidR="00D322FF" w:rsidRDefault="00491B50" w:rsidP="00254C75">
            <w:pPr>
              <w:pStyle w:val="TabellRader"/>
            </w:pPr>
            <w:r>
              <w:t>X</w:t>
            </w:r>
          </w:p>
        </w:tc>
      </w:tr>
      <w:tr w:rsidR="00D322FF" w14:paraId="7D8EDF9B" w14:textId="77777777" w:rsidTr="008A125E">
        <w:tc>
          <w:tcPr>
            <w:tcW w:w="708" w:type="pct"/>
          </w:tcPr>
          <w:p w14:paraId="15F0167B" w14:textId="47361E47" w:rsidR="00D322FF" w:rsidRDefault="00AC52D1" w:rsidP="00254C75">
            <w:pPr>
              <w:pStyle w:val="TabellRader"/>
            </w:pPr>
            <w:r>
              <w:t>198</w:t>
            </w:r>
          </w:p>
        </w:tc>
        <w:tc>
          <w:tcPr>
            <w:tcW w:w="1048" w:type="pct"/>
          </w:tcPr>
          <w:p w14:paraId="369B28A1" w14:textId="24C5613E" w:rsidR="00D322FF" w:rsidRDefault="00EC2624" w:rsidP="00254C75">
            <w:pPr>
              <w:pStyle w:val="TabellRader"/>
            </w:pPr>
            <w:r w:rsidRPr="00EC2624">
              <w:t>LI</w:t>
            </w:r>
            <w:r w:rsidR="00C00826">
              <w:t xml:space="preserve"> 23</w:t>
            </w:r>
          </w:p>
        </w:tc>
        <w:tc>
          <w:tcPr>
            <w:tcW w:w="1048" w:type="pct"/>
          </w:tcPr>
          <w:p w14:paraId="797267F3" w14:textId="35D97E87" w:rsidR="00D322FF" w:rsidRDefault="00AC52D1" w:rsidP="00254C75">
            <w:pPr>
              <w:pStyle w:val="TabellRader"/>
            </w:pPr>
            <w:r>
              <w:t>TU10</w:t>
            </w:r>
          </w:p>
        </w:tc>
        <w:tc>
          <w:tcPr>
            <w:tcW w:w="1048" w:type="pct"/>
          </w:tcPr>
          <w:p w14:paraId="350ACFB6" w14:textId="77777777" w:rsidR="00D322FF" w:rsidRDefault="00D322FF" w:rsidP="00254C75">
            <w:pPr>
              <w:pStyle w:val="TabellRader"/>
            </w:pPr>
          </w:p>
        </w:tc>
        <w:tc>
          <w:tcPr>
            <w:tcW w:w="1148" w:type="pct"/>
          </w:tcPr>
          <w:p w14:paraId="7ACF4B76" w14:textId="0227EE41" w:rsidR="00D322FF" w:rsidRDefault="001C75C5" w:rsidP="00254C75">
            <w:pPr>
              <w:pStyle w:val="TabellRader"/>
            </w:pPr>
            <w:r>
              <w:t>X</w:t>
            </w:r>
          </w:p>
        </w:tc>
      </w:tr>
      <w:tr w:rsidR="00D322FF" w14:paraId="6BCAB109" w14:textId="77777777" w:rsidTr="008A125E">
        <w:tc>
          <w:tcPr>
            <w:tcW w:w="708" w:type="pct"/>
          </w:tcPr>
          <w:p w14:paraId="7609BCA0" w14:textId="2E473C09" w:rsidR="00D322FF" w:rsidRDefault="00AC52D1" w:rsidP="00254C75">
            <w:pPr>
              <w:pStyle w:val="TabellRader"/>
            </w:pPr>
            <w:r>
              <w:t>213</w:t>
            </w:r>
          </w:p>
        </w:tc>
        <w:tc>
          <w:tcPr>
            <w:tcW w:w="1048" w:type="pct"/>
          </w:tcPr>
          <w:p w14:paraId="6E96443A" w14:textId="3CF068DB" w:rsidR="00D322FF" w:rsidRDefault="00AC52D1" w:rsidP="00254C75">
            <w:pPr>
              <w:pStyle w:val="TabellRader"/>
            </w:pPr>
            <w:r>
              <w:t xml:space="preserve">Ju </w:t>
            </w:r>
            <w:r w:rsidR="00CC7C2D">
              <w:t>25</w:t>
            </w:r>
          </w:p>
        </w:tc>
        <w:tc>
          <w:tcPr>
            <w:tcW w:w="1048" w:type="pct"/>
          </w:tcPr>
          <w:p w14:paraId="15C459E3" w14:textId="4ADA9E7D" w:rsidR="00D322FF" w:rsidRDefault="00AC52D1" w:rsidP="00254C75">
            <w:pPr>
              <w:pStyle w:val="TabellRader"/>
            </w:pPr>
            <w:r>
              <w:t>KU33</w:t>
            </w:r>
          </w:p>
        </w:tc>
        <w:tc>
          <w:tcPr>
            <w:tcW w:w="1048" w:type="pct"/>
          </w:tcPr>
          <w:p w14:paraId="28B913D6" w14:textId="52172BD7" w:rsidR="00D322FF" w:rsidRDefault="00491B50" w:rsidP="00254C75">
            <w:pPr>
              <w:pStyle w:val="TabellRader"/>
            </w:pPr>
            <w:r>
              <w:t>X</w:t>
            </w:r>
          </w:p>
        </w:tc>
        <w:tc>
          <w:tcPr>
            <w:tcW w:w="1148" w:type="pct"/>
          </w:tcPr>
          <w:p w14:paraId="5F3ABF53" w14:textId="40A83B84" w:rsidR="00D322FF" w:rsidRDefault="00D322FF" w:rsidP="00254C75">
            <w:pPr>
              <w:pStyle w:val="TabellRader"/>
            </w:pPr>
          </w:p>
        </w:tc>
      </w:tr>
      <w:tr w:rsidR="00D322FF" w14:paraId="12705685" w14:textId="77777777" w:rsidTr="008A125E">
        <w:tc>
          <w:tcPr>
            <w:tcW w:w="708" w:type="pct"/>
          </w:tcPr>
          <w:p w14:paraId="6148DF03" w14:textId="46C619AC" w:rsidR="00D322FF" w:rsidRDefault="00AC52D1" w:rsidP="00254C75">
            <w:pPr>
              <w:pStyle w:val="TabellRader"/>
            </w:pPr>
            <w:r>
              <w:t>214</w:t>
            </w:r>
          </w:p>
        </w:tc>
        <w:tc>
          <w:tcPr>
            <w:tcW w:w="1048" w:type="pct"/>
          </w:tcPr>
          <w:p w14:paraId="43A05147" w14:textId="6EFCB3DA" w:rsidR="00D322FF" w:rsidRDefault="00AC52D1" w:rsidP="00254C75">
            <w:pPr>
              <w:pStyle w:val="TabellRader"/>
            </w:pPr>
            <w:r>
              <w:t xml:space="preserve">Ku </w:t>
            </w:r>
            <w:r w:rsidR="00767B84">
              <w:t>8</w:t>
            </w:r>
          </w:p>
        </w:tc>
        <w:tc>
          <w:tcPr>
            <w:tcW w:w="1048" w:type="pct"/>
          </w:tcPr>
          <w:p w14:paraId="785AECCD" w14:textId="22D35F6C" w:rsidR="00D322FF" w:rsidRDefault="00AC52D1" w:rsidP="00254C75">
            <w:pPr>
              <w:pStyle w:val="TabellRader"/>
            </w:pPr>
            <w:r>
              <w:t>KrU6</w:t>
            </w:r>
          </w:p>
        </w:tc>
        <w:tc>
          <w:tcPr>
            <w:tcW w:w="1048" w:type="pct"/>
          </w:tcPr>
          <w:p w14:paraId="533B76C6" w14:textId="11729126" w:rsidR="00D322FF" w:rsidRDefault="00071F15" w:rsidP="00254C75">
            <w:pPr>
              <w:pStyle w:val="TabellRader"/>
            </w:pPr>
            <w:r>
              <w:t>X</w:t>
            </w:r>
          </w:p>
        </w:tc>
        <w:tc>
          <w:tcPr>
            <w:tcW w:w="1148" w:type="pct"/>
          </w:tcPr>
          <w:p w14:paraId="2B485EFA" w14:textId="11000987" w:rsidR="00D322FF" w:rsidRDefault="00D322FF" w:rsidP="00254C75">
            <w:pPr>
              <w:pStyle w:val="TabellRader"/>
            </w:pPr>
          </w:p>
        </w:tc>
      </w:tr>
      <w:tr w:rsidR="00D322FF" w14:paraId="6FA9D07B" w14:textId="77777777" w:rsidTr="008A125E">
        <w:tc>
          <w:tcPr>
            <w:tcW w:w="708" w:type="pct"/>
          </w:tcPr>
          <w:p w14:paraId="2E034842" w14:textId="0B9D0FE3" w:rsidR="00D322FF" w:rsidRDefault="00AC52D1" w:rsidP="00254C75">
            <w:pPr>
              <w:pStyle w:val="TabellRader"/>
            </w:pPr>
            <w:r>
              <w:t>216</w:t>
            </w:r>
          </w:p>
        </w:tc>
        <w:tc>
          <w:tcPr>
            <w:tcW w:w="1048" w:type="pct"/>
          </w:tcPr>
          <w:p w14:paraId="4EF7E571" w14:textId="3ABA0EF3" w:rsidR="00D322FF" w:rsidRDefault="009F026D" w:rsidP="00254C75">
            <w:pPr>
              <w:pStyle w:val="TabellRader"/>
            </w:pPr>
            <w:r>
              <w:t>LI</w:t>
            </w:r>
            <w:r w:rsidR="00AC52D1">
              <w:t xml:space="preserve"> </w:t>
            </w:r>
            <w:r w:rsidR="00C00826">
              <w:t>24</w:t>
            </w:r>
          </w:p>
        </w:tc>
        <w:tc>
          <w:tcPr>
            <w:tcW w:w="1048" w:type="pct"/>
          </w:tcPr>
          <w:p w14:paraId="1729F53F" w14:textId="5B7473D0" w:rsidR="00D322FF" w:rsidRDefault="00AC52D1" w:rsidP="00254C75">
            <w:pPr>
              <w:pStyle w:val="TabellRader"/>
            </w:pPr>
            <w:r>
              <w:t>M</w:t>
            </w:r>
            <w:r w:rsidR="00DC3673">
              <w:t>JU</w:t>
            </w:r>
            <w:r>
              <w:t>17</w:t>
            </w:r>
          </w:p>
        </w:tc>
        <w:tc>
          <w:tcPr>
            <w:tcW w:w="1048" w:type="pct"/>
          </w:tcPr>
          <w:p w14:paraId="3FB23985" w14:textId="77777777" w:rsidR="00D322FF" w:rsidRDefault="00D322FF" w:rsidP="00254C75">
            <w:pPr>
              <w:pStyle w:val="TabellRader"/>
            </w:pPr>
          </w:p>
        </w:tc>
        <w:tc>
          <w:tcPr>
            <w:tcW w:w="1148" w:type="pct"/>
          </w:tcPr>
          <w:p w14:paraId="33556FAB" w14:textId="767DBDA3" w:rsidR="00D322FF" w:rsidRDefault="009F026D" w:rsidP="00254C75">
            <w:pPr>
              <w:pStyle w:val="TabellRader"/>
            </w:pPr>
            <w:r>
              <w:t>X</w:t>
            </w:r>
          </w:p>
        </w:tc>
      </w:tr>
      <w:tr w:rsidR="00D322FF" w14:paraId="2D2E0B0C" w14:textId="77777777" w:rsidTr="008A125E">
        <w:tc>
          <w:tcPr>
            <w:tcW w:w="708" w:type="pct"/>
          </w:tcPr>
          <w:p w14:paraId="60AFE4F6" w14:textId="650378BD" w:rsidR="00D322FF" w:rsidRDefault="00DC3673" w:rsidP="00254C75">
            <w:pPr>
              <w:pStyle w:val="TabellRader"/>
            </w:pPr>
            <w:r>
              <w:t>217</w:t>
            </w:r>
          </w:p>
        </w:tc>
        <w:tc>
          <w:tcPr>
            <w:tcW w:w="1048" w:type="pct"/>
          </w:tcPr>
          <w:p w14:paraId="56EF88F5" w14:textId="21F267D9" w:rsidR="00D322FF" w:rsidRDefault="009216F9" w:rsidP="00254C75">
            <w:pPr>
              <w:pStyle w:val="TabellRader"/>
            </w:pPr>
            <w:r w:rsidRPr="009216F9">
              <w:t>KN</w:t>
            </w:r>
            <w:r w:rsidR="005F25F8">
              <w:t xml:space="preserve"> 13</w:t>
            </w:r>
          </w:p>
        </w:tc>
        <w:tc>
          <w:tcPr>
            <w:tcW w:w="1048" w:type="pct"/>
          </w:tcPr>
          <w:p w14:paraId="3E6605CE" w14:textId="4CE257AD" w:rsidR="00D322FF" w:rsidRDefault="00DC3673" w:rsidP="00254C75">
            <w:pPr>
              <w:pStyle w:val="TabellRader"/>
            </w:pPr>
            <w:r>
              <w:t>MJU19</w:t>
            </w:r>
          </w:p>
        </w:tc>
        <w:tc>
          <w:tcPr>
            <w:tcW w:w="1048" w:type="pct"/>
          </w:tcPr>
          <w:p w14:paraId="6AF991C4" w14:textId="732EF79B" w:rsidR="00D322FF" w:rsidRDefault="008830D3" w:rsidP="00254C75">
            <w:pPr>
              <w:pStyle w:val="TabellRader"/>
            </w:pPr>
            <w:r>
              <w:t>X</w:t>
            </w:r>
          </w:p>
        </w:tc>
        <w:tc>
          <w:tcPr>
            <w:tcW w:w="1148" w:type="pct"/>
          </w:tcPr>
          <w:p w14:paraId="0359F58E" w14:textId="710E7BDD" w:rsidR="00D322FF" w:rsidRDefault="00D322FF" w:rsidP="00254C75">
            <w:pPr>
              <w:pStyle w:val="TabellRader"/>
            </w:pPr>
          </w:p>
        </w:tc>
      </w:tr>
      <w:tr w:rsidR="00D322FF" w14:paraId="76DD4706" w14:textId="77777777" w:rsidTr="008A125E">
        <w:tc>
          <w:tcPr>
            <w:tcW w:w="708" w:type="pct"/>
          </w:tcPr>
          <w:p w14:paraId="0E2B681A" w14:textId="4A41A758" w:rsidR="00D322FF" w:rsidRDefault="006D3113" w:rsidP="00254C75">
            <w:pPr>
              <w:pStyle w:val="TabellRader"/>
            </w:pPr>
            <w:r>
              <w:t>221</w:t>
            </w:r>
          </w:p>
        </w:tc>
        <w:tc>
          <w:tcPr>
            <w:tcW w:w="1048" w:type="pct"/>
          </w:tcPr>
          <w:p w14:paraId="32456172" w14:textId="2348600E" w:rsidR="00D322FF" w:rsidRDefault="006D3113" w:rsidP="00254C75">
            <w:pPr>
              <w:pStyle w:val="TabellRader"/>
            </w:pPr>
            <w:r>
              <w:t xml:space="preserve">U </w:t>
            </w:r>
            <w:r w:rsidR="00A82DB9">
              <w:t>6</w:t>
            </w:r>
          </w:p>
        </w:tc>
        <w:tc>
          <w:tcPr>
            <w:tcW w:w="1048" w:type="pct"/>
          </w:tcPr>
          <w:p w14:paraId="2AB82E81" w14:textId="7E60F4F6" w:rsidR="00D322FF" w:rsidRDefault="006D3113" w:rsidP="00254C75">
            <w:pPr>
              <w:pStyle w:val="TabellRader"/>
            </w:pPr>
            <w:r>
              <w:t>UbU19</w:t>
            </w:r>
          </w:p>
        </w:tc>
        <w:tc>
          <w:tcPr>
            <w:tcW w:w="1048" w:type="pct"/>
          </w:tcPr>
          <w:p w14:paraId="76DCC767" w14:textId="77777777" w:rsidR="00D322FF" w:rsidRDefault="00D322FF" w:rsidP="00254C75">
            <w:pPr>
              <w:pStyle w:val="TabellRader"/>
            </w:pPr>
          </w:p>
        </w:tc>
        <w:tc>
          <w:tcPr>
            <w:tcW w:w="1148" w:type="pct"/>
          </w:tcPr>
          <w:p w14:paraId="0EDAB1A2" w14:textId="4539061B" w:rsidR="00D322FF" w:rsidRDefault="00113141" w:rsidP="00254C75">
            <w:pPr>
              <w:pStyle w:val="TabellRader"/>
            </w:pPr>
            <w:r>
              <w:t>X</w:t>
            </w:r>
          </w:p>
        </w:tc>
      </w:tr>
      <w:tr w:rsidR="00D322FF" w14:paraId="62521703" w14:textId="77777777" w:rsidTr="008A125E">
        <w:tc>
          <w:tcPr>
            <w:tcW w:w="708" w:type="pct"/>
          </w:tcPr>
          <w:p w14:paraId="018C9DF4" w14:textId="69B33C21" w:rsidR="00D322FF" w:rsidRDefault="006D3113" w:rsidP="00254C75">
            <w:pPr>
              <w:pStyle w:val="TabellRader"/>
            </w:pPr>
            <w:r>
              <w:t>229</w:t>
            </w:r>
          </w:p>
        </w:tc>
        <w:tc>
          <w:tcPr>
            <w:tcW w:w="1048" w:type="pct"/>
          </w:tcPr>
          <w:p w14:paraId="0A9439CA" w14:textId="5A4B6893" w:rsidR="00D322FF" w:rsidRDefault="006D3113" w:rsidP="00254C75">
            <w:pPr>
              <w:pStyle w:val="TabellRader"/>
            </w:pPr>
            <w:r>
              <w:t xml:space="preserve">Ju </w:t>
            </w:r>
            <w:r w:rsidR="00CC7C2D">
              <w:t>26</w:t>
            </w:r>
          </w:p>
        </w:tc>
        <w:tc>
          <w:tcPr>
            <w:tcW w:w="1048" w:type="pct"/>
          </w:tcPr>
          <w:p w14:paraId="7379AAEF" w14:textId="7D86FB4C" w:rsidR="00D322FF" w:rsidRDefault="006D3113" w:rsidP="00254C75">
            <w:pPr>
              <w:pStyle w:val="TabellRader"/>
            </w:pPr>
            <w:r>
              <w:t>KU37</w:t>
            </w:r>
          </w:p>
        </w:tc>
        <w:tc>
          <w:tcPr>
            <w:tcW w:w="1048" w:type="pct"/>
          </w:tcPr>
          <w:p w14:paraId="1D9F9324" w14:textId="77777777" w:rsidR="00D322FF" w:rsidRDefault="00D322FF" w:rsidP="00254C75">
            <w:pPr>
              <w:pStyle w:val="TabellRader"/>
            </w:pPr>
          </w:p>
        </w:tc>
        <w:tc>
          <w:tcPr>
            <w:tcW w:w="1148" w:type="pct"/>
          </w:tcPr>
          <w:p w14:paraId="0DDC9523" w14:textId="3A667730" w:rsidR="00D322FF" w:rsidRDefault="00491B50" w:rsidP="00254C75">
            <w:pPr>
              <w:pStyle w:val="TabellRader"/>
            </w:pPr>
            <w:r>
              <w:t>X</w:t>
            </w:r>
          </w:p>
        </w:tc>
      </w:tr>
      <w:tr w:rsidR="00D322FF" w14:paraId="7D7D9429" w14:textId="77777777" w:rsidTr="008A125E">
        <w:tc>
          <w:tcPr>
            <w:tcW w:w="708" w:type="pct"/>
          </w:tcPr>
          <w:p w14:paraId="2EA6ADCD" w14:textId="02FC4B07" w:rsidR="00D322FF" w:rsidRDefault="006D3113" w:rsidP="00254C75">
            <w:pPr>
              <w:pStyle w:val="TabellRader"/>
            </w:pPr>
            <w:r>
              <w:t>237</w:t>
            </w:r>
          </w:p>
        </w:tc>
        <w:tc>
          <w:tcPr>
            <w:tcW w:w="1048" w:type="pct"/>
          </w:tcPr>
          <w:p w14:paraId="4B665CED" w14:textId="65EE9A01" w:rsidR="00D322FF" w:rsidRDefault="00E5509A" w:rsidP="00254C75">
            <w:pPr>
              <w:pStyle w:val="TabellRader"/>
            </w:pPr>
            <w:r>
              <w:t>S</w:t>
            </w:r>
            <w:r w:rsidR="003A5A82">
              <w:t xml:space="preserve"> 10</w:t>
            </w:r>
          </w:p>
        </w:tc>
        <w:tc>
          <w:tcPr>
            <w:tcW w:w="1048" w:type="pct"/>
          </w:tcPr>
          <w:p w14:paraId="3107C691" w14:textId="203812F7" w:rsidR="00D322FF" w:rsidRDefault="006D3113" w:rsidP="00254C75">
            <w:pPr>
              <w:pStyle w:val="TabellRader"/>
            </w:pPr>
            <w:r>
              <w:t>MJU18</w:t>
            </w:r>
          </w:p>
        </w:tc>
        <w:tc>
          <w:tcPr>
            <w:tcW w:w="1048" w:type="pct"/>
          </w:tcPr>
          <w:p w14:paraId="125973AF" w14:textId="77777777" w:rsidR="00D322FF" w:rsidRDefault="00D322FF" w:rsidP="00254C75">
            <w:pPr>
              <w:pStyle w:val="TabellRader"/>
            </w:pPr>
          </w:p>
        </w:tc>
        <w:tc>
          <w:tcPr>
            <w:tcW w:w="1148" w:type="pct"/>
          </w:tcPr>
          <w:p w14:paraId="0CB7AD3C" w14:textId="6212045B" w:rsidR="00D322FF" w:rsidRDefault="00E5509A" w:rsidP="00254C75">
            <w:pPr>
              <w:pStyle w:val="TabellRader"/>
            </w:pPr>
            <w:r>
              <w:t>X</w:t>
            </w:r>
          </w:p>
        </w:tc>
      </w:tr>
      <w:tr w:rsidR="00D322FF" w14:paraId="13C37BE2" w14:textId="77777777" w:rsidTr="008A125E">
        <w:tc>
          <w:tcPr>
            <w:tcW w:w="708" w:type="pct"/>
          </w:tcPr>
          <w:p w14:paraId="08305458" w14:textId="676464ED" w:rsidR="00D322FF" w:rsidRDefault="006C10B4" w:rsidP="00254C75">
            <w:pPr>
              <w:pStyle w:val="TabellRader"/>
            </w:pPr>
            <w:r>
              <w:t>240</w:t>
            </w:r>
          </w:p>
        </w:tc>
        <w:tc>
          <w:tcPr>
            <w:tcW w:w="1048" w:type="pct"/>
          </w:tcPr>
          <w:p w14:paraId="41206160" w14:textId="0590F692" w:rsidR="00D322FF" w:rsidRDefault="006C10B4" w:rsidP="00254C75">
            <w:pPr>
              <w:pStyle w:val="TabellRader"/>
            </w:pPr>
            <w:r>
              <w:t xml:space="preserve">Ju </w:t>
            </w:r>
            <w:r w:rsidR="00CC7C2D">
              <w:t>27</w:t>
            </w:r>
          </w:p>
        </w:tc>
        <w:tc>
          <w:tcPr>
            <w:tcW w:w="1048" w:type="pct"/>
          </w:tcPr>
          <w:p w14:paraId="12447C90" w14:textId="4F2CEB5E" w:rsidR="00D322FF" w:rsidRDefault="006C10B4" w:rsidP="00254C75">
            <w:pPr>
              <w:pStyle w:val="TabellRader"/>
            </w:pPr>
            <w:r>
              <w:t>JuU14</w:t>
            </w:r>
          </w:p>
        </w:tc>
        <w:tc>
          <w:tcPr>
            <w:tcW w:w="1048" w:type="pct"/>
          </w:tcPr>
          <w:p w14:paraId="686B6E3C" w14:textId="77777777" w:rsidR="00D322FF" w:rsidRDefault="00D322FF" w:rsidP="00254C75">
            <w:pPr>
              <w:pStyle w:val="TabellRader"/>
            </w:pPr>
          </w:p>
        </w:tc>
        <w:tc>
          <w:tcPr>
            <w:tcW w:w="1148" w:type="pct"/>
          </w:tcPr>
          <w:p w14:paraId="7C70F066" w14:textId="6A0974BE" w:rsidR="00D322FF" w:rsidRDefault="00491B50" w:rsidP="00254C75">
            <w:pPr>
              <w:pStyle w:val="TabellRader"/>
            </w:pPr>
            <w:r>
              <w:t>X</w:t>
            </w:r>
          </w:p>
        </w:tc>
      </w:tr>
      <w:tr w:rsidR="00D322FF" w14:paraId="6A14171F" w14:textId="77777777" w:rsidTr="008A125E">
        <w:tc>
          <w:tcPr>
            <w:tcW w:w="708" w:type="pct"/>
          </w:tcPr>
          <w:p w14:paraId="4D744645" w14:textId="5C76A1D9" w:rsidR="00D322FF" w:rsidRDefault="001A146B" w:rsidP="00254C75">
            <w:pPr>
              <w:pStyle w:val="TabellRader"/>
            </w:pPr>
            <w:r>
              <w:t>242</w:t>
            </w:r>
          </w:p>
        </w:tc>
        <w:tc>
          <w:tcPr>
            <w:tcW w:w="1048" w:type="pct"/>
          </w:tcPr>
          <w:p w14:paraId="00B8B59D" w14:textId="05998619" w:rsidR="00D322FF" w:rsidRDefault="00E5509A" w:rsidP="00254C75">
            <w:pPr>
              <w:pStyle w:val="TabellRader"/>
            </w:pPr>
            <w:r>
              <w:t>S</w:t>
            </w:r>
            <w:r w:rsidR="003A5A82">
              <w:t xml:space="preserve"> 11</w:t>
            </w:r>
          </w:p>
        </w:tc>
        <w:tc>
          <w:tcPr>
            <w:tcW w:w="1048" w:type="pct"/>
          </w:tcPr>
          <w:p w14:paraId="491BF4C4" w14:textId="3851F2F0" w:rsidR="00D322FF" w:rsidRDefault="001A146B" w:rsidP="00254C75">
            <w:pPr>
              <w:pStyle w:val="TabellRader"/>
            </w:pPr>
            <w:r>
              <w:t>KrU3</w:t>
            </w:r>
          </w:p>
        </w:tc>
        <w:tc>
          <w:tcPr>
            <w:tcW w:w="1048" w:type="pct"/>
          </w:tcPr>
          <w:p w14:paraId="5089EDE7" w14:textId="77777777" w:rsidR="00D322FF" w:rsidRDefault="00D322FF" w:rsidP="00254C75">
            <w:pPr>
              <w:pStyle w:val="TabellRader"/>
            </w:pPr>
          </w:p>
        </w:tc>
        <w:tc>
          <w:tcPr>
            <w:tcW w:w="1148" w:type="pct"/>
          </w:tcPr>
          <w:p w14:paraId="56788F08" w14:textId="411D6468" w:rsidR="00D322FF" w:rsidRDefault="00071F15" w:rsidP="00254C75">
            <w:pPr>
              <w:pStyle w:val="TabellRader"/>
            </w:pPr>
            <w:r>
              <w:t>X</w:t>
            </w:r>
          </w:p>
        </w:tc>
      </w:tr>
      <w:tr w:rsidR="00D322FF" w14:paraId="5B176216" w14:textId="77777777" w:rsidTr="008A125E">
        <w:tc>
          <w:tcPr>
            <w:tcW w:w="708" w:type="pct"/>
          </w:tcPr>
          <w:p w14:paraId="1FC7EBB6" w14:textId="2BE9C3E7" w:rsidR="00D322FF" w:rsidRDefault="00B45C6A" w:rsidP="00254C75">
            <w:pPr>
              <w:pStyle w:val="TabellRader"/>
            </w:pPr>
            <w:r>
              <w:t>254</w:t>
            </w:r>
          </w:p>
        </w:tc>
        <w:tc>
          <w:tcPr>
            <w:tcW w:w="1048" w:type="pct"/>
          </w:tcPr>
          <w:p w14:paraId="53AA6ABA" w14:textId="448062B9" w:rsidR="00D322FF" w:rsidRDefault="00B45C6A" w:rsidP="00254C75">
            <w:pPr>
              <w:pStyle w:val="TabellRader"/>
            </w:pPr>
            <w:r>
              <w:t xml:space="preserve">Ju </w:t>
            </w:r>
            <w:r w:rsidR="00CC7C2D">
              <w:t>28</w:t>
            </w:r>
          </w:p>
        </w:tc>
        <w:tc>
          <w:tcPr>
            <w:tcW w:w="1048" w:type="pct"/>
          </w:tcPr>
          <w:p w14:paraId="4BCD3198" w14:textId="302870EB" w:rsidR="00D322FF" w:rsidRDefault="00B45C6A" w:rsidP="00254C75">
            <w:pPr>
              <w:pStyle w:val="TabellRader"/>
            </w:pPr>
            <w:r>
              <w:t>JuU13</w:t>
            </w:r>
          </w:p>
        </w:tc>
        <w:tc>
          <w:tcPr>
            <w:tcW w:w="1048" w:type="pct"/>
          </w:tcPr>
          <w:p w14:paraId="19F46DC3" w14:textId="77777777" w:rsidR="00D322FF" w:rsidRDefault="00D322FF" w:rsidP="00254C75">
            <w:pPr>
              <w:pStyle w:val="TabellRader"/>
            </w:pPr>
          </w:p>
        </w:tc>
        <w:tc>
          <w:tcPr>
            <w:tcW w:w="1148" w:type="pct"/>
          </w:tcPr>
          <w:p w14:paraId="512387A3" w14:textId="4AD0D9EB" w:rsidR="00D322FF" w:rsidRDefault="00491B50" w:rsidP="00254C75">
            <w:pPr>
              <w:pStyle w:val="TabellRader"/>
            </w:pPr>
            <w:r>
              <w:t>X</w:t>
            </w:r>
          </w:p>
        </w:tc>
      </w:tr>
      <w:tr w:rsidR="00D322FF" w14:paraId="65F078CB" w14:textId="77777777" w:rsidTr="008A125E">
        <w:tc>
          <w:tcPr>
            <w:tcW w:w="708" w:type="pct"/>
          </w:tcPr>
          <w:p w14:paraId="1982D38A" w14:textId="7B4D3F76" w:rsidR="00D322FF" w:rsidRDefault="00B45C6A" w:rsidP="00254C75">
            <w:pPr>
              <w:pStyle w:val="TabellRader"/>
            </w:pPr>
            <w:r>
              <w:t>257</w:t>
            </w:r>
          </w:p>
        </w:tc>
        <w:tc>
          <w:tcPr>
            <w:tcW w:w="1048" w:type="pct"/>
          </w:tcPr>
          <w:p w14:paraId="4AFA19D7" w14:textId="7DC5FB3C" w:rsidR="00D322FF" w:rsidRDefault="009216F9" w:rsidP="00254C75">
            <w:pPr>
              <w:pStyle w:val="TabellRader"/>
            </w:pPr>
            <w:r w:rsidRPr="009216F9">
              <w:t>KN</w:t>
            </w:r>
            <w:r w:rsidR="005F25F8">
              <w:t xml:space="preserve"> 14</w:t>
            </w:r>
          </w:p>
        </w:tc>
        <w:tc>
          <w:tcPr>
            <w:tcW w:w="1048" w:type="pct"/>
          </w:tcPr>
          <w:p w14:paraId="77BE3C98" w14:textId="62595784" w:rsidR="00D322FF" w:rsidRDefault="00B45C6A" w:rsidP="00254C75">
            <w:pPr>
              <w:pStyle w:val="TabellRader"/>
            </w:pPr>
            <w:r>
              <w:t>MJU15</w:t>
            </w:r>
          </w:p>
        </w:tc>
        <w:tc>
          <w:tcPr>
            <w:tcW w:w="1048" w:type="pct"/>
          </w:tcPr>
          <w:p w14:paraId="58279E36" w14:textId="05A482E8" w:rsidR="00D322FF" w:rsidRDefault="008830D3" w:rsidP="00254C75">
            <w:pPr>
              <w:pStyle w:val="TabellRader"/>
            </w:pPr>
            <w:r>
              <w:t>X</w:t>
            </w:r>
          </w:p>
        </w:tc>
        <w:tc>
          <w:tcPr>
            <w:tcW w:w="1148" w:type="pct"/>
          </w:tcPr>
          <w:p w14:paraId="02ED555D" w14:textId="3B35D897" w:rsidR="00D322FF" w:rsidRDefault="00D322FF" w:rsidP="00254C75">
            <w:pPr>
              <w:pStyle w:val="TabellRader"/>
            </w:pPr>
          </w:p>
        </w:tc>
      </w:tr>
      <w:tr w:rsidR="00D322FF" w14:paraId="0A13B150" w14:textId="77777777" w:rsidTr="008A125E">
        <w:tc>
          <w:tcPr>
            <w:tcW w:w="708" w:type="pct"/>
          </w:tcPr>
          <w:p w14:paraId="555703CD" w14:textId="432CD3C1" w:rsidR="00D322FF" w:rsidRDefault="00B45C6A" w:rsidP="00254C75">
            <w:pPr>
              <w:pStyle w:val="TabellRader"/>
            </w:pPr>
            <w:r>
              <w:t>260</w:t>
            </w:r>
          </w:p>
        </w:tc>
        <w:tc>
          <w:tcPr>
            <w:tcW w:w="1048" w:type="pct"/>
          </w:tcPr>
          <w:p w14:paraId="0639AA37" w14:textId="0CA13121" w:rsidR="00D322FF" w:rsidRDefault="00B45C6A" w:rsidP="00254C75">
            <w:pPr>
              <w:pStyle w:val="TabellRader"/>
            </w:pPr>
            <w:r>
              <w:t xml:space="preserve">S </w:t>
            </w:r>
            <w:r w:rsidR="003A5A82">
              <w:t>12</w:t>
            </w:r>
          </w:p>
        </w:tc>
        <w:tc>
          <w:tcPr>
            <w:tcW w:w="1048" w:type="pct"/>
          </w:tcPr>
          <w:p w14:paraId="6D43B22E" w14:textId="15A8CDE8" w:rsidR="00D322FF" w:rsidRDefault="00B45C6A" w:rsidP="00254C75">
            <w:pPr>
              <w:pStyle w:val="TabellRader"/>
            </w:pPr>
            <w:r>
              <w:t>SoU8</w:t>
            </w:r>
          </w:p>
        </w:tc>
        <w:tc>
          <w:tcPr>
            <w:tcW w:w="1048" w:type="pct"/>
          </w:tcPr>
          <w:p w14:paraId="59178360" w14:textId="77777777" w:rsidR="00D322FF" w:rsidRDefault="00D322FF" w:rsidP="00254C75">
            <w:pPr>
              <w:pStyle w:val="TabellRader"/>
            </w:pPr>
          </w:p>
        </w:tc>
        <w:tc>
          <w:tcPr>
            <w:tcW w:w="1148" w:type="pct"/>
          </w:tcPr>
          <w:p w14:paraId="7617CCAB" w14:textId="680BF025" w:rsidR="00D322FF" w:rsidRDefault="00FA0A1E" w:rsidP="00254C75">
            <w:pPr>
              <w:pStyle w:val="TabellRader"/>
            </w:pPr>
            <w:r>
              <w:t>X</w:t>
            </w:r>
          </w:p>
        </w:tc>
      </w:tr>
      <w:tr w:rsidR="00D322FF" w14:paraId="236EBC00" w14:textId="77777777" w:rsidTr="008A125E">
        <w:tc>
          <w:tcPr>
            <w:tcW w:w="708" w:type="pct"/>
          </w:tcPr>
          <w:p w14:paraId="7F2F2A39" w14:textId="1C0B7792" w:rsidR="00D322FF" w:rsidRDefault="002C2DBD" w:rsidP="00254C75">
            <w:pPr>
              <w:pStyle w:val="TabellRader"/>
            </w:pPr>
            <w:r>
              <w:t>289</w:t>
            </w:r>
          </w:p>
        </w:tc>
        <w:tc>
          <w:tcPr>
            <w:tcW w:w="1048" w:type="pct"/>
          </w:tcPr>
          <w:p w14:paraId="4F73D8D3" w14:textId="5977A7D9" w:rsidR="00D322FF" w:rsidRDefault="002C2DBD" w:rsidP="00254C75">
            <w:pPr>
              <w:pStyle w:val="TabellRader"/>
            </w:pPr>
            <w:r>
              <w:t xml:space="preserve">Ju </w:t>
            </w:r>
            <w:r w:rsidR="00CC7C2D">
              <w:t>29</w:t>
            </w:r>
          </w:p>
        </w:tc>
        <w:tc>
          <w:tcPr>
            <w:tcW w:w="1048" w:type="pct"/>
          </w:tcPr>
          <w:p w14:paraId="2A51E3E8" w14:textId="55C19C12" w:rsidR="00D322FF" w:rsidRDefault="002C2DBD" w:rsidP="00254C75">
            <w:pPr>
              <w:pStyle w:val="TabellRader"/>
            </w:pPr>
            <w:r>
              <w:t>JuU21</w:t>
            </w:r>
          </w:p>
        </w:tc>
        <w:tc>
          <w:tcPr>
            <w:tcW w:w="1048" w:type="pct"/>
          </w:tcPr>
          <w:p w14:paraId="22A0F92D" w14:textId="1666932D" w:rsidR="00D322FF" w:rsidRDefault="005E6D9C" w:rsidP="00254C75">
            <w:pPr>
              <w:pStyle w:val="TabellRader"/>
            </w:pPr>
            <w:r>
              <w:t>X</w:t>
            </w:r>
          </w:p>
        </w:tc>
        <w:tc>
          <w:tcPr>
            <w:tcW w:w="1148" w:type="pct"/>
          </w:tcPr>
          <w:p w14:paraId="1483E82D" w14:textId="1EF13ED7" w:rsidR="00D322FF" w:rsidRDefault="00D322FF" w:rsidP="00254C75">
            <w:pPr>
              <w:pStyle w:val="TabellRader"/>
            </w:pPr>
          </w:p>
        </w:tc>
      </w:tr>
      <w:tr w:rsidR="00D322FF" w14:paraId="38976255" w14:textId="77777777" w:rsidTr="008A125E">
        <w:tc>
          <w:tcPr>
            <w:tcW w:w="708" w:type="pct"/>
          </w:tcPr>
          <w:p w14:paraId="6A2F0192" w14:textId="533B93B1" w:rsidR="00D322FF" w:rsidRDefault="002C2DBD" w:rsidP="00254C75">
            <w:pPr>
              <w:pStyle w:val="TabellRader"/>
            </w:pPr>
            <w:r>
              <w:t>293</w:t>
            </w:r>
          </w:p>
        </w:tc>
        <w:tc>
          <w:tcPr>
            <w:tcW w:w="1048" w:type="pct"/>
          </w:tcPr>
          <w:p w14:paraId="285C395F" w14:textId="5A3E9EEE" w:rsidR="00D322FF" w:rsidRDefault="002C2DBD" w:rsidP="00254C75">
            <w:pPr>
              <w:pStyle w:val="TabellRader"/>
            </w:pPr>
            <w:r>
              <w:t xml:space="preserve">S </w:t>
            </w:r>
            <w:r w:rsidR="003A5A82">
              <w:t>13</w:t>
            </w:r>
          </w:p>
        </w:tc>
        <w:tc>
          <w:tcPr>
            <w:tcW w:w="1048" w:type="pct"/>
          </w:tcPr>
          <w:p w14:paraId="7511CA99" w14:textId="57FE30C2" w:rsidR="00D322FF" w:rsidRDefault="002C2DBD" w:rsidP="00254C75">
            <w:pPr>
              <w:pStyle w:val="TabellRader"/>
            </w:pPr>
            <w:r>
              <w:t>SoU9</w:t>
            </w:r>
          </w:p>
        </w:tc>
        <w:tc>
          <w:tcPr>
            <w:tcW w:w="1048" w:type="pct"/>
          </w:tcPr>
          <w:p w14:paraId="46964EA9" w14:textId="77777777" w:rsidR="00D322FF" w:rsidRDefault="00D322FF" w:rsidP="00254C75">
            <w:pPr>
              <w:pStyle w:val="TabellRader"/>
            </w:pPr>
          </w:p>
        </w:tc>
        <w:tc>
          <w:tcPr>
            <w:tcW w:w="1148" w:type="pct"/>
          </w:tcPr>
          <w:p w14:paraId="0F5485A2" w14:textId="3ABA51F4" w:rsidR="00D322FF" w:rsidRDefault="00FA0A1E" w:rsidP="00254C75">
            <w:pPr>
              <w:pStyle w:val="TabellRader"/>
            </w:pPr>
            <w:r>
              <w:t>X</w:t>
            </w:r>
          </w:p>
        </w:tc>
      </w:tr>
      <w:tr w:rsidR="00D322FF" w14:paraId="2EA7770D" w14:textId="77777777" w:rsidTr="008A125E">
        <w:tc>
          <w:tcPr>
            <w:tcW w:w="708" w:type="pct"/>
          </w:tcPr>
          <w:p w14:paraId="5064A6B0" w14:textId="77C70800" w:rsidR="00D322FF" w:rsidRDefault="002C2DBD" w:rsidP="00254C75">
            <w:pPr>
              <w:pStyle w:val="TabellRader"/>
            </w:pPr>
            <w:r>
              <w:t>302</w:t>
            </w:r>
          </w:p>
        </w:tc>
        <w:tc>
          <w:tcPr>
            <w:tcW w:w="1048" w:type="pct"/>
          </w:tcPr>
          <w:p w14:paraId="405B9830" w14:textId="5E9DF14E" w:rsidR="00D322FF" w:rsidRDefault="002C2DBD" w:rsidP="00254C75">
            <w:pPr>
              <w:pStyle w:val="TabellRader"/>
            </w:pPr>
            <w:r>
              <w:t xml:space="preserve">Ju </w:t>
            </w:r>
            <w:r w:rsidR="00CC7C2D">
              <w:t>30</w:t>
            </w:r>
          </w:p>
        </w:tc>
        <w:tc>
          <w:tcPr>
            <w:tcW w:w="1048" w:type="pct"/>
          </w:tcPr>
          <w:p w14:paraId="14EA32A5" w14:textId="7C005E60" w:rsidR="00D322FF" w:rsidRDefault="002C2DBD" w:rsidP="00254C75">
            <w:pPr>
              <w:pStyle w:val="TabellRader"/>
            </w:pPr>
            <w:r>
              <w:t>JuU29</w:t>
            </w:r>
          </w:p>
        </w:tc>
        <w:tc>
          <w:tcPr>
            <w:tcW w:w="1048" w:type="pct"/>
          </w:tcPr>
          <w:p w14:paraId="77A5A92C" w14:textId="5763E306" w:rsidR="00D322FF" w:rsidRDefault="00DE2763" w:rsidP="00254C75">
            <w:pPr>
              <w:pStyle w:val="TabellRader"/>
            </w:pPr>
            <w:r>
              <w:t>X</w:t>
            </w:r>
          </w:p>
        </w:tc>
        <w:tc>
          <w:tcPr>
            <w:tcW w:w="1148" w:type="pct"/>
          </w:tcPr>
          <w:p w14:paraId="2957F6E5" w14:textId="516E85CB" w:rsidR="00D322FF" w:rsidRDefault="00D322FF" w:rsidP="00254C75">
            <w:pPr>
              <w:pStyle w:val="TabellRader"/>
            </w:pPr>
          </w:p>
        </w:tc>
      </w:tr>
      <w:tr w:rsidR="00D322FF" w14:paraId="4A27829A" w14:textId="77777777" w:rsidTr="008A125E">
        <w:tc>
          <w:tcPr>
            <w:tcW w:w="708" w:type="pct"/>
          </w:tcPr>
          <w:p w14:paraId="3E2D04A1" w14:textId="726B1990" w:rsidR="00D322FF" w:rsidRDefault="002C2DBD" w:rsidP="00254C75">
            <w:pPr>
              <w:pStyle w:val="TabellRader"/>
            </w:pPr>
            <w:r>
              <w:t>324</w:t>
            </w:r>
          </w:p>
        </w:tc>
        <w:tc>
          <w:tcPr>
            <w:tcW w:w="1048" w:type="pct"/>
          </w:tcPr>
          <w:p w14:paraId="60176CC1" w14:textId="4EB0222D" w:rsidR="00D322FF" w:rsidRDefault="001C75C5" w:rsidP="00254C75">
            <w:pPr>
              <w:pStyle w:val="TabellRader"/>
            </w:pPr>
            <w:r w:rsidRPr="001C75C5">
              <w:t>LI</w:t>
            </w:r>
            <w:r w:rsidR="00C00826">
              <w:t xml:space="preserve"> 25</w:t>
            </w:r>
          </w:p>
        </w:tc>
        <w:tc>
          <w:tcPr>
            <w:tcW w:w="1048" w:type="pct"/>
          </w:tcPr>
          <w:p w14:paraId="7DB400E6" w14:textId="1AC054B6" w:rsidR="00D322FF" w:rsidRDefault="002C2DBD" w:rsidP="00254C75">
            <w:pPr>
              <w:pStyle w:val="TabellRader"/>
            </w:pPr>
            <w:r>
              <w:t>TU15</w:t>
            </w:r>
          </w:p>
        </w:tc>
        <w:tc>
          <w:tcPr>
            <w:tcW w:w="1048" w:type="pct"/>
          </w:tcPr>
          <w:p w14:paraId="7D93811F" w14:textId="77777777" w:rsidR="00D322FF" w:rsidRDefault="00D322FF" w:rsidP="00254C75">
            <w:pPr>
              <w:pStyle w:val="TabellRader"/>
            </w:pPr>
          </w:p>
        </w:tc>
        <w:tc>
          <w:tcPr>
            <w:tcW w:w="1148" w:type="pct"/>
          </w:tcPr>
          <w:p w14:paraId="1ECD6EFC" w14:textId="28E43E94" w:rsidR="00D322FF" w:rsidRDefault="001C75C5" w:rsidP="00254C75">
            <w:pPr>
              <w:pStyle w:val="TabellRader"/>
            </w:pPr>
            <w:r>
              <w:t>X</w:t>
            </w:r>
          </w:p>
        </w:tc>
      </w:tr>
      <w:tr w:rsidR="00D322FF" w14:paraId="55BA9A2F" w14:textId="77777777" w:rsidTr="008A125E">
        <w:tc>
          <w:tcPr>
            <w:tcW w:w="708" w:type="pct"/>
          </w:tcPr>
          <w:p w14:paraId="68CA2B9A" w14:textId="2B401878" w:rsidR="00D322FF" w:rsidRDefault="002C2DBD" w:rsidP="00254C75">
            <w:pPr>
              <w:pStyle w:val="TabellRader"/>
            </w:pPr>
            <w:r>
              <w:t>329</w:t>
            </w:r>
          </w:p>
        </w:tc>
        <w:tc>
          <w:tcPr>
            <w:tcW w:w="1048" w:type="pct"/>
          </w:tcPr>
          <w:p w14:paraId="2EF7B519" w14:textId="7D324679" w:rsidR="00D322FF" w:rsidRDefault="002C2DBD" w:rsidP="00254C75">
            <w:pPr>
              <w:pStyle w:val="TabellRader"/>
            </w:pPr>
            <w:r>
              <w:t xml:space="preserve">S </w:t>
            </w:r>
            <w:r w:rsidR="003A5A82">
              <w:t>14</w:t>
            </w:r>
          </w:p>
        </w:tc>
        <w:tc>
          <w:tcPr>
            <w:tcW w:w="1048" w:type="pct"/>
          </w:tcPr>
          <w:p w14:paraId="6FEB471D" w14:textId="11772112" w:rsidR="00D322FF" w:rsidRDefault="002C2DBD" w:rsidP="00254C75">
            <w:pPr>
              <w:pStyle w:val="TabellRader"/>
            </w:pPr>
            <w:r>
              <w:t>SfU27</w:t>
            </w:r>
          </w:p>
        </w:tc>
        <w:tc>
          <w:tcPr>
            <w:tcW w:w="1048" w:type="pct"/>
          </w:tcPr>
          <w:p w14:paraId="301404DE" w14:textId="4A707424" w:rsidR="00D322FF" w:rsidRDefault="00FA0A1E" w:rsidP="00254C75">
            <w:pPr>
              <w:pStyle w:val="TabellRader"/>
            </w:pPr>
            <w:r>
              <w:t>X</w:t>
            </w:r>
          </w:p>
        </w:tc>
        <w:tc>
          <w:tcPr>
            <w:tcW w:w="1148" w:type="pct"/>
          </w:tcPr>
          <w:p w14:paraId="0B0B90B1" w14:textId="2C8BE213" w:rsidR="00D322FF" w:rsidRDefault="00D322FF" w:rsidP="00254C75">
            <w:pPr>
              <w:pStyle w:val="TabellRader"/>
            </w:pPr>
          </w:p>
        </w:tc>
      </w:tr>
      <w:tr w:rsidR="00D322FF" w14:paraId="72245796" w14:textId="77777777" w:rsidTr="008A125E">
        <w:tc>
          <w:tcPr>
            <w:tcW w:w="708" w:type="pct"/>
          </w:tcPr>
          <w:p w14:paraId="16185DB3" w14:textId="68F4F30D" w:rsidR="00D322FF" w:rsidRDefault="002C2DBD" w:rsidP="00254C75">
            <w:pPr>
              <w:pStyle w:val="TabellRader"/>
            </w:pPr>
            <w:r>
              <w:t>333</w:t>
            </w:r>
          </w:p>
        </w:tc>
        <w:tc>
          <w:tcPr>
            <w:tcW w:w="1048" w:type="pct"/>
          </w:tcPr>
          <w:p w14:paraId="3FCF5C9E" w14:textId="7B6E18C0" w:rsidR="00D322FF" w:rsidRDefault="002C2DBD" w:rsidP="00254C75">
            <w:pPr>
              <w:pStyle w:val="TabellRader"/>
            </w:pPr>
            <w:r>
              <w:t xml:space="preserve">U </w:t>
            </w:r>
            <w:r w:rsidR="00A82DB9">
              <w:t>7</w:t>
            </w:r>
          </w:p>
        </w:tc>
        <w:tc>
          <w:tcPr>
            <w:tcW w:w="1048" w:type="pct"/>
          </w:tcPr>
          <w:p w14:paraId="1120E2E8" w14:textId="0620415F" w:rsidR="00D322FF" w:rsidRDefault="002C2DBD" w:rsidP="00254C75">
            <w:pPr>
              <w:pStyle w:val="TabellRader"/>
            </w:pPr>
            <w:r>
              <w:t>UbU10</w:t>
            </w:r>
          </w:p>
        </w:tc>
        <w:tc>
          <w:tcPr>
            <w:tcW w:w="1048" w:type="pct"/>
          </w:tcPr>
          <w:p w14:paraId="35AD9907" w14:textId="3FE7A418" w:rsidR="00D322FF" w:rsidRDefault="00113141" w:rsidP="00254C75">
            <w:pPr>
              <w:pStyle w:val="TabellRader"/>
            </w:pPr>
            <w:r>
              <w:t>X</w:t>
            </w:r>
          </w:p>
        </w:tc>
        <w:tc>
          <w:tcPr>
            <w:tcW w:w="1148" w:type="pct"/>
          </w:tcPr>
          <w:p w14:paraId="5FD4649A" w14:textId="0D6CC0C2" w:rsidR="00D322FF" w:rsidRDefault="00D322FF" w:rsidP="00254C75">
            <w:pPr>
              <w:pStyle w:val="TabellRader"/>
            </w:pPr>
          </w:p>
        </w:tc>
      </w:tr>
      <w:tr w:rsidR="00D322FF" w14:paraId="0746639B" w14:textId="77777777" w:rsidTr="008A125E">
        <w:tc>
          <w:tcPr>
            <w:tcW w:w="708" w:type="pct"/>
          </w:tcPr>
          <w:p w14:paraId="0C495D7E" w14:textId="0ECFCCE7" w:rsidR="00D322FF" w:rsidRDefault="00471C31" w:rsidP="00254C75">
            <w:pPr>
              <w:pStyle w:val="TabellRader"/>
            </w:pPr>
            <w:r>
              <w:t>353</w:t>
            </w:r>
          </w:p>
        </w:tc>
        <w:tc>
          <w:tcPr>
            <w:tcW w:w="1048" w:type="pct"/>
          </w:tcPr>
          <w:p w14:paraId="75946F41" w14:textId="71312EEA" w:rsidR="00D322FF" w:rsidRDefault="00471C31" w:rsidP="00254C75">
            <w:pPr>
              <w:pStyle w:val="TabellRader"/>
            </w:pPr>
            <w:r>
              <w:t xml:space="preserve">S </w:t>
            </w:r>
            <w:r w:rsidR="003A5A82">
              <w:t>15</w:t>
            </w:r>
          </w:p>
        </w:tc>
        <w:tc>
          <w:tcPr>
            <w:tcW w:w="1048" w:type="pct"/>
          </w:tcPr>
          <w:p w14:paraId="5A7D1190" w14:textId="7D6C1691" w:rsidR="00D322FF" w:rsidRDefault="00471C31" w:rsidP="00254C75">
            <w:pPr>
              <w:pStyle w:val="TabellRader"/>
            </w:pPr>
            <w:r>
              <w:t>SoU24</w:t>
            </w:r>
          </w:p>
        </w:tc>
        <w:tc>
          <w:tcPr>
            <w:tcW w:w="1048" w:type="pct"/>
          </w:tcPr>
          <w:p w14:paraId="0B17B262" w14:textId="77777777" w:rsidR="00D322FF" w:rsidRDefault="00D322FF" w:rsidP="00254C75">
            <w:pPr>
              <w:pStyle w:val="TabellRader"/>
            </w:pPr>
          </w:p>
        </w:tc>
        <w:tc>
          <w:tcPr>
            <w:tcW w:w="1148" w:type="pct"/>
          </w:tcPr>
          <w:p w14:paraId="272310C0" w14:textId="281CC6AB" w:rsidR="00D322FF" w:rsidRDefault="00FA0A1E" w:rsidP="00254C75">
            <w:pPr>
              <w:pStyle w:val="TabellRader"/>
            </w:pPr>
            <w:r>
              <w:t>X</w:t>
            </w:r>
          </w:p>
        </w:tc>
      </w:tr>
      <w:tr w:rsidR="00D322FF" w14:paraId="7CDC6525" w14:textId="77777777" w:rsidTr="008A125E">
        <w:tc>
          <w:tcPr>
            <w:tcW w:w="708" w:type="pct"/>
          </w:tcPr>
          <w:p w14:paraId="3267DA38" w14:textId="2BD697B6" w:rsidR="00D322FF" w:rsidRDefault="00471C31" w:rsidP="00254C75">
            <w:pPr>
              <w:pStyle w:val="TabellRader"/>
            </w:pPr>
            <w:r>
              <w:t>354</w:t>
            </w:r>
          </w:p>
        </w:tc>
        <w:tc>
          <w:tcPr>
            <w:tcW w:w="1048" w:type="pct"/>
          </w:tcPr>
          <w:p w14:paraId="552B76ED" w14:textId="34DD9F66" w:rsidR="00D322FF" w:rsidRDefault="00471C31" w:rsidP="00254C75">
            <w:pPr>
              <w:pStyle w:val="TabellRader"/>
            </w:pPr>
            <w:r>
              <w:t xml:space="preserve">S </w:t>
            </w:r>
            <w:r w:rsidR="003A5A82">
              <w:t>16</w:t>
            </w:r>
          </w:p>
        </w:tc>
        <w:tc>
          <w:tcPr>
            <w:tcW w:w="1048" w:type="pct"/>
          </w:tcPr>
          <w:p w14:paraId="7F7E411A" w14:textId="09158C90" w:rsidR="00D322FF" w:rsidRDefault="00471C31" w:rsidP="00254C75">
            <w:pPr>
              <w:pStyle w:val="TabellRader"/>
            </w:pPr>
            <w:r>
              <w:t>SoU27</w:t>
            </w:r>
          </w:p>
        </w:tc>
        <w:tc>
          <w:tcPr>
            <w:tcW w:w="1048" w:type="pct"/>
          </w:tcPr>
          <w:p w14:paraId="29948EF0" w14:textId="77777777" w:rsidR="00D322FF" w:rsidRDefault="00D322FF" w:rsidP="00254C75">
            <w:pPr>
              <w:pStyle w:val="TabellRader"/>
            </w:pPr>
          </w:p>
        </w:tc>
        <w:tc>
          <w:tcPr>
            <w:tcW w:w="1148" w:type="pct"/>
          </w:tcPr>
          <w:p w14:paraId="433C56D8" w14:textId="46FEFF75" w:rsidR="00D322FF" w:rsidRDefault="00FA0A1E" w:rsidP="00254C75">
            <w:pPr>
              <w:pStyle w:val="TabellRader"/>
            </w:pPr>
            <w:r>
              <w:t>X</w:t>
            </w:r>
          </w:p>
        </w:tc>
      </w:tr>
      <w:tr w:rsidR="00D322FF" w14:paraId="5596B9F5" w14:textId="77777777" w:rsidTr="008A125E">
        <w:tc>
          <w:tcPr>
            <w:tcW w:w="708" w:type="pct"/>
          </w:tcPr>
          <w:p w14:paraId="2E2143FD" w14:textId="6CDC6FA0" w:rsidR="00D322FF" w:rsidRDefault="00471C31" w:rsidP="00254C75">
            <w:pPr>
              <w:pStyle w:val="TabellRader"/>
            </w:pPr>
            <w:r>
              <w:t>356</w:t>
            </w:r>
          </w:p>
        </w:tc>
        <w:tc>
          <w:tcPr>
            <w:tcW w:w="1048" w:type="pct"/>
          </w:tcPr>
          <w:p w14:paraId="4D3A0B04" w14:textId="14E3C335" w:rsidR="00D322FF" w:rsidRDefault="00471C31" w:rsidP="00254C75">
            <w:pPr>
              <w:pStyle w:val="TabellRader"/>
            </w:pPr>
            <w:r>
              <w:t>Fi</w:t>
            </w:r>
            <w:r w:rsidR="0018075B">
              <w:t xml:space="preserve"> </w:t>
            </w:r>
            <w:r w:rsidR="006A2855">
              <w:t>17</w:t>
            </w:r>
          </w:p>
        </w:tc>
        <w:tc>
          <w:tcPr>
            <w:tcW w:w="1048" w:type="pct"/>
          </w:tcPr>
          <w:p w14:paraId="46C56495" w14:textId="5F67921A" w:rsidR="00D322FF" w:rsidRDefault="00471C31" w:rsidP="00254C75">
            <w:pPr>
              <w:pStyle w:val="TabellRader"/>
            </w:pPr>
            <w:r>
              <w:t>FiU43</w:t>
            </w:r>
          </w:p>
        </w:tc>
        <w:tc>
          <w:tcPr>
            <w:tcW w:w="1048" w:type="pct"/>
          </w:tcPr>
          <w:p w14:paraId="1DB07096" w14:textId="242CFEFA" w:rsidR="00D322FF" w:rsidRDefault="0065408C" w:rsidP="00254C75">
            <w:pPr>
              <w:pStyle w:val="TabellRader"/>
            </w:pPr>
            <w:r>
              <w:t>X</w:t>
            </w:r>
          </w:p>
        </w:tc>
        <w:tc>
          <w:tcPr>
            <w:tcW w:w="1148" w:type="pct"/>
          </w:tcPr>
          <w:p w14:paraId="14DBF6C6" w14:textId="413FC0C9" w:rsidR="00D322FF" w:rsidRDefault="00D322FF" w:rsidP="00254C75">
            <w:pPr>
              <w:pStyle w:val="TabellRader"/>
            </w:pPr>
          </w:p>
        </w:tc>
      </w:tr>
      <w:tr w:rsidR="00D322FF" w14:paraId="2ABD804C" w14:textId="77777777" w:rsidTr="008A125E">
        <w:tc>
          <w:tcPr>
            <w:tcW w:w="708" w:type="pct"/>
          </w:tcPr>
          <w:p w14:paraId="1268D668" w14:textId="334890A1" w:rsidR="00D322FF" w:rsidRDefault="00471C31" w:rsidP="00254C75">
            <w:pPr>
              <w:pStyle w:val="TabellRader"/>
            </w:pPr>
            <w:r>
              <w:t>357</w:t>
            </w:r>
          </w:p>
        </w:tc>
        <w:tc>
          <w:tcPr>
            <w:tcW w:w="1048" w:type="pct"/>
          </w:tcPr>
          <w:p w14:paraId="5AF6048F" w14:textId="6E9845CA" w:rsidR="00D322FF" w:rsidRDefault="00471C31" w:rsidP="00254C75">
            <w:pPr>
              <w:pStyle w:val="TabellRader"/>
            </w:pPr>
            <w:r>
              <w:t xml:space="preserve">Fi </w:t>
            </w:r>
            <w:r w:rsidR="006A2855">
              <w:t>18</w:t>
            </w:r>
          </w:p>
        </w:tc>
        <w:tc>
          <w:tcPr>
            <w:tcW w:w="1048" w:type="pct"/>
          </w:tcPr>
          <w:p w14:paraId="2B19C54E" w14:textId="7A7FDD88" w:rsidR="00D322FF" w:rsidRDefault="00471C31" w:rsidP="00254C75">
            <w:pPr>
              <w:pStyle w:val="TabellRader"/>
            </w:pPr>
            <w:r>
              <w:t>FiU44</w:t>
            </w:r>
          </w:p>
        </w:tc>
        <w:tc>
          <w:tcPr>
            <w:tcW w:w="1048" w:type="pct"/>
          </w:tcPr>
          <w:p w14:paraId="16B315A2" w14:textId="77777777" w:rsidR="00D322FF" w:rsidRDefault="00D322FF" w:rsidP="00254C75">
            <w:pPr>
              <w:pStyle w:val="TabellRader"/>
            </w:pPr>
          </w:p>
        </w:tc>
        <w:tc>
          <w:tcPr>
            <w:tcW w:w="1148" w:type="pct"/>
          </w:tcPr>
          <w:p w14:paraId="6F51A896" w14:textId="14F11944" w:rsidR="00D322FF" w:rsidRDefault="0065408C" w:rsidP="00254C75">
            <w:pPr>
              <w:pStyle w:val="TabellRader"/>
            </w:pPr>
            <w:r>
              <w:t>X</w:t>
            </w:r>
          </w:p>
        </w:tc>
      </w:tr>
      <w:tr w:rsidR="00D322FF" w14:paraId="19F85D6E" w14:textId="77777777" w:rsidTr="008A125E">
        <w:tc>
          <w:tcPr>
            <w:tcW w:w="708" w:type="pct"/>
          </w:tcPr>
          <w:p w14:paraId="672C7274" w14:textId="1004E00D" w:rsidR="00D322FF" w:rsidRDefault="00471C31" w:rsidP="00254C75">
            <w:pPr>
              <w:pStyle w:val="TabellRader"/>
            </w:pPr>
            <w:r>
              <w:t>359</w:t>
            </w:r>
          </w:p>
        </w:tc>
        <w:tc>
          <w:tcPr>
            <w:tcW w:w="1048" w:type="pct"/>
          </w:tcPr>
          <w:p w14:paraId="2F2FC467" w14:textId="1988127B" w:rsidR="00D322FF" w:rsidRDefault="009216F9" w:rsidP="00254C75">
            <w:pPr>
              <w:pStyle w:val="TabellRader"/>
            </w:pPr>
            <w:r w:rsidRPr="009216F9">
              <w:t>KN</w:t>
            </w:r>
            <w:r w:rsidR="005F25F8">
              <w:t xml:space="preserve"> 15</w:t>
            </w:r>
          </w:p>
        </w:tc>
        <w:tc>
          <w:tcPr>
            <w:tcW w:w="1048" w:type="pct"/>
          </w:tcPr>
          <w:p w14:paraId="568E6B59" w14:textId="1514096B" w:rsidR="00D322FF" w:rsidRDefault="00471C31" w:rsidP="00254C75">
            <w:pPr>
              <w:pStyle w:val="TabellRader"/>
            </w:pPr>
            <w:r>
              <w:t>NU19</w:t>
            </w:r>
          </w:p>
        </w:tc>
        <w:tc>
          <w:tcPr>
            <w:tcW w:w="1048" w:type="pct"/>
          </w:tcPr>
          <w:p w14:paraId="30B91D8F" w14:textId="77777777" w:rsidR="00D322FF" w:rsidRDefault="00D322FF" w:rsidP="00254C75">
            <w:pPr>
              <w:pStyle w:val="TabellRader"/>
            </w:pPr>
          </w:p>
        </w:tc>
        <w:tc>
          <w:tcPr>
            <w:tcW w:w="1148" w:type="pct"/>
          </w:tcPr>
          <w:p w14:paraId="48AFC3D3" w14:textId="0C1657DE" w:rsidR="00D322FF" w:rsidRDefault="008830D3" w:rsidP="00254C75">
            <w:pPr>
              <w:pStyle w:val="TabellRader"/>
            </w:pPr>
            <w:r>
              <w:t>X</w:t>
            </w:r>
          </w:p>
        </w:tc>
      </w:tr>
      <w:tr w:rsidR="00D322FF" w14:paraId="307A086A" w14:textId="77777777" w:rsidTr="008A125E">
        <w:tc>
          <w:tcPr>
            <w:tcW w:w="708" w:type="pct"/>
          </w:tcPr>
          <w:p w14:paraId="18D2D8D9" w14:textId="042DBF54" w:rsidR="00D322FF" w:rsidRDefault="00471C31" w:rsidP="00254C75">
            <w:pPr>
              <w:pStyle w:val="TabellRader"/>
            </w:pPr>
            <w:r>
              <w:t>389</w:t>
            </w:r>
          </w:p>
        </w:tc>
        <w:tc>
          <w:tcPr>
            <w:tcW w:w="1048" w:type="pct"/>
          </w:tcPr>
          <w:p w14:paraId="6BD5B7CC" w14:textId="1AB5899C" w:rsidR="00D322FF" w:rsidRDefault="006A5208" w:rsidP="00254C75">
            <w:pPr>
              <w:pStyle w:val="TabellRader"/>
            </w:pPr>
            <w:r>
              <w:t xml:space="preserve">S </w:t>
            </w:r>
            <w:r w:rsidR="003A5A82">
              <w:t>17</w:t>
            </w:r>
          </w:p>
        </w:tc>
        <w:tc>
          <w:tcPr>
            <w:tcW w:w="1048" w:type="pct"/>
          </w:tcPr>
          <w:p w14:paraId="00F90B71" w14:textId="39BE8977" w:rsidR="00D322FF" w:rsidRDefault="00471C31" w:rsidP="00254C75">
            <w:pPr>
              <w:pStyle w:val="TabellRader"/>
            </w:pPr>
            <w:r>
              <w:t>SoU25</w:t>
            </w:r>
          </w:p>
        </w:tc>
        <w:tc>
          <w:tcPr>
            <w:tcW w:w="1048" w:type="pct"/>
          </w:tcPr>
          <w:p w14:paraId="6D38AB1D" w14:textId="77777777" w:rsidR="00D322FF" w:rsidRDefault="00D322FF" w:rsidP="00254C75">
            <w:pPr>
              <w:pStyle w:val="TabellRader"/>
            </w:pPr>
          </w:p>
        </w:tc>
        <w:tc>
          <w:tcPr>
            <w:tcW w:w="1148" w:type="pct"/>
          </w:tcPr>
          <w:p w14:paraId="3209792A" w14:textId="07B9178D" w:rsidR="00D322FF" w:rsidRDefault="00FA0A1E" w:rsidP="00254C75">
            <w:pPr>
              <w:pStyle w:val="TabellRader"/>
            </w:pPr>
            <w:r>
              <w:t>X</w:t>
            </w:r>
          </w:p>
        </w:tc>
      </w:tr>
      <w:tr w:rsidR="00D322FF" w14:paraId="4308F279" w14:textId="77777777" w:rsidTr="008A125E">
        <w:tc>
          <w:tcPr>
            <w:tcW w:w="708" w:type="pct"/>
          </w:tcPr>
          <w:p w14:paraId="00DD6EF9" w14:textId="7407E33B" w:rsidR="00D322FF" w:rsidRDefault="001C198F" w:rsidP="00254C75">
            <w:pPr>
              <w:pStyle w:val="TabellRader"/>
            </w:pPr>
            <w:r>
              <w:t>401</w:t>
            </w:r>
          </w:p>
        </w:tc>
        <w:tc>
          <w:tcPr>
            <w:tcW w:w="1048" w:type="pct"/>
          </w:tcPr>
          <w:p w14:paraId="49F70971" w14:textId="2AE94CD7" w:rsidR="00D322FF" w:rsidRDefault="009F026D" w:rsidP="00254C75">
            <w:pPr>
              <w:pStyle w:val="TabellRader"/>
            </w:pPr>
            <w:r>
              <w:t>LI</w:t>
            </w:r>
            <w:r w:rsidR="00C00826">
              <w:t xml:space="preserve"> 26</w:t>
            </w:r>
          </w:p>
        </w:tc>
        <w:tc>
          <w:tcPr>
            <w:tcW w:w="1048" w:type="pct"/>
          </w:tcPr>
          <w:p w14:paraId="25321CBB" w14:textId="26688E29" w:rsidR="00D322FF" w:rsidRDefault="001C198F" w:rsidP="00254C75">
            <w:pPr>
              <w:pStyle w:val="TabellRader"/>
            </w:pPr>
            <w:r>
              <w:t>MJU24</w:t>
            </w:r>
          </w:p>
        </w:tc>
        <w:tc>
          <w:tcPr>
            <w:tcW w:w="1048" w:type="pct"/>
          </w:tcPr>
          <w:p w14:paraId="0E84E75C" w14:textId="77777777" w:rsidR="00D322FF" w:rsidRDefault="00D322FF" w:rsidP="00254C75">
            <w:pPr>
              <w:pStyle w:val="TabellRader"/>
            </w:pPr>
          </w:p>
        </w:tc>
        <w:tc>
          <w:tcPr>
            <w:tcW w:w="1148" w:type="pct"/>
          </w:tcPr>
          <w:p w14:paraId="1BAC7B75" w14:textId="5F7A5ACD" w:rsidR="00D322FF" w:rsidRDefault="009F026D" w:rsidP="00254C75">
            <w:pPr>
              <w:pStyle w:val="TabellRader"/>
            </w:pPr>
            <w:r>
              <w:t>X</w:t>
            </w:r>
          </w:p>
        </w:tc>
      </w:tr>
      <w:tr w:rsidR="00D322FF" w14:paraId="231FFA5B" w14:textId="77777777" w:rsidTr="008A125E">
        <w:tc>
          <w:tcPr>
            <w:tcW w:w="708" w:type="pct"/>
          </w:tcPr>
          <w:p w14:paraId="494AE3EC" w14:textId="58662D6F" w:rsidR="00D322FF" w:rsidRDefault="0013154E" w:rsidP="00254C75">
            <w:pPr>
              <w:pStyle w:val="TabellRader"/>
            </w:pPr>
            <w:r>
              <w:t>404</w:t>
            </w:r>
          </w:p>
        </w:tc>
        <w:tc>
          <w:tcPr>
            <w:tcW w:w="1048" w:type="pct"/>
          </w:tcPr>
          <w:p w14:paraId="5916B803" w14:textId="05F91038" w:rsidR="00D322FF" w:rsidRDefault="0013154E" w:rsidP="00254C75">
            <w:pPr>
              <w:pStyle w:val="TabellRader"/>
            </w:pPr>
            <w:r>
              <w:t xml:space="preserve">Ju </w:t>
            </w:r>
            <w:r w:rsidR="00CC7C2D">
              <w:t>31</w:t>
            </w:r>
          </w:p>
        </w:tc>
        <w:tc>
          <w:tcPr>
            <w:tcW w:w="1048" w:type="pct"/>
          </w:tcPr>
          <w:p w14:paraId="579E3EC7" w14:textId="49667644" w:rsidR="00D322FF" w:rsidRDefault="0013154E" w:rsidP="00254C75">
            <w:pPr>
              <w:pStyle w:val="TabellRader"/>
            </w:pPr>
            <w:r>
              <w:t>CU36</w:t>
            </w:r>
          </w:p>
        </w:tc>
        <w:tc>
          <w:tcPr>
            <w:tcW w:w="1048" w:type="pct"/>
          </w:tcPr>
          <w:p w14:paraId="6CDB4383" w14:textId="77777777" w:rsidR="00D322FF" w:rsidRDefault="00D322FF" w:rsidP="00254C75">
            <w:pPr>
              <w:pStyle w:val="TabellRader"/>
            </w:pPr>
          </w:p>
        </w:tc>
        <w:tc>
          <w:tcPr>
            <w:tcW w:w="1148" w:type="pct"/>
          </w:tcPr>
          <w:p w14:paraId="32B9F605" w14:textId="6121129C" w:rsidR="00D322FF" w:rsidRDefault="00DE2763" w:rsidP="00254C75">
            <w:pPr>
              <w:pStyle w:val="TabellRader"/>
            </w:pPr>
            <w:r>
              <w:t>X</w:t>
            </w:r>
          </w:p>
        </w:tc>
      </w:tr>
      <w:tr w:rsidR="00D322FF" w14:paraId="01894787" w14:textId="77777777" w:rsidTr="008A125E">
        <w:tc>
          <w:tcPr>
            <w:tcW w:w="708" w:type="pct"/>
          </w:tcPr>
          <w:p w14:paraId="04533BB4" w14:textId="77777777" w:rsidR="00D322FF" w:rsidRDefault="00D322FF" w:rsidP="00254C75">
            <w:pPr>
              <w:pStyle w:val="TabellRader"/>
            </w:pPr>
          </w:p>
        </w:tc>
        <w:tc>
          <w:tcPr>
            <w:tcW w:w="1048" w:type="pct"/>
          </w:tcPr>
          <w:p w14:paraId="08260817" w14:textId="77777777" w:rsidR="00D322FF" w:rsidRDefault="00D322FF" w:rsidP="00254C75">
            <w:pPr>
              <w:pStyle w:val="TabellRader"/>
            </w:pPr>
          </w:p>
        </w:tc>
        <w:tc>
          <w:tcPr>
            <w:tcW w:w="1048" w:type="pct"/>
          </w:tcPr>
          <w:p w14:paraId="36110777" w14:textId="77777777" w:rsidR="00D322FF" w:rsidRDefault="00D322FF" w:rsidP="00254C75">
            <w:pPr>
              <w:pStyle w:val="TabellRader"/>
            </w:pPr>
          </w:p>
        </w:tc>
        <w:tc>
          <w:tcPr>
            <w:tcW w:w="1048" w:type="pct"/>
          </w:tcPr>
          <w:p w14:paraId="4658210B" w14:textId="77777777" w:rsidR="00D322FF" w:rsidRDefault="00D322FF" w:rsidP="00254C75">
            <w:pPr>
              <w:pStyle w:val="TabellRader"/>
            </w:pPr>
          </w:p>
        </w:tc>
        <w:tc>
          <w:tcPr>
            <w:tcW w:w="1148" w:type="pct"/>
          </w:tcPr>
          <w:p w14:paraId="3DF88168" w14:textId="77777777" w:rsidR="00D322FF" w:rsidRDefault="00D322FF" w:rsidP="00254C75">
            <w:pPr>
              <w:pStyle w:val="TabellRader"/>
            </w:pPr>
          </w:p>
        </w:tc>
      </w:tr>
      <w:tr w:rsidR="00D322FF" w:rsidRPr="00201BE5" w14:paraId="698A12ED" w14:textId="77777777" w:rsidTr="008A125E">
        <w:tc>
          <w:tcPr>
            <w:tcW w:w="708" w:type="pct"/>
          </w:tcPr>
          <w:p w14:paraId="3F17EC3E" w14:textId="7696F6DA" w:rsidR="00D322FF" w:rsidRPr="00201BE5" w:rsidRDefault="00201BE5" w:rsidP="00254C75">
            <w:pPr>
              <w:pStyle w:val="TabellRader"/>
              <w:rPr>
                <w:b/>
              </w:rPr>
            </w:pPr>
            <w:r w:rsidRPr="00201BE5">
              <w:rPr>
                <w:b/>
              </w:rPr>
              <w:t>2018/19</w:t>
            </w:r>
          </w:p>
        </w:tc>
        <w:tc>
          <w:tcPr>
            <w:tcW w:w="1048" w:type="pct"/>
          </w:tcPr>
          <w:p w14:paraId="13CED042" w14:textId="77777777" w:rsidR="00D322FF" w:rsidRPr="00201BE5" w:rsidRDefault="00D322FF" w:rsidP="00254C75">
            <w:pPr>
              <w:pStyle w:val="TabellRader"/>
              <w:rPr>
                <w:b/>
              </w:rPr>
            </w:pPr>
          </w:p>
        </w:tc>
        <w:tc>
          <w:tcPr>
            <w:tcW w:w="1048" w:type="pct"/>
          </w:tcPr>
          <w:p w14:paraId="00181D44" w14:textId="77777777" w:rsidR="00D322FF" w:rsidRPr="00201BE5" w:rsidRDefault="00D322FF" w:rsidP="00254C75">
            <w:pPr>
              <w:pStyle w:val="TabellRader"/>
              <w:rPr>
                <w:b/>
              </w:rPr>
            </w:pPr>
          </w:p>
        </w:tc>
        <w:tc>
          <w:tcPr>
            <w:tcW w:w="1048" w:type="pct"/>
          </w:tcPr>
          <w:p w14:paraId="38277067" w14:textId="77777777" w:rsidR="00D322FF" w:rsidRPr="00201BE5" w:rsidRDefault="00D322FF" w:rsidP="00254C75">
            <w:pPr>
              <w:pStyle w:val="TabellRader"/>
              <w:rPr>
                <w:b/>
              </w:rPr>
            </w:pPr>
          </w:p>
        </w:tc>
        <w:tc>
          <w:tcPr>
            <w:tcW w:w="1148" w:type="pct"/>
          </w:tcPr>
          <w:p w14:paraId="5C0FE9D2" w14:textId="77777777" w:rsidR="00D322FF" w:rsidRPr="00201BE5" w:rsidRDefault="00D322FF" w:rsidP="00254C75">
            <w:pPr>
              <w:pStyle w:val="TabellRader"/>
              <w:rPr>
                <w:b/>
              </w:rPr>
            </w:pPr>
          </w:p>
        </w:tc>
      </w:tr>
      <w:tr w:rsidR="00D322FF" w14:paraId="69C4DF9E" w14:textId="77777777" w:rsidTr="008A125E">
        <w:tc>
          <w:tcPr>
            <w:tcW w:w="708" w:type="pct"/>
          </w:tcPr>
          <w:p w14:paraId="36BF1C75" w14:textId="2570396B" w:rsidR="00D322FF" w:rsidRDefault="00201BE5" w:rsidP="00254C75">
            <w:pPr>
              <w:pStyle w:val="TabellRader"/>
            </w:pPr>
            <w:r>
              <w:t>31</w:t>
            </w:r>
          </w:p>
        </w:tc>
        <w:tc>
          <w:tcPr>
            <w:tcW w:w="1048" w:type="pct"/>
          </w:tcPr>
          <w:p w14:paraId="5CB37910" w14:textId="3FE7D5DD" w:rsidR="00D322FF" w:rsidRDefault="0065408C" w:rsidP="00254C75">
            <w:pPr>
              <w:pStyle w:val="TabellRader"/>
            </w:pPr>
            <w:r>
              <w:t>LI</w:t>
            </w:r>
            <w:r w:rsidR="009A54F7">
              <w:t xml:space="preserve"> </w:t>
            </w:r>
            <w:r w:rsidR="00C00826">
              <w:t>27</w:t>
            </w:r>
          </w:p>
        </w:tc>
        <w:tc>
          <w:tcPr>
            <w:tcW w:w="1048" w:type="pct"/>
          </w:tcPr>
          <w:p w14:paraId="6C383C5E" w14:textId="734564B3" w:rsidR="00D322FF" w:rsidRDefault="00201BE5" w:rsidP="00254C75">
            <w:pPr>
              <w:pStyle w:val="TabellRader"/>
            </w:pPr>
            <w:r>
              <w:t>CU2</w:t>
            </w:r>
          </w:p>
        </w:tc>
        <w:tc>
          <w:tcPr>
            <w:tcW w:w="1048" w:type="pct"/>
          </w:tcPr>
          <w:p w14:paraId="4470CF05" w14:textId="02C9F3F5" w:rsidR="00D322FF" w:rsidRDefault="0065408C" w:rsidP="00254C75">
            <w:pPr>
              <w:pStyle w:val="TabellRader"/>
            </w:pPr>
            <w:r>
              <w:t>X</w:t>
            </w:r>
          </w:p>
        </w:tc>
        <w:tc>
          <w:tcPr>
            <w:tcW w:w="1148" w:type="pct"/>
          </w:tcPr>
          <w:p w14:paraId="36C2C9CF" w14:textId="45662390" w:rsidR="00D322FF" w:rsidRDefault="00D322FF" w:rsidP="00254C75">
            <w:pPr>
              <w:pStyle w:val="TabellRader"/>
            </w:pPr>
          </w:p>
        </w:tc>
      </w:tr>
      <w:tr w:rsidR="00D322FF" w14:paraId="0CBF241D" w14:textId="77777777" w:rsidTr="008A125E">
        <w:tc>
          <w:tcPr>
            <w:tcW w:w="708" w:type="pct"/>
          </w:tcPr>
          <w:p w14:paraId="40C38CEF" w14:textId="4B186959" w:rsidR="00D322FF" w:rsidRDefault="00201BE5" w:rsidP="00254C75">
            <w:pPr>
              <w:pStyle w:val="TabellRader"/>
            </w:pPr>
            <w:r>
              <w:t>44</w:t>
            </w:r>
          </w:p>
        </w:tc>
        <w:tc>
          <w:tcPr>
            <w:tcW w:w="1048" w:type="pct"/>
          </w:tcPr>
          <w:p w14:paraId="2902932E" w14:textId="43C86A75" w:rsidR="00D322FF" w:rsidRDefault="00201BE5" w:rsidP="00254C75">
            <w:pPr>
              <w:pStyle w:val="TabellRader"/>
            </w:pPr>
            <w:r>
              <w:t xml:space="preserve">U </w:t>
            </w:r>
            <w:r w:rsidR="00A82DB9">
              <w:t>8</w:t>
            </w:r>
          </w:p>
        </w:tc>
        <w:tc>
          <w:tcPr>
            <w:tcW w:w="1048" w:type="pct"/>
          </w:tcPr>
          <w:p w14:paraId="62D503D5" w14:textId="44EB5274" w:rsidR="00D322FF" w:rsidRDefault="00201BE5" w:rsidP="00254C75">
            <w:pPr>
              <w:pStyle w:val="TabellRader"/>
            </w:pPr>
            <w:r>
              <w:t>UbU5</w:t>
            </w:r>
          </w:p>
        </w:tc>
        <w:tc>
          <w:tcPr>
            <w:tcW w:w="1048" w:type="pct"/>
          </w:tcPr>
          <w:p w14:paraId="2100DE18" w14:textId="663BC8BD" w:rsidR="00D322FF" w:rsidRDefault="00D322FF" w:rsidP="00254C75">
            <w:pPr>
              <w:pStyle w:val="TabellRader"/>
            </w:pPr>
          </w:p>
        </w:tc>
        <w:tc>
          <w:tcPr>
            <w:tcW w:w="1148" w:type="pct"/>
          </w:tcPr>
          <w:p w14:paraId="3954FEC8" w14:textId="579B724A" w:rsidR="00D322FF" w:rsidRDefault="007B4B77" w:rsidP="00254C75">
            <w:pPr>
              <w:pStyle w:val="TabellRader"/>
            </w:pPr>
            <w:r>
              <w:t>X</w:t>
            </w:r>
          </w:p>
        </w:tc>
      </w:tr>
      <w:tr w:rsidR="00D322FF" w14:paraId="7A091D46" w14:textId="77777777" w:rsidTr="008A125E">
        <w:tc>
          <w:tcPr>
            <w:tcW w:w="708" w:type="pct"/>
          </w:tcPr>
          <w:p w14:paraId="3BEC90CD" w14:textId="5BCE4F22" w:rsidR="00D322FF" w:rsidRDefault="00201BE5" w:rsidP="00254C75">
            <w:pPr>
              <w:pStyle w:val="TabellRader"/>
            </w:pPr>
            <w:r>
              <w:t>61</w:t>
            </w:r>
          </w:p>
        </w:tc>
        <w:tc>
          <w:tcPr>
            <w:tcW w:w="1048" w:type="pct"/>
          </w:tcPr>
          <w:p w14:paraId="7D7BD605" w14:textId="60756FE3" w:rsidR="00D322FF" w:rsidRDefault="00201BE5" w:rsidP="00254C75">
            <w:pPr>
              <w:pStyle w:val="TabellRader"/>
            </w:pPr>
            <w:r>
              <w:t xml:space="preserve">S </w:t>
            </w:r>
            <w:r w:rsidR="003A5A82">
              <w:t>18</w:t>
            </w:r>
          </w:p>
        </w:tc>
        <w:tc>
          <w:tcPr>
            <w:tcW w:w="1048" w:type="pct"/>
          </w:tcPr>
          <w:p w14:paraId="12CE7DF2" w14:textId="277B0BA1" w:rsidR="00D322FF" w:rsidRDefault="00201BE5" w:rsidP="00254C75">
            <w:pPr>
              <w:pStyle w:val="TabellRader"/>
            </w:pPr>
            <w:r>
              <w:t>SoU3</w:t>
            </w:r>
          </w:p>
        </w:tc>
        <w:tc>
          <w:tcPr>
            <w:tcW w:w="1048" w:type="pct"/>
          </w:tcPr>
          <w:p w14:paraId="16C277C5" w14:textId="5C29AD61" w:rsidR="00D322FF" w:rsidRDefault="00FA7042" w:rsidP="00254C75">
            <w:pPr>
              <w:pStyle w:val="TabellRader"/>
            </w:pPr>
            <w:r>
              <w:t>X</w:t>
            </w:r>
          </w:p>
        </w:tc>
        <w:tc>
          <w:tcPr>
            <w:tcW w:w="1148" w:type="pct"/>
          </w:tcPr>
          <w:p w14:paraId="3D7985A7" w14:textId="16108DE9" w:rsidR="00D322FF" w:rsidRDefault="00D322FF" w:rsidP="00254C75">
            <w:pPr>
              <w:pStyle w:val="TabellRader"/>
            </w:pPr>
          </w:p>
        </w:tc>
      </w:tr>
      <w:tr w:rsidR="00D322FF" w14:paraId="0E101568" w14:textId="77777777" w:rsidTr="008A125E">
        <w:tc>
          <w:tcPr>
            <w:tcW w:w="708" w:type="pct"/>
          </w:tcPr>
          <w:p w14:paraId="16BF348B" w14:textId="74B69596" w:rsidR="00D322FF" w:rsidRDefault="00201BE5" w:rsidP="00254C75">
            <w:pPr>
              <w:pStyle w:val="TabellRader"/>
            </w:pPr>
            <w:r>
              <w:t>73</w:t>
            </w:r>
          </w:p>
        </w:tc>
        <w:tc>
          <w:tcPr>
            <w:tcW w:w="1048" w:type="pct"/>
          </w:tcPr>
          <w:p w14:paraId="404F6527" w14:textId="3E5C9B26" w:rsidR="00D322FF" w:rsidRDefault="00201BE5" w:rsidP="00254C75">
            <w:pPr>
              <w:pStyle w:val="TabellRader"/>
            </w:pPr>
            <w:r>
              <w:t>Ju</w:t>
            </w:r>
            <w:r w:rsidR="007E36A6">
              <w:t xml:space="preserve"> </w:t>
            </w:r>
            <w:r w:rsidR="00F50754">
              <w:t>32</w:t>
            </w:r>
          </w:p>
        </w:tc>
        <w:tc>
          <w:tcPr>
            <w:tcW w:w="1048" w:type="pct"/>
          </w:tcPr>
          <w:p w14:paraId="40E86CE6" w14:textId="235BD191" w:rsidR="00D322FF" w:rsidRDefault="00201BE5" w:rsidP="00254C75">
            <w:pPr>
              <w:pStyle w:val="TabellRader"/>
            </w:pPr>
            <w:r>
              <w:t>JuU1</w:t>
            </w:r>
          </w:p>
        </w:tc>
        <w:tc>
          <w:tcPr>
            <w:tcW w:w="1048" w:type="pct"/>
          </w:tcPr>
          <w:p w14:paraId="2FA68454" w14:textId="3D25E8E2" w:rsidR="00D322FF" w:rsidRDefault="00DE2763" w:rsidP="00254C75">
            <w:pPr>
              <w:pStyle w:val="TabellRader"/>
            </w:pPr>
            <w:r>
              <w:t>X</w:t>
            </w:r>
          </w:p>
        </w:tc>
        <w:tc>
          <w:tcPr>
            <w:tcW w:w="1148" w:type="pct"/>
          </w:tcPr>
          <w:p w14:paraId="222F5D04" w14:textId="1420E0B7" w:rsidR="00D322FF" w:rsidRDefault="00D322FF" w:rsidP="00254C75">
            <w:pPr>
              <w:pStyle w:val="TabellRader"/>
            </w:pPr>
          </w:p>
        </w:tc>
      </w:tr>
      <w:tr w:rsidR="00D322FF" w14:paraId="6C381076" w14:textId="77777777" w:rsidTr="008A125E">
        <w:tc>
          <w:tcPr>
            <w:tcW w:w="708" w:type="pct"/>
          </w:tcPr>
          <w:p w14:paraId="7F98B177" w14:textId="5D9D2635" w:rsidR="00D322FF" w:rsidRDefault="003B748D" w:rsidP="00254C75">
            <w:pPr>
              <w:pStyle w:val="TabellRader"/>
            </w:pPr>
            <w:r>
              <w:t>104</w:t>
            </w:r>
          </w:p>
        </w:tc>
        <w:tc>
          <w:tcPr>
            <w:tcW w:w="1048" w:type="pct"/>
          </w:tcPr>
          <w:p w14:paraId="1FDD1685" w14:textId="4ED53201" w:rsidR="00D322FF" w:rsidRDefault="003B748D" w:rsidP="00254C75">
            <w:pPr>
              <w:pStyle w:val="TabellRader"/>
            </w:pPr>
            <w:r>
              <w:t xml:space="preserve">U </w:t>
            </w:r>
            <w:r w:rsidR="00A82DB9">
              <w:t>9</w:t>
            </w:r>
          </w:p>
        </w:tc>
        <w:tc>
          <w:tcPr>
            <w:tcW w:w="1048" w:type="pct"/>
          </w:tcPr>
          <w:p w14:paraId="7FB5C28E" w14:textId="3466CEC0" w:rsidR="00D322FF" w:rsidRDefault="003B748D" w:rsidP="00254C75">
            <w:pPr>
              <w:pStyle w:val="TabellRader"/>
            </w:pPr>
            <w:r>
              <w:t>UbU1</w:t>
            </w:r>
          </w:p>
        </w:tc>
        <w:tc>
          <w:tcPr>
            <w:tcW w:w="1048" w:type="pct"/>
          </w:tcPr>
          <w:p w14:paraId="7AF5C468" w14:textId="77777777" w:rsidR="00D322FF" w:rsidRDefault="00D322FF" w:rsidP="00254C75">
            <w:pPr>
              <w:pStyle w:val="TabellRader"/>
            </w:pPr>
          </w:p>
        </w:tc>
        <w:tc>
          <w:tcPr>
            <w:tcW w:w="1148" w:type="pct"/>
          </w:tcPr>
          <w:p w14:paraId="417CCFAE" w14:textId="0A818CCF" w:rsidR="00D322FF" w:rsidRDefault="007B4B77" w:rsidP="00254C75">
            <w:pPr>
              <w:pStyle w:val="TabellRader"/>
            </w:pPr>
            <w:r>
              <w:t>X</w:t>
            </w:r>
          </w:p>
        </w:tc>
      </w:tr>
      <w:tr w:rsidR="00D322FF" w14:paraId="54596180" w14:textId="77777777" w:rsidTr="008A125E">
        <w:tc>
          <w:tcPr>
            <w:tcW w:w="708" w:type="pct"/>
          </w:tcPr>
          <w:p w14:paraId="4505B79D" w14:textId="4F6E9E8F" w:rsidR="00D322FF" w:rsidRDefault="00C80F70" w:rsidP="00254C75">
            <w:pPr>
              <w:pStyle w:val="TabellRader"/>
            </w:pPr>
            <w:r>
              <w:t>147</w:t>
            </w:r>
          </w:p>
        </w:tc>
        <w:tc>
          <w:tcPr>
            <w:tcW w:w="1048" w:type="pct"/>
          </w:tcPr>
          <w:p w14:paraId="0761CB9E" w14:textId="4A451EDC" w:rsidR="00D322FF" w:rsidRDefault="004010E0" w:rsidP="00254C75">
            <w:pPr>
              <w:pStyle w:val="TabellRader"/>
            </w:pPr>
            <w:r>
              <w:t>LI</w:t>
            </w:r>
            <w:r w:rsidR="00C80F70">
              <w:t xml:space="preserve"> </w:t>
            </w:r>
            <w:r w:rsidR="009F6F37">
              <w:t>28</w:t>
            </w:r>
          </w:p>
        </w:tc>
        <w:tc>
          <w:tcPr>
            <w:tcW w:w="1048" w:type="pct"/>
          </w:tcPr>
          <w:p w14:paraId="4DCD2E1C" w14:textId="32C98C4A" w:rsidR="00D322FF" w:rsidRDefault="00C80F70" w:rsidP="00254C75">
            <w:pPr>
              <w:pStyle w:val="TabellRader"/>
            </w:pPr>
            <w:r>
              <w:t>MJU8</w:t>
            </w:r>
          </w:p>
        </w:tc>
        <w:tc>
          <w:tcPr>
            <w:tcW w:w="1048" w:type="pct"/>
          </w:tcPr>
          <w:p w14:paraId="536ECD79" w14:textId="77777777" w:rsidR="00D322FF" w:rsidRDefault="00D322FF" w:rsidP="00254C75">
            <w:pPr>
              <w:pStyle w:val="TabellRader"/>
            </w:pPr>
          </w:p>
        </w:tc>
        <w:tc>
          <w:tcPr>
            <w:tcW w:w="1148" w:type="pct"/>
          </w:tcPr>
          <w:p w14:paraId="5CCD8AF9" w14:textId="7541AE46" w:rsidR="00D322FF" w:rsidRDefault="004010E0" w:rsidP="00254C75">
            <w:pPr>
              <w:pStyle w:val="TabellRader"/>
            </w:pPr>
            <w:r>
              <w:t>X</w:t>
            </w:r>
          </w:p>
        </w:tc>
      </w:tr>
      <w:tr w:rsidR="00D91D19" w14:paraId="77F2A63B" w14:textId="77777777" w:rsidTr="008A125E">
        <w:tc>
          <w:tcPr>
            <w:tcW w:w="708" w:type="pct"/>
          </w:tcPr>
          <w:p w14:paraId="7C32C88F" w14:textId="3E42919C" w:rsidR="00D91D19" w:rsidRDefault="009D74BA" w:rsidP="00DE26BB">
            <w:pPr>
              <w:pStyle w:val="TabellRader"/>
            </w:pPr>
            <w:r>
              <w:t>165</w:t>
            </w:r>
          </w:p>
        </w:tc>
        <w:tc>
          <w:tcPr>
            <w:tcW w:w="1048" w:type="pct"/>
          </w:tcPr>
          <w:p w14:paraId="43452091" w14:textId="59148AFE" w:rsidR="00D91D19" w:rsidRDefault="00EC2624" w:rsidP="00DE26BB">
            <w:pPr>
              <w:pStyle w:val="TabellRader"/>
            </w:pPr>
            <w:r w:rsidRPr="00EC2624">
              <w:t>LI</w:t>
            </w:r>
            <w:r w:rsidR="009F6F37">
              <w:t xml:space="preserve"> 29</w:t>
            </w:r>
          </w:p>
        </w:tc>
        <w:tc>
          <w:tcPr>
            <w:tcW w:w="1048" w:type="pct"/>
          </w:tcPr>
          <w:p w14:paraId="4DFF3603" w14:textId="3929D509" w:rsidR="00D91D19" w:rsidRDefault="009D74BA" w:rsidP="00DE26BB">
            <w:pPr>
              <w:pStyle w:val="TabellRader"/>
            </w:pPr>
            <w:r>
              <w:t>TU</w:t>
            </w:r>
            <w:r w:rsidR="00FD5EBD">
              <w:t>7</w:t>
            </w:r>
          </w:p>
        </w:tc>
        <w:tc>
          <w:tcPr>
            <w:tcW w:w="1048" w:type="pct"/>
          </w:tcPr>
          <w:p w14:paraId="52C7FB0A" w14:textId="77777777" w:rsidR="00D91D19" w:rsidRDefault="00D91D19" w:rsidP="00DE26BB">
            <w:pPr>
              <w:pStyle w:val="TabellRader"/>
            </w:pPr>
          </w:p>
        </w:tc>
        <w:tc>
          <w:tcPr>
            <w:tcW w:w="1148" w:type="pct"/>
          </w:tcPr>
          <w:p w14:paraId="5CF68254" w14:textId="61D50322" w:rsidR="00D91D19" w:rsidRDefault="001C75C5" w:rsidP="00DE26BB">
            <w:pPr>
              <w:pStyle w:val="TabellRader"/>
            </w:pPr>
            <w:r>
              <w:t>X</w:t>
            </w:r>
          </w:p>
        </w:tc>
      </w:tr>
      <w:tr w:rsidR="008A125E" w14:paraId="58DC5D00" w14:textId="77777777" w:rsidTr="008A125E">
        <w:tc>
          <w:tcPr>
            <w:tcW w:w="708" w:type="pct"/>
          </w:tcPr>
          <w:p w14:paraId="790AE5AE" w14:textId="5D509D61" w:rsidR="008A125E" w:rsidRDefault="0084044E" w:rsidP="00AA5455">
            <w:pPr>
              <w:pStyle w:val="TabellRader"/>
            </w:pPr>
            <w:r>
              <w:t>166</w:t>
            </w:r>
          </w:p>
        </w:tc>
        <w:tc>
          <w:tcPr>
            <w:tcW w:w="1048" w:type="pct"/>
          </w:tcPr>
          <w:p w14:paraId="321A501A" w14:textId="3F8DE7DD" w:rsidR="008A125E" w:rsidRDefault="009F026D" w:rsidP="00AA5455">
            <w:pPr>
              <w:pStyle w:val="TabellRader"/>
            </w:pPr>
            <w:r>
              <w:t>KN</w:t>
            </w:r>
            <w:r w:rsidR="005F25F8">
              <w:t xml:space="preserve"> 16</w:t>
            </w:r>
          </w:p>
        </w:tc>
        <w:tc>
          <w:tcPr>
            <w:tcW w:w="1048" w:type="pct"/>
          </w:tcPr>
          <w:p w14:paraId="367FD415" w14:textId="2EDBDD88" w:rsidR="008A125E" w:rsidRDefault="0084044E" w:rsidP="00AA5455">
            <w:pPr>
              <w:pStyle w:val="TabellRader"/>
            </w:pPr>
            <w:r>
              <w:t>NU7</w:t>
            </w:r>
          </w:p>
        </w:tc>
        <w:tc>
          <w:tcPr>
            <w:tcW w:w="1048" w:type="pct"/>
          </w:tcPr>
          <w:p w14:paraId="60F7ECEA" w14:textId="77777777" w:rsidR="008A125E" w:rsidRDefault="008A125E" w:rsidP="00AA5455">
            <w:pPr>
              <w:pStyle w:val="TabellRader"/>
            </w:pPr>
          </w:p>
        </w:tc>
        <w:tc>
          <w:tcPr>
            <w:tcW w:w="1148" w:type="pct"/>
          </w:tcPr>
          <w:p w14:paraId="2248AB32" w14:textId="755456BF" w:rsidR="008A125E" w:rsidRDefault="009F026D" w:rsidP="00AA5455">
            <w:pPr>
              <w:pStyle w:val="TabellRader"/>
            </w:pPr>
            <w:r>
              <w:t>X</w:t>
            </w:r>
          </w:p>
        </w:tc>
      </w:tr>
      <w:tr w:rsidR="008A125E" w14:paraId="7276821A" w14:textId="77777777" w:rsidTr="008A125E">
        <w:tc>
          <w:tcPr>
            <w:tcW w:w="708" w:type="pct"/>
          </w:tcPr>
          <w:p w14:paraId="67800D34" w14:textId="7286CD38" w:rsidR="008A125E" w:rsidRDefault="0084044E" w:rsidP="00AA5455">
            <w:pPr>
              <w:pStyle w:val="TabellRader"/>
            </w:pPr>
            <w:r>
              <w:t>169</w:t>
            </w:r>
          </w:p>
        </w:tc>
        <w:tc>
          <w:tcPr>
            <w:tcW w:w="1048" w:type="pct"/>
          </w:tcPr>
          <w:p w14:paraId="3687642D" w14:textId="72DF62B3" w:rsidR="008A125E" w:rsidRDefault="0084044E" w:rsidP="00AA5455">
            <w:pPr>
              <w:pStyle w:val="TabellRader"/>
            </w:pPr>
            <w:r>
              <w:t xml:space="preserve">Ju </w:t>
            </w:r>
            <w:r w:rsidR="00F50754">
              <w:t>33</w:t>
            </w:r>
          </w:p>
        </w:tc>
        <w:tc>
          <w:tcPr>
            <w:tcW w:w="1048" w:type="pct"/>
          </w:tcPr>
          <w:p w14:paraId="031AD57D" w14:textId="1F28C6F4" w:rsidR="008A125E" w:rsidRDefault="0084044E" w:rsidP="00AA5455">
            <w:pPr>
              <w:pStyle w:val="TabellRader"/>
            </w:pPr>
            <w:r>
              <w:t>JuU12</w:t>
            </w:r>
          </w:p>
        </w:tc>
        <w:tc>
          <w:tcPr>
            <w:tcW w:w="1048" w:type="pct"/>
          </w:tcPr>
          <w:p w14:paraId="377CC64C" w14:textId="77777777" w:rsidR="008A125E" w:rsidRDefault="008A125E" w:rsidP="00AA5455">
            <w:pPr>
              <w:pStyle w:val="TabellRader"/>
            </w:pPr>
          </w:p>
        </w:tc>
        <w:tc>
          <w:tcPr>
            <w:tcW w:w="1148" w:type="pct"/>
          </w:tcPr>
          <w:p w14:paraId="48D019B1" w14:textId="3AC7EBE5" w:rsidR="008A125E" w:rsidRDefault="00DE2763" w:rsidP="00AA5455">
            <w:pPr>
              <w:pStyle w:val="TabellRader"/>
            </w:pPr>
            <w:r>
              <w:t>X</w:t>
            </w:r>
          </w:p>
        </w:tc>
      </w:tr>
      <w:tr w:rsidR="007627E2" w14:paraId="07372A4A" w14:textId="77777777" w:rsidTr="008A125E">
        <w:tc>
          <w:tcPr>
            <w:tcW w:w="708" w:type="pct"/>
          </w:tcPr>
          <w:p w14:paraId="79B31895" w14:textId="0E1159FA" w:rsidR="007627E2" w:rsidRDefault="007627E2" w:rsidP="00AA5455">
            <w:pPr>
              <w:pStyle w:val="TabellRader"/>
            </w:pPr>
            <w:r>
              <w:t>170</w:t>
            </w:r>
          </w:p>
        </w:tc>
        <w:tc>
          <w:tcPr>
            <w:tcW w:w="1048" w:type="pct"/>
          </w:tcPr>
          <w:p w14:paraId="66C2F793" w14:textId="070D30A7" w:rsidR="007627E2" w:rsidRDefault="007627E2" w:rsidP="00AA5455">
            <w:pPr>
              <w:pStyle w:val="TabellRader"/>
            </w:pPr>
            <w:r>
              <w:t xml:space="preserve">Ju </w:t>
            </w:r>
            <w:r w:rsidR="00F50754">
              <w:t>34</w:t>
            </w:r>
          </w:p>
        </w:tc>
        <w:tc>
          <w:tcPr>
            <w:tcW w:w="1048" w:type="pct"/>
          </w:tcPr>
          <w:p w14:paraId="60A0AE86" w14:textId="072F86B6" w:rsidR="007627E2" w:rsidRDefault="007627E2" w:rsidP="00AA5455">
            <w:pPr>
              <w:pStyle w:val="TabellRader"/>
            </w:pPr>
            <w:r>
              <w:t>JuU15</w:t>
            </w:r>
          </w:p>
        </w:tc>
        <w:tc>
          <w:tcPr>
            <w:tcW w:w="1048" w:type="pct"/>
          </w:tcPr>
          <w:p w14:paraId="0F5428A5" w14:textId="0689CFAE" w:rsidR="007627E2" w:rsidRDefault="007627E2" w:rsidP="00AA5455">
            <w:pPr>
              <w:pStyle w:val="TabellRader"/>
            </w:pPr>
          </w:p>
        </w:tc>
        <w:tc>
          <w:tcPr>
            <w:tcW w:w="1148" w:type="pct"/>
          </w:tcPr>
          <w:p w14:paraId="2AA7ECE0" w14:textId="593247C7" w:rsidR="007627E2" w:rsidRDefault="00DE2763" w:rsidP="00AA5455">
            <w:pPr>
              <w:pStyle w:val="TabellRader"/>
            </w:pPr>
            <w:r>
              <w:t>X</w:t>
            </w:r>
          </w:p>
        </w:tc>
      </w:tr>
      <w:tr w:rsidR="008A125E" w14:paraId="2AE8FE8F" w14:textId="77777777" w:rsidTr="008A125E">
        <w:tc>
          <w:tcPr>
            <w:tcW w:w="708" w:type="pct"/>
          </w:tcPr>
          <w:p w14:paraId="6F360537" w14:textId="292943CC" w:rsidR="008A125E" w:rsidRDefault="0084044E" w:rsidP="00AA5455">
            <w:pPr>
              <w:pStyle w:val="TabellRader"/>
            </w:pPr>
            <w:r>
              <w:t>171</w:t>
            </w:r>
          </w:p>
        </w:tc>
        <w:tc>
          <w:tcPr>
            <w:tcW w:w="1048" w:type="pct"/>
          </w:tcPr>
          <w:p w14:paraId="0672EF91" w14:textId="12C8A780" w:rsidR="008A125E" w:rsidRDefault="0084044E" w:rsidP="00AA5455">
            <w:pPr>
              <w:pStyle w:val="TabellRader"/>
            </w:pPr>
            <w:r>
              <w:t xml:space="preserve">U </w:t>
            </w:r>
            <w:r w:rsidR="00B8195D">
              <w:t>10</w:t>
            </w:r>
          </w:p>
        </w:tc>
        <w:tc>
          <w:tcPr>
            <w:tcW w:w="1048" w:type="pct"/>
          </w:tcPr>
          <w:p w14:paraId="025D4667" w14:textId="59BF9181" w:rsidR="008A125E" w:rsidRDefault="0084044E" w:rsidP="00AA5455">
            <w:pPr>
              <w:pStyle w:val="TabellRader"/>
            </w:pPr>
            <w:r>
              <w:t>UbU11</w:t>
            </w:r>
          </w:p>
        </w:tc>
        <w:tc>
          <w:tcPr>
            <w:tcW w:w="1048" w:type="pct"/>
          </w:tcPr>
          <w:p w14:paraId="4F627DC9" w14:textId="77777777" w:rsidR="008A125E" w:rsidRDefault="008A125E" w:rsidP="00AA5455">
            <w:pPr>
              <w:pStyle w:val="TabellRader"/>
            </w:pPr>
          </w:p>
        </w:tc>
        <w:tc>
          <w:tcPr>
            <w:tcW w:w="1148" w:type="pct"/>
          </w:tcPr>
          <w:p w14:paraId="108073D9" w14:textId="5E66893C" w:rsidR="008A125E" w:rsidRDefault="007B4B77" w:rsidP="00AA5455">
            <w:pPr>
              <w:pStyle w:val="TabellRader"/>
            </w:pPr>
            <w:r>
              <w:t>X</w:t>
            </w:r>
          </w:p>
        </w:tc>
      </w:tr>
      <w:tr w:rsidR="008A125E" w14:paraId="345A4610" w14:textId="77777777" w:rsidTr="008A125E">
        <w:tc>
          <w:tcPr>
            <w:tcW w:w="708" w:type="pct"/>
          </w:tcPr>
          <w:p w14:paraId="25B9BEBB" w14:textId="0F5A00B8" w:rsidR="008A125E" w:rsidRDefault="0084044E" w:rsidP="00AA5455">
            <w:pPr>
              <w:pStyle w:val="TabellRader"/>
            </w:pPr>
            <w:r>
              <w:t>172</w:t>
            </w:r>
          </w:p>
        </w:tc>
        <w:tc>
          <w:tcPr>
            <w:tcW w:w="1048" w:type="pct"/>
          </w:tcPr>
          <w:p w14:paraId="61D6E313" w14:textId="1E8D9559" w:rsidR="008A125E" w:rsidRDefault="009216F9" w:rsidP="00AA5455">
            <w:pPr>
              <w:pStyle w:val="TabellRader"/>
            </w:pPr>
            <w:r w:rsidRPr="009216F9">
              <w:t>KN</w:t>
            </w:r>
            <w:r w:rsidR="005F25F8">
              <w:t xml:space="preserve"> 17</w:t>
            </w:r>
          </w:p>
        </w:tc>
        <w:tc>
          <w:tcPr>
            <w:tcW w:w="1048" w:type="pct"/>
          </w:tcPr>
          <w:p w14:paraId="0BD23343" w14:textId="5617AA41" w:rsidR="008A125E" w:rsidRDefault="0084044E" w:rsidP="00AA5455">
            <w:pPr>
              <w:pStyle w:val="TabellRader"/>
            </w:pPr>
            <w:r>
              <w:t>MJU9</w:t>
            </w:r>
          </w:p>
        </w:tc>
        <w:tc>
          <w:tcPr>
            <w:tcW w:w="1048" w:type="pct"/>
          </w:tcPr>
          <w:p w14:paraId="1A053F46" w14:textId="77777777" w:rsidR="008A125E" w:rsidRDefault="008A125E" w:rsidP="00AA5455">
            <w:pPr>
              <w:pStyle w:val="TabellRader"/>
            </w:pPr>
          </w:p>
        </w:tc>
        <w:tc>
          <w:tcPr>
            <w:tcW w:w="1148" w:type="pct"/>
          </w:tcPr>
          <w:p w14:paraId="5659212B" w14:textId="4C6299BF" w:rsidR="008A125E" w:rsidRDefault="008830D3" w:rsidP="00AA5455">
            <w:pPr>
              <w:pStyle w:val="TabellRader"/>
            </w:pPr>
            <w:r>
              <w:t>X</w:t>
            </w:r>
          </w:p>
        </w:tc>
      </w:tr>
      <w:tr w:rsidR="008A125E" w14:paraId="0FFD5426" w14:textId="77777777" w:rsidTr="008A125E">
        <w:tc>
          <w:tcPr>
            <w:tcW w:w="708" w:type="pct"/>
          </w:tcPr>
          <w:p w14:paraId="40BEEB8C" w14:textId="7F48649A" w:rsidR="008A125E" w:rsidRDefault="0084044E" w:rsidP="00AA5455">
            <w:pPr>
              <w:pStyle w:val="TabellRader"/>
            </w:pPr>
            <w:r>
              <w:t>173</w:t>
            </w:r>
          </w:p>
        </w:tc>
        <w:tc>
          <w:tcPr>
            <w:tcW w:w="1048" w:type="pct"/>
          </w:tcPr>
          <w:p w14:paraId="775F2D1A" w14:textId="4E6ED79D" w:rsidR="008A125E" w:rsidRDefault="00CF6D07" w:rsidP="00AA5455">
            <w:pPr>
              <w:pStyle w:val="TabellRader"/>
            </w:pPr>
            <w:r>
              <w:t>LI</w:t>
            </w:r>
            <w:r w:rsidR="0084044E">
              <w:t xml:space="preserve"> </w:t>
            </w:r>
            <w:r w:rsidR="009F6F37">
              <w:t>30</w:t>
            </w:r>
          </w:p>
        </w:tc>
        <w:tc>
          <w:tcPr>
            <w:tcW w:w="1048" w:type="pct"/>
          </w:tcPr>
          <w:p w14:paraId="19523715" w14:textId="1D4B0772" w:rsidR="008A125E" w:rsidRDefault="0084044E" w:rsidP="00AA5455">
            <w:pPr>
              <w:pStyle w:val="TabellRader"/>
            </w:pPr>
            <w:r>
              <w:t>MJU9</w:t>
            </w:r>
          </w:p>
        </w:tc>
        <w:tc>
          <w:tcPr>
            <w:tcW w:w="1048" w:type="pct"/>
          </w:tcPr>
          <w:p w14:paraId="0217E531" w14:textId="239226A0" w:rsidR="008A125E" w:rsidRDefault="00CF6D07" w:rsidP="00AA5455">
            <w:pPr>
              <w:pStyle w:val="TabellRader"/>
            </w:pPr>
            <w:r>
              <w:t>X</w:t>
            </w:r>
          </w:p>
        </w:tc>
        <w:tc>
          <w:tcPr>
            <w:tcW w:w="1148" w:type="pct"/>
          </w:tcPr>
          <w:p w14:paraId="69C043FE" w14:textId="533C03B9" w:rsidR="008A125E" w:rsidRDefault="008A125E" w:rsidP="00AA5455">
            <w:pPr>
              <w:pStyle w:val="TabellRader"/>
            </w:pPr>
          </w:p>
        </w:tc>
      </w:tr>
      <w:tr w:rsidR="008A125E" w14:paraId="58F36360" w14:textId="77777777" w:rsidTr="008A125E">
        <w:tc>
          <w:tcPr>
            <w:tcW w:w="708" w:type="pct"/>
          </w:tcPr>
          <w:p w14:paraId="65F25BE8" w14:textId="502A99CA" w:rsidR="008A125E" w:rsidRDefault="001C1215" w:rsidP="00AA5455">
            <w:pPr>
              <w:pStyle w:val="TabellRader"/>
            </w:pPr>
            <w:r>
              <w:t>176</w:t>
            </w:r>
          </w:p>
        </w:tc>
        <w:tc>
          <w:tcPr>
            <w:tcW w:w="1048" w:type="pct"/>
          </w:tcPr>
          <w:p w14:paraId="1DBCB13E" w14:textId="12FBEBCC" w:rsidR="008A125E" w:rsidRDefault="00EC2624" w:rsidP="00AA5455">
            <w:pPr>
              <w:pStyle w:val="TabellRader"/>
            </w:pPr>
            <w:r w:rsidRPr="00EC2624">
              <w:t>LI</w:t>
            </w:r>
            <w:r w:rsidR="009F6F37">
              <w:t xml:space="preserve"> 31</w:t>
            </w:r>
          </w:p>
        </w:tc>
        <w:tc>
          <w:tcPr>
            <w:tcW w:w="1048" w:type="pct"/>
          </w:tcPr>
          <w:p w14:paraId="6AE868D1" w14:textId="15F87DC2" w:rsidR="008A125E" w:rsidRDefault="001C1215" w:rsidP="00AA5455">
            <w:pPr>
              <w:pStyle w:val="TabellRader"/>
            </w:pPr>
            <w:r>
              <w:t>TU5</w:t>
            </w:r>
          </w:p>
        </w:tc>
        <w:tc>
          <w:tcPr>
            <w:tcW w:w="1048" w:type="pct"/>
          </w:tcPr>
          <w:p w14:paraId="710A1D33" w14:textId="736DF8FB" w:rsidR="008A125E" w:rsidRDefault="001C75C5" w:rsidP="00AA5455">
            <w:pPr>
              <w:pStyle w:val="TabellRader"/>
            </w:pPr>
            <w:r>
              <w:t>X</w:t>
            </w:r>
          </w:p>
        </w:tc>
        <w:tc>
          <w:tcPr>
            <w:tcW w:w="1148" w:type="pct"/>
          </w:tcPr>
          <w:p w14:paraId="2C0F105C" w14:textId="4067C10D" w:rsidR="008A125E" w:rsidRDefault="008A125E" w:rsidP="00AA5455">
            <w:pPr>
              <w:pStyle w:val="TabellRader"/>
            </w:pPr>
          </w:p>
        </w:tc>
      </w:tr>
      <w:tr w:rsidR="008A125E" w14:paraId="1FBBCC6C" w14:textId="77777777" w:rsidTr="008A125E">
        <w:tc>
          <w:tcPr>
            <w:tcW w:w="708" w:type="pct"/>
          </w:tcPr>
          <w:p w14:paraId="79FF1B33" w14:textId="6238B3A3" w:rsidR="008A125E" w:rsidRDefault="001C1215" w:rsidP="00AA5455">
            <w:pPr>
              <w:pStyle w:val="TabellRader"/>
            </w:pPr>
            <w:r>
              <w:t>177</w:t>
            </w:r>
          </w:p>
        </w:tc>
        <w:tc>
          <w:tcPr>
            <w:tcW w:w="1048" w:type="pct"/>
          </w:tcPr>
          <w:p w14:paraId="4AC37C6C" w14:textId="095155EC" w:rsidR="008A125E" w:rsidRDefault="001C1215" w:rsidP="00AA5455">
            <w:pPr>
              <w:pStyle w:val="TabellRader"/>
            </w:pPr>
            <w:r>
              <w:t>Ju</w:t>
            </w:r>
            <w:r w:rsidR="00511F10">
              <w:t xml:space="preserve"> </w:t>
            </w:r>
            <w:r w:rsidR="00F50754">
              <w:t>35</w:t>
            </w:r>
          </w:p>
        </w:tc>
        <w:tc>
          <w:tcPr>
            <w:tcW w:w="1048" w:type="pct"/>
          </w:tcPr>
          <w:p w14:paraId="4889269B" w14:textId="39C8581B" w:rsidR="008A125E" w:rsidRDefault="001C1215" w:rsidP="00AA5455">
            <w:pPr>
              <w:pStyle w:val="TabellRader"/>
            </w:pPr>
            <w:r>
              <w:t>SfU16</w:t>
            </w:r>
          </w:p>
        </w:tc>
        <w:tc>
          <w:tcPr>
            <w:tcW w:w="1048" w:type="pct"/>
          </w:tcPr>
          <w:p w14:paraId="509AED50" w14:textId="554DC619" w:rsidR="008A125E" w:rsidRDefault="000B490F" w:rsidP="00AA5455">
            <w:pPr>
              <w:pStyle w:val="TabellRader"/>
            </w:pPr>
            <w:r>
              <w:t>X</w:t>
            </w:r>
          </w:p>
        </w:tc>
        <w:tc>
          <w:tcPr>
            <w:tcW w:w="1148" w:type="pct"/>
          </w:tcPr>
          <w:p w14:paraId="628EEA35" w14:textId="6765D853" w:rsidR="008A125E" w:rsidRDefault="008A125E" w:rsidP="00AA5455">
            <w:pPr>
              <w:pStyle w:val="TabellRader"/>
            </w:pPr>
          </w:p>
        </w:tc>
      </w:tr>
      <w:tr w:rsidR="008A125E" w14:paraId="6AE52A51" w14:textId="77777777" w:rsidTr="008A125E">
        <w:tc>
          <w:tcPr>
            <w:tcW w:w="708" w:type="pct"/>
          </w:tcPr>
          <w:p w14:paraId="21EFCE34" w14:textId="4C351D7E" w:rsidR="008A125E" w:rsidRDefault="001C1215" w:rsidP="00AA5455">
            <w:pPr>
              <w:pStyle w:val="TabellRader"/>
            </w:pPr>
            <w:r>
              <w:t>180</w:t>
            </w:r>
          </w:p>
        </w:tc>
        <w:tc>
          <w:tcPr>
            <w:tcW w:w="1048" w:type="pct"/>
          </w:tcPr>
          <w:p w14:paraId="07C65904" w14:textId="61A5B398" w:rsidR="008A125E" w:rsidRDefault="001C1215" w:rsidP="00AA5455">
            <w:pPr>
              <w:pStyle w:val="TabellRader"/>
            </w:pPr>
            <w:r>
              <w:t xml:space="preserve">Ju </w:t>
            </w:r>
            <w:r w:rsidR="00F50754">
              <w:t>36</w:t>
            </w:r>
          </w:p>
        </w:tc>
        <w:tc>
          <w:tcPr>
            <w:tcW w:w="1048" w:type="pct"/>
          </w:tcPr>
          <w:p w14:paraId="5F51A3CD" w14:textId="09EDA103" w:rsidR="008A125E" w:rsidRDefault="001C1215" w:rsidP="00AA5455">
            <w:pPr>
              <w:pStyle w:val="TabellRader"/>
            </w:pPr>
            <w:r>
              <w:t>CU7</w:t>
            </w:r>
          </w:p>
        </w:tc>
        <w:tc>
          <w:tcPr>
            <w:tcW w:w="1048" w:type="pct"/>
          </w:tcPr>
          <w:p w14:paraId="5A05D5E6" w14:textId="77777777" w:rsidR="008A125E" w:rsidRDefault="008A125E" w:rsidP="00AA5455">
            <w:pPr>
              <w:pStyle w:val="TabellRader"/>
            </w:pPr>
          </w:p>
        </w:tc>
        <w:tc>
          <w:tcPr>
            <w:tcW w:w="1148" w:type="pct"/>
          </w:tcPr>
          <w:p w14:paraId="2CEBBE02" w14:textId="58AA028F" w:rsidR="008A125E" w:rsidRDefault="000B490F" w:rsidP="00AA5455">
            <w:pPr>
              <w:pStyle w:val="TabellRader"/>
            </w:pPr>
            <w:r>
              <w:t>X</w:t>
            </w:r>
          </w:p>
        </w:tc>
      </w:tr>
      <w:tr w:rsidR="008A125E" w14:paraId="156190C2" w14:textId="77777777" w:rsidTr="008A125E">
        <w:tc>
          <w:tcPr>
            <w:tcW w:w="708" w:type="pct"/>
          </w:tcPr>
          <w:p w14:paraId="13C827FB" w14:textId="09A7C20D" w:rsidR="008A125E" w:rsidRDefault="001C1215" w:rsidP="00AA5455">
            <w:pPr>
              <w:pStyle w:val="TabellRader"/>
            </w:pPr>
            <w:r>
              <w:t>181</w:t>
            </w:r>
          </w:p>
        </w:tc>
        <w:tc>
          <w:tcPr>
            <w:tcW w:w="1048" w:type="pct"/>
          </w:tcPr>
          <w:p w14:paraId="00B27897" w14:textId="244E3711" w:rsidR="008A125E" w:rsidRDefault="001C1215" w:rsidP="00AA5455">
            <w:pPr>
              <w:pStyle w:val="TabellRader"/>
            </w:pPr>
            <w:r>
              <w:t>Ju</w:t>
            </w:r>
            <w:r w:rsidR="00187F96">
              <w:t xml:space="preserve"> </w:t>
            </w:r>
            <w:r w:rsidR="00F50754">
              <w:t>37</w:t>
            </w:r>
          </w:p>
        </w:tc>
        <w:tc>
          <w:tcPr>
            <w:tcW w:w="1048" w:type="pct"/>
          </w:tcPr>
          <w:p w14:paraId="59C8F95E" w14:textId="3CD07CD3" w:rsidR="008A125E" w:rsidRDefault="001C1215" w:rsidP="00AA5455">
            <w:pPr>
              <w:pStyle w:val="TabellRader"/>
            </w:pPr>
            <w:r>
              <w:t>JuU11</w:t>
            </w:r>
          </w:p>
        </w:tc>
        <w:tc>
          <w:tcPr>
            <w:tcW w:w="1048" w:type="pct"/>
          </w:tcPr>
          <w:p w14:paraId="0E13740D" w14:textId="77777777" w:rsidR="008A125E" w:rsidRDefault="008A125E" w:rsidP="00AA5455">
            <w:pPr>
              <w:pStyle w:val="TabellRader"/>
            </w:pPr>
          </w:p>
        </w:tc>
        <w:tc>
          <w:tcPr>
            <w:tcW w:w="1148" w:type="pct"/>
          </w:tcPr>
          <w:p w14:paraId="1B57E10E" w14:textId="1E5C1987" w:rsidR="008A125E" w:rsidRDefault="000B490F" w:rsidP="00AA5455">
            <w:pPr>
              <w:pStyle w:val="TabellRader"/>
            </w:pPr>
            <w:r>
              <w:t>X</w:t>
            </w:r>
          </w:p>
        </w:tc>
      </w:tr>
      <w:tr w:rsidR="008A125E" w14:paraId="32988E03" w14:textId="77777777" w:rsidTr="008A125E">
        <w:tc>
          <w:tcPr>
            <w:tcW w:w="708" w:type="pct"/>
          </w:tcPr>
          <w:p w14:paraId="43147E01" w14:textId="5D9BC020" w:rsidR="008A125E" w:rsidRDefault="00AA5455" w:rsidP="00AA5455">
            <w:pPr>
              <w:pStyle w:val="TabellRader"/>
            </w:pPr>
            <w:r>
              <w:t>188</w:t>
            </w:r>
          </w:p>
        </w:tc>
        <w:tc>
          <w:tcPr>
            <w:tcW w:w="1048" w:type="pct"/>
          </w:tcPr>
          <w:p w14:paraId="0432D604" w14:textId="45DA4F25" w:rsidR="008A125E" w:rsidRDefault="009F026D" w:rsidP="00AA5455">
            <w:pPr>
              <w:pStyle w:val="TabellRader"/>
            </w:pPr>
            <w:r>
              <w:t>LI</w:t>
            </w:r>
            <w:r w:rsidR="009F6F37">
              <w:t xml:space="preserve"> 32</w:t>
            </w:r>
          </w:p>
        </w:tc>
        <w:tc>
          <w:tcPr>
            <w:tcW w:w="1048" w:type="pct"/>
          </w:tcPr>
          <w:p w14:paraId="2D490F47" w14:textId="7BD708A8" w:rsidR="008A125E" w:rsidRDefault="00AA5455" w:rsidP="00AA5455">
            <w:pPr>
              <w:pStyle w:val="TabellRader"/>
            </w:pPr>
            <w:r>
              <w:t>MJU11</w:t>
            </w:r>
          </w:p>
        </w:tc>
        <w:tc>
          <w:tcPr>
            <w:tcW w:w="1048" w:type="pct"/>
          </w:tcPr>
          <w:p w14:paraId="66DBD6A1" w14:textId="77777777" w:rsidR="008A125E" w:rsidRDefault="008A125E" w:rsidP="00AA5455">
            <w:pPr>
              <w:pStyle w:val="TabellRader"/>
            </w:pPr>
          </w:p>
        </w:tc>
        <w:tc>
          <w:tcPr>
            <w:tcW w:w="1148" w:type="pct"/>
          </w:tcPr>
          <w:p w14:paraId="1AC5D567" w14:textId="540FF2AC" w:rsidR="008A125E" w:rsidRDefault="009F026D" w:rsidP="00AA5455">
            <w:pPr>
              <w:pStyle w:val="TabellRader"/>
            </w:pPr>
            <w:r>
              <w:t>X</w:t>
            </w:r>
          </w:p>
        </w:tc>
      </w:tr>
      <w:tr w:rsidR="008A125E" w14:paraId="393D2EC0" w14:textId="77777777" w:rsidTr="008A125E">
        <w:tc>
          <w:tcPr>
            <w:tcW w:w="708" w:type="pct"/>
          </w:tcPr>
          <w:p w14:paraId="45EADACF" w14:textId="1F968364" w:rsidR="008A125E" w:rsidRDefault="00AA5455" w:rsidP="00AA5455">
            <w:pPr>
              <w:pStyle w:val="TabellRader"/>
            </w:pPr>
            <w:r>
              <w:t>191</w:t>
            </w:r>
          </w:p>
        </w:tc>
        <w:tc>
          <w:tcPr>
            <w:tcW w:w="1048" w:type="pct"/>
          </w:tcPr>
          <w:p w14:paraId="5DD91E39" w14:textId="469124AD" w:rsidR="008A125E" w:rsidRDefault="00AA5455" w:rsidP="00AA5455">
            <w:pPr>
              <w:pStyle w:val="TabellRader"/>
            </w:pPr>
            <w:r>
              <w:t xml:space="preserve">Ju </w:t>
            </w:r>
            <w:r w:rsidR="00FF4A99">
              <w:t>38</w:t>
            </w:r>
          </w:p>
        </w:tc>
        <w:tc>
          <w:tcPr>
            <w:tcW w:w="1048" w:type="pct"/>
          </w:tcPr>
          <w:p w14:paraId="6D69678A" w14:textId="47890B6B" w:rsidR="008A125E" w:rsidRDefault="00AA5455" w:rsidP="00AA5455">
            <w:pPr>
              <w:pStyle w:val="TabellRader"/>
            </w:pPr>
            <w:r>
              <w:t>JuU10</w:t>
            </w:r>
          </w:p>
        </w:tc>
        <w:tc>
          <w:tcPr>
            <w:tcW w:w="1048" w:type="pct"/>
          </w:tcPr>
          <w:p w14:paraId="7FB61C7B" w14:textId="77777777" w:rsidR="008A125E" w:rsidRDefault="008A125E" w:rsidP="00AA5455">
            <w:pPr>
              <w:pStyle w:val="TabellRader"/>
            </w:pPr>
          </w:p>
        </w:tc>
        <w:tc>
          <w:tcPr>
            <w:tcW w:w="1148" w:type="pct"/>
          </w:tcPr>
          <w:p w14:paraId="086F8490" w14:textId="417B5631" w:rsidR="008A125E" w:rsidRDefault="005C79E5" w:rsidP="00AA5455">
            <w:pPr>
              <w:pStyle w:val="TabellRader"/>
            </w:pPr>
            <w:r>
              <w:t>X</w:t>
            </w:r>
          </w:p>
        </w:tc>
      </w:tr>
      <w:tr w:rsidR="008A125E" w14:paraId="01D28E2A" w14:textId="77777777" w:rsidTr="008A125E">
        <w:tc>
          <w:tcPr>
            <w:tcW w:w="708" w:type="pct"/>
          </w:tcPr>
          <w:p w14:paraId="3262B9BA" w14:textId="4D86D6B5" w:rsidR="008A125E" w:rsidRDefault="00AA5455" w:rsidP="00AA5455">
            <w:pPr>
              <w:pStyle w:val="TabellRader"/>
            </w:pPr>
            <w:r>
              <w:t>192</w:t>
            </w:r>
          </w:p>
        </w:tc>
        <w:tc>
          <w:tcPr>
            <w:tcW w:w="1048" w:type="pct"/>
          </w:tcPr>
          <w:p w14:paraId="107BE08D" w14:textId="2B5BB015" w:rsidR="008A125E" w:rsidRDefault="00AA5455" w:rsidP="00AA5455">
            <w:pPr>
              <w:pStyle w:val="TabellRader"/>
            </w:pPr>
            <w:r>
              <w:t xml:space="preserve">Ju </w:t>
            </w:r>
            <w:r w:rsidR="00FF4A99">
              <w:t>39</w:t>
            </w:r>
          </w:p>
        </w:tc>
        <w:tc>
          <w:tcPr>
            <w:tcW w:w="1048" w:type="pct"/>
          </w:tcPr>
          <w:p w14:paraId="7B623BBD" w14:textId="57489A91" w:rsidR="008A125E" w:rsidRDefault="00AA5455" w:rsidP="00AA5455">
            <w:pPr>
              <w:pStyle w:val="TabellRader"/>
            </w:pPr>
            <w:r>
              <w:t>JuU13</w:t>
            </w:r>
          </w:p>
        </w:tc>
        <w:tc>
          <w:tcPr>
            <w:tcW w:w="1048" w:type="pct"/>
          </w:tcPr>
          <w:p w14:paraId="029ABC8C" w14:textId="21441755" w:rsidR="008A125E" w:rsidRDefault="008A125E" w:rsidP="00AA5455">
            <w:pPr>
              <w:pStyle w:val="TabellRader"/>
            </w:pPr>
          </w:p>
        </w:tc>
        <w:tc>
          <w:tcPr>
            <w:tcW w:w="1148" w:type="pct"/>
          </w:tcPr>
          <w:p w14:paraId="053FF625" w14:textId="7819B3A5" w:rsidR="008A125E" w:rsidRDefault="005C79E5" w:rsidP="00AA5455">
            <w:pPr>
              <w:pStyle w:val="TabellRader"/>
            </w:pPr>
            <w:r>
              <w:t>X</w:t>
            </w:r>
          </w:p>
        </w:tc>
      </w:tr>
      <w:tr w:rsidR="008A125E" w14:paraId="22ED7CDB" w14:textId="77777777" w:rsidTr="008A125E">
        <w:tc>
          <w:tcPr>
            <w:tcW w:w="708" w:type="pct"/>
          </w:tcPr>
          <w:p w14:paraId="4C333411" w14:textId="28EF3093" w:rsidR="008A125E" w:rsidRDefault="00AA5455" w:rsidP="00AA5455">
            <w:pPr>
              <w:pStyle w:val="TabellRader"/>
            </w:pPr>
            <w:r>
              <w:t>193</w:t>
            </w:r>
          </w:p>
        </w:tc>
        <w:tc>
          <w:tcPr>
            <w:tcW w:w="1048" w:type="pct"/>
          </w:tcPr>
          <w:p w14:paraId="63615015" w14:textId="57596BD6" w:rsidR="008A125E" w:rsidRDefault="00AA5455" w:rsidP="00AA5455">
            <w:pPr>
              <w:pStyle w:val="TabellRader"/>
            </w:pPr>
            <w:r>
              <w:t xml:space="preserve">S </w:t>
            </w:r>
            <w:r w:rsidR="003A5A82">
              <w:t>19</w:t>
            </w:r>
          </w:p>
        </w:tc>
        <w:tc>
          <w:tcPr>
            <w:tcW w:w="1048" w:type="pct"/>
          </w:tcPr>
          <w:p w14:paraId="274A22A7" w14:textId="4FA2DE61" w:rsidR="008A125E" w:rsidRDefault="00AA5455" w:rsidP="00AA5455">
            <w:pPr>
              <w:pStyle w:val="TabellRader"/>
            </w:pPr>
            <w:r>
              <w:t>SoU15</w:t>
            </w:r>
          </w:p>
        </w:tc>
        <w:tc>
          <w:tcPr>
            <w:tcW w:w="1048" w:type="pct"/>
          </w:tcPr>
          <w:p w14:paraId="62201F28" w14:textId="77777777" w:rsidR="008A125E" w:rsidRDefault="008A125E" w:rsidP="00AA5455">
            <w:pPr>
              <w:pStyle w:val="TabellRader"/>
            </w:pPr>
          </w:p>
        </w:tc>
        <w:tc>
          <w:tcPr>
            <w:tcW w:w="1148" w:type="pct"/>
          </w:tcPr>
          <w:p w14:paraId="05582E1B" w14:textId="329585D6" w:rsidR="008A125E" w:rsidRDefault="00FA7042" w:rsidP="00AA5455">
            <w:pPr>
              <w:pStyle w:val="TabellRader"/>
            </w:pPr>
            <w:r>
              <w:t>X</w:t>
            </w:r>
          </w:p>
        </w:tc>
      </w:tr>
      <w:tr w:rsidR="008A125E" w14:paraId="2BF74AB3" w14:textId="77777777" w:rsidTr="008A125E">
        <w:tc>
          <w:tcPr>
            <w:tcW w:w="708" w:type="pct"/>
          </w:tcPr>
          <w:p w14:paraId="1E05D2D3" w14:textId="6C902D77" w:rsidR="008A125E" w:rsidRDefault="00AA5455" w:rsidP="00AA5455">
            <w:pPr>
              <w:pStyle w:val="TabellRader"/>
            </w:pPr>
            <w:r>
              <w:t>194</w:t>
            </w:r>
          </w:p>
        </w:tc>
        <w:tc>
          <w:tcPr>
            <w:tcW w:w="1048" w:type="pct"/>
          </w:tcPr>
          <w:p w14:paraId="6075B142" w14:textId="4611D56C" w:rsidR="008A125E" w:rsidRDefault="00AA5455" w:rsidP="00AA5455">
            <w:pPr>
              <w:pStyle w:val="TabellRader"/>
            </w:pPr>
            <w:r>
              <w:t xml:space="preserve">U </w:t>
            </w:r>
            <w:r w:rsidR="00B8195D">
              <w:t>11</w:t>
            </w:r>
          </w:p>
        </w:tc>
        <w:tc>
          <w:tcPr>
            <w:tcW w:w="1048" w:type="pct"/>
          </w:tcPr>
          <w:p w14:paraId="1E1E0B31" w14:textId="0CE70D97" w:rsidR="008A125E" w:rsidRDefault="00AA5455" w:rsidP="00AA5455">
            <w:pPr>
              <w:pStyle w:val="TabellRader"/>
            </w:pPr>
            <w:r>
              <w:t>UbU8</w:t>
            </w:r>
          </w:p>
        </w:tc>
        <w:tc>
          <w:tcPr>
            <w:tcW w:w="1048" w:type="pct"/>
          </w:tcPr>
          <w:p w14:paraId="01A024F5" w14:textId="77777777" w:rsidR="008A125E" w:rsidRDefault="008A125E" w:rsidP="00AA5455">
            <w:pPr>
              <w:pStyle w:val="TabellRader"/>
            </w:pPr>
          </w:p>
        </w:tc>
        <w:tc>
          <w:tcPr>
            <w:tcW w:w="1148" w:type="pct"/>
          </w:tcPr>
          <w:p w14:paraId="77B6696C" w14:textId="531AD55F" w:rsidR="008A125E" w:rsidRDefault="007B4B77" w:rsidP="00AA5455">
            <w:pPr>
              <w:pStyle w:val="TabellRader"/>
            </w:pPr>
            <w:r>
              <w:t>X</w:t>
            </w:r>
          </w:p>
        </w:tc>
      </w:tr>
      <w:tr w:rsidR="008A125E" w14:paraId="1C42B860" w14:textId="77777777" w:rsidTr="008A125E">
        <w:tc>
          <w:tcPr>
            <w:tcW w:w="708" w:type="pct"/>
          </w:tcPr>
          <w:p w14:paraId="4EDB9993" w14:textId="7A9F1F2F" w:rsidR="008A125E" w:rsidRDefault="00AD5CEC" w:rsidP="00AA5455">
            <w:pPr>
              <w:pStyle w:val="TabellRader"/>
            </w:pPr>
            <w:r>
              <w:t>202</w:t>
            </w:r>
          </w:p>
        </w:tc>
        <w:tc>
          <w:tcPr>
            <w:tcW w:w="1048" w:type="pct"/>
          </w:tcPr>
          <w:p w14:paraId="599F690E" w14:textId="65831410" w:rsidR="008A125E" w:rsidRDefault="009216F9" w:rsidP="00AA5455">
            <w:pPr>
              <w:pStyle w:val="TabellRader"/>
            </w:pPr>
            <w:r w:rsidRPr="009216F9">
              <w:t>KN</w:t>
            </w:r>
            <w:r w:rsidR="005F25F8">
              <w:t xml:space="preserve"> 18</w:t>
            </w:r>
          </w:p>
        </w:tc>
        <w:tc>
          <w:tcPr>
            <w:tcW w:w="1048" w:type="pct"/>
          </w:tcPr>
          <w:p w14:paraId="538E10F5" w14:textId="06788D8E" w:rsidR="008A125E" w:rsidRDefault="00AD5CEC" w:rsidP="00AA5455">
            <w:pPr>
              <w:pStyle w:val="TabellRader"/>
            </w:pPr>
            <w:r>
              <w:t>MJU13</w:t>
            </w:r>
          </w:p>
        </w:tc>
        <w:tc>
          <w:tcPr>
            <w:tcW w:w="1048" w:type="pct"/>
          </w:tcPr>
          <w:p w14:paraId="0C2D5CCD" w14:textId="77777777" w:rsidR="008A125E" w:rsidRDefault="008A125E" w:rsidP="00AA5455">
            <w:pPr>
              <w:pStyle w:val="TabellRader"/>
            </w:pPr>
          </w:p>
        </w:tc>
        <w:tc>
          <w:tcPr>
            <w:tcW w:w="1148" w:type="pct"/>
          </w:tcPr>
          <w:p w14:paraId="434DD720" w14:textId="76CBC130" w:rsidR="008A125E" w:rsidRDefault="008830D3" w:rsidP="00AA5455">
            <w:pPr>
              <w:pStyle w:val="TabellRader"/>
            </w:pPr>
            <w:r>
              <w:t>X</w:t>
            </w:r>
          </w:p>
        </w:tc>
      </w:tr>
      <w:tr w:rsidR="008A125E" w14:paraId="17C047AA" w14:textId="77777777" w:rsidTr="008A125E">
        <w:tc>
          <w:tcPr>
            <w:tcW w:w="708" w:type="pct"/>
          </w:tcPr>
          <w:p w14:paraId="6F713F91" w14:textId="3775CC7E" w:rsidR="008A125E" w:rsidRDefault="00952374" w:rsidP="00AA5455">
            <w:pPr>
              <w:pStyle w:val="TabellRader"/>
            </w:pPr>
            <w:r>
              <w:t>209</w:t>
            </w:r>
          </w:p>
        </w:tc>
        <w:tc>
          <w:tcPr>
            <w:tcW w:w="1048" w:type="pct"/>
          </w:tcPr>
          <w:p w14:paraId="66A0A020" w14:textId="46B07D4E" w:rsidR="008A125E" w:rsidRDefault="009F026D" w:rsidP="00AA5455">
            <w:pPr>
              <w:pStyle w:val="TabellRader"/>
            </w:pPr>
            <w:r>
              <w:t>KN</w:t>
            </w:r>
            <w:r w:rsidR="005F25F8">
              <w:t xml:space="preserve"> 19</w:t>
            </w:r>
          </w:p>
        </w:tc>
        <w:tc>
          <w:tcPr>
            <w:tcW w:w="1048" w:type="pct"/>
          </w:tcPr>
          <w:p w14:paraId="3B2BCE9B" w14:textId="3DE51D3E" w:rsidR="008A125E" w:rsidRDefault="00952374" w:rsidP="00AA5455">
            <w:pPr>
              <w:pStyle w:val="TabellRader"/>
            </w:pPr>
            <w:r>
              <w:t>NU11</w:t>
            </w:r>
          </w:p>
        </w:tc>
        <w:tc>
          <w:tcPr>
            <w:tcW w:w="1048" w:type="pct"/>
          </w:tcPr>
          <w:p w14:paraId="1AA1E821" w14:textId="77777777" w:rsidR="008A125E" w:rsidRDefault="008A125E" w:rsidP="00AA5455">
            <w:pPr>
              <w:pStyle w:val="TabellRader"/>
            </w:pPr>
          </w:p>
        </w:tc>
        <w:tc>
          <w:tcPr>
            <w:tcW w:w="1148" w:type="pct"/>
          </w:tcPr>
          <w:p w14:paraId="5052E8F8" w14:textId="372BC5E8" w:rsidR="008A125E" w:rsidRDefault="009F026D" w:rsidP="00AA5455">
            <w:pPr>
              <w:pStyle w:val="TabellRader"/>
            </w:pPr>
            <w:r>
              <w:t>X</w:t>
            </w:r>
          </w:p>
        </w:tc>
      </w:tr>
      <w:tr w:rsidR="008A125E" w14:paraId="59306C74" w14:textId="77777777" w:rsidTr="008A125E">
        <w:tc>
          <w:tcPr>
            <w:tcW w:w="708" w:type="pct"/>
          </w:tcPr>
          <w:p w14:paraId="2C27A865" w14:textId="65FFBFC3" w:rsidR="008A125E" w:rsidRDefault="00952374" w:rsidP="00AA5455">
            <w:pPr>
              <w:pStyle w:val="TabellRader"/>
            </w:pPr>
            <w:r>
              <w:t>210</w:t>
            </w:r>
          </w:p>
        </w:tc>
        <w:tc>
          <w:tcPr>
            <w:tcW w:w="1048" w:type="pct"/>
          </w:tcPr>
          <w:p w14:paraId="08740343" w14:textId="1CC0174D" w:rsidR="008A125E" w:rsidRDefault="00EC2624" w:rsidP="00AA5455">
            <w:pPr>
              <w:pStyle w:val="TabellRader"/>
            </w:pPr>
            <w:r>
              <w:t>KN</w:t>
            </w:r>
            <w:r w:rsidR="005F25F8">
              <w:t xml:space="preserve"> 20</w:t>
            </w:r>
          </w:p>
        </w:tc>
        <w:tc>
          <w:tcPr>
            <w:tcW w:w="1048" w:type="pct"/>
          </w:tcPr>
          <w:p w14:paraId="65ADC946" w14:textId="63CE6CF0" w:rsidR="008A125E" w:rsidRDefault="00952374" w:rsidP="00AA5455">
            <w:pPr>
              <w:pStyle w:val="TabellRader"/>
            </w:pPr>
            <w:r>
              <w:t>NU12</w:t>
            </w:r>
          </w:p>
        </w:tc>
        <w:tc>
          <w:tcPr>
            <w:tcW w:w="1048" w:type="pct"/>
          </w:tcPr>
          <w:p w14:paraId="570F7B83" w14:textId="36801913" w:rsidR="008A125E" w:rsidRDefault="008A125E" w:rsidP="00AA5455">
            <w:pPr>
              <w:pStyle w:val="TabellRader"/>
            </w:pPr>
          </w:p>
        </w:tc>
        <w:tc>
          <w:tcPr>
            <w:tcW w:w="1148" w:type="pct"/>
          </w:tcPr>
          <w:p w14:paraId="08023ED0" w14:textId="008193E6" w:rsidR="008A125E" w:rsidRDefault="00EC2624" w:rsidP="00AA5455">
            <w:pPr>
              <w:pStyle w:val="TabellRader"/>
            </w:pPr>
            <w:r>
              <w:t>X</w:t>
            </w:r>
          </w:p>
        </w:tc>
      </w:tr>
      <w:tr w:rsidR="008A125E" w14:paraId="1F8E5D3B" w14:textId="77777777" w:rsidTr="008A125E">
        <w:tc>
          <w:tcPr>
            <w:tcW w:w="708" w:type="pct"/>
          </w:tcPr>
          <w:p w14:paraId="58378217" w14:textId="099C40ED" w:rsidR="008A125E" w:rsidRDefault="00952374" w:rsidP="00AA5455">
            <w:pPr>
              <w:pStyle w:val="TabellRader"/>
            </w:pPr>
            <w:r>
              <w:t>214</w:t>
            </w:r>
          </w:p>
        </w:tc>
        <w:tc>
          <w:tcPr>
            <w:tcW w:w="1048" w:type="pct"/>
          </w:tcPr>
          <w:p w14:paraId="648689CA" w14:textId="34F3575B" w:rsidR="008A125E" w:rsidRDefault="00973214" w:rsidP="00AA5455">
            <w:pPr>
              <w:pStyle w:val="TabellRader"/>
            </w:pPr>
            <w:r>
              <w:t>Fö</w:t>
            </w:r>
            <w:r w:rsidR="00377928">
              <w:t xml:space="preserve"> 4</w:t>
            </w:r>
          </w:p>
        </w:tc>
        <w:tc>
          <w:tcPr>
            <w:tcW w:w="1048" w:type="pct"/>
          </w:tcPr>
          <w:p w14:paraId="1860F7A2" w14:textId="5988E870" w:rsidR="008A125E" w:rsidRDefault="00952374" w:rsidP="00AA5455">
            <w:pPr>
              <w:pStyle w:val="TabellRader"/>
            </w:pPr>
            <w:r>
              <w:t>KU28</w:t>
            </w:r>
          </w:p>
        </w:tc>
        <w:tc>
          <w:tcPr>
            <w:tcW w:w="1048" w:type="pct"/>
          </w:tcPr>
          <w:p w14:paraId="5B08AEE2" w14:textId="77777777" w:rsidR="008A125E" w:rsidRDefault="008A125E" w:rsidP="00AA5455">
            <w:pPr>
              <w:pStyle w:val="TabellRader"/>
            </w:pPr>
          </w:p>
        </w:tc>
        <w:tc>
          <w:tcPr>
            <w:tcW w:w="1148" w:type="pct"/>
          </w:tcPr>
          <w:p w14:paraId="7729F44E" w14:textId="22EBCD24" w:rsidR="008A125E" w:rsidRDefault="00AF7F34" w:rsidP="00AA5455">
            <w:pPr>
              <w:pStyle w:val="TabellRader"/>
            </w:pPr>
            <w:r>
              <w:t>X</w:t>
            </w:r>
          </w:p>
        </w:tc>
      </w:tr>
      <w:tr w:rsidR="008A125E" w14:paraId="0716422B" w14:textId="77777777" w:rsidTr="008A125E">
        <w:tc>
          <w:tcPr>
            <w:tcW w:w="708" w:type="pct"/>
          </w:tcPr>
          <w:p w14:paraId="1D101618" w14:textId="5E40EF9F" w:rsidR="008A125E" w:rsidRDefault="003B04D9" w:rsidP="00AA5455">
            <w:pPr>
              <w:pStyle w:val="TabellRader"/>
            </w:pPr>
            <w:r>
              <w:t>233</w:t>
            </w:r>
          </w:p>
        </w:tc>
        <w:tc>
          <w:tcPr>
            <w:tcW w:w="1048" w:type="pct"/>
          </w:tcPr>
          <w:p w14:paraId="0D2C60AD" w14:textId="734BAA63" w:rsidR="008A125E" w:rsidRDefault="003B04D9" w:rsidP="00AA5455">
            <w:pPr>
              <w:pStyle w:val="TabellRader"/>
            </w:pPr>
            <w:r>
              <w:t xml:space="preserve">S </w:t>
            </w:r>
            <w:r w:rsidR="003A5A82">
              <w:t>20</w:t>
            </w:r>
          </w:p>
        </w:tc>
        <w:tc>
          <w:tcPr>
            <w:tcW w:w="1048" w:type="pct"/>
          </w:tcPr>
          <w:p w14:paraId="7A858B09" w14:textId="56D4AAA5" w:rsidR="008A125E" w:rsidRDefault="003B04D9" w:rsidP="00AA5455">
            <w:pPr>
              <w:pStyle w:val="TabellRader"/>
            </w:pPr>
            <w:r>
              <w:t>SoU8</w:t>
            </w:r>
          </w:p>
        </w:tc>
        <w:tc>
          <w:tcPr>
            <w:tcW w:w="1048" w:type="pct"/>
          </w:tcPr>
          <w:p w14:paraId="7033CF54" w14:textId="77777777" w:rsidR="008A125E" w:rsidRDefault="008A125E" w:rsidP="00AA5455">
            <w:pPr>
              <w:pStyle w:val="TabellRader"/>
            </w:pPr>
          </w:p>
        </w:tc>
        <w:tc>
          <w:tcPr>
            <w:tcW w:w="1148" w:type="pct"/>
          </w:tcPr>
          <w:p w14:paraId="0EA5BB7C" w14:textId="0EC9A010" w:rsidR="008A125E" w:rsidRDefault="00FA7042" w:rsidP="00AA5455">
            <w:pPr>
              <w:pStyle w:val="TabellRader"/>
            </w:pPr>
            <w:r>
              <w:t>X</w:t>
            </w:r>
          </w:p>
        </w:tc>
      </w:tr>
      <w:tr w:rsidR="008A125E" w14:paraId="67FAF6F3" w14:textId="77777777" w:rsidTr="008A125E">
        <w:tc>
          <w:tcPr>
            <w:tcW w:w="708" w:type="pct"/>
          </w:tcPr>
          <w:p w14:paraId="19E2F7B8" w14:textId="133A0B14" w:rsidR="008A125E" w:rsidRDefault="00765AF5" w:rsidP="00AA5455">
            <w:pPr>
              <w:pStyle w:val="TabellRader"/>
            </w:pPr>
            <w:r>
              <w:t>253</w:t>
            </w:r>
          </w:p>
        </w:tc>
        <w:tc>
          <w:tcPr>
            <w:tcW w:w="1048" w:type="pct"/>
          </w:tcPr>
          <w:p w14:paraId="33460092" w14:textId="687C7668" w:rsidR="008A125E" w:rsidRDefault="00EC2624" w:rsidP="00AA5455">
            <w:pPr>
              <w:pStyle w:val="TabellRader"/>
            </w:pPr>
            <w:r>
              <w:t>KN</w:t>
            </w:r>
            <w:r w:rsidR="00765AF5">
              <w:t xml:space="preserve"> </w:t>
            </w:r>
            <w:r w:rsidR="005F25F8">
              <w:t>21</w:t>
            </w:r>
          </w:p>
        </w:tc>
        <w:tc>
          <w:tcPr>
            <w:tcW w:w="1048" w:type="pct"/>
          </w:tcPr>
          <w:p w14:paraId="1F90B9C2" w14:textId="0AD6FA57" w:rsidR="008A125E" w:rsidRDefault="00765AF5" w:rsidP="00AA5455">
            <w:pPr>
              <w:pStyle w:val="TabellRader"/>
            </w:pPr>
            <w:r>
              <w:t>NU14</w:t>
            </w:r>
          </w:p>
        </w:tc>
        <w:tc>
          <w:tcPr>
            <w:tcW w:w="1048" w:type="pct"/>
          </w:tcPr>
          <w:p w14:paraId="0E32FD5A" w14:textId="3CD67866" w:rsidR="008A125E" w:rsidRDefault="00EC2624" w:rsidP="00AA5455">
            <w:pPr>
              <w:pStyle w:val="TabellRader"/>
            </w:pPr>
            <w:r>
              <w:t>X</w:t>
            </w:r>
          </w:p>
        </w:tc>
        <w:tc>
          <w:tcPr>
            <w:tcW w:w="1148" w:type="pct"/>
          </w:tcPr>
          <w:p w14:paraId="552E302C" w14:textId="4988578C" w:rsidR="008A125E" w:rsidRDefault="008A125E" w:rsidP="00AA5455">
            <w:pPr>
              <w:pStyle w:val="TabellRader"/>
            </w:pPr>
          </w:p>
        </w:tc>
      </w:tr>
      <w:tr w:rsidR="008A125E" w14:paraId="7D59C715" w14:textId="77777777" w:rsidTr="008A125E">
        <w:tc>
          <w:tcPr>
            <w:tcW w:w="708" w:type="pct"/>
          </w:tcPr>
          <w:p w14:paraId="25908CE6" w14:textId="36C258C5" w:rsidR="008A125E" w:rsidRDefault="00765AF5" w:rsidP="00AA5455">
            <w:pPr>
              <w:pStyle w:val="TabellRader"/>
            </w:pPr>
            <w:r>
              <w:t>258</w:t>
            </w:r>
          </w:p>
        </w:tc>
        <w:tc>
          <w:tcPr>
            <w:tcW w:w="1048" w:type="pct"/>
          </w:tcPr>
          <w:p w14:paraId="357A16D7" w14:textId="53078DDA" w:rsidR="008A125E" w:rsidRDefault="00EC2624" w:rsidP="00AA5455">
            <w:pPr>
              <w:pStyle w:val="TabellRader"/>
            </w:pPr>
            <w:r w:rsidRPr="00EC2624">
              <w:t>LI</w:t>
            </w:r>
            <w:r w:rsidR="009F6F37">
              <w:t xml:space="preserve"> 33</w:t>
            </w:r>
          </w:p>
        </w:tc>
        <w:tc>
          <w:tcPr>
            <w:tcW w:w="1048" w:type="pct"/>
          </w:tcPr>
          <w:p w14:paraId="27CB144B" w14:textId="346BB76C" w:rsidR="008A125E" w:rsidRDefault="00765AF5" w:rsidP="00AA5455">
            <w:pPr>
              <w:pStyle w:val="TabellRader"/>
            </w:pPr>
            <w:r>
              <w:t>TU14</w:t>
            </w:r>
          </w:p>
        </w:tc>
        <w:tc>
          <w:tcPr>
            <w:tcW w:w="1048" w:type="pct"/>
          </w:tcPr>
          <w:p w14:paraId="34D64116" w14:textId="4782F4A0" w:rsidR="008A125E" w:rsidRDefault="00EC2624" w:rsidP="00AA5455">
            <w:pPr>
              <w:pStyle w:val="TabellRader"/>
            </w:pPr>
            <w:r>
              <w:t>X</w:t>
            </w:r>
          </w:p>
        </w:tc>
        <w:tc>
          <w:tcPr>
            <w:tcW w:w="1148" w:type="pct"/>
          </w:tcPr>
          <w:p w14:paraId="1A8BB98B" w14:textId="0E9383DC" w:rsidR="008A125E" w:rsidRDefault="008A125E" w:rsidP="00AA5455">
            <w:pPr>
              <w:pStyle w:val="TabellRader"/>
            </w:pPr>
          </w:p>
        </w:tc>
      </w:tr>
      <w:tr w:rsidR="008A125E" w14:paraId="6ECE36E6" w14:textId="77777777" w:rsidTr="008A125E">
        <w:tc>
          <w:tcPr>
            <w:tcW w:w="708" w:type="pct"/>
          </w:tcPr>
          <w:p w14:paraId="156BAF99" w14:textId="55A82BF4" w:rsidR="008A125E" w:rsidRDefault="00765AF5" w:rsidP="00AA5455">
            <w:pPr>
              <w:pStyle w:val="TabellRader"/>
            </w:pPr>
            <w:r>
              <w:t>259</w:t>
            </w:r>
          </w:p>
        </w:tc>
        <w:tc>
          <w:tcPr>
            <w:tcW w:w="1048" w:type="pct"/>
          </w:tcPr>
          <w:p w14:paraId="5F3C50AE" w14:textId="7AC74E83" w:rsidR="008A125E" w:rsidRDefault="009D0D13" w:rsidP="00AA5455">
            <w:pPr>
              <w:pStyle w:val="TabellRader"/>
            </w:pPr>
            <w:r w:rsidRPr="009D0D13">
              <w:t>LI</w:t>
            </w:r>
            <w:r w:rsidR="009F6F37">
              <w:t xml:space="preserve"> 34</w:t>
            </w:r>
          </w:p>
        </w:tc>
        <w:tc>
          <w:tcPr>
            <w:tcW w:w="1048" w:type="pct"/>
          </w:tcPr>
          <w:p w14:paraId="27F003B8" w14:textId="41E0B85C" w:rsidR="008A125E" w:rsidRDefault="00765AF5" w:rsidP="00AA5455">
            <w:pPr>
              <w:pStyle w:val="TabellRader"/>
            </w:pPr>
            <w:r>
              <w:t>TU16</w:t>
            </w:r>
          </w:p>
        </w:tc>
        <w:tc>
          <w:tcPr>
            <w:tcW w:w="1048" w:type="pct"/>
          </w:tcPr>
          <w:p w14:paraId="3DCB81E3" w14:textId="77777777" w:rsidR="008A125E" w:rsidRDefault="008A125E" w:rsidP="00AA5455">
            <w:pPr>
              <w:pStyle w:val="TabellRader"/>
            </w:pPr>
          </w:p>
        </w:tc>
        <w:tc>
          <w:tcPr>
            <w:tcW w:w="1148" w:type="pct"/>
          </w:tcPr>
          <w:p w14:paraId="4342A55A" w14:textId="3D978540" w:rsidR="008A125E" w:rsidRDefault="009D0D13" w:rsidP="00AA5455">
            <w:pPr>
              <w:pStyle w:val="TabellRader"/>
            </w:pPr>
            <w:r>
              <w:t>X</w:t>
            </w:r>
          </w:p>
        </w:tc>
      </w:tr>
      <w:tr w:rsidR="008A125E" w14:paraId="7DD0B269" w14:textId="77777777" w:rsidTr="008A125E">
        <w:tc>
          <w:tcPr>
            <w:tcW w:w="708" w:type="pct"/>
          </w:tcPr>
          <w:p w14:paraId="08301AF6" w14:textId="7F311530" w:rsidR="008A125E" w:rsidRDefault="00765AF5" w:rsidP="00AA5455">
            <w:pPr>
              <w:pStyle w:val="TabellRader"/>
            </w:pPr>
            <w:r>
              <w:t>269</w:t>
            </w:r>
          </w:p>
        </w:tc>
        <w:tc>
          <w:tcPr>
            <w:tcW w:w="1048" w:type="pct"/>
          </w:tcPr>
          <w:p w14:paraId="388710EE" w14:textId="2DEAF975" w:rsidR="008A125E" w:rsidRDefault="00765AF5" w:rsidP="00AA5455">
            <w:pPr>
              <w:pStyle w:val="TabellRader"/>
            </w:pPr>
            <w:r>
              <w:t xml:space="preserve">U </w:t>
            </w:r>
            <w:r w:rsidR="00B8195D">
              <w:t>12</w:t>
            </w:r>
          </w:p>
        </w:tc>
        <w:tc>
          <w:tcPr>
            <w:tcW w:w="1048" w:type="pct"/>
          </w:tcPr>
          <w:p w14:paraId="30A151D4" w14:textId="3074D5BD" w:rsidR="008A125E" w:rsidRDefault="00765AF5" w:rsidP="00AA5455">
            <w:pPr>
              <w:pStyle w:val="TabellRader"/>
            </w:pPr>
            <w:r>
              <w:t>UbU17</w:t>
            </w:r>
          </w:p>
        </w:tc>
        <w:tc>
          <w:tcPr>
            <w:tcW w:w="1048" w:type="pct"/>
          </w:tcPr>
          <w:p w14:paraId="37CD03EA" w14:textId="77777777" w:rsidR="008A125E" w:rsidRDefault="008A125E" w:rsidP="00AA5455">
            <w:pPr>
              <w:pStyle w:val="TabellRader"/>
            </w:pPr>
          </w:p>
        </w:tc>
        <w:tc>
          <w:tcPr>
            <w:tcW w:w="1148" w:type="pct"/>
          </w:tcPr>
          <w:p w14:paraId="4F1BEFF0" w14:textId="3B6E6312" w:rsidR="008A125E" w:rsidRDefault="007B4B77" w:rsidP="00AA5455">
            <w:pPr>
              <w:pStyle w:val="TabellRader"/>
            </w:pPr>
            <w:r>
              <w:t>X</w:t>
            </w:r>
          </w:p>
        </w:tc>
      </w:tr>
      <w:tr w:rsidR="00336878" w14:paraId="061A10E4" w14:textId="77777777" w:rsidTr="008A125E">
        <w:tc>
          <w:tcPr>
            <w:tcW w:w="708" w:type="pct"/>
          </w:tcPr>
          <w:p w14:paraId="7237CB3B" w14:textId="6AE35361" w:rsidR="00336878" w:rsidRDefault="00336878" w:rsidP="00AA5455">
            <w:pPr>
              <w:pStyle w:val="TabellRader"/>
            </w:pPr>
            <w:r>
              <w:t>275</w:t>
            </w:r>
          </w:p>
        </w:tc>
        <w:tc>
          <w:tcPr>
            <w:tcW w:w="1048" w:type="pct"/>
          </w:tcPr>
          <w:p w14:paraId="617C918A" w14:textId="3C4572DB" w:rsidR="00336878" w:rsidRDefault="009216F9" w:rsidP="00AA5455">
            <w:pPr>
              <w:pStyle w:val="TabellRader"/>
            </w:pPr>
            <w:r w:rsidRPr="009216F9">
              <w:t>KN</w:t>
            </w:r>
            <w:r w:rsidR="005F25F8">
              <w:t xml:space="preserve"> 22</w:t>
            </w:r>
          </w:p>
        </w:tc>
        <w:tc>
          <w:tcPr>
            <w:tcW w:w="1048" w:type="pct"/>
          </w:tcPr>
          <w:p w14:paraId="02E845C3" w14:textId="40902CEC" w:rsidR="00336878" w:rsidRDefault="00336878" w:rsidP="00AA5455">
            <w:pPr>
              <w:pStyle w:val="TabellRader"/>
            </w:pPr>
            <w:r>
              <w:t>MJU18</w:t>
            </w:r>
          </w:p>
        </w:tc>
        <w:tc>
          <w:tcPr>
            <w:tcW w:w="1048" w:type="pct"/>
          </w:tcPr>
          <w:p w14:paraId="23C8E929" w14:textId="77777777" w:rsidR="00336878" w:rsidRDefault="00336878" w:rsidP="00AA5455">
            <w:pPr>
              <w:pStyle w:val="TabellRader"/>
            </w:pPr>
          </w:p>
        </w:tc>
        <w:tc>
          <w:tcPr>
            <w:tcW w:w="1148" w:type="pct"/>
          </w:tcPr>
          <w:p w14:paraId="6DA5A0E3" w14:textId="00498BAC" w:rsidR="00336878" w:rsidRDefault="008830D3" w:rsidP="00AA5455">
            <w:pPr>
              <w:pStyle w:val="TabellRader"/>
            </w:pPr>
            <w:r>
              <w:t>X</w:t>
            </w:r>
          </w:p>
        </w:tc>
      </w:tr>
      <w:tr w:rsidR="008A125E" w14:paraId="390A2935" w14:textId="77777777" w:rsidTr="008A125E">
        <w:tc>
          <w:tcPr>
            <w:tcW w:w="708" w:type="pct"/>
          </w:tcPr>
          <w:p w14:paraId="1D8C3BF7" w14:textId="3A83727B" w:rsidR="008A125E" w:rsidRDefault="00BE516A" w:rsidP="00AA5455">
            <w:pPr>
              <w:pStyle w:val="TabellRader"/>
            </w:pPr>
            <w:r>
              <w:t>277</w:t>
            </w:r>
          </w:p>
        </w:tc>
        <w:tc>
          <w:tcPr>
            <w:tcW w:w="1048" w:type="pct"/>
          </w:tcPr>
          <w:p w14:paraId="27E53784" w14:textId="3C410AFB" w:rsidR="008A125E" w:rsidRDefault="009D0D13" w:rsidP="00AA5455">
            <w:pPr>
              <w:pStyle w:val="TabellRader"/>
            </w:pPr>
            <w:r w:rsidRPr="009D0D13">
              <w:t>LI</w:t>
            </w:r>
            <w:r w:rsidR="009F6F37">
              <w:t xml:space="preserve"> 35</w:t>
            </w:r>
          </w:p>
        </w:tc>
        <w:tc>
          <w:tcPr>
            <w:tcW w:w="1048" w:type="pct"/>
          </w:tcPr>
          <w:p w14:paraId="1F8F930E" w14:textId="01A28040" w:rsidR="008A125E" w:rsidRDefault="00BE516A" w:rsidP="00AA5455">
            <w:pPr>
              <w:pStyle w:val="TabellRader"/>
            </w:pPr>
            <w:r>
              <w:t>TU18</w:t>
            </w:r>
          </w:p>
        </w:tc>
        <w:tc>
          <w:tcPr>
            <w:tcW w:w="1048" w:type="pct"/>
          </w:tcPr>
          <w:p w14:paraId="62093A3B" w14:textId="41291238" w:rsidR="008A125E" w:rsidRDefault="009D0D13" w:rsidP="00AA5455">
            <w:pPr>
              <w:pStyle w:val="TabellRader"/>
            </w:pPr>
            <w:r>
              <w:t>X</w:t>
            </w:r>
          </w:p>
        </w:tc>
        <w:tc>
          <w:tcPr>
            <w:tcW w:w="1148" w:type="pct"/>
          </w:tcPr>
          <w:p w14:paraId="170BC17A" w14:textId="6785D318" w:rsidR="008A125E" w:rsidRDefault="008A125E" w:rsidP="00AA5455">
            <w:pPr>
              <w:pStyle w:val="TabellRader"/>
            </w:pPr>
          </w:p>
        </w:tc>
      </w:tr>
      <w:tr w:rsidR="008A125E" w14:paraId="11982AE3" w14:textId="77777777" w:rsidTr="008A125E">
        <w:tc>
          <w:tcPr>
            <w:tcW w:w="708" w:type="pct"/>
          </w:tcPr>
          <w:p w14:paraId="5CBE7A68" w14:textId="3B65A694" w:rsidR="008A125E" w:rsidRDefault="00BE516A" w:rsidP="00AA5455">
            <w:pPr>
              <w:pStyle w:val="TabellRader"/>
            </w:pPr>
            <w:r>
              <w:t>281</w:t>
            </w:r>
          </w:p>
        </w:tc>
        <w:tc>
          <w:tcPr>
            <w:tcW w:w="1048" w:type="pct"/>
          </w:tcPr>
          <w:p w14:paraId="126AD76D" w14:textId="7550E3BE" w:rsidR="008A125E" w:rsidRDefault="00BE516A" w:rsidP="00AA5455">
            <w:pPr>
              <w:pStyle w:val="TabellRader"/>
            </w:pPr>
            <w:r>
              <w:t xml:space="preserve">Ju </w:t>
            </w:r>
            <w:r w:rsidR="00FF4A99">
              <w:t>40</w:t>
            </w:r>
          </w:p>
        </w:tc>
        <w:tc>
          <w:tcPr>
            <w:tcW w:w="1048" w:type="pct"/>
          </w:tcPr>
          <w:p w14:paraId="27D73CCD" w14:textId="5AA55EE9" w:rsidR="008A125E" w:rsidRDefault="00BE516A" w:rsidP="00AA5455">
            <w:pPr>
              <w:pStyle w:val="TabellRader"/>
            </w:pPr>
            <w:r>
              <w:t>KU27</w:t>
            </w:r>
          </w:p>
        </w:tc>
        <w:tc>
          <w:tcPr>
            <w:tcW w:w="1048" w:type="pct"/>
          </w:tcPr>
          <w:p w14:paraId="074453E7" w14:textId="77777777" w:rsidR="008A125E" w:rsidRDefault="008A125E" w:rsidP="00AA5455">
            <w:pPr>
              <w:pStyle w:val="TabellRader"/>
            </w:pPr>
          </w:p>
        </w:tc>
        <w:tc>
          <w:tcPr>
            <w:tcW w:w="1148" w:type="pct"/>
          </w:tcPr>
          <w:p w14:paraId="635366B5" w14:textId="2AF54100" w:rsidR="008A125E" w:rsidRDefault="00296816" w:rsidP="00AA5455">
            <w:pPr>
              <w:pStyle w:val="TabellRader"/>
            </w:pPr>
            <w:r>
              <w:t>X</w:t>
            </w:r>
          </w:p>
        </w:tc>
      </w:tr>
      <w:tr w:rsidR="008A125E" w14:paraId="1620654D" w14:textId="77777777" w:rsidTr="008A125E">
        <w:tc>
          <w:tcPr>
            <w:tcW w:w="708" w:type="pct"/>
          </w:tcPr>
          <w:p w14:paraId="232AFE6C" w14:textId="2F0A3145" w:rsidR="008A125E" w:rsidRDefault="006D0C10" w:rsidP="00AA5455">
            <w:pPr>
              <w:pStyle w:val="TabellRader"/>
            </w:pPr>
            <w:r>
              <w:t>288</w:t>
            </w:r>
          </w:p>
        </w:tc>
        <w:tc>
          <w:tcPr>
            <w:tcW w:w="1048" w:type="pct"/>
          </w:tcPr>
          <w:p w14:paraId="436F4628" w14:textId="36171A01" w:rsidR="008A125E" w:rsidRDefault="006D0C10" w:rsidP="00AA5455">
            <w:pPr>
              <w:pStyle w:val="TabellRader"/>
            </w:pPr>
            <w:r>
              <w:t xml:space="preserve">Fi </w:t>
            </w:r>
            <w:r w:rsidR="006A2855">
              <w:t>19</w:t>
            </w:r>
          </w:p>
        </w:tc>
        <w:tc>
          <w:tcPr>
            <w:tcW w:w="1048" w:type="pct"/>
          </w:tcPr>
          <w:p w14:paraId="1EE34CF7" w14:textId="054B0C58" w:rsidR="008A125E" w:rsidRDefault="006D0C10" w:rsidP="00AA5455">
            <w:pPr>
              <w:pStyle w:val="TabellRader"/>
            </w:pPr>
            <w:r>
              <w:t>FiU21</w:t>
            </w:r>
          </w:p>
        </w:tc>
        <w:tc>
          <w:tcPr>
            <w:tcW w:w="1048" w:type="pct"/>
          </w:tcPr>
          <w:p w14:paraId="110C70CE" w14:textId="77777777" w:rsidR="008A125E" w:rsidRDefault="008A125E" w:rsidP="00AA5455">
            <w:pPr>
              <w:pStyle w:val="TabellRader"/>
            </w:pPr>
          </w:p>
        </w:tc>
        <w:tc>
          <w:tcPr>
            <w:tcW w:w="1148" w:type="pct"/>
          </w:tcPr>
          <w:p w14:paraId="255056D8" w14:textId="1E889112" w:rsidR="008A125E" w:rsidRDefault="0065408C" w:rsidP="00AA5455">
            <w:pPr>
              <w:pStyle w:val="TabellRader"/>
            </w:pPr>
            <w:r>
              <w:t>X</w:t>
            </w:r>
          </w:p>
        </w:tc>
      </w:tr>
      <w:tr w:rsidR="008A125E" w14:paraId="1DF0FD42" w14:textId="77777777" w:rsidTr="008A125E">
        <w:tc>
          <w:tcPr>
            <w:tcW w:w="708" w:type="pct"/>
          </w:tcPr>
          <w:p w14:paraId="38A3E5D3" w14:textId="33FD253A" w:rsidR="008A125E" w:rsidRDefault="00D5411F" w:rsidP="00AA5455">
            <w:pPr>
              <w:pStyle w:val="TabellRader"/>
            </w:pPr>
            <w:r>
              <w:t>291</w:t>
            </w:r>
          </w:p>
        </w:tc>
        <w:tc>
          <w:tcPr>
            <w:tcW w:w="1048" w:type="pct"/>
          </w:tcPr>
          <w:p w14:paraId="02B4A620" w14:textId="24B80C0E" w:rsidR="008A125E" w:rsidRDefault="00D5411F" w:rsidP="00AA5455">
            <w:pPr>
              <w:pStyle w:val="TabellRader"/>
            </w:pPr>
            <w:r>
              <w:t xml:space="preserve">Fi </w:t>
            </w:r>
            <w:r w:rsidR="006A2855">
              <w:t>20</w:t>
            </w:r>
          </w:p>
        </w:tc>
        <w:tc>
          <w:tcPr>
            <w:tcW w:w="1048" w:type="pct"/>
          </w:tcPr>
          <w:p w14:paraId="6755BE43" w14:textId="283C7A74" w:rsidR="008A125E" w:rsidRDefault="00D5411F" w:rsidP="00AA5455">
            <w:pPr>
              <w:pStyle w:val="TabellRader"/>
            </w:pPr>
            <w:r>
              <w:t>FiU42</w:t>
            </w:r>
          </w:p>
        </w:tc>
        <w:tc>
          <w:tcPr>
            <w:tcW w:w="1048" w:type="pct"/>
          </w:tcPr>
          <w:p w14:paraId="5F7109B9" w14:textId="6446D561" w:rsidR="008A125E" w:rsidRDefault="001D363F" w:rsidP="00AA5455">
            <w:pPr>
              <w:pStyle w:val="TabellRader"/>
            </w:pPr>
            <w:r>
              <w:t>X</w:t>
            </w:r>
          </w:p>
        </w:tc>
        <w:tc>
          <w:tcPr>
            <w:tcW w:w="1148" w:type="pct"/>
          </w:tcPr>
          <w:p w14:paraId="0E8EF8F1" w14:textId="1C39B65F" w:rsidR="008A125E" w:rsidRDefault="008A125E" w:rsidP="00AA5455">
            <w:pPr>
              <w:pStyle w:val="TabellRader"/>
            </w:pPr>
          </w:p>
        </w:tc>
      </w:tr>
      <w:tr w:rsidR="008A125E" w14:paraId="2509085A" w14:textId="77777777" w:rsidTr="008A125E">
        <w:tc>
          <w:tcPr>
            <w:tcW w:w="708" w:type="pct"/>
          </w:tcPr>
          <w:p w14:paraId="01617546" w14:textId="391868E2" w:rsidR="008A125E" w:rsidRDefault="00077FCF" w:rsidP="00AA5455">
            <w:pPr>
              <w:pStyle w:val="TabellRader"/>
            </w:pPr>
            <w:r>
              <w:t>296</w:t>
            </w:r>
          </w:p>
        </w:tc>
        <w:tc>
          <w:tcPr>
            <w:tcW w:w="1048" w:type="pct"/>
          </w:tcPr>
          <w:p w14:paraId="12DCB701" w14:textId="1C19C082" w:rsidR="008A125E" w:rsidRDefault="00077FCF" w:rsidP="00AA5455">
            <w:pPr>
              <w:pStyle w:val="TabellRader"/>
            </w:pPr>
            <w:r>
              <w:t xml:space="preserve">Ju </w:t>
            </w:r>
            <w:r w:rsidR="00FF4A99">
              <w:t>41</w:t>
            </w:r>
          </w:p>
        </w:tc>
        <w:tc>
          <w:tcPr>
            <w:tcW w:w="1048" w:type="pct"/>
          </w:tcPr>
          <w:p w14:paraId="38655A29" w14:textId="1EA2C44B" w:rsidR="008A125E" w:rsidRDefault="00077FCF" w:rsidP="00AA5455">
            <w:pPr>
              <w:pStyle w:val="TabellRader"/>
            </w:pPr>
            <w:r>
              <w:t>JuU27</w:t>
            </w:r>
          </w:p>
        </w:tc>
        <w:tc>
          <w:tcPr>
            <w:tcW w:w="1048" w:type="pct"/>
          </w:tcPr>
          <w:p w14:paraId="2340B019" w14:textId="77777777" w:rsidR="008A125E" w:rsidRDefault="008A125E" w:rsidP="00AA5455">
            <w:pPr>
              <w:pStyle w:val="TabellRader"/>
            </w:pPr>
          </w:p>
        </w:tc>
        <w:tc>
          <w:tcPr>
            <w:tcW w:w="1148" w:type="pct"/>
          </w:tcPr>
          <w:p w14:paraId="03B07F1C" w14:textId="4932F8D5" w:rsidR="008A125E" w:rsidRDefault="00AF7F34" w:rsidP="00AA5455">
            <w:pPr>
              <w:pStyle w:val="TabellRader"/>
            </w:pPr>
            <w:r>
              <w:t>X</w:t>
            </w:r>
          </w:p>
        </w:tc>
      </w:tr>
      <w:tr w:rsidR="008A125E" w14:paraId="73645621" w14:textId="77777777" w:rsidTr="008A125E">
        <w:tc>
          <w:tcPr>
            <w:tcW w:w="708" w:type="pct"/>
          </w:tcPr>
          <w:p w14:paraId="2A76AA36" w14:textId="73F4D24B" w:rsidR="008A125E" w:rsidRDefault="00077FCF" w:rsidP="00AA5455">
            <w:pPr>
              <w:pStyle w:val="TabellRader"/>
            </w:pPr>
            <w:r>
              <w:t>298</w:t>
            </w:r>
          </w:p>
        </w:tc>
        <w:tc>
          <w:tcPr>
            <w:tcW w:w="1048" w:type="pct"/>
          </w:tcPr>
          <w:p w14:paraId="256CB615" w14:textId="1904DAFB" w:rsidR="008A125E" w:rsidRDefault="00077FCF" w:rsidP="00AA5455">
            <w:pPr>
              <w:pStyle w:val="TabellRader"/>
            </w:pPr>
            <w:r>
              <w:t xml:space="preserve">Ju </w:t>
            </w:r>
            <w:r w:rsidR="00FF4A99">
              <w:t>42</w:t>
            </w:r>
          </w:p>
        </w:tc>
        <w:tc>
          <w:tcPr>
            <w:tcW w:w="1048" w:type="pct"/>
          </w:tcPr>
          <w:p w14:paraId="5691FCA6" w14:textId="0018EAAF" w:rsidR="008A125E" w:rsidRDefault="00077FCF" w:rsidP="00AA5455">
            <w:pPr>
              <w:pStyle w:val="TabellRader"/>
            </w:pPr>
            <w:r>
              <w:t>JuU29</w:t>
            </w:r>
          </w:p>
        </w:tc>
        <w:tc>
          <w:tcPr>
            <w:tcW w:w="1048" w:type="pct"/>
          </w:tcPr>
          <w:p w14:paraId="39964EE9" w14:textId="77777777" w:rsidR="008A125E" w:rsidRDefault="008A125E" w:rsidP="00AA5455">
            <w:pPr>
              <w:pStyle w:val="TabellRader"/>
            </w:pPr>
          </w:p>
        </w:tc>
        <w:tc>
          <w:tcPr>
            <w:tcW w:w="1148" w:type="pct"/>
          </w:tcPr>
          <w:p w14:paraId="565E1BFB" w14:textId="445E1169" w:rsidR="008A125E" w:rsidRDefault="00AF7F34" w:rsidP="00AA5455">
            <w:pPr>
              <w:pStyle w:val="TabellRader"/>
            </w:pPr>
            <w:r>
              <w:t>X</w:t>
            </w:r>
          </w:p>
        </w:tc>
      </w:tr>
      <w:tr w:rsidR="008A125E" w14:paraId="5D6BF90A" w14:textId="77777777" w:rsidTr="008A125E">
        <w:tc>
          <w:tcPr>
            <w:tcW w:w="708" w:type="pct"/>
          </w:tcPr>
          <w:p w14:paraId="18437659" w14:textId="33FB1E3F" w:rsidR="008A125E" w:rsidRDefault="00077FCF" w:rsidP="00AA5455">
            <w:pPr>
              <w:pStyle w:val="TabellRader"/>
            </w:pPr>
            <w:r>
              <w:t>299</w:t>
            </w:r>
          </w:p>
        </w:tc>
        <w:tc>
          <w:tcPr>
            <w:tcW w:w="1048" w:type="pct"/>
          </w:tcPr>
          <w:p w14:paraId="6F1FF345" w14:textId="29CF6AF3" w:rsidR="008A125E" w:rsidRDefault="00077FCF" w:rsidP="00AA5455">
            <w:pPr>
              <w:pStyle w:val="TabellRader"/>
            </w:pPr>
            <w:r>
              <w:t xml:space="preserve">Fi </w:t>
            </w:r>
            <w:r w:rsidR="006A2855">
              <w:t>21</w:t>
            </w:r>
          </w:p>
        </w:tc>
        <w:tc>
          <w:tcPr>
            <w:tcW w:w="1048" w:type="pct"/>
          </w:tcPr>
          <w:p w14:paraId="37C48E16" w14:textId="19B18F42" w:rsidR="008A125E" w:rsidRDefault="00077FCF" w:rsidP="00AA5455">
            <w:pPr>
              <w:pStyle w:val="TabellRader"/>
            </w:pPr>
            <w:r>
              <w:t>SkU25</w:t>
            </w:r>
          </w:p>
        </w:tc>
        <w:tc>
          <w:tcPr>
            <w:tcW w:w="1048" w:type="pct"/>
          </w:tcPr>
          <w:p w14:paraId="0A8BAAC0" w14:textId="75185452" w:rsidR="008A125E" w:rsidRDefault="0065408C" w:rsidP="00AA5455">
            <w:pPr>
              <w:pStyle w:val="TabellRader"/>
            </w:pPr>
            <w:r>
              <w:t>X</w:t>
            </w:r>
          </w:p>
        </w:tc>
        <w:tc>
          <w:tcPr>
            <w:tcW w:w="1148" w:type="pct"/>
          </w:tcPr>
          <w:p w14:paraId="2B22498A" w14:textId="0E904BC8" w:rsidR="008A125E" w:rsidRDefault="008A125E" w:rsidP="00AA5455">
            <w:pPr>
              <w:pStyle w:val="TabellRader"/>
            </w:pPr>
          </w:p>
        </w:tc>
      </w:tr>
      <w:tr w:rsidR="008A125E" w14:paraId="35704636" w14:textId="77777777" w:rsidTr="008A125E">
        <w:tc>
          <w:tcPr>
            <w:tcW w:w="708" w:type="pct"/>
          </w:tcPr>
          <w:p w14:paraId="41A2C76F" w14:textId="586D31FC" w:rsidR="008A125E" w:rsidRDefault="00F95025" w:rsidP="00AA5455">
            <w:pPr>
              <w:pStyle w:val="TabellRader"/>
            </w:pPr>
            <w:r>
              <w:t>300</w:t>
            </w:r>
          </w:p>
        </w:tc>
        <w:tc>
          <w:tcPr>
            <w:tcW w:w="1048" w:type="pct"/>
          </w:tcPr>
          <w:p w14:paraId="1CC9C152" w14:textId="3DE8E691" w:rsidR="008A125E" w:rsidRDefault="00F95025" w:rsidP="00AA5455">
            <w:pPr>
              <w:pStyle w:val="TabellRader"/>
            </w:pPr>
            <w:r>
              <w:t xml:space="preserve">A </w:t>
            </w:r>
            <w:r w:rsidR="000F2F7B">
              <w:t>6</w:t>
            </w:r>
          </w:p>
        </w:tc>
        <w:tc>
          <w:tcPr>
            <w:tcW w:w="1048" w:type="pct"/>
          </w:tcPr>
          <w:p w14:paraId="030A3205" w14:textId="1BC2CC41" w:rsidR="008A125E" w:rsidRDefault="00F95025" w:rsidP="00AA5455">
            <w:pPr>
              <w:pStyle w:val="TabellRader"/>
            </w:pPr>
            <w:r>
              <w:t>AU14</w:t>
            </w:r>
          </w:p>
        </w:tc>
        <w:tc>
          <w:tcPr>
            <w:tcW w:w="1048" w:type="pct"/>
          </w:tcPr>
          <w:p w14:paraId="392DAB61" w14:textId="299219D5" w:rsidR="008A125E" w:rsidRDefault="00A56B5F" w:rsidP="00AA5455">
            <w:pPr>
              <w:pStyle w:val="TabellRader"/>
            </w:pPr>
            <w:r>
              <w:t>X</w:t>
            </w:r>
          </w:p>
        </w:tc>
        <w:tc>
          <w:tcPr>
            <w:tcW w:w="1148" w:type="pct"/>
          </w:tcPr>
          <w:p w14:paraId="28147F9C" w14:textId="50B7F9D1" w:rsidR="008A125E" w:rsidRDefault="008A125E" w:rsidP="00AA5455">
            <w:pPr>
              <w:pStyle w:val="TabellRader"/>
            </w:pPr>
          </w:p>
        </w:tc>
      </w:tr>
      <w:tr w:rsidR="00F54942" w14:paraId="1C4BACA0" w14:textId="77777777" w:rsidTr="008A125E">
        <w:tc>
          <w:tcPr>
            <w:tcW w:w="708" w:type="pct"/>
          </w:tcPr>
          <w:p w14:paraId="4456ED50" w14:textId="77777777" w:rsidR="00F54942" w:rsidRDefault="00F54942" w:rsidP="00AA5455">
            <w:pPr>
              <w:pStyle w:val="TabellRader"/>
            </w:pPr>
          </w:p>
        </w:tc>
        <w:tc>
          <w:tcPr>
            <w:tcW w:w="1048" w:type="pct"/>
          </w:tcPr>
          <w:p w14:paraId="55DADDB1" w14:textId="77777777" w:rsidR="00F54942" w:rsidRDefault="00F54942" w:rsidP="00AA5455">
            <w:pPr>
              <w:pStyle w:val="TabellRader"/>
            </w:pPr>
          </w:p>
        </w:tc>
        <w:tc>
          <w:tcPr>
            <w:tcW w:w="1048" w:type="pct"/>
          </w:tcPr>
          <w:p w14:paraId="4877C204" w14:textId="77777777" w:rsidR="00F54942" w:rsidRDefault="00F54942" w:rsidP="00AA5455">
            <w:pPr>
              <w:pStyle w:val="TabellRader"/>
            </w:pPr>
          </w:p>
        </w:tc>
        <w:tc>
          <w:tcPr>
            <w:tcW w:w="1048" w:type="pct"/>
          </w:tcPr>
          <w:p w14:paraId="355AF0D1" w14:textId="77777777" w:rsidR="00F54942" w:rsidRDefault="00F54942" w:rsidP="00AA5455">
            <w:pPr>
              <w:pStyle w:val="TabellRader"/>
            </w:pPr>
          </w:p>
        </w:tc>
        <w:tc>
          <w:tcPr>
            <w:tcW w:w="1148" w:type="pct"/>
          </w:tcPr>
          <w:p w14:paraId="7CD541D6" w14:textId="77777777" w:rsidR="00F54942" w:rsidRDefault="00F54942" w:rsidP="00AA5455">
            <w:pPr>
              <w:pStyle w:val="TabellRader"/>
            </w:pPr>
          </w:p>
        </w:tc>
      </w:tr>
      <w:tr w:rsidR="008A125E" w:rsidRPr="00CA1107" w14:paraId="3E27D413" w14:textId="77777777" w:rsidTr="008A125E">
        <w:tc>
          <w:tcPr>
            <w:tcW w:w="708" w:type="pct"/>
          </w:tcPr>
          <w:p w14:paraId="4ADD2C40" w14:textId="7241301E" w:rsidR="008A125E" w:rsidRPr="00CA1107" w:rsidRDefault="00CA1107" w:rsidP="00AA5455">
            <w:pPr>
              <w:pStyle w:val="TabellRader"/>
              <w:rPr>
                <w:b/>
              </w:rPr>
            </w:pPr>
            <w:r w:rsidRPr="00CA1107">
              <w:rPr>
                <w:b/>
              </w:rPr>
              <w:t>2019/20</w:t>
            </w:r>
          </w:p>
        </w:tc>
        <w:tc>
          <w:tcPr>
            <w:tcW w:w="1048" w:type="pct"/>
          </w:tcPr>
          <w:p w14:paraId="21F768BF" w14:textId="77777777" w:rsidR="008A125E" w:rsidRPr="00CA1107" w:rsidRDefault="008A125E" w:rsidP="00AA5455">
            <w:pPr>
              <w:pStyle w:val="TabellRader"/>
              <w:rPr>
                <w:b/>
              </w:rPr>
            </w:pPr>
          </w:p>
        </w:tc>
        <w:tc>
          <w:tcPr>
            <w:tcW w:w="1048" w:type="pct"/>
          </w:tcPr>
          <w:p w14:paraId="2B7A2488" w14:textId="77777777" w:rsidR="008A125E" w:rsidRPr="00CA1107" w:rsidRDefault="008A125E" w:rsidP="00AA5455">
            <w:pPr>
              <w:pStyle w:val="TabellRader"/>
              <w:rPr>
                <w:b/>
              </w:rPr>
            </w:pPr>
          </w:p>
        </w:tc>
        <w:tc>
          <w:tcPr>
            <w:tcW w:w="1048" w:type="pct"/>
          </w:tcPr>
          <w:p w14:paraId="07D83147" w14:textId="77777777" w:rsidR="008A125E" w:rsidRPr="00CA1107" w:rsidRDefault="008A125E" w:rsidP="00AA5455">
            <w:pPr>
              <w:pStyle w:val="TabellRader"/>
              <w:rPr>
                <w:b/>
              </w:rPr>
            </w:pPr>
          </w:p>
        </w:tc>
        <w:tc>
          <w:tcPr>
            <w:tcW w:w="1148" w:type="pct"/>
          </w:tcPr>
          <w:p w14:paraId="0BE7294B" w14:textId="77777777" w:rsidR="008A125E" w:rsidRPr="00CA1107" w:rsidRDefault="008A125E" w:rsidP="00AA5455">
            <w:pPr>
              <w:pStyle w:val="TabellRader"/>
              <w:rPr>
                <w:b/>
              </w:rPr>
            </w:pPr>
          </w:p>
        </w:tc>
      </w:tr>
      <w:tr w:rsidR="000D3434" w14:paraId="5ABB5D94" w14:textId="77777777" w:rsidTr="007779FA">
        <w:tc>
          <w:tcPr>
            <w:tcW w:w="708" w:type="pct"/>
          </w:tcPr>
          <w:p w14:paraId="16124B46" w14:textId="2CAE4B82" w:rsidR="000D3434" w:rsidRDefault="007779FA" w:rsidP="007779FA">
            <w:pPr>
              <w:pStyle w:val="TabellRader"/>
            </w:pPr>
            <w:r>
              <w:t>36</w:t>
            </w:r>
          </w:p>
        </w:tc>
        <w:tc>
          <w:tcPr>
            <w:tcW w:w="1048" w:type="pct"/>
          </w:tcPr>
          <w:p w14:paraId="56DE8482" w14:textId="2D1F8805" w:rsidR="000D3434" w:rsidRDefault="007779FA" w:rsidP="007779FA">
            <w:pPr>
              <w:pStyle w:val="TabellRader"/>
            </w:pPr>
            <w:r>
              <w:t xml:space="preserve">Ju </w:t>
            </w:r>
            <w:r w:rsidR="00FF4A99">
              <w:t>43</w:t>
            </w:r>
          </w:p>
        </w:tc>
        <w:tc>
          <w:tcPr>
            <w:tcW w:w="1048" w:type="pct"/>
          </w:tcPr>
          <w:p w14:paraId="318E6564" w14:textId="0548E675" w:rsidR="000D3434" w:rsidRDefault="007779FA" w:rsidP="007779FA">
            <w:pPr>
              <w:pStyle w:val="TabellRader"/>
            </w:pPr>
            <w:r>
              <w:t>JuU7</w:t>
            </w:r>
          </w:p>
        </w:tc>
        <w:tc>
          <w:tcPr>
            <w:tcW w:w="1048" w:type="pct"/>
          </w:tcPr>
          <w:p w14:paraId="3ED471F6" w14:textId="640F5621" w:rsidR="000D3434" w:rsidRDefault="00D83CBD" w:rsidP="007779FA">
            <w:pPr>
              <w:pStyle w:val="TabellRader"/>
            </w:pPr>
            <w:r>
              <w:t>X</w:t>
            </w:r>
          </w:p>
        </w:tc>
        <w:tc>
          <w:tcPr>
            <w:tcW w:w="1148" w:type="pct"/>
          </w:tcPr>
          <w:p w14:paraId="7724D2E4" w14:textId="3CF7AFAD" w:rsidR="000D3434" w:rsidRDefault="000D3434" w:rsidP="007779FA">
            <w:pPr>
              <w:pStyle w:val="TabellRader"/>
            </w:pPr>
          </w:p>
        </w:tc>
      </w:tr>
      <w:tr w:rsidR="00CA6DD5" w:rsidRPr="00CA6DD5" w14:paraId="6947F183" w14:textId="77777777" w:rsidTr="007779FA">
        <w:tc>
          <w:tcPr>
            <w:tcW w:w="708" w:type="pct"/>
          </w:tcPr>
          <w:p w14:paraId="3CA9EA23" w14:textId="54960627" w:rsidR="000D3434" w:rsidRPr="00CA6DD5" w:rsidRDefault="00CA55B1" w:rsidP="007779FA">
            <w:pPr>
              <w:pStyle w:val="TabellRader"/>
            </w:pPr>
            <w:r w:rsidRPr="00CA6DD5">
              <w:t>42</w:t>
            </w:r>
          </w:p>
        </w:tc>
        <w:tc>
          <w:tcPr>
            <w:tcW w:w="1048" w:type="pct"/>
          </w:tcPr>
          <w:p w14:paraId="5D88129C" w14:textId="0C6D0D82" w:rsidR="000D3434" w:rsidRPr="00CA6DD5" w:rsidRDefault="00CA55B1" w:rsidP="007779FA">
            <w:pPr>
              <w:pStyle w:val="TabellRader"/>
            </w:pPr>
            <w:r w:rsidRPr="00CA6DD5">
              <w:t xml:space="preserve">Ju </w:t>
            </w:r>
            <w:r w:rsidR="00FF4A99">
              <w:t>44</w:t>
            </w:r>
          </w:p>
        </w:tc>
        <w:tc>
          <w:tcPr>
            <w:tcW w:w="1048" w:type="pct"/>
          </w:tcPr>
          <w:p w14:paraId="483ED8F7" w14:textId="0D51A6C4" w:rsidR="000D3434" w:rsidRPr="00CA6DD5" w:rsidRDefault="00CA55B1" w:rsidP="007779FA">
            <w:pPr>
              <w:pStyle w:val="TabellRader"/>
            </w:pPr>
            <w:r w:rsidRPr="00CA6DD5">
              <w:t>JuU6</w:t>
            </w:r>
          </w:p>
        </w:tc>
        <w:tc>
          <w:tcPr>
            <w:tcW w:w="1048" w:type="pct"/>
          </w:tcPr>
          <w:p w14:paraId="2E1663F5" w14:textId="289C77EC" w:rsidR="000D3434" w:rsidRPr="00CA6DD5" w:rsidRDefault="00D83CBD" w:rsidP="007779FA">
            <w:pPr>
              <w:pStyle w:val="TabellRader"/>
            </w:pPr>
            <w:r>
              <w:t>X</w:t>
            </w:r>
          </w:p>
        </w:tc>
        <w:tc>
          <w:tcPr>
            <w:tcW w:w="1148" w:type="pct"/>
          </w:tcPr>
          <w:p w14:paraId="2C057AE2" w14:textId="051B5725" w:rsidR="000D3434" w:rsidRPr="00CA6DD5" w:rsidRDefault="000D3434" w:rsidP="007779FA">
            <w:pPr>
              <w:pStyle w:val="TabellRader"/>
            </w:pPr>
          </w:p>
        </w:tc>
      </w:tr>
      <w:tr w:rsidR="000D3434" w14:paraId="75BAFE5F" w14:textId="77777777" w:rsidTr="007779FA">
        <w:tc>
          <w:tcPr>
            <w:tcW w:w="708" w:type="pct"/>
          </w:tcPr>
          <w:p w14:paraId="08091E63" w14:textId="51E5BFA0" w:rsidR="000D3434" w:rsidRDefault="00CA55B1" w:rsidP="007779FA">
            <w:pPr>
              <w:pStyle w:val="TabellRader"/>
            </w:pPr>
            <w:r>
              <w:t>43</w:t>
            </w:r>
          </w:p>
        </w:tc>
        <w:tc>
          <w:tcPr>
            <w:tcW w:w="1048" w:type="pct"/>
          </w:tcPr>
          <w:p w14:paraId="60DF6FBD" w14:textId="5BF766F2" w:rsidR="000D3434" w:rsidRDefault="00CA55B1" w:rsidP="007779FA">
            <w:pPr>
              <w:pStyle w:val="TabellRader"/>
            </w:pPr>
            <w:r>
              <w:t xml:space="preserve">Ju </w:t>
            </w:r>
            <w:r w:rsidR="00FF4A99">
              <w:t>45</w:t>
            </w:r>
          </w:p>
        </w:tc>
        <w:tc>
          <w:tcPr>
            <w:tcW w:w="1048" w:type="pct"/>
          </w:tcPr>
          <w:p w14:paraId="76CE9334" w14:textId="7D2C61AD" w:rsidR="000D3434" w:rsidRDefault="00CA55B1" w:rsidP="007779FA">
            <w:pPr>
              <w:pStyle w:val="TabellRader"/>
            </w:pPr>
            <w:r>
              <w:t>JuU8</w:t>
            </w:r>
          </w:p>
        </w:tc>
        <w:tc>
          <w:tcPr>
            <w:tcW w:w="1048" w:type="pct"/>
          </w:tcPr>
          <w:p w14:paraId="6DF22128" w14:textId="77777777" w:rsidR="000D3434" w:rsidRDefault="000D3434" w:rsidP="007779FA">
            <w:pPr>
              <w:pStyle w:val="TabellRader"/>
            </w:pPr>
          </w:p>
        </w:tc>
        <w:tc>
          <w:tcPr>
            <w:tcW w:w="1148" w:type="pct"/>
          </w:tcPr>
          <w:p w14:paraId="7CEEF1B1" w14:textId="4DE40004" w:rsidR="000D3434" w:rsidRDefault="00DA3F5E" w:rsidP="007779FA">
            <w:pPr>
              <w:pStyle w:val="TabellRader"/>
            </w:pPr>
            <w:r>
              <w:t>X</w:t>
            </w:r>
          </w:p>
        </w:tc>
      </w:tr>
      <w:tr w:rsidR="000D3434" w14:paraId="03E30DA9" w14:textId="77777777" w:rsidTr="007779FA">
        <w:tc>
          <w:tcPr>
            <w:tcW w:w="708" w:type="pct"/>
          </w:tcPr>
          <w:p w14:paraId="2C882FC4" w14:textId="6CFE4A96" w:rsidR="000D3434" w:rsidRDefault="00CA55B1" w:rsidP="007779FA">
            <w:pPr>
              <w:pStyle w:val="TabellRader"/>
            </w:pPr>
            <w:r>
              <w:t>48</w:t>
            </w:r>
          </w:p>
        </w:tc>
        <w:tc>
          <w:tcPr>
            <w:tcW w:w="1048" w:type="pct"/>
          </w:tcPr>
          <w:p w14:paraId="7F9D4359" w14:textId="2A71E1A2" w:rsidR="000D3434" w:rsidRDefault="00CA55B1" w:rsidP="007779FA">
            <w:pPr>
              <w:pStyle w:val="TabellRader"/>
            </w:pPr>
            <w:r>
              <w:t xml:space="preserve">Fi </w:t>
            </w:r>
            <w:r w:rsidR="006A2855">
              <w:t>22</w:t>
            </w:r>
          </w:p>
        </w:tc>
        <w:tc>
          <w:tcPr>
            <w:tcW w:w="1048" w:type="pct"/>
          </w:tcPr>
          <w:p w14:paraId="4F2DA2AB" w14:textId="308BFD86" w:rsidR="000D3434" w:rsidRDefault="00CA55B1" w:rsidP="007779FA">
            <w:pPr>
              <w:pStyle w:val="TabellRader"/>
            </w:pPr>
            <w:r>
              <w:t>KU3</w:t>
            </w:r>
          </w:p>
        </w:tc>
        <w:tc>
          <w:tcPr>
            <w:tcW w:w="1048" w:type="pct"/>
          </w:tcPr>
          <w:p w14:paraId="24C66558" w14:textId="77777777" w:rsidR="000D3434" w:rsidRDefault="000D3434" w:rsidP="007779FA">
            <w:pPr>
              <w:pStyle w:val="TabellRader"/>
            </w:pPr>
          </w:p>
        </w:tc>
        <w:tc>
          <w:tcPr>
            <w:tcW w:w="1148" w:type="pct"/>
          </w:tcPr>
          <w:p w14:paraId="6A2AB808" w14:textId="587EA441" w:rsidR="000D3434" w:rsidRDefault="0065408C" w:rsidP="007779FA">
            <w:pPr>
              <w:pStyle w:val="TabellRader"/>
            </w:pPr>
            <w:r>
              <w:t>X</w:t>
            </w:r>
          </w:p>
        </w:tc>
      </w:tr>
      <w:tr w:rsidR="000D3434" w14:paraId="709B7E91" w14:textId="77777777" w:rsidTr="007779FA">
        <w:tc>
          <w:tcPr>
            <w:tcW w:w="708" w:type="pct"/>
          </w:tcPr>
          <w:p w14:paraId="46E2B201" w14:textId="56115624" w:rsidR="000D3434" w:rsidRDefault="00280FE6" w:rsidP="007779FA">
            <w:pPr>
              <w:pStyle w:val="TabellRader"/>
            </w:pPr>
            <w:r>
              <w:t>65</w:t>
            </w:r>
          </w:p>
        </w:tc>
        <w:tc>
          <w:tcPr>
            <w:tcW w:w="1048" w:type="pct"/>
          </w:tcPr>
          <w:p w14:paraId="01D3A590" w14:textId="1A9143B6" w:rsidR="000D3434" w:rsidRDefault="00A27538" w:rsidP="007779FA">
            <w:pPr>
              <w:pStyle w:val="TabellRader"/>
            </w:pPr>
            <w:r>
              <w:t xml:space="preserve">U </w:t>
            </w:r>
            <w:r w:rsidR="00B8195D">
              <w:t>13</w:t>
            </w:r>
          </w:p>
        </w:tc>
        <w:tc>
          <w:tcPr>
            <w:tcW w:w="1048" w:type="pct"/>
          </w:tcPr>
          <w:p w14:paraId="2F832695" w14:textId="0E90CBD0" w:rsidR="000D3434" w:rsidRDefault="0049058F" w:rsidP="007779FA">
            <w:pPr>
              <w:pStyle w:val="TabellRader"/>
            </w:pPr>
            <w:r>
              <w:t>FiU11</w:t>
            </w:r>
          </w:p>
        </w:tc>
        <w:tc>
          <w:tcPr>
            <w:tcW w:w="1048" w:type="pct"/>
          </w:tcPr>
          <w:p w14:paraId="556BEE7B" w14:textId="6CC81744" w:rsidR="000D3434" w:rsidRDefault="00BA14E6" w:rsidP="007779FA">
            <w:pPr>
              <w:pStyle w:val="TabellRader"/>
            </w:pPr>
            <w:r>
              <w:t>X</w:t>
            </w:r>
          </w:p>
        </w:tc>
        <w:tc>
          <w:tcPr>
            <w:tcW w:w="1148" w:type="pct"/>
          </w:tcPr>
          <w:p w14:paraId="28A8D90D" w14:textId="09B4D526" w:rsidR="000D3434" w:rsidRDefault="000D3434" w:rsidP="007779FA">
            <w:pPr>
              <w:pStyle w:val="TabellRader"/>
            </w:pPr>
          </w:p>
        </w:tc>
      </w:tr>
      <w:tr w:rsidR="000D3434" w14:paraId="050A67EF" w14:textId="77777777" w:rsidTr="007779FA">
        <w:tc>
          <w:tcPr>
            <w:tcW w:w="708" w:type="pct"/>
          </w:tcPr>
          <w:p w14:paraId="4A591035" w14:textId="7DF4507A" w:rsidR="000D3434" w:rsidRDefault="003D64A4" w:rsidP="007779FA">
            <w:pPr>
              <w:pStyle w:val="TabellRader"/>
            </w:pPr>
            <w:r>
              <w:t>74</w:t>
            </w:r>
          </w:p>
        </w:tc>
        <w:tc>
          <w:tcPr>
            <w:tcW w:w="1048" w:type="pct"/>
          </w:tcPr>
          <w:p w14:paraId="55CF8E6E" w14:textId="4692EFC4" w:rsidR="000D3434" w:rsidRDefault="009D0D13" w:rsidP="007779FA">
            <w:pPr>
              <w:pStyle w:val="TabellRader"/>
            </w:pPr>
            <w:r>
              <w:t>Fi</w:t>
            </w:r>
            <w:r w:rsidR="006A2855">
              <w:t xml:space="preserve"> 23</w:t>
            </w:r>
          </w:p>
        </w:tc>
        <w:tc>
          <w:tcPr>
            <w:tcW w:w="1048" w:type="pct"/>
          </w:tcPr>
          <w:p w14:paraId="1697EF40" w14:textId="260FA628" w:rsidR="000D3434" w:rsidRDefault="003D64A4" w:rsidP="007779FA">
            <w:pPr>
              <w:pStyle w:val="TabellRader"/>
            </w:pPr>
            <w:r>
              <w:t>TU4</w:t>
            </w:r>
          </w:p>
        </w:tc>
        <w:tc>
          <w:tcPr>
            <w:tcW w:w="1048" w:type="pct"/>
          </w:tcPr>
          <w:p w14:paraId="5DC22332" w14:textId="77777777" w:rsidR="000D3434" w:rsidRDefault="000D3434" w:rsidP="007779FA">
            <w:pPr>
              <w:pStyle w:val="TabellRader"/>
            </w:pPr>
          </w:p>
        </w:tc>
        <w:tc>
          <w:tcPr>
            <w:tcW w:w="1148" w:type="pct"/>
          </w:tcPr>
          <w:p w14:paraId="7BCD10CC" w14:textId="386F1622" w:rsidR="000D3434" w:rsidRDefault="009D0D13" w:rsidP="007779FA">
            <w:pPr>
              <w:pStyle w:val="TabellRader"/>
            </w:pPr>
            <w:r>
              <w:t>X</w:t>
            </w:r>
          </w:p>
        </w:tc>
      </w:tr>
      <w:tr w:rsidR="00814CFE" w14:paraId="2E94CA6A" w14:textId="77777777" w:rsidTr="00814CFE">
        <w:tc>
          <w:tcPr>
            <w:tcW w:w="708" w:type="pct"/>
          </w:tcPr>
          <w:p w14:paraId="401CA971" w14:textId="04F155D9" w:rsidR="00814CFE" w:rsidRDefault="00350292" w:rsidP="00814CFE">
            <w:pPr>
              <w:pStyle w:val="TabellRader"/>
            </w:pPr>
            <w:bookmarkStart w:id="541" w:name="_Hlk27466095"/>
            <w:r>
              <w:t>104</w:t>
            </w:r>
          </w:p>
        </w:tc>
        <w:tc>
          <w:tcPr>
            <w:tcW w:w="1048" w:type="pct"/>
          </w:tcPr>
          <w:p w14:paraId="269D1BC2" w14:textId="1A2F10E6" w:rsidR="00814CFE" w:rsidRDefault="00350292" w:rsidP="00814CFE">
            <w:pPr>
              <w:pStyle w:val="TabellRader"/>
            </w:pPr>
            <w:r>
              <w:t>UD</w:t>
            </w:r>
            <w:r w:rsidR="00801506">
              <w:t xml:space="preserve"> </w:t>
            </w:r>
            <w:r w:rsidR="00277519">
              <w:t>1</w:t>
            </w:r>
          </w:p>
        </w:tc>
        <w:tc>
          <w:tcPr>
            <w:tcW w:w="1048" w:type="pct"/>
          </w:tcPr>
          <w:p w14:paraId="743EB4CB" w14:textId="0EB82E23" w:rsidR="00814CFE" w:rsidRDefault="00350292" w:rsidP="00814CFE">
            <w:pPr>
              <w:pStyle w:val="TabellRader"/>
            </w:pPr>
            <w:r>
              <w:t>UU2</w:t>
            </w:r>
          </w:p>
        </w:tc>
        <w:tc>
          <w:tcPr>
            <w:tcW w:w="1048" w:type="pct"/>
          </w:tcPr>
          <w:p w14:paraId="24AACF5A" w14:textId="09D6A887" w:rsidR="00814CFE" w:rsidRDefault="00814CFE" w:rsidP="00814CFE">
            <w:pPr>
              <w:pStyle w:val="TabellRader"/>
            </w:pPr>
          </w:p>
        </w:tc>
        <w:tc>
          <w:tcPr>
            <w:tcW w:w="1148" w:type="pct"/>
          </w:tcPr>
          <w:p w14:paraId="47E1700F" w14:textId="1271DAC0" w:rsidR="00814CFE" w:rsidRDefault="002A5220" w:rsidP="00814CFE">
            <w:pPr>
              <w:pStyle w:val="TabellRader"/>
            </w:pPr>
            <w:r>
              <w:t>X</w:t>
            </w:r>
          </w:p>
        </w:tc>
      </w:tr>
      <w:bookmarkEnd w:id="541"/>
      <w:tr w:rsidR="006C1620" w14:paraId="0E0149A0" w14:textId="77777777" w:rsidTr="006C1620">
        <w:tc>
          <w:tcPr>
            <w:tcW w:w="708" w:type="pct"/>
          </w:tcPr>
          <w:p w14:paraId="2E8184E7" w14:textId="0D65BAE6" w:rsidR="006C1620" w:rsidRDefault="00882C21" w:rsidP="006C1620">
            <w:pPr>
              <w:pStyle w:val="TabellRader"/>
            </w:pPr>
            <w:r>
              <w:t>123</w:t>
            </w:r>
          </w:p>
        </w:tc>
        <w:tc>
          <w:tcPr>
            <w:tcW w:w="1048" w:type="pct"/>
          </w:tcPr>
          <w:p w14:paraId="39D46696" w14:textId="5BD727AB" w:rsidR="006C1620" w:rsidRDefault="00882C21" w:rsidP="006C1620">
            <w:pPr>
              <w:pStyle w:val="TabellRader"/>
            </w:pPr>
            <w:r>
              <w:t>UD</w:t>
            </w:r>
            <w:r w:rsidR="00801506">
              <w:t xml:space="preserve"> </w:t>
            </w:r>
            <w:r w:rsidR="00277519">
              <w:t>2</w:t>
            </w:r>
          </w:p>
        </w:tc>
        <w:tc>
          <w:tcPr>
            <w:tcW w:w="1048" w:type="pct"/>
          </w:tcPr>
          <w:p w14:paraId="24706C13" w14:textId="2DF2952F" w:rsidR="006C1620" w:rsidRDefault="00882C21" w:rsidP="006C1620">
            <w:pPr>
              <w:pStyle w:val="TabellRader"/>
            </w:pPr>
            <w:r>
              <w:t>NU1</w:t>
            </w:r>
          </w:p>
        </w:tc>
        <w:tc>
          <w:tcPr>
            <w:tcW w:w="1048" w:type="pct"/>
          </w:tcPr>
          <w:p w14:paraId="07EED7BE" w14:textId="4E2C9DBE" w:rsidR="006C1620" w:rsidRDefault="002A5220" w:rsidP="006C1620">
            <w:pPr>
              <w:pStyle w:val="TabellRader"/>
            </w:pPr>
            <w:r>
              <w:t>X</w:t>
            </w:r>
          </w:p>
        </w:tc>
        <w:tc>
          <w:tcPr>
            <w:tcW w:w="1148" w:type="pct"/>
          </w:tcPr>
          <w:p w14:paraId="70D74865" w14:textId="1FDE3BDA" w:rsidR="006C1620" w:rsidRDefault="006C1620" w:rsidP="006C1620">
            <w:pPr>
              <w:pStyle w:val="TabellRader"/>
            </w:pPr>
          </w:p>
        </w:tc>
      </w:tr>
      <w:tr w:rsidR="006C1620" w14:paraId="0247DA06" w14:textId="77777777" w:rsidTr="006C1620">
        <w:tc>
          <w:tcPr>
            <w:tcW w:w="708" w:type="pct"/>
          </w:tcPr>
          <w:p w14:paraId="51E030A3" w14:textId="2565B91D" w:rsidR="006C1620" w:rsidRDefault="008C5408" w:rsidP="006C1620">
            <w:pPr>
              <w:pStyle w:val="TabellRader"/>
            </w:pPr>
            <w:r>
              <w:t>128</w:t>
            </w:r>
          </w:p>
        </w:tc>
        <w:tc>
          <w:tcPr>
            <w:tcW w:w="1048" w:type="pct"/>
          </w:tcPr>
          <w:p w14:paraId="20B6CB23" w14:textId="0AE81E16" w:rsidR="006C1620" w:rsidRDefault="008C5408" w:rsidP="006C1620">
            <w:pPr>
              <w:pStyle w:val="TabellRader"/>
            </w:pPr>
            <w:r>
              <w:t>A</w:t>
            </w:r>
            <w:r w:rsidR="00801506">
              <w:t xml:space="preserve"> </w:t>
            </w:r>
            <w:r w:rsidR="000F2F7B">
              <w:t>7</w:t>
            </w:r>
          </w:p>
        </w:tc>
        <w:tc>
          <w:tcPr>
            <w:tcW w:w="1048" w:type="pct"/>
          </w:tcPr>
          <w:p w14:paraId="1F9BC31A" w14:textId="0FD96B53" w:rsidR="006C1620" w:rsidRDefault="008C5408" w:rsidP="006C1620">
            <w:pPr>
              <w:pStyle w:val="TabellRader"/>
            </w:pPr>
            <w:r>
              <w:t>AU4</w:t>
            </w:r>
          </w:p>
        </w:tc>
        <w:tc>
          <w:tcPr>
            <w:tcW w:w="1048" w:type="pct"/>
          </w:tcPr>
          <w:p w14:paraId="35987791" w14:textId="3AC6C8EB" w:rsidR="006C1620" w:rsidRDefault="00A56B5F" w:rsidP="006C1620">
            <w:pPr>
              <w:pStyle w:val="TabellRader"/>
            </w:pPr>
            <w:r>
              <w:t>X</w:t>
            </w:r>
          </w:p>
        </w:tc>
        <w:tc>
          <w:tcPr>
            <w:tcW w:w="1148" w:type="pct"/>
          </w:tcPr>
          <w:p w14:paraId="352FB537" w14:textId="2BAACF65" w:rsidR="006C1620" w:rsidRDefault="006C1620" w:rsidP="006C1620">
            <w:pPr>
              <w:pStyle w:val="TabellRader"/>
            </w:pPr>
          </w:p>
        </w:tc>
      </w:tr>
      <w:tr w:rsidR="006C1620" w14:paraId="3A1E50AF" w14:textId="77777777" w:rsidTr="006C1620">
        <w:tc>
          <w:tcPr>
            <w:tcW w:w="708" w:type="pct"/>
          </w:tcPr>
          <w:p w14:paraId="70C2F48C" w14:textId="253E23F3" w:rsidR="006C1620" w:rsidRDefault="009F1CCC" w:rsidP="006C1620">
            <w:pPr>
              <w:pStyle w:val="TabellRader"/>
            </w:pPr>
            <w:r>
              <w:t>146</w:t>
            </w:r>
          </w:p>
        </w:tc>
        <w:tc>
          <w:tcPr>
            <w:tcW w:w="1048" w:type="pct"/>
          </w:tcPr>
          <w:p w14:paraId="022CA1C3" w14:textId="018A25E4" w:rsidR="006C1620" w:rsidRDefault="009F1CCC" w:rsidP="006C1620">
            <w:pPr>
              <w:pStyle w:val="TabellRader"/>
            </w:pPr>
            <w:r>
              <w:t xml:space="preserve">Ju </w:t>
            </w:r>
            <w:r w:rsidR="009B0EF0">
              <w:t>46</w:t>
            </w:r>
          </w:p>
        </w:tc>
        <w:tc>
          <w:tcPr>
            <w:tcW w:w="1048" w:type="pct"/>
          </w:tcPr>
          <w:p w14:paraId="054675E8" w14:textId="2B6522E8" w:rsidR="006C1620" w:rsidRDefault="009F1CCC" w:rsidP="006C1620">
            <w:pPr>
              <w:pStyle w:val="TabellRader"/>
            </w:pPr>
            <w:r>
              <w:t>JuU12</w:t>
            </w:r>
          </w:p>
        </w:tc>
        <w:tc>
          <w:tcPr>
            <w:tcW w:w="1048" w:type="pct"/>
          </w:tcPr>
          <w:p w14:paraId="7B26045F" w14:textId="36587E20" w:rsidR="006C1620" w:rsidRDefault="00DA3F5E" w:rsidP="006C1620">
            <w:pPr>
              <w:pStyle w:val="TabellRader"/>
            </w:pPr>
            <w:r>
              <w:t>X</w:t>
            </w:r>
          </w:p>
        </w:tc>
        <w:tc>
          <w:tcPr>
            <w:tcW w:w="1148" w:type="pct"/>
          </w:tcPr>
          <w:p w14:paraId="7C829F18" w14:textId="52E32E2E" w:rsidR="006C1620" w:rsidRDefault="006C1620" w:rsidP="006C1620">
            <w:pPr>
              <w:pStyle w:val="TabellRader"/>
            </w:pPr>
          </w:p>
        </w:tc>
      </w:tr>
      <w:tr w:rsidR="0049448B" w14:paraId="006F62E4" w14:textId="77777777" w:rsidTr="00392B72">
        <w:tc>
          <w:tcPr>
            <w:tcW w:w="708" w:type="pct"/>
          </w:tcPr>
          <w:p w14:paraId="4FD76EC9" w14:textId="0FF5CA25" w:rsidR="0049448B" w:rsidRDefault="0093305F" w:rsidP="00392B72">
            <w:pPr>
              <w:pStyle w:val="TabellRader"/>
            </w:pPr>
            <w:r>
              <w:t>169</w:t>
            </w:r>
          </w:p>
        </w:tc>
        <w:tc>
          <w:tcPr>
            <w:tcW w:w="1048" w:type="pct"/>
          </w:tcPr>
          <w:p w14:paraId="16C1F5AE" w14:textId="69C7D634" w:rsidR="0049448B" w:rsidRDefault="0093305F" w:rsidP="00392B72">
            <w:pPr>
              <w:pStyle w:val="TabellRader"/>
            </w:pPr>
            <w:r>
              <w:t xml:space="preserve">Ju </w:t>
            </w:r>
            <w:r w:rsidR="009B0EF0">
              <w:t>47</w:t>
            </w:r>
          </w:p>
        </w:tc>
        <w:tc>
          <w:tcPr>
            <w:tcW w:w="1048" w:type="pct"/>
          </w:tcPr>
          <w:p w14:paraId="29FAD3D4" w14:textId="6641E2A2" w:rsidR="0049448B" w:rsidRDefault="0093305F" w:rsidP="00392B72">
            <w:pPr>
              <w:pStyle w:val="TabellRader"/>
            </w:pPr>
            <w:r>
              <w:t>CU9</w:t>
            </w:r>
          </w:p>
        </w:tc>
        <w:tc>
          <w:tcPr>
            <w:tcW w:w="1048" w:type="pct"/>
          </w:tcPr>
          <w:p w14:paraId="169D27A9" w14:textId="16E08762" w:rsidR="0049448B" w:rsidRDefault="00DA3F5E" w:rsidP="00392B72">
            <w:pPr>
              <w:pStyle w:val="TabellRader"/>
            </w:pPr>
            <w:r>
              <w:t>X</w:t>
            </w:r>
          </w:p>
        </w:tc>
        <w:tc>
          <w:tcPr>
            <w:tcW w:w="1148" w:type="pct"/>
          </w:tcPr>
          <w:p w14:paraId="2607485A" w14:textId="706F8867" w:rsidR="0049448B" w:rsidRDefault="0049448B" w:rsidP="00392B72">
            <w:pPr>
              <w:pStyle w:val="TabellRader"/>
            </w:pPr>
          </w:p>
        </w:tc>
      </w:tr>
      <w:tr w:rsidR="0049448B" w14:paraId="52423238" w14:textId="77777777" w:rsidTr="00392B72">
        <w:tc>
          <w:tcPr>
            <w:tcW w:w="708" w:type="pct"/>
          </w:tcPr>
          <w:p w14:paraId="1C2D1F13" w14:textId="0DC3EF3B" w:rsidR="0049448B" w:rsidRDefault="0093305F" w:rsidP="00392B72">
            <w:pPr>
              <w:pStyle w:val="TabellRader"/>
            </w:pPr>
            <w:r>
              <w:t>171</w:t>
            </w:r>
          </w:p>
        </w:tc>
        <w:tc>
          <w:tcPr>
            <w:tcW w:w="1048" w:type="pct"/>
          </w:tcPr>
          <w:p w14:paraId="0A0DD17B" w14:textId="3CAD5B9A" w:rsidR="0049448B" w:rsidRDefault="0093305F" w:rsidP="00392B72">
            <w:pPr>
              <w:pStyle w:val="TabellRader"/>
            </w:pPr>
            <w:r>
              <w:t xml:space="preserve">S </w:t>
            </w:r>
            <w:r w:rsidR="003A5A82">
              <w:t>21</w:t>
            </w:r>
          </w:p>
        </w:tc>
        <w:tc>
          <w:tcPr>
            <w:tcW w:w="1048" w:type="pct"/>
          </w:tcPr>
          <w:p w14:paraId="4F2A0A4A" w14:textId="3173CA09" w:rsidR="0049448B" w:rsidRDefault="0093305F" w:rsidP="00392B72">
            <w:pPr>
              <w:pStyle w:val="TabellRader"/>
            </w:pPr>
            <w:r>
              <w:t>SfU13</w:t>
            </w:r>
          </w:p>
        </w:tc>
        <w:tc>
          <w:tcPr>
            <w:tcW w:w="1048" w:type="pct"/>
          </w:tcPr>
          <w:p w14:paraId="1AD991FA" w14:textId="77777777" w:rsidR="0049448B" w:rsidRDefault="0049448B" w:rsidP="00392B72">
            <w:pPr>
              <w:pStyle w:val="TabellRader"/>
            </w:pPr>
          </w:p>
        </w:tc>
        <w:tc>
          <w:tcPr>
            <w:tcW w:w="1148" w:type="pct"/>
          </w:tcPr>
          <w:p w14:paraId="27C1D62D" w14:textId="6339370B" w:rsidR="0049448B" w:rsidRDefault="00D04710" w:rsidP="00392B72">
            <w:pPr>
              <w:pStyle w:val="TabellRader"/>
            </w:pPr>
            <w:r>
              <w:t>X</w:t>
            </w:r>
          </w:p>
        </w:tc>
      </w:tr>
      <w:tr w:rsidR="0049448B" w14:paraId="63A43FF0" w14:textId="77777777" w:rsidTr="00392B72">
        <w:tc>
          <w:tcPr>
            <w:tcW w:w="708" w:type="pct"/>
          </w:tcPr>
          <w:p w14:paraId="15B7C73F" w14:textId="52234154" w:rsidR="0049448B" w:rsidRDefault="0093305F" w:rsidP="00392B72">
            <w:pPr>
              <w:pStyle w:val="TabellRader"/>
            </w:pPr>
            <w:r>
              <w:t>173</w:t>
            </w:r>
          </w:p>
        </w:tc>
        <w:tc>
          <w:tcPr>
            <w:tcW w:w="1048" w:type="pct"/>
          </w:tcPr>
          <w:p w14:paraId="46637967" w14:textId="34CE8E4B" w:rsidR="0049448B" w:rsidRDefault="0093305F" w:rsidP="00392B72">
            <w:pPr>
              <w:pStyle w:val="TabellRader"/>
            </w:pPr>
            <w:r>
              <w:t xml:space="preserve">S </w:t>
            </w:r>
            <w:r w:rsidR="003A5A82">
              <w:t>22</w:t>
            </w:r>
          </w:p>
        </w:tc>
        <w:tc>
          <w:tcPr>
            <w:tcW w:w="1048" w:type="pct"/>
          </w:tcPr>
          <w:p w14:paraId="71354320" w14:textId="46B4D98F" w:rsidR="0049448B" w:rsidRDefault="0093305F" w:rsidP="00392B72">
            <w:pPr>
              <w:pStyle w:val="TabellRader"/>
            </w:pPr>
            <w:r>
              <w:t>SoU5</w:t>
            </w:r>
          </w:p>
        </w:tc>
        <w:tc>
          <w:tcPr>
            <w:tcW w:w="1048" w:type="pct"/>
          </w:tcPr>
          <w:p w14:paraId="235D133F" w14:textId="77777777" w:rsidR="0049448B" w:rsidRDefault="0049448B" w:rsidP="00392B72">
            <w:pPr>
              <w:pStyle w:val="TabellRader"/>
            </w:pPr>
          </w:p>
        </w:tc>
        <w:tc>
          <w:tcPr>
            <w:tcW w:w="1148" w:type="pct"/>
          </w:tcPr>
          <w:p w14:paraId="44B80BAA" w14:textId="1DBAC87C" w:rsidR="0049448B" w:rsidRDefault="00D04710" w:rsidP="00392B72">
            <w:pPr>
              <w:pStyle w:val="TabellRader"/>
            </w:pPr>
            <w:r>
              <w:t>X</w:t>
            </w:r>
          </w:p>
        </w:tc>
      </w:tr>
      <w:tr w:rsidR="0049448B" w14:paraId="29C0462E" w14:textId="77777777" w:rsidTr="00392B72">
        <w:tc>
          <w:tcPr>
            <w:tcW w:w="708" w:type="pct"/>
          </w:tcPr>
          <w:p w14:paraId="0728F91C" w14:textId="6C750CEC" w:rsidR="0049448B" w:rsidRDefault="0093305F" w:rsidP="00392B72">
            <w:pPr>
              <w:pStyle w:val="TabellRader"/>
            </w:pPr>
            <w:r>
              <w:t>174</w:t>
            </w:r>
          </w:p>
        </w:tc>
        <w:tc>
          <w:tcPr>
            <w:tcW w:w="1048" w:type="pct"/>
          </w:tcPr>
          <w:p w14:paraId="49E94AFD" w14:textId="04ACDA7D" w:rsidR="0049448B" w:rsidRDefault="0093305F" w:rsidP="00392B72">
            <w:pPr>
              <w:pStyle w:val="TabellRader"/>
            </w:pPr>
            <w:r>
              <w:t xml:space="preserve">S </w:t>
            </w:r>
            <w:r w:rsidR="003A5A82">
              <w:t>23</w:t>
            </w:r>
          </w:p>
        </w:tc>
        <w:tc>
          <w:tcPr>
            <w:tcW w:w="1048" w:type="pct"/>
          </w:tcPr>
          <w:p w14:paraId="15EE9F02" w14:textId="114F92C0" w:rsidR="0049448B" w:rsidRDefault="0093305F" w:rsidP="00392B72">
            <w:pPr>
              <w:pStyle w:val="TabellRader"/>
            </w:pPr>
            <w:r>
              <w:t>SoU7</w:t>
            </w:r>
          </w:p>
        </w:tc>
        <w:tc>
          <w:tcPr>
            <w:tcW w:w="1048" w:type="pct"/>
          </w:tcPr>
          <w:p w14:paraId="7E56D40F" w14:textId="77777777" w:rsidR="0049448B" w:rsidRDefault="0049448B" w:rsidP="00392B72">
            <w:pPr>
              <w:pStyle w:val="TabellRader"/>
            </w:pPr>
          </w:p>
        </w:tc>
        <w:tc>
          <w:tcPr>
            <w:tcW w:w="1148" w:type="pct"/>
          </w:tcPr>
          <w:p w14:paraId="64123676" w14:textId="034768F2" w:rsidR="0049448B" w:rsidRDefault="00D04710" w:rsidP="00392B72">
            <w:pPr>
              <w:pStyle w:val="TabellRader"/>
            </w:pPr>
            <w:r>
              <w:t>X</w:t>
            </w:r>
          </w:p>
        </w:tc>
      </w:tr>
      <w:tr w:rsidR="0049448B" w14:paraId="56E4D262" w14:textId="77777777" w:rsidTr="00392B72">
        <w:tc>
          <w:tcPr>
            <w:tcW w:w="708" w:type="pct"/>
          </w:tcPr>
          <w:p w14:paraId="3716F7C3" w14:textId="6FEB54AF" w:rsidR="0049448B" w:rsidRDefault="002A2EB0" w:rsidP="00392B72">
            <w:pPr>
              <w:pStyle w:val="TabellRader"/>
            </w:pPr>
            <w:r>
              <w:t>177</w:t>
            </w:r>
          </w:p>
        </w:tc>
        <w:tc>
          <w:tcPr>
            <w:tcW w:w="1048" w:type="pct"/>
          </w:tcPr>
          <w:p w14:paraId="072BD1A7" w14:textId="6B961DB6" w:rsidR="0049448B" w:rsidRDefault="002A2EB0" w:rsidP="00392B72">
            <w:pPr>
              <w:pStyle w:val="TabellRader"/>
            </w:pPr>
            <w:r>
              <w:t xml:space="preserve">Ju </w:t>
            </w:r>
            <w:r w:rsidR="009B0EF0">
              <w:t>48</w:t>
            </w:r>
          </w:p>
        </w:tc>
        <w:tc>
          <w:tcPr>
            <w:tcW w:w="1048" w:type="pct"/>
          </w:tcPr>
          <w:p w14:paraId="3716B708" w14:textId="2E4D7526" w:rsidR="0049448B" w:rsidRDefault="002A2EB0" w:rsidP="00392B72">
            <w:pPr>
              <w:pStyle w:val="TabellRader"/>
            </w:pPr>
            <w:r>
              <w:t>JuU30</w:t>
            </w:r>
          </w:p>
        </w:tc>
        <w:tc>
          <w:tcPr>
            <w:tcW w:w="1048" w:type="pct"/>
          </w:tcPr>
          <w:p w14:paraId="7D786CB1" w14:textId="77777777" w:rsidR="0049448B" w:rsidRDefault="0049448B" w:rsidP="00392B72">
            <w:pPr>
              <w:pStyle w:val="TabellRader"/>
            </w:pPr>
          </w:p>
        </w:tc>
        <w:tc>
          <w:tcPr>
            <w:tcW w:w="1148" w:type="pct"/>
          </w:tcPr>
          <w:p w14:paraId="0FEECAC0" w14:textId="6EFD3057" w:rsidR="0049448B" w:rsidRDefault="00812761" w:rsidP="00392B72">
            <w:pPr>
              <w:pStyle w:val="TabellRader"/>
            </w:pPr>
            <w:r>
              <w:t>X</w:t>
            </w:r>
          </w:p>
        </w:tc>
      </w:tr>
      <w:tr w:rsidR="0049448B" w14:paraId="157222D9" w14:textId="77777777" w:rsidTr="00392B72">
        <w:tc>
          <w:tcPr>
            <w:tcW w:w="708" w:type="pct"/>
          </w:tcPr>
          <w:p w14:paraId="68235A3C" w14:textId="35D9CFCF" w:rsidR="0049448B" w:rsidRPr="00723BAC" w:rsidRDefault="002A2EB0" w:rsidP="00392B72">
            <w:pPr>
              <w:pStyle w:val="TabellRader"/>
            </w:pPr>
            <w:r w:rsidRPr="00723BAC">
              <w:t>178</w:t>
            </w:r>
          </w:p>
        </w:tc>
        <w:tc>
          <w:tcPr>
            <w:tcW w:w="1048" w:type="pct"/>
          </w:tcPr>
          <w:p w14:paraId="2F49A7E9" w14:textId="6D6A4A71" w:rsidR="0049448B" w:rsidRPr="00723BAC" w:rsidRDefault="002A2EB0" w:rsidP="00392B72">
            <w:pPr>
              <w:pStyle w:val="TabellRader"/>
            </w:pPr>
            <w:r w:rsidRPr="00723BAC">
              <w:t xml:space="preserve">Ju </w:t>
            </w:r>
            <w:r w:rsidR="009B0EF0">
              <w:t>49</w:t>
            </w:r>
          </w:p>
        </w:tc>
        <w:tc>
          <w:tcPr>
            <w:tcW w:w="1048" w:type="pct"/>
          </w:tcPr>
          <w:p w14:paraId="37BB4FA4" w14:textId="49E479DB" w:rsidR="0049448B" w:rsidRDefault="002A2EB0" w:rsidP="00392B72">
            <w:pPr>
              <w:pStyle w:val="TabellRader"/>
            </w:pPr>
            <w:r>
              <w:t>JuU32</w:t>
            </w:r>
          </w:p>
        </w:tc>
        <w:tc>
          <w:tcPr>
            <w:tcW w:w="1048" w:type="pct"/>
          </w:tcPr>
          <w:p w14:paraId="27EB10AF" w14:textId="77777777" w:rsidR="0049448B" w:rsidRDefault="0049448B" w:rsidP="00392B72">
            <w:pPr>
              <w:pStyle w:val="TabellRader"/>
            </w:pPr>
          </w:p>
        </w:tc>
        <w:tc>
          <w:tcPr>
            <w:tcW w:w="1148" w:type="pct"/>
          </w:tcPr>
          <w:p w14:paraId="7FEBD5B3" w14:textId="724B4D9F" w:rsidR="0049448B" w:rsidRDefault="00812761" w:rsidP="00392B72">
            <w:pPr>
              <w:pStyle w:val="TabellRader"/>
            </w:pPr>
            <w:r>
              <w:t>X</w:t>
            </w:r>
          </w:p>
        </w:tc>
      </w:tr>
      <w:tr w:rsidR="0049448B" w14:paraId="51489827" w14:textId="77777777" w:rsidTr="00392B72">
        <w:tc>
          <w:tcPr>
            <w:tcW w:w="708" w:type="pct"/>
          </w:tcPr>
          <w:p w14:paraId="5FCCB563" w14:textId="5997E287" w:rsidR="0049448B" w:rsidRDefault="00A10C68" w:rsidP="00392B72">
            <w:pPr>
              <w:pStyle w:val="TabellRader"/>
            </w:pPr>
            <w:r>
              <w:t>179</w:t>
            </w:r>
          </w:p>
        </w:tc>
        <w:tc>
          <w:tcPr>
            <w:tcW w:w="1048" w:type="pct"/>
          </w:tcPr>
          <w:p w14:paraId="4B57912C" w14:textId="5382BEC3" w:rsidR="0049448B" w:rsidRDefault="00E77339" w:rsidP="00392B72">
            <w:pPr>
              <w:pStyle w:val="TabellRader"/>
            </w:pPr>
            <w:r>
              <w:t>LI</w:t>
            </w:r>
            <w:r w:rsidR="009F6F37">
              <w:t xml:space="preserve"> 36</w:t>
            </w:r>
          </w:p>
        </w:tc>
        <w:tc>
          <w:tcPr>
            <w:tcW w:w="1048" w:type="pct"/>
          </w:tcPr>
          <w:p w14:paraId="796928A3" w14:textId="319B3308" w:rsidR="0049448B" w:rsidRDefault="00A10C68" w:rsidP="00392B72">
            <w:pPr>
              <w:pStyle w:val="TabellRader"/>
            </w:pPr>
            <w:r>
              <w:t>KrU6</w:t>
            </w:r>
          </w:p>
        </w:tc>
        <w:tc>
          <w:tcPr>
            <w:tcW w:w="1048" w:type="pct"/>
          </w:tcPr>
          <w:p w14:paraId="5248E562" w14:textId="77777777" w:rsidR="0049448B" w:rsidRDefault="0049448B" w:rsidP="00392B72">
            <w:pPr>
              <w:pStyle w:val="TabellRader"/>
            </w:pPr>
          </w:p>
        </w:tc>
        <w:tc>
          <w:tcPr>
            <w:tcW w:w="1148" w:type="pct"/>
          </w:tcPr>
          <w:p w14:paraId="5194B74B" w14:textId="5EF84D57" w:rsidR="0049448B" w:rsidRDefault="00E77339" w:rsidP="00392B72">
            <w:pPr>
              <w:pStyle w:val="TabellRader"/>
            </w:pPr>
            <w:r>
              <w:t>X</w:t>
            </w:r>
          </w:p>
        </w:tc>
      </w:tr>
      <w:tr w:rsidR="0049448B" w14:paraId="1A63DD65" w14:textId="77777777" w:rsidTr="00392B72">
        <w:tc>
          <w:tcPr>
            <w:tcW w:w="708" w:type="pct"/>
          </w:tcPr>
          <w:p w14:paraId="2ABC1D6A" w14:textId="16487BBC" w:rsidR="0049448B" w:rsidRDefault="00D879FD" w:rsidP="00392B72">
            <w:pPr>
              <w:pStyle w:val="TabellRader"/>
            </w:pPr>
            <w:r>
              <w:t>185</w:t>
            </w:r>
          </w:p>
        </w:tc>
        <w:tc>
          <w:tcPr>
            <w:tcW w:w="1048" w:type="pct"/>
          </w:tcPr>
          <w:p w14:paraId="0DC144E7" w14:textId="78DABAB3" w:rsidR="0049448B" w:rsidRDefault="00E77339" w:rsidP="00392B72">
            <w:pPr>
              <w:pStyle w:val="TabellRader"/>
            </w:pPr>
            <w:r>
              <w:t>LI</w:t>
            </w:r>
            <w:r w:rsidR="00D879FD">
              <w:t xml:space="preserve"> </w:t>
            </w:r>
            <w:r w:rsidR="009F6F37">
              <w:t>37</w:t>
            </w:r>
          </w:p>
        </w:tc>
        <w:tc>
          <w:tcPr>
            <w:tcW w:w="1048" w:type="pct"/>
          </w:tcPr>
          <w:p w14:paraId="4A7D10C8" w14:textId="758BFAC8" w:rsidR="0049448B" w:rsidRDefault="00D879FD" w:rsidP="00392B72">
            <w:pPr>
              <w:pStyle w:val="TabellRader"/>
            </w:pPr>
            <w:r>
              <w:t>MJU11</w:t>
            </w:r>
          </w:p>
        </w:tc>
        <w:tc>
          <w:tcPr>
            <w:tcW w:w="1048" w:type="pct"/>
          </w:tcPr>
          <w:p w14:paraId="3AF9B1B5" w14:textId="77777777" w:rsidR="0049448B" w:rsidRDefault="0049448B" w:rsidP="00392B72">
            <w:pPr>
              <w:pStyle w:val="TabellRader"/>
            </w:pPr>
          </w:p>
        </w:tc>
        <w:tc>
          <w:tcPr>
            <w:tcW w:w="1148" w:type="pct"/>
          </w:tcPr>
          <w:p w14:paraId="1823398F" w14:textId="2C20C405" w:rsidR="0049448B" w:rsidRDefault="00E77339" w:rsidP="00392B72">
            <w:pPr>
              <w:pStyle w:val="TabellRader"/>
            </w:pPr>
            <w:r>
              <w:t>X</w:t>
            </w:r>
          </w:p>
        </w:tc>
      </w:tr>
      <w:tr w:rsidR="0049448B" w14:paraId="516925A5" w14:textId="77777777" w:rsidTr="00392B72">
        <w:tc>
          <w:tcPr>
            <w:tcW w:w="708" w:type="pct"/>
          </w:tcPr>
          <w:p w14:paraId="46CA8966" w14:textId="09771B42" w:rsidR="0049448B" w:rsidRDefault="00D879FD" w:rsidP="00392B72">
            <w:pPr>
              <w:pStyle w:val="TabellRader"/>
            </w:pPr>
            <w:r>
              <w:t>186</w:t>
            </w:r>
          </w:p>
        </w:tc>
        <w:tc>
          <w:tcPr>
            <w:tcW w:w="1048" w:type="pct"/>
          </w:tcPr>
          <w:p w14:paraId="6305E98A" w14:textId="04AD209A" w:rsidR="0049448B" w:rsidRDefault="00D879FD" w:rsidP="00392B72">
            <w:pPr>
              <w:pStyle w:val="TabellRader"/>
            </w:pPr>
            <w:r>
              <w:t>Fi</w:t>
            </w:r>
            <w:r w:rsidR="00064B84">
              <w:t xml:space="preserve"> </w:t>
            </w:r>
            <w:r w:rsidR="006A2855">
              <w:t>24</w:t>
            </w:r>
          </w:p>
        </w:tc>
        <w:tc>
          <w:tcPr>
            <w:tcW w:w="1048" w:type="pct"/>
          </w:tcPr>
          <w:p w14:paraId="74DD4B04" w14:textId="369A2A7D" w:rsidR="0049448B" w:rsidRDefault="00D879FD" w:rsidP="00392B72">
            <w:pPr>
              <w:pStyle w:val="TabellRader"/>
            </w:pPr>
            <w:r>
              <w:t>FiU22</w:t>
            </w:r>
          </w:p>
        </w:tc>
        <w:tc>
          <w:tcPr>
            <w:tcW w:w="1048" w:type="pct"/>
          </w:tcPr>
          <w:p w14:paraId="6893CA44" w14:textId="77777777" w:rsidR="0049448B" w:rsidRDefault="0049448B" w:rsidP="00392B72">
            <w:pPr>
              <w:pStyle w:val="TabellRader"/>
            </w:pPr>
          </w:p>
        </w:tc>
        <w:tc>
          <w:tcPr>
            <w:tcW w:w="1148" w:type="pct"/>
          </w:tcPr>
          <w:p w14:paraId="08C38F9D" w14:textId="039722AF" w:rsidR="0049448B" w:rsidRDefault="0065408C" w:rsidP="00392B72">
            <w:pPr>
              <w:pStyle w:val="TabellRader"/>
            </w:pPr>
            <w:r>
              <w:t>X</w:t>
            </w:r>
          </w:p>
        </w:tc>
      </w:tr>
      <w:tr w:rsidR="0049448B" w14:paraId="33B63E44" w14:textId="77777777" w:rsidTr="00392B72">
        <w:tc>
          <w:tcPr>
            <w:tcW w:w="708" w:type="pct"/>
          </w:tcPr>
          <w:p w14:paraId="50B6E33D" w14:textId="58886AC6" w:rsidR="0049448B" w:rsidRDefault="00087E29" w:rsidP="00392B72">
            <w:pPr>
              <w:pStyle w:val="TabellRader"/>
            </w:pPr>
            <w:r>
              <w:t>191</w:t>
            </w:r>
          </w:p>
        </w:tc>
        <w:tc>
          <w:tcPr>
            <w:tcW w:w="1048" w:type="pct"/>
          </w:tcPr>
          <w:p w14:paraId="13387693" w14:textId="63F2F782" w:rsidR="0049448B" w:rsidRDefault="00087E29" w:rsidP="00392B72">
            <w:pPr>
              <w:pStyle w:val="TabellRader"/>
            </w:pPr>
            <w:r>
              <w:t xml:space="preserve">Fi </w:t>
            </w:r>
            <w:r w:rsidR="006A2855">
              <w:t>25</w:t>
            </w:r>
          </w:p>
        </w:tc>
        <w:tc>
          <w:tcPr>
            <w:tcW w:w="1048" w:type="pct"/>
          </w:tcPr>
          <w:p w14:paraId="7829AFF4" w14:textId="1AC40DF7" w:rsidR="0049448B" w:rsidRDefault="00087E29" w:rsidP="00392B72">
            <w:pPr>
              <w:pStyle w:val="TabellRader"/>
            </w:pPr>
            <w:r>
              <w:t>FiU37</w:t>
            </w:r>
          </w:p>
        </w:tc>
        <w:tc>
          <w:tcPr>
            <w:tcW w:w="1048" w:type="pct"/>
          </w:tcPr>
          <w:p w14:paraId="72501993" w14:textId="092E38B1" w:rsidR="0049448B" w:rsidRDefault="007D15F4" w:rsidP="00392B72">
            <w:pPr>
              <w:pStyle w:val="TabellRader"/>
            </w:pPr>
            <w:r>
              <w:t>X</w:t>
            </w:r>
          </w:p>
        </w:tc>
        <w:tc>
          <w:tcPr>
            <w:tcW w:w="1148" w:type="pct"/>
          </w:tcPr>
          <w:p w14:paraId="05F21903" w14:textId="4EC588B5" w:rsidR="0049448B" w:rsidRDefault="0049448B" w:rsidP="00392B72">
            <w:pPr>
              <w:pStyle w:val="TabellRader"/>
            </w:pPr>
          </w:p>
        </w:tc>
      </w:tr>
      <w:tr w:rsidR="0049448B" w14:paraId="117A43B1" w14:textId="77777777" w:rsidTr="00392B72">
        <w:tc>
          <w:tcPr>
            <w:tcW w:w="708" w:type="pct"/>
          </w:tcPr>
          <w:p w14:paraId="6EF7462A" w14:textId="603F0655" w:rsidR="0049448B" w:rsidRDefault="006219CB" w:rsidP="00392B72">
            <w:pPr>
              <w:pStyle w:val="TabellRader"/>
            </w:pPr>
            <w:r>
              <w:t>221</w:t>
            </w:r>
          </w:p>
        </w:tc>
        <w:tc>
          <w:tcPr>
            <w:tcW w:w="1048" w:type="pct"/>
          </w:tcPr>
          <w:p w14:paraId="1F4B9AE4" w14:textId="380ECE6F" w:rsidR="0049448B" w:rsidRDefault="009216F9" w:rsidP="00392B72">
            <w:pPr>
              <w:pStyle w:val="TabellRader"/>
            </w:pPr>
            <w:r w:rsidRPr="009216F9">
              <w:t>KN</w:t>
            </w:r>
            <w:r w:rsidR="005F25F8">
              <w:t xml:space="preserve"> 23</w:t>
            </w:r>
          </w:p>
        </w:tc>
        <w:tc>
          <w:tcPr>
            <w:tcW w:w="1048" w:type="pct"/>
          </w:tcPr>
          <w:p w14:paraId="3281EA61" w14:textId="09F374B3" w:rsidR="0049448B" w:rsidRDefault="006219CB" w:rsidP="00392B72">
            <w:pPr>
              <w:pStyle w:val="TabellRader"/>
            </w:pPr>
            <w:r>
              <w:t>NU14</w:t>
            </w:r>
          </w:p>
        </w:tc>
        <w:tc>
          <w:tcPr>
            <w:tcW w:w="1048" w:type="pct"/>
          </w:tcPr>
          <w:p w14:paraId="3D096501" w14:textId="77777777" w:rsidR="0049448B" w:rsidRDefault="0049448B" w:rsidP="00392B72">
            <w:pPr>
              <w:pStyle w:val="TabellRader"/>
            </w:pPr>
          </w:p>
        </w:tc>
        <w:tc>
          <w:tcPr>
            <w:tcW w:w="1148" w:type="pct"/>
          </w:tcPr>
          <w:p w14:paraId="2C74A211" w14:textId="05BC874F" w:rsidR="0049448B" w:rsidRDefault="008830D3" w:rsidP="00392B72">
            <w:pPr>
              <w:pStyle w:val="TabellRader"/>
            </w:pPr>
            <w:r>
              <w:t>X</w:t>
            </w:r>
          </w:p>
        </w:tc>
      </w:tr>
      <w:tr w:rsidR="0049448B" w14:paraId="375AAC64" w14:textId="77777777" w:rsidTr="00392B72">
        <w:tc>
          <w:tcPr>
            <w:tcW w:w="708" w:type="pct"/>
          </w:tcPr>
          <w:p w14:paraId="06B8C2F8" w14:textId="63127A34" w:rsidR="0049448B" w:rsidRDefault="006219CB" w:rsidP="00392B72">
            <w:pPr>
              <w:pStyle w:val="TabellRader"/>
            </w:pPr>
            <w:r>
              <w:t>222</w:t>
            </w:r>
          </w:p>
        </w:tc>
        <w:tc>
          <w:tcPr>
            <w:tcW w:w="1048" w:type="pct"/>
          </w:tcPr>
          <w:p w14:paraId="791C6308" w14:textId="2B507E1E" w:rsidR="0049448B" w:rsidRDefault="00E77339" w:rsidP="00392B72">
            <w:pPr>
              <w:pStyle w:val="TabellRader"/>
            </w:pPr>
            <w:r>
              <w:t>LI</w:t>
            </w:r>
            <w:r w:rsidR="009F6F37">
              <w:t xml:space="preserve"> 38</w:t>
            </w:r>
          </w:p>
        </w:tc>
        <w:tc>
          <w:tcPr>
            <w:tcW w:w="1048" w:type="pct"/>
          </w:tcPr>
          <w:p w14:paraId="511019EC" w14:textId="583DCFBF" w:rsidR="0049448B" w:rsidRDefault="006219CB" w:rsidP="00392B72">
            <w:pPr>
              <w:pStyle w:val="TabellRader"/>
            </w:pPr>
            <w:r>
              <w:t>NU15</w:t>
            </w:r>
          </w:p>
        </w:tc>
        <w:tc>
          <w:tcPr>
            <w:tcW w:w="1048" w:type="pct"/>
          </w:tcPr>
          <w:p w14:paraId="71BF61DA" w14:textId="77777777" w:rsidR="0049448B" w:rsidRDefault="0049448B" w:rsidP="00392B72">
            <w:pPr>
              <w:pStyle w:val="TabellRader"/>
            </w:pPr>
          </w:p>
        </w:tc>
        <w:tc>
          <w:tcPr>
            <w:tcW w:w="1148" w:type="pct"/>
          </w:tcPr>
          <w:p w14:paraId="5619D058" w14:textId="0A6B50AA" w:rsidR="0049448B" w:rsidRDefault="00E77339" w:rsidP="00392B72">
            <w:pPr>
              <w:pStyle w:val="TabellRader"/>
            </w:pPr>
            <w:r>
              <w:t>X</w:t>
            </w:r>
          </w:p>
        </w:tc>
      </w:tr>
      <w:tr w:rsidR="0049448B" w14:paraId="1C35F49A" w14:textId="77777777" w:rsidTr="00392B72">
        <w:tc>
          <w:tcPr>
            <w:tcW w:w="708" w:type="pct"/>
          </w:tcPr>
          <w:p w14:paraId="1F853151" w14:textId="6CD689B6" w:rsidR="0049448B" w:rsidRDefault="006219CB" w:rsidP="00392B72">
            <w:pPr>
              <w:pStyle w:val="TabellRader"/>
            </w:pPr>
            <w:r>
              <w:t>223</w:t>
            </w:r>
          </w:p>
        </w:tc>
        <w:tc>
          <w:tcPr>
            <w:tcW w:w="1048" w:type="pct"/>
          </w:tcPr>
          <w:p w14:paraId="53C1C578" w14:textId="7E5B1F64" w:rsidR="0049448B" w:rsidRDefault="009D0D13" w:rsidP="00392B72">
            <w:pPr>
              <w:pStyle w:val="TabellRader"/>
            </w:pPr>
            <w:r w:rsidRPr="009D0D13">
              <w:t>LI</w:t>
            </w:r>
            <w:r w:rsidR="009F6F37">
              <w:t xml:space="preserve"> 39</w:t>
            </w:r>
          </w:p>
        </w:tc>
        <w:tc>
          <w:tcPr>
            <w:tcW w:w="1048" w:type="pct"/>
          </w:tcPr>
          <w:p w14:paraId="4BC16CA7" w14:textId="77546D8A" w:rsidR="0049448B" w:rsidRDefault="006219CB" w:rsidP="00392B72">
            <w:pPr>
              <w:pStyle w:val="TabellRader"/>
            </w:pPr>
            <w:r>
              <w:t>TU11</w:t>
            </w:r>
          </w:p>
        </w:tc>
        <w:tc>
          <w:tcPr>
            <w:tcW w:w="1048" w:type="pct"/>
          </w:tcPr>
          <w:p w14:paraId="56721743" w14:textId="77777777" w:rsidR="0049448B" w:rsidRDefault="0049448B" w:rsidP="00392B72">
            <w:pPr>
              <w:pStyle w:val="TabellRader"/>
            </w:pPr>
          </w:p>
        </w:tc>
        <w:tc>
          <w:tcPr>
            <w:tcW w:w="1148" w:type="pct"/>
          </w:tcPr>
          <w:p w14:paraId="71F341F3" w14:textId="5E25783C" w:rsidR="0049448B" w:rsidRDefault="009D0D13" w:rsidP="00392B72">
            <w:pPr>
              <w:pStyle w:val="TabellRader"/>
            </w:pPr>
            <w:r>
              <w:t>X</w:t>
            </w:r>
          </w:p>
        </w:tc>
      </w:tr>
      <w:tr w:rsidR="0049448B" w14:paraId="4064D3BB" w14:textId="77777777" w:rsidTr="00392B72">
        <w:tc>
          <w:tcPr>
            <w:tcW w:w="708" w:type="pct"/>
          </w:tcPr>
          <w:p w14:paraId="6148D1B4" w14:textId="161AC24B" w:rsidR="0049448B" w:rsidRDefault="00FB4FC7" w:rsidP="00392B72">
            <w:pPr>
              <w:pStyle w:val="TabellRader"/>
            </w:pPr>
            <w:r>
              <w:t>233</w:t>
            </w:r>
          </w:p>
        </w:tc>
        <w:tc>
          <w:tcPr>
            <w:tcW w:w="1048" w:type="pct"/>
          </w:tcPr>
          <w:p w14:paraId="41A1C9BF" w14:textId="62788F01" w:rsidR="0049448B" w:rsidRDefault="00FB4FC7" w:rsidP="00392B72">
            <w:pPr>
              <w:pStyle w:val="TabellRader"/>
            </w:pPr>
            <w:r>
              <w:t xml:space="preserve">Ju </w:t>
            </w:r>
            <w:r w:rsidR="009B0EF0">
              <w:t>50</w:t>
            </w:r>
          </w:p>
        </w:tc>
        <w:tc>
          <w:tcPr>
            <w:tcW w:w="1048" w:type="pct"/>
          </w:tcPr>
          <w:p w14:paraId="76C578AE" w14:textId="5944A523" w:rsidR="0049448B" w:rsidRDefault="00FB4FC7" w:rsidP="00392B72">
            <w:pPr>
              <w:pStyle w:val="TabellRader"/>
            </w:pPr>
            <w:r>
              <w:t>JuU29</w:t>
            </w:r>
          </w:p>
        </w:tc>
        <w:tc>
          <w:tcPr>
            <w:tcW w:w="1048" w:type="pct"/>
          </w:tcPr>
          <w:p w14:paraId="10B39251" w14:textId="77777777" w:rsidR="0049448B" w:rsidRDefault="0049448B" w:rsidP="00392B72">
            <w:pPr>
              <w:pStyle w:val="TabellRader"/>
            </w:pPr>
          </w:p>
        </w:tc>
        <w:tc>
          <w:tcPr>
            <w:tcW w:w="1148" w:type="pct"/>
          </w:tcPr>
          <w:p w14:paraId="5400DE81" w14:textId="735FF529" w:rsidR="0049448B" w:rsidRDefault="00812761" w:rsidP="00392B72">
            <w:pPr>
              <w:pStyle w:val="TabellRader"/>
            </w:pPr>
            <w:r>
              <w:t>X</w:t>
            </w:r>
          </w:p>
        </w:tc>
      </w:tr>
      <w:tr w:rsidR="0049448B" w14:paraId="4808DFDB" w14:textId="77777777" w:rsidTr="00392B72">
        <w:tc>
          <w:tcPr>
            <w:tcW w:w="708" w:type="pct"/>
          </w:tcPr>
          <w:p w14:paraId="3D0DC8F5" w14:textId="7394C402" w:rsidR="0049448B" w:rsidRDefault="002417C5" w:rsidP="00392B72">
            <w:pPr>
              <w:pStyle w:val="TabellRader"/>
            </w:pPr>
            <w:r>
              <w:t>235</w:t>
            </w:r>
          </w:p>
        </w:tc>
        <w:tc>
          <w:tcPr>
            <w:tcW w:w="1048" w:type="pct"/>
          </w:tcPr>
          <w:p w14:paraId="54E334F2" w14:textId="7D7ECD08" w:rsidR="0049448B" w:rsidRDefault="002417C5" w:rsidP="00392B72">
            <w:pPr>
              <w:pStyle w:val="TabellRader"/>
            </w:pPr>
            <w:r>
              <w:t xml:space="preserve">Ju </w:t>
            </w:r>
            <w:r w:rsidR="009B0EF0">
              <w:t>51</w:t>
            </w:r>
          </w:p>
        </w:tc>
        <w:tc>
          <w:tcPr>
            <w:tcW w:w="1048" w:type="pct"/>
          </w:tcPr>
          <w:p w14:paraId="2B730EDE" w14:textId="27C14F8B" w:rsidR="0049448B" w:rsidRDefault="002417C5" w:rsidP="00392B72">
            <w:pPr>
              <w:pStyle w:val="TabellRader"/>
            </w:pPr>
            <w:r>
              <w:t>CU17</w:t>
            </w:r>
          </w:p>
        </w:tc>
        <w:tc>
          <w:tcPr>
            <w:tcW w:w="1048" w:type="pct"/>
          </w:tcPr>
          <w:p w14:paraId="780E2426" w14:textId="77777777" w:rsidR="0049448B" w:rsidRDefault="0049448B" w:rsidP="00392B72">
            <w:pPr>
              <w:pStyle w:val="TabellRader"/>
            </w:pPr>
          </w:p>
        </w:tc>
        <w:tc>
          <w:tcPr>
            <w:tcW w:w="1148" w:type="pct"/>
          </w:tcPr>
          <w:p w14:paraId="518DCD46" w14:textId="076BD0D8" w:rsidR="0049448B" w:rsidRDefault="00812761" w:rsidP="00392B72">
            <w:pPr>
              <w:pStyle w:val="TabellRader"/>
            </w:pPr>
            <w:r>
              <w:t>X</w:t>
            </w:r>
          </w:p>
        </w:tc>
      </w:tr>
      <w:tr w:rsidR="0049448B" w14:paraId="78AF54F9" w14:textId="77777777" w:rsidTr="00392B72">
        <w:tc>
          <w:tcPr>
            <w:tcW w:w="708" w:type="pct"/>
          </w:tcPr>
          <w:p w14:paraId="272B19B0" w14:textId="7E6519DF" w:rsidR="0049448B" w:rsidRDefault="002417C5" w:rsidP="00392B72">
            <w:pPr>
              <w:pStyle w:val="TabellRader"/>
            </w:pPr>
            <w:r>
              <w:t>236</w:t>
            </w:r>
          </w:p>
        </w:tc>
        <w:tc>
          <w:tcPr>
            <w:tcW w:w="1048" w:type="pct"/>
          </w:tcPr>
          <w:p w14:paraId="3B8539B9" w14:textId="003D2DE6" w:rsidR="0049448B" w:rsidRDefault="00E77339" w:rsidP="00392B72">
            <w:pPr>
              <w:pStyle w:val="TabellRader"/>
            </w:pPr>
            <w:r>
              <w:t>LI</w:t>
            </w:r>
            <w:r w:rsidR="002417C5">
              <w:t xml:space="preserve"> </w:t>
            </w:r>
            <w:r w:rsidR="009F6F37">
              <w:t>40</w:t>
            </w:r>
          </w:p>
        </w:tc>
        <w:tc>
          <w:tcPr>
            <w:tcW w:w="1048" w:type="pct"/>
          </w:tcPr>
          <w:p w14:paraId="01043E4F" w14:textId="1A50D98A" w:rsidR="0049448B" w:rsidRDefault="002417C5" w:rsidP="00392B72">
            <w:pPr>
              <w:pStyle w:val="TabellRader"/>
            </w:pPr>
            <w:r>
              <w:t>MJU15</w:t>
            </w:r>
          </w:p>
        </w:tc>
        <w:tc>
          <w:tcPr>
            <w:tcW w:w="1048" w:type="pct"/>
          </w:tcPr>
          <w:p w14:paraId="1AD716D9" w14:textId="77777777" w:rsidR="0049448B" w:rsidRDefault="0049448B" w:rsidP="00392B72">
            <w:pPr>
              <w:pStyle w:val="TabellRader"/>
            </w:pPr>
          </w:p>
        </w:tc>
        <w:tc>
          <w:tcPr>
            <w:tcW w:w="1148" w:type="pct"/>
          </w:tcPr>
          <w:p w14:paraId="48943483" w14:textId="667F347B" w:rsidR="0049448B" w:rsidRDefault="00E77339" w:rsidP="00392B72">
            <w:pPr>
              <w:pStyle w:val="TabellRader"/>
            </w:pPr>
            <w:r>
              <w:t>X</w:t>
            </w:r>
          </w:p>
        </w:tc>
      </w:tr>
      <w:tr w:rsidR="0049448B" w14:paraId="04339D01" w14:textId="77777777" w:rsidTr="00392B72">
        <w:tc>
          <w:tcPr>
            <w:tcW w:w="708" w:type="pct"/>
          </w:tcPr>
          <w:p w14:paraId="6194C2BF" w14:textId="0320EE68" w:rsidR="0049448B" w:rsidRDefault="00A948C4" w:rsidP="00392B72">
            <w:pPr>
              <w:pStyle w:val="TabellRader"/>
            </w:pPr>
            <w:r>
              <w:t>255</w:t>
            </w:r>
          </w:p>
        </w:tc>
        <w:tc>
          <w:tcPr>
            <w:tcW w:w="1048" w:type="pct"/>
          </w:tcPr>
          <w:p w14:paraId="22FFFA1F" w14:textId="1300DDA4" w:rsidR="0049448B" w:rsidRDefault="00A948C4" w:rsidP="00392B72">
            <w:pPr>
              <w:pStyle w:val="TabellRader"/>
            </w:pPr>
            <w:r>
              <w:t xml:space="preserve">Ju </w:t>
            </w:r>
            <w:r w:rsidR="0030576F">
              <w:t>52</w:t>
            </w:r>
          </w:p>
        </w:tc>
        <w:tc>
          <w:tcPr>
            <w:tcW w:w="1048" w:type="pct"/>
          </w:tcPr>
          <w:p w14:paraId="512B3DD8" w14:textId="4D7704A8" w:rsidR="0049448B" w:rsidRDefault="00A948C4" w:rsidP="00392B72">
            <w:pPr>
              <w:pStyle w:val="TabellRader"/>
            </w:pPr>
            <w:r>
              <w:t>JuU16</w:t>
            </w:r>
          </w:p>
        </w:tc>
        <w:tc>
          <w:tcPr>
            <w:tcW w:w="1048" w:type="pct"/>
          </w:tcPr>
          <w:p w14:paraId="02F0655C" w14:textId="77777777" w:rsidR="0049448B" w:rsidRDefault="0049448B" w:rsidP="00392B72">
            <w:pPr>
              <w:pStyle w:val="TabellRader"/>
            </w:pPr>
          </w:p>
        </w:tc>
        <w:tc>
          <w:tcPr>
            <w:tcW w:w="1148" w:type="pct"/>
          </w:tcPr>
          <w:p w14:paraId="5B6D1E63" w14:textId="37608F0A" w:rsidR="0049448B" w:rsidRDefault="00812761" w:rsidP="00392B72">
            <w:pPr>
              <w:pStyle w:val="TabellRader"/>
            </w:pPr>
            <w:r>
              <w:t>X</w:t>
            </w:r>
          </w:p>
        </w:tc>
      </w:tr>
      <w:tr w:rsidR="0049448B" w14:paraId="6F3FE23D" w14:textId="77777777" w:rsidTr="00392B72">
        <w:tc>
          <w:tcPr>
            <w:tcW w:w="708" w:type="pct"/>
          </w:tcPr>
          <w:p w14:paraId="42295157" w14:textId="1523D6A1" w:rsidR="0049448B" w:rsidRDefault="00A948C4" w:rsidP="00392B72">
            <w:pPr>
              <w:pStyle w:val="TabellRader"/>
            </w:pPr>
            <w:r>
              <w:t>256</w:t>
            </w:r>
          </w:p>
        </w:tc>
        <w:tc>
          <w:tcPr>
            <w:tcW w:w="1048" w:type="pct"/>
          </w:tcPr>
          <w:p w14:paraId="4622570A" w14:textId="3C78EC7C" w:rsidR="0049448B" w:rsidRDefault="00A948C4" w:rsidP="00392B72">
            <w:pPr>
              <w:pStyle w:val="TabellRader"/>
            </w:pPr>
            <w:r>
              <w:t xml:space="preserve">Ju </w:t>
            </w:r>
            <w:r w:rsidR="0030576F">
              <w:t>53</w:t>
            </w:r>
          </w:p>
        </w:tc>
        <w:tc>
          <w:tcPr>
            <w:tcW w:w="1048" w:type="pct"/>
          </w:tcPr>
          <w:p w14:paraId="2E71EBB5" w14:textId="0779FDAF" w:rsidR="0049448B" w:rsidRDefault="00A948C4" w:rsidP="00392B72">
            <w:pPr>
              <w:pStyle w:val="TabellRader"/>
            </w:pPr>
            <w:r>
              <w:t>JuU25</w:t>
            </w:r>
          </w:p>
        </w:tc>
        <w:tc>
          <w:tcPr>
            <w:tcW w:w="1048" w:type="pct"/>
          </w:tcPr>
          <w:p w14:paraId="636C46C2" w14:textId="77777777" w:rsidR="0049448B" w:rsidRDefault="0049448B" w:rsidP="00392B72">
            <w:pPr>
              <w:pStyle w:val="TabellRader"/>
            </w:pPr>
          </w:p>
        </w:tc>
        <w:tc>
          <w:tcPr>
            <w:tcW w:w="1148" w:type="pct"/>
          </w:tcPr>
          <w:p w14:paraId="4BE36FAB" w14:textId="6AC013D3" w:rsidR="0049448B" w:rsidRDefault="00812761" w:rsidP="00392B72">
            <w:pPr>
              <w:pStyle w:val="TabellRader"/>
            </w:pPr>
            <w:r>
              <w:t>X</w:t>
            </w:r>
          </w:p>
        </w:tc>
      </w:tr>
      <w:tr w:rsidR="0049448B" w:rsidRPr="00A71184" w14:paraId="0C48DA2F" w14:textId="77777777" w:rsidTr="00392B72">
        <w:tc>
          <w:tcPr>
            <w:tcW w:w="708" w:type="pct"/>
          </w:tcPr>
          <w:p w14:paraId="36C7E63C" w14:textId="6D33AAB8" w:rsidR="0049448B" w:rsidRPr="004D4856" w:rsidRDefault="00906F06" w:rsidP="00392B72">
            <w:pPr>
              <w:pStyle w:val="TabellRader"/>
            </w:pPr>
            <w:r w:rsidRPr="004D4856">
              <w:t>257</w:t>
            </w:r>
          </w:p>
        </w:tc>
        <w:tc>
          <w:tcPr>
            <w:tcW w:w="1048" w:type="pct"/>
          </w:tcPr>
          <w:p w14:paraId="2DD86BC8" w14:textId="7489681E" w:rsidR="0049448B" w:rsidRPr="004D4856" w:rsidRDefault="00906F06" w:rsidP="00392B72">
            <w:pPr>
              <w:pStyle w:val="TabellRader"/>
            </w:pPr>
            <w:r w:rsidRPr="004D4856">
              <w:t xml:space="preserve">Fi </w:t>
            </w:r>
            <w:r w:rsidR="006A2855">
              <w:t>26</w:t>
            </w:r>
          </w:p>
        </w:tc>
        <w:tc>
          <w:tcPr>
            <w:tcW w:w="1048" w:type="pct"/>
          </w:tcPr>
          <w:p w14:paraId="62ABA548" w14:textId="0BD7B9ED" w:rsidR="0049448B" w:rsidRPr="004D4856" w:rsidRDefault="00906F06" w:rsidP="00392B72">
            <w:pPr>
              <w:pStyle w:val="TabellRader"/>
            </w:pPr>
            <w:r w:rsidRPr="004D4856">
              <w:t>JuU25</w:t>
            </w:r>
          </w:p>
        </w:tc>
        <w:tc>
          <w:tcPr>
            <w:tcW w:w="1048" w:type="pct"/>
          </w:tcPr>
          <w:p w14:paraId="6DF09BE3" w14:textId="75DB8DB6" w:rsidR="0049448B" w:rsidRPr="004D4856" w:rsidRDefault="007D15F4" w:rsidP="00392B72">
            <w:pPr>
              <w:pStyle w:val="TabellRader"/>
            </w:pPr>
            <w:r>
              <w:t>X</w:t>
            </w:r>
          </w:p>
        </w:tc>
        <w:tc>
          <w:tcPr>
            <w:tcW w:w="1148" w:type="pct"/>
          </w:tcPr>
          <w:p w14:paraId="42994069" w14:textId="49C92AEF" w:rsidR="0049448B" w:rsidRPr="004D4856" w:rsidRDefault="0049448B" w:rsidP="00392B72">
            <w:pPr>
              <w:pStyle w:val="TabellRader"/>
            </w:pPr>
          </w:p>
        </w:tc>
      </w:tr>
      <w:tr w:rsidR="0049448B" w14:paraId="7B944D36" w14:textId="77777777" w:rsidTr="00392B72">
        <w:tc>
          <w:tcPr>
            <w:tcW w:w="708" w:type="pct"/>
          </w:tcPr>
          <w:p w14:paraId="1B6052D9" w14:textId="12F79E11" w:rsidR="0049448B" w:rsidRDefault="00906F06" w:rsidP="00392B72">
            <w:pPr>
              <w:pStyle w:val="TabellRader"/>
            </w:pPr>
            <w:r>
              <w:t>258</w:t>
            </w:r>
          </w:p>
        </w:tc>
        <w:tc>
          <w:tcPr>
            <w:tcW w:w="1048" w:type="pct"/>
          </w:tcPr>
          <w:p w14:paraId="59571C88" w14:textId="416AA79A" w:rsidR="0049448B" w:rsidRDefault="00906F06" w:rsidP="00392B72">
            <w:pPr>
              <w:pStyle w:val="TabellRader"/>
            </w:pPr>
            <w:r>
              <w:t xml:space="preserve">Ju </w:t>
            </w:r>
            <w:r w:rsidR="0030576F">
              <w:t>54</w:t>
            </w:r>
          </w:p>
        </w:tc>
        <w:tc>
          <w:tcPr>
            <w:tcW w:w="1048" w:type="pct"/>
          </w:tcPr>
          <w:p w14:paraId="7DEE751B" w14:textId="6AD8762F" w:rsidR="0049448B" w:rsidRDefault="00906F06" w:rsidP="00392B72">
            <w:pPr>
              <w:pStyle w:val="TabellRader"/>
            </w:pPr>
            <w:r>
              <w:t>JuU26</w:t>
            </w:r>
          </w:p>
        </w:tc>
        <w:tc>
          <w:tcPr>
            <w:tcW w:w="1048" w:type="pct"/>
          </w:tcPr>
          <w:p w14:paraId="400F75A2" w14:textId="77777777" w:rsidR="0049448B" w:rsidRDefault="0049448B" w:rsidP="00392B72">
            <w:pPr>
              <w:pStyle w:val="TabellRader"/>
            </w:pPr>
          </w:p>
        </w:tc>
        <w:tc>
          <w:tcPr>
            <w:tcW w:w="1148" w:type="pct"/>
          </w:tcPr>
          <w:p w14:paraId="2C20A630" w14:textId="1786DF3E" w:rsidR="0049448B" w:rsidRDefault="00812761" w:rsidP="00392B72">
            <w:pPr>
              <w:pStyle w:val="TabellRader"/>
            </w:pPr>
            <w:r>
              <w:t>X</w:t>
            </w:r>
          </w:p>
        </w:tc>
      </w:tr>
      <w:tr w:rsidR="0049448B" w14:paraId="1369DB33" w14:textId="77777777" w:rsidTr="00392B72">
        <w:tc>
          <w:tcPr>
            <w:tcW w:w="708" w:type="pct"/>
          </w:tcPr>
          <w:p w14:paraId="131023B7" w14:textId="645FC360" w:rsidR="0049448B" w:rsidRDefault="000C4DB6" w:rsidP="00392B72">
            <w:pPr>
              <w:pStyle w:val="TabellRader"/>
            </w:pPr>
            <w:r>
              <w:t>275</w:t>
            </w:r>
          </w:p>
        </w:tc>
        <w:tc>
          <w:tcPr>
            <w:tcW w:w="1048" w:type="pct"/>
          </w:tcPr>
          <w:p w14:paraId="6D36EC62" w14:textId="485E2B18" w:rsidR="0049448B" w:rsidRDefault="000C4DB6" w:rsidP="00392B72">
            <w:pPr>
              <w:pStyle w:val="TabellRader"/>
            </w:pPr>
            <w:r>
              <w:t xml:space="preserve">S </w:t>
            </w:r>
            <w:r w:rsidR="003A5A82">
              <w:t>24</w:t>
            </w:r>
          </w:p>
        </w:tc>
        <w:tc>
          <w:tcPr>
            <w:tcW w:w="1048" w:type="pct"/>
          </w:tcPr>
          <w:p w14:paraId="6F1761B0" w14:textId="6E904133" w:rsidR="0049448B" w:rsidRDefault="000C4DB6" w:rsidP="00392B72">
            <w:pPr>
              <w:pStyle w:val="TabellRader"/>
            </w:pPr>
            <w:r>
              <w:t>SoU11</w:t>
            </w:r>
          </w:p>
        </w:tc>
        <w:tc>
          <w:tcPr>
            <w:tcW w:w="1048" w:type="pct"/>
          </w:tcPr>
          <w:p w14:paraId="6F0B80F7" w14:textId="77777777" w:rsidR="0049448B" w:rsidRDefault="0049448B" w:rsidP="00392B72">
            <w:pPr>
              <w:pStyle w:val="TabellRader"/>
            </w:pPr>
          </w:p>
        </w:tc>
        <w:tc>
          <w:tcPr>
            <w:tcW w:w="1148" w:type="pct"/>
          </w:tcPr>
          <w:p w14:paraId="275F7074" w14:textId="1467B092" w:rsidR="0049448B" w:rsidRDefault="00D04710" w:rsidP="00392B72">
            <w:pPr>
              <w:pStyle w:val="TabellRader"/>
            </w:pPr>
            <w:r>
              <w:t>X</w:t>
            </w:r>
          </w:p>
        </w:tc>
      </w:tr>
      <w:tr w:rsidR="0049448B" w14:paraId="2B2F2AFA" w14:textId="77777777" w:rsidTr="00392B72">
        <w:tc>
          <w:tcPr>
            <w:tcW w:w="708" w:type="pct"/>
          </w:tcPr>
          <w:p w14:paraId="674B2199" w14:textId="188D4125" w:rsidR="0049448B" w:rsidRDefault="00701720" w:rsidP="00392B72">
            <w:pPr>
              <w:pStyle w:val="TabellRader"/>
            </w:pPr>
            <w:r>
              <w:t>287</w:t>
            </w:r>
          </w:p>
        </w:tc>
        <w:tc>
          <w:tcPr>
            <w:tcW w:w="1048" w:type="pct"/>
          </w:tcPr>
          <w:p w14:paraId="4854EB9C" w14:textId="1372D07A" w:rsidR="0049448B" w:rsidRDefault="00E77339" w:rsidP="00392B72">
            <w:pPr>
              <w:pStyle w:val="TabellRader"/>
            </w:pPr>
            <w:r>
              <w:t>KN</w:t>
            </w:r>
            <w:r w:rsidR="005F25F8">
              <w:t xml:space="preserve"> 24</w:t>
            </w:r>
          </w:p>
        </w:tc>
        <w:tc>
          <w:tcPr>
            <w:tcW w:w="1048" w:type="pct"/>
          </w:tcPr>
          <w:p w14:paraId="7CDFA845" w14:textId="16E59E5C" w:rsidR="0049448B" w:rsidRDefault="00701720" w:rsidP="00392B72">
            <w:pPr>
              <w:pStyle w:val="TabellRader"/>
            </w:pPr>
            <w:r>
              <w:t>NU16</w:t>
            </w:r>
          </w:p>
        </w:tc>
        <w:tc>
          <w:tcPr>
            <w:tcW w:w="1048" w:type="pct"/>
          </w:tcPr>
          <w:p w14:paraId="2B474EC9" w14:textId="77777777" w:rsidR="0049448B" w:rsidRDefault="0049448B" w:rsidP="00392B72">
            <w:pPr>
              <w:pStyle w:val="TabellRader"/>
            </w:pPr>
          </w:p>
        </w:tc>
        <w:tc>
          <w:tcPr>
            <w:tcW w:w="1148" w:type="pct"/>
          </w:tcPr>
          <w:p w14:paraId="69A64843" w14:textId="54E8E4CC" w:rsidR="0049448B" w:rsidRDefault="00E77339" w:rsidP="00392B72">
            <w:pPr>
              <w:pStyle w:val="TabellRader"/>
            </w:pPr>
            <w:r>
              <w:t>X</w:t>
            </w:r>
          </w:p>
        </w:tc>
      </w:tr>
      <w:tr w:rsidR="00235114" w:rsidRPr="00DD30EC" w14:paraId="4B728BE7" w14:textId="77777777" w:rsidTr="00392B72">
        <w:tc>
          <w:tcPr>
            <w:tcW w:w="708" w:type="pct"/>
          </w:tcPr>
          <w:p w14:paraId="0681E40B" w14:textId="6FCDA761" w:rsidR="0049448B" w:rsidRPr="00DD30EC" w:rsidRDefault="0010153C" w:rsidP="00392B72">
            <w:pPr>
              <w:pStyle w:val="TabellRader"/>
            </w:pPr>
            <w:r w:rsidRPr="00DD30EC">
              <w:t>291</w:t>
            </w:r>
          </w:p>
        </w:tc>
        <w:tc>
          <w:tcPr>
            <w:tcW w:w="1048" w:type="pct"/>
          </w:tcPr>
          <w:p w14:paraId="40163AF6" w14:textId="35A2EBCD" w:rsidR="0049448B" w:rsidRPr="00DD30EC" w:rsidRDefault="0010153C" w:rsidP="00392B72">
            <w:pPr>
              <w:pStyle w:val="TabellRader"/>
            </w:pPr>
            <w:r w:rsidRPr="00DD30EC">
              <w:t xml:space="preserve">S </w:t>
            </w:r>
            <w:r w:rsidR="003A5A82">
              <w:t>25</w:t>
            </w:r>
          </w:p>
        </w:tc>
        <w:tc>
          <w:tcPr>
            <w:tcW w:w="1048" w:type="pct"/>
          </w:tcPr>
          <w:p w14:paraId="2FE0B55A" w14:textId="6A6A9F91" w:rsidR="0049448B" w:rsidRPr="00DD30EC" w:rsidRDefault="0010153C" w:rsidP="00392B72">
            <w:pPr>
              <w:pStyle w:val="TabellRader"/>
            </w:pPr>
            <w:r w:rsidRPr="00DD30EC">
              <w:t>SoU24</w:t>
            </w:r>
          </w:p>
        </w:tc>
        <w:tc>
          <w:tcPr>
            <w:tcW w:w="1048" w:type="pct"/>
          </w:tcPr>
          <w:p w14:paraId="5A9A0A32" w14:textId="02B90247" w:rsidR="0049448B" w:rsidRPr="00DD30EC" w:rsidRDefault="0049448B" w:rsidP="00392B72">
            <w:pPr>
              <w:pStyle w:val="TabellRader"/>
            </w:pPr>
          </w:p>
        </w:tc>
        <w:tc>
          <w:tcPr>
            <w:tcW w:w="1148" w:type="pct"/>
          </w:tcPr>
          <w:p w14:paraId="62860B76" w14:textId="5BDFA291" w:rsidR="0049448B" w:rsidRPr="00DD30EC" w:rsidRDefault="00D04710" w:rsidP="00392B72">
            <w:pPr>
              <w:pStyle w:val="TabellRader"/>
            </w:pPr>
            <w:r>
              <w:t>X</w:t>
            </w:r>
          </w:p>
        </w:tc>
      </w:tr>
      <w:tr w:rsidR="0049448B" w14:paraId="1AAB16F5" w14:textId="77777777" w:rsidTr="00392B72">
        <w:tc>
          <w:tcPr>
            <w:tcW w:w="708" w:type="pct"/>
          </w:tcPr>
          <w:p w14:paraId="16E6CE0C" w14:textId="006A6AFF" w:rsidR="0049448B" w:rsidRDefault="00366F90" w:rsidP="00392B72">
            <w:pPr>
              <w:pStyle w:val="TabellRader"/>
            </w:pPr>
            <w:r>
              <w:t>304</w:t>
            </w:r>
          </w:p>
        </w:tc>
        <w:tc>
          <w:tcPr>
            <w:tcW w:w="1048" w:type="pct"/>
          </w:tcPr>
          <w:p w14:paraId="2F7B5862" w14:textId="08F407C6" w:rsidR="0049448B" w:rsidRDefault="00366F90" w:rsidP="00392B72">
            <w:pPr>
              <w:pStyle w:val="TabellRader"/>
            </w:pPr>
            <w:r>
              <w:t xml:space="preserve">Ju </w:t>
            </w:r>
            <w:r w:rsidR="0030576F">
              <w:t>55</w:t>
            </w:r>
          </w:p>
        </w:tc>
        <w:tc>
          <w:tcPr>
            <w:tcW w:w="1048" w:type="pct"/>
          </w:tcPr>
          <w:p w14:paraId="29FA8005" w14:textId="0A81BBCE" w:rsidR="0049448B" w:rsidRDefault="00366F90" w:rsidP="00392B72">
            <w:pPr>
              <w:pStyle w:val="TabellRader"/>
            </w:pPr>
            <w:r>
              <w:t>JuU33</w:t>
            </w:r>
          </w:p>
        </w:tc>
        <w:tc>
          <w:tcPr>
            <w:tcW w:w="1048" w:type="pct"/>
          </w:tcPr>
          <w:p w14:paraId="0A0E002F" w14:textId="77777777" w:rsidR="0049448B" w:rsidRDefault="0049448B" w:rsidP="00392B72">
            <w:pPr>
              <w:pStyle w:val="TabellRader"/>
            </w:pPr>
          </w:p>
        </w:tc>
        <w:tc>
          <w:tcPr>
            <w:tcW w:w="1148" w:type="pct"/>
          </w:tcPr>
          <w:p w14:paraId="5629BFAC" w14:textId="556989E9" w:rsidR="0049448B" w:rsidRDefault="00812761" w:rsidP="00392B72">
            <w:pPr>
              <w:pStyle w:val="TabellRader"/>
            </w:pPr>
            <w:r>
              <w:t>X</w:t>
            </w:r>
          </w:p>
        </w:tc>
      </w:tr>
      <w:tr w:rsidR="0049448B" w14:paraId="4A6538D1" w14:textId="77777777" w:rsidTr="00392B72">
        <w:tc>
          <w:tcPr>
            <w:tcW w:w="708" w:type="pct"/>
          </w:tcPr>
          <w:p w14:paraId="4C374A5F" w14:textId="6652FD17" w:rsidR="0049448B" w:rsidRDefault="00A0195A" w:rsidP="00392B72">
            <w:pPr>
              <w:pStyle w:val="TabellRader"/>
            </w:pPr>
            <w:r>
              <w:t>309</w:t>
            </w:r>
          </w:p>
        </w:tc>
        <w:tc>
          <w:tcPr>
            <w:tcW w:w="1048" w:type="pct"/>
          </w:tcPr>
          <w:p w14:paraId="002CEAA5" w14:textId="54C418FB" w:rsidR="0049448B" w:rsidRDefault="00A0195A" w:rsidP="00392B72">
            <w:pPr>
              <w:pStyle w:val="TabellRader"/>
            </w:pPr>
            <w:r>
              <w:t xml:space="preserve">S </w:t>
            </w:r>
            <w:r w:rsidR="003A5A82">
              <w:t>26</w:t>
            </w:r>
          </w:p>
        </w:tc>
        <w:tc>
          <w:tcPr>
            <w:tcW w:w="1048" w:type="pct"/>
          </w:tcPr>
          <w:p w14:paraId="56325E08" w14:textId="2A365F6F" w:rsidR="0049448B" w:rsidRDefault="00A0195A" w:rsidP="00A0195A">
            <w:pPr>
              <w:pStyle w:val="TabellRader"/>
            </w:pPr>
            <w:r>
              <w:t>SoU9</w:t>
            </w:r>
          </w:p>
        </w:tc>
        <w:tc>
          <w:tcPr>
            <w:tcW w:w="1048" w:type="pct"/>
          </w:tcPr>
          <w:p w14:paraId="654E4B8C" w14:textId="73C3CFB7" w:rsidR="0049448B" w:rsidRDefault="00D04710" w:rsidP="00392B72">
            <w:pPr>
              <w:pStyle w:val="TabellRader"/>
            </w:pPr>
            <w:r>
              <w:t>X</w:t>
            </w:r>
          </w:p>
        </w:tc>
        <w:tc>
          <w:tcPr>
            <w:tcW w:w="1148" w:type="pct"/>
          </w:tcPr>
          <w:p w14:paraId="07B51EA4" w14:textId="0770CAAE" w:rsidR="0049448B" w:rsidRDefault="0049448B" w:rsidP="00392B72">
            <w:pPr>
              <w:pStyle w:val="TabellRader"/>
            </w:pPr>
          </w:p>
        </w:tc>
      </w:tr>
      <w:tr w:rsidR="0049448B" w14:paraId="19357C7B" w14:textId="77777777" w:rsidTr="00392B72">
        <w:tc>
          <w:tcPr>
            <w:tcW w:w="708" w:type="pct"/>
          </w:tcPr>
          <w:p w14:paraId="26CF41C9" w14:textId="053F57AD" w:rsidR="0049448B" w:rsidRDefault="00A0195A" w:rsidP="00392B72">
            <w:pPr>
              <w:pStyle w:val="TabellRader"/>
            </w:pPr>
            <w:r>
              <w:t>312</w:t>
            </w:r>
          </w:p>
        </w:tc>
        <w:tc>
          <w:tcPr>
            <w:tcW w:w="1048" w:type="pct"/>
          </w:tcPr>
          <w:p w14:paraId="781B8AC4" w14:textId="10E963D6" w:rsidR="0049448B" w:rsidRDefault="00A0195A" w:rsidP="00392B72">
            <w:pPr>
              <w:pStyle w:val="TabellRader"/>
            </w:pPr>
            <w:r>
              <w:t xml:space="preserve">Ju </w:t>
            </w:r>
            <w:r w:rsidR="0030576F">
              <w:t>56</w:t>
            </w:r>
          </w:p>
        </w:tc>
        <w:tc>
          <w:tcPr>
            <w:tcW w:w="1048" w:type="pct"/>
          </w:tcPr>
          <w:p w14:paraId="53A77DBC" w14:textId="7543C7F5" w:rsidR="0049448B" w:rsidRDefault="00A0195A" w:rsidP="00392B72">
            <w:pPr>
              <w:pStyle w:val="TabellRader"/>
            </w:pPr>
            <w:r>
              <w:t>NU18</w:t>
            </w:r>
          </w:p>
        </w:tc>
        <w:tc>
          <w:tcPr>
            <w:tcW w:w="1048" w:type="pct"/>
          </w:tcPr>
          <w:p w14:paraId="5B8F6AF0" w14:textId="77777777" w:rsidR="0049448B" w:rsidRDefault="0049448B" w:rsidP="00392B72">
            <w:pPr>
              <w:pStyle w:val="TabellRader"/>
            </w:pPr>
          </w:p>
        </w:tc>
        <w:tc>
          <w:tcPr>
            <w:tcW w:w="1148" w:type="pct"/>
          </w:tcPr>
          <w:p w14:paraId="28066AA1" w14:textId="7DD92E92" w:rsidR="0049448B" w:rsidRDefault="0077449A" w:rsidP="00392B72">
            <w:pPr>
              <w:pStyle w:val="TabellRader"/>
            </w:pPr>
            <w:r>
              <w:t>X</w:t>
            </w:r>
          </w:p>
        </w:tc>
      </w:tr>
      <w:tr w:rsidR="0049448B" w14:paraId="71DBA3F8" w14:textId="77777777" w:rsidTr="00392B72">
        <w:tc>
          <w:tcPr>
            <w:tcW w:w="708" w:type="pct"/>
          </w:tcPr>
          <w:p w14:paraId="5DB31A1B" w14:textId="3A3BC9EE" w:rsidR="0049448B" w:rsidRDefault="002B3F94" w:rsidP="00392B72">
            <w:pPr>
              <w:pStyle w:val="TabellRader"/>
            </w:pPr>
            <w:r>
              <w:t>323</w:t>
            </w:r>
          </w:p>
        </w:tc>
        <w:tc>
          <w:tcPr>
            <w:tcW w:w="1048" w:type="pct"/>
          </w:tcPr>
          <w:p w14:paraId="3AFD673C" w14:textId="5F9DF7B5" w:rsidR="0049448B" w:rsidRDefault="009D0D13" w:rsidP="00392B72">
            <w:pPr>
              <w:pStyle w:val="TabellRader"/>
            </w:pPr>
            <w:r w:rsidRPr="009D0D13">
              <w:t>LI</w:t>
            </w:r>
            <w:r w:rsidR="009F6F37">
              <w:t xml:space="preserve"> 41</w:t>
            </w:r>
          </w:p>
        </w:tc>
        <w:tc>
          <w:tcPr>
            <w:tcW w:w="1048" w:type="pct"/>
          </w:tcPr>
          <w:p w14:paraId="266E3214" w14:textId="16ACE3AE" w:rsidR="0049448B" w:rsidRDefault="002B3F94" w:rsidP="00392B72">
            <w:pPr>
              <w:pStyle w:val="TabellRader"/>
            </w:pPr>
            <w:r>
              <w:t>TU14</w:t>
            </w:r>
          </w:p>
        </w:tc>
        <w:tc>
          <w:tcPr>
            <w:tcW w:w="1048" w:type="pct"/>
          </w:tcPr>
          <w:p w14:paraId="6C83F577" w14:textId="77777777" w:rsidR="0049448B" w:rsidRDefault="0049448B" w:rsidP="00392B72">
            <w:pPr>
              <w:pStyle w:val="TabellRader"/>
            </w:pPr>
          </w:p>
        </w:tc>
        <w:tc>
          <w:tcPr>
            <w:tcW w:w="1148" w:type="pct"/>
          </w:tcPr>
          <w:p w14:paraId="1D6CCC05" w14:textId="3AE30319" w:rsidR="0049448B" w:rsidRDefault="009D0D13" w:rsidP="00392B72">
            <w:pPr>
              <w:pStyle w:val="TabellRader"/>
            </w:pPr>
            <w:r>
              <w:t>X</w:t>
            </w:r>
          </w:p>
        </w:tc>
      </w:tr>
      <w:tr w:rsidR="0049448B" w14:paraId="04AEB280" w14:textId="77777777" w:rsidTr="00392B72">
        <w:tc>
          <w:tcPr>
            <w:tcW w:w="708" w:type="pct"/>
          </w:tcPr>
          <w:p w14:paraId="316F3A90" w14:textId="5FE7DF64" w:rsidR="0049448B" w:rsidRDefault="00D97171" w:rsidP="00392B72">
            <w:pPr>
              <w:pStyle w:val="TabellRader"/>
            </w:pPr>
            <w:r>
              <w:t>332</w:t>
            </w:r>
          </w:p>
        </w:tc>
        <w:tc>
          <w:tcPr>
            <w:tcW w:w="1048" w:type="pct"/>
          </w:tcPr>
          <w:p w14:paraId="13266628" w14:textId="2501988C" w:rsidR="0049448B" w:rsidRDefault="00D97171" w:rsidP="00392B72">
            <w:pPr>
              <w:pStyle w:val="TabellRader"/>
            </w:pPr>
            <w:r>
              <w:t xml:space="preserve">Ju </w:t>
            </w:r>
            <w:r w:rsidR="0030576F">
              <w:t>57</w:t>
            </w:r>
          </w:p>
        </w:tc>
        <w:tc>
          <w:tcPr>
            <w:tcW w:w="1048" w:type="pct"/>
          </w:tcPr>
          <w:p w14:paraId="4329B6B7" w14:textId="1F36018C" w:rsidR="0049448B" w:rsidRDefault="00D97171" w:rsidP="00392B72">
            <w:pPr>
              <w:pStyle w:val="TabellRader"/>
            </w:pPr>
            <w:r>
              <w:t>UU18</w:t>
            </w:r>
          </w:p>
        </w:tc>
        <w:tc>
          <w:tcPr>
            <w:tcW w:w="1048" w:type="pct"/>
          </w:tcPr>
          <w:p w14:paraId="32536E70" w14:textId="77777777" w:rsidR="0049448B" w:rsidRDefault="0049448B" w:rsidP="00392B72">
            <w:pPr>
              <w:pStyle w:val="TabellRader"/>
            </w:pPr>
          </w:p>
        </w:tc>
        <w:tc>
          <w:tcPr>
            <w:tcW w:w="1148" w:type="pct"/>
          </w:tcPr>
          <w:p w14:paraId="45C07E00" w14:textId="3C663A83" w:rsidR="0049448B" w:rsidRDefault="0077449A" w:rsidP="00392B72">
            <w:pPr>
              <w:pStyle w:val="TabellRader"/>
            </w:pPr>
            <w:r>
              <w:t>X</w:t>
            </w:r>
          </w:p>
        </w:tc>
      </w:tr>
      <w:tr w:rsidR="0049448B" w14:paraId="2F3D8706" w14:textId="77777777" w:rsidTr="00392B72">
        <w:tc>
          <w:tcPr>
            <w:tcW w:w="708" w:type="pct"/>
          </w:tcPr>
          <w:p w14:paraId="7C55D4E4" w14:textId="1C2CED4A" w:rsidR="0049448B" w:rsidRDefault="00D97171" w:rsidP="00392B72">
            <w:pPr>
              <w:pStyle w:val="TabellRader"/>
            </w:pPr>
            <w:r>
              <w:t>333</w:t>
            </w:r>
          </w:p>
        </w:tc>
        <w:tc>
          <w:tcPr>
            <w:tcW w:w="1048" w:type="pct"/>
          </w:tcPr>
          <w:p w14:paraId="03D5364D" w14:textId="32CEFC38" w:rsidR="0049448B" w:rsidRDefault="00D97171" w:rsidP="00392B72">
            <w:pPr>
              <w:pStyle w:val="TabellRader"/>
            </w:pPr>
            <w:r>
              <w:t xml:space="preserve">Ju </w:t>
            </w:r>
            <w:r w:rsidR="0030576F">
              <w:t>58</w:t>
            </w:r>
          </w:p>
        </w:tc>
        <w:tc>
          <w:tcPr>
            <w:tcW w:w="1048" w:type="pct"/>
          </w:tcPr>
          <w:p w14:paraId="2590EB09" w14:textId="0E564A3E" w:rsidR="0049448B" w:rsidRDefault="00D97171" w:rsidP="00392B72">
            <w:pPr>
              <w:pStyle w:val="TabellRader"/>
            </w:pPr>
            <w:r>
              <w:t>JuU34</w:t>
            </w:r>
          </w:p>
        </w:tc>
        <w:tc>
          <w:tcPr>
            <w:tcW w:w="1048" w:type="pct"/>
          </w:tcPr>
          <w:p w14:paraId="4395818D" w14:textId="179A5A63" w:rsidR="0049448B" w:rsidRDefault="0049448B" w:rsidP="00392B72">
            <w:pPr>
              <w:pStyle w:val="TabellRader"/>
            </w:pPr>
          </w:p>
        </w:tc>
        <w:tc>
          <w:tcPr>
            <w:tcW w:w="1148" w:type="pct"/>
          </w:tcPr>
          <w:p w14:paraId="5997CA6C" w14:textId="32D1647E" w:rsidR="0049448B" w:rsidRDefault="0077449A" w:rsidP="00392B72">
            <w:pPr>
              <w:pStyle w:val="TabellRader"/>
            </w:pPr>
            <w:r>
              <w:t>X</w:t>
            </w:r>
          </w:p>
        </w:tc>
      </w:tr>
      <w:tr w:rsidR="0049448B" w:rsidRPr="00B17146" w14:paraId="12AE8E59" w14:textId="77777777" w:rsidTr="00392B72">
        <w:tc>
          <w:tcPr>
            <w:tcW w:w="708" w:type="pct"/>
          </w:tcPr>
          <w:p w14:paraId="6D49FAA7" w14:textId="14C579E3" w:rsidR="0049448B" w:rsidRPr="00B17146" w:rsidRDefault="00707AB3" w:rsidP="00392B72">
            <w:pPr>
              <w:pStyle w:val="TabellRader"/>
            </w:pPr>
            <w:r w:rsidRPr="00B17146">
              <w:t>340</w:t>
            </w:r>
          </w:p>
        </w:tc>
        <w:tc>
          <w:tcPr>
            <w:tcW w:w="1048" w:type="pct"/>
          </w:tcPr>
          <w:p w14:paraId="4A21D413" w14:textId="1B54A521" w:rsidR="0049448B" w:rsidRPr="00B17146" w:rsidRDefault="00E2538F" w:rsidP="00392B72">
            <w:pPr>
              <w:pStyle w:val="TabellRader"/>
            </w:pPr>
            <w:r w:rsidRPr="00B17146">
              <w:t xml:space="preserve">Fi </w:t>
            </w:r>
            <w:r w:rsidR="006A2855">
              <w:t>27</w:t>
            </w:r>
          </w:p>
        </w:tc>
        <w:tc>
          <w:tcPr>
            <w:tcW w:w="1048" w:type="pct"/>
          </w:tcPr>
          <w:p w14:paraId="0ED1BD0A" w14:textId="2A4F22A1" w:rsidR="0049448B" w:rsidRPr="00B17146" w:rsidRDefault="00E2538F" w:rsidP="00392B72">
            <w:pPr>
              <w:pStyle w:val="TabellRader"/>
            </w:pPr>
            <w:r w:rsidRPr="00B17146">
              <w:t>FiU21</w:t>
            </w:r>
          </w:p>
        </w:tc>
        <w:tc>
          <w:tcPr>
            <w:tcW w:w="1048" w:type="pct"/>
          </w:tcPr>
          <w:p w14:paraId="1F4DDDD6" w14:textId="77777777" w:rsidR="0049448B" w:rsidRPr="00B17146" w:rsidRDefault="0049448B" w:rsidP="00392B72">
            <w:pPr>
              <w:pStyle w:val="TabellRader"/>
            </w:pPr>
          </w:p>
        </w:tc>
        <w:tc>
          <w:tcPr>
            <w:tcW w:w="1148" w:type="pct"/>
          </w:tcPr>
          <w:p w14:paraId="09440CDF" w14:textId="459ED3E9" w:rsidR="0049448B" w:rsidRPr="00B17146" w:rsidRDefault="007D15F4" w:rsidP="00392B72">
            <w:pPr>
              <w:pStyle w:val="TabellRader"/>
            </w:pPr>
            <w:r>
              <w:t>X</w:t>
            </w:r>
          </w:p>
        </w:tc>
      </w:tr>
      <w:tr w:rsidR="0049448B" w14:paraId="668A5C27" w14:textId="77777777" w:rsidTr="00392B72">
        <w:tc>
          <w:tcPr>
            <w:tcW w:w="708" w:type="pct"/>
          </w:tcPr>
          <w:p w14:paraId="7A9646A3" w14:textId="3C49304C" w:rsidR="0049448B" w:rsidRDefault="00834CEB" w:rsidP="00392B72">
            <w:pPr>
              <w:pStyle w:val="TabellRader"/>
            </w:pPr>
            <w:r>
              <w:t>349</w:t>
            </w:r>
          </w:p>
        </w:tc>
        <w:tc>
          <w:tcPr>
            <w:tcW w:w="1048" w:type="pct"/>
          </w:tcPr>
          <w:p w14:paraId="7220C7EF" w14:textId="6A2D648A" w:rsidR="0049448B" w:rsidRDefault="00834CEB" w:rsidP="00392B72">
            <w:pPr>
              <w:pStyle w:val="TabellRader"/>
            </w:pPr>
            <w:r>
              <w:t xml:space="preserve">U </w:t>
            </w:r>
            <w:r w:rsidR="00B8195D">
              <w:t>14</w:t>
            </w:r>
          </w:p>
        </w:tc>
        <w:tc>
          <w:tcPr>
            <w:tcW w:w="1048" w:type="pct"/>
          </w:tcPr>
          <w:p w14:paraId="6EA30B3D" w14:textId="5FD6C1A6" w:rsidR="0049448B" w:rsidRDefault="00834CEB" w:rsidP="00392B72">
            <w:pPr>
              <w:pStyle w:val="TabellRader"/>
            </w:pPr>
            <w:r>
              <w:t>UbU21</w:t>
            </w:r>
          </w:p>
        </w:tc>
        <w:tc>
          <w:tcPr>
            <w:tcW w:w="1048" w:type="pct"/>
          </w:tcPr>
          <w:p w14:paraId="7FF32741" w14:textId="3A405C5F" w:rsidR="0049448B" w:rsidRDefault="00BA14E6" w:rsidP="00392B72">
            <w:pPr>
              <w:pStyle w:val="TabellRader"/>
            </w:pPr>
            <w:r>
              <w:t>X</w:t>
            </w:r>
          </w:p>
        </w:tc>
        <w:tc>
          <w:tcPr>
            <w:tcW w:w="1148" w:type="pct"/>
          </w:tcPr>
          <w:p w14:paraId="2E35F1CF" w14:textId="2740293F" w:rsidR="0049448B" w:rsidRDefault="0049448B" w:rsidP="00392B72">
            <w:pPr>
              <w:pStyle w:val="TabellRader"/>
            </w:pPr>
          </w:p>
        </w:tc>
      </w:tr>
      <w:tr w:rsidR="0049448B" w14:paraId="213FF9D8" w14:textId="77777777" w:rsidTr="00392B72">
        <w:tc>
          <w:tcPr>
            <w:tcW w:w="708" w:type="pct"/>
          </w:tcPr>
          <w:p w14:paraId="2586C606" w14:textId="653CBA3F" w:rsidR="0049448B" w:rsidRDefault="00E81AA4" w:rsidP="00392B72">
            <w:pPr>
              <w:pStyle w:val="TabellRader"/>
            </w:pPr>
            <w:r>
              <w:t>353</w:t>
            </w:r>
          </w:p>
        </w:tc>
        <w:tc>
          <w:tcPr>
            <w:tcW w:w="1048" w:type="pct"/>
          </w:tcPr>
          <w:p w14:paraId="3E67A88D" w14:textId="3FE414B3" w:rsidR="0049448B" w:rsidRDefault="00E77339" w:rsidP="00392B72">
            <w:pPr>
              <w:pStyle w:val="TabellRader"/>
            </w:pPr>
            <w:r>
              <w:t>KN</w:t>
            </w:r>
            <w:r w:rsidR="00E81AA4">
              <w:t xml:space="preserve"> </w:t>
            </w:r>
            <w:r w:rsidR="005F25F8">
              <w:t>25</w:t>
            </w:r>
          </w:p>
        </w:tc>
        <w:tc>
          <w:tcPr>
            <w:tcW w:w="1048" w:type="pct"/>
          </w:tcPr>
          <w:p w14:paraId="29B9F0EE" w14:textId="21149688" w:rsidR="0049448B" w:rsidRDefault="00834CEB" w:rsidP="00392B72">
            <w:pPr>
              <w:pStyle w:val="TabellRader"/>
            </w:pPr>
            <w:r>
              <w:t>FiU61</w:t>
            </w:r>
          </w:p>
        </w:tc>
        <w:tc>
          <w:tcPr>
            <w:tcW w:w="1048" w:type="pct"/>
          </w:tcPr>
          <w:p w14:paraId="5D5CADC8" w14:textId="77777777" w:rsidR="0049448B" w:rsidRDefault="0049448B" w:rsidP="00392B72">
            <w:pPr>
              <w:pStyle w:val="TabellRader"/>
            </w:pPr>
          </w:p>
        </w:tc>
        <w:tc>
          <w:tcPr>
            <w:tcW w:w="1148" w:type="pct"/>
          </w:tcPr>
          <w:p w14:paraId="4783AAE5" w14:textId="5B2E033C" w:rsidR="0049448B" w:rsidRDefault="00E77339" w:rsidP="00392B72">
            <w:pPr>
              <w:pStyle w:val="TabellRader"/>
            </w:pPr>
            <w:r>
              <w:t>X</w:t>
            </w:r>
          </w:p>
        </w:tc>
      </w:tr>
      <w:tr w:rsidR="0049448B" w14:paraId="05F8D626" w14:textId="77777777" w:rsidTr="00392B72">
        <w:tc>
          <w:tcPr>
            <w:tcW w:w="708" w:type="pct"/>
          </w:tcPr>
          <w:p w14:paraId="4AC78BBF" w14:textId="4D33AAB4" w:rsidR="0049448B" w:rsidRDefault="00AB3284" w:rsidP="00392B72">
            <w:pPr>
              <w:pStyle w:val="TabellRader"/>
            </w:pPr>
            <w:r>
              <w:t>364</w:t>
            </w:r>
          </w:p>
        </w:tc>
        <w:tc>
          <w:tcPr>
            <w:tcW w:w="1048" w:type="pct"/>
          </w:tcPr>
          <w:p w14:paraId="6448F706" w14:textId="2BA8E754" w:rsidR="0049448B" w:rsidRDefault="00E77339" w:rsidP="00392B72">
            <w:pPr>
              <w:pStyle w:val="TabellRader"/>
            </w:pPr>
            <w:r>
              <w:t>Fi</w:t>
            </w:r>
            <w:r w:rsidR="00B950A3">
              <w:t xml:space="preserve"> </w:t>
            </w:r>
            <w:r w:rsidR="006A2855">
              <w:t>28</w:t>
            </w:r>
          </w:p>
        </w:tc>
        <w:tc>
          <w:tcPr>
            <w:tcW w:w="1048" w:type="pct"/>
          </w:tcPr>
          <w:p w14:paraId="5E399CCF" w14:textId="74CE26CB" w:rsidR="0049448B" w:rsidRDefault="00AB3284" w:rsidP="00392B72">
            <w:pPr>
              <w:pStyle w:val="TabellRader"/>
            </w:pPr>
            <w:r>
              <w:t>FiU62</w:t>
            </w:r>
          </w:p>
        </w:tc>
        <w:tc>
          <w:tcPr>
            <w:tcW w:w="1048" w:type="pct"/>
          </w:tcPr>
          <w:p w14:paraId="6341A629" w14:textId="3AE84892" w:rsidR="0049448B" w:rsidRDefault="00E77339" w:rsidP="00392B72">
            <w:pPr>
              <w:pStyle w:val="TabellRader"/>
            </w:pPr>
            <w:r>
              <w:t>X</w:t>
            </w:r>
          </w:p>
        </w:tc>
        <w:tc>
          <w:tcPr>
            <w:tcW w:w="1148" w:type="pct"/>
          </w:tcPr>
          <w:p w14:paraId="6890617D" w14:textId="05871F68" w:rsidR="0049448B" w:rsidRDefault="0049448B" w:rsidP="00392B72">
            <w:pPr>
              <w:pStyle w:val="TabellRader"/>
            </w:pPr>
          </w:p>
        </w:tc>
      </w:tr>
      <w:tr w:rsidR="0049448B" w14:paraId="403E1357" w14:textId="77777777" w:rsidTr="00392B72">
        <w:tc>
          <w:tcPr>
            <w:tcW w:w="708" w:type="pct"/>
          </w:tcPr>
          <w:p w14:paraId="6A18DF8F" w14:textId="77777777" w:rsidR="0049448B" w:rsidRDefault="0049448B" w:rsidP="00392B72">
            <w:pPr>
              <w:pStyle w:val="TabellRader"/>
            </w:pPr>
          </w:p>
        </w:tc>
        <w:tc>
          <w:tcPr>
            <w:tcW w:w="1048" w:type="pct"/>
          </w:tcPr>
          <w:p w14:paraId="57456FE0" w14:textId="77777777" w:rsidR="0049448B" w:rsidRDefault="0049448B" w:rsidP="00392B72">
            <w:pPr>
              <w:pStyle w:val="TabellRader"/>
            </w:pPr>
          </w:p>
        </w:tc>
        <w:tc>
          <w:tcPr>
            <w:tcW w:w="1048" w:type="pct"/>
          </w:tcPr>
          <w:p w14:paraId="1DE1D90A" w14:textId="77777777" w:rsidR="0049448B" w:rsidRDefault="0049448B" w:rsidP="00392B72">
            <w:pPr>
              <w:pStyle w:val="TabellRader"/>
            </w:pPr>
          </w:p>
        </w:tc>
        <w:tc>
          <w:tcPr>
            <w:tcW w:w="1048" w:type="pct"/>
          </w:tcPr>
          <w:p w14:paraId="7C50275A" w14:textId="77777777" w:rsidR="0049448B" w:rsidRDefault="0049448B" w:rsidP="00392B72">
            <w:pPr>
              <w:pStyle w:val="TabellRader"/>
            </w:pPr>
          </w:p>
        </w:tc>
        <w:tc>
          <w:tcPr>
            <w:tcW w:w="1148" w:type="pct"/>
          </w:tcPr>
          <w:p w14:paraId="2A0295EB" w14:textId="77777777" w:rsidR="0049448B" w:rsidRDefault="0049448B" w:rsidP="00392B72">
            <w:pPr>
              <w:pStyle w:val="TabellRader"/>
            </w:pPr>
          </w:p>
        </w:tc>
      </w:tr>
      <w:tr w:rsidR="00B9797D" w14:paraId="66B1F174" w14:textId="77777777" w:rsidTr="00392B72">
        <w:tc>
          <w:tcPr>
            <w:tcW w:w="708" w:type="pct"/>
          </w:tcPr>
          <w:p w14:paraId="4812E2A8" w14:textId="77777777" w:rsidR="00B9797D" w:rsidRDefault="00B9797D" w:rsidP="00392B72">
            <w:pPr>
              <w:pStyle w:val="TabellRader"/>
            </w:pPr>
          </w:p>
        </w:tc>
        <w:tc>
          <w:tcPr>
            <w:tcW w:w="1048" w:type="pct"/>
          </w:tcPr>
          <w:p w14:paraId="178E1509" w14:textId="77777777" w:rsidR="00B9797D" w:rsidRDefault="00B9797D" w:rsidP="00392B72">
            <w:pPr>
              <w:pStyle w:val="TabellRader"/>
            </w:pPr>
          </w:p>
        </w:tc>
        <w:tc>
          <w:tcPr>
            <w:tcW w:w="1048" w:type="pct"/>
          </w:tcPr>
          <w:p w14:paraId="40C9B11E" w14:textId="77777777" w:rsidR="00B9797D" w:rsidRDefault="00B9797D" w:rsidP="00392B72">
            <w:pPr>
              <w:pStyle w:val="TabellRader"/>
            </w:pPr>
          </w:p>
        </w:tc>
        <w:tc>
          <w:tcPr>
            <w:tcW w:w="1048" w:type="pct"/>
          </w:tcPr>
          <w:p w14:paraId="149CA43E" w14:textId="77777777" w:rsidR="00B9797D" w:rsidRDefault="00B9797D" w:rsidP="00392B72">
            <w:pPr>
              <w:pStyle w:val="TabellRader"/>
            </w:pPr>
          </w:p>
        </w:tc>
        <w:tc>
          <w:tcPr>
            <w:tcW w:w="1148" w:type="pct"/>
          </w:tcPr>
          <w:p w14:paraId="585597EB" w14:textId="77777777" w:rsidR="00B9797D" w:rsidRDefault="00B9797D" w:rsidP="00392B72">
            <w:pPr>
              <w:pStyle w:val="TabellRader"/>
            </w:pPr>
          </w:p>
        </w:tc>
      </w:tr>
      <w:tr w:rsidR="00A40D6F" w:rsidRPr="00CA1107" w14:paraId="7AD90DE6" w14:textId="77777777" w:rsidTr="00392B72">
        <w:tc>
          <w:tcPr>
            <w:tcW w:w="708" w:type="pct"/>
          </w:tcPr>
          <w:p w14:paraId="48E2646B" w14:textId="6C0ED0C4" w:rsidR="00A40D6F" w:rsidRPr="00CA1107" w:rsidRDefault="00A40D6F" w:rsidP="00392B72">
            <w:pPr>
              <w:pStyle w:val="TabellRader"/>
              <w:rPr>
                <w:b/>
              </w:rPr>
            </w:pPr>
            <w:r w:rsidRPr="00CA1107">
              <w:rPr>
                <w:b/>
              </w:rPr>
              <w:t>20</w:t>
            </w:r>
            <w:r>
              <w:rPr>
                <w:b/>
              </w:rPr>
              <w:t>20</w:t>
            </w:r>
            <w:r w:rsidRPr="00CA1107">
              <w:rPr>
                <w:b/>
              </w:rPr>
              <w:t>/2</w:t>
            </w:r>
            <w:r>
              <w:rPr>
                <w:b/>
              </w:rPr>
              <w:t>1</w:t>
            </w:r>
          </w:p>
        </w:tc>
        <w:tc>
          <w:tcPr>
            <w:tcW w:w="1048" w:type="pct"/>
          </w:tcPr>
          <w:p w14:paraId="30332734" w14:textId="77777777" w:rsidR="00A40D6F" w:rsidRPr="00CA1107" w:rsidRDefault="00A40D6F" w:rsidP="00392B72">
            <w:pPr>
              <w:pStyle w:val="TabellRader"/>
              <w:rPr>
                <w:b/>
              </w:rPr>
            </w:pPr>
          </w:p>
        </w:tc>
        <w:tc>
          <w:tcPr>
            <w:tcW w:w="1048" w:type="pct"/>
          </w:tcPr>
          <w:p w14:paraId="3573B08F" w14:textId="77777777" w:rsidR="00A40D6F" w:rsidRPr="00CA1107" w:rsidRDefault="00A40D6F" w:rsidP="00392B72">
            <w:pPr>
              <w:pStyle w:val="TabellRader"/>
              <w:rPr>
                <w:b/>
              </w:rPr>
            </w:pPr>
          </w:p>
        </w:tc>
        <w:tc>
          <w:tcPr>
            <w:tcW w:w="1048" w:type="pct"/>
          </w:tcPr>
          <w:p w14:paraId="32494068" w14:textId="77777777" w:rsidR="00A40D6F" w:rsidRPr="00CA1107" w:rsidRDefault="00A40D6F" w:rsidP="00392B72">
            <w:pPr>
              <w:pStyle w:val="TabellRader"/>
              <w:rPr>
                <w:b/>
              </w:rPr>
            </w:pPr>
          </w:p>
        </w:tc>
        <w:tc>
          <w:tcPr>
            <w:tcW w:w="1148" w:type="pct"/>
          </w:tcPr>
          <w:p w14:paraId="3F38A32F" w14:textId="77777777" w:rsidR="00A40D6F" w:rsidRPr="00CA1107" w:rsidRDefault="00A40D6F" w:rsidP="00392B72">
            <w:pPr>
              <w:pStyle w:val="TabellRader"/>
              <w:rPr>
                <w:b/>
              </w:rPr>
            </w:pPr>
          </w:p>
        </w:tc>
      </w:tr>
      <w:tr w:rsidR="001D363F" w14:paraId="64193D40" w14:textId="77777777" w:rsidTr="00392B72">
        <w:tc>
          <w:tcPr>
            <w:tcW w:w="708" w:type="pct"/>
          </w:tcPr>
          <w:p w14:paraId="050177CA" w14:textId="1ABE629E" w:rsidR="001D363F" w:rsidRDefault="001D363F" w:rsidP="00392B72">
            <w:pPr>
              <w:pStyle w:val="TabellRader"/>
            </w:pPr>
            <w:r>
              <w:t>12</w:t>
            </w:r>
          </w:p>
        </w:tc>
        <w:tc>
          <w:tcPr>
            <w:tcW w:w="1048" w:type="pct"/>
          </w:tcPr>
          <w:p w14:paraId="245D2CBE" w14:textId="719D01FE" w:rsidR="001D363F" w:rsidRDefault="001D363F" w:rsidP="00392B72">
            <w:pPr>
              <w:pStyle w:val="TabellRader"/>
            </w:pPr>
            <w:r>
              <w:t>Fi</w:t>
            </w:r>
            <w:r w:rsidR="006A2855">
              <w:t xml:space="preserve"> 29</w:t>
            </w:r>
          </w:p>
        </w:tc>
        <w:tc>
          <w:tcPr>
            <w:tcW w:w="1048" w:type="pct"/>
          </w:tcPr>
          <w:p w14:paraId="258A3CE2" w14:textId="5A997A63" w:rsidR="001D363F" w:rsidRDefault="001D363F" w:rsidP="00392B72">
            <w:pPr>
              <w:pStyle w:val="TabellRader"/>
            </w:pPr>
            <w:r>
              <w:t>JuU</w:t>
            </w:r>
            <w:r w:rsidR="00731970">
              <w:t>2</w:t>
            </w:r>
          </w:p>
        </w:tc>
        <w:tc>
          <w:tcPr>
            <w:tcW w:w="1048" w:type="pct"/>
          </w:tcPr>
          <w:p w14:paraId="434E64FF" w14:textId="77777777" w:rsidR="001D363F" w:rsidRDefault="001D363F" w:rsidP="00392B72">
            <w:pPr>
              <w:pStyle w:val="TabellRader"/>
            </w:pPr>
          </w:p>
        </w:tc>
        <w:tc>
          <w:tcPr>
            <w:tcW w:w="1148" w:type="pct"/>
          </w:tcPr>
          <w:p w14:paraId="31855BA3" w14:textId="31FBE4CE" w:rsidR="001D363F" w:rsidRDefault="001D363F" w:rsidP="00392B72">
            <w:pPr>
              <w:pStyle w:val="TabellRader"/>
            </w:pPr>
            <w:r>
              <w:t>X</w:t>
            </w:r>
          </w:p>
        </w:tc>
      </w:tr>
      <w:tr w:rsidR="0049448B" w14:paraId="61889B82" w14:textId="77777777" w:rsidTr="00392B72">
        <w:tc>
          <w:tcPr>
            <w:tcW w:w="708" w:type="pct"/>
          </w:tcPr>
          <w:p w14:paraId="65A50AB9" w14:textId="6EF3DFFC" w:rsidR="0049448B" w:rsidRDefault="008B70E3" w:rsidP="00392B72">
            <w:pPr>
              <w:pStyle w:val="TabellRader"/>
            </w:pPr>
            <w:r>
              <w:t>14</w:t>
            </w:r>
          </w:p>
        </w:tc>
        <w:tc>
          <w:tcPr>
            <w:tcW w:w="1048" w:type="pct"/>
          </w:tcPr>
          <w:p w14:paraId="07994C94" w14:textId="71171958" w:rsidR="0049448B" w:rsidRDefault="008B70E3" w:rsidP="00392B72">
            <w:pPr>
              <w:pStyle w:val="TabellRader"/>
            </w:pPr>
            <w:r>
              <w:t xml:space="preserve">U </w:t>
            </w:r>
            <w:r w:rsidR="00B8195D">
              <w:t>15</w:t>
            </w:r>
          </w:p>
        </w:tc>
        <w:tc>
          <w:tcPr>
            <w:tcW w:w="1048" w:type="pct"/>
          </w:tcPr>
          <w:p w14:paraId="1F1B766D" w14:textId="26A0750E" w:rsidR="0049448B" w:rsidRDefault="008B70E3" w:rsidP="00392B72">
            <w:pPr>
              <w:pStyle w:val="TabellRader"/>
            </w:pPr>
            <w:r>
              <w:t>UbU3</w:t>
            </w:r>
          </w:p>
        </w:tc>
        <w:tc>
          <w:tcPr>
            <w:tcW w:w="1048" w:type="pct"/>
          </w:tcPr>
          <w:p w14:paraId="7B9AF0F6" w14:textId="77777777" w:rsidR="0049448B" w:rsidRDefault="0049448B" w:rsidP="00392B72">
            <w:pPr>
              <w:pStyle w:val="TabellRader"/>
            </w:pPr>
          </w:p>
        </w:tc>
        <w:tc>
          <w:tcPr>
            <w:tcW w:w="1148" w:type="pct"/>
          </w:tcPr>
          <w:p w14:paraId="021B0482" w14:textId="49774B1A" w:rsidR="0049448B" w:rsidRDefault="00BA266C" w:rsidP="00392B72">
            <w:pPr>
              <w:pStyle w:val="TabellRader"/>
            </w:pPr>
            <w:r>
              <w:t>X</w:t>
            </w:r>
          </w:p>
        </w:tc>
      </w:tr>
      <w:tr w:rsidR="003D22C1" w14:paraId="6FC50336" w14:textId="77777777" w:rsidTr="00392B72">
        <w:tc>
          <w:tcPr>
            <w:tcW w:w="708" w:type="pct"/>
          </w:tcPr>
          <w:p w14:paraId="2CA8E0DB" w14:textId="2847BBD5" w:rsidR="003D22C1" w:rsidRDefault="00CB0C4D" w:rsidP="00392B72">
            <w:pPr>
              <w:pStyle w:val="TabellRader"/>
            </w:pPr>
            <w:r>
              <w:t>29</w:t>
            </w:r>
          </w:p>
        </w:tc>
        <w:tc>
          <w:tcPr>
            <w:tcW w:w="1048" w:type="pct"/>
          </w:tcPr>
          <w:p w14:paraId="65C6F418" w14:textId="01449783" w:rsidR="003D22C1" w:rsidRDefault="00CB0C4D" w:rsidP="00392B72">
            <w:pPr>
              <w:pStyle w:val="TabellRader"/>
            </w:pPr>
            <w:r>
              <w:t xml:space="preserve">Ju </w:t>
            </w:r>
            <w:r w:rsidR="005C78BD">
              <w:t>59</w:t>
            </w:r>
          </w:p>
        </w:tc>
        <w:tc>
          <w:tcPr>
            <w:tcW w:w="1048" w:type="pct"/>
          </w:tcPr>
          <w:p w14:paraId="1C8F21F3" w14:textId="7E923D00" w:rsidR="003D22C1" w:rsidRDefault="00CB0C4D" w:rsidP="00392B72">
            <w:pPr>
              <w:pStyle w:val="TabellRader"/>
            </w:pPr>
            <w:r>
              <w:t>JuU31</w:t>
            </w:r>
          </w:p>
        </w:tc>
        <w:tc>
          <w:tcPr>
            <w:tcW w:w="1048" w:type="pct"/>
          </w:tcPr>
          <w:p w14:paraId="3A1629F7" w14:textId="77777777" w:rsidR="003D22C1" w:rsidRDefault="003D22C1" w:rsidP="00392B72">
            <w:pPr>
              <w:pStyle w:val="TabellRader"/>
            </w:pPr>
          </w:p>
        </w:tc>
        <w:tc>
          <w:tcPr>
            <w:tcW w:w="1148" w:type="pct"/>
          </w:tcPr>
          <w:p w14:paraId="7F54B587" w14:textId="29E57792" w:rsidR="003D22C1" w:rsidRDefault="0077449A" w:rsidP="00392B72">
            <w:pPr>
              <w:pStyle w:val="TabellRader"/>
            </w:pPr>
            <w:r>
              <w:t>X</w:t>
            </w:r>
          </w:p>
        </w:tc>
      </w:tr>
      <w:tr w:rsidR="003D22C1" w14:paraId="17AADD4E" w14:textId="77777777" w:rsidTr="00392B72">
        <w:tc>
          <w:tcPr>
            <w:tcW w:w="708" w:type="pct"/>
          </w:tcPr>
          <w:p w14:paraId="6D1ADFD2" w14:textId="6C2499A1" w:rsidR="003D22C1" w:rsidRDefault="005039BB" w:rsidP="00392B72">
            <w:pPr>
              <w:pStyle w:val="TabellRader"/>
            </w:pPr>
            <w:r>
              <w:t>31</w:t>
            </w:r>
          </w:p>
        </w:tc>
        <w:tc>
          <w:tcPr>
            <w:tcW w:w="1048" w:type="pct"/>
          </w:tcPr>
          <w:p w14:paraId="3B0972A7" w14:textId="25411A0C" w:rsidR="003D22C1" w:rsidRDefault="005039BB" w:rsidP="00392B72">
            <w:pPr>
              <w:pStyle w:val="TabellRader"/>
            </w:pPr>
            <w:r>
              <w:t xml:space="preserve">Ju </w:t>
            </w:r>
            <w:r w:rsidR="005C78BD">
              <w:t>60</w:t>
            </w:r>
          </w:p>
        </w:tc>
        <w:tc>
          <w:tcPr>
            <w:tcW w:w="1048" w:type="pct"/>
          </w:tcPr>
          <w:p w14:paraId="748031C7" w14:textId="586A03CD" w:rsidR="003D22C1" w:rsidRDefault="005039BB" w:rsidP="00392B72">
            <w:pPr>
              <w:pStyle w:val="TabellRader"/>
            </w:pPr>
            <w:r>
              <w:t>JuU5</w:t>
            </w:r>
          </w:p>
        </w:tc>
        <w:tc>
          <w:tcPr>
            <w:tcW w:w="1048" w:type="pct"/>
          </w:tcPr>
          <w:p w14:paraId="75029993" w14:textId="77777777" w:rsidR="003D22C1" w:rsidRDefault="003D22C1" w:rsidP="00392B72">
            <w:pPr>
              <w:pStyle w:val="TabellRader"/>
            </w:pPr>
          </w:p>
        </w:tc>
        <w:tc>
          <w:tcPr>
            <w:tcW w:w="1148" w:type="pct"/>
          </w:tcPr>
          <w:p w14:paraId="7FCA8706" w14:textId="0C74FD5A" w:rsidR="003D22C1" w:rsidRDefault="0077449A" w:rsidP="00392B72">
            <w:pPr>
              <w:pStyle w:val="TabellRader"/>
            </w:pPr>
            <w:r>
              <w:t>X</w:t>
            </w:r>
          </w:p>
        </w:tc>
      </w:tr>
      <w:tr w:rsidR="003D22C1" w14:paraId="37108C7C" w14:textId="77777777" w:rsidTr="00392B72">
        <w:tc>
          <w:tcPr>
            <w:tcW w:w="708" w:type="pct"/>
          </w:tcPr>
          <w:p w14:paraId="028B6D9A" w14:textId="3E3517F3" w:rsidR="003D22C1" w:rsidRDefault="001F16CA" w:rsidP="00392B72">
            <w:pPr>
              <w:pStyle w:val="TabellRader"/>
            </w:pPr>
            <w:r>
              <w:t>49</w:t>
            </w:r>
          </w:p>
        </w:tc>
        <w:tc>
          <w:tcPr>
            <w:tcW w:w="1048" w:type="pct"/>
          </w:tcPr>
          <w:p w14:paraId="39F870E8" w14:textId="4953B9DE" w:rsidR="003D22C1" w:rsidRDefault="001F16CA" w:rsidP="00392B72">
            <w:pPr>
              <w:pStyle w:val="TabellRader"/>
            </w:pPr>
            <w:r>
              <w:t xml:space="preserve">Ju </w:t>
            </w:r>
            <w:r w:rsidR="005C78BD">
              <w:t>61</w:t>
            </w:r>
          </w:p>
        </w:tc>
        <w:tc>
          <w:tcPr>
            <w:tcW w:w="1048" w:type="pct"/>
          </w:tcPr>
          <w:p w14:paraId="0B104476" w14:textId="50CF57B7" w:rsidR="003D22C1" w:rsidRDefault="001F16CA" w:rsidP="00392B72">
            <w:pPr>
              <w:pStyle w:val="TabellRader"/>
            </w:pPr>
            <w:r>
              <w:t>SfU8</w:t>
            </w:r>
          </w:p>
        </w:tc>
        <w:tc>
          <w:tcPr>
            <w:tcW w:w="1048" w:type="pct"/>
          </w:tcPr>
          <w:p w14:paraId="0A1F14A0" w14:textId="77777777" w:rsidR="003D22C1" w:rsidRDefault="003D22C1" w:rsidP="00392B72">
            <w:pPr>
              <w:pStyle w:val="TabellRader"/>
            </w:pPr>
          </w:p>
        </w:tc>
        <w:tc>
          <w:tcPr>
            <w:tcW w:w="1148" w:type="pct"/>
          </w:tcPr>
          <w:p w14:paraId="6566E29D" w14:textId="0758FFD2" w:rsidR="003D22C1" w:rsidRDefault="0077449A" w:rsidP="00392B72">
            <w:pPr>
              <w:pStyle w:val="TabellRader"/>
            </w:pPr>
            <w:r>
              <w:t>X</w:t>
            </w:r>
          </w:p>
        </w:tc>
      </w:tr>
      <w:tr w:rsidR="003D22C1" w14:paraId="425F0B7F" w14:textId="77777777" w:rsidTr="00392B72">
        <w:tc>
          <w:tcPr>
            <w:tcW w:w="708" w:type="pct"/>
          </w:tcPr>
          <w:p w14:paraId="2B991EB6" w14:textId="0FCC73E2" w:rsidR="003D22C1" w:rsidRDefault="001F16CA" w:rsidP="00392B72">
            <w:pPr>
              <w:pStyle w:val="TabellRader"/>
            </w:pPr>
            <w:r>
              <w:t>50</w:t>
            </w:r>
          </w:p>
        </w:tc>
        <w:tc>
          <w:tcPr>
            <w:tcW w:w="1048" w:type="pct"/>
          </w:tcPr>
          <w:p w14:paraId="2C3BFDCA" w14:textId="20D34DF7" w:rsidR="003D22C1" w:rsidRDefault="001F16CA" w:rsidP="00392B72">
            <w:pPr>
              <w:pStyle w:val="TabellRader"/>
            </w:pPr>
            <w:r>
              <w:t xml:space="preserve">Ju </w:t>
            </w:r>
            <w:r w:rsidR="005C78BD">
              <w:t>62</w:t>
            </w:r>
          </w:p>
        </w:tc>
        <w:tc>
          <w:tcPr>
            <w:tcW w:w="1048" w:type="pct"/>
          </w:tcPr>
          <w:p w14:paraId="148407C6" w14:textId="0C58C3A6" w:rsidR="003D22C1" w:rsidRDefault="001F16CA" w:rsidP="00392B72">
            <w:pPr>
              <w:pStyle w:val="TabellRader"/>
            </w:pPr>
            <w:r>
              <w:t>CU2</w:t>
            </w:r>
          </w:p>
        </w:tc>
        <w:tc>
          <w:tcPr>
            <w:tcW w:w="1048" w:type="pct"/>
          </w:tcPr>
          <w:p w14:paraId="282B0528" w14:textId="5CB8D0BB" w:rsidR="003D22C1" w:rsidRDefault="0077449A" w:rsidP="00392B72">
            <w:pPr>
              <w:pStyle w:val="TabellRader"/>
            </w:pPr>
            <w:r>
              <w:t>X</w:t>
            </w:r>
          </w:p>
        </w:tc>
        <w:tc>
          <w:tcPr>
            <w:tcW w:w="1148" w:type="pct"/>
          </w:tcPr>
          <w:p w14:paraId="15719B49" w14:textId="2785234D" w:rsidR="003D22C1" w:rsidRDefault="003D22C1" w:rsidP="00392B72">
            <w:pPr>
              <w:pStyle w:val="TabellRader"/>
            </w:pPr>
          </w:p>
        </w:tc>
      </w:tr>
      <w:tr w:rsidR="003D22C1" w14:paraId="15A44E8D" w14:textId="77777777" w:rsidTr="00392B72">
        <w:tc>
          <w:tcPr>
            <w:tcW w:w="708" w:type="pct"/>
          </w:tcPr>
          <w:p w14:paraId="3B7547CD" w14:textId="08A719CD" w:rsidR="003D22C1" w:rsidRDefault="006C7B8F" w:rsidP="00392B72">
            <w:pPr>
              <w:pStyle w:val="TabellRader"/>
            </w:pPr>
            <w:r>
              <w:t>57</w:t>
            </w:r>
          </w:p>
        </w:tc>
        <w:tc>
          <w:tcPr>
            <w:tcW w:w="1048" w:type="pct"/>
          </w:tcPr>
          <w:p w14:paraId="1D504A22" w14:textId="0D125248" w:rsidR="003D22C1" w:rsidRDefault="006C7B8F" w:rsidP="00392B72">
            <w:pPr>
              <w:pStyle w:val="TabellRader"/>
            </w:pPr>
            <w:r>
              <w:t xml:space="preserve">Ju </w:t>
            </w:r>
            <w:r w:rsidR="005C78BD">
              <w:t>63</w:t>
            </w:r>
          </w:p>
        </w:tc>
        <w:tc>
          <w:tcPr>
            <w:tcW w:w="1048" w:type="pct"/>
          </w:tcPr>
          <w:p w14:paraId="2C38B8D8" w14:textId="3E7DC90D" w:rsidR="003D22C1" w:rsidRDefault="006C7B8F" w:rsidP="00392B72">
            <w:pPr>
              <w:pStyle w:val="TabellRader"/>
            </w:pPr>
            <w:r>
              <w:t>JuU3</w:t>
            </w:r>
          </w:p>
        </w:tc>
        <w:tc>
          <w:tcPr>
            <w:tcW w:w="1048" w:type="pct"/>
          </w:tcPr>
          <w:p w14:paraId="1717FCAE" w14:textId="77777777" w:rsidR="003D22C1" w:rsidRDefault="003D22C1" w:rsidP="00392B72">
            <w:pPr>
              <w:pStyle w:val="TabellRader"/>
            </w:pPr>
          </w:p>
        </w:tc>
        <w:tc>
          <w:tcPr>
            <w:tcW w:w="1148" w:type="pct"/>
          </w:tcPr>
          <w:p w14:paraId="0E455A42" w14:textId="40C86531" w:rsidR="003D22C1" w:rsidRDefault="0077449A" w:rsidP="00392B72">
            <w:pPr>
              <w:pStyle w:val="TabellRader"/>
            </w:pPr>
            <w:r>
              <w:t>X</w:t>
            </w:r>
          </w:p>
        </w:tc>
      </w:tr>
      <w:tr w:rsidR="003D22C1" w14:paraId="424EE816" w14:textId="77777777" w:rsidTr="00392B72">
        <w:tc>
          <w:tcPr>
            <w:tcW w:w="708" w:type="pct"/>
          </w:tcPr>
          <w:p w14:paraId="2D0973D0" w14:textId="1EB02DBA" w:rsidR="003D22C1" w:rsidRDefault="005B0C34" w:rsidP="00392B72">
            <w:pPr>
              <w:pStyle w:val="TabellRader"/>
            </w:pPr>
            <w:r>
              <w:t>61</w:t>
            </w:r>
          </w:p>
        </w:tc>
        <w:tc>
          <w:tcPr>
            <w:tcW w:w="1048" w:type="pct"/>
          </w:tcPr>
          <w:p w14:paraId="5EACBC37" w14:textId="342343A8" w:rsidR="003D22C1" w:rsidRDefault="005B0C34" w:rsidP="00392B72">
            <w:pPr>
              <w:pStyle w:val="TabellRader"/>
            </w:pPr>
            <w:r>
              <w:t xml:space="preserve">S </w:t>
            </w:r>
            <w:r w:rsidR="003A5A82">
              <w:t>27</w:t>
            </w:r>
          </w:p>
        </w:tc>
        <w:tc>
          <w:tcPr>
            <w:tcW w:w="1048" w:type="pct"/>
          </w:tcPr>
          <w:p w14:paraId="23BD7907" w14:textId="49BF3971" w:rsidR="003D22C1" w:rsidRDefault="005B0C34" w:rsidP="00392B72">
            <w:pPr>
              <w:pStyle w:val="TabellRader"/>
            </w:pPr>
            <w:r>
              <w:t>SoU2</w:t>
            </w:r>
          </w:p>
        </w:tc>
        <w:tc>
          <w:tcPr>
            <w:tcW w:w="1048" w:type="pct"/>
          </w:tcPr>
          <w:p w14:paraId="36D8BC5D" w14:textId="77777777" w:rsidR="003D22C1" w:rsidRDefault="003D22C1" w:rsidP="00392B72">
            <w:pPr>
              <w:pStyle w:val="TabellRader"/>
            </w:pPr>
          </w:p>
        </w:tc>
        <w:tc>
          <w:tcPr>
            <w:tcW w:w="1148" w:type="pct"/>
          </w:tcPr>
          <w:p w14:paraId="33BF05D1" w14:textId="7914AC87" w:rsidR="003D22C1" w:rsidRDefault="0029625E" w:rsidP="00392B72">
            <w:pPr>
              <w:pStyle w:val="TabellRader"/>
            </w:pPr>
            <w:r>
              <w:t>X</w:t>
            </w:r>
          </w:p>
        </w:tc>
      </w:tr>
      <w:tr w:rsidR="003D22C1" w14:paraId="59496F38" w14:textId="77777777" w:rsidTr="00392B72">
        <w:tc>
          <w:tcPr>
            <w:tcW w:w="708" w:type="pct"/>
          </w:tcPr>
          <w:p w14:paraId="4429F064" w14:textId="1CEC9626" w:rsidR="003D22C1" w:rsidRDefault="005B0C34" w:rsidP="00392B72">
            <w:pPr>
              <w:pStyle w:val="TabellRader"/>
            </w:pPr>
            <w:r>
              <w:t>63</w:t>
            </w:r>
          </w:p>
        </w:tc>
        <w:tc>
          <w:tcPr>
            <w:tcW w:w="1048" w:type="pct"/>
          </w:tcPr>
          <w:p w14:paraId="17F7F7A2" w14:textId="2BC6AC3B" w:rsidR="003D22C1" w:rsidRDefault="005B0C34" w:rsidP="00392B72">
            <w:pPr>
              <w:pStyle w:val="TabellRader"/>
            </w:pPr>
            <w:r>
              <w:t xml:space="preserve">Fi </w:t>
            </w:r>
            <w:r w:rsidR="006A2855">
              <w:t>30</w:t>
            </w:r>
          </w:p>
        </w:tc>
        <w:tc>
          <w:tcPr>
            <w:tcW w:w="1048" w:type="pct"/>
          </w:tcPr>
          <w:p w14:paraId="1EE3CA62" w14:textId="45AE5868" w:rsidR="003D22C1" w:rsidRDefault="005B0C34" w:rsidP="00392B72">
            <w:pPr>
              <w:pStyle w:val="TabellRader"/>
            </w:pPr>
            <w:r>
              <w:t>FiU1</w:t>
            </w:r>
          </w:p>
        </w:tc>
        <w:tc>
          <w:tcPr>
            <w:tcW w:w="1048" w:type="pct"/>
          </w:tcPr>
          <w:p w14:paraId="23D7E4D9" w14:textId="399FF35B" w:rsidR="003D22C1" w:rsidRDefault="003D22C1" w:rsidP="00392B72">
            <w:pPr>
              <w:pStyle w:val="TabellRader"/>
            </w:pPr>
          </w:p>
        </w:tc>
        <w:tc>
          <w:tcPr>
            <w:tcW w:w="1148" w:type="pct"/>
          </w:tcPr>
          <w:p w14:paraId="2C732B1B" w14:textId="5C60E9FD" w:rsidR="003D22C1" w:rsidRDefault="00DD69AF" w:rsidP="00392B72">
            <w:pPr>
              <w:pStyle w:val="TabellRader"/>
            </w:pPr>
            <w:r>
              <w:t>X</w:t>
            </w:r>
          </w:p>
        </w:tc>
      </w:tr>
      <w:tr w:rsidR="003D22C1" w14:paraId="7C70B150" w14:textId="77777777" w:rsidTr="00392B72">
        <w:tc>
          <w:tcPr>
            <w:tcW w:w="708" w:type="pct"/>
          </w:tcPr>
          <w:p w14:paraId="0B4FC0B3" w14:textId="37EF7C7E" w:rsidR="003D22C1" w:rsidRDefault="00C02C3E" w:rsidP="00392B72">
            <w:pPr>
              <w:pStyle w:val="TabellRader"/>
            </w:pPr>
            <w:r>
              <w:t>79</w:t>
            </w:r>
          </w:p>
        </w:tc>
        <w:tc>
          <w:tcPr>
            <w:tcW w:w="1048" w:type="pct"/>
          </w:tcPr>
          <w:p w14:paraId="0DA05258" w14:textId="59865560" w:rsidR="003D22C1" w:rsidRDefault="00C02C3E" w:rsidP="00392B72">
            <w:pPr>
              <w:pStyle w:val="TabellRader"/>
            </w:pPr>
            <w:r>
              <w:t xml:space="preserve">Ju </w:t>
            </w:r>
            <w:r w:rsidR="005C78BD">
              <w:t>64</w:t>
            </w:r>
          </w:p>
        </w:tc>
        <w:tc>
          <w:tcPr>
            <w:tcW w:w="1048" w:type="pct"/>
          </w:tcPr>
          <w:p w14:paraId="5A83C01A" w14:textId="105EFC0B" w:rsidR="003D22C1" w:rsidRDefault="00C02C3E" w:rsidP="00392B72">
            <w:pPr>
              <w:pStyle w:val="TabellRader"/>
            </w:pPr>
            <w:r>
              <w:t>JuU10</w:t>
            </w:r>
          </w:p>
        </w:tc>
        <w:tc>
          <w:tcPr>
            <w:tcW w:w="1048" w:type="pct"/>
          </w:tcPr>
          <w:p w14:paraId="0B6D7FE3" w14:textId="77777777" w:rsidR="003D22C1" w:rsidRDefault="003D22C1" w:rsidP="00392B72">
            <w:pPr>
              <w:pStyle w:val="TabellRader"/>
            </w:pPr>
          </w:p>
        </w:tc>
        <w:tc>
          <w:tcPr>
            <w:tcW w:w="1148" w:type="pct"/>
          </w:tcPr>
          <w:p w14:paraId="02CFE429" w14:textId="3BD73A96" w:rsidR="003D22C1" w:rsidRDefault="0077449A" w:rsidP="00392B72">
            <w:pPr>
              <w:pStyle w:val="TabellRader"/>
            </w:pPr>
            <w:r>
              <w:t>X</w:t>
            </w:r>
          </w:p>
        </w:tc>
      </w:tr>
      <w:tr w:rsidR="003D22C1" w14:paraId="18562996" w14:textId="77777777" w:rsidTr="00392B72">
        <w:tc>
          <w:tcPr>
            <w:tcW w:w="708" w:type="pct"/>
          </w:tcPr>
          <w:p w14:paraId="2FF2B64F" w14:textId="046955AD" w:rsidR="003D22C1" w:rsidRDefault="00C02C3E" w:rsidP="00392B72">
            <w:pPr>
              <w:pStyle w:val="TabellRader"/>
            </w:pPr>
            <w:r>
              <w:t>80</w:t>
            </w:r>
          </w:p>
        </w:tc>
        <w:tc>
          <w:tcPr>
            <w:tcW w:w="1048" w:type="pct"/>
          </w:tcPr>
          <w:p w14:paraId="0D48C267" w14:textId="5EB9BFA5" w:rsidR="003D22C1" w:rsidRDefault="00C02C3E" w:rsidP="00392B72">
            <w:pPr>
              <w:pStyle w:val="TabellRader"/>
            </w:pPr>
            <w:r>
              <w:t xml:space="preserve">S </w:t>
            </w:r>
            <w:r w:rsidR="00A16C94">
              <w:t>28</w:t>
            </w:r>
          </w:p>
        </w:tc>
        <w:tc>
          <w:tcPr>
            <w:tcW w:w="1048" w:type="pct"/>
          </w:tcPr>
          <w:p w14:paraId="3B56AAC2" w14:textId="77A84F6D" w:rsidR="003D22C1" w:rsidRDefault="00C02C3E" w:rsidP="00392B72">
            <w:pPr>
              <w:pStyle w:val="TabellRader"/>
            </w:pPr>
            <w:r>
              <w:t>SoU10</w:t>
            </w:r>
          </w:p>
        </w:tc>
        <w:tc>
          <w:tcPr>
            <w:tcW w:w="1048" w:type="pct"/>
          </w:tcPr>
          <w:p w14:paraId="06E196F1" w14:textId="77777777" w:rsidR="003D22C1" w:rsidRDefault="003D22C1" w:rsidP="00392B72">
            <w:pPr>
              <w:pStyle w:val="TabellRader"/>
            </w:pPr>
          </w:p>
        </w:tc>
        <w:tc>
          <w:tcPr>
            <w:tcW w:w="1148" w:type="pct"/>
          </w:tcPr>
          <w:p w14:paraId="17685373" w14:textId="7FB6DBCE" w:rsidR="003D22C1" w:rsidRDefault="0029625E" w:rsidP="00392B72">
            <w:pPr>
              <w:pStyle w:val="TabellRader"/>
            </w:pPr>
            <w:r>
              <w:t>X</w:t>
            </w:r>
          </w:p>
        </w:tc>
      </w:tr>
      <w:tr w:rsidR="009640BE" w14:paraId="200CEFB4" w14:textId="77777777" w:rsidTr="00392B72">
        <w:tc>
          <w:tcPr>
            <w:tcW w:w="708" w:type="pct"/>
          </w:tcPr>
          <w:p w14:paraId="1B22297B" w14:textId="0FA5BB33" w:rsidR="009640BE" w:rsidRDefault="009640BE" w:rsidP="00392B72">
            <w:pPr>
              <w:pStyle w:val="TabellRader"/>
            </w:pPr>
            <w:r>
              <w:t>81</w:t>
            </w:r>
          </w:p>
        </w:tc>
        <w:tc>
          <w:tcPr>
            <w:tcW w:w="1048" w:type="pct"/>
          </w:tcPr>
          <w:p w14:paraId="089E0E95" w14:textId="18B8AA69" w:rsidR="009640BE" w:rsidRDefault="009640BE" w:rsidP="00392B72">
            <w:pPr>
              <w:pStyle w:val="TabellRader"/>
            </w:pPr>
            <w:r>
              <w:t>S</w:t>
            </w:r>
            <w:r w:rsidR="00A16C94">
              <w:t xml:space="preserve"> 29</w:t>
            </w:r>
          </w:p>
        </w:tc>
        <w:tc>
          <w:tcPr>
            <w:tcW w:w="1048" w:type="pct"/>
          </w:tcPr>
          <w:p w14:paraId="32A214C4" w14:textId="3C7B3309" w:rsidR="009640BE" w:rsidRDefault="009640BE" w:rsidP="00392B72">
            <w:pPr>
              <w:pStyle w:val="TabellRader"/>
            </w:pPr>
            <w:r>
              <w:t>SoU11</w:t>
            </w:r>
          </w:p>
        </w:tc>
        <w:tc>
          <w:tcPr>
            <w:tcW w:w="1048" w:type="pct"/>
          </w:tcPr>
          <w:p w14:paraId="0F03643F" w14:textId="77777777" w:rsidR="009640BE" w:rsidRDefault="009640BE" w:rsidP="00392B72">
            <w:pPr>
              <w:pStyle w:val="TabellRader"/>
            </w:pPr>
          </w:p>
        </w:tc>
        <w:tc>
          <w:tcPr>
            <w:tcW w:w="1148" w:type="pct"/>
          </w:tcPr>
          <w:p w14:paraId="10296B7A" w14:textId="13C7C98A" w:rsidR="009640BE" w:rsidRDefault="0029625E" w:rsidP="00392B72">
            <w:pPr>
              <w:pStyle w:val="TabellRader"/>
            </w:pPr>
            <w:r>
              <w:t>X</w:t>
            </w:r>
          </w:p>
        </w:tc>
      </w:tr>
      <w:tr w:rsidR="003D22C1" w14:paraId="713B7051" w14:textId="77777777" w:rsidTr="00392B72">
        <w:tc>
          <w:tcPr>
            <w:tcW w:w="708" w:type="pct"/>
          </w:tcPr>
          <w:p w14:paraId="526BDAB5" w14:textId="4DA5F753" w:rsidR="003D22C1" w:rsidRDefault="000D5371" w:rsidP="00392B72">
            <w:pPr>
              <w:pStyle w:val="TabellRader"/>
            </w:pPr>
            <w:r>
              <w:t>82</w:t>
            </w:r>
          </w:p>
        </w:tc>
        <w:tc>
          <w:tcPr>
            <w:tcW w:w="1048" w:type="pct"/>
          </w:tcPr>
          <w:p w14:paraId="0EB23D5B" w14:textId="00249810" w:rsidR="003D22C1" w:rsidRDefault="00E77339" w:rsidP="00392B72">
            <w:pPr>
              <w:pStyle w:val="TabellRader"/>
            </w:pPr>
            <w:r>
              <w:t>LI</w:t>
            </w:r>
            <w:r w:rsidR="0075248A">
              <w:t xml:space="preserve"> </w:t>
            </w:r>
            <w:r w:rsidR="009F6F37">
              <w:t>42</w:t>
            </w:r>
          </w:p>
        </w:tc>
        <w:tc>
          <w:tcPr>
            <w:tcW w:w="1048" w:type="pct"/>
          </w:tcPr>
          <w:p w14:paraId="66E8793D" w14:textId="5C96506F" w:rsidR="003D22C1" w:rsidRDefault="0075248A" w:rsidP="00392B72">
            <w:pPr>
              <w:pStyle w:val="TabellRader"/>
            </w:pPr>
            <w:r>
              <w:t>MJU5</w:t>
            </w:r>
          </w:p>
        </w:tc>
        <w:tc>
          <w:tcPr>
            <w:tcW w:w="1048" w:type="pct"/>
          </w:tcPr>
          <w:p w14:paraId="7F80074D" w14:textId="77777777" w:rsidR="003D22C1" w:rsidRDefault="003D22C1" w:rsidP="00392B72">
            <w:pPr>
              <w:pStyle w:val="TabellRader"/>
            </w:pPr>
          </w:p>
        </w:tc>
        <w:tc>
          <w:tcPr>
            <w:tcW w:w="1148" w:type="pct"/>
          </w:tcPr>
          <w:p w14:paraId="6DA5159F" w14:textId="0DDC6C0E" w:rsidR="003D22C1" w:rsidRDefault="00E77339" w:rsidP="00392B72">
            <w:pPr>
              <w:pStyle w:val="TabellRader"/>
            </w:pPr>
            <w:r>
              <w:t>X</w:t>
            </w:r>
          </w:p>
        </w:tc>
      </w:tr>
      <w:tr w:rsidR="003D22C1" w14:paraId="708C7320" w14:textId="77777777" w:rsidTr="00392B72">
        <w:tc>
          <w:tcPr>
            <w:tcW w:w="708" w:type="pct"/>
          </w:tcPr>
          <w:p w14:paraId="20358097" w14:textId="35071741" w:rsidR="003D22C1" w:rsidRDefault="000D5371" w:rsidP="00392B72">
            <w:pPr>
              <w:pStyle w:val="TabellRader"/>
            </w:pPr>
            <w:r>
              <w:t>83</w:t>
            </w:r>
          </w:p>
        </w:tc>
        <w:tc>
          <w:tcPr>
            <w:tcW w:w="1048" w:type="pct"/>
          </w:tcPr>
          <w:p w14:paraId="3F92F4A0" w14:textId="009B0D3A" w:rsidR="003D22C1" w:rsidRDefault="009216F9" w:rsidP="00392B72">
            <w:pPr>
              <w:pStyle w:val="TabellRader"/>
            </w:pPr>
            <w:r w:rsidRPr="009216F9">
              <w:t>KN</w:t>
            </w:r>
            <w:r w:rsidR="005F25F8">
              <w:t xml:space="preserve"> 26</w:t>
            </w:r>
          </w:p>
        </w:tc>
        <w:tc>
          <w:tcPr>
            <w:tcW w:w="1048" w:type="pct"/>
          </w:tcPr>
          <w:p w14:paraId="03BF7AD1" w14:textId="5CD7920A" w:rsidR="003D22C1" w:rsidRDefault="00A7632F" w:rsidP="00392B72">
            <w:pPr>
              <w:pStyle w:val="TabellRader"/>
            </w:pPr>
            <w:r>
              <w:t>MJU3</w:t>
            </w:r>
          </w:p>
        </w:tc>
        <w:tc>
          <w:tcPr>
            <w:tcW w:w="1048" w:type="pct"/>
          </w:tcPr>
          <w:p w14:paraId="63D74B7C" w14:textId="594CE342" w:rsidR="003D22C1" w:rsidRDefault="003D22C1" w:rsidP="00392B72">
            <w:pPr>
              <w:pStyle w:val="TabellRader"/>
            </w:pPr>
          </w:p>
        </w:tc>
        <w:tc>
          <w:tcPr>
            <w:tcW w:w="1148" w:type="pct"/>
          </w:tcPr>
          <w:p w14:paraId="5577D0A7" w14:textId="76277F29" w:rsidR="003D22C1" w:rsidRDefault="002311AF" w:rsidP="00392B72">
            <w:pPr>
              <w:pStyle w:val="TabellRader"/>
            </w:pPr>
            <w:r>
              <w:t>X</w:t>
            </w:r>
          </w:p>
        </w:tc>
      </w:tr>
      <w:tr w:rsidR="003D22C1" w14:paraId="2C6361AE" w14:textId="77777777" w:rsidTr="00392B72">
        <w:tc>
          <w:tcPr>
            <w:tcW w:w="708" w:type="pct"/>
          </w:tcPr>
          <w:p w14:paraId="4FCF5F06" w14:textId="4C246764" w:rsidR="003D22C1" w:rsidRDefault="00BE79BB" w:rsidP="00392B72">
            <w:pPr>
              <w:pStyle w:val="TabellRader"/>
            </w:pPr>
            <w:r>
              <w:t>116</w:t>
            </w:r>
          </w:p>
        </w:tc>
        <w:tc>
          <w:tcPr>
            <w:tcW w:w="1048" w:type="pct"/>
          </w:tcPr>
          <w:p w14:paraId="617D3694" w14:textId="0D0D4995" w:rsidR="003D22C1" w:rsidRDefault="00CA4F01" w:rsidP="00392B72">
            <w:pPr>
              <w:pStyle w:val="TabellRader"/>
            </w:pPr>
            <w:r>
              <w:t xml:space="preserve">Fi </w:t>
            </w:r>
            <w:r w:rsidR="006A2855">
              <w:t>31</w:t>
            </w:r>
          </w:p>
        </w:tc>
        <w:tc>
          <w:tcPr>
            <w:tcW w:w="1048" w:type="pct"/>
          </w:tcPr>
          <w:p w14:paraId="1BA3BDF5" w14:textId="4E6294E9" w:rsidR="003D22C1" w:rsidRDefault="00CA4F01" w:rsidP="00392B72">
            <w:pPr>
              <w:pStyle w:val="TabellRader"/>
            </w:pPr>
            <w:r>
              <w:t>FiU37</w:t>
            </w:r>
          </w:p>
        </w:tc>
        <w:tc>
          <w:tcPr>
            <w:tcW w:w="1048" w:type="pct"/>
          </w:tcPr>
          <w:p w14:paraId="73BB32F2" w14:textId="754764E2" w:rsidR="003D22C1" w:rsidRDefault="007D15F4" w:rsidP="00392B72">
            <w:pPr>
              <w:pStyle w:val="TabellRader"/>
            </w:pPr>
            <w:r>
              <w:t>X</w:t>
            </w:r>
          </w:p>
        </w:tc>
        <w:tc>
          <w:tcPr>
            <w:tcW w:w="1148" w:type="pct"/>
          </w:tcPr>
          <w:p w14:paraId="6F9E7109" w14:textId="0B72BCC6" w:rsidR="003D22C1" w:rsidRDefault="003D22C1" w:rsidP="00392B72">
            <w:pPr>
              <w:pStyle w:val="TabellRader"/>
            </w:pPr>
          </w:p>
        </w:tc>
      </w:tr>
      <w:tr w:rsidR="003D22C1" w14:paraId="0065F903" w14:textId="77777777" w:rsidTr="00392B72">
        <w:tc>
          <w:tcPr>
            <w:tcW w:w="708" w:type="pct"/>
          </w:tcPr>
          <w:p w14:paraId="0C7AA4BB" w14:textId="13BEBED2" w:rsidR="003D22C1" w:rsidRDefault="00BE79BB" w:rsidP="00392B72">
            <w:pPr>
              <w:pStyle w:val="TabellRader"/>
            </w:pPr>
            <w:r>
              <w:t>121</w:t>
            </w:r>
          </w:p>
        </w:tc>
        <w:tc>
          <w:tcPr>
            <w:tcW w:w="1048" w:type="pct"/>
          </w:tcPr>
          <w:p w14:paraId="580E47A4" w14:textId="766AFB1F" w:rsidR="003D22C1" w:rsidRDefault="0079555D" w:rsidP="00392B72">
            <w:pPr>
              <w:pStyle w:val="TabellRader"/>
            </w:pPr>
            <w:r>
              <w:t xml:space="preserve">Fö </w:t>
            </w:r>
            <w:r w:rsidR="00377928">
              <w:t>5</w:t>
            </w:r>
          </w:p>
        </w:tc>
        <w:tc>
          <w:tcPr>
            <w:tcW w:w="1048" w:type="pct"/>
          </w:tcPr>
          <w:p w14:paraId="36DF30C6" w14:textId="12714828" w:rsidR="003D22C1" w:rsidRDefault="0079555D" w:rsidP="00392B72">
            <w:pPr>
              <w:pStyle w:val="TabellRader"/>
            </w:pPr>
            <w:r>
              <w:t>FöU1</w:t>
            </w:r>
          </w:p>
        </w:tc>
        <w:tc>
          <w:tcPr>
            <w:tcW w:w="1048" w:type="pct"/>
          </w:tcPr>
          <w:p w14:paraId="2B5EFFBC" w14:textId="77777777" w:rsidR="003D22C1" w:rsidRDefault="003D22C1" w:rsidP="00392B72">
            <w:pPr>
              <w:pStyle w:val="TabellRader"/>
            </w:pPr>
          </w:p>
        </w:tc>
        <w:tc>
          <w:tcPr>
            <w:tcW w:w="1148" w:type="pct"/>
          </w:tcPr>
          <w:p w14:paraId="7685A709" w14:textId="2B039EEE" w:rsidR="003D22C1" w:rsidRDefault="008E5E6A" w:rsidP="00392B72">
            <w:pPr>
              <w:pStyle w:val="TabellRader"/>
            </w:pPr>
            <w:r>
              <w:t>X</w:t>
            </w:r>
          </w:p>
        </w:tc>
      </w:tr>
      <w:tr w:rsidR="003D22C1" w14:paraId="38CEB79F" w14:textId="77777777" w:rsidTr="00392B72">
        <w:tc>
          <w:tcPr>
            <w:tcW w:w="708" w:type="pct"/>
          </w:tcPr>
          <w:p w14:paraId="45C1B09E" w14:textId="271CE9EE" w:rsidR="003D22C1" w:rsidRDefault="00BE79BB" w:rsidP="00392B72">
            <w:pPr>
              <w:pStyle w:val="TabellRader"/>
            </w:pPr>
            <w:r>
              <w:t>128</w:t>
            </w:r>
          </w:p>
        </w:tc>
        <w:tc>
          <w:tcPr>
            <w:tcW w:w="1048" w:type="pct"/>
          </w:tcPr>
          <w:p w14:paraId="32A16495" w14:textId="3D3659F9" w:rsidR="003D22C1" w:rsidRDefault="00A54572" w:rsidP="00392B72">
            <w:pPr>
              <w:pStyle w:val="TabellRader"/>
            </w:pPr>
            <w:r>
              <w:t xml:space="preserve">S </w:t>
            </w:r>
            <w:r w:rsidR="00A16C94">
              <w:t>30</w:t>
            </w:r>
          </w:p>
        </w:tc>
        <w:tc>
          <w:tcPr>
            <w:tcW w:w="1048" w:type="pct"/>
          </w:tcPr>
          <w:p w14:paraId="749C7108" w14:textId="6F211855" w:rsidR="003D22C1" w:rsidRDefault="00A54572" w:rsidP="00392B72">
            <w:pPr>
              <w:pStyle w:val="TabellRader"/>
            </w:pPr>
            <w:r>
              <w:t>SoU5</w:t>
            </w:r>
          </w:p>
        </w:tc>
        <w:tc>
          <w:tcPr>
            <w:tcW w:w="1048" w:type="pct"/>
          </w:tcPr>
          <w:p w14:paraId="30A935FF" w14:textId="77777777" w:rsidR="003D22C1" w:rsidRDefault="003D22C1" w:rsidP="00392B72">
            <w:pPr>
              <w:pStyle w:val="TabellRader"/>
            </w:pPr>
          </w:p>
        </w:tc>
        <w:tc>
          <w:tcPr>
            <w:tcW w:w="1148" w:type="pct"/>
          </w:tcPr>
          <w:p w14:paraId="6689354D" w14:textId="232C5504" w:rsidR="003D22C1" w:rsidRDefault="0029625E" w:rsidP="00392B72">
            <w:pPr>
              <w:pStyle w:val="TabellRader"/>
            </w:pPr>
            <w:r>
              <w:t>X</w:t>
            </w:r>
          </w:p>
        </w:tc>
      </w:tr>
      <w:tr w:rsidR="003D22C1" w14:paraId="40B6FCB8" w14:textId="77777777" w:rsidTr="00392B72">
        <w:tc>
          <w:tcPr>
            <w:tcW w:w="708" w:type="pct"/>
          </w:tcPr>
          <w:p w14:paraId="181E6E2C" w14:textId="2B9A6E02" w:rsidR="003D22C1" w:rsidRDefault="00BE79BB" w:rsidP="00392B72">
            <w:pPr>
              <w:pStyle w:val="TabellRader"/>
            </w:pPr>
            <w:r>
              <w:t>129</w:t>
            </w:r>
          </w:p>
        </w:tc>
        <w:tc>
          <w:tcPr>
            <w:tcW w:w="1048" w:type="pct"/>
          </w:tcPr>
          <w:p w14:paraId="62753A7D" w14:textId="6761EB4E" w:rsidR="003D22C1" w:rsidRDefault="00BF3BC4" w:rsidP="00392B72">
            <w:pPr>
              <w:pStyle w:val="TabellRader"/>
            </w:pPr>
            <w:r>
              <w:t>Fi</w:t>
            </w:r>
            <w:r w:rsidR="000036F7">
              <w:t xml:space="preserve"> </w:t>
            </w:r>
            <w:r w:rsidR="0031615B">
              <w:t>32</w:t>
            </w:r>
          </w:p>
        </w:tc>
        <w:tc>
          <w:tcPr>
            <w:tcW w:w="1048" w:type="pct"/>
          </w:tcPr>
          <w:p w14:paraId="4651C991" w14:textId="2953B479" w:rsidR="003D22C1" w:rsidRDefault="00BF3BC4" w:rsidP="00392B72">
            <w:pPr>
              <w:pStyle w:val="TabellRader"/>
            </w:pPr>
            <w:r>
              <w:t>FiU15</w:t>
            </w:r>
          </w:p>
        </w:tc>
        <w:tc>
          <w:tcPr>
            <w:tcW w:w="1048" w:type="pct"/>
          </w:tcPr>
          <w:p w14:paraId="4AAE98B1" w14:textId="7B4F8846" w:rsidR="003D22C1" w:rsidRDefault="007D15F4" w:rsidP="00392B72">
            <w:pPr>
              <w:pStyle w:val="TabellRader"/>
            </w:pPr>
            <w:r>
              <w:t>X</w:t>
            </w:r>
          </w:p>
        </w:tc>
        <w:tc>
          <w:tcPr>
            <w:tcW w:w="1148" w:type="pct"/>
          </w:tcPr>
          <w:p w14:paraId="2724900D" w14:textId="0749D49F" w:rsidR="003D22C1" w:rsidRDefault="003D22C1" w:rsidP="00392B72">
            <w:pPr>
              <w:pStyle w:val="TabellRader"/>
            </w:pPr>
          </w:p>
        </w:tc>
      </w:tr>
      <w:tr w:rsidR="003D22C1" w14:paraId="1E3C0689" w14:textId="77777777" w:rsidTr="00392B72">
        <w:tc>
          <w:tcPr>
            <w:tcW w:w="708" w:type="pct"/>
          </w:tcPr>
          <w:p w14:paraId="05C87938" w14:textId="71128A40" w:rsidR="003D22C1" w:rsidRDefault="00BE79BB" w:rsidP="00392B72">
            <w:pPr>
              <w:pStyle w:val="TabellRader"/>
            </w:pPr>
            <w:r>
              <w:t>133</w:t>
            </w:r>
          </w:p>
        </w:tc>
        <w:tc>
          <w:tcPr>
            <w:tcW w:w="1048" w:type="pct"/>
          </w:tcPr>
          <w:p w14:paraId="76DEFBA8" w14:textId="1B453A7B" w:rsidR="003D22C1" w:rsidRDefault="003503BE" w:rsidP="00392B72">
            <w:pPr>
              <w:pStyle w:val="TabellRader"/>
            </w:pPr>
            <w:r>
              <w:t xml:space="preserve">UD </w:t>
            </w:r>
            <w:r w:rsidR="00277519">
              <w:t>3</w:t>
            </w:r>
          </w:p>
        </w:tc>
        <w:tc>
          <w:tcPr>
            <w:tcW w:w="1048" w:type="pct"/>
          </w:tcPr>
          <w:p w14:paraId="63696393" w14:textId="79A03C7D" w:rsidR="003D22C1" w:rsidRDefault="003503BE" w:rsidP="00392B72">
            <w:pPr>
              <w:pStyle w:val="TabellRader"/>
            </w:pPr>
            <w:r>
              <w:t>UFöU4</w:t>
            </w:r>
          </w:p>
        </w:tc>
        <w:tc>
          <w:tcPr>
            <w:tcW w:w="1048" w:type="pct"/>
          </w:tcPr>
          <w:p w14:paraId="5D1DEEDE" w14:textId="34E1A7C8" w:rsidR="003D22C1" w:rsidRDefault="002A5220" w:rsidP="00392B72">
            <w:pPr>
              <w:pStyle w:val="TabellRader"/>
            </w:pPr>
            <w:r>
              <w:t>X</w:t>
            </w:r>
          </w:p>
        </w:tc>
        <w:tc>
          <w:tcPr>
            <w:tcW w:w="1148" w:type="pct"/>
          </w:tcPr>
          <w:p w14:paraId="6061AD23" w14:textId="366E98A7" w:rsidR="003D22C1" w:rsidRDefault="003D22C1" w:rsidP="00392B72">
            <w:pPr>
              <w:pStyle w:val="TabellRader"/>
            </w:pPr>
          </w:p>
        </w:tc>
      </w:tr>
      <w:tr w:rsidR="003D22C1" w14:paraId="0D12ACF4" w14:textId="77777777" w:rsidTr="00392B72">
        <w:tc>
          <w:tcPr>
            <w:tcW w:w="708" w:type="pct"/>
          </w:tcPr>
          <w:p w14:paraId="7C781A17" w14:textId="5D832B4B" w:rsidR="003D22C1" w:rsidRDefault="00BE79BB" w:rsidP="00392B72">
            <w:pPr>
              <w:pStyle w:val="TabellRader"/>
            </w:pPr>
            <w:r>
              <w:t>134</w:t>
            </w:r>
          </w:p>
        </w:tc>
        <w:tc>
          <w:tcPr>
            <w:tcW w:w="1048" w:type="pct"/>
          </w:tcPr>
          <w:p w14:paraId="268DF066" w14:textId="2B025D4B" w:rsidR="003D22C1" w:rsidRDefault="00591B69" w:rsidP="00392B72">
            <w:pPr>
              <w:pStyle w:val="TabellRader"/>
            </w:pPr>
            <w:r>
              <w:t xml:space="preserve">UD </w:t>
            </w:r>
            <w:r w:rsidR="00277519">
              <w:t>4</w:t>
            </w:r>
          </w:p>
        </w:tc>
        <w:tc>
          <w:tcPr>
            <w:tcW w:w="1048" w:type="pct"/>
          </w:tcPr>
          <w:p w14:paraId="2E4C3F44" w14:textId="5F359ED6" w:rsidR="003D22C1" w:rsidRDefault="00974B5A" w:rsidP="00392B72">
            <w:pPr>
              <w:pStyle w:val="TabellRader"/>
            </w:pPr>
            <w:r>
              <w:t>UFöU4</w:t>
            </w:r>
          </w:p>
        </w:tc>
        <w:tc>
          <w:tcPr>
            <w:tcW w:w="1048" w:type="pct"/>
          </w:tcPr>
          <w:p w14:paraId="3E23CEBF" w14:textId="6D727A67" w:rsidR="003D22C1" w:rsidRDefault="002A5220" w:rsidP="00392B72">
            <w:pPr>
              <w:pStyle w:val="TabellRader"/>
            </w:pPr>
            <w:r>
              <w:t>X</w:t>
            </w:r>
          </w:p>
        </w:tc>
        <w:tc>
          <w:tcPr>
            <w:tcW w:w="1148" w:type="pct"/>
          </w:tcPr>
          <w:p w14:paraId="7EBF5451" w14:textId="4BE2FDAF" w:rsidR="003D22C1" w:rsidRDefault="003D22C1" w:rsidP="00392B72">
            <w:pPr>
              <w:pStyle w:val="TabellRader"/>
            </w:pPr>
          </w:p>
        </w:tc>
      </w:tr>
      <w:tr w:rsidR="003D22C1" w14:paraId="394F3B3F" w14:textId="77777777" w:rsidTr="00392B72">
        <w:tc>
          <w:tcPr>
            <w:tcW w:w="708" w:type="pct"/>
          </w:tcPr>
          <w:p w14:paraId="0F351277" w14:textId="049D5385" w:rsidR="003D22C1" w:rsidRDefault="00BE79BB" w:rsidP="00392B72">
            <w:pPr>
              <w:pStyle w:val="TabellRader"/>
            </w:pPr>
            <w:r>
              <w:t>135</w:t>
            </w:r>
          </w:p>
        </w:tc>
        <w:tc>
          <w:tcPr>
            <w:tcW w:w="1048" w:type="pct"/>
          </w:tcPr>
          <w:p w14:paraId="02121E2D" w14:textId="590FD4F9" w:rsidR="003D22C1" w:rsidRDefault="00FB0144" w:rsidP="00392B72">
            <w:pPr>
              <w:pStyle w:val="TabellRader"/>
            </w:pPr>
            <w:r>
              <w:t>Fö</w:t>
            </w:r>
            <w:r w:rsidR="00977D82">
              <w:t xml:space="preserve"> </w:t>
            </w:r>
            <w:r w:rsidR="00377928">
              <w:t>6</w:t>
            </w:r>
          </w:p>
        </w:tc>
        <w:tc>
          <w:tcPr>
            <w:tcW w:w="1048" w:type="pct"/>
          </w:tcPr>
          <w:p w14:paraId="0C1C47A4" w14:textId="3A21900E" w:rsidR="003D22C1" w:rsidRDefault="00977D82" w:rsidP="00392B72">
            <w:pPr>
              <w:pStyle w:val="TabellRader"/>
            </w:pPr>
            <w:r>
              <w:t>FöU4</w:t>
            </w:r>
          </w:p>
        </w:tc>
        <w:tc>
          <w:tcPr>
            <w:tcW w:w="1048" w:type="pct"/>
          </w:tcPr>
          <w:p w14:paraId="33F52743" w14:textId="77777777" w:rsidR="003D22C1" w:rsidRDefault="003D22C1" w:rsidP="00392B72">
            <w:pPr>
              <w:pStyle w:val="TabellRader"/>
            </w:pPr>
          </w:p>
        </w:tc>
        <w:tc>
          <w:tcPr>
            <w:tcW w:w="1148" w:type="pct"/>
          </w:tcPr>
          <w:p w14:paraId="5EF00727" w14:textId="5B7506E2" w:rsidR="003D22C1" w:rsidRDefault="00FB0144" w:rsidP="00392B72">
            <w:pPr>
              <w:pStyle w:val="TabellRader"/>
            </w:pPr>
            <w:r>
              <w:t>X</w:t>
            </w:r>
          </w:p>
        </w:tc>
      </w:tr>
      <w:tr w:rsidR="003D22C1" w14:paraId="18B45941" w14:textId="77777777" w:rsidTr="00392B72">
        <w:tc>
          <w:tcPr>
            <w:tcW w:w="708" w:type="pct"/>
          </w:tcPr>
          <w:p w14:paraId="610F76B0" w14:textId="6B119B78" w:rsidR="003D22C1" w:rsidRDefault="00BE79BB" w:rsidP="00392B72">
            <w:pPr>
              <w:pStyle w:val="TabellRader"/>
            </w:pPr>
            <w:r>
              <w:t>136</w:t>
            </w:r>
          </w:p>
        </w:tc>
        <w:tc>
          <w:tcPr>
            <w:tcW w:w="1048" w:type="pct"/>
          </w:tcPr>
          <w:p w14:paraId="29493440" w14:textId="4867FA67" w:rsidR="003D22C1" w:rsidRDefault="00DD2F09" w:rsidP="00392B72">
            <w:pPr>
              <w:pStyle w:val="TabellRader"/>
            </w:pPr>
            <w:r>
              <w:t xml:space="preserve">Fö </w:t>
            </w:r>
            <w:r w:rsidR="00377928">
              <w:t>7</w:t>
            </w:r>
          </w:p>
        </w:tc>
        <w:tc>
          <w:tcPr>
            <w:tcW w:w="1048" w:type="pct"/>
          </w:tcPr>
          <w:p w14:paraId="78664DD1" w14:textId="11799809" w:rsidR="003D22C1" w:rsidRDefault="00DD2F09" w:rsidP="00392B72">
            <w:pPr>
              <w:pStyle w:val="TabellRader"/>
            </w:pPr>
            <w:r>
              <w:t>FöU4</w:t>
            </w:r>
          </w:p>
        </w:tc>
        <w:tc>
          <w:tcPr>
            <w:tcW w:w="1048" w:type="pct"/>
          </w:tcPr>
          <w:p w14:paraId="07C45193" w14:textId="20D9A031" w:rsidR="003D22C1" w:rsidRDefault="000B3E45" w:rsidP="00392B72">
            <w:pPr>
              <w:pStyle w:val="TabellRader"/>
            </w:pPr>
            <w:r>
              <w:t>X</w:t>
            </w:r>
          </w:p>
        </w:tc>
        <w:tc>
          <w:tcPr>
            <w:tcW w:w="1148" w:type="pct"/>
          </w:tcPr>
          <w:p w14:paraId="117A379E" w14:textId="30C0B017" w:rsidR="003D22C1" w:rsidRDefault="003D22C1" w:rsidP="00392B72">
            <w:pPr>
              <w:pStyle w:val="TabellRader"/>
            </w:pPr>
          </w:p>
        </w:tc>
      </w:tr>
      <w:tr w:rsidR="003D22C1" w14:paraId="401FBF36" w14:textId="77777777" w:rsidTr="00392B72">
        <w:tc>
          <w:tcPr>
            <w:tcW w:w="708" w:type="pct"/>
          </w:tcPr>
          <w:p w14:paraId="70A9887F" w14:textId="60E67314" w:rsidR="003D22C1" w:rsidRDefault="00BE79BB" w:rsidP="00392B72">
            <w:pPr>
              <w:pStyle w:val="TabellRader"/>
            </w:pPr>
            <w:r>
              <w:t>141</w:t>
            </w:r>
          </w:p>
        </w:tc>
        <w:tc>
          <w:tcPr>
            <w:tcW w:w="1048" w:type="pct"/>
          </w:tcPr>
          <w:p w14:paraId="32E654C4" w14:textId="538F814E" w:rsidR="003D22C1" w:rsidRDefault="00D8090E" w:rsidP="00392B72">
            <w:pPr>
              <w:pStyle w:val="TabellRader"/>
            </w:pPr>
            <w:r>
              <w:t xml:space="preserve">U </w:t>
            </w:r>
            <w:r w:rsidR="00B8195D">
              <w:t>16</w:t>
            </w:r>
          </w:p>
        </w:tc>
        <w:tc>
          <w:tcPr>
            <w:tcW w:w="1048" w:type="pct"/>
          </w:tcPr>
          <w:p w14:paraId="494EBAF2" w14:textId="40321220" w:rsidR="003D22C1" w:rsidRDefault="00D8090E" w:rsidP="00392B72">
            <w:pPr>
              <w:pStyle w:val="TabellRader"/>
            </w:pPr>
            <w:r>
              <w:t>UbU1</w:t>
            </w:r>
          </w:p>
        </w:tc>
        <w:tc>
          <w:tcPr>
            <w:tcW w:w="1048" w:type="pct"/>
          </w:tcPr>
          <w:p w14:paraId="6C66A449" w14:textId="15E15478" w:rsidR="003D22C1" w:rsidRDefault="00BA266C" w:rsidP="00392B72">
            <w:pPr>
              <w:pStyle w:val="TabellRader"/>
            </w:pPr>
            <w:r>
              <w:t>X</w:t>
            </w:r>
          </w:p>
        </w:tc>
        <w:tc>
          <w:tcPr>
            <w:tcW w:w="1148" w:type="pct"/>
          </w:tcPr>
          <w:p w14:paraId="38B98493" w14:textId="6B301D8C" w:rsidR="003D22C1" w:rsidRDefault="003D22C1" w:rsidP="00392B72">
            <w:pPr>
              <w:pStyle w:val="TabellRader"/>
            </w:pPr>
          </w:p>
        </w:tc>
      </w:tr>
      <w:tr w:rsidR="003D22C1" w14:paraId="571BB5E6" w14:textId="77777777" w:rsidTr="00392B72">
        <w:tc>
          <w:tcPr>
            <w:tcW w:w="708" w:type="pct"/>
          </w:tcPr>
          <w:p w14:paraId="1F737131" w14:textId="1DDED507" w:rsidR="003D22C1" w:rsidRDefault="00BE79BB" w:rsidP="00392B72">
            <w:pPr>
              <w:pStyle w:val="TabellRader"/>
            </w:pPr>
            <w:r>
              <w:t>143</w:t>
            </w:r>
          </w:p>
        </w:tc>
        <w:tc>
          <w:tcPr>
            <w:tcW w:w="1048" w:type="pct"/>
          </w:tcPr>
          <w:p w14:paraId="2ACA1B93" w14:textId="38F024F9" w:rsidR="003D22C1" w:rsidRDefault="009216F9" w:rsidP="00392B72">
            <w:pPr>
              <w:pStyle w:val="TabellRader"/>
            </w:pPr>
            <w:r w:rsidRPr="009216F9">
              <w:t>KN</w:t>
            </w:r>
            <w:r w:rsidR="005F25F8">
              <w:t xml:space="preserve"> 27</w:t>
            </w:r>
          </w:p>
        </w:tc>
        <w:tc>
          <w:tcPr>
            <w:tcW w:w="1048" w:type="pct"/>
          </w:tcPr>
          <w:p w14:paraId="2690A7C7" w14:textId="350CB9D2" w:rsidR="003D22C1" w:rsidRDefault="00A7632F" w:rsidP="00392B72">
            <w:pPr>
              <w:pStyle w:val="TabellRader"/>
            </w:pPr>
            <w:r>
              <w:t>MJU1</w:t>
            </w:r>
          </w:p>
        </w:tc>
        <w:tc>
          <w:tcPr>
            <w:tcW w:w="1048" w:type="pct"/>
          </w:tcPr>
          <w:p w14:paraId="16813AD0" w14:textId="5DB543D8" w:rsidR="003D22C1" w:rsidRDefault="008830D3" w:rsidP="00392B72">
            <w:pPr>
              <w:pStyle w:val="TabellRader"/>
            </w:pPr>
            <w:r>
              <w:t>X</w:t>
            </w:r>
          </w:p>
        </w:tc>
        <w:tc>
          <w:tcPr>
            <w:tcW w:w="1148" w:type="pct"/>
          </w:tcPr>
          <w:p w14:paraId="76B9F5E8" w14:textId="2FEA70BB" w:rsidR="003D22C1" w:rsidRDefault="003D22C1" w:rsidP="00392B72">
            <w:pPr>
              <w:pStyle w:val="TabellRader"/>
            </w:pPr>
          </w:p>
        </w:tc>
      </w:tr>
      <w:tr w:rsidR="003D22C1" w14:paraId="11503F7B" w14:textId="77777777" w:rsidTr="00392B72">
        <w:tc>
          <w:tcPr>
            <w:tcW w:w="708" w:type="pct"/>
          </w:tcPr>
          <w:p w14:paraId="74781FFD" w14:textId="1BB17590" w:rsidR="003D22C1" w:rsidRDefault="00BE79BB" w:rsidP="00392B72">
            <w:pPr>
              <w:pStyle w:val="TabellRader"/>
            </w:pPr>
            <w:r>
              <w:t>153</w:t>
            </w:r>
          </w:p>
        </w:tc>
        <w:tc>
          <w:tcPr>
            <w:tcW w:w="1048" w:type="pct"/>
          </w:tcPr>
          <w:p w14:paraId="3F70349B" w14:textId="5E4DEA4F" w:rsidR="003D22C1" w:rsidRDefault="00E22158" w:rsidP="00392B72">
            <w:pPr>
              <w:pStyle w:val="TabellRader"/>
            </w:pPr>
            <w:r>
              <w:t xml:space="preserve">Fi </w:t>
            </w:r>
            <w:r w:rsidR="0031615B">
              <w:t>33</w:t>
            </w:r>
          </w:p>
        </w:tc>
        <w:tc>
          <w:tcPr>
            <w:tcW w:w="1048" w:type="pct"/>
          </w:tcPr>
          <w:p w14:paraId="4E9EF659" w14:textId="22F08171" w:rsidR="003D22C1" w:rsidRDefault="00322FEE" w:rsidP="00392B72">
            <w:pPr>
              <w:pStyle w:val="TabellRader"/>
            </w:pPr>
            <w:r>
              <w:t>FiU</w:t>
            </w:r>
            <w:r w:rsidR="00BF6F82">
              <w:t>5</w:t>
            </w:r>
          </w:p>
        </w:tc>
        <w:tc>
          <w:tcPr>
            <w:tcW w:w="1048" w:type="pct"/>
          </w:tcPr>
          <w:p w14:paraId="435D9E95" w14:textId="5C10C2A8" w:rsidR="003D22C1" w:rsidRDefault="007D15F4" w:rsidP="00392B72">
            <w:pPr>
              <w:pStyle w:val="TabellRader"/>
            </w:pPr>
            <w:r>
              <w:t>X</w:t>
            </w:r>
          </w:p>
        </w:tc>
        <w:tc>
          <w:tcPr>
            <w:tcW w:w="1148" w:type="pct"/>
          </w:tcPr>
          <w:p w14:paraId="79998355" w14:textId="4FF38CED" w:rsidR="003D22C1" w:rsidRDefault="003D22C1" w:rsidP="00392B72">
            <w:pPr>
              <w:pStyle w:val="TabellRader"/>
            </w:pPr>
          </w:p>
        </w:tc>
      </w:tr>
      <w:tr w:rsidR="003D22C1" w14:paraId="48D9244B" w14:textId="77777777" w:rsidTr="00392B72">
        <w:tc>
          <w:tcPr>
            <w:tcW w:w="708" w:type="pct"/>
          </w:tcPr>
          <w:p w14:paraId="586F1C7A" w14:textId="6367D393" w:rsidR="003D22C1" w:rsidRDefault="00BE79BB" w:rsidP="00392B72">
            <w:pPr>
              <w:pStyle w:val="TabellRader"/>
            </w:pPr>
            <w:r>
              <w:t>154</w:t>
            </w:r>
          </w:p>
        </w:tc>
        <w:tc>
          <w:tcPr>
            <w:tcW w:w="1048" w:type="pct"/>
          </w:tcPr>
          <w:p w14:paraId="39A45A99" w14:textId="7BC2B7F1" w:rsidR="003D22C1" w:rsidRDefault="009216F9" w:rsidP="00392B72">
            <w:pPr>
              <w:pStyle w:val="TabellRader"/>
            </w:pPr>
            <w:r w:rsidRPr="009216F9">
              <w:t>KN</w:t>
            </w:r>
            <w:r w:rsidR="005F25F8">
              <w:t xml:space="preserve"> 28</w:t>
            </w:r>
          </w:p>
        </w:tc>
        <w:tc>
          <w:tcPr>
            <w:tcW w:w="1048" w:type="pct"/>
          </w:tcPr>
          <w:p w14:paraId="71347718" w14:textId="2F1B588C" w:rsidR="003D22C1" w:rsidRDefault="00A7632F" w:rsidP="00392B72">
            <w:pPr>
              <w:pStyle w:val="TabellRader"/>
            </w:pPr>
            <w:r>
              <w:t>FiU28</w:t>
            </w:r>
          </w:p>
        </w:tc>
        <w:tc>
          <w:tcPr>
            <w:tcW w:w="1048" w:type="pct"/>
          </w:tcPr>
          <w:p w14:paraId="04C9D9EB" w14:textId="77777777" w:rsidR="003D22C1" w:rsidRDefault="003D22C1" w:rsidP="00392B72">
            <w:pPr>
              <w:pStyle w:val="TabellRader"/>
            </w:pPr>
          </w:p>
        </w:tc>
        <w:tc>
          <w:tcPr>
            <w:tcW w:w="1148" w:type="pct"/>
          </w:tcPr>
          <w:p w14:paraId="4EB9CC22" w14:textId="3C20EA9F" w:rsidR="003D22C1" w:rsidRDefault="008830D3" w:rsidP="00392B72">
            <w:pPr>
              <w:pStyle w:val="TabellRader"/>
            </w:pPr>
            <w:r>
              <w:t>X</w:t>
            </w:r>
          </w:p>
        </w:tc>
      </w:tr>
      <w:tr w:rsidR="003D22C1" w14:paraId="7D15A083" w14:textId="77777777" w:rsidTr="00392B72">
        <w:tc>
          <w:tcPr>
            <w:tcW w:w="708" w:type="pct"/>
          </w:tcPr>
          <w:p w14:paraId="7208F179" w14:textId="6D082837" w:rsidR="003D22C1" w:rsidRDefault="00A42AF1" w:rsidP="00392B72">
            <w:pPr>
              <w:pStyle w:val="TabellRader"/>
            </w:pPr>
            <w:r>
              <w:t>160</w:t>
            </w:r>
          </w:p>
        </w:tc>
        <w:tc>
          <w:tcPr>
            <w:tcW w:w="1048" w:type="pct"/>
          </w:tcPr>
          <w:p w14:paraId="5C249250" w14:textId="3DEB0330" w:rsidR="003D22C1" w:rsidRDefault="00A42AF1" w:rsidP="00392B72">
            <w:pPr>
              <w:pStyle w:val="TabellRader"/>
            </w:pPr>
            <w:r>
              <w:t xml:space="preserve">UD </w:t>
            </w:r>
            <w:r w:rsidR="00277519">
              <w:t>5</w:t>
            </w:r>
          </w:p>
        </w:tc>
        <w:tc>
          <w:tcPr>
            <w:tcW w:w="1048" w:type="pct"/>
          </w:tcPr>
          <w:p w14:paraId="020DDB83" w14:textId="3FE6E668" w:rsidR="003D22C1" w:rsidRDefault="00A42AF1" w:rsidP="00392B72">
            <w:pPr>
              <w:pStyle w:val="TabellRader"/>
            </w:pPr>
            <w:r>
              <w:t>UU7</w:t>
            </w:r>
          </w:p>
        </w:tc>
        <w:tc>
          <w:tcPr>
            <w:tcW w:w="1048" w:type="pct"/>
          </w:tcPr>
          <w:p w14:paraId="68AAD8E6" w14:textId="216D65A5" w:rsidR="003D22C1" w:rsidRDefault="007A66A2" w:rsidP="00392B72">
            <w:pPr>
              <w:pStyle w:val="TabellRader"/>
            </w:pPr>
            <w:r>
              <w:t>X</w:t>
            </w:r>
          </w:p>
        </w:tc>
        <w:tc>
          <w:tcPr>
            <w:tcW w:w="1148" w:type="pct"/>
          </w:tcPr>
          <w:p w14:paraId="7D4FE51E" w14:textId="6C1538A8" w:rsidR="003D22C1" w:rsidRDefault="003D22C1" w:rsidP="00392B72">
            <w:pPr>
              <w:pStyle w:val="TabellRader"/>
            </w:pPr>
          </w:p>
        </w:tc>
      </w:tr>
      <w:tr w:rsidR="00874D12" w14:paraId="4A907A03" w14:textId="77777777" w:rsidTr="00795C62">
        <w:tc>
          <w:tcPr>
            <w:tcW w:w="708" w:type="pct"/>
          </w:tcPr>
          <w:p w14:paraId="6944DB1F" w14:textId="346C87D7" w:rsidR="00874D12" w:rsidRDefault="00874D12" w:rsidP="00795C62">
            <w:pPr>
              <w:pStyle w:val="TabellRader"/>
            </w:pPr>
            <w:r>
              <w:t>162</w:t>
            </w:r>
          </w:p>
        </w:tc>
        <w:tc>
          <w:tcPr>
            <w:tcW w:w="1048" w:type="pct"/>
          </w:tcPr>
          <w:p w14:paraId="11972781" w14:textId="70518923" w:rsidR="00874D12" w:rsidRDefault="009D0D13" w:rsidP="00795C62">
            <w:pPr>
              <w:pStyle w:val="TabellRader"/>
            </w:pPr>
            <w:r w:rsidRPr="009D0D13">
              <w:t>LI</w:t>
            </w:r>
            <w:r w:rsidR="009F6F37">
              <w:t xml:space="preserve"> 43</w:t>
            </w:r>
          </w:p>
        </w:tc>
        <w:tc>
          <w:tcPr>
            <w:tcW w:w="1048" w:type="pct"/>
          </w:tcPr>
          <w:p w14:paraId="6ED34146" w14:textId="6C606BD0" w:rsidR="00874D12" w:rsidRDefault="0089740E" w:rsidP="00795C62">
            <w:pPr>
              <w:pStyle w:val="TabellRader"/>
            </w:pPr>
            <w:r>
              <w:t>TU3</w:t>
            </w:r>
          </w:p>
        </w:tc>
        <w:tc>
          <w:tcPr>
            <w:tcW w:w="1048" w:type="pct"/>
          </w:tcPr>
          <w:p w14:paraId="397C0A39" w14:textId="1709E57A" w:rsidR="00874D12" w:rsidRDefault="009D0D13" w:rsidP="00795C62">
            <w:pPr>
              <w:pStyle w:val="TabellRader"/>
            </w:pPr>
            <w:r>
              <w:t>X</w:t>
            </w:r>
          </w:p>
        </w:tc>
        <w:tc>
          <w:tcPr>
            <w:tcW w:w="1148" w:type="pct"/>
          </w:tcPr>
          <w:p w14:paraId="66A106D8" w14:textId="052B72E1" w:rsidR="00874D12" w:rsidRDefault="00874D12" w:rsidP="00795C62">
            <w:pPr>
              <w:pStyle w:val="TabellRader"/>
            </w:pPr>
          </w:p>
        </w:tc>
      </w:tr>
      <w:tr w:rsidR="00874D12" w14:paraId="32E48EE5" w14:textId="77777777" w:rsidTr="00795C62">
        <w:tc>
          <w:tcPr>
            <w:tcW w:w="708" w:type="pct"/>
          </w:tcPr>
          <w:p w14:paraId="72F599A9" w14:textId="024B3122" w:rsidR="00874D12" w:rsidRDefault="00BC63D1" w:rsidP="00795C62">
            <w:pPr>
              <w:pStyle w:val="TabellRader"/>
            </w:pPr>
            <w:r>
              <w:t>163</w:t>
            </w:r>
          </w:p>
        </w:tc>
        <w:tc>
          <w:tcPr>
            <w:tcW w:w="1048" w:type="pct"/>
          </w:tcPr>
          <w:p w14:paraId="5314D8F0" w14:textId="5D9F4A36" w:rsidR="00874D12" w:rsidRDefault="00BC63D1" w:rsidP="00795C62">
            <w:pPr>
              <w:pStyle w:val="TabellRader"/>
            </w:pPr>
            <w:r>
              <w:t xml:space="preserve">Fi </w:t>
            </w:r>
            <w:r w:rsidR="0031615B">
              <w:t>34</w:t>
            </w:r>
          </w:p>
        </w:tc>
        <w:tc>
          <w:tcPr>
            <w:tcW w:w="1048" w:type="pct"/>
          </w:tcPr>
          <w:p w14:paraId="61D3426E" w14:textId="0E9F13C8" w:rsidR="00874D12" w:rsidRDefault="00BC63D1" w:rsidP="00795C62">
            <w:pPr>
              <w:pStyle w:val="TabellRader"/>
            </w:pPr>
            <w:r>
              <w:t>FiU38</w:t>
            </w:r>
          </w:p>
        </w:tc>
        <w:tc>
          <w:tcPr>
            <w:tcW w:w="1048" w:type="pct"/>
          </w:tcPr>
          <w:p w14:paraId="00A86E9A" w14:textId="77777777" w:rsidR="00874D12" w:rsidRDefault="00874D12" w:rsidP="00795C62">
            <w:pPr>
              <w:pStyle w:val="TabellRader"/>
            </w:pPr>
          </w:p>
        </w:tc>
        <w:tc>
          <w:tcPr>
            <w:tcW w:w="1148" w:type="pct"/>
          </w:tcPr>
          <w:p w14:paraId="58A7A7FE" w14:textId="223C50F8" w:rsidR="00874D12" w:rsidRDefault="007D15F4" w:rsidP="00795C62">
            <w:pPr>
              <w:pStyle w:val="TabellRader"/>
            </w:pPr>
            <w:r>
              <w:t>X</w:t>
            </w:r>
          </w:p>
        </w:tc>
      </w:tr>
      <w:tr w:rsidR="00874D12" w14:paraId="22493C6F" w14:textId="77777777" w:rsidTr="00795C62">
        <w:tc>
          <w:tcPr>
            <w:tcW w:w="708" w:type="pct"/>
          </w:tcPr>
          <w:p w14:paraId="426F1CD0" w14:textId="23DFF635" w:rsidR="00874D12" w:rsidRDefault="00801C40" w:rsidP="00795C62">
            <w:pPr>
              <w:pStyle w:val="TabellRader"/>
            </w:pPr>
            <w:r>
              <w:t>166</w:t>
            </w:r>
          </w:p>
        </w:tc>
        <w:tc>
          <w:tcPr>
            <w:tcW w:w="1048" w:type="pct"/>
          </w:tcPr>
          <w:p w14:paraId="3BB11E72" w14:textId="38C57A76" w:rsidR="00874D12" w:rsidRDefault="00801C40" w:rsidP="00795C62">
            <w:pPr>
              <w:pStyle w:val="TabellRader"/>
            </w:pPr>
            <w:r>
              <w:t xml:space="preserve">Ju </w:t>
            </w:r>
            <w:r w:rsidR="005C78BD">
              <w:t>65</w:t>
            </w:r>
          </w:p>
        </w:tc>
        <w:tc>
          <w:tcPr>
            <w:tcW w:w="1048" w:type="pct"/>
          </w:tcPr>
          <w:p w14:paraId="14E9CED0" w14:textId="4EF184A6" w:rsidR="00874D12" w:rsidRDefault="00801C40" w:rsidP="00795C62">
            <w:pPr>
              <w:pStyle w:val="TabellRader"/>
            </w:pPr>
            <w:r>
              <w:t>JuU8</w:t>
            </w:r>
          </w:p>
        </w:tc>
        <w:tc>
          <w:tcPr>
            <w:tcW w:w="1048" w:type="pct"/>
          </w:tcPr>
          <w:p w14:paraId="68AFBB68" w14:textId="77777777" w:rsidR="00874D12" w:rsidRDefault="00874D12" w:rsidP="00795C62">
            <w:pPr>
              <w:pStyle w:val="TabellRader"/>
            </w:pPr>
          </w:p>
        </w:tc>
        <w:tc>
          <w:tcPr>
            <w:tcW w:w="1148" w:type="pct"/>
          </w:tcPr>
          <w:p w14:paraId="38B56750" w14:textId="5C649D46" w:rsidR="00874D12" w:rsidRDefault="008A2891" w:rsidP="00795C62">
            <w:pPr>
              <w:pStyle w:val="TabellRader"/>
            </w:pPr>
            <w:r>
              <w:t>X</w:t>
            </w:r>
          </w:p>
        </w:tc>
      </w:tr>
      <w:tr w:rsidR="00874D12" w14:paraId="25856E12" w14:textId="77777777" w:rsidTr="00795C62">
        <w:tc>
          <w:tcPr>
            <w:tcW w:w="708" w:type="pct"/>
          </w:tcPr>
          <w:p w14:paraId="2874D9A9" w14:textId="7392C881" w:rsidR="00874D12" w:rsidRDefault="00E73E45" w:rsidP="00795C62">
            <w:pPr>
              <w:pStyle w:val="TabellRader"/>
            </w:pPr>
            <w:r>
              <w:t>167</w:t>
            </w:r>
          </w:p>
        </w:tc>
        <w:tc>
          <w:tcPr>
            <w:tcW w:w="1048" w:type="pct"/>
          </w:tcPr>
          <w:p w14:paraId="25CEFD71" w14:textId="0ECB9B5A" w:rsidR="00874D12" w:rsidRDefault="00E73E45" w:rsidP="00795C62">
            <w:pPr>
              <w:pStyle w:val="TabellRader"/>
            </w:pPr>
            <w:r>
              <w:t xml:space="preserve">Ju </w:t>
            </w:r>
            <w:r w:rsidR="005C78BD">
              <w:t>66</w:t>
            </w:r>
          </w:p>
        </w:tc>
        <w:tc>
          <w:tcPr>
            <w:tcW w:w="1048" w:type="pct"/>
          </w:tcPr>
          <w:p w14:paraId="10DD91C0" w14:textId="54BF28E8" w:rsidR="00874D12" w:rsidRDefault="00E73E45" w:rsidP="00795C62">
            <w:pPr>
              <w:pStyle w:val="TabellRader"/>
            </w:pPr>
            <w:r>
              <w:t>JuU11</w:t>
            </w:r>
          </w:p>
        </w:tc>
        <w:tc>
          <w:tcPr>
            <w:tcW w:w="1048" w:type="pct"/>
          </w:tcPr>
          <w:p w14:paraId="1F2D20FC" w14:textId="77777777" w:rsidR="00874D12" w:rsidRDefault="00874D12" w:rsidP="00795C62">
            <w:pPr>
              <w:pStyle w:val="TabellRader"/>
            </w:pPr>
          </w:p>
        </w:tc>
        <w:tc>
          <w:tcPr>
            <w:tcW w:w="1148" w:type="pct"/>
          </w:tcPr>
          <w:p w14:paraId="215719CC" w14:textId="6FAE9609" w:rsidR="00874D12" w:rsidRDefault="008A2891" w:rsidP="00795C62">
            <w:pPr>
              <w:pStyle w:val="TabellRader"/>
            </w:pPr>
            <w:r>
              <w:t>X</w:t>
            </w:r>
          </w:p>
        </w:tc>
      </w:tr>
      <w:tr w:rsidR="008C019D" w14:paraId="7E30784C" w14:textId="77777777" w:rsidTr="00795C62">
        <w:tc>
          <w:tcPr>
            <w:tcW w:w="708" w:type="pct"/>
          </w:tcPr>
          <w:p w14:paraId="5A0DA602" w14:textId="354C30CF" w:rsidR="008C019D" w:rsidRDefault="008C019D" w:rsidP="00795C62">
            <w:pPr>
              <w:pStyle w:val="TabellRader"/>
            </w:pPr>
            <w:r>
              <w:t>169</w:t>
            </w:r>
          </w:p>
        </w:tc>
        <w:tc>
          <w:tcPr>
            <w:tcW w:w="1048" w:type="pct"/>
          </w:tcPr>
          <w:p w14:paraId="58A676ED" w14:textId="24190A7C" w:rsidR="008C019D" w:rsidRDefault="008C019D" w:rsidP="00795C62">
            <w:pPr>
              <w:pStyle w:val="TabellRader"/>
            </w:pPr>
            <w:r>
              <w:t xml:space="preserve">Ju </w:t>
            </w:r>
            <w:r w:rsidR="005C78BD">
              <w:t>67</w:t>
            </w:r>
          </w:p>
        </w:tc>
        <w:tc>
          <w:tcPr>
            <w:tcW w:w="1048" w:type="pct"/>
          </w:tcPr>
          <w:p w14:paraId="052D3C51" w14:textId="6C9DB738" w:rsidR="008C019D" w:rsidRDefault="008C019D" w:rsidP="00795C62">
            <w:pPr>
              <w:pStyle w:val="TabellRader"/>
            </w:pPr>
            <w:r>
              <w:t>JuU13</w:t>
            </w:r>
          </w:p>
        </w:tc>
        <w:tc>
          <w:tcPr>
            <w:tcW w:w="1048" w:type="pct"/>
          </w:tcPr>
          <w:p w14:paraId="336F9737" w14:textId="798AE370" w:rsidR="008C019D" w:rsidRDefault="008C019D" w:rsidP="00795C62">
            <w:pPr>
              <w:pStyle w:val="TabellRader"/>
            </w:pPr>
            <w:r>
              <w:t>X</w:t>
            </w:r>
          </w:p>
        </w:tc>
        <w:tc>
          <w:tcPr>
            <w:tcW w:w="1148" w:type="pct"/>
          </w:tcPr>
          <w:p w14:paraId="5B08DDC3" w14:textId="77777777" w:rsidR="008C019D" w:rsidRDefault="008C019D" w:rsidP="00795C62">
            <w:pPr>
              <w:pStyle w:val="TabellRader"/>
            </w:pPr>
          </w:p>
        </w:tc>
      </w:tr>
      <w:tr w:rsidR="00874D12" w14:paraId="47D9C8EE" w14:textId="77777777" w:rsidTr="00795C62">
        <w:tc>
          <w:tcPr>
            <w:tcW w:w="708" w:type="pct"/>
          </w:tcPr>
          <w:p w14:paraId="5EDDAB7C" w14:textId="5C94B698" w:rsidR="00874D12" w:rsidRDefault="00733312" w:rsidP="00795C62">
            <w:pPr>
              <w:pStyle w:val="TabellRader"/>
            </w:pPr>
            <w:r>
              <w:t>172</w:t>
            </w:r>
          </w:p>
        </w:tc>
        <w:tc>
          <w:tcPr>
            <w:tcW w:w="1048" w:type="pct"/>
          </w:tcPr>
          <w:p w14:paraId="7908A543" w14:textId="77EFA9CF" w:rsidR="00874D12" w:rsidRDefault="00733312" w:rsidP="00795C62">
            <w:pPr>
              <w:pStyle w:val="TabellRader"/>
            </w:pPr>
            <w:r>
              <w:t xml:space="preserve">UD </w:t>
            </w:r>
            <w:r w:rsidR="005D2970">
              <w:t>6</w:t>
            </w:r>
          </w:p>
        </w:tc>
        <w:tc>
          <w:tcPr>
            <w:tcW w:w="1048" w:type="pct"/>
          </w:tcPr>
          <w:p w14:paraId="5BB8E6C9" w14:textId="768C11FF" w:rsidR="00874D12" w:rsidRDefault="00733312" w:rsidP="00795C62">
            <w:pPr>
              <w:pStyle w:val="TabellRader"/>
            </w:pPr>
            <w:r>
              <w:t>NU11</w:t>
            </w:r>
          </w:p>
        </w:tc>
        <w:tc>
          <w:tcPr>
            <w:tcW w:w="1048" w:type="pct"/>
          </w:tcPr>
          <w:p w14:paraId="5F7A9924" w14:textId="452CF05A" w:rsidR="00874D12" w:rsidRDefault="007A66A2" w:rsidP="00795C62">
            <w:pPr>
              <w:pStyle w:val="TabellRader"/>
            </w:pPr>
            <w:r>
              <w:t>X</w:t>
            </w:r>
          </w:p>
        </w:tc>
        <w:tc>
          <w:tcPr>
            <w:tcW w:w="1148" w:type="pct"/>
          </w:tcPr>
          <w:p w14:paraId="7D51D809" w14:textId="6FA77B6C" w:rsidR="00874D12" w:rsidRDefault="00874D12" w:rsidP="00795C62">
            <w:pPr>
              <w:pStyle w:val="TabellRader"/>
            </w:pPr>
          </w:p>
        </w:tc>
      </w:tr>
      <w:tr w:rsidR="00874D12" w14:paraId="7E9FF8CD" w14:textId="77777777" w:rsidTr="00795C62">
        <w:tc>
          <w:tcPr>
            <w:tcW w:w="708" w:type="pct"/>
          </w:tcPr>
          <w:p w14:paraId="220C7241" w14:textId="58ABA784" w:rsidR="00874D12" w:rsidRDefault="000A43E6" w:rsidP="00795C62">
            <w:pPr>
              <w:pStyle w:val="TabellRader"/>
            </w:pPr>
            <w:r>
              <w:t>173</w:t>
            </w:r>
          </w:p>
        </w:tc>
        <w:tc>
          <w:tcPr>
            <w:tcW w:w="1048" w:type="pct"/>
          </w:tcPr>
          <w:p w14:paraId="5287F17E" w14:textId="25089BF9" w:rsidR="00874D12" w:rsidRDefault="00F51023" w:rsidP="00795C62">
            <w:pPr>
              <w:pStyle w:val="TabellRader"/>
            </w:pPr>
            <w:r>
              <w:t>LI</w:t>
            </w:r>
            <w:r w:rsidR="000A43E6">
              <w:t xml:space="preserve"> </w:t>
            </w:r>
            <w:r w:rsidR="009F6F37">
              <w:t>44</w:t>
            </w:r>
          </w:p>
        </w:tc>
        <w:tc>
          <w:tcPr>
            <w:tcW w:w="1048" w:type="pct"/>
          </w:tcPr>
          <w:p w14:paraId="44484C5C" w14:textId="520BA385" w:rsidR="00874D12" w:rsidRDefault="000A43E6" w:rsidP="00795C62">
            <w:pPr>
              <w:pStyle w:val="TabellRader"/>
            </w:pPr>
            <w:r>
              <w:t>NU12</w:t>
            </w:r>
          </w:p>
        </w:tc>
        <w:tc>
          <w:tcPr>
            <w:tcW w:w="1048" w:type="pct"/>
          </w:tcPr>
          <w:p w14:paraId="24A63A3E" w14:textId="2DB12451" w:rsidR="00874D12" w:rsidRDefault="00F51023" w:rsidP="00795C62">
            <w:pPr>
              <w:pStyle w:val="TabellRader"/>
            </w:pPr>
            <w:r>
              <w:t>X</w:t>
            </w:r>
          </w:p>
        </w:tc>
        <w:tc>
          <w:tcPr>
            <w:tcW w:w="1148" w:type="pct"/>
          </w:tcPr>
          <w:p w14:paraId="181527AE" w14:textId="0736D7FF" w:rsidR="00874D12" w:rsidRDefault="00874D12" w:rsidP="00795C62">
            <w:pPr>
              <w:pStyle w:val="TabellRader"/>
            </w:pPr>
          </w:p>
        </w:tc>
      </w:tr>
      <w:tr w:rsidR="00874D12" w14:paraId="34859213" w14:textId="77777777" w:rsidTr="00795C62">
        <w:tc>
          <w:tcPr>
            <w:tcW w:w="708" w:type="pct"/>
          </w:tcPr>
          <w:p w14:paraId="32222956" w14:textId="7C696CCB" w:rsidR="00874D12" w:rsidRDefault="003471C0" w:rsidP="00795C62">
            <w:pPr>
              <w:pStyle w:val="TabellRader"/>
            </w:pPr>
            <w:r>
              <w:t>175</w:t>
            </w:r>
          </w:p>
        </w:tc>
        <w:tc>
          <w:tcPr>
            <w:tcW w:w="1048" w:type="pct"/>
          </w:tcPr>
          <w:p w14:paraId="63989B43" w14:textId="5D15C3F7" w:rsidR="00874D12" w:rsidRDefault="003471C0" w:rsidP="00795C62">
            <w:pPr>
              <w:pStyle w:val="TabellRader"/>
            </w:pPr>
            <w:r>
              <w:t xml:space="preserve">Fi </w:t>
            </w:r>
            <w:r w:rsidR="0054066C">
              <w:t>35</w:t>
            </w:r>
          </w:p>
        </w:tc>
        <w:tc>
          <w:tcPr>
            <w:tcW w:w="1048" w:type="pct"/>
          </w:tcPr>
          <w:p w14:paraId="70894891" w14:textId="2F128784" w:rsidR="00874D12" w:rsidRDefault="003471C0" w:rsidP="00795C62">
            <w:pPr>
              <w:pStyle w:val="TabellRader"/>
            </w:pPr>
            <w:r>
              <w:t>FiU40</w:t>
            </w:r>
          </w:p>
        </w:tc>
        <w:tc>
          <w:tcPr>
            <w:tcW w:w="1048" w:type="pct"/>
          </w:tcPr>
          <w:p w14:paraId="5DB1E87F" w14:textId="3247D3C8" w:rsidR="00874D12" w:rsidRDefault="005C20DF" w:rsidP="00795C62">
            <w:pPr>
              <w:pStyle w:val="TabellRader"/>
            </w:pPr>
            <w:r>
              <w:t>X</w:t>
            </w:r>
          </w:p>
        </w:tc>
        <w:tc>
          <w:tcPr>
            <w:tcW w:w="1148" w:type="pct"/>
          </w:tcPr>
          <w:p w14:paraId="0D3139DD" w14:textId="5E090B8E" w:rsidR="00874D12" w:rsidRDefault="00874D12" w:rsidP="00795C62">
            <w:pPr>
              <w:pStyle w:val="TabellRader"/>
            </w:pPr>
          </w:p>
        </w:tc>
      </w:tr>
      <w:tr w:rsidR="00874D12" w14:paraId="3A51AA88" w14:textId="77777777" w:rsidTr="00795C62">
        <w:tc>
          <w:tcPr>
            <w:tcW w:w="708" w:type="pct"/>
          </w:tcPr>
          <w:p w14:paraId="6EA51634" w14:textId="2A7451BE" w:rsidR="00874D12" w:rsidRDefault="000A7949" w:rsidP="00795C62">
            <w:pPr>
              <w:pStyle w:val="TabellRader"/>
            </w:pPr>
            <w:r>
              <w:t>182</w:t>
            </w:r>
          </w:p>
        </w:tc>
        <w:tc>
          <w:tcPr>
            <w:tcW w:w="1048" w:type="pct"/>
          </w:tcPr>
          <w:p w14:paraId="4E51BA08" w14:textId="7E434257" w:rsidR="00874D12" w:rsidRDefault="000A7949" w:rsidP="00795C62">
            <w:pPr>
              <w:pStyle w:val="TabellRader"/>
            </w:pPr>
            <w:r>
              <w:t>Fi</w:t>
            </w:r>
            <w:r w:rsidR="00687A8E">
              <w:t xml:space="preserve"> </w:t>
            </w:r>
            <w:r w:rsidR="0054066C">
              <w:t>36</w:t>
            </w:r>
          </w:p>
        </w:tc>
        <w:tc>
          <w:tcPr>
            <w:tcW w:w="1048" w:type="pct"/>
          </w:tcPr>
          <w:p w14:paraId="305AA989" w14:textId="1E802E61" w:rsidR="00874D12" w:rsidRDefault="000A7949" w:rsidP="00795C62">
            <w:pPr>
              <w:pStyle w:val="TabellRader"/>
            </w:pPr>
            <w:r>
              <w:t>FiU42</w:t>
            </w:r>
          </w:p>
        </w:tc>
        <w:tc>
          <w:tcPr>
            <w:tcW w:w="1048" w:type="pct"/>
          </w:tcPr>
          <w:p w14:paraId="2126C470" w14:textId="6923C2A3" w:rsidR="00874D12" w:rsidRDefault="005C20DF" w:rsidP="00795C62">
            <w:pPr>
              <w:pStyle w:val="TabellRader"/>
            </w:pPr>
            <w:r>
              <w:t>X</w:t>
            </w:r>
          </w:p>
        </w:tc>
        <w:tc>
          <w:tcPr>
            <w:tcW w:w="1148" w:type="pct"/>
          </w:tcPr>
          <w:p w14:paraId="674AC418" w14:textId="1C0D3016" w:rsidR="00874D12" w:rsidRDefault="00874D12" w:rsidP="00795C62">
            <w:pPr>
              <w:pStyle w:val="TabellRader"/>
            </w:pPr>
          </w:p>
        </w:tc>
      </w:tr>
      <w:tr w:rsidR="00874D12" w14:paraId="64399F4B" w14:textId="77777777" w:rsidTr="00795C62">
        <w:tc>
          <w:tcPr>
            <w:tcW w:w="708" w:type="pct"/>
          </w:tcPr>
          <w:p w14:paraId="79BB8ABE" w14:textId="1D511790" w:rsidR="00874D12" w:rsidRDefault="00503D6C" w:rsidP="00795C62">
            <w:pPr>
              <w:pStyle w:val="TabellRader"/>
            </w:pPr>
            <w:r>
              <w:t>185</w:t>
            </w:r>
          </w:p>
        </w:tc>
        <w:tc>
          <w:tcPr>
            <w:tcW w:w="1048" w:type="pct"/>
          </w:tcPr>
          <w:p w14:paraId="2AC6A0EC" w14:textId="6B1C0D81" w:rsidR="00874D12" w:rsidRDefault="00503D6C" w:rsidP="00795C62">
            <w:pPr>
              <w:pStyle w:val="TabellRader"/>
            </w:pPr>
            <w:r>
              <w:t>Ju</w:t>
            </w:r>
            <w:r w:rsidR="00B700EC">
              <w:t xml:space="preserve"> </w:t>
            </w:r>
            <w:r w:rsidR="00F40B8E">
              <w:t>68</w:t>
            </w:r>
          </w:p>
        </w:tc>
        <w:tc>
          <w:tcPr>
            <w:tcW w:w="1048" w:type="pct"/>
          </w:tcPr>
          <w:p w14:paraId="211847FE" w14:textId="6C61E105" w:rsidR="00874D12" w:rsidRDefault="00503D6C" w:rsidP="00795C62">
            <w:pPr>
              <w:pStyle w:val="TabellRader"/>
            </w:pPr>
            <w:r>
              <w:t>JuU15</w:t>
            </w:r>
          </w:p>
        </w:tc>
        <w:tc>
          <w:tcPr>
            <w:tcW w:w="1048" w:type="pct"/>
          </w:tcPr>
          <w:p w14:paraId="3B8E8EF9" w14:textId="77777777" w:rsidR="00874D12" w:rsidRDefault="00874D12" w:rsidP="00795C62">
            <w:pPr>
              <w:pStyle w:val="TabellRader"/>
            </w:pPr>
          </w:p>
        </w:tc>
        <w:tc>
          <w:tcPr>
            <w:tcW w:w="1148" w:type="pct"/>
          </w:tcPr>
          <w:p w14:paraId="670FCD08" w14:textId="62F4012F" w:rsidR="00874D12" w:rsidRDefault="008A2891" w:rsidP="00795C62">
            <w:pPr>
              <w:pStyle w:val="TabellRader"/>
            </w:pPr>
            <w:r>
              <w:t>X</w:t>
            </w:r>
          </w:p>
        </w:tc>
      </w:tr>
      <w:tr w:rsidR="00874D12" w14:paraId="1F7B905D" w14:textId="77777777" w:rsidTr="00795C62">
        <w:tc>
          <w:tcPr>
            <w:tcW w:w="708" w:type="pct"/>
          </w:tcPr>
          <w:p w14:paraId="37D4907F" w14:textId="63D76693" w:rsidR="00874D12" w:rsidRDefault="00BB79EE" w:rsidP="00795C62">
            <w:pPr>
              <w:pStyle w:val="TabellRader"/>
            </w:pPr>
            <w:r>
              <w:t>187</w:t>
            </w:r>
          </w:p>
        </w:tc>
        <w:tc>
          <w:tcPr>
            <w:tcW w:w="1048" w:type="pct"/>
          </w:tcPr>
          <w:p w14:paraId="70B81B92" w14:textId="436D0CC4" w:rsidR="00874D12" w:rsidRDefault="00BB79EE" w:rsidP="00795C62">
            <w:pPr>
              <w:pStyle w:val="TabellRader"/>
            </w:pPr>
            <w:r>
              <w:t xml:space="preserve">S </w:t>
            </w:r>
            <w:r w:rsidR="00A16C94">
              <w:t>31</w:t>
            </w:r>
          </w:p>
        </w:tc>
        <w:tc>
          <w:tcPr>
            <w:tcW w:w="1048" w:type="pct"/>
          </w:tcPr>
          <w:p w14:paraId="62069C29" w14:textId="5B033AFC" w:rsidR="00874D12" w:rsidRDefault="00BB79EE" w:rsidP="00795C62">
            <w:pPr>
              <w:pStyle w:val="TabellRader"/>
            </w:pPr>
            <w:r>
              <w:t>SoU19</w:t>
            </w:r>
          </w:p>
        </w:tc>
        <w:tc>
          <w:tcPr>
            <w:tcW w:w="1048" w:type="pct"/>
          </w:tcPr>
          <w:p w14:paraId="32A1AEEE" w14:textId="77777777" w:rsidR="00874D12" w:rsidRDefault="00874D12" w:rsidP="00795C62">
            <w:pPr>
              <w:pStyle w:val="TabellRader"/>
            </w:pPr>
          </w:p>
        </w:tc>
        <w:tc>
          <w:tcPr>
            <w:tcW w:w="1148" w:type="pct"/>
          </w:tcPr>
          <w:p w14:paraId="7FC0B8B9" w14:textId="55D6380D" w:rsidR="00874D12" w:rsidRDefault="0029625E" w:rsidP="00795C62">
            <w:pPr>
              <w:pStyle w:val="TabellRader"/>
            </w:pPr>
            <w:r>
              <w:t>X</w:t>
            </w:r>
          </w:p>
        </w:tc>
      </w:tr>
      <w:tr w:rsidR="00874D12" w14:paraId="0218D7CE" w14:textId="77777777" w:rsidTr="00795C62">
        <w:tc>
          <w:tcPr>
            <w:tcW w:w="708" w:type="pct"/>
          </w:tcPr>
          <w:p w14:paraId="02A69A6C" w14:textId="75C8A6CE" w:rsidR="00874D12" w:rsidRDefault="003F2B60" w:rsidP="00795C62">
            <w:pPr>
              <w:pStyle w:val="TabellRader"/>
            </w:pPr>
            <w:r>
              <w:t>191</w:t>
            </w:r>
          </w:p>
        </w:tc>
        <w:tc>
          <w:tcPr>
            <w:tcW w:w="1048" w:type="pct"/>
          </w:tcPr>
          <w:p w14:paraId="4C7EC81F" w14:textId="159FF8CD" w:rsidR="00874D12" w:rsidRDefault="003F2B60" w:rsidP="00795C62">
            <w:pPr>
              <w:pStyle w:val="TabellRader"/>
            </w:pPr>
            <w:r>
              <w:t xml:space="preserve">S </w:t>
            </w:r>
            <w:r w:rsidR="00A16C94">
              <w:t>32</w:t>
            </w:r>
          </w:p>
        </w:tc>
        <w:tc>
          <w:tcPr>
            <w:tcW w:w="1048" w:type="pct"/>
          </w:tcPr>
          <w:p w14:paraId="36D03185" w14:textId="78352ECB" w:rsidR="00874D12" w:rsidRDefault="003F2B60" w:rsidP="00795C62">
            <w:pPr>
              <w:pStyle w:val="TabellRader"/>
            </w:pPr>
            <w:r>
              <w:t>SoU8</w:t>
            </w:r>
          </w:p>
        </w:tc>
        <w:tc>
          <w:tcPr>
            <w:tcW w:w="1048" w:type="pct"/>
          </w:tcPr>
          <w:p w14:paraId="6C088724" w14:textId="77777777" w:rsidR="00874D12" w:rsidRDefault="00874D12" w:rsidP="00795C62">
            <w:pPr>
              <w:pStyle w:val="TabellRader"/>
            </w:pPr>
          </w:p>
        </w:tc>
        <w:tc>
          <w:tcPr>
            <w:tcW w:w="1148" w:type="pct"/>
          </w:tcPr>
          <w:p w14:paraId="1E356964" w14:textId="006B66E5" w:rsidR="00874D12" w:rsidRDefault="0029625E" w:rsidP="00795C62">
            <w:pPr>
              <w:pStyle w:val="TabellRader"/>
            </w:pPr>
            <w:r>
              <w:t>X</w:t>
            </w:r>
          </w:p>
        </w:tc>
      </w:tr>
      <w:tr w:rsidR="00874D12" w14:paraId="25999FC2" w14:textId="77777777" w:rsidTr="00795C62">
        <w:tc>
          <w:tcPr>
            <w:tcW w:w="708" w:type="pct"/>
          </w:tcPr>
          <w:p w14:paraId="1A1866B9" w14:textId="748B9459" w:rsidR="00874D12" w:rsidRDefault="00164B3A" w:rsidP="00795C62">
            <w:pPr>
              <w:pStyle w:val="TabellRader"/>
            </w:pPr>
            <w:r>
              <w:t>193</w:t>
            </w:r>
          </w:p>
        </w:tc>
        <w:tc>
          <w:tcPr>
            <w:tcW w:w="1048" w:type="pct"/>
          </w:tcPr>
          <w:p w14:paraId="35297E94" w14:textId="21D6B8B1" w:rsidR="00874D12" w:rsidRDefault="00164B3A" w:rsidP="00795C62">
            <w:pPr>
              <w:pStyle w:val="TabellRader"/>
            </w:pPr>
            <w:r>
              <w:t xml:space="preserve">Ju </w:t>
            </w:r>
            <w:r w:rsidR="00F40B8E">
              <w:t>69</w:t>
            </w:r>
          </w:p>
        </w:tc>
        <w:tc>
          <w:tcPr>
            <w:tcW w:w="1048" w:type="pct"/>
          </w:tcPr>
          <w:p w14:paraId="13E9D686" w14:textId="2AEA77EA" w:rsidR="00874D12" w:rsidRDefault="00164B3A" w:rsidP="00795C62">
            <w:pPr>
              <w:pStyle w:val="TabellRader"/>
            </w:pPr>
            <w:r>
              <w:t>CU7</w:t>
            </w:r>
          </w:p>
        </w:tc>
        <w:tc>
          <w:tcPr>
            <w:tcW w:w="1048" w:type="pct"/>
          </w:tcPr>
          <w:p w14:paraId="0CD79598" w14:textId="77777777" w:rsidR="00874D12" w:rsidRDefault="00874D12" w:rsidP="00795C62">
            <w:pPr>
              <w:pStyle w:val="TabellRader"/>
            </w:pPr>
          </w:p>
        </w:tc>
        <w:tc>
          <w:tcPr>
            <w:tcW w:w="1148" w:type="pct"/>
          </w:tcPr>
          <w:p w14:paraId="4592A390" w14:textId="131E8518" w:rsidR="00874D12" w:rsidRDefault="008A2891" w:rsidP="00795C62">
            <w:pPr>
              <w:pStyle w:val="TabellRader"/>
            </w:pPr>
            <w:r>
              <w:t>X</w:t>
            </w:r>
          </w:p>
        </w:tc>
      </w:tr>
      <w:tr w:rsidR="00874D12" w14:paraId="62D054FF" w14:textId="77777777" w:rsidTr="00795C62">
        <w:tc>
          <w:tcPr>
            <w:tcW w:w="708" w:type="pct"/>
          </w:tcPr>
          <w:p w14:paraId="0F992025" w14:textId="6918820C" w:rsidR="00874D12" w:rsidRDefault="000F1535" w:rsidP="00795C62">
            <w:pPr>
              <w:pStyle w:val="TabellRader"/>
            </w:pPr>
            <w:r>
              <w:t>194</w:t>
            </w:r>
          </w:p>
        </w:tc>
        <w:tc>
          <w:tcPr>
            <w:tcW w:w="1048" w:type="pct"/>
          </w:tcPr>
          <w:p w14:paraId="0072E883" w14:textId="60808A1C" w:rsidR="00874D12" w:rsidRDefault="000F1535" w:rsidP="00795C62">
            <w:pPr>
              <w:pStyle w:val="TabellRader"/>
            </w:pPr>
            <w:r>
              <w:t xml:space="preserve">Ju </w:t>
            </w:r>
            <w:r w:rsidR="00F40B8E">
              <w:t>70</w:t>
            </w:r>
          </w:p>
        </w:tc>
        <w:tc>
          <w:tcPr>
            <w:tcW w:w="1048" w:type="pct"/>
          </w:tcPr>
          <w:p w14:paraId="534E9E7D" w14:textId="569D5084" w:rsidR="00874D12" w:rsidRDefault="000F1535" w:rsidP="00795C62">
            <w:pPr>
              <w:pStyle w:val="TabellRader"/>
            </w:pPr>
            <w:r>
              <w:t>CU8</w:t>
            </w:r>
          </w:p>
        </w:tc>
        <w:tc>
          <w:tcPr>
            <w:tcW w:w="1048" w:type="pct"/>
          </w:tcPr>
          <w:p w14:paraId="0A230465" w14:textId="77777777" w:rsidR="00874D12" w:rsidRDefault="00874D12" w:rsidP="00795C62">
            <w:pPr>
              <w:pStyle w:val="TabellRader"/>
            </w:pPr>
          </w:p>
        </w:tc>
        <w:tc>
          <w:tcPr>
            <w:tcW w:w="1148" w:type="pct"/>
          </w:tcPr>
          <w:p w14:paraId="7C6C539B" w14:textId="2FE44983" w:rsidR="00874D12" w:rsidRDefault="008A2891" w:rsidP="00795C62">
            <w:pPr>
              <w:pStyle w:val="TabellRader"/>
            </w:pPr>
            <w:r>
              <w:t>X</w:t>
            </w:r>
          </w:p>
        </w:tc>
      </w:tr>
      <w:tr w:rsidR="00874D12" w14:paraId="39A15B63" w14:textId="77777777" w:rsidTr="00795C62">
        <w:tc>
          <w:tcPr>
            <w:tcW w:w="708" w:type="pct"/>
          </w:tcPr>
          <w:p w14:paraId="72344E83" w14:textId="31197CE8" w:rsidR="00874D12" w:rsidRDefault="00F05DBA" w:rsidP="00795C62">
            <w:pPr>
              <w:pStyle w:val="TabellRader"/>
            </w:pPr>
            <w:r>
              <w:t>195</w:t>
            </w:r>
          </w:p>
        </w:tc>
        <w:tc>
          <w:tcPr>
            <w:tcW w:w="1048" w:type="pct"/>
          </w:tcPr>
          <w:p w14:paraId="5BB4DDCA" w14:textId="51862FF4" w:rsidR="00874D12" w:rsidRDefault="00F05DBA" w:rsidP="00795C62">
            <w:pPr>
              <w:pStyle w:val="TabellRader"/>
            </w:pPr>
            <w:r>
              <w:t xml:space="preserve">Fö </w:t>
            </w:r>
            <w:r w:rsidR="00377928">
              <w:t>8</w:t>
            </w:r>
          </w:p>
        </w:tc>
        <w:tc>
          <w:tcPr>
            <w:tcW w:w="1048" w:type="pct"/>
          </w:tcPr>
          <w:p w14:paraId="44AD854B" w14:textId="0B6A2B63" w:rsidR="00874D12" w:rsidRDefault="00F05DBA" w:rsidP="00795C62">
            <w:pPr>
              <w:pStyle w:val="TabellRader"/>
            </w:pPr>
            <w:r>
              <w:t>FöU8</w:t>
            </w:r>
          </w:p>
        </w:tc>
        <w:tc>
          <w:tcPr>
            <w:tcW w:w="1048" w:type="pct"/>
          </w:tcPr>
          <w:p w14:paraId="4FDF7233" w14:textId="77777777" w:rsidR="00874D12" w:rsidRDefault="00874D12" w:rsidP="00795C62">
            <w:pPr>
              <w:pStyle w:val="TabellRader"/>
            </w:pPr>
          </w:p>
        </w:tc>
        <w:tc>
          <w:tcPr>
            <w:tcW w:w="1148" w:type="pct"/>
          </w:tcPr>
          <w:p w14:paraId="4A2CF434" w14:textId="48AC6948" w:rsidR="00874D12" w:rsidRDefault="000B3E45" w:rsidP="00795C62">
            <w:pPr>
              <w:pStyle w:val="TabellRader"/>
            </w:pPr>
            <w:r>
              <w:t>X</w:t>
            </w:r>
          </w:p>
        </w:tc>
      </w:tr>
      <w:tr w:rsidR="00874D12" w14:paraId="00E4C516" w14:textId="77777777" w:rsidTr="00795C62">
        <w:tc>
          <w:tcPr>
            <w:tcW w:w="708" w:type="pct"/>
          </w:tcPr>
          <w:p w14:paraId="399DC5CD" w14:textId="63B2B753" w:rsidR="00874D12" w:rsidRDefault="00E90407" w:rsidP="00795C62">
            <w:pPr>
              <w:pStyle w:val="TabellRader"/>
            </w:pPr>
            <w:r>
              <w:t>196</w:t>
            </w:r>
          </w:p>
        </w:tc>
        <w:tc>
          <w:tcPr>
            <w:tcW w:w="1048" w:type="pct"/>
          </w:tcPr>
          <w:p w14:paraId="74BA1FB6" w14:textId="59EA7BB3" w:rsidR="00874D12" w:rsidRDefault="00E90407" w:rsidP="00795C62">
            <w:pPr>
              <w:pStyle w:val="TabellRader"/>
            </w:pPr>
            <w:r>
              <w:t xml:space="preserve">U </w:t>
            </w:r>
            <w:r w:rsidR="00B8195D">
              <w:t>17</w:t>
            </w:r>
          </w:p>
        </w:tc>
        <w:tc>
          <w:tcPr>
            <w:tcW w:w="1048" w:type="pct"/>
          </w:tcPr>
          <w:p w14:paraId="235F8BF2" w14:textId="1E1E7205" w:rsidR="00874D12" w:rsidRDefault="00E90407" w:rsidP="00795C62">
            <w:pPr>
              <w:pStyle w:val="TabellRader"/>
            </w:pPr>
            <w:r>
              <w:t>UbU7</w:t>
            </w:r>
          </w:p>
        </w:tc>
        <w:tc>
          <w:tcPr>
            <w:tcW w:w="1048" w:type="pct"/>
          </w:tcPr>
          <w:p w14:paraId="23887C16" w14:textId="77777777" w:rsidR="00874D12" w:rsidRDefault="00874D12" w:rsidP="00795C62">
            <w:pPr>
              <w:pStyle w:val="TabellRader"/>
            </w:pPr>
          </w:p>
        </w:tc>
        <w:tc>
          <w:tcPr>
            <w:tcW w:w="1148" w:type="pct"/>
          </w:tcPr>
          <w:p w14:paraId="460D222C" w14:textId="6D02E983" w:rsidR="00874D12" w:rsidRDefault="00BA266C" w:rsidP="00795C62">
            <w:pPr>
              <w:pStyle w:val="TabellRader"/>
            </w:pPr>
            <w:r>
              <w:t>X</w:t>
            </w:r>
          </w:p>
        </w:tc>
      </w:tr>
      <w:tr w:rsidR="00874D12" w14:paraId="5A569D2C" w14:textId="77777777" w:rsidTr="00795C62">
        <w:tc>
          <w:tcPr>
            <w:tcW w:w="708" w:type="pct"/>
          </w:tcPr>
          <w:p w14:paraId="1AF8F6E1" w14:textId="5CFAF70B" w:rsidR="00874D12" w:rsidRDefault="00A92D84" w:rsidP="00795C62">
            <w:pPr>
              <w:pStyle w:val="TabellRader"/>
            </w:pPr>
            <w:r>
              <w:t>210</w:t>
            </w:r>
          </w:p>
        </w:tc>
        <w:tc>
          <w:tcPr>
            <w:tcW w:w="1048" w:type="pct"/>
          </w:tcPr>
          <w:p w14:paraId="5C23C850" w14:textId="7741A419" w:rsidR="00874D12" w:rsidRDefault="00A92D84" w:rsidP="00795C62">
            <w:pPr>
              <w:pStyle w:val="TabellRader"/>
            </w:pPr>
            <w:r>
              <w:t xml:space="preserve">S </w:t>
            </w:r>
            <w:r w:rsidR="00A16C94">
              <w:t>33</w:t>
            </w:r>
          </w:p>
        </w:tc>
        <w:tc>
          <w:tcPr>
            <w:tcW w:w="1048" w:type="pct"/>
          </w:tcPr>
          <w:p w14:paraId="63C89634" w14:textId="48B68A53" w:rsidR="00874D12" w:rsidRDefault="00A92D84" w:rsidP="00795C62">
            <w:pPr>
              <w:pStyle w:val="TabellRader"/>
            </w:pPr>
            <w:r>
              <w:t>SoU28</w:t>
            </w:r>
          </w:p>
        </w:tc>
        <w:tc>
          <w:tcPr>
            <w:tcW w:w="1048" w:type="pct"/>
          </w:tcPr>
          <w:p w14:paraId="21372D5F" w14:textId="23585F21" w:rsidR="00874D12" w:rsidRDefault="0029625E" w:rsidP="00795C62">
            <w:pPr>
              <w:pStyle w:val="TabellRader"/>
            </w:pPr>
            <w:r>
              <w:t>X</w:t>
            </w:r>
          </w:p>
        </w:tc>
        <w:tc>
          <w:tcPr>
            <w:tcW w:w="1148" w:type="pct"/>
          </w:tcPr>
          <w:p w14:paraId="5CD45F3D" w14:textId="0264BCBA" w:rsidR="00874D12" w:rsidRDefault="00874D12" w:rsidP="00795C62">
            <w:pPr>
              <w:pStyle w:val="TabellRader"/>
            </w:pPr>
          </w:p>
        </w:tc>
      </w:tr>
      <w:tr w:rsidR="00874D12" w14:paraId="45271AEA" w14:textId="77777777" w:rsidTr="00795C62">
        <w:tc>
          <w:tcPr>
            <w:tcW w:w="708" w:type="pct"/>
          </w:tcPr>
          <w:p w14:paraId="2D474806" w14:textId="53C28CAD" w:rsidR="00874D12" w:rsidRDefault="00BE6375" w:rsidP="00795C62">
            <w:pPr>
              <w:pStyle w:val="TabellRader"/>
            </w:pPr>
            <w:r>
              <w:t>215</w:t>
            </w:r>
          </w:p>
        </w:tc>
        <w:tc>
          <w:tcPr>
            <w:tcW w:w="1048" w:type="pct"/>
          </w:tcPr>
          <w:p w14:paraId="22A2DEE1" w14:textId="49249CEE" w:rsidR="00874D12" w:rsidRDefault="00BE6375" w:rsidP="00795C62">
            <w:pPr>
              <w:pStyle w:val="TabellRader"/>
            </w:pPr>
            <w:r>
              <w:t xml:space="preserve">A </w:t>
            </w:r>
            <w:r w:rsidR="000F2F7B">
              <w:t>8</w:t>
            </w:r>
          </w:p>
        </w:tc>
        <w:tc>
          <w:tcPr>
            <w:tcW w:w="1048" w:type="pct"/>
          </w:tcPr>
          <w:p w14:paraId="5D4D2944" w14:textId="418906D5" w:rsidR="00874D12" w:rsidRDefault="00BE6375" w:rsidP="00795C62">
            <w:pPr>
              <w:pStyle w:val="TabellRader"/>
            </w:pPr>
            <w:r>
              <w:t>FiU41</w:t>
            </w:r>
          </w:p>
        </w:tc>
        <w:tc>
          <w:tcPr>
            <w:tcW w:w="1048" w:type="pct"/>
          </w:tcPr>
          <w:p w14:paraId="7434F323" w14:textId="77777777" w:rsidR="00874D12" w:rsidRDefault="00874D12" w:rsidP="00795C62">
            <w:pPr>
              <w:pStyle w:val="TabellRader"/>
            </w:pPr>
          </w:p>
        </w:tc>
        <w:tc>
          <w:tcPr>
            <w:tcW w:w="1148" w:type="pct"/>
          </w:tcPr>
          <w:p w14:paraId="2E6072F6" w14:textId="5783FB0B" w:rsidR="00874D12" w:rsidRDefault="00E46470" w:rsidP="00795C62">
            <w:pPr>
              <w:pStyle w:val="TabellRader"/>
            </w:pPr>
            <w:r>
              <w:t>X</w:t>
            </w:r>
          </w:p>
        </w:tc>
      </w:tr>
      <w:tr w:rsidR="00874D12" w14:paraId="0A2AFC42" w14:textId="77777777" w:rsidTr="00795C62">
        <w:tc>
          <w:tcPr>
            <w:tcW w:w="708" w:type="pct"/>
          </w:tcPr>
          <w:p w14:paraId="0FC08437" w14:textId="468C55A3" w:rsidR="00874D12" w:rsidRDefault="00D65487" w:rsidP="00795C62">
            <w:pPr>
              <w:pStyle w:val="TabellRader"/>
            </w:pPr>
            <w:r>
              <w:t>216</w:t>
            </w:r>
          </w:p>
        </w:tc>
        <w:tc>
          <w:tcPr>
            <w:tcW w:w="1048" w:type="pct"/>
          </w:tcPr>
          <w:p w14:paraId="679CF7BD" w14:textId="67769875" w:rsidR="00874D12" w:rsidRDefault="00D65487" w:rsidP="00795C62">
            <w:pPr>
              <w:pStyle w:val="TabellRader"/>
            </w:pPr>
            <w:r>
              <w:t xml:space="preserve">S </w:t>
            </w:r>
            <w:r w:rsidR="00A16C94">
              <w:t>34</w:t>
            </w:r>
          </w:p>
        </w:tc>
        <w:tc>
          <w:tcPr>
            <w:tcW w:w="1048" w:type="pct"/>
          </w:tcPr>
          <w:p w14:paraId="0BD8EBA0" w14:textId="471325B0" w:rsidR="00874D12" w:rsidRDefault="00D65487" w:rsidP="00795C62">
            <w:pPr>
              <w:pStyle w:val="TabellRader"/>
            </w:pPr>
            <w:r>
              <w:t>SoU9</w:t>
            </w:r>
          </w:p>
        </w:tc>
        <w:tc>
          <w:tcPr>
            <w:tcW w:w="1048" w:type="pct"/>
          </w:tcPr>
          <w:p w14:paraId="1BD40410" w14:textId="77777777" w:rsidR="00874D12" w:rsidRDefault="00874D12" w:rsidP="00795C62">
            <w:pPr>
              <w:pStyle w:val="TabellRader"/>
            </w:pPr>
          </w:p>
        </w:tc>
        <w:tc>
          <w:tcPr>
            <w:tcW w:w="1148" w:type="pct"/>
          </w:tcPr>
          <w:p w14:paraId="2FAC905D" w14:textId="391EA362" w:rsidR="00874D12" w:rsidRDefault="0029625E" w:rsidP="00795C62">
            <w:pPr>
              <w:pStyle w:val="TabellRader"/>
            </w:pPr>
            <w:r>
              <w:t>X</w:t>
            </w:r>
          </w:p>
        </w:tc>
      </w:tr>
      <w:tr w:rsidR="00874D12" w14:paraId="7FDDE7BD" w14:textId="77777777" w:rsidTr="00795C62">
        <w:tc>
          <w:tcPr>
            <w:tcW w:w="708" w:type="pct"/>
          </w:tcPr>
          <w:p w14:paraId="13A29264" w14:textId="3E81FDD3" w:rsidR="00874D12" w:rsidRDefault="00757B8E" w:rsidP="00795C62">
            <w:pPr>
              <w:pStyle w:val="TabellRader"/>
            </w:pPr>
            <w:r>
              <w:t>220</w:t>
            </w:r>
          </w:p>
        </w:tc>
        <w:tc>
          <w:tcPr>
            <w:tcW w:w="1048" w:type="pct"/>
          </w:tcPr>
          <w:p w14:paraId="5ED6BE9A" w14:textId="558D076D" w:rsidR="00874D12" w:rsidRDefault="00757B8E" w:rsidP="00795C62">
            <w:pPr>
              <w:pStyle w:val="TabellRader"/>
            </w:pPr>
            <w:r>
              <w:t xml:space="preserve">Ju </w:t>
            </w:r>
            <w:r w:rsidR="00F40B8E">
              <w:t>71</w:t>
            </w:r>
          </w:p>
        </w:tc>
        <w:tc>
          <w:tcPr>
            <w:tcW w:w="1048" w:type="pct"/>
          </w:tcPr>
          <w:p w14:paraId="6F5AF43B" w14:textId="6AE05EA0" w:rsidR="00874D12" w:rsidRDefault="00757B8E" w:rsidP="00795C62">
            <w:pPr>
              <w:pStyle w:val="TabellRader"/>
            </w:pPr>
            <w:r>
              <w:t>JuU19</w:t>
            </w:r>
          </w:p>
        </w:tc>
        <w:tc>
          <w:tcPr>
            <w:tcW w:w="1048" w:type="pct"/>
          </w:tcPr>
          <w:p w14:paraId="0F5876EB" w14:textId="77777777" w:rsidR="00874D12" w:rsidRDefault="00874D12" w:rsidP="00795C62">
            <w:pPr>
              <w:pStyle w:val="TabellRader"/>
            </w:pPr>
          </w:p>
        </w:tc>
        <w:tc>
          <w:tcPr>
            <w:tcW w:w="1148" w:type="pct"/>
          </w:tcPr>
          <w:p w14:paraId="4FD6D609" w14:textId="0AB03777" w:rsidR="00874D12" w:rsidRDefault="00C36BDF" w:rsidP="00795C62">
            <w:pPr>
              <w:pStyle w:val="TabellRader"/>
            </w:pPr>
            <w:r>
              <w:t>X</w:t>
            </w:r>
          </w:p>
        </w:tc>
      </w:tr>
      <w:tr w:rsidR="00874D12" w14:paraId="36C509C6" w14:textId="77777777" w:rsidTr="00795C62">
        <w:tc>
          <w:tcPr>
            <w:tcW w:w="708" w:type="pct"/>
          </w:tcPr>
          <w:p w14:paraId="4D5107F3" w14:textId="376F2827" w:rsidR="00874D12" w:rsidRDefault="004E66D4" w:rsidP="00795C62">
            <w:pPr>
              <w:pStyle w:val="TabellRader"/>
            </w:pPr>
            <w:r>
              <w:t>223</w:t>
            </w:r>
          </w:p>
        </w:tc>
        <w:tc>
          <w:tcPr>
            <w:tcW w:w="1048" w:type="pct"/>
          </w:tcPr>
          <w:p w14:paraId="38AAC1A1" w14:textId="3FFF953F" w:rsidR="00874D12" w:rsidRDefault="004E66D4" w:rsidP="00795C62">
            <w:pPr>
              <w:pStyle w:val="TabellRader"/>
            </w:pPr>
            <w:r>
              <w:t xml:space="preserve">Ju </w:t>
            </w:r>
            <w:r w:rsidR="00F40B8E">
              <w:t>72</w:t>
            </w:r>
          </w:p>
        </w:tc>
        <w:tc>
          <w:tcPr>
            <w:tcW w:w="1048" w:type="pct"/>
          </w:tcPr>
          <w:p w14:paraId="09D31ADA" w14:textId="3CD26610" w:rsidR="00874D12" w:rsidRDefault="004E66D4" w:rsidP="00795C62">
            <w:pPr>
              <w:pStyle w:val="TabellRader"/>
            </w:pPr>
            <w:r>
              <w:t>CU6</w:t>
            </w:r>
          </w:p>
        </w:tc>
        <w:tc>
          <w:tcPr>
            <w:tcW w:w="1048" w:type="pct"/>
          </w:tcPr>
          <w:p w14:paraId="02B9DD1D" w14:textId="77777777" w:rsidR="00874D12" w:rsidRDefault="00874D12" w:rsidP="00795C62">
            <w:pPr>
              <w:pStyle w:val="TabellRader"/>
            </w:pPr>
          </w:p>
        </w:tc>
        <w:tc>
          <w:tcPr>
            <w:tcW w:w="1148" w:type="pct"/>
          </w:tcPr>
          <w:p w14:paraId="2F6452B1" w14:textId="16DFE62B" w:rsidR="00874D12" w:rsidRDefault="00C36BDF" w:rsidP="00795C62">
            <w:pPr>
              <w:pStyle w:val="TabellRader"/>
            </w:pPr>
            <w:r>
              <w:t>X</w:t>
            </w:r>
          </w:p>
        </w:tc>
      </w:tr>
      <w:tr w:rsidR="00874D12" w14:paraId="203FC234" w14:textId="77777777" w:rsidTr="00795C62">
        <w:tc>
          <w:tcPr>
            <w:tcW w:w="708" w:type="pct"/>
          </w:tcPr>
          <w:p w14:paraId="78D8AF45" w14:textId="6BA3CFF3" w:rsidR="00874D12" w:rsidRDefault="004A3C72" w:rsidP="00795C62">
            <w:pPr>
              <w:pStyle w:val="TabellRader"/>
            </w:pPr>
            <w:r>
              <w:t>224</w:t>
            </w:r>
          </w:p>
        </w:tc>
        <w:tc>
          <w:tcPr>
            <w:tcW w:w="1048" w:type="pct"/>
          </w:tcPr>
          <w:p w14:paraId="2BC8F309" w14:textId="4DB8EF20" w:rsidR="00874D12" w:rsidRDefault="005C20DF" w:rsidP="00795C62">
            <w:pPr>
              <w:pStyle w:val="TabellRader"/>
            </w:pPr>
            <w:r>
              <w:t>LI</w:t>
            </w:r>
            <w:r w:rsidR="004A3C72">
              <w:t xml:space="preserve"> </w:t>
            </w:r>
            <w:r w:rsidR="009F6F37">
              <w:t>45</w:t>
            </w:r>
          </w:p>
        </w:tc>
        <w:tc>
          <w:tcPr>
            <w:tcW w:w="1048" w:type="pct"/>
          </w:tcPr>
          <w:p w14:paraId="57207B9B" w14:textId="7A4EA3EC" w:rsidR="00874D12" w:rsidRDefault="004A3C72" w:rsidP="00795C62">
            <w:pPr>
              <w:pStyle w:val="TabellRader"/>
            </w:pPr>
            <w:r>
              <w:t>CU11</w:t>
            </w:r>
          </w:p>
        </w:tc>
        <w:tc>
          <w:tcPr>
            <w:tcW w:w="1048" w:type="pct"/>
          </w:tcPr>
          <w:p w14:paraId="1432D343" w14:textId="77777777" w:rsidR="00874D12" w:rsidRDefault="00874D12" w:rsidP="00795C62">
            <w:pPr>
              <w:pStyle w:val="TabellRader"/>
            </w:pPr>
          </w:p>
        </w:tc>
        <w:tc>
          <w:tcPr>
            <w:tcW w:w="1148" w:type="pct"/>
          </w:tcPr>
          <w:p w14:paraId="7CDF5EAB" w14:textId="737A8EA8" w:rsidR="00874D12" w:rsidRDefault="005C20DF" w:rsidP="00795C62">
            <w:pPr>
              <w:pStyle w:val="TabellRader"/>
            </w:pPr>
            <w:r>
              <w:t>X</w:t>
            </w:r>
          </w:p>
        </w:tc>
      </w:tr>
      <w:tr w:rsidR="00874D12" w14:paraId="4516FBA5" w14:textId="77777777" w:rsidTr="00795C62">
        <w:tc>
          <w:tcPr>
            <w:tcW w:w="708" w:type="pct"/>
          </w:tcPr>
          <w:p w14:paraId="3CA2D1BA" w14:textId="0597ACB5" w:rsidR="00874D12" w:rsidRDefault="000B1DBA" w:rsidP="00795C62">
            <w:pPr>
              <w:pStyle w:val="TabellRader"/>
            </w:pPr>
            <w:r>
              <w:t>228</w:t>
            </w:r>
          </w:p>
        </w:tc>
        <w:tc>
          <w:tcPr>
            <w:tcW w:w="1048" w:type="pct"/>
          </w:tcPr>
          <w:p w14:paraId="4D54A25D" w14:textId="763CB01F" w:rsidR="00874D12" w:rsidRDefault="00F51023" w:rsidP="00795C62">
            <w:pPr>
              <w:pStyle w:val="TabellRader"/>
            </w:pPr>
            <w:r>
              <w:t>KN</w:t>
            </w:r>
            <w:r w:rsidR="005F25F8">
              <w:t xml:space="preserve"> 29</w:t>
            </w:r>
          </w:p>
        </w:tc>
        <w:tc>
          <w:tcPr>
            <w:tcW w:w="1048" w:type="pct"/>
          </w:tcPr>
          <w:p w14:paraId="42E5A2CD" w14:textId="553D783B" w:rsidR="00874D12" w:rsidRDefault="000B1DBA" w:rsidP="00795C62">
            <w:pPr>
              <w:pStyle w:val="TabellRader"/>
            </w:pPr>
            <w:r>
              <w:t>NU18</w:t>
            </w:r>
          </w:p>
        </w:tc>
        <w:tc>
          <w:tcPr>
            <w:tcW w:w="1048" w:type="pct"/>
          </w:tcPr>
          <w:p w14:paraId="7EA36437" w14:textId="77777777" w:rsidR="00874D12" w:rsidRDefault="00874D12" w:rsidP="00795C62">
            <w:pPr>
              <w:pStyle w:val="TabellRader"/>
            </w:pPr>
          </w:p>
        </w:tc>
        <w:tc>
          <w:tcPr>
            <w:tcW w:w="1148" w:type="pct"/>
          </w:tcPr>
          <w:p w14:paraId="5D4898B3" w14:textId="7F349071" w:rsidR="00874D12" w:rsidRDefault="00F51023" w:rsidP="00795C62">
            <w:pPr>
              <w:pStyle w:val="TabellRader"/>
            </w:pPr>
            <w:r>
              <w:t>X</w:t>
            </w:r>
          </w:p>
        </w:tc>
      </w:tr>
      <w:tr w:rsidR="00874D12" w14:paraId="7313AD0C" w14:textId="77777777" w:rsidTr="00795C62">
        <w:tc>
          <w:tcPr>
            <w:tcW w:w="708" w:type="pct"/>
          </w:tcPr>
          <w:p w14:paraId="4B7C7516" w14:textId="3D809464" w:rsidR="00874D12" w:rsidRDefault="00650E64" w:rsidP="00795C62">
            <w:pPr>
              <w:pStyle w:val="TabellRader"/>
            </w:pPr>
            <w:r>
              <w:t>235</w:t>
            </w:r>
          </w:p>
        </w:tc>
        <w:tc>
          <w:tcPr>
            <w:tcW w:w="1048" w:type="pct"/>
          </w:tcPr>
          <w:p w14:paraId="00A4B1DA" w14:textId="0FBE9204" w:rsidR="00874D12" w:rsidRDefault="009013F8" w:rsidP="00795C62">
            <w:pPr>
              <w:pStyle w:val="TabellRader"/>
            </w:pPr>
            <w:r>
              <w:t xml:space="preserve">Ju </w:t>
            </w:r>
            <w:r w:rsidR="00F40B8E">
              <w:t>73</w:t>
            </w:r>
          </w:p>
        </w:tc>
        <w:tc>
          <w:tcPr>
            <w:tcW w:w="1048" w:type="pct"/>
          </w:tcPr>
          <w:p w14:paraId="4947980A" w14:textId="68D83054" w:rsidR="00874D12" w:rsidRDefault="009013F8" w:rsidP="00795C62">
            <w:pPr>
              <w:pStyle w:val="TabellRader"/>
            </w:pPr>
            <w:r>
              <w:t>JuU22</w:t>
            </w:r>
          </w:p>
        </w:tc>
        <w:tc>
          <w:tcPr>
            <w:tcW w:w="1048" w:type="pct"/>
          </w:tcPr>
          <w:p w14:paraId="5AA0990A" w14:textId="77777777" w:rsidR="00874D12" w:rsidRDefault="00874D12" w:rsidP="00795C62">
            <w:pPr>
              <w:pStyle w:val="TabellRader"/>
            </w:pPr>
          </w:p>
        </w:tc>
        <w:tc>
          <w:tcPr>
            <w:tcW w:w="1148" w:type="pct"/>
          </w:tcPr>
          <w:p w14:paraId="5E1BFF08" w14:textId="1CFAA38E" w:rsidR="00874D12" w:rsidRDefault="00C36BDF" w:rsidP="00795C62">
            <w:pPr>
              <w:pStyle w:val="TabellRader"/>
            </w:pPr>
            <w:r>
              <w:t>X</w:t>
            </w:r>
          </w:p>
        </w:tc>
      </w:tr>
      <w:tr w:rsidR="00874D12" w14:paraId="7DD8F225" w14:textId="77777777" w:rsidTr="00795C62">
        <w:tc>
          <w:tcPr>
            <w:tcW w:w="708" w:type="pct"/>
          </w:tcPr>
          <w:p w14:paraId="1622153A" w14:textId="63544153" w:rsidR="00874D12" w:rsidRDefault="00650E64" w:rsidP="00795C62">
            <w:pPr>
              <w:pStyle w:val="TabellRader"/>
            </w:pPr>
            <w:r>
              <w:t>237</w:t>
            </w:r>
          </w:p>
        </w:tc>
        <w:tc>
          <w:tcPr>
            <w:tcW w:w="1048" w:type="pct"/>
          </w:tcPr>
          <w:p w14:paraId="3495197A" w14:textId="33C3698D" w:rsidR="00874D12" w:rsidRDefault="00D469C9" w:rsidP="00795C62">
            <w:pPr>
              <w:pStyle w:val="TabellRader"/>
            </w:pPr>
            <w:r>
              <w:t xml:space="preserve">S </w:t>
            </w:r>
            <w:r w:rsidR="00A16C94">
              <w:t>35</w:t>
            </w:r>
          </w:p>
        </w:tc>
        <w:tc>
          <w:tcPr>
            <w:tcW w:w="1048" w:type="pct"/>
          </w:tcPr>
          <w:p w14:paraId="56FF3B21" w14:textId="775703F7" w:rsidR="00874D12" w:rsidRDefault="00D469C9" w:rsidP="00795C62">
            <w:pPr>
              <w:pStyle w:val="TabellRader"/>
            </w:pPr>
            <w:r>
              <w:t>FiU46</w:t>
            </w:r>
          </w:p>
        </w:tc>
        <w:tc>
          <w:tcPr>
            <w:tcW w:w="1048" w:type="pct"/>
          </w:tcPr>
          <w:p w14:paraId="188C4AB7" w14:textId="77777777" w:rsidR="00874D12" w:rsidRDefault="00874D12" w:rsidP="00795C62">
            <w:pPr>
              <w:pStyle w:val="TabellRader"/>
            </w:pPr>
          </w:p>
        </w:tc>
        <w:tc>
          <w:tcPr>
            <w:tcW w:w="1148" w:type="pct"/>
          </w:tcPr>
          <w:p w14:paraId="591B0D45" w14:textId="7D92B0D8" w:rsidR="00874D12" w:rsidRDefault="0029625E" w:rsidP="00795C62">
            <w:pPr>
              <w:pStyle w:val="TabellRader"/>
            </w:pPr>
            <w:r>
              <w:t>X</w:t>
            </w:r>
          </w:p>
        </w:tc>
      </w:tr>
      <w:tr w:rsidR="00874D12" w14:paraId="5ED123C5" w14:textId="77777777" w:rsidTr="00795C62">
        <w:tc>
          <w:tcPr>
            <w:tcW w:w="708" w:type="pct"/>
          </w:tcPr>
          <w:p w14:paraId="01CEAF9E" w14:textId="293211E2" w:rsidR="00874D12" w:rsidRDefault="00650E64" w:rsidP="00795C62">
            <w:pPr>
              <w:pStyle w:val="TabellRader"/>
            </w:pPr>
            <w:r>
              <w:t>240</w:t>
            </w:r>
          </w:p>
        </w:tc>
        <w:tc>
          <w:tcPr>
            <w:tcW w:w="1048" w:type="pct"/>
          </w:tcPr>
          <w:p w14:paraId="7133ED94" w14:textId="78ABF420" w:rsidR="00874D12" w:rsidRDefault="0082042E" w:rsidP="00795C62">
            <w:pPr>
              <w:pStyle w:val="TabellRader"/>
            </w:pPr>
            <w:r>
              <w:t xml:space="preserve">Ju </w:t>
            </w:r>
            <w:r w:rsidR="00F40B8E">
              <w:t>74</w:t>
            </w:r>
          </w:p>
        </w:tc>
        <w:tc>
          <w:tcPr>
            <w:tcW w:w="1048" w:type="pct"/>
          </w:tcPr>
          <w:p w14:paraId="702E34E9" w14:textId="12C6FE55" w:rsidR="00874D12" w:rsidRDefault="0082042E" w:rsidP="00795C62">
            <w:pPr>
              <w:pStyle w:val="TabellRader"/>
            </w:pPr>
            <w:r>
              <w:t>JuU17</w:t>
            </w:r>
          </w:p>
        </w:tc>
        <w:tc>
          <w:tcPr>
            <w:tcW w:w="1048" w:type="pct"/>
          </w:tcPr>
          <w:p w14:paraId="37B0C003" w14:textId="77777777" w:rsidR="00874D12" w:rsidRDefault="00874D12" w:rsidP="00795C62">
            <w:pPr>
              <w:pStyle w:val="TabellRader"/>
            </w:pPr>
          </w:p>
        </w:tc>
        <w:tc>
          <w:tcPr>
            <w:tcW w:w="1148" w:type="pct"/>
          </w:tcPr>
          <w:p w14:paraId="12C30630" w14:textId="73BA2738" w:rsidR="00874D12" w:rsidRDefault="00C36BDF" w:rsidP="00795C62">
            <w:pPr>
              <w:pStyle w:val="TabellRader"/>
            </w:pPr>
            <w:r>
              <w:t>X</w:t>
            </w:r>
          </w:p>
        </w:tc>
      </w:tr>
      <w:tr w:rsidR="00874D12" w14:paraId="6D4E02FB" w14:textId="77777777" w:rsidTr="00795C62">
        <w:tc>
          <w:tcPr>
            <w:tcW w:w="708" w:type="pct"/>
          </w:tcPr>
          <w:p w14:paraId="0DB3EC4E" w14:textId="0CAFE4C0" w:rsidR="00874D12" w:rsidRDefault="00650E64" w:rsidP="00795C62">
            <w:pPr>
              <w:pStyle w:val="TabellRader"/>
            </w:pPr>
            <w:r>
              <w:t>241</w:t>
            </w:r>
          </w:p>
        </w:tc>
        <w:tc>
          <w:tcPr>
            <w:tcW w:w="1048" w:type="pct"/>
          </w:tcPr>
          <w:p w14:paraId="4A7D1219" w14:textId="2BDC9568" w:rsidR="00874D12" w:rsidRDefault="003C2887" w:rsidP="00795C62">
            <w:pPr>
              <w:pStyle w:val="TabellRader"/>
            </w:pPr>
            <w:r>
              <w:t xml:space="preserve">S </w:t>
            </w:r>
            <w:r w:rsidR="00A16C94">
              <w:t>36</w:t>
            </w:r>
          </w:p>
        </w:tc>
        <w:tc>
          <w:tcPr>
            <w:tcW w:w="1048" w:type="pct"/>
          </w:tcPr>
          <w:p w14:paraId="3B2C37E7" w14:textId="0FE5F44B" w:rsidR="00874D12" w:rsidRDefault="003C2887" w:rsidP="00795C62">
            <w:pPr>
              <w:pStyle w:val="TabellRader"/>
            </w:pPr>
            <w:r>
              <w:t>JuU17</w:t>
            </w:r>
          </w:p>
        </w:tc>
        <w:tc>
          <w:tcPr>
            <w:tcW w:w="1048" w:type="pct"/>
          </w:tcPr>
          <w:p w14:paraId="2A696532" w14:textId="77777777" w:rsidR="00874D12" w:rsidRDefault="00874D12" w:rsidP="00795C62">
            <w:pPr>
              <w:pStyle w:val="TabellRader"/>
            </w:pPr>
          </w:p>
        </w:tc>
        <w:tc>
          <w:tcPr>
            <w:tcW w:w="1148" w:type="pct"/>
          </w:tcPr>
          <w:p w14:paraId="285C058F" w14:textId="78694831" w:rsidR="00874D12" w:rsidRDefault="0029625E" w:rsidP="00795C62">
            <w:pPr>
              <w:pStyle w:val="TabellRader"/>
            </w:pPr>
            <w:r>
              <w:t>X</w:t>
            </w:r>
          </w:p>
        </w:tc>
      </w:tr>
      <w:tr w:rsidR="00874D12" w14:paraId="5F378764" w14:textId="77777777" w:rsidTr="00795C62">
        <w:tc>
          <w:tcPr>
            <w:tcW w:w="708" w:type="pct"/>
          </w:tcPr>
          <w:p w14:paraId="1F933E43" w14:textId="3658E990" w:rsidR="00874D12" w:rsidRDefault="00650E64" w:rsidP="00795C62">
            <w:pPr>
              <w:pStyle w:val="TabellRader"/>
            </w:pPr>
            <w:r>
              <w:t>242</w:t>
            </w:r>
          </w:p>
        </w:tc>
        <w:tc>
          <w:tcPr>
            <w:tcW w:w="1048" w:type="pct"/>
          </w:tcPr>
          <w:p w14:paraId="6EC85472" w14:textId="77DE4581" w:rsidR="00874D12" w:rsidRDefault="00070E2C" w:rsidP="00795C62">
            <w:pPr>
              <w:pStyle w:val="TabellRader"/>
            </w:pPr>
            <w:r>
              <w:t>A</w:t>
            </w:r>
            <w:r w:rsidR="00A90E67">
              <w:t xml:space="preserve"> </w:t>
            </w:r>
            <w:r w:rsidR="000F2F7B">
              <w:t>9</w:t>
            </w:r>
          </w:p>
        </w:tc>
        <w:tc>
          <w:tcPr>
            <w:tcW w:w="1048" w:type="pct"/>
          </w:tcPr>
          <w:p w14:paraId="165C9DE4" w14:textId="62E9618C" w:rsidR="00874D12" w:rsidRDefault="00070E2C" w:rsidP="00795C62">
            <w:pPr>
              <w:pStyle w:val="TabellRader"/>
            </w:pPr>
            <w:r>
              <w:t>JuU17</w:t>
            </w:r>
          </w:p>
        </w:tc>
        <w:tc>
          <w:tcPr>
            <w:tcW w:w="1048" w:type="pct"/>
          </w:tcPr>
          <w:p w14:paraId="7A21ECB2" w14:textId="77777777" w:rsidR="00874D12" w:rsidRDefault="00874D12" w:rsidP="00795C62">
            <w:pPr>
              <w:pStyle w:val="TabellRader"/>
            </w:pPr>
          </w:p>
        </w:tc>
        <w:tc>
          <w:tcPr>
            <w:tcW w:w="1148" w:type="pct"/>
          </w:tcPr>
          <w:p w14:paraId="028263B3" w14:textId="7B667161" w:rsidR="00874D12" w:rsidRDefault="00E46470" w:rsidP="00795C62">
            <w:pPr>
              <w:pStyle w:val="TabellRader"/>
            </w:pPr>
            <w:r>
              <w:t>X</w:t>
            </w:r>
          </w:p>
        </w:tc>
      </w:tr>
      <w:tr w:rsidR="00874D12" w14:paraId="708E9C80" w14:textId="77777777" w:rsidTr="00795C62">
        <w:tc>
          <w:tcPr>
            <w:tcW w:w="708" w:type="pct"/>
          </w:tcPr>
          <w:p w14:paraId="0BFF6FBA" w14:textId="44607113" w:rsidR="00874D12" w:rsidRDefault="00650E64" w:rsidP="00795C62">
            <w:pPr>
              <w:pStyle w:val="TabellRader"/>
            </w:pPr>
            <w:r>
              <w:t>245</w:t>
            </w:r>
          </w:p>
        </w:tc>
        <w:tc>
          <w:tcPr>
            <w:tcW w:w="1048" w:type="pct"/>
          </w:tcPr>
          <w:p w14:paraId="616DD975" w14:textId="0BE4C442" w:rsidR="00874D12" w:rsidRDefault="00B27EF9" w:rsidP="00795C62">
            <w:pPr>
              <w:pStyle w:val="TabellRader"/>
            </w:pPr>
            <w:r>
              <w:t xml:space="preserve">S </w:t>
            </w:r>
            <w:r w:rsidR="00A16C94">
              <w:t>37</w:t>
            </w:r>
          </w:p>
        </w:tc>
        <w:tc>
          <w:tcPr>
            <w:tcW w:w="1048" w:type="pct"/>
          </w:tcPr>
          <w:p w14:paraId="4E3C41C2" w14:textId="05E741B0" w:rsidR="00874D12" w:rsidRDefault="00B27EF9" w:rsidP="00795C62">
            <w:pPr>
              <w:pStyle w:val="TabellRader"/>
            </w:pPr>
            <w:r>
              <w:t>SoU20</w:t>
            </w:r>
          </w:p>
        </w:tc>
        <w:tc>
          <w:tcPr>
            <w:tcW w:w="1048" w:type="pct"/>
          </w:tcPr>
          <w:p w14:paraId="78B38AA9" w14:textId="77777777" w:rsidR="00874D12" w:rsidRDefault="00874D12" w:rsidP="00795C62">
            <w:pPr>
              <w:pStyle w:val="TabellRader"/>
            </w:pPr>
          </w:p>
        </w:tc>
        <w:tc>
          <w:tcPr>
            <w:tcW w:w="1148" w:type="pct"/>
          </w:tcPr>
          <w:p w14:paraId="1ADB77C6" w14:textId="0C7A9047" w:rsidR="00874D12" w:rsidRDefault="0029625E" w:rsidP="00795C62">
            <w:pPr>
              <w:pStyle w:val="TabellRader"/>
            </w:pPr>
            <w:r>
              <w:t>X</w:t>
            </w:r>
          </w:p>
        </w:tc>
      </w:tr>
      <w:tr w:rsidR="00874D12" w14:paraId="15FE4E72" w14:textId="77777777" w:rsidTr="00795C62">
        <w:tc>
          <w:tcPr>
            <w:tcW w:w="708" w:type="pct"/>
          </w:tcPr>
          <w:p w14:paraId="2812C97D" w14:textId="453A5E44" w:rsidR="00874D12" w:rsidRDefault="00650E64" w:rsidP="00795C62">
            <w:pPr>
              <w:pStyle w:val="TabellRader"/>
            </w:pPr>
            <w:r>
              <w:t>246</w:t>
            </w:r>
          </w:p>
        </w:tc>
        <w:tc>
          <w:tcPr>
            <w:tcW w:w="1048" w:type="pct"/>
          </w:tcPr>
          <w:p w14:paraId="73C892AE" w14:textId="7216A372" w:rsidR="00874D12" w:rsidRDefault="00B27EF9" w:rsidP="00795C62">
            <w:pPr>
              <w:pStyle w:val="TabellRader"/>
            </w:pPr>
            <w:r>
              <w:t xml:space="preserve">S </w:t>
            </w:r>
            <w:r w:rsidR="00A16C94">
              <w:t>38</w:t>
            </w:r>
          </w:p>
        </w:tc>
        <w:tc>
          <w:tcPr>
            <w:tcW w:w="1048" w:type="pct"/>
          </w:tcPr>
          <w:p w14:paraId="70B007FB" w14:textId="1A755727" w:rsidR="00874D12" w:rsidRDefault="00B27EF9" w:rsidP="00795C62">
            <w:pPr>
              <w:pStyle w:val="TabellRader"/>
            </w:pPr>
            <w:r>
              <w:t>SoU36</w:t>
            </w:r>
          </w:p>
        </w:tc>
        <w:tc>
          <w:tcPr>
            <w:tcW w:w="1048" w:type="pct"/>
          </w:tcPr>
          <w:p w14:paraId="2C2F223E" w14:textId="77777777" w:rsidR="00874D12" w:rsidRDefault="00874D12" w:rsidP="00795C62">
            <w:pPr>
              <w:pStyle w:val="TabellRader"/>
            </w:pPr>
          </w:p>
        </w:tc>
        <w:tc>
          <w:tcPr>
            <w:tcW w:w="1148" w:type="pct"/>
          </w:tcPr>
          <w:p w14:paraId="27417A51" w14:textId="07E28D7F" w:rsidR="00874D12" w:rsidRDefault="0029625E" w:rsidP="00795C62">
            <w:pPr>
              <w:pStyle w:val="TabellRader"/>
            </w:pPr>
            <w:r>
              <w:t>X</w:t>
            </w:r>
          </w:p>
        </w:tc>
      </w:tr>
      <w:tr w:rsidR="00874D12" w14:paraId="3BA6EAD7" w14:textId="77777777" w:rsidTr="00795C62">
        <w:tc>
          <w:tcPr>
            <w:tcW w:w="708" w:type="pct"/>
          </w:tcPr>
          <w:p w14:paraId="0BFFB7FE" w14:textId="4E110584" w:rsidR="00874D12" w:rsidRDefault="00650E64" w:rsidP="00795C62">
            <w:pPr>
              <w:pStyle w:val="TabellRader"/>
            </w:pPr>
            <w:r>
              <w:t>248</w:t>
            </w:r>
          </w:p>
        </w:tc>
        <w:tc>
          <w:tcPr>
            <w:tcW w:w="1048" w:type="pct"/>
          </w:tcPr>
          <w:p w14:paraId="6C424FAE" w14:textId="50A11940" w:rsidR="00874D12" w:rsidRDefault="00F8758B" w:rsidP="00795C62">
            <w:pPr>
              <w:pStyle w:val="TabellRader"/>
            </w:pPr>
            <w:r>
              <w:t>Fi</w:t>
            </w:r>
            <w:r w:rsidR="00831B4F">
              <w:t xml:space="preserve"> </w:t>
            </w:r>
            <w:r w:rsidR="0054066C">
              <w:t>37</w:t>
            </w:r>
          </w:p>
        </w:tc>
        <w:tc>
          <w:tcPr>
            <w:tcW w:w="1048" w:type="pct"/>
          </w:tcPr>
          <w:p w14:paraId="46F7C032" w14:textId="18DC61DB" w:rsidR="00874D12" w:rsidRDefault="00F8758B" w:rsidP="00795C62">
            <w:pPr>
              <w:pStyle w:val="TabellRader"/>
            </w:pPr>
            <w:r>
              <w:t>FiU49</w:t>
            </w:r>
          </w:p>
        </w:tc>
        <w:tc>
          <w:tcPr>
            <w:tcW w:w="1048" w:type="pct"/>
          </w:tcPr>
          <w:p w14:paraId="29950CEA" w14:textId="0974ACC3" w:rsidR="00874D12" w:rsidRDefault="005C20DF" w:rsidP="00795C62">
            <w:pPr>
              <w:pStyle w:val="TabellRader"/>
            </w:pPr>
            <w:r>
              <w:t>X</w:t>
            </w:r>
          </w:p>
        </w:tc>
        <w:tc>
          <w:tcPr>
            <w:tcW w:w="1148" w:type="pct"/>
          </w:tcPr>
          <w:p w14:paraId="561D432D" w14:textId="0F0AC254" w:rsidR="00874D12" w:rsidRDefault="00874D12" w:rsidP="00795C62">
            <w:pPr>
              <w:pStyle w:val="TabellRader"/>
            </w:pPr>
          </w:p>
        </w:tc>
      </w:tr>
      <w:tr w:rsidR="00874D12" w:rsidRPr="00FE5C33" w14:paraId="7CEF6519" w14:textId="77777777" w:rsidTr="00795C62">
        <w:tc>
          <w:tcPr>
            <w:tcW w:w="708" w:type="pct"/>
          </w:tcPr>
          <w:p w14:paraId="5C1D038C" w14:textId="275788AE" w:rsidR="00874D12" w:rsidRPr="00FE5C33" w:rsidRDefault="00650E64" w:rsidP="00795C62">
            <w:pPr>
              <w:pStyle w:val="TabellRader"/>
            </w:pPr>
            <w:r w:rsidRPr="00FE5C33">
              <w:t>252</w:t>
            </w:r>
          </w:p>
        </w:tc>
        <w:tc>
          <w:tcPr>
            <w:tcW w:w="1048" w:type="pct"/>
          </w:tcPr>
          <w:p w14:paraId="601DE8D0" w14:textId="6FD82C8B" w:rsidR="00874D12" w:rsidRPr="00FE5C33" w:rsidRDefault="000E3C12" w:rsidP="00795C62">
            <w:pPr>
              <w:pStyle w:val="TabellRader"/>
            </w:pPr>
            <w:r w:rsidRPr="00FE5C33">
              <w:t xml:space="preserve">UD </w:t>
            </w:r>
            <w:r w:rsidR="005D2970">
              <w:t>7</w:t>
            </w:r>
          </w:p>
        </w:tc>
        <w:tc>
          <w:tcPr>
            <w:tcW w:w="1048" w:type="pct"/>
          </w:tcPr>
          <w:p w14:paraId="767958B6" w14:textId="56C35CAB" w:rsidR="00874D12" w:rsidRPr="00FE5C33" w:rsidRDefault="004B36F1" w:rsidP="00795C62">
            <w:pPr>
              <w:pStyle w:val="TabellRader"/>
            </w:pPr>
            <w:r w:rsidRPr="00FE5C33">
              <w:t>UFöU5</w:t>
            </w:r>
          </w:p>
        </w:tc>
        <w:tc>
          <w:tcPr>
            <w:tcW w:w="1048" w:type="pct"/>
          </w:tcPr>
          <w:p w14:paraId="284D4690" w14:textId="77777777" w:rsidR="00874D12" w:rsidRPr="00FE5C33" w:rsidRDefault="00874D12" w:rsidP="00795C62">
            <w:pPr>
              <w:pStyle w:val="TabellRader"/>
            </w:pPr>
          </w:p>
        </w:tc>
        <w:tc>
          <w:tcPr>
            <w:tcW w:w="1148" w:type="pct"/>
          </w:tcPr>
          <w:p w14:paraId="3798D350" w14:textId="5F33E99A" w:rsidR="00874D12" w:rsidRPr="00FE5C33" w:rsidRDefault="007A66A2" w:rsidP="00795C62">
            <w:pPr>
              <w:pStyle w:val="TabellRader"/>
            </w:pPr>
            <w:r>
              <w:t>X</w:t>
            </w:r>
          </w:p>
        </w:tc>
      </w:tr>
      <w:tr w:rsidR="00874D12" w14:paraId="01D19F57" w14:textId="77777777" w:rsidTr="00795C62">
        <w:tc>
          <w:tcPr>
            <w:tcW w:w="708" w:type="pct"/>
          </w:tcPr>
          <w:p w14:paraId="2F1177B7" w14:textId="59BD9ED6" w:rsidR="00874D12" w:rsidRDefault="00650E64" w:rsidP="00795C62">
            <w:pPr>
              <w:pStyle w:val="TabellRader"/>
            </w:pPr>
            <w:r>
              <w:t>253</w:t>
            </w:r>
          </w:p>
        </w:tc>
        <w:tc>
          <w:tcPr>
            <w:tcW w:w="1048" w:type="pct"/>
          </w:tcPr>
          <w:p w14:paraId="4C2A7BC6" w14:textId="0DEEF4F2" w:rsidR="00874D12" w:rsidRDefault="00962C23" w:rsidP="00795C62">
            <w:pPr>
              <w:pStyle w:val="TabellRader"/>
            </w:pPr>
            <w:r>
              <w:t xml:space="preserve">UD </w:t>
            </w:r>
            <w:r w:rsidR="005D2970">
              <w:t>8</w:t>
            </w:r>
          </w:p>
        </w:tc>
        <w:tc>
          <w:tcPr>
            <w:tcW w:w="1048" w:type="pct"/>
          </w:tcPr>
          <w:p w14:paraId="14DB4209" w14:textId="0C4BF2F1" w:rsidR="00874D12" w:rsidRDefault="00962C23" w:rsidP="00795C62">
            <w:pPr>
              <w:pStyle w:val="TabellRader"/>
            </w:pPr>
            <w:r>
              <w:t>UFöU5</w:t>
            </w:r>
          </w:p>
        </w:tc>
        <w:tc>
          <w:tcPr>
            <w:tcW w:w="1048" w:type="pct"/>
          </w:tcPr>
          <w:p w14:paraId="3A810459" w14:textId="77777777" w:rsidR="00874D12" w:rsidRDefault="00874D12" w:rsidP="00795C62">
            <w:pPr>
              <w:pStyle w:val="TabellRader"/>
            </w:pPr>
          </w:p>
        </w:tc>
        <w:tc>
          <w:tcPr>
            <w:tcW w:w="1148" w:type="pct"/>
          </w:tcPr>
          <w:p w14:paraId="0290A333" w14:textId="5A845B83" w:rsidR="00874D12" w:rsidRDefault="007A66A2" w:rsidP="00795C62">
            <w:pPr>
              <w:pStyle w:val="TabellRader"/>
            </w:pPr>
            <w:r>
              <w:t>X</w:t>
            </w:r>
          </w:p>
        </w:tc>
      </w:tr>
      <w:tr w:rsidR="00874D12" w14:paraId="34107799" w14:textId="77777777" w:rsidTr="00795C62">
        <w:tc>
          <w:tcPr>
            <w:tcW w:w="708" w:type="pct"/>
          </w:tcPr>
          <w:p w14:paraId="725FF116" w14:textId="216C392A" w:rsidR="00874D12" w:rsidRDefault="00650E64" w:rsidP="00795C62">
            <w:pPr>
              <w:pStyle w:val="TabellRader"/>
            </w:pPr>
            <w:r>
              <w:t>255</w:t>
            </w:r>
          </w:p>
        </w:tc>
        <w:tc>
          <w:tcPr>
            <w:tcW w:w="1048" w:type="pct"/>
          </w:tcPr>
          <w:p w14:paraId="65B0DED0" w14:textId="282AF1AA" w:rsidR="00874D12" w:rsidRDefault="00B34D46" w:rsidP="00795C62">
            <w:pPr>
              <w:pStyle w:val="TabellRader"/>
            </w:pPr>
            <w:r>
              <w:t xml:space="preserve">Ju </w:t>
            </w:r>
            <w:r w:rsidR="00F40B8E">
              <w:t>75</w:t>
            </w:r>
          </w:p>
        </w:tc>
        <w:tc>
          <w:tcPr>
            <w:tcW w:w="1048" w:type="pct"/>
          </w:tcPr>
          <w:p w14:paraId="4D60BB49" w14:textId="50D4FF61" w:rsidR="00874D12" w:rsidRDefault="00B34D46" w:rsidP="00795C62">
            <w:pPr>
              <w:pStyle w:val="TabellRader"/>
            </w:pPr>
            <w:r>
              <w:t>JuU39</w:t>
            </w:r>
          </w:p>
        </w:tc>
        <w:tc>
          <w:tcPr>
            <w:tcW w:w="1048" w:type="pct"/>
          </w:tcPr>
          <w:p w14:paraId="12FDC4AD" w14:textId="77777777" w:rsidR="00874D12" w:rsidRDefault="00874D12" w:rsidP="00795C62">
            <w:pPr>
              <w:pStyle w:val="TabellRader"/>
            </w:pPr>
          </w:p>
        </w:tc>
        <w:tc>
          <w:tcPr>
            <w:tcW w:w="1148" w:type="pct"/>
          </w:tcPr>
          <w:p w14:paraId="2C6EDC91" w14:textId="13B58BB8" w:rsidR="00874D12" w:rsidRDefault="00C36BDF" w:rsidP="00795C62">
            <w:pPr>
              <w:pStyle w:val="TabellRader"/>
            </w:pPr>
            <w:r>
              <w:t>X</w:t>
            </w:r>
          </w:p>
        </w:tc>
      </w:tr>
      <w:tr w:rsidR="00874D12" w14:paraId="6FD40DD9" w14:textId="77777777" w:rsidTr="00795C62">
        <w:tc>
          <w:tcPr>
            <w:tcW w:w="708" w:type="pct"/>
          </w:tcPr>
          <w:p w14:paraId="1E0B699D" w14:textId="1CD0EF2D" w:rsidR="00874D12" w:rsidRDefault="00650E64" w:rsidP="00795C62">
            <w:pPr>
              <w:pStyle w:val="TabellRader"/>
            </w:pPr>
            <w:r>
              <w:t>257</w:t>
            </w:r>
          </w:p>
        </w:tc>
        <w:tc>
          <w:tcPr>
            <w:tcW w:w="1048" w:type="pct"/>
          </w:tcPr>
          <w:p w14:paraId="36DF5E8A" w14:textId="046A03FC" w:rsidR="00874D12" w:rsidRDefault="00F51023" w:rsidP="00795C62">
            <w:pPr>
              <w:pStyle w:val="TabellRader"/>
            </w:pPr>
            <w:r>
              <w:t>KN</w:t>
            </w:r>
            <w:r w:rsidR="005F25F8">
              <w:t xml:space="preserve"> 30</w:t>
            </w:r>
          </w:p>
        </w:tc>
        <w:tc>
          <w:tcPr>
            <w:tcW w:w="1048" w:type="pct"/>
          </w:tcPr>
          <w:p w14:paraId="323A97F2" w14:textId="0223B839" w:rsidR="00874D12" w:rsidRDefault="000D6C0E" w:rsidP="00795C62">
            <w:pPr>
              <w:pStyle w:val="TabellRader"/>
            </w:pPr>
            <w:r>
              <w:t>NU16</w:t>
            </w:r>
          </w:p>
        </w:tc>
        <w:tc>
          <w:tcPr>
            <w:tcW w:w="1048" w:type="pct"/>
          </w:tcPr>
          <w:p w14:paraId="0CE3E127" w14:textId="77777777" w:rsidR="00874D12" w:rsidRDefault="00874D12" w:rsidP="00795C62">
            <w:pPr>
              <w:pStyle w:val="TabellRader"/>
            </w:pPr>
          </w:p>
        </w:tc>
        <w:tc>
          <w:tcPr>
            <w:tcW w:w="1148" w:type="pct"/>
          </w:tcPr>
          <w:p w14:paraId="1D415E86" w14:textId="0A470B06" w:rsidR="00874D12" w:rsidRDefault="00F51023" w:rsidP="00795C62">
            <w:pPr>
              <w:pStyle w:val="TabellRader"/>
            </w:pPr>
            <w:r>
              <w:t>X</w:t>
            </w:r>
          </w:p>
        </w:tc>
      </w:tr>
      <w:tr w:rsidR="00874D12" w14:paraId="5D5C55F9" w14:textId="77777777" w:rsidTr="00795C62">
        <w:tc>
          <w:tcPr>
            <w:tcW w:w="708" w:type="pct"/>
          </w:tcPr>
          <w:p w14:paraId="6D688290" w14:textId="0F51E6AF" w:rsidR="00874D12" w:rsidRDefault="00650E64" w:rsidP="00795C62">
            <w:pPr>
              <w:pStyle w:val="TabellRader"/>
            </w:pPr>
            <w:r>
              <w:t>260</w:t>
            </w:r>
          </w:p>
        </w:tc>
        <w:tc>
          <w:tcPr>
            <w:tcW w:w="1048" w:type="pct"/>
          </w:tcPr>
          <w:p w14:paraId="5D65D315" w14:textId="7FECB58D" w:rsidR="00874D12" w:rsidRDefault="00F51023" w:rsidP="00795C62">
            <w:pPr>
              <w:pStyle w:val="TabellRader"/>
            </w:pPr>
            <w:r>
              <w:t>LI</w:t>
            </w:r>
            <w:r w:rsidR="00677AAF">
              <w:t xml:space="preserve"> </w:t>
            </w:r>
            <w:r w:rsidR="009F6F37">
              <w:t>46</w:t>
            </w:r>
          </w:p>
        </w:tc>
        <w:tc>
          <w:tcPr>
            <w:tcW w:w="1048" w:type="pct"/>
          </w:tcPr>
          <w:p w14:paraId="265FC7BD" w14:textId="657C4BCF" w:rsidR="00874D12" w:rsidRDefault="00677AAF" w:rsidP="00795C62">
            <w:pPr>
              <w:pStyle w:val="TabellRader"/>
            </w:pPr>
            <w:r>
              <w:t>MJU15</w:t>
            </w:r>
          </w:p>
        </w:tc>
        <w:tc>
          <w:tcPr>
            <w:tcW w:w="1048" w:type="pct"/>
          </w:tcPr>
          <w:p w14:paraId="437E61D8" w14:textId="77777777" w:rsidR="00874D12" w:rsidRDefault="00874D12" w:rsidP="00795C62">
            <w:pPr>
              <w:pStyle w:val="TabellRader"/>
            </w:pPr>
          </w:p>
        </w:tc>
        <w:tc>
          <w:tcPr>
            <w:tcW w:w="1148" w:type="pct"/>
          </w:tcPr>
          <w:p w14:paraId="627C808C" w14:textId="65C98C1A" w:rsidR="00874D12" w:rsidRDefault="00F51023" w:rsidP="00795C62">
            <w:pPr>
              <w:pStyle w:val="TabellRader"/>
            </w:pPr>
            <w:r>
              <w:t>X</w:t>
            </w:r>
          </w:p>
        </w:tc>
      </w:tr>
      <w:tr w:rsidR="00874D12" w14:paraId="641AD41D" w14:textId="77777777" w:rsidTr="00795C62">
        <w:tc>
          <w:tcPr>
            <w:tcW w:w="708" w:type="pct"/>
          </w:tcPr>
          <w:p w14:paraId="0130D8F0" w14:textId="073AD3AF" w:rsidR="00874D12" w:rsidRDefault="00650E64" w:rsidP="00795C62">
            <w:pPr>
              <w:pStyle w:val="TabellRader"/>
            </w:pPr>
            <w:r>
              <w:t>261</w:t>
            </w:r>
          </w:p>
        </w:tc>
        <w:tc>
          <w:tcPr>
            <w:tcW w:w="1048" w:type="pct"/>
          </w:tcPr>
          <w:p w14:paraId="49FF134D" w14:textId="7058EF75" w:rsidR="00874D12" w:rsidRDefault="00677AAF" w:rsidP="00795C62">
            <w:pPr>
              <w:pStyle w:val="TabellRader"/>
            </w:pPr>
            <w:r>
              <w:t xml:space="preserve">S </w:t>
            </w:r>
            <w:r w:rsidR="00A16C94">
              <w:t>39</w:t>
            </w:r>
          </w:p>
        </w:tc>
        <w:tc>
          <w:tcPr>
            <w:tcW w:w="1048" w:type="pct"/>
          </w:tcPr>
          <w:p w14:paraId="59945FF1" w14:textId="685E3CD9" w:rsidR="00874D12" w:rsidRDefault="00677AAF" w:rsidP="00795C62">
            <w:pPr>
              <w:pStyle w:val="TabellRader"/>
            </w:pPr>
            <w:r>
              <w:t>SoU37</w:t>
            </w:r>
          </w:p>
        </w:tc>
        <w:tc>
          <w:tcPr>
            <w:tcW w:w="1048" w:type="pct"/>
          </w:tcPr>
          <w:p w14:paraId="2C31863B" w14:textId="195AFD62" w:rsidR="00874D12" w:rsidRDefault="0029625E" w:rsidP="00795C62">
            <w:pPr>
              <w:pStyle w:val="TabellRader"/>
            </w:pPr>
            <w:r>
              <w:t>X</w:t>
            </w:r>
          </w:p>
        </w:tc>
        <w:tc>
          <w:tcPr>
            <w:tcW w:w="1148" w:type="pct"/>
          </w:tcPr>
          <w:p w14:paraId="02F74B92" w14:textId="7FEA4011" w:rsidR="00874D12" w:rsidRDefault="00874D12" w:rsidP="00795C62">
            <w:pPr>
              <w:pStyle w:val="TabellRader"/>
            </w:pPr>
          </w:p>
        </w:tc>
      </w:tr>
      <w:tr w:rsidR="00874D12" w14:paraId="56565E22" w14:textId="77777777" w:rsidTr="00795C62">
        <w:tc>
          <w:tcPr>
            <w:tcW w:w="708" w:type="pct"/>
          </w:tcPr>
          <w:p w14:paraId="6888E6E5" w14:textId="7DCF0E7B" w:rsidR="00874D12" w:rsidRDefault="00650E64" w:rsidP="00795C62">
            <w:pPr>
              <w:pStyle w:val="TabellRader"/>
            </w:pPr>
            <w:r>
              <w:t>262</w:t>
            </w:r>
          </w:p>
        </w:tc>
        <w:tc>
          <w:tcPr>
            <w:tcW w:w="1048" w:type="pct"/>
          </w:tcPr>
          <w:p w14:paraId="670EC83D" w14:textId="64F053EF" w:rsidR="00874D12" w:rsidRDefault="00A05103" w:rsidP="00795C62">
            <w:pPr>
              <w:pStyle w:val="TabellRader"/>
            </w:pPr>
            <w:r>
              <w:t xml:space="preserve">Ju </w:t>
            </w:r>
            <w:r w:rsidR="00F40B8E">
              <w:t>76</w:t>
            </w:r>
          </w:p>
        </w:tc>
        <w:tc>
          <w:tcPr>
            <w:tcW w:w="1048" w:type="pct"/>
          </w:tcPr>
          <w:p w14:paraId="3D24BF53" w14:textId="0C9C379A" w:rsidR="00874D12" w:rsidRDefault="00A05103" w:rsidP="00795C62">
            <w:pPr>
              <w:pStyle w:val="TabellRader"/>
            </w:pPr>
            <w:r>
              <w:t>JuU14</w:t>
            </w:r>
          </w:p>
        </w:tc>
        <w:tc>
          <w:tcPr>
            <w:tcW w:w="1048" w:type="pct"/>
          </w:tcPr>
          <w:p w14:paraId="45CCB3F6" w14:textId="77777777" w:rsidR="00874D12" w:rsidRDefault="00874D12" w:rsidP="00795C62">
            <w:pPr>
              <w:pStyle w:val="TabellRader"/>
            </w:pPr>
          </w:p>
        </w:tc>
        <w:tc>
          <w:tcPr>
            <w:tcW w:w="1148" w:type="pct"/>
          </w:tcPr>
          <w:p w14:paraId="5920B1EB" w14:textId="0CA22F7E" w:rsidR="00874D12" w:rsidRDefault="00FD416C" w:rsidP="00795C62">
            <w:pPr>
              <w:pStyle w:val="TabellRader"/>
            </w:pPr>
            <w:r>
              <w:t>X</w:t>
            </w:r>
          </w:p>
        </w:tc>
      </w:tr>
      <w:tr w:rsidR="00874D12" w14:paraId="2CE5C386" w14:textId="77777777" w:rsidTr="00795C62">
        <w:tc>
          <w:tcPr>
            <w:tcW w:w="708" w:type="pct"/>
          </w:tcPr>
          <w:p w14:paraId="0907B321" w14:textId="22B6B253" w:rsidR="00874D12" w:rsidRDefault="00650E64" w:rsidP="00795C62">
            <w:pPr>
              <w:pStyle w:val="TabellRader"/>
            </w:pPr>
            <w:r>
              <w:t>265</w:t>
            </w:r>
          </w:p>
        </w:tc>
        <w:tc>
          <w:tcPr>
            <w:tcW w:w="1048" w:type="pct"/>
          </w:tcPr>
          <w:p w14:paraId="076FA413" w14:textId="031E6BC7" w:rsidR="00874D12" w:rsidRDefault="00702BB9" w:rsidP="00795C62">
            <w:pPr>
              <w:pStyle w:val="TabellRader"/>
            </w:pPr>
            <w:r>
              <w:t xml:space="preserve">Ju </w:t>
            </w:r>
            <w:r w:rsidR="00F40B8E">
              <w:t>77</w:t>
            </w:r>
          </w:p>
        </w:tc>
        <w:tc>
          <w:tcPr>
            <w:tcW w:w="1048" w:type="pct"/>
          </w:tcPr>
          <w:p w14:paraId="60F63163" w14:textId="7000603D" w:rsidR="00874D12" w:rsidRDefault="00702BB9" w:rsidP="00795C62">
            <w:pPr>
              <w:pStyle w:val="TabellRader"/>
            </w:pPr>
            <w:r>
              <w:t>CU10</w:t>
            </w:r>
          </w:p>
        </w:tc>
        <w:tc>
          <w:tcPr>
            <w:tcW w:w="1048" w:type="pct"/>
          </w:tcPr>
          <w:p w14:paraId="5FD17D8D" w14:textId="7417F814" w:rsidR="00874D12" w:rsidRDefault="00FD416C" w:rsidP="00795C62">
            <w:pPr>
              <w:pStyle w:val="TabellRader"/>
            </w:pPr>
            <w:r>
              <w:t>X</w:t>
            </w:r>
          </w:p>
        </w:tc>
        <w:tc>
          <w:tcPr>
            <w:tcW w:w="1148" w:type="pct"/>
          </w:tcPr>
          <w:p w14:paraId="02CA7B38" w14:textId="5B851BB6" w:rsidR="00874D12" w:rsidRDefault="00874D12" w:rsidP="00795C62">
            <w:pPr>
              <w:pStyle w:val="TabellRader"/>
            </w:pPr>
          </w:p>
        </w:tc>
      </w:tr>
      <w:tr w:rsidR="00874D12" w14:paraId="2EBEDD5C" w14:textId="77777777" w:rsidTr="00795C62">
        <w:tc>
          <w:tcPr>
            <w:tcW w:w="708" w:type="pct"/>
          </w:tcPr>
          <w:p w14:paraId="6814CE4B" w14:textId="77BBA99A" w:rsidR="00874D12" w:rsidRDefault="00650E64" w:rsidP="00795C62">
            <w:pPr>
              <w:pStyle w:val="TabellRader"/>
            </w:pPr>
            <w:r>
              <w:t>266</w:t>
            </w:r>
          </w:p>
        </w:tc>
        <w:tc>
          <w:tcPr>
            <w:tcW w:w="1048" w:type="pct"/>
          </w:tcPr>
          <w:p w14:paraId="013AEED0" w14:textId="1376D963" w:rsidR="00874D12" w:rsidRDefault="00702BB9" w:rsidP="00795C62">
            <w:pPr>
              <w:pStyle w:val="TabellRader"/>
            </w:pPr>
            <w:r>
              <w:t xml:space="preserve">Ju </w:t>
            </w:r>
            <w:r w:rsidR="00F40B8E">
              <w:t>78</w:t>
            </w:r>
          </w:p>
        </w:tc>
        <w:tc>
          <w:tcPr>
            <w:tcW w:w="1048" w:type="pct"/>
          </w:tcPr>
          <w:p w14:paraId="4CE853B0" w14:textId="6B49D8A0" w:rsidR="00874D12" w:rsidRDefault="00702BB9" w:rsidP="00795C62">
            <w:pPr>
              <w:pStyle w:val="TabellRader"/>
            </w:pPr>
            <w:r>
              <w:t>CU12</w:t>
            </w:r>
          </w:p>
        </w:tc>
        <w:tc>
          <w:tcPr>
            <w:tcW w:w="1048" w:type="pct"/>
          </w:tcPr>
          <w:p w14:paraId="07DF74A3" w14:textId="77777777" w:rsidR="00874D12" w:rsidRDefault="00874D12" w:rsidP="00795C62">
            <w:pPr>
              <w:pStyle w:val="TabellRader"/>
            </w:pPr>
          </w:p>
        </w:tc>
        <w:tc>
          <w:tcPr>
            <w:tcW w:w="1148" w:type="pct"/>
          </w:tcPr>
          <w:p w14:paraId="228A4D29" w14:textId="2C9B33E9" w:rsidR="00874D12" w:rsidRDefault="00FD416C" w:rsidP="00795C62">
            <w:pPr>
              <w:pStyle w:val="TabellRader"/>
            </w:pPr>
            <w:r>
              <w:t>X</w:t>
            </w:r>
          </w:p>
        </w:tc>
      </w:tr>
      <w:tr w:rsidR="00874D12" w14:paraId="6539993C" w14:textId="77777777" w:rsidTr="00795C62">
        <w:tc>
          <w:tcPr>
            <w:tcW w:w="708" w:type="pct"/>
          </w:tcPr>
          <w:p w14:paraId="69237622" w14:textId="54ABA03A" w:rsidR="00874D12" w:rsidRDefault="00650E64" w:rsidP="00795C62">
            <w:pPr>
              <w:pStyle w:val="TabellRader"/>
            </w:pPr>
            <w:r>
              <w:t>267</w:t>
            </w:r>
          </w:p>
        </w:tc>
        <w:tc>
          <w:tcPr>
            <w:tcW w:w="1048" w:type="pct"/>
          </w:tcPr>
          <w:p w14:paraId="1077E5A0" w14:textId="4E0246C5" w:rsidR="00874D12" w:rsidRDefault="0057217D" w:rsidP="00795C62">
            <w:pPr>
              <w:pStyle w:val="TabellRader"/>
            </w:pPr>
            <w:r>
              <w:t xml:space="preserve">Fi </w:t>
            </w:r>
            <w:r w:rsidR="0054066C">
              <w:t>38</w:t>
            </w:r>
          </w:p>
        </w:tc>
        <w:tc>
          <w:tcPr>
            <w:tcW w:w="1048" w:type="pct"/>
          </w:tcPr>
          <w:p w14:paraId="62B0D47C" w14:textId="7D6A3682" w:rsidR="00874D12" w:rsidRDefault="0057217D" w:rsidP="00795C62">
            <w:pPr>
              <w:pStyle w:val="TabellRader"/>
            </w:pPr>
            <w:r>
              <w:t>CU12</w:t>
            </w:r>
          </w:p>
        </w:tc>
        <w:tc>
          <w:tcPr>
            <w:tcW w:w="1048" w:type="pct"/>
          </w:tcPr>
          <w:p w14:paraId="34D47D14" w14:textId="77777777" w:rsidR="00874D12" w:rsidRDefault="00874D12" w:rsidP="00795C62">
            <w:pPr>
              <w:pStyle w:val="TabellRader"/>
            </w:pPr>
          </w:p>
        </w:tc>
        <w:tc>
          <w:tcPr>
            <w:tcW w:w="1148" w:type="pct"/>
          </w:tcPr>
          <w:p w14:paraId="56CF2E8C" w14:textId="651A7DF9" w:rsidR="00874D12" w:rsidRDefault="005C20DF" w:rsidP="00795C62">
            <w:pPr>
              <w:pStyle w:val="TabellRader"/>
            </w:pPr>
            <w:r>
              <w:t>X</w:t>
            </w:r>
          </w:p>
        </w:tc>
      </w:tr>
      <w:tr w:rsidR="00874D12" w14:paraId="70F9F75A" w14:textId="77777777" w:rsidTr="00795C62">
        <w:tc>
          <w:tcPr>
            <w:tcW w:w="708" w:type="pct"/>
          </w:tcPr>
          <w:p w14:paraId="33048153" w14:textId="308FE755" w:rsidR="00874D12" w:rsidRDefault="00650E64" w:rsidP="00795C62">
            <w:pPr>
              <w:pStyle w:val="TabellRader"/>
            </w:pPr>
            <w:r>
              <w:t>268</w:t>
            </w:r>
          </w:p>
        </w:tc>
        <w:tc>
          <w:tcPr>
            <w:tcW w:w="1048" w:type="pct"/>
          </w:tcPr>
          <w:p w14:paraId="4EE20F17" w14:textId="41AA4614" w:rsidR="00874D12" w:rsidRDefault="009216F9" w:rsidP="00795C62">
            <w:pPr>
              <w:pStyle w:val="TabellRader"/>
            </w:pPr>
            <w:r w:rsidRPr="009216F9">
              <w:t>KN</w:t>
            </w:r>
            <w:r w:rsidR="005F25F8">
              <w:t xml:space="preserve"> 31</w:t>
            </w:r>
          </w:p>
        </w:tc>
        <w:tc>
          <w:tcPr>
            <w:tcW w:w="1048" w:type="pct"/>
          </w:tcPr>
          <w:p w14:paraId="5169B933" w14:textId="1A9033DC" w:rsidR="00874D12" w:rsidRDefault="0041194B" w:rsidP="00795C62">
            <w:pPr>
              <w:pStyle w:val="TabellRader"/>
            </w:pPr>
            <w:r>
              <w:t>CU14</w:t>
            </w:r>
          </w:p>
        </w:tc>
        <w:tc>
          <w:tcPr>
            <w:tcW w:w="1048" w:type="pct"/>
          </w:tcPr>
          <w:p w14:paraId="5FF2BD2E" w14:textId="4E02C3CB" w:rsidR="00874D12" w:rsidRDefault="00874D12" w:rsidP="00795C62">
            <w:pPr>
              <w:pStyle w:val="TabellRader"/>
            </w:pPr>
          </w:p>
        </w:tc>
        <w:tc>
          <w:tcPr>
            <w:tcW w:w="1148" w:type="pct"/>
          </w:tcPr>
          <w:p w14:paraId="7E507DE0" w14:textId="6AFD97C9" w:rsidR="00874D12" w:rsidRDefault="00C71816" w:rsidP="00795C62">
            <w:pPr>
              <w:pStyle w:val="TabellRader"/>
            </w:pPr>
            <w:r>
              <w:t>X</w:t>
            </w:r>
          </w:p>
        </w:tc>
      </w:tr>
      <w:tr w:rsidR="00650E64" w14:paraId="07BEF1E4" w14:textId="77777777" w:rsidTr="00795C62">
        <w:tc>
          <w:tcPr>
            <w:tcW w:w="708" w:type="pct"/>
          </w:tcPr>
          <w:p w14:paraId="3CD69A72" w14:textId="2436565A" w:rsidR="00650E64" w:rsidRDefault="003C6D74" w:rsidP="00795C62">
            <w:pPr>
              <w:pStyle w:val="TabellRader"/>
            </w:pPr>
            <w:r>
              <w:t>289</w:t>
            </w:r>
          </w:p>
        </w:tc>
        <w:tc>
          <w:tcPr>
            <w:tcW w:w="1048" w:type="pct"/>
          </w:tcPr>
          <w:p w14:paraId="0FEFCE73" w14:textId="2B4AA8FE" w:rsidR="00650E64" w:rsidRDefault="00051B5B" w:rsidP="00795C62">
            <w:pPr>
              <w:pStyle w:val="TabellRader"/>
            </w:pPr>
            <w:r>
              <w:t xml:space="preserve">Ju </w:t>
            </w:r>
            <w:r w:rsidR="00F40B8E">
              <w:t>79</w:t>
            </w:r>
          </w:p>
        </w:tc>
        <w:tc>
          <w:tcPr>
            <w:tcW w:w="1048" w:type="pct"/>
          </w:tcPr>
          <w:p w14:paraId="7DCFCCBE" w14:textId="1C0D9E06" w:rsidR="00650E64" w:rsidRDefault="00051B5B" w:rsidP="00795C62">
            <w:pPr>
              <w:pStyle w:val="TabellRader"/>
            </w:pPr>
            <w:r>
              <w:t>JuU25</w:t>
            </w:r>
          </w:p>
        </w:tc>
        <w:tc>
          <w:tcPr>
            <w:tcW w:w="1048" w:type="pct"/>
          </w:tcPr>
          <w:p w14:paraId="27EE935B" w14:textId="77777777" w:rsidR="00650E64" w:rsidRDefault="00650E64" w:rsidP="00795C62">
            <w:pPr>
              <w:pStyle w:val="TabellRader"/>
            </w:pPr>
          </w:p>
        </w:tc>
        <w:tc>
          <w:tcPr>
            <w:tcW w:w="1148" w:type="pct"/>
          </w:tcPr>
          <w:p w14:paraId="0697C721" w14:textId="4A24B334" w:rsidR="00650E64" w:rsidRDefault="00FD416C" w:rsidP="00795C62">
            <w:pPr>
              <w:pStyle w:val="TabellRader"/>
            </w:pPr>
            <w:r>
              <w:t>X</w:t>
            </w:r>
          </w:p>
        </w:tc>
      </w:tr>
      <w:tr w:rsidR="00650E64" w14:paraId="46B7AB5A" w14:textId="77777777" w:rsidTr="00795C62">
        <w:tc>
          <w:tcPr>
            <w:tcW w:w="708" w:type="pct"/>
          </w:tcPr>
          <w:p w14:paraId="1F6C4F86" w14:textId="580FE855" w:rsidR="00650E64" w:rsidRDefault="003C6D74" w:rsidP="00795C62">
            <w:pPr>
              <w:pStyle w:val="TabellRader"/>
            </w:pPr>
            <w:r>
              <w:t>302</w:t>
            </w:r>
          </w:p>
        </w:tc>
        <w:tc>
          <w:tcPr>
            <w:tcW w:w="1048" w:type="pct"/>
          </w:tcPr>
          <w:p w14:paraId="1933959C" w14:textId="4981E64D" w:rsidR="00650E64" w:rsidRDefault="00D822E1" w:rsidP="00795C62">
            <w:pPr>
              <w:pStyle w:val="TabellRader"/>
            </w:pPr>
            <w:r>
              <w:t xml:space="preserve">Fi </w:t>
            </w:r>
            <w:r w:rsidR="0054066C">
              <w:t>39</w:t>
            </w:r>
          </w:p>
        </w:tc>
        <w:tc>
          <w:tcPr>
            <w:tcW w:w="1048" w:type="pct"/>
          </w:tcPr>
          <w:p w14:paraId="6AFF318C" w14:textId="4A1F7CFC" w:rsidR="00650E64" w:rsidRDefault="00D822E1" w:rsidP="00795C62">
            <w:pPr>
              <w:pStyle w:val="TabellRader"/>
            </w:pPr>
            <w:r>
              <w:t>SfU26</w:t>
            </w:r>
          </w:p>
        </w:tc>
        <w:tc>
          <w:tcPr>
            <w:tcW w:w="1048" w:type="pct"/>
          </w:tcPr>
          <w:p w14:paraId="5B1CCAAF" w14:textId="77777777" w:rsidR="00650E64" w:rsidRDefault="00650E64" w:rsidP="00795C62">
            <w:pPr>
              <w:pStyle w:val="TabellRader"/>
            </w:pPr>
          </w:p>
        </w:tc>
        <w:tc>
          <w:tcPr>
            <w:tcW w:w="1148" w:type="pct"/>
          </w:tcPr>
          <w:p w14:paraId="7A987B1B" w14:textId="1DB26100" w:rsidR="00650E64" w:rsidRDefault="005C20DF" w:rsidP="00795C62">
            <w:pPr>
              <w:pStyle w:val="TabellRader"/>
            </w:pPr>
            <w:r>
              <w:t>X</w:t>
            </w:r>
          </w:p>
        </w:tc>
      </w:tr>
      <w:tr w:rsidR="00650E64" w14:paraId="3E078AC0" w14:textId="77777777" w:rsidTr="00795C62">
        <w:tc>
          <w:tcPr>
            <w:tcW w:w="708" w:type="pct"/>
          </w:tcPr>
          <w:p w14:paraId="0495C509" w14:textId="38097C63" w:rsidR="00650E64" w:rsidRDefault="003C6D74" w:rsidP="00795C62">
            <w:pPr>
              <w:pStyle w:val="TabellRader"/>
            </w:pPr>
            <w:r>
              <w:t>304</w:t>
            </w:r>
          </w:p>
        </w:tc>
        <w:tc>
          <w:tcPr>
            <w:tcW w:w="1048" w:type="pct"/>
          </w:tcPr>
          <w:p w14:paraId="00B4A77D" w14:textId="2BEF1C8C" w:rsidR="00650E64" w:rsidRDefault="005E3D69" w:rsidP="00795C62">
            <w:pPr>
              <w:pStyle w:val="TabellRader"/>
            </w:pPr>
            <w:r>
              <w:t>Ju</w:t>
            </w:r>
            <w:r w:rsidR="0029019F">
              <w:t xml:space="preserve"> </w:t>
            </w:r>
            <w:r w:rsidR="00F40B8E">
              <w:t>80</w:t>
            </w:r>
          </w:p>
        </w:tc>
        <w:tc>
          <w:tcPr>
            <w:tcW w:w="1048" w:type="pct"/>
          </w:tcPr>
          <w:p w14:paraId="2D8A293F" w14:textId="7437C4C4" w:rsidR="00650E64" w:rsidRDefault="005E3D69" w:rsidP="00795C62">
            <w:pPr>
              <w:pStyle w:val="TabellRader"/>
            </w:pPr>
            <w:r>
              <w:t>JuU26</w:t>
            </w:r>
          </w:p>
        </w:tc>
        <w:tc>
          <w:tcPr>
            <w:tcW w:w="1048" w:type="pct"/>
          </w:tcPr>
          <w:p w14:paraId="285D30A1" w14:textId="77777777" w:rsidR="00650E64" w:rsidRDefault="00650E64" w:rsidP="00795C62">
            <w:pPr>
              <w:pStyle w:val="TabellRader"/>
            </w:pPr>
          </w:p>
        </w:tc>
        <w:tc>
          <w:tcPr>
            <w:tcW w:w="1148" w:type="pct"/>
          </w:tcPr>
          <w:p w14:paraId="1A1F4E32" w14:textId="66B88852" w:rsidR="00650E64" w:rsidRDefault="00276AD6" w:rsidP="00795C62">
            <w:pPr>
              <w:pStyle w:val="TabellRader"/>
            </w:pPr>
            <w:r>
              <w:t>X</w:t>
            </w:r>
          </w:p>
        </w:tc>
      </w:tr>
      <w:tr w:rsidR="00650E64" w14:paraId="356A5A05" w14:textId="77777777" w:rsidTr="00795C62">
        <w:tc>
          <w:tcPr>
            <w:tcW w:w="708" w:type="pct"/>
          </w:tcPr>
          <w:p w14:paraId="1B1AF3D5" w14:textId="017AA701" w:rsidR="00650E64" w:rsidRDefault="009B4653" w:rsidP="00795C62">
            <w:pPr>
              <w:pStyle w:val="TabellRader"/>
            </w:pPr>
            <w:r>
              <w:t>314</w:t>
            </w:r>
          </w:p>
        </w:tc>
        <w:tc>
          <w:tcPr>
            <w:tcW w:w="1048" w:type="pct"/>
          </w:tcPr>
          <w:p w14:paraId="74090193" w14:textId="2559F912" w:rsidR="00650E64" w:rsidRDefault="00652BC3" w:rsidP="00795C62">
            <w:pPr>
              <w:pStyle w:val="TabellRader"/>
            </w:pPr>
            <w:r>
              <w:t xml:space="preserve">Ju </w:t>
            </w:r>
            <w:r w:rsidR="00F40B8E">
              <w:t>81</w:t>
            </w:r>
          </w:p>
        </w:tc>
        <w:tc>
          <w:tcPr>
            <w:tcW w:w="1048" w:type="pct"/>
          </w:tcPr>
          <w:p w14:paraId="188E6462" w14:textId="414D9C61" w:rsidR="00650E64" w:rsidRDefault="00652BC3" w:rsidP="00795C62">
            <w:pPr>
              <w:pStyle w:val="TabellRader"/>
            </w:pPr>
            <w:r>
              <w:t>JuU35</w:t>
            </w:r>
          </w:p>
        </w:tc>
        <w:tc>
          <w:tcPr>
            <w:tcW w:w="1048" w:type="pct"/>
          </w:tcPr>
          <w:p w14:paraId="29ADC05F" w14:textId="77777777" w:rsidR="00650E64" w:rsidRDefault="00650E64" w:rsidP="00795C62">
            <w:pPr>
              <w:pStyle w:val="TabellRader"/>
            </w:pPr>
          </w:p>
        </w:tc>
        <w:tc>
          <w:tcPr>
            <w:tcW w:w="1148" w:type="pct"/>
          </w:tcPr>
          <w:p w14:paraId="09B9BBE8" w14:textId="6EF2E75C" w:rsidR="00650E64" w:rsidRDefault="00276AD6" w:rsidP="00795C62">
            <w:pPr>
              <w:pStyle w:val="TabellRader"/>
            </w:pPr>
            <w:r>
              <w:t>X</w:t>
            </w:r>
          </w:p>
        </w:tc>
      </w:tr>
      <w:tr w:rsidR="00650E64" w:rsidRPr="0059763A" w14:paraId="15B716F0" w14:textId="77777777" w:rsidTr="00795C62">
        <w:tc>
          <w:tcPr>
            <w:tcW w:w="708" w:type="pct"/>
          </w:tcPr>
          <w:p w14:paraId="4C0C4822" w14:textId="28AF787C" w:rsidR="00650E64" w:rsidRPr="0059763A" w:rsidRDefault="009B4653" w:rsidP="00795C62">
            <w:pPr>
              <w:pStyle w:val="TabellRader"/>
              <w:rPr>
                <w:bCs/>
              </w:rPr>
            </w:pPr>
            <w:r w:rsidRPr="0059763A">
              <w:rPr>
                <w:bCs/>
              </w:rPr>
              <w:t>315</w:t>
            </w:r>
          </w:p>
        </w:tc>
        <w:tc>
          <w:tcPr>
            <w:tcW w:w="1048" w:type="pct"/>
          </w:tcPr>
          <w:p w14:paraId="0E3823C9" w14:textId="16F4238C" w:rsidR="00650E64" w:rsidRPr="0059763A" w:rsidRDefault="00652BC3" w:rsidP="00795C62">
            <w:pPr>
              <w:pStyle w:val="TabellRader"/>
              <w:rPr>
                <w:bCs/>
              </w:rPr>
            </w:pPr>
            <w:r w:rsidRPr="0059763A">
              <w:rPr>
                <w:bCs/>
              </w:rPr>
              <w:t xml:space="preserve">Ju </w:t>
            </w:r>
            <w:r w:rsidR="00F40B8E">
              <w:rPr>
                <w:bCs/>
              </w:rPr>
              <w:t>82</w:t>
            </w:r>
          </w:p>
        </w:tc>
        <w:tc>
          <w:tcPr>
            <w:tcW w:w="1048" w:type="pct"/>
          </w:tcPr>
          <w:p w14:paraId="1AC18AEC" w14:textId="06C8C77E" w:rsidR="00650E64" w:rsidRPr="0059763A" w:rsidRDefault="00652BC3" w:rsidP="00795C62">
            <w:pPr>
              <w:pStyle w:val="TabellRader"/>
              <w:rPr>
                <w:bCs/>
              </w:rPr>
            </w:pPr>
            <w:r w:rsidRPr="0059763A">
              <w:rPr>
                <w:bCs/>
              </w:rPr>
              <w:t>CU1</w:t>
            </w:r>
            <w:r w:rsidR="008E2402" w:rsidRPr="0059763A">
              <w:rPr>
                <w:bCs/>
              </w:rPr>
              <w:t>7</w:t>
            </w:r>
          </w:p>
        </w:tc>
        <w:tc>
          <w:tcPr>
            <w:tcW w:w="1048" w:type="pct"/>
          </w:tcPr>
          <w:p w14:paraId="0DFB3C5B" w14:textId="447DE2E0" w:rsidR="00650E64" w:rsidRPr="0059763A" w:rsidRDefault="00650E64" w:rsidP="00795C62">
            <w:pPr>
              <w:pStyle w:val="TabellRader"/>
              <w:rPr>
                <w:bCs/>
              </w:rPr>
            </w:pPr>
          </w:p>
        </w:tc>
        <w:tc>
          <w:tcPr>
            <w:tcW w:w="1148" w:type="pct"/>
          </w:tcPr>
          <w:p w14:paraId="7A472082" w14:textId="65462EF0" w:rsidR="00650E64" w:rsidRPr="0059763A" w:rsidRDefault="00276AD6" w:rsidP="00795C62">
            <w:pPr>
              <w:pStyle w:val="TabellRader"/>
              <w:rPr>
                <w:bCs/>
              </w:rPr>
            </w:pPr>
            <w:r>
              <w:rPr>
                <w:bCs/>
              </w:rPr>
              <w:t>X</w:t>
            </w:r>
          </w:p>
        </w:tc>
      </w:tr>
      <w:tr w:rsidR="00650E64" w14:paraId="6E140840" w14:textId="77777777" w:rsidTr="00795C62">
        <w:tc>
          <w:tcPr>
            <w:tcW w:w="708" w:type="pct"/>
          </w:tcPr>
          <w:p w14:paraId="5BD77811" w14:textId="68CCB913" w:rsidR="00650E64" w:rsidRDefault="009B4653" w:rsidP="00795C62">
            <w:pPr>
              <w:pStyle w:val="TabellRader"/>
            </w:pPr>
            <w:r>
              <w:t>317</w:t>
            </w:r>
          </w:p>
        </w:tc>
        <w:tc>
          <w:tcPr>
            <w:tcW w:w="1048" w:type="pct"/>
          </w:tcPr>
          <w:p w14:paraId="74260F8C" w14:textId="1B1E2B34" w:rsidR="00650E64" w:rsidRDefault="009159D3" w:rsidP="00795C62">
            <w:pPr>
              <w:pStyle w:val="TabellRader"/>
            </w:pPr>
            <w:r>
              <w:t xml:space="preserve">Ju </w:t>
            </w:r>
            <w:r w:rsidR="00F40B8E">
              <w:t>83</w:t>
            </w:r>
          </w:p>
        </w:tc>
        <w:tc>
          <w:tcPr>
            <w:tcW w:w="1048" w:type="pct"/>
          </w:tcPr>
          <w:p w14:paraId="732F52DC" w14:textId="2DB3941E" w:rsidR="00650E64" w:rsidRDefault="009159D3" w:rsidP="00795C62">
            <w:pPr>
              <w:pStyle w:val="TabellRader"/>
            </w:pPr>
            <w:r>
              <w:t>CU18</w:t>
            </w:r>
          </w:p>
        </w:tc>
        <w:tc>
          <w:tcPr>
            <w:tcW w:w="1048" w:type="pct"/>
          </w:tcPr>
          <w:p w14:paraId="798ABC6D" w14:textId="77777777" w:rsidR="00650E64" w:rsidRDefault="00650E64" w:rsidP="00795C62">
            <w:pPr>
              <w:pStyle w:val="TabellRader"/>
            </w:pPr>
          </w:p>
        </w:tc>
        <w:tc>
          <w:tcPr>
            <w:tcW w:w="1148" w:type="pct"/>
          </w:tcPr>
          <w:p w14:paraId="5A6BA133" w14:textId="2CF979A6" w:rsidR="00650E64" w:rsidRDefault="00276AD6" w:rsidP="00795C62">
            <w:pPr>
              <w:pStyle w:val="TabellRader"/>
            </w:pPr>
            <w:r>
              <w:t>X</w:t>
            </w:r>
          </w:p>
        </w:tc>
      </w:tr>
      <w:tr w:rsidR="00650E64" w14:paraId="66556667" w14:textId="77777777" w:rsidTr="00795C62">
        <w:tc>
          <w:tcPr>
            <w:tcW w:w="708" w:type="pct"/>
          </w:tcPr>
          <w:p w14:paraId="7BF01005" w14:textId="3DA1CFF1" w:rsidR="00650E64" w:rsidRDefault="009B4653" w:rsidP="00795C62">
            <w:pPr>
              <w:pStyle w:val="TabellRader"/>
            </w:pPr>
            <w:r>
              <w:t>320</w:t>
            </w:r>
          </w:p>
        </w:tc>
        <w:tc>
          <w:tcPr>
            <w:tcW w:w="1048" w:type="pct"/>
          </w:tcPr>
          <w:p w14:paraId="43A37B0A" w14:textId="08903444" w:rsidR="00650E64" w:rsidRDefault="00F0713C" w:rsidP="00795C62">
            <w:pPr>
              <w:pStyle w:val="TabellRader"/>
            </w:pPr>
            <w:r>
              <w:t xml:space="preserve">Ju </w:t>
            </w:r>
            <w:r w:rsidR="00F40B8E">
              <w:t>84</w:t>
            </w:r>
          </w:p>
        </w:tc>
        <w:tc>
          <w:tcPr>
            <w:tcW w:w="1048" w:type="pct"/>
          </w:tcPr>
          <w:p w14:paraId="71B405C6" w14:textId="54573092" w:rsidR="00650E64" w:rsidRDefault="00F0713C" w:rsidP="00795C62">
            <w:pPr>
              <w:pStyle w:val="TabellRader"/>
            </w:pPr>
            <w:r>
              <w:t>CU25</w:t>
            </w:r>
          </w:p>
        </w:tc>
        <w:tc>
          <w:tcPr>
            <w:tcW w:w="1048" w:type="pct"/>
          </w:tcPr>
          <w:p w14:paraId="224E6049" w14:textId="6C3F2B76" w:rsidR="00650E64" w:rsidRDefault="00276AD6" w:rsidP="00795C62">
            <w:pPr>
              <w:pStyle w:val="TabellRader"/>
            </w:pPr>
            <w:r>
              <w:t>X</w:t>
            </w:r>
          </w:p>
        </w:tc>
        <w:tc>
          <w:tcPr>
            <w:tcW w:w="1148" w:type="pct"/>
          </w:tcPr>
          <w:p w14:paraId="33D0A4F7" w14:textId="2D1DA346" w:rsidR="00650E64" w:rsidRDefault="00650E64" w:rsidP="00795C62">
            <w:pPr>
              <w:pStyle w:val="TabellRader"/>
            </w:pPr>
          </w:p>
        </w:tc>
      </w:tr>
      <w:tr w:rsidR="00650E64" w14:paraId="5F6A1C1F" w14:textId="77777777" w:rsidTr="00795C62">
        <w:tc>
          <w:tcPr>
            <w:tcW w:w="708" w:type="pct"/>
          </w:tcPr>
          <w:p w14:paraId="2CFCCB6B" w14:textId="5E5C9EFF" w:rsidR="00650E64" w:rsidRDefault="009B4653" w:rsidP="00795C62">
            <w:pPr>
              <w:pStyle w:val="TabellRader"/>
            </w:pPr>
            <w:r>
              <w:t>321</w:t>
            </w:r>
          </w:p>
        </w:tc>
        <w:tc>
          <w:tcPr>
            <w:tcW w:w="1048" w:type="pct"/>
          </w:tcPr>
          <w:p w14:paraId="79149A5D" w14:textId="274821AB" w:rsidR="00650E64" w:rsidRDefault="0039345C" w:rsidP="00795C62">
            <w:pPr>
              <w:pStyle w:val="TabellRader"/>
            </w:pPr>
            <w:r>
              <w:t xml:space="preserve">Fi </w:t>
            </w:r>
            <w:r w:rsidR="0054066C">
              <w:t>40</w:t>
            </w:r>
          </w:p>
        </w:tc>
        <w:tc>
          <w:tcPr>
            <w:tcW w:w="1048" w:type="pct"/>
          </w:tcPr>
          <w:p w14:paraId="2672E177" w14:textId="216FAF82" w:rsidR="00650E64" w:rsidRDefault="0039345C" w:rsidP="00795C62">
            <w:pPr>
              <w:pStyle w:val="TabellRader"/>
            </w:pPr>
            <w:r>
              <w:t>NU30</w:t>
            </w:r>
          </w:p>
        </w:tc>
        <w:tc>
          <w:tcPr>
            <w:tcW w:w="1048" w:type="pct"/>
          </w:tcPr>
          <w:p w14:paraId="2040597D" w14:textId="77777777" w:rsidR="00650E64" w:rsidRDefault="00650E64" w:rsidP="00795C62">
            <w:pPr>
              <w:pStyle w:val="TabellRader"/>
            </w:pPr>
          </w:p>
        </w:tc>
        <w:tc>
          <w:tcPr>
            <w:tcW w:w="1148" w:type="pct"/>
          </w:tcPr>
          <w:p w14:paraId="5FB5E048" w14:textId="2DAA70E6" w:rsidR="00650E64" w:rsidRDefault="005C20DF" w:rsidP="00795C62">
            <w:pPr>
              <w:pStyle w:val="TabellRader"/>
            </w:pPr>
            <w:r>
              <w:t>X</w:t>
            </w:r>
          </w:p>
        </w:tc>
      </w:tr>
      <w:tr w:rsidR="00650E64" w14:paraId="1668696E" w14:textId="77777777" w:rsidTr="00795C62">
        <w:tc>
          <w:tcPr>
            <w:tcW w:w="708" w:type="pct"/>
          </w:tcPr>
          <w:p w14:paraId="54C8614F" w14:textId="1C653E60" w:rsidR="00650E64" w:rsidRDefault="009B4653" w:rsidP="00795C62">
            <w:pPr>
              <w:pStyle w:val="TabellRader"/>
            </w:pPr>
            <w:r>
              <w:t>327</w:t>
            </w:r>
          </w:p>
        </w:tc>
        <w:tc>
          <w:tcPr>
            <w:tcW w:w="1048" w:type="pct"/>
          </w:tcPr>
          <w:p w14:paraId="2649E7EC" w14:textId="78BCB9C6" w:rsidR="00650E64" w:rsidRDefault="00FE2848" w:rsidP="00795C62">
            <w:pPr>
              <w:pStyle w:val="TabellRader"/>
            </w:pPr>
            <w:r>
              <w:t xml:space="preserve">S </w:t>
            </w:r>
            <w:r w:rsidR="00A16C94">
              <w:t>40</w:t>
            </w:r>
          </w:p>
        </w:tc>
        <w:tc>
          <w:tcPr>
            <w:tcW w:w="1048" w:type="pct"/>
          </w:tcPr>
          <w:p w14:paraId="7C530280" w14:textId="6C7038CB" w:rsidR="00650E64" w:rsidRDefault="00FE2848" w:rsidP="00795C62">
            <w:pPr>
              <w:pStyle w:val="TabellRader"/>
            </w:pPr>
            <w:r>
              <w:t>SoU16</w:t>
            </w:r>
          </w:p>
        </w:tc>
        <w:tc>
          <w:tcPr>
            <w:tcW w:w="1048" w:type="pct"/>
          </w:tcPr>
          <w:p w14:paraId="1793EA6E" w14:textId="77777777" w:rsidR="00650E64" w:rsidRDefault="00650E64" w:rsidP="00795C62">
            <w:pPr>
              <w:pStyle w:val="TabellRader"/>
            </w:pPr>
          </w:p>
        </w:tc>
        <w:tc>
          <w:tcPr>
            <w:tcW w:w="1148" w:type="pct"/>
          </w:tcPr>
          <w:p w14:paraId="2095303D" w14:textId="2CF99C81" w:rsidR="00650E64" w:rsidRDefault="006F40A5" w:rsidP="00795C62">
            <w:pPr>
              <w:pStyle w:val="TabellRader"/>
            </w:pPr>
            <w:r>
              <w:t>X</w:t>
            </w:r>
          </w:p>
        </w:tc>
      </w:tr>
      <w:tr w:rsidR="00874D12" w14:paraId="263BDCAD" w14:textId="77777777" w:rsidTr="00795C62">
        <w:tc>
          <w:tcPr>
            <w:tcW w:w="708" w:type="pct"/>
          </w:tcPr>
          <w:p w14:paraId="01B3354F" w14:textId="382B3859" w:rsidR="00874D12" w:rsidRDefault="009B4653" w:rsidP="00795C62">
            <w:pPr>
              <w:pStyle w:val="TabellRader"/>
            </w:pPr>
            <w:r>
              <w:t>334</w:t>
            </w:r>
          </w:p>
        </w:tc>
        <w:tc>
          <w:tcPr>
            <w:tcW w:w="1048" w:type="pct"/>
          </w:tcPr>
          <w:p w14:paraId="5310D3DE" w14:textId="097F7E9C" w:rsidR="00874D12" w:rsidRDefault="009D0D13" w:rsidP="00795C62">
            <w:pPr>
              <w:pStyle w:val="TabellRader"/>
            </w:pPr>
            <w:r w:rsidRPr="009D0D13">
              <w:t>LI</w:t>
            </w:r>
            <w:r w:rsidR="009F6F37">
              <w:t xml:space="preserve"> 47</w:t>
            </w:r>
          </w:p>
        </w:tc>
        <w:tc>
          <w:tcPr>
            <w:tcW w:w="1048" w:type="pct"/>
          </w:tcPr>
          <w:p w14:paraId="479CC005" w14:textId="61E42243" w:rsidR="00874D12" w:rsidRDefault="0092443E" w:rsidP="00795C62">
            <w:pPr>
              <w:pStyle w:val="TabellRader"/>
            </w:pPr>
            <w:r>
              <w:t>TU14</w:t>
            </w:r>
          </w:p>
        </w:tc>
        <w:tc>
          <w:tcPr>
            <w:tcW w:w="1048" w:type="pct"/>
          </w:tcPr>
          <w:p w14:paraId="637F5E86" w14:textId="77777777" w:rsidR="00874D12" w:rsidRDefault="00874D12" w:rsidP="00795C62">
            <w:pPr>
              <w:pStyle w:val="TabellRader"/>
            </w:pPr>
          </w:p>
        </w:tc>
        <w:tc>
          <w:tcPr>
            <w:tcW w:w="1148" w:type="pct"/>
          </w:tcPr>
          <w:p w14:paraId="285A2B4C" w14:textId="1E5B3810" w:rsidR="00874D12" w:rsidRDefault="009D0D13" w:rsidP="00795C62">
            <w:pPr>
              <w:pStyle w:val="TabellRader"/>
            </w:pPr>
            <w:r>
              <w:t>X</w:t>
            </w:r>
          </w:p>
        </w:tc>
      </w:tr>
      <w:tr w:rsidR="009C7353" w14:paraId="3924E020" w14:textId="77777777" w:rsidTr="00795C62">
        <w:tc>
          <w:tcPr>
            <w:tcW w:w="708" w:type="pct"/>
          </w:tcPr>
          <w:p w14:paraId="41010667" w14:textId="7CCC0ACF" w:rsidR="009C7353" w:rsidRDefault="009C7353" w:rsidP="00795C62">
            <w:pPr>
              <w:pStyle w:val="TabellRader"/>
            </w:pPr>
            <w:r>
              <w:t>338</w:t>
            </w:r>
          </w:p>
        </w:tc>
        <w:tc>
          <w:tcPr>
            <w:tcW w:w="1048" w:type="pct"/>
          </w:tcPr>
          <w:p w14:paraId="5F5F6EDD" w14:textId="3C935723" w:rsidR="009C7353" w:rsidRDefault="009C7353" w:rsidP="00795C62">
            <w:pPr>
              <w:pStyle w:val="TabellRader"/>
            </w:pPr>
            <w:r>
              <w:t>UD</w:t>
            </w:r>
            <w:r w:rsidR="005D2970">
              <w:t xml:space="preserve"> 9</w:t>
            </w:r>
          </w:p>
        </w:tc>
        <w:tc>
          <w:tcPr>
            <w:tcW w:w="1048" w:type="pct"/>
          </w:tcPr>
          <w:p w14:paraId="6B2CFF21" w14:textId="22507C20" w:rsidR="009C7353" w:rsidRDefault="009C7353" w:rsidP="00795C62">
            <w:pPr>
              <w:pStyle w:val="TabellRader"/>
            </w:pPr>
            <w:r>
              <w:t>UU4</w:t>
            </w:r>
          </w:p>
        </w:tc>
        <w:tc>
          <w:tcPr>
            <w:tcW w:w="1048" w:type="pct"/>
          </w:tcPr>
          <w:p w14:paraId="384495F1" w14:textId="77777777" w:rsidR="009C7353" w:rsidRDefault="009C7353" w:rsidP="00795C62">
            <w:pPr>
              <w:pStyle w:val="TabellRader"/>
            </w:pPr>
          </w:p>
        </w:tc>
        <w:tc>
          <w:tcPr>
            <w:tcW w:w="1148" w:type="pct"/>
          </w:tcPr>
          <w:p w14:paraId="3A390941" w14:textId="327932BD" w:rsidR="009C7353" w:rsidRDefault="001D302C" w:rsidP="00795C62">
            <w:pPr>
              <w:pStyle w:val="TabellRader"/>
            </w:pPr>
            <w:r>
              <w:t>X</w:t>
            </w:r>
          </w:p>
        </w:tc>
      </w:tr>
      <w:tr w:rsidR="00874D12" w14:paraId="7452B0EA" w14:textId="77777777" w:rsidTr="00795C62">
        <w:tc>
          <w:tcPr>
            <w:tcW w:w="708" w:type="pct"/>
          </w:tcPr>
          <w:p w14:paraId="2E9B6575" w14:textId="3617EF2A" w:rsidR="00874D12" w:rsidRDefault="009B4653" w:rsidP="00795C62">
            <w:pPr>
              <w:pStyle w:val="TabellRader"/>
            </w:pPr>
            <w:r>
              <w:t>344</w:t>
            </w:r>
          </w:p>
        </w:tc>
        <w:tc>
          <w:tcPr>
            <w:tcW w:w="1048" w:type="pct"/>
          </w:tcPr>
          <w:p w14:paraId="1A8FF8D2" w14:textId="4878BF56" w:rsidR="00874D12" w:rsidRDefault="00867261" w:rsidP="00795C62">
            <w:pPr>
              <w:pStyle w:val="TabellRader"/>
            </w:pPr>
            <w:r>
              <w:t xml:space="preserve">Ju </w:t>
            </w:r>
            <w:r w:rsidR="008A5B00">
              <w:t>85</w:t>
            </w:r>
          </w:p>
        </w:tc>
        <w:tc>
          <w:tcPr>
            <w:tcW w:w="1048" w:type="pct"/>
          </w:tcPr>
          <w:p w14:paraId="2049566D" w14:textId="609EDB4A" w:rsidR="00874D12" w:rsidRDefault="00867261" w:rsidP="00795C62">
            <w:pPr>
              <w:pStyle w:val="TabellRader"/>
            </w:pPr>
            <w:r>
              <w:t>JuU24</w:t>
            </w:r>
          </w:p>
        </w:tc>
        <w:tc>
          <w:tcPr>
            <w:tcW w:w="1048" w:type="pct"/>
          </w:tcPr>
          <w:p w14:paraId="388547AC" w14:textId="77777777" w:rsidR="00874D12" w:rsidRDefault="00874D12" w:rsidP="00795C62">
            <w:pPr>
              <w:pStyle w:val="TabellRader"/>
            </w:pPr>
          </w:p>
        </w:tc>
        <w:tc>
          <w:tcPr>
            <w:tcW w:w="1148" w:type="pct"/>
          </w:tcPr>
          <w:p w14:paraId="6C1B748A" w14:textId="60AE7776" w:rsidR="00874D12" w:rsidRDefault="00276AD6" w:rsidP="00795C62">
            <w:pPr>
              <w:pStyle w:val="TabellRader"/>
            </w:pPr>
            <w:r>
              <w:t>X</w:t>
            </w:r>
          </w:p>
        </w:tc>
      </w:tr>
      <w:tr w:rsidR="00874D12" w14:paraId="46198A3D" w14:textId="77777777" w:rsidTr="00795C62">
        <w:tc>
          <w:tcPr>
            <w:tcW w:w="708" w:type="pct"/>
          </w:tcPr>
          <w:p w14:paraId="62CFB7D1" w14:textId="2A1D872A" w:rsidR="00874D12" w:rsidRDefault="009B4653" w:rsidP="00795C62">
            <w:pPr>
              <w:pStyle w:val="TabellRader"/>
            </w:pPr>
            <w:r>
              <w:t>345</w:t>
            </w:r>
          </w:p>
        </w:tc>
        <w:tc>
          <w:tcPr>
            <w:tcW w:w="1048" w:type="pct"/>
          </w:tcPr>
          <w:p w14:paraId="55CBAFC2" w14:textId="6D4D7CAC" w:rsidR="00874D12" w:rsidRDefault="00867261" w:rsidP="00795C62">
            <w:pPr>
              <w:pStyle w:val="TabellRader"/>
            </w:pPr>
            <w:r>
              <w:t xml:space="preserve">Ju </w:t>
            </w:r>
            <w:r w:rsidR="008A5B00">
              <w:t>86</w:t>
            </w:r>
          </w:p>
        </w:tc>
        <w:tc>
          <w:tcPr>
            <w:tcW w:w="1048" w:type="pct"/>
          </w:tcPr>
          <w:p w14:paraId="0222865D" w14:textId="74F01C92" w:rsidR="00874D12" w:rsidRDefault="00867261" w:rsidP="00795C62">
            <w:pPr>
              <w:pStyle w:val="TabellRader"/>
            </w:pPr>
            <w:r>
              <w:t>JuU27</w:t>
            </w:r>
          </w:p>
        </w:tc>
        <w:tc>
          <w:tcPr>
            <w:tcW w:w="1048" w:type="pct"/>
          </w:tcPr>
          <w:p w14:paraId="01894BF2" w14:textId="77777777" w:rsidR="00874D12" w:rsidRDefault="00874D12" w:rsidP="00795C62">
            <w:pPr>
              <w:pStyle w:val="TabellRader"/>
            </w:pPr>
          </w:p>
        </w:tc>
        <w:tc>
          <w:tcPr>
            <w:tcW w:w="1148" w:type="pct"/>
          </w:tcPr>
          <w:p w14:paraId="0B333233" w14:textId="39DC0ECE" w:rsidR="00874D12" w:rsidRDefault="00276AD6" w:rsidP="00795C62">
            <w:pPr>
              <w:pStyle w:val="TabellRader"/>
            </w:pPr>
            <w:r>
              <w:t>X</w:t>
            </w:r>
          </w:p>
        </w:tc>
      </w:tr>
      <w:tr w:rsidR="00874D12" w14:paraId="58451AED" w14:textId="77777777" w:rsidTr="00795C62">
        <w:tc>
          <w:tcPr>
            <w:tcW w:w="708" w:type="pct"/>
          </w:tcPr>
          <w:p w14:paraId="538B1E3F" w14:textId="3754604F" w:rsidR="00874D12" w:rsidRDefault="009B4653" w:rsidP="00795C62">
            <w:pPr>
              <w:pStyle w:val="TabellRader"/>
            </w:pPr>
            <w:r>
              <w:t>346</w:t>
            </w:r>
          </w:p>
        </w:tc>
        <w:tc>
          <w:tcPr>
            <w:tcW w:w="1048" w:type="pct"/>
          </w:tcPr>
          <w:p w14:paraId="1B14499B" w14:textId="3F8EA5FC" w:rsidR="00874D12" w:rsidRDefault="00867261" w:rsidP="00795C62">
            <w:pPr>
              <w:pStyle w:val="TabellRader"/>
            </w:pPr>
            <w:r>
              <w:t xml:space="preserve">A </w:t>
            </w:r>
            <w:r w:rsidR="000F2F7B">
              <w:t>10</w:t>
            </w:r>
          </w:p>
        </w:tc>
        <w:tc>
          <w:tcPr>
            <w:tcW w:w="1048" w:type="pct"/>
          </w:tcPr>
          <w:p w14:paraId="7458764E" w14:textId="4EDD1DB8" w:rsidR="00874D12" w:rsidRDefault="00867261" w:rsidP="00795C62">
            <w:pPr>
              <w:pStyle w:val="TabellRader"/>
            </w:pPr>
            <w:r>
              <w:t>JuU27</w:t>
            </w:r>
          </w:p>
        </w:tc>
        <w:tc>
          <w:tcPr>
            <w:tcW w:w="1048" w:type="pct"/>
          </w:tcPr>
          <w:p w14:paraId="00BF749E" w14:textId="06F2BDA1" w:rsidR="00874D12" w:rsidRDefault="00E46470" w:rsidP="00795C62">
            <w:pPr>
              <w:pStyle w:val="TabellRader"/>
            </w:pPr>
            <w:r>
              <w:t>X</w:t>
            </w:r>
          </w:p>
        </w:tc>
        <w:tc>
          <w:tcPr>
            <w:tcW w:w="1148" w:type="pct"/>
          </w:tcPr>
          <w:p w14:paraId="4BE982A0" w14:textId="3AFAA5E2" w:rsidR="00874D12" w:rsidRDefault="00874D12" w:rsidP="00795C62">
            <w:pPr>
              <w:pStyle w:val="TabellRader"/>
            </w:pPr>
          </w:p>
        </w:tc>
      </w:tr>
      <w:tr w:rsidR="00874D12" w14:paraId="6FFED827" w14:textId="77777777" w:rsidTr="00795C62">
        <w:tc>
          <w:tcPr>
            <w:tcW w:w="708" w:type="pct"/>
          </w:tcPr>
          <w:p w14:paraId="7BCAF6D5" w14:textId="69C59ACB" w:rsidR="00874D12" w:rsidRDefault="009B4653" w:rsidP="00795C62">
            <w:pPr>
              <w:pStyle w:val="TabellRader"/>
            </w:pPr>
            <w:r>
              <w:t>348</w:t>
            </w:r>
          </w:p>
        </w:tc>
        <w:tc>
          <w:tcPr>
            <w:tcW w:w="1048" w:type="pct"/>
          </w:tcPr>
          <w:p w14:paraId="346C325B" w14:textId="77E823D8" w:rsidR="00874D12" w:rsidRDefault="00380F3D" w:rsidP="00795C62">
            <w:pPr>
              <w:pStyle w:val="TabellRader"/>
            </w:pPr>
            <w:r>
              <w:t xml:space="preserve">S </w:t>
            </w:r>
            <w:r w:rsidR="00A16C94">
              <w:t>41</w:t>
            </w:r>
          </w:p>
        </w:tc>
        <w:tc>
          <w:tcPr>
            <w:tcW w:w="1048" w:type="pct"/>
          </w:tcPr>
          <w:p w14:paraId="35D492F8" w14:textId="08A00249" w:rsidR="00874D12" w:rsidRDefault="00380F3D" w:rsidP="00795C62">
            <w:pPr>
              <w:pStyle w:val="TabellRader"/>
            </w:pPr>
            <w:r>
              <w:t>SoU27</w:t>
            </w:r>
          </w:p>
        </w:tc>
        <w:tc>
          <w:tcPr>
            <w:tcW w:w="1048" w:type="pct"/>
          </w:tcPr>
          <w:p w14:paraId="3716F9A1" w14:textId="65ADCEC6" w:rsidR="00874D12" w:rsidRDefault="006F40A5" w:rsidP="00795C62">
            <w:pPr>
              <w:pStyle w:val="TabellRader"/>
            </w:pPr>
            <w:r>
              <w:t>X</w:t>
            </w:r>
          </w:p>
        </w:tc>
        <w:tc>
          <w:tcPr>
            <w:tcW w:w="1148" w:type="pct"/>
          </w:tcPr>
          <w:p w14:paraId="07735E8C" w14:textId="3CBAA292" w:rsidR="00874D12" w:rsidRDefault="00874D12" w:rsidP="00795C62">
            <w:pPr>
              <w:pStyle w:val="TabellRader"/>
            </w:pPr>
          </w:p>
        </w:tc>
      </w:tr>
      <w:tr w:rsidR="00874D12" w14:paraId="44397D1E" w14:textId="77777777" w:rsidTr="00795C62">
        <w:tc>
          <w:tcPr>
            <w:tcW w:w="708" w:type="pct"/>
          </w:tcPr>
          <w:p w14:paraId="5AE3D872" w14:textId="65820BE2" w:rsidR="00874D12" w:rsidRDefault="009B4653" w:rsidP="00795C62">
            <w:pPr>
              <w:pStyle w:val="TabellRader"/>
            </w:pPr>
            <w:r>
              <w:t>349</w:t>
            </w:r>
          </w:p>
        </w:tc>
        <w:tc>
          <w:tcPr>
            <w:tcW w:w="1048" w:type="pct"/>
          </w:tcPr>
          <w:p w14:paraId="71F3665A" w14:textId="39B6D941" w:rsidR="00874D12" w:rsidRDefault="00380F3D" w:rsidP="00795C62">
            <w:pPr>
              <w:pStyle w:val="TabellRader"/>
            </w:pPr>
            <w:r>
              <w:t xml:space="preserve">S </w:t>
            </w:r>
            <w:r w:rsidR="00A16C94">
              <w:t>42</w:t>
            </w:r>
          </w:p>
        </w:tc>
        <w:tc>
          <w:tcPr>
            <w:tcW w:w="1048" w:type="pct"/>
          </w:tcPr>
          <w:p w14:paraId="21AA7BD7" w14:textId="5F495836" w:rsidR="00874D12" w:rsidRDefault="00380F3D" w:rsidP="00795C62">
            <w:pPr>
              <w:pStyle w:val="TabellRader"/>
            </w:pPr>
            <w:r>
              <w:t>SoU17</w:t>
            </w:r>
          </w:p>
        </w:tc>
        <w:tc>
          <w:tcPr>
            <w:tcW w:w="1048" w:type="pct"/>
          </w:tcPr>
          <w:p w14:paraId="245DA55F" w14:textId="77777777" w:rsidR="00874D12" w:rsidRDefault="00874D12" w:rsidP="00795C62">
            <w:pPr>
              <w:pStyle w:val="TabellRader"/>
            </w:pPr>
          </w:p>
        </w:tc>
        <w:tc>
          <w:tcPr>
            <w:tcW w:w="1148" w:type="pct"/>
          </w:tcPr>
          <w:p w14:paraId="379E052E" w14:textId="36A38EED" w:rsidR="00874D12" w:rsidRDefault="006F40A5" w:rsidP="00795C62">
            <w:pPr>
              <w:pStyle w:val="TabellRader"/>
            </w:pPr>
            <w:r>
              <w:t>X</w:t>
            </w:r>
          </w:p>
        </w:tc>
      </w:tr>
      <w:tr w:rsidR="00874D12" w14:paraId="29342629" w14:textId="77777777" w:rsidTr="00795C62">
        <w:tc>
          <w:tcPr>
            <w:tcW w:w="708" w:type="pct"/>
          </w:tcPr>
          <w:p w14:paraId="3F4DB597" w14:textId="38D6987D" w:rsidR="00874D12" w:rsidRDefault="009B4653" w:rsidP="00795C62">
            <w:pPr>
              <w:pStyle w:val="TabellRader"/>
            </w:pPr>
            <w:r>
              <w:t>358</w:t>
            </w:r>
          </w:p>
        </w:tc>
        <w:tc>
          <w:tcPr>
            <w:tcW w:w="1048" w:type="pct"/>
          </w:tcPr>
          <w:p w14:paraId="233C2BE3" w14:textId="7A5DD5D0" w:rsidR="00874D12" w:rsidRDefault="00AC375C" w:rsidP="00795C62">
            <w:pPr>
              <w:pStyle w:val="TabellRader"/>
            </w:pPr>
            <w:r>
              <w:t xml:space="preserve">UD </w:t>
            </w:r>
            <w:r w:rsidR="005D2970">
              <w:t>10</w:t>
            </w:r>
          </w:p>
        </w:tc>
        <w:tc>
          <w:tcPr>
            <w:tcW w:w="1048" w:type="pct"/>
          </w:tcPr>
          <w:p w14:paraId="566C689F" w14:textId="566263A2" w:rsidR="00874D12" w:rsidRDefault="00AC375C" w:rsidP="00795C62">
            <w:pPr>
              <w:pStyle w:val="TabellRader"/>
            </w:pPr>
            <w:r>
              <w:t>UU10</w:t>
            </w:r>
          </w:p>
        </w:tc>
        <w:tc>
          <w:tcPr>
            <w:tcW w:w="1048" w:type="pct"/>
          </w:tcPr>
          <w:p w14:paraId="17F68EB4" w14:textId="77777777" w:rsidR="00874D12" w:rsidRDefault="00874D12" w:rsidP="00795C62">
            <w:pPr>
              <w:pStyle w:val="TabellRader"/>
            </w:pPr>
          </w:p>
        </w:tc>
        <w:tc>
          <w:tcPr>
            <w:tcW w:w="1148" w:type="pct"/>
          </w:tcPr>
          <w:p w14:paraId="68CD5B4A" w14:textId="00FA3F96" w:rsidR="00874D12" w:rsidRDefault="001D302C" w:rsidP="00795C62">
            <w:pPr>
              <w:pStyle w:val="TabellRader"/>
            </w:pPr>
            <w:r>
              <w:t>X</w:t>
            </w:r>
          </w:p>
        </w:tc>
      </w:tr>
      <w:tr w:rsidR="00874D12" w14:paraId="4D22E1BB" w14:textId="77777777" w:rsidTr="00795C62">
        <w:tc>
          <w:tcPr>
            <w:tcW w:w="708" w:type="pct"/>
          </w:tcPr>
          <w:p w14:paraId="65DAE1B8" w14:textId="75DA51EC" w:rsidR="00874D12" w:rsidRDefault="009B4653" w:rsidP="00795C62">
            <w:pPr>
              <w:pStyle w:val="TabellRader"/>
            </w:pPr>
            <w:r>
              <w:t>363</w:t>
            </w:r>
          </w:p>
        </w:tc>
        <w:tc>
          <w:tcPr>
            <w:tcW w:w="1048" w:type="pct"/>
          </w:tcPr>
          <w:p w14:paraId="1912421D" w14:textId="5463A8F0" w:rsidR="00874D12" w:rsidRDefault="00D07CBC" w:rsidP="00795C62">
            <w:pPr>
              <w:pStyle w:val="TabellRader"/>
            </w:pPr>
            <w:r>
              <w:t xml:space="preserve">Ju </w:t>
            </w:r>
            <w:r w:rsidR="008A5B00">
              <w:t>87</w:t>
            </w:r>
          </w:p>
        </w:tc>
        <w:tc>
          <w:tcPr>
            <w:tcW w:w="1048" w:type="pct"/>
          </w:tcPr>
          <w:p w14:paraId="6C7F0615" w14:textId="4F91D303" w:rsidR="00874D12" w:rsidRDefault="00D07CBC" w:rsidP="00795C62">
            <w:pPr>
              <w:pStyle w:val="TabellRader"/>
            </w:pPr>
            <w:r>
              <w:t>JuU29</w:t>
            </w:r>
          </w:p>
        </w:tc>
        <w:tc>
          <w:tcPr>
            <w:tcW w:w="1048" w:type="pct"/>
          </w:tcPr>
          <w:p w14:paraId="601952A1" w14:textId="77777777" w:rsidR="00874D12" w:rsidRDefault="00874D12" w:rsidP="00795C62">
            <w:pPr>
              <w:pStyle w:val="TabellRader"/>
            </w:pPr>
          </w:p>
        </w:tc>
        <w:tc>
          <w:tcPr>
            <w:tcW w:w="1148" w:type="pct"/>
          </w:tcPr>
          <w:p w14:paraId="4683E632" w14:textId="132A279E" w:rsidR="00874D12" w:rsidRDefault="00276AD6" w:rsidP="00795C62">
            <w:pPr>
              <w:pStyle w:val="TabellRader"/>
            </w:pPr>
            <w:r>
              <w:t>X</w:t>
            </w:r>
          </w:p>
        </w:tc>
      </w:tr>
      <w:tr w:rsidR="00874D12" w14:paraId="545E4865" w14:textId="77777777" w:rsidTr="00795C62">
        <w:tc>
          <w:tcPr>
            <w:tcW w:w="708" w:type="pct"/>
          </w:tcPr>
          <w:p w14:paraId="4256C4A8" w14:textId="3EF102EE" w:rsidR="00874D12" w:rsidRDefault="009B4653" w:rsidP="00795C62">
            <w:pPr>
              <w:pStyle w:val="TabellRader"/>
            </w:pPr>
            <w:r>
              <w:t>364</w:t>
            </w:r>
          </w:p>
        </w:tc>
        <w:tc>
          <w:tcPr>
            <w:tcW w:w="1048" w:type="pct"/>
          </w:tcPr>
          <w:p w14:paraId="15C33148" w14:textId="765B70E0" w:rsidR="00874D12" w:rsidRDefault="00F51023" w:rsidP="00795C62">
            <w:pPr>
              <w:pStyle w:val="TabellRader"/>
            </w:pPr>
            <w:r>
              <w:t>LI</w:t>
            </w:r>
            <w:r w:rsidR="009F6F37">
              <w:t xml:space="preserve"> 48</w:t>
            </w:r>
          </w:p>
        </w:tc>
        <w:tc>
          <w:tcPr>
            <w:tcW w:w="1048" w:type="pct"/>
          </w:tcPr>
          <w:p w14:paraId="7C465F3C" w14:textId="0A5DDCFB" w:rsidR="00874D12" w:rsidRDefault="00D07CBC" w:rsidP="00795C62">
            <w:pPr>
              <w:pStyle w:val="TabellRader"/>
            </w:pPr>
            <w:r>
              <w:t>MJU21</w:t>
            </w:r>
          </w:p>
        </w:tc>
        <w:tc>
          <w:tcPr>
            <w:tcW w:w="1048" w:type="pct"/>
          </w:tcPr>
          <w:p w14:paraId="32C076F6" w14:textId="77777777" w:rsidR="00874D12" w:rsidRDefault="00874D12" w:rsidP="00795C62">
            <w:pPr>
              <w:pStyle w:val="TabellRader"/>
            </w:pPr>
          </w:p>
        </w:tc>
        <w:tc>
          <w:tcPr>
            <w:tcW w:w="1148" w:type="pct"/>
          </w:tcPr>
          <w:p w14:paraId="1CA08014" w14:textId="47BA8A68" w:rsidR="00874D12" w:rsidRDefault="00F51023" w:rsidP="00795C62">
            <w:pPr>
              <w:pStyle w:val="TabellRader"/>
            </w:pPr>
            <w:r>
              <w:t>X</w:t>
            </w:r>
          </w:p>
        </w:tc>
      </w:tr>
      <w:tr w:rsidR="00874D12" w14:paraId="4AE65041" w14:textId="77777777" w:rsidTr="00795C62">
        <w:tc>
          <w:tcPr>
            <w:tcW w:w="708" w:type="pct"/>
          </w:tcPr>
          <w:p w14:paraId="75AFE38F" w14:textId="1FF37174" w:rsidR="00874D12" w:rsidRDefault="009B4653" w:rsidP="00795C62">
            <w:pPr>
              <w:pStyle w:val="TabellRader"/>
            </w:pPr>
            <w:r>
              <w:t>367</w:t>
            </w:r>
          </w:p>
        </w:tc>
        <w:tc>
          <w:tcPr>
            <w:tcW w:w="1048" w:type="pct"/>
          </w:tcPr>
          <w:p w14:paraId="77B9DD5B" w14:textId="7167474F" w:rsidR="00874D12" w:rsidRDefault="00672A3E" w:rsidP="00795C62">
            <w:pPr>
              <w:pStyle w:val="TabellRader"/>
            </w:pPr>
            <w:r>
              <w:t xml:space="preserve">A </w:t>
            </w:r>
            <w:r w:rsidR="000F2F7B">
              <w:t>11</w:t>
            </w:r>
          </w:p>
        </w:tc>
        <w:tc>
          <w:tcPr>
            <w:tcW w:w="1048" w:type="pct"/>
          </w:tcPr>
          <w:p w14:paraId="306DE85E" w14:textId="6E16E6A1" w:rsidR="00874D12" w:rsidRDefault="00672A3E" w:rsidP="00795C62">
            <w:pPr>
              <w:pStyle w:val="TabellRader"/>
            </w:pPr>
            <w:r>
              <w:t>AU12</w:t>
            </w:r>
          </w:p>
        </w:tc>
        <w:tc>
          <w:tcPr>
            <w:tcW w:w="1048" w:type="pct"/>
          </w:tcPr>
          <w:p w14:paraId="03781ED1" w14:textId="77777777" w:rsidR="00874D12" w:rsidRDefault="00874D12" w:rsidP="00795C62">
            <w:pPr>
              <w:pStyle w:val="TabellRader"/>
            </w:pPr>
          </w:p>
        </w:tc>
        <w:tc>
          <w:tcPr>
            <w:tcW w:w="1148" w:type="pct"/>
          </w:tcPr>
          <w:p w14:paraId="3242E209" w14:textId="18943B49" w:rsidR="00874D12" w:rsidRDefault="00E46470" w:rsidP="00795C62">
            <w:pPr>
              <w:pStyle w:val="TabellRader"/>
            </w:pPr>
            <w:r>
              <w:t>X</w:t>
            </w:r>
          </w:p>
        </w:tc>
      </w:tr>
      <w:tr w:rsidR="00874D12" w14:paraId="79C7BF32" w14:textId="77777777" w:rsidTr="00795C62">
        <w:tc>
          <w:tcPr>
            <w:tcW w:w="708" w:type="pct"/>
          </w:tcPr>
          <w:p w14:paraId="63CE727F" w14:textId="18DA8568" w:rsidR="00874D12" w:rsidRDefault="009B4653" w:rsidP="00795C62">
            <w:pPr>
              <w:pStyle w:val="TabellRader"/>
            </w:pPr>
            <w:r>
              <w:t>368</w:t>
            </w:r>
          </w:p>
        </w:tc>
        <w:tc>
          <w:tcPr>
            <w:tcW w:w="1048" w:type="pct"/>
          </w:tcPr>
          <w:p w14:paraId="020B4E01" w14:textId="5F9CA73F" w:rsidR="00874D12" w:rsidRDefault="00932883" w:rsidP="00795C62">
            <w:pPr>
              <w:pStyle w:val="TabellRader"/>
            </w:pPr>
            <w:r>
              <w:t xml:space="preserve">S </w:t>
            </w:r>
            <w:r w:rsidR="00A16C94">
              <w:t>43</w:t>
            </w:r>
          </w:p>
        </w:tc>
        <w:tc>
          <w:tcPr>
            <w:tcW w:w="1048" w:type="pct"/>
          </w:tcPr>
          <w:p w14:paraId="06BC2401" w14:textId="4A723803" w:rsidR="00874D12" w:rsidRDefault="00932883" w:rsidP="00795C62">
            <w:pPr>
              <w:pStyle w:val="TabellRader"/>
            </w:pPr>
            <w:r>
              <w:t>SoU24</w:t>
            </w:r>
          </w:p>
        </w:tc>
        <w:tc>
          <w:tcPr>
            <w:tcW w:w="1048" w:type="pct"/>
          </w:tcPr>
          <w:p w14:paraId="7ABDF136" w14:textId="77777777" w:rsidR="00874D12" w:rsidRDefault="00874D12" w:rsidP="00795C62">
            <w:pPr>
              <w:pStyle w:val="TabellRader"/>
            </w:pPr>
          </w:p>
        </w:tc>
        <w:tc>
          <w:tcPr>
            <w:tcW w:w="1148" w:type="pct"/>
          </w:tcPr>
          <w:p w14:paraId="63DB93F3" w14:textId="4B289811" w:rsidR="00874D12" w:rsidRDefault="006F40A5" w:rsidP="00795C62">
            <w:pPr>
              <w:pStyle w:val="TabellRader"/>
            </w:pPr>
            <w:r>
              <w:t>X</w:t>
            </w:r>
          </w:p>
        </w:tc>
      </w:tr>
      <w:tr w:rsidR="00650E64" w14:paraId="2158DF03" w14:textId="77777777" w:rsidTr="00795C62">
        <w:tc>
          <w:tcPr>
            <w:tcW w:w="708" w:type="pct"/>
          </w:tcPr>
          <w:p w14:paraId="2901ADCA" w14:textId="5BF58832" w:rsidR="00650E64" w:rsidRDefault="009B4653" w:rsidP="00795C62">
            <w:pPr>
              <w:pStyle w:val="TabellRader"/>
            </w:pPr>
            <w:r>
              <w:t>370</w:t>
            </w:r>
          </w:p>
        </w:tc>
        <w:tc>
          <w:tcPr>
            <w:tcW w:w="1048" w:type="pct"/>
          </w:tcPr>
          <w:p w14:paraId="4074E20B" w14:textId="16EFD784" w:rsidR="00650E64" w:rsidRDefault="00A63F24" w:rsidP="00795C62">
            <w:pPr>
              <w:pStyle w:val="TabellRader"/>
            </w:pPr>
            <w:r>
              <w:t xml:space="preserve">S </w:t>
            </w:r>
            <w:r w:rsidR="00A16C94">
              <w:t>44</w:t>
            </w:r>
          </w:p>
        </w:tc>
        <w:tc>
          <w:tcPr>
            <w:tcW w:w="1048" w:type="pct"/>
          </w:tcPr>
          <w:p w14:paraId="5F109AA8" w14:textId="6E050D42" w:rsidR="00650E64" w:rsidRDefault="00A63F24" w:rsidP="00795C62">
            <w:pPr>
              <w:pStyle w:val="TabellRader"/>
            </w:pPr>
            <w:r>
              <w:t>SoU12</w:t>
            </w:r>
          </w:p>
        </w:tc>
        <w:tc>
          <w:tcPr>
            <w:tcW w:w="1048" w:type="pct"/>
          </w:tcPr>
          <w:p w14:paraId="1B0A16FE" w14:textId="03554FCB" w:rsidR="00650E64" w:rsidRDefault="006F40A5" w:rsidP="00795C62">
            <w:pPr>
              <w:pStyle w:val="TabellRader"/>
            </w:pPr>
            <w:r>
              <w:t>X</w:t>
            </w:r>
          </w:p>
        </w:tc>
        <w:tc>
          <w:tcPr>
            <w:tcW w:w="1148" w:type="pct"/>
          </w:tcPr>
          <w:p w14:paraId="6D20E0B1" w14:textId="17FA4DEB" w:rsidR="00650E64" w:rsidRDefault="00650E64" w:rsidP="00795C62">
            <w:pPr>
              <w:pStyle w:val="TabellRader"/>
            </w:pPr>
          </w:p>
        </w:tc>
      </w:tr>
      <w:tr w:rsidR="00650E64" w14:paraId="41EDBFE6" w14:textId="77777777" w:rsidTr="00795C62">
        <w:tc>
          <w:tcPr>
            <w:tcW w:w="708" w:type="pct"/>
          </w:tcPr>
          <w:p w14:paraId="1524F287" w14:textId="65BC3538" w:rsidR="00650E64" w:rsidRDefault="009B4653" w:rsidP="00795C62">
            <w:pPr>
              <w:pStyle w:val="TabellRader"/>
            </w:pPr>
            <w:r>
              <w:t>375</w:t>
            </w:r>
          </w:p>
        </w:tc>
        <w:tc>
          <w:tcPr>
            <w:tcW w:w="1048" w:type="pct"/>
          </w:tcPr>
          <w:p w14:paraId="4578EB53" w14:textId="1D31D899" w:rsidR="00650E64" w:rsidRDefault="00251802" w:rsidP="00795C62">
            <w:pPr>
              <w:pStyle w:val="TabellRader"/>
            </w:pPr>
            <w:r>
              <w:t xml:space="preserve">S </w:t>
            </w:r>
            <w:r w:rsidR="00A16C94">
              <w:t>45</w:t>
            </w:r>
          </w:p>
        </w:tc>
        <w:tc>
          <w:tcPr>
            <w:tcW w:w="1048" w:type="pct"/>
          </w:tcPr>
          <w:p w14:paraId="4AE8B787" w14:textId="0ABB8A74" w:rsidR="00650E64" w:rsidRDefault="00251802" w:rsidP="00795C62">
            <w:pPr>
              <w:pStyle w:val="TabellRader"/>
            </w:pPr>
            <w:r>
              <w:t>SoU25</w:t>
            </w:r>
          </w:p>
        </w:tc>
        <w:tc>
          <w:tcPr>
            <w:tcW w:w="1048" w:type="pct"/>
          </w:tcPr>
          <w:p w14:paraId="5CD590DB" w14:textId="77777777" w:rsidR="00650E64" w:rsidRDefault="00650E64" w:rsidP="00795C62">
            <w:pPr>
              <w:pStyle w:val="TabellRader"/>
            </w:pPr>
          </w:p>
        </w:tc>
        <w:tc>
          <w:tcPr>
            <w:tcW w:w="1148" w:type="pct"/>
          </w:tcPr>
          <w:p w14:paraId="08230119" w14:textId="1F459EED" w:rsidR="00650E64" w:rsidRDefault="006F40A5" w:rsidP="00795C62">
            <w:pPr>
              <w:pStyle w:val="TabellRader"/>
            </w:pPr>
            <w:r>
              <w:t>X</w:t>
            </w:r>
          </w:p>
        </w:tc>
      </w:tr>
      <w:tr w:rsidR="00650E64" w14:paraId="7269D52E" w14:textId="77777777" w:rsidTr="00795C62">
        <w:tc>
          <w:tcPr>
            <w:tcW w:w="708" w:type="pct"/>
          </w:tcPr>
          <w:p w14:paraId="2C0B0AAE" w14:textId="07C512AD" w:rsidR="00650E64" w:rsidRDefault="009B4653" w:rsidP="00795C62">
            <w:pPr>
              <w:pStyle w:val="TabellRader"/>
            </w:pPr>
            <w:r>
              <w:t>378</w:t>
            </w:r>
          </w:p>
        </w:tc>
        <w:tc>
          <w:tcPr>
            <w:tcW w:w="1048" w:type="pct"/>
          </w:tcPr>
          <w:p w14:paraId="3EA58BFA" w14:textId="1824784A" w:rsidR="00650E64" w:rsidRDefault="00251802" w:rsidP="00795C62">
            <w:pPr>
              <w:pStyle w:val="TabellRader"/>
            </w:pPr>
            <w:r>
              <w:t xml:space="preserve">S </w:t>
            </w:r>
            <w:r w:rsidR="00A16C94">
              <w:t>46</w:t>
            </w:r>
          </w:p>
        </w:tc>
        <w:tc>
          <w:tcPr>
            <w:tcW w:w="1048" w:type="pct"/>
          </w:tcPr>
          <w:p w14:paraId="6FF7DCB2" w14:textId="78A1CD20" w:rsidR="00650E64" w:rsidRDefault="00251802" w:rsidP="00795C62">
            <w:pPr>
              <w:pStyle w:val="TabellRader"/>
            </w:pPr>
            <w:r>
              <w:t>SoU38</w:t>
            </w:r>
          </w:p>
        </w:tc>
        <w:tc>
          <w:tcPr>
            <w:tcW w:w="1048" w:type="pct"/>
          </w:tcPr>
          <w:p w14:paraId="12DA8191" w14:textId="77777777" w:rsidR="00650E64" w:rsidRDefault="00650E64" w:rsidP="00795C62">
            <w:pPr>
              <w:pStyle w:val="TabellRader"/>
            </w:pPr>
          </w:p>
        </w:tc>
        <w:tc>
          <w:tcPr>
            <w:tcW w:w="1148" w:type="pct"/>
          </w:tcPr>
          <w:p w14:paraId="63A9568A" w14:textId="7A0866F9" w:rsidR="00650E64" w:rsidRDefault="006F40A5" w:rsidP="00795C62">
            <w:pPr>
              <w:pStyle w:val="TabellRader"/>
            </w:pPr>
            <w:r>
              <w:t>X</w:t>
            </w:r>
          </w:p>
        </w:tc>
      </w:tr>
      <w:tr w:rsidR="00650E64" w14:paraId="2F73E449" w14:textId="77777777" w:rsidTr="00795C62">
        <w:tc>
          <w:tcPr>
            <w:tcW w:w="708" w:type="pct"/>
          </w:tcPr>
          <w:p w14:paraId="612438E0" w14:textId="29B08B3D" w:rsidR="00650E64" w:rsidRDefault="009B4653" w:rsidP="00795C62">
            <w:pPr>
              <w:pStyle w:val="TabellRader"/>
            </w:pPr>
            <w:r>
              <w:t>379</w:t>
            </w:r>
          </w:p>
        </w:tc>
        <w:tc>
          <w:tcPr>
            <w:tcW w:w="1048" w:type="pct"/>
          </w:tcPr>
          <w:p w14:paraId="45A6CA42" w14:textId="0D14EF9D" w:rsidR="00650E64" w:rsidRDefault="009D0D13" w:rsidP="00795C62">
            <w:pPr>
              <w:pStyle w:val="TabellRader"/>
            </w:pPr>
            <w:r w:rsidRPr="009D0D13">
              <w:t>LI</w:t>
            </w:r>
            <w:r w:rsidR="009F6F37">
              <w:t xml:space="preserve"> 49</w:t>
            </w:r>
          </w:p>
        </w:tc>
        <w:tc>
          <w:tcPr>
            <w:tcW w:w="1048" w:type="pct"/>
          </w:tcPr>
          <w:p w14:paraId="2AAA1A7F" w14:textId="678ABE5B" w:rsidR="00650E64" w:rsidRDefault="00251802" w:rsidP="00795C62">
            <w:pPr>
              <w:pStyle w:val="TabellRader"/>
            </w:pPr>
            <w:r>
              <w:t>TU12</w:t>
            </w:r>
          </w:p>
        </w:tc>
        <w:tc>
          <w:tcPr>
            <w:tcW w:w="1048" w:type="pct"/>
          </w:tcPr>
          <w:p w14:paraId="5AC74FC7" w14:textId="77777777" w:rsidR="00650E64" w:rsidRDefault="00650E64" w:rsidP="00795C62">
            <w:pPr>
              <w:pStyle w:val="TabellRader"/>
            </w:pPr>
          </w:p>
        </w:tc>
        <w:tc>
          <w:tcPr>
            <w:tcW w:w="1148" w:type="pct"/>
          </w:tcPr>
          <w:p w14:paraId="2B4C76BC" w14:textId="2330E4D7" w:rsidR="00650E64" w:rsidRDefault="009D0D13" w:rsidP="00795C62">
            <w:pPr>
              <w:pStyle w:val="TabellRader"/>
            </w:pPr>
            <w:r>
              <w:t>X</w:t>
            </w:r>
          </w:p>
        </w:tc>
      </w:tr>
      <w:tr w:rsidR="00650E64" w14:paraId="1D800E87" w14:textId="77777777" w:rsidTr="00795C62">
        <w:tc>
          <w:tcPr>
            <w:tcW w:w="708" w:type="pct"/>
          </w:tcPr>
          <w:p w14:paraId="3659045D" w14:textId="734F8F20" w:rsidR="00650E64" w:rsidRDefault="009B4653" w:rsidP="00795C62">
            <w:pPr>
              <w:pStyle w:val="TabellRader"/>
            </w:pPr>
            <w:r>
              <w:t>385</w:t>
            </w:r>
          </w:p>
        </w:tc>
        <w:tc>
          <w:tcPr>
            <w:tcW w:w="1048" w:type="pct"/>
          </w:tcPr>
          <w:p w14:paraId="10093CA7" w14:textId="3137BFEB" w:rsidR="00650E64" w:rsidRDefault="00B31A0E" w:rsidP="00795C62">
            <w:pPr>
              <w:pStyle w:val="TabellRader"/>
            </w:pPr>
            <w:r>
              <w:t xml:space="preserve">Fi </w:t>
            </w:r>
            <w:r w:rsidR="0054066C">
              <w:t>41</w:t>
            </w:r>
          </w:p>
        </w:tc>
        <w:tc>
          <w:tcPr>
            <w:tcW w:w="1048" w:type="pct"/>
          </w:tcPr>
          <w:p w14:paraId="4D68967A" w14:textId="68611E46" w:rsidR="00650E64" w:rsidRDefault="00B31A0E" w:rsidP="00795C62">
            <w:pPr>
              <w:pStyle w:val="TabellRader"/>
            </w:pPr>
            <w:r>
              <w:t>FiU21</w:t>
            </w:r>
          </w:p>
        </w:tc>
        <w:tc>
          <w:tcPr>
            <w:tcW w:w="1048" w:type="pct"/>
          </w:tcPr>
          <w:p w14:paraId="4061AEEC" w14:textId="77777777" w:rsidR="00650E64" w:rsidRDefault="00650E64" w:rsidP="00795C62">
            <w:pPr>
              <w:pStyle w:val="TabellRader"/>
            </w:pPr>
          </w:p>
        </w:tc>
        <w:tc>
          <w:tcPr>
            <w:tcW w:w="1148" w:type="pct"/>
          </w:tcPr>
          <w:p w14:paraId="7E805D16" w14:textId="75AB0448" w:rsidR="00650E64" w:rsidRDefault="005C20DF" w:rsidP="00795C62">
            <w:pPr>
              <w:pStyle w:val="TabellRader"/>
            </w:pPr>
            <w:r>
              <w:t>X</w:t>
            </w:r>
          </w:p>
        </w:tc>
      </w:tr>
      <w:tr w:rsidR="00650E64" w14:paraId="14DC50A3" w14:textId="77777777" w:rsidTr="00795C62">
        <w:tc>
          <w:tcPr>
            <w:tcW w:w="708" w:type="pct"/>
          </w:tcPr>
          <w:p w14:paraId="15C5932D" w14:textId="5CD1241E" w:rsidR="00650E64" w:rsidRDefault="009B4653" w:rsidP="00795C62">
            <w:pPr>
              <w:pStyle w:val="TabellRader"/>
            </w:pPr>
            <w:r>
              <w:t>389</w:t>
            </w:r>
          </w:p>
        </w:tc>
        <w:tc>
          <w:tcPr>
            <w:tcW w:w="1048" w:type="pct"/>
          </w:tcPr>
          <w:p w14:paraId="57ABDE71" w14:textId="6D5B55FD" w:rsidR="00650E64" w:rsidRDefault="004F6480" w:rsidP="00795C62">
            <w:pPr>
              <w:pStyle w:val="TabellRader"/>
            </w:pPr>
            <w:r>
              <w:t xml:space="preserve">Ju </w:t>
            </w:r>
            <w:r w:rsidR="008A5B00">
              <w:t>88</w:t>
            </w:r>
          </w:p>
        </w:tc>
        <w:tc>
          <w:tcPr>
            <w:tcW w:w="1048" w:type="pct"/>
          </w:tcPr>
          <w:p w14:paraId="77817E9F" w14:textId="04754262" w:rsidR="00650E64" w:rsidRDefault="004F6480" w:rsidP="00795C62">
            <w:pPr>
              <w:pStyle w:val="TabellRader"/>
            </w:pPr>
            <w:r>
              <w:t>JuU41</w:t>
            </w:r>
          </w:p>
        </w:tc>
        <w:tc>
          <w:tcPr>
            <w:tcW w:w="1048" w:type="pct"/>
          </w:tcPr>
          <w:p w14:paraId="3DE39758" w14:textId="77777777" w:rsidR="00650E64" w:rsidRDefault="00650E64" w:rsidP="00795C62">
            <w:pPr>
              <w:pStyle w:val="TabellRader"/>
            </w:pPr>
          </w:p>
        </w:tc>
        <w:tc>
          <w:tcPr>
            <w:tcW w:w="1148" w:type="pct"/>
          </w:tcPr>
          <w:p w14:paraId="5F31CEED" w14:textId="4460F2FC" w:rsidR="00650E64" w:rsidRDefault="009C0621" w:rsidP="00795C62">
            <w:pPr>
              <w:pStyle w:val="TabellRader"/>
            </w:pPr>
            <w:r>
              <w:t>X</w:t>
            </w:r>
          </w:p>
        </w:tc>
      </w:tr>
      <w:tr w:rsidR="00650E64" w:rsidRPr="00EC0E2C" w14:paraId="7F4295D6" w14:textId="77777777" w:rsidTr="00795C62">
        <w:tc>
          <w:tcPr>
            <w:tcW w:w="708" w:type="pct"/>
          </w:tcPr>
          <w:p w14:paraId="630E3E53" w14:textId="5C501C02" w:rsidR="00650E64" w:rsidRPr="00F73EC7" w:rsidRDefault="009B4653" w:rsidP="00795C62">
            <w:pPr>
              <w:pStyle w:val="TabellRader"/>
            </w:pPr>
            <w:r w:rsidRPr="00F73EC7">
              <w:t>390</w:t>
            </w:r>
          </w:p>
        </w:tc>
        <w:tc>
          <w:tcPr>
            <w:tcW w:w="1048" w:type="pct"/>
          </w:tcPr>
          <w:p w14:paraId="3479F070" w14:textId="2522BFA9" w:rsidR="00650E64" w:rsidRPr="00F73EC7" w:rsidRDefault="004F6480" w:rsidP="00795C62">
            <w:pPr>
              <w:pStyle w:val="TabellRader"/>
            </w:pPr>
            <w:r w:rsidRPr="00F73EC7">
              <w:t xml:space="preserve">Fö </w:t>
            </w:r>
            <w:r w:rsidR="00377928">
              <w:t>9</w:t>
            </w:r>
          </w:p>
        </w:tc>
        <w:tc>
          <w:tcPr>
            <w:tcW w:w="1048" w:type="pct"/>
          </w:tcPr>
          <w:p w14:paraId="4509BCF2" w14:textId="254206E6" w:rsidR="00650E64" w:rsidRPr="00F73EC7" w:rsidRDefault="004F6480" w:rsidP="00795C62">
            <w:pPr>
              <w:pStyle w:val="TabellRader"/>
            </w:pPr>
            <w:r w:rsidRPr="00F73EC7">
              <w:t>JuU41</w:t>
            </w:r>
          </w:p>
        </w:tc>
        <w:tc>
          <w:tcPr>
            <w:tcW w:w="1048" w:type="pct"/>
          </w:tcPr>
          <w:p w14:paraId="21A27BF6" w14:textId="77777777" w:rsidR="00650E64" w:rsidRPr="00F73EC7" w:rsidRDefault="00650E64" w:rsidP="00795C62">
            <w:pPr>
              <w:pStyle w:val="TabellRader"/>
            </w:pPr>
          </w:p>
        </w:tc>
        <w:tc>
          <w:tcPr>
            <w:tcW w:w="1148" w:type="pct"/>
          </w:tcPr>
          <w:p w14:paraId="717A635B" w14:textId="00710C53" w:rsidR="00650E64" w:rsidRPr="00F73EC7" w:rsidRDefault="000B3E45" w:rsidP="00795C62">
            <w:pPr>
              <w:pStyle w:val="TabellRader"/>
            </w:pPr>
            <w:r>
              <w:t>X</w:t>
            </w:r>
          </w:p>
        </w:tc>
      </w:tr>
      <w:tr w:rsidR="00650E64" w14:paraId="26288422" w14:textId="77777777" w:rsidTr="00795C62">
        <w:tc>
          <w:tcPr>
            <w:tcW w:w="708" w:type="pct"/>
          </w:tcPr>
          <w:p w14:paraId="43E2E587" w14:textId="18399300" w:rsidR="00650E64" w:rsidRDefault="009B4653" w:rsidP="00795C62">
            <w:pPr>
              <w:pStyle w:val="TabellRader"/>
            </w:pPr>
            <w:r>
              <w:t>394</w:t>
            </w:r>
          </w:p>
        </w:tc>
        <w:tc>
          <w:tcPr>
            <w:tcW w:w="1048" w:type="pct"/>
          </w:tcPr>
          <w:p w14:paraId="728C523E" w14:textId="51F642B9" w:rsidR="00650E64" w:rsidRDefault="009D0D13" w:rsidP="00795C62">
            <w:pPr>
              <w:pStyle w:val="TabellRader"/>
            </w:pPr>
            <w:r>
              <w:t>KN</w:t>
            </w:r>
            <w:r w:rsidR="002D4579">
              <w:t xml:space="preserve"> 32</w:t>
            </w:r>
          </w:p>
        </w:tc>
        <w:tc>
          <w:tcPr>
            <w:tcW w:w="1048" w:type="pct"/>
          </w:tcPr>
          <w:p w14:paraId="0C3C0B70" w14:textId="2BD2C441" w:rsidR="00650E64" w:rsidRDefault="00EF523F" w:rsidP="00795C62">
            <w:pPr>
              <w:pStyle w:val="TabellRader"/>
            </w:pPr>
            <w:r>
              <w:t>NU27</w:t>
            </w:r>
          </w:p>
        </w:tc>
        <w:tc>
          <w:tcPr>
            <w:tcW w:w="1048" w:type="pct"/>
          </w:tcPr>
          <w:p w14:paraId="768F855A" w14:textId="02196F6A" w:rsidR="00650E64" w:rsidRDefault="009D0D13" w:rsidP="00795C62">
            <w:pPr>
              <w:pStyle w:val="TabellRader"/>
            </w:pPr>
            <w:r>
              <w:t>X</w:t>
            </w:r>
          </w:p>
        </w:tc>
        <w:tc>
          <w:tcPr>
            <w:tcW w:w="1148" w:type="pct"/>
          </w:tcPr>
          <w:p w14:paraId="7AFBBA57" w14:textId="4F52B2E3" w:rsidR="00650E64" w:rsidRDefault="00650E64" w:rsidP="00795C62">
            <w:pPr>
              <w:pStyle w:val="TabellRader"/>
            </w:pPr>
          </w:p>
        </w:tc>
      </w:tr>
      <w:tr w:rsidR="00650E64" w14:paraId="1A958BDB" w14:textId="77777777" w:rsidTr="00795C62">
        <w:tc>
          <w:tcPr>
            <w:tcW w:w="708" w:type="pct"/>
          </w:tcPr>
          <w:p w14:paraId="7B61CECF" w14:textId="3B78067D" w:rsidR="00650E64" w:rsidRDefault="009B4653" w:rsidP="00795C62">
            <w:pPr>
              <w:pStyle w:val="TabellRader"/>
            </w:pPr>
            <w:r>
              <w:t>395</w:t>
            </w:r>
          </w:p>
        </w:tc>
        <w:tc>
          <w:tcPr>
            <w:tcW w:w="1048" w:type="pct"/>
          </w:tcPr>
          <w:p w14:paraId="7247DFD2" w14:textId="3FB31126" w:rsidR="00650E64" w:rsidRDefault="00EF523F" w:rsidP="00795C62">
            <w:pPr>
              <w:pStyle w:val="TabellRader"/>
            </w:pPr>
            <w:r>
              <w:t xml:space="preserve">Ju </w:t>
            </w:r>
            <w:r w:rsidR="008A5B00">
              <w:t>89</w:t>
            </w:r>
          </w:p>
        </w:tc>
        <w:tc>
          <w:tcPr>
            <w:tcW w:w="1048" w:type="pct"/>
          </w:tcPr>
          <w:p w14:paraId="4A62689C" w14:textId="6BE741AC" w:rsidR="00650E64" w:rsidRDefault="00EF523F" w:rsidP="00795C62">
            <w:pPr>
              <w:pStyle w:val="TabellRader"/>
            </w:pPr>
            <w:r>
              <w:t>JuU23</w:t>
            </w:r>
          </w:p>
        </w:tc>
        <w:tc>
          <w:tcPr>
            <w:tcW w:w="1048" w:type="pct"/>
          </w:tcPr>
          <w:p w14:paraId="3C54031C" w14:textId="77777777" w:rsidR="00650E64" w:rsidRDefault="00650E64" w:rsidP="00795C62">
            <w:pPr>
              <w:pStyle w:val="TabellRader"/>
            </w:pPr>
          </w:p>
        </w:tc>
        <w:tc>
          <w:tcPr>
            <w:tcW w:w="1148" w:type="pct"/>
          </w:tcPr>
          <w:p w14:paraId="7E082C39" w14:textId="29200A41" w:rsidR="00650E64" w:rsidRDefault="009C0621" w:rsidP="00795C62">
            <w:pPr>
              <w:pStyle w:val="TabellRader"/>
            </w:pPr>
            <w:r>
              <w:t>X</w:t>
            </w:r>
          </w:p>
        </w:tc>
      </w:tr>
      <w:tr w:rsidR="00650E64" w14:paraId="08D7521B" w14:textId="77777777" w:rsidTr="00795C62">
        <w:tc>
          <w:tcPr>
            <w:tcW w:w="708" w:type="pct"/>
          </w:tcPr>
          <w:p w14:paraId="762321DA" w14:textId="02F03576" w:rsidR="00650E64" w:rsidRDefault="009B4653" w:rsidP="00795C62">
            <w:pPr>
              <w:pStyle w:val="TabellRader"/>
            </w:pPr>
            <w:r>
              <w:t>396</w:t>
            </w:r>
          </w:p>
        </w:tc>
        <w:tc>
          <w:tcPr>
            <w:tcW w:w="1048" w:type="pct"/>
          </w:tcPr>
          <w:p w14:paraId="3CD6AB78" w14:textId="4D6C9DA0" w:rsidR="00650E64" w:rsidRDefault="00EF523F" w:rsidP="00795C62">
            <w:pPr>
              <w:pStyle w:val="TabellRader"/>
            </w:pPr>
            <w:r>
              <w:t xml:space="preserve">Ju </w:t>
            </w:r>
            <w:r w:rsidR="008A5B00">
              <w:t>90</w:t>
            </w:r>
          </w:p>
        </w:tc>
        <w:tc>
          <w:tcPr>
            <w:tcW w:w="1048" w:type="pct"/>
          </w:tcPr>
          <w:p w14:paraId="127CFD6D" w14:textId="0EDC94F9" w:rsidR="00650E64" w:rsidRDefault="00EF523F" w:rsidP="00795C62">
            <w:pPr>
              <w:pStyle w:val="TabellRader"/>
            </w:pPr>
            <w:r>
              <w:t>JuU28</w:t>
            </w:r>
          </w:p>
        </w:tc>
        <w:tc>
          <w:tcPr>
            <w:tcW w:w="1048" w:type="pct"/>
          </w:tcPr>
          <w:p w14:paraId="6013087A" w14:textId="77777777" w:rsidR="00650E64" w:rsidRDefault="00650E64" w:rsidP="00795C62">
            <w:pPr>
              <w:pStyle w:val="TabellRader"/>
            </w:pPr>
          </w:p>
        </w:tc>
        <w:tc>
          <w:tcPr>
            <w:tcW w:w="1148" w:type="pct"/>
          </w:tcPr>
          <w:p w14:paraId="55390DE8" w14:textId="00164030" w:rsidR="00650E64" w:rsidRDefault="009C0621" w:rsidP="00795C62">
            <w:pPr>
              <w:pStyle w:val="TabellRader"/>
            </w:pPr>
            <w:r>
              <w:t>X</w:t>
            </w:r>
          </w:p>
        </w:tc>
      </w:tr>
      <w:tr w:rsidR="00650E64" w14:paraId="42E551F6" w14:textId="77777777" w:rsidTr="00795C62">
        <w:tc>
          <w:tcPr>
            <w:tcW w:w="708" w:type="pct"/>
          </w:tcPr>
          <w:p w14:paraId="081B2049" w14:textId="04F046E1" w:rsidR="00650E64" w:rsidRDefault="009B4653" w:rsidP="00795C62">
            <w:pPr>
              <w:pStyle w:val="TabellRader"/>
            </w:pPr>
            <w:r>
              <w:t>398</w:t>
            </w:r>
          </w:p>
        </w:tc>
        <w:tc>
          <w:tcPr>
            <w:tcW w:w="1048" w:type="pct"/>
          </w:tcPr>
          <w:p w14:paraId="13B239A8" w14:textId="017B8D55" w:rsidR="00650E64" w:rsidRDefault="002B36D6" w:rsidP="00795C62">
            <w:pPr>
              <w:pStyle w:val="TabellRader"/>
            </w:pPr>
            <w:r>
              <w:t xml:space="preserve">Ju </w:t>
            </w:r>
            <w:r w:rsidR="008A5B00">
              <w:t>91</w:t>
            </w:r>
          </w:p>
        </w:tc>
        <w:tc>
          <w:tcPr>
            <w:tcW w:w="1048" w:type="pct"/>
          </w:tcPr>
          <w:p w14:paraId="375AB128" w14:textId="4C369FC9" w:rsidR="00650E64" w:rsidRDefault="002B36D6" w:rsidP="00795C62">
            <w:pPr>
              <w:pStyle w:val="TabellRader"/>
            </w:pPr>
            <w:r>
              <w:t>JuU30</w:t>
            </w:r>
          </w:p>
        </w:tc>
        <w:tc>
          <w:tcPr>
            <w:tcW w:w="1048" w:type="pct"/>
          </w:tcPr>
          <w:p w14:paraId="2D4B1E2E" w14:textId="77777777" w:rsidR="00650E64" w:rsidRDefault="00650E64" w:rsidP="00795C62">
            <w:pPr>
              <w:pStyle w:val="TabellRader"/>
            </w:pPr>
          </w:p>
        </w:tc>
        <w:tc>
          <w:tcPr>
            <w:tcW w:w="1148" w:type="pct"/>
          </w:tcPr>
          <w:p w14:paraId="35D18B9A" w14:textId="7342C380" w:rsidR="00650E64" w:rsidRDefault="009C0621" w:rsidP="00795C62">
            <w:pPr>
              <w:pStyle w:val="TabellRader"/>
            </w:pPr>
            <w:r>
              <w:t>X</w:t>
            </w:r>
          </w:p>
        </w:tc>
      </w:tr>
      <w:tr w:rsidR="00650E64" w14:paraId="2EA43836" w14:textId="77777777" w:rsidTr="00795C62">
        <w:tc>
          <w:tcPr>
            <w:tcW w:w="708" w:type="pct"/>
          </w:tcPr>
          <w:p w14:paraId="025E5C92" w14:textId="4FB92D03" w:rsidR="00650E64" w:rsidRDefault="009B4653" w:rsidP="00795C62">
            <w:pPr>
              <w:pStyle w:val="TabellRader"/>
            </w:pPr>
            <w:r>
              <w:t>404</w:t>
            </w:r>
          </w:p>
        </w:tc>
        <w:tc>
          <w:tcPr>
            <w:tcW w:w="1048" w:type="pct"/>
          </w:tcPr>
          <w:p w14:paraId="7911F3C6" w14:textId="2887DEA6" w:rsidR="00650E64" w:rsidRDefault="008915A8" w:rsidP="00795C62">
            <w:pPr>
              <w:pStyle w:val="TabellRader"/>
            </w:pPr>
            <w:r>
              <w:t xml:space="preserve">Ju </w:t>
            </w:r>
            <w:r w:rsidR="008A5B00">
              <w:t>92</w:t>
            </w:r>
          </w:p>
        </w:tc>
        <w:tc>
          <w:tcPr>
            <w:tcW w:w="1048" w:type="pct"/>
          </w:tcPr>
          <w:p w14:paraId="40C1EF9D" w14:textId="3C93DB9E" w:rsidR="00650E64" w:rsidRDefault="008915A8" w:rsidP="00795C62">
            <w:pPr>
              <w:pStyle w:val="TabellRader"/>
            </w:pPr>
            <w:r>
              <w:t>CU16</w:t>
            </w:r>
          </w:p>
        </w:tc>
        <w:tc>
          <w:tcPr>
            <w:tcW w:w="1048" w:type="pct"/>
          </w:tcPr>
          <w:p w14:paraId="6B122E2D" w14:textId="77777777" w:rsidR="00650E64" w:rsidRDefault="00650E64" w:rsidP="00795C62">
            <w:pPr>
              <w:pStyle w:val="TabellRader"/>
            </w:pPr>
          </w:p>
        </w:tc>
        <w:tc>
          <w:tcPr>
            <w:tcW w:w="1148" w:type="pct"/>
          </w:tcPr>
          <w:p w14:paraId="338273E0" w14:textId="6BBC073F" w:rsidR="00650E64" w:rsidRDefault="00CD5D8B" w:rsidP="00795C62">
            <w:pPr>
              <w:pStyle w:val="TabellRader"/>
            </w:pPr>
            <w:r>
              <w:t>X</w:t>
            </w:r>
          </w:p>
        </w:tc>
      </w:tr>
      <w:tr w:rsidR="00650E64" w14:paraId="03DB0E18" w14:textId="77777777" w:rsidTr="00795C62">
        <w:tc>
          <w:tcPr>
            <w:tcW w:w="708" w:type="pct"/>
          </w:tcPr>
          <w:p w14:paraId="79145B3A" w14:textId="359DC926" w:rsidR="00650E64" w:rsidRDefault="009B4653" w:rsidP="00795C62">
            <w:pPr>
              <w:pStyle w:val="TabellRader"/>
            </w:pPr>
            <w:r>
              <w:t>409</w:t>
            </w:r>
          </w:p>
        </w:tc>
        <w:tc>
          <w:tcPr>
            <w:tcW w:w="1048" w:type="pct"/>
          </w:tcPr>
          <w:p w14:paraId="1CFCA9F2" w14:textId="5E7638C5" w:rsidR="00650E64" w:rsidRDefault="009D0D13" w:rsidP="00795C62">
            <w:pPr>
              <w:pStyle w:val="TabellRader"/>
            </w:pPr>
            <w:r w:rsidRPr="009D0D13">
              <w:t>LI</w:t>
            </w:r>
            <w:r w:rsidR="009F6F37">
              <w:t xml:space="preserve"> 50</w:t>
            </w:r>
          </w:p>
        </w:tc>
        <w:tc>
          <w:tcPr>
            <w:tcW w:w="1048" w:type="pct"/>
          </w:tcPr>
          <w:p w14:paraId="241075B8" w14:textId="0847E7FD" w:rsidR="00650E64" w:rsidRDefault="002125A6" w:rsidP="00795C62">
            <w:pPr>
              <w:pStyle w:val="TabellRader"/>
            </w:pPr>
            <w:r>
              <w:t>TU16</w:t>
            </w:r>
          </w:p>
        </w:tc>
        <w:tc>
          <w:tcPr>
            <w:tcW w:w="1048" w:type="pct"/>
          </w:tcPr>
          <w:p w14:paraId="2680CE4A" w14:textId="77777777" w:rsidR="00650E64" w:rsidRDefault="00650E64" w:rsidP="00795C62">
            <w:pPr>
              <w:pStyle w:val="TabellRader"/>
            </w:pPr>
          </w:p>
        </w:tc>
        <w:tc>
          <w:tcPr>
            <w:tcW w:w="1148" w:type="pct"/>
          </w:tcPr>
          <w:p w14:paraId="3676BA6F" w14:textId="11F09B58" w:rsidR="00650E64" w:rsidRDefault="009D0D13" w:rsidP="00795C62">
            <w:pPr>
              <w:pStyle w:val="TabellRader"/>
            </w:pPr>
            <w:r>
              <w:t>X</w:t>
            </w:r>
          </w:p>
        </w:tc>
      </w:tr>
      <w:tr w:rsidR="00650E64" w14:paraId="6076CA31" w14:textId="77777777" w:rsidTr="00795C62">
        <w:tc>
          <w:tcPr>
            <w:tcW w:w="708" w:type="pct"/>
          </w:tcPr>
          <w:p w14:paraId="05B85310" w14:textId="32E01EBA" w:rsidR="00650E64" w:rsidRDefault="009B4653" w:rsidP="00795C62">
            <w:pPr>
              <w:pStyle w:val="TabellRader"/>
            </w:pPr>
            <w:r>
              <w:t>410</w:t>
            </w:r>
          </w:p>
        </w:tc>
        <w:tc>
          <w:tcPr>
            <w:tcW w:w="1048" w:type="pct"/>
          </w:tcPr>
          <w:p w14:paraId="0B5743F7" w14:textId="0DBE7ABC" w:rsidR="00650E64" w:rsidRDefault="00F51023" w:rsidP="00795C62">
            <w:pPr>
              <w:pStyle w:val="TabellRader"/>
            </w:pPr>
            <w:r>
              <w:t>LI</w:t>
            </w:r>
            <w:r w:rsidR="002125A6">
              <w:t xml:space="preserve"> </w:t>
            </w:r>
            <w:r w:rsidR="009F6F37">
              <w:t>51</w:t>
            </w:r>
          </w:p>
        </w:tc>
        <w:tc>
          <w:tcPr>
            <w:tcW w:w="1048" w:type="pct"/>
          </w:tcPr>
          <w:p w14:paraId="2DD70238" w14:textId="6910FB9E" w:rsidR="00650E64" w:rsidRDefault="002125A6" w:rsidP="00795C62">
            <w:pPr>
              <w:pStyle w:val="TabellRader"/>
            </w:pPr>
            <w:r>
              <w:t>MJU22</w:t>
            </w:r>
          </w:p>
        </w:tc>
        <w:tc>
          <w:tcPr>
            <w:tcW w:w="1048" w:type="pct"/>
          </w:tcPr>
          <w:p w14:paraId="2C7CED9F" w14:textId="77777777" w:rsidR="00650E64" w:rsidRDefault="00650E64" w:rsidP="00795C62">
            <w:pPr>
              <w:pStyle w:val="TabellRader"/>
            </w:pPr>
          </w:p>
        </w:tc>
        <w:tc>
          <w:tcPr>
            <w:tcW w:w="1148" w:type="pct"/>
          </w:tcPr>
          <w:p w14:paraId="4FB4A6FB" w14:textId="738559F2" w:rsidR="00650E64" w:rsidRDefault="00997366" w:rsidP="00795C62">
            <w:pPr>
              <w:pStyle w:val="TabellRader"/>
            </w:pPr>
            <w:r>
              <w:t>X</w:t>
            </w:r>
          </w:p>
        </w:tc>
      </w:tr>
      <w:tr w:rsidR="00EE746D" w14:paraId="60AEB356" w14:textId="77777777" w:rsidTr="00795C62">
        <w:tc>
          <w:tcPr>
            <w:tcW w:w="708" w:type="pct"/>
          </w:tcPr>
          <w:p w14:paraId="02AB4824" w14:textId="00A417E8" w:rsidR="00EE746D" w:rsidRDefault="00EE746D" w:rsidP="00795C62">
            <w:pPr>
              <w:pStyle w:val="TabellRader"/>
            </w:pPr>
            <w:r>
              <w:t>411</w:t>
            </w:r>
          </w:p>
        </w:tc>
        <w:tc>
          <w:tcPr>
            <w:tcW w:w="1048" w:type="pct"/>
          </w:tcPr>
          <w:p w14:paraId="7FFB3BC1" w14:textId="51EA7757" w:rsidR="00EE746D" w:rsidRDefault="009D0D13" w:rsidP="00795C62">
            <w:pPr>
              <w:pStyle w:val="TabellRader"/>
            </w:pPr>
            <w:r>
              <w:t>KN</w:t>
            </w:r>
            <w:r w:rsidR="002D4579">
              <w:t xml:space="preserve"> 33</w:t>
            </w:r>
          </w:p>
        </w:tc>
        <w:tc>
          <w:tcPr>
            <w:tcW w:w="1048" w:type="pct"/>
          </w:tcPr>
          <w:p w14:paraId="64306189" w14:textId="4703F31E" w:rsidR="00EE746D" w:rsidRDefault="00EE746D" w:rsidP="00795C62">
            <w:pPr>
              <w:pStyle w:val="TabellRader"/>
            </w:pPr>
            <w:r>
              <w:t>MJU23</w:t>
            </w:r>
          </w:p>
        </w:tc>
        <w:tc>
          <w:tcPr>
            <w:tcW w:w="1048" w:type="pct"/>
          </w:tcPr>
          <w:p w14:paraId="2F1AB071" w14:textId="77777777" w:rsidR="00EE746D" w:rsidRDefault="00EE746D" w:rsidP="00795C62">
            <w:pPr>
              <w:pStyle w:val="TabellRader"/>
            </w:pPr>
          </w:p>
        </w:tc>
        <w:tc>
          <w:tcPr>
            <w:tcW w:w="1148" w:type="pct"/>
          </w:tcPr>
          <w:p w14:paraId="2DEFB991" w14:textId="19B10D28" w:rsidR="00EE746D" w:rsidRDefault="009D0D13" w:rsidP="00795C62">
            <w:pPr>
              <w:pStyle w:val="TabellRader"/>
            </w:pPr>
            <w:r>
              <w:t>X</w:t>
            </w:r>
          </w:p>
        </w:tc>
      </w:tr>
      <w:tr w:rsidR="00EE746D" w14:paraId="2FCC95DF" w14:textId="77777777" w:rsidTr="00795C62">
        <w:tc>
          <w:tcPr>
            <w:tcW w:w="708" w:type="pct"/>
          </w:tcPr>
          <w:p w14:paraId="2ADF4284" w14:textId="71256D29" w:rsidR="00EE746D" w:rsidRDefault="00EE746D" w:rsidP="00795C62">
            <w:pPr>
              <w:pStyle w:val="TabellRader"/>
            </w:pPr>
            <w:r>
              <w:t>412</w:t>
            </w:r>
          </w:p>
        </w:tc>
        <w:tc>
          <w:tcPr>
            <w:tcW w:w="1048" w:type="pct"/>
          </w:tcPr>
          <w:p w14:paraId="520797D2" w14:textId="490CA028" w:rsidR="00EE746D" w:rsidRDefault="00FC5FD7" w:rsidP="00795C62">
            <w:pPr>
              <w:pStyle w:val="TabellRader"/>
            </w:pPr>
            <w:r>
              <w:t xml:space="preserve">Ju </w:t>
            </w:r>
            <w:r w:rsidR="001D5AAD">
              <w:t>93</w:t>
            </w:r>
          </w:p>
        </w:tc>
        <w:tc>
          <w:tcPr>
            <w:tcW w:w="1048" w:type="pct"/>
          </w:tcPr>
          <w:p w14:paraId="08583347" w14:textId="05B9BDE9" w:rsidR="00EE746D" w:rsidRDefault="00FC5FD7" w:rsidP="00795C62">
            <w:pPr>
              <w:pStyle w:val="TabellRader"/>
            </w:pPr>
            <w:r>
              <w:t>SfU28</w:t>
            </w:r>
          </w:p>
        </w:tc>
        <w:tc>
          <w:tcPr>
            <w:tcW w:w="1048" w:type="pct"/>
          </w:tcPr>
          <w:p w14:paraId="3AB3D20E" w14:textId="77777777" w:rsidR="00EE746D" w:rsidRDefault="00EE746D" w:rsidP="00795C62">
            <w:pPr>
              <w:pStyle w:val="TabellRader"/>
            </w:pPr>
          </w:p>
        </w:tc>
        <w:tc>
          <w:tcPr>
            <w:tcW w:w="1148" w:type="pct"/>
          </w:tcPr>
          <w:p w14:paraId="1F8E43D2" w14:textId="7F41E16D" w:rsidR="00EE746D" w:rsidRDefault="00CD5D8B" w:rsidP="00795C62">
            <w:pPr>
              <w:pStyle w:val="TabellRader"/>
            </w:pPr>
            <w:r>
              <w:t>X</w:t>
            </w:r>
          </w:p>
        </w:tc>
      </w:tr>
      <w:tr w:rsidR="00EE746D" w14:paraId="1570A9DF" w14:textId="77777777" w:rsidTr="00795C62">
        <w:tc>
          <w:tcPr>
            <w:tcW w:w="708" w:type="pct"/>
          </w:tcPr>
          <w:p w14:paraId="0F8EA0BE" w14:textId="15751D24" w:rsidR="00EE746D" w:rsidRDefault="00EE746D" w:rsidP="00795C62">
            <w:pPr>
              <w:pStyle w:val="TabellRader"/>
            </w:pPr>
            <w:r>
              <w:t>413</w:t>
            </w:r>
          </w:p>
        </w:tc>
        <w:tc>
          <w:tcPr>
            <w:tcW w:w="1048" w:type="pct"/>
          </w:tcPr>
          <w:p w14:paraId="6DB9556A" w14:textId="2597559B" w:rsidR="00EE746D" w:rsidRDefault="00FC5FD7" w:rsidP="00795C62">
            <w:pPr>
              <w:pStyle w:val="TabellRader"/>
            </w:pPr>
            <w:r>
              <w:t xml:space="preserve">Ju </w:t>
            </w:r>
            <w:r w:rsidR="001D5AAD">
              <w:t>94</w:t>
            </w:r>
          </w:p>
        </w:tc>
        <w:tc>
          <w:tcPr>
            <w:tcW w:w="1048" w:type="pct"/>
          </w:tcPr>
          <w:p w14:paraId="7A0EACC7" w14:textId="24157715" w:rsidR="00EE746D" w:rsidRDefault="00FC5FD7" w:rsidP="00795C62">
            <w:pPr>
              <w:pStyle w:val="TabellRader"/>
            </w:pPr>
            <w:r>
              <w:t>SfU29</w:t>
            </w:r>
          </w:p>
        </w:tc>
        <w:tc>
          <w:tcPr>
            <w:tcW w:w="1048" w:type="pct"/>
          </w:tcPr>
          <w:p w14:paraId="20075671" w14:textId="77777777" w:rsidR="00EE746D" w:rsidRDefault="00EE746D" w:rsidP="00795C62">
            <w:pPr>
              <w:pStyle w:val="TabellRader"/>
            </w:pPr>
          </w:p>
        </w:tc>
        <w:tc>
          <w:tcPr>
            <w:tcW w:w="1148" w:type="pct"/>
          </w:tcPr>
          <w:p w14:paraId="548BE22D" w14:textId="657C65CB" w:rsidR="00EE746D" w:rsidRDefault="00CD5D8B" w:rsidP="00795C62">
            <w:pPr>
              <w:pStyle w:val="TabellRader"/>
            </w:pPr>
            <w:r>
              <w:t>X</w:t>
            </w:r>
          </w:p>
        </w:tc>
      </w:tr>
      <w:tr w:rsidR="00650E64" w14:paraId="14372E17" w14:textId="77777777" w:rsidTr="00795C62">
        <w:tc>
          <w:tcPr>
            <w:tcW w:w="708" w:type="pct"/>
          </w:tcPr>
          <w:p w14:paraId="1EB4CC98" w14:textId="63BFC33E" w:rsidR="00650E64" w:rsidRDefault="00B121B5" w:rsidP="00795C62">
            <w:pPr>
              <w:pStyle w:val="TabellRader"/>
            </w:pPr>
            <w:r>
              <w:t>414</w:t>
            </w:r>
          </w:p>
        </w:tc>
        <w:tc>
          <w:tcPr>
            <w:tcW w:w="1048" w:type="pct"/>
          </w:tcPr>
          <w:p w14:paraId="1919AD40" w14:textId="41FFB3D3" w:rsidR="00650E64" w:rsidRDefault="00DB5DEA" w:rsidP="00795C62">
            <w:pPr>
              <w:pStyle w:val="TabellRader"/>
            </w:pPr>
            <w:r>
              <w:t xml:space="preserve">Fi </w:t>
            </w:r>
            <w:r w:rsidR="0054066C">
              <w:t>42</w:t>
            </w:r>
          </w:p>
        </w:tc>
        <w:tc>
          <w:tcPr>
            <w:tcW w:w="1048" w:type="pct"/>
          </w:tcPr>
          <w:p w14:paraId="0918356A" w14:textId="76FA7D6F" w:rsidR="00650E64" w:rsidRDefault="00DB5DEA" w:rsidP="00795C62">
            <w:pPr>
              <w:pStyle w:val="TabellRader"/>
            </w:pPr>
            <w:r>
              <w:t>JuU37</w:t>
            </w:r>
          </w:p>
        </w:tc>
        <w:tc>
          <w:tcPr>
            <w:tcW w:w="1048" w:type="pct"/>
          </w:tcPr>
          <w:p w14:paraId="00C5C9BA" w14:textId="77777777" w:rsidR="00650E64" w:rsidRDefault="00650E64" w:rsidP="00795C62">
            <w:pPr>
              <w:pStyle w:val="TabellRader"/>
            </w:pPr>
          </w:p>
        </w:tc>
        <w:tc>
          <w:tcPr>
            <w:tcW w:w="1148" w:type="pct"/>
          </w:tcPr>
          <w:p w14:paraId="3ED88A1C" w14:textId="067D2821" w:rsidR="00650E64" w:rsidRDefault="005C20DF" w:rsidP="00795C62">
            <w:pPr>
              <w:pStyle w:val="TabellRader"/>
            </w:pPr>
            <w:r>
              <w:t>X</w:t>
            </w:r>
          </w:p>
        </w:tc>
      </w:tr>
      <w:tr w:rsidR="00650E64" w14:paraId="6B65DC99" w14:textId="77777777" w:rsidTr="00795C62">
        <w:tc>
          <w:tcPr>
            <w:tcW w:w="708" w:type="pct"/>
          </w:tcPr>
          <w:p w14:paraId="60A06535" w14:textId="2D3E1DAB" w:rsidR="00650E64" w:rsidRDefault="00B121B5" w:rsidP="00795C62">
            <w:pPr>
              <w:pStyle w:val="TabellRader"/>
            </w:pPr>
            <w:r>
              <w:t>416</w:t>
            </w:r>
          </w:p>
        </w:tc>
        <w:tc>
          <w:tcPr>
            <w:tcW w:w="1048" w:type="pct"/>
          </w:tcPr>
          <w:p w14:paraId="04577B59" w14:textId="1909BAE8" w:rsidR="00650E64" w:rsidRDefault="00DB5DEA" w:rsidP="00795C62">
            <w:pPr>
              <w:pStyle w:val="TabellRader"/>
            </w:pPr>
            <w:r>
              <w:t xml:space="preserve">Fi </w:t>
            </w:r>
            <w:r w:rsidR="0054066C">
              <w:t>43</w:t>
            </w:r>
          </w:p>
        </w:tc>
        <w:tc>
          <w:tcPr>
            <w:tcW w:w="1048" w:type="pct"/>
          </w:tcPr>
          <w:p w14:paraId="2B23B7AF" w14:textId="43739EB1" w:rsidR="00650E64" w:rsidRDefault="00DB5DEA" w:rsidP="00795C62">
            <w:pPr>
              <w:pStyle w:val="TabellRader"/>
            </w:pPr>
            <w:r>
              <w:t>FiU52</w:t>
            </w:r>
          </w:p>
        </w:tc>
        <w:tc>
          <w:tcPr>
            <w:tcW w:w="1048" w:type="pct"/>
          </w:tcPr>
          <w:p w14:paraId="144A90D0" w14:textId="77777777" w:rsidR="00650E64" w:rsidRDefault="00650E64" w:rsidP="00795C62">
            <w:pPr>
              <w:pStyle w:val="TabellRader"/>
            </w:pPr>
          </w:p>
        </w:tc>
        <w:tc>
          <w:tcPr>
            <w:tcW w:w="1148" w:type="pct"/>
          </w:tcPr>
          <w:p w14:paraId="0BA2460B" w14:textId="62119A55" w:rsidR="00650E64" w:rsidRDefault="005C20DF" w:rsidP="00795C62">
            <w:pPr>
              <w:pStyle w:val="TabellRader"/>
            </w:pPr>
            <w:r>
              <w:t>X</w:t>
            </w:r>
          </w:p>
        </w:tc>
      </w:tr>
      <w:tr w:rsidR="00650E64" w14:paraId="191E8DE4" w14:textId="77777777" w:rsidTr="00795C62">
        <w:tc>
          <w:tcPr>
            <w:tcW w:w="708" w:type="pct"/>
          </w:tcPr>
          <w:p w14:paraId="042F3AB3" w14:textId="6C2C5646" w:rsidR="00650E64" w:rsidRDefault="000316C6" w:rsidP="00795C62">
            <w:pPr>
              <w:pStyle w:val="TabellRader"/>
            </w:pPr>
            <w:r>
              <w:t xml:space="preserve"> </w:t>
            </w:r>
          </w:p>
        </w:tc>
        <w:tc>
          <w:tcPr>
            <w:tcW w:w="1048" w:type="pct"/>
          </w:tcPr>
          <w:p w14:paraId="22EB8F24" w14:textId="77777777" w:rsidR="00650E64" w:rsidRDefault="00650E64" w:rsidP="00795C62">
            <w:pPr>
              <w:pStyle w:val="TabellRader"/>
            </w:pPr>
          </w:p>
        </w:tc>
        <w:tc>
          <w:tcPr>
            <w:tcW w:w="1048" w:type="pct"/>
          </w:tcPr>
          <w:p w14:paraId="41DF0EB3" w14:textId="77777777" w:rsidR="00650E64" w:rsidRDefault="00650E64" w:rsidP="00795C62">
            <w:pPr>
              <w:pStyle w:val="TabellRader"/>
            </w:pPr>
          </w:p>
        </w:tc>
        <w:tc>
          <w:tcPr>
            <w:tcW w:w="1048" w:type="pct"/>
          </w:tcPr>
          <w:p w14:paraId="2543D2D4" w14:textId="77777777" w:rsidR="00650E64" w:rsidRDefault="00650E64" w:rsidP="00795C62">
            <w:pPr>
              <w:pStyle w:val="TabellRader"/>
            </w:pPr>
          </w:p>
        </w:tc>
        <w:tc>
          <w:tcPr>
            <w:tcW w:w="1148" w:type="pct"/>
          </w:tcPr>
          <w:p w14:paraId="35FBD4C6" w14:textId="77777777" w:rsidR="00650E64" w:rsidRDefault="00650E64" w:rsidP="00795C62">
            <w:pPr>
              <w:pStyle w:val="TabellRader"/>
            </w:pPr>
          </w:p>
        </w:tc>
      </w:tr>
      <w:tr w:rsidR="001E52A5" w:rsidRPr="00CA1107" w14:paraId="5D88638C" w14:textId="77777777" w:rsidTr="00456CF8">
        <w:tc>
          <w:tcPr>
            <w:tcW w:w="708" w:type="pct"/>
          </w:tcPr>
          <w:p w14:paraId="40888A5E" w14:textId="7E9224C4" w:rsidR="001E52A5" w:rsidRPr="00CA1107" w:rsidRDefault="001E52A5" w:rsidP="00456CF8">
            <w:pPr>
              <w:pStyle w:val="TabellRader"/>
              <w:rPr>
                <w:b/>
              </w:rPr>
            </w:pPr>
            <w:r w:rsidRPr="00CA1107">
              <w:rPr>
                <w:b/>
              </w:rPr>
              <w:t>20</w:t>
            </w:r>
            <w:r>
              <w:rPr>
                <w:b/>
              </w:rPr>
              <w:t>2</w:t>
            </w:r>
            <w:r w:rsidR="0041363D">
              <w:rPr>
                <w:b/>
              </w:rPr>
              <w:t>1</w:t>
            </w:r>
            <w:r w:rsidRPr="00CA1107">
              <w:rPr>
                <w:b/>
              </w:rPr>
              <w:t>/2</w:t>
            </w:r>
            <w:r w:rsidR="0041363D">
              <w:rPr>
                <w:b/>
              </w:rPr>
              <w:t>2</w:t>
            </w:r>
          </w:p>
        </w:tc>
        <w:tc>
          <w:tcPr>
            <w:tcW w:w="1048" w:type="pct"/>
          </w:tcPr>
          <w:p w14:paraId="51310FD0" w14:textId="77777777" w:rsidR="001E52A5" w:rsidRPr="00CA1107" w:rsidRDefault="001E52A5" w:rsidP="00456CF8">
            <w:pPr>
              <w:pStyle w:val="TabellRader"/>
              <w:rPr>
                <w:b/>
              </w:rPr>
            </w:pPr>
          </w:p>
        </w:tc>
        <w:tc>
          <w:tcPr>
            <w:tcW w:w="1048" w:type="pct"/>
          </w:tcPr>
          <w:p w14:paraId="62388C55" w14:textId="77777777" w:rsidR="001E52A5" w:rsidRPr="00CA1107" w:rsidRDefault="001E52A5" w:rsidP="00456CF8">
            <w:pPr>
              <w:pStyle w:val="TabellRader"/>
              <w:rPr>
                <w:b/>
              </w:rPr>
            </w:pPr>
          </w:p>
        </w:tc>
        <w:tc>
          <w:tcPr>
            <w:tcW w:w="1048" w:type="pct"/>
          </w:tcPr>
          <w:p w14:paraId="2E6C76B1" w14:textId="77777777" w:rsidR="001E52A5" w:rsidRPr="00CA1107" w:rsidRDefault="001E52A5" w:rsidP="00456CF8">
            <w:pPr>
              <w:pStyle w:val="TabellRader"/>
              <w:rPr>
                <w:b/>
              </w:rPr>
            </w:pPr>
          </w:p>
        </w:tc>
        <w:tc>
          <w:tcPr>
            <w:tcW w:w="1148" w:type="pct"/>
          </w:tcPr>
          <w:p w14:paraId="121227AA" w14:textId="77777777" w:rsidR="001E52A5" w:rsidRPr="00CA1107" w:rsidRDefault="001E52A5" w:rsidP="00456CF8">
            <w:pPr>
              <w:pStyle w:val="TabellRader"/>
              <w:rPr>
                <w:b/>
              </w:rPr>
            </w:pPr>
          </w:p>
        </w:tc>
      </w:tr>
      <w:tr w:rsidR="00650E64" w14:paraId="5ED33F05" w14:textId="77777777" w:rsidTr="00795C62">
        <w:tc>
          <w:tcPr>
            <w:tcW w:w="708" w:type="pct"/>
          </w:tcPr>
          <w:p w14:paraId="44363520" w14:textId="7416387E" w:rsidR="00650E64" w:rsidRDefault="00831F32" w:rsidP="00795C62">
            <w:pPr>
              <w:pStyle w:val="TabellRader"/>
            </w:pPr>
            <w:r>
              <w:t>1</w:t>
            </w:r>
          </w:p>
        </w:tc>
        <w:tc>
          <w:tcPr>
            <w:tcW w:w="1048" w:type="pct"/>
          </w:tcPr>
          <w:p w14:paraId="6EA0E989" w14:textId="630CFE7E" w:rsidR="00650E64" w:rsidRDefault="00A17C06" w:rsidP="00795C62">
            <w:pPr>
              <w:pStyle w:val="TabellRader"/>
            </w:pPr>
            <w:r>
              <w:t xml:space="preserve">S </w:t>
            </w:r>
            <w:r w:rsidR="00A16C94">
              <w:t>47</w:t>
            </w:r>
          </w:p>
        </w:tc>
        <w:tc>
          <w:tcPr>
            <w:tcW w:w="1048" w:type="pct"/>
          </w:tcPr>
          <w:p w14:paraId="2E2C0F9A" w14:textId="2CF80688" w:rsidR="00650E64" w:rsidRDefault="00A17C06" w:rsidP="00795C62">
            <w:pPr>
              <w:pStyle w:val="TabellRader"/>
            </w:pPr>
            <w:r>
              <w:t>SoU3</w:t>
            </w:r>
          </w:p>
        </w:tc>
        <w:tc>
          <w:tcPr>
            <w:tcW w:w="1048" w:type="pct"/>
          </w:tcPr>
          <w:p w14:paraId="6B5F50E6" w14:textId="77777777" w:rsidR="00650E64" w:rsidRDefault="00650E64" w:rsidP="00795C62">
            <w:pPr>
              <w:pStyle w:val="TabellRader"/>
            </w:pPr>
          </w:p>
        </w:tc>
        <w:tc>
          <w:tcPr>
            <w:tcW w:w="1148" w:type="pct"/>
          </w:tcPr>
          <w:p w14:paraId="42AF6C1C" w14:textId="5A12E4EA" w:rsidR="00650E64" w:rsidRDefault="004E2C51" w:rsidP="00795C62">
            <w:pPr>
              <w:pStyle w:val="TabellRader"/>
            </w:pPr>
            <w:r>
              <w:t>X</w:t>
            </w:r>
          </w:p>
        </w:tc>
      </w:tr>
      <w:tr w:rsidR="00650E64" w14:paraId="34CC6E01" w14:textId="77777777" w:rsidTr="00795C62">
        <w:tc>
          <w:tcPr>
            <w:tcW w:w="708" w:type="pct"/>
          </w:tcPr>
          <w:p w14:paraId="69257C47" w14:textId="30BE2D42" w:rsidR="00650E64" w:rsidRDefault="00831F32" w:rsidP="00795C62">
            <w:pPr>
              <w:pStyle w:val="TabellRader"/>
            </w:pPr>
            <w:r>
              <w:t>2</w:t>
            </w:r>
          </w:p>
        </w:tc>
        <w:tc>
          <w:tcPr>
            <w:tcW w:w="1048" w:type="pct"/>
          </w:tcPr>
          <w:p w14:paraId="5E1DAB59" w14:textId="28A17B2D" w:rsidR="00650E64" w:rsidRDefault="009216F9" w:rsidP="00795C62">
            <w:pPr>
              <w:pStyle w:val="TabellRader"/>
            </w:pPr>
            <w:r w:rsidRPr="009216F9">
              <w:t>KN</w:t>
            </w:r>
            <w:r w:rsidR="002D4579">
              <w:t xml:space="preserve"> 34</w:t>
            </w:r>
          </w:p>
        </w:tc>
        <w:tc>
          <w:tcPr>
            <w:tcW w:w="1048" w:type="pct"/>
          </w:tcPr>
          <w:p w14:paraId="33436354" w14:textId="1862FAB8" w:rsidR="00650E64" w:rsidRDefault="00A17C06" w:rsidP="00795C62">
            <w:pPr>
              <w:pStyle w:val="TabellRader"/>
            </w:pPr>
            <w:r>
              <w:t>MJU5</w:t>
            </w:r>
          </w:p>
        </w:tc>
        <w:tc>
          <w:tcPr>
            <w:tcW w:w="1048" w:type="pct"/>
          </w:tcPr>
          <w:p w14:paraId="3B4659DE" w14:textId="77777777" w:rsidR="00650E64" w:rsidRDefault="00650E64" w:rsidP="00795C62">
            <w:pPr>
              <w:pStyle w:val="TabellRader"/>
            </w:pPr>
          </w:p>
        </w:tc>
        <w:tc>
          <w:tcPr>
            <w:tcW w:w="1148" w:type="pct"/>
          </w:tcPr>
          <w:p w14:paraId="14F27703" w14:textId="4CFC831E" w:rsidR="00650E64" w:rsidRDefault="008830D3" w:rsidP="00795C62">
            <w:pPr>
              <w:pStyle w:val="TabellRader"/>
            </w:pPr>
            <w:r>
              <w:t>X</w:t>
            </w:r>
          </w:p>
        </w:tc>
      </w:tr>
      <w:tr w:rsidR="00650E64" w14:paraId="7900D4A8" w14:textId="77777777" w:rsidTr="00795C62">
        <w:tc>
          <w:tcPr>
            <w:tcW w:w="708" w:type="pct"/>
          </w:tcPr>
          <w:p w14:paraId="355789A7" w14:textId="2AE7271E" w:rsidR="00650E64" w:rsidRDefault="00831F32" w:rsidP="00795C62">
            <w:pPr>
              <w:pStyle w:val="TabellRader"/>
            </w:pPr>
            <w:r>
              <w:t>10</w:t>
            </w:r>
          </w:p>
        </w:tc>
        <w:tc>
          <w:tcPr>
            <w:tcW w:w="1048" w:type="pct"/>
          </w:tcPr>
          <w:p w14:paraId="7A48A4E8" w14:textId="1C79F2FF" w:rsidR="00650E64" w:rsidRDefault="005D0D3A" w:rsidP="00795C62">
            <w:pPr>
              <w:pStyle w:val="TabellRader"/>
            </w:pPr>
            <w:r>
              <w:t xml:space="preserve">A </w:t>
            </w:r>
            <w:r w:rsidR="000F2F7B">
              <w:t>12</w:t>
            </w:r>
          </w:p>
        </w:tc>
        <w:tc>
          <w:tcPr>
            <w:tcW w:w="1048" w:type="pct"/>
          </w:tcPr>
          <w:p w14:paraId="4FEB3EEF" w14:textId="16F661FA" w:rsidR="00650E64" w:rsidRDefault="005D0D3A" w:rsidP="00795C62">
            <w:pPr>
              <w:pStyle w:val="TabellRader"/>
            </w:pPr>
            <w:r>
              <w:t>AU4</w:t>
            </w:r>
          </w:p>
        </w:tc>
        <w:tc>
          <w:tcPr>
            <w:tcW w:w="1048" w:type="pct"/>
          </w:tcPr>
          <w:p w14:paraId="0EDA2AF9" w14:textId="675B6194" w:rsidR="00650E64" w:rsidRDefault="00EB1E20" w:rsidP="00795C62">
            <w:pPr>
              <w:pStyle w:val="TabellRader"/>
            </w:pPr>
            <w:r>
              <w:t>X</w:t>
            </w:r>
          </w:p>
        </w:tc>
        <w:tc>
          <w:tcPr>
            <w:tcW w:w="1148" w:type="pct"/>
          </w:tcPr>
          <w:p w14:paraId="62AF4542" w14:textId="4ED531DF" w:rsidR="00650E64" w:rsidRDefault="00650E64" w:rsidP="00795C62">
            <w:pPr>
              <w:pStyle w:val="TabellRader"/>
            </w:pPr>
          </w:p>
        </w:tc>
      </w:tr>
      <w:tr w:rsidR="00650E64" w14:paraId="37E846CB" w14:textId="77777777" w:rsidTr="00795C62">
        <w:tc>
          <w:tcPr>
            <w:tcW w:w="708" w:type="pct"/>
          </w:tcPr>
          <w:p w14:paraId="7CBDA18D" w14:textId="7BBD5BAF" w:rsidR="00650E64" w:rsidRDefault="008460EB" w:rsidP="00795C62">
            <w:pPr>
              <w:pStyle w:val="TabellRader"/>
            </w:pPr>
            <w:r>
              <w:t>16</w:t>
            </w:r>
          </w:p>
        </w:tc>
        <w:tc>
          <w:tcPr>
            <w:tcW w:w="1048" w:type="pct"/>
          </w:tcPr>
          <w:p w14:paraId="11EB9FA1" w14:textId="03FFF5FB" w:rsidR="00650E64" w:rsidRDefault="009461DE" w:rsidP="00795C62">
            <w:pPr>
              <w:pStyle w:val="TabellRader"/>
            </w:pPr>
            <w:r>
              <w:t xml:space="preserve">Fi </w:t>
            </w:r>
            <w:r w:rsidR="0054066C">
              <w:t>44</w:t>
            </w:r>
          </w:p>
        </w:tc>
        <w:tc>
          <w:tcPr>
            <w:tcW w:w="1048" w:type="pct"/>
          </w:tcPr>
          <w:p w14:paraId="17578B47" w14:textId="615B90B8" w:rsidR="00650E64" w:rsidRDefault="009461DE" w:rsidP="00795C62">
            <w:pPr>
              <w:pStyle w:val="TabellRader"/>
            </w:pPr>
            <w:r>
              <w:t>NU6</w:t>
            </w:r>
          </w:p>
        </w:tc>
        <w:tc>
          <w:tcPr>
            <w:tcW w:w="1048" w:type="pct"/>
          </w:tcPr>
          <w:p w14:paraId="1486E795" w14:textId="08018257" w:rsidR="00650E64" w:rsidRDefault="00650E64" w:rsidP="00795C62">
            <w:pPr>
              <w:pStyle w:val="TabellRader"/>
            </w:pPr>
          </w:p>
        </w:tc>
        <w:tc>
          <w:tcPr>
            <w:tcW w:w="1148" w:type="pct"/>
          </w:tcPr>
          <w:p w14:paraId="166EE8DE" w14:textId="0EDFB078" w:rsidR="00650E64" w:rsidRDefault="005C20DF" w:rsidP="00795C62">
            <w:pPr>
              <w:pStyle w:val="TabellRader"/>
            </w:pPr>
            <w:r>
              <w:t>X</w:t>
            </w:r>
          </w:p>
        </w:tc>
      </w:tr>
      <w:tr w:rsidR="00650E64" w14:paraId="3EBD388C" w14:textId="77777777" w:rsidTr="00795C62">
        <w:tc>
          <w:tcPr>
            <w:tcW w:w="708" w:type="pct"/>
          </w:tcPr>
          <w:p w14:paraId="4F59DC00" w14:textId="7BBDC8BB" w:rsidR="00650E64" w:rsidRDefault="008460EB" w:rsidP="00795C62">
            <w:pPr>
              <w:pStyle w:val="TabellRader"/>
            </w:pPr>
            <w:r>
              <w:t>18</w:t>
            </w:r>
          </w:p>
        </w:tc>
        <w:tc>
          <w:tcPr>
            <w:tcW w:w="1048" w:type="pct"/>
          </w:tcPr>
          <w:p w14:paraId="4559D486" w14:textId="0FD19D0D" w:rsidR="00650E64" w:rsidRDefault="00362BB8" w:rsidP="00795C62">
            <w:pPr>
              <w:pStyle w:val="TabellRader"/>
            </w:pPr>
            <w:r>
              <w:t xml:space="preserve">Ju </w:t>
            </w:r>
            <w:r w:rsidR="001D5AAD">
              <w:t>95</w:t>
            </w:r>
          </w:p>
        </w:tc>
        <w:tc>
          <w:tcPr>
            <w:tcW w:w="1048" w:type="pct"/>
          </w:tcPr>
          <w:p w14:paraId="223B016E" w14:textId="78250BB0" w:rsidR="00650E64" w:rsidRDefault="00362BB8" w:rsidP="00795C62">
            <w:pPr>
              <w:pStyle w:val="TabellRader"/>
            </w:pPr>
            <w:r>
              <w:t>JuU2</w:t>
            </w:r>
          </w:p>
        </w:tc>
        <w:tc>
          <w:tcPr>
            <w:tcW w:w="1048" w:type="pct"/>
          </w:tcPr>
          <w:p w14:paraId="4CB2B040" w14:textId="77777777" w:rsidR="00650E64" w:rsidRDefault="00650E64" w:rsidP="00795C62">
            <w:pPr>
              <w:pStyle w:val="TabellRader"/>
            </w:pPr>
          </w:p>
        </w:tc>
        <w:tc>
          <w:tcPr>
            <w:tcW w:w="1148" w:type="pct"/>
          </w:tcPr>
          <w:p w14:paraId="7E20788A" w14:textId="6CBE233E" w:rsidR="00650E64" w:rsidRDefault="00CD5D8B" w:rsidP="00795C62">
            <w:pPr>
              <w:pStyle w:val="TabellRader"/>
            </w:pPr>
            <w:r>
              <w:t>X</w:t>
            </w:r>
          </w:p>
        </w:tc>
      </w:tr>
      <w:tr w:rsidR="00650E64" w14:paraId="271A9DCA" w14:textId="77777777" w:rsidTr="00795C62">
        <w:tc>
          <w:tcPr>
            <w:tcW w:w="708" w:type="pct"/>
          </w:tcPr>
          <w:p w14:paraId="168E4B6C" w14:textId="43D364A2" w:rsidR="00650E64" w:rsidRDefault="008460EB" w:rsidP="00795C62">
            <w:pPr>
              <w:pStyle w:val="TabellRader"/>
            </w:pPr>
            <w:r>
              <w:t>27</w:t>
            </w:r>
          </w:p>
        </w:tc>
        <w:tc>
          <w:tcPr>
            <w:tcW w:w="1048" w:type="pct"/>
          </w:tcPr>
          <w:p w14:paraId="6BF029CD" w14:textId="113BAE7C" w:rsidR="00650E64" w:rsidRDefault="00E36B4B" w:rsidP="00795C62">
            <w:pPr>
              <w:pStyle w:val="TabellRader"/>
            </w:pPr>
            <w:r>
              <w:t xml:space="preserve">Fi </w:t>
            </w:r>
            <w:r w:rsidR="0054066C">
              <w:t>45</w:t>
            </w:r>
          </w:p>
        </w:tc>
        <w:tc>
          <w:tcPr>
            <w:tcW w:w="1048" w:type="pct"/>
          </w:tcPr>
          <w:p w14:paraId="778086D2" w14:textId="7D1D19E4" w:rsidR="00650E64" w:rsidRDefault="00E36B4B" w:rsidP="00795C62">
            <w:pPr>
              <w:pStyle w:val="TabellRader"/>
            </w:pPr>
            <w:r>
              <w:t>FiU12</w:t>
            </w:r>
          </w:p>
        </w:tc>
        <w:tc>
          <w:tcPr>
            <w:tcW w:w="1048" w:type="pct"/>
          </w:tcPr>
          <w:p w14:paraId="18C10F1E" w14:textId="77777777" w:rsidR="00650E64" w:rsidRDefault="00650E64" w:rsidP="00795C62">
            <w:pPr>
              <w:pStyle w:val="TabellRader"/>
            </w:pPr>
          </w:p>
        </w:tc>
        <w:tc>
          <w:tcPr>
            <w:tcW w:w="1148" w:type="pct"/>
          </w:tcPr>
          <w:p w14:paraId="416DA9DF" w14:textId="02110682" w:rsidR="00650E64" w:rsidRDefault="005C20DF" w:rsidP="00795C62">
            <w:pPr>
              <w:pStyle w:val="TabellRader"/>
            </w:pPr>
            <w:r>
              <w:t>X</w:t>
            </w:r>
          </w:p>
        </w:tc>
      </w:tr>
      <w:tr w:rsidR="00650E64" w14:paraId="7271F74B" w14:textId="77777777" w:rsidTr="00795C62">
        <w:tc>
          <w:tcPr>
            <w:tcW w:w="708" w:type="pct"/>
          </w:tcPr>
          <w:p w14:paraId="165EB23F" w14:textId="70BA8962" w:rsidR="00650E64" w:rsidRDefault="008460EB" w:rsidP="00795C62">
            <w:pPr>
              <w:pStyle w:val="TabellRader"/>
            </w:pPr>
            <w:r>
              <w:t>29</w:t>
            </w:r>
          </w:p>
        </w:tc>
        <w:tc>
          <w:tcPr>
            <w:tcW w:w="1048" w:type="pct"/>
          </w:tcPr>
          <w:p w14:paraId="49E8DA47" w14:textId="43AA4743" w:rsidR="00650E64" w:rsidRDefault="00E36B4B" w:rsidP="00795C62">
            <w:pPr>
              <w:pStyle w:val="TabellRader"/>
            </w:pPr>
            <w:r>
              <w:t xml:space="preserve">S </w:t>
            </w:r>
            <w:r w:rsidR="00A16C94">
              <w:t>48</w:t>
            </w:r>
          </w:p>
        </w:tc>
        <w:tc>
          <w:tcPr>
            <w:tcW w:w="1048" w:type="pct"/>
          </w:tcPr>
          <w:p w14:paraId="050AA2E6" w14:textId="615400FE" w:rsidR="00650E64" w:rsidRDefault="00E36B4B" w:rsidP="00795C62">
            <w:pPr>
              <w:pStyle w:val="TabellRader"/>
            </w:pPr>
            <w:r>
              <w:t>SoU5</w:t>
            </w:r>
          </w:p>
        </w:tc>
        <w:tc>
          <w:tcPr>
            <w:tcW w:w="1048" w:type="pct"/>
          </w:tcPr>
          <w:p w14:paraId="04180183" w14:textId="0D9F70AB" w:rsidR="00650E64" w:rsidRDefault="00650E64" w:rsidP="00795C62">
            <w:pPr>
              <w:pStyle w:val="TabellRader"/>
            </w:pPr>
          </w:p>
        </w:tc>
        <w:tc>
          <w:tcPr>
            <w:tcW w:w="1148" w:type="pct"/>
          </w:tcPr>
          <w:p w14:paraId="27FEBBA8" w14:textId="1DC0C9FC" w:rsidR="00650E64" w:rsidRDefault="004E2C51" w:rsidP="00795C62">
            <w:pPr>
              <w:pStyle w:val="TabellRader"/>
            </w:pPr>
            <w:r>
              <w:t>X</w:t>
            </w:r>
          </w:p>
        </w:tc>
      </w:tr>
      <w:tr w:rsidR="00650E64" w14:paraId="27FDB92B" w14:textId="77777777" w:rsidTr="00795C62">
        <w:tc>
          <w:tcPr>
            <w:tcW w:w="708" w:type="pct"/>
          </w:tcPr>
          <w:p w14:paraId="577FAC09" w14:textId="45B6F5F7" w:rsidR="00650E64" w:rsidRDefault="008460EB" w:rsidP="00795C62">
            <w:pPr>
              <w:pStyle w:val="TabellRader"/>
            </w:pPr>
            <w:r>
              <w:t>31</w:t>
            </w:r>
          </w:p>
        </w:tc>
        <w:tc>
          <w:tcPr>
            <w:tcW w:w="1048" w:type="pct"/>
          </w:tcPr>
          <w:p w14:paraId="57F7AC2F" w14:textId="7B6EB87E" w:rsidR="00650E64" w:rsidRDefault="00E35F3E" w:rsidP="00795C62">
            <w:pPr>
              <w:pStyle w:val="TabellRader"/>
            </w:pPr>
            <w:r>
              <w:t xml:space="preserve">Fi </w:t>
            </w:r>
            <w:r w:rsidR="0054066C">
              <w:t>46</w:t>
            </w:r>
          </w:p>
        </w:tc>
        <w:tc>
          <w:tcPr>
            <w:tcW w:w="1048" w:type="pct"/>
          </w:tcPr>
          <w:p w14:paraId="53957BE3" w14:textId="56E908A1" w:rsidR="00650E64" w:rsidRDefault="00E35F3E" w:rsidP="00795C62">
            <w:pPr>
              <w:pStyle w:val="TabellRader"/>
            </w:pPr>
            <w:r>
              <w:t>FiU14</w:t>
            </w:r>
          </w:p>
        </w:tc>
        <w:tc>
          <w:tcPr>
            <w:tcW w:w="1048" w:type="pct"/>
          </w:tcPr>
          <w:p w14:paraId="28BE9420" w14:textId="29D82C1E" w:rsidR="00650E64" w:rsidRDefault="00650E64" w:rsidP="00795C62">
            <w:pPr>
              <w:pStyle w:val="TabellRader"/>
            </w:pPr>
          </w:p>
        </w:tc>
        <w:tc>
          <w:tcPr>
            <w:tcW w:w="1148" w:type="pct"/>
          </w:tcPr>
          <w:p w14:paraId="32454F3E" w14:textId="0E1070A8" w:rsidR="00650E64" w:rsidRDefault="005C20DF" w:rsidP="00795C62">
            <w:pPr>
              <w:pStyle w:val="TabellRader"/>
            </w:pPr>
            <w:r>
              <w:t>X</w:t>
            </w:r>
          </w:p>
        </w:tc>
      </w:tr>
      <w:tr w:rsidR="00650E64" w14:paraId="103F2216" w14:textId="77777777" w:rsidTr="00795C62">
        <w:tc>
          <w:tcPr>
            <w:tcW w:w="708" w:type="pct"/>
          </w:tcPr>
          <w:p w14:paraId="4BB57093" w14:textId="6C5AAC99" w:rsidR="00650E64" w:rsidRDefault="008460EB" w:rsidP="00795C62">
            <w:pPr>
              <w:pStyle w:val="TabellRader"/>
            </w:pPr>
            <w:r>
              <w:t>32</w:t>
            </w:r>
          </w:p>
        </w:tc>
        <w:tc>
          <w:tcPr>
            <w:tcW w:w="1048" w:type="pct"/>
          </w:tcPr>
          <w:p w14:paraId="0AAC9BF6" w14:textId="1BE7DFE5" w:rsidR="00650E64" w:rsidRDefault="008A2651" w:rsidP="00795C62">
            <w:pPr>
              <w:pStyle w:val="TabellRader"/>
            </w:pPr>
            <w:r>
              <w:t>Fö</w:t>
            </w:r>
            <w:r w:rsidR="001B2326">
              <w:t xml:space="preserve"> </w:t>
            </w:r>
            <w:r w:rsidR="00377928">
              <w:t>10</w:t>
            </w:r>
          </w:p>
        </w:tc>
        <w:tc>
          <w:tcPr>
            <w:tcW w:w="1048" w:type="pct"/>
          </w:tcPr>
          <w:p w14:paraId="1AE7D6B4" w14:textId="74327D1B" w:rsidR="00650E64" w:rsidRDefault="001B2326" w:rsidP="00795C62">
            <w:pPr>
              <w:pStyle w:val="TabellRader"/>
            </w:pPr>
            <w:r>
              <w:t>FöU3</w:t>
            </w:r>
          </w:p>
        </w:tc>
        <w:tc>
          <w:tcPr>
            <w:tcW w:w="1048" w:type="pct"/>
          </w:tcPr>
          <w:p w14:paraId="4B2482EB" w14:textId="77777777" w:rsidR="00650E64" w:rsidRDefault="00650E64" w:rsidP="00795C62">
            <w:pPr>
              <w:pStyle w:val="TabellRader"/>
            </w:pPr>
          </w:p>
        </w:tc>
        <w:tc>
          <w:tcPr>
            <w:tcW w:w="1148" w:type="pct"/>
          </w:tcPr>
          <w:p w14:paraId="52BF4ECE" w14:textId="1E683DEF" w:rsidR="00650E64" w:rsidRDefault="003954A6" w:rsidP="00795C62">
            <w:pPr>
              <w:pStyle w:val="TabellRader"/>
            </w:pPr>
            <w:r>
              <w:t>X</w:t>
            </w:r>
          </w:p>
        </w:tc>
      </w:tr>
      <w:tr w:rsidR="00650E64" w14:paraId="7FCD2EE2" w14:textId="77777777" w:rsidTr="00795C62">
        <w:tc>
          <w:tcPr>
            <w:tcW w:w="708" w:type="pct"/>
          </w:tcPr>
          <w:p w14:paraId="610B5306" w14:textId="5126537A" w:rsidR="00650E64" w:rsidRDefault="008460EB" w:rsidP="00795C62">
            <w:pPr>
              <w:pStyle w:val="TabellRader"/>
            </w:pPr>
            <w:r>
              <w:t>33</w:t>
            </w:r>
          </w:p>
        </w:tc>
        <w:tc>
          <w:tcPr>
            <w:tcW w:w="1048" w:type="pct"/>
          </w:tcPr>
          <w:p w14:paraId="0A7CED64" w14:textId="40CBFCA2" w:rsidR="00650E64" w:rsidRDefault="00D90056" w:rsidP="00795C62">
            <w:pPr>
              <w:pStyle w:val="TabellRader"/>
            </w:pPr>
            <w:r>
              <w:t xml:space="preserve">U </w:t>
            </w:r>
            <w:r w:rsidR="00B8195D">
              <w:t>18</w:t>
            </w:r>
          </w:p>
        </w:tc>
        <w:tc>
          <w:tcPr>
            <w:tcW w:w="1048" w:type="pct"/>
          </w:tcPr>
          <w:p w14:paraId="75ABD17E" w14:textId="35B91FC7" w:rsidR="00650E64" w:rsidRDefault="00D90056" w:rsidP="00795C62">
            <w:pPr>
              <w:pStyle w:val="TabellRader"/>
            </w:pPr>
            <w:r>
              <w:t>UbU3</w:t>
            </w:r>
          </w:p>
        </w:tc>
        <w:tc>
          <w:tcPr>
            <w:tcW w:w="1048" w:type="pct"/>
          </w:tcPr>
          <w:p w14:paraId="5B90C981" w14:textId="77777777" w:rsidR="00650E64" w:rsidRDefault="00650E64" w:rsidP="00795C62">
            <w:pPr>
              <w:pStyle w:val="TabellRader"/>
            </w:pPr>
          </w:p>
        </w:tc>
        <w:tc>
          <w:tcPr>
            <w:tcW w:w="1148" w:type="pct"/>
          </w:tcPr>
          <w:p w14:paraId="5C8F4815" w14:textId="6277B197" w:rsidR="00650E64" w:rsidRDefault="00896556" w:rsidP="00795C62">
            <w:pPr>
              <w:pStyle w:val="TabellRader"/>
            </w:pPr>
            <w:r>
              <w:t>X</w:t>
            </w:r>
          </w:p>
        </w:tc>
      </w:tr>
      <w:tr w:rsidR="00650E64" w14:paraId="6017D9CB" w14:textId="77777777" w:rsidTr="00795C62">
        <w:tc>
          <w:tcPr>
            <w:tcW w:w="708" w:type="pct"/>
          </w:tcPr>
          <w:p w14:paraId="41C13CB4" w14:textId="3CE50DB3" w:rsidR="00650E64" w:rsidRDefault="008460EB" w:rsidP="00795C62">
            <w:pPr>
              <w:pStyle w:val="TabellRader"/>
            </w:pPr>
            <w:r>
              <w:t>36</w:t>
            </w:r>
          </w:p>
        </w:tc>
        <w:tc>
          <w:tcPr>
            <w:tcW w:w="1048" w:type="pct"/>
          </w:tcPr>
          <w:p w14:paraId="2D42920B" w14:textId="0207CEBE" w:rsidR="00650E64" w:rsidRDefault="00D90056" w:rsidP="00795C62">
            <w:pPr>
              <w:pStyle w:val="TabellRader"/>
            </w:pPr>
            <w:r>
              <w:t xml:space="preserve">Ju </w:t>
            </w:r>
            <w:r w:rsidR="008A060E">
              <w:t>96</w:t>
            </w:r>
          </w:p>
        </w:tc>
        <w:tc>
          <w:tcPr>
            <w:tcW w:w="1048" w:type="pct"/>
          </w:tcPr>
          <w:p w14:paraId="6DE982DD" w14:textId="576BD534" w:rsidR="00650E64" w:rsidRDefault="00D90056" w:rsidP="00795C62">
            <w:pPr>
              <w:pStyle w:val="TabellRader"/>
            </w:pPr>
            <w:r>
              <w:t>JuU5</w:t>
            </w:r>
          </w:p>
        </w:tc>
        <w:tc>
          <w:tcPr>
            <w:tcW w:w="1048" w:type="pct"/>
          </w:tcPr>
          <w:p w14:paraId="324E5471" w14:textId="77777777" w:rsidR="00650E64" w:rsidRDefault="00650E64" w:rsidP="00795C62">
            <w:pPr>
              <w:pStyle w:val="TabellRader"/>
            </w:pPr>
          </w:p>
        </w:tc>
        <w:tc>
          <w:tcPr>
            <w:tcW w:w="1148" w:type="pct"/>
          </w:tcPr>
          <w:p w14:paraId="020A4C25" w14:textId="69FA31B5" w:rsidR="00650E64" w:rsidRDefault="006E2FF1" w:rsidP="00795C62">
            <w:pPr>
              <w:pStyle w:val="TabellRader"/>
            </w:pPr>
            <w:r>
              <w:t>X</w:t>
            </w:r>
          </w:p>
        </w:tc>
      </w:tr>
      <w:tr w:rsidR="00650E64" w14:paraId="2CC85D29" w14:textId="77777777" w:rsidTr="00795C62">
        <w:tc>
          <w:tcPr>
            <w:tcW w:w="708" w:type="pct"/>
          </w:tcPr>
          <w:p w14:paraId="0E0B1CFD" w14:textId="2F838892" w:rsidR="00650E64" w:rsidRDefault="008460EB" w:rsidP="00795C62">
            <w:pPr>
              <w:pStyle w:val="TabellRader"/>
            </w:pPr>
            <w:r>
              <w:t>37</w:t>
            </w:r>
          </w:p>
        </w:tc>
        <w:tc>
          <w:tcPr>
            <w:tcW w:w="1048" w:type="pct"/>
          </w:tcPr>
          <w:p w14:paraId="5B63D107" w14:textId="1CF31BFB" w:rsidR="00650E64" w:rsidRDefault="00D90056" w:rsidP="00795C62">
            <w:pPr>
              <w:pStyle w:val="TabellRader"/>
            </w:pPr>
            <w:r>
              <w:t xml:space="preserve">Ju </w:t>
            </w:r>
            <w:r w:rsidR="008A060E">
              <w:t>97</w:t>
            </w:r>
          </w:p>
        </w:tc>
        <w:tc>
          <w:tcPr>
            <w:tcW w:w="1048" w:type="pct"/>
          </w:tcPr>
          <w:p w14:paraId="1F56DF73" w14:textId="31AA7A6E" w:rsidR="00650E64" w:rsidRDefault="00D90056" w:rsidP="00795C62">
            <w:pPr>
              <w:pStyle w:val="TabellRader"/>
            </w:pPr>
            <w:r>
              <w:t>JuU6</w:t>
            </w:r>
          </w:p>
        </w:tc>
        <w:tc>
          <w:tcPr>
            <w:tcW w:w="1048" w:type="pct"/>
          </w:tcPr>
          <w:p w14:paraId="62C6F373" w14:textId="77777777" w:rsidR="00650E64" w:rsidRDefault="00650E64" w:rsidP="00795C62">
            <w:pPr>
              <w:pStyle w:val="TabellRader"/>
            </w:pPr>
          </w:p>
        </w:tc>
        <w:tc>
          <w:tcPr>
            <w:tcW w:w="1148" w:type="pct"/>
          </w:tcPr>
          <w:p w14:paraId="05767738" w14:textId="097E9261" w:rsidR="00650E64" w:rsidRDefault="006E2FF1" w:rsidP="00795C62">
            <w:pPr>
              <w:pStyle w:val="TabellRader"/>
            </w:pPr>
            <w:r>
              <w:t>X</w:t>
            </w:r>
          </w:p>
        </w:tc>
      </w:tr>
      <w:tr w:rsidR="00650E64" w14:paraId="5D4F52BA" w14:textId="77777777" w:rsidTr="00795C62">
        <w:tc>
          <w:tcPr>
            <w:tcW w:w="708" w:type="pct"/>
          </w:tcPr>
          <w:p w14:paraId="5960FE05" w14:textId="3439176A" w:rsidR="00650E64" w:rsidRDefault="008460EB" w:rsidP="00795C62">
            <w:pPr>
              <w:pStyle w:val="TabellRader"/>
            </w:pPr>
            <w:r>
              <w:t>39</w:t>
            </w:r>
          </w:p>
        </w:tc>
        <w:tc>
          <w:tcPr>
            <w:tcW w:w="1048" w:type="pct"/>
          </w:tcPr>
          <w:p w14:paraId="78FDEA98" w14:textId="3735D695" w:rsidR="00650E64" w:rsidRDefault="007651C8" w:rsidP="00795C62">
            <w:pPr>
              <w:pStyle w:val="TabellRader"/>
            </w:pPr>
            <w:r>
              <w:t xml:space="preserve">Ju </w:t>
            </w:r>
            <w:r w:rsidR="008A060E">
              <w:t>98</w:t>
            </w:r>
          </w:p>
        </w:tc>
        <w:tc>
          <w:tcPr>
            <w:tcW w:w="1048" w:type="pct"/>
          </w:tcPr>
          <w:p w14:paraId="401DAED2" w14:textId="2453CC70" w:rsidR="00650E64" w:rsidRDefault="007651C8" w:rsidP="00795C62">
            <w:pPr>
              <w:pStyle w:val="TabellRader"/>
            </w:pPr>
            <w:r>
              <w:t>JuU8</w:t>
            </w:r>
          </w:p>
        </w:tc>
        <w:tc>
          <w:tcPr>
            <w:tcW w:w="1048" w:type="pct"/>
          </w:tcPr>
          <w:p w14:paraId="4DC893D1" w14:textId="77777777" w:rsidR="00650E64" w:rsidRDefault="00650E64" w:rsidP="00795C62">
            <w:pPr>
              <w:pStyle w:val="TabellRader"/>
            </w:pPr>
          </w:p>
        </w:tc>
        <w:tc>
          <w:tcPr>
            <w:tcW w:w="1148" w:type="pct"/>
          </w:tcPr>
          <w:p w14:paraId="22DB977D" w14:textId="4FFB6D92" w:rsidR="00650E64" w:rsidRDefault="006E2FF1" w:rsidP="00795C62">
            <w:pPr>
              <w:pStyle w:val="TabellRader"/>
            </w:pPr>
            <w:r>
              <w:t>X</w:t>
            </w:r>
          </w:p>
        </w:tc>
      </w:tr>
      <w:tr w:rsidR="00650E64" w14:paraId="3642B3DD" w14:textId="77777777" w:rsidTr="00795C62">
        <w:tc>
          <w:tcPr>
            <w:tcW w:w="708" w:type="pct"/>
          </w:tcPr>
          <w:p w14:paraId="1486C3C1" w14:textId="4FEFD438" w:rsidR="00650E64" w:rsidRDefault="008460EB" w:rsidP="00795C62">
            <w:pPr>
              <w:pStyle w:val="TabellRader"/>
            </w:pPr>
            <w:r>
              <w:t>46</w:t>
            </w:r>
          </w:p>
        </w:tc>
        <w:tc>
          <w:tcPr>
            <w:tcW w:w="1048" w:type="pct"/>
          </w:tcPr>
          <w:p w14:paraId="11106EA6" w14:textId="63A0DE99" w:rsidR="00650E64" w:rsidRDefault="007651C8" w:rsidP="00795C62">
            <w:pPr>
              <w:pStyle w:val="TabellRader"/>
            </w:pPr>
            <w:r>
              <w:t xml:space="preserve">Fi </w:t>
            </w:r>
            <w:r w:rsidR="0054066C">
              <w:t>47</w:t>
            </w:r>
          </w:p>
        </w:tc>
        <w:tc>
          <w:tcPr>
            <w:tcW w:w="1048" w:type="pct"/>
          </w:tcPr>
          <w:p w14:paraId="3E719E3C" w14:textId="3B1AE4FA" w:rsidR="00650E64" w:rsidRDefault="007651C8" w:rsidP="00795C62">
            <w:pPr>
              <w:pStyle w:val="TabellRader"/>
            </w:pPr>
            <w:r>
              <w:t>FiU1</w:t>
            </w:r>
          </w:p>
        </w:tc>
        <w:tc>
          <w:tcPr>
            <w:tcW w:w="1048" w:type="pct"/>
          </w:tcPr>
          <w:p w14:paraId="27D04C06" w14:textId="77777777" w:rsidR="00650E64" w:rsidRDefault="00650E64" w:rsidP="00795C62">
            <w:pPr>
              <w:pStyle w:val="TabellRader"/>
            </w:pPr>
          </w:p>
        </w:tc>
        <w:tc>
          <w:tcPr>
            <w:tcW w:w="1148" w:type="pct"/>
          </w:tcPr>
          <w:p w14:paraId="7D014F0D" w14:textId="60B70067" w:rsidR="00650E64" w:rsidRDefault="005C20DF" w:rsidP="00795C62">
            <w:pPr>
              <w:pStyle w:val="TabellRader"/>
            </w:pPr>
            <w:r>
              <w:t>X</w:t>
            </w:r>
          </w:p>
        </w:tc>
      </w:tr>
      <w:tr w:rsidR="00650E64" w14:paraId="609152F8" w14:textId="77777777" w:rsidTr="00795C62">
        <w:tc>
          <w:tcPr>
            <w:tcW w:w="708" w:type="pct"/>
          </w:tcPr>
          <w:p w14:paraId="7121A858" w14:textId="6A86898C" w:rsidR="00650E64" w:rsidRDefault="00831F32" w:rsidP="00795C62">
            <w:pPr>
              <w:pStyle w:val="TabellRader"/>
            </w:pPr>
            <w:r>
              <w:t>60</w:t>
            </w:r>
          </w:p>
        </w:tc>
        <w:tc>
          <w:tcPr>
            <w:tcW w:w="1048" w:type="pct"/>
          </w:tcPr>
          <w:p w14:paraId="33443014" w14:textId="053A2C10" w:rsidR="00650E64" w:rsidRDefault="009216F9" w:rsidP="00795C62">
            <w:pPr>
              <w:pStyle w:val="TabellRader"/>
            </w:pPr>
            <w:r w:rsidRPr="009216F9">
              <w:t>KN</w:t>
            </w:r>
            <w:r w:rsidR="002D4579">
              <w:t xml:space="preserve"> 35</w:t>
            </w:r>
          </w:p>
        </w:tc>
        <w:tc>
          <w:tcPr>
            <w:tcW w:w="1048" w:type="pct"/>
          </w:tcPr>
          <w:p w14:paraId="59F54FB2" w14:textId="46755877" w:rsidR="00650E64" w:rsidRDefault="00F07F50" w:rsidP="00795C62">
            <w:pPr>
              <w:pStyle w:val="TabellRader"/>
            </w:pPr>
            <w:r>
              <w:t>MJU6</w:t>
            </w:r>
          </w:p>
        </w:tc>
        <w:tc>
          <w:tcPr>
            <w:tcW w:w="1048" w:type="pct"/>
          </w:tcPr>
          <w:p w14:paraId="32FF571A" w14:textId="77777777" w:rsidR="00650E64" w:rsidRDefault="00650E64" w:rsidP="00795C62">
            <w:pPr>
              <w:pStyle w:val="TabellRader"/>
            </w:pPr>
          </w:p>
        </w:tc>
        <w:tc>
          <w:tcPr>
            <w:tcW w:w="1148" w:type="pct"/>
          </w:tcPr>
          <w:p w14:paraId="08BD4875" w14:textId="3FF09F2B" w:rsidR="00650E64" w:rsidRDefault="008830D3" w:rsidP="00795C62">
            <w:pPr>
              <w:pStyle w:val="TabellRader"/>
            </w:pPr>
            <w:r>
              <w:t>X</w:t>
            </w:r>
          </w:p>
        </w:tc>
      </w:tr>
      <w:tr w:rsidR="00650E64" w14:paraId="0D4258B3" w14:textId="77777777" w:rsidTr="00795C62">
        <w:tc>
          <w:tcPr>
            <w:tcW w:w="708" w:type="pct"/>
          </w:tcPr>
          <w:p w14:paraId="4228E336" w14:textId="207C9DD1" w:rsidR="00650E64" w:rsidRDefault="00E457EF" w:rsidP="00795C62">
            <w:pPr>
              <w:pStyle w:val="TabellRader"/>
            </w:pPr>
            <w:r>
              <w:t>61</w:t>
            </w:r>
          </w:p>
        </w:tc>
        <w:tc>
          <w:tcPr>
            <w:tcW w:w="1048" w:type="pct"/>
          </w:tcPr>
          <w:p w14:paraId="35A176C5" w14:textId="7BE57236" w:rsidR="00650E64" w:rsidRDefault="00F51023" w:rsidP="00795C62">
            <w:pPr>
              <w:pStyle w:val="TabellRader"/>
            </w:pPr>
            <w:r>
              <w:t>LI</w:t>
            </w:r>
            <w:r w:rsidR="009F6F37">
              <w:t xml:space="preserve"> 52</w:t>
            </w:r>
          </w:p>
        </w:tc>
        <w:tc>
          <w:tcPr>
            <w:tcW w:w="1048" w:type="pct"/>
          </w:tcPr>
          <w:p w14:paraId="0E56297A" w14:textId="116ACA5F" w:rsidR="00650E64" w:rsidRDefault="00F07F50" w:rsidP="00795C62">
            <w:pPr>
              <w:pStyle w:val="TabellRader"/>
            </w:pPr>
            <w:r>
              <w:t>MJU6</w:t>
            </w:r>
          </w:p>
        </w:tc>
        <w:tc>
          <w:tcPr>
            <w:tcW w:w="1048" w:type="pct"/>
          </w:tcPr>
          <w:p w14:paraId="1A81F2DB" w14:textId="77777777" w:rsidR="00650E64" w:rsidRDefault="00650E64" w:rsidP="00795C62">
            <w:pPr>
              <w:pStyle w:val="TabellRader"/>
            </w:pPr>
          </w:p>
        </w:tc>
        <w:tc>
          <w:tcPr>
            <w:tcW w:w="1148" w:type="pct"/>
          </w:tcPr>
          <w:p w14:paraId="064E849E" w14:textId="2356AFCB" w:rsidR="00650E64" w:rsidRDefault="00F51023" w:rsidP="00795C62">
            <w:pPr>
              <w:pStyle w:val="TabellRader"/>
            </w:pPr>
            <w:r>
              <w:t>X</w:t>
            </w:r>
          </w:p>
        </w:tc>
      </w:tr>
      <w:tr w:rsidR="00650E64" w14:paraId="523A16E9" w14:textId="77777777" w:rsidTr="00795C62">
        <w:tc>
          <w:tcPr>
            <w:tcW w:w="708" w:type="pct"/>
          </w:tcPr>
          <w:p w14:paraId="457E6A4D" w14:textId="7706A9D2" w:rsidR="00650E64" w:rsidRDefault="00E457EF" w:rsidP="00795C62">
            <w:pPr>
              <w:pStyle w:val="TabellRader"/>
            </w:pPr>
            <w:r>
              <w:t>64</w:t>
            </w:r>
          </w:p>
        </w:tc>
        <w:tc>
          <w:tcPr>
            <w:tcW w:w="1048" w:type="pct"/>
          </w:tcPr>
          <w:p w14:paraId="1DC0DC26" w14:textId="6B98DC9F" w:rsidR="00650E64" w:rsidRDefault="003855A2" w:rsidP="00795C62">
            <w:pPr>
              <w:pStyle w:val="TabellRader"/>
            </w:pPr>
            <w:r>
              <w:t xml:space="preserve">S </w:t>
            </w:r>
            <w:r w:rsidR="00A16C94">
              <w:t>49</w:t>
            </w:r>
          </w:p>
        </w:tc>
        <w:tc>
          <w:tcPr>
            <w:tcW w:w="1048" w:type="pct"/>
          </w:tcPr>
          <w:p w14:paraId="0ACA5EEC" w14:textId="6030B78C" w:rsidR="00650E64" w:rsidRDefault="003855A2" w:rsidP="00795C62">
            <w:pPr>
              <w:pStyle w:val="TabellRader"/>
            </w:pPr>
            <w:r>
              <w:t>SoU6</w:t>
            </w:r>
          </w:p>
        </w:tc>
        <w:tc>
          <w:tcPr>
            <w:tcW w:w="1048" w:type="pct"/>
          </w:tcPr>
          <w:p w14:paraId="10A8314B" w14:textId="7C1F0742" w:rsidR="00650E64" w:rsidRDefault="00650E64" w:rsidP="00795C62">
            <w:pPr>
              <w:pStyle w:val="TabellRader"/>
            </w:pPr>
          </w:p>
        </w:tc>
        <w:tc>
          <w:tcPr>
            <w:tcW w:w="1148" w:type="pct"/>
          </w:tcPr>
          <w:p w14:paraId="1F77CE82" w14:textId="5F38BD39" w:rsidR="00650E64" w:rsidRDefault="004E2C51" w:rsidP="00795C62">
            <w:pPr>
              <w:pStyle w:val="TabellRader"/>
            </w:pPr>
            <w:r>
              <w:t>X</w:t>
            </w:r>
          </w:p>
        </w:tc>
      </w:tr>
      <w:tr w:rsidR="00650E64" w14:paraId="2F1708F6" w14:textId="77777777" w:rsidTr="00795C62">
        <w:tc>
          <w:tcPr>
            <w:tcW w:w="708" w:type="pct"/>
          </w:tcPr>
          <w:p w14:paraId="0BB51777" w14:textId="7A9DD078" w:rsidR="00650E64" w:rsidRDefault="00E457EF" w:rsidP="00795C62">
            <w:pPr>
              <w:pStyle w:val="TabellRader"/>
            </w:pPr>
            <w:r>
              <w:t>81</w:t>
            </w:r>
          </w:p>
        </w:tc>
        <w:tc>
          <w:tcPr>
            <w:tcW w:w="1048" w:type="pct"/>
          </w:tcPr>
          <w:p w14:paraId="3D51ED26" w14:textId="3A890BBB" w:rsidR="00650E64" w:rsidRDefault="009D0D13" w:rsidP="00795C62">
            <w:pPr>
              <w:pStyle w:val="TabellRader"/>
            </w:pPr>
            <w:r w:rsidRPr="009D0D13">
              <w:t>LI</w:t>
            </w:r>
            <w:r w:rsidR="009F6F37">
              <w:t xml:space="preserve"> 53</w:t>
            </w:r>
          </w:p>
        </w:tc>
        <w:tc>
          <w:tcPr>
            <w:tcW w:w="1048" w:type="pct"/>
          </w:tcPr>
          <w:p w14:paraId="0B039822" w14:textId="78FBA2EF" w:rsidR="00650E64" w:rsidRDefault="00C85741" w:rsidP="00795C62">
            <w:pPr>
              <w:pStyle w:val="TabellRader"/>
            </w:pPr>
            <w:r>
              <w:t>TU4</w:t>
            </w:r>
          </w:p>
        </w:tc>
        <w:tc>
          <w:tcPr>
            <w:tcW w:w="1048" w:type="pct"/>
          </w:tcPr>
          <w:p w14:paraId="23F01536" w14:textId="5704F329" w:rsidR="00650E64" w:rsidRDefault="009D0D13" w:rsidP="00795C62">
            <w:pPr>
              <w:pStyle w:val="TabellRader"/>
            </w:pPr>
            <w:r>
              <w:t>X</w:t>
            </w:r>
          </w:p>
        </w:tc>
        <w:tc>
          <w:tcPr>
            <w:tcW w:w="1148" w:type="pct"/>
          </w:tcPr>
          <w:p w14:paraId="4C6A8FAF" w14:textId="7AFDA6C8" w:rsidR="00650E64" w:rsidRDefault="00650E64" w:rsidP="00795C62">
            <w:pPr>
              <w:pStyle w:val="TabellRader"/>
            </w:pPr>
          </w:p>
        </w:tc>
      </w:tr>
      <w:tr w:rsidR="00650E64" w14:paraId="7A87A596" w14:textId="77777777" w:rsidTr="00795C62">
        <w:tc>
          <w:tcPr>
            <w:tcW w:w="708" w:type="pct"/>
          </w:tcPr>
          <w:p w14:paraId="398658EF" w14:textId="49F98665" w:rsidR="00650E64" w:rsidRDefault="00E457EF" w:rsidP="00795C62">
            <w:pPr>
              <w:pStyle w:val="TabellRader"/>
            </w:pPr>
            <w:r>
              <w:t>85</w:t>
            </w:r>
          </w:p>
        </w:tc>
        <w:tc>
          <w:tcPr>
            <w:tcW w:w="1048" w:type="pct"/>
          </w:tcPr>
          <w:p w14:paraId="720E9519" w14:textId="3FE9DAE7" w:rsidR="00650E64" w:rsidRDefault="00982EE0" w:rsidP="00795C62">
            <w:pPr>
              <w:pStyle w:val="TabellRader"/>
            </w:pPr>
            <w:r>
              <w:t xml:space="preserve">Ku </w:t>
            </w:r>
            <w:r w:rsidR="00767B84">
              <w:t>9</w:t>
            </w:r>
          </w:p>
        </w:tc>
        <w:tc>
          <w:tcPr>
            <w:tcW w:w="1048" w:type="pct"/>
          </w:tcPr>
          <w:p w14:paraId="347ADCD7" w14:textId="2981B0A7" w:rsidR="00650E64" w:rsidRDefault="00C85741" w:rsidP="00795C62">
            <w:pPr>
              <w:pStyle w:val="TabellRader"/>
            </w:pPr>
            <w:r>
              <w:t>KrU1</w:t>
            </w:r>
          </w:p>
        </w:tc>
        <w:tc>
          <w:tcPr>
            <w:tcW w:w="1048" w:type="pct"/>
          </w:tcPr>
          <w:p w14:paraId="6876E837" w14:textId="77777777" w:rsidR="00650E64" w:rsidRDefault="00650E64" w:rsidP="00795C62">
            <w:pPr>
              <w:pStyle w:val="TabellRader"/>
            </w:pPr>
          </w:p>
        </w:tc>
        <w:tc>
          <w:tcPr>
            <w:tcW w:w="1148" w:type="pct"/>
          </w:tcPr>
          <w:p w14:paraId="34B76417" w14:textId="415B9FD5" w:rsidR="00650E64" w:rsidRDefault="00164917" w:rsidP="00795C62">
            <w:pPr>
              <w:pStyle w:val="TabellRader"/>
            </w:pPr>
            <w:r>
              <w:t>X</w:t>
            </w:r>
          </w:p>
        </w:tc>
      </w:tr>
      <w:tr w:rsidR="00650E64" w14:paraId="6EB6B86A" w14:textId="77777777" w:rsidTr="00795C62">
        <w:tc>
          <w:tcPr>
            <w:tcW w:w="708" w:type="pct"/>
          </w:tcPr>
          <w:p w14:paraId="77FB51AC" w14:textId="7560C96C" w:rsidR="00650E64" w:rsidRDefault="00E457EF" w:rsidP="00795C62">
            <w:pPr>
              <w:pStyle w:val="TabellRader"/>
            </w:pPr>
            <w:r>
              <w:t>87</w:t>
            </w:r>
          </w:p>
        </w:tc>
        <w:tc>
          <w:tcPr>
            <w:tcW w:w="1048" w:type="pct"/>
          </w:tcPr>
          <w:p w14:paraId="7F7925D2" w14:textId="400F17D8" w:rsidR="00650E64" w:rsidRDefault="00F51023" w:rsidP="00795C62">
            <w:pPr>
              <w:pStyle w:val="TabellRader"/>
            </w:pPr>
            <w:r>
              <w:t>LI</w:t>
            </w:r>
            <w:r w:rsidR="00C93DEB">
              <w:t xml:space="preserve"> </w:t>
            </w:r>
            <w:r w:rsidR="009F6F37">
              <w:t>54</w:t>
            </w:r>
          </w:p>
        </w:tc>
        <w:tc>
          <w:tcPr>
            <w:tcW w:w="1048" w:type="pct"/>
          </w:tcPr>
          <w:p w14:paraId="65ACF0AF" w14:textId="2EF68695" w:rsidR="00650E64" w:rsidRDefault="00C93DEB" w:rsidP="00795C62">
            <w:pPr>
              <w:pStyle w:val="TabellRader"/>
            </w:pPr>
            <w:r>
              <w:t>NU10</w:t>
            </w:r>
          </w:p>
        </w:tc>
        <w:tc>
          <w:tcPr>
            <w:tcW w:w="1048" w:type="pct"/>
          </w:tcPr>
          <w:p w14:paraId="369A4C1B" w14:textId="360CE8BD" w:rsidR="00650E64" w:rsidRDefault="00F51023" w:rsidP="00795C62">
            <w:pPr>
              <w:pStyle w:val="TabellRader"/>
            </w:pPr>
            <w:r>
              <w:t>X</w:t>
            </w:r>
          </w:p>
        </w:tc>
        <w:tc>
          <w:tcPr>
            <w:tcW w:w="1148" w:type="pct"/>
          </w:tcPr>
          <w:p w14:paraId="58667C2D" w14:textId="40378AF4" w:rsidR="00650E64" w:rsidRDefault="00650E64" w:rsidP="00795C62">
            <w:pPr>
              <w:pStyle w:val="TabellRader"/>
            </w:pPr>
          </w:p>
        </w:tc>
      </w:tr>
      <w:tr w:rsidR="00650E64" w14:paraId="56E8D471" w14:textId="77777777" w:rsidTr="00795C62">
        <w:tc>
          <w:tcPr>
            <w:tcW w:w="708" w:type="pct"/>
          </w:tcPr>
          <w:p w14:paraId="14A163A4" w14:textId="2DB05E4F" w:rsidR="00650E64" w:rsidRDefault="00EC3D2A" w:rsidP="00795C62">
            <w:pPr>
              <w:pStyle w:val="TabellRader"/>
            </w:pPr>
            <w:r>
              <w:t>94</w:t>
            </w:r>
          </w:p>
        </w:tc>
        <w:tc>
          <w:tcPr>
            <w:tcW w:w="1048" w:type="pct"/>
          </w:tcPr>
          <w:p w14:paraId="0E785955" w14:textId="554AE0D1" w:rsidR="00650E64" w:rsidRDefault="000E6D8F" w:rsidP="00795C62">
            <w:pPr>
              <w:pStyle w:val="TabellRader"/>
            </w:pPr>
            <w:r>
              <w:t xml:space="preserve">Fö </w:t>
            </w:r>
            <w:r w:rsidR="00377928">
              <w:t>11</w:t>
            </w:r>
          </w:p>
        </w:tc>
        <w:tc>
          <w:tcPr>
            <w:tcW w:w="1048" w:type="pct"/>
          </w:tcPr>
          <w:p w14:paraId="3A07C1AF" w14:textId="1E323FCC" w:rsidR="00650E64" w:rsidRDefault="000E6D8F" w:rsidP="00795C62">
            <w:pPr>
              <w:pStyle w:val="TabellRader"/>
            </w:pPr>
            <w:r>
              <w:t>FöU1</w:t>
            </w:r>
          </w:p>
        </w:tc>
        <w:tc>
          <w:tcPr>
            <w:tcW w:w="1048" w:type="pct"/>
          </w:tcPr>
          <w:p w14:paraId="569E2C11" w14:textId="216172EA" w:rsidR="00650E64" w:rsidRDefault="000B3E45" w:rsidP="00795C62">
            <w:pPr>
              <w:pStyle w:val="TabellRader"/>
            </w:pPr>
            <w:r>
              <w:t>X</w:t>
            </w:r>
          </w:p>
        </w:tc>
        <w:tc>
          <w:tcPr>
            <w:tcW w:w="1148" w:type="pct"/>
          </w:tcPr>
          <w:p w14:paraId="0D0D6BAF" w14:textId="2DDA7DDF" w:rsidR="00650E64" w:rsidRDefault="00650E64" w:rsidP="00795C62">
            <w:pPr>
              <w:pStyle w:val="TabellRader"/>
            </w:pPr>
          </w:p>
        </w:tc>
      </w:tr>
      <w:tr w:rsidR="00650E64" w14:paraId="459A3512" w14:textId="77777777" w:rsidTr="00795C62">
        <w:tc>
          <w:tcPr>
            <w:tcW w:w="708" w:type="pct"/>
          </w:tcPr>
          <w:p w14:paraId="4A7684A4" w14:textId="12710F63" w:rsidR="00650E64" w:rsidRDefault="00EC3D2A" w:rsidP="00795C62">
            <w:pPr>
              <w:pStyle w:val="TabellRader"/>
            </w:pPr>
            <w:r>
              <w:t>101</w:t>
            </w:r>
          </w:p>
        </w:tc>
        <w:tc>
          <w:tcPr>
            <w:tcW w:w="1048" w:type="pct"/>
          </w:tcPr>
          <w:p w14:paraId="3FCB5C8C" w14:textId="571B3299" w:rsidR="00650E64" w:rsidRDefault="003F203E" w:rsidP="00795C62">
            <w:pPr>
              <w:pStyle w:val="TabellRader"/>
            </w:pPr>
            <w:r>
              <w:t xml:space="preserve">Fi </w:t>
            </w:r>
            <w:r w:rsidR="0054066C">
              <w:t>48</w:t>
            </w:r>
          </w:p>
        </w:tc>
        <w:tc>
          <w:tcPr>
            <w:tcW w:w="1048" w:type="pct"/>
          </w:tcPr>
          <w:p w14:paraId="77AA3FF2" w14:textId="0131FD72" w:rsidR="00650E64" w:rsidRDefault="003F203E" w:rsidP="00795C62">
            <w:pPr>
              <w:pStyle w:val="TabellRader"/>
            </w:pPr>
            <w:r>
              <w:t>SkU11</w:t>
            </w:r>
          </w:p>
        </w:tc>
        <w:tc>
          <w:tcPr>
            <w:tcW w:w="1048" w:type="pct"/>
          </w:tcPr>
          <w:p w14:paraId="596425FE" w14:textId="7A9D6912" w:rsidR="00650E64" w:rsidRDefault="00650E64" w:rsidP="00795C62">
            <w:pPr>
              <w:pStyle w:val="TabellRader"/>
            </w:pPr>
          </w:p>
        </w:tc>
        <w:tc>
          <w:tcPr>
            <w:tcW w:w="1148" w:type="pct"/>
          </w:tcPr>
          <w:p w14:paraId="72125D82" w14:textId="7263F7E9" w:rsidR="00650E64" w:rsidRDefault="005C20DF" w:rsidP="00795C62">
            <w:pPr>
              <w:pStyle w:val="TabellRader"/>
            </w:pPr>
            <w:r>
              <w:t>X</w:t>
            </w:r>
          </w:p>
        </w:tc>
      </w:tr>
      <w:tr w:rsidR="00650E64" w14:paraId="74EDE40E" w14:textId="77777777" w:rsidTr="00795C62">
        <w:tc>
          <w:tcPr>
            <w:tcW w:w="708" w:type="pct"/>
          </w:tcPr>
          <w:p w14:paraId="69E24B33" w14:textId="038FC9E1" w:rsidR="00650E64" w:rsidRDefault="00311FAF" w:rsidP="00795C62">
            <w:pPr>
              <w:pStyle w:val="TabellRader"/>
            </w:pPr>
            <w:r>
              <w:t>108</w:t>
            </w:r>
          </w:p>
        </w:tc>
        <w:tc>
          <w:tcPr>
            <w:tcW w:w="1048" w:type="pct"/>
          </w:tcPr>
          <w:p w14:paraId="296BD02D" w14:textId="140CB3D0" w:rsidR="00650E64" w:rsidRDefault="00AB796B" w:rsidP="00795C62">
            <w:pPr>
              <w:pStyle w:val="TabellRader"/>
            </w:pPr>
            <w:r>
              <w:t xml:space="preserve">U </w:t>
            </w:r>
            <w:r w:rsidR="00CB2FA8">
              <w:t>19</w:t>
            </w:r>
          </w:p>
        </w:tc>
        <w:tc>
          <w:tcPr>
            <w:tcW w:w="1048" w:type="pct"/>
          </w:tcPr>
          <w:p w14:paraId="281E105C" w14:textId="6BFC39FF" w:rsidR="00650E64" w:rsidRDefault="00AB796B" w:rsidP="00795C62">
            <w:pPr>
              <w:pStyle w:val="TabellRader"/>
            </w:pPr>
            <w:r>
              <w:t>UbU1</w:t>
            </w:r>
          </w:p>
        </w:tc>
        <w:tc>
          <w:tcPr>
            <w:tcW w:w="1048" w:type="pct"/>
          </w:tcPr>
          <w:p w14:paraId="2466743D" w14:textId="77777777" w:rsidR="00650E64" w:rsidRDefault="00650E64" w:rsidP="00795C62">
            <w:pPr>
              <w:pStyle w:val="TabellRader"/>
            </w:pPr>
          </w:p>
        </w:tc>
        <w:tc>
          <w:tcPr>
            <w:tcW w:w="1148" w:type="pct"/>
          </w:tcPr>
          <w:p w14:paraId="09860156" w14:textId="41BCAB71" w:rsidR="00650E64" w:rsidRDefault="00896556" w:rsidP="00795C62">
            <w:pPr>
              <w:pStyle w:val="TabellRader"/>
            </w:pPr>
            <w:r>
              <w:t>X</w:t>
            </w:r>
          </w:p>
        </w:tc>
      </w:tr>
      <w:tr w:rsidR="00650E64" w14:paraId="0E2ABFCF" w14:textId="77777777" w:rsidTr="00795C62">
        <w:tc>
          <w:tcPr>
            <w:tcW w:w="708" w:type="pct"/>
          </w:tcPr>
          <w:p w14:paraId="344AC938" w14:textId="50B538DA" w:rsidR="00650E64" w:rsidRDefault="00311FAF" w:rsidP="00795C62">
            <w:pPr>
              <w:pStyle w:val="TabellRader"/>
            </w:pPr>
            <w:r>
              <w:t>110</w:t>
            </w:r>
          </w:p>
        </w:tc>
        <w:tc>
          <w:tcPr>
            <w:tcW w:w="1048" w:type="pct"/>
          </w:tcPr>
          <w:p w14:paraId="34164355" w14:textId="5F3F056C" w:rsidR="00650E64" w:rsidRDefault="009216F9" w:rsidP="00795C62">
            <w:pPr>
              <w:pStyle w:val="TabellRader"/>
            </w:pPr>
            <w:r w:rsidRPr="009216F9">
              <w:t>KN</w:t>
            </w:r>
            <w:r w:rsidR="002D4579">
              <w:t xml:space="preserve"> 36</w:t>
            </w:r>
          </w:p>
        </w:tc>
        <w:tc>
          <w:tcPr>
            <w:tcW w:w="1048" w:type="pct"/>
          </w:tcPr>
          <w:p w14:paraId="5521F37D" w14:textId="716D8DB5" w:rsidR="00650E64" w:rsidRDefault="001B4BB1" w:rsidP="00795C62">
            <w:pPr>
              <w:pStyle w:val="TabellRader"/>
            </w:pPr>
            <w:r>
              <w:t>MJU1</w:t>
            </w:r>
          </w:p>
        </w:tc>
        <w:tc>
          <w:tcPr>
            <w:tcW w:w="1048" w:type="pct"/>
          </w:tcPr>
          <w:p w14:paraId="1286D390" w14:textId="77777777" w:rsidR="00650E64" w:rsidRDefault="00650E64" w:rsidP="00795C62">
            <w:pPr>
              <w:pStyle w:val="TabellRader"/>
            </w:pPr>
          </w:p>
        </w:tc>
        <w:tc>
          <w:tcPr>
            <w:tcW w:w="1148" w:type="pct"/>
          </w:tcPr>
          <w:p w14:paraId="596EE3EC" w14:textId="63CDDDEE" w:rsidR="00650E64" w:rsidRDefault="008830D3" w:rsidP="00795C62">
            <w:pPr>
              <w:pStyle w:val="TabellRader"/>
            </w:pPr>
            <w:r>
              <w:t>X</w:t>
            </w:r>
          </w:p>
        </w:tc>
      </w:tr>
      <w:tr w:rsidR="00650E64" w14:paraId="4B6A373F" w14:textId="77777777" w:rsidTr="00795C62">
        <w:tc>
          <w:tcPr>
            <w:tcW w:w="708" w:type="pct"/>
          </w:tcPr>
          <w:p w14:paraId="73E538C6" w14:textId="32269B39" w:rsidR="00650E64" w:rsidRDefault="00311FAF" w:rsidP="00795C62">
            <w:pPr>
              <w:pStyle w:val="TabellRader"/>
            </w:pPr>
            <w:r>
              <w:t>112</w:t>
            </w:r>
          </w:p>
        </w:tc>
        <w:tc>
          <w:tcPr>
            <w:tcW w:w="1048" w:type="pct"/>
          </w:tcPr>
          <w:p w14:paraId="3BC00C60" w14:textId="6D93EEE2" w:rsidR="00650E64" w:rsidRDefault="004E2ABF" w:rsidP="00795C62">
            <w:pPr>
              <w:pStyle w:val="TabellRader"/>
            </w:pPr>
            <w:r>
              <w:t xml:space="preserve">UD </w:t>
            </w:r>
            <w:r w:rsidR="005D2970">
              <w:t>11</w:t>
            </w:r>
          </w:p>
        </w:tc>
        <w:tc>
          <w:tcPr>
            <w:tcW w:w="1048" w:type="pct"/>
          </w:tcPr>
          <w:p w14:paraId="51A78FDF" w14:textId="729F52EE" w:rsidR="00650E64" w:rsidRDefault="004E2ABF" w:rsidP="00795C62">
            <w:pPr>
              <w:pStyle w:val="TabellRader"/>
            </w:pPr>
            <w:r>
              <w:t>NU1</w:t>
            </w:r>
          </w:p>
        </w:tc>
        <w:tc>
          <w:tcPr>
            <w:tcW w:w="1048" w:type="pct"/>
          </w:tcPr>
          <w:p w14:paraId="2447456A" w14:textId="77777777" w:rsidR="00650E64" w:rsidRDefault="00650E64" w:rsidP="00795C62">
            <w:pPr>
              <w:pStyle w:val="TabellRader"/>
            </w:pPr>
          </w:p>
        </w:tc>
        <w:tc>
          <w:tcPr>
            <w:tcW w:w="1148" w:type="pct"/>
          </w:tcPr>
          <w:p w14:paraId="5D3EC075" w14:textId="6B834544" w:rsidR="00650E64" w:rsidRDefault="001D302C" w:rsidP="00795C62">
            <w:pPr>
              <w:pStyle w:val="TabellRader"/>
            </w:pPr>
            <w:r>
              <w:t>X</w:t>
            </w:r>
          </w:p>
        </w:tc>
      </w:tr>
      <w:tr w:rsidR="00650E64" w14:paraId="49B3C122" w14:textId="77777777" w:rsidTr="00795C62">
        <w:tc>
          <w:tcPr>
            <w:tcW w:w="708" w:type="pct"/>
          </w:tcPr>
          <w:p w14:paraId="073E5D36" w14:textId="7ABFB522" w:rsidR="00650E64" w:rsidRDefault="00311FAF" w:rsidP="00795C62">
            <w:pPr>
              <w:pStyle w:val="TabellRader"/>
            </w:pPr>
            <w:r>
              <w:t>113</w:t>
            </w:r>
          </w:p>
        </w:tc>
        <w:tc>
          <w:tcPr>
            <w:tcW w:w="1048" w:type="pct"/>
          </w:tcPr>
          <w:p w14:paraId="7E8A8674" w14:textId="0C68F3F7" w:rsidR="00650E64" w:rsidRDefault="00B62FDF" w:rsidP="00795C62">
            <w:pPr>
              <w:pStyle w:val="TabellRader"/>
            </w:pPr>
            <w:r>
              <w:t>Fi</w:t>
            </w:r>
            <w:r w:rsidR="00B95750">
              <w:t xml:space="preserve"> </w:t>
            </w:r>
            <w:r w:rsidR="0054066C">
              <w:t>49</w:t>
            </w:r>
            <w:r w:rsidR="004E2ABF">
              <w:t xml:space="preserve"> </w:t>
            </w:r>
          </w:p>
        </w:tc>
        <w:tc>
          <w:tcPr>
            <w:tcW w:w="1048" w:type="pct"/>
          </w:tcPr>
          <w:p w14:paraId="235505EE" w14:textId="105D2047" w:rsidR="00650E64" w:rsidRDefault="004E2ABF" w:rsidP="00795C62">
            <w:pPr>
              <w:pStyle w:val="TabellRader"/>
            </w:pPr>
            <w:r>
              <w:t>NU1</w:t>
            </w:r>
          </w:p>
        </w:tc>
        <w:tc>
          <w:tcPr>
            <w:tcW w:w="1048" w:type="pct"/>
          </w:tcPr>
          <w:p w14:paraId="0FD1439F" w14:textId="070C18DF" w:rsidR="00650E64" w:rsidRDefault="00F51023" w:rsidP="00795C62">
            <w:pPr>
              <w:pStyle w:val="TabellRader"/>
            </w:pPr>
            <w:r>
              <w:t>X</w:t>
            </w:r>
          </w:p>
        </w:tc>
        <w:tc>
          <w:tcPr>
            <w:tcW w:w="1148" w:type="pct"/>
          </w:tcPr>
          <w:p w14:paraId="6A1BDB2A" w14:textId="608F601E" w:rsidR="00650E64" w:rsidRDefault="00650E64" w:rsidP="00795C62">
            <w:pPr>
              <w:pStyle w:val="TabellRader"/>
            </w:pPr>
          </w:p>
        </w:tc>
      </w:tr>
      <w:tr w:rsidR="00650E64" w14:paraId="05CB8992" w14:textId="77777777" w:rsidTr="00795C62">
        <w:tc>
          <w:tcPr>
            <w:tcW w:w="708" w:type="pct"/>
          </w:tcPr>
          <w:p w14:paraId="10051E41" w14:textId="3660E7EE" w:rsidR="00650E64" w:rsidRDefault="00311FAF" w:rsidP="00795C62">
            <w:pPr>
              <w:pStyle w:val="TabellRader"/>
            </w:pPr>
            <w:r>
              <w:t>114</w:t>
            </w:r>
          </w:p>
        </w:tc>
        <w:tc>
          <w:tcPr>
            <w:tcW w:w="1048" w:type="pct"/>
          </w:tcPr>
          <w:p w14:paraId="2F66627B" w14:textId="26F873E8" w:rsidR="00650E64" w:rsidRDefault="00A27DBD" w:rsidP="00795C62">
            <w:pPr>
              <w:pStyle w:val="TabellRader"/>
            </w:pPr>
            <w:r>
              <w:t xml:space="preserve">Ju </w:t>
            </w:r>
            <w:r w:rsidR="008A060E">
              <w:t>99</w:t>
            </w:r>
          </w:p>
        </w:tc>
        <w:tc>
          <w:tcPr>
            <w:tcW w:w="1048" w:type="pct"/>
          </w:tcPr>
          <w:p w14:paraId="05DCCB60" w14:textId="751E1486" w:rsidR="00650E64" w:rsidRDefault="00A27DBD" w:rsidP="00795C62">
            <w:pPr>
              <w:pStyle w:val="TabellRader"/>
            </w:pPr>
            <w:r>
              <w:t>KU6</w:t>
            </w:r>
          </w:p>
        </w:tc>
        <w:tc>
          <w:tcPr>
            <w:tcW w:w="1048" w:type="pct"/>
          </w:tcPr>
          <w:p w14:paraId="0272C851" w14:textId="77777777" w:rsidR="00650E64" w:rsidRDefault="00650E64" w:rsidP="00795C62">
            <w:pPr>
              <w:pStyle w:val="TabellRader"/>
            </w:pPr>
          </w:p>
        </w:tc>
        <w:tc>
          <w:tcPr>
            <w:tcW w:w="1148" w:type="pct"/>
          </w:tcPr>
          <w:p w14:paraId="087B85E0" w14:textId="418F7092" w:rsidR="00650E64" w:rsidRDefault="006E2FF1" w:rsidP="00795C62">
            <w:pPr>
              <w:pStyle w:val="TabellRader"/>
            </w:pPr>
            <w:r>
              <w:t>X</w:t>
            </w:r>
          </w:p>
        </w:tc>
      </w:tr>
      <w:tr w:rsidR="00650E64" w14:paraId="4F4549A3" w14:textId="77777777" w:rsidTr="00795C62">
        <w:tc>
          <w:tcPr>
            <w:tcW w:w="708" w:type="pct"/>
          </w:tcPr>
          <w:p w14:paraId="349EC18C" w14:textId="589DF749" w:rsidR="00650E64" w:rsidRDefault="00311FAF" w:rsidP="00795C62">
            <w:pPr>
              <w:pStyle w:val="TabellRader"/>
            </w:pPr>
            <w:r>
              <w:t>119</w:t>
            </w:r>
          </w:p>
        </w:tc>
        <w:tc>
          <w:tcPr>
            <w:tcW w:w="1048" w:type="pct"/>
          </w:tcPr>
          <w:p w14:paraId="4973EF73" w14:textId="0310B153" w:rsidR="00650E64" w:rsidRDefault="00FC2D8E" w:rsidP="00795C62">
            <w:pPr>
              <w:pStyle w:val="TabellRader"/>
            </w:pPr>
            <w:r>
              <w:t>Fi</w:t>
            </w:r>
            <w:r w:rsidR="00D02083">
              <w:t xml:space="preserve"> </w:t>
            </w:r>
            <w:r w:rsidR="0054066C">
              <w:t>50</w:t>
            </w:r>
          </w:p>
        </w:tc>
        <w:tc>
          <w:tcPr>
            <w:tcW w:w="1048" w:type="pct"/>
          </w:tcPr>
          <w:p w14:paraId="7FB5F593" w14:textId="13FF31D2" w:rsidR="00650E64" w:rsidRDefault="00FC2D8E" w:rsidP="00795C62">
            <w:pPr>
              <w:pStyle w:val="TabellRader"/>
            </w:pPr>
            <w:r>
              <w:t>FiU2</w:t>
            </w:r>
          </w:p>
        </w:tc>
        <w:tc>
          <w:tcPr>
            <w:tcW w:w="1048" w:type="pct"/>
          </w:tcPr>
          <w:p w14:paraId="029B10B3" w14:textId="4D30C811" w:rsidR="00650E64" w:rsidRDefault="00650E64" w:rsidP="00795C62">
            <w:pPr>
              <w:pStyle w:val="TabellRader"/>
            </w:pPr>
          </w:p>
        </w:tc>
        <w:tc>
          <w:tcPr>
            <w:tcW w:w="1148" w:type="pct"/>
          </w:tcPr>
          <w:p w14:paraId="11DC6617" w14:textId="5A4C7909" w:rsidR="00650E64" w:rsidRDefault="005C20DF" w:rsidP="00795C62">
            <w:pPr>
              <w:pStyle w:val="TabellRader"/>
            </w:pPr>
            <w:r>
              <w:t>X</w:t>
            </w:r>
          </w:p>
        </w:tc>
      </w:tr>
      <w:tr w:rsidR="00650E64" w14:paraId="5482FC71" w14:textId="77777777" w:rsidTr="00795C62">
        <w:tc>
          <w:tcPr>
            <w:tcW w:w="708" w:type="pct"/>
          </w:tcPr>
          <w:p w14:paraId="5E2B347F" w14:textId="4498F918" w:rsidR="00650E64" w:rsidRDefault="00311FAF" w:rsidP="00795C62">
            <w:pPr>
              <w:pStyle w:val="TabellRader"/>
            </w:pPr>
            <w:r>
              <w:t>122</w:t>
            </w:r>
          </w:p>
        </w:tc>
        <w:tc>
          <w:tcPr>
            <w:tcW w:w="1048" w:type="pct"/>
          </w:tcPr>
          <w:p w14:paraId="3A89D556" w14:textId="19BCF4D6" w:rsidR="00650E64" w:rsidRDefault="0081473A" w:rsidP="00795C62">
            <w:pPr>
              <w:pStyle w:val="TabellRader"/>
            </w:pPr>
            <w:r>
              <w:t xml:space="preserve">Fi </w:t>
            </w:r>
            <w:r w:rsidR="0054066C">
              <w:t>51</w:t>
            </w:r>
          </w:p>
        </w:tc>
        <w:tc>
          <w:tcPr>
            <w:tcW w:w="1048" w:type="pct"/>
          </w:tcPr>
          <w:p w14:paraId="54CA1EFB" w14:textId="7D59234F" w:rsidR="00650E64" w:rsidRDefault="00C4541B" w:rsidP="00795C62">
            <w:pPr>
              <w:pStyle w:val="TabellRader"/>
            </w:pPr>
            <w:r>
              <w:t>FiU5</w:t>
            </w:r>
          </w:p>
        </w:tc>
        <w:tc>
          <w:tcPr>
            <w:tcW w:w="1048" w:type="pct"/>
          </w:tcPr>
          <w:p w14:paraId="69135BBF" w14:textId="77777777" w:rsidR="00650E64" w:rsidRDefault="00650E64" w:rsidP="00795C62">
            <w:pPr>
              <w:pStyle w:val="TabellRader"/>
            </w:pPr>
          </w:p>
        </w:tc>
        <w:tc>
          <w:tcPr>
            <w:tcW w:w="1148" w:type="pct"/>
          </w:tcPr>
          <w:p w14:paraId="26B3A30D" w14:textId="4148D515" w:rsidR="00650E64" w:rsidRDefault="005C20DF" w:rsidP="00795C62">
            <w:pPr>
              <w:pStyle w:val="TabellRader"/>
            </w:pPr>
            <w:r>
              <w:t>X</w:t>
            </w:r>
          </w:p>
        </w:tc>
      </w:tr>
      <w:tr w:rsidR="00650E64" w14:paraId="3AE67C87" w14:textId="77777777" w:rsidTr="00795C62">
        <w:tc>
          <w:tcPr>
            <w:tcW w:w="708" w:type="pct"/>
          </w:tcPr>
          <w:p w14:paraId="401B6945" w14:textId="2C6E59A0" w:rsidR="00650E64" w:rsidRDefault="00311FAF" w:rsidP="00795C62">
            <w:pPr>
              <w:pStyle w:val="TabellRader"/>
            </w:pPr>
            <w:r>
              <w:t>123</w:t>
            </w:r>
          </w:p>
        </w:tc>
        <w:tc>
          <w:tcPr>
            <w:tcW w:w="1048" w:type="pct"/>
          </w:tcPr>
          <w:p w14:paraId="76A25D52" w14:textId="2DA79E0E" w:rsidR="00650E64" w:rsidRDefault="005E46AB" w:rsidP="00795C62">
            <w:pPr>
              <w:pStyle w:val="TabellRader"/>
            </w:pPr>
            <w:r>
              <w:t xml:space="preserve">S </w:t>
            </w:r>
            <w:r w:rsidR="00A16C94">
              <w:t>50</w:t>
            </w:r>
          </w:p>
        </w:tc>
        <w:tc>
          <w:tcPr>
            <w:tcW w:w="1048" w:type="pct"/>
          </w:tcPr>
          <w:p w14:paraId="4DE30A26" w14:textId="27800B6D" w:rsidR="00650E64" w:rsidRDefault="005E46AB" w:rsidP="00795C62">
            <w:pPr>
              <w:pStyle w:val="TabellRader"/>
            </w:pPr>
            <w:r>
              <w:t>SoU1</w:t>
            </w:r>
          </w:p>
        </w:tc>
        <w:tc>
          <w:tcPr>
            <w:tcW w:w="1048" w:type="pct"/>
          </w:tcPr>
          <w:p w14:paraId="1A093B49" w14:textId="77777777" w:rsidR="00650E64" w:rsidRDefault="00650E64" w:rsidP="00795C62">
            <w:pPr>
              <w:pStyle w:val="TabellRader"/>
            </w:pPr>
          </w:p>
        </w:tc>
        <w:tc>
          <w:tcPr>
            <w:tcW w:w="1148" w:type="pct"/>
          </w:tcPr>
          <w:p w14:paraId="6F340D13" w14:textId="6812FEE3" w:rsidR="00650E64" w:rsidRDefault="004E2C51" w:rsidP="00795C62">
            <w:pPr>
              <w:pStyle w:val="TabellRader"/>
            </w:pPr>
            <w:r>
              <w:t>X</w:t>
            </w:r>
          </w:p>
        </w:tc>
      </w:tr>
      <w:tr w:rsidR="00F114E9" w14:paraId="4C360168" w14:textId="77777777" w:rsidTr="00AB0B14">
        <w:tc>
          <w:tcPr>
            <w:tcW w:w="708" w:type="pct"/>
          </w:tcPr>
          <w:p w14:paraId="6601D89E" w14:textId="52133BE9" w:rsidR="00F114E9" w:rsidRDefault="009465FE" w:rsidP="00AB0B14">
            <w:pPr>
              <w:pStyle w:val="TabellRader"/>
            </w:pPr>
            <w:r>
              <w:t>126</w:t>
            </w:r>
          </w:p>
        </w:tc>
        <w:tc>
          <w:tcPr>
            <w:tcW w:w="1048" w:type="pct"/>
          </w:tcPr>
          <w:p w14:paraId="6FE00946" w14:textId="66DBD929" w:rsidR="00F114E9" w:rsidRDefault="009465FE" w:rsidP="00AB0B14">
            <w:pPr>
              <w:pStyle w:val="TabellRader"/>
            </w:pPr>
            <w:r>
              <w:t>SB</w:t>
            </w:r>
            <w:r w:rsidR="00A13D02">
              <w:t xml:space="preserve"> </w:t>
            </w:r>
            <w:r w:rsidR="00E813A2">
              <w:t>1</w:t>
            </w:r>
          </w:p>
        </w:tc>
        <w:tc>
          <w:tcPr>
            <w:tcW w:w="1048" w:type="pct"/>
          </w:tcPr>
          <w:p w14:paraId="00D0C782" w14:textId="516032FE" w:rsidR="00F114E9" w:rsidRDefault="009465FE" w:rsidP="00AB0B14">
            <w:pPr>
              <w:pStyle w:val="TabellRader"/>
            </w:pPr>
            <w:r>
              <w:t>KU10</w:t>
            </w:r>
          </w:p>
        </w:tc>
        <w:tc>
          <w:tcPr>
            <w:tcW w:w="1048" w:type="pct"/>
          </w:tcPr>
          <w:p w14:paraId="64826A1E" w14:textId="00A74605" w:rsidR="00F114E9" w:rsidRDefault="00E813A2" w:rsidP="00AB0B14">
            <w:pPr>
              <w:pStyle w:val="TabellRader"/>
            </w:pPr>
            <w:r>
              <w:t>X</w:t>
            </w:r>
          </w:p>
        </w:tc>
        <w:tc>
          <w:tcPr>
            <w:tcW w:w="1148" w:type="pct"/>
          </w:tcPr>
          <w:p w14:paraId="7A2DDAF6" w14:textId="77777777" w:rsidR="00F114E9" w:rsidRDefault="00F114E9" w:rsidP="00AB0B14">
            <w:pPr>
              <w:pStyle w:val="TabellRader"/>
            </w:pPr>
          </w:p>
        </w:tc>
      </w:tr>
      <w:tr w:rsidR="00F114E9" w14:paraId="2A79714E" w14:textId="77777777" w:rsidTr="00AB0B14">
        <w:tc>
          <w:tcPr>
            <w:tcW w:w="708" w:type="pct"/>
          </w:tcPr>
          <w:p w14:paraId="29F136E9" w14:textId="606EFE36" w:rsidR="00F114E9" w:rsidRDefault="00A13D02" w:rsidP="00AB0B14">
            <w:pPr>
              <w:pStyle w:val="TabellRader"/>
            </w:pPr>
            <w:r>
              <w:t>128</w:t>
            </w:r>
          </w:p>
        </w:tc>
        <w:tc>
          <w:tcPr>
            <w:tcW w:w="1048" w:type="pct"/>
          </w:tcPr>
          <w:p w14:paraId="25D4628F" w14:textId="1C9B25D1" w:rsidR="00F114E9" w:rsidRDefault="00A13D02" w:rsidP="00AB0B14">
            <w:pPr>
              <w:pStyle w:val="TabellRader"/>
            </w:pPr>
            <w:r>
              <w:t xml:space="preserve">S </w:t>
            </w:r>
            <w:r w:rsidR="00A16C94">
              <w:t>51</w:t>
            </w:r>
          </w:p>
        </w:tc>
        <w:tc>
          <w:tcPr>
            <w:tcW w:w="1048" w:type="pct"/>
          </w:tcPr>
          <w:p w14:paraId="5FD5E096" w14:textId="52FFFEA7" w:rsidR="00F114E9" w:rsidRDefault="00A13D02" w:rsidP="00AB0B14">
            <w:pPr>
              <w:pStyle w:val="TabellRader"/>
            </w:pPr>
            <w:r>
              <w:t>SoU9</w:t>
            </w:r>
          </w:p>
        </w:tc>
        <w:tc>
          <w:tcPr>
            <w:tcW w:w="1048" w:type="pct"/>
          </w:tcPr>
          <w:p w14:paraId="2B15D620" w14:textId="77777777" w:rsidR="00F114E9" w:rsidRDefault="00F114E9" w:rsidP="00AB0B14">
            <w:pPr>
              <w:pStyle w:val="TabellRader"/>
            </w:pPr>
          </w:p>
        </w:tc>
        <w:tc>
          <w:tcPr>
            <w:tcW w:w="1148" w:type="pct"/>
          </w:tcPr>
          <w:p w14:paraId="7FC45839" w14:textId="73A16E79" w:rsidR="00F114E9" w:rsidRDefault="004E2C51" w:rsidP="00AB0B14">
            <w:pPr>
              <w:pStyle w:val="TabellRader"/>
            </w:pPr>
            <w:r>
              <w:t>X</w:t>
            </w:r>
          </w:p>
        </w:tc>
      </w:tr>
      <w:tr w:rsidR="00F114E9" w14:paraId="07A4BE79" w14:textId="77777777" w:rsidTr="00AB0B14">
        <w:tc>
          <w:tcPr>
            <w:tcW w:w="708" w:type="pct"/>
          </w:tcPr>
          <w:p w14:paraId="63D03280" w14:textId="136FED2B" w:rsidR="00F114E9" w:rsidRDefault="00A13D02" w:rsidP="00AB0B14">
            <w:pPr>
              <w:pStyle w:val="TabellRader"/>
            </w:pPr>
            <w:r>
              <w:t>129</w:t>
            </w:r>
          </w:p>
        </w:tc>
        <w:tc>
          <w:tcPr>
            <w:tcW w:w="1048" w:type="pct"/>
          </w:tcPr>
          <w:p w14:paraId="452E3A35" w14:textId="4BE989CC" w:rsidR="00F114E9" w:rsidRDefault="00A13D02" w:rsidP="00AB0B14">
            <w:pPr>
              <w:pStyle w:val="TabellRader"/>
            </w:pPr>
            <w:r>
              <w:t xml:space="preserve">U </w:t>
            </w:r>
            <w:r w:rsidR="00CB2FA8">
              <w:t>20</w:t>
            </w:r>
          </w:p>
        </w:tc>
        <w:tc>
          <w:tcPr>
            <w:tcW w:w="1048" w:type="pct"/>
          </w:tcPr>
          <w:p w14:paraId="197BD7B3" w14:textId="61C8FD37" w:rsidR="00F114E9" w:rsidRDefault="00A13D02" w:rsidP="00AB0B14">
            <w:pPr>
              <w:pStyle w:val="TabellRader"/>
            </w:pPr>
            <w:r>
              <w:t>UbU11</w:t>
            </w:r>
          </w:p>
        </w:tc>
        <w:tc>
          <w:tcPr>
            <w:tcW w:w="1048" w:type="pct"/>
          </w:tcPr>
          <w:p w14:paraId="3F0EBCB4" w14:textId="25590DAB" w:rsidR="00F114E9" w:rsidRDefault="00ED029B" w:rsidP="00AB0B14">
            <w:pPr>
              <w:pStyle w:val="TabellRader"/>
            </w:pPr>
            <w:r>
              <w:t>X</w:t>
            </w:r>
          </w:p>
        </w:tc>
        <w:tc>
          <w:tcPr>
            <w:tcW w:w="1148" w:type="pct"/>
          </w:tcPr>
          <w:p w14:paraId="336A1497" w14:textId="77777777" w:rsidR="00F114E9" w:rsidRDefault="00F114E9" w:rsidP="00AB0B14">
            <w:pPr>
              <w:pStyle w:val="TabellRader"/>
            </w:pPr>
          </w:p>
        </w:tc>
      </w:tr>
      <w:tr w:rsidR="00F114E9" w14:paraId="54F90858" w14:textId="77777777" w:rsidTr="00AB0B14">
        <w:tc>
          <w:tcPr>
            <w:tcW w:w="708" w:type="pct"/>
          </w:tcPr>
          <w:p w14:paraId="2C311478" w14:textId="15E22F96" w:rsidR="00F114E9" w:rsidRDefault="00A13D02" w:rsidP="00AB0B14">
            <w:pPr>
              <w:pStyle w:val="TabellRader"/>
            </w:pPr>
            <w:r>
              <w:t>130</w:t>
            </w:r>
          </w:p>
        </w:tc>
        <w:tc>
          <w:tcPr>
            <w:tcW w:w="1048" w:type="pct"/>
          </w:tcPr>
          <w:p w14:paraId="71EB15FC" w14:textId="2151EEC5" w:rsidR="00F114E9" w:rsidRDefault="00F51023" w:rsidP="00AB0B14">
            <w:pPr>
              <w:pStyle w:val="TabellRader"/>
            </w:pPr>
            <w:r>
              <w:t>LI</w:t>
            </w:r>
            <w:r w:rsidR="00A13D02">
              <w:t xml:space="preserve"> </w:t>
            </w:r>
            <w:r w:rsidR="009F6F37">
              <w:t>55</w:t>
            </w:r>
          </w:p>
        </w:tc>
        <w:tc>
          <w:tcPr>
            <w:tcW w:w="1048" w:type="pct"/>
          </w:tcPr>
          <w:p w14:paraId="62B74EF1" w14:textId="62ABE1DA" w:rsidR="00F114E9" w:rsidRDefault="00A13D02" w:rsidP="00AB0B14">
            <w:pPr>
              <w:pStyle w:val="TabellRader"/>
            </w:pPr>
            <w:r>
              <w:t>NU7</w:t>
            </w:r>
          </w:p>
        </w:tc>
        <w:tc>
          <w:tcPr>
            <w:tcW w:w="1048" w:type="pct"/>
          </w:tcPr>
          <w:p w14:paraId="2D5C710F" w14:textId="34AC7DF3" w:rsidR="00F114E9" w:rsidRDefault="00F51023" w:rsidP="00AB0B14">
            <w:pPr>
              <w:pStyle w:val="TabellRader"/>
            </w:pPr>
            <w:r>
              <w:t>X</w:t>
            </w:r>
          </w:p>
        </w:tc>
        <w:tc>
          <w:tcPr>
            <w:tcW w:w="1148" w:type="pct"/>
          </w:tcPr>
          <w:p w14:paraId="4E6A0971" w14:textId="77777777" w:rsidR="00F114E9" w:rsidRDefault="00F114E9" w:rsidP="00AB0B14">
            <w:pPr>
              <w:pStyle w:val="TabellRader"/>
            </w:pPr>
          </w:p>
        </w:tc>
      </w:tr>
      <w:tr w:rsidR="00F114E9" w14:paraId="3034B6AF" w14:textId="77777777" w:rsidTr="00AB0B14">
        <w:tc>
          <w:tcPr>
            <w:tcW w:w="708" w:type="pct"/>
          </w:tcPr>
          <w:p w14:paraId="40C17220" w14:textId="3D7231FF" w:rsidR="00F114E9" w:rsidRDefault="00A13D02" w:rsidP="00AB0B14">
            <w:pPr>
              <w:pStyle w:val="TabellRader"/>
            </w:pPr>
            <w:r>
              <w:t>131</w:t>
            </w:r>
          </w:p>
        </w:tc>
        <w:tc>
          <w:tcPr>
            <w:tcW w:w="1048" w:type="pct"/>
          </w:tcPr>
          <w:p w14:paraId="58440067" w14:textId="1C3F07C3" w:rsidR="00F114E9" w:rsidRDefault="004E2D71" w:rsidP="00AB0B14">
            <w:pPr>
              <w:pStyle w:val="TabellRader"/>
            </w:pPr>
            <w:r>
              <w:t>KN</w:t>
            </w:r>
            <w:r w:rsidR="00A13D02">
              <w:t xml:space="preserve"> </w:t>
            </w:r>
            <w:r w:rsidR="002D4579">
              <w:t>37</w:t>
            </w:r>
          </w:p>
        </w:tc>
        <w:tc>
          <w:tcPr>
            <w:tcW w:w="1048" w:type="pct"/>
          </w:tcPr>
          <w:p w14:paraId="43D053E6" w14:textId="19D4B675" w:rsidR="00F114E9" w:rsidRDefault="00A13D02" w:rsidP="00AB0B14">
            <w:pPr>
              <w:pStyle w:val="TabellRader"/>
            </w:pPr>
            <w:r>
              <w:t>NU13</w:t>
            </w:r>
          </w:p>
        </w:tc>
        <w:tc>
          <w:tcPr>
            <w:tcW w:w="1048" w:type="pct"/>
          </w:tcPr>
          <w:p w14:paraId="2A2F6849" w14:textId="77777777" w:rsidR="00F114E9" w:rsidRDefault="00F114E9" w:rsidP="00AB0B14">
            <w:pPr>
              <w:pStyle w:val="TabellRader"/>
            </w:pPr>
          </w:p>
        </w:tc>
        <w:tc>
          <w:tcPr>
            <w:tcW w:w="1148" w:type="pct"/>
          </w:tcPr>
          <w:p w14:paraId="77C0882A" w14:textId="7CF7A426" w:rsidR="00F114E9" w:rsidRDefault="004E2D71" w:rsidP="00AB0B14">
            <w:pPr>
              <w:pStyle w:val="TabellRader"/>
            </w:pPr>
            <w:r>
              <w:t>X</w:t>
            </w:r>
          </w:p>
        </w:tc>
      </w:tr>
      <w:tr w:rsidR="00F114E9" w14:paraId="2327AA9A" w14:textId="77777777" w:rsidTr="00AB0B14">
        <w:tc>
          <w:tcPr>
            <w:tcW w:w="708" w:type="pct"/>
          </w:tcPr>
          <w:p w14:paraId="5009398E" w14:textId="024153F1" w:rsidR="00F114E9" w:rsidRDefault="00A13D02" w:rsidP="00AB0B14">
            <w:pPr>
              <w:pStyle w:val="TabellRader"/>
            </w:pPr>
            <w:r>
              <w:t>132</w:t>
            </w:r>
          </w:p>
        </w:tc>
        <w:tc>
          <w:tcPr>
            <w:tcW w:w="1048" w:type="pct"/>
          </w:tcPr>
          <w:p w14:paraId="0CF1D90D" w14:textId="4E9625E2" w:rsidR="00F114E9" w:rsidRDefault="004E2D71" w:rsidP="00AB0B14">
            <w:pPr>
              <w:pStyle w:val="TabellRader"/>
            </w:pPr>
            <w:r>
              <w:t>Fi</w:t>
            </w:r>
            <w:r w:rsidR="00A13D02">
              <w:t xml:space="preserve"> </w:t>
            </w:r>
            <w:r w:rsidR="0054066C">
              <w:t>52</w:t>
            </w:r>
          </w:p>
        </w:tc>
        <w:tc>
          <w:tcPr>
            <w:tcW w:w="1048" w:type="pct"/>
          </w:tcPr>
          <w:p w14:paraId="352080BE" w14:textId="2C925EF3" w:rsidR="00F114E9" w:rsidRDefault="00A13D02" w:rsidP="00AB0B14">
            <w:pPr>
              <w:pStyle w:val="TabellRader"/>
            </w:pPr>
            <w:r>
              <w:t>NU4</w:t>
            </w:r>
          </w:p>
        </w:tc>
        <w:tc>
          <w:tcPr>
            <w:tcW w:w="1048" w:type="pct"/>
          </w:tcPr>
          <w:p w14:paraId="3AF7DBA1" w14:textId="10446837" w:rsidR="00F114E9" w:rsidRDefault="004E2D71" w:rsidP="00AB0B14">
            <w:pPr>
              <w:pStyle w:val="TabellRader"/>
            </w:pPr>
            <w:r>
              <w:t>X</w:t>
            </w:r>
          </w:p>
        </w:tc>
        <w:tc>
          <w:tcPr>
            <w:tcW w:w="1148" w:type="pct"/>
          </w:tcPr>
          <w:p w14:paraId="51B18AD3" w14:textId="77777777" w:rsidR="00F114E9" w:rsidRDefault="00F114E9" w:rsidP="00AB0B14">
            <w:pPr>
              <w:pStyle w:val="TabellRader"/>
            </w:pPr>
          </w:p>
        </w:tc>
      </w:tr>
      <w:tr w:rsidR="00F114E9" w14:paraId="68B8DC9A" w14:textId="77777777" w:rsidTr="00AB0B14">
        <w:tc>
          <w:tcPr>
            <w:tcW w:w="708" w:type="pct"/>
          </w:tcPr>
          <w:p w14:paraId="79970BA7" w14:textId="5FB31174" w:rsidR="00F114E9" w:rsidRDefault="00210A34" w:rsidP="00AB0B14">
            <w:pPr>
              <w:pStyle w:val="TabellRader"/>
            </w:pPr>
            <w:r>
              <w:t>133</w:t>
            </w:r>
          </w:p>
        </w:tc>
        <w:tc>
          <w:tcPr>
            <w:tcW w:w="1048" w:type="pct"/>
          </w:tcPr>
          <w:p w14:paraId="32A701E6" w14:textId="24601D93" w:rsidR="00F114E9" w:rsidRDefault="00526BD8" w:rsidP="00AB0B14">
            <w:pPr>
              <w:pStyle w:val="TabellRader"/>
            </w:pPr>
            <w:r>
              <w:t xml:space="preserve">Ku </w:t>
            </w:r>
            <w:r w:rsidR="00767B84">
              <w:t>10</w:t>
            </w:r>
          </w:p>
        </w:tc>
        <w:tc>
          <w:tcPr>
            <w:tcW w:w="1048" w:type="pct"/>
          </w:tcPr>
          <w:p w14:paraId="4C00B4B0" w14:textId="0465EA52" w:rsidR="00F114E9" w:rsidRDefault="00526BD8" w:rsidP="00AB0B14">
            <w:pPr>
              <w:pStyle w:val="TabellRader"/>
            </w:pPr>
            <w:r>
              <w:t>KU4</w:t>
            </w:r>
          </w:p>
        </w:tc>
        <w:tc>
          <w:tcPr>
            <w:tcW w:w="1048" w:type="pct"/>
          </w:tcPr>
          <w:p w14:paraId="52209F80" w14:textId="32F3C520" w:rsidR="00F114E9" w:rsidRDefault="00164917" w:rsidP="00AB0B14">
            <w:pPr>
              <w:pStyle w:val="TabellRader"/>
            </w:pPr>
            <w:r>
              <w:t>X</w:t>
            </w:r>
          </w:p>
        </w:tc>
        <w:tc>
          <w:tcPr>
            <w:tcW w:w="1148" w:type="pct"/>
          </w:tcPr>
          <w:p w14:paraId="4893C9FD" w14:textId="77777777" w:rsidR="00F114E9" w:rsidRDefault="00F114E9" w:rsidP="00AB0B14">
            <w:pPr>
              <w:pStyle w:val="TabellRader"/>
            </w:pPr>
          </w:p>
        </w:tc>
      </w:tr>
      <w:tr w:rsidR="00F114E9" w14:paraId="768CE599" w14:textId="77777777" w:rsidTr="00AB0B14">
        <w:tc>
          <w:tcPr>
            <w:tcW w:w="708" w:type="pct"/>
          </w:tcPr>
          <w:p w14:paraId="1EDE2D16" w14:textId="1E36FE18" w:rsidR="00F114E9" w:rsidRDefault="00210A34" w:rsidP="00AB0B14">
            <w:pPr>
              <w:pStyle w:val="TabellRader"/>
            </w:pPr>
            <w:r>
              <w:t>134</w:t>
            </w:r>
          </w:p>
        </w:tc>
        <w:tc>
          <w:tcPr>
            <w:tcW w:w="1048" w:type="pct"/>
          </w:tcPr>
          <w:p w14:paraId="4C74643B" w14:textId="0CC6EB62" w:rsidR="00F114E9" w:rsidRDefault="00526BD8" w:rsidP="00AB0B14">
            <w:pPr>
              <w:pStyle w:val="TabellRader"/>
            </w:pPr>
            <w:r>
              <w:t xml:space="preserve">Fi </w:t>
            </w:r>
            <w:r w:rsidR="0054066C">
              <w:t>53</w:t>
            </w:r>
          </w:p>
        </w:tc>
        <w:tc>
          <w:tcPr>
            <w:tcW w:w="1048" w:type="pct"/>
          </w:tcPr>
          <w:p w14:paraId="283610F7" w14:textId="6C8BC103" w:rsidR="00F114E9" w:rsidRDefault="00526BD8" w:rsidP="00AB0B14">
            <w:pPr>
              <w:pStyle w:val="TabellRader"/>
            </w:pPr>
            <w:r>
              <w:t>KU7</w:t>
            </w:r>
          </w:p>
        </w:tc>
        <w:tc>
          <w:tcPr>
            <w:tcW w:w="1048" w:type="pct"/>
          </w:tcPr>
          <w:p w14:paraId="3D358BED" w14:textId="232E9524" w:rsidR="00F114E9" w:rsidRDefault="005C20DF" w:rsidP="00AB0B14">
            <w:pPr>
              <w:pStyle w:val="TabellRader"/>
            </w:pPr>
            <w:r>
              <w:t>X</w:t>
            </w:r>
          </w:p>
        </w:tc>
        <w:tc>
          <w:tcPr>
            <w:tcW w:w="1148" w:type="pct"/>
          </w:tcPr>
          <w:p w14:paraId="4A45E5C7" w14:textId="77777777" w:rsidR="00F114E9" w:rsidRDefault="00F114E9" w:rsidP="00AB0B14">
            <w:pPr>
              <w:pStyle w:val="TabellRader"/>
            </w:pPr>
          </w:p>
        </w:tc>
      </w:tr>
      <w:tr w:rsidR="00F114E9" w14:paraId="122195FD" w14:textId="77777777" w:rsidTr="00AB0B14">
        <w:tc>
          <w:tcPr>
            <w:tcW w:w="708" w:type="pct"/>
          </w:tcPr>
          <w:p w14:paraId="0368640D" w14:textId="5505C008" w:rsidR="00F114E9" w:rsidRDefault="00210A34" w:rsidP="00AB0B14">
            <w:pPr>
              <w:pStyle w:val="TabellRader"/>
            </w:pPr>
            <w:r>
              <w:t>135</w:t>
            </w:r>
          </w:p>
        </w:tc>
        <w:tc>
          <w:tcPr>
            <w:tcW w:w="1048" w:type="pct"/>
          </w:tcPr>
          <w:p w14:paraId="56D3000B" w14:textId="38E4D695" w:rsidR="00F114E9" w:rsidRDefault="00526BD8" w:rsidP="00AB0B14">
            <w:pPr>
              <w:pStyle w:val="TabellRader"/>
            </w:pPr>
            <w:r>
              <w:t xml:space="preserve">Fi </w:t>
            </w:r>
            <w:r w:rsidR="0054066C">
              <w:t>54</w:t>
            </w:r>
          </w:p>
        </w:tc>
        <w:tc>
          <w:tcPr>
            <w:tcW w:w="1048" w:type="pct"/>
          </w:tcPr>
          <w:p w14:paraId="77B57E1C" w14:textId="185085DD" w:rsidR="00F114E9" w:rsidRDefault="00526BD8" w:rsidP="00AB0B14">
            <w:pPr>
              <w:pStyle w:val="TabellRader"/>
            </w:pPr>
            <w:r>
              <w:t>KU9</w:t>
            </w:r>
          </w:p>
        </w:tc>
        <w:tc>
          <w:tcPr>
            <w:tcW w:w="1048" w:type="pct"/>
          </w:tcPr>
          <w:p w14:paraId="08B3E964" w14:textId="05BCB890" w:rsidR="00F114E9" w:rsidRDefault="005C20DF" w:rsidP="00AB0B14">
            <w:pPr>
              <w:pStyle w:val="TabellRader"/>
            </w:pPr>
            <w:r>
              <w:t>X</w:t>
            </w:r>
          </w:p>
        </w:tc>
        <w:tc>
          <w:tcPr>
            <w:tcW w:w="1148" w:type="pct"/>
          </w:tcPr>
          <w:p w14:paraId="790D667C" w14:textId="77777777" w:rsidR="00F114E9" w:rsidRDefault="00F114E9" w:rsidP="00AB0B14">
            <w:pPr>
              <w:pStyle w:val="TabellRader"/>
            </w:pPr>
          </w:p>
        </w:tc>
      </w:tr>
      <w:tr w:rsidR="00F114E9" w14:paraId="645B5132" w14:textId="77777777" w:rsidTr="00AB0B14">
        <w:tc>
          <w:tcPr>
            <w:tcW w:w="708" w:type="pct"/>
          </w:tcPr>
          <w:p w14:paraId="1AE8CBBF" w14:textId="006E6523" w:rsidR="00F114E9" w:rsidRDefault="00210A34" w:rsidP="00AB0B14">
            <w:pPr>
              <w:pStyle w:val="TabellRader"/>
            </w:pPr>
            <w:r>
              <w:t>136</w:t>
            </w:r>
          </w:p>
        </w:tc>
        <w:tc>
          <w:tcPr>
            <w:tcW w:w="1048" w:type="pct"/>
          </w:tcPr>
          <w:p w14:paraId="6FDD0E0A" w14:textId="09D31EAA" w:rsidR="00F114E9" w:rsidRDefault="00526BD8" w:rsidP="00AB0B14">
            <w:pPr>
              <w:pStyle w:val="TabellRader"/>
            </w:pPr>
            <w:r>
              <w:t xml:space="preserve">U </w:t>
            </w:r>
            <w:r w:rsidR="00CB2FA8">
              <w:t>21</w:t>
            </w:r>
          </w:p>
        </w:tc>
        <w:tc>
          <w:tcPr>
            <w:tcW w:w="1048" w:type="pct"/>
          </w:tcPr>
          <w:p w14:paraId="0E70838E" w14:textId="2EC74FFB" w:rsidR="00F114E9" w:rsidRDefault="00526BD8" w:rsidP="00AB0B14">
            <w:pPr>
              <w:pStyle w:val="TabellRader"/>
            </w:pPr>
            <w:r>
              <w:t>UbU10</w:t>
            </w:r>
          </w:p>
        </w:tc>
        <w:tc>
          <w:tcPr>
            <w:tcW w:w="1048" w:type="pct"/>
          </w:tcPr>
          <w:p w14:paraId="0D73A40C" w14:textId="77777777" w:rsidR="00F114E9" w:rsidRDefault="00F114E9" w:rsidP="00AB0B14">
            <w:pPr>
              <w:pStyle w:val="TabellRader"/>
            </w:pPr>
          </w:p>
        </w:tc>
        <w:tc>
          <w:tcPr>
            <w:tcW w:w="1148" w:type="pct"/>
          </w:tcPr>
          <w:p w14:paraId="28692273" w14:textId="6114996E" w:rsidR="00F114E9" w:rsidRDefault="00ED029B" w:rsidP="00AB0B14">
            <w:pPr>
              <w:pStyle w:val="TabellRader"/>
            </w:pPr>
            <w:r>
              <w:t>X</w:t>
            </w:r>
          </w:p>
        </w:tc>
      </w:tr>
      <w:tr w:rsidR="00F114E9" w14:paraId="7E52D505" w14:textId="77777777" w:rsidTr="00AB0B14">
        <w:tc>
          <w:tcPr>
            <w:tcW w:w="708" w:type="pct"/>
          </w:tcPr>
          <w:p w14:paraId="675CA75C" w14:textId="3E3511D1" w:rsidR="00F114E9" w:rsidRDefault="00210A34" w:rsidP="00AB0B14">
            <w:pPr>
              <w:pStyle w:val="TabellRader"/>
            </w:pPr>
            <w:r>
              <w:t>137</w:t>
            </w:r>
          </w:p>
        </w:tc>
        <w:tc>
          <w:tcPr>
            <w:tcW w:w="1048" w:type="pct"/>
          </w:tcPr>
          <w:p w14:paraId="688D70E0" w14:textId="0E7CEEF8" w:rsidR="00F114E9" w:rsidRDefault="00526BD8" w:rsidP="00AB0B14">
            <w:pPr>
              <w:pStyle w:val="TabellRader"/>
            </w:pPr>
            <w:r>
              <w:t xml:space="preserve">Fi </w:t>
            </w:r>
            <w:r w:rsidR="0054066C">
              <w:t>55</w:t>
            </w:r>
          </w:p>
        </w:tc>
        <w:tc>
          <w:tcPr>
            <w:tcW w:w="1048" w:type="pct"/>
          </w:tcPr>
          <w:p w14:paraId="15303644" w14:textId="186EAE83" w:rsidR="00F114E9" w:rsidRDefault="00526BD8" w:rsidP="00AB0B14">
            <w:pPr>
              <w:pStyle w:val="TabellRader"/>
            </w:pPr>
            <w:r>
              <w:t>FiU16</w:t>
            </w:r>
          </w:p>
        </w:tc>
        <w:tc>
          <w:tcPr>
            <w:tcW w:w="1048" w:type="pct"/>
          </w:tcPr>
          <w:p w14:paraId="759E8FF6" w14:textId="77777777" w:rsidR="00F114E9" w:rsidRDefault="00F114E9" w:rsidP="00AB0B14">
            <w:pPr>
              <w:pStyle w:val="TabellRader"/>
            </w:pPr>
          </w:p>
        </w:tc>
        <w:tc>
          <w:tcPr>
            <w:tcW w:w="1148" w:type="pct"/>
          </w:tcPr>
          <w:p w14:paraId="5F05D896" w14:textId="4BFA795F" w:rsidR="00F114E9" w:rsidRDefault="005C20DF" w:rsidP="00AB0B14">
            <w:pPr>
              <w:pStyle w:val="TabellRader"/>
            </w:pPr>
            <w:r>
              <w:t>X</w:t>
            </w:r>
          </w:p>
        </w:tc>
      </w:tr>
      <w:tr w:rsidR="00F114E9" w14:paraId="11539EE4" w14:textId="77777777" w:rsidTr="00AB0B14">
        <w:tc>
          <w:tcPr>
            <w:tcW w:w="708" w:type="pct"/>
          </w:tcPr>
          <w:p w14:paraId="6216B885" w14:textId="5B6D2335" w:rsidR="00F114E9" w:rsidRDefault="000C1B5C" w:rsidP="00AB0B14">
            <w:pPr>
              <w:pStyle w:val="TabellRader"/>
            </w:pPr>
            <w:r>
              <w:t>138</w:t>
            </w:r>
          </w:p>
        </w:tc>
        <w:tc>
          <w:tcPr>
            <w:tcW w:w="1048" w:type="pct"/>
          </w:tcPr>
          <w:p w14:paraId="1CB1BDAE" w14:textId="604B7A23" w:rsidR="00F114E9" w:rsidRDefault="00FC3CFA" w:rsidP="00AB0B14">
            <w:pPr>
              <w:pStyle w:val="TabellRader"/>
            </w:pPr>
            <w:r>
              <w:t>Fö</w:t>
            </w:r>
            <w:r w:rsidR="00377928">
              <w:t xml:space="preserve"> 12</w:t>
            </w:r>
          </w:p>
        </w:tc>
        <w:tc>
          <w:tcPr>
            <w:tcW w:w="1048" w:type="pct"/>
          </w:tcPr>
          <w:p w14:paraId="69C67D3F" w14:textId="280F2F0E" w:rsidR="00F114E9" w:rsidRDefault="00BD38C6" w:rsidP="00AB0B14">
            <w:pPr>
              <w:pStyle w:val="TabellRader"/>
            </w:pPr>
            <w:r>
              <w:t>FiU16</w:t>
            </w:r>
          </w:p>
        </w:tc>
        <w:tc>
          <w:tcPr>
            <w:tcW w:w="1048" w:type="pct"/>
          </w:tcPr>
          <w:p w14:paraId="7EBFCD33" w14:textId="6186FAE9" w:rsidR="00F114E9" w:rsidRDefault="002E262A" w:rsidP="00AB0B14">
            <w:pPr>
              <w:pStyle w:val="TabellRader"/>
            </w:pPr>
            <w:r>
              <w:t>X</w:t>
            </w:r>
          </w:p>
        </w:tc>
        <w:tc>
          <w:tcPr>
            <w:tcW w:w="1148" w:type="pct"/>
          </w:tcPr>
          <w:p w14:paraId="1F300C46" w14:textId="77777777" w:rsidR="00F114E9" w:rsidRDefault="00F114E9" w:rsidP="00AB0B14">
            <w:pPr>
              <w:pStyle w:val="TabellRader"/>
            </w:pPr>
          </w:p>
        </w:tc>
      </w:tr>
      <w:tr w:rsidR="00F114E9" w14:paraId="1AC66598" w14:textId="77777777" w:rsidTr="00AB0B14">
        <w:tc>
          <w:tcPr>
            <w:tcW w:w="708" w:type="pct"/>
          </w:tcPr>
          <w:p w14:paraId="0DA76CCC" w14:textId="77B660AB" w:rsidR="00F114E9" w:rsidRDefault="000C1B5C" w:rsidP="00AB0B14">
            <w:pPr>
              <w:pStyle w:val="TabellRader"/>
            </w:pPr>
            <w:r>
              <w:t>139</w:t>
            </w:r>
          </w:p>
        </w:tc>
        <w:tc>
          <w:tcPr>
            <w:tcW w:w="1048" w:type="pct"/>
          </w:tcPr>
          <w:p w14:paraId="6B0598A9" w14:textId="142F0546" w:rsidR="00F114E9" w:rsidRDefault="006F11CC" w:rsidP="00AB0B14">
            <w:pPr>
              <w:pStyle w:val="TabellRader"/>
            </w:pPr>
            <w:r>
              <w:t xml:space="preserve">S </w:t>
            </w:r>
            <w:r w:rsidR="00A16C94">
              <w:t>52</w:t>
            </w:r>
          </w:p>
        </w:tc>
        <w:tc>
          <w:tcPr>
            <w:tcW w:w="1048" w:type="pct"/>
          </w:tcPr>
          <w:p w14:paraId="50BE8155" w14:textId="5F54C75C" w:rsidR="00F114E9" w:rsidRDefault="00BD38C6" w:rsidP="00AB0B14">
            <w:pPr>
              <w:pStyle w:val="TabellRader"/>
            </w:pPr>
            <w:r>
              <w:t>FiU16</w:t>
            </w:r>
          </w:p>
        </w:tc>
        <w:tc>
          <w:tcPr>
            <w:tcW w:w="1048" w:type="pct"/>
          </w:tcPr>
          <w:p w14:paraId="3774701F" w14:textId="4DA0407B" w:rsidR="00F114E9" w:rsidRDefault="004E2C51" w:rsidP="00AB0B14">
            <w:pPr>
              <w:pStyle w:val="TabellRader"/>
            </w:pPr>
            <w:r>
              <w:t>X</w:t>
            </w:r>
          </w:p>
        </w:tc>
        <w:tc>
          <w:tcPr>
            <w:tcW w:w="1148" w:type="pct"/>
          </w:tcPr>
          <w:p w14:paraId="08FE31BA" w14:textId="77777777" w:rsidR="00F114E9" w:rsidRDefault="00F114E9" w:rsidP="00AB0B14">
            <w:pPr>
              <w:pStyle w:val="TabellRader"/>
            </w:pPr>
          </w:p>
        </w:tc>
      </w:tr>
      <w:tr w:rsidR="00F114E9" w14:paraId="08DDB904" w14:textId="77777777" w:rsidTr="00AB0B14">
        <w:tc>
          <w:tcPr>
            <w:tcW w:w="708" w:type="pct"/>
          </w:tcPr>
          <w:p w14:paraId="0509AAD8" w14:textId="1FC2E970" w:rsidR="00F114E9" w:rsidRDefault="000C1B5C" w:rsidP="00AB0B14">
            <w:pPr>
              <w:pStyle w:val="TabellRader"/>
            </w:pPr>
            <w:r>
              <w:t>140</w:t>
            </w:r>
          </w:p>
        </w:tc>
        <w:tc>
          <w:tcPr>
            <w:tcW w:w="1048" w:type="pct"/>
          </w:tcPr>
          <w:p w14:paraId="5EEBCDCC" w14:textId="4426B738" w:rsidR="00F114E9" w:rsidRDefault="006F11CC" w:rsidP="00AB0B14">
            <w:pPr>
              <w:pStyle w:val="TabellRader"/>
            </w:pPr>
            <w:r>
              <w:t xml:space="preserve">U </w:t>
            </w:r>
            <w:r w:rsidR="00CB2FA8">
              <w:t>22</w:t>
            </w:r>
          </w:p>
        </w:tc>
        <w:tc>
          <w:tcPr>
            <w:tcW w:w="1048" w:type="pct"/>
          </w:tcPr>
          <w:p w14:paraId="17430732" w14:textId="6FA47F32" w:rsidR="00F114E9" w:rsidRDefault="00BD38C6" w:rsidP="00AB0B14">
            <w:pPr>
              <w:pStyle w:val="TabellRader"/>
            </w:pPr>
            <w:r>
              <w:t>FiU16</w:t>
            </w:r>
          </w:p>
        </w:tc>
        <w:tc>
          <w:tcPr>
            <w:tcW w:w="1048" w:type="pct"/>
          </w:tcPr>
          <w:p w14:paraId="0177B4DA" w14:textId="0401F66F" w:rsidR="00F114E9" w:rsidRDefault="00ED029B" w:rsidP="00AB0B14">
            <w:pPr>
              <w:pStyle w:val="TabellRader"/>
            </w:pPr>
            <w:r>
              <w:t>X</w:t>
            </w:r>
          </w:p>
        </w:tc>
        <w:tc>
          <w:tcPr>
            <w:tcW w:w="1148" w:type="pct"/>
          </w:tcPr>
          <w:p w14:paraId="6861BEB3" w14:textId="77777777" w:rsidR="00F114E9" w:rsidRDefault="00F114E9" w:rsidP="00AB0B14">
            <w:pPr>
              <w:pStyle w:val="TabellRader"/>
            </w:pPr>
          </w:p>
        </w:tc>
      </w:tr>
      <w:tr w:rsidR="00F114E9" w14:paraId="0A256302" w14:textId="77777777" w:rsidTr="00AB0B14">
        <w:tc>
          <w:tcPr>
            <w:tcW w:w="708" w:type="pct"/>
          </w:tcPr>
          <w:p w14:paraId="01C023D7" w14:textId="214C8D88" w:rsidR="00F114E9" w:rsidRDefault="000C1B5C" w:rsidP="00AB0B14">
            <w:pPr>
              <w:pStyle w:val="TabellRader"/>
            </w:pPr>
            <w:r>
              <w:t>141</w:t>
            </w:r>
          </w:p>
        </w:tc>
        <w:tc>
          <w:tcPr>
            <w:tcW w:w="1048" w:type="pct"/>
          </w:tcPr>
          <w:p w14:paraId="432B9339" w14:textId="65935E02" w:rsidR="00F114E9" w:rsidRDefault="004E2D71" w:rsidP="00AB0B14">
            <w:pPr>
              <w:pStyle w:val="TabellRader"/>
            </w:pPr>
            <w:r>
              <w:t>KN</w:t>
            </w:r>
            <w:r w:rsidR="006F11CC">
              <w:t xml:space="preserve"> </w:t>
            </w:r>
            <w:r w:rsidR="002D4579">
              <w:t>38</w:t>
            </w:r>
          </w:p>
        </w:tc>
        <w:tc>
          <w:tcPr>
            <w:tcW w:w="1048" w:type="pct"/>
          </w:tcPr>
          <w:p w14:paraId="79BBBA50" w14:textId="0F6D53F8" w:rsidR="00F114E9" w:rsidRDefault="00BD38C6" w:rsidP="00AB0B14">
            <w:pPr>
              <w:pStyle w:val="TabellRader"/>
            </w:pPr>
            <w:r>
              <w:t>FiU16</w:t>
            </w:r>
          </w:p>
        </w:tc>
        <w:tc>
          <w:tcPr>
            <w:tcW w:w="1048" w:type="pct"/>
          </w:tcPr>
          <w:p w14:paraId="31E78048" w14:textId="629DB07B" w:rsidR="00F114E9" w:rsidRDefault="004E2D71" w:rsidP="00AB0B14">
            <w:pPr>
              <w:pStyle w:val="TabellRader"/>
            </w:pPr>
            <w:r>
              <w:t>X</w:t>
            </w:r>
          </w:p>
        </w:tc>
        <w:tc>
          <w:tcPr>
            <w:tcW w:w="1148" w:type="pct"/>
          </w:tcPr>
          <w:p w14:paraId="19310F51" w14:textId="77777777" w:rsidR="00F114E9" w:rsidRDefault="00F114E9" w:rsidP="00AB0B14">
            <w:pPr>
              <w:pStyle w:val="TabellRader"/>
            </w:pPr>
          </w:p>
        </w:tc>
      </w:tr>
      <w:tr w:rsidR="00F114E9" w14:paraId="3FFF46DD" w14:textId="77777777" w:rsidTr="00AB0B14">
        <w:tc>
          <w:tcPr>
            <w:tcW w:w="708" w:type="pct"/>
          </w:tcPr>
          <w:p w14:paraId="38E6190A" w14:textId="25F7B649" w:rsidR="00F114E9" w:rsidRDefault="000C1B5C" w:rsidP="00AB0B14">
            <w:pPr>
              <w:pStyle w:val="TabellRader"/>
            </w:pPr>
            <w:r>
              <w:t>142</w:t>
            </w:r>
          </w:p>
        </w:tc>
        <w:tc>
          <w:tcPr>
            <w:tcW w:w="1048" w:type="pct"/>
          </w:tcPr>
          <w:p w14:paraId="6E5B69E6" w14:textId="169D4EED" w:rsidR="00F114E9" w:rsidRDefault="006F11CC" w:rsidP="00AB0B14">
            <w:pPr>
              <w:pStyle w:val="TabellRader"/>
            </w:pPr>
            <w:r>
              <w:t xml:space="preserve">Ku </w:t>
            </w:r>
            <w:r w:rsidR="00767B84">
              <w:t>11</w:t>
            </w:r>
          </w:p>
        </w:tc>
        <w:tc>
          <w:tcPr>
            <w:tcW w:w="1048" w:type="pct"/>
          </w:tcPr>
          <w:p w14:paraId="43FA9185" w14:textId="6A88C13B" w:rsidR="00F114E9" w:rsidRDefault="00BD38C6" w:rsidP="00AB0B14">
            <w:pPr>
              <w:pStyle w:val="TabellRader"/>
            </w:pPr>
            <w:r>
              <w:t>FiU16</w:t>
            </w:r>
          </w:p>
        </w:tc>
        <w:tc>
          <w:tcPr>
            <w:tcW w:w="1048" w:type="pct"/>
          </w:tcPr>
          <w:p w14:paraId="7EAD639E" w14:textId="194E5B18" w:rsidR="00F114E9" w:rsidRDefault="00164917" w:rsidP="00AB0B14">
            <w:pPr>
              <w:pStyle w:val="TabellRader"/>
            </w:pPr>
            <w:r>
              <w:t>X</w:t>
            </w:r>
          </w:p>
        </w:tc>
        <w:tc>
          <w:tcPr>
            <w:tcW w:w="1148" w:type="pct"/>
          </w:tcPr>
          <w:p w14:paraId="5CD3AF77" w14:textId="77777777" w:rsidR="00F114E9" w:rsidRDefault="00F114E9" w:rsidP="00AB0B14">
            <w:pPr>
              <w:pStyle w:val="TabellRader"/>
            </w:pPr>
          </w:p>
        </w:tc>
      </w:tr>
      <w:tr w:rsidR="00F114E9" w14:paraId="4ACDF4CE" w14:textId="77777777" w:rsidTr="00AB0B14">
        <w:tc>
          <w:tcPr>
            <w:tcW w:w="708" w:type="pct"/>
          </w:tcPr>
          <w:p w14:paraId="21B1A2EE" w14:textId="1E52A734" w:rsidR="00F114E9" w:rsidRDefault="000C1B5C" w:rsidP="00AB0B14">
            <w:pPr>
              <w:pStyle w:val="TabellRader"/>
            </w:pPr>
            <w:r>
              <w:t>143</w:t>
            </w:r>
          </w:p>
        </w:tc>
        <w:tc>
          <w:tcPr>
            <w:tcW w:w="1048" w:type="pct"/>
          </w:tcPr>
          <w:p w14:paraId="36C45502" w14:textId="47DECF7F" w:rsidR="00F114E9" w:rsidRDefault="006F11CC" w:rsidP="00AB0B14">
            <w:pPr>
              <w:pStyle w:val="TabellRader"/>
            </w:pPr>
            <w:r>
              <w:t xml:space="preserve">Fi </w:t>
            </w:r>
            <w:r w:rsidR="0054066C">
              <w:t>56</w:t>
            </w:r>
          </w:p>
        </w:tc>
        <w:tc>
          <w:tcPr>
            <w:tcW w:w="1048" w:type="pct"/>
          </w:tcPr>
          <w:p w14:paraId="24FE11AF" w14:textId="23749A28" w:rsidR="00F114E9" w:rsidRDefault="00DE5472" w:rsidP="00AB0B14">
            <w:pPr>
              <w:pStyle w:val="TabellRader"/>
            </w:pPr>
            <w:r>
              <w:t>SkU10</w:t>
            </w:r>
          </w:p>
        </w:tc>
        <w:tc>
          <w:tcPr>
            <w:tcW w:w="1048" w:type="pct"/>
          </w:tcPr>
          <w:p w14:paraId="41F925E4" w14:textId="50232BF4" w:rsidR="00F114E9" w:rsidRDefault="005C20DF" w:rsidP="00AB0B14">
            <w:pPr>
              <w:pStyle w:val="TabellRader"/>
            </w:pPr>
            <w:r>
              <w:t>X</w:t>
            </w:r>
          </w:p>
        </w:tc>
        <w:tc>
          <w:tcPr>
            <w:tcW w:w="1148" w:type="pct"/>
          </w:tcPr>
          <w:p w14:paraId="0E2F61F7" w14:textId="77777777" w:rsidR="00F114E9" w:rsidRDefault="00F114E9" w:rsidP="00AB0B14">
            <w:pPr>
              <w:pStyle w:val="TabellRader"/>
            </w:pPr>
          </w:p>
        </w:tc>
      </w:tr>
      <w:tr w:rsidR="00F114E9" w14:paraId="53F24023" w14:textId="77777777" w:rsidTr="00AB0B14">
        <w:tc>
          <w:tcPr>
            <w:tcW w:w="708" w:type="pct"/>
          </w:tcPr>
          <w:p w14:paraId="110DEA43" w14:textId="5D654A6E" w:rsidR="00F114E9" w:rsidRDefault="000C1B5C" w:rsidP="00AB0B14">
            <w:pPr>
              <w:pStyle w:val="TabellRader"/>
            </w:pPr>
            <w:r>
              <w:t>144</w:t>
            </w:r>
          </w:p>
        </w:tc>
        <w:tc>
          <w:tcPr>
            <w:tcW w:w="1048" w:type="pct"/>
          </w:tcPr>
          <w:p w14:paraId="5DE0BBEB" w14:textId="4268C460" w:rsidR="00F114E9" w:rsidRDefault="006F11CC" w:rsidP="00AB0B14">
            <w:pPr>
              <w:pStyle w:val="TabellRader"/>
            </w:pPr>
            <w:r>
              <w:t xml:space="preserve">Ju </w:t>
            </w:r>
            <w:r w:rsidR="00377D3B">
              <w:t>100</w:t>
            </w:r>
          </w:p>
        </w:tc>
        <w:tc>
          <w:tcPr>
            <w:tcW w:w="1048" w:type="pct"/>
          </w:tcPr>
          <w:p w14:paraId="11960D53" w14:textId="01B64260" w:rsidR="00F114E9" w:rsidRDefault="004931E3" w:rsidP="00AB0B14">
            <w:pPr>
              <w:pStyle w:val="TabellRader"/>
            </w:pPr>
            <w:r>
              <w:t>JuU12</w:t>
            </w:r>
          </w:p>
        </w:tc>
        <w:tc>
          <w:tcPr>
            <w:tcW w:w="1048" w:type="pct"/>
          </w:tcPr>
          <w:p w14:paraId="4489F2A8" w14:textId="77777777" w:rsidR="00F114E9" w:rsidRDefault="00F114E9" w:rsidP="00AB0B14">
            <w:pPr>
              <w:pStyle w:val="TabellRader"/>
            </w:pPr>
          </w:p>
        </w:tc>
        <w:tc>
          <w:tcPr>
            <w:tcW w:w="1148" w:type="pct"/>
          </w:tcPr>
          <w:p w14:paraId="7B2EF823" w14:textId="05DCD483" w:rsidR="00F114E9" w:rsidRDefault="004A0CC8" w:rsidP="00AB0B14">
            <w:pPr>
              <w:pStyle w:val="TabellRader"/>
            </w:pPr>
            <w:r>
              <w:t>X</w:t>
            </w:r>
          </w:p>
        </w:tc>
      </w:tr>
      <w:tr w:rsidR="00F114E9" w14:paraId="3C3B809A" w14:textId="77777777" w:rsidTr="00AB0B14">
        <w:tc>
          <w:tcPr>
            <w:tcW w:w="708" w:type="pct"/>
          </w:tcPr>
          <w:p w14:paraId="7928B270" w14:textId="7ABC925F" w:rsidR="00F114E9" w:rsidRDefault="000C1B5C" w:rsidP="00AB0B14">
            <w:pPr>
              <w:pStyle w:val="TabellRader"/>
            </w:pPr>
            <w:r>
              <w:t>145</w:t>
            </w:r>
          </w:p>
        </w:tc>
        <w:tc>
          <w:tcPr>
            <w:tcW w:w="1048" w:type="pct"/>
          </w:tcPr>
          <w:p w14:paraId="29526195" w14:textId="0F820AFF" w:rsidR="00F114E9" w:rsidRDefault="006F11CC" w:rsidP="00AB0B14">
            <w:pPr>
              <w:pStyle w:val="TabellRader"/>
            </w:pPr>
            <w:r>
              <w:t xml:space="preserve">U </w:t>
            </w:r>
            <w:r w:rsidR="00CB2FA8">
              <w:t>23</w:t>
            </w:r>
          </w:p>
        </w:tc>
        <w:tc>
          <w:tcPr>
            <w:tcW w:w="1048" w:type="pct"/>
          </w:tcPr>
          <w:p w14:paraId="58766460" w14:textId="44759652" w:rsidR="00F114E9" w:rsidRDefault="004931E3" w:rsidP="00AB0B14">
            <w:pPr>
              <w:pStyle w:val="TabellRader"/>
            </w:pPr>
            <w:r>
              <w:t>UbU5</w:t>
            </w:r>
          </w:p>
        </w:tc>
        <w:tc>
          <w:tcPr>
            <w:tcW w:w="1048" w:type="pct"/>
          </w:tcPr>
          <w:p w14:paraId="50F58925" w14:textId="77777777" w:rsidR="00F114E9" w:rsidRDefault="00F114E9" w:rsidP="00AB0B14">
            <w:pPr>
              <w:pStyle w:val="TabellRader"/>
            </w:pPr>
          </w:p>
        </w:tc>
        <w:tc>
          <w:tcPr>
            <w:tcW w:w="1148" w:type="pct"/>
          </w:tcPr>
          <w:p w14:paraId="769B3B36" w14:textId="7A0317A1" w:rsidR="00F114E9" w:rsidRDefault="00ED029B" w:rsidP="00AB0B14">
            <w:pPr>
              <w:pStyle w:val="TabellRader"/>
            </w:pPr>
            <w:r>
              <w:t>X</w:t>
            </w:r>
          </w:p>
        </w:tc>
      </w:tr>
      <w:tr w:rsidR="00F114E9" w14:paraId="64A36B86" w14:textId="77777777" w:rsidTr="00AB0B14">
        <w:tc>
          <w:tcPr>
            <w:tcW w:w="708" w:type="pct"/>
          </w:tcPr>
          <w:p w14:paraId="6A02ECDF" w14:textId="6BDAA93A" w:rsidR="00F114E9" w:rsidRDefault="000C1B5C" w:rsidP="00AB0B14">
            <w:pPr>
              <w:pStyle w:val="TabellRader"/>
            </w:pPr>
            <w:r>
              <w:t>146</w:t>
            </w:r>
          </w:p>
        </w:tc>
        <w:tc>
          <w:tcPr>
            <w:tcW w:w="1048" w:type="pct"/>
          </w:tcPr>
          <w:p w14:paraId="0D460A86" w14:textId="2F7D87DF" w:rsidR="00F114E9" w:rsidRDefault="006F11CC" w:rsidP="00AB0B14">
            <w:pPr>
              <w:pStyle w:val="TabellRader"/>
            </w:pPr>
            <w:r>
              <w:t xml:space="preserve">U </w:t>
            </w:r>
            <w:r w:rsidR="00CB2FA8">
              <w:t>24</w:t>
            </w:r>
          </w:p>
        </w:tc>
        <w:tc>
          <w:tcPr>
            <w:tcW w:w="1048" w:type="pct"/>
          </w:tcPr>
          <w:p w14:paraId="530E6330" w14:textId="2681FEBD" w:rsidR="00F114E9" w:rsidRDefault="004931E3" w:rsidP="00AB0B14">
            <w:pPr>
              <w:pStyle w:val="TabellRader"/>
            </w:pPr>
            <w:r>
              <w:t>UbU9</w:t>
            </w:r>
          </w:p>
        </w:tc>
        <w:tc>
          <w:tcPr>
            <w:tcW w:w="1048" w:type="pct"/>
          </w:tcPr>
          <w:p w14:paraId="69FFFE3A" w14:textId="60E66FA4" w:rsidR="00F114E9" w:rsidRDefault="00ED029B" w:rsidP="00AB0B14">
            <w:pPr>
              <w:pStyle w:val="TabellRader"/>
            </w:pPr>
            <w:r>
              <w:t>X</w:t>
            </w:r>
          </w:p>
        </w:tc>
        <w:tc>
          <w:tcPr>
            <w:tcW w:w="1148" w:type="pct"/>
          </w:tcPr>
          <w:p w14:paraId="1CC8F673" w14:textId="77777777" w:rsidR="00F114E9" w:rsidRDefault="00F114E9" w:rsidP="00AB0B14">
            <w:pPr>
              <w:pStyle w:val="TabellRader"/>
            </w:pPr>
          </w:p>
        </w:tc>
      </w:tr>
      <w:tr w:rsidR="00F114E9" w14:paraId="77871B88" w14:textId="77777777" w:rsidTr="00AB0B14">
        <w:tc>
          <w:tcPr>
            <w:tcW w:w="708" w:type="pct"/>
          </w:tcPr>
          <w:p w14:paraId="4EBA17DD" w14:textId="170F23AF" w:rsidR="00F114E9" w:rsidRDefault="000C1B5C" w:rsidP="00AB0B14">
            <w:pPr>
              <w:pStyle w:val="TabellRader"/>
            </w:pPr>
            <w:r>
              <w:t>147</w:t>
            </w:r>
          </w:p>
        </w:tc>
        <w:tc>
          <w:tcPr>
            <w:tcW w:w="1048" w:type="pct"/>
          </w:tcPr>
          <w:p w14:paraId="543248B5" w14:textId="7140EC14" w:rsidR="00F114E9" w:rsidRDefault="004E2D71" w:rsidP="00AB0B14">
            <w:pPr>
              <w:pStyle w:val="TabellRader"/>
            </w:pPr>
            <w:r>
              <w:t>LI</w:t>
            </w:r>
            <w:r w:rsidR="006F11CC">
              <w:t xml:space="preserve"> </w:t>
            </w:r>
            <w:r w:rsidR="009F6F37">
              <w:t>56</w:t>
            </w:r>
          </w:p>
        </w:tc>
        <w:tc>
          <w:tcPr>
            <w:tcW w:w="1048" w:type="pct"/>
          </w:tcPr>
          <w:p w14:paraId="281C3646" w14:textId="34A21A54" w:rsidR="00F114E9" w:rsidRDefault="004931E3" w:rsidP="00AB0B14">
            <w:pPr>
              <w:pStyle w:val="TabellRader"/>
            </w:pPr>
            <w:r>
              <w:t>MJU12</w:t>
            </w:r>
          </w:p>
        </w:tc>
        <w:tc>
          <w:tcPr>
            <w:tcW w:w="1048" w:type="pct"/>
          </w:tcPr>
          <w:p w14:paraId="5D5AF232" w14:textId="18D8CA6E" w:rsidR="00F114E9" w:rsidRDefault="004E2D71" w:rsidP="00AB0B14">
            <w:pPr>
              <w:pStyle w:val="TabellRader"/>
            </w:pPr>
            <w:r>
              <w:t>X</w:t>
            </w:r>
          </w:p>
        </w:tc>
        <w:tc>
          <w:tcPr>
            <w:tcW w:w="1148" w:type="pct"/>
          </w:tcPr>
          <w:p w14:paraId="050A4F0B" w14:textId="77777777" w:rsidR="00F114E9" w:rsidRDefault="00F114E9" w:rsidP="00AB0B14">
            <w:pPr>
              <w:pStyle w:val="TabellRader"/>
            </w:pPr>
          </w:p>
        </w:tc>
      </w:tr>
      <w:tr w:rsidR="00F114E9" w14:paraId="2595E20B" w14:textId="77777777" w:rsidTr="00AB0B14">
        <w:tc>
          <w:tcPr>
            <w:tcW w:w="708" w:type="pct"/>
          </w:tcPr>
          <w:p w14:paraId="3837DA97" w14:textId="13676958" w:rsidR="00F114E9" w:rsidRDefault="000C1B5C" w:rsidP="00AB0B14">
            <w:pPr>
              <w:pStyle w:val="TabellRader"/>
            </w:pPr>
            <w:r>
              <w:t>148</w:t>
            </w:r>
          </w:p>
        </w:tc>
        <w:tc>
          <w:tcPr>
            <w:tcW w:w="1048" w:type="pct"/>
          </w:tcPr>
          <w:p w14:paraId="51C9AF8A" w14:textId="25A3737A" w:rsidR="00F114E9" w:rsidRDefault="006F11CC" w:rsidP="00AB0B14">
            <w:pPr>
              <w:pStyle w:val="TabellRader"/>
            </w:pPr>
            <w:r>
              <w:t xml:space="preserve">Ju </w:t>
            </w:r>
            <w:r w:rsidR="00377D3B">
              <w:t>101</w:t>
            </w:r>
          </w:p>
        </w:tc>
        <w:tc>
          <w:tcPr>
            <w:tcW w:w="1048" w:type="pct"/>
          </w:tcPr>
          <w:p w14:paraId="4160356C" w14:textId="75BE9CEA" w:rsidR="00F114E9" w:rsidRDefault="004931E3" w:rsidP="00AB0B14">
            <w:pPr>
              <w:pStyle w:val="TabellRader"/>
            </w:pPr>
            <w:r>
              <w:t>JuU11</w:t>
            </w:r>
          </w:p>
        </w:tc>
        <w:tc>
          <w:tcPr>
            <w:tcW w:w="1048" w:type="pct"/>
          </w:tcPr>
          <w:p w14:paraId="22EE467B" w14:textId="77777777" w:rsidR="00F114E9" w:rsidRDefault="00F114E9" w:rsidP="00AB0B14">
            <w:pPr>
              <w:pStyle w:val="TabellRader"/>
            </w:pPr>
          </w:p>
        </w:tc>
        <w:tc>
          <w:tcPr>
            <w:tcW w:w="1148" w:type="pct"/>
          </w:tcPr>
          <w:p w14:paraId="2A1292C9" w14:textId="77B5801B" w:rsidR="00F114E9" w:rsidRDefault="004A0CC8" w:rsidP="00AB0B14">
            <w:pPr>
              <w:pStyle w:val="TabellRader"/>
            </w:pPr>
            <w:r>
              <w:t>X</w:t>
            </w:r>
          </w:p>
        </w:tc>
      </w:tr>
      <w:tr w:rsidR="00F114E9" w14:paraId="0A394B9F" w14:textId="77777777" w:rsidTr="00AB0B14">
        <w:tc>
          <w:tcPr>
            <w:tcW w:w="708" w:type="pct"/>
          </w:tcPr>
          <w:p w14:paraId="4B19F116" w14:textId="6E7BAC11" w:rsidR="00F114E9" w:rsidRDefault="000C0FDB" w:rsidP="00AB0B14">
            <w:pPr>
              <w:pStyle w:val="TabellRader"/>
            </w:pPr>
            <w:r>
              <w:t>150</w:t>
            </w:r>
          </w:p>
        </w:tc>
        <w:tc>
          <w:tcPr>
            <w:tcW w:w="1048" w:type="pct"/>
          </w:tcPr>
          <w:p w14:paraId="3D42C3B1" w14:textId="514A2E3D" w:rsidR="00F114E9" w:rsidRDefault="000C0FDB" w:rsidP="00AB0B14">
            <w:pPr>
              <w:pStyle w:val="TabellRader"/>
            </w:pPr>
            <w:r>
              <w:t xml:space="preserve">S </w:t>
            </w:r>
            <w:r w:rsidR="00A16C94">
              <w:t>53</w:t>
            </w:r>
          </w:p>
        </w:tc>
        <w:tc>
          <w:tcPr>
            <w:tcW w:w="1048" w:type="pct"/>
          </w:tcPr>
          <w:p w14:paraId="455A29F4" w14:textId="7F765BF7" w:rsidR="00F114E9" w:rsidRDefault="000C0FDB" w:rsidP="00AB0B14">
            <w:pPr>
              <w:pStyle w:val="TabellRader"/>
            </w:pPr>
            <w:r>
              <w:t>SoU10</w:t>
            </w:r>
          </w:p>
        </w:tc>
        <w:tc>
          <w:tcPr>
            <w:tcW w:w="1048" w:type="pct"/>
          </w:tcPr>
          <w:p w14:paraId="2F084883" w14:textId="77777777" w:rsidR="00F114E9" w:rsidRDefault="00F114E9" w:rsidP="00AB0B14">
            <w:pPr>
              <w:pStyle w:val="TabellRader"/>
            </w:pPr>
          </w:p>
        </w:tc>
        <w:tc>
          <w:tcPr>
            <w:tcW w:w="1148" w:type="pct"/>
          </w:tcPr>
          <w:p w14:paraId="6BD29F61" w14:textId="114BA06F" w:rsidR="00F114E9" w:rsidRDefault="004E2C51" w:rsidP="00AB0B14">
            <w:pPr>
              <w:pStyle w:val="TabellRader"/>
            </w:pPr>
            <w:r>
              <w:t>X</w:t>
            </w:r>
          </w:p>
        </w:tc>
      </w:tr>
      <w:tr w:rsidR="00F114E9" w14:paraId="6AE40F74" w14:textId="77777777" w:rsidTr="00AB0B14">
        <w:tc>
          <w:tcPr>
            <w:tcW w:w="708" w:type="pct"/>
          </w:tcPr>
          <w:p w14:paraId="75DF8F93" w14:textId="0CC7B445" w:rsidR="00F114E9" w:rsidRDefault="00B42790" w:rsidP="00AB0B14">
            <w:pPr>
              <w:pStyle w:val="TabellRader"/>
            </w:pPr>
            <w:r>
              <w:t>151</w:t>
            </w:r>
          </w:p>
        </w:tc>
        <w:tc>
          <w:tcPr>
            <w:tcW w:w="1048" w:type="pct"/>
          </w:tcPr>
          <w:p w14:paraId="1C93ECE5" w14:textId="3BABAE38" w:rsidR="00F114E9" w:rsidRDefault="0057726C" w:rsidP="00AB0B14">
            <w:pPr>
              <w:pStyle w:val="TabellRader"/>
            </w:pPr>
            <w:r>
              <w:t>Fi</w:t>
            </w:r>
            <w:r w:rsidR="0054066C">
              <w:t xml:space="preserve"> 57</w:t>
            </w:r>
          </w:p>
        </w:tc>
        <w:tc>
          <w:tcPr>
            <w:tcW w:w="1048" w:type="pct"/>
          </w:tcPr>
          <w:p w14:paraId="71F3D5A5" w14:textId="7FAF4BA0" w:rsidR="00F114E9" w:rsidRDefault="00B42790" w:rsidP="00AB0B14">
            <w:pPr>
              <w:pStyle w:val="TabellRader"/>
            </w:pPr>
            <w:r>
              <w:t>TU3</w:t>
            </w:r>
          </w:p>
        </w:tc>
        <w:tc>
          <w:tcPr>
            <w:tcW w:w="1048" w:type="pct"/>
          </w:tcPr>
          <w:p w14:paraId="32580D95" w14:textId="58515EDD" w:rsidR="00F114E9" w:rsidRDefault="009D0D13" w:rsidP="00AB0B14">
            <w:pPr>
              <w:pStyle w:val="TabellRader"/>
            </w:pPr>
            <w:r>
              <w:t>X</w:t>
            </w:r>
          </w:p>
        </w:tc>
        <w:tc>
          <w:tcPr>
            <w:tcW w:w="1148" w:type="pct"/>
          </w:tcPr>
          <w:p w14:paraId="770DE3AB" w14:textId="77777777" w:rsidR="00F114E9" w:rsidRDefault="00F114E9" w:rsidP="00AB0B14">
            <w:pPr>
              <w:pStyle w:val="TabellRader"/>
            </w:pPr>
          </w:p>
        </w:tc>
      </w:tr>
      <w:tr w:rsidR="00F114E9" w14:paraId="6461FF97" w14:textId="77777777" w:rsidTr="00AB0B14">
        <w:tc>
          <w:tcPr>
            <w:tcW w:w="708" w:type="pct"/>
          </w:tcPr>
          <w:p w14:paraId="3E865695" w14:textId="7F7639E2" w:rsidR="00F114E9" w:rsidRDefault="00B42790" w:rsidP="00AB0B14">
            <w:pPr>
              <w:pStyle w:val="TabellRader"/>
            </w:pPr>
            <w:r>
              <w:t>152</w:t>
            </w:r>
          </w:p>
        </w:tc>
        <w:tc>
          <w:tcPr>
            <w:tcW w:w="1048" w:type="pct"/>
          </w:tcPr>
          <w:p w14:paraId="42B47329" w14:textId="7BC21A7B" w:rsidR="00F114E9" w:rsidRDefault="009D0D13" w:rsidP="00AB0B14">
            <w:pPr>
              <w:pStyle w:val="TabellRader"/>
            </w:pPr>
            <w:r w:rsidRPr="009D0D13">
              <w:t>LI</w:t>
            </w:r>
            <w:r w:rsidR="009F6F37">
              <w:t xml:space="preserve"> 57</w:t>
            </w:r>
          </w:p>
        </w:tc>
        <w:tc>
          <w:tcPr>
            <w:tcW w:w="1048" w:type="pct"/>
          </w:tcPr>
          <w:p w14:paraId="1FB2CE5A" w14:textId="1F5C0CAF" w:rsidR="00F114E9" w:rsidRDefault="008351CD" w:rsidP="00AB0B14">
            <w:pPr>
              <w:pStyle w:val="TabellRader"/>
            </w:pPr>
            <w:r>
              <w:t>TU7</w:t>
            </w:r>
          </w:p>
        </w:tc>
        <w:tc>
          <w:tcPr>
            <w:tcW w:w="1048" w:type="pct"/>
          </w:tcPr>
          <w:p w14:paraId="29A32019" w14:textId="77777777" w:rsidR="00F114E9" w:rsidRDefault="00F114E9" w:rsidP="00AB0B14">
            <w:pPr>
              <w:pStyle w:val="TabellRader"/>
            </w:pPr>
          </w:p>
        </w:tc>
        <w:tc>
          <w:tcPr>
            <w:tcW w:w="1148" w:type="pct"/>
          </w:tcPr>
          <w:p w14:paraId="72132AE8" w14:textId="215E6C2D" w:rsidR="00F114E9" w:rsidRDefault="009D0D13" w:rsidP="00AB0B14">
            <w:pPr>
              <w:pStyle w:val="TabellRader"/>
            </w:pPr>
            <w:r>
              <w:t>X</w:t>
            </w:r>
          </w:p>
        </w:tc>
      </w:tr>
      <w:tr w:rsidR="0006216D" w14:paraId="4D6F1A5F" w14:textId="77777777" w:rsidTr="00AB0B14">
        <w:tc>
          <w:tcPr>
            <w:tcW w:w="708" w:type="pct"/>
          </w:tcPr>
          <w:p w14:paraId="78BFA885" w14:textId="008582CC" w:rsidR="0006216D" w:rsidRDefault="00B42790" w:rsidP="00AB0B14">
            <w:pPr>
              <w:pStyle w:val="TabellRader"/>
            </w:pPr>
            <w:r>
              <w:t>153</w:t>
            </w:r>
          </w:p>
        </w:tc>
        <w:tc>
          <w:tcPr>
            <w:tcW w:w="1048" w:type="pct"/>
          </w:tcPr>
          <w:p w14:paraId="6BB0EC8D" w14:textId="2184EED8" w:rsidR="0006216D" w:rsidRDefault="008351CD" w:rsidP="00AB0B14">
            <w:pPr>
              <w:pStyle w:val="TabellRader"/>
            </w:pPr>
            <w:r>
              <w:t xml:space="preserve">Ju </w:t>
            </w:r>
            <w:r w:rsidR="00377D3B">
              <w:t>102</w:t>
            </w:r>
          </w:p>
        </w:tc>
        <w:tc>
          <w:tcPr>
            <w:tcW w:w="1048" w:type="pct"/>
          </w:tcPr>
          <w:p w14:paraId="7D6FCF56" w14:textId="58D8707F" w:rsidR="0006216D" w:rsidRDefault="008351CD" w:rsidP="00AB0B14">
            <w:pPr>
              <w:pStyle w:val="TabellRader"/>
            </w:pPr>
            <w:r>
              <w:t>SfU8</w:t>
            </w:r>
          </w:p>
        </w:tc>
        <w:tc>
          <w:tcPr>
            <w:tcW w:w="1048" w:type="pct"/>
          </w:tcPr>
          <w:p w14:paraId="457208A8" w14:textId="77777777" w:rsidR="0006216D" w:rsidRDefault="0006216D" w:rsidP="00AB0B14">
            <w:pPr>
              <w:pStyle w:val="TabellRader"/>
            </w:pPr>
          </w:p>
        </w:tc>
        <w:tc>
          <w:tcPr>
            <w:tcW w:w="1148" w:type="pct"/>
          </w:tcPr>
          <w:p w14:paraId="42C2FCF5" w14:textId="13699480" w:rsidR="0006216D" w:rsidRDefault="004A0CC8" w:rsidP="00AB0B14">
            <w:pPr>
              <w:pStyle w:val="TabellRader"/>
            </w:pPr>
            <w:r>
              <w:t>X</w:t>
            </w:r>
          </w:p>
        </w:tc>
      </w:tr>
      <w:tr w:rsidR="0006216D" w14:paraId="5AA6F2D4" w14:textId="77777777" w:rsidTr="00AB0B14">
        <w:tc>
          <w:tcPr>
            <w:tcW w:w="708" w:type="pct"/>
          </w:tcPr>
          <w:p w14:paraId="21133521" w14:textId="7FA8362E" w:rsidR="0006216D" w:rsidRDefault="00B42790" w:rsidP="00AB0B14">
            <w:pPr>
              <w:pStyle w:val="TabellRader"/>
            </w:pPr>
            <w:r>
              <w:t>154</w:t>
            </w:r>
          </w:p>
        </w:tc>
        <w:tc>
          <w:tcPr>
            <w:tcW w:w="1048" w:type="pct"/>
          </w:tcPr>
          <w:p w14:paraId="78E9FFDD" w14:textId="53033F90" w:rsidR="0006216D" w:rsidRDefault="008351CD" w:rsidP="00AB0B14">
            <w:pPr>
              <w:pStyle w:val="TabellRader"/>
            </w:pPr>
            <w:r>
              <w:t xml:space="preserve">S </w:t>
            </w:r>
            <w:r w:rsidR="00A16C94">
              <w:t>54</w:t>
            </w:r>
          </w:p>
        </w:tc>
        <w:tc>
          <w:tcPr>
            <w:tcW w:w="1048" w:type="pct"/>
          </w:tcPr>
          <w:p w14:paraId="4409A910" w14:textId="1143150C" w:rsidR="0006216D" w:rsidRDefault="008351CD" w:rsidP="00AB0B14">
            <w:pPr>
              <w:pStyle w:val="TabellRader"/>
            </w:pPr>
            <w:r>
              <w:t>SfU9</w:t>
            </w:r>
          </w:p>
        </w:tc>
        <w:tc>
          <w:tcPr>
            <w:tcW w:w="1048" w:type="pct"/>
          </w:tcPr>
          <w:p w14:paraId="41A79451" w14:textId="77777777" w:rsidR="0006216D" w:rsidRDefault="0006216D" w:rsidP="00AB0B14">
            <w:pPr>
              <w:pStyle w:val="TabellRader"/>
            </w:pPr>
          </w:p>
        </w:tc>
        <w:tc>
          <w:tcPr>
            <w:tcW w:w="1148" w:type="pct"/>
          </w:tcPr>
          <w:p w14:paraId="54F1C888" w14:textId="18450C83" w:rsidR="0006216D" w:rsidRDefault="004E2C51" w:rsidP="00AB0B14">
            <w:pPr>
              <w:pStyle w:val="TabellRader"/>
            </w:pPr>
            <w:r>
              <w:t>X</w:t>
            </w:r>
          </w:p>
        </w:tc>
      </w:tr>
      <w:tr w:rsidR="0006216D" w14:paraId="316ADD33" w14:textId="77777777" w:rsidTr="00AB0B14">
        <w:tc>
          <w:tcPr>
            <w:tcW w:w="708" w:type="pct"/>
          </w:tcPr>
          <w:p w14:paraId="6BE70E01" w14:textId="070C68C1" w:rsidR="0006216D" w:rsidRDefault="00B42790" w:rsidP="00AB0B14">
            <w:pPr>
              <w:pStyle w:val="TabellRader"/>
            </w:pPr>
            <w:r>
              <w:t>155</w:t>
            </w:r>
          </w:p>
        </w:tc>
        <w:tc>
          <w:tcPr>
            <w:tcW w:w="1048" w:type="pct"/>
          </w:tcPr>
          <w:p w14:paraId="1A112AE3" w14:textId="3CEA378E" w:rsidR="0006216D" w:rsidRDefault="008351CD" w:rsidP="00AB0B14">
            <w:pPr>
              <w:pStyle w:val="TabellRader"/>
            </w:pPr>
            <w:r>
              <w:t xml:space="preserve">S </w:t>
            </w:r>
            <w:r w:rsidR="00A16C94">
              <w:t>55</w:t>
            </w:r>
          </w:p>
        </w:tc>
        <w:tc>
          <w:tcPr>
            <w:tcW w:w="1048" w:type="pct"/>
          </w:tcPr>
          <w:p w14:paraId="1FA6F6F2" w14:textId="40D776EC" w:rsidR="0006216D" w:rsidRDefault="008351CD" w:rsidP="00AB0B14">
            <w:pPr>
              <w:pStyle w:val="TabellRader"/>
            </w:pPr>
            <w:r>
              <w:t>SfU10</w:t>
            </w:r>
          </w:p>
        </w:tc>
        <w:tc>
          <w:tcPr>
            <w:tcW w:w="1048" w:type="pct"/>
          </w:tcPr>
          <w:p w14:paraId="635C6965" w14:textId="4924868C" w:rsidR="0006216D" w:rsidRDefault="004E2C51" w:rsidP="00AB0B14">
            <w:pPr>
              <w:pStyle w:val="TabellRader"/>
            </w:pPr>
            <w:r>
              <w:t>X</w:t>
            </w:r>
          </w:p>
        </w:tc>
        <w:tc>
          <w:tcPr>
            <w:tcW w:w="1148" w:type="pct"/>
          </w:tcPr>
          <w:p w14:paraId="6B442C78" w14:textId="77777777" w:rsidR="0006216D" w:rsidRDefault="0006216D" w:rsidP="00AB0B14">
            <w:pPr>
              <w:pStyle w:val="TabellRader"/>
            </w:pPr>
          </w:p>
        </w:tc>
      </w:tr>
      <w:tr w:rsidR="0006216D" w14:paraId="654A974E" w14:textId="77777777" w:rsidTr="00AB0B14">
        <w:tc>
          <w:tcPr>
            <w:tcW w:w="708" w:type="pct"/>
          </w:tcPr>
          <w:p w14:paraId="192C3AC1" w14:textId="378D9D9E" w:rsidR="0006216D" w:rsidRDefault="00B42790" w:rsidP="00AB0B14">
            <w:pPr>
              <w:pStyle w:val="TabellRader"/>
            </w:pPr>
            <w:r>
              <w:t>156</w:t>
            </w:r>
          </w:p>
        </w:tc>
        <w:tc>
          <w:tcPr>
            <w:tcW w:w="1048" w:type="pct"/>
          </w:tcPr>
          <w:p w14:paraId="50D6C7FE" w14:textId="166849DE" w:rsidR="0006216D" w:rsidRDefault="008351CD" w:rsidP="00AB0B14">
            <w:pPr>
              <w:pStyle w:val="TabellRader"/>
            </w:pPr>
            <w:r>
              <w:t xml:space="preserve">U </w:t>
            </w:r>
            <w:r w:rsidR="00CB2FA8">
              <w:t>25</w:t>
            </w:r>
          </w:p>
        </w:tc>
        <w:tc>
          <w:tcPr>
            <w:tcW w:w="1048" w:type="pct"/>
          </w:tcPr>
          <w:p w14:paraId="5AC338DC" w14:textId="5F834480" w:rsidR="0006216D" w:rsidRDefault="008351CD" w:rsidP="00AB0B14">
            <w:pPr>
              <w:pStyle w:val="TabellRader"/>
            </w:pPr>
            <w:r>
              <w:t>UbU7</w:t>
            </w:r>
          </w:p>
        </w:tc>
        <w:tc>
          <w:tcPr>
            <w:tcW w:w="1048" w:type="pct"/>
          </w:tcPr>
          <w:p w14:paraId="0E6924BE" w14:textId="774C5AA9" w:rsidR="0006216D" w:rsidRDefault="00126D28" w:rsidP="00AB0B14">
            <w:pPr>
              <w:pStyle w:val="TabellRader"/>
            </w:pPr>
            <w:r>
              <w:t>X</w:t>
            </w:r>
          </w:p>
        </w:tc>
        <w:tc>
          <w:tcPr>
            <w:tcW w:w="1148" w:type="pct"/>
          </w:tcPr>
          <w:p w14:paraId="72B3582C" w14:textId="77777777" w:rsidR="0006216D" w:rsidRDefault="0006216D" w:rsidP="00AB0B14">
            <w:pPr>
              <w:pStyle w:val="TabellRader"/>
            </w:pPr>
          </w:p>
        </w:tc>
      </w:tr>
      <w:tr w:rsidR="0006216D" w14:paraId="1BF382F5" w14:textId="77777777" w:rsidTr="00AB0B14">
        <w:tc>
          <w:tcPr>
            <w:tcW w:w="708" w:type="pct"/>
          </w:tcPr>
          <w:p w14:paraId="3EB623BB" w14:textId="214B1429" w:rsidR="0006216D" w:rsidRDefault="00B42790" w:rsidP="00AB0B14">
            <w:pPr>
              <w:pStyle w:val="TabellRader"/>
            </w:pPr>
            <w:r>
              <w:t>157</w:t>
            </w:r>
          </w:p>
        </w:tc>
        <w:tc>
          <w:tcPr>
            <w:tcW w:w="1048" w:type="pct"/>
          </w:tcPr>
          <w:p w14:paraId="6C85A216" w14:textId="1C5CFC9A" w:rsidR="0006216D" w:rsidRDefault="008351CD" w:rsidP="00AB0B14">
            <w:pPr>
              <w:pStyle w:val="TabellRader"/>
            </w:pPr>
            <w:r>
              <w:t xml:space="preserve">U </w:t>
            </w:r>
            <w:r w:rsidR="00CB2FA8">
              <w:t>26</w:t>
            </w:r>
          </w:p>
        </w:tc>
        <w:tc>
          <w:tcPr>
            <w:tcW w:w="1048" w:type="pct"/>
          </w:tcPr>
          <w:p w14:paraId="5DA80812" w14:textId="6C2AADDA" w:rsidR="0006216D" w:rsidRDefault="008351CD" w:rsidP="00AB0B14">
            <w:pPr>
              <w:pStyle w:val="TabellRader"/>
            </w:pPr>
            <w:r>
              <w:t>UbU8</w:t>
            </w:r>
          </w:p>
        </w:tc>
        <w:tc>
          <w:tcPr>
            <w:tcW w:w="1048" w:type="pct"/>
          </w:tcPr>
          <w:p w14:paraId="124A91E7" w14:textId="4C4ED02F" w:rsidR="0006216D" w:rsidRDefault="00126D28" w:rsidP="00AB0B14">
            <w:pPr>
              <w:pStyle w:val="TabellRader"/>
            </w:pPr>
            <w:r>
              <w:t>X</w:t>
            </w:r>
          </w:p>
        </w:tc>
        <w:tc>
          <w:tcPr>
            <w:tcW w:w="1148" w:type="pct"/>
          </w:tcPr>
          <w:p w14:paraId="51CC0BF4" w14:textId="77777777" w:rsidR="0006216D" w:rsidRDefault="0006216D" w:rsidP="00AB0B14">
            <w:pPr>
              <w:pStyle w:val="TabellRader"/>
            </w:pPr>
          </w:p>
        </w:tc>
      </w:tr>
      <w:tr w:rsidR="0006216D" w14:paraId="4F44160A" w14:textId="77777777" w:rsidTr="00AB0B14">
        <w:tc>
          <w:tcPr>
            <w:tcW w:w="708" w:type="pct"/>
          </w:tcPr>
          <w:p w14:paraId="2211E7F2" w14:textId="53B3FB48" w:rsidR="0006216D" w:rsidRDefault="00B42790" w:rsidP="00AB0B14">
            <w:pPr>
              <w:pStyle w:val="TabellRader"/>
            </w:pPr>
            <w:r>
              <w:t>158</w:t>
            </w:r>
          </w:p>
        </w:tc>
        <w:tc>
          <w:tcPr>
            <w:tcW w:w="1048" w:type="pct"/>
          </w:tcPr>
          <w:p w14:paraId="23FBF294" w14:textId="4E271073" w:rsidR="0006216D" w:rsidRDefault="008351CD" w:rsidP="00AB0B14">
            <w:pPr>
              <w:pStyle w:val="TabellRader"/>
            </w:pPr>
            <w:r>
              <w:t xml:space="preserve">Ju </w:t>
            </w:r>
            <w:r w:rsidR="00377D3B">
              <w:t>103</w:t>
            </w:r>
          </w:p>
        </w:tc>
        <w:tc>
          <w:tcPr>
            <w:tcW w:w="1048" w:type="pct"/>
          </w:tcPr>
          <w:p w14:paraId="1395CC12" w14:textId="3444FBCD" w:rsidR="0006216D" w:rsidRDefault="008351CD" w:rsidP="00AB0B14">
            <w:pPr>
              <w:pStyle w:val="TabellRader"/>
            </w:pPr>
            <w:r>
              <w:t>CU7</w:t>
            </w:r>
          </w:p>
        </w:tc>
        <w:tc>
          <w:tcPr>
            <w:tcW w:w="1048" w:type="pct"/>
          </w:tcPr>
          <w:p w14:paraId="74C279C5" w14:textId="0363B5C5" w:rsidR="0006216D" w:rsidRDefault="0006216D" w:rsidP="00AB0B14">
            <w:pPr>
              <w:pStyle w:val="TabellRader"/>
            </w:pPr>
          </w:p>
        </w:tc>
        <w:tc>
          <w:tcPr>
            <w:tcW w:w="1148" w:type="pct"/>
          </w:tcPr>
          <w:p w14:paraId="63C67359" w14:textId="6E4DF728" w:rsidR="0006216D" w:rsidRDefault="004A0CC8" w:rsidP="00AB0B14">
            <w:pPr>
              <w:pStyle w:val="TabellRader"/>
            </w:pPr>
            <w:r>
              <w:t>X</w:t>
            </w:r>
          </w:p>
        </w:tc>
      </w:tr>
      <w:tr w:rsidR="0006216D" w14:paraId="6E341D3B" w14:textId="77777777" w:rsidTr="00AB0B14">
        <w:tc>
          <w:tcPr>
            <w:tcW w:w="708" w:type="pct"/>
          </w:tcPr>
          <w:p w14:paraId="13B08301" w14:textId="5C2C9945" w:rsidR="0006216D" w:rsidRDefault="00B42790" w:rsidP="00AB0B14">
            <w:pPr>
              <w:pStyle w:val="TabellRader"/>
            </w:pPr>
            <w:r>
              <w:t>159</w:t>
            </w:r>
          </w:p>
        </w:tc>
        <w:tc>
          <w:tcPr>
            <w:tcW w:w="1048" w:type="pct"/>
          </w:tcPr>
          <w:p w14:paraId="759E80B9" w14:textId="128F7B56" w:rsidR="0006216D" w:rsidRDefault="00410B1B" w:rsidP="00AB0B14">
            <w:pPr>
              <w:pStyle w:val="TabellRader"/>
            </w:pPr>
            <w:r>
              <w:t xml:space="preserve">Ju </w:t>
            </w:r>
            <w:r w:rsidR="00377D3B">
              <w:t>104</w:t>
            </w:r>
          </w:p>
        </w:tc>
        <w:tc>
          <w:tcPr>
            <w:tcW w:w="1048" w:type="pct"/>
          </w:tcPr>
          <w:p w14:paraId="5CBD1E5C" w14:textId="54D4FED4" w:rsidR="0006216D" w:rsidRDefault="00410B1B" w:rsidP="00AB0B14">
            <w:pPr>
              <w:pStyle w:val="TabellRader"/>
            </w:pPr>
            <w:r>
              <w:t>CU11</w:t>
            </w:r>
          </w:p>
        </w:tc>
        <w:tc>
          <w:tcPr>
            <w:tcW w:w="1048" w:type="pct"/>
          </w:tcPr>
          <w:p w14:paraId="5E4291A7" w14:textId="77777777" w:rsidR="0006216D" w:rsidRDefault="0006216D" w:rsidP="00AB0B14">
            <w:pPr>
              <w:pStyle w:val="TabellRader"/>
            </w:pPr>
          </w:p>
        </w:tc>
        <w:tc>
          <w:tcPr>
            <w:tcW w:w="1148" w:type="pct"/>
          </w:tcPr>
          <w:p w14:paraId="3ADA9287" w14:textId="6DBE7B6F" w:rsidR="0006216D" w:rsidRDefault="004A0CC8" w:rsidP="00AB0B14">
            <w:pPr>
              <w:pStyle w:val="TabellRader"/>
            </w:pPr>
            <w:r>
              <w:t>X</w:t>
            </w:r>
          </w:p>
        </w:tc>
      </w:tr>
      <w:tr w:rsidR="0006216D" w14:paraId="2B09DB1A" w14:textId="77777777" w:rsidTr="00AB0B14">
        <w:tc>
          <w:tcPr>
            <w:tcW w:w="708" w:type="pct"/>
          </w:tcPr>
          <w:p w14:paraId="7909818D" w14:textId="24100DB8" w:rsidR="0006216D" w:rsidRDefault="00B42790" w:rsidP="00AB0B14">
            <w:pPr>
              <w:pStyle w:val="TabellRader"/>
            </w:pPr>
            <w:r>
              <w:t>160</w:t>
            </w:r>
          </w:p>
        </w:tc>
        <w:tc>
          <w:tcPr>
            <w:tcW w:w="1048" w:type="pct"/>
          </w:tcPr>
          <w:p w14:paraId="7CBBF116" w14:textId="174ED973" w:rsidR="0006216D" w:rsidRDefault="009D0D13" w:rsidP="00AB0B14">
            <w:pPr>
              <w:pStyle w:val="TabellRader"/>
            </w:pPr>
            <w:r>
              <w:t>KN</w:t>
            </w:r>
            <w:r w:rsidR="002D4579">
              <w:t xml:space="preserve"> 39</w:t>
            </w:r>
          </w:p>
        </w:tc>
        <w:tc>
          <w:tcPr>
            <w:tcW w:w="1048" w:type="pct"/>
          </w:tcPr>
          <w:p w14:paraId="511CC45D" w14:textId="7FD812AC" w:rsidR="0006216D" w:rsidRDefault="00410B1B" w:rsidP="00AB0B14">
            <w:pPr>
              <w:pStyle w:val="TabellRader"/>
            </w:pPr>
            <w:r>
              <w:t>CU14</w:t>
            </w:r>
          </w:p>
        </w:tc>
        <w:tc>
          <w:tcPr>
            <w:tcW w:w="1048" w:type="pct"/>
          </w:tcPr>
          <w:p w14:paraId="57A608DD" w14:textId="33A6A784" w:rsidR="0006216D" w:rsidRDefault="009D0D13" w:rsidP="00AB0B14">
            <w:pPr>
              <w:pStyle w:val="TabellRader"/>
            </w:pPr>
            <w:r>
              <w:t>X</w:t>
            </w:r>
          </w:p>
        </w:tc>
        <w:tc>
          <w:tcPr>
            <w:tcW w:w="1148" w:type="pct"/>
          </w:tcPr>
          <w:p w14:paraId="17AEE167" w14:textId="77777777" w:rsidR="0006216D" w:rsidRDefault="0006216D" w:rsidP="00AB0B14">
            <w:pPr>
              <w:pStyle w:val="TabellRader"/>
            </w:pPr>
          </w:p>
        </w:tc>
      </w:tr>
      <w:tr w:rsidR="0006216D" w14:paraId="2B1A2C51" w14:textId="77777777" w:rsidTr="00AB0B14">
        <w:tc>
          <w:tcPr>
            <w:tcW w:w="708" w:type="pct"/>
          </w:tcPr>
          <w:p w14:paraId="56F47618" w14:textId="5FD9575E" w:rsidR="0006216D" w:rsidRDefault="00B42790" w:rsidP="00AB0B14">
            <w:pPr>
              <w:pStyle w:val="TabellRader"/>
            </w:pPr>
            <w:r>
              <w:t>161</w:t>
            </w:r>
          </w:p>
        </w:tc>
        <w:tc>
          <w:tcPr>
            <w:tcW w:w="1048" w:type="pct"/>
          </w:tcPr>
          <w:p w14:paraId="7B636409" w14:textId="4F60A3D0" w:rsidR="0006216D" w:rsidRDefault="00410B1B" w:rsidP="00AB0B14">
            <w:pPr>
              <w:pStyle w:val="TabellRader"/>
            </w:pPr>
            <w:r>
              <w:t xml:space="preserve">Fi </w:t>
            </w:r>
            <w:r w:rsidR="0054066C">
              <w:t>58</w:t>
            </w:r>
          </w:p>
        </w:tc>
        <w:tc>
          <w:tcPr>
            <w:tcW w:w="1048" w:type="pct"/>
          </w:tcPr>
          <w:p w14:paraId="2F01ADFF" w14:textId="7282656D" w:rsidR="0006216D" w:rsidRDefault="00410B1B" w:rsidP="00AB0B14">
            <w:pPr>
              <w:pStyle w:val="TabellRader"/>
            </w:pPr>
            <w:r>
              <w:t>SkU9</w:t>
            </w:r>
          </w:p>
        </w:tc>
        <w:tc>
          <w:tcPr>
            <w:tcW w:w="1048" w:type="pct"/>
          </w:tcPr>
          <w:p w14:paraId="6E7CEBDF" w14:textId="56A9BE43" w:rsidR="0006216D" w:rsidRDefault="00113177" w:rsidP="00AB0B14">
            <w:pPr>
              <w:pStyle w:val="TabellRader"/>
            </w:pPr>
            <w:r>
              <w:t>X</w:t>
            </w:r>
          </w:p>
        </w:tc>
        <w:tc>
          <w:tcPr>
            <w:tcW w:w="1148" w:type="pct"/>
          </w:tcPr>
          <w:p w14:paraId="4971BADA" w14:textId="77777777" w:rsidR="0006216D" w:rsidRDefault="0006216D" w:rsidP="00AB0B14">
            <w:pPr>
              <w:pStyle w:val="TabellRader"/>
            </w:pPr>
          </w:p>
        </w:tc>
      </w:tr>
      <w:tr w:rsidR="0006216D" w14:paraId="2D12C7AB" w14:textId="77777777" w:rsidTr="00AB0B14">
        <w:tc>
          <w:tcPr>
            <w:tcW w:w="708" w:type="pct"/>
          </w:tcPr>
          <w:p w14:paraId="20C2B05D" w14:textId="303BF92F" w:rsidR="0006216D" w:rsidRDefault="00B42790" w:rsidP="00AB0B14">
            <w:pPr>
              <w:pStyle w:val="TabellRader"/>
            </w:pPr>
            <w:r>
              <w:t>162</w:t>
            </w:r>
          </w:p>
        </w:tc>
        <w:tc>
          <w:tcPr>
            <w:tcW w:w="1048" w:type="pct"/>
          </w:tcPr>
          <w:p w14:paraId="67F4A8D7" w14:textId="4298A375" w:rsidR="0006216D" w:rsidRDefault="00410B1B" w:rsidP="00AB0B14">
            <w:pPr>
              <w:pStyle w:val="TabellRader"/>
            </w:pPr>
            <w:r>
              <w:t xml:space="preserve">Ju </w:t>
            </w:r>
            <w:r w:rsidR="00377D3B">
              <w:t>105</w:t>
            </w:r>
          </w:p>
        </w:tc>
        <w:tc>
          <w:tcPr>
            <w:tcW w:w="1048" w:type="pct"/>
          </w:tcPr>
          <w:p w14:paraId="2FFE1DC4" w14:textId="19293420" w:rsidR="0006216D" w:rsidRDefault="00410B1B" w:rsidP="00AB0B14">
            <w:pPr>
              <w:pStyle w:val="TabellRader"/>
            </w:pPr>
            <w:r>
              <w:t>CU15</w:t>
            </w:r>
          </w:p>
        </w:tc>
        <w:tc>
          <w:tcPr>
            <w:tcW w:w="1048" w:type="pct"/>
          </w:tcPr>
          <w:p w14:paraId="42C8C3FE" w14:textId="58537E16" w:rsidR="0006216D" w:rsidRDefault="001F5385" w:rsidP="00AB0B14">
            <w:pPr>
              <w:pStyle w:val="TabellRader"/>
            </w:pPr>
            <w:r>
              <w:t>X</w:t>
            </w:r>
          </w:p>
        </w:tc>
        <w:tc>
          <w:tcPr>
            <w:tcW w:w="1148" w:type="pct"/>
          </w:tcPr>
          <w:p w14:paraId="2B13AE4F" w14:textId="77777777" w:rsidR="0006216D" w:rsidRDefault="0006216D" w:rsidP="00AB0B14">
            <w:pPr>
              <w:pStyle w:val="TabellRader"/>
            </w:pPr>
          </w:p>
        </w:tc>
      </w:tr>
      <w:tr w:rsidR="0006216D" w14:paraId="5FEA5C82" w14:textId="77777777" w:rsidTr="00AB0B14">
        <w:tc>
          <w:tcPr>
            <w:tcW w:w="708" w:type="pct"/>
          </w:tcPr>
          <w:p w14:paraId="289478C2" w14:textId="00772DC2" w:rsidR="0006216D" w:rsidRDefault="00B42790" w:rsidP="00AB0B14">
            <w:pPr>
              <w:pStyle w:val="TabellRader"/>
            </w:pPr>
            <w:r>
              <w:t>163</w:t>
            </w:r>
          </w:p>
        </w:tc>
        <w:tc>
          <w:tcPr>
            <w:tcW w:w="1048" w:type="pct"/>
          </w:tcPr>
          <w:p w14:paraId="62E96F55" w14:textId="58760E20" w:rsidR="0006216D" w:rsidRDefault="00410B1B" w:rsidP="00AB0B14">
            <w:pPr>
              <w:pStyle w:val="TabellRader"/>
            </w:pPr>
            <w:r>
              <w:t xml:space="preserve">Fi </w:t>
            </w:r>
            <w:r w:rsidR="0054066C">
              <w:t>59</w:t>
            </w:r>
          </w:p>
        </w:tc>
        <w:tc>
          <w:tcPr>
            <w:tcW w:w="1048" w:type="pct"/>
          </w:tcPr>
          <w:p w14:paraId="30610D4F" w14:textId="0A326983" w:rsidR="0006216D" w:rsidRDefault="00410B1B" w:rsidP="00AB0B14">
            <w:pPr>
              <w:pStyle w:val="TabellRader"/>
            </w:pPr>
            <w:r>
              <w:t>NU14</w:t>
            </w:r>
          </w:p>
        </w:tc>
        <w:tc>
          <w:tcPr>
            <w:tcW w:w="1048" w:type="pct"/>
          </w:tcPr>
          <w:p w14:paraId="16486C17" w14:textId="543CB96D" w:rsidR="0006216D" w:rsidRDefault="00113177" w:rsidP="00AB0B14">
            <w:pPr>
              <w:pStyle w:val="TabellRader"/>
            </w:pPr>
            <w:r>
              <w:t>X</w:t>
            </w:r>
          </w:p>
        </w:tc>
        <w:tc>
          <w:tcPr>
            <w:tcW w:w="1148" w:type="pct"/>
          </w:tcPr>
          <w:p w14:paraId="73676068" w14:textId="77777777" w:rsidR="0006216D" w:rsidRDefault="0006216D" w:rsidP="00AB0B14">
            <w:pPr>
              <w:pStyle w:val="TabellRader"/>
            </w:pPr>
          </w:p>
        </w:tc>
      </w:tr>
      <w:tr w:rsidR="0006216D" w14:paraId="0C5611A6" w14:textId="77777777" w:rsidTr="00AB0B14">
        <w:tc>
          <w:tcPr>
            <w:tcW w:w="708" w:type="pct"/>
          </w:tcPr>
          <w:p w14:paraId="7D8E4E78" w14:textId="1FCEF432" w:rsidR="0006216D" w:rsidRDefault="00B42790" w:rsidP="00AB0B14">
            <w:pPr>
              <w:pStyle w:val="TabellRader"/>
            </w:pPr>
            <w:r>
              <w:t>164</w:t>
            </w:r>
          </w:p>
        </w:tc>
        <w:tc>
          <w:tcPr>
            <w:tcW w:w="1048" w:type="pct"/>
          </w:tcPr>
          <w:p w14:paraId="57654C2D" w14:textId="0A685130" w:rsidR="0006216D" w:rsidRDefault="00410B1B" w:rsidP="00AB0B14">
            <w:pPr>
              <w:pStyle w:val="TabellRader"/>
            </w:pPr>
            <w:r>
              <w:t xml:space="preserve">Ju </w:t>
            </w:r>
            <w:r w:rsidR="00377D3B">
              <w:t>106</w:t>
            </w:r>
          </w:p>
        </w:tc>
        <w:tc>
          <w:tcPr>
            <w:tcW w:w="1048" w:type="pct"/>
          </w:tcPr>
          <w:p w14:paraId="64283A7B" w14:textId="7A5FEC24" w:rsidR="0006216D" w:rsidRDefault="00410B1B" w:rsidP="00AB0B14">
            <w:pPr>
              <w:pStyle w:val="TabellRader"/>
            </w:pPr>
            <w:r>
              <w:t>KU18</w:t>
            </w:r>
          </w:p>
        </w:tc>
        <w:tc>
          <w:tcPr>
            <w:tcW w:w="1048" w:type="pct"/>
          </w:tcPr>
          <w:p w14:paraId="76585C3E" w14:textId="3453DC2D" w:rsidR="0006216D" w:rsidRDefault="001F5385" w:rsidP="00AB0B14">
            <w:pPr>
              <w:pStyle w:val="TabellRader"/>
            </w:pPr>
            <w:r>
              <w:t>X</w:t>
            </w:r>
          </w:p>
        </w:tc>
        <w:tc>
          <w:tcPr>
            <w:tcW w:w="1148" w:type="pct"/>
          </w:tcPr>
          <w:p w14:paraId="36D7B561" w14:textId="77777777" w:rsidR="0006216D" w:rsidRDefault="0006216D" w:rsidP="00AB0B14">
            <w:pPr>
              <w:pStyle w:val="TabellRader"/>
            </w:pPr>
          </w:p>
        </w:tc>
      </w:tr>
      <w:tr w:rsidR="0006216D" w14:paraId="79993179" w14:textId="77777777" w:rsidTr="00AB0B14">
        <w:tc>
          <w:tcPr>
            <w:tcW w:w="708" w:type="pct"/>
          </w:tcPr>
          <w:p w14:paraId="61327E1C" w14:textId="0415A2A2" w:rsidR="0006216D" w:rsidRDefault="00B42790" w:rsidP="00AB0B14">
            <w:pPr>
              <w:pStyle w:val="TabellRader"/>
            </w:pPr>
            <w:r>
              <w:t>165</w:t>
            </w:r>
          </w:p>
        </w:tc>
        <w:tc>
          <w:tcPr>
            <w:tcW w:w="1048" w:type="pct"/>
          </w:tcPr>
          <w:p w14:paraId="691CDA67" w14:textId="7D6CCF9D" w:rsidR="0006216D" w:rsidRDefault="00410B1B" w:rsidP="00AB0B14">
            <w:pPr>
              <w:pStyle w:val="TabellRader"/>
            </w:pPr>
            <w:r>
              <w:t xml:space="preserve">Ju </w:t>
            </w:r>
            <w:r w:rsidR="00377D3B">
              <w:t>107</w:t>
            </w:r>
          </w:p>
        </w:tc>
        <w:tc>
          <w:tcPr>
            <w:tcW w:w="1048" w:type="pct"/>
          </w:tcPr>
          <w:p w14:paraId="12F38048" w14:textId="1EBDCFD5" w:rsidR="0006216D" w:rsidRDefault="00410B1B" w:rsidP="00AB0B14">
            <w:pPr>
              <w:pStyle w:val="TabellRader"/>
            </w:pPr>
            <w:r>
              <w:t>JuU13</w:t>
            </w:r>
          </w:p>
        </w:tc>
        <w:tc>
          <w:tcPr>
            <w:tcW w:w="1048" w:type="pct"/>
          </w:tcPr>
          <w:p w14:paraId="228CFBFC" w14:textId="77777777" w:rsidR="0006216D" w:rsidRDefault="0006216D" w:rsidP="00AB0B14">
            <w:pPr>
              <w:pStyle w:val="TabellRader"/>
            </w:pPr>
          </w:p>
        </w:tc>
        <w:tc>
          <w:tcPr>
            <w:tcW w:w="1148" w:type="pct"/>
          </w:tcPr>
          <w:p w14:paraId="15ABC45F" w14:textId="6C5CF1E2" w:rsidR="0006216D" w:rsidRDefault="001F5385" w:rsidP="00AB0B14">
            <w:pPr>
              <w:pStyle w:val="TabellRader"/>
            </w:pPr>
            <w:r>
              <w:t>X</w:t>
            </w:r>
          </w:p>
        </w:tc>
      </w:tr>
      <w:tr w:rsidR="0006216D" w14:paraId="5B27F274" w14:textId="77777777" w:rsidTr="00AB0B14">
        <w:tc>
          <w:tcPr>
            <w:tcW w:w="708" w:type="pct"/>
          </w:tcPr>
          <w:p w14:paraId="317DBBC8" w14:textId="4B2DF489" w:rsidR="0006216D" w:rsidRDefault="00B42790" w:rsidP="00AB0B14">
            <w:pPr>
              <w:pStyle w:val="TabellRader"/>
            </w:pPr>
            <w:r>
              <w:t>166</w:t>
            </w:r>
          </w:p>
        </w:tc>
        <w:tc>
          <w:tcPr>
            <w:tcW w:w="1048" w:type="pct"/>
          </w:tcPr>
          <w:p w14:paraId="3F99BD73" w14:textId="1C107684" w:rsidR="0006216D" w:rsidRDefault="00484B33" w:rsidP="00AB0B14">
            <w:pPr>
              <w:pStyle w:val="TabellRader"/>
            </w:pPr>
            <w:r>
              <w:t xml:space="preserve">Ju </w:t>
            </w:r>
            <w:r w:rsidR="00377D3B">
              <w:t>108</w:t>
            </w:r>
          </w:p>
        </w:tc>
        <w:tc>
          <w:tcPr>
            <w:tcW w:w="1048" w:type="pct"/>
          </w:tcPr>
          <w:p w14:paraId="0805BDCC" w14:textId="18747E25" w:rsidR="0006216D" w:rsidRDefault="00484B33" w:rsidP="00AB0B14">
            <w:pPr>
              <w:pStyle w:val="TabellRader"/>
            </w:pPr>
            <w:r>
              <w:t>JuU14</w:t>
            </w:r>
          </w:p>
        </w:tc>
        <w:tc>
          <w:tcPr>
            <w:tcW w:w="1048" w:type="pct"/>
          </w:tcPr>
          <w:p w14:paraId="5F4EE67E" w14:textId="2DC61DD4" w:rsidR="0006216D" w:rsidRDefault="001F5385" w:rsidP="00AB0B14">
            <w:pPr>
              <w:pStyle w:val="TabellRader"/>
            </w:pPr>
            <w:r>
              <w:t>X</w:t>
            </w:r>
          </w:p>
        </w:tc>
        <w:tc>
          <w:tcPr>
            <w:tcW w:w="1148" w:type="pct"/>
          </w:tcPr>
          <w:p w14:paraId="70ED5021" w14:textId="77777777" w:rsidR="0006216D" w:rsidRDefault="0006216D" w:rsidP="00AB0B14">
            <w:pPr>
              <w:pStyle w:val="TabellRader"/>
            </w:pPr>
          </w:p>
        </w:tc>
      </w:tr>
      <w:tr w:rsidR="0006216D" w14:paraId="04F1A8A0" w14:textId="77777777" w:rsidTr="00AB0B14">
        <w:tc>
          <w:tcPr>
            <w:tcW w:w="708" w:type="pct"/>
          </w:tcPr>
          <w:p w14:paraId="33BB2DDE" w14:textId="25DD0188" w:rsidR="0006216D" w:rsidRDefault="00B42790" w:rsidP="00AB0B14">
            <w:pPr>
              <w:pStyle w:val="TabellRader"/>
            </w:pPr>
            <w:r>
              <w:t>167</w:t>
            </w:r>
          </w:p>
        </w:tc>
        <w:tc>
          <w:tcPr>
            <w:tcW w:w="1048" w:type="pct"/>
          </w:tcPr>
          <w:p w14:paraId="2EDB746B" w14:textId="65BD359B" w:rsidR="0006216D" w:rsidRDefault="00484B33" w:rsidP="00AB0B14">
            <w:pPr>
              <w:pStyle w:val="TabellRader"/>
            </w:pPr>
            <w:r>
              <w:t xml:space="preserve">S </w:t>
            </w:r>
            <w:r w:rsidR="00A16C94">
              <w:t>56</w:t>
            </w:r>
          </w:p>
        </w:tc>
        <w:tc>
          <w:tcPr>
            <w:tcW w:w="1048" w:type="pct"/>
          </w:tcPr>
          <w:p w14:paraId="340DED63" w14:textId="75898A88" w:rsidR="0006216D" w:rsidRDefault="00484B33" w:rsidP="00AB0B14">
            <w:pPr>
              <w:pStyle w:val="TabellRader"/>
            </w:pPr>
            <w:r>
              <w:t>SfU12</w:t>
            </w:r>
          </w:p>
        </w:tc>
        <w:tc>
          <w:tcPr>
            <w:tcW w:w="1048" w:type="pct"/>
          </w:tcPr>
          <w:p w14:paraId="1558B181" w14:textId="2AD7DCEE" w:rsidR="0006216D" w:rsidRDefault="004E2C51" w:rsidP="00AB0B14">
            <w:pPr>
              <w:pStyle w:val="TabellRader"/>
            </w:pPr>
            <w:r>
              <w:t>X</w:t>
            </w:r>
          </w:p>
        </w:tc>
        <w:tc>
          <w:tcPr>
            <w:tcW w:w="1148" w:type="pct"/>
          </w:tcPr>
          <w:p w14:paraId="069E60BB" w14:textId="77777777" w:rsidR="0006216D" w:rsidRDefault="0006216D" w:rsidP="00AB0B14">
            <w:pPr>
              <w:pStyle w:val="TabellRader"/>
            </w:pPr>
          </w:p>
        </w:tc>
      </w:tr>
      <w:tr w:rsidR="0006216D" w14:paraId="4198107E" w14:textId="77777777" w:rsidTr="00AB0B14">
        <w:tc>
          <w:tcPr>
            <w:tcW w:w="708" w:type="pct"/>
          </w:tcPr>
          <w:p w14:paraId="29CDDBD0" w14:textId="3BA55896" w:rsidR="0006216D" w:rsidRDefault="00B42790" w:rsidP="00AB0B14">
            <w:pPr>
              <w:pStyle w:val="TabellRader"/>
            </w:pPr>
            <w:r>
              <w:t>168</w:t>
            </w:r>
          </w:p>
        </w:tc>
        <w:tc>
          <w:tcPr>
            <w:tcW w:w="1048" w:type="pct"/>
          </w:tcPr>
          <w:p w14:paraId="59769453" w14:textId="22CD1085" w:rsidR="0006216D" w:rsidRDefault="00484B33" w:rsidP="00AB0B14">
            <w:pPr>
              <w:pStyle w:val="TabellRader"/>
            </w:pPr>
            <w:r>
              <w:t xml:space="preserve">Ju </w:t>
            </w:r>
            <w:r w:rsidR="00F002F9">
              <w:t>109</w:t>
            </w:r>
          </w:p>
        </w:tc>
        <w:tc>
          <w:tcPr>
            <w:tcW w:w="1048" w:type="pct"/>
          </w:tcPr>
          <w:p w14:paraId="35252538" w14:textId="21CB0C84" w:rsidR="0006216D" w:rsidRDefault="00484B33" w:rsidP="00AB0B14">
            <w:pPr>
              <w:pStyle w:val="TabellRader"/>
            </w:pPr>
            <w:r>
              <w:t>SfU13</w:t>
            </w:r>
          </w:p>
        </w:tc>
        <w:tc>
          <w:tcPr>
            <w:tcW w:w="1048" w:type="pct"/>
          </w:tcPr>
          <w:p w14:paraId="6D11B2DA" w14:textId="77777777" w:rsidR="0006216D" w:rsidRDefault="0006216D" w:rsidP="00AB0B14">
            <w:pPr>
              <w:pStyle w:val="TabellRader"/>
            </w:pPr>
          </w:p>
        </w:tc>
        <w:tc>
          <w:tcPr>
            <w:tcW w:w="1148" w:type="pct"/>
          </w:tcPr>
          <w:p w14:paraId="5B074968" w14:textId="6230A721" w:rsidR="0006216D" w:rsidRDefault="001F5385" w:rsidP="00AB0B14">
            <w:pPr>
              <w:pStyle w:val="TabellRader"/>
            </w:pPr>
            <w:r>
              <w:t>X</w:t>
            </w:r>
          </w:p>
        </w:tc>
      </w:tr>
      <w:tr w:rsidR="0006216D" w14:paraId="0B28F793" w14:textId="77777777" w:rsidTr="00AB0B14">
        <w:tc>
          <w:tcPr>
            <w:tcW w:w="708" w:type="pct"/>
          </w:tcPr>
          <w:p w14:paraId="3332C623" w14:textId="4EE1EB46" w:rsidR="0006216D" w:rsidRDefault="00B42790" w:rsidP="00AB0B14">
            <w:pPr>
              <w:pStyle w:val="TabellRader"/>
            </w:pPr>
            <w:r>
              <w:t>169</w:t>
            </w:r>
          </w:p>
        </w:tc>
        <w:tc>
          <w:tcPr>
            <w:tcW w:w="1048" w:type="pct"/>
          </w:tcPr>
          <w:p w14:paraId="3DE809C7" w14:textId="2D4EB550" w:rsidR="0006216D" w:rsidRDefault="00484B33" w:rsidP="00AB0B14">
            <w:pPr>
              <w:pStyle w:val="TabellRader"/>
            </w:pPr>
            <w:r>
              <w:t xml:space="preserve">Fi </w:t>
            </w:r>
            <w:r w:rsidR="0054066C">
              <w:t>60</w:t>
            </w:r>
          </w:p>
        </w:tc>
        <w:tc>
          <w:tcPr>
            <w:tcW w:w="1048" w:type="pct"/>
          </w:tcPr>
          <w:p w14:paraId="09CBE1B3" w14:textId="0E7BAE98" w:rsidR="0006216D" w:rsidRDefault="00484B33" w:rsidP="00AB0B14">
            <w:pPr>
              <w:pStyle w:val="TabellRader"/>
            </w:pPr>
            <w:r>
              <w:t>FiU44</w:t>
            </w:r>
          </w:p>
        </w:tc>
        <w:tc>
          <w:tcPr>
            <w:tcW w:w="1048" w:type="pct"/>
          </w:tcPr>
          <w:p w14:paraId="6D9E51A9" w14:textId="6A03E7DA" w:rsidR="0006216D" w:rsidRDefault="00113177" w:rsidP="00AB0B14">
            <w:pPr>
              <w:pStyle w:val="TabellRader"/>
            </w:pPr>
            <w:r>
              <w:t>X</w:t>
            </w:r>
          </w:p>
        </w:tc>
        <w:tc>
          <w:tcPr>
            <w:tcW w:w="1148" w:type="pct"/>
          </w:tcPr>
          <w:p w14:paraId="6DAFC517" w14:textId="77777777" w:rsidR="0006216D" w:rsidRDefault="0006216D" w:rsidP="00AB0B14">
            <w:pPr>
              <w:pStyle w:val="TabellRader"/>
            </w:pPr>
          </w:p>
        </w:tc>
      </w:tr>
      <w:tr w:rsidR="0006216D" w14:paraId="2C8DB6A1" w14:textId="77777777" w:rsidTr="00AB0B14">
        <w:tc>
          <w:tcPr>
            <w:tcW w:w="708" w:type="pct"/>
          </w:tcPr>
          <w:p w14:paraId="1A334ED8" w14:textId="396A35E1" w:rsidR="0006216D" w:rsidRDefault="00B42790" w:rsidP="00AB0B14">
            <w:pPr>
              <w:pStyle w:val="TabellRader"/>
            </w:pPr>
            <w:r>
              <w:t>170</w:t>
            </w:r>
          </w:p>
        </w:tc>
        <w:tc>
          <w:tcPr>
            <w:tcW w:w="1048" w:type="pct"/>
          </w:tcPr>
          <w:p w14:paraId="3D64749C" w14:textId="542E1EB6" w:rsidR="0006216D" w:rsidRDefault="004E2D71" w:rsidP="00AB0B14">
            <w:pPr>
              <w:pStyle w:val="TabellRader"/>
            </w:pPr>
            <w:r>
              <w:t>KN</w:t>
            </w:r>
            <w:r w:rsidR="002D4579">
              <w:t xml:space="preserve"> 40</w:t>
            </w:r>
          </w:p>
        </w:tc>
        <w:tc>
          <w:tcPr>
            <w:tcW w:w="1048" w:type="pct"/>
          </w:tcPr>
          <w:p w14:paraId="51DA4ABB" w14:textId="2F6528F5" w:rsidR="0006216D" w:rsidRDefault="00484B33" w:rsidP="00AB0B14">
            <w:pPr>
              <w:pStyle w:val="TabellRader"/>
            </w:pPr>
            <w:r>
              <w:t>FiU44</w:t>
            </w:r>
          </w:p>
        </w:tc>
        <w:tc>
          <w:tcPr>
            <w:tcW w:w="1048" w:type="pct"/>
          </w:tcPr>
          <w:p w14:paraId="3E71BB67" w14:textId="3089F7E2" w:rsidR="0006216D" w:rsidRDefault="004E2D71" w:rsidP="00AB0B14">
            <w:pPr>
              <w:pStyle w:val="TabellRader"/>
            </w:pPr>
            <w:r>
              <w:t>X</w:t>
            </w:r>
          </w:p>
        </w:tc>
        <w:tc>
          <w:tcPr>
            <w:tcW w:w="1148" w:type="pct"/>
          </w:tcPr>
          <w:p w14:paraId="2C2F4599" w14:textId="77777777" w:rsidR="0006216D" w:rsidRDefault="0006216D" w:rsidP="00AB0B14">
            <w:pPr>
              <w:pStyle w:val="TabellRader"/>
            </w:pPr>
          </w:p>
        </w:tc>
      </w:tr>
      <w:tr w:rsidR="0006216D" w14:paraId="07BE299B" w14:textId="77777777" w:rsidTr="00AB0B14">
        <w:tc>
          <w:tcPr>
            <w:tcW w:w="708" w:type="pct"/>
          </w:tcPr>
          <w:p w14:paraId="27998A44" w14:textId="2B03D6C7" w:rsidR="0006216D" w:rsidRDefault="00B42790" w:rsidP="00AB0B14">
            <w:pPr>
              <w:pStyle w:val="TabellRader"/>
            </w:pPr>
            <w:r>
              <w:t>171</w:t>
            </w:r>
          </w:p>
        </w:tc>
        <w:tc>
          <w:tcPr>
            <w:tcW w:w="1048" w:type="pct"/>
          </w:tcPr>
          <w:p w14:paraId="485A0774" w14:textId="6C18E2C9" w:rsidR="0006216D" w:rsidRDefault="006A4125" w:rsidP="00AB0B14">
            <w:pPr>
              <w:pStyle w:val="TabellRader"/>
            </w:pPr>
            <w:r>
              <w:t xml:space="preserve">Ku </w:t>
            </w:r>
            <w:r w:rsidR="00767B84">
              <w:t>12</w:t>
            </w:r>
          </w:p>
        </w:tc>
        <w:tc>
          <w:tcPr>
            <w:tcW w:w="1048" w:type="pct"/>
          </w:tcPr>
          <w:p w14:paraId="40DCC22F" w14:textId="639C42FE" w:rsidR="0006216D" w:rsidRDefault="00484B33" w:rsidP="00AB0B14">
            <w:pPr>
              <w:pStyle w:val="TabellRader"/>
            </w:pPr>
            <w:r>
              <w:t>FiU44</w:t>
            </w:r>
          </w:p>
        </w:tc>
        <w:tc>
          <w:tcPr>
            <w:tcW w:w="1048" w:type="pct"/>
          </w:tcPr>
          <w:p w14:paraId="70126521" w14:textId="32ED5AD0" w:rsidR="0006216D" w:rsidRDefault="00C760C2" w:rsidP="00AB0B14">
            <w:pPr>
              <w:pStyle w:val="TabellRader"/>
            </w:pPr>
            <w:r>
              <w:t>X</w:t>
            </w:r>
          </w:p>
        </w:tc>
        <w:tc>
          <w:tcPr>
            <w:tcW w:w="1148" w:type="pct"/>
          </w:tcPr>
          <w:p w14:paraId="0CBE9DF3" w14:textId="77777777" w:rsidR="0006216D" w:rsidRDefault="0006216D" w:rsidP="00AB0B14">
            <w:pPr>
              <w:pStyle w:val="TabellRader"/>
            </w:pPr>
          </w:p>
        </w:tc>
      </w:tr>
      <w:tr w:rsidR="0006216D" w14:paraId="3337181F" w14:textId="77777777" w:rsidTr="00AB0B14">
        <w:tc>
          <w:tcPr>
            <w:tcW w:w="708" w:type="pct"/>
          </w:tcPr>
          <w:p w14:paraId="0591AD14" w14:textId="550F4040" w:rsidR="0006216D" w:rsidRDefault="00B42790" w:rsidP="00AB0B14">
            <w:pPr>
              <w:pStyle w:val="TabellRader"/>
            </w:pPr>
            <w:r>
              <w:t>172</w:t>
            </w:r>
          </w:p>
        </w:tc>
        <w:tc>
          <w:tcPr>
            <w:tcW w:w="1048" w:type="pct"/>
          </w:tcPr>
          <w:p w14:paraId="40A99149" w14:textId="730C153A" w:rsidR="0006216D" w:rsidRDefault="00A548E0" w:rsidP="00AB0B14">
            <w:pPr>
              <w:pStyle w:val="TabellRader"/>
            </w:pPr>
            <w:r w:rsidRPr="00A548E0">
              <w:t>LI</w:t>
            </w:r>
            <w:r w:rsidR="009F6F37">
              <w:t xml:space="preserve"> 58</w:t>
            </w:r>
          </w:p>
        </w:tc>
        <w:tc>
          <w:tcPr>
            <w:tcW w:w="1048" w:type="pct"/>
          </w:tcPr>
          <w:p w14:paraId="44378020" w14:textId="45A63259" w:rsidR="0006216D" w:rsidRDefault="00484B33" w:rsidP="00AB0B14">
            <w:pPr>
              <w:pStyle w:val="TabellRader"/>
            </w:pPr>
            <w:r>
              <w:t>FiU44</w:t>
            </w:r>
          </w:p>
        </w:tc>
        <w:tc>
          <w:tcPr>
            <w:tcW w:w="1048" w:type="pct"/>
          </w:tcPr>
          <w:p w14:paraId="203B26F7" w14:textId="47599928" w:rsidR="0006216D" w:rsidRDefault="00A548E0" w:rsidP="00AB0B14">
            <w:pPr>
              <w:pStyle w:val="TabellRader"/>
            </w:pPr>
            <w:r>
              <w:t>X</w:t>
            </w:r>
          </w:p>
        </w:tc>
        <w:tc>
          <w:tcPr>
            <w:tcW w:w="1148" w:type="pct"/>
          </w:tcPr>
          <w:p w14:paraId="18529552" w14:textId="77777777" w:rsidR="0006216D" w:rsidRDefault="0006216D" w:rsidP="00AB0B14">
            <w:pPr>
              <w:pStyle w:val="TabellRader"/>
            </w:pPr>
          </w:p>
        </w:tc>
      </w:tr>
      <w:tr w:rsidR="0006216D" w14:paraId="1C6CE20C" w14:textId="77777777" w:rsidTr="00AB0B14">
        <w:tc>
          <w:tcPr>
            <w:tcW w:w="708" w:type="pct"/>
          </w:tcPr>
          <w:p w14:paraId="7980424C" w14:textId="526E5CA1" w:rsidR="0006216D" w:rsidRDefault="00B42790" w:rsidP="00AB0B14">
            <w:pPr>
              <w:pStyle w:val="TabellRader"/>
            </w:pPr>
            <w:r>
              <w:t>173</w:t>
            </w:r>
          </w:p>
        </w:tc>
        <w:tc>
          <w:tcPr>
            <w:tcW w:w="1048" w:type="pct"/>
          </w:tcPr>
          <w:p w14:paraId="487C63F5" w14:textId="7920CA08" w:rsidR="0006216D" w:rsidRDefault="00834EE1" w:rsidP="00AB0B14">
            <w:pPr>
              <w:pStyle w:val="TabellRader"/>
            </w:pPr>
            <w:r>
              <w:t xml:space="preserve">S </w:t>
            </w:r>
            <w:r w:rsidR="00A16C94">
              <w:t>57</w:t>
            </w:r>
          </w:p>
        </w:tc>
        <w:tc>
          <w:tcPr>
            <w:tcW w:w="1048" w:type="pct"/>
          </w:tcPr>
          <w:p w14:paraId="67137BB4" w14:textId="60A7F03D" w:rsidR="0006216D" w:rsidRDefault="00484B33" w:rsidP="00AB0B14">
            <w:pPr>
              <w:pStyle w:val="TabellRader"/>
            </w:pPr>
            <w:r>
              <w:t>FiU44</w:t>
            </w:r>
          </w:p>
        </w:tc>
        <w:tc>
          <w:tcPr>
            <w:tcW w:w="1048" w:type="pct"/>
          </w:tcPr>
          <w:p w14:paraId="717D9017" w14:textId="66417A8D" w:rsidR="0006216D" w:rsidRDefault="000C68F9" w:rsidP="00AB0B14">
            <w:pPr>
              <w:pStyle w:val="TabellRader"/>
            </w:pPr>
            <w:r>
              <w:t>X</w:t>
            </w:r>
          </w:p>
        </w:tc>
        <w:tc>
          <w:tcPr>
            <w:tcW w:w="1148" w:type="pct"/>
          </w:tcPr>
          <w:p w14:paraId="790DAB2D" w14:textId="77777777" w:rsidR="0006216D" w:rsidRDefault="0006216D" w:rsidP="00AB0B14">
            <w:pPr>
              <w:pStyle w:val="TabellRader"/>
            </w:pPr>
          </w:p>
        </w:tc>
      </w:tr>
      <w:tr w:rsidR="0006216D" w14:paraId="49EC8957" w14:textId="77777777" w:rsidTr="00AB0B14">
        <w:tc>
          <w:tcPr>
            <w:tcW w:w="708" w:type="pct"/>
          </w:tcPr>
          <w:p w14:paraId="5CC3ED69" w14:textId="783644FF" w:rsidR="0006216D" w:rsidRDefault="00B42790" w:rsidP="00AB0B14">
            <w:pPr>
              <w:pStyle w:val="TabellRader"/>
            </w:pPr>
            <w:r>
              <w:t>174</w:t>
            </w:r>
          </w:p>
        </w:tc>
        <w:tc>
          <w:tcPr>
            <w:tcW w:w="1048" w:type="pct"/>
          </w:tcPr>
          <w:p w14:paraId="6377B43A" w14:textId="6BB2AB35" w:rsidR="0006216D" w:rsidRDefault="00A35CB8" w:rsidP="00AB0B14">
            <w:pPr>
              <w:pStyle w:val="TabellRader"/>
            </w:pPr>
            <w:r>
              <w:t xml:space="preserve">UD </w:t>
            </w:r>
            <w:r w:rsidR="005D2970">
              <w:t>12</w:t>
            </w:r>
          </w:p>
        </w:tc>
        <w:tc>
          <w:tcPr>
            <w:tcW w:w="1048" w:type="pct"/>
          </w:tcPr>
          <w:p w14:paraId="024A022C" w14:textId="7CFC5984" w:rsidR="0006216D" w:rsidRDefault="00B7357C" w:rsidP="00AB0B14">
            <w:pPr>
              <w:pStyle w:val="TabellRader"/>
            </w:pPr>
            <w:r>
              <w:t>FiU40</w:t>
            </w:r>
          </w:p>
        </w:tc>
        <w:tc>
          <w:tcPr>
            <w:tcW w:w="1048" w:type="pct"/>
          </w:tcPr>
          <w:p w14:paraId="6C41F114" w14:textId="0A97851B" w:rsidR="0006216D" w:rsidRDefault="00186C4D" w:rsidP="00AB0B14">
            <w:pPr>
              <w:pStyle w:val="TabellRader"/>
            </w:pPr>
            <w:r>
              <w:t>X</w:t>
            </w:r>
          </w:p>
        </w:tc>
        <w:tc>
          <w:tcPr>
            <w:tcW w:w="1148" w:type="pct"/>
          </w:tcPr>
          <w:p w14:paraId="38CA74B8" w14:textId="77777777" w:rsidR="0006216D" w:rsidRDefault="0006216D" w:rsidP="00AB0B14">
            <w:pPr>
              <w:pStyle w:val="TabellRader"/>
            </w:pPr>
          </w:p>
        </w:tc>
      </w:tr>
      <w:tr w:rsidR="0006216D" w14:paraId="302C724C" w14:textId="77777777" w:rsidTr="00AB0B14">
        <w:tc>
          <w:tcPr>
            <w:tcW w:w="708" w:type="pct"/>
          </w:tcPr>
          <w:p w14:paraId="49DB1326" w14:textId="13BA1ECC" w:rsidR="0006216D" w:rsidRDefault="00B42790" w:rsidP="00AB0B14">
            <w:pPr>
              <w:pStyle w:val="TabellRader"/>
            </w:pPr>
            <w:r>
              <w:t>175</w:t>
            </w:r>
          </w:p>
        </w:tc>
        <w:tc>
          <w:tcPr>
            <w:tcW w:w="1048" w:type="pct"/>
          </w:tcPr>
          <w:p w14:paraId="747A6468" w14:textId="7A2B4485" w:rsidR="0006216D" w:rsidRDefault="00A35CB8" w:rsidP="00AB0B14">
            <w:pPr>
              <w:pStyle w:val="TabellRader"/>
            </w:pPr>
            <w:r>
              <w:t xml:space="preserve">Fö </w:t>
            </w:r>
            <w:r w:rsidR="00377928">
              <w:t>13</w:t>
            </w:r>
          </w:p>
        </w:tc>
        <w:tc>
          <w:tcPr>
            <w:tcW w:w="1048" w:type="pct"/>
          </w:tcPr>
          <w:p w14:paraId="166ACE30" w14:textId="7B8ED56D" w:rsidR="0006216D" w:rsidRDefault="00B7357C" w:rsidP="00AB0B14">
            <w:pPr>
              <w:pStyle w:val="TabellRader"/>
            </w:pPr>
            <w:r>
              <w:t>FiU40</w:t>
            </w:r>
          </w:p>
        </w:tc>
        <w:tc>
          <w:tcPr>
            <w:tcW w:w="1048" w:type="pct"/>
          </w:tcPr>
          <w:p w14:paraId="1A74CA34" w14:textId="5562EF96" w:rsidR="0006216D" w:rsidRDefault="0029091A" w:rsidP="00AB0B14">
            <w:pPr>
              <w:pStyle w:val="TabellRader"/>
            </w:pPr>
            <w:r>
              <w:t>X</w:t>
            </w:r>
          </w:p>
        </w:tc>
        <w:tc>
          <w:tcPr>
            <w:tcW w:w="1148" w:type="pct"/>
          </w:tcPr>
          <w:p w14:paraId="0D7DDA4D" w14:textId="77777777" w:rsidR="0006216D" w:rsidRDefault="0006216D" w:rsidP="00AB0B14">
            <w:pPr>
              <w:pStyle w:val="TabellRader"/>
            </w:pPr>
          </w:p>
        </w:tc>
      </w:tr>
      <w:tr w:rsidR="0006216D" w14:paraId="01CB0012" w14:textId="77777777" w:rsidTr="00AB0B14">
        <w:tc>
          <w:tcPr>
            <w:tcW w:w="708" w:type="pct"/>
          </w:tcPr>
          <w:p w14:paraId="3B3A288D" w14:textId="0B1EB50E" w:rsidR="0006216D" w:rsidRDefault="00B42790" w:rsidP="00AB0B14">
            <w:pPr>
              <w:pStyle w:val="TabellRader"/>
            </w:pPr>
            <w:r>
              <w:t>176</w:t>
            </w:r>
          </w:p>
        </w:tc>
        <w:tc>
          <w:tcPr>
            <w:tcW w:w="1048" w:type="pct"/>
          </w:tcPr>
          <w:p w14:paraId="4132889B" w14:textId="181A91F4" w:rsidR="0006216D" w:rsidRDefault="004E2D71" w:rsidP="00AB0B14">
            <w:pPr>
              <w:pStyle w:val="TabellRader"/>
            </w:pPr>
            <w:r>
              <w:t>LI</w:t>
            </w:r>
            <w:r w:rsidR="00A35CB8">
              <w:t xml:space="preserve"> </w:t>
            </w:r>
            <w:r w:rsidR="009F6F37">
              <w:t>59</w:t>
            </w:r>
          </w:p>
        </w:tc>
        <w:tc>
          <w:tcPr>
            <w:tcW w:w="1048" w:type="pct"/>
          </w:tcPr>
          <w:p w14:paraId="4AAF84EA" w14:textId="71FEBAAC" w:rsidR="0006216D" w:rsidRDefault="00B7357C" w:rsidP="00AB0B14">
            <w:pPr>
              <w:pStyle w:val="TabellRader"/>
            </w:pPr>
            <w:r>
              <w:t>MJU13</w:t>
            </w:r>
          </w:p>
        </w:tc>
        <w:tc>
          <w:tcPr>
            <w:tcW w:w="1048" w:type="pct"/>
          </w:tcPr>
          <w:p w14:paraId="4A8AE058" w14:textId="6EBD9F2C" w:rsidR="0006216D" w:rsidRDefault="004E2D71" w:rsidP="00AB0B14">
            <w:pPr>
              <w:pStyle w:val="TabellRader"/>
            </w:pPr>
            <w:r>
              <w:t>X</w:t>
            </w:r>
          </w:p>
        </w:tc>
        <w:tc>
          <w:tcPr>
            <w:tcW w:w="1148" w:type="pct"/>
          </w:tcPr>
          <w:p w14:paraId="4CCD79EB" w14:textId="77777777" w:rsidR="0006216D" w:rsidRDefault="0006216D" w:rsidP="00AB0B14">
            <w:pPr>
              <w:pStyle w:val="TabellRader"/>
            </w:pPr>
          </w:p>
        </w:tc>
      </w:tr>
      <w:tr w:rsidR="0006216D" w14:paraId="1A3EB49D" w14:textId="77777777" w:rsidTr="00AB0B14">
        <w:tc>
          <w:tcPr>
            <w:tcW w:w="708" w:type="pct"/>
          </w:tcPr>
          <w:p w14:paraId="140EF109" w14:textId="536CBC54" w:rsidR="0006216D" w:rsidRDefault="00B42790" w:rsidP="00AB0B14">
            <w:pPr>
              <w:pStyle w:val="TabellRader"/>
            </w:pPr>
            <w:r>
              <w:t>177</w:t>
            </w:r>
          </w:p>
        </w:tc>
        <w:tc>
          <w:tcPr>
            <w:tcW w:w="1048" w:type="pct"/>
          </w:tcPr>
          <w:p w14:paraId="1C4196E7" w14:textId="1ACE84CA" w:rsidR="0006216D" w:rsidRDefault="009216F9" w:rsidP="00AB0B14">
            <w:pPr>
              <w:pStyle w:val="TabellRader"/>
            </w:pPr>
            <w:r w:rsidRPr="009216F9">
              <w:t>KN</w:t>
            </w:r>
            <w:r w:rsidR="002D4579">
              <w:t xml:space="preserve"> 41</w:t>
            </w:r>
          </w:p>
        </w:tc>
        <w:tc>
          <w:tcPr>
            <w:tcW w:w="1048" w:type="pct"/>
          </w:tcPr>
          <w:p w14:paraId="1B46CAFA" w14:textId="576B4EEE" w:rsidR="0006216D" w:rsidRDefault="00B7357C" w:rsidP="00AB0B14">
            <w:pPr>
              <w:pStyle w:val="TabellRader"/>
            </w:pPr>
            <w:r>
              <w:t>MJU16</w:t>
            </w:r>
          </w:p>
        </w:tc>
        <w:tc>
          <w:tcPr>
            <w:tcW w:w="1048" w:type="pct"/>
          </w:tcPr>
          <w:p w14:paraId="05E58EFF" w14:textId="77777777" w:rsidR="0006216D" w:rsidRDefault="0006216D" w:rsidP="00AB0B14">
            <w:pPr>
              <w:pStyle w:val="TabellRader"/>
            </w:pPr>
          </w:p>
        </w:tc>
        <w:tc>
          <w:tcPr>
            <w:tcW w:w="1148" w:type="pct"/>
          </w:tcPr>
          <w:p w14:paraId="52AB8CA0" w14:textId="2EDEB468" w:rsidR="0006216D" w:rsidRDefault="008830D3" w:rsidP="00AB0B14">
            <w:pPr>
              <w:pStyle w:val="TabellRader"/>
            </w:pPr>
            <w:r>
              <w:t>X</w:t>
            </w:r>
          </w:p>
        </w:tc>
      </w:tr>
      <w:tr w:rsidR="0006216D" w14:paraId="18B4C124" w14:textId="77777777" w:rsidTr="00AB0B14">
        <w:tc>
          <w:tcPr>
            <w:tcW w:w="708" w:type="pct"/>
          </w:tcPr>
          <w:p w14:paraId="3BF01012" w14:textId="23988D5A" w:rsidR="0006216D" w:rsidRDefault="00B42790" w:rsidP="00AB0B14">
            <w:pPr>
              <w:pStyle w:val="TabellRader"/>
            </w:pPr>
            <w:r>
              <w:t>178</w:t>
            </w:r>
          </w:p>
        </w:tc>
        <w:tc>
          <w:tcPr>
            <w:tcW w:w="1048" w:type="pct"/>
          </w:tcPr>
          <w:p w14:paraId="03A5611A" w14:textId="648131E1" w:rsidR="0006216D" w:rsidRDefault="004E2D71" w:rsidP="00AB0B14">
            <w:pPr>
              <w:pStyle w:val="TabellRader"/>
            </w:pPr>
            <w:r>
              <w:t>LI</w:t>
            </w:r>
            <w:r w:rsidR="00B7357C">
              <w:t xml:space="preserve"> </w:t>
            </w:r>
            <w:r w:rsidR="009F6F37">
              <w:t>60</w:t>
            </w:r>
          </w:p>
        </w:tc>
        <w:tc>
          <w:tcPr>
            <w:tcW w:w="1048" w:type="pct"/>
          </w:tcPr>
          <w:p w14:paraId="7A8ADEC2" w14:textId="346DC2A0" w:rsidR="0006216D" w:rsidRDefault="00B7357C" w:rsidP="00AB0B14">
            <w:pPr>
              <w:pStyle w:val="TabellRader"/>
            </w:pPr>
            <w:r>
              <w:t>MJU16</w:t>
            </w:r>
          </w:p>
        </w:tc>
        <w:tc>
          <w:tcPr>
            <w:tcW w:w="1048" w:type="pct"/>
          </w:tcPr>
          <w:p w14:paraId="3C90C125" w14:textId="77777777" w:rsidR="0006216D" w:rsidRDefault="0006216D" w:rsidP="00AB0B14">
            <w:pPr>
              <w:pStyle w:val="TabellRader"/>
            </w:pPr>
          </w:p>
        </w:tc>
        <w:tc>
          <w:tcPr>
            <w:tcW w:w="1148" w:type="pct"/>
          </w:tcPr>
          <w:p w14:paraId="184E8E46" w14:textId="0ABD6374" w:rsidR="0006216D" w:rsidRDefault="004E2D71" w:rsidP="00AB0B14">
            <w:pPr>
              <w:pStyle w:val="TabellRader"/>
            </w:pPr>
            <w:r>
              <w:t>X</w:t>
            </w:r>
          </w:p>
        </w:tc>
      </w:tr>
      <w:tr w:rsidR="0006216D" w14:paraId="70E75544" w14:textId="77777777" w:rsidTr="00AB0B14">
        <w:tc>
          <w:tcPr>
            <w:tcW w:w="708" w:type="pct"/>
          </w:tcPr>
          <w:p w14:paraId="605E3E84" w14:textId="6801F4A0" w:rsidR="0006216D" w:rsidRDefault="00B42790" w:rsidP="00AB0B14">
            <w:pPr>
              <w:pStyle w:val="TabellRader"/>
            </w:pPr>
            <w:r>
              <w:t>179</w:t>
            </w:r>
          </w:p>
        </w:tc>
        <w:tc>
          <w:tcPr>
            <w:tcW w:w="1048" w:type="pct"/>
          </w:tcPr>
          <w:p w14:paraId="1A9142C5" w14:textId="2722D9DB" w:rsidR="0006216D" w:rsidRDefault="00113177" w:rsidP="00AB0B14">
            <w:pPr>
              <w:pStyle w:val="TabellRader"/>
            </w:pPr>
            <w:r>
              <w:t>LI</w:t>
            </w:r>
            <w:r w:rsidR="003950EC">
              <w:t xml:space="preserve"> </w:t>
            </w:r>
            <w:r w:rsidR="009F6F37">
              <w:t>61</w:t>
            </w:r>
          </w:p>
        </w:tc>
        <w:tc>
          <w:tcPr>
            <w:tcW w:w="1048" w:type="pct"/>
          </w:tcPr>
          <w:p w14:paraId="51BB39DC" w14:textId="47C659EF" w:rsidR="0006216D" w:rsidRDefault="003950EC" w:rsidP="00AB0B14">
            <w:pPr>
              <w:pStyle w:val="TabellRader"/>
            </w:pPr>
            <w:r>
              <w:t>CU12</w:t>
            </w:r>
          </w:p>
        </w:tc>
        <w:tc>
          <w:tcPr>
            <w:tcW w:w="1048" w:type="pct"/>
          </w:tcPr>
          <w:p w14:paraId="16A792E7" w14:textId="77777777" w:rsidR="0006216D" w:rsidRDefault="0006216D" w:rsidP="00AB0B14">
            <w:pPr>
              <w:pStyle w:val="TabellRader"/>
            </w:pPr>
          </w:p>
        </w:tc>
        <w:tc>
          <w:tcPr>
            <w:tcW w:w="1148" w:type="pct"/>
          </w:tcPr>
          <w:p w14:paraId="35BB6390" w14:textId="30E050DA" w:rsidR="0006216D" w:rsidRDefault="00113177" w:rsidP="00AB0B14">
            <w:pPr>
              <w:pStyle w:val="TabellRader"/>
            </w:pPr>
            <w:r>
              <w:t>X</w:t>
            </w:r>
          </w:p>
        </w:tc>
      </w:tr>
      <w:tr w:rsidR="0006216D" w14:paraId="22642C9D" w14:textId="77777777" w:rsidTr="00AB0B14">
        <w:tc>
          <w:tcPr>
            <w:tcW w:w="708" w:type="pct"/>
          </w:tcPr>
          <w:p w14:paraId="621E5EC0" w14:textId="7CD9E777" w:rsidR="0006216D" w:rsidRDefault="00B42790" w:rsidP="00AB0B14">
            <w:pPr>
              <w:pStyle w:val="TabellRader"/>
            </w:pPr>
            <w:r>
              <w:t>181</w:t>
            </w:r>
          </w:p>
        </w:tc>
        <w:tc>
          <w:tcPr>
            <w:tcW w:w="1048" w:type="pct"/>
          </w:tcPr>
          <w:p w14:paraId="4225E18A" w14:textId="605DE412" w:rsidR="0006216D" w:rsidRDefault="00331231" w:rsidP="00AB0B14">
            <w:pPr>
              <w:pStyle w:val="TabellRader"/>
            </w:pPr>
            <w:r>
              <w:t xml:space="preserve">Fö </w:t>
            </w:r>
            <w:r w:rsidR="00377928">
              <w:t>14</w:t>
            </w:r>
          </w:p>
        </w:tc>
        <w:tc>
          <w:tcPr>
            <w:tcW w:w="1048" w:type="pct"/>
          </w:tcPr>
          <w:p w14:paraId="424A334A" w14:textId="0F010161" w:rsidR="0006216D" w:rsidRDefault="00331231" w:rsidP="00AB0B14">
            <w:pPr>
              <w:pStyle w:val="TabellRader"/>
            </w:pPr>
            <w:r>
              <w:t>FöU4</w:t>
            </w:r>
          </w:p>
        </w:tc>
        <w:tc>
          <w:tcPr>
            <w:tcW w:w="1048" w:type="pct"/>
          </w:tcPr>
          <w:p w14:paraId="339E74A7" w14:textId="7792184B" w:rsidR="0006216D" w:rsidRDefault="00E12B4E" w:rsidP="00AB0B14">
            <w:pPr>
              <w:pStyle w:val="TabellRader"/>
            </w:pPr>
            <w:r>
              <w:t>X</w:t>
            </w:r>
          </w:p>
        </w:tc>
        <w:tc>
          <w:tcPr>
            <w:tcW w:w="1148" w:type="pct"/>
          </w:tcPr>
          <w:p w14:paraId="60EDEB2E" w14:textId="77777777" w:rsidR="0006216D" w:rsidRDefault="0006216D" w:rsidP="00AB0B14">
            <w:pPr>
              <w:pStyle w:val="TabellRader"/>
            </w:pPr>
          </w:p>
        </w:tc>
      </w:tr>
      <w:tr w:rsidR="0006216D" w14:paraId="12B24548" w14:textId="77777777" w:rsidTr="00AB0B14">
        <w:tc>
          <w:tcPr>
            <w:tcW w:w="708" w:type="pct"/>
          </w:tcPr>
          <w:p w14:paraId="4759F043" w14:textId="25791841" w:rsidR="0006216D" w:rsidRDefault="00B42790" w:rsidP="00AB0B14">
            <w:pPr>
              <w:pStyle w:val="TabellRader"/>
            </w:pPr>
            <w:r>
              <w:t>182</w:t>
            </w:r>
          </w:p>
        </w:tc>
        <w:tc>
          <w:tcPr>
            <w:tcW w:w="1048" w:type="pct"/>
          </w:tcPr>
          <w:p w14:paraId="606302B8" w14:textId="4D3CA596" w:rsidR="0006216D" w:rsidRDefault="00331231" w:rsidP="00AB0B14">
            <w:pPr>
              <w:pStyle w:val="TabellRader"/>
            </w:pPr>
            <w:r>
              <w:t xml:space="preserve">Fö </w:t>
            </w:r>
            <w:r w:rsidR="00377928">
              <w:t>15</w:t>
            </w:r>
          </w:p>
        </w:tc>
        <w:tc>
          <w:tcPr>
            <w:tcW w:w="1048" w:type="pct"/>
          </w:tcPr>
          <w:p w14:paraId="516C3884" w14:textId="3FF9C336" w:rsidR="0006216D" w:rsidRDefault="00331231" w:rsidP="00AB0B14">
            <w:pPr>
              <w:pStyle w:val="TabellRader"/>
            </w:pPr>
            <w:r>
              <w:t>FöU5</w:t>
            </w:r>
          </w:p>
        </w:tc>
        <w:tc>
          <w:tcPr>
            <w:tcW w:w="1048" w:type="pct"/>
          </w:tcPr>
          <w:p w14:paraId="3FC0FA78" w14:textId="059E0F6A" w:rsidR="0006216D" w:rsidRDefault="00E12B4E" w:rsidP="00AB0B14">
            <w:pPr>
              <w:pStyle w:val="TabellRader"/>
            </w:pPr>
            <w:r>
              <w:t>X</w:t>
            </w:r>
          </w:p>
        </w:tc>
        <w:tc>
          <w:tcPr>
            <w:tcW w:w="1148" w:type="pct"/>
          </w:tcPr>
          <w:p w14:paraId="69559140" w14:textId="77777777" w:rsidR="0006216D" w:rsidRDefault="0006216D" w:rsidP="00AB0B14">
            <w:pPr>
              <w:pStyle w:val="TabellRader"/>
            </w:pPr>
          </w:p>
        </w:tc>
      </w:tr>
      <w:tr w:rsidR="0006216D" w14:paraId="43414B67" w14:textId="77777777" w:rsidTr="00AB0B14">
        <w:tc>
          <w:tcPr>
            <w:tcW w:w="708" w:type="pct"/>
          </w:tcPr>
          <w:p w14:paraId="24A4A539" w14:textId="5A3C27C1" w:rsidR="0006216D" w:rsidRDefault="00B42790" w:rsidP="00AB0B14">
            <w:pPr>
              <w:pStyle w:val="TabellRader"/>
            </w:pPr>
            <w:r>
              <w:t>185</w:t>
            </w:r>
          </w:p>
        </w:tc>
        <w:tc>
          <w:tcPr>
            <w:tcW w:w="1048" w:type="pct"/>
          </w:tcPr>
          <w:p w14:paraId="5B633148" w14:textId="17DD6CB8" w:rsidR="0006216D" w:rsidRDefault="00331231" w:rsidP="00AB0B14">
            <w:pPr>
              <w:pStyle w:val="TabellRader"/>
            </w:pPr>
            <w:r>
              <w:t xml:space="preserve">Fi </w:t>
            </w:r>
            <w:r w:rsidR="0054066C">
              <w:t>61</w:t>
            </w:r>
          </w:p>
        </w:tc>
        <w:tc>
          <w:tcPr>
            <w:tcW w:w="1048" w:type="pct"/>
          </w:tcPr>
          <w:p w14:paraId="07666C21" w14:textId="2E43799E" w:rsidR="0006216D" w:rsidRDefault="00331231" w:rsidP="00AB0B14">
            <w:pPr>
              <w:pStyle w:val="TabellRader"/>
            </w:pPr>
            <w:r>
              <w:t>FiU18</w:t>
            </w:r>
          </w:p>
        </w:tc>
        <w:tc>
          <w:tcPr>
            <w:tcW w:w="1048" w:type="pct"/>
          </w:tcPr>
          <w:p w14:paraId="7F4EE0B6" w14:textId="223F7473" w:rsidR="0006216D" w:rsidRDefault="00D408ED" w:rsidP="00AB0B14">
            <w:pPr>
              <w:pStyle w:val="TabellRader"/>
            </w:pPr>
            <w:r>
              <w:t>X</w:t>
            </w:r>
          </w:p>
        </w:tc>
        <w:tc>
          <w:tcPr>
            <w:tcW w:w="1148" w:type="pct"/>
          </w:tcPr>
          <w:p w14:paraId="100FA533" w14:textId="77777777" w:rsidR="0006216D" w:rsidRDefault="0006216D" w:rsidP="00AB0B14">
            <w:pPr>
              <w:pStyle w:val="TabellRader"/>
            </w:pPr>
          </w:p>
        </w:tc>
      </w:tr>
      <w:tr w:rsidR="0006216D" w14:paraId="5BAB1F74" w14:textId="77777777" w:rsidTr="00AB0B14">
        <w:tc>
          <w:tcPr>
            <w:tcW w:w="708" w:type="pct"/>
          </w:tcPr>
          <w:p w14:paraId="48D9771C" w14:textId="473329AD" w:rsidR="0006216D" w:rsidRDefault="00B42790" w:rsidP="00AB0B14">
            <w:pPr>
              <w:pStyle w:val="TabellRader"/>
            </w:pPr>
            <w:r>
              <w:t>186</w:t>
            </w:r>
          </w:p>
        </w:tc>
        <w:tc>
          <w:tcPr>
            <w:tcW w:w="1048" w:type="pct"/>
          </w:tcPr>
          <w:p w14:paraId="59BB3B52" w14:textId="32A9F6D1" w:rsidR="0006216D" w:rsidRDefault="0082053D" w:rsidP="00AB0B14">
            <w:pPr>
              <w:pStyle w:val="TabellRader"/>
            </w:pPr>
            <w:r>
              <w:t xml:space="preserve">Fi </w:t>
            </w:r>
            <w:r w:rsidR="0054066C">
              <w:t>62</w:t>
            </w:r>
          </w:p>
        </w:tc>
        <w:tc>
          <w:tcPr>
            <w:tcW w:w="1048" w:type="pct"/>
          </w:tcPr>
          <w:p w14:paraId="7EDFA3EF" w14:textId="28FF985F" w:rsidR="0006216D" w:rsidRDefault="0082053D" w:rsidP="00AB0B14">
            <w:pPr>
              <w:pStyle w:val="TabellRader"/>
            </w:pPr>
            <w:r>
              <w:t>FiU19</w:t>
            </w:r>
          </w:p>
        </w:tc>
        <w:tc>
          <w:tcPr>
            <w:tcW w:w="1048" w:type="pct"/>
          </w:tcPr>
          <w:p w14:paraId="64A0FE49" w14:textId="620F5558" w:rsidR="0006216D" w:rsidRDefault="00D408ED" w:rsidP="00AB0B14">
            <w:pPr>
              <w:pStyle w:val="TabellRader"/>
            </w:pPr>
            <w:r>
              <w:t>X</w:t>
            </w:r>
          </w:p>
        </w:tc>
        <w:tc>
          <w:tcPr>
            <w:tcW w:w="1148" w:type="pct"/>
          </w:tcPr>
          <w:p w14:paraId="0F48171B" w14:textId="77777777" w:rsidR="0006216D" w:rsidRDefault="0006216D" w:rsidP="00AB0B14">
            <w:pPr>
              <w:pStyle w:val="TabellRader"/>
            </w:pPr>
          </w:p>
        </w:tc>
      </w:tr>
      <w:tr w:rsidR="0006216D" w14:paraId="7E3ED462" w14:textId="77777777" w:rsidTr="00AB0B14">
        <w:tc>
          <w:tcPr>
            <w:tcW w:w="708" w:type="pct"/>
          </w:tcPr>
          <w:p w14:paraId="46CA6504" w14:textId="4EC5C3CD" w:rsidR="0006216D" w:rsidRDefault="00B42790" w:rsidP="00AB0B14">
            <w:pPr>
              <w:pStyle w:val="TabellRader"/>
            </w:pPr>
            <w:r>
              <w:t>187</w:t>
            </w:r>
          </w:p>
        </w:tc>
        <w:tc>
          <w:tcPr>
            <w:tcW w:w="1048" w:type="pct"/>
          </w:tcPr>
          <w:p w14:paraId="5D922FC1" w14:textId="32DCEE4D" w:rsidR="0006216D" w:rsidRDefault="0082053D" w:rsidP="00AB0B14">
            <w:pPr>
              <w:pStyle w:val="TabellRader"/>
            </w:pPr>
            <w:r>
              <w:t xml:space="preserve">UD </w:t>
            </w:r>
            <w:r w:rsidR="005D2970">
              <w:t>13</w:t>
            </w:r>
          </w:p>
        </w:tc>
        <w:tc>
          <w:tcPr>
            <w:tcW w:w="1048" w:type="pct"/>
          </w:tcPr>
          <w:p w14:paraId="4C3EEF21" w14:textId="25A79D45" w:rsidR="0006216D" w:rsidRDefault="0082053D" w:rsidP="00AB0B14">
            <w:pPr>
              <w:pStyle w:val="TabellRader"/>
            </w:pPr>
            <w:r>
              <w:t>UU11</w:t>
            </w:r>
          </w:p>
        </w:tc>
        <w:tc>
          <w:tcPr>
            <w:tcW w:w="1048" w:type="pct"/>
          </w:tcPr>
          <w:p w14:paraId="2568B409" w14:textId="77777777" w:rsidR="0006216D" w:rsidRDefault="0006216D" w:rsidP="00AB0B14">
            <w:pPr>
              <w:pStyle w:val="TabellRader"/>
            </w:pPr>
          </w:p>
        </w:tc>
        <w:tc>
          <w:tcPr>
            <w:tcW w:w="1148" w:type="pct"/>
          </w:tcPr>
          <w:p w14:paraId="3CCF7817" w14:textId="7065D70B" w:rsidR="0006216D" w:rsidRDefault="00186C4D" w:rsidP="00AB0B14">
            <w:pPr>
              <w:pStyle w:val="TabellRader"/>
            </w:pPr>
            <w:r>
              <w:t>X</w:t>
            </w:r>
          </w:p>
        </w:tc>
      </w:tr>
      <w:tr w:rsidR="0006216D" w14:paraId="2E07D0AF" w14:textId="77777777" w:rsidTr="00AB0B14">
        <w:tc>
          <w:tcPr>
            <w:tcW w:w="708" w:type="pct"/>
          </w:tcPr>
          <w:p w14:paraId="250185AA" w14:textId="1B0440AC" w:rsidR="0006216D" w:rsidRDefault="00B42790" w:rsidP="00AB0B14">
            <w:pPr>
              <w:pStyle w:val="TabellRader"/>
            </w:pPr>
            <w:r>
              <w:t>188</w:t>
            </w:r>
          </w:p>
        </w:tc>
        <w:tc>
          <w:tcPr>
            <w:tcW w:w="1048" w:type="pct"/>
          </w:tcPr>
          <w:p w14:paraId="4671A08D" w14:textId="6951C5AE" w:rsidR="0006216D" w:rsidRDefault="0082053D" w:rsidP="00AB0B14">
            <w:pPr>
              <w:pStyle w:val="TabellRader"/>
            </w:pPr>
            <w:r>
              <w:t xml:space="preserve">S </w:t>
            </w:r>
            <w:r w:rsidR="00A16C94">
              <w:t>58</w:t>
            </w:r>
          </w:p>
        </w:tc>
        <w:tc>
          <w:tcPr>
            <w:tcW w:w="1048" w:type="pct"/>
          </w:tcPr>
          <w:p w14:paraId="10291A3E" w14:textId="374A2406" w:rsidR="0006216D" w:rsidRDefault="0082053D" w:rsidP="00AB0B14">
            <w:pPr>
              <w:pStyle w:val="TabellRader"/>
            </w:pPr>
            <w:r>
              <w:t>SoU12</w:t>
            </w:r>
          </w:p>
        </w:tc>
        <w:tc>
          <w:tcPr>
            <w:tcW w:w="1048" w:type="pct"/>
          </w:tcPr>
          <w:p w14:paraId="13E067E9" w14:textId="77777777" w:rsidR="0006216D" w:rsidRDefault="0006216D" w:rsidP="00AB0B14">
            <w:pPr>
              <w:pStyle w:val="TabellRader"/>
            </w:pPr>
          </w:p>
        </w:tc>
        <w:tc>
          <w:tcPr>
            <w:tcW w:w="1148" w:type="pct"/>
          </w:tcPr>
          <w:p w14:paraId="22FF0FA4" w14:textId="13AAF1DA" w:rsidR="0006216D" w:rsidRDefault="004E2C51" w:rsidP="00AB0B14">
            <w:pPr>
              <w:pStyle w:val="TabellRader"/>
            </w:pPr>
            <w:r>
              <w:t>X</w:t>
            </w:r>
          </w:p>
        </w:tc>
      </w:tr>
      <w:tr w:rsidR="0006216D" w14:paraId="4CBDFCB1" w14:textId="77777777" w:rsidTr="00AB0B14">
        <w:tc>
          <w:tcPr>
            <w:tcW w:w="708" w:type="pct"/>
          </w:tcPr>
          <w:p w14:paraId="2B3F6B30" w14:textId="121E134D" w:rsidR="0006216D" w:rsidRDefault="00B42790" w:rsidP="00AB0B14">
            <w:pPr>
              <w:pStyle w:val="TabellRader"/>
            </w:pPr>
            <w:r>
              <w:t>189</w:t>
            </w:r>
          </w:p>
        </w:tc>
        <w:tc>
          <w:tcPr>
            <w:tcW w:w="1048" w:type="pct"/>
          </w:tcPr>
          <w:p w14:paraId="3AFFC76F" w14:textId="5F958639" w:rsidR="0006216D" w:rsidRDefault="004E2D71" w:rsidP="00AB0B14">
            <w:pPr>
              <w:pStyle w:val="TabellRader"/>
            </w:pPr>
            <w:r>
              <w:t>LI</w:t>
            </w:r>
            <w:r w:rsidR="0058289B">
              <w:t xml:space="preserve"> </w:t>
            </w:r>
            <w:r w:rsidR="009F6F37">
              <w:t>62</w:t>
            </w:r>
          </w:p>
        </w:tc>
        <w:tc>
          <w:tcPr>
            <w:tcW w:w="1048" w:type="pct"/>
          </w:tcPr>
          <w:p w14:paraId="0192D39B" w14:textId="4899EB0A" w:rsidR="0006216D" w:rsidRDefault="0058289B" w:rsidP="00AB0B14">
            <w:pPr>
              <w:pStyle w:val="TabellRader"/>
            </w:pPr>
            <w:r>
              <w:t>MJU17</w:t>
            </w:r>
          </w:p>
        </w:tc>
        <w:tc>
          <w:tcPr>
            <w:tcW w:w="1048" w:type="pct"/>
          </w:tcPr>
          <w:p w14:paraId="78CC9275" w14:textId="77777777" w:rsidR="0006216D" w:rsidRDefault="0006216D" w:rsidP="00AB0B14">
            <w:pPr>
              <w:pStyle w:val="TabellRader"/>
            </w:pPr>
          </w:p>
        </w:tc>
        <w:tc>
          <w:tcPr>
            <w:tcW w:w="1148" w:type="pct"/>
          </w:tcPr>
          <w:p w14:paraId="5B1B98B3" w14:textId="1BEAE78B" w:rsidR="0006216D" w:rsidRDefault="004E2D71" w:rsidP="00AB0B14">
            <w:pPr>
              <w:pStyle w:val="TabellRader"/>
            </w:pPr>
            <w:r>
              <w:t>X</w:t>
            </w:r>
          </w:p>
        </w:tc>
      </w:tr>
      <w:tr w:rsidR="0006216D" w14:paraId="212677C1" w14:textId="77777777" w:rsidTr="00AB0B14">
        <w:tc>
          <w:tcPr>
            <w:tcW w:w="708" w:type="pct"/>
          </w:tcPr>
          <w:p w14:paraId="5475C46A" w14:textId="2DC881B6" w:rsidR="0006216D" w:rsidRDefault="00B42790" w:rsidP="00AB0B14">
            <w:pPr>
              <w:pStyle w:val="TabellRader"/>
            </w:pPr>
            <w:r>
              <w:t>190</w:t>
            </w:r>
          </w:p>
        </w:tc>
        <w:tc>
          <w:tcPr>
            <w:tcW w:w="1048" w:type="pct"/>
          </w:tcPr>
          <w:p w14:paraId="44FD0148" w14:textId="42092F36" w:rsidR="0006216D" w:rsidRDefault="00BD57C8" w:rsidP="00AB0B14">
            <w:pPr>
              <w:pStyle w:val="TabellRader"/>
            </w:pPr>
            <w:r>
              <w:t xml:space="preserve">Fi </w:t>
            </w:r>
            <w:r w:rsidR="0054066C">
              <w:t>63</w:t>
            </w:r>
          </w:p>
        </w:tc>
        <w:tc>
          <w:tcPr>
            <w:tcW w:w="1048" w:type="pct"/>
          </w:tcPr>
          <w:p w14:paraId="3926FAC7" w14:textId="4EFE41C3" w:rsidR="0006216D" w:rsidRDefault="00BD57C8" w:rsidP="00AB0B14">
            <w:pPr>
              <w:pStyle w:val="TabellRader"/>
            </w:pPr>
            <w:r>
              <w:t>FiU45</w:t>
            </w:r>
          </w:p>
        </w:tc>
        <w:tc>
          <w:tcPr>
            <w:tcW w:w="1048" w:type="pct"/>
          </w:tcPr>
          <w:p w14:paraId="276F730B" w14:textId="184179FF" w:rsidR="0006216D" w:rsidRDefault="00D408ED" w:rsidP="00AB0B14">
            <w:pPr>
              <w:pStyle w:val="TabellRader"/>
            </w:pPr>
            <w:r>
              <w:t>X</w:t>
            </w:r>
          </w:p>
        </w:tc>
        <w:tc>
          <w:tcPr>
            <w:tcW w:w="1148" w:type="pct"/>
          </w:tcPr>
          <w:p w14:paraId="799D4329" w14:textId="77777777" w:rsidR="0006216D" w:rsidRDefault="0006216D" w:rsidP="00AB0B14">
            <w:pPr>
              <w:pStyle w:val="TabellRader"/>
            </w:pPr>
          </w:p>
        </w:tc>
      </w:tr>
      <w:tr w:rsidR="0006216D" w14:paraId="31A884DF" w14:textId="77777777" w:rsidTr="00AB0B14">
        <w:tc>
          <w:tcPr>
            <w:tcW w:w="708" w:type="pct"/>
          </w:tcPr>
          <w:p w14:paraId="30786E38" w14:textId="2EA0FF11" w:rsidR="0006216D" w:rsidRDefault="00FC5E2D" w:rsidP="00AB0B14">
            <w:pPr>
              <w:pStyle w:val="TabellRader"/>
            </w:pPr>
            <w:r>
              <w:t>191</w:t>
            </w:r>
          </w:p>
        </w:tc>
        <w:tc>
          <w:tcPr>
            <w:tcW w:w="1048" w:type="pct"/>
          </w:tcPr>
          <w:p w14:paraId="172932E9" w14:textId="19E3D378" w:rsidR="0006216D" w:rsidRDefault="004E2D71" w:rsidP="00AB0B14">
            <w:pPr>
              <w:pStyle w:val="TabellRader"/>
            </w:pPr>
            <w:r>
              <w:t>KN</w:t>
            </w:r>
            <w:r w:rsidR="00BD57C8">
              <w:t xml:space="preserve"> </w:t>
            </w:r>
            <w:r w:rsidR="002D4579">
              <w:t>42</w:t>
            </w:r>
          </w:p>
        </w:tc>
        <w:tc>
          <w:tcPr>
            <w:tcW w:w="1048" w:type="pct"/>
          </w:tcPr>
          <w:p w14:paraId="2292E2F2" w14:textId="16EE29C6" w:rsidR="0006216D" w:rsidRDefault="00BD57C8" w:rsidP="00AB0B14">
            <w:pPr>
              <w:pStyle w:val="TabellRader"/>
            </w:pPr>
            <w:r>
              <w:t>NU16</w:t>
            </w:r>
          </w:p>
        </w:tc>
        <w:tc>
          <w:tcPr>
            <w:tcW w:w="1048" w:type="pct"/>
          </w:tcPr>
          <w:p w14:paraId="781930A2" w14:textId="77777777" w:rsidR="0006216D" w:rsidRDefault="0006216D" w:rsidP="00AB0B14">
            <w:pPr>
              <w:pStyle w:val="TabellRader"/>
            </w:pPr>
          </w:p>
        </w:tc>
        <w:tc>
          <w:tcPr>
            <w:tcW w:w="1148" w:type="pct"/>
          </w:tcPr>
          <w:p w14:paraId="796BA511" w14:textId="45889655" w:rsidR="0006216D" w:rsidRDefault="004E2D71" w:rsidP="00AB0B14">
            <w:pPr>
              <w:pStyle w:val="TabellRader"/>
            </w:pPr>
            <w:r>
              <w:t>X</w:t>
            </w:r>
          </w:p>
        </w:tc>
      </w:tr>
      <w:tr w:rsidR="0006216D" w14:paraId="77DDE722" w14:textId="77777777" w:rsidTr="00AB0B14">
        <w:tc>
          <w:tcPr>
            <w:tcW w:w="708" w:type="pct"/>
          </w:tcPr>
          <w:p w14:paraId="0B7434AA" w14:textId="32B7FB1F" w:rsidR="0006216D" w:rsidRDefault="00E71822" w:rsidP="00AB0B14">
            <w:pPr>
              <w:pStyle w:val="TabellRader"/>
            </w:pPr>
            <w:r>
              <w:t>192</w:t>
            </w:r>
          </w:p>
        </w:tc>
        <w:tc>
          <w:tcPr>
            <w:tcW w:w="1048" w:type="pct"/>
          </w:tcPr>
          <w:p w14:paraId="041522FF" w14:textId="4FB180B7" w:rsidR="0006216D" w:rsidRDefault="009216F9" w:rsidP="00AB0B14">
            <w:pPr>
              <w:pStyle w:val="TabellRader"/>
            </w:pPr>
            <w:r w:rsidRPr="009216F9">
              <w:t>KN</w:t>
            </w:r>
            <w:r w:rsidR="002D4579">
              <w:t xml:space="preserve"> 43</w:t>
            </w:r>
          </w:p>
        </w:tc>
        <w:tc>
          <w:tcPr>
            <w:tcW w:w="1048" w:type="pct"/>
          </w:tcPr>
          <w:p w14:paraId="39EC3DD2" w14:textId="46315C8B" w:rsidR="0006216D" w:rsidRDefault="00E71822" w:rsidP="00AB0B14">
            <w:pPr>
              <w:pStyle w:val="TabellRader"/>
            </w:pPr>
            <w:r>
              <w:t>CU33</w:t>
            </w:r>
          </w:p>
        </w:tc>
        <w:tc>
          <w:tcPr>
            <w:tcW w:w="1048" w:type="pct"/>
          </w:tcPr>
          <w:p w14:paraId="370C6912" w14:textId="77777777" w:rsidR="0006216D" w:rsidRDefault="0006216D" w:rsidP="00AB0B14">
            <w:pPr>
              <w:pStyle w:val="TabellRader"/>
            </w:pPr>
          </w:p>
        </w:tc>
        <w:tc>
          <w:tcPr>
            <w:tcW w:w="1148" w:type="pct"/>
          </w:tcPr>
          <w:p w14:paraId="7227B1D3" w14:textId="76CE4D4C" w:rsidR="0006216D" w:rsidRDefault="008830D3" w:rsidP="00AB0B14">
            <w:pPr>
              <w:pStyle w:val="TabellRader"/>
            </w:pPr>
            <w:r>
              <w:t>X</w:t>
            </w:r>
          </w:p>
        </w:tc>
      </w:tr>
      <w:tr w:rsidR="0006216D" w14:paraId="0FFAF3FF" w14:textId="77777777" w:rsidTr="00AB0B14">
        <w:tc>
          <w:tcPr>
            <w:tcW w:w="708" w:type="pct"/>
          </w:tcPr>
          <w:p w14:paraId="678211F9" w14:textId="3539FF3C" w:rsidR="0006216D" w:rsidRDefault="00A35B43" w:rsidP="00AB0B14">
            <w:pPr>
              <w:pStyle w:val="TabellRader"/>
            </w:pPr>
            <w:r>
              <w:t>194</w:t>
            </w:r>
          </w:p>
        </w:tc>
        <w:tc>
          <w:tcPr>
            <w:tcW w:w="1048" w:type="pct"/>
          </w:tcPr>
          <w:p w14:paraId="03F86324" w14:textId="63E03480" w:rsidR="0006216D" w:rsidRDefault="00B86161" w:rsidP="00AB0B14">
            <w:pPr>
              <w:pStyle w:val="TabellRader"/>
            </w:pPr>
            <w:r>
              <w:t xml:space="preserve">Fi </w:t>
            </w:r>
            <w:r w:rsidR="0054066C">
              <w:t>64</w:t>
            </w:r>
          </w:p>
        </w:tc>
        <w:tc>
          <w:tcPr>
            <w:tcW w:w="1048" w:type="pct"/>
          </w:tcPr>
          <w:p w14:paraId="6AFFFBD8" w14:textId="22FF4B7B" w:rsidR="0006216D" w:rsidRDefault="00B86161" w:rsidP="00AB0B14">
            <w:pPr>
              <w:pStyle w:val="TabellRader"/>
            </w:pPr>
            <w:r>
              <w:t>SfU21</w:t>
            </w:r>
          </w:p>
        </w:tc>
        <w:tc>
          <w:tcPr>
            <w:tcW w:w="1048" w:type="pct"/>
          </w:tcPr>
          <w:p w14:paraId="796D8E44" w14:textId="4B29E0B4" w:rsidR="0006216D" w:rsidRDefault="00D408ED" w:rsidP="00AB0B14">
            <w:pPr>
              <w:pStyle w:val="TabellRader"/>
            </w:pPr>
            <w:r>
              <w:t>X</w:t>
            </w:r>
          </w:p>
        </w:tc>
        <w:tc>
          <w:tcPr>
            <w:tcW w:w="1148" w:type="pct"/>
          </w:tcPr>
          <w:p w14:paraId="7AF7D031" w14:textId="77777777" w:rsidR="0006216D" w:rsidRDefault="0006216D" w:rsidP="00AB0B14">
            <w:pPr>
              <w:pStyle w:val="TabellRader"/>
            </w:pPr>
          </w:p>
        </w:tc>
      </w:tr>
      <w:tr w:rsidR="0006216D" w14:paraId="7B0FD1A0" w14:textId="77777777" w:rsidTr="00AB0B14">
        <w:tc>
          <w:tcPr>
            <w:tcW w:w="708" w:type="pct"/>
          </w:tcPr>
          <w:p w14:paraId="6E2015F3" w14:textId="42FDD52A" w:rsidR="0006216D" w:rsidRDefault="00A35B43" w:rsidP="00AB0B14">
            <w:pPr>
              <w:pStyle w:val="TabellRader"/>
            </w:pPr>
            <w:r>
              <w:t>195</w:t>
            </w:r>
          </w:p>
        </w:tc>
        <w:tc>
          <w:tcPr>
            <w:tcW w:w="1048" w:type="pct"/>
          </w:tcPr>
          <w:p w14:paraId="5FF709C1" w14:textId="3916ABAA" w:rsidR="0006216D" w:rsidRDefault="00B86161" w:rsidP="00AB0B14">
            <w:pPr>
              <w:pStyle w:val="TabellRader"/>
            </w:pPr>
            <w:r>
              <w:t xml:space="preserve">Ju </w:t>
            </w:r>
            <w:r w:rsidR="00970C88">
              <w:t>110</w:t>
            </w:r>
          </w:p>
        </w:tc>
        <w:tc>
          <w:tcPr>
            <w:tcW w:w="1048" w:type="pct"/>
          </w:tcPr>
          <w:p w14:paraId="233E2255" w14:textId="44E28404" w:rsidR="0006216D" w:rsidRDefault="00B86161" w:rsidP="00AB0B14">
            <w:pPr>
              <w:pStyle w:val="TabellRader"/>
            </w:pPr>
            <w:r>
              <w:t>SfU14</w:t>
            </w:r>
          </w:p>
        </w:tc>
        <w:tc>
          <w:tcPr>
            <w:tcW w:w="1048" w:type="pct"/>
          </w:tcPr>
          <w:p w14:paraId="21B7DBF7" w14:textId="2044EF11" w:rsidR="0006216D" w:rsidRDefault="001D49E8" w:rsidP="00AB0B14">
            <w:pPr>
              <w:pStyle w:val="TabellRader"/>
            </w:pPr>
            <w:r>
              <w:t>X</w:t>
            </w:r>
          </w:p>
        </w:tc>
        <w:tc>
          <w:tcPr>
            <w:tcW w:w="1148" w:type="pct"/>
          </w:tcPr>
          <w:p w14:paraId="257E5857" w14:textId="77777777" w:rsidR="0006216D" w:rsidRDefault="0006216D" w:rsidP="00AB0B14">
            <w:pPr>
              <w:pStyle w:val="TabellRader"/>
            </w:pPr>
          </w:p>
        </w:tc>
      </w:tr>
      <w:tr w:rsidR="0006216D" w14:paraId="50592B4C" w14:textId="77777777" w:rsidTr="00AB0B14">
        <w:tc>
          <w:tcPr>
            <w:tcW w:w="708" w:type="pct"/>
          </w:tcPr>
          <w:p w14:paraId="27D96A23" w14:textId="7A588756" w:rsidR="0006216D" w:rsidRDefault="00A35B43" w:rsidP="00AB0B14">
            <w:pPr>
              <w:pStyle w:val="TabellRader"/>
            </w:pPr>
            <w:r>
              <w:t>196</w:t>
            </w:r>
          </w:p>
        </w:tc>
        <w:tc>
          <w:tcPr>
            <w:tcW w:w="1048" w:type="pct"/>
          </w:tcPr>
          <w:p w14:paraId="5AC98952" w14:textId="4EBB7514" w:rsidR="0006216D" w:rsidRDefault="00B86161" w:rsidP="00AB0B14">
            <w:pPr>
              <w:pStyle w:val="TabellRader"/>
            </w:pPr>
            <w:r>
              <w:t xml:space="preserve">Ju </w:t>
            </w:r>
            <w:r w:rsidR="00970C88">
              <w:t>111</w:t>
            </w:r>
          </w:p>
        </w:tc>
        <w:tc>
          <w:tcPr>
            <w:tcW w:w="1048" w:type="pct"/>
          </w:tcPr>
          <w:p w14:paraId="00A5E902" w14:textId="3DAAA016" w:rsidR="0006216D" w:rsidRDefault="00B86161" w:rsidP="00AB0B14">
            <w:pPr>
              <w:pStyle w:val="TabellRader"/>
            </w:pPr>
            <w:r>
              <w:t>SfU16</w:t>
            </w:r>
          </w:p>
        </w:tc>
        <w:tc>
          <w:tcPr>
            <w:tcW w:w="1048" w:type="pct"/>
          </w:tcPr>
          <w:p w14:paraId="77E89983" w14:textId="77777777" w:rsidR="0006216D" w:rsidRDefault="0006216D" w:rsidP="00AB0B14">
            <w:pPr>
              <w:pStyle w:val="TabellRader"/>
            </w:pPr>
          </w:p>
        </w:tc>
        <w:tc>
          <w:tcPr>
            <w:tcW w:w="1148" w:type="pct"/>
          </w:tcPr>
          <w:p w14:paraId="315621BD" w14:textId="3920E0FA" w:rsidR="0006216D" w:rsidRDefault="001D49E8" w:rsidP="00AB0B14">
            <w:pPr>
              <w:pStyle w:val="TabellRader"/>
            </w:pPr>
            <w:r>
              <w:t>X</w:t>
            </w:r>
          </w:p>
        </w:tc>
      </w:tr>
      <w:tr w:rsidR="0006216D" w14:paraId="67576912" w14:textId="77777777" w:rsidTr="00AB0B14">
        <w:tc>
          <w:tcPr>
            <w:tcW w:w="708" w:type="pct"/>
          </w:tcPr>
          <w:p w14:paraId="13FE8FF8" w14:textId="182143E3" w:rsidR="0006216D" w:rsidRDefault="00A35B43" w:rsidP="00AB0B14">
            <w:pPr>
              <w:pStyle w:val="TabellRader"/>
            </w:pPr>
            <w:r>
              <w:t>197</w:t>
            </w:r>
          </w:p>
        </w:tc>
        <w:tc>
          <w:tcPr>
            <w:tcW w:w="1048" w:type="pct"/>
          </w:tcPr>
          <w:p w14:paraId="27E5E10E" w14:textId="59B11D4D" w:rsidR="0006216D" w:rsidRDefault="00B86161" w:rsidP="00AB0B14">
            <w:pPr>
              <w:pStyle w:val="TabellRader"/>
            </w:pPr>
            <w:r>
              <w:t xml:space="preserve">S </w:t>
            </w:r>
            <w:r w:rsidR="00A16C94">
              <w:t>59</w:t>
            </w:r>
          </w:p>
        </w:tc>
        <w:tc>
          <w:tcPr>
            <w:tcW w:w="1048" w:type="pct"/>
          </w:tcPr>
          <w:p w14:paraId="38F7A643" w14:textId="13C48741" w:rsidR="0006216D" w:rsidRDefault="00AE6B1E" w:rsidP="00AB0B14">
            <w:pPr>
              <w:pStyle w:val="TabellRader"/>
            </w:pPr>
            <w:r>
              <w:t>SoU27</w:t>
            </w:r>
          </w:p>
        </w:tc>
        <w:tc>
          <w:tcPr>
            <w:tcW w:w="1048" w:type="pct"/>
          </w:tcPr>
          <w:p w14:paraId="0FB21975" w14:textId="729D7386" w:rsidR="0006216D" w:rsidRDefault="004E2C51" w:rsidP="00AB0B14">
            <w:pPr>
              <w:pStyle w:val="TabellRader"/>
            </w:pPr>
            <w:r>
              <w:t>X</w:t>
            </w:r>
          </w:p>
        </w:tc>
        <w:tc>
          <w:tcPr>
            <w:tcW w:w="1148" w:type="pct"/>
          </w:tcPr>
          <w:p w14:paraId="3E874B10" w14:textId="77777777" w:rsidR="0006216D" w:rsidRDefault="0006216D" w:rsidP="00AB0B14">
            <w:pPr>
              <w:pStyle w:val="TabellRader"/>
            </w:pPr>
          </w:p>
        </w:tc>
      </w:tr>
      <w:tr w:rsidR="0006216D" w14:paraId="177ACDAE" w14:textId="77777777" w:rsidTr="00AB0B14">
        <w:tc>
          <w:tcPr>
            <w:tcW w:w="708" w:type="pct"/>
          </w:tcPr>
          <w:p w14:paraId="379FF277" w14:textId="0F9B3726" w:rsidR="0006216D" w:rsidRDefault="00A35B43" w:rsidP="00AB0B14">
            <w:pPr>
              <w:pStyle w:val="TabellRader"/>
            </w:pPr>
            <w:r>
              <w:t>198</w:t>
            </w:r>
          </w:p>
        </w:tc>
        <w:tc>
          <w:tcPr>
            <w:tcW w:w="1048" w:type="pct"/>
          </w:tcPr>
          <w:p w14:paraId="0E259BC5" w14:textId="7750CA5E" w:rsidR="0006216D" w:rsidRDefault="00B86161" w:rsidP="00AB0B14">
            <w:pPr>
              <w:pStyle w:val="TabellRader"/>
            </w:pPr>
            <w:r>
              <w:t xml:space="preserve">S </w:t>
            </w:r>
            <w:r w:rsidR="00A16C94">
              <w:t>60</w:t>
            </w:r>
          </w:p>
        </w:tc>
        <w:tc>
          <w:tcPr>
            <w:tcW w:w="1048" w:type="pct"/>
          </w:tcPr>
          <w:p w14:paraId="53D5948E" w14:textId="3A299725" w:rsidR="0006216D" w:rsidRDefault="00AE6B1E" w:rsidP="00AB0B14">
            <w:pPr>
              <w:pStyle w:val="TabellRader"/>
            </w:pPr>
            <w:r>
              <w:t>SoU20</w:t>
            </w:r>
          </w:p>
        </w:tc>
        <w:tc>
          <w:tcPr>
            <w:tcW w:w="1048" w:type="pct"/>
          </w:tcPr>
          <w:p w14:paraId="43B0EA12" w14:textId="728FF92F" w:rsidR="0006216D" w:rsidRDefault="004E2C51" w:rsidP="00AB0B14">
            <w:pPr>
              <w:pStyle w:val="TabellRader"/>
            </w:pPr>
            <w:r>
              <w:t>X</w:t>
            </w:r>
          </w:p>
        </w:tc>
        <w:tc>
          <w:tcPr>
            <w:tcW w:w="1148" w:type="pct"/>
          </w:tcPr>
          <w:p w14:paraId="75109040" w14:textId="77777777" w:rsidR="0006216D" w:rsidRDefault="0006216D" w:rsidP="00AB0B14">
            <w:pPr>
              <w:pStyle w:val="TabellRader"/>
            </w:pPr>
          </w:p>
        </w:tc>
      </w:tr>
      <w:tr w:rsidR="0006216D" w14:paraId="772F16D8" w14:textId="77777777" w:rsidTr="00AB0B14">
        <w:tc>
          <w:tcPr>
            <w:tcW w:w="708" w:type="pct"/>
          </w:tcPr>
          <w:p w14:paraId="04BD0502" w14:textId="18F49D2D" w:rsidR="0006216D" w:rsidRDefault="00A35B43" w:rsidP="00AB0B14">
            <w:pPr>
              <w:pStyle w:val="TabellRader"/>
            </w:pPr>
            <w:r>
              <w:t>199</w:t>
            </w:r>
          </w:p>
        </w:tc>
        <w:tc>
          <w:tcPr>
            <w:tcW w:w="1048" w:type="pct"/>
          </w:tcPr>
          <w:p w14:paraId="6275D9AB" w14:textId="24227CE9" w:rsidR="0006216D" w:rsidRDefault="00B86161" w:rsidP="00AB0B14">
            <w:pPr>
              <w:pStyle w:val="TabellRader"/>
            </w:pPr>
            <w:r>
              <w:t xml:space="preserve">S </w:t>
            </w:r>
            <w:r w:rsidR="00A16C94">
              <w:t>61</w:t>
            </w:r>
          </w:p>
        </w:tc>
        <w:tc>
          <w:tcPr>
            <w:tcW w:w="1048" w:type="pct"/>
          </w:tcPr>
          <w:p w14:paraId="5E2C5AF2" w14:textId="2B0AACAE" w:rsidR="0006216D" w:rsidRDefault="00AE6B1E" w:rsidP="00AB0B14">
            <w:pPr>
              <w:pStyle w:val="TabellRader"/>
            </w:pPr>
            <w:r>
              <w:t>SoU21</w:t>
            </w:r>
          </w:p>
        </w:tc>
        <w:tc>
          <w:tcPr>
            <w:tcW w:w="1048" w:type="pct"/>
          </w:tcPr>
          <w:p w14:paraId="66A9F058" w14:textId="77777777" w:rsidR="0006216D" w:rsidRDefault="0006216D" w:rsidP="00AB0B14">
            <w:pPr>
              <w:pStyle w:val="TabellRader"/>
            </w:pPr>
          </w:p>
        </w:tc>
        <w:tc>
          <w:tcPr>
            <w:tcW w:w="1148" w:type="pct"/>
          </w:tcPr>
          <w:p w14:paraId="20765888" w14:textId="0B40C073" w:rsidR="0006216D" w:rsidRDefault="004E2C51" w:rsidP="00AB0B14">
            <w:pPr>
              <w:pStyle w:val="TabellRader"/>
            </w:pPr>
            <w:r>
              <w:t>X</w:t>
            </w:r>
          </w:p>
        </w:tc>
      </w:tr>
      <w:tr w:rsidR="0006216D" w14:paraId="7B393457" w14:textId="77777777" w:rsidTr="00AB0B14">
        <w:tc>
          <w:tcPr>
            <w:tcW w:w="708" w:type="pct"/>
          </w:tcPr>
          <w:p w14:paraId="591796DA" w14:textId="02E44546" w:rsidR="0006216D" w:rsidRDefault="00A35B43" w:rsidP="00AB0B14">
            <w:pPr>
              <w:pStyle w:val="TabellRader"/>
            </w:pPr>
            <w:r>
              <w:t>200</w:t>
            </w:r>
          </w:p>
        </w:tc>
        <w:tc>
          <w:tcPr>
            <w:tcW w:w="1048" w:type="pct"/>
          </w:tcPr>
          <w:p w14:paraId="79030F52" w14:textId="27F2C49F" w:rsidR="0006216D" w:rsidRDefault="00B86161" w:rsidP="00AB0B14">
            <w:pPr>
              <w:pStyle w:val="TabellRader"/>
            </w:pPr>
            <w:r>
              <w:t xml:space="preserve">S </w:t>
            </w:r>
            <w:r w:rsidR="00A16C94">
              <w:t>62</w:t>
            </w:r>
          </w:p>
        </w:tc>
        <w:tc>
          <w:tcPr>
            <w:tcW w:w="1048" w:type="pct"/>
          </w:tcPr>
          <w:p w14:paraId="056FACBC" w14:textId="20A69378" w:rsidR="0006216D" w:rsidRDefault="00AE6B1E" w:rsidP="00AB0B14">
            <w:pPr>
              <w:pStyle w:val="TabellRader"/>
            </w:pPr>
            <w:r>
              <w:t>SoU36</w:t>
            </w:r>
          </w:p>
        </w:tc>
        <w:tc>
          <w:tcPr>
            <w:tcW w:w="1048" w:type="pct"/>
          </w:tcPr>
          <w:p w14:paraId="28426A29" w14:textId="4F705BBA" w:rsidR="0006216D" w:rsidRDefault="004E2C51" w:rsidP="00AB0B14">
            <w:pPr>
              <w:pStyle w:val="TabellRader"/>
            </w:pPr>
            <w:r>
              <w:t>X</w:t>
            </w:r>
          </w:p>
        </w:tc>
        <w:tc>
          <w:tcPr>
            <w:tcW w:w="1148" w:type="pct"/>
          </w:tcPr>
          <w:p w14:paraId="16EF73C6" w14:textId="77777777" w:rsidR="0006216D" w:rsidRDefault="0006216D" w:rsidP="00AB0B14">
            <w:pPr>
              <w:pStyle w:val="TabellRader"/>
            </w:pPr>
          </w:p>
        </w:tc>
      </w:tr>
      <w:tr w:rsidR="0006216D" w14:paraId="4B0AA23A" w14:textId="77777777" w:rsidTr="00AB0B14">
        <w:tc>
          <w:tcPr>
            <w:tcW w:w="708" w:type="pct"/>
          </w:tcPr>
          <w:p w14:paraId="51768158" w14:textId="76E30DAD" w:rsidR="0006216D" w:rsidRDefault="00A35B43" w:rsidP="00AB0B14">
            <w:pPr>
              <w:pStyle w:val="TabellRader"/>
            </w:pPr>
            <w:r>
              <w:t>201</w:t>
            </w:r>
          </w:p>
        </w:tc>
        <w:tc>
          <w:tcPr>
            <w:tcW w:w="1048" w:type="pct"/>
          </w:tcPr>
          <w:p w14:paraId="4A4CFC3D" w14:textId="71BEB5E8" w:rsidR="0006216D" w:rsidRDefault="00B86161" w:rsidP="00AB0B14">
            <w:pPr>
              <w:pStyle w:val="TabellRader"/>
            </w:pPr>
            <w:r>
              <w:t xml:space="preserve">Fi </w:t>
            </w:r>
            <w:r w:rsidR="0054066C">
              <w:t>65</w:t>
            </w:r>
          </w:p>
        </w:tc>
        <w:tc>
          <w:tcPr>
            <w:tcW w:w="1048" w:type="pct"/>
          </w:tcPr>
          <w:p w14:paraId="06757FE3" w14:textId="4A18DED4" w:rsidR="0006216D" w:rsidRDefault="00AE6B1E" w:rsidP="00AB0B14">
            <w:pPr>
              <w:pStyle w:val="TabellRader"/>
            </w:pPr>
            <w:r>
              <w:t>SkU19</w:t>
            </w:r>
          </w:p>
        </w:tc>
        <w:tc>
          <w:tcPr>
            <w:tcW w:w="1048" w:type="pct"/>
          </w:tcPr>
          <w:p w14:paraId="64B7E521" w14:textId="1FE8565F" w:rsidR="0006216D" w:rsidRDefault="00D408ED" w:rsidP="00AB0B14">
            <w:pPr>
              <w:pStyle w:val="TabellRader"/>
            </w:pPr>
            <w:r>
              <w:t>X</w:t>
            </w:r>
          </w:p>
        </w:tc>
        <w:tc>
          <w:tcPr>
            <w:tcW w:w="1148" w:type="pct"/>
          </w:tcPr>
          <w:p w14:paraId="7DDE0FA1" w14:textId="77777777" w:rsidR="0006216D" w:rsidRDefault="0006216D" w:rsidP="00AB0B14">
            <w:pPr>
              <w:pStyle w:val="TabellRader"/>
            </w:pPr>
          </w:p>
        </w:tc>
      </w:tr>
      <w:tr w:rsidR="0006216D" w14:paraId="154DD085" w14:textId="77777777" w:rsidTr="00AB0B14">
        <w:tc>
          <w:tcPr>
            <w:tcW w:w="708" w:type="pct"/>
          </w:tcPr>
          <w:p w14:paraId="05C2974A" w14:textId="655FE0E5" w:rsidR="0006216D" w:rsidRDefault="00A35B43" w:rsidP="00AB0B14">
            <w:pPr>
              <w:pStyle w:val="TabellRader"/>
            </w:pPr>
            <w:r>
              <w:t>202</w:t>
            </w:r>
          </w:p>
        </w:tc>
        <w:tc>
          <w:tcPr>
            <w:tcW w:w="1048" w:type="pct"/>
          </w:tcPr>
          <w:p w14:paraId="15329EFE" w14:textId="1E6464B4" w:rsidR="0006216D" w:rsidRDefault="00B86161" w:rsidP="00AB0B14">
            <w:pPr>
              <w:pStyle w:val="TabellRader"/>
            </w:pPr>
            <w:r>
              <w:t xml:space="preserve">Fi </w:t>
            </w:r>
            <w:r w:rsidR="0054066C">
              <w:t>66</w:t>
            </w:r>
          </w:p>
        </w:tc>
        <w:tc>
          <w:tcPr>
            <w:tcW w:w="1048" w:type="pct"/>
          </w:tcPr>
          <w:p w14:paraId="520A3716" w14:textId="25FAC38D" w:rsidR="0006216D" w:rsidRDefault="00AE6B1E" w:rsidP="00AB0B14">
            <w:pPr>
              <w:pStyle w:val="TabellRader"/>
            </w:pPr>
            <w:r>
              <w:t>SkU18</w:t>
            </w:r>
          </w:p>
        </w:tc>
        <w:tc>
          <w:tcPr>
            <w:tcW w:w="1048" w:type="pct"/>
          </w:tcPr>
          <w:p w14:paraId="6CF02566" w14:textId="56F52256" w:rsidR="0006216D" w:rsidRDefault="00D408ED" w:rsidP="00AB0B14">
            <w:pPr>
              <w:pStyle w:val="TabellRader"/>
            </w:pPr>
            <w:r>
              <w:t>X</w:t>
            </w:r>
          </w:p>
        </w:tc>
        <w:tc>
          <w:tcPr>
            <w:tcW w:w="1148" w:type="pct"/>
          </w:tcPr>
          <w:p w14:paraId="53D7B529" w14:textId="77777777" w:rsidR="0006216D" w:rsidRDefault="0006216D" w:rsidP="00AB0B14">
            <w:pPr>
              <w:pStyle w:val="TabellRader"/>
            </w:pPr>
          </w:p>
        </w:tc>
      </w:tr>
      <w:tr w:rsidR="0006216D" w14:paraId="2B5C0C60" w14:textId="77777777" w:rsidTr="00AB0B14">
        <w:tc>
          <w:tcPr>
            <w:tcW w:w="708" w:type="pct"/>
          </w:tcPr>
          <w:p w14:paraId="393707B1" w14:textId="0A400901" w:rsidR="0006216D" w:rsidRDefault="00A35B43" w:rsidP="00AB0B14">
            <w:pPr>
              <w:pStyle w:val="TabellRader"/>
            </w:pPr>
            <w:r>
              <w:t>203</w:t>
            </w:r>
          </w:p>
        </w:tc>
        <w:tc>
          <w:tcPr>
            <w:tcW w:w="1048" w:type="pct"/>
          </w:tcPr>
          <w:p w14:paraId="0F2EEDD7" w14:textId="5F6FED56" w:rsidR="0006216D" w:rsidRDefault="00B86161" w:rsidP="00AB0B14">
            <w:pPr>
              <w:pStyle w:val="TabellRader"/>
            </w:pPr>
            <w:r>
              <w:t xml:space="preserve">U </w:t>
            </w:r>
            <w:r w:rsidR="00CB2FA8">
              <w:t>27</w:t>
            </w:r>
          </w:p>
        </w:tc>
        <w:tc>
          <w:tcPr>
            <w:tcW w:w="1048" w:type="pct"/>
          </w:tcPr>
          <w:p w14:paraId="16671119" w14:textId="5AC33E0B" w:rsidR="0006216D" w:rsidRDefault="00AE6B1E" w:rsidP="00AB0B14">
            <w:pPr>
              <w:pStyle w:val="TabellRader"/>
            </w:pPr>
            <w:r>
              <w:t>UbU21</w:t>
            </w:r>
          </w:p>
        </w:tc>
        <w:tc>
          <w:tcPr>
            <w:tcW w:w="1048" w:type="pct"/>
          </w:tcPr>
          <w:p w14:paraId="0B07A435" w14:textId="63A43424" w:rsidR="0006216D" w:rsidRDefault="00126D28" w:rsidP="00AB0B14">
            <w:pPr>
              <w:pStyle w:val="TabellRader"/>
            </w:pPr>
            <w:r>
              <w:t>X</w:t>
            </w:r>
          </w:p>
        </w:tc>
        <w:tc>
          <w:tcPr>
            <w:tcW w:w="1148" w:type="pct"/>
          </w:tcPr>
          <w:p w14:paraId="3F333A9A" w14:textId="77777777" w:rsidR="0006216D" w:rsidRDefault="0006216D" w:rsidP="00AB0B14">
            <w:pPr>
              <w:pStyle w:val="TabellRader"/>
            </w:pPr>
          </w:p>
        </w:tc>
      </w:tr>
      <w:tr w:rsidR="0006216D" w14:paraId="16E217E4" w14:textId="77777777" w:rsidTr="00AB0B14">
        <w:tc>
          <w:tcPr>
            <w:tcW w:w="708" w:type="pct"/>
          </w:tcPr>
          <w:p w14:paraId="778DE496" w14:textId="6FEE9746" w:rsidR="0006216D" w:rsidRDefault="00A35B43" w:rsidP="00AB0B14">
            <w:pPr>
              <w:pStyle w:val="TabellRader"/>
            </w:pPr>
            <w:r>
              <w:t>204</w:t>
            </w:r>
          </w:p>
        </w:tc>
        <w:tc>
          <w:tcPr>
            <w:tcW w:w="1048" w:type="pct"/>
          </w:tcPr>
          <w:p w14:paraId="198756CA" w14:textId="03F12532" w:rsidR="0006216D" w:rsidRDefault="00B86161" w:rsidP="00AB0B14">
            <w:pPr>
              <w:pStyle w:val="TabellRader"/>
            </w:pPr>
            <w:r>
              <w:t xml:space="preserve">Fö </w:t>
            </w:r>
            <w:r w:rsidR="00377928">
              <w:t>16</w:t>
            </w:r>
          </w:p>
        </w:tc>
        <w:tc>
          <w:tcPr>
            <w:tcW w:w="1048" w:type="pct"/>
          </w:tcPr>
          <w:p w14:paraId="78194671" w14:textId="3E27BA66" w:rsidR="0006216D" w:rsidRDefault="00AE6B1E" w:rsidP="00AB0B14">
            <w:pPr>
              <w:pStyle w:val="TabellRader"/>
            </w:pPr>
            <w:r>
              <w:t>FiU46</w:t>
            </w:r>
          </w:p>
        </w:tc>
        <w:tc>
          <w:tcPr>
            <w:tcW w:w="1048" w:type="pct"/>
          </w:tcPr>
          <w:p w14:paraId="7CB04CB1" w14:textId="1ECA3B8B" w:rsidR="0006216D" w:rsidRDefault="00E12B4E" w:rsidP="00AB0B14">
            <w:pPr>
              <w:pStyle w:val="TabellRader"/>
            </w:pPr>
            <w:r>
              <w:t>X</w:t>
            </w:r>
          </w:p>
        </w:tc>
        <w:tc>
          <w:tcPr>
            <w:tcW w:w="1148" w:type="pct"/>
          </w:tcPr>
          <w:p w14:paraId="127B1505" w14:textId="77777777" w:rsidR="0006216D" w:rsidRDefault="0006216D" w:rsidP="00AB0B14">
            <w:pPr>
              <w:pStyle w:val="TabellRader"/>
            </w:pPr>
          </w:p>
        </w:tc>
      </w:tr>
      <w:tr w:rsidR="0006216D" w14:paraId="4C7544CE" w14:textId="77777777" w:rsidTr="00AB0B14">
        <w:tc>
          <w:tcPr>
            <w:tcW w:w="708" w:type="pct"/>
          </w:tcPr>
          <w:p w14:paraId="496F9CB6" w14:textId="19A33054" w:rsidR="0006216D" w:rsidRDefault="00A35B43" w:rsidP="00AB0B14">
            <w:pPr>
              <w:pStyle w:val="TabellRader"/>
            </w:pPr>
            <w:r>
              <w:t>205</w:t>
            </w:r>
          </w:p>
        </w:tc>
        <w:tc>
          <w:tcPr>
            <w:tcW w:w="1048" w:type="pct"/>
          </w:tcPr>
          <w:p w14:paraId="59DBD758" w14:textId="1289BCF6" w:rsidR="0006216D" w:rsidRDefault="00B86161" w:rsidP="00AB0B14">
            <w:pPr>
              <w:pStyle w:val="TabellRader"/>
            </w:pPr>
            <w:r>
              <w:t xml:space="preserve">U </w:t>
            </w:r>
            <w:r w:rsidR="00CB2FA8">
              <w:t>28</w:t>
            </w:r>
          </w:p>
        </w:tc>
        <w:tc>
          <w:tcPr>
            <w:tcW w:w="1048" w:type="pct"/>
          </w:tcPr>
          <w:p w14:paraId="61E13404" w14:textId="66647CA8" w:rsidR="0006216D" w:rsidRDefault="00AE6B1E" w:rsidP="00AB0B14">
            <w:pPr>
              <w:pStyle w:val="TabellRader"/>
            </w:pPr>
            <w:r>
              <w:t>UbU14</w:t>
            </w:r>
          </w:p>
        </w:tc>
        <w:tc>
          <w:tcPr>
            <w:tcW w:w="1048" w:type="pct"/>
          </w:tcPr>
          <w:p w14:paraId="1795709F" w14:textId="77777777" w:rsidR="0006216D" w:rsidRDefault="0006216D" w:rsidP="00AB0B14">
            <w:pPr>
              <w:pStyle w:val="TabellRader"/>
            </w:pPr>
          </w:p>
        </w:tc>
        <w:tc>
          <w:tcPr>
            <w:tcW w:w="1148" w:type="pct"/>
          </w:tcPr>
          <w:p w14:paraId="5B0E3E34" w14:textId="171FA82B" w:rsidR="0006216D" w:rsidRDefault="009B1D7E" w:rsidP="00AB0B14">
            <w:pPr>
              <w:pStyle w:val="TabellRader"/>
            </w:pPr>
            <w:r>
              <w:t>X</w:t>
            </w:r>
          </w:p>
        </w:tc>
      </w:tr>
      <w:tr w:rsidR="0006216D" w14:paraId="5AA0A174" w14:textId="77777777" w:rsidTr="00AB0B14">
        <w:tc>
          <w:tcPr>
            <w:tcW w:w="708" w:type="pct"/>
          </w:tcPr>
          <w:p w14:paraId="55B72FD0" w14:textId="0FBE2836" w:rsidR="0006216D" w:rsidRDefault="00A35B43" w:rsidP="00AB0B14">
            <w:pPr>
              <w:pStyle w:val="TabellRader"/>
            </w:pPr>
            <w:r>
              <w:t>206</w:t>
            </w:r>
          </w:p>
        </w:tc>
        <w:tc>
          <w:tcPr>
            <w:tcW w:w="1048" w:type="pct"/>
          </w:tcPr>
          <w:p w14:paraId="6FB232C6" w14:textId="3A21D31C" w:rsidR="0006216D" w:rsidRDefault="009216F9" w:rsidP="00AB0B14">
            <w:pPr>
              <w:pStyle w:val="TabellRader"/>
            </w:pPr>
            <w:r w:rsidRPr="009216F9">
              <w:t>KN</w:t>
            </w:r>
            <w:r w:rsidR="002D4579">
              <w:t xml:space="preserve"> 44</w:t>
            </w:r>
          </w:p>
        </w:tc>
        <w:tc>
          <w:tcPr>
            <w:tcW w:w="1048" w:type="pct"/>
          </w:tcPr>
          <w:p w14:paraId="2252CB92" w14:textId="19BA3AA7" w:rsidR="0006216D" w:rsidRDefault="00AE6B1E" w:rsidP="00AB0B14">
            <w:pPr>
              <w:pStyle w:val="TabellRader"/>
            </w:pPr>
            <w:r>
              <w:t>MJU18</w:t>
            </w:r>
          </w:p>
        </w:tc>
        <w:tc>
          <w:tcPr>
            <w:tcW w:w="1048" w:type="pct"/>
          </w:tcPr>
          <w:p w14:paraId="5D585A68" w14:textId="77777777" w:rsidR="0006216D" w:rsidRDefault="0006216D" w:rsidP="00AB0B14">
            <w:pPr>
              <w:pStyle w:val="TabellRader"/>
            </w:pPr>
          </w:p>
        </w:tc>
        <w:tc>
          <w:tcPr>
            <w:tcW w:w="1148" w:type="pct"/>
          </w:tcPr>
          <w:p w14:paraId="219134BB" w14:textId="789BDF7D" w:rsidR="0006216D" w:rsidRDefault="00B9177B" w:rsidP="00AB0B14">
            <w:pPr>
              <w:pStyle w:val="TabellRader"/>
            </w:pPr>
            <w:r>
              <w:t>X</w:t>
            </w:r>
          </w:p>
        </w:tc>
      </w:tr>
      <w:tr w:rsidR="0006216D" w14:paraId="094424D3" w14:textId="77777777" w:rsidTr="00AB0B14">
        <w:tc>
          <w:tcPr>
            <w:tcW w:w="708" w:type="pct"/>
          </w:tcPr>
          <w:p w14:paraId="71EE4199" w14:textId="35B3CA4A" w:rsidR="0006216D" w:rsidRDefault="00A35B43" w:rsidP="00AB0B14">
            <w:pPr>
              <w:pStyle w:val="TabellRader"/>
            </w:pPr>
            <w:r>
              <w:t>207</w:t>
            </w:r>
          </w:p>
        </w:tc>
        <w:tc>
          <w:tcPr>
            <w:tcW w:w="1048" w:type="pct"/>
          </w:tcPr>
          <w:p w14:paraId="5C577E58" w14:textId="60A1BB3F" w:rsidR="0006216D" w:rsidRDefault="004E2D71" w:rsidP="00AB0B14">
            <w:pPr>
              <w:pStyle w:val="TabellRader"/>
            </w:pPr>
            <w:r>
              <w:t>LI</w:t>
            </w:r>
            <w:r w:rsidR="009F6F37">
              <w:t xml:space="preserve"> 63</w:t>
            </w:r>
          </w:p>
        </w:tc>
        <w:tc>
          <w:tcPr>
            <w:tcW w:w="1048" w:type="pct"/>
          </w:tcPr>
          <w:p w14:paraId="2396E83D" w14:textId="26D38B86" w:rsidR="0006216D" w:rsidRDefault="00AE6B1E" w:rsidP="00AB0B14">
            <w:pPr>
              <w:pStyle w:val="TabellRader"/>
            </w:pPr>
            <w:r>
              <w:t>MJU18</w:t>
            </w:r>
          </w:p>
        </w:tc>
        <w:tc>
          <w:tcPr>
            <w:tcW w:w="1048" w:type="pct"/>
          </w:tcPr>
          <w:p w14:paraId="6F581FB5" w14:textId="77777777" w:rsidR="0006216D" w:rsidRDefault="0006216D" w:rsidP="00AB0B14">
            <w:pPr>
              <w:pStyle w:val="TabellRader"/>
            </w:pPr>
          </w:p>
        </w:tc>
        <w:tc>
          <w:tcPr>
            <w:tcW w:w="1148" w:type="pct"/>
          </w:tcPr>
          <w:p w14:paraId="22C561C2" w14:textId="7D77E76F" w:rsidR="0006216D" w:rsidRDefault="004E2D71" w:rsidP="00AB0B14">
            <w:pPr>
              <w:pStyle w:val="TabellRader"/>
            </w:pPr>
            <w:r>
              <w:t>X</w:t>
            </w:r>
          </w:p>
        </w:tc>
      </w:tr>
      <w:tr w:rsidR="0006216D" w14:paraId="17B51048" w14:textId="77777777" w:rsidTr="00AB0B14">
        <w:tc>
          <w:tcPr>
            <w:tcW w:w="708" w:type="pct"/>
          </w:tcPr>
          <w:p w14:paraId="58A98604" w14:textId="5A8E57AA" w:rsidR="0006216D" w:rsidRDefault="005423FA" w:rsidP="00AB0B14">
            <w:pPr>
              <w:pStyle w:val="TabellRader"/>
            </w:pPr>
            <w:r>
              <w:t>210</w:t>
            </w:r>
          </w:p>
        </w:tc>
        <w:tc>
          <w:tcPr>
            <w:tcW w:w="1048" w:type="pct"/>
          </w:tcPr>
          <w:p w14:paraId="7A8726AF" w14:textId="13A88097" w:rsidR="0006216D" w:rsidRDefault="00A81226" w:rsidP="00AB0B14">
            <w:pPr>
              <w:pStyle w:val="TabellRader"/>
            </w:pPr>
            <w:r>
              <w:t xml:space="preserve">Fi </w:t>
            </w:r>
            <w:r w:rsidR="00510F3B">
              <w:t>67</w:t>
            </w:r>
          </w:p>
        </w:tc>
        <w:tc>
          <w:tcPr>
            <w:tcW w:w="1048" w:type="pct"/>
          </w:tcPr>
          <w:p w14:paraId="2DE4029C" w14:textId="434BA634" w:rsidR="0006216D" w:rsidRDefault="00A81226" w:rsidP="00AB0B14">
            <w:pPr>
              <w:pStyle w:val="TabellRader"/>
            </w:pPr>
            <w:r>
              <w:t>FiU17</w:t>
            </w:r>
          </w:p>
        </w:tc>
        <w:tc>
          <w:tcPr>
            <w:tcW w:w="1048" w:type="pct"/>
          </w:tcPr>
          <w:p w14:paraId="1F44D80A" w14:textId="1EBFBC65" w:rsidR="0006216D" w:rsidRDefault="00D408ED" w:rsidP="00AB0B14">
            <w:pPr>
              <w:pStyle w:val="TabellRader"/>
            </w:pPr>
            <w:r>
              <w:t>X</w:t>
            </w:r>
          </w:p>
        </w:tc>
        <w:tc>
          <w:tcPr>
            <w:tcW w:w="1148" w:type="pct"/>
          </w:tcPr>
          <w:p w14:paraId="2F20C868" w14:textId="77777777" w:rsidR="0006216D" w:rsidRDefault="0006216D" w:rsidP="00AB0B14">
            <w:pPr>
              <w:pStyle w:val="TabellRader"/>
            </w:pPr>
          </w:p>
        </w:tc>
      </w:tr>
      <w:tr w:rsidR="0006216D" w14:paraId="3826A068" w14:textId="77777777" w:rsidTr="00AB0B14">
        <w:tc>
          <w:tcPr>
            <w:tcW w:w="708" w:type="pct"/>
          </w:tcPr>
          <w:p w14:paraId="700135D5" w14:textId="25EA916B" w:rsidR="0006216D" w:rsidRDefault="005423FA" w:rsidP="00AB0B14">
            <w:pPr>
              <w:pStyle w:val="TabellRader"/>
            </w:pPr>
            <w:r>
              <w:t>211</w:t>
            </w:r>
          </w:p>
        </w:tc>
        <w:tc>
          <w:tcPr>
            <w:tcW w:w="1048" w:type="pct"/>
          </w:tcPr>
          <w:p w14:paraId="797B1E57" w14:textId="0AA91565" w:rsidR="0006216D" w:rsidRDefault="00A81226" w:rsidP="00AB0B14">
            <w:pPr>
              <w:pStyle w:val="TabellRader"/>
            </w:pPr>
            <w:r>
              <w:t xml:space="preserve">Fi </w:t>
            </w:r>
            <w:r w:rsidR="00510F3B">
              <w:t>68</w:t>
            </w:r>
          </w:p>
        </w:tc>
        <w:tc>
          <w:tcPr>
            <w:tcW w:w="1048" w:type="pct"/>
          </w:tcPr>
          <w:p w14:paraId="0347FA74" w14:textId="6AD5DA1E" w:rsidR="0006216D" w:rsidRDefault="00A81226" w:rsidP="00AB0B14">
            <w:pPr>
              <w:pStyle w:val="TabellRader"/>
            </w:pPr>
            <w:r>
              <w:t>SkU21</w:t>
            </w:r>
          </w:p>
        </w:tc>
        <w:tc>
          <w:tcPr>
            <w:tcW w:w="1048" w:type="pct"/>
          </w:tcPr>
          <w:p w14:paraId="7B5FD794" w14:textId="2CDE75AE" w:rsidR="0006216D" w:rsidRDefault="00D408ED" w:rsidP="00AB0B14">
            <w:pPr>
              <w:pStyle w:val="TabellRader"/>
            </w:pPr>
            <w:r>
              <w:t>X</w:t>
            </w:r>
          </w:p>
        </w:tc>
        <w:tc>
          <w:tcPr>
            <w:tcW w:w="1148" w:type="pct"/>
          </w:tcPr>
          <w:p w14:paraId="26DE45C0" w14:textId="77777777" w:rsidR="0006216D" w:rsidRDefault="0006216D" w:rsidP="00AB0B14">
            <w:pPr>
              <w:pStyle w:val="TabellRader"/>
            </w:pPr>
          </w:p>
        </w:tc>
      </w:tr>
      <w:tr w:rsidR="0006216D" w14:paraId="58D80A38" w14:textId="77777777" w:rsidTr="00AB0B14">
        <w:tc>
          <w:tcPr>
            <w:tcW w:w="708" w:type="pct"/>
          </w:tcPr>
          <w:p w14:paraId="00F5FAC2" w14:textId="59CAF7B6" w:rsidR="0006216D" w:rsidRDefault="005423FA" w:rsidP="00AB0B14">
            <w:pPr>
              <w:pStyle w:val="TabellRader"/>
            </w:pPr>
            <w:r>
              <w:t>212</w:t>
            </w:r>
          </w:p>
        </w:tc>
        <w:tc>
          <w:tcPr>
            <w:tcW w:w="1048" w:type="pct"/>
          </w:tcPr>
          <w:p w14:paraId="77A18345" w14:textId="56F66B4B" w:rsidR="0006216D" w:rsidRDefault="00A81226" w:rsidP="00AB0B14">
            <w:pPr>
              <w:pStyle w:val="TabellRader"/>
            </w:pPr>
            <w:r>
              <w:t xml:space="preserve">Ju </w:t>
            </w:r>
            <w:r w:rsidR="00970C88">
              <w:t>112</w:t>
            </w:r>
          </w:p>
        </w:tc>
        <w:tc>
          <w:tcPr>
            <w:tcW w:w="1048" w:type="pct"/>
          </w:tcPr>
          <w:p w14:paraId="0A35E103" w14:textId="554A7C17" w:rsidR="0006216D" w:rsidRDefault="00A81226" w:rsidP="00AB0B14">
            <w:pPr>
              <w:pStyle w:val="TabellRader"/>
            </w:pPr>
            <w:r>
              <w:t>CU3</w:t>
            </w:r>
          </w:p>
        </w:tc>
        <w:tc>
          <w:tcPr>
            <w:tcW w:w="1048" w:type="pct"/>
          </w:tcPr>
          <w:p w14:paraId="5005E12B" w14:textId="77777777" w:rsidR="0006216D" w:rsidRDefault="0006216D" w:rsidP="00AB0B14">
            <w:pPr>
              <w:pStyle w:val="TabellRader"/>
            </w:pPr>
          </w:p>
        </w:tc>
        <w:tc>
          <w:tcPr>
            <w:tcW w:w="1148" w:type="pct"/>
          </w:tcPr>
          <w:p w14:paraId="0C9C077D" w14:textId="1DD9855F" w:rsidR="0006216D" w:rsidRDefault="001D49E8" w:rsidP="00AB0B14">
            <w:pPr>
              <w:pStyle w:val="TabellRader"/>
            </w:pPr>
            <w:r>
              <w:t>X</w:t>
            </w:r>
          </w:p>
        </w:tc>
      </w:tr>
      <w:tr w:rsidR="0006216D" w14:paraId="6D236704" w14:textId="77777777" w:rsidTr="00AB0B14">
        <w:tc>
          <w:tcPr>
            <w:tcW w:w="708" w:type="pct"/>
          </w:tcPr>
          <w:p w14:paraId="36B3C150" w14:textId="639FB169" w:rsidR="0006216D" w:rsidRDefault="005423FA" w:rsidP="00AB0B14">
            <w:pPr>
              <w:pStyle w:val="TabellRader"/>
            </w:pPr>
            <w:r>
              <w:t>213</w:t>
            </w:r>
          </w:p>
        </w:tc>
        <w:tc>
          <w:tcPr>
            <w:tcW w:w="1048" w:type="pct"/>
          </w:tcPr>
          <w:p w14:paraId="290BEC56" w14:textId="0F54A0FE" w:rsidR="0006216D" w:rsidRDefault="00A81226" w:rsidP="00AB0B14">
            <w:pPr>
              <w:pStyle w:val="TabellRader"/>
            </w:pPr>
            <w:r>
              <w:t xml:space="preserve">Fi </w:t>
            </w:r>
            <w:r w:rsidR="00510F3B">
              <w:t>69</w:t>
            </w:r>
          </w:p>
        </w:tc>
        <w:tc>
          <w:tcPr>
            <w:tcW w:w="1048" w:type="pct"/>
          </w:tcPr>
          <w:p w14:paraId="497663A7" w14:textId="616F6E03" w:rsidR="0006216D" w:rsidRDefault="00A81226" w:rsidP="00AB0B14">
            <w:pPr>
              <w:pStyle w:val="TabellRader"/>
            </w:pPr>
            <w:r>
              <w:t>CU8</w:t>
            </w:r>
          </w:p>
        </w:tc>
        <w:tc>
          <w:tcPr>
            <w:tcW w:w="1048" w:type="pct"/>
          </w:tcPr>
          <w:p w14:paraId="5DD9D149" w14:textId="77777777" w:rsidR="0006216D" w:rsidRDefault="0006216D" w:rsidP="00AB0B14">
            <w:pPr>
              <w:pStyle w:val="TabellRader"/>
            </w:pPr>
          </w:p>
        </w:tc>
        <w:tc>
          <w:tcPr>
            <w:tcW w:w="1148" w:type="pct"/>
          </w:tcPr>
          <w:p w14:paraId="083ED2A3" w14:textId="568FC740" w:rsidR="0006216D" w:rsidRDefault="00D408ED" w:rsidP="00AB0B14">
            <w:pPr>
              <w:pStyle w:val="TabellRader"/>
            </w:pPr>
            <w:r>
              <w:t>X</w:t>
            </w:r>
          </w:p>
        </w:tc>
      </w:tr>
      <w:tr w:rsidR="0006216D" w14:paraId="3E0E4015" w14:textId="77777777" w:rsidTr="00AB0B14">
        <w:tc>
          <w:tcPr>
            <w:tcW w:w="708" w:type="pct"/>
          </w:tcPr>
          <w:p w14:paraId="3D831EFF" w14:textId="18855409" w:rsidR="0006216D" w:rsidRDefault="005423FA" w:rsidP="00AB0B14">
            <w:pPr>
              <w:pStyle w:val="TabellRader"/>
            </w:pPr>
            <w:r>
              <w:t>214</w:t>
            </w:r>
          </w:p>
        </w:tc>
        <w:tc>
          <w:tcPr>
            <w:tcW w:w="1048" w:type="pct"/>
          </w:tcPr>
          <w:p w14:paraId="6A48E803" w14:textId="0EDE6C58" w:rsidR="0006216D" w:rsidRDefault="00A548E0" w:rsidP="00AB0B14">
            <w:pPr>
              <w:pStyle w:val="TabellRader"/>
            </w:pPr>
            <w:r>
              <w:t>KN</w:t>
            </w:r>
            <w:r w:rsidR="002D4579">
              <w:t xml:space="preserve"> 45</w:t>
            </w:r>
          </w:p>
        </w:tc>
        <w:tc>
          <w:tcPr>
            <w:tcW w:w="1048" w:type="pct"/>
          </w:tcPr>
          <w:p w14:paraId="09F9B0F5" w14:textId="6E29FF62" w:rsidR="0006216D" w:rsidRDefault="00A81226" w:rsidP="00AB0B14">
            <w:pPr>
              <w:pStyle w:val="TabellRader"/>
            </w:pPr>
            <w:r>
              <w:t>NU15</w:t>
            </w:r>
          </w:p>
        </w:tc>
        <w:tc>
          <w:tcPr>
            <w:tcW w:w="1048" w:type="pct"/>
          </w:tcPr>
          <w:p w14:paraId="4B064FC4" w14:textId="77777777" w:rsidR="0006216D" w:rsidRDefault="0006216D" w:rsidP="00AB0B14">
            <w:pPr>
              <w:pStyle w:val="TabellRader"/>
            </w:pPr>
          </w:p>
        </w:tc>
        <w:tc>
          <w:tcPr>
            <w:tcW w:w="1148" w:type="pct"/>
          </w:tcPr>
          <w:p w14:paraId="4C2EE4D9" w14:textId="0FD4EC04" w:rsidR="0006216D" w:rsidRDefault="00A548E0" w:rsidP="00AB0B14">
            <w:pPr>
              <w:pStyle w:val="TabellRader"/>
            </w:pPr>
            <w:r>
              <w:t>X</w:t>
            </w:r>
          </w:p>
        </w:tc>
      </w:tr>
      <w:tr w:rsidR="0006216D" w14:paraId="58C3BA2B" w14:textId="77777777" w:rsidTr="00AB0B14">
        <w:tc>
          <w:tcPr>
            <w:tcW w:w="708" w:type="pct"/>
          </w:tcPr>
          <w:p w14:paraId="462AAD41" w14:textId="27E3DA23" w:rsidR="0006216D" w:rsidRDefault="005423FA" w:rsidP="00AB0B14">
            <w:pPr>
              <w:pStyle w:val="TabellRader"/>
            </w:pPr>
            <w:r>
              <w:t>215</w:t>
            </w:r>
          </w:p>
        </w:tc>
        <w:tc>
          <w:tcPr>
            <w:tcW w:w="1048" w:type="pct"/>
          </w:tcPr>
          <w:p w14:paraId="6E45782B" w14:textId="316B8C63" w:rsidR="0006216D" w:rsidRDefault="00AE4059" w:rsidP="00AB0B14">
            <w:pPr>
              <w:pStyle w:val="TabellRader"/>
            </w:pPr>
            <w:r>
              <w:t xml:space="preserve">S </w:t>
            </w:r>
            <w:r w:rsidR="00A16C94">
              <w:t>6</w:t>
            </w:r>
            <w:r w:rsidR="008216C2">
              <w:t>3</w:t>
            </w:r>
          </w:p>
        </w:tc>
        <w:tc>
          <w:tcPr>
            <w:tcW w:w="1048" w:type="pct"/>
          </w:tcPr>
          <w:p w14:paraId="7A1FF67D" w14:textId="6EE7AA41" w:rsidR="0006216D" w:rsidRDefault="00AE4059" w:rsidP="00AB0B14">
            <w:pPr>
              <w:pStyle w:val="TabellRader"/>
            </w:pPr>
            <w:r>
              <w:t>SoU13</w:t>
            </w:r>
          </w:p>
        </w:tc>
        <w:tc>
          <w:tcPr>
            <w:tcW w:w="1048" w:type="pct"/>
          </w:tcPr>
          <w:p w14:paraId="374016C4" w14:textId="77777777" w:rsidR="0006216D" w:rsidRDefault="0006216D" w:rsidP="00AB0B14">
            <w:pPr>
              <w:pStyle w:val="TabellRader"/>
            </w:pPr>
          </w:p>
        </w:tc>
        <w:tc>
          <w:tcPr>
            <w:tcW w:w="1148" w:type="pct"/>
          </w:tcPr>
          <w:p w14:paraId="30B632B3" w14:textId="63659E55" w:rsidR="0006216D" w:rsidRDefault="004E2C51" w:rsidP="00AB0B14">
            <w:pPr>
              <w:pStyle w:val="TabellRader"/>
            </w:pPr>
            <w:r>
              <w:t>X</w:t>
            </w:r>
          </w:p>
        </w:tc>
      </w:tr>
      <w:tr w:rsidR="0006216D" w14:paraId="20B82937" w14:textId="77777777" w:rsidTr="00AB0B14">
        <w:tc>
          <w:tcPr>
            <w:tcW w:w="708" w:type="pct"/>
          </w:tcPr>
          <w:p w14:paraId="23ABE047" w14:textId="2D1537DB" w:rsidR="0006216D" w:rsidRDefault="00997129" w:rsidP="00AB0B14">
            <w:pPr>
              <w:pStyle w:val="TabellRader"/>
            </w:pPr>
            <w:r>
              <w:t>216</w:t>
            </w:r>
          </w:p>
        </w:tc>
        <w:tc>
          <w:tcPr>
            <w:tcW w:w="1048" w:type="pct"/>
          </w:tcPr>
          <w:p w14:paraId="13C7D59E" w14:textId="35822D92" w:rsidR="0006216D" w:rsidRDefault="00AE4059" w:rsidP="00AB0B14">
            <w:pPr>
              <w:pStyle w:val="TabellRader"/>
            </w:pPr>
            <w:r>
              <w:t xml:space="preserve">Ju </w:t>
            </w:r>
            <w:r w:rsidR="00970C88">
              <w:t>113</w:t>
            </w:r>
          </w:p>
        </w:tc>
        <w:tc>
          <w:tcPr>
            <w:tcW w:w="1048" w:type="pct"/>
          </w:tcPr>
          <w:p w14:paraId="745ACF5C" w14:textId="6B75855C" w:rsidR="0006216D" w:rsidRDefault="00AE4059" w:rsidP="00AB0B14">
            <w:pPr>
              <w:pStyle w:val="TabellRader"/>
            </w:pPr>
            <w:r>
              <w:t>JuU24</w:t>
            </w:r>
          </w:p>
        </w:tc>
        <w:tc>
          <w:tcPr>
            <w:tcW w:w="1048" w:type="pct"/>
          </w:tcPr>
          <w:p w14:paraId="5AD1E8C4" w14:textId="77777777" w:rsidR="0006216D" w:rsidRDefault="0006216D" w:rsidP="00AB0B14">
            <w:pPr>
              <w:pStyle w:val="TabellRader"/>
            </w:pPr>
          </w:p>
        </w:tc>
        <w:tc>
          <w:tcPr>
            <w:tcW w:w="1148" w:type="pct"/>
          </w:tcPr>
          <w:p w14:paraId="41DB9A38" w14:textId="25118E15" w:rsidR="0006216D" w:rsidRDefault="000D15B6" w:rsidP="00AB0B14">
            <w:pPr>
              <w:pStyle w:val="TabellRader"/>
            </w:pPr>
            <w:r>
              <w:t>X</w:t>
            </w:r>
          </w:p>
        </w:tc>
      </w:tr>
      <w:tr w:rsidR="0006216D" w14:paraId="02203ECA" w14:textId="77777777" w:rsidTr="00AB0B14">
        <w:tc>
          <w:tcPr>
            <w:tcW w:w="708" w:type="pct"/>
          </w:tcPr>
          <w:p w14:paraId="176EC1AA" w14:textId="0FF8CBC8" w:rsidR="0006216D" w:rsidRDefault="00997129" w:rsidP="00AB0B14">
            <w:pPr>
              <w:pStyle w:val="TabellRader"/>
            </w:pPr>
            <w:r>
              <w:t>218</w:t>
            </w:r>
          </w:p>
        </w:tc>
        <w:tc>
          <w:tcPr>
            <w:tcW w:w="1048" w:type="pct"/>
          </w:tcPr>
          <w:p w14:paraId="0F0850C1" w14:textId="2979C99E" w:rsidR="0006216D" w:rsidRDefault="00224F90" w:rsidP="00AB0B14">
            <w:pPr>
              <w:pStyle w:val="TabellRader"/>
            </w:pPr>
            <w:r>
              <w:t xml:space="preserve">Fö </w:t>
            </w:r>
            <w:r w:rsidR="00377928">
              <w:t>17</w:t>
            </w:r>
          </w:p>
        </w:tc>
        <w:tc>
          <w:tcPr>
            <w:tcW w:w="1048" w:type="pct"/>
          </w:tcPr>
          <w:p w14:paraId="4D0EC638" w14:textId="0CA6D431" w:rsidR="0006216D" w:rsidRDefault="00224F90" w:rsidP="00AB0B14">
            <w:pPr>
              <w:pStyle w:val="TabellRader"/>
            </w:pPr>
            <w:r>
              <w:t>FöU8</w:t>
            </w:r>
          </w:p>
        </w:tc>
        <w:tc>
          <w:tcPr>
            <w:tcW w:w="1048" w:type="pct"/>
          </w:tcPr>
          <w:p w14:paraId="4AD71E78" w14:textId="77777777" w:rsidR="0006216D" w:rsidRDefault="0006216D" w:rsidP="00AB0B14">
            <w:pPr>
              <w:pStyle w:val="TabellRader"/>
            </w:pPr>
          </w:p>
        </w:tc>
        <w:tc>
          <w:tcPr>
            <w:tcW w:w="1148" w:type="pct"/>
          </w:tcPr>
          <w:p w14:paraId="39B8D06A" w14:textId="1D501073" w:rsidR="0006216D" w:rsidRDefault="000B3E45" w:rsidP="00AB0B14">
            <w:pPr>
              <w:pStyle w:val="TabellRader"/>
            </w:pPr>
            <w:r>
              <w:t>X</w:t>
            </w:r>
          </w:p>
        </w:tc>
      </w:tr>
      <w:tr w:rsidR="0006216D" w14:paraId="6FAAA344" w14:textId="77777777" w:rsidTr="00AB0B14">
        <w:tc>
          <w:tcPr>
            <w:tcW w:w="708" w:type="pct"/>
          </w:tcPr>
          <w:p w14:paraId="60DAA3A4" w14:textId="43E836AA" w:rsidR="0006216D" w:rsidRDefault="00997129" w:rsidP="00AB0B14">
            <w:pPr>
              <w:pStyle w:val="TabellRader"/>
            </w:pPr>
            <w:r>
              <w:t>219</w:t>
            </w:r>
          </w:p>
        </w:tc>
        <w:tc>
          <w:tcPr>
            <w:tcW w:w="1048" w:type="pct"/>
          </w:tcPr>
          <w:p w14:paraId="3EC4A4DE" w14:textId="5F08D48D" w:rsidR="0006216D" w:rsidRDefault="00224F90" w:rsidP="00AB0B14">
            <w:pPr>
              <w:pStyle w:val="TabellRader"/>
            </w:pPr>
            <w:r>
              <w:t xml:space="preserve">Fö </w:t>
            </w:r>
            <w:r w:rsidR="00377928">
              <w:t>18</w:t>
            </w:r>
          </w:p>
        </w:tc>
        <w:tc>
          <w:tcPr>
            <w:tcW w:w="1048" w:type="pct"/>
          </w:tcPr>
          <w:p w14:paraId="18F5ADC5" w14:textId="31D85665" w:rsidR="0006216D" w:rsidRDefault="00224F90" w:rsidP="00AB0B14">
            <w:pPr>
              <w:pStyle w:val="TabellRader"/>
            </w:pPr>
            <w:r>
              <w:t>FöU9</w:t>
            </w:r>
          </w:p>
        </w:tc>
        <w:tc>
          <w:tcPr>
            <w:tcW w:w="1048" w:type="pct"/>
          </w:tcPr>
          <w:p w14:paraId="24181F3B" w14:textId="6E0AD6DC" w:rsidR="0006216D" w:rsidRDefault="00E12B4E" w:rsidP="00AB0B14">
            <w:pPr>
              <w:pStyle w:val="TabellRader"/>
            </w:pPr>
            <w:r>
              <w:t>X</w:t>
            </w:r>
          </w:p>
        </w:tc>
        <w:tc>
          <w:tcPr>
            <w:tcW w:w="1148" w:type="pct"/>
          </w:tcPr>
          <w:p w14:paraId="4C72EAE8" w14:textId="77777777" w:rsidR="0006216D" w:rsidRDefault="0006216D" w:rsidP="00AB0B14">
            <w:pPr>
              <w:pStyle w:val="TabellRader"/>
            </w:pPr>
          </w:p>
        </w:tc>
      </w:tr>
      <w:tr w:rsidR="0006216D" w14:paraId="068C52A7" w14:textId="77777777" w:rsidTr="00AB0B14">
        <w:tc>
          <w:tcPr>
            <w:tcW w:w="708" w:type="pct"/>
          </w:tcPr>
          <w:p w14:paraId="49ACBCB9" w14:textId="39DAD9CF" w:rsidR="0006216D" w:rsidRDefault="00997129" w:rsidP="00AB0B14">
            <w:pPr>
              <w:pStyle w:val="TabellRader"/>
            </w:pPr>
            <w:r>
              <w:t>220</w:t>
            </w:r>
          </w:p>
        </w:tc>
        <w:tc>
          <w:tcPr>
            <w:tcW w:w="1048" w:type="pct"/>
          </w:tcPr>
          <w:p w14:paraId="02D0E4E5" w14:textId="30D799FE" w:rsidR="0006216D" w:rsidRDefault="00224F90" w:rsidP="00AB0B14">
            <w:pPr>
              <w:pStyle w:val="TabellRader"/>
            </w:pPr>
            <w:r>
              <w:t xml:space="preserve">Ju </w:t>
            </w:r>
            <w:r w:rsidR="00970C88">
              <w:t>114</w:t>
            </w:r>
          </w:p>
        </w:tc>
        <w:tc>
          <w:tcPr>
            <w:tcW w:w="1048" w:type="pct"/>
          </w:tcPr>
          <w:p w14:paraId="22E9D6F2" w14:textId="45810EC5" w:rsidR="0006216D" w:rsidRDefault="00224F90" w:rsidP="00AB0B14">
            <w:pPr>
              <w:pStyle w:val="TabellRader"/>
            </w:pPr>
            <w:r>
              <w:t>KU12</w:t>
            </w:r>
          </w:p>
        </w:tc>
        <w:tc>
          <w:tcPr>
            <w:tcW w:w="1048" w:type="pct"/>
          </w:tcPr>
          <w:p w14:paraId="7FE7CCC4" w14:textId="2721D001" w:rsidR="0006216D" w:rsidRDefault="007A7E7F" w:rsidP="00AB0B14">
            <w:pPr>
              <w:pStyle w:val="TabellRader"/>
            </w:pPr>
            <w:r>
              <w:t>X</w:t>
            </w:r>
          </w:p>
        </w:tc>
        <w:tc>
          <w:tcPr>
            <w:tcW w:w="1148" w:type="pct"/>
          </w:tcPr>
          <w:p w14:paraId="7AA77DA6" w14:textId="77777777" w:rsidR="0006216D" w:rsidRDefault="0006216D" w:rsidP="00AB0B14">
            <w:pPr>
              <w:pStyle w:val="TabellRader"/>
            </w:pPr>
          </w:p>
        </w:tc>
      </w:tr>
      <w:tr w:rsidR="0006216D" w14:paraId="247596C2" w14:textId="77777777" w:rsidTr="00AB0B14">
        <w:tc>
          <w:tcPr>
            <w:tcW w:w="708" w:type="pct"/>
          </w:tcPr>
          <w:p w14:paraId="3F22DDC5" w14:textId="65343CAB" w:rsidR="0006216D" w:rsidRDefault="00997129" w:rsidP="00AB0B14">
            <w:pPr>
              <w:pStyle w:val="TabellRader"/>
            </w:pPr>
            <w:r>
              <w:t>221</w:t>
            </w:r>
          </w:p>
        </w:tc>
        <w:tc>
          <w:tcPr>
            <w:tcW w:w="1048" w:type="pct"/>
          </w:tcPr>
          <w:p w14:paraId="37A29320" w14:textId="34450D67" w:rsidR="0006216D" w:rsidRDefault="00224F90" w:rsidP="00AB0B14">
            <w:pPr>
              <w:pStyle w:val="TabellRader"/>
            </w:pPr>
            <w:r>
              <w:t xml:space="preserve">Ju </w:t>
            </w:r>
            <w:r w:rsidR="00970C88">
              <w:t>115</w:t>
            </w:r>
          </w:p>
        </w:tc>
        <w:tc>
          <w:tcPr>
            <w:tcW w:w="1048" w:type="pct"/>
          </w:tcPr>
          <w:p w14:paraId="72F3142E" w14:textId="2C1337C7" w:rsidR="0006216D" w:rsidRDefault="00224F90" w:rsidP="00AB0B14">
            <w:pPr>
              <w:pStyle w:val="TabellRader"/>
            </w:pPr>
            <w:r>
              <w:t>KU13</w:t>
            </w:r>
          </w:p>
        </w:tc>
        <w:tc>
          <w:tcPr>
            <w:tcW w:w="1048" w:type="pct"/>
          </w:tcPr>
          <w:p w14:paraId="725A1594" w14:textId="2CD461A1" w:rsidR="0006216D" w:rsidRDefault="007A7E7F" w:rsidP="00AB0B14">
            <w:pPr>
              <w:pStyle w:val="TabellRader"/>
            </w:pPr>
            <w:r>
              <w:t>X</w:t>
            </w:r>
          </w:p>
        </w:tc>
        <w:tc>
          <w:tcPr>
            <w:tcW w:w="1148" w:type="pct"/>
          </w:tcPr>
          <w:p w14:paraId="04FACC20" w14:textId="77777777" w:rsidR="0006216D" w:rsidRDefault="0006216D" w:rsidP="00AB0B14">
            <w:pPr>
              <w:pStyle w:val="TabellRader"/>
            </w:pPr>
          </w:p>
        </w:tc>
      </w:tr>
      <w:tr w:rsidR="0006216D" w14:paraId="23DD2F81" w14:textId="77777777" w:rsidTr="00AB0B14">
        <w:tc>
          <w:tcPr>
            <w:tcW w:w="708" w:type="pct"/>
          </w:tcPr>
          <w:p w14:paraId="3CC96759" w14:textId="601DBCC5" w:rsidR="0006216D" w:rsidRDefault="00997129" w:rsidP="00AB0B14">
            <w:pPr>
              <w:pStyle w:val="TabellRader"/>
            </w:pPr>
            <w:r>
              <w:t>222</w:t>
            </w:r>
          </w:p>
        </w:tc>
        <w:tc>
          <w:tcPr>
            <w:tcW w:w="1048" w:type="pct"/>
          </w:tcPr>
          <w:p w14:paraId="158E9987" w14:textId="6024DFF7" w:rsidR="0006216D" w:rsidRDefault="00224F90" w:rsidP="00AB0B14">
            <w:pPr>
              <w:pStyle w:val="TabellRader"/>
            </w:pPr>
            <w:r>
              <w:t xml:space="preserve">Ju </w:t>
            </w:r>
            <w:r w:rsidR="00970C88">
              <w:t>116</w:t>
            </w:r>
          </w:p>
        </w:tc>
        <w:tc>
          <w:tcPr>
            <w:tcW w:w="1048" w:type="pct"/>
          </w:tcPr>
          <w:p w14:paraId="1AA47B81" w14:textId="1D6E64D1" w:rsidR="0006216D" w:rsidRDefault="00224F90" w:rsidP="00AB0B14">
            <w:pPr>
              <w:pStyle w:val="TabellRader"/>
            </w:pPr>
            <w:r>
              <w:t>KU16</w:t>
            </w:r>
          </w:p>
        </w:tc>
        <w:tc>
          <w:tcPr>
            <w:tcW w:w="1048" w:type="pct"/>
          </w:tcPr>
          <w:p w14:paraId="3322C4D4" w14:textId="128C5478" w:rsidR="0006216D" w:rsidRDefault="007A7E7F" w:rsidP="00AB0B14">
            <w:pPr>
              <w:pStyle w:val="TabellRader"/>
            </w:pPr>
            <w:r>
              <w:t>X</w:t>
            </w:r>
          </w:p>
        </w:tc>
        <w:tc>
          <w:tcPr>
            <w:tcW w:w="1148" w:type="pct"/>
          </w:tcPr>
          <w:p w14:paraId="57E5BEFF" w14:textId="77777777" w:rsidR="0006216D" w:rsidRDefault="0006216D" w:rsidP="00AB0B14">
            <w:pPr>
              <w:pStyle w:val="TabellRader"/>
            </w:pPr>
          </w:p>
        </w:tc>
      </w:tr>
      <w:tr w:rsidR="0006216D" w14:paraId="1D57546D" w14:textId="77777777" w:rsidTr="00AB0B14">
        <w:tc>
          <w:tcPr>
            <w:tcW w:w="708" w:type="pct"/>
          </w:tcPr>
          <w:p w14:paraId="4F2C9FC8" w14:textId="571CEF7B" w:rsidR="0006216D" w:rsidRDefault="00997129" w:rsidP="00AB0B14">
            <w:pPr>
              <w:pStyle w:val="TabellRader"/>
            </w:pPr>
            <w:r>
              <w:t>223</w:t>
            </w:r>
          </w:p>
        </w:tc>
        <w:tc>
          <w:tcPr>
            <w:tcW w:w="1048" w:type="pct"/>
          </w:tcPr>
          <w:p w14:paraId="7DFA9B69" w14:textId="3AC7C042" w:rsidR="0006216D" w:rsidRDefault="008C5F56" w:rsidP="00AB0B14">
            <w:pPr>
              <w:pStyle w:val="TabellRader"/>
            </w:pPr>
            <w:r>
              <w:t xml:space="preserve">U </w:t>
            </w:r>
            <w:r w:rsidR="00CB2FA8">
              <w:t>29</w:t>
            </w:r>
          </w:p>
        </w:tc>
        <w:tc>
          <w:tcPr>
            <w:tcW w:w="1048" w:type="pct"/>
          </w:tcPr>
          <w:p w14:paraId="12291098" w14:textId="7B4A2996" w:rsidR="0006216D" w:rsidRDefault="00CD55DF" w:rsidP="00AB0B14">
            <w:pPr>
              <w:pStyle w:val="TabellRader"/>
            </w:pPr>
            <w:r>
              <w:t>UbU22</w:t>
            </w:r>
          </w:p>
        </w:tc>
        <w:tc>
          <w:tcPr>
            <w:tcW w:w="1048" w:type="pct"/>
          </w:tcPr>
          <w:p w14:paraId="4C6E5E07" w14:textId="67B6ACBF" w:rsidR="0006216D" w:rsidRDefault="009B1D7E" w:rsidP="00AB0B14">
            <w:pPr>
              <w:pStyle w:val="TabellRader"/>
            </w:pPr>
            <w:r>
              <w:t>X</w:t>
            </w:r>
          </w:p>
        </w:tc>
        <w:tc>
          <w:tcPr>
            <w:tcW w:w="1148" w:type="pct"/>
          </w:tcPr>
          <w:p w14:paraId="4119FEF8" w14:textId="77777777" w:rsidR="0006216D" w:rsidRDefault="0006216D" w:rsidP="00AB0B14">
            <w:pPr>
              <w:pStyle w:val="TabellRader"/>
            </w:pPr>
          </w:p>
        </w:tc>
      </w:tr>
      <w:tr w:rsidR="0006216D" w14:paraId="5CC36B35" w14:textId="77777777" w:rsidTr="00AB0B14">
        <w:tc>
          <w:tcPr>
            <w:tcW w:w="708" w:type="pct"/>
          </w:tcPr>
          <w:p w14:paraId="0C5D41A9" w14:textId="49A528A1" w:rsidR="0006216D" w:rsidRDefault="00997129" w:rsidP="00AB0B14">
            <w:pPr>
              <w:pStyle w:val="TabellRader"/>
            </w:pPr>
            <w:r>
              <w:t>224</w:t>
            </w:r>
          </w:p>
        </w:tc>
        <w:tc>
          <w:tcPr>
            <w:tcW w:w="1048" w:type="pct"/>
          </w:tcPr>
          <w:p w14:paraId="70AC9B7A" w14:textId="1CAA1167" w:rsidR="0006216D" w:rsidRDefault="008C5F56" w:rsidP="00AB0B14">
            <w:pPr>
              <w:pStyle w:val="TabellRader"/>
            </w:pPr>
            <w:r>
              <w:t xml:space="preserve">Ju </w:t>
            </w:r>
            <w:r w:rsidR="00E61C37">
              <w:t>117</w:t>
            </w:r>
          </w:p>
        </w:tc>
        <w:tc>
          <w:tcPr>
            <w:tcW w:w="1048" w:type="pct"/>
          </w:tcPr>
          <w:p w14:paraId="28D5822B" w14:textId="4CE62970" w:rsidR="0006216D" w:rsidRDefault="00CD55DF" w:rsidP="00AB0B14">
            <w:pPr>
              <w:pStyle w:val="TabellRader"/>
            </w:pPr>
            <w:r>
              <w:t>SfU15</w:t>
            </w:r>
          </w:p>
        </w:tc>
        <w:tc>
          <w:tcPr>
            <w:tcW w:w="1048" w:type="pct"/>
          </w:tcPr>
          <w:p w14:paraId="21EF865D" w14:textId="1C84382A" w:rsidR="0006216D" w:rsidRDefault="007A7E7F" w:rsidP="00AB0B14">
            <w:pPr>
              <w:pStyle w:val="TabellRader"/>
            </w:pPr>
            <w:r>
              <w:t>X</w:t>
            </w:r>
          </w:p>
        </w:tc>
        <w:tc>
          <w:tcPr>
            <w:tcW w:w="1148" w:type="pct"/>
          </w:tcPr>
          <w:p w14:paraId="7D024FFC" w14:textId="77777777" w:rsidR="0006216D" w:rsidRDefault="0006216D" w:rsidP="00AB0B14">
            <w:pPr>
              <w:pStyle w:val="TabellRader"/>
            </w:pPr>
          </w:p>
        </w:tc>
      </w:tr>
      <w:tr w:rsidR="0006216D" w14:paraId="63B8BA99" w14:textId="77777777" w:rsidTr="00AB0B14">
        <w:tc>
          <w:tcPr>
            <w:tcW w:w="708" w:type="pct"/>
          </w:tcPr>
          <w:p w14:paraId="2D62B804" w14:textId="32868E3B" w:rsidR="0006216D" w:rsidRDefault="00997129" w:rsidP="00AB0B14">
            <w:pPr>
              <w:pStyle w:val="TabellRader"/>
            </w:pPr>
            <w:r>
              <w:t>225</w:t>
            </w:r>
          </w:p>
        </w:tc>
        <w:tc>
          <w:tcPr>
            <w:tcW w:w="1048" w:type="pct"/>
          </w:tcPr>
          <w:p w14:paraId="3F3A42E7" w14:textId="66B9525D" w:rsidR="0006216D" w:rsidRDefault="008C5F56" w:rsidP="00AB0B14">
            <w:pPr>
              <w:pStyle w:val="TabellRader"/>
            </w:pPr>
            <w:r>
              <w:t xml:space="preserve">S </w:t>
            </w:r>
            <w:r w:rsidR="00A16C94">
              <w:t>6</w:t>
            </w:r>
            <w:r w:rsidR="008216C2">
              <w:t>4</w:t>
            </w:r>
          </w:p>
        </w:tc>
        <w:tc>
          <w:tcPr>
            <w:tcW w:w="1048" w:type="pct"/>
          </w:tcPr>
          <w:p w14:paraId="39255C67" w14:textId="6BED3B12" w:rsidR="0006216D" w:rsidRDefault="00CD55DF" w:rsidP="00AB0B14">
            <w:pPr>
              <w:pStyle w:val="TabellRader"/>
            </w:pPr>
            <w:r>
              <w:t>SoU22</w:t>
            </w:r>
          </w:p>
        </w:tc>
        <w:tc>
          <w:tcPr>
            <w:tcW w:w="1048" w:type="pct"/>
          </w:tcPr>
          <w:p w14:paraId="6956B601" w14:textId="77777777" w:rsidR="0006216D" w:rsidRDefault="0006216D" w:rsidP="00AB0B14">
            <w:pPr>
              <w:pStyle w:val="TabellRader"/>
            </w:pPr>
          </w:p>
        </w:tc>
        <w:tc>
          <w:tcPr>
            <w:tcW w:w="1148" w:type="pct"/>
          </w:tcPr>
          <w:p w14:paraId="3E91355B" w14:textId="44352D81" w:rsidR="0006216D" w:rsidRDefault="004E2C51" w:rsidP="00AB0B14">
            <w:pPr>
              <w:pStyle w:val="TabellRader"/>
            </w:pPr>
            <w:r>
              <w:t>X</w:t>
            </w:r>
          </w:p>
        </w:tc>
      </w:tr>
      <w:tr w:rsidR="0006216D" w14:paraId="10FF96C1" w14:textId="77777777" w:rsidTr="00AB0B14">
        <w:tc>
          <w:tcPr>
            <w:tcW w:w="708" w:type="pct"/>
          </w:tcPr>
          <w:p w14:paraId="5898D82B" w14:textId="21F7C12C" w:rsidR="0006216D" w:rsidRDefault="004E2C51" w:rsidP="00AB0B14">
            <w:pPr>
              <w:pStyle w:val="TabellRader"/>
            </w:pPr>
            <w:r>
              <w:t>226</w:t>
            </w:r>
          </w:p>
        </w:tc>
        <w:tc>
          <w:tcPr>
            <w:tcW w:w="1048" w:type="pct"/>
          </w:tcPr>
          <w:p w14:paraId="7AA9DD3B" w14:textId="1EDCB8EA" w:rsidR="0006216D" w:rsidRDefault="008C5F56" w:rsidP="00AB0B14">
            <w:pPr>
              <w:pStyle w:val="TabellRader"/>
            </w:pPr>
            <w:r>
              <w:t xml:space="preserve">Fi </w:t>
            </w:r>
            <w:r w:rsidR="00510F3B">
              <w:t>70</w:t>
            </w:r>
          </w:p>
        </w:tc>
        <w:tc>
          <w:tcPr>
            <w:tcW w:w="1048" w:type="pct"/>
          </w:tcPr>
          <w:p w14:paraId="61992B0D" w14:textId="4A0CB182" w:rsidR="0006216D" w:rsidRDefault="00CD55DF" w:rsidP="00AB0B14">
            <w:pPr>
              <w:pStyle w:val="TabellRader"/>
            </w:pPr>
            <w:r>
              <w:t>FiU47</w:t>
            </w:r>
          </w:p>
        </w:tc>
        <w:tc>
          <w:tcPr>
            <w:tcW w:w="1048" w:type="pct"/>
          </w:tcPr>
          <w:p w14:paraId="4C156D0F" w14:textId="1573382B" w:rsidR="0006216D" w:rsidRDefault="00D408ED" w:rsidP="00AB0B14">
            <w:pPr>
              <w:pStyle w:val="TabellRader"/>
            </w:pPr>
            <w:r>
              <w:t>X</w:t>
            </w:r>
          </w:p>
        </w:tc>
        <w:tc>
          <w:tcPr>
            <w:tcW w:w="1148" w:type="pct"/>
          </w:tcPr>
          <w:p w14:paraId="6D05C265" w14:textId="77777777" w:rsidR="0006216D" w:rsidRDefault="0006216D" w:rsidP="00AB0B14">
            <w:pPr>
              <w:pStyle w:val="TabellRader"/>
            </w:pPr>
          </w:p>
        </w:tc>
      </w:tr>
      <w:tr w:rsidR="0006216D" w14:paraId="0F18B9F3" w14:textId="77777777" w:rsidTr="00AB0B14">
        <w:tc>
          <w:tcPr>
            <w:tcW w:w="708" w:type="pct"/>
          </w:tcPr>
          <w:p w14:paraId="4A51ED56" w14:textId="328B81D4" w:rsidR="0006216D" w:rsidRDefault="00997129" w:rsidP="00AB0B14">
            <w:pPr>
              <w:pStyle w:val="TabellRader"/>
            </w:pPr>
            <w:r>
              <w:t>227</w:t>
            </w:r>
          </w:p>
        </w:tc>
        <w:tc>
          <w:tcPr>
            <w:tcW w:w="1048" w:type="pct"/>
          </w:tcPr>
          <w:p w14:paraId="440ADC9A" w14:textId="365A4611" w:rsidR="0006216D" w:rsidRDefault="008C5F56" w:rsidP="00AB0B14">
            <w:pPr>
              <w:pStyle w:val="TabellRader"/>
            </w:pPr>
            <w:r>
              <w:t xml:space="preserve">Fö </w:t>
            </w:r>
            <w:r w:rsidR="00377928">
              <w:t>19</w:t>
            </w:r>
          </w:p>
        </w:tc>
        <w:tc>
          <w:tcPr>
            <w:tcW w:w="1048" w:type="pct"/>
          </w:tcPr>
          <w:p w14:paraId="6FBDCA0C" w14:textId="04F6D68A" w:rsidR="0006216D" w:rsidRDefault="00CD55DF" w:rsidP="00AB0B14">
            <w:pPr>
              <w:pStyle w:val="TabellRader"/>
            </w:pPr>
            <w:r>
              <w:t>FiU47</w:t>
            </w:r>
          </w:p>
        </w:tc>
        <w:tc>
          <w:tcPr>
            <w:tcW w:w="1048" w:type="pct"/>
          </w:tcPr>
          <w:p w14:paraId="5EFD20D9" w14:textId="74C22A8C" w:rsidR="0006216D" w:rsidRDefault="00E12B4E" w:rsidP="00AB0B14">
            <w:pPr>
              <w:pStyle w:val="TabellRader"/>
            </w:pPr>
            <w:r>
              <w:t>X</w:t>
            </w:r>
          </w:p>
        </w:tc>
        <w:tc>
          <w:tcPr>
            <w:tcW w:w="1148" w:type="pct"/>
          </w:tcPr>
          <w:p w14:paraId="2FE213A7" w14:textId="77777777" w:rsidR="0006216D" w:rsidRDefault="0006216D" w:rsidP="00AB0B14">
            <w:pPr>
              <w:pStyle w:val="TabellRader"/>
            </w:pPr>
          </w:p>
        </w:tc>
      </w:tr>
      <w:tr w:rsidR="0006216D" w14:paraId="357973C7" w14:textId="77777777" w:rsidTr="00AB0B14">
        <w:tc>
          <w:tcPr>
            <w:tcW w:w="708" w:type="pct"/>
          </w:tcPr>
          <w:p w14:paraId="30B7FC71" w14:textId="56E64FAB" w:rsidR="0006216D" w:rsidRDefault="00997129" w:rsidP="00AB0B14">
            <w:pPr>
              <w:pStyle w:val="TabellRader"/>
            </w:pPr>
            <w:r>
              <w:t>228</w:t>
            </w:r>
          </w:p>
        </w:tc>
        <w:tc>
          <w:tcPr>
            <w:tcW w:w="1048" w:type="pct"/>
          </w:tcPr>
          <w:p w14:paraId="1D5C380B" w14:textId="30FF9CEA" w:rsidR="0006216D" w:rsidRDefault="00A548E0" w:rsidP="00AB0B14">
            <w:pPr>
              <w:pStyle w:val="TabellRader"/>
            </w:pPr>
            <w:r>
              <w:t>KN</w:t>
            </w:r>
            <w:r w:rsidR="002D4579">
              <w:t xml:space="preserve"> 46</w:t>
            </w:r>
          </w:p>
        </w:tc>
        <w:tc>
          <w:tcPr>
            <w:tcW w:w="1048" w:type="pct"/>
          </w:tcPr>
          <w:p w14:paraId="75DED24A" w14:textId="4243ACD8" w:rsidR="0006216D" w:rsidRDefault="00CD55DF" w:rsidP="00AB0B14">
            <w:pPr>
              <w:pStyle w:val="TabellRader"/>
            </w:pPr>
            <w:r>
              <w:t>FiU47</w:t>
            </w:r>
          </w:p>
        </w:tc>
        <w:tc>
          <w:tcPr>
            <w:tcW w:w="1048" w:type="pct"/>
          </w:tcPr>
          <w:p w14:paraId="003647FD" w14:textId="77777777" w:rsidR="0006216D" w:rsidRDefault="0006216D" w:rsidP="00AB0B14">
            <w:pPr>
              <w:pStyle w:val="TabellRader"/>
            </w:pPr>
          </w:p>
        </w:tc>
        <w:tc>
          <w:tcPr>
            <w:tcW w:w="1148" w:type="pct"/>
          </w:tcPr>
          <w:p w14:paraId="3D7465FD" w14:textId="2A4CB479" w:rsidR="0006216D" w:rsidRDefault="00A548E0" w:rsidP="00AB0B14">
            <w:pPr>
              <w:pStyle w:val="TabellRader"/>
            </w:pPr>
            <w:r>
              <w:t>X</w:t>
            </w:r>
          </w:p>
        </w:tc>
      </w:tr>
      <w:tr w:rsidR="0006216D" w14:paraId="6FB93709" w14:textId="77777777" w:rsidTr="00AB0B14">
        <w:tc>
          <w:tcPr>
            <w:tcW w:w="708" w:type="pct"/>
          </w:tcPr>
          <w:p w14:paraId="08F1DBBA" w14:textId="1435BD77" w:rsidR="0006216D" w:rsidRDefault="00997129" w:rsidP="00AB0B14">
            <w:pPr>
              <w:pStyle w:val="TabellRader"/>
            </w:pPr>
            <w:r>
              <w:t>229</w:t>
            </w:r>
          </w:p>
        </w:tc>
        <w:tc>
          <w:tcPr>
            <w:tcW w:w="1048" w:type="pct"/>
          </w:tcPr>
          <w:p w14:paraId="41871695" w14:textId="52B820DA" w:rsidR="0006216D" w:rsidRDefault="00A548E0" w:rsidP="00AB0B14">
            <w:pPr>
              <w:pStyle w:val="TabellRader"/>
            </w:pPr>
            <w:r w:rsidRPr="00A548E0">
              <w:t>LI</w:t>
            </w:r>
            <w:r w:rsidR="009F6F37">
              <w:t xml:space="preserve"> 64</w:t>
            </w:r>
          </w:p>
        </w:tc>
        <w:tc>
          <w:tcPr>
            <w:tcW w:w="1048" w:type="pct"/>
          </w:tcPr>
          <w:p w14:paraId="767A2BD1" w14:textId="700AC924" w:rsidR="0006216D" w:rsidRDefault="00CD55DF" w:rsidP="00AB0B14">
            <w:pPr>
              <w:pStyle w:val="TabellRader"/>
            </w:pPr>
            <w:r>
              <w:t>TU9</w:t>
            </w:r>
          </w:p>
        </w:tc>
        <w:tc>
          <w:tcPr>
            <w:tcW w:w="1048" w:type="pct"/>
          </w:tcPr>
          <w:p w14:paraId="47EFDB06" w14:textId="77777777" w:rsidR="0006216D" w:rsidRDefault="0006216D" w:rsidP="00AB0B14">
            <w:pPr>
              <w:pStyle w:val="TabellRader"/>
            </w:pPr>
          </w:p>
        </w:tc>
        <w:tc>
          <w:tcPr>
            <w:tcW w:w="1148" w:type="pct"/>
          </w:tcPr>
          <w:p w14:paraId="57B256CF" w14:textId="3756579E" w:rsidR="0006216D" w:rsidRDefault="00A548E0" w:rsidP="00AB0B14">
            <w:pPr>
              <w:pStyle w:val="TabellRader"/>
            </w:pPr>
            <w:r>
              <w:t>X</w:t>
            </w:r>
          </w:p>
        </w:tc>
      </w:tr>
      <w:tr w:rsidR="0006216D" w14:paraId="6FE1B025" w14:textId="77777777" w:rsidTr="00AB0B14">
        <w:tc>
          <w:tcPr>
            <w:tcW w:w="708" w:type="pct"/>
          </w:tcPr>
          <w:p w14:paraId="032C3308" w14:textId="0C4FAB4D" w:rsidR="0006216D" w:rsidRDefault="00997129" w:rsidP="00AB0B14">
            <w:pPr>
              <w:pStyle w:val="TabellRader"/>
            </w:pPr>
            <w:r>
              <w:t>230</w:t>
            </w:r>
          </w:p>
        </w:tc>
        <w:tc>
          <w:tcPr>
            <w:tcW w:w="1048" w:type="pct"/>
          </w:tcPr>
          <w:p w14:paraId="51AE60CB" w14:textId="53832A19" w:rsidR="0006216D" w:rsidRDefault="00A548E0" w:rsidP="00AB0B14">
            <w:pPr>
              <w:pStyle w:val="TabellRader"/>
            </w:pPr>
            <w:r w:rsidRPr="00A548E0">
              <w:t>LI</w:t>
            </w:r>
            <w:r w:rsidR="000430A8">
              <w:t xml:space="preserve"> 65</w:t>
            </w:r>
          </w:p>
        </w:tc>
        <w:tc>
          <w:tcPr>
            <w:tcW w:w="1048" w:type="pct"/>
          </w:tcPr>
          <w:p w14:paraId="29C43001" w14:textId="044D7F98" w:rsidR="0006216D" w:rsidRDefault="00CD55DF" w:rsidP="00AB0B14">
            <w:pPr>
              <w:pStyle w:val="TabellRader"/>
            </w:pPr>
            <w:r>
              <w:t>TU10</w:t>
            </w:r>
          </w:p>
        </w:tc>
        <w:tc>
          <w:tcPr>
            <w:tcW w:w="1048" w:type="pct"/>
          </w:tcPr>
          <w:p w14:paraId="66726230" w14:textId="0243D8DF" w:rsidR="0006216D" w:rsidRDefault="00A548E0" w:rsidP="00AB0B14">
            <w:pPr>
              <w:pStyle w:val="TabellRader"/>
            </w:pPr>
            <w:r>
              <w:t>X</w:t>
            </w:r>
          </w:p>
        </w:tc>
        <w:tc>
          <w:tcPr>
            <w:tcW w:w="1148" w:type="pct"/>
          </w:tcPr>
          <w:p w14:paraId="4D2DC4BF" w14:textId="77777777" w:rsidR="0006216D" w:rsidRDefault="0006216D" w:rsidP="00AB0B14">
            <w:pPr>
              <w:pStyle w:val="TabellRader"/>
            </w:pPr>
          </w:p>
        </w:tc>
      </w:tr>
      <w:tr w:rsidR="0006216D" w14:paraId="0A7829AA" w14:textId="77777777" w:rsidTr="00AB0B14">
        <w:tc>
          <w:tcPr>
            <w:tcW w:w="708" w:type="pct"/>
          </w:tcPr>
          <w:p w14:paraId="1B29A035" w14:textId="6EF2D141" w:rsidR="0006216D" w:rsidRDefault="00997129" w:rsidP="00AB0B14">
            <w:pPr>
              <w:pStyle w:val="TabellRader"/>
            </w:pPr>
            <w:r>
              <w:t>231</w:t>
            </w:r>
          </w:p>
        </w:tc>
        <w:tc>
          <w:tcPr>
            <w:tcW w:w="1048" w:type="pct"/>
          </w:tcPr>
          <w:p w14:paraId="26F3CEFF" w14:textId="3BE0C0C6" w:rsidR="0006216D" w:rsidRDefault="008C5F56" w:rsidP="00AB0B14">
            <w:pPr>
              <w:pStyle w:val="TabellRader"/>
            </w:pPr>
            <w:r>
              <w:t xml:space="preserve">U </w:t>
            </w:r>
            <w:r w:rsidR="00CB2FA8">
              <w:t>30</w:t>
            </w:r>
          </w:p>
        </w:tc>
        <w:tc>
          <w:tcPr>
            <w:tcW w:w="1048" w:type="pct"/>
          </w:tcPr>
          <w:p w14:paraId="7258D9E3" w14:textId="06ACEA97" w:rsidR="0006216D" w:rsidRDefault="00CD55DF" w:rsidP="00AB0B14">
            <w:pPr>
              <w:pStyle w:val="TabellRader"/>
            </w:pPr>
            <w:r>
              <w:t>UbU15</w:t>
            </w:r>
          </w:p>
        </w:tc>
        <w:tc>
          <w:tcPr>
            <w:tcW w:w="1048" w:type="pct"/>
          </w:tcPr>
          <w:p w14:paraId="55ABBDB8" w14:textId="77777777" w:rsidR="0006216D" w:rsidRDefault="0006216D" w:rsidP="00AB0B14">
            <w:pPr>
              <w:pStyle w:val="TabellRader"/>
            </w:pPr>
          </w:p>
        </w:tc>
        <w:tc>
          <w:tcPr>
            <w:tcW w:w="1148" w:type="pct"/>
          </w:tcPr>
          <w:p w14:paraId="389A172F" w14:textId="4A88878E" w:rsidR="0006216D" w:rsidRDefault="009B1D7E" w:rsidP="00AB0B14">
            <w:pPr>
              <w:pStyle w:val="TabellRader"/>
            </w:pPr>
            <w:r>
              <w:t>X</w:t>
            </w:r>
          </w:p>
        </w:tc>
      </w:tr>
      <w:tr w:rsidR="0006216D" w14:paraId="442BCCA2" w14:textId="77777777" w:rsidTr="00AB0B14">
        <w:tc>
          <w:tcPr>
            <w:tcW w:w="708" w:type="pct"/>
          </w:tcPr>
          <w:p w14:paraId="4ECA3EF3" w14:textId="6198F764" w:rsidR="0006216D" w:rsidRDefault="00561BE9" w:rsidP="00AB0B14">
            <w:pPr>
              <w:pStyle w:val="TabellRader"/>
            </w:pPr>
            <w:r>
              <w:t>232</w:t>
            </w:r>
          </w:p>
        </w:tc>
        <w:tc>
          <w:tcPr>
            <w:tcW w:w="1048" w:type="pct"/>
          </w:tcPr>
          <w:p w14:paraId="3FDDC625" w14:textId="6E467CD2" w:rsidR="0006216D" w:rsidRDefault="00561BE9" w:rsidP="00AB0B14">
            <w:pPr>
              <w:pStyle w:val="TabellRader"/>
            </w:pPr>
            <w:r>
              <w:t xml:space="preserve">Ju </w:t>
            </w:r>
            <w:r w:rsidR="00970C88">
              <w:t>11</w:t>
            </w:r>
            <w:r w:rsidR="00E61C37">
              <w:t>8</w:t>
            </w:r>
          </w:p>
        </w:tc>
        <w:tc>
          <w:tcPr>
            <w:tcW w:w="1048" w:type="pct"/>
          </w:tcPr>
          <w:p w14:paraId="3A07596D" w14:textId="115A685F" w:rsidR="0006216D" w:rsidRDefault="00561BE9" w:rsidP="00AB0B14">
            <w:pPr>
              <w:pStyle w:val="TabellRader"/>
            </w:pPr>
            <w:r>
              <w:t>KU22</w:t>
            </w:r>
          </w:p>
        </w:tc>
        <w:tc>
          <w:tcPr>
            <w:tcW w:w="1048" w:type="pct"/>
          </w:tcPr>
          <w:p w14:paraId="46FE7839" w14:textId="5857EC0A" w:rsidR="0006216D" w:rsidRDefault="0006428A" w:rsidP="00AB0B14">
            <w:pPr>
              <w:pStyle w:val="TabellRader"/>
            </w:pPr>
            <w:r>
              <w:t>X</w:t>
            </w:r>
          </w:p>
        </w:tc>
        <w:tc>
          <w:tcPr>
            <w:tcW w:w="1148" w:type="pct"/>
          </w:tcPr>
          <w:p w14:paraId="2B570371" w14:textId="77777777" w:rsidR="0006216D" w:rsidRDefault="0006216D" w:rsidP="00AB0B14">
            <w:pPr>
              <w:pStyle w:val="TabellRader"/>
            </w:pPr>
          </w:p>
        </w:tc>
      </w:tr>
      <w:tr w:rsidR="0006216D" w14:paraId="4F8C40D9" w14:textId="77777777" w:rsidTr="00AB0B14">
        <w:tc>
          <w:tcPr>
            <w:tcW w:w="708" w:type="pct"/>
          </w:tcPr>
          <w:p w14:paraId="5B4236F1" w14:textId="009DBB55" w:rsidR="0006216D" w:rsidRDefault="00960B9C" w:rsidP="00AB0B14">
            <w:pPr>
              <w:pStyle w:val="TabellRader"/>
            </w:pPr>
            <w:r>
              <w:t>234</w:t>
            </w:r>
          </w:p>
        </w:tc>
        <w:tc>
          <w:tcPr>
            <w:tcW w:w="1048" w:type="pct"/>
          </w:tcPr>
          <w:p w14:paraId="16429E02" w14:textId="65DF2F01" w:rsidR="0006216D" w:rsidRDefault="00A548E0" w:rsidP="00AB0B14">
            <w:pPr>
              <w:pStyle w:val="TabellRader"/>
            </w:pPr>
            <w:r w:rsidRPr="00A548E0">
              <w:t>LI</w:t>
            </w:r>
            <w:r w:rsidR="000430A8">
              <w:t xml:space="preserve"> 66</w:t>
            </w:r>
          </w:p>
        </w:tc>
        <w:tc>
          <w:tcPr>
            <w:tcW w:w="1048" w:type="pct"/>
          </w:tcPr>
          <w:p w14:paraId="14B48021" w14:textId="022F5DD6" w:rsidR="0006216D" w:rsidRDefault="007625D7" w:rsidP="00AB0B14">
            <w:pPr>
              <w:pStyle w:val="TabellRader"/>
            </w:pPr>
            <w:r>
              <w:t>TU13</w:t>
            </w:r>
          </w:p>
        </w:tc>
        <w:tc>
          <w:tcPr>
            <w:tcW w:w="1048" w:type="pct"/>
          </w:tcPr>
          <w:p w14:paraId="6BA43DD0" w14:textId="3FA6A357" w:rsidR="0006216D" w:rsidRDefault="00A548E0" w:rsidP="00AB0B14">
            <w:pPr>
              <w:pStyle w:val="TabellRader"/>
            </w:pPr>
            <w:r>
              <w:t>X</w:t>
            </w:r>
          </w:p>
        </w:tc>
        <w:tc>
          <w:tcPr>
            <w:tcW w:w="1148" w:type="pct"/>
          </w:tcPr>
          <w:p w14:paraId="16E44DE0" w14:textId="77777777" w:rsidR="0006216D" w:rsidRDefault="0006216D" w:rsidP="00AB0B14">
            <w:pPr>
              <w:pStyle w:val="TabellRader"/>
            </w:pPr>
          </w:p>
        </w:tc>
      </w:tr>
      <w:tr w:rsidR="0006216D" w14:paraId="7EBB826F" w14:textId="77777777" w:rsidTr="00AB0B14">
        <w:tc>
          <w:tcPr>
            <w:tcW w:w="708" w:type="pct"/>
          </w:tcPr>
          <w:p w14:paraId="2AD748F8" w14:textId="60F23E60" w:rsidR="0006216D" w:rsidRDefault="00960B9C" w:rsidP="00AB0B14">
            <w:pPr>
              <w:pStyle w:val="TabellRader"/>
            </w:pPr>
            <w:r>
              <w:t>235</w:t>
            </w:r>
          </w:p>
        </w:tc>
        <w:tc>
          <w:tcPr>
            <w:tcW w:w="1048" w:type="pct"/>
          </w:tcPr>
          <w:p w14:paraId="20172A70" w14:textId="73C09914" w:rsidR="0006216D" w:rsidRDefault="007625D7" w:rsidP="00AB0B14">
            <w:pPr>
              <w:pStyle w:val="TabellRader"/>
            </w:pPr>
            <w:r>
              <w:t xml:space="preserve">Fi </w:t>
            </w:r>
            <w:r w:rsidR="00510F3B">
              <w:t>71</w:t>
            </w:r>
          </w:p>
        </w:tc>
        <w:tc>
          <w:tcPr>
            <w:tcW w:w="1048" w:type="pct"/>
          </w:tcPr>
          <w:p w14:paraId="33C3C415" w14:textId="56CD074E" w:rsidR="0006216D" w:rsidRDefault="007625D7" w:rsidP="00AB0B14">
            <w:pPr>
              <w:pStyle w:val="TabellRader"/>
            </w:pPr>
            <w:r>
              <w:t>FiU22</w:t>
            </w:r>
          </w:p>
        </w:tc>
        <w:tc>
          <w:tcPr>
            <w:tcW w:w="1048" w:type="pct"/>
          </w:tcPr>
          <w:p w14:paraId="784638B6" w14:textId="5223D08F" w:rsidR="0006216D" w:rsidRDefault="00D408ED" w:rsidP="00AB0B14">
            <w:pPr>
              <w:pStyle w:val="TabellRader"/>
            </w:pPr>
            <w:r>
              <w:t>X</w:t>
            </w:r>
          </w:p>
        </w:tc>
        <w:tc>
          <w:tcPr>
            <w:tcW w:w="1148" w:type="pct"/>
          </w:tcPr>
          <w:p w14:paraId="38FA8B37" w14:textId="77777777" w:rsidR="0006216D" w:rsidRDefault="0006216D" w:rsidP="00AB0B14">
            <w:pPr>
              <w:pStyle w:val="TabellRader"/>
            </w:pPr>
          </w:p>
        </w:tc>
      </w:tr>
      <w:tr w:rsidR="0006216D" w14:paraId="222368C7" w14:textId="77777777" w:rsidTr="00AB0B14">
        <w:tc>
          <w:tcPr>
            <w:tcW w:w="708" w:type="pct"/>
          </w:tcPr>
          <w:p w14:paraId="03B1C65F" w14:textId="204F7AE7" w:rsidR="0006216D" w:rsidRDefault="00960B9C" w:rsidP="00AB0B14">
            <w:pPr>
              <w:pStyle w:val="TabellRader"/>
            </w:pPr>
            <w:r>
              <w:t>236</w:t>
            </w:r>
          </w:p>
        </w:tc>
        <w:tc>
          <w:tcPr>
            <w:tcW w:w="1048" w:type="pct"/>
          </w:tcPr>
          <w:p w14:paraId="5613CD6D" w14:textId="15252E72" w:rsidR="0006216D" w:rsidRDefault="007625D7" w:rsidP="00AB0B14">
            <w:pPr>
              <w:pStyle w:val="TabellRader"/>
            </w:pPr>
            <w:r>
              <w:t xml:space="preserve">Fi </w:t>
            </w:r>
            <w:r w:rsidR="00510F3B">
              <w:t>72</w:t>
            </w:r>
          </w:p>
        </w:tc>
        <w:tc>
          <w:tcPr>
            <w:tcW w:w="1048" w:type="pct"/>
          </w:tcPr>
          <w:p w14:paraId="50BCC12A" w14:textId="2F1AC1FC" w:rsidR="0006216D" w:rsidRDefault="007625D7" w:rsidP="00AB0B14">
            <w:pPr>
              <w:pStyle w:val="TabellRader"/>
            </w:pPr>
            <w:r>
              <w:t>SkU16</w:t>
            </w:r>
          </w:p>
        </w:tc>
        <w:tc>
          <w:tcPr>
            <w:tcW w:w="1048" w:type="pct"/>
          </w:tcPr>
          <w:p w14:paraId="744B37AE" w14:textId="77777777" w:rsidR="0006216D" w:rsidRDefault="0006216D" w:rsidP="00AB0B14">
            <w:pPr>
              <w:pStyle w:val="TabellRader"/>
            </w:pPr>
          </w:p>
        </w:tc>
        <w:tc>
          <w:tcPr>
            <w:tcW w:w="1148" w:type="pct"/>
          </w:tcPr>
          <w:p w14:paraId="04A3FCBC" w14:textId="7F5CC8AA" w:rsidR="0006216D" w:rsidRDefault="00D408ED" w:rsidP="00AB0B14">
            <w:pPr>
              <w:pStyle w:val="TabellRader"/>
            </w:pPr>
            <w:r>
              <w:t>X</w:t>
            </w:r>
          </w:p>
        </w:tc>
      </w:tr>
      <w:tr w:rsidR="0006216D" w14:paraId="6C92B408" w14:textId="77777777" w:rsidTr="00AB0B14">
        <w:tc>
          <w:tcPr>
            <w:tcW w:w="708" w:type="pct"/>
          </w:tcPr>
          <w:p w14:paraId="45567E5B" w14:textId="34102C04" w:rsidR="0006216D" w:rsidRDefault="00960B9C" w:rsidP="00AB0B14">
            <w:pPr>
              <w:pStyle w:val="TabellRader"/>
            </w:pPr>
            <w:r>
              <w:t>237</w:t>
            </w:r>
          </w:p>
        </w:tc>
        <w:tc>
          <w:tcPr>
            <w:tcW w:w="1048" w:type="pct"/>
          </w:tcPr>
          <w:p w14:paraId="223A4E97" w14:textId="0619EF41" w:rsidR="0006216D" w:rsidRDefault="007625D7" w:rsidP="00AB0B14">
            <w:pPr>
              <w:pStyle w:val="TabellRader"/>
            </w:pPr>
            <w:r>
              <w:t xml:space="preserve">Fi </w:t>
            </w:r>
            <w:r w:rsidR="00510F3B">
              <w:t>73</w:t>
            </w:r>
          </w:p>
        </w:tc>
        <w:tc>
          <w:tcPr>
            <w:tcW w:w="1048" w:type="pct"/>
          </w:tcPr>
          <w:p w14:paraId="31E5AF0E" w14:textId="7D9C2DBB" w:rsidR="0006216D" w:rsidRDefault="007625D7" w:rsidP="00AB0B14">
            <w:pPr>
              <w:pStyle w:val="TabellRader"/>
            </w:pPr>
            <w:r>
              <w:t>SkU20</w:t>
            </w:r>
          </w:p>
        </w:tc>
        <w:tc>
          <w:tcPr>
            <w:tcW w:w="1048" w:type="pct"/>
          </w:tcPr>
          <w:p w14:paraId="53796867" w14:textId="77C04CE8" w:rsidR="0006216D" w:rsidRDefault="00D408ED" w:rsidP="00AB0B14">
            <w:pPr>
              <w:pStyle w:val="TabellRader"/>
            </w:pPr>
            <w:r>
              <w:t>X</w:t>
            </w:r>
          </w:p>
        </w:tc>
        <w:tc>
          <w:tcPr>
            <w:tcW w:w="1148" w:type="pct"/>
          </w:tcPr>
          <w:p w14:paraId="73A719B9" w14:textId="77777777" w:rsidR="0006216D" w:rsidRDefault="0006216D" w:rsidP="00AB0B14">
            <w:pPr>
              <w:pStyle w:val="TabellRader"/>
            </w:pPr>
          </w:p>
        </w:tc>
      </w:tr>
      <w:tr w:rsidR="0006216D" w14:paraId="57E318FF" w14:textId="77777777" w:rsidTr="00AB0B14">
        <w:tc>
          <w:tcPr>
            <w:tcW w:w="708" w:type="pct"/>
          </w:tcPr>
          <w:p w14:paraId="18334E0B" w14:textId="64096418" w:rsidR="0006216D" w:rsidRDefault="00960B9C" w:rsidP="00AB0B14">
            <w:pPr>
              <w:pStyle w:val="TabellRader"/>
            </w:pPr>
            <w:r>
              <w:t>238</w:t>
            </w:r>
          </w:p>
        </w:tc>
        <w:tc>
          <w:tcPr>
            <w:tcW w:w="1048" w:type="pct"/>
          </w:tcPr>
          <w:p w14:paraId="0345A9A2" w14:textId="69240334" w:rsidR="0006216D" w:rsidRDefault="007625D7" w:rsidP="00AB0B14">
            <w:pPr>
              <w:pStyle w:val="TabellRader"/>
            </w:pPr>
            <w:r>
              <w:t xml:space="preserve">Ju </w:t>
            </w:r>
            <w:r w:rsidR="00970C88">
              <w:t>11</w:t>
            </w:r>
            <w:r w:rsidR="00E61C37">
              <w:t>9</w:t>
            </w:r>
          </w:p>
        </w:tc>
        <w:tc>
          <w:tcPr>
            <w:tcW w:w="1048" w:type="pct"/>
          </w:tcPr>
          <w:p w14:paraId="228950B8" w14:textId="5FB33CF2" w:rsidR="0006216D" w:rsidRDefault="007625D7" w:rsidP="00AB0B14">
            <w:pPr>
              <w:pStyle w:val="TabellRader"/>
            </w:pPr>
            <w:r>
              <w:t>SfU22</w:t>
            </w:r>
          </w:p>
        </w:tc>
        <w:tc>
          <w:tcPr>
            <w:tcW w:w="1048" w:type="pct"/>
          </w:tcPr>
          <w:p w14:paraId="08EA6469" w14:textId="302F7EFB" w:rsidR="0006216D" w:rsidRDefault="0006428A" w:rsidP="00AB0B14">
            <w:pPr>
              <w:pStyle w:val="TabellRader"/>
            </w:pPr>
            <w:r>
              <w:t>X</w:t>
            </w:r>
          </w:p>
        </w:tc>
        <w:tc>
          <w:tcPr>
            <w:tcW w:w="1148" w:type="pct"/>
          </w:tcPr>
          <w:p w14:paraId="231AD827" w14:textId="77777777" w:rsidR="0006216D" w:rsidRDefault="0006216D" w:rsidP="00AB0B14">
            <w:pPr>
              <w:pStyle w:val="TabellRader"/>
            </w:pPr>
          </w:p>
        </w:tc>
      </w:tr>
      <w:tr w:rsidR="0006216D" w14:paraId="1DAC1B94" w14:textId="77777777" w:rsidTr="00AB0B14">
        <w:tc>
          <w:tcPr>
            <w:tcW w:w="708" w:type="pct"/>
          </w:tcPr>
          <w:p w14:paraId="51697F9C" w14:textId="3C921D1C" w:rsidR="0006216D" w:rsidRDefault="00960B9C" w:rsidP="00AB0B14">
            <w:pPr>
              <w:pStyle w:val="TabellRader"/>
            </w:pPr>
            <w:r>
              <w:t>239</w:t>
            </w:r>
          </w:p>
        </w:tc>
        <w:tc>
          <w:tcPr>
            <w:tcW w:w="1048" w:type="pct"/>
          </w:tcPr>
          <w:p w14:paraId="57516F91" w14:textId="2523AB19" w:rsidR="0006216D" w:rsidRDefault="00914D0D" w:rsidP="00AB0B14">
            <w:pPr>
              <w:pStyle w:val="TabellRader"/>
            </w:pPr>
            <w:r>
              <w:t>KN</w:t>
            </w:r>
            <w:r w:rsidR="002D4579">
              <w:t xml:space="preserve"> 47</w:t>
            </w:r>
          </w:p>
        </w:tc>
        <w:tc>
          <w:tcPr>
            <w:tcW w:w="1048" w:type="pct"/>
          </w:tcPr>
          <w:p w14:paraId="6A31FD18" w14:textId="4BFBAFB2" w:rsidR="0006216D" w:rsidRDefault="007625D7" w:rsidP="00AB0B14">
            <w:pPr>
              <w:pStyle w:val="TabellRader"/>
            </w:pPr>
            <w:r>
              <w:t>NU18</w:t>
            </w:r>
          </w:p>
        </w:tc>
        <w:tc>
          <w:tcPr>
            <w:tcW w:w="1048" w:type="pct"/>
          </w:tcPr>
          <w:p w14:paraId="1AC75F62" w14:textId="4037BA56" w:rsidR="0006216D" w:rsidRDefault="00914D0D" w:rsidP="00AB0B14">
            <w:pPr>
              <w:pStyle w:val="TabellRader"/>
            </w:pPr>
            <w:r>
              <w:t>X</w:t>
            </w:r>
          </w:p>
        </w:tc>
        <w:tc>
          <w:tcPr>
            <w:tcW w:w="1148" w:type="pct"/>
          </w:tcPr>
          <w:p w14:paraId="6DA2E806" w14:textId="77777777" w:rsidR="0006216D" w:rsidRDefault="0006216D" w:rsidP="00AB0B14">
            <w:pPr>
              <w:pStyle w:val="TabellRader"/>
            </w:pPr>
          </w:p>
        </w:tc>
      </w:tr>
      <w:tr w:rsidR="0006216D" w14:paraId="0A3FD69F" w14:textId="77777777" w:rsidTr="00AB0B14">
        <w:tc>
          <w:tcPr>
            <w:tcW w:w="708" w:type="pct"/>
          </w:tcPr>
          <w:p w14:paraId="05BA10C6" w14:textId="32CBF60E" w:rsidR="0006216D" w:rsidRDefault="00960B9C" w:rsidP="00AB0B14">
            <w:pPr>
              <w:pStyle w:val="TabellRader"/>
            </w:pPr>
            <w:r>
              <w:t>240</w:t>
            </w:r>
          </w:p>
        </w:tc>
        <w:tc>
          <w:tcPr>
            <w:tcW w:w="1048" w:type="pct"/>
          </w:tcPr>
          <w:p w14:paraId="4E2230D4" w14:textId="0FED1625" w:rsidR="0006216D" w:rsidRDefault="007625D7" w:rsidP="00AB0B14">
            <w:pPr>
              <w:pStyle w:val="TabellRader"/>
            </w:pPr>
            <w:r>
              <w:t xml:space="preserve">Ju </w:t>
            </w:r>
            <w:r w:rsidR="00E61C37">
              <w:t>120</w:t>
            </w:r>
          </w:p>
        </w:tc>
        <w:tc>
          <w:tcPr>
            <w:tcW w:w="1048" w:type="pct"/>
          </w:tcPr>
          <w:p w14:paraId="10B81800" w14:textId="26CF4CBE" w:rsidR="0006216D" w:rsidRDefault="007625D7" w:rsidP="00AB0B14">
            <w:pPr>
              <w:pStyle w:val="TabellRader"/>
            </w:pPr>
            <w:r>
              <w:t>JuU10</w:t>
            </w:r>
          </w:p>
        </w:tc>
        <w:tc>
          <w:tcPr>
            <w:tcW w:w="1048" w:type="pct"/>
          </w:tcPr>
          <w:p w14:paraId="017D6975" w14:textId="77777777" w:rsidR="0006216D" w:rsidRDefault="0006216D" w:rsidP="00AB0B14">
            <w:pPr>
              <w:pStyle w:val="TabellRader"/>
            </w:pPr>
          </w:p>
        </w:tc>
        <w:tc>
          <w:tcPr>
            <w:tcW w:w="1148" w:type="pct"/>
          </w:tcPr>
          <w:p w14:paraId="43435C7C" w14:textId="297866E7" w:rsidR="0006216D" w:rsidRDefault="0006428A" w:rsidP="00AB0B14">
            <w:pPr>
              <w:pStyle w:val="TabellRader"/>
            </w:pPr>
            <w:r>
              <w:t>X</w:t>
            </w:r>
          </w:p>
        </w:tc>
      </w:tr>
      <w:tr w:rsidR="0006216D" w14:paraId="468003D1" w14:textId="77777777" w:rsidTr="00AB0B14">
        <w:tc>
          <w:tcPr>
            <w:tcW w:w="708" w:type="pct"/>
          </w:tcPr>
          <w:p w14:paraId="259E47C0" w14:textId="71068ECF" w:rsidR="0006216D" w:rsidRDefault="00960B9C" w:rsidP="00AB0B14">
            <w:pPr>
              <w:pStyle w:val="TabellRader"/>
            </w:pPr>
            <w:r>
              <w:t>241</w:t>
            </w:r>
          </w:p>
        </w:tc>
        <w:tc>
          <w:tcPr>
            <w:tcW w:w="1048" w:type="pct"/>
          </w:tcPr>
          <w:p w14:paraId="44335203" w14:textId="59F2E7CA" w:rsidR="0006216D" w:rsidRDefault="007625D7" w:rsidP="00AB0B14">
            <w:pPr>
              <w:pStyle w:val="TabellRader"/>
            </w:pPr>
            <w:r>
              <w:t xml:space="preserve">S </w:t>
            </w:r>
            <w:r w:rsidR="00A16C94">
              <w:t>6</w:t>
            </w:r>
            <w:r w:rsidR="008216C2">
              <w:t>5</w:t>
            </w:r>
          </w:p>
        </w:tc>
        <w:tc>
          <w:tcPr>
            <w:tcW w:w="1048" w:type="pct"/>
          </w:tcPr>
          <w:p w14:paraId="7FDE1EF1" w14:textId="5F1BF471" w:rsidR="0006216D" w:rsidRDefault="007625D7" w:rsidP="00AB0B14">
            <w:pPr>
              <w:pStyle w:val="TabellRader"/>
            </w:pPr>
            <w:r>
              <w:t>SoU14</w:t>
            </w:r>
          </w:p>
        </w:tc>
        <w:tc>
          <w:tcPr>
            <w:tcW w:w="1048" w:type="pct"/>
          </w:tcPr>
          <w:p w14:paraId="07560C4C" w14:textId="77777777" w:rsidR="0006216D" w:rsidRDefault="0006216D" w:rsidP="00AB0B14">
            <w:pPr>
              <w:pStyle w:val="TabellRader"/>
            </w:pPr>
          </w:p>
        </w:tc>
        <w:tc>
          <w:tcPr>
            <w:tcW w:w="1148" w:type="pct"/>
          </w:tcPr>
          <w:p w14:paraId="0B22861F" w14:textId="3DC6A965" w:rsidR="0006216D" w:rsidRDefault="004E2C51" w:rsidP="00AB0B14">
            <w:pPr>
              <w:pStyle w:val="TabellRader"/>
            </w:pPr>
            <w:r>
              <w:t>X</w:t>
            </w:r>
          </w:p>
        </w:tc>
      </w:tr>
      <w:tr w:rsidR="0006216D" w14:paraId="4ECC773F" w14:textId="77777777" w:rsidTr="00AB0B14">
        <w:tc>
          <w:tcPr>
            <w:tcW w:w="708" w:type="pct"/>
          </w:tcPr>
          <w:p w14:paraId="2517CD63" w14:textId="4F502C10" w:rsidR="0006216D" w:rsidRDefault="00960B9C" w:rsidP="00AB0B14">
            <w:pPr>
              <w:pStyle w:val="TabellRader"/>
            </w:pPr>
            <w:r>
              <w:t>242</w:t>
            </w:r>
          </w:p>
        </w:tc>
        <w:tc>
          <w:tcPr>
            <w:tcW w:w="1048" w:type="pct"/>
          </w:tcPr>
          <w:p w14:paraId="1D2F0A9C" w14:textId="55BC666E" w:rsidR="0006216D" w:rsidRDefault="00D258E0" w:rsidP="00AB0B14">
            <w:pPr>
              <w:pStyle w:val="TabellRader"/>
            </w:pPr>
            <w:r>
              <w:t>Fö</w:t>
            </w:r>
            <w:r w:rsidR="00377928">
              <w:t xml:space="preserve"> 20</w:t>
            </w:r>
          </w:p>
        </w:tc>
        <w:tc>
          <w:tcPr>
            <w:tcW w:w="1048" w:type="pct"/>
          </w:tcPr>
          <w:p w14:paraId="30B6CCA1" w14:textId="0695F708" w:rsidR="0006216D" w:rsidRDefault="007625D7" w:rsidP="00AB0B14">
            <w:pPr>
              <w:pStyle w:val="TabellRader"/>
            </w:pPr>
            <w:r>
              <w:t>SoU23</w:t>
            </w:r>
          </w:p>
        </w:tc>
        <w:tc>
          <w:tcPr>
            <w:tcW w:w="1048" w:type="pct"/>
          </w:tcPr>
          <w:p w14:paraId="6FD4FAAD" w14:textId="77777777" w:rsidR="0006216D" w:rsidRDefault="0006216D" w:rsidP="00AB0B14">
            <w:pPr>
              <w:pStyle w:val="TabellRader"/>
            </w:pPr>
          </w:p>
        </w:tc>
        <w:tc>
          <w:tcPr>
            <w:tcW w:w="1148" w:type="pct"/>
          </w:tcPr>
          <w:p w14:paraId="58A1B5E8" w14:textId="58B1008A" w:rsidR="0006216D" w:rsidRDefault="004E2C51" w:rsidP="00AB0B14">
            <w:pPr>
              <w:pStyle w:val="TabellRader"/>
            </w:pPr>
            <w:r>
              <w:t>X</w:t>
            </w:r>
          </w:p>
        </w:tc>
      </w:tr>
      <w:tr w:rsidR="0006216D" w14:paraId="6477A9B1" w14:textId="77777777" w:rsidTr="00AB0B14">
        <w:tc>
          <w:tcPr>
            <w:tcW w:w="708" w:type="pct"/>
          </w:tcPr>
          <w:p w14:paraId="0B053080" w14:textId="502A08A4" w:rsidR="0006216D" w:rsidRDefault="00960B9C" w:rsidP="00AB0B14">
            <w:pPr>
              <w:pStyle w:val="TabellRader"/>
            </w:pPr>
            <w:r>
              <w:t>243</w:t>
            </w:r>
          </w:p>
        </w:tc>
        <w:tc>
          <w:tcPr>
            <w:tcW w:w="1048" w:type="pct"/>
          </w:tcPr>
          <w:p w14:paraId="612254D2" w14:textId="29ADE0D7" w:rsidR="0006216D" w:rsidRDefault="00992036" w:rsidP="00AB0B14">
            <w:pPr>
              <w:pStyle w:val="TabellRader"/>
            </w:pPr>
            <w:r>
              <w:t xml:space="preserve">Ju </w:t>
            </w:r>
            <w:r w:rsidR="00E61C37">
              <w:t>121</w:t>
            </w:r>
          </w:p>
        </w:tc>
        <w:tc>
          <w:tcPr>
            <w:tcW w:w="1048" w:type="pct"/>
          </w:tcPr>
          <w:p w14:paraId="7D1CF093" w14:textId="13F5F0C9" w:rsidR="0006216D" w:rsidRDefault="00992036" w:rsidP="00AB0B14">
            <w:pPr>
              <w:pStyle w:val="TabellRader"/>
            </w:pPr>
            <w:r>
              <w:t>JuU15</w:t>
            </w:r>
          </w:p>
        </w:tc>
        <w:tc>
          <w:tcPr>
            <w:tcW w:w="1048" w:type="pct"/>
          </w:tcPr>
          <w:p w14:paraId="5A463402" w14:textId="7C5972B1" w:rsidR="0006216D" w:rsidRDefault="0006428A" w:rsidP="00AB0B14">
            <w:pPr>
              <w:pStyle w:val="TabellRader"/>
            </w:pPr>
            <w:r>
              <w:t>X</w:t>
            </w:r>
          </w:p>
        </w:tc>
        <w:tc>
          <w:tcPr>
            <w:tcW w:w="1148" w:type="pct"/>
          </w:tcPr>
          <w:p w14:paraId="52460D43" w14:textId="77777777" w:rsidR="0006216D" w:rsidRDefault="0006216D" w:rsidP="00AB0B14">
            <w:pPr>
              <w:pStyle w:val="TabellRader"/>
            </w:pPr>
          </w:p>
        </w:tc>
      </w:tr>
      <w:tr w:rsidR="0006216D" w14:paraId="257B5698" w14:textId="77777777" w:rsidTr="00AB0B14">
        <w:tc>
          <w:tcPr>
            <w:tcW w:w="708" w:type="pct"/>
          </w:tcPr>
          <w:p w14:paraId="1B018F5D" w14:textId="72BFD53C" w:rsidR="0006216D" w:rsidRDefault="00960B9C" w:rsidP="00AB0B14">
            <w:pPr>
              <w:pStyle w:val="TabellRader"/>
            </w:pPr>
            <w:r>
              <w:t>244</w:t>
            </w:r>
          </w:p>
        </w:tc>
        <w:tc>
          <w:tcPr>
            <w:tcW w:w="1048" w:type="pct"/>
          </w:tcPr>
          <w:p w14:paraId="25E5A1E0" w14:textId="21C45C8A" w:rsidR="0006216D" w:rsidRDefault="00992036" w:rsidP="00AB0B14">
            <w:pPr>
              <w:pStyle w:val="TabellRader"/>
            </w:pPr>
            <w:r>
              <w:t xml:space="preserve">Ju </w:t>
            </w:r>
            <w:r w:rsidR="00E61C37">
              <w:t>122</w:t>
            </w:r>
          </w:p>
        </w:tc>
        <w:tc>
          <w:tcPr>
            <w:tcW w:w="1048" w:type="pct"/>
          </w:tcPr>
          <w:p w14:paraId="757FE5F7" w14:textId="6C7A71C3" w:rsidR="0006216D" w:rsidRDefault="00992036" w:rsidP="00AB0B14">
            <w:pPr>
              <w:pStyle w:val="TabellRader"/>
            </w:pPr>
            <w:r>
              <w:t>JuU16</w:t>
            </w:r>
          </w:p>
        </w:tc>
        <w:tc>
          <w:tcPr>
            <w:tcW w:w="1048" w:type="pct"/>
          </w:tcPr>
          <w:p w14:paraId="46A61B88" w14:textId="77777777" w:rsidR="0006216D" w:rsidRDefault="0006216D" w:rsidP="00AB0B14">
            <w:pPr>
              <w:pStyle w:val="TabellRader"/>
            </w:pPr>
          </w:p>
        </w:tc>
        <w:tc>
          <w:tcPr>
            <w:tcW w:w="1148" w:type="pct"/>
          </w:tcPr>
          <w:p w14:paraId="6D7B1256" w14:textId="6D6518D1" w:rsidR="0006216D" w:rsidRDefault="0006428A" w:rsidP="00AB0B14">
            <w:pPr>
              <w:pStyle w:val="TabellRader"/>
            </w:pPr>
            <w:r>
              <w:t>X</w:t>
            </w:r>
          </w:p>
        </w:tc>
      </w:tr>
      <w:tr w:rsidR="0006216D" w14:paraId="0F165AA2" w14:textId="77777777" w:rsidTr="00AB0B14">
        <w:tc>
          <w:tcPr>
            <w:tcW w:w="708" w:type="pct"/>
          </w:tcPr>
          <w:p w14:paraId="7AAEB4C3" w14:textId="462920F3" w:rsidR="0006216D" w:rsidRDefault="00960B9C" w:rsidP="00AB0B14">
            <w:pPr>
              <w:pStyle w:val="TabellRader"/>
            </w:pPr>
            <w:r>
              <w:t>245</w:t>
            </w:r>
          </w:p>
        </w:tc>
        <w:tc>
          <w:tcPr>
            <w:tcW w:w="1048" w:type="pct"/>
          </w:tcPr>
          <w:p w14:paraId="1B598FA2" w14:textId="751A821E" w:rsidR="0006216D" w:rsidRDefault="00992036" w:rsidP="00AB0B14">
            <w:pPr>
              <w:pStyle w:val="TabellRader"/>
            </w:pPr>
            <w:r>
              <w:t xml:space="preserve">Ju </w:t>
            </w:r>
            <w:r w:rsidR="00E61C37">
              <w:t>123</w:t>
            </w:r>
          </w:p>
        </w:tc>
        <w:tc>
          <w:tcPr>
            <w:tcW w:w="1048" w:type="pct"/>
          </w:tcPr>
          <w:p w14:paraId="55E7F7D1" w14:textId="3EAEE0EE" w:rsidR="0006216D" w:rsidRDefault="00992036" w:rsidP="00AB0B14">
            <w:pPr>
              <w:pStyle w:val="TabellRader"/>
            </w:pPr>
            <w:r>
              <w:t>JuU23</w:t>
            </w:r>
          </w:p>
        </w:tc>
        <w:tc>
          <w:tcPr>
            <w:tcW w:w="1048" w:type="pct"/>
          </w:tcPr>
          <w:p w14:paraId="3F1AEF15" w14:textId="77777777" w:rsidR="0006216D" w:rsidRDefault="0006216D" w:rsidP="00AB0B14">
            <w:pPr>
              <w:pStyle w:val="TabellRader"/>
            </w:pPr>
          </w:p>
        </w:tc>
        <w:tc>
          <w:tcPr>
            <w:tcW w:w="1148" w:type="pct"/>
          </w:tcPr>
          <w:p w14:paraId="0752D086" w14:textId="5A76045B" w:rsidR="0006216D" w:rsidRDefault="0006428A" w:rsidP="00AB0B14">
            <w:pPr>
              <w:pStyle w:val="TabellRader"/>
            </w:pPr>
            <w:r>
              <w:t>X</w:t>
            </w:r>
          </w:p>
        </w:tc>
      </w:tr>
      <w:tr w:rsidR="0006216D" w14:paraId="6DFC6C47" w14:textId="77777777" w:rsidTr="00AB0B14">
        <w:tc>
          <w:tcPr>
            <w:tcW w:w="708" w:type="pct"/>
          </w:tcPr>
          <w:p w14:paraId="0C4A8B13" w14:textId="31D5147A" w:rsidR="0006216D" w:rsidRDefault="00960B9C" w:rsidP="00AB0B14">
            <w:pPr>
              <w:pStyle w:val="TabellRader"/>
            </w:pPr>
            <w:r>
              <w:t>246</w:t>
            </w:r>
          </w:p>
        </w:tc>
        <w:tc>
          <w:tcPr>
            <w:tcW w:w="1048" w:type="pct"/>
          </w:tcPr>
          <w:p w14:paraId="22C6229C" w14:textId="7AF17FFA" w:rsidR="0006216D" w:rsidRDefault="00613A4D" w:rsidP="00AB0B14">
            <w:pPr>
              <w:pStyle w:val="TabellRader"/>
            </w:pPr>
            <w:r>
              <w:t xml:space="preserve">Ju </w:t>
            </w:r>
            <w:r w:rsidR="00E61C37">
              <w:t>124</w:t>
            </w:r>
          </w:p>
        </w:tc>
        <w:tc>
          <w:tcPr>
            <w:tcW w:w="1048" w:type="pct"/>
          </w:tcPr>
          <w:p w14:paraId="262A71D2" w14:textId="556849E0" w:rsidR="0006216D" w:rsidRDefault="00613A4D" w:rsidP="00AB0B14">
            <w:pPr>
              <w:pStyle w:val="TabellRader"/>
            </w:pPr>
            <w:r>
              <w:t>JuU25</w:t>
            </w:r>
          </w:p>
        </w:tc>
        <w:tc>
          <w:tcPr>
            <w:tcW w:w="1048" w:type="pct"/>
          </w:tcPr>
          <w:p w14:paraId="455D5324" w14:textId="77777777" w:rsidR="0006216D" w:rsidRDefault="0006216D" w:rsidP="00AB0B14">
            <w:pPr>
              <w:pStyle w:val="TabellRader"/>
            </w:pPr>
          </w:p>
        </w:tc>
        <w:tc>
          <w:tcPr>
            <w:tcW w:w="1148" w:type="pct"/>
          </w:tcPr>
          <w:p w14:paraId="284B5B5B" w14:textId="1630EA91" w:rsidR="0006216D" w:rsidRDefault="0006428A" w:rsidP="00AB0B14">
            <w:pPr>
              <w:pStyle w:val="TabellRader"/>
            </w:pPr>
            <w:r>
              <w:t>X</w:t>
            </w:r>
          </w:p>
        </w:tc>
      </w:tr>
      <w:tr w:rsidR="0006216D" w14:paraId="07085198" w14:textId="77777777" w:rsidTr="00AB0B14">
        <w:tc>
          <w:tcPr>
            <w:tcW w:w="708" w:type="pct"/>
          </w:tcPr>
          <w:p w14:paraId="702D7186" w14:textId="505D8530" w:rsidR="0006216D" w:rsidRDefault="00ED4AFD" w:rsidP="00AB0B14">
            <w:pPr>
              <w:pStyle w:val="TabellRader"/>
            </w:pPr>
            <w:r>
              <w:t>247</w:t>
            </w:r>
          </w:p>
        </w:tc>
        <w:tc>
          <w:tcPr>
            <w:tcW w:w="1048" w:type="pct"/>
          </w:tcPr>
          <w:p w14:paraId="1A6909C2" w14:textId="556D5546" w:rsidR="0006216D" w:rsidRDefault="00906084" w:rsidP="00AB0B14">
            <w:pPr>
              <w:pStyle w:val="TabellRader"/>
            </w:pPr>
            <w:r>
              <w:t xml:space="preserve">A </w:t>
            </w:r>
            <w:r w:rsidR="000F2F7B">
              <w:t>13</w:t>
            </w:r>
          </w:p>
        </w:tc>
        <w:tc>
          <w:tcPr>
            <w:tcW w:w="1048" w:type="pct"/>
          </w:tcPr>
          <w:p w14:paraId="4AA8167E" w14:textId="6B1C73A7" w:rsidR="0006216D" w:rsidRDefault="00906084" w:rsidP="00AB0B14">
            <w:pPr>
              <w:pStyle w:val="TabellRader"/>
            </w:pPr>
            <w:r>
              <w:t>JuU25</w:t>
            </w:r>
          </w:p>
        </w:tc>
        <w:tc>
          <w:tcPr>
            <w:tcW w:w="1048" w:type="pct"/>
          </w:tcPr>
          <w:p w14:paraId="2D73B066" w14:textId="77777777" w:rsidR="0006216D" w:rsidRDefault="0006216D" w:rsidP="00AB0B14">
            <w:pPr>
              <w:pStyle w:val="TabellRader"/>
            </w:pPr>
          </w:p>
        </w:tc>
        <w:tc>
          <w:tcPr>
            <w:tcW w:w="1148" w:type="pct"/>
          </w:tcPr>
          <w:p w14:paraId="4A42FD9D" w14:textId="2CCF53A4" w:rsidR="0006216D" w:rsidRDefault="00EB1E20" w:rsidP="00AB0B14">
            <w:pPr>
              <w:pStyle w:val="TabellRader"/>
            </w:pPr>
            <w:r>
              <w:t>X</w:t>
            </w:r>
          </w:p>
        </w:tc>
      </w:tr>
      <w:tr w:rsidR="0006216D" w14:paraId="74D6AF8C" w14:textId="77777777" w:rsidTr="00AB0B14">
        <w:tc>
          <w:tcPr>
            <w:tcW w:w="708" w:type="pct"/>
          </w:tcPr>
          <w:p w14:paraId="2A61F1DD" w14:textId="4307CC95" w:rsidR="0006216D" w:rsidRDefault="00ED4AFD" w:rsidP="00AB0B14">
            <w:pPr>
              <w:pStyle w:val="TabellRader"/>
            </w:pPr>
            <w:r>
              <w:t>248</w:t>
            </w:r>
          </w:p>
        </w:tc>
        <w:tc>
          <w:tcPr>
            <w:tcW w:w="1048" w:type="pct"/>
          </w:tcPr>
          <w:p w14:paraId="0A886595" w14:textId="3CACCB5A" w:rsidR="0006216D" w:rsidRDefault="00906084" w:rsidP="00AB0B14">
            <w:pPr>
              <w:pStyle w:val="TabellRader"/>
            </w:pPr>
            <w:r>
              <w:t xml:space="preserve">Fi </w:t>
            </w:r>
            <w:r w:rsidR="00510F3B">
              <w:t>74</w:t>
            </w:r>
          </w:p>
        </w:tc>
        <w:tc>
          <w:tcPr>
            <w:tcW w:w="1048" w:type="pct"/>
          </w:tcPr>
          <w:p w14:paraId="2DADC4BF" w14:textId="1CBE6355" w:rsidR="0006216D" w:rsidRDefault="00906084" w:rsidP="00AB0B14">
            <w:pPr>
              <w:pStyle w:val="TabellRader"/>
            </w:pPr>
            <w:r>
              <w:t>FiU39</w:t>
            </w:r>
          </w:p>
        </w:tc>
        <w:tc>
          <w:tcPr>
            <w:tcW w:w="1048" w:type="pct"/>
          </w:tcPr>
          <w:p w14:paraId="7E618F07" w14:textId="77777777" w:rsidR="0006216D" w:rsidRDefault="0006216D" w:rsidP="00AB0B14">
            <w:pPr>
              <w:pStyle w:val="TabellRader"/>
            </w:pPr>
          </w:p>
        </w:tc>
        <w:tc>
          <w:tcPr>
            <w:tcW w:w="1148" w:type="pct"/>
          </w:tcPr>
          <w:p w14:paraId="7FB8EFDB" w14:textId="02D6594F" w:rsidR="0006216D" w:rsidRDefault="002E0694" w:rsidP="00AB0B14">
            <w:pPr>
              <w:pStyle w:val="TabellRader"/>
            </w:pPr>
            <w:r>
              <w:t>X</w:t>
            </w:r>
          </w:p>
        </w:tc>
      </w:tr>
      <w:tr w:rsidR="0006216D" w14:paraId="2BA3DDEF" w14:textId="77777777" w:rsidTr="00AB0B14">
        <w:tc>
          <w:tcPr>
            <w:tcW w:w="708" w:type="pct"/>
          </w:tcPr>
          <w:p w14:paraId="09063272" w14:textId="55B5D067" w:rsidR="0006216D" w:rsidRDefault="00ED4AFD" w:rsidP="00AB0B14">
            <w:pPr>
              <w:pStyle w:val="TabellRader"/>
            </w:pPr>
            <w:r>
              <w:t>249</w:t>
            </w:r>
          </w:p>
        </w:tc>
        <w:tc>
          <w:tcPr>
            <w:tcW w:w="1048" w:type="pct"/>
          </w:tcPr>
          <w:p w14:paraId="4DCA05FF" w14:textId="3010C95F" w:rsidR="0006216D" w:rsidRDefault="00906084" w:rsidP="00AB0B14">
            <w:pPr>
              <w:pStyle w:val="TabellRader"/>
            </w:pPr>
            <w:r>
              <w:t xml:space="preserve">S </w:t>
            </w:r>
            <w:r w:rsidR="00A16C94">
              <w:t>6</w:t>
            </w:r>
            <w:r w:rsidR="008216C2">
              <w:t>6</w:t>
            </w:r>
          </w:p>
        </w:tc>
        <w:tc>
          <w:tcPr>
            <w:tcW w:w="1048" w:type="pct"/>
          </w:tcPr>
          <w:p w14:paraId="5A54E585" w14:textId="1282A549" w:rsidR="0006216D" w:rsidRDefault="00906084" w:rsidP="00AB0B14">
            <w:pPr>
              <w:pStyle w:val="TabellRader"/>
            </w:pPr>
            <w:r>
              <w:t>FiU39</w:t>
            </w:r>
          </w:p>
        </w:tc>
        <w:tc>
          <w:tcPr>
            <w:tcW w:w="1048" w:type="pct"/>
          </w:tcPr>
          <w:p w14:paraId="05F61003" w14:textId="3EEB5C54" w:rsidR="0006216D" w:rsidRDefault="004E2C51" w:rsidP="00AB0B14">
            <w:pPr>
              <w:pStyle w:val="TabellRader"/>
            </w:pPr>
            <w:r>
              <w:t>X</w:t>
            </w:r>
          </w:p>
        </w:tc>
        <w:tc>
          <w:tcPr>
            <w:tcW w:w="1148" w:type="pct"/>
          </w:tcPr>
          <w:p w14:paraId="4BD0FDC2" w14:textId="77777777" w:rsidR="0006216D" w:rsidRDefault="0006216D" w:rsidP="00AB0B14">
            <w:pPr>
              <w:pStyle w:val="TabellRader"/>
            </w:pPr>
          </w:p>
        </w:tc>
      </w:tr>
      <w:tr w:rsidR="0006216D" w14:paraId="05F47F1F" w14:textId="77777777" w:rsidTr="00AB0B14">
        <w:tc>
          <w:tcPr>
            <w:tcW w:w="708" w:type="pct"/>
          </w:tcPr>
          <w:p w14:paraId="4812B580" w14:textId="5D6B3497" w:rsidR="0006216D" w:rsidRDefault="00ED4AFD" w:rsidP="00AB0B14">
            <w:pPr>
              <w:pStyle w:val="TabellRader"/>
            </w:pPr>
            <w:r>
              <w:t>250</w:t>
            </w:r>
          </w:p>
        </w:tc>
        <w:tc>
          <w:tcPr>
            <w:tcW w:w="1048" w:type="pct"/>
          </w:tcPr>
          <w:p w14:paraId="10C9CC44" w14:textId="32CA9430" w:rsidR="0006216D" w:rsidRDefault="006B7402" w:rsidP="00AB0B14">
            <w:pPr>
              <w:pStyle w:val="TabellRader"/>
            </w:pPr>
            <w:r>
              <w:t>S</w:t>
            </w:r>
            <w:r w:rsidR="00A16C94">
              <w:t xml:space="preserve"> 6</w:t>
            </w:r>
            <w:r w:rsidR="008216C2">
              <w:t>7</w:t>
            </w:r>
          </w:p>
        </w:tc>
        <w:tc>
          <w:tcPr>
            <w:tcW w:w="1048" w:type="pct"/>
          </w:tcPr>
          <w:p w14:paraId="28ADFB3C" w14:textId="21470E43" w:rsidR="0006216D" w:rsidRDefault="00906084" w:rsidP="00AB0B14">
            <w:pPr>
              <w:pStyle w:val="TabellRader"/>
            </w:pPr>
            <w:r>
              <w:t>FiU39</w:t>
            </w:r>
          </w:p>
        </w:tc>
        <w:tc>
          <w:tcPr>
            <w:tcW w:w="1048" w:type="pct"/>
          </w:tcPr>
          <w:p w14:paraId="358BFEEB" w14:textId="0679772F" w:rsidR="0006216D" w:rsidRDefault="00C760C2" w:rsidP="00AB0B14">
            <w:pPr>
              <w:pStyle w:val="TabellRader"/>
            </w:pPr>
            <w:r>
              <w:t>X</w:t>
            </w:r>
          </w:p>
        </w:tc>
        <w:tc>
          <w:tcPr>
            <w:tcW w:w="1148" w:type="pct"/>
          </w:tcPr>
          <w:p w14:paraId="56BF5A35" w14:textId="77777777" w:rsidR="0006216D" w:rsidRDefault="0006216D" w:rsidP="00AB0B14">
            <w:pPr>
              <w:pStyle w:val="TabellRader"/>
            </w:pPr>
          </w:p>
        </w:tc>
      </w:tr>
      <w:tr w:rsidR="0006216D" w14:paraId="50AB985C" w14:textId="77777777" w:rsidTr="00AB0B14">
        <w:tc>
          <w:tcPr>
            <w:tcW w:w="708" w:type="pct"/>
          </w:tcPr>
          <w:p w14:paraId="0982E28C" w14:textId="44A50C75" w:rsidR="0006216D" w:rsidRDefault="00ED4AFD" w:rsidP="00AB0B14">
            <w:pPr>
              <w:pStyle w:val="TabellRader"/>
            </w:pPr>
            <w:r>
              <w:t>251</w:t>
            </w:r>
          </w:p>
        </w:tc>
        <w:tc>
          <w:tcPr>
            <w:tcW w:w="1048" w:type="pct"/>
          </w:tcPr>
          <w:p w14:paraId="7D39CE53" w14:textId="68A58613" w:rsidR="0006216D" w:rsidRDefault="00906084" w:rsidP="00AB0B14">
            <w:pPr>
              <w:pStyle w:val="TabellRader"/>
            </w:pPr>
            <w:r>
              <w:t xml:space="preserve">Ju </w:t>
            </w:r>
            <w:r w:rsidR="00E61C37">
              <w:t>125</w:t>
            </w:r>
          </w:p>
        </w:tc>
        <w:tc>
          <w:tcPr>
            <w:tcW w:w="1048" w:type="pct"/>
          </w:tcPr>
          <w:p w14:paraId="2DAD5292" w14:textId="7DA8D4EA" w:rsidR="0006216D" w:rsidRDefault="00906084" w:rsidP="00AB0B14">
            <w:pPr>
              <w:pStyle w:val="TabellRader"/>
            </w:pPr>
            <w:r>
              <w:t>JuU17</w:t>
            </w:r>
          </w:p>
        </w:tc>
        <w:tc>
          <w:tcPr>
            <w:tcW w:w="1048" w:type="pct"/>
          </w:tcPr>
          <w:p w14:paraId="6D456DCC" w14:textId="77777777" w:rsidR="0006216D" w:rsidRDefault="0006216D" w:rsidP="00AB0B14">
            <w:pPr>
              <w:pStyle w:val="TabellRader"/>
            </w:pPr>
          </w:p>
        </w:tc>
        <w:tc>
          <w:tcPr>
            <w:tcW w:w="1148" w:type="pct"/>
          </w:tcPr>
          <w:p w14:paraId="1B92253F" w14:textId="6B3722F4" w:rsidR="0006216D" w:rsidRDefault="00EB4229" w:rsidP="00AB0B14">
            <w:pPr>
              <w:pStyle w:val="TabellRader"/>
            </w:pPr>
            <w:r>
              <w:t>X</w:t>
            </w:r>
          </w:p>
        </w:tc>
      </w:tr>
      <w:tr w:rsidR="0006216D" w14:paraId="721F71AA" w14:textId="77777777" w:rsidTr="00AB0B14">
        <w:tc>
          <w:tcPr>
            <w:tcW w:w="708" w:type="pct"/>
          </w:tcPr>
          <w:p w14:paraId="71CB5686" w14:textId="2133B543" w:rsidR="0006216D" w:rsidRDefault="00ED4AFD" w:rsidP="00AB0B14">
            <w:pPr>
              <w:pStyle w:val="TabellRader"/>
            </w:pPr>
            <w:r>
              <w:t>252</w:t>
            </w:r>
          </w:p>
        </w:tc>
        <w:tc>
          <w:tcPr>
            <w:tcW w:w="1048" w:type="pct"/>
          </w:tcPr>
          <w:p w14:paraId="20C35163" w14:textId="18765A99" w:rsidR="0006216D" w:rsidRDefault="00906084" w:rsidP="00AB0B14">
            <w:pPr>
              <w:pStyle w:val="TabellRader"/>
            </w:pPr>
            <w:r>
              <w:t xml:space="preserve">Ju </w:t>
            </w:r>
            <w:r w:rsidR="00E61C37">
              <w:t>126</w:t>
            </w:r>
          </w:p>
        </w:tc>
        <w:tc>
          <w:tcPr>
            <w:tcW w:w="1048" w:type="pct"/>
          </w:tcPr>
          <w:p w14:paraId="0015FC70" w14:textId="7075FF7A" w:rsidR="0006216D" w:rsidRDefault="00906084" w:rsidP="00AB0B14">
            <w:pPr>
              <w:pStyle w:val="TabellRader"/>
            </w:pPr>
            <w:r>
              <w:t>JuU44</w:t>
            </w:r>
          </w:p>
        </w:tc>
        <w:tc>
          <w:tcPr>
            <w:tcW w:w="1048" w:type="pct"/>
          </w:tcPr>
          <w:p w14:paraId="66821460" w14:textId="77777777" w:rsidR="0006216D" w:rsidRDefault="0006216D" w:rsidP="00AB0B14">
            <w:pPr>
              <w:pStyle w:val="TabellRader"/>
            </w:pPr>
          </w:p>
        </w:tc>
        <w:tc>
          <w:tcPr>
            <w:tcW w:w="1148" w:type="pct"/>
          </w:tcPr>
          <w:p w14:paraId="27548FDA" w14:textId="419F4551" w:rsidR="0006216D" w:rsidRDefault="00EB4229" w:rsidP="00AB0B14">
            <w:pPr>
              <w:pStyle w:val="TabellRader"/>
            </w:pPr>
            <w:r>
              <w:t>X</w:t>
            </w:r>
          </w:p>
        </w:tc>
      </w:tr>
      <w:tr w:rsidR="0006216D" w14:paraId="777D2D4B" w14:textId="77777777" w:rsidTr="00AB0B14">
        <w:tc>
          <w:tcPr>
            <w:tcW w:w="708" w:type="pct"/>
          </w:tcPr>
          <w:p w14:paraId="69A8DA69" w14:textId="1A7CEAF3" w:rsidR="0006216D" w:rsidRDefault="00ED4AFD" w:rsidP="00AB0B14">
            <w:pPr>
              <w:pStyle w:val="TabellRader"/>
            </w:pPr>
            <w:r>
              <w:t>253</w:t>
            </w:r>
          </w:p>
        </w:tc>
        <w:tc>
          <w:tcPr>
            <w:tcW w:w="1048" w:type="pct"/>
          </w:tcPr>
          <w:p w14:paraId="0DCFD493" w14:textId="550D8C0F" w:rsidR="0006216D" w:rsidRDefault="00914D0D" w:rsidP="00AB0B14">
            <w:pPr>
              <w:pStyle w:val="TabellRader"/>
            </w:pPr>
            <w:r w:rsidRPr="00914D0D">
              <w:t>LI</w:t>
            </w:r>
            <w:r w:rsidR="00D1219D">
              <w:t xml:space="preserve"> 67</w:t>
            </w:r>
          </w:p>
        </w:tc>
        <w:tc>
          <w:tcPr>
            <w:tcW w:w="1048" w:type="pct"/>
          </w:tcPr>
          <w:p w14:paraId="791ACA7D" w14:textId="53250133" w:rsidR="0006216D" w:rsidRDefault="00906084" w:rsidP="00AB0B14">
            <w:pPr>
              <w:pStyle w:val="TabellRader"/>
            </w:pPr>
            <w:r>
              <w:t>TU14</w:t>
            </w:r>
          </w:p>
        </w:tc>
        <w:tc>
          <w:tcPr>
            <w:tcW w:w="1048" w:type="pct"/>
          </w:tcPr>
          <w:p w14:paraId="13D71B5E" w14:textId="479DBBAB" w:rsidR="0006216D" w:rsidRDefault="00914D0D" w:rsidP="00AB0B14">
            <w:pPr>
              <w:pStyle w:val="TabellRader"/>
            </w:pPr>
            <w:r>
              <w:t>X</w:t>
            </w:r>
          </w:p>
        </w:tc>
        <w:tc>
          <w:tcPr>
            <w:tcW w:w="1148" w:type="pct"/>
          </w:tcPr>
          <w:p w14:paraId="3E41A5AA" w14:textId="77777777" w:rsidR="0006216D" w:rsidRDefault="0006216D" w:rsidP="00AB0B14">
            <w:pPr>
              <w:pStyle w:val="TabellRader"/>
            </w:pPr>
          </w:p>
        </w:tc>
      </w:tr>
      <w:tr w:rsidR="00DD5A3D" w14:paraId="6D759D40" w14:textId="77777777" w:rsidTr="00795C62">
        <w:tc>
          <w:tcPr>
            <w:tcW w:w="708" w:type="pct"/>
          </w:tcPr>
          <w:p w14:paraId="48BCC088" w14:textId="1DB83B42" w:rsidR="00DD5A3D" w:rsidRDefault="00ED4AFD" w:rsidP="00795C62">
            <w:pPr>
              <w:pStyle w:val="TabellRader"/>
            </w:pPr>
            <w:r>
              <w:t>254</w:t>
            </w:r>
          </w:p>
        </w:tc>
        <w:tc>
          <w:tcPr>
            <w:tcW w:w="1048" w:type="pct"/>
          </w:tcPr>
          <w:p w14:paraId="0C32F69A" w14:textId="3D744A83" w:rsidR="00DD5A3D" w:rsidRDefault="00394C7C" w:rsidP="00795C62">
            <w:pPr>
              <w:pStyle w:val="TabellRader"/>
            </w:pPr>
            <w:r>
              <w:t>LI</w:t>
            </w:r>
            <w:r w:rsidR="00F12B46">
              <w:t xml:space="preserve"> </w:t>
            </w:r>
            <w:r w:rsidR="00D1219D">
              <w:t>68</w:t>
            </w:r>
          </w:p>
        </w:tc>
        <w:tc>
          <w:tcPr>
            <w:tcW w:w="1048" w:type="pct"/>
          </w:tcPr>
          <w:p w14:paraId="1A2B3994" w14:textId="6C9E1C8A" w:rsidR="00DD5A3D" w:rsidRDefault="00F12B46" w:rsidP="00795C62">
            <w:pPr>
              <w:pStyle w:val="TabellRader"/>
            </w:pPr>
            <w:r>
              <w:t>CU36</w:t>
            </w:r>
          </w:p>
        </w:tc>
        <w:tc>
          <w:tcPr>
            <w:tcW w:w="1048" w:type="pct"/>
          </w:tcPr>
          <w:p w14:paraId="074CAF1F" w14:textId="146E994C" w:rsidR="00DD5A3D" w:rsidRDefault="00394C7C" w:rsidP="00795C62">
            <w:pPr>
              <w:pStyle w:val="TabellRader"/>
            </w:pPr>
            <w:r>
              <w:t>X</w:t>
            </w:r>
          </w:p>
        </w:tc>
        <w:tc>
          <w:tcPr>
            <w:tcW w:w="1148" w:type="pct"/>
          </w:tcPr>
          <w:p w14:paraId="23E6EF43" w14:textId="77777777" w:rsidR="00DD5A3D" w:rsidRDefault="00DD5A3D" w:rsidP="00795C62">
            <w:pPr>
              <w:pStyle w:val="TabellRader"/>
            </w:pPr>
          </w:p>
        </w:tc>
      </w:tr>
      <w:tr w:rsidR="00ED4AFD" w14:paraId="6CE13528" w14:textId="77777777" w:rsidTr="00AB0B14">
        <w:tc>
          <w:tcPr>
            <w:tcW w:w="708" w:type="pct"/>
          </w:tcPr>
          <w:p w14:paraId="1F6FC6B0" w14:textId="759860F4" w:rsidR="00ED4AFD" w:rsidRDefault="003A6DDE" w:rsidP="00AB0B14">
            <w:pPr>
              <w:pStyle w:val="TabellRader"/>
            </w:pPr>
            <w:r>
              <w:t>255</w:t>
            </w:r>
          </w:p>
        </w:tc>
        <w:tc>
          <w:tcPr>
            <w:tcW w:w="1048" w:type="pct"/>
          </w:tcPr>
          <w:p w14:paraId="1E260BC1" w14:textId="37A2C1D7" w:rsidR="00ED4AFD" w:rsidRDefault="004D5C93" w:rsidP="00AB0B14">
            <w:pPr>
              <w:pStyle w:val="TabellRader"/>
            </w:pPr>
            <w:r>
              <w:t xml:space="preserve">Fi </w:t>
            </w:r>
            <w:r w:rsidR="00510F3B">
              <w:t>75</w:t>
            </w:r>
          </w:p>
        </w:tc>
        <w:tc>
          <w:tcPr>
            <w:tcW w:w="1048" w:type="pct"/>
          </w:tcPr>
          <w:p w14:paraId="349DBF55" w14:textId="3A257A51" w:rsidR="00ED4AFD" w:rsidRDefault="004D5C93" w:rsidP="00AB0B14">
            <w:pPr>
              <w:pStyle w:val="TabellRader"/>
            </w:pPr>
            <w:r>
              <w:t>SkU17</w:t>
            </w:r>
          </w:p>
        </w:tc>
        <w:tc>
          <w:tcPr>
            <w:tcW w:w="1048" w:type="pct"/>
          </w:tcPr>
          <w:p w14:paraId="22C20004" w14:textId="71FBAB55" w:rsidR="00ED4AFD" w:rsidRDefault="00394C7C" w:rsidP="00AB0B14">
            <w:pPr>
              <w:pStyle w:val="TabellRader"/>
            </w:pPr>
            <w:r>
              <w:t>X</w:t>
            </w:r>
          </w:p>
        </w:tc>
        <w:tc>
          <w:tcPr>
            <w:tcW w:w="1148" w:type="pct"/>
          </w:tcPr>
          <w:p w14:paraId="07874EA8" w14:textId="77777777" w:rsidR="00ED4AFD" w:rsidRDefault="00ED4AFD" w:rsidP="00AB0B14">
            <w:pPr>
              <w:pStyle w:val="TabellRader"/>
            </w:pPr>
          </w:p>
        </w:tc>
      </w:tr>
      <w:tr w:rsidR="00ED4AFD" w14:paraId="2C190829" w14:textId="77777777" w:rsidTr="00AB0B14">
        <w:tc>
          <w:tcPr>
            <w:tcW w:w="708" w:type="pct"/>
          </w:tcPr>
          <w:p w14:paraId="14219B75" w14:textId="4C314B5E" w:rsidR="00ED4AFD" w:rsidRDefault="003A6DDE" w:rsidP="00AB0B14">
            <w:pPr>
              <w:pStyle w:val="TabellRader"/>
            </w:pPr>
            <w:r>
              <w:t>256</w:t>
            </w:r>
          </w:p>
        </w:tc>
        <w:tc>
          <w:tcPr>
            <w:tcW w:w="1048" w:type="pct"/>
          </w:tcPr>
          <w:p w14:paraId="685593D2" w14:textId="5F7490EB" w:rsidR="00ED4AFD" w:rsidRDefault="004D5C93" w:rsidP="00AB0B14">
            <w:pPr>
              <w:pStyle w:val="TabellRader"/>
            </w:pPr>
            <w:r>
              <w:t xml:space="preserve">UD </w:t>
            </w:r>
            <w:r w:rsidR="005D2970">
              <w:t>14</w:t>
            </w:r>
          </w:p>
        </w:tc>
        <w:tc>
          <w:tcPr>
            <w:tcW w:w="1048" w:type="pct"/>
          </w:tcPr>
          <w:p w14:paraId="3614C199" w14:textId="5E00A5B7" w:rsidR="00ED4AFD" w:rsidRDefault="004D5C93" w:rsidP="00AB0B14">
            <w:pPr>
              <w:pStyle w:val="TabellRader"/>
            </w:pPr>
            <w:r>
              <w:t>UU15</w:t>
            </w:r>
          </w:p>
        </w:tc>
        <w:tc>
          <w:tcPr>
            <w:tcW w:w="1048" w:type="pct"/>
          </w:tcPr>
          <w:p w14:paraId="5553CA0C" w14:textId="77777777" w:rsidR="00ED4AFD" w:rsidRDefault="00ED4AFD" w:rsidP="00AB0B14">
            <w:pPr>
              <w:pStyle w:val="TabellRader"/>
            </w:pPr>
          </w:p>
        </w:tc>
        <w:tc>
          <w:tcPr>
            <w:tcW w:w="1148" w:type="pct"/>
          </w:tcPr>
          <w:p w14:paraId="0A7B026F" w14:textId="28473AD3" w:rsidR="00ED4AFD" w:rsidRDefault="00186C4D" w:rsidP="00AB0B14">
            <w:pPr>
              <w:pStyle w:val="TabellRader"/>
            </w:pPr>
            <w:r>
              <w:t>X</w:t>
            </w:r>
          </w:p>
        </w:tc>
      </w:tr>
      <w:tr w:rsidR="00ED4AFD" w14:paraId="0B071D27" w14:textId="77777777" w:rsidTr="00AB0B14">
        <w:tc>
          <w:tcPr>
            <w:tcW w:w="708" w:type="pct"/>
          </w:tcPr>
          <w:p w14:paraId="071FD612" w14:textId="0BC91906" w:rsidR="00ED4AFD" w:rsidRDefault="003A6DDE" w:rsidP="00AB0B14">
            <w:pPr>
              <w:pStyle w:val="TabellRader"/>
            </w:pPr>
            <w:r>
              <w:t>257</w:t>
            </w:r>
          </w:p>
        </w:tc>
        <w:tc>
          <w:tcPr>
            <w:tcW w:w="1048" w:type="pct"/>
          </w:tcPr>
          <w:p w14:paraId="6B641CF8" w14:textId="48A1BA08" w:rsidR="00ED4AFD" w:rsidRDefault="00D733F4" w:rsidP="00AB0B14">
            <w:pPr>
              <w:pStyle w:val="TabellRader"/>
            </w:pPr>
            <w:r>
              <w:t xml:space="preserve">Ju </w:t>
            </w:r>
            <w:r w:rsidR="00E61C37">
              <w:t>127</w:t>
            </w:r>
            <w:r w:rsidR="004D5C93">
              <w:t xml:space="preserve"> </w:t>
            </w:r>
          </w:p>
        </w:tc>
        <w:tc>
          <w:tcPr>
            <w:tcW w:w="1048" w:type="pct"/>
          </w:tcPr>
          <w:p w14:paraId="7AB84B47" w14:textId="4E30A78E" w:rsidR="00ED4AFD" w:rsidRDefault="004D5C93" w:rsidP="00AB0B14">
            <w:pPr>
              <w:pStyle w:val="TabellRader"/>
            </w:pPr>
            <w:r>
              <w:t>SfU23</w:t>
            </w:r>
          </w:p>
        </w:tc>
        <w:tc>
          <w:tcPr>
            <w:tcW w:w="1048" w:type="pct"/>
          </w:tcPr>
          <w:p w14:paraId="0B2CE64C" w14:textId="752AA855" w:rsidR="00ED4AFD" w:rsidRDefault="00FF0550" w:rsidP="00AB0B14">
            <w:pPr>
              <w:pStyle w:val="TabellRader"/>
            </w:pPr>
            <w:r>
              <w:t>X</w:t>
            </w:r>
          </w:p>
        </w:tc>
        <w:tc>
          <w:tcPr>
            <w:tcW w:w="1148" w:type="pct"/>
          </w:tcPr>
          <w:p w14:paraId="548B9CB1" w14:textId="77777777" w:rsidR="00ED4AFD" w:rsidRDefault="00ED4AFD" w:rsidP="00AB0B14">
            <w:pPr>
              <w:pStyle w:val="TabellRader"/>
            </w:pPr>
          </w:p>
        </w:tc>
      </w:tr>
      <w:tr w:rsidR="00ED4AFD" w14:paraId="3EF1D543" w14:textId="77777777" w:rsidTr="00AB0B14">
        <w:tc>
          <w:tcPr>
            <w:tcW w:w="708" w:type="pct"/>
          </w:tcPr>
          <w:p w14:paraId="53299DE7" w14:textId="61739E42" w:rsidR="00ED4AFD" w:rsidRDefault="003A6DDE" w:rsidP="00AB0B14">
            <w:pPr>
              <w:pStyle w:val="TabellRader"/>
            </w:pPr>
            <w:r>
              <w:t>258</w:t>
            </w:r>
          </w:p>
        </w:tc>
        <w:tc>
          <w:tcPr>
            <w:tcW w:w="1048" w:type="pct"/>
          </w:tcPr>
          <w:p w14:paraId="7E9B8B2B" w14:textId="2669387A" w:rsidR="00ED4AFD" w:rsidRDefault="004D5C93" w:rsidP="00AB0B14">
            <w:pPr>
              <w:pStyle w:val="TabellRader"/>
            </w:pPr>
            <w:r>
              <w:t xml:space="preserve">Ju </w:t>
            </w:r>
            <w:r w:rsidR="00E61C37">
              <w:t>128</w:t>
            </w:r>
          </w:p>
        </w:tc>
        <w:tc>
          <w:tcPr>
            <w:tcW w:w="1048" w:type="pct"/>
          </w:tcPr>
          <w:p w14:paraId="3036F22C" w14:textId="7FE3581E" w:rsidR="00ED4AFD" w:rsidRDefault="004D5C93" w:rsidP="00AB0B14">
            <w:pPr>
              <w:pStyle w:val="TabellRader"/>
            </w:pPr>
            <w:r>
              <w:t>CU16</w:t>
            </w:r>
          </w:p>
        </w:tc>
        <w:tc>
          <w:tcPr>
            <w:tcW w:w="1048" w:type="pct"/>
          </w:tcPr>
          <w:p w14:paraId="46F55E12" w14:textId="3F1924CB" w:rsidR="00ED4AFD" w:rsidRDefault="00641791" w:rsidP="00AB0B14">
            <w:pPr>
              <w:pStyle w:val="TabellRader"/>
            </w:pPr>
            <w:r>
              <w:t>X</w:t>
            </w:r>
          </w:p>
        </w:tc>
        <w:tc>
          <w:tcPr>
            <w:tcW w:w="1148" w:type="pct"/>
          </w:tcPr>
          <w:p w14:paraId="4E26BB72" w14:textId="77777777" w:rsidR="00ED4AFD" w:rsidRDefault="00ED4AFD" w:rsidP="00AB0B14">
            <w:pPr>
              <w:pStyle w:val="TabellRader"/>
            </w:pPr>
          </w:p>
        </w:tc>
      </w:tr>
      <w:tr w:rsidR="00ED4AFD" w14:paraId="5DC28F6D" w14:textId="77777777" w:rsidTr="00AB0B14">
        <w:tc>
          <w:tcPr>
            <w:tcW w:w="708" w:type="pct"/>
          </w:tcPr>
          <w:p w14:paraId="018468F8" w14:textId="23199859" w:rsidR="00ED4AFD" w:rsidRDefault="003A6DDE" w:rsidP="00AB0B14">
            <w:pPr>
              <w:pStyle w:val="TabellRader"/>
            </w:pPr>
            <w:r>
              <w:t>259</w:t>
            </w:r>
          </w:p>
        </w:tc>
        <w:tc>
          <w:tcPr>
            <w:tcW w:w="1048" w:type="pct"/>
          </w:tcPr>
          <w:p w14:paraId="4FBBAB90" w14:textId="73C7266F" w:rsidR="00ED4AFD" w:rsidRDefault="00394C7C" w:rsidP="00AB0B14">
            <w:pPr>
              <w:pStyle w:val="TabellRader"/>
            </w:pPr>
            <w:r>
              <w:t>LI</w:t>
            </w:r>
            <w:r w:rsidR="004D5C93">
              <w:t xml:space="preserve"> </w:t>
            </w:r>
            <w:r w:rsidR="00D1219D">
              <w:t>69</w:t>
            </w:r>
          </w:p>
        </w:tc>
        <w:tc>
          <w:tcPr>
            <w:tcW w:w="1048" w:type="pct"/>
          </w:tcPr>
          <w:p w14:paraId="6DB1995D" w14:textId="7D61FED4" w:rsidR="00ED4AFD" w:rsidRDefault="004D5C93" w:rsidP="00AB0B14">
            <w:pPr>
              <w:pStyle w:val="TabellRader"/>
            </w:pPr>
            <w:r>
              <w:t>CU17</w:t>
            </w:r>
          </w:p>
        </w:tc>
        <w:tc>
          <w:tcPr>
            <w:tcW w:w="1048" w:type="pct"/>
          </w:tcPr>
          <w:p w14:paraId="51557939" w14:textId="03D5E47D" w:rsidR="00ED4AFD" w:rsidRDefault="00394C7C" w:rsidP="00AB0B14">
            <w:pPr>
              <w:pStyle w:val="TabellRader"/>
            </w:pPr>
            <w:r>
              <w:t>X</w:t>
            </w:r>
          </w:p>
        </w:tc>
        <w:tc>
          <w:tcPr>
            <w:tcW w:w="1148" w:type="pct"/>
          </w:tcPr>
          <w:p w14:paraId="57186409" w14:textId="77777777" w:rsidR="00ED4AFD" w:rsidRDefault="00ED4AFD" w:rsidP="00AB0B14">
            <w:pPr>
              <w:pStyle w:val="TabellRader"/>
            </w:pPr>
          </w:p>
        </w:tc>
      </w:tr>
      <w:tr w:rsidR="00ED4AFD" w14:paraId="5D45C52E" w14:textId="77777777" w:rsidTr="00AB0B14">
        <w:tc>
          <w:tcPr>
            <w:tcW w:w="708" w:type="pct"/>
          </w:tcPr>
          <w:p w14:paraId="2862E12B" w14:textId="465BB8A1" w:rsidR="00ED4AFD" w:rsidRDefault="003A6DDE" w:rsidP="00AB0B14">
            <w:pPr>
              <w:pStyle w:val="TabellRader"/>
            </w:pPr>
            <w:r>
              <w:t>260</w:t>
            </w:r>
          </w:p>
        </w:tc>
        <w:tc>
          <w:tcPr>
            <w:tcW w:w="1048" w:type="pct"/>
          </w:tcPr>
          <w:p w14:paraId="74650097" w14:textId="3E0184EF" w:rsidR="00ED4AFD" w:rsidRDefault="004D5C93" w:rsidP="00AB0B14">
            <w:pPr>
              <w:pStyle w:val="TabellRader"/>
            </w:pPr>
            <w:r>
              <w:t xml:space="preserve">Ju </w:t>
            </w:r>
            <w:r w:rsidR="00E61C37">
              <w:t>129</w:t>
            </w:r>
          </w:p>
        </w:tc>
        <w:tc>
          <w:tcPr>
            <w:tcW w:w="1048" w:type="pct"/>
          </w:tcPr>
          <w:p w14:paraId="61D4961E" w14:textId="1B41B269" w:rsidR="00ED4AFD" w:rsidRDefault="004D5C93" w:rsidP="00AB0B14">
            <w:pPr>
              <w:pStyle w:val="TabellRader"/>
            </w:pPr>
            <w:r>
              <w:t>CU5</w:t>
            </w:r>
          </w:p>
        </w:tc>
        <w:tc>
          <w:tcPr>
            <w:tcW w:w="1048" w:type="pct"/>
          </w:tcPr>
          <w:p w14:paraId="338FE114" w14:textId="77777777" w:rsidR="00ED4AFD" w:rsidRDefault="00ED4AFD" w:rsidP="00AB0B14">
            <w:pPr>
              <w:pStyle w:val="TabellRader"/>
            </w:pPr>
          </w:p>
        </w:tc>
        <w:tc>
          <w:tcPr>
            <w:tcW w:w="1148" w:type="pct"/>
          </w:tcPr>
          <w:p w14:paraId="31BA907C" w14:textId="15B37325" w:rsidR="00ED4AFD" w:rsidRDefault="00641791" w:rsidP="00AB0B14">
            <w:pPr>
              <w:pStyle w:val="TabellRader"/>
            </w:pPr>
            <w:r>
              <w:t>X</w:t>
            </w:r>
          </w:p>
        </w:tc>
      </w:tr>
      <w:tr w:rsidR="00ED4AFD" w14:paraId="2845583B" w14:textId="77777777" w:rsidTr="00AB0B14">
        <w:tc>
          <w:tcPr>
            <w:tcW w:w="708" w:type="pct"/>
          </w:tcPr>
          <w:p w14:paraId="7435A091" w14:textId="47111C6A" w:rsidR="00ED4AFD" w:rsidRDefault="003A6DDE" w:rsidP="00AB0B14">
            <w:pPr>
              <w:pStyle w:val="TabellRader"/>
            </w:pPr>
            <w:r>
              <w:t>261</w:t>
            </w:r>
          </w:p>
        </w:tc>
        <w:tc>
          <w:tcPr>
            <w:tcW w:w="1048" w:type="pct"/>
          </w:tcPr>
          <w:p w14:paraId="485DC034" w14:textId="57A63C2A" w:rsidR="00ED4AFD" w:rsidRDefault="00CB5EBF" w:rsidP="00AB0B14">
            <w:pPr>
              <w:pStyle w:val="TabellRader"/>
            </w:pPr>
            <w:r>
              <w:t xml:space="preserve">Ju </w:t>
            </w:r>
            <w:r w:rsidR="00E61C37">
              <w:t>130</w:t>
            </w:r>
          </w:p>
        </w:tc>
        <w:tc>
          <w:tcPr>
            <w:tcW w:w="1048" w:type="pct"/>
          </w:tcPr>
          <w:p w14:paraId="4FA36986" w14:textId="436844FE" w:rsidR="00ED4AFD" w:rsidRDefault="00CB5EBF" w:rsidP="00AB0B14">
            <w:pPr>
              <w:pStyle w:val="TabellRader"/>
            </w:pPr>
            <w:r>
              <w:t>CU6</w:t>
            </w:r>
          </w:p>
        </w:tc>
        <w:tc>
          <w:tcPr>
            <w:tcW w:w="1048" w:type="pct"/>
          </w:tcPr>
          <w:p w14:paraId="4B142354" w14:textId="77777777" w:rsidR="00ED4AFD" w:rsidRDefault="00ED4AFD" w:rsidP="00AB0B14">
            <w:pPr>
              <w:pStyle w:val="TabellRader"/>
            </w:pPr>
          </w:p>
        </w:tc>
        <w:tc>
          <w:tcPr>
            <w:tcW w:w="1148" w:type="pct"/>
          </w:tcPr>
          <w:p w14:paraId="5E9C2BB3" w14:textId="38443BD8" w:rsidR="00ED4AFD" w:rsidRDefault="00641791" w:rsidP="00AB0B14">
            <w:pPr>
              <w:pStyle w:val="TabellRader"/>
            </w:pPr>
            <w:r>
              <w:t>X</w:t>
            </w:r>
          </w:p>
        </w:tc>
      </w:tr>
      <w:tr w:rsidR="00ED4AFD" w14:paraId="151245DA" w14:textId="77777777" w:rsidTr="00AB0B14">
        <w:tc>
          <w:tcPr>
            <w:tcW w:w="708" w:type="pct"/>
          </w:tcPr>
          <w:p w14:paraId="3A2F5C1A" w14:textId="4649A168" w:rsidR="00ED4AFD" w:rsidRDefault="003A6DDE" w:rsidP="00AB0B14">
            <w:pPr>
              <w:pStyle w:val="TabellRader"/>
            </w:pPr>
            <w:r>
              <w:t>262</w:t>
            </w:r>
          </w:p>
        </w:tc>
        <w:tc>
          <w:tcPr>
            <w:tcW w:w="1048" w:type="pct"/>
          </w:tcPr>
          <w:p w14:paraId="45ED358D" w14:textId="316EE17C" w:rsidR="00ED4AFD" w:rsidRDefault="00577B84" w:rsidP="00AB0B14">
            <w:pPr>
              <w:pStyle w:val="TabellRader"/>
            </w:pPr>
            <w:r w:rsidRPr="00577B84">
              <w:t>KN</w:t>
            </w:r>
            <w:r w:rsidR="002D4579">
              <w:t xml:space="preserve"> 48</w:t>
            </w:r>
          </w:p>
        </w:tc>
        <w:tc>
          <w:tcPr>
            <w:tcW w:w="1048" w:type="pct"/>
          </w:tcPr>
          <w:p w14:paraId="382C2F79" w14:textId="086C701A" w:rsidR="00ED4AFD" w:rsidRDefault="00CB5EBF" w:rsidP="00AB0B14">
            <w:pPr>
              <w:pStyle w:val="TabellRader"/>
            </w:pPr>
            <w:r>
              <w:t>CU13</w:t>
            </w:r>
          </w:p>
        </w:tc>
        <w:tc>
          <w:tcPr>
            <w:tcW w:w="1048" w:type="pct"/>
          </w:tcPr>
          <w:p w14:paraId="12261937" w14:textId="77777777" w:rsidR="00ED4AFD" w:rsidRDefault="00ED4AFD" w:rsidP="00AB0B14">
            <w:pPr>
              <w:pStyle w:val="TabellRader"/>
            </w:pPr>
          </w:p>
        </w:tc>
        <w:tc>
          <w:tcPr>
            <w:tcW w:w="1148" w:type="pct"/>
          </w:tcPr>
          <w:p w14:paraId="5AA207CE" w14:textId="55A07B18" w:rsidR="00ED4AFD" w:rsidRDefault="00B9177B" w:rsidP="00AB0B14">
            <w:pPr>
              <w:pStyle w:val="TabellRader"/>
            </w:pPr>
            <w:r>
              <w:t>X</w:t>
            </w:r>
          </w:p>
        </w:tc>
      </w:tr>
      <w:tr w:rsidR="00ED4AFD" w14:paraId="42803933" w14:textId="77777777" w:rsidTr="00AB0B14">
        <w:tc>
          <w:tcPr>
            <w:tcW w:w="708" w:type="pct"/>
          </w:tcPr>
          <w:p w14:paraId="50DD42FA" w14:textId="23A73A65" w:rsidR="00ED4AFD" w:rsidRDefault="003A6DDE" w:rsidP="00AB0B14">
            <w:pPr>
              <w:pStyle w:val="TabellRader"/>
            </w:pPr>
            <w:r>
              <w:t>263</w:t>
            </w:r>
          </w:p>
        </w:tc>
        <w:tc>
          <w:tcPr>
            <w:tcW w:w="1048" w:type="pct"/>
          </w:tcPr>
          <w:p w14:paraId="535F4411" w14:textId="1ABEDE0E" w:rsidR="00ED4AFD" w:rsidRDefault="004E2D71" w:rsidP="00AB0B14">
            <w:pPr>
              <w:pStyle w:val="TabellRader"/>
            </w:pPr>
            <w:r>
              <w:t>LI</w:t>
            </w:r>
            <w:r w:rsidR="00CB5EBF">
              <w:t xml:space="preserve"> </w:t>
            </w:r>
            <w:r w:rsidR="00D1219D">
              <w:t>70</w:t>
            </w:r>
          </w:p>
        </w:tc>
        <w:tc>
          <w:tcPr>
            <w:tcW w:w="1048" w:type="pct"/>
          </w:tcPr>
          <w:p w14:paraId="08C31273" w14:textId="18C2C528" w:rsidR="00ED4AFD" w:rsidRDefault="00CB5EBF" w:rsidP="00AB0B14">
            <w:pPr>
              <w:pStyle w:val="TabellRader"/>
            </w:pPr>
            <w:r>
              <w:t>MJU22</w:t>
            </w:r>
          </w:p>
        </w:tc>
        <w:tc>
          <w:tcPr>
            <w:tcW w:w="1048" w:type="pct"/>
          </w:tcPr>
          <w:p w14:paraId="3EA78A30" w14:textId="77777777" w:rsidR="00ED4AFD" w:rsidRDefault="00ED4AFD" w:rsidP="00AB0B14">
            <w:pPr>
              <w:pStyle w:val="TabellRader"/>
            </w:pPr>
          </w:p>
        </w:tc>
        <w:tc>
          <w:tcPr>
            <w:tcW w:w="1148" w:type="pct"/>
          </w:tcPr>
          <w:p w14:paraId="3C6D270F" w14:textId="4DAFA675" w:rsidR="00ED4AFD" w:rsidRDefault="004E2D71" w:rsidP="00AB0B14">
            <w:pPr>
              <w:pStyle w:val="TabellRader"/>
            </w:pPr>
            <w:r>
              <w:t>X</w:t>
            </w:r>
          </w:p>
        </w:tc>
      </w:tr>
      <w:tr w:rsidR="00ED4AFD" w14:paraId="0AF0CC4D" w14:textId="77777777" w:rsidTr="00AB0B14">
        <w:tc>
          <w:tcPr>
            <w:tcW w:w="708" w:type="pct"/>
          </w:tcPr>
          <w:p w14:paraId="7D78A4EE" w14:textId="00E27E88" w:rsidR="00ED4AFD" w:rsidRDefault="00F86FB6" w:rsidP="00AB0B14">
            <w:pPr>
              <w:pStyle w:val="TabellRader"/>
            </w:pPr>
            <w:r>
              <w:t>264</w:t>
            </w:r>
          </w:p>
        </w:tc>
        <w:tc>
          <w:tcPr>
            <w:tcW w:w="1048" w:type="pct"/>
          </w:tcPr>
          <w:p w14:paraId="185C2CC2" w14:textId="40029BAB" w:rsidR="00ED4AFD" w:rsidRDefault="00AE4BDC" w:rsidP="00AB0B14">
            <w:pPr>
              <w:pStyle w:val="TabellRader"/>
            </w:pPr>
            <w:r>
              <w:t xml:space="preserve">S </w:t>
            </w:r>
            <w:r w:rsidR="008636C9">
              <w:t>6</w:t>
            </w:r>
            <w:r w:rsidR="008216C2">
              <w:t>8</w:t>
            </w:r>
          </w:p>
        </w:tc>
        <w:tc>
          <w:tcPr>
            <w:tcW w:w="1048" w:type="pct"/>
          </w:tcPr>
          <w:p w14:paraId="232DD057" w14:textId="0DCFAB37" w:rsidR="00ED4AFD" w:rsidRDefault="00AE4BDC" w:rsidP="00AB0B14">
            <w:pPr>
              <w:pStyle w:val="TabellRader"/>
            </w:pPr>
            <w:r>
              <w:t>SoU19</w:t>
            </w:r>
          </w:p>
        </w:tc>
        <w:tc>
          <w:tcPr>
            <w:tcW w:w="1048" w:type="pct"/>
          </w:tcPr>
          <w:p w14:paraId="2F9E667C" w14:textId="77777777" w:rsidR="00ED4AFD" w:rsidRDefault="00ED4AFD" w:rsidP="00AB0B14">
            <w:pPr>
              <w:pStyle w:val="TabellRader"/>
            </w:pPr>
          </w:p>
        </w:tc>
        <w:tc>
          <w:tcPr>
            <w:tcW w:w="1148" w:type="pct"/>
          </w:tcPr>
          <w:p w14:paraId="6ACE6475" w14:textId="7411A5BA" w:rsidR="00ED4AFD" w:rsidRDefault="004E2C51" w:rsidP="00AB0B14">
            <w:pPr>
              <w:pStyle w:val="TabellRader"/>
            </w:pPr>
            <w:r>
              <w:t>X</w:t>
            </w:r>
          </w:p>
        </w:tc>
      </w:tr>
      <w:tr w:rsidR="00957F39" w14:paraId="4B585A86" w14:textId="77777777" w:rsidTr="00AB0B14">
        <w:tc>
          <w:tcPr>
            <w:tcW w:w="708" w:type="pct"/>
          </w:tcPr>
          <w:p w14:paraId="68B2D0F6" w14:textId="38A95619" w:rsidR="00957F39" w:rsidRDefault="00957F39" w:rsidP="00AB0B14">
            <w:pPr>
              <w:pStyle w:val="TabellRader"/>
            </w:pPr>
            <w:r>
              <w:t>265</w:t>
            </w:r>
          </w:p>
        </w:tc>
        <w:tc>
          <w:tcPr>
            <w:tcW w:w="1048" w:type="pct"/>
          </w:tcPr>
          <w:p w14:paraId="2F074B2E" w14:textId="6150AB32" w:rsidR="00957F39" w:rsidRDefault="00957F39" w:rsidP="00AB0B14">
            <w:pPr>
              <w:pStyle w:val="TabellRader"/>
            </w:pPr>
            <w:r>
              <w:t xml:space="preserve">Ku </w:t>
            </w:r>
            <w:r w:rsidR="00767B84">
              <w:t>13</w:t>
            </w:r>
          </w:p>
        </w:tc>
        <w:tc>
          <w:tcPr>
            <w:tcW w:w="1048" w:type="pct"/>
          </w:tcPr>
          <w:p w14:paraId="45DBE712" w14:textId="05CBCA5D" w:rsidR="00957F39" w:rsidDel="00AE4BDC" w:rsidRDefault="00957F39" w:rsidP="00AB0B14">
            <w:pPr>
              <w:pStyle w:val="TabellRader"/>
            </w:pPr>
            <w:r>
              <w:t>KrU6</w:t>
            </w:r>
          </w:p>
        </w:tc>
        <w:tc>
          <w:tcPr>
            <w:tcW w:w="1048" w:type="pct"/>
          </w:tcPr>
          <w:p w14:paraId="203C82B2" w14:textId="77777777" w:rsidR="00957F39" w:rsidRDefault="00957F39" w:rsidP="00AB0B14">
            <w:pPr>
              <w:pStyle w:val="TabellRader"/>
            </w:pPr>
          </w:p>
        </w:tc>
        <w:tc>
          <w:tcPr>
            <w:tcW w:w="1148" w:type="pct"/>
          </w:tcPr>
          <w:p w14:paraId="4C6EA262" w14:textId="2074ABD7" w:rsidR="00957F39" w:rsidRDefault="00957F39" w:rsidP="00AB0B14">
            <w:pPr>
              <w:pStyle w:val="TabellRader"/>
            </w:pPr>
            <w:r>
              <w:t>X</w:t>
            </w:r>
          </w:p>
        </w:tc>
      </w:tr>
      <w:tr w:rsidR="00ED4AFD" w14:paraId="7F825F3D" w14:textId="77777777" w:rsidTr="00AB0B14">
        <w:tc>
          <w:tcPr>
            <w:tcW w:w="708" w:type="pct"/>
          </w:tcPr>
          <w:p w14:paraId="34E53518" w14:textId="381FB8A5" w:rsidR="00ED4AFD" w:rsidRDefault="00F86FB6" w:rsidP="00AB0B14">
            <w:pPr>
              <w:pStyle w:val="TabellRader"/>
            </w:pPr>
            <w:r>
              <w:t>266</w:t>
            </w:r>
          </w:p>
        </w:tc>
        <w:tc>
          <w:tcPr>
            <w:tcW w:w="1048" w:type="pct"/>
          </w:tcPr>
          <w:p w14:paraId="5832B488" w14:textId="18B66CE4" w:rsidR="00ED4AFD" w:rsidRDefault="00F86FB6" w:rsidP="00AB0B14">
            <w:pPr>
              <w:pStyle w:val="TabellRader"/>
            </w:pPr>
            <w:r>
              <w:t xml:space="preserve">Fi </w:t>
            </w:r>
            <w:r w:rsidR="00510F3B">
              <w:t>76</w:t>
            </w:r>
          </w:p>
        </w:tc>
        <w:tc>
          <w:tcPr>
            <w:tcW w:w="1048" w:type="pct"/>
          </w:tcPr>
          <w:p w14:paraId="2C44A4F1" w14:textId="2A66A508" w:rsidR="00ED4AFD" w:rsidRDefault="00F86FB6" w:rsidP="00AB0B14">
            <w:pPr>
              <w:pStyle w:val="TabellRader"/>
            </w:pPr>
            <w:r>
              <w:t>SkU22</w:t>
            </w:r>
          </w:p>
        </w:tc>
        <w:tc>
          <w:tcPr>
            <w:tcW w:w="1048" w:type="pct"/>
          </w:tcPr>
          <w:p w14:paraId="60787BBA" w14:textId="0E24DB4C" w:rsidR="00ED4AFD" w:rsidRDefault="00394C7C" w:rsidP="00AB0B14">
            <w:pPr>
              <w:pStyle w:val="TabellRader"/>
            </w:pPr>
            <w:r>
              <w:t>X</w:t>
            </w:r>
          </w:p>
        </w:tc>
        <w:tc>
          <w:tcPr>
            <w:tcW w:w="1148" w:type="pct"/>
          </w:tcPr>
          <w:p w14:paraId="092F8808" w14:textId="77777777" w:rsidR="00ED4AFD" w:rsidRDefault="00ED4AFD" w:rsidP="00AB0B14">
            <w:pPr>
              <w:pStyle w:val="TabellRader"/>
            </w:pPr>
          </w:p>
        </w:tc>
      </w:tr>
      <w:tr w:rsidR="00ED4AFD" w14:paraId="6908578D" w14:textId="77777777" w:rsidTr="00AB0B14">
        <w:tc>
          <w:tcPr>
            <w:tcW w:w="708" w:type="pct"/>
          </w:tcPr>
          <w:p w14:paraId="3096B875" w14:textId="29015FD9" w:rsidR="00ED4AFD" w:rsidRDefault="00F86FB6" w:rsidP="00AB0B14">
            <w:pPr>
              <w:pStyle w:val="TabellRader"/>
            </w:pPr>
            <w:r>
              <w:t>267</w:t>
            </w:r>
          </w:p>
        </w:tc>
        <w:tc>
          <w:tcPr>
            <w:tcW w:w="1048" w:type="pct"/>
          </w:tcPr>
          <w:p w14:paraId="212F2777" w14:textId="795EF67F" w:rsidR="00ED4AFD" w:rsidRDefault="00F86FB6" w:rsidP="00AB0B14">
            <w:pPr>
              <w:pStyle w:val="TabellRader"/>
            </w:pPr>
            <w:r>
              <w:t xml:space="preserve">Fi </w:t>
            </w:r>
            <w:r w:rsidR="00510F3B">
              <w:t>77</w:t>
            </w:r>
          </w:p>
        </w:tc>
        <w:tc>
          <w:tcPr>
            <w:tcW w:w="1048" w:type="pct"/>
          </w:tcPr>
          <w:p w14:paraId="2909B43C" w14:textId="044736DF" w:rsidR="00ED4AFD" w:rsidRDefault="00F86FB6" w:rsidP="00AB0B14">
            <w:pPr>
              <w:pStyle w:val="TabellRader"/>
            </w:pPr>
            <w:r>
              <w:t>SkU23</w:t>
            </w:r>
          </w:p>
        </w:tc>
        <w:tc>
          <w:tcPr>
            <w:tcW w:w="1048" w:type="pct"/>
          </w:tcPr>
          <w:p w14:paraId="74541785" w14:textId="1EE5150B" w:rsidR="00ED4AFD" w:rsidRDefault="00394C7C" w:rsidP="00AB0B14">
            <w:pPr>
              <w:pStyle w:val="TabellRader"/>
            </w:pPr>
            <w:r>
              <w:t>X</w:t>
            </w:r>
          </w:p>
        </w:tc>
        <w:tc>
          <w:tcPr>
            <w:tcW w:w="1148" w:type="pct"/>
          </w:tcPr>
          <w:p w14:paraId="59172C38" w14:textId="77777777" w:rsidR="00ED4AFD" w:rsidRDefault="00ED4AFD" w:rsidP="00AB0B14">
            <w:pPr>
              <w:pStyle w:val="TabellRader"/>
            </w:pPr>
          </w:p>
        </w:tc>
      </w:tr>
      <w:tr w:rsidR="00ED4AFD" w14:paraId="20C9EAC9" w14:textId="77777777" w:rsidTr="00AB0B14">
        <w:tc>
          <w:tcPr>
            <w:tcW w:w="708" w:type="pct"/>
          </w:tcPr>
          <w:p w14:paraId="09259F2F" w14:textId="0DFFA365" w:rsidR="00ED4AFD" w:rsidRDefault="00F86FB6" w:rsidP="00AB0B14">
            <w:pPr>
              <w:pStyle w:val="TabellRader"/>
            </w:pPr>
            <w:r>
              <w:t>268</w:t>
            </w:r>
          </w:p>
        </w:tc>
        <w:tc>
          <w:tcPr>
            <w:tcW w:w="1048" w:type="pct"/>
          </w:tcPr>
          <w:p w14:paraId="03587D22" w14:textId="561096A0" w:rsidR="00ED4AFD" w:rsidRDefault="00F86FB6" w:rsidP="00AB0B14">
            <w:pPr>
              <w:pStyle w:val="TabellRader"/>
            </w:pPr>
            <w:r>
              <w:t xml:space="preserve">Fi </w:t>
            </w:r>
            <w:r w:rsidR="00510F3B">
              <w:t>78</w:t>
            </w:r>
          </w:p>
        </w:tc>
        <w:tc>
          <w:tcPr>
            <w:tcW w:w="1048" w:type="pct"/>
          </w:tcPr>
          <w:p w14:paraId="74C53786" w14:textId="405C0E79" w:rsidR="00ED4AFD" w:rsidRDefault="00F86FB6" w:rsidP="00AB0B14">
            <w:pPr>
              <w:pStyle w:val="TabellRader"/>
            </w:pPr>
            <w:r>
              <w:t>SkU14</w:t>
            </w:r>
          </w:p>
        </w:tc>
        <w:tc>
          <w:tcPr>
            <w:tcW w:w="1048" w:type="pct"/>
          </w:tcPr>
          <w:p w14:paraId="4CEFF608" w14:textId="77777777" w:rsidR="00ED4AFD" w:rsidRDefault="00ED4AFD" w:rsidP="00AB0B14">
            <w:pPr>
              <w:pStyle w:val="TabellRader"/>
            </w:pPr>
          </w:p>
        </w:tc>
        <w:tc>
          <w:tcPr>
            <w:tcW w:w="1148" w:type="pct"/>
          </w:tcPr>
          <w:p w14:paraId="2CBE6F8B" w14:textId="5794BF74" w:rsidR="00ED4AFD" w:rsidRDefault="00FF19B1" w:rsidP="00AB0B14">
            <w:pPr>
              <w:pStyle w:val="TabellRader"/>
            </w:pPr>
            <w:r>
              <w:t>X</w:t>
            </w:r>
          </w:p>
        </w:tc>
      </w:tr>
      <w:tr w:rsidR="00ED4AFD" w14:paraId="355C215C" w14:textId="77777777" w:rsidTr="00AB0B14">
        <w:tc>
          <w:tcPr>
            <w:tcW w:w="708" w:type="pct"/>
          </w:tcPr>
          <w:p w14:paraId="107D819C" w14:textId="478AD0D5" w:rsidR="00ED4AFD" w:rsidRDefault="00DB088A" w:rsidP="00AB0B14">
            <w:pPr>
              <w:pStyle w:val="TabellRader"/>
            </w:pPr>
            <w:r>
              <w:t>269</w:t>
            </w:r>
          </w:p>
        </w:tc>
        <w:tc>
          <w:tcPr>
            <w:tcW w:w="1048" w:type="pct"/>
          </w:tcPr>
          <w:p w14:paraId="39E1FA5E" w14:textId="0108683A" w:rsidR="00ED4AFD" w:rsidRDefault="00DB088A" w:rsidP="00AB0B14">
            <w:pPr>
              <w:pStyle w:val="TabellRader"/>
            </w:pPr>
            <w:r>
              <w:t xml:space="preserve">S </w:t>
            </w:r>
            <w:r w:rsidR="008216C2">
              <w:t>69</w:t>
            </w:r>
          </w:p>
        </w:tc>
        <w:tc>
          <w:tcPr>
            <w:tcW w:w="1048" w:type="pct"/>
          </w:tcPr>
          <w:p w14:paraId="2D4EB793" w14:textId="1C52CB92" w:rsidR="00ED4AFD" w:rsidRDefault="00DB088A" w:rsidP="00AB0B14">
            <w:pPr>
              <w:pStyle w:val="TabellRader"/>
            </w:pPr>
            <w:r>
              <w:t>SoU24</w:t>
            </w:r>
          </w:p>
        </w:tc>
        <w:tc>
          <w:tcPr>
            <w:tcW w:w="1048" w:type="pct"/>
          </w:tcPr>
          <w:p w14:paraId="3FE54A8F" w14:textId="0E3DC90E" w:rsidR="00ED4AFD" w:rsidRDefault="004E2C51" w:rsidP="00AB0B14">
            <w:pPr>
              <w:pStyle w:val="TabellRader"/>
            </w:pPr>
            <w:r>
              <w:t>X</w:t>
            </w:r>
          </w:p>
        </w:tc>
        <w:tc>
          <w:tcPr>
            <w:tcW w:w="1148" w:type="pct"/>
          </w:tcPr>
          <w:p w14:paraId="5A6A26B7" w14:textId="77777777" w:rsidR="00ED4AFD" w:rsidRDefault="00ED4AFD" w:rsidP="00AB0B14">
            <w:pPr>
              <w:pStyle w:val="TabellRader"/>
            </w:pPr>
          </w:p>
        </w:tc>
      </w:tr>
      <w:tr w:rsidR="00ED4AFD" w14:paraId="103B583E" w14:textId="77777777" w:rsidTr="00AB0B14">
        <w:tc>
          <w:tcPr>
            <w:tcW w:w="708" w:type="pct"/>
          </w:tcPr>
          <w:p w14:paraId="7B034F28" w14:textId="2B484D49" w:rsidR="00ED4AFD" w:rsidRDefault="00DB088A" w:rsidP="00AB0B14">
            <w:pPr>
              <w:pStyle w:val="TabellRader"/>
            </w:pPr>
            <w:r>
              <w:t>270</w:t>
            </w:r>
          </w:p>
        </w:tc>
        <w:tc>
          <w:tcPr>
            <w:tcW w:w="1048" w:type="pct"/>
          </w:tcPr>
          <w:p w14:paraId="49009B8E" w14:textId="40DDDA44" w:rsidR="00ED4AFD" w:rsidRDefault="004B2013" w:rsidP="00AB0B14">
            <w:pPr>
              <w:pStyle w:val="TabellRader"/>
            </w:pPr>
            <w:r>
              <w:t xml:space="preserve">Ju </w:t>
            </w:r>
            <w:r w:rsidR="003F1CA2">
              <w:t>131</w:t>
            </w:r>
          </w:p>
        </w:tc>
        <w:tc>
          <w:tcPr>
            <w:tcW w:w="1048" w:type="pct"/>
          </w:tcPr>
          <w:p w14:paraId="375C7153" w14:textId="249DB86D" w:rsidR="00ED4AFD" w:rsidRDefault="00DB088A" w:rsidP="00AB0B14">
            <w:pPr>
              <w:pStyle w:val="TabellRader"/>
            </w:pPr>
            <w:r>
              <w:t>JuU22</w:t>
            </w:r>
          </w:p>
        </w:tc>
        <w:tc>
          <w:tcPr>
            <w:tcW w:w="1048" w:type="pct"/>
          </w:tcPr>
          <w:p w14:paraId="707455B7" w14:textId="77777777" w:rsidR="00ED4AFD" w:rsidRDefault="00ED4AFD" w:rsidP="00AB0B14">
            <w:pPr>
              <w:pStyle w:val="TabellRader"/>
            </w:pPr>
          </w:p>
        </w:tc>
        <w:tc>
          <w:tcPr>
            <w:tcW w:w="1148" w:type="pct"/>
          </w:tcPr>
          <w:p w14:paraId="3A094225" w14:textId="674708CD" w:rsidR="00ED4AFD" w:rsidRDefault="004B2013" w:rsidP="00AB0B14">
            <w:pPr>
              <w:pStyle w:val="TabellRader"/>
            </w:pPr>
            <w:r>
              <w:t>X</w:t>
            </w:r>
          </w:p>
        </w:tc>
      </w:tr>
      <w:tr w:rsidR="00ED4AFD" w14:paraId="24B0329F" w14:textId="77777777" w:rsidTr="00AB0B14">
        <w:tc>
          <w:tcPr>
            <w:tcW w:w="708" w:type="pct"/>
          </w:tcPr>
          <w:p w14:paraId="1D74B79E" w14:textId="1720F187" w:rsidR="00ED4AFD" w:rsidRDefault="00DB088A" w:rsidP="00AB0B14">
            <w:pPr>
              <w:pStyle w:val="TabellRader"/>
            </w:pPr>
            <w:r>
              <w:t>271</w:t>
            </w:r>
          </w:p>
        </w:tc>
        <w:tc>
          <w:tcPr>
            <w:tcW w:w="1048" w:type="pct"/>
          </w:tcPr>
          <w:p w14:paraId="21B4EF95" w14:textId="7CB21A74" w:rsidR="00ED4AFD" w:rsidRDefault="00DB088A" w:rsidP="00AB0B14">
            <w:pPr>
              <w:pStyle w:val="TabellRader"/>
            </w:pPr>
            <w:r>
              <w:t xml:space="preserve">Fi </w:t>
            </w:r>
            <w:r w:rsidR="00510F3B">
              <w:t>79</w:t>
            </w:r>
          </w:p>
        </w:tc>
        <w:tc>
          <w:tcPr>
            <w:tcW w:w="1048" w:type="pct"/>
          </w:tcPr>
          <w:p w14:paraId="3557F009" w14:textId="65370C40" w:rsidR="00ED4AFD" w:rsidRDefault="00DB088A" w:rsidP="00AB0B14">
            <w:pPr>
              <w:pStyle w:val="TabellRader"/>
            </w:pPr>
            <w:r>
              <w:t>JuU22</w:t>
            </w:r>
          </w:p>
        </w:tc>
        <w:tc>
          <w:tcPr>
            <w:tcW w:w="1048" w:type="pct"/>
          </w:tcPr>
          <w:p w14:paraId="09A058FF" w14:textId="77777777" w:rsidR="00ED4AFD" w:rsidRDefault="00ED4AFD" w:rsidP="00AB0B14">
            <w:pPr>
              <w:pStyle w:val="TabellRader"/>
            </w:pPr>
          </w:p>
        </w:tc>
        <w:tc>
          <w:tcPr>
            <w:tcW w:w="1148" w:type="pct"/>
          </w:tcPr>
          <w:p w14:paraId="6782EC4D" w14:textId="6711DC4A" w:rsidR="00ED4AFD" w:rsidRDefault="00394C7C" w:rsidP="00AB0B14">
            <w:pPr>
              <w:pStyle w:val="TabellRader"/>
            </w:pPr>
            <w:r>
              <w:t>X</w:t>
            </w:r>
          </w:p>
        </w:tc>
      </w:tr>
      <w:tr w:rsidR="00ED4AFD" w14:paraId="651447B7" w14:textId="77777777" w:rsidTr="00AB0B14">
        <w:tc>
          <w:tcPr>
            <w:tcW w:w="708" w:type="pct"/>
          </w:tcPr>
          <w:p w14:paraId="0692852C" w14:textId="00938A90" w:rsidR="00ED4AFD" w:rsidRDefault="00DB088A" w:rsidP="00AB0B14">
            <w:pPr>
              <w:pStyle w:val="TabellRader"/>
            </w:pPr>
            <w:r>
              <w:t>272</w:t>
            </w:r>
          </w:p>
        </w:tc>
        <w:tc>
          <w:tcPr>
            <w:tcW w:w="1048" w:type="pct"/>
          </w:tcPr>
          <w:p w14:paraId="3E0B957E" w14:textId="557E3376" w:rsidR="00ED4AFD" w:rsidRDefault="00DB088A" w:rsidP="00AB0B14">
            <w:pPr>
              <w:pStyle w:val="TabellRader"/>
            </w:pPr>
            <w:r>
              <w:t xml:space="preserve">Ju </w:t>
            </w:r>
            <w:r w:rsidR="00D46C0F">
              <w:t>132</w:t>
            </w:r>
          </w:p>
        </w:tc>
        <w:tc>
          <w:tcPr>
            <w:tcW w:w="1048" w:type="pct"/>
          </w:tcPr>
          <w:p w14:paraId="5D72D891" w14:textId="1D6CF771" w:rsidR="00ED4AFD" w:rsidRDefault="00DB088A" w:rsidP="00AB0B14">
            <w:pPr>
              <w:pStyle w:val="TabellRader"/>
            </w:pPr>
            <w:r>
              <w:t>JuU18</w:t>
            </w:r>
          </w:p>
        </w:tc>
        <w:tc>
          <w:tcPr>
            <w:tcW w:w="1048" w:type="pct"/>
          </w:tcPr>
          <w:p w14:paraId="19EB0BB1" w14:textId="4AE7988B" w:rsidR="00ED4AFD" w:rsidRDefault="00BB35A9" w:rsidP="00AB0B14">
            <w:pPr>
              <w:pStyle w:val="TabellRader"/>
            </w:pPr>
            <w:r>
              <w:t>X</w:t>
            </w:r>
          </w:p>
        </w:tc>
        <w:tc>
          <w:tcPr>
            <w:tcW w:w="1148" w:type="pct"/>
          </w:tcPr>
          <w:p w14:paraId="692C570C" w14:textId="77777777" w:rsidR="00ED4AFD" w:rsidRDefault="00ED4AFD" w:rsidP="00AB0B14">
            <w:pPr>
              <w:pStyle w:val="TabellRader"/>
            </w:pPr>
          </w:p>
        </w:tc>
      </w:tr>
      <w:tr w:rsidR="00ED4AFD" w14:paraId="6466B804" w14:textId="77777777" w:rsidTr="00AB0B14">
        <w:tc>
          <w:tcPr>
            <w:tcW w:w="708" w:type="pct"/>
          </w:tcPr>
          <w:p w14:paraId="2B8C07E7" w14:textId="1B5092AE" w:rsidR="00ED4AFD" w:rsidRDefault="00993139" w:rsidP="00AB0B14">
            <w:pPr>
              <w:pStyle w:val="TabellRader"/>
            </w:pPr>
            <w:r>
              <w:t>273</w:t>
            </w:r>
          </w:p>
        </w:tc>
        <w:tc>
          <w:tcPr>
            <w:tcW w:w="1048" w:type="pct"/>
          </w:tcPr>
          <w:p w14:paraId="3617E5E9" w14:textId="06600D8B" w:rsidR="00ED4AFD" w:rsidRDefault="00993139" w:rsidP="00AB0B14">
            <w:pPr>
              <w:pStyle w:val="TabellRader"/>
            </w:pPr>
            <w:r>
              <w:t xml:space="preserve">Ju </w:t>
            </w:r>
            <w:r w:rsidR="00D46C0F">
              <w:t>133</w:t>
            </w:r>
          </w:p>
        </w:tc>
        <w:tc>
          <w:tcPr>
            <w:tcW w:w="1048" w:type="pct"/>
          </w:tcPr>
          <w:p w14:paraId="4DDBEFF0" w14:textId="5DD92BF1" w:rsidR="00ED4AFD" w:rsidRDefault="00993139" w:rsidP="00AB0B14">
            <w:pPr>
              <w:pStyle w:val="TabellRader"/>
            </w:pPr>
            <w:r>
              <w:t>JuU27</w:t>
            </w:r>
          </w:p>
        </w:tc>
        <w:tc>
          <w:tcPr>
            <w:tcW w:w="1048" w:type="pct"/>
          </w:tcPr>
          <w:p w14:paraId="0990B14B" w14:textId="77777777" w:rsidR="00ED4AFD" w:rsidRDefault="00ED4AFD" w:rsidP="00AB0B14">
            <w:pPr>
              <w:pStyle w:val="TabellRader"/>
            </w:pPr>
          </w:p>
        </w:tc>
        <w:tc>
          <w:tcPr>
            <w:tcW w:w="1148" w:type="pct"/>
          </w:tcPr>
          <w:p w14:paraId="0EEE3B54" w14:textId="4ABA7DF7" w:rsidR="00ED4AFD" w:rsidRDefault="00BB35A9" w:rsidP="00AB0B14">
            <w:pPr>
              <w:pStyle w:val="TabellRader"/>
            </w:pPr>
            <w:r>
              <w:t>X</w:t>
            </w:r>
          </w:p>
        </w:tc>
      </w:tr>
      <w:tr w:rsidR="00ED4AFD" w14:paraId="7361556D" w14:textId="77777777" w:rsidTr="00AB0B14">
        <w:tc>
          <w:tcPr>
            <w:tcW w:w="708" w:type="pct"/>
          </w:tcPr>
          <w:p w14:paraId="26A7F43E" w14:textId="4BF2F658" w:rsidR="00ED4AFD" w:rsidRDefault="00993139" w:rsidP="00AB0B14">
            <w:pPr>
              <w:pStyle w:val="TabellRader"/>
            </w:pPr>
            <w:r>
              <w:t>274</w:t>
            </w:r>
          </w:p>
        </w:tc>
        <w:tc>
          <w:tcPr>
            <w:tcW w:w="1048" w:type="pct"/>
          </w:tcPr>
          <w:p w14:paraId="1451C0CC" w14:textId="444E7723" w:rsidR="00ED4AFD" w:rsidRDefault="00993139" w:rsidP="00AB0B14">
            <w:pPr>
              <w:pStyle w:val="TabellRader"/>
            </w:pPr>
            <w:r>
              <w:t xml:space="preserve">S </w:t>
            </w:r>
            <w:r w:rsidR="008636C9">
              <w:t>7</w:t>
            </w:r>
            <w:r w:rsidR="008216C2">
              <w:t>0</w:t>
            </w:r>
          </w:p>
        </w:tc>
        <w:tc>
          <w:tcPr>
            <w:tcW w:w="1048" w:type="pct"/>
          </w:tcPr>
          <w:p w14:paraId="1F5E1685" w14:textId="06DC97FD" w:rsidR="00ED4AFD" w:rsidRDefault="00993139" w:rsidP="00AB0B14">
            <w:pPr>
              <w:pStyle w:val="TabellRader"/>
            </w:pPr>
            <w:r>
              <w:t>JuU27</w:t>
            </w:r>
          </w:p>
        </w:tc>
        <w:tc>
          <w:tcPr>
            <w:tcW w:w="1048" w:type="pct"/>
          </w:tcPr>
          <w:p w14:paraId="7792BFEF" w14:textId="77777777" w:rsidR="00ED4AFD" w:rsidRDefault="00ED4AFD" w:rsidP="00AB0B14">
            <w:pPr>
              <w:pStyle w:val="TabellRader"/>
            </w:pPr>
          </w:p>
        </w:tc>
        <w:tc>
          <w:tcPr>
            <w:tcW w:w="1148" w:type="pct"/>
          </w:tcPr>
          <w:p w14:paraId="53DA28F0" w14:textId="654C10D7" w:rsidR="00ED4AFD" w:rsidRDefault="004E2C51" w:rsidP="00AB0B14">
            <w:pPr>
              <w:pStyle w:val="TabellRader"/>
            </w:pPr>
            <w:r>
              <w:t>X</w:t>
            </w:r>
          </w:p>
        </w:tc>
      </w:tr>
      <w:tr w:rsidR="00ED4AFD" w14:paraId="4C027F01" w14:textId="77777777" w:rsidTr="00AB0B14">
        <w:tc>
          <w:tcPr>
            <w:tcW w:w="708" w:type="pct"/>
          </w:tcPr>
          <w:p w14:paraId="026294DB" w14:textId="2A4EC982" w:rsidR="00ED4AFD" w:rsidRDefault="00993139" w:rsidP="00AB0B14">
            <w:pPr>
              <w:pStyle w:val="TabellRader"/>
            </w:pPr>
            <w:r>
              <w:t>275</w:t>
            </w:r>
          </w:p>
        </w:tc>
        <w:tc>
          <w:tcPr>
            <w:tcW w:w="1048" w:type="pct"/>
          </w:tcPr>
          <w:p w14:paraId="1AF556C0" w14:textId="4A2E3779" w:rsidR="00ED4AFD" w:rsidRDefault="00993139" w:rsidP="00AB0B14">
            <w:pPr>
              <w:pStyle w:val="TabellRader"/>
            </w:pPr>
            <w:r>
              <w:t xml:space="preserve">Ju </w:t>
            </w:r>
            <w:r w:rsidR="00D46C0F">
              <w:t>134</w:t>
            </w:r>
          </w:p>
        </w:tc>
        <w:tc>
          <w:tcPr>
            <w:tcW w:w="1048" w:type="pct"/>
          </w:tcPr>
          <w:p w14:paraId="510DB847" w14:textId="6FDE1105" w:rsidR="00ED4AFD" w:rsidRDefault="00993139" w:rsidP="00AB0B14">
            <w:pPr>
              <w:pStyle w:val="TabellRader"/>
            </w:pPr>
            <w:r>
              <w:t>JuU28</w:t>
            </w:r>
          </w:p>
        </w:tc>
        <w:tc>
          <w:tcPr>
            <w:tcW w:w="1048" w:type="pct"/>
          </w:tcPr>
          <w:p w14:paraId="166352F0" w14:textId="77777777" w:rsidR="00ED4AFD" w:rsidRDefault="00ED4AFD" w:rsidP="00AB0B14">
            <w:pPr>
              <w:pStyle w:val="TabellRader"/>
            </w:pPr>
          </w:p>
        </w:tc>
        <w:tc>
          <w:tcPr>
            <w:tcW w:w="1148" w:type="pct"/>
          </w:tcPr>
          <w:p w14:paraId="7B717E2D" w14:textId="7606C03E" w:rsidR="00ED4AFD" w:rsidRDefault="00BB35A9" w:rsidP="00AB0B14">
            <w:pPr>
              <w:pStyle w:val="TabellRader"/>
            </w:pPr>
            <w:r>
              <w:t>X</w:t>
            </w:r>
          </w:p>
        </w:tc>
      </w:tr>
      <w:tr w:rsidR="00ED4AFD" w14:paraId="6520D99C" w14:textId="77777777" w:rsidTr="00AB0B14">
        <w:tc>
          <w:tcPr>
            <w:tcW w:w="708" w:type="pct"/>
          </w:tcPr>
          <w:p w14:paraId="011953D2" w14:textId="094E8BDD" w:rsidR="00ED4AFD" w:rsidRDefault="008D09FC" w:rsidP="00AB0B14">
            <w:pPr>
              <w:pStyle w:val="TabellRader"/>
            </w:pPr>
            <w:r>
              <w:t>276</w:t>
            </w:r>
          </w:p>
        </w:tc>
        <w:tc>
          <w:tcPr>
            <w:tcW w:w="1048" w:type="pct"/>
          </w:tcPr>
          <w:p w14:paraId="43B158FC" w14:textId="160CB784" w:rsidR="00ED4AFD" w:rsidRDefault="004E2D71" w:rsidP="00AB0B14">
            <w:pPr>
              <w:pStyle w:val="TabellRader"/>
            </w:pPr>
            <w:r>
              <w:t>KN</w:t>
            </w:r>
            <w:r w:rsidR="002D4579">
              <w:t xml:space="preserve"> 49</w:t>
            </w:r>
          </w:p>
        </w:tc>
        <w:tc>
          <w:tcPr>
            <w:tcW w:w="1048" w:type="pct"/>
          </w:tcPr>
          <w:p w14:paraId="05AF9025" w14:textId="46C5AA51" w:rsidR="00ED4AFD" w:rsidRDefault="008D09FC" w:rsidP="00AB0B14">
            <w:pPr>
              <w:pStyle w:val="TabellRader"/>
            </w:pPr>
            <w:r>
              <w:t>NU25</w:t>
            </w:r>
          </w:p>
        </w:tc>
        <w:tc>
          <w:tcPr>
            <w:tcW w:w="1048" w:type="pct"/>
          </w:tcPr>
          <w:p w14:paraId="3B399D27" w14:textId="709E994C" w:rsidR="00ED4AFD" w:rsidRDefault="004E2D71" w:rsidP="00AB0B14">
            <w:pPr>
              <w:pStyle w:val="TabellRader"/>
            </w:pPr>
            <w:r>
              <w:t>X</w:t>
            </w:r>
          </w:p>
        </w:tc>
        <w:tc>
          <w:tcPr>
            <w:tcW w:w="1148" w:type="pct"/>
          </w:tcPr>
          <w:p w14:paraId="2C4EC679" w14:textId="77777777" w:rsidR="00ED4AFD" w:rsidRDefault="00ED4AFD" w:rsidP="00AB0B14">
            <w:pPr>
              <w:pStyle w:val="TabellRader"/>
            </w:pPr>
          </w:p>
        </w:tc>
      </w:tr>
      <w:tr w:rsidR="00ED4AFD" w14:paraId="1262983D" w14:textId="77777777" w:rsidTr="00AB0B14">
        <w:tc>
          <w:tcPr>
            <w:tcW w:w="708" w:type="pct"/>
          </w:tcPr>
          <w:p w14:paraId="0C48A3F0" w14:textId="67723770" w:rsidR="00ED4AFD" w:rsidRDefault="008D09FC" w:rsidP="00AB0B14">
            <w:pPr>
              <w:pStyle w:val="TabellRader"/>
            </w:pPr>
            <w:r>
              <w:t>280</w:t>
            </w:r>
          </w:p>
        </w:tc>
        <w:tc>
          <w:tcPr>
            <w:tcW w:w="1048" w:type="pct"/>
          </w:tcPr>
          <w:p w14:paraId="59C5F78B" w14:textId="6099C158" w:rsidR="00ED4AFD" w:rsidRDefault="00914D0D" w:rsidP="00AB0B14">
            <w:pPr>
              <w:pStyle w:val="TabellRader"/>
            </w:pPr>
            <w:r w:rsidRPr="00914D0D">
              <w:t>LI</w:t>
            </w:r>
            <w:r w:rsidR="00D1219D">
              <w:t xml:space="preserve"> 71</w:t>
            </w:r>
          </w:p>
        </w:tc>
        <w:tc>
          <w:tcPr>
            <w:tcW w:w="1048" w:type="pct"/>
          </w:tcPr>
          <w:p w14:paraId="1AB662AB" w14:textId="5155B3DD" w:rsidR="00ED4AFD" w:rsidRDefault="008D09FC" w:rsidP="00AB0B14">
            <w:pPr>
              <w:pStyle w:val="TabellRader"/>
            </w:pPr>
            <w:r>
              <w:t>TU11</w:t>
            </w:r>
          </w:p>
        </w:tc>
        <w:tc>
          <w:tcPr>
            <w:tcW w:w="1048" w:type="pct"/>
          </w:tcPr>
          <w:p w14:paraId="61F4056C" w14:textId="77777777" w:rsidR="00ED4AFD" w:rsidRDefault="00ED4AFD" w:rsidP="00AB0B14">
            <w:pPr>
              <w:pStyle w:val="TabellRader"/>
            </w:pPr>
          </w:p>
        </w:tc>
        <w:tc>
          <w:tcPr>
            <w:tcW w:w="1148" w:type="pct"/>
          </w:tcPr>
          <w:p w14:paraId="6980EF20" w14:textId="3C03EC36" w:rsidR="00ED4AFD" w:rsidRDefault="00914D0D" w:rsidP="00AB0B14">
            <w:pPr>
              <w:pStyle w:val="TabellRader"/>
            </w:pPr>
            <w:r>
              <w:t>X</w:t>
            </w:r>
          </w:p>
        </w:tc>
      </w:tr>
      <w:tr w:rsidR="00ED4AFD" w14:paraId="40CDD388" w14:textId="77777777" w:rsidTr="00AB0B14">
        <w:tc>
          <w:tcPr>
            <w:tcW w:w="708" w:type="pct"/>
          </w:tcPr>
          <w:p w14:paraId="624806EE" w14:textId="333C176C" w:rsidR="00ED4AFD" w:rsidRDefault="008D09FC" w:rsidP="00AB0B14">
            <w:pPr>
              <w:pStyle w:val="TabellRader"/>
            </w:pPr>
            <w:r>
              <w:t>281</w:t>
            </w:r>
          </w:p>
        </w:tc>
        <w:tc>
          <w:tcPr>
            <w:tcW w:w="1048" w:type="pct"/>
          </w:tcPr>
          <w:p w14:paraId="003ECC74" w14:textId="5F43854F" w:rsidR="00ED4AFD" w:rsidRDefault="00577B84" w:rsidP="00AB0B14">
            <w:pPr>
              <w:pStyle w:val="TabellRader"/>
            </w:pPr>
            <w:r w:rsidRPr="00577B84">
              <w:t>KN</w:t>
            </w:r>
            <w:r w:rsidR="002D4579">
              <w:t xml:space="preserve"> 50</w:t>
            </w:r>
          </w:p>
        </w:tc>
        <w:tc>
          <w:tcPr>
            <w:tcW w:w="1048" w:type="pct"/>
          </w:tcPr>
          <w:p w14:paraId="04363884" w14:textId="3C9FE96B" w:rsidR="00ED4AFD" w:rsidRDefault="008D09FC" w:rsidP="00AB0B14">
            <w:pPr>
              <w:pStyle w:val="TabellRader"/>
            </w:pPr>
            <w:r>
              <w:t>MJU23</w:t>
            </w:r>
          </w:p>
        </w:tc>
        <w:tc>
          <w:tcPr>
            <w:tcW w:w="1048" w:type="pct"/>
          </w:tcPr>
          <w:p w14:paraId="2F22C02D" w14:textId="77777777" w:rsidR="00ED4AFD" w:rsidRDefault="00ED4AFD" w:rsidP="00AB0B14">
            <w:pPr>
              <w:pStyle w:val="TabellRader"/>
            </w:pPr>
          </w:p>
        </w:tc>
        <w:tc>
          <w:tcPr>
            <w:tcW w:w="1148" w:type="pct"/>
          </w:tcPr>
          <w:p w14:paraId="6333443D" w14:textId="3448EFDE" w:rsidR="00ED4AFD" w:rsidRDefault="00B9177B" w:rsidP="00AB0B14">
            <w:pPr>
              <w:pStyle w:val="TabellRader"/>
            </w:pPr>
            <w:r>
              <w:t>X</w:t>
            </w:r>
          </w:p>
        </w:tc>
      </w:tr>
      <w:tr w:rsidR="00ED4AFD" w14:paraId="520335E1" w14:textId="77777777" w:rsidTr="00AB0B14">
        <w:tc>
          <w:tcPr>
            <w:tcW w:w="708" w:type="pct"/>
          </w:tcPr>
          <w:p w14:paraId="582EEEA5" w14:textId="543154C7" w:rsidR="00ED4AFD" w:rsidRDefault="008D09FC" w:rsidP="00AB0B14">
            <w:pPr>
              <w:pStyle w:val="TabellRader"/>
            </w:pPr>
            <w:r>
              <w:t>282</w:t>
            </w:r>
          </w:p>
        </w:tc>
        <w:tc>
          <w:tcPr>
            <w:tcW w:w="1048" w:type="pct"/>
          </w:tcPr>
          <w:p w14:paraId="1B861F4A" w14:textId="4138AF92" w:rsidR="00ED4AFD" w:rsidRDefault="008D09FC" w:rsidP="00AB0B14">
            <w:pPr>
              <w:pStyle w:val="TabellRader"/>
            </w:pPr>
            <w:r>
              <w:t xml:space="preserve">S </w:t>
            </w:r>
            <w:r w:rsidR="008636C9">
              <w:t>7</w:t>
            </w:r>
            <w:r w:rsidR="008216C2">
              <w:t>1</w:t>
            </w:r>
          </w:p>
        </w:tc>
        <w:tc>
          <w:tcPr>
            <w:tcW w:w="1048" w:type="pct"/>
          </w:tcPr>
          <w:p w14:paraId="036B0A37" w14:textId="73EA8C0B" w:rsidR="00ED4AFD" w:rsidRDefault="008D09FC" w:rsidP="00AB0B14">
            <w:pPr>
              <w:pStyle w:val="TabellRader"/>
            </w:pPr>
            <w:r>
              <w:t>SfU18</w:t>
            </w:r>
          </w:p>
        </w:tc>
        <w:tc>
          <w:tcPr>
            <w:tcW w:w="1048" w:type="pct"/>
          </w:tcPr>
          <w:p w14:paraId="3C739987" w14:textId="77777777" w:rsidR="00ED4AFD" w:rsidRDefault="00ED4AFD" w:rsidP="00AB0B14">
            <w:pPr>
              <w:pStyle w:val="TabellRader"/>
            </w:pPr>
          </w:p>
        </w:tc>
        <w:tc>
          <w:tcPr>
            <w:tcW w:w="1148" w:type="pct"/>
          </w:tcPr>
          <w:p w14:paraId="39D596B3" w14:textId="14B4CFDF" w:rsidR="00ED4AFD" w:rsidRDefault="00576574" w:rsidP="00AB0B14">
            <w:pPr>
              <w:pStyle w:val="TabellRader"/>
            </w:pPr>
            <w:r>
              <w:t>X</w:t>
            </w:r>
          </w:p>
        </w:tc>
      </w:tr>
      <w:tr w:rsidR="00ED4AFD" w14:paraId="0D6D51F4" w14:textId="77777777" w:rsidTr="00AB0B14">
        <w:tc>
          <w:tcPr>
            <w:tcW w:w="708" w:type="pct"/>
          </w:tcPr>
          <w:p w14:paraId="256D7F51" w14:textId="7526C8C6" w:rsidR="00ED4AFD" w:rsidRDefault="008D09FC" w:rsidP="00AB0B14">
            <w:pPr>
              <w:pStyle w:val="TabellRader"/>
            </w:pPr>
            <w:r>
              <w:t>283</w:t>
            </w:r>
          </w:p>
        </w:tc>
        <w:tc>
          <w:tcPr>
            <w:tcW w:w="1048" w:type="pct"/>
          </w:tcPr>
          <w:p w14:paraId="74B9FE52" w14:textId="1D4DBBDE" w:rsidR="00ED4AFD" w:rsidRDefault="008D09FC" w:rsidP="00AB0B14">
            <w:pPr>
              <w:pStyle w:val="TabellRader"/>
            </w:pPr>
            <w:r>
              <w:t xml:space="preserve">Ju </w:t>
            </w:r>
            <w:r w:rsidR="00D46C0F">
              <w:t>135</w:t>
            </w:r>
          </w:p>
        </w:tc>
        <w:tc>
          <w:tcPr>
            <w:tcW w:w="1048" w:type="pct"/>
          </w:tcPr>
          <w:p w14:paraId="1E5E7CF6" w14:textId="27195528" w:rsidR="00ED4AFD" w:rsidRDefault="008D09FC" w:rsidP="00AB0B14">
            <w:pPr>
              <w:pStyle w:val="TabellRader"/>
            </w:pPr>
            <w:r>
              <w:t>KU14</w:t>
            </w:r>
          </w:p>
        </w:tc>
        <w:tc>
          <w:tcPr>
            <w:tcW w:w="1048" w:type="pct"/>
          </w:tcPr>
          <w:p w14:paraId="29ECB5DF" w14:textId="04972F3C" w:rsidR="00ED4AFD" w:rsidRDefault="00592C23" w:rsidP="00AB0B14">
            <w:pPr>
              <w:pStyle w:val="TabellRader"/>
            </w:pPr>
            <w:r>
              <w:t>X</w:t>
            </w:r>
          </w:p>
        </w:tc>
        <w:tc>
          <w:tcPr>
            <w:tcW w:w="1148" w:type="pct"/>
          </w:tcPr>
          <w:p w14:paraId="7909F0F1" w14:textId="77777777" w:rsidR="00ED4AFD" w:rsidRDefault="00ED4AFD" w:rsidP="00AB0B14">
            <w:pPr>
              <w:pStyle w:val="TabellRader"/>
            </w:pPr>
          </w:p>
        </w:tc>
      </w:tr>
      <w:tr w:rsidR="00ED4AFD" w14:paraId="05D53217" w14:textId="77777777" w:rsidTr="00AB0B14">
        <w:tc>
          <w:tcPr>
            <w:tcW w:w="708" w:type="pct"/>
          </w:tcPr>
          <w:p w14:paraId="6235014A" w14:textId="28A456AC" w:rsidR="00ED4AFD" w:rsidRDefault="008D09FC" w:rsidP="00AB0B14">
            <w:pPr>
              <w:pStyle w:val="TabellRader"/>
            </w:pPr>
            <w:r>
              <w:t>285</w:t>
            </w:r>
          </w:p>
        </w:tc>
        <w:tc>
          <w:tcPr>
            <w:tcW w:w="1048" w:type="pct"/>
          </w:tcPr>
          <w:p w14:paraId="267F4BC7" w14:textId="7958D952" w:rsidR="00ED4AFD" w:rsidRDefault="008D09FC" w:rsidP="00AB0B14">
            <w:pPr>
              <w:pStyle w:val="TabellRader"/>
            </w:pPr>
            <w:r>
              <w:t xml:space="preserve">Ju </w:t>
            </w:r>
            <w:r w:rsidR="00D46C0F">
              <w:t>136</w:t>
            </w:r>
          </w:p>
        </w:tc>
        <w:tc>
          <w:tcPr>
            <w:tcW w:w="1048" w:type="pct"/>
          </w:tcPr>
          <w:p w14:paraId="7C8AC73D" w14:textId="7C0AF4B6" w:rsidR="00ED4AFD" w:rsidRDefault="008D09FC" w:rsidP="00AB0B14">
            <w:pPr>
              <w:pStyle w:val="TabellRader"/>
            </w:pPr>
            <w:r>
              <w:t>KU19</w:t>
            </w:r>
          </w:p>
        </w:tc>
        <w:tc>
          <w:tcPr>
            <w:tcW w:w="1048" w:type="pct"/>
          </w:tcPr>
          <w:p w14:paraId="730A66F8" w14:textId="7E445BA2" w:rsidR="00ED4AFD" w:rsidRDefault="00592C23" w:rsidP="00AB0B14">
            <w:pPr>
              <w:pStyle w:val="TabellRader"/>
            </w:pPr>
            <w:r>
              <w:t>X</w:t>
            </w:r>
          </w:p>
        </w:tc>
        <w:tc>
          <w:tcPr>
            <w:tcW w:w="1148" w:type="pct"/>
          </w:tcPr>
          <w:p w14:paraId="711D2304" w14:textId="77777777" w:rsidR="00ED4AFD" w:rsidRDefault="00ED4AFD" w:rsidP="00AB0B14">
            <w:pPr>
              <w:pStyle w:val="TabellRader"/>
            </w:pPr>
          </w:p>
        </w:tc>
      </w:tr>
      <w:tr w:rsidR="00ED4AFD" w14:paraId="6ECD7B57" w14:textId="77777777" w:rsidTr="00AB0B14">
        <w:tc>
          <w:tcPr>
            <w:tcW w:w="708" w:type="pct"/>
          </w:tcPr>
          <w:p w14:paraId="3E6CCAB7" w14:textId="3490BCE0" w:rsidR="00ED4AFD" w:rsidRDefault="00430FD8" w:rsidP="00AB0B14">
            <w:pPr>
              <w:pStyle w:val="TabellRader"/>
            </w:pPr>
            <w:r>
              <w:t>287</w:t>
            </w:r>
          </w:p>
        </w:tc>
        <w:tc>
          <w:tcPr>
            <w:tcW w:w="1048" w:type="pct"/>
          </w:tcPr>
          <w:p w14:paraId="6EA9AD90" w14:textId="11EABC44" w:rsidR="00ED4AFD" w:rsidRDefault="00430FD8" w:rsidP="00AB0B14">
            <w:pPr>
              <w:pStyle w:val="TabellRader"/>
            </w:pPr>
            <w:r>
              <w:t xml:space="preserve">Ku </w:t>
            </w:r>
            <w:r w:rsidR="00767B84">
              <w:t>14</w:t>
            </w:r>
          </w:p>
        </w:tc>
        <w:tc>
          <w:tcPr>
            <w:tcW w:w="1048" w:type="pct"/>
          </w:tcPr>
          <w:p w14:paraId="7E745A68" w14:textId="649E8633" w:rsidR="00ED4AFD" w:rsidRDefault="00430FD8" w:rsidP="00AB0B14">
            <w:pPr>
              <w:pStyle w:val="TabellRader"/>
            </w:pPr>
            <w:r>
              <w:t>KU37</w:t>
            </w:r>
          </w:p>
        </w:tc>
        <w:tc>
          <w:tcPr>
            <w:tcW w:w="1048" w:type="pct"/>
          </w:tcPr>
          <w:p w14:paraId="50BD339A" w14:textId="053A9DCD" w:rsidR="00ED4AFD" w:rsidRDefault="00C760C2" w:rsidP="00AB0B14">
            <w:pPr>
              <w:pStyle w:val="TabellRader"/>
            </w:pPr>
            <w:r>
              <w:t>X</w:t>
            </w:r>
          </w:p>
        </w:tc>
        <w:tc>
          <w:tcPr>
            <w:tcW w:w="1148" w:type="pct"/>
          </w:tcPr>
          <w:p w14:paraId="05718379" w14:textId="77777777" w:rsidR="00ED4AFD" w:rsidRDefault="00ED4AFD" w:rsidP="00AB0B14">
            <w:pPr>
              <w:pStyle w:val="TabellRader"/>
            </w:pPr>
          </w:p>
        </w:tc>
      </w:tr>
      <w:tr w:rsidR="00ED4AFD" w14:paraId="61C1661B" w14:textId="77777777" w:rsidTr="00AB0B14">
        <w:tc>
          <w:tcPr>
            <w:tcW w:w="708" w:type="pct"/>
          </w:tcPr>
          <w:p w14:paraId="755BC1EE" w14:textId="34C02653" w:rsidR="00ED4AFD" w:rsidRDefault="00430FD8" w:rsidP="00AB0B14">
            <w:pPr>
              <w:pStyle w:val="TabellRader"/>
            </w:pPr>
            <w:r>
              <w:t>288</w:t>
            </w:r>
          </w:p>
        </w:tc>
        <w:tc>
          <w:tcPr>
            <w:tcW w:w="1048" w:type="pct"/>
          </w:tcPr>
          <w:p w14:paraId="5C2BB3CE" w14:textId="13880EC6" w:rsidR="00ED4AFD" w:rsidRDefault="00430FD8" w:rsidP="00AB0B14">
            <w:pPr>
              <w:pStyle w:val="TabellRader"/>
            </w:pPr>
            <w:r>
              <w:t xml:space="preserve">S </w:t>
            </w:r>
            <w:r w:rsidR="008636C9">
              <w:t>7</w:t>
            </w:r>
            <w:r w:rsidR="005E2C4E">
              <w:t>2</w:t>
            </w:r>
          </w:p>
        </w:tc>
        <w:tc>
          <w:tcPr>
            <w:tcW w:w="1048" w:type="pct"/>
          </w:tcPr>
          <w:p w14:paraId="139DD8DB" w14:textId="5DB6ED50" w:rsidR="00ED4AFD" w:rsidRDefault="00430FD8" w:rsidP="00AB0B14">
            <w:pPr>
              <w:pStyle w:val="TabellRader"/>
            </w:pPr>
            <w:r>
              <w:t>SoU32</w:t>
            </w:r>
          </w:p>
        </w:tc>
        <w:tc>
          <w:tcPr>
            <w:tcW w:w="1048" w:type="pct"/>
          </w:tcPr>
          <w:p w14:paraId="2994F611" w14:textId="779769B0" w:rsidR="00ED4AFD" w:rsidRDefault="00576574" w:rsidP="00AB0B14">
            <w:pPr>
              <w:pStyle w:val="TabellRader"/>
            </w:pPr>
            <w:r>
              <w:t>X</w:t>
            </w:r>
          </w:p>
        </w:tc>
        <w:tc>
          <w:tcPr>
            <w:tcW w:w="1148" w:type="pct"/>
          </w:tcPr>
          <w:p w14:paraId="52B0BFF8" w14:textId="77777777" w:rsidR="00ED4AFD" w:rsidRDefault="00ED4AFD" w:rsidP="00AB0B14">
            <w:pPr>
              <w:pStyle w:val="TabellRader"/>
            </w:pPr>
          </w:p>
        </w:tc>
      </w:tr>
      <w:tr w:rsidR="00ED4AFD" w14:paraId="2709ADB4" w14:textId="77777777" w:rsidTr="00AB0B14">
        <w:tc>
          <w:tcPr>
            <w:tcW w:w="708" w:type="pct"/>
          </w:tcPr>
          <w:p w14:paraId="1264F203" w14:textId="4868AED8" w:rsidR="00ED4AFD" w:rsidRDefault="00430FD8" w:rsidP="00AB0B14">
            <w:pPr>
              <w:pStyle w:val="TabellRader"/>
            </w:pPr>
            <w:r>
              <w:t>289</w:t>
            </w:r>
          </w:p>
        </w:tc>
        <w:tc>
          <w:tcPr>
            <w:tcW w:w="1048" w:type="pct"/>
          </w:tcPr>
          <w:p w14:paraId="45A508C6" w14:textId="151413AE" w:rsidR="00ED4AFD" w:rsidRDefault="00430FD8" w:rsidP="00AB0B14">
            <w:pPr>
              <w:pStyle w:val="TabellRader"/>
            </w:pPr>
            <w:r>
              <w:t xml:space="preserve">A </w:t>
            </w:r>
            <w:r w:rsidR="000F2F7B">
              <w:t>14</w:t>
            </w:r>
          </w:p>
        </w:tc>
        <w:tc>
          <w:tcPr>
            <w:tcW w:w="1048" w:type="pct"/>
          </w:tcPr>
          <w:p w14:paraId="674E69CC" w14:textId="1D4B6C85" w:rsidR="00ED4AFD" w:rsidRDefault="00430FD8" w:rsidP="00AB0B14">
            <w:pPr>
              <w:pStyle w:val="TabellRader"/>
            </w:pPr>
            <w:r>
              <w:t>AU11</w:t>
            </w:r>
          </w:p>
        </w:tc>
        <w:tc>
          <w:tcPr>
            <w:tcW w:w="1048" w:type="pct"/>
          </w:tcPr>
          <w:p w14:paraId="463D9718" w14:textId="0FA1BABB" w:rsidR="00ED4AFD" w:rsidRDefault="00370A08" w:rsidP="00AB0B14">
            <w:pPr>
              <w:pStyle w:val="TabellRader"/>
            </w:pPr>
            <w:r>
              <w:t>X</w:t>
            </w:r>
          </w:p>
        </w:tc>
        <w:tc>
          <w:tcPr>
            <w:tcW w:w="1148" w:type="pct"/>
          </w:tcPr>
          <w:p w14:paraId="43DA4158" w14:textId="77777777" w:rsidR="00ED4AFD" w:rsidRDefault="00ED4AFD" w:rsidP="00AB0B14">
            <w:pPr>
              <w:pStyle w:val="TabellRader"/>
            </w:pPr>
          </w:p>
        </w:tc>
      </w:tr>
      <w:tr w:rsidR="00ED4AFD" w14:paraId="553606A6" w14:textId="77777777" w:rsidTr="00AB0B14">
        <w:tc>
          <w:tcPr>
            <w:tcW w:w="708" w:type="pct"/>
          </w:tcPr>
          <w:p w14:paraId="105CA20E" w14:textId="02881766" w:rsidR="00ED4AFD" w:rsidRDefault="00430FD8" w:rsidP="00AB0B14">
            <w:pPr>
              <w:pStyle w:val="TabellRader"/>
            </w:pPr>
            <w:r>
              <w:t>290</w:t>
            </w:r>
          </w:p>
        </w:tc>
        <w:tc>
          <w:tcPr>
            <w:tcW w:w="1048" w:type="pct"/>
          </w:tcPr>
          <w:p w14:paraId="4CC1BDCA" w14:textId="7D751A60" w:rsidR="00ED4AFD" w:rsidRDefault="005C4F17" w:rsidP="00AB0B14">
            <w:pPr>
              <w:pStyle w:val="TabellRader"/>
            </w:pPr>
            <w:r>
              <w:t>A</w:t>
            </w:r>
            <w:r w:rsidR="00430FD8">
              <w:t xml:space="preserve"> </w:t>
            </w:r>
            <w:r w:rsidR="000F2F7B">
              <w:t>15</w:t>
            </w:r>
          </w:p>
        </w:tc>
        <w:tc>
          <w:tcPr>
            <w:tcW w:w="1048" w:type="pct"/>
          </w:tcPr>
          <w:p w14:paraId="3F9ACBE5" w14:textId="6C3A3C94" w:rsidR="00ED4AFD" w:rsidRDefault="00430FD8" w:rsidP="00AB0B14">
            <w:pPr>
              <w:pStyle w:val="TabellRader"/>
            </w:pPr>
            <w:r>
              <w:t>AU13</w:t>
            </w:r>
          </w:p>
        </w:tc>
        <w:tc>
          <w:tcPr>
            <w:tcW w:w="1048" w:type="pct"/>
          </w:tcPr>
          <w:p w14:paraId="308CDE0B" w14:textId="20171CB5" w:rsidR="00ED4AFD" w:rsidRDefault="005C4F17" w:rsidP="00AB0B14">
            <w:pPr>
              <w:pStyle w:val="TabellRader"/>
            </w:pPr>
            <w:r>
              <w:t>X</w:t>
            </w:r>
          </w:p>
        </w:tc>
        <w:tc>
          <w:tcPr>
            <w:tcW w:w="1148" w:type="pct"/>
          </w:tcPr>
          <w:p w14:paraId="272F1B46" w14:textId="77777777" w:rsidR="00ED4AFD" w:rsidRDefault="00ED4AFD" w:rsidP="00AB0B14">
            <w:pPr>
              <w:pStyle w:val="TabellRader"/>
            </w:pPr>
          </w:p>
        </w:tc>
      </w:tr>
      <w:tr w:rsidR="00ED4AFD" w14:paraId="55AE278C" w14:textId="77777777" w:rsidTr="00AB0B14">
        <w:tc>
          <w:tcPr>
            <w:tcW w:w="708" w:type="pct"/>
          </w:tcPr>
          <w:p w14:paraId="00D98E85" w14:textId="4A5EC9D5" w:rsidR="00ED4AFD" w:rsidRDefault="00430FD8" w:rsidP="00AB0B14">
            <w:pPr>
              <w:pStyle w:val="TabellRader"/>
            </w:pPr>
            <w:r>
              <w:t>291</w:t>
            </w:r>
          </w:p>
        </w:tc>
        <w:tc>
          <w:tcPr>
            <w:tcW w:w="1048" w:type="pct"/>
          </w:tcPr>
          <w:p w14:paraId="353D3F49" w14:textId="024B7187" w:rsidR="00ED4AFD" w:rsidRDefault="00430FD8" w:rsidP="00AB0B14">
            <w:pPr>
              <w:pStyle w:val="TabellRader"/>
            </w:pPr>
            <w:r>
              <w:t xml:space="preserve">Fi </w:t>
            </w:r>
            <w:r w:rsidR="00510F3B">
              <w:t>80</w:t>
            </w:r>
          </w:p>
        </w:tc>
        <w:tc>
          <w:tcPr>
            <w:tcW w:w="1048" w:type="pct"/>
          </w:tcPr>
          <w:p w14:paraId="09B1AB7D" w14:textId="6D04D384" w:rsidR="00ED4AFD" w:rsidRDefault="00430FD8" w:rsidP="00AB0B14">
            <w:pPr>
              <w:pStyle w:val="TabellRader"/>
            </w:pPr>
            <w:r>
              <w:t>SkU24</w:t>
            </w:r>
          </w:p>
        </w:tc>
        <w:tc>
          <w:tcPr>
            <w:tcW w:w="1048" w:type="pct"/>
          </w:tcPr>
          <w:p w14:paraId="000CA2D5" w14:textId="1EEF211F" w:rsidR="00ED4AFD" w:rsidRDefault="00394C7C" w:rsidP="00AB0B14">
            <w:pPr>
              <w:pStyle w:val="TabellRader"/>
            </w:pPr>
            <w:r>
              <w:t>X</w:t>
            </w:r>
          </w:p>
        </w:tc>
        <w:tc>
          <w:tcPr>
            <w:tcW w:w="1148" w:type="pct"/>
          </w:tcPr>
          <w:p w14:paraId="7FCF7AFD" w14:textId="77777777" w:rsidR="00ED4AFD" w:rsidRDefault="00ED4AFD" w:rsidP="00AB0B14">
            <w:pPr>
              <w:pStyle w:val="TabellRader"/>
            </w:pPr>
          </w:p>
        </w:tc>
      </w:tr>
      <w:tr w:rsidR="00ED4AFD" w14:paraId="2B981956" w14:textId="77777777" w:rsidTr="00AB0B14">
        <w:tc>
          <w:tcPr>
            <w:tcW w:w="708" w:type="pct"/>
          </w:tcPr>
          <w:p w14:paraId="59AAEFC1" w14:textId="4D6C80E3" w:rsidR="00ED4AFD" w:rsidRDefault="00B42332" w:rsidP="00AB0B14">
            <w:pPr>
              <w:pStyle w:val="TabellRader"/>
            </w:pPr>
            <w:r>
              <w:t>292</w:t>
            </w:r>
          </w:p>
        </w:tc>
        <w:tc>
          <w:tcPr>
            <w:tcW w:w="1048" w:type="pct"/>
          </w:tcPr>
          <w:p w14:paraId="0DBCA193" w14:textId="423BE5D8" w:rsidR="00ED4AFD" w:rsidRDefault="00B42332" w:rsidP="00AB0B14">
            <w:pPr>
              <w:pStyle w:val="TabellRader"/>
            </w:pPr>
            <w:r>
              <w:t xml:space="preserve">Fi </w:t>
            </w:r>
            <w:r w:rsidR="00510F3B">
              <w:t>81</w:t>
            </w:r>
          </w:p>
        </w:tc>
        <w:tc>
          <w:tcPr>
            <w:tcW w:w="1048" w:type="pct"/>
          </w:tcPr>
          <w:p w14:paraId="188F2B71" w14:textId="1AFD45B5" w:rsidR="00ED4AFD" w:rsidRDefault="00B42332" w:rsidP="00AB0B14">
            <w:pPr>
              <w:pStyle w:val="TabellRader"/>
            </w:pPr>
            <w:r>
              <w:t>SkU25</w:t>
            </w:r>
          </w:p>
        </w:tc>
        <w:tc>
          <w:tcPr>
            <w:tcW w:w="1048" w:type="pct"/>
          </w:tcPr>
          <w:p w14:paraId="478259E1" w14:textId="3EA3FC27" w:rsidR="00ED4AFD" w:rsidRDefault="00394C7C" w:rsidP="00AB0B14">
            <w:pPr>
              <w:pStyle w:val="TabellRader"/>
            </w:pPr>
            <w:r>
              <w:t>X</w:t>
            </w:r>
          </w:p>
        </w:tc>
        <w:tc>
          <w:tcPr>
            <w:tcW w:w="1148" w:type="pct"/>
          </w:tcPr>
          <w:p w14:paraId="6EBEDFAE" w14:textId="77777777" w:rsidR="00ED4AFD" w:rsidRDefault="00ED4AFD" w:rsidP="00AB0B14">
            <w:pPr>
              <w:pStyle w:val="TabellRader"/>
            </w:pPr>
          </w:p>
        </w:tc>
      </w:tr>
      <w:tr w:rsidR="00ED4AFD" w14:paraId="423E5128" w14:textId="77777777" w:rsidTr="00AB0B14">
        <w:tc>
          <w:tcPr>
            <w:tcW w:w="708" w:type="pct"/>
          </w:tcPr>
          <w:p w14:paraId="742DE29C" w14:textId="72D81FE1" w:rsidR="00ED4AFD" w:rsidRDefault="00B42332" w:rsidP="00AB0B14">
            <w:pPr>
              <w:pStyle w:val="TabellRader"/>
            </w:pPr>
            <w:r>
              <w:t>293</w:t>
            </w:r>
          </w:p>
        </w:tc>
        <w:tc>
          <w:tcPr>
            <w:tcW w:w="1048" w:type="pct"/>
          </w:tcPr>
          <w:p w14:paraId="1F5B806C" w14:textId="4170D54B" w:rsidR="00ED4AFD" w:rsidRDefault="00B42332" w:rsidP="00AB0B14">
            <w:pPr>
              <w:pStyle w:val="TabellRader"/>
            </w:pPr>
            <w:r>
              <w:t xml:space="preserve">Ju </w:t>
            </w:r>
            <w:r w:rsidR="00D46C0F">
              <w:t>137</w:t>
            </w:r>
          </w:p>
        </w:tc>
        <w:tc>
          <w:tcPr>
            <w:tcW w:w="1048" w:type="pct"/>
          </w:tcPr>
          <w:p w14:paraId="145A6B8E" w14:textId="4564F551" w:rsidR="00ED4AFD" w:rsidRDefault="00B42332" w:rsidP="00AB0B14">
            <w:pPr>
              <w:pStyle w:val="TabellRader"/>
            </w:pPr>
            <w:r>
              <w:t>JuU26</w:t>
            </w:r>
          </w:p>
        </w:tc>
        <w:tc>
          <w:tcPr>
            <w:tcW w:w="1048" w:type="pct"/>
          </w:tcPr>
          <w:p w14:paraId="6BDCE287" w14:textId="77777777" w:rsidR="00ED4AFD" w:rsidRDefault="00ED4AFD" w:rsidP="00AB0B14">
            <w:pPr>
              <w:pStyle w:val="TabellRader"/>
            </w:pPr>
          </w:p>
        </w:tc>
        <w:tc>
          <w:tcPr>
            <w:tcW w:w="1148" w:type="pct"/>
          </w:tcPr>
          <w:p w14:paraId="13EB3AE0" w14:textId="0C208BAB" w:rsidR="00ED4AFD" w:rsidRDefault="00592C23" w:rsidP="00AB0B14">
            <w:pPr>
              <w:pStyle w:val="TabellRader"/>
            </w:pPr>
            <w:r>
              <w:t>X</w:t>
            </w:r>
          </w:p>
        </w:tc>
      </w:tr>
      <w:tr w:rsidR="00ED4AFD" w14:paraId="3CA0A7B4" w14:textId="77777777" w:rsidTr="00AB0B14">
        <w:tc>
          <w:tcPr>
            <w:tcW w:w="708" w:type="pct"/>
          </w:tcPr>
          <w:p w14:paraId="1AD41481" w14:textId="4C30EEB4" w:rsidR="00ED4AFD" w:rsidRDefault="00B42332" w:rsidP="00AB0B14">
            <w:pPr>
              <w:pStyle w:val="TabellRader"/>
            </w:pPr>
            <w:r>
              <w:t>294</w:t>
            </w:r>
          </w:p>
        </w:tc>
        <w:tc>
          <w:tcPr>
            <w:tcW w:w="1048" w:type="pct"/>
          </w:tcPr>
          <w:p w14:paraId="55235DCC" w14:textId="77F51A7A" w:rsidR="00ED4AFD" w:rsidRDefault="00B42332" w:rsidP="00AB0B14">
            <w:pPr>
              <w:pStyle w:val="TabellRader"/>
            </w:pPr>
            <w:r>
              <w:t xml:space="preserve">Ju </w:t>
            </w:r>
            <w:r w:rsidR="00D46C0F">
              <w:t>138</w:t>
            </w:r>
          </w:p>
        </w:tc>
        <w:tc>
          <w:tcPr>
            <w:tcW w:w="1048" w:type="pct"/>
          </w:tcPr>
          <w:p w14:paraId="48D23925" w14:textId="0464890E" w:rsidR="00ED4AFD" w:rsidRDefault="00B42332" w:rsidP="00AB0B14">
            <w:pPr>
              <w:pStyle w:val="TabellRader"/>
            </w:pPr>
            <w:r>
              <w:t>JuU19</w:t>
            </w:r>
          </w:p>
        </w:tc>
        <w:tc>
          <w:tcPr>
            <w:tcW w:w="1048" w:type="pct"/>
          </w:tcPr>
          <w:p w14:paraId="43E718B5" w14:textId="77777777" w:rsidR="00ED4AFD" w:rsidRDefault="00ED4AFD" w:rsidP="00AB0B14">
            <w:pPr>
              <w:pStyle w:val="TabellRader"/>
            </w:pPr>
          </w:p>
        </w:tc>
        <w:tc>
          <w:tcPr>
            <w:tcW w:w="1148" w:type="pct"/>
          </w:tcPr>
          <w:p w14:paraId="13ABB08C" w14:textId="2B5B73C3" w:rsidR="00ED4AFD" w:rsidRDefault="003C02A9" w:rsidP="00AB0B14">
            <w:pPr>
              <w:pStyle w:val="TabellRader"/>
            </w:pPr>
            <w:r>
              <w:t>X</w:t>
            </w:r>
          </w:p>
        </w:tc>
      </w:tr>
      <w:tr w:rsidR="00ED4AFD" w14:paraId="66E6ABC9" w14:textId="77777777" w:rsidTr="00AB0B14">
        <w:tc>
          <w:tcPr>
            <w:tcW w:w="708" w:type="pct"/>
          </w:tcPr>
          <w:p w14:paraId="08E2DE17" w14:textId="38AD8FB9" w:rsidR="00ED4AFD" w:rsidRDefault="00B42332" w:rsidP="00AB0B14">
            <w:pPr>
              <w:pStyle w:val="TabellRader"/>
            </w:pPr>
            <w:r>
              <w:t>295</w:t>
            </w:r>
          </w:p>
        </w:tc>
        <w:tc>
          <w:tcPr>
            <w:tcW w:w="1048" w:type="pct"/>
          </w:tcPr>
          <w:p w14:paraId="026EDF35" w14:textId="19C759AB" w:rsidR="00ED4AFD" w:rsidRDefault="00B42332" w:rsidP="00AB0B14">
            <w:pPr>
              <w:pStyle w:val="TabellRader"/>
            </w:pPr>
            <w:r>
              <w:t xml:space="preserve">Fi </w:t>
            </w:r>
            <w:r w:rsidR="00510F3B">
              <w:t>82</w:t>
            </w:r>
          </w:p>
        </w:tc>
        <w:tc>
          <w:tcPr>
            <w:tcW w:w="1048" w:type="pct"/>
          </w:tcPr>
          <w:p w14:paraId="7275A19C" w14:textId="21C33771" w:rsidR="00ED4AFD" w:rsidRDefault="00B42332" w:rsidP="00AB0B14">
            <w:pPr>
              <w:pStyle w:val="TabellRader"/>
            </w:pPr>
            <w:r>
              <w:t>SfU17</w:t>
            </w:r>
          </w:p>
        </w:tc>
        <w:tc>
          <w:tcPr>
            <w:tcW w:w="1048" w:type="pct"/>
          </w:tcPr>
          <w:p w14:paraId="25C5E12A" w14:textId="77777777" w:rsidR="00ED4AFD" w:rsidRDefault="00ED4AFD" w:rsidP="00AB0B14">
            <w:pPr>
              <w:pStyle w:val="TabellRader"/>
            </w:pPr>
          </w:p>
        </w:tc>
        <w:tc>
          <w:tcPr>
            <w:tcW w:w="1148" w:type="pct"/>
          </w:tcPr>
          <w:p w14:paraId="335BE180" w14:textId="7D8D5BA9" w:rsidR="00ED4AFD" w:rsidRDefault="00394C7C" w:rsidP="00AB0B14">
            <w:pPr>
              <w:pStyle w:val="TabellRader"/>
            </w:pPr>
            <w:r>
              <w:t>X</w:t>
            </w:r>
          </w:p>
        </w:tc>
      </w:tr>
      <w:tr w:rsidR="00ED4AFD" w14:paraId="3E5A8FB0" w14:textId="77777777" w:rsidTr="00AB0B14">
        <w:tc>
          <w:tcPr>
            <w:tcW w:w="708" w:type="pct"/>
          </w:tcPr>
          <w:p w14:paraId="7CEFB38B" w14:textId="63B75F8D" w:rsidR="00ED4AFD" w:rsidRDefault="00B42332" w:rsidP="00AB0B14">
            <w:pPr>
              <w:pStyle w:val="TabellRader"/>
            </w:pPr>
            <w:r>
              <w:t>296</w:t>
            </w:r>
          </w:p>
        </w:tc>
        <w:tc>
          <w:tcPr>
            <w:tcW w:w="1048" w:type="pct"/>
          </w:tcPr>
          <w:p w14:paraId="12C7CF7D" w14:textId="5CFE2432" w:rsidR="00ED4AFD" w:rsidRDefault="00577B84" w:rsidP="00AB0B14">
            <w:pPr>
              <w:pStyle w:val="TabellRader"/>
            </w:pPr>
            <w:r w:rsidRPr="00577B84">
              <w:t>KN</w:t>
            </w:r>
            <w:r w:rsidR="002D4579">
              <w:t xml:space="preserve"> 51</w:t>
            </w:r>
          </w:p>
        </w:tc>
        <w:tc>
          <w:tcPr>
            <w:tcW w:w="1048" w:type="pct"/>
          </w:tcPr>
          <w:p w14:paraId="166FA8C8" w14:textId="73C5BB9A" w:rsidR="00ED4AFD" w:rsidRDefault="00B42332" w:rsidP="00AB0B14">
            <w:pPr>
              <w:pStyle w:val="TabellRader"/>
            </w:pPr>
            <w:r>
              <w:t>MJU24</w:t>
            </w:r>
          </w:p>
        </w:tc>
        <w:tc>
          <w:tcPr>
            <w:tcW w:w="1048" w:type="pct"/>
          </w:tcPr>
          <w:p w14:paraId="54AAC73D" w14:textId="77777777" w:rsidR="00ED4AFD" w:rsidRDefault="00ED4AFD" w:rsidP="00AB0B14">
            <w:pPr>
              <w:pStyle w:val="TabellRader"/>
            </w:pPr>
          </w:p>
        </w:tc>
        <w:tc>
          <w:tcPr>
            <w:tcW w:w="1148" w:type="pct"/>
          </w:tcPr>
          <w:p w14:paraId="36AA4D0C" w14:textId="1C5F6DA3" w:rsidR="00ED4AFD" w:rsidRDefault="00B9177B" w:rsidP="00AB0B14">
            <w:pPr>
              <w:pStyle w:val="TabellRader"/>
            </w:pPr>
            <w:r>
              <w:t>X</w:t>
            </w:r>
          </w:p>
        </w:tc>
      </w:tr>
      <w:tr w:rsidR="00ED4AFD" w14:paraId="42613CA0" w14:textId="77777777" w:rsidTr="00AB0B14">
        <w:tc>
          <w:tcPr>
            <w:tcW w:w="708" w:type="pct"/>
          </w:tcPr>
          <w:p w14:paraId="01532683" w14:textId="2EB8B5E9" w:rsidR="00ED4AFD" w:rsidRDefault="00BD0032" w:rsidP="00AB0B14">
            <w:pPr>
              <w:pStyle w:val="TabellRader"/>
            </w:pPr>
            <w:r>
              <w:t>297</w:t>
            </w:r>
          </w:p>
        </w:tc>
        <w:tc>
          <w:tcPr>
            <w:tcW w:w="1048" w:type="pct"/>
          </w:tcPr>
          <w:p w14:paraId="6DF91B58" w14:textId="7CCD7016" w:rsidR="00ED4AFD" w:rsidRDefault="00162E25" w:rsidP="00AB0B14">
            <w:pPr>
              <w:pStyle w:val="TabellRader"/>
            </w:pPr>
            <w:r>
              <w:t>LI</w:t>
            </w:r>
            <w:r w:rsidR="00D1219D">
              <w:t xml:space="preserve"> 72</w:t>
            </w:r>
          </w:p>
        </w:tc>
        <w:tc>
          <w:tcPr>
            <w:tcW w:w="1048" w:type="pct"/>
          </w:tcPr>
          <w:p w14:paraId="089B022C" w14:textId="415AA57F" w:rsidR="00ED4AFD" w:rsidRDefault="00BD0032" w:rsidP="00AB0B14">
            <w:pPr>
              <w:pStyle w:val="TabellRader"/>
            </w:pPr>
            <w:r>
              <w:t>MJU24</w:t>
            </w:r>
          </w:p>
        </w:tc>
        <w:tc>
          <w:tcPr>
            <w:tcW w:w="1048" w:type="pct"/>
          </w:tcPr>
          <w:p w14:paraId="3DAF1319" w14:textId="2A6B61E3" w:rsidR="00ED4AFD" w:rsidRDefault="003C20F7" w:rsidP="00AB0B14">
            <w:pPr>
              <w:pStyle w:val="TabellRader"/>
            </w:pPr>
            <w:r>
              <w:t>X</w:t>
            </w:r>
          </w:p>
        </w:tc>
        <w:tc>
          <w:tcPr>
            <w:tcW w:w="1148" w:type="pct"/>
          </w:tcPr>
          <w:p w14:paraId="007C7A02" w14:textId="77777777" w:rsidR="00ED4AFD" w:rsidRDefault="00ED4AFD" w:rsidP="00AB0B14">
            <w:pPr>
              <w:pStyle w:val="TabellRader"/>
            </w:pPr>
          </w:p>
        </w:tc>
      </w:tr>
      <w:tr w:rsidR="00ED4AFD" w14:paraId="4BC956A5" w14:textId="77777777" w:rsidTr="00AB0B14">
        <w:tc>
          <w:tcPr>
            <w:tcW w:w="708" w:type="pct"/>
          </w:tcPr>
          <w:p w14:paraId="15C56A82" w14:textId="6D8ECE49" w:rsidR="00ED4AFD" w:rsidRDefault="00BD0032" w:rsidP="00AB0B14">
            <w:pPr>
              <w:pStyle w:val="TabellRader"/>
            </w:pPr>
            <w:r>
              <w:t>298</w:t>
            </w:r>
          </w:p>
        </w:tc>
        <w:tc>
          <w:tcPr>
            <w:tcW w:w="1048" w:type="pct"/>
          </w:tcPr>
          <w:p w14:paraId="5193A8FC" w14:textId="555910F6" w:rsidR="00ED4AFD" w:rsidRDefault="009F2EB2" w:rsidP="00AB0B14">
            <w:pPr>
              <w:pStyle w:val="TabellRader"/>
            </w:pPr>
            <w:r>
              <w:t xml:space="preserve">Fö </w:t>
            </w:r>
            <w:r w:rsidR="00377928">
              <w:t>21</w:t>
            </w:r>
          </w:p>
        </w:tc>
        <w:tc>
          <w:tcPr>
            <w:tcW w:w="1048" w:type="pct"/>
          </w:tcPr>
          <w:p w14:paraId="28C6A863" w14:textId="3C69E709" w:rsidR="00ED4AFD" w:rsidRDefault="009F2EB2" w:rsidP="00AB0B14">
            <w:pPr>
              <w:pStyle w:val="TabellRader"/>
            </w:pPr>
            <w:r>
              <w:t>UU19</w:t>
            </w:r>
          </w:p>
        </w:tc>
        <w:tc>
          <w:tcPr>
            <w:tcW w:w="1048" w:type="pct"/>
          </w:tcPr>
          <w:p w14:paraId="68369376" w14:textId="12CDD7F7" w:rsidR="00ED4AFD" w:rsidRDefault="00E12B4E" w:rsidP="00AB0B14">
            <w:pPr>
              <w:pStyle w:val="TabellRader"/>
            </w:pPr>
            <w:r>
              <w:t>X</w:t>
            </w:r>
          </w:p>
        </w:tc>
        <w:tc>
          <w:tcPr>
            <w:tcW w:w="1148" w:type="pct"/>
          </w:tcPr>
          <w:p w14:paraId="10C40A3C" w14:textId="77777777" w:rsidR="00ED4AFD" w:rsidRDefault="00ED4AFD" w:rsidP="00AB0B14">
            <w:pPr>
              <w:pStyle w:val="TabellRader"/>
            </w:pPr>
          </w:p>
        </w:tc>
      </w:tr>
      <w:tr w:rsidR="00ED4AFD" w14:paraId="657CB456" w14:textId="77777777" w:rsidTr="00AB0B14">
        <w:tc>
          <w:tcPr>
            <w:tcW w:w="708" w:type="pct"/>
          </w:tcPr>
          <w:p w14:paraId="3CE801D7" w14:textId="713484A8" w:rsidR="00ED4AFD" w:rsidRDefault="00BD0032" w:rsidP="00AB0B14">
            <w:pPr>
              <w:pStyle w:val="TabellRader"/>
            </w:pPr>
            <w:r>
              <w:t>299</w:t>
            </w:r>
          </w:p>
        </w:tc>
        <w:tc>
          <w:tcPr>
            <w:tcW w:w="1048" w:type="pct"/>
          </w:tcPr>
          <w:p w14:paraId="2B9B5818" w14:textId="28838D0B" w:rsidR="00ED4AFD" w:rsidRDefault="009F2EB2" w:rsidP="00AB0B14">
            <w:pPr>
              <w:pStyle w:val="TabellRader"/>
            </w:pPr>
            <w:r>
              <w:t xml:space="preserve">Fi </w:t>
            </w:r>
            <w:r w:rsidR="00510F3B">
              <w:t>83</w:t>
            </w:r>
          </w:p>
        </w:tc>
        <w:tc>
          <w:tcPr>
            <w:tcW w:w="1048" w:type="pct"/>
          </w:tcPr>
          <w:p w14:paraId="018F5309" w14:textId="6FA77CD5" w:rsidR="00ED4AFD" w:rsidRDefault="009F2EB2" w:rsidP="00AB0B14">
            <w:pPr>
              <w:pStyle w:val="TabellRader"/>
            </w:pPr>
            <w:r>
              <w:t>SkU26</w:t>
            </w:r>
          </w:p>
        </w:tc>
        <w:tc>
          <w:tcPr>
            <w:tcW w:w="1048" w:type="pct"/>
          </w:tcPr>
          <w:p w14:paraId="72712A3A" w14:textId="659152D1" w:rsidR="00ED4AFD" w:rsidRDefault="00394C7C" w:rsidP="00AB0B14">
            <w:pPr>
              <w:pStyle w:val="TabellRader"/>
            </w:pPr>
            <w:r>
              <w:t>X</w:t>
            </w:r>
          </w:p>
        </w:tc>
        <w:tc>
          <w:tcPr>
            <w:tcW w:w="1148" w:type="pct"/>
          </w:tcPr>
          <w:p w14:paraId="7A6DE87B" w14:textId="77777777" w:rsidR="00ED4AFD" w:rsidRDefault="00ED4AFD" w:rsidP="00AB0B14">
            <w:pPr>
              <w:pStyle w:val="TabellRader"/>
            </w:pPr>
          </w:p>
        </w:tc>
      </w:tr>
      <w:tr w:rsidR="00ED4AFD" w14:paraId="1A54B86B" w14:textId="77777777" w:rsidTr="00AB0B14">
        <w:tc>
          <w:tcPr>
            <w:tcW w:w="708" w:type="pct"/>
          </w:tcPr>
          <w:p w14:paraId="791B03CB" w14:textId="381E5E5C" w:rsidR="00ED4AFD" w:rsidRDefault="00BD0032" w:rsidP="00AB0B14">
            <w:pPr>
              <w:pStyle w:val="TabellRader"/>
            </w:pPr>
            <w:r>
              <w:t>300</w:t>
            </w:r>
          </w:p>
        </w:tc>
        <w:tc>
          <w:tcPr>
            <w:tcW w:w="1048" w:type="pct"/>
          </w:tcPr>
          <w:p w14:paraId="1C6D78FC" w14:textId="4147F925" w:rsidR="00ED4AFD" w:rsidRDefault="009F2EB2" w:rsidP="00AB0B14">
            <w:pPr>
              <w:pStyle w:val="TabellRader"/>
            </w:pPr>
            <w:r>
              <w:t xml:space="preserve">Fi </w:t>
            </w:r>
            <w:r w:rsidR="00510F3B">
              <w:t>84</w:t>
            </w:r>
          </w:p>
        </w:tc>
        <w:tc>
          <w:tcPr>
            <w:tcW w:w="1048" w:type="pct"/>
          </w:tcPr>
          <w:p w14:paraId="2EC7274D" w14:textId="5508464C" w:rsidR="00ED4AFD" w:rsidRDefault="009F2EB2" w:rsidP="00AB0B14">
            <w:pPr>
              <w:pStyle w:val="TabellRader"/>
            </w:pPr>
            <w:r>
              <w:t>SkU27</w:t>
            </w:r>
          </w:p>
        </w:tc>
        <w:tc>
          <w:tcPr>
            <w:tcW w:w="1048" w:type="pct"/>
          </w:tcPr>
          <w:p w14:paraId="293B80F4" w14:textId="35760935" w:rsidR="00ED4AFD" w:rsidRDefault="00394C7C" w:rsidP="00AB0B14">
            <w:pPr>
              <w:pStyle w:val="TabellRader"/>
            </w:pPr>
            <w:r>
              <w:t>X</w:t>
            </w:r>
          </w:p>
        </w:tc>
        <w:tc>
          <w:tcPr>
            <w:tcW w:w="1148" w:type="pct"/>
          </w:tcPr>
          <w:p w14:paraId="6ACECB28" w14:textId="77777777" w:rsidR="00ED4AFD" w:rsidRDefault="00ED4AFD" w:rsidP="00AB0B14">
            <w:pPr>
              <w:pStyle w:val="TabellRader"/>
            </w:pPr>
          </w:p>
        </w:tc>
      </w:tr>
      <w:tr w:rsidR="00ED4AFD" w14:paraId="765CEF56" w14:textId="77777777" w:rsidTr="00AB0B14">
        <w:tc>
          <w:tcPr>
            <w:tcW w:w="708" w:type="pct"/>
          </w:tcPr>
          <w:p w14:paraId="5217CC49" w14:textId="593D19D6" w:rsidR="00ED4AFD" w:rsidRDefault="00BD0032" w:rsidP="00AB0B14">
            <w:pPr>
              <w:pStyle w:val="TabellRader"/>
            </w:pPr>
            <w:r>
              <w:t>301</w:t>
            </w:r>
          </w:p>
        </w:tc>
        <w:tc>
          <w:tcPr>
            <w:tcW w:w="1048" w:type="pct"/>
          </w:tcPr>
          <w:p w14:paraId="7604FC03" w14:textId="2114BB0F" w:rsidR="00ED4AFD" w:rsidRDefault="009F2EB2" w:rsidP="00AB0B14">
            <w:pPr>
              <w:pStyle w:val="TabellRader"/>
            </w:pPr>
            <w:r>
              <w:t xml:space="preserve">UD </w:t>
            </w:r>
            <w:r w:rsidR="005D2970">
              <w:t>15</w:t>
            </w:r>
          </w:p>
        </w:tc>
        <w:tc>
          <w:tcPr>
            <w:tcW w:w="1048" w:type="pct"/>
          </w:tcPr>
          <w:p w14:paraId="3844E3B8" w14:textId="7B075A44" w:rsidR="00ED4AFD" w:rsidRDefault="009F2EB2" w:rsidP="00AB0B14">
            <w:pPr>
              <w:pStyle w:val="TabellRader"/>
            </w:pPr>
            <w:r>
              <w:t>SoU29</w:t>
            </w:r>
          </w:p>
        </w:tc>
        <w:tc>
          <w:tcPr>
            <w:tcW w:w="1048" w:type="pct"/>
          </w:tcPr>
          <w:p w14:paraId="45E0E196" w14:textId="3B5A373D" w:rsidR="00ED4AFD" w:rsidRDefault="0073593D" w:rsidP="00AB0B14">
            <w:pPr>
              <w:pStyle w:val="TabellRader"/>
            </w:pPr>
            <w:r>
              <w:t>X</w:t>
            </w:r>
          </w:p>
        </w:tc>
        <w:tc>
          <w:tcPr>
            <w:tcW w:w="1148" w:type="pct"/>
          </w:tcPr>
          <w:p w14:paraId="5F3B05DE" w14:textId="77777777" w:rsidR="00ED4AFD" w:rsidRDefault="00ED4AFD" w:rsidP="00AB0B14">
            <w:pPr>
              <w:pStyle w:val="TabellRader"/>
            </w:pPr>
          </w:p>
        </w:tc>
      </w:tr>
      <w:tr w:rsidR="00ED4AFD" w14:paraId="34C95418" w14:textId="77777777" w:rsidTr="00AB0B14">
        <w:tc>
          <w:tcPr>
            <w:tcW w:w="708" w:type="pct"/>
          </w:tcPr>
          <w:p w14:paraId="59215593" w14:textId="4B20734B" w:rsidR="00ED4AFD" w:rsidRDefault="00BD0032" w:rsidP="00AB0B14">
            <w:pPr>
              <w:pStyle w:val="TabellRader"/>
            </w:pPr>
            <w:r>
              <w:t>302</w:t>
            </w:r>
          </w:p>
        </w:tc>
        <w:tc>
          <w:tcPr>
            <w:tcW w:w="1048" w:type="pct"/>
          </w:tcPr>
          <w:p w14:paraId="6EDCC888" w14:textId="1DBC343F" w:rsidR="00ED4AFD" w:rsidRDefault="00914D0D" w:rsidP="00AB0B14">
            <w:pPr>
              <w:pStyle w:val="TabellRader"/>
            </w:pPr>
            <w:r>
              <w:t>Fi</w:t>
            </w:r>
            <w:r w:rsidR="00510F3B">
              <w:t xml:space="preserve"> 85</w:t>
            </w:r>
          </w:p>
        </w:tc>
        <w:tc>
          <w:tcPr>
            <w:tcW w:w="1048" w:type="pct"/>
          </w:tcPr>
          <w:p w14:paraId="27060B55" w14:textId="06FCD2EB" w:rsidR="00ED4AFD" w:rsidRDefault="009F2EB2" w:rsidP="00AB0B14">
            <w:pPr>
              <w:pStyle w:val="TabellRader"/>
            </w:pPr>
            <w:r>
              <w:t>TU17</w:t>
            </w:r>
          </w:p>
        </w:tc>
        <w:tc>
          <w:tcPr>
            <w:tcW w:w="1048" w:type="pct"/>
          </w:tcPr>
          <w:p w14:paraId="2DED9485" w14:textId="4752DEB4" w:rsidR="00ED4AFD" w:rsidRDefault="00914D0D" w:rsidP="00AB0B14">
            <w:pPr>
              <w:pStyle w:val="TabellRader"/>
            </w:pPr>
            <w:r>
              <w:t>X</w:t>
            </w:r>
          </w:p>
        </w:tc>
        <w:tc>
          <w:tcPr>
            <w:tcW w:w="1148" w:type="pct"/>
          </w:tcPr>
          <w:p w14:paraId="0E678797" w14:textId="77777777" w:rsidR="00ED4AFD" w:rsidRDefault="00ED4AFD" w:rsidP="00AB0B14">
            <w:pPr>
              <w:pStyle w:val="TabellRader"/>
            </w:pPr>
          </w:p>
        </w:tc>
      </w:tr>
      <w:tr w:rsidR="00ED4AFD" w14:paraId="5842BD76" w14:textId="77777777" w:rsidTr="00AB0B14">
        <w:tc>
          <w:tcPr>
            <w:tcW w:w="708" w:type="pct"/>
          </w:tcPr>
          <w:p w14:paraId="1F30E7EA" w14:textId="206AEE12" w:rsidR="00ED4AFD" w:rsidRDefault="00BD0032" w:rsidP="00AB0B14">
            <w:pPr>
              <w:pStyle w:val="TabellRader"/>
            </w:pPr>
            <w:r>
              <w:t>303</w:t>
            </w:r>
          </w:p>
        </w:tc>
        <w:tc>
          <w:tcPr>
            <w:tcW w:w="1048" w:type="pct"/>
          </w:tcPr>
          <w:p w14:paraId="323DCB35" w14:textId="219A1CFE" w:rsidR="00ED4AFD" w:rsidRDefault="00914D0D" w:rsidP="00AB0B14">
            <w:pPr>
              <w:pStyle w:val="TabellRader"/>
            </w:pPr>
            <w:r w:rsidRPr="00914D0D">
              <w:t>LI</w:t>
            </w:r>
            <w:r w:rsidR="00D1219D">
              <w:t xml:space="preserve"> 73</w:t>
            </w:r>
          </w:p>
        </w:tc>
        <w:tc>
          <w:tcPr>
            <w:tcW w:w="1048" w:type="pct"/>
          </w:tcPr>
          <w:p w14:paraId="07A989DF" w14:textId="74428F4F" w:rsidR="00ED4AFD" w:rsidRDefault="009F2EB2" w:rsidP="00AB0B14">
            <w:pPr>
              <w:pStyle w:val="TabellRader"/>
            </w:pPr>
            <w:r>
              <w:t>TU15</w:t>
            </w:r>
          </w:p>
        </w:tc>
        <w:tc>
          <w:tcPr>
            <w:tcW w:w="1048" w:type="pct"/>
          </w:tcPr>
          <w:p w14:paraId="0E1AECC8" w14:textId="65511D71" w:rsidR="00ED4AFD" w:rsidRDefault="00914D0D" w:rsidP="00AB0B14">
            <w:pPr>
              <w:pStyle w:val="TabellRader"/>
            </w:pPr>
            <w:r>
              <w:t>X</w:t>
            </w:r>
          </w:p>
        </w:tc>
        <w:tc>
          <w:tcPr>
            <w:tcW w:w="1148" w:type="pct"/>
          </w:tcPr>
          <w:p w14:paraId="39FA740C" w14:textId="77777777" w:rsidR="00ED4AFD" w:rsidRDefault="00ED4AFD" w:rsidP="00AB0B14">
            <w:pPr>
              <w:pStyle w:val="TabellRader"/>
            </w:pPr>
          </w:p>
        </w:tc>
      </w:tr>
      <w:tr w:rsidR="00ED4AFD" w14:paraId="7920B694" w14:textId="77777777" w:rsidTr="00AB0B14">
        <w:tc>
          <w:tcPr>
            <w:tcW w:w="708" w:type="pct"/>
          </w:tcPr>
          <w:p w14:paraId="1FE7ABBD" w14:textId="186B5426" w:rsidR="00ED4AFD" w:rsidRDefault="00061AB1" w:rsidP="00AB0B14">
            <w:pPr>
              <w:pStyle w:val="TabellRader"/>
            </w:pPr>
            <w:r>
              <w:t>304</w:t>
            </w:r>
          </w:p>
        </w:tc>
        <w:tc>
          <w:tcPr>
            <w:tcW w:w="1048" w:type="pct"/>
          </w:tcPr>
          <w:p w14:paraId="15B43CBE" w14:textId="5D0716AC" w:rsidR="00ED4AFD" w:rsidRDefault="00061AB1" w:rsidP="00AB0B14">
            <w:pPr>
              <w:pStyle w:val="TabellRader"/>
            </w:pPr>
            <w:r>
              <w:t xml:space="preserve">Fi </w:t>
            </w:r>
            <w:r w:rsidR="00510F3B">
              <w:t>86</w:t>
            </w:r>
          </w:p>
        </w:tc>
        <w:tc>
          <w:tcPr>
            <w:tcW w:w="1048" w:type="pct"/>
          </w:tcPr>
          <w:p w14:paraId="3E8AF8A6" w14:textId="227D15D7" w:rsidR="00ED4AFD" w:rsidRDefault="00061AB1" w:rsidP="00AB0B14">
            <w:pPr>
              <w:pStyle w:val="TabellRader"/>
            </w:pPr>
            <w:r>
              <w:t>FiU36</w:t>
            </w:r>
          </w:p>
        </w:tc>
        <w:tc>
          <w:tcPr>
            <w:tcW w:w="1048" w:type="pct"/>
          </w:tcPr>
          <w:p w14:paraId="7471D7E9" w14:textId="77777777" w:rsidR="00ED4AFD" w:rsidRDefault="00ED4AFD" w:rsidP="00AB0B14">
            <w:pPr>
              <w:pStyle w:val="TabellRader"/>
            </w:pPr>
          </w:p>
        </w:tc>
        <w:tc>
          <w:tcPr>
            <w:tcW w:w="1148" w:type="pct"/>
          </w:tcPr>
          <w:p w14:paraId="4E74FD28" w14:textId="00142799" w:rsidR="00ED4AFD" w:rsidRDefault="00394C7C" w:rsidP="00AB0B14">
            <w:pPr>
              <w:pStyle w:val="TabellRader"/>
            </w:pPr>
            <w:r>
              <w:t>X</w:t>
            </w:r>
          </w:p>
        </w:tc>
      </w:tr>
      <w:tr w:rsidR="00ED4AFD" w14:paraId="54D4EBB8" w14:textId="77777777" w:rsidTr="00AB0B14">
        <w:tc>
          <w:tcPr>
            <w:tcW w:w="708" w:type="pct"/>
          </w:tcPr>
          <w:p w14:paraId="2A687375" w14:textId="2F860C52" w:rsidR="00ED4AFD" w:rsidRDefault="00061AB1" w:rsidP="00AB0B14">
            <w:pPr>
              <w:pStyle w:val="TabellRader"/>
            </w:pPr>
            <w:r>
              <w:t>305</w:t>
            </w:r>
          </w:p>
        </w:tc>
        <w:tc>
          <w:tcPr>
            <w:tcW w:w="1048" w:type="pct"/>
          </w:tcPr>
          <w:p w14:paraId="04220981" w14:textId="76021B86" w:rsidR="00ED4AFD" w:rsidRDefault="00061AB1" w:rsidP="00AB0B14">
            <w:pPr>
              <w:pStyle w:val="TabellRader"/>
            </w:pPr>
            <w:r>
              <w:t xml:space="preserve">Ju </w:t>
            </w:r>
            <w:r w:rsidR="00D46C0F">
              <w:t>139</w:t>
            </w:r>
          </w:p>
        </w:tc>
        <w:tc>
          <w:tcPr>
            <w:tcW w:w="1048" w:type="pct"/>
          </w:tcPr>
          <w:p w14:paraId="28D33D9B" w14:textId="21DDDDD3" w:rsidR="00ED4AFD" w:rsidRDefault="00061AB1" w:rsidP="00AB0B14">
            <w:pPr>
              <w:pStyle w:val="TabellRader"/>
            </w:pPr>
            <w:r>
              <w:t>JuU36</w:t>
            </w:r>
          </w:p>
        </w:tc>
        <w:tc>
          <w:tcPr>
            <w:tcW w:w="1048" w:type="pct"/>
          </w:tcPr>
          <w:p w14:paraId="4AEF2F6F" w14:textId="6E74CA64" w:rsidR="00ED4AFD" w:rsidRDefault="003C02A9" w:rsidP="00AB0B14">
            <w:pPr>
              <w:pStyle w:val="TabellRader"/>
            </w:pPr>
            <w:r>
              <w:t>X</w:t>
            </w:r>
          </w:p>
        </w:tc>
        <w:tc>
          <w:tcPr>
            <w:tcW w:w="1148" w:type="pct"/>
          </w:tcPr>
          <w:p w14:paraId="54FBA424" w14:textId="77777777" w:rsidR="00ED4AFD" w:rsidRDefault="00ED4AFD" w:rsidP="00AB0B14">
            <w:pPr>
              <w:pStyle w:val="TabellRader"/>
            </w:pPr>
          </w:p>
        </w:tc>
      </w:tr>
      <w:tr w:rsidR="00ED4AFD" w14:paraId="613FD413" w14:textId="77777777" w:rsidTr="00AB0B14">
        <w:tc>
          <w:tcPr>
            <w:tcW w:w="708" w:type="pct"/>
          </w:tcPr>
          <w:p w14:paraId="2243751A" w14:textId="01E16BD7" w:rsidR="00ED4AFD" w:rsidRDefault="00D81EFF" w:rsidP="00AB0B14">
            <w:pPr>
              <w:pStyle w:val="TabellRader"/>
            </w:pPr>
            <w:r>
              <w:t>306</w:t>
            </w:r>
          </w:p>
        </w:tc>
        <w:tc>
          <w:tcPr>
            <w:tcW w:w="1048" w:type="pct"/>
          </w:tcPr>
          <w:p w14:paraId="10F03B31" w14:textId="33E4F922" w:rsidR="00ED4AFD" w:rsidRDefault="00D81EFF" w:rsidP="00AB0B14">
            <w:pPr>
              <w:pStyle w:val="TabellRader"/>
            </w:pPr>
            <w:r>
              <w:t xml:space="preserve">Ju </w:t>
            </w:r>
            <w:r w:rsidR="00D46C0F">
              <w:t>140</w:t>
            </w:r>
          </w:p>
        </w:tc>
        <w:tc>
          <w:tcPr>
            <w:tcW w:w="1048" w:type="pct"/>
          </w:tcPr>
          <w:p w14:paraId="6B1B8AFC" w14:textId="1BC849D8" w:rsidR="00ED4AFD" w:rsidRDefault="00D81EFF" w:rsidP="00AB0B14">
            <w:pPr>
              <w:pStyle w:val="TabellRader"/>
            </w:pPr>
            <w:r>
              <w:t>JuU38</w:t>
            </w:r>
          </w:p>
        </w:tc>
        <w:tc>
          <w:tcPr>
            <w:tcW w:w="1048" w:type="pct"/>
          </w:tcPr>
          <w:p w14:paraId="1AAFCAA1" w14:textId="3A254260" w:rsidR="00ED4AFD" w:rsidRDefault="003C02A9" w:rsidP="00AB0B14">
            <w:pPr>
              <w:pStyle w:val="TabellRader"/>
            </w:pPr>
            <w:r>
              <w:t>X</w:t>
            </w:r>
          </w:p>
        </w:tc>
        <w:tc>
          <w:tcPr>
            <w:tcW w:w="1148" w:type="pct"/>
          </w:tcPr>
          <w:p w14:paraId="64FD3750" w14:textId="77777777" w:rsidR="00ED4AFD" w:rsidRDefault="00ED4AFD" w:rsidP="00AB0B14">
            <w:pPr>
              <w:pStyle w:val="TabellRader"/>
            </w:pPr>
          </w:p>
        </w:tc>
      </w:tr>
      <w:tr w:rsidR="00ED4AFD" w14:paraId="512D91B3" w14:textId="77777777" w:rsidTr="00AB0B14">
        <w:tc>
          <w:tcPr>
            <w:tcW w:w="708" w:type="pct"/>
          </w:tcPr>
          <w:p w14:paraId="7C859553" w14:textId="752335A8" w:rsidR="00ED4AFD" w:rsidRDefault="007C64B8" w:rsidP="00AB0B14">
            <w:pPr>
              <w:pStyle w:val="TabellRader"/>
            </w:pPr>
            <w:r>
              <w:t>307</w:t>
            </w:r>
          </w:p>
        </w:tc>
        <w:tc>
          <w:tcPr>
            <w:tcW w:w="1048" w:type="pct"/>
          </w:tcPr>
          <w:p w14:paraId="2BBE8E36" w14:textId="206587E7" w:rsidR="00ED4AFD" w:rsidRDefault="00611104" w:rsidP="00AB0B14">
            <w:pPr>
              <w:pStyle w:val="TabellRader"/>
            </w:pPr>
            <w:r>
              <w:t>Ju</w:t>
            </w:r>
            <w:r w:rsidR="00D46C0F">
              <w:t xml:space="preserve"> 141</w:t>
            </w:r>
          </w:p>
        </w:tc>
        <w:tc>
          <w:tcPr>
            <w:tcW w:w="1048" w:type="pct"/>
          </w:tcPr>
          <w:p w14:paraId="4862673D" w14:textId="50166362" w:rsidR="00ED4AFD" w:rsidRDefault="00611104" w:rsidP="00AB0B14">
            <w:pPr>
              <w:pStyle w:val="TabellRader"/>
            </w:pPr>
            <w:r>
              <w:t>CU18</w:t>
            </w:r>
          </w:p>
        </w:tc>
        <w:tc>
          <w:tcPr>
            <w:tcW w:w="1048" w:type="pct"/>
          </w:tcPr>
          <w:p w14:paraId="021F5CCA" w14:textId="1E383978" w:rsidR="00ED4AFD" w:rsidRDefault="003C02A9" w:rsidP="00AB0B14">
            <w:pPr>
              <w:pStyle w:val="TabellRader"/>
            </w:pPr>
            <w:r>
              <w:t>X</w:t>
            </w:r>
          </w:p>
        </w:tc>
        <w:tc>
          <w:tcPr>
            <w:tcW w:w="1148" w:type="pct"/>
          </w:tcPr>
          <w:p w14:paraId="08376BC1" w14:textId="77777777" w:rsidR="00ED4AFD" w:rsidRDefault="00ED4AFD" w:rsidP="00AB0B14">
            <w:pPr>
              <w:pStyle w:val="TabellRader"/>
            </w:pPr>
          </w:p>
        </w:tc>
      </w:tr>
      <w:tr w:rsidR="00ED4AFD" w14:paraId="2578BFFD" w14:textId="77777777" w:rsidTr="00AB0B14">
        <w:tc>
          <w:tcPr>
            <w:tcW w:w="708" w:type="pct"/>
          </w:tcPr>
          <w:p w14:paraId="1B32E67F" w14:textId="1D2BA9C7" w:rsidR="00ED4AFD" w:rsidRDefault="007C64B8" w:rsidP="00AB0B14">
            <w:pPr>
              <w:pStyle w:val="TabellRader"/>
            </w:pPr>
            <w:r>
              <w:t>308</w:t>
            </w:r>
          </w:p>
        </w:tc>
        <w:tc>
          <w:tcPr>
            <w:tcW w:w="1048" w:type="pct"/>
          </w:tcPr>
          <w:p w14:paraId="0AC1518F" w14:textId="6B4AEF50" w:rsidR="00ED4AFD" w:rsidRDefault="00611104" w:rsidP="00AB0B14">
            <w:pPr>
              <w:pStyle w:val="TabellRader"/>
            </w:pPr>
            <w:r>
              <w:t xml:space="preserve">Fi </w:t>
            </w:r>
            <w:r w:rsidR="00510F3B">
              <w:t>87</w:t>
            </w:r>
          </w:p>
        </w:tc>
        <w:tc>
          <w:tcPr>
            <w:tcW w:w="1048" w:type="pct"/>
          </w:tcPr>
          <w:p w14:paraId="35629000" w14:textId="6C114517" w:rsidR="00ED4AFD" w:rsidRDefault="00611104" w:rsidP="00AB0B14">
            <w:pPr>
              <w:pStyle w:val="TabellRader"/>
            </w:pPr>
            <w:r>
              <w:t>CU19</w:t>
            </w:r>
          </w:p>
        </w:tc>
        <w:tc>
          <w:tcPr>
            <w:tcW w:w="1048" w:type="pct"/>
          </w:tcPr>
          <w:p w14:paraId="213B1A8E" w14:textId="77777777" w:rsidR="00ED4AFD" w:rsidRDefault="00ED4AFD" w:rsidP="00AB0B14">
            <w:pPr>
              <w:pStyle w:val="TabellRader"/>
            </w:pPr>
          </w:p>
        </w:tc>
        <w:tc>
          <w:tcPr>
            <w:tcW w:w="1148" w:type="pct"/>
          </w:tcPr>
          <w:p w14:paraId="73768928" w14:textId="2DE64828" w:rsidR="00ED4AFD" w:rsidRDefault="00394C7C" w:rsidP="00AB0B14">
            <w:pPr>
              <w:pStyle w:val="TabellRader"/>
            </w:pPr>
            <w:r>
              <w:t>X</w:t>
            </w:r>
          </w:p>
        </w:tc>
      </w:tr>
      <w:tr w:rsidR="00ED4AFD" w14:paraId="075497F2" w14:textId="77777777" w:rsidTr="00AB0B14">
        <w:tc>
          <w:tcPr>
            <w:tcW w:w="708" w:type="pct"/>
          </w:tcPr>
          <w:p w14:paraId="7D4719B2" w14:textId="54A6A377" w:rsidR="00ED4AFD" w:rsidRDefault="007C64B8" w:rsidP="00AB0B14">
            <w:pPr>
              <w:pStyle w:val="TabellRader"/>
            </w:pPr>
            <w:r>
              <w:t>309</w:t>
            </w:r>
          </w:p>
        </w:tc>
        <w:tc>
          <w:tcPr>
            <w:tcW w:w="1048" w:type="pct"/>
          </w:tcPr>
          <w:p w14:paraId="2BB1B295" w14:textId="22F91C0D" w:rsidR="00ED4AFD" w:rsidRDefault="00914D0D" w:rsidP="00AB0B14">
            <w:pPr>
              <w:pStyle w:val="TabellRader"/>
            </w:pPr>
            <w:r>
              <w:t>KN</w:t>
            </w:r>
            <w:r w:rsidR="002D4579">
              <w:t xml:space="preserve"> 52</w:t>
            </w:r>
          </w:p>
        </w:tc>
        <w:tc>
          <w:tcPr>
            <w:tcW w:w="1048" w:type="pct"/>
          </w:tcPr>
          <w:p w14:paraId="5B1CCDC7" w14:textId="671EFD46" w:rsidR="00ED4AFD" w:rsidRDefault="00B1256D" w:rsidP="00AB0B14">
            <w:pPr>
              <w:pStyle w:val="TabellRader"/>
            </w:pPr>
            <w:r>
              <w:t>NU21</w:t>
            </w:r>
          </w:p>
        </w:tc>
        <w:tc>
          <w:tcPr>
            <w:tcW w:w="1048" w:type="pct"/>
          </w:tcPr>
          <w:p w14:paraId="7B0F285A" w14:textId="30CE06C2" w:rsidR="00ED4AFD" w:rsidRDefault="00914D0D" w:rsidP="00AB0B14">
            <w:pPr>
              <w:pStyle w:val="TabellRader"/>
            </w:pPr>
            <w:r>
              <w:t>X</w:t>
            </w:r>
          </w:p>
        </w:tc>
        <w:tc>
          <w:tcPr>
            <w:tcW w:w="1148" w:type="pct"/>
          </w:tcPr>
          <w:p w14:paraId="0F8BF577" w14:textId="77777777" w:rsidR="00ED4AFD" w:rsidRDefault="00ED4AFD" w:rsidP="00AB0B14">
            <w:pPr>
              <w:pStyle w:val="TabellRader"/>
            </w:pPr>
          </w:p>
        </w:tc>
      </w:tr>
      <w:tr w:rsidR="00ED4AFD" w14:paraId="795CEE44" w14:textId="77777777" w:rsidTr="00AB0B14">
        <w:tc>
          <w:tcPr>
            <w:tcW w:w="708" w:type="pct"/>
          </w:tcPr>
          <w:p w14:paraId="05C7158A" w14:textId="1133B27D" w:rsidR="00ED4AFD" w:rsidRDefault="007C64B8" w:rsidP="00AB0B14">
            <w:pPr>
              <w:pStyle w:val="TabellRader"/>
            </w:pPr>
            <w:r>
              <w:t>310</w:t>
            </w:r>
          </w:p>
        </w:tc>
        <w:tc>
          <w:tcPr>
            <w:tcW w:w="1048" w:type="pct"/>
          </w:tcPr>
          <w:p w14:paraId="4191F50C" w14:textId="3058F7FF" w:rsidR="00ED4AFD" w:rsidRDefault="00914D0D" w:rsidP="00AB0B14">
            <w:pPr>
              <w:pStyle w:val="TabellRader"/>
            </w:pPr>
            <w:r>
              <w:t>KN</w:t>
            </w:r>
            <w:r w:rsidR="002D4579">
              <w:t xml:space="preserve"> 53</w:t>
            </w:r>
          </w:p>
        </w:tc>
        <w:tc>
          <w:tcPr>
            <w:tcW w:w="1048" w:type="pct"/>
          </w:tcPr>
          <w:p w14:paraId="1772A3C1" w14:textId="1C5EC2F2" w:rsidR="00ED4AFD" w:rsidRDefault="00B1256D" w:rsidP="00AB0B14">
            <w:pPr>
              <w:pStyle w:val="TabellRader"/>
            </w:pPr>
            <w:r>
              <w:t>NU17</w:t>
            </w:r>
          </w:p>
        </w:tc>
        <w:tc>
          <w:tcPr>
            <w:tcW w:w="1048" w:type="pct"/>
          </w:tcPr>
          <w:p w14:paraId="2400E726" w14:textId="19B52E46" w:rsidR="00ED4AFD" w:rsidRDefault="00914D0D" w:rsidP="00AB0B14">
            <w:pPr>
              <w:pStyle w:val="TabellRader"/>
            </w:pPr>
            <w:r>
              <w:t>X</w:t>
            </w:r>
          </w:p>
        </w:tc>
        <w:tc>
          <w:tcPr>
            <w:tcW w:w="1148" w:type="pct"/>
          </w:tcPr>
          <w:p w14:paraId="51B073F2" w14:textId="77777777" w:rsidR="00ED4AFD" w:rsidRDefault="00ED4AFD" w:rsidP="00AB0B14">
            <w:pPr>
              <w:pStyle w:val="TabellRader"/>
            </w:pPr>
          </w:p>
        </w:tc>
      </w:tr>
      <w:tr w:rsidR="00ED4AFD" w14:paraId="1FC58664" w14:textId="77777777" w:rsidTr="00AB0B14">
        <w:tc>
          <w:tcPr>
            <w:tcW w:w="708" w:type="pct"/>
          </w:tcPr>
          <w:p w14:paraId="502C2FF6" w14:textId="53FBB38B" w:rsidR="00ED4AFD" w:rsidRDefault="007C64B8" w:rsidP="00AB0B14">
            <w:pPr>
              <w:pStyle w:val="TabellRader"/>
            </w:pPr>
            <w:r>
              <w:t>311</w:t>
            </w:r>
          </w:p>
        </w:tc>
        <w:tc>
          <w:tcPr>
            <w:tcW w:w="1048" w:type="pct"/>
          </w:tcPr>
          <w:p w14:paraId="4A38C676" w14:textId="3A7CC6ED" w:rsidR="00ED4AFD" w:rsidRDefault="00914D0D" w:rsidP="00AB0B14">
            <w:pPr>
              <w:pStyle w:val="TabellRader"/>
            </w:pPr>
            <w:r>
              <w:t>KN</w:t>
            </w:r>
            <w:r w:rsidR="002D4579">
              <w:t xml:space="preserve"> 54</w:t>
            </w:r>
          </w:p>
        </w:tc>
        <w:tc>
          <w:tcPr>
            <w:tcW w:w="1048" w:type="pct"/>
          </w:tcPr>
          <w:p w14:paraId="7F226B63" w14:textId="2B9791DA" w:rsidR="00ED4AFD" w:rsidRDefault="00B1256D" w:rsidP="00AB0B14">
            <w:pPr>
              <w:pStyle w:val="TabellRader"/>
            </w:pPr>
            <w:r>
              <w:t>NU27</w:t>
            </w:r>
          </w:p>
        </w:tc>
        <w:tc>
          <w:tcPr>
            <w:tcW w:w="1048" w:type="pct"/>
          </w:tcPr>
          <w:p w14:paraId="667EC2F4" w14:textId="77777777" w:rsidR="00ED4AFD" w:rsidRDefault="00ED4AFD" w:rsidP="00AB0B14">
            <w:pPr>
              <w:pStyle w:val="TabellRader"/>
            </w:pPr>
          </w:p>
        </w:tc>
        <w:tc>
          <w:tcPr>
            <w:tcW w:w="1148" w:type="pct"/>
          </w:tcPr>
          <w:p w14:paraId="2809EC93" w14:textId="22CAB435" w:rsidR="00ED4AFD" w:rsidRDefault="00914D0D" w:rsidP="00AB0B14">
            <w:pPr>
              <w:pStyle w:val="TabellRader"/>
            </w:pPr>
            <w:r>
              <w:t>X</w:t>
            </w:r>
          </w:p>
        </w:tc>
      </w:tr>
      <w:tr w:rsidR="00ED4AFD" w14:paraId="49408ACA" w14:textId="77777777" w:rsidTr="00AB0B14">
        <w:tc>
          <w:tcPr>
            <w:tcW w:w="708" w:type="pct"/>
          </w:tcPr>
          <w:p w14:paraId="6C8C03B9" w14:textId="00BD1A69" w:rsidR="00ED4AFD" w:rsidRDefault="00223E1B" w:rsidP="00AB0B14">
            <w:pPr>
              <w:pStyle w:val="TabellRader"/>
            </w:pPr>
            <w:r>
              <w:t>313</w:t>
            </w:r>
          </w:p>
        </w:tc>
        <w:tc>
          <w:tcPr>
            <w:tcW w:w="1048" w:type="pct"/>
          </w:tcPr>
          <w:p w14:paraId="5277D07C" w14:textId="5A4EFD1A" w:rsidR="00ED4AFD" w:rsidRDefault="003C4AF4" w:rsidP="00AB0B14">
            <w:pPr>
              <w:pStyle w:val="TabellRader"/>
            </w:pPr>
            <w:r>
              <w:t xml:space="preserve">S </w:t>
            </w:r>
            <w:r w:rsidR="008636C9">
              <w:t>7</w:t>
            </w:r>
            <w:r w:rsidR="005E2C4E">
              <w:t>3</w:t>
            </w:r>
          </w:p>
        </w:tc>
        <w:tc>
          <w:tcPr>
            <w:tcW w:w="1048" w:type="pct"/>
          </w:tcPr>
          <w:p w14:paraId="5985FDB0" w14:textId="3D6E056A" w:rsidR="00ED4AFD" w:rsidRDefault="003D2473" w:rsidP="00AB0B14">
            <w:pPr>
              <w:pStyle w:val="TabellRader"/>
            </w:pPr>
            <w:r>
              <w:t>SoU16</w:t>
            </w:r>
          </w:p>
        </w:tc>
        <w:tc>
          <w:tcPr>
            <w:tcW w:w="1048" w:type="pct"/>
          </w:tcPr>
          <w:p w14:paraId="04621E36" w14:textId="77777777" w:rsidR="00ED4AFD" w:rsidRDefault="00ED4AFD" w:rsidP="00AB0B14">
            <w:pPr>
              <w:pStyle w:val="TabellRader"/>
            </w:pPr>
          </w:p>
        </w:tc>
        <w:tc>
          <w:tcPr>
            <w:tcW w:w="1148" w:type="pct"/>
          </w:tcPr>
          <w:p w14:paraId="432DA5DB" w14:textId="131E8C69" w:rsidR="00ED4AFD" w:rsidRDefault="00576574" w:rsidP="00AB0B14">
            <w:pPr>
              <w:pStyle w:val="TabellRader"/>
            </w:pPr>
            <w:r>
              <w:t>X</w:t>
            </w:r>
          </w:p>
        </w:tc>
      </w:tr>
      <w:tr w:rsidR="00ED4AFD" w14:paraId="13E6C953" w14:textId="77777777" w:rsidTr="00AB0B14">
        <w:tc>
          <w:tcPr>
            <w:tcW w:w="708" w:type="pct"/>
          </w:tcPr>
          <w:p w14:paraId="5632081D" w14:textId="5D15E026" w:rsidR="00ED4AFD" w:rsidRDefault="00223E1B" w:rsidP="00AB0B14">
            <w:pPr>
              <w:pStyle w:val="TabellRader"/>
            </w:pPr>
            <w:r>
              <w:t>314</w:t>
            </w:r>
          </w:p>
        </w:tc>
        <w:tc>
          <w:tcPr>
            <w:tcW w:w="1048" w:type="pct"/>
          </w:tcPr>
          <w:p w14:paraId="586E2D1B" w14:textId="6E104024" w:rsidR="00ED4AFD" w:rsidRDefault="003C4AF4" w:rsidP="00AB0B14">
            <w:pPr>
              <w:pStyle w:val="TabellRader"/>
            </w:pPr>
            <w:r>
              <w:t xml:space="preserve">S </w:t>
            </w:r>
            <w:r w:rsidR="008636C9">
              <w:t>7</w:t>
            </w:r>
            <w:r w:rsidR="005E2C4E">
              <w:t>4</w:t>
            </w:r>
          </w:p>
        </w:tc>
        <w:tc>
          <w:tcPr>
            <w:tcW w:w="1048" w:type="pct"/>
          </w:tcPr>
          <w:p w14:paraId="15C54638" w14:textId="5D834D13" w:rsidR="00ED4AFD" w:rsidRDefault="003D2473" w:rsidP="00AB0B14">
            <w:pPr>
              <w:pStyle w:val="TabellRader"/>
            </w:pPr>
            <w:r>
              <w:t>SoU17</w:t>
            </w:r>
          </w:p>
        </w:tc>
        <w:tc>
          <w:tcPr>
            <w:tcW w:w="1048" w:type="pct"/>
          </w:tcPr>
          <w:p w14:paraId="4C238AEA" w14:textId="77777777" w:rsidR="00ED4AFD" w:rsidRDefault="00ED4AFD" w:rsidP="00AB0B14">
            <w:pPr>
              <w:pStyle w:val="TabellRader"/>
            </w:pPr>
          </w:p>
        </w:tc>
        <w:tc>
          <w:tcPr>
            <w:tcW w:w="1148" w:type="pct"/>
          </w:tcPr>
          <w:p w14:paraId="0A95122C" w14:textId="0F8FD6B7" w:rsidR="00ED4AFD" w:rsidRDefault="00576574" w:rsidP="00AB0B14">
            <w:pPr>
              <w:pStyle w:val="TabellRader"/>
            </w:pPr>
            <w:r>
              <w:t>X</w:t>
            </w:r>
          </w:p>
        </w:tc>
      </w:tr>
      <w:tr w:rsidR="00ED4AFD" w14:paraId="0EB8463E" w14:textId="77777777" w:rsidTr="00AB0B14">
        <w:tc>
          <w:tcPr>
            <w:tcW w:w="708" w:type="pct"/>
          </w:tcPr>
          <w:p w14:paraId="471A166F" w14:textId="6DF8DECE" w:rsidR="00ED4AFD" w:rsidRDefault="00223E1B" w:rsidP="00AB0B14">
            <w:pPr>
              <w:pStyle w:val="TabellRader"/>
            </w:pPr>
            <w:r>
              <w:t>315</w:t>
            </w:r>
          </w:p>
        </w:tc>
        <w:tc>
          <w:tcPr>
            <w:tcW w:w="1048" w:type="pct"/>
          </w:tcPr>
          <w:p w14:paraId="4EDB7897" w14:textId="62CDF72F" w:rsidR="00ED4AFD" w:rsidRDefault="003C4AF4" w:rsidP="00AB0B14">
            <w:pPr>
              <w:pStyle w:val="TabellRader"/>
            </w:pPr>
            <w:r>
              <w:t xml:space="preserve">S </w:t>
            </w:r>
            <w:r w:rsidR="008636C9">
              <w:t>7</w:t>
            </w:r>
            <w:r w:rsidR="005E2C4E">
              <w:t>5</w:t>
            </w:r>
          </w:p>
        </w:tc>
        <w:tc>
          <w:tcPr>
            <w:tcW w:w="1048" w:type="pct"/>
          </w:tcPr>
          <w:p w14:paraId="54AE11A5" w14:textId="165C4931" w:rsidR="00ED4AFD" w:rsidRDefault="003D2473" w:rsidP="00AB0B14">
            <w:pPr>
              <w:pStyle w:val="TabellRader"/>
            </w:pPr>
            <w:r>
              <w:t>SoU26</w:t>
            </w:r>
          </w:p>
        </w:tc>
        <w:tc>
          <w:tcPr>
            <w:tcW w:w="1048" w:type="pct"/>
          </w:tcPr>
          <w:p w14:paraId="34E7CA26" w14:textId="77777777" w:rsidR="00ED4AFD" w:rsidRDefault="00ED4AFD" w:rsidP="00AB0B14">
            <w:pPr>
              <w:pStyle w:val="TabellRader"/>
            </w:pPr>
          </w:p>
        </w:tc>
        <w:tc>
          <w:tcPr>
            <w:tcW w:w="1148" w:type="pct"/>
          </w:tcPr>
          <w:p w14:paraId="3B42DA2A" w14:textId="67E50131" w:rsidR="00ED4AFD" w:rsidRDefault="00576574" w:rsidP="00AB0B14">
            <w:pPr>
              <w:pStyle w:val="TabellRader"/>
            </w:pPr>
            <w:r>
              <w:t>X</w:t>
            </w:r>
          </w:p>
        </w:tc>
      </w:tr>
      <w:tr w:rsidR="00ED4AFD" w14:paraId="72EB9806" w14:textId="77777777" w:rsidTr="00AB0B14">
        <w:tc>
          <w:tcPr>
            <w:tcW w:w="708" w:type="pct"/>
          </w:tcPr>
          <w:p w14:paraId="06A90DC3" w14:textId="619919DB" w:rsidR="00ED4AFD" w:rsidRDefault="00223E1B" w:rsidP="00AB0B14">
            <w:pPr>
              <w:pStyle w:val="TabellRader"/>
            </w:pPr>
            <w:r>
              <w:t>316</w:t>
            </w:r>
          </w:p>
        </w:tc>
        <w:tc>
          <w:tcPr>
            <w:tcW w:w="1048" w:type="pct"/>
          </w:tcPr>
          <w:p w14:paraId="1E81AAA3" w14:textId="35466D6B" w:rsidR="00ED4AFD" w:rsidRDefault="003C4AF4" w:rsidP="00AB0B14">
            <w:pPr>
              <w:pStyle w:val="TabellRader"/>
            </w:pPr>
            <w:r>
              <w:t xml:space="preserve">Fi </w:t>
            </w:r>
            <w:r w:rsidR="00510F3B">
              <w:t>88</w:t>
            </w:r>
          </w:p>
        </w:tc>
        <w:tc>
          <w:tcPr>
            <w:tcW w:w="1048" w:type="pct"/>
          </w:tcPr>
          <w:p w14:paraId="6F7BFCEA" w14:textId="23A50159" w:rsidR="00ED4AFD" w:rsidRDefault="003D2473" w:rsidP="00AB0B14">
            <w:pPr>
              <w:pStyle w:val="TabellRader"/>
            </w:pPr>
            <w:r>
              <w:t>KU36</w:t>
            </w:r>
          </w:p>
        </w:tc>
        <w:tc>
          <w:tcPr>
            <w:tcW w:w="1048" w:type="pct"/>
          </w:tcPr>
          <w:p w14:paraId="02A284B6" w14:textId="69A1A46B" w:rsidR="00ED4AFD" w:rsidRDefault="00394C7C" w:rsidP="00AB0B14">
            <w:pPr>
              <w:pStyle w:val="TabellRader"/>
            </w:pPr>
            <w:r>
              <w:t>X</w:t>
            </w:r>
          </w:p>
        </w:tc>
        <w:tc>
          <w:tcPr>
            <w:tcW w:w="1148" w:type="pct"/>
          </w:tcPr>
          <w:p w14:paraId="2FC9FC94" w14:textId="77777777" w:rsidR="00ED4AFD" w:rsidRDefault="00ED4AFD" w:rsidP="00AB0B14">
            <w:pPr>
              <w:pStyle w:val="TabellRader"/>
            </w:pPr>
          </w:p>
        </w:tc>
      </w:tr>
      <w:tr w:rsidR="00ED4AFD" w14:paraId="2799F18C" w14:textId="77777777" w:rsidTr="00AB0B14">
        <w:tc>
          <w:tcPr>
            <w:tcW w:w="708" w:type="pct"/>
          </w:tcPr>
          <w:p w14:paraId="00CF6802" w14:textId="1FA92789" w:rsidR="00ED4AFD" w:rsidRDefault="005F5270" w:rsidP="00AB0B14">
            <w:pPr>
              <w:pStyle w:val="TabellRader"/>
            </w:pPr>
            <w:r>
              <w:t>317</w:t>
            </w:r>
          </w:p>
        </w:tc>
        <w:tc>
          <w:tcPr>
            <w:tcW w:w="1048" w:type="pct"/>
          </w:tcPr>
          <w:p w14:paraId="2FD5B65F" w14:textId="106E2790" w:rsidR="00ED4AFD" w:rsidRDefault="008953C7" w:rsidP="00AB0B14">
            <w:pPr>
              <w:pStyle w:val="TabellRader"/>
            </w:pPr>
            <w:r>
              <w:t xml:space="preserve">Ju </w:t>
            </w:r>
            <w:r w:rsidR="00CD6D39">
              <w:t>142</w:t>
            </w:r>
          </w:p>
        </w:tc>
        <w:tc>
          <w:tcPr>
            <w:tcW w:w="1048" w:type="pct"/>
          </w:tcPr>
          <w:p w14:paraId="34C22358" w14:textId="4C897D3B" w:rsidR="00ED4AFD" w:rsidRDefault="008953C7" w:rsidP="00AB0B14">
            <w:pPr>
              <w:pStyle w:val="TabellRader"/>
            </w:pPr>
            <w:r>
              <w:t>JuU39</w:t>
            </w:r>
          </w:p>
        </w:tc>
        <w:tc>
          <w:tcPr>
            <w:tcW w:w="1048" w:type="pct"/>
          </w:tcPr>
          <w:p w14:paraId="16D2BB3A" w14:textId="32B5A26F" w:rsidR="00ED4AFD" w:rsidRDefault="00AC0B7F" w:rsidP="00AB0B14">
            <w:pPr>
              <w:pStyle w:val="TabellRader"/>
            </w:pPr>
            <w:r>
              <w:t>X</w:t>
            </w:r>
          </w:p>
        </w:tc>
        <w:tc>
          <w:tcPr>
            <w:tcW w:w="1148" w:type="pct"/>
          </w:tcPr>
          <w:p w14:paraId="2D657082" w14:textId="77777777" w:rsidR="00ED4AFD" w:rsidRDefault="00ED4AFD" w:rsidP="00AB0B14">
            <w:pPr>
              <w:pStyle w:val="TabellRader"/>
            </w:pPr>
          </w:p>
        </w:tc>
      </w:tr>
      <w:tr w:rsidR="00ED4AFD" w14:paraId="17F851D7" w14:textId="77777777" w:rsidTr="00AB0B14">
        <w:tc>
          <w:tcPr>
            <w:tcW w:w="708" w:type="pct"/>
          </w:tcPr>
          <w:p w14:paraId="447FCC17" w14:textId="12ACFE38" w:rsidR="00ED4AFD" w:rsidRDefault="005F5270" w:rsidP="00AB0B14">
            <w:pPr>
              <w:pStyle w:val="TabellRader"/>
            </w:pPr>
            <w:r>
              <w:t>318</w:t>
            </w:r>
          </w:p>
        </w:tc>
        <w:tc>
          <w:tcPr>
            <w:tcW w:w="1048" w:type="pct"/>
          </w:tcPr>
          <w:p w14:paraId="75C5771A" w14:textId="261DB106" w:rsidR="00ED4AFD" w:rsidRDefault="008953C7" w:rsidP="00AB0B14">
            <w:pPr>
              <w:pStyle w:val="TabellRader"/>
            </w:pPr>
            <w:r>
              <w:t xml:space="preserve">Ju </w:t>
            </w:r>
            <w:r w:rsidR="00CD6D39">
              <w:t>143</w:t>
            </w:r>
          </w:p>
        </w:tc>
        <w:tc>
          <w:tcPr>
            <w:tcW w:w="1048" w:type="pct"/>
          </w:tcPr>
          <w:p w14:paraId="33771E1A" w14:textId="34F58066" w:rsidR="00ED4AFD" w:rsidRDefault="008953C7" w:rsidP="00AB0B14">
            <w:pPr>
              <w:pStyle w:val="TabellRader"/>
            </w:pPr>
            <w:r>
              <w:t>JuU43</w:t>
            </w:r>
          </w:p>
        </w:tc>
        <w:tc>
          <w:tcPr>
            <w:tcW w:w="1048" w:type="pct"/>
          </w:tcPr>
          <w:p w14:paraId="7BCA9672" w14:textId="77777777" w:rsidR="00ED4AFD" w:rsidRDefault="00ED4AFD" w:rsidP="00AB0B14">
            <w:pPr>
              <w:pStyle w:val="TabellRader"/>
            </w:pPr>
          </w:p>
        </w:tc>
        <w:tc>
          <w:tcPr>
            <w:tcW w:w="1148" w:type="pct"/>
          </w:tcPr>
          <w:p w14:paraId="25FA8CCD" w14:textId="31BE9407" w:rsidR="00ED4AFD" w:rsidRDefault="00AC0B7F" w:rsidP="00AB0B14">
            <w:pPr>
              <w:pStyle w:val="TabellRader"/>
            </w:pPr>
            <w:r>
              <w:t>X</w:t>
            </w:r>
          </w:p>
        </w:tc>
      </w:tr>
      <w:tr w:rsidR="00ED4AFD" w14:paraId="5D912B8F" w14:textId="77777777" w:rsidTr="00AB0B14">
        <w:tc>
          <w:tcPr>
            <w:tcW w:w="708" w:type="pct"/>
          </w:tcPr>
          <w:p w14:paraId="1120D7E9" w14:textId="1F126669" w:rsidR="00ED4AFD" w:rsidRDefault="005F5270" w:rsidP="00AB0B14">
            <w:pPr>
              <w:pStyle w:val="TabellRader"/>
            </w:pPr>
            <w:r>
              <w:t>319</w:t>
            </w:r>
          </w:p>
        </w:tc>
        <w:tc>
          <w:tcPr>
            <w:tcW w:w="1048" w:type="pct"/>
          </w:tcPr>
          <w:p w14:paraId="3407C363" w14:textId="720D875C" w:rsidR="00ED4AFD" w:rsidRDefault="008953C7" w:rsidP="00AB0B14">
            <w:pPr>
              <w:pStyle w:val="TabellRader"/>
            </w:pPr>
            <w:r>
              <w:t xml:space="preserve">Ju </w:t>
            </w:r>
            <w:r w:rsidR="00CD6D39">
              <w:t>144</w:t>
            </w:r>
          </w:p>
        </w:tc>
        <w:tc>
          <w:tcPr>
            <w:tcW w:w="1048" w:type="pct"/>
          </w:tcPr>
          <w:p w14:paraId="28DF7A38" w14:textId="4C32FF52" w:rsidR="00ED4AFD" w:rsidRDefault="008953C7" w:rsidP="00AB0B14">
            <w:pPr>
              <w:pStyle w:val="TabellRader"/>
            </w:pPr>
            <w:r>
              <w:t>JuU32</w:t>
            </w:r>
          </w:p>
        </w:tc>
        <w:tc>
          <w:tcPr>
            <w:tcW w:w="1048" w:type="pct"/>
          </w:tcPr>
          <w:p w14:paraId="2060743D" w14:textId="4C4F57B7" w:rsidR="00ED4AFD" w:rsidRDefault="00AC0B7F" w:rsidP="00AB0B14">
            <w:pPr>
              <w:pStyle w:val="TabellRader"/>
            </w:pPr>
            <w:r>
              <w:t>X</w:t>
            </w:r>
          </w:p>
        </w:tc>
        <w:tc>
          <w:tcPr>
            <w:tcW w:w="1148" w:type="pct"/>
          </w:tcPr>
          <w:p w14:paraId="2F57FCFC" w14:textId="77777777" w:rsidR="00ED4AFD" w:rsidRDefault="00ED4AFD" w:rsidP="00AB0B14">
            <w:pPr>
              <w:pStyle w:val="TabellRader"/>
            </w:pPr>
          </w:p>
        </w:tc>
      </w:tr>
      <w:tr w:rsidR="00ED4AFD" w14:paraId="4146312C" w14:textId="77777777" w:rsidTr="00AB0B14">
        <w:tc>
          <w:tcPr>
            <w:tcW w:w="708" w:type="pct"/>
          </w:tcPr>
          <w:p w14:paraId="5FE4B64C" w14:textId="644317F6" w:rsidR="00ED4AFD" w:rsidRDefault="005F5270" w:rsidP="00AB0B14">
            <w:pPr>
              <w:pStyle w:val="TabellRader"/>
            </w:pPr>
            <w:r>
              <w:t>320</w:t>
            </w:r>
          </w:p>
        </w:tc>
        <w:tc>
          <w:tcPr>
            <w:tcW w:w="1048" w:type="pct"/>
          </w:tcPr>
          <w:p w14:paraId="64325BD2" w14:textId="23A31CAF" w:rsidR="00ED4AFD" w:rsidRDefault="00CD3E22" w:rsidP="00AB0B14">
            <w:pPr>
              <w:pStyle w:val="TabellRader"/>
            </w:pPr>
            <w:r>
              <w:t xml:space="preserve">S </w:t>
            </w:r>
            <w:r w:rsidR="008636C9">
              <w:t>7</w:t>
            </w:r>
            <w:r w:rsidR="005E2C4E">
              <w:t>6</w:t>
            </w:r>
          </w:p>
        </w:tc>
        <w:tc>
          <w:tcPr>
            <w:tcW w:w="1048" w:type="pct"/>
          </w:tcPr>
          <w:p w14:paraId="7AF97BCD" w14:textId="3FFF5996" w:rsidR="00ED4AFD" w:rsidRDefault="00CD3E22" w:rsidP="00AB0B14">
            <w:pPr>
              <w:pStyle w:val="TabellRader"/>
            </w:pPr>
            <w:r>
              <w:t>SoU18</w:t>
            </w:r>
          </w:p>
        </w:tc>
        <w:tc>
          <w:tcPr>
            <w:tcW w:w="1048" w:type="pct"/>
          </w:tcPr>
          <w:p w14:paraId="500F529F" w14:textId="77777777" w:rsidR="00ED4AFD" w:rsidRDefault="00ED4AFD" w:rsidP="00AB0B14">
            <w:pPr>
              <w:pStyle w:val="TabellRader"/>
            </w:pPr>
          </w:p>
        </w:tc>
        <w:tc>
          <w:tcPr>
            <w:tcW w:w="1148" w:type="pct"/>
          </w:tcPr>
          <w:p w14:paraId="76E16E02" w14:textId="6FEAD492" w:rsidR="00ED4AFD" w:rsidRDefault="00576574" w:rsidP="00AB0B14">
            <w:pPr>
              <w:pStyle w:val="TabellRader"/>
            </w:pPr>
            <w:r>
              <w:t>X</w:t>
            </w:r>
          </w:p>
        </w:tc>
      </w:tr>
      <w:tr w:rsidR="00ED4AFD" w14:paraId="50BDA8F8" w14:textId="77777777" w:rsidTr="00AB0B14">
        <w:tc>
          <w:tcPr>
            <w:tcW w:w="708" w:type="pct"/>
          </w:tcPr>
          <w:p w14:paraId="744DD6AA" w14:textId="5F93E28E" w:rsidR="00ED4AFD" w:rsidRDefault="005F5270" w:rsidP="00AB0B14">
            <w:pPr>
              <w:pStyle w:val="TabellRader"/>
            </w:pPr>
            <w:r>
              <w:t>321</w:t>
            </w:r>
          </w:p>
        </w:tc>
        <w:tc>
          <w:tcPr>
            <w:tcW w:w="1048" w:type="pct"/>
          </w:tcPr>
          <w:p w14:paraId="69311F3B" w14:textId="70D778F9" w:rsidR="00ED4AFD" w:rsidRDefault="00CD3E22" w:rsidP="00AB0B14">
            <w:pPr>
              <w:pStyle w:val="TabellRader"/>
            </w:pPr>
            <w:r>
              <w:t xml:space="preserve">Fi </w:t>
            </w:r>
            <w:r w:rsidR="00510F3B">
              <w:t>89</w:t>
            </w:r>
          </w:p>
        </w:tc>
        <w:tc>
          <w:tcPr>
            <w:tcW w:w="1048" w:type="pct"/>
          </w:tcPr>
          <w:p w14:paraId="1C8814CB" w14:textId="33B364C8" w:rsidR="00ED4AFD" w:rsidRDefault="00CD3E22" w:rsidP="00AB0B14">
            <w:pPr>
              <w:pStyle w:val="TabellRader"/>
            </w:pPr>
            <w:r>
              <w:t>FiU32</w:t>
            </w:r>
          </w:p>
        </w:tc>
        <w:tc>
          <w:tcPr>
            <w:tcW w:w="1048" w:type="pct"/>
          </w:tcPr>
          <w:p w14:paraId="2B927AFA" w14:textId="6315DEA1" w:rsidR="00ED4AFD" w:rsidRDefault="00394C7C" w:rsidP="00AB0B14">
            <w:pPr>
              <w:pStyle w:val="TabellRader"/>
            </w:pPr>
            <w:r>
              <w:t>X</w:t>
            </w:r>
          </w:p>
        </w:tc>
        <w:tc>
          <w:tcPr>
            <w:tcW w:w="1148" w:type="pct"/>
          </w:tcPr>
          <w:p w14:paraId="2D848A62" w14:textId="77777777" w:rsidR="00ED4AFD" w:rsidRDefault="00ED4AFD" w:rsidP="00AB0B14">
            <w:pPr>
              <w:pStyle w:val="TabellRader"/>
            </w:pPr>
          </w:p>
        </w:tc>
      </w:tr>
      <w:tr w:rsidR="00ED4AFD" w14:paraId="7E382E42" w14:textId="77777777" w:rsidTr="00AB0B14">
        <w:tc>
          <w:tcPr>
            <w:tcW w:w="708" w:type="pct"/>
          </w:tcPr>
          <w:p w14:paraId="25E1D237" w14:textId="156DE6C5" w:rsidR="00ED4AFD" w:rsidRDefault="005F5270" w:rsidP="00AB0B14">
            <w:pPr>
              <w:pStyle w:val="TabellRader"/>
            </w:pPr>
            <w:r>
              <w:t>322</w:t>
            </w:r>
          </w:p>
        </w:tc>
        <w:tc>
          <w:tcPr>
            <w:tcW w:w="1048" w:type="pct"/>
          </w:tcPr>
          <w:p w14:paraId="634A4F29" w14:textId="4EC40CB0" w:rsidR="00ED4AFD" w:rsidRDefault="00CD3E22" w:rsidP="00AB0B14">
            <w:pPr>
              <w:pStyle w:val="TabellRader"/>
            </w:pPr>
            <w:r>
              <w:t xml:space="preserve">S </w:t>
            </w:r>
            <w:r w:rsidR="008636C9">
              <w:t>7</w:t>
            </w:r>
            <w:r w:rsidR="005E2C4E">
              <w:t>7</w:t>
            </w:r>
          </w:p>
        </w:tc>
        <w:tc>
          <w:tcPr>
            <w:tcW w:w="1048" w:type="pct"/>
          </w:tcPr>
          <w:p w14:paraId="34CBC72A" w14:textId="608C17D2" w:rsidR="00ED4AFD" w:rsidRDefault="00CD3E22" w:rsidP="00AB0B14">
            <w:pPr>
              <w:pStyle w:val="TabellRader"/>
            </w:pPr>
            <w:r>
              <w:t>SoU33</w:t>
            </w:r>
          </w:p>
        </w:tc>
        <w:tc>
          <w:tcPr>
            <w:tcW w:w="1048" w:type="pct"/>
          </w:tcPr>
          <w:p w14:paraId="08A465FC" w14:textId="77777777" w:rsidR="00ED4AFD" w:rsidRDefault="00ED4AFD" w:rsidP="00AB0B14">
            <w:pPr>
              <w:pStyle w:val="TabellRader"/>
            </w:pPr>
          </w:p>
        </w:tc>
        <w:tc>
          <w:tcPr>
            <w:tcW w:w="1148" w:type="pct"/>
          </w:tcPr>
          <w:p w14:paraId="25E93237" w14:textId="5246E15A" w:rsidR="00ED4AFD" w:rsidRDefault="00576574" w:rsidP="00AB0B14">
            <w:pPr>
              <w:pStyle w:val="TabellRader"/>
            </w:pPr>
            <w:r>
              <w:t>X</w:t>
            </w:r>
          </w:p>
        </w:tc>
      </w:tr>
      <w:tr w:rsidR="00ED4AFD" w14:paraId="5C8B8B38" w14:textId="77777777" w:rsidTr="00AB0B14">
        <w:tc>
          <w:tcPr>
            <w:tcW w:w="708" w:type="pct"/>
          </w:tcPr>
          <w:p w14:paraId="4B8EC180" w14:textId="18503432" w:rsidR="00ED4AFD" w:rsidRDefault="005F5270" w:rsidP="00AB0B14">
            <w:pPr>
              <w:pStyle w:val="TabellRader"/>
            </w:pPr>
            <w:r>
              <w:t>323</w:t>
            </w:r>
          </w:p>
        </w:tc>
        <w:tc>
          <w:tcPr>
            <w:tcW w:w="1048" w:type="pct"/>
          </w:tcPr>
          <w:p w14:paraId="3EA2209E" w14:textId="2F12BDFC" w:rsidR="00ED4AFD" w:rsidRDefault="00CD3E22" w:rsidP="00AB0B14">
            <w:pPr>
              <w:pStyle w:val="TabellRader"/>
            </w:pPr>
            <w:r>
              <w:t xml:space="preserve">Ju </w:t>
            </w:r>
            <w:r w:rsidR="00CD6D39">
              <w:t>145</w:t>
            </w:r>
          </w:p>
        </w:tc>
        <w:tc>
          <w:tcPr>
            <w:tcW w:w="1048" w:type="pct"/>
          </w:tcPr>
          <w:p w14:paraId="6CCA346C" w14:textId="67E26F8F" w:rsidR="00ED4AFD" w:rsidRDefault="00CD3E22" w:rsidP="00AB0B14">
            <w:pPr>
              <w:pStyle w:val="TabellRader"/>
            </w:pPr>
            <w:r>
              <w:t>JuU30</w:t>
            </w:r>
          </w:p>
        </w:tc>
        <w:tc>
          <w:tcPr>
            <w:tcW w:w="1048" w:type="pct"/>
          </w:tcPr>
          <w:p w14:paraId="244A0A13" w14:textId="77777777" w:rsidR="00ED4AFD" w:rsidRDefault="00ED4AFD" w:rsidP="00AB0B14">
            <w:pPr>
              <w:pStyle w:val="TabellRader"/>
            </w:pPr>
          </w:p>
        </w:tc>
        <w:tc>
          <w:tcPr>
            <w:tcW w:w="1148" w:type="pct"/>
          </w:tcPr>
          <w:p w14:paraId="477131AD" w14:textId="19241686" w:rsidR="00ED4AFD" w:rsidRDefault="00A04793" w:rsidP="00AB0B14">
            <w:pPr>
              <w:pStyle w:val="TabellRader"/>
            </w:pPr>
            <w:r>
              <w:t>X</w:t>
            </w:r>
          </w:p>
        </w:tc>
      </w:tr>
      <w:tr w:rsidR="00ED4AFD" w14:paraId="752CBE79" w14:textId="77777777" w:rsidTr="00AB0B14">
        <w:tc>
          <w:tcPr>
            <w:tcW w:w="708" w:type="pct"/>
          </w:tcPr>
          <w:p w14:paraId="6D5796BC" w14:textId="5D28E262" w:rsidR="00ED4AFD" w:rsidRDefault="005F5270" w:rsidP="00AB0B14">
            <w:pPr>
              <w:pStyle w:val="TabellRader"/>
            </w:pPr>
            <w:r>
              <w:t>324</w:t>
            </w:r>
          </w:p>
        </w:tc>
        <w:tc>
          <w:tcPr>
            <w:tcW w:w="1048" w:type="pct"/>
          </w:tcPr>
          <w:p w14:paraId="543E8E53" w14:textId="72919AF7" w:rsidR="00ED4AFD" w:rsidRDefault="00CD3E22" w:rsidP="00AB0B14">
            <w:pPr>
              <w:pStyle w:val="TabellRader"/>
            </w:pPr>
            <w:r>
              <w:t xml:space="preserve">Ju </w:t>
            </w:r>
            <w:r w:rsidR="00CD6D39">
              <w:t>146</w:t>
            </w:r>
          </w:p>
        </w:tc>
        <w:tc>
          <w:tcPr>
            <w:tcW w:w="1048" w:type="pct"/>
          </w:tcPr>
          <w:p w14:paraId="7EE6F2DF" w14:textId="452E7953" w:rsidR="00ED4AFD" w:rsidRDefault="00CD3E22" w:rsidP="00AB0B14">
            <w:pPr>
              <w:pStyle w:val="TabellRader"/>
            </w:pPr>
            <w:r>
              <w:t>JuU31</w:t>
            </w:r>
          </w:p>
        </w:tc>
        <w:tc>
          <w:tcPr>
            <w:tcW w:w="1048" w:type="pct"/>
          </w:tcPr>
          <w:p w14:paraId="7D00445A" w14:textId="635652B1" w:rsidR="00ED4AFD" w:rsidRDefault="00A04793" w:rsidP="00AB0B14">
            <w:pPr>
              <w:pStyle w:val="TabellRader"/>
            </w:pPr>
            <w:r>
              <w:t>X</w:t>
            </w:r>
          </w:p>
        </w:tc>
        <w:tc>
          <w:tcPr>
            <w:tcW w:w="1148" w:type="pct"/>
          </w:tcPr>
          <w:p w14:paraId="0E4B2DE7" w14:textId="77777777" w:rsidR="00ED4AFD" w:rsidRDefault="00ED4AFD" w:rsidP="00AB0B14">
            <w:pPr>
              <w:pStyle w:val="TabellRader"/>
            </w:pPr>
          </w:p>
        </w:tc>
      </w:tr>
      <w:tr w:rsidR="00ED4AFD" w14:paraId="326419A8" w14:textId="77777777" w:rsidTr="00AB0B14">
        <w:tc>
          <w:tcPr>
            <w:tcW w:w="708" w:type="pct"/>
          </w:tcPr>
          <w:p w14:paraId="43E4DFF8" w14:textId="6C1F1628" w:rsidR="00ED4AFD" w:rsidRDefault="005F5270" w:rsidP="00AB0B14">
            <w:pPr>
              <w:pStyle w:val="TabellRader"/>
            </w:pPr>
            <w:r>
              <w:t>325</w:t>
            </w:r>
          </w:p>
        </w:tc>
        <w:tc>
          <w:tcPr>
            <w:tcW w:w="1048" w:type="pct"/>
          </w:tcPr>
          <w:p w14:paraId="3E7117F1" w14:textId="63707D22" w:rsidR="00ED4AFD" w:rsidRDefault="00CD3E22" w:rsidP="00AB0B14">
            <w:pPr>
              <w:pStyle w:val="TabellRader"/>
            </w:pPr>
            <w:r>
              <w:t xml:space="preserve">Ju </w:t>
            </w:r>
            <w:r w:rsidR="00CD6D39">
              <w:t>147</w:t>
            </w:r>
          </w:p>
        </w:tc>
        <w:tc>
          <w:tcPr>
            <w:tcW w:w="1048" w:type="pct"/>
          </w:tcPr>
          <w:p w14:paraId="13B05324" w14:textId="04F80EFA" w:rsidR="00ED4AFD" w:rsidRDefault="00CD3E22" w:rsidP="00AB0B14">
            <w:pPr>
              <w:pStyle w:val="TabellRader"/>
            </w:pPr>
            <w:r>
              <w:t>JuU40</w:t>
            </w:r>
          </w:p>
        </w:tc>
        <w:tc>
          <w:tcPr>
            <w:tcW w:w="1048" w:type="pct"/>
          </w:tcPr>
          <w:p w14:paraId="6E7256B4" w14:textId="77777777" w:rsidR="00ED4AFD" w:rsidRDefault="00ED4AFD" w:rsidP="00AB0B14">
            <w:pPr>
              <w:pStyle w:val="TabellRader"/>
            </w:pPr>
          </w:p>
        </w:tc>
        <w:tc>
          <w:tcPr>
            <w:tcW w:w="1148" w:type="pct"/>
          </w:tcPr>
          <w:p w14:paraId="3375344C" w14:textId="60AFC61A" w:rsidR="00ED4AFD" w:rsidRDefault="00A04793" w:rsidP="00AB0B14">
            <w:pPr>
              <w:pStyle w:val="TabellRader"/>
            </w:pPr>
            <w:r>
              <w:t>X</w:t>
            </w:r>
          </w:p>
        </w:tc>
      </w:tr>
      <w:tr w:rsidR="00ED4AFD" w14:paraId="2D3E61C4" w14:textId="77777777" w:rsidTr="00AB0B14">
        <w:tc>
          <w:tcPr>
            <w:tcW w:w="708" w:type="pct"/>
          </w:tcPr>
          <w:p w14:paraId="089B28D7" w14:textId="476A7E6C" w:rsidR="00ED4AFD" w:rsidRDefault="005F5270" w:rsidP="00AB0B14">
            <w:pPr>
              <w:pStyle w:val="TabellRader"/>
            </w:pPr>
            <w:r>
              <w:t>326</w:t>
            </w:r>
          </w:p>
        </w:tc>
        <w:tc>
          <w:tcPr>
            <w:tcW w:w="1048" w:type="pct"/>
          </w:tcPr>
          <w:p w14:paraId="437A7AC6" w14:textId="03B179EA" w:rsidR="00ED4AFD" w:rsidRDefault="00CD3E22" w:rsidP="00AB0B14">
            <w:pPr>
              <w:pStyle w:val="TabellRader"/>
            </w:pPr>
            <w:r>
              <w:t xml:space="preserve">Ju </w:t>
            </w:r>
            <w:r w:rsidR="00CD6D39">
              <w:t>148</w:t>
            </w:r>
          </w:p>
        </w:tc>
        <w:tc>
          <w:tcPr>
            <w:tcW w:w="1048" w:type="pct"/>
          </w:tcPr>
          <w:p w14:paraId="4CC4E063" w14:textId="3995C904" w:rsidR="00ED4AFD" w:rsidRDefault="00CD3E22" w:rsidP="00AB0B14">
            <w:pPr>
              <w:pStyle w:val="TabellRader"/>
            </w:pPr>
            <w:r>
              <w:t>CU20</w:t>
            </w:r>
          </w:p>
        </w:tc>
        <w:tc>
          <w:tcPr>
            <w:tcW w:w="1048" w:type="pct"/>
          </w:tcPr>
          <w:p w14:paraId="37E1035E" w14:textId="77777777" w:rsidR="00ED4AFD" w:rsidRDefault="00ED4AFD" w:rsidP="00AB0B14">
            <w:pPr>
              <w:pStyle w:val="TabellRader"/>
            </w:pPr>
          </w:p>
        </w:tc>
        <w:tc>
          <w:tcPr>
            <w:tcW w:w="1148" w:type="pct"/>
          </w:tcPr>
          <w:p w14:paraId="4E4AF8FA" w14:textId="75A0C0CE" w:rsidR="00ED4AFD" w:rsidRDefault="00A04793" w:rsidP="00AB0B14">
            <w:pPr>
              <w:pStyle w:val="TabellRader"/>
            </w:pPr>
            <w:r>
              <w:t>X</w:t>
            </w:r>
          </w:p>
        </w:tc>
      </w:tr>
      <w:tr w:rsidR="00ED4AFD" w14:paraId="3BA1D43D" w14:textId="77777777" w:rsidTr="00AB0B14">
        <w:tc>
          <w:tcPr>
            <w:tcW w:w="708" w:type="pct"/>
          </w:tcPr>
          <w:p w14:paraId="2C7F2F3C" w14:textId="638026B5" w:rsidR="00ED4AFD" w:rsidRDefault="005F5270" w:rsidP="00AB0B14">
            <w:pPr>
              <w:pStyle w:val="TabellRader"/>
            </w:pPr>
            <w:r>
              <w:t>327</w:t>
            </w:r>
          </w:p>
        </w:tc>
        <w:tc>
          <w:tcPr>
            <w:tcW w:w="1048" w:type="pct"/>
          </w:tcPr>
          <w:p w14:paraId="2643E984" w14:textId="3D30B462" w:rsidR="00ED4AFD" w:rsidRDefault="003651C8" w:rsidP="00AB0B14">
            <w:pPr>
              <w:pStyle w:val="TabellRader"/>
            </w:pPr>
            <w:r>
              <w:t xml:space="preserve">Ju </w:t>
            </w:r>
            <w:r w:rsidR="00CD6D39">
              <w:t>149</w:t>
            </w:r>
          </w:p>
        </w:tc>
        <w:tc>
          <w:tcPr>
            <w:tcW w:w="1048" w:type="pct"/>
          </w:tcPr>
          <w:p w14:paraId="166222D4" w14:textId="4A18BABB" w:rsidR="00ED4AFD" w:rsidRDefault="003651C8" w:rsidP="00AB0B14">
            <w:pPr>
              <w:pStyle w:val="TabellRader"/>
            </w:pPr>
            <w:r>
              <w:t>CU21</w:t>
            </w:r>
          </w:p>
        </w:tc>
        <w:tc>
          <w:tcPr>
            <w:tcW w:w="1048" w:type="pct"/>
          </w:tcPr>
          <w:p w14:paraId="4DDEE97E" w14:textId="1DFB8303" w:rsidR="00ED4AFD" w:rsidRDefault="00A04793" w:rsidP="00AB0B14">
            <w:pPr>
              <w:pStyle w:val="TabellRader"/>
            </w:pPr>
            <w:r>
              <w:t>X</w:t>
            </w:r>
          </w:p>
        </w:tc>
        <w:tc>
          <w:tcPr>
            <w:tcW w:w="1148" w:type="pct"/>
          </w:tcPr>
          <w:p w14:paraId="7BB075BD" w14:textId="55CAD08E" w:rsidR="00ED4AFD" w:rsidRDefault="00ED4AFD" w:rsidP="00AB0B14">
            <w:pPr>
              <w:pStyle w:val="TabellRader"/>
            </w:pPr>
          </w:p>
        </w:tc>
      </w:tr>
      <w:tr w:rsidR="00ED4AFD" w14:paraId="2A99B627" w14:textId="77777777" w:rsidTr="00AB0B14">
        <w:tc>
          <w:tcPr>
            <w:tcW w:w="708" w:type="pct"/>
          </w:tcPr>
          <w:p w14:paraId="7966224C" w14:textId="4475BFEC" w:rsidR="00ED4AFD" w:rsidRDefault="005F5270" w:rsidP="00AB0B14">
            <w:pPr>
              <w:pStyle w:val="TabellRader"/>
            </w:pPr>
            <w:r>
              <w:t>328</w:t>
            </w:r>
          </w:p>
        </w:tc>
        <w:tc>
          <w:tcPr>
            <w:tcW w:w="1048" w:type="pct"/>
          </w:tcPr>
          <w:p w14:paraId="5E3EB724" w14:textId="02C84E31" w:rsidR="00ED4AFD" w:rsidRDefault="003651C8" w:rsidP="00AB0B14">
            <w:pPr>
              <w:pStyle w:val="TabellRader"/>
            </w:pPr>
            <w:r>
              <w:t xml:space="preserve">Ju </w:t>
            </w:r>
            <w:r w:rsidR="008A3AA7">
              <w:t>150</w:t>
            </w:r>
          </w:p>
        </w:tc>
        <w:tc>
          <w:tcPr>
            <w:tcW w:w="1048" w:type="pct"/>
          </w:tcPr>
          <w:p w14:paraId="2704D1E5" w14:textId="1DA93968" w:rsidR="00ED4AFD" w:rsidRDefault="003651C8" w:rsidP="00AB0B14">
            <w:pPr>
              <w:pStyle w:val="TabellRader"/>
            </w:pPr>
            <w:r>
              <w:t>CU23</w:t>
            </w:r>
          </w:p>
        </w:tc>
        <w:tc>
          <w:tcPr>
            <w:tcW w:w="1048" w:type="pct"/>
          </w:tcPr>
          <w:p w14:paraId="7EF514A8" w14:textId="1D5C6F5A" w:rsidR="00ED4AFD" w:rsidRDefault="00A04793" w:rsidP="00AB0B14">
            <w:pPr>
              <w:pStyle w:val="TabellRader"/>
            </w:pPr>
            <w:r>
              <w:t>X</w:t>
            </w:r>
          </w:p>
        </w:tc>
        <w:tc>
          <w:tcPr>
            <w:tcW w:w="1148" w:type="pct"/>
          </w:tcPr>
          <w:p w14:paraId="1B266266" w14:textId="77777777" w:rsidR="00ED4AFD" w:rsidRDefault="00ED4AFD" w:rsidP="00AB0B14">
            <w:pPr>
              <w:pStyle w:val="TabellRader"/>
            </w:pPr>
          </w:p>
        </w:tc>
      </w:tr>
      <w:tr w:rsidR="00ED4AFD" w14:paraId="096CFA3B" w14:textId="77777777" w:rsidTr="00AB0B14">
        <w:tc>
          <w:tcPr>
            <w:tcW w:w="708" w:type="pct"/>
          </w:tcPr>
          <w:p w14:paraId="0C72EC43" w14:textId="4557E94B" w:rsidR="00ED4AFD" w:rsidRDefault="005F5270" w:rsidP="00AB0B14">
            <w:pPr>
              <w:pStyle w:val="TabellRader"/>
            </w:pPr>
            <w:r>
              <w:t>329</w:t>
            </w:r>
          </w:p>
        </w:tc>
        <w:tc>
          <w:tcPr>
            <w:tcW w:w="1048" w:type="pct"/>
          </w:tcPr>
          <w:p w14:paraId="2FDE814F" w14:textId="27D886EF" w:rsidR="00ED4AFD" w:rsidRDefault="004E2D71" w:rsidP="00AB0B14">
            <w:pPr>
              <w:pStyle w:val="TabellRader"/>
            </w:pPr>
            <w:r>
              <w:t>KN</w:t>
            </w:r>
            <w:r w:rsidR="003651C8">
              <w:t xml:space="preserve"> </w:t>
            </w:r>
            <w:r w:rsidR="002D4579">
              <w:t>55</w:t>
            </w:r>
          </w:p>
        </w:tc>
        <w:tc>
          <w:tcPr>
            <w:tcW w:w="1048" w:type="pct"/>
          </w:tcPr>
          <w:p w14:paraId="06138BAB" w14:textId="2CBC6EC5" w:rsidR="00ED4AFD" w:rsidRDefault="003651C8" w:rsidP="00AB0B14">
            <w:pPr>
              <w:pStyle w:val="TabellRader"/>
            </w:pPr>
            <w:r>
              <w:t>NU23</w:t>
            </w:r>
          </w:p>
        </w:tc>
        <w:tc>
          <w:tcPr>
            <w:tcW w:w="1048" w:type="pct"/>
          </w:tcPr>
          <w:p w14:paraId="36E1DC0A" w14:textId="5EF0DD43" w:rsidR="00ED4AFD" w:rsidRDefault="004A1C98" w:rsidP="00AB0B14">
            <w:pPr>
              <w:pStyle w:val="TabellRader"/>
            </w:pPr>
            <w:r>
              <w:t>X</w:t>
            </w:r>
          </w:p>
        </w:tc>
        <w:tc>
          <w:tcPr>
            <w:tcW w:w="1148" w:type="pct"/>
          </w:tcPr>
          <w:p w14:paraId="11C338F6" w14:textId="77777777" w:rsidR="00ED4AFD" w:rsidRDefault="00ED4AFD" w:rsidP="00AB0B14">
            <w:pPr>
              <w:pStyle w:val="TabellRader"/>
            </w:pPr>
          </w:p>
        </w:tc>
      </w:tr>
      <w:tr w:rsidR="00ED4AFD" w14:paraId="73AC7B98" w14:textId="77777777" w:rsidTr="00AB0B14">
        <w:tc>
          <w:tcPr>
            <w:tcW w:w="708" w:type="pct"/>
          </w:tcPr>
          <w:p w14:paraId="45F46507" w14:textId="20F97171" w:rsidR="00ED4AFD" w:rsidRDefault="005F5270" w:rsidP="00AB0B14">
            <w:pPr>
              <w:pStyle w:val="TabellRader"/>
            </w:pPr>
            <w:r>
              <w:t>330</w:t>
            </w:r>
          </w:p>
        </w:tc>
        <w:tc>
          <w:tcPr>
            <w:tcW w:w="1048" w:type="pct"/>
          </w:tcPr>
          <w:p w14:paraId="4BD48925" w14:textId="4B4D5B91" w:rsidR="00ED4AFD" w:rsidRDefault="003651C8" w:rsidP="00AB0B14">
            <w:pPr>
              <w:pStyle w:val="TabellRader"/>
            </w:pPr>
            <w:r>
              <w:t xml:space="preserve">S </w:t>
            </w:r>
            <w:r w:rsidR="008636C9">
              <w:t>7</w:t>
            </w:r>
            <w:r w:rsidR="006345D5">
              <w:t>8</w:t>
            </w:r>
          </w:p>
        </w:tc>
        <w:tc>
          <w:tcPr>
            <w:tcW w:w="1048" w:type="pct"/>
          </w:tcPr>
          <w:p w14:paraId="339E34D9" w14:textId="6ECB23F6" w:rsidR="00ED4AFD" w:rsidRDefault="003651C8" w:rsidP="00AB0B14">
            <w:pPr>
              <w:pStyle w:val="TabellRader"/>
            </w:pPr>
            <w:r>
              <w:t>SfU24</w:t>
            </w:r>
          </w:p>
        </w:tc>
        <w:tc>
          <w:tcPr>
            <w:tcW w:w="1048" w:type="pct"/>
          </w:tcPr>
          <w:p w14:paraId="575E2B98" w14:textId="59EFF81A" w:rsidR="00ED4AFD" w:rsidRDefault="00576574" w:rsidP="00AB0B14">
            <w:pPr>
              <w:pStyle w:val="TabellRader"/>
            </w:pPr>
            <w:r>
              <w:t>X</w:t>
            </w:r>
          </w:p>
        </w:tc>
        <w:tc>
          <w:tcPr>
            <w:tcW w:w="1148" w:type="pct"/>
          </w:tcPr>
          <w:p w14:paraId="52BB39FD" w14:textId="77777777" w:rsidR="00ED4AFD" w:rsidRDefault="00ED4AFD" w:rsidP="00AB0B14">
            <w:pPr>
              <w:pStyle w:val="TabellRader"/>
            </w:pPr>
          </w:p>
        </w:tc>
      </w:tr>
      <w:tr w:rsidR="00ED4AFD" w14:paraId="656FF383" w14:textId="77777777" w:rsidTr="00AB0B14">
        <w:tc>
          <w:tcPr>
            <w:tcW w:w="708" w:type="pct"/>
          </w:tcPr>
          <w:p w14:paraId="54AD003C" w14:textId="3A6F902D" w:rsidR="00ED4AFD" w:rsidRDefault="005F5270" w:rsidP="00AB0B14">
            <w:pPr>
              <w:pStyle w:val="TabellRader"/>
            </w:pPr>
            <w:r>
              <w:t>331</w:t>
            </w:r>
          </w:p>
        </w:tc>
        <w:tc>
          <w:tcPr>
            <w:tcW w:w="1048" w:type="pct"/>
          </w:tcPr>
          <w:p w14:paraId="0BEED17F" w14:textId="2E2B83F2" w:rsidR="00ED4AFD" w:rsidRDefault="003651C8" w:rsidP="00AB0B14">
            <w:pPr>
              <w:pStyle w:val="TabellRader"/>
            </w:pPr>
            <w:r>
              <w:t>S</w:t>
            </w:r>
            <w:r w:rsidR="008216C2">
              <w:t xml:space="preserve"> </w:t>
            </w:r>
            <w:r w:rsidR="006345D5">
              <w:t>79</w:t>
            </w:r>
          </w:p>
        </w:tc>
        <w:tc>
          <w:tcPr>
            <w:tcW w:w="1048" w:type="pct"/>
          </w:tcPr>
          <w:p w14:paraId="63E7A47D" w14:textId="3571D6EC" w:rsidR="00ED4AFD" w:rsidRDefault="003651C8" w:rsidP="00AB0B14">
            <w:pPr>
              <w:pStyle w:val="TabellRader"/>
            </w:pPr>
            <w:r>
              <w:t>SfU25</w:t>
            </w:r>
          </w:p>
        </w:tc>
        <w:tc>
          <w:tcPr>
            <w:tcW w:w="1048" w:type="pct"/>
          </w:tcPr>
          <w:p w14:paraId="489E47D2" w14:textId="05714370" w:rsidR="00ED4AFD" w:rsidRDefault="00576574" w:rsidP="00AB0B14">
            <w:pPr>
              <w:pStyle w:val="TabellRader"/>
            </w:pPr>
            <w:r>
              <w:t>X</w:t>
            </w:r>
          </w:p>
        </w:tc>
        <w:tc>
          <w:tcPr>
            <w:tcW w:w="1148" w:type="pct"/>
          </w:tcPr>
          <w:p w14:paraId="7B361927" w14:textId="77777777" w:rsidR="00ED4AFD" w:rsidRDefault="00ED4AFD" w:rsidP="00AB0B14">
            <w:pPr>
              <w:pStyle w:val="TabellRader"/>
            </w:pPr>
          </w:p>
        </w:tc>
      </w:tr>
      <w:tr w:rsidR="00ED4AFD" w14:paraId="4E37E44B" w14:textId="77777777" w:rsidTr="00AB0B14">
        <w:tc>
          <w:tcPr>
            <w:tcW w:w="708" w:type="pct"/>
          </w:tcPr>
          <w:p w14:paraId="22F91B0D" w14:textId="428CF58B" w:rsidR="00ED4AFD" w:rsidRDefault="005F5270" w:rsidP="00AB0B14">
            <w:pPr>
              <w:pStyle w:val="TabellRader"/>
            </w:pPr>
            <w:r>
              <w:t>332</w:t>
            </w:r>
          </w:p>
        </w:tc>
        <w:tc>
          <w:tcPr>
            <w:tcW w:w="1048" w:type="pct"/>
          </w:tcPr>
          <w:p w14:paraId="498F7D84" w14:textId="1E19691E" w:rsidR="00ED4AFD" w:rsidRDefault="007031C9" w:rsidP="00AB0B14">
            <w:pPr>
              <w:pStyle w:val="TabellRader"/>
            </w:pPr>
            <w:r>
              <w:t xml:space="preserve">Fi </w:t>
            </w:r>
            <w:r w:rsidR="00510F3B">
              <w:t>90</w:t>
            </w:r>
          </w:p>
        </w:tc>
        <w:tc>
          <w:tcPr>
            <w:tcW w:w="1048" w:type="pct"/>
          </w:tcPr>
          <w:p w14:paraId="20CF08D9" w14:textId="29BF46C2" w:rsidR="00ED4AFD" w:rsidRDefault="007031C9" w:rsidP="00AB0B14">
            <w:pPr>
              <w:pStyle w:val="TabellRader"/>
            </w:pPr>
            <w:r>
              <w:t>FiU37</w:t>
            </w:r>
          </w:p>
        </w:tc>
        <w:tc>
          <w:tcPr>
            <w:tcW w:w="1048" w:type="pct"/>
          </w:tcPr>
          <w:p w14:paraId="419322C8" w14:textId="0D3E16E1" w:rsidR="00ED4AFD" w:rsidRDefault="00394C7C" w:rsidP="00AB0B14">
            <w:pPr>
              <w:pStyle w:val="TabellRader"/>
            </w:pPr>
            <w:r>
              <w:t>X</w:t>
            </w:r>
          </w:p>
        </w:tc>
        <w:tc>
          <w:tcPr>
            <w:tcW w:w="1148" w:type="pct"/>
          </w:tcPr>
          <w:p w14:paraId="44AA241A" w14:textId="77777777" w:rsidR="00ED4AFD" w:rsidRDefault="00ED4AFD" w:rsidP="00AB0B14">
            <w:pPr>
              <w:pStyle w:val="TabellRader"/>
            </w:pPr>
          </w:p>
        </w:tc>
      </w:tr>
      <w:tr w:rsidR="00ED4AFD" w14:paraId="6742168C" w14:textId="77777777" w:rsidTr="00AB0B14">
        <w:tc>
          <w:tcPr>
            <w:tcW w:w="708" w:type="pct"/>
          </w:tcPr>
          <w:p w14:paraId="3FAB32B8" w14:textId="60C206AB" w:rsidR="00ED4AFD" w:rsidRDefault="005F5270" w:rsidP="00AB0B14">
            <w:pPr>
              <w:pStyle w:val="TabellRader"/>
            </w:pPr>
            <w:r>
              <w:t>333</w:t>
            </w:r>
          </w:p>
        </w:tc>
        <w:tc>
          <w:tcPr>
            <w:tcW w:w="1048" w:type="pct"/>
          </w:tcPr>
          <w:p w14:paraId="25C5A1D9" w14:textId="105B4A13" w:rsidR="00ED4AFD" w:rsidRDefault="007031C9" w:rsidP="00AB0B14">
            <w:pPr>
              <w:pStyle w:val="TabellRader"/>
            </w:pPr>
            <w:r>
              <w:t>UD</w:t>
            </w:r>
            <w:r w:rsidR="005D2970">
              <w:t xml:space="preserve"> 16</w:t>
            </w:r>
          </w:p>
        </w:tc>
        <w:tc>
          <w:tcPr>
            <w:tcW w:w="1048" w:type="pct"/>
          </w:tcPr>
          <w:p w14:paraId="29DED5FA" w14:textId="0A0739F8" w:rsidR="00ED4AFD" w:rsidRDefault="007031C9" w:rsidP="00AB0B14">
            <w:pPr>
              <w:pStyle w:val="TabellRader"/>
            </w:pPr>
            <w:r>
              <w:t>UU12</w:t>
            </w:r>
          </w:p>
        </w:tc>
        <w:tc>
          <w:tcPr>
            <w:tcW w:w="1048" w:type="pct"/>
          </w:tcPr>
          <w:p w14:paraId="64C3B0FC" w14:textId="396F5725" w:rsidR="00ED4AFD" w:rsidRDefault="0073593D" w:rsidP="00AB0B14">
            <w:pPr>
              <w:pStyle w:val="TabellRader"/>
            </w:pPr>
            <w:r>
              <w:t>X</w:t>
            </w:r>
          </w:p>
        </w:tc>
        <w:tc>
          <w:tcPr>
            <w:tcW w:w="1148" w:type="pct"/>
          </w:tcPr>
          <w:p w14:paraId="4269933B" w14:textId="77777777" w:rsidR="00ED4AFD" w:rsidRDefault="00ED4AFD" w:rsidP="00AB0B14">
            <w:pPr>
              <w:pStyle w:val="TabellRader"/>
            </w:pPr>
          </w:p>
        </w:tc>
      </w:tr>
      <w:tr w:rsidR="00ED4AFD" w14:paraId="3E4696CD" w14:textId="77777777" w:rsidTr="00AB0B14">
        <w:tc>
          <w:tcPr>
            <w:tcW w:w="708" w:type="pct"/>
          </w:tcPr>
          <w:p w14:paraId="55BA8AEF" w14:textId="3052B5CE" w:rsidR="00ED4AFD" w:rsidRDefault="00896F7F" w:rsidP="00AB0B14">
            <w:pPr>
              <w:pStyle w:val="TabellRader"/>
            </w:pPr>
            <w:r>
              <w:t>335</w:t>
            </w:r>
          </w:p>
        </w:tc>
        <w:tc>
          <w:tcPr>
            <w:tcW w:w="1048" w:type="pct"/>
          </w:tcPr>
          <w:p w14:paraId="7070C611" w14:textId="6987E35C" w:rsidR="00ED4AFD" w:rsidRDefault="00577B84" w:rsidP="00AB0B14">
            <w:pPr>
              <w:pStyle w:val="TabellRader"/>
            </w:pPr>
            <w:r w:rsidRPr="00577B84">
              <w:t>KN</w:t>
            </w:r>
            <w:r w:rsidR="002D4579">
              <w:t xml:space="preserve"> 56</w:t>
            </w:r>
          </w:p>
        </w:tc>
        <w:tc>
          <w:tcPr>
            <w:tcW w:w="1048" w:type="pct"/>
          </w:tcPr>
          <w:p w14:paraId="316B72D0" w14:textId="7A4CB22C" w:rsidR="00ED4AFD" w:rsidRDefault="00896F7F" w:rsidP="00AB0B14">
            <w:pPr>
              <w:pStyle w:val="TabellRader"/>
            </w:pPr>
            <w:r>
              <w:t>MJU25</w:t>
            </w:r>
          </w:p>
        </w:tc>
        <w:tc>
          <w:tcPr>
            <w:tcW w:w="1048" w:type="pct"/>
          </w:tcPr>
          <w:p w14:paraId="02205A20" w14:textId="77777777" w:rsidR="00ED4AFD" w:rsidRDefault="00ED4AFD" w:rsidP="00AB0B14">
            <w:pPr>
              <w:pStyle w:val="TabellRader"/>
            </w:pPr>
          </w:p>
        </w:tc>
        <w:tc>
          <w:tcPr>
            <w:tcW w:w="1148" w:type="pct"/>
          </w:tcPr>
          <w:p w14:paraId="2E2E38D2" w14:textId="49E2DF60" w:rsidR="00ED4AFD" w:rsidRDefault="00B9177B" w:rsidP="00AB0B14">
            <w:pPr>
              <w:pStyle w:val="TabellRader"/>
            </w:pPr>
            <w:r>
              <w:t>X</w:t>
            </w:r>
          </w:p>
        </w:tc>
      </w:tr>
      <w:tr w:rsidR="00ED4AFD" w14:paraId="1C039D81" w14:textId="77777777" w:rsidTr="00AB0B14">
        <w:tc>
          <w:tcPr>
            <w:tcW w:w="708" w:type="pct"/>
          </w:tcPr>
          <w:p w14:paraId="11D27A60" w14:textId="223C5F0D" w:rsidR="00ED4AFD" w:rsidRDefault="00896F7F" w:rsidP="00AB0B14">
            <w:pPr>
              <w:pStyle w:val="TabellRader"/>
            </w:pPr>
            <w:r>
              <w:t>336</w:t>
            </w:r>
          </w:p>
        </w:tc>
        <w:tc>
          <w:tcPr>
            <w:tcW w:w="1048" w:type="pct"/>
          </w:tcPr>
          <w:p w14:paraId="52AD62BB" w14:textId="4DE56C72" w:rsidR="00ED4AFD" w:rsidRDefault="004E2D71" w:rsidP="00AB0B14">
            <w:pPr>
              <w:pStyle w:val="TabellRader"/>
            </w:pPr>
            <w:r>
              <w:t>LI</w:t>
            </w:r>
            <w:r w:rsidR="00896F7F">
              <w:t xml:space="preserve"> </w:t>
            </w:r>
            <w:r w:rsidR="00D1219D">
              <w:t>74</w:t>
            </w:r>
          </w:p>
        </w:tc>
        <w:tc>
          <w:tcPr>
            <w:tcW w:w="1048" w:type="pct"/>
          </w:tcPr>
          <w:p w14:paraId="60B18011" w14:textId="721BC29D" w:rsidR="00ED4AFD" w:rsidRDefault="00896F7F" w:rsidP="00AB0B14">
            <w:pPr>
              <w:pStyle w:val="TabellRader"/>
            </w:pPr>
            <w:r>
              <w:t>MJU25</w:t>
            </w:r>
          </w:p>
        </w:tc>
        <w:tc>
          <w:tcPr>
            <w:tcW w:w="1048" w:type="pct"/>
          </w:tcPr>
          <w:p w14:paraId="148AE7BE" w14:textId="77777777" w:rsidR="00ED4AFD" w:rsidRDefault="00ED4AFD" w:rsidP="00AB0B14">
            <w:pPr>
              <w:pStyle w:val="TabellRader"/>
            </w:pPr>
          </w:p>
        </w:tc>
        <w:tc>
          <w:tcPr>
            <w:tcW w:w="1148" w:type="pct"/>
          </w:tcPr>
          <w:p w14:paraId="2FE91627" w14:textId="41272A62" w:rsidR="00ED4AFD" w:rsidRDefault="004E2D71" w:rsidP="00AB0B14">
            <w:pPr>
              <w:pStyle w:val="TabellRader"/>
            </w:pPr>
            <w:r>
              <w:t>X</w:t>
            </w:r>
          </w:p>
        </w:tc>
      </w:tr>
      <w:tr w:rsidR="00ED4AFD" w14:paraId="471F54D4" w14:textId="77777777" w:rsidTr="00AB0B14">
        <w:tc>
          <w:tcPr>
            <w:tcW w:w="708" w:type="pct"/>
          </w:tcPr>
          <w:p w14:paraId="6EDF5FFF" w14:textId="437BF3C5" w:rsidR="00ED4AFD" w:rsidRDefault="00896F7F" w:rsidP="00AB0B14">
            <w:pPr>
              <w:pStyle w:val="TabellRader"/>
            </w:pPr>
            <w:r>
              <w:t>337</w:t>
            </w:r>
          </w:p>
        </w:tc>
        <w:tc>
          <w:tcPr>
            <w:tcW w:w="1048" w:type="pct"/>
          </w:tcPr>
          <w:p w14:paraId="0A729BDF" w14:textId="240796C6" w:rsidR="00ED4AFD" w:rsidRDefault="00577B84" w:rsidP="00AB0B14">
            <w:pPr>
              <w:pStyle w:val="TabellRader"/>
            </w:pPr>
            <w:r w:rsidRPr="00577B84">
              <w:t>KN</w:t>
            </w:r>
            <w:r w:rsidR="002D4579">
              <w:t xml:space="preserve"> 57</w:t>
            </w:r>
          </w:p>
        </w:tc>
        <w:tc>
          <w:tcPr>
            <w:tcW w:w="1048" w:type="pct"/>
          </w:tcPr>
          <w:p w14:paraId="69D27295" w14:textId="3C5CBB20" w:rsidR="00ED4AFD" w:rsidRDefault="00896F7F" w:rsidP="00AB0B14">
            <w:pPr>
              <w:pStyle w:val="TabellRader"/>
            </w:pPr>
            <w:r>
              <w:t>MJU27</w:t>
            </w:r>
          </w:p>
        </w:tc>
        <w:tc>
          <w:tcPr>
            <w:tcW w:w="1048" w:type="pct"/>
          </w:tcPr>
          <w:p w14:paraId="49829D4A" w14:textId="59907914" w:rsidR="00ED4AFD" w:rsidRDefault="00B9177B" w:rsidP="00AB0B14">
            <w:pPr>
              <w:pStyle w:val="TabellRader"/>
            </w:pPr>
            <w:r>
              <w:t>X</w:t>
            </w:r>
          </w:p>
        </w:tc>
        <w:tc>
          <w:tcPr>
            <w:tcW w:w="1148" w:type="pct"/>
          </w:tcPr>
          <w:p w14:paraId="32D8ED96" w14:textId="77777777" w:rsidR="00ED4AFD" w:rsidRDefault="00ED4AFD" w:rsidP="00AB0B14">
            <w:pPr>
              <w:pStyle w:val="TabellRader"/>
            </w:pPr>
          </w:p>
        </w:tc>
      </w:tr>
      <w:tr w:rsidR="00ED4AFD" w14:paraId="1CC6CCD4" w14:textId="77777777" w:rsidTr="00AB0B14">
        <w:tc>
          <w:tcPr>
            <w:tcW w:w="708" w:type="pct"/>
          </w:tcPr>
          <w:p w14:paraId="48BB7E86" w14:textId="51570AE6" w:rsidR="00ED4AFD" w:rsidRDefault="00896F7F" w:rsidP="00AB0B14">
            <w:pPr>
              <w:pStyle w:val="TabellRader"/>
            </w:pPr>
            <w:r>
              <w:t>338</w:t>
            </w:r>
          </w:p>
        </w:tc>
        <w:tc>
          <w:tcPr>
            <w:tcW w:w="1048" w:type="pct"/>
          </w:tcPr>
          <w:p w14:paraId="5BF1B711" w14:textId="102ADA29" w:rsidR="00ED4AFD" w:rsidRDefault="00896F7F" w:rsidP="00AB0B14">
            <w:pPr>
              <w:pStyle w:val="TabellRader"/>
            </w:pPr>
            <w:r>
              <w:t xml:space="preserve">Ju </w:t>
            </w:r>
            <w:r w:rsidR="008A3AA7">
              <w:t>151</w:t>
            </w:r>
          </w:p>
        </w:tc>
        <w:tc>
          <w:tcPr>
            <w:tcW w:w="1048" w:type="pct"/>
          </w:tcPr>
          <w:p w14:paraId="6308DF97" w14:textId="6534C4C0" w:rsidR="00ED4AFD" w:rsidRDefault="00896F7F" w:rsidP="00AB0B14">
            <w:pPr>
              <w:pStyle w:val="TabellRader"/>
            </w:pPr>
            <w:r>
              <w:t>JuU37</w:t>
            </w:r>
          </w:p>
        </w:tc>
        <w:tc>
          <w:tcPr>
            <w:tcW w:w="1048" w:type="pct"/>
          </w:tcPr>
          <w:p w14:paraId="66768A95" w14:textId="505A6719" w:rsidR="00ED4AFD" w:rsidRDefault="00F32ED5" w:rsidP="00AB0B14">
            <w:pPr>
              <w:pStyle w:val="TabellRader"/>
            </w:pPr>
            <w:r>
              <w:t>X</w:t>
            </w:r>
          </w:p>
        </w:tc>
        <w:tc>
          <w:tcPr>
            <w:tcW w:w="1148" w:type="pct"/>
          </w:tcPr>
          <w:p w14:paraId="6CAF5117" w14:textId="77777777" w:rsidR="00ED4AFD" w:rsidRDefault="00ED4AFD" w:rsidP="00AB0B14">
            <w:pPr>
              <w:pStyle w:val="TabellRader"/>
            </w:pPr>
          </w:p>
        </w:tc>
      </w:tr>
      <w:tr w:rsidR="00FA5812" w14:paraId="5C4CF1F6" w14:textId="77777777" w:rsidTr="00AB0B14">
        <w:tc>
          <w:tcPr>
            <w:tcW w:w="708" w:type="pct"/>
          </w:tcPr>
          <w:p w14:paraId="6B827ABE" w14:textId="1BA73106" w:rsidR="00FA5812" w:rsidRDefault="009C7BE7" w:rsidP="00AB0B14">
            <w:pPr>
              <w:pStyle w:val="TabellRader"/>
            </w:pPr>
            <w:r>
              <w:t>339</w:t>
            </w:r>
          </w:p>
        </w:tc>
        <w:tc>
          <w:tcPr>
            <w:tcW w:w="1048" w:type="pct"/>
          </w:tcPr>
          <w:p w14:paraId="07ABAC82" w14:textId="4B1DA6B3" w:rsidR="00FA5812" w:rsidRDefault="009C7BE7" w:rsidP="00AB0B14">
            <w:pPr>
              <w:pStyle w:val="TabellRader"/>
            </w:pPr>
            <w:r>
              <w:t xml:space="preserve">U </w:t>
            </w:r>
            <w:r w:rsidR="00CB2FA8">
              <w:t>31</w:t>
            </w:r>
          </w:p>
        </w:tc>
        <w:tc>
          <w:tcPr>
            <w:tcW w:w="1048" w:type="pct"/>
          </w:tcPr>
          <w:p w14:paraId="6005B6D7" w14:textId="5B930235" w:rsidR="00FA5812" w:rsidRDefault="009C7BE7" w:rsidP="00AB0B14">
            <w:pPr>
              <w:pStyle w:val="TabellRader"/>
            </w:pPr>
            <w:r>
              <w:t>UbU30</w:t>
            </w:r>
          </w:p>
        </w:tc>
        <w:tc>
          <w:tcPr>
            <w:tcW w:w="1048" w:type="pct"/>
          </w:tcPr>
          <w:p w14:paraId="5644381C" w14:textId="485EE18F" w:rsidR="00FA5812" w:rsidRDefault="00B8291C" w:rsidP="00AB0B14">
            <w:pPr>
              <w:pStyle w:val="TabellRader"/>
            </w:pPr>
            <w:r>
              <w:t>X</w:t>
            </w:r>
          </w:p>
        </w:tc>
        <w:tc>
          <w:tcPr>
            <w:tcW w:w="1148" w:type="pct"/>
          </w:tcPr>
          <w:p w14:paraId="12297A7E" w14:textId="77777777" w:rsidR="00FA5812" w:rsidRDefault="00FA5812" w:rsidP="00AB0B14">
            <w:pPr>
              <w:pStyle w:val="TabellRader"/>
            </w:pPr>
          </w:p>
        </w:tc>
      </w:tr>
      <w:tr w:rsidR="00FA5812" w14:paraId="254B6822" w14:textId="77777777" w:rsidTr="00AB0B14">
        <w:tc>
          <w:tcPr>
            <w:tcW w:w="708" w:type="pct"/>
          </w:tcPr>
          <w:p w14:paraId="29B88CD9" w14:textId="4BA5F511" w:rsidR="00FA5812" w:rsidRDefault="009C7BE7" w:rsidP="00AB0B14">
            <w:pPr>
              <w:pStyle w:val="TabellRader"/>
            </w:pPr>
            <w:r>
              <w:t>340</w:t>
            </w:r>
          </w:p>
        </w:tc>
        <w:tc>
          <w:tcPr>
            <w:tcW w:w="1048" w:type="pct"/>
          </w:tcPr>
          <w:p w14:paraId="280027CA" w14:textId="307C00EC" w:rsidR="00FA5812" w:rsidRDefault="009C7BE7" w:rsidP="00AB0B14">
            <w:pPr>
              <w:pStyle w:val="TabellRader"/>
            </w:pPr>
            <w:r>
              <w:t xml:space="preserve">U </w:t>
            </w:r>
            <w:r w:rsidR="00CB2FA8">
              <w:t>32</w:t>
            </w:r>
          </w:p>
        </w:tc>
        <w:tc>
          <w:tcPr>
            <w:tcW w:w="1048" w:type="pct"/>
          </w:tcPr>
          <w:p w14:paraId="29034AC0" w14:textId="0E515E74" w:rsidR="00FA5812" w:rsidRDefault="009C7BE7" w:rsidP="00AB0B14">
            <w:pPr>
              <w:pStyle w:val="TabellRader"/>
            </w:pPr>
            <w:r>
              <w:t>UbU31</w:t>
            </w:r>
          </w:p>
        </w:tc>
        <w:tc>
          <w:tcPr>
            <w:tcW w:w="1048" w:type="pct"/>
          </w:tcPr>
          <w:p w14:paraId="7E575D78" w14:textId="77777777" w:rsidR="00FA5812" w:rsidRDefault="00FA5812" w:rsidP="00AB0B14">
            <w:pPr>
              <w:pStyle w:val="TabellRader"/>
            </w:pPr>
          </w:p>
        </w:tc>
        <w:tc>
          <w:tcPr>
            <w:tcW w:w="1148" w:type="pct"/>
          </w:tcPr>
          <w:p w14:paraId="78A9CDDC" w14:textId="1E413059" w:rsidR="00FA5812" w:rsidRDefault="00B8291C" w:rsidP="00AB0B14">
            <w:pPr>
              <w:pStyle w:val="TabellRader"/>
            </w:pPr>
            <w:r>
              <w:t>X</w:t>
            </w:r>
          </w:p>
        </w:tc>
      </w:tr>
      <w:tr w:rsidR="00FA5812" w14:paraId="1D93DECF" w14:textId="77777777" w:rsidTr="00AB0B14">
        <w:tc>
          <w:tcPr>
            <w:tcW w:w="708" w:type="pct"/>
          </w:tcPr>
          <w:p w14:paraId="20E842C9" w14:textId="3259DF30" w:rsidR="00FA5812" w:rsidRDefault="009C7BE7" w:rsidP="00AB0B14">
            <w:pPr>
              <w:pStyle w:val="TabellRader"/>
            </w:pPr>
            <w:r>
              <w:t>341</w:t>
            </w:r>
          </w:p>
        </w:tc>
        <w:tc>
          <w:tcPr>
            <w:tcW w:w="1048" w:type="pct"/>
          </w:tcPr>
          <w:p w14:paraId="0956E5C0" w14:textId="5C1FC18B" w:rsidR="00FA5812" w:rsidRDefault="009C7BE7" w:rsidP="00AB0B14">
            <w:pPr>
              <w:pStyle w:val="TabellRader"/>
            </w:pPr>
            <w:r>
              <w:t xml:space="preserve">Fi </w:t>
            </w:r>
            <w:r w:rsidR="00510F3B">
              <w:t>91</w:t>
            </w:r>
          </w:p>
        </w:tc>
        <w:tc>
          <w:tcPr>
            <w:tcW w:w="1048" w:type="pct"/>
          </w:tcPr>
          <w:p w14:paraId="65B8AA39" w14:textId="038A1472" w:rsidR="00FA5812" w:rsidRDefault="009C7BE7" w:rsidP="00AB0B14">
            <w:pPr>
              <w:pStyle w:val="TabellRader"/>
            </w:pPr>
            <w:r>
              <w:t>KU15</w:t>
            </w:r>
          </w:p>
        </w:tc>
        <w:tc>
          <w:tcPr>
            <w:tcW w:w="1048" w:type="pct"/>
          </w:tcPr>
          <w:p w14:paraId="786744BD" w14:textId="3BDBB84D" w:rsidR="00FA5812" w:rsidRDefault="00394C7C" w:rsidP="00AB0B14">
            <w:pPr>
              <w:pStyle w:val="TabellRader"/>
            </w:pPr>
            <w:r>
              <w:t>X</w:t>
            </w:r>
          </w:p>
        </w:tc>
        <w:tc>
          <w:tcPr>
            <w:tcW w:w="1148" w:type="pct"/>
          </w:tcPr>
          <w:p w14:paraId="2CC5066A" w14:textId="77777777" w:rsidR="00FA5812" w:rsidRDefault="00FA5812" w:rsidP="00AB0B14">
            <w:pPr>
              <w:pStyle w:val="TabellRader"/>
            </w:pPr>
          </w:p>
        </w:tc>
      </w:tr>
      <w:tr w:rsidR="00FA5812" w14:paraId="625F2FC7" w14:textId="77777777" w:rsidTr="00AB0B14">
        <w:tc>
          <w:tcPr>
            <w:tcW w:w="708" w:type="pct"/>
          </w:tcPr>
          <w:p w14:paraId="5099181D" w14:textId="5DFBD225" w:rsidR="00FA5812" w:rsidRDefault="009C7BE7" w:rsidP="00AB0B14">
            <w:pPr>
              <w:pStyle w:val="TabellRader"/>
            </w:pPr>
            <w:r>
              <w:t>343</w:t>
            </w:r>
          </w:p>
        </w:tc>
        <w:tc>
          <w:tcPr>
            <w:tcW w:w="1048" w:type="pct"/>
          </w:tcPr>
          <w:p w14:paraId="1C3EE18A" w14:textId="486FD55E" w:rsidR="00FA5812" w:rsidRDefault="00914D0D" w:rsidP="00AB0B14">
            <w:pPr>
              <w:pStyle w:val="TabellRader"/>
            </w:pPr>
            <w:r>
              <w:t>Fi</w:t>
            </w:r>
            <w:r w:rsidR="00510F3B">
              <w:t xml:space="preserve"> 92</w:t>
            </w:r>
          </w:p>
        </w:tc>
        <w:tc>
          <w:tcPr>
            <w:tcW w:w="1048" w:type="pct"/>
          </w:tcPr>
          <w:p w14:paraId="335F1CD0" w14:textId="2F863F66" w:rsidR="00FA5812" w:rsidRDefault="009C7BE7" w:rsidP="00AB0B14">
            <w:pPr>
              <w:pStyle w:val="TabellRader"/>
            </w:pPr>
            <w:r>
              <w:t>FiU27</w:t>
            </w:r>
          </w:p>
        </w:tc>
        <w:tc>
          <w:tcPr>
            <w:tcW w:w="1048" w:type="pct"/>
          </w:tcPr>
          <w:p w14:paraId="62E11B72" w14:textId="245D291C" w:rsidR="00FA5812" w:rsidRDefault="00914D0D" w:rsidP="00AB0B14">
            <w:pPr>
              <w:pStyle w:val="TabellRader"/>
            </w:pPr>
            <w:r>
              <w:t>X</w:t>
            </w:r>
          </w:p>
        </w:tc>
        <w:tc>
          <w:tcPr>
            <w:tcW w:w="1148" w:type="pct"/>
          </w:tcPr>
          <w:p w14:paraId="70E6D3FB" w14:textId="77777777" w:rsidR="00FA5812" w:rsidRDefault="00FA5812" w:rsidP="00AB0B14">
            <w:pPr>
              <w:pStyle w:val="TabellRader"/>
            </w:pPr>
          </w:p>
        </w:tc>
      </w:tr>
      <w:tr w:rsidR="00FA5812" w14:paraId="5614FA18" w14:textId="77777777" w:rsidTr="00AB0B14">
        <w:tc>
          <w:tcPr>
            <w:tcW w:w="708" w:type="pct"/>
          </w:tcPr>
          <w:p w14:paraId="2615C1ED" w14:textId="199EFCDB" w:rsidR="00FA5812" w:rsidRDefault="009C7BE7" w:rsidP="00AB0B14">
            <w:pPr>
              <w:pStyle w:val="TabellRader"/>
            </w:pPr>
            <w:r>
              <w:t>344</w:t>
            </w:r>
          </w:p>
        </w:tc>
        <w:tc>
          <w:tcPr>
            <w:tcW w:w="1048" w:type="pct"/>
          </w:tcPr>
          <w:p w14:paraId="2BBD5DCB" w14:textId="5EB319D7" w:rsidR="00FA5812" w:rsidRDefault="009C7BE7" w:rsidP="00AB0B14">
            <w:pPr>
              <w:pStyle w:val="TabellRader"/>
            </w:pPr>
            <w:r>
              <w:t xml:space="preserve">Fi </w:t>
            </w:r>
            <w:r w:rsidR="00510F3B">
              <w:t>93</w:t>
            </w:r>
          </w:p>
        </w:tc>
        <w:tc>
          <w:tcPr>
            <w:tcW w:w="1048" w:type="pct"/>
          </w:tcPr>
          <w:p w14:paraId="1AC3ED2B" w14:textId="3F8CFB37" w:rsidR="00FA5812" w:rsidRDefault="009C7BE7" w:rsidP="00AB0B14">
            <w:pPr>
              <w:pStyle w:val="TabellRader"/>
            </w:pPr>
            <w:r>
              <w:t>FiU29</w:t>
            </w:r>
          </w:p>
        </w:tc>
        <w:tc>
          <w:tcPr>
            <w:tcW w:w="1048" w:type="pct"/>
          </w:tcPr>
          <w:p w14:paraId="696E5BD7" w14:textId="5712E943" w:rsidR="00FA5812" w:rsidRDefault="002F5358" w:rsidP="00AB0B14">
            <w:pPr>
              <w:pStyle w:val="TabellRader"/>
            </w:pPr>
            <w:r>
              <w:t>X</w:t>
            </w:r>
          </w:p>
        </w:tc>
        <w:tc>
          <w:tcPr>
            <w:tcW w:w="1148" w:type="pct"/>
          </w:tcPr>
          <w:p w14:paraId="49C64369" w14:textId="77777777" w:rsidR="00FA5812" w:rsidRDefault="00FA5812" w:rsidP="00AB0B14">
            <w:pPr>
              <w:pStyle w:val="TabellRader"/>
            </w:pPr>
          </w:p>
        </w:tc>
      </w:tr>
      <w:tr w:rsidR="00FA5812" w14:paraId="4EE93CC5" w14:textId="77777777" w:rsidTr="00AB0B14">
        <w:tc>
          <w:tcPr>
            <w:tcW w:w="708" w:type="pct"/>
          </w:tcPr>
          <w:p w14:paraId="42999002" w14:textId="3EEC28FB" w:rsidR="00FA5812" w:rsidRDefault="009C7BE7" w:rsidP="00AB0B14">
            <w:pPr>
              <w:pStyle w:val="TabellRader"/>
            </w:pPr>
            <w:r>
              <w:t>345</w:t>
            </w:r>
          </w:p>
        </w:tc>
        <w:tc>
          <w:tcPr>
            <w:tcW w:w="1048" w:type="pct"/>
          </w:tcPr>
          <w:p w14:paraId="18366616" w14:textId="042C22A0" w:rsidR="00FA5812" w:rsidRDefault="009C7BE7" w:rsidP="00AB0B14">
            <w:pPr>
              <w:pStyle w:val="TabellRader"/>
            </w:pPr>
            <w:r>
              <w:t xml:space="preserve">Fi </w:t>
            </w:r>
            <w:r w:rsidR="00510F3B">
              <w:t>94</w:t>
            </w:r>
          </w:p>
        </w:tc>
        <w:tc>
          <w:tcPr>
            <w:tcW w:w="1048" w:type="pct"/>
          </w:tcPr>
          <w:p w14:paraId="79F706CC" w14:textId="76430387" w:rsidR="00FA5812" w:rsidRDefault="009C7BE7" w:rsidP="00AB0B14">
            <w:pPr>
              <w:pStyle w:val="TabellRader"/>
            </w:pPr>
            <w:r>
              <w:t>FiU33</w:t>
            </w:r>
          </w:p>
        </w:tc>
        <w:tc>
          <w:tcPr>
            <w:tcW w:w="1048" w:type="pct"/>
          </w:tcPr>
          <w:p w14:paraId="14CCB1C7" w14:textId="1165F4FD" w:rsidR="00FA5812" w:rsidRDefault="002F5358" w:rsidP="00AB0B14">
            <w:pPr>
              <w:pStyle w:val="TabellRader"/>
            </w:pPr>
            <w:r>
              <w:t>X</w:t>
            </w:r>
          </w:p>
        </w:tc>
        <w:tc>
          <w:tcPr>
            <w:tcW w:w="1148" w:type="pct"/>
          </w:tcPr>
          <w:p w14:paraId="0BCCE7E7" w14:textId="77777777" w:rsidR="00FA5812" w:rsidRDefault="00FA5812" w:rsidP="00AB0B14">
            <w:pPr>
              <w:pStyle w:val="TabellRader"/>
            </w:pPr>
          </w:p>
        </w:tc>
      </w:tr>
      <w:tr w:rsidR="00FA5812" w14:paraId="0D9C74F0" w14:textId="77777777" w:rsidTr="00AB0B14">
        <w:tc>
          <w:tcPr>
            <w:tcW w:w="708" w:type="pct"/>
          </w:tcPr>
          <w:p w14:paraId="2BA6E297" w14:textId="359AFF16" w:rsidR="00FA5812" w:rsidRDefault="009C7BE7" w:rsidP="00AB0B14">
            <w:pPr>
              <w:pStyle w:val="TabellRader"/>
            </w:pPr>
            <w:r>
              <w:t>346</w:t>
            </w:r>
          </w:p>
        </w:tc>
        <w:tc>
          <w:tcPr>
            <w:tcW w:w="1048" w:type="pct"/>
          </w:tcPr>
          <w:p w14:paraId="3C4F7500" w14:textId="10DCF67F" w:rsidR="00FA5812" w:rsidRDefault="009C7BE7" w:rsidP="00AB0B14">
            <w:pPr>
              <w:pStyle w:val="TabellRader"/>
            </w:pPr>
            <w:r>
              <w:t xml:space="preserve">Fi </w:t>
            </w:r>
            <w:r w:rsidR="00510F3B">
              <w:t>95</w:t>
            </w:r>
          </w:p>
        </w:tc>
        <w:tc>
          <w:tcPr>
            <w:tcW w:w="1048" w:type="pct"/>
          </w:tcPr>
          <w:p w14:paraId="4F48590A" w14:textId="54D35932" w:rsidR="00FA5812" w:rsidRDefault="009C7BE7" w:rsidP="00AB0B14">
            <w:pPr>
              <w:pStyle w:val="TabellRader"/>
            </w:pPr>
            <w:r>
              <w:t>FiU38</w:t>
            </w:r>
          </w:p>
        </w:tc>
        <w:tc>
          <w:tcPr>
            <w:tcW w:w="1048" w:type="pct"/>
          </w:tcPr>
          <w:p w14:paraId="258CBEE2" w14:textId="0644FBC7" w:rsidR="00FA5812" w:rsidRDefault="002F5358" w:rsidP="00AB0B14">
            <w:pPr>
              <w:pStyle w:val="TabellRader"/>
            </w:pPr>
            <w:r>
              <w:t>X</w:t>
            </w:r>
          </w:p>
        </w:tc>
        <w:tc>
          <w:tcPr>
            <w:tcW w:w="1148" w:type="pct"/>
          </w:tcPr>
          <w:p w14:paraId="2383AD4F" w14:textId="77777777" w:rsidR="00FA5812" w:rsidRDefault="00FA5812" w:rsidP="00AB0B14">
            <w:pPr>
              <w:pStyle w:val="TabellRader"/>
            </w:pPr>
          </w:p>
        </w:tc>
      </w:tr>
      <w:tr w:rsidR="00FA5812" w14:paraId="7359B12D" w14:textId="77777777" w:rsidTr="00AB0B14">
        <w:tc>
          <w:tcPr>
            <w:tcW w:w="708" w:type="pct"/>
          </w:tcPr>
          <w:p w14:paraId="2F739389" w14:textId="0D80FD7C" w:rsidR="00FA5812" w:rsidRDefault="009C7BE7" w:rsidP="00AB0B14">
            <w:pPr>
              <w:pStyle w:val="TabellRader"/>
            </w:pPr>
            <w:r>
              <w:t>347</w:t>
            </w:r>
          </w:p>
        </w:tc>
        <w:tc>
          <w:tcPr>
            <w:tcW w:w="1048" w:type="pct"/>
          </w:tcPr>
          <w:p w14:paraId="7FEFC3F6" w14:textId="78E626D7" w:rsidR="00FA5812" w:rsidRDefault="009C7BE7" w:rsidP="00AB0B14">
            <w:pPr>
              <w:pStyle w:val="TabellRader"/>
            </w:pPr>
            <w:r>
              <w:t xml:space="preserve">Ju </w:t>
            </w:r>
            <w:r w:rsidR="008A3AA7">
              <w:t>152</w:t>
            </w:r>
          </w:p>
        </w:tc>
        <w:tc>
          <w:tcPr>
            <w:tcW w:w="1048" w:type="pct"/>
          </w:tcPr>
          <w:p w14:paraId="2C3DA25D" w14:textId="615C0192" w:rsidR="00FA5812" w:rsidRDefault="009C7BE7" w:rsidP="00AB0B14">
            <w:pPr>
              <w:pStyle w:val="TabellRader"/>
            </w:pPr>
            <w:r>
              <w:t>JuU35</w:t>
            </w:r>
          </w:p>
        </w:tc>
        <w:tc>
          <w:tcPr>
            <w:tcW w:w="1048" w:type="pct"/>
          </w:tcPr>
          <w:p w14:paraId="538A9623" w14:textId="77777777" w:rsidR="00FA5812" w:rsidRDefault="00FA5812" w:rsidP="00AB0B14">
            <w:pPr>
              <w:pStyle w:val="TabellRader"/>
            </w:pPr>
          </w:p>
        </w:tc>
        <w:tc>
          <w:tcPr>
            <w:tcW w:w="1148" w:type="pct"/>
          </w:tcPr>
          <w:p w14:paraId="06AE9A14" w14:textId="206A3353" w:rsidR="00FA5812" w:rsidRDefault="00F32ED5" w:rsidP="00AB0B14">
            <w:pPr>
              <w:pStyle w:val="TabellRader"/>
            </w:pPr>
            <w:r>
              <w:t>X</w:t>
            </w:r>
          </w:p>
        </w:tc>
      </w:tr>
      <w:tr w:rsidR="00FA5812" w14:paraId="22496C74" w14:textId="77777777" w:rsidTr="00AB0B14">
        <w:tc>
          <w:tcPr>
            <w:tcW w:w="708" w:type="pct"/>
          </w:tcPr>
          <w:p w14:paraId="73B7E4F8" w14:textId="3DC9A3F7" w:rsidR="00FA5812" w:rsidRDefault="00BC1F67" w:rsidP="00AB0B14">
            <w:pPr>
              <w:pStyle w:val="TabellRader"/>
            </w:pPr>
            <w:r>
              <w:t>348</w:t>
            </w:r>
          </w:p>
        </w:tc>
        <w:tc>
          <w:tcPr>
            <w:tcW w:w="1048" w:type="pct"/>
          </w:tcPr>
          <w:p w14:paraId="70D7E711" w14:textId="3E44E61E" w:rsidR="00FA5812" w:rsidRDefault="00BC1F67" w:rsidP="00AB0B14">
            <w:pPr>
              <w:pStyle w:val="TabellRader"/>
            </w:pPr>
            <w:r>
              <w:t xml:space="preserve">Fi </w:t>
            </w:r>
            <w:r w:rsidR="00510F3B">
              <w:t>96</w:t>
            </w:r>
          </w:p>
        </w:tc>
        <w:tc>
          <w:tcPr>
            <w:tcW w:w="1048" w:type="pct"/>
          </w:tcPr>
          <w:p w14:paraId="25C86373" w14:textId="7F3BA424" w:rsidR="00FA5812" w:rsidRDefault="00BC1F67" w:rsidP="00AB0B14">
            <w:pPr>
              <w:pStyle w:val="TabellRader"/>
            </w:pPr>
            <w:r>
              <w:t>FiU43</w:t>
            </w:r>
          </w:p>
        </w:tc>
        <w:tc>
          <w:tcPr>
            <w:tcW w:w="1048" w:type="pct"/>
          </w:tcPr>
          <w:p w14:paraId="139BF864" w14:textId="6CB59D5E" w:rsidR="00FA5812" w:rsidRDefault="002F5358" w:rsidP="00AB0B14">
            <w:pPr>
              <w:pStyle w:val="TabellRader"/>
            </w:pPr>
            <w:r>
              <w:t>X</w:t>
            </w:r>
          </w:p>
        </w:tc>
        <w:tc>
          <w:tcPr>
            <w:tcW w:w="1148" w:type="pct"/>
          </w:tcPr>
          <w:p w14:paraId="6194BDFD" w14:textId="77777777" w:rsidR="00FA5812" w:rsidRDefault="00FA5812" w:rsidP="00AB0B14">
            <w:pPr>
              <w:pStyle w:val="TabellRader"/>
            </w:pPr>
          </w:p>
        </w:tc>
      </w:tr>
      <w:tr w:rsidR="00FA5812" w14:paraId="67B294A1" w14:textId="77777777" w:rsidTr="00AB0B14">
        <w:tc>
          <w:tcPr>
            <w:tcW w:w="708" w:type="pct"/>
          </w:tcPr>
          <w:p w14:paraId="73A11A9C" w14:textId="442C22A9" w:rsidR="00FA5812" w:rsidRDefault="00BC1F67" w:rsidP="00AB0B14">
            <w:pPr>
              <w:pStyle w:val="TabellRader"/>
            </w:pPr>
            <w:r>
              <w:t>349</w:t>
            </w:r>
          </w:p>
        </w:tc>
        <w:tc>
          <w:tcPr>
            <w:tcW w:w="1048" w:type="pct"/>
          </w:tcPr>
          <w:p w14:paraId="0686D9D9" w14:textId="110C1229" w:rsidR="00FA5812" w:rsidRDefault="002755A9" w:rsidP="00AB0B14">
            <w:pPr>
              <w:pStyle w:val="TabellRader"/>
            </w:pPr>
            <w:r>
              <w:t xml:space="preserve">Fi </w:t>
            </w:r>
            <w:r w:rsidR="00510F3B">
              <w:t>97</w:t>
            </w:r>
          </w:p>
        </w:tc>
        <w:tc>
          <w:tcPr>
            <w:tcW w:w="1048" w:type="pct"/>
          </w:tcPr>
          <w:p w14:paraId="7E600104" w14:textId="6298256E" w:rsidR="00FA5812" w:rsidRDefault="002755A9" w:rsidP="00AB0B14">
            <w:pPr>
              <w:pStyle w:val="TabellRader"/>
            </w:pPr>
            <w:r>
              <w:t>FiU28</w:t>
            </w:r>
          </w:p>
        </w:tc>
        <w:tc>
          <w:tcPr>
            <w:tcW w:w="1048" w:type="pct"/>
          </w:tcPr>
          <w:p w14:paraId="4413F695" w14:textId="3338638D" w:rsidR="00FA5812" w:rsidRDefault="002F5358" w:rsidP="00AB0B14">
            <w:pPr>
              <w:pStyle w:val="TabellRader"/>
            </w:pPr>
            <w:r>
              <w:t>X</w:t>
            </w:r>
          </w:p>
        </w:tc>
        <w:tc>
          <w:tcPr>
            <w:tcW w:w="1148" w:type="pct"/>
          </w:tcPr>
          <w:p w14:paraId="4CE77CFB" w14:textId="77777777" w:rsidR="00FA5812" w:rsidRDefault="00FA5812" w:rsidP="00AB0B14">
            <w:pPr>
              <w:pStyle w:val="TabellRader"/>
            </w:pPr>
          </w:p>
        </w:tc>
      </w:tr>
      <w:tr w:rsidR="00FA5812" w14:paraId="68392DAF" w14:textId="77777777" w:rsidTr="00AB0B14">
        <w:tc>
          <w:tcPr>
            <w:tcW w:w="708" w:type="pct"/>
          </w:tcPr>
          <w:p w14:paraId="20061A5F" w14:textId="18061E10" w:rsidR="00FA5812" w:rsidRDefault="00BC1F67" w:rsidP="00AB0B14">
            <w:pPr>
              <w:pStyle w:val="TabellRader"/>
            </w:pPr>
            <w:r>
              <w:t>351</w:t>
            </w:r>
          </w:p>
        </w:tc>
        <w:tc>
          <w:tcPr>
            <w:tcW w:w="1048" w:type="pct"/>
          </w:tcPr>
          <w:p w14:paraId="252E6450" w14:textId="0B7C3D1D" w:rsidR="00FA5812" w:rsidRDefault="00775CB4" w:rsidP="00AB0B14">
            <w:pPr>
              <w:pStyle w:val="TabellRader"/>
            </w:pPr>
            <w:r>
              <w:t xml:space="preserve">Ju </w:t>
            </w:r>
            <w:r w:rsidR="008A3AA7">
              <w:t>153</w:t>
            </w:r>
          </w:p>
        </w:tc>
        <w:tc>
          <w:tcPr>
            <w:tcW w:w="1048" w:type="pct"/>
          </w:tcPr>
          <w:p w14:paraId="7FCB1492" w14:textId="08399F7F" w:rsidR="00FA5812" w:rsidRDefault="00BC1F67" w:rsidP="00AB0B14">
            <w:pPr>
              <w:pStyle w:val="TabellRader"/>
            </w:pPr>
            <w:r>
              <w:t>KU24</w:t>
            </w:r>
          </w:p>
        </w:tc>
        <w:tc>
          <w:tcPr>
            <w:tcW w:w="1048" w:type="pct"/>
          </w:tcPr>
          <w:p w14:paraId="2CE11821" w14:textId="2552B40B" w:rsidR="00FA5812" w:rsidRDefault="00C760C2" w:rsidP="00AB0B14">
            <w:pPr>
              <w:pStyle w:val="TabellRader"/>
            </w:pPr>
            <w:r>
              <w:t>X</w:t>
            </w:r>
          </w:p>
        </w:tc>
        <w:tc>
          <w:tcPr>
            <w:tcW w:w="1148" w:type="pct"/>
          </w:tcPr>
          <w:p w14:paraId="526783D4" w14:textId="77777777" w:rsidR="00FA5812" w:rsidRDefault="00FA5812" w:rsidP="00AB0B14">
            <w:pPr>
              <w:pStyle w:val="TabellRader"/>
            </w:pPr>
          </w:p>
        </w:tc>
      </w:tr>
      <w:tr w:rsidR="00FA5812" w14:paraId="1E0B9345" w14:textId="77777777" w:rsidTr="00AB0B14">
        <w:tc>
          <w:tcPr>
            <w:tcW w:w="708" w:type="pct"/>
          </w:tcPr>
          <w:p w14:paraId="51613AC6" w14:textId="1A343A1D" w:rsidR="00FA5812" w:rsidRDefault="00E076DD" w:rsidP="00AB0B14">
            <w:pPr>
              <w:pStyle w:val="TabellRader"/>
            </w:pPr>
            <w:r>
              <w:t>352</w:t>
            </w:r>
          </w:p>
        </w:tc>
        <w:tc>
          <w:tcPr>
            <w:tcW w:w="1048" w:type="pct"/>
          </w:tcPr>
          <w:p w14:paraId="1A18B046" w14:textId="0B09B4DF" w:rsidR="00FA5812" w:rsidRDefault="006B7402" w:rsidP="00AB0B14">
            <w:pPr>
              <w:pStyle w:val="TabellRader"/>
            </w:pPr>
            <w:r>
              <w:t>S</w:t>
            </w:r>
            <w:r w:rsidR="008636C9">
              <w:t xml:space="preserve"> 8</w:t>
            </w:r>
            <w:r w:rsidR="00B35796">
              <w:t>0</w:t>
            </w:r>
          </w:p>
        </w:tc>
        <w:tc>
          <w:tcPr>
            <w:tcW w:w="1048" w:type="pct"/>
          </w:tcPr>
          <w:p w14:paraId="402F27F3" w14:textId="0E22E277" w:rsidR="00FA5812" w:rsidRDefault="00E076DD" w:rsidP="00AB0B14">
            <w:pPr>
              <w:pStyle w:val="TabellRader"/>
            </w:pPr>
            <w:r>
              <w:t>KU29</w:t>
            </w:r>
          </w:p>
        </w:tc>
        <w:tc>
          <w:tcPr>
            <w:tcW w:w="1048" w:type="pct"/>
          </w:tcPr>
          <w:p w14:paraId="6C1C69CB" w14:textId="77777777" w:rsidR="00FA5812" w:rsidRDefault="00FA5812" w:rsidP="00AB0B14">
            <w:pPr>
              <w:pStyle w:val="TabellRader"/>
            </w:pPr>
          </w:p>
        </w:tc>
        <w:tc>
          <w:tcPr>
            <w:tcW w:w="1148" w:type="pct"/>
          </w:tcPr>
          <w:p w14:paraId="19138CC1" w14:textId="65255D9D" w:rsidR="00FA5812" w:rsidRDefault="00C760C2" w:rsidP="00AB0B14">
            <w:pPr>
              <w:pStyle w:val="TabellRader"/>
            </w:pPr>
            <w:r>
              <w:t>X</w:t>
            </w:r>
          </w:p>
        </w:tc>
      </w:tr>
      <w:tr w:rsidR="00FA5812" w14:paraId="56B58E80" w14:textId="77777777" w:rsidTr="00AB0B14">
        <w:tc>
          <w:tcPr>
            <w:tcW w:w="708" w:type="pct"/>
          </w:tcPr>
          <w:p w14:paraId="689C9D9F" w14:textId="5BF6ABA8" w:rsidR="00FA5812" w:rsidRDefault="00E076DD" w:rsidP="00AB0B14">
            <w:pPr>
              <w:pStyle w:val="TabellRader"/>
            </w:pPr>
            <w:r>
              <w:t>361</w:t>
            </w:r>
          </w:p>
        </w:tc>
        <w:tc>
          <w:tcPr>
            <w:tcW w:w="1048" w:type="pct"/>
          </w:tcPr>
          <w:p w14:paraId="5B57CE94" w14:textId="3AE5EB61" w:rsidR="00FA5812" w:rsidRDefault="00E076DD" w:rsidP="00AB0B14">
            <w:pPr>
              <w:pStyle w:val="TabellRader"/>
            </w:pPr>
            <w:r>
              <w:t xml:space="preserve">Ju </w:t>
            </w:r>
            <w:r w:rsidR="008A3AA7">
              <w:t>154</w:t>
            </w:r>
          </w:p>
        </w:tc>
        <w:tc>
          <w:tcPr>
            <w:tcW w:w="1048" w:type="pct"/>
          </w:tcPr>
          <w:p w14:paraId="529CDA3B" w14:textId="1C6AE1DF" w:rsidR="00FA5812" w:rsidRDefault="00E076DD" w:rsidP="00AB0B14">
            <w:pPr>
              <w:pStyle w:val="TabellRader"/>
            </w:pPr>
            <w:r>
              <w:t>KU43</w:t>
            </w:r>
          </w:p>
        </w:tc>
        <w:tc>
          <w:tcPr>
            <w:tcW w:w="1048" w:type="pct"/>
          </w:tcPr>
          <w:p w14:paraId="666CFACC" w14:textId="55A38405" w:rsidR="00FA5812" w:rsidRDefault="00F32ED5" w:rsidP="00AB0B14">
            <w:pPr>
              <w:pStyle w:val="TabellRader"/>
            </w:pPr>
            <w:r>
              <w:t>X</w:t>
            </w:r>
          </w:p>
        </w:tc>
        <w:tc>
          <w:tcPr>
            <w:tcW w:w="1148" w:type="pct"/>
          </w:tcPr>
          <w:p w14:paraId="7DDE5D7D" w14:textId="77777777" w:rsidR="00FA5812" w:rsidRDefault="00FA5812" w:rsidP="00AB0B14">
            <w:pPr>
              <w:pStyle w:val="TabellRader"/>
            </w:pPr>
          </w:p>
        </w:tc>
      </w:tr>
      <w:tr w:rsidR="00FA5812" w14:paraId="04E9374B" w14:textId="77777777" w:rsidTr="00AB0B14">
        <w:tc>
          <w:tcPr>
            <w:tcW w:w="708" w:type="pct"/>
          </w:tcPr>
          <w:p w14:paraId="225A3F53" w14:textId="2EF33540" w:rsidR="00FA5812" w:rsidRDefault="00596EDF" w:rsidP="00AB0B14">
            <w:pPr>
              <w:pStyle w:val="TabellRader"/>
            </w:pPr>
            <w:r>
              <w:t>362</w:t>
            </w:r>
          </w:p>
        </w:tc>
        <w:tc>
          <w:tcPr>
            <w:tcW w:w="1048" w:type="pct"/>
          </w:tcPr>
          <w:p w14:paraId="7B3C1AC8" w14:textId="4FF0E300" w:rsidR="00FA5812" w:rsidRDefault="00596EDF" w:rsidP="00AB0B14">
            <w:pPr>
              <w:pStyle w:val="TabellRader"/>
            </w:pPr>
            <w:r>
              <w:t xml:space="preserve">U </w:t>
            </w:r>
            <w:r w:rsidR="00CB2FA8">
              <w:t>33</w:t>
            </w:r>
          </w:p>
        </w:tc>
        <w:tc>
          <w:tcPr>
            <w:tcW w:w="1048" w:type="pct"/>
          </w:tcPr>
          <w:p w14:paraId="4BDC5D5F" w14:textId="7E6FE939" w:rsidR="00FA5812" w:rsidRDefault="00596EDF" w:rsidP="00AB0B14">
            <w:pPr>
              <w:pStyle w:val="TabellRader"/>
            </w:pPr>
            <w:r>
              <w:t>UbU32</w:t>
            </w:r>
          </w:p>
        </w:tc>
        <w:tc>
          <w:tcPr>
            <w:tcW w:w="1048" w:type="pct"/>
          </w:tcPr>
          <w:p w14:paraId="5FF6E2F2" w14:textId="77777777" w:rsidR="00FA5812" w:rsidRDefault="00FA5812" w:rsidP="00AB0B14">
            <w:pPr>
              <w:pStyle w:val="TabellRader"/>
            </w:pPr>
          </w:p>
        </w:tc>
        <w:tc>
          <w:tcPr>
            <w:tcW w:w="1148" w:type="pct"/>
          </w:tcPr>
          <w:p w14:paraId="1D6D4B29" w14:textId="53059BD4" w:rsidR="00FA5812" w:rsidRDefault="00BE46FB" w:rsidP="00AB0B14">
            <w:pPr>
              <w:pStyle w:val="TabellRader"/>
            </w:pPr>
            <w:r>
              <w:t>X</w:t>
            </w:r>
          </w:p>
        </w:tc>
      </w:tr>
      <w:tr w:rsidR="00FA5812" w14:paraId="3D20B55E" w14:textId="77777777" w:rsidTr="00AB0B14">
        <w:tc>
          <w:tcPr>
            <w:tcW w:w="708" w:type="pct"/>
          </w:tcPr>
          <w:p w14:paraId="3D475ED6" w14:textId="55290CBC" w:rsidR="00FA5812" w:rsidRDefault="002A4785" w:rsidP="00AB0B14">
            <w:pPr>
              <w:pStyle w:val="TabellRader"/>
            </w:pPr>
            <w:r>
              <w:t>363</w:t>
            </w:r>
          </w:p>
        </w:tc>
        <w:tc>
          <w:tcPr>
            <w:tcW w:w="1048" w:type="pct"/>
          </w:tcPr>
          <w:p w14:paraId="760E1673" w14:textId="3067D8DA" w:rsidR="00FA5812" w:rsidRDefault="00A7432F" w:rsidP="00AB0B14">
            <w:pPr>
              <w:pStyle w:val="TabellRader"/>
            </w:pPr>
            <w:r>
              <w:t xml:space="preserve">U </w:t>
            </w:r>
            <w:r w:rsidR="00CB2FA8">
              <w:t>34</w:t>
            </w:r>
          </w:p>
        </w:tc>
        <w:tc>
          <w:tcPr>
            <w:tcW w:w="1048" w:type="pct"/>
          </w:tcPr>
          <w:p w14:paraId="15802A66" w14:textId="6F052B0E" w:rsidR="00FA5812" w:rsidRDefault="00A7432F" w:rsidP="00AB0B14">
            <w:pPr>
              <w:pStyle w:val="TabellRader"/>
            </w:pPr>
            <w:r>
              <w:t>UbU24</w:t>
            </w:r>
          </w:p>
        </w:tc>
        <w:tc>
          <w:tcPr>
            <w:tcW w:w="1048" w:type="pct"/>
          </w:tcPr>
          <w:p w14:paraId="70E73ED4" w14:textId="3FC8E6A2" w:rsidR="00FA5812" w:rsidRDefault="00BE46FB" w:rsidP="00AB0B14">
            <w:pPr>
              <w:pStyle w:val="TabellRader"/>
            </w:pPr>
            <w:r>
              <w:t>X</w:t>
            </w:r>
          </w:p>
        </w:tc>
        <w:tc>
          <w:tcPr>
            <w:tcW w:w="1148" w:type="pct"/>
          </w:tcPr>
          <w:p w14:paraId="7262388F" w14:textId="77777777" w:rsidR="00FA5812" w:rsidRDefault="00FA5812" w:rsidP="00AB0B14">
            <w:pPr>
              <w:pStyle w:val="TabellRader"/>
            </w:pPr>
          </w:p>
        </w:tc>
      </w:tr>
      <w:tr w:rsidR="00FA5812" w14:paraId="0B744F0E" w14:textId="77777777" w:rsidTr="00AB0B14">
        <w:tc>
          <w:tcPr>
            <w:tcW w:w="708" w:type="pct"/>
          </w:tcPr>
          <w:p w14:paraId="5444CED5" w14:textId="3772B81B" w:rsidR="00FA5812" w:rsidRDefault="002A4785" w:rsidP="00AB0B14">
            <w:pPr>
              <w:pStyle w:val="TabellRader"/>
            </w:pPr>
            <w:r>
              <w:t>364</w:t>
            </w:r>
          </w:p>
        </w:tc>
        <w:tc>
          <w:tcPr>
            <w:tcW w:w="1048" w:type="pct"/>
          </w:tcPr>
          <w:p w14:paraId="6EBFA315" w14:textId="1FB94283" w:rsidR="00FA5812" w:rsidRDefault="00A7432F" w:rsidP="00AB0B14">
            <w:pPr>
              <w:pStyle w:val="TabellRader"/>
            </w:pPr>
            <w:r>
              <w:t xml:space="preserve">U </w:t>
            </w:r>
            <w:r w:rsidR="00CB2FA8">
              <w:t>35</w:t>
            </w:r>
          </w:p>
        </w:tc>
        <w:tc>
          <w:tcPr>
            <w:tcW w:w="1048" w:type="pct"/>
          </w:tcPr>
          <w:p w14:paraId="48E05770" w14:textId="6FEFFCF8" w:rsidR="00FA5812" w:rsidRDefault="00A7432F" w:rsidP="00AB0B14">
            <w:pPr>
              <w:pStyle w:val="TabellRader"/>
            </w:pPr>
            <w:r>
              <w:t>UbU28</w:t>
            </w:r>
          </w:p>
        </w:tc>
        <w:tc>
          <w:tcPr>
            <w:tcW w:w="1048" w:type="pct"/>
          </w:tcPr>
          <w:p w14:paraId="6187326F" w14:textId="2AE27EC9" w:rsidR="00FA5812" w:rsidRDefault="00BE46FB" w:rsidP="00AB0B14">
            <w:pPr>
              <w:pStyle w:val="TabellRader"/>
            </w:pPr>
            <w:r>
              <w:t>X</w:t>
            </w:r>
          </w:p>
        </w:tc>
        <w:tc>
          <w:tcPr>
            <w:tcW w:w="1148" w:type="pct"/>
          </w:tcPr>
          <w:p w14:paraId="1AA6C8DC" w14:textId="77777777" w:rsidR="00FA5812" w:rsidRDefault="00FA5812" w:rsidP="00AB0B14">
            <w:pPr>
              <w:pStyle w:val="TabellRader"/>
            </w:pPr>
          </w:p>
        </w:tc>
      </w:tr>
      <w:tr w:rsidR="00FA5812" w14:paraId="05C9B9D2" w14:textId="77777777" w:rsidTr="00AB0B14">
        <w:tc>
          <w:tcPr>
            <w:tcW w:w="708" w:type="pct"/>
          </w:tcPr>
          <w:p w14:paraId="366260D5" w14:textId="649E756D" w:rsidR="00FA5812" w:rsidRDefault="00A7432F" w:rsidP="00AB0B14">
            <w:pPr>
              <w:pStyle w:val="TabellRader"/>
            </w:pPr>
            <w:r>
              <w:t>365</w:t>
            </w:r>
          </w:p>
        </w:tc>
        <w:tc>
          <w:tcPr>
            <w:tcW w:w="1048" w:type="pct"/>
          </w:tcPr>
          <w:p w14:paraId="7729A3B7" w14:textId="30C303B4" w:rsidR="00FA5812" w:rsidRDefault="00A7432F" w:rsidP="00AB0B14">
            <w:pPr>
              <w:pStyle w:val="TabellRader"/>
            </w:pPr>
            <w:r>
              <w:t xml:space="preserve">A </w:t>
            </w:r>
            <w:r w:rsidR="000F2F7B">
              <w:t>16</w:t>
            </w:r>
          </w:p>
        </w:tc>
        <w:tc>
          <w:tcPr>
            <w:tcW w:w="1048" w:type="pct"/>
          </w:tcPr>
          <w:p w14:paraId="137AA99B" w14:textId="51845AC4" w:rsidR="00FA5812" w:rsidRDefault="00A7432F" w:rsidP="00AB0B14">
            <w:pPr>
              <w:pStyle w:val="TabellRader"/>
            </w:pPr>
            <w:r>
              <w:t>AU12</w:t>
            </w:r>
          </w:p>
        </w:tc>
        <w:tc>
          <w:tcPr>
            <w:tcW w:w="1048" w:type="pct"/>
          </w:tcPr>
          <w:p w14:paraId="63C9582D" w14:textId="56034743" w:rsidR="00FA5812" w:rsidRDefault="00370A08" w:rsidP="00AB0B14">
            <w:pPr>
              <w:pStyle w:val="TabellRader"/>
            </w:pPr>
            <w:r>
              <w:t>X</w:t>
            </w:r>
          </w:p>
        </w:tc>
        <w:tc>
          <w:tcPr>
            <w:tcW w:w="1148" w:type="pct"/>
          </w:tcPr>
          <w:p w14:paraId="3E48B161" w14:textId="77777777" w:rsidR="00FA5812" w:rsidRDefault="00FA5812" w:rsidP="00AB0B14">
            <w:pPr>
              <w:pStyle w:val="TabellRader"/>
            </w:pPr>
          </w:p>
        </w:tc>
      </w:tr>
      <w:tr w:rsidR="00FA5812" w14:paraId="409412B8" w14:textId="77777777" w:rsidTr="00AB0B14">
        <w:tc>
          <w:tcPr>
            <w:tcW w:w="708" w:type="pct"/>
          </w:tcPr>
          <w:p w14:paraId="41EA065A" w14:textId="1D3C423F" w:rsidR="00FA5812" w:rsidRDefault="00A7432F" w:rsidP="00AB0B14">
            <w:pPr>
              <w:pStyle w:val="TabellRader"/>
            </w:pPr>
            <w:r>
              <w:t>366</w:t>
            </w:r>
          </w:p>
        </w:tc>
        <w:tc>
          <w:tcPr>
            <w:tcW w:w="1048" w:type="pct"/>
          </w:tcPr>
          <w:p w14:paraId="4A0278FF" w14:textId="591CFFBC" w:rsidR="00FA5812" w:rsidRDefault="00A7432F" w:rsidP="00AB0B14">
            <w:pPr>
              <w:pStyle w:val="TabellRader"/>
            </w:pPr>
            <w:r>
              <w:t xml:space="preserve">UD </w:t>
            </w:r>
            <w:r w:rsidR="005D2970">
              <w:t>17</w:t>
            </w:r>
          </w:p>
        </w:tc>
        <w:tc>
          <w:tcPr>
            <w:tcW w:w="1048" w:type="pct"/>
          </w:tcPr>
          <w:p w14:paraId="5BE8A15B" w14:textId="3C179F49" w:rsidR="00FA5812" w:rsidRDefault="00A7432F" w:rsidP="00AB0B14">
            <w:pPr>
              <w:pStyle w:val="TabellRader"/>
            </w:pPr>
            <w:r>
              <w:t>UU5</w:t>
            </w:r>
          </w:p>
        </w:tc>
        <w:tc>
          <w:tcPr>
            <w:tcW w:w="1048" w:type="pct"/>
          </w:tcPr>
          <w:p w14:paraId="06830E48" w14:textId="086A4AA0" w:rsidR="00FA5812" w:rsidRDefault="0073593D" w:rsidP="00AB0B14">
            <w:pPr>
              <w:pStyle w:val="TabellRader"/>
            </w:pPr>
            <w:r>
              <w:t>X</w:t>
            </w:r>
          </w:p>
        </w:tc>
        <w:tc>
          <w:tcPr>
            <w:tcW w:w="1148" w:type="pct"/>
          </w:tcPr>
          <w:p w14:paraId="6CC79B0C" w14:textId="77777777" w:rsidR="00FA5812" w:rsidRDefault="00FA5812" w:rsidP="00AB0B14">
            <w:pPr>
              <w:pStyle w:val="TabellRader"/>
            </w:pPr>
          </w:p>
        </w:tc>
      </w:tr>
      <w:tr w:rsidR="00FA5812" w14:paraId="1E603223" w14:textId="77777777" w:rsidTr="00AB0B14">
        <w:tc>
          <w:tcPr>
            <w:tcW w:w="708" w:type="pct"/>
          </w:tcPr>
          <w:p w14:paraId="2F63B761" w14:textId="6E1EA6DE" w:rsidR="00FA5812" w:rsidRDefault="008C06BE" w:rsidP="00AB0B14">
            <w:pPr>
              <w:pStyle w:val="TabellRader"/>
            </w:pPr>
            <w:r>
              <w:t>368</w:t>
            </w:r>
          </w:p>
        </w:tc>
        <w:tc>
          <w:tcPr>
            <w:tcW w:w="1048" w:type="pct"/>
          </w:tcPr>
          <w:p w14:paraId="1F7ECA00" w14:textId="306F8E24" w:rsidR="00FA5812" w:rsidRDefault="008C06BE" w:rsidP="00AB0B14">
            <w:pPr>
              <w:pStyle w:val="TabellRader"/>
            </w:pPr>
            <w:r>
              <w:t xml:space="preserve">U </w:t>
            </w:r>
            <w:r w:rsidR="00CB2FA8">
              <w:t>36</w:t>
            </w:r>
          </w:p>
        </w:tc>
        <w:tc>
          <w:tcPr>
            <w:tcW w:w="1048" w:type="pct"/>
          </w:tcPr>
          <w:p w14:paraId="5E181998" w14:textId="78351336" w:rsidR="00FA5812" w:rsidRDefault="008C06BE" w:rsidP="00AB0B14">
            <w:pPr>
              <w:pStyle w:val="TabellRader"/>
            </w:pPr>
            <w:r>
              <w:t>UbU23</w:t>
            </w:r>
          </w:p>
        </w:tc>
        <w:tc>
          <w:tcPr>
            <w:tcW w:w="1048" w:type="pct"/>
          </w:tcPr>
          <w:p w14:paraId="5D9AD3E1" w14:textId="1F6EAC21" w:rsidR="00FA5812" w:rsidRDefault="00BE46FB" w:rsidP="00AB0B14">
            <w:pPr>
              <w:pStyle w:val="TabellRader"/>
            </w:pPr>
            <w:r>
              <w:t>X</w:t>
            </w:r>
          </w:p>
        </w:tc>
        <w:tc>
          <w:tcPr>
            <w:tcW w:w="1148" w:type="pct"/>
          </w:tcPr>
          <w:p w14:paraId="17BF3BA7" w14:textId="77777777" w:rsidR="00FA5812" w:rsidRDefault="00FA5812" w:rsidP="00AB0B14">
            <w:pPr>
              <w:pStyle w:val="TabellRader"/>
            </w:pPr>
          </w:p>
        </w:tc>
      </w:tr>
      <w:tr w:rsidR="00FA5812" w14:paraId="280AD757" w14:textId="77777777" w:rsidTr="00AB0B14">
        <w:tc>
          <w:tcPr>
            <w:tcW w:w="708" w:type="pct"/>
          </w:tcPr>
          <w:p w14:paraId="3F7789BB" w14:textId="600DCFDC" w:rsidR="00FA5812" w:rsidRDefault="008C06BE" w:rsidP="00AB0B14">
            <w:pPr>
              <w:pStyle w:val="TabellRader"/>
            </w:pPr>
            <w:r>
              <w:t>369</w:t>
            </w:r>
          </w:p>
        </w:tc>
        <w:tc>
          <w:tcPr>
            <w:tcW w:w="1048" w:type="pct"/>
          </w:tcPr>
          <w:p w14:paraId="67EB9D0E" w14:textId="18F94131" w:rsidR="00FA5812" w:rsidRDefault="00914D0D" w:rsidP="00AB0B14">
            <w:pPr>
              <w:pStyle w:val="TabellRader"/>
            </w:pPr>
            <w:r w:rsidRPr="00914D0D">
              <w:t>LI</w:t>
            </w:r>
            <w:r w:rsidR="00D1219D">
              <w:t xml:space="preserve"> 75</w:t>
            </w:r>
          </w:p>
        </w:tc>
        <w:tc>
          <w:tcPr>
            <w:tcW w:w="1048" w:type="pct"/>
          </w:tcPr>
          <w:p w14:paraId="54F4FEEC" w14:textId="18BA5737" w:rsidR="00FA5812" w:rsidRDefault="008C06BE" w:rsidP="00AB0B14">
            <w:pPr>
              <w:pStyle w:val="TabellRader"/>
            </w:pPr>
            <w:r>
              <w:t>TU16</w:t>
            </w:r>
          </w:p>
        </w:tc>
        <w:tc>
          <w:tcPr>
            <w:tcW w:w="1048" w:type="pct"/>
          </w:tcPr>
          <w:p w14:paraId="55E47F98" w14:textId="77777777" w:rsidR="00FA5812" w:rsidRDefault="00FA5812" w:rsidP="00AB0B14">
            <w:pPr>
              <w:pStyle w:val="TabellRader"/>
            </w:pPr>
          </w:p>
        </w:tc>
        <w:tc>
          <w:tcPr>
            <w:tcW w:w="1148" w:type="pct"/>
          </w:tcPr>
          <w:p w14:paraId="39FFDE95" w14:textId="04212655" w:rsidR="00FA5812" w:rsidRDefault="00914D0D" w:rsidP="00AB0B14">
            <w:pPr>
              <w:pStyle w:val="TabellRader"/>
            </w:pPr>
            <w:r>
              <w:t>X</w:t>
            </w:r>
          </w:p>
        </w:tc>
      </w:tr>
      <w:tr w:rsidR="00FA5812" w14:paraId="413FB84C" w14:textId="77777777" w:rsidTr="00AB0B14">
        <w:tc>
          <w:tcPr>
            <w:tcW w:w="708" w:type="pct"/>
          </w:tcPr>
          <w:p w14:paraId="7DCF3891" w14:textId="370AACCD" w:rsidR="00FA5812" w:rsidRDefault="008C06BE" w:rsidP="00AB0B14">
            <w:pPr>
              <w:pStyle w:val="TabellRader"/>
            </w:pPr>
            <w:r>
              <w:t>370</w:t>
            </w:r>
          </w:p>
        </w:tc>
        <w:tc>
          <w:tcPr>
            <w:tcW w:w="1048" w:type="pct"/>
          </w:tcPr>
          <w:p w14:paraId="11B9FFC6" w14:textId="117E21D3" w:rsidR="00FA5812" w:rsidRDefault="008C06BE" w:rsidP="00AB0B14">
            <w:pPr>
              <w:pStyle w:val="TabellRader"/>
            </w:pPr>
            <w:r>
              <w:t xml:space="preserve">Ju </w:t>
            </w:r>
            <w:r w:rsidR="00FD60C3">
              <w:t>155</w:t>
            </w:r>
          </w:p>
        </w:tc>
        <w:tc>
          <w:tcPr>
            <w:tcW w:w="1048" w:type="pct"/>
          </w:tcPr>
          <w:p w14:paraId="27961464" w14:textId="41880230" w:rsidR="00FA5812" w:rsidRDefault="008C06BE" w:rsidP="00AB0B14">
            <w:pPr>
              <w:pStyle w:val="TabellRader"/>
            </w:pPr>
            <w:r>
              <w:t>JuU21</w:t>
            </w:r>
          </w:p>
        </w:tc>
        <w:tc>
          <w:tcPr>
            <w:tcW w:w="1048" w:type="pct"/>
          </w:tcPr>
          <w:p w14:paraId="4399026A" w14:textId="7C9D598E" w:rsidR="00FA5812" w:rsidRDefault="00F32ED5" w:rsidP="00AB0B14">
            <w:pPr>
              <w:pStyle w:val="TabellRader"/>
            </w:pPr>
            <w:r>
              <w:t>X</w:t>
            </w:r>
          </w:p>
        </w:tc>
        <w:tc>
          <w:tcPr>
            <w:tcW w:w="1148" w:type="pct"/>
          </w:tcPr>
          <w:p w14:paraId="5FFE7E4A" w14:textId="77777777" w:rsidR="00FA5812" w:rsidRDefault="00FA5812" w:rsidP="00AB0B14">
            <w:pPr>
              <w:pStyle w:val="TabellRader"/>
            </w:pPr>
          </w:p>
        </w:tc>
      </w:tr>
      <w:tr w:rsidR="00FA5812" w14:paraId="2638A087" w14:textId="77777777" w:rsidTr="00AB0B14">
        <w:tc>
          <w:tcPr>
            <w:tcW w:w="708" w:type="pct"/>
          </w:tcPr>
          <w:p w14:paraId="6EE9E978" w14:textId="1BCFB09C" w:rsidR="00FA5812" w:rsidRDefault="008C06BE" w:rsidP="00AB0B14">
            <w:pPr>
              <w:pStyle w:val="TabellRader"/>
            </w:pPr>
            <w:r>
              <w:t>371</w:t>
            </w:r>
          </w:p>
        </w:tc>
        <w:tc>
          <w:tcPr>
            <w:tcW w:w="1048" w:type="pct"/>
          </w:tcPr>
          <w:p w14:paraId="1EAE957C" w14:textId="2703C727" w:rsidR="00FA5812" w:rsidRDefault="008C06BE" w:rsidP="00AB0B14">
            <w:pPr>
              <w:pStyle w:val="TabellRader"/>
            </w:pPr>
            <w:r>
              <w:t xml:space="preserve">Fi </w:t>
            </w:r>
            <w:r w:rsidR="00510F3B">
              <w:t>98</w:t>
            </w:r>
          </w:p>
        </w:tc>
        <w:tc>
          <w:tcPr>
            <w:tcW w:w="1048" w:type="pct"/>
          </w:tcPr>
          <w:p w14:paraId="2AA97750" w14:textId="225FACE9" w:rsidR="00FA5812" w:rsidRDefault="008C06BE" w:rsidP="00AB0B14">
            <w:pPr>
              <w:pStyle w:val="TabellRader"/>
            </w:pPr>
            <w:r>
              <w:t>FiU42</w:t>
            </w:r>
          </w:p>
        </w:tc>
        <w:tc>
          <w:tcPr>
            <w:tcW w:w="1048" w:type="pct"/>
          </w:tcPr>
          <w:p w14:paraId="4252F38E" w14:textId="7BC8F975" w:rsidR="00FA5812" w:rsidRDefault="002F5358" w:rsidP="00AB0B14">
            <w:pPr>
              <w:pStyle w:val="TabellRader"/>
            </w:pPr>
            <w:r>
              <w:t>X</w:t>
            </w:r>
          </w:p>
        </w:tc>
        <w:tc>
          <w:tcPr>
            <w:tcW w:w="1148" w:type="pct"/>
          </w:tcPr>
          <w:p w14:paraId="035670F9" w14:textId="77777777" w:rsidR="00FA5812" w:rsidRDefault="00FA5812" w:rsidP="00AB0B14">
            <w:pPr>
              <w:pStyle w:val="TabellRader"/>
            </w:pPr>
          </w:p>
        </w:tc>
      </w:tr>
      <w:tr w:rsidR="00FA5812" w14:paraId="28A01819" w14:textId="77777777" w:rsidTr="00AB0B14">
        <w:tc>
          <w:tcPr>
            <w:tcW w:w="708" w:type="pct"/>
          </w:tcPr>
          <w:p w14:paraId="0DA352C1" w14:textId="71F54CBD" w:rsidR="00FA5812" w:rsidRDefault="00310C79" w:rsidP="00AB0B14">
            <w:pPr>
              <w:pStyle w:val="TabellRader"/>
            </w:pPr>
            <w:r>
              <w:t>372</w:t>
            </w:r>
          </w:p>
        </w:tc>
        <w:tc>
          <w:tcPr>
            <w:tcW w:w="1048" w:type="pct"/>
          </w:tcPr>
          <w:p w14:paraId="4DAA7940" w14:textId="1AE8D747" w:rsidR="00FA5812" w:rsidRDefault="00F16AEC" w:rsidP="00AB0B14">
            <w:pPr>
              <w:pStyle w:val="TabellRader"/>
            </w:pPr>
            <w:r>
              <w:t xml:space="preserve">Fi </w:t>
            </w:r>
            <w:r w:rsidR="00510F3B">
              <w:t>99</w:t>
            </w:r>
          </w:p>
        </w:tc>
        <w:tc>
          <w:tcPr>
            <w:tcW w:w="1048" w:type="pct"/>
          </w:tcPr>
          <w:p w14:paraId="1FFA5C80" w14:textId="43D3B72E" w:rsidR="00FA5812" w:rsidRDefault="00F16AEC" w:rsidP="00AB0B14">
            <w:pPr>
              <w:pStyle w:val="TabellRader"/>
            </w:pPr>
            <w:r>
              <w:t>SkU28</w:t>
            </w:r>
          </w:p>
        </w:tc>
        <w:tc>
          <w:tcPr>
            <w:tcW w:w="1048" w:type="pct"/>
          </w:tcPr>
          <w:p w14:paraId="62BB6294" w14:textId="77777777" w:rsidR="00FA5812" w:rsidRDefault="00FA5812" w:rsidP="00AB0B14">
            <w:pPr>
              <w:pStyle w:val="TabellRader"/>
            </w:pPr>
          </w:p>
        </w:tc>
        <w:tc>
          <w:tcPr>
            <w:tcW w:w="1148" w:type="pct"/>
          </w:tcPr>
          <w:p w14:paraId="49C1BDED" w14:textId="15F659D4" w:rsidR="00FA5812" w:rsidRDefault="002F5358" w:rsidP="00AB0B14">
            <w:pPr>
              <w:pStyle w:val="TabellRader"/>
            </w:pPr>
            <w:r>
              <w:t>X</w:t>
            </w:r>
          </w:p>
        </w:tc>
      </w:tr>
      <w:tr w:rsidR="00FA5812" w14:paraId="33599AF5" w14:textId="77777777" w:rsidTr="00AB0B14">
        <w:tc>
          <w:tcPr>
            <w:tcW w:w="708" w:type="pct"/>
          </w:tcPr>
          <w:p w14:paraId="11CC9CB9" w14:textId="2923B7B8" w:rsidR="00FA5812" w:rsidRDefault="00310C79" w:rsidP="00AB0B14">
            <w:pPr>
              <w:pStyle w:val="TabellRader"/>
            </w:pPr>
            <w:r>
              <w:t>373</w:t>
            </w:r>
          </w:p>
        </w:tc>
        <w:tc>
          <w:tcPr>
            <w:tcW w:w="1048" w:type="pct"/>
          </w:tcPr>
          <w:p w14:paraId="71A53022" w14:textId="513113B0" w:rsidR="00FA5812" w:rsidRDefault="00F16AEC" w:rsidP="00AB0B14">
            <w:pPr>
              <w:pStyle w:val="TabellRader"/>
            </w:pPr>
            <w:r>
              <w:t xml:space="preserve">Fi </w:t>
            </w:r>
            <w:r w:rsidR="00510F3B">
              <w:t>100</w:t>
            </w:r>
          </w:p>
        </w:tc>
        <w:tc>
          <w:tcPr>
            <w:tcW w:w="1048" w:type="pct"/>
          </w:tcPr>
          <w:p w14:paraId="69347AC4" w14:textId="1633F920" w:rsidR="00FA5812" w:rsidRDefault="00F16AEC" w:rsidP="00AB0B14">
            <w:pPr>
              <w:pStyle w:val="TabellRader"/>
            </w:pPr>
            <w:r>
              <w:t>SkU29</w:t>
            </w:r>
          </w:p>
        </w:tc>
        <w:tc>
          <w:tcPr>
            <w:tcW w:w="1048" w:type="pct"/>
          </w:tcPr>
          <w:p w14:paraId="1D569922" w14:textId="48038B57" w:rsidR="00FA5812" w:rsidRDefault="002F5358" w:rsidP="00AB0B14">
            <w:pPr>
              <w:pStyle w:val="TabellRader"/>
            </w:pPr>
            <w:r>
              <w:t>X</w:t>
            </w:r>
          </w:p>
        </w:tc>
        <w:tc>
          <w:tcPr>
            <w:tcW w:w="1148" w:type="pct"/>
          </w:tcPr>
          <w:p w14:paraId="1E3D5E5B" w14:textId="77777777" w:rsidR="00FA5812" w:rsidRDefault="00FA5812" w:rsidP="00AB0B14">
            <w:pPr>
              <w:pStyle w:val="TabellRader"/>
            </w:pPr>
          </w:p>
        </w:tc>
      </w:tr>
      <w:tr w:rsidR="00FA5812" w14:paraId="405B20A7" w14:textId="77777777" w:rsidTr="00AB0B14">
        <w:tc>
          <w:tcPr>
            <w:tcW w:w="708" w:type="pct"/>
          </w:tcPr>
          <w:p w14:paraId="0C29E49A" w14:textId="3A128AA8" w:rsidR="00FA5812" w:rsidRDefault="00310C79" w:rsidP="00AB0B14">
            <w:pPr>
              <w:pStyle w:val="TabellRader"/>
            </w:pPr>
            <w:r>
              <w:t>374</w:t>
            </w:r>
          </w:p>
        </w:tc>
        <w:tc>
          <w:tcPr>
            <w:tcW w:w="1048" w:type="pct"/>
          </w:tcPr>
          <w:p w14:paraId="3E33A95C" w14:textId="5D77FD46" w:rsidR="00FA5812" w:rsidRDefault="00F16AEC" w:rsidP="00AB0B14">
            <w:pPr>
              <w:pStyle w:val="TabellRader"/>
            </w:pPr>
            <w:r>
              <w:t xml:space="preserve">Fi </w:t>
            </w:r>
            <w:r w:rsidR="00510F3B">
              <w:t>101</w:t>
            </w:r>
          </w:p>
        </w:tc>
        <w:tc>
          <w:tcPr>
            <w:tcW w:w="1048" w:type="pct"/>
          </w:tcPr>
          <w:p w14:paraId="5EF4F7DA" w14:textId="4947D116" w:rsidR="00FA5812" w:rsidRDefault="00F16AEC" w:rsidP="00AB0B14">
            <w:pPr>
              <w:pStyle w:val="TabellRader"/>
            </w:pPr>
            <w:r>
              <w:t>SkU30</w:t>
            </w:r>
          </w:p>
        </w:tc>
        <w:tc>
          <w:tcPr>
            <w:tcW w:w="1048" w:type="pct"/>
          </w:tcPr>
          <w:p w14:paraId="76D54055" w14:textId="73213FFF" w:rsidR="00FA5812" w:rsidRDefault="002F5358" w:rsidP="00AB0B14">
            <w:pPr>
              <w:pStyle w:val="TabellRader"/>
            </w:pPr>
            <w:r>
              <w:t>X</w:t>
            </w:r>
          </w:p>
        </w:tc>
        <w:tc>
          <w:tcPr>
            <w:tcW w:w="1148" w:type="pct"/>
          </w:tcPr>
          <w:p w14:paraId="6E11EA6C" w14:textId="77777777" w:rsidR="00FA5812" w:rsidRDefault="00FA5812" w:rsidP="00AB0B14">
            <w:pPr>
              <w:pStyle w:val="TabellRader"/>
            </w:pPr>
          </w:p>
        </w:tc>
      </w:tr>
      <w:tr w:rsidR="00FA5812" w14:paraId="62411022" w14:textId="77777777" w:rsidTr="00AB0B14">
        <w:tc>
          <w:tcPr>
            <w:tcW w:w="708" w:type="pct"/>
          </w:tcPr>
          <w:p w14:paraId="6164EF42" w14:textId="3E446538" w:rsidR="00FA5812" w:rsidRDefault="00310C79" w:rsidP="00AB0B14">
            <w:pPr>
              <w:pStyle w:val="TabellRader"/>
            </w:pPr>
            <w:r>
              <w:t>375</w:t>
            </w:r>
          </w:p>
        </w:tc>
        <w:tc>
          <w:tcPr>
            <w:tcW w:w="1048" w:type="pct"/>
          </w:tcPr>
          <w:p w14:paraId="783BAFAF" w14:textId="47C26B3C" w:rsidR="00FA5812" w:rsidRDefault="00F16AEC" w:rsidP="00AB0B14">
            <w:pPr>
              <w:pStyle w:val="TabellRader"/>
            </w:pPr>
            <w:r>
              <w:t>Ju</w:t>
            </w:r>
            <w:r w:rsidR="00FD60C3">
              <w:t xml:space="preserve"> 156</w:t>
            </w:r>
          </w:p>
        </w:tc>
        <w:tc>
          <w:tcPr>
            <w:tcW w:w="1048" w:type="pct"/>
          </w:tcPr>
          <w:p w14:paraId="24CFBE51" w14:textId="515A4415" w:rsidR="00FA5812" w:rsidRDefault="00F16AEC" w:rsidP="00AB0B14">
            <w:pPr>
              <w:pStyle w:val="TabellRader"/>
            </w:pPr>
            <w:r>
              <w:t>CU22</w:t>
            </w:r>
          </w:p>
        </w:tc>
        <w:tc>
          <w:tcPr>
            <w:tcW w:w="1048" w:type="pct"/>
          </w:tcPr>
          <w:p w14:paraId="50C4F913" w14:textId="20CB4DF1" w:rsidR="00FA5812" w:rsidRDefault="00F32ED5" w:rsidP="00AB0B14">
            <w:pPr>
              <w:pStyle w:val="TabellRader"/>
            </w:pPr>
            <w:r>
              <w:t>X</w:t>
            </w:r>
          </w:p>
        </w:tc>
        <w:tc>
          <w:tcPr>
            <w:tcW w:w="1148" w:type="pct"/>
          </w:tcPr>
          <w:p w14:paraId="2F942AF7" w14:textId="77777777" w:rsidR="00FA5812" w:rsidRDefault="00FA5812" w:rsidP="00AB0B14">
            <w:pPr>
              <w:pStyle w:val="TabellRader"/>
            </w:pPr>
          </w:p>
        </w:tc>
      </w:tr>
      <w:tr w:rsidR="00FA5812" w14:paraId="010A27CD" w14:textId="77777777" w:rsidTr="00AB0B14">
        <w:tc>
          <w:tcPr>
            <w:tcW w:w="708" w:type="pct"/>
          </w:tcPr>
          <w:p w14:paraId="580A5FC1" w14:textId="63656BE1" w:rsidR="00FA5812" w:rsidRDefault="00310C79" w:rsidP="00AB0B14">
            <w:pPr>
              <w:pStyle w:val="TabellRader"/>
            </w:pPr>
            <w:r>
              <w:t>376</w:t>
            </w:r>
          </w:p>
        </w:tc>
        <w:tc>
          <w:tcPr>
            <w:tcW w:w="1048" w:type="pct"/>
          </w:tcPr>
          <w:p w14:paraId="210864C1" w14:textId="61FA1BB0" w:rsidR="00FA5812" w:rsidRDefault="00F16AEC" w:rsidP="00AB0B14">
            <w:pPr>
              <w:pStyle w:val="TabellRader"/>
            </w:pPr>
            <w:r>
              <w:t>Ju</w:t>
            </w:r>
            <w:r w:rsidR="00FD60C3">
              <w:t xml:space="preserve"> 157</w:t>
            </w:r>
          </w:p>
        </w:tc>
        <w:tc>
          <w:tcPr>
            <w:tcW w:w="1048" w:type="pct"/>
          </w:tcPr>
          <w:p w14:paraId="5A0DFA55" w14:textId="609245F3" w:rsidR="00FA5812" w:rsidRDefault="00F16AEC" w:rsidP="00AB0B14">
            <w:pPr>
              <w:pStyle w:val="TabellRader"/>
            </w:pPr>
            <w:r>
              <w:t>CU24</w:t>
            </w:r>
          </w:p>
        </w:tc>
        <w:tc>
          <w:tcPr>
            <w:tcW w:w="1048" w:type="pct"/>
          </w:tcPr>
          <w:p w14:paraId="65496DE3" w14:textId="77777777" w:rsidR="00FA5812" w:rsidRDefault="00FA5812" w:rsidP="00AB0B14">
            <w:pPr>
              <w:pStyle w:val="TabellRader"/>
            </w:pPr>
          </w:p>
        </w:tc>
        <w:tc>
          <w:tcPr>
            <w:tcW w:w="1148" w:type="pct"/>
          </w:tcPr>
          <w:p w14:paraId="4D098397" w14:textId="705985D2" w:rsidR="00FA5812" w:rsidRDefault="00F32ED5" w:rsidP="00AB0B14">
            <w:pPr>
              <w:pStyle w:val="TabellRader"/>
            </w:pPr>
            <w:r>
              <w:t>X</w:t>
            </w:r>
          </w:p>
        </w:tc>
      </w:tr>
      <w:tr w:rsidR="00FA5812" w14:paraId="58078D36" w14:textId="77777777" w:rsidTr="00AB0B14">
        <w:tc>
          <w:tcPr>
            <w:tcW w:w="708" w:type="pct"/>
          </w:tcPr>
          <w:p w14:paraId="73D91B6E" w14:textId="1B354752" w:rsidR="00FA5812" w:rsidRDefault="00310C79" w:rsidP="00AB0B14">
            <w:pPr>
              <w:pStyle w:val="TabellRader"/>
            </w:pPr>
            <w:r>
              <w:t>377</w:t>
            </w:r>
          </w:p>
        </w:tc>
        <w:tc>
          <w:tcPr>
            <w:tcW w:w="1048" w:type="pct"/>
          </w:tcPr>
          <w:p w14:paraId="6AFE38F4" w14:textId="2D3E0DB5" w:rsidR="00FA5812" w:rsidRDefault="002F5358" w:rsidP="00AB0B14">
            <w:pPr>
              <w:pStyle w:val="TabellRader"/>
            </w:pPr>
            <w:r>
              <w:t>LI</w:t>
            </w:r>
            <w:r w:rsidR="00F16AEC">
              <w:t xml:space="preserve"> </w:t>
            </w:r>
            <w:r w:rsidR="00D1219D">
              <w:t>76</w:t>
            </w:r>
          </w:p>
        </w:tc>
        <w:tc>
          <w:tcPr>
            <w:tcW w:w="1048" w:type="pct"/>
          </w:tcPr>
          <w:p w14:paraId="35DBDB5B" w14:textId="08A2C552" w:rsidR="00FA5812" w:rsidRDefault="00F16AEC" w:rsidP="00AB0B14">
            <w:pPr>
              <w:pStyle w:val="TabellRader"/>
            </w:pPr>
            <w:r>
              <w:t>CU25</w:t>
            </w:r>
          </w:p>
        </w:tc>
        <w:tc>
          <w:tcPr>
            <w:tcW w:w="1048" w:type="pct"/>
          </w:tcPr>
          <w:p w14:paraId="4E7B0F7E" w14:textId="543C467A" w:rsidR="00FA5812" w:rsidRDefault="002F5358" w:rsidP="00AB0B14">
            <w:pPr>
              <w:pStyle w:val="TabellRader"/>
            </w:pPr>
            <w:r>
              <w:t>X</w:t>
            </w:r>
          </w:p>
        </w:tc>
        <w:tc>
          <w:tcPr>
            <w:tcW w:w="1148" w:type="pct"/>
          </w:tcPr>
          <w:p w14:paraId="620E4204" w14:textId="77777777" w:rsidR="00FA5812" w:rsidRDefault="00FA5812" w:rsidP="00AB0B14">
            <w:pPr>
              <w:pStyle w:val="TabellRader"/>
            </w:pPr>
          </w:p>
        </w:tc>
      </w:tr>
      <w:tr w:rsidR="00FA5812" w14:paraId="3E252D69" w14:textId="77777777" w:rsidTr="00AB0B14">
        <w:tc>
          <w:tcPr>
            <w:tcW w:w="708" w:type="pct"/>
          </w:tcPr>
          <w:p w14:paraId="71836C71" w14:textId="60C31A02" w:rsidR="00FA5812" w:rsidRDefault="00310C79" w:rsidP="00AB0B14">
            <w:pPr>
              <w:pStyle w:val="TabellRader"/>
            </w:pPr>
            <w:r>
              <w:t>378</w:t>
            </w:r>
          </w:p>
        </w:tc>
        <w:tc>
          <w:tcPr>
            <w:tcW w:w="1048" w:type="pct"/>
          </w:tcPr>
          <w:p w14:paraId="59E41945" w14:textId="03654084" w:rsidR="00FA5812" w:rsidRDefault="00F16AEC" w:rsidP="00AB0B14">
            <w:pPr>
              <w:pStyle w:val="TabellRader"/>
            </w:pPr>
            <w:r>
              <w:t xml:space="preserve">Ju </w:t>
            </w:r>
            <w:r w:rsidR="00FD60C3">
              <w:t>158</w:t>
            </w:r>
          </w:p>
        </w:tc>
        <w:tc>
          <w:tcPr>
            <w:tcW w:w="1048" w:type="pct"/>
          </w:tcPr>
          <w:p w14:paraId="1EAA4D67" w14:textId="252DD807" w:rsidR="00FA5812" w:rsidRDefault="00F16AEC" w:rsidP="00AB0B14">
            <w:pPr>
              <w:pStyle w:val="TabellRader"/>
            </w:pPr>
            <w:r>
              <w:t>CU26</w:t>
            </w:r>
          </w:p>
        </w:tc>
        <w:tc>
          <w:tcPr>
            <w:tcW w:w="1048" w:type="pct"/>
          </w:tcPr>
          <w:p w14:paraId="06681A06" w14:textId="180671EF" w:rsidR="00FA5812" w:rsidRDefault="00F32ED5" w:rsidP="00AB0B14">
            <w:pPr>
              <w:pStyle w:val="TabellRader"/>
            </w:pPr>
            <w:r>
              <w:t>X</w:t>
            </w:r>
          </w:p>
        </w:tc>
        <w:tc>
          <w:tcPr>
            <w:tcW w:w="1148" w:type="pct"/>
          </w:tcPr>
          <w:p w14:paraId="62BB1518" w14:textId="77777777" w:rsidR="00FA5812" w:rsidRDefault="00FA5812" w:rsidP="00AB0B14">
            <w:pPr>
              <w:pStyle w:val="TabellRader"/>
            </w:pPr>
          </w:p>
        </w:tc>
      </w:tr>
      <w:tr w:rsidR="00FA5812" w14:paraId="456640FA" w14:textId="77777777" w:rsidTr="00AB0B14">
        <w:tc>
          <w:tcPr>
            <w:tcW w:w="708" w:type="pct"/>
          </w:tcPr>
          <w:p w14:paraId="48E36B59" w14:textId="4E7F7CD9" w:rsidR="00FA5812" w:rsidRDefault="00310C79" w:rsidP="00AB0B14">
            <w:pPr>
              <w:pStyle w:val="TabellRader"/>
            </w:pPr>
            <w:r>
              <w:t>379</w:t>
            </w:r>
          </w:p>
        </w:tc>
        <w:tc>
          <w:tcPr>
            <w:tcW w:w="1048" w:type="pct"/>
          </w:tcPr>
          <w:p w14:paraId="579A0DD2" w14:textId="1189F504" w:rsidR="00FA5812" w:rsidRDefault="002F5358" w:rsidP="00AB0B14">
            <w:pPr>
              <w:pStyle w:val="TabellRader"/>
            </w:pPr>
            <w:r>
              <w:t>LI</w:t>
            </w:r>
            <w:r w:rsidR="00F16AEC">
              <w:t xml:space="preserve"> </w:t>
            </w:r>
            <w:r w:rsidR="00D1219D">
              <w:t>77</w:t>
            </w:r>
          </w:p>
        </w:tc>
        <w:tc>
          <w:tcPr>
            <w:tcW w:w="1048" w:type="pct"/>
          </w:tcPr>
          <w:p w14:paraId="4C111EFC" w14:textId="702762C2" w:rsidR="00FA5812" w:rsidRDefault="00F16AEC" w:rsidP="00AB0B14">
            <w:pPr>
              <w:pStyle w:val="TabellRader"/>
            </w:pPr>
            <w:r>
              <w:t>CU32</w:t>
            </w:r>
          </w:p>
        </w:tc>
        <w:tc>
          <w:tcPr>
            <w:tcW w:w="1048" w:type="pct"/>
          </w:tcPr>
          <w:p w14:paraId="47DE8063" w14:textId="22758F25" w:rsidR="00FA5812" w:rsidRDefault="002F5358" w:rsidP="00AB0B14">
            <w:pPr>
              <w:pStyle w:val="TabellRader"/>
            </w:pPr>
            <w:r>
              <w:t>X</w:t>
            </w:r>
          </w:p>
        </w:tc>
        <w:tc>
          <w:tcPr>
            <w:tcW w:w="1148" w:type="pct"/>
          </w:tcPr>
          <w:p w14:paraId="3DF043CF" w14:textId="77777777" w:rsidR="00FA5812" w:rsidRDefault="00FA5812" w:rsidP="00AB0B14">
            <w:pPr>
              <w:pStyle w:val="TabellRader"/>
            </w:pPr>
          </w:p>
        </w:tc>
      </w:tr>
      <w:tr w:rsidR="00FA5812" w14:paraId="045F2283" w14:textId="77777777" w:rsidTr="00AB0B14">
        <w:tc>
          <w:tcPr>
            <w:tcW w:w="708" w:type="pct"/>
          </w:tcPr>
          <w:p w14:paraId="6F27D779" w14:textId="16812300" w:rsidR="00FA5812" w:rsidRDefault="00310C79" w:rsidP="00AB0B14">
            <w:pPr>
              <w:pStyle w:val="TabellRader"/>
            </w:pPr>
            <w:r>
              <w:t>380</w:t>
            </w:r>
          </w:p>
        </w:tc>
        <w:tc>
          <w:tcPr>
            <w:tcW w:w="1048" w:type="pct"/>
          </w:tcPr>
          <w:p w14:paraId="6682269B" w14:textId="2A0CD1C5" w:rsidR="00FA5812" w:rsidRDefault="00F16AEC" w:rsidP="00AB0B14">
            <w:pPr>
              <w:pStyle w:val="TabellRader"/>
            </w:pPr>
            <w:r>
              <w:t xml:space="preserve">Ju </w:t>
            </w:r>
            <w:r w:rsidR="004872C7">
              <w:t>159</w:t>
            </w:r>
          </w:p>
        </w:tc>
        <w:tc>
          <w:tcPr>
            <w:tcW w:w="1048" w:type="pct"/>
          </w:tcPr>
          <w:p w14:paraId="2A0FE6A5" w14:textId="7F348299" w:rsidR="00FA5812" w:rsidRDefault="00F16AEC" w:rsidP="00AB0B14">
            <w:pPr>
              <w:pStyle w:val="TabellRader"/>
            </w:pPr>
            <w:r>
              <w:t>KrU10</w:t>
            </w:r>
          </w:p>
        </w:tc>
        <w:tc>
          <w:tcPr>
            <w:tcW w:w="1048" w:type="pct"/>
          </w:tcPr>
          <w:p w14:paraId="3F1015B8" w14:textId="2E6CD601" w:rsidR="00FA5812" w:rsidRDefault="00F32ED5" w:rsidP="00AB0B14">
            <w:pPr>
              <w:pStyle w:val="TabellRader"/>
            </w:pPr>
            <w:r>
              <w:t>X</w:t>
            </w:r>
          </w:p>
        </w:tc>
        <w:tc>
          <w:tcPr>
            <w:tcW w:w="1148" w:type="pct"/>
          </w:tcPr>
          <w:p w14:paraId="671DFC26" w14:textId="77777777" w:rsidR="00FA5812" w:rsidRDefault="00FA5812" w:rsidP="00AB0B14">
            <w:pPr>
              <w:pStyle w:val="TabellRader"/>
            </w:pPr>
          </w:p>
        </w:tc>
      </w:tr>
      <w:tr w:rsidR="00FA5812" w14:paraId="580D6DC5" w14:textId="77777777" w:rsidTr="00AB0B14">
        <w:tc>
          <w:tcPr>
            <w:tcW w:w="708" w:type="pct"/>
          </w:tcPr>
          <w:p w14:paraId="4DBA0739" w14:textId="6643CE98" w:rsidR="00FA5812" w:rsidRDefault="00310C79" w:rsidP="00AB0B14">
            <w:pPr>
              <w:pStyle w:val="TabellRader"/>
            </w:pPr>
            <w:r>
              <w:t>381</w:t>
            </w:r>
          </w:p>
        </w:tc>
        <w:tc>
          <w:tcPr>
            <w:tcW w:w="1048" w:type="pct"/>
          </w:tcPr>
          <w:p w14:paraId="74B3FBE8" w14:textId="48784269" w:rsidR="00FA5812" w:rsidRDefault="00C77723" w:rsidP="00AB0B14">
            <w:pPr>
              <w:pStyle w:val="TabellRader"/>
            </w:pPr>
            <w:r>
              <w:t xml:space="preserve">S </w:t>
            </w:r>
            <w:r w:rsidR="008636C9">
              <w:t>8</w:t>
            </w:r>
            <w:r w:rsidR="006345D5">
              <w:t>1</w:t>
            </w:r>
          </w:p>
        </w:tc>
        <w:tc>
          <w:tcPr>
            <w:tcW w:w="1048" w:type="pct"/>
          </w:tcPr>
          <w:p w14:paraId="37D3EA31" w14:textId="098484EC" w:rsidR="00FA5812" w:rsidRDefault="00C77723" w:rsidP="00AB0B14">
            <w:pPr>
              <w:pStyle w:val="TabellRader"/>
            </w:pPr>
            <w:r>
              <w:t>SoU30</w:t>
            </w:r>
          </w:p>
        </w:tc>
        <w:tc>
          <w:tcPr>
            <w:tcW w:w="1048" w:type="pct"/>
          </w:tcPr>
          <w:p w14:paraId="57CC3DD4" w14:textId="3FF29BFB" w:rsidR="00FA5812" w:rsidRDefault="00576574" w:rsidP="00AB0B14">
            <w:pPr>
              <w:pStyle w:val="TabellRader"/>
            </w:pPr>
            <w:r>
              <w:t>X</w:t>
            </w:r>
          </w:p>
        </w:tc>
        <w:tc>
          <w:tcPr>
            <w:tcW w:w="1148" w:type="pct"/>
          </w:tcPr>
          <w:p w14:paraId="516CDAA9" w14:textId="77777777" w:rsidR="00FA5812" w:rsidRDefault="00FA5812" w:rsidP="00AB0B14">
            <w:pPr>
              <w:pStyle w:val="TabellRader"/>
            </w:pPr>
          </w:p>
        </w:tc>
      </w:tr>
      <w:tr w:rsidR="00FA5812" w14:paraId="6D106DEF" w14:textId="77777777" w:rsidTr="00AB0B14">
        <w:tc>
          <w:tcPr>
            <w:tcW w:w="708" w:type="pct"/>
          </w:tcPr>
          <w:p w14:paraId="4F1FBF1C" w14:textId="7A95F69B" w:rsidR="00FA5812" w:rsidRDefault="00310C79" w:rsidP="00AB0B14">
            <w:pPr>
              <w:pStyle w:val="TabellRader"/>
            </w:pPr>
            <w:r>
              <w:t>382</w:t>
            </w:r>
          </w:p>
        </w:tc>
        <w:tc>
          <w:tcPr>
            <w:tcW w:w="1048" w:type="pct"/>
          </w:tcPr>
          <w:p w14:paraId="0FF36845" w14:textId="172D1DC6" w:rsidR="00FA5812" w:rsidRDefault="00C77723" w:rsidP="00AB0B14">
            <w:pPr>
              <w:pStyle w:val="TabellRader"/>
            </w:pPr>
            <w:r>
              <w:t xml:space="preserve">S </w:t>
            </w:r>
            <w:r w:rsidR="008636C9">
              <w:t>8</w:t>
            </w:r>
            <w:r w:rsidR="006345D5">
              <w:t>2</w:t>
            </w:r>
          </w:p>
        </w:tc>
        <w:tc>
          <w:tcPr>
            <w:tcW w:w="1048" w:type="pct"/>
          </w:tcPr>
          <w:p w14:paraId="07F3E368" w14:textId="655FC3B2" w:rsidR="00FA5812" w:rsidRDefault="00C77723" w:rsidP="00AB0B14">
            <w:pPr>
              <w:pStyle w:val="TabellRader"/>
            </w:pPr>
            <w:r>
              <w:t>SoU28</w:t>
            </w:r>
          </w:p>
        </w:tc>
        <w:tc>
          <w:tcPr>
            <w:tcW w:w="1048" w:type="pct"/>
          </w:tcPr>
          <w:p w14:paraId="3267B312" w14:textId="0135D62B" w:rsidR="00FA5812" w:rsidRDefault="00576574" w:rsidP="00AB0B14">
            <w:pPr>
              <w:pStyle w:val="TabellRader"/>
            </w:pPr>
            <w:r>
              <w:t>X</w:t>
            </w:r>
          </w:p>
        </w:tc>
        <w:tc>
          <w:tcPr>
            <w:tcW w:w="1148" w:type="pct"/>
          </w:tcPr>
          <w:p w14:paraId="4F4D8C69" w14:textId="77777777" w:rsidR="00FA5812" w:rsidRDefault="00FA5812" w:rsidP="00AB0B14">
            <w:pPr>
              <w:pStyle w:val="TabellRader"/>
            </w:pPr>
          </w:p>
        </w:tc>
      </w:tr>
      <w:tr w:rsidR="00FA5812" w14:paraId="66929AD3" w14:textId="77777777" w:rsidTr="00AB0B14">
        <w:tc>
          <w:tcPr>
            <w:tcW w:w="708" w:type="pct"/>
          </w:tcPr>
          <w:p w14:paraId="61276A92" w14:textId="41B3EB5C" w:rsidR="00FA5812" w:rsidRDefault="00310C79" w:rsidP="00AB0B14">
            <w:pPr>
              <w:pStyle w:val="TabellRader"/>
            </w:pPr>
            <w:r>
              <w:t>383</w:t>
            </w:r>
          </w:p>
        </w:tc>
        <w:tc>
          <w:tcPr>
            <w:tcW w:w="1048" w:type="pct"/>
          </w:tcPr>
          <w:p w14:paraId="40305382" w14:textId="20658C29" w:rsidR="00FA5812" w:rsidRDefault="00C77723" w:rsidP="00AB0B14">
            <w:pPr>
              <w:pStyle w:val="TabellRader"/>
            </w:pPr>
            <w:r>
              <w:t xml:space="preserve">S </w:t>
            </w:r>
            <w:r w:rsidR="008636C9">
              <w:t>8</w:t>
            </w:r>
            <w:r w:rsidR="006345D5">
              <w:t>3</w:t>
            </w:r>
          </w:p>
        </w:tc>
        <w:tc>
          <w:tcPr>
            <w:tcW w:w="1048" w:type="pct"/>
          </w:tcPr>
          <w:p w14:paraId="19006E5B" w14:textId="51B6FB14" w:rsidR="00FA5812" w:rsidRDefault="00C77723" w:rsidP="00AB0B14">
            <w:pPr>
              <w:pStyle w:val="TabellRader"/>
            </w:pPr>
            <w:r>
              <w:t>SoU15</w:t>
            </w:r>
          </w:p>
        </w:tc>
        <w:tc>
          <w:tcPr>
            <w:tcW w:w="1048" w:type="pct"/>
          </w:tcPr>
          <w:p w14:paraId="40966184" w14:textId="77777777" w:rsidR="00FA5812" w:rsidRDefault="00FA5812" w:rsidP="00AB0B14">
            <w:pPr>
              <w:pStyle w:val="TabellRader"/>
            </w:pPr>
          </w:p>
        </w:tc>
        <w:tc>
          <w:tcPr>
            <w:tcW w:w="1148" w:type="pct"/>
          </w:tcPr>
          <w:p w14:paraId="6427D13A" w14:textId="73EFF59F" w:rsidR="00FA5812" w:rsidRDefault="00576574" w:rsidP="00AB0B14">
            <w:pPr>
              <w:pStyle w:val="TabellRader"/>
            </w:pPr>
            <w:r>
              <w:t>X</w:t>
            </w:r>
          </w:p>
        </w:tc>
      </w:tr>
      <w:tr w:rsidR="00FA5812" w14:paraId="457013BF" w14:textId="77777777" w:rsidTr="00AB0B14">
        <w:tc>
          <w:tcPr>
            <w:tcW w:w="708" w:type="pct"/>
          </w:tcPr>
          <w:p w14:paraId="06AC99A5" w14:textId="17F29942" w:rsidR="00FA5812" w:rsidRDefault="00A6327C" w:rsidP="00AB0B14">
            <w:pPr>
              <w:pStyle w:val="TabellRader"/>
            </w:pPr>
            <w:r>
              <w:t>385</w:t>
            </w:r>
          </w:p>
        </w:tc>
        <w:tc>
          <w:tcPr>
            <w:tcW w:w="1048" w:type="pct"/>
          </w:tcPr>
          <w:p w14:paraId="268EFCE0" w14:textId="7254AD53" w:rsidR="00FA5812" w:rsidRDefault="00A6327C" w:rsidP="00AB0B14">
            <w:pPr>
              <w:pStyle w:val="TabellRader"/>
            </w:pPr>
            <w:r>
              <w:t xml:space="preserve">S </w:t>
            </w:r>
            <w:r w:rsidR="008636C9">
              <w:t>8</w:t>
            </w:r>
            <w:r w:rsidR="006345D5">
              <w:t>4</w:t>
            </w:r>
          </w:p>
        </w:tc>
        <w:tc>
          <w:tcPr>
            <w:tcW w:w="1048" w:type="pct"/>
          </w:tcPr>
          <w:p w14:paraId="5687DE1D" w14:textId="038037AD" w:rsidR="00FA5812" w:rsidRDefault="00A6327C" w:rsidP="00AB0B14">
            <w:pPr>
              <w:pStyle w:val="TabellRader"/>
            </w:pPr>
            <w:r>
              <w:t>SfU27</w:t>
            </w:r>
          </w:p>
        </w:tc>
        <w:tc>
          <w:tcPr>
            <w:tcW w:w="1048" w:type="pct"/>
          </w:tcPr>
          <w:p w14:paraId="3560D5FA" w14:textId="6E901671" w:rsidR="00FA5812" w:rsidRDefault="00576574" w:rsidP="00AB0B14">
            <w:pPr>
              <w:pStyle w:val="TabellRader"/>
            </w:pPr>
            <w:r>
              <w:t>X</w:t>
            </w:r>
          </w:p>
        </w:tc>
        <w:tc>
          <w:tcPr>
            <w:tcW w:w="1148" w:type="pct"/>
          </w:tcPr>
          <w:p w14:paraId="5EFDB0AF" w14:textId="77777777" w:rsidR="00FA5812" w:rsidRDefault="00FA5812" w:rsidP="00AB0B14">
            <w:pPr>
              <w:pStyle w:val="TabellRader"/>
            </w:pPr>
          </w:p>
        </w:tc>
      </w:tr>
      <w:tr w:rsidR="00FA5812" w14:paraId="29BA4CEC" w14:textId="77777777" w:rsidTr="00AB0B14">
        <w:tc>
          <w:tcPr>
            <w:tcW w:w="708" w:type="pct"/>
          </w:tcPr>
          <w:p w14:paraId="4B6268F3" w14:textId="41676521" w:rsidR="00FA5812" w:rsidRDefault="00A6327C" w:rsidP="00AB0B14">
            <w:pPr>
              <w:pStyle w:val="TabellRader"/>
            </w:pPr>
            <w:r>
              <w:t>386</w:t>
            </w:r>
          </w:p>
        </w:tc>
        <w:tc>
          <w:tcPr>
            <w:tcW w:w="1048" w:type="pct"/>
          </w:tcPr>
          <w:p w14:paraId="1961048D" w14:textId="2E04E68E" w:rsidR="00FA5812" w:rsidRDefault="00A6327C" w:rsidP="00AB0B14">
            <w:pPr>
              <w:pStyle w:val="TabellRader"/>
            </w:pPr>
            <w:r>
              <w:t xml:space="preserve">S </w:t>
            </w:r>
            <w:r w:rsidR="008636C9">
              <w:t>8</w:t>
            </w:r>
            <w:r w:rsidR="006345D5">
              <w:t>5</w:t>
            </w:r>
          </w:p>
        </w:tc>
        <w:tc>
          <w:tcPr>
            <w:tcW w:w="1048" w:type="pct"/>
          </w:tcPr>
          <w:p w14:paraId="39F859A2" w14:textId="20BD162A" w:rsidR="00FA5812" w:rsidRDefault="00A6327C" w:rsidP="00AB0B14">
            <w:pPr>
              <w:pStyle w:val="TabellRader"/>
            </w:pPr>
            <w:r>
              <w:t>SfU26</w:t>
            </w:r>
          </w:p>
        </w:tc>
        <w:tc>
          <w:tcPr>
            <w:tcW w:w="1048" w:type="pct"/>
          </w:tcPr>
          <w:p w14:paraId="07936F7A" w14:textId="39C23434" w:rsidR="00FA5812" w:rsidRDefault="00576574" w:rsidP="00AB0B14">
            <w:pPr>
              <w:pStyle w:val="TabellRader"/>
            </w:pPr>
            <w:r>
              <w:t>X</w:t>
            </w:r>
          </w:p>
        </w:tc>
        <w:tc>
          <w:tcPr>
            <w:tcW w:w="1148" w:type="pct"/>
          </w:tcPr>
          <w:p w14:paraId="3E2843B5" w14:textId="77777777" w:rsidR="00FA5812" w:rsidRDefault="00FA5812" w:rsidP="00AB0B14">
            <w:pPr>
              <w:pStyle w:val="TabellRader"/>
            </w:pPr>
          </w:p>
        </w:tc>
      </w:tr>
      <w:tr w:rsidR="00FA5812" w14:paraId="26BA3039" w14:textId="77777777" w:rsidTr="00AB0B14">
        <w:tc>
          <w:tcPr>
            <w:tcW w:w="708" w:type="pct"/>
          </w:tcPr>
          <w:p w14:paraId="217434A3" w14:textId="63D1860D" w:rsidR="00FA5812" w:rsidRDefault="00A6327C" w:rsidP="00AB0B14">
            <w:pPr>
              <w:pStyle w:val="TabellRader"/>
            </w:pPr>
            <w:r>
              <w:t>387</w:t>
            </w:r>
          </w:p>
        </w:tc>
        <w:tc>
          <w:tcPr>
            <w:tcW w:w="1048" w:type="pct"/>
          </w:tcPr>
          <w:p w14:paraId="021409B7" w14:textId="1FC6F0CE" w:rsidR="00FA5812" w:rsidRDefault="00A6327C" w:rsidP="00AB0B14">
            <w:pPr>
              <w:pStyle w:val="TabellRader"/>
            </w:pPr>
            <w:r>
              <w:t xml:space="preserve">Ju </w:t>
            </w:r>
            <w:r w:rsidR="004872C7">
              <w:t>160</w:t>
            </w:r>
          </w:p>
        </w:tc>
        <w:tc>
          <w:tcPr>
            <w:tcW w:w="1048" w:type="pct"/>
          </w:tcPr>
          <w:p w14:paraId="55C5634F" w14:textId="04713F44" w:rsidR="00FA5812" w:rsidRDefault="00A6327C" w:rsidP="00AB0B14">
            <w:pPr>
              <w:pStyle w:val="TabellRader"/>
            </w:pPr>
            <w:r>
              <w:t>SfU28</w:t>
            </w:r>
          </w:p>
        </w:tc>
        <w:tc>
          <w:tcPr>
            <w:tcW w:w="1048" w:type="pct"/>
          </w:tcPr>
          <w:p w14:paraId="107F9F87" w14:textId="77777777" w:rsidR="00FA5812" w:rsidRDefault="00FA5812" w:rsidP="00AB0B14">
            <w:pPr>
              <w:pStyle w:val="TabellRader"/>
            </w:pPr>
          </w:p>
        </w:tc>
        <w:tc>
          <w:tcPr>
            <w:tcW w:w="1148" w:type="pct"/>
          </w:tcPr>
          <w:p w14:paraId="0B17AFA6" w14:textId="5434CFEC" w:rsidR="00FA5812" w:rsidRDefault="00F32ED5" w:rsidP="00AB0B14">
            <w:pPr>
              <w:pStyle w:val="TabellRader"/>
            </w:pPr>
            <w:r>
              <w:t>X</w:t>
            </w:r>
          </w:p>
        </w:tc>
      </w:tr>
      <w:tr w:rsidR="00FA5812" w14:paraId="0E6352F0" w14:textId="77777777" w:rsidTr="00AB0B14">
        <w:tc>
          <w:tcPr>
            <w:tcW w:w="708" w:type="pct"/>
          </w:tcPr>
          <w:p w14:paraId="7C83B70D" w14:textId="2F2FA7C1" w:rsidR="00FA5812" w:rsidRDefault="008131AA" w:rsidP="00AB0B14">
            <w:pPr>
              <w:pStyle w:val="TabellRader"/>
            </w:pPr>
            <w:r>
              <w:t>388</w:t>
            </w:r>
          </w:p>
        </w:tc>
        <w:tc>
          <w:tcPr>
            <w:tcW w:w="1048" w:type="pct"/>
          </w:tcPr>
          <w:p w14:paraId="64127078" w14:textId="2BFECB56" w:rsidR="00FA5812" w:rsidRDefault="008131AA" w:rsidP="00AB0B14">
            <w:pPr>
              <w:pStyle w:val="TabellRader"/>
            </w:pPr>
            <w:r>
              <w:t xml:space="preserve">Fi </w:t>
            </w:r>
            <w:r w:rsidR="00510F3B">
              <w:t>102</w:t>
            </w:r>
          </w:p>
        </w:tc>
        <w:tc>
          <w:tcPr>
            <w:tcW w:w="1048" w:type="pct"/>
          </w:tcPr>
          <w:p w14:paraId="3271AA73" w14:textId="44630327" w:rsidR="00FA5812" w:rsidRDefault="008131AA" w:rsidP="00AB0B14">
            <w:pPr>
              <w:pStyle w:val="TabellRader"/>
            </w:pPr>
            <w:r>
              <w:t>MJU29</w:t>
            </w:r>
          </w:p>
        </w:tc>
        <w:tc>
          <w:tcPr>
            <w:tcW w:w="1048" w:type="pct"/>
          </w:tcPr>
          <w:p w14:paraId="4DA4C51C" w14:textId="77777777" w:rsidR="00FA5812" w:rsidRDefault="00FA5812" w:rsidP="00AB0B14">
            <w:pPr>
              <w:pStyle w:val="TabellRader"/>
            </w:pPr>
          </w:p>
        </w:tc>
        <w:tc>
          <w:tcPr>
            <w:tcW w:w="1148" w:type="pct"/>
          </w:tcPr>
          <w:p w14:paraId="452A9A04" w14:textId="4EB45F03" w:rsidR="00FA5812" w:rsidRDefault="002F5358" w:rsidP="00AB0B14">
            <w:pPr>
              <w:pStyle w:val="TabellRader"/>
            </w:pPr>
            <w:r>
              <w:t>X</w:t>
            </w:r>
          </w:p>
        </w:tc>
      </w:tr>
      <w:tr w:rsidR="00FA5812" w14:paraId="532FD433" w14:textId="77777777" w:rsidTr="00AB0B14">
        <w:tc>
          <w:tcPr>
            <w:tcW w:w="708" w:type="pct"/>
          </w:tcPr>
          <w:p w14:paraId="1E090C64" w14:textId="73DA22E4" w:rsidR="00FA5812" w:rsidRDefault="008131AA" w:rsidP="00AB0B14">
            <w:pPr>
              <w:pStyle w:val="TabellRader"/>
            </w:pPr>
            <w:r>
              <w:t>389</w:t>
            </w:r>
          </w:p>
        </w:tc>
        <w:tc>
          <w:tcPr>
            <w:tcW w:w="1048" w:type="pct"/>
          </w:tcPr>
          <w:p w14:paraId="5C2D1086" w14:textId="1747ADCB" w:rsidR="00FA5812" w:rsidRDefault="00577B84" w:rsidP="00AB0B14">
            <w:pPr>
              <w:pStyle w:val="TabellRader"/>
            </w:pPr>
            <w:r w:rsidRPr="00577B84">
              <w:t>KN</w:t>
            </w:r>
            <w:r w:rsidR="002D4579">
              <w:t xml:space="preserve"> 58</w:t>
            </w:r>
          </w:p>
        </w:tc>
        <w:tc>
          <w:tcPr>
            <w:tcW w:w="1048" w:type="pct"/>
          </w:tcPr>
          <w:p w14:paraId="47DFC75C" w14:textId="7A8B048A" w:rsidR="00FA5812" w:rsidRDefault="008131AA" w:rsidP="00AB0B14">
            <w:pPr>
              <w:pStyle w:val="TabellRader"/>
            </w:pPr>
            <w:r>
              <w:t>MJU29</w:t>
            </w:r>
          </w:p>
        </w:tc>
        <w:tc>
          <w:tcPr>
            <w:tcW w:w="1048" w:type="pct"/>
          </w:tcPr>
          <w:p w14:paraId="6EEFF6BA" w14:textId="77777777" w:rsidR="00FA5812" w:rsidRDefault="00FA5812" w:rsidP="00AB0B14">
            <w:pPr>
              <w:pStyle w:val="TabellRader"/>
            </w:pPr>
          </w:p>
        </w:tc>
        <w:tc>
          <w:tcPr>
            <w:tcW w:w="1148" w:type="pct"/>
          </w:tcPr>
          <w:p w14:paraId="06D92367" w14:textId="56997EB2" w:rsidR="00FA5812" w:rsidRDefault="00B9177B" w:rsidP="00AB0B14">
            <w:pPr>
              <w:pStyle w:val="TabellRader"/>
            </w:pPr>
            <w:r>
              <w:t>X</w:t>
            </w:r>
          </w:p>
        </w:tc>
      </w:tr>
      <w:tr w:rsidR="00E220DA" w14:paraId="1C4CFFB7" w14:textId="77777777" w:rsidTr="00AB0B14">
        <w:tc>
          <w:tcPr>
            <w:tcW w:w="708" w:type="pct"/>
          </w:tcPr>
          <w:p w14:paraId="475E6476" w14:textId="343F15E0" w:rsidR="00E220DA" w:rsidRDefault="00384311" w:rsidP="00AB0B14">
            <w:pPr>
              <w:pStyle w:val="TabellRader"/>
            </w:pPr>
            <w:r>
              <w:t>390</w:t>
            </w:r>
          </w:p>
        </w:tc>
        <w:tc>
          <w:tcPr>
            <w:tcW w:w="1048" w:type="pct"/>
          </w:tcPr>
          <w:p w14:paraId="0B40D36B" w14:textId="625DD94A" w:rsidR="00E220DA" w:rsidRDefault="00264F11" w:rsidP="00AB0B14">
            <w:pPr>
              <w:pStyle w:val="TabellRader"/>
            </w:pPr>
            <w:r>
              <w:t xml:space="preserve">SB </w:t>
            </w:r>
            <w:r w:rsidR="007D609E">
              <w:t>2</w:t>
            </w:r>
          </w:p>
        </w:tc>
        <w:tc>
          <w:tcPr>
            <w:tcW w:w="1048" w:type="pct"/>
          </w:tcPr>
          <w:p w14:paraId="50FB6D76" w14:textId="0C18BCFC" w:rsidR="00E220DA" w:rsidRDefault="00264F11" w:rsidP="00AB0B14">
            <w:pPr>
              <w:pStyle w:val="TabellRader"/>
            </w:pPr>
            <w:r>
              <w:t>KU20</w:t>
            </w:r>
          </w:p>
        </w:tc>
        <w:tc>
          <w:tcPr>
            <w:tcW w:w="1048" w:type="pct"/>
          </w:tcPr>
          <w:p w14:paraId="58A32D8B" w14:textId="179E4306" w:rsidR="00E220DA" w:rsidRDefault="007D609E" w:rsidP="00AB0B14">
            <w:pPr>
              <w:pStyle w:val="TabellRader"/>
            </w:pPr>
            <w:r>
              <w:t>X</w:t>
            </w:r>
          </w:p>
        </w:tc>
        <w:tc>
          <w:tcPr>
            <w:tcW w:w="1148" w:type="pct"/>
          </w:tcPr>
          <w:p w14:paraId="071719FF" w14:textId="77777777" w:rsidR="00E220DA" w:rsidRDefault="00E220DA" w:rsidP="00AB0B14">
            <w:pPr>
              <w:pStyle w:val="TabellRader"/>
            </w:pPr>
          </w:p>
        </w:tc>
      </w:tr>
      <w:tr w:rsidR="00E220DA" w14:paraId="28B3DC0C" w14:textId="77777777" w:rsidTr="00AB0B14">
        <w:tc>
          <w:tcPr>
            <w:tcW w:w="708" w:type="pct"/>
          </w:tcPr>
          <w:p w14:paraId="464660CA" w14:textId="10A8F574" w:rsidR="00E220DA" w:rsidRDefault="00384311" w:rsidP="00AB0B14">
            <w:pPr>
              <w:pStyle w:val="TabellRader"/>
            </w:pPr>
            <w:r>
              <w:t>391</w:t>
            </w:r>
          </w:p>
        </w:tc>
        <w:tc>
          <w:tcPr>
            <w:tcW w:w="1048" w:type="pct"/>
          </w:tcPr>
          <w:p w14:paraId="14FBFB54" w14:textId="3753153C" w:rsidR="00E220DA" w:rsidRDefault="00264F11" w:rsidP="00AB0B14">
            <w:pPr>
              <w:pStyle w:val="TabellRader"/>
            </w:pPr>
            <w:r>
              <w:t xml:space="preserve">SB </w:t>
            </w:r>
            <w:r w:rsidR="00481D61">
              <w:t>3</w:t>
            </w:r>
          </w:p>
        </w:tc>
        <w:tc>
          <w:tcPr>
            <w:tcW w:w="1048" w:type="pct"/>
          </w:tcPr>
          <w:p w14:paraId="21E5861B" w14:textId="581D0E29" w:rsidR="00E220DA" w:rsidRDefault="00264F11" w:rsidP="00AB0B14">
            <w:pPr>
              <w:pStyle w:val="TabellRader"/>
            </w:pPr>
            <w:r>
              <w:t>KU21</w:t>
            </w:r>
          </w:p>
        </w:tc>
        <w:tc>
          <w:tcPr>
            <w:tcW w:w="1048" w:type="pct"/>
          </w:tcPr>
          <w:p w14:paraId="7D56834F" w14:textId="42E15854" w:rsidR="00E220DA" w:rsidRDefault="00481D61" w:rsidP="00AB0B14">
            <w:pPr>
              <w:pStyle w:val="TabellRader"/>
            </w:pPr>
            <w:r>
              <w:t>X</w:t>
            </w:r>
          </w:p>
        </w:tc>
        <w:tc>
          <w:tcPr>
            <w:tcW w:w="1148" w:type="pct"/>
          </w:tcPr>
          <w:p w14:paraId="7AF8752B" w14:textId="77777777" w:rsidR="00E220DA" w:rsidRDefault="00E220DA" w:rsidP="00AB0B14">
            <w:pPr>
              <w:pStyle w:val="TabellRader"/>
            </w:pPr>
          </w:p>
        </w:tc>
      </w:tr>
      <w:tr w:rsidR="00E220DA" w14:paraId="37D324E0" w14:textId="77777777" w:rsidTr="00AB0B14">
        <w:tc>
          <w:tcPr>
            <w:tcW w:w="708" w:type="pct"/>
          </w:tcPr>
          <w:p w14:paraId="42F5FDF9" w14:textId="3BE087E2" w:rsidR="00E220DA" w:rsidRDefault="00264F11" w:rsidP="00AB0B14">
            <w:pPr>
              <w:pStyle w:val="TabellRader"/>
            </w:pPr>
            <w:r>
              <w:t>393</w:t>
            </w:r>
          </w:p>
        </w:tc>
        <w:tc>
          <w:tcPr>
            <w:tcW w:w="1048" w:type="pct"/>
          </w:tcPr>
          <w:p w14:paraId="721D020F" w14:textId="2BF8BC63" w:rsidR="00E220DA" w:rsidRDefault="00264F11" w:rsidP="00AB0B14">
            <w:pPr>
              <w:pStyle w:val="TabellRader"/>
            </w:pPr>
            <w:r>
              <w:t xml:space="preserve">Ju </w:t>
            </w:r>
            <w:r w:rsidR="004872C7">
              <w:t>161</w:t>
            </w:r>
          </w:p>
        </w:tc>
        <w:tc>
          <w:tcPr>
            <w:tcW w:w="1048" w:type="pct"/>
          </w:tcPr>
          <w:p w14:paraId="5DE4FA06" w14:textId="4956C015" w:rsidR="00E220DA" w:rsidRDefault="00264F11" w:rsidP="00AB0B14">
            <w:pPr>
              <w:pStyle w:val="TabellRader"/>
            </w:pPr>
            <w:r>
              <w:t>KU39</w:t>
            </w:r>
          </w:p>
        </w:tc>
        <w:tc>
          <w:tcPr>
            <w:tcW w:w="1048" w:type="pct"/>
          </w:tcPr>
          <w:p w14:paraId="3458ACB2" w14:textId="708E3445" w:rsidR="00E220DA" w:rsidRDefault="0063309B" w:rsidP="00AB0B14">
            <w:pPr>
              <w:pStyle w:val="TabellRader"/>
            </w:pPr>
            <w:r>
              <w:t>X</w:t>
            </w:r>
          </w:p>
        </w:tc>
        <w:tc>
          <w:tcPr>
            <w:tcW w:w="1148" w:type="pct"/>
          </w:tcPr>
          <w:p w14:paraId="48E5ED73" w14:textId="37F6384E" w:rsidR="00E220DA" w:rsidRDefault="00E220DA" w:rsidP="00AB0B14">
            <w:pPr>
              <w:pStyle w:val="TabellRader"/>
            </w:pPr>
          </w:p>
        </w:tc>
      </w:tr>
      <w:tr w:rsidR="00E220DA" w14:paraId="3E3362D0" w14:textId="77777777" w:rsidTr="00AB0B14">
        <w:tc>
          <w:tcPr>
            <w:tcW w:w="708" w:type="pct"/>
          </w:tcPr>
          <w:p w14:paraId="1131DA54" w14:textId="56238AAF" w:rsidR="00E220DA" w:rsidRDefault="00264F11" w:rsidP="00AB0B14">
            <w:pPr>
              <w:pStyle w:val="TabellRader"/>
            </w:pPr>
            <w:r>
              <w:t>394</w:t>
            </w:r>
          </w:p>
        </w:tc>
        <w:tc>
          <w:tcPr>
            <w:tcW w:w="1048" w:type="pct"/>
          </w:tcPr>
          <w:p w14:paraId="409191DF" w14:textId="24F97148" w:rsidR="00E220DA" w:rsidRDefault="00264F11" w:rsidP="00AB0B14">
            <w:pPr>
              <w:pStyle w:val="TabellRader"/>
            </w:pPr>
            <w:r>
              <w:t xml:space="preserve">A </w:t>
            </w:r>
            <w:r w:rsidR="000F2F7B">
              <w:t>17</w:t>
            </w:r>
          </w:p>
        </w:tc>
        <w:tc>
          <w:tcPr>
            <w:tcW w:w="1048" w:type="pct"/>
          </w:tcPr>
          <w:p w14:paraId="2B95EB2F" w14:textId="1F49E089" w:rsidR="00E220DA" w:rsidRDefault="00264F11" w:rsidP="00AB0B14">
            <w:pPr>
              <w:pStyle w:val="TabellRader"/>
            </w:pPr>
            <w:r>
              <w:t>KU38</w:t>
            </w:r>
          </w:p>
        </w:tc>
        <w:tc>
          <w:tcPr>
            <w:tcW w:w="1048" w:type="pct"/>
          </w:tcPr>
          <w:p w14:paraId="316C3561" w14:textId="28C8D30D" w:rsidR="00E220DA" w:rsidRDefault="008E00FA" w:rsidP="00AB0B14">
            <w:pPr>
              <w:pStyle w:val="TabellRader"/>
            </w:pPr>
            <w:r>
              <w:t>X</w:t>
            </w:r>
          </w:p>
        </w:tc>
        <w:tc>
          <w:tcPr>
            <w:tcW w:w="1148" w:type="pct"/>
          </w:tcPr>
          <w:p w14:paraId="1F4892C5" w14:textId="77777777" w:rsidR="00E220DA" w:rsidRDefault="00E220DA" w:rsidP="00AB0B14">
            <w:pPr>
              <w:pStyle w:val="TabellRader"/>
            </w:pPr>
          </w:p>
        </w:tc>
      </w:tr>
      <w:tr w:rsidR="00E220DA" w14:paraId="2715A468" w14:textId="77777777" w:rsidTr="00AB0B14">
        <w:tc>
          <w:tcPr>
            <w:tcW w:w="708" w:type="pct"/>
          </w:tcPr>
          <w:p w14:paraId="5603F8C9" w14:textId="0B0A198E" w:rsidR="00E220DA" w:rsidRDefault="00264F11" w:rsidP="00AB0B14">
            <w:pPr>
              <w:pStyle w:val="TabellRader"/>
            </w:pPr>
            <w:r>
              <w:t>395</w:t>
            </w:r>
          </w:p>
        </w:tc>
        <w:tc>
          <w:tcPr>
            <w:tcW w:w="1048" w:type="pct"/>
          </w:tcPr>
          <w:p w14:paraId="716C2C21" w14:textId="6E056316" w:rsidR="00E220DA" w:rsidRDefault="00264F11" w:rsidP="00AB0B14">
            <w:pPr>
              <w:pStyle w:val="TabellRader"/>
            </w:pPr>
            <w:r>
              <w:t xml:space="preserve">SB </w:t>
            </w:r>
            <w:r w:rsidR="005F1456">
              <w:t>4</w:t>
            </w:r>
          </w:p>
        </w:tc>
        <w:tc>
          <w:tcPr>
            <w:tcW w:w="1048" w:type="pct"/>
          </w:tcPr>
          <w:p w14:paraId="5DE5EA85" w14:textId="0DF75D78" w:rsidR="00E220DA" w:rsidRDefault="00264F11" w:rsidP="00AB0B14">
            <w:pPr>
              <w:pStyle w:val="TabellRader"/>
            </w:pPr>
            <w:r>
              <w:t>KU40</w:t>
            </w:r>
          </w:p>
        </w:tc>
        <w:tc>
          <w:tcPr>
            <w:tcW w:w="1048" w:type="pct"/>
          </w:tcPr>
          <w:p w14:paraId="5862C5F5" w14:textId="390FAFA8" w:rsidR="00E220DA" w:rsidRDefault="005F1456" w:rsidP="00AB0B14">
            <w:pPr>
              <w:pStyle w:val="TabellRader"/>
            </w:pPr>
            <w:r>
              <w:t>X</w:t>
            </w:r>
          </w:p>
        </w:tc>
        <w:tc>
          <w:tcPr>
            <w:tcW w:w="1148" w:type="pct"/>
          </w:tcPr>
          <w:p w14:paraId="60513972" w14:textId="77777777" w:rsidR="00E220DA" w:rsidRDefault="00E220DA" w:rsidP="00AB0B14">
            <w:pPr>
              <w:pStyle w:val="TabellRader"/>
            </w:pPr>
          </w:p>
        </w:tc>
      </w:tr>
      <w:tr w:rsidR="00E220DA" w14:paraId="72DD0519" w14:textId="77777777" w:rsidTr="00AB0B14">
        <w:tc>
          <w:tcPr>
            <w:tcW w:w="708" w:type="pct"/>
          </w:tcPr>
          <w:p w14:paraId="7617D946" w14:textId="287FE7FE" w:rsidR="00E220DA" w:rsidRDefault="000E2F7F" w:rsidP="00AB0B14">
            <w:pPr>
              <w:pStyle w:val="TabellRader"/>
            </w:pPr>
            <w:r>
              <w:t>396</w:t>
            </w:r>
          </w:p>
        </w:tc>
        <w:tc>
          <w:tcPr>
            <w:tcW w:w="1048" w:type="pct"/>
          </w:tcPr>
          <w:p w14:paraId="0BF73D81" w14:textId="2C93A0EB" w:rsidR="00E220DA" w:rsidRDefault="00CA5C48" w:rsidP="00AB0B14">
            <w:pPr>
              <w:pStyle w:val="TabellRader"/>
            </w:pPr>
            <w:r>
              <w:t xml:space="preserve">Fi </w:t>
            </w:r>
            <w:r w:rsidR="00510F3B">
              <w:t>103</w:t>
            </w:r>
          </w:p>
        </w:tc>
        <w:tc>
          <w:tcPr>
            <w:tcW w:w="1048" w:type="pct"/>
          </w:tcPr>
          <w:p w14:paraId="26FF4712" w14:textId="3C0B4FB2" w:rsidR="00E220DA" w:rsidRDefault="00CA5C48" w:rsidP="00AB0B14">
            <w:pPr>
              <w:pStyle w:val="TabellRader"/>
            </w:pPr>
            <w:r>
              <w:t>KU42</w:t>
            </w:r>
          </w:p>
        </w:tc>
        <w:tc>
          <w:tcPr>
            <w:tcW w:w="1048" w:type="pct"/>
          </w:tcPr>
          <w:p w14:paraId="2A5642C6" w14:textId="6630EFE5" w:rsidR="00E220DA" w:rsidRDefault="002F5358" w:rsidP="00AB0B14">
            <w:pPr>
              <w:pStyle w:val="TabellRader"/>
            </w:pPr>
            <w:r>
              <w:t>X</w:t>
            </w:r>
          </w:p>
        </w:tc>
        <w:tc>
          <w:tcPr>
            <w:tcW w:w="1148" w:type="pct"/>
          </w:tcPr>
          <w:p w14:paraId="4A4C7979" w14:textId="77777777" w:rsidR="00E220DA" w:rsidRDefault="00E220DA" w:rsidP="00AB0B14">
            <w:pPr>
              <w:pStyle w:val="TabellRader"/>
            </w:pPr>
          </w:p>
        </w:tc>
      </w:tr>
      <w:tr w:rsidR="00E220DA" w14:paraId="46825816" w14:textId="77777777" w:rsidTr="00AB0B14">
        <w:tc>
          <w:tcPr>
            <w:tcW w:w="708" w:type="pct"/>
          </w:tcPr>
          <w:p w14:paraId="368D1668" w14:textId="5031A446" w:rsidR="00E220DA" w:rsidRDefault="000E2F7F" w:rsidP="00AB0B14">
            <w:pPr>
              <w:pStyle w:val="TabellRader"/>
            </w:pPr>
            <w:r>
              <w:t>397</w:t>
            </w:r>
          </w:p>
        </w:tc>
        <w:tc>
          <w:tcPr>
            <w:tcW w:w="1048" w:type="pct"/>
          </w:tcPr>
          <w:p w14:paraId="5DA16022" w14:textId="0221920A" w:rsidR="00E220DA" w:rsidRDefault="00CA5C48" w:rsidP="00AB0B14">
            <w:pPr>
              <w:pStyle w:val="TabellRader"/>
            </w:pPr>
            <w:r>
              <w:t xml:space="preserve">U </w:t>
            </w:r>
            <w:r w:rsidR="00CB2FA8">
              <w:t>37</w:t>
            </w:r>
          </w:p>
        </w:tc>
        <w:tc>
          <w:tcPr>
            <w:tcW w:w="1048" w:type="pct"/>
          </w:tcPr>
          <w:p w14:paraId="12F1D5B7" w14:textId="64C49DA9" w:rsidR="00E220DA" w:rsidRDefault="00CA5C48" w:rsidP="00AB0B14">
            <w:pPr>
              <w:pStyle w:val="TabellRader"/>
            </w:pPr>
            <w:r>
              <w:t>UbU29</w:t>
            </w:r>
          </w:p>
        </w:tc>
        <w:tc>
          <w:tcPr>
            <w:tcW w:w="1048" w:type="pct"/>
          </w:tcPr>
          <w:p w14:paraId="62A08D64" w14:textId="7693BCD7" w:rsidR="00E220DA" w:rsidRDefault="00D375D0" w:rsidP="00AB0B14">
            <w:pPr>
              <w:pStyle w:val="TabellRader"/>
            </w:pPr>
            <w:r>
              <w:t>X</w:t>
            </w:r>
          </w:p>
        </w:tc>
        <w:tc>
          <w:tcPr>
            <w:tcW w:w="1148" w:type="pct"/>
          </w:tcPr>
          <w:p w14:paraId="445D3335" w14:textId="77777777" w:rsidR="00E220DA" w:rsidRDefault="00E220DA" w:rsidP="00AB0B14">
            <w:pPr>
              <w:pStyle w:val="TabellRader"/>
            </w:pPr>
          </w:p>
        </w:tc>
      </w:tr>
      <w:tr w:rsidR="00E220DA" w14:paraId="4AA47558" w14:textId="77777777" w:rsidTr="00AB0B14">
        <w:tc>
          <w:tcPr>
            <w:tcW w:w="708" w:type="pct"/>
          </w:tcPr>
          <w:p w14:paraId="587CA64A" w14:textId="157F68D5" w:rsidR="00E220DA" w:rsidRDefault="00CF23C5" w:rsidP="00AB0B14">
            <w:pPr>
              <w:pStyle w:val="TabellRader"/>
            </w:pPr>
            <w:r>
              <w:t>398</w:t>
            </w:r>
          </w:p>
        </w:tc>
        <w:tc>
          <w:tcPr>
            <w:tcW w:w="1048" w:type="pct"/>
          </w:tcPr>
          <w:p w14:paraId="410449D0" w14:textId="2054FCD3" w:rsidR="00E220DA" w:rsidRDefault="00CF23C5" w:rsidP="00AB0B14">
            <w:pPr>
              <w:pStyle w:val="TabellRader"/>
            </w:pPr>
            <w:r>
              <w:t xml:space="preserve">UD </w:t>
            </w:r>
            <w:r w:rsidR="005D2970">
              <w:t>18</w:t>
            </w:r>
          </w:p>
        </w:tc>
        <w:tc>
          <w:tcPr>
            <w:tcW w:w="1048" w:type="pct"/>
          </w:tcPr>
          <w:p w14:paraId="5C907DBD" w14:textId="633F83B0" w:rsidR="00E220DA" w:rsidRDefault="00CF23C5" w:rsidP="00AB0B14">
            <w:pPr>
              <w:pStyle w:val="TabellRader"/>
            </w:pPr>
            <w:r>
              <w:t>UU9</w:t>
            </w:r>
          </w:p>
        </w:tc>
        <w:tc>
          <w:tcPr>
            <w:tcW w:w="1048" w:type="pct"/>
          </w:tcPr>
          <w:p w14:paraId="2E3498F3" w14:textId="22CEDACA" w:rsidR="00E220DA" w:rsidRDefault="0073593D" w:rsidP="00AB0B14">
            <w:pPr>
              <w:pStyle w:val="TabellRader"/>
            </w:pPr>
            <w:r>
              <w:t>X</w:t>
            </w:r>
          </w:p>
        </w:tc>
        <w:tc>
          <w:tcPr>
            <w:tcW w:w="1148" w:type="pct"/>
          </w:tcPr>
          <w:p w14:paraId="32DC5B39" w14:textId="77777777" w:rsidR="00E220DA" w:rsidRDefault="00E220DA" w:rsidP="00AB0B14">
            <w:pPr>
              <w:pStyle w:val="TabellRader"/>
            </w:pPr>
          </w:p>
        </w:tc>
      </w:tr>
      <w:tr w:rsidR="00E220DA" w14:paraId="09571A9F" w14:textId="77777777" w:rsidTr="00AB0B14">
        <w:tc>
          <w:tcPr>
            <w:tcW w:w="708" w:type="pct"/>
          </w:tcPr>
          <w:p w14:paraId="61346233" w14:textId="09E8B4D9" w:rsidR="00E220DA" w:rsidRDefault="00CF23C5" w:rsidP="00AB0B14">
            <w:pPr>
              <w:pStyle w:val="TabellRader"/>
            </w:pPr>
            <w:r>
              <w:t>399</w:t>
            </w:r>
          </w:p>
        </w:tc>
        <w:tc>
          <w:tcPr>
            <w:tcW w:w="1048" w:type="pct"/>
          </w:tcPr>
          <w:p w14:paraId="31A828DA" w14:textId="1FBDFDF9" w:rsidR="00E220DA" w:rsidRDefault="00CF23C5" w:rsidP="00AB0B14">
            <w:pPr>
              <w:pStyle w:val="TabellRader"/>
            </w:pPr>
            <w:r>
              <w:t xml:space="preserve">UD </w:t>
            </w:r>
            <w:r w:rsidR="005D2970">
              <w:t>19</w:t>
            </w:r>
          </w:p>
        </w:tc>
        <w:tc>
          <w:tcPr>
            <w:tcW w:w="1048" w:type="pct"/>
          </w:tcPr>
          <w:p w14:paraId="1B34035F" w14:textId="1FE980CD" w:rsidR="00E220DA" w:rsidRDefault="00CF23C5" w:rsidP="00AB0B14">
            <w:pPr>
              <w:pStyle w:val="TabellRader"/>
            </w:pPr>
            <w:r>
              <w:t>UU18</w:t>
            </w:r>
          </w:p>
        </w:tc>
        <w:tc>
          <w:tcPr>
            <w:tcW w:w="1048" w:type="pct"/>
          </w:tcPr>
          <w:p w14:paraId="357214A0" w14:textId="09DE4614" w:rsidR="00E220DA" w:rsidRDefault="0073593D" w:rsidP="00AB0B14">
            <w:pPr>
              <w:pStyle w:val="TabellRader"/>
            </w:pPr>
            <w:r>
              <w:t>X</w:t>
            </w:r>
          </w:p>
        </w:tc>
        <w:tc>
          <w:tcPr>
            <w:tcW w:w="1148" w:type="pct"/>
          </w:tcPr>
          <w:p w14:paraId="748E120B" w14:textId="77777777" w:rsidR="00E220DA" w:rsidRDefault="00E220DA" w:rsidP="00AB0B14">
            <w:pPr>
              <w:pStyle w:val="TabellRader"/>
            </w:pPr>
          </w:p>
        </w:tc>
      </w:tr>
      <w:tr w:rsidR="00E220DA" w14:paraId="4A8CF108" w14:textId="77777777" w:rsidTr="00AB0B14">
        <w:tc>
          <w:tcPr>
            <w:tcW w:w="708" w:type="pct"/>
          </w:tcPr>
          <w:p w14:paraId="78FE343D" w14:textId="065DDF31" w:rsidR="00E220DA" w:rsidRDefault="002C7DD0" w:rsidP="00AB0B14">
            <w:pPr>
              <w:pStyle w:val="TabellRader"/>
            </w:pPr>
            <w:r>
              <w:t>400</w:t>
            </w:r>
          </w:p>
        </w:tc>
        <w:tc>
          <w:tcPr>
            <w:tcW w:w="1048" w:type="pct"/>
          </w:tcPr>
          <w:p w14:paraId="4B26F315" w14:textId="693EC916" w:rsidR="00E220DA" w:rsidRDefault="002C7DD0" w:rsidP="00AB0B14">
            <w:pPr>
              <w:pStyle w:val="TabellRader"/>
            </w:pPr>
            <w:r>
              <w:t xml:space="preserve">SB </w:t>
            </w:r>
            <w:r w:rsidR="00EB0AED">
              <w:t>5</w:t>
            </w:r>
          </w:p>
        </w:tc>
        <w:tc>
          <w:tcPr>
            <w:tcW w:w="1048" w:type="pct"/>
          </w:tcPr>
          <w:p w14:paraId="30484E43" w14:textId="34260C4F" w:rsidR="00E220DA" w:rsidRDefault="0044680A" w:rsidP="00AB0B14">
            <w:pPr>
              <w:pStyle w:val="TabellRader"/>
            </w:pPr>
            <w:r>
              <w:t>UU10</w:t>
            </w:r>
          </w:p>
        </w:tc>
        <w:tc>
          <w:tcPr>
            <w:tcW w:w="1048" w:type="pct"/>
          </w:tcPr>
          <w:p w14:paraId="60EF2DD0" w14:textId="43953E28" w:rsidR="00E220DA" w:rsidRDefault="00EB0AED" w:rsidP="00AB0B14">
            <w:pPr>
              <w:pStyle w:val="TabellRader"/>
            </w:pPr>
            <w:r>
              <w:t>X</w:t>
            </w:r>
          </w:p>
        </w:tc>
        <w:tc>
          <w:tcPr>
            <w:tcW w:w="1148" w:type="pct"/>
          </w:tcPr>
          <w:p w14:paraId="52BD7DB9" w14:textId="77777777" w:rsidR="00E220DA" w:rsidRDefault="00E220DA" w:rsidP="00AB0B14">
            <w:pPr>
              <w:pStyle w:val="TabellRader"/>
            </w:pPr>
          </w:p>
        </w:tc>
      </w:tr>
      <w:tr w:rsidR="00E220DA" w14:paraId="62D44B0F" w14:textId="77777777" w:rsidTr="00AB0B14">
        <w:tc>
          <w:tcPr>
            <w:tcW w:w="708" w:type="pct"/>
          </w:tcPr>
          <w:p w14:paraId="58E97A07" w14:textId="64C5B845" w:rsidR="00E220DA" w:rsidRDefault="002C7DD0" w:rsidP="00AB0B14">
            <w:pPr>
              <w:pStyle w:val="TabellRader"/>
            </w:pPr>
            <w:r>
              <w:t>401</w:t>
            </w:r>
          </w:p>
        </w:tc>
        <w:tc>
          <w:tcPr>
            <w:tcW w:w="1048" w:type="pct"/>
          </w:tcPr>
          <w:p w14:paraId="0FFB3D55" w14:textId="12C7A128" w:rsidR="00E220DA" w:rsidRDefault="002C7DD0" w:rsidP="00AB0B14">
            <w:pPr>
              <w:pStyle w:val="TabellRader"/>
            </w:pPr>
            <w:r>
              <w:t xml:space="preserve">Fi </w:t>
            </w:r>
            <w:r w:rsidR="00D7571D">
              <w:t>104</w:t>
            </w:r>
          </w:p>
        </w:tc>
        <w:tc>
          <w:tcPr>
            <w:tcW w:w="1048" w:type="pct"/>
          </w:tcPr>
          <w:p w14:paraId="346C90BD" w14:textId="4B1617FE" w:rsidR="00E220DA" w:rsidRDefault="0044680A" w:rsidP="00AB0B14">
            <w:pPr>
              <w:pStyle w:val="TabellRader"/>
            </w:pPr>
            <w:r>
              <w:t>FiU20</w:t>
            </w:r>
          </w:p>
        </w:tc>
        <w:tc>
          <w:tcPr>
            <w:tcW w:w="1048" w:type="pct"/>
          </w:tcPr>
          <w:p w14:paraId="43F9789A" w14:textId="50070ADB" w:rsidR="00E220DA" w:rsidRDefault="002F5358" w:rsidP="00AB0B14">
            <w:pPr>
              <w:pStyle w:val="TabellRader"/>
            </w:pPr>
            <w:r>
              <w:t>X</w:t>
            </w:r>
          </w:p>
        </w:tc>
        <w:tc>
          <w:tcPr>
            <w:tcW w:w="1148" w:type="pct"/>
          </w:tcPr>
          <w:p w14:paraId="549492E5" w14:textId="77777777" w:rsidR="00E220DA" w:rsidRDefault="00E220DA" w:rsidP="00AB0B14">
            <w:pPr>
              <w:pStyle w:val="TabellRader"/>
            </w:pPr>
          </w:p>
        </w:tc>
      </w:tr>
      <w:tr w:rsidR="00E220DA" w14:paraId="154A85B4" w14:textId="77777777" w:rsidTr="00AB0B14">
        <w:tc>
          <w:tcPr>
            <w:tcW w:w="708" w:type="pct"/>
          </w:tcPr>
          <w:p w14:paraId="6CFCA05E" w14:textId="7786489B" w:rsidR="00E220DA" w:rsidRDefault="00B240DC" w:rsidP="00AB0B14">
            <w:pPr>
              <w:pStyle w:val="TabellRader"/>
            </w:pPr>
            <w:r>
              <w:t>402</w:t>
            </w:r>
          </w:p>
        </w:tc>
        <w:tc>
          <w:tcPr>
            <w:tcW w:w="1048" w:type="pct"/>
          </w:tcPr>
          <w:p w14:paraId="32A128DD" w14:textId="3B49D7CE" w:rsidR="00E220DA" w:rsidRDefault="00B240DC" w:rsidP="00AB0B14">
            <w:pPr>
              <w:pStyle w:val="TabellRader"/>
            </w:pPr>
            <w:r>
              <w:t xml:space="preserve">Fi </w:t>
            </w:r>
            <w:r w:rsidR="00D7571D">
              <w:t>105</w:t>
            </w:r>
          </w:p>
        </w:tc>
        <w:tc>
          <w:tcPr>
            <w:tcW w:w="1048" w:type="pct"/>
          </w:tcPr>
          <w:p w14:paraId="6BA983B8" w14:textId="470A020E" w:rsidR="00E220DA" w:rsidRDefault="00B240DC" w:rsidP="00AB0B14">
            <w:pPr>
              <w:pStyle w:val="TabellRader"/>
            </w:pPr>
            <w:r>
              <w:t>FiU21</w:t>
            </w:r>
          </w:p>
        </w:tc>
        <w:tc>
          <w:tcPr>
            <w:tcW w:w="1048" w:type="pct"/>
          </w:tcPr>
          <w:p w14:paraId="612F1716" w14:textId="77777777" w:rsidR="00E220DA" w:rsidRDefault="00E220DA" w:rsidP="00AB0B14">
            <w:pPr>
              <w:pStyle w:val="TabellRader"/>
            </w:pPr>
          </w:p>
        </w:tc>
        <w:tc>
          <w:tcPr>
            <w:tcW w:w="1148" w:type="pct"/>
          </w:tcPr>
          <w:p w14:paraId="6695A0E6" w14:textId="79D98C03" w:rsidR="00E220DA" w:rsidRDefault="002F5358" w:rsidP="00AB0B14">
            <w:pPr>
              <w:pStyle w:val="TabellRader"/>
            </w:pPr>
            <w:r>
              <w:t>X</w:t>
            </w:r>
          </w:p>
        </w:tc>
      </w:tr>
      <w:tr w:rsidR="00E220DA" w14:paraId="12FD903C" w14:textId="77777777" w:rsidTr="00AB0B14">
        <w:tc>
          <w:tcPr>
            <w:tcW w:w="708" w:type="pct"/>
          </w:tcPr>
          <w:p w14:paraId="19404186" w14:textId="6D07160D" w:rsidR="00E220DA" w:rsidRDefault="00B240DC" w:rsidP="00AB0B14">
            <w:pPr>
              <w:pStyle w:val="TabellRader"/>
            </w:pPr>
            <w:r>
              <w:t>403</w:t>
            </w:r>
          </w:p>
        </w:tc>
        <w:tc>
          <w:tcPr>
            <w:tcW w:w="1048" w:type="pct"/>
          </w:tcPr>
          <w:p w14:paraId="511E8227" w14:textId="642A13D2" w:rsidR="00E220DA" w:rsidRDefault="00B240DC" w:rsidP="00AB0B14">
            <w:pPr>
              <w:pStyle w:val="TabellRader"/>
            </w:pPr>
            <w:r>
              <w:t xml:space="preserve">S </w:t>
            </w:r>
            <w:r w:rsidR="008636C9">
              <w:t>8</w:t>
            </w:r>
            <w:r w:rsidR="0070340A">
              <w:t>6</w:t>
            </w:r>
          </w:p>
        </w:tc>
        <w:tc>
          <w:tcPr>
            <w:tcW w:w="1048" w:type="pct"/>
          </w:tcPr>
          <w:p w14:paraId="1A73EF28" w14:textId="3B62BD96" w:rsidR="00E220DA" w:rsidRDefault="00B240DC" w:rsidP="00AB0B14">
            <w:pPr>
              <w:pStyle w:val="TabellRader"/>
            </w:pPr>
            <w:r>
              <w:t>FiU21</w:t>
            </w:r>
          </w:p>
        </w:tc>
        <w:tc>
          <w:tcPr>
            <w:tcW w:w="1048" w:type="pct"/>
          </w:tcPr>
          <w:p w14:paraId="6CAA94F7" w14:textId="77777777" w:rsidR="00E220DA" w:rsidRDefault="00E220DA" w:rsidP="00AB0B14">
            <w:pPr>
              <w:pStyle w:val="TabellRader"/>
            </w:pPr>
          </w:p>
        </w:tc>
        <w:tc>
          <w:tcPr>
            <w:tcW w:w="1148" w:type="pct"/>
          </w:tcPr>
          <w:p w14:paraId="6721B3DA" w14:textId="5F7C0B77" w:rsidR="00E220DA" w:rsidRDefault="00576574" w:rsidP="00AB0B14">
            <w:pPr>
              <w:pStyle w:val="TabellRader"/>
            </w:pPr>
            <w:r>
              <w:t>X</w:t>
            </w:r>
          </w:p>
        </w:tc>
      </w:tr>
      <w:tr w:rsidR="00E220DA" w14:paraId="44AA666A" w14:textId="77777777" w:rsidTr="00AB0B14">
        <w:tc>
          <w:tcPr>
            <w:tcW w:w="708" w:type="pct"/>
          </w:tcPr>
          <w:p w14:paraId="5AA48B21" w14:textId="7E295513" w:rsidR="00E220DA" w:rsidRDefault="00B240DC" w:rsidP="00AB0B14">
            <w:pPr>
              <w:pStyle w:val="TabellRader"/>
            </w:pPr>
            <w:r>
              <w:t>404</w:t>
            </w:r>
          </w:p>
        </w:tc>
        <w:tc>
          <w:tcPr>
            <w:tcW w:w="1048" w:type="pct"/>
          </w:tcPr>
          <w:p w14:paraId="757A5DB5" w14:textId="6859FF42" w:rsidR="00E220DA" w:rsidRDefault="00B240DC" w:rsidP="00AB0B14">
            <w:pPr>
              <w:pStyle w:val="TabellRader"/>
            </w:pPr>
            <w:r>
              <w:t xml:space="preserve">Fi </w:t>
            </w:r>
            <w:r w:rsidR="00D7571D">
              <w:t>106</w:t>
            </w:r>
          </w:p>
        </w:tc>
        <w:tc>
          <w:tcPr>
            <w:tcW w:w="1048" w:type="pct"/>
          </w:tcPr>
          <w:p w14:paraId="7269D818" w14:textId="06890328" w:rsidR="00E220DA" w:rsidRDefault="00B240DC" w:rsidP="00AB0B14">
            <w:pPr>
              <w:pStyle w:val="TabellRader"/>
            </w:pPr>
            <w:r>
              <w:t>FiU30</w:t>
            </w:r>
          </w:p>
        </w:tc>
        <w:tc>
          <w:tcPr>
            <w:tcW w:w="1048" w:type="pct"/>
          </w:tcPr>
          <w:p w14:paraId="61940DEC" w14:textId="47EF9F8C" w:rsidR="00E220DA" w:rsidRDefault="002F5358" w:rsidP="00AB0B14">
            <w:pPr>
              <w:pStyle w:val="TabellRader"/>
            </w:pPr>
            <w:r>
              <w:t>X</w:t>
            </w:r>
          </w:p>
        </w:tc>
        <w:tc>
          <w:tcPr>
            <w:tcW w:w="1148" w:type="pct"/>
          </w:tcPr>
          <w:p w14:paraId="07E704A8" w14:textId="77777777" w:rsidR="00E220DA" w:rsidRDefault="00E220DA" w:rsidP="00AB0B14">
            <w:pPr>
              <w:pStyle w:val="TabellRader"/>
            </w:pPr>
          </w:p>
        </w:tc>
      </w:tr>
      <w:tr w:rsidR="00E220DA" w14:paraId="326423DD" w14:textId="77777777" w:rsidTr="00AB0B14">
        <w:tc>
          <w:tcPr>
            <w:tcW w:w="708" w:type="pct"/>
          </w:tcPr>
          <w:p w14:paraId="12EB529A" w14:textId="7434B178" w:rsidR="00E220DA" w:rsidRDefault="00B240DC" w:rsidP="00AB0B14">
            <w:pPr>
              <w:pStyle w:val="TabellRader"/>
            </w:pPr>
            <w:r>
              <w:t>406</w:t>
            </w:r>
          </w:p>
        </w:tc>
        <w:tc>
          <w:tcPr>
            <w:tcW w:w="1048" w:type="pct"/>
          </w:tcPr>
          <w:p w14:paraId="68CCAC05" w14:textId="70DE7EF9" w:rsidR="00E220DA" w:rsidRDefault="00B240DC" w:rsidP="00AB0B14">
            <w:pPr>
              <w:pStyle w:val="TabellRader"/>
            </w:pPr>
            <w:r>
              <w:t xml:space="preserve">U </w:t>
            </w:r>
            <w:r w:rsidR="00CB2FA8">
              <w:t>38</w:t>
            </w:r>
          </w:p>
        </w:tc>
        <w:tc>
          <w:tcPr>
            <w:tcW w:w="1048" w:type="pct"/>
          </w:tcPr>
          <w:p w14:paraId="0EF02000" w14:textId="6683BC9C" w:rsidR="00E220DA" w:rsidRDefault="00B240DC" w:rsidP="00AB0B14">
            <w:pPr>
              <w:pStyle w:val="TabellRader"/>
            </w:pPr>
            <w:r>
              <w:t>UbU33</w:t>
            </w:r>
          </w:p>
        </w:tc>
        <w:tc>
          <w:tcPr>
            <w:tcW w:w="1048" w:type="pct"/>
          </w:tcPr>
          <w:p w14:paraId="2D084DDC" w14:textId="77777777" w:rsidR="00E220DA" w:rsidRDefault="00E220DA" w:rsidP="00AB0B14">
            <w:pPr>
              <w:pStyle w:val="TabellRader"/>
            </w:pPr>
          </w:p>
        </w:tc>
        <w:tc>
          <w:tcPr>
            <w:tcW w:w="1148" w:type="pct"/>
          </w:tcPr>
          <w:p w14:paraId="329FAAB1" w14:textId="0B6CF588" w:rsidR="00E220DA" w:rsidRDefault="00D375D0" w:rsidP="00AB0B14">
            <w:pPr>
              <w:pStyle w:val="TabellRader"/>
            </w:pPr>
            <w:r>
              <w:t>X</w:t>
            </w:r>
          </w:p>
        </w:tc>
      </w:tr>
      <w:tr w:rsidR="00E220DA" w14:paraId="06AF427E" w14:textId="77777777" w:rsidTr="00AB0B14">
        <w:tc>
          <w:tcPr>
            <w:tcW w:w="708" w:type="pct"/>
          </w:tcPr>
          <w:p w14:paraId="2C553AF8" w14:textId="3B9CC0F3" w:rsidR="00E220DA" w:rsidRDefault="00B240DC" w:rsidP="00AB0B14">
            <w:pPr>
              <w:pStyle w:val="TabellRader"/>
            </w:pPr>
            <w:r>
              <w:t>409</w:t>
            </w:r>
          </w:p>
        </w:tc>
        <w:tc>
          <w:tcPr>
            <w:tcW w:w="1048" w:type="pct"/>
          </w:tcPr>
          <w:p w14:paraId="5CC40393" w14:textId="3FC4B607" w:rsidR="00E220DA" w:rsidRDefault="00B240DC" w:rsidP="00AB0B14">
            <w:pPr>
              <w:pStyle w:val="TabellRader"/>
            </w:pPr>
            <w:r>
              <w:t xml:space="preserve">Ju </w:t>
            </w:r>
            <w:r w:rsidR="004872C7">
              <w:t>162</w:t>
            </w:r>
          </w:p>
        </w:tc>
        <w:tc>
          <w:tcPr>
            <w:tcW w:w="1048" w:type="pct"/>
          </w:tcPr>
          <w:p w14:paraId="66CA032E" w14:textId="1C6A7E34" w:rsidR="00E220DA" w:rsidRDefault="00B240DC" w:rsidP="00AB0B14">
            <w:pPr>
              <w:pStyle w:val="TabellRader"/>
            </w:pPr>
            <w:r>
              <w:t>JuU45</w:t>
            </w:r>
          </w:p>
        </w:tc>
        <w:tc>
          <w:tcPr>
            <w:tcW w:w="1048" w:type="pct"/>
          </w:tcPr>
          <w:p w14:paraId="6EE8E150" w14:textId="77777777" w:rsidR="00E220DA" w:rsidRDefault="00E220DA" w:rsidP="00AB0B14">
            <w:pPr>
              <w:pStyle w:val="TabellRader"/>
            </w:pPr>
          </w:p>
        </w:tc>
        <w:tc>
          <w:tcPr>
            <w:tcW w:w="1148" w:type="pct"/>
          </w:tcPr>
          <w:p w14:paraId="77189F96" w14:textId="003459BC" w:rsidR="00E220DA" w:rsidRDefault="00186034" w:rsidP="00AB0B14">
            <w:pPr>
              <w:pStyle w:val="TabellRader"/>
            </w:pPr>
            <w:r>
              <w:t>X</w:t>
            </w:r>
          </w:p>
        </w:tc>
      </w:tr>
      <w:tr w:rsidR="00E220DA" w14:paraId="64EC2250" w14:textId="77777777" w:rsidTr="00AB0B14">
        <w:tc>
          <w:tcPr>
            <w:tcW w:w="708" w:type="pct"/>
          </w:tcPr>
          <w:p w14:paraId="52DCF6F2" w14:textId="159618BB" w:rsidR="00E220DA" w:rsidRDefault="00B240DC" w:rsidP="00AB0B14">
            <w:pPr>
              <w:pStyle w:val="TabellRader"/>
            </w:pPr>
            <w:r>
              <w:t>410</w:t>
            </w:r>
          </w:p>
        </w:tc>
        <w:tc>
          <w:tcPr>
            <w:tcW w:w="1048" w:type="pct"/>
          </w:tcPr>
          <w:p w14:paraId="01FA72D7" w14:textId="6C1AE703" w:rsidR="00E220DA" w:rsidRDefault="00AE4CF8" w:rsidP="00AB0B14">
            <w:pPr>
              <w:pStyle w:val="TabellRader"/>
            </w:pPr>
            <w:r>
              <w:t xml:space="preserve">Ju </w:t>
            </w:r>
            <w:r w:rsidR="004872C7">
              <w:t>163</w:t>
            </w:r>
          </w:p>
        </w:tc>
        <w:tc>
          <w:tcPr>
            <w:tcW w:w="1048" w:type="pct"/>
          </w:tcPr>
          <w:p w14:paraId="00145C2E" w14:textId="27006C97" w:rsidR="00E220DA" w:rsidRDefault="00AE4CF8" w:rsidP="00AB0B14">
            <w:pPr>
              <w:pStyle w:val="TabellRader"/>
            </w:pPr>
            <w:r>
              <w:t>JuU47</w:t>
            </w:r>
          </w:p>
        </w:tc>
        <w:tc>
          <w:tcPr>
            <w:tcW w:w="1048" w:type="pct"/>
          </w:tcPr>
          <w:p w14:paraId="2820FB6D" w14:textId="29B400E8" w:rsidR="00E220DA" w:rsidRDefault="00186034" w:rsidP="00AB0B14">
            <w:pPr>
              <w:pStyle w:val="TabellRader"/>
            </w:pPr>
            <w:r>
              <w:t>X</w:t>
            </w:r>
          </w:p>
        </w:tc>
        <w:tc>
          <w:tcPr>
            <w:tcW w:w="1148" w:type="pct"/>
          </w:tcPr>
          <w:p w14:paraId="145A3D3E" w14:textId="77777777" w:rsidR="00E220DA" w:rsidRDefault="00E220DA" w:rsidP="00AB0B14">
            <w:pPr>
              <w:pStyle w:val="TabellRader"/>
            </w:pPr>
          </w:p>
        </w:tc>
      </w:tr>
      <w:tr w:rsidR="00E220DA" w14:paraId="063ED0FD" w14:textId="77777777" w:rsidTr="00AB0B14">
        <w:tc>
          <w:tcPr>
            <w:tcW w:w="708" w:type="pct"/>
          </w:tcPr>
          <w:p w14:paraId="641EF9FD" w14:textId="1C096639" w:rsidR="00E220DA" w:rsidRDefault="00B240DC" w:rsidP="00AB0B14">
            <w:pPr>
              <w:pStyle w:val="TabellRader"/>
            </w:pPr>
            <w:r>
              <w:t>411</w:t>
            </w:r>
          </w:p>
        </w:tc>
        <w:tc>
          <w:tcPr>
            <w:tcW w:w="1048" w:type="pct"/>
          </w:tcPr>
          <w:p w14:paraId="13695C31" w14:textId="5589EE20" w:rsidR="00E220DA" w:rsidRDefault="00AE4CF8" w:rsidP="00AB0B14">
            <w:pPr>
              <w:pStyle w:val="TabellRader"/>
            </w:pPr>
            <w:r>
              <w:t xml:space="preserve">U </w:t>
            </w:r>
            <w:r w:rsidR="00CB2FA8">
              <w:t>39</w:t>
            </w:r>
          </w:p>
        </w:tc>
        <w:tc>
          <w:tcPr>
            <w:tcW w:w="1048" w:type="pct"/>
          </w:tcPr>
          <w:p w14:paraId="4C029240" w14:textId="2B1DDE5C" w:rsidR="00E220DA" w:rsidRDefault="00AE4CF8" w:rsidP="00AB0B14">
            <w:pPr>
              <w:pStyle w:val="TabellRader"/>
            </w:pPr>
            <w:r>
              <w:t>UbU25</w:t>
            </w:r>
          </w:p>
        </w:tc>
        <w:tc>
          <w:tcPr>
            <w:tcW w:w="1048" w:type="pct"/>
          </w:tcPr>
          <w:p w14:paraId="19B181E9" w14:textId="0CD09309" w:rsidR="00E220DA" w:rsidRDefault="00D375D0" w:rsidP="00AB0B14">
            <w:pPr>
              <w:pStyle w:val="TabellRader"/>
            </w:pPr>
            <w:r>
              <w:t>X</w:t>
            </w:r>
          </w:p>
        </w:tc>
        <w:tc>
          <w:tcPr>
            <w:tcW w:w="1148" w:type="pct"/>
          </w:tcPr>
          <w:p w14:paraId="49D18742" w14:textId="77777777" w:rsidR="00E220DA" w:rsidRDefault="00E220DA" w:rsidP="00AB0B14">
            <w:pPr>
              <w:pStyle w:val="TabellRader"/>
            </w:pPr>
          </w:p>
        </w:tc>
      </w:tr>
      <w:tr w:rsidR="00E220DA" w14:paraId="5ACF1733" w14:textId="77777777" w:rsidTr="00AB0B14">
        <w:tc>
          <w:tcPr>
            <w:tcW w:w="708" w:type="pct"/>
          </w:tcPr>
          <w:p w14:paraId="3A0B95C9" w14:textId="11EDFA48" w:rsidR="00E220DA" w:rsidRDefault="00B240DC" w:rsidP="00AB0B14">
            <w:pPr>
              <w:pStyle w:val="TabellRader"/>
            </w:pPr>
            <w:r>
              <w:t>412</w:t>
            </w:r>
          </w:p>
        </w:tc>
        <w:tc>
          <w:tcPr>
            <w:tcW w:w="1048" w:type="pct"/>
          </w:tcPr>
          <w:p w14:paraId="697E0B9F" w14:textId="2214D2E2" w:rsidR="00E220DA" w:rsidRDefault="00AE4CF8" w:rsidP="00AB0B14">
            <w:pPr>
              <w:pStyle w:val="TabellRader"/>
            </w:pPr>
            <w:r>
              <w:t xml:space="preserve">U </w:t>
            </w:r>
            <w:r w:rsidR="00CB2FA8">
              <w:t>40</w:t>
            </w:r>
          </w:p>
        </w:tc>
        <w:tc>
          <w:tcPr>
            <w:tcW w:w="1048" w:type="pct"/>
          </w:tcPr>
          <w:p w14:paraId="2390B72B" w14:textId="126E0608" w:rsidR="00E220DA" w:rsidRDefault="00AE4CF8" w:rsidP="00AB0B14">
            <w:pPr>
              <w:pStyle w:val="TabellRader"/>
            </w:pPr>
            <w:r>
              <w:t>UbU26</w:t>
            </w:r>
          </w:p>
        </w:tc>
        <w:tc>
          <w:tcPr>
            <w:tcW w:w="1048" w:type="pct"/>
          </w:tcPr>
          <w:p w14:paraId="01CFAF63" w14:textId="77777777" w:rsidR="00E220DA" w:rsidRDefault="00E220DA" w:rsidP="00AB0B14">
            <w:pPr>
              <w:pStyle w:val="TabellRader"/>
            </w:pPr>
          </w:p>
        </w:tc>
        <w:tc>
          <w:tcPr>
            <w:tcW w:w="1148" w:type="pct"/>
          </w:tcPr>
          <w:p w14:paraId="17881660" w14:textId="76EBD863" w:rsidR="00E220DA" w:rsidRDefault="00D375D0" w:rsidP="00AB0B14">
            <w:pPr>
              <w:pStyle w:val="TabellRader"/>
            </w:pPr>
            <w:r>
              <w:t>X</w:t>
            </w:r>
          </w:p>
        </w:tc>
      </w:tr>
      <w:tr w:rsidR="00E220DA" w14:paraId="5E52FCBC" w14:textId="77777777" w:rsidTr="00AB0B14">
        <w:tc>
          <w:tcPr>
            <w:tcW w:w="708" w:type="pct"/>
          </w:tcPr>
          <w:p w14:paraId="1E11D580" w14:textId="5041E1A0" w:rsidR="00E220DA" w:rsidRDefault="00B240DC" w:rsidP="00AB0B14">
            <w:pPr>
              <w:pStyle w:val="TabellRader"/>
            </w:pPr>
            <w:r>
              <w:t>414</w:t>
            </w:r>
          </w:p>
        </w:tc>
        <w:tc>
          <w:tcPr>
            <w:tcW w:w="1048" w:type="pct"/>
          </w:tcPr>
          <w:p w14:paraId="2D384872" w14:textId="2FF1316E" w:rsidR="00E220DA" w:rsidRDefault="00AE4CF8" w:rsidP="00AB0B14">
            <w:pPr>
              <w:pStyle w:val="TabellRader"/>
            </w:pPr>
            <w:r>
              <w:t xml:space="preserve">UD </w:t>
            </w:r>
            <w:r w:rsidR="005D2970">
              <w:t>20</w:t>
            </w:r>
          </w:p>
        </w:tc>
        <w:tc>
          <w:tcPr>
            <w:tcW w:w="1048" w:type="pct"/>
          </w:tcPr>
          <w:p w14:paraId="6340190D" w14:textId="5F8A47CE" w:rsidR="00E220DA" w:rsidRDefault="00AE4CF8" w:rsidP="00AB0B14">
            <w:pPr>
              <w:pStyle w:val="TabellRader"/>
            </w:pPr>
            <w:r>
              <w:t>SkU31</w:t>
            </w:r>
          </w:p>
        </w:tc>
        <w:tc>
          <w:tcPr>
            <w:tcW w:w="1048" w:type="pct"/>
          </w:tcPr>
          <w:p w14:paraId="2D0DE72F" w14:textId="263C22CB" w:rsidR="00E220DA" w:rsidRDefault="0073593D" w:rsidP="00AB0B14">
            <w:pPr>
              <w:pStyle w:val="TabellRader"/>
            </w:pPr>
            <w:r>
              <w:t>X</w:t>
            </w:r>
          </w:p>
        </w:tc>
        <w:tc>
          <w:tcPr>
            <w:tcW w:w="1148" w:type="pct"/>
          </w:tcPr>
          <w:p w14:paraId="096AB94A" w14:textId="77777777" w:rsidR="00E220DA" w:rsidRDefault="00E220DA" w:rsidP="00AB0B14">
            <w:pPr>
              <w:pStyle w:val="TabellRader"/>
            </w:pPr>
          </w:p>
        </w:tc>
      </w:tr>
      <w:tr w:rsidR="00E220DA" w14:paraId="5DFB926F" w14:textId="77777777" w:rsidTr="00AB0B14">
        <w:tc>
          <w:tcPr>
            <w:tcW w:w="708" w:type="pct"/>
          </w:tcPr>
          <w:p w14:paraId="5AB1214D" w14:textId="75703D40" w:rsidR="00E220DA" w:rsidRDefault="00B240DC" w:rsidP="00AB0B14">
            <w:pPr>
              <w:pStyle w:val="TabellRader"/>
            </w:pPr>
            <w:r>
              <w:t>415</w:t>
            </w:r>
          </w:p>
        </w:tc>
        <w:tc>
          <w:tcPr>
            <w:tcW w:w="1048" w:type="pct"/>
          </w:tcPr>
          <w:p w14:paraId="58575AE4" w14:textId="6B9B64D6" w:rsidR="00E220DA" w:rsidRDefault="00577B84" w:rsidP="00AB0B14">
            <w:pPr>
              <w:pStyle w:val="TabellRader"/>
            </w:pPr>
            <w:r w:rsidRPr="00577B84">
              <w:t>KN</w:t>
            </w:r>
            <w:r w:rsidR="002D4579">
              <w:t xml:space="preserve"> 59</w:t>
            </w:r>
          </w:p>
        </w:tc>
        <w:tc>
          <w:tcPr>
            <w:tcW w:w="1048" w:type="pct"/>
          </w:tcPr>
          <w:p w14:paraId="2A46C774" w14:textId="5103B1BA" w:rsidR="00E220DA" w:rsidRDefault="00AE4CF8" w:rsidP="00AB0B14">
            <w:pPr>
              <w:pStyle w:val="TabellRader"/>
            </w:pPr>
            <w:r>
              <w:t>MJU26</w:t>
            </w:r>
          </w:p>
        </w:tc>
        <w:tc>
          <w:tcPr>
            <w:tcW w:w="1048" w:type="pct"/>
          </w:tcPr>
          <w:p w14:paraId="785E72D2" w14:textId="77777777" w:rsidR="00E220DA" w:rsidRDefault="00E220DA" w:rsidP="00AB0B14">
            <w:pPr>
              <w:pStyle w:val="TabellRader"/>
            </w:pPr>
          </w:p>
        </w:tc>
        <w:tc>
          <w:tcPr>
            <w:tcW w:w="1148" w:type="pct"/>
          </w:tcPr>
          <w:p w14:paraId="5A67DFA5" w14:textId="3C735429" w:rsidR="00E220DA" w:rsidRDefault="00B9177B" w:rsidP="00AB0B14">
            <w:pPr>
              <w:pStyle w:val="TabellRader"/>
            </w:pPr>
            <w:r>
              <w:t>X</w:t>
            </w:r>
          </w:p>
        </w:tc>
      </w:tr>
      <w:tr w:rsidR="00E220DA" w14:paraId="6EFC27CD" w14:textId="77777777" w:rsidTr="00AB0B14">
        <w:tc>
          <w:tcPr>
            <w:tcW w:w="708" w:type="pct"/>
          </w:tcPr>
          <w:p w14:paraId="217141C0" w14:textId="542F9423" w:rsidR="00E220DA" w:rsidRDefault="00B240DC" w:rsidP="00AB0B14">
            <w:pPr>
              <w:pStyle w:val="TabellRader"/>
            </w:pPr>
            <w:r>
              <w:t>416</w:t>
            </w:r>
          </w:p>
        </w:tc>
        <w:tc>
          <w:tcPr>
            <w:tcW w:w="1048" w:type="pct"/>
          </w:tcPr>
          <w:p w14:paraId="10F41495" w14:textId="3CB17742" w:rsidR="00E220DA" w:rsidRDefault="00AE4CF8" w:rsidP="00AB0B14">
            <w:pPr>
              <w:pStyle w:val="TabellRader"/>
            </w:pPr>
            <w:r>
              <w:t xml:space="preserve">S </w:t>
            </w:r>
            <w:r w:rsidR="008636C9">
              <w:t>8</w:t>
            </w:r>
            <w:r w:rsidR="0070340A">
              <w:t>7</w:t>
            </w:r>
          </w:p>
        </w:tc>
        <w:tc>
          <w:tcPr>
            <w:tcW w:w="1048" w:type="pct"/>
          </w:tcPr>
          <w:p w14:paraId="7EC64395" w14:textId="6E23AF85" w:rsidR="00E220DA" w:rsidRDefault="00AE4CF8" w:rsidP="00AB0B14">
            <w:pPr>
              <w:pStyle w:val="TabellRader"/>
            </w:pPr>
            <w:r>
              <w:t>SoU34</w:t>
            </w:r>
          </w:p>
        </w:tc>
        <w:tc>
          <w:tcPr>
            <w:tcW w:w="1048" w:type="pct"/>
          </w:tcPr>
          <w:p w14:paraId="171BB8D2" w14:textId="77777777" w:rsidR="00E220DA" w:rsidRDefault="00E220DA" w:rsidP="00AB0B14">
            <w:pPr>
              <w:pStyle w:val="TabellRader"/>
            </w:pPr>
          </w:p>
        </w:tc>
        <w:tc>
          <w:tcPr>
            <w:tcW w:w="1148" w:type="pct"/>
          </w:tcPr>
          <w:p w14:paraId="1D8E1659" w14:textId="32DA8D70" w:rsidR="00E220DA" w:rsidRDefault="00576574" w:rsidP="00AB0B14">
            <w:pPr>
              <w:pStyle w:val="TabellRader"/>
            </w:pPr>
            <w:r>
              <w:t>X</w:t>
            </w:r>
          </w:p>
        </w:tc>
      </w:tr>
      <w:tr w:rsidR="00E220DA" w14:paraId="4721616F" w14:textId="77777777" w:rsidTr="00AB0B14">
        <w:tc>
          <w:tcPr>
            <w:tcW w:w="708" w:type="pct"/>
          </w:tcPr>
          <w:p w14:paraId="0B1CC119" w14:textId="1542DB39" w:rsidR="00E220DA" w:rsidRDefault="003D4C6D" w:rsidP="00AB0B14">
            <w:pPr>
              <w:pStyle w:val="TabellRader"/>
            </w:pPr>
            <w:r>
              <w:t>417</w:t>
            </w:r>
          </w:p>
        </w:tc>
        <w:tc>
          <w:tcPr>
            <w:tcW w:w="1048" w:type="pct"/>
          </w:tcPr>
          <w:p w14:paraId="69289C25" w14:textId="62748766" w:rsidR="00E220DA" w:rsidRDefault="004256F8" w:rsidP="00AB0B14">
            <w:pPr>
              <w:pStyle w:val="TabellRader"/>
            </w:pPr>
            <w:r>
              <w:t xml:space="preserve">Ju </w:t>
            </w:r>
            <w:r w:rsidR="006168E5">
              <w:t>164</w:t>
            </w:r>
          </w:p>
        </w:tc>
        <w:tc>
          <w:tcPr>
            <w:tcW w:w="1048" w:type="pct"/>
          </w:tcPr>
          <w:p w14:paraId="55FB1CE5" w14:textId="44E36A96" w:rsidR="00E220DA" w:rsidRDefault="00B62B05" w:rsidP="00AB0B14">
            <w:pPr>
              <w:pStyle w:val="TabellRader"/>
            </w:pPr>
            <w:r>
              <w:t>SoU37</w:t>
            </w:r>
          </w:p>
        </w:tc>
        <w:tc>
          <w:tcPr>
            <w:tcW w:w="1048" w:type="pct"/>
          </w:tcPr>
          <w:p w14:paraId="1D9054C9" w14:textId="77777777" w:rsidR="00E220DA" w:rsidRDefault="00E220DA" w:rsidP="00AB0B14">
            <w:pPr>
              <w:pStyle w:val="TabellRader"/>
            </w:pPr>
          </w:p>
        </w:tc>
        <w:tc>
          <w:tcPr>
            <w:tcW w:w="1148" w:type="pct"/>
          </w:tcPr>
          <w:p w14:paraId="45116375" w14:textId="41152EB8" w:rsidR="00E220DA" w:rsidRDefault="00342357" w:rsidP="00AB0B14">
            <w:pPr>
              <w:pStyle w:val="TabellRader"/>
            </w:pPr>
            <w:r>
              <w:t>X</w:t>
            </w:r>
          </w:p>
        </w:tc>
      </w:tr>
      <w:tr w:rsidR="00E220DA" w14:paraId="51A35E4E" w14:textId="77777777" w:rsidTr="00AB0B14">
        <w:tc>
          <w:tcPr>
            <w:tcW w:w="708" w:type="pct"/>
          </w:tcPr>
          <w:p w14:paraId="6F5A9037" w14:textId="17EB2202" w:rsidR="00E220DA" w:rsidRDefault="003D4C6D" w:rsidP="00AB0B14">
            <w:pPr>
              <w:pStyle w:val="TabellRader"/>
            </w:pPr>
            <w:r>
              <w:t>418</w:t>
            </w:r>
          </w:p>
        </w:tc>
        <w:tc>
          <w:tcPr>
            <w:tcW w:w="1048" w:type="pct"/>
          </w:tcPr>
          <w:p w14:paraId="005B8366" w14:textId="39D670E6" w:rsidR="00E220DA" w:rsidRDefault="00B62B05" w:rsidP="00AB0B14">
            <w:pPr>
              <w:pStyle w:val="TabellRader"/>
            </w:pPr>
            <w:r>
              <w:t xml:space="preserve">S </w:t>
            </w:r>
            <w:r w:rsidR="008636C9">
              <w:t>8</w:t>
            </w:r>
            <w:r w:rsidR="0070340A">
              <w:t>8</w:t>
            </w:r>
          </w:p>
        </w:tc>
        <w:tc>
          <w:tcPr>
            <w:tcW w:w="1048" w:type="pct"/>
          </w:tcPr>
          <w:p w14:paraId="51CC8571" w14:textId="3603A92D" w:rsidR="00E220DA" w:rsidRDefault="00B62B05" w:rsidP="00AB0B14">
            <w:pPr>
              <w:pStyle w:val="TabellRader"/>
            </w:pPr>
            <w:r>
              <w:t>SoU37</w:t>
            </w:r>
          </w:p>
        </w:tc>
        <w:tc>
          <w:tcPr>
            <w:tcW w:w="1048" w:type="pct"/>
          </w:tcPr>
          <w:p w14:paraId="2E283265" w14:textId="77777777" w:rsidR="00E220DA" w:rsidRDefault="00E220DA" w:rsidP="00AB0B14">
            <w:pPr>
              <w:pStyle w:val="TabellRader"/>
            </w:pPr>
          </w:p>
        </w:tc>
        <w:tc>
          <w:tcPr>
            <w:tcW w:w="1148" w:type="pct"/>
          </w:tcPr>
          <w:p w14:paraId="57221598" w14:textId="7BBBEC1D" w:rsidR="00E220DA" w:rsidRDefault="00576574" w:rsidP="00AB0B14">
            <w:pPr>
              <w:pStyle w:val="TabellRader"/>
            </w:pPr>
            <w:r>
              <w:t>X</w:t>
            </w:r>
          </w:p>
        </w:tc>
      </w:tr>
      <w:tr w:rsidR="00E220DA" w14:paraId="38668936" w14:textId="77777777" w:rsidTr="00AB0B14">
        <w:tc>
          <w:tcPr>
            <w:tcW w:w="708" w:type="pct"/>
          </w:tcPr>
          <w:p w14:paraId="7BB85A55" w14:textId="36F70789" w:rsidR="00E220DA" w:rsidRDefault="003D4C6D" w:rsidP="00AB0B14">
            <w:pPr>
              <w:pStyle w:val="TabellRader"/>
            </w:pPr>
            <w:r>
              <w:t>419</w:t>
            </w:r>
          </w:p>
        </w:tc>
        <w:tc>
          <w:tcPr>
            <w:tcW w:w="1048" w:type="pct"/>
          </w:tcPr>
          <w:p w14:paraId="6A6E7021" w14:textId="60D9E916" w:rsidR="00E220DA" w:rsidRDefault="00042391" w:rsidP="00AB0B14">
            <w:pPr>
              <w:pStyle w:val="TabellRader"/>
            </w:pPr>
            <w:r>
              <w:t xml:space="preserve">UD </w:t>
            </w:r>
            <w:r w:rsidR="005D2970">
              <w:t>21</w:t>
            </w:r>
          </w:p>
        </w:tc>
        <w:tc>
          <w:tcPr>
            <w:tcW w:w="1048" w:type="pct"/>
          </w:tcPr>
          <w:p w14:paraId="29D08891" w14:textId="61A994D4" w:rsidR="00E220DA" w:rsidRDefault="00042391" w:rsidP="00AB0B14">
            <w:pPr>
              <w:pStyle w:val="TabellRader"/>
            </w:pPr>
            <w:r>
              <w:t>UU8</w:t>
            </w:r>
          </w:p>
        </w:tc>
        <w:tc>
          <w:tcPr>
            <w:tcW w:w="1048" w:type="pct"/>
          </w:tcPr>
          <w:p w14:paraId="4013EFB4" w14:textId="5447DD61" w:rsidR="00E220DA" w:rsidRDefault="00637C09" w:rsidP="00AB0B14">
            <w:pPr>
              <w:pStyle w:val="TabellRader"/>
            </w:pPr>
            <w:r>
              <w:t>X</w:t>
            </w:r>
          </w:p>
        </w:tc>
        <w:tc>
          <w:tcPr>
            <w:tcW w:w="1148" w:type="pct"/>
          </w:tcPr>
          <w:p w14:paraId="57DF9BBD" w14:textId="77777777" w:rsidR="00E220DA" w:rsidRDefault="00E220DA" w:rsidP="00AB0B14">
            <w:pPr>
              <w:pStyle w:val="TabellRader"/>
            </w:pPr>
          </w:p>
        </w:tc>
      </w:tr>
      <w:tr w:rsidR="00E220DA" w14:paraId="389AB4ED" w14:textId="77777777" w:rsidTr="00AB0B14">
        <w:tc>
          <w:tcPr>
            <w:tcW w:w="708" w:type="pct"/>
          </w:tcPr>
          <w:p w14:paraId="26B6FA35" w14:textId="129621A5" w:rsidR="00E220DA" w:rsidRDefault="003D4C6D" w:rsidP="00AB0B14">
            <w:pPr>
              <w:pStyle w:val="TabellRader"/>
            </w:pPr>
            <w:r>
              <w:t>420</w:t>
            </w:r>
          </w:p>
        </w:tc>
        <w:tc>
          <w:tcPr>
            <w:tcW w:w="1048" w:type="pct"/>
          </w:tcPr>
          <w:p w14:paraId="54A996B9" w14:textId="43608CDC" w:rsidR="00E220DA" w:rsidRDefault="00042391" w:rsidP="00AB0B14">
            <w:pPr>
              <w:pStyle w:val="TabellRader"/>
            </w:pPr>
            <w:r>
              <w:t xml:space="preserve">UD </w:t>
            </w:r>
            <w:r w:rsidR="005D2970">
              <w:t>22</w:t>
            </w:r>
          </w:p>
        </w:tc>
        <w:tc>
          <w:tcPr>
            <w:tcW w:w="1048" w:type="pct"/>
          </w:tcPr>
          <w:p w14:paraId="09081E63" w14:textId="71C3C3EC" w:rsidR="00E220DA" w:rsidRDefault="00042391" w:rsidP="00AB0B14">
            <w:pPr>
              <w:pStyle w:val="TabellRader"/>
            </w:pPr>
            <w:r>
              <w:t>UU16</w:t>
            </w:r>
          </w:p>
        </w:tc>
        <w:tc>
          <w:tcPr>
            <w:tcW w:w="1048" w:type="pct"/>
          </w:tcPr>
          <w:p w14:paraId="17827404" w14:textId="4021D08F" w:rsidR="00E220DA" w:rsidRDefault="00637C09" w:rsidP="00AB0B14">
            <w:pPr>
              <w:pStyle w:val="TabellRader"/>
            </w:pPr>
            <w:r>
              <w:t>X</w:t>
            </w:r>
          </w:p>
        </w:tc>
        <w:tc>
          <w:tcPr>
            <w:tcW w:w="1148" w:type="pct"/>
          </w:tcPr>
          <w:p w14:paraId="02A96BD6" w14:textId="77777777" w:rsidR="00E220DA" w:rsidRDefault="00E220DA" w:rsidP="00AB0B14">
            <w:pPr>
              <w:pStyle w:val="TabellRader"/>
            </w:pPr>
          </w:p>
        </w:tc>
      </w:tr>
      <w:tr w:rsidR="00E220DA" w14:paraId="3421E821" w14:textId="77777777" w:rsidTr="00AB0B14">
        <w:tc>
          <w:tcPr>
            <w:tcW w:w="708" w:type="pct"/>
          </w:tcPr>
          <w:p w14:paraId="1E928636" w14:textId="08CEA301" w:rsidR="00E220DA" w:rsidRDefault="003D4C6D" w:rsidP="00AB0B14">
            <w:pPr>
              <w:pStyle w:val="TabellRader"/>
            </w:pPr>
            <w:r>
              <w:t>421</w:t>
            </w:r>
          </w:p>
        </w:tc>
        <w:tc>
          <w:tcPr>
            <w:tcW w:w="1048" w:type="pct"/>
          </w:tcPr>
          <w:p w14:paraId="76338022" w14:textId="74D3CBB5" w:rsidR="00E220DA" w:rsidRDefault="00577B84" w:rsidP="00AB0B14">
            <w:pPr>
              <w:pStyle w:val="TabellRader"/>
            </w:pPr>
            <w:r w:rsidRPr="00577B84">
              <w:t>KN</w:t>
            </w:r>
            <w:r w:rsidR="002D4579">
              <w:t xml:space="preserve"> 60</w:t>
            </w:r>
          </w:p>
        </w:tc>
        <w:tc>
          <w:tcPr>
            <w:tcW w:w="1048" w:type="pct"/>
          </w:tcPr>
          <w:p w14:paraId="30C7933C" w14:textId="2361FF42" w:rsidR="00E220DA" w:rsidRDefault="00042391" w:rsidP="00AB0B14">
            <w:pPr>
              <w:pStyle w:val="TabellRader"/>
            </w:pPr>
            <w:r>
              <w:t>MJU28</w:t>
            </w:r>
          </w:p>
        </w:tc>
        <w:tc>
          <w:tcPr>
            <w:tcW w:w="1048" w:type="pct"/>
          </w:tcPr>
          <w:p w14:paraId="73683A70" w14:textId="6F563E71" w:rsidR="00E220DA" w:rsidRDefault="00B9177B" w:rsidP="00AB0B14">
            <w:pPr>
              <w:pStyle w:val="TabellRader"/>
            </w:pPr>
            <w:r>
              <w:t>X</w:t>
            </w:r>
          </w:p>
        </w:tc>
        <w:tc>
          <w:tcPr>
            <w:tcW w:w="1148" w:type="pct"/>
          </w:tcPr>
          <w:p w14:paraId="0096CC22" w14:textId="77777777" w:rsidR="00E220DA" w:rsidRDefault="00E220DA" w:rsidP="00AB0B14">
            <w:pPr>
              <w:pStyle w:val="TabellRader"/>
            </w:pPr>
          </w:p>
        </w:tc>
      </w:tr>
      <w:tr w:rsidR="00E220DA" w14:paraId="07B767C2" w14:textId="77777777" w:rsidTr="00AB0B14">
        <w:tc>
          <w:tcPr>
            <w:tcW w:w="708" w:type="pct"/>
          </w:tcPr>
          <w:p w14:paraId="6A9ADFB3" w14:textId="4962986C" w:rsidR="00E220DA" w:rsidRDefault="003D4C6D" w:rsidP="00AB0B14">
            <w:pPr>
              <w:pStyle w:val="TabellRader"/>
            </w:pPr>
            <w:r>
              <w:t>422</w:t>
            </w:r>
          </w:p>
        </w:tc>
        <w:tc>
          <w:tcPr>
            <w:tcW w:w="1048" w:type="pct"/>
          </w:tcPr>
          <w:p w14:paraId="5284BA78" w14:textId="0513F9AF" w:rsidR="00E220DA" w:rsidRDefault="00042391" w:rsidP="00AB0B14">
            <w:pPr>
              <w:pStyle w:val="TabellRader"/>
            </w:pPr>
            <w:r>
              <w:t xml:space="preserve">Ju </w:t>
            </w:r>
            <w:r w:rsidR="004256F8">
              <w:t>16</w:t>
            </w:r>
            <w:r w:rsidR="006168E5">
              <w:t>5</w:t>
            </w:r>
          </w:p>
        </w:tc>
        <w:tc>
          <w:tcPr>
            <w:tcW w:w="1048" w:type="pct"/>
          </w:tcPr>
          <w:p w14:paraId="48F2670F" w14:textId="105BCE11" w:rsidR="00E220DA" w:rsidRDefault="00042391" w:rsidP="00AB0B14">
            <w:pPr>
              <w:pStyle w:val="TabellRader"/>
            </w:pPr>
            <w:r>
              <w:t>SoU25</w:t>
            </w:r>
          </w:p>
        </w:tc>
        <w:tc>
          <w:tcPr>
            <w:tcW w:w="1048" w:type="pct"/>
          </w:tcPr>
          <w:p w14:paraId="16687FA5" w14:textId="77777777" w:rsidR="00E220DA" w:rsidRDefault="00E220DA" w:rsidP="00AB0B14">
            <w:pPr>
              <w:pStyle w:val="TabellRader"/>
            </w:pPr>
          </w:p>
        </w:tc>
        <w:tc>
          <w:tcPr>
            <w:tcW w:w="1148" w:type="pct"/>
          </w:tcPr>
          <w:p w14:paraId="41F5A493" w14:textId="4DA6B129" w:rsidR="00E220DA" w:rsidRDefault="00186034" w:rsidP="00AB0B14">
            <w:pPr>
              <w:pStyle w:val="TabellRader"/>
            </w:pPr>
            <w:r>
              <w:t>X</w:t>
            </w:r>
          </w:p>
        </w:tc>
      </w:tr>
      <w:tr w:rsidR="00E220DA" w14:paraId="36943CCF" w14:textId="77777777" w:rsidTr="00AB0B14">
        <w:tc>
          <w:tcPr>
            <w:tcW w:w="708" w:type="pct"/>
          </w:tcPr>
          <w:p w14:paraId="08CC9151" w14:textId="0C947D69" w:rsidR="00E220DA" w:rsidRDefault="003D4C6D" w:rsidP="00AB0B14">
            <w:pPr>
              <w:pStyle w:val="TabellRader"/>
            </w:pPr>
            <w:r>
              <w:t>423</w:t>
            </w:r>
          </w:p>
        </w:tc>
        <w:tc>
          <w:tcPr>
            <w:tcW w:w="1048" w:type="pct"/>
          </w:tcPr>
          <w:p w14:paraId="2AEF89E6" w14:textId="00C1693C" w:rsidR="00E220DA" w:rsidRDefault="00E45294" w:rsidP="00AB0B14">
            <w:pPr>
              <w:pStyle w:val="TabellRader"/>
            </w:pPr>
            <w:r>
              <w:t xml:space="preserve">S </w:t>
            </w:r>
            <w:r w:rsidR="0070340A">
              <w:t>89</w:t>
            </w:r>
          </w:p>
        </w:tc>
        <w:tc>
          <w:tcPr>
            <w:tcW w:w="1048" w:type="pct"/>
          </w:tcPr>
          <w:p w14:paraId="4289FC3E" w14:textId="271A35F7" w:rsidR="00E220DA" w:rsidRDefault="00E45294" w:rsidP="00AB0B14">
            <w:pPr>
              <w:pStyle w:val="TabellRader"/>
            </w:pPr>
            <w:r>
              <w:t>SoU25</w:t>
            </w:r>
          </w:p>
        </w:tc>
        <w:tc>
          <w:tcPr>
            <w:tcW w:w="1048" w:type="pct"/>
          </w:tcPr>
          <w:p w14:paraId="429EBF80" w14:textId="77777777" w:rsidR="00E220DA" w:rsidRDefault="00E220DA" w:rsidP="00AB0B14">
            <w:pPr>
              <w:pStyle w:val="TabellRader"/>
            </w:pPr>
          </w:p>
        </w:tc>
        <w:tc>
          <w:tcPr>
            <w:tcW w:w="1148" w:type="pct"/>
          </w:tcPr>
          <w:p w14:paraId="5F255755" w14:textId="3D12C223" w:rsidR="00E220DA" w:rsidRDefault="00576574" w:rsidP="00AB0B14">
            <w:pPr>
              <w:pStyle w:val="TabellRader"/>
            </w:pPr>
            <w:r>
              <w:t>X</w:t>
            </w:r>
          </w:p>
        </w:tc>
      </w:tr>
      <w:tr w:rsidR="00E220DA" w14:paraId="288AD005" w14:textId="77777777" w:rsidTr="00AB0B14">
        <w:tc>
          <w:tcPr>
            <w:tcW w:w="708" w:type="pct"/>
          </w:tcPr>
          <w:p w14:paraId="30B05248" w14:textId="374507E0" w:rsidR="00E220DA" w:rsidRDefault="003D4C6D" w:rsidP="00AB0B14">
            <w:pPr>
              <w:pStyle w:val="TabellRader"/>
            </w:pPr>
            <w:r>
              <w:t>424</w:t>
            </w:r>
          </w:p>
        </w:tc>
        <w:tc>
          <w:tcPr>
            <w:tcW w:w="1048" w:type="pct"/>
          </w:tcPr>
          <w:p w14:paraId="77515065" w14:textId="204CADB3" w:rsidR="00E220DA" w:rsidRDefault="00E45294" w:rsidP="00AB0B14">
            <w:pPr>
              <w:pStyle w:val="TabellRader"/>
            </w:pPr>
            <w:r>
              <w:t xml:space="preserve">S </w:t>
            </w:r>
            <w:r w:rsidR="008636C9">
              <w:t>9</w:t>
            </w:r>
            <w:r w:rsidR="0070340A">
              <w:t>0</w:t>
            </w:r>
          </w:p>
        </w:tc>
        <w:tc>
          <w:tcPr>
            <w:tcW w:w="1048" w:type="pct"/>
          </w:tcPr>
          <w:p w14:paraId="05863465" w14:textId="26DF6102" w:rsidR="00E220DA" w:rsidRDefault="00E45294" w:rsidP="00AB0B14">
            <w:pPr>
              <w:pStyle w:val="TabellRader"/>
            </w:pPr>
            <w:r>
              <w:t>SfU29</w:t>
            </w:r>
          </w:p>
        </w:tc>
        <w:tc>
          <w:tcPr>
            <w:tcW w:w="1048" w:type="pct"/>
          </w:tcPr>
          <w:p w14:paraId="0894CA5B" w14:textId="1354254C" w:rsidR="00E220DA" w:rsidRDefault="00576574" w:rsidP="00AB0B14">
            <w:pPr>
              <w:pStyle w:val="TabellRader"/>
            </w:pPr>
            <w:r>
              <w:t>X</w:t>
            </w:r>
          </w:p>
        </w:tc>
        <w:tc>
          <w:tcPr>
            <w:tcW w:w="1148" w:type="pct"/>
          </w:tcPr>
          <w:p w14:paraId="4F23B95C" w14:textId="77777777" w:rsidR="00E220DA" w:rsidRDefault="00E220DA" w:rsidP="00AB0B14">
            <w:pPr>
              <w:pStyle w:val="TabellRader"/>
            </w:pPr>
          </w:p>
        </w:tc>
      </w:tr>
      <w:tr w:rsidR="00E220DA" w14:paraId="373CAB13" w14:textId="77777777" w:rsidTr="00AB0B14">
        <w:tc>
          <w:tcPr>
            <w:tcW w:w="708" w:type="pct"/>
          </w:tcPr>
          <w:p w14:paraId="124656AF" w14:textId="66115B58" w:rsidR="00E220DA" w:rsidRDefault="003D4C6D" w:rsidP="00AB0B14">
            <w:pPr>
              <w:pStyle w:val="TabellRader"/>
            </w:pPr>
            <w:r>
              <w:t>425</w:t>
            </w:r>
          </w:p>
        </w:tc>
        <w:tc>
          <w:tcPr>
            <w:tcW w:w="1048" w:type="pct"/>
          </w:tcPr>
          <w:p w14:paraId="2F7827C1" w14:textId="3453E45D" w:rsidR="00E220DA" w:rsidRDefault="00E45294" w:rsidP="00AB0B14">
            <w:pPr>
              <w:pStyle w:val="TabellRader"/>
            </w:pPr>
            <w:r>
              <w:t xml:space="preserve">S </w:t>
            </w:r>
            <w:r w:rsidR="008636C9">
              <w:t>9</w:t>
            </w:r>
            <w:r w:rsidR="0070340A">
              <w:t>1</w:t>
            </w:r>
          </w:p>
        </w:tc>
        <w:tc>
          <w:tcPr>
            <w:tcW w:w="1048" w:type="pct"/>
          </w:tcPr>
          <w:p w14:paraId="2F99E916" w14:textId="1495E10D" w:rsidR="00E220DA" w:rsidRDefault="00E45294" w:rsidP="00AB0B14">
            <w:pPr>
              <w:pStyle w:val="TabellRader"/>
            </w:pPr>
            <w:r>
              <w:t>SfU30</w:t>
            </w:r>
          </w:p>
        </w:tc>
        <w:tc>
          <w:tcPr>
            <w:tcW w:w="1048" w:type="pct"/>
          </w:tcPr>
          <w:p w14:paraId="3E8FBFE4" w14:textId="790A53CB" w:rsidR="00E220DA" w:rsidRDefault="00576574" w:rsidP="00AB0B14">
            <w:pPr>
              <w:pStyle w:val="TabellRader"/>
            </w:pPr>
            <w:r>
              <w:t>X</w:t>
            </w:r>
          </w:p>
        </w:tc>
        <w:tc>
          <w:tcPr>
            <w:tcW w:w="1148" w:type="pct"/>
          </w:tcPr>
          <w:p w14:paraId="2BC171EF" w14:textId="77777777" w:rsidR="00E220DA" w:rsidRDefault="00E220DA" w:rsidP="00AB0B14">
            <w:pPr>
              <w:pStyle w:val="TabellRader"/>
            </w:pPr>
          </w:p>
        </w:tc>
      </w:tr>
      <w:tr w:rsidR="00E220DA" w14:paraId="5954E84D" w14:textId="77777777" w:rsidTr="00AB0B14">
        <w:tc>
          <w:tcPr>
            <w:tcW w:w="708" w:type="pct"/>
          </w:tcPr>
          <w:p w14:paraId="08E2FFDC" w14:textId="37999FDC" w:rsidR="00E220DA" w:rsidRDefault="003D4C6D" w:rsidP="00AB0B14">
            <w:pPr>
              <w:pStyle w:val="TabellRader"/>
            </w:pPr>
            <w:r>
              <w:t>426</w:t>
            </w:r>
          </w:p>
        </w:tc>
        <w:tc>
          <w:tcPr>
            <w:tcW w:w="1048" w:type="pct"/>
          </w:tcPr>
          <w:p w14:paraId="077E5080" w14:textId="0FEC5E47" w:rsidR="00E220DA" w:rsidRDefault="00E45294" w:rsidP="00AB0B14">
            <w:pPr>
              <w:pStyle w:val="TabellRader"/>
            </w:pPr>
            <w:r>
              <w:t xml:space="preserve">A </w:t>
            </w:r>
            <w:r w:rsidR="001F337B">
              <w:t>18</w:t>
            </w:r>
          </w:p>
        </w:tc>
        <w:tc>
          <w:tcPr>
            <w:tcW w:w="1048" w:type="pct"/>
          </w:tcPr>
          <w:p w14:paraId="13E2ED1C" w14:textId="55D1A1CD" w:rsidR="00E220DA" w:rsidRDefault="00E45294" w:rsidP="00AB0B14">
            <w:pPr>
              <w:pStyle w:val="TabellRader"/>
            </w:pPr>
            <w:r>
              <w:t>AU15</w:t>
            </w:r>
          </w:p>
        </w:tc>
        <w:tc>
          <w:tcPr>
            <w:tcW w:w="1048" w:type="pct"/>
          </w:tcPr>
          <w:p w14:paraId="03AEFDE7" w14:textId="736F0600" w:rsidR="00E220DA" w:rsidRDefault="008E00FA" w:rsidP="00AB0B14">
            <w:pPr>
              <w:pStyle w:val="TabellRader"/>
            </w:pPr>
            <w:r>
              <w:t>X</w:t>
            </w:r>
          </w:p>
        </w:tc>
        <w:tc>
          <w:tcPr>
            <w:tcW w:w="1148" w:type="pct"/>
          </w:tcPr>
          <w:p w14:paraId="6B4F3944" w14:textId="77777777" w:rsidR="00E220DA" w:rsidRDefault="00E220DA" w:rsidP="00AB0B14">
            <w:pPr>
              <w:pStyle w:val="TabellRader"/>
            </w:pPr>
          </w:p>
        </w:tc>
      </w:tr>
      <w:tr w:rsidR="00E220DA" w14:paraId="0242129C" w14:textId="77777777" w:rsidTr="00AB0B14">
        <w:tc>
          <w:tcPr>
            <w:tcW w:w="708" w:type="pct"/>
          </w:tcPr>
          <w:p w14:paraId="1E7B6983" w14:textId="12574826" w:rsidR="00E220DA" w:rsidRDefault="003D4C6D" w:rsidP="00AB0B14">
            <w:pPr>
              <w:pStyle w:val="TabellRader"/>
            </w:pPr>
            <w:r>
              <w:t>427</w:t>
            </w:r>
          </w:p>
        </w:tc>
        <w:tc>
          <w:tcPr>
            <w:tcW w:w="1048" w:type="pct"/>
          </w:tcPr>
          <w:p w14:paraId="7F8B951D" w14:textId="7909CAEC" w:rsidR="00E220DA" w:rsidRDefault="00E45294" w:rsidP="00AB0B14">
            <w:pPr>
              <w:pStyle w:val="TabellRader"/>
            </w:pPr>
            <w:r>
              <w:t xml:space="preserve">A </w:t>
            </w:r>
            <w:r w:rsidR="001F337B">
              <w:t>19</w:t>
            </w:r>
          </w:p>
        </w:tc>
        <w:tc>
          <w:tcPr>
            <w:tcW w:w="1048" w:type="pct"/>
          </w:tcPr>
          <w:p w14:paraId="28E46F8D" w14:textId="1CF9BC1C" w:rsidR="00E220DA" w:rsidRDefault="00E45294" w:rsidP="00AB0B14">
            <w:pPr>
              <w:pStyle w:val="TabellRader"/>
            </w:pPr>
            <w:r>
              <w:t>AU14</w:t>
            </w:r>
          </w:p>
        </w:tc>
        <w:tc>
          <w:tcPr>
            <w:tcW w:w="1048" w:type="pct"/>
          </w:tcPr>
          <w:p w14:paraId="5E982AFE" w14:textId="48FF35DA" w:rsidR="00E220DA" w:rsidRDefault="008E00FA" w:rsidP="00AB0B14">
            <w:pPr>
              <w:pStyle w:val="TabellRader"/>
            </w:pPr>
            <w:r>
              <w:t>X</w:t>
            </w:r>
          </w:p>
        </w:tc>
        <w:tc>
          <w:tcPr>
            <w:tcW w:w="1148" w:type="pct"/>
          </w:tcPr>
          <w:p w14:paraId="0EB64A03" w14:textId="77777777" w:rsidR="00E220DA" w:rsidRDefault="00E220DA" w:rsidP="00AB0B14">
            <w:pPr>
              <w:pStyle w:val="TabellRader"/>
            </w:pPr>
          </w:p>
        </w:tc>
      </w:tr>
      <w:tr w:rsidR="00E220DA" w14:paraId="1BBE6ED8" w14:textId="77777777" w:rsidTr="00AB0B14">
        <w:tc>
          <w:tcPr>
            <w:tcW w:w="708" w:type="pct"/>
          </w:tcPr>
          <w:p w14:paraId="0D9DC09C" w14:textId="7222F932" w:rsidR="00E220DA" w:rsidRDefault="003D4C6D" w:rsidP="00AB0B14">
            <w:pPr>
              <w:pStyle w:val="TabellRader"/>
            </w:pPr>
            <w:r>
              <w:t>428</w:t>
            </w:r>
          </w:p>
        </w:tc>
        <w:tc>
          <w:tcPr>
            <w:tcW w:w="1048" w:type="pct"/>
          </w:tcPr>
          <w:p w14:paraId="77F2D7D1" w14:textId="085BA0C3" w:rsidR="00E220DA" w:rsidRDefault="003A6167" w:rsidP="00AB0B14">
            <w:pPr>
              <w:pStyle w:val="TabellRader"/>
            </w:pPr>
            <w:r>
              <w:t xml:space="preserve">S </w:t>
            </w:r>
            <w:r w:rsidR="008636C9">
              <w:t>9</w:t>
            </w:r>
            <w:r w:rsidR="0070340A">
              <w:t>2</w:t>
            </w:r>
          </w:p>
        </w:tc>
        <w:tc>
          <w:tcPr>
            <w:tcW w:w="1048" w:type="pct"/>
          </w:tcPr>
          <w:p w14:paraId="3A4E6124" w14:textId="7808CABD" w:rsidR="00E220DA" w:rsidRDefault="003A6167" w:rsidP="00AB0B14">
            <w:pPr>
              <w:pStyle w:val="TabellRader"/>
            </w:pPr>
            <w:r>
              <w:t>SoU35</w:t>
            </w:r>
          </w:p>
        </w:tc>
        <w:tc>
          <w:tcPr>
            <w:tcW w:w="1048" w:type="pct"/>
          </w:tcPr>
          <w:p w14:paraId="6BF1716D" w14:textId="69ADC979" w:rsidR="00E220DA" w:rsidRDefault="00576574" w:rsidP="00AB0B14">
            <w:pPr>
              <w:pStyle w:val="TabellRader"/>
            </w:pPr>
            <w:r>
              <w:t>X</w:t>
            </w:r>
          </w:p>
        </w:tc>
        <w:tc>
          <w:tcPr>
            <w:tcW w:w="1148" w:type="pct"/>
          </w:tcPr>
          <w:p w14:paraId="28994A26" w14:textId="77777777" w:rsidR="00E220DA" w:rsidRDefault="00E220DA" w:rsidP="00AB0B14">
            <w:pPr>
              <w:pStyle w:val="TabellRader"/>
            </w:pPr>
          </w:p>
        </w:tc>
      </w:tr>
      <w:tr w:rsidR="00E220DA" w14:paraId="74E290DD" w14:textId="77777777" w:rsidTr="00AB0B14">
        <w:tc>
          <w:tcPr>
            <w:tcW w:w="708" w:type="pct"/>
          </w:tcPr>
          <w:p w14:paraId="76524B24" w14:textId="21AD0986" w:rsidR="00E220DA" w:rsidRDefault="003D4C6D" w:rsidP="00AB0B14">
            <w:pPr>
              <w:pStyle w:val="TabellRader"/>
            </w:pPr>
            <w:r>
              <w:t>429</w:t>
            </w:r>
          </w:p>
        </w:tc>
        <w:tc>
          <w:tcPr>
            <w:tcW w:w="1048" w:type="pct"/>
          </w:tcPr>
          <w:p w14:paraId="4E198B2E" w14:textId="1C66C3E8" w:rsidR="00E220DA" w:rsidRDefault="003A6167" w:rsidP="00AB0B14">
            <w:pPr>
              <w:pStyle w:val="TabellRader"/>
            </w:pPr>
            <w:r>
              <w:t xml:space="preserve">U </w:t>
            </w:r>
            <w:r w:rsidR="0054730A">
              <w:t>41</w:t>
            </w:r>
          </w:p>
        </w:tc>
        <w:tc>
          <w:tcPr>
            <w:tcW w:w="1048" w:type="pct"/>
          </w:tcPr>
          <w:p w14:paraId="44FD3B27" w14:textId="40E2ABA8" w:rsidR="00E220DA" w:rsidRDefault="003A6167" w:rsidP="00AB0B14">
            <w:pPr>
              <w:pStyle w:val="TabellRader"/>
            </w:pPr>
            <w:r>
              <w:t>UbU27</w:t>
            </w:r>
          </w:p>
        </w:tc>
        <w:tc>
          <w:tcPr>
            <w:tcW w:w="1048" w:type="pct"/>
          </w:tcPr>
          <w:p w14:paraId="41D32008" w14:textId="5E8CE09C" w:rsidR="00E220DA" w:rsidRDefault="00CC3C16" w:rsidP="00AB0B14">
            <w:pPr>
              <w:pStyle w:val="TabellRader"/>
            </w:pPr>
            <w:r>
              <w:t>X</w:t>
            </w:r>
          </w:p>
        </w:tc>
        <w:tc>
          <w:tcPr>
            <w:tcW w:w="1148" w:type="pct"/>
          </w:tcPr>
          <w:p w14:paraId="5B80BD14" w14:textId="77777777" w:rsidR="00E220DA" w:rsidRDefault="00E220DA" w:rsidP="00AB0B14">
            <w:pPr>
              <w:pStyle w:val="TabellRader"/>
            </w:pPr>
          </w:p>
        </w:tc>
      </w:tr>
      <w:tr w:rsidR="00E220DA" w14:paraId="493CD5AD" w14:textId="77777777" w:rsidTr="00AB0B14">
        <w:tc>
          <w:tcPr>
            <w:tcW w:w="708" w:type="pct"/>
          </w:tcPr>
          <w:p w14:paraId="1E3C75F2" w14:textId="6C771CDE" w:rsidR="00E220DA" w:rsidRDefault="003D4C6D" w:rsidP="00AB0B14">
            <w:pPr>
              <w:pStyle w:val="TabellRader"/>
            </w:pPr>
            <w:r>
              <w:t>430</w:t>
            </w:r>
          </w:p>
        </w:tc>
        <w:tc>
          <w:tcPr>
            <w:tcW w:w="1048" w:type="pct"/>
          </w:tcPr>
          <w:p w14:paraId="10858954" w14:textId="469CA6A7" w:rsidR="00E220DA" w:rsidRDefault="00914D0D" w:rsidP="00AB0B14">
            <w:pPr>
              <w:pStyle w:val="TabellRader"/>
            </w:pPr>
            <w:r w:rsidRPr="00914D0D">
              <w:t>LI</w:t>
            </w:r>
            <w:r w:rsidR="00D1219D">
              <w:t xml:space="preserve"> 78</w:t>
            </w:r>
          </w:p>
        </w:tc>
        <w:tc>
          <w:tcPr>
            <w:tcW w:w="1048" w:type="pct"/>
          </w:tcPr>
          <w:p w14:paraId="6DF208C5" w14:textId="118E876C" w:rsidR="00E220DA" w:rsidRDefault="003A6167" w:rsidP="00AB0B14">
            <w:pPr>
              <w:pStyle w:val="TabellRader"/>
            </w:pPr>
            <w:r>
              <w:t>TU19</w:t>
            </w:r>
          </w:p>
        </w:tc>
        <w:tc>
          <w:tcPr>
            <w:tcW w:w="1048" w:type="pct"/>
          </w:tcPr>
          <w:p w14:paraId="794762AD" w14:textId="26FB5F14" w:rsidR="00E220DA" w:rsidRDefault="00914D0D" w:rsidP="00AB0B14">
            <w:pPr>
              <w:pStyle w:val="TabellRader"/>
            </w:pPr>
            <w:r>
              <w:t>X</w:t>
            </w:r>
          </w:p>
        </w:tc>
        <w:tc>
          <w:tcPr>
            <w:tcW w:w="1148" w:type="pct"/>
          </w:tcPr>
          <w:p w14:paraId="42A18374" w14:textId="77777777" w:rsidR="00E220DA" w:rsidRDefault="00E220DA" w:rsidP="00AB0B14">
            <w:pPr>
              <w:pStyle w:val="TabellRader"/>
            </w:pPr>
          </w:p>
        </w:tc>
      </w:tr>
      <w:tr w:rsidR="00E220DA" w14:paraId="7AA28D00" w14:textId="77777777" w:rsidTr="00AB0B14">
        <w:tc>
          <w:tcPr>
            <w:tcW w:w="708" w:type="pct"/>
          </w:tcPr>
          <w:p w14:paraId="68CDB9CD" w14:textId="6A9B1F94" w:rsidR="00E220DA" w:rsidRDefault="003D4C6D" w:rsidP="00AB0B14">
            <w:pPr>
              <w:pStyle w:val="TabellRader"/>
            </w:pPr>
            <w:r>
              <w:t>431</w:t>
            </w:r>
          </w:p>
        </w:tc>
        <w:tc>
          <w:tcPr>
            <w:tcW w:w="1048" w:type="pct"/>
          </w:tcPr>
          <w:p w14:paraId="375DD3E7" w14:textId="1EF05F4A" w:rsidR="00E220DA" w:rsidRDefault="003A6167" w:rsidP="00AB0B14">
            <w:pPr>
              <w:pStyle w:val="TabellRader"/>
            </w:pPr>
            <w:r>
              <w:t xml:space="preserve">Ju </w:t>
            </w:r>
            <w:r w:rsidR="00874BFB">
              <w:t>166</w:t>
            </w:r>
          </w:p>
        </w:tc>
        <w:tc>
          <w:tcPr>
            <w:tcW w:w="1048" w:type="pct"/>
          </w:tcPr>
          <w:p w14:paraId="25970402" w14:textId="3500631D" w:rsidR="00E220DA" w:rsidRDefault="003A6167" w:rsidP="00AB0B14">
            <w:pPr>
              <w:pStyle w:val="TabellRader"/>
            </w:pPr>
            <w:r>
              <w:t>JuU33</w:t>
            </w:r>
          </w:p>
        </w:tc>
        <w:tc>
          <w:tcPr>
            <w:tcW w:w="1048" w:type="pct"/>
          </w:tcPr>
          <w:p w14:paraId="2D819852" w14:textId="1BCCBAE5" w:rsidR="00E220DA" w:rsidRDefault="00F566EF" w:rsidP="00AB0B14">
            <w:pPr>
              <w:pStyle w:val="TabellRader"/>
            </w:pPr>
            <w:r>
              <w:t>X</w:t>
            </w:r>
          </w:p>
        </w:tc>
        <w:tc>
          <w:tcPr>
            <w:tcW w:w="1148" w:type="pct"/>
          </w:tcPr>
          <w:p w14:paraId="5FBD423A" w14:textId="77777777" w:rsidR="00E220DA" w:rsidRDefault="00E220DA" w:rsidP="00AB0B14">
            <w:pPr>
              <w:pStyle w:val="TabellRader"/>
            </w:pPr>
          </w:p>
        </w:tc>
      </w:tr>
      <w:tr w:rsidR="00E220DA" w14:paraId="57C0656F" w14:textId="77777777" w:rsidTr="00AB0B14">
        <w:tc>
          <w:tcPr>
            <w:tcW w:w="708" w:type="pct"/>
          </w:tcPr>
          <w:p w14:paraId="0F7271CB" w14:textId="58FFC1D9" w:rsidR="00E220DA" w:rsidRDefault="003D4C6D" w:rsidP="00AB0B14">
            <w:pPr>
              <w:pStyle w:val="TabellRader"/>
            </w:pPr>
            <w:r>
              <w:t>432</w:t>
            </w:r>
          </w:p>
        </w:tc>
        <w:tc>
          <w:tcPr>
            <w:tcW w:w="1048" w:type="pct"/>
          </w:tcPr>
          <w:p w14:paraId="34843F8E" w14:textId="379898F8" w:rsidR="00E220DA" w:rsidRDefault="0032057B" w:rsidP="00AB0B14">
            <w:pPr>
              <w:pStyle w:val="TabellRader"/>
            </w:pPr>
            <w:r>
              <w:t>Fi</w:t>
            </w:r>
            <w:r w:rsidR="00D7571D">
              <w:t xml:space="preserve"> 107</w:t>
            </w:r>
          </w:p>
        </w:tc>
        <w:tc>
          <w:tcPr>
            <w:tcW w:w="1048" w:type="pct"/>
          </w:tcPr>
          <w:p w14:paraId="5086F703" w14:textId="375095EB" w:rsidR="00E220DA" w:rsidRDefault="003A6167" w:rsidP="00AB0B14">
            <w:pPr>
              <w:pStyle w:val="TabellRader"/>
            </w:pPr>
            <w:r>
              <w:t>JuU34</w:t>
            </w:r>
          </w:p>
        </w:tc>
        <w:tc>
          <w:tcPr>
            <w:tcW w:w="1048" w:type="pct"/>
          </w:tcPr>
          <w:p w14:paraId="64BF126B" w14:textId="70976CEC" w:rsidR="00E220DA" w:rsidRDefault="00914D0D" w:rsidP="00AB0B14">
            <w:pPr>
              <w:pStyle w:val="TabellRader"/>
            </w:pPr>
            <w:r>
              <w:t>X</w:t>
            </w:r>
          </w:p>
        </w:tc>
        <w:tc>
          <w:tcPr>
            <w:tcW w:w="1148" w:type="pct"/>
          </w:tcPr>
          <w:p w14:paraId="11327508" w14:textId="77777777" w:rsidR="00E220DA" w:rsidRDefault="00E220DA" w:rsidP="00AB0B14">
            <w:pPr>
              <w:pStyle w:val="TabellRader"/>
            </w:pPr>
          </w:p>
        </w:tc>
      </w:tr>
      <w:tr w:rsidR="00E220DA" w14:paraId="4AE92250" w14:textId="77777777" w:rsidTr="00AB0B14">
        <w:tc>
          <w:tcPr>
            <w:tcW w:w="708" w:type="pct"/>
          </w:tcPr>
          <w:p w14:paraId="55B9AB3E" w14:textId="24E418A8" w:rsidR="00E220DA" w:rsidRDefault="003D4C6D" w:rsidP="00AB0B14">
            <w:pPr>
              <w:pStyle w:val="TabellRader"/>
            </w:pPr>
            <w:r>
              <w:t>433</w:t>
            </w:r>
          </w:p>
        </w:tc>
        <w:tc>
          <w:tcPr>
            <w:tcW w:w="1048" w:type="pct"/>
          </w:tcPr>
          <w:p w14:paraId="4EEB441C" w14:textId="6E418347" w:rsidR="00E220DA" w:rsidRDefault="003A6167" w:rsidP="00AB0B14">
            <w:pPr>
              <w:pStyle w:val="TabellRader"/>
            </w:pPr>
            <w:r>
              <w:t xml:space="preserve">Ju </w:t>
            </w:r>
            <w:r w:rsidR="00874BFB">
              <w:t>167</w:t>
            </w:r>
          </w:p>
        </w:tc>
        <w:tc>
          <w:tcPr>
            <w:tcW w:w="1048" w:type="pct"/>
          </w:tcPr>
          <w:p w14:paraId="32A0D72A" w14:textId="67F6B4F0" w:rsidR="00E220DA" w:rsidRDefault="003A6167" w:rsidP="00AB0B14">
            <w:pPr>
              <w:pStyle w:val="TabellRader"/>
            </w:pPr>
            <w:r>
              <w:t>JuU41</w:t>
            </w:r>
          </w:p>
        </w:tc>
        <w:tc>
          <w:tcPr>
            <w:tcW w:w="1048" w:type="pct"/>
          </w:tcPr>
          <w:p w14:paraId="5F6B3CCC" w14:textId="77777777" w:rsidR="00E220DA" w:rsidRDefault="00E220DA" w:rsidP="00AB0B14">
            <w:pPr>
              <w:pStyle w:val="TabellRader"/>
            </w:pPr>
          </w:p>
        </w:tc>
        <w:tc>
          <w:tcPr>
            <w:tcW w:w="1148" w:type="pct"/>
          </w:tcPr>
          <w:p w14:paraId="30085672" w14:textId="4B4DC446" w:rsidR="00E220DA" w:rsidRDefault="00F566EF" w:rsidP="00AB0B14">
            <w:pPr>
              <w:pStyle w:val="TabellRader"/>
            </w:pPr>
            <w:r>
              <w:t>X</w:t>
            </w:r>
          </w:p>
        </w:tc>
      </w:tr>
      <w:tr w:rsidR="00E220DA" w14:paraId="50D06E5F" w14:textId="77777777" w:rsidTr="00AB0B14">
        <w:tc>
          <w:tcPr>
            <w:tcW w:w="708" w:type="pct"/>
          </w:tcPr>
          <w:p w14:paraId="6F232857" w14:textId="38D9D2CB" w:rsidR="00E220DA" w:rsidRDefault="003D4C6D" w:rsidP="00AB0B14">
            <w:pPr>
              <w:pStyle w:val="TabellRader"/>
            </w:pPr>
            <w:r>
              <w:t>434</w:t>
            </w:r>
          </w:p>
        </w:tc>
        <w:tc>
          <w:tcPr>
            <w:tcW w:w="1048" w:type="pct"/>
          </w:tcPr>
          <w:p w14:paraId="32CF73D6" w14:textId="18C1A4EB" w:rsidR="00E220DA" w:rsidRDefault="00C56E62" w:rsidP="00AB0B14">
            <w:pPr>
              <w:pStyle w:val="TabellRader"/>
            </w:pPr>
            <w:r>
              <w:t xml:space="preserve">Ju </w:t>
            </w:r>
            <w:r w:rsidR="00874BFB">
              <w:t>168</w:t>
            </w:r>
          </w:p>
        </w:tc>
        <w:tc>
          <w:tcPr>
            <w:tcW w:w="1048" w:type="pct"/>
          </w:tcPr>
          <w:p w14:paraId="5B9BB7AD" w14:textId="6C606881" w:rsidR="00E220DA" w:rsidRDefault="00C56E62" w:rsidP="00AB0B14">
            <w:pPr>
              <w:pStyle w:val="TabellRader"/>
            </w:pPr>
            <w:r>
              <w:t>JuU42</w:t>
            </w:r>
          </w:p>
        </w:tc>
        <w:tc>
          <w:tcPr>
            <w:tcW w:w="1048" w:type="pct"/>
          </w:tcPr>
          <w:p w14:paraId="7FE24701" w14:textId="77777777" w:rsidR="00E220DA" w:rsidRDefault="00E220DA" w:rsidP="00AB0B14">
            <w:pPr>
              <w:pStyle w:val="TabellRader"/>
            </w:pPr>
          </w:p>
        </w:tc>
        <w:tc>
          <w:tcPr>
            <w:tcW w:w="1148" w:type="pct"/>
          </w:tcPr>
          <w:p w14:paraId="26CAE56E" w14:textId="19AEBEA1" w:rsidR="00E220DA" w:rsidRDefault="00F566EF" w:rsidP="00AB0B14">
            <w:pPr>
              <w:pStyle w:val="TabellRader"/>
            </w:pPr>
            <w:r>
              <w:t>X</w:t>
            </w:r>
          </w:p>
        </w:tc>
      </w:tr>
      <w:tr w:rsidR="00E220DA" w14:paraId="5CE4E142" w14:textId="77777777" w:rsidTr="00AB0B14">
        <w:tc>
          <w:tcPr>
            <w:tcW w:w="708" w:type="pct"/>
          </w:tcPr>
          <w:p w14:paraId="5758E380" w14:textId="083201D4" w:rsidR="00E220DA" w:rsidRDefault="003D4C6D" w:rsidP="00AB0B14">
            <w:pPr>
              <w:pStyle w:val="TabellRader"/>
            </w:pPr>
            <w:r>
              <w:t>435</w:t>
            </w:r>
          </w:p>
        </w:tc>
        <w:tc>
          <w:tcPr>
            <w:tcW w:w="1048" w:type="pct"/>
          </w:tcPr>
          <w:p w14:paraId="081C94C6" w14:textId="7D9B0C73" w:rsidR="00E220DA" w:rsidRDefault="00C56E62" w:rsidP="00AB0B14">
            <w:pPr>
              <w:pStyle w:val="TabellRader"/>
            </w:pPr>
            <w:r>
              <w:t xml:space="preserve">Ju </w:t>
            </w:r>
            <w:r w:rsidR="00874BFB">
              <w:t>169</w:t>
            </w:r>
          </w:p>
        </w:tc>
        <w:tc>
          <w:tcPr>
            <w:tcW w:w="1048" w:type="pct"/>
          </w:tcPr>
          <w:p w14:paraId="4B84194A" w14:textId="3D9203BB" w:rsidR="00E220DA" w:rsidRDefault="00C56E62" w:rsidP="00AB0B14">
            <w:pPr>
              <w:pStyle w:val="TabellRader"/>
            </w:pPr>
            <w:r>
              <w:t>SfU31</w:t>
            </w:r>
          </w:p>
        </w:tc>
        <w:tc>
          <w:tcPr>
            <w:tcW w:w="1048" w:type="pct"/>
          </w:tcPr>
          <w:p w14:paraId="25CB0FEA" w14:textId="77777777" w:rsidR="00E220DA" w:rsidRDefault="00E220DA" w:rsidP="00AB0B14">
            <w:pPr>
              <w:pStyle w:val="TabellRader"/>
            </w:pPr>
          </w:p>
        </w:tc>
        <w:tc>
          <w:tcPr>
            <w:tcW w:w="1148" w:type="pct"/>
          </w:tcPr>
          <w:p w14:paraId="7A2E4A4A" w14:textId="7CA5B9D5" w:rsidR="00E220DA" w:rsidRDefault="00F566EF" w:rsidP="00AB0B14">
            <w:pPr>
              <w:pStyle w:val="TabellRader"/>
            </w:pPr>
            <w:r>
              <w:t>X</w:t>
            </w:r>
          </w:p>
        </w:tc>
      </w:tr>
      <w:tr w:rsidR="00E220DA" w14:paraId="56863479" w14:textId="77777777" w:rsidTr="00AB0B14">
        <w:tc>
          <w:tcPr>
            <w:tcW w:w="708" w:type="pct"/>
          </w:tcPr>
          <w:p w14:paraId="33DC1271" w14:textId="5F5002D0" w:rsidR="00E220DA" w:rsidRDefault="003D4C6D" w:rsidP="00AB0B14">
            <w:pPr>
              <w:pStyle w:val="TabellRader"/>
            </w:pPr>
            <w:r>
              <w:t>436</w:t>
            </w:r>
          </w:p>
        </w:tc>
        <w:tc>
          <w:tcPr>
            <w:tcW w:w="1048" w:type="pct"/>
          </w:tcPr>
          <w:p w14:paraId="1CBC4C86" w14:textId="645F5532" w:rsidR="00E220DA" w:rsidRDefault="00C56E62" w:rsidP="00AB0B14">
            <w:pPr>
              <w:pStyle w:val="TabellRader"/>
            </w:pPr>
            <w:r>
              <w:t xml:space="preserve">Fi </w:t>
            </w:r>
            <w:r w:rsidR="00D7571D">
              <w:t>108</w:t>
            </w:r>
          </w:p>
        </w:tc>
        <w:tc>
          <w:tcPr>
            <w:tcW w:w="1048" w:type="pct"/>
          </w:tcPr>
          <w:p w14:paraId="7ED0717D" w14:textId="1819C102" w:rsidR="00E220DA" w:rsidRDefault="00C56E62" w:rsidP="00AB0B14">
            <w:pPr>
              <w:pStyle w:val="TabellRader"/>
            </w:pPr>
            <w:r>
              <w:t>FiU48</w:t>
            </w:r>
          </w:p>
        </w:tc>
        <w:tc>
          <w:tcPr>
            <w:tcW w:w="1048" w:type="pct"/>
          </w:tcPr>
          <w:p w14:paraId="1D9ECD2F" w14:textId="77777777" w:rsidR="00E220DA" w:rsidRDefault="00E220DA" w:rsidP="00AB0B14">
            <w:pPr>
              <w:pStyle w:val="TabellRader"/>
            </w:pPr>
          </w:p>
        </w:tc>
        <w:tc>
          <w:tcPr>
            <w:tcW w:w="1148" w:type="pct"/>
          </w:tcPr>
          <w:p w14:paraId="703258D1" w14:textId="2BED74A4" w:rsidR="00E220DA" w:rsidRDefault="002F5358" w:rsidP="00AB0B14">
            <w:pPr>
              <w:pStyle w:val="TabellRader"/>
            </w:pPr>
            <w:r>
              <w:t>X</w:t>
            </w:r>
          </w:p>
        </w:tc>
      </w:tr>
      <w:tr w:rsidR="00E220DA" w14:paraId="1190AF45" w14:textId="77777777" w:rsidTr="00AB0B14">
        <w:tc>
          <w:tcPr>
            <w:tcW w:w="708" w:type="pct"/>
          </w:tcPr>
          <w:p w14:paraId="394FBF94" w14:textId="700445D9" w:rsidR="00E220DA" w:rsidRDefault="003D4C6D" w:rsidP="00AB0B14">
            <w:pPr>
              <w:pStyle w:val="TabellRader"/>
            </w:pPr>
            <w:r>
              <w:t>437</w:t>
            </w:r>
          </w:p>
        </w:tc>
        <w:tc>
          <w:tcPr>
            <w:tcW w:w="1048" w:type="pct"/>
          </w:tcPr>
          <w:p w14:paraId="43755925" w14:textId="61A131A3" w:rsidR="00E220DA" w:rsidRDefault="00C56E62" w:rsidP="00AB0B14">
            <w:pPr>
              <w:pStyle w:val="TabellRader"/>
            </w:pPr>
            <w:r>
              <w:t xml:space="preserve">U </w:t>
            </w:r>
            <w:r w:rsidR="00CB2FA8">
              <w:t>42</w:t>
            </w:r>
          </w:p>
        </w:tc>
        <w:tc>
          <w:tcPr>
            <w:tcW w:w="1048" w:type="pct"/>
          </w:tcPr>
          <w:p w14:paraId="07E9CC1E" w14:textId="1FC17670" w:rsidR="00E220DA" w:rsidRDefault="00C56E62" w:rsidP="00AB0B14">
            <w:pPr>
              <w:pStyle w:val="TabellRader"/>
            </w:pPr>
            <w:r>
              <w:t>FiU48</w:t>
            </w:r>
          </w:p>
        </w:tc>
        <w:tc>
          <w:tcPr>
            <w:tcW w:w="1048" w:type="pct"/>
          </w:tcPr>
          <w:p w14:paraId="2F484F0D" w14:textId="75A39CDE" w:rsidR="00E220DA" w:rsidRDefault="00CC3C16" w:rsidP="00AB0B14">
            <w:pPr>
              <w:pStyle w:val="TabellRader"/>
            </w:pPr>
            <w:r>
              <w:t>X</w:t>
            </w:r>
          </w:p>
        </w:tc>
        <w:tc>
          <w:tcPr>
            <w:tcW w:w="1148" w:type="pct"/>
          </w:tcPr>
          <w:p w14:paraId="040D6963" w14:textId="77777777" w:rsidR="00E220DA" w:rsidRDefault="00E220DA" w:rsidP="00AB0B14">
            <w:pPr>
              <w:pStyle w:val="TabellRader"/>
            </w:pPr>
          </w:p>
        </w:tc>
      </w:tr>
      <w:tr w:rsidR="00E220DA" w14:paraId="741751AB" w14:textId="77777777" w:rsidTr="00AB0B14">
        <w:tc>
          <w:tcPr>
            <w:tcW w:w="708" w:type="pct"/>
          </w:tcPr>
          <w:p w14:paraId="6DB35E09" w14:textId="1F9FAEBE" w:rsidR="00E220DA" w:rsidRDefault="003D4C6D" w:rsidP="00AB0B14">
            <w:pPr>
              <w:pStyle w:val="TabellRader"/>
            </w:pPr>
            <w:r>
              <w:t>438</w:t>
            </w:r>
          </w:p>
        </w:tc>
        <w:tc>
          <w:tcPr>
            <w:tcW w:w="1048" w:type="pct"/>
          </w:tcPr>
          <w:p w14:paraId="152B7103" w14:textId="7D85438E" w:rsidR="00E220DA" w:rsidRDefault="004E2D71" w:rsidP="00AB0B14">
            <w:pPr>
              <w:pStyle w:val="TabellRader"/>
            </w:pPr>
            <w:r>
              <w:t>Fi</w:t>
            </w:r>
            <w:r w:rsidR="00C56E62">
              <w:t xml:space="preserve"> </w:t>
            </w:r>
            <w:r w:rsidR="00D7571D">
              <w:t>109</w:t>
            </w:r>
          </w:p>
        </w:tc>
        <w:tc>
          <w:tcPr>
            <w:tcW w:w="1048" w:type="pct"/>
          </w:tcPr>
          <w:p w14:paraId="3E9B4FBD" w14:textId="4BC71D31" w:rsidR="00E220DA" w:rsidRDefault="00C56E62" w:rsidP="00AB0B14">
            <w:pPr>
              <w:pStyle w:val="TabellRader"/>
            </w:pPr>
            <w:r>
              <w:t>FiU48</w:t>
            </w:r>
          </w:p>
        </w:tc>
        <w:tc>
          <w:tcPr>
            <w:tcW w:w="1048" w:type="pct"/>
          </w:tcPr>
          <w:p w14:paraId="674EE2B8" w14:textId="77777777" w:rsidR="00E220DA" w:rsidRDefault="00E220DA" w:rsidP="00AB0B14">
            <w:pPr>
              <w:pStyle w:val="TabellRader"/>
            </w:pPr>
          </w:p>
        </w:tc>
        <w:tc>
          <w:tcPr>
            <w:tcW w:w="1148" w:type="pct"/>
          </w:tcPr>
          <w:p w14:paraId="585C9D9C" w14:textId="10762A07" w:rsidR="00E220DA" w:rsidRDefault="004E2D71" w:rsidP="00AB0B14">
            <w:pPr>
              <w:pStyle w:val="TabellRader"/>
            </w:pPr>
            <w:r>
              <w:t>X</w:t>
            </w:r>
          </w:p>
        </w:tc>
      </w:tr>
      <w:tr w:rsidR="00E220DA" w14:paraId="5E0CB92F" w14:textId="77777777" w:rsidTr="00AB0B14">
        <w:tc>
          <w:tcPr>
            <w:tcW w:w="708" w:type="pct"/>
          </w:tcPr>
          <w:p w14:paraId="7FB2FB59" w14:textId="70391648" w:rsidR="00E220DA" w:rsidRDefault="003D4C6D" w:rsidP="00AB0B14">
            <w:pPr>
              <w:pStyle w:val="TabellRader"/>
            </w:pPr>
            <w:r>
              <w:t>439</w:t>
            </w:r>
          </w:p>
        </w:tc>
        <w:tc>
          <w:tcPr>
            <w:tcW w:w="1048" w:type="pct"/>
          </w:tcPr>
          <w:p w14:paraId="10618C48" w14:textId="366962DF" w:rsidR="00E220DA" w:rsidRDefault="00914D0D" w:rsidP="00AB0B14">
            <w:pPr>
              <w:pStyle w:val="TabellRader"/>
            </w:pPr>
            <w:r>
              <w:t>KN</w:t>
            </w:r>
            <w:r w:rsidR="002D4579">
              <w:t xml:space="preserve"> 61</w:t>
            </w:r>
          </w:p>
        </w:tc>
        <w:tc>
          <w:tcPr>
            <w:tcW w:w="1048" w:type="pct"/>
          </w:tcPr>
          <w:p w14:paraId="094F6A6B" w14:textId="4ABD8C66" w:rsidR="00E220DA" w:rsidRDefault="00C56E62" w:rsidP="00AB0B14">
            <w:pPr>
              <w:pStyle w:val="TabellRader"/>
            </w:pPr>
            <w:r>
              <w:t>FiU48</w:t>
            </w:r>
          </w:p>
        </w:tc>
        <w:tc>
          <w:tcPr>
            <w:tcW w:w="1048" w:type="pct"/>
          </w:tcPr>
          <w:p w14:paraId="46B2508E" w14:textId="282E3D6C" w:rsidR="00E220DA" w:rsidRDefault="00914D0D" w:rsidP="00AB0B14">
            <w:pPr>
              <w:pStyle w:val="TabellRader"/>
            </w:pPr>
            <w:r>
              <w:t>X</w:t>
            </w:r>
          </w:p>
        </w:tc>
        <w:tc>
          <w:tcPr>
            <w:tcW w:w="1148" w:type="pct"/>
          </w:tcPr>
          <w:p w14:paraId="41C92E94" w14:textId="77777777" w:rsidR="00E220DA" w:rsidRDefault="00E220DA" w:rsidP="00AB0B14">
            <w:pPr>
              <w:pStyle w:val="TabellRader"/>
            </w:pPr>
          </w:p>
        </w:tc>
      </w:tr>
      <w:tr w:rsidR="00E220DA" w14:paraId="6682D4D5" w14:textId="77777777" w:rsidTr="00AB0B14">
        <w:tc>
          <w:tcPr>
            <w:tcW w:w="708" w:type="pct"/>
          </w:tcPr>
          <w:p w14:paraId="68B88BA9" w14:textId="588A4937" w:rsidR="00E220DA" w:rsidRDefault="003D4C6D" w:rsidP="00AB0B14">
            <w:pPr>
              <w:pStyle w:val="TabellRader"/>
            </w:pPr>
            <w:r>
              <w:t>440</w:t>
            </w:r>
          </w:p>
        </w:tc>
        <w:tc>
          <w:tcPr>
            <w:tcW w:w="1048" w:type="pct"/>
          </w:tcPr>
          <w:p w14:paraId="0AD2D479" w14:textId="77600890" w:rsidR="00E220DA" w:rsidRDefault="005C3C16" w:rsidP="00AB0B14">
            <w:pPr>
              <w:pStyle w:val="TabellRader"/>
            </w:pPr>
            <w:r>
              <w:t xml:space="preserve">Ju </w:t>
            </w:r>
            <w:r w:rsidR="00874BFB">
              <w:t>170</w:t>
            </w:r>
          </w:p>
        </w:tc>
        <w:tc>
          <w:tcPr>
            <w:tcW w:w="1048" w:type="pct"/>
          </w:tcPr>
          <w:p w14:paraId="552DE605" w14:textId="32D367A2" w:rsidR="00E220DA" w:rsidRDefault="005C3C16" w:rsidP="00AB0B14">
            <w:pPr>
              <w:pStyle w:val="TabellRader"/>
            </w:pPr>
            <w:r>
              <w:t>NU22</w:t>
            </w:r>
          </w:p>
        </w:tc>
        <w:tc>
          <w:tcPr>
            <w:tcW w:w="1048" w:type="pct"/>
          </w:tcPr>
          <w:p w14:paraId="5CDE3345" w14:textId="77777777" w:rsidR="00E220DA" w:rsidRDefault="00E220DA" w:rsidP="00AB0B14">
            <w:pPr>
              <w:pStyle w:val="TabellRader"/>
            </w:pPr>
          </w:p>
        </w:tc>
        <w:tc>
          <w:tcPr>
            <w:tcW w:w="1148" w:type="pct"/>
          </w:tcPr>
          <w:p w14:paraId="5361B5A8" w14:textId="767BF41E" w:rsidR="00E220DA" w:rsidRDefault="00C145C9" w:rsidP="00AB0B14">
            <w:pPr>
              <w:pStyle w:val="TabellRader"/>
            </w:pPr>
            <w:r>
              <w:t>X</w:t>
            </w:r>
          </w:p>
        </w:tc>
      </w:tr>
      <w:tr w:rsidR="00E220DA" w14:paraId="333CEAB2" w14:textId="77777777" w:rsidTr="00AB0B14">
        <w:tc>
          <w:tcPr>
            <w:tcW w:w="708" w:type="pct"/>
          </w:tcPr>
          <w:p w14:paraId="6E408E08" w14:textId="64258666" w:rsidR="00E220DA" w:rsidRDefault="000E61C6" w:rsidP="00AB0B14">
            <w:pPr>
              <w:pStyle w:val="TabellRader"/>
            </w:pPr>
            <w:r>
              <w:t>441</w:t>
            </w:r>
          </w:p>
        </w:tc>
        <w:tc>
          <w:tcPr>
            <w:tcW w:w="1048" w:type="pct"/>
          </w:tcPr>
          <w:p w14:paraId="3D95BF98" w14:textId="3F81C480" w:rsidR="00E220DA" w:rsidRDefault="000E61C6" w:rsidP="00AB0B14">
            <w:pPr>
              <w:pStyle w:val="TabellRader"/>
            </w:pPr>
            <w:r>
              <w:t xml:space="preserve">UD </w:t>
            </w:r>
            <w:r w:rsidR="005D2970">
              <w:t>23</w:t>
            </w:r>
          </w:p>
        </w:tc>
        <w:tc>
          <w:tcPr>
            <w:tcW w:w="1048" w:type="pct"/>
          </w:tcPr>
          <w:p w14:paraId="34E3F945" w14:textId="75E718D7" w:rsidR="00E220DA" w:rsidRDefault="000E61C6" w:rsidP="00AB0B14">
            <w:pPr>
              <w:pStyle w:val="TabellRader"/>
            </w:pPr>
            <w:r>
              <w:t>NU26</w:t>
            </w:r>
          </w:p>
        </w:tc>
        <w:tc>
          <w:tcPr>
            <w:tcW w:w="1048" w:type="pct"/>
          </w:tcPr>
          <w:p w14:paraId="28DE97BF" w14:textId="2BB13CEF" w:rsidR="00E220DA" w:rsidRDefault="00A30342" w:rsidP="00AB0B14">
            <w:pPr>
              <w:pStyle w:val="TabellRader"/>
            </w:pPr>
            <w:r>
              <w:t>X</w:t>
            </w:r>
          </w:p>
        </w:tc>
        <w:tc>
          <w:tcPr>
            <w:tcW w:w="1148" w:type="pct"/>
          </w:tcPr>
          <w:p w14:paraId="7E703F64" w14:textId="77777777" w:rsidR="00E220DA" w:rsidRDefault="00E220DA" w:rsidP="00AB0B14">
            <w:pPr>
              <w:pStyle w:val="TabellRader"/>
            </w:pPr>
          </w:p>
        </w:tc>
      </w:tr>
      <w:tr w:rsidR="00E220DA" w14:paraId="6047D8D5" w14:textId="77777777" w:rsidTr="00AB0B14">
        <w:tc>
          <w:tcPr>
            <w:tcW w:w="708" w:type="pct"/>
          </w:tcPr>
          <w:p w14:paraId="6D828777" w14:textId="42D48391" w:rsidR="00E220DA" w:rsidRDefault="000E61C6" w:rsidP="00AB0B14">
            <w:pPr>
              <w:pStyle w:val="TabellRader"/>
            </w:pPr>
            <w:r>
              <w:t>442</w:t>
            </w:r>
          </w:p>
        </w:tc>
        <w:tc>
          <w:tcPr>
            <w:tcW w:w="1048" w:type="pct"/>
          </w:tcPr>
          <w:p w14:paraId="4393DEB6" w14:textId="5DA23912" w:rsidR="00E220DA" w:rsidRDefault="00841C46" w:rsidP="00AB0B14">
            <w:pPr>
              <w:pStyle w:val="TabellRader"/>
            </w:pPr>
            <w:r>
              <w:t xml:space="preserve">S </w:t>
            </w:r>
            <w:r w:rsidR="008636C9">
              <w:t>9</w:t>
            </w:r>
            <w:r w:rsidR="0070340A">
              <w:t>3</w:t>
            </w:r>
          </w:p>
        </w:tc>
        <w:tc>
          <w:tcPr>
            <w:tcW w:w="1048" w:type="pct"/>
          </w:tcPr>
          <w:p w14:paraId="1AD3B6F9" w14:textId="6D4048F3" w:rsidR="00E220DA" w:rsidRDefault="00841C46" w:rsidP="00AB0B14">
            <w:pPr>
              <w:pStyle w:val="TabellRader"/>
            </w:pPr>
            <w:r>
              <w:t>SoU38</w:t>
            </w:r>
          </w:p>
        </w:tc>
        <w:tc>
          <w:tcPr>
            <w:tcW w:w="1048" w:type="pct"/>
          </w:tcPr>
          <w:p w14:paraId="471F338A" w14:textId="41F968EF" w:rsidR="00E220DA" w:rsidRDefault="00576574" w:rsidP="00AB0B14">
            <w:pPr>
              <w:pStyle w:val="TabellRader"/>
            </w:pPr>
            <w:r>
              <w:t>X</w:t>
            </w:r>
          </w:p>
        </w:tc>
        <w:tc>
          <w:tcPr>
            <w:tcW w:w="1148" w:type="pct"/>
          </w:tcPr>
          <w:p w14:paraId="1309211C" w14:textId="77777777" w:rsidR="00E220DA" w:rsidRDefault="00E220DA" w:rsidP="00AB0B14">
            <w:pPr>
              <w:pStyle w:val="TabellRader"/>
            </w:pPr>
          </w:p>
        </w:tc>
      </w:tr>
      <w:tr w:rsidR="00E220DA" w14:paraId="7EF21111" w14:textId="77777777" w:rsidTr="00AB0B14">
        <w:tc>
          <w:tcPr>
            <w:tcW w:w="708" w:type="pct"/>
          </w:tcPr>
          <w:p w14:paraId="476B4E48" w14:textId="4AEF6F58" w:rsidR="00E220DA" w:rsidRDefault="000E61C6" w:rsidP="00AB0B14">
            <w:pPr>
              <w:pStyle w:val="TabellRader"/>
            </w:pPr>
            <w:r>
              <w:t>443</w:t>
            </w:r>
          </w:p>
        </w:tc>
        <w:tc>
          <w:tcPr>
            <w:tcW w:w="1048" w:type="pct"/>
          </w:tcPr>
          <w:p w14:paraId="7AA6ECE1" w14:textId="4A763547" w:rsidR="00E220DA" w:rsidRDefault="00841C46" w:rsidP="00AB0B14">
            <w:pPr>
              <w:pStyle w:val="TabellRader"/>
            </w:pPr>
            <w:r>
              <w:t xml:space="preserve">S </w:t>
            </w:r>
            <w:r w:rsidR="008636C9">
              <w:t>9</w:t>
            </w:r>
            <w:r w:rsidR="00E83ACA">
              <w:t>4</w:t>
            </w:r>
          </w:p>
        </w:tc>
        <w:tc>
          <w:tcPr>
            <w:tcW w:w="1048" w:type="pct"/>
          </w:tcPr>
          <w:p w14:paraId="70DA73F0" w14:textId="29A4E5BE" w:rsidR="00E220DA" w:rsidRDefault="00841C46" w:rsidP="00AB0B14">
            <w:pPr>
              <w:pStyle w:val="TabellRader"/>
            </w:pPr>
            <w:r>
              <w:t>SoU31</w:t>
            </w:r>
          </w:p>
        </w:tc>
        <w:tc>
          <w:tcPr>
            <w:tcW w:w="1048" w:type="pct"/>
          </w:tcPr>
          <w:p w14:paraId="079EB64D" w14:textId="77777777" w:rsidR="00E220DA" w:rsidRDefault="00E220DA" w:rsidP="00AB0B14">
            <w:pPr>
              <w:pStyle w:val="TabellRader"/>
            </w:pPr>
          </w:p>
        </w:tc>
        <w:tc>
          <w:tcPr>
            <w:tcW w:w="1148" w:type="pct"/>
          </w:tcPr>
          <w:p w14:paraId="6EC4620A" w14:textId="1395BDF8" w:rsidR="00E220DA" w:rsidRDefault="00576574" w:rsidP="00AB0B14">
            <w:pPr>
              <w:pStyle w:val="TabellRader"/>
            </w:pPr>
            <w:r>
              <w:t>X</w:t>
            </w:r>
          </w:p>
        </w:tc>
      </w:tr>
      <w:tr w:rsidR="00E220DA" w14:paraId="5E3EA7AA" w14:textId="77777777" w:rsidTr="00AB0B14">
        <w:tc>
          <w:tcPr>
            <w:tcW w:w="708" w:type="pct"/>
          </w:tcPr>
          <w:p w14:paraId="2327F8B6" w14:textId="737A61AB" w:rsidR="00E220DA" w:rsidRDefault="000E61C6" w:rsidP="00AB0B14">
            <w:pPr>
              <w:pStyle w:val="TabellRader"/>
            </w:pPr>
            <w:r>
              <w:t>444</w:t>
            </w:r>
          </w:p>
        </w:tc>
        <w:tc>
          <w:tcPr>
            <w:tcW w:w="1048" w:type="pct"/>
          </w:tcPr>
          <w:p w14:paraId="4F7D1C88" w14:textId="13E779A9" w:rsidR="00E220DA" w:rsidRDefault="002F5358" w:rsidP="00AB0B14">
            <w:pPr>
              <w:pStyle w:val="TabellRader"/>
            </w:pPr>
            <w:r>
              <w:t>LI</w:t>
            </w:r>
            <w:r w:rsidR="00841C46">
              <w:t xml:space="preserve"> </w:t>
            </w:r>
            <w:r w:rsidR="00D1219D">
              <w:t>79</w:t>
            </w:r>
          </w:p>
        </w:tc>
        <w:tc>
          <w:tcPr>
            <w:tcW w:w="1048" w:type="pct"/>
          </w:tcPr>
          <w:p w14:paraId="0DBC7303" w14:textId="7BC3ED2C" w:rsidR="00E220DA" w:rsidRDefault="00841C46" w:rsidP="00AB0B14">
            <w:pPr>
              <w:pStyle w:val="TabellRader"/>
            </w:pPr>
            <w:r>
              <w:t>CU27</w:t>
            </w:r>
          </w:p>
        </w:tc>
        <w:tc>
          <w:tcPr>
            <w:tcW w:w="1048" w:type="pct"/>
          </w:tcPr>
          <w:p w14:paraId="1194F942" w14:textId="359F4A1B" w:rsidR="00E220DA" w:rsidRDefault="002F5358" w:rsidP="00AB0B14">
            <w:pPr>
              <w:pStyle w:val="TabellRader"/>
            </w:pPr>
            <w:r>
              <w:t>X</w:t>
            </w:r>
          </w:p>
        </w:tc>
        <w:tc>
          <w:tcPr>
            <w:tcW w:w="1148" w:type="pct"/>
          </w:tcPr>
          <w:p w14:paraId="1B2B112D" w14:textId="77777777" w:rsidR="00E220DA" w:rsidRDefault="00E220DA" w:rsidP="00AB0B14">
            <w:pPr>
              <w:pStyle w:val="TabellRader"/>
            </w:pPr>
          </w:p>
        </w:tc>
      </w:tr>
      <w:tr w:rsidR="00E81FAF" w14:paraId="485B2093" w14:textId="77777777" w:rsidTr="00AB0B14">
        <w:tc>
          <w:tcPr>
            <w:tcW w:w="708" w:type="pct"/>
          </w:tcPr>
          <w:p w14:paraId="2C4E7526" w14:textId="4EB7F8B9" w:rsidR="00E81FAF" w:rsidRDefault="000E61C6" w:rsidP="00AB0B14">
            <w:pPr>
              <w:pStyle w:val="TabellRader"/>
            </w:pPr>
            <w:r>
              <w:t>445</w:t>
            </w:r>
          </w:p>
        </w:tc>
        <w:tc>
          <w:tcPr>
            <w:tcW w:w="1048" w:type="pct"/>
          </w:tcPr>
          <w:p w14:paraId="58F10766" w14:textId="7EA63150" w:rsidR="00E81FAF" w:rsidRDefault="00841C46" w:rsidP="00AB0B14">
            <w:pPr>
              <w:pStyle w:val="TabellRader"/>
            </w:pPr>
            <w:r>
              <w:t xml:space="preserve">Ju </w:t>
            </w:r>
            <w:r w:rsidR="00874BFB">
              <w:t>171</w:t>
            </w:r>
          </w:p>
        </w:tc>
        <w:tc>
          <w:tcPr>
            <w:tcW w:w="1048" w:type="pct"/>
          </w:tcPr>
          <w:p w14:paraId="31B5B0AB" w14:textId="253C0893" w:rsidR="00E81FAF" w:rsidRDefault="00841C46" w:rsidP="00AB0B14">
            <w:pPr>
              <w:pStyle w:val="TabellRader"/>
            </w:pPr>
            <w:r>
              <w:t>CU28</w:t>
            </w:r>
          </w:p>
        </w:tc>
        <w:tc>
          <w:tcPr>
            <w:tcW w:w="1048" w:type="pct"/>
          </w:tcPr>
          <w:p w14:paraId="22475715" w14:textId="71B455BF" w:rsidR="00E81FAF" w:rsidRDefault="00C145C9" w:rsidP="00AB0B14">
            <w:pPr>
              <w:pStyle w:val="TabellRader"/>
            </w:pPr>
            <w:r>
              <w:t>X</w:t>
            </w:r>
          </w:p>
        </w:tc>
        <w:tc>
          <w:tcPr>
            <w:tcW w:w="1148" w:type="pct"/>
          </w:tcPr>
          <w:p w14:paraId="25E474A2" w14:textId="77777777" w:rsidR="00E81FAF" w:rsidRDefault="00E81FAF" w:rsidP="00AB0B14">
            <w:pPr>
              <w:pStyle w:val="TabellRader"/>
            </w:pPr>
          </w:p>
        </w:tc>
      </w:tr>
      <w:tr w:rsidR="00E81FAF" w14:paraId="19B351FD" w14:textId="77777777" w:rsidTr="00AB0B14">
        <w:tc>
          <w:tcPr>
            <w:tcW w:w="708" w:type="pct"/>
          </w:tcPr>
          <w:p w14:paraId="41D3D966" w14:textId="4BD560B1" w:rsidR="00E81FAF" w:rsidRDefault="000E61C6" w:rsidP="00AB0B14">
            <w:pPr>
              <w:pStyle w:val="TabellRader"/>
            </w:pPr>
            <w:r>
              <w:t>446</w:t>
            </w:r>
          </w:p>
        </w:tc>
        <w:tc>
          <w:tcPr>
            <w:tcW w:w="1048" w:type="pct"/>
          </w:tcPr>
          <w:p w14:paraId="7747FA37" w14:textId="045C28FF" w:rsidR="00E81FAF" w:rsidRDefault="00577B84" w:rsidP="00AB0B14">
            <w:pPr>
              <w:pStyle w:val="TabellRader"/>
            </w:pPr>
            <w:r w:rsidRPr="00577B84">
              <w:t>KN</w:t>
            </w:r>
            <w:r w:rsidR="002D4579">
              <w:t xml:space="preserve"> 62</w:t>
            </w:r>
          </w:p>
        </w:tc>
        <w:tc>
          <w:tcPr>
            <w:tcW w:w="1048" w:type="pct"/>
          </w:tcPr>
          <w:p w14:paraId="1F56F9DB" w14:textId="0C91AAA7" w:rsidR="00E81FAF" w:rsidRDefault="00841C46" w:rsidP="00AB0B14">
            <w:pPr>
              <w:pStyle w:val="TabellRader"/>
            </w:pPr>
            <w:r>
              <w:t>CU29</w:t>
            </w:r>
          </w:p>
        </w:tc>
        <w:tc>
          <w:tcPr>
            <w:tcW w:w="1048" w:type="pct"/>
          </w:tcPr>
          <w:p w14:paraId="66BC135C" w14:textId="77777777" w:rsidR="00E81FAF" w:rsidRDefault="00E81FAF" w:rsidP="00AB0B14">
            <w:pPr>
              <w:pStyle w:val="TabellRader"/>
            </w:pPr>
          </w:p>
        </w:tc>
        <w:tc>
          <w:tcPr>
            <w:tcW w:w="1148" w:type="pct"/>
          </w:tcPr>
          <w:p w14:paraId="583F913A" w14:textId="2A3B0C7D" w:rsidR="00E81FAF" w:rsidRDefault="00B9177B" w:rsidP="00AB0B14">
            <w:pPr>
              <w:pStyle w:val="TabellRader"/>
            </w:pPr>
            <w:r>
              <w:t>X</w:t>
            </w:r>
          </w:p>
        </w:tc>
      </w:tr>
      <w:tr w:rsidR="00E81FAF" w14:paraId="1436E79B" w14:textId="77777777" w:rsidTr="00AB0B14">
        <w:tc>
          <w:tcPr>
            <w:tcW w:w="708" w:type="pct"/>
          </w:tcPr>
          <w:p w14:paraId="572361B6" w14:textId="145C5F80" w:rsidR="00E81FAF" w:rsidRDefault="000E61C6" w:rsidP="00AB0B14">
            <w:pPr>
              <w:pStyle w:val="TabellRader"/>
            </w:pPr>
            <w:r>
              <w:t>447</w:t>
            </w:r>
          </w:p>
        </w:tc>
        <w:tc>
          <w:tcPr>
            <w:tcW w:w="1048" w:type="pct"/>
          </w:tcPr>
          <w:p w14:paraId="03687756" w14:textId="3AC51C9B" w:rsidR="00E81FAF" w:rsidRDefault="00841C46" w:rsidP="00AB0B14">
            <w:pPr>
              <w:pStyle w:val="TabellRader"/>
            </w:pPr>
            <w:r>
              <w:t>Ju</w:t>
            </w:r>
            <w:r w:rsidR="005855D6">
              <w:t xml:space="preserve"> 172</w:t>
            </w:r>
          </w:p>
        </w:tc>
        <w:tc>
          <w:tcPr>
            <w:tcW w:w="1048" w:type="pct"/>
          </w:tcPr>
          <w:p w14:paraId="59B6C727" w14:textId="79AA4665" w:rsidR="00E81FAF" w:rsidRDefault="00841C46" w:rsidP="00AB0B14">
            <w:pPr>
              <w:pStyle w:val="TabellRader"/>
            </w:pPr>
            <w:r>
              <w:t>CU30</w:t>
            </w:r>
          </w:p>
        </w:tc>
        <w:tc>
          <w:tcPr>
            <w:tcW w:w="1048" w:type="pct"/>
          </w:tcPr>
          <w:p w14:paraId="540303C0" w14:textId="5C388F3B" w:rsidR="00E81FAF" w:rsidRDefault="00C145C9" w:rsidP="00AB0B14">
            <w:pPr>
              <w:pStyle w:val="TabellRader"/>
            </w:pPr>
            <w:r>
              <w:t>X</w:t>
            </w:r>
          </w:p>
        </w:tc>
        <w:tc>
          <w:tcPr>
            <w:tcW w:w="1148" w:type="pct"/>
          </w:tcPr>
          <w:p w14:paraId="12B3BBC3" w14:textId="77777777" w:rsidR="00E81FAF" w:rsidRDefault="00E81FAF" w:rsidP="00AB0B14">
            <w:pPr>
              <w:pStyle w:val="TabellRader"/>
            </w:pPr>
          </w:p>
        </w:tc>
      </w:tr>
      <w:tr w:rsidR="00E81FAF" w14:paraId="0057577D" w14:textId="77777777" w:rsidTr="00AB0B14">
        <w:tc>
          <w:tcPr>
            <w:tcW w:w="708" w:type="pct"/>
          </w:tcPr>
          <w:p w14:paraId="0EC45F01" w14:textId="64ED7E2B" w:rsidR="00E81FAF" w:rsidRDefault="000E61C6" w:rsidP="00AB0B14">
            <w:pPr>
              <w:pStyle w:val="TabellRader"/>
            </w:pPr>
            <w:r>
              <w:t>448</w:t>
            </w:r>
          </w:p>
        </w:tc>
        <w:tc>
          <w:tcPr>
            <w:tcW w:w="1048" w:type="pct"/>
          </w:tcPr>
          <w:p w14:paraId="1E7D750B" w14:textId="25AEF7B9" w:rsidR="00E81FAF" w:rsidRDefault="00841C46" w:rsidP="00AB0B14">
            <w:pPr>
              <w:pStyle w:val="TabellRader"/>
            </w:pPr>
            <w:r>
              <w:t xml:space="preserve">Ju </w:t>
            </w:r>
            <w:r w:rsidR="005855D6">
              <w:t>173</w:t>
            </w:r>
          </w:p>
        </w:tc>
        <w:tc>
          <w:tcPr>
            <w:tcW w:w="1048" w:type="pct"/>
          </w:tcPr>
          <w:p w14:paraId="4DFFEC01" w14:textId="18BF4D8E" w:rsidR="00E81FAF" w:rsidRDefault="00841C46" w:rsidP="00AB0B14">
            <w:pPr>
              <w:pStyle w:val="TabellRader"/>
            </w:pPr>
            <w:r>
              <w:t>CU31</w:t>
            </w:r>
          </w:p>
        </w:tc>
        <w:tc>
          <w:tcPr>
            <w:tcW w:w="1048" w:type="pct"/>
          </w:tcPr>
          <w:p w14:paraId="6E0DC75D" w14:textId="147FF949" w:rsidR="00E81FAF" w:rsidRDefault="00C145C9" w:rsidP="00AB0B14">
            <w:pPr>
              <w:pStyle w:val="TabellRader"/>
            </w:pPr>
            <w:r>
              <w:t>X</w:t>
            </w:r>
          </w:p>
        </w:tc>
        <w:tc>
          <w:tcPr>
            <w:tcW w:w="1148" w:type="pct"/>
          </w:tcPr>
          <w:p w14:paraId="21A6354C" w14:textId="77777777" w:rsidR="00E81FAF" w:rsidRDefault="00E81FAF" w:rsidP="00AB0B14">
            <w:pPr>
              <w:pStyle w:val="TabellRader"/>
            </w:pPr>
          </w:p>
        </w:tc>
      </w:tr>
      <w:tr w:rsidR="00E81FAF" w14:paraId="07498DB3" w14:textId="77777777" w:rsidTr="00AB0B14">
        <w:tc>
          <w:tcPr>
            <w:tcW w:w="708" w:type="pct"/>
          </w:tcPr>
          <w:p w14:paraId="1C72B0CC" w14:textId="7B943C1F" w:rsidR="00E81FAF" w:rsidRDefault="000E61C6" w:rsidP="00AB0B14">
            <w:pPr>
              <w:pStyle w:val="TabellRader"/>
            </w:pPr>
            <w:r>
              <w:t>449</w:t>
            </w:r>
          </w:p>
        </w:tc>
        <w:tc>
          <w:tcPr>
            <w:tcW w:w="1048" w:type="pct"/>
          </w:tcPr>
          <w:p w14:paraId="76F53EE0" w14:textId="35B96774" w:rsidR="00E81FAF" w:rsidRDefault="002F5358" w:rsidP="00AB0B14">
            <w:pPr>
              <w:pStyle w:val="TabellRader"/>
            </w:pPr>
            <w:r>
              <w:t>LI</w:t>
            </w:r>
            <w:r w:rsidR="0060481F">
              <w:t xml:space="preserve"> </w:t>
            </w:r>
            <w:r w:rsidR="00D1219D">
              <w:t>80</w:t>
            </w:r>
          </w:p>
        </w:tc>
        <w:tc>
          <w:tcPr>
            <w:tcW w:w="1048" w:type="pct"/>
          </w:tcPr>
          <w:p w14:paraId="3979FD21" w14:textId="700EA690" w:rsidR="00E81FAF" w:rsidRDefault="0060481F" w:rsidP="00AB0B14">
            <w:pPr>
              <w:pStyle w:val="TabellRader"/>
            </w:pPr>
            <w:r>
              <w:t>CU35</w:t>
            </w:r>
          </w:p>
        </w:tc>
        <w:tc>
          <w:tcPr>
            <w:tcW w:w="1048" w:type="pct"/>
          </w:tcPr>
          <w:p w14:paraId="17F0A83E" w14:textId="2CE6130D" w:rsidR="00E81FAF" w:rsidRDefault="004A1C98" w:rsidP="00AB0B14">
            <w:pPr>
              <w:pStyle w:val="TabellRader"/>
            </w:pPr>
            <w:r>
              <w:t>X</w:t>
            </w:r>
          </w:p>
        </w:tc>
        <w:tc>
          <w:tcPr>
            <w:tcW w:w="1148" w:type="pct"/>
          </w:tcPr>
          <w:p w14:paraId="0673106B" w14:textId="77777777" w:rsidR="00E81FAF" w:rsidRDefault="00E81FAF" w:rsidP="00AB0B14">
            <w:pPr>
              <w:pStyle w:val="TabellRader"/>
            </w:pPr>
          </w:p>
        </w:tc>
      </w:tr>
      <w:tr w:rsidR="00E81FAF" w14:paraId="5A3048C2" w14:textId="77777777" w:rsidTr="00AB0B14">
        <w:tc>
          <w:tcPr>
            <w:tcW w:w="708" w:type="pct"/>
          </w:tcPr>
          <w:p w14:paraId="04FB24FE" w14:textId="1D00CCE0" w:rsidR="00E81FAF" w:rsidRDefault="000E61C6" w:rsidP="00AB0B14">
            <w:pPr>
              <w:pStyle w:val="TabellRader"/>
            </w:pPr>
            <w:r>
              <w:t>450</w:t>
            </w:r>
          </w:p>
        </w:tc>
        <w:tc>
          <w:tcPr>
            <w:tcW w:w="1048" w:type="pct"/>
          </w:tcPr>
          <w:p w14:paraId="31C6D700" w14:textId="41453373" w:rsidR="00E81FAF" w:rsidRDefault="00914D0D" w:rsidP="00AB0B14">
            <w:pPr>
              <w:pStyle w:val="TabellRader"/>
            </w:pPr>
            <w:r w:rsidRPr="00914D0D">
              <w:t>LI</w:t>
            </w:r>
            <w:r w:rsidR="00D1219D">
              <w:t xml:space="preserve"> 81</w:t>
            </w:r>
          </w:p>
        </w:tc>
        <w:tc>
          <w:tcPr>
            <w:tcW w:w="1048" w:type="pct"/>
          </w:tcPr>
          <w:p w14:paraId="3432F3B7" w14:textId="62F80320" w:rsidR="00E81FAF" w:rsidRDefault="0060481F" w:rsidP="00AB0B14">
            <w:pPr>
              <w:pStyle w:val="TabellRader"/>
            </w:pPr>
            <w:r>
              <w:t>TU18</w:t>
            </w:r>
          </w:p>
        </w:tc>
        <w:tc>
          <w:tcPr>
            <w:tcW w:w="1048" w:type="pct"/>
          </w:tcPr>
          <w:p w14:paraId="21BC8FB8" w14:textId="22B39EB3" w:rsidR="00E81FAF" w:rsidRDefault="00914D0D" w:rsidP="00AB0B14">
            <w:pPr>
              <w:pStyle w:val="TabellRader"/>
            </w:pPr>
            <w:r>
              <w:t>X</w:t>
            </w:r>
          </w:p>
        </w:tc>
        <w:tc>
          <w:tcPr>
            <w:tcW w:w="1148" w:type="pct"/>
          </w:tcPr>
          <w:p w14:paraId="59E25052" w14:textId="77777777" w:rsidR="00E81FAF" w:rsidRDefault="00E81FAF" w:rsidP="00AB0B14">
            <w:pPr>
              <w:pStyle w:val="TabellRader"/>
            </w:pPr>
          </w:p>
        </w:tc>
      </w:tr>
      <w:tr w:rsidR="00E81FAF" w14:paraId="1D8587DF" w14:textId="77777777" w:rsidTr="00AB0B14">
        <w:tc>
          <w:tcPr>
            <w:tcW w:w="708" w:type="pct"/>
          </w:tcPr>
          <w:p w14:paraId="7D375EEC" w14:textId="75B3634F" w:rsidR="00E81FAF" w:rsidRDefault="00D80E57" w:rsidP="00AB0B14">
            <w:pPr>
              <w:pStyle w:val="TabellRader"/>
            </w:pPr>
            <w:r>
              <w:t>451</w:t>
            </w:r>
          </w:p>
        </w:tc>
        <w:tc>
          <w:tcPr>
            <w:tcW w:w="1048" w:type="pct"/>
          </w:tcPr>
          <w:p w14:paraId="50417A32" w14:textId="6E640EFD" w:rsidR="00E81FAF" w:rsidRDefault="00914D0D" w:rsidP="00AB0B14">
            <w:pPr>
              <w:pStyle w:val="TabellRader"/>
            </w:pPr>
            <w:r w:rsidRPr="00914D0D">
              <w:t>LI</w:t>
            </w:r>
            <w:r w:rsidR="00D1219D">
              <w:t xml:space="preserve"> 82</w:t>
            </w:r>
          </w:p>
        </w:tc>
        <w:tc>
          <w:tcPr>
            <w:tcW w:w="1048" w:type="pct"/>
          </w:tcPr>
          <w:p w14:paraId="7AF9B0BE" w14:textId="0C472920" w:rsidR="00E81FAF" w:rsidRDefault="00D80E57" w:rsidP="00AB0B14">
            <w:pPr>
              <w:pStyle w:val="TabellRader"/>
            </w:pPr>
            <w:r>
              <w:t>TU20</w:t>
            </w:r>
          </w:p>
        </w:tc>
        <w:tc>
          <w:tcPr>
            <w:tcW w:w="1048" w:type="pct"/>
          </w:tcPr>
          <w:p w14:paraId="57FE6E65" w14:textId="77777777" w:rsidR="00E81FAF" w:rsidRDefault="00E81FAF" w:rsidP="00AB0B14">
            <w:pPr>
              <w:pStyle w:val="TabellRader"/>
            </w:pPr>
          </w:p>
        </w:tc>
        <w:tc>
          <w:tcPr>
            <w:tcW w:w="1148" w:type="pct"/>
          </w:tcPr>
          <w:p w14:paraId="56DDFED1" w14:textId="765EAD79" w:rsidR="00E81FAF" w:rsidRDefault="004F345C" w:rsidP="00AB0B14">
            <w:pPr>
              <w:pStyle w:val="TabellRader"/>
            </w:pPr>
            <w:r>
              <w:t>X</w:t>
            </w:r>
          </w:p>
        </w:tc>
      </w:tr>
      <w:tr w:rsidR="00E81FAF" w14:paraId="79BE1F74" w14:textId="77777777" w:rsidTr="00AB0B14">
        <w:tc>
          <w:tcPr>
            <w:tcW w:w="708" w:type="pct"/>
          </w:tcPr>
          <w:p w14:paraId="6C26003E" w14:textId="6C392130" w:rsidR="00E81FAF" w:rsidRDefault="00D80E57" w:rsidP="00AB0B14">
            <w:pPr>
              <w:pStyle w:val="TabellRader"/>
            </w:pPr>
            <w:r>
              <w:t>452</w:t>
            </w:r>
          </w:p>
        </w:tc>
        <w:tc>
          <w:tcPr>
            <w:tcW w:w="1048" w:type="pct"/>
          </w:tcPr>
          <w:p w14:paraId="08E43992" w14:textId="260D63E9" w:rsidR="00E81FAF" w:rsidRDefault="004F345C" w:rsidP="00AB0B14">
            <w:pPr>
              <w:pStyle w:val="TabellRader"/>
            </w:pPr>
            <w:r>
              <w:t>KN</w:t>
            </w:r>
            <w:r w:rsidR="002D4579">
              <w:t xml:space="preserve"> 63</w:t>
            </w:r>
          </w:p>
        </w:tc>
        <w:tc>
          <w:tcPr>
            <w:tcW w:w="1048" w:type="pct"/>
          </w:tcPr>
          <w:p w14:paraId="36815102" w14:textId="42624E73" w:rsidR="00E81FAF" w:rsidRDefault="00D80E57" w:rsidP="00AB0B14">
            <w:pPr>
              <w:pStyle w:val="TabellRader"/>
            </w:pPr>
            <w:r>
              <w:t>MJU31</w:t>
            </w:r>
          </w:p>
        </w:tc>
        <w:tc>
          <w:tcPr>
            <w:tcW w:w="1048" w:type="pct"/>
          </w:tcPr>
          <w:p w14:paraId="1A0D91B2" w14:textId="3168C33B" w:rsidR="00E81FAF" w:rsidRDefault="004F345C" w:rsidP="00AB0B14">
            <w:pPr>
              <w:pStyle w:val="TabellRader"/>
            </w:pPr>
            <w:r>
              <w:t>X</w:t>
            </w:r>
          </w:p>
        </w:tc>
        <w:tc>
          <w:tcPr>
            <w:tcW w:w="1148" w:type="pct"/>
          </w:tcPr>
          <w:p w14:paraId="159B1695" w14:textId="77777777" w:rsidR="00E81FAF" w:rsidRDefault="00E81FAF" w:rsidP="00AB0B14">
            <w:pPr>
              <w:pStyle w:val="TabellRader"/>
            </w:pPr>
          </w:p>
        </w:tc>
      </w:tr>
      <w:tr w:rsidR="00E81FAF" w14:paraId="5EBCD383" w14:textId="77777777" w:rsidTr="00AB0B14">
        <w:tc>
          <w:tcPr>
            <w:tcW w:w="708" w:type="pct"/>
          </w:tcPr>
          <w:p w14:paraId="7FE06573" w14:textId="3F45BFDD" w:rsidR="00E81FAF" w:rsidRDefault="00835D03" w:rsidP="00AB0B14">
            <w:pPr>
              <w:pStyle w:val="TabellRader"/>
            </w:pPr>
            <w:r>
              <w:t>453</w:t>
            </w:r>
          </w:p>
        </w:tc>
        <w:tc>
          <w:tcPr>
            <w:tcW w:w="1048" w:type="pct"/>
          </w:tcPr>
          <w:p w14:paraId="5EA0E76F" w14:textId="2BF1BF66" w:rsidR="00E81FAF" w:rsidRDefault="004E2D71" w:rsidP="00AB0B14">
            <w:pPr>
              <w:pStyle w:val="TabellRader"/>
            </w:pPr>
            <w:r>
              <w:t>LI</w:t>
            </w:r>
            <w:r w:rsidR="00835D03">
              <w:t xml:space="preserve"> </w:t>
            </w:r>
            <w:r w:rsidR="00D1219D">
              <w:t>83</w:t>
            </w:r>
          </w:p>
        </w:tc>
        <w:tc>
          <w:tcPr>
            <w:tcW w:w="1048" w:type="pct"/>
          </w:tcPr>
          <w:p w14:paraId="5DDB7480" w14:textId="46BD3073" w:rsidR="00E81FAF" w:rsidRDefault="00835D03" w:rsidP="00AB0B14">
            <w:pPr>
              <w:pStyle w:val="TabellRader"/>
            </w:pPr>
            <w:r>
              <w:t>MJU30</w:t>
            </w:r>
          </w:p>
        </w:tc>
        <w:tc>
          <w:tcPr>
            <w:tcW w:w="1048" w:type="pct"/>
          </w:tcPr>
          <w:p w14:paraId="471130E9" w14:textId="57650D3F" w:rsidR="00E81FAF" w:rsidRDefault="004E2D71" w:rsidP="00AB0B14">
            <w:pPr>
              <w:pStyle w:val="TabellRader"/>
            </w:pPr>
            <w:r>
              <w:t>X</w:t>
            </w:r>
          </w:p>
        </w:tc>
        <w:tc>
          <w:tcPr>
            <w:tcW w:w="1148" w:type="pct"/>
          </w:tcPr>
          <w:p w14:paraId="798E2F63" w14:textId="77777777" w:rsidR="00E81FAF" w:rsidRDefault="00E81FAF" w:rsidP="00AB0B14">
            <w:pPr>
              <w:pStyle w:val="TabellRader"/>
            </w:pPr>
          </w:p>
        </w:tc>
      </w:tr>
      <w:tr w:rsidR="00E81FAF" w14:paraId="332DEAE3" w14:textId="77777777" w:rsidTr="00AB0B14">
        <w:tc>
          <w:tcPr>
            <w:tcW w:w="708" w:type="pct"/>
          </w:tcPr>
          <w:p w14:paraId="1BDEAAA0" w14:textId="7D52F013" w:rsidR="00E81FAF" w:rsidRDefault="00C42163" w:rsidP="00AB0B14">
            <w:pPr>
              <w:pStyle w:val="TabellRader"/>
            </w:pPr>
            <w:r>
              <w:t>454</w:t>
            </w:r>
          </w:p>
        </w:tc>
        <w:tc>
          <w:tcPr>
            <w:tcW w:w="1048" w:type="pct"/>
          </w:tcPr>
          <w:p w14:paraId="48447692" w14:textId="1F41373C" w:rsidR="00E81FAF" w:rsidRDefault="00751654" w:rsidP="00AB0B14">
            <w:pPr>
              <w:pStyle w:val="TabellRader"/>
            </w:pPr>
            <w:r>
              <w:t xml:space="preserve">Ju </w:t>
            </w:r>
            <w:r w:rsidR="005855D6">
              <w:t>174</w:t>
            </w:r>
          </w:p>
        </w:tc>
        <w:tc>
          <w:tcPr>
            <w:tcW w:w="1048" w:type="pct"/>
          </w:tcPr>
          <w:p w14:paraId="05859818" w14:textId="4810449F" w:rsidR="00E81FAF" w:rsidRDefault="00751654" w:rsidP="00AB0B14">
            <w:pPr>
              <w:pStyle w:val="TabellRader"/>
            </w:pPr>
            <w:r>
              <w:t>JuU46</w:t>
            </w:r>
          </w:p>
        </w:tc>
        <w:tc>
          <w:tcPr>
            <w:tcW w:w="1048" w:type="pct"/>
          </w:tcPr>
          <w:p w14:paraId="712892CE" w14:textId="77777777" w:rsidR="00E81FAF" w:rsidRDefault="00E81FAF" w:rsidP="00AB0B14">
            <w:pPr>
              <w:pStyle w:val="TabellRader"/>
            </w:pPr>
          </w:p>
        </w:tc>
        <w:tc>
          <w:tcPr>
            <w:tcW w:w="1148" w:type="pct"/>
          </w:tcPr>
          <w:p w14:paraId="3C94CA9E" w14:textId="2D3C1270" w:rsidR="00E81FAF" w:rsidRDefault="00C145C9" w:rsidP="00AB0B14">
            <w:pPr>
              <w:pStyle w:val="TabellRader"/>
            </w:pPr>
            <w:r>
              <w:t>X</w:t>
            </w:r>
          </w:p>
        </w:tc>
      </w:tr>
      <w:tr w:rsidR="00E81FAF" w14:paraId="6BE6AB56" w14:textId="77777777" w:rsidTr="00AB0B14">
        <w:tc>
          <w:tcPr>
            <w:tcW w:w="708" w:type="pct"/>
          </w:tcPr>
          <w:p w14:paraId="16205641" w14:textId="3611F5D6" w:rsidR="00E81FAF" w:rsidRDefault="00C42163" w:rsidP="00AB0B14">
            <w:pPr>
              <w:pStyle w:val="TabellRader"/>
            </w:pPr>
            <w:r>
              <w:t>455</w:t>
            </w:r>
          </w:p>
        </w:tc>
        <w:tc>
          <w:tcPr>
            <w:tcW w:w="1048" w:type="pct"/>
          </w:tcPr>
          <w:p w14:paraId="7199C69D" w14:textId="23647B53" w:rsidR="00E81FAF" w:rsidRDefault="00751654" w:rsidP="00AB0B14">
            <w:pPr>
              <w:pStyle w:val="TabellRader"/>
            </w:pPr>
            <w:r>
              <w:t xml:space="preserve">Ju </w:t>
            </w:r>
            <w:r w:rsidR="005855D6">
              <w:t>175</w:t>
            </w:r>
          </w:p>
        </w:tc>
        <w:tc>
          <w:tcPr>
            <w:tcW w:w="1048" w:type="pct"/>
          </w:tcPr>
          <w:p w14:paraId="33656E6C" w14:textId="7EA60D16" w:rsidR="00E81FAF" w:rsidRDefault="00751654" w:rsidP="00AB0B14">
            <w:pPr>
              <w:pStyle w:val="TabellRader"/>
            </w:pPr>
            <w:r>
              <w:t>JuU51</w:t>
            </w:r>
          </w:p>
        </w:tc>
        <w:tc>
          <w:tcPr>
            <w:tcW w:w="1048" w:type="pct"/>
          </w:tcPr>
          <w:p w14:paraId="5549E29A" w14:textId="77777777" w:rsidR="00E81FAF" w:rsidRDefault="00E81FAF" w:rsidP="00AB0B14">
            <w:pPr>
              <w:pStyle w:val="TabellRader"/>
            </w:pPr>
          </w:p>
        </w:tc>
        <w:tc>
          <w:tcPr>
            <w:tcW w:w="1148" w:type="pct"/>
          </w:tcPr>
          <w:p w14:paraId="0E86FEB9" w14:textId="7784CFB4" w:rsidR="00E81FAF" w:rsidRDefault="00C145C9" w:rsidP="00AB0B14">
            <w:pPr>
              <w:pStyle w:val="TabellRader"/>
            </w:pPr>
            <w:r>
              <w:t>X</w:t>
            </w:r>
          </w:p>
        </w:tc>
      </w:tr>
      <w:tr w:rsidR="00E81FAF" w14:paraId="6D2BD44B" w14:textId="77777777" w:rsidTr="00AB0B14">
        <w:tc>
          <w:tcPr>
            <w:tcW w:w="708" w:type="pct"/>
          </w:tcPr>
          <w:p w14:paraId="644DBD25" w14:textId="2B8EB45F" w:rsidR="00E81FAF" w:rsidRDefault="00C42163" w:rsidP="00AB0B14">
            <w:pPr>
              <w:pStyle w:val="TabellRader"/>
            </w:pPr>
            <w:r>
              <w:t>456</w:t>
            </w:r>
          </w:p>
        </w:tc>
        <w:tc>
          <w:tcPr>
            <w:tcW w:w="1048" w:type="pct"/>
          </w:tcPr>
          <w:p w14:paraId="155E2669" w14:textId="61DD34C1" w:rsidR="00E81FAF" w:rsidRDefault="00751654" w:rsidP="00AB0B14">
            <w:pPr>
              <w:pStyle w:val="TabellRader"/>
            </w:pPr>
            <w:r>
              <w:t xml:space="preserve">Ju </w:t>
            </w:r>
            <w:r w:rsidR="005855D6">
              <w:t>176</w:t>
            </w:r>
          </w:p>
        </w:tc>
        <w:tc>
          <w:tcPr>
            <w:tcW w:w="1048" w:type="pct"/>
          </w:tcPr>
          <w:p w14:paraId="57F4482F" w14:textId="78051409" w:rsidR="00E81FAF" w:rsidRDefault="00751654" w:rsidP="00AB0B14">
            <w:pPr>
              <w:pStyle w:val="TabellRader"/>
            </w:pPr>
            <w:r>
              <w:t>JuU52</w:t>
            </w:r>
          </w:p>
        </w:tc>
        <w:tc>
          <w:tcPr>
            <w:tcW w:w="1048" w:type="pct"/>
          </w:tcPr>
          <w:p w14:paraId="51821C33" w14:textId="7C5BD392" w:rsidR="00E81FAF" w:rsidRDefault="00C145C9" w:rsidP="00AB0B14">
            <w:pPr>
              <w:pStyle w:val="TabellRader"/>
            </w:pPr>
            <w:r>
              <w:t>X</w:t>
            </w:r>
          </w:p>
        </w:tc>
        <w:tc>
          <w:tcPr>
            <w:tcW w:w="1148" w:type="pct"/>
          </w:tcPr>
          <w:p w14:paraId="0780A44D" w14:textId="77777777" w:rsidR="00E81FAF" w:rsidRDefault="00E81FAF" w:rsidP="00AB0B14">
            <w:pPr>
              <w:pStyle w:val="TabellRader"/>
            </w:pPr>
          </w:p>
        </w:tc>
      </w:tr>
      <w:tr w:rsidR="00E81FAF" w14:paraId="6B1A81EF" w14:textId="77777777" w:rsidTr="00AB0B14">
        <w:tc>
          <w:tcPr>
            <w:tcW w:w="708" w:type="pct"/>
          </w:tcPr>
          <w:p w14:paraId="36C7128D" w14:textId="7C77AF5A" w:rsidR="00E81FAF" w:rsidRDefault="00751654" w:rsidP="00AB0B14">
            <w:pPr>
              <w:pStyle w:val="TabellRader"/>
            </w:pPr>
            <w:r>
              <w:t>459</w:t>
            </w:r>
          </w:p>
        </w:tc>
        <w:tc>
          <w:tcPr>
            <w:tcW w:w="1048" w:type="pct"/>
          </w:tcPr>
          <w:p w14:paraId="0E1F8A9C" w14:textId="41FB4BFF" w:rsidR="00E81FAF" w:rsidRDefault="00751654" w:rsidP="00AB0B14">
            <w:pPr>
              <w:pStyle w:val="TabellRader"/>
            </w:pPr>
            <w:r>
              <w:t xml:space="preserve">Fi </w:t>
            </w:r>
            <w:r w:rsidR="00D7571D">
              <w:t>110</w:t>
            </w:r>
          </w:p>
        </w:tc>
        <w:tc>
          <w:tcPr>
            <w:tcW w:w="1048" w:type="pct"/>
          </w:tcPr>
          <w:p w14:paraId="6B153EE9" w14:textId="75A33E38" w:rsidR="00E81FAF" w:rsidRDefault="00751654" w:rsidP="00AB0B14">
            <w:pPr>
              <w:pStyle w:val="TabellRader"/>
            </w:pPr>
            <w:r>
              <w:t>FiU49</w:t>
            </w:r>
          </w:p>
        </w:tc>
        <w:tc>
          <w:tcPr>
            <w:tcW w:w="1048" w:type="pct"/>
          </w:tcPr>
          <w:p w14:paraId="291B7259" w14:textId="77777777" w:rsidR="00E81FAF" w:rsidRDefault="00E81FAF" w:rsidP="00AB0B14">
            <w:pPr>
              <w:pStyle w:val="TabellRader"/>
            </w:pPr>
          </w:p>
        </w:tc>
        <w:tc>
          <w:tcPr>
            <w:tcW w:w="1148" w:type="pct"/>
          </w:tcPr>
          <w:p w14:paraId="1CFE83FF" w14:textId="4809FF1C" w:rsidR="00E81FAF" w:rsidRDefault="002F5358" w:rsidP="00AB0B14">
            <w:pPr>
              <w:pStyle w:val="TabellRader"/>
            </w:pPr>
            <w:r>
              <w:t>X</w:t>
            </w:r>
          </w:p>
        </w:tc>
      </w:tr>
      <w:tr w:rsidR="00E81FAF" w14:paraId="5C345280" w14:textId="77777777" w:rsidTr="00AB0B14">
        <w:tc>
          <w:tcPr>
            <w:tcW w:w="708" w:type="pct"/>
          </w:tcPr>
          <w:p w14:paraId="0DC1BB59" w14:textId="23F0599B" w:rsidR="00E81FAF" w:rsidRDefault="00212D52" w:rsidP="00AB0B14">
            <w:pPr>
              <w:pStyle w:val="TabellRader"/>
            </w:pPr>
            <w:r>
              <w:t>460</w:t>
            </w:r>
          </w:p>
        </w:tc>
        <w:tc>
          <w:tcPr>
            <w:tcW w:w="1048" w:type="pct"/>
          </w:tcPr>
          <w:p w14:paraId="5C3CED31" w14:textId="05B0409F" w:rsidR="00E81FAF" w:rsidRDefault="00D81DF8" w:rsidP="00AB0B14">
            <w:pPr>
              <w:pStyle w:val="TabellRader"/>
            </w:pPr>
            <w:r>
              <w:t xml:space="preserve">Ju </w:t>
            </w:r>
            <w:r w:rsidR="005855D6">
              <w:t>177</w:t>
            </w:r>
          </w:p>
        </w:tc>
        <w:tc>
          <w:tcPr>
            <w:tcW w:w="1048" w:type="pct"/>
          </w:tcPr>
          <w:p w14:paraId="286462EB" w14:textId="203334EE" w:rsidR="00E81FAF" w:rsidRDefault="00751654" w:rsidP="00AB0B14">
            <w:pPr>
              <w:pStyle w:val="TabellRader"/>
            </w:pPr>
            <w:r>
              <w:t>FiU49</w:t>
            </w:r>
          </w:p>
        </w:tc>
        <w:tc>
          <w:tcPr>
            <w:tcW w:w="1048" w:type="pct"/>
          </w:tcPr>
          <w:p w14:paraId="2E339D5A" w14:textId="41322AE6" w:rsidR="00E81FAF" w:rsidRDefault="005E03B1" w:rsidP="00AB0B14">
            <w:pPr>
              <w:pStyle w:val="TabellRader"/>
            </w:pPr>
            <w:r>
              <w:t>X</w:t>
            </w:r>
          </w:p>
        </w:tc>
        <w:tc>
          <w:tcPr>
            <w:tcW w:w="1148" w:type="pct"/>
          </w:tcPr>
          <w:p w14:paraId="0D284038" w14:textId="77777777" w:rsidR="00E81FAF" w:rsidRDefault="00E81FAF" w:rsidP="00AB0B14">
            <w:pPr>
              <w:pStyle w:val="TabellRader"/>
            </w:pPr>
          </w:p>
        </w:tc>
      </w:tr>
      <w:tr w:rsidR="00E81FAF" w14:paraId="494D73D9" w14:textId="77777777" w:rsidTr="00AB0B14">
        <w:tc>
          <w:tcPr>
            <w:tcW w:w="708" w:type="pct"/>
          </w:tcPr>
          <w:p w14:paraId="57BAC44E" w14:textId="579115C1" w:rsidR="00E81FAF" w:rsidRDefault="00212D52" w:rsidP="00AB0B14">
            <w:pPr>
              <w:pStyle w:val="TabellRader"/>
            </w:pPr>
            <w:r>
              <w:t>461</w:t>
            </w:r>
          </w:p>
        </w:tc>
        <w:tc>
          <w:tcPr>
            <w:tcW w:w="1048" w:type="pct"/>
          </w:tcPr>
          <w:p w14:paraId="3309C3F2" w14:textId="471E6ED4" w:rsidR="00E81FAF" w:rsidRDefault="00D81DF8" w:rsidP="00AB0B14">
            <w:pPr>
              <w:pStyle w:val="TabellRader"/>
            </w:pPr>
            <w:r>
              <w:t xml:space="preserve">UD </w:t>
            </w:r>
            <w:r w:rsidR="005D2970">
              <w:t>24</w:t>
            </w:r>
          </w:p>
        </w:tc>
        <w:tc>
          <w:tcPr>
            <w:tcW w:w="1048" w:type="pct"/>
          </w:tcPr>
          <w:p w14:paraId="18AEEC10" w14:textId="470171F9" w:rsidR="00E81FAF" w:rsidRDefault="00751654" w:rsidP="00AB0B14">
            <w:pPr>
              <w:pStyle w:val="TabellRader"/>
            </w:pPr>
            <w:r>
              <w:t>FiU49</w:t>
            </w:r>
          </w:p>
        </w:tc>
        <w:tc>
          <w:tcPr>
            <w:tcW w:w="1048" w:type="pct"/>
          </w:tcPr>
          <w:p w14:paraId="09A2F0CA" w14:textId="5E791638" w:rsidR="00E81FAF" w:rsidRDefault="00A30342" w:rsidP="00AB0B14">
            <w:pPr>
              <w:pStyle w:val="TabellRader"/>
            </w:pPr>
            <w:r>
              <w:t>X</w:t>
            </w:r>
          </w:p>
        </w:tc>
        <w:tc>
          <w:tcPr>
            <w:tcW w:w="1148" w:type="pct"/>
          </w:tcPr>
          <w:p w14:paraId="4AFC3A17" w14:textId="77777777" w:rsidR="00E81FAF" w:rsidRDefault="00E81FAF" w:rsidP="00AB0B14">
            <w:pPr>
              <w:pStyle w:val="TabellRader"/>
            </w:pPr>
          </w:p>
        </w:tc>
      </w:tr>
      <w:tr w:rsidR="00E81FAF" w14:paraId="1D745D43" w14:textId="77777777" w:rsidTr="00AB0B14">
        <w:tc>
          <w:tcPr>
            <w:tcW w:w="708" w:type="pct"/>
          </w:tcPr>
          <w:p w14:paraId="6AA3AD2D" w14:textId="43677443" w:rsidR="00E81FAF" w:rsidRDefault="00212D52" w:rsidP="00AB0B14">
            <w:pPr>
              <w:pStyle w:val="TabellRader"/>
            </w:pPr>
            <w:r>
              <w:t>462</w:t>
            </w:r>
          </w:p>
        </w:tc>
        <w:tc>
          <w:tcPr>
            <w:tcW w:w="1048" w:type="pct"/>
          </w:tcPr>
          <w:p w14:paraId="24377529" w14:textId="51D4703A" w:rsidR="00E81FAF" w:rsidRDefault="00D81DF8" w:rsidP="00AB0B14">
            <w:pPr>
              <w:pStyle w:val="TabellRader"/>
            </w:pPr>
            <w:r>
              <w:t xml:space="preserve">Fö </w:t>
            </w:r>
            <w:r w:rsidR="00377928">
              <w:t>22</w:t>
            </w:r>
          </w:p>
        </w:tc>
        <w:tc>
          <w:tcPr>
            <w:tcW w:w="1048" w:type="pct"/>
          </w:tcPr>
          <w:p w14:paraId="7E966940" w14:textId="34CBDCCB" w:rsidR="00E81FAF" w:rsidRDefault="00751654" w:rsidP="00AB0B14">
            <w:pPr>
              <w:pStyle w:val="TabellRader"/>
            </w:pPr>
            <w:r>
              <w:t>FiU49</w:t>
            </w:r>
          </w:p>
        </w:tc>
        <w:tc>
          <w:tcPr>
            <w:tcW w:w="1048" w:type="pct"/>
          </w:tcPr>
          <w:p w14:paraId="6B50C7C4" w14:textId="59E45802" w:rsidR="00E81FAF" w:rsidRDefault="00E12B4E" w:rsidP="00AB0B14">
            <w:pPr>
              <w:pStyle w:val="TabellRader"/>
            </w:pPr>
            <w:r>
              <w:t>X</w:t>
            </w:r>
          </w:p>
        </w:tc>
        <w:tc>
          <w:tcPr>
            <w:tcW w:w="1148" w:type="pct"/>
          </w:tcPr>
          <w:p w14:paraId="150C8C70" w14:textId="77777777" w:rsidR="00E81FAF" w:rsidRDefault="00E81FAF" w:rsidP="00AB0B14">
            <w:pPr>
              <w:pStyle w:val="TabellRader"/>
            </w:pPr>
          </w:p>
        </w:tc>
      </w:tr>
      <w:tr w:rsidR="00E81FAF" w14:paraId="53E0B117" w14:textId="77777777" w:rsidTr="00AB0B14">
        <w:tc>
          <w:tcPr>
            <w:tcW w:w="708" w:type="pct"/>
          </w:tcPr>
          <w:p w14:paraId="51371235" w14:textId="68795912" w:rsidR="00E81FAF" w:rsidRDefault="00212D52" w:rsidP="00AB0B14">
            <w:pPr>
              <w:pStyle w:val="TabellRader"/>
            </w:pPr>
            <w:r>
              <w:t>463</w:t>
            </w:r>
          </w:p>
        </w:tc>
        <w:tc>
          <w:tcPr>
            <w:tcW w:w="1048" w:type="pct"/>
          </w:tcPr>
          <w:p w14:paraId="48C26414" w14:textId="2FFB6AD0" w:rsidR="00E81FAF" w:rsidRDefault="00D81DF8" w:rsidP="00AB0B14">
            <w:pPr>
              <w:pStyle w:val="TabellRader"/>
            </w:pPr>
            <w:r>
              <w:t xml:space="preserve">S </w:t>
            </w:r>
            <w:r w:rsidR="008636C9">
              <w:t>9</w:t>
            </w:r>
            <w:r w:rsidR="00E83ACA">
              <w:t>5</w:t>
            </w:r>
          </w:p>
        </w:tc>
        <w:tc>
          <w:tcPr>
            <w:tcW w:w="1048" w:type="pct"/>
          </w:tcPr>
          <w:p w14:paraId="64863186" w14:textId="1E87B2C3" w:rsidR="00E81FAF" w:rsidRDefault="00751654" w:rsidP="00AB0B14">
            <w:pPr>
              <w:pStyle w:val="TabellRader"/>
            </w:pPr>
            <w:r>
              <w:t>FiU49</w:t>
            </w:r>
          </w:p>
        </w:tc>
        <w:tc>
          <w:tcPr>
            <w:tcW w:w="1048" w:type="pct"/>
          </w:tcPr>
          <w:p w14:paraId="0B26CEDB" w14:textId="21BA35ED" w:rsidR="00E81FAF" w:rsidRDefault="00152512" w:rsidP="00AB0B14">
            <w:pPr>
              <w:pStyle w:val="TabellRader"/>
            </w:pPr>
            <w:r>
              <w:t>X</w:t>
            </w:r>
          </w:p>
        </w:tc>
        <w:tc>
          <w:tcPr>
            <w:tcW w:w="1148" w:type="pct"/>
          </w:tcPr>
          <w:p w14:paraId="6ADA4D9F" w14:textId="25022530" w:rsidR="00E81FAF" w:rsidRDefault="00E81FAF" w:rsidP="00AB0B14">
            <w:pPr>
              <w:pStyle w:val="TabellRader"/>
            </w:pPr>
          </w:p>
        </w:tc>
      </w:tr>
      <w:tr w:rsidR="00E81FAF" w14:paraId="7B1959B4" w14:textId="77777777" w:rsidTr="00AB0B14">
        <w:tc>
          <w:tcPr>
            <w:tcW w:w="708" w:type="pct"/>
          </w:tcPr>
          <w:p w14:paraId="40A91309" w14:textId="4C8AFCE5" w:rsidR="00E81FAF" w:rsidRDefault="00212D52" w:rsidP="00AB0B14">
            <w:pPr>
              <w:pStyle w:val="TabellRader"/>
            </w:pPr>
            <w:r>
              <w:t>464</w:t>
            </w:r>
          </w:p>
        </w:tc>
        <w:tc>
          <w:tcPr>
            <w:tcW w:w="1048" w:type="pct"/>
          </w:tcPr>
          <w:p w14:paraId="314C2007" w14:textId="61CFE6E0" w:rsidR="00E81FAF" w:rsidRDefault="00D81DF8" w:rsidP="00AB0B14">
            <w:pPr>
              <w:pStyle w:val="TabellRader"/>
            </w:pPr>
            <w:r>
              <w:t xml:space="preserve">U </w:t>
            </w:r>
            <w:r w:rsidR="00CB2FA8">
              <w:t>43</w:t>
            </w:r>
          </w:p>
        </w:tc>
        <w:tc>
          <w:tcPr>
            <w:tcW w:w="1048" w:type="pct"/>
          </w:tcPr>
          <w:p w14:paraId="50758BA0" w14:textId="5C3629F0" w:rsidR="00E81FAF" w:rsidRDefault="00751654" w:rsidP="00AB0B14">
            <w:pPr>
              <w:pStyle w:val="TabellRader"/>
            </w:pPr>
            <w:r>
              <w:t>FiU49</w:t>
            </w:r>
          </w:p>
        </w:tc>
        <w:tc>
          <w:tcPr>
            <w:tcW w:w="1048" w:type="pct"/>
          </w:tcPr>
          <w:p w14:paraId="487A6638" w14:textId="01778591" w:rsidR="00E81FAF" w:rsidRDefault="00CC3C16" w:rsidP="00AB0B14">
            <w:pPr>
              <w:pStyle w:val="TabellRader"/>
            </w:pPr>
            <w:r>
              <w:t>X</w:t>
            </w:r>
          </w:p>
        </w:tc>
        <w:tc>
          <w:tcPr>
            <w:tcW w:w="1148" w:type="pct"/>
          </w:tcPr>
          <w:p w14:paraId="1AB05E2B" w14:textId="77777777" w:rsidR="00E81FAF" w:rsidRDefault="00E81FAF" w:rsidP="00AB0B14">
            <w:pPr>
              <w:pStyle w:val="TabellRader"/>
            </w:pPr>
          </w:p>
        </w:tc>
      </w:tr>
      <w:tr w:rsidR="00E81FAF" w14:paraId="5CDBC1D2" w14:textId="77777777" w:rsidTr="00AB0B14">
        <w:tc>
          <w:tcPr>
            <w:tcW w:w="708" w:type="pct"/>
          </w:tcPr>
          <w:p w14:paraId="15163280" w14:textId="58AA3E01" w:rsidR="00E81FAF" w:rsidRDefault="00212D52" w:rsidP="00AB0B14">
            <w:pPr>
              <w:pStyle w:val="TabellRader"/>
            </w:pPr>
            <w:r>
              <w:t>465</w:t>
            </w:r>
          </w:p>
        </w:tc>
        <w:tc>
          <w:tcPr>
            <w:tcW w:w="1048" w:type="pct"/>
          </w:tcPr>
          <w:p w14:paraId="0F9C23F5" w14:textId="61BE5B66" w:rsidR="00E81FAF" w:rsidRDefault="00577B84" w:rsidP="00AB0B14">
            <w:pPr>
              <w:pStyle w:val="TabellRader"/>
            </w:pPr>
            <w:r w:rsidRPr="00577B84">
              <w:t>KN</w:t>
            </w:r>
            <w:r w:rsidR="002D4579">
              <w:t xml:space="preserve"> 64</w:t>
            </w:r>
          </w:p>
        </w:tc>
        <w:tc>
          <w:tcPr>
            <w:tcW w:w="1048" w:type="pct"/>
          </w:tcPr>
          <w:p w14:paraId="741C1E1B" w14:textId="283D42AF" w:rsidR="00E81FAF" w:rsidRDefault="00751654" w:rsidP="00AB0B14">
            <w:pPr>
              <w:pStyle w:val="TabellRader"/>
            </w:pPr>
            <w:r>
              <w:t>FiU49</w:t>
            </w:r>
          </w:p>
        </w:tc>
        <w:tc>
          <w:tcPr>
            <w:tcW w:w="1048" w:type="pct"/>
          </w:tcPr>
          <w:p w14:paraId="75BBE32C" w14:textId="23F890AC" w:rsidR="00E81FAF" w:rsidRDefault="00B9177B" w:rsidP="00AB0B14">
            <w:pPr>
              <w:pStyle w:val="TabellRader"/>
            </w:pPr>
            <w:r>
              <w:t>X</w:t>
            </w:r>
          </w:p>
        </w:tc>
        <w:tc>
          <w:tcPr>
            <w:tcW w:w="1148" w:type="pct"/>
          </w:tcPr>
          <w:p w14:paraId="44070871" w14:textId="77777777" w:rsidR="00E81FAF" w:rsidRDefault="00E81FAF" w:rsidP="00AB0B14">
            <w:pPr>
              <w:pStyle w:val="TabellRader"/>
            </w:pPr>
          </w:p>
        </w:tc>
      </w:tr>
      <w:tr w:rsidR="00E81FAF" w14:paraId="1722851C" w14:textId="77777777" w:rsidTr="00AB0B14">
        <w:tc>
          <w:tcPr>
            <w:tcW w:w="708" w:type="pct"/>
          </w:tcPr>
          <w:p w14:paraId="2DF49DF4" w14:textId="005D986B" w:rsidR="00E81FAF" w:rsidRDefault="00212D52" w:rsidP="00AB0B14">
            <w:pPr>
              <w:pStyle w:val="TabellRader"/>
            </w:pPr>
            <w:r>
              <w:t>466</w:t>
            </w:r>
          </w:p>
        </w:tc>
        <w:tc>
          <w:tcPr>
            <w:tcW w:w="1048" w:type="pct"/>
          </w:tcPr>
          <w:p w14:paraId="1C5C761B" w14:textId="18DD0011" w:rsidR="00E81FAF" w:rsidRDefault="004E2D71" w:rsidP="00AB0B14">
            <w:pPr>
              <w:pStyle w:val="TabellRader"/>
            </w:pPr>
            <w:r>
              <w:t>Fi</w:t>
            </w:r>
            <w:r w:rsidR="00D81DF8">
              <w:t xml:space="preserve"> </w:t>
            </w:r>
            <w:r w:rsidR="00D7571D">
              <w:t>111</w:t>
            </w:r>
          </w:p>
        </w:tc>
        <w:tc>
          <w:tcPr>
            <w:tcW w:w="1048" w:type="pct"/>
          </w:tcPr>
          <w:p w14:paraId="222BA2D5" w14:textId="4EFC3689" w:rsidR="00E81FAF" w:rsidRDefault="00751654" w:rsidP="00AB0B14">
            <w:pPr>
              <w:pStyle w:val="TabellRader"/>
            </w:pPr>
            <w:r>
              <w:t>FiU49</w:t>
            </w:r>
          </w:p>
        </w:tc>
        <w:tc>
          <w:tcPr>
            <w:tcW w:w="1048" w:type="pct"/>
          </w:tcPr>
          <w:p w14:paraId="7F12819E" w14:textId="77777777" w:rsidR="00E81FAF" w:rsidRDefault="00E81FAF" w:rsidP="00AB0B14">
            <w:pPr>
              <w:pStyle w:val="TabellRader"/>
            </w:pPr>
          </w:p>
        </w:tc>
        <w:tc>
          <w:tcPr>
            <w:tcW w:w="1148" w:type="pct"/>
          </w:tcPr>
          <w:p w14:paraId="04038C1A" w14:textId="0E06CB57" w:rsidR="00E81FAF" w:rsidRDefault="004E2D71" w:rsidP="00AB0B14">
            <w:pPr>
              <w:pStyle w:val="TabellRader"/>
            </w:pPr>
            <w:r>
              <w:t>X</w:t>
            </w:r>
          </w:p>
        </w:tc>
      </w:tr>
      <w:tr w:rsidR="00E81FAF" w14:paraId="5917A161" w14:textId="77777777" w:rsidTr="00AB0B14">
        <w:tc>
          <w:tcPr>
            <w:tcW w:w="708" w:type="pct"/>
          </w:tcPr>
          <w:p w14:paraId="6C199001" w14:textId="097A4EE6" w:rsidR="00E81FAF" w:rsidRDefault="00212D52" w:rsidP="00AB0B14">
            <w:pPr>
              <w:pStyle w:val="TabellRader"/>
            </w:pPr>
            <w:r>
              <w:t>467</w:t>
            </w:r>
          </w:p>
        </w:tc>
        <w:tc>
          <w:tcPr>
            <w:tcW w:w="1048" w:type="pct"/>
          </w:tcPr>
          <w:p w14:paraId="2BB66F13" w14:textId="0999FCB0" w:rsidR="00E81FAF" w:rsidRDefault="00D81DF8" w:rsidP="00AB0B14">
            <w:pPr>
              <w:pStyle w:val="TabellRader"/>
            </w:pPr>
            <w:r>
              <w:t xml:space="preserve">Ku </w:t>
            </w:r>
            <w:r w:rsidR="00767B84">
              <w:t>15</w:t>
            </w:r>
          </w:p>
        </w:tc>
        <w:tc>
          <w:tcPr>
            <w:tcW w:w="1048" w:type="pct"/>
          </w:tcPr>
          <w:p w14:paraId="10CFF75C" w14:textId="11487281" w:rsidR="00E81FAF" w:rsidRDefault="00751654" w:rsidP="00AB0B14">
            <w:pPr>
              <w:pStyle w:val="TabellRader"/>
            </w:pPr>
            <w:r>
              <w:t>FiU49</w:t>
            </w:r>
          </w:p>
        </w:tc>
        <w:tc>
          <w:tcPr>
            <w:tcW w:w="1048" w:type="pct"/>
          </w:tcPr>
          <w:p w14:paraId="15513487" w14:textId="2E6CC27F" w:rsidR="00E81FAF" w:rsidRDefault="00CD2481" w:rsidP="00AB0B14">
            <w:pPr>
              <w:pStyle w:val="TabellRader"/>
            </w:pPr>
            <w:r>
              <w:t>X</w:t>
            </w:r>
          </w:p>
        </w:tc>
        <w:tc>
          <w:tcPr>
            <w:tcW w:w="1148" w:type="pct"/>
          </w:tcPr>
          <w:p w14:paraId="6758EA0B" w14:textId="77777777" w:rsidR="00E81FAF" w:rsidRDefault="00E81FAF" w:rsidP="00AB0B14">
            <w:pPr>
              <w:pStyle w:val="TabellRader"/>
            </w:pPr>
          </w:p>
        </w:tc>
      </w:tr>
      <w:tr w:rsidR="00E81FAF" w14:paraId="689ED499" w14:textId="77777777" w:rsidTr="00AB0B14">
        <w:tc>
          <w:tcPr>
            <w:tcW w:w="708" w:type="pct"/>
          </w:tcPr>
          <w:p w14:paraId="68F3DA4B" w14:textId="1B3FCF0C" w:rsidR="00E81FAF" w:rsidRDefault="00212D52" w:rsidP="00AB0B14">
            <w:pPr>
              <w:pStyle w:val="TabellRader"/>
            </w:pPr>
            <w:r>
              <w:t>468</w:t>
            </w:r>
          </w:p>
        </w:tc>
        <w:tc>
          <w:tcPr>
            <w:tcW w:w="1048" w:type="pct"/>
          </w:tcPr>
          <w:p w14:paraId="6E0A567F" w14:textId="762108CA" w:rsidR="00E81FAF" w:rsidRDefault="00D81DF8" w:rsidP="00AB0B14">
            <w:pPr>
              <w:pStyle w:val="TabellRader"/>
            </w:pPr>
            <w:r>
              <w:t xml:space="preserve">A </w:t>
            </w:r>
            <w:r w:rsidR="001F337B">
              <w:t>20</w:t>
            </w:r>
          </w:p>
        </w:tc>
        <w:tc>
          <w:tcPr>
            <w:tcW w:w="1048" w:type="pct"/>
          </w:tcPr>
          <w:p w14:paraId="1DA52B84" w14:textId="4ED26D9E" w:rsidR="00E81FAF" w:rsidRDefault="00751654" w:rsidP="00AB0B14">
            <w:pPr>
              <w:pStyle w:val="TabellRader"/>
            </w:pPr>
            <w:r>
              <w:t>FiU49</w:t>
            </w:r>
          </w:p>
        </w:tc>
        <w:tc>
          <w:tcPr>
            <w:tcW w:w="1048" w:type="pct"/>
          </w:tcPr>
          <w:p w14:paraId="648337A6" w14:textId="71F40424" w:rsidR="00E81FAF" w:rsidRDefault="001B0EE1" w:rsidP="00AB0B14">
            <w:pPr>
              <w:pStyle w:val="TabellRader"/>
            </w:pPr>
            <w:r>
              <w:t>X</w:t>
            </w:r>
          </w:p>
        </w:tc>
        <w:tc>
          <w:tcPr>
            <w:tcW w:w="1148" w:type="pct"/>
          </w:tcPr>
          <w:p w14:paraId="18FACD33" w14:textId="77777777" w:rsidR="00E81FAF" w:rsidRDefault="00E81FAF" w:rsidP="00AB0B14">
            <w:pPr>
              <w:pStyle w:val="TabellRader"/>
            </w:pPr>
          </w:p>
        </w:tc>
      </w:tr>
      <w:tr w:rsidR="00E81FAF" w14:paraId="1409245A" w14:textId="77777777" w:rsidTr="00AB0B14">
        <w:tc>
          <w:tcPr>
            <w:tcW w:w="708" w:type="pct"/>
          </w:tcPr>
          <w:p w14:paraId="62B2225A" w14:textId="26FD3D31" w:rsidR="00E81FAF" w:rsidRDefault="00212D52" w:rsidP="00AB0B14">
            <w:pPr>
              <w:pStyle w:val="TabellRader"/>
            </w:pPr>
            <w:r>
              <w:t>469</w:t>
            </w:r>
          </w:p>
        </w:tc>
        <w:tc>
          <w:tcPr>
            <w:tcW w:w="1048" w:type="pct"/>
          </w:tcPr>
          <w:p w14:paraId="66DCB939" w14:textId="5743E483" w:rsidR="00E81FAF" w:rsidRDefault="004F345C" w:rsidP="00AB0B14">
            <w:pPr>
              <w:pStyle w:val="TabellRader"/>
            </w:pPr>
            <w:r w:rsidRPr="004F345C">
              <w:t>LI</w:t>
            </w:r>
            <w:r w:rsidR="00D1219D">
              <w:t xml:space="preserve"> 84</w:t>
            </w:r>
          </w:p>
        </w:tc>
        <w:tc>
          <w:tcPr>
            <w:tcW w:w="1048" w:type="pct"/>
          </w:tcPr>
          <w:p w14:paraId="3CBABA71" w14:textId="4DCEEDFC" w:rsidR="00E81FAF" w:rsidRDefault="00751654" w:rsidP="00AB0B14">
            <w:pPr>
              <w:pStyle w:val="TabellRader"/>
            </w:pPr>
            <w:r>
              <w:t>FiU49</w:t>
            </w:r>
          </w:p>
        </w:tc>
        <w:tc>
          <w:tcPr>
            <w:tcW w:w="1048" w:type="pct"/>
          </w:tcPr>
          <w:p w14:paraId="628F48C1" w14:textId="67D85DF8" w:rsidR="00E81FAF" w:rsidRDefault="004F345C" w:rsidP="00AB0B14">
            <w:pPr>
              <w:pStyle w:val="TabellRader"/>
            </w:pPr>
            <w:r>
              <w:t>X</w:t>
            </w:r>
          </w:p>
        </w:tc>
        <w:tc>
          <w:tcPr>
            <w:tcW w:w="1148" w:type="pct"/>
          </w:tcPr>
          <w:p w14:paraId="2DE70DCC" w14:textId="77777777" w:rsidR="00E81FAF" w:rsidRDefault="00E81FAF" w:rsidP="00AB0B14">
            <w:pPr>
              <w:pStyle w:val="TabellRader"/>
            </w:pPr>
          </w:p>
        </w:tc>
      </w:tr>
      <w:tr w:rsidR="00E81FAF" w14:paraId="418BDADE" w14:textId="77777777" w:rsidTr="00AB0B14">
        <w:tc>
          <w:tcPr>
            <w:tcW w:w="708" w:type="pct"/>
          </w:tcPr>
          <w:p w14:paraId="1D1F4ABA" w14:textId="51E1D81A" w:rsidR="00E81FAF" w:rsidRDefault="00D81DF8" w:rsidP="00AB0B14">
            <w:pPr>
              <w:pStyle w:val="TabellRader"/>
            </w:pPr>
            <w:r>
              <w:t>471</w:t>
            </w:r>
          </w:p>
        </w:tc>
        <w:tc>
          <w:tcPr>
            <w:tcW w:w="1048" w:type="pct"/>
          </w:tcPr>
          <w:p w14:paraId="54828322" w14:textId="62E63247" w:rsidR="00E81FAF" w:rsidRDefault="00D81DF8" w:rsidP="00AB0B14">
            <w:pPr>
              <w:pStyle w:val="TabellRader"/>
            </w:pPr>
            <w:r>
              <w:t xml:space="preserve">Fi </w:t>
            </w:r>
            <w:r w:rsidR="00D7571D">
              <w:t>112</w:t>
            </w:r>
          </w:p>
        </w:tc>
        <w:tc>
          <w:tcPr>
            <w:tcW w:w="1048" w:type="pct"/>
          </w:tcPr>
          <w:p w14:paraId="2DED86B8" w14:textId="3CD335D3" w:rsidR="00E81FAF" w:rsidRDefault="00D81DF8" w:rsidP="00AB0B14">
            <w:pPr>
              <w:pStyle w:val="TabellRader"/>
            </w:pPr>
            <w:r>
              <w:t>FiU50</w:t>
            </w:r>
          </w:p>
        </w:tc>
        <w:tc>
          <w:tcPr>
            <w:tcW w:w="1048" w:type="pct"/>
          </w:tcPr>
          <w:p w14:paraId="0C5612BE" w14:textId="77777777" w:rsidR="00E81FAF" w:rsidRDefault="00E81FAF" w:rsidP="00AB0B14">
            <w:pPr>
              <w:pStyle w:val="TabellRader"/>
            </w:pPr>
          </w:p>
        </w:tc>
        <w:tc>
          <w:tcPr>
            <w:tcW w:w="1148" w:type="pct"/>
          </w:tcPr>
          <w:p w14:paraId="5D19CAF4" w14:textId="50FAF312" w:rsidR="00E81FAF" w:rsidRDefault="002F5358" w:rsidP="00AB0B14">
            <w:pPr>
              <w:pStyle w:val="TabellRader"/>
            </w:pPr>
            <w:r>
              <w:t>X</w:t>
            </w:r>
          </w:p>
        </w:tc>
      </w:tr>
      <w:tr w:rsidR="00E81FAF" w14:paraId="5CED7EF6" w14:textId="77777777" w:rsidTr="00AB0B14">
        <w:tc>
          <w:tcPr>
            <w:tcW w:w="708" w:type="pct"/>
          </w:tcPr>
          <w:p w14:paraId="1C4578F0" w14:textId="7064F1F1" w:rsidR="00E81FAF" w:rsidRDefault="00D81DF8" w:rsidP="00AB0B14">
            <w:pPr>
              <w:pStyle w:val="TabellRader"/>
            </w:pPr>
            <w:r>
              <w:t>472</w:t>
            </w:r>
          </w:p>
        </w:tc>
        <w:tc>
          <w:tcPr>
            <w:tcW w:w="1048" w:type="pct"/>
          </w:tcPr>
          <w:p w14:paraId="303D42F7" w14:textId="16D80FA9" w:rsidR="00E81FAF" w:rsidRDefault="00D81DF8" w:rsidP="00AB0B14">
            <w:pPr>
              <w:pStyle w:val="TabellRader"/>
            </w:pPr>
            <w:r>
              <w:t xml:space="preserve">Fi </w:t>
            </w:r>
            <w:r w:rsidR="00D7571D">
              <w:t>113</w:t>
            </w:r>
          </w:p>
        </w:tc>
        <w:tc>
          <w:tcPr>
            <w:tcW w:w="1048" w:type="pct"/>
          </w:tcPr>
          <w:p w14:paraId="393EC4EA" w14:textId="0AF9E9EF" w:rsidR="00E81FAF" w:rsidRDefault="00D81DF8" w:rsidP="00AB0B14">
            <w:pPr>
              <w:pStyle w:val="TabellRader"/>
            </w:pPr>
            <w:r>
              <w:t>FiU51</w:t>
            </w:r>
          </w:p>
        </w:tc>
        <w:tc>
          <w:tcPr>
            <w:tcW w:w="1048" w:type="pct"/>
          </w:tcPr>
          <w:p w14:paraId="38150DEA" w14:textId="77777777" w:rsidR="00E81FAF" w:rsidRDefault="00E81FAF" w:rsidP="00AB0B14">
            <w:pPr>
              <w:pStyle w:val="TabellRader"/>
            </w:pPr>
          </w:p>
        </w:tc>
        <w:tc>
          <w:tcPr>
            <w:tcW w:w="1148" w:type="pct"/>
          </w:tcPr>
          <w:p w14:paraId="1AC399BC" w14:textId="0D36A935" w:rsidR="00E81FAF" w:rsidRDefault="002F5358" w:rsidP="00AB0B14">
            <w:pPr>
              <w:pStyle w:val="TabellRader"/>
            </w:pPr>
            <w:r>
              <w:t>X</w:t>
            </w:r>
          </w:p>
        </w:tc>
      </w:tr>
      <w:tr w:rsidR="00E81FAF" w14:paraId="4164A9A8" w14:textId="77777777" w:rsidTr="00AB0B14">
        <w:tc>
          <w:tcPr>
            <w:tcW w:w="708" w:type="pct"/>
          </w:tcPr>
          <w:p w14:paraId="71C7CF0A" w14:textId="77777777" w:rsidR="00E81FAF" w:rsidRDefault="00E81FAF" w:rsidP="00AB0B14">
            <w:pPr>
              <w:pStyle w:val="TabellRader"/>
            </w:pPr>
          </w:p>
        </w:tc>
        <w:tc>
          <w:tcPr>
            <w:tcW w:w="1048" w:type="pct"/>
          </w:tcPr>
          <w:p w14:paraId="195EB888" w14:textId="77777777" w:rsidR="00E81FAF" w:rsidRDefault="00E81FAF" w:rsidP="00AB0B14">
            <w:pPr>
              <w:pStyle w:val="TabellRader"/>
            </w:pPr>
          </w:p>
        </w:tc>
        <w:tc>
          <w:tcPr>
            <w:tcW w:w="1048" w:type="pct"/>
          </w:tcPr>
          <w:p w14:paraId="61DA03A9" w14:textId="77777777" w:rsidR="00E81FAF" w:rsidRDefault="00E81FAF" w:rsidP="00AB0B14">
            <w:pPr>
              <w:pStyle w:val="TabellRader"/>
            </w:pPr>
          </w:p>
        </w:tc>
        <w:tc>
          <w:tcPr>
            <w:tcW w:w="1048" w:type="pct"/>
          </w:tcPr>
          <w:p w14:paraId="03CB4476" w14:textId="77777777" w:rsidR="00E81FAF" w:rsidRDefault="00E81FAF" w:rsidP="00AB0B14">
            <w:pPr>
              <w:pStyle w:val="TabellRader"/>
            </w:pPr>
          </w:p>
        </w:tc>
        <w:tc>
          <w:tcPr>
            <w:tcW w:w="1148" w:type="pct"/>
          </w:tcPr>
          <w:p w14:paraId="280E2315" w14:textId="77777777" w:rsidR="00E81FAF" w:rsidRDefault="00E81FAF" w:rsidP="00AB0B14">
            <w:pPr>
              <w:pStyle w:val="TabellRader"/>
            </w:pPr>
          </w:p>
        </w:tc>
      </w:tr>
      <w:tr w:rsidR="000C0EF5" w:rsidRPr="00CA1107" w14:paraId="312A38C4" w14:textId="77777777" w:rsidTr="00AB0B14">
        <w:tc>
          <w:tcPr>
            <w:tcW w:w="708" w:type="pct"/>
          </w:tcPr>
          <w:p w14:paraId="4A0CD680" w14:textId="77777777" w:rsidR="000C0EF5" w:rsidRPr="00CA1107" w:rsidRDefault="000C0EF5" w:rsidP="00AB0B14">
            <w:pPr>
              <w:pStyle w:val="TabellRader"/>
              <w:rPr>
                <w:b/>
              </w:rPr>
            </w:pPr>
            <w:r w:rsidRPr="00CA1107">
              <w:rPr>
                <w:b/>
              </w:rPr>
              <w:t>20</w:t>
            </w:r>
            <w:r>
              <w:rPr>
                <w:b/>
              </w:rPr>
              <w:t>22</w:t>
            </w:r>
            <w:r w:rsidRPr="00CA1107">
              <w:rPr>
                <w:b/>
              </w:rPr>
              <w:t>/2</w:t>
            </w:r>
            <w:r>
              <w:rPr>
                <w:b/>
              </w:rPr>
              <w:t>3</w:t>
            </w:r>
          </w:p>
        </w:tc>
        <w:tc>
          <w:tcPr>
            <w:tcW w:w="1048" w:type="pct"/>
          </w:tcPr>
          <w:p w14:paraId="698DD579" w14:textId="77777777" w:rsidR="000C0EF5" w:rsidRPr="00CA1107" w:rsidRDefault="000C0EF5" w:rsidP="00AB0B14">
            <w:pPr>
              <w:pStyle w:val="TabellRader"/>
              <w:rPr>
                <w:b/>
              </w:rPr>
            </w:pPr>
          </w:p>
        </w:tc>
        <w:tc>
          <w:tcPr>
            <w:tcW w:w="1048" w:type="pct"/>
          </w:tcPr>
          <w:p w14:paraId="01436F28" w14:textId="77777777" w:rsidR="000C0EF5" w:rsidRPr="00CA1107" w:rsidRDefault="000C0EF5" w:rsidP="00AB0B14">
            <w:pPr>
              <w:pStyle w:val="TabellRader"/>
              <w:rPr>
                <w:b/>
              </w:rPr>
            </w:pPr>
          </w:p>
        </w:tc>
        <w:tc>
          <w:tcPr>
            <w:tcW w:w="1048" w:type="pct"/>
          </w:tcPr>
          <w:p w14:paraId="130C1019" w14:textId="77777777" w:rsidR="000C0EF5" w:rsidRPr="00CA1107" w:rsidRDefault="000C0EF5" w:rsidP="00AB0B14">
            <w:pPr>
              <w:pStyle w:val="TabellRader"/>
              <w:rPr>
                <w:b/>
              </w:rPr>
            </w:pPr>
          </w:p>
        </w:tc>
        <w:tc>
          <w:tcPr>
            <w:tcW w:w="1148" w:type="pct"/>
          </w:tcPr>
          <w:p w14:paraId="50D25C42" w14:textId="77777777" w:rsidR="000C0EF5" w:rsidRPr="00CA1107" w:rsidRDefault="000C0EF5" w:rsidP="00AB0B14">
            <w:pPr>
              <w:pStyle w:val="TabellRader"/>
              <w:rPr>
                <w:b/>
              </w:rPr>
            </w:pPr>
          </w:p>
        </w:tc>
      </w:tr>
      <w:tr w:rsidR="007441D7" w14:paraId="7493A396" w14:textId="77777777" w:rsidTr="00AB0B14">
        <w:tc>
          <w:tcPr>
            <w:tcW w:w="708" w:type="pct"/>
          </w:tcPr>
          <w:p w14:paraId="5C3A26ED" w14:textId="4809FFC2" w:rsidR="007441D7" w:rsidRDefault="000B1D32" w:rsidP="00AB0B14">
            <w:pPr>
              <w:pStyle w:val="TabellRader"/>
            </w:pPr>
            <w:r>
              <w:t>2</w:t>
            </w:r>
          </w:p>
        </w:tc>
        <w:tc>
          <w:tcPr>
            <w:tcW w:w="1048" w:type="pct"/>
          </w:tcPr>
          <w:p w14:paraId="3DF43C20" w14:textId="7E404F5A" w:rsidR="007441D7" w:rsidRDefault="000B1D32" w:rsidP="00AB0B14">
            <w:pPr>
              <w:pStyle w:val="TabellRader"/>
            </w:pPr>
            <w:r>
              <w:t>Fi</w:t>
            </w:r>
            <w:r w:rsidR="008D1869">
              <w:t xml:space="preserve"> </w:t>
            </w:r>
            <w:r w:rsidR="00D7571D">
              <w:t>114</w:t>
            </w:r>
          </w:p>
        </w:tc>
        <w:tc>
          <w:tcPr>
            <w:tcW w:w="1048" w:type="pct"/>
          </w:tcPr>
          <w:p w14:paraId="5DB362ED" w14:textId="5871F0E5" w:rsidR="007441D7" w:rsidRDefault="000B1D32" w:rsidP="00AB0B14">
            <w:pPr>
              <w:pStyle w:val="TabellRader"/>
            </w:pPr>
            <w:r>
              <w:t>SkU2</w:t>
            </w:r>
          </w:p>
        </w:tc>
        <w:tc>
          <w:tcPr>
            <w:tcW w:w="1048" w:type="pct"/>
          </w:tcPr>
          <w:p w14:paraId="45E70CFE" w14:textId="20919382" w:rsidR="007441D7" w:rsidRDefault="002F5358" w:rsidP="00AB0B14">
            <w:pPr>
              <w:pStyle w:val="TabellRader"/>
            </w:pPr>
            <w:r>
              <w:t>X</w:t>
            </w:r>
          </w:p>
        </w:tc>
        <w:tc>
          <w:tcPr>
            <w:tcW w:w="1148" w:type="pct"/>
          </w:tcPr>
          <w:p w14:paraId="4BEA3F85" w14:textId="77777777" w:rsidR="007441D7" w:rsidRDefault="007441D7" w:rsidP="00AB0B14">
            <w:pPr>
              <w:pStyle w:val="TabellRader"/>
            </w:pPr>
          </w:p>
        </w:tc>
      </w:tr>
      <w:tr w:rsidR="007441D7" w14:paraId="0EA93F28" w14:textId="77777777" w:rsidTr="00AB0B14">
        <w:tc>
          <w:tcPr>
            <w:tcW w:w="708" w:type="pct"/>
          </w:tcPr>
          <w:p w14:paraId="1FA60EC6" w14:textId="4C162777" w:rsidR="007441D7" w:rsidRDefault="008456F2" w:rsidP="00AB0B14">
            <w:pPr>
              <w:pStyle w:val="TabellRader"/>
            </w:pPr>
            <w:r>
              <w:t>3</w:t>
            </w:r>
          </w:p>
        </w:tc>
        <w:tc>
          <w:tcPr>
            <w:tcW w:w="1048" w:type="pct"/>
          </w:tcPr>
          <w:p w14:paraId="409193FA" w14:textId="4C16D717" w:rsidR="007441D7" w:rsidRDefault="008456F2" w:rsidP="00AB0B14">
            <w:pPr>
              <w:pStyle w:val="TabellRader"/>
            </w:pPr>
            <w:r>
              <w:t>Ju</w:t>
            </w:r>
            <w:r w:rsidR="008D1869">
              <w:t xml:space="preserve"> </w:t>
            </w:r>
            <w:r w:rsidR="003A0C5B">
              <w:t>178</w:t>
            </w:r>
          </w:p>
        </w:tc>
        <w:tc>
          <w:tcPr>
            <w:tcW w:w="1048" w:type="pct"/>
          </w:tcPr>
          <w:p w14:paraId="2BE6B3B1" w14:textId="310D0C01" w:rsidR="007441D7" w:rsidRDefault="008456F2" w:rsidP="00AB0B14">
            <w:pPr>
              <w:pStyle w:val="TabellRader"/>
            </w:pPr>
            <w:r>
              <w:t>JuU4</w:t>
            </w:r>
          </w:p>
        </w:tc>
        <w:tc>
          <w:tcPr>
            <w:tcW w:w="1048" w:type="pct"/>
          </w:tcPr>
          <w:p w14:paraId="4C8846EC" w14:textId="189DD38C" w:rsidR="007441D7" w:rsidRDefault="005E03B1" w:rsidP="00AB0B14">
            <w:pPr>
              <w:pStyle w:val="TabellRader"/>
            </w:pPr>
            <w:r>
              <w:t>X</w:t>
            </w:r>
          </w:p>
        </w:tc>
        <w:tc>
          <w:tcPr>
            <w:tcW w:w="1148" w:type="pct"/>
          </w:tcPr>
          <w:p w14:paraId="2315995D" w14:textId="77777777" w:rsidR="007441D7" w:rsidRDefault="007441D7" w:rsidP="00AB0B14">
            <w:pPr>
              <w:pStyle w:val="TabellRader"/>
            </w:pPr>
          </w:p>
        </w:tc>
      </w:tr>
      <w:tr w:rsidR="007441D7" w14:paraId="5F0FBC55" w14:textId="77777777" w:rsidTr="00AB0B14">
        <w:tc>
          <w:tcPr>
            <w:tcW w:w="708" w:type="pct"/>
          </w:tcPr>
          <w:p w14:paraId="06157F91" w14:textId="0720B346" w:rsidR="007441D7" w:rsidRDefault="009550F1" w:rsidP="00AB0B14">
            <w:pPr>
              <w:pStyle w:val="TabellRader"/>
            </w:pPr>
            <w:r>
              <w:t>5</w:t>
            </w:r>
          </w:p>
        </w:tc>
        <w:tc>
          <w:tcPr>
            <w:tcW w:w="1048" w:type="pct"/>
          </w:tcPr>
          <w:p w14:paraId="01CB9859" w14:textId="7B061749" w:rsidR="007441D7" w:rsidRDefault="009550F1" w:rsidP="00AB0B14">
            <w:pPr>
              <w:pStyle w:val="TabellRader"/>
            </w:pPr>
            <w:r>
              <w:t xml:space="preserve">Fi </w:t>
            </w:r>
            <w:r w:rsidR="00D7571D">
              <w:t>115</w:t>
            </w:r>
          </w:p>
        </w:tc>
        <w:tc>
          <w:tcPr>
            <w:tcW w:w="1048" w:type="pct"/>
          </w:tcPr>
          <w:p w14:paraId="7AA04A6C" w14:textId="53B2B1AC" w:rsidR="007441D7" w:rsidRDefault="009550F1" w:rsidP="00AB0B14">
            <w:pPr>
              <w:pStyle w:val="TabellRader"/>
            </w:pPr>
            <w:r>
              <w:t>SkU5</w:t>
            </w:r>
          </w:p>
        </w:tc>
        <w:tc>
          <w:tcPr>
            <w:tcW w:w="1048" w:type="pct"/>
          </w:tcPr>
          <w:p w14:paraId="72540500" w14:textId="000E113C" w:rsidR="007441D7" w:rsidRDefault="002F5358" w:rsidP="00AB0B14">
            <w:pPr>
              <w:pStyle w:val="TabellRader"/>
            </w:pPr>
            <w:r>
              <w:t>X</w:t>
            </w:r>
          </w:p>
        </w:tc>
        <w:tc>
          <w:tcPr>
            <w:tcW w:w="1148" w:type="pct"/>
          </w:tcPr>
          <w:p w14:paraId="1C50B3D5" w14:textId="77777777" w:rsidR="007441D7" w:rsidRDefault="007441D7" w:rsidP="00AB0B14">
            <w:pPr>
              <w:pStyle w:val="TabellRader"/>
            </w:pPr>
          </w:p>
        </w:tc>
      </w:tr>
      <w:tr w:rsidR="007441D7" w14:paraId="5C82B32B" w14:textId="77777777" w:rsidTr="00AB0B14">
        <w:tc>
          <w:tcPr>
            <w:tcW w:w="708" w:type="pct"/>
          </w:tcPr>
          <w:p w14:paraId="3FFD8DC8" w14:textId="67C6EAE0" w:rsidR="007441D7" w:rsidRDefault="009550F1" w:rsidP="00AB0B14">
            <w:pPr>
              <w:pStyle w:val="TabellRader"/>
            </w:pPr>
            <w:r>
              <w:t>6</w:t>
            </w:r>
          </w:p>
        </w:tc>
        <w:tc>
          <w:tcPr>
            <w:tcW w:w="1048" w:type="pct"/>
          </w:tcPr>
          <w:p w14:paraId="7D35160F" w14:textId="6835335D" w:rsidR="007441D7" w:rsidRDefault="009550F1" w:rsidP="00AB0B14">
            <w:pPr>
              <w:pStyle w:val="TabellRader"/>
            </w:pPr>
            <w:r>
              <w:t xml:space="preserve">Ju </w:t>
            </w:r>
            <w:r w:rsidR="003A0C5B">
              <w:t>179</w:t>
            </w:r>
          </w:p>
        </w:tc>
        <w:tc>
          <w:tcPr>
            <w:tcW w:w="1048" w:type="pct"/>
          </w:tcPr>
          <w:p w14:paraId="789C2692" w14:textId="4E260649" w:rsidR="007441D7" w:rsidRDefault="009550F1" w:rsidP="00AB0B14">
            <w:pPr>
              <w:pStyle w:val="TabellRader"/>
            </w:pPr>
            <w:r>
              <w:t>NU5</w:t>
            </w:r>
          </w:p>
        </w:tc>
        <w:tc>
          <w:tcPr>
            <w:tcW w:w="1048" w:type="pct"/>
          </w:tcPr>
          <w:p w14:paraId="1980A940" w14:textId="48116750" w:rsidR="007441D7" w:rsidRDefault="005E03B1" w:rsidP="00AB0B14">
            <w:pPr>
              <w:pStyle w:val="TabellRader"/>
            </w:pPr>
            <w:r>
              <w:t>X</w:t>
            </w:r>
          </w:p>
        </w:tc>
        <w:tc>
          <w:tcPr>
            <w:tcW w:w="1148" w:type="pct"/>
          </w:tcPr>
          <w:p w14:paraId="77E9B99D" w14:textId="77777777" w:rsidR="007441D7" w:rsidRDefault="007441D7" w:rsidP="00AB0B14">
            <w:pPr>
              <w:pStyle w:val="TabellRader"/>
            </w:pPr>
          </w:p>
        </w:tc>
      </w:tr>
      <w:tr w:rsidR="007441D7" w14:paraId="0BC3024A" w14:textId="77777777" w:rsidTr="00AB0B14">
        <w:tc>
          <w:tcPr>
            <w:tcW w:w="708" w:type="pct"/>
          </w:tcPr>
          <w:p w14:paraId="178C7C0A" w14:textId="1CB1872A" w:rsidR="007441D7" w:rsidRDefault="004E3EE2" w:rsidP="00AB0B14">
            <w:pPr>
              <w:pStyle w:val="TabellRader"/>
            </w:pPr>
            <w:r>
              <w:t>8</w:t>
            </w:r>
          </w:p>
        </w:tc>
        <w:tc>
          <w:tcPr>
            <w:tcW w:w="1048" w:type="pct"/>
          </w:tcPr>
          <w:p w14:paraId="037F5C43" w14:textId="1043C35F" w:rsidR="007441D7" w:rsidRDefault="004E3EE2" w:rsidP="00AB0B14">
            <w:pPr>
              <w:pStyle w:val="TabellRader"/>
            </w:pPr>
            <w:r>
              <w:t xml:space="preserve">Ju </w:t>
            </w:r>
            <w:r w:rsidR="003A0C5B">
              <w:t>180</w:t>
            </w:r>
          </w:p>
        </w:tc>
        <w:tc>
          <w:tcPr>
            <w:tcW w:w="1048" w:type="pct"/>
          </w:tcPr>
          <w:p w14:paraId="4803200A" w14:textId="13616318" w:rsidR="007441D7" w:rsidRDefault="00A324BB" w:rsidP="00AB0B14">
            <w:pPr>
              <w:pStyle w:val="TabellRader"/>
            </w:pPr>
            <w:r>
              <w:t>KU3</w:t>
            </w:r>
          </w:p>
        </w:tc>
        <w:tc>
          <w:tcPr>
            <w:tcW w:w="1048" w:type="pct"/>
          </w:tcPr>
          <w:p w14:paraId="3AF0E97A" w14:textId="0494A42D" w:rsidR="007441D7" w:rsidRDefault="005E03B1" w:rsidP="00AB0B14">
            <w:pPr>
              <w:pStyle w:val="TabellRader"/>
            </w:pPr>
            <w:r>
              <w:t>X</w:t>
            </w:r>
          </w:p>
        </w:tc>
        <w:tc>
          <w:tcPr>
            <w:tcW w:w="1148" w:type="pct"/>
          </w:tcPr>
          <w:p w14:paraId="4739B434" w14:textId="77777777" w:rsidR="007441D7" w:rsidRDefault="007441D7" w:rsidP="00AB0B14">
            <w:pPr>
              <w:pStyle w:val="TabellRader"/>
            </w:pPr>
          </w:p>
        </w:tc>
      </w:tr>
      <w:tr w:rsidR="007441D7" w14:paraId="61DED791" w14:textId="77777777" w:rsidTr="00AB0B14">
        <w:tc>
          <w:tcPr>
            <w:tcW w:w="708" w:type="pct"/>
          </w:tcPr>
          <w:p w14:paraId="4A4C8DD0" w14:textId="3052AE4E" w:rsidR="007441D7" w:rsidRDefault="004E3EE2" w:rsidP="00AB0B14">
            <w:pPr>
              <w:pStyle w:val="TabellRader"/>
            </w:pPr>
            <w:r>
              <w:t>9</w:t>
            </w:r>
          </w:p>
        </w:tc>
        <w:tc>
          <w:tcPr>
            <w:tcW w:w="1048" w:type="pct"/>
          </w:tcPr>
          <w:p w14:paraId="75E952A1" w14:textId="2FD3C3D6" w:rsidR="007441D7" w:rsidRDefault="004E3EE2" w:rsidP="00AB0B14">
            <w:pPr>
              <w:pStyle w:val="TabellRader"/>
            </w:pPr>
            <w:r>
              <w:t xml:space="preserve">Ju </w:t>
            </w:r>
            <w:r w:rsidR="003A0C5B">
              <w:t>181</w:t>
            </w:r>
          </w:p>
        </w:tc>
        <w:tc>
          <w:tcPr>
            <w:tcW w:w="1048" w:type="pct"/>
          </w:tcPr>
          <w:p w14:paraId="1313E42D" w14:textId="6419C2A8" w:rsidR="007441D7" w:rsidRDefault="00A324BB" w:rsidP="00AB0B14">
            <w:pPr>
              <w:pStyle w:val="TabellRader"/>
            </w:pPr>
            <w:r>
              <w:t>KU4</w:t>
            </w:r>
          </w:p>
        </w:tc>
        <w:tc>
          <w:tcPr>
            <w:tcW w:w="1048" w:type="pct"/>
          </w:tcPr>
          <w:p w14:paraId="7D254538" w14:textId="2C4A071C" w:rsidR="007441D7" w:rsidRDefault="005E03B1" w:rsidP="00AB0B14">
            <w:pPr>
              <w:pStyle w:val="TabellRader"/>
            </w:pPr>
            <w:r>
              <w:t>X</w:t>
            </w:r>
          </w:p>
        </w:tc>
        <w:tc>
          <w:tcPr>
            <w:tcW w:w="1148" w:type="pct"/>
          </w:tcPr>
          <w:p w14:paraId="19DD825D" w14:textId="77777777" w:rsidR="007441D7" w:rsidRDefault="007441D7" w:rsidP="00AB0B14">
            <w:pPr>
              <w:pStyle w:val="TabellRader"/>
            </w:pPr>
          </w:p>
        </w:tc>
      </w:tr>
      <w:tr w:rsidR="007441D7" w14:paraId="539B3AED" w14:textId="77777777" w:rsidTr="00AB0B14">
        <w:tc>
          <w:tcPr>
            <w:tcW w:w="708" w:type="pct"/>
          </w:tcPr>
          <w:p w14:paraId="63F5167F" w14:textId="1BC026EE" w:rsidR="007441D7" w:rsidRDefault="008A0155" w:rsidP="00AB0B14">
            <w:pPr>
              <w:pStyle w:val="TabellRader"/>
            </w:pPr>
            <w:r>
              <w:t>10</w:t>
            </w:r>
          </w:p>
        </w:tc>
        <w:tc>
          <w:tcPr>
            <w:tcW w:w="1048" w:type="pct"/>
          </w:tcPr>
          <w:p w14:paraId="4C6CF75A" w14:textId="1E18C5B5" w:rsidR="007441D7" w:rsidRDefault="008A0155" w:rsidP="00AB0B14">
            <w:pPr>
              <w:pStyle w:val="TabellRader"/>
            </w:pPr>
            <w:r>
              <w:t>Ju</w:t>
            </w:r>
            <w:r w:rsidR="003A0C5B">
              <w:t xml:space="preserve"> 182</w:t>
            </w:r>
          </w:p>
        </w:tc>
        <w:tc>
          <w:tcPr>
            <w:tcW w:w="1048" w:type="pct"/>
          </w:tcPr>
          <w:p w14:paraId="0B5A2325" w14:textId="0041433F" w:rsidR="007441D7" w:rsidRDefault="008A0155" w:rsidP="00AB0B14">
            <w:pPr>
              <w:pStyle w:val="TabellRader"/>
            </w:pPr>
            <w:r>
              <w:t>KU6</w:t>
            </w:r>
          </w:p>
        </w:tc>
        <w:tc>
          <w:tcPr>
            <w:tcW w:w="1048" w:type="pct"/>
          </w:tcPr>
          <w:p w14:paraId="1C03080D" w14:textId="4D4B12FB" w:rsidR="007441D7" w:rsidRDefault="005E03B1" w:rsidP="00AB0B14">
            <w:pPr>
              <w:pStyle w:val="TabellRader"/>
            </w:pPr>
            <w:r>
              <w:t>X</w:t>
            </w:r>
          </w:p>
        </w:tc>
        <w:tc>
          <w:tcPr>
            <w:tcW w:w="1148" w:type="pct"/>
          </w:tcPr>
          <w:p w14:paraId="3B58AABF" w14:textId="77777777" w:rsidR="007441D7" w:rsidRDefault="007441D7" w:rsidP="00AB0B14">
            <w:pPr>
              <w:pStyle w:val="TabellRader"/>
            </w:pPr>
          </w:p>
        </w:tc>
      </w:tr>
      <w:tr w:rsidR="007441D7" w14:paraId="385A5CB6" w14:textId="77777777" w:rsidTr="00AB0B14">
        <w:tc>
          <w:tcPr>
            <w:tcW w:w="708" w:type="pct"/>
          </w:tcPr>
          <w:p w14:paraId="3A1772EC" w14:textId="0A0FEED0" w:rsidR="007441D7" w:rsidRDefault="008A0155" w:rsidP="00AB0B14">
            <w:pPr>
              <w:pStyle w:val="TabellRader"/>
            </w:pPr>
            <w:r>
              <w:t>11</w:t>
            </w:r>
          </w:p>
        </w:tc>
        <w:tc>
          <w:tcPr>
            <w:tcW w:w="1048" w:type="pct"/>
          </w:tcPr>
          <w:p w14:paraId="30A0A193" w14:textId="63AC5938" w:rsidR="007441D7" w:rsidRDefault="008A0155" w:rsidP="00AB0B14">
            <w:pPr>
              <w:pStyle w:val="TabellRader"/>
            </w:pPr>
            <w:r>
              <w:t>Ju</w:t>
            </w:r>
            <w:r w:rsidR="003A0C5B">
              <w:t xml:space="preserve"> 183</w:t>
            </w:r>
          </w:p>
        </w:tc>
        <w:tc>
          <w:tcPr>
            <w:tcW w:w="1048" w:type="pct"/>
          </w:tcPr>
          <w:p w14:paraId="1D635614" w14:textId="156C42F9" w:rsidR="007441D7" w:rsidRDefault="008A0155" w:rsidP="00AB0B14">
            <w:pPr>
              <w:pStyle w:val="TabellRader"/>
            </w:pPr>
            <w:r>
              <w:t>KU7</w:t>
            </w:r>
          </w:p>
        </w:tc>
        <w:tc>
          <w:tcPr>
            <w:tcW w:w="1048" w:type="pct"/>
          </w:tcPr>
          <w:p w14:paraId="06E9F04C" w14:textId="7F4B805F" w:rsidR="007441D7" w:rsidRDefault="005E03B1" w:rsidP="00AB0B14">
            <w:pPr>
              <w:pStyle w:val="TabellRader"/>
            </w:pPr>
            <w:r>
              <w:t>X</w:t>
            </w:r>
          </w:p>
        </w:tc>
        <w:tc>
          <w:tcPr>
            <w:tcW w:w="1148" w:type="pct"/>
          </w:tcPr>
          <w:p w14:paraId="57B43B78" w14:textId="77777777" w:rsidR="007441D7" w:rsidRDefault="007441D7" w:rsidP="00AB0B14">
            <w:pPr>
              <w:pStyle w:val="TabellRader"/>
            </w:pPr>
          </w:p>
        </w:tc>
      </w:tr>
      <w:tr w:rsidR="007441D7" w14:paraId="621D8FA2" w14:textId="77777777" w:rsidTr="00AB0B14">
        <w:tc>
          <w:tcPr>
            <w:tcW w:w="708" w:type="pct"/>
          </w:tcPr>
          <w:p w14:paraId="3D79CB8A" w14:textId="5EFCBF6A" w:rsidR="007441D7" w:rsidRDefault="00B02BD9" w:rsidP="00AB0B14">
            <w:pPr>
              <w:pStyle w:val="TabellRader"/>
            </w:pPr>
            <w:r>
              <w:t>13</w:t>
            </w:r>
          </w:p>
        </w:tc>
        <w:tc>
          <w:tcPr>
            <w:tcW w:w="1048" w:type="pct"/>
          </w:tcPr>
          <w:p w14:paraId="048249C0" w14:textId="72429BB4" w:rsidR="007441D7" w:rsidRDefault="00B02BD9" w:rsidP="00AB0B14">
            <w:pPr>
              <w:pStyle w:val="TabellRader"/>
            </w:pPr>
            <w:r>
              <w:t xml:space="preserve">Ju </w:t>
            </w:r>
            <w:r w:rsidR="003A0C5B">
              <w:t>184</w:t>
            </w:r>
          </w:p>
        </w:tc>
        <w:tc>
          <w:tcPr>
            <w:tcW w:w="1048" w:type="pct"/>
          </w:tcPr>
          <w:p w14:paraId="1553EB59" w14:textId="3F40A7EC" w:rsidR="007441D7" w:rsidRDefault="00B02BD9" w:rsidP="00AB0B14">
            <w:pPr>
              <w:pStyle w:val="TabellRader"/>
            </w:pPr>
            <w:r>
              <w:t>KU12</w:t>
            </w:r>
          </w:p>
        </w:tc>
        <w:tc>
          <w:tcPr>
            <w:tcW w:w="1048" w:type="pct"/>
          </w:tcPr>
          <w:p w14:paraId="4F786955" w14:textId="629A7D29" w:rsidR="007441D7" w:rsidRDefault="005E03B1" w:rsidP="00AB0B14">
            <w:pPr>
              <w:pStyle w:val="TabellRader"/>
            </w:pPr>
            <w:r>
              <w:t>X</w:t>
            </w:r>
          </w:p>
        </w:tc>
        <w:tc>
          <w:tcPr>
            <w:tcW w:w="1148" w:type="pct"/>
          </w:tcPr>
          <w:p w14:paraId="596DBDF7" w14:textId="77777777" w:rsidR="007441D7" w:rsidRDefault="007441D7" w:rsidP="00AB0B14">
            <w:pPr>
              <w:pStyle w:val="TabellRader"/>
            </w:pPr>
          </w:p>
        </w:tc>
      </w:tr>
      <w:tr w:rsidR="007441D7" w14:paraId="06D233C9" w14:textId="77777777" w:rsidTr="00AB0B14">
        <w:tc>
          <w:tcPr>
            <w:tcW w:w="708" w:type="pct"/>
          </w:tcPr>
          <w:p w14:paraId="234AD4FD" w14:textId="69443EFC" w:rsidR="007441D7" w:rsidRDefault="000E305A" w:rsidP="00AB0B14">
            <w:pPr>
              <w:pStyle w:val="TabellRader"/>
            </w:pPr>
            <w:r>
              <w:t>14</w:t>
            </w:r>
          </w:p>
        </w:tc>
        <w:tc>
          <w:tcPr>
            <w:tcW w:w="1048" w:type="pct"/>
          </w:tcPr>
          <w:p w14:paraId="08D9B58C" w14:textId="5E7C7239" w:rsidR="007441D7" w:rsidRDefault="000E305A" w:rsidP="00AB0B14">
            <w:pPr>
              <w:pStyle w:val="TabellRader"/>
            </w:pPr>
            <w:r>
              <w:t xml:space="preserve">Fö </w:t>
            </w:r>
            <w:r w:rsidR="00377928">
              <w:t>23</w:t>
            </w:r>
          </w:p>
        </w:tc>
        <w:tc>
          <w:tcPr>
            <w:tcW w:w="1048" w:type="pct"/>
          </w:tcPr>
          <w:p w14:paraId="231661DA" w14:textId="5A47F7C0" w:rsidR="007441D7" w:rsidRDefault="000E305A" w:rsidP="00AB0B14">
            <w:pPr>
              <w:pStyle w:val="TabellRader"/>
            </w:pPr>
            <w:r>
              <w:t>FiU27</w:t>
            </w:r>
          </w:p>
        </w:tc>
        <w:tc>
          <w:tcPr>
            <w:tcW w:w="1048" w:type="pct"/>
          </w:tcPr>
          <w:p w14:paraId="2CB49F32" w14:textId="267AF930" w:rsidR="007441D7" w:rsidRDefault="00E12B4E" w:rsidP="00AB0B14">
            <w:pPr>
              <w:pStyle w:val="TabellRader"/>
            </w:pPr>
            <w:r>
              <w:t>X</w:t>
            </w:r>
          </w:p>
        </w:tc>
        <w:tc>
          <w:tcPr>
            <w:tcW w:w="1148" w:type="pct"/>
          </w:tcPr>
          <w:p w14:paraId="284C0114" w14:textId="77777777" w:rsidR="007441D7" w:rsidRDefault="007441D7" w:rsidP="00AB0B14">
            <w:pPr>
              <w:pStyle w:val="TabellRader"/>
            </w:pPr>
          </w:p>
        </w:tc>
      </w:tr>
      <w:tr w:rsidR="007441D7" w14:paraId="3DA9970B" w14:textId="77777777" w:rsidTr="00AB0B14">
        <w:tc>
          <w:tcPr>
            <w:tcW w:w="708" w:type="pct"/>
          </w:tcPr>
          <w:p w14:paraId="2890ABD8" w14:textId="0161B915" w:rsidR="007441D7" w:rsidRDefault="00DA39AF" w:rsidP="00AB0B14">
            <w:pPr>
              <w:pStyle w:val="TabellRader"/>
            </w:pPr>
            <w:r>
              <w:t>15</w:t>
            </w:r>
          </w:p>
        </w:tc>
        <w:tc>
          <w:tcPr>
            <w:tcW w:w="1048" w:type="pct"/>
          </w:tcPr>
          <w:p w14:paraId="511D4360" w14:textId="0FA8E3AE" w:rsidR="007441D7" w:rsidRDefault="00DA39AF" w:rsidP="00AB0B14">
            <w:pPr>
              <w:pStyle w:val="TabellRader"/>
            </w:pPr>
            <w:r>
              <w:t xml:space="preserve">Fi </w:t>
            </w:r>
            <w:r w:rsidR="00D7571D">
              <w:t>116</w:t>
            </w:r>
          </w:p>
        </w:tc>
        <w:tc>
          <w:tcPr>
            <w:tcW w:w="1048" w:type="pct"/>
          </w:tcPr>
          <w:p w14:paraId="6AAEA5C5" w14:textId="5732DADE" w:rsidR="007441D7" w:rsidRDefault="00DA39AF" w:rsidP="00AB0B14">
            <w:pPr>
              <w:pStyle w:val="TabellRader"/>
            </w:pPr>
            <w:r>
              <w:t>FiU13</w:t>
            </w:r>
          </w:p>
        </w:tc>
        <w:tc>
          <w:tcPr>
            <w:tcW w:w="1048" w:type="pct"/>
          </w:tcPr>
          <w:p w14:paraId="491A65FC" w14:textId="4B6B9A48" w:rsidR="007441D7" w:rsidRDefault="002F5358" w:rsidP="00AB0B14">
            <w:pPr>
              <w:pStyle w:val="TabellRader"/>
            </w:pPr>
            <w:r>
              <w:t>X</w:t>
            </w:r>
          </w:p>
        </w:tc>
        <w:tc>
          <w:tcPr>
            <w:tcW w:w="1148" w:type="pct"/>
          </w:tcPr>
          <w:p w14:paraId="14C75236" w14:textId="77777777" w:rsidR="007441D7" w:rsidRDefault="007441D7" w:rsidP="00AB0B14">
            <w:pPr>
              <w:pStyle w:val="TabellRader"/>
            </w:pPr>
          </w:p>
        </w:tc>
      </w:tr>
      <w:tr w:rsidR="007441D7" w14:paraId="02451F44" w14:textId="77777777" w:rsidTr="00AB0B14">
        <w:tc>
          <w:tcPr>
            <w:tcW w:w="708" w:type="pct"/>
          </w:tcPr>
          <w:p w14:paraId="5F800A57" w14:textId="600320EC" w:rsidR="007441D7" w:rsidRDefault="00CB5BE3" w:rsidP="00AB0B14">
            <w:pPr>
              <w:pStyle w:val="TabellRader"/>
            </w:pPr>
            <w:r>
              <w:t>16</w:t>
            </w:r>
          </w:p>
        </w:tc>
        <w:tc>
          <w:tcPr>
            <w:tcW w:w="1048" w:type="pct"/>
          </w:tcPr>
          <w:p w14:paraId="4E198EE3" w14:textId="168374E6" w:rsidR="007441D7" w:rsidRDefault="00CB5BE3" w:rsidP="00AB0B14">
            <w:pPr>
              <w:pStyle w:val="TabellRader"/>
            </w:pPr>
            <w:r>
              <w:t xml:space="preserve">Ju </w:t>
            </w:r>
            <w:r w:rsidR="008A282E">
              <w:t>185</w:t>
            </w:r>
          </w:p>
        </w:tc>
        <w:tc>
          <w:tcPr>
            <w:tcW w:w="1048" w:type="pct"/>
          </w:tcPr>
          <w:p w14:paraId="458B67CA" w14:textId="502498BE" w:rsidR="007441D7" w:rsidRDefault="00CB5BE3" w:rsidP="00AB0B14">
            <w:pPr>
              <w:pStyle w:val="TabellRader"/>
            </w:pPr>
            <w:r>
              <w:t>JuU2</w:t>
            </w:r>
          </w:p>
        </w:tc>
        <w:tc>
          <w:tcPr>
            <w:tcW w:w="1048" w:type="pct"/>
          </w:tcPr>
          <w:p w14:paraId="10199B9C" w14:textId="6983BFC6" w:rsidR="007441D7" w:rsidRDefault="005E03B1" w:rsidP="00AB0B14">
            <w:pPr>
              <w:pStyle w:val="TabellRader"/>
            </w:pPr>
            <w:r>
              <w:t>X</w:t>
            </w:r>
          </w:p>
        </w:tc>
        <w:tc>
          <w:tcPr>
            <w:tcW w:w="1148" w:type="pct"/>
          </w:tcPr>
          <w:p w14:paraId="41736060" w14:textId="77777777" w:rsidR="007441D7" w:rsidRDefault="007441D7" w:rsidP="00AB0B14">
            <w:pPr>
              <w:pStyle w:val="TabellRader"/>
            </w:pPr>
          </w:p>
        </w:tc>
      </w:tr>
      <w:tr w:rsidR="007441D7" w14:paraId="5F53FCEB" w14:textId="77777777" w:rsidTr="00AB0B14">
        <w:tc>
          <w:tcPr>
            <w:tcW w:w="708" w:type="pct"/>
          </w:tcPr>
          <w:p w14:paraId="0EED8113" w14:textId="476F83FE" w:rsidR="007441D7" w:rsidRDefault="00CB5BE3" w:rsidP="00AB0B14">
            <w:pPr>
              <w:pStyle w:val="TabellRader"/>
            </w:pPr>
            <w:r>
              <w:t>17</w:t>
            </w:r>
          </w:p>
        </w:tc>
        <w:tc>
          <w:tcPr>
            <w:tcW w:w="1048" w:type="pct"/>
          </w:tcPr>
          <w:p w14:paraId="487D73F1" w14:textId="4F713E12" w:rsidR="007441D7" w:rsidRDefault="00CB5BE3" w:rsidP="00AB0B14">
            <w:pPr>
              <w:pStyle w:val="TabellRader"/>
            </w:pPr>
            <w:r>
              <w:t xml:space="preserve">Ju </w:t>
            </w:r>
            <w:r w:rsidR="008A282E">
              <w:t>186</w:t>
            </w:r>
          </w:p>
        </w:tc>
        <w:tc>
          <w:tcPr>
            <w:tcW w:w="1048" w:type="pct"/>
          </w:tcPr>
          <w:p w14:paraId="0FD5CDAE" w14:textId="524B847A" w:rsidR="007441D7" w:rsidRDefault="00CB5BE3" w:rsidP="00AB0B14">
            <w:pPr>
              <w:pStyle w:val="TabellRader"/>
            </w:pPr>
            <w:r>
              <w:t>JuU3</w:t>
            </w:r>
          </w:p>
        </w:tc>
        <w:tc>
          <w:tcPr>
            <w:tcW w:w="1048" w:type="pct"/>
          </w:tcPr>
          <w:p w14:paraId="1840399F" w14:textId="5FBC5137" w:rsidR="007441D7" w:rsidRDefault="005E03B1" w:rsidP="00AB0B14">
            <w:pPr>
              <w:pStyle w:val="TabellRader"/>
            </w:pPr>
            <w:r>
              <w:t>X</w:t>
            </w:r>
          </w:p>
        </w:tc>
        <w:tc>
          <w:tcPr>
            <w:tcW w:w="1148" w:type="pct"/>
          </w:tcPr>
          <w:p w14:paraId="72EF3F15" w14:textId="77777777" w:rsidR="007441D7" w:rsidRDefault="007441D7" w:rsidP="00AB0B14">
            <w:pPr>
              <w:pStyle w:val="TabellRader"/>
            </w:pPr>
          </w:p>
        </w:tc>
      </w:tr>
      <w:tr w:rsidR="007441D7" w14:paraId="0B5607C5" w14:textId="77777777" w:rsidTr="00AB0B14">
        <w:tc>
          <w:tcPr>
            <w:tcW w:w="708" w:type="pct"/>
          </w:tcPr>
          <w:p w14:paraId="10E0FF86" w14:textId="2BAFE1E4" w:rsidR="007441D7" w:rsidRDefault="003E4B2A" w:rsidP="00AB0B14">
            <w:pPr>
              <w:pStyle w:val="TabellRader"/>
            </w:pPr>
            <w:r>
              <w:t>18</w:t>
            </w:r>
          </w:p>
        </w:tc>
        <w:tc>
          <w:tcPr>
            <w:tcW w:w="1048" w:type="pct"/>
          </w:tcPr>
          <w:p w14:paraId="22B77400" w14:textId="2FEABF9C" w:rsidR="007441D7" w:rsidRDefault="004F345C" w:rsidP="00AB0B14">
            <w:pPr>
              <w:pStyle w:val="TabellRader"/>
            </w:pPr>
            <w:r>
              <w:t>Fi</w:t>
            </w:r>
            <w:r w:rsidR="00D7571D">
              <w:t xml:space="preserve"> 117</w:t>
            </w:r>
          </w:p>
        </w:tc>
        <w:tc>
          <w:tcPr>
            <w:tcW w:w="1048" w:type="pct"/>
          </w:tcPr>
          <w:p w14:paraId="72E9DFF1" w14:textId="64AF34AD" w:rsidR="007441D7" w:rsidRDefault="00F95556" w:rsidP="00AB0B14">
            <w:pPr>
              <w:pStyle w:val="TabellRader"/>
            </w:pPr>
            <w:r>
              <w:t>TU2</w:t>
            </w:r>
          </w:p>
        </w:tc>
        <w:tc>
          <w:tcPr>
            <w:tcW w:w="1048" w:type="pct"/>
          </w:tcPr>
          <w:p w14:paraId="11410662" w14:textId="7D94A4E9" w:rsidR="007441D7" w:rsidRDefault="004F345C" w:rsidP="00AB0B14">
            <w:pPr>
              <w:pStyle w:val="TabellRader"/>
            </w:pPr>
            <w:r>
              <w:t>X</w:t>
            </w:r>
          </w:p>
        </w:tc>
        <w:tc>
          <w:tcPr>
            <w:tcW w:w="1148" w:type="pct"/>
          </w:tcPr>
          <w:p w14:paraId="069E8B63" w14:textId="77777777" w:rsidR="007441D7" w:rsidRDefault="007441D7" w:rsidP="00AB0B14">
            <w:pPr>
              <w:pStyle w:val="TabellRader"/>
            </w:pPr>
          </w:p>
        </w:tc>
      </w:tr>
      <w:tr w:rsidR="007441D7" w14:paraId="694A574F" w14:textId="77777777" w:rsidTr="00AB0B14">
        <w:tc>
          <w:tcPr>
            <w:tcW w:w="708" w:type="pct"/>
          </w:tcPr>
          <w:p w14:paraId="68E7DBFB" w14:textId="18C1B5E6" w:rsidR="007441D7" w:rsidRDefault="003E4B2A" w:rsidP="00AB0B14">
            <w:pPr>
              <w:pStyle w:val="TabellRader"/>
            </w:pPr>
            <w:r>
              <w:t>19</w:t>
            </w:r>
          </w:p>
        </w:tc>
        <w:tc>
          <w:tcPr>
            <w:tcW w:w="1048" w:type="pct"/>
          </w:tcPr>
          <w:p w14:paraId="21EF17A2" w14:textId="55685F79" w:rsidR="007441D7" w:rsidRDefault="004F345C" w:rsidP="00AB0B14">
            <w:pPr>
              <w:pStyle w:val="TabellRader"/>
            </w:pPr>
            <w:r>
              <w:t>Fi</w:t>
            </w:r>
            <w:r w:rsidR="00D7571D">
              <w:t xml:space="preserve"> 118</w:t>
            </w:r>
          </w:p>
        </w:tc>
        <w:tc>
          <w:tcPr>
            <w:tcW w:w="1048" w:type="pct"/>
          </w:tcPr>
          <w:p w14:paraId="6C6A6775" w14:textId="2C65FC5E" w:rsidR="007441D7" w:rsidRDefault="00F95556" w:rsidP="00AB0B14">
            <w:pPr>
              <w:pStyle w:val="TabellRader"/>
            </w:pPr>
            <w:r>
              <w:t>TU3</w:t>
            </w:r>
          </w:p>
        </w:tc>
        <w:tc>
          <w:tcPr>
            <w:tcW w:w="1048" w:type="pct"/>
          </w:tcPr>
          <w:p w14:paraId="490FE9E4" w14:textId="24D3E727" w:rsidR="007441D7" w:rsidRDefault="004F345C" w:rsidP="00AB0B14">
            <w:pPr>
              <w:pStyle w:val="TabellRader"/>
            </w:pPr>
            <w:r>
              <w:t>X</w:t>
            </w:r>
          </w:p>
        </w:tc>
        <w:tc>
          <w:tcPr>
            <w:tcW w:w="1148" w:type="pct"/>
          </w:tcPr>
          <w:p w14:paraId="028CA95F" w14:textId="77777777" w:rsidR="007441D7" w:rsidRDefault="007441D7" w:rsidP="00AB0B14">
            <w:pPr>
              <w:pStyle w:val="TabellRader"/>
            </w:pPr>
          </w:p>
        </w:tc>
      </w:tr>
      <w:tr w:rsidR="007441D7" w14:paraId="77E25F0D" w14:textId="77777777" w:rsidTr="00AB0B14">
        <w:tc>
          <w:tcPr>
            <w:tcW w:w="708" w:type="pct"/>
          </w:tcPr>
          <w:p w14:paraId="20EEE884" w14:textId="2D92FD28" w:rsidR="007441D7" w:rsidRDefault="00C77954" w:rsidP="00AB0B14">
            <w:pPr>
              <w:pStyle w:val="TabellRader"/>
            </w:pPr>
            <w:r>
              <w:t>20</w:t>
            </w:r>
          </w:p>
        </w:tc>
        <w:tc>
          <w:tcPr>
            <w:tcW w:w="1048" w:type="pct"/>
          </w:tcPr>
          <w:p w14:paraId="085ACDB3" w14:textId="0AB3E775" w:rsidR="007441D7" w:rsidRDefault="00C77954" w:rsidP="00AB0B14">
            <w:pPr>
              <w:pStyle w:val="TabellRader"/>
            </w:pPr>
            <w:r>
              <w:t xml:space="preserve">A </w:t>
            </w:r>
            <w:r w:rsidR="001F337B">
              <w:t>21</w:t>
            </w:r>
          </w:p>
        </w:tc>
        <w:tc>
          <w:tcPr>
            <w:tcW w:w="1048" w:type="pct"/>
          </w:tcPr>
          <w:p w14:paraId="1E91F2EB" w14:textId="6EBCCDA8" w:rsidR="007441D7" w:rsidRDefault="00B819F8" w:rsidP="00AB0B14">
            <w:pPr>
              <w:pStyle w:val="TabellRader"/>
            </w:pPr>
            <w:r>
              <w:t>AU3</w:t>
            </w:r>
          </w:p>
        </w:tc>
        <w:tc>
          <w:tcPr>
            <w:tcW w:w="1048" w:type="pct"/>
          </w:tcPr>
          <w:p w14:paraId="6020DF43" w14:textId="405AF1D4" w:rsidR="007441D7" w:rsidRDefault="001B0EE1" w:rsidP="00AB0B14">
            <w:pPr>
              <w:pStyle w:val="TabellRader"/>
            </w:pPr>
            <w:r>
              <w:t>X</w:t>
            </w:r>
          </w:p>
        </w:tc>
        <w:tc>
          <w:tcPr>
            <w:tcW w:w="1148" w:type="pct"/>
          </w:tcPr>
          <w:p w14:paraId="6821E887" w14:textId="77777777" w:rsidR="007441D7" w:rsidRDefault="007441D7" w:rsidP="00AB0B14">
            <w:pPr>
              <w:pStyle w:val="TabellRader"/>
            </w:pPr>
          </w:p>
        </w:tc>
      </w:tr>
      <w:tr w:rsidR="007441D7" w14:paraId="37F2A6D9" w14:textId="77777777" w:rsidTr="00AB0B14">
        <w:tc>
          <w:tcPr>
            <w:tcW w:w="708" w:type="pct"/>
          </w:tcPr>
          <w:p w14:paraId="0C1791C5" w14:textId="041F0D98" w:rsidR="007441D7" w:rsidRDefault="00C77954" w:rsidP="00AB0B14">
            <w:pPr>
              <w:pStyle w:val="TabellRader"/>
            </w:pPr>
            <w:r>
              <w:t>21</w:t>
            </w:r>
          </w:p>
        </w:tc>
        <w:tc>
          <w:tcPr>
            <w:tcW w:w="1048" w:type="pct"/>
          </w:tcPr>
          <w:p w14:paraId="7F3FE0CB" w14:textId="36B6277C" w:rsidR="007441D7" w:rsidRDefault="00C77954" w:rsidP="00AB0B14">
            <w:pPr>
              <w:pStyle w:val="TabellRader"/>
            </w:pPr>
            <w:r>
              <w:t xml:space="preserve">A </w:t>
            </w:r>
            <w:r w:rsidR="001F337B">
              <w:t>22</w:t>
            </w:r>
          </w:p>
        </w:tc>
        <w:tc>
          <w:tcPr>
            <w:tcW w:w="1048" w:type="pct"/>
          </w:tcPr>
          <w:p w14:paraId="509FCEB8" w14:textId="7CCDFED4" w:rsidR="007441D7" w:rsidRDefault="00B819F8" w:rsidP="00AB0B14">
            <w:pPr>
              <w:pStyle w:val="TabellRader"/>
            </w:pPr>
            <w:r>
              <w:t>AU4</w:t>
            </w:r>
          </w:p>
        </w:tc>
        <w:tc>
          <w:tcPr>
            <w:tcW w:w="1048" w:type="pct"/>
          </w:tcPr>
          <w:p w14:paraId="1DCA562B" w14:textId="48BFF79B" w:rsidR="007441D7" w:rsidRDefault="001B0EE1" w:rsidP="00AB0B14">
            <w:pPr>
              <w:pStyle w:val="TabellRader"/>
            </w:pPr>
            <w:r>
              <w:t>X</w:t>
            </w:r>
          </w:p>
        </w:tc>
        <w:tc>
          <w:tcPr>
            <w:tcW w:w="1148" w:type="pct"/>
          </w:tcPr>
          <w:p w14:paraId="7658639E" w14:textId="77777777" w:rsidR="007441D7" w:rsidRDefault="007441D7" w:rsidP="00AB0B14">
            <w:pPr>
              <w:pStyle w:val="TabellRader"/>
            </w:pPr>
          </w:p>
        </w:tc>
      </w:tr>
      <w:tr w:rsidR="007441D7" w14:paraId="5E02D422" w14:textId="77777777" w:rsidTr="00AB0B14">
        <w:tc>
          <w:tcPr>
            <w:tcW w:w="708" w:type="pct"/>
          </w:tcPr>
          <w:p w14:paraId="32A89295" w14:textId="1D513879" w:rsidR="007441D7" w:rsidRDefault="001066BD" w:rsidP="00AB0B14">
            <w:pPr>
              <w:pStyle w:val="TabellRader"/>
            </w:pPr>
            <w:r>
              <w:t>22</w:t>
            </w:r>
          </w:p>
        </w:tc>
        <w:tc>
          <w:tcPr>
            <w:tcW w:w="1048" w:type="pct"/>
          </w:tcPr>
          <w:p w14:paraId="080C33B3" w14:textId="690A1ECB" w:rsidR="007441D7" w:rsidRDefault="007747CA" w:rsidP="00AB0B14">
            <w:pPr>
              <w:pStyle w:val="TabellRader"/>
            </w:pPr>
            <w:r>
              <w:t xml:space="preserve">Ju </w:t>
            </w:r>
            <w:r w:rsidR="008A282E">
              <w:t>187</w:t>
            </w:r>
          </w:p>
        </w:tc>
        <w:tc>
          <w:tcPr>
            <w:tcW w:w="1048" w:type="pct"/>
          </w:tcPr>
          <w:p w14:paraId="57281E23" w14:textId="17E022CA" w:rsidR="007441D7" w:rsidRDefault="001066BD" w:rsidP="00AB0B14">
            <w:pPr>
              <w:pStyle w:val="TabellRader"/>
            </w:pPr>
            <w:r>
              <w:t>KU2</w:t>
            </w:r>
          </w:p>
        </w:tc>
        <w:tc>
          <w:tcPr>
            <w:tcW w:w="1048" w:type="pct"/>
          </w:tcPr>
          <w:p w14:paraId="391902D3" w14:textId="0ABF60A1" w:rsidR="007441D7" w:rsidRDefault="007747CA" w:rsidP="00AB0B14">
            <w:pPr>
              <w:pStyle w:val="TabellRader"/>
            </w:pPr>
            <w:r>
              <w:t>X</w:t>
            </w:r>
          </w:p>
        </w:tc>
        <w:tc>
          <w:tcPr>
            <w:tcW w:w="1148" w:type="pct"/>
          </w:tcPr>
          <w:p w14:paraId="0F8E37E4" w14:textId="77777777" w:rsidR="007441D7" w:rsidRDefault="007441D7" w:rsidP="00AB0B14">
            <w:pPr>
              <w:pStyle w:val="TabellRader"/>
            </w:pPr>
          </w:p>
        </w:tc>
      </w:tr>
      <w:tr w:rsidR="007441D7" w14:paraId="62434E6D" w14:textId="77777777" w:rsidTr="00AB0B14">
        <w:tc>
          <w:tcPr>
            <w:tcW w:w="708" w:type="pct"/>
          </w:tcPr>
          <w:p w14:paraId="45B8CC22" w14:textId="40F69380" w:rsidR="007441D7" w:rsidRDefault="00A95AD7" w:rsidP="00AB0B14">
            <w:pPr>
              <w:pStyle w:val="TabellRader"/>
            </w:pPr>
            <w:r>
              <w:t>23</w:t>
            </w:r>
          </w:p>
        </w:tc>
        <w:tc>
          <w:tcPr>
            <w:tcW w:w="1048" w:type="pct"/>
          </w:tcPr>
          <w:p w14:paraId="5D7C0CEA" w14:textId="5C920A8C" w:rsidR="007441D7" w:rsidRDefault="00A95AD7" w:rsidP="00AB0B14">
            <w:pPr>
              <w:pStyle w:val="TabellRader"/>
            </w:pPr>
            <w:r>
              <w:t xml:space="preserve">Ju </w:t>
            </w:r>
            <w:r w:rsidR="008A282E">
              <w:t>188</w:t>
            </w:r>
          </w:p>
        </w:tc>
        <w:tc>
          <w:tcPr>
            <w:tcW w:w="1048" w:type="pct"/>
          </w:tcPr>
          <w:p w14:paraId="7B0861AB" w14:textId="5051466B" w:rsidR="007441D7" w:rsidRDefault="001066BD" w:rsidP="00AB0B14">
            <w:pPr>
              <w:pStyle w:val="TabellRader"/>
            </w:pPr>
            <w:r>
              <w:t>KU</w:t>
            </w:r>
            <w:r w:rsidR="00A95AD7">
              <w:t>8</w:t>
            </w:r>
          </w:p>
        </w:tc>
        <w:tc>
          <w:tcPr>
            <w:tcW w:w="1048" w:type="pct"/>
          </w:tcPr>
          <w:p w14:paraId="0B97D635" w14:textId="10F0AF61" w:rsidR="007441D7" w:rsidRDefault="00E0017C" w:rsidP="00AB0B14">
            <w:pPr>
              <w:pStyle w:val="TabellRader"/>
            </w:pPr>
            <w:r>
              <w:t>X</w:t>
            </w:r>
          </w:p>
        </w:tc>
        <w:tc>
          <w:tcPr>
            <w:tcW w:w="1148" w:type="pct"/>
          </w:tcPr>
          <w:p w14:paraId="5B01771C" w14:textId="77777777" w:rsidR="007441D7" w:rsidRDefault="007441D7" w:rsidP="00AB0B14">
            <w:pPr>
              <w:pStyle w:val="TabellRader"/>
            </w:pPr>
          </w:p>
        </w:tc>
      </w:tr>
      <w:tr w:rsidR="007441D7" w14:paraId="773CD34B" w14:textId="77777777" w:rsidTr="00AB0B14">
        <w:tc>
          <w:tcPr>
            <w:tcW w:w="708" w:type="pct"/>
          </w:tcPr>
          <w:p w14:paraId="42F3FABC" w14:textId="74CC85DF" w:rsidR="007441D7" w:rsidRDefault="0039696E" w:rsidP="00AB0B14">
            <w:pPr>
              <w:pStyle w:val="TabellRader"/>
            </w:pPr>
            <w:r>
              <w:t>24</w:t>
            </w:r>
          </w:p>
        </w:tc>
        <w:tc>
          <w:tcPr>
            <w:tcW w:w="1048" w:type="pct"/>
          </w:tcPr>
          <w:p w14:paraId="24E6C6AE" w14:textId="2693341C" w:rsidR="007441D7" w:rsidRDefault="0039696E" w:rsidP="00AB0B14">
            <w:pPr>
              <w:pStyle w:val="TabellRader"/>
            </w:pPr>
            <w:r>
              <w:t xml:space="preserve">Fi </w:t>
            </w:r>
            <w:r w:rsidR="00D7571D">
              <w:t>119</w:t>
            </w:r>
          </w:p>
        </w:tc>
        <w:tc>
          <w:tcPr>
            <w:tcW w:w="1048" w:type="pct"/>
          </w:tcPr>
          <w:p w14:paraId="4460C685" w14:textId="19D53088" w:rsidR="007441D7" w:rsidRDefault="0039696E" w:rsidP="00AB0B14">
            <w:pPr>
              <w:pStyle w:val="TabellRader"/>
            </w:pPr>
            <w:r>
              <w:t>KU8</w:t>
            </w:r>
          </w:p>
        </w:tc>
        <w:tc>
          <w:tcPr>
            <w:tcW w:w="1048" w:type="pct"/>
          </w:tcPr>
          <w:p w14:paraId="4FACB6D4" w14:textId="6DE54564" w:rsidR="007441D7" w:rsidRDefault="002F5358" w:rsidP="00AB0B14">
            <w:pPr>
              <w:pStyle w:val="TabellRader"/>
            </w:pPr>
            <w:r>
              <w:t>X</w:t>
            </w:r>
          </w:p>
        </w:tc>
        <w:tc>
          <w:tcPr>
            <w:tcW w:w="1148" w:type="pct"/>
          </w:tcPr>
          <w:p w14:paraId="2FEECD0A" w14:textId="77777777" w:rsidR="007441D7" w:rsidRDefault="007441D7" w:rsidP="00AB0B14">
            <w:pPr>
              <w:pStyle w:val="TabellRader"/>
            </w:pPr>
          </w:p>
        </w:tc>
      </w:tr>
      <w:tr w:rsidR="007441D7" w14:paraId="695844EE" w14:textId="77777777" w:rsidTr="00AB0B14">
        <w:tc>
          <w:tcPr>
            <w:tcW w:w="708" w:type="pct"/>
          </w:tcPr>
          <w:p w14:paraId="78D13223" w14:textId="4EB0E195" w:rsidR="007441D7" w:rsidRDefault="00606154" w:rsidP="00AB0B14">
            <w:pPr>
              <w:pStyle w:val="TabellRader"/>
            </w:pPr>
            <w:r>
              <w:t>25</w:t>
            </w:r>
          </w:p>
        </w:tc>
        <w:tc>
          <w:tcPr>
            <w:tcW w:w="1048" w:type="pct"/>
          </w:tcPr>
          <w:p w14:paraId="0C7D5D62" w14:textId="2352080A" w:rsidR="007441D7" w:rsidRDefault="00C134DC" w:rsidP="00AB0B14">
            <w:pPr>
              <w:pStyle w:val="TabellRader"/>
            </w:pPr>
            <w:r>
              <w:t xml:space="preserve">Ju </w:t>
            </w:r>
            <w:r w:rsidR="008A282E">
              <w:t>189</w:t>
            </w:r>
          </w:p>
        </w:tc>
        <w:tc>
          <w:tcPr>
            <w:tcW w:w="1048" w:type="pct"/>
          </w:tcPr>
          <w:p w14:paraId="40742509" w14:textId="4126DD21" w:rsidR="007441D7" w:rsidRDefault="00C134DC" w:rsidP="00AB0B14">
            <w:pPr>
              <w:pStyle w:val="TabellRader"/>
            </w:pPr>
            <w:r>
              <w:t>KU9</w:t>
            </w:r>
          </w:p>
        </w:tc>
        <w:tc>
          <w:tcPr>
            <w:tcW w:w="1048" w:type="pct"/>
          </w:tcPr>
          <w:p w14:paraId="42BD9918" w14:textId="4F89959C" w:rsidR="007441D7" w:rsidRDefault="00E0017C" w:rsidP="00AB0B14">
            <w:pPr>
              <w:pStyle w:val="TabellRader"/>
            </w:pPr>
            <w:r>
              <w:t>X</w:t>
            </w:r>
          </w:p>
        </w:tc>
        <w:tc>
          <w:tcPr>
            <w:tcW w:w="1148" w:type="pct"/>
          </w:tcPr>
          <w:p w14:paraId="7EA70ADA" w14:textId="77777777" w:rsidR="007441D7" w:rsidRDefault="007441D7" w:rsidP="00AB0B14">
            <w:pPr>
              <w:pStyle w:val="TabellRader"/>
            </w:pPr>
          </w:p>
        </w:tc>
      </w:tr>
      <w:tr w:rsidR="007441D7" w14:paraId="5841F227" w14:textId="77777777" w:rsidTr="00AB0B14">
        <w:tc>
          <w:tcPr>
            <w:tcW w:w="708" w:type="pct"/>
          </w:tcPr>
          <w:p w14:paraId="5C4DDB9C" w14:textId="35E82F2A" w:rsidR="007441D7" w:rsidRDefault="00606154" w:rsidP="00AB0B14">
            <w:pPr>
              <w:pStyle w:val="TabellRader"/>
            </w:pPr>
            <w:r>
              <w:t>26</w:t>
            </w:r>
          </w:p>
        </w:tc>
        <w:tc>
          <w:tcPr>
            <w:tcW w:w="1048" w:type="pct"/>
          </w:tcPr>
          <w:p w14:paraId="31EED86C" w14:textId="356D1180" w:rsidR="007441D7" w:rsidRDefault="00C134DC" w:rsidP="00AB0B14">
            <w:pPr>
              <w:pStyle w:val="TabellRader"/>
            </w:pPr>
            <w:r>
              <w:t>Ku</w:t>
            </w:r>
            <w:r w:rsidR="00767B84">
              <w:t xml:space="preserve"> 16</w:t>
            </w:r>
          </w:p>
        </w:tc>
        <w:tc>
          <w:tcPr>
            <w:tcW w:w="1048" w:type="pct"/>
          </w:tcPr>
          <w:p w14:paraId="32F17E87" w14:textId="6FAC7324" w:rsidR="007441D7" w:rsidRDefault="00C134DC" w:rsidP="00AB0B14">
            <w:pPr>
              <w:pStyle w:val="TabellRader"/>
            </w:pPr>
            <w:r>
              <w:t>KU13</w:t>
            </w:r>
          </w:p>
        </w:tc>
        <w:tc>
          <w:tcPr>
            <w:tcW w:w="1048" w:type="pct"/>
          </w:tcPr>
          <w:p w14:paraId="758FCBF8" w14:textId="6791014A" w:rsidR="007441D7" w:rsidRDefault="00CD2481" w:rsidP="00AB0B14">
            <w:pPr>
              <w:pStyle w:val="TabellRader"/>
            </w:pPr>
            <w:r>
              <w:t>X</w:t>
            </w:r>
          </w:p>
        </w:tc>
        <w:tc>
          <w:tcPr>
            <w:tcW w:w="1148" w:type="pct"/>
          </w:tcPr>
          <w:p w14:paraId="2890DB83" w14:textId="77777777" w:rsidR="007441D7" w:rsidRDefault="007441D7" w:rsidP="00AB0B14">
            <w:pPr>
              <w:pStyle w:val="TabellRader"/>
            </w:pPr>
          </w:p>
        </w:tc>
      </w:tr>
      <w:tr w:rsidR="007441D7" w14:paraId="0D719004" w14:textId="77777777" w:rsidTr="00AB0B14">
        <w:tc>
          <w:tcPr>
            <w:tcW w:w="708" w:type="pct"/>
          </w:tcPr>
          <w:p w14:paraId="3BB1DE21" w14:textId="5EFAA42E" w:rsidR="007441D7" w:rsidRDefault="00606154" w:rsidP="00AB0B14">
            <w:pPr>
              <w:pStyle w:val="TabellRader"/>
            </w:pPr>
            <w:r>
              <w:t>27</w:t>
            </w:r>
          </w:p>
        </w:tc>
        <w:tc>
          <w:tcPr>
            <w:tcW w:w="1048" w:type="pct"/>
          </w:tcPr>
          <w:p w14:paraId="31A360D2" w14:textId="1FBADA9E" w:rsidR="007441D7" w:rsidRDefault="00C134DC" w:rsidP="00AB0B14">
            <w:pPr>
              <w:pStyle w:val="TabellRader"/>
            </w:pPr>
            <w:r>
              <w:t xml:space="preserve">Fi </w:t>
            </w:r>
            <w:r w:rsidR="00D7571D">
              <w:t>120</w:t>
            </w:r>
          </w:p>
        </w:tc>
        <w:tc>
          <w:tcPr>
            <w:tcW w:w="1048" w:type="pct"/>
          </w:tcPr>
          <w:p w14:paraId="63C6210B" w14:textId="5BCB107F" w:rsidR="007441D7" w:rsidRDefault="00270B03" w:rsidP="00AB0B14">
            <w:pPr>
              <w:pStyle w:val="TabellRader"/>
            </w:pPr>
            <w:r>
              <w:t>SfU5</w:t>
            </w:r>
          </w:p>
        </w:tc>
        <w:tc>
          <w:tcPr>
            <w:tcW w:w="1048" w:type="pct"/>
          </w:tcPr>
          <w:p w14:paraId="42EE8B26" w14:textId="7F3D59E5" w:rsidR="007441D7" w:rsidRDefault="00437035" w:rsidP="00AB0B14">
            <w:pPr>
              <w:pStyle w:val="TabellRader"/>
            </w:pPr>
            <w:r>
              <w:t>X</w:t>
            </w:r>
          </w:p>
        </w:tc>
        <w:tc>
          <w:tcPr>
            <w:tcW w:w="1148" w:type="pct"/>
          </w:tcPr>
          <w:p w14:paraId="545CF6B6" w14:textId="77777777" w:rsidR="007441D7" w:rsidRDefault="007441D7" w:rsidP="00AB0B14">
            <w:pPr>
              <w:pStyle w:val="TabellRader"/>
            </w:pPr>
          </w:p>
        </w:tc>
      </w:tr>
      <w:tr w:rsidR="007441D7" w14:paraId="095308C9" w14:textId="77777777" w:rsidTr="00AB0B14">
        <w:tc>
          <w:tcPr>
            <w:tcW w:w="708" w:type="pct"/>
          </w:tcPr>
          <w:p w14:paraId="2B929A41" w14:textId="3EBF2675" w:rsidR="007441D7" w:rsidRDefault="00606154" w:rsidP="00AB0B14">
            <w:pPr>
              <w:pStyle w:val="TabellRader"/>
            </w:pPr>
            <w:r>
              <w:t>28</w:t>
            </w:r>
          </w:p>
        </w:tc>
        <w:tc>
          <w:tcPr>
            <w:tcW w:w="1048" w:type="pct"/>
          </w:tcPr>
          <w:p w14:paraId="323476A5" w14:textId="26CCAE7F" w:rsidR="007441D7" w:rsidRDefault="00C134DC" w:rsidP="00AB0B14">
            <w:pPr>
              <w:pStyle w:val="TabellRader"/>
            </w:pPr>
            <w:r>
              <w:t xml:space="preserve">Ju </w:t>
            </w:r>
            <w:r w:rsidR="00527612">
              <w:t>190</w:t>
            </w:r>
          </w:p>
        </w:tc>
        <w:tc>
          <w:tcPr>
            <w:tcW w:w="1048" w:type="pct"/>
          </w:tcPr>
          <w:p w14:paraId="21B87947" w14:textId="3CB039BC" w:rsidR="007441D7" w:rsidRDefault="00270B03" w:rsidP="00AB0B14">
            <w:pPr>
              <w:pStyle w:val="TabellRader"/>
            </w:pPr>
            <w:r>
              <w:t>SfU6</w:t>
            </w:r>
          </w:p>
        </w:tc>
        <w:tc>
          <w:tcPr>
            <w:tcW w:w="1048" w:type="pct"/>
          </w:tcPr>
          <w:p w14:paraId="3D114A65" w14:textId="79AB81C0" w:rsidR="007441D7" w:rsidRDefault="006B2022" w:rsidP="00AB0B14">
            <w:pPr>
              <w:pStyle w:val="TabellRader"/>
            </w:pPr>
            <w:r>
              <w:t>X</w:t>
            </w:r>
          </w:p>
        </w:tc>
        <w:tc>
          <w:tcPr>
            <w:tcW w:w="1148" w:type="pct"/>
          </w:tcPr>
          <w:p w14:paraId="5B5FE7F8" w14:textId="77777777" w:rsidR="007441D7" w:rsidRDefault="007441D7" w:rsidP="00AB0B14">
            <w:pPr>
              <w:pStyle w:val="TabellRader"/>
            </w:pPr>
          </w:p>
        </w:tc>
      </w:tr>
      <w:tr w:rsidR="007441D7" w14:paraId="22B6385B" w14:textId="77777777" w:rsidTr="00AB0B14">
        <w:tc>
          <w:tcPr>
            <w:tcW w:w="708" w:type="pct"/>
          </w:tcPr>
          <w:p w14:paraId="644BB438" w14:textId="358A1697" w:rsidR="007441D7" w:rsidRDefault="00606154" w:rsidP="00AB0B14">
            <w:pPr>
              <w:pStyle w:val="TabellRader"/>
            </w:pPr>
            <w:r>
              <w:t>29</w:t>
            </w:r>
          </w:p>
        </w:tc>
        <w:tc>
          <w:tcPr>
            <w:tcW w:w="1048" w:type="pct"/>
          </w:tcPr>
          <w:p w14:paraId="474DC732" w14:textId="1321DE2D" w:rsidR="007441D7" w:rsidRDefault="006144A9" w:rsidP="00AB0B14">
            <w:pPr>
              <w:pStyle w:val="TabellRader"/>
            </w:pPr>
            <w:r>
              <w:t xml:space="preserve">Fi </w:t>
            </w:r>
            <w:r w:rsidR="00D7571D">
              <w:t>121</w:t>
            </w:r>
          </w:p>
        </w:tc>
        <w:tc>
          <w:tcPr>
            <w:tcW w:w="1048" w:type="pct"/>
          </w:tcPr>
          <w:p w14:paraId="0DDFB6DD" w14:textId="5C4E14A4" w:rsidR="007441D7" w:rsidRDefault="006144A9" w:rsidP="00AB0B14">
            <w:pPr>
              <w:pStyle w:val="TabellRader"/>
            </w:pPr>
            <w:r>
              <w:t>KrU2</w:t>
            </w:r>
          </w:p>
        </w:tc>
        <w:tc>
          <w:tcPr>
            <w:tcW w:w="1048" w:type="pct"/>
          </w:tcPr>
          <w:p w14:paraId="5A76ECC3" w14:textId="40F50E3C" w:rsidR="007441D7" w:rsidRDefault="00437035" w:rsidP="00AB0B14">
            <w:pPr>
              <w:pStyle w:val="TabellRader"/>
            </w:pPr>
            <w:r>
              <w:t>X</w:t>
            </w:r>
          </w:p>
        </w:tc>
        <w:tc>
          <w:tcPr>
            <w:tcW w:w="1148" w:type="pct"/>
          </w:tcPr>
          <w:p w14:paraId="1F65E2B0" w14:textId="77777777" w:rsidR="007441D7" w:rsidRDefault="007441D7" w:rsidP="00AB0B14">
            <w:pPr>
              <w:pStyle w:val="TabellRader"/>
            </w:pPr>
          </w:p>
        </w:tc>
      </w:tr>
      <w:tr w:rsidR="007441D7" w14:paraId="0B058150" w14:textId="77777777" w:rsidTr="00AB0B14">
        <w:tc>
          <w:tcPr>
            <w:tcW w:w="708" w:type="pct"/>
          </w:tcPr>
          <w:p w14:paraId="1F1AAC47" w14:textId="2B5C4850" w:rsidR="007441D7" w:rsidRDefault="00606154" w:rsidP="00AB0B14">
            <w:pPr>
              <w:pStyle w:val="TabellRader"/>
            </w:pPr>
            <w:r>
              <w:t>30</w:t>
            </w:r>
          </w:p>
        </w:tc>
        <w:tc>
          <w:tcPr>
            <w:tcW w:w="1048" w:type="pct"/>
          </w:tcPr>
          <w:p w14:paraId="5D4FDC42" w14:textId="64EDAE84" w:rsidR="007441D7" w:rsidRDefault="006144A9" w:rsidP="00AB0B14">
            <w:pPr>
              <w:pStyle w:val="TabellRader"/>
            </w:pPr>
            <w:r>
              <w:t xml:space="preserve">Ku </w:t>
            </w:r>
            <w:r w:rsidR="004110F1">
              <w:t>17</w:t>
            </w:r>
          </w:p>
        </w:tc>
        <w:tc>
          <w:tcPr>
            <w:tcW w:w="1048" w:type="pct"/>
          </w:tcPr>
          <w:p w14:paraId="5BC1C038" w14:textId="617F670F" w:rsidR="007441D7" w:rsidRDefault="006144A9" w:rsidP="00AB0B14">
            <w:pPr>
              <w:pStyle w:val="TabellRader"/>
            </w:pPr>
            <w:r>
              <w:t>KrU4</w:t>
            </w:r>
          </w:p>
        </w:tc>
        <w:tc>
          <w:tcPr>
            <w:tcW w:w="1048" w:type="pct"/>
          </w:tcPr>
          <w:p w14:paraId="32F801EE" w14:textId="74F582CC" w:rsidR="007441D7" w:rsidRDefault="00CD2481" w:rsidP="00AB0B14">
            <w:pPr>
              <w:pStyle w:val="TabellRader"/>
            </w:pPr>
            <w:r>
              <w:t>X</w:t>
            </w:r>
          </w:p>
        </w:tc>
        <w:tc>
          <w:tcPr>
            <w:tcW w:w="1148" w:type="pct"/>
          </w:tcPr>
          <w:p w14:paraId="6F6EDC47" w14:textId="77777777" w:rsidR="007441D7" w:rsidRDefault="007441D7" w:rsidP="00AB0B14">
            <w:pPr>
              <w:pStyle w:val="TabellRader"/>
            </w:pPr>
          </w:p>
        </w:tc>
      </w:tr>
      <w:tr w:rsidR="007441D7" w14:paraId="3A055E90" w14:textId="77777777" w:rsidTr="00AB0B14">
        <w:tc>
          <w:tcPr>
            <w:tcW w:w="708" w:type="pct"/>
          </w:tcPr>
          <w:p w14:paraId="70CE45E0" w14:textId="22526C79" w:rsidR="007441D7" w:rsidRDefault="00606154" w:rsidP="00AB0B14">
            <w:pPr>
              <w:pStyle w:val="TabellRader"/>
            </w:pPr>
            <w:r>
              <w:t>31</w:t>
            </w:r>
          </w:p>
        </w:tc>
        <w:tc>
          <w:tcPr>
            <w:tcW w:w="1048" w:type="pct"/>
          </w:tcPr>
          <w:p w14:paraId="345BA281" w14:textId="47EFE563" w:rsidR="007441D7" w:rsidRDefault="0025291D" w:rsidP="00AB0B14">
            <w:pPr>
              <w:pStyle w:val="TabellRader"/>
            </w:pPr>
            <w:r>
              <w:t>KN</w:t>
            </w:r>
            <w:r w:rsidR="009E0CA2">
              <w:t xml:space="preserve"> </w:t>
            </w:r>
            <w:r w:rsidR="002D4579">
              <w:t>65</w:t>
            </w:r>
          </w:p>
        </w:tc>
        <w:tc>
          <w:tcPr>
            <w:tcW w:w="1048" w:type="pct"/>
          </w:tcPr>
          <w:p w14:paraId="3A75F9B8" w14:textId="63DE8803" w:rsidR="007441D7" w:rsidRDefault="00CE1215" w:rsidP="00AB0B14">
            <w:pPr>
              <w:pStyle w:val="TabellRader"/>
            </w:pPr>
            <w:r>
              <w:t>FiU7</w:t>
            </w:r>
          </w:p>
        </w:tc>
        <w:tc>
          <w:tcPr>
            <w:tcW w:w="1048" w:type="pct"/>
          </w:tcPr>
          <w:p w14:paraId="5AF9CCED" w14:textId="78BFC8C5" w:rsidR="007441D7" w:rsidRDefault="00E12B4E" w:rsidP="00AB0B14">
            <w:pPr>
              <w:pStyle w:val="TabellRader"/>
            </w:pPr>
            <w:r>
              <w:t>X</w:t>
            </w:r>
          </w:p>
        </w:tc>
        <w:tc>
          <w:tcPr>
            <w:tcW w:w="1148" w:type="pct"/>
          </w:tcPr>
          <w:p w14:paraId="3C378C12" w14:textId="77777777" w:rsidR="007441D7" w:rsidRDefault="007441D7" w:rsidP="00AB0B14">
            <w:pPr>
              <w:pStyle w:val="TabellRader"/>
            </w:pPr>
          </w:p>
        </w:tc>
      </w:tr>
      <w:tr w:rsidR="007441D7" w14:paraId="1D7F2FBA" w14:textId="77777777" w:rsidTr="00AB0B14">
        <w:tc>
          <w:tcPr>
            <w:tcW w:w="708" w:type="pct"/>
          </w:tcPr>
          <w:p w14:paraId="15BA0316" w14:textId="27A79496" w:rsidR="007441D7" w:rsidRDefault="00A906CB" w:rsidP="00AB0B14">
            <w:pPr>
              <w:pStyle w:val="TabellRader"/>
            </w:pPr>
            <w:r>
              <w:t>33</w:t>
            </w:r>
          </w:p>
        </w:tc>
        <w:tc>
          <w:tcPr>
            <w:tcW w:w="1048" w:type="pct"/>
          </w:tcPr>
          <w:p w14:paraId="1C15174B" w14:textId="7AF80008" w:rsidR="007441D7" w:rsidRDefault="000968F1" w:rsidP="00AB0B14">
            <w:pPr>
              <w:pStyle w:val="TabellRader"/>
            </w:pPr>
            <w:r>
              <w:t xml:space="preserve">Fi </w:t>
            </w:r>
            <w:r w:rsidR="00D7571D">
              <w:t>122</w:t>
            </w:r>
          </w:p>
        </w:tc>
        <w:tc>
          <w:tcPr>
            <w:tcW w:w="1048" w:type="pct"/>
          </w:tcPr>
          <w:p w14:paraId="702B69D7" w14:textId="3CC1589A" w:rsidR="007441D7" w:rsidRDefault="000968F1" w:rsidP="00AB0B14">
            <w:pPr>
              <w:pStyle w:val="TabellRader"/>
            </w:pPr>
            <w:r>
              <w:t>FiU15</w:t>
            </w:r>
          </w:p>
        </w:tc>
        <w:tc>
          <w:tcPr>
            <w:tcW w:w="1048" w:type="pct"/>
          </w:tcPr>
          <w:p w14:paraId="4C8855E4" w14:textId="28C08349" w:rsidR="007441D7" w:rsidRDefault="00437035" w:rsidP="00AB0B14">
            <w:pPr>
              <w:pStyle w:val="TabellRader"/>
            </w:pPr>
            <w:r>
              <w:t>X</w:t>
            </w:r>
          </w:p>
        </w:tc>
        <w:tc>
          <w:tcPr>
            <w:tcW w:w="1148" w:type="pct"/>
          </w:tcPr>
          <w:p w14:paraId="2553DE2D" w14:textId="77777777" w:rsidR="007441D7" w:rsidRDefault="007441D7" w:rsidP="00AB0B14">
            <w:pPr>
              <w:pStyle w:val="TabellRader"/>
            </w:pPr>
          </w:p>
        </w:tc>
      </w:tr>
      <w:tr w:rsidR="007441D7" w14:paraId="683021A1" w14:textId="77777777" w:rsidTr="00AB0B14">
        <w:tc>
          <w:tcPr>
            <w:tcW w:w="708" w:type="pct"/>
          </w:tcPr>
          <w:p w14:paraId="57467B67" w14:textId="281F0D0B" w:rsidR="007441D7" w:rsidRDefault="00A906CB" w:rsidP="00AB0B14">
            <w:pPr>
              <w:pStyle w:val="TabellRader"/>
            </w:pPr>
            <w:r>
              <w:t>34</w:t>
            </w:r>
          </w:p>
        </w:tc>
        <w:tc>
          <w:tcPr>
            <w:tcW w:w="1048" w:type="pct"/>
          </w:tcPr>
          <w:p w14:paraId="45F905AB" w14:textId="612BF9F9" w:rsidR="007441D7" w:rsidRDefault="005D74FA" w:rsidP="00AB0B14">
            <w:pPr>
              <w:pStyle w:val="TabellRader"/>
            </w:pPr>
            <w:r>
              <w:t xml:space="preserve">S </w:t>
            </w:r>
            <w:r w:rsidR="008636C9">
              <w:t>9</w:t>
            </w:r>
            <w:r w:rsidR="00AC0841">
              <w:t>6</w:t>
            </w:r>
          </w:p>
        </w:tc>
        <w:tc>
          <w:tcPr>
            <w:tcW w:w="1048" w:type="pct"/>
          </w:tcPr>
          <w:p w14:paraId="7D5B567F" w14:textId="400CC6C7" w:rsidR="007441D7" w:rsidRDefault="005D74FA" w:rsidP="00AB0B14">
            <w:pPr>
              <w:pStyle w:val="TabellRader"/>
            </w:pPr>
            <w:r>
              <w:t>SoU2</w:t>
            </w:r>
          </w:p>
        </w:tc>
        <w:tc>
          <w:tcPr>
            <w:tcW w:w="1048" w:type="pct"/>
          </w:tcPr>
          <w:p w14:paraId="34123D20" w14:textId="77777777" w:rsidR="007441D7" w:rsidRDefault="007441D7" w:rsidP="00AB0B14">
            <w:pPr>
              <w:pStyle w:val="TabellRader"/>
            </w:pPr>
          </w:p>
        </w:tc>
        <w:tc>
          <w:tcPr>
            <w:tcW w:w="1148" w:type="pct"/>
          </w:tcPr>
          <w:p w14:paraId="3ABFB92F" w14:textId="3C377CF4" w:rsidR="007441D7" w:rsidRDefault="00576574" w:rsidP="00AB0B14">
            <w:pPr>
              <w:pStyle w:val="TabellRader"/>
            </w:pPr>
            <w:r>
              <w:t>X</w:t>
            </w:r>
          </w:p>
        </w:tc>
      </w:tr>
      <w:tr w:rsidR="007441D7" w14:paraId="3683CD22" w14:textId="77777777" w:rsidTr="00AB0B14">
        <w:tc>
          <w:tcPr>
            <w:tcW w:w="708" w:type="pct"/>
          </w:tcPr>
          <w:p w14:paraId="1AEED20F" w14:textId="7601C132" w:rsidR="007441D7" w:rsidRDefault="00A906CB" w:rsidP="00AB0B14">
            <w:pPr>
              <w:pStyle w:val="TabellRader"/>
            </w:pPr>
            <w:r>
              <w:t>35</w:t>
            </w:r>
          </w:p>
        </w:tc>
        <w:tc>
          <w:tcPr>
            <w:tcW w:w="1048" w:type="pct"/>
          </w:tcPr>
          <w:p w14:paraId="56FD43D1" w14:textId="3AD1EF86" w:rsidR="007441D7" w:rsidRDefault="005D74FA" w:rsidP="00AB0B14">
            <w:pPr>
              <w:pStyle w:val="TabellRader"/>
            </w:pPr>
            <w:r>
              <w:t xml:space="preserve">S </w:t>
            </w:r>
            <w:r w:rsidR="008636C9">
              <w:t>9</w:t>
            </w:r>
            <w:r w:rsidR="00AC0841">
              <w:t>7</w:t>
            </w:r>
          </w:p>
        </w:tc>
        <w:tc>
          <w:tcPr>
            <w:tcW w:w="1048" w:type="pct"/>
          </w:tcPr>
          <w:p w14:paraId="4D1F95DF" w14:textId="312F7638" w:rsidR="007441D7" w:rsidRDefault="005D74FA" w:rsidP="00AB0B14">
            <w:pPr>
              <w:pStyle w:val="TabellRader"/>
            </w:pPr>
            <w:r>
              <w:t>SoU3</w:t>
            </w:r>
          </w:p>
        </w:tc>
        <w:tc>
          <w:tcPr>
            <w:tcW w:w="1048" w:type="pct"/>
          </w:tcPr>
          <w:p w14:paraId="4FC569E5" w14:textId="77777777" w:rsidR="007441D7" w:rsidRDefault="007441D7" w:rsidP="00AB0B14">
            <w:pPr>
              <w:pStyle w:val="TabellRader"/>
            </w:pPr>
          </w:p>
        </w:tc>
        <w:tc>
          <w:tcPr>
            <w:tcW w:w="1148" w:type="pct"/>
          </w:tcPr>
          <w:p w14:paraId="637C66E2" w14:textId="56023648" w:rsidR="007441D7" w:rsidRDefault="00576574" w:rsidP="00AB0B14">
            <w:pPr>
              <w:pStyle w:val="TabellRader"/>
            </w:pPr>
            <w:r>
              <w:t>X</w:t>
            </w:r>
          </w:p>
        </w:tc>
      </w:tr>
      <w:tr w:rsidR="007441D7" w14:paraId="3F397261" w14:textId="77777777" w:rsidTr="00AB0B14">
        <w:tc>
          <w:tcPr>
            <w:tcW w:w="708" w:type="pct"/>
          </w:tcPr>
          <w:p w14:paraId="07A574DA" w14:textId="7CED72F1" w:rsidR="007441D7" w:rsidRDefault="00A906CB" w:rsidP="00AB0B14">
            <w:pPr>
              <w:pStyle w:val="TabellRader"/>
            </w:pPr>
            <w:r>
              <w:t>36</w:t>
            </w:r>
          </w:p>
        </w:tc>
        <w:tc>
          <w:tcPr>
            <w:tcW w:w="1048" w:type="pct"/>
          </w:tcPr>
          <w:p w14:paraId="718082BE" w14:textId="021342B6" w:rsidR="007441D7" w:rsidRDefault="00A87C10" w:rsidP="00AB0B14">
            <w:pPr>
              <w:pStyle w:val="TabellRader"/>
            </w:pPr>
            <w:r>
              <w:t xml:space="preserve">Ju </w:t>
            </w:r>
            <w:r w:rsidR="00527612">
              <w:t>191</w:t>
            </w:r>
          </w:p>
        </w:tc>
        <w:tc>
          <w:tcPr>
            <w:tcW w:w="1048" w:type="pct"/>
          </w:tcPr>
          <w:p w14:paraId="6A24B206" w14:textId="128CB61A" w:rsidR="007441D7" w:rsidRDefault="00A87C10" w:rsidP="00AB0B14">
            <w:pPr>
              <w:pStyle w:val="TabellRader"/>
            </w:pPr>
            <w:r>
              <w:t>CU2</w:t>
            </w:r>
          </w:p>
        </w:tc>
        <w:tc>
          <w:tcPr>
            <w:tcW w:w="1048" w:type="pct"/>
          </w:tcPr>
          <w:p w14:paraId="1CCE8BE4" w14:textId="4D53B3E8" w:rsidR="007441D7" w:rsidRDefault="006B2022" w:rsidP="00AB0B14">
            <w:pPr>
              <w:pStyle w:val="TabellRader"/>
            </w:pPr>
            <w:r>
              <w:t>X</w:t>
            </w:r>
          </w:p>
        </w:tc>
        <w:tc>
          <w:tcPr>
            <w:tcW w:w="1148" w:type="pct"/>
          </w:tcPr>
          <w:p w14:paraId="3AD95909" w14:textId="77777777" w:rsidR="007441D7" w:rsidRDefault="007441D7" w:rsidP="00AB0B14">
            <w:pPr>
              <w:pStyle w:val="TabellRader"/>
            </w:pPr>
          </w:p>
        </w:tc>
      </w:tr>
      <w:tr w:rsidR="007441D7" w14:paraId="5890ACAA" w14:textId="77777777" w:rsidTr="00AB0B14">
        <w:tc>
          <w:tcPr>
            <w:tcW w:w="708" w:type="pct"/>
          </w:tcPr>
          <w:p w14:paraId="4743E958" w14:textId="550AAC53" w:rsidR="007441D7" w:rsidRDefault="00A906CB" w:rsidP="00AB0B14">
            <w:pPr>
              <w:pStyle w:val="TabellRader"/>
            </w:pPr>
            <w:r>
              <w:t>37</w:t>
            </w:r>
          </w:p>
        </w:tc>
        <w:tc>
          <w:tcPr>
            <w:tcW w:w="1048" w:type="pct"/>
          </w:tcPr>
          <w:p w14:paraId="135BB88D" w14:textId="5DA9E02C" w:rsidR="007441D7" w:rsidRDefault="00A87C10" w:rsidP="00AB0B14">
            <w:pPr>
              <w:pStyle w:val="TabellRader"/>
            </w:pPr>
            <w:r>
              <w:t>Ju</w:t>
            </w:r>
            <w:r w:rsidR="00076B7B">
              <w:t xml:space="preserve"> </w:t>
            </w:r>
            <w:r w:rsidR="00527612">
              <w:t>192</w:t>
            </w:r>
          </w:p>
        </w:tc>
        <w:tc>
          <w:tcPr>
            <w:tcW w:w="1048" w:type="pct"/>
          </w:tcPr>
          <w:p w14:paraId="40C3BC0F" w14:textId="15CC3FA4" w:rsidR="007441D7" w:rsidRDefault="00A87C10" w:rsidP="00AB0B14">
            <w:pPr>
              <w:pStyle w:val="TabellRader"/>
            </w:pPr>
            <w:r>
              <w:t>CU3</w:t>
            </w:r>
          </w:p>
        </w:tc>
        <w:tc>
          <w:tcPr>
            <w:tcW w:w="1048" w:type="pct"/>
          </w:tcPr>
          <w:p w14:paraId="30126630" w14:textId="59CE4F6D" w:rsidR="007441D7" w:rsidRDefault="006B2022" w:rsidP="00AB0B14">
            <w:pPr>
              <w:pStyle w:val="TabellRader"/>
            </w:pPr>
            <w:r>
              <w:t>X</w:t>
            </w:r>
          </w:p>
        </w:tc>
        <w:tc>
          <w:tcPr>
            <w:tcW w:w="1148" w:type="pct"/>
          </w:tcPr>
          <w:p w14:paraId="4CE71801" w14:textId="77777777" w:rsidR="007441D7" w:rsidRDefault="007441D7" w:rsidP="00AB0B14">
            <w:pPr>
              <w:pStyle w:val="TabellRader"/>
            </w:pPr>
          </w:p>
        </w:tc>
      </w:tr>
      <w:tr w:rsidR="007441D7" w14:paraId="6AAF2022" w14:textId="77777777" w:rsidTr="00AB0B14">
        <w:tc>
          <w:tcPr>
            <w:tcW w:w="708" w:type="pct"/>
          </w:tcPr>
          <w:p w14:paraId="67DD3563" w14:textId="68139B71" w:rsidR="007441D7" w:rsidRDefault="00A906CB" w:rsidP="00AB0B14">
            <w:pPr>
              <w:pStyle w:val="TabellRader"/>
            </w:pPr>
            <w:r>
              <w:t>38</w:t>
            </w:r>
          </w:p>
        </w:tc>
        <w:tc>
          <w:tcPr>
            <w:tcW w:w="1048" w:type="pct"/>
          </w:tcPr>
          <w:p w14:paraId="2C560E54" w14:textId="6AC746EC" w:rsidR="007441D7" w:rsidRDefault="00437035" w:rsidP="00AB0B14">
            <w:pPr>
              <w:pStyle w:val="TabellRader"/>
            </w:pPr>
            <w:r>
              <w:t>LI</w:t>
            </w:r>
            <w:r w:rsidR="00460BA8">
              <w:t xml:space="preserve"> </w:t>
            </w:r>
            <w:r w:rsidR="00D1219D">
              <w:t>85</w:t>
            </w:r>
          </w:p>
        </w:tc>
        <w:tc>
          <w:tcPr>
            <w:tcW w:w="1048" w:type="pct"/>
          </w:tcPr>
          <w:p w14:paraId="7C706D8D" w14:textId="32614760" w:rsidR="007441D7" w:rsidRDefault="00460BA8" w:rsidP="00AB0B14">
            <w:pPr>
              <w:pStyle w:val="TabellRader"/>
            </w:pPr>
            <w:r>
              <w:t>CU4</w:t>
            </w:r>
          </w:p>
        </w:tc>
        <w:tc>
          <w:tcPr>
            <w:tcW w:w="1048" w:type="pct"/>
          </w:tcPr>
          <w:p w14:paraId="0027AD8B" w14:textId="289FA77F" w:rsidR="007441D7" w:rsidRDefault="00437035" w:rsidP="00AB0B14">
            <w:pPr>
              <w:pStyle w:val="TabellRader"/>
            </w:pPr>
            <w:r>
              <w:t>X</w:t>
            </w:r>
          </w:p>
        </w:tc>
        <w:tc>
          <w:tcPr>
            <w:tcW w:w="1148" w:type="pct"/>
          </w:tcPr>
          <w:p w14:paraId="0D394F98" w14:textId="77777777" w:rsidR="007441D7" w:rsidRDefault="007441D7" w:rsidP="00AB0B14">
            <w:pPr>
              <w:pStyle w:val="TabellRader"/>
            </w:pPr>
          </w:p>
        </w:tc>
      </w:tr>
      <w:tr w:rsidR="007441D7" w14:paraId="70302B99" w14:textId="77777777" w:rsidTr="00AB0B14">
        <w:tc>
          <w:tcPr>
            <w:tcW w:w="708" w:type="pct"/>
          </w:tcPr>
          <w:p w14:paraId="1B130533" w14:textId="77BEF852" w:rsidR="007441D7" w:rsidRDefault="00A906CB" w:rsidP="00AB0B14">
            <w:pPr>
              <w:pStyle w:val="TabellRader"/>
            </w:pPr>
            <w:r>
              <w:t>39</w:t>
            </w:r>
          </w:p>
        </w:tc>
        <w:tc>
          <w:tcPr>
            <w:tcW w:w="1048" w:type="pct"/>
          </w:tcPr>
          <w:p w14:paraId="43BB2A6D" w14:textId="65DD6EBE" w:rsidR="007441D7" w:rsidRDefault="00460BA8" w:rsidP="00AB0B14">
            <w:pPr>
              <w:pStyle w:val="TabellRader"/>
            </w:pPr>
            <w:r>
              <w:t xml:space="preserve">Fi </w:t>
            </w:r>
            <w:r w:rsidR="00D7571D">
              <w:t>123</w:t>
            </w:r>
          </w:p>
        </w:tc>
        <w:tc>
          <w:tcPr>
            <w:tcW w:w="1048" w:type="pct"/>
          </w:tcPr>
          <w:p w14:paraId="7E577A93" w14:textId="3389389A" w:rsidR="007441D7" w:rsidRDefault="00460BA8" w:rsidP="00AB0B14">
            <w:pPr>
              <w:pStyle w:val="TabellRader"/>
            </w:pPr>
            <w:r>
              <w:t>SkU3</w:t>
            </w:r>
          </w:p>
        </w:tc>
        <w:tc>
          <w:tcPr>
            <w:tcW w:w="1048" w:type="pct"/>
          </w:tcPr>
          <w:p w14:paraId="7D065794" w14:textId="309FDE54" w:rsidR="007441D7" w:rsidRDefault="00437035" w:rsidP="00AB0B14">
            <w:pPr>
              <w:pStyle w:val="TabellRader"/>
            </w:pPr>
            <w:r>
              <w:t>X</w:t>
            </w:r>
          </w:p>
        </w:tc>
        <w:tc>
          <w:tcPr>
            <w:tcW w:w="1148" w:type="pct"/>
          </w:tcPr>
          <w:p w14:paraId="775AC478" w14:textId="77777777" w:rsidR="007441D7" w:rsidRDefault="007441D7" w:rsidP="00AB0B14">
            <w:pPr>
              <w:pStyle w:val="TabellRader"/>
            </w:pPr>
          </w:p>
        </w:tc>
      </w:tr>
      <w:tr w:rsidR="007441D7" w14:paraId="093CA969" w14:textId="77777777" w:rsidTr="00AB0B14">
        <w:tc>
          <w:tcPr>
            <w:tcW w:w="708" w:type="pct"/>
          </w:tcPr>
          <w:p w14:paraId="573148FE" w14:textId="2A5D58DF" w:rsidR="007441D7" w:rsidRDefault="00A906CB" w:rsidP="00AB0B14">
            <w:pPr>
              <w:pStyle w:val="TabellRader"/>
            </w:pPr>
            <w:r>
              <w:t>40</w:t>
            </w:r>
          </w:p>
        </w:tc>
        <w:tc>
          <w:tcPr>
            <w:tcW w:w="1048" w:type="pct"/>
          </w:tcPr>
          <w:p w14:paraId="18CA1CAC" w14:textId="19EFBAC3" w:rsidR="007441D7" w:rsidRDefault="00460BA8" w:rsidP="00AB0B14">
            <w:pPr>
              <w:pStyle w:val="TabellRader"/>
            </w:pPr>
            <w:r>
              <w:t xml:space="preserve">Fi </w:t>
            </w:r>
            <w:r w:rsidR="00D7571D">
              <w:t>124</w:t>
            </w:r>
          </w:p>
        </w:tc>
        <w:tc>
          <w:tcPr>
            <w:tcW w:w="1048" w:type="pct"/>
          </w:tcPr>
          <w:p w14:paraId="1CBAA5F6" w14:textId="429C2C65" w:rsidR="007441D7" w:rsidRDefault="00460BA8" w:rsidP="00AB0B14">
            <w:pPr>
              <w:pStyle w:val="TabellRader"/>
            </w:pPr>
            <w:r>
              <w:t>SkU4</w:t>
            </w:r>
          </w:p>
        </w:tc>
        <w:tc>
          <w:tcPr>
            <w:tcW w:w="1048" w:type="pct"/>
          </w:tcPr>
          <w:p w14:paraId="3F7DA00A" w14:textId="01500825" w:rsidR="007441D7" w:rsidRDefault="00437035" w:rsidP="00AB0B14">
            <w:pPr>
              <w:pStyle w:val="TabellRader"/>
            </w:pPr>
            <w:r>
              <w:t>X</w:t>
            </w:r>
          </w:p>
        </w:tc>
        <w:tc>
          <w:tcPr>
            <w:tcW w:w="1148" w:type="pct"/>
          </w:tcPr>
          <w:p w14:paraId="51717906" w14:textId="77777777" w:rsidR="007441D7" w:rsidRDefault="007441D7" w:rsidP="00AB0B14">
            <w:pPr>
              <w:pStyle w:val="TabellRader"/>
            </w:pPr>
          </w:p>
        </w:tc>
      </w:tr>
      <w:tr w:rsidR="007441D7" w14:paraId="503F37CB" w14:textId="77777777" w:rsidTr="00AB0B14">
        <w:tc>
          <w:tcPr>
            <w:tcW w:w="708" w:type="pct"/>
          </w:tcPr>
          <w:p w14:paraId="61B31D6B" w14:textId="6B64B89D" w:rsidR="007441D7" w:rsidRDefault="00A906CB" w:rsidP="00AB0B14">
            <w:pPr>
              <w:pStyle w:val="TabellRader"/>
            </w:pPr>
            <w:r>
              <w:t>41</w:t>
            </w:r>
          </w:p>
        </w:tc>
        <w:tc>
          <w:tcPr>
            <w:tcW w:w="1048" w:type="pct"/>
          </w:tcPr>
          <w:p w14:paraId="2F7C7454" w14:textId="645A411A" w:rsidR="007441D7" w:rsidRDefault="00664E09" w:rsidP="00AB0B14">
            <w:pPr>
              <w:pStyle w:val="TabellRader"/>
            </w:pPr>
            <w:r>
              <w:t xml:space="preserve">Ju </w:t>
            </w:r>
            <w:r w:rsidR="00527612">
              <w:t>193</w:t>
            </w:r>
          </w:p>
        </w:tc>
        <w:tc>
          <w:tcPr>
            <w:tcW w:w="1048" w:type="pct"/>
          </w:tcPr>
          <w:p w14:paraId="548787EA" w14:textId="0A3031E7" w:rsidR="007441D7" w:rsidRDefault="009F3804" w:rsidP="00AB0B14">
            <w:pPr>
              <w:pStyle w:val="TabellRader"/>
            </w:pPr>
            <w:r>
              <w:t>NU6</w:t>
            </w:r>
          </w:p>
        </w:tc>
        <w:tc>
          <w:tcPr>
            <w:tcW w:w="1048" w:type="pct"/>
          </w:tcPr>
          <w:p w14:paraId="6E760E32" w14:textId="22509CDE" w:rsidR="007441D7" w:rsidRDefault="006B2022" w:rsidP="00AB0B14">
            <w:pPr>
              <w:pStyle w:val="TabellRader"/>
            </w:pPr>
            <w:r>
              <w:t>X</w:t>
            </w:r>
          </w:p>
        </w:tc>
        <w:tc>
          <w:tcPr>
            <w:tcW w:w="1148" w:type="pct"/>
          </w:tcPr>
          <w:p w14:paraId="420B8D79" w14:textId="77777777" w:rsidR="007441D7" w:rsidRDefault="007441D7" w:rsidP="00AB0B14">
            <w:pPr>
              <w:pStyle w:val="TabellRader"/>
            </w:pPr>
          </w:p>
        </w:tc>
      </w:tr>
      <w:tr w:rsidR="007441D7" w14:paraId="17C700A3" w14:textId="77777777" w:rsidTr="00AB0B14">
        <w:tc>
          <w:tcPr>
            <w:tcW w:w="708" w:type="pct"/>
          </w:tcPr>
          <w:p w14:paraId="60B92BB2" w14:textId="6F3B0C68" w:rsidR="007441D7" w:rsidRDefault="00A906CB" w:rsidP="00AB0B14">
            <w:pPr>
              <w:pStyle w:val="TabellRader"/>
            </w:pPr>
            <w:r>
              <w:t>42</w:t>
            </w:r>
          </w:p>
        </w:tc>
        <w:tc>
          <w:tcPr>
            <w:tcW w:w="1048" w:type="pct"/>
          </w:tcPr>
          <w:p w14:paraId="3ACE2401" w14:textId="444339D1" w:rsidR="007441D7" w:rsidRDefault="00664E09" w:rsidP="00AB0B14">
            <w:pPr>
              <w:pStyle w:val="TabellRader"/>
            </w:pPr>
            <w:r>
              <w:t>Ju</w:t>
            </w:r>
            <w:r w:rsidR="00247619">
              <w:t xml:space="preserve"> </w:t>
            </w:r>
            <w:r w:rsidR="00527612">
              <w:t>194</w:t>
            </w:r>
          </w:p>
        </w:tc>
        <w:tc>
          <w:tcPr>
            <w:tcW w:w="1048" w:type="pct"/>
          </w:tcPr>
          <w:p w14:paraId="11481A20" w14:textId="73C3BDFE" w:rsidR="007441D7" w:rsidRDefault="009F3804" w:rsidP="00AB0B14">
            <w:pPr>
              <w:pStyle w:val="TabellRader"/>
            </w:pPr>
            <w:r>
              <w:t>SfU9</w:t>
            </w:r>
          </w:p>
        </w:tc>
        <w:tc>
          <w:tcPr>
            <w:tcW w:w="1048" w:type="pct"/>
          </w:tcPr>
          <w:p w14:paraId="161EF659" w14:textId="74281333" w:rsidR="007441D7" w:rsidRDefault="006B2022" w:rsidP="00AB0B14">
            <w:pPr>
              <w:pStyle w:val="TabellRader"/>
            </w:pPr>
            <w:r>
              <w:t>X</w:t>
            </w:r>
          </w:p>
        </w:tc>
        <w:tc>
          <w:tcPr>
            <w:tcW w:w="1148" w:type="pct"/>
          </w:tcPr>
          <w:p w14:paraId="3CDD7B11" w14:textId="77777777" w:rsidR="007441D7" w:rsidRDefault="007441D7" w:rsidP="00AB0B14">
            <w:pPr>
              <w:pStyle w:val="TabellRader"/>
            </w:pPr>
          </w:p>
        </w:tc>
      </w:tr>
      <w:tr w:rsidR="007441D7" w14:paraId="43AD12CD" w14:textId="77777777" w:rsidTr="00AB0B14">
        <w:tc>
          <w:tcPr>
            <w:tcW w:w="708" w:type="pct"/>
          </w:tcPr>
          <w:p w14:paraId="56B28D86" w14:textId="473F9208" w:rsidR="007441D7" w:rsidRDefault="00A906CB" w:rsidP="00AB0B14">
            <w:pPr>
              <w:pStyle w:val="TabellRader"/>
            </w:pPr>
            <w:r>
              <w:t>43</w:t>
            </w:r>
          </w:p>
        </w:tc>
        <w:tc>
          <w:tcPr>
            <w:tcW w:w="1048" w:type="pct"/>
          </w:tcPr>
          <w:p w14:paraId="1AEC3E99" w14:textId="19B4891E" w:rsidR="007441D7" w:rsidRDefault="00F357C3" w:rsidP="00AB0B14">
            <w:pPr>
              <w:pStyle w:val="TabellRader"/>
            </w:pPr>
            <w:r>
              <w:t>S</w:t>
            </w:r>
            <w:r w:rsidR="00247619">
              <w:t xml:space="preserve"> </w:t>
            </w:r>
            <w:r w:rsidR="008636C9">
              <w:t>9</w:t>
            </w:r>
            <w:r w:rsidR="00AC0841">
              <w:t>8</w:t>
            </w:r>
          </w:p>
        </w:tc>
        <w:tc>
          <w:tcPr>
            <w:tcW w:w="1048" w:type="pct"/>
          </w:tcPr>
          <w:p w14:paraId="742A4327" w14:textId="5FA71BD9" w:rsidR="007441D7" w:rsidRDefault="00F357C3" w:rsidP="00AB0B14">
            <w:pPr>
              <w:pStyle w:val="TabellRader"/>
            </w:pPr>
            <w:r>
              <w:t>Sf</w:t>
            </w:r>
            <w:r w:rsidR="00AA0BA7">
              <w:t>U7</w:t>
            </w:r>
          </w:p>
        </w:tc>
        <w:tc>
          <w:tcPr>
            <w:tcW w:w="1048" w:type="pct"/>
          </w:tcPr>
          <w:p w14:paraId="145F2BA0" w14:textId="77777777" w:rsidR="007441D7" w:rsidRDefault="007441D7" w:rsidP="00AB0B14">
            <w:pPr>
              <w:pStyle w:val="TabellRader"/>
            </w:pPr>
          </w:p>
        </w:tc>
        <w:tc>
          <w:tcPr>
            <w:tcW w:w="1148" w:type="pct"/>
          </w:tcPr>
          <w:p w14:paraId="221967BA" w14:textId="29FDFF46" w:rsidR="007441D7" w:rsidRDefault="00576574" w:rsidP="00AB0B14">
            <w:pPr>
              <w:pStyle w:val="TabellRader"/>
            </w:pPr>
            <w:r>
              <w:t>X</w:t>
            </w:r>
          </w:p>
        </w:tc>
      </w:tr>
      <w:tr w:rsidR="007441D7" w14:paraId="16E14FF9" w14:textId="77777777" w:rsidTr="00AB0B14">
        <w:tc>
          <w:tcPr>
            <w:tcW w:w="708" w:type="pct"/>
          </w:tcPr>
          <w:p w14:paraId="547E5A00" w14:textId="52E0D62D" w:rsidR="007441D7" w:rsidRDefault="00A906CB" w:rsidP="00AB0B14">
            <w:pPr>
              <w:pStyle w:val="TabellRader"/>
            </w:pPr>
            <w:r>
              <w:t>44</w:t>
            </w:r>
          </w:p>
        </w:tc>
        <w:tc>
          <w:tcPr>
            <w:tcW w:w="1048" w:type="pct"/>
          </w:tcPr>
          <w:p w14:paraId="0E4F93B6" w14:textId="28677B0B" w:rsidR="007441D7" w:rsidRDefault="00F71B32" w:rsidP="00AB0B14">
            <w:pPr>
              <w:pStyle w:val="TabellRader"/>
            </w:pPr>
            <w:r>
              <w:t>Ju</w:t>
            </w:r>
            <w:r w:rsidR="00247619">
              <w:t xml:space="preserve"> </w:t>
            </w:r>
            <w:r w:rsidR="002D321D">
              <w:t>195</w:t>
            </w:r>
          </w:p>
        </w:tc>
        <w:tc>
          <w:tcPr>
            <w:tcW w:w="1048" w:type="pct"/>
          </w:tcPr>
          <w:p w14:paraId="1DE25B33" w14:textId="3820DB55" w:rsidR="007441D7" w:rsidRDefault="00F71B32" w:rsidP="00AB0B14">
            <w:pPr>
              <w:pStyle w:val="TabellRader"/>
            </w:pPr>
            <w:r>
              <w:t>SfU8</w:t>
            </w:r>
          </w:p>
        </w:tc>
        <w:tc>
          <w:tcPr>
            <w:tcW w:w="1048" w:type="pct"/>
          </w:tcPr>
          <w:p w14:paraId="0FD18235" w14:textId="7E794295" w:rsidR="007441D7" w:rsidRDefault="006B2022" w:rsidP="00AB0B14">
            <w:pPr>
              <w:pStyle w:val="TabellRader"/>
            </w:pPr>
            <w:r>
              <w:t>X</w:t>
            </w:r>
          </w:p>
        </w:tc>
        <w:tc>
          <w:tcPr>
            <w:tcW w:w="1148" w:type="pct"/>
          </w:tcPr>
          <w:p w14:paraId="737CD416" w14:textId="77777777" w:rsidR="007441D7" w:rsidRDefault="007441D7" w:rsidP="00AB0B14">
            <w:pPr>
              <w:pStyle w:val="TabellRader"/>
            </w:pPr>
          </w:p>
        </w:tc>
      </w:tr>
      <w:tr w:rsidR="007441D7" w14:paraId="13B3B27B" w14:textId="77777777" w:rsidTr="00AB0B14">
        <w:tc>
          <w:tcPr>
            <w:tcW w:w="708" w:type="pct"/>
          </w:tcPr>
          <w:p w14:paraId="368BEBF8" w14:textId="7EB8E5BE" w:rsidR="007441D7" w:rsidRDefault="00A906CB" w:rsidP="00AB0B14">
            <w:pPr>
              <w:pStyle w:val="TabellRader"/>
            </w:pPr>
            <w:r>
              <w:t>45</w:t>
            </w:r>
          </w:p>
        </w:tc>
        <w:tc>
          <w:tcPr>
            <w:tcW w:w="1048" w:type="pct"/>
          </w:tcPr>
          <w:p w14:paraId="30E85F6A" w14:textId="1EB4A5D8" w:rsidR="007441D7" w:rsidRDefault="00442314" w:rsidP="00AB0B14">
            <w:pPr>
              <w:pStyle w:val="TabellRader"/>
            </w:pPr>
            <w:r>
              <w:t xml:space="preserve">Fi </w:t>
            </w:r>
            <w:r w:rsidR="00D7571D">
              <w:t>125</w:t>
            </w:r>
          </w:p>
        </w:tc>
        <w:tc>
          <w:tcPr>
            <w:tcW w:w="1048" w:type="pct"/>
          </w:tcPr>
          <w:p w14:paraId="5DA12293" w14:textId="03C8DBFD" w:rsidR="007441D7" w:rsidRDefault="00442314" w:rsidP="00AB0B14">
            <w:pPr>
              <w:pStyle w:val="TabellRader"/>
            </w:pPr>
            <w:r>
              <w:t>FiU14</w:t>
            </w:r>
          </w:p>
        </w:tc>
        <w:tc>
          <w:tcPr>
            <w:tcW w:w="1048" w:type="pct"/>
          </w:tcPr>
          <w:p w14:paraId="09B83CAB" w14:textId="46AE3554" w:rsidR="007441D7" w:rsidRDefault="00B91665" w:rsidP="00AB0B14">
            <w:pPr>
              <w:pStyle w:val="TabellRader"/>
            </w:pPr>
            <w:r>
              <w:t>X</w:t>
            </w:r>
          </w:p>
        </w:tc>
        <w:tc>
          <w:tcPr>
            <w:tcW w:w="1148" w:type="pct"/>
          </w:tcPr>
          <w:p w14:paraId="7BFC28BC" w14:textId="77777777" w:rsidR="007441D7" w:rsidRDefault="007441D7" w:rsidP="00AB0B14">
            <w:pPr>
              <w:pStyle w:val="TabellRader"/>
            </w:pPr>
          </w:p>
        </w:tc>
      </w:tr>
      <w:tr w:rsidR="007441D7" w14:paraId="31DB9246" w14:textId="77777777" w:rsidTr="00AB0B14">
        <w:tc>
          <w:tcPr>
            <w:tcW w:w="708" w:type="pct"/>
          </w:tcPr>
          <w:p w14:paraId="0A274CC7" w14:textId="2CA0B6EE" w:rsidR="007441D7" w:rsidRDefault="00A906CB" w:rsidP="00AB0B14">
            <w:pPr>
              <w:pStyle w:val="TabellRader"/>
            </w:pPr>
            <w:r>
              <w:t>46</w:t>
            </w:r>
          </w:p>
        </w:tc>
        <w:tc>
          <w:tcPr>
            <w:tcW w:w="1048" w:type="pct"/>
          </w:tcPr>
          <w:p w14:paraId="20B933FB" w14:textId="7070010F" w:rsidR="007441D7" w:rsidRDefault="005223D4" w:rsidP="00AB0B14">
            <w:pPr>
              <w:pStyle w:val="TabellRader"/>
            </w:pPr>
            <w:r>
              <w:t xml:space="preserve">Fi </w:t>
            </w:r>
            <w:r w:rsidR="00D7571D">
              <w:t>126</w:t>
            </w:r>
          </w:p>
        </w:tc>
        <w:tc>
          <w:tcPr>
            <w:tcW w:w="1048" w:type="pct"/>
          </w:tcPr>
          <w:p w14:paraId="7C0BD4CF" w14:textId="053041C4" w:rsidR="007441D7" w:rsidRDefault="00D5270B" w:rsidP="00AB0B14">
            <w:pPr>
              <w:pStyle w:val="TabellRader"/>
            </w:pPr>
            <w:r>
              <w:t>FiU16</w:t>
            </w:r>
          </w:p>
        </w:tc>
        <w:tc>
          <w:tcPr>
            <w:tcW w:w="1048" w:type="pct"/>
          </w:tcPr>
          <w:p w14:paraId="6CF004FA" w14:textId="3A44DBE1" w:rsidR="007441D7" w:rsidRDefault="00B91665" w:rsidP="00AB0B14">
            <w:pPr>
              <w:pStyle w:val="TabellRader"/>
            </w:pPr>
            <w:r>
              <w:t>X</w:t>
            </w:r>
          </w:p>
        </w:tc>
        <w:tc>
          <w:tcPr>
            <w:tcW w:w="1148" w:type="pct"/>
          </w:tcPr>
          <w:p w14:paraId="4EFBEDB8" w14:textId="77777777" w:rsidR="007441D7" w:rsidRDefault="007441D7" w:rsidP="00AB0B14">
            <w:pPr>
              <w:pStyle w:val="TabellRader"/>
            </w:pPr>
          </w:p>
        </w:tc>
      </w:tr>
      <w:tr w:rsidR="007441D7" w14:paraId="0640214E" w14:textId="77777777" w:rsidTr="00AB0B14">
        <w:tc>
          <w:tcPr>
            <w:tcW w:w="708" w:type="pct"/>
          </w:tcPr>
          <w:p w14:paraId="5D393215" w14:textId="533307D2" w:rsidR="007441D7" w:rsidRDefault="00A906CB" w:rsidP="00AB0B14">
            <w:pPr>
              <w:pStyle w:val="TabellRader"/>
            </w:pPr>
            <w:r>
              <w:t>47</w:t>
            </w:r>
          </w:p>
        </w:tc>
        <w:tc>
          <w:tcPr>
            <w:tcW w:w="1048" w:type="pct"/>
          </w:tcPr>
          <w:p w14:paraId="7643318F" w14:textId="29D9AC01" w:rsidR="007441D7" w:rsidRDefault="005223D4" w:rsidP="00AB0B14">
            <w:pPr>
              <w:pStyle w:val="TabellRader"/>
            </w:pPr>
            <w:r>
              <w:t xml:space="preserve">Fi </w:t>
            </w:r>
            <w:r w:rsidR="00D7571D">
              <w:t>127</w:t>
            </w:r>
          </w:p>
        </w:tc>
        <w:tc>
          <w:tcPr>
            <w:tcW w:w="1048" w:type="pct"/>
          </w:tcPr>
          <w:p w14:paraId="0AD1244D" w14:textId="47E7C76F" w:rsidR="007441D7" w:rsidRDefault="00D5270B" w:rsidP="00AB0B14">
            <w:pPr>
              <w:pStyle w:val="TabellRader"/>
            </w:pPr>
            <w:r>
              <w:t>FiU17</w:t>
            </w:r>
          </w:p>
        </w:tc>
        <w:tc>
          <w:tcPr>
            <w:tcW w:w="1048" w:type="pct"/>
          </w:tcPr>
          <w:p w14:paraId="146A6070" w14:textId="4A6F85CB" w:rsidR="007441D7" w:rsidRDefault="00B91665" w:rsidP="00AB0B14">
            <w:pPr>
              <w:pStyle w:val="TabellRader"/>
            </w:pPr>
            <w:r>
              <w:t>X</w:t>
            </w:r>
          </w:p>
        </w:tc>
        <w:tc>
          <w:tcPr>
            <w:tcW w:w="1148" w:type="pct"/>
          </w:tcPr>
          <w:p w14:paraId="50026095" w14:textId="77777777" w:rsidR="007441D7" w:rsidRDefault="007441D7" w:rsidP="00AB0B14">
            <w:pPr>
              <w:pStyle w:val="TabellRader"/>
            </w:pPr>
          </w:p>
        </w:tc>
      </w:tr>
      <w:tr w:rsidR="007441D7" w14:paraId="6982642C" w14:textId="77777777" w:rsidTr="00AB0B14">
        <w:tc>
          <w:tcPr>
            <w:tcW w:w="708" w:type="pct"/>
          </w:tcPr>
          <w:p w14:paraId="76A815C1" w14:textId="15834C6B" w:rsidR="007441D7" w:rsidRDefault="00A906CB" w:rsidP="00AB0B14">
            <w:pPr>
              <w:pStyle w:val="TabellRader"/>
            </w:pPr>
            <w:r>
              <w:t>48</w:t>
            </w:r>
          </w:p>
        </w:tc>
        <w:tc>
          <w:tcPr>
            <w:tcW w:w="1048" w:type="pct"/>
          </w:tcPr>
          <w:p w14:paraId="29578B85" w14:textId="6D59025E" w:rsidR="007441D7" w:rsidRDefault="005223D4" w:rsidP="00AB0B14">
            <w:pPr>
              <w:pStyle w:val="TabellRader"/>
            </w:pPr>
            <w:r>
              <w:t xml:space="preserve">Fi </w:t>
            </w:r>
            <w:r w:rsidR="00D7571D">
              <w:t>128</w:t>
            </w:r>
          </w:p>
        </w:tc>
        <w:tc>
          <w:tcPr>
            <w:tcW w:w="1048" w:type="pct"/>
          </w:tcPr>
          <w:p w14:paraId="1E903147" w14:textId="71CD9D33" w:rsidR="007441D7" w:rsidRDefault="00D5270B" w:rsidP="00AB0B14">
            <w:pPr>
              <w:pStyle w:val="TabellRader"/>
            </w:pPr>
            <w:r>
              <w:t>FiU18</w:t>
            </w:r>
          </w:p>
        </w:tc>
        <w:tc>
          <w:tcPr>
            <w:tcW w:w="1048" w:type="pct"/>
          </w:tcPr>
          <w:p w14:paraId="1CBF40F8" w14:textId="6C653410" w:rsidR="007441D7" w:rsidRDefault="00B91665" w:rsidP="00AB0B14">
            <w:pPr>
              <w:pStyle w:val="TabellRader"/>
            </w:pPr>
            <w:r>
              <w:t>X</w:t>
            </w:r>
          </w:p>
        </w:tc>
        <w:tc>
          <w:tcPr>
            <w:tcW w:w="1148" w:type="pct"/>
          </w:tcPr>
          <w:p w14:paraId="702C2B34" w14:textId="77777777" w:rsidR="007441D7" w:rsidRDefault="007441D7" w:rsidP="00AB0B14">
            <w:pPr>
              <w:pStyle w:val="TabellRader"/>
            </w:pPr>
          </w:p>
        </w:tc>
      </w:tr>
      <w:tr w:rsidR="007441D7" w14:paraId="1840D37E" w14:textId="77777777" w:rsidTr="00AB0B14">
        <w:tc>
          <w:tcPr>
            <w:tcW w:w="708" w:type="pct"/>
          </w:tcPr>
          <w:p w14:paraId="55D74E0D" w14:textId="55E8981F" w:rsidR="007441D7" w:rsidRDefault="00A906CB" w:rsidP="00AB0B14">
            <w:pPr>
              <w:pStyle w:val="TabellRader"/>
            </w:pPr>
            <w:r>
              <w:t>49</w:t>
            </w:r>
          </w:p>
        </w:tc>
        <w:tc>
          <w:tcPr>
            <w:tcW w:w="1048" w:type="pct"/>
          </w:tcPr>
          <w:p w14:paraId="3FDA1E24" w14:textId="364AFD15" w:rsidR="007441D7" w:rsidRDefault="00577B84" w:rsidP="00AB0B14">
            <w:pPr>
              <w:pStyle w:val="TabellRader"/>
            </w:pPr>
            <w:r w:rsidRPr="00577B84">
              <w:t>KN</w:t>
            </w:r>
            <w:r w:rsidR="001764F9">
              <w:t xml:space="preserve"> 66</w:t>
            </w:r>
          </w:p>
        </w:tc>
        <w:tc>
          <w:tcPr>
            <w:tcW w:w="1048" w:type="pct"/>
          </w:tcPr>
          <w:p w14:paraId="2DC3279E" w14:textId="58B83930" w:rsidR="007441D7" w:rsidRDefault="00B57D8F" w:rsidP="00AB0B14">
            <w:pPr>
              <w:pStyle w:val="TabellRader"/>
            </w:pPr>
            <w:r>
              <w:t>MJU3</w:t>
            </w:r>
          </w:p>
        </w:tc>
        <w:tc>
          <w:tcPr>
            <w:tcW w:w="1048" w:type="pct"/>
          </w:tcPr>
          <w:p w14:paraId="32D39863" w14:textId="20DC42CC" w:rsidR="007441D7" w:rsidRDefault="00B9177B" w:rsidP="00AB0B14">
            <w:pPr>
              <w:pStyle w:val="TabellRader"/>
            </w:pPr>
            <w:r>
              <w:t>X</w:t>
            </w:r>
          </w:p>
        </w:tc>
        <w:tc>
          <w:tcPr>
            <w:tcW w:w="1148" w:type="pct"/>
          </w:tcPr>
          <w:p w14:paraId="7A89EC72" w14:textId="77777777" w:rsidR="007441D7" w:rsidRDefault="007441D7" w:rsidP="00AB0B14">
            <w:pPr>
              <w:pStyle w:val="TabellRader"/>
            </w:pPr>
          </w:p>
        </w:tc>
      </w:tr>
      <w:tr w:rsidR="007441D7" w14:paraId="3ADFEB33" w14:textId="77777777" w:rsidTr="00AB0B14">
        <w:tc>
          <w:tcPr>
            <w:tcW w:w="708" w:type="pct"/>
          </w:tcPr>
          <w:p w14:paraId="72E298C1" w14:textId="78896A7A" w:rsidR="007441D7" w:rsidRDefault="00A906CB" w:rsidP="00AB0B14">
            <w:pPr>
              <w:pStyle w:val="TabellRader"/>
            </w:pPr>
            <w:r>
              <w:t>50</w:t>
            </w:r>
          </w:p>
        </w:tc>
        <w:tc>
          <w:tcPr>
            <w:tcW w:w="1048" w:type="pct"/>
          </w:tcPr>
          <w:p w14:paraId="7A0B0AFD" w14:textId="23966E34" w:rsidR="007441D7" w:rsidRDefault="001F2CD4" w:rsidP="00AB0B14">
            <w:pPr>
              <w:pStyle w:val="TabellRader"/>
            </w:pPr>
            <w:r>
              <w:t xml:space="preserve">UD </w:t>
            </w:r>
            <w:r w:rsidR="005D2970">
              <w:t>25</w:t>
            </w:r>
          </w:p>
        </w:tc>
        <w:tc>
          <w:tcPr>
            <w:tcW w:w="1048" w:type="pct"/>
          </w:tcPr>
          <w:p w14:paraId="14B174E3" w14:textId="5A2A8BDA" w:rsidR="007441D7" w:rsidRDefault="001F2CD4" w:rsidP="00AB0B14">
            <w:pPr>
              <w:pStyle w:val="TabellRader"/>
            </w:pPr>
            <w:r>
              <w:t>UFöU1</w:t>
            </w:r>
          </w:p>
        </w:tc>
        <w:tc>
          <w:tcPr>
            <w:tcW w:w="1048" w:type="pct"/>
          </w:tcPr>
          <w:p w14:paraId="76DDEE5F" w14:textId="7C147F11" w:rsidR="007441D7" w:rsidRDefault="00F744B1" w:rsidP="00AB0B14">
            <w:pPr>
              <w:pStyle w:val="TabellRader"/>
            </w:pPr>
            <w:r>
              <w:t>X</w:t>
            </w:r>
          </w:p>
        </w:tc>
        <w:tc>
          <w:tcPr>
            <w:tcW w:w="1148" w:type="pct"/>
          </w:tcPr>
          <w:p w14:paraId="3B0E9E69" w14:textId="77777777" w:rsidR="007441D7" w:rsidRDefault="007441D7" w:rsidP="00AB0B14">
            <w:pPr>
              <w:pStyle w:val="TabellRader"/>
            </w:pPr>
          </w:p>
        </w:tc>
      </w:tr>
      <w:tr w:rsidR="007441D7" w14:paraId="3ED7CB32" w14:textId="77777777" w:rsidTr="00AB0B14">
        <w:tc>
          <w:tcPr>
            <w:tcW w:w="708" w:type="pct"/>
          </w:tcPr>
          <w:p w14:paraId="1757DA1B" w14:textId="40F13CF0" w:rsidR="007441D7" w:rsidRDefault="00A906CB" w:rsidP="00AB0B14">
            <w:pPr>
              <w:pStyle w:val="TabellRader"/>
            </w:pPr>
            <w:r>
              <w:t>51</w:t>
            </w:r>
          </w:p>
        </w:tc>
        <w:tc>
          <w:tcPr>
            <w:tcW w:w="1048" w:type="pct"/>
          </w:tcPr>
          <w:p w14:paraId="2056F8C8" w14:textId="54658D0F" w:rsidR="007441D7" w:rsidRDefault="001360E9" w:rsidP="00AB0B14">
            <w:pPr>
              <w:pStyle w:val="TabellRader"/>
            </w:pPr>
            <w:r>
              <w:t xml:space="preserve">Fi </w:t>
            </w:r>
            <w:r w:rsidR="00D7571D">
              <w:t>129</w:t>
            </w:r>
          </w:p>
        </w:tc>
        <w:tc>
          <w:tcPr>
            <w:tcW w:w="1048" w:type="pct"/>
          </w:tcPr>
          <w:p w14:paraId="4392C242" w14:textId="388CFFAF" w:rsidR="007441D7" w:rsidRDefault="001360E9" w:rsidP="00AB0B14">
            <w:pPr>
              <w:pStyle w:val="TabellRader"/>
            </w:pPr>
            <w:r>
              <w:t>FiU1</w:t>
            </w:r>
          </w:p>
        </w:tc>
        <w:tc>
          <w:tcPr>
            <w:tcW w:w="1048" w:type="pct"/>
          </w:tcPr>
          <w:p w14:paraId="70334141" w14:textId="77777777" w:rsidR="007441D7" w:rsidRDefault="007441D7" w:rsidP="00AB0B14">
            <w:pPr>
              <w:pStyle w:val="TabellRader"/>
            </w:pPr>
          </w:p>
        </w:tc>
        <w:tc>
          <w:tcPr>
            <w:tcW w:w="1148" w:type="pct"/>
          </w:tcPr>
          <w:p w14:paraId="795B4E4D" w14:textId="471D8BEF" w:rsidR="007441D7" w:rsidRDefault="00B91665" w:rsidP="00AB0B14">
            <w:pPr>
              <w:pStyle w:val="TabellRader"/>
            </w:pPr>
            <w:r>
              <w:t>X</w:t>
            </w:r>
          </w:p>
        </w:tc>
      </w:tr>
      <w:tr w:rsidR="007441D7" w14:paraId="3873347A" w14:textId="77777777" w:rsidTr="00AB0B14">
        <w:tc>
          <w:tcPr>
            <w:tcW w:w="708" w:type="pct"/>
          </w:tcPr>
          <w:p w14:paraId="6B6D75BE" w14:textId="52E0CDAF" w:rsidR="007441D7" w:rsidRDefault="00A906CB" w:rsidP="00AB0B14">
            <w:pPr>
              <w:pStyle w:val="TabellRader"/>
            </w:pPr>
            <w:r>
              <w:t>52</w:t>
            </w:r>
          </w:p>
        </w:tc>
        <w:tc>
          <w:tcPr>
            <w:tcW w:w="1048" w:type="pct"/>
          </w:tcPr>
          <w:p w14:paraId="614AEF0F" w14:textId="1E36B56D" w:rsidR="007441D7" w:rsidRDefault="00B70190" w:rsidP="00AB0B14">
            <w:pPr>
              <w:pStyle w:val="TabellRader"/>
            </w:pPr>
            <w:r>
              <w:t xml:space="preserve">Fi </w:t>
            </w:r>
            <w:r w:rsidR="00D7571D">
              <w:t>130</w:t>
            </w:r>
          </w:p>
        </w:tc>
        <w:tc>
          <w:tcPr>
            <w:tcW w:w="1048" w:type="pct"/>
          </w:tcPr>
          <w:p w14:paraId="12C2082A" w14:textId="73515BD5" w:rsidR="007441D7" w:rsidRDefault="00B70190" w:rsidP="00AB0B14">
            <w:pPr>
              <w:pStyle w:val="TabellRader"/>
            </w:pPr>
            <w:r>
              <w:t>FiU11</w:t>
            </w:r>
          </w:p>
        </w:tc>
        <w:tc>
          <w:tcPr>
            <w:tcW w:w="1048" w:type="pct"/>
          </w:tcPr>
          <w:p w14:paraId="38BFF472" w14:textId="4F694000" w:rsidR="007441D7" w:rsidRDefault="000C2407" w:rsidP="00AB0B14">
            <w:pPr>
              <w:pStyle w:val="TabellRader"/>
            </w:pPr>
            <w:r>
              <w:t>X</w:t>
            </w:r>
          </w:p>
        </w:tc>
        <w:tc>
          <w:tcPr>
            <w:tcW w:w="1148" w:type="pct"/>
          </w:tcPr>
          <w:p w14:paraId="3711944E" w14:textId="77777777" w:rsidR="007441D7" w:rsidRDefault="007441D7" w:rsidP="00AB0B14">
            <w:pPr>
              <w:pStyle w:val="TabellRader"/>
            </w:pPr>
          </w:p>
        </w:tc>
      </w:tr>
      <w:tr w:rsidR="007441D7" w14:paraId="34B20225" w14:textId="77777777" w:rsidTr="00AB0B14">
        <w:tc>
          <w:tcPr>
            <w:tcW w:w="708" w:type="pct"/>
          </w:tcPr>
          <w:p w14:paraId="255874EF" w14:textId="5161E474" w:rsidR="007441D7" w:rsidRDefault="00A906CB" w:rsidP="00AB0B14">
            <w:pPr>
              <w:pStyle w:val="TabellRader"/>
            </w:pPr>
            <w:r>
              <w:t>53</w:t>
            </w:r>
          </w:p>
        </w:tc>
        <w:tc>
          <w:tcPr>
            <w:tcW w:w="1048" w:type="pct"/>
          </w:tcPr>
          <w:p w14:paraId="4D8AACDF" w14:textId="3FC45030" w:rsidR="007441D7" w:rsidRDefault="00DC55BA" w:rsidP="00AB0B14">
            <w:pPr>
              <w:pStyle w:val="TabellRader"/>
            </w:pPr>
            <w:r>
              <w:t xml:space="preserve">Ju </w:t>
            </w:r>
            <w:r w:rsidR="002D321D">
              <w:t>196</w:t>
            </w:r>
          </w:p>
        </w:tc>
        <w:tc>
          <w:tcPr>
            <w:tcW w:w="1048" w:type="pct"/>
          </w:tcPr>
          <w:p w14:paraId="5C16BBC1" w14:textId="25D829F7" w:rsidR="007441D7" w:rsidRDefault="00DC55BA" w:rsidP="00AB0B14">
            <w:pPr>
              <w:pStyle w:val="TabellRader"/>
            </w:pPr>
            <w:r>
              <w:t>FiU11</w:t>
            </w:r>
          </w:p>
        </w:tc>
        <w:tc>
          <w:tcPr>
            <w:tcW w:w="1048" w:type="pct"/>
          </w:tcPr>
          <w:p w14:paraId="6F2DC5A9" w14:textId="0D816B66" w:rsidR="007441D7" w:rsidRDefault="009B5008" w:rsidP="00AB0B14">
            <w:pPr>
              <w:pStyle w:val="TabellRader"/>
            </w:pPr>
            <w:r>
              <w:t>X</w:t>
            </w:r>
          </w:p>
        </w:tc>
        <w:tc>
          <w:tcPr>
            <w:tcW w:w="1148" w:type="pct"/>
          </w:tcPr>
          <w:p w14:paraId="4A04C979" w14:textId="77777777" w:rsidR="007441D7" w:rsidRDefault="007441D7" w:rsidP="00AB0B14">
            <w:pPr>
              <w:pStyle w:val="TabellRader"/>
            </w:pPr>
          </w:p>
        </w:tc>
      </w:tr>
      <w:tr w:rsidR="007441D7" w14:paraId="015F3BD3" w14:textId="77777777" w:rsidTr="00AB0B14">
        <w:tc>
          <w:tcPr>
            <w:tcW w:w="708" w:type="pct"/>
          </w:tcPr>
          <w:p w14:paraId="61C8433C" w14:textId="4166EEE0" w:rsidR="007441D7" w:rsidRDefault="00A906CB" w:rsidP="00AB0B14">
            <w:pPr>
              <w:pStyle w:val="TabellRader"/>
            </w:pPr>
            <w:r>
              <w:t>54</w:t>
            </w:r>
          </w:p>
        </w:tc>
        <w:tc>
          <w:tcPr>
            <w:tcW w:w="1048" w:type="pct"/>
          </w:tcPr>
          <w:p w14:paraId="5AC82E09" w14:textId="21B720DF" w:rsidR="007441D7" w:rsidRDefault="00C4652C" w:rsidP="00AB0B14">
            <w:pPr>
              <w:pStyle w:val="TabellRader"/>
            </w:pPr>
            <w:r>
              <w:t xml:space="preserve">UD </w:t>
            </w:r>
            <w:r w:rsidR="005D2970">
              <w:t>26</w:t>
            </w:r>
          </w:p>
        </w:tc>
        <w:tc>
          <w:tcPr>
            <w:tcW w:w="1048" w:type="pct"/>
          </w:tcPr>
          <w:p w14:paraId="4C9AF5EC" w14:textId="4A6CFCF1" w:rsidR="007441D7" w:rsidRDefault="00DC55BA" w:rsidP="00AB0B14">
            <w:pPr>
              <w:pStyle w:val="TabellRader"/>
            </w:pPr>
            <w:r>
              <w:t>FiU11</w:t>
            </w:r>
          </w:p>
        </w:tc>
        <w:tc>
          <w:tcPr>
            <w:tcW w:w="1048" w:type="pct"/>
          </w:tcPr>
          <w:p w14:paraId="6FD932BA" w14:textId="3290CF96" w:rsidR="007441D7" w:rsidRDefault="00F744B1" w:rsidP="00AB0B14">
            <w:pPr>
              <w:pStyle w:val="TabellRader"/>
            </w:pPr>
            <w:r>
              <w:t>X</w:t>
            </w:r>
          </w:p>
        </w:tc>
        <w:tc>
          <w:tcPr>
            <w:tcW w:w="1148" w:type="pct"/>
          </w:tcPr>
          <w:p w14:paraId="7A7BFB29" w14:textId="77777777" w:rsidR="007441D7" w:rsidRDefault="007441D7" w:rsidP="00AB0B14">
            <w:pPr>
              <w:pStyle w:val="TabellRader"/>
            </w:pPr>
          </w:p>
        </w:tc>
      </w:tr>
      <w:tr w:rsidR="007441D7" w14:paraId="458421DE" w14:textId="77777777" w:rsidTr="00AB0B14">
        <w:tc>
          <w:tcPr>
            <w:tcW w:w="708" w:type="pct"/>
          </w:tcPr>
          <w:p w14:paraId="15095BC0" w14:textId="38A2229E" w:rsidR="007441D7" w:rsidRDefault="00A906CB" w:rsidP="00AB0B14">
            <w:pPr>
              <w:pStyle w:val="TabellRader"/>
            </w:pPr>
            <w:r>
              <w:t>55</w:t>
            </w:r>
          </w:p>
        </w:tc>
        <w:tc>
          <w:tcPr>
            <w:tcW w:w="1048" w:type="pct"/>
          </w:tcPr>
          <w:p w14:paraId="23118F1F" w14:textId="3F5EDFE1" w:rsidR="007441D7" w:rsidRDefault="00C4652C" w:rsidP="00AB0B14">
            <w:pPr>
              <w:pStyle w:val="TabellRader"/>
            </w:pPr>
            <w:r>
              <w:t>S</w:t>
            </w:r>
            <w:r w:rsidR="004057AE">
              <w:t xml:space="preserve"> </w:t>
            </w:r>
            <w:r w:rsidR="00AC0841">
              <w:t>99</w:t>
            </w:r>
          </w:p>
        </w:tc>
        <w:tc>
          <w:tcPr>
            <w:tcW w:w="1048" w:type="pct"/>
          </w:tcPr>
          <w:p w14:paraId="73AC5ED7" w14:textId="057DB2D0" w:rsidR="007441D7" w:rsidRDefault="00DC55BA" w:rsidP="00AB0B14">
            <w:pPr>
              <w:pStyle w:val="TabellRader"/>
            </w:pPr>
            <w:r>
              <w:t>FiU11</w:t>
            </w:r>
          </w:p>
        </w:tc>
        <w:tc>
          <w:tcPr>
            <w:tcW w:w="1048" w:type="pct"/>
          </w:tcPr>
          <w:p w14:paraId="36BF625B" w14:textId="11555FDB" w:rsidR="007441D7" w:rsidRDefault="00576574" w:rsidP="00AB0B14">
            <w:pPr>
              <w:pStyle w:val="TabellRader"/>
            </w:pPr>
            <w:r>
              <w:t>X</w:t>
            </w:r>
          </w:p>
        </w:tc>
        <w:tc>
          <w:tcPr>
            <w:tcW w:w="1148" w:type="pct"/>
          </w:tcPr>
          <w:p w14:paraId="672D0776" w14:textId="77777777" w:rsidR="007441D7" w:rsidRDefault="007441D7" w:rsidP="00AB0B14">
            <w:pPr>
              <w:pStyle w:val="TabellRader"/>
            </w:pPr>
          </w:p>
        </w:tc>
      </w:tr>
      <w:tr w:rsidR="007441D7" w14:paraId="690B0EDB" w14:textId="77777777" w:rsidTr="00AB0B14">
        <w:tc>
          <w:tcPr>
            <w:tcW w:w="708" w:type="pct"/>
          </w:tcPr>
          <w:p w14:paraId="0AAD3C9D" w14:textId="1B68B576" w:rsidR="007441D7" w:rsidRDefault="00A906CB" w:rsidP="00AB0B14">
            <w:pPr>
              <w:pStyle w:val="TabellRader"/>
            </w:pPr>
            <w:r>
              <w:t>56</w:t>
            </w:r>
          </w:p>
        </w:tc>
        <w:tc>
          <w:tcPr>
            <w:tcW w:w="1048" w:type="pct"/>
          </w:tcPr>
          <w:p w14:paraId="32FAF8F3" w14:textId="29DBC59F" w:rsidR="007441D7" w:rsidRDefault="00C4652C" w:rsidP="00AB0B14">
            <w:pPr>
              <w:pStyle w:val="TabellRader"/>
            </w:pPr>
            <w:r>
              <w:t>U</w:t>
            </w:r>
            <w:r w:rsidR="004057AE">
              <w:t xml:space="preserve"> </w:t>
            </w:r>
            <w:r w:rsidR="00CB2FA8">
              <w:t>44</w:t>
            </w:r>
          </w:p>
        </w:tc>
        <w:tc>
          <w:tcPr>
            <w:tcW w:w="1048" w:type="pct"/>
          </w:tcPr>
          <w:p w14:paraId="612D58AB" w14:textId="378D1927" w:rsidR="007441D7" w:rsidRDefault="00DC55BA" w:rsidP="00AB0B14">
            <w:pPr>
              <w:pStyle w:val="TabellRader"/>
            </w:pPr>
            <w:r>
              <w:t>FiU11</w:t>
            </w:r>
          </w:p>
        </w:tc>
        <w:tc>
          <w:tcPr>
            <w:tcW w:w="1048" w:type="pct"/>
          </w:tcPr>
          <w:p w14:paraId="23AF8285" w14:textId="77777777" w:rsidR="007441D7" w:rsidRDefault="007441D7" w:rsidP="00AB0B14">
            <w:pPr>
              <w:pStyle w:val="TabellRader"/>
            </w:pPr>
          </w:p>
        </w:tc>
        <w:tc>
          <w:tcPr>
            <w:tcW w:w="1148" w:type="pct"/>
          </w:tcPr>
          <w:p w14:paraId="1F2EFF76" w14:textId="2D51316F" w:rsidR="007441D7" w:rsidRDefault="00316F9D" w:rsidP="00AB0B14">
            <w:pPr>
              <w:pStyle w:val="TabellRader"/>
            </w:pPr>
            <w:r>
              <w:t>X</w:t>
            </w:r>
          </w:p>
        </w:tc>
      </w:tr>
      <w:tr w:rsidR="007441D7" w14:paraId="64296117" w14:textId="77777777" w:rsidTr="00AB0B14">
        <w:tc>
          <w:tcPr>
            <w:tcW w:w="708" w:type="pct"/>
          </w:tcPr>
          <w:p w14:paraId="29F4E012" w14:textId="2A2FD753" w:rsidR="007441D7" w:rsidRDefault="00A906CB" w:rsidP="00AB0B14">
            <w:pPr>
              <w:pStyle w:val="TabellRader"/>
            </w:pPr>
            <w:r>
              <w:t>57</w:t>
            </w:r>
          </w:p>
        </w:tc>
        <w:tc>
          <w:tcPr>
            <w:tcW w:w="1048" w:type="pct"/>
          </w:tcPr>
          <w:p w14:paraId="3244EB68" w14:textId="7AA342EE" w:rsidR="007441D7" w:rsidRDefault="004E2D71" w:rsidP="00AB0B14">
            <w:pPr>
              <w:pStyle w:val="TabellRader"/>
            </w:pPr>
            <w:r>
              <w:t>LI</w:t>
            </w:r>
            <w:r w:rsidR="004057AE">
              <w:t xml:space="preserve"> </w:t>
            </w:r>
            <w:r w:rsidR="00D1219D">
              <w:t>86</w:t>
            </w:r>
          </w:p>
        </w:tc>
        <w:tc>
          <w:tcPr>
            <w:tcW w:w="1048" w:type="pct"/>
          </w:tcPr>
          <w:p w14:paraId="1907B898" w14:textId="09673982" w:rsidR="007441D7" w:rsidRDefault="00DC55BA" w:rsidP="00AB0B14">
            <w:pPr>
              <w:pStyle w:val="TabellRader"/>
            </w:pPr>
            <w:r>
              <w:t>FiU11</w:t>
            </w:r>
          </w:p>
        </w:tc>
        <w:tc>
          <w:tcPr>
            <w:tcW w:w="1048" w:type="pct"/>
          </w:tcPr>
          <w:p w14:paraId="58416174" w14:textId="7381E7B5" w:rsidR="007441D7" w:rsidRDefault="004E2D71" w:rsidP="00AB0B14">
            <w:pPr>
              <w:pStyle w:val="TabellRader"/>
            </w:pPr>
            <w:r>
              <w:t>X</w:t>
            </w:r>
          </w:p>
        </w:tc>
        <w:tc>
          <w:tcPr>
            <w:tcW w:w="1148" w:type="pct"/>
          </w:tcPr>
          <w:p w14:paraId="5F448EDB" w14:textId="77777777" w:rsidR="007441D7" w:rsidRDefault="007441D7" w:rsidP="00AB0B14">
            <w:pPr>
              <w:pStyle w:val="TabellRader"/>
            </w:pPr>
          </w:p>
        </w:tc>
      </w:tr>
      <w:tr w:rsidR="00920716" w14:paraId="13FE0564" w14:textId="77777777" w:rsidTr="00AB0B14">
        <w:tc>
          <w:tcPr>
            <w:tcW w:w="708" w:type="pct"/>
          </w:tcPr>
          <w:p w14:paraId="1774DBDB" w14:textId="66BB44FD" w:rsidR="00920716" w:rsidRDefault="00A906CB" w:rsidP="00AB0B14">
            <w:pPr>
              <w:pStyle w:val="TabellRader"/>
            </w:pPr>
            <w:r>
              <w:t>58</w:t>
            </w:r>
          </w:p>
        </w:tc>
        <w:tc>
          <w:tcPr>
            <w:tcW w:w="1048" w:type="pct"/>
          </w:tcPr>
          <w:p w14:paraId="79232604" w14:textId="74D8C8FF" w:rsidR="00920716" w:rsidRPr="005E0076" w:rsidRDefault="004057AE" w:rsidP="00AB0B14">
            <w:pPr>
              <w:pStyle w:val="TabellRader"/>
            </w:pPr>
            <w:r w:rsidRPr="005E0076">
              <w:t>K</w:t>
            </w:r>
            <w:r w:rsidR="008031EE" w:rsidRPr="005E0076">
              <w:t>u</w:t>
            </w:r>
            <w:r w:rsidR="00767B84">
              <w:t xml:space="preserve"> 1</w:t>
            </w:r>
            <w:r w:rsidR="004110F1">
              <w:t>8</w:t>
            </w:r>
          </w:p>
        </w:tc>
        <w:tc>
          <w:tcPr>
            <w:tcW w:w="1048" w:type="pct"/>
          </w:tcPr>
          <w:p w14:paraId="54764FE7" w14:textId="31179E77" w:rsidR="00920716" w:rsidRDefault="00DC55BA" w:rsidP="00AB0B14">
            <w:pPr>
              <w:pStyle w:val="TabellRader"/>
            </w:pPr>
            <w:r>
              <w:t>FiU11</w:t>
            </w:r>
          </w:p>
        </w:tc>
        <w:tc>
          <w:tcPr>
            <w:tcW w:w="1048" w:type="pct"/>
          </w:tcPr>
          <w:p w14:paraId="59E432D9" w14:textId="1BDBE746" w:rsidR="00920716" w:rsidRDefault="005E0076" w:rsidP="00AB0B14">
            <w:pPr>
              <w:pStyle w:val="TabellRader"/>
            </w:pPr>
            <w:r>
              <w:t>X</w:t>
            </w:r>
          </w:p>
        </w:tc>
        <w:tc>
          <w:tcPr>
            <w:tcW w:w="1148" w:type="pct"/>
          </w:tcPr>
          <w:p w14:paraId="227F982F" w14:textId="77777777" w:rsidR="00920716" w:rsidRDefault="00920716" w:rsidP="00AB0B14">
            <w:pPr>
              <w:pStyle w:val="TabellRader"/>
            </w:pPr>
          </w:p>
        </w:tc>
      </w:tr>
      <w:tr w:rsidR="00920716" w14:paraId="29198381" w14:textId="77777777" w:rsidTr="00AB0B14">
        <w:tc>
          <w:tcPr>
            <w:tcW w:w="708" w:type="pct"/>
          </w:tcPr>
          <w:p w14:paraId="01FE3C82" w14:textId="4850B535" w:rsidR="00920716" w:rsidRDefault="00A906CB" w:rsidP="00AB0B14">
            <w:pPr>
              <w:pStyle w:val="TabellRader"/>
            </w:pPr>
            <w:r>
              <w:t>59</w:t>
            </w:r>
          </w:p>
        </w:tc>
        <w:tc>
          <w:tcPr>
            <w:tcW w:w="1048" w:type="pct"/>
          </w:tcPr>
          <w:p w14:paraId="1163E5E0" w14:textId="0B7F58C2" w:rsidR="00920716" w:rsidRDefault="004F345C" w:rsidP="00AB0B14">
            <w:pPr>
              <w:pStyle w:val="TabellRader"/>
            </w:pPr>
            <w:r w:rsidRPr="004F345C">
              <w:t>LI</w:t>
            </w:r>
            <w:r w:rsidR="00D1219D">
              <w:t xml:space="preserve"> 87</w:t>
            </w:r>
          </w:p>
        </w:tc>
        <w:tc>
          <w:tcPr>
            <w:tcW w:w="1048" w:type="pct"/>
          </w:tcPr>
          <w:p w14:paraId="40768105" w14:textId="540B0748" w:rsidR="00920716" w:rsidRDefault="00DC55BA" w:rsidP="00AB0B14">
            <w:pPr>
              <w:pStyle w:val="TabellRader"/>
            </w:pPr>
            <w:r>
              <w:t>FiU11</w:t>
            </w:r>
          </w:p>
        </w:tc>
        <w:tc>
          <w:tcPr>
            <w:tcW w:w="1048" w:type="pct"/>
          </w:tcPr>
          <w:p w14:paraId="1D40619A" w14:textId="3C95D7FD" w:rsidR="00920716" w:rsidRDefault="004F345C" w:rsidP="00AB0B14">
            <w:pPr>
              <w:pStyle w:val="TabellRader"/>
            </w:pPr>
            <w:r>
              <w:t>X</w:t>
            </w:r>
          </w:p>
        </w:tc>
        <w:tc>
          <w:tcPr>
            <w:tcW w:w="1148" w:type="pct"/>
          </w:tcPr>
          <w:p w14:paraId="49ED210B" w14:textId="77777777" w:rsidR="00920716" w:rsidRDefault="00920716" w:rsidP="00AB0B14">
            <w:pPr>
              <w:pStyle w:val="TabellRader"/>
            </w:pPr>
          </w:p>
        </w:tc>
      </w:tr>
      <w:tr w:rsidR="00920716" w14:paraId="111E7AC3" w14:textId="77777777" w:rsidTr="00AB0B14">
        <w:tc>
          <w:tcPr>
            <w:tcW w:w="708" w:type="pct"/>
          </w:tcPr>
          <w:p w14:paraId="1F1DBDD4" w14:textId="655A1227" w:rsidR="00920716" w:rsidRDefault="00A906CB" w:rsidP="00AB0B14">
            <w:pPr>
              <w:pStyle w:val="TabellRader"/>
            </w:pPr>
            <w:r>
              <w:t>60</w:t>
            </w:r>
          </w:p>
        </w:tc>
        <w:tc>
          <w:tcPr>
            <w:tcW w:w="1048" w:type="pct"/>
          </w:tcPr>
          <w:p w14:paraId="53083340" w14:textId="779ADA05" w:rsidR="00920716" w:rsidRDefault="000B0E68" w:rsidP="00AB0B14">
            <w:pPr>
              <w:pStyle w:val="TabellRader"/>
            </w:pPr>
            <w:r>
              <w:t>SB</w:t>
            </w:r>
            <w:r w:rsidR="00EB0AED">
              <w:t xml:space="preserve"> 6</w:t>
            </w:r>
          </w:p>
        </w:tc>
        <w:tc>
          <w:tcPr>
            <w:tcW w:w="1048" w:type="pct"/>
          </w:tcPr>
          <w:p w14:paraId="7CA2F1CB" w14:textId="6FD14CB9" w:rsidR="00920716" w:rsidRDefault="000B0E68" w:rsidP="00AB0B14">
            <w:pPr>
              <w:pStyle w:val="TabellRader"/>
            </w:pPr>
            <w:r>
              <w:t>KU1</w:t>
            </w:r>
          </w:p>
        </w:tc>
        <w:tc>
          <w:tcPr>
            <w:tcW w:w="1048" w:type="pct"/>
          </w:tcPr>
          <w:p w14:paraId="1222E6E5" w14:textId="0AAAFC36" w:rsidR="00920716" w:rsidRDefault="00EB0AED" w:rsidP="00AB0B14">
            <w:pPr>
              <w:pStyle w:val="TabellRader"/>
            </w:pPr>
            <w:r>
              <w:t>X</w:t>
            </w:r>
          </w:p>
        </w:tc>
        <w:tc>
          <w:tcPr>
            <w:tcW w:w="1148" w:type="pct"/>
          </w:tcPr>
          <w:p w14:paraId="60009344" w14:textId="77777777" w:rsidR="00920716" w:rsidRDefault="00920716" w:rsidP="00AB0B14">
            <w:pPr>
              <w:pStyle w:val="TabellRader"/>
            </w:pPr>
          </w:p>
        </w:tc>
      </w:tr>
      <w:tr w:rsidR="00920716" w14:paraId="64F2DE0C" w14:textId="77777777" w:rsidTr="00AB0B14">
        <w:tc>
          <w:tcPr>
            <w:tcW w:w="708" w:type="pct"/>
          </w:tcPr>
          <w:p w14:paraId="23B59442" w14:textId="4D0CDB58" w:rsidR="00920716" w:rsidRDefault="00A906CB" w:rsidP="00AB0B14">
            <w:pPr>
              <w:pStyle w:val="TabellRader"/>
            </w:pPr>
            <w:r>
              <w:t>61</w:t>
            </w:r>
          </w:p>
        </w:tc>
        <w:tc>
          <w:tcPr>
            <w:tcW w:w="1048" w:type="pct"/>
          </w:tcPr>
          <w:p w14:paraId="08056892" w14:textId="4DB0B2FE" w:rsidR="00920716" w:rsidRDefault="00B1701D" w:rsidP="00AB0B14">
            <w:pPr>
              <w:pStyle w:val="TabellRader"/>
            </w:pPr>
            <w:r>
              <w:t xml:space="preserve">Ju </w:t>
            </w:r>
            <w:r w:rsidR="002D321D">
              <w:t>197</w:t>
            </w:r>
          </w:p>
        </w:tc>
        <w:tc>
          <w:tcPr>
            <w:tcW w:w="1048" w:type="pct"/>
          </w:tcPr>
          <w:p w14:paraId="52894C2E" w14:textId="42B446BD" w:rsidR="00920716" w:rsidRDefault="00441FAD" w:rsidP="00AB0B14">
            <w:pPr>
              <w:pStyle w:val="TabellRader"/>
            </w:pPr>
            <w:r>
              <w:t>KU1</w:t>
            </w:r>
          </w:p>
        </w:tc>
        <w:tc>
          <w:tcPr>
            <w:tcW w:w="1048" w:type="pct"/>
          </w:tcPr>
          <w:p w14:paraId="783C61D1" w14:textId="6033C13A" w:rsidR="00920716" w:rsidRDefault="009B5008" w:rsidP="00AB0B14">
            <w:pPr>
              <w:pStyle w:val="TabellRader"/>
            </w:pPr>
            <w:r>
              <w:t>X</w:t>
            </w:r>
          </w:p>
        </w:tc>
        <w:tc>
          <w:tcPr>
            <w:tcW w:w="1148" w:type="pct"/>
          </w:tcPr>
          <w:p w14:paraId="3F81785A" w14:textId="77777777" w:rsidR="00920716" w:rsidRDefault="00920716" w:rsidP="00AB0B14">
            <w:pPr>
              <w:pStyle w:val="TabellRader"/>
            </w:pPr>
          </w:p>
        </w:tc>
      </w:tr>
      <w:tr w:rsidR="00920716" w14:paraId="78E4C4EE" w14:textId="77777777" w:rsidTr="00AB0B14">
        <w:tc>
          <w:tcPr>
            <w:tcW w:w="708" w:type="pct"/>
          </w:tcPr>
          <w:p w14:paraId="4A9CFFAB" w14:textId="31B86D2F" w:rsidR="00920716" w:rsidRDefault="00A906CB" w:rsidP="00AB0B14">
            <w:pPr>
              <w:pStyle w:val="TabellRader"/>
            </w:pPr>
            <w:r>
              <w:t>62</w:t>
            </w:r>
          </w:p>
        </w:tc>
        <w:tc>
          <w:tcPr>
            <w:tcW w:w="1048" w:type="pct"/>
          </w:tcPr>
          <w:p w14:paraId="0409165F" w14:textId="689E3F36" w:rsidR="00920716" w:rsidRDefault="00B1701D" w:rsidP="00AB0B14">
            <w:pPr>
              <w:pStyle w:val="TabellRader"/>
            </w:pPr>
            <w:r>
              <w:t xml:space="preserve">Fi </w:t>
            </w:r>
            <w:r w:rsidR="00D7571D">
              <w:t>131</w:t>
            </w:r>
          </w:p>
        </w:tc>
        <w:tc>
          <w:tcPr>
            <w:tcW w:w="1048" w:type="pct"/>
          </w:tcPr>
          <w:p w14:paraId="6BABE66B" w14:textId="19F242C2" w:rsidR="00920716" w:rsidRDefault="00441FAD" w:rsidP="00AB0B14">
            <w:pPr>
              <w:pStyle w:val="TabellRader"/>
            </w:pPr>
            <w:r>
              <w:t>KU1</w:t>
            </w:r>
          </w:p>
        </w:tc>
        <w:tc>
          <w:tcPr>
            <w:tcW w:w="1048" w:type="pct"/>
          </w:tcPr>
          <w:p w14:paraId="3CB381A5" w14:textId="0F800A83" w:rsidR="00920716" w:rsidRDefault="00B91665" w:rsidP="00AB0B14">
            <w:pPr>
              <w:pStyle w:val="TabellRader"/>
            </w:pPr>
            <w:r>
              <w:t>X</w:t>
            </w:r>
          </w:p>
        </w:tc>
        <w:tc>
          <w:tcPr>
            <w:tcW w:w="1148" w:type="pct"/>
          </w:tcPr>
          <w:p w14:paraId="4D816AA3" w14:textId="77777777" w:rsidR="00920716" w:rsidRDefault="00920716" w:rsidP="00AB0B14">
            <w:pPr>
              <w:pStyle w:val="TabellRader"/>
            </w:pPr>
          </w:p>
        </w:tc>
      </w:tr>
      <w:tr w:rsidR="00920716" w14:paraId="1EF4AA69" w14:textId="77777777" w:rsidTr="00AB0B14">
        <w:tc>
          <w:tcPr>
            <w:tcW w:w="708" w:type="pct"/>
          </w:tcPr>
          <w:p w14:paraId="18DFBDAB" w14:textId="2E16BC53" w:rsidR="00920716" w:rsidRDefault="00A906CB" w:rsidP="00AB0B14">
            <w:pPr>
              <w:pStyle w:val="TabellRader"/>
            </w:pPr>
            <w:r>
              <w:t>63</w:t>
            </w:r>
          </w:p>
        </w:tc>
        <w:tc>
          <w:tcPr>
            <w:tcW w:w="1048" w:type="pct"/>
          </w:tcPr>
          <w:p w14:paraId="5A7C1998" w14:textId="355B3573" w:rsidR="00920716" w:rsidRDefault="00B1701D" w:rsidP="00AB0B14">
            <w:pPr>
              <w:pStyle w:val="TabellRader"/>
            </w:pPr>
            <w:r>
              <w:t xml:space="preserve">Ku </w:t>
            </w:r>
            <w:r w:rsidR="00767B84">
              <w:t>1</w:t>
            </w:r>
            <w:r w:rsidR="004110F1">
              <w:t>9</w:t>
            </w:r>
          </w:p>
        </w:tc>
        <w:tc>
          <w:tcPr>
            <w:tcW w:w="1048" w:type="pct"/>
          </w:tcPr>
          <w:p w14:paraId="65EEB934" w14:textId="00483687" w:rsidR="00920716" w:rsidRDefault="00441FAD" w:rsidP="00AB0B14">
            <w:pPr>
              <w:pStyle w:val="TabellRader"/>
            </w:pPr>
            <w:r>
              <w:t>KU1</w:t>
            </w:r>
          </w:p>
        </w:tc>
        <w:tc>
          <w:tcPr>
            <w:tcW w:w="1048" w:type="pct"/>
          </w:tcPr>
          <w:p w14:paraId="1243E9B1" w14:textId="78094FA6" w:rsidR="00920716" w:rsidRDefault="00CD2481" w:rsidP="00AB0B14">
            <w:pPr>
              <w:pStyle w:val="TabellRader"/>
            </w:pPr>
            <w:r>
              <w:t>X</w:t>
            </w:r>
          </w:p>
        </w:tc>
        <w:tc>
          <w:tcPr>
            <w:tcW w:w="1148" w:type="pct"/>
          </w:tcPr>
          <w:p w14:paraId="5268F10F" w14:textId="77777777" w:rsidR="00920716" w:rsidRDefault="00920716" w:rsidP="00AB0B14">
            <w:pPr>
              <w:pStyle w:val="TabellRader"/>
            </w:pPr>
          </w:p>
        </w:tc>
      </w:tr>
      <w:tr w:rsidR="00920716" w14:paraId="5A85FF36" w14:textId="77777777" w:rsidTr="00AB0B14">
        <w:tc>
          <w:tcPr>
            <w:tcW w:w="708" w:type="pct"/>
          </w:tcPr>
          <w:p w14:paraId="4F418632" w14:textId="0B88DE60" w:rsidR="00920716" w:rsidRDefault="00A906CB" w:rsidP="00AB0B14">
            <w:pPr>
              <w:pStyle w:val="TabellRader"/>
            </w:pPr>
            <w:r>
              <w:t>64</w:t>
            </w:r>
          </w:p>
        </w:tc>
        <w:tc>
          <w:tcPr>
            <w:tcW w:w="1048" w:type="pct"/>
          </w:tcPr>
          <w:p w14:paraId="1FC61C7C" w14:textId="13121F35" w:rsidR="00920716" w:rsidRDefault="00B1701D" w:rsidP="00AB0B14">
            <w:pPr>
              <w:pStyle w:val="TabellRader"/>
            </w:pPr>
            <w:r>
              <w:t xml:space="preserve">A </w:t>
            </w:r>
            <w:r w:rsidR="001F337B">
              <w:t>2</w:t>
            </w:r>
            <w:r w:rsidR="000130EC">
              <w:t>3</w:t>
            </w:r>
          </w:p>
        </w:tc>
        <w:tc>
          <w:tcPr>
            <w:tcW w:w="1048" w:type="pct"/>
          </w:tcPr>
          <w:p w14:paraId="0E3F7F3E" w14:textId="36B990C6" w:rsidR="00920716" w:rsidRDefault="00441FAD" w:rsidP="00AB0B14">
            <w:pPr>
              <w:pStyle w:val="TabellRader"/>
            </w:pPr>
            <w:r>
              <w:t>KU1</w:t>
            </w:r>
          </w:p>
        </w:tc>
        <w:tc>
          <w:tcPr>
            <w:tcW w:w="1048" w:type="pct"/>
          </w:tcPr>
          <w:p w14:paraId="350117DC" w14:textId="1A9FDFA0" w:rsidR="00920716" w:rsidRDefault="00E57B05" w:rsidP="00AB0B14">
            <w:pPr>
              <w:pStyle w:val="TabellRader"/>
            </w:pPr>
            <w:r>
              <w:t>X</w:t>
            </w:r>
          </w:p>
        </w:tc>
        <w:tc>
          <w:tcPr>
            <w:tcW w:w="1148" w:type="pct"/>
          </w:tcPr>
          <w:p w14:paraId="05FD1E74" w14:textId="77777777" w:rsidR="00920716" w:rsidRDefault="00920716" w:rsidP="00AB0B14">
            <w:pPr>
              <w:pStyle w:val="TabellRader"/>
            </w:pPr>
          </w:p>
        </w:tc>
      </w:tr>
      <w:tr w:rsidR="00920716" w14:paraId="15F46917" w14:textId="77777777" w:rsidTr="00AB0B14">
        <w:tc>
          <w:tcPr>
            <w:tcW w:w="708" w:type="pct"/>
          </w:tcPr>
          <w:p w14:paraId="30E79F6C" w14:textId="0C5E31E9" w:rsidR="00920716" w:rsidRDefault="00D14C6A" w:rsidP="00AB0B14">
            <w:pPr>
              <w:pStyle w:val="TabellRader"/>
            </w:pPr>
            <w:r>
              <w:t>68</w:t>
            </w:r>
          </w:p>
        </w:tc>
        <w:tc>
          <w:tcPr>
            <w:tcW w:w="1048" w:type="pct"/>
          </w:tcPr>
          <w:p w14:paraId="40DBAE67" w14:textId="433F53C6" w:rsidR="00920716" w:rsidRDefault="00D14C6A" w:rsidP="00AB0B14">
            <w:pPr>
              <w:pStyle w:val="TabellRader"/>
            </w:pPr>
            <w:r>
              <w:t xml:space="preserve">UD </w:t>
            </w:r>
            <w:r w:rsidR="005D2970">
              <w:t>27</w:t>
            </w:r>
          </w:p>
        </w:tc>
        <w:tc>
          <w:tcPr>
            <w:tcW w:w="1048" w:type="pct"/>
          </w:tcPr>
          <w:p w14:paraId="46BE79CA" w14:textId="7F24D3D4" w:rsidR="00920716" w:rsidRDefault="00D14C6A" w:rsidP="00AB0B14">
            <w:pPr>
              <w:pStyle w:val="TabellRader"/>
            </w:pPr>
            <w:r>
              <w:t>UU1</w:t>
            </w:r>
          </w:p>
        </w:tc>
        <w:tc>
          <w:tcPr>
            <w:tcW w:w="1048" w:type="pct"/>
          </w:tcPr>
          <w:p w14:paraId="14530218" w14:textId="261FA001" w:rsidR="00920716" w:rsidRDefault="00F744B1" w:rsidP="00AB0B14">
            <w:pPr>
              <w:pStyle w:val="TabellRader"/>
            </w:pPr>
            <w:r>
              <w:t>X</w:t>
            </w:r>
          </w:p>
        </w:tc>
        <w:tc>
          <w:tcPr>
            <w:tcW w:w="1148" w:type="pct"/>
          </w:tcPr>
          <w:p w14:paraId="4F83FFAD" w14:textId="77777777" w:rsidR="00920716" w:rsidRDefault="00920716" w:rsidP="00AB0B14">
            <w:pPr>
              <w:pStyle w:val="TabellRader"/>
            </w:pPr>
          </w:p>
        </w:tc>
      </w:tr>
      <w:tr w:rsidR="00920716" w14:paraId="44889DAC" w14:textId="77777777" w:rsidTr="00AB0B14">
        <w:tc>
          <w:tcPr>
            <w:tcW w:w="708" w:type="pct"/>
          </w:tcPr>
          <w:p w14:paraId="78324A6A" w14:textId="71D6147E" w:rsidR="00920716" w:rsidRDefault="00D14C6A" w:rsidP="00AB0B14">
            <w:pPr>
              <w:pStyle w:val="TabellRader"/>
            </w:pPr>
            <w:r>
              <w:t>69</w:t>
            </w:r>
          </w:p>
        </w:tc>
        <w:tc>
          <w:tcPr>
            <w:tcW w:w="1048" w:type="pct"/>
          </w:tcPr>
          <w:p w14:paraId="3C5DAC6F" w14:textId="3B7DC691" w:rsidR="00920716" w:rsidRDefault="009C0C3C" w:rsidP="00AB0B14">
            <w:pPr>
              <w:pStyle w:val="TabellRader"/>
            </w:pPr>
            <w:r>
              <w:t>S</w:t>
            </w:r>
            <w:r w:rsidR="008636C9">
              <w:t>10</w:t>
            </w:r>
            <w:r w:rsidR="00AC0841">
              <w:t>0</w:t>
            </w:r>
          </w:p>
        </w:tc>
        <w:tc>
          <w:tcPr>
            <w:tcW w:w="1048" w:type="pct"/>
          </w:tcPr>
          <w:p w14:paraId="70ACF5C3" w14:textId="14381F10" w:rsidR="00920716" w:rsidRDefault="003F6DE3" w:rsidP="00AB0B14">
            <w:pPr>
              <w:pStyle w:val="TabellRader"/>
            </w:pPr>
            <w:r>
              <w:t>KrU1</w:t>
            </w:r>
          </w:p>
        </w:tc>
        <w:tc>
          <w:tcPr>
            <w:tcW w:w="1048" w:type="pct"/>
          </w:tcPr>
          <w:p w14:paraId="365D3912" w14:textId="1A40FA79" w:rsidR="00920716" w:rsidRDefault="00530CA7" w:rsidP="00AB0B14">
            <w:pPr>
              <w:pStyle w:val="TabellRader"/>
            </w:pPr>
            <w:r>
              <w:t>X</w:t>
            </w:r>
          </w:p>
        </w:tc>
        <w:tc>
          <w:tcPr>
            <w:tcW w:w="1148" w:type="pct"/>
          </w:tcPr>
          <w:p w14:paraId="31632B80" w14:textId="77777777" w:rsidR="00920716" w:rsidRDefault="00920716" w:rsidP="00AB0B14">
            <w:pPr>
              <w:pStyle w:val="TabellRader"/>
            </w:pPr>
          </w:p>
        </w:tc>
      </w:tr>
      <w:tr w:rsidR="00920716" w14:paraId="32E3081C" w14:textId="77777777" w:rsidTr="00AB0B14">
        <w:tc>
          <w:tcPr>
            <w:tcW w:w="708" w:type="pct"/>
          </w:tcPr>
          <w:p w14:paraId="46D50E24" w14:textId="7DDEE0A4" w:rsidR="00920716" w:rsidRDefault="00D14C6A" w:rsidP="00AB0B14">
            <w:pPr>
              <w:pStyle w:val="TabellRader"/>
            </w:pPr>
            <w:r>
              <w:t>70</w:t>
            </w:r>
          </w:p>
        </w:tc>
        <w:tc>
          <w:tcPr>
            <w:tcW w:w="1048" w:type="pct"/>
          </w:tcPr>
          <w:p w14:paraId="768C671F" w14:textId="118DA4DC" w:rsidR="00920716" w:rsidRDefault="004C1C1A" w:rsidP="00AB0B14">
            <w:pPr>
              <w:pStyle w:val="TabellRader"/>
            </w:pPr>
            <w:r>
              <w:t xml:space="preserve">Fi </w:t>
            </w:r>
            <w:r w:rsidR="00D7571D">
              <w:t>132</w:t>
            </w:r>
          </w:p>
        </w:tc>
        <w:tc>
          <w:tcPr>
            <w:tcW w:w="1048" w:type="pct"/>
          </w:tcPr>
          <w:p w14:paraId="035D0D9F" w14:textId="060264F7" w:rsidR="00920716" w:rsidRDefault="003F6DE3" w:rsidP="00AB0B14">
            <w:pPr>
              <w:pStyle w:val="TabellRader"/>
            </w:pPr>
            <w:r>
              <w:t>KrU1</w:t>
            </w:r>
          </w:p>
        </w:tc>
        <w:tc>
          <w:tcPr>
            <w:tcW w:w="1048" w:type="pct"/>
          </w:tcPr>
          <w:p w14:paraId="23E03BE5" w14:textId="60A73926" w:rsidR="00920716" w:rsidRDefault="00F0573C" w:rsidP="00AB0B14">
            <w:pPr>
              <w:pStyle w:val="TabellRader"/>
            </w:pPr>
            <w:r>
              <w:t>X</w:t>
            </w:r>
          </w:p>
        </w:tc>
        <w:tc>
          <w:tcPr>
            <w:tcW w:w="1148" w:type="pct"/>
          </w:tcPr>
          <w:p w14:paraId="6C667D55" w14:textId="77777777" w:rsidR="00920716" w:rsidRDefault="00920716" w:rsidP="00AB0B14">
            <w:pPr>
              <w:pStyle w:val="TabellRader"/>
            </w:pPr>
          </w:p>
        </w:tc>
      </w:tr>
      <w:tr w:rsidR="00920716" w14:paraId="7F53F5C3" w14:textId="77777777" w:rsidTr="00AB0B14">
        <w:tc>
          <w:tcPr>
            <w:tcW w:w="708" w:type="pct"/>
          </w:tcPr>
          <w:p w14:paraId="70B57ACB" w14:textId="77E59870" w:rsidR="00920716" w:rsidRDefault="00D14C6A" w:rsidP="00AB0B14">
            <w:pPr>
              <w:pStyle w:val="TabellRader"/>
            </w:pPr>
            <w:r>
              <w:t>71</w:t>
            </w:r>
          </w:p>
        </w:tc>
        <w:tc>
          <w:tcPr>
            <w:tcW w:w="1048" w:type="pct"/>
          </w:tcPr>
          <w:p w14:paraId="7D34A572" w14:textId="197E3E16" w:rsidR="00920716" w:rsidRDefault="004C1C1A" w:rsidP="00AB0B14">
            <w:pPr>
              <w:pStyle w:val="TabellRader"/>
            </w:pPr>
            <w:r>
              <w:t xml:space="preserve">U </w:t>
            </w:r>
            <w:r w:rsidR="00CB2FA8">
              <w:t>45</w:t>
            </w:r>
          </w:p>
        </w:tc>
        <w:tc>
          <w:tcPr>
            <w:tcW w:w="1048" w:type="pct"/>
          </w:tcPr>
          <w:p w14:paraId="67BC0651" w14:textId="71CD8366" w:rsidR="00920716" w:rsidRDefault="003F6DE3" w:rsidP="00AB0B14">
            <w:pPr>
              <w:pStyle w:val="TabellRader"/>
            </w:pPr>
            <w:r>
              <w:t>KrU1</w:t>
            </w:r>
          </w:p>
        </w:tc>
        <w:tc>
          <w:tcPr>
            <w:tcW w:w="1048" w:type="pct"/>
          </w:tcPr>
          <w:p w14:paraId="334B2DAA" w14:textId="37BC87E7" w:rsidR="00920716" w:rsidRDefault="00316F9D" w:rsidP="00AB0B14">
            <w:pPr>
              <w:pStyle w:val="TabellRader"/>
            </w:pPr>
            <w:r>
              <w:t>X</w:t>
            </w:r>
          </w:p>
        </w:tc>
        <w:tc>
          <w:tcPr>
            <w:tcW w:w="1148" w:type="pct"/>
          </w:tcPr>
          <w:p w14:paraId="66239D3C" w14:textId="77777777" w:rsidR="00920716" w:rsidRDefault="00920716" w:rsidP="00AB0B14">
            <w:pPr>
              <w:pStyle w:val="TabellRader"/>
            </w:pPr>
          </w:p>
        </w:tc>
      </w:tr>
      <w:tr w:rsidR="00920716" w14:paraId="009664AA" w14:textId="77777777" w:rsidTr="00AB0B14">
        <w:tc>
          <w:tcPr>
            <w:tcW w:w="708" w:type="pct"/>
          </w:tcPr>
          <w:p w14:paraId="46B94FF7" w14:textId="0CCAFE33" w:rsidR="00920716" w:rsidRDefault="00D14C6A" w:rsidP="00AB0B14">
            <w:pPr>
              <w:pStyle w:val="TabellRader"/>
            </w:pPr>
            <w:r>
              <w:t>72</w:t>
            </w:r>
          </w:p>
        </w:tc>
        <w:tc>
          <w:tcPr>
            <w:tcW w:w="1048" w:type="pct"/>
          </w:tcPr>
          <w:p w14:paraId="4E3D86FA" w14:textId="44C85CBF" w:rsidR="00920716" w:rsidRDefault="00577B84" w:rsidP="00AB0B14">
            <w:pPr>
              <w:pStyle w:val="TabellRader"/>
            </w:pPr>
            <w:r w:rsidRPr="00577B84">
              <w:t>KN</w:t>
            </w:r>
            <w:r w:rsidR="001764F9">
              <w:t xml:space="preserve"> 67</w:t>
            </w:r>
          </w:p>
        </w:tc>
        <w:tc>
          <w:tcPr>
            <w:tcW w:w="1048" w:type="pct"/>
          </w:tcPr>
          <w:p w14:paraId="29701344" w14:textId="163BF4D4" w:rsidR="00920716" w:rsidRDefault="003F6DE3" w:rsidP="00AB0B14">
            <w:pPr>
              <w:pStyle w:val="TabellRader"/>
            </w:pPr>
            <w:r>
              <w:t>KrU1</w:t>
            </w:r>
          </w:p>
        </w:tc>
        <w:tc>
          <w:tcPr>
            <w:tcW w:w="1048" w:type="pct"/>
          </w:tcPr>
          <w:p w14:paraId="4B9FE780" w14:textId="36EBEF70" w:rsidR="00920716" w:rsidRDefault="00B9177B" w:rsidP="00AB0B14">
            <w:pPr>
              <w:pStyle w:val="TabellRader"/>
            </w:pPr>
            <w:r>
              <w:t>X</w:t>
            </w:r>
          </w:p>
        </w:tc>
        <w:tc>
          <w:tcPr>
            <w:tcW w:w="1148" w:type="pct"/>
          </w:tcPr>
          <w:p w14:paraId="5081047F" w14:textId="77777777" w:rsidR="00920716" w:rsidRDefault="00920716" w:rsidP="00AB0B14">
            <w:pPr>
              <w:pStyle w:val="TabellRader"/>
            </w:pPr>
          </w:p>
        </w:tc>
      </w:tr>
      <w:tr w:rsidR="00920716" w14:paraId="5C2C697B" w14:textId="77777777" w:rsidTr="00AB0B14">
        <w:tc>
          <w:tcPr>
            <w:tcW w:w="708" w:type="pct"/>
          </w:tcPr>
          <w:p w14:paraId="67C3ACB9" w14:textId="7A7FE68A" w:rsidR="00920716" w:rsidRDefault="00D14C6A" w:rsidP="00AB0B14">
            <w:pPr>
              <w:pStyle w:val="TabellRader"/>
            </w:pPr>
            <w:r>
              <w:t>73</w:t>
            </w:r>
          </w:p>
        </w:tc>
        <w:tc>
          <w:tcPr>
            <w:tcW w:w="1048" w:type="pct"/>
          </w:tcPr>
          <w:p w14:paraId="58C6363B" w14:textId="4D12D90D" w:rsidR="00920716" w:rsidRDefault="00D10752" w:rsidP="00AB0B14">
            <w:pPr>
              <w:pStyle w:val="TabellRader"/>
            </w:pPr>
            <w:r>
              <w:t xml:space="preserve">Ku </w:t>
            </w:r>
            <w:r w:rsidR="004110F1">
              <w:t>20</w:t>
            </w:r>
          </w:p>
        </w:tc>
        <w:tc>
          <w:tcPr>
            <w:tcW w:w="1048" w:type="pct"/>
          </w:tcPr>
          <w:p w14:paraId="471B6D65" w14:textId="3FEC6171" w:rsidR="00920716" w:rsidRDefault="003F6DE3" w:rsidP="00AB0B14">
            <w:pPr>
              <w:pStyle w:val="TabellRader"/>
            </w:pPr>
            <w:r>
              <w:t>KrU1</w:t>
            </w:r>
          </w:p>
        </w:tc>
        <w:tc>
          <w:tcPr>
            <w:tcW w:w="1048" w:type="pct"/>
          </w:tcPr>
          <w:p w14:paraId="02408E1E" w14:textId="77777777" w:rsidR="00920716" w:rsidRDefault="00920716" w:rsidP="00AB0B14">
            <w:pPr>
              <w:pStyle w:val="TabellRader"/>
            </w:pPr>
          </w:p>
        </w:tc>
        <w:tc>
          <w:tcPr>
            <w:tcW w:w="1148" w:type="pct"/>
          </w:tcPr>
          <w:p w14:paraId="0198C0E3" w14:textId="41CB3463" w:rsidR="00920716" w:rsidRDefault="00CD2481" w:rsidP="00AB0B14">
            <w:pPr>
              <w:pStyle w:val="TabellRader"/>
            </w:pPr>
            <w:r>
              <w:t>X</w:t>
            </w:r>
          </w:p>
        </w:tc>
      </w:tr>
      <w:tr w:rsidR="00920716" w14:paraId="2F95F4EF" w14:textId="77777777" w:rsidTr="00AB0B14">
        <w:tc>
          <w:tcPr>
            <w:tcW w:w="708" w:type="pct"/>
          </w:tcPr>
          <w:p w14:paraId="41AEA3CD" w14:textId="5B3850E2" w:rsidR="00920716" w:rsidRDefault="00D14C6A" w:rsidP="00AB0B14">
            <w:pPr>
              <w:pStyle w:val="TabellRader"/>
            </w:pPr>
            <w:r>
              <w:t>74</w:t>
            </w:r>
          </w:p>
        </w:tc>
        <w:tc>
          <w:tcPr>
            <w:tcW w:w="1048" w:type="pct"/>
          </w:tcPr>
          <w:p w14:paraId="63CEBF58" w14:textId="79662BA7" w:rsidR="00920716" w:rsidRDefault="00D10752" w:rsidP="00AB0B14">
            <w:pPr>
              <w:pStyle w:val="TabellRader"/>
            </w:pPr>
            <w:r>
              <w:t xml:space="preserve">Ju </w:t>
            </w:r>
            <w:r w:rsidR="002D321D">
              <w:t>198</w:t>
            </w:r>
          </w:p>
        </w:tc>
        <w:tc>
          <w:tcPr>
            <w:tcW w:w="1048" w:type="pct"/>
          </w:tcPr>
          <w:p w14:paraId="0D8F84F0" w14:textId="74D9A0E1" w:rsidR="00920716" w:rsidRDefault="00F1535E" w:rsidP="00AB0B14">
            <w:pPr>
              <w:pStyle w:val="TabellRader"/>
            </w:pPr>
            <w:r>
              <w:t>SfU4</w:t>
            </w:r>
          </w:p>
        </w:tc>
        <w:tc>
          <w:tcPr>
            <w:tcW w:w="1048" w:type="pct"/>
          </w:tcPr>
          <w:p w14:paraId="55EBA93A" w14:textId="48EC56E6" w:rsidR="00920716" w:rsidRDefault="00E12B4E" w:rsidP="00AB0B14">
            <w:pPr>
              <w:pStyle w:val="TabellRader"/>
            </w:pPr>
            <w:r>
              <w:t>X</w:t>
            </w:r>
          </w:p>
        </w:tc>
        <w:tc>
          <w:tcPr>
            <w:tcW w:w="1148" w:type="pct"/>
          </w:tcPr>
          <w:p w14:paraId="4CC7FF32" w14:textId="77777777" w:rsidR="00920716" w:rsidRDefault="00920716" w:rsidP="00AB0B14">
            <w:pPr>
              <w:pStyle w:val="TabellRader"/>
            </w:pPr>
          </w:p>
        </w:tc>
      </w:tr>
      <w:tr w:rsidR="00920716" w14:paraId="283FCAA0" w14:textId="77777777" w:rsidTr="00AB0B14">
        <w:tc>
          <w:tcPr>
            <w:tcW w:w="708" w:type="pct"/>
          </w:tcPr>
          <w:p w14:paraId="08101D11" w14:textId="3A4D75A5" w:rsidR="00920716" w:rsidRDefault="00741F8A" w:rsidP="00AB0B14">
            <w:pPr>
              <w:pStyle w:val="TabellRader"/>
            </w:pPr>
            <w:r>
              <w:t>75</w:t>
            </w:r>
          </w:p>
        </w:tc>
        <w:tc>
          <w:tcPr>
            <w:tcW w:w="1048" w:type="pct"/>
          </w:tcPr>
          <w:p w14:paraId="6D37D11E" w14:textId="6044F37C" w:rsidR="00920716" w:rsidRDefault="00741F8A" w:rsidP="00AB0B14">
            <w:pPr>
              <w:pStyle w:val="TabellRader"/>
            </w:pPr>
            <w:r>
              <w:t>S</w:t>
            </w:r>
            <w:r w:rsidR="008636C9">
              <w:t xml:space="preserve"> 10</w:t>
            </w:r>
            <w:r w:rsidR="00AC0841">
              <w:t>1</w:t>
            </w:r>
          </w:p>
        </w:tc>
        <w:tc>
          <w:tcPr>
            <w:tcW w:w="1048" w:type="pct"/>
          </w:tcPr>
          <w:p w14:paraId="115E51BB" w14:textId="7E4F4FD6" w:rsidR="00920716" w:rsidRDefault="00741F8A" w:rsidP="00AB0B14">
            <w:pPr>
              <w:pStyle w:val="TabellRader"/>
            </w:pPr>
            <w:r>
              <w:t>SoU1</w:t>
            </w:r>
          </w:p>
        </w:tc>
        <w:tc>
          <w:tcPr>
            <w:tcW w:w="1048" w:type="pct"/>
          </w:tcPr>
          <w:p w14:paraId="6A7220B6" w14:textId="21ACA4F7" w:rsidR="00920716" w:rsidRDefault="00576574" w:rsidP="00AB0B14">
            <w:pPr>
              <w:pStyle w:val="TabellRader"/>
            </w:pPr>
            <w:r>
              <w:t>X</w:t>
            </w:r>
          </w:p>
        </w:tc>
        <w:tc>
          <w:tcPr>
            <w:tcW w:w="1148" w:type="pct"/>
          </w:tcPr>
          <w:p w14:paraId="375DE5A5" w14:textId="77777777" w:rsidR="00920716" w:rsidRDefault="00920716" w:rsidP="00AB0B14">
            <w:pPr>
              <w:pStyle w:val="TabellRader"/>
            </w:pPr>
          </w:p>
        </w:tc>
      </w:tr>
      <w:tr w:rsidR="00920716" w14:paraId="587546DE" w14:textId="77777777" w:rsidTr="00AB0B14">
        <w:tc>
          <w:tcPr>
            <w:tcW w:w="708" w:type="pct"/>
          </w:tcPr>
          <w:p w14:paraId="0340C354" w14:textId="7C7B351C" w:rsidR="00920716" w:rsidRDefault="00741F8A" w:rsidP="00AB0B14">
            <w:pPr>
              <w:pStyle w:val="TabellRader"/>
            </w:pPr>
            <w:r>
              <w:t>76</w:t>
            </w:r>
          </w:p>
        </w:tc>
        <w:tc>
          <w:tcPr>
            <w:tcW w:w="1048" w:type="pct"/>
          </w:tcPr>
          <w:p w14:paraId="66920CC2" w14:textId="2F58C8E5" w:rsidR="00920716" w:rsidRDefault="00B91665" w:rsidP="00AB0B14">
            <w:pPr>
              <w:pStyle w:val="TabellRader"/>
            </w:pPr>
            <w:r>
              <w:t>LI</w:t>
            </w:r>
            <w:r w:rsidR="0082569D">
              <w:t xml:space="preserve"> </w:t>
            </w:r>
            <w:r w:rsidR="00D1219D">
              <w:t>88</w:t>
            </w:r>
          </w:p>
        </w:tc>
        <w:tc>
          <w:tcPr>
            <w:tcW w:w="1048" w:type="pct"/>
          </w:tcPr>
          <w:p w14:paraId="0C0064DE" w14:textId="384A7F82" w:rsidR="00920716" w:rsidRDefault="0082569D" w:rsidP="00AB0B14">
            <w:pPr>
              <w:pStyle w:val="TabellRader"/>
            </w:pPr>
            <w:r>
              <w:t>CU1</w:t>
            </w:r>
          </w:p>
        </w:tc>
        <w:tc>
          <w:tcPr>
            <w:tcW w:w="1048" w:type="pct"/>
          </w:tcPr>
          <w:p w14:paraId="062A62D5" w14:textId="59104FC2" w:rsidR="00920716" w:rsidRDefault="00B91665" w:rsidP="00AB0B14">
            <w:pPr>
              <w:pStyle w:val="TabellRader"/>
            </w:pPr>
            <w:r>
              <w:t>X</w:t>
            </w:r>
          </w:p>
        </w:tc>
        <w:tc>
          <w:tcPr>
            <w:tcW w:w="1148" w:type="pct"/>
          </w:tcPr>
          <w:p w14:paraId="231E321D" w14:textId="77777777" w:rsidR="00920716" w:rsidRDefault="00920716" w:rsidP="00AB0B14">
            <w:pPr>
              <w:pStyle w:val="TabellRader"/>
            </w:pPr>
          </w:p>
        </w:tc>
      </w:tr>
      <w:tr w:rsidR="00920716" w14:paraId="030AFC91" w14:textId="77777777" w:rsidTr="00AB0B14">
        <w:tc>
          <w:tcPr>
            <w:tcW w:w="708" w:type="pct"/>
          </w:tcPr>
          <w:p w14:paraId="31351F48" w14:textId="359D4A98" w:rsidR="00920716" w:rsidRDefault="00741F8A" w:rsidP="00AB0B14">
            <w:pPr>
              <w:pStyle w:val="TabellRader"/>
            </w:pPr>
            <w:r>
              <w:t>77</w:t>
            </w:r>
          </w:p>
        </w:tc>
        <w:tc>
          <w:tcPr>
            <w:tcW w:w="1048" w:type="pct"/>
          </w:tcPr>
          <w:p w14:paraId="5DFDE62B" w14:textId="31DDF8E4" w:rsidR="00920716" w:rsidRDefault="00577B84" w:rsidP="00AB0B14">
            <w:pPr>
              <w:pStyle w:val="TabellRader"/>
            </w:pPr>
            <w:r w:rsidRPr="00577B84">
              <w:t>KN</w:t>
            </w:r>
            <w:r w:rsidR="001764F9">
              <w:t xml:space="preserve"> 68</w:t>
            </w:r>
          </w:p>
        </w:tc>
        <w:tc>
          <w:tcPr>
            <w:tcW w:w="1048" w:type="pct"/>
          </w:tcPr>
          <w:p w14:paraId="7073F7BA" w14:textId="08729562" w:rsidR="00920716" w:rsidRDefault="0082569D" w:rsidP="00AB0B14">
            <w:pPr>
              <w:pStyle w:val="TabellRader"/>
            </w:pPr>
            <w:r>
              <w:t>CU1</w:t>
            </w:r>
          </w:p>
        </w:tc>
        <w:tc>
          <w:tcPr>
            <w:tcW w:w="1048" w:type="pct"/>
          </w:tcPr>
          <w:p w14:paraId="2BF3A14B" w14:textId="19AB68BC" w:rsidR="00920716" w:rsidRDefault="00B9177B" w:rsidP="00AB0B14">
            <w:pPr>
              <w:pStyle w:val="TabellRader"/>
            </w:pPr>
            <w:r>
              <w:t>X</w:t>
            </w:r>
          </w:p>
        </w:tc>
        <w:tc>
          <w:tcPr>
            <w:tcW w:w="1148" w:type="pct"/>
          </w:tcPr>
          <w:p w14:paraId="3C7F8480" w14:textId="77777777" w:rsidR="00920716" w:rsidRDefault="00920716" w:rsidP="00AB0B14">
            <w:pPr>
              <w:pStyle w:val="TabellRader"/>
            </w:pPr>
          </w:p>
        </w:tc>
      </w:tr>
      <w:tr w:rsidR="00920716" w14:paraId="7BD7ACAD" w14:textId="77777777" w:rsidTr="00AB0B14">
        <w:tc>
          <w:tcPr>
            <w:tcW w:w="708" w:type="pct"/>
          </w:tcPr>
          <w:p w14:paraId="142228EA" w14:textId="03B13386" w:rsidR="00920716" w:rsidRDefault="00741F8A" w:rsidP="00AB0B14">
            <w:pPr>
              <w:pStyle w:val="TabellRader"/>
            </w:pPr>
            <w:r>
              <w:t>78</w:t>
            </w:r>
          </w:p>
        </w:tc>
        <w:tc>
          <w:tcPr>
            <w:tcW w:w="1048" w:type="pct"/>
          </w:tcPr>
          <w:p w14:paraId="7D885120" w14:textId="4D8318EC" w:rsidR="00920716" w:rsidRDefault="004F345C" w:rsidP="00AB0B14">
            <w:pPr>
              <w:pStyle w:val="TabellRader"/>
            </w:pPr>
            <w:r>
              <w:t>KN</w:t>
            </w:r>
            <w:r w:rsidR="001764F9">
              <w:t xml:space="preserve"> 69</w:t>
            </w:r>
          </w:p>
        </w:tc>
        <w:tc>
          <w:tcPr>
            <w:tcW w:w="1048" w:type="pct"/>
          </w:tcPr>
          <w:p w14:paraId="719D3AB3" w14:textId="2127D4E7" w:rsidR="00920716" w:rsidRDefault="0082569D" w:rsidP="00AB0B14">
            <w:pPr>
              <w:pStyle w:val="TabellRader"/>
            </w:pPr>
            <w:r>
              <w:t>NU3</w:t>
            </w:r>
          </w:p>
        </w:tc>
        <w:tc>
          <w:tcPr>
            <w:tcW w:w="1048" w:type="pct"/>
          </w:tcPr>
          <w:p w14:paraId="37E1CB75" w14:textId="3DF722FF" w:rsidR="00920716" w:rsidRDefault="004F345C" w:rsidP="00AB0B14">
            <w:pPr>
              <w:pStyle w:val="TabellRader"/>
            </w:pPr>
            <w:r>
              <w:t>X</w:t>
            </w:r>
          </w:p>
        </w:tc>
        <w:tc>
          <w:tcPr>
            <w:tcW w:w="1148" w:type="pct"/>
          </w:tcPr>
          <w:p w14:paraId="6C4706AB" w14:textId="77777777" w:rsidR="00920716" w:rsidRDefault="00920716" w:rsidP="00AB0B14">
            <w:pPr>
              <w:pStyle w:val="TabellRader"/>
            </w:pPr>
          </w:p>
        </w:tc>
      </w:tr>
      <w:tr w:rsidR="00E81FAF" w14:paraId="3A070635" w14:textId="77777777" w:rsidTr="00AB0B14">
        <w:tc>
          <w:tcPr>
            <w:tcW w:w="708" w:type="pct"/>
          </w:tcPr>
          <w:p w14:paraId="1CA0F946" w14:textId="3470F255" w:rsidR="00E81FAF" w:rsidRDefault="00741F8A" w:rsidP="00AB0B14">
            <w:pPr>
              <w:pStyle w:val="TabellRader"/>
            </w:pPr>
            <w:r>
              <w:t>79</w:t>
            </w:r>
          </w:p>
        </w:tc>
        <w:tc>
          <w:tcPr>
            <w:tcW w:w="1048" w:type="pct"/>
          </w:tcPr>
          <w:p w14:paraId="6687B291" w14:textId="09F33499" w:rsidR="00E81FAF" w:rsidRDefault="00555F50" w:rsidP="00AB0B14">
            <w:pPr>
              <w:pStyle w:val="TabellRader"/>
            </w:pPr>
            <w:r>
              <w:t xml:space="preserve">Fö </w:t>
            </w:r>
            <w:r w:rsidR="00377928">
              <w:t>24</w:t>
            </w:r>
          </w:p>
        </w:tc>
        <w:tc>
          <w:tcPr>
            <w:tcW w:w="1048" w:type="pct"/>
          </w:tcPr>
          <w:p w14:paraId="7EDA5118" w14:textId="6F914F51" w:rsidR="00E81FAF" w:rsidRDefault="0082569D" w:rsidP="00AB0B14">
            <w:pPr>
              <w:pStyle w:val="TabellRader"/>
            </w:pPr>
            <w:r>
              <w:t>FöU1</w:t>
            </w:r>
          </w:p>
        </w:tc>
        <w:tc>
          <w:tcPr>
            <w:tcW w:w="1048" w:type="pct"/>
          </w:tcPr>
          <w:p w14:paraId="1865FF8E" w14:textId="2A1A6F70" w:rsidR="00E81FAF" w:rsidRDefault="00555F50" w:rsidP="00AB0B14">
            <w:pPr>
              <w:pStyle w:val="TabellRader"/>
            </w:pPr>
            <w:r>
              <w:t>X</w:t>
            </w:r>
          </w:p>
        </w:tc>
        <w:tc>
          <w:tcPr>
            <w:tcW w:w="1148" w:type="pct"/>
          </w:tcPr>
          <w:p w14:paraId="1C09AB8D" w14:textId="77777777" w:rsidR="00E81FAF" w:rsidRDefault="00E81FAF" w:rsidP="00AB0B14">
            <w:pPr>
              <w:pStyle w:val="TabellRader"/>
            </w:pPr>
          </w:p>
        </w:tc>
      </w:tr>
      <w:tr w:rsidR="00535317" w14:paraId="4E5CE64D" w14:textId="77777777" w:rsidTr="0083538B">
        <w:tc>
          <w:tcPr>
            <w:tcW w:w="708" w:type="pct"/>
          </w:tcPr>
          <w:p w14:paraId="0E4549A6" w14:textId="507DB093" w:rsidR="00535317" w:rsidRDefault="00C60EE5" w:rsidP="0083538B">
            <w:pPr>
              <w:pStyle w:val="TabellRader"/>
            </w:pPr>
            <w:r>
              <w:t>80</w:t>
            </w:r>
          </w:p>
        </w:tc>
        <w:tc>
          <w:tcPr>
            <w:tcW w:w="1048" w:type="pct"/>
          </w:tcPr>
          <w:p w14:paraId="13272778" w14:textId="35BF1697" w:rsidR="00535317" w:rsidRDefault="0082569D" w:rsidP="0083538B">
            <w:pPr>
              <w:pStyle w:val="TabellRader"/>
            </w:pPr>
            <w:r>
              <w:t xml:space="preserve">Fö </w:t>
            </w:r>
            <w:r w:rsidR="00377928">
              <w:t>25</w:t>
            </w:r>
          </w:p>
        </w:tc>
        <w:tc>
          <w:tcPr>
            <w:tcW w:w="1048" w:type="pct"/>
          </w:tcPr>
          <w:p w14:paraId="6021E8FB" w14:textId="0D76CB89" w:rsidR="00535317" w:rsidRDefault="0082569D" w:rsidP="0083538B">
            <w:pPr>
              <w:pStyle w:val="TabellRader"/>
            </w:pPr>
            <w:r>
              <w:t>FöU1</w:t>
            </w:r>
          </w:p>
        </w:tc>
        <w:tc>
          <w:tcPr>
            <w:tcW w:w="1048" w:type="pct"/>
          </w:tcPr>
          <w:p w14:paraId="0FF3BC7A" w14:textId="77777777" w:rsidR="00535317" w:rsidRDefault="00535317" w:rsidP="0083538B">
            <w:pPr>
              <w:pStyle w:val="TabellRader"/>
            </w:pPr>
          </w:p>
        </w:tc>
        <w:tc>
          <w:tcPr>
            <w:tcW w:w="1148" w:type="pct"/>
          </w:tcPr>
          <w:p w14:paraId="14925F40" w14:textId="7BE96015" w:rsidR="00535317" w:rsidRDefault="00887E7B" w:rsidP="0083538B">
            <w:pPr>
              <w:pStyle w:val="TabellRader"/>
            </w:pPr>
            <w:r>
              <w:t>X</w:t>
            </w:r>
          </w:p>
        </w:tc>
      </w:tr>
      <w:tr w:rsidR="00535317" w14:paraId="325CDD34" w14:textId="77777777" w:rsidTr="0083538B">
        <w:tc>
          <w:tcPr>
            <w:tcW w:w="708" w:type="pct"/>
          </w:tcPr>
          <w:p w14:paraId="3E24C22F" w14:textId="1555EF75" w:rsidR="00535317" w:rsidRDefault="00C60EE5" w:rsidP="0083538B">
            <w:pPr>
              <w:pStyle w:val="TabellRader"/>
            </w:pPr>
            <w:r>
              <w:t>81</w:t>
            </w:r>
          </w:p>
        </w:tc>
        <w:tc>
          <w:tcPr>
            <w:tcW w:w="1048" w:type="pct"/>
          </w:tcPr>
          <w:p w14:paraId="233A57DF" w14:textId="0071DE81" w:rsidR="00535317" w:rsidRDefault="00C100BA" w:rsidP="0083538B">
            <w:pPr>
              <w:pStyle w:val="TabellRader"/>
            </w:pPr>
            <w:r w:rsidRPr="00C100BA">
              <w:t>KN</w:t>
            </w:r>
            <w:r w:rsidR="001764F9">
              <w:t xml:space="preserve"> 70</w:t>
            </w:r>
          </w:p>
        </w:tc>
        <w:tc>
          <w:tcPr>
            <w:tcW w:w="1048" w:type="pct"/>
          </w:tcPr>
          <w:p w14:paraId="1049D4D7" w14:textId="1EFEB250" w:rsidR="00535317" w:rsidRDefault="00930023" w:rsidP="0083538B">
            <w:pPr>
              <w:pStyle w:val="TabellRader"/>
            </w:pPr>
            <w:r>
              <w:t>FöU1</w:t>
            </w:r>
          </w:p>
        </w:tc>
        <w:tc>
          <w:tcPr>
            <w:tcW w:w="1048" w:type="pct"/>
          </w:tcPr>
          <w:p w14:paraId="7B76F2E0" w14:textId="1879E99A" w:rsidR="00535317" w:rsidRDefault="00B9177B" w:rsidP="0083538B">
            <w:pPr>
              <w:pStyle w:val="TabellRader"/>
            </w:pPr>
            <w:r>
              <w:t>X</w:t>
            </w:r>
          </w:p>
        </w:tc>
        <w:tc>
          <w:tcPr>
            <w:tcW w:w="1148" w:type="pct"/>
          </w:tcPr>
          <w:p w14:paraId="1D50731D" w14:textId="77777777" w:rsidR="00535317" w:rsidRDefault="00535317" w:rsidP="0083538B">
            <w:pPr>
              <w:pStyle w:val="TabellRader"/>
            </w:pPr>
          </w:p>
        </w:tc>
      </w:tr>
      <w:tr w:rsidR="00535317" w14:paraId="61AF4883" w14:textId="77777777" w:rsidTr="0083538B">
        <w:tc>
          <w:tcPr>
            <w:tcW w:w="708" w:type="pct"/>
          </w:tcPr>
          <w:p w14:paraId="7D7F4731" w14:textId="285D786D" w:rsidR="00535317" w:rsidRDefault="00C60EE5" w:rsidP="0083538B">
            <w:pPr>
              <w:pStyle w:val="TabellRader"/>
            </w:pPr>
            <w:r>
              <w:t>82</w:t>
            </w:r>
          </w:p>
        </w:tc>
        <w:tc>
          <w:tcPr>
            <w:tcW w:w="1048" w:type="pct"/>
          </w:tcPr>
          <w:p w14:paraId="16DB15D2" w14:textId="35D851F7" w:rsidR="00535317" w:rsidRDefault="00930023" w:rsidP="0083538B">
            <w:pPr>
              <w:pStyle w:val="TabellRader"/>
            </w:pPr>
            <w:r>
              <w:t xml:space="preserve">Fi </w:t>
            </w:r>
            <w:r w:rsidR="00D7571D">
              <w:t>133</w:t>
            </w:r>
          </w:p>
        </w:tc>
        <w:tc>
          <w:tcPr>
            <w:tcW w:w="1048" w:type="pct"/>
          </w:tcPr>
          <w:p w14:paraId="6DE0C5DE" w14:textId="164C8BFF" w:rsidR="00535317" w:rsidRDefault="00930023" w:rsidP="0083538B">
            <w:pPr>
              <w:pStyle w:val="TabellRader"/>
            </w:pPr>
            <w:r>
              <w:t>SkU1</w:t>
            </w:r>
          </w:p>
        </w:tc>
        <w:tc>
          <w:tcPr>
            <w:tcW w:w="1048" w:type="pct"/>
          </w:tcPr>
          <w:p w14:paraId="6313D8C5" w14:textId="6DD52EF2" w:rsidR="00535317" w:rsidRDefault="00B91665" w:rsidP="0083538B">
            <w:pPr>
              <w:pStyle w:val="TabellRader"/>
            </w:pPr>
            <w:r>
              <w:t>X</w:t>
            </w:r>
          </w:p>
        </w:tc>
        <w:tc>
          <w:tcPr>
            <w:tcW w:w="1148" w:type="pct"/>
          </w:tcPr>
          <w:p w14:paraId="0B6FF8FA" w14:textId="77777777" w:rsidR="00535317" w:rsidRDefault="00535317" w:rsidP="0083538B">
            <w:pPr>
              <w:pStyle w:val="TabellRader"/>
            </w:pPr>
          </w:p>
        </w:tc>
      </w:tr>
      <w:tr w:rsidR="00535317" w14:paraId="79B5FC53" w14:textId="77777777" w:rsidTr="0083538B">
        <w:tc>
          <w:tcPr>
            <w:tcW w:w="708" w:type="pct"/>
          </w:tcPr>
          <w:p w14:paraId="7767F609" w14:textId="2046A9B1" w:rsidR="00535317" w:rsidRDefault="00C60EE5" w:rsidP="0083538B">
            <w:pPr>
              <w:pStyle w:val="TabellRader"/>
            </w:pPr>
            <w:r>
              <w:t>83</w:t>
            </w:r>
          </w:p>
        </w:tc>
        <w:tc>
          <w:tcPr>
            <w:tcW w:w="1048" w:type="pct"/>
          </w:tcPr>
          <w:p w14:paraId="6A56B7D8" w14:textId="13621F6B" w:rsidR="00535317" w:rsidRDefault="004E2D71" w:rsidP="0083538B">
            <w:pPr>
              <w:pStyle w:val="TabellRader"/>
            </w:pPr>
            <w:r>
              <w:t>LI</w:t>
            </w:r>
            <w:r w:rsidR="00930023">
              <w:t xml:space="preserve"> </w:t>
            </w:r>
            <w:r w:rsidR="00D1219D">
              <w:t>89</w:t>
            </w:r>
          </w:p>
        </w:tc>
        <w:tc>
          <w:tcPr>
            <w:tcW w:w="1048" w:type="pct"/>
          </w:tcPr>
          <w:p w14:paraId="1BD7CDFC" w14:textId="1E34D31A" w:rsidR="00535317" w:rsidRDefault="00930023" w:rsidP="0083538B">
            <w:pPr>
              <w:pStyle w:val="TabellRader"/>
            </w:pPr>
            <w:r>
              <w:t>NU2</w:t>
            </w:r>
          </w:p>
        </w:tc>
        <w:tc>
          <w:tcPr>
            <w:tcW w:w="1048" w:type="pct"/>
          </w:tcPr>
          <w:p w14:paraId="41060155" w14:textId="041EE281" w:rsidR="00535317" w:rsidRDefault="004E2D71" w:rsidP="0083538B">
            <w:pPr>
              <w:pStyle w:val="TabellRader"/>
            </w:pPr>
            <w:r>
              <w:t>X</w:t>
            </w:r>
          </w:p>
        </w:tc>
        <w:tc>
          <w:tcPr>
            <w:tcW w:w="1148" w:type="pct"/>
          </w:tcPr>
          <w:p w14:paraId="1E6DE9FB" w14:textId="77777777" w:rsidR="00535317" w:rsidRDefault="00535317" w:rsidP="0083538B">
            <w:pPr>
              <w:pStyle w:val="TabellRader"/>
            </w:pPr>
          </w:p>
        </w:tc>
      </w:tr>
      <w:tr w:rsidR="00535317" w14:paraId="64F916E5" w14:textId="77777777" w:rsidTr="0083538B">
        <w:tc>
          <w:tcPr>
            <w:tcW w:w="708" w:type="pct"/>
          </w:tcPr>
          <w:p w14:paraId="4305DC55" w14:textId="71DC7548" w:rsidR="00535317" w:rsidRDefault="00C60EE5" w:rsidP="0083538B">
            <w:pPr>
              <w:pStyle w:val="TabellRader"/>
            </w:pPr>
            <w:r>
              <w:t>84</w:t>
            </w:r>
          </w:p>
        </w:tc>
        <w:tc>
          <w:tcPr>
            <w:tcW w:w="1048" w:type="pct"/>
          </w:tcPr>
          <w:p w14:paraId="52E27FDF" w14:textId="596A129F" w:rsidR="00535317" w:rsidRDefault="00930023" w:rsidP="0083538B">
            <w:pPr>
              <w:pStyle w:val="TabellRader"/>
            </w:pPr>
            <w:r>
              <w:t xml:space="preserve">S </w:t>
            </w:r>
            <w:r w:rsidR="008636C9">
              <w:t>10</w:t>
            </w:r>
            <w:r w:rsidR="00AC0841">
              <w:t>2</w:t>
            </w:r>
          </w:p>
        </w:tc>
        <w:tc>
          <w:tcPr>
            <w:tcW w:w="1048" w:type="pct"/>
          </w:tcPr>
          <w:p w14:paraId="5650636E" w14:textId="4C732AC5" w:rsidR="00535317" w:rsidRDefault="00930023" w:rsidP="0083538B">
            <w:pPr>
              <w:pStyle w:val="TabellRader"/>
            </w:pPr>
            <w:r>
              <w:t>SfU3</w:t>
            </w:r>
          </w:p>
        </w:tc>
        <w:tc>
          <w:tcPr>
            <w:tcW w:w="1048" w:type="pct"/>
          </w:tcPr>
          <w:p w14:paraId="65034F7F" w14:textId="6B218987" w:rsidR="00535317" w:rsidRDefault="00576574" w:rsidP="0083538B">
            <w:pPr>
              <w:pStyle w:val="TabellRader"/>
            </w:pPr>
            <w:r>
              <w:t>X</w:t>
            </w:r>
          </w:p>
        </w:tc>
        <w:tc>
          <w:tcPr>
            <w:tcW w:w="1148" w:type="pct"/>
          </w:tcPr>
          <w:p w14:paraId="4B0DA17D" w14:textId="77777777" w:rsidR="00535317" w:rsidRDefault="00535317" w:rsidP="0083538B">
            <w:pPr>
              <w:pStyle w:val="TabellRader"/>
            </w:pPr>
          </w:p>
        </w:tc>
      </w:tr>
      <w:tr w:rsidR="00535317" w14:paraId="0E454D59" w14:textId="77777777" w:rsidTr="0083538B">
        <w:tc>
          <w:tcPr>
            <w:tcW w:w="708" w:type="pct"/>
          </w:tcPr>
          <w:p w14:paraId="0CCC4DF7" w14:textId="13081896" w:rsidR="00535317" w:rsidRDefault="00C60EE5" w:rsidP="0083538B">
            <w:pPr>
              <w:pStyle w:val="TabellRader"/>
            </w:pPr>
            <w:r>
              <w:t>85</w:t>
            </w:r>
          </w:p>
        </w:tc>
        <w:tc>
          <w:tcPr>
            <w:tcW w:w="1048" w:type="pct"/>
          </w:tcPr>
          <w:p w14:paraId="14D7C603" w14:textId="6E6D1B2D" w:rsidR="00535317" w:rsidRDefault="00930023" w:rsidP="0083538B">
            <w:pPr>
              <w:pStyle w:val="TabellRader"/>
            </w:pPr>
            <w:r>
              <w:t xml:space="preserve">Ju </w:t>
            </w:r>
            <w:r w:rsidR="00062ED4">
              <w:t>199</w:t>
            </w:r>
          </w:p>
        </w:tc>
        <w:tc>
          <w:tcPr>
            <w:tcW w:w="1048" w:type="pct"/>
          </w:tcPr>
          <w:p w14:paraId="34D42D4B" w14:textId="1C5E5129" w:rsidR="00535317" w:rsidRDefault="00930023" w:rsidP="0083538B">
            <w:pPr>
              <w:pStyle w:val="TabellRader"/>
            </w:pPr>
            <w:r>
              <w:t>JuU1</w:t>
            </w:r>
          </w:p>
        </w:tc>
        <w:tc>
          <w:tcPr>
            <w:tcW w:w="1048" w:type="pct"/>
          </w:tcPr>
          <w:p w14:paraId="4ADA65AB" w14:textId="523AFE7D" w:rsidR="00535317" w:rsidRDefault="00D12107" w:rsidP="0083538B">
            <w:pPr>
              <w:pStyle w:val="TabellRader"/>
            </w:pPr>
            <w:r>
              <w:t>X</w:t>
            </w:r>
          </w:p>
        </w:tc>
        <w:tc>
          <w:tcPr>
            <w:tcW w:w="1148" w:type="pct"/>
          </w:tcPr>
          <w:p w14:paraId="377B3FA4" w14:textId="77777777" w:rsidR="00535317" w:rsidRDefault="00535317" w:rsidP="0083538B">
            <w:pPr>
              <w:pStyle w:val="TabellRader"/>
            </w:pPr>
          </w:p>
        </w:tc>
      </w:tr>
      <w:tr w:rsidR="00535317" w14:paraId="04336D8D" w14:textId="77777777" w:rsidTr="0083538B">
        <w:tc>
          <w:tcPr>
            <w:tcW w:w="708" w:type="pct"/>
          </w:tcPr>
          <w:p w14:paraId="3C6E1956" w14:textId="63A4E46E" w:rsidR="00535317" w:rsidRDefault="00C60EE5" w:rsidP="0083538B">
            <w:pPr>
              <w:pStyle w:val="TabellRader"/>
            </w:pPr>
            <w:r>
              <w:t>86</w:t>
            </w:r>
          </w:p>
        </w:tc>
        <w:tc>
          <w:tcPr>
            <w:tcW w:w="1048" w:type="pct"/>
          </w:tcPr>
          <w:p w14:paraId="66CED201" w14:textId="0E57629A" w:rsidR="00535317" w:rsidRDefault="004F345C" w:rsidP="0083538B">
            <w:pPr>
              <w:pStyle w:val="TabellRader"/>
            </w:pPr>
            <w:r w:rsidRPr="004F345C">
              <w:t>LI</w:t>
            </w:r>
            <w:r w:rsidR="00D1219D">
              <w:t xml:space="preserve"> 90</w:t>
            </w:r>
          </w:p>
        </w:tc>
        <w:tc>
          <w:tcPr>
            <w:tcW w:w="1048" w:type="pct"/>
          </w:tcPr>
          <w:p w14:paraId="275B616F" w14:textId="242E02FF" w:rsidR="00535317" w:rsidRDefault="00930023" w:rsidP="0083538B">
            <w:pPr>
              <w:pStyle w:val="TabellRader"/>
            </w:pPr>
            <w:r>
              <w:t>TU1</w:t>
            </w:r>
          </w:p>
        </w:tc>
        <w:tc>
          <w:tcPr>
            <w:tcW w:w="1048" w:type="pct"/>
          </w:tcPr>
          <w:p w14:paraId="77B59678" w14:textId="2A70FF22" w:rsidR="00535317" w:rsidRDefault="004F345C" w:rsidP="0083538B">
            <w:pPr>
              <w:pStyle w:val="TabellRader"/>
            </w:pPr>
            <w:r>
              <w:t>X</w:t>
            </w:r>
          </w:p>
        </w:tc>
        <w:tc>
          <w:tcPr>
            <w:tcW w:w="1148" w:type="pct"/>
          </w:tcPr>
          <w:p w14:paraId="0C5A6DD0" w14:textId="77777777" w:rsidR="00535317" w:rsidRDefault="00535317" w:rsidP="0083538B">
            <w:pPr>
              <w:pStyle w:val="TabellRader"/>
            </w:pPr>
          </w:p>
        </w:tc>
      </w:tr>
      <w:tr w:rsidR="00535317" w14:paraId="4962A848" w14:textId="77777777" w:rsidTr="0083538B">
        <w:tc>
          <w:tcPr>
            <w:tcW w:w="708" w:type="pct"/>
          </w:tcPr>
          <w:p w14:paraId="26A18AFE" w14:textId="7054C672" w:rsidR="00535317" w:rsidRDefault="00C60EE5" w:rsidP="0083538B">
            <w:pPr>
              <w:pStyle w:val="TabellRader"/>
            </w:pPr>
            <w:r>
              <w:t>87</w:t>
            </w:r>
          </w:p>
        </w:tc>
        <w:tc>
          <w:tcPr>
            <w:tcW w:w="1048" w:type="pct"/>
          </w:tcPr>
          <w:p w14:paraId="1E5E0705" w14:textId="7A71A51A" w:rsidR="00535317" w:rsidRDefault="004E2D71" w:rsidP="0083538B">
            <w:pPr>
              <w:pStyle w:val="TabellRader"/>
            </w:pPr>
            <w:r>
              <w:t>LI</w:t>
            </w:r>
            <w:r w:rsidR="00FA5788">
              <w:t xml:space="preserve"> </w:t>
            </w:r>
            <w:r w:rsidR="00D1219D">
              <w:t>91</w:t>
            </w:r>
          </w:p>
        </w:tc>
        <w:tc>
          <w:tcPr>
            <w:tcW w:w="1048" w:type="pct"/>
          </w:tcPr>
          <w:p w14:paraId="18400F01" w14:textId="7B30DA35" w:rsidR="00535317" w:rsidRDefault="00FA5788" w:rsidP="0083538B">
            <w:pPr>
              <w:pStyle w:val="TabellRader"/>
            </w:pPr>
            <w:r>
              <w:t>MJU2</w:t>
            </w:r>
          </w:p>
        </w:tc>
        <w:tc>
          <w:tcPr>
            <w:tcW w:w="1048" w:type="pct"/>
          </w:tcPr>
          <w:p w14:paraId="6C8C5813" w14:textId="3FD9531E" w:rsidR="00535317" w:rsidRDefault="00D25CDC" w:rsidP="0083538B">
            <w:pPr>
              <w:pStyle w:val="TabellRader"/>
            </w:pPr>
            <w:r>
              <w:t>X</w:t>
            </w:r>
          </w:p>
        </w:tc>
        <w:tc>
          <w:tcPr>
            <w:tcW w:w="1148" w:type="pct"/>
          </w:tcPr>
          <w:p w14:paraId="5F1BD260" w14:textId="31A302F9" w:rsidR="00535317" w:rsidRDefault="00535317" w:rsidP="0083538B">
            <w:pPr>
              <w:pStyle w:val="TabellRader"/>
            </w:pPr>
          </w:p>
        </w:tc>
      </w:tr>
      <w:tr w:rsidR="00535317" w14:paraId="10D1C98B" w14:textId="77777777" w:rsidTr="0083538B">
        <w:tc>
          <w:tcPr>
            <w:tcW w:w="708" w:type="pct"/>
          </w:tcPr>
          <w:p w14:paraId="4C8650F8" w14:textId="2712994B" w:rsidR="00535317" w:rsidRDefault="00C60EE5" w:rsidP="0083538B">
            <w:pPr>
              <w:pStyle w:val="TabellRader"/>
            </w:pPr>
            <w:r>
              <w:t>88</w:t>
            </w:r>
          </w:p>
        </w:tc>
        <w:tc>
          <w:tcPr>
            <w:tcW w:w="1048" w:type="pct"/>
          </w:tcPr>
          <w:p w14:paraId="57DD0AF1" w14:textId="15B1B827" w:rsidR="00535317" w:rsidRDefault="00584CD9" w:rsidP="0083538B">
            <w:pPr>
              <w:pStyle w:val="TabellRader"/>
            </w:pPr>
            <w:r>
              <w:t xml:space="preserve">A </w:t>
            </w:r>
            <w:r w:rsidR="001F337B">
              <w:t>23</w:t>
            </w:r>
          </w:p>
        </w:tc>
        <w:tc>
          <w:tcPr>
            <w:tcW w:w="1048" w:type="pct"/>
          </w:tcPr>
          <w:p w14:paraId="55F99904" w14:textId="6E80A4C1" w:rsidR="00535317" w:rsidRDefault="00FA5788" w:rsidP="0083538B">
            <w:pPr>
              <w:pStyle w:val="TabellRader"/>
            </w:pPr>
            <w:r>
              <w:t>AU1</w:t>
            </w:r>
          </w:p>
        </w:tc>
        <w:tc>
          <w:tcPr>
            <w:tcW w:w="1048" w:type="pct"/>
          </w:tcPr>
          <w:p w14:paraId="637003A5" w14:textId="7B21E655" w:rsidR="00535317" w:rsidRDefault="00584CD9" w:rsidP="0083538B">
            <w:pPr>
              <w:pStyle w:val="TabellRader"/>
            </w:pPr>
            <w:r>
              <w:t>X</w:t>
            </w:r>
          </w:p>
        </w:tc>
        <w:tc>
          <w:tcPr>
            <w:tcW w:w="1148" w:type="pct"/>
          </w:tcPr>
          <w:p w14:paraId="5B48BEEF" w14:textId="77777777" w:rsidR="00535317" w:rsidRDefault="00535317" w:rsidP="0083538B">
            <w:pPr>
              <w:pStyle w:val="TabellRader"/>
            </w:pPr>
          </w:p>
        </w:tc>
      </w:tr>
      <w:tr w:rsidR="00535317" w14:paraId="7D86CC3F" w14:textId="77777777" w:rsidTr="0083538B">
        <w:tc>
          <w:tcPr>
            <w:tcW w:w="708" w:type="pct"/>
          </w:tcPr>
          <w:p w14:paraId="57FC63D2" w14:textId="6EE66388" w:rsidR="00535317" w:rsidRDefault="00C60EE5" w:rsidP="0083538B">
            <w:pPr>
              <w:pStyle w:val="TabellRader"/>
            </w:pPr>
            <w:r>
              <w:t>89</w:t>
            </w:r>
          </w:p>
        </w:tc>
        <w:tc>
          <w:tcPr>
            <w:tcW w:w="1048" w:type="pct"/>
          </w:tcPr>
          <w:p w14:paraId="088E5439" w14:textId="18AEC81D" w:rsidR="00535317" w:rsidRDefault="00FA5788" w:rsidP="0083538B">
            <w:pPr>
              <w:pStyle w:val="TabellRader"/>
            </w:pPr>
            <w:r>
              <w:t xml:space="preserve">A </w:t>
            </w:r>
            <w:r w:rsidR="001F337B">
              <w:t>24</w:t>
            </w:r>
          </w:p>
        </w:tc>
        <w:tc>
          <w:tcPr>
            <w:tcW w:w="1048" w:type="pct"/>
          </w:tcPr>
          <w:p w14:paraId="5741B585" w14:textId="3B76294F" w:rsidR="00535317" w:rsidRDefault="00FA5788" w:rsidP="0083538B">
            <w:pPr>
              <w:pStyle w:val="TabellRader"/>
            </w:pPr>
            <w:r>
              <w:t>AU1</w:t>
            </w:r>
          </w:p>
        </w:tc>
        <w:tc>
          <w:tcPr>
            <w:tcW w:w="1048" w:type="pct"/>
          </w:tcPr>
          <w:p w14:paraId="0EDD8C9B" w14:textId="136B5945" w:rsidR="00535317" w:rsidRDefault="00E72304" w:rsidP="0083538B">
            <w:pPr>
              <w:pStyle w:val="TabellRader"/>
            </w:pPr>
            <w:r>
              <w:t>X</w:t>
            </w:r>
          </w:p>
        </w:tc>
        <w:tc>
          <w:tcPr>
            <w:tcW w:w="1148" w:type="pct"/>
          </w:tcPr>
          <w:p w14:paraId="6467CF41" w14:textId="77777777" w:rsidR="00535317" w:rsidRDefault="00535317" w:rsidP="0083538B">
            <w:pPr>
              <w:pStyle w:val="TabellRader"/>
            </w:pPr>
          </w:p>
        </w:tc>
      </w:tr>
      <w:tr w:rsidR="00535317" w14:paraId="12590464" w14:textId="77777777" w:rsidTr="0083538B">
        <w:tc>
          <w:tcPr>
            <w:tcW w:w="708" w:type="pct"/>
          </w:tcPr>
          <w:p w14:paraId="26BD50F7" w14:textId="2F14E918" w:rsidR="00535317" w:rsidRDefault="00C60EE5" w:rsidP="0083538B">
            <w:pPr>
              <w:pStyle w:val="TabellRader"/>
            </w:pPr>
            <w:r>
              <w:t>90</w:t>
            </w:r>
          </w:p>
        </w:tc>
        <w:tc>
          <w:tcPr>
            <w:tcW w:w="1048" w:type="pct"/>
          </w:tcPr>
          <w:p w14:paraId="47D7E2B4" w14:textId="76680A24" w:rsidR="00535317" w:rsidRDefault="00FA5788" w:rsidP="0083538B">
            <w:pPr>
              <w:pStyle w:val="TabellRader"/>
            </w:pPr>
            <w:r>
              <w:t xml:space="preserve">A </w:t>
            </w:r>
            <w:r w:rsidR="001F337B">
              <w:t>25</w:t>
            </w:r>
          </w:p>
        </w:tc>
        <w:tc>
          <w:tcPr>
            <w:tcW w:w="1048" w:type="pct"/>
          </w:tcPr>
          <w:p w14:paraId="4020FE77" w14:textId="658FE2CC" w:rsidR="00535317" w:rsidRDefault="00FA5788" w:rsidP="0083538B">
            <w:pPr>
              <w:pStyle w:val="TabellRader"/>
            </w:pPr>
            <w:r>
              <w:t>AU2</w:t>
            </w:r>
          </w:p>
        </w:tc>
        <w:tc>
          <w:tcPr>
            <w:tcW w:w="1048" w:type="pct"/>
          </w:tcPr>
          <w:p w14:paraId="4CCEE45C" w14:textId="0CC2A700" w:rsidR="00535317" w:rsidRDefault="00996875" w:rsidP="0083538B">
            <w:pPr>
              <w:pStyle w:val="TabellRader"/>
            </w:pPr>
            <w:r>
              <w:t>X</w:t>
            </w:r>
          </w:p>
        </w:tc>
        <w:tc>
          <w:tcPr>
            <w:tcW w:w="1148" w:type="pct"/>
          </w:tcPr>
          <w:p w14:paraId="381B820D" w14:textId="77777777" w:rsidR="00535317" w:rsidRDefault="00535317" w:rsidP="0083538B">
            <w:pPr>
              <w:pStyle w:val="TabellRader"/>
            </w:pPr>
          </w:p>
        </w:tc>
      </w:tr>
      <w:tr w:rsidR="00535317" w14:paraId="775696C4" w14:textId="77777777" w:rsidTr="0083538B">
        <w:tc>
          <w:tcPr>
            <w:tcW w:w="708" w:type="pct"/>
          </w:tcPr>
          <w:p w14:paraId="2B7D9073" w14:textId="0BCE587B" w:rsidR="00535317" w:rsidRDefault="00C60EE5" w:rsidP="0083538B">
            <w:pPr>
              <w:pStyle w:val="TabellRader"/>
            </w:pPr>
            <w:r>
              <w:t>91</w:t>
            </w:r>
          </w:p>
        </w:tc>
        <w:tc>
          <w:tcPr>
            <w:tcW w:w="1048" w:type="pct"/>
          </w:tcPr>
          <w:p w14:paraId="0B1B5CDB" w14:textId="2BDF887C" w:rsidR="00535317" w:rsidRDefault="00FA5788" w:rsidP="0083538B">
            <w:pPr>
              <w:pStyle w:val="TabellRader"/>
            </w:pPr>
            <w:r>
              <w:t xml:space="preserve">S </w:t>
            </w:r>
            <w:r w:rsidR="008636C9">
              <w:t>10</w:t>
            </w:r>
            <w:r w:rsidR="00AC0841">
              <w:t>3</w:t>
            </w:r>
          </w:p>
        </w:tc>
        <w:tc>
          <w:tcPr>
            <w:tcW w:w="1048" w:type="pct"/>
          </w:tcPr>
          <w:p w14:paraId="33C5F635" w14:textId="02F9185A" w:rsidR="00535317" w:rsidRDefault="00FA5788" w:rsidP="0083538B">
            <w:pPr>
              <w:pStyle w:val="TabellRader"/>
            </w:pPr>
            <w:r>
              <w:t>SfU1</w:t>
            </w:r>
          </w:p>
        </w:tc>
        <w:tc>
          <w:tcPr>
            <w:tcW w:w="1048" w:type="pct"/>
          </w:tcPr>
          <w:p w14:paraId="4C830F04" w14:textId="62199730" w:rsidR="00535317" w:rsidRDefault="00576574" w:rsidP="0083538B">
            <w:pPr>
              <w:pStyle w:val="TabellRader"/>
            </w:pPr>
            <w:r>
              <w:t>X</w:t>
            </w:r>
          </w:p>
        </w:tc>
        <w:tc>
          <w:tcPr>
            <w:tcW w:w="1148" w:type="pct"/>
          </w:tcPr>
          <w:p w14:paraId="5AE3FC65" w14:textId="77777777" w:rsidR="00535317" w:rsidRDefault="00535317" w:rsidP="0083538B">
            <w:pPr>
              <w:pStyle w:val="TabellRader"/>
            </w:pPr>
          </w:p>
        </w:tc>
      </w:tr>
      <w:tr w:rsidR="00535317" w14:paraId="2751DD8F" w14:textId="77777777" w:rsidTr="0083538B">
        <w:tc>
          <w:tcPr>
            <w:tcW w:w="708" w:type="pct"/>
          </w:tcPr>
          <w:p w14:paraId="19CDB008" w14:textId="64A87E45" w:rsidR="00535317" w:rsidRDefault="00C60EE5" w:rsidP="0083538B">
            <w:pPr>
              <w:pStyle w:val="TabellRader"/>
            </w:pPr>
            <w:r>
              <w:t>92</w:t>
            </w:r>
          </w:p>
        </w:tc>
        <w:tc>
          <w:tcPr>
            <w:tcW w:w="1048" w:type="pct"/>
          </w:tcPr>
          <w:p w14:paraId="02E6CF6B" w14:textId="27A8DD80" w:rsidR="00535317" w:rsidRDefault="00FA5788" w:rsidP="0083538B">
            <w:pPr>
              <w:pStyle w:val="TabellRader"/>
            </w:pPr>
            <w:r>
              <w:t xml:space="preserve">S </w:t>
            </w:r>
            <w:r w:rsidR="008636C9">
              <w:t>10</w:t>
            </w:r>
            <w:r w:rsidR="00AC0841">
              <w:t>4</w:t>
            </w:r>
          </w:p>
        </w:tc>
        <w:tc>
          <w:tcPr>
            <w:tcW w:w="1048" w:type="pct"/>
          </w:tcPr>
          <w:p w14:paraId="6BAFEB4C" w14:textId="6BDF6B63" w:rsidR="00535317" w:rsidRDefault="00FA5788" w:rsidP="0083538B">
            <w:pPr>
              <w:pStyle w:val="TabellRader"/>
            </w:pPr>
            <w:r>
              <w:t>SfU2</w:t>
            </w:r>
          </w:p>
        </w:tc>
        <w:tc>
          <w:tcPr>
            <w:tcW w:w="1048" w:type="pct"/>
          </w:tcPr>
          <w:p w14:paraId="56E2C1FD" w14:textId="24419253" w:rsidR="00535317" w:rsidRDefault="00576574" w:rsidP="0083538B">
            <w:pPr>
              <w:pStyle w:val="TabellRader"/>
            </w:pPr>
            <w:r>
              <w:t>X</w:t>
            </w:r>
          </w:p>
        </w:tc>
        <w:tc>
          <w:tcPr>
            <w:tcW w:w="1148" w:type="pct"/>
          </w:tcPr>
          <w:p w14:paraId="5438EFBC" w14:textId="77777777" w:rsidR="00535317" w:rsidRDefault="00535317" w:rsidP="0083538B">
            <w:pPr>
              <w:pStyle w:val="TabellRader"/>
            </w:pPr>
          </w:p>
        </w:tc>
      </w:tr>
      <w:tr w:rsidR="00535317" w14:paraId="2E0049CF" w14:textId="77777777" w:rsidTr="0083538B">
        <w:tc>
          <w:tcPr>
            <w:tcW w:w="708" w:type="pct"/>
          </w:tcPr>
          <w:p w14:paraId="2B527886" w14:textId="0F4497EC" w:rsidR="00535317" w:rsidRDefault="00C60EE5" w:rsidP="0083538B">
            <w:pPr>
              <w:pStyle w:val="TabellRader"/>
            </w:pPr>
            <w:r>
              <w:t>93</w:t>
            </w:r>
          </w:p>
        </w:tc>
        <w:tc>
          <w:tcPr>
            <w:tcW w:w="1048" w:type="pct"/>
          </w:tcPr>
          <w:p w14:paraId="15E671EB" w14:textId="66A835B0" w:rsidR="00535317" w:rsidRDefault="004E2D71" w:rsidP="0083538B">
            <w:pPr>
              <w:pStyle w:val="TabellRader"/>
            </w:pPr>
            <w:r>
              <w:t>KN</w:t>
            </w:r>
            <w:r w:rsidR="00FA5788">
              <w:t xml:space="preserve"> </w:t>
            </w:r>
            <w:r w:rsidR="001764F9">
              <w:t>71</w:t>
            </w:r>
          </w:p>
        </w:tc>
        <w:tc>
          <w:tcPr>
            <w:tcW w:w="1048" w:type="pct"/>
          </w:tcPr>
          <w:p w14:paraId="44ACF18E" w14:textId="33D40598" w:rsidR="00535317" w:rsidRDefault="00B57C7E" w:rsidP="0083538B">
            <w:pPr>
              <w:pStyle w:val="TabellRader"/>
            </w:pPr>
            <w:r>
              <w:t xml:space="preserve">NU7 </w:t>
            </w:r>
          </w:p>
        </w:tc>
        <w:tc>
          <w:tcPr>
            <w:tcW w:w="1048" w:type="pct"/>
          </w:tcPr>
          <w:p w14:paraId="39BB9C5E" w14:textId="0FE1F255" w:rsidR="00535317" w:rsidRDefault="004E2D71" w:rsidP="0083538B">
            <w:pPr>
              <w:pStyle w:val="TabellRader"/>
            </w:pPr>
            <w:r>
              <w:t>X</w:t>
            </w:r>
          </w:p>
        </w:tc>
        <w:tc>
          <w:tcPr>
            <w:tcW w:w="1148" w:type="pct"/>
          </w:tcPr>
          <w:p w14:paraId="6D6A9C6F" w14:textId="77777777" w:rsidR="00535317" w:rsidRDefault="00535317" w:rsidP="0083538B">
            <w:pPr>
              <w:pStyle w:val="TabellRader"/>
            </w:pPr>
          </w:p>
        </w:tc>
      </w:tr>
      <w:tr w:rsidR="00535317" w14:paraId="3FC8F27A" w14:textId="77777777" w:rsidTr="0083538B">
        <w:tc>
          <w:tcPr>
            <w:tcW w:w="708" w:type="pct"/>
          </w:tcPr>
          <w:p w14:paraId="21D6B954" w14:textId="30F5D9BA" w:rsidR="00535317" w:rsidRDefault="00C60EE5" w:rsidP="0083538B">
            <w:pPr>
              <w:pStyle w:val="TabellRader"/>
            </w:pPr>
            <w:r>
              <w:t>94</w:t>
            </w:r>
          </w:p>
        </w:tc>
        <w:tc>
          <w:tcPr>
            <w:tcW w:w="1048" w:type="pct"/>
          </w:tcPr>
          <w:p w14:paraId="45909911" w14:textId="26CE209C" w:rsidR="00535317" w:rsidRDefault="00FA5788" w:rsidP="0083538B">
            <w:pPr>
              <w:pStyle w:val="TabellRader"/>
            </w:pPr>
            <w:r>
              <w:t xml:space="preserve">UD </w:t>
            </w:r>
            <w:r w:rsidR="005D2970">
              <w:t>28</w:t>
            </w:r>
          </w:p>
        </w:tc>
        <w:tc>
          <w:tcPr>
            <w:tcW w:w="1048" w:type="pct"/>
          </w:tcPr>
          <w:p w14:paraId="574CFAF0" w14:textId="2AC6BA41" w:rsidR="00535317" w:rsidRDefault="00B57C7E" w:rsidP="0083538B">
            <w:pPr>
              <w:pStyle w:val="TabellRader"/>
            </w:pPr>
            <w:r>
              <w:t>UU2</w:t>
            </w:r>
          </w:p>
        </w:tc>
        <w:tc>
          <w:tcPr>
            <w:tcW w:w="1048" w:type="pct"/>
          </w:tcPr>
          <w:p w14:paraId="3F43BA41" w14:textId="4E6EBB76" w:rsidR="00535317" w:rsidRDefault="00FF4819" w:rsidP="0083538B">
            <w:pPr>
              <w:pStyle w:val="TabellRader"/>
            </w:pPr>
            <w:r>
              <w:t>X</w:t>
            </w:r>
          </w:p>
        </w:tc>
        <w:tc>
          <w:tcPr>
            <w:tcW w:w="1148" w:type="pct"/>
          </w:tcPr>
          <w:p w14:paraId="244D2D20" w14:textId="77777777" w:rsidR="00535317" w:rsidRDefault="00535317" w:rsidP="0083538B">
            <w:pPr>
              <w:pStyle w:val="TabellRader"/>
            </w:pPr>
          </w:p>
        </w:tc>
      </w:tr>
      <w:tr w:rsidR="00535317" w14:paraId="761D0943" w14:textId="77777777" w:rsidTr="0083538B">
        <w:tc>
          <w:tcPr>
            <w:tcW w:w="708" w:type="pct"/>
          </w:tcPr>
          <w:p w14:paraId="7CA7B28B" w14:textId="20F62A92" w:rsidR="00535317" w:rsidRDefault="00C60EE5" w:rsidP="0083538B">
            <w:pPr>
              <w:pStyle w:val="TabellRader"/>
            </w:pPr>
            <w:r>
              <w:t>97</w:t>
            </w:r>
          </w:p>
        </w:tc>
        <w:tc>
          <w:tcPr>
            <w:tcW w:w="1048" w:type="pct"/>
          </w:tcPr>
          <w:p w14:paraId="4879757B" w14:textId="03ECF5CD" w:rsidR="00535317" w:rsidRDefault="00C100BA" w:rsidP="0083538B">
            <w:pPr>
              <w:pStyle w:val="TabellRader"/>
            </w:pPr>
            <w:r w:rsidRPr="00C100BA">
              <w:t>KN</w:t>
            </w:r>
            <w:r w:rsidR="001764F9">
              <w:t xml:space="preserve"> 72</w:t>
            </w:r>
          </w:p>
        </w:tc>
        <w:tc>
          <w:tcPr>
            <w:tcW w:w="1048" w:type="pct"/>
          </w:tcPr>
          <w:p w14:paraId="769CDA9A" w14:textId="5C1323F4" w:rsidR="00535317" w:rsidRDefault="00B57C7E" w:rsidP="0083538B">
            <w:pPr>
              <w:pStyle w:val="TabellRader"/>
            </w:pPr>
            <w:r>
              <w:t>MJU1</w:t>
            </w:r>
          </w:p>
        </w:tc>
        <w:tc>
          <w:tcPr>
            <w:tcW w:w="1048" w:type="pct"/>
          </w:tcPr>
          <w:p w14:paraId="7A7B4DDD" w14:textId="77777777" w:rsidR="00535317" w:rsidRDefault="00535317" w:rsidP="0083538B">
            <w:pPr>
              <w:pStyle w:val="TabellRader"/>
            </w:pPr>
          </w:p>
        </w:tc>
        <w:tc>
          <w:tcPr>
            <w:tcW w:w="1148" w:type="pct"/>
          </w:tcPr>
          <w:p w14:paraId="6767044E" w14:textId="532239E3" w:rsidR="00535317" w:rsidRDefault="00B9177B" w:rsidP="0083538B">
            <w:pPr>
              <w:pStyle w:val="TabellRader"/>
            </w:pPr>
            <w:r>
              <w:t>X</w:t>
            </w:r>
          </w:p>
        </w:tc>
      </w:tr>
      <w:tr w:rsidR="00535317" w14:paraId="1A3C96B5" w14:textId="77777777" w:rsidTr="0083538B">
        <w:tc>
          <w:tcPr>
            <w:tcW w:w="708" w:type="pct"/>
          </w:tcPr>
          <w:p w14:paraId="3E1D6888" w14:textId="0F331DA2" w:rsidR="00535317" w:rsidRDefault="00C60EE5" w:rsidP="0083538B">
            <w:pPr>
              <w:pStyle w:val="TabellRader"/>
            </w:pPr>
            <w:r>
              <w:t>98</w:t>
            </w:r>
          </w:p>
        </w:tc>
        <w:tc>
          <w:tcPr>
            <w:tcW w:w="1048" w:type="pct"/>
          </w:tcPr>
          <w:p w14:paraId="093FF11E" w14:textId="1C34AFA5" w:rsidR="00535317" w:rsidRDefault="00B57C7E" w:rsidP="0083538B">
            <w:pPr>
              <w:pStyle w:val="TabellRader"/>
            </w:pPr>
            <w:r>
              <w:t xml:space="preserve">UD </w:t>
            </w:r>
            <w:r w:rsidR="005D2970">
              <w:t>29</w:t>
            </w:r>
          </w:p>
        </w:tc>
        <w:tc>
          <w:tcPr>
            <w:tcW w:w="1048" w:type="pct"/>
          </w:tcPr>
          <w:p w14:paraId="7511B8DA" w14:textId="5CDAEDDE" w:rsidR="00535317" w:rsidRDefault="00B57C7E" w:rsidP="0083538B">
            <w:pPr>
              <w:pStyle w:val="TabellRader"/>
            </w:pPr>
            <w:r>
              <w:t>NU1</w:t>
            </w:r>
          </w:p>
        </w:tc>
        <w:tc>
          <w:tcPr>
            <w:tcW w:w="1048" w:type="pct"/>
          </w:tcPr>
          <w:p w14:paraId="43ED82CC" w14:textId="2AC0B786" w:rsidR="00535317" w:rsidRDefault="00FF4819" w:rsidP="0083538B">
            <w:pPr>
              <w:pStyle w:val="TabellRader"/>
            </w:pPr>
            <w:r>
              <w:t>X</w:t>
            </w:r>
          </w:p>
        </w:tc>
        <w:tc>
          <w:tcPr>
            <w:tcW w:w="1148" w:type="pct"/>
          </w:tcPr>
          <w:p w14:paraId="09BFB2D7" w14:textId="77777777" w:rsidR="00535317" w:rsidRDefault="00535317" w:rsidP="0083538B">
            <w:pPr>
              <w:pStyle w:val="TabellRader"/>
            </w:pPr>
          </w:p>
        </w:tc>
      </w:tr>
      <w:tr w:rsidR="00535317" w14:paraId="2728FB01" w14:textId="77777777" w:rsidTr="0083538B">
        <w:tc>
          <w:tcPr>
            <w:tcW w:w="708" w:type="pct"/>
          </w:tcPr>
          <w:p w14:paraId="407C8F7A" w14:textId="457684EF" w:rsidR="00535317" w:rsidRDefault="00C60EE5" w:rsidP="0083538B">
            <w:pPr>
              <w:pStyle w:val="TabellRader"/>
            </w:pPr>
            <w:r>
              <w:t>99</w:t>
            </w:r>
          </w:p>
        </w:tc>
        <w:tc>
          <w:tcPr>
            <w:tcW w:w="1048" w:type="pct"/>
          </w:tcPr>
          <w:p w14:paraId="0599061A" w14:textId="32B22E4F" w:rsidR="00535317" w:rsidRDefault="004E2D71" w:rsidP="0083538B">
            <w:pPr>
              <w:pStyle w:val="TabellRader"/>
            </w:pPr>
            <w:r>
              <w:t>Fi</w:t>
            </w:r>
            <w:r w:rsidR="00B57C7E">
              <w:t xml:space="preserve"> </w:t>
            </w:r>
            <w:r w:rsidR="00D7571D">
              <w:t>134</w:t>
            </w:r>
          </w:p>
        </w:tc>
        <w:tc>
          <w:tcPr>
            <w:tcW w:w="1048" w:type="pct"/>
          </w:tcPr>
          <w:p w14:paraId="5A8BD18F" w14:textId="5AC50005" w:rsidR="00535317" w:rsidRDefault="00B57C7E" w:rsidP="0083538B">
            <w:pPr>
              <w:pStyle w:val="TabellRader"/>
            </w:pPr>
            <w:r>
              <w:t>NU1</w:t>
            </w:r>
          </w:p>
        </w:tc>
        <w:tc>
          <w:tcPr>
            <w:tcW w:w="1048" w:type="pct"/>
          </w:tcPr>
          <w:p w14:paraId="40F34B0B" w14:textId="77777777" w:rsidR="00535317" w:rsidRDefault="00535317" w:rsidP="0083538B">
            <w:pPr>
              <w:pStyle w:val="TabellRader"/>
            </w:pPr>
          </w:p>
        </w:tc>
        <w:tc>
          <w:tcPr>
            <w:tcW w:w="1148" w:type="pct"/>
          </w:tcPr>
          <w:p w14:paraId="5092B4A5" w14:textId="6987746A" w:rsidR="00535317" w:rsidRDefault="004E2D71" w:rsidP="0083538B">
            <w:pPr>
              <w:pStyle w:val="TabellRader"/>
            </w:pPr>
            <w:r>
              <w:t>X</w:t>
            </w:r>
          </w:p>
        </w:tc>
      </w:tr>
      <w:tr w:rsidR="00535317" w14:paraId="3F265296" w14:textId="77777777" w:rsidTr="0083538B">
        <w:tc>
          <w:tcPr>
            <w:tcW w:w="708" w:type="pct"/>
          </w:tcPr>
          <w:p w14:paraId="3C654482" w14:textId="11E51A43" w:rsidR="00535317" w:rsidRDefault="00C60EE5" w:rsidP="0083538B">
            <w:pPr>
              <w:pStyle w:val="TabellRader"/>
            </w:pPr>
            <w:r>
              <w:t>101</w:t>
            </w:r>
          </w:p>
        </w:tc>
        <w:tc>
          <w:tcPr>
            <w:tcW w:w="1048" w:type="pct"/>
          </w:tcPr>
          <w:p w14:paraId="1401F284" w14:textId="5698570B" w:rsidR="00535317" w:rsidRDefault="00B57C7E" w:rsidP="0083538B">
            <w:pPr>
              <w:pStyle w:val="TabellRader"/>
            </w:pPr>
            <w:r>
              <w:t xml:space="preserve">U </w:t>
            </w:r>
            <w:r w:rsidR="00CB2FA8">
              <w:t>46</w:t>
            </w:r>
          </w:p>
        </w:tc>
        <w:tc>
          <w:tcPr>
            <w:tcW w:w="1048" w:type="pct"/>
          </w:tcPr>
          <w:p w14:paraId="29C169C7" w14:textId="402A32D3" w:rsidR="00535317" w:rsidRDefault="00B57C7E" w:rsidP="0083538B">
            <w:pPr>
              <w:pStyle w:val="TabellRader"/>
            </w:pPr>
            <w:r>
              <w:t>UbU2</w:t>
            </w:r>
          </w:p>
        </w:tc>
        <w:tc>
          <w:tcPr>
            <w:tcW w:w="1048" w:type="pct"/>
          </w:tcPr>
          <w:p w14:paraId="7C03B721" w14:textId="68339242" w:rsidR="00535317" w:rsidRDefault="004C32E5" w:rsidP="0083538B">
            <w:pPr>
              <w:pStyle w:val="TabellRader"/>
            </w:pPr>
            <w:r>
              <w:t>X</w:t>
            </w:r>
          </w:p>
        </w:tc>
        <w:tc>
          <w:tcPr>
            <w:tcW w:w="1148" w:type="pct"/>
          </w:tcPr>
          <w:p w14:paraId="359563E7" w14:textId="77777777" w:rsidR="00535317" w:rsidRDefault="00535317" w:rsidP="0083538B">
            <w:pPr>
              <w:pStyle w:val="TabellRader"/>
            </w:pPr>
          </w:p>
        </w:tc>
      </w:tr>
      <w:tr w:rsidR="00535317" w14:paraId="2C960CD5" w14:textId="77777777" w:rsidTr="0083538B">
        <w:tc>
          <w:tcPr>
            <w:tcW w:w="708" w:type="pct"/>
          </w:tcPr>
          <w:p w14:paraId="183F263C" w14:textId="68904EE3" w:rsidR="00535317" w:rsidRDefault="00C60EE5" w:rsidP="0083538B">
            <w:pPr>
              <w:pStyle w:val="TabellRader"/>
            </w:pPr>
            <w:r>
              <w:t>102</w:t>
            </w:r>
          </w:p>
        </w:tc>
        <w:tc>
          <w:tcPr>
            <w:tcW w:w="1048" w:type="pct"/>
          </w:tcPr>
          <w:p w14:paraId="49AA9873" w14:textId="67771F43" w:rsidR="00535317" w:rsidRDefault="00B57C7E" w:rsidP="0083538B">
            <w:pPr>
              <w:pStyle w:val="TabellRader"/>
            </w:pPr>
            <w:r>
              <w:t xml:space="preserve">Fi </w:t>
            </w:r>
            <w:r w:rsidR="00D7571D">
              <w:t>135</w:t>
            </w:r>
          </w:p>
        </w:tc>
        <w:tc>
          <w:tcPr>
            <w:tcW w:w="1048" w:type="pct"/>
          </w:tcPr>
          <w:p w14:paraId="30A746A6" w14:textId="3136321A" w:rsidR="00535317" w:rsidRDefault="00B57C7E" w:rsidP="0083538B">
            <w:pPr>
              <w:pStyle w:val="TabellRader"/>
            </w:pPr>
            <w:r>
              <w:t>FiU2</w:t>
            </w:r>
          </w:p>
        </w:tc>
        <w:tc>
          <w:tcPr>
            <w:tcW w:w="1048" w:type="pct"/>
          </w:tcPr>
          <w:p w14:paraId="1C4E241A" w14:textId="29E1FE53" w:rsidR="00535317" w:rsidRDefault="00B91665" w:rsidP="0083538B">
            <w:pPr>
              <w:pStyle w:val="TabellRader"/>
            </w:pPr>
            <w:r>
              <w:t>X</w:t>
            </w:r>
          </w:p>
        </w:tc>
        <w:tc>
          <w:tcPr>
            <w:tcW w:w="1148" w:type="pct"/>
          </w:tcPr>
          <w:p w14:paraId="7CCBAC18" w14:textId="77777777" w:rsidR="00535317" w:rsidRDefault="00535317" w:rsidP="0083538B">
            <w:pPr>
              <w:pStyle w:val="TabellRader"/>
            </w:pPr>
          </w:p>
        </w:tc>
      </w:tr>
      <w:tr w:rsidR="00535317" w14:paraId="4E2089A0" w14:textId="77777777" w:rsidTr="0083538B">
        <w:tc>
          <w:tcPr>
            <w:tcW w:w="708" w:type="pct"/>
          </w:tcPr>
          <w:p w14:paraId="652C855F" w14:textId="1FAC703B" w:rsidR="00535317" w:rsidRDefault="00C60EE5" w:rsidP="0083538B">
            <w:pPr>
              <w:pStyle w:val="TabellRader"/>
            </w:pPr>
            <w:r>
              <w:t>103</w:t>
            </w:r>
          </w:p>
        </w:tc>
        <w:tc>
          <w:tcPr>
            <w:tcW w:w="1048" w:type="pct"/>
          </w:tcPr>
          <w:p w14:paraId="78058758" w14:textId="12394420" w:rsidR="00535317" w:rsidRDefault="00B57C7E" w:rsidP="0083538B">
            <w:pPr>
              <w:pStyle w:val="TabellRader"/>
            </w:pPr>
            <w:r>
              <w:t xml:space="preserve">Fi </w:t>
            </w:r>
            <w:r w:rsidR="00D7571D">
              <w:t>136</w:t>
            </w:r>
          </w:p>
        </w:tc>
        <w:tc>
          <w:tcPr>
            <w:tcW w:w="1048" w:type="pct"/>
          </w:tcPr>
          <w:p w14:paraId="07262226" w14:textId="33746C68" w:rsidR="00535317" w:rsidRDefault="00B57C7E" w:rsidP="0083538B">
            <w:pPr>
              <w:pStyle w:val="TabellRader"/>
            </w:pPr>
            <w:r>
              <w:t>FiU3</w:t>
            </w:r>
          </w:p>
        </w:tc>
        <w:tc>
          <w:tcPr>
            <w:tcW w:w="1048" w:type="pct"/>
          </w:tcPr>
          <w:p w14:paraId="5CF8C3ED" w14:textId="3099068A" w:rsidR="00535317" w:rsidRDefault="00B91665" w:rsidP="0083538B">
            <w:pPr>
              <w:pStyle w:val="TabellRader"/>
            </w:pPr>
            <w:r>
              <w:t>X</w:t>
            </w:r>
          </w:p>
        </w:tc>
        <w:tc>
          <w:tcPr>
            <w:tcW w:w="1148" w:type="pct"/>
          </w:tcPr>
          <w:p w14:paraId="4E8136CF" w14:textId="77777777" w:rsidR="00535317" w:rsidRDefault="00535317" w:rsidP="0083538B">
            <w:pPr>
              <w:pStyle w:val="TabellRader"/>
            </w:pPr>
          </w:p>
        </w:tc>
      </w:tr>
      <w:tr w:rsidR="00535317" w14:paraId="6B613D4D" w14:textId="77777777" w:rsidTr="0083538B">
        <w:tc>
          <w:tcPr>
            <w:tcW w:w="708" w:type="pct"/>
          </w:tcPr>
          <w:p w14:paraId="18C34A12" w14:textId="17246837" w:rsidR="00535317" w:rsidRDefault="00C60EE5" w:rsidP="0083538B">
            <w:pPr>
              <w:pStyle w:val="TabellRader"/>
            </w:pPr>
            <w:r>
              <w:t>104</w:t>
            </w:r>
          </w:p>
        </w:tc>
        <w:tc>
          <w:tcPr>
            <w:tcW w:w="1048" w:type="pct"/>
          </w:tcPr>
          <w:p w14:paraId="16FD5FD8" w14:textId="57C31FB8" w:rsidR="00535317" w:rsidRDefault="00B57C7E" w:rsidP="0083538B">
            <w:pPr>
              <w:pStyle w:val="TabellRader"/>
            </w:pPr>
            <w:r>
              <w:t xml:space="preserve">Fi </w:t>
            </w:r>
            <w:r w:rsidR="00D7571D">
              <w:t>137</w:t>
            </w:r>
          </w:p>
        </w:tc>
        <w:tc>
          <w:tcPr>
            <w:tcW w:w="1048" w:type="pct"/>
          </w:tcPr>
          <w:p w14:paraId="1152AA01" w14:textId="2FE3B2B1" w:rsidR="00535317" w:rsidRDefault="00B57C7E" w:rsidP="0083538B">
            <w:pPr>
              <w:pStyle w:val="TabellRader"/>
            </w:pPr>
            <w:r>
              <w:t>FiU4</w:t>
            </w:r>
          </w:p>
        </w:tc>
        <w:tc>
          <w:tcPr>
            <w:tcW w:w="1048" w:type="pct"/>
          </w:tcPr>
          <w:p w14:paraId="2B50953F" w14:textId="74FD9FA5" w:rsidR="00535317" w:rsidRDefault="00B91665" w:rsidP="0083538B">
            <w:pPr>
              <w:pStyle w:val="TabellRader"/>
            </w:pPr>
            <w:r>
              <w:t>X</w:t>
            </w:r>
          </w:p>
        </w:tc>
        <w:tc>
          <w:tcPr>
            <w:tcW w:w="1148" w:type="pct"/>
          </w:tcPr>
          <w:p w14:paraId="4D7A6428" w14:textId="77777777" w:rsidR="00535317" w:rsidRDefault="00535317" w:rsidP="0083538B">
            <w:pPr>
              <w:pStyle w:val="TabellRader"/>
            </w:pPr>
          </w:p>
        </w:tc>
      </w:tr>
      <w:tr w:rsidR="00535317" w14:paraId="219F2286" w14:textId="77777777" w:rsidTr="0083538B">
        <w:tc>
          <w:tcPr>
            <w:tcW w:w="708" w:type="pct"/>
          </w:tcPr>
          <w:p w14:paraId="4FF0CAD2" w14:textId="0FD0D382" w:rsidR="00535317" w:rsidRDefault="00C60EE5" w:rsidP="0083538B">
            <w:pPr>
              <w:pStyle w:val="TabellRader"/>
            </w:pPr>
            <w:r>
              <w:t>105</w:t>
            </w:r>
          </w:p>
        </w:tc>
        <w:tc>
          <w:tcPr>
            <w:tcW w:w="1048" w:type="pct"/>
          </w:tcPr>
          <w:p w14:paraId="63A1B27A" w14:textId="1DF0FF8A" w:rsidR="00535317" w:rsidRDefault="00B57C7E" w:rsidP="0083538B">
            <w:pPr>
              <w:pStyle w:val="TabellRader"/>
            </w:pPr>
            <w:r>
              <w:t xml:space="preserve">Fi </w:t>
            </w:r>
            <w:r w:rsidR="00D7571D">
              <w:t>138</w:t>
            </w:r>
          </w:p>
        </w:tc>
        <w:tc>
          <w:tcPr>
            <w:tcW w:w="1048" w:type="pct"/>
          </w:tcPr>
          <w:p w14:paraId="4D48EA81" w14:textId="6BF214F3" w:rsidR="00535317" w:rsidRDefault="00B57C7E" w:rsidP="0083538B">
            <w:pPr>
              <w:pStyle w:val="TabellRader"/>
            </w:pPr>
            <w:r>
              <w:t>FiU5</w:t>
            </w:r>
          </w:p>
        </w:tc>
        <w:tc>
          <w:tcPr>
            <w:tcW w:w="1048" w:type="pct"/>
          </w:tcPr>
          <w:p w14:paraId="01593E32" w14:textId="77777777" w:rsidR="00535317" w:rsidRDefault="00535317" w:rsidP="0083538B">
            <w:pPr>
              <w:pStyle w:val="TabellRader"/>
            </w:pPr>
          </w:p>
        </w:tc>
        <w:tc>
          <w:tcPr>
            <w:tcW w:w="1148" w:type="pct"/>
          </w:tcPr>
          <w:p w14:paraId="57B3A3C8" w14:textId="08004BE7" w:rsidR="00535317" w:rsidRDefault="00B91665" w:rsidP="0083538B">
            <w:pPr>
              <w:pStyle w:val="TabellRader"/>
            </w:pPr>
            <w:r>
              <w:t>X</w:t>
            </w:r>
          </w:p>
        </w:tc>
      </w:tr>
      <w:tr w:rsidR="00535317" w14:paraId="7E375798" w14:textId="77777777" w:rsidTr="0083538B">
        <w:tc>
          <w:tcPr>
            <w:tcW w:w="708" w:type="pct"/>
          </w:tcPr>
          <w:p w14:paraId="444499C6" w14:textId="3D5DDD66" w:rsidR="00535317" w:rsidRDefault="00C60EE5" w:rsidP="0083538B">
            <w:pPr>
              <w:pStyle w:val="TabellRader"/>
            </w:pPr>
            <w:r>
              <w:t>106</w:t>
            </w:r>
          </w:p>
        </w:tc>
        <w:tc>
          <w:tcPr>
            <w:tcW w:w="1048" w:type="pct"/>
          </w:tcPr>
          <w:p w14:paraId="16CC0F02" w14:textId="4CD9EEBC" w:rsidR="00535317" w:rsidRDefault="00B57C7E" w:rsidP="0083538B">
            <w:pPr>
              <w:pStyle w:val="TabellRader"/>
            </w:pPr>
            <w:r>
              <w:t xml:space="preserve">Fi </w:t>
            </w:r>
            <w:r w:rsidR="00D7571D">
              <w:t>139</w:t>
            </w:r>
          </w:p>
        </w:tc>
        <w:tc>
          <w:tcPr>
            <w:tcW w:w="1048" w:type="pct"/>
          </w:tcPr>
          <w:p w14:paraId="2D687D8B" w14:textId="3FDE8689" w:rsidR="00535317" w:rsidRDefault="00B57C7E" w:rsidP="0083538B">
            <w:pPr>
              <w:pStyle w:val="TabellRader"/>
            </w:pPr>
            <w:r>
              <w:t>SkU6</w:t>
            </w:r>
          </w:p>
        </w:tc>
        <w:tc>
          <w:tcPr>
            <w:tcW w:w="1048" w:type="pct"/>
          </w:tcPr>
          <w:p w14:paraId="1CA511B8" w14:textId="2593C555" w:rsidR="00535317" w:rsidRDefault="00B91665" w:rsidP="0083538B">
            <w:pPr>
              <w:pStyle w:val="TabellRader"/>
            </w:pPr>
            <w:r>
              <w:t>X</w:t>
            </w:r>
          </w:p>
        </w:tc>
        <w:tc>
          <w:tcPr>
            <w:tcW w:w="1148" w:type="pct"/>
          </w:tcPr>
          <w:p w14:paraId="03A5799E" w14:textId="77777777" w:rsidR="00535317" w:rsidRDefault="00535317" w:rsidP="0083538B">
            <w:pPr>
              <w:pStyle w:val="TabellRader"/>
            </w:pPr>
          </w:p>
        </w:tc>
      </w:tr>
      <w:tr w:rsidR="00535317" w14:paraId="712F7241" w14:textId="77777777" w:rsidTr="0083538B">
        <w:tc>
          <w:tcPr>
            <w:tcW w:w="708" w:type="pct"/>
          </w:tcPr>
          <w:p w14:paraId="1EC924EC" w14:textId="13435F04" w:rsidR="00535317" w:rsidRDefault="00C60EE5" w:rsidP="0083538B">
            <w:pPr>
              <w:pStyle w:val="TabellRader"/>
            </w:pPr>
            <w:r>
              <w:t>107</w:t>
            </w:r>
          </w:p>
        </w:tc>
        <w:tc>
          <w:tcPr>
            <w:tcW w:w="1048" w:type="pct"/>
          </w:tcPr>
          <w:p w14:paraId="259A2BCE" w14:textId="18F8E867" w:rsidR="00535317" w:rsidRDefault="00B57C7E" w:rsidP="0083538B">
            <w:pPr>
              <w:pStyle w:val="TabellRader"/>
            </w:pPr>
            <w:r>
              <w:t xml:space="preserve">Fi </w:t>
            </w:r>
            <w:r w:rsidR="00D7571D">
              <w:t>140</w:t>
            </w:r>
          </w:p>
        </w:tc>
        <w:tc>
          <w:tcPr>
            <w:tcW w:w="1048" w:type="pct"/>
          </w:tcPr>
          <w:p w14:paraId="268F4EE9" w14:textId="3BE641BB" w:rsidR="00535317" w:rsidRDefault="00B57C7E" w:rsidP="0083538B">
            <w:pPr>
              <w:pStyle w:val="TabellRader"/>
            </w:pPr>
            <w:r>
              <w:t>SkU9</w:t>
            </w:r>
          </w:p>
        </w:tc>
        <w:tc>
          <w:tcPr>
            <w:tcW w:w="1048" w:type="pct"/>
          </w:tcPr>
          <w:p w14:paraId="62D308A6" w14:textId="6AA649F4" w:rsidR="00535317" w:rsidRDefault="00B91665" w:rsidP="0083538B">
            <w:pPr>
              <w:pStyle w:val="TabellRader"/>
            </w:pPr>
            <w:r>
              <w:t>X</w:t>
            </w:r>
          </w:p>
        </w:tc>
        <w:tc>
          <w:tcPr>
            <w:tcW w:w="1148" w:type="pct"/>
          </w:tcPr>
          <w:p w14:paraId="54FFB77F" w14:textId="77777777" w:rsidR="00535317" w:rsidRDefault="00535317" w:rsidP="0083538B">
            <w:pPr>
              <w:pStyle w:val="TabellRader"/>
            </w:pPr>
          </w:p>
        </w:tc>
      </w:tr>
      <w:tr w:rsidR="00535317" w14:paraId="345EC5A2" w14:textId="77777777" w:rsidTr="0083538B">
        <w:tc>
          <w:tcPr>
            <w:tcW w:w="708" w:type="pct"/>
          </w:tcPr>
          <w:p w14:paraId="1DB44FF7" w14:textId="4F89EFA7" w:rsidR="00535317" w:rsidRDefault="00C60EE5" w:rsidP="0083538B">
            <w:pPr>
              <w:pStyle w:val="TabellRader"/>
            </w:pPr>
            <w:r>
              <w:t>108</w:t>
            </w:r>
          </w:p>
        </w:tc>
        <w:tc>
          <w:tcPr>
            <w:tcW w:w="1048" w:type="pct"/>
          </w:tcPr>
          <w:p w14:paraId="296C7C6A" w14:textId="6EE9F9ED" w:rsidR="00535317" w:rsidRDefault="00B57C7E" w:rsidP="0083538B">
            <w:pPr>
              <w:pStyle w:val="TabellRader"/>
            </w:pPr>
            <w:r>
              <w:t xml:space="preserve">U </w:t>
            </w:r>
            <w:r w:rsidR="00CB2FA8">
              <w:t>47</w:t>
            </w:r>
          </w:p>
        </w:tc>
        <w:tc>
          <w:tcPr>
            <w:tcW w:w="1048" w:type="pct"/>
          </w:tcPr>
          <w:p w14:paraId="41EDC580" w14:textId="5A800349" w:rsidR="00535317" w:rsidRDefault="00B57C7E" w:rsidP="0083538B">
            <w:pPr>
              <w:pStyle w:val="TabellRader"/>
            </w:pPr>
            <w:r>
              <w:t>UbU1</w:t>
            </w:r>
          </w:p>
        </w:tc>
        <w:tc>
          <w:tcPr>
            <w:tcW w:w="1048" w:type="pct"/>
          </w:tcPr>
          <w:p w14:paraId="59BE94EB" w14:textId="77777777" w:rsidR="00535317" w:rsidRDefault="00535317" w:rsidP="0083538B">
            <w:pPr>
              <w:pStyle w:val="TabellRader"/>
            </w:pPr>
          </w:p>
        </w:tc>
        <w:tc>
          <w:tcPr>
            <w:tcW w:w="1148" w:type="pct"/>
          </w:tcPr>
          <w:p w14:paraId="7F63D7E7" w14:textId="18834923" w:rsidR="00535317" w:rsidRDefault="00B73280" w:rsidP="0083538B">
            <w:pPr>
              <w:pStyle w:val="TabellRader"/>
            </w:pPr>
            <w:r>
              <w:t>X</w:t>
            </w:r>
          </w:p>
        </w:tc>
      </w:tr>
      <w:tr w:rsidR="00535317" w14:paraId="1C865822" w14:textId="77777777" w:rsidTr="0083538B">
        <w:tc>
          <w:tcPr>
            <w:tcW w:w="708" w:type="pct"/>
          </w:tcPr>
          <w:p w14:paraId="54BC1C49" w14:textId="0B7F7959" w:rsidR="00535317" w:rsidRDefault="00ED1D99" w:rsidP="0083538B">
            <w:pPr>
              <w:pStyle w:val="TabellRader"/>
            </w:pPr>
            <w:r>
              <w:t>109</w:t>
            </w:r>
          </w:p>
        </w:tc>
        <w:tc>
          <w:tcPr>
            <w:tcW w:w="1048" w:type="pct"/>
          </w:tcPr>
          <w:p w14:paraId="4F96050B" w14:textId="347E1C5B" w:rsidR="00535317" w:rsidRDefault="00ED1D99" w:rsidP="0083538B">
            <w:pPr>
              <w:pStyle w:val="TabellRader"/>
            </w:pPr>
            <w:r>
              <w:t xml:space="preserve">Fi </w:t>
            </w:r>
            <w:r w:rsidR="00D7571D">
              <w:t>141</w:t>
            </w:r>
          </w:p>
        </w:tc>
        <w:tc>
          <w:tcPr>
            <w:tcW w:w="1048" w:type="pct"/>
          </w:tcPr>
          <w:p w14:paraId="494C5FBF" w14:textId="411DA974" w:rsidR="00535317" w:rsidRDefault="00ED1D99" w:rsidP="0083538B">
            <w:pPr>
              <w:pStyle w:val="TabellRader"/>
            </w:pPr>
            <w:r>
              <w:t>FiU10</w:t>
            </w:r>
          </w:p>
        </w:tc>
        <w:tc>
          <w:tcPr>
            <w:tcW w:w="1048" w:type="pct"/>
          </w:tcPr>
          <w:p w14:paraId="1201F9AE" w14:textId="29FAA028" w:rsidR="00535317" w:rsidRDefault="00ED1D99" w:rsidP="0083538B">
            <w:pPr>
              <w:pStyle w:val="TabellRader"/>
            </w:pPr>
            <w:r>
              <w:t>X</w:t>
            </w:r>
          </w:p>
        </w:tc>
        <w:tc>
          <w:tcPr>
            <w:tcW w:w="1148" w:type="pct"/>
          </w:tcPr>
          <w:p w14:paraId="70D45323" w14:textId="77777777" w:rsidR="00535317" w:rsidRDefault="00535317" w:rsidP="0083538B">
            <w:pPr>
              <w:pStyle w:val="TabellRader"/>
            </w:pPr>
          </w:p>
        </w:tc>
      </w:tr>
      <w:bookmarkEnd w:id="539"/>
      <w:tr w:rsidR="00535317" w14:paraId="48A114CB" w14:textId="77777777" w:rsidTr="0083538B">
        <w:tc>
          <w:tcPr>
            <w:tcW w:w="708" w:type="pct"/>
          </w:tcPr>
          <w:p w14:paraId="4ABD64DB" w14:textId="1455C2B6" w:rsidR="00535317" w:rsidRDefault="00535317" w:rsidP="0083538B">
            <w:pPr>
              <w:pStyle w:val="TabellRader"/>
            </w:pPr>
          </w:p>
        </w:tc>
        <w:tc>
          <w:tcPr>
            <w:tcW w:w="1048" w:type="pct"/>
          </w:tcPr>
          <w:p w14:paraId="5ED3113B" w14:textId="02C68129" w:rsidR="00535317" w:rsidRDefault="00535317" w:rsidP="0083538B">
            <w:pPr>
              <w:pStyle w:val="TabellRader"/>
            </w:pPr>
          </w:p>
        </w:tc>
        <w:tc>
          <w:tcPr>
            <w:tcW w:w="1048" w:type="pct"/>
          </w:tcPr>
          <w:p w14:paraId="6248DEF2" w14:textId="77777777" w:rsidR="00535317" w:rsidRDefault="00535317" w:rsidP="0083538B">
            <w:pPr>
              <w:pStyle w:val="TabellRader"/>
            </w:pPr>
          </w:p>
        </w:tc>
        <w:tc>
          <w:tcPr>
            <w:tcW w:w="1048" w:type="pct"/>
          </w:tcPr>
          <w:p w14:paraId="209DD3F1" w14:textId="77777777" w:rsidR="00535317" w:rsidRDefault="00535317" w:rsidP="0083538B">
            <w:pPr>
              <w:pStyle w:val="TabellRader"/>
            </w:pPr>
          </w:p>
        </w:tc>
        <w:tc>
          <w:tcPr>
            <w:tcW w:w="1148" w:type="pct"/>
          </w:tcPr>
          <w:p w14:paraId="61D878D9" w14:textId="77777777" w:rsidR="00535317" w:rsidRDefault="00535317" w:rsidP="0083538B">
            <w:pPr>
              <w:pStyle w:val="TabellRader"/>
            </w:pPr>
          </w:p>
        </w:tc>
      </w:tr>
      <w:tr w:rsidR="00535317" w14:paraId="50EE257E" w14:textId="77777777" w:rsidTr="0083538B">
        <w:tc>
          <w:tcPr>
            <w:tcW w:w="708" w:type="pct"/>
          </w:tcPr>
          <w:p w14:paraId="3BE1089A" w14:textId="6DDDCF01" w:rsidR="00535317" w:rsidRDefault="00535317" w:rsidP="0083538B">
            <w:pPr>
              <w:pStyle w:val="TabellRader"/>
            </w:pPr>
          </w:p>
        </w:tc>
        <w:tc>
          <w:tcPr>
            <w:tcW w:w="1048" w:type="pct"/>
          </w:tcPr>
          <w:p w14:paraId="4313E153" w14:textId="391B782B" w:rsidR="00535317" w:rsidRDefault="00535317" w:rsidP="0083538B">
            <w:pPr>
              <w:pStyle w:val="TabellRader"/>
            </w:pPr>
          </w:p>
        </w:tc>
        <w:tc>
          <w:tcPr>
            <w:tcW w:w="1048" w:type="pct"/>
          </w:tcPr>
          <w:p w14:paraId="6CB7FDC6" w14:textId="77777777" w:rsidR="00535317" w:rsidRDefault="00535317" w:rsidP="0083538B">
            <w:pPr>
              <w:pStyle w:val="TabellRader"/>
            </w:pPr>
          </w:p>
        </w:tc>
        <w:tc>
          <w:tcPr>
            <w:tcW w:w="1048" w:type="pct"/>
          </w:tcPr>
          <w:p w14:paraId="698F7FDA" w14:textId="77777777" w:rsidR="00535317" w:rsidRDefault="00535317" w:rsidP="0083538B">
            <w:pPr>
              <w:pStyle w:val="TabellRader"/>
            </w:pPr>
          </w:p>
        </w:tc>
        <w:tc>
          <w:tcPr>
            <w:tcW w:w="1148" w:type="pct"/>
          </w:tcPr>
          <w:p w14:paraId="4128AFD4" w14:textId="77777777" w:rsidR="00535317" w:rsidRDefault="00535317" w:rsidP="0083538B">
            <w:pPr>
              <w:pStyle w:val="TabellRader"/>
            </w:pPr>
          </w:p>
        </w:tc>
      </w:tr>
      <w:tr w:rsidR="00535317" w14:paraId="03AF8161" w14:textId="77777777" w:rsidTr="0083538B">
        <w:tc>
          <w:tcPr>
            <w:tcW w:w="708" w:type="pct"/>
          </w:tcPr>
          <w:p w14:paraId="1E4544EF" w14:textId="53ED5672" w:rsidR="00535317" w:rsidRDefault="00535317" w:rsidP="0083538B">
            <w:pPr>
              <w:pStyle w:val="TabellRader"/>
            </w:pPr>
          </w:p>
        </w:tc>
        <w:tc>
          <w:tcPr>
            <w:tcW w:w="1048" w:type="pct"/>
          </w:tcPr>
          <w:p w14:paraId="62723467" w14:textId="715B3AD8" w:rsidR="00535317" w:rsidRDefault="00535317" w:rsidP="0083538B">
            <w:pPr>
              <w:pStyle w:val="TabellRader"/>
            </w:pPr>
          </w:p>
        </w:tc>
        <w:tc>
          <w:tcPr>
            <w:tcW w:w="1048" w:type="pct"/>
          </w:tcPr>
          <w:p w14:paraId="52513A5E" w14:textId="77777777" w:rsidR="00535317" w:rsidRDefault="00535317" w:rsidP="0083538B">
            <w:pPr>
              <w:pStyle w:val="TabellRader"/>
            </w:pPr>
          </w:p>
        </w:tc>
        <w:tc>
          <w:tcPr>
            <w:tcW w:w="1048" w:type="pct"/>
          </w:tcPr>
          <w:p w14:paraId="11391805" w14:textId="77777777" w:rsidR="00535317" w:rsidRDefault="00535317" w:rsidP="0083538B">
            <w:pPr>
              <w:pStyle w:val="TabellRader"/>
            </w:pPr>
          </w:p>
        </w:tc>
        <w:tc>
          <w:tcPr>
            <w:tcW w:w="1148" w:type="pct"/>
          </w:tcPr>
          <w:p w14:paraId="565B328F" w14:textId="77777777" w:rsidR="00535317" w:rsidRDefault="00535317" w:rsidP="0083538B">
            <w:pPr>
              <w:pStyle w:val="TabellRader"/>
            </w:pPr>
          </w:p>
        </w:tc>
      </w:tr>
      <w:tr w:rsidR="00ED4AFD" w14:paraId="27AB1DCC" w14:textId="77777777" w:rsidTr="00795C62">
        <w:tc>
          <w:tcPr>
            <w:tcW w:w="708" w:type="pct"/>
          </w:tcPr>
          <w:p w14:paraId="77F74C6E" w14:textId="6ECCCB48" w:rsidR="00ED4AFD" w:rsidRDefault="00ED4AFD" w:rsidP="00795C62">
            <w:pPr>
              <w:pStyle w:val="TabellRader"/>
            </w:pPr>
          </w:p>
        </w:tc>
        <w:tc>
          <w:tcPr>
            <w:tcW w:w="1048" w:type="pct"/>
          </w:tcPr>
          <w:p w14:paraId="653C073A" w14:textId="77777777" w:rsidR="00ED4AFD" w:rsidRDefault="00ED4AFD" w:rsidP="00795C62">
            <w:pPr>
              <w:pStyle w:val="TabellRader"/>
            </w:pPr>
          </w:p>
        </w:tc>
        <w:tc>
          <w:tcPr>
            <w:tcW w:w="1048" w:type="pct"/>
          </w:tcPr>
          <w:p w14:paraId="4AEE323B" w14:textId="77777777" w:rsidR="00ED4AFD" w:rsidRDefault="00ED4AFD" w:rsidP="00795C62">
            <w:pPr>
              <w:pStyle w:val="TabellRader"/>
            </w:pPr>
          </w:p>
        </w:tc>
        <w:tc>
          <w:tcPr>
            <w:tcW w:w="1048" w:type="pct"/>
          </w:tcPr>
          <w:p w14:paraId="2F09EC6F" w14:textId="77777777" w:rsidR="00ED4AFD" w:rsidRDefault="00ED4AFD" w:rsidP="00795C62">
            <w:pPr>
              <w:pStyle w:val="TabellRader"/>
            </w:pPr>
          </w:p>
        </w:tc>
        <w:tc>
          <w:tcPr>
            <w:tcW w:w="1148" w:type="pct"/>
          </w:tcPr>
          <w:p w14:paraId="2AC0207D" w14:textId="77777777" w:rsidR="00ED4AFD" w:rsidRDefault="00ED4AFD" w:rsidP="00795C62">
            <w:pPr>
              <w:pStyle w:val="TabellRader"/>
            </w:pPr>
          </w:p>
        </w:tc>
      </w:tr>
    </w:tbl>
    <w:p w14:paraId="0C5022A6" w14:textId="77777777" w:rsidR="00450469" w:rsidRDefault="00450469" w:rsidP="00450469">
      <w:pPr>
        <w:pStyle w:val="Brdtext"/>
        <w:sectPr w:rsidR="00450469" w:rsidSect="00F74809">
          <w:headerReference w:type="even" r:id="rId84"/>
          <w:headerReference w:type="default" r:id="rId85"/>
          <w:footerReference w:type="even" r:id="rId86"/>
          <w:footerReference w:type="default" r:id="rId87"/>
          <w:headerReference w:type="first" r:id="rId88"/>
          <w:footerReference w:type="first" r:id="rId89"/>
          <w:pgSz w:w="9356" w:h="13721" w:code="9"/>
          <w:pgMar w:top="794" w:right="2438" w:bottom="1191" w:left="1021" w:header="0" w:footer="709" w:gutter="0"/>
          <w:cols w:space="708"/>
          <w:docGrid w:linePitch="360"/>
        </w:sectPr>
      </w:pPr>
      <w:bookmarkStart w:id="542" w:name="_Hlk22633891"/>
      <w:bookmarkStart w:id="543" w:name="_Toc505164398"/>
      <w:bookmarkStart w:id="544" w:name="_Toc505170060"/>
      <w:bookmarkStart w:id="545" w:name="_Toc505170437"/>
      <w:bookmarkStart w:id="546" w:name="_Toc505170795"/>
      <w:bookmarkStart w:id="547" w:name="_Toc505171859"/>
      <w:bookmarkStart w:id="548" w:name="_Toc21610000"/>
      <w:bookmarkEnd w:id="540"/>
    </w:p>
    <w:p w14:paraId="17776618" w14:textId="35560243" w:rsidR="003A1263" w:rsidRPr="00362794" w:rsidRDefault="00C73D07" w:rsidP="003A1263">
      <w:pPr>
        <w:pStyle w:val="Rubrik1"/>
      </w:pPr>
      <w:bookmarkStart w:id="549" w:name="_Toc129250752"/>
      <w:r>
        <w:t xml:space="preserve">4.  </w:t>
      </w:r>
      <w:r w:rsidR="003A1263">
        <w:t>Utskotts</w:t>
      </w:r>
      <w:r w:rsidR="003A1263" w:rsidRPr="00362794">
        <w:t>register</w:t>
      </w:r>
      <w:bookmarkEnd w:id="549"/>
    </w:p>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1231"/>
        <w:gridCol w:w="1219"/>
        <w:gridCol w:w="1212"/>
        <w:gridCol w:w="1212"/>
        <w:gridCol w:w="1345"/>
        <w:gridCol w:w="1345"/>
        <w:gridCol w:w="24006"/>
      </w:tblGrid>
      <w:tr w:rsidR="00F505E3" w14:paraId="326DD1FD" w14:textId="77777777" w:rsidTr="003C5A6C">
        <w:trPr>
          <w:gridAfter w:val="2"/>
          <w:wAfter w:w="4015" w:type="pct"/>
          <w:tblHeader/>
        </w:trPr>
        <w:tc>
          <w:tcPr>
            <w:tcW w:w="195" w:type="pct"/>
            <w:tcBorders>
              <w:top w:val="single" w:sz="8" w:space="0" w:color="auto"/>
              <w:bottom w:val="single" w:sz="4" w:space="0" w:color="auto"/>
            </w:tcBorders>
          </w:tcPr>
          <w:bookmarkEnd w:id="542"/>
          <w:bookmarkEnd w:id="543"/>
          <w:bookmarkEnd w:id="544"/>
          <w:bookmarkEnd w:id="545"/>
          <w:bookmarkEnd w:id="546"/>
          <w:bookmarkEnd w:id="547"/>
          <w:bookmarkEnd w:id="548"/>
          <w:p w14:paraId="31DFC906" w14:textId="615B947C" w:rsidR="00F505E3" w:rsidRDefault="00F505E3" w:rsidP="00EF1B3B">
            <w:pPr>
              <w:pStyle w:val="TabellHuvud"/>
            </w:pPr>
            <w:r w:rsidRPr="00F505E3">
              <w:t>Rskr. nr</w:t>
            </w:r>
          </w:p>
        </w:tc>
        <w:tc>
          <w:tcPr>
            <w:tcW w:w="193" w:type="pct"/>
            <w:tcBorders>
              <w:top w:val="single" w:sz="8" w:space="0" w:color="auto"/>
              <w:bottom w:val="single" w:sz="4" w:space="0" w:color="auto"/>
            </w:tcBorders>
          </w:tcPr>
          <w:p w14:paraId="4E2C010C" w14:textId="77777777" w:rsidR="0058438C" w:rsidRDefault="0058438C" w:rsidP="00EF1B3B">
            <w:pPr>
              <w:pStyle w:val="TabellHuvud"/>
            </w:pPr>
            <w:r>
              <w:t xml:space="preserve">Beredande utskott i riksdagen </w:t>
            </w:r>
          </w:p>
          <w:p w14:paraId="712FCBFC" w14:textId="25A17851" w:rsidR="00F505E3" w:rsidRDefault="0058438C" w:rsidP="00EF1B3B">
            <w:pPr>
              <w:pStyle w:val="TabellHuvud"/>
            </w:pPr>
            <w:r>
              <w:t>och bet. nr</w:t>
            </w:r>
          </w:p>
        </w:tc>
        <w:tc>
          <w:tcPr>
            <w:tcW w:w="192" w:type="pct"/>
            <w:tcBorders>
              <w:top w:val="single" w:sz="8" w:space="0" w:color="auto"/>
              <w:bottom w:val="single" w:sz="4" w:space="0" w:color="auto"/>
            </w:tcBorders>
          </w:tcPr>
          <w:p w14:paraId="51B17676" w14:textId="5B1E8283" w:rsidR="00F505E3" w:rsidRDefault="0058438C" w:rsidP="00EF1B3B">
            <w:pPr>
              <w:pStyle w:val="TabellHuvud"/>
            </w:pPr>
            <w:r w:rsidRPr="0058438C">
              <w:t>Redovisas under</w:t>
            </w:r>
          </w:p>
        </w:tc>
        <w:tc>
          <w:tcPr>
            <w:tcW w:w="192" w:type="pct"/>
            <w:tcBorders>
              <w:top w:val="single" w:sz="8" w:space="0" w:color="auto"/>
              <w:bottom w:val="single" w:sz="4" w:space="0" w:color="auto"/>
            </w:tcBorders>
          </w:tcPr>
          <w:p w14:paraId="3161212C" w14:textId="77777777" w:rsidR="0058438C" w:rsidRDefault="0058438C" w:rsidP="00EF1B3B">
            <w:pPr>
              <w:pStyle w:val="TabellHuvud"/>
            </w:pPr>
            <w:r>
              <w:t xml:space="preserve">Skrivelsen är </w:t>
            </w:r>
          </w:p>
          <w:p w14:paraId="76426275" w14:textId="77777777" w:rsidR="0058438C" w:rsidRDefault="0058438C" w:rsidP="00EF1B3B">
            <w:pPr>
              <w:pStyle w:val="TabellHuvud"/>
            </w:pPr>
            <w:r>
              <w:t>slutbehandlad</w:t>
            </w:r>
          </w:p>
          <w:p w14:paraId="201A66B5" w14:textId="6BC81BA9" w:rsidR="00F505E3" w:rsidRDefault="0058438C" w:rsidP="00EF1B3B">
            <w:pPr>
              <w:pStyle w:val="TabellHuvud"/>
            </w:pPr>
            <w:r>
              <w:t>(X)</w:t>
            </w:r>
          </w:p>
        </w:tc>
        <w:tc>
          <w:tcPr>
            <w:tcW w:w="213" w:type="pct"/>
            <w:tcBorders>
              <w:top w:val="single" w:sz="8" w:space="0" w:color="auto"/>
              <w:bottom w:val="single" w:sz="4" w:space="0" w:color="auto"/>
            </w:tcBorders>
          </w:tcPr>
          <w:p w14:paraId="5055FCBF" w14:textId="77777777" w:rsidR="0058438C" w:rsidRDefault="0058438C" w:rsidP="00EF1B3B">
            <w:pPr>
              <w:pStyle w:val="TabellHuvud"/>
            </w:pPr>
            <w:r>
              <w:t>Skrivelsen är inte slutbehandlad</w:t>
            </w:r>
          </w:p>
          <w:p w14:paraId="2FE2FF6D" w14:textId="0DCE02D5" w:rsidR="00F505E3" w:rsidRDefault="0058438C" w:rsidP="00EF1B3B">
            <w:pPr>
              <w:pStyle w:val="TabellHuvud"/>
            </w:pPr>
            <w:r>
              <w:t>(X)</w:t>
            </w:r>
          </w:p>
        </w:tc>
      </w:tr>
      <w:tr w:rsidR="0058438C" w:rsidRPr="00B2420A" w14:paraId="053B1443" w14:textId="77777777" w:rsidTr="003C5A6C">
        <w:trPr>
          <w:gridAfter w:val="2"/>
          <w:wAfter w:w="4015" w:type="pct"/>
        </w:trPr>
        <w:tc>
          <w:tcPr>
            <w:tcW w:w="985" w:type="pct"/>
            <w:gridSpan w:val="5"/>
            <w:tcBorders>
              <w:top w:val="single" w:sz="4" w:space="0" w:color="auto"/>
            </w:tcBorders>
          </w:tcPr>
          <w:p w14:paraId="794C7540" w14:textId="72E0CDA3" w:rsidR="0058438C" w:rsidRPr="00B2420A" w:rsidRDefault="0058438C" w:rsidP="00B2420A">
            <w:pPr>
              <w:pStyle w:val="Rubrik2"/>
              <w:outlineLvl w:val="1"/>
            </w:pPr>
            <w:bookmarkStart w:id="550" w:name="_Toc129250753"/>
            <w:bookmarkStart w:id="551" w:name="_Hlk64460834"/>
            <w:r w:rsidRPr="00B2420A">
              <w:t>Konstitutionsutskottet</w:t>
            </w:r>
            <w:bookmarkEnd w:id="550"/>
          </w:p>
        </w:tc>
      </w:tr>
      <w:tr w:rsidR="00D94275" w:rsidRPr="00D033AD" w14:paraId="3C1B1E2E" w14:textId="77777777" w:rsidTr="003C5A6C">
        <w:trPr>
          <w:gridAfter w:val="2"/>
          <w:wAfter w:w="4015" w:type="pct"/>
        </w:trPr>
        <w:tc>
          <w:tcPr>
            <w:tcW w:w="195" w:type="pct"/>
          </w:tcPr>
          <w:p w14:paraId="6AEA1309" w14:textId="6F35480E" w:rsidR="00D94275" w:rsidRPr="00D033AD" w:rsidRDefault="00D033AD" w:rsidP="00CB14C3">
            <w:pPr>
              <w:pStyle w:val="TabellRader"/>
              <w:rPr>
                <w:b/>
              </w:rPr>
            </w:pPr>
            <w:r w:rsidRPr="00D033AD">
              <w:rPr>
                <w:b/>
              </w:rPr>
              <w:t>2013/14</w:t>
            </w:r>
          </w:p>
        </w:tc>
        <w:tc>
          <w:tcPr>
            <w:tcW w:w="193" w:type="pct"/>
          </w:tcPr>
          <w:p w14:paraId="30E92CC4" w14:textId="77777777" w:rsidR="00D94275" w:rsidRPr="00D033AD" w:rsidRDefault="00D94275" w:rsidP="00CB14C3">
            <w:pPr>
              <w:pStyle w:val="TabellRader"/>
              <w:rPr>
                <w:b/>
              </w:rPr>
            </w:pPr>
          </w:p>
        </w:tc>
        <w:tc>
          <w:tcPr>
            <w:tcW w:w="192" w:type="pct"/>
          </w:tcPr>
          <w:p w14:paraId="7C6735A3" w14:textId="77777777" w:rsidR="00D94275" w:rsidRPr="00D033AD" w:rsidRDefault="00D94275" w:rsidP="00CB14C3">
            <w:pPr>
              <w:pStyle w:val="TabellRader"/>
              <w:rPr>
                <w:b/>
              </w:rPr>
            </w:pPr>
          </w:p>
        </w:tc>
        <w:tc>
          <w:tcPr>
            <w:tcW w:w="192" w:type="pct"/>
          </w:tcPr>
          <w:p w14:paraId="1E81B7A3" w14:textId="77777777" w:rsidR="00D94275" w:rsidRPr="00D033AD" w:rsidRDefault="00D94275" w:rsidP="00CB14C3">
            <w:pPr>
              <w:pStyle w:val="TabellRader"/>
              <w:rPr>
                <w:b/>
              </w:rPr>
            </w:pPr>
          </w:p>
        </w:tc>
        <w:tc>
          <w:tcPr>
            <w:tcW w:w="213" w:type="pct"/>
          </w:tcPr>
          <w:p w14:paraId="716EA0C8" w14:textId="77777777" w:rsidR="00D94275" w:rsidRPr="00D033AD" w:rsidRDefault="00D94275" w:rsidP="00CB14C3">
            <w:pPr>
              <w:pStyle w:val="TabellRader"/>
              <w:rPr>
                <w:b/>
              </w:rPr>
            </w:pPr>
          </w:p>
        </w:tc>
      </w:tr>
      <w:tr w:rsidR="00FD4879" w14:paraId="535F3992" w14:textId="77777777" w:rsidTr="003C5A6C">
        <w:trPr>
          <w:gridAfter w:val="2"/>
          <w:wAfter w:w="4015" w:type="pct"/>
        </w:trPr>
        <w:tc>
          <w:tcPr>
            <w:tcW w:w="195" w:type="pct"/>
          </w:tcPr>
          <w:p w14:paraId="0616DF10" w14:textId="31E52F63" w:rsidR="00FD4879" w:rsidRDefault="00D033AD" w:rsidP="00CB14C3">
            <w:pPr>
              <w:pStyle w:val="TabellRader"/>
            </w:pPr>
            <w:r>
              <w:t>158</w:t>
            </w:r>
          </w:p>
        </w:tc>
        <w:tc>
          <w:tcPr>
            <w:tcW w:w="193" w:type="pct"/>
          </w:tcPr>
          <w:p w14:paraId="36782176" w14:textId="7A6AA7FF" w:rsidR="00FD4879" w:rsidRDefault="00D033AD" w:rsidP="00CB14C3">
            <w:pPr>
              <w:pStyle w:val="TabellRader"/>
            </w:pPr>
            <w:r>
              <w:t>KU30</w:t>
            </w:r>
          </w:p>
        </w:tc>
        <w:tc>
          <w:tcPr>
            <w:tcW w:w="192" w:type="pct"/>
          </w:tcPr>
          <w:p w14:paraId="39A86BA2" w14:textId="7669087A" w:rsidR="00FD4879" w:rsidRDefault="00D033AD" w:rsidP="00CB14C3">
            <w:pPr>
              <w:pStyle w:val="TabellRader"/>
            </w:pPr>
            <w:r>
              <w:t>Fi</w:t>
            </w:r>
            <w:r w:rsidR="00055AA8">
              <w:t xml:space="preserve"> </w:t>
            </w:r>
            <w:r w:rsidR="00B41CE7">
              <w:t>9</w:t>
            </w:r>
          </w:p>
        </w:tc>
        <w:tc>
          <w:tcPr>
            <w:tcW w:w="192" w:type="pct"/>
          </w:tcPr>
          <w:p w14:paraId="0D35EF6F" w14:textId="2BEA7EAA" w:rsidR="00FD4879" w:rsidRDefault="00C9241A" w:rsidP="00CB14C3">
            <w:pPr>
              <w:pStyle w:val="TabellRader"/>
            </w:pPr>
            <w:r>
              <w:t>X</w:t>
            </w:r>
          </w:p>
        </w:tc>
        <w:tc>
          <w:tcPr>
            <w:tcW w:w="213" w:type="pct"/>
          </w:tcPr>
          <w:p w14:paraId="692F3709" w14:textId="53DAE236" w:rsidR="00FD4879" w:rsidRDefault="00FD4879" w:rsidP="00CB14C3">
            <w:pPr>
              <w:pStyle w:val="TabellRader"/>
            </w:pPr>
          </w:p>
        </w:tc>
      </w:tr>
      <w:tr w:rsidR="00FD4879" w14:paraId="2102E9C6" w14:textId="77777777" w:rsidTr="003C5A6C">
        <w:trPr>
          <w:gridAfter w:val="2"/>
          <w:wAfter w:w="4015" w:type="pct"/>
        </w:trPr>
        <w:tc>
          <w:tcPr>
            <w:tcW w:w="195" w:type="pct"/>
          </w:tcPr>
          <w:p w14:paraId="3A1858FB" w14:textId="77777777" w:rsidR="00FD4879" w:rsidRDefault="00FD4879" w:rsidP="00CB14C3">
            <w:pPr>
              <w:pStyle w:val="TabellRader"/>
            </w:pPr>
          </w:p>
        </w:tc>
        <w:tc>
          <w:tcPr>
            <w:tcW w:w="193" w:type="pct"/>
          </w:tcPr>
          <w:p w14:paraId="531A5984" w14:textId="77777777" w:rsidR="00FD4879" w:rsidRDefault="00FD4879" w:rsidP="00CB14C3">
            <w:pPr>
              <w:pStyle w:val="TabellRader"/>
            </w:pPr>
          </w:p>
        </w:tc>
        <w:tc>
          <w:tcPr>
            <w:tcW w:w="192" w:type="pct"/>
          </w:tcPr>
          <w:p w14:paraId="34E90FF8" w14:textId="77777777" w:rsidR="00FD4879" w:rsidRDefault="00FD4879" w:rsidP="00CB14C3">
            <w:pPr>
              <w:pStyle w:val="TabellRader"/>
            </w:pPr>
          </w:p>
        </w:tc>
        <w:tc>
          <w:tcPr>
            <w:tcW w:w="192" w:type="pct"/>
          </w:tcPr>
          <w:p w14:paraId="6C166FF6" w14:textId="77777777" w:rsidR="00FD4879" w:rsidRDefault="00FD4879" w:rsidP="00CB14C3">
            <w:pPr>
              <w:pStyle w:val="TabellRader"/>
            </w:pPr>
          </w:p>
        </w:tc>
        <w:tc>
          <w:tcPr>
            <w:tcW w:w="213" w:type="pct"/>
          </w:tcPr>
          <w:p w14:paraId="33D22C86" w14:textId="77777777" w:rsidR="00FD4879" w:rsidRDefault="00FD4879" w:rsidP="00CB14C3">
            <w:pPr>
              <w:pStyle w:val="TabellRader"/>
            </w:pPr>
          </w:p>
        </w:tc>
      </w:tr>
      <w:tr w:rsidR="00FD4879" w:rsidRPr="0011612C" w14:paraId="75684053" w14:textId="77777777" w:rsidTr="003C5A6C">
        <w:trPr>
          <w:gridAfter w:val="2"/>
          <w:wAfter w:w="4015" w:type="pct"/>
        </w:trPr>
        <w:tc>
          <w:tcPr>
            <w:tcW w:w="195" w:type="pct"/>
          </w:tcPr>
          <w:p w14:paraId="68B02111" w14:textId="283AEAA5" w:rsidR="00FD4879" w:rsidRPr="0011612C" w:rsidRDefault="0011612C" w:rsidP="00CB14C3">
            <w:pPr>
              <w:pStyle w:val="TabellRader"/>
              <w:rPr>
                <w:b/>
              </w:rPr>
            </w:pPr>
            <w:r w:rsidRPr="0011612C">
              <w:rPr>
                <w:b/>
              </w:rPr>
              <w:t>2015/16</w:t>
            </w:r>
          </w:p>
        </w:tc>
        <w:tc>
          <w:tcPr>
            <w:tcW w:w="193" w:type="pct"/>
          </w:tcPr>
          <w:p w14:paraId="47F17DB0" w14:textId="77777777" w:rsidR="00FD4879" w:rsidRPr="0011612C" w:rsidRDefault="00FD4879" w:rsidP="00CB14C3">
            <w:pPr>
              <w:pStyle w:val="TabellRader"/>
              <w:rPr>
                <w:b/>
              </w:rPr>
            </w:pPr>
          </w:p>
        </w:tc>
        <w:tc>
          <w:tcPr>
            <w:tcW w:w="192" w:type="pct"/>
          </w:tcPr>
          <w:p w14:paraId="166FB416" w14:textId="77777777" w:rsidR="00FD4879" w:rsidRPr="0011612C" w:rsidRDefault="00FD4879" w:rsidP="00CB14C3">
            <w:pPr>
              <w:pStyle w:val="TabellRader"/>
              <w:rPr>
                <w:b/>
              </w:rPr>
            </w:pPr>
          </w:p>
        </w:tc>
        <w:tc>
          <w:tcPr>
            <w:tcW w:w="192" w:type="pct"/>
          </w:tcPr>
          <w:p w14:paraId="565C8017" w14:textId="77777777" w:rsidR="00FD4879" w:rsidRPr="0011612C" w:rsidRDefault="00FD4879" w:rsidP="00CB14C3">
            <w:pPr>
              <w:pStyle w:val="TabellRader"/>
              <w:rPr>
                <w:b/>
              </w:rPr>
            </w:pPr>
          </w:p>
        </w:tc>
        <w:tc>
          <w:tcPr>
            <w:tcW w:w="213" w:type="pct"/>
          </w:tcPr>
          <w:p w14:paraId="35AAD2DD" w14:textId="77777777" w:rsidR="00FD4879" w:rsidRPr="0011612C" w:rsidRDefault="00FD4879" w:rsidP="00CB14C3">
            <w:pPr>
              <w:pStyle w:val="TabellRader"/>
              <w:rPr>
                <w:b/>
              </w:rPr>
            </w:pPr>
          </w:p>
        </w:tc>
      </w:tr>
      <w:tr w:rsidR="00FD4879" w14:paraId="36AB2867" w14:textId="77777777" w:rsidTr="003C5A6C">
        <w:trPr>
          <w:gridAfter w:val="2"/>
          <w:wAfter w:w="4015" w:type="pct"/>
        </w:trPr>
        <w:tc>
          <w:tcPr>
            <w:tcW w:w="195" w:type="pct"/>
          </w:tcPr>
          <w:p w14:paraId="3B789A67" w14:textId="4FCE77D5" w:rsidR="00FD4879" w:rsidRDefault="0011612C" w:rsidP="00CB14C3">
            <w:pPr>
              <w:pStyle w:val="TabellRader"/>
            </w:pPr>
            <w:r>
              <w:t>136</w:t>
            </w:r>
          </w:p>
        </w:tc>
        <w:tc>
          <w:tcPr>
            <w:tcW w:w="193" w:type="pct"/>
          </w:tcPr>
          <w:p w14:paraId="1CC82AC6" w14:textId="6769F714" w:rsidR="00FD4879" w:rsidRDefault="0011612C" w:rsidP="00CB14C3">
            <w:pPr>
              <w:pStyle w:val="TabellRader"/>
            </w:pPr>
            <w:r>
              <w:t>KU4</w:t>
            </w:r>
          </w:p>
        </w:tc>
        <w:tc>
          <w:tcPr>
            <w:tcW w:w="192" w:type="pct"/>
          </w:tcPr>
          <w:p w14:paraId="461DC11A" w14:textId="550F6D0A" w:rsidR="00FD4879" w:rsidRDefault="009A04B7" w:rsidP="00CB14C3">
            <w:pPr>
              <w:pStyle w:val="TabellRader"/>
            </w:pPr>
            <w:r>
              <w:t xml:space="preserve">Ku </w:t>
            </w:r>
            <w:r w:rsidR="00B41CE7">
              <w:t>1</w:t>
            </w:r>
          </w:p>
        </w:tc>
        <w:tc>
          <w:tcPr>
            <w:tcW w:w="192" w:type="pct"/>
          </w:tcPr>
          <w:p w14:paraId="7E85CDBF" w14:textId="77777777" w:rsidR="00FD4879" w:rsidRDefault="00FD4879" w:rsidP="00CB14C3">
            <w:pPr>
              <w:pStyle w:val="TabellRader"/>
            </w:pPr>
          </w:p>
        </w:tc>
        <w:tc>
          <w:tcPr>
            <w:tcW w:w="213" w:type="pct"/>
          </w:tcPr>
          <w:p w14:paraId="6E330747" w14:textId="0A129C54" w:rsidR="00FD4879" w:rsidRDefault="003E443E" w:rsidP="00CB14C3">
            <w:pPr>
              <w:pStyle w:val="TabellRader"/>
            </w:pPr>
            <w:r>
              <w:t>X</w:t>
            </w:r>
          </w:p>
        </w:tc>
      </w:tr>
      <w:tr w:rsidR="00FD4879" w14:paraId="2112D25D" w14:textId="77777777" w:rsidTr="003C5A6C">
        <w:trPr>
          <w:gridAfter w:val="2"/>
          <w:wAfter w:w="4015" w:type="pct"/>
        </w:trPr>
        <w:tc>
          <w:tcPr>
            <w:tcW w:w="195" w:type="pct"/>
          </w:tcPr>
          <w:p w14:paraId="042592AF" w14:textId="7E1B7218" w:rsidR="00FD4879" w:rsidRDefault="0011612C" w:rsidP="00CB14C3">
            <w:pPr>
              <w:pStyle w:val="TabellRader"/>
            </w:pPr>
            <w:r>
              <w:t>137</w:t>
            </w:r>
          </w:p>
        </w:tc>
        <w:tc>
          <w:tcPr>
            <w:tcW w:w="193" w:type="pct"/>
          </w:tcPr>
          <w:p w14:paraId="30790477" w14:textId="673896F3" w:rsidR="00FD4879" w:rsidRDefault="0011612C" w:rsidP="00CB14C3">
            <w:pPr>
              <w:pStyle w:val="TabellRader"/>
            </w:pPr>
            <w:r>
              <w:t>KU4</w:t>
            </w:r>
          </w:p>
        </w:tc>
        <w:tc>
          <w:tcPr>
            <w:tcW w:w="192" w:type="pct"/>
          </w:tcPr>
          <w:p w14:paraId="2DAD083F" w14:textId="1EC99B51" w:rsidR="00FD4879" w:rsidRDefault="009A04B7" w:rsidP="00CB14C3">
            <w:pPr>
              <w:pStyle w:val="TabellRader"/>
            </w:pPr>
            <w:r>
              <w:t xml:space="preserve">Ku </w:t>
            </w:r>
            <w:r w:rsidR="00B41CE7">
              <w:t>2</w:t>
            </w:r>
          </w:p>
        </w:tc>
        <w:tc>
          <w:tcPr>
            <w:tcW w:w="192" w:type="pct"/>
          </w:tcPr>
          <w:p w14:paraId="62222982" w14:textId="77777777" w:rsidR="00FD4879" w:rsidRDefault="00FD4879" w:rsidP="00CB14C3">
            <w:pPr>
              <w:pStyle w:val="TabellRader"/>
            </w:pPr>
          </w:p>
        </w:tc>
        <w:tc>
          <w:tcPr>
            <w:tcW w:w="213" w:type="pct"/>
          </w:tcPr>
          <w:p w14:paraId="539F4B26" w14:textId="58328EEA" w:rsidR="00FD4879" w:rsidRDefault="003E443E" w:rsidP="00CB14C3">
            <w:pPr>
              <w:pStyle w:val="TabellRader"/>
            </w:pPr>
            <w:r>
              <w:t>X</w:t>
            </w:r>
          </w:p>
        </w:tc>
      </w:tr>
      <w:tr w:rsidR="00FD4879" w14:paraId="62A79C4F" w14:textId="77777777" w:rsidTr="003C5A6C">
        <w:trPr>
          <w:gridAfter w:val="2"/>
          <w:wAfter w:w="4015" w:type="pct"/>
        </w:trPr>
        <w:tc>
          <w:tcPr>
            <w:tcW w:w="195" w:type="pct"/>
          </w:tcPr>
          <w:p w14:paraId="6A1D004A" w14:textId="6CE0790F" w:rsidR="00FD4879" w:rsidRDefault="0011612C" w:rsidP="00CB14C3">
            <w:pPr>
              <w:pStyle w:val="TabellRader"/>
            </w:pPr>
            <w:r>
              <w:t>205</w:t>
            </w:r>
          </w:p>
        </w:tc>
        <w:tc>
          <w:tcPr>
            <w:tcW w:w="193" w:type="pct"/>
          </w:tcPr>
          <w:p w14:paraId="75A11429" w14:textId="3DDC1944" w:rsidR="00FD4879" w:rsidRDefault="0011612C" w:rsidP="00CB14C3">
            <w:pPr>
              <w:pStyle w:val="TabellRader"/>
            </w:pPr>
            <w:r>
              <w:t>KU14</w:t>
            </w:r>
          </w:p>
        </w:tc>
        <w:tc>
          <w:tcPr>
            <w:tcW w:w="192" w:type="pct"/>
          </w:tcPr>
          <w:p w14:paraId="3F8F5DB5" w14:textId="0E6CC355" w:rsidR="00FD4879" w:rsidRDefault="009A04B7" w:rsidP="00CB14C3">
            <w:pPr>
              <w:pStyle w:val="TabellRader"/>
            </w:pPr>
            <w:r>
              <w:t xml:space="preserve">Ju </w:t>
            </w:r>
            <w:r w:rsidR="00B41CE7">
              <w:t>12</w:t>
            </w:r>
          </w:p>
        </w:tc>
        <w:tc>
          <w:tcPr>
            <w:tcW w:w="192" w:type="pct"/>
          </w:tcPr>
          <w:p w14:paraId="7A0AC97C" w14:textId="77777777" w:rsidR="00FD4879" w:rsidRDefault="00FD4879" w:rsidP="00CB14C3">
            <w:pPr>
              <w:pStyle w:val="TabellRader"/>
            </w:pPr>
          </w:p>
        </w:tc>
        <w:tc>
          <w:tcPr>
            <w:tcW w:w="213" w:type="pct"/>
          </w:tcPr>
          <w:p w14:paraId="0AE086FF" w14:textId="404C512A" w:rsidR="00FD4879" w:rsidRDefault="0048708B" w:rsidP="00CB14C3">
            <w:pPr>
              <w:pStyle w:val="TabellRader"/>
            </w:pPr>
            <w:r>
              <w:t>X</w:t>
            </w:r>
          </w:p>
        </w:tc>
      </w:tr>
      <w:tr w:rsidR="00FD4879" w14:paraId="2E745A74" w14:textId="77777777" w:rsidTr="003C5A6C">
        <w:trPr>
          <w:gridAfter w:val="2"/>
          <w:wAfter w:w="4015" w:type="pct"/>
        </w:trPr>
        <w:tc>
          <w:tcPr>
            <w:tcW w:w="195" w:type="pct"/>
          </w:tcPr>
          <w:p w14:paraId="5B1DF04F" w14:textId="77777777" w:rsidR="00FD4879" w:rsidRDefault="00FD4879" w:rsidP="00CB14C3">
            <w:pPr>
              <w:pStyle w:val="TabellRader"/>
            </w:pPr>
          </w:p>
        </w:tc>
        <w:tc>
          <w:tcPr>
            <w:tcW w:w="193" w:type="pct"/>
          </w:tcPr>
          <w:p w14:paraId="2698E5A3" w14:textId="77777777" w:rsidR="00FD4879" w:rsidRDefault="00FD4879" w:rsidP="00CB14C3">
            <w:pPr>
              <w:pStyle w:val="TabellRader"/>
            </w:pPr>
          </w:p>
        </w:tc>
        <w:tc>
          <w:tcPr>
            <w:tcW w:w="192" w:type="pct"/>
          </w:tcPr>
          <w:p w14:paraId="52AE5702" w14:textId="77777777" w:rsidR="00FD4879" w:rsidRDefault="00FD4879" w:rsidP="00CB14C3">
            <w:pPr>
              <w:pStyle w:val="TabellRader"/>
            </w:pPr>
          </w:p>
        </w:tc>
        <w:tc>
          <w:tcPr>
            <w:tcW w:w="192" w:type="pct"/>
          </w:tcPr>
          <w:p w14:paraId="054CDBCB" w14:textId="77777777" w:rsidR="00FD4879" w:rsidRDefault="00FD4879" w:rsidP="00CB14C3">
            <w:pPr>
              <w:pStyle w:val="TabellRader"/>
            </w:pPr>
          </w:p>
        </w:tc>
        <w:tc>
          <w:tcPr>
            <w:tcW w:w="213" w:type="pct"/>
          </w:tcPr>
          <w:p w14:paraId="7098BC15" w14:textId="77777777" w:rsidR="00FD4879" w:rsidRDefault="00FD4879" w:rsidP="00CB14C3">
            <w:pPr>
              <w:pStyle w:val="TabellRader"/>
            </w:pPr>
          </w:p>
        </w:tc>
      </w:tr>
      <w:tr w:rsidR="00FD4879" w:rsidRPr="00CD46AC" w14:paraId="734E5730" w14:textId="77777777" w:rsidTr="003C5A6C">
        <w:trPr>
          <w:gridAfter w:val="2"/>
          <w:wAfter w:w="4015" w:type="pct"/>
        </w:trPr>
        <w:tc>
          <w:tcPr>
            <w:tcW w:w="195" w:type="pct"/>
          </w:tcPr>
          <w:p w14:paraId="2089EFB4" w14:textId="326C6A2E" w:rsidR="00FD4879" w:rsidRPr="00CD46AC" w:rsidRDefault="00CD46AC" w:rsidP="00CB14C3">
            <w:pPr>
              <w:pStyle w:val="TabellRader"/>
              <w:rPr>
                <w:b/>
              </w:rPr>
            </w:pPr>
            <w:r w:rsidRPr="00CD46AC">
              <w:rPr>
                <w:b/>
              </w:rPr>
              <w:t>2016/17</w:t>
            </w:r>
          </w:p>
        </w:tc>
        <w:tc>
          <w:tcPr>
            <w:tcW w:w="193" w:type="pct"/>
          </w:tcPr>
          <w:p w14:paraId="66BD9299" w14:textId="77777777" w:rsidR="00FD4879" w:rsidRPr="00CD46AC" w:rsidRDefault="00FD4879" w:rsidP="00CB14C3">
            <w:pPr>
              <w:pStyle w:val="TabellRader"/>
              <w:rPr>
                <w:b/>
              </w:rPr>
            </w:pPr>
          </w:p>
        </w:tc>
        <w:tc>
          <w:tcPr>
            <w:tcW w:w="192" w:type="pct"/>
          </w:tcPr>
          <w:p w14:paraId="11ADD8FE" w14:textId="77777777" w:rsidR="00FD4879" w:rsidRPr="00CD46AC" w:rsidRDefault="00FD4879" w:rsidP="00CB14C3">
            <w:pPr>
              <w:pStyle w:val="TabellRader"/>
              <w:rPr>
                <w:b/>
              </w:rPr>
            </w:pPr>
          </w:p>
        </w:tc>
        <w:tc>
          <w:tcPr>
            <w:tcW w:w="192" w:type="pct"/>
          </w:tcPr>
          <w:p w14:paraId="556A40D8" w14:textId="77777777" w:rsidR="00FD4879" w:rsidRPr="00CD46AC" w:rsidRDefault="00FD4879" w:rsidP="00CB14C3">
            <w:pPr>
              <w:pStyle w:val="TabellRader"/>
              <w:rPr>
                <w:b/>
              </w:rPr>
            </w:pPr>
          </w:p>
        </w:tc>
        <w:tc>
          <w:tcPr>
            <w:tcW w:w="213" w:type="pct"/>
          </w:tcPr>
          <w:p w14:paraId="68467DA0" w14:textId="77777777" w:rsidR="00FD4879" w:rsidRPr="00CD46AC" w:rsidRDefault="00FD4879" w:rsidP="00CB14C3">
            <w:pPr>
              <w:pStyle w:val="TabellRader"/>
              <w:rPr>
                <w:b/>
              </w:rPr>
            </w:pPr>
          </w:p>
        </w:tc>
      </w:tr>
      <w:tr w:rsidR="00FD4879" w14:paraId="47D17CBD" w14:textId="77777777" w:rsidTr="003C5A6C">
        <w:trPr>
          <w:gridAfter w:val="2"/>
          <w:wAfter w:w="4015" w:type="pct"/>
        </w:trPr>
        <w:tc>
          <w:tcPr>
            <w:tcW w:w="195" w:type="pct"/>
          </w:tcPr>
          <w:p w14:paraId="4B9D4569" w14:textId="6E368A2D" w:rsidR="00FD4879" w:rsidRDefault="00C413B0" w:rsidP="00CB14C3">
            <w:pPr>
              <w:pStyle w:val="TabellRader"/>
            </w:pPr>
            <w:r>
              <w:t>294</w:t>
            </w:r>
          </w:p>
        </w:tc>
        <w:tc>
          <w:tcPr>
            <w:tcW w:w="193" w:type="pct"/>
          </w:tcPr>
          <w:p w14:paraId="6B7CA6AE" w14:textId="7F2101B9" w:rsidR="00FD4879" w:rsidRDefault="001472DD" w:rsidP="00CB14C3">
            <w:pPr>
              <w:pStyle w:val="TabellRader"/>
            </w:pPr>
            <w:r>
              <w:t>KU</w:t>
            </w:r>
            <w:r w:rsidR="00E12C73">
              <w:t>23</w:t>
            </w:r>
          </w:p>
        </w:tc>
        <w:tc>
          <w:tcPr>
            <w:tcW w:w="192" w:type="pct"/>
          </w:tcPr>
          <w:p w14:paraId="281363BD" w14:textId="7D8E5FDA" w:rsidR="00FD4879" w:rsidRDefault="00436E15" w:rsidP="00CB14C3">
            <w:pPr>
              <w:pStyle w:val="TabellRader"/>
            </w:pPr>
            <w:r>
              <w:t xml:space="preserve">Ku </w:t>
            </w:r>
            <w:r w:rsidR="00B41CE7">
              <w:t>5</w:t>
            </w:r>
          </w:p>
        </w:tc>
        <w:tc>
          <w:tcPr>
            <w:tcW w:w="192" w:type="pct"/>
          </w:tcPr>
          <w:p w14:paraId="0AE60D53" w14:textId="44A0EBA6" w:rsidR="00FD4879" w:rsidRDefault="00FD4879" w:rsidP="00CB14C3">
            <w:pPr>
              <w:pStyle w:val="TabellRader"/>
            </w:pPr>
          </w:p>
        </w:tc>
        <w:tc>
          <w:tcPr>
            <w:tcW w:w="213" w:type="pct"/>
          </w:tcPr>
          <w:p w14:paraId="3699DD74" w14:textId="6974FECC" w:rsidR="00FD4879" w:rsidRDefault="0024024D" w:rsidP="00CB14C3">
            <w:pPr>
              <w:pStyle w:val="TabellRader"/>
            </w:pPr>
            <w:r>
              <w:t>X</w:t>
            </w:r>
          </w:p>
        </w:tc>
      </w:tr>
      <w:tr w:rsidR="00FD4879" w14:paraId="22D163C5" w14:textId="77777777" w:rsidTr="003C5A6C">
        <w:trPr>
          <w:gridAfter w:val="2"/>
          <w:wAfter w:w="4015" w:type="pct"/>
        </w:trPr>
        <w:tc>
          <w:tcPr>
            <w:tcW w:w="195" w:type="pct"/>
          </w:tcPr>
          <w:p w14:paraId="4AAB3115" w14:textId="03BAA241" w:rsidR="00FD4879" w:rsidRDefault="00C413B0" w:rsidP="00CB14C3">
            <w:pPr>
              <w:pStyle w:val="TabellRader"/>
            </w:pPr>
            <w:r>
              <w:t>335</w:t>
            </w:r>
          </w:p>
        </w:tc>
        <w:tc>
          <w:tcPr>
            <w:tcW w:w="193" w:type="pct"/>
          </w:tcPr>
          <w:p w14:paraId="2486C4FA" w14:textId="2C229874" w:rsidR="00FD4879" w:rsidRDefault="001472DD" w:rsidP="00CB14C3">
            <w:pPr>
              <w:pStyle w:val="TabellRader"/>
            </w:pPr>
            <w:r>
              <w:t>KU</w:t>
            </w:r>
            <w:r w:rsidR="00E12C73">
              <w:t>30</w:t>
            </w:r>
          </w:p>
        </w:tc>
        <w:tc>
          <w:tcPr>
            <w:tcW w:w="192" w:type="pct"/>
          </w:tcPr>
          <w:p w14:paraId="613F7632" w14:textId="5D1B3A02" w:rsidR="00FD4879" w:rsidRDefault="00436E15" w:rsidP="00CB14C3">
            <w:pPr>
              <w:pStyle w:val="TabellRader"/>
            </w:pPr>
            <w:r>
              <w:t xml:space="preserve">Fi </w:t>
            </w:r>
            <w:r w:rsidR="00B41CE7">
              <w:t>14</w:t>
            </w:r>
          </w:p>
        </w:tc>
        <w:tc>
          <w:tcPr>
            <w:tcW w:w="192" w:type="pct"/>
          </w:tcPr>
          <w:p w14:paraId="5AA65206" w14:textId="77777777" w:rsidR="00FD4879" w:rsidRDefault="00FD4879" w:rsidP="00CB14C3">
            <w:pPr>
              <w:pStyle w:val="TabellRader"/>
            </w:pPr>
          </w:p>
        </w:tc>
        <w:tc>
          <w:tcPr>
            <w:tcW w:w="213" w:type="pct"/>
          </w:tcPr>
          <w:p w14:paraId="39A5A5AB" w14:textId="145C643E" w:rsidR="00FD4879" w:rsidRDefault="00937876" w:rsidP="00CB14C3">
            <w:pPr>
              <w:pStyle w:val="TabellRader"/>
            </w:pPr>
            <w:r>
              <w:t>X</w:t>
            </w:r>
          </w:p>
        </w:tc>
      </w:tr>
      <w:tr w:rsidR="00FD4879" w14:paraId="7571533F" w14:textId="77777777" w:rsidTr="003C5A6C">
        <w:trPr>
          <w:gridAfter w:val="2"/>
          <w:wAfter w:w="4015" w:type="pct"/>
        </w:trPr>
        <w:tc>
          <w:tcPr>
            <w:tcW w:w="195" w:type="pct"/>
          </w:tcPr>
          <w:p w14:paraId="0BF5AC73" w14:textId="77777777" w:rsidR="00FD4879" w:rsidRDefault="00FD4879" w:rsidP="00CB14C3">
            <w:pPr>
              <w:pStyle w:val="TabellRader"/>
            </w:pPr>
          </w:p>
        </w:tc>
        <w:tc>
          <w:tcPr>
            <w:tcW w:w="193" w:type="pct"/>
          </w:tcPr>
          <w:p w14:paraId="6AE581BB" w14:textId="77777777" w:rsidR="00FD4879" w:rsidRDefault="00FD4879" w:rsidP="00CB14C3">
            <w:pPr>
              <w:pStyle w:val="TabellRader"/>
            </w:pPr>
          </w:p>
        </w:tc>
        <w:tc>
          <w:tcPr>
            <w:tcW w:w="192" w:type="pct"/>
          </w:tcPr>
          <w:p w14:paraId="01AEC77E" w14:textId="77777777" w:rsidR="00FD4879" w:rsidRDefault="00FD4879" w:rsidP="00CB14C3">
            <w:pPr>
              <w:pStyle w:val="TabellRader"/>
            </w:pPr>
          </w:p>
        </w:tc>
        <w:tc>
          <w:tcPr>
            <w:tcW w:w="192" w:type="pct"/>
          </w:tcPr>
          <w:p w14:paraId="2927D742" w14:textId="77777777" w:rsidR="00FD4879" w:rsidRDefault="00FD4879" w:rsidP="00CB14C3">
            <w:pPr>
              <w:pStyle w:val="TabellRader"/>
            </w:pPr>
          </w:p>
        </w:tc>
        <w:tc>
          <w:tcPr>
            <w:tcW w:w="213" w:type="pct"/>
          </w:tcPr>
          <w:p w14:paraId="7879D871" w14:textId="77777777" w:rsidR="00FD4879" w:rsidRDefault="00FD4879" w:rsidP="00CB14C3">
            <w:pPr>
              <w:pStyle w:val="TabellRader"/>
            </w:pPr>
          </w:p>
        </w:tc>
      </w:tr>
      <w:tr w:rsidR="00FD4879" w:rsidRPr="00D7523A" w14:paraId="70FC6B4D" w14:textId="77777777" w:rsidTr="003C5A6C">
        <w:trPr>
          <w:gridAfter w:val="2"/>
          <w:wAfter w:w="4015" w:type="pct"/>
        </w:trPr>
        <w:tc>
          <w:tcPr>
            <w:tcW w:w="195" w:type="pct"/>
          </w:tcPr>
          <w:p w14:paraId="0EFED071" w14:textId="641C7B51" w:rsidR="00FD4879" w:rsidRPr="00D7523A" w:rsidRDefault="00D7523A" w:rsidP="00CB14C3">
            <w:pPr>
              <w:pStyle w:val="TabellRader"/>
              <w:rPr>
                <w:b/>
              </w:rPr>
            </w:pPr>
            <w:r w:rsidRPr="00D7523A">
              <w:rPr>
                <w:b/>
              </w:rPr>
              <w:t>2017/18</w:t>
            </w:r>
          </w:p>
        </w:tc>
        <w:tc>
          <w:tcPr>
            <w:tcW w:w="193" w:type="pct"/>
          </w:tcPr>
          <w:p w14:paraId="608F3B97" w14:textId="77777777" w:rsidR="00FD4879" w:rsidRPr="00D7523A" w:rsidRDefault="00FD4879" w:rsidP="00CB14C3">
            <w:pPr>
              <w:pStyle w:val="TabellRader"/>
              <w:rPr>
                <w:b/>
              </w:rPr>
            </w:pPr>
          </w:p>
        </w:tc>
        <w:tc>
          <w:tcPr>
            <w:tcW w:w="192" w:type="pct"/>
          </w:tcPr>
          <w:p w14:paraId="71EE0710" w14:textId="77777777" w:rsidR="00FD4879" w:rsidRPr="00D7523A" w:rsidRDefault="00FD4879" w:rsidP="00CB14C3">
            <w:pPr>
              <w:pStyle w:val="TabellRader"/>
              <w:rPr>
                <w:b/>
              </w:rPr>
            </w:pPr>
          </w:p>
        </w:tc>
        <w:tc>
          <w:tcPr>
            <w:tcW w:w="192" w:type="pct"/>
          </w:tcPr>
          <w:p w14:paraId="5391F0A4" w14:textId="77777777" w:rsidR="00FD4879" w:rsidRPr="00D7523A" w:rsidRDefault="00FD4879" w:rsidP="00CB14C3">
            <w:pPr>
              <w:pStyle w:val="TabellRader"/>
              <w:rPr>
                <w:b/>
              </w:rPr>
            </w:pPr>
          </w:p>
        </w:tc>
        <w:tc>
          <w:tcPr>
            <w:tcW w:w="213" w:type="pct"/>
          </w:tcPr>
          <w:p w14:paraId="20C998EC" w14:textId="77777777" w:rsidR="00FD4879" w:rsidRPr="00D7523A" w:rsidRDefault="00FD4879" w:rsidP="00CB14C3">
            <w:pPr>
              <w:pStyle w:val="TabellRader"/>
              <w:rPr>
                <w:b/>
              </w:rPr>
            </w:pPr>
          </w:p>
        </w:tc>
      </w:tr>
      <w:tr w:rsidR="00FD4879" w14:paraId="09826C2B" w14:textId="77777777" w:rsidTr="003C5A6C">
        <w:trPr>
          <w:gridAfter w:val="2"/>
          <w:wAfter w:w="4015" w:type="pct"/>
        </w:trPr>
        <w:tc>
          <w:tcPr>
            <w:tcW w:w="195" w:type="pct"/>
          </w:tcPr>
          <w:p w14:paraId="1EAD5373" w14:textId="6D468C42" w:rsidR="00FD4879" w:rsidRDefault="004A6CEE" w:rsidP="00CB14C3">
            <w:pPr>
              <w:pStyle w:val="TabellRader"/>
            </w:pPr>
            <w:r>
              <w:t>148</w:t>
            </w:r>
          </w:p>
        </w:tc>
        <w:tc>
          <w:tcPr>
            <w:tcW w:w="193" w:type="pct"/>
          </w:tcPr>
          <w:p w14:paraId="7A671A98" w14:textId="51E73B8F" w:rsidR="00FD4879" w:rsidRDefault="001A21C5" w:rsidP="00CB14C3">
            <w:pPr>
              <w:pStyle w:val="TabellRader"/>
            </w:pPr>
            <w:r>
              <w:t>KU38</w:t>
            </w:r>
          </w:p>
        </w:tc>
        <w:tc>
          <w:tcPr>
            <w:tcW w:w="192" w:type="pct"/>
          </w:tcPr>
          <w:p w14:paraId="607445C8" w14:textId="0F08B506" w:rsidR="00FD4879" w:rsidRDefault="001A21C5" w:rsidP="00CB14C3">
            <w:pPr>
              <w:pStyle w:val="TabellRader"/>
            </w:pPr>
            <w:r>
              <w:t xml:space="preserve">A </w:t>
            </w:r>
            <w:r w:rsidR="00CD536F">
              <w:t>4</w:t>
            </w:r>
          </w:p>
        </w:tc>
        <w:tc>
          <w:tcPr>
            <w:tcW w:w="192" w:type="pct"/>
          </w:tcPr>
          <w:p w14:paraId="67A60091" w14:textId="77777777" w:rsidR="00FD4879" w:rsidRDefault="00FD4879" w:rsidP="00CB14C3">
            <w:pPr>
              <w:pStyle w:val="TabellRader"/>
            </w:pPr>
          </w:p>
        </w:tc>
        <w:tc>
          <w:tcPr>
            <w:tcW w:w="213" w:type="pct"/>
          </w:tcPr>
          <w:p w14:paraId="66709EA1" w14:textId="21A02303" w:rsidR="00FD4879" w:rsidRDefault="00E95AC3" w:rsidP="00CB14C3">
            <w:pPr>
              <w:pStyle w:val="TabellRader"/>
            </w:pPr>
            <w:r>
              <w:t>X</w:t>
            </w:r>
          </w:p>
        </w:tc>
      </w:tr>
      <w:tr w:rsidR="00FD4879" w14:paraId="2D738F13" w14:textId="77777777" w:rsidTr="003C5A6C">
        <w:trPr>
          <w:gridAfter w:val="2"/>
          <w:wAfter w:w="4015" w:type="pct"/>
        </w:trPr>
        <w:tc>
          <w:tcPr>
            <w:tcW w:w="195" w:type="pct"/>
          </w:tcPr>
          <w:p w14:paraId="544887E1" w14:textId="3AC2AEFD" w:rsidR="00FD4879" w:rsidRDefault="001A21C5" w:rsidP="00CB14C3">
            <w:pPr>
              <w:pStyle w:val="TabellRader"/>
            </w:pPr>
            <w:r>
              <w:t>151</w:t>
            </w:r>
          </w:p>
        </w:tc>
        <w:tc>
          <w:tcPr>
            <w:tcW w:w="193" w:type="pct"/>
          </w:tcPr>
          <w:p w14:paraId="7D91990D" w14:textId="6D2DE5AA" w:rsidR="00FD4879" w:rsidRDefault="001A21C5" w:rsidP="00CB14C3">
            <w:pPr>
              <w:pStyle w:val="TabellRader"/>
            </w:pPr>
            <w:r>
              <w:t>KU32</w:t>
            </w:r>
          </w:p>
        </w:tc>
        <w:tc>
          <w:tcPr>
            <w:tcW w:w="192" w:type="pct"/>
          </w:tcPr>
          <w:p w14:paraId="55A99184" w14:textId="4BADA229" w:rsidR="00FD4879" w:rsidRDefault="001A21C5" w:rsidP="00CB14C3">
            <w:pPr>
              <w:pStyle w:val="TabellRader"/>
            </w:pPr>
            <w:r>
              <w:t xml:space="preserve">Ku </w:t>
            </w:r>
            <w:r w:rsidR="00CD536F">
              <w:t>7</w:t>
            </w:r>
          </w:p>
        </w:tc>
        <w:tc>
          <w:tcPr>
            <w:tcW w:w="192" w:type="pct"/>
          </w:tcPr>
          <w:p w14:paraId="6540504A" w14:textId="34EAB6CD" w:rsidR="00FD4879" w:rsidRDefault="0024024D" w:rsidP="00CB14C3">
            <w:pPr>
              <w:pStyle w:val="TabellRader"/>
            </w:pPr>
            <w:r>
              <w:t>X</w:t>
            </w:r>
          </w:p>
        </w:tc>
        <w:tc>
          <w:tcPr>
            <w:tcW w:w="213" w:type="pct"/>
          </w:tcPr>
          <w:p w14:paraId="6F5510D4" w14:textId="59C080D8" w:rsidR="00FD4879" w:rsidRDefault="00FD4879" w:rsidP="00CB14C3">
            <w:pPr>
              <w:pStyle w:val="TabellRader"/>
            </w:pPr>
          </w:p>
        </w:tc>
      </w:tr>
      <w:tr w:rsidR="00FD4879" w14:paraId="757951D9" w14:textId="77777777" w:rsidTr="003C5A6C">
        <w:trPr>
          <w:gridAfter w:val="2"/>
          <w:wAfter w:w="4015" w:type="pct"/>
        </w:trPr>
        <w:tc>
          <w:tcPr>
            <w:tcW w:w="195" w:type="pct"/>
          </w:tcPr>
          <w:p w14:paraId="4544A1B2" w14:textId="1B37E8BA" w:rsidR="00FD4879" w:rsidRDefault="001A21C5" w:rsidP="00CB14C3">
            <w:pPr>
              <w:pStyle w:val="TabellRader"/>
            </w:pPr>
            <w:r>
              <w:t>213</w:t>
            </w:r>
          </w:p>
        </w:tc>
        <w:tc>
          <w:tcPr>
            <w:tcW w:w="193" w:type="pct"/>
          </w:tcPr>
          <w:p w14:paraId="74FC02AD" w14:textId="7E298C82" w:rsidR="00FD4879" w:rsidRDefault="001A21C5" w:rsidP="00CB14C3">
            <w:pPr>
              <w:pStyle w:val="TabellRader"/>
            </w:pPr>
            <w:r>
              <w:t>KU33</w:t>
            </w:r>
          </w:p>
        </w:tc>
        <w:tc>
          <w:tcPr>
            <w:tcW w:w="192" w:type="pct"/>
          </w:tcPr>
          <w:p w14:paraId="02FF9EF6" w14:textId="2F86F95A" w:rsidR="00FD4879" w:rsidRDefault="001A21C5" w:rsidP="00CB14C3">
            <w:pPr>
              <w:pStyle w:val="TabellRader"/>
            </w:pPr>
            <w:r>
              <w:t xml:space="preserve">Ju </w:t>
            </w:r>
            <w:r w:rsidR="00CD536F">
              <w:t>25</w:t>
            </w:r>
          </w:p>
        </w:tc>
        <w:tc>
          <w:tcPr>
            <w:tcW w:w="192" w:type="pct"/>
          </w:tcPr>
          <w:p w14:paraId="2381FD70" w14:textId="0E377CDE" w:rsidR="00FD4879" w:rsidRDefault="0023150F" w:rsidP="00CB14C3">
            <w:pPr>
              <w:pStyle w:val="TabellRader"/>
            </w:pPr>
            <w:r>
              <w:t>X</w:t>
            </w:r>
          </w:p>
        </w:tc>
        <w:tc>
          <w:tcPr>
            <w:tcW w:w="213" w:type="pct"/>
          </w:tcPr>
          <w:p w14:paraId="4CE482C3" w14:textId="491BB622" w:rsidR="00FD4879" w:rsidRDefault="00FD4879" w:rsidP="00CB14C3">
            <w:pPr>
              <w:pStyle w:val="TabellRader"/>
            </w:pPr>
          </w:p>
        </w:tc>
      </w:tr>
      <w:tr w:rsidR="00FD4879" w14:paraId="1079135E" w14:textId="77777777" w:rsidTr="003C5A6C">
        <w:trPr>
          <w:gridAfter w:val="2"/>
          <w:wAfter w:w="4015" w:type="pct"/>
        </w:trPr>
        <w:tc>
          <w:tcPr>
            <w:tcW w:w="195" w:type="pct"/>
          </w:tcPr>
          <w:p w14:paraId="4C9E0374" w14:textId="7A2022A3" w:rsidR="00FD4879" w:rsidRDefault="001A21C5" w:rsidP="00CB14C3">
            <w:pPr>
              <w:pStyle w:val="TabellRader"/>
            </w:pPr>
            <w:r>
              <w:t>229</w:t>
            </w:r>
          </w:p>
        </w:tc>
        <w:tc>
          <w:tcPr>
            <w:tcW w:w="193" w:type="pct"/>
          </w:tcPr>
          <w:p w14:paraId="64F757A0" w14:textId="4CC52031" w:rsidR="00FD4879" w:rsidRDefault="001A21C5" w:rsidP="00CB14C3">
            <w:pPr>
              <w:pStyle w:val="TabellRader"/>
            </w:pPr>
            <w:r>
              <w:t>KU37</w:t>
            </w:r>
          </w:p>
        </w:tc>
        <w:tc>
          <w:tcPr>
            <w:tcW w:w="192" w:type="pct"/>
          </w:tcPr>
          <w:p w14:paraId="7FE970D5" w14:textId="1A8F10B0" w:rsidR="00FD4879" w:rsidRDefault="001A21C5" w:rsidP="00CB14C3">
            <w:pPr>
              <w:pStyle w:val="TabellRader"/>
            </w:pPr>
            <w:r>
              <w:t xml:space="preserve">Ju </w:t>
            </w:r>
            <w:r w:rsidR="00CD536F">
              <w:t>26</w:t>
            </w:r>
          </w:p>
        </w:tc>
        <w:tc>
          <w:tcPr>
            <w:tcW w:w="192" w:type="pct"/>
          </w:tcPr>
          <w:p w14:paraId="399AA82B" w14:textId="77777777" w:rsidR="00FD4879" w:rsidRDefault="00FD4879" w:rsidP="00CB14C3">
            <w:pPr>
              <w:pStyle w:val="TabellRader"/>
            </w:pPr>
          </w:p>
        </w:tc>
        <w:tc>
          <w:tcPr>
            <w:tcW w:w="213" w:type="pct"/>
          </w:tcPr>
          <w:p w14:paraId="7D325F25" w14:textId="7DAB8BBC" w:rsidR="00FD4879" w:rsidRDefault="0023150F" w:rsidP="00CB14C3">
            <w:pPr>
              <w:pStyle w:val="TabellRader"/>
            </w:pPr>
            <w:r>
              <w:t>X</w:t>
            </w:r>
          </w:p>
        </w:tc>
      </w:tr>
      <w:tr w:rsidR="001B0E02" w14:paraId="00B8D90F" w14:textId="77777777" w:rsidTr="003C5A6C">
        <w:trPr>
          <w:gridAfter w:val="2"/>
          <w:wAfter w:w="4015" w:type="pct"/>
        </w:trPr>
        <w:tc>
          <w:tcPr>
            <w:tcW w:w="195" w:type="pct"/>
          </w:tcPr>
          <w:p w14:paraId="3B447E25" w14:textId="77777777" w:rsidR="001B0E02" w:rsidRDefault="001B0E02" w:rsidP="00476CD0">
            <w:pPr>
              <w:pStyle w:val="TabellRader"/>
            </w:pPr>
          </w:p>
        </w:tc>
        <w:tc>
          <w:tcPr>
            <w:tcW w:w="193" w:type="pct"/>
          </w:tcPr>
          <w:p w14:paraId="4DA82416" w14:textId="77777777" w:rsidR="001B0E02" w:rsidRDefault="001B0E02" w:rsidP="00476CD0">
            <w:pPr>
              <w:pStyle w:val="TabellRader"/>
            </w:pPr>
          </w:p>
        </w:tc>
        <w:tc>
          <w:tcPr>
            <w:tcW w:w="192" w:type="pct"/>
          </w:tcPr>
          <w:p w14:paraId="467D473E" w14:textId="77777777" w:rsidR="001B0E02" w:rsidRDefault="001B0E02" w:rsidP="00476CD0">
            <w:pPr>
              <w:pStyle w:val="TabellRader"/>
            </w:pPr>
          </w:p>
        </w:tc>
        <w:tc>
          <w:tcPr>
            <w:tcW w:w="192" w:type="pct"/>
          </w:tcPr>
          <w:p w14:paraId="4F22FAE7" w14:textId="77777777" w:rsidR="001B0E02" w:rsidRDefault="001B0E02" w:rsidP="00476CD0">
            <w:pPr>
              <w:pStyle w:val="TabellRader"/>
            </w:pPr>
          </w:p>
        </w:tc>
        <w:tc>
          <w:tcPr>
            <w:tcW w:w="213" w:type="pct"/>
          </w:tcPr>
          <w:p w14:paraId="0C00408B" w14:textId="77777777" w:rsidR="001B0E02" w:rsidRDefault="001B0E02" w:rsidP="00476CD0">
            <w:pPr>
              <w:pStyle w:val="TabellRader"/>
            </w:pPr>
          </w:p>
        </w:tc>
      </w:tr>
      <w:tr w:rsidR="001B0E02" w:rsidRPr="00476CD0" w14:paraId="47CCF1CD" w14:textId="77777777" w:rsidTr="003C5A6C">
        <w:trPr>
          <w:gridAfter w:val="2"/>
          <w:wAfter w:w="4015" w:type="pct"/>
        </w:trPr>
        <w:tc>
          <w:tcPr>
            <w:tcW w:w="195" w:type="pct"/>
          </w:tcPr>
          <w:p w14:paraId="4E6BCFA4" w14:textId="660BA094" w:rsidR="001B0E02" w:rsidRPr="00476CD0" w:rsidRDefault="00476CD0" w:rsidP="00476CD0">
            <w:pPr>
              <w:pStyle w:val="TabellRader"/>
              <w:rPr>
                <w:b/>
              </w:rPr>
            </w:pPr>
            <w:r w:rsidRPr="00476CD0">
              <w:rPr>
                <w:b/>
              </w:rPr>
              <w:t>2018/19</w:t>
            </w:r>
          </w:p>
        </w:tc>
        <w:tc>
          <w:tcPr>
            <w:tcW w:w="193" w:type="pct"/>
          </w:tcPr>
          <w:p w14:paraId="1909B374" w14:textId="77777777" w:rsidR="001B0E02" w:rsidRPr="00476CD0" w:rsidRDefault="001B0E02" w:rsidP="00476CD0">
            <w:pPr>
              <w:pStyle w:val="TabellRader"/>
              <w:rPr>
                <w:b/>
              </w:rPr>
            </w:pPr>
          </w:p>
        </w:tc>
        <w:tc>
          <w:tcPr>
            <w:tcW w:w="192" w:type="pct"/>
          </w:tcPr>
          <w:p w14:paraId="24362529" w14:textId="77777777" w:rsidR="001B0E02" w:rsidRPr="00476CD0" w:rsidRDefault="001B0E02" w:rsidP="00476CD0">
            <w:pPr>
              <w:pStyle w:val="TabellRader"/>
              <w:rPr>
                <w:b/>
              </w:rPr>
            </w:pPr>
          </w:p>
        </w:tc>
        <w:tc>
          <w:tcPr>
            <w:tcW w:w="192" w:type="pct"/>
          </w:tcPr>
          <w:p w14:paraId="4C3C5C54" w14:textId="77777777" w:rsidR="001B0E02" w:rsidRPr="00476CD0" w:rsidRDefault="001B0E02" w:rsidP="00476CD0">
            <w:pPr>
              <w:pStyle w:val="TabellRader"/>
              <w:rPr>
                <w:b/>
              </w:rPr>
            </w:pPr>
          </w:p>
        </w:tc>
        <w:tc>
          <w:tcPr>
            <w:tcW w:w="213" w:type="pct"/>
          </w:tcPr>
          <w:p w14:paraId="42AED277" w14:textId="77777777" w:rsidR="001B0E02" w:rsidRPr="00476CD0" w:rsidRDefault="001B0E02" w:rsidP="00476CD0">
            <w:pPr>
              <w:pStyle w:val="TabellRader"/>
              <w:rPr>
                <w:b/>
              </w:rPr>
            </w:pPr>
          </w:p>
        </w:tc>
      </w:tr>
      <w:tr w:rsidR="001B0E02" w14:paraId="6C220055" w14:textId="77777777" w:rsidTr="003C5A6C">
        <w:trPr>
          <w:gridAfter w:val="2"/>
          <w:wAfter w:w="4015" w:type="pct"/>
        </w:trPr>
        <w:tc>
          <w:tcPr>
            <w:tcW w:w="195" w:type="pct"/>
          </w:tcPr>
          <w:p w14:paraId="7E62A3CC" w14:textId="65B03EC9" w:rsidR="001B0E02" w:rsidRDefault="00F665DC" w:rsidP="00476CD0">
            <w:pPr>
              <w:pStyle w:val="TabellRader"/>
            </w:pPr>
            <w:r>
              <w:t>214</w:t>
            </w:r>
          </w:p>
        </w:tc>
        <w:tc>
          <w:tcPr>
            <w:tcW w:w="193" w:type="pct"/>
          </w:tcPr>
          <w:p w14:paraId="2932C4AB" w14:textId="2A31FC1E" w:rsidR="001B0E02" w:rsidRDefault="00F665DC" w:rsidP="00476CD0">
            <w:pPr>
              <w:pStyle w:val="TabellRader"/>
            </w:pPr>
            <w:r>
              <w:t>KU28</w:t>
            </w:r>
          </w:p>
        </w:tc>
        <w:tc>
          <w:tcPr>
            <w:tcW w:w="192" w:type="pct"/>
          </w:tcPr>
          <w:p w14:paraId="1BAF9BD4" w14:textId="11CBA102" w:rsidR="001B0E02" w:rsidRDefault="000F4964" w:rsidP="00476CD0">
            <w:pPr>
              <w:pStyle w:val="TabellRader"/>
            </w:pPr>
            <w:r>
              <w:t>Fö</w:t>
            </w:r>
            <w:r w:rsidR="00F665DC">
              <w:t xml:space="preserve"> </w:t>
            </w:r>
            <w:r w:rsidR="003E3CA0">
              <w:t>4</w:t>
            </w:r>
          </w:p>
        </w:tc>
        <w:tc>
          <w:tcPr>
            <w:tcW w:w="192" w:type="pct"/>
          </w:tcPr>
          <w:p w14:paraId="3AF9E756" w14:textId="77777777" w:rsidR="001B0E02" w:rsidRDefault="001B0E02" w:rsidP="00476CD0">
            <w:pPr>
              <w:pStyle w:val="TabellRader"/>
            </w:pPr>
          </w:p>
        </w:tc>
        <w:tc>
          <w:tcPr>
            <w:tcW w:w="213" w:type="pct"/>
          </w:tcPr>
          <w:p w14:paraId="202CA77C" w14:textId="65C90E10" w:rsidR="001B0E02" w:rsidRDefault="000F4964" w:rsidP="00476CD0">
            <w:pPr>
              <w:pStyle w:val="TabellRader"/>
            </w:pPr>
            <w:r>
              <w:t>X</w:t>
            </w:r>
          </w:p>
        </w:tc>
      </w:tr>
      <w:tr w:rsidR="001B0E02" w14:paraId="11ADC15F" w14:textId="77777777" w:rsidTr="003C5A6C">
        <w:trPr>
          <w:gridAfter w:val="2"/>
          <w:wAfter w:w="4015" w:type="pct"/>
        </w:trPr>
        <w:tc>
          <w:tcPr>
            <w:tcW w:w="195" w:type="pct"/>
          </w:tcPr>
          <w:p w14:paraId="0ECBCFA1" w14:textId="1BD66CCE" w:rsidR="001B0E02" w:rsidRDefault="002E75D1" w:rsidP="00476CD0">
            <w:pPr>
              <w:pStyle w:val="TabellRader"/>
            </w:pPr>
            <w:r>
              <w:t>281</w:t>
            </w:r>
          </w:p>
        </w:tc>
        <w:tc>
          <w:tcPr>
            <w:tcW w:w="193" w:type="pct"/>
          </w:tcPr>
          <w:p w14:paraId="3BE901F2" w14:textId="4C8D6926" w:rsidR="001B0E02" w:rsidRDefault="002E75D1" w:rsidP="00476CD0">
            <w:pPr>
              <w:pStyle w:val="TabellRader"/>
            </w:pPr>
            <w:r>
              <w:t>KU27</w:t>
            </w:r>
          </w:p>
        </w:tc>
        <w:tc>
          <w:tcPr>
            <w:tcW w:w="192" w:type="pct"/>
          </w:tcPr>
          <w:p w14:paraId="74FC6C10" w14:textId="0DB424E9" w:rsidR="001B0E02" w:rsidRDefault="002E75D1" w:rsidP="00476CD0">
            <w:pPr>
              <w:pStyle w:val="TabellRader"/>
            </w:pPr>
            <w:r>
              <w:t xml:space="preserve">Ju </w:t>
            </w:r>
            <w:r w:rsidR="003E3CA0">
              <w:t>40</w:t>
            </w:r>
          </w:p>
        </w:tc>
        <w:tc>
          <w:tcPr>
            <w:tcW w:w="192" w:type="pct"/>
          </w:tcPr>
          <w:p w14:paraId="12CAA923" w14:textId="77777777" w:rsidR="001B0E02" w:rsidRDefault="001B0E02" w:rsidP="00476CD0">
            <w:pPr>
              <w:pStyle w:val="TabellRader"/>
            </w:pPr>
          </w:p>
        </w:tc>
        <w:tc>
          <w:tcPr>
            <w:tcW w:w="213" w:type="pct"/>
          </w:tcPr>
          <w:p w14:paraId="03C758FE" w14:textId="3DFF29E3" w:rsidR="001B0E02" w:rsidRDefault="0023150F" w:rsidP="00476CD0">
            <w:pPr>
              <w:pStyle w:val="TabellRader"/>
            </w:pPr>
            <w:r>
              <w:t>X</w:t>
            </w:r>
          </w:p>
        </w:tc>
      </w:tr>
      <w:tr w:rsidR="001B0E02" w14:paraId="0B82E4DA" w14:textId="77777777" w:rsidTr="003C5A6C">
        <w:trPr>
          <w:gridAfter w:val="2"/>
          <w:wAfter w:w="4015" w:type="pct"/>
        </w:trPr>
        <w:tc>
          <w:tcPr>
            <w:tcW w:w="195" w:type="pct"/>
          </w:tcPr>
          <w:p w14:paraId="3CD8CC7D" w14:textId="77777777" w:rsidR="001B0E02" w:rsidRDefault="001B0E02" w:rsidP="00476CD0">
            <w:pPr>
              <w:pStyle w:val="TabellRader"/>
            </w:pPr>
          </w:p>
        </w:tc>
        <w:tc>
          <w:tcPr>
            <w:tcW w:w="193" w:type="pct"/>
          </w:tcPr>
          <w:p w14:paraId="6429B8BD" w14:textId="77777777" w:rsidR="001B0E02" w:rsidRDefault="001B0E02" w:rsidP="00476CD0">
            <w:pPr>
              <w:pStyle w:val="TabellRader"/>
            </w:pPr>
          </w:p>
        </w:tc>
        <w:tc>
          <w:tcPr>
            <w:tcW w:w="192" w:type="pct"/>
          </w:tcPr>
          <w:p w14:paraId="2FA128FE" w14:textId="77777777" w:rsidR="001B0E02" w:rsidRDefault="001B0E02" w:rsidP="00476CD0">
            <w:pPr>
              <w:pStyle w:val="TabellRader"/>
            </w:pPr>
          </w:p>
        </w:tc>
        <w:tc>
          <w:tcPr>
            <w:tcW w:w="192" w:type="pct"/>
          </w:tcPr>
          <w:p w14:paraId="54AE5530" w14:textId="77777777" w:rsidR="001B0E02" w:rsidRDefault="001B0E02" w:rsidP="00476CD0">
            <w:pPr>
              <w:pStyle w:val="TabellRader"/>
            </w:pPr>
          </w:p>
        </w:tc>
        <w:tc>
          <w:tcPr>
            <w:tcW w:w="213" w:type="pct"/>
          </w:tcPr>
          <w:p w14:paraId="3F070621" w14:textId="77777777" w:rsidR="001B0E02" w:rsidRDefault="001B0E02" w:rsidP="00476CD0">
            <w:pPr>
              <w:pStyle w:val="TabellRader"/>
            </w:pPr>
          </w:p>
        </w:tc>
      </w:tr>
      <w:tr w:rsidR="001B0E02" w:rsidRPr="000A168E" w14:paraId="530B82DA" w14:textId="77777777" w:rsidTr="003C5A6C">
        <w:trPr>
          <w:gridAfter w:val="2"/>
          <w:wAfter w:w="4015" w:type="pct"/>
        </w:trPr>
        <w:tc>
          <w:tcPr>
            <w:tcW w:w="195" w:type="pct"/>
          </w:tcPr>
          <w:p w14:paraId="37922FE6" w14:textId="0DDD0094" w:rsidR="001B0E02" w:rsidRPr="000A168E" w:rsidRDefault="000A168E" w:rsidP="00476CD0">
            <w:pPr>
              <w:pStyle w:val="TabellRader"/>
              <w:rPr>
                <w:b/>
              </w:rPr>
            </w:pPr>
            <w:r w:rsidRPr="000A168E">
              <w:rPr>
                <w:b/>
              </w:rPr>
              <w:t>2019/20</w:t>
            </w:r>
          </w:p>
        </w:tc>
        <w:tc>
          <w:tcPr>
            <w:tcW w:w="193" w:type="pct"/>
          </w:tcPr>
          <w:p w14:paraId="7E4466F0" w14:textId="77777777" w:rsidR="001B0E02" w:rsidRPr="000A168E" w:rsidRDefault="001B0E02" w:rsidP="00476CD0">
            <w:pPr>
              <w:pStyle w:val="TabellRader"/>
              <w:rPr>
                <w:b/>
              </w:rPr>
            </w:pPr>
          </w:p>
        </w:tc>
        <w:tc>
          <w:tcPr>
            <w:tcW w:w="192" w:type="pct"/>
          </w:tcPr>
          <w:p w14:paraId="212E03F8" w14:textId="77777777" w:rsidR="001B0E02" w:rsidRPr="000A168E" w:rsidRDefault="001B0E02" w:rsidP="00476CD0">
            <w:pPr>
              <w:pStyle w:val="TabellRader"/>
              <w:rPr>
                <w:b/>
              </w:rPr>
            </w:pPr>
          </w:p>
        </w:tc>
        <w:tc>
          <w:tcPr>
            <w:tcW w:w="192" w:type="pct"/>
          </w:tcPr>
          <w:p w14:paraId="7D5B0174" w14:textId="77777777" w:rsidR="001B0E02" w:rsidRPr="000A168E" w:rsidRDefault="001B0E02" w:rsidP="00476CD0">
            <w:pPr>
              <w:pStyle w:val="TabellRader"/>
              <w:rPr>
                <w:b/>
              </w:rPr>
            </w:pPr>
          </w:p>
        </w:tc>
        <w:tc>
          <w:tcPr>
            <w:tcW w:w="213" w:type="pct"/>
          </w:tcPr>
          <w:p w14:paraId="2753C078" w14:textId="77777777" w:rsidR="001B0E02" w:rsidRPr="000A168E" w:rsidRDefault="001B0E02" w:rsidP="00476CD0">
            <w:pPr>
              <w:pStyle w:val="TabellRader"/>
              <w:rPr>
                <w:b/>
              </w:rPr>
            </w:pPr>
          </w:p>
        </w:tc>
      </w:tr>
      <w:tr w:rsidR="004F47FB" w14:paraId="31F9B21D" w14:textId="77777777" w:rsidTr="003C5A6C">
        <w:trPr>
          <w:gridAfter w:val="2"/>
          <w:wAfter w:w="4015" w:type="pct"/>
        </w:trPr>
        <w:tc>
          <w:tcPr>
            <w:tcW w:w="195" w:type="pct"/>
          </w:tcPr>
          <w:p w14:paraId="0BDCF0CD" w14:textId="67DEA314" w:rsidR="004F47FB" w:rsidRDefault="00265928" w:rsidP="00E634C9">
            <w:pPr>
              <w:pStyle w:val="TabellRader"/>
            </w:pPr>
            <w:r>
              <w:t>48</w:t>
            </w:r>
          </w:p>
        </w:tc>
        <w:tc>
          <w:tcPr>
            <w:tcW w:w="193" w:type="pct"/>
          </w:tcPr>
          <w:p w14:paraId="360E9881" w14:textId="7A98F910" w:rsidR="004F47FB" w:rsidRDefault="00265928" w:rsidP="00E634C9">
            <w:pPr>
              <w:pStyle w:val="TabellRader"/>
            </w:pPr>
            <w:r>
              <w:t>KU3</w:t>
            </w:r>
          </w:p>
        </w:tc>
        <w:tc>
          <w:tcPr>
            <w:tcW w:w="192" w:type="pct"/>
          </w:tcPr>
          <w:p w14:paraId="68FD50E5" w14:textId="5375774B" w:rsidR="004F47FB" w:rsidRDefault="00265928" w:rsidP="00E634C9">
            <w:pPr>
              <w:pStyle w:val="TabellRader"/>
            </w:pPr>
            <w:r>
              <w:t xml:space="preserve">Fi </w:t>
            </w:r>
            <w:r w:rsidR="00A943F5">
              <w:t>22</w:t>
            </w:r>
          </w:p>
        </w:tc>
        <w:tc>
          <w:tcPr>
            <w:tcW w:w="192" w:type="pct"/>
          </w:tcPr>
          <w:p w14:paraId="59155EB2" w14:textId="77777777" w:rsidR="004F47FB" w:rsidRDefault="004F47FB" w:rsidP="00E634C9">
            <w:pPr>
              <w:pStyle w:val="TabellRader"/>
            </w:pPr>
          </w:p>
        </w:tc>
        <w:tc>
          <w:tcPr>
            <w:tcW w:w="213" w:type="pct"/>
          </w:tcPr>
          <w:p w14:paraId="23DEB605" w14:textId="73B453D9" w:rsidR="004F47FB" w:rsidRDefault="00A30156" w:rsidP="00E634C9">
            <w:pPr>
              <w:pStyle w:val="TabellRader"/>
            </w:pPr>
            <w:r>
              <w:t>X</w:t>
            </w:r>
          </w:p>
        </w:tc>
      </w:tr>
      <w:tr w:rsidR="00F049D8" w14:paraId="0C0D7F9E" w14:textId="77777777" w:rsidTr="003C5A6C">
        <w:trPr>
          <w:gridAfter w:val="2"/>
          <w:wAfter w:w="4015" w:type="pct"/>
        </w:trPr>
        <w:tc>
          <w:tcPr>
            <w:tcW w:w="195" w:type="pct"/>
          </w:tcPr>
          <w:p w14:paraId="158EAD8A" w14:textId="77777777" w:rsidR="00F049D8" w:rsidRDefault="00F049D8" w:rsidP="00DA2521">
            <w:pPr>
              <w:pStyle w:val="TabellRader"/>
            </w:pPr>
          </w:p>
        </w:tc>
        <w:tc>
          <w:tcPr>
            <w:tcW w:w="193" w:type="pct"/>
          </w:tcPr>
          <w:p w14:paraId="1DA452E3" w14:textId="77777777" w:rsidR="00F049D8" w:rsidRDefault="00F049D8" w:rsidP="00DA2521">
            <w:pPr>
              <w:pStyle w:val="TabellRader"/>
            </w:pPr>
          </w:p>
        </w:tc>
        <w:tc>
          <w:tcPr>
            <w:tcW w:w="192" w:type="pct"/>
          </w:tcPr>
          <w:p w14:paraId="440C9A71" w14:textId="77777777" w:rsidR="00F049D8" w:rsidRDefault="00F049D8" w:rsidP="00DA2521">
            <w:pPr>
              <w:pStyle w:val="TabellRader"/>
            </w:pPr>
          </w:p>
        </w:tc>
        <w:tc>
          <w:tcPr>
            <w:tcW w:w="192" w:type="pct"/>
          </w:tcPr>
          <w:p w14:paraId="328DC1EF" w14:textId="77777777" w:rsidR="00F049D8" w:rsidRDefault="00F049D8" w:rsidP="00DA2521">
            <w:pPr>
              <w:pStyle w:val="TabellRader"/>
            </w:pPr>
          </w:p>
        </w:tc>
        <w:tc>
          <w:tcPr>
            <w:tcW w:w="213" w:type="pct"/>
          </w:tcPr>
          <w:p w14:paraId="0355C259" w14:textId="77777777" w:rsidR="00F049D8" w:rsidRDefault="00F049D8" w:rsidP="00DA2521">
            <w:pPr>
              <w:pStyle w:val="TabellRader"/>
            </w:pPr>
          </w:p>
        </w:tc>
      </w:tr>
      <w:tr w:rsidR="00E760F2" w:rsidRPr="000A168E" w14:paraId="260FA1B1" w14:textId="77777777" w:rsidTr="00DC7ADC">
        <w:trPr>
          <w:gridAfter w:val="2"/>
          <w:wAfter w:w="4015" w:type="pct"/>
        </w:trPr>
        <w:tc>
          <w:tcPr>
            <w:tcW w:w="195" w:type="pct"/>
          </w:tcPr>
          <w:p w14:paraId="162A4F71" w14:textId="01A176A6" w:rsidR="00E760F2" w:rsidRPr="000A168E" w:rsidRDefault="00E760F2" w:rsidP="00DC7ADC">
            <w:pPr>
              <w:pStyle w:val="TabellRader"/>
              <w:rPr>
                <w:b/>
              </w:rPr>
            </w:pPr>
            <w:r w:rsidRPr="000A168E">
              <w:rPr>
                <w:b/>
              </w:rPr>
              <w:t>20</w:t>
            </w:r>
            <w:r>
              <w:rPr>
                <w:b/>
              </w:rPr>
              <w:t>21</w:t>
            </w:r>
            <w:r w:rsidRPr="000A168E">
              <w:rPr>
                <w:b/>
              </w:rPr>
              <w:t>/2</w:t>
            </w:r>
            <w:r>
              <w:rPr>
                <w:b/>
              </w:rPr>
              <w:t>2</w:t>
            </w:r>
          </w:p>
        </w:tc>
        <w:tc>
          <w:tcPr>
            <w:tcW w:w="193" w:type="pct"/>
          </w:tcPr>
          <w:p w14:paraId="70366CE7" w14:textId="77777777" w:rsidR="00E760F2" w:rsidRPr="000A168E" w:rsidRDefault="00E760F2" w:rsidP="00DC7ADC">
            <w:pPr>
              <w:pStyle w:val="TabellRader"/>
              <w:rPr>
                <w:b/>
              </w:rPr>
            </w:pPr>
          </w:p>
        </w:tc>
        <w:tc>
          <w:tcPr>
            <w:tcW w:w="192" w:type="pct"/>
          </w:tcPr>
          <w:p w14:paraId="72FCC55D" w14:textId="77777777" w:rsidR="00E760F2" w:rsidRPr="000A168E" w:rsidRDefault="00E760F2" w:rsidP="00DC7ADC">
            <w:pPr>
              <w:pStyle w:val="TabellRader"/>
              <w:rPr>
                <w:b/>
              </w:rPr>
            </w:pPr>
          </w:p>
        </w:tc>
        <w:tc>
          <w:tcPr>
            <w:tcW w:w="192" w:type="pct"/>
          </w:tcPr>
          <w:p w14:paraId="662C6CE8" w14:textId="77777777" w:rsidR="00E760F2" w:rsidRPr="000A168E" w:rsidRDefault="00E760F2" w:rsidP="00DC7ADC">
            <w:pPr>
              <w:pStyle w:val="TabellRader"/>
              <w:rPr>
                <w:b/>
              </w:rPr>
            </w:pPr>
          </w:p>
        </w:tc>
        <w:tc>
          <w:tcPr>
            <w:tcW w:w="213" w:type="pct"/>
          </w:tcPr>
          <w:p w14:paraId="515ADE51" w14:textId="77777777" w:rsidR="00E760F2" w:rsidRPr="000A168E" w:rsidRDefault="00E760F2" w:rsidP="00DC7ADC">
            <w:pPr>
              <w:pStyle w:val="TabellRader"/>
              <w:rPr>
                <w:b/>
              </w:rPr>
            </w:pPr>
          </w:p>
        </w:tc>
      </w:tr>
      <w:tr w:rsidR="005621D9" w14:paraId="6DE527ED" w14:textId="77777777" w:rsidTr="00DC7ADC">
        <w:trPr>
          <w:gridAfter w:val="2"/>
          <w:wAfter w:w="4015" w:type="pct"/>
        </w:trPr>
        <w:tc>
          <w:tcPr>
            <w:tcW w:w="195" w:type="pct"/>
          </w:tcPr>
          <w:p w14:paraId="4886D339" w14:textId="01536EE3" w:rsidR="005621D9" w:rsidRDefault="006B21C4" w:rsidP="00DC7ADC">
            <w:pPr>
              <w:pStyle w:val="TabellRader"/>
            </w:pPr>
            <w:r>
              <w:t>114</w:t>
            </w:r>
          </w:p>
        </w:tc>
        <w:tc>
          <w:tcPr>
            <w:tcW w:w="193" w:type="pct"/>
          </w:tcPr>
          <w:p w14:paraId="77620300" w14:textId="4814B603" w:rsidR="005621D9" w:rsidRDefault="006B21C4" w:rsidP="00DC7ADC">
            <w:pPr>
              <w:pStyle w:val="TabellRader"/>
            </w:pPr>
            <w:r>
              <w:t>KU6</w:t>
            </w:r>
          </w:p>
        </w:tc>
        <w:tc>
          <w:tcPr>
            <w:tcW w:w="192" w:type="pct"/>
          </w:tcPr>
          <w:p w14:paraId="061A1A47" w14:textId="137EB5E7" w:rsidR="005621D9" w:rsidRDefault="006B21C4" w:rsidP="00DC7ADC">
            <w:pPr>
              <w:pStyle w:val="TabellRader"/>
            </w:pPr>
            <w:r>
              <w:t xml:space="preserve">Ju </w:t>
            </w:r>
            <w:r w:rsidR="00A943F5">
              <w:t>99</w:t>
            </w:r>
          </w:p>
        </w:tc>
        <w:tc>
          <w:tcPr>
            <w:tcW w:w="192" w:type="pct"/>
          </w:tcPr>
          <w:p w14:paraId="326ED243" w14:textId="77777777" w:rsidR="005621D9" w:rsidRDefault="005621D9" w:rsidP="00DC7ADC">
            <w:pPr>
              <w:pStyle w:val="TabellRader"/>
            </w:pPr>
          </w:p>
        </w:tc>
        <w:tc>
          <w:tcPr>
            <w:tcW w:w="213" w:type="pct"/>
          </w:tcPr>
          <w:p w14:paraId="60851E38" w14:textId="41E8A2FE" w:rsidR="005621D9" w:rsidRDefault="006D38BF" w:rsidP="00DC7ADC">
            <w:pPr>
              <w:pStyle w:val="TabellRader"/>
            </w:pPr>
            <w:r>
              <w:t>X</w:t>
            </w:r>
          </w:p>
        </w:tc>
      </w:tr>
      <w:tr w:rsidR="00B76DDF" w14:paraId="22DCE7EA" w14:textId="77777777" w:rsidTr="00E33C20">
        <w:trPr>
          <w:gridAfter w:val="2"/>
          <w:wAfter w:w="4015" w:type="pct"/>
        </w:trPr>
        <w:tc>
          <w:tcPr>
            <w:tcW w:w="195" w:type="pct"/>
          </w:tcPr>
          <w:p w14:paraId="3DEDC015" w14:textId="786CD003" w:rsidR="00B76DDF" w:rsidRDefault="00532A39" w:rsidP="00E33C20">
            <w:pPr>
              <w:pStyle w:val="TabellRader"/>
            </w:pPr>
            <w:r>
              <w:t>126</w:t>
            </w:r>
          </w:p>
        </w:tc>
        <w:tc>
          <w:tcPr>
            <w:tcW w:w="193" w:type="pct"/>
          </w:tcPr>
          <w:p w14:paraId="64EEC430" w14:textId="31622B56" w:rsidR="00532A39" w:rsidRDefault="00532A39" w:rsidP="005000A6">
            <w:pPr>
              <w:pStyle w:val="TabellRader"/>
            </w:pPr>
            <w:r>
              <w:t>KU10</w:t>
            </w:r>
          </w:p>
        </w:tc>
        <w:tc>
          <w:tcPr>
            <w:tcW w:w="192" w:type="pct"/>
          </w:tcPr>
          <w:p w14:paraId="36E9481E" w14:textId="42E3638A" w:rsidR="00B76DDF" w:rsidRDefault="00532A39" w:rsidP="00E33C20">
            <w:pPr>
              <w:pStyle w:val="TabellRader"/>
            </w:pPr>
            <w:r>
              <w:t xml:space="preserve">SB </w:t>
            </w:r>
            <w:r w:rsidR="00B927C4">
              <w:t>1</w:t>
            </w:r>
          </w:p>
        </w:tc>
        <w:tc>
          <w:tcPr>
            <w:tcW w:w="192" w:type="pct"/>
          </w:tcPr>
          <w:p w14:paraId="2E808935" w14:textId="05BD306F" w:rsidR="00B76DDF" w:rsidRDefault="00B927C4" w:rsidP="00E33C20">
            <w:pPr>
              <w:pStyle w:val="TabellRader"/>
            </w:pPr>
            <w:r>
              <w:t>X</w:t>
            </w:r>
          </w:p>
        </w:tc>
        <w:tc>
          <w:tcPr>
            <w:tcW w:w="213" w:type="pct"/>
          </w:tcPr>
          <w:p w14:paraId="141C75B9" w14:textId="77777777" w:rsidR="00B76DDF" w:rsidRDefault="00B76DDF" w:rsidP="00E33C20">
            <w:pPr>
              <w:pStyle w:val="TabellRader"/>
            </w:pPr>
          </w:p>
        </w:tc>
      </w:tr>
      <w:tr w:rsidR="00B76DDF" w14:paraId="5FA8F8A8" w14:textId="77777777" w:rsidTr="00E33C20">
        <w:trPr>
          <w:gridAfter w:val="2"/>
          <w:wAfter w:w="4015" w:type="pct"/>
        </w:trPr>
        <w:tc>
          <w:tcPr>
            <w:tcW w:w="195" w:type="pct"/>
          </w:tcPr>
          <w:p w14:paraId="77A1C81E" w14:textId="2D069965" w:rsidR="00B76DDF" w:rsidRDefault="00F547F6" w:rsidP="00E33C20">
            <w:pPr>
              <w:pStyle w:val="TabellRader"/>
            </w:pPr>
            <w:r>
              <w:t>133</w:t>
            </w:r>
          </w:p>
        </w:tc>
        <w:tc>
          <w:tcPr>
            <w:tcW w:w="193" w:type="pct"/>
          </w:tcPr>
          <w:p w14:paraId="14872083" w14:textId="27630614" w:rsidR="00B76DDF" w:rsidRDefault="00F547F6" w:rsidP="00E33C20">
            <w:pPr>
              <w:pStyle w:val="TabellRader"/>
            </w:pPr>
            <w:r>
              <w:t>KU4</w:t>
            </w:r>
          </w:p>
        </w:tc>
        <w:tc>
          <w:tcPr>
            <w:tcW w:w="192" w:type="pct"/>
          </w:tcPr>
          <w:p w14:paraId="1EF6ED93" w14:textId="679E59DB" w:rsidR="00B76DDF" w:rsidRDefault="00F547F6" w:rsidP="00E33C20">
            <w:pPr>
              <w:pStyle w:val="TabellRader"/>
            </w:pPr>
            <w:r>
              <w:t xml:space="preserve">Ku </w:t>
            </w:r>
            <w:r w:rsidR="00A943F5">
              <w:t>10</w:t>
            </w:r>
          </w:p>
        </w:tc>
        <w:tc>
          <w:tcPr>
            <w:tcW w:w="192" w:type="pct"/>
          </w:tcPr>
          <w:p w14:paraId="0204EBC9" w14:textId="4B3AF03B" w:rsidR="00B76DDF" w:rsidRDefault="0024024D" w:rsidP="00E33C20">
            <w:pPr>
              <w:pStyle w:val="TabellRader"/>
            </w:pPr>
            <w:r>
              <w:t>X</w:t>
            </w:r>
          </w:p>
        </w:tc>
        <w:tc>
          <w:tcPr>
            <w:tcW w:w="213" w:type="pct"/>
          </w:tcPr>
          <w:p w14:paraId="11D62729" w14:textId="77777777" w:rsidR="00B76DDF" w:rsidRDefault="00B76DDF" w:rsidP="00E33C20">
            <w:pPr>
              <w:pStyle w:val="TabellRader"/>
            </w:pPr>
          </w:p>
        </w:tc>
      </w:tr>
      <w:tr w:rsidR="00B76DDF" w14:paraId="3E1258B4" w14:textId="77777777" w:rsidTr="00E33C20">
        <w:trPr>
          <w:gridAfter w:val="2"/>
          <w:wAfter w:w="4015" w:type="pct"/>
        </w:trPr>
        <w:tc>
          <w:tcPr>
            <w:tcW w:w="195" w:type="pct"/>
          </w:tcPr>
          <w:p w14:paraId="32903029" w14:textId="67266BD5" w:rsidR="00B76DDF" w:rsidRDefault="00F547F6" w:rsidP="00E33C20">
            <w:pPr>
              <w:pStyle w:val="TabellRader"/>
            </w:pPr>
            <w:r>
              <w:t>134</w:t>
            </w:r>
          </w:p>
        </w:tc>
        <w:tc>
          <w:tcPr>
            <w:tcW w:w="193" w:type="pct"/>
          </w:tcPr>
          <w:p w14:paraId="60945269" w14:textId="7DBED7D6" w:rsidR="00B76DDF" w:rsidRDefault="00F547F6" w:rsidP="00E33C20">
            <w:pPr>
              <w:pStyle w:val="TabellRader"/>
            </w:pPr>
            <w:r>
              <w:t>KU7</w:t>
            </w:r>
          </w:p>
        </w:tc>
        <w:tc>
          <w:tcPr>
            <w:tcW w:w="192" w:type="pct"/>
          </w:tcPr>
          <w:p w14:paraId="352A64DB" w14:textId="0AB70474" w:rsidR="00B76DDF" w:rsidRDefault="00F547F6" w:rsidP="00E33C20">
            <w:pPr>
              <w:pStyle w:val="TabellRader"/>
            </w:pPr>
            <w:r>
              <w:t xml:space="preserve">Fi </w:t>
            </w:r>
            <w:r w:rsidR="00A943F5">
              <w:t>53</w:t>
            </w:r>
          </w:p>
        </w:tc>
        <w:tc>
          <w:tcPr>
            <w:tcW w:w="192" w:type="pct"/>
          </w:tcPr>
          <w:p w14:paraId="366BEFD0" w14:textId="6AAF0D97" w:rsidR="00B76DDF" w:rsidRDefault="005D4405" w:rsidP="00E33C20">
            <w:pPr>
              <w:pStyle w:val="TabellRader"/>
            </w:pPr>
            <w:r>
              <w:t>X</w:t>
            </w:r>
          </w:p>
        </w:tc>
        <w:tc>
          <w:tcPr>
            <w:tcW w:w="213" w:type="pct"/>
          </w:tcPr>
          <w:p w14:paraId="65DBD8A0" w14:textId="77777777" w:rsidR="00B76DDF" w:rsidRDefault="00B76DDF" w:rsidP="00E33C20">
            <w:pPr>
              <w:pStyle w:val="TabellRader"/>
            </w:pPr>
          </w:p>
        </w:tc>
      </w:tr>
      <w:tr w:rsidR="00B76DDF" w14:paraId="71D122D3" w14:textId="77777777" w:rsidTr="00E33C20">
        <w:trPr>
          <w:gridAfter w:val="2"/>
          <w:wAfter w:w="4015" w:type="pct"/>
        </w:trPr>
        <w:tc>
          <w:tcPr>
            <w:tcW w:w="195" w:type="pct"/>
          </w:tcPr>
          <w:p w14:paraId="79CA7698" w14:textId="2E62E628" w:rsidR="00B76DDF" w:rsidRDefault="00F547F6" w:rsidP="00E33C20">
            <w:pPr>
              <w:pStyle w:val="TabellRader"/>
            </w:pPr>
            <w:r>
              <w:t>135</w:t>
            </w:r>
          </w:p>
        </w:tc>
        <w:tc>
          <w:tcPr>
            <w:tcW w:w="193" w:type="pct"/>
          </w:tcPr>
          <w:p w14:paraId="67348C65" w14:textId="343895CD" w:rsidR="00B76DDF" w:rsidRDefault="00F547F6" w:rsidP="00E33C20">
            <w:pPr>
              <w:pStyle w:val="TabellRader"/>
            </w:pPr>
            <w:r>
              <w:t>KU9</w:t>
            </w:r>
          </w:p>
        </w:tc>
        <w:tc>
          <w:tcPr>
            <w:tcW w:w="192" w:type="pct"/>
          </w:tcPr>
          <w:p w14:paraId="65FADD2D" w14:textId="7117A261" w:rsidR="00B76DDF" w:rsidRDefault="00F547F6" w:rsidP="00E33C20">
            <w:pPr>
              <w:pStyle w:val="TabellRader"/>
            </w:pPr>
            <w:r>
              <w:t xml:space="preserve">Fi </w:t>
            </w:r>
            <w:r w:rsidR="00A943F5">
              <w:t>54</w:t>
            </w:r>
          </w:p>
        </w:tc>
        <w:tc>
          <w:tcPr>
            <w:tcW w:w="192" w:type="pct"/>
          </w:tcPr>
          <w:p w14:paraId="6403E30F" w14:textId="6E41211C" w:rsidR="00B76DDF" w:rsidRDefault="005D4405" w:rsidP="00E33C20">
            <w:pPr>
              <w:pStyle w:val="TabellRader"/>
            </w:pPr>
            <w:r>
              <w:t>X</w:t>
            </w:r>
          </w:p>
        </w:tc>
        <w:tc>
          <w:tcPr>
            <w:tcW w:w="213" w:type="pct"/>
          </w:tcPr>
          <w:p w14:paraId="042A9CE1" w14:textId="77777777" w:rsidR="00B76DDF" w:rsidRDefault="00B76DDF" w:rsidP="00E33C20">
            <w:pPr>
              <w:pStyle w:val="TabellRader"/>
            </w:pPr>
          </w:p>
        </w:tc>
      </w:tr>
      <w:tr w:rsidR="00621B91" w14:paraId="40195B12" w14:textId="77777777" w:rsidTr="00E33C20">
        <w:trPr>
          <w:gridAfter w:val="2"/>
          <w:wAfter w:w="4015" w:type="pct"/>
        </w:trPr>
        <w:tc>
          <w:tcPr>
            <w:tcW w:w="195" w:type="pct"/>
          </w:tcPr>
          <w:p w14:paraId="43AA8A0F" w14:textId="29ECB106" w:rsidR="00621B91" w:rsidRDefault="00621B91" w:rsidP="00E33C20">
            <w:pPr>
              <w:pStyle w:val="TabellRader"/>
            </w:pPr>
            <w:r>
              <w:t>164</w:t>
            </w:r>
          </w:p>
        </w:tc>
        <w:tc>
          <w:tcPr>
            <w:tcW w:w="193" w:type="pct"/>
          </w:tcPr>
          <w:p w14:paraId="007F3FB7" w14:textId="3DF2BECC" w:rsidR="00621B91" w:rsidRDefault="00621B91" w:rsidP="00E33C20">
            <w:pPr>
              <w:pStyle w:val="TabellRader"/>
            </w:pPr>
            <w:r>
              <w:t>KU18</w:t>
            </w:r>
          </w:p>
        </w:tc>
        <w:tc>
          <w:tcPr>
            <w:tcW w:w="192" w:type="pct"/>
          </w:tcPr>
          <w:p w14:paraId="2CBBEFED" w14:textId="0093FDC2" w:rsidR="00621B91" w:rsidRDefault="00621B91" w:rsidP="00E33C20">
            <w:pPr>
              <w:pStyle w:val="TabellRader"/>
            </w:pPr>
            <w:r>
              <w:t>Ju 106</w:t>
            </w:r>
          </w:p>
        </w:tc>
        <w:tc>
          <w:tcPr>
            <w:tcW w:w="192" w:type="pct"/>
          </w:tcPr>
          <w:p w14:paraId="40F02387" w14:textId="487AB565" w:rsidR="00621B91" w:rsidRDefault="00621B91" w:rsidP="00E33C20">
            <w:pPr>
              <w:pStyle w:val="TabellRader"/>
            </w:pPr>
            <w:r>
              <w:t>X</w:t>
            </w:r>
          </w:p>
        </w:tc>
        <w:tc>
          <w:tcPr>
            <w:tcW w:w="213" w:type="pct"/>
          </w:tcPr>
          <w:p w14:paraId="578FBB82" w14:textId="77777777" w:rsidR="00621B91" w:rsidRDefault="00621B91" w:rsidP="00E33C20">
            <w:pPr>
              <w:pStyle w:val="TabellRader"/>
            </w:pPr>
          </w:p>
        </w:tc>
      </w:tr>
      <w:tr w:rsidR="00B76DDF" w14:paraId="2AFC79F8" w14:textId="77777777" w:rsidTr="00E33C20">
        <w:trPr>
          <w:gridAfter w:val="2"/>
          <w:wAfter w:w="4015" w:type="pct"/>
        </w:trPr>
        <w:tc>
          <w:tcPr>
            <w:tcW w:w="195" w:type="pct"/>
          </w:tcPr>
          <w:p w14:paraId="6245DB46" w14:textId="44E2439E" w:rsidR="00B76DDF" w:rsidRDefault="00BB1D03" w:rsidP="00E33C20">
            <w:pPr>
              <w:pStyle w:val="TabellRader"/>
            </w:pPr>
            <w:r>
              <w:t>220</w:t>
            </w:r>
          </w:p>
        </w:tc>
        <w:tc>
          <w:tcPr>
            <w:tcW w:w="193" w:type="pct"/>
          </w:tcPr>
          <w:p w14:paraId="2CF9EBBD" w14:textId="7005A90F" w:rsidR="00B76DDF" w:rsidRDefault="00BB1D03" w:rsidP="00E33C20">
            <w:pPr>
              <w:pStyle w:val="TabellRader"/>
            </w:pPr>
            <w:r>
              <w:t>KU12</w:t>
            </w:r>
          </w:p>
        </w:tc>
        <w:tc>
          <w:tcPr>
            <w:tcW w:w="192" w:type="pct"/>
          </w:tcPr>
          <w:p w14:paraId="0AD58D4D" w14:textId="46E13EA0" w:rsidR="00B76DDF" w:rsidRDefault="000B13EA" w:rsidP="00E33C20">
            <w:pPr>
              <w:pStyle w:val="TabellRader"/>
            </w:pPr>
            <w:r>
              <w:t xml:space="preserve">Ju </w:t>
            </w:r>
            <w:r w:rsidR="00A943F5">
              <w:t>114</w:t>
            </w:r>
          </w:p>
        </w:tc>
        <w:tc>
          <w:tcPr>
            <w:tcW w:w="192" w:type="pct"/>
          </w:tcPr>
          <w:p w14:paraId="3D9A7C12" w14:textId="15D6C9BA" w:rsidR="00B76DDF" w:rsidRDefault="00A26A7A" w:rsidP="00E33C20">
            <w:pPr>
              <w:pStyle w:val="TabellRader"/>
            </w:pPr>
            <w:r>
              <w:t>X</w:t>
            </w:r>
          </w:p>
        </w:tc>
        <w:tc>
          <w:tcPr>
            <w:tcW w:w="213" w:type="pct"/>
          </w:tcPr>
          <w:p w14:paraId="6A9681BF" w14:textId="77777777" w:rsidR="00B76DDF" w:rsidRDefault="00B76DDF" w:rsidP="00E33C20">
            <w:pPr>
              <w:pStyle w:val="TabellRader"/>
            </w:pPr>
          </w:p>
        </w:tc>
      </w:tr>
      <w:tr w:rsidR="00B76DDF" w14:paraId="16BE96D8" w14:textId="77777777" w:rsidTr="00E33C20">
        <w:trPr>
          <w:gridAfter w:val="2"/>
          <w:wAfter w:w="4015" w:type="pct"/>
        </w:trPr>
        <w:tc>
          <w:tcPr>
            <w:tcW w:w="195" w:type="pct"/>
          </w:tcPr>
          <w:p w14:paraId="02773A5C" w14:textId="01E66D65" w:rsidR="00B76DDF" w:rsidRDefault="00BB1D03" w:rsidP="00E33C20">
            <w:pPr>
              <w:pStyle w:val="TabellRader"/>
            </w:pPr>
            <w:r>
              <w:t>221</w:t>
            </w:r>
          </w:p>
        </w:tc>
        <w:tc>
          <w:tcPr>
            <w:tcW w:w="193" w:type="pct"/>
          </w:tcPr>
          <w:p w14:paraId="3306865B" w14:textId="0FAC5947" w:rsidR="00B76DDF" w:rsidRDefault="00BB1D03" w:rsidP="00E33C20">
            <w:pPr>
              <w:pStyle w:val="TabellRader"/>
            </w:pPr>
            <w:r>
              <w:t>KU13</w:t>
            </w:r>
          </w:p>
        </w:tc>
        <w:tc>
          <w:tcPr>
            <w:tcW w:w="192" w:type="pct"/>
          </w:tcPr>
          <w:p w14:paraId="1C5D2DF9" w14:textId="1A73A0BA" w:rsidR="00B76DDF" w:rsidRDefault="000B13EA" w:rsidP="00E33C20">
            <w:pPr>
              <w:pStyle w:val="TabellRader"/>
            </w:pPr>
            <w:r>
              <w:t xml:space="preserve">Ju </w:t>
            </w:r>
            <w:r w:rsidR="00A943F5">
              <w:t>115</w:t>
            </w:r>
          </w:p>
        </w:tc>
        <w:tc>
          <w:tcPr>
            <w:tcW w:w="192" w:type="pct"/>
          </w:tcPr>
          <w:p w14:paraId="3DB97CED" w14:textId="7C66B1F2" w:rsidR="00B76DDF" w:rsidRDefault="00A26A7A" w:rsidP="00E33C20">
            <w:pPr>
              <w:pStyle w:val="TabellRader"/>
            </w:pPr>
            <w:r>
              <w:t>X</w:t>
            </w:r>
          </w:p>
        </w:tc>
        <w:tc>
          <w:tcPr>
            <w:tcW w:w="213" w:type="pct"/>
          </w:tcPr>
          <w:p w14:paraId="0FFA7747" w14:textId="77777777" w:rsidR="00B76DDF" w:rsidRDefault="00B76DDF" w:rsidP="00E33C20">
            <w:pPr>
              <w:pStyle w:val="TabellRader"/>
            </w:pPr>
          </w:p>
        </w:tc>
      </w:tr>
      <w:tr w:rsidR="00B76DDF" w14:paraId="40A9DDC1" w14:textId="77777777" w:rsidTr="00E33C20">
        <w:trPr>
          <w:gridAfter w:val="2"/>
          <w:wAfter w:w="4015" w:type="pct"/>
        </w:trPr>
        <w:tc>
          <w:tcPr>
            <w:tcW w:w="195" w:type="pct"/>
          </w:tcPr>
          <w:p w14:paraId="18F1AC61" w14:textId="6029092D" w:rsidR="00B76DDF" w:rsidRDefault="00BB1D03" w:rsidP="00E33C20">
            <w:pPr>
              <w:pStyle w:val="TabellRader"/>
            </w:pPr>
            <w:r>
              <w:t>222</w:t>
            </w:r>
          </w:p>
        </w:tc>
        <w:tc>
          <w:tcPr>
            <w:tcW w:w="193" w:type="pct"/>
          </w:tcPr>
          <w:p w14:paraId="0A6EBB7D" w14:textId="786CF17A" w:rsidR="00B76DDF" w:rsidRDefault="00BB1D03" w:rsidP="00E33C20">
            <w:pPr>
              <w:pStyle w:val="TabellRader"/>
            </w:pPr>
            <w:r>
              <w:t>KU16</w:t>
            </w:r>
          </w:p>
        </w:tc>
        <w:tc>
          <w:tcPr>
            <w:tcW w:w="192" w:type="pct"/>
          </w:tcPr>
          <w:p w14:paraId="551B715E" w14:textId="13BE47CC" w:rsidR="00B76DDF" w:rsidRDefault="000B13EA" w:rsidP="00E33C20">
            <w:pPr>
              <w:pStyle w:val="TabellRader"/>
            </w:pPr>
            <w:r>
              <w:t xml:space="preserve">Ju </w:t>
            </w:r>
            <w:r w:rsidR="00A943F5">
              <w:t>116</w:t>
            </w:r>
          </w:p>
        </w:tc>
        <w:tc>
          <w:tcPr>
            <w:tcW w:w="192" w:type="pct"/>
          </w:tcPr>
          <w:p w14:paraId="18D8FD84" w14:textId="754D43D4" w:rsidR="00B76DDF" w:rsidRDefault="00A26A7A" w:rsidP="00E33C20">
            <w:pPr>
              <w:pStyle w:val="TabellRader"/>
            </w:pPr>
            <w:r>
              <w:t>X</w:t>
            </w:r>
          </w:p>
        </w:tc>
        <w:tc>
          <w:tcPr>
            <w:tcW w:w="213" w:type="pct"/>
          </w:tcPr>
          <w:p w14:paraId="578266AD" w14:textId="77777777" w:rsidR="00B76DDF" w:rsidRDefault="00B76DDF" w:rsidP="00E33C20">
            <w:pPr>
              <w:pStyle w:val="TabellRader"/>
            </w:pPr>
          </w:p>
        </w:tc>
      </w:tr>
      <w:tr w:rsidR="00B76DDF" w14:paraId="2076BA8C" w14:textId="77777777" w:rsidTr="00E33C20">
        <w:trPr>
          <w:gridAfter w:val="2"/>
          <w:wAfter w:w="4015" w:type="pct"/>
        </w:trPr>
        <w:tc>
          <w:tcPr>
            <w:tcW w:w="195" w:type="pct"/>
          </w:tcPr>
          <w:p w14:paraId="12E9AB8B" w14:textId="6F13B0F1" w:rsidR="00B76DDF" w:rsidRDefault="00C92E94" w:rsidP="00E33C20">
            <w:pPr>
              <w:pStyle w:val="TabellRader"/>
            </w:pPr>
            <w:r>
              <w:t>232</w:t>
            </w:r>
          </w:p>
        </w:tc>
        <w:tc>
          <w:tcPr>
            <w:tcW w:w="193" w:type="pct"/>
          </w:tcPr>
          <w:p w14:paraId="2966A4A7" w14:textId="02D0386D" w:rsidR="00B76DDF" w:rsidRDefault="00C92E94" w:rsidP="00E33C20">
            <w:pPr>
              <w:pStyle w:val="TabellRader"/>
            </w:pPr>
            <w:r>
              <w:t>KU22</w:t>
            </w:r>
          </w:p>
        </w:tc>
        <w:tc>
          <w:tcPr>
            <w:tcW w:w="192" w:type="pct"/>
          </w:tcPr>
          <w:p w14:paraId="61C75423" w14:textId="4DDD33A7" w:rsidR="00B76DDF" w:rsidRDefault="00C92E94" w:rsidP="00E33C20">
            <w:pPr>
              <w:pStyle w:val="TabellRader"/>
            </w:pPr>
            <w:r>
              <w:t xml:space="preserve">Ju </w:t>
            </w:r>
            <w:r w:rsidR="00A943F5">
              <w:t>118</w:t>
            </w:r>
          </w:p>
        </w:tc>
        <w:tc>
          <w:tcPr>
            <w:tcW w:w="192" w:type="pct"/>
          </w:tcPr>
          <w:p w14:paraId="36F3A8C5" w14:textId="13DD0B0C" w:rsidR="00B76DDF" w:rsidRDefault="00A26A7A" w:rsidP="00E33C20">
            <w:pPr>
              <w:pStyle w:val="TabellRader"/>
            </w:pPr>
            <w:r>
              <w:t>X</w:t>
            </w:r>
          </w:p>
        </w:tc>
        <w:tc>
          <w:tcPr>
            <w:tcW w:w="213" w:type="pct"/>
          </w:tcPr>
          <w:p w14:paraId="3C9E502E" w14:textId="77777777" w:rsidR="00B76DDF" w:rsidRDefault="00B76DDF" w:rsidP="00E33C20">
            <w:pPr>
              <w:pStyle w:val="TabellRader"/>
            </w:pPr>
          </w:p>
        </w:tc>
      </w:tr>
      <w:tr w:rsidR="00B76DDF" w14:paraId="266424D0" w14:textId="77777777" w:rsidTr="00E33C20">
        <w:trPr>
          <w:gridAfter w:val="2"/>
          <w:wAfter w:w="4015" w:type="pct"/>
        </w:trPr>
        <w:tc>
          <w:tcPr>
            <w:tcW w:w="195" w:type="pct"/>
          </w:tcPr>
          <w:p w14:paraId="3F934781" w14:textId="11F59B8B" w:rsidR="00B76DDF" w:rsidRDefault="0079358A" w:rsidP="00E33C20">
            <w:pPr>
              <w:pStyle w:val="TabellRader"/>
            </w:pPr>
            <w:r>
              <w:t>283</w:t>
            </w:r>
          </w:p>
        </w:tc>
        <w:tc>
          <w:tcPr>
            <w:tcW w:w="193" w:type="pct"/>
          </w:tcPr>
          <w:p w14:paraId="102AF715" w14:textId="12DF71E4" w:rsidR="00B76DDF" w:rsidRDefault="0079358A" w:rsidP="00E33C20">
            <w:pPr>
              <w:pStyle w:val="TabellRader"/>
            </w:pPr>
            <w:r>
              <w:t>KU14</w:t>
            </w:r>
          </w:p>
        </w:tc>
        <w:tc>
          <w:tcPr>
            <w:tcW w:w="192" w:type="pct"/>
          </w:tcPr>
          <w:p w14:paraId="5B55A496" w14:textId="331D8966" w:rsidR="00B76DDF" w:rsidRDefault="0079358A" w:rsidP="00E33C20">
            <w:pPr>
              <w:pStyle w:val="TabellRader"/>
            </w:pPr>
            <w:r>
              <w:t xml:space="preserve">Ju </w:t>
            </w:r>
            <w:r w:rsidR="00B46B77">
              <w:t>135</w:t>
            </w:r>
          </w:p>
        </w:tc>
        <w:tc>
          <w:tcPr>
            <w:tcW w:w="192" w:type="pct"/>
          </w:tcPr>
          <w:p w14:paraId="7F980506" w14:textId="6DE1FB98" w:rsidR="00B76DDF" w:rsidRDefault="00A26A7A" w:rsidP="00E33C20">
            <w:pPr>
              <w:pStyle w:val="TabellRader"/>
            </w:pPr>
            <w:r>
              <w:t>X</w:t>
            </w:r>
          </w:p>
        </w:tc>
        <w:tc>
          <w:tcPr>
            <w:tcW w:w="213" w:type="pct"/>
          </w:tcPr>
          <w:p w14:paraId="0605C506" w14:textId="77777777" w:rsidR="00B76DDF" w:rsidRDefault="00B76DDF" w:rsidP="00E33C20">
            <w:pPr>
              <w:pStyle w:val="TabellRader"/>
            </w:pPr>
          </w:p>
        </w:tc>
      </w:tr>
      <w:tr w:rsidR="00B76DDF" w14:paraId="1D5AF8A1" w14:textId="77777777" w:rsidTr="00E33C20">
        <w:trPr>
          <w:gridAfter w:val="2"/>
          <w:wAfter w:w="4015" w:type="pct"/>
        </w:trPr>
        <w:tc>
          <w:tcPr>
            <w:tcW w:w="195" w:type="pct"/>
          </w:tcPr>
          <w:p w14:paraId="5077FCD5" w14:textId="278BC0EE" w:rsidR="00B76DDF" w:rsidRDefault="0079358A" w:rsidP="00E33C20">
            <w:pPr>
              <w:pStyle w:val="TabellRader"/>
            </w:pPr>
            <w:r>
              <w:t>285</w:t>
            </w:r>
          </w:p>
        </w:tc>
        <w:tc>
          <w:tcPr>
            <w:tcW w:w="193" w:type="pct"/>
          </w:tcPr>
          <w:p w14:paraId="262B4DFF" w14:textId="26126A1C" w:rsidR="00B76DDF" w:rsidRDefault="0079358A" w:rsidP="00E33C20">
            <w:pPr>
              <w:pStyle w:val="TabellRader"/>
            </w:pPr>
            <w:r>
              <w:t>KU19</w:t>
            </w:r>
          </w:p>
        </w:tc>
        <w:tc>
          <w:tcPr>
            <w:tcW w:w="192" w:type="pct"/>
          </w:tcPr>
          <w:p w14:paraId="665C0893" w14:textId="33CE58FB" w:rsidR="00B76DDF" w:rsidRDefault="0079358A" w:rsidP="00E33C20">
            <w:pPr>
              <w:pStyle w:val="TabellRader"/>
            </w:pPr>
            <w:r>
              <w:t xml:space="preserve">Ju </w:t>
            </w:r>
            <w:r w:rsidR="00B46B77">
              <w:t>136</w:t>
            </w:r>
          </w:p>
        </w:tc>
        <w:tc>
          <w:tcPr>
            <w:tcW w:w="192" w:type="pct"/>
          </w:tcPr>
          <w:p w14:paraId="73C1E08B" w14:textId="54B1940C" w:rsidR="00B76DDF" w:rsidRDefault="00A26A7A" w:rsidP="00E33C20">
            <w:pPr>
              <w:pStyle w:val="TabellRader"/>
            </w:pPr>
            <w:r>
              <w:t>X</w:t>
            </w:r>
          </w:p>
        </w:tc>
        <w:tc>
          <w:tcPr>
            <w:tcW w:w="213" w:type="pct"/>
          </w:tcPr>
          <w:p w14:paraId="6FD018F9" w14:textId="77777777" w:rsidR="00B76DDF" w:rsidRDefault="00B76DDF" w:rsidP="00E33C20">
            <w:pPr>
              <w:pStyle w:val="TabellRader"/>
            </w:pPr>
          </w:p>
        </w:tc>
      </w:tr>
      <w:tr w:rsidR="00B76DDF" w14:paraId="5E260C15" w14:textId="77777777" w:rsidTr="00E33C20">
        <w:trPr>
          <w:gridAfter w:val="2"/>
          <w:wAfter w:w="4015" w:type="pct"/>
        </w:trPr>
        <w:tc>
          <w:tcPr>
            <w:tcW w:w="195" w:type="pct"/>
          </w:tcPr>
          <w:p w14:paraId="7B911CBF" w14:textId="7D3B414E" w:rsidR="00B76DDF" w:rsidRDefault="0079358A" w:rsidP="00E33C20">
            <w:pPr>
              <w:pStyle w:val="TabellRader"/>
            </w:pPr>
            <w:r>
              <w:t>287</w:t>
            </w:r>
          </w:p>
        </w:tc>
        <w:tc>
          <w:tcPr>
            <w:tcW w:w="193" w:type="pct"/>
          </w:tcPr>
          <w:p w14:paraId="0908CCCB" w14:textId="4F22305F" w:rsidR="00B76DDF" w:rsidRDefault="0079358A" w:rsidP="00E33C20">
            <w:pPr>
              <w:pStyle w:val="TabellRader"/>
            </w:pPr>
            <w:r>
              <w:t>KU37</w:t>
            </w:r>
          </w:p>
        </w:tc>
        <w:tc>
          <w:tcPr>
            <w:tcW w:w="192" w:type="pct"/>
          </w:tcPr>
          <w:p w14:paraId="31A52F89" w14:textId="477BA46A" w:rsidR="00B76DDF" w:rsidRDefault="0079358A" w:rsidP="00E33C20">
            <w:pPr>
              <w:pStyle w:val="TabellRader"/>
            </w:pPr>
            <w:r>
              <w:t xml:space="preserve">Ku </w:t>
            </w:r>
            <w:r w:rsidR="00B46B77">
              <w:t>14</w:t>
            </w:r>
          </w:p>
        </w:tc>
        <w:tc>
          <w:tcPr>
            <w:tcW w:w="192" w:type="pct"/>
          </w:tcPr>
          <w:p w14:paraId="291D5F8E" w14:textId="5D859372" w:rsidR="00B76DDF" w:rsidRDefault="0024024D" w:rsidP="00E33C20">
            <w:pPr>
              <w:pStyle w:val="TabellRader"/>
            </w:pPr>
            <w:r>
              <w:t>X</w:t>
            </w:r>
          </w:p>
        </w:tc>
        <w:tc>
          <w:tcPr>
            <w:tcW w:w="213" w:type="pct"/>
          </w:tcPr>
          <w:p w14:paraId="66E79AAF" w14:textId="77777777" w:rsidR="00B76DDF" w:rsidRDefault="00B76DDF" w:rsidP="00E33C20">
            <w:pPr>
              <w:pStyle w:val="TabellRader"/>
            </w:pPr>
          </w:p>
        </w:tc>
      </w:tr>
      <w:tr w:rsidR="00B76DDF" w14:paraId="6FB9A749" w14:textId="77777777" w:rsidTr="00E33C20">
        <w:trPr>
          <w:gridAfter w:val="2"/>
          <w:wAfter w:w="4015" w:type="pct"/>
        </w:trPr>
        <w:tc>
          <w:tcPr>
            <w:tcW w:w="195" w:type="pct"/>
          </w:tcPr>
          <w:p w14:paraId="7FFBF5C6" w14:textId="720BD569" w:rsidR="00B76DDF" w:rsidRDefault="00A512EA" w:rsidP="00E33C20">
            <w:pPr>
              <w:pStyle w:val="TabellRader"/>
            </w:pPr>
            <w:r>
              <w:t>316</w:t>
            </w:r>
          </w:p>
        </w:tc>
        <w:tc>
          <w:tcPr>
            <w:tcW w:w="193" w:type="pct"/>
          </w:tcPr>
          <w:p w14:paraId="0010A651" w14:textId="050D99C3" w:rsidR="00B76DDF" w:rsidRDefault="00A512EA" w:rsidP="00E33C20">
            <w:pPr>
              <w:pStyle w:val="TabellRader"/>
            </w:pPr>
            <w:r>
              <w:t>KU36</w:t>
            </w:r>
          </w:p>
        </w:tc>
        <w:tc>
          <w:tcPr>
            <w:tcW w:w="192" w:type="pct"/>
          </w:tcPr>
          <w:p w14:paraId="19C92ECB" w14:textId="06D120FE" w:rsidR="00B76DDF" w:rsidRDefault="00A512EA" w:rsidP="00E33C20">
            <w:pPr>
              <w:pStyle w:val="TabellRader"/>
            </w:pPr>
            <w:r>
              <w:t xml:space="preserve">Fi </w:t>
            </w:r>
            <w:r w:rsidR="00B46B77">
              <w:t>88</w:t>
            </w:r>
          </w:p>
        </w:tc>
        <w:tc>
          <w:tcPr>
            <w:tcW w:w="192" w:type="pct"/>
          </w:tcPr>
          <w:p w14:paraId="5614F285" w14:textId="34CBDE54" w:rsidR="00B76DDF" w:rsidRDefault="00ED3FD6" w:rsidP="00E33C20">
            <w:pPr>
              <w:pStyle w:val="TabellRader"/>
            </w:pPr>
            <w:r>
              <w:t>X</w:t>
            </w:r>
          </w:p>
        </w:tc>
        <w:tc>
          <w:tcPr>
            <w:tcW w:w="213" w:type="pct"/>
          </w:tcPr>
          <w:p w14:paraId="7CA8B877" w14:textId="77777777" w:rsidR="00B76DDF" w:rsidRDefault="00B76DDF" w:rsidP="00E33C20">
            <w:pPr>
              <w:pStyle w:val="TabellRader"/>
            </w:pPr>
          </w:p>
        </w:tc>
      </w:tr>
      <w:tr w:rsidR="0077752A" w14:paraId="4FB75236" w14:textId="77777777" w:rsidTr="00E33C20">
        <w:trPr>
          <w:gridAfter w:val="2"/>
          <w:wAfter w:w="4015" w:type="pct"/>
        </w:trPr>
        <w:tc>
          <w:tcPr>
            <w:tcW w:w="195" w:type="pct"/>
          </w:tcPr>
          <w:p w14:paraId="01219D78" w14:textId="49DE8E5F" w:rsidR="0077752A" w:rsidRDefault="009229B1" w:rsidP="00E33C20">
            <w:pPr>
              <w:pStyle w:val="TabellRader"/>
            </w:pPr>
            <w:r>
              <w:t>341</w:t>
            </w:r>
          </w:p>
        </w:tc>
        <w:tc>
          <w:tcPr>
            <w:tcW w:w="193" w:type="pct"/>
          </w:tcPr>
          <w:p w14:paraId="01A2C81C" w14:textId="1D42187E" w:rsidR="0077752A" w:rsidRDefault="009229B1" w:rsidP="00E33C20">
            <w:pPr>
              <w:pStyle w:val="TabellRader"/>
            </w:pPr>
            <w:r>
              <w:t>KU15</w:t>
            </w:r>
          </w:p>
        </w:tc>
        <w:tc>
          <w:tcPr>
            <w:tcW w:w="192" w:type="pct"/>
          </w:tcPr>
          <w:p w14:paraId="5CE38089" w14:textId="7D1E6CBE" w:rsidR="0077752A" w:rsidRDefault="009229B1" w:rsidP="00E33C20">
            <w:pPr>
              <w:pStyle w:val="TabellRader"/>
            </w:pPr>
            <w:r>
              <w:t xml:space="preserve">Fi </w:t>
            </w:r>
            <w:r w:rsidR="00B46B77">
              <w:t>91</w:t>
            </w:r>
          </w:p>
        </w:tc>
        <w:tc>
          <w:tcPr>
            <w:tcW w:w="192" w:type="pct"/>
          </w:tcPr>
          <w:p w14:paraId="1EC6ED1C" w14:textId="4664CBDA" w:rsidR="0077752A" w:rsidRDefault="00ED3FD6" w:rsidP="00E33C20">
            <w:pPr>
              <w:pStyle w:val="TabellRader"/>
            </w:pPr>
            <w:r>
              <w:t>X</w:t>
            </w:r>
          </w:p>
        </w:tc>
        <w:tc>
          <w:tcPr>
            <w:tcW w:w="213" w:type="pct"/>
          </w:tcPr>
          <w:p w14:paraId="50831487" w14:textId="77777777" w:rsidR="0077752A" w:rsidRDefault="0077752A" w:rsidP="00E33C20">
            <w:pPr>
              <w:pStyle w:val="TabellRader"/>
            </w:pPr>
          </w:p>
        </w:tc>
      </w:tr>
      <w:tr w:rsidR="0077752A" w14:paraId="0F9E768E" w14:textId="77777777" w:rsidTr="00E33C20">
        <w:trPr>
          <w:gridAfter w:val="2"/>
          <w:wAfter w:w="4015" w:type="pct"/>
        </w:trPr>
        <w:tc>
          <w:tcPr>
            <w:tcW w:w="195" w:type="pct"/>
          </w:tcPr>
          <w:p w14:paraId="56F0A5F8" w14:textId="4B2B7A7E" w:rsidR="0077752A" w:rsidRDefault="009229B1" w:rsidP="00E33C20">
            <w:pPr>
              <w:pStyle w:val="TabellRader"/>
            </w:pPr>
            <w:r>
              <w:t>351</w:t>
            </w:r>
          </w:p>
        </w:tc>
        <w:tc>
          <w:tcPr>
            <w:tcW w:w="193" w:type="pct"/>
          </w:tcPr>
          <w:p w14:paraId="691BED5D" w14:textId="203F5995" w:rsidR="0077752A" w:rsidRDefault="009229B1" w:rsidP="00E33C20">
            <w:pPr>
              <w:pStyle w:val="TabellRader"/>
            </w:pPr>
            <w:r>
              <w:t>KU24</w:t>
            </w:r>
          </w:p>
        </w:tc>
        <w:tc>
          <w:tcPr>
            <w:tcW w:w="192" w:type="pct"/>
          </w:tcPr>
          <w:p w14:paraId="6F6DF38E" w14:textId="56AF6377" w:rsidR="0077752A" w:rsidRDefault="00280D77" w:rsidP="00E33C20">
            <w:pPr>
              <w:pStyle w:val="TabellRader"/>
            </w:pPr>
            <w:r>
              <w:t xml:space="preserve">Ju </w:t>
            </w:r>
            <w:r w:rsidR="00B46B77">
              <w:t>153</w:t>
            </w:r>
          </w:p>
        </w:tc>
        <w:tc>
          <w:tcPr>
            <w:tcW w:w="192" w:type="pct"/>
          </w:tcPr>
          <w:p w14:paraId="68258891" w14:textId="11333485" w:rsidR="0077752A" w:rsidRDefault="00280D77" w:rsidP="00E33C20">
            <w:pPr>
              <w:pStyle w:val="TabellRader"/>
            </w:pPr>
            <w:r>
              <w:t>X</w:t>
            </w:r>
          </w:p>
        </w:tc>
        <w:tc>
          <w:tcPr>
            <w:tcW w:w="213" w:type="pct"/>
          </w:tcPr>
          <w:p w14:paraId="02F517CB" w14:textId="77777777" w:rsidR="0077752A" w:rsidRDefault="0077752A" w:rsidP="00E33C20">
            <w:pPr>
              <w:pStyle w:val="TabellRader"/>
            </w:pPr>
          </w:p>
        </w:tc>
      </w:tr>
      <w:tr w:rsidR="0077752A" w14:paraId="4CC12D99" w14:textId="77777777" w:rsidTr="00E33C20">
        <w:trPr>
          <w:gridAfter w:val="2"/>
          <w:wAfter w:w="4015" w:type="pct"/>
        </w:trPr>
        <w:tc>
          <w:tcPr>
            <w:tcW w:w="195" w:type="pct"/>
          </w:tcPr>
          <w:p w14:paraId="3E944513" w14:textId="37DA975E" w:rsidR="0077752A" w:rsidRDefault="009229B1" w:rsidP="00E33C20">
            <w:pPr>
              <w:pStyle w:val="TabellRader"/>
            </w:pPr>
            <w:r>
              <w:t>352</w:t>
            </w:r>
          </w:p>
        </w:tc>
        <w:tc>
          <w:tcPr>
            <w:tcW w:w="193" w:type="pct"/>
          </w:tcPr>
          <w:p w14:paraId="592AC996" w14:textId="4C3BB733" w:rsidR="0077752A" w:rsidRDefault="009229B1" w:rsidP="00E33C20">
            <w:pPr>
              <w:pStyle w:val="TabellRader"/>
            </w:pPr>
            <w:r>
              <w:t>KU29</w:t>
            </w:r>
          </w:p>
        </w:tc>
        <w:tc>
          <w:tcPr>
            <w:tcW w:w="192" w:type="pct"/>
          </w:tcPr>
          <w:p w14:paraId="5984579B" w14:textId="4CD5B3D8" w:rsidR="0077752A" w:rsidRDefault="0024024D" w:rsidP="00E33C20">
            <w:pPr>
              <w:pStyle w:val="TabellRader"/>
            </w:pPr>
            <w:r>
              <w:t>S</w:t>
            </w:r>
            <w:r w:rsidR="009229B1">
              <w:t xml:space="preserve"> </w:t>
            </w:r>
            <w:r w:rsidR="00B46B77">
              <w:t>80</w:t>
            </w:r>
          </w:p>
        </w:tc>
        <w:tc>
          <w:tcPr>
            <w:tcW w:w="192" w:type="pct"/>
          </w:tcPr>
          <w:p w14:paraId="4521C686" w14:textId="77777777" w:rsidR="0077752A" w:rsidRDefault="0077752A" w:rsidP="00E33C20">
            <w:pPr>
              <w:pStyle w:val="TabellRader"/>
            </w:pPr>
          </w:p>
        </w:tc>
        <w:tc>
          <w:tcPr>
            <w:tcW w:w="213" w:type="pct"/>
          </w:tcPr>
          <w:p w14:paraId="3BC9EE21" w14:textId="011CB9ED" w:rsidR="0077752A" w:rsidRDefault="0024024D" w:rsidP="00E33C20">
            <w:pPr>
              <w:pStyle w:val="TabellRader"/>
            </w:pPr>
            <w:r>
              <w:t>X</w:t>
            </w:r>
          </w:p>
        </w:tc>
      </w:tr>
      <w:tr w:rsidR="0077752A" w14:paraId="1FD9AD57" w14:textId="77777777" w:rsidTr="00E33C20">
        <w:trPr>
          <w:gridAfter w:val="2"/>
          <w:wAfter w:w="4015" w:type="pct"/>
        </w:trPr>
        <w:tc>
          <w:tcPr>
            <w:tcW w:w="195" w:type="pct"/>
          </w:tcPr>
          <w:p w14:paraId="08A08DFF" w14:textId="2E52D63D" w:rsidR="0077752A" w:rsidRDefault="009229B1" w:rsidP="00E33C20">
            <w:pPr>
              <w:pStyle w:val="TabellRader"/>
            </w:pPr>
            <w:r>
              <w:t>361</w:t>
            </w:r>
          </w:p>
        </w:tc>
        <w:tc>
          <w:tcPr>
            <w:tcW w:w="193" w:type="pct"/>
          </w:tcPr>
          <w:p w14:paraId="12743326" w14:textId="2FC2CC9B" w:rsidR="0077752A" w:rsidRDefault="009229B1" w:rsidP="00E33C20">
            <w:pPr>
              <w:pStyle w:val="TabellRader"/>
            </w:pPr>
            <w:r>
              <w:t>KU43</w:t>
            </w:r>
          </w:p>
        </w:tc>
        <w:tc>
          <w:tcPr>
            <w:tcW w:w="192" w:type="pct"/>
          </w:tcPr>
          <w:p w14:paraId="0EDB0589" w14:textId="5AD9946A" w:rsidR="0077752A" w:rsidRDefault="009229B1" w:rsidP="00E33C20">
            <w:pPr>
              <w:pStyle w:val="TabellRader"/>
            </w:pPr>
            <w:r>
              <w:t xml:space="preserve">Ju </w:t>
            </w:r>
            <w:r w:rsidR="0063475C">
              <w:t>154</w:t>
            </w:r>
          </w:p>
        </w:tc>
        <w:tc>
          <w:tcPr>
            <w:tcW w:w="192" w:type="pct"/>
          </w:tcPr>
          <w:p w14:paraId="03700C40" w14:textId="54A79F39" w:rsidR="0077752A" w:rsidRDefault="000B3AAA" w:rsidP="00E33C20">
            <w:pPr>
              <w:pStyle w:val="TabellRader"/>
            </w:pPr>
            <w:r>
              <w:t>X</w:t>
            </w:r>
          </w:p>
        </w:tc>
        <w:tc>
          <w:tcPr>
            <w:tcW w:w="213" w:type="pct"/>
          </w:tcPr>
          <w:p w14:paraId="7C929E8E" w14:textId="77777777" w:rsidR="0077752A" w:rsidRDefault="0077752A" w:rsidP="00E33C20">
            <w:pPr>
              <w:pStyle w:val="TabellRader"/>
            </w:pPr>
          </w:p>
        </w:tc>
      </w:tr>
      <w:tr w:rsidR="0077752A" w14:paraId="3AAFCA9A" w14:textId="77777777" w:rsidTr="00E33C20">
        <w:trPr>
          <w:gridAfter w:val="2"/>
          <w:wAfter w:w="4015" w:type="pct"/>
        </w:trPr>
        <w:tc>
          <w:tcPr>
            <w:tcW w:w="195" w:type="pct"/>
          </w:tcPr>
          <w:p w14:paraId="152DF939" w14:textId="0761C48E" w:rsidR="0077752A" w:rsidRDefault="009F31AA" w:rsidP="00E33C20">
            <w:pPr>
              <w:pStyle w:val="TabellRader"/>
            </w:pPr>
            <w:r>
              <w:t>390</w:t>
            </w:r>
          </w:p>
        </w:tc>
        <w:tc>
          <w:tcPr>
            <w:tcW w:w="193" w:type="pct"/>
          </w:tcPr>
          <w:p w14:paraId="1FBEBA9A" w14:textId="754D8BB7" w:rsidR="0077752A" w:rsidRDefault="009F31AA" w:rsidP="00E33C20">
            <w:pPr>
              <w:pStyle w:val="TabellRader"/>
            </w:pPr>
            <w:r>
              <w:t>KU20</w:t>
            </w:r>
          </w:p>
        </w:tc>
        <w:tc>
          <w:tcPr>
            <w:tcW w:w="192" w:type="pct"/>
          </w:tcPr>
          <w:p w14:paraId="730976F1" w14:textId="4D0EE006" w:rsidR="0077752A" w:rsidRDefault="009F31AA" w:rsidP="00E33C20">
            <w:pPr>
              <w:pStyle w:val="TabellRader"/>
            </w:pPr>
            <w:r>
              <w:t xml:space="preserve">SB </w:t>
            </w:r>
            <w:r w:rsidR="00B927C4">
              <w:t>2</w:t>
            </w:r>
          </w:p>
        </w:tc>
        <w:tc>
          <w:tcPr>
            <w:tcW w:w="192" w:type="pct"/>
          </w:tcPr>
          <w:p w14:paraId="4D24E2F4" w14:textId="227AD9B0" w:rsidR="0077752A" w:rsidRDefault="00B927C4" w:rsidP="00E33C20">
            <w:pPr>
              <w:pStyle w:val="TabellRader"/>
            </w:pPr>
            <w:r>
              <w:t>X</w:t>
            </w:r>
          </w:p>
        </w:tc>
        <w:tc>
          <w:tcPr>
            <w:tcW w:w="213" w:type="pct"/>
          </w:tcPr>
          <w:p w14:paraId="1B237798" w14:textId="77777777" w:rsidR="0077752A" w:rsidRDefault="0077752A" w:rsidP="00E33C20">
            <w:pPr>
              <w:pStyle w:val="TabellRader"/>
            </w:pPr>
          </w:p>
        </w:tc>
      </w:tr>
      <w:tr w:rsidR="0077752A" w14:paraId="64934B5E" w14:textId="77777777" w:rsidTr="00E33C20">
        <w:trPr>
          <w:gridAfter w:val="2"/>
          <w:wAfter w:w="4015" w:type="pct"/>
        </w:trPr>
        <w:tc>
          <w:tcPr>
            <w:tcW w:w="195" w:type="pct"/>
          </w:tcPr>
          <w:p w14:paraId="737040A5" w14:textId="4F6C4FA6" w:rsidR="0077752A" w:rsidRDefault="009F31AA" w:rsidP="00E33C20">
            <w:pPr>
              <w:pStyle w:val="TabellRader"/>
            </w:pPr>
            <w:r>
              <w:t>391</w:t>
            </w:r>
          </w:p>
        </w:tc>
        <w:tc>
          <w:tcPr>
            <w:tcW w:w="193" w:type="pct"/>
          </w:tcPr>
          <w:p w14:paraId="346CFAF8" w14:textId="2292C4B4" w:rsidR="0077752A" w:rsidRDefault="009F31AA" w:rsidP="00E33C20">
            <w:pPr>
              <w:pStyle w:val="TabellRader"/>
            </w:pPr>
            <w:r>
              <w:t>KU21</w:t>
            </w:r>
          </w:p>
        </w:tc>
        <w:tc>
          <w:tcPr>
            <w:tcW w:w="192" w:type="pct"/>
          </w:tcPr>
          <w:p w14:paraId="53E4CDD7" w14:textId="5C391484" w:rsidR="0077752A" w:rsidRDefault="009F31AA" w:rsidP="00E33C20">
            <w:pPr>
              <w:pStyle w:val="TabellRader"/>
            </w:pPr>
            <w:r>
              <w:t xml:space="preserve">SB </w:t>
            </w:r>
            <w:r w:rsidR="00B927C4">
              <w:t>3</w:t>
            </w:r>
          </w:p>
        </w:tc>
        <w:tc>
          <w:tcPr>
            <w:tcW w:w="192" w:type="pct"/>
          </w:tcPr>
          <w:p w14:paraId="0BB99177" w14:textId="55E58922" w:rsidR="0077752A" w:rsidRDefault="00B927C4" w:rsidP="00E33C20">
            <w:pPr>
              <w:pStyle w:val="TabellRader"/>
            </w:pPr>
            <w:r>
              <w:t>X</w:t>
            </w:r>
          </w:p>
        </w:tc>
        <w:tc>
          <w:tcPr>
            <w:tcW w:w="213" w:type="pct"/>
          </w:tcPr>
          <w:p w14:paraId="690E4C55" w14:textId="77777777" w:rsidR="0077752A" w:rsidRDefault="0077752A" w:rsidP="00E33C20">
            <w:pPr>
              <w:pStyle w:val="TabellRader"/>
            </w:pPr>
          </w:p>
        </w:tc>
      </w:tr>
      <w:tr w:rsidR="0077752A" w14:paraId="7F393E26" w14:textId="77777777" w:rsidTr="00E33C20">
        <w:trPr>
          <w:gridAfter w:val="2"/>
          <w:wAfter w:w="4015" w:type="pct"/>
        </w:trPr>
        <w:tc>
          <w:tcPr>
            <w:tcW w:w="195" w:type="pct"/>
          </w:tcPr>
          <w:p w14:paraId="77680BE7" w14:textId="51C105F6" w:rsidR="0077752A" w:rsidRDefault="00D07436" w:rsidP="00E33C20">
            <w:pPr>
              <w:pStyle w:val="TabellRader"/>
            </w:pPr>
            <w:r>
              <w:t>393</w:t>
            </w:r>
          </w:p>
        </w:tc>
        <w:tc>
          <w:tcPr>
            <w:tcW w:w="193" w:type="pct"/>
          </w:tcPr>
          <w:p w14:paraId="6D9D9E51" w14:textId="4A34F2C9" w:rsidR="0077752A" w:rsidRDefault="0050038E" w:rsidP="00E33C20">
            <w:pPr>
              <w:pStyle w:val="TabellRader"/>
            </w:pPr>
            <w:r>
              <w:t>KU39</w:t>
            </w:r>
          </w:p>
        </w:tc>
        <w:tc>
          <w:tcPr>
            <w:tcW w:w="192" w:type="pct"/>
          </w:tcPr>
          <w:p w14:paraId="52CF7DF0" w14:textId="3B8C78ED" w:rsidR="0077752A" w:rsidRDefault="0005409F" w:rsidP="00E33C20">
            <w:pPr>
              <w:pStyle w:val="TabellRader"/>
            </w:pPr>
            <w:r>
              <w:t xml:space="preserve">Ju </w:t>
            </w:r>
            <w:r w:rsidR="0063475C">
              <w:t>161</w:t>
            </w:r>
          </w:p>
        </w:tc>
        <w:tc>
          <w:tcPr>
            <w:tcW w:w="192" w:type="pct"/>
          </w:tcPr>
          <w:p w14:paraId="7D1F4B68" w14:textId="2EC32311" w:rsidR="0077752A" w:rsidRDefault="006B2279" w:rsidP="00E33C20">
            <w:pPr>
              <w:pStyle w:val="TabellRader"/>
            </w:pPr>
            <w:r>
              <w:t>X</w:t>
            </w:r>
          </w:p>
        </w:tc>
        <w:tc>
          <w:tcPr>
            <w:tcW w:w="213" w:type="pct"/>
          </w:tcPr>
          <w:p w14:paraId="349CD236" w14:textId="66656C79" w:rsidR="0077752A" w:rsidRDefault="0077752A" w:rsidP="00E33C20">
            <w:pPr>
              <w:pStyle w:val="TabellRader"/>
            </w:pPr>
          </w:p>
        </w:tc>
      </w:tr>
      <w:tr w:rsidR="00B76DDF" w14:paraId="537C31F6" w14:textId="77777777" w:rsidTr="00E33C20">
        <w:trPr>
          <w:gridAfter w:val="2"/>
          <w:wAfter w:w="4015" w:type="pct"/>
        </w:trPr>
        <w:tc>
          <w:tcPr>
            <w:tcW w:w="195" w:type="pct"/>
          </w:tcPr>
          <w:p w14:paraId="07A647E2" w14:textId="30219079" w:rsidR="00B76DDF" w:rsidRDefault="00D07436" w:rsidP="00E33C20">
            <w:pPr>
              <w:pStyle w:val="TabellRader"/>
            </w:pPr>
            <w:r>
              <w:t>394</w:t>
            </w:r>
          </w:p>
        </w:tc>
        <w:tc>
          <w:tcPr>
            <w:tcW w:w="193" w:type="pct"/>
          </w:tcPr>
          <w:p w14:paraId="112050E4" w14:textId="28E88E21" w:rsidR="00B76DDF" w:rsidRDefault="0050038E" w:rsidP="00E33C20">
            <w:pPr>
              <w:pStyle w:val="TabellRader"/>
            </w:pPr>
            <w:r>
              <w:t>KU38</w:t>
            </w:r>
          </w:p>
        </w:tc>
        <w:tc>
          <w:tcPr>
            <w:tcW w:w="192" w:type="pct"/>
          </w:tcPr>
          <w:p w14:paraId="1FCBFF9D" w14:textId="3E3735D7" w:rsidR="00B76DDF" w:rsidRDefault="0005409F" w:rsidP="00E33C20">
            <w:pPr>
              <w:pStyle w:val="TabellRader"/>
            </w:pPr>
            <w:r>
              <w:t xml:space="preserve">A </w:t>
            </w:r>
            <w:r w:rsidR="0063475C">
              <w:t>17</w:t>
            </w:r>
          </w:p>
        </w:tc>
        <w:tc>
          <w:tcPr>
            <w:tcW w:w="192" w:type="pct"/>
          </w:tcPr>
          <w:p w14:paraId="7019FA22" w14:textId="33ED3691" w:rsidR="00B76DDF" w:rsidRDefault="00E95AC3" w:rsidP="00E33C20">
            <w:pPr>
              <w:pStyle w:val="TabellRader"/>
            </w:pPr>
            <w:r>
              <w:t>X</w:t>
            </w:r>
          </w:p>
        </w:tc>
        <w:tc>
          <w:tcPr>
            <w:tcW w:w="213" w:type="pct"/>
          </w:tcPr>
          <w:p w14:paraId="2F9DCADC" w14:textId="77777777" w:rsidR="00B76DDF" w:rsidRDefault="00B76DDF" w:rsidP="00E33C20">
            <w:pPr>
              <w:pStyle w:val="TabellRader"/>
            </w:pPr>
          </w:p>
        </w:tc>
      </w:tr>
      <w:tr w:rsidR="00D07436" w14:paraId="3DD6978E" w14:textId="77777777" w:rsidTr="00E33C20">
        <w:trPr>
          <w:gridAfter w:val="2"/>
          <w:wAfter w:w="4015" w:type="pct"/>
        </w:trPr>
        <w:tc>
          <w:tcPr>
            <w:tcW w:w="195" w:type="pct"/>
          </w:tcPr>
          <w:p w14:paraId="12B03758" w14:textId="667323ED" w:rsidR="00D07436" w:rsidRDefault="0050038E" w:rsidP="00E33C20">
            <w:pPr>
              <w:pStyle w:val="TabellRader"/>
            </w:pPr>
            <w:r>
              <w:t>395</w:t>
            </w:r>
          </w:p>
        </w:tc>
        <w:tc>
          <w:tcPr>
            <w:tcW w:w="193" w:type="pct"/>
          </w:tcPr>
          <w:p w14:paraId="0D47E617" w14:textId="5972163A" w:rsidR="00D07436" w:rsidRDefault="0050038E" w:rsidP="00E33C20">
            <w:pPr>
              <w:pStyle w:val="TabellRader"/>
            </w:pPr>
            <w:r>
              <w:t>KU40</w:t>
            </w:r>
          </w:p>
        </w:tc>
        <w:tc>
          <w:tcPr>
            <w:tcW w:w="192" w:type="pct"/>
          </w:tcPr>
          <w:p w14:paraId="1A52BFE6" w14:textId="76FDAEAF" w:rsidR="00D07436" w:rsidRDefault="0005409F" w:rsidP="00E33C20">
            <w:pPr>
              <w:pStyle w:val="TabellRader"/>
            </w:pPr>
            <w:r>
              <w:t xml:space="preserve">SB </w:t>
            </w:r>
            <w:r w:rsidR="00B927C4">
              <w:t>4</w:t>
            </w:r>
          </w:p>
        </w:tc>
        <w:tc>
          <w:tcPr>
            <w:tcW w:w="192" w:type="pct"/>
          </w:tcPr>
          <w:p w14:paraId="73988F3A" w14:textId="5F8142A7" w:rsidR="00D07436" w:rsidRDefault="00B927C4" w:rsidP="00E33C20">
            <w:pPr>
              <w:pStyle w:val="TabellRader"/>
            </w:pPr>
            <w:r>
              <w:t>X</w:t>
            </w:r>
          </w:p>
        </w:tc>
        <w:tc>
          <w:tcPr>
            <w:tcW w:w="213" w:type="pct"/>
          </w:tcPr>
          <w:p w14:paraId="3EBB9882" w14:textId="77777777" w:rsidR="00D07436" w:rsidRDefault="00D07436" w:rsidP="00E33C20">
            <w:pPr>
              <w:pStyle w:val="TabellRader"/>
            </w:pPr>
          </w:p>
        </w:tc>
      </w:tr>
      <w:tr w:rsidR="00D07436" w14:paraId="0E1CC2B9" w14:textId="77777777" w:rsidTr="00E33C20">
        <w:trPr>
          <w:gridAfter w:val="2"/>
          <w:wAfter w:w="4015" w:type="pct"/>
        </w:trPr>
        <w:tc>
          <w:tcPr>
            <w:tcW w:w="195" w:type="pct"/>
          </w:tcPr>
          <w:p w14:paraId="08522166" w14:textId="75C133B4" w:rsidR="00D07436" w:rsidRDefault="0050038E" w:rsidP="00E33C20">
            <w:pPr>
              <w:pStyle w:val="TabellRader"/>
            </w:pPr>
            <w:r>
              <w:t>396</w:t>
            </w:r>
          </w:p>
        </w:tc>
        <w:tc>
          <w:tcPr>
            <w:tcW w:w="193" w:type="pct"/>
          </w:tcPr>
          <w:p w14:paraId="51D7F81B" w14:textId="517B724A" w:rsidR="00D07436" w:rsidRDefault="0050038E" w:rsidP="00E33C20">
            <w:pPr>
              <w:pStyle w:val="TabellRader"/>
            </w:pPr>
            <w:r>
              <w:t>KU42</w:t>
            </w:r>
          </w:p>
        </w:tc>
        <w:tc>
          <w:tcPr>
            <w:tcW w:w="192" w:type="pct"/>
          </w:tcPr>
          <w:p w14:paraId="65560A89" w14:textId="13D3ADCD" w:rsidR="00D07436" w:rsidRDefault="0005409F" w:rsidP="00E33C20">
            <w:pPr>
              <w:pStyle w:val="TabellRader"/>
            </w:pPr>
            <w:r>
              <w:t xml:space="preserve">Fi </w:t>
            </w:r>
            <w:r w:rsidR="0063475C">
              <w:t>103</w:t>
            </w:r>
          </w:p>
        </w:tc>
        <w:tc>
          <w:tcPr>
            <w:tcW w:w="192" w:type="pct"/>
          </w:tcPr>
          <w:p w14:paraId="30DF04BC" w14:textId="7E3BCEBA" w:rsidR="00D07436" w:rsidRDefault="001B16FB" w:rsidP="00E33C20">
            <w:pPr>
              <w:pStyle w:val="TabellRader"/>
            </w:pPr>
            <w:r>
              <w:t>X</w:t>
            </w:r>
          </w:p>
        </w:tc>
        <w:tc>
          <w:tcPr>
            <w:tcW w:w="213" w:type="pct"/>
          </w:tcPr>
          <w:p w14:paraId="76C56767" w14:textId="24A1FD0F" w:rsidR="00D07436" w:rsidRDefault="00D07436" w:rsidP="00E33C20">
            <w:pPr>
              <w:pStyle w:val="TabellRader"/>
            </w:pPr>
          </w:p>
        </w:tc>
      </w:tr>
      <w:tr w:rsidR="00D07436" w14:paraId="0C5B1A4E" w14:textId="77777777" w:rsidTr="00E33C20">
        <w:trPr>
          <w:gridAfter w:val="2"/>
          <w:wAfter w:w="4015" w:type="pct"/>
        </w:trPr>
        <w:tc>
          <w:tcPr>
            <w:tcW w:w="195" w:type="pct"/>
          </w:tcPr>
          <w:p w14:paraId="307EC807" w14:textId="77777777" w:rsidR="00D07436" w:rsidRDefault="00D07436" w:rsidP="00E33C20">
            <w:pPr>
              <w:pStyle w:val="TabellRader"/>
            </w:pPr>
          </w:p>
        </w:tc>
        <w:tc>
          <w:tcPr>
            <w:tcW w:w="193" w:type="pct"/>
          </w:tcPr>
          <w:p w14:paraId="0ACC732C" w14:textId="77777777" w:rsidR="00D07436" w:rsidRDefault="00D07436" w:rsidP="00E33C20">
            <w:pPr>
              <w:pStyle w:val="TabellRader"/>
            </w:pPr>
          </w:p>
        </w:tc>
        <w:tc>
          <w:tcPr>
            <w:tcW w:w="192" w:type="pct"/>
          </w:tcPr>
          <w:p w14:paraId="606B1C3D" w14:textId="77777777" w:rsidR="00D07436" w:rsidRDefault="00D07436" w:rsidP="00E33C20">
            <w:pPr>
              <w:pStyle w:val="TabellRader"/>
            </w:pPr>
          </w:p>
        </w:tc>
        <w:tc>
          <w:tcPr>
            <w:tcW w:w="192" w:type="pct"/>
          </w:tcPr>
          <w:p w14:paraId="082729AA" w14:textId="77777777" w:rsidR="00D07436" w:rsidRDefault="00D07436" w:rsidP="00E33C20">
            <w:pPr>
              <w:pStyle w:val="TabellRader"/>
            </w:pPr>
          </w:p>
        </w:tc>
        <w:tc>
          <w:tcPr>
            <w:tcW w:w="213" w:type="pct"/>
          </w:tcPr>
          <w:p w14:paraId="6176244A" w14:textId="77777777" w:rsidR="00D07436" w:rsidRDefault="00D07436" w:rsidP="00E33C20">
            <w:pPr>
              <w:pStyle w:val="TabellRader"/>
            </w:pPr>
          </w:p>
        </w:tc>
      </w:tr>
      <w:tr w:rsidR="00D05A44" w:rsidRPr="000A168E" w14:paraId="473D4216" w14:textId="77777777" w:rsidTr="00E33C20">
        <w:trPr>
          <w:gridAfter w:val="2"/>
          <w:wAfter w:w="4015" w:type="pct"/>
        </w:trPr>
        <w:tc>
          <w:tcPr>
            <w:tcW w:w="195" w:type="pct"/>
          </w:tcPr>
          <w:p w14:paraId="7815E840" w14:textId="51BA5E4F" w:rsidR="00D05A44" w:rsidRPr="000A168E" w:rsidRDefault="00D05A44" w:rsidP="00E33C20">
            <w:pPr>
              <w:pStyle w:val="TabellRader"/>
              <w:rPr>
                <w:b/>
              </w:rPr>
            </w:pPr>
            <w:r w:rsidRPr="000A168E">
              <w:rPr>
                <w:b/>
              </w:rPr>
              <w:t>20</w:t>
            </w:r>
            <w:r>
              <w:rPr>
                <w:b/>
              </w:rPr>
              <w:t>22</w:t>
            </w:r>
            <w:r w:rsidRPr="000A168E">
              <w:rPr>
                <w:b/>
              </w:rPr>
              <w:t>/2</w:t>
            </w:r>
            <w:r>
              <w:rPr>
                <w:b/>
              </w:rPr>
              <w:t>3</w:t>
            </w:r>
          </w:p>
        </w:tc>
        <w:tc>
          <w:tcPr>
            <w:tcW w:w="193" w:type="pct"/>
          </w:tcPr>
          <w:p w14:paraId="7B7BE25F" w14:textId="77777777" w:rsidR="00D05A44" w:rsidRPr="000A168E" w:rsidRDefault="00D05A44" w:rsidP="00E33C20">
            <w:pPr>
              <w:pStyle w:val="TabellRader"/>
              <w:rPr>
                <w:b/>
              </w:rPr>
            </w:pPr>
          </w:p>
        </w:tc>
        <w:tc>
          <w:tcPr>
            <w:tcW w:w="192" w:type="pct"/>
          </w:tcPr>
          <w:p w14:paraId="5AA851EB" w14:textId="77777777" w:rsidR="00D05A44" w:rsidRPr="000A168E" w:rsidRDefault="00D05A44" w:rsidP="00E33C20">
            <w:pPr>
              <w:pStyle w:val="TabellRader"/>
              <w:rPr>
                <w:b/>
              </w:rPr>
            </w:pPr>
          </w:p>
        </w:tc>
        <w:tc>
          <w:tcPr>
            <w:tcW w:w="192" w:type="pct"/>
          </w:tcPr>
          <w:p w14:paraId="065B8482" w14:textId="77777777" w:rsidR="00D05A44" w:rsidRPr="000A168E" w:rsidRDefault="00D05A44" w:rsidP="00E33C20">
            <w:pPr>
              <w:pStyle w:val="TabellRader"/>
              <w:rPr>
                <w:b/>
              </w:rPr>
            </w:pPr>
          </w:p>
        </w:tc>
        <w:tc>
          <w:tcPr>
            <w:tcW w:w="213" w:type="pct"/>
          </w:tcPr>
          <w:p w14:paraId="7FF7246C" w14:textId="77777777" w:rsidR="00D05A44" w:rsidRPr="000A168E" w:rsidRDefault="00D05A44" w:rsidP="00E33C20">
            <w:pPr>
              <w:pStyle w:val="TabellRader"/>
              <w:rPr>
                <w:b/>
              </w:rPr>
            </w:pPr>
          </w:p>
        </w:tc>
      </w:tr>
      <w:tr w:rsidR="00D07436" w14:paraId="7664AABF" w14:textId="77777777" w:rsidTr="00E33C20">
        <w:trPr>
          <w:gridAfter w:val="2"/>
          <w:wAfter w:w="4015" w:type="pct"/>
        </w:trPr>
        <w:tc>
          <w:tcPr>
            <w:tcW w:w="195" w:type="pct"/>
          </w:tcPr>
          <w:p w14:paraId="75FA159B" w14:textId="2E5D5CBB" w:rsidR="00D07436" w:rsidRDefault="00B63FDD" w:rsidP="00E33C20">
            <w:pPr>
              <w:pStyle w:val="TabellRader"/>
            </w:pPr>
            <w:r>
              <w:t>8</w:t>
            </w:r>
          </w:p>
        </w:tc>
        <w:tc>
          <w:tcPr>
            <w:tcW w:w="193" w:type="pct"/>
          </w:tcPr>
          <w:p w14:paraId="161BE302" w14:textId="7610BFB3" w:rsidR="00D07436" w:rsidRDefault="00B63FDD" w:rsidP="00E33C20">
            <w:pPr>
              <w:pStyle w:val="TabellRader"/>
            </w:pPr>
            <w:r>
              <w:t>KU3</w:t>
            </w:r>
          </w:p>
        </w:tc>
        <w:tc>
          <w:tcPr>
            <w:tcW w:w="192" w:type="pct"/>
          </w:tcPr>
          <w:p w14:paraId="46E07567" w14:textId="3C3A3814" w:rsidR="00D07436" w:rsidRDefault="00B63FDD" w:rsidP="00E33C20">
            <w:pPr>
              <w:pStyle w:val="TabellRader"/>
            </w:pPr>
            <w:r>
              <w:t xml:space="preserve">Ju </w:t>
            </w:r>
            <w:r w:rsidR="00AD2DA9">
              <w:t>180</w:t>
            </w:r>
          </w:p>
        </w:tc>
        <w:tc>
          <w:tcPr>
            <w:tcW w:w="192" w:type="pct"/>
          </w:tcPr>
          <w:p w14:paraId="2C04DAAB" w14:textId="7F862966" w:rsidR="00D07436" w:rsidRDefault="000B3AAA" w:rsidP="00E33C20">
            <w:pPr>
              <w:pStyle w:val="TabellRader"/>
            </w:pPr>
            <w:r>
              <w:t>X</w:t>
            </w:r>
          </w:p>
        </w:tc>
        <w:tc>
          <w:tcPr>
            <w:tcW w:w="213" w:type="pct"/>
          </w:tcPr>
          <w:p w14:paraId="51459B53" w14:textId="77777777" w:rsidR="00D07436" w:rsidRDefault="00D07436" w:rsidP="00E33C20">
            <w:pPr>
              <w:pStyle w:val="TabellRader"/>
            </w:pPr>
          </w:p>
        </w:tc>
      </w:tr>
      <w:tr w:rsidR="00D07436" w14:paraId="3FC8CA68" w14:textId="77777777" w:rsidTr="00E33C20">
        <w:trPr>
          <w:gridAfter w:val="2"/>
          <w:wAfter w:w="4015" w:type="pct"/>
        </w:trPr>
        <w:tc>
          <w:tcPr>
            <w:tcW w:w="195" w:type="pct"/>
          </w:tcPr>
          <w:p w14:paraId="4CADC87D" w14:textId="29D60402" w:rsidR="00D07436" w:rsidRDefault="00B63FDD" w:rsidP="00E33C20">
            <w:pPr>
              <w:pStyle w:val="TabellRader"/>
            </w:pPr>
            <w:r>
              <w:t>9</w:t>
            </w:r>
          </w:p>
        </w:tc>
        <w:tc>
          <w:tcPr>
            <w:tcW w:w="193" w:type="pct"/>
          </w:tcPr>
          <w:p w14:paraId="41F13468" w14:textId="77064574" w:rsidR="00D07436" w:rsidRDefault="00095323" w:rsidP="00E33C20">
            <w:pPr>
              <w:pStyle w:val="TabellRader"/>
            </w:pPr>
            <w:r>
              <w:t>KU4</w:t>
            </w:r>
          </w:p>
        </w:tc>
        <w:tc>
          <w:tcPr>
            <w:tcW w:w="192" w:type="pct"/>
          </w:tcPr>
          <w:p w14:paraId="5D74612E" w14:textId="347F2692" w:rsidR="00D07436" w:rsidRDefault="00531202" w:rsidP="00E33C20">
            <w:pPr>
              <w:pStyle w:val="TabellRader"/>
            </w:pPr>
            <w:r>
              <w:t xml:space="preserve">Ju </w:t>
            </w:r>
            <w:r w:rsidR="00AD2DA9">
              <w:t>181</w:t>
            </w:r>
          </w:p>
        </w:tc>
        <w:tc>
          <w:tcPr>
            <w:tcW w:w="192" w:type="pct"/>
          </w:tcPr>
          <w:p w14:paraId="54C11506" w14:textId="26146DB4" w:rsidR="00D07436" w:rsidRDefault="000B3AAA" w:rsidP="00E33C20">
            <w:pPr>
              <w:pStyle w:val="TabellRader"/>
            </w:pPr>
            <w:r>
              <w:t>X</w:t>
            </w:r>
          </w:p>
        </w:tc>
        <w:tc>
          <w:tcPr>
            <w:tcW w:w="213" w:type="pct"/>
          </w:tcPr>
          <w:p w14:paraId="0E5075ED" w14:textId="77777777" w:rsidR="00D07436" w:rsidRDefault="00D07436" w:rsidP="00E33C20">
            <w:pPr>
              <w:pStyle w:val="TabellRader"/>
            </w:pPr>
          </w:p>
        </w:tc>
      </w:tr>
      <w:tr w:rsidR="00D07436" w14:paraId="08C7D50A" w14:textId="77777777" w:rsidTr="00E33C20">
        <w:trPr>
          <w:gridAfter w:val="2"/>
          <w:wAfter w:w="4015" w:type="pct"/>
        </w:trPr>
        <w:tc>
          <w:tcPr>
            <w:tcW w:w="195" w:type="pct"/>
          </w:tcPr>
          <w:p w14:paraId="7B673EBA" w14:textId="0366F8F9" w:rsidR="00D07436" w:rsidRDefault="00B63FDD" w:rsidP="00E33C20">
            <w:pPr>
              <w:pStyle w:val="TabellRader"/>
            </w:pPr>
            <w:r>
              <w:t>10</w:t>
            </w:r>
          </w:p>
        </w:tc>
        <w:tc>
          <w:tcPr>
            <w:tcW w:w="193" w:type="pct"/>
          </w:tcPr>
          <w:p w14:paraId="42DE5D88" w14:textId="48A459EB" w:rsidR="00D07436" w:rsidRDefault="00095323" w:rsidP="00E33C20">
            <w:pPr>
              <w:pStyle w:val="TabellRader"/>
            </w:pPr>
            <w:r>
              <w:t>KU6</w:t>
            </w:r>
          </w:p>
        </w:tc>
        <w:tc>
          <w:tcPr>
            <w:tcW w:w="192" w:type="pct"/>
          </w:tcPr>
          <w:p w14:paraId="67B6FCE6" w14:textId="04F01783" w:rsidR="00D07436" w:rsidRDefault="00531202" w:rsidP="00E33C20">
            <w:pPr>
              <w:pStyle w:val="TabellRader"/>
            </w:pPr>
            <w:r>
              <w:t xml:space="preserve">Ju </w:t>
            </w:r>
            <w:r w:rsidR="00AD2DA9">
              <w:t>182</w:t>
            </w:r>
          </w:p>
        </w:tc>
        <w:tc>
          <w:tcPr>
            <w:tcW w:w="192" w:type="pct"/>
          </w:tcPr>
          <w:p w14:paraId="7211033B" w14:textId="30F3B237" w:rsidR="00D07436" w:rsidRDefault="000B3AAA" w:rsidP="00E33C20">
            <w:pPr>
              <w:pStyle w:val="TabellRader"/>
            </w:pPr>
            <w:r>
              <w:t>X</w:t>
            </w:r>
          </w:p>
        </w:tc>
        <w:tc>
          <w:tcPr>
            <w:tcW w:w="213" w:type="pct"/>
          </w:tcPr>
          <w:p w14:paraId="11B5DC0F" w14:textId="77777777" w:rsidR="00D07436" w:rsidRDefault="00D07436" w:rsidP="00E33C20">
            <w:pPr>
              <w:pStyle w:val="TabellRader"/>
            </w:pPr>
          </w:p>
        </w:tc>
      </w:tr>
      <w:tr w:rsidR="00D07436" w14:paraId="03BAB512" w14:textId="77777777" w:rsidTr="00E33C20">
        <w:trPr>
          <w:gridAfter w:val="2"/>
          <w:wAfter w:w="4015" w:type="pct"/>
        </w:trPr>
        <w:tc>
          <w:tcPr>
            <w:tcW w:w="195" w:type="pct"/>
          </w:tcPr>
          <w:p w14:paraId="4E3B638A" w14:textId="4610A972" w:rsidR="00D07436" w:rsidRDefault="00B63FDD" w:rsidP="00E33C20">
            <w:pPr>
              <w:pStyle w:val="TabellRader"/>
            </w:pPr>
            <w:r>
              <w:t>11</w:t>
            </w:r>
          </w:p>
        </w:tc>
        <w:tc>
          <w:tcPr>
            <w:tcW w:w="193" w:type="pct"/>
          </w:tcPr>
          <w:p w14:paraId="57667C59" w14:textId="654F1099" w:rsidR="00D07436" w:rsidRDefault="00095323" w:rsidP="00E33C20">
            <w:pPr>
              <w:pStyle w:val="TabellRader"/>
            </w:pPr>
            <w:r>
              <w:t>KU7</w:t>
            </w:r>
          </w:p>
        </w:tc>
        <w:tc>
          <w:tcPr>
            <w:tcW w:w="192" w:type="pct"/>
          </w:tcPr>
          <w:p w14:paraId="11BD4CA9" w14:textId="34905500" w:rsidR="00D07436" w:rsidRDefault="00531202" w:rsidP="00E33C20">
            <w:pPr>
              <w:pStyle w:val="TabellRader"/>
            </w:pPr>
            <w:r>
              <w:t xml:space="preserve">Ju </w:t>
            </w:r>
            <w:r w:rsidR="00AD2DA9">
              <w:t>183</w:t>
            </w:r>
          </w:p>
        </w:tc>
        <w:tc>
          <w:tcPr>
            <w:tcW w:w="192" w:type="pct"/>
          </w:tcPr>
          <w:p w14:paraId="26329935" w14:textId="3CCED3DE" w:rsidR="00D07436" w:rsidRDefault="000B3AAA" w:rsidP="00E33C20">
            <w:pPr>
              <w:pStyle w:val="TabellRader"/>
            </w:pPr>
            <w:r>
              <w:t>X</w:t>
            </w:r>
          </w:p>
        </w:tc>
        <w:tc>
          <w:tcPr>
            <w:tcW w:w="213" w:type="pct"/>
          </w:tcPr>
          <w:p w14:paraId="7E2C475D" w14:textId="77777777" w:rsidR="00D07436" w:rsidRDefault="00D07436" w:rsidP="00E33C20">
            <w:pPr>
              <w:pStyle w:val="TabellRader"/>
            </w:pPr>
          </w:p>
        </w:tc>
      </w:tr>
      <w:tr w:rsidR="00D07436" w14:paraId="748FAB3F" w14:textId="77777777" w:rsidTr="00E33C20">
        <w:trPr>
          <w:gridAfter w:val="2"/>
          <w:wAfter w:w="4015" w:type="pct"/>
        </w:trPr>
        <w:tc>
          <w:tcPr>
            <w:tcW w:w="195" w:type="pct"/>
          </w:tcPr>
          <w:p w14:paraId="40E2CA86" w14:textId="7C7FB903" w:rsidR="00D07436" w:rsidRDefault="00B63FDD" w:rsidP="00E33C20">
            <w:pPr>
              <w:pStyle w:val="TabellRader"/>
            </w:pPr>
            <w:r>
              <w:t>13</w:t>
            </w:r>
          </w:p>
        </w:tc>
        <w:tc>
          <w:tcPr>
            <w:tcW w:w="193" w:type="pct"/>
          </w:tcPr>
          <w:p w14:paraId="57804C19" w14:textId="5230B232" w:rsidR="00D07436" w:rsidRDefault="00095323" w:rsidP="00E33C20">
            <w:pPr>
              <w:pStyle w:val="TabellRader"/>
            </w:pPr>
            <w:r>
              <w:t>KU12</w:t>
            </w:r>
          </w:p>
        </w:tc>
        <w:tc>
          <w:tcPr>
            <w:tcW w:w="192" w:type="pct"/>
          </w:tcPr>
          <w:p w14:paraId="6FF4379E" w14:textId="3211B5B7" w:rsidR="00D07436" w:rsidRDefault="00531202" w:rsidP="00E33C20">
            <w:pPr>
              <w:pStyle w:val="TabellRader"/>
            </w:pPr>
            <w:r>
              <w:t xml:space="preserve">Ju </w:t>
            </w:r>
            <w:r w:rsidR="00AD2DA9">
              <w:t>184</w:t>
            </w:r>
          </w:p>
        </w:tc>
        <w:tc>
          <w:tcPr>
            <w:tcW w:w="192" w:type="pct"/>
          </w:tcPr>
          <w:p w14:paraId="07068EC1" w14:textId="03B41387" w:rsidR="00D07436" w:rsidRDefault="000B3AAA" w:rsidP="00E33C20">
            <w:pPr>
              <w:pStyle w:val="TabellRader"/>
            </w:pPr>
            <w:r>
              <w:t>X</w:t>
            </w:r>
          </w:p>
        </w:tc>
        <w:tc>
          <w:tcPr>
            <w:tcW w:w="213" w:type="pct"/>
          </w:tcPr>
          <w:p w14:paraId="219F3A63" w14:textId="77777777" w:rsidR="00D07436" w:rsidRDefault="00D07436" w:rsidP="00E33C20">
            <w:pPr>
              <w:pStyle w:val="TabellRader"/>
            </w:pPr>
          </w:p>
        </w:tc>
      </w:tr>
      <w:tr w:rsidR="00B63FDD" w14:paraId="16018F72" w14:textId="77777777" w:rsidTr="005711A8">
        <w:trPr>
          <w:gridAfter w:val="2"/>
          <w:wAfter w:w="4015" w:type="pct"/>
        </w:trPr>
        <w:tc>
          <w:tcPr>
            <w:tcW w:w="195" w:type="pct"/>
          </w:tcPr>
          <w:p w14:paraId="49E5A1BC" w14:textId="16757207" w:rsidR="00B63FDD" w:rsidRDefault="00B55892" w:rsidP="005711A8">
            <w:pPr>
              <w:pStyle w:val="TabellRader"/>
            </w:pPr>
            <w:r>
              <w:t>22</w:t>
            </w:r>
          </w:p>
        </w:tc>
        <w:tc>
          <w:tcPr>
            <w:tcW w:w="193" w:type="pct"/>
          </w:tcPr>
          <w:p w14:paraId="097A7DE5" w14:textId="04EF4BCE" w:rsidR="00B63FDD" w:rsidRDefault="00B55892" w:rsidP="005711A8">
            <w:pPr>
              <w:pStyle w:val="TabellRader"/>
            </w:pPr>
            <w:r>
              <w:t>KU2</w:t>
            </w:r>
          </w:p>
        </w:tc>
        <w:tc>
          <w:tcPr>
            <w:tcW w:w="192" w:type="pct"/>
          </w:tcPr>
          <w:p w14:paraId="3B3C7071" w14:textId="32193750" w:rsidR="00B63FDD" w:rsidRDefault="00F2355A" w:rsidP="005711A8">
            <w:pPr>
              <w:pStyle w:val="TabellRader"/>
            </w:pPr>
            <w:r>
              <w:t xml:space="preserve">Ju </w:t>
            </w:r>
            <w:r w:rsidR="00AE030F">
              <w:t>187</w:t>
            </w:r>
          </w:p>
        </w:tc>
        <w:tc>
          <w:tcPr>
            <w:tcW w:w="192" w:type="pct"/>
          </w:tcPr>
          <w:p w14:paraId="18B26603" w14:textId="0798EB74" w:rsidR="00B63FDD" w:rsidRDefault="008A3C5A" w:rsidP="005711A8">
            <w:pPr>
              <w:pStyle w:val="TabellRader"/>
            </w:pPr>
            <w:r>
              <w:t>X</w:t>
            </w:r>
          </w:p>
        </w:tc>
        <w:tc>
          <w:tcPr>
            <w:tcW w:w="213" w:type="pct"/>
          </w:tcPr>
          <w:p w14:paraId="0F003518" w14:textId="77777777" w:rsidR="00B63FDD" w:rsidRDefault="00B63FDD" w:rsidP="005711A8">
            <w:pPr>
              <w:pStyle w:val="TabellRader"/>
            </w:pPr>
          </w:p>
        </w:tc>
      </w:tr>
      <w:tr w:rsidR="00B63FDD" w14:paraId="265C316D" w14:textId="77777777" w:rsidTr="005711A8">
        <w:trPr>
          <w:gridAfter w:val="2"/>
          <w:wAfter w:w="4015" w:type="pct"/>
        </w:trPr>
        <w:tc>
          <w:tcPr>
            <w:tcW w:w="195" w:type="pct"/>
          </w:tcPr>
          <w:p w14:paraId="1E3B3243" w14:textId="28CF6801" w:rsidR="00B63FDD" w:rsidRDefault="00B55892" w:rsidP="005711A8">
            <w:pPr>
              <w:pStyle w:val="TabellRader"/>
            </w:pPr>
            <w:r>
              <w:t>23</w:t>
            </w:r>
          </w:p>
        </w:tc>
        <w:tc>
          <w:tcPr>
            <w:tcW w:w="193" w:type="pct"/>
          </w:tcPr>
          <w:p w14:paraId="6003E69D" w14:textId="4A921B18" w:rsidR="00B63FDD" w:rsidRDefault="00B55892" w:rsidP="005711A8">
            <w:pPr>
              <w:pStyle w:val="TabellRader"/>
            </w:pPr>
            <w:r>
              <w:t>KU8</w:t>
            </w:r>
          </w:p>
        </w:tc>
        <w:tc>
          <w:tcPr>
            <w:tcW w:w="192" w:type="pct"/>
          </w:tcPr>
          <w:p w14:paraId="10B310AC" w14:textId="3E6702FD" w:rsidR="00B63FDD" w:rsidRDefault="00B55892" w:rsidP="005711A8">
            <w:pPr>
              <w:pStyle w:val="TabellRader"/>
            </w:pPr>
            <w:r>
              <w:t xml:space="preserve">Ju </w:t>
            </w:r>
            <w:r w:rsidR="00AE030F">
              <w:t>188</w:t>
            </w:r>
          </w:p>
        </w:tc>
        <w:tc>
          <w:tcPr>
            <w:tcW w:w="192" w:type="pct"/>
          </w:tcPr>
          <w:p w14:paraId="40933EB9" w14:textId="35F466C2" w:rsidR="00B63FDD" w:rsidRDefault="000B3AAA" w:rsidP="005711A8">
            <w:pPr>
              <w:pStyle w:val="TabellRader"/>
            </w:pPr>
            <w:r>
              <w:t>X</w:t>
            </w:r>
          </w:p>
        </w:tc>
        <w:tc>
          <w:tcPr>
            <w:tcW w:w="213" w:type="pct"/>
          </w:tcPr>
          <w:p w14:paraId="6BDA0770" w14:textId="77777777" w:rsidR="00B63FDD" w:rsidRDefault="00B63FDD" w:rsidP="005711A8">
            <w:pPr>
              <w:pStyle w:val="TabellRader"/>
            </w:pPr>
          </w:p>
        </w:tc>
      </w:tr>
      <w:tr w:rsidR="00B63FDD" w14:paraId="185FDA5B" w14:textId="77777777" w:rsidTr="005711A8">
        <w:trPr>
          <w:gridAfter w:val="2"/>
          <w:wAfter w:w="4015" w:type="pct"/>
        </w:trPr>
        <w:tc>
          <w:tcPr>
            <w:tcW w:w="195" w:type="pct"/>
          </w:tcPr>
          <w:p w14:paraId="4CC17D71" w14:textId="5AE50CAB" w:rsidR="00B63FDD" w:rsidRDefault="00B55892" w:rsidP="005711A8">
            <w:pPr>
              <w:pStyle w:val="TabellRader"/>
            </w:pPr>
            <w:r>
              <w:t>24</w:t>
            </w:r>
          </w:p>
        </w:tc>
        <w:tc>
          <w:tcPr>
            <w:tcW w:w="193" w:type="pct"/>
          </w:tcPr>
          <w:p w14:paraId="35F63437" w14:textId="7BDF7C84" w:rsidR="00B63FDD" w:rsidRDefault="00B55892" w:rsidP="005711A8">
            <w:pPr>
              <w:pStyle w:val="TabellRader"/>
            </w:pPr>
            <w:r>
              <w:t>KU8</w:t>
            </w:r>
          </w:p>
        </w:tc>
        <w:tc>
          <w:tcPr>
            <w:tcW w:w="192" w:type="pct"/>
          </w:tcPr>
          <w:p w14:paraId="413DE57E" w14:textId="34782442" w:rsidR="00B63FDD" w:rsidRDefault="00B55892" w:rsidP="005711A8">
            <w:pPr>
              <w:pStyle w:val="TabellRader"/>
            </w:pPr>
            <w:r>
              <w:t xml:space="preserve">Fi </w:t>
            </w:r>
            <w:r w:rsidR="00AE030F">
              <w:t>119</w:t>
            </w:r>
          </w:p>
        </w:tc>
        <w:tc>
          <w:tcPr>
            <w:tcW w:w="192" w:type="pct"/>
          </w:tcPr>
          <w:p w14:paraId="7E99DF7F" w14:textId="18568CCC" w:rsidR="00B63FDD" w:rsidRDefault="00F457AC" w:rsidP="005711A8">
            <w:pPr>
              <w:pStyle w:val="TabellRader"/>
            </w:pPr>
            <w:r>
              <w:t>X</w:t>
            </w:r>
          </w:p>
        </w:tc>
        <w:tc>
          <w:tcPr>
            <w:tcW w:w="213" w:type="pct"/>
          </w:tcPr>
          <w:p w14:paraId="70200B56" w14:textId="77777777" w:rsidR="00B63FDD" w:rsidRDefault="00B63FDD" w:rsidP="005711A8">
            <w:pPr>
              <w:pStyle w:val="TabellRader"/>
            </w:pPr>
          </w:p>
        </w:tc>
      </w:tr>
      <w:tr w:rsidR="00B63FDD" w14:paraId="4501DDE3" w14:textId="77777777" w:rsidTr="005711A8">
        <w:trPr>
          <w:gridAfter w:val="2"/>
          <w:wAfter w:w="4015" w:type="pct"/>
        </w:trPr>
        <w:tc>
          <w:tcPr>
            <w:tcW w:w="195" w:type="pct"/>
          </w:tcPr>
          <w:p w14:paraId="3C26BB38" w14:textId="123193D3" w:rsidR="00B63FDD" w:rsidRDefault="00B55892" w:rsidP="005711A8">
            <w:pPr>
              <w:pStyle w:val="TabellRader"/>
            </w:pPr>
            <w:r>
              <w:t>25</w:t>
            </w:r>
          </w:p>
        </w:tc>
        <w:tc>
          <w:tcPr>
            <w:tcW w:w="193" w:type="pct"/>
          </w:tcPr>
          <w:p w14:paraId="34E918E1" w14:textId="183ACEBC" w:rsidR="00B63FDD" w:rsidRDefault="00B55892" w:rsidP="005711A8">
            <w:pPr>
              <w:pStyle w:val="TabellRader"/>
            </w:pPr>
            <w:r>
              <w:t>KU9</w:t>
            </w:r>
          </w:p>
        </w:tc>
        <w:tc>
          <w:tcPr>
            <w:tcW w:w="192" w:type="pct"/>
          </w:tcPr>
          <w:p w14:paraId="6D6C38CA" w14:textId="26AE0271" w:rsidR="00B63FDD" w:rsidRDefault="00B55892" w:rsidP="005711A8">
            <w:pPr>
              <w:pStyle w:val="TabellRader"/>
            </w:pPr>
            <w:r>
              <w:t xml:space="preserve">Ju </w:t>
            </w:r>
            <w:r w:rsidR="00AE030F">
              <w:t>189</w:t>
            </w:r>
          </w:p>
        </w:tc>
        <w:tc>
          <w:tcPr>
            <w:tcW w:w="192" w:type="pct"/>
          </w:tcPr>
          <w:p w14:paraId="6BCBA167" w14:textId="358F0FB1" w:rsidR="00B63FDD" w:rsidRDefault="000B3AAA" w:rsidP="005711A8">
            <w:pPr>
              <w:pStyle w:val="TabellRader"/>
            </w:pPr>
            <w:r>
              <w:t>X</w:t>
            </w:r>
          </w:p>
        </w:tc>
        <w:tc>
          <w:tcPr>
            <w:tcW w:w="213" w:type="pct"/>
          </w:tcPr>
          <w:p w14:paraId="7DFBEEB7" w14:textId="77777777" w:rsidR="00B63FDD" w:rsidRDefault="00B63FDD" w:rsidP="005711A8">
            <w:pPr>
              <w:pStyle w:val="TabellRader"/>
            </w:pPr>
          </w:p>
        </w:tc>
      </w:tr>
      <w:tr w:rsidR="00B63FDD" w14:paraId="5E2FB339" w14:textId="77777777" w:rsidTr="005711A8">
        <w:trPr>
          <w:gridAfter w:val="2"/>
          <w:wAfter w:w="4015" w:type="pct"/>
        </w:trPr>
        <w:tc>
          <w:tcPr>
            <w:tcW w:w="195" w:type="pct"/>
          </w:tcPr>
          <w:p w14:paraId="3AF6FA93" w14:textId="08608B5E" w:rsidR="00B63FDD" w:rsidRDefault="00B55892" w:rsidP="005711A8">
            <w:pPr>
              <w:pStyle w:val="TabellRader"/>
            </w:pPr>
            <w:r>
              <w:t>26</w:t>
            </w:r>
          </w:p>
        </w:tc>
        <w:tc>
          <w:tcPr>
            <w:tcW w:w="193" w:type="pct"/>
          </w:tcPr>
          <w:p w14:paraId="2FF7BC29" w14:textId="44A2B85E" w:rsidR="00B63FDD" w:rsidRDefault="00B55892" w:rsidP="005711A8">
            <w:pPr>
              <w:pStyle w:val="TabellRader"/>
            </w:pPr>
            <w:r>
              <w:t>KU13</w:t>
            </w:r>
          </w:p>
        </w:tc>
        <w:tc>
          <w:tcPr>
            <w:tcW w:w="192" w:type="pct"/>
          </w:tcPr>
          <w:p w14:paraId="4DFA33CE" w14:textId="1CAA90BD" w:rsidR="00B63FDD" w:rsidRDefault="00B55892" w:rsidP="005711A8">
            <w:pPr>
              <w:pStyle w:val="TabellRader"/>
            </w:pPr>
            <w:r>
              <w:t xml:space="preserve">Ku </w:t>
            </w:r>
            <w:r w:rsidR="00AE030F">
              <w:t>16</w:t>
            </w:r>
          </w:p>
        </w:tc>
        <w:tc>
          <w:tcPr>
            <w:tcW w:w="192" w:type="pct"/>
          </w:tcPr>
          <w:p w14:paraId="12A2478C" w14:textId="440B7D16" w:rsidR="00B63FDD" w:rsidRDefault="001A2F9E" w:rsidP="005711A8">
            <w:pPr>
              <w:pStyle w:val="TabellRader"/>
            </w:pPr>
            <w:r>
              <w:t>X</w:t>
            </w:r>
          </w:p>
        </w:tc>
        <w:tc>
          <w:tcPr>
            <w:tcW w:w="213" w:type="pct"/>
          </w:tcPr>
          <w:p w14:paraId="769F73F0" w14:textId="77777777" w:rsidR="00B63FDD" w:rsidRDefault="00B63FDD" w:rsidP="005711A8">
            <w:pPr>
              <w:pStyle w:val="TabellRader"/>
            </w:pPr>
          </w:p>
        </w:tc>
      </w:tr>
      <w:tr w:rsidR="00995BA8" w14:paraId="0A37F53F" w14:textId="77777777" w:rsidTr="00EA26CD">
        <w:tc>
          <w:tcPr>
            <w:tcW w:w="195" w:type="pct"/>
          </w:tcPr>
          <w:p w14:paraId="32E762D7" w14:textId="3DB4A828" w:rsidR="00995BA8" w:rsidRDefault="00995BA8" w:rsidP="006E5302">
            <w:pPr>
              <w:pStyle w:val="TabellRader"/>
            </w:pPr>
            <w:r>
              <w:t>60</w:t>
            </w:r>
          </w:p>
        </w:tc>
        <w:tc>
          <w:tcPr>
            <w:tcW w:w="193" w:type="pct"/>
          </w:tcPr>
          <w:p w14:paraId="71C7A98B" w14:textId="6636E531" w:rsidR="00995BA8" w:rsidRDefault="001D041E" w:rsidP="006E5302">
            <w:pPr>
              <w:pStyle w:val="TabellRader"/>
            </w:pPr>
            <w:r>
              <w:t>KU1</w:t>
            </w:r>
          </w:p>
        </w:tc>
        <w:tc>
          <w:tcPr>
            <w:tcW w:w="192" w:type="pct"/>
          </w:tcPr>
          <w:p w14:paraId="13C038BA" w14:textId="2EF1F142" w:rsidR="00995BA8" w:rsidRDefault="001D041E" w:rsidP="006E5302">
            <w:pPr>
              <w:pStyle w:val="TabellRader"/>
            </w:pPr>
            <w:r>
              <w:t xml:space="preserve">SB </w:t>
            </w:r>
            <w:r w:rsidR="00621FA2">
              <w:t>6</w:t>
            </w:r>
          </w:p>
        </w:tc>
        <w:tc>
          <w:tcPr>
            <w:tcW w:w="192" w:type="pct"/>
          </w:tcPr>
          <w:p w14:paraId="504CFB88" w14:textId="19C4B082" w:rsidR="00995BA8" w:rsidRDefault="00621FA2" w:rsidP="006E5302">
            <w:pPr>
              <w:pStyle w:val="TabellRader"/>
            </w:pPr>
            <w:r>
              <w:t>X</w:t>
            </w:r>
          </w:p>
        </w:tc>
        <w:tc>
          <w:tcPr>
            <w:tcW w:w="4228" w:type="pct"/>
            <w:gridSpan w:val="3"/>
          </w:tcPr>
          <w:p w14:paraId="345A6095" w14:textId="77777777" w:rsidR="00995BA8" w:rsidRDefault="00995BA8" w:rsidP="006E5302">
            <w:pPr>
              <w:pStyle w:val="TabellRader"/>
            </w:pPr>
          </w:p>
        </w:tc>
      </w:tr>
      <w:tr w:rsidR="00995BA8" w14:paraId="6D2B45FD" w14:textId="77777777" w:rsidTr="00EA26CD">
        <w:tc>
          <w:tcPr>
            <w:tcW w:w="195" w:type="pct"/>
          </w:tcPr>
          <w:p w14:paraId="677077CA" w14:textId="33591F7A" w:rsidR="00995BA8" w:rsidRDefault="001D041E" w:rsidP="006E5302">
            <w:pPr>
              <w:pStyle w:val="TabellRader"/>
            </w:pPr>
            <w:r>
              <w:t>61</w:t>
            </w:r>
          </w:p>
        </w:tc>
        <w:tc>
          <w:tcPr>
            <w:tcW w:w="193" w:type="pct"/>
          </w:tcPr>
          <w:p w14:paraId="60B077AB" w14:textId="7F7E0CE5" w:rsidR="00995BA8" w:rsidRDefault="001D041E" w:rsidP="006E5302">
            <w:pPr>
              <w:pStyle w:val="TabellRader"/>
            </w:pPr>
            <w:r>
              <w:t>KU1</w:t>
            </w:r>
          </w:p>
        </w:tc>
        <w:tc>
          <w:tcPr>
            <w:tcW w:w="192" w:type="pct"/>
          </w:tcPr>
          <w:p w14:paraId="6CEBBB8D" w14:textId="100551AB" w:rsidR="00995BA8" w:rsidRDefault="001D041E" w:rsidP="006E5302">
            <w:pPr>
              <w:pStyle w:val="TabellRader"/>
            </w:pPr>
            <w:r>
              <w:t xml:space="preserve">Ju </w:t>
            </w:r>
            <w:r w:rsidR="00AE030F">
              <w:t>197</w:t>
            </w:r>
          </w:p>
        </w:tc>
        <w:tc>
          <w:tcPr>
            <w:tcW w:w="192" w:type="pct"/>
          </w:tcPr>
          <w:p w14:paraId="2A8707A9" w14:textId="41B6A82E" w:rsidR="00995BA8" w:rsidRDefault="000B3AAA" w:rsidP="006E5302">
            <w:pPr>
              <w:pStyle w:val="TabellRader"/>
            </w:pPr>
            <w:r>
              <w:t>X</w:t>
            </w:r>
          </w:p>
        </w:tc>
        <w:tc>
          <w:tcPr>
            <w:tcW w:w="4228" w:type="pct"/>
            <w:gridSpan w:val="3"/>
          </w:tcPr>
          <w:p w14:paraId="193DA68E" w14:textId="77777777" w:rsidR="00995BA8" w:rsidRDefault="00995BA8" w:rsidP="006E5302">
            <w:pPr>
              <w:pStyle w:val="TabellRader"/>
            </w:pPr>
          </w:p>
        </w:tc>
      </w:tr>
      <w:tr w:rsidR="00995BA8" w14:paraId="232BF150" w14:textId="77777777" w:rsidTr="00EA26CD">
        <w:tc>
          <w:tcPr>
            <w:tcW w:w="195" w:type="pct"/>
          </w:tcPr>
          <w:p w14:paraId="04ECACC8" w14:textId="5014610B" w:rsidR="00995BA8" w:rsidRDefault="001D041E" w:rsidP="006E5302">
            <w:pPr>
              <w:pStyle w:val="TabellRader"/>
            </w:pPr>
            <w:r>
              <w:t>62</w:t>
            </w:r>
          </w:p>
        </w:tc>
        <w:tc>
          <w:tcPr>
            <w:tcW w:w="193" w:type="pct"/>
          </w:tcPr>
          <w:p w14:paraId="06AD29EF" w14:textId="5A61E0DC" w:rsidR="00995BA8" w:rsidRDefault="001D041E" w:rsidP="006E5302">
            <w:pPr>
              <w:pStyle w:val="TabellRader"/>
            </w:pPr>
            <w:r>
              <w:t>KU1</w:t>
            </w:r>
          </w:p>
        </w:tc>
        <w:tc>
          <w:tcPr>
            <w:tcW w:w="192" w:type="pct"/>
          </w:tcPr>
          <w:p w14:paraId="3C2E6EEC" w14:textId="26B93689" w:rsidR="00995BA8" w:rsidRDefault="001D041E" w:rsidP="006E5302">
            <w:pPr>
              <w:pStyle w:val="TabellRader"/>
            </w:pPr>
            <w:r>
              <w:t xml:space="preserve">Fi </w:t>
            </w:r>
            <w:r w:rsidR="00AE030F">
              <w:t>131</w:t>
            </w:r>
          </w:p>
        </w:tc>
        <w:tc>
          <w:tcPr>
            <w:tcW w:w="192" w:type="pct"/>
          </w:tcPr>
          <w:p w14:paraId="5C6216F2" w14:textId="6A29622F" w:rsidR="00995BA8" w:rsidRDefault="00F457AC" w:rsidP="006E5302">
            <w:pPr>
              <w:pStyle w:val="TabellRader"/>
            </w:pPr>
            <w:r>
              <w:t>X</w:t>
            </w:r>
          </w:p>
        </w:tc>
        <w:tc>
          <w:tcPr>
            <w:tcW w:w="4228" w:type="pct"/>
            <w:gridSpan w:val="3"/>
          </w:tcPr>
          <w:p w14:paraId="3A171922" w14:textId="77777777" w:rsidR="00995BA8" w:rsidRDefault="00995BA8" w:rsidP="006E5302">
            <w:pPr>
              <w:pStyle w:val="TabellRader"/>
            </w:pPr>
          </w:p>
        </w:tc>
      </w:tr>
      <w:tr w:rsidR="00995BA8" w14:paraId="29580518" w14:textId="77777777" w:rsidTr="00EA26CD">
        <w:tc>
          <w:tcPr>
            <w:tcW w:w="195" w:type="pct"/>
          </w:tcPr>
          <w:p w14:paraId="2663A5E2" w14:textId="61C86553" w:rsidR="00995BA8" w:rsidRDefault="001D041E" w:rsidP="006E5302">
            <w:pPr>
              <w:pStyle w:val="TabellRader"/>
            </w:pPr>
            <w:r>
              <w:t>63</w:t>
            </w:r>
          </w:p>
        </w:tc>
        <w:tc>
          <w:tcPr>
            <w:tcW w:w="193" w:type="pct"/>
          </w:tcPr>
          <w:p w14:paraId="57DF9C47" w14:textId="20D47305" w:rsidR="00995BA8" w:rsidRDefault="001D041E" w:rsidP="006E5302">
            <w:pPr>
              <w:pStyle w:val="TabellRader"/>
            </w:pPr>
            <w:r>
              <w:t>KU1</w:t>
            </w:r>
          </w:p>
        </w:tc>
        <w:tc>
          <w:tcPr>
            <w:tcW w:w="192" w:type="pct"/>
          </w:tcPr>
          <w:p w14:paraId="387B2D14" w14:textId="7C4C9988" w:rsidR="00995BA8" w:rsidRDefault="001D041E" w:rsidP="006E5302">
            <w:pPr>
              <w:pStyle w:val="TabellRader"/>
            </w:pPr>
            <w:r>
              <w:t xml:space="preserve">Ku </w:t>
            </w:r>
            <w:r w:rsidR="00AE030F">
              <w:t>19</w:t>
            </w:r>
          </w:p>
        </w:tc>
        <w:tc>
          <w:tcPr>
            <w:tcW w:w="192" w:type="pct"/>
          </w:tcPr>
          <w:p w14:paraId="687D3793" w14:textId="2A8C22B9" w:rsidR="00995BA8" w:rsidRDefault="001A2F9E" w:rsidP="006E5302">
            <w:pPr>
              <w:pStyle w:val="TabellRader"/>
            </w:pPr>
            <w:r>
              <w:t>X</w:t>
            </w:r>
          </w:p>
        </w:tc>
        <w:tc>
          <w:tcPr>
            <w:tcW w:w="4228" w:type="pct"/>
            <w:gridSpan w:val="3"/>
          </w:tcPr>
          <w:p w14:paraId="26C9DE0B" w14:textId="77777777" w:rsidR="00995BA8" w:rsidRDefault="00995BA8" w:rsidP="006E5302">
            <w:pPr>
              <w:pStyle w:val="TabellRader"/>
            </w:pPr>
          </w:p>
        </w:tc>
      </w:tr>
      <w:tr w:rsidR="00995BA8" w14:paraId="2A232A34" w14:textId="77777777" w:rsidTr="00EA26CD">
        <w:tc>
          <w:tcPr>
            <w:tcW w:w="195" w:type="pct"/>
          </w:tcPr>
          <w:p w14:paraId="6B1E7940" w14:textId="4BA18B98" w:rsidR="00995BA8" w:rsidRDefault="001D041E" w:rsidP="005711A8">
            <w:pPr>
              <w:pStyle w:val="TabellRader"/>
            </w:pPr>
            <w:r>
              <w:t>64</w:t>
            </w:r>
          </w:p>
        </w:tc>
        <w:tc>
          <w:tcPr>
            <w:tcW w:w="193" w:type="pct"/>
          </w:tcPr>
          <w:p w14:paraId="0B1E881C" w14:textId="5FCE1CE2" w:rsidR="00995BA8" w:rsidRDefault="001D041E" w:rsidP="005711A8">
            <w:pPr>
              <w:pStyle w:val="TabellRader"/>
            </w:pPr>
            <w:r>
              <w:t>KU1</w:t>
            </w:r>
          </w:p>
        </w:tc>
        <w:tc>
          <w:tcPr>
            <w:tcW w:w="192" w:type="pct"/>
          </w:tcPr>
          <w:p w14:paraId="2D585764" w14:textId="0AB025F4" w:rsidR="00995BA8" w:rsidRDefault="001D041E" w:rsidP="005711A8">
            <w:pPr>
              <w:pStyle w:val="TabellRader"/>
            </w:pPr>
            <w:r>
              <w:t xml:space="preserve">A </w:t>
            </w:r>
            <w:r w:rsidR="00AE030F">
              <w:t>23</w:t>
            </w:r>
          </w:p>
        </w:tc>
        <w:tc>
          <w:tcPr>
            <w:tcW w:w="192" w:type="pct"/>
          </w:tcPr>
          <w:p w14:paraId="311D5A2A" w14:textId="72CEAB38" w:rsidR="00995BA8" w:rsidRDefault="00E95AC3" w:rsidP="005711A8">
            <w:pPr>
              <w:pStyle w:val="TabellRader"/>
            </w:pPr>
            <w:r>
              <w:t>X</w:t>
            </w:r>
          </w:p>
        </w:tc>
        <w:tc>
          <w:tcPr>
            <w:tcW w:w="4228" w:type="pct"/>
            <w:gridSpan w:val="3"/>
          </w:tcPr>
          <w:p w14:paraId="4E18D7FF" w14:textId="77777777" w:rsidR="00995BA8" w:rsidRDefault="00995BA8" w:rsidP="005711A8">
            <w:pPr>
              <w:pStyle w:val="TabellRader"/>
            </w:pPr>
          </w:p>
        </w:tc>
      </w:tr>
      <w:tr w:rsidR="0058438C" w:rsidRPr="00B2420A" w14:paraId="54E06EAB" w14:textId="77777777" w:rsidTr="003C5A6C">
        <w:trPr>
          <w:gridAfter w:val="2"/>
          <w:wAfter w:w="4015" w:type="pct"/>
        </w:trPr>
        <w:tc>
          <w:tcPr>
            <w:tcW w:w="985" w:type="pct"/>
            <w:gridSpan w:val="5"/>
          </w:tcPr>
          <w:p w14:paraId="15F436A1" w14:textId="335D2979" w:rsidR="0058438C" w:rsidRPr="00B2420A" w:rsidRDefault="0058438C" w:rsidP="00B2420A">
            <w:pPr>
              <w:pStyle w:val="Rubrik2"/>
              <w:outlineLvl w:val="1"/>
            </w:pPr>
            <w:bookmarkStart w:id="552" w:name="_Toc505164400"/>
            <w:bookmarkStart w:id="553" w:name="_Toc505170062"/>
            <w:bookmarkStart w:id="554" w:name="_Toc505170439"/>
            <w:bookmarkStart w:id="555" w:name="_Toc505170797"/>
            <w:bookmarkStart w:id="556" w:name="_Toc505171861"/>
            <w:bookmarkStart w:id="557" w:name="_Toc21610002"/>
            <w:bookmarkStart w:id="558" w:name="_Toc129250754"/>
            <w:r w:rsidRPr="00B2420A">
              <w:t>Finansutskottet</w:t>
            </w:r>
            <w:bookmarkEnd w:id="552"/>
            <w:bookmarkEnd w:id="553"/>
            <w:bookmarkEnd w:id="554"/>
            <w:bookmarkEnd w:id="555"/>
            <w:bookmarkEnd w:id="556"/>
            <w:bookmarkEnd w:id="557"/>
            <w:bookmarkEnd w:id="558"/>
          </w:p>
        </w:tc>
      </w:tr>
      <w:tr w:rsidR="0058438C" w:rsidRPr="00D279EF" w14:paraId="44D02CA6" w14:textId="77777777" w:rsidTr="003C5A6C">
        <w:trPr>
          <w:gridAfter w:val="2"/>
          <w:wAfter w:w="4015" w:type="pct"/>
        </w:trPr>
        <w:tc>
          <w:tcPr>
            <w:tcW w:w="195" w:type="pct"/>
          </w:tcPr>
          <w:p w14:paraId="23F65B31" w14:textId="7483EDFE" w:rsidR="0058438C" w:rsidRPr="00D279EF" w:rsidRDefault="00D279EF" w:rsidP="00771EA9">
            <w:pPr>
              <w:pStyle w:val="TabellRader"/>
              <w:rPr>
                <w:b/>
              </w:rPr>
            </w:pPr>
            <w:r w:rsidRPr="00D279EF">
              <w:rPr>
                <w:b/>
              </w:rPr>
              <w:t>2007/08</w:t>
            </w:r>
          </w:p>
        </w:tc>
        <w:tc>
          <w:tcPr>
            <w:tcW w:w="193" w:type="pct"/>
          </w:tcPr>
          <w:p w14:paraId="3D152956" w14:textId="77777777" w:rsidR="0058438C" w:rsidRPr="00D279EF" w:rsidRDefault="0058438C" w:rsidP="00771EA9">
            <w:pPr>
              <w:pStyle w:val="TabellRader"/>
              <w:rPr>
                <w:b/>
              </w:rPr>
            </w:pPr>
          </w:p>
        </w:tc>
        <w:tc>
          <w:tcPr>
            <w:tcW w:w="192" w:type="pct"/>
          </w:tcPr>
          <w:p w14:paraId="6FDFAD78" w14:textId="77777777" w:rsidR="0058438C" w:rsidRPr="00D279EF" w:rsidRDefault="0058438C" w:rsidP="00771EA9">
            <w:pPr>
              <w:pStyle w:val="TabellRader"/>
              <w:rPr>
                <w:b/>
              </w:rPr>
            </w:pPr>
          </w:p>
        </w:tc>
        <w:tc>
          <w:tcPr>
            <w:tcW w:w="192" w:type="pct"/>
          </w:tcPr>
          <w:p w14:paraId="730EBDA4" w14:textId="77777777" w:rsidR="0058438C" w:rsidRPr="00D279EF" w:rsidRDefault="0058438C" w:rsidP="00771EA9">
            <w:pPr>
              <w:pStyle w:val="TabellRader"/>
              <w:rPr>
                <w:b/>
              </w:rPr>
            </w:pPr>
          </w:p>
        </w:tc>
        <w:tc>
          <w:tcPr>
            <w:tcW w:w="213" w:type="pct"/>
          </w:tcPr>
          <w:p w14:paraId="178E2FE5" w14:textId="77777777" w:rsidR="0058438C" w:rsidRPr="00D279EF" w:rsidRDefault="0058438C" w:rsidP="00771EA9">
            <w:pPr>
              <w:pStyle w:val="TabellRader"/>
              <w:rPr>
                <w:b/>
              </w:rPr>
            </w:pPr>
          </w:p>
        </w:tc>
      </w:tr>
      <w:tr w:rsidR="00D279EF" w14:paraId="23BBA50C" w14:textId="77777777" w:rsidTr="003C5A6C">
        <w:trPr>
          <w:gridAfter w:val="2"/>
          <w:wAfter w:w="4015" w:type="pct"/>
        </w:trPr>
        <w:tc>
          <w:tcPr>
            <w:tcW w:w="195" w:type="pct"/>
          </w:tcPr>
          <w:p w14:paraId="79AB4FD1" w14:textId="13B1230C" w:rsidR="00D279EF" w:rsidRDefault="00912B7C" w:rsidP="00CB14C3">
            <w:pPr>
              <w:pStyle w:val="TabellRader"/>
            </w:pPr>
            <w:r>
              <w:t>24</w:t>
            </w:r>
          </w:p>
        </w:tc>
        <w:tc>
          <w:tcPr>
            <w:tcW w:w="193" w:type="pct"/>
          </w:tcPr>
          <w:p w14:paraId="3C21F505" w14:textId="215ED0AD" w:rsidR="00D279EF" w:rsidRDefault="00912B7C" w:rsidP="00CB14C3">
            <w:pPr>
              <w:pStyle w:val="TabellRader"/>
            </w:pPr>
            <w:r>
              <w:t>FiU</w:t>
            </w:r>
            <w:r w:rsidR="00F840C2">
              <w:t>11</w:t>
            </w:r>
          </w:p>
        </w:tc>
        <w:tc>
          <w:tcPr>
            <w:tcW w:w="192" w:type="pct"/>
          </w:tcPr>
          <w:p w14:paraId="7DC19076" w14:textId="5539452F" w:rsidR="00D279EF" w:rsidRDefault="00AC6C60" w:rsidP="00CB14C3">
            <w:pPr>
              <w:pStyle w:val="TabellRader"/>
            </w:pPr>
            <w:r>
              <w:t>KN</w:t>
            </w:r>
            <w:r w:rsidR="00912B7C">
              <w:t xml:space="preserve"> </w:t>
            </w:r>
            <w:r w:rsidR="00D86BBE">
              <w:t>1</w:t>
            </w:r>
          </w:p>
        </w:tc>
        <w:tc>
          <w:tcPr>
            <w:tcW w:w="192" w:type="pct"/>
          </w:tcPr>
          <w:p w14:paraId="05D0024C" w14:textId="77777777" w:rsidR="00D279EF" w:rsidRDefault="00D279EF" w:rsidP="00CB14C3">
            <w:pPr>
              <w:pStyle w:val="TabellRader"/>
            </w:pPr>
          </w:p>
        </w:tc>
        <w:tc>
          <w:tcPr>
            <w:tcW w:w="213" w:type="pct"/>
          </w:tcPr>
          <w:p w14:paraId="17F4C1CD" w14:textId="61F8A344" w:rsidR="00D279EF" w:rsidRDefault="00AC6C60" w:rsidP="00CB14C3">
            <w:pPr>
              <w:pStyle w:val="TabellRader"/>
            </w:pPr>
            <w:r>
              <w:t>X</w:t>
            </w:r>
          </w:p>
        </w:tc>
      </w:tr>
      <w:tr w:rsidR="00D279EF" w14:paraId="1E0D51E6" w14:textId="77777777" w:rsidTr="003C5A6C">
        <w:trPr>
          <w:gridAfter w:val="2"/>
          <w:wAfter w:w="4015" w:type="pct"/>
        </w:trPr>
        <w:tc>
          <w:tcPr>
            <w:tcW w:w="195" w:type="pct"/>
          </w:tcPr>
          <w:p w14:paraId="70B79373" w14:textId="77777777" w:rsidR="00D279EF" w:rsidRDefault="00D279EF" w:rsidP="00CB14C3">
            <w:pPr>
              <w:pStyle w:val="TabellRader"/>
            </w:pPr>
          </w:p>
        </w:tc>
        <w:tc>
          <w:tcPr>
            <w:tcW w:w="193" w:type="pct"/>
          </w:tcPr>
          <w:p w14:paraId="4DA097AA" w14:textId="77777777" w:rsidR="00D279EF" w:rsidRDefault="00D279EF" w:rsidP="00CB14C3">
            <w:pPr>
              <w:pStyle w:val="TabellRader"/>
            </w:pPr>
          </w:p>
        </w:tc>
        <w:tc>
          <w:tcPr>
            <w:tcW w:w="192" w:type="pct"/>
          </w:tcPr>
          <w:p w14:paraId="24E73C63" w14:textId="77777777" w:rsidR="00D279EF" w:rsidRDefault="00D279EF" w:rsidP="00CB14C3">
            <w:pPr>
              <w:pStyle w:val="TabellRader"/>
            </w:pPr>
          </w:p>
        </w:tc>
        <w:tc>
          <w:tcPr>
            <w:tcW w:w="192" w:type="pct"/>
          </w:tcPr>
          <w:p w14:paraId="56045D75" w14:textId="77777777" w:rsidR="00D279EF" w:rsidRDefault="00D279EF" w:rsidP="00CB14C3">
            <w:pPr>
              <w:pStyle w:val="TabellRader"/>
            </w:pPr>
          </w:p>
        </w:tc>
        <w:tc>
          <w:tcPr>
            <w:tcW w:w="213" w:type="pct"/>
          </w:tcPr>
          <w:p w14:paraId="008233E4" w14:textId="77777777" w:rsidR="00D279EF" w:rsidRDefault="00D279EF" w:rsidP="00CB14C3">
            <w:pPr>
              <w:pStyle w:val="TabellRader"/>
            </w:pPr>
          </w:p>
        </w:tc>
      </w:tr>
      <w:tr w:rsidR="00D279EF" w:rsidRPr="00912B7C" w14:paraId="00A69B66" w14:textId="77777777" w:rsidTr="003C5A6C">
        <w:trPr>
          <w:gridAfter w:val="2"/>
          <w:wAfter w:w="4015" w:type="pct"/>
        </w:trPr>
        <w:tc>
          <w:tcPr>
            <w:tcW w:w="195" w:type="pct"/>
          </w:tcPr>
          <w:p w14:paraId="2C0504F9" w14:textId="43F40B29" w:rsidR="00D279EF" w:rsidRPr="00912B7C" w:rsidRDefault="00912B7C" w:rsidP="00CB14C3">
            <w:pPr>
              <w:pStyle w:val="TabellRader"/>
              <w:rPr>
                <w:b/>
              </w:rPr>
            </w:pPr>
            <w:r w:rsidRPr="00912B7C">
              <w:rPr>
                <w:b/>
              </w:rPr>
              <w:t>2009/10</w:t>
            </w:r>
          </w:p>
        </w:tc>
        <w:tc>
          <w:tcPr>
            <w:tcW w:w="193" w:type="pct"/>
          </w:tcPr>
          <w:p w14:paraId="579C850B" w14:textId="77777777" w:rsidR="00D279EF" w:rsidRPr="00912B7C" w:rsidRDefault="00D279EF" w:rsidP="00CB14C3">
            <w:pPr>
              <w:pStyle w:val="TabellRader"/>
              <w:rPr>
                <w:b/>
              </w:rPr>
            </w:pPr>
          </w:p>
        </w:tc>
        <w:tc>
          <w:tcPr>
            <w:tcW w:w="192" w:type="pct"/>
          </w:tcPr>
          <w:p w14:paraId="2AA8E6DE" w14:textId="77777777" w:rsidR="00D279EF" w:rsidRPr="00912B7C" w:rsidRDefault="00D279EF" w:rsidP="00CB14C3">
            <w:pPr>
              <w:pStyle w:val="TabellRader"/>
              <w:rPr>
                <w:b/>
              </w:rPr>
            </w:pPr>
          </w:p>
        </w:tc>
        <w:tc>
          <w:tcPr>
            <w:tcW w:w="192" w:type="pct"/>
          </w:tcPr>
          <w:p w14:paraId="2CAD8D65" w14:textId="77777777" w:rsidR="00D279EF" w:rsidRPr="00912B7C" w:rsidRDefault="00D279EF" w:rsidP="00CB14C3">
            <w:pPr>
              <w:pStyle w:val="TabellRader"/>
              <w:rPr>
                <w:b/>
              </w:rPr>
            </w:pPr>
          </w:p>
        </w:tc>
        <w:tc>
          <w:tcPr>
            <w:tcW w:w="213" w:type="pct"/>
          </w:tcPr>
          <w:p w14:paraId="19161EC1" w14:textId="77777777" w:rsidR="00D279EF" w:rsidRPr="00912B7C" w:rsidRDefault="00D279EF" w:rsidP="00CB14C3">
            <w:pPr>
              <w:pStyle w:val="TabellRader"/>
              <w:rPr>
                <w:b/>
              </w:rPr>
            </w:pPr>
          </w:p>
        </w:tc>
      </w:tr>
      <w:tr w:rsidR="00D279EF" w14:paraId="1E0F7D03" w14:textId="77777777" w:rsidTr="003C5A6C">
        <w:trPr>
          <w:gridAfter w:val="2"/>
          <w:wAfter w:w="4015" w:type="pct"/>
        </w:trPr>
        <w:tc>
          <w:tcPr>
            <w:tcW w:w="195" w:type="pct"/>
          </w:tcPr>
          <w:p w14:paraId="12A43DE6" w14:textId="4CAEF638" w:rsidR="00D279EF" w:rsidRDefault="009D0E32" w:rsidP="00CB14C3">
            <w:pPr>
              <w:pStyle w:val="TabellRader"/>
            </w:pPr>
            <w:r>
              <w:t>220</w:t>
            </w:r>
          </w:p>
        </w:tc>
        <w:tc>
          <w:tcPr>
            <w:tcW w:w="193" w:type="pct"/>
          </w:tcPr>
          <w:p w14:paraId="41E7499E" w14:textId="3EB3AAD4" w:rsidR="00D279EF" w:rsidRDefault="009D0E32" w:rsidP="00CB14C3">
            <w:pPr>
              <w:pStyle w:val="TabellRader"/>
            </w:pPr>
            <w:r>
              <w:t>FiU35</w:t>
            </w:r>
          </w:p>
        </w:tc>
        <w:tc>
          <w:tcPr>
            <w:tcW w:w="192" w:type="pct"/>
          </w:tcPr>
          <w:p w14:paraId="6100060E" w14:textId="36E3A146" w:rsidR="00D279EF" w:rsidRDefault="00DB5D64" w:rsidP="00CB14C3">
            <w:pPr>
              <w:pStyle w:val="TabellRader"/>
            </w:pPr>
            <w:r>
              <w:t>Fi</w:t>
            </w:r>
            <w:r w:rsidR="00D86BBE">
              <w:t xml:space="preserve"> 3</w:t>
            </w:r>
          </w:p>
        </w:tc>
        <w:tc>
          <w:tcPr>
            <w:tcW w:w="192" w:type="pct"/>
          </w:tcPr>
          <w:p w14:paraId="58F52C8A" w14:textId="77777777" w:rsidR="00D279EF" w:rsidRDefault="00D279EF" w:rsidP="00CB14C3">
            <w:pPr>
              <w:pStyle w:val="TabellRader"/>
            </w:pPr>
          </w:p>
        </w:tc>
        <w:tc>
          <w:tcPr>
            <w:tcW w:w="213" w:type="pct"/>
          </w:tcPr>
          <w:p w14:paraId="50BA81B9" w14:textId="222FABA0" w:rsidR="00D279EF" w:rsidRDefault="00DB5D64" w:rsidP="00CB14C3">
            <w:pPr>
              <w:pStyle w:val="TabellRader"/>
            </w:pPr>
            <w:r>
              <w:t>X</w:t>
            </w:r>
          </w:p>
        </w:tc>
      </w:tr>
      <w:tr w:rsidR="00D279EF" w:rsidRPr="00194F4E" w14:paraId="5546C369" w14:textId="77777777" w:rsidTr="003C5A6C">
        <w:trPr>
          <w:gridAfter w:val="2"/>
          <w:wAfter w:w="4015" w:type="pct"/>
        </w:trPr>
        <w:tc>
          <w:tcPr>
            <w:tcW w:w="195" w:type="pct"/>
          </w:tcPr>
          <w:p w14:paraId="6AFBA340" w14:textId="3E1AFC44" w:rsidR="00D279EF" w:rsidRPr="00194F4E" w:rsidRDefault="00194F4E" w:rsidP="00CB14C3">
            <w:pPr>
              <w:pStyle w:val="TabellRader"/>
              <w:rPr>
                <w:b/>
              </w:rPr>
            </w:pPr>
            <w:r w:rsidRPr="00194F4E">
              <w:rPr>
                <w:b/>
              </w:rPr>
              <w:t>2012/13</w:t>
            </w:r>
          </w:p>
        </w:tc>
        <w:tc>
          <w:tcPr>
            <w:tcW w:w="193" w:type="pct"/>
          </w:tcPr>
          <w:p w14:paraId="52B2D0D9" w14:textId="77777777" w:rsidR="00D279EF" w:rsidRPr="00194F4E" w:rsidRDefault="00D279EF" w:rsidP="00CB14C3">
            <w:pPr>
              <w:pStyle w:val="TabellRader"/>
              <w:rPr>
                <w:b/>
              </w:rPr>
            </w:pPr>
          </w:p>
        </w:tc>
        <w:tc>
          <w:tcPr>
            <w:tcW w:w="192" w:type="pct"/>
          </w:tcPr>
          <w:p w14:paraId="310305C0" w14:textId="77777777" w:rsidR="00D279EF" w:rsidRPr="00194F4E" w:rsidRDefault="00D279EF" w:rsidP="00CB14C3">
            <w:pPr>
              <w:pStyle w:val="TabellRader"/>
              <w:rPr>
                <w:b/>
              </w:rPr>
            </w:pPr>
          </w:p>
        </w:tc>
        <w:tc>
          <w:tcPr>
            <w:tcW w:w="192" w:type="pct"/>
          </w:tcPr>
          <w:p w14:paraId="5C006653" w14:textId="77777777" w:rsidR="00D279EF" w:rsidRPr="00194F4E" w:rsidRDefault="00D279EF" w:rsidP="00CB14C3">
            <w:pPr>
              <w:pStyle w:val="TabellRader"/>
              <w:rPr>
                <w:b/>
              </w:rPr>
            </w:pPr>
          </w:p>
        </w:tc>
        <w:tc>
          <w:tcPr>
            <w:tcW w:w="213" w:type="pct"/>
          </w:tcPr>
          <w:p w14:paraId="1662543F" w14:textId="77777777" w:rsidR="00D279EF" w:rsidRPr="00194F4E" w:rsidRDefault="00D279EF" w:rsidP="00CB14C3">
            <w:pPr>
              <w:pStyle w:val="TabellRader"/>
              <w:rPr>
                <w:b/>
              </w:rPr>
            </w:pPr>
          </w:p>
        </w:tc>
      </w:tr>
      <w:tr w:rsidR="00D279EF" w14:paraId="28AFFA92" w14:textId="77777777" w:rsidTr="003C5A6C">
        <w:trPr>
          <w:gridAfter w:val="2"/>
          <w:wAfter w:w="4015" w:type="pct"/>
        </w:trPr>
        <w:tc>
          <w:tcPr>
            <w:tcW w:w="195" w:type="pct"/>
          </w:tcPr>
          <w:p w14:paraId="57D47854" w14:textId="1FA5D0AF" w:rsidR="00D279EF" w:rsidRDefault="00194F4E" w:rsidP="00CB14C3">
            <w:pPr>
              <w:pStyle w:val="TabellRader"/>
            </w:pPr>
            <w:r>
              <w:t>287</w:t>
            </w:r>
          </w:p>
        </w:tc>
        <w:tc>
          <w:tcPr>
            <w:tcW w:w="193" w:type="pct"/>
          </w:tcPr>
          <w:p w14:paraId="0D19012A" w14:textId="1D08E7E6" w:rsidR="00D279EF" w:rsidRDefault="00194F4E" w:rsidP="00CB14C3">
            <w:pPr>
              <w:pStyle w:val="TabellRader"/>
            </w:pPr>
            <w:r>
              <w:t>FiU</w:t>
            </w:r>
            <w:r w:rsidR="00074A40">
              <w:t>21</w:t>
            </w:r>
          </w:p>
        </w:tc>
        <w:tc>
          <w:tcPr>
            <w:tcW w:w="192" w:type="pct"/>
          </w:tcPr>
          <w:p w14:paraId="134E6926" w14:textId="10995DBB" w:rsidR="00D279EF" w:rsidRDefault="00194F4E" w:rsidP="00CB14C3">
            <w:pPr>
              <w:pStyle w:val="TabellRader"/>
            </w:pPr>
            <w:r>
              <w:t>Fi</w:t>
            </w:r>
            <w:r w:rsidR="00233E3B">
              <w:t xml:space="preserve"> </w:t>
            </w:r>
            <w:r w:rsidR="00D86BBE">
              <w:t>7</w:t>
            </w:r>
          </w:p>
        </w:tc>
        <w:tc>
          <w:tcPr>
            <w:tcW w:w="192" w:type="pct"/>
          </w:tcPr>
          <w:p w14:paraId="422495D2" w14:textId="22F4B2B2" w:rsidR="00D279EF" w:rsidRDefault="00865CEB" w:rsidP="00CB14C3">
            <w:pPr>
              <w:pStyle w:val="TabellRader"/>
            </w:pPr>
            <w:r>
              <w:t>X</w:t>
            </w:r>
          </w:p>
        </w:tc>
        <w:tc>
          <w:tcPr>
            <w:tcW w:w="213" w:type="pct"/>
          </w:tcPr>
          <w:p w14:paraId="109469EA" w14:textId="67B26738" w:rsidR="00D279EF" w:rsidRDefault="00D279EF" w:rsidP="00CB14C3">
            <w:pPr>
              <w:pStyle w:val="TabellRader"/>
            </w:pPr>
          </w:p>
        </w:tc>
      </w:tr>
      <w:tr w:rsidR="00986007" w14:paraId="0634D4FD" w14:textId="77777777" w:rsidTr="003C5A6C">
        <w:trPr>
          <w:gridAfter w:val="2"/>
          <w:wAfter w:w="4015" w:type="pct"/>
        </w:trPr>
        <w:tc>
          <w:tcPr>
            <w:tcW w:w="195" w:type="pct"/>
          </w:tcPr>
          <w:p w14:paraId="7D2B5063" w14:textId="77777777" w:rsidR="00986007" w:rsidRDefault="00986007" w:rsidP="00CB14C3">
            <w:pPr>
              <w:pStyle w:val="TabellRader"/>
            </w:pPr>
          </w:p>
        </w:tc>
        <w:tc>
          <w:tcPr>
            <w:tcW w:w="193" w:type="pct"/>
          </w:tcPr>
          <w:p w14:paraId="01B7D3AA" w14:textId="77777777" w:rsidR="00986007" w:rsidRDefault="00986007" w:rsidP="00CB14C3">
            <w:pPr>
              <w:pStyle w:val="TabellRader"/>
            </w:pPr>
          </w:p>
        </w:tc>
        <w:tc>
          <w:tcPr>
            <w:tcW w:w="192" w:type="pct"/>
          </w:tcPr>
          <w:p w14:paraId="043FD13E" w14:textId="77777777" w:rsidR="00986007" w:rsidRDefault="00986007" w:rsidP="00CB14C3">
            <w:pPr>
              <w:pStyle w:val="TabellRader"/>
            </w:pPr>
          </w:p>
        </w:tc>
        <w:tc>
          <w:tcPr>
            <w:tcW w:w="192" w:type="pct"/>
          </w:tcPr>
          <w:p w14:paraId="1F4AD8A5" w14:textId="77777777" w:rsidR="00986007" w:rsidRDefault="00986007" w:rsidP="00CB14C3">
            <w:pPr>
              <w:pStyle w:val="TabellRader"/>
            </w:pPr>
          </w:p>
        </w:tc>
        <w:tc>
          <w:tcPr>
            <w:tcW w:w="213" w:type="pct"/>
          </w:tcPr>
          <w:p w14:paraId="1566075A" w14:textId="77777777" w:rsidR="00986007" w:rsidRDefault="00986007" w:rsidP="00CB14C3">
            <w:pPr>
              <w:pStyle w:val="TabellRader"/>
            </w:pPr>
          </w:p>
        </w:tc>
      </w:tr>
      <w:tr w:rsidR="00D279EF" w:rsidRPr="00611C65" w14:paraId="6F0AA74D" w14:textId="77777777" w:rsidTr="003C5A6C">
        <w:trPr>
          <w:gridAfter w:val="2"/>
          <w:wAfter w:w="4015" w:type="pct"/>
        </w:trPr>
        <w:tc>
          <w:tcPr>
            <w:tcW w:w="195" w:type="pct"/>
          </w:tcPr>
          <w:p w14:paraId="350D7EED" w14:textId="377DE079" w:rsidR="00D279EF" w:rsidRPr="00611C65" w:rsidRDefault="00611C65" w:rsidP="00CB14C3">
            <w:pPr>
              <w:pStyle w:val="TabellRader"/>
              <w:rPr>
                <w:b/>
              </w:rPr>
            </w:pPr>
            <w:r w:rsidRPr="00611C65">
              <w:rPr>
                <w:b/>
              </w:rPr>
              <w:t>2013/14</w:t>
            </w:r>
          </w:p>
        </w:tc>
        <w:tc>
          <w:tcPr>
            <w:tcW w:w="193" w:type="pct"/>
          </w:tcPr>
          <w:p w14:paraId="61CB21D6" w14:textId="77777777" w:rsidR="00D279EF" w:rsidRPr="00611C65" w:rsidRDefault="00D279EF" w:rsidP="00CB14C3">
            <w:pPr>
              <w:pStyle w:val="TabellRader"/>
              <w:rPr>
                <w:b/>
              </w:rPr>
            </w:pPr>
          </w:p>
        </w:tc>
        <w:tc>
          <w:tcPr>
            <w:tcW w:w="192" w:type="pct"/>
          </w:tcPr>
          <w:p w14:paraId="48DE037B" w14:textId="77777777" w:rsidR="00D279EF" w:rsidRPr="00611C65" w:rsidRDefault="00D279EF" w:rsidP="00CB14C3">
            <w:pPr>
              <w:pStyle w:val="TabellRader"/>
              <w:rPr>
                <w:b/>
              </w:rPr>
            </w:pPr>
          </w:p>
        </w:tc>
        <w:tc>
          <w:tcPr>
            <w:tcW w:w="192" w:type="pct"/>
          </w:tcPr>
          <w:p w14:paraId="08385F60" w14:textId="77777777" w:rsidR="00D279EF" w:rsidRPr="00611C65" w:rsidRDefault="00D279EF" w:rsidP="00CB14C3">
            <w:pPr>
              <w:pStyle w:val="TabellRader"/>
              <w:rPr>
                <w:b/>
              </w:rPr>
            </w:pPr>
          </w:p>
        </w:tc>
        <w:tc>
          <w:tcPr>
            <w:tcW w:w="213" w:type="pct"/>
          </w:tcPr>
          <w:p w14:paraId="75AFA99B" w14:textId="77777777" w:rsidR="00D279EF" w:rsidRPr="00611C65" w:rsidRDefault="00D279EF" w:rsidP="00CB14C3">
            <w:pPr>
              <w:pStyle w:val="TabellRader"/>
              <w:rPr>
                <w:b/>
              </w:rPr>
            </w:pPr>
          </w:p>
        </w:tc>
      </w:tr>
      <w:tr w:rsidR="00D279EF" w14:paraId="37FB3661" w14:textId="77777777" w:rsidTr="003C5A6C">
        <w:trPr>
          <w:gridAfter w:val="2"/>
          <w:wAfter w:w="4015" w:type="pct"/>
        </w:trPr>
        <w:tc>
          <w:tcPr>
            <w:tcW w:w="195" w:type="pct"/>
          </w:tcPr>
          <w:p w14:paraId="06C128E4" w14:textId="6FD17097" w:rsidR="00D279EF" w:rsidRDefault="00511A10" w:rsidP="00CB14C3">
            <w:pPr>
              <w:pStyle w:val="TabellRader"/>
            </w:pPr>
            <w:r>
              <w:t>56</w:t>
            </w:r>
          </w:p>
        </w:tc>
        <w:tc>
          <w:tcPr>
            <w:tcW w:w="193" w:type="pct"/>
          </w:tcPr>
          <w:p w14:paraId="3B4A664E" w14:textId="0B6ECE71" w:rsidR="00D279EF" w:rsidRDefault="00511A10" w:rsidP="00CB14C3">
            <w:pPr>
              <w:pStyle w:val="TabellRader"/>
            </w:pPr>
            <w:r>
              <w:t>FiU1</w:t>
            </w:r>
          </w:p>
        </w:tc>
        <w:tc>
          <w:tcPr>
            <w:tcW w:w="192" w:type="pct"/>
          </w:tcPr>
          <w:p w14:paraId="30439002" w14:textId="77EB97FE" w:rsidR="00D279EF" w:rsidRDefault="00511A10" w:rsidP="00CB14C3">
            <w:pPr>
              <w:pStyle w:val="TabellRader"/>
            </w:pPr>
            <w:r>
              <w:t xml:space="preserve">Fi </w:t>
            </w:r>
            <w:r w:rsidR="00D86BBE">
              <w:t>8</w:t>
            </w:r>
          </w:p>
        </w:tc>
        <w:tc>
          <w:tcPr>
            <w:tcW w:w="192" w:type="pct"/>
          </w:tcPr>
          <w:p w14:paraId="2AF8761E" w14:textId="77777777" w:rsidR="00D279EF" w:rsidRDefault="00D279EF" w:rsidP="00CB14C3">
            <w:pPr>
              <w:pStyle w:val="TabellRader"/>
            </w:pPr>
          </w:p>
        </w:tc>
        <w:tc>
          <w:tcPr>
            <w:tcW w:w="213" w:type="pct"/>
          </w:tcPr>
          <w:p w14:paraId="18D82B20" w14:textId="20781F0C" w:rsidR="00D279EF" w:rsidRDefault="00865CEB" w:rsidP="00CB14C3">
            <w:pPr>
              <w:pStyle w:val="TabellRader"/>
            </w:pPr>
            <w:r>
              <w:t>X</w:t>
            </w:r>
          </w:p>
        </w:tc>
      </w:tr>
      <w:tr w:rsidR="00D279EF" w14:paraId="6F18BD1B" w14:textId="77777777" w:rsidTr="003C5A6C">
        <w:trPr>
          <w:gridAfter w:val="2"/>
          <w:wAfter w:w="4015" w:type="pct"/>
        </w:trPr>
        <w:tc>
          <w:tcPr>
            <w:tcW w:w="195" w:type="pct"/>
          </w:tcPr>
          <w:p w14:paraId="50C3FD3B" w14:textId="77777777" w:rsidR="00D279EF" w:rsidRDefault="00D279EF" w:rsidP="00CB14C3">
            <w:pPr>
              <w:pStyle w:val="TabellRader"/>
            </w:pPr>
          </w:p>
        </w:tc>
        <w:tc>
          <w:tcPr>
            <w:tcW w:w="193" w:type="pct"/>
          </w:tcPr>
          <w:p w14:paraId="09D69A20" w14:textId="77777777" w:rsidR="00D279EF" w:rsidRDefault="00D279EF" w:rsidP="00CB14C3">
            <w:pPr>
              <w:pStyle w:val="TabellRader"/>
            </w:pPr>
          </w:p>
        </w:tc>
        <w:tc>
          <w:tcPr>
            <w:tcW w:w="192" w:type="pct"/>
          </w:tcPr>
          <w:p w14:paraId="08E3815D" w14:textId="77777777" w:rsidR="00D279EF" w:rsidRDefault="00D279EF" w:rsidP="00CB14C3">
            <w:pPr>
              <w:pStyle w:val="TabellRader"/>
            </w:pPr>
          </w:p>
        </w:tc>
        <w:tc>
          <w:tcPr>
            <w:tcW w:w="192" w:type="pct"/>
          </w:tcPr>
          <w:p w14:paraId="1AE6880E" w14:textId="77777777" w:rsidR="00D279EF" w:rsidRDefault="00D279EF" w:rsidP="00CB14C3">
            <w:pPr>
              <w:pStyle w:val="TabellRader"/>
            </w:pPr>
          </w:p>
        </w:tc>
        <w:tc>
          <w:tcPr>
            <w:tcW w:w="213" w:type="pct"/>
          </w:tcPr>
          <w:p w14:paraId="18FE4E91" w14:textId="77777777" w:rsidR="00D279EF" w:rsidRDefault="00D279EF" w:rsidP="00CB14C3">
            <w:pPr>
              <w:pStyle w:val="TabellRader"/>
            </w:pPr>
          </w:p>
        </w:tc>
      </w:tr>
      <w:tr w:rsidR="00D279EF" w:rsidRPr="00623161" w14:paraId="09889A95" w14:textId="77777777" w:rsidTr="003C5A6C">
        <w:trPr>
          <w:gridAfter w:val="2"/>
          <w:wAfter w:w="4015" w:type="pct"/>
        </w:trPr>
        <w:tc>
          <w:tcPr>
            <w:tcW w:w="195" w:type="pct"/>
          </w:tcPr>
          <w:p w14:paraId="5627DEE3" w14:textId="0E1DB4D1" w:rsidR="00D279EF" w:rsidRPr="00623161" w:rsidRDefault="00623161" w:rsidP="00CB14C3">
            <w:pPr>
              <w:pStyle w:val="TabellRader"/>
              <w:rPr>
                <w:b/>
              </w:rPr>
            </w:pPr>
            <w:r w:rsidRPr="00623161">
              <w:rPr>
                <w:b/>
              </w:rPr>
              <w:t>2016/17</w:t>
            </w:r>
          </w:p>
        </w:tc>
        <w:tc>
          <w:tcPr>
            <w:tcW w:w="193" w:type="pct"/>
          </w:tcPr>
          <w:p w14:paraId="529E9936" w14:textId="77777777" w:rsidR="00D279EF" w:rsidRPr="00623161" w:rsidRDefault="00D279EF" w:rsidP="00CB14C3">
            <w:pPr>
              <w:pStyle w:val="TabellRader"/>
              <w:rPr>
                <w:b/>
              </w:rPr>
            </w:pPr>
          </w:p>
        </w:tc>
        <w:tc>
          <w:tcPr>
            <w:tcW w:w="192" w:type="pct"/>
          </w:tcPr>
          <w:p w14:paraId="296888EE" w14:textId="77777777" w:rsidR="00D279EF" w:rsidRPr="00623161" w:rsidRDefault="00D279EF" w:rsidP="00CB14C3">
            <w:pPr>
              <w:pStyle w:val="TabellRader"/>
              <w:rPr>
                <w:b/>
              </w:rPr>
            </w:pPr>
          </w:p>
        </w:tc>
        <w:tc>
          <w:tcPr>
            <w:tcW w:w="192" w:type="pct"/>
          </w:tcPr>
          <w:p w14:paraId="2A59E3E9" w14:textId="77777777" w:rsidR="00D279EF" w:rsidRPr="00623161" w:rsidRDefault="00D279EF" w:rsidP="00CB14C3">
            <w:pPr>
              <w:pStyle w:val="TabellRader"/>
              <w:rPr>
                <w:b/>
              </w:rPr>
            </w:pPr>
          </w:p>
        </w:tc>
        <w:tc>
          <w:tcPr>
            <w:tcW w:w="213" w:type="pct"/>
          </w:tcPr>
          <w:p w14:paraId="55892621" w14:textId="77777777" w:rsidR="00D279EF" w:rsidRPr="00623161" w:rsidRDefault="00D279EF" w:rsidP="00CB14C3">
            <w:pPr>
              <w:pStyle w:val="TabellRader"/>
              <w:rPr>
                <w:b/>
              </w:rPr>
            </w:pPr>
          </w:p>
        </w:tc>
      </w:tr>
      <w:tr w:rsidR="00D279EF" w14:paraId="11EC156C" w14:textId="77777777" w:rsidTr="003C5A6C">
        <w:trPr>
          <w:gridAfter w:val="2"/>
          <w:wAfter w:w="4015" w:type="pct"/>
        </w:trPr>
        <w:tc>
          <w:tcPr>
            <w:tcW w:w="195" w:type="pct"/>
          </w:tcPr>
          <w:p w14:paraId="0816382B" w14:textId="1323EF3E" w:rsidR="00D279EF" w:rsidRDefault="00822038" w:rsidP="00CB14C3">
            <w:pPr>
              <w:pStyle w:val="TabellRader"/>
            </w:pPr>
            <w:r>
              <w:t>349</w:t>
            </w:r>
          </w:p>
        </w:tc>
        <w:tc>
          <w:tcPr>
            <w:tcW w:w="193" w:type="pct"/>
          </w:tcPr>
          <w:p w14:paraId="57757C59" w14:textId="0187358A" w:rsidR="00D279EF" w:rsidRDefault="00822038" w:rsidP="00CB14C3">
            <w:pPr>
              <w:pStyle w:val="TabellRader"/>
            </w:pPr>
            <w:r>
              <w:t>FiU20</w:t>
            </w:r>
          </w:p>
        </w:tc>
        <w:tc>
          <w:tcPr>
            <w:tcW w:w="192" w:type="pct"/>
          </w:tcPr>
          <w:p w14:paraId="51303B0C" w14:textId="2150B578" w:rsidR="00D279EF" w:rsidRDefault="0003099F" w:rsidP="00CB14C3">
            <w:pPr>
              <w:pStyle w:val="TabellRader"/>
            </w:pPr>
            <w:r>
              <w:t xml:space="preserve">Fi </w:t>
            </w:r>
            <w:r w:rsidR="00D86BBE">
              <w:t>15</w:t>
            </w:r>
          </w:p>
        </w:tc>
        <w:tc>
          <w:tcPr>
            <w:tcW w:w="192" w:type="pct"/>
          </w:tcPr>
          <w:p w14:paraId="42561799" w14:textId="36C0665A" w:rsidR="00D279EF" w:rsidRDefault="00DA081B" w:rsidP="00CB14C3">
            <w:pPr>
              <w:pStyle w:val="TabellRader"/>
            </w:pPr>
            <w:r>
              <w:t>X</w:t>
            </w:r>
          </w:p>
        </w:tc>
        <w:tc>
          <w:tcPr>
            <w:tcW w:w="213" w:type="pct"/>
          </w:tcPr>
          <w:p w14:paraId="7BD4130F" w14:textId="18A0A240" w:rsidR="00D279EF" w:rsidRDefault="00D279EF" w:rsidP="00CB14C3">
            <w:pPr>
              <w:pStyle w:val="TabellRader"/>
            </w:pPr>
          </w:p>
        </w:tc>
      </w:tr>
      <w:tr w:rsidR="00D279EF" w14:paraId="619BC2D4" w14:textId="77777777" w:rsidTr="003C5A6C">
        <w:trPr>
          <w:gridAfter w:val="2"/>
          <w:wAfter w:w="4015" w:type="pct"/>
        </w:trPr>
        <w:tc>
          <w:tcPr>
            <w:tcW w:w="195" w:type="pct"/>
          </w:tcPr>
          <w:p w14:paraId="7D512885" w14:textId="77777777" w:rsidR="00D279EF" w:rsidRDefault="00D279EF" w:rsidP="00CB14C3">
            <w:pPr>
              <w:pStyle w:val="TabellRader"/>
            </w:pPr>
          </w:p>
        </w:tc>
        <w:tc>
          <w:tcPr>
            <w:tcW w:w="193" w:type="pct"/>
          </w:tcPr>
          <w:p w14:paraId="2D8C668F" w14:textId="77777777" w:rsidR="00D279EF" w:rsidRDefault="00D279EF" w:rsidP="00CB14C3">
            <w:pPr>
              <w:pStyle w:val="TabellRader"/>
            </w:pPr>
          </w:p>
        </w:tc>
        <w:tc>
          <w:tcPr>
            <w:tcW w:w="192" w:type="pct"/>
          </w:tcPr>
          <w:p w14:paraId="7E4759AE" w14:textId="77777777" w:rsidR="00D279EF" w:rsidRDefault="00D279EF" w:rsidP="00CB14C3">
            <w:pPr>
              <w:pStyle w:val="TabellRader"/>
            </w:pPr>
          </w:p>
        </w:tc>
        <w:tc>
          <w:tcPr>
            <w:tcW w:w="192" w:type="pct"/>
          </w:tcPr>
          <w:p w14:paraId="12487155" w14:textId="77777777" w:rsidR="00D279EF" w:rsidRDefault="00D279EF" w:rsidP="00CB14C3">
            <w:pPr>
              <w:pStyle w:val="TabellRader"/>
            </w:pPr>
          </w:p>
        </w:tc>
        <w:tc>
          <w:tcPr>
            <w:tcW w:w="213" w:type="pct"/>
          </w:tcPr>
          <w:p w14:paraId="00308CF2" w14:textId="77777777" w:rsidR="00D279EF" w:rsidRDefault="00D279EF" w:rsidP="00CB14C3">
            <w:pPr>
              <w:pStyle w:val="TabellRader"/>
            </w:pPr>
          </w:p>
        </w:tc>
      </w:tr>
      <w:tr w:rsidR="00D279EF" w:rsidRPr="00671701" w14:paraId="21D0B05B" w14:textId="77777777" w:rsidTr="003C5A6C">
        <w:trPr>
          <w:gridAfter w:val="2"/>
          <w:wAfter w:w="4015" w:type="pct"/>
        </w:trPr>
        <w:tc>
          <w:tcPr>
            <w:tcW w:w="195" w:type="pct"/>
          </w:tcPr>
          <w:p w14:paraId="34CB5D10" w14:textId="48781F12" w:rsidR="00D279EF" w:rsidRPr="00671701" w:rsidRDefault="00671701" w:rsidP="00CB14C3">
            <w:pPr>
              <w:pStyle w:val="TabellRader"/>
              <w:rPr>
                <w:b/>
              </w:rPr>
            </w:pPr>
            <w:r w:rsidRPr="00671701">
              <w:rPr>
                <w:b/>
              </w:rPr>
              <w:t>2017/18</w:t>
            </w:r>
          </w:p>
        </w:tc>
        <w:tc>
          <w:tcPr>
            <w:tcW w:w="193" w:type="pct"/>
          </w:tcPr>
          <w:p w14:paraId="78BDFBC3" w14:textId="77777777" w:rsidR="00D279EF" w:rsidRPr="00671701" w:rsidRDefault="00D279EF" w:rsidP="00CB14C3">
            <w:pPr>
              <w:pStyle w:val="TabellRader"/>
              <w:rPr>
                <w:b/>
              </w:rPr>
            </w:pPr>
          </w:p>
        </w:tc>
        <w:tc>
          <w:tcPr>
            <w:tcW w:w="192" w:type="pct"/>
          </w:tcPr>
          <w:p w14:paraId="2B705696" w14:textId="77777777" w:rsidR="00D279EF" w:rsidRPr="00671701" w:rsidRDefault="00D279EF" w:rsidP="00CB14C3">
            <w:pPr>
              <w:pStyle w:val="TabellRader"/>
              <w:rPr>
                <w:b/>
              </w:rPr>
            </w:pPr>
          </w:p>
        </w:tc>
        <w:tc>
          <w:tcPr>
            <w:tcW w:w="192" w:type="pct"/>
          </w:tcPr>
          <w:p w14:paraId="0FB67DF4" w14:textId="77777777" w:rsidR="00D279EF" w:rsidRPr="00671701" w:rsidRDefault="00D279EF" w:rsidP="00CB14C3">
            <w:pPr>
              <w:pStyle w:val="TabellRader"/>
              <w:rPr>
                <w:b/>
              </w:rPr>
            </w:pPr>
          </w:p>
        </w:tc>
        <w:tc>
          <w:tcPr>
            <w:tcW w:w="213" w:type="pct"/>
          </w:tcPr>
          <w:p w14:paraId="670ABBBA" w14:textId="77777777" w:rsidR="00D279EF" w:rsidRPr="00671701" w:rsidRDefault="00D279EF" w:rsidP="00CB14C3">
            <w:pPr>
              <w:pStyle w:val="TabellRader"/>
              <w:rPr>
                <w:b/>
              </w:rPr>
            </w:pPr>
          </w:p>
        </w:tc>
      </w:tr>
      <w:tr w:rsidR="00D279EF" w14:paraId="60355F07" w14:textId="77777777" w:rsidTr="003C5A6C">
        <w:trPr>
          <w:gridAfter w:val="2"/>
          <w:wAfter w:w="4015" w:type="pct"/>
        </w:trPr>
        <w:tc>
          <w:tcPr>
            <w:tcW w:w="195" w:type="pct"/>
          </w:tcPr>
          <w:p w14:paraId="42CAF4DB" w14:textId="732816C3" w:rsidR="00D279EF" w:rsidRDefault="00492D7B" w:rsidP="00CB14C3">
            <w:pPr>
              <w:pStyle w:val="TabellRader"/>
            </w:pPr>
            <w:r>
              <w:t>180</w:t>
            </w:r>
          </w:p>
        </w:tc>
        <w:tc>
          <w:tcPr>
            <w:tcW w:w="193" w:type="pct"/>
          </w:tcPr>
          <w:p w14:paraId="7F203C23" w14:textId="0414A02C" w:rsidR="00D279EF" w:rsidRDefault="00492D7B" w:rsidP="00CB14C3">
            <w:pPr>
              <w:pStyle w:val="TabellRader"/>
            </w:pPr>
            <w:r>
              <w:t>FiU25</w:t>
            </w:r>
          </w:p>
        </w:tc>
        <w:tc>
          <w:tcPr>
            <w:tcW w:w="192" w:type="pct"/>
          </w:tcPr>
          <w:p w14:paraId="12B00EF7" w14:textId="0DE61F1D" w:rsidR="00D279EF" w:rsidRDefault="00611783" w:rsidP="00CB14C3">
            <w:pPr>
              <w:pStyle w:val="TabellRader"/>
            </w:pPr>
            <w:r>
              <w:t>Fi</w:t>
            </w:r>
            <w:r w:rsidR="00D86BBE">
              <w:t xml:space="preserve"> 16</w:t>
            </w:r>
          </w:p>
        </w:tc>
        <w:tc>
          <w:tcPr>
            <w:tcW w:w="192" w:type="pct"/>
          </w:tcPr>
          <w:p w14:paraId="073AE423" w14:textId="1C67920D" w:rsidR="00D279EF" w:rsidRDefault="00B8771E" w:rsidP="00CB14C3">
            <w:pPr>
              <w:pStyle w:val="TabellRader"/>
            </w:pPr>
            <w:r>
              <w:t>X</w:t>
            </w:r>
          </w:p>
        </w:tc>
        <w:tc>
          <w:tcPr>
            <w:tcW w:w="213" w:type="pct"/>
          </w:tcPr>
          <w:p w14:paraId="794ED459" w14:textId="657D2E17" w:rsidR="00D279EF" w:rsidRDefault="00D279EF" w:rsidP="00CB14C3">
            <w:pPr>
              <w:pStyle w:val="TabellRader"/>
            </w:pPr>
          </w:p>
        </w:tc>
      </w:tr>
      <w:tr w:rsidR="00D279EF" w14:paraId="11D17AB9" w14:textId="77777777" w:rsidTr="003C5A6C">
        <w:trPr>
          <w:gridAfter w:val="2"/>
          <w:wAfter w:w="4015" w:type="pct"/>
        </w:trPr>
        <w:tc>
          <w:tcPr>
            <w:tcW w:w="195" w:type="pct"/>
          </w:tcPr>
          <w:p w14:paraId="4A80BB60" w14:textId="3020EB7E" w:rsidR="00D279EF" w:rsidRDefault="00492D7B" w:rsidP="00CB14C3">
            <w:pPr>
              <w:pStyle w:val="TabellRader"/>
            </w:pPr>
            <w:r>
              <w:t>356</w:t>
            </w:r>
          </w:p>
        </w:tc>
        <w:tc>
          <w:tcPr>
            <w:tcW w:w="193" w:type="pct"/>
          </w:tcPr>
          <w:p w14:paraId="47A11C34" w14:textId="4B46218F" w:rsidR="00D279EF" w:rsidRDefault="00492D7B" w:rsidP="00CB14C3">
            <w:pPr>
              <w:pStyle w:val="TabellRader"/>
            </w:pPr>
            <w:r>
              <w:t>FiU43</w:t>
            </w:r>
          </w:p>
        </w:tc>
        <w:tc>
          <w:tcPr>
            <w:tcW w:w="192" w:type="pct"/>
          </w:tcPr>
          <w:p w14:paraId="0AC3D7ED" w14:textId="364F6190" w:rsidR="00D279EF" w:rsidRDefault="00492D7B" w:rsidP="00CB14C3">
            <w:pPr>
              <w:pStyle w:val="TabellRader"/>
            </w:pPr>
            <w:r>
              <w:t xml:space="preserve">Fi </w:t>
            </w:r>
            <w:r w:rsidR="00D86BBE">
              <w:t>17</w:t>
            </w:r>
          </w:p>
        </w:tc>
        <w:tc>
          <w:tcPr>
            <w:tcW w:w="192" w:type="pct"/>
          </w:tcPr>
          <w:p w14:paraId="163F5B31" w14:textId="47314208" w:rsidR="00D279EF" w:rsidRDefault="00C506A6" w:rsidP="00CB14C3">
            <w:pPr>
              <w:pStyle w:val="TabellRader"/>
            </w:pPr>
            <w:r>
              <w:t>X</w:t>
            </w:r>
          </w:p>
        </w:tc>
        <w:tc>
          <w:tcPr>
            <w:tcW w:w="213" w:type="pct"/>
          </w:tcPr>
          <w:p w14:paraId="179A3434" w14:textId="0E5E1514" w:rsidR="00D279EF" w:rsidRDefault="00D279EF" w:rsidP="00CB14C3">
            <w:pPr>
              <w:pStyle w:val="TabellRader"/>
            </w:pPr>
          </w:p>
        </w:tc>
      </w:tr>
      <w:tr w:rsidR="00D279EF" w14:paraId="4D5FF5A0" w14:textId="77777777" w:rsidTr="003C5A6C">
        <w:trPr>
          <w:gridAfter w:val="2"/>
          <w:wAfter w:w="4015" w:type="pct"/>
        </w:trPr>
        <w:tc>
          <w:tcPr>
            <w:tcW w:w="195" w:type="pct"/>
          </w:tcPr>
          <w:p w14:paraId="2C5DB7CA" w14:textId="7FA8C2A0" w:rsidR="00D279EF" w:rsidRDefault="00492D7B" w:rsidP="00CB14C3">
            <w:pPr>
              <w:pStyle w:val="TabellRader"/>
            </w:pPr>
            <w:r>
              <w:t>357</w:t>
            </w:r>
          </w:p>
        </w:tc>
        <w:tc>
          <w:tcPr>
            <w:tcW w:w="193" w:type="pct"/>
          </w:tcPr>
          <w:p w14:paraId="22609D25" w14:textId="53CE9E51" w:rsidR="00D279EF" w:rsidRDefault="00492D7B" w:rsidP="00CB14C3">
            <w:pPr>
              <w:pStyle w:val="TabellRader"/>
            </w:pPr>
            <w:r>
              <w:t>FiU44</w:t>
            </w:r>
          </w:p>
        </w:tc>
        <w:tc>
          <w:tcPr>
            <w:tcW w:w="192" w:type="pct"/>
          </w:tcPr>
          <w:p w14:paraId="6F796955" w14:textId="73C21DFF" w:rsidR="00D279EF" w:rsidRDefault="00492D7B" w:rsidP="00CB14C3">
            <w:pPr>
              <w:pStyle w:val="TabellRader"/>
            </w:pPr>
            <w:r>
              <w:t xml:space="preserve">Fi </w:t>
            </w:r>
            <w:r w:rsidR="00D86BBE">
              <w:t>18</w:t>
            </w:r>
          </w:p>
        </w:tc>
        <w:tc>
          <w:tcPr>
            <w:tcW w:w="192" w:type="pct"/>
          </w:tcPr>
          <w:p w14:paraId="1FCADA5E" w14:textId="77777777" w:rsidR="00D279EF" w:rsidRDefault="00D279EF" w:rsidP="00CB14C3">
            <w:pPr>
              <w:pStyle w:val="TabellRader"/>
            </w:pPr>
          </w:p>
        </w:tc>
        <w:tc>
          <w:tcPr>
            <w:tcW w:w="213" w:type="pct"/>
          </w:tcPr>
          <w:p w14:paraId="4427FE9F" w14:textId="061F8DE3" w:rsidR="00D279EF" w:rsidRDefault="00C506A6" w:rsidP="00CB14C3">
            <w:pPr>
              <w:pStyle w:val="TabellRader"/>
            </w:pPr>
            <w:r>
              <w:t>X</w:t>
            </w:r>
          </w:p>
        </w:tc>
      </w:tr>
      <w:tr w:rsidR="00D279EF" w14:paraId="15F0932E" w14:textId="77777777" w:rsidTr="003C5A6C">
        <w:trPr>
          <w:gridAfter w:val="2"/>
          <w:wAfter w:w="4015" w:type="pct"/>
        </w:trPr>
        <w:tc>
          <w:tcPr>
            <w:tcW w:w="195" w:type="pct"/>
          </w:tcPr>
          <w:p w14:paraId="59F83A1E" w14:textId="77777777" w:rsidR="00D279EF" w:rsidRDefault="00D279EF" w:rsidP="00CB14C3">
            <w:pPr>
              <w:pStyle w:val="TabellRader"/>
            </w:pPr>
          </w:p>
        </w:tc>
        <w:tc>
          <w:tcPr>
            <w:tcW w:w="193" w:type="pct"/>
          </w:tcPr>
          <w:p w14:paraId="22DA7B39" w14:textId="77777777" w:rsidR="00D279EF" w:rsidRDefault="00D279EF" w:rsidP="00CB14C3">
            <w:pPr>
              <w:pStyle w:val="TabellRader"/>
            </w:pPr>
          </w:p>
        </w:tc>
        <w:tc>
          <w:tcPr>
            <w:tcW w:w="192" w:type="pct"/>
          </w:tcPr>
          <w:p w14:paraId="32B609E2" w14:textId="77777777" w:rsidR="00D279EF" w:rsidRDefault="00D279EF" w:rsidP="00CB14C3">
            <w:pPr>
              <w:pStyle w:val="TabellRader"/>
            </w:pPr>
          </w:p>
        </w:tc>
        <w:tc>
          <w:tcPr>
            <w:tcW w:w="192" w:type="pct"/>
          </w:tcPr>
          <w:p w14:paraId="0CA5E438" w14:textId="77777777" w:rsidR="00D279EF" w:rsidRDefault="00D279EF" w:rsidP="00CB14C3">
            <w:pPr>
              <w:pStyle w:val="TabellRader"/>
            </w:pPr>
          </w:p>
        </w:tc>
        <w:tc>
          <w:tcPr>
            <w:tcW w:w="213" w:type="pct"/>
          </w:tcPr>
          <w:p w14:paraId="5330E5E6" w14:textId="77777777" w:rsidR="00D279EF" w:rsidRDefault="00D279EF" w:rsidP="00CB14C3">
            <w:pPr>
              <w:pStyle w:val="TabellRader"/>
            </w:pPr>
          </w:p>
        </w:tc>
      </w:tr>
      <w:tr w:rsidR="00D279EF" w:rsidRPr="007969D0" w14:paraId="1740D6D8" w14:textId="77777777" w:rsidTr="003C5A6C">
        <w:trPr>
          <w:gridAfter w:val="2"/>
          <w:wAfter w:w="4015" w:type="pct"/>
        </w:trPr>
        <w:tc>
          <w:tcPr>
            <w:tcW w:w="195" w:type="pct"/>
          </w:tcPr>
          <w:p w14:paraId="6BE7638D" w14:textId="56B61AB6" w:rsidR="00D279EF" w:rsidRPr="007969D0" w:rsidRDefault="007969D0" w:rsidP="00CB14C3">
            <w:pPr>
              <w:pStyle w:val="TabellRader"/>
              <w:rPr>
                <w:b/>
              </w:rPr>
            </w:pPr>
            <w:r w:rsidRPr="007969D0">
              <w:rPr>
                <w:b/>
              </w:rPr>
              <w:t>2018/19</w:t>
            </w:r>
          </w:p>
        </w:tc>
        <w:tc>
          <w:tcPr>
            <w:tcW w:w="193" w:type="pct"/>
          </w:tcPr>
          <w:p w14:paraId="26E2F6B6" w14:textId="77777777" w:rsidR="00D279EF" w:rsidRPr="007969D0" w:rsidRDefault="00D279EF" w:rsidP="00CB14C3">
            <w:pPr>
              <w:pStyle w:val="TabellRader"/>
              <w:rPr>
                <w:b/>
              </w:rPr>
            </w:pPr>
          </w:p>
        </w:tc>
        <w:tc>
          <w:tcPr>
            <w:tcW w:w="192" w:type="pct"/>
          </w:tcPr>
          <w:p w14:paraId="6C1F598A" w14:textId="77777777" w:rsidR="00D279EF" w:rsidRPr="007969D0" w:rsidRDefault="00D279EF" w:rsidP="00CB14C3">
            <w:pPr>
              <w:pStyle w:val="TabellRader"/>
              <w:rPr>
                <w:b/>
              </w:rPr>
            </w:pPr>
          </w:p>
        </w:tc>
        <w:tc>
          <w:tcPr>
            <w:tcW w:w="192" w:type="pct"/>
          </w:tcPr>
          <w:p w14:paraId="09BAF088" w14:textId="77777777" w:rsidR="00D279EF" w:rsidRPr="007969D0" w:rsidRDefault="00D279EF" w:rsidP="00CB14C3">
            <w:pPr>
              <w:pStyle w:val="TabellRader"/>
              <w:rPr>
                <w:b/>
              </w:rPr>
            </w:pPr>
          </w:p>
        </w:tc>
        <w:tc>
          <w:tcPr>
            <w:tcW w:w="213" w:type="pct"/>
          </w:tcPr>
          <w:p w14:paraId="63AA4C5F" w14:textId="77777777" w:rsidR="00D279EF" w:rsidRPr="007969D0" w:rsidRDefault="00D279EF" w:rsidP="00CB14C3">
            <w:pPr>
              <w:pStyle w:val="TabellRader"/>
              <w:rPr>
                <w:b/>
              </w:rPr>
            </w:pPr>
          </w:p>
        </w:tc>
      </w:tr>
      <w:tr w:rsidR="00007AD5" w14:paraId="4B382FA2" w14:textId="77777777" w:rsidTr="003C5A6C">
        <w:trPr>
          <w:gridAfter w:val="2"/>
          <w:wAfter w:w="4015" w:type="pct"/>
        </w:trPr>
        <w:tc>
          <w:tcPr>
            <w:tcW w:w="195" w:type="pct"/>
          </w:tcPr>
          <w:p w14:paraId="77501F37" w14:textId="7F3D0DE4" w:rsidR="00007AD5" w:rsidRDefault="004A47A4" w:rsidP="00E634C9">
            <w:pPr>
              <w:pStyle w:val="TabellRader"/>
            </w:pPr>
            <w:r>
              <w:t>288</w:t>
            </w:r>
          </w:p>
        </w:tc>
        <w:tc>
          <w:tcPr>
            <w:tcW w:w="193" w:type="pct"/>
          </w:tcPr>
          <w:p w14:paraId="57CA798A" w14:textId="3A2D0EE9" w:rsidR="00007AD5" w:rsidRDefault="00AD089F" w:rsidP="00E634C9">
            <w:pPr>
              <w:pStyle w:val="TabellRader"/>
            </w:pPr>
            <w:r>
              <w:t>FiU</w:t>
            </w:r>
            <w:r w:rsidR="004A47A4">
              <w:t>21</w:t>
            </w:r>
          </w:p>
        </w:tc>
        <w:tc>
          <w:tcPr>
            <w:tcW w:w="192" w:type="pct"/>
          </w:tcPr>
          <w:p w14:paraId="0DA58704" w14:textId="7C7A1522" w:rsidR="00007AD5" w:rsidRDefault="004A47A4" w:rsidP="00E634C9">
            <w:pPr>
              <w:pStyle w:val="TabellRader"/>
            </w:pPr>
            <w:r>
              <w:t>Fi</w:t>
            </w:r>
            <w:r w:rsidR="00096ECA">
              <w:t xml:space="preserve"> </w:t>
            </w:r>
            <w:r w:rsidR="00D86BBE">
              <w:t>19</w:t>
            </w:r>
          </w:p>
        </w:tc>
        <w:tc>
          <w:tcPr>
            <w:tcW w:w="192" w:type="pct"/>
          </w:tcPr>
          <w:p w14:paraId="22395CCD" w14:textId="645684B9" w:rsidR="00007AD5" w:rsidRDefault="00007AD5" w:rsidP="00E634C9">
            <w:pPr>
              <w:pStyle w:val="TabellRader"/>
            </w:pPr>
          </w:p>
        </w:tc>
        <w:tc>
          <w:tcPr>
            <w:tcW w:w="213" w:type="pct"/>
          </w:tcPr>
          <w:p w14:paraId="0DA9EEBB" w14:textId="38D4B1B4" w:rsidR="00007AD5" w:rsidRDefault="00257CC9" w:rsidP="00E634C9">
            <w:pPr>
              <w:pStyle w:val="TabellRader"/>
            </w:pPr>
            <w:r>
              <w:t>X</w:t>
            </w:r>
          </w:p>
        </w:tc>
      </w:tr>
      <w:tr w:rsidR="00007AD5" w14:paraId="5104E19F" w14:textId="77777777" w:rsidTr="003C5A6C">
        <w:trPr>
          <w:gridAfter w:val="2"/>
          <w:wAfter w:w="4015" w:type="pct"/>
        </w:trPr>
        <w:tc>
          <w:tcPr>
            <w:tcW w:w="195" w:type="pct"/>
          </w:tcPr>
          <w:p w14:paraId="4B345F9F" w14:textId="68B10801" w:rsidR="00007AD5" w:rsidRDefault="004A47A4" w:rsidP="00E634C9">
            <w:pPr>
              <w:pStyle w:val="TabellRader"/>
            </w:pPr>
            <w:r>
              <w:t>291</w:t>
            </w:r>
          </w:p>
        </w:tc>
        <w:tc>
          <w:tcPr>
            <w:tcW w:w="193" w:type="pct"/>
          </w:tcPr>
          <w:p w14:paraId="33453120" w14:textId="4DDA3407" w:rsidR="00007AD5" w:rsidRDefault="00AD089F" w:rsidP="00E634C9">
            <w:pPr>
              <w:pStyle w:val="TabellRader"/>
            </w:pPr>
            <w:r>
              <w:t>FiU</w:t>
            </w:r>
            <w:r w:rsidR="004A47A4">
              <w:t>42</w:t>
            </w:r>
          </w:p>
        </w:tc>
        <w:tc>
          <w:tcPr>
            <w:tcW w:w="192" w:type="pct"/>
          </w:tcPr>
          <w:p w14:paraId="007A74B7" w14:textId="01AA760D" w:rsidR="00007AD5" w:rsidRDefault="004A47A4" w:rsidP="00E634C9">
            <w:pPr>
              <w:pStyle w:val="TabellRader"/>
            </w:pPr>
            <w:r>
              <w:t xml:space="preserve">Fi </w:t>
            </w:r>
            <w:r w:rsidR="00D86BBE">
              <w:t>20</w:t>
            </w:r>
          </w:p>
        </w:tc>
        <w:tc>
          <w:tcPr>
            <w:tcW w:w="192" w:type="pct"/>
          </w:tcPr>
          <w:p w14:paraId="74DC4D05" w14:textId="3D41A45C" w:rsidR="00007AD5" w:rsidRDefault="00257CC9" w:rsidP="00E634C9">
            <w:pPr>
              <w:pStyle w:val="TabellRader"/>
            </w:pPr>
            <w:r>
              <w:t>X</w:t>
            </w:r>
          </w:p>
        </w:tc>
        <w:tc>
          <w:tcPr>
            <w:tcW w:w="213" w:type="pct"/>
          </w:tcPr>
          <w:p w14:paraId="4283B007" w14:textId="760F49AC" w:rsidR="00007AD5" w:rsidRDefault="00007AD5" w:rsidP="00E634C9">
            <w:pPr>
              <w:pStyle w:val="TabellRader"/>
            </w:pPr>
          </w:p>
        </w:tc>
      </w:tr>
      <w:tr w:rsidR="00787E34" w14:paraId="10B39C3F" w14:textId="77777777" w:rsidTr="003C5A6C">
        <w:trPr>
          <w:gridAfter w:val="2"/>
          <w:wAfter w:w="4015" w:type="pct"/>
        </w:trPr>
        <w:tc>
          <w:tcPr>
            <w:tcW w:w="195" w:type="pct"/>
          </w:tcPr>
          <w:p w14:paraId="111F080C" w14:textId="77777777" w:rsidR="00787E34" w:rsidRDefault="00787E34" w:rsidP="00E634C9">
            <w:pPr>
              <w:pStyle w:val="TabellRader"/>
            </w:pPr>
          </w:p>
        </w:tc>
        <w:tc>
          <w:tcPr>
            <w:tcW w:w="193" w:type="pct"/>
          </w:tcPr>
          <w:p w14:paraId="6E8460F0" w14:textId="77777777" w:rsidR="00787E34" w:rsidRDefault="00787E34" w:rsidP="00E634C9">
            <w:pPr>
              <w:pStyle w:val="TabellRader"/>
            </w:pPr>
          </w:p>
        </w:tc>
        <w:tc>
          <w:tcPr>
            <w:tcW w:w="192" w:type="pct"/>
          </w:tcPr>
          <w:p w14:paraId="6787DA4F" w14:textId="77777777" w:rsidR="00787E34" w:rsidRDefault="00787E34" w:rsidP="00E634C9">
            <w:pPr>
              <w:pStyle w:val="TabellRader"/>
            </w:pPr>
          </w:p>
        </w:tc>
        <w:tc>
          <w:tcPr>
            <w:tcW w:w="192" w:type="pct"/>
          </w:tcPr>
          <w:p w14:paraId="61CF041B" w14:textId="77777777" w:rsidR="00787E34" w:rsidRDefault="00787E34" w:rsidP="00E634C9">
            <w:pPr>
              <w:pStyle w:val="TabellRader"/>
            </w:pPr>
          </w:p>
        </w:tc>
        <w:tc>
          <w:tcPr>
            <w:tcW w:w="213" w:type="pct"/>
          </w:tcPr>
          <w:p w14:paraId="5DDD5FDD" w14:textId="77777777" w:rsidR="00787E34" w:rsidRDefault="00787E34" w:rsidP="00E634C9">
            <w:pPr>
              <w:pStyle w:val="TabellRader"/>
            </w:pPr>
          </w:p>
        </w:tc>
      </w:tr>
      <w:tr w:rsidR="00F351CA" w:rsidRPr="007D05C9" w14:paraId="5689EC25" w14:textId="77777777" w:rsidTr="003C5A6C">
        <w:trPr>
          <w:gridAfter w:val="2"/>
          <w:wAfter w:w="4015" w:type="pct"/>
        </w:trPr>
        <w:tc>
          <w:tcPr>
            <w:tcW w:w="195" w:type="pct"/>
          </w:tcPr>
          <w:p w14:paraId="618B9B9D" w14:textId="1B03C5D0" w:rsidR="00F351CA" w:rsidRPr="007D05C9" w:rsidRDefault="007D05C9" w:rsidP="00E634C9">
            <w:pPr>
              <w:pStyle w:val="TabellRader"/>
              <w:rPr>
                <w:b/>
              </w:rPr>
            </w:pPr>
            <w:r w:rsidRPr="007D05C9">
              <w:rPr>
                <w:b/>
              </w:rPr>
              <w:t>2019/20</w:t>
            </w:r>
          </w:p>
        </w:tc>
        <w:tc>
          <w:tcPr>
            <w:tcW w:w="193" w:type="pct"/>
          </w:tcPr>
          <w:p w14:paraId="43DDAEFA" w14:textId="77777777" w:rsidR="00F351CA" w:rsidRPr="007D05C9" w:rsidRDefault="00F351CA" w:rsidP="00E634C9">
            <w:pPr>
              <w:pStyle w:val="TabellRader"/>
              <w:rPr>
                <w:b/>
              </w:rPr>
            </w:pPr>
          </w:p>
        </w:tc>
        <w:tc>
          <w:tcPr>
            <w:tcW w:w="192" w:type="pct"/>
          </w:tcPr>
          <w:p w14:paraId="2A8E779A" w14:textId="77777777" w:rsidR="00F351CA" w:rsidRPr="007D05C9" w:rsidRDefault="00F351CA" w:rsidP="00E634C9">
            <w:pPr>
              <w:pStyle w:val="TabellRader"/>
              <w:rPr>
                <w:b/>
              </w:rPr>
            </w:pPr>
          </w:p>
        </w:tc>
        <w:tc>
          <w:tcPr>
            <w:tcW w:w="192" w:type="pct"/>
          </w:tcPr>
          <w:p w14:paraId="368F0D10" w14:textId="77777777" w:rsidR="00F351CA" w:rsidRPr="007D05C9" w:rsidRDefault="00F351CA" w:rsidP="00E634C9">
            <w:pPr>
              <w:pStyle w:val="TabellRader"/>
              <w:rPr>
                <w:b/>
              </w:rPr>
            </w:pPr>
          </w:p>
        </w:tc>
        <w:tc>
          <w:tcPr>
            <w:tcW w:w="213" w:type="pct"/>
          </w:tcPr>
          <w:p w14:paraId="28F4E88B" w14:textId="77777777" w:rsidR="00F351CA" w:rsidRPr="007D05C9" w:rsidRDefault="00F351CA" w:rsidP="00E634C9">
            <w:pPr>
              <w:pStyle w:val="TabellRader"/>
              <w:rPr>
                <w:b/>
              </w:rPr>
            </w:pPr>
          </w:p>
        </w:tc>
      </w:tr>
      <w:tr w:rsidR="00F15B30" w14:paraId="432A979C" w14:textId="77777777" w:rsidTr="003C5A6C">
        <w:trPr>
          <w:gridAfter w:val="2"/>
          <w:wAfter w:w="4015" w:type="pct"/>
        </w:trPr>
        <w:tc>
          <w:tcPr>
            <w:tcW w:w="195" w:type="pct"/>
          </w:tcPr>
          <w:p w14:paraId="7B650525" w14:textId="3F885BE7" w:rsidR="00F15B30" w:rsidRDefault="00DF41E3" w:rsidP="00833B88">
            <w:pPr>
              <w:pStyle w:val="TabellRader"/>
            </w:pPr>
            <w:r>
              <w:t>65</w:t>
            </w:r>
          </w:p>
        </w:tc>
        <w:tc>
          <w:tcPr>
            <w:tcW w:w="193" w:type="pct"/>
          </w:tcPr>
          <w:p w14:paraId="6D83488F" w14:textId="63AF1C7B" w:rsidR="00F15B30" w:rsidRDefault="00D60673" w:rsidP="00833B88">
            <w:pPr>
              <w:pStyle w:val="TabellRader"/>
            </w:pPr>
            <w:r>
              <w:t>FiU11</w:t>
            </w:r>
          </w:p>
        </w:tc>
        <w:tc>
          <w:tcPr>
            <w:tcW w:w="192" w:type="pct"/>
          </w:tcPr>
          <w:p w14:paraId="60839A59" w14:textId="3D6A8275" w:rsidR="00F15B30" w:rsidRDefault="00AB5269" w:rsidP="00833B88">
            <w:pPr>
              <w:pStyle w:val="TabellRader"/>
            </w:pPr>
            <w:r>
              <w:t xml:space="preserve">U </w:t>
            </w:r>
            <w:r w:rsidR="00D86BBE">
              <w:t>13</w:t>
            </w:r>
          </w:p>
        </w:tc>
        <w:tc>
          <w:tcPr>
            <w:tcW w:w="192" w:type="pct"/>
          </w:tcPr>
          <w:p w14:paraId="33C520AC" w14:textId="1AFE6CED" w:rsidR="00F15B30" w:rsidRDefault="00E057BC" w:rsidP="00833B88">
            <w:pPr>
              <w:pStyle w:val="TabellRader"/>
            </w:pPr>
            <w:r>
              <w:t>X</w:t>
            </w:r>
          </w:p>
        </w:tc>
        <w:tc>
          <w:tcPr>
            <w:tcW w:w="213" w:type="pct"/>
          </w:tcPr>
          <w:p w14:paraId="2C83463F" w14:textId="113F121A" w:rsidR="00F15B30" w:rsidRDefault="00F15B30" w:rsidP="00833B88">
            <w:pPr>
              <w:pStyle w:val="TabellRader"/>
            </w:pPr>
          </w:p>
        </w:tc>
      </w:tr>
      <w:tr w:rsidR="000F6D9A" w14:paraId="4354D1CD" w14:textId="77777777" w:rsidTr="003C5A6C">
        <w:trPr>
          <w:gridAfter w:val="2"/>
          <w:wAfter w:w="4015" w:type="pct"/>
        </w:trPr>
        <w:tc>
          <w:tcPr>
            <w:tcW w:w="195" w:type="pct"/>
          </w:tcPr>
          <w:p w14:paraId="1DA975AB" w14:textId="4C1D8143" w:rsidR="000F6D9A" w:rsidRDefault="00826749" w:rsidP="00DA2521">
            <w:pPr>
              <w:pStyle w:val="TabellRader"/>
            </w:pPr>
            <w:r>
              <w:t>186</w:t>
            </w:r>
          </w:p>
        </w:tc>
        <w:tc>
          <w:tcPr>
            <w:tcW w:w="193" w:type="pct"/>
          </w:tcPr>
          <w:p w14:paraId="0913F485" w14:textId="5AEDE6CA" w:rsidR="000F6D9A" w:rsidRDefault="00826749" w:rsidP="00DA2521">
            <w:pPr>
              <w:pStyle w:val="TabellRader"/>
            </w:pPr>
            <w:r>
              <w:t>FiU22</w:t>
            </w:r>
          </w:p>
        </w:tc>
        <w:tc>
          <w:tcPr>
            <w:tcW w:w="192" w:type="pct"/>
          </w:tcPr>
          <w:p w14:paraId="5D984C29" w14:textId="7E7C3324" w:rsidR="000F6D9A" w:rsidRDefault="00826749" w:rsidP="00DA2521">
            <w:pPr>
              <w:pStyle w:val="TabellRader"/>
            </w:pPr>
            <w:r>
              <w:t>Fi</w:t>
            </w:r>
            <w:r w:rsidR="00CE3C8B">
              <w:t xml:space="preserve"> </w:t>
            </w:r>
            <w:r w:rsidR="00D86BBE">
              <w:t>24</w:t>
            </w:r>
          </w:p>
        </w:tc>
        <w:tc>
          <w:tcPr>
            <w:tcW w:w="192" w:type="pct"/>
          </w:tcPr>
          <w:p w14:paraId="36AEA36D" w14:textId="77777777" w:rsidR="000F6D9A" w:rsidRDefault="000F6D9A" w:rsidP="00DA2521">
            <w:pPr>
              <w:pStyle w:val="TabellRader"/>
            </w:pPr>
          </w:p>
        </w:tc>
        <w:tc>
          <w:tcPr>
            <w:tcW w:w="213" w:type="pct"/>
          </w:tcPr>
          <w:p w14:paraId="64C060F7" w14:textId="3291B7E8" w:rsidR="000F6D9A" w:rsidRDefault="007B6219" w:rsidP="00DA2521">
            <w:pPr>
              <w:pStyle w:val="TabellRader"/>
            </w:pPr>
            <w:r>
              <w:t>X</w:t>
            </w:r>
          </w:p>
        </w:tc>
      </w:tr>
      <w:tr w:rsidR="004E338C" w14:paraId="4AE08774" w14:textId="77777777" w:rsidTr="003C5A6C">
        <w:trPr>
          <w:gridAfter w:val="2"/>
          <w:wAfter w:w="4015" w:type="pct"/>
        </w:trPr>
        <w:tc>
          <w:tcPr>
            <w:tcW w:w="195" w:type="pct"/>
          </w:tcPr>
          <w:p w14:paraId="7A02A42C" w14:textId="5E87BD7C" w:rsidR="004E338C" w:rsidRDefault="004E338C" w:rsidP="00DA2521">
            <w:pPr>
              <w:pStyle w:val="TabellRader"/>
            </w:pPr>
            <w:r>
              <w:t>191</w:t>
            </w:r>
          </w:p>
        </w:tc>
        <w:tc>
          <w:tcPr>
            <w:tcW w:w="193" w:type="pct"/>
          </w:tcPr>
          <w:p w14:paraId="52611E40" w14:textId="0EDE921A" w:rsidR="004E338C" w:rsidRDefault="004E338C" w:rsidP="00DA2521">
            <w:pPr>
              <w:pStyle w:val="TabellRader"/>
            </w:pPr>
            <w:r>
              <w:t>FiU37</w:t>
            </w:r>
          </w:p>
        </w:tc>
        <w:tc>
          <w:tcPr>
            <w:tcW w:w="192" w:type="pct"/>
          </w:tcPr>
          <w:p w14:paraId="72D2573C" w14:textId="13FFB73D" w:rsidR="004E338C" w:rsidRDefault="004E338C" w:rsidP="00DA2521">
            <w:pPr>
              <w:pStyle w:val="TabellRader"/>
            </w:pPr>
            <w:r>
              <w:t xml:space="preserve">Fi </w:t>
            </w:r>
            <w:r w:rsidR="00D86BBE">
              <w:t>25</w:t>
            </w:r>
          </w:p>
        </w:tc>
        <w:tc>
          <w:tcPr>
            <w:tcW w:w="192" w:type="pct"/>
          </w:tcPr>
          <w:p w14:paraId="0A699EC6" w14:textId="0B2B7BDB" w:rsidR="004E338C" w:rsidRDefault="007B6219" w:rsidP="00DA2521">
            <w:pPr>
              <w:pStyle w:val="TabellRader"/>
            </w:pPr>
            <w:r>
              <w:t>X</w:t>
            </w:r>
          </w:p>
        </w:tc>
        <w:tc>
          <w:tcPr>
            <w:tcW w:w="213" w:type="pct"/>
          </w:tcPr>
          <w:p w14:paraId="10FCBCB8" w14:textId="7048C163" w:rsidR="004E338C" w:rsidRDefault="004E338C" w:rsidP="00DA2521">
            <w:pPr>
              <w:pStyle w:val="TabellRader"/>
            </w:pPr>
          </w:p>
        </w:tc>
      </w:tr>
      <w:tr w:rsidR="0049755D" w14:paraId="132FEDDB" w14:textId="77777777" w:rsidTr="003C5A6C">
        <w:trPr>
          <w:gridAfter w:val="2"/>
          <w:wAfter w:w="4015" w:type="pct"/>
        </w:trPr>
        <w:tc>
          <w:tcPr>
            <w:tcW w:w="195" w:type="pct"/>
          </w:tcPr>
          <w:p w14:paraId="4D903715" w14:textId="6F9D0423" w:rsidR="0049755D" w:rsidRDefault="00431A03" w:rsidP="00DA2521">
            <w:pPr>
              <w:pStyle w:val="TabellRader"/>
            </w:pPr>
            <w:r>
              <w:t>340</w:t>
            </w:r>
          </w:p>
        </w:tc>
        <w:tc>
          <w:tcPr>
            <w:tcW w:w="193" w:type="pct"/>
          </w:tcPr>
          <w:p w14:paraId="309DF466" w14:textId="50B4C4BA" w:rsidR="0049755D" w:rsidRDefault="00431A03" w:rsidP="00DA2521">
            <w:pPr>
              <w:pStyle w:val="TabellRader"/>
            </w:pPr>
            <w:r>
              <w:t>FiU21</w:t>
            </w:r>
          </w:p>
        </w:tc>
        <w:tc>
          <w:tcPr>
            <w:tcW w:w="192" w:type="pct"/>
          </w:tcPr>
          <w:p w14:paraId="36B5C9BE" w14:textId="43EA45E9" w:rsidR="0049755D" w:rsidRDefault="00431A03" w:rsidP="00DA2521">
            <w:pPr>
              <w:pStyle w:val="TabellRader"/>
            </w:pPr>
            <w:r>
              <w:t xml:space="preserve">Fi </w:t>
            </w:r>
            <w:r w:rsidR="00D86BBE">
              <w:t>27</w:t>
            </w:r>
          </w:p>
        </w:tc>
        <w:tc>
          <w:tcPr>
            <w:tcW w:w="192" w:type="pct"/>
          </w:tcPr>
          <w:p w14:paraId="77094BF2" w14:textId="16F83744" w:rsidR="0049755D" w:rsidRDefault="0049755D" w:rsidP="00DA2521">
            <w:pPr>
              <w:pStyle w:val="TabellRader"/>
            </w:pPr>
          </w:p>
        </w:tc>
        <w:tc>
          <w:tcPr>
            <w:tcW w:w="213" w:type="pct"/>
          </w:tcPr>
          <w:p w14:paraId="3AB37F85" w14:textId="68FE5518" w:rsidR="0049755D" w:rsidRDefault="007B6219" w:rsidP="00DA2521">
            <w:pPr>
              <w:pStyle w:val="TabellRader"/>
            </w:pPr>
            <w:r>
              <w:t>X</w:t>
            </w:r>
          </w:p>
        </w:tc>
      </w:tr>
      <w:tr w:rsidR="0049755D" w14:paraId="69939F29" w14:textId="77777777" w:rsidTr="003C5A6C">
        <w:trPr>
          <w:gridAfter w:val="2"/>
          <w:wAfter w:w="4015" w:type="pct"/>
        </w:trPr>
        <w:tc>
          <w:tcPr>
            <w:tcW w:w="195" w:type="pct"/>
          </w:tcPr>
          <w:p w14:paraId="456C653B" w14:textId="5FB2F17A" w:rsidR="0049755D" w:rsidRDefault="00CA5180" w:rsidP="00DA2521">
            <w:pPr>
              <w:pStyle w:val="TabellRader"/>
            </w:pPr>
            <w:r>
              <w:t>353</w:t>
            </w:r>
          </w:p>
        </w:tc>
        <w:tc>
          <w:tcPr>
            <w:tcW w:w="193" w:type="pct"/>
          </w:tcPr>
          <w:p w14:paraId="6A745B3A" w14:textId="5E2ECAFD" w:rsidR="0049755D" w:rsidRDefault="00CA5180" w:rsidP="00DA2521">
            <w:pPr>
              <w:pStyle w:val="TabellRader"/>
            </w:pPr>
            <w:r>
              <w:t>FiU61</w:t>
            </w:r>
          </w:p>
        </w:tc>
        <w:tc>
          <w:tcPr>
            <w:tcW w:w="192" w:type="pct"/>
          </w:tcPr>
          <w:p w14:paraId="0CDCB543" w14:textId="18C93F5C" w:rsidR="0049755D" w:rsidRDefault="00EF5587" w:rsidP="00DA2521">
            <w:pPr>
              <w:pStyle w:val="TabellRader"/>
            </w:pPr>
            <w:r>
              <w:t>KN</w:t>
            </w:r>
            <w:r w:rsidR="00CA5180">
              <w:t xml:space="preserve"> </w:t>
            </w:r>
            <w:r w:rsidR="00D86BBE">
              <w:t>25</w:t>
            </w:r>
          </w:p>
        </w:tc>
        <w:tc>
          <w:tcPr>
            <w:tcW w:w="192" w:type="pct"/>
          </w:tcPr>
          <w:p w14:paraId="0A22821E" w14:textId="231B34A6" w:rsidR="0049755D" w:rsidRDefault="0049755D" w:rsidP="00DA2521">
            <w:pPr>
              <w:pStyle w:val="TabellRader"/>
            </w:pPr>
          </w:p>
        </w:tc>
        <w:tc>
          <w:tcPr>
            <w:tcW w:w="213" w:type="pct"/>
          </w:tcPr>
          <w:p w14:paraId="68E663E8" w14:textId="551F3A9E" w:rsidR="0049755D" w:rsidRDefault="00EF5587" w:rsidP="00DA2521">
            <w:pPr>
              <w:pStyle w:val="TabellRader"/>
            </w:pPr>
            <w:r>
              <w:t>X</w:t>
            </w:r>
          </w:p>
        </w:tc>
      </w:tr>
      <w:tr w:rsidR="0049755D" w14:paraId="468C530B" w14:textId="77777777" w:rsidTr="003C5A6C">
        <w:trPr>
          <w:gridAfter w:val="2"/>
          <w:wAfter w:w="4015" w:type="pct"/>
        </w:trPr>
        <w:tc>
          <w:tcPr>
            <w:tcW w:w="195" w:type="pct"/>
          </w:tcPr>
          <w:p w14:paraId="6E8494F2" w14:textId="32E0E9F6" w:rsidR="0049755D" w:rsidRDefault="000C7F04" w:rsidP="00DA2521">
            <w:pPr>
              <w:pStyle w:val="TabellRader"/>
            </w:pPr>
            <w:r>
              <w:t>364</w:t>
            </w:r>
          </w:p>
        </w:tc>
        <w:tc>
          <w:tcPr>
            <w:tcW w:w="193" w:type="pct"/>
          </w:tcPr>
          <w:p w14:paraId="6F52E9C5" w14:textId="406678FD" w:rsidR="0049755D" w:rsidRDefault="000C7F04" w:rsidP="00DA2521">
            <w:pPr>
              <w:pStyle w:val="TabellRader"/>
            </w:pPr>
            <w:r>
              <w:t>FiU62</w:t>
            </w:r>
          </w:p>
        </w:tc>
        <w:tc>
          <w:tcPr>
            <w:tcW w:w="192" w:type="pct"/>
          </w:tcPr>
          <w:p w14:paraId="5ADF0D19" w14:textId="48128E0E" w:rsidR="0049755D" w:rsidRDefault="00E057BC" w:rsidP="00DA2521">
            <w:pPr>
              <w:pStyle w:val="TabellRader"/>
            </w:pPr>
            <w:r>
              <w:t>Fi</w:t>
            </w:r>
            <w:r w:rsidR="000C7F04">
              <w:t xml:space="preserve"> </w:t>
            </w:r>
            <w:r w:rsidR="00D86BBE">
              <w:t>28</w:t>
            </w:r>
          </w:p>
        </w:tc>
        <w:tc>
          <w:tcPr>
            <w:tcW w:w="192" w:type="pct"/>
          </w:tcPr>
          <w:p w14:paraId="3A064C87" w14:textId="2D4FB9CF" w:rsidR="0049755D" w:rsidRDefault="00EF5587" w:rsidP="00DA2521">
            <w:pPr>
              <w:pStyle w:val="TabellRader"/>
            </w:pPr>
            <w:r>
              <w:t>X</w:t>
            </w:r>
          </w:p>
        </w:tc>
        <w:tc>
          <w:tcPr>
            <w:tcW w:w="213" w:type="pct"/>
          </w:tcPr>
          <w:p w14:paraId="1EB2A5B8" w14:textId="397ACE1E" w:rsidR="0049755D" w:rsidRDefault="0049755D" w:rsidP="00DA2521">
            <w:pPr>
              <w:pStyle w:val="TabellRader"/>
            </w:pPr>
          </w:p>
        </w:tc>
      </w:tr>
      <w:tr w:rsidR="0049755D" w14:paraId="4F109C6E" w14:textId="77777777" w:rsidTr="003C5A6C">
        <w:trPr>
          <w:gridAfter w:val="2"/>
          <w:wAfter w:w="4015" w:type="pct"/>
        </w:trPr>
        <w:tc>
          <w:tcPr>
            <w:tcW w:w="195" w:type="pct"/>
          </w:tcPr>
          <w:p w14:paraId="7775F76A" w14:textId="77777777" w:rsidR="0049755D" w:rsidRDefault="0049755D" w:rsidP="00DA2521">
            <w:pPr>
              <w:pStyle w:val="TabellRader"/>
            </w:pPr>
          </w:p>
        </w:tc>
        <w:tc>
          <w:tcPr>
            <w:tcW w:w="193" w:type="pct"/>
          </w:tcPr>
          <w:p w14:paraId="03A1898F" w14:textId="77777777" w:rsidR="0049755D" w:rsidRDefault="0049755D" w:rsidP="00DA2521">
            <w:pPr>
              <w:pStyle w:val="TabellRader"/>
            </w:pPr>
          </w:p>
        </w:tc>
        <w:tc>
          <w:tcPr>
            <w:tcW w:w="192" w:type="pct"/>
          </w:tcPr>
          <w:p w14:paraId="6726E3BA" w14:textId="77777777" w:rsidR="0049755D" w:rsidRDefault="0049755D" w:rsidP="00DA2521">
            <w:pPr>
              <w:pStyle w:val="TabellRader"/>
            </w:pPr>
          </w:p>
        </w:tc>
        <w:tc>
          <w:tcPr>
            <w:tcW w:w="192" w:type="pct"/>
          </w:tcPr>
          <w:p w14:paraId="59FB39ED" w14:textId="77777777" w:rsidR="0049755D" w:rsidRDefault="0049755D" w:rsidP="00DA2521">
            <w:pPr>
              <w:pStyle w:val="TabellRader"/>
            </w:pPr>
          </w:p>
        </w:tc>
        <w:tc>
          <w:tcPr>
            <w:tcW w:w="213" w:type="pct"/>
          </w:tcPr>
          <w:p w14:paraId="15EA0D65" w14:textId="77777777" w:rsidR="0049755D" w:rsidRDefault="0049755D" w:rsidP="00DA2521">
            <w:pPr>
              <w:pStyle w:val="TabellRader"/>
            </w:pPr>
          </w:p>
        </w:tc>
      </w:tr>
      <w:tr w:rsidR="000C7F04" w:rsidRPr="00801170" w14:paraId="46844469" w14:textId="77777777" w:rsidTr="003C5A6C">
        <w:trPr>
          <w:gridAfter w:val="2"/>
          <w:wAfter w:w="4015" w:type="pct"/>
        </w:trPr>
        <w:tc>
          <w:tcPr>
            <w:tcW w:w="195" w:type="pct"/>
          </w:tcPr>
          <w:p w14:paraId="4981C7CE" w14:textId="7C88C8EF" w:rsidR="000C7F04" w:rsidRPr="00801170" w:rsidRDefault="000C7F04" w:rsidP="00DA2521">
            <w:pPr>
              <w:pStyle w:val="TabellRader"/>
              <w:rPr>
                <w:b/>
              </w:rPr>
            </w:pPr>
            <w:r w:rsidRPr="00801170">
              <w:rPr>
                <w:b/>
              </w:rPr>
              <w:t>20</w:t>
            </w:r>
            <w:r>
              <w:rPr>
                <w:b/>
              </w:rPr>
              <w:t>20</w:t>
            </w:r>
            <w:r w:rsidRPr="00801170">
              <w:rPr>
                <w:b/>
              </w:rPr>
              <w:t>/2</w:t>
            </w:r>
            <w:r>
              <w:rPr>
                <w:b/>
              </w:rPr>
              <w:t>1</w:t>
            </w:r>
          </w:p>
        </w:tc>
        <w:tc>
          <w:tcPr>
            <w:tcW w:w="193" w:type="pct"/>
          </w:tcPr>
          <w:p w14:paraId="12DB1849" w14:textId="77777777" w:rsidR="000C7F04" w:rsidRPr="00801170" w:rsidRDefault="000C7F04" w:rsidP="00DA2521">
            <w:pPr>
              <w:pStyle w:val="TabellRader"/>
              <w:rPr>
                <w:b/>
              </w:rPr>
            </w:pPr>
          </w:p>
        </w:tc>
        <w:tc>
          <w:tcPr>
            <w:tcW w:w="192" w:type="pct"/>
          </w:tcPr>
          <w:p w14:paraId="7A3F51F4" w14:textId="77777777" w:rsidR="000C7F04" w:rsidRPr="00801170" w:rsidRDefault="000C7F04" w:rsidP="00DA2521">
            <w:pPr>
              <w:pStyle w:val="TabellRader"/>
              <w:rPr>
                <w:b/>
              </w:rPr>
            </w:pPr>
          </w:p>
        </w:tc>
        <w:tc>
          <w:tcPr>
            <w:tcW w:w="192" w:type="pct"/>
          </w:tcPr>
          <w:p w14:paraId="6A37E8A3" w14:textId="77777777" w:rsidR="000C7F04" w:rsidRPr="00801170" w:rsidRDefault="000C7F04" w:rsidP="00DA2521">
            <w:pPr>
              <w:pStyle w:val="TabellRader"/>
              <w:rPr>
                <w:b/>
              </w:rPr>
            </w:pPr>
          </w:p>
        </w:tc>
        <w:tc>
          <w:tcPr>
            <w:tcW w:w="213" w:type="pct"/>
          </w:tcPr>
          <w:p w14:paraId="7DE49DBD" w14:textId="77777777" w:rsidR="000C7F04" w:rsidRPr="00801170" w:rsidRDefault="000C7F04" w:rsidP="00DA2521">
            <w:pPr>
              <w:pStyle w:val="TabellRader"/>
              <w:rPr>
                <w:b/>
              </w:rPr>
            </w:pPr>
          </w:p>
        </w:tc>
      </w:tr>
      <w:tr w:rsidR="002A3D5B" w14:paraId="006F7285" w14:textId="77777777" w:rsidTr="003C5A6C">
        <w:trPr>
          <w:gridAfter w:val="2"/>
          <w:wAfter w:w="4015" w:type="pct"/>
        </w:trPr>
        <w:tc>
          <w:tcPr>
            <w:tcW w:w="195" w:type="pct"/>
          </w:tcPr>
          <w:p w14:paraId="19A7954D" w14:textId="76E23F52" w:rsidR="002A3D5B" w:rsidRDefault="00D96C6F" w:rsidP="00DA2521">
            <w:pPr>
              <w:pStyle w:val="TabellRader"/>
            </w:pPr>
            <w:r>
              <w:t>63</w:t>
            </w:r>
          </w:p>
        </w:tc>
        <w:tc>
          <w:tcPr>
            <w:tcW w:w="193" w:type="pct"/>
          </w:tcPr>
          <w:p w14:paraId="4D175C33" w14:textId="2FA2A3C3" w:rsidR="002A3D5B" w:rsidRDefault="00D96C6F" w:rsidP="00DA2521">
            <w:pPr>
              <w:pStyle w:val="TabellRader"/>
            </w:pPr>
            <w:r>
              <w:t>FiU1</w:t>
            </w:r>
          </w:p>
        </w:tc>
        <w:tc>
          <w:tcPr>
            <w:tcW w:w="192" w:type="pct"/>
          </w:tcPr>
          <w:p w14:paraId="1438F755" w14:textId="1843605B" w:rsidR="002A3D5B" w:rsidRDefault="00D96C6F" w:rsidP="00DA2521">
            <w:pPr>
              <w:pStyle w:val="TabellRader"/>
            </w:pPr>
            <w:r>
              <w:t xml:space="preserve">Fi </w:t>
            </w:r>
            <w:r w:rsidR="00D86BBE">
              <w:t>30</w:t>
            </w:r>
          </w:p>
        </w:tc>
        <w:tc>
          <w:tcPr>
            <w:tcW w:w="192" w:type="pct"/>
          </w:tcPr>
          <w:p w14:paraId="68753372" w14:textId="044BEDEE" w:rsidR="002A3D5B" w:rsidRDefault="002A3D5B" w:rsidP="00DA2521">
            <w:pPr>
              <w:pStyle w:val="TabellRader"/>
            </w:pPr>
          </w:p>
        </w:tc>
        <w:tc>
          <w:tcPr>
            <w:tcW w:w="213" w:type="pct"/>
          </w:tcPr>
          <w:p w14:paraId="734385C3" w14:textId="11B971A5" w:rsidR="002A3D5B" w:rsidRDefault="00223E3A" w:rsidP="00DA2521">
            <w:pPr>
              <w:pStyle w:val="TabellRader"/>
            </w:pPr>
            <w:r>
              <w:t>X</w:t>
            </w:r>
          </w:p>
        </w:tc>
      </w:tr>
      <w:tr w:rsidR="00063A5A" w14:paraId="6A192E12" w14:textId="77777777" w:rsidTr="003C5A6C">
        <w:trPr>
          <w:gridAfter w:val="2"/>
          <w:wAfter w:w="4015" w:type="pct"/>
        </w:trPr>
        <w:tc>
          <w:tcPr>
            <w:tcW w:w="195" w:type="pct"/>
          </w:tcPr>
          <w:p w14:paraId="71B759BD" w14:textId="7CB14094" w:rsidR="00063A5A" w:rsidRDefault="005E25DF" w:rsidP="001040F4">
            <w:pPr>
              <w:pStyle w:val="TabellRader"/>
            </w:pPr>
            <w:r>
              <w:t>116</w:t>
            </w:r>
          </w:p>
        </w:tc>
        <w:tc>
          <w:tcPr>
            <w:tcW w:w="193" w:type="pct"/>
          </w:tcPr>
          <w:p w14:paraId="21FA9C67" w14:textId="1E2CE44E" w:rsidR="00063A5A" w:rsidRDefault="005E25DF" w:rsidP="001040F4">
            <w:pPr>
              <w:pStyle w:val="TabellRader"/>
            </w:pPr>
            <w:r>
              <w:t>FiU37</w:t>
            </w:r>
          </w:p>
        </w:tc>
        <w:tc>
          <w:tcPr>
            <w:tcW w:w="192" w:type="pct"/>
          </w:tcPr>
          <w:p w14:paraId="264ECEE5" w14:textId="0C103253" w:rsidR="00063A5A" w:rsidRDefault="005E25DF" w:rsidP="001040F4">
            <w:pPr>
              <w:pStyle w:val="TabellRader"/>
            </w:pPr>
            <w:r>
              <w:t xml:space="preserve">Fi </w:t>
            </w:r>
            <w:r w:rsidR="00D86BBE">
              <w:t>31</w:t>
            </w:r>
          </w:p>
        </w:tc>
        <w:tc>
          <w:tcPr>
            <w:tcW w:w="192" w:type="pct"/>
          </w:tcPr>
          <w:p w14:paraId="3863F8DD" w14:textId="6FE19E6F" w:rsidR="00063A5A" w:rsidRDefault="008C5646" w:rsidP="001040F4">
            <w:pPr>
              <w:pStyle w:val="TabellRader"/>
            </w:pPr>
            <w:r>
              <w:t>X</w:t>
            </w:r>
          </w:p>
        </w:tc>
        <w:tc>
          <w:tcPr>
            <w:tcW w:w="213" w:type="pct"/>
          </w:tcPr>
          <w:p w14:paraId="6E4F0FAC" w14:textId="0260CAD1" w:rsidR="00063A5A" w:rsidRDefault="00063A5A" w:rsidP="001040F4">
            <w:pPr>
              <w:pStyle w:val="TabellRader"/>
            </w:pPr>
          </w:p>
        </w:tc>
      </w:tr>
      <w:tr w:rsidR="00063A5A" w14:paraId="5D1FAF2A" w14:textId="77777777" w:rsidTr="003C5A6C">
        <w:trPr>
          <w:gridAfter w:val="2"/>
          <w:wAfter w:w="4015" w:type="pct"/>
        </w:trPr>
        <w:tc>
          <w:tcPr>
            <w:tcW w:w="195" w:type="pct"/>
          </w:tcPr>
          <w:p w14:paraId="6F9DD5F6" w14:textId="4BD17D6C" w:rsidR="00063A5A" w:rsidRDefault="005E25DF" w:rsidP="001040F4">
            <w:pPr>
              <w:pStyle w:val="TabellRader"/>
            </w:pPr>
            <w:r>
              <w:t>129</w:t>
            </w:r>
          </w:p>
        </w:tc>
        <w:tc>
          <w:tcPr>
            <w:tcW w:w="193" w:type="pct"/>
          </w:tcPr>
          <w:p w14:paraId="152640D2" w14:textId="765C01A2" w:rsidR="00063A5A" w:rsidRDefault="005E25DF" w:rsidP="001040F4">
            <w:pPr>
              <w:pStyle w:val="TabellRader"/>
            </w:pPr>
            <w:r>
              <w:t>FiU15</w:t>
            </w:r>
          </w:p>
        </w:tc>
        <w:tc>
          <w:tcPr>
            <w:tcW w:w="192" w:type="pct"/>
          </w:tcPr>
          <w:p w14:paraId="779174E7" w14:textId="1D69A031" w:rsidR="00063A5A" w:rsidRDefault="005E25DF" w:rsidP="001040F4">
            <w:pPr>
              <w:pStyle w:val="TabellRader"/>
            </w:pPr>
            <w:r>
              <w:t xml:space="preserve">Fi </w:t>
            </w:r>
            <w:r w:rsidR="00D86BBE">
              <w:t>32</w:t>
            </w:r>
          </w:p>
        </w:tc>
        <w:tc>
          <w:tcPr>
            <w:tcW w:w="192" w:type="pct"/>
          </w:tcPr>
          <w:p w14:paraId="223EC019" w14:textId="4210C4B5" w:rsidR="00063A5A" w:rsidRDefault="008127EF" w:rsidP="001040F4">
            <w:pPr>
              <w:pStyle w:val="TabellRader"/>
            </w:pPr>
            <w:r>
              <w:t>X</w:t>
            </w:r>
          </w:p>
        </w:tc>
        <w:tc>
          <w:tcPr>
            <w:tcW w:w="213" w:type="pct"/>
          </w:tcPr>
          <w:p w14:paraId="5C5C546D" w14:textId="56516B26" w:rsidR="00063A5A" w:rsidRDefault="00063A5A" w:rsidP="001040F4">
            <w:pPr>
              <w:pStyle w:val="TabellRader"/>
            </w:pPr>
          </w:p>
        </w:tc>
      </w:tr>
      <w:tr w:rsidR="00063A5A" w14:paraId="3423E81A" w14:textId="77777777" w:rsidTr="003C5A6C">
        <w:trPr>
          <w:gridAfter w:val="2"/>
          <w:wAfter w:w="4015" w:type="pct"/>
        </w:trPr>
        <w:tc>
          <w:tcPr>
            <w:tcW w:w="195" w:type="pct"/>
          </w:tcPr>
          <w:p w14:paraId="6A46970D" w14:textId="6A06EEFB" w:rsidR="00063A5A" w:rsidRDefault="00767720" w:rsidP="001040F4">
            <w:pPr>
              <w:pStyle w:val="TabellRader"/>
            </w:pPr>
            <w:r>
              <w:t>153</w:t>
            </w:r>
          </w:p>
        </w:tc>
        <w:tc>
          <w:tcPr>
            <w:tcW w:w="193" w:type="pct"/>
          </w:tcPr>
          <w:p w14:paraId="311DC289" w14:textId="6F1A1DC2" w:rsidR="00063A5A" w:rsidRDefault="00767720" w:rsidP="001040F4">
            <w:pPr>
              <w:pStyle w:val="TabellRader"/>
            </w:pPr>
            <w:r>
              <w:t>FiU5</w:t>
            </w:r>
          </w:p>
        </w:tc>
        <w:tc>
          <w:tcPr>
            <w:tcW w:w="192" w:type="pct"/>
          </w:tcPr>
          <w:p w14:paraId="5DBCE26D" w14:textId="1A87BA7A" w:rsidR="00063A5A" w:rsidRDefault="00767720" w:rsidP="001040F4">
            <w:pPr>
              <w:pStyle w:val="TabellRader"/>
            </w:pPr>
            <w:r>
              <w:t xml:space="preserve">Fi </w:t>
            </w:r>
            <w:r w:rsidR="00D86BBE">
              <w:t>33</w:t>
            </w:r>
          </w:p>
        </w:tc>
        <w:tc>
          <w:tcPr>
            <w:tcW w:w="192" w:type="pct"/>
          </w:tcPr>
          <w:p w14:paraId="32475594" w14:textId="4178C594" w:rsidR="00063A5A" w:rsidRDefault="008127EF" w:rsidP="001040F4">
            <w:pPr>
              <w:pStyle w:val="TabellRader"/>
            </w:pPr>
            <w:r>
              <w:t>X</w:t>
            </w:r>
          </w:p>
        </w:tc>
        <w:tc>
          <w:tcPr>
            <w:tcW w:w="213" w:type="pct"/>
          </w:tcPr>
          <w:p w14:paraId="75AACA68" w14:textId="0C8865A1" w:rsidR="00063A5A" w:rsidRDefault="00063A5A" w:rsidP="001040F4">
            <w:pPr>
              <w:pStyle w:val="TabellRader"/>
            </w:pPr>
          </w:p>
        </w:tc>
      </w:tr>
      <w:tr w:rsidR="0012332F" w14:paraId="7AC709E6" w14:textId="77777777" w:rsidTr="003A2858">
        <w:tc>
          <w:tcPr>
            <w:tcW w:w="195" w:type="pct"/>
          </w:tcPr>
          <w:p w14:paraId="1F15AED3" w14:textId="1907CBD7" w:rsidR="0012332F" w:rsidRDefault="0012332F" w:rsidP="001040F4">
            <w:pPr>
              <w:pStyle w:val="TabellRader"/>
            </w:pPr>
            <w:r>
              <w:t>154</w:t>
            </w:r>
          </w:p>
        </w:tc>
        <w:tc>
          <w:tcPr>
            <w:tcW w:w="193" w:type="pct"/>
          </w:tcPr>
          <w:p w14:paraId="1DE087FB" w14:textId="56344584" w:rsidR="0012332F" w:rsidRDefault="0012332F" w:rsidP="001040F4">
            <w:pPr>
              <w:pStyle w:val="TabellRader"/>
            </w:pPr>
            <w:r>
              <w:t>FiU28</w:t>
            </w:r>
          </w:p>
        </w:tc>
        <w:tc>
          <w:tcPr>
            <w:tcW w:w="192" w:type="pct"/>
          </w:tcPr>
          <w:p w14:paraId="49CD6BEB" w14:textId="40ACFD86" w:rsidR="0012332F" w:rsidRDefault="0022734B" w:rsidP="001040F4">
            <w:pPr>
              <w:pStyle w:val="TabellRader"/>
            </w:pPr>
            <w:r>
              <w:t>KN</w:t>
            </w:r>
            <w:r w:rsidR="002B3021">
              <w:t xml:space="preserve"> </w:t>
            </w:r>
            <w:r w:rsidR="00D86BBE">
              <w:t>28</w:t>
            </w:r>
          </w:p>
        </w:tc>
        <w:tc>
          <w:tcPr>
            <w:tcW w:w="192" w:type="pct"/>
          </w:tcPr>
          <w:p w14:paraId="68B1F800" w14:textId="77777777" w:rsidR="0012332F" w:rsidRDefault="0012332F" w:rsidP="001040F4">
            <w:pPr>
              <w:pStyle w:val="TabellRader"/>
            </w:pPr>
          </w:p>
        </w:tc>
        <w:tc>
          <w:tcPr>
            <w:tcW w:w="4228" w:type="pct"/>
            <w:gridSpan w:val="3"/>
          </w:tcPr>
          <w:p w14:paraId="0E840BD8" w14:textId="1E17205C" w:rsidR="0012332F" w:rsidRDefault="0022734B" w:rsidP="001040F4">
            <w:pPr>
              <w:pStyle w:val="TabellRader"/>
            </w:pPr>
            <w:r>
              <w:t>X</w:t>
            </w:r>
          </w:p>
        </w:tc>
      </w:tr>
      <w:tr w:rsidR="00F11BA8" w14:paraId="09DD55B1" w14:textId="77777777" w:rsidTr="00726CCE">
        <w:tc>
          <w:tcPr>
            <w:tcW w:w="195" w:type="pct"/>
          </w:tcPr>
          <w:p w14:paraId="7A8B476C" w14:textId="7BFF840B" w:rsidR="00F11BA8" w:rsidRDefault="00B67246" w:rsidP="00726CCE">
            <w:pPr>
              <w:pStyle w:val="TabellRader"/>
            </w:pPr>
            <w:r>
              <w:t>163</w:t>
            </w:r>
          </w:p>
        </w:tc>
        <w:tc>
          <w:tcPr>
            <w:tcW w:w="193" w:type="pct"/>
          </w:tcPr>
          <w:p w14:paraId="4C4005AD" w14:textId="2A8ED9BB" w:rsidR="00F11BA8" w:rsidRDefault="00B67246" w:rsidP="00726CCE">
            <w:pPr>
              <w:pStyle w:val="TabellRader"/>
            </w:pPr>
            <w:r>
              <w:t>FiU38</w:t>
            </w:r>
          </w:p>
        </w:tc>
        <w:tc>
          <w:tcPr>
            <w:tcW w:w="192" w:type="pct"/>
          </w:tcPr>
          <w:p w14:paraId="4F269909" w14:textId="444C6CFF" w:rsidR="00F11BA8" w:rsidRDefault="00B67246" w:rsidP="00726CCE">
            <w:pPr>
              <w:pStyle w:val="TabellRader"/>
            </w:pPr>
            <w:r>
              <w:t xml:space="preserve">Fi </w:t>
            </w:r>
            <w:r w:rsidR="00D86BBE">
              <w:t>34</w:t>
            </w:r>
          </w:p>
        </w:tc>
        <w:tc>
          <w:tcPr>
            <w:tcW w:w="192" w:type="pct"/>
          </w:tcPr>
          <w:p w14:paraId="16C9CA49" w14:textId="77777777" w:rsidR="00F11BA8" w:rsidRDefault="00F11BA8" w:rsidP="00726CCE">
            <w:pPr>
              <w:pStyle w:val="TabellRader"/>
            </w:pPr>
          </w:p>
        </w:tc>
        <w:tc>
          <w:tcPr>
            <w:tcW w:w="4228" w:type="pct"/>
            <w:gridSpan w:val="3"/>
          </w:tcPr>
          <w:p w14:paraId="56620818" w14:textId="7D263761" w:rsidR="00F11BA8" w:rsidRDefault="004C78BD" w:rsidP="00726CCE">
            <w:pPr>
              <w:pStyle w:val="TabellRader"/>
            </w:pPr>
            <w:r>
              <w:t>X</w:t>
            </w:r>
          </w:p>
        </w:tc>
      </w:tr>
      <w:tr w:rsidR="00F11BA8" w14:paraId="0225B3CA" w14:textId="77777777" w:rsidTr="00726CCE">
        <w:tc>
          <w:tcPr>
            <w:tcW w:w="195" w:type="pct"/>
          </w:tcPr>
          <w:p w14:paraId="741CA7EA" w14:textId="5263A821" w:rsidR="00F11BA8" w:rsidRDefault="000328BE" w:rsidP="00726CCE">
            <w:pPr>
              <w:pStyle w:val="TabellRader"/>
            </w:pPr>
            <w:r>
              <w:t>175</w:t>
            </w:r>
          </w:p>
        </w:tc>
        <w:tc>
          <w:tcPr>
            <w:tcW w:w="193" w:type="pct"/>
          </w:tcPr>
          <w:p w14:paraId="0A62A7E8" w14:textId="1E3973EF" w:rsidR="00F11BA8" w:rsidRDefault="000328BE" w:rsidP="00726CCE">
            <w:pPr>
              <w:pStyle w:val="TabellRader"/>
            </w:pPr>
            <w:r>
              <w:t>FiU40</w:t>
            </w:r>
          </w:p>
        </w:tc>
        <w:tc>
          <w:tcPr>
            <w:tcW w:w="192" w:type="pct"/>
          </w:tcPr>
          <w:p w14:paraId="05D03857" w14:textId="47A2B5B5" w:rsidR="00F11BA8" w:rsidRDefault="000328BE" w:rsidP="00726CCE">
            <w:pPr>
              <w:pStyle w:val="TabellRader"/>
            </w:pPr>
            <w:r>
              <w:t xml:space="preserve">Fi </w:t>
            </w:r>
            <w:r w:rsidR="00D86BBE">
              <w:t>35</w:t>
            </w:r>
          </w:p>
        </w:tc>
        <w:tc>
          <w:tcPr>
            <w:tcW w:w="192" w:type="pct"/>
          </w:tcPr>
          <w:p w14:paraId="200E18E8" w14:textId="6CC07016" w:rsidR="00F11BA8" w:rsidRDefault="004C78BD" w:rsidP="00726CCE">
            <w:pPr>
              <w:pStyle w:val="TabellRader"/>
            </w:pPr>
            <w:r>
              <w:t>X</w:t>
            </w:r>
          </w:p>
        </w:tc>
        <w:tc>
          <w:tcPr>
            <w:tcW w:w="4228" w:type="pct"/>
            <w:gridSpan w:val="3"/>
          </w:tcPr>
          <w:p w14:paraId="57DE31B4" w14:textId="2B9F37AC" w:rsidR="00F11BA8" w:rsidRDefault="00F11BA8" w:rsidP="00726CCE">
            <w:pPr>
              <w:pStyle w:val="TabellRader"/>
            </w:pPr>
          </w:p>
        </w:tc>
      </w:tr>
      <w:tr w:rsidR="00F11BA8" w14:paraId="7BFD7B2C" w14:textId="77777777" w:rsidTr="00726CCE">
        <w:tc>
          <w:tcPr>
            <w:tcW w:w="195" w:type="pct"/>
          </w:tcPr>
          <w:p w14:paraId="260C8BCB" w14:textId="0996E6C5" w:rsidR="00F11BA8" w:rsidRDefault="000328BE" w:rsidP="00726CCE">
            <w:pPr>
              <w:pStyle w:val="TabellRader"/>
            </w:pPr>
            <w:r>
              <w:t>182</w:t>
            </w:r>
          </w:p>
        </w:tc>
        <w:tc>
          <w:tcPr>
            <w:tcW w:w="193" w:type="pct"/>
          </w:tcPr>
          <w:p w14:paraId="4A5BAB69" w14:textId="32C9DD3E" w:rsidR="00F11BA8" w:rsidRDefault="000328BE" w:rsidP="00726CCE">
            <w:pPr>
              <w:pStyle w:val="TabellRader"/>
            </w:pPr>
            <w:r>
              <w:t>FiU42</w:t>
            </w:r>
          </w:p>
        </w:tc>
        <w:tc>
          <w:tcPr>
            <w:tcW w:w="192" w:type="pct"/>
          </w:tcPr>
          <w:p w14:paraId="39CBAB9E" w14:textId="47468D1A" w:rsidR="00F11BA8" w:rsidRDefault="000328BE" w:rsidP="00726CCE">
            <w:pPr>
              <w:pStyle w:val="TabellRader"/>
            </w:pPr>
            <w:r>
              <w:t xml:space="preserve">Fi </w:t>
            </w:r>
            <w:r w:rsidR="00D86BBE">
              <w:t>36</w:t>
            </w:r>
          </w:p>
        </w:tc>
        <w:tc>
          <w:tcPr>
            <w:tcW w:w="192" w:type="pct"/>
          </w:tcPr>
          <w:p w14:paraId="5583A962" w14:textId="467F4517" w:rsidR="00F11BA8" w:rsidRDefault="004C78BD" w:rsidP="00726CCE">
            <w:pPr>
              <w:pStyle w:val="TabellRader"/>
            </w:pPr>
            <w:r>
              <w:t>X</w:t>
            </w:r>
          </w:p>
        </w:tc>
        <w:tc>
          <w:tcPr>
            <w:tcW w:w="4228" w:type="pct"/>
            <w:gridSpan w:val="3"/>
          </w:tcPr>
          <w:p w14:paraId="3705FE67" w14:textId="162792EF" w:rsidR="00F11BA8" w:rsidRDefault="00F11BA8" w:rsidP="00726CCE">
            <w:pPr>
              <w:pStyle w:val="TabellRader"/>
            </w:pPr>
          </w:p>
        </w:tc>
      </w:tr>
      <w:tr w:rsidR="00A31C12" w14:paraId="47B0C5BF" w14:textId="77777777" w:rsidTr="00726CCE">
        <w:tc>
          <w:tcPr>
            <w:tcW w:w="195" w:type="pct"/>
          </w:tcPr>
          <w:p w14:paraId="44187D3E" w14:textId="35E4E91E" w:rsidR="00A31C12" w:rsidRDefault="00A31C12" w:rsidP="00726CCE">
            <w:pPr>
              <w:pStyle w:val="TabellRader"/>
            </w:pPr>
            <w:r>
              <w:t>215</w:t>
            </w:r>
          </w:p>
        </w:tc>
        <w:tc>
          <w:tcPr>
            <w:tcW w:w="193" w:type="pct"/>
          </w:tcPr>
          <w:p w14:paraId="7A899108" w14:textId="490A5C82" w:rsidR="00A31C12" w:rsidRDefault="00A31C12" w:rsidP="00726CCE">
            <w:pPr>
              <w:pStyle w:val="TabellRader"/>
            </w:pPr>
            <w:r>
              <w:t>FiU41</w:t>
            </w:r>
          </w:p>
        </w:tc>
        <w:tc>
          <w:tcPr>
            <w:tcW w:w="192" w:type="pct"/>
          </w:tcPr>
          <w:p w14:paraId="0A8DD420" w14:textId="78A0095D" w:rsidR="00A31C12" w:rsidRDefault="00A31C12" w:rsidP="00726CCE">
            <w:pPr>
              <w:pStyle w:val="TabellRader"/>
            </w:pPr>
            <w:r>
              <w:t xml:space="preserve">A </w:t>
            </w:r>
            <w:r w:rsidR="00D86BBE">
              <w:t>8</w:t>
            </w:r>
          </w:p>
        </w:tc>
        <w:tc>
          <w:tcPr>
            <w:tcW w:w="192" w:type="pct"/>
          </w:tcPr>
          <w:p w14:paraId="7E0F789B" w14:textId="77777777" w:rsidR="00A31C12" w:rsidRDefault="00A31C12" w:rsidP="00726CCE">
            <w:pPr>
              <w:pStyle w:val="TabellRader"/>
            </w:pPr>
          </w:p>
        </w:tc>
        <w:tc>
          <w:tcPr>
            <w:tcW w:w="4228" w:type="pct"/>
            <w:gridSpan w:val="3"/>
          </w:tcPr>
          <w:p w14:paraId="3292E039" w14:textId="2B3A6EDE" w:rsidR="00A31C12" w:rsidRDefault="000B7B0B" w:rsidP="00726CCE">
            <w:pPr>
              <w:pStyle w:val="TabellRader"/>
            </w:pPr>
            <w:r>
              <w:t>X</w:t>
            </w:r>
          </w:p>
        </w:tc>
      </w:tr>
      <w:tr w:rsidR="00F11BA8" w14:paraId="1E8CEB5D" w14:textId="77777777" w:rsidTr="00726CCE">
        <w:tc>
          <w:tcPr>
            <w:tcW w:w="195" w:type="pct"/>
          </w:tcPr>
          <w:p w14:paraId="6263036C" w14:textId="12F5916C" w:rsidR="00F11BA8" w:rsidRDefault="00540B76" w:rsidP="00726CCE">
            <w:pPr>
              <w:pStyle w:val="TabellRader"/>
            </w:pPr>
            <w:r>
              <w:t>237</w:t>
            </w:r>
          </w:p>
        </w:tc>
        <w:tc>
          <w:tcPr>
            <w:tcW w:w="193" w:type="pct"/>
          </w:tcPr>
          <w:p w14:paraId="0B873402" w14:textId="31568444" w:rsidR="00F11BA8" w:rsidRDefault="00540B76" w:rsidP="00726CCE">
            <w:pPr>
              <w:pStyle w:val="TabellRader"/>
            </w:pPr>
            <w:r>
              <w:t>FiU46</w:t>
            </w:r>
          </w:p>
        </w:tc>
        <w:tc>
          <w:tcPr>
            <w:tcW w:w="192" w:type="pct"/>
          </w:tcPr>
          <w:p w14:paraId="5CE2E82C" w14:textId="42D76954" w:rsidR="00F11BA8" w:rsidRDefault="00540B76" w:rsidP="00726CCE">
            <w:pPr>
              <w:pStyle w:val="TabellRader"/>
            </w:pPr>
            <w:r>
              <w:t xml:space="preserve">S </w:t>
            </w:r>
            <w:r w:rsidR="00D86BBE">
              <w:t>35</w:t>
            </w:r>
          </w:p>
        </w:tc>
        <w:tc>
          <w:tcPr>
            <w:tcW w:w="192" w:type="pct"/>
          </w:tcPr>
          <w:p w14:paraId="07F1C9B6" w14:textId="77777777" w:rsidR="00F11BA8" w:rsidRDefault="00F11BA8" w:rsidP="00726CCE">
            <w:pPr>
              <w:pStyle w:val="TabellRader"/>
            </w:pPr>
          </w:p>
        </w:tc>
        <w:tc>
          <w:tcPr>
            <w:tcW w:w="4228" w:type="pct"/>
            <w:gridSpan w:val="3"/>
          </w:tcPr>
          <w:p w14:paraId="61D409E8" w14:textId="5CD98446" w:rsidR="00F11BA8" w:rsidRDefault="00E057BC" w:rsidP="00726CCE">
            <w:pPr>
              <w:pStyle w:val="TabellRader"/>
            </w:pPr>
            <w:r>
              <w:t>X</w:t>
            </w:r>
          </w:p>
        </w:tc>
      </w:tr>
      <w:tr w:rsidR="00F11BA8" w14:paraId="2B68DB34" w14:textId="77777777" w:rsidTr="00726CCE">
        <w:tc>
          <w:tcPr>
            <w:tcW w:w="195" w:type="pct"/>
          </w:tcPr>
          <w:p w14:paraId="34231869" w14:textId="0C02CE80" w:rsidR="00F11BA8" w:rsidRDefault="005614E8" w:rsidP="00726CCE">
            <w:pPr>
              <w:pStyle w:val="TabellRader"/>
            </w:pPr>
            <w:r>
              <w:t>248</w:t>
            </w:r>
          </w:p>
        </w:tc>
        <w:tc>
          <w:tcPr>
            <w:tcW w:w="193" w:type="pct"/>
          </w:tcPr>
          <w:p w14:paraId="416C3A47" w14:textId="23415818" w:rsidR="00F11BA8" w:rsidRDefault="005614E8" w:rsidP="00726CCE">
            <w:pPr>
              <w:pStyle w:val="TabellRader"/>
            </w:pPr>
            <w:r>
              <w:t>FiU49</w:t>
            </w:r>
          </w:p>
        </w:tc>
        <w:tc>
          <w:tcPr>
            <w:tcW w:w="192" w:type="pct"/>
          </w:tcPr>
          <w:p w14:paraId="7004903B" w14:textId="63BA7CC6" w:rsidR="00F11BA8" w:rsidRDefault="005614E8" w:rsidP="00726CCE">
            <w:pPr>
              <w:pStyle w:val="TabellRader"/>
            </w:pPr>
            <w:r>
              <w:t>Fi</w:t>
            </w:r>
            <w:r w:rsidR="00623706">
              <w:t xml:space="preserve"> </w:t>
            </w:r>
            <w:r w:rsidR="00D86BBE">
              <w:t>37</w:t>
            </w:r>
          </w:p>
        </w:tc>
        <w:tc>
          <w:tcPr>
            <w:tcW w:w="192" w:type="pct"/>
          </w:tcPr>
          <w:p w14:paraId="7A1E0A7C" w14:textId="1374981E" w:rsidR="00F11BA8" w:rsidRDefault="00F9028D" w:rsidP="00726CCE">
            <w:pPr>
              <w:pStyle w:val="TabellRader"/>
            </w:pPr>
            <w:r>
              <w:t>X</w:t>
            </w:r>
          </w:p>
        </w:tc>
        <w:tc>
          <w:tcPr>
            <w:tcW w:w="4228" w:type="pct"/>
            <w:gridSpan w:val="3"/>
          </w:tcPr>
          <w:p w14:paraId="6D853C58" w14:textId="2E520583" w:rsidR="00F11BA8" w:rsidRDefault="00F11BA8" w:rsidP="00726CCE">
            <w:pPr>
              <w:pStyle w:val="TabellRader"/>
            </w:pPr>
          </w:p>
        </w:tc>
      </w:tr>
      <w:tr w:rsidR="00F11BA8" w14:paraId="3DCAFB6D" w14:textId="77777777" w:rsidTr="00726CCE">
        <w:tc>
          <w:tcPr>
            <w:tcW w:w="195" w:type="pct"/>
          </w:tcPr>
          <w:p w14:paraId="3C2F4FC6" w14:textId="32E92902" w:rsidR="00F11BA8" w:rsidRDefault="00873926" w:rsidP="00726CCE">
            <w:pPr>
              <w:pStyle w:val="TabellRader"/>
            </w:pPr>
            <w:r>
              <w:t>385</w:t>
            </w:r>
          </w:p>
        </w:tc>
        <w:tc>
          <w:tcPr>
            <w:tcW w:w="193" w:type="pct"/>
          </w:tcPr>
          <w:p w14:paraId="7E14407C" w14:textId="6ECD64F6" w:rsidR="00F11BA8" w:rsidRDefault="00873926" w:rsidP="00726CCE">
            <w:pPr>
              <w:pStyle w:val="TabellRader"/>
            </w:pPr>
            <w:r>
              <w:t>FiU21</w:t>
            </w:r>
          </w:p>
        </w:tc>
        <w:tc>
          <w:tcPr>
            <w:tcW w:w="192" w:type="pct"/>
          </w:tcPr>
          <w:p w14:paraId="69FAC1EA" w14:textId="499C7869" w:rsidR="00F11BA8" w:rsidRDefault="00873926" w:rsidP="00726CCE">
            <w:pPr>
              <w:pStyle w:val="TabellRader"/>
            </w:pPr>
            <w:r>
              <w:t xml:space="preserve">Fi </w:t>
            </w:r>
            <w:r w:rsidR="00D86BBE">
              <w:t>41</w:t>
            </w:r>
          </w:p>
        </w:tc>
        <w:tc>
          <w:tcPr>
            <w:tcW w:w="192" w:type="pct"/>
          </w:tcPr>
          <w:p w14:paraId="53EE2B5D" w14:textId="77777777" w:rsidR="00F11BA8" w:rsidRDefault="00F11BA8" w:rsidP="00726CCE">
            <w:pPr>
              <w:pStyle w:val="TabellRader"/>
            </w:pPr>
          </w:p>
        </w:tc>
        <w:tc>
          <w:tcPr>
            <w:tcW w:w="4228" w:type="pct"/>
            <w:gridSpan w:val="3"/>
          </w:tcPr>
          <w:p w14:paraId="73026433" w14:textId="022FC993" w:rsidR="00F11BA8" w:rsidRDefault="00345BC6" w:rsidP="00726CCE">
            <w:pPr>
              <w:pStyle w:val="TabellRader"/>
            </w:pPr>
            <w:r>
              <w:t>X</w:t>
            </w:r>
          </w:p>
        </w:tc>
      </w:tr>
      <w:tr w:rsidR="00F11BA8" w14:paraId="15AFB82B" w14:textId="77777777" w:rsidTr="00726CCE">
        <w:tc>
          <w:tcPr>
            <w:tcW w:w="195" w:type="pct"/>
          </w:tcPr>
          <w:p w14:paraId="5ED7498E" w14:textId="58AD6B4E" w:rsidR="00F11BA8" w:rsidRDefault="00ED65D4" w:rsidP="00726CCE">
            <w:pPr>
              <w:pStyle w:val="TabellRader"/>
            </w:pPr>
            <w:r>
              <w:t>416</w:t>
            </w:r>
          </w:p>
        </w:tc>
        <w:tc>
          <w:tcPr>
            <w:tcW w:w="193" w:type="pct"/>
          </w:tcPr>
          <w:p w14:paraId="042DB4BE" w14:textId="7CD90498" w:rsidR="00F11BA8" w:rsidRDefault="00ED65D4" w:rsidP="00726CCE">
            <w:pPr>
              <w:pStyle w:val="TabellRader"/>
            </w:pPr>
            <w:r>
              <w:t>FiU52</w:t>
            </w:r>
          </w:p>
        </w:tc>
        <w:tc>
          <w:tcPr>
            <w:tcW w:w="192" w:type="pct"/>
          </w:tcPr>
          <w:p w14:paraId="687B7C91" w14:textId="67F695D7" w:rsidR="00F11BA8" w:rsidRDefault="00ED65D4" w:rsidP="00726CCE">
            <w:pPr>
              <w:pStyle w:val="TabellRader"/>
            </w:pPr>
            <w:r>
              <w:t xml:space="preserve">Fi </w:t>
            </w:r>
            <w:r w:rsidR="00D86BBE">
              <w:t>4</w:t>
            </w:r>
            <w:r w:rsidR="00E057BC">
              <w:t>3</w:t>
            </w:r>
          </w:p>
        </w:tc>
        <w:tc>
          <w:tcPr>
            <w:tcW w:w="192" w:type="pct"/>
          </w:tcPr>
          <w:p w14:paraId="6466B292" w14:textId="77777777" w:rsidR="00F11BA8" w:rsidRDefault="00F11BA8" w:rsidP="00726CCE">
            <w:pPr>
              <w:pStyle w:val="TabellRader"/>
            </w:pPr>
          </w:p>
        </w:tc>
        <w:tc>
          <w:tcPr>
            <w:tcW w:w="4228" w:type="pct"/>
            <w:gridSpan w:val="3"/>
          </w:tcPr>
          <w:p w14:paraId="52DD7A75" w14:textId="454E927D" w:rsidR="00F11BA8" w:rsidRDefault="00345BC6" w:rsidP="00726CCE">
            <w:pPr>
              <w:pStyle w:val="TabellRader"/>
            </w:pPr>
            <w:r>
              <w:t>X</w:t>
            </w:r>
          </w:p>
        </w:tc>
      </w:tr>
      <w:tr w:rsidR="00CC65CB" w14:paraId="27F088CE" w14:textId="77777777" w:rsidTr="00726CCE">
        <w:tc>
          <w:tcPr>
            <w:tcW w:w="195" w:type="pct"/>
          </w:tcPr>
          <w:p w14:paraId="0A17B8E7" w14:textId="77777777" w:rsidR="00CC65CB" w:rsidRDefault="00CC65CB" w:rsidP="00726CCE">
            <w:pPr>
              <w:pStyle w:val="TabellRader"/>
            </w:pPr>
          </w:p>
        </w:tc>
        <w:tc>
          <w:tcPr>
            <w:tcW w:w="193" w:type="pct"/>
          </w:tcPr>
          <w:p w14:paraId="4B1D3276" w14:textId="77777777" w:rsidR="00CC65CB" w:rsidRDefault="00CC65CB" w:rsidP="00726CCE">
            <w:pPr>
              <w:pStyle w:val="TabellRader"/>
            </w:pPr>
          </w:p>
        </w:tc>
        <w:tc>
          <w:tcPr>
            <w:tcW w:w="192" w:type="pct"/>
          </w:tcPr>
          <w:p w14:paraId="3A25A9B7" w14:textId="77777777" w:rsidR="00CC65CB" w:rsidRDefault="00CC65CB" w:rsidP="00726CCE">
            <w:pPr>
              <w:pStyle w:val="TabellRader"/>
            </w:pPr>
          </w:p>
        </w:tc>
        <w:tc>
          <w:tcPr>
            <w:tcW w:w="192" w:type="pct"/>
          </w:tcPr>
          <w:p w14:paraId="51ECAAF2" w14:textId="77777777" w:rsidR="00CC65CB" w:rsidRDefault="00CC65CB" w:rsidP="00726CCE">
            <w:pPr>
              <w:pStyle w:val="TabellRader"/>
            </w:pPr>
          </w:p>
        </w:tc>
        <w:tc>
          <w:tcPr>
            <w:tcW w:w="4228" w:type="pct"/>
            <w:gridSpan w:val="3"/>
          </w:tcPr>
          <w:p w14:paraId="7F66DB1B" w14:textId="77777777" w:rsidR="00CC65CB" w:rsidRDefault="00CC65CB" w:rsidP="00726CCE">
            <w:pPr>
              <w:pStyle w:val="TabellRader"/>
            </w:pPr>
          </w:p>
        </w:tc>
      </w:tr>
      <w:tr w:rsidR="00E708DD" w:rsidRPr="00E74787" w14:paraId="66189BF2" w14:textId="77777777" w:rsidTr="004C27DC">
        <w:tc>
          <w:tcPr>
            <w:tcW w:w="195" w:type="pct"/>
          </w:tcPr>
          <w:p w14:paraId="4EC9173E" w14:textId="4FBEBB85" w:rsidR="00E708DD" w:rsidRPr="00E74787" w:rsidRDefault="00E708DD" w:rsidP="00726CCE">
            <w:pPr>
              <w:pStyle w:val="TabellRader"/>
              <w:rPr>
                <w:b/>
              </w:rPr>
            </w:pPr>
            <w:r w:rsidRPr="00E74787">
              <w:rPr>
                <w:b/>
              </w:rPr>
              <w:t>20</w:t>
            </w:r>
            <w:r>
              <w:rPr>
                <w:b/>
              </w:rPr>
              <w:t>2</w:t>
            </w:r>
            <w:r w:rsidRPr="00E74787">
              <w:rPr>
                <w:b/>
              </w:rPr>
              <w:t>1/</w:t>
            </w:r>
            <w:r>
              <w:rPr>
                <w:b/>
              </w:rPr>
              <w:t>2</w:t>
            </w:r>
            <w:r w:rsidRPr="00E74787">
              <w:rPr>
                <w:b/>
              </w:rPr>
              <w:t>2</w:t>
            </w:r>
          </w:p>
        </w:tc>
        <w:tc>
          <w:tcPr>
            <w:tcW w:w="193" w:type="pct"/>
          </w:tcPr>
          <w:p w14:paraId="138D79BF" w14:textId="77777777" w:rsidR="00E708DD" w:rsidRPr="00E74787" w:rsidRDefault="00E708DD" w:rsidP="00726CCE">
            <w:pPr>
              <w:pStyle w:val="TabellRader"/>
              <w:rPr>
                <w:b/>
              </w:rPr>
            </w:pPr>
          </w:p>
        </w:tc>
        <w:tc>
          <w:tcPr>
            <w:tcW w:w="192" w:type="pct"/>
          </w:tcPr>
          <w:p w14:paraId="35844E28" w14:textId="77777777" w:rsidR="00E708DD" w:rsidRPr="00E74787" w:rsidRDefault="00E708DD" w:rsidP="00726CCE">
            <w:pPr>
              <w:pStyle w:val="TabellRader"/>
              <w:rPr>
                <w:b/>
              </w:rPr>
            </w:pPr>
          </w:p>
        </w:tc>
        <w:tc>
          <w:tcPr>
            <w:tcW w:w="192" w:type="pct"/>
          </w:tcPr>
          <w:p w14:paraId="2FB73018" w14:textId="77777777" w:rsidR="00E708DD" w:rsidRPr="00E74787" w:rsidRDefault="00E708DD" w:rsidP="00726CCE">
            <w:pPr>
              <w:pStyle w:val="TabellRader"/>
              <w:rPr>
                <w:b/>
              </w:rPr>
            </w:pPr>
          </w:p>
        </w:tc>
        <w:tc>
          <w:tcPr>
            <w:tcW w:w="4228" w:type="pct"/>
            <w:gridSpan w:val="3"/>
          </w:tcPr>
          <w:p w14:paraId="21BCE136" w14:textId="77777777" w:rsidR="00E708DD" w:rsidRPr="00E74787" w:rsidRDefault="00E708DD" w:rsidP="00726CCE">
            <w:pPr>
              <w:pStyle w:val="TabellRader"/>
              <w:rPr>
                <w:b/>
              </w:rPr>
            </w:pPr>
          </w:p>
        </w:tc>
      </w:tr>
      <w:tr w:rsidR="00F11BA8" w14:paraId="1CD63087" w14:textId="77777777" w:rsidTr="00726CCE">
        <w:tc>
          <w:tcPr>
            <w:tcW w:w="195" w:type="pct"/>
          </w:tcPr>
          <w:p w14:paraId="4972CA1E" w14:textId="50BA9634" w:rsidR="00F11BA8" w:rsidRDefault="00F154DB" w:rsidP="00726CCE">
            <w:pPr>
              <w:pStyle w:val="TabellRader"/>
            </w:pPr>
            <w:r>
              <w:t>27</w:t>
            </w:r>
          </w:p>
        </w:tc>
        <w:tc>
          <w:tcPr>
            <w:tcW w:w="193" w:type="pct"/>
          </w:tcPr>
          <w:p w14:paraId="53C0CC7F" w14:textId="056F0B5E" w:rsidR="00F11BA8" w:rsidRDefault="00F154DB" w:rsidP="00726CCE">
            <w:pPr>
              <w:pStyle w:val="TabellRader"/>
            </w:pPr>
            <w:r>
              <w:t>FiU12</w:t>
            </w:r>
          </w:p>
        </w:tc>
        <w:tc>
          <w:tcPr>
            <w:tcW w:w="192" w:type="pct"/>
          </w:tcPr>
          <w:p w14:paraId="2671F7AF" w14:textId="1A35BDAD" w:rsidR="00F11BA8" w:rsidRDefault="00F154DB" w:rsidP="00726CCE">
            <w:pPr>
              <w:pStyle w:val="TabellRader"/>
            </w:pPr>
            <w:r>
              <w:t xml:space="preserve">Fi </w:t>
            </w:r>
            <w:r w:rsidR="00FC028B">
              <w:t>45</w:t>
            </w:r>
          </w:p>
        </w:tc>
        <w:tc>
          <w:tcPr>
            <w:tcW w:w="192" w:type="pct"/>
          </w:tcPr>
          <w:p w14:paraId="7D37BC5A" w14:textId="77777777" w:rsidR="00F11BA8" w:rsidRDefault="00F11BA8" w:rsidP="00726CCE">
            <w:pPr>
              <w:pStyle w:val="TabellRader"/>
            </w:pPr>
          </w:p>
        </w:tc>
        <w:tc>
          <w:tcPr>
            <w:tcW w:w="4228" w:type="pct"/>
            <w:gridSpan w:val="3"/>
          </w:tcPr>
          <w:p w14:paraId="5E41C958" w14:textId="4D54F00D" w:rsidR="00F11BA8" w:rsidRDefault="009A5DCE" w:rsidP="00726CCE">
            <w:pPr>
              <w:pStyle w:val="TabellRader"/>
            </w:pPr>
            <w:r>
              <w:t>X</w:t>
            </w:r>
          </w:p>
        </w:tc>
      </w:tr>
      <w:tr w:rsidR="00F11BA8" w14:paraId="0EF98985" w14:textId="77777777" w:rsidTr="00726CCE">
        <w:tc>
          <w:tcPr>
            <w:tcW w:w="195" w:type="pct"/>
          </w:tcPr>
          <w:p w14:paraId="4CB7DD30" w14:textId="07D2F904" w:rsidR="00F11BA8" w:rsidRDefault="00F154DB" w:rsidP="00726CCE">
            <w:pPr>
              <w:pStyle w:val="TabellRader"/>
            </w:pPr>
            <w:r>
              <w:t>31</w:t>
            </w:r>
          </w:p>
        </w:tc>
        <w:tc>
          <w:tcPr>
            <w:tcW w:w="193" w:type="pct"/>
          </w:tcPr>
          <w:p w14:paraId="44AD5C5E" w14:textId="73B15CCF" w:rsidR="00F11BA8" w:rsidRDefault="00F154DB" w:rsidP="00726CCE">
            <w:pPr>
              <w:pStyle w:val="TabellRader"/>
            </w:pPr>
            <w:r>
              <w:t>FiU14</w:t>
            </w:r>
          </w:p>
        </w:tc>
        <w:tc>
          <w:tcPr>
            <w:tcW w:w="192" w:type="pct"/>
          </w:tcPr>
          <w:p w14:paraId="49BD6B7F" w14:textId="79385688" w:rsidR="00F11BA8" w:rsidRDefault="00F154DB" w:rsidP="00726CCE">
            <w:pPr>
              <w:pStyle w:val="TabellRader"/>
            </w:pPr>
            <w:r>
              <w:t xml:space="preserve">Fi </w:t>
            </w:r>
            <w:r w:rsidR="00FC028B">
              <w:t>46</w:t>
            </w:r>
          </w:p>
        </w:tc>
        <w:tc>
          <w:tcPr>
            <w:tcW w:w="192" w:type="pct"/>
          </w:tcPr>
          <w:p w14:paraId="02D1CFD1" w14:textId="77777777" w:rsidR="00F11BA8" w:rsidRDefault="00F11BA8" w:rsidP="00726CCE">
            <w:pPr>
              <w:pStyle w:val="TabellRader"/>
            </w:pPr>
          </w:p>
        </w:tc>
        <w:tc>
          <w:tcPr>
            <w:tcW w:w="4228" w:type="pct"/>
            <w:gridSpan w:val="3"/>
          </w:tcPr>
          <w:p w14:paraId="461E2EE3" w14:textId="3A50C6BF" w:rsidR="00F11BA8" w:rsidRDefault="009A5DCE" w:rsidP="00726CCE">
            <w:pPr>
              <w:pStyle w:val="TabellRader"/>
            </w:pPr>
            <w:r>
              <w:t>X</w:t>
            </w:r>
          </w:p>
        </w:tc>
      </w:tr>
      <w:tr w:rsidR="00F11BA8" w14:paraId="37026AAC" w14:textId="77777777" w:rsidTr="00726CCE">
        <w:tc>
          <w:tcPr>
            <w:tcW w:w="195" w:type="pct"/>
          </w:tcPr>
          <w:p w14:paraId="5DAF90BA" w14:textId="065AFE2A" w:rsidR="00F11BA8" w:rsidRDefault="00894831" w:rsidP="00726CCE">
            <w:pPr>
              <w:pStyle w:val="TabellRader"/>
            </w:pPr>
            <w:r>
              <w:t>46</w:t>
            </w:r>
          </w:p>
        </w:tc>
        <w:tc>
          <w:tcPr>
            <w:tcW w:w="193" w:type="pct"/>
          </w:tcPr>
          <w:p w14:paraId="3350243C" w14:textId="37498E3D" w:rsidR="00F11BA8" w:rsidRDefault="00894831" w:rsidP="00726CCE">
            <w:pPr>
              <w:pStyle w:val="TabellRader"/>
            </w:pPr>
            <w:r>
              <w:t>FiU1</w:t>
            </w:r>
          </w:p>
        </w:tc>
        <w:tc>
          <w:tcPr>
            <w:tcW w:w="192" w:type="pct"/>
          </w:tcPr>
          <w:p w14:paraId="248AE485" w14:textId="5DF9574A" w:rsidR="00F11BA8" w:rsidRDefault="00894831" w:rsidP="00726CCE">
            <w:pPr>
              <w:pStyle w:val="TabellRader"/>
            </w:pPr>
            <w:r>
              <w:t xml:space="preserve">Fi </w:t>
            </w:r>
            <w:r w:rsidR="00FC028B">
              <w:t>47</w:t>
            </w:r>
          </w:p>
        </w:tc>
        <w:tc>
          <w:tcPr>
            <w:tcW w:w="192" w:type="pct"/>
          </w:tcPr>
          <w:p w14:paraId="7F6D8A2B" w14:textId="77777777" w:rsidR="00F11BA8" w:rsidRDefault="00F11BA8" w:rsidP="00726CCE">
            <w:pPr>
              <w:pStyle w:val="TabellRader"/>
            </w:pPr>
          </w:p>
        </w:tc>
        <w:tc>
          <w:tcPr>
            <w:tcW w:w="4228" w:type="pct"/>
            <w:gridSpan w:val="3"/>
          </w:tcPr>
          <w:p w14:paraId="285A9B3E" w14:textId="6C32EC9C" w:rsidR="00F11BA8" w:rsidRDefault="009A5DCE" w:rsidP="00726CCE">
            <w:pPr>
              <w:pStyle w:val="TabellRader"/>
            </w:pPr>
            <w:r>
              <w:t>X</w:t>
            </w:r>
          </w:p>
        </w:tc>
      </w:tr>
      <w:tr w:rsidR="00F11BA8" w14:paraId="7D0E7990" w14:textId="77777777" w:rsidTr="00726CCE">
        <w:tc>
          <w:tcPr>
            <w:tcW w:w="195" w:type="pct"/>
          </w:tcPr>
          <w:p w14:paraId="7B292B3E" w14:textId="3499DB26" w:rsidR="00F11BA8" w:rsidRDefault="00830D71" w:rsidP="00726CCE">
            <w:pPr>
              <w:pStyle w:val="TabellRader"/>
            </w:pPr>
            <w:r>
              <w:t>119</w:t>
            </w:r>
          </w:p>
        </w:tc>
        <w:tc>
          <w:tcPr>
            <w:tcW w:w="193" w:type="pct"/>
          </w:tcPr>
          <w:p w14:paraId="756CD1BF" w14:textId="6FBD55B3" w:rsidR="00F11BA8" w:rsidRDefault="00830D71" w:rsidP="00726CCE">
            <w:pPr>
              <w:pStyle w:val="TabellRader"/>
            </w:pPr>
            <w:r>
              <w:t>FiU2</w:t>
            </w:r>
          </w:p>
        </w:tc>
        <w:tc>
          <w:tcPr>
            <w:tcW w:w="192" w:type="pct"/>
          </w:tcPr>
          <w:p w14:paraId="6AB77FB3" w14:textId="483D0184" w:rsidR="00F11BA8" w:rsidRDefault="008255D0" w:rsidP="00726CCE">
            <w:pPr>
              <w:pStyle w:val="TabellRader"/>
            </w:pPr>
            <w:r>
              <w:t xml:space="preserve">Fi </w:t>
            </w:r>
            <w:r w:rsidR="00FC028B">
              <w:t>50</w:t>
            </w:r>
          </w:p>
        </w:tc>
        <w:tc>
          <w:tcPr>
            <w:tcW w:w="192" w:type="pct"/>
          </w:tcPr>
          <w:p w14:paraId="1CAAE4D9" w14:textId="54FA3CD5" w:rsidR="00F11BA8" w:rsidRDefault="00F11BA8" w:rsidP="00726CCE">
            <w:pPr>
              <w:pStyle w:val="TabellRader"/>
            </w:pPr>
          </w:p>
        </w:tc>
        <w:tc>
          <w:tcPr>
            <w:tcW w:w="4228" w:type="pct"/>
            <w:gridSpan w:val="3"/>
          </w:tcPr>
          <w:p w14:paraId="631A251B" w14:textId="374B423A" w:rsidR="00F11BA8" w:rsidRDefault="00ED3FAB" w:rsidP="00726CCE">
            <w:pPr>
              <w:pStyle w:val="TabellRader"/>
            </w:pPr>
            <w:r>
              <w:t>X</w:t>
            </w:r>
          </w:p>
        </w:tc>
      </w:tr>
      <w:tr w:rsidR="00F11BA8" w14:paraId="5C43DF0F" w14:textId="77777777" w:rsidTr="00726CCE">
        <w:tc>
          <w:tcPr>
            <w:tcW w:w="195" w:type="pct"/>
          </w:tcPr>
          <w:p w14:paraId="6030BB8C" w14:textId="34E9EAAE" w:rsidR="00F11BA8" w:rsidRDefault="00830D71" w:rsidP="00726CCE">
            <w:pPr>
              <w:pStyle w:val="TabellRader"/>
            </w:pPr>
            <w:r>
              <w:t>122</w:t>
            </w:r>
          </w:p>
        </w:tc>
        <w:tc>
          <w:tcPr>
            <w:tcW w:w="193" w:type="pct"/>
          </w:tcPr>
          <w:p w14:paraId="4897CD4A" w14:textId="3569C7BF" w:rsidR="00F11BA8" w:rsidRDefault="00830D71" w:rsidP="00726CCE">
            <w:pPr>
              <w:pStyle w:val="TabellRader"/>
            </w:pPr>
            <w:r>
              <w:t>FiU5</w:t>
            </w:r>
          </w:p>
        </w:tc>
        <w:tc>
          <w:tcPr>
            <w:tcW w:w="192" w:type="pct"/>
          </w:tcPr>
          <w:p w14:paraId="02AB6B26" w14:textId="5FBCCD90" w:rsidR="00F11BA8" w:rsidRDefault="008255D0" w:rsidP="00726CCE">
            <w:pPr>
              <w:pStyle w:val="TabellRader"/>
            </w:pPr>
            <w:r>
              <w:t xml:space="preserve">Fi </w:t>
            </w:r>
            <w:r w:rsidR="00FC028B">
              <w:t>51</w:t>
            </w:r>
          </w:p>
        </w:tc>
        <w:tc>
          <w:tcPr>
            <w:tcW w:w="192" w:type="pct"/>
          </w:tcPr>
          <w:p w14:paraId="053A4D6D" w14:textId="77777777" w:rsidR="00F11BA8" w:rsidRDefault="00F11BA8" w:rsidP="00726CCE">
            <w:pPr>
              <w:pStyle w:val="TabellRader"/>
            </w:pPr>
          </w:p>
        </w:tc>
        <w:tc>
          <w:tcPr>
            <w:tcW w:w="4228" w:type="pct"/>
            <w:gridSpan w:val="3"/>
          </w:tcPr>
          <w:p w14:paraId="28B9000E" w14:textId="466FF9DB" w:rsidR="00F11BA8" w:rsidRDefault="00ED3FAB" w:rsidP="00726CCE">
            <w:pPr>
              <w:pStyle w:val="TabellRader"/>
            </w:pPr>
            <w:r>
              <w:t>X</w:t>
            </w:r>
          </w:p>
        </w:tc>
      </w:tr>
      <w:tr w:rsidR="00B26B9E" w14:paraId="2BAA9A7A" w14:textId="77777777" w:rsidTr="00E33C20">
        <w:tc>
          <w:tcPr>
            <w:tcW w:w="195" w:type="pct"/>
          </w:tcPr>
          <w:p w14:paraId="134DB925" w14:textId="2B4094C8" w:rsidR="00B26B9E" w:rsidRDefault="00422469" w:rsidP="00E33C20">
            <w:pPr>
              <w:pStyle w:val="TabellRader"/>
            </w:pPr>
            <w:r>
              <w:t>137</w:t>
            </w:r>
          </w:p>
        </w:tc>
        <w:tc>
          <w:tcPr>
            <w:tcW w:w="193" w:type="pct"/>
          </w:tcPr>
          <w:p w14:paraId="27C469F4" w14:textId="16852D4D" w:rsidR="00B26B9E" w:rsidRDefault="009140E9" w:rsidP="00E33C20">
            <w:pPr>
              <w:pStyle w:val="TabellRader"/>
            </w:pPr>
            <w:r>
              <w:t>FiU16</w:t>
            </w:r>
          </w:p>
        </w:tc>
        <w:tc>
          <w:tcPr>
            <w:tcW w:w="192" w:type="pct"/>
          </w:tcPr>
          <w:p w14:paraId="3521813F" w14:textId="4E40B90F" w:rsidR="00B26B9E" w:rsidRDefault="002D7EE3" w:rsidP="00E33C20">
            <w:pPr>
              <w:pStyle w:val="TabellRader"/>
            </w:pPr>
            <w:r>
              <w:t xml:space="preserve">Fi </w:t>
            </w:r>
            <w:r w:rsidR="00FC028B">
              <w:t>55</w:t>
            </w:r>
          </w:p>
        </w:tc>
        <w:tc>
          <w:tcPr>
            <w:tcW w:w="192" w:type="pct"/>
          </w:tcPr>
          <w:p w14:paraId="61680BED" w14:textId="77777777" w:rsidR="00B26B9E" w:rsidRDefault="00B26B9E" w:rsidP="00E33C20">
            <w:pPr>
              <w:pStyle w:val="TabellRader"/>
            </w:pPr>
          </w:p>
        </w:tc>
        <w:tc>
          <w:tcPr>
            <w:tcW w:w="4228" w:type="pct"/>
            <w:gridSpan w:val="3"/>
          </w:tcPr>
          <w:p w14:paraId="6F9E6C38" w14:textId="1D8F4AE8" w:rsidR="00B26B9E" w:rsidRDefault="00ED3FAB" w:rsidP="00E33C20">
            <w:pPr>
              <w:pStyle w:val="TabellRader"/>
            </w:pPr>
            <w:r>
              <w:t>X</w:t>
            </w:r>
          </w:p>
        </w:tc>
      </w:tr>
      <w:tr w:rsidR="00B26B9E" w14:paraId="12FD291E" w14:textId="77777777" w:rsidTr="00E33C20">
        <w:tc>
          <w:tcPr>
            <w:tcW w:w="195" w:type="pct"/>
          </w:tcPr>
          <w:p w14:paraId="7EAE566D" w14:textId="7E01C343" w:rsidR="00B26B9E" w:rsidRDefault="00422469" w:rsidP="00E33C20">
            <w:pPr>
              <w:pStyle w:val="TabellRader"/>
            </w:pPr>
            <w:r>
              <w:t>138</w:t>
            </w:r>
          </w:p>
        </w:tc>
        <w:tc>
          <w:tcPr>
            <w:tcW w:w="193" w:type="pct"/>
          </w:tcPr>
          <w:p w14:paraId="013680B3" w14:textId="1EDAB5ED" w:rsidR="00B26B9E" w:rsidRDefault="009140E9" w:rsidP="00E33C20">
            <w:pPr>
              <w:pStyle w:val="TabellRader"/>
            </w:pPr>
            <w:r>
              <w:t>FiU16</w:t>
            </w:r>
          </w:p>
        </w:tc>
        <w:tc>
          <w:tcPr>
            <w:tcW w:w="192" w:type="pct"/>
          </w:tcPr>
          <w:p w14:paraId="22F3F220" w14:textId="4DAFC265" w:rsidR="00B26B9E" w:rsidRDefault="00FB2E22" w:rsidP="00E33C20">
            <w:pPr>
              <w:pStyle w:val="TabellRader"/>
            </w:pPr>
            <w:r>
              <w:t>Fö</w:t>
            </w:r>
            <w:r w:rsidR="00FC028B">
              <w:t xml:space="preserve"> 12</w:t>
            </w:r>
          </w:p>
        </w:tc>
        <w:tc>
          <w:tcPr>
            <w:tcW w:w="192" w:type="pct"/>
          </w:tcPr>
          <w:p w14:paraId="039C77B8" w14:textId="5A36505C" w:rsidR="00B26B9E" w:rsidRDefault="00586D21" w:rsidP="00E33C20">
            <w:pPr>
              <w:pStyle w:val="TabellRader"/>
            </w:pPr>
            <w:r>
              <w:t>X</w:t>
            </w:r>
          </w:p>
        </w:tc>
        <w:tc>
          <w:tcPr>
            <w:tcW w:w="4228" w:type="pct"/>
            <w:gridSpan w:val="3"/>
          </w:tcPr>
          <w:p w14:paraId="24A96E67" w14:textId="77777777" w:rsidR="00B26B9E" w:rsidRDefault="00B26B9E" w:rsidP="00E33C20">
            <w:pPr>
              <w:pStyle w:val="TabellRader"/>
            </w:pPr>
          </w:p>
        </w:tc>
      </w:tr>
      <w:tr w:rsidR="00B26B9E" w14:paraId="5EC9A5FA" w14:textId="77777777" w:rsidTr="00E33C20">
        <w:tc>
          <w:tcPr>
            <w:tcW w:w="195" w:type="pct"/>
          </w:tcPr>
          <w:p w14:paraId="1F49C926" w14:textId="65CCA63A" w:rsidR="00B26B9E" w:rsidRDefault="00422469" w:rsidP="00E33C20">
            <w:pPr>
              <w:pStyle w:val="TabellRader"/>
            </w:pPr>
            <w:r>
              <w:t>139</w:t>
            </w:r>
          </w:p>
        </w:tc>
        <w:tc>
          <w:tcPr>
            <w:tcW w:w="193" w:type="pct"/>
          </w:tcPr>
          <w:p w14:paraId="6CB6675B" w14:textId="532A42B2" w:rsidR="00B26B9E" w:rsidRDefault="009140E9" w:rsidP="00E33C20">
            <w:pPr>
              <w:pStyle w:val="TabellRader"/>
            </w:pPr>
            <w:r>
              <w:t>FiU16</w:t>
            </w:r>
          </w:p>
        </w:tc>
        <w:tc>
          <w:tcPr>
            <w:tcW w:w="192" w:type="pct"/>
          </w:tcPr>
          <w:p w14:paraId="2CA802E0" w14:textId="41C14690" w:rsidR="00B26B9E" w:rsidRDefault="002D7EE3" w:rsidP="00E33C20">
            <w:pPr>
              <w:pStyle w:val="TabellRader"/>
            </w:pPr>
            <w:r>
              <w:t xml:space="preserve">S </w:t>
            </w:r>
            <w:r w:rsidR="00FC028B">
              <w:t>52</w:t>
            </w:r>
          </w:p>
        </w:tc>
        <w:tc>
          <w:tcPr>
            <w:tcW w:w="192" w:type="pct"/>
          </w:tcPr>
          <w:p w14:paraId="448305BF" w14:textId="6E8409E2" w:rsidR="00B26B9E" w:rsidRDefault="00386B69" w:rsidP="00E33C20">
            <w:pPr>
              <w:pStyle w:val="TabellRader"/>
            </w:pPr>
            <w:r>
              <w:t>X</w:t>
            </w:r>
          </w:p>
        </w:tc>
        <w:tc>
          <w:tcPr>
            <w:tcW w:w="4228" w:type="pct"/>
            <w:gridSpan w:val="3"/>
          </w:tcPr>
          <w:p w14:paraId="718036F7" w14:textId="77777777" w:rsidR="00B26B9E" w:rsidRDefault="00B26B9E" w:rsidP="00E33C20">
            <w:pPr>
              <w:pStyle w:val="TabellRader"/>
            </w:pPr>
          </w:p>
        </w:tc>
      </w:tr>
      <w:tr w:rsidR="00B26B9E" w14:paraId="69A6BE8E" w14:textId="77777777" w:rsidTr="00E33C20">
        <w:tc>
          <w:tcPr>
            <w:tcW w:w="195" w:type="pct"/>
          </w:tcPr>
          <w:p w14:paraId="6BC8E94F" w14:textId="50ACF8D6" w:rsidR="00B26B9E" w:rsidRDefault="00422469" w:rsidP="00E33C20">
            <w:pPr>
              <w:pStyle w:val="TabellRader"/>
            </w:pPr>
            <w:r>
              <w:t>140</w:t>
            </w:r>
          </w:p>
        </w:tc>
        <w:tc>
          <w:tcPr>
            <w:tcW w:w="193" w:type="pct"/>
          </w:tcPr>
          <w:p w14:paraId="15AB662D" w14:textId="1F274B12" w:rsidR="00B26B9E" w:rsidRDefault="009140E9" w:rsidP="00E33C20">
            <w:pPr>
              <w:pStyle w:val="TabellRader"/>
            </w:pPr>
            <w:r>
              <w:t>FiU16</w:t>
            </w:r>
          </w:p>
        </w:tc>
        <w:tc>
          <w:tcPr>
            <w:tcW w:w="192" w:type="pct"/>
          </w:tcPr>
          <w:p w14:paraId="6B7B842B" w14:textId="7F21E7FD" w:rsidR="00B26B9E" w:rsidRDefault="002D7EE3" w:rsidP="00E33C20">
            <w:pPr>
              <w:pStyle w:val="TabellRader"/>
            </w:pPr>
            <w:r>
              <w:t xml:space="preserve">U </w:t>
            </w:r>
            <w:r w:rsidR="00FC028B">
              <w:t>22</w:t>
            </w:r>
          </w:p>
        </w:tc>
        <w:tc>
          <w:tcPr>
            <w:tcW w:w="192" w:type="pct"/>
          </w:tcPr>
          <w:p w14:paraId="7C8A4BD2" w14:textId="2D2BEB36" w:rsidR="00B26B9E" w:rsidRDefault="00E057BC" w:rsidP="00E33C20">
            <w:pPr>
              <w:pStyle w:val="TabellRader"/>
            </w:pPr>
            <w:r>
              <w:t>X</w:t>
            </w:r>
          </w:p>
        </w:tc>
        <w:tc>
          <w:tcPr>
            <w:tcW w:w="4228" w:type="pct"/>
            <w:gridSpan w:val="3"/>
          </w:tcPr>
          <w:p w14:paraId="608BAE33" w14:textId="77777777" w:rsidR="00B26B9E" w:rsidRDefault="00B26B9E" w:rsidP="00E33C20">
            <w:pPr>
              <w:pStyle w:val="TabellRader"/>
            </w:pPr>
          </w:p>
        </w:tc>
      </w:tr>
      <w:tr w:rsidR="00B26B9E" w14:paraId="7DCCC876" w14:textId="77777777" w:rsidTr="00E33C20">
        <w:tc>
          <w:tcPr>
            <w:tcW w:w="195" w:type="pct"/>
          </w:tcPr>
          <w:p w14:paraId="01E0428E" w14:textId="3FABBDE9" w:rsidR="00B26B9E" w:rsidRDefault="00422469" w:rsidP="00E33C20">
            <w:pPr>
              <w:pStyle w:val="TabellRader"/>
            </w:pPr>
            <w:r>
              <w:t>141</w:t>
            </w:r>
          </w:p>
        </w:tc>
        <w:tc>
          <w:tcPr>
            <w:tcW w:w="193" w:type="pct"/>
          </w:tcPr>
          <w:p w14:paraId="1365E854" w14:textId="60B7FF81" w:rsidR="00B26B9E" w:rsidRDefault="009140E9" w:rsidP="00E33C20">
            <w:pPr>
              <w:pStyle w:val="TabellRader"/>
            </w:pPr>
            <w:r>
              <w:t>FiU16</w:t>
            </w:r>
          </w:p>
        </w:tc>
        <w:tc>
          <w:tcPr>
            <w:tcW w:w="192" w:type="pct"/>
          </w:tcPr>
          <w:p w14:paraId="478E8E79" w14:textId="19DA8A38" w:rsidR="00B26B9E" w:rsidRDefault="00E057BC" w:rsidP="00E33C20">
            <w:pPr>
              <w:pStyle w:val="TabellRader"/>
            </w:pPr>
            <w:r>
              <w:t>KN</w:t>
            </w:r>
            <w:r w:rsidR="006112D0">
              <w:t xml:space="preserve"> </w:t>
            </w:r>
            <w:r w:rsidR="00FC028B">
              <w:t>38</w:t>
            </w:r>
          </w:p>
        </w:tc>
        <w:tc>
          <w:tcPr>
            <w:tcW w:w="192" w:type="pct"/>
          </w:tcPr>
          <w:p w14:paraId="42FC8C07" w14:textId="1B193406" w:rsidR="00B26B9E" w:rsidRDefault="00A80FAE" w:rsidP="00E33C20">
            <w:pPr>
              <w:pStyle w:val="TabellRader"/>
            </w:pPr>
            <w:r>
              <w:t>X</w:t>
            </w:r>
          </w:p>
        </w:tc>
        <w:tc>
          <w:tcPr>
            <w:tcW w:w="4228" w:type="pct"/>
            <w:gridSpan w:val="3"/>
          </w:tcPr>
          <w:p w14:paraId="6D94BABD" w14:textId="77777777" w:rsidR="00B26B9E" w:rsidRDefault="00B26B9E" w:rsidP="00E33C20">
            <w:pPr>
              <w:pStyle w:val="TabellRader"/>
            </w:pPr>
          </w:p>
        </w:tc>
      </w:tr>
      <w:tr w:rsidR="00B26B9E" w14:paraId="2576C000" w14:textId="77777777" w:rsidTr="00E33C20">
        <w:tc>
          <w:tcPr>
            <w:tcW w:w="195" w:type="pct"/>
          </w:tcPr>
          <w:p w14:paraId="5056D17A" w14:textId="3A2F323C" w:rsidR="00B26B9E" w:rsidRDefault="00422469" w:rsidP="00E33C20">
            <w:pPr>
              <w:pStyle w:val="TabellRader"/>
            </w:pPr>
            <w:r>
              <w:t>142</w:t>
            </w:r>
          </w:p>
        </w:tc>
        <w:tc>
          <w:tcPr>
            <w:tcW w:w="193" w:type="pct"/>
          </w:tcPr>
          <w:p w14:paraId="2DAF0665" w14:textId="50E8DA98" w:rsidR="00B26B9E" w:rsidRDefault="009140E9" w:rsidP="00E33C20">
            <w:pPr>
              <w:pStyle w:val="TabellRader"/>
            </w:pPr>
            <w:r>
              <w:t>FiU16</w:t>
            </w:r>
          </w:p>
        </w:tc>
        <w:tc>
          <w:tcPr>
            <w:tcW w:w="192" w:type="pct"/>
          </w:tcPr>
          <w:p w14:paraId="2E9518B3" w14:textId="3A441BF6" w:rsidR="00B26B9E" w:rsidRDefault="006112D0" w:rsidP="00E33C20">
            <w:pPr>
              <w:pStyle w:val="TabellRader"/>
            </w:pPr>
            <w:r>
              <w:t xml:space="preserve">Ku </w:t>
            </w:r>
            <w:r w:rsidR="00FC028B">
              <w:t>11</w:t>
            </w:r>
          </w:p>
        </w:tc>
        <w:tc>
          <w:tcPr>
            <w:tcW w:w="192" w:type="pct"/>
          </w:tcPr>
          <w:p w14:paraId="28E153DC" w14:textId="04EC90D9" w:rsidR="00B26B9E" w:rsidRDefault="00872069" w:rsidP="00E33C20">
            <w:pPr>
              <w:pStyle w:val="TabellRader"/>
            </w:pPr>
            <w:r>
              <w:t>X</w:t>
            </w:r>
          </w:p>
        </w:tc>
        <w:tc>
          <w:tcPr>
            <w:tcW w:w="4228" w:type="pct"/>
            <w:gridSpan w:val="3"/>
          </w:tcPr>
          <w:p w14:paraId="675AE7AD" w14:textId="77777777" w:rsidR="00B26B9E" w:rsidRDefault="00B26B9E" w:rsidP="00E33C20">
            <w:pPr>
              <w:pStyle w:val="TabellRader"/>
            </w:pPr>
          </w:p>
        </w:tc>
      </w:tr>
      <w:tr w:rsidR="00B26B9E" w14:paraId="7594003B" w14:textId="77777777" w:rsidTr="00E33C20">
        <w:tc>
          <w:tcPr>
            <w:tcW w:w="195" w:type="pct"/>
          </w:tcPr>
          <w:p w14:paraId="72C3C8CE" w14:textId="009B9A94" w:rsidR="00B26B9E" w:rsidRDefault="00DB3672" w:rsidP="00E33C20">
            <w:pPr>
              <w:pStyle w:val="TabellRader"/>
            </w:pPr>
            <w:r>
              <w:t>169</w:t>
            </w:r>
          </w:p>
        </w:tc>
        <w:tc>
          <w:tcPr>
            <w:tcW w:w="193" w:type="pct"/>
          </w:tcPr>
          <w:p w14:paraId="5BFB81CB" w14:textId="2A4DD4B1" w:rsidR="00B26B9E" w:rsidRDefault="009C73D8" w:rsidP="00E33C20">
            <w:pPr>
              <w:pStyle w:val="TabellRader"/>
            </w:pPr>
            <w:r>
              <w:t>FiU44</w:t>
            </w:r>
          </w:p>
        </w:tc>
        <w:tc>
          <w:tcPr>
            <w:tcW w:w="192" w:type="pct"/>
          </w:tcPr>
          <w:p w14:paraId="5AAF256E" w14:textId="7216A166" w:rsidR="00B26B9E" w:rsidRDefault="005920F4" w:rsidP="00E33C20">
            <w:pPr>
              <w:pStyle w:val="TabellRader"/>
            </w:pPr>
            <w:r>
              <w:t xml:space="preserve">Fi </w:t>
            </w:r>
            <w:r w:rsidR="00FC028B">
              <w:t>60</w:t>
            </w:r>
          </w:p>
        </w:tc>
        <w:tc>
          <w:tcPr>
            <w:tcW w:w="192" w:type="pct"/>
          </w:tcPr>
          <w:p w14:paraId="0C3BE141" w14:textId="1E5A07D0" w:rsidR="00B26B9E" w:rsidRDefault="001E2ADF" w:rsidP="00E33C20">
            <w:pPr>
              <w:pStyle w:val="TabellRader"/>
            </w:pPr>
            <w:r>
              <w:t>X</w:t>
            </w:r>
          </w:p>
        </w:tc>
        <w:tc>
          <w:tcPr>
            <w:tcW w:w="4228" w:type="pct"/>
            <w:gridSpan w:val="3"/>
          </w:tcPr>
          <w:p w14:paraId="703D2A7D" w14:textId="77777777" w:rsidR="00B26B9E" w:rsidRDefault="00B26B9E" w:rsidP="00E33C20">
            <w:pPr>
              <w:pStyle w:val="TabellRader"/>
            </w:pPr>
          </w:p>
        </w:tc>
      </w:tr>
      <w:tr w:rsidR="00B26B9E" w14:paraId="1EDE10F4" w14:textId="77777777" w:rsidTr="00E33C20">
        <w:tc>
          <w:tcPr>
            <w:tcW w:w="195" w:type="pct"/>
          </w:tcPr>
          <w:p w14:paraId="0DD23FB4" w14:textId="79288E9C" w:rsidR="00B26B9E" w:rsidRDefault="00DB3672" w:rsidP="00E33C20">
            <w:pPr>
              <w:pStyle w:val="TabellRader"/>
            </w:pPr>
            <w:r>
              <w:t>170</w:t>
            </w:r>
          </w:p>
        </w:tc>
        <w:tc>
          <w:tcPr>
            <w:tcW w:w="193" w:type="pct"/>
          </w:tcPr>
          <w:p w14:paraId="55E2914A" w14:textId="10170136" w:rsidR="00B26B9E" w:rsidRDefault="009C73D8" w:rsidP="00E33C20">
            <w:pPr>
              <w:pStyle w:val="TabellRader"/>
            </w:pPr>
            <w:r>
              <w:t>FiU44</w:t>
            </w:r>
          </w:p>
        </w:tc>
        <w:tc>
          <w:tcPr>
            <w:tcW w:w="192" w:type="pct"/>
          </w:tcPr>
          <w:p w14:paraId="6FECA6DC" w14:textId="7E85DB0A" w:rsidR="00B26B9E" w:rsidRDefault="00E057BC" w:rsidP="00E33C20">
            <w:pPr>
              <w:pStyle w:val="TabellRader"/>
            </w:pPr>
            <w:r>
              <w:t>KN</w:t>
            </w:r>
            <w:r w:rsidR="005920F4">
              <w:t xml:space="preserve"> </w:t>
            </w:r>
            <w:r w:rsidR="00FC028B">
              <w:t>40</w:t>
            </w:r>
          </w:p>
        </w:tc>
        <w:tc>
          <w:tcPr>
            <w:tcW w:w="192" w:type="pct"/>
          </w:tcPr>
          <w:p w14:paraId="64CA4419" w14:textId="74B81A98" w:rsidR="00B26B9E" w:rsidRDefault="00A80FAE" w:rsidP="00E33C20">
            <w:pPr>
              <w:pStyle w:val="TabellRader"/>
            </w:pPr>
            <w:r>
              <w:t>X</w:t>
            </w:r>
          </w:p>
        </w:tc>
        <w:tc>
          <w:tcPr>
            <w:tcW w:w="4228" w:type="pct"/>
            <w:gridSpan w:val="3"/>
          </w:tcPr>
          <w:p w14:paraId="3EA36ECA" w14:textId="77777777" w:rsidR="00B26B9E" w:rsidRDefault="00B26B9E" w:rsidP="00E33C20">
            <w:pPr>
              <w:pStyle w:val="TabellRader"/>
            </w:pPr>
          </w:p>
        </w:tc>
      </w:tr>
      <w:tr w:rsidR="00B26B9E" w14:paraId="3C3A0FF0" w14:textId="77777777" w:rsidTr="00E33C20">
        <w:tc>
          <w:tcPr>
            <w:tcW w:w="195" w:type="pct"/>
          </w:tcPr>
          <w:p w14:paraId="750351AA" w14:textId="441E5491" w:rsidR="00B26B9E" w:rsidRDefault="00DB3672" w:rsidP="00E33C20">
            <w:pPr>
              <w:pStyle w:val="TabellRader"/>
            </w:pPr>
            <w:r>
              <w:t>171</w:t>
            </w:r>
          </w:p>
        </w:tc>
        <w:tc>
          <w:tcPr>
            <w:tcW w:w="193" w:type="pct"/>
          </w:tcPr>
          <w:p w14:paraId="1B60E22B" w14:textId="23E23B10" w:rsidR="00B26B9E" w:rsidRDefault="009C73D8" w:rsidP="00E33C20">
            <w:pPr>
              <w:pStyle w:val="TabellRader"/>
            </w:pPr>
            <w:r>
              <w:t>FiU44</w:t>
            </w:r>
          </w:p>
        </w:tc>
        <w:tc>
          <w:tcPr>
            <w:tcW w:w="192" w:type="pct"/>
          </w:tcPr>
          <w:p w14:paraId="6ED14563" w14:textId="0B68185B" w:rsidR="00B26B9E" w:rsidRDefault="005920F4" w:rsidP="00E33C20">
            <w:pPr>
              <w:pStyle w:val="TabellRader"/>
            </w:pPr>
            <w:r>
              <w:t xml:space="preserve">Ku </w:t>
            </w:r>
            <w:r w:rsidR="00FC028B">
              <w:t>12</w:t>
            </w:r>
          </w:p>
        </w:tc>
        <w:tc>
          <w:tcPr>
            <w:tcW w:w="192" w:type="pct"/>
          </w:tcPr>
          <w:p w14:paraId="6D5FE8E3" w14:textId="41482BA9" w:rsidR="00B26B9E" w:rsidRDefault="00872069" w:rsidP="00E33C20">
            <w:pPr>
              <w:pStyle w:val="TabellRader"/>
            </w:pPr>
            <w:r>
              <w:t>X</w:t>
            </w:r>
          </w:p>
        </w:tc>
        <w:tc>
          <w:tcPr>
            <w:tcW w:w="4228" w:type="pct"/>
            <w:gridSpan w:val="3"/>
          </w:tcPr>
          <w:p w14:paraId="13764B79" w14:textId="77777777" w:rsidR="00B26B9E" w:rsidRDefault="00B26B9E" w:rsidP="00E33C20">
            <w:pPr>
              <w:pStyle w:val="TabellRader"/>
            </w:pPr>
          </w:p>
        </w:tc>
      </w:tr>
      <w:tr w:rsidR="00B26B9E" w14:paraId="44A36247" w14:textId="77777777" w:rsidTr="00E33C20">
        <w:tc>
          <w:tcPr>
            <w:tcW w:w="195" w:type="pct"/>
          </w:tcPr>
          <w:p w14:paraId="1DD59421" w14:textId="4D039B15" w:rsidR="00B26B9E" w:rsidRDefault="00DB3672" w:rsidP="00E33C20">
            <w:pPr>
              <w:pStyle w:val="TabellRader"/>
            </w:pPr>
            <w:r>
              <w:t>172</w:t>
            </w:r>
          </w:p>
        </w:tc>
        <w:tc>
          <w:tcPr>
            <w:tcW w:w="193" w:type="pct"/>
          </w:tcPr>
          <w:p w14:paraId="25A06A5D" w14:textId="518644A9" w:rsidR="00B26B9E" w:rsidRDefault="009C73D8" w:rsidP="00E33C20">
            <w:pPr>
              <w:pStyle w:val="TabellRader"/>
            </w:pPr>
            <w:r>
              <w:t>FiU44</w:t>
            </w:r>
          </w:p>
        </w:tc>
        <w:tc>
          <w:tcPr>
            <w:tcW w:w="192" w:type="pct"/>
          </w:tcPr>
          <w:p w14:paraId="161D4A5A" w14:textId="69E66A5C" w:rsidR="00B26B9E" w:rsidRDefault="00127C39" w:rsidP="00E33C20">
            <w:pPr>
              <w:pStyle w:val="TabellRader"/>
            </w:pPr>
            <w:r>
              <w:t>LI</w:t>
            </w:r>
            <w:r w:rsidR="005920F4">
              <w:t xml:space="preserve"> </w:t>
            </w:r>
            <w:r w:rsidR="00FC028B">
              <w:t>58</w:t>
            </w:r>
          </w:p>
        </w:tc>
        <w:tc>
          <w:tcPr>
            <w:tcW w:w="192" w:type="pct"/>
          </w:tcPr>
          <w:p w14:paraId="7CBA2CFE" w14:textId="4DC7E0D6" w:rsidR="00B26B9E" w:rsidRDefault="00127C39" w:rsidP="00E33C20">
            <w:pPr>
              <w:pStyle w:val="TabellRader"/>
            </w:pPr>
            <w:r>
              <w:t>X</w:t>
            </w:r>
          </w:p>
        </w:tc>
        <w:tc>
          <w:tcPr>
            <w:tcW w:w="4228" w:type="pct"/>
            <w:gridSpan w:val="3"/>
          </w:tcPr>
          <w:p w14:paraId="0D5D055C" w14:textId="77777777" w:rsidR="00B26B9E" w:rsidRDefault="00B26B9E" w:rsidP="00E33C20">
            <w:pPr>
              <w:pStyle w:val="TabellRader"/>
            </w:pPr>
          </w:p>
        </w:tc>
      </w:tr>
      <w:tr w:rsidR="00B26B9E" w14:paraId="34CE562D" w14:textId="77777777" w:rsidTr="00E33C20">
        <w:tc>
          <w:tcPr>
            <w:tcW w:w="195" w:type="pct"/>
          </w:tcPr>
          <w:p w14:paraId="6A07465B" w14:textId="6BDBB39E" w:rsidR="00B26B9E" w:rsidRDefault="00DB3672" w:rsidP="00E33C20">
            <w:pPr>
              <w:pStyle w:val="TabellRader"/>
            </w:pPr>
            <w:r>
              <w:t>173</w:t>
            </w:r>
          </w:p>
        </w:tc>
        <w:tc>
          <w:tcPr>
            <w:tcW w:w="193" w:type="pct"/>
          </w:tcPr>
          <w:p w14:paraId="3422FB15" w14:textId="65D39E4E" w:rsidR="00B26B9E" w:rsidRDefault="009C73D8" w:rsidP="00E33C20">
            <w:pPr>
              <w:pStyle w:val="TabellRader"/>
            </w:pPr>
            <w:r>
              <w:t>FiU44</w:t>
            </w:r>
          </w:p>
        </w:tc>
        <w:tc>
          <w:tcPr>
            <w:tcW w:w="192" w:type="pct"/>
          </w:tcPr>
          <w:p w14:paraId="3D072F4B" w14:textId="33532D39" w:rsidR="00B26B9E" w:rsidRDefault="002879D6" w:rsidP="00E33C20">
            <w:pPr>
              <w:pStyle w:val="TabellRader"/>
            </w:pPr>
            <w:r>
              <w:t>S</w:t>
            </w:r>
            <w:r w:rsidR="00FC028B">
              <w:t xml:space="preserve"> 57</w:t>
            </w:r>
          </w:p>
        </w:tc>
        <w:tc>
          <w:tcPr>
            <w:tcW w:w="192" w:type="pct"/>
          </w:tcPr>
          <w:p w14:paraId="57AE21D8" w14:textId="4E911BCB" w:rsidR="00B26B9E" w:rsidRDefault="00204A6F" w:rsidP="00E33C20">
            <w:pPr>
              <w:pStyle w:val="TabellRader"/>
            </w:pPr>
            <w:r>
              <w:t>X</w:t>
            </w:r>
          </w:p>
        </w:tc>
        <w:tc>
          <w:tcPr>
            <w:tcW w:w="4228" w:type="pct"/>
            <w:gridSpan w:val="3"/>
          </w:tcPr>
          <w:p w14:paraId="4E552DE4" w14:textId="77777777" w:rsidR="00B26B9E" w:rsidRDefault="00B26B9E" w:rsidP="00E33C20">
            <w:pPr>
              <w:pStyle w:val="TabellRader"/>
            </w:pPr>
          </w:p>
        </w:tc>
      </w:tr>
      <w:tr w:rsidR="00071B39" w14:paraId="2665F0FC" w14:textId="77777777" w:rsidTr="00E33C20">
        <w:tc>
          <w:tcPr>
            <w:tcW w:w="195" w:type="pct"/>
          </w:tcPr>
          <w:p w14:paraId="1C1B5CB1" w14:textId="1C138733" w:rsidR="00071B39" w:rsidRDefault="00071B39" w:rsidP="00E33C20">
            <w:pPr>
              <w:pStyle w:val="TabellRader"/>
            </w:pPr>
            <w:r>
              <w:t>174</w:t>
            </w:r>
          </w:p>
        </w:tc>
        <w:tc>
          <w:tcPr>
            <w:tcW w:w="193" w:type="pct"/>
          </w:tcPr>
          <w:p w14:paraId="60BFB79C" w14:textId="2C2022E0" w:rsidR="00071B39" w:rsidRDefault="00071B39" w:rsidP="00E33C20">
            <w:pPr>
              <w:pStyle w:val="TabellRader"/>
            </w:pPr>
            <w:r>
              <w:t>FiU40</w:t>
            </w:r>
          </w:p>
        </w:tc>
        <w:tc>
          <w:tcPr>
            <w:tcW w:w="192" w:type="pct"/>
          </w:tcPr>
          <w:p w14:paraId="35F3B630" w14:textId="0824EFBE" w:rsidR="00071B39" w:rsidRDefault="00C356B9" w:rsidP="00E33C20">
            <w:pPr>
              <w:pStyle w:val="TabellRader"/>
            </w:pPr>
            <w:r>
              <w:t xml:space="preserve">UD </w:t>
            </w:r>
            <w:r w:rsidR="00FC028B">
              <w:t>12</w:t>
            </w:r>
          </w:p>
        </w:tc>
        <w:tc>
          <w:tcPr>
            <w:tcW w:w="192" w:type="pct"/>
          </w:tcPr>
          <w:p w14:paraId="61A11319" w14:textId="667EC79B" w:rsidR="00071B39" w:rsidRDefault="008A344A" w:rsidP="00E33C20">
            <w:pPr>
              <w:pStyle w:val="TabellRader"/>
            </w:pPr>
            <w:r>
              <w:t>X</w:t>
            </w:r>
          </w:p>
        </w:tc>
        <w:tc>
          <w:tcPr>
            <w:tcW w:w="4228" w:type="pct"/>
            <w:gridSpan w:val="3"/>
          </w:tcPr>
          <w:p w14:paraId="7B6680BE" w14:textId="77777777" w:rsidR="00071B39" w:rsidRDefault="00071B39" w:rsidP="00E33C20">
            <w:pPr>
              <w:pStyle w:val="TabellRader"/>
            </w:pPr>
          </w:p>
        </w:tc>
      </w:tr>
      <w:tr w:rsidR="00071B39" w14:paraId="1FCF726E" w14:textId="77777777" w:rsidTr="00E33C20">
        <w:tc>
          <w:tcPr>
            <w:tcW w:w="195" w:type="pct"/>
          </w:tcPr>
          <w:p w14:paraId="2365386F" w14:textId="36DFD71A" w:rsidR="00071B39" w:rsidRDefault="00071B39" w:rsidP="00E33C20">
            <w:pPr>
              <w:pStyle w:val="TabellRader"/>
            </w:pPr>
            <w:r>
              <w:t>175</w:t>
            </w:r>
          </w:p>
        </w:tc>
        <w:tc>
          <w:tcPr>
            <w:tcW w:w="193" w:type="pct"/>
          </w:tcPr>
          <w:p w14:paraId="7D32C267" w14:textId="018C1FD9" w:rsidR="00071B39" w:rsidRDefault="00071B39" w:rsidP="00E33C20">
            <w:pPr>
              <w:pStyle w:val="TabellRader"/>
            </w:pPr>
            <w:r>
              <w:t>FiU40</w:t>
            </w:r>
          </w:p>
        </w:tc>
        <w:tc>
          <w:tcPr>
            <w:tcW w:w="192" w:type="pct"/>
          </w:tcPr>
          <w:p w14:paraId="1F58DF95" w14:textId="0F1F47BD" w:rsidR="00071B39" w:rsidRDefault="00C356B9" w:rsidP="00E33C20">
            <w:pPr>
              <w:pStyle w:val="TabellRader"/>
            </w:pPr>
            <w:r>
              <w:t xml:space="preserve">Fö </w:t>
            </w:r>
            <w:r w:rsidR="00FC028B">
              <w:t>13</w:t>
            </w:r>
          </w:p>
        </w:tc>
        <w:tc>
          <w:tcPr>
            <w:tcW w:w="192" w:type="pct"/>
          </w:tcPr>
          <w:p w14:paraId="2F861BD7" w14:textId="21C96425" w:rsidR="00071B39" w:rsidRDefault="00D71CCC" w:rsidP="00E33C20">
            <w:pPr>
              <w:pStyle w:val="TabellRader"/>
            </w:pPr>
            <w:r>
              <w:t>X</w:t>
            </w:r>
          </w:p>
        </w:tc>
        <w:tc>
          <w:tcPr>
            <w:tcW w:w="4228" w:type="pct"/>
            <w:gridSpan w:val="3"/>
          </w:tcPr>
          <w:p w14:paraId="46E6D03C" w14:textId="77777777" w:rsidR="00071B39" w:rsidRDefault="00071B39" w:rsidP="00E33C20">
            <w:pPr>
              <w:pStyle w:val="TabellRader"/>
            </w:pPr>
          </w:p>
        </w:tc>
      </w:tr>
      <w:tr w:rsidR="00B26B9E" w14:paraId="03C99689" w14:textId="77777777" w:rsidTr="00E33C20">
        <w:tc>
          <w:tcPr>
            <w:tcW w:w="195" w:type="pct"/>
          </w:tcPr>
          <w:p w14:paraId="4AC6EC7E" w14:textId="5FB93F98" w:rsidR="00B26B9E" w:rsidRDefault="00C80EFB" w:rsidP="00E33C20">
            <w:pPr>
              <w:pStyle w:val="TabellRader"/>
            </w:pPr>
            <w:r>
              <w:t>185</w:t>
            </w:r>
          </w:p>
        </w:tc>
        <w:tc>
          <w:tcPr>
            <w:tcW w:w="193" w:type="pct"/>
          </w:tcPr>
          <w:p w14:paraId="4C6B7417" w14:textId="20F5BCA7" w:rsidR="00B26B9E" w:rsidRDefault="000F47C1" w:rsidP="00E33C20">
            <w:pPr>
              <w:pStyle w:val="TabellRader"/>
            </w:pPr>
            <w:r>
              <w:t>FiU18</w:t>
            </w:r>
          </w:p>
        </w:tc>
        <w:tc>
          <w:tcPr>
            <w:tcW w:w="192" w:type="pct"/>
          </w:tcPr>
          <w:p w14:paraId="515179C9" w14:textId="5903FF39" w:rsidR="00B26B9E" w:rsidRDefault="000F47C1" w:rsidP="00E33C20">
            <w:pPr>
              <w:pStyle w:val="TabellRader"/>
            </w:pPr>
            <w:r>
              <w:t xml:space="preserve">Fi </w:t>
            </w:r>
            <w:r w:rsidR="00FC028B">
              <w:t>61</w:t>
            </w:r>
          </w:p>
        </w:tc>
        <w:tc>
          <w:tcPr>
            <w:tcW w:w="192" w:type="pct"/>
          </w:tcPr>
          <w:p w14:paraId="3DB9EF48" w14:textId="079ABDAD" w:rsidR="00B26B9E" w:rsidRDefault="00D5434F" w:rsidP="00E33C20">
            <w:pPr>
              <w:pStyle w:val="TabellRader"/>
            </w:pPr>
            <w:r>
              <w:t>X</w:t>
            </w:r>
          </w:p>
        </w:tc>
        <w:tc>
          <w:tcPr>
            <w:tcW w:w="4228" w:type="pct"/>
            <w:gridSpan w:val="3"/>
          </w:tcPr>
          <w:p w14:paraId="211D8024" w14:textId="77777777" w:rsidR="00B26B9E" w:rsidRDefault="00B26B9E" w:rsidP="00E33C20">
            <w:pPr>
              <w:pStyle w:val="TabellRader"/>
            </w:pPr>
          </w:p>
        </w:tc>
      </w:tr>
      <w:tr w:rsidR="00B26B9E" w14:paraId="7FC1476B" w14:textId="77777777" w:rsidTr="00E33C20">
        <w:tc>
          <w:tcPr>
            <w:tcW w:w="195" w:type="pct"/>
          </w:tcPr>
          <w:p w14:paraId="79E64621" w14:textId="0D0CD427" w:rsidR="00B26B9E" w:rsidRDefault="00C80EFB" w:rsidP="00E33C20">
            <w:pPr>
              <w:pStyle w:val="TabellRader"/>
            </w:pPr>
            <w:r>
              <w:t>186</w:t>
            </w:r>
          </w:p>
        </w:tc>
        <w:tc>
          <w:tcPr>
            <w:tcW w:w="193" w:type="pct"/>
          </w:tcPr>
          <w:p w14:paraId="121D4931" w14:textId="4D107D35" w:rsidR="00B26B9E" w:rsidRDefault="000F47C1" w:rsidP="00E33C20">
            <w:pPr>
              <w:pStyle w:val="TabellRader"/>
            </w:pPr>
            <w:r>
              <w:t>FiU19</w:t>
            </w:r>
          </w:p>
        </w:tc>
        <w:tc>
          <w:tcPr>
            <w:tcW w:w="192" w:type="pct"/>
          </w:tcPr>
          <w:p w14:paraId="088D912E" w14:textId="78500C56" w:rsidR="00B26B9E" w:rsidRDefault="000F47C1" w:rsidP="00E33C20">
            <w:pPr>
              <w:pStyle w:val="TabellRader"/>
            </w:pPr>
            <w:r>
              <w:t xml:space="preserve">Fi </w:t>
            </w:r>
            <w:r w:rsidR="00FC028B">
              <w:t>62</w:t>
            </w:r>
          </w:p>
        </w:tc>
        <w:tc>
          <w:tcPr>
            <w:tcW w:w="192" w:type="pct"/>
          </w:tcPr>
          <w:p w14:paraId="3A0743EA" w14:textId="1F6D1B64" w:rsidR="00B26B9E" w:rsidRDefault="00594A7B" w:rsidP="00E33C20">
            <w:pPr>
              <w:pStyle w:val="TabellRader"/>
            </w:pPr>
            <w:r>
              <w:t>X</w:t>
            </w:r>
          </w:p>
        </w:tc>
        <w:tc>
          <w:tcPr>
            <w:tcW w:w="4228" w:type="pct"/>
            <w:gridSpan w:val="3"/>
          </w:tcPr>
          <w:p w14:paraId="43C5364F" w14:textId="77777777" w:rsidR="00B26B9E" w:rsidRDefault="00B26B9E" w:rsidP="00E33C20">
            <w:pPr>
              <w:pStyle w:val="TabellRader"/>
            </w:pPr>
          </w:p>
        </w:tc>
      </w:tr>
      <w:tr w:rsidR="00B26B9E" w14:paraId="5BB7CFF5" w14:textId="77777777" w:rsidTr="00E33C20">
        <w:tc>
          <w:tcPr>
            <w:tcW w:w="195" w:type="pct"/>
          </w:tcPr>
          <w:p w14:paraId="489D4BF0" w14:textId="7738E96E" w:rsidR="00B26B9E" w:rsidRDefault="00A5028B" w:rsidP="00E33C20">
            <w:pPr>
              <w:pStyle w:val="TabellRader"/>
            </w:pPr>
            <w:r>
              <w:t>190</w:t>
            </w:r>
          </w:p>
        </w:tc>
        <w:tc>
          <w:tcPr>
            <w:tcW w:w="193" w:type="pct"/>
          </w:tcPr>
          <w:p w14:paraId="55771293" w14:textId="57364184" w:rsidR="00B26B9E" w:rsidRDefault="00A5028B" w:rsidP="00E33C20">
            <w:pPr>
              <w:pStyle w:val="TabellRader"/>
            </w:pPr>
            <w:r>
              <w:t>FiU45</w:t>
            </w:r>
          </w:p>
        </w:tc>
        <w:tc>
          <w:tcPr>
            <w:tcW w:w="192" w:type="pct"/>
          </w:tcPr>
          <w:p w14:paraId="541069D1" w14:textId="1E091686" w:rsidR="00B26B9E" w:rsidRDefault="00A5028B" w:rsidP="00E33C20">
            <w:pPr>
              <w:pStyle w:val="TabellRader"/>
            </w:pPr>
            <w:r>
              <w:t xml:space="preserve">Fi </w:t>
            </w:r>
            <w:r w:rsidR="00FC028B">
              <w:t>63</w:t>
            </w:r>
          </w:p>
        </w:tc>
        <w:tc>
          <w:tcPr>
            <w:tcW w:w="192" w:type="pct"/>
          </w:tcPr>
          <w:p w14:paraId="14B85DA8" w14:textId="2B72D247" w:rsidR="00B26B9E" w:rsidRDefault="00D5434F" w:rsidP="00E33C20">
            <w:pPr>
              <w:pStyle w:val="TabellRader"/>
            </w:pPr>
            <w:r>
              <w:t>X</w:t>
            </w:r>
          </w:p>
        </w:tc>
        <w:tc>
          <w:tcPr>
            <w:tcW w:w="4228" w:type="pct"/>
            <w:gridSpan w:val="3"/>
          </w:tcPr>
          <w:p w14:paraId="7FEDAAA1" w14:textId="77777777" w:rsidR="00B26B9E" w:rsidRDefault="00B26B9E" w:rsidP="00E33C20">
            <w:pPr>
              <w:pStyle w:val="TabellRader"/>
            </w:pPr>
          </w:p>
        </w:tc>
      </w:tr>
      <w:tr w:rsidR="00B26B9E" w14:paraId="612AAB08" w14:textId="77777777" w:rsidTr="00E33C20">
        <w:tc>
          <w:tcPr>
            <w:tcW w:w="195" w:type="pct"/>
          </w:tcPr>
          <w:p w14:paraId="3CB142BD" w14:textId="2162069D" w:rsidR="00B26B9E" w:rsidRDefault="00D471EB" w:rsidP="00E33C20">
            <w:pPr>
              <w:pStyle w:val="TabellRader"/>
            </w:pPr>
            <w:r>
              <w:t>204</w:t>
            </w:r>
          </w:p>
        </w:tc>
        <w:tc>
          <w:tcPr>
            <w:tcW w:w="193" w:type="pct"/>
          </w:tcPr>
          <w:p w14:paraId="775A1F9A" w14:textId="3BA7E7BC" w:rsidR="00B26B9E" w:rsidRDefault="00D471EB" w:rsidP="00E33C20">
            <w:pPr>
              <w:pStyle w:val="TabellRader"/>
            </w:pPr>
            <w:r>
              <w:t>FiU46</w:t>
            </w:r>
          </w:p>
        </w:tc>
        <w:tc>
          <w:tcPr>
            <w:tcW w:w="192" w:type="pct"/>
          </w:tcPr>
          <w:p w14:paraId="577B5A12" w14:textId="0AB1ADE8" w:rsidR="00B26B9E" w:rsidRDefault="00D471EB" w:rsidP="00E33C20">
            <w:pPr>
              <w:pStyle w:val="TabellRader"/>
            </w:pPr>
            <w:r>
              <w:t xml:space="preserve">Fö </w:t>
            </w:r>
            <w:r w:rsidR="00FC028B">
              <w:t>16</w:t>
            </w:r>
          </w:p>
        </w:tc>
        <w:tc>
          <w:tcPr>
            <w:tcW w:w="192" w:type="pct"/>
          </w:tcPr>
          <w:p w14:paraId="323B3995" w14:textId="4FD12F81" w:rsidR="00B26B9E" w:rsidRDefault="00D71CCC" w:rsidP="00E33C20">
            <w:pPr>
              <w:pStyle w:val="TabellRader"/>
            </w:pPr>
            <w:r>
              <w:t>X</w:t>
            </w:r>
          </w:p>
        </w:tc>
        <w:tc>
          <w:tcPr>
            <w:tcW w:w="4228" w:type="pct"/>
            <w:gridSpan w:val="3"/>
          </w:tcPr>
          <w:p w14:paraId="251CE930" w14:textId="77777777" w:rsidR="00B26B9E" w:rsidRDefault="00B26B9E" w:rsidP="00E33C20">
            <w:pPr>
              <w:pStyle w:val="TabellRader"/>
            </w:pPr>
          </w:p>
        </w:tc>
      </w:tr>
      <w:tr w:rsidR="00B26B9E" w14:paraId="12D4B3FA" w14:textId="77777777" w:rsidTr="00E33C20">
        <w:tc>
          <w:tcPr>
            <w:tcW w:w="195" w:type="pct"/>
          </w:tcPr>
          <w:p w14:paraId="7B0D439C" w14:textId="51B3D039" w:rsidR="00B26B9E" w:rsidRDefault="00D471EB" w:rsidP="00E33C20">
            <w:pPr>
              <w:pStyle w:val="TabellRader"/>
            </w:pPr>
            <w:r>
              <w:t>210</w:t>
            </w:r>
          </w:p>
        </w:tc>
        <w:tc>
          <w:tcPr>
            <w:tcW w:w="193" w:type="pct"/>
          </w:tcPr>
          <w:p w14:paraId="46E7B33B" w14:textId="1F47E65B" w:rsidR="00B26B9E" w:rsidRDefault="00D471EB" w:rsidP="00E33C20">
            <w:pPr>
              <w:pStyle w:val="TabellRader"/>
            </w:pPr>
            <w:r>
              <w:t>FiU17</w:t>
            </w:r>
          </w:p>
        </w:tc>
        <w:tc>
          <w:tcPr>
            <w:tcW w:w="192" w:type="pct"/>
          </w:tcPr>
          <w:p w14:paraId="41D3A624" w14:textId="050FB616" w:rsidR="00B26B9E" w:rsidRDefault="00D471EB" w:rsidP="00E33C20">
            <w:pPr>
              <w:pStyle w:val="TabellRader"/>
            </w:pPr>
            <w:r>
              <w:t xml:space="preserve">Fi </w:t>
            </w:r>
            <w:r w:rsidR="00FC028B">
              <w:t>67</w:t>
            </w:r>
          </w:p>
        </w:tc>
        <w:tc>
          <w:tcPr>
            <w:tcW w:w="192" w:type="pct"/>
          </w:tcPr>
          <w:p w14:paraId="6F998665" w14:textId="39A094BF" w:rsidR="00B26B9E" w:rsidRDefault="004F6ADF" w:rsidP="00E33C20">
            <w:pPr>
              <w:pStyle w:val="TabellRader"/>
            </w:pPr>
            <w:r>
              <w:t>X</w:t>
            </w:r>
          </w:p>
        </w:tc>
        <w:tc>
          <w:tcPr>
            <w:tcW w:w="4228" w:type="pct"/>
            <w:gridSpan w:val="3"/>
          </w:tcPr>
          <w:p w14:paraId="6FC5D04B" w14:textId="77777777" w:rsidR="00B26B9E" w:rsidRDefault="00B26B9E" w:rsidP="00E33C20">
            <w:pPr>
              <w:pStyle w:val="TabellRader"/>
            </w:pPr>
          </w:p>
        </w:tc>
      </w:tr>
      <w:tr w:rsidR="00B26B9E" w14:paraId="3213EC6A" w14:textId="77777777" w:rsidTr="00E33C20">
        <w:tc>
          <w:tcPr>
            <w:tcW w:w="195" w:type="pct"/>
          </w:tcPr>
          <w:p w14:paraId="7F8E9B23" w14:textId="29C42D7E" w:rsidR="00B26B9E" w:rsidRDefault="00CF2352" w:rsidP="00E33C20">
            <w:pPr>
              <w:pStyle w:val="TabellRader"/>
            </w:pPr>
            <w:r>
              <w:t>226</w:t>
            </w:r>
          </w:p>
        </w:tc>
        <w:tc>
          <w:tcPr>
            <w:tcW w:w="193" w:type="pct"/>
          </w:tcPr>
          <w:p w14:paraId="1CE27B6A" w14:textId="1DECEE35" w:rsidR="00B26B9E" w:rsidRDefault="00B95053" w:rsidP="00E33C20">
            <w:pPr>
              <w:pStyle w:val="TabellRader"/>
            </w:pPr>
            <w:r>
              <w:t xml:space="preserve">FiU47 </w:t>
            </w:r>
          </w:p>
        </w:tc>
        <w:tc>
          <w:tcPr>
            <w:tcW w:w="192" w:type="pct"/>
          </w:tcPr>
          <w:p w14:paraId="37A541FD" w14:textId="2384F5C9" w:rsidR="00B26B9E" w:rsidRDefault="00B95053" w:rsidP="00E33C20">
            <w:pPr>
              <w:pStyle w:val="TabellRader"/>
            </w:pPr>
            <w:r>
              <w:t xml:space="preserve">Fi </w:t>
            </w:r>
            <w:r w:rsidR="00FC028B">
              <w:t>70</w:t>
            </w:r>
          </w:p>
        </w:tc>
        <w:tc>
          <w:tcPr>
            <w:tcW w:w="192" w:type="pct"/>
          </w:tcPr>
          <w:p w14:paraId="59E14E64" w14:textId="0F42CEF1" w:rsidR="00B26B9E" w:rsidRDefault="00BF2106" w:rsidP="00E33C20">
            <w:pPr>
              <w:pStyle w:val="TabellRader"/>
            </w:pPr>
            <w:r>
              <w:t>X</w:t>
            </w:r>
          </w:p>
        </w:tc>
        <w:tc>
          <w:tcPr>
            <w:tcW w:w="4228" w:type="pct"/>
            <w:gridSpan w:val="3"/>
          </w:tcPr>
          <w:p w14:paraId="3389371C" w14:textId="77777777" w:rsidR="00B26B9E" w:rsidRDefault="00B26B9E" w:rsidP="00E33C20">
            <w:pPr>
              <w:pStyle w:val="TabellRader"/>
            </w:pPr>
          </w:p>
        </w:tc>
      </w:tr>
      <w:tr w:rsidR="00B26B9E" w14:paraId="16BE2E45" w14:textId="77777777" w:rsidTr="00E33C20">
        <w:tc>
          <w:tcPr>
            <w:tcW w:w="195" w:type="pct"/>
          </w:tcPr>
          <w:p w14:paraId="0981E1F4" w14:textId="1DD6CE83" w:rsidR="00B26B9E" w:rsidRDefault="00CF2352" w:rsidP="00E33C20">
            <w:pPr>
              <w:pStyle w:val="TabellRader"/>
            </w:pPr>
            <w:r>
              <w:t>227</w:t>
            </w:r>
          </w:p>
        </w:tc>
        <w:tc>
          <w:tcPr>
            <w:tcW w:w="193" w:type="pct"/>
          </w:tcPr>
          <w:p w14:paraId="56C60B15" w14:textId="2AFE016B" w:rsidR="00B26B9E" w:rsidRDefault="00B95053" w:rsidP="00E33C20">
            <w:pPr>
              <w:pStyle w:val="TabellRader"/>
            </w:pPr>
            <w:r>
              <w:t>FiU47</w:t>
            </w:r>
          </w:p>
        </w:tc>
        <w:tc>
          <w:tcPr>
            <w:tcW w:w="192" w:type="pct"/>
          </w:tcPr>
          <w:p w14:paraId="06A3FC60" w14:textId="271980DD" w:rsidR="00B26B9E" w:rsidRDefault="00B95053" w:rsidP="00E33C20">
            <w:pPr>
              <w:pStyle w:val="TabellRader"/>
            </w:pPr>
            <w:r>
              <w:t xml:space="preserve">Fö </w:t>
            </w:r>
            <w:r w:rsidR="00FC028B">
              <w:t>19</w:t>
            </w:r>
          </w:p>
        </w:tc>
        <w:tc>
          <w:tcPr>
            <w:tcW w:w="192" w:type="pct"/>
          </w:tcPr>
          <w:p w14:paraId="5C1596E3" w14:textId="139FA4C9" w:rsidR="00B26B9E" w:rsidRDefault="00D71CCC" w:rsidP="00E33C20">
            <w:pPr>
              <w:pStyle w:val="TabellRader"/>
            </w:pPr>
            <w:r>
              <w:t>X</w:t>
            </w:r>
          </w:p>
        </w:tc>
        <w:tc>
          <w:tcPr>
            <w:tcW w:w="4228" w:type="pct"/>
            <w:gridSpan w:val="3"/>
          </w:tcPr>
          <w:p w14:paraId="434A5C27" w14:textId="77777777" w:rsidR="00B26B9E" w:rsidRDefault="00B26B9E" w:rsidP="00E33C20">
            <w:pPr>
              <w:pStyle w:val="TabellRader"/>
            </w:pPr>
          </w:p>
        </w:tc>
      </w:tr>
      <w:tr w:rsidR="00B26B9E" w14:paraId="05855C75" w14:textId="77777777" w:rsidTr="00E33C20">
        <w:tc>
          <w:tcPr>
            <w:tcW w:w="195" w:type="pct"/>
          </w:tcPr>
          <w:p w14:paraId="47A78FFA" w14:textId="31064417" w:rsidR="00B26B9E" w:rsidRDefault="00CF2352" w:rsidP="00E33C20">
            <w:pPr>
              <w:pStyle w:val="TabellRader"/>
            </w:pPr>
            <w:r>
              <w:t>228</w:t>
            </w:r>
          </w:p>
        </w:tc>
        <w:tc>
          <w:tcPr>
            <w:tcW w:w="193" w:type="pct"/>
          </w:tcPr>
          <w:p w14:paraId="024B4563" w14:textId="0851495D" w:rsidR="00B26B9E" w:rsidRDefault="00B95053" w:rsidP="00E33C20">
            <w:pPr>
              <w:pStyle w:val="TabellRader"/>
            </w:pPr>
            <w:r>
              <w:t>FiU47</w:t>
            </w:r>
          </w:p>
        </w:tc>
        <w:tc>
          <w:tcPr>
            <w:tcW w:w="192" w:type="pct"/>
          </w:tcPr>
          <w:p w14:paraId="1CB19918" w14:textId="4FC19227" w:rsidR="00B26B9E" w:rsidRDefault="00A35A4F" w:rsidP="00E33C20">
            <w:pPr>
              <w:pStyle w:val="TabellRader"/>
            </w:pPr>
            <w:r>
              <w:t>KN</w:t>
            </w:r>
            <w:r w:rsidR="00FC028B">
              <w:t xml:space="preserve"> 46</w:t>
            </w:r>
          </w:p>
        </w:tc>
        <w:tc>
          <w:tcPr>
            <w:tcW w:w="192" w:type="pct"/>
          </w:tcPr>
          <w:p w14:paraId="644AF50D" w14:textId="77777777" w:rsidR="00B26B9E" w:rsidRDefault="00B26B9E" w:rsidP="00E33C20">
            <w:pPr>
              <w:pStyle w:val="TabellRader"/>
            </w:pPr>
          </w:p>
        </w:tc>
        <w:tc>
          <w:tcPr>
            <w:tcW w:w="4228" w:type="pct"/>
            <w:gridSpan w:val="3"/>
          </w:tcPr>
          <w:p w14:paraId="2AA7E192" w14:textId="10500CC4" w:rsidR="00B26B9E" w:rsidRDefault="00A35A4F" w:rsidP="00E33C20">
            <w:pPr>
              <w:pStyle w:val="TabellRader"/>
            </w:pPr>
            <w:r>
              <w:t>X</w:t>
            </w:r>
          </w:p>
        </w:tc>
      </w:tr>
      <w:tr w:rsidR="000200B8" w14:paraId="6CCB5B79" w14:textId="77777777" w:rsidTr="00E33C20">
        <w:tc>
          <w:tcPr>
            <w:tcW w:w="195" w:type="pct"/>
          </w:tcPr>
          <w:p w14:paraId="3D0AA2C0" w14:textId="28A70A99" w:rsidR="00C7112A" w:rsidRDefault="00C7112A" w:rsidP="00E33C20">
            <w:pPr>
              <w:pStyle w:val="TabellRader"/>
            </w:pPr>
            <w:r>
              <w:t>235</w:t>
            </w:r>
          </w:p>
        </w:tc>
        <w:tc>
          <w:tcPr>
            <w:tcW w:w="193" w:type="pct"/>
          </w:tcPr>
          <w:p w14:paraId="5C1287AD" w14:textId="5E396533" w:rsidR="00C7112A" w:rsidRDefault="00C7112A" w:rsidP="00E33C20">
            <w:pPr>
              <w:pStyle w:val="TabellRader"/>
            </w:pPr>
            <w:r>
              <w:t>FiU22</w:t>
            </w:r>
          </w:p>
        </w:tc>
        <w:tc>
          <w:tcPr>
            <w:tcW w:w="192" w:type="pct"/>
          </w:tcPr>
          <w:p w14:paraId="4DEBCF37" w14:textId="0C53EBDB" w:rsidR="00C7112A" w:rsidRDefault="00C7112A" w:rsidP="00E33C20">
            <w:pPr>
              <w:pStyle w:val="TabellRader"/>
            </w:pPr>
            <w:r>
              <w:t>Fi 71</w:t>
            </w:r>
          </w:p>
        </w:tc>
        <w:tc>
          <w:tcPr>
            <w:tcW w:w="192" w:type="pct"/>
          </w:tcPr>
          <w:p w14:paraId="6A7942E0" w14:textId="560575F6" w:rsidR="00C7112A" w:rsidRDefault="00C7112A" w:rsidP="00E33C20">
            <w:pPr>
              <w:pStyle w:val="TabellRader"/>
            </w:pPr>
            <w:r>
              <w:t>X</w:t>
            </w:r>
          </w:p>
        </w:tc>
        <w:tc>
          <w:tcPr>
            <w:tcW w:w="4228" w:type="pct"/>
            <w:gridSpan w:val="3"/>
          </w:tcPr>
          <w:p w14:paraId="490779AB" w14:textId="77777777" w:rsidR="00C7112A" w:rsidRDefault="00C7112A" w:rsidP="00E33C20">
            <w:pPr>
              <w:pStyle w:val="TabellRader"/>
            </w:pPr>
          </w:p>
        </w:tc>
      </w:tr>
      <w:tr w:rsidR="00B26B9E" w14:paraId="7C0B2A70" w14:textId="77777777" w:rsidTr="00E33C20">
        <w:tc>
          <w:tcPr>
            <w:tcW w:w="195" w:type="pct"/>
          </w:tcPr>
          <w:p w14:paraId="26F83802" w14:textId="13B5BB5D" w:rsidR="00B26B9E" w:rsidRDefault="002553D5" w:rsidP="00E33C20">
            <w:pPr>
              <w:pStyle w:val="TabellRader"/>
            </w:pPr>
            <w:r>
              <w:t>248</w:t>
            </w:r>
          </w:p>
        </w:tc>
        <w:tc>
          <w:tcPr>
            <w:tcW w:w="193" w:type="pct"/>
          </w:tcPr>
          <w:p w14:paraId="1B8976ED" w14:textId="18C45FF1" w:rsidR="00B26B9E" w:rsidRDefault="002553D5" w:rsidP="00E33C20">
            <w:pPr>
              <w:pStyle w:val="TabellRader"/>
            </w:pPr>
            <w:r>
              <w:t>FiU39</w:t>
            </w:r>
          </w:p>
        </w:tc>
        <w:tc>
          <w:tcPr>
            <w:tcW w:w="192" w:type="pct"/>
          </w:tcPr>
          <w:p w14:paraId="03A41F8B" w14:textId="3CB869BC" w:rsidR="00B26B9E" w:rsidRDefault="002553D5" w:rsidP="00E33C20">
            <w:pPr>
              <w:pStyle w:val="TabellRader"/>
            </w:pPr>
            <w:r>
              <w:t>Fi</w:t>
            </w:r>
            <w:r w:rsidR="00B71082">
              <w:t xml:space="preserve"> 74</w:t>
            </w:r>
          </w:p>
        </w:tc>
        <w:tc>
          <w:tcPr>
            <w:tcW w:w="192" w:type="pct"/>
          </w:tcPr>
          <w:p w14:paraId="4A5AC8E0" w14:textId="77777777" w:rsidR="00B26B9E" w:rsidRDefault="00B26B9E" w:rsidP="00E33C20">
            <w:pPr>
              <w:pStyle w:val="TabellRader"/>
            </w:pPr>
          </w:p>
        </w:tc>
        <w:tc>
          <w:tcPr>
            <w:tcW w:w="4228" w:type="pct"/>
            <w:gridSpan w:val="3"/>
          </w:tcPr>
          <w:p w14:paraId="17D907C1" w14:textId="6BCA255B" w:rsidR="00B26B9E" w:rsidRDefault="00BF2106" w:rsidP="00E33C20">
            <w:pPr>
              <w:pStyle w:val="TabellRader"/>
            </w:pPr>
            <w:r>
              <w:t>X</w:t>
            </w:r>
          </w:p>
        </w:tc>
      </w:tr>
      <w:tr w:rsidR="00B26B9E" w14:paraId="2CDD7D95" w14:textId="77777777" w:rsidTr="00E33C20">
        <w:tc>
          <w:tcPr>
            <w:tcW w:w="195" w:type="pct"/>
          </w:tcPr>
          <w:p w14:paraId="5D5FEAF2" w14:textId="404F193C" w:rsidR="00B26B9E" w:rsidRDefault="002553D5" w:rsidP="00E33C20">
            <w:pPr>
              <w:pStyle w:val="TabellRader"/>
            </w:pPr>
            <w:r>
              <w:t>249</w:t>
            </w:r>
          </w:p>
        </w:tc>
        <w:tc>
          <w:tcPr>
            <w:tcW w:w="193" w:type="pct"/>
          </w:tcPr>
          <w:p w14:paraId="43C529CB" w14:textId="0938235A" w:rsidR="00B26B9E" w:rsidRDefault="002553D5" w:rsidP="00E33C20">
            <w:pPr>
              <w:pStyle w:val="TabellRader"/>
            </w:pPr>
            <w:r>
              <w:t>FiU39</w:t>
            </w:r>
          </w:p>
        </w:tc>
        <w:tc>
          <w:tcPr>
            <w:tcW w:w="192" w:type="pct"/>
          </w:tcPr>
          <w:p w14:paraId="7DE12F74" w14:textId="79DF5974" w:rsidR="00B26B9E" w:rsidRDefault="002553D5" w:rsidP="00E33C20">
            <w:pPr>
              <w:pStyle w:val="TabellRader"/>
            </w:pPr>
            <w:r>
              <w:t xml:space="preserve">S </w:t>
            </w:r>
            <w:r w:rsidR="00B71082">
              <w:t>6</w:t>
            </w:r>
            <w:r w:rsidR="00E057BC">
              <w:t>6</w:t>
            </w:r>
          </w:p>
        </w:tc>
        <w:tc>
          <w:tcPr>
            <w:tcW w:w="192" w:type="pct"/>
          </w:tcPr>
          <w:p w14:paraId="42E665C2" w14:textId="79D3C8D6" w:rsidR="00B26B9E" w:rsidRDefault="00753CF9" w:rsidP="00E33C20">
            <w:pPr>
              <w:pStyle w:val="TabellRader"/>
            </w:pPr>
            <w:r>
              <w:t>X</w:t>
            </w:r>
          </w:p>
        </w:tc>
        <w:tc>
          <w:tcPr>
            <w:tcW w:w="4228" w:type="pct"/>
            <w:gridSpan w:val="3"/>
          </w:tcPr>
          <w:p w14:paraId="1BDA9D9E" w14:textId="77777777" w:rsidR="00B26B9E" w:rsidRDefault="00B26B9E" w:rsidP="00E33C20">
            <w:pPr>
              <w:pStyle w:val="TabellRader"/>
            </w:pPr>
          </w:p>
        </w:tc>
      </w:tr>
      <w:tr w:rsidR="00B26B9E" w14:paraId="1F14AD63" w14:textId="77777777" w:rsidTr="00E33C20">
        <w:tc>
          <w:tcPr>
            <w:tcW w:w="195" w:type="pct"/>
          </w:tcPr>
          <w:p w14:paraId="48E0A38F" w14:textId="36821CC0" w:rsidR="00B26B9E" w:rsidRDefault="002553D5" w:rsidP="00E33C20">
            <w:pPr>
              <w:pStyle w:val="TabellRader"/>
            </w:pPr>
            <w:r>
              <w:t>250</w:t>
            </w:r>
          </w:p>
        </w:tc>
        <w:tc>
          <w:tcPr>
            <w:tcW w:w="193" w:type="pct"/>
          </w:tcPr>
          <w:p w14:paraId="6CEF6F20" w14:textId="5F401737" w:rsidR="00B26B9E" w:rsidRDefault="002553D5" w:rsidP="00E33C20">
            <w:pPr>
              <w:pStyle w:val="TabellRader"/>
            </w:pPr>
            <w:r>
              <w:t>FiU39</w:t>
            </w:r>
          </w:p>
        </w:tc>
        <w:tc>
          <w:tcPr>
            <w:tcW w:w="192" w:type="pct"/>
          </w:tcPr>
          <w:p w14:paraId="38871816" w14:textId="0877BD1E" w:rsidR="00B26B9E" w:rsidRDefault="00E057BC" w:rsidP="00E33C20">
            <w:pPr>
              <w:pStyle w:val="TabellRader"/>
            </w:pPr>
            <w:r>
              <w:t>S</w:t>
            </w:r>
            <w:r w:rsidR="002553D5">
              <w:t xml:space="preserve"> </w:t>
            </w:r>
            <w:r w:rsidR="00B71082">
              <w:t>6</w:t>
            </w:r>
            <w:r>
              <w:t>7</w:t>
            </w:r>
          </w:p>
        </w:tc>
        <w:tc>
          <w:tcPr>
            <w:tcW w:w="192" w:type="pct"/>
          </w:tcPr>
          <w:p w14:paraId="31B3C867" w14:textId="61039DCF" w:rsidR="00B26B9E" w:rsidRDefault="00872069" w:rsidP="00E33C20">
            <w:pPr>
              <w:pStyle w:val="TabellRader"/>
            </w:pPr>
            <w:r>
              <w:t>X</w:t>
            </w:r>
          </w:p>
        </w:tc>
        <w:tc>
          <w:tcPr>
            <w:tcW w:w="4228" w:type="pct"/>
            <w:gridSpan w:val="3"/>
          </w:tcPr>
          <w:p w14:paraId="591BEB09" w14:textId="77777777" w:rsidR="00B26B9E" w:rsidRDefault="00B26B9E" w:rsidP="00E33C20">
            <w:pPr>
              <w:pStyle w:val="TabellRader"/>
            </w:pPr>
          </w:p>
        </w:tc>
      </w:tr>
      <w:tr w:rsidR="00B26B9E" w14:paraId="66F7C6A7" w14:textId="77777777" w:rsidTr="00E33C20">
        <w:tc>
          <w:tcPr>
            <w:tcW w:w="195" w:type="pct"/>
          </w:tcPr>
          <w:p w14:paraId="0AA18516" w14:textId="46259D55" w:rsidR="00B26B9E" w:rsidRDefault="006247F3" w:rsidP="00E33C20">
            <w:pPr>
              <w:pStyle w:val="TabellRader"/>
            </w:pPr>
            <w:r>
              <w:t>304</w:t>
            </w:r>
          </w:p>
        </w:tc>
        <w:tc>
          <w:tcPr>
            <w:tcW w:w="193" w:type="pct"/>
          </w:tcPr>
          <w:p w14:paraId="717B4959" w14:textId="79914BB6" w:rsidR="00B26B9E" w:rsidRDefault="006247F3" w:rsidP="00E33C20">
            <w:pPr>
              <w:pStyle w:val="TabellRader"/>
            </w:pPr>
            <w:r>
              <w:t>FiU36</w:t>
            </w:r>
          </w:p>
        </w:tc>
        <w:tc>
          <w:tcPr>
            <w:tcW w:w="192" w:type="pct"/>
          </w:tcPr>
          <w:p w14:paraId="21B9C98E" w14:textId="0F32A724" w:rsidR="00B26B9E" w:rsidRDefault="006247F3" w:rsidP="00E33C20">
            <w:pPr>
              <w:pStyle w:val="TabellRader"/>
            </w:pPr>
            <w:r>
              <w:t xml:space="preserve">Fi </w:t>
            </w:r>
            <w:r w:rsidR="00B71082">
              <w:t>86</w:t>
            </w:r>
          </w:p>
        </w:tc>
        <w:tc>
          <w:tcPr>
            <w:tcW w:w="192" w:type="pct"/>
          </w:tcPr>
          <w:p w14:paraId="6F76078D" w14:textId="77777777" w:rsidR="00B26B9E" w:rsidRDefault="00B26B9E" w:rsidP="00E33C20">
            <w:pPr>
              <w:pStyle w:val="TabellRader"/>
            </w:pPr>
          </w:p>
        </w:tc>
        <w:tc>
          <w:tcPr>
            <w:tcW w:w="4228" w:type="pct"/>
            <w:gridSpan w:val="3"/>
          </w:tcPr>
          <w:p w14:paraId="1E0CAA8E" w14:textId="3C9DD51B" w:rsidR="00B26B9E" w:rsidRDefault="00FE71D8" w:rsidP="00E33C20">
            <w:pPr>
              <w:pStyle w:val="TabellRader"/>
            </w:pPr>
            <w:r>
              <w:t>X</w:t>
            </w:r>
          </w:p>
        </w:tc>
      </w:tr>
      <w:tr w:rsidR="00B26B9E" w14:paraId="3318DB0A" w14:textId="77777777" w:rsidTr="00E33C20">
        <w:tc>
          <w:tcPr>
            <w:tcW w:w="195" w:type="pct"/>
          </w:tcPr>
          <w:p w14:paraId="5F7115E0" w14:textId="066FEEF3" w:rsidR="00B26B9E" w:rsidRDefault="0091053D" w:rsidP="00E33C20">
            <w:pPr>
              <w:pStyle w:val="TabellRader"/>
            </w:pPr>
            <w:r>
              <w:t>321</w:t>
            </w:r>
          </w:p>
        </w:tc>
        <w:tc>
          <w:tcPr>
            <w:tcW w:w="193" w:type="pct"/>
          </w:tcPr>
          <w:p w14:paraId="1061119D" w14:textId="186F21B7" w:rsidR="00B26B9E" w:rsidRDefault="0091053D" w:rsidP="00E33C20">
            <w:pPr>
              <w:pStyle w:val="TabellRader"/>
            </w:pPr>
            <w:r>
              <w:t>FiU32</w:t>
            </w:r>
          </w:p>
        </w:tc>
        <w:tc>
          <w:tcPr>
            <w:tcW w:w="192" w:type="pct"/>
          </w:tcPr>
          <w:p w14:paraId="76ED6256" w14:textId="5E73823D" w:rsidR="00B26B9E" w:rsidRDefault="0091053D" w:rsidP="00E33C20">
            <w:pPr>
              <w:pStyle w:val="TabellRader"/>
            </w:pPr>
            <w:r>
              <w:t xml:space="preserve">Fi </w:t>
            </w:r>
            <w:r w:rsidR="00B71082">
              <w:t>89</w:t>
            </w:r>
          </w:p>
        </w:tc>
        <w:tc>
          <w:tcPr>
            <w:tcW w:w="192" w:type="pct"/>
          </w:tcPr>
          <w:p w14:paraId="0BE28730" w14:textId="0337E4CC" w:rsidR="00B26B9E" w:rsidRDefault="009748CF" w:rsidP="00E33C20">
            <w:pPr>
              <w:pStyle w:val="TabellRader"/>
            </w:pPr>
            <w:r>
              <w:t>X</w:t>
            </w:r>
          </w:p>
        </w:tc>
        <w:tc>
          <w:tcPr>
            <w:tcW w:w="4228" w:type="pct"/>
            <w:gridSpan w:val="3"/>
          </w:tcPr>
          <w:p w14:paraId="0C68FF5A" w14:textId="77777777" w:rsidR="00B26B9E" w:rsidRDefault="00B26B9E" w:rsidP="00E33C20">
            <w:pPr>
              <w:pStyle w:val="TabellRader"/>
            </w:pPr>
          </w:p>
        </w:tc>
      </w:tr>
      <w:tr w:rsidR="0091053D" w14:paraId="309810C3" w14:textId="77777777" w:rsidTr="00E33C20">
        <w:tc>
          <w:tcPr>
            <w:tcW w:w="195" w:type="pct"/>
          </w:tcPr>
          <w:p w14:paraId="7B55B8F9" w14:textId="059F1C28" w:rsidR="0091053D" w:rsidRDefault="009B1E3A" w:rsidP="00E33C20">
            <w:pPr>
              <w:pStyle w:val="TabellRader"/>
            </w:pPr>
            <w:r>
              <w:t>332</w:t>
            </w:r>
          </w:p>
        </w:tc>
        <w:tc>
          <w:tcPr>
            <w:tcW w:w="193" w:type="pct"/>
          </w:tcPr>
          <w:p w14:paraId="22A624C4" w14:textId="1E23FECB" w:rsidR="0091053D" w:rsidRDefault="009B1E3A" w:rsidP="00E33C20">
            <w:pPr>
              <w:pStyle w:val="TabellRader"/>
            </w:pPr>
            <w:r>
              <w:t>FiU37</w:t>
            </w:r>
          </w:p>
        </w:tc>
        <w:tc>
          <w:tcPr>
            <w:tcW w:w="192" w:type="pct"/>
          </w:tcPr>
          <w:p w14:paraId="5ADD33DD" w14:textId="113B4036" w:rsidR="0091053D" w:rsidRDefault="009B1E3A" w:rsidP="00E33C20">
            <w:pPr>
              <w:pStyle w:val="TabellRader"/>
            </w:pPr>
            <w:r>
              <w:t xml:space="preserve">Fi </w:t>
            </w:r>
            <w:r w:rsidR="00B71082">
              <w:t>90</w:t>
            </w:r>
          </w:p>
        </w:tc>
        <w:tc>
          <w:tcPr>
            <w:tcW w:w="192" w:type="pct"/>
          </w:tcPr>
          <w:p w14:paraId="731B9C1E" w14:textId="172E07D4" w:rsidR="0091053D" w:rsidRDefault="009748CF" w:rsidP="00E33C20">
            <w:pPr>
              <w:pStyle w:val="TabellRader"/>
            </w:pPr>
            <w:r>
              <w:t>X</w:t>
            </w:r>
          </w:p>
        </w:tc>
        <w:tc>
          <w:tcPr>
            <w:tcW w:w="4228" w:type="pct"/>
            <w:gridSpan w:val="3"/>
          </w:tcPr>
          <w:p w14:paraId="05412E40" w14:textId="77777777" w:rsidR="0091053D" w:rsidRDefault="0091053D" w:rsidP="00E33C20">
            <w:pPr>
              <w:pStyle w:val="TabellRader"/>
            </w:pPr>
          </w:p>
        </w:tc>
      </w:tr>
      <w:tr w:rsidR="0091053D" w14:paraId="62924222" w14:textId="77777777" w:rsidTr="00E33C20">
        <w:tc>
          <w:tcPr>
            <w:tcW w:w="195" w:type="pct"/>
          </w:tcPr>
          <w:p w14:paraId="1CCF9AA1" w14:textId="54BBC2C1" w:rsidR="0091053D" w:rsidRDefault="007B7194" w:rsidP="00E33C20">
            <w:pPr>
              <w:pStyle w:val="TabellRader"/>
            </w:pPr>
            <w:r>
              <w:t>343</w:t>
            </w:r>
          </w:p>
        </w:tc>
        <w:tc>
          <w:tcPr>
            <w:tcW w:w="193" w:type="pct"/>
          </w:tcPr>
          <w:p w14:paraId="636BC583" w14:textId="12A45FB8" w:rsidR="0091053D" w:rsidRDefault="007B7194" w:rsidP="00E33C20">
            <w:pPr>
              <w:pStyle w:val="TabellRader"/>
            </w:pPr>
            <w:r>
              <w:t>FiU27</w:t>
            </w:r>
          </w:p>
        </w:tc>
        <w:tc>
          <w:tcPr>
            <w:tcW w:w="192" w:type="pct"/>
          </w:tcPr>
          <w:p w14:paraId="3885272E" w14:textId="3934E6B1" w:rsidR="0091053D" w:rsidRDefault="000E5F67" w:rsidP="00E33C20">
            <w:pPr>
              <w:pStyle w:val="TabellRader"/>
            </w:pPr>
            <w:r>
              <w:t>Fi</w:t>
            </w:r>
            <w:r w:rsidR="00B71082">
              <w:t xml:space="preserve"> 92</w:t>
            </w:r>
          </w:p>
        </w:tc>
        <w:tc>
          <w:tcPr>
            <w:tcW w:w="192" w:type="pct"/>
          </w:tcPr>
          <w:p w14:paraId="673CDB76" w14:textId="0299975A" w:rsidR="0091053D" w:rsidRDefault="000E5F67" w:rsidP="00E33C20">
            <w:pPr>
              <w:pStyle w:val="TabellRader"/>
            </w:pPr>
            <w:r>
              <w:t>X</w:t>
            </w:r>
          </w:p>
        </w:tc>
        <w:tc>
          <w:tcPr>
            <w:tcW w:w="4228" w:type="pct"/>
            <w:gridSpan w:val="3"/>
          </w:tcPr>
          <w:p w14:paraId="24BC3036" w14:textId="77777777" w:rsidR="0091053D" w:rsidRDefault="0091053D" w:rsidP="00E33C20">
            <w:pPr>
              <w:pStyle w:val="TabellRader"/>
            </w:pPr>
          </w:p>
        </w:tc>
      </w:tr>
      <w:tr w:rsidR="0091053D" w14:paraId="33528F84" w14:textId="77777777" w:rsidTr="00E33C20">
        <w:tc>
          <w:tcPr>
            <w:tcW w:w="195" w:type="pct"/>
          </w:tcPr>
          <w:p w14:paraId="0C009622" w14:textId="1134907F" w:rsidR="0091053D" w:rsidRDefault="007B7194" w:rsidP="00E33C20">
            <w:pPr>
              <w:pStyle w:val="TabellRader"/>
            </w:pPr>
            <w:r>
              <w:t>344</w:t>
            </w:r>
          </w:p>
        </w:tc>
        <w:tc>
          <w:tcPr>
            <w:tcW w:w="193" w:type="pct"/>
          </w:tcPr>
          <w:p w14:paraId="0D8C49FB" w14:textId="04BDE482" w:rsidR="0091053D" w:rsidRDefault="007B7194" w:rsidP="00E33C20">
            <w:pPr>
              <w:pStyle w:val="TabellRader"/>
            </w:pPr>
            <w:r>
              <w:t>FiU29</w:t>
            </w:r>
          </w:p>
        </w:tc>
        <w:tc>
          <w:tcPr>
            <w:tcW w:w="192" w:type="pct"/>
          </w:tcPr>
          <w:p w14:paraId="59FEDB6D" w14:textId="4ACD1EA6" w:rsidR="0091053D" w:rsidRDefault="00524501" w:rsidP="00E33C20">
            <w:pPr>
              <w:pStyle w:val="TabellRader"/>
            </w:pPr>
            <w:r>
              <w:t xml:space="preserve">Fi </w:t>
            </w:r>
            <w:r w:rsidR="00DA4E14">
              <w:t>93</w:t>
            </w:r>
          </w:p>
        </w:tc>
        <w:tc>
          <w:tcPr>
            <w:tcW w:w="192" w:type="pct"/>
          </w:tcPr>
          <w:p w14:paraId="2134DC1C" w14:textId="715D317E" w:rsidR="0091053D" w:rsidRDefault="009748CF" w:rsidP="00E33C20">
            <w:pPr>
              <w:pStyle w:val="TabellRader"/>
            </w:pPr>
            <w:r>
              <w:t>X</w:t>
            </w:r>
          </w:p>
        </w:tc>
        <w:tc>
          <w:tcPr>
            <w:tcW w:w="4228" w:type="pct"/>
            <w:gridSpan w:val="3"/>
          </w:tcPr>
          <w:p w14:paraId="03ECED26" w14:textId="77777777" w:rsidR="0091053D" w:rsidRDefault="0091053D" w:rsidP="00E33C20">
            <w:pPr>
              <w:pStyle w:val="TabellRader"/>
            </w:pPr>
          </w:p>
        </w:tc>
      </w:tr>
      <w:tr w:rsidR="0091053D" w14:paraId="48181CAA" w14:textId="77777777" w:rsidTr="00E33C20">
        <w:tc>
          <w:tcPr>
            <w:tcW w:w="195" w:type="pct"/>
          </w:tcPr>
          <w:p w14:paraId="355A01A5" w14:textId="5A09F2EB" w:rsidR="0091053D" w:rsidRDefault="007B7194" w:rsidP="00E33C20">
            <w:pPr>
              <w:pStyle w:val="TabellRader"/>
            </w:pPr>
            <w:r>
              <w:t>345</w:t>
            </w:r>
          </w:p>
        </w:tc>
        <w:tc>
          <w:tcPr>
            <w:tcW w:w="193" w:type="pct"/>
          </w:tcPr>
          <w:p w14:paraId="58FDE9D0" w14:textId="4E85F404" w:rsidR="0091053D" w:rsidRDefault="007B7194" w:rsidP="00E33C20">
            <w:pPr>
              <w:pStyle w:val="TabellRader"/>
            </w:pPr>
            <w:r>
              <w:t>FiU33</w:t>
            </w:r>
          </w:p>
        </w:tc>
        <w:tc>
          <w:tcPr>
            <w:tcW w:w="192" w:type="pct"/>
          </w:tcPr>
          <w:p w14:paraId="1FFFA65C" w14:textId="0F2E27F5" w:rsidR="0091053D" w:rsidRDefault="00524501" w:rsidP="00E33C20">
            <w:pPr>
              <w:pStyle w:val="TabellRader"/>
            </w:pPr>
            <w:r>
              <w:t xml:space="preserve">Fi </w:t>
            </w:r>
            <w:r w:rsidR="00DA4E14">
              <w:t>94</w:t>
            </w:r>
          </w:p>
        </w:tc>
        <w:tc>
          <w:tcPr>
            <w:tcW w:w="192" w:type="pct"/>
          </w:tcPr>
          <w:p w14:paraId="2D9DCA13" w14:textId="63D2F7D4" w:rsidR="0091053D" w:rsidRDefault="009748CF" w:rsidP="00E33C20">
            <w:pPr>
              <w:pStyle w:val="TabellRader"/>
            </w:pPr>
            <w:r>
              <w:t>X</w:t>
            </w:r>
          </w:p>
        </w:tc>
        <w:tc>
          <w:tcPr>
            <w:tcW w:w="4228" w:type="pct"/>
            <w:gridSpan w:val="3"/>
          </w:tcPr>
          <w:p w14:paraId="195E0CA7" w14:textId="77777777" w:rsidR="0091053D" w:rsidRDefault="0091053D" w:rsidP="00E33C20">
            <w:pPr>
              <w:pStyle w:val="TabellRader"/>
            </w:pPr>
          </w:p>
        </w:tc>
      </w:tr>
      <w:tr w:rsidR="0091053D" w14:paraId="6C49E4EE" w14:textId="77777777" w:rsidTr="00E33C20">
        <w:tc>
          <w:tcPr>
            <w:tcW w:w="195" w:type="pct"/>
          </w:tcPr>
          <w:p w14:paraId="2B8DF1D5" w14:textId="3B2048A9" w:rsidR="0091053D" w:rsidRDefault="007B7194" w:rsidP="00E33C20">
            <w:pPr>
              <w:pStyle w:val="TabellRader"/>
            </w:pPr>
            <w:r>
              <w:t>346</w:t>
            </w:r>
          </w:p>
        </w:tc>
        <w:tc>
          <w:tcPr>
            <w:tcW w:w="193" w:type="pct"/>
          </w:tcPr>
          <w:p w14:paraId="7F83361E" w14:textId="07D5F8FB" w:rsidR="0091053D" w:rsidRDefault="007B7194" w:rsidP="00E33C20">
            <w:pPr>
              <w:pStyle w:val="TabellRader"/>
            </w:pPr>
            <w:r>
              <w:t>FiU38</w:t>
            </w:r>
          </w:p>
        </w:tc>
        <w:tc>
          <w:tcPr>
            <w:tcW w:w="192" w:type="pct"/>
          </w:tcPr>
          <w:p w14:paraId="67C01083" w14:textId="5F906700" w:rsidR="0091053D" w:rsidRDefault="00524501" w:rsidP="00E33C20">
            <w:pPr>
              <w:pStyle w:val="TabellRader"/>
            </w:pPr>
            <w:r>
              <w:t xml:space="preserve">Fi </w:t>
            </w:r>
            <w:r w:rsidR="00DA4E14">
              <w:t>95</w:t>
            </w:r>
          </w:p>
        </w:tc>
        <w:tc>
          <w:tcPr>
            <w:tcW w:w="192" w:type="pct"/>
          </w:tcPr>
          <w:p w14:paraId="4E4655EB" w14:textId="0A9EFF9F" w:rsidR="0091053D" w:rsidRDefault="009748CF" w:rsidP="00E33C20">
            <w:pPr>
              <w:pStyle w:val="TabellRader"/>
            </w:pPr>
            <w:r>
              <w:t>X</w:t>
            </w:r>
          </w:p>
        </w:tc>
        <w:tc>
          <w:tcPr>
            <w:tcW w:w="4228" w:type="pct"/>
            <w:gridSpan w:val="3"/>
          </w:tcPr>
          <w:p w14:paraId="7B5AFA86" w14:textId="77777777" w:rsidR="0091053D" w:rsidRDefault="0091053D" w:rsidP="00E33C20">
            <w:pPr>
              <w:pStyle w:val="TabellRader"/>
            </w:pPr>
          </w:p>
        </w:tc>
      </w:tr>
      <w:tr w:rsidR="0091053D" w14:paraId="529ABEE4" w14:textId="77777777" w:rsidTr="00E33C20">
        <w:tc>
          <w:tcPr>
            <w:tcW w:w="195" w:type="pct"/>
          </w:tcPr>
          <w:p w14:paraId="2CCE7281" w14:textId="364DF0AB" w:rsidR="0091053D" w:rsidRDefault="00CF4C77" w:rsidP="00E33C20">
            <w:pPr>
              <w:pStyle w:val="TabellRader"/>
            </w:pPr>
            <w:r>
              <w:t>348</w:t>
            </w:r>
          </w:p>
        </w:tc>
        <w:tc>
          <w:tcPr>
            <w:tcW w:w="193" w:type="pct"/>
          </w:tcPr>
          <w:p w14:paraId="070B95B5" w14:textId="6B5DEE25" w:rsidR="0091053D" w:rsidRDefault="00CF4C77" w:rsidP="00E33C20">
            <w:pPr>
              <w:pStyle w:val="TabellRader"/>
            </w:pPr>
            <w:r>
              <w:t>FiU43</w:t>
            </w:r>
          </w:p>
        </w:tc>
        <w:tc>
          <w:tcPr>
            <w:tcW w:w="192" w:type="pct"/>
          </w:tcPr>
          <w:p w14:paraId="627B083C" w14:textId="7DF80A3F" w:rsidR="0091053D" w:rsidRDefault="00CF4C77" w:rsidP="00E33C20">
            <w:pPr>
              <w:pStyle w:val="TabellRader"/>
            </w:pPr>
            <w:r>
              <w:t xml:space="preserve">Fi </w:t>
            </w:r>
            <w:r w:rsidR="00DA4E14">
              <w:t>96</w:t>
            </w:r>
          </w:p>
        </w:tc>
        <w:tc>
          <w:tcPr>
            <w:tcW w:w="192" w:type="pct"/>
          </w:tcPr>
          <w:p w14:paraId="24F7CA94" w14:textId="403CE498" w:rsidR="0091053D" w:rsidRDefault="009748CF" w:rsidP="00E33C20">
            <w:pPr>
              <w:pStyle w:val="TabellRader"/>
            </w:pPr>
            <w:r>
              <w:t>X</w:t>
            </w:r>
          </w:p>
        </w:tc>
        <w:tc>
          <w:tcPr>
            <w:tcW w:w="4228" w:type="pct"/>
            <w:gridSpan w:val="3"/>
          </w:tcPr>
          <w:p w14:paraId="51234F01" w14:textId="77777777" w:rsidR="0091053D" w:rsidRDefault="0091053D" w:rsidP="00E33C20">
            <w:pPr>
              <w:pStyle w:val="TabellRader"/>
            </w:pPr>
          </w:p>
        </w:tc>
      </w:tr>
      <w:tr w:rsidR="0091053D" w14:paraId="5D85B0DD" w14:textId="77777777" w:rsidTr="00E33C20">
        <w:tc>
          <w:tcPr>
            <w:tcW w:w="195" w:type="pct"/>
          </w:tcPr>
          <w:p w14:paraId="75903B3F" w14:textId="3635E34E" w:rsidR="0091053D" w:rsidRDefault="00CF4C77" w:rsidP="00E33C20">
            <w:pPr>
              <w:pStyle w:val="TabellRader"/>
            </w:pPr>
            <w:r>
              <w:t>349</w:t>
            </w:r>
          </w:p>
        </w:tc>
        <w:tc>
          <w:tcPr>
            <w:tcW w:w="193" w:type="pct"/>
          </w:tcPr>
          <w:p w14:paraId="393DC5B7" w14:textId="1113DF95" w:rsidR="0091053D" w:rsidRDefault="00CF4C77" w:rsidP="00E33C20">
            <w:pPr>
              <w:pStyle w:val="TabellRader"/>
            </w:pPr>
            <w:r>
              <w:t>FiU28</w:t>
            </w:r>
          </w:p>
        </w:tc>
        <w:tc>
          <w:tcPr>
            <w:tcW w:w="192" w:type="pct"/>
          </w:tcPr>
          <w:p w14:paraId="11D6D1A1" w14:textId="6092A23F" w:rsidR="0091053D" w:rsidRDefault="00CF4C77" w:rsidP="00E33C20">
            <w:pPr>
              <w:pStyle w:val="TabellRader"/>
            </w:pPr>
            <w:r>
              <w:t xml:space="preserve">Fi </w:t>
            </w:r>
            <w:r w:rsidR="00DA4E14">
              <w:t>97</w:t>
            </w:r>
          </w:p>
        </w:tc>
        <w:tc>
          <w:tcPr>
            <w:tcW w:w="192" w:type="pct"/>
          </w:tcPr>
          <w:p w14:paraId="7934C049" w14:textId="4B94BC91" w:rsidR="0091053D" w:rsidRDefault="009748CF" w:rsidP="00E33C20">
            <w:pPr>
              <w:pStyle w:val="TabellRader"/>
            </w:pPr>
            <w:r>
              <w:t>X</w:t>
            </w:r>
          </w:p>
        </w:tc>
        <w:tc>
          <w:tcPr>
            <w:tcW w:w="4228" w:type="pct"/>
            <w:gridSpan w:val="3"/>
          </w:tcPr>
          <w:p w14:paraId="77C1B690" w14:textId="77777777" w:rsidR="0091053D" w:rsidRDefault="0091053D" w:rsidP="00E33C20">
            <w:pPr>
              <w:pStyle w:val="TabellRader"/>
            </w:pPr>
          </w:p>
        </w:tc>
      </w:tr>
      <w:tr w:rsidR="0091053D" w14:paraId="4CB756CF" w14:textId="77777777" w:rsidTr="00E33C20">
        <w:tc>
          <w:tcPr>
            <w:tcW w:w="195" w:type="pct"/>
          </w:tcPr>
          <w:p w14:paraId="15C45D9C" w14:textId="6ECFF319" w:rsidR="0091053D" w:rsidRDefault="00A9495F" w:rsidP="00E33C20">
            <w:pPr>
              <w:pStyle w:val="TabellRader"/>
            </w:pPr>
            <w:r>
              <w:t>371</w:t>
            </w:r>
          </w:p>
        </w:tc>
        <w:tc>
          <w:tcPr>
            <w:tcW w:w="193" w:type="pct"/>
          </w:tcPr>
          <w:p w14:paraId="2947F68D" w14:textId="3464E8FF" w:rsidR="0091053D" w:rsidRDefault="00A9495F" w:rsidP="00E33C20">
            <w:pPr>
              <w:pStyle w:val="TabellRader"/>
            </w:pPr>
            <w:r>
              <w:t>FiU42</w:t>
            </w:r>
          </w:p>
        </w:tc>
        <w:tc>
          <w:tcPr>
            <w:tcW w:w="192" w:type="pct"/>
          </w:tcPr>
          <w:p w14:paraId="48CA40A3" w14:textId="23F7C12C" w:rsidR="0091053D" w:rsidRDefault="00A9495F" w:rsidP="00E33C20">
            <w:pPr>
              <w:pStyle w:val="TabellRader"/>
            </w:pPr>
            <w:r>
              <w:t xml:space="preserve">Fi </w:t>
            </w:r>
            <w:r w:rsidR="00DA4E14">
              <w:t>98</w:t>
            </w:r>
          </w:p>
        </w:tc>
        <w:tc>
          <w:tcPr>
            <w:tcW w:w="192" w:type="pct"/>
          </w:tcPr>
          <w:p w14:paraId="121E76A6" w14:textId="122B6034" w:rsidR="0091053D" w:rsidRDefault="009748CF" w:rsidP="00E33C20">
            <w:pPr>
              <w:pStyle w:val="TabellRader"/>
            </w:pPr>
            <w:r>
              <w:t>X</w:t>
            </w:r>
          </w:p>
        </w:tc>
        <w:tc>
          <w:tcPr>
            <w:tcW w:w="4228" w:type="pct"/>
            <w:gridSpan w:val="3"/>
          </w:tcPr>
          <w:p w14:paraId="35BA7215" w14:textId="77777777" w:rsidR="0091053D" w:rsidRDefault="0091053D" w:rsidP="00E33C20">
            <w:pPr>
              <w:pStyle w:val="TabellRader"/>
            </w:pPr>
          </w:p>
        </w:tc>
      </w:tr>
      <w:tr w:rsidR="0091053D" w14:paraId="755675A3" w14:textId="77777777" w:rsidTr="00E33C20">
        <w:tc>
          <w:tcPr>
            <w:tcW w:w="195" w:type="pct"/>
          </w:tcPr>
          <w:p w14:paraId="78D60874" w14:textId="291C6226" w:rsidR="0091053D" w:rsidRDefault="0071116F" w:rsidP="00E33C20">
            <w:pPr>
              <w:pStyle w:val="TabellRader"/>
            </w:pPr>
            <w:r>
              <w:t>401</w:t>
            </w:r>
          </w:p>
        </w:tc>
        <w:tc>
          <w:tcPr>
            <w:tcW w:w="193" w:type="pct"/>
          </w:tcPr>
          <w:p w14:paraId="460F36C9" w14:textId="0B509D34" w:rsidR="0091053D" w:rsidRDefault="0071116F" w:rsidP="00E33C20">
            <w:pPr>
              <w:pStyle w:val="TabellRader"/>
            </w:pPr>
            <w:r>
              <w:t>FiU20</w:t>
            </w:r>
          </w:p>
        </w:tc>
        <w:tc>
          <w:tcPr>
            <w:tcW w:w="192" w:type="pct"/>
          </w:tcPr>
          <w:p w14:paraId="50B5A58B" w14:textId="135D0598" w:rsidR="0091053D" w:rsidRDefault="0071116F" w:rsidP="00E33C20">
            <w:pPr>
              <w:pStyle w:val="TabellRader"/>
            </w:pPr>
            <w:r>
              <w:t xml:space="preserve">Fi </w:t>
            </w:r>
            <w:r w:rsidR="00DA4E14">
              <w:t>104</w:t>
            </w:r>
          </w:p>
        </w:tc>
        <w:tc>
          <w:tcPr>
            <w:tcW w:w="192" w:type="pct"/>
          </w:tcPr>
          <w:p w14:paraId="639CAE3E" w14:textId="2C6B1FCD" w:rsidR="0091053D" w:rsidRDefault="009748CF" w:rsidP="00E33C20">
            <w:pPr>
              <w:pStyle w:val="TabellRader"/>
            </w:pPr>
            <w:r>
              <w:t>X</w:t>
            </w:r>
          </w:p>
        </w:tc>
        <w:tc>
          <w:tcPr>
            <w:tcW w:w="4228" w:type="pct"/>
            <w:gridSpan w:val="3"/>
          </w:tcPr>
          <w:p w14:paraId="0CD57E2E" w14:textId="77777777" w:rsidR="0091053D" w:rsidRDefault="0091053D" w:rsidP="00E33C20">
            <w:pPr>
              <w:pStyle w:val="TabellRader"/>
            </w:pPr>
          </w:p>
        </w:tc>
      </w:tr>
      <w:tr w:rsidR="0091053D" w14:paraId="6C2E37A2" w14:textId="77777777" w:rsidTr="00E33C20">
        <w:tc>
          <w:tcPr>
            <w:tcW w:w="195" w:type="pct"/>
          </w:tcPr>
          <w:p w14:paraId="045381E1" w14:textId="722D9689" w:rsidR="0091053D" w:rsidRDefault="0071116F" w:rsidP="00E33C20">
            <w:pPr>
              <w:pStyle w:val="TabellRader"/>
            </w:pPr>
            <w:r>
              <w:t>402</w:t>
            </w:r>
          </w:p>
        </w:tc>
        <w:tc>
          <w:tcPr>
            <w:tcW w:w="193" w:type="pct"/>
          </w:tcPr>
          <w:p w14:paraId="12AA4046" w14:textId="1D0C00B2" w:rsidR="0091053D" w:rsidRDefault="0071116F" w:rsidP="00E33C20">
            <w:pPr>
              <w:pStyle w:val="TabellRader"/>
            </w:pPr>
            <w:r>
              <w:t>FiU21</w:t>
            </w:r>
          </w:p>
        </w:tc>
        <w:tc>
          <w:tcPr>
            <w:tcW w:w="192" w:type="pct"/>
          </w:tcPr>
          <w:p w14:paraId="2870855D" w14:textId="22853B24" w:rsidR="0091053D" w:rsidRDefault="0071116F" w:rsidP="00E33C20">
            <w:pPr>
              <w:pStyle w:val="TabellRader"/>
            </w:pPr>
            <w:r>
              <w:t xml:space="preserve">Fi </w:t>
            </w:r>
            <w:r w:rsidR="00DA4E14">
              <w:t>105</w:t>
            </w:r>
          </w:p>
        </w:tc>
        <w:tc>
          <w:tcPr>
            <w:tcW w:w="192" w:type="pct"/>
          </w:tcPr>
          <w:p w14:paraId="7FB902A5" w14:textId="77777777" w:rsidR="0091053D" w:rsidRDefault="0091053D" w:rsidP="00E33C20">
            <w:pPr>
              <w:pStyle w:val="TabellRader"/>
            </w:pPr>
          </w:p>
        </w:tc>
        <w:tc>
          <w:tcPr>
            <w:tcW w:w="4228" w:type="pct"/>
            <w:gridSpan w:val="3"/>
          </w:tcPr>
          <w:p w14:paraId="77A7672E" w14:textId="23E6D8F3" w:rsidR="0091053D" w:rsidRDefault="00DA169D" w:rsidP="00E33C20">
            <w:pPr>
              <w:pStyle w:val="TabellRader"/>
            </w:pPr>
            <w:r>
              <w:t>X</w:t>
            </w:r>
          </w:p>
        </w:tc>
      </w:tr>
      <w:tr w:rsidR="0091053D" w14:paraId="19840D2C" w14:textId="77777777" w:rsidTr="00E33C20">
        <w:tc>
          <w:tcPr>
            <w:tcW w:w="195" w:type="pct"/>
          </w:tcPr>
          <w:p w14:paraId="3915633C" w14:textId="753F8DFC" w:rsidR="0091053D" w:rsidRDefault="0071116F" w:rsidP="00E33C20">
            <w:pPr>
              <w:pStyle w:val="TabellRader"/>
            </w:pPr>
            <w:r>
              <w:t>403</w:t>
            </w:r>
          </w:p>
        </w:tc>
        <w:tc>
          <w:tcPr>
            <w:tcW w:w="193" w:type="pct"/>
          </w:tcPr>
          <w:p w14:paraId="048CD948" w14:textId="3E38621E" w:rsidR="0091053D" w:rsidRDefault="0071116F" w:rsidP="00E33C20">
            <w:pPr>
              <w:pStyle w:val="TabellRader"/>
            </w:pPr>
            <w:r>
              <w:t>FiU21</w:t>
            </w:r>
          </w:p>
        </w:tc>
        <w:tc>
          <w:tcPr>
            <w:tcW w:w="192" w:type="pct"/>
          </w:tcPr>
          <w:p w14:paraId="2A784286" w14:textId="749ED2AE" w:rsidR="0091053D" w:rsidRDefault="0071116F" w:rsidP="00E33C20">
            <w:pPr>
              <w:pStyle w:val="TabellRader"/>
            </w:pPr>
            <w:r>
              <w:t xml:space="preserve">S </w:t>
            </w:r>
            <w:r w:rsidR="00DA4E14">
              <w:t>8</w:t>
            </w:r>
            <w:r w:rsidR="00E057BC">
              <w:t>6</w:t>
            </w:r>
          </w:p>
        </w:tc>
        <w:tc>
          <w:tcPr>
            <w:tcW w:w="192" w:type="pct"/>
          </w:tcPr>
          <w:p w14:paraId="629CDE54" w14:textId="77777777" w:rsidR="0091053D" w:rsidRDefault="0091053D" w:rsidP="00E33C20">
            <w:pPr>
              <w:pStyle w:val="TabellRader"/>
            </w:pPr>
          </w:p>
        </w:tc>
        <w:tc>
          <w:tcPr>
            <w:tcW w:w="4228" w:type="pct"/>
            <w:gridSpan w:val="3"/>
          </w:tcPr>
          <w:p w14:paraId="370A1994" w14:textId="2AAC1687" w:rsidR="0091053D" w:rsidRDefault="00753CF9" w:rsidP="00E33C20">
            <w:pPr>
              <w:pStyle w:val="TabellRader"/>
            </w:pPr>
            <w:r>
              <w:t>X</w:t>
            </w:r>
          </w:p>
        </w:tc>
      </w:tr>
      <w:tr w:rsidR="0091053D" w14:paraId="56CBE275" w14:textId="77777777" w:rsidTr="00E33C20">
        <w:tc>
          <w:tcPr>
            <w:tcW w:w="195" w:type="pct"/>
          </w:tcPr>
          <w:p w14:paraId="3C7358EF" w14:textId="1D173F49" w:rsidR="0091053D" w:rsidRDefault="0071116F" w:rsidP="00E33C20">
            <w:pPr>
              <w:pStyle w:val="TabellRader"/>
            </w:pPr>
            <w:r>
              <w:t>404</w:t>
            </w:r>
          </w:p>
        </w:tc>
        <w:tc>
          <w:tcPr>
            <w:tcW w:w="193" w:type="pct"/>
          </w:tcPr>
          <w:p w14:paraId="3027981A" w14:textId="50646121" w:rsidR="0091053D" w:rsidRDefault="0071116F" w:rsidP="00E33C20">
            <w:pPr>
              <w:pStyle w:val="TabellRader"/>
            </w:pPr>
            <w:r>
              <w:t>FiU30</w:t>
            </w:r>
          </w:p>
        </w:tc>
        <w:tc>
          <w:tcPr>
            <w:tcW w:w="192" w:type="pct"/>
          </w:tcPr>
          <w:p w14:paraId="7A02D7A9" w14:textId="5EE50F53" w:rsidR="0091053D" w:rsidRDefault="0071116F" w:rsidP="00E33C20">
            <w:pPr>
              <w:pStyle w:val="TabellRader"/>
            </w:pPr>
            <w:r>
              <w:t xml:space="preserve">Fi </w:t>
            </w:r>
            <w:r w:rsidR="00DA4E14">
              <w:t>106</w:t>
            </w:r>
          </w:p>
        </w:tc>
        <w:tc>
          <w:tcPr>
            <w:tcW w:w="192" w:type="pct"/>
          </w:tcPr>
          <w:p w14:paraId="5A1873C4" w14:textId="21E2A11B" w:rsidR="0091053D" w:rsidRDefault="00E92BFC" w:rsidP="00E33C20">
            <w:pPr>
              <w:pStyle w:val="TabellRader"/>
            </w:pPr>
            <w:r>
              <w:t>X</w:t>
            </w:r>
          </w:p>
        </w:tc>
        <w:tc>
          <w:tcPr>
            <w:tcW w:w="4228" w:type="pct"/>
            <w:gridSpan w:val="3"/>
          </w:tcPr>
          <w:p w14:paraId="771E0C54" w14:textId="77777777" w:rsidR="0091053D" w:rsidRDefault="0091053D" w:rsidP="00E33C20">
            <w:pPr>
              <w:pStyle w:val="TabellRader"/>
            </w:pPr>
          </w:p>
        </w:tc>
      </w:tr>
      <w:tr w:rsidR="00CD555F" w14:paraId="1B503781" w14:textId="77777777" w:rsidTr="00301777">
        <w:tc>
          <w:tcPr>
            <w:tcW w:w="195" w:type="pct"/>
          </w:tcPr>
          <w:p w14:paraId="0C1361EE" w14:textId="73ED3639" w:rsidR="00CD555F" w:rsidRDefault="00233191" w:rsidP="00301777">
            <w:pPr>
              <w:pStyle w:val="TabellRader"/>
            </w:pPr>
            <w:r>
              <w:t>436</w:t>
            </w:r>
          </w:p>
        </w:tc>
        <w:tc>
          <w:tcPr>
            <w:tcW w:w="193" w:type="pct"/>
          </w:tcPr>
          <w:p w14:paraId="5EA09025" w14:textId="048E367D" w:rsidR="00CD555F" w:rsidRDefault="00233191" w:rsidP="00301777">
            <w:pPr>
              <w:pStyle w:val="TabellRader"/>
            </w:pPr>
            <w:r>
              <w:t>FiU48</w:t>
            </w:r>
          </w:p>
        </w:tc>
        <w:tc>
          <w:tcPr>
            <w:tcW w:w="192" w:type="pct"/>
          </w:tcPr>
          <w:p w14:paraId="50C6CD7B" w14:textId="3441B81F" w:rsidR="00CD555F" w:rsidRDefault="00233191" w:rsidP="00301777">
            <w:pPr>
              <w:pStyle w:val="TabellRader"/>
            </w:pPr>
            <w:r>
              <w:t xml:space="preserve">Fi </w:t>
            </w:r>
            <w:r w:rsidR="00DA4E14">
              <w:t>108</w:t>
            </w:r>
          </w:p>
        </w:tc>
        <w:tc>
          <w:tcPr>
            <w:tcW w:w="192" w:type="pct"/>
          </w:tcPr>
          <w:p w14:paraId="75C5D30E" w14:textId="77777777" w:rsidR="00CD555F" w:rsidRDefault="00CD555F" w:rsidP="00301777">
            <w:pPr>
              <w:pStyle w:val="TabellRader"/>
            </w:pPr>
          </w:p>
        </w:tc>
        <w:tc>
          <w:tcPr>
            <w:tcW w:w="4228" w:type="pct"/>
            <w:gridSpan w:val="3"/>
          </w:tcPr>
          <w:p w14:paraId="413EA517" w14:textId="0FF1B650" w:rsidR="00CD555F" w:rsidRDefault="00E92BFC" w:rsidP="00301777">
            <w:pPr>
              <w:pStyle w:val="TabellRader"/>
            </w:pPr>
            <w:r>
              <w:t>X</w:t>
            </w:r>
          </w:p>
        </w:tc>
      </w:tr>
      <w:tr w:rsidR="00BE3FDD" w14:paraId="45B6E92A" w14:textId="77777777" w:rsidTr="00301777">
        <w:tc>
          <w:tcPr>
            <w:tcW w:w="195" w:type="pct"/>
          </w:tcPr>
          <w:p w14:paraId="02216400" w14:textId="49394869" w:rsidR="00BE3FDD" w:rsidRDefault="00BE3FDD" w:rsidP="00301777">
            <w:pPr>
              <w:pStyle w:val="TabellRader"/>
            </w:pPr>
            <w:r>
              <w:t>437</w:t>
            </w:r>
          </w:p>
        </w:tc>
        <w:tc>
          <w:tcPr>
            <w:tcW w:w="193" w:type="pct"/>
          </w:tcPr>
          <w:p w14:paraId="56060214" w14:textId="712A0DFF" w:rsidR="00BE3FDD" w:rsidRDefault="00BE3FDD" w:rsidP="00301777">
            <w:pPr>
              <w:pStyle w:val="TabellRader"/>
            </w:pPr>
            <w:r>
              <w:t>FiU48</w:t>
            </w:r>
          </w:p>
        </w:tc>
        <w:tc>
          <w:tcPr>
            <w:tcW w:w="192" w:type="pct"/>
          </w:tcPr>
          <w:p w14:paraId="3F8AAE4E" w14:textId="1A73EEEC" w:rsidR="00BE3FDD" w:rsidRDefault="00BE3FDD" w:rsidP="00301777">
            <w:pPr>
              <w:pStyle w:val="TabellRader"/>
            </w:pPr>
            <w:r>
              <w:t>U 42</w:t>
            </w:r>
          </w:p>
        </w:tc>
        <w:tc>
          <w:tcPr>
            <w:tcW w:w="192" w:type="pct"/>
          </w:tcPr>
          <w:p w14:paraId="464DCC8A" w14:textId="6CA1984B" w:rsidR="00BE3FDD" w:rsidRDefault="00BE3FDD" w:rsidP="00301777">
            <w:pPr>
              <w:pStyle w:val="TabellRader"/>
            </w:pPr>
            <w:r>
              <w:t>X</w:t>
            </w:r>
          </w:p>
        </w:tc>
        <w:tc>
          <w:tcPr>
            <w:tcW w:w="4228" w:type="pct"/>
            <w:gridSpan w:val="3"/>
          </w:tcPr>
          <w:p w14:paraId="31AC9AAF" w14:textId="77777777" w:rsidR="00BE3FDD" w:rsidRDefault="00BE3FDD" w:rsidP="00301777">
            <w:pPr>
              <w:pStyle w:val="TabellRader"/>
            </w:pPr>
          </w:p>
        </w:tc>
      </w:tr>
      <w:tr w:rsidR="000200B8" w14:paraId="319ACEB1" w14:textId="77777777" w:rsidTr="00301777">
        <w:tc>
          <w:tcPr>
            <w:tcW w:w="195" w:type="pct"/>
          </w:tcPr>
          <w:p w14:paraId="5101E1A5" w14:textId="13E47AD6" w:rsidR="001626D1" w:rsidRDefault="001626D1" w:rsidP="00301777">
            <w:pPr>
              <w:pStyle w:val="TabellRader"/>
            </w:pPr>
            <w:r>
              <w:t>438</w:t>
            </w:r>
          </w:p>
        </w:tc>
        <w:tc>
          <w:tcPr>
            <w:tcW w:w="193" w:type="pct"/>
          </w:tcPr>
          <w:p w14:paraId="503A47DD" w14:textId="1FAD3724" w:rsidR="001626D1" w:rsidRDefault="001626D1" w:rsidP="00301777">
            <w:pPr>
              <w:pStyle w:val="TabellRader"/>
            </w:pPr>
            <w:r>
              <w:t>FiU48</w:t>
            </w:r>
          </w:p>
        </w:tc>
        <w:tc>
          <w:tcPr>
            <w:tcW w:w="192" w:type="pct"/>
          </w:tcPr>
          <w:p w14:paraId="66E3C9B7" w14:textId="6C341280" w:rsidR="001626D1" w:rsidRDefault="001626D1" w:rsidP="00301777">
            <w:pPr>
              <w:pStyle w:val="TabellRader"/>
            </w:pPr>
            <w:r>
              <w:t>Fi 109</w:t>
            </w:r>
          </w:p>
        </w:tc>
        <w:tc>
          <w:tcPr>
            <w:tcW w:w="192" w:type="pct"/>
          </w:tcPr>
          <w:p w14:paraId="4BBE68EA" w14:textId="77777777" w:rsidR="001626D1" w:rsidRDefault="001626D1" w:rsidP="00301777">
            <w:pPr>
              <w:pStyle w:val="TabellRader"/>
            </w:pPr>
          </w:p>
        </w:tc>
        <w:tc>
          <w:tcPr>
            <w:tcW w:w="4228" w:type="pct"/>
            <w:gridSpan w:val="3"/>
          </w:tcPr>
          <w:p w14:paraId="62CBC760" w14:textId="783A03AE" w:rsidR="001626D1" w:rsidRDefault="001626D1" w:rsidP="00301777">
            <w:pPr>
              <w:pStyle w:val="TabellRader"/>
            </w:pPr>
            <w:r>
              <w:t>X</w:t>
            </w:r>
          </w:p>
        </w:tc>
      </w:tr>
      <w:tr w:rsidR="00B01931" w14:paraId="5482EBD9" w14:textId="77777777" w:rsidTr="00301777">
        <w:tc>
          <w:tcPr>
            <w:tcW w:w="195" w:type="pct"/>
          </w:tcPr>
          <w:p w14:paraId="3E6DD820" w14:textId="38F6416B" w:rsidR="00B01931" w:rsidRDefault="00250CA6" w:rsidP="00301777">
            <w:pPr>
              <w:pStyle w:val="TabellRader"/>
            </w:pPr>
            <w:r>
              <w:t>439</w:t>
            </w:r>
          </w:p>
        </w:tc>
        <w:tc>
          <w:tcPr>
            <w:tcW w:w="193" w:type="pct"/>
          </w:tcPr>
          <w:p w14:paraId="17090F75" w14:textId="2D5DFAF9" w:rsidR="00B01931" w:rsidRDefault="00250CA6" w:rsidP="00301777">
            <w:pPr>
              <w:pStyle w:val="TabellRader"/>
            </w:pPr>
            <w:r>
              <w:t>FiU48</w:t>
            </w:r>
          </w:p>
        </w:tc>
        <w:tc>
          <w:tcPr>
            <w:tcW w:w="192" w:type="pct"/>
          </w:tcPr>
          <w:p w14:paraId="51A2A816" w14:textId="0CE6F144" w:rsidR="00B01931" w:rsidRDefault="00250CA6" w:rsidP="00301777">
            <w:pPr>
              <w:pStyle w:val="TabellRader"/>
            </w:pPr>
            <w:r>
              <w:t>KN</w:t>
            </w:r>
            <w:r w:rsidR="00DA4E14">
              <w:t xml:space="preserve"> 61</w:t>
            </w:r>
          </w:p>
        </w:tc>
        <w:tc>
          <w:tcPr>
            <w:tcW w:w="192" w:type="pct"/>
          </w:tcPr>
          <w:p w14:paraId="681730C0" w14:textId="2EC70D47" w:rsidR="00B01931" w:rsidRDefault="00250CA6" w:rsidP="00301777">
            <w:pPr>
              <w:pStyle w:val="TabellRader"/>
            </w:pPr>
            <w:r>
              <w:t>X</w:t>
            </w:r>
          </w:p>
        </w:tc>
        <w:tc>
          <w:tcPr>
            <w:tcW w:w="4228" w:type="pct"/>
            <w:gridSpan w:val="3"/>
          </w:tcPr>
          <w:p w14:paraId="5CB63101" w14:textId="77777777" w:rsidR="00B01931" w:rsidRDefault="00B01931" w:rsidP="00301777">
            <w:pPr>
              <w:pStyle w:val="TabellRader"/>
            </w:pPr>
          </w:p>
        </w:tc>
      </w:tr>
      <w:tr w:rsidR="00CD555F" w14:paraId="62250343" w14:textId="77777777" w:rsidTr="00301777">
        <w:tc>
          <w:tcPr>
            <w:tcW w:w="195" w:type="pct"/>
          </w:tcPr>
          <w:p w14:paraId="247EE698" w14:textId="646239FA" w:rsidR="00CD555F" w:rsidRDefault="00BF05CE" w:rsidP="00301777">
            <w:pPr>
              <w:pStyle w:val="TabellRader"/>
            </w:pPr>
            <w:r>
              <w:t>459</w:t>
            </w:r>
          </w:p>
        </w:tc>
        <w:tc>
          <w:tcPr>
            <w:tcW w:w="193" w:type="pct"/>
          </w:tcPr>
          <w:p w14:paraId="336121B9" w14:textId="7AD34E31" w:rsidR="00CD555F" w:rsidRDefault="00BF05CE" w:rsidP="00301777">
            <w:pPr>
              <w:pStyle w:val="TabellRader"/>
            </w:pPr>
            <w:r>
              <w:t>FiU49</w:t>
            </w:r>
          </w:p>
        </w:tc>
        <w:tc>
          <w:tcPr>
            <w:tcW w:w="192" w:type="pct"/>
          </w:tcPr>
          <w:p w14:paraId="30577B24" w14:textId="315B263E" w:rsidR="00CD555F" w:rsidRDefault="0019181C" w:rsidP="00301777">
            <w:pPr>
              <w:pStyle w:val="TabellRader"/>
            </w:pPr>
            <w:r>
              <w:t xml:space="preserve">Fi </w:t>
            </w:r>
            <w:r w:rsidR="00DA4E14">
              <w:t>110</w:t>
            </w:r>
          </w:p>
        </w:tc>
        <w:tc>
          <w:tcPr>
            <w:tcW w:w="192" w:type="pct"/>
          </w:tcPr>
          <w:p w14:paraId="271BF21D" w14:textId="77777777" w:rsidR="00CD555F" w:rsidRDefault="00CD555F" w:rsidP="00301777">
            <w:pPr>
              <w:pStyle w:val="TabellRader"/>
            </w:pPr>
          </w:p>
        </w:tc>
        <w:tc>
          <w:tcPr>
            <w:tcW w:w="4228" w:type="pct"/>
            <w:gridSpan w:val="3"/>
          </w:tcPr>
          <w:p w14:paraId="76241ACC" w14:textId="0BB789B9" w:rsidR="00CD555F" w:rsidRDefault="00260C14" w:rsidP="00301777">
            <w:pPr>
              <w:pStyle w:val="TabellRader"/>
            </w:pPr>
            <w:r>
              <w:t>X</w:t>
            </w:r>
          </w:p>
        </w:tc>
      </w:tr>
      <w:tr w:rsidR="00CD555F" w14:paraId="6BEEC1A3" w14:textId="77777777" w:rsidTr="00301777">
        <w:tc>
          <w:tcPr>
            <w:tcW w:w="195" w:type="pct"/>
          </w:tcPr>
          <w:p w14:paraId="3A4ED837" w14:textId="14FD1804" w:rsidR="00CD555F" w:rsidRDefault="00BF05CE" w:rsidP="00301777">
            <w:pPr>
              <w:pStyle w:val="TabellRader"/>
            </w:pPr>
            <w:r>
              <w:t>460</w:t>
            </w:r>
          </w:p>
        </w:tc>
        <w:tc>
          <w:tcPr>
            <w:tcW w:w="193" w:type="pct"/>
          </w:tcPr>
          <w:p w14:paraId="7DC98D1E" w14:textId="1549C48F" w:rsidR="00CD555F" w:rsidRDefault="003B3F53" w:rsidP="00301777">
            <w:pPr>
              <w:pStyle w:val="TabellRader"/>
            </w:pPr>
            <w:r>
              <w:t>FiU49</w:t>
            </w:r>
          </w:p>
        </w:tc>
        <w:tc>
          <w:tcPr>
            <w:tcW w:w="192" w:type="pct"/>
          </w:tcPr>
          <w:p w14:paraId="3837C19E" w14:textId="13F079FA" w:rsidR="00CD555F" w:rsidRDefault="0019181C" w:rsidP="00301777">
            <w:pPr>
              <w:pStyle w:val="TabellRader"/>
            </w:pPr>
            <w:r>
              <w:t xml:space="preserve">Ju </w:t>
            </w:r>
            <w:r w:rsidR="00DA4E14">
              <w:t>177</w:t>
            </w:r>
          </w:p>
        </w:tc>
        <w:tc>
          <w:tcPr>
            <w:tcW w:w="192" w:type="pct"/>
          </w:tcPr>
          <w:p w14:paraId="4E0B9ED8" w14:textId="0021BDC6" w:rsidR="00CD555F" w:rsidRDefault="000B3AAA" w:rsidP="00301777">
            <w:pPr>
              <w:pStyle w:val="TabellRader"/>
            </w:pPr>
            <w:r>
              <w:t>X</w:t>
            </w:r>
          </w:p>
        </w:tc>
        <w:tc>
          <w:tcPr>
            <w:tcW w:w="4228" w:type="pct"/>
            <w:gridSpan w:val="3"/>
          </w:tcPr>
          <w:p w14:paraId="2ED99325" w14:textId="77777777" w:rsidR="00CD555F" w:rsidRDefault="00CD555F" w:rsidP="00301777">
            <w:pPr>
              <w:pStyle w:val="TabellRader"/>
            </w:pPr>
          </w:p>
        </w:tc>
      </w:tr>
      <w:tr w:rsidR="00CD555F" w14:paraId="0862D6B2" w14:textId="77777777" w:rsidTr="00301777">
        <w:tc>
          <w:tcPr>
            <w:tcW w:w="195" w:type="pct"/>
          </w:tcPr>
          <w:p w14:paraId="6C72FC36" w14:textId="480DCAF7" w:rsidR="00CD555F" w:rsidRDefault="00BF05CE" w:rsidP="00301777">
            <w:pPr>
              <w:pStyle w:val="TabellRader"/>
            </w:pPr>
            <w:r>
              <w:t>461</w:t>
            </w:r>
          </w:p>
        </w:tc>
        <w:tc>
          <w:tcPr>
            <w:tcW w:w="193" w:type="pct"/>
          </w:tcPr>
          <w:p w14:paraId="12429716" w14:textId="77584DFC" w:rsidR="00CD555F" w:rsidRDefault="003B3F53" w:rsidP="00301777">
            <w:pPr>
              <w:pStyle w:val="TabellRader"/>
            </w:pPr>
            <w:r>
              <w:t>FiU49</w:t>
            </w:r>
          </w:p>
        </w:tc>
        <w:tc>
          <w:tcPr>
            <w:tcW w:w="192" w:type="pct"/>
          </w:tcPr>
          <w:p w14:paraId="1FAAD706" w14:textId="17482F2F" w:rsidR="00CD555F" w:rsidRDefault="0019181C" w:rsidP="00301777">
            <w:pPr>
              <w:pStyle w:val="TabellRader"/>
            </w:pPr>
            <w:r>
              <w:t xml:space="preserve">UD </w:t>
            </w:r>
            <w:r w:rsidR="00DA4E14">
              <w:t>24</w:t>
            </w:r>
          </w:p>
        </w:tc>
        <w:tc>
          <w:tcPr>
            <w:tcW w:w="192" w:type="pct"/>
          </w:tcPr>
          <w:p w14:paraId="7807C536" w14:textId="7F8D9F9E" w:rsidR="00CD555F" w:rsidRDefault="00746C39" w:rsidP="00301777">
            <w:pPr>
              <w:pStyle w:val="TabellRader"/>
            </w:pPr>
            <w:r>
              <w:t>X</w:t>
            </w:r>
          </w:p>
        </w:tc>
        <w:tc>
          <w:tcPr>
            <w:tcW w:w="4228" w:type="pct"/>
            <w:gridSpan w:val="3"/>
          </w:tcPr>
          <w:p w14:paraId="5D25A61F" w14:textId="77777777" w:rsidR="00CD555F" w:rsidRDefault="00CD555F" w:rsidP="00301777">
            <w:pPr>
              <w:pStyle w:val="TabellRader"/>
            </w:pPr>
          </w:p>
        </w:tc>
      </w:tr>
      <w:tr w:rsidR="00CD555F" w14:paraId="33B897E6" w14:textId="77777777" w:rsidTr="00301777">
        <w:tc>
          <w:tcPr>
            <w:tcW w:w="195" w:type="pct"/>
          </w:tcPr>
          <w:p w14:paraId="1AEDA711" w14:textId="1F771290" w:rsidR="00CD555F" w:rsidRDefault="00BF05CE" w:rsidP="00301777">
            <w:pPr>
              <w:pStyle w:val="TabellRader"/>
            </w:pPr>
            <w:r>
              <w:t>462</w:t>
            </w:r>
          </w:p>
        </w:tc>
        <w:tc>
          <w:tcPr>
            <w:tcW w:w="193" w:type="pct"/>
          </w:tcPr>
          <w:p w14:paraId="2A2EE628" w14:textId="41BCB7FC" w:rsidR="00CD555F" w:rsidRDefault="003B3F53" w:rsidP="00301777">
            <w:pPr>
              <w:pStyle w:val="TabellRader"/>
            </w:pPr>
            <w:r>
              <w:t>FiU49</w:t>
            </w:r>
          </w:p>
        </w:tc>
        <w:tc>
          <w:tcPr>
            <w:tcW w:w="192" w:type="pct"/>
          </w:tcPr>
          <w:p w14:paraId="64406219" w14:textId="2693D6F3" w:rsidR="00CD555F" w:rsidRDefault="0019181C" w:rsidP="00301777">
            <w:pPr>
              <w:pStyle w:val="TabellRader"/>
            </w:pPr>
            <w:r>
              <w:t xml:space="preserve">Fö </w:t>
            </w:r>
            <w:r w:rsidR="00DA4E14">
              <w:t>22</w:t>
            </w:r>
          </w:p>
        </w:tc>
        <w:tc>
          <w:tcPr>
            <w:tcW w:w="192" w:type="pct"/>
          </w:tcPr>
          <w:p w14:paraId="1500438F" w14:textId="1040127F" w:rsidR="00CD555F" w:rsidRDefault="00D71CCC" w:rsidP="00301777">
            <w:pPr>
              <w:pStyle w:val="TabellRader"/>
            </w:pPr>
            <w:r>
              <w:t>X</w:t>
            </w:r>
          </w:p>
        </w:tc>
        <w:tc>
          <w:tcPr>
            <w:tcW w:w="4228" w:type="pct"/>
            <w:gridSpan w:val="3"/>
          </w:tcPr>
          <w:p w14:paraId="462C7CB2" w14:textId="77777777" w:rsidR="00CD555F" w:rsidRDefault="00CD555F" w:rsidP="00301777">
            <w:pPr>
              <w:pStyle w:val="TabellRader"/>
            </w:pPr>
          </w:p>
        </w:tc>
      </w:tr>
      <w:tr w:rsidR="0091053D" w14:paraId="327239DD" w14:textId="77777777" w:rsidTr="00E33C20">
        <w:tc>
          <w:tcPr>
            <w:tcW w:w="195" w:type="pct"/>
          </w:tcPr>
          <w:p w14:paraId="1C4D90FA" w14:textId="3C9954C1" w:rsidR="0091053D" w:rsidRDefault="00BF05CE" w:rsidP="00E33C20">
            <w:pPr>
              <w:pStyle w:val="TabellRader"/>
            </w:pPr>
            <w:r>
              <w:t>463</w:t>
            </w:r>
          </w:p>
        </w:tc>
        <w:tc>
          <w:tcPr>
            <w:tcW w:w="193" w:type="pct"/>
          </w:tcPr>
          <w:p w14:paraId="66BF903F" w14:textId="33F1FF15" w:rsidR="0091053D" w:rsidRDefault="003B3F53" w:rsidP="00E33C20">
            <w:pPr>
              <w:pStyle w:val="TabellRader"/>
            </w:pPr>
            <w:r>
              <w:t>FiU49</w:t>
            </w:r>
          </w:p>
        </w:tc>
        <w:tc>
          <w:tcPr>
            <w:tcW w:w="192" w:type="pct"/>
          </w:tcPr>
          <w:p w14:paraId="5E0DC163" w14:textId="0C05528D" w:rsidR="0091053D" w:rsidRDefault="0019181C" w:rsidP="00E33C20">
            <w:pPr>
              <w:pStyle w:val="TabellRader"/>
            </w:pPr>
            <w:r>
              <w:t xml:space="preserve">S </w:t>
            </w:r>
            <w:r w:rsidR="00DA4E14">
              <w:t>9</w:t>
            </w:r>
            <w:r w:rsidR="00E057BC">
              <w:t>5</w:t>
            </w:r>
          </w:p>
        </w:tc>
        <w:tc>
          <w:tcPr>
            <w:tcW w:w="192" w:type="pct"/>
          </w:tcPr>
          <w:p w14:paraId="50C0E082" w14:textId="1F423F8A" w:rsidR="0091053D" w:rsidRDefault="000637F5" w:rsidP="00E33C20">
            <w:pPr>
              <w:pStyle w:val="TabellRader"/>
            </w:pPr>
            <w:r>
              <w:t>X</w:t>
            </w:r>
          </w:p>
        </w:tc>
        <w:tc>
          <w:tcPr>
            <w:tcW w:w="4228" w:type="pct"/>
            <w:gridSpan w:val="3"/>
          </w:tcPr>
          <w:p w14:paraId="1271CA80" w14:textId="6D5464D0" w:rsidR="0091053D" w:rsidRDefault="0091053D" w:rsidP="00E33C20">
            <w:pPr>
              <w:pStyle w:val="TabellRader"/>
            </w:pPr>
          </w:p>
        </w:tc>
      </w:tr>
      <w:tr w:rsidR="0091053D" w14:paraId="203505B0" w14:textId="77777777" w:rsidTr="00E33C20">
        <w:tc>
          <w:tcPr>
            <w:tcW w:w="195" w:type="pct"/>
          </w:tcPr>
          <w:p w14:paraId="1953941D" w14:textId="3519A0D6" w:rsidR="0091053D" w:rsidRDefault="00BF05CE" w:rsidP="00E33C20">
            <w:pPr>
              <w:pStyle w:val="TabellRader"/>
            </w:pPr>
            <w:r>
              <w:t>464</w:t>
            </w:r>
          </w:p>
        </w:tc>
        <w:tc>
          <w:tcPr>
            <w:tcW w:w="193" w:type="pct"/>
          </w:tcPr>
          <w:p w14:paraId="3665D0FC" w14:textId="56C47D46" w:rsidR="0091053D" w:rsidRDefault="003B3F53" w:rsidP="00E33C20">
            <w:pPr>
              <w:pStyle w:val="TabellRader"/>
            </w:pPr>
            <w:r>
              <w:t>FiU49</w:t>
            </w:r>
          </w:p>
        </w:tc>
        <w:tc>
          <w:tcPr>
            <w:tcW w:w="192" w:type="pct"/>
          </w:tcPr>
          <w:p w14:paraId="7B0F3314" w14:textId="5DD7A2B9" w:rsidR="0091053D" w:rsidRDefault="0019181C" w:rsidP="00E33C20">
            <w:pPr>
              <w:pStyle w:val="TabellRader"/>
            </w:pPr>
            <w:r>
              <w:t xml:space="preserve">U </w:t>
            </w:r>
            <w:r w:rsidR="00DA4E14">
              <w:t>43</w:t>
            </w:r>
          </w:p>
        </w:tc>
        <w:tc>
          <w:tcPr>
            <w:tcW w:w="192" w:type="pct"/>
          </w:tcPr>
          <w:p w14:paraId="112776D0" w14:textId="3C0BC119" w:rsidR="0091053D" w:rsidRDefault="00A478C5" w:rsidP="00E33C20">
            <w:pPr>
              <w:pStyle w:val="TabellRader"/>
            </w:pPr>
            <w:r>
              <w:t>X</w:t>
            </w:r>
          </w:p>
        </w:tc>
        <w:tc>
          <w:tcPr>
            <w:tcW w:w="4228" w:type="pct"/>
            <w:gridSpan w:val="3"/>
          </w:tcPr>
          <w:p w14:paraId="3205B672" w14:textId="77777777" w:rsidR="0091053D" w:rsidRDefault="0091053D" w:rsidP="00E33C20">
            <w:pPr>
              <w:pStyle w:val="TabellRader"/>
            </w:pPr>
          </w:p>
        </w:tc>
      </w:tr>
      <w:tr w:rsidR="00BF05CE" w14:paraId="31A0878A" w14:textId="77777777" w:rsidTr="00301777">
        <w:tc>
          <w:tcPr>
            <w:tcW w:w="195" w:type="pct"/>
          </w:tcPr>
          <w:p w14:paraId="623D7F11" w14:textId="3BE5D8CC" w:rsidR="00BF05CE" w:rsidRDefault="00BA2DA9" w:rsidP="00301777">
            <w:pPr>
              <w:pStyle w:val="TabellRader"/>
            </w:pPr>
            <w:r>
              <w:t>465</w:t>
            </w:r>
          </w:p>
        </w:tc>
        <w:tc>
          <w:tcPr>
            <w:tcW w:w="193" w:type="pct"/>
          </w:tcPr>
          <w:p w14:paraId="6C409E4B" w14:textId="19C29C29" w:rsidR="00BF05CE" w:rsidRDefault="003B3F53" w:rsidP="00301777">
            <w:pPr>
              <w:pStyle w:val="TabellRader"/>
            </w:pPr>
            <w:r>
              <w:t>FiU49</w:t>
            </w:r>
          </w:p>
        </w:tc>
        <w:tc>
          <w:tcPr>
            <w:tcW w:w="192" w:type="pct"/>
          </w:tcPr>
          <w:p w14:paraId="06058B66" w14:textId="43D81A8C" w:rsidR="00BF05CE" w:rsidRDefault="00284C40" w:rsidP="00301777">
            <w:pPr>
              <w:pStyle w:val="TabellRader"/>
            </w:pPr>
            <w:r>
              <w:t>KN</w:t>
            </w:r>
            <w:r w:rsidR="0019181C">
              <w:t xml:space="preserve"> </w:t>
            </w:r>
            <w:r w:rsidR="00DA4E14">
              <w:t>64</w:t>
            </w:r>
          </w:p>
        </w:tc>
        <w:tc>
          <w:tcPr>
            <w:tcW w:w="192" w:type="pct"/>
          </w:tcPr>
          <w:p w14:paraId="1DC18E1D" w14:textId="72F1345A" w:rsidR="00BF05CE" w:rsidRDefault="00284C40" w:rsidP="00301777">
            <w:pPr>
              <w:pStyle w:val="TabellRader"/>
            </w:pPr>
            <w:r>
              <w:t>X</w:t>
            </w:r>
          </w:p>
        </w:tc>
        <w:tc>
          <w:tcPr>
            <w:tcW w:w="4228" w:type="pct"/>
            <w:gridSpan w:val="3"/>
          </w:tcPr>
          <w:p w14:paraId="2575C202" w14:textId="77777777" w:rsidR="00BF05CE" w:rsidRDefault="00BF05CE" w:rsidP="00301777">
            <w:pPr>
              <w:pStyle w:val="TabellRader"/>
            </w:pPr>
          </w:p>
        </w:tc>
      </w:tr>
      <w:tr w:rsidR="00BF05CE" w14:paraId="0C258A20" w14:textId="77777777" w:rsidTr="00301777">
        <w:tc>
          <w:tcPr>
            <w:tcW w:w="195" w:type="pct"/>
          </w:tcPr>
          <w:p w14:paraId="21B402C9" w14:textId="45EA0BCC" w:rsidR="00BF05CE" w:rsidRDefault="00BA2DA9" w:rsidP="00301777">
            <w:pPr>
              <w:pStyle w:val="TabellRader"/>
            </w:pPr>
            <w:r>
              <w:t>466</w:t>
            </w:r>
          </w:p>
        </w:tc>
        <w:tc>
          <w:tcPr>
            <w:tcW w:w="193" w:type="pct"/>
          </w:tcPr>
          <w:p w14:paraId="11DB9EB5" w14:textId="6D5D0F45" w:rsidR="00BF05CE" w:rsidRDefault="003B3F53" w:rsidP="00301777">
            <w:pPr>
              <w:pStyle w:val="TabellRader"/>
            </w:pPr>
            <w:r>
              <w:t>FiU49</w:t>
            </w:r>
          </w:p>
        </w:tc>
        <w:tc>
          <w:tcPr>
            <w:tcW w:w="192" w:type="pct"/>
          </w:tcPr>
          <w:p w14:paraId="31643662" w14:textId="0D6649BE" w:rsidR="00BF05CE" w:rsidRDefault="00E057BC" w:rsidP="00301777">
            <w:pPr>
              <w:pStyle w:val="TabellRader"/>
            </w:pPr>
            <w:r>
              <w:t>Fi</w:t>
            </w:r>
            <w:r w:rsidR="0019181C">
              <w:t xml:space="preserve"> </w:t>
            </w:r>
            <w:r w:rsidR="00DA4E14">
              <w:t>111</w:t>
            </w:r>
          </w:p>
        </w:tc>
        <w:tc>
          <w:tcPr>
            <w:tcW w:w="192" w:type="pct"/>
          </w:tcPr>
          <w:p w14:paraId="6C872304" w14:textId="77777777" w:rsidR="00BF05CE" w:rsidRDefault="00BF05CE" w:rsidP="00301777">
            <w:pPr>
              <w:pStyle w:val="TabellRader"/>
            </w:pPr>
          </w:p>
        </w:tc>
        <w:tc>
          <w:tcPr>
            <w:tcW w:w="4228" w:type="pct"/>
            <w:gridSpan w:val="3"/>
          </w:tcPr>
          <w:p w14:paraId="1757535B" w14:textId="38D69EBB" w:rsidR="00BF05CE" w:rsidRDefault="00A80FAE" w:rsidP="00301777">
            <w:pPr>
              <w:pStyle w:val="TabellRader"/>
            </w:pPr>
            <w:r>
              <w:t>X</w:t>
            </w:r>
          </w:p>
        </w:tc>
      </w:tr>
      <w:tr w:rsidR="00BF05CE" w14:paraId="6F6E6DE5" w14:textId="77777777" w:rsidTr="00301777">
        <w:tc>
          <w:tcPr>
            <w:tcW w:w="195" w:type="pct"/>
          </w:tcPr>
          <w:p w14:paraId="6AFB5957" w14:textId="668D4AEA" w:rsidR="00BF05CE" w:rsidRDefault="00BA2DA9" w:rsidP="00301777">
            <w:pPr>
              <w:pStyle w:val="TabellRader"/>
            </w:pPr>
            <w:r>
              <w:t>467</w:t>
            </w:r>
          </w:p>
        </w:tc>
        <w:tc>
          <w:tcPr>
            <w:tcW w:w="193" w:type="pct"/>
          </w:tcPr>
          <w:p w14:paraId="479F4089" w14:textId="25B1ECD9" w:rsidR="00BF05CE" w:rsidRDefault="003B3F53" w:rsidP="00301777">
            <w:pPr>
              <w:pStyle w:val="TabellRader"/>
            </w:pPr>
            <w:r>
              <w:t>FiU49</w:t>
            </w:r>
          </w:p>
        </w:tc>
        <w:tc>
          <w:tcPr>
            <w:tcW w:w="192" w:type="pct"/>
          </w:tcPr>
          <w:p w14:paraId="437BB132" w14:textId="3FF1B299" w:rsidR="00BF05CE" w:rsidRDefault="0019181C" w:rsidP="00301777">
            <w:pPr>
              <w:pStyle w:val="TabellRader"/>
            </w:pPr>
            <w:r>
              <w:t xml:space="preserve">Ku </w:t>
            </w:r>
            <w:r w:rsidR="00DA4E14">
              <w:t>15</w:t>
            </w:r>
          </w:p>
        </w:tc>
        <w:tc>
          <w:tcPr>
            <w:tcW w:w="192" w:type="pct"/>
          </w:tcPr>
          <w:p w14:paraId="7B499471" w14:textId="134C6B38" w:rsidR="00BF05CE" w:rsidRDefault="00872069" w:rsidP="00301777">
            <w:pPr>
              <w:pStyle w:val="TabellRader"/>
            </w:pPr>
            <w:r>
              <w:t>X</w:t>
            </w:r>
          </w:p>
        </w:tc>
        <w:tc>
          <w:tcPr>
            <w:tcW w:w="4228" w:type="pct"/>
            <w:gridSpan w:val="3"/>
          </w:tcPr>
          <w:p w14:paraId="50D0A59E" w14:textId="77777777" w:rsidR="00BF05CE" w:rsidRDefault="00BF05CE" w:rsidP="00301777">
            <w:pPr>
              <w:pStyle w:val="TabellRader"/>
            </w:pPr>
          </w:p>
        </w:tc>
      </w:tr>
      <w:tr w:rsidR="00BF05CE" w14:paraId="434EA89A" w14:textId="77777777" w:rsidTr="00301777">
        <w:tc>
          <w:tcPr>
            <w:tcW w:w="195" w:type="pct"/>
          </w:tcPr>
          <w:p w14:paraId="006900E4" w14:textId="24F749C6" w:rsidR="00BF05CE" w:rsidRDefault="00BA2DA9" w:rsidP="00301777">
            <w:pPr>
              <w:pStyle w:val="TabellRader"/>
            </w:pPr>
            <w:r>
              <w:t>468</w:t>
            </w:r>
          </w:p>
        </w:tc>
        <w:tc>
          <w:tcPr>
            <w:tcW w:w="193" w:type="pct"/>
          </w:tcPr>
          <w:p w14:paraId="5753CA72" w14:textId="59A6AF8F" w:rsidR="00BF05CE" w:rsidRDefault="003B3F53" w:rsidP="00301777">
            <w:pPr>
              <w:pStyle w:val="TabellRader"/>
            </w:pPr>
            <w:r>
              <w:t>FiU49</w:t>
            </w:r>
          </w:p>
        </w:tc>
        <w:tc>
          <w:tcPr>
            <w:tcW w:w="192" w:type="pct"/>
          </w:tcPr>
          <w:p w14:paraId="448A6A48" w14:textId="69FC51EA" w:rsidR="00BF05CE" w:rsidRDefault="0019181C" w:rsidP="00301777">
            <w:pPr>
              <w:pStyle w:val="TabellRader"/>
            </w:pPr>
            <w:r>
              <w:t xml:space="preserve">A </w:t>
            </w:r>
            <w:r w:rsidR="00DA4E14">
              <w:t>20</w:t>
            </w:r>
          </w:p>
        </w:tc>
        <w:tc>
          <w:tcPr>
            <w:tcW w:w="192" w:type="pct"/>
          </w:tcPr>
          <w:p w14:paraId="0D1C1F7B" w14:textId="1ABC3855" w:rsidR="00BF05CE" w:rsidRDefault="004710AE" w:rsidP="00301777">
            <w:pPr>
              <w:pStyle w:val="TabellRader"/>
            </w:pPr>
            <w:r>
              <w:t>X</w:t>
            </w:r>
          </w:p>
        </w:tc>
        <w:tc>
          <w:tcPr>
            <w:tcW w:w="4228" w:type="pct"/>
            <w:gridSpan w:val="3"/>
          </w:tcPr>
          <w:p w14:paraId="0AF06490" w14:textId="77777777" w:rsidR="00BF05CE" w:rsidRDefault="00BF05CE" w:rsidP="00301777">
            <w:pPr>
              <w:pStyle w:val="TabellRader"/>
            </w:pPr>
          </w:p>
        </w:tc>
      </w:tr>
      <w:tr w:rsidR="00BF05CE" w14:paraId="697DF7A7" w14:textId="77777777" w:rsidTr="00301777">
        <w:tc>
          <w:tcPr>
            <w:tcW w:w="195" w:type="pct"/>
          </w:tcPr>
          <w:p w14:paraId="23E3A938" w14:textId="6CF39C1B" w:rsidR="00BF05CE" w:rsidRDefault="00BA2DA9" w:rsidP="00301777">
            <w:pPr>
              <w:pStyle w:val="TabellRader"/>
            </w:pPr>
            <w:r>
              <w:t>469</w:t>
            </w:r>
          </w:p>
        </w:tc>
        <w:tc>
          <w:tcPr>
            <w:tcW w:w="193" w:type="pct"/>
          </w:tcPr>
          <w:p w14:paraId="6FDFA0B5" w14:textId="51904EB7" w:rsidR="00BF05CE" w:rsidRDefault="003B3F53" w:rsidP="00301777">
            <w:pPr>
              <w:pStyle w:val="TabellRader"/>
            </w:pPr>
            <w:r>
              <w:t>FiU49</w:t>
            </w:r>
          </w:p>
        </w:tc>
        <w:tc>
          <w:tcPr>
            <w:tcW w:w="192" w:type="pct"/>
          </w:tcPr>
          <w:p w14:paraId="71253803" w14:textId="208E3993" w:rsidR="00BF05CE" w:rsidRDefault="00BB6096" w:rsidP="00301777">
            <w:pPr>
              <w:pStyle w:val="TabellRader"/>
            </w:pPr>
            <w:r>
              <w:t>LI</w:t>
            </w:r>
            <w:r w:rsidR="00DA4E14">
              <w:t xml:space="preserve"> 84</w:t>
            </w:r>
          </w:p>
        </w:tc>
        <w:tc>
          <w:tcPr>
            <w:tcW w:w="192" w:type="pct"/>
          </w:tcPr>
          <w:p w14:paraId="3BE2B976" w14:textId="566B385C" w:rsidR="00BF05CE" w:rsidRDefault="00BB6096" w:rsidP="00301777">
            <w:pPr>
              <w:pStyle w:val="TabellRader"/>
            </w:pPr>
            <w:r>
              <w:t>X</w:t>
            </w:r>
          </w:p>
        </w:tc>
        <w:tc>
          <w:tcPr>
            <w:tcW w:w="4228" w:type="pct"/>
            <w:gridSpan w:val="3"/>
          </w:tcPr>
          <w:p w14:paraId="03F1ACC7" w14:textId="77777777" w:rsidR="00BF05CE" w:rsidRDefault="00BF05CE" w:rsidP="00301777">
            <w:pPr>
              <w:pStyle w:val="TabellRader"/>
            </w:pPr>
          </w:p>
        </w:tc>
      </w:tr>
      <w:tr w:rsidR="00BF05CE" w14:paraId="3747EA9D" w14:textId="77777777" w:rsidTr="00301777">
        <w:tc>
          <w:tcPr>
            <w:tcW w:w="195" w:type="pct"/>
          </w:tcPr>
          <w:p w14:paraId="4B25E113" w14:textId="344DF27E" w:rsidR="00BF05CE" w:rsidRDefault="00161573" w:rsidP="00301777">
            <w:pPr>
              <w:pStyle w:val="TabellRader"/>
            </w:pPr>
            <w:r>
              <w:t>471</w:t>
            </w:r>
          </w:p>
        </w:tc>
        <w:tc>
          <w:tcPr>
            <w:tcW w:w="193" w:type="pct"/>
          </w:tcPr>
          <w:p w14:paraId="073870B8" w14:textId="7352C531" w:rsidR="00BF05CE" w:rsidRDefault="00161573" w:rsidP="00301777">
            <w:pPr>
              <w:pStyle w:val="TabellRader"/>
            </w:pPr>
            <w:r>
              <w:t>FiU50</w:t>
            </w:r>
          </w:p>
        </w:tc>
        <w:tc>
          <w:tcPr>
            <w:tcW w:w="192" w:type="pct"/>
          </w:tcPr>
          <w:p w14:paraId="1B48FC04" w14:textId="72A53E9E" w:rsidR="00BF05CE" w:rsidRDefault="00161573" w:rsidP="00301777">
            <w:pPr>
              <w:pStyle w:val="TabellRader"/>
            </w:pPr>
            <w:r>
              <w:t xml:space="preserve">Fi </w:t>
            </w:r>
            <w:r w:rsidR="00DA4E14">
              <w:t>112</w:t>
            </w:r>
          </w:p>
        </w:tc>
        <w:tc>
          <w:tcPr>
            <w:tcW w:w="192" w:type="pct"/>
          </w:tcPr>
          <w:p w14:paraId="59F8EFA2" w14:textId="77777777" w:rsidR="00BF05CE" w:rsidRDefault="00BF05CE" w:rsidP="00301777">
            <w:pPr>
              <w:pStyle w:val="TabellRader"/>
            </w:pPr>
          </w:p>
        </w:tc>
        <w:tc>
          <w:tcPr>
            <w:tcW w:w="4228" w:type="pct"/>
            <w:gridSpan w:val="3"/>
          </w:tcPr>
          <w:p w14:paraId="3E0DECF3" w14:textId="01364026" w:rsidR="00BF05CE" w:rsidRDefault="00260C14" w:rsidP="00301777">
            <w:pPr>
              <w:pStyle w:val="TabellRader"/>
            </w:pPr>
            <w:r>
              <w:t>X</w:t>
            </w:r>
          </w:p>
        </w:tc>
      </w:tr>
      <w:tr w:rsidR="00BF05CE" w14:paraId="58A1AEF6" w14:textId="77777777" w:rsidTr="00301777">
        <w:tc>
          <w:tcPr>
            <w:tcW w:w="195" w:type="pct"/>
          </w:tcPr>
          <w:p w14:paraId="78D8C1FD" w14:textId="2A287131" w:rsidR="00BF05CE" w:rsidRDefault="00161573" w:rsidP="00301777">
            <w:pPr>
              <w:pStyle w:val="TabellRader"/>
            </w:pPr>
            <w:r>
              <w:t>472</w:t>
            </w:r>
          </w:p>
        </w:tc>
        <w:tc>
          <w:tcPr>
            <w:tcW w:w="193" w:type="pct"/>
          </w:tcPr>
          <w:p w14:paraId="2E97065D" w14:textId="1EBAF8E7" w:rsidR="00BF05CE" w:rsidRDefault="00161573" w:rsidP="00301777">
            <w:pPr>
              <w:pStyle w:val="TabellRader"/>
            </w:pPr>
            <w:r>
              <w:t>FiU51</w:t>
            </w:r>
          </w:p>
        </w:tc>
        <w:tc>
          <w:tcPr>
            <w:tcW w:w="192" w:type="pct"/>
          </w:tcPr>
          <w:p w14:paraId="72DBF693" w14:textId="6A97C613" w:rsidR="00BF05CE" w:rsidRDefault="00161573" w:rsidP="00301777">
            <w:pPr>
              <w:pStyle w:val="TabellRader"/>
            </w:pPr>
            <w:r>
              <w:t xml:space="preserve">Fi </w:t>
            </w:r>
            <w:r w:rsidR="00DA4E14">
              <w:t>113</w:t>
            </w:r>
          </w:p>
        </w:tc>
        <w:tc>
          <w:tcPr>
            <w:tcW w:w="192" w:type="pct"/>
          </w:tcPr>
          <w:p w14:paraId="7B8F489B" w14:textId="77777777" w:rsidR="00BF05CE" w:rsidRDefault="00BF05CE" w:rsidP="00301777">
            <w:pPr>
              <w:pStyle w:val="TabellRader"/>
            </w:pPr>
          </w:p>
        </w:tc>
        <w:tc>
          <w:tcPr>
            <w:tcW w:w="4228" w:type="pct"/>
            <w:gridSpan w:val="3"/>
          </w:tcPr>
          <w:p w14:paraId="42E14F08" w14:textId="0EE3FA24" w:rsidR="00BF05CE" w:rsidRDefault="00260C14" w:rsidP="00301777">
            <w:pPr>
              <w:pStyle w:val="TabellRader"/>
            </w:pPr>
            <w:r>
              <w:t>X</w:t>
            </w:r>
          </w:p>
        </w:tc>
      </w:tr>
      <w:tr w:rsidR="00BF05CE" w14:paraId="221DE922" w14:textId="77777777" w:rsidTr="00301777">
        <w:tc>
          <w:tcPr>
            <w:tcW w:w="195" w:type="pct"/>
          </w:tcPr>
          <w:p w14:paraId="0ACA04EA" w14:textId="77777777" w:rsidR="00BF05CE" w:rsidRDefault="00BF05CE" w:rsidP="00301777">
            <w:pPr>
              <w:pStyle w:val="TabellRader"/>
            </w:pPr>
          </w:p>
        </w:tc>
        <w:tc>
          <w:tcPr>
            <w:tcW w:w="193" w:type="pct"/>
          </w:tcPr>
          <w:p w14:paraId="032B3FFB" w14:textId="77777777" w:rsidR="00BF05CE" w:rsidRDefault="00BF05CE" w:rsidP="00301777">
            <w:pPr>
              <w:pStyle w:val="TabellRader"/>
            </w:pPr>
          </w:p>
        </w:tc>
        <w:tc>
          <w:tcPr>
            <w:tcW w:w="192" w:type="pct"/>
          </w:tcPr>
          <w:p w14:paraId="2D4231CA" w14:textId="77777777" w:rsidR="00BF05CE" w:rsidRDefault="00BF05CE" w:rsidP="00301777">
            <w:pPr>
              <w:pStyle w:val="TabellRader"/>
            </w:pPr>
          </w:p>
        </w:tc>
        <w:tc>
          <w:tcPr>
            <w:tcW w:w="192" w:type="pct"/>
          </w:tcPr>
          <w:p w14:paraId="5F7CCF4D" w14:textId="77777777" w:rsidR="00BF05CE" w:rsidRDefault="00BF05CE" w:rsidP="00301777">
            <w:pPr>
              <w:pStyle w:val="TabellRader"/>
            </w:pPr>
          </w:p>
        </w:tc>
        <w:tc>
          <w:tcPr>
            <w:tcW w:w="4228" w:type="pct"/>
            <w:gridSpan w:val="3"/>
          </w:tcPr>
          <w:p w14:paraId="5229A14D" w14:textId="77777777" w:rsidR="00BF05CE" w:rsidRDefault="00BF05CE" w:rsidP="00301777">
            <w:pPr>
              <w:pStyle w:val="TabellRader"/>
            </w:pPr>
          </w:p>
        </w:tc>
      </w:tr>
      <w:tr w:rsidR="00485613" w:rsidRPr="00E74787" w14:paraId="196DEFBB" w14:textId="77777777" w:rsidTr="00301777">
        <w:tc>
          <w:tcPr>
            <w:tcW w:w="195" w:type="pct"/>
          </w:tcPr>
          <w:p w14:paraId="329FD8C2" w14:textId="22DA48E7" w:rsidR="00485613" w:rsidRPr="00E74787" w:rsidRDefault="00485613" w:rsidP="00301777">
            <w:pPr>
              <w:pStyle w:val="TabellRader"/>
              <w:rPr>
                <w:b/>
              </w:rPr>
            </w:pPr>
            <w:r w:rsidRPr="00E74787">
              <w:rPr>
                <w:b/>
              </w:rPr>
              <w:t>20</w:t>
            </w:r>
            <w:r>
              <w:rPr>
                <w:b/>
              </w:rPr>
              <w:t>22</w:t>
            </w:r>
            <w:r w:rsidRPr="00E74787">
              <w:rPr>
                <w:b/>
              </w:rPr>
              <w:t>/</w:t>
            </w:r>
            <w:r>
              <w:rPr>
                <w:b/>
              </w:rPr>
              <w:t>23</w:t>
            </w:r>
          </w:p>
        </w:tc>
        <w:tc>
          <w:tcPr>
            <w:tcW w:w="193" w:type="pct"/>
          </w:tcPr>
          <w:p w14:paraId="394B5781" w14:textId="77777777" w:rsidR="00485613" w:rsidRPr="00E74787" w:rsidRDefault="00485613" w:rsidP="00301777">
            <w:pPr>
              <w:pStyle w:val="TabellRader"/>
              <w:rPr>
                <w:b/>
              </w:rPr>
            </w:pPr>
          </w:p>
        </w:tc>
        <w:tc>
          <w:tcPr>
            <w:tcW w:w="192" w:type="pct"/>
          </w:tcPr>
          <w:p w14:paraId="1A68BF37" w14:textId="77777777" w:rsidR="00485613" w:rsidRPr="00E74787" w:rsidRDefault="00485613" w:rsidP="00301777">
            <w:pPr>
              <w:pStyle w:val="TabellRader"/>
              <w:rPr>
                <w:b/>
              </w:rPr>
            </w:pPr>
          </w:p>
        </w:tc>
        <w:tc>
          <w:tcPr>
            <w:tcW w:w="192" w:type="pct"/>
          </w:tcPr>
          <w:p w14:paraId="3F7C622B" w14:textId="77777777" w:rsidR="00485613" w:rsidRPr="00E74787" w:rsidRDefault="00485613" w:rsidP="00301777">
            <w:pPr>
              <w:pStyle w:val="TabellRader"/>
              <w:rPr>
                <w:b/>
              </w:rPr>
            </w:pPr>
          </w:p>
        </w:tc>
        <w:tc>
          <w:tcPr>
            <w:tcW w:w="4228" w:type="pct"/>
            <w:gridSpan w:val="3"/>
          </w:tcPr>
          <w:p w14:paraId="21CEE683" w14:textId="77777777" w:rsidR="00485613" w:rsidRPr="00E74787" w:rsidRDefault="00485613" w:rsidP="00301777">
            <w:pPr>
              <w:pStyle w:val="TabellRader"/>
              <w:rPr>
                <w:b/>
              </w:rPr>
            </w:pPr>
          </w:p>
        </w:tc>
      </w:tr>
      <w:tr w:rsidR="004C3AFD" w14:paraId="4F64DCE2" w14:textId="77777777" w:rsidTr="00301777">
        <w:tc>
          <w:tcPr>
            <w:tcW w:w="195" w:type="pct"/>
          </w:tcPr>
          <w:p w14:paraId="5763DEE9" w14:textId="676209B1" w:rsidR="004C3AFD" w:rsidRDefault="00EA67FE" w:rsidP="00301777">
            <w:pPr>
              <w:pStyle w:val="TabellRader"/>
            </w:pPr>
            <w:r>
              <w:t>14</w:t>
            </w:r>
          </w:p>
        </w:tc>
        <w:tc>
          <w:tcPr>
            <w:tcW w:w="193" w:type="pct"/>
          </w:tcPr>
          <w:p w14:paraId="2D6B6B16" w14:textId="26F83004" w:rsidR="004C3AFD" w:rsidRDefault="00EA67FE" w:rsidP="00301777">
            <w:pPr>
              <w:pStyle w:val="TabellRader"/>
            </w:pPr>
            <w:r>
              <w:t>FiU27</w:t>
            </w:r>
          </w:p>
        </w:tc>
        <w:tc>
          <w:tcPr>
            <w:tcW w:w="192" w:type="pct"/>
          </w:tcPr>
          <w:p w14:paraId="0CF7E7B0" w14:textId="620C50A2" w:rsidR="004C3AFD" w:rsidRDefault="00EA67FE" w:rsidP="00301777">
            <w:pPr>
              <w:pStyle w:val="TabellRader"/>
            </w:pPr>
            <w:r>
              <w:t xml:space="preserve">Fö </w:t>
            </w:r>
            <w:r w:rsidR="00AD4B13">
              <w:t>23</w:t>
            </w:r>
          </w:p>
        </w:tc>
        <w:tc>
          <w:tcPr>
            <w:tcW w:w="192" w:type="pct"/>
          </w:tcPr>
          <w:p w14:paraId="1D80035C" w14:textId="5421DDB0" w:rsidR="004C3AFD" w:rsidRDefault="00D71CCC" w:rsidP="00301777">
            <w:pPr>
              <w:pStyle w:val="TabellRader"/>
            </w:pPr>
            <w:r>
              <w:t>X</w:t>
            </w:r>
          </w:p>
        </w:tc>
        <w:tc>
          <w:tcPr>
            <w:tcW w:w="4228" w:type="pct"/>
            <w:gridSpan w:val="3"/>
          </w:tcPr>
          <w:p w14:paraId="530DB1A5" w14:textId="77777777" w:rsidR="004C3AFD" w:rsidRDefault="004C3AFD" w:rsidP="00301777">
            <w:pPr>
              <w:pStyle w:val="TabellRader"/>
            </w:pPr>
          </w:p>
        </w:tc>
      </w:tr>
      <w:tr w:rsidR="004C3AFD" w14:paraId="1B7AE185" w14:textId="77777777" w:rsidTr="00301777">
        <w:tc>
          <w:tcPr>
            <w:tcW w:w="195" w:type="pct"/>
          </w:tcPr>
          <w:p w14:paraId="2C19950A" w14:textId="220EDD82" w:rsidR="004C3AFD" w:rsidRDefault="00EA67FE" w:rsidP="00301777">
            <w:pPr>
              <w:pStyle w:val="TabellRader"/>
            </w:pPr>
            <w:r>
              <w:t>15</w:t>
            </w:r>
          </w:p>
        </w:tc>
        <w:tc>
          <w:tcPr>
            <w:tcW w:w="193" w:type="pct"/>
          </w:tcPr>
          <w:p w14:paraId="6C776AA9" w14:textId="57A73ED2" w:rsidR="004C3AFD" w:rsidRDefault="00EA67FE" w:rsidP="00301777">
            <w:pPr>
              <w:pStyle w:val="TabellRader"/>
            </w:pPr>
            <w:r>
              <w:t>FiU13</w:t>
            </w:r>
          </w:p>
        </w:tc>
        <w:tc>
          <w:tcPr>
            <w:tcW w:w="192" w:type="pct"/>
          </w:tcPr>
          <w:p w14:paraId="3C43C0EB" w14:textId="11B57B0D" w:rsidR="004C3AFD" w:rsidRDefault="00EA67FE" w:rsidP="00301777">
            <w:pPr>
              <w:pStyle w:val="TabellRader"/>
            </w:pPr>
            <w:r>
              <w:t xml:space="preserve">Fi </w:t>
            </w:r>
            <w:r w:rsidR="00AD4B13">
              <w:t>116</w:t>
            </w:r>
          </w:p>
        </w:tc>
        <w:tc>
          <w:tcPr>
            <w:tcW w:w="192" w:type="pct"/>
          </w:tcPr>
          <w:p w14:paraId="0E4CC407" w14:textId="05015914" w:rsidR="004C3AFD" w:rsidRDefault="00C267B3" w:rsidP="00301777">
            <w:pPr>
              <w:pStyle w:val="TabellRader"/>
            </w:pPr>
            <w:r>
              <w:t>X</w:t>
            </w:r>
          </w:p>
        </w:tc>
        <w:tc>
          <w:tcPr>
            <w:tcW w:w="4228" w:type="pct"/>
            <w:gridSpan w:val="3"/>
          </w:tcPr>
          <w:p w14:paraId="3208ED0D" w14:textId="77777777" w:rsidR="004C3AFD" w:rsidRDefault="004C3AFD" w:rsidP="00301777">
            <w:pPr>
              <w:pStyle w:val="TabellRader"/>
            </w:pPr>
          </w:p>
        </w:tc>
      </w:tr>
      <w:tr w:rsidR="004C3AFD" w14:paraId="10BFD9A5" w14:textId="77777777" w:rsidTr="00301777">
        <w:tc>
          <w:tcPr>
            <w:tcW w:w="195" w:type="pct"/>
          </w:tcPr>
          <w:p w14:paraId="26834C77" w14:textId="4C2FA836" w:rsidR="004C3AFD" w:rsidRDefault="00261FFB" w:rsidP="00301777">
            <w:pPr>
              <w:pStyle w:val="TabellRader"/>
            </w:pPr>
            <w:r>
              <w:t>31</w:t>
            </w:r>
          </w:p>
        </w:tc>
        <w:tc>
          <w:tcPr>
            <w:tcW w:w="193" w:type="pct"/>
          </w:tcPr>
          <w:p w14:paraId="16193B7D" w14:textId="7139EEE5" w:rsidR="004C3AFD" w:rsidRDefault="00261FFB" w:rsidP="00301777">
            <w:pPr>
              <w:pStyle w:val="TabellRader"/>
            </w:pPr>
            <w:r>
              <w:t>FiU7</w:t>
            </w:r>
          </w:p>
        </w:tc>
        <w:tc>
          <w:tcPr>
            <w:tcW w:w="192" w:type="pct"/>
          </w:tcPr>
          <w:p w14:paraId="610BDE1C" w14:textId="49B09BA0" w:rsidR="004C3AFD" w:rsidRDefault="00E057BC" w:rsidP="00301777">
            <w:pPr>
              <w:pStyle w:val="TabellRader"/>
            </w:pPr>
            <w:r>
              <w:t>KN</w:t>
            </w:r>
            <w:r w:rsidR="00261FFB">
              <w:t xml:space="preserve"> </w:t>
            </w:r>
            <w:r w:rsidR="00AD4B13">
              <w:t>65</w:t>
            </w:r>
          </w:p>
        </w:tc>
        <w:tc>
          <w:tcPr>
            <w:tcW w:w="192" w:type="pct"/>
          </w:tcPr>
          <w:p w14:paraId="1F54BEC0" w14:textId="640F71BD" w:rsidR="004C3AFD" w:rsidRDefault="00D71CCC" w:rsidP="00301777">
            <w:pPr>
              <w:pStyle w:val="TabellRader"/>
            </w:pPr>
            <w:r>
              <w:t>X</w:t>
            </w:r>
          </w:p>
        </w:tc>
        <w:tc>
          <w:tcPr>
            <w:tcW w:w="4228" w:type="pct"/>
            <w:gridSpan w:val="3"/>
          </w:tcPr>
          <w:p w14:paraId="112698C8" w14:textId="77777777" w:rsidR="004C3AFD" w:rsidRDefault="004C3AFD" w:rsidP="00301777">
            <w:pPr>
              <w:pStyle w:val="TabellRader"/>
            </w:pPr>
          </w:p>
        </w:tc>
      </w:tr>
      <w:tr w:rsidR="004C3AFD" w14:paraId="7A3A421C" w14:textId="77777777" w:rsidTr="00301777">
        <w:tc>
          <w:tcPr>
            <w:tcW w:w="195" w:type="pct"/>
          </w:tcPr>
          <w:p w14:paraId="667163E0" w14:textId="296BDB61" w:rsidR="004C3AFD" w:rsidRDefault="00526CAD" w:rsidP="00301777">
            <w:pPr>
              <w:pStyle w:val="TabellRader"/>
            </w:pPr>
            <w:r>
              <w:t>33</w:t>
            </w:r>
          </w:p>
        </w:tc>
        <w:tc>
          <w:tcPr>
            <w:tcW w:w="193" w:type="pct"/>
          </w:tcPr>
          <w:p w14:paraId="271174CC" w14:textId="1EE8445A" w:rsidR="004C3AFD" w:rsidRDefault="00526CAD" w:rsidP="00301777">
            <w:pPr>
              <w:pStyle w:val="TabellRader"/>
            </w:pPr>
            <w:r>
              <w:t>FiU15</w:t>
            </w:r>
          </w:p>
        </w:tc>
        <w:tc>
          <w:tcPr>
            <w:tcW w:w="192" w:type="pct"/>
          </w:tcPr>
          <w:p w14:paraId="63BA8994" w14:textId="605056A8" w:rsidR="004C3AFD" w:rsidRDefault="00526CAD" w:rsidP="00301777">
            <w:pPr>
              <w:pStyle w:val="TabellRader"/>
            </w:pPr>
            <w:r>
              <w:t xml:space="preserve">Fi </w:t>
            </w:r>
            <w:r w:rsidR="00AD4B13">
              <w:t>122</w:t>
            </w:r>
          </w:p>
        </w:tc>
        <w:tc>
          <w:tcPr>
            <w:tcW w:w="192" w:type="pct"/>
          </w:tcPr>
          <w:p w14:paraId="063CD9F2" w14:textId="4605B8D4" w:rsidR="004C3AFD" w:rsidRDefault="00423DEF" w:rsidP="00301777">
            <w:pPr>
              <w:pStyle w:val="TabellRader"/>
            </w:pPr>
            <w:r>
              <w:t>X</w:t>
            </w:r>
          </w:p>
        </w:tc>
        <w:tc>
          <w:tcPr>
            <w:tcW w:w="4228" w:type="pct"/>
            <w:gridSpan w:val="3"/>
          </w:tcPr>
          <w:p w14:paraId="6781D0F5" w14:textId="77777777" w:rsidR="004C3AFD" w:rsidRDefault="004C3AFD" w:rsidP="00301777">
            <w:pPr>
              <w:pStyle w:val="TabellRader"/>
            </w:pPr>
          </w:p>
        </w:tc>
      </w:tr>
      <w:tr w:rsidR="004C3AFD" w14:paraId="22B29AB0" w14:textId="77777777" w:rsidTr="00301777">
        <w:tc>
          <w:tcPr>
            <w:tcW w:w="195" w:type="pct"/>
          </w:tcPr>
          <w:p w14:paraId="0D617998" w14:textId="457EA6FC" w:rsidR="004C3AFD" w:rsidRDefault="00526CAD" w:rsidP="00301777">
            <w:pPr>
              <w:pStyle w:val="TabellRader"/>
            </w:pPr>
            <w:r>
              <w:t>45</w:t>
            </w:r>
          </w:p>
        </w:tc>
        <w:tc>
          <w:tcPr>
            <w:tcW w:w="193" w:type="pct"/>
          </w:tcPr>
          <w:p w14:paraId="6F8262A8" w14:textId="46FB4832" w:rsidR="004C3AFD" w:rsidRDefault="00526CAD" w:rsidP="00301777">
            <w:pPr>
              <w:pStyle w:val="TabellRader"/>
            </w:pPr>
            <w:r>
              <w:t>FiU14</w:t>
            </w:r>
          </w:p>
        </w:tc>
        <w:tc>
          <w:tcPr>
            <w:tcW w:w="192" w:type="pct"/>
          </w:tcPr>
          <w:p w14:paraId="780FA7D6" w14:textId="03942B0F" w:rsidR="004C3AFD" w:rsidRDefault="00526CAD" w:rsidP="00301777">
            <w:pPr>
              <w:pStyle w:val="TabellRader"/>
            </w:pPr>
            <w:r>
              <w:t xml:space="preserve">Fi </w:t>
            </w:r>
            <w:r w:rsidR="00AD4B13">
              <w:t>125</w:t>
            </w:r>
          </w:p>
        </w:tc>
        <w:tc>
          <w:tcPr>
            <w:tcW w:w="192" w:type="pct"/>
          </w:tcPr>
          <w:p w14:paraId="0BA6B0A9" w14:textId="3EB419C5" w:rsidR="004C3AFD" w:rsidRDefault="00423DEF" w:rsidP="00301777">
            <w:pPr>
              <w:pStyle w:val="TabellRader"/>
            </w:pPr>
            <w:r>
              <w:t>X</w:t>
            </w:r>
          </w:p>
        </w:tc>
        <w:tc>
          <w:tcPr>
            <w:tcW w:w="4228" w:type="pct"/>
            <w:gridSpan w:val="3"/>
          </w:tcPr>
          <w:p w14:paraId="14D3F6E0" w14:textId="77777777" w:rsidR="004C3AFD" w:rsidRDefault="004C3AFD" w:rsidP="00301777">
            <w:pPr>
              <w:pStyle w:val="TabellRader"/>
            </w:pPr>
          </w:p>
        </w:tc>
      </w:tr>
      <w:tr w:rsidR="004C3AFD" w14:paraId="1E074791" w14:textId="77777777" w:rsidTr="00301777">
        <w:tc>
          <w:tcPr>
            <w:tcW w:w="195" w:type="pct"/>
          </w:tcPr>
          <w:p w14:paraId="1D1493C2" w14:textId="350784D0" w:rsidR="004C3AFD" w:rsidRDefault="00526CAD" w:rsidP="00301777">
            <w:pPr>
              <w:pStyle w:val="TabellRader"/>
            </w:pPr>
            <w:r>
              <w:t>46</w:t>
            </w:r>
          </w:p>
        </w:tc>
        <w:tc>
          <w:tcPr>
            <w:tcW w:w="193" w:type="pct"/>
          </w:tcPr>
          <w:p w14:paraId="39754574" w14:textId="701ECB25" w:rsidR="004C3AFD" w:rsidRDefault="00526CAD" w:rsidP="00301777">
            <w:pPr>
              <w:pStyle w:val="TabellRader"/>
            </w:pPr>
            <w:r>
              <w:t>FiU16</w:t>
            </w:r>
          </w:p>
        </w:tc>
        <w:tc>
          <w:tcPr>
            <w:tcW w:w="192" w:type="pct"/>
          </w:tcPr>
          <w:p w14:paraId="62F65405" w14:textId="0786E564" w:rsidR="004C3AFD" w:rsidRDefault="00526CAD" w:rsidP="00301777">
            <w:pPr>
              <w:pStyle w:val="TabellRader"/>
            </w:pPr>
            <w:r>
              <w:t xml:space="preserve">Fi </w:t>
            </w:r>
            <w:r w:rsidR="00AD4B13">
              <w:t>126</w:t>
            </w:r>
          </w:p>
        </w:tc>
        <w:tc>
          <w:tcPr>
            <w:tcW w:w="192" w:type="pct"/>
          </w:tcPr>
          <w:p w14:paraId="1F023EB3" w14:textId="5D0064A3" w:rsidR="004C3AFD" w:rsidRDefault="00423DEF" w:rsidP="00301777">
            <w:pPr>
              <w:pStyle w:val="TabellRader"/>
            </w:pPr>
            <w:r>
              <w:t>X</w:t>
            </w:r>
          </w:p>
        </w:tc>
        <w:tc>
          <w:tcPr>
            <w:tcW w:w="4228" w:type="pct"/>
            <w:gridSpan w:val="3"/>
          </w:tcPr>
          <w:p w14:paraId="342C2EAC" w14:textId="77777777" w:rsidR="004C3AFD" w:rsidRDefault="004C3AFD" w:rsidP="00301777">
            <w:pPr>
              <w:pStyle w:val="TabellRader"/>
            </w:pPr>
          </w:p>
        </w:tc>
      </w:tr>
      <w:tr w:rsidR="004C3AFD" w14:paraId="587D17D2" w14:textId="77777777" w:rsidTr="00301777">
        <w:tc>
          <w:tcPr>
            <w:tcW w:w="195" w:type="pct"/>
          </w:tcPr>
          <w:p w14:paraId="28720B47" w14:textId="38B7E165" w:rsidR="004C3AFD" w:rsidRDefault="00526CAD" w:rsidP="00301777">
            <w:pPr>
              <w:pStyle w:val="TabellRader"/>
            </w:pPr>
            <w:r>
              <w:t>47</w:t>
            </w:r>
          </w:p>
        </w:tc>
        <w:tc>
          <w:tcPr>
            <w:tcW w:w="193" w:type="pct"/>
          </w:tcPr>
          <w:p w14:paraId="3A2771D8" w14:textId="66F17168" w:rsidR="004C3AFD" w:rsidRDefault="00526CAD" w:rsidP="00301777">
            <w:pPr>
              <w:pStyle w:val="TabellRader"/>
            </w:pPr>
            <w:r>
              <w:t>FiU17</w:t>
            </w:r>
          </w:p>
        </w:tc>
        <w:tc>
          <w:tcPr>
            <w:tcW w:w="192" w:type="pct"/>
          </w:tcPr>
          <w:p w14:paraId="16473726" w14:textId="718C3A41" w:rsidR="004C3AFD" w:rsidRDefault="00526CAD" w:rsidP="00301777">
            <w:pPr>
              <w:pStyle w:val="TabellRader"/>
            </w:pPr>
            <w:r>
              <w:t xml:space="preserve">Fi </w:t>
            </w:r>
            <w:r w:rsidR="00AD4B13">
              <w:t>127</w:t>
            </w:r>
          </w:p>
        </w:tc>
        <w:tc>
          <w:tcPr>
            <w:tcW w:w="192" w:type="pct"/>
          </w:tcPr>
          <w:p w14:paraId="451B71D0" w14:textId="07EAF56C" w:rsidR="004C3AFD" w:rsidRDefault="00423DEF" w:rsidP="00301777">
            <w:pPr>
              <w:pStyle w:val="TabellRader"/>
            </w:pPr>
            <w:r>
              <w:t>X</w:t>
            </w:r>
          </w:p>
        </w:tc>
        <w:tc>
          <w:tcPr>
            <w:tcW w:w="4228" w:type="pct"/>
            <w:gridSpan w:val="3"/>
          </w:tcPr>
          <w:p w14:paraId="48EA1D91" w14:textId="77777777" w:rsidR="004C3AFD" w:rsidRDefault="004C3AFD" w:rsidP="00301777">
            <w:pPr>
              <w:pStyle w:val="TabellRader"/>
            </w:pPr>
          </w:p>
        </w:tc>
      </w:tr>
      <w:tr w:rsidR="004C3AFD" w14:paraId="28F17BCF" w14:textId="77777777" w:rsidTr="00301777">
        <w:tc>
          <w:tcPr>
            <w:tcW w:w="195" w:type="pct"/>
          </w:tcPr>
          <w:p w14:paraId="58D21FC4" w14:textId="1B8FE5E9" w:rsidR="004C3AFD" w:rsidRDefault="00526CAD" w:rsidP="00301777">
            <w:pPr>
              <w:pStyle w:val="TabellRader"/>
            </w:pPr>
            <w:r>
              <w:t>48</w:t>
            </w:r>
          </w:p>
        </w:tc>
        <w:tc>
          <w:tcPr>
            <w:tcW w:w="193" w:type="pct"/>
          </w:tcPr>
          <w:p w14:paraId="1019936C" w14:textId="53596609" w:rsidR="004C3AFD" w:rsidRDefault="00526CAD" w:rsidP="00301777">
            <w:pPr>
              <w:pStyle w:val="TabellRader"/>
            </w:pPr>
            <w:r>
              <w:t>FiU18</w:t>
            </w:r>
          </w:p>
        </w:tc>
        <w:tc>
          <w:tcPr>
            <w:tcW w:w="192" w:type="pct"/>
          </w:tcPr>
          <w:p w14:paraId="40395B52" w14:textId="59FC5612" w:rsidR="004C3AFD" w:rsidRDefault="00526CAD" w:rsidP="00301777">
            <w:pPr>
              <w:pStyle w:val="TabellRader"/>
            </w:pPr>
            <w:r>
              <w:t xml:space="preserve">Fi </w:t>
            </w:r>
            <w:r w:rsidR="00AD4B13">
              <w:t>128</w:t>
            </w:r>
          </w:p>
        </w:tc>
        <w:tc>
          <w:tcPr>
            <w:tcW w:w="192" w:type="pct"/>
          </w:tcPr>
          <w:p w14:paraId="73711E65" w14:textId="6BE87046" w:rsidR="004C3AFD" w:rsidRDefault="00423DEF" w:rsidP="00301777">
            <w:pPr>
              <w:pStyle w:val="TabellRader"/>
            </w:pPr>
            <w:r>
              <w:t>X</w:t>
            </w:r>
          </w:p>
        </w:tc>
        <w:tc>
          <w:tcPr>
            <w:tcW w:w="4228" w:type="pct"/>
            <w:gridSpan w:val="3"/>
          </w:tcPr>
          <w:p w14:paraId="55A7FF14" w14:textId="77777777" w:rsidR="004C3AFD" w:rsidRDefault="004C3AFD" w:rsidP="00301777">
            <w:pPr>
              <w:pStyle w:val="TabellRader"/>
            </w:pPr>
          </w:p>
        </w:tc>
      </w:tr>
      <w:tr w:rsidR="004C3AFD" w14:paraId="77900236" w14:textId="77777777" w:rsidTr="00301777">
        <w:tc>
          <w:tcPr>
            <w:tcW w:w="195" w:type="pct"/>
          </w:tcPr>
          <w:p w14:paraId="4CE97F51" w14:textId="4400A33E" w:rsidR="004C3AFD" w:rsidRDefault="002F1C8B" w:rsidP="00301777">
            <w:pPr>
              <w:pStyle w:val="TabellRader"/>
            </w:pPr>
            <w:r>
              <w:t>51</w:t>
            </w:r>
          </w:p>
        </w:tc>
        <w:tc>
          <w:tcPr>
            <w:tcW w:w="193" w:type="pct"/>
          </w:tcPr>
          <w:p w14:paraId="34C62044" w14:textId="4FD70247" w:rsidR="004C3AFD" w:rsidRDefault="002F1C8B" w:rsidP="00301777">
            <w:pPr>
              <w:pStyle w:val="TabellRader"/>
            </w:pPr>
            <w:r>
              <w:t>FiU1</w:t>
            </w:r>
          </w:p>
        </w:tc>
        <w:tc>
          <w:tcPr>
            <w:tcW w:w="192" w:type="pct"/>
          </w:tcPr>
          <w:p w14:paraId="2FD0A260" w14:textId="0CAB39E3" w:rsidR="004C3AFD" w:rsidRDefault="002F1C8B" w:rsidP="00301777">
            <w:pPr>
              <w:pStyle w:val="TabellRader"/>
            </w:pPr>
            <w:r>
              <w:t xml:space="preserve">Fi </w:t>
            </w:r>
            <w:r w:rsidR="00AD4B13">
              <w:t>129</w:t>
            </w:r>
          </w:p>
        </w:tc>
        <w:tc>
          <w:tcPr>
            <w:tcW w:w="192" w:type="pct"/>
          </w:tcPr>
          <w:p w14:paraId="71F21643" w14:textId="77777777" w:rsidR="004C3AFD" w:rsidRDefault="004C3AFD" w:rsidP="00301777">
            <w:pPr>
              <w:pStyle w:val="TabellRader"/>
            </w:pPr>
          </w:p>
        </w:tc>
        <w:tc>
          <w:tcPr>
            <w:tcW w:w="4228" w:type="pct"/>
            <w:gridSpan w:val="3"/>
          </w:tcPr>
          <w:p w14:paraId="6F4CFCED" w14:textId="1645CB48" w:rsidR="004C3AFD" w:rsidRDefault="00423DEF" w:rsidP="00301777">
            <w:pPr>
              <w:pStyle w:val="TabellRader"/>
            </w:pPr>
            <w:r>
              <w:t>X</w:t>
            </w:r>
          </w:p>
        </w:tc>
      </w:tr>
      <w:tr w:rsidR="004C3AFD" w14:paraId="0D16A7F0" w14:textId="77777777" w:rsidTr="00301777">
        <w:tc>
          <w:tcPr>
            <w:tcW w:w="195" w:type="pct"/>
          </w:tcPr>
          <w:p w14:paraId="466F18BF" w14:textId="72E8C94A" w:rsidR="004C3AFD" w:rsidRDefault="002F1C8B" w:rsidP="00301777">
            <w:pPr>
              <w:pStyle w:val="TabellRader"/>
            </w:pPr>
            <w:r>
              <w:t>52</w:t>
            </w:r>
          </w:p>
        </w:tc>
        <w:tc>
          <w:tcPr>
            <w:tcW w:w="193" w:type="pct"/>
          </w:tcPr>
          <w:p w14:paraId="2F152949" w14:textId="1A710ED1" w:rsidR="004C3AFD" w:rsidRDefault="002F1C8B" w:rsidP="00301777">
            <w:pPr>
              <w:pStyle w:val="TabellRader"/>
            </w:pPr>
            <w:r>
              <w:t>FiU11</w:t>
            </w:r>
          </w:p>
        </w:tc>
        <w:tc>
          <w:tcPr>
            <w:tcW w:w="192" w:type="pct"/>
          </w:tcPr>
          <w:p w14:paraId="59DD9D73" w14:textId="4C3AD5F9" w:rsidR="004C3AFD" w:rsidRDefault="002F1C8B" w:rsidP="00301777">
            <w:pPr>
              <w:pStyle w:val="TabellRader"/>
            </w:pPr>
            <w:r>
              <w:t xml:space="preserve">Fi </w:t>
            </w:r>
            <w:r w:rsidR="00AD4B13">
              <w:t>130</w:t>
            </w:r>
          </w:p>
        </w:tc>
        <w:tc>
          <w:tcPr>
            <w:tcW w:w="192" w:type="pct"/>
          </w:tcPr>
          <w:p w14:paraId="25EE2D01" w14:textId="3439A544" w:rsidR="004C3AFD" w:rsidRDefault="0003040A" w:rsidP="00301777">
            <w:pPr>
              <w:pStyle w:val="TabellRader"/>
            </w:pPr>
            <w:r>
              <w:t>X</w:t>
            </w:r>
          </w:p>
        </w:tc>
        <w:tc>
          <w:tcPr>
            <w:tcW w:w="4228" w:type="pct"/>
            <w:gridSpan w:val="3"/>
          </w:tcPr>
          <w:p w14:paraId="3D414C3D" w14:textId="77777777" w:rsidR="004C3AFD" w:rsidRDefault="004C3AFD" w:rsidP="00301777">
            <w:pPr>
              <w:pStyle w:val="TabellRader"/>
            </w:pPr>
          </w:p>
        </w:tc>
      </w:tr>
      <w:tr w:rsidR="004C3AFD" w14:paraId="78B094D1" w14:textId="77777777" w:rsidTr="00301777">
        <w:tc>
          <w:tcPr>
            <w:tcW w:w="195" w:type="pct"/>
          </w:tcPr>
          <w:p w14:paraId="13608351" w14:textId="4F86CDA8" w:rsidR="004C3AFD" w:rsidRDefault="001A1BF4" w:rsidP="00301777">
            <w:pPr>
              <w:pStyle w:val="TabellRader"/>
            </w:pPr>
            <w:r>
              <w:t>53</w:t>
            </w:r>
          </w:p>
        </w:tc>
        <w:tc>
          <w:tcPr>
            <w:tcW w:w="193" w:type="pct"/>
          </w:tcPr>
          <w:p w14:paraId="789A8354" w14:textId="5FD044A8" w:rsidR="004C3AFD" w:rsidRDefault="00AB3FFB" w:rsidP="00301777">
            <w:pPr>
              <w:pStyle w:val="TabellRader"/>
            </w:pPr>
            <w:r>
              <w:t>FiU11</w:t>
            </w:r>
          </w:p>
        </w:tc>
        <w:tc>
          <w:tcPr>
            <w:tcW w:w="192" w:type="pct"/>
          </w:tcPr>
          <w:p w14:paraId="5AAD239A" w14:textId="2DD3E14A" w:rsidR="004C3AFD" w:rsidRDefault="00F82833" w:rsidP="00301777">
            <w:pPr>
              <w:pStyle w:val="TabellRader"/>
            </w:pPr>
            <w:r>
              <w:t xml:space="preserve">Ju </w:t>
            </w:r>
            <w:r w:rsidR="00AD4B13">
              <w:t>196</w:t>
            </w:r>
          </w:p>
        </w:tc>
        <w:tc>
          <w:tcPr>
            <w:tcW w:w="192" w:type="pct"/>
          </w:tcPr>
          <w:p w14:paraId="3F3BAEFA" w14:textId="6C76AE3C" w:rsidR="004C3AFD" w:rsidRDefault="007F213A" w:rsidP="00301777">
            <w:pPr>
              <w:pStyle w:val="TabellRader"/>
            </w:pPr>
            <w:r>
              <w:t>X</w:t>
            </w:r>
          </w:p>
        </w:tc>
        <w:tc>
          <w:tcPr>
            <w:tcW w:w="4228" w:type="pct"/>
            <w:gridSpan w:val="3"/>
          </w:tcPr>
          <w:p w14:paraId="6FB4731A" w14:textId="77777777" w:rsidR="004C3AFD" w:rsidRDefault="004C3AFD" w:rsidP="00301777">
            <w:pPr>
              <w:pStyle w:val="TabellRader"/>
            </w:pPr>
          </w:p>
        </w:tc>
      </w:tr>
      <w:tr w:rsidR="004C3AFD" w14:paraId="65D815D7" w14:textId="77777777" w:rsidTr="00301777">
        <w:tc>
          <w:tcPr>
            <w:tcW w:w="195" w:type="pct"/>
          </w:tcPr>
          <w:p w14:paraId="22D1F420" w14:textId="05AFCEDD" w:rsidR="004C3AFD" w:rsidRDefault="001A1BF4" w:rsidP="00301777">
            <w:pPr>
              <w:pStyle w:val="TabellRader"/>
            </w:pPr>
            <w:r>
              <w:t>54</w:t>
            </w:r>
          </w:p>
        </w:tc>
        <w:tc>
          <w:tcPr>
            <w:tcW w:w="193" w:type="pct"/>
          </w:tcPr>
          <w:p w14:paraId="6B8F3EF9" w14:textId="60BE4158" w:rsidR="004C3AFD" w:rsidRDefault="00AB3FFB" w:rsidP="00301777">
            <w:pPr>
              <w:pStyle w:val="TabellRader"/>
            </w:pPr>
            <w:r>
              <w:t>FiU11</w:t>
            </w:r>
          </w:p>
        </w:tc>
        <w:tc>
          <w:tcPr>
            <w:tcW w:w="192" w:type="pct"/>
          </w:tcPr>
          <w:p w14:paraId="716FBE01" w14:textId="0DB76B5E" w:rsidR="004C3AFD" w:rsidRDefault="00F82833" w:rsidP="00301777">
            <w:pPr>
              <w:pStyle w:val="TabellRader"/>
            </w:pPr>
            <w:r>
              <w:t xml:space="preserve">UD </w:t>
            </w:r>
            <w:r w:rsidR="00AD4B13">
              <w:t>26</w:t>
            </w:r>
          </w:p>
        </w:tc>
        <w:tc>
          <w:tcPr>
            <w:tcW w:w="192" w:type="pct"/>
          </w:tcPr>
          <w:p w14:paraId="66D92DC3" w14:textId="29823120" w:rsidR="004C3AFD" w:rsidRDefault="00E057BC" w:rsidP="00301777">
            <w:pPr>
              <w:pStyle w:val="TabellRader"/>
            </w:pPr>
            <w:r>
              <w:t>X</w:t>
            </w:r>
          </w:p>
        </w:tc>
        <w:tc>
          <w:tcPr>
            <w:tcW w:w="4228" w:type="pct"/>
            <w:gridSpan w:val="3"/>
          </w:tcPr>
          <w:p w14:paraId="34BD865B" w14:textId="77777777" w:rsidR="004C3AFD" w:rsidRDefault="004C3AFD" w:rsidP="00301777">
            <w:pPr>
              <w:pStyle w:val="TabellRader"/>
            </w:pPr>
          </w:p>
        </w:tc>
      </w:tr>
      <w:tr w:rsidR="004C3AFD" w14:paraId="652D91E2" w14:textId="77777777" w:rsidTr="00301777">
        <w:tc>
          <w:tcPr>
            <w:tcW w:w="195" w:type="pct"/>
          </w:tcPr>
          <w:p w14:paraId="39B7B91E" w14:textId="79339D98" w:rsidR="004C3AFD" w:rsidRDefault="001A1BF4" w:rsidP="00301777">
            <w:pPr>
              <w:pStyle w:val="TabellRader"/>
            </w:pPr>
            <w:r>
              <w:t>55</w:t>
            </w:r>
          </w:p>
        </w:tc>
        <w:tc>
          <w:tcPr>
            <w:tcW w:w="193" w:type="pct"/>
          </w:tcPr>
          <w:p w14:paraId="584577C8" w14:textId="2957E0A1" w:rsidR="004C3AFD" w:rsidRDefault="00AB3FFB" w:rsidP="00301777">
            <w:pPr>
              <w:pStyle w:val="TabellRader"/>
            </w:pPr>
            <w:r>
              <w:t>FiU11</w:t>
            </w:r>
          </w:p>
        </w:tc>
        <w:tc>
          <w:tcPr>
            <w:tcW w:w="192" w:type="pct"/>
          </w:tcPr>
          <w:p w14:paraId="7C112339" w14:textId="433CB015" w:rsidR="004C3AFD" w:rsidRDefault="00F82833" w:rsidP="00301777">
            <w:pPr>
              <w:pStyle w:val="TabellRader"/>
            </w:pPr>
            <w:r>
              <w:t xml:space="preserve">S </w:t>
            </w:r>
            <w:r w:rsidR="00E057BC">
              <w:t>99</w:t>
            </w:r>
          </w:p>
        </w:tc>
        <w:tc>
          <w:tcPr>
            <w:tcW w:w="192" w:type="pct"/>
          </w:tcPr>
          <w:p w14:paraId="38812D4E" w14:textId="039C7E4B" w:rsidR="004C3AFD" w:rsidRDefault="003A24E0" w:rsidP="00301777">
            <w:pPr>
              <w:pStyle w:val="TabellRader"/>
            </w:pPr>
            <w:r>
              <w:t>X</w:t>
            </w:r>
          </w:p>
        </w:tc>
        <w:tc>
          <w:tcPr>
            <w:tcW w:w="4228" w:type="pct"/>
            <w:gridSpan w:val="3"/>
          </w:tcPr>
          <w:p w14:paraId="4EB3DCE1" w14:textId="77777777" w:rsidR="004C3AFD" w:rsidRDefault="004C3AFD" w:rsidP="00301777">
            <w:pPr>
              <w:pStyle w:val="TabellRader"/>
            </w:pPr>
          </w:p>
        </w:tc>
      </w:tr>
      <w:tr w:rsidR="004C3AFD" w14:paraId="5066E1CA" w14:textId="77777777" w:rsidTr="00301777">
        <w:tc>
          <w:tcPr>
            <w:tcW w:w="195" w:type="pct"/>
          </w:tcPr>
          <w:p w14:paraId="48F13671" w14:textId="6C52A92D" w:rsidR="004C3AFD" w:rsidRDefault="001A1BF4" w:rsidP="00301777">
            <w:pPr>
              <w:pStyle w:val="TabellRader"/>
            </w:pPr>
            <w:r>
              <w:t>56</w:t>
            </w:r>
          </w:p>
        </w:tc>
        <w:tc>
          <w:tcPr>
            <w:tcW w:w="193" w:type="pct"/>
          </w:tcPr>
          <w:p w14:paraId="68C25D86" w14:textId="6A07A747" w:rsidR="004C3AFD" w:rsidRDefault="00AB3FFB" w:rsidP="00301777">
            <w:pPr>
              <w:pStyle w:val="TabellRader"/>
            </w:pPr>
            <w:r>
              <w:t>FiU11</w:t>
            </w:r>
          </w:p>
        </w:tc>
        <w:tc>
          <w:tcPr>
            <w:tcW w:w="192" w:type="pct"/>
          </w:tcPr>
          <w:p w14:paraId="038ABAAB" w14:textId="569D8C20" w:rsidR="004C3AFD" w:rsidRDefault="00F82833" w:rsidP="00301777">
            <w:pPr>
              <w:pStyle w:val="TabellRader"/>
            </w:pPr>
            <w:r>
              <w:t xml:space="preserve">U </w:t>
            </w:r>
            <w:r w:rsidR="00452151">
              <w:t>44</w:t>
            </w:r>
          </w:p>
        </w:tc>
        <w:tc>
          <w:tcPr>
            <w:tcW w:w="192" w:type="pct"/>
          </w:tcPr>
          <w:p w14:paraId="7C27F58E" w14:textId="77777777" w:rsidR="004C3AFD" w:rsidRDefault="004C3AFD" w:rsidP="00301777">
            <w:pPr>
              <w:pStyle w:val="TabellRader"/>
            </w:pPr>
          </w:p>
        </w:tc>
        <w:tc>
          <w:tcPr>
            <w:tcW w:w="4228" w:type="pct"/>
            <w:gridSpan w:val="3"/>
          </w:tcPr>
          <w:p w14:paraId="240434B6" w14:textId="764701FC" w:rsidR="004C3AFD" w:rsidRDefault="00E057BC" w:rsidP="00301777">
            <w:pPr>
              <w:pStyle w:val="TabellRader"/>
            </w:pPr>
            <w:r>
              <w:t>X</w:t>
            </w:r>
          </w:p>
        </w:tc>
      </w:tr>
      <w:tr w:rsidR="004C3AFD" w14:paraId="0FDEA5B3" w14:textId="77777777" w:rsidTr="00301777">
        <w:tc>
          <w:tcPr>
            <w:tcW w:w="195" w:type="pct"/>
          </w:tcPr>
          <w:p w14:paraId="4247DAED" w14:textId="6BFE68B9" w:rsidR="004C3AFD" w:rsidRDefault="001A1BF4" w:rsidP="00301777">
            <w:pPr>
              <w:pStyle w:val="TabellRader"/>
            </w:pPr>
            <w:r>
              <w:t>57</w:t>
            </w:r>
          </w:p>
        </w:tc>
        <w:tc>
          <w:tcPr>
            <w:tcW w:w="193" w:type="pct"/>
          </w:tcPr>
          <w:p w14:paraId="59A67C74" w14:textId="76661F77" w:rsidR="004C3AFD" w:rsidRDefault="00AB3FFB" w:rsidP="00301777">
            <w:pPr>
              <w:pStyle w:val="TabellRader"/>
            </w:pPr>
            <w:r>
              <w:t>FiU11</w:t>
            </w:r>
          </w:p>
        </w:tc>
        <w:tc>
          <w:tcPr>
            <w:tcW w:w="192" w:type="pct"/>
          </w:tcPr>
          <w:p w14:paraId="63015D7B" w14:textId="5896F857" w:rsidR="004C3AFD" w:rsidRDefault="00E057BC" w:rsidP="00301777">
            <w:pPr>
              <w:pStyle w:val="TabellRader"/>
            </w:pPr>
            <w:r>
              <w:t>LI</w:t>
            </w:r>
            <w:r w:rsidR="00F82833">
              <w:t xml:space="preserve"> </w:t>
            </w:r>
            <w:r w:rsidR="00452151">
              <w:t>86</w:t>
            </w:r>
          </w:p>
        </w:tc>
        <w:tc>
          <w:tcPr>
            <w:tcW w:w="192" w:type="pct"/>
          </w:tcPr>
          <w:p w14:paraId="466C34BD" w14:textId="1FF78555" w:rsidR="004C3AFD" w:rsidRDefault="00A80FAE" w:rsidP="00301777">
            <w:pPr>
              <w:pStyle w:val="TabellRader"/>
            </w:pPr>
            <w:r>
              <w:t>X</w:t>
            </w:r>
          </w:p>
        </w:tc>
        <w:tc>
          <w:tcPr>
            <w:tcW w:w="4228" w:type="pct"/>
            <w:gridSpan w:val="3"/>
          </w:tcPr>
          <w:p w14:paraId="40301692" w14:textId="77777777" w:rsidR="004C3AFD" w:rsidRDefault="004C3AFD" w:rsidP="00301777">
            <w:pPr>
              <w:pStyle w:val="TabellRader"/>
            </w:pPr>
          </w:p>
        </w:tc>
      </w:tr>
      <w:tr w:rsidR="00BF05CE" w14:paraId="011C4ACD" w14:textId="77777777" w:rsidTr="00301777">
        <w:tc>
          <w:tcPr>
            <w:tcW w:w="195" w:type="pct"/>
          </w:tcPr>
          <w:p w14:paraId="51EBE62B" w14:textId="717124E6" w:rsidR="00BF05CE" w:rsidRDefault="001A1BF4" w:rsidP="00301777">
            <w:pPr>
              <w:pStyle w:val="TabellRader"/>
            </w:pPr>
            <w:r>
              <w:t>58</w:t>
            </w:r>
            <w:r w:rsidR="00170321">
              <w:t xml:space="preserve"> </w:t>
            </w:r>
          </w:p>
        </w:tc>
        <w:tc>
          <w:tcPr>
            <w:tcW w:w="193" w:type="pct"/>
          </w:tcPr>
          <w:p w14:paraId="61E9EA78" w14:textId="0C5A0C96" w:rsidR="00BF05CE" w:rsidRDefault="00AB3FFB" w:rsidP="00301777">
            <w:pPr>
              <w:pStyle w:val="TabellRader"/>
            </w:pPr>
            <w:r>
              <w:t>FiU11</w:t>
            </w:r>
          </w:p>
        </w:tc>
        <w:tc>
          <w:tcPr>
            <w:tcW w:w="192" w:type="pct"/>
          </w:tcPr>
          <w:p w14:paraId="65D4D82E" w14:textId="58FBE3BC" w:rsidR="00BF05CE" w:rsidRDefault="00F82833" w:rsidP="00301777">
            <w:pPr>
              <w:pStyle w:val="TabellRader"/>
            </w:pPr>
            <w:r>
              <w:t>Ku</w:t>
            </w:r>
            <w:r w:rsidR="00452151">
              <w:t xml:space="preserve"> 18</w:t>
            </w:r>
          </w:p>
        </w:tc>
        <w:tc>
          <w:tcPr>
            <w:tcW w:w="192" w:type="pct"/>
          </w:tcPr>
          <w:p w14:paraId="31764DB4" w14:textId="1A0C6A90" w:rsidR="00BF05CE" w:rsidRDefault="007B71B2" w:rsidP="00301777">
            <w:pPr>
              <w:pStyle w:val="TabellRader"/>
            </w:pPr>
            <w:r>
              <w:t>X</w:t>
            </w:r>
          </w:p>
        </w:tc>
        <w:tc>
          <w:tcPr>
            <w:tcW w:w="4228" w:type="pct"/>
            <w:gridSpan w:val="3"/>
          </w:tcPr>
          <w:p w14:paraId="228FC8EF" w14:textId="77777777" w:rsidR="00BF05CE" w:rsidRDefault="00BF05CE" w:rsidP="00301777">
            <w:pPr>
              <w:pStyle w:val="TabellRader"/>
            </w:pPr>
          </w:p>
        </w:tc>
      </w:tr>
      <w:tr w:rsidR="00BF05CE" w14:paraId="20B7ED41" w14:textId="77777777" w:rsidTr="00301777">
        <w:tc>
          <w:tcPr>
            <w:tcW w:w="195" w:type="pct"/>
          </w:tcPr>
          <w:p w14:paraId="3C20CF18" w14:textId="6B43C3CF" w:rsidR="00BF05CE" w:rsidRDefault="001A1BF4" w:rsidP="00301777">
            <w:pPr>
              <w:pStyle w:val="TabellRader"/>
            </w:pPr>
            <w:r>
              <w:t>59</w:t>
            </w:r>
          </w:p>
        </w:tc>
        <w:tc>
          <w:tcPr>
            <w:tcW w:w="193" w:type="pct"/>
          </w:tcPr>
          <w:p w14:paraId="51B5A7F4" w14:textId="541B5800" w:rsidR="00BF05CE" w:rsidRDefault="00AB3FFB" w:rsidP="00301777">
            <w:pPr>
              <w:pStyle w:val="TabellRader"/>
            </w:pPr>
            <w:r>
              <w:t>FiU11</w:t>
            </w:r>
          </w:p>
        </w:tc>
        <w:tc>
          <w:tcPr>
            <w:tcW w:w="192" w:type="pct"/>
          </w:tcPr>
          <w:p w14:paraId="40F92C7C" w14:textId="6882A462" w:rsidR="00BF05CE" w:rsidRDefault="0005435C" w:rsidP="00301777">
            <w:pPr>
              <w:pStyle w:val="TabellRader"/>
            </w:pPr>
            <w:r>
              <w:t>LI</w:t>
            </w:r>
            <w:r w:rsidR="00452151">
              <w:t xml:space="preserve"> 87</w:t>
            </w:r>
          </w:p>
        </w:tc>
        <w:tc>
          <w:tcPr>
            <w:tcW w:w="192" w:type="pct"/>
          </w:tcPr>
          <w:p w14:paraId="322C59A7" w14:textId="01B21ADD" w:rsidR="00BF05CE" w:rsidRDefault="0005435C" w:rsidP="00301777">
            <w:pPr>
              <w:pStyle w:val="TabellRader"/>
            </w:pPr>
            <w:r>
              <w:t>X</w:t>
            </w:r>
          </w:p>
        </w:tc>
        <w:tc>
          <w:tcPr>
            <w:tcW w:w="4228" w:type="pct"/>
            <w:gridSpan w:val="3"/>
          </w:tcPr>
          <w:p w14:paraId="6A7835E1" w14:textId="77777777" w:rsidR="00BF05CE" w:rsidRDefault="00BF05CE" w:rsidP="00301777">
            <w:pPr>
              <w:pStyle w:val="TabellRader"/>
            </w:pPr>
          </w:p>
        </w:tc>
      </w:tr>
      <w:tr w:rsidR="00951D87" w14:paraId="0DC6DDEE" w14:textId="77777777" w:rsidTr="006E5302">
        <w:tc>
          <w:tcPr>
            <w:tcW w:w="195" w:type="pct"/>
          </w:tcPr>
          <w:p w14:paraId="2BCCEA73" w14:textId="589027CE" w:rsidR="00951D87" w:rsidRDefault="00951D87" w:rsidP="006E5302">
            <w:pPr>
              <w:pStyle w:val="TabellRader"/>
            </w:pPr>
            <w:r>
              <w:t>102</w:t>
            </w:r>
          </w:p>
        </w:tc>
        <w:tc>
          <w:tcPr>
            <w:tcW w:w="193" w:type="pct"/>
          </w:tcPr>
          <w:p w14:paraId="6F4AF898" w14:textId="6EEC9A25" w:rsidR="00951D87" w:rsidRDefault="00951D87" w:rsidP="006E5302">
            <w:pPr>
              <w:pStyle w:val="TabellRader"/>
            </w:pPr>
            <w:r>
              <w:t>FiU2</w:t>
            </w:r>
          </w:p>
        </w:tc>
        <w:tc>
          <w:tcPr>
            <w:tcW w:w="192" w:type="pct"/>
          </w:tcPr>
          <w:p w14:paraId="2A2FCF9D" w14:textId="7E83FA0E" w:rsidR="00951D87" w:rsidRDefault="00951D87" w:rsidP="006E5302">
            <w:pPr>
              <w:pStyle w:val="TabellRader"/>
            </w:pPr>
            <w:r>
              <w:t xml:space="preserve">Fi </w:t>
            </w:r>
            <w:r w:rsidR="00452151">
              <w:t>135</w:t>
            </w:r>
          </w:p>
        </w:tc>
        <w:tc>
          <w:tcPr>
            <w:tcW w:w="192" w:type="pct"/>
          </w:tcPr>
          <w:p w14:paraId="073C7F33" w14:textId="1AB80821" w:rsidR="00951D87" w:rsidRDefault="00144786" w:rsidP="006E5302">
            <w:pPr>
              <w:pStyle w:val="TabellRader"/>
            </w:pPr>
            <w:r>
              <w:t>X</w:t>
            </w:r>
          </w:p>
        </w:tc>
        <w:tc>
          <w:tcPr>
            <w:tcW w:w="4228" w:type="pct"/>
            <w:gridSpan w:val="3"/>
          </w:tcPr>
          <w:p w14:paraId="36E86DBE" w14:textId="77777777" w:rsidR="00951D87" w:rsidRDefault="00951D87" w:rsidP="006E5302">
            <w:pPr>
              <w:pStyle w:val="TabellRader"/>
            </w:pPr>
          </w:p>
        </w:tc>
      </w:tr>
      <w:tr w:rsidR="00951D87" w14:paraId="12F1555C" w14:textId="77777777" w:rsidTr="006E5302">
        <w:tc>
          <w:tcPr>
            <w:tcW w:w="195" w:type="pct"/>
          </w:tcPr>
          <w:p w14:paraId="282715D7" w14:textId="574703F8" w:rsidR="00951D87" w:rsidRDefault="00951D87" w:rsidP="006E5302">
            <w:pPr>
              <w:pStyle w:val="TabellRader"/>
            </w:pPr>
            <w:r>
              <w:t>103</w:t>
            </w:r>
          </w:p>
        </w:tc>
        <w:tc>
          <w:tcPr>
            <w:tcW w:w="193" w:type="pct"/>
          </w:tcPr>
          <w:p w14:paraId="7E7D9C03" w14:textId="1789CD8B" w:rsidR="00951D87" w:rsidRDefault="00951D87" w:rsidP="006E5302">
            <w:pPr>
              <w:pStyle w:val="TabellRader"/>
            </w:pPr>
            <w:r>
              <w:t>FiU3</w:t>
            </w:r>
          </w:p>
        </w:tc>
        <w:tc>
          <w:tcPr>
            <w:tcW w:w="192" w:type="pct"/>
          </w:tcPr>
          <w:p w14:paraId="33D72729" w14:textId="13CBC52B" w:rsidR="00951D87" w:rsidRDefault="00951D87" w:rsidP="006E5302">
            <w:pPr>
              <w:pStyle w:val="TabellRader"/>
            </w:pPr>
            <w:r>
              <w:t xml:space="preserve">Fi </w:t>
            </w:r>
            <w:r w:rsidR="00452151">
              <w:t>136</w:t>
            </w:r>
          </w:p>
        </w:tc>
        <w:tc>
          <w:tcPr>
            <w:tcW w:w="192" w:type="pct"/>
          </w:tcPr>
          <w:p w14:paraId="60062456" w14:textId="1C7C6E15" w:rsidR="00951D87" w:rsidRDefault="00144786" w:rsidP="006E5302">
            <w:pPr>
              <w:pStyle w:val="TabellRader"/>
            </w:pPr>
            <w:r>
              <w:t>X</w:t>
            </w:r>
          </w:p>
        </w:tc>
        <w:tc>
          <w:tcPr>
            <w:tcW w:w="4228" w:type="pct"/>
            <w:gridSpan w:val="3"/>
          </w:tcPr>
          <w:p w14:paraId="66ACEC47" w14:textId="77777777" w:rsidR="00951D87" w:rsidRDefault="00951D87" w:rsidP="006E5302">
            <w:pPr>
              <w:pStyle w:val="TabellRader"/>
            </w:pPr>
          </w:p>
        </w:tc>
      </w:tr>
      <w:tr w:rsidR="00951D87" w14:paraId="4C707DEB" w14:textId="77777777" w:rsidTr="006E5302">
        <w:tc>
          <w:tcPr>
            <w:tcW w:w="195" w:type="pct"/>
          </w:tcPr>
          <w:p w14:paraId="182AD352" w14:textId="220698BB" w:rsidR="00951D87" w:rsidRDefault="00951D87" w:rsidP="006E5302">
            <w:pPr>
              <w:pStyle w:val="TabellRader"/>
            </w:pPr>
            <w:r>
              <w:t>104</w:t>
            </w:r>
          </w:p>
        </w:tc>
        <w:tc>
          <w:tcPr>
            <w:tcW w:w="193" w:type="pct"/>
          </w:tcPr>
          <w:p w14:paraId="3DF9B473" w14:textId="0D60D7DC" w:rsidR="00951D87" w:rsidRDefault="00951D87" w:rsidP="006E5302">
            <w:pPr>
              <w:pStyle w:val="TabellRader"/>
            </w:pPr>
            <w:r>
              <w:t>FiU4</w:t>
            </w:r>
          </w:p>
        </w:tc>
        <w:tc>
          <w:tcPr>
            <w:tcW w:w="192" w:type="pct"/>
          </w:tcPr>
          <w:p w14:paraId="2F8C7A71" w14:textId="020B7E82" w:rsidR="00951D87" w:rsidRDefault="00951D87" w:rsidP="006E5302">
            <w:pPr>
              <w:pStyle w:val="TabellRader"/>
            </w:pPr>
            <w:r>
              <w:t xml:space="preserve">Fi </w:t>
            </w:r>
            <w:r w:rsidR="00452151">
              <w:t>137</w:t>
            </w:r>
          </w:p>
        </w:tc>
        <w:tc>
          <w:tcPr>
            <w:tcW w:w="192" w:type="pct"/>
          </w:tcPr>
          <w:p w14:paraId="3B4212A6" w14:textId="31213E3D" w:rsidR="00951D87" w:rsidRDefault="00144786" w:rsidP="006E5302">
            <w:pPr>
              <w:pStyle w:val="TabellRader"/>
            </w:pPr>
            <w:r>
              <w:t>X</w:t>
            </w:r>
          </w:p>
        </w:tc>
        <w:tc>
          <w:tcPr>
            <w:tcW w:w="4228" w:type="pct"/>
            <w:gridSpan w:val="3"/>
          </w:tcPr>
          <w:p w14:paraId="70D23CB9" w14:textId="77777777" w:rsidR="00951D87" w:rsidRDefault="00951D87" w:rsidP="006E5302">
            <w:pPr>
              <w:pStyle w:val="TabellRader"/>
            </w:pPr>
          </w:p>
        </w:tc>
      </w:tr>
      <w:tr w:rsidR="00951D87" w14:paraId="4FB41DA0" w14:textId="77777777" w:rsidTr="00301777">
        <w:tc>
          <w:tcPr>
            <w:tcW w:w="195" w:type="pct"/>
          </w:tcPr>
          <w:p w14:paraId="615DDDA6" w14:textId="4BF9884C" w:rsidR="00951D87" w:rsidRDefault="00951D87" w:rsidP="00301777">
            <w:pPr>
              <w:pStyle w:val="TabellRader"/>
            </w:pPr>
            <w:r>
              <w:t>105</w:t>
            </w:r>
          </w:p>
        </w:tc>
        <w:tc>
          <w:tcPr>
            <w:tcW w:w="193" w:type="pct"/>
          </w:tcPr>
          <w:p w14:paraId="690D1C78" w14:textId="43E56244" w:rsidR="00951D87" w:rsidRDefault="00951D87" w:rsidP="00301777">
            <w:pPr>
              <w:pStyle w:val="TabellRader"/>
            </w:pPr>
            <w:r>
              <w:t>FiU5</w:t>
            </w:r>
          </w:p>
        </w:tc>
        <w:tc>
          <w:tcPr>
            <w:tcW w:w="192" w:type="pct"/>
          </w:tcPr>
          <w:p w14:paraId="370A0867" w14:textId="65407ED3" w:rsidR="00951D87" w:rsidRDefault="00951D87" w:rsidP="00301777">
            <w:pPr>
              <w:pStyle w:val="TabellRader"/>
            </w:pPr>
            <w:r>
              <w:t xml:space="preserve">Fi </w:t>
            </w:r>
            <w:r w:rsidR="00452151">
              <w:t>138</w:t>
            </w:r>
          </w:p>
        </w:tc>
        <w:tc>
          <w:tcPr>
            <w:tcW w:w="192" w:type="pct"/>
          </w:tcPr>
          <w:p w14:paraId="16F124F9" w14:textId="77777777" w:rsidR="00951D87" w:rsidRDefault="00951D87" w:rsidP="00301777">
            <w:pPr>
              <w:pStyle w:val="TabellRader"/>
            </w:pPr>
          </w:p>
        </w:tc>
        <w:tc>
          <w:tcPr>
            <w:tcW w:w="4228" w:type="pct"/>
            <w:gridSpan w:val="3"/>
          </w:tcPr>
          <w:p w14:paraId="3C2417DC" w14:textId="77FD91ED" w:rsidR="00951D87" w:rsidRDefault="00144786" w:rsidP="00301777">
            <w:pPr>
              <w:pStyle w:val="TabellRader"/>
            </w:pPr>
            <w:r>
              <w:t>X</w:t>
            </w:r>
          </w:p>
        </w:tc>
      </w:tr>
      <w:tr w:rsidR="00EA53C1" w14:paraId="7A5D61E4" w14:textId="77777777" w:rsidTr="00301777">
        <w:tc>
          <w:tcPr>
            <w:tcW w:w="195" w:type="pct"/>
          </w:tcPr>
          <w:p w14:paraId="03B85534" w14:textId="5710F74D" w:rsidR="00EA53C1" w:rsidRDefault="00EA53C1" w:rsidP="00301777">
            <w:pPr>
              <w:pStyle w:val="TabellRader"/>
            </w:pPr>
            <w:r>
              <w:t>109</w:t>
            </w:r>
          </w:p>
        </w:tc>
        <w:tc>
          <w:tcPr>
            <w:tcW w:w="193" w:type="pct"/>
          </w:tcPr>
          <w:p w14:paraId="51A95CD1" w14:textId="7551A8A0" w:rsidR="00EA53C1" w:rsidRDefault="00EA53C1" w:rsidP="00301777">
            <w:pPr>
              <w:pStyle w:val="TabellRader"/>
            </w:pPr>
            <w:r>
              <w:t>FiU10</w:t>
            </w:r>
          </w:p>
        </w:tc>
        <w:tc>
          <w:tcPr>
            <w:tcW w:w="192" w:type="pct"/>
          </w:tcPr>
          <w:p w14:paraId="695AAF37" w14:textId="14DCB0F7" w:rsidR="00EA53C1" w:rsidRDefault="00EA53C1" w:rsidP="00301777">
            <w:pPr>
              <w:pStyle w:val="TabellRader"/>
            </w:pPr>
            <w:r>
              <w:t xml:space="preserve">Fi </w:t>
            </w:r>
            <w:r w:rsidR="00452151">
              <w:t>141</w:t>
            </w:r>
          </w:p>
        </w:tc>
        <w:tc>
          <w:tcPr>
            <w:tcW w:w="192" w:type="pct"/>
          </w:tcPr>
          <w:p w14:paraId="5700C365" w14:textId="513117F3" w:rsidR="00EA53C1" w:rsidRDefault="00EA53C1" w:rsidP="00301777">
            <w:pPr>
              <w:pStyle w:val="TabellRader"/>
            </w:pPr>
            <w:r>
              <w:t>X</w:t>
            </w:r>
          </w:p>
        </w:tc>
        <w:tc>
          <w:tcPr>
            <w:tcW w:w="4228" w:type="pct"/>
            <w:gridSpan w:val="3"/>
          </w:tcPr>
          <w:p w14:paraId="5354E18B" w14:textId="77777777" w:rsidR="00EA53C1" w:rsidRDefault="00EA53C1" w:rsidP="00301777">
            <w:pPr>
              <w:pStyle w:val="TabellRader"/>
            </w:pPr>
          </w:p>
        </w:tc>
      </w:tr>
      <w:tr w:rsidR="0058438C" w:rsidRPr="00B2420A" w14:paraId="04DADD37" w14:textId="77777777" w:rsidTr="003C5A6C">
        <w:trPr>
          <w:gridAfter w:val="2"/>
          <w:wAfter w:w="4015" w:type="pct"/>
        </w:trPr>
        <w:tc>
          <w:tcPr>
            <w:tcW w:w="985" w:type="pct"/>
            <w:gridSpan w:val="5"/>
          </w:tcPr>
          <w:p w14:paraId="0F77E00C" w14:textId="040E35D6" w:rsidR="0058438C" w:rsidRPr="00B2420A" w:rsidRDefault="0058438C" w:rsidP="00B2420A">
            <w:pPr>
              <w:pStyle w:val="Rubrik2"/>
              <w:outlineLvl w:val="1"/>
            </w:pPr>
            <w:bookmarkStart w:id="559" w:name="_Toc505164401"/>
            <w:bookmarkStart w:id="560" w:name="_Toc505170063"/>
            <w:bookmarkStart w:id="561" w:name="_Toc505170440"/>
            <w:bookmarkStart w:id="562" w:name="_Toc505170798"/>
            <w:bookmarkStart w:id="563" w:name="_Toc505171862"/>
            <w:bookmarkStart w:id="564" w:name="_Toc21610003"/>
            <w:bookmarkStart w:id="565" w:name="_Toc129250755"/>
            <w:r w:rsidRPr="00B2420A">
              <w:t>Skatteutskottet</w:t>
            </w:r>
            <w:bookmarkEnd w:id="559"/>
            <w:bookmarkEnd w:id="560"/>
            <w:bookmarkEnd w:id="561"/>
            <w:bookmarkEnd w:id="562"/>
            <w:bookmarkEnd w:id="563"/>
            <w:bookmarkEnd w:id="564"/>
            <w:bookmarkEnd w:id="565"/>
          </w:p>
        </w:tc>
      </w:tr>
      <w:tr w:rsidR="003A0C42" w:rsidRPr="00E74787" w14:paraId="5FEB18E5" w14:textId="77777777" w:rsidTr="003C5A6C">
        <w:trPr>
          <w:gridAfter w:val="2"/>
          <w:wAfter w:w="4015" w:type="pct"/>
        </w:trPr>
        <w:tc>
          <w:tcPr>
            <w:tcW w:w="195" w:type="pct"/>
          </w:tcPr>
          <w:p w14:paraId="16C85739" w14:textId="47363B4E" w:rsidR="003A0C42" w:rsidRPr="00E74787" w:rsidRDefault="00E74787" w:rsidP="00CB14C3">
            <w:pPr>
              <w:pStyle w:val="TabellRader"/>
              <w:rPr>
                <w:b/>
              </w:rPr>
            </w:pPr>
            <w:r w:rsidRPr="00E74787">
              <w:rPr>
                <w:b/>
              </w:rPr>
              <w:t>2011/12</w:t>
            </w:r>
          </w:p>
        </w:tc>
        <w:tc>
          <w:tcPr>
            <w:tcW w:w="193" w:type="pct"/>
          </w:tcPr>
          <w:p w14:paraId="1EC6D06B" w14:textId="77777777" w:rsidR="003A0C42" w:rsidRPr="00E74787" w:rsidRDefault="003A0C42" w:rsidP="00CB14C3">
            <w:pPr>
              <w:pStyle w:val="TabellRader"/>
              <w:rPr>
                <w:b/>
              </w:rPr>
            </w:pPr>
          </w:p>
        </w:tc>
        <w:tc>
          <w:tcPr>
            <w:tcW w:w="192" w:type="pct"/>
          </w:tcPr>
          <w:p w14:paraId="4C3660E0" w14:textId="77777777" w:rsidR="003A0C42" w:rsidRPr="00E74787" w:rsidRDefault="003A0C42" w:rsidP="00CB14C3">
            <w:pPr>
              <w:pStyle w:val="TabellRader"/>
              <w:rPr>
                <w:b/>
              </w:rPr>
            </w:pPr>
          </w:p>
        </w:tc>
        <w:tc>
          <w:tcPr>
            <w:tcW w:w="192" w:type="pct"/>
          </w:tcPr>
          <w:p w14:paraId="5D2F6091" w14:textId="77777777" w:rsidR="003A0C42" w:rsidRPr="00E74787" w:rsidRDefault="003A0C42" w:rsidP="00CB14C3">
            <w:pPr>
              <w:pStyle w:val="TabellRader"/>
              <w:rPr>
                <w:b/>
              </w:rPr>
            </w:pPr>
          </w:p>
        </w:tc>
        <w:tc>
          <w:tcPr>
            <w:tcW w:w="213" w:type="pct"/>
          </w:tcPr>
          <w:p w14:paraId="7D9889CA" w14:textId="77777777" w:rsidR="003A0C42" w:rsidRPr="00E74787" w:rsidRDefault="003A0C42" w:rsidP="00CB14C3">
            <w:pPr>
              <w:pStyle w:val="TabellRader"/>
              <w:rPr>
                <w:b/>
              </w:rPr>
            </w:pPr>
          </w:p>
        </w:tc>
      </w:tr>
      <w:tr w:rsidR="003A0C42" w14:paraId="2D5FCA11" w14:textId="77777777" w:rsidTr="003C5A6C">
        <w:trPr>
          <w:gridAfter w:val="2"/>
          <w:wAfter w:w="4015" w:type="pct"/>
        </w:trPr>
        <w:tc>
          <w:tcPr>
            <w:tcW w:w="195" w:type="pct"/>
          </w:tcPr>
          <w:p w14:paraId="6A284B0A" w14:textId="4AE4A258" w:rsidR="003A0C42" w:rsidRDefault="00E74787" w:rsidP="00CB14C3">
            <w:pPr>
              <w:pStyle w:val="TabellRader"/>
            </w:pPr>
            <w:r>
              <w:t>170</w:t>
            </w:r>
          </w:p>
        </w:tc>
        <w:tc>
          <w:tcPr>
            <w:tcW w:w="193" w:type="pct"/>
          </w:tcPr>
          <w:p w14:paraId="26D39D0B" w14:textId="1B72644F" w:rsidR="003A0C42" w:rsidRDefault="00E74787" w:rsidP="00CB14C3">
            <w:pPr>
              <w:pStyle w:val="TabellRader"/>
            </w:pPr>
            <w:r>
              <w:t>SkU13</w:t>
            </w:r>
          </w:p>
        </w:tc>
        <w:tc>
          <w:tcPr>
            <w:tcW w:w="192" w:type="pct"/>
          </w:tcPr>
          <w:p w14:paraId="1F3C83BE" w14:textId="717DB211" w:rsidR="003A0C42" w:rsidRDefault="00E74787" w:rsidP="00CB14C3">
            <w:pPr>
              <w:pStyle w:val="TabellRader"/>
            </w:pPr>
            <w:r>
              <w:t xml:space="preserve">Fi </w:t>
            </w:r>
            <w:r w:rsidR="00452151">
              <w:t>5</w:t>
            </w:r>
          </w:p>
        </w:tc>
        <w:tc>
          <w:tcPr>
            <w:tcW w:w="192" w:type="pct"/>
          </w:tcPr>
          <w:p w14:paraId="6F96D435" w14:textId="1A6C7607" w:rsidR="003A0C42" w:rsidRDefault="0024766E" w:rsidP="00CB14C3">
            <w:pPr>
              <w:pStyle w:val="TabellRader"/>
            </w:pPr>
            <w:r>
              <w:t>X</w:t>
            </w:r>
          </w:p>
        </w:tc>
        <w:tc>
          <w:tcPr>
            <w:tcW w:w="213" w:type="pct"/>
          </w:tcPr>
          <w:p w14:paraId="0857DA56" w14:textId="2AEBFD2C" w:rsidR="003A0C42" w:rsidRDefault="003A0C42" w:rsidP="00CB14C3">
            <w:pPr>
              <w:pStyle w:val="TabellRader"/>
            </w:pPr>
          </w:p>
        </w:tc>
      </w:tr>
      <w:tr w:rsidR="003A0C42" w14:paraId="0F264874" w14:textId="77777777" w:rsidTr="003C5A6C">
        <w:trPr>
          <w:gridAfter w:val="2"/>
          <w:wAfter w:w="4015" w:type="pct"/>
        </w:trPr>
        <w:tc>
          <w:tcPr>
            <w:tcW w:w="195" w:type="pct"/>
          </w:tcPr>
          <w:p w14:paraId="58E18AD8" w14:textId="77777777" w:rsidR="003A0C42" w:rsidRDefault="003A0C42" w:rsidP="00CB14C3">
            <w:pPr>
              <w:pStyle w:val="TabellRader"/>
            </w:pPr>
          </w:p>
        </w:tc>
        <w:tc>
          <w:tcPr>
            <w:tcW w:w="193" w:type="pct"/>
          </w:tcPr>
          <w:p w14:paraId="5F98598F" w14:textId="77777777" w:rsidR="003A0C42" w:rsidRDefault="003A0C42" w:rsidP="00CB14C3">
            <w:pPr>
              <w:pStyle w:val="TabellRader"/>
            </w:pPr>
          </w:p>
        </w:tc>
        <w:tc>
          <w:tcPr>
            <w:tcW w:w="192" w:type="pct"/>
          </w:tcPr>
          <w:p w14:paraId="72B09BA9" w14:textId="77777777" w:rsidR="003A0C42" w:rsidRDefault="003A0C42" w:rsidP="00CB14C3">
            <w:pPr>
              <w:pStyle w:val="TabellRader"/>
            </w:pPr>
          </w:p>
        </w:tc>
        <w:tc>
          <w:tcPr>
            <w:tcW w:w="192" w:type="pct"/>
          </w:tcPr>
          <w:p w14:paraId="7C50A4FE" w14:textId="77777777" w:rsidR="003A0C42" w:rsidRDefault="003A0C42" w:rsidP="00CB14C3">
            <w:pPr>
              <w:pStyle w:val="TabellRader"/>
            </w:pPr>
          </w:p>
        </w:tc>
        <w:tc>
          <w:tcPr>
            <w:tcW w:w="213" w:type="pct"/>
          </w:tcPr>
          <w:p w14:paraId="3CD69531" w14:textId="77777777" w:rsidR="003A0C42" w:rsidRDefault="003A0C42" w:rsidP="00CB14C3">
            <w:pPr>
              <w:pStyle w:val="TabellRader"/>
            </w:pPr>
          </w:p>
        </w:tc>
      </w:tr>
      <w:tr w:rsidR="003A0C42" w:rsidRPr="001C7788" w14:paraId="4D15DCD7" w14:textId="77777777" w:rsidTr="003C5A6C">
        <w:trPr>
          <w:gridAfter w:val="2"/>
          <w:wAfter w:w="4015" w:type="pct"/>
        </w:trPr>
        <w:tc>
          <w:tcPr>
            <w:tcW w:w="195" w:type="pct"/>
          </w:tcPr>
          <w:p w14:paraId="1F1E5D3B" w14:textId="1D7C862E" w:rsidR="003A0C42" w:rsidRPr="001C7788" w:rsidRDefault="001C7788" w:rsidP="00CB14C3">
            <w:pPr>
              <w:pStyle w:val="TabellRader"/>
              <w:rPr>
                <w:b/>
              </w:rPr>
            </w:pPr>
            <w:r w:rsidRPr="001C7788">
              <w:rPr>
                <w:b/>
              </w:rPr>
              <w:t>2013/14</w:t>
            </w:r>
          </w:p>
        </w:tc>
        <w:tc>
          <w:tcPr>
            <w:tcW w:w="193" w:type="pct"/>
          </w:tcPr>
          <w:p w14:paraId="6AEB5867" w14:textId="77777777" w:rsidR="003A0C42" w:rsidRPr="001C7788" w:rsidRDefault="003A0C42" w:rsidP="00CB14C3">
            <w:pPr>
              <w:pStyle w:val="TabellRader"/>
              <w:rPr>
                <w:b/>
              </w:rPr>
            </w:pPr>
          </w:p>
        </w:tc>
        <w:tc>
          <w:tcPr>
            <w:tcW w:w="192" w:type="pct"/>
          </w:tcPr>
          <w:p w14:paraId="61AB5B8E" w14:textId="77777777" w:rsidR="003A0C42" w:rsidRPr="001C7788" w:rsidRDefault="003A0C42" w:rsidP="00CB14C3">
            <w:pPr>
              <w:pStyle w:val="TabellRader"/>
              <w:rPr>
                <w:b/>
              </w:rPr>
            </w:pPr>
          </w:p>
        </w:tc>
        <w:tc>
          <w:tcPr>
            <w:tcW w:w="192" w:type="pct"/>
          </w:tcPr>
          <w:p w14:paraId="05E44569" w14:textId="77777777" w:rsidR="003A0C42" w:rsidRPr="001C7788" w:rsidRDefault="003A0C42" w:rsidP="00CB14C3">
            <w:pPr>
              <w:pStyle w:val="TabellRader"/>
              <w:rPr>
                <w:b/>
              </w:rPr>
            </w:pPr>
          </w:p>
        </w:tc>
        <w:tc>
          <w:tcPr>
            <w:tcW w:w="213" w:type="pct"/>
          </w:tcPr>
          <w:p w14:paraId="2147730F" w14:textId="77777777" w:rsidR="003A0C42" w:rsidRPr="001C7788" w:rsidRDefault="003A0C42" w:rsidP="00CB14C3">
            <w:pPr>
              <w:pStyle w:val="TabellRader"/>
              <w:rPr>
                <w:b/>
              </w:rPr>
            </w:pPr>
          </w:p>
        </w:tc>
      </w:tr>
      <w:tr w:rsidR="003A0C42" w14:paraId="7A55A6FF" w14:textId="77777777" w:rsidTr="003C5A6C">
        <w:trPr>
          <w:gridAfter w:val="2"/>
          <w:wAfter w:w="4015" w:type="pct"/>
        </w:trPr>
        <w:tc>
          <w:tcPr>
            <w:tcW w:w="195" w:type="pct"/>
          </w:tcPr>
          <w:p w14:paraId="2C1C03B8" w14:textId="1C65114D" w:rsidR="003A0C42" w:rsidRDefault="001C7788" w:rsidP="00CB14C3">
            <w:pPr>
              <w:pStyle w:val="TabellRader"/>
            </w:pPr>
            <w:r>
              <w:t>186</w:t>
            </w:r>
          </w:p>
        </w:tc>
        <w:tc>
          <w:tcPr>
            <w:tcW w:w="193" w:type="pct"/>
          </w:tcPr>
          <w:p w14:paraId="49C77E4A" w14:textId="18B96987" w:rsidR="003A0C42" w:rsidRDefault="001C7788" w:rsidP="00CB14C3">
            <w:pPr>
              <w:pStyle w:val="TabellRader"/>
            </w:pPr>
            <w:r>
              <w:t>SkU24</w:t>
            </w:r>
          </w:p>
        </w:tc>
        <w:tc>
          <w:tcPr>
            <w:tcW w:w="192" w:type="pct"/>
          </w:tcPr>
          <w:p w14:paraId="0544AB90" w14:textId="2270D46F" w:rsidR="003A0C42" w:rsidRDefault="001C7788" w:rsidP="00CB14C3">
            <w:pPr>
              <w:pStyle w:val="TabellRader"/>
            </w:pPr>
            <w:r>
              <w:t xml:space="preserve">Fi </w:t>
            </w:r>
            <w:r w:rsidR="00452151">
              <w:t>10</w:t>
            </w:r>
          </w:p>
        </w:tc>
        <w:tc>
          <w:tcPr>
            <w:tcW w:w="192" w:type="pct"/>
          </w:tcPr>
          <w:p w14:paraId="36765C26" w14:textId="77777777" w:rsidR="003A0C42" w:rsidRDefault="003A0C42" w:rsidP="00CB14C3">
            <w:pPr>
              <w:pStyle w:val="TabellRader"/>
            </w:pPr>
          </w:p>
        </w:tc>
        <w:tc>
          <w:tcPr>
            <w:tcW w:w="213" w:type="pct"/>
          </w:tcPr>
          <w:p w14:paraId="75B9F76A" w14:textId="10AC4E0B" w:rsidR="003A0C42" w:rsidRDefault="0024766E" w:rsidP="00CB14C3">
            <w:pPr>
              <w:pStyle w:val="TabellRader"/>
            </w:pPr>
            <w:r>
              <w:t>X</w:t>
            </w:r>
          </w:p>
        </w:tc>
      </w:tr>
      <w:tr w:rsidR="003A0C42" w14:paraId="0C5E4B66" w14:textId="77777777" w:rsidTr="003C5A6C">
        <w:trPr>
          <w:gridAfter w:val="2"/>
          <w:wAfter w:w="4015" w:type="pct"/>
        </w:trPr>
        <w:tc>
          <w:tcPr>
            <w:tcW w:w="195" w:type="pct"/>
          </w:tcPr>
          <w:p w14:paraId="2951A310" w14:textId="77777777" w:rsidR="003A0C42" w:rsidRDefault="003A0C42" w:rsidP="00CB14C3">
            <w:pPr>
              <w:pStyle w:val="TabellRader"/>
            </w:pPr>
          </w:p>
        </w:tc>
        <w:tc>
          <w:tcPr>
            <w:tcW w:w="193" w:type="pct"/>
          </w:tcPr>
          <w:p w14:paraId="3BE95622" w14:textId="77777777" w:rsidR="003A0C42" w:rsidRDefault="003A0C42" w:rsidP="00CB14C3">
            <w:pPr>
              <w:pStyle w:val="TabellRader"/>
            </w:pPr>
          </w:p>
        </w:tc>
        <w:tc>
          <w:tcPr>
            <w:tcW w:w="192" w:type="pct"/>
          </w:tcPr>
          <w:p w14:paraId="019A2E79" w14:textId="77777777" w:rsidR="003A0C42" w:rsidRDefault="003A0C42" w:rsidP="00CB14C3">
            <w:pPr>
              <w:pStyle w:val="TabellRader"/>
            </w:pPr>
          </w:p>
        </w:tc>
        <w:tc>
          <w:tcPr>
            <w:tcW w:w="192" w:type="pct"/>
          </w:tcPr>
          <w:p w14:paraId="12F57C73" w14:textId="77777777" w:rsidR="003A0C42" w:rsidRDefault="003A0C42" w:rsidP="00CB14C3">
            <w:pPr>
              <w:pStyle w:val="TabellRader"/>
            </w:pPr>
          </w:p>
        </w:tc>
        <w:tc>
          <w:tcPr>
            <w:tcW w:w="213" w:type="pct"/>
          </w:tcPr>
          <w:p w14:paraId="6EB40CDC" w14:textId="77777777" w:rsidR="003A0C42" w:rsidRDefault="003A0C42" w:rsidP="00CB14C3">
            <w:pPr>
              <w:pStyle w:val="TabellRader"/>
            </w:pPr>
          </w:p>
        </w:tc>
      </w:tr>
      <w:tr w:rsidR="006E34F7" w:rsidRPr="00542741" w14:paraId="24D23BD3" w14:textId="77777777" w:rsidTr="003C5A6C">
        <w:trPr>
          <w:gridAfter w:val="2"/>
          <w:wAfter w:w="4015" w:type="pct"/>
        </w:trPr>
        <w:tc>
          <w:tcPr>
            <w:tcW w:w="195" w:type="pct"/>
          </w:tcPr>
          <w:p w14:paraId="491A0366" w14:textId="0637FCC3" w:rsidR="006E34F7" w:rsidRPr="00542741" w:rsidRDefault="006E34F7" w:rsidP="006E34F7">
            <w:pPr>
              <w:pStyle w:val="TabellRader"/>
              <w:rPr>
                <w:b/>
              </w:rPr>
            </w:pPr>
            <w:r w:rsidRPr="00542741">
              <w:rPr>
                <w:b/>
              </w:rPr>
              <w:t>2018/19</w:t>
            </w:r>
          </w:p>
        </w:tc>
        <w:tc>
          <w:tcPr>
            <w:tcW w:w="193" w:type="pct"/>
          </w:tcPr>
          <w:p w14:paraId="06012CC9" w14:textId="77777777" w:rsidR="006E34F7" w:rsidRPr="00542741" w:rsidRDefault="006E34F7" w:rsidP="006E34F7">
            <w:pPr>
              <w:pStyle w:val="TabellRader"/>
              <w:rPr>
                <w:b/>
              </w:rPr>
            </w:pPr>
          </w:p>
        </w:tc>
        <w:tc>
          <w:tcPr>
            <w:tcW w:w="192" w:type="pct"/>
          </w:tcPr>
          <w:p w14:paraId="761FCE7E" w14:textId="77777777" w:rsidR="006E34F7" w:rsidRPr="00542741" w:rsidRDefault="006E34F7" w:rsidP="006E34F7">
            <w:pPr>
              <w:pStyle w:val="TabellRader"/>
              <w:rPr>
                <w:b/>
              </w:rPr>
            </w:pPr>
          </w:p>
        </w:tc>
        <w:tc>
          <w:tcPr>
            <w:tcW w:w="192" w:type="pct"/>
          </w:tcPr>
          <w:p w14:paraId="3D41AFCF" w14:textId="77777777" w:rsidR="006E34F7" w:rsidRPr="00542741" w:rsidRDefault="006E34F7" w:rsidP="006E34F7">
            <w:pPr>
              <w:pStyle w:val="TabellRader"/>
              <w:rPr>
                <w:b/>
              </w:rPr>
            </w:pPr>
          </w:p>
        </w:tc>
        <w:tc>
          <w:tcPr>
            <w:tcW w:w="213" w:type="pct"/>
          </w:tcPr>
          <w:p w14:paraId="1C0271BE" w14:textId="46D576B6" w:rsidR="006E34F7" w:rsidRPr="00542741" w:rsidRDefault="006E34F7" w:rsidP="006E34F7">
            <w:pPr>
              <w:pStyle w:val="TabellRader"/>
              <w:rPr>
                <w:b/>
              </w:rPr>
            </w:pPr>
          </w:p>
        </w:tc>
      </w:tr>
      <w:tr w:rsidR="006E34F7" w14:paraId="115A78BA" w14:textId="77777777" w:rsidTr="003C5A6C">
        <w:trPr>
          <w:gridAfter w:val="2"/>
          <w:wAfter w:w="4015" w:type="pct"/>
        </w:trPr>
        <w:tc>
          <w:tcPr>
            <w:tcW w:w="195" w:type="pct"/>
          </w:tcPr>
          <w:p w14:paraId="531DCA75" w14:textId="09A62B3D" w:rsidR="006E34F7" w:rsidRDefault="006E34F7" w:rsidP="006E34F7">
            <w:pPr>
              <w:pStyle w:val="TabellRader"/>
            </w:pPr>
            <w:r>
              <w:t>299</w:t>
            </w:r>
          </w:p>
        </w:tc>
        <w:tc>
          <w:tcPr>
            <w:tcW w:w="193" w:type="pct"/>
          </w:tcPr>
          <w:p w14:paraId="38ECC398" w14:textId="4CBF4B4A" w:rsidR="006E34F7" w:rsidRDefault="006E34F7" w:rsidP="006E34F7">
            <w:pPr>
              <w:pStyle w:val="TabellRader"/>
            </w:pPr>
            <w:r>
              <w:t>SkU25</w:t>
            </w:r>
          </w:p>
        </w:tc>
        <w:tc>
          <w:tcPr>
            <w:tcW w:w="192" w:type="pct"/>
          </w:tcPr>
          <w:p w14:paraId="6E1876EE" w14:textId="79349A13" w:rsidR="006E34F7" w:rsidRDefault="006E34F7" w:rsidP="006E34F7">
            <w:pPr>
              <w:pStyle w:val="TabellRader"/>
            </w:pPr>
            <w:r>
              <w:t xml:space="preserve">Fi </w:t>
            </w:r>
            <w:r w:rsidR="00452151">
              <w:t>21</w:t>
            </w:r>
          </w:p>
        </w:tc>
        <w:tc>
          <w:tcPr>
            <w:tcW w:w="192" w:type="pct"/>
          </w:tcPr>
          <w:p w14:paraId="3B978B10" w14:textId="3034B173" w:rsidR="006E34F7" w:rsidRDefault="0024766E" w:rsidP="006E34F7">
            <w:pPr>
              <w:pStyle w:val="TabellRader"/>
            </w:pPr>
            <w:r>
              <w:t>X</w:t>
            </w:r>
          </w:p>
        </w:tc>
        <w:tc>
          <w:tcPr>
            <w:tcW w:w="213" w:type="pct"/>
          </w:tcPr>
          <w:p w14:paraId="3FBEAF5E" w14:textId="0015DBDF" w:rsidR="006E34F7" w:rsidRDefault="006E34F7" w:rsidP="006E34F7">
            <w:pPr>
              <w:pStyle w:val="TabellRader"/>
            </w:pPr>
          </w:p>
        </w:tc>
      </w:tr>
      <w:tr w:rsidR="008F2101" w14:paraId="2BD48558" w14:textId="77777777" w:rsidTr="00301777">
        <w:tc>
          <w:tcPr>
            <w:tcW w:w="195" w:type="pct"/>
          </w:tcPr>
          <w:p w14:paraId="2CEBB80C" w14:textId="77777777" w:rsidR="008F2101" w:rsidRDefault="008F2101" w:rsidP="00301777">
            <w:pPr>
              <w:pStyle w:val="TabellRader"/>
            </w:pPr>
          </w:p>
        </w:tc>
        <w:tc>
          <w:tcPr>
            <w:tcW w:w="193" w:type="pct"/>
          </w:tcPr>
          <w:p w14:paraId="6A00719C" w14:textId="77777777" w:rsidR="008F2101" w:rsidRDefault="008F2101" w:rsidP="00301777">
            <w:pPr>
              <w:pStyle w:val="TabellRader"/>
            </w:pPr>
          </w:p>
        </w:tc>
        <w:tc>
          <w:tcPr>
            <w:tcW w:w="192" w:type="pct"/>
          </w:tcPr>
          <w:p w14:paraId="2E1351ED" w14:textId="77777777" w:rsidR="008F2101" w:rsidRDefault="008F2101" w:rsidP="00301777">
            <w:pPr>
              <w:pStyle w:val="TabellRader"/>
            </w:pPr>
          </w:p>
        </w:tc>
        <w:tc>
          <w:tcPr>
            <w:tcW w:w="192" w:type="pct"/>
          </w:tcPr>
          <w:p w14:paraId="363ACC49" w14:textId="77777777" w:rsidR="008F2101" w:rsidRDefault="008F2101" w:rsidP="00301777">
            <w:pPr>
              <w:pStyle w:val="TabellRader"/>
            </w:pPr>
          </w:p>
        </w:tc>
        <w:tc>
          <w:tcPr>
            <w:tcW w:w="4228" w:type="pct"/>
            <w:gridSpan w:val="3"/>
          </w:tcPr>
          <w:p w14:paraId="08BBE889" w14:textId="77777777" w:rsidR="008F2101" w:rsidRDefault="008F2101" w:rsidP="00301777">
            <w:pPr>
              <w:pStyle w:val="TabellRader"/>
            </w:pPr>
          </w:p>
        </w:tc>
      </w:tr>
      <w:tr w:rsidR="00725740" w:rsidRPr="00725740" w14:paraId="694488F5" w14:textId="77777777" w:rsidTr="00301777">
        <w:tc>
          <w:tcPr>
            <w:tcW w:w="195" w:type="pct"/>
          </w:tcPr>
          <w:p w14:paraId="07B4D7BD" w14:textId="40187715" w:rsidR="00725740" w:rsidRPr="00725740" w:rsidRDefault="00725740" w:rsidP="00301777">
            <w:pPr>
              <w:pStyle w:val="TabellRader"/>
              <w:rPr>
                <w:b/>
                <w:bCs/>
              </w:rPr>
            </w:pPr>
            <w:r w:rsidRPr="00725740">
              <w:rPr>
                <w:b/>
                <w:bCs/>
              </w:rPr>
              <w:t>2021/22</w:t>
            </w:r>
          </w:p>
        </w:tc>
        <w:tc>
          <w:tcPr>
            <w:tcW w:w="193" w:type="pct"/>
          </w:tcPr>
          <w:p w14:paraId="3FC513E0" w14:textId="77777777" w:rsidR="00725740" w:rsidRPr="00725740" w:rsidRDefault="00725740" w:rsidP="00301777">
            <w:pPr>
              <w:pStyle w:val="TabellRader"/>
              <w:rPr>
                <w:b/>
                <w:bCs/>
              </w:rPr>
            </w:pPr>
          </w:p>
        </w:tc>
        <w:tc>
          <w:tcPr>
            <w:tcW w:w="192" w:type="pct"/>
          </w:tcPr>
          <w:p w14:paraId="06984448" w14:textId="77777777" w:rsidR="00725740" w:rsidRPr="00725740" w:rsidRDefault="00725740" w:rsidP="00301777">
            <w:pPr>
              <w:pStyle w:val="TabellRader"/>
              <w:rPr>
                <w:b/>
                <w:bCs/>
              </w:rPr>
            </w:pPr>
          </w:p>
        </w:tc>
        <w:tc>
          <w:tcPr>
            <w:tcW w:w="192" w:type="pct"/>
          </w:tcPr>
          <w:p w14:paraId="1A8031B6" w14:textId="77777777" w:rsidR="00725740" w:rsidRPr="00725740" w:rsidRDefault="00725740" w:rsidP="00301777">
            <w:pPr>
              <w:pStyle w:val="TabellRader"/>
              <w:rPr>
                <w:b/>
                <w:bCs/>
              </w:rPr>
            </w:pPr>
          </w:p>
        </w:tc>
        <w:tc>
          <w:tcPr>
            <w:tcW w:w="4228" w:type="pct"/>
            <w:gridSpan w:val="3"/>
          </w:tcPr>
          <w:p w14:paraId="42FFC565" w14:textId="77777777" w:rsidR="00725740" w:rsidRPr="00725740" w:rsidRDefault="00725740" w:rsidP="00301777">
            <w:pPr>
              <w:pStyle w:val="TabellRader"/>
              <w:rPr>
                <w:b/>
                <w:bCs/>
              </w:rPr>
            </w:pPr>
          </w:p>
        </w:tc>
      </w:tr>
      <w:tr w:rsidR="008B3671" w14:paraId="776FA400" w14:textId="77777777" w:rsidTr="00301777">
        <w:tc>
          <w:tcPr>
            <w:tcW w:w="195" w:type="pct"/>
          </w:tcPr>
          <w:p w14:paraId="54898814" w14:textId="1CE2BE28" w:rsidR="008B3671" w:rsidRDefault="008B3671" w:rsidP="00301777">
            <w:pPr>
              <w:pStyle w:val="TabellRader"/>
            </w:pPr>
            <w:r>
              <w:t>101</w:t>
            </w:r>
          </w:p>
        </w:tc>
        <w:tc>
          <w:tcPr>
            <w:tcW w:w="193" w:type="pct"/>
          </w:tcPr>
          <w:p w14:paraId="3B3640F5" w14:textId="14D85258" w:rsidR="008B3671" w:rsidRDefault="008B3671" w:rsidP="00301777">
            <w:pPr>
              <w:pStyle w:val="TabellRader"/>
            </w:pPr>
            <w:r>
              <w:t>SkU11</w:t>
            </w:r>
          </w:p>
        </w:tc>
        <w:tc>
          <w:tcPr>
            <w:tcW w:w="192" w:type="pct"/>
          </w:tcPr>
          <w:p w14:paraId="2B66BABE" w14:textId="26308AB0" w:rsidR="008B3671" w:rsidRDefault="008B3671" w:rsidP="00301777">
            <w:pPr>
              <w:pStyle w:val="TabellRader"/>
            </w:pPr>
            <w:r>
              <w:t>Fi 48</w:t>
            </w:r>
          </w:p>
        </w:tc>
        <w:tc>
          <w:tcPr>
            <w:tcW w:w="192" w:type="pct"/>
          </w:tcPr>
          <w:p w14:paraId="1F16C64B" w14:textId="77777777" w:rsidR="008B3671" w:rsidRDefault="008B3671" w:rsidP="00301777">
            <w:pPr>
              <w:pStyle w:val="TabellRader"/>
            </w:pPr>
          </w:p>
        </w:tc>
        <w:tc>
          <w:tcPr>
            <w:tcW w:w="4228" w:type="pct"/>
            <w:gridSpan w:val="3"/>
          </w:tcPr>
          <w:p w14:paraId="47C1F8B9" w14:textId="2F4544C6" w:rsidR="008B3671" w:rsidRDefault="008B3671" w:rsidP="00301777">
            <w:pPr>
              <w:pStyle w:val="TabellRader"/>
            </w:pPr>
            <w:r>
              <w:t>X</w:t>
            </w:r>
          </w:p>
        </w:tc>
      </w:tr>
      <w:tr w:rsidR="008F2101" w14:paraId="397E9963" w14:textId="77777777" w:rsidTr="00301777">
        <w:tc>
          <w:tcPr>
            <w:tcW w:w="195" w:type="pct"/>
          </w:tcPr>
          <w:p w14:paraId="3522C982" w14:textId="523D2874" w:rsidR="008F2101" w:rsidRDefault="00E326E9" w:rsidP="00301777">
            <w:pPr>
              <w:pStyle w:val="TabellRader"/>
            </w:pPr>
            <w:r>
              <w:t>143</w:t>
            </w:r>
          </w:p>
        </w:tc>
        <w:tc>
          <w:tcPr>
            <w:tcW w:w="193" w:type="pct"/>
          </w:tcPr>
          <w:p w14:paraId="12995C77" w14:textId="67686B7D" w:rsidR="008F2101" w:rsidRDefault="00E326E9" w:rsidP="00301777">
            <w:pPr>
              <w:pStyle w:val="TabellRader"/>
            </w:pPr>
            <w:r>
              <w:t>SkU10</w:t>
            </w:r>
          </w:p>
        </w:tc>
        <w:tc>
          <w:tcPr>
            <w:tcW w:w="192" w:type="pct"/>
          </w:tcPr>
          <w:p w14:paraId="207D0BB6" w14:textId="4864A51C" w:rsidR="008F2101" w:rsidRDefault="00E326E9" w:rsidP="00301777">
            <w:pPr>
              <w:pStyle w:val="TabellRader"/>
            </w:pPr>
            <w:r>
              <w:t xml:space="preserve">Fi </w:t>
            </w:r>
            <w:r w:rsidR="00452151">
              <w:t>56</w:t>
            </w:r>
          </w:p>
        </w:tc>
        <w:tc>
          <w:tcPr>
            <w:tcW w:w="192" w:type="pct"/>
          </w:tcPr>
          <w:p w14:paraId="78370DB8" w14:textId="6F2793C5" w:rsidR="008F2101" w:rsidRDefault="0024766E" w:rsidP="00301777">
            <w:pPr>
              <w:pStyle w:val="TabellRader"/>
            </w:pPr>
            <w:r>
              <w:t>X</w:t>
            </w:r>
          </w:p>
        </w:tc>
        <w:tc>
          <w:tcPr>
            <w:tcW w:w="4228" w:type="pct"/>
            <w:gridSpan w:val="3"/>
          </w:tcPr>
          <w:p w14:paraId="73164C6B" w14:textId="77777777" w:rsidR="008F2101" w:rsidRDefault="008F2101" w:rsidP="00301777">
            <w:pPr>
              <w:pStyle w:val="TabellRader"/>
            </w:pPr>
          </w:p>
        </w:tc>
      </w:tr>
      <w:tr w:rsidR="003B2EAC" w14:paraId="243E764C" w14:textId="77777777" w:rsidTr="00301777">
        <w:tc>
          <w:tcPr>
            <w:tcW w:w="195" w:type="pct"/>
          </w:tcPr>
          <w:p w14:paraId="363A207C" w14:textId="5C60D9B4" w:rsidR="003B2EAC" w:rsidRDefault="003B2EAC" w:rsidP="00301777">
            <w:pPr>
              <w:pStyle w:val="TabellRader"/>
            </w:pPr>
            <w:r>
              <w:t>161</w:t>
            </w:r>
          </w:p>
        </w:tc>
        <w:tc>
          <w:tcPr>
            <w:tcW w:w="193" w:type="pct"/>
          </w:tcPr>
          <w:p w14:paraId="6EFD133B" w14:textId="210001B3" w:rsidR="003B2EAC" w:rsidRDefault="003B2EAC" w:rsidP="00301777">
            <w:pPr>
              <w:pStyle w:val="TabellRader"/>
            </w:pPr>
            <w:r>
              <w:t>SkU9</w:t>
            </w:r>
          </w:p>
        </w:tc>
        <w:tc>
          <w:tcPr>
            <w:tcW w:w="192" w:type="pct"/>
          </w:tcPr>
          <w:p w14:paraId="7DD7A4A2" w14:textId="3278F1C2" w:rsidR="003B2EAC" w:rsidRDefault="003B2EAC" w:rsidP="00301777">
            <w:pPr>
              <w:pStyle w:val="TabellRader"/>
            </w:pPr>
            <w:r>
              <w:t>Fi 58</w:t>
            </w:r>
          </w:p>
        </w:tc>
        <w:tc>
          <w:tcPr>
            <w:tcW w:w="192" w:type="pct"/>
          </w:tcPr>
          <w:p w14:paraId="54D3D1C3" w14:textId="64DF786A" w:rsidR="003B2EAC" w:rsidRDefault="003B2EAC" w:rsidP="00301777">
            <w:pPr>
              <w:pStyle w:val="TabellRader"/>
            </w:pPr>
            <w:r>
              <w:t>X</w:t>
            </w:r>
          </w:p>
        </w:tc>
        <w:tc>
          <w:tcPr>
            <w:tcW w:w="4228" w:type="pct"/>
            <w:gridSpan w:val="3"/>
          </w:tcPr>
          <w:p w14:paraId="5D2309DE" w14:textId="77777777" w:rsidR="003B2EAC" w:rsidRDefault="003B2EAC" w:rsidP="00301777">
            <w:pPr>
              <w:pStyle w:val="TabellRader"/>
            </w:pPr>
          </w:p>
        </w:tc>
      </w:tr>
      <w:tr w:rsidR="008F2101" w14:paraId="034DABBB" w14:textId="77777777" w:rsidTr="00301777">
        <w:tc>
          <w:tcPr>
            <w:tcW w:w="195" w:type="pct"/>
          </w:tcPr>
          <w:p w14:paraId="450BD73B" w14:textId="0BDA4D52" w:rsidR="008F2101" w:rsidRDefault="009B472D" w:rsidP="00301777">
            <w:pPr>
              <w:pStyle w:val="TabellRader"/>
            </w:pPr>
            <w:r>
              <w:t>201</w:t>
            </w:r>
          </w:p>
        </w:tc>
        <w:tc>
          <w:tcPr>
            <w:tcW w:w="193" w:type="pct"/>
          </w:tcPr>
          <w:p w14:paraId="724CCAD9" w14:textId="1C8B3B07" w:rsidR="008F2101" w:rsidRDefault="009B472D" w:rsidP="00301777">
            <w:pPr>
              <w:pStyle w:val="TabellRader"/>
            </w:pPr>
            <w:r>
              <w:t>SkU19</w:t>
            </w:r>
          </w:p>
        </w:tc>
        <w:tc>
          <w:tcPr>
            <w:tcW w:w="192" w:type="pct"/>
          </w:tcPr>
          <w:p w14:paraId="070ECD90" w14:textId="35223888" w:rsidR="008F2101" w:rsidRDefault="009B472D" w:rsidP="00301777">
            <w:pPr>
              <w:pStyle w:val="TabellRader"/>
            </w:pPr>
            <w:r>
              <w:t xml:space="preserve">Fi </w:t>
            </w:r>
            <w:r w:rsidR="00452151">
              <w:t>65</w:t>
            </w:r>
          </w:p>
        </w:tc>
        <w:tc>
          <w:tcPr>
            <w:tcW w:w="192" w:type="pct"/>
          </w:tcPr>
          <w:p w14:paraId="5DF0C1FC" w14:textId="4AE17A65" w:rsidR="008F2101" w:rsidRDefault="0024766E" w:rsidP="00301777">
            <w:pPr>
              <w:pStyle w:val="TabellRader"/>
            </w:pPr>
            <w:r>
              <w:t>X</w:t>
            </w:r>
          </w:p>
        </w:tc>
        <w:tc>
          <w:tcPr>
            <w:tcW w:w="4228" w:type="pct"/>
            <w:gridSpan w:val="3"/>
          </w:tcPr>
          <w:p w14:paraId="784ED4FB" w14:textId="77777777" w:rsidR="008F2101" w:rsidRDefault="008F2101" w:rsidP="00301777">
            <w:pPr>
              <w:pStyle w:val="TabellRader"/>
            </w:pPr>
          </w:p>
        </w:tc>
      </w:tr>
      <w:tr w:rsidR="008F2101" w14:paraId="5D85E530" w14:textId="77777777" w:rsidTr="00301777">
        <w:tc>
          <w:tcPr>
            <w:tcW w:w="195" w:type="pct"/>
          </w:tcPr>
          <w:p w14:paraId="6AC97768" w14:textId="62025B7A" w:rsidR="008F2101" w:rsidRDefault="009B472D" w:rsidP="00301777">
            <w:pPr>
              <w:pStyle w:val="TabellRader"/>
            </w:pPr>
            <w:r>
              <w:t>202</w:t>
            </w:r>
          </w:p>
        </w:tc>
        <w:tc>
          <w:tcPr>
            <w:tcW w:w="193" w:type="pct"/>
          </w:tcPr>
          <w:p w14:paraId="4DF6C6F1" w14:textId="2DA6FB20" w:rsidR="008F2101" w:rsidRDefault="009B472D" w:rsidP="00301777">
            <w:pPr>
              <w:pStyle w:val="TabellRader"/>
            </w:pPr>
            <w:r>
              <w:t>SkU18</w:t>
            </w:r>
          </w:p>
        </w:tc>
        <w:tc>
          <w:tcPr>
            <w:tcW w:w="192" w:type="pct"/>
          </w:tcPr>
          <w:p w14:paraId="0F3AF6A0" w14:textId="63AD6E43" w:rsidR="008F2101" w:rsidRDefault="009B472D" w:rsidP="00301777">
            <w:pPr>
              <w:pStyle w:val="TabellRader"/>
            </w:pPr>
            <w:r>
              <w:t xml:space="preserve">Fi </w:t>
            </w:r>
            <w:r w:rsidR="00452151">
              <w:t>66</w:t>
            </w:r>
          </w:p>
        </w:tc>
        <w:tc>
          <w:tcPr>
            <w:tcW w:w="192" w:type="pct"/>
          </w:tcPr>
          <w:p w14:paraId="64142141" w14:textId="6B4571E7" w:rsidR="008F2101" w:rsidRDefault="0024766E" w:rsidP="00301777">
            <w:pPr>
              <w:pStyle w:val="TabellRader"/>
            </w:pPr>
            <w:r>
              <w:t>X</w:t>
            </w:r>
          </w:p>
        </w:tc>
        <w:tc>
          <w:tcPr>
            <w:tcW w:w="4228" w:type="pct"/>
            <w:gridSpan w:val="3"/>
          </w:tcPr>
          <w:p w14:paraId="734C9F3D" w14:textId="77777777" w:rsidR="008F2101" w:rsidRDefault="008F2101" w:rsidP="00301777">
            <w:pPr>
              <w:pStyle w:val="TabellRader"/>
            </w:pPr>
          </w:p>
        </w:tc>
      </w:tr>
      <w:tr w:rsidR="008F2101" w14:paraId="3F78FF53" w14:textId="77777777" w:rsidTr="00301777">
        <w:tc>
          <w:tcPr>
            <w:tcW w:w="195" w:type="pct"/>
          </w:tcPr>
          <w:p w14:paraId="511A2677" w14:textId="2478175F" w:rsidR="008F2101" w:rsidRDefault="00077210" w:rsidP="00301777">
            <w:pPr>
              <w:pStyle w:val="TabellRader"/>
            </w:pPr>
            <w:r>
              <w:t>211</w:t>
            </w:r>
          </w:p>
        </w:tc>
        <w:tc>
          <w:tcPr>
            <w:tcW w:w="193" w:type="pct"/>
          </w:tcPr>
          <w:p w14:paraId="73429711" w14:textId="6EFF99F0" w:rsidR="008F2101" w:rsidRDefault="00077210" w:rsidP="00301777">
            <w:pPr>
              <w:pStyle w:val="TabellRader"/>
            </w:pPr>
            <w:r>
              <w:t>SkU21</w:t>
            </w:r>
          </w:p>
        </w:tc>
        <w:tc>
          <w:tcPr>
            <w:tcW w:w="192" w:type="pct"/>
          </w:tcPr>
          <w:p w14:paraId="5CAA6055" w14:textId="6ABFEE89" w:rsidR="008F2101" w:rsidRDefault="00077210" w:rsidP="00301777">
            <w:pPr>
              <w:pStyle w:val="TabellRader"/>
            </w:pPr>
            <w:r>
              <w:t xml:space="preserve">Fi </w:t>
            </w:r>
            <w:r w:rsidR="00452151">
              <w:t>68</w:t>
            </w:r>
          </w:p>
        </w:tc>
        <w:tc>
          <w:tcPr>
            <w:tcW w:w="192" w:type="pct"/>
          </w:tcPr>
          <w:p w14:paraId="0F3E9225" w14:textId="314CFACB" w:rsidR="008F2101" w:rsidRDefault="0024766E" w:rsidP="00301777">
            <w:pPr>
              <w:pStyle w:val="TabellRader"/>
            </w:pPr>
            <w:r>
              <w:t>X</w:t>
            </w:r>
          </w:p>
        </w:tc>
        <w:tc>
          <w:tcPr>
            <w:tcW w:w="4228" w:type="pct"/>
            <w:gridSpan w:val="3"/>
          </w:tcPr>
          <w:p w14:paraId="6E79532E" w14:textId="77777777" w:rsidR="008F2101" w:rsidRDefault="008F2101" w:rsidP="00301777">
            <w:pPr>
              <w:pStyle w:val="TabellRader"/>
            </w:pPr>
          </w:p>
        </w:tc>
      </w:tr>
      <w:tr w:rsidR="008F2101" w14:paraId="43AB917A" w14:textId="77777777" w:rsidTr="00301777">
        <w:tc>
          <w:tcPr>
            <w:tcW w:w="195" w:type="pct"/>
          </w:tcPr>
          <w:p w14:paraId="32E90EFF" w14:textId="6CA3002F" w:rsidR="008F2101" w:rsidRDefault="00077210" w:rsidP="00301777">
            <w:pPr>
              <w:pStyle w:val="TabellRader"/>
            </w:pPr>
            <w:r>
              <w:t>236</w:t>
            </w:r>
          </w:p>
        </w:tc>
        <w:tc>
          <w:tcPr>
            <w:tcW w:w="193" w:type="pct"/>
          </w:tcPr>
          <w:p w14:paraId="31F128F3" w14:textId="749A89A7" w:rsidR="008F2101" w:rsidRDefault="00077210" w:rsidP="00301777">
            <w:pPr>
              <w:pStyle w:val="TabellRader"/>
            </w:pPr>
            <w:r>
              <w:t>SkU16</w:t>
            </w:r>
          </w:p>
        </w:tc>
        <w:tc>
          <w:tcPr>
            <w:tcW w:w="192" w:type="pct"/>
          </w:tcPr>
          <w:p w14:paraId="0BBCC3BA" w14:textId="2EC9FF08" w:rsidR="008F2101" w:rsidRDefault="00077210" w:rsidP="00301777">
            <w:pPr>
              <w:pStyle w:val="TabellRader"/>
            </w:pPr>
            <w:r>
              <w:t xml:space="preserve">Fi </w:t>
            </w:r>
            <w:r w:rsidR="00452151">
              <w:t>72</w:t>
            </w:r>
          </w:p>
        </w:tc>
        <w:tc>
          <w:tcPr>
            <w:tcW w:w="192" w:type="pct"/>
          </w:tcPr>
          <w:p w14:paraId="63AD7B0E" w14:textId="77777777" w:rsidR="008F2101" w:rsidRDefault="008F2101" w:rsidP="00301777">
            <w:pPr>
              <w:pStyle w:val="TabellRader"/>
            </w:pPr>
          </w:p>
        </w:tc>
        <w:tc>
          <w:tcPr>
            <w:tcW w:w="4228" w:type="pct"/>
            <w:gridSpan w:val="3"/>
          </w:tcPr>
          <w:p w14:paraId="1156A2AD" w14:textId="3611CF12" w:rsidR="008F2101" w:rsidRDefault="0024766E" w:rsidP="00301777">
            <w:pPr>
              <w:pStyle w:val="TabellRader"/>
            </w:pPr>
            <w:r>
              <w:t>X</w:t>
            </w:r>
          </w:p>
        </w:tc>
      </w:tr>
      <w:tr w:rsidR="008F2101" w14:paraId="28151A28" w14:textId="77777777" w:rsidTr="00301777">
        <w:tc>
          <w:tcPr>
            <w:tcW w:w="195" w:type="pct"/>
          </w:tcPr>
          <w:p w14:paraId="519D45E0" w14:textId="1099903F" w:rsidR="008F2101" w:rsidRDefault="00077210" w:rsidP="00301777">
            <w:pPr>
              <w:pStyle w:val="TabellRader"/>
            </w:pPr>
            <w:r>
              <w:t>237</w:t>
            </w:r>
          </w:p>
        </w:tc>
        <w:tc>
          <w:tcPr>
            <w:tcW w:w="193" w:type="pct"/>
          </w:tcPr>
          <w:p w14:paraId="198E867B" w14:textId="11059CEB" w:rsidR="008F2101" w:rsidRDefault="00077210" w:rsidP="00301777">
            <w:pPr>
              <w:pStyle w:val="TabellRader"/>
            </w:pPr>
            <w:r>
              <w:t>SkU20</w:t>
            </w:r>
          </w:p>
        </w:tc>
        <w:tc>
          <w:tcPr>
            <w:tcW w:w="192" w:type="pct"/>
          </w:tcPr>
          <w:p w14:paraId="0BC9E9F0" w14:textId="4EF78526" w:rsidR="008F2101" w:rsidRDefault="00077210" w:rsidP="00301777">
            <w:pPr>
              <w:pStyle w:val="TabellRader"/>
            </w:pPr>
            <w:r>
              <w:t xml:space="preserve">Fi </w:t>
            </w:r>
            <w:r w:rsidR="00452151">
              <w:t>73</w:t>
            </w:r>
          </w:p>
        </w:tc>
        <w:tc>
          <w:tcPr>
            <w:tcW w:w="192" w:type="pct"/>
          </w:tcPr>
          <w:p w14:paraId="5C205A14" w14:textId="6333F662" w:rsidR="008F2101" w:rsidRDefault="00AB5D4B" w:rsidP="00301777">
            <w:pPr>
              <w:pStyle w:val="TabellRader"/>
            </w:pPr>
            <w:r>
              <w:t>X</w:t>
            </w:r>
          </w:p>
        </w:tc>
        <w:tc>
          <w:tcPr>
            <w:tcW w:w="4228" w:type="pct"/>
            <w:gridSpan w:val="3"/>
          </w:tcPr>
          <w:p w14:paraId="602C8C74" w14:textId="77777777" w:rsidR="008F2101" w:rsidRDefault="008F2101" w:rsidP="00301777">
            <w:pPr>
              <w:pStyle w:val="TabellRader"/>
            </w:pPr>
          </w:p>
        </w:tc>
      </w:tr>
      <w:tr w:rsidR="008F2101" w14:paraId="0C8C27A3" w14:textId="77777777" w:rsidTr="00301777">
        <w:tc>
          <w:tcPr>
            <w:tcW w:w="195" w:type="pct"/>
          </w:tcPr>
          <w:p w14:paraId="00D8E163" w14:textId="43E5855F" w:rsidR="008F2101" w:rsidRDefault="00E7502B" w:rsidP="00301777">
            <w:pPr>
              <w:pStyle w:val="TabellRader"/>
            </w:pPr>
            <w:r>
              <w:t>255</w:t>
            </w:r>
          </w:p>
        </w:tc>
        <w:tc>
          <w:tcPr>
            <w:tcW w:w="193" w:type="pct"/>
          </w:tcPr>
          <w:p w14:paraId="1B4B4552" w14:textId="30E39410" w:rsidR="008F2101" w:rsidRDefault="00E7502B" w:rsidP="00301777">
            <w:pPr>
              <w:pStyle w:val="TabellRader"/>
            </w:pPr>
            <w:r>
              <w:t>SkU17</w:t>
            </w:r>
          </w:p>
        </w:tc>
        <w:tc>
          <w:tcPr>
            <w:tcW w:w="192" w:type="pct"/>
          </w:tcPr>
          <w:p w14:paraId="31AF10AA" w14:textId="52BCA112" w:rsidR="008F2101" w:rsidRDefault="00E7502B" w:rsidP="00301777">
            <w:pPr>
              <w:pStyle w:val="TabellRader"/>
            </w:pPr>
            <w:r>
              <w:t xml:space="preserve">Fi </w:t>
            </w:r>
            <w:r w:rsidR="00452151">
              <w:t>75</w:t>
            </w:r>
          </w:p>
        </w:tc>
        <w:tc>
          <w:tcPr>
            <w:tcW w:w="192" w:type="pct"/>
          </w:tcPr>
          <w:p w14:paraId="241F1FBD" w14:textId="1E4CD970" w:rsidR="008F2101" w:rsidRDefault="00AB5D4B" w:rsidP="00301777">
            <w:pPr>
              <w:pStyle w:val="TabellRader"/>
            </w:pPr>
            <w:r>
              <w:t>X</w:t>
            </w:r>
          </w:p>
        </w:tc>
        <w:tc>
          <w:tcPr>
            <w:tcW w:w="4228" w:type="pct"/>
            <w:gridSpan w:val="3"/>
          </w:tcPr>
          <w:p w14:paraId="59116CEA" w14:textId="77777777" w:rsidR="008F2101" w:rsidRDefault="008F2101" w:rsidP="00301777">
            <w:pPr>
              <w:pStyle w:val="TabellRader"/>
            </w:pPr>
          </w:p>
        </w:tc>
      </w:tr>
      <w:tr w:rsidR="008F2101" w14:paraId="3E152438" w14:textId="77777777" w:rsidTr="00301777">
        <w:tc>
          <w:tcPr>
            <w:tcW w:w="195" w:type="pct"/>
          </w:tcPr>
          <w:p w14:paraId="6F9C9B18" w14:textId="55C6259D" w:rsidR="008F2101" w:rsidRDefault="000F513B" w:rsidP="00301777">
            <w:pPr>
              <w:pStyle w:val="TabellRader"/>
            </w:pPr>
            <w:r>
              <w:t>266</w:t>
            </w:r>
          </w:p>
        </w:tc>
        <w:tc>
          <w:tcPr>
            <w:tcW w:w="193" w:type="pct"/>
          </w:tcPr>
          <w:p w14:paraId="65F6E200" w14:textId="177D5D7D" w:rsidR="008F2101" w:rsidRDefault="00C769D8" w:rsidP="00301777">
            <w:pPr>
              <w:pStyle w:val="TabellRader"/>
            </w:pPr>
            <w:r>
              <w:t>SkU22</w:t>
            </w:r>
          </w:p>
        </w:tc>
        <w:tc>
          <w:tcPr>
            <w:tcW w:w="192" w:type="pct"/>
          </w:tcPr>
          <w:p w14:paraId="4B49049F" w14:textId="5108E189" w:rsidR="008F2101" w:rsidRDefault="00C769D8" w:rsidP="00301777">
            <w:pPr>
              <w:pStyle w:val="TabellRader"/>
            </w:pPr>
            <w:r>
              <w:t xml:space="preserve">Fi </w:t>
            </w:r>
            <w:r w:rsidR="00452151">
              <w:t>76</w:t>
            </w:r>
          </w:p>
        </w:tc>
        <w:tc>
          <w:tcPr>
            <w:tcW w:w="192" w:type="pct"/>
          </w:tcPr>
          <w:p w14:paraId="4B4333CF" w14:textId="455751FD" w:rsidR="008F2101" w:rsidRDefault="00AB5D4B" w:rsidP="00301777">
            <w:pPr>
              <w:pStyle w:val="TabellRader"/>
            </w:pPr>
            <w:r>
              <w:t>X</w:t>
            </w:r>
          </w:p>
        </w:tc>
        <w:tc>
          <w:tcPr>
            <w:tcW w:w="4228" w:type="pct"/>
            <w:gridSpan w:val="3"/>
          </w:tcPr>
          <w:p w14:paraId="6C276330" w14:textId="77777777" w:rsidR="008F2101" w:rsidRDefault="008F2101" w:rsidP="00301777">
            <w:pPr>
              <w:pStyle w:val="TabellRader"/>
            </w:pPr>
          </w:p>
        </w:tc>
      </w:tr>
      <w:tr w:rsidR="008F2101" w14:paraId="5278ABA5" w14:textId="77777777" w:rsidTr="00301777">
        <w:tc>
          <w:tcPr>
            <w:tcW w:w="195" w:type="pct"/>
          </w:tcPr>
          <w:p w14:paraId="00ECAAD8" w14:textId="00A014D7" w:rsidR="008F2101" w:rsidRDefault="000F513B" w:rsidP="00301777">
            <w:pPr>
              <w:pStyle w:val="TabellRader"/>
            </w:pPr>
            <w:r>
              <w:t>267</w:t>
            </w:r>
          </w:p>
        </w:tc>
        <w:tc>
          <w:tcPr>
            <w:tcW w:w="193" w:type="pct"/>
          </w:tcPr>
          <w:p w14:paraId="1262D5D2" w14:textId="586AD83C" w:rsidR="008F2101" w:rsidRDefault="00C769D8" w:rsidP="00301777">
            <w:pPr>
              <w:pStyle w:val="TabellRader"/>
            </w:pPr>
            <w:r>
              <w:t>SkU23</w:t>
            </w:r>
          </w:p>
        </w:tc>
        <w:tc>
          <w:tcPr>
            <w:tcW w:w="192" w:type="pct"/>
          </w:tcPr>
          <w:p w14:paraId="74B1995A" w14:textId="47B69799" w:rsidR="008F2101" w:rsidRDefault="00C769D8" w:rsidP="00301777">
            <w:pPr>
              <w:pStyle w:val="TabellRader"/>
            </w:pPr>
            <w:r>
              <w:t xml:space="preserve">Fi </w:t>
            </w:r>
            <w:r w:rsidR="00452151">
              <w:t>77</w:t>
            </w:r>
          </w:p>
        </w:tc>
        <w:tc>
          <w:tcPr>
            <w:tcW w:w="192" w:type="pct"/>
          </w:tcPr>
          <w:p w14:paraId="5C5502A6" w14:textId="06A7FFBF" w:rsidR="008F2101" w:rsidRDefault="00AB5D4B" w:rsidP="00301777">
            <w:pPr>
              <w:pStyle w:val="TabellRader"/>
            </w:pPr>
            <w:r>
              <w:t>X</w:t>
            </w:r>
          </w:p>
        </w:tc>
        <w:tc>
          <w:tcPr>
            <w:tcW w:w="4228" w:type="pct"/>
            <w:gridSpan w:val="3"/>
          </w:tcPr>
          <w:p w14:paraId="44538095" w14:textId="77777777" w:rsidR="008F2101" w:rsidRDefault="008F2101" w:rsidP="00301777">
            <w:pPr>
              <w:pStyle w:val="TabellRader"/>
            </w:pPr>
          </w:p>
        </w:tc>
      </w:tr>
      <w:tr w:rsidR="008F2101" w14:paraId="461EF6D8" w14:textId="77777777" w:rsidTr="00301777">
        <w:tc>
          <w:tcPr>
            <w:tcW w:w="195" w:type="pct"/>
          </w:tcPr>
          <w:p w14:paraId="579CAB4F" w14:textId="3F5C27EA" w:rsidR="008F2101" w:rsidRDefault="000F513B" w:rsidP="00301777">
            <w:pPr>
              <w:pStyle w:val="TabellRader"/>
            </w:pPr>
            <w:r>
              <w:t>268</w:t>
            </w:r>
          </w:p>
        </w:tc>
        <w:tc>
          <w:tcPr>
            <w:tcW w:w="193" w:type="pct"/>
          </w:tcPr>
          <w:p w14:paraId="3064C98C" w14:textId="27ABF61B" w:rsidR="008F2101" w:rsidRDefault="00C769D8" w:rsidP="00301777">
            <w:pPr>
              <w:pStyle w:val="TabellRader"/>
            </w:pPr>
            <w:r>
              <w:t>SkU14</w:t>
            </w:r>
          </w:p>
        </w:tc>
        <w:tc>
          <w:tcPr>
            <w:tcW w:w="192" w:type="pct"/>
          </w:tcPr>
          <w:p w14:paraId="2594BD27" w14:textId="4D62DA58" w:rsidR="008F2101" w:rsidRDefault="00C769D8" w:rsidP="00301777">
            <w:pPr>
              <w:pStyle w:val="TabellRader"/>
            </w:pPr>
            <w:r>
              <w:t xml:space="preserve">Fi </w:t>
            </w:r>
            <w:r w:rsidR="00452151">
              <w:t>78</w:t>
            </w:r>
          </w:p>
        </w:tc>
        <w:tc>
          <w:tcPr>
            <w:tcW w:w="192" w:type="pct"/>
          </w:tcPr>
          <w:p w14:paraId="56294AF9" w14:textId="473F3118" w:rsidR="008F2101" w:rsidRDefault="008F2101" w:rsidP="00301777">
            <w:pPr>
              <w:pStyle w:val="TabellRader"/>
            </w:pPr>
          </w:p>
        </w:tc>
        <w:tc>
          <w:tcPr>
            <w:tcW w:w="4228" w:type="pct"/>
            <w:gridSpan w:val="3"/>
          </w:tcPr>
          <w:p w14:paraId="092E0914" w14:textId="12932B06" w:rsidR="008F2101" w:rsidRDefault="004A1C98" w:rsidP="00301777">
            <w:pPr>
              <w:pStyle w:val="TabellRader"/>
            </w:pPr>
            <w:r>
              <w:t>X</w:t>
            </w:r>
          </w:p>
        </w:tc>
      </w:tr>
      <w:tr w:rsidR="008F2101" w14:paraId="27401D58" w14:textId="77777777" w:rsidTr="00301777">
        <w:tc>
          <w:tcPr>
            <w:tcW w:w="195" w:type="pct"/>
          </w:tcPr>
          <w:p w14:paraId="585ABFE0" w14:textId="60C7042C" w:rsidR="008F2101" w:rsidRDefault="00F639FE" w:rsidP="00301777">
            <w:pPr>
              <w:pStyle w:val="TabellRader"/>
            </w:pPr>
            <w:r>
              <w:t>291</w:t>
            </w:r>
          </w:p>
        </w:tc>
        <w:tc>
          <w:tcPr>
            <w:tcW w:w="193" w:type="pct"/>
          </w:tcPr>
          <w:p w14:paraId="2C7FEA63" w14:textId="20A7A5A8" w:rsidR="008F2101" w:rsidRDefault="00F639FE" w:rsidP="00301777">
            <w:pPr>
              <w:pStyle w:val="TabellRader"/>
            </w:pPr>
            <w:r>
              <w:t>SkU24</w:t>
            </w:r>
          </w:p>
        </w:tc>
        <w:tc>
          <w:tcPr>
            <w:tcW w:w="192" w:type="pct"/>
          </w:tcPr>
          <w:p w14:paraId="424FB507" w14:textId="18729C45" w:rsidR="008F2101" w:rsidRDefault="00F639FE" w:rsidP="00301777">
            <w:pPr>
              <w:pStyle w:val="TabellRader"/>
            </w:pPr>
            <w:r>
              <w:t xml:space="preserve">Fi </w:t>
            </w:r>
            <w:r w:rsidR="00452151">
              <w:t>80</w:t>
            </w:r>
          </w:p>
        </w:tc>
        <w:tc>
          <w:tcPr>
            <w:tcW w:w="192" w:type="pct"/>
          </w:tcPr>
          <w:p w14:paraId="06E097F3" w14:textId="64771DEE" w:rsidR="008F2101" w:rsidRDefault="00AB5D4B" w:rsidP="00301777">
            <w:pPr>
              <w:pStyle w:val="TabellRader"/>
            </w:pPr>
            <w:r>
              <w:t>X</w:t>
            </w:r>
          </w:p>
        </w:tc>
        <w:tc>
          <w:tcPr>
            <w:tcW w:w="4228" w:type="pct"/>
            <w:gridSpan w:val="3"/>
          </w:tcPr>
          <w:p w14:paraId="713206E9" w14:textId="77777777" w:rsidR="008F2101" w:rsidRDefault="008F2101" w:rsidP="00301777">
            <w:pPr>
              <w:pStyle w:val="TabellRader"/>
            </w:pPr>
          </w:p>
        </w:tc>
      </w:tr>
      <w:tr w:rsidR="008F2101" w14:paraId="1D9805B1" w14:textId="77777777" w:rsidTr="00301777">
        <w:tc>
          <w:tcPr>
            <w:tcW w:w="195" w:type="pct"/>
          </w:tcPr>
          <w:p w14:paraId="08DB75E6" w14:textId="78446CBF" w:rsidR="008F2101" w:rsidRDefault="00F639FE" w:rsidP="00301777">
            <w:pPr>
              <w:pStyle w:val="TabellRader"/>
            </w:pPr>
            <w:r>
              <w:t>292</w:t>
            </w:r>
          </w:p>
        </w:tc>
        <w:tc>
          <w:tcPr>
            <w:tcW w:w="193" w:type="pct"/>
          </w:tcPr>
          <w:p w14:paraId="6646B133" w14:textId="74859349" w:rsidR="008F2101" w:rsidRDefault="00F639FE" w:rsidP="00301777">
            <w:pPr>
              <w:pStyle w:val="TabellRader"/>
            </w:pPr>
            <w:r>
              <w:t>SkU25</w:t>
            </w:r>
          </w:p>
        </w:tc>
        <w:tc>
          <w:tcPr>
            <w:tcW w:w="192" w:type="pct"/>
          </w:tcPr>
          <w:p w14:paraId="4108D7A8" w14:textId="007ED1F6" w:rsidR="008F2101" w:rsidRDefault="00F639FE" w:rsidP="00301777">
            <w:pPr>
              <w:pStyle w:val="TabellRader"/>
            </w:pPr>
            <w:r>
              <w:t xml:space="preserve">Fi </w:t>
            </w:r>
            <w:r w:rsidR="00452151">
              <w:t>81</w:t>
            </w:r>
          </w:p>
        </w:tc>
        <w:tc>
          <w:tcPr>
            <w:tcW w:w="192" w:type="pct"/>
          </w:tcPr>
          <w:p w14:paraId="0B46119D" w14:textId="764CC4E7" w:rsidR="008F2101" w:rsidRDefault="00AB5D4B" w:rsidP="00301777">
            <w:pPr>
              <w:pStyle w:val="TabellRader"/>
            </w:pPr>
            <w:r>
              <w:t>X</w:t>
            </w:r>
          </w:p>
        </w:tc>
        <w:tc>
          <w:tcPr>
            <w:tcW w:w="4228" w:type="pct"/>
            <w:gridSpan w:val="3"/>
          </w:tcPr>
          <w:p w14:paraId="1A1E75C0" w14:textId="77777777" w:rsidR="008F2101" w:rsidRDefault="008F2101" w:rsidP="00301777">
            <w:pPr>
              <w:pStyle w:val="TabellRader"/>
            </w:pPr>
          </w:p>
        </w:tc>
      </w:tr>
      <w:tr w:rsidR="008F2101" w14:paraId="5BA13BDA" w14:textId="77777777" w:rsidTr="00301777">
        <w:tc>
          <w:tcPr>
            <w:tcW w:w="195" w:type="pct"/>
          </w:tcPr>
          <w:p w14:paraId="140C5DE9" w14:textId="062F6028" w:rsidR="008F2101" w:rsidRDefault="00392BFE" w:rsidP="00301777">
            <w:pPr>
              <w:pStyle w:val="TabellRader"/>
            </w:pPr>
            <w:r>
              <w:t>299</w:t>
            </w:r>
          </w:p>
        </w:tc>
        <w:tc>
          <w:tcPr>
            <w:tcW w:w="193" w:type="pct"/>
          </w:tcPr>
          <w:p w14:paraId="397B6540" w14:textId="11B93FB1" w:rsidR="008F2101" w:rsidRDefault="00392BFE" w:rsidP="00301777">
            <w:pPr>
              <w:pStyle w:val="TabellRader"/>
            </w:pPr>
            <w:r>
              <w:t>SkU26</w:t>
            </w:r>
          </w:p>
        </w:tc>
        <w:tc>
          <w:tcPr>
            <w:tcW w:w="192" w:type="pct"/>
          </w:tcPr>
          <w:p w14:paraId="4DE810AB" w14:textId="17BC1CC0" w:rsidR="008F2101" w:rsidRDefault="00392BFE" w:rsidP="00301777">
            <w:pPr>
              <w:pStyle w:val="TabellRader"/>
            </w:pPr>
            <w:r>
              <w:t xml:space="preserve">Fi </w:t>
            </w:r>
            <w:r w:rsidR="00452151">
              <w:t>83</w:t>
            </w:r>
          </w:p>
        </w:tc>
        <w:tc>
          <w:tcPr>
            <w:tcW w:w="192" w:type="pct"/>
          </w:tcPr>
          <w:p w14:paraId="5AD44C22" w14:textId="3725F700" w:rsidR="008F2101" w:rsidRDefault="00AB5D4B" w:rsidP="00301777">
            <w:pPr>
              <w:pStyle w:val="TabellRader"/>
            </w:pPr>
            <w:r>
              <w:t>X</w:t>
            </w:r>
          </w:p>
        </w:tc>
        <w:tc>
          <w:tcPr>
            <w:tcW w:w="4228" w:type="pct"/>
            <w:gridSpan w:val="3"/>
          </w:tcPr>
          <w:p w14:paraId="1D79904A" w14:textId="77777777" w:rsidR="008F2101" w:rsidRDefault="008F2101" w:rsidP="00301777">
            <w:pPr>
              <w:pStyle w:val="TabellRader"/>
            </w:pPr>
          </w:p>
        </w:tc>
      </w:tr>
      <w:tr w:rsidR="008F2101" w14:paraId="4311A1CE" w14:textId="77777777" w:rsidTr="00301777">
        <w:tc>
          <w:tcPr>
            <w:tcW w:w="195" w:type="pct"/>
          </w:tcPr>
          <w:p w14:paraId="48FEAA09" w14:textId="61EFCA39" w:rsidR="008F2101" w:rsidRDefault="00392BFE" w:rsidP="00301777">
            <w:pPr>
              <w:pStyle w:val="TabellRader"/>
            </w:pPr>
            <w:r>
              <w:t>300</w:t>
            </w:r>
          </w:p>
        </w:tc>
        <w:tc>
          <w:tcPr>
            <w:tcW w:w="193" w:type="pct"/>
          </w:tcPr>
          <w:p w14:paraId="6CCDE5BF" w14:textId="42748E1B" w:rsidR="008F2101" w:rsidRDefault="00392BFE" w:rsidP="00301777">
            <w:pPr>
              <w:pStyle w:val="TabellRader"/>
            </w:pPr>
            <w:r>
              <w:t>SkU27</w:t>
            </w:r>
          </w:p>
        </w:tc>
        <w:tc>
          <w:tcPr>
            <w:tcW w:w="192" w:type="pct"/>
          </w:tcPr>
          <w:p w14:paraId="31F3BF5B" w14:textId="01DBEE41" w:rsidR="008F2101" w:rsidRDefault="00392BFE" w:rsidP="00301777">
            <w:pPr>
              <w:pStyle w:val="TabellRader"/>
            </w:pPr>
            <w:r>
              <w:t xml:space="preserve">Fi </w:t>
            </w:r>
            <w:r w:rsidR="00452151">
              <w:t>84</w:t>
            </w:r>
          </w:p>
        </w:tc>
        <w:tc>
          <w:tcPr>
            <w:tcW w:w="192" w:type="pct"/>
          </w:tcPr>
          <w:p w14:paraId="6F00E058" w14:textId="26179981" w:rsidR="008F2101" w:rsidRDefault="00AB5D4B" w:rsidP="00301777">
            <w:pPr>
              <w:pStyle w:val="TabellRader"/>
            </w:pPr>
            <w:r>
              <w:t>X</w:t>
            </w:r>
          </w:p>
        </w:tc>
        <w:tc>
          <w:tcPr>
            <w:tcW w:w="4228" w:type="pct"/>
            <w:gridSpan w:val="3"/>
          </w:tcPr>
          <w:p w14:paraId="0FAB8B74" w14:textId="77777777" w:rsidR="008F2101" w:rsidRDefault="008F2101" w:rsidP="00301777">
            <w:pPr>
              <w:pStyle w:val="TabellRader"/>
            </w:pPr>
          </w:p>
        </w:tc>
      </w:tr>
      <w:tr w:rsidR="008F2101" w14:paraId="7E4A8835" w14:textId="77777777" w:rsidTr="00301777">
        <w:tc>
          <w:tcPr>
            <w:tcW w:w="195" w:type="pct"/>
          </w:tcPr>
          <w:p w14:paraId="0C51B660" w14:textId="5FAC928D" w:rsidR="008F2101" w:rsidRDefault="00392BFE" w:rsidP="00301777">
            <w:pPr>
              <w:pStyle w:val="TabellRader"/>
            </w:pPr>
            <w:r>
              <w:t>372</w:t>
            </w:r>
          </w:p>
        </w:tc>
        <w:tc>
          <w:tcPr>
            <w:tcW w:w="193" w:type="pct"/>
          </w:tcPr>
          <w:p w14:paraId="35CE46A2" w14:textId="47AE9A66" w:rsidR="008F2101" w:rsidRDefault="00392BFE" w:rsidP="00301777">
            <w:pPr>
              <w:pStyle w:val="TabellRader"/>
            </w:pPr>
            <w:r>
              <w:t>SkU28</w:t>
            </w:r>
          </w:p>
        </w:tc>
        <w:tc>
          <w:tcPr>
            <w:tcW w:w="192" w:type="pct"/>
          </w:tcPr>
          <w:p w14:paraId="457892D0" w14:textId="71BF023A" w:rsidR="008F2101" w:rsidRDefault="00392BFE" w:rsidP="00301777">
            <w:pPr>
              <w:pStyle w:val="TabellRader"/>
            </w:pPr>
            <w:r>
              <w:t xml:space="preserve">Fi </w:t>
            </w:r>
            <w:r w:rsidR="00452151">
              <w:t>99</w:t>
            </w:r>
          </w:p>
        </w:tc>
        <w:tc>
          <w:tcPr>
            <w:tcW w:w="192" w:type="pct"/>
          </w:tcPr>
          <w:p w14:paraId="3DA506DC" w14:textId="77777777" w:rsidR="008F2101" w:rsidRDefault="008F2101" w:rsidP="00301777">
            <w:pPr>
              <w:pStyle w:val="TabellRader"/>
            </w:pPr>
          </w:p>
        </w:tc>
        <w:tc>
          <w:tcPr>
            <w:tcW w:w="4228" w:type="pct"/>
            <w:gridSpan w:val="3"/>
          </w:tcPr>
          <w:p w14:paraId="7F0502D4" w14:textId="612A8F2B" w:rsidR="008F2101" w:rsidRDefault="00606008" w:rsidP="00301777">
            <w:pPr>
              <w:pStyle w:val="TabellRader"/>
            </w:pPr>
            <w:r>
              <w:t>X</w:t>
            </w:r>
          </w:p>
        </w:tc>
      </w:tr>
      <w:tr w:rsidR="008F2101" w14:paraId="6DB07BA9" w14:textId="77777777" w:rsidTr="00301777">
        <w:tc>
          <w:tcPr>
            <w:tcW w:w="195" w:type="pct"/>
          </w:tcPr>
          <w:p w14:paraId="763C59C9" w14:textId="58C88BAF" w:rsidR="008F2101" w:rsidRDefault="00531035" w:rsidP="00301777">
            <w:pPr>
              <w:pStyle w:val="TabellRader"/>
            </w:pPr>
            <w:r>
              <w:t>373</w:t>
            </w:r>
          </w:p>
        </w:tc>
        <w:tc>
          <w:tcPr>
            <w:tcW w:w="193" w:type="pct"/>
          </w:tcPr>
          <w:p w14:paraId="044D61CB" w14:textId="126A32B1" w:rsidR="008F2101" w:rsidRDefault="00531035" w:rsidP="00301777">
            <w:pPr>
              <w:pStyle w:val="TabellRader"/>
            </w:pPr>
            <w:r>
              <w:t>SkU29</w:t>
            </w:r>
          </w:p>
        </w:tc>
        <w:tc>
          <w:tcPr>
            <w:tcW w:w="192" w:type="pct"/>
          </w:tcPr>
          <w:p w14:paraId="27AD6045" w14:textId="4DA17756" w:rsidR="008F2101" w:rsidRDefault="00531035" w:rsidP="00301777">
            <w:pPr>
              <w:pStyle w:val="TabellRader"/>
            </w:pPr>
            <w:r>
              <w:t xml:space="preserve">Fi </w:t>
            </w:r>
            <w:r w:rsidR="00452151">
              <w:t>100</w:t>
            </w:r>
          </w:p>
        </w:tc>
        <w:tc>
          <w:tcPr>
            <w:tcW w:w="192" w:type="pct"/>
          </w:tcPr>
          <w:p w14:paraId="41530165" w14:textId="168F9AC3" w:rsidR="008F2101" w:rsidRDefault="00606008" w:rsidP="00301777">
            <w:pPr>
              <w:pStyle w:val="TabellRader"/>
            </w:pPr>
            <w:r>
              <w:t>X</w:t>
            </w:r>
          </w:p>
        </w:tc>
        <w:tc>
          <w:tcPr>
            <w:tcW w:w="4228" w:type="pct"/>
            <w:gridSpan w:val="3"/>
          </w:tcPr>
          <w:p w14:paraId="286960BA" w14:textId="77777777" w:rsidR="008F2101" w:rsidRDefault="008F2101" w:rsidP="00301777">
            <w:pPr>
              <w:pStyle w:val="TabellRader"/>
            </w:pPr>
          </w:p>
        </w:tc>
      </w:tr>
      <w:tr w:rsidR="000E5508" w14:paraId="104BD705" w14:textId="77777777" w:rsidTr="005711A8">
        <w:tc>
          <w:tcPr>
            <w:tcW w:w="195" w:type="pct"/>
          </w:tcPr>
          <w:p w14:paraId="74CC31DA" w14:textId="2E203071" w:rsidR="000E5508" w:rsidRDefault="00FD6195" w:rsidP="005711A8">
            <w:pPr>
              <w:pStyle w:val="TabellRader"/>
            </w:pPr>
            <w:r>
              <w:t>374</w:t>
            </w:r>
          </w:p>
        </w:tc>
        <w:tc>
          <w:tcPr>
            <w:tcW w:w="193" w:type="pct"/>
          </w:tcPr>
          <w:p w14:paraId="58A16AC2" w14:textId="40766676" w:rsidR="000E5508" w:rsidRDefault="00FD6195" w:rsidP="005711A8">
            <w:pPr>
              <w:pStyle w:val="TabellRader"/>
            </w:pPr>
            <w:r>
              <w:t>SkU30</w:t>
            </w:r>
          </w:p>
        </w:tc>
        <w:tc>
          <w:tcPr>
            <w:tcW w:w="192" w:type="pct"/>
          </w:tcPr>
          <w:p w14:paraId="43898A57" w14:textId="0C2A3AE4" w:rsidR="000E5508" w:rsidRDefault="00FD6195" w:rsidP="005711A8">
            <w:pPr>
              <w:pStyle w:val="TabellRader"/>
            </w:pPr>
            <w:r>
              <w:t xml:space="preserve">Fi </w:t>
            </w:r>
            <w:r w:rsidR="00452151">
              <w:t>101</w:t>
            </w:r>
          </w:p>
        </w:tc>
        <w:tc>
          <w:tcPr>
            <w:tcW w:w="192" w:type="pct"/>
          </w:tcPr>
          <w:p w14:paraId="0E8CFABC" w14:textId="5C2F6DA7" w:rsidR="000E5508" w:rsidRDefault="004A1C98" w:rsidP="005711A8">
            <w:pPr>
              <w:pStyle w:val="TabellRader"/>
            </w:pPr>
            <w:r>
              <w:t>X</w:t>
            </w:r>
          </w:p>
        </w:tc>
        <w:tc>
          <w:tcPr>
            <w:tcW w:w="4228" w:type="pct"/>
            <w:gridSpan w:val="3"/>
          </w:tcPr>
          <w:p w14:paraId="517BAA94" w14:textId="77777777" w:rsidR="000E5508" w:rsidRDefault="000E5508" w:rsidP="005711A8">
            <w:pPr>
              <w:pStyle w:val="TabellRader"/>
            </w:pPr>
          </w:p>
        </w:tc>
      </w:tr>
      <w:tr w:rsidR="000E5508" w14:paraId="04A704B8" w14:textId="77777777" w:rsidTr="005711A8">
        <w:tc>
          <w:tcPr>
            <w:tcW w:w="195" w:type="pct"/>
          </w:tcPr>
          <w:p w14:paraId="1A4657ED" w14:textId="694824FD" w:rsidR="000E5508" w:rsidRDefault="00E04529" w:rsidP="005711A8">
            <w:pPr>
              <w:pStyle w:val="TabellRader"/>
            </w:pPr>
            <w:r>
              <w:t>414</w:t>
            </w:r>
          </w:p>
        </w:tc>
        <w:tc>
          <w:tcPr>
            <w:tcW w:w="193" w:type="pct"/>
          </w:tcPr>
          <w:p w14:paraId="17A7DA4B" w14:textId="489A2490" w:rsidR="000E5508" w:rsidRDefault="00E04529" w:rsidP="005711A8">
            <w:pPr>
              <w:pStyle w:val="TabellRader"/>
            </w:pPr>
            <w:r>
              <w:t>SkU31</w:t>
            </w:r>
          </w:p>
        </w:tc>
        <w:tc>
          <w:tcPr>
            <w:tcW w:w="192" w:type="pct"/>
          </w:tcPr>
          <w:p w14:paraId="1D6E35C2" w14:textId="58C4E4F2" w:rsidR="000E5508" w:rsidRDefault="00E04529" w:rsidP="005711A8">
            <w:pPr>
              <w:pStyle w:val="TabellRader"/>
            </w:pPr>
            <w:r>
              <w:t xml:space="preserve">UD </w:t>
            </w:r>
            <w:r w:rsidR="00452151">
              <w:t>20</w:t>
            </w:r>
          </w:p>
        </w:tc>
        <w:tc>
          <w:tcPr>
            <w:tcW w:w="192" w:type="pct"/>
          </w:tcPr>
          <w:p w14:paraId="28110408" w14:textId="25B347ED" w:rsidR="000E5508" w:rsidRDefault="004A1C98" w:rsidP="005711A8">
            <w:pPr>
              <w:pStyle w:val="TabellRader"/>
            </w:pPr>
            <w:r>
              <w:t>X</w:t>
            </w:r>
          </w:p>
        </w:tc>
        <w:tc>
          <w:tcPr>
            <w:tcW w:w="4228" w:type="pct"/>
            <w:gridSpan w:val="3"/>
          </w:tcPr>
          <w:p w14:paraId="2FD4755C" w14:textId="77777777" w:rsidR="000E5508" w:rsidRDefault="000E5508" w:rsidP="005711A8">
            <w:pPr>
              <w:pStyle w:val="TabellRader"/>
            </w:pPr>
          </w:p>
        </w:tc>
      </w:tr>
      <w:tr w:rsidR="00CC65CB" w14:paraId="0A32DAFD" w14:textId="77777777" w:rsidTr="005711A8">
        <w:tc>
          <w:tcPr>
            <w:tcW w:w="195" w:type="pct"/>
          </w:tcPr>
          <w:p w14:paraId="3009682E" w14:textId="77777777" w:rsidR="00CC65CB" w:rsidRDefault="00CC65CB" w:rsidP="005711A8">
            <w:pPr>
              <w:pStyle w:val="TabellRader"/>
            </w:pPr>
          </w:p>
        </w:tc>
        <w:tc>
          <w:tcPr>
            <w:tcW w:w="193" w:type="pct"/>
          </w:tcPr>
          <w:p w14:paraId="73EE8965" w14:textId="77777777" w:rsidR="00CC65CB" w:rsidRDefault="00CC65CB" w:rsidP="005711A8">
            <w:pPr>
              <w:pStyle w:val="TabellRader"/>
            </w:pPr>
          </w:p>
        </w:tc>
        <w:tc>
          <w:tcPr>
            <w:tcW w:w="192" w:type="pct"/>
          </w:tcPr>
          <w:p w14:paraId="2119DBFB" w14:textId="77777777" w:rsidR="00CC65CB" w:rsidRDefault="00CC65CB" w:rsidP="005711A8">
            <w:pPr>
              <w:pStyle w:val="TabellRader"/>
            </w:pPr>
          </w:p>
        </w:tc>
        <w:tc>
          <w:tcPr>
            <w:tcW w:w="192" w:type="pct"/>
          </w:tcPr>
          <w:p w14:paraId="7819026C" w14:textId="77777777" w:rsidR="00CC65CB" w:rsidRDefault="00CC65CB" w:rsidP="005711A8">
            <w:pPr>
              <w:pStyle w:val="TabellRader"/>
            </w:pPr>
          </w:p>
        </w:tc>
        <w:tc>
          <w:tcPr>
            <w:tcW w:w="4228" w:type="pct"/>
            <w:gridSpan w:val="3"/>
          </w:tcPr>
          <w:p w14:paraId="727EEC0E" w14:textId="77777777" w:rsidR="00CC65CB" w:rsidRDefault="00CC65CB" w:rsidP="005711A8">
            <w:pPr>
              <w:pStyle w:val="TabellRader"/>
            </w:pPr>
          </w:p>
        </w:tc>
      </w:tr>
      <w:tr w:rsidR="00AC5FD8" w:rsidRPr="00725740" w14:paraId="0EC84357" w14:textId="77777777" w:rsidTr="005711A8">
        <w:tc>
          <w:tcPr>
            <w:tcW w:w="195" w:type="pct"/>
          </w:tcPr>
          <w:p w14:paraId="3CE5EE76" w14:textId="60158FA7" w:rsidR="00AC5FD8" w:rsidRPr="00725740" w:rsidRDefault="00AC5FD8" w:rsidP="005711A8">
            <w:pPr>
              <w:pStyle w:val="TabellRader"/>
              <w:rPr>
                <w:b/>
                <w:bCs/>
              </w:rPr>
            </w:pPr>
            <w:r w:rsidRPr="00725740">
              <w:rPr>
                <w:b/>
                <w:bCs/>
              </w:rPr>
              <w:t>202</w:t>
            </w:r>
            <w:r>
              <w:rPr>
                <w:b/>
                <w:bCs/>
              </w:rPr>
              <w:t>2</w:t>
            </w:r>
            <w:r w:rsidRPr="00725740">
              <w:rPr>
                <w:b/>
                <w:bCs/>
              </w:rPr>
              <w:t>/2</w:t>
            </w:r>
            <w:r>
              <w:rPr>
                <w:b/>
                <w:bCs/>
              </w:rPr>
              <w:t>3</w:t>
            </w:r>
          </w:p>
        </w:tc>
        <w:tc>
          <w:tcPr>
            <w:tcW w:w="193" w:type="pct"/>
          </w:tcPr>
          <w:p w14:paraId="5BF9ED9F" w14:textId="77777777" w:rsidR="00AC5FD8" w:rsidRPr="00725740" w:rsidRDefault="00AC5FD8" w:rsidP="005711A8">
            <w:pPr>
              <w:pStyle w:val="TabellRader"/>
              <w:rPr>
                <w:b/>
                <w:bCs/>
              </w:rPr>
            </w:pPr>
          </w:p>
        </w:tc>
        <w:tc>
          <w:tcPr>
            <w:tcW w:w="192" w:type="pct"/>
          </w:tcPr>
          <w:p w14:paraId="1E1DD4EA" w14:textId="77777777" w:rsidR="00AC5FD8" w:rsidRPr="00725740" w:rsidRDefault="00AC5FD8" w:rsidP="005711A8">
            <w:pPr>
              <w:pStyle w:val="TabellRader"/>
              <w:rPr>
                <w:b/>
                <w:bCs/>
              </w:rPr>
            </w:pPr>
          </w:p>
        </w:tc>
        <w:tc>
          <w:tcPr>
            <w:tcW w:w="192" w:type="pct"/>
          </w:tcPr>
          <w:p w14:paraId="797DDAEA" w14:textId="77777777" w:rsidR="00AC5FD8" w:rsidRPr="00725740" w:rsidRDefault="00AC5FD8" w:rsidP="005711A8">
            <w:pPr>
              <w:pStyle w:val="TabellRader"/>
              <w:rPr>
                <w:b/>
                <w:bCs/>
              </w:rPr>
            </w:pPr>
          </w:p>
        </w:tc>
        <w:tc>
          <w:tcPr>
            <w:tcW w:w="4228" w:type="pct"/>
            <w:gridSpan w:val="3"/>
          </w:tcPr>
          <w:p w14:paraId="6C442EE7" w14:textId="77777777" w:rsidR="00AC5FD8" w:rsidRPr="00725740" w:rsidRDefault="00AC5FD8" w:rsidP="005711A8">
            <w:pPr>
              <w:pStyle w:val="TabellRader"/>
              <w:rPr>
                <w:b/>
                <w:bCs/>
              </w:rPr>
            </w:pPr>
          </w:p>
        </w:tc>
      </w:tr>
      <w:tr w:rsidR="000E5508" w14:paraId="2B0F1764" w14:textId="77777777" w:rsidTr="005711A8">
        <w:tc>
          <w:tcPr>
            <w:tcW w:w="195" w:type="pct"/>
          </w:tcPr>
          <w:p w14:paraId="45CA0DB7" w14:textId="0FB6BA07" w:rsidR="000E5508" w:rsidRDefault="00D375C3" w:rsidP="005711A8">
            <w:pPr>
              <w:pStyle w:val="TabellRader"/>
            </w:pPr>
            <w:r>
              <w:t>2</w:t>
            </w:r>
          </w:p>
        </w:tc>
        <w:tc>
          <w:tcPr>
            <w:tcW w:w="193" w:type="pct"/>
          </w:tcPr>
          <w:p w14:paraId="737CF2E1" w14:textId="1C5983B2" w:rsidR="000E5508" w:rsidRDefault="00D375C3" w:rsidP="005711A8">
            <w:pPr>
              <w:pStyle w:val="TabellRader"/>
            </w:pPr>
            <w:r>
              <w:t>SkU2</w:t>
            </w:r>
          </w:p>
        </w:tc>
        <w:tc>
          <w:tcPr>
            <w:tcW w:w="192" w:type="pct"/>
          </w:tcPr>
          <w:p w14:paraId="1B7E93EE" w14:textId="3AC1BEC7" w:rsidR="000E5508" w:rsidRDefault="00D375C3" w:rsidP="005711A8">
            <w:pPr>
              <w:pStyle w:val="TabellRader"/>
            </w:pPr>
            <w:r>
              <w:t xml:space="preserve">Fi </w:t>
            </w:r>
            <w:r w:rsidR="00A83AF1">
              <w:t>114</w:t>
            </w:r>
          </w:p>
        </w:tc>
        <w:tc>
          <w:tcPr>
            <w:tcW w:w="192" w:type="pct"/>
          </w:tcPr>
          <w:p w14:paraId="61FDE468" w14:textId="6468DD56" w:rsidR="000E5508" w:rsidRDefault="001F0A90" w:rsidP="005711A8">
            <w:pPr>
              <w:pStyle w:val="TabellRader"/>
            </w:pPr>
            <w:r>
              <w:t>X</w:t>
            </w:r>
          </w:p>
        </w:tc>
        <w:tc>
          <w:tcPr>
            <w:tcW w:w="4228" w:type="pct"/>
            <w:gridSpan w:val="3"/>
          </w:tcPr>
          <w:p w14:paraId="6430468A" w14:textId="77777777" w:rsidR="000E5508" w:rsidRDefault="000E5508" w:rsidP="005711A8">
            <w:pPr>
              <w:pStyle w:val="TabellRader"/>
            </w:pPr>
          </w:p>
        </w:tc>
      </w:tr>
      <w:tr w:rsidR="000E5508" w14:paraId="751394A6" w14:textId="77777777" w:rsidTr="005711A8">
        <w:tc>
          <w:tcPr>
            <w:tcW w:w="195" w:type="pct"/>
          </w:tcPr>
          <w:p w14:paraId="04D14BFA" w14:textId="252D7C8D" w:rsidR="000E5508" w:rsidRDefault="00D375C3" w:rsidP="005711A8">
            <w:pPr>
              <w:pStyle w:val="TabellRader"/>
            </w:pPr>
            <w:r>
              <w:t>5</w:t>
            </w:r>
          </w:p>
        </w:tc>
        <w:tc>
          <w:tcPr>
            <w:tcW w:w="193" w:type="pct"/>
          </w:tcPr>
          <w:p w14:paraId="6C5C646C" w14:textId="473F91CB" w:rsidR="000E5508" w:rsidRDefault="00D375C3" w:rsidP="005711A8">
            <w:pPr>
              <w:pStyle w:val="TabellRader"/>
            </w:pPr>
            <w:r>
              <w:t>SkU5</w:t>
            </w:r>
          </w:p>
        </w:tc>
        <w:tc>
          <w:tcPr>
            <w:tcW w:w="192" w:type="pct"/>
          </w:tcPr>
          <w:p w14:paraId="2F8582B0" w14:textId="029C921B" w:rsidR="000E5508" w:rsidRDefault="00D375C3" w:rsidP="005711A8">
            <w:pPr>
              <w:pStyle w:val="TabellRader"/>
            </w:pPr>
            <w:r>
              <w:t xml:space="preserve">Fi </w:t>
            </w:r>
            <w:r w:rsidR="00A83AF1">
              <w:t>115</w:t>
            </w:r>
          </w:p>
        </w:tc>
        <w:tc>
          <w:tcPr>
            <w:tcW w:w="192" w:type="pct"/>
          </w:tcPr>
          <w:p w14:paraId="2FF372BB" w14:textId="10073E28" w:rsidR="000E5508" w:rsidRDefault="001F0A90" w:rsidP="005711A8">
            <w:pPr>
              <w:pStyle w:val="TabellRader"/>
            </w:pPr>
            <w:r>
              <w:t>X</w:t>
            </w:r>
          </w:p>
        </w:tc>
        <w:tc>
          <w:tcPr>
            <w:tcW w:w="4228" w:type="pct"/>
            <w:gridSpan w:val="3"/>
          </w:tcPr>
          <w:p w14:paraId="29852CC7" w14:textId="77777777" w:rsidR="000E5508" w:rsidRDefault="000E5508" w:rsidP="005711A8">
            <w:pPr>
              <w:pStyle w:val="TabellRader"/>
            </w:pPr>
          </w:p>
        </w:tc>
      </w:tr>
      <w:tr w:rsidR="008F2101" w14:paraId="2B1139E1" w14:textId="77777777" w:rsidTr="00301777">
        <w:tc>
          <w:tcPr>
            <w:tcW w:w="195" w:type="pct"/>
          </w:tcPr>
          <w:p w14:paraId="32AFC206" w14:textId="3FB13C70" w:rsidR="008F2101" w:rsidRDefault="0086358B" w:rsidP="00301777">
            <w:pPr>
              <w:pStyle w:val="TabellRader"/>
            </w:pPr>
            <w:r>
              <w:t>39</w:t>
            </w:r>
          </w:p>
        </w:tc>
        <w:tc>
          <w:tcPr>
            <w:tcW w:w="193" w:type="pct"/>
          </w:tcPr>
          <w:p w14:paraId="1BB338D3" w14:textId="099D5A7D" w:rsidR="008F2101" w:rsidRDefault="0086358B" w:rsidP="00301777">
            <w:pPr>
              <w:pStyle w:val="TabellRader"/>
            </w:pPr>
            <w:r>
              <w:t>SkU3</w:t>
            </w:r>
          </w:p>
        </w:tc>
        <w:tc>
          <w:tcPr>
            <w:tcW w:w="192" w:type="pct"/>
          </w:tcPr>
          <w:p w14:paraId="4597A58F" w14:textId="782D272C" w:rsidR="008F2101" w:rsidRDefault="0086358B" w:rsidP="00301777">
            <w:pPr>
              <w:pStyle w:val="TabellRader"/>
            </w:pPr>
            <w:r>
              <w:t xml:space="preserve">Fi </w:t>
            </w:r>
            <w:r w:rsidR="00A83AF1">
              <w:t>123</w:t>
            </w:r>
          </w:p>
        </w:tc>
        <w:tc>
          <w:tcPr>
            <w:tcW w:w="192" w:type="pct"/>
          </w:tcPr>
          <w:p w14:paraId="65B72D8C" w14:textId="3D94382A" w:rsidR="008F2101" w:rsidRDefault="001F0A90" w:rsidP="00301777">
            <w:pPr>
              <w:pStyle w:val="TabellRader"/>
            </w:pPr>
            <w:r>
              <w:t>X</w:t>
            </w:r>
          </w:p>
        </w:tc>
        <w:tc>
          <w:tcPr>
            <w:tcW w:w="4228" w:type="pct"/>
            <w:gridSpan w:val="3"/>
          </w:tcPr>
          <w:p w14:paraId="3F5B4274" w14:textId="77777777" w:rsidR="008F2101" w:rsidRDefault="008F2101" w:rsidP="00301777">
            <w:pPr>
              <w:pStyle w:val="TabellRader"/>
            </w:pPr>
          </w:p>
        </w:tc>
      </w:tr>
      <w:tr w:rsidR="004C27DC" w14:paraId="054E9330" w14:textId="77777777" w:rsidTr="00656C43">
        <w:tc>
          <w:tcPr>
            <w:tcW w:w="195" w:type="pct"/>
          </w:tcPr>
          <w:p w14:paraId="2DE9E5D3" w14:textId="152804C2" w:rsidR="004C27DC" w:rsidRDefault="0086358B" w:rsidP="00945C20">
            <w:pPr>
              <w:pStyle w:val="TabellRader"/>
            </w:pPr>
            <w:r>
              <w:t>40</w:t>
            </w:r>
          </w:p>
        </w:tc>
        <w:tc>
          <w:tcPr>
            <w:tcW w:w="193" w:type="pct"/>
          </w:tcPr>
          <w:p w14:paraId="0122A6B9" w14:textId="02A61606" w:rsidR="004C27DC" w:rsidRDefault="0086358B" w:rsidP="00945C20">
            <w:pPr>
              <w:pStyle w:val="TabellRader"/>
            </w:pPr>
            <w:r>
              <w:t>SkU4</w:t>
            </w:r>
          </w:p>
        </w:tc>
        <w:tc>
          <w:tcPr>
            <w:tcW w:w="192" w:type="pct"/>
          </w:tcPr>
          <w:p w14:paraId="2962C8BC" w14:textId="2D514411" w:rsidR="004C27DC" w:rsidRDefault="0086358B" w:rsidP="00945C20">
            <w:pPr>
              <w:pStyle w:val="TabellRader"/>
            </w:pPr>
            <w:r>
              <w:t xml:space="preserve">Fi </w:t>
            </w:r>
            <w:r w:rsidR="00A83AF1">
              <w:t>124</w:t>
            </w:r>
          </w:p>
        </w:tc>
        <w:tc>
          <w:tcPr>
            <w:tcW w:w="192" w:type="pct"/>
          </w:tcPr>
          <w:p w14:paraId="4DBB9500" w14:textId="443D43B3" w:rsidR="004C27DC" w:rsidRDefault="001F0A90" w:rsidP="00945C20">
            <w:pPr>
              <w:pStyle w:val="TabellRader"/>
            </w:pPr>
            <w:r>
              <w:t>X</w:t>
            </w:r>
          </w:p>
        </w:tc>
        <w:tc>
          <w:tcPr>
            <w:tcW w:w="4228" w:type="pct"/>
            <w:gridSpan w:val="3"/>
          </w:tcPr>
          <w:p w14:paraId="304FED47" w14:textId="77777777" w:rsidR="004C27DC" w:rsidRDefault="004C27DC" w:rsidP="00945C20">
            <w:pPr>
              <w:pStyle w:val="TabellRader"/>
            </w:pPr>
          </w:p>
        </w:tc>
      </w:tr>
      <w:tr w:rsidR="004479A6" w14:paraId="4D3F47FC" w14:textId="77777777" w:rsidTr="006E5302">
        <w:tc>
          <w:tcPr>
            <w:tcW w:w="195" w:type="pct"/>
          </w:tcPr>
          <w:p w14:paraId="6A320AF3" w14:textId="2A790D4D" w:rsidR="004479A6" w:rsidRDefault="001F781D" w:rsidP="006E5302">
            <w:pPr>
              <w:pStyle w:val="TabellRader"/>
            </w:pPr>
            <w:r>
              <w:t>82</w:t>
            </w:r>
          </w:p>
        </w:tc>
        <w:tc>
          <w:tcPr>
            <w:tcW w:w="193" w:type="pct"/>
          </w:tcPr>
          <w:p w14:paraId="1CDAF16F" w14:textId="53DD1259" w:rsidR="004479A6" w:rsidRDefault="001F781D" w:rsidP="006E5302">
            <w:pPr>
              <w:pStyle w:val="TabellRader"/>
            </w:pPr>
            <w:r>
              <w:t>SkU1</w:t>
            </w:r>
          </w:p>
        </w:tc>
        <w:tc>
          <w:tcPr>
            <w:tcW w:w="192" w:type="pct"/>
          </w:tcPr>
          <w:p w14:paraId="166CEB0C" w14:textId="769A637B" w:rsidR="004479A6" w:rsidRDefault="001F781D" w:rsidP="006E5302">
            <w:pPr>
              <w:pStyle w:val="TabellRader"/>
            </w:pPr>
            <w:r>
              <w:t xml:space="preserve">Fi </w:t>
            </w:r>
            <w:r w:rsidR="00A83AF1">
              <w:t>133</w:t>
            </w:r>
          </w:p>
        </w:tc>
        <w:tc>
          <w:tcPr>
            <w:tcW w:w="192" w:type="pct"/>
          </w:tcPr>
          <w:p w14:paraId="6B81D5EB" w14:textId="69BFB252" w:rsidR="004479A6" w:rsidRDefault="001F0A90" w:rsidP="006E5302">
            <w:pPr>
              <w:pStyle w:val="TabellRader"/>
            </w:pPr>
            <w:r>
              <w:t>X</w:t>
            </w:r>
          </w:p>
        </w:tc>
        <w:tc>
          <w:tcPr>
            <w:tcW w:w="4228" w:type="pct"/>
            <w:gridSpan w:val="3"/>
          </w:tcPr>
          <w:p w14:paraId="6EF878CD" w14:textId="77777777" w:rsidR="004479A6" w:rsidRDefault="004479A6" w:rsidP="006E5302">
            <w:pPr>
              <w:pStyle w:val="TabellRader"/>
            </w:pPr>
          </w:p>
        </w:tc>
      </w:tr>
      <w:tr w:rsidR="004479A6" w14:paraId="42552C58" w14:textId="77777777" w:rsidTr="006E5302">
        <w:tc>
          <w:tcPr>
            <w:tcW w:w="195" w:type="pct"/>
          </w:tcPr>
          <w:p w14:paraId="3D8193AC" w14:textId="11ADAF8D" w:rsidR="004479A6" w:rsidRDefault="001F781D" w:rsidP="006E5302">
            <w:pPr>
              <w:pStyle w:val="TabellRader"/>
            </w:pPr>
            <w:r>
              <w:t>106</w:t>
            </w:r>
          </w:p>
        </w:tc>
        <w:tc>
          <w:tcPr>
            <w:tcW w:w="193" w:type="pct"/>
          </w:tcPr>
          <w:p w14:paraId="2F0B05AD" w14:textId="14A20951" w:rsidR="004479A6" w:rsidRDefault="001F781D" w:rsidP="006E5302">
            <w:pPr>
              <w:pStyle w:val="TabellRader"/>
            </w:pPr>
            <w:r>
              <w:t>SkU6</w:t>
            </w:r>
          </w:p>
        </w:tc>
        <w:tc>
          <w:tcPr>
            <w:tcW w:w="192" w:type="pct"/>
          </w:tcPr>
          <w:p w14:paraId="54E58FAB" w14:textId="3D9B75EC" w:rsidR="004479A6" w:rsidRDefault="001F781D" w:rsidP="006E5302">
            <w:pPr>
              <w:pStyle w:val="TabellRader"/>
            </w:pPr>
            <w:r>
              <w:t xml:space="preserve">Fi </w:t>
            </w:r>
            <w:r w:rsidR="00A83AF1">
              <w:t>139</w:t>
            </w:r>
          </w:p>
        </w:tc>
        <w:tc>
          <w:tcPr>
            <w:tcW w:w="192" w:type="pct"/>
          </w:tcPr>
          <w:p w14:paraId="05C57A73" w14:textId="24D6017D" w:rsidR="004479A6" w:rsidRDefault="007E54F5" w:rsidP="006E5302">
            <w:pPr>
              <w:pStyle w:val="TabellRader"/>
            </w:pPr>
            <w:r>
              <w:t>X</w:t>
            </w:r>
          </w:p>
        </w:tc>
        <w:tc>
          <w:tcPr>
            <w:tcW w:w="4228" w:type="pct"/>
            <w:gridSpan w:val="3"/>
          </w:tcPr>
          <w:p w14:paraId="03F753C4" w14:textId="77777777" w:rsidR="004479A6" w:rsidRDefault="004479A6" w:rsidP="006E5302">
            <w:pPr>
              <w:pStyle w:val="TabellRader"/>
            </w:pPr>
          </w:p>
        </w:tc>
      </w:tr>
      <w:tr w:rsidR="004479A6" w14:paraId="6182667D" w14:textId="77777777" w:rsidTr="006E5302">
        <w:tc>
          <w:tcPr>
            <w:tcW w:w="195" w:type="pct"/>
          </w:tcPr>
          <w:p w14:paraId="1BD45E5F" w14:textId="54A5B905" w:rsidR="004479A6" w:rsidRDefault="001F781D" w:rsidP="006E5302">
            <w:pPr>
              <w:pStyle w:val="TabellRader"/>
            </w:pPr>
            <w:r>
              <w:t>107</w:t>
            </w:r>
          </w:p>
        </w:tc>
        <w:tc>
          <w:tcPr>
            <w:tcW w:w="193" w:type="pct"/>
          </w:tcPr>
          <w:p w14:paraId="3D3512FE" w14:textId="6CDEB088" w:rsidR="004479A6" w:rsidRDefault="001F781D" w:rsidP="006E5302">
            <w:pPr>
              <w:pStyle w:val="TabellRader"/>
            </w:pPr>
            <w:r>
              <w:t>SkU9</w:t>
            </w:r>
          </w:p>
        </w:tc>
        <w:tc>
          <w:tcPr>
            <w:tcW w:w="192" w:type="pct"/>
          </w:tcPr>
          <w:p w14:paraId="382661C1" w14:textId="69D5D72D" w:rsidR="004479A6" w:rsidRDefault="001F781D" w:rsidP="006E5302">
            <w:pPr>
              <w:pStyle w:val="TabellRader"/>
            </w:pPr>
            <w:r>
              <w:t xml:space="preserve">Fi </w:t>
            </w:r>
            <w:r w:rsidR="00A83AF1">
              <w:t>140</w:t>
            </w:r>
          </w:p>
        </w:tc>
        <w:tc>
          <w:tcPr>
            <w:tcW w:w="192" w:type="pct"/>
          </w:tcPr>
          <w:p w14:paraId="33810DE5" w14:textId="7A22D3FF" w:rsidR="004479A6" w:rsidRDefault="007E54F5" w:rsidP="006E5302">
            <w:pPr>
              <w:pStyle w:val="TabellRader"/>
            </w:pPr>
            <w:r>
              <w:t>X</w:t>
            </w:r>
          </w:p>
        </w:tc>
        <w:tc>
          <w:tcPr>
            <w:tcW w:w="4228" w:type="pct"/>
            <w:gridSpan w:val="3"/>
          </w:tcPr>
          <w:p w14:paraId="78FEC96E" w14:textId="77777777" w:rsidR="004479A6" w:rsidRDefault="004479A6" w:rsidP="006E5302">
            <w:pPr>
              <w:pStyle w:val="TabellRader"/>
            </w:pPr>
          </w:p>
        </w:tc>
      </w:tr>
      <w:tr w:rsidR="006E34F7" w:rsidRPr="00B2420A" w14:paraId="2303BE88" w14:textId="77777777" w:rsidTr="003C5A6C">
        <w:trPr>
          <w:gridAfter w:val="2"/>
          <w:wAfter w:w="4015" w:type="pct"/>
        </w:trPr>
        <w:tc>
          <w:tcPr>
            <w:tcW w:w="985" w:type="pct"/>
            <w:gridSpan w:val="5"/>
          </w:tcPr>
          <w:p w14:paraId="4B9B61CC" w14:textId="5487C8DB" w:rsidR="006E34F7" w:rsidRPr="00B2420A" w:rsidRDefault="006E34F7" w:rsidP="006E34F7">
            <w:pPr>
              <w:pStyle w:val="Rubrik2"/>
              <w:outlineLvl w:val="1"/>
            </w:pPr>
            <w:bookmarkStart w:id="566" w:name="_Toc505164402"/>
            <w:bookmarkStart w:id="567" w:name="_Toc505170064"/>
            <w:bookmarkStart w:id="568" w:name="_Toc505170441"/>
            <w:bookmarkStart w:id="569" w:name="_Toc505170799"/>
            <w:bookmarkStart w:id="570" w:name="_Toc505171863"/>
            <w:bookmarkStart w:id="571" w:name="_Toc21610004"/>
            <w:bookmarkStart w:id="572" w:name="_Toc129250756"/>
            <w:r w:rsidRPr="00B2420A">
              <w:t>Justitieutskottet</w:t>
            </w:r>
            <w:bookmarkEnd w:id="566"/>
            <w:bookmarkEnd w:id="567"/>
            <w:bookmarkEnd w:id="568"/>
            <w:bookmarkEnd w:id="569"/>
            <w:bookmarkEnd w:id="570"/>
            <w:bookmarkEnd w:id="571"/>
            <w:bookmarkEnd w:id="572"/>
          </w:p>
        </w:tc>
      </w:tr>
      <w:tr w:rsidR="006E34F7" w:rsidRPr="007234F2" w14:paraId="7C558933" w14:textId="77777777" w:rsidTr="003C5A6C">
        <w:trPr>
          <w:gridAfter w:val="2"/>
          <w:wAfter w:w="4015" w:type="pct"/>
        </w:trPr>
        <w:tc>
          <w:tcPr>
            <w:tcW w:w="195" w:type="pct"/>
          </w:tcPr>
          <w:p w14:paraId="03112E7C" w14:textId="06F123F1" w:rsidR="006E34F7" w:rsidRPr="007234F2" w:rsidRDefault="006E34F7" w:rsidP="006E34F7">
            <w:pPr>
              <w:pStyle w:val="TabellRader"/>
              <w:rPr>
                <w:b/>
              </w:rPr>
            </w:pPr>
            <w:r w:rsidRPr="007234F2">
              <w:rPr>
                <w:b/>
              </w:rPr>
              <w:t>2014/15</w:t>
            </w:r>
          </w:p>
        </w:tc>
        <w:tc>
          <w:tcPr>
            <w:tcW w:w="193" w:type="pct"/>
          </w:tcPr>
          <w:p w14:paraId="4530FC6D" w14:textId="77777777" w:rsidR="006E34F7" w:rsidRPr="007234F2" w:rsidRDefault="006E34F7" w:rsidP="006E34F7">
            <w:pPr>
              <w:pStyle w:val="TabellRader"/>
              <w:rPr>
                <w:b/>
              </w:rPr>
            </w:pPr>
          </w:p>
        </w:tc>
        <w:tc>
          <w:tcPr>
            <w:tcW w:w="192" w:type="pct"/>
          </w:tcPr>
          <w:p w14:paraId="0350AFFB" w14:textId="77777777" w:rsidR="006E34F7" w:rsidRPr="007234F2" w:rsidRDefault="006E34F7" w:rsidP="006E34F7">
            <w:pPr>
              <w:pStyle w:val="TabellRader"/>
              <w:rPr>
                <w:b/>
              </w:rPr>
            </w:pPr>
          </w:p>
        </w:tc>
        <w:tc>
          <w:tcPr>
            <w:tcW w:w="192" w:type="pct"/>
          </w:tcPr>
          <w:p w14:paraId="497BD426" w14:textId="77777777" w:rsidR="006E34F7" w:rsidRPr="007234F2" w:rsidRDefault="006E34F7" w:rsidP="006E34F7">
            <w:pPr>
              <w:pStyle w:val="TabellRader"/>
              <w:rPr>
                <w:b/>
              </w:rPr>
            </w:pPr>
          </w:p>
        </w:tc>
        <w:tc>
          <w:tcPr>
            <w:tcW w:w="213" w:type="pct"/>
          </w:tcPr>
          <w:p w14:paraId="2E8696D7" w14:textId="3777B896" w:rsidR="006E34F7" w:rsidRPr="007234F2" w:rsidRDefault="006E34F7" w:rsidP="006E34F7">
            <w:pPr>
              <w:pStyle w:val="TabellRader"/>
              <w:rPr>
                <w:b/>
              </w:rPr>
            </w:pPr>
          </w:p>
        </w:tc>
      </w:tr>
      <w:tr w:rsidR="006E34F7" w14:paraId="2226C2F2" w14:textId="77777777" w:rsidTr="003C5A6C">
        <w:trPr>
          <w:gridAfter w:val="2"/>
          <w:wAfter w:w="4015" w:type="pct"/>
        </w:trPr>
        <w:tc>
          <w:tcPr>
            <w:tcW w:w="195" w:type="pct"/>
          </w:tcPr>
          <w:p w14:paraId="787D5439" w14:textId="779F5B1F" w:rsidR="006E34F7" w:rsidRDefault="006E34F7" w:rsidP="006E34F7">
            <w:pPr>
              <w:pStyle w:val="TabellRader"/>
            </w:pPr>
            <w:r>
              <w:t>77</w:t>
            </w:r>
          </w:p>
        </w:tc>
        <w:tc>
          <w:tcPr>
            <w:tcW w:w="193" w:type="pct"/>
          </w:tcPr>
          <w:p w14:paraId="7B1501B8" w14:textId="15C3B1DF" w:rsidR="006E34F7" w:rsidRDefault="006E34F7" w:rsidP="006E34F7">
            <w:pPr>
              <w:pStyle w:val="TabellRader"/>
            </w:pPr>
            <w:r>
              <w:t>JuU1</w:t>
            </w:r>
          </w:p>
        </w:tc>
        <w:tc>
          <w:tcPr>
            <w:tcW w:w="192" w:type="pct"/>
          </w:tcPr>
          <w:p w14:paraId="6FEFE926" w14:textId="7158DF65" w:rsidR="006E34F7" w:rsidRDefault="006E34F7" w:rsidP="006E34F7">
            <w:pPr>
              <w:pStyle w:val="TabellRader"/>
            </w:pPr>
            <w:r>
              <w:t xml:space="preserve">Ju </w:t>
            </w:r>
            <w:r w:rsidR="00D534F9">
              <w:t>1</w:t>
            </w:r>
          </w:p>
        </w:tc>
        <w:tc>
          <w:tcPr>
            <w:tcW w:w="192" w:type="pct"/>
          </w:tcPr>
          <w:p w14:paraId="61D05A01" w14:textId="77777777" w:rsidR="006E34F7" w:rsidRDefault="006E34F7" w:rsidP="006E34F7">
            <w:pPr>
              <w:pStyle w:val="TabellRader"/>
            </w:pPr>
          </w:p>
        </w:tc>
        <w:tc>
          <w:tcPr>
            <w:tcW w:w="213" w:type="pct"/>
          </w:tcPr>
          <w:p w14:paraId="1119B44E" w14:textId="6ECA2646" w:rsidR="006E34F7" w:rsidRDefault="009F1475" w:rsidP="006E34F7">
            <w:pPr>
              <w:pStyle w:val="TabellRader"/>
            </w:pPr>
            <w:r>
              <w:t>X</w:t>
            </w:r>
          </w:p>
        </w:tc>
      </w:tr>
      <w:tr w:rsidR="006E34F7" w14:paraId="1E4898BD" w14:textId="77777777" w:rsidTr="003C5A6C">
        <w:trPr>
          <w:gridAfter w:val="2"/>
          <w:wAfter w:w="4015" w:type="pct"/>
        </w:trPr>
        <w:tc>
          <w:tcPr>
            <w:tcW w:w="195" w:type="pct"/>
          </w:tcPr>
          <w:p w14:paraId="3A049D88" w14:textId="7FFE964E" w:rsidR="006E34F7" w:rsidRDefault="006E34F7" w:rsidP="006E34F7">
            <w:pPr>
              <w:pStyle w:val="TabellRader"/>
            </w:pPr>
            <w:r>
              <w:t>138</w:t>
            </w:r>
          </w:p>
        </w:tc>
        <w:tc>
          <w:tcPr>
            <w:tcW w:w="193" w:type="pct"/>
          </w:tcPr>
          <w:p w14:paraId="5E1C4AB0" w14:textId="7D88079C" w:rsidR="006E34F7" w:rsidRDefault="006E34F7" w:rsidP="006E34F7">
            <w:pPr>
              <w:pStyle w:val="TabellRader"/>
            </w:pPr>
            <w:r>
              <w:t>JuU14</w:t>
            </w:r>
          </w:p>
        </w:tc>
        <w:tc>
          <w:tcPr>
            <w:tcW w:w="192" w:type="pct"/>
          </w:tcPr>
          <w:p w14:paraId="7E6A2B6F" w14:textId="4DCD174E" w:rsidR="006E34F7" w:rsidRDefault="006E34F7" w:rsidP="006E34F7">
            <w:pPr>
              <w:pStyle w:val="TabellRader"/>
            </w:pPr>
            <w:r>
              <w:t xml:space="preserve">Ju </w:t>
            </w:r>
            <w:r w:rsidR="005656B9">
              <w:t>2</w:t>
            </w:r>
          </w:p>
        </w:tc>
        <w:tc>
          <w:tcPr>
            <w:tcW w:w="192" w:type="pct"/>
          </w:tcPr>
          <w:p w14:paraId="4A1137EF" w14:textId="77777777" w:rsidR="006E34F7" w:rsidRDefault="006E34F7" w:rsidP="006E34F7">
            <w:pPr>
              <w:pStyle w:val="TabellRader"/>
            </w:pPr>
          </w:p>
        </w:tc>
        <w:tc>
          <w:tcPr>
            <w:tcW w:w="213" w:type="pct"/>
          </w:tcPr>
          <w:p w14:paraId="119BBA59" w14:textId="73AE08CB" w:rsidR="006E34F7" w:rsidRDefault="009F1475" w:rsidP="006E34F7">
            <w:pPr>
              <w:pStyle w:val="TabellRader"/>
            </w:pPr>
            <w:r>
              <w:t>X</w:t>
            </w:r>
          </w:p>
        </w:tc>
      </w:tr>
      <w:tr w:rsidR="006E34F7" w14:paraId="4FBAA921" w14:textId="77777777" w:rsidTr="003C5A6C">
        <w:trPr>
          <w:gridAfter w:val="2"/>
          <w:wAfter w:w="4015" w:type="pct"/>
        </w:trPr>
        <w:tc>
          <w:tcPr>
            <w:tcW w:w="195" w:type="pct"/>
          </w:tcPr>
          <w:p w14:paraId="62184B2C" w14:textId="01BBA640" w:rsidR="006E34F7" w:rsidRDefault="006E34F7" w:rsidP="006E34F7">
            <w:pPr>
              <w:pStyle w:val="TabellRader"/>
            </w:pPr>
            <w:r>
              <w:t>152</w:t>
            </w:r>
          </w:p>
        </w:tc>
        <w:tc>
          <w:tcPr>
            <w:tcW w:w="193" w:type="pct"/>
          </w:tcPr>
          <w:p w14:paraId="5908BFE2" w14:textId="119E1925" w:rsidR="006E34F7" w:rsidRDefault="006E34F7" w:rsidP="006E34F7">
            <w:pPr>
              <w:pStyle w:val="TabellRader"/>
            </w:pPr>
            <w:r>
              <w:t>JuU16</w:t>
            </w:r>
          </w:p>
        </w:tc>
        <w:tc>
          <w:tcPr>
            <w:tcW w:w="192" w:type="pct"/>
          </w:tcPr>
          <w:p w14:paraId="3FB62654" w14:textId="5003D763" w:rsidR="006E34F7" w:rsidRDefault="006E34F7" w:rsidP="006E34F7">
            <w:pPr>
              <w:pStyle w:val="TabellRader"/>
            </w:pPr>
            <w:r>
              <w:t xml:space="preserve">Ju </w:t>
            </w:r>
            <w:r w:rsidR="005656B9">
              <w:t>3</w:t>
            </w:r>
          </w:p>
        </w:tc>
        <w:tc>
          <w:tcPr>
            <w:tcW w:w="192" w:type="pct"/>
          </w:tcPr>
          <w:p w14:paraId="49E94D91" w14:textId="77777777" w:rsidR="006E34F7" w:rsidRDefault="006E34F7" w:rsidP="006E34F7">
            <w:pPr>
              <w:pStyle w:val="TabellRader"/>
            </w:pPr>
          </w:p>
        </w:tc>
        <w:tc>
          <w:tcPr>
            <w:tcW w:w="213" w:type="pct"/>
          </w:tcPr>
          <w:p w14:paraId="1651807B" w14:textId="2254E085" w:rsidR="006E34F7" w:rsidRDefault="009F1475" w:rsidP="006E34F7">
            <w:pPr>
              <w:pStyle w:val="TabellRader"/>
            </w:pPr>
            <w:r>
              <w:t>X</w:t>
            </w:r>
          </w:p>
        </w:tc>
      </w:tr>
      <w:tr w:rsidR="006E34F7" w14:paraId="3AA4FC9D" w14:textId="77777777" w:rsidTr="003C5A6C">
        <w:trPr>
          <w:gridAfter w:val="2"/>
          <w:wAfter w:w="4015" w:type="pct"/>
        </w:trPr>
        <w:tc>
          <w:tcPr>
            <w:tcW w:w="195" w:type="pct"/>
          </w:tcPr>
          <w:p w14:paraId="46F7248A" w14:textId="5D4468D7" w:rsidR="006E34F7" w:rsidRDefault="006E34F7" w:rsidP="006E34F7">
            <w:pPr>
              <w:pStyle w:val="TabellRader"/>
            </w:pPr>
            <w:r>
              <w:t>153</w:t>
            </w:r>
          </w:p>
        </w:tc>
        <w:tc>
          <w:tcPr>
            <w:tcW w:w="193" w:type="pct"/>
          </w:tcPr>
          <w:p w14:paraId="12419BE6" w14:textId="5C477CC6" w:rsidR="006E34F7" w:rsidRDefault="006E34F7" w:rsidP="006E34F7">
            <w:pPr>
              <w:pStyle w:val="TabellRader"/>
            </w:pPr>
            <w:r>
              <w:t>JuU17</w:t>
            </w:r>
          </w:p>
        </w:tc>
        <w:tc>
          <w:tcPr>
            <w:tcW w:w="192" w:type="pct"/>
          </w:tcPr>
          <w:p w14:paraId="7A069141" w14:textId="1289382C" w:rsidR="006E34F7" w:rsidRDefault="006E34F7" w:rsidP="006E34F7">
            <w:pPr>
              <w:pStyle w:val="TabellRader"/>
            </w:pPr>
            <w:r>
              <w:t xml:space="preserve">Ju </w:t>
            </w:r>
            <w:r w:rsidR="005656B9">
              <w:t>4</w:t>
            </w:r>
          </w:p>
        </w:tc>
        <w:tc>
          <w:tcPr>
            <w:tcW w:w="192" w:type="pct"/>
          </w:tcPr>
          <w:p w14:paraId="68FF6E7C" w14:textId="77777777" w:rsidR="006E34F7" w:rsidRDefault="006E34F7" w:rsidP="006E34F7">
            <w:pPr>
              <w:pStyle w:val="TabellRader"/>
            </w:pPr>
          </w:p>
        </w:tc>
        <w:tc>
          <w:tcPr>
            <w:tcW w:w="213" w:type="pct"/>
          </w:tcPr>
          <w:p w14:paraId="2A3E7F43" w14:textId="3269E59B" w:rsidR="006E34F7" w:rsidRDefault="009F1475" w:rsidP="006E34F7">
            <w:pPr>
              <w:pStyle w:val="TabellRader"/>
            </w:pPr>
            <w:r>
              <w:t>X</w:t>
            </w:r>
          </w:p>
        </w:tc>
      </w:tr>
      <w:tr w:rsidR="006E34F7" w14:paraId="5CCFC647" w14:textId="77777777" w:rsidTr="003C5A6C">
        <w:trPr>
          <w:gridAfter w:val="2"/>
          <w:wAfter w:w="4015" w:type="pct"/>
        </w:trPr>
        <w:tc>
          <w:tcPr>
            <w:tcW w:w="195" w:type="pct"/>
          </w:tcPr>
          <w:p w14:paraId="340EB806" w14:textId="0449991F" w:rsidR="006E34F7" w:rsidRDefault="006E34F7" w:rsidP="006E34F7">
            <w:pPr>
              <w:pStyle w:val="TabellRader"/>
            </w:pPr>
          </w:p>
        </w:tc>
        <w:tc>
          <w:tcPr>
            <w:tcW w:w="193" w:type="pct"/>
          </w:tcPr>
          <w:p w14:paraId="33B686DC" w14:textId="77777777" w:rsidR="006E34F7" w:rsidRDefault="006E34F7" w:rsidP="006E34F7">
            <w:pPr>
              <w:pStyle w:val="TabellRader"/>
            </w:pPr>
          </w:p>
        </w:tc>
        <w:tc>
          <w:tcPr>
            <w:tcW w:w="192" w:type="pct"/>
          </w:tcPr>
          <w:p w14:paraId="7C60871A" w14:textId="77777777" w:rsidR="006E34F7" w:rsidRDefault="006E34F7" w:rsidP="006E34F7">
            <w:pPr>
              <w:pStyle w:val="TabellRader"/>
            </w:pPr>
          </w:p>
        </w:tc>
        <w:tc>
          <w:tcPr>
            <w:tcW w:w="192" w:type="pct"/>
          </w:tcPr>
          <w:p w14:paraId="1E2BE0D7" w14:textId="77777777" w:rsidR="006E34F7" w:rsidRDefault="006E34F7" w:rsidP="006E34F7">
            <w:pPr>
              <w:pStyle w:val="TabellRader"/>
            </w:pPr>
          </w:p>
        </w:tc>
        <w:tc>
          <w:tcPr>
            <w:tcW w:w="213" w:type="pct"/>
          </w:tcPr>
          <w:p w14:paraId="145D5D44" w14:textId="09F12CA0" w:rsidR="006E34F7" w:rsidRDefault="006E34F7" w:rsidP="006E34F7">
            <w:pPr>
              <w:pStyle w:val="TabellRader"/>
            </w:pPr>
          </w:p>
        </w:tc>
      </w:tr>
      <w:tr w:rsidR="006E34F7" w:rsidRPr="00830D21" w14:paraId="18242F60" w14:textId="77777777" w:rsidTr="003C5A6C">
        <w:trPr>
          <w:gridAfter w:val="2"/>
          <w:wAfter w:w="4015" w:type="pct"/>
        </w:trPr>
        <w:tc>
          <w:tcPr>
            <w:tcW w:w="195" w:type="pct"/>
          </w:tcPr>
          <w:p w14:paraId="29F6840F" w14:textId="169269CA" w:rsidR="006E34F7" w:rsidRPr="00830D21" w:rsidRDefault="006E34F7" w:rsidP="006E34F7">
            <w:pPr>
              <w:pStyle w:val="TabellRader"/>
              <w:rPr>
                <w:b/>
              </w:rPr>
            </w:pPr>
            <w:r w:rsidRPr="00830D21">
              <w:rPr>
                <w:b/>
              </w:rPr>
              <w:t>2015/16</w:t>
            </w:r>
          </w:p>
        </w:tc>
        <w:tc>
          <w:tcPr>
            <w:tcW w:w="193" w:type="pct"/>
          </w:tcPr>
          <w:p w14:paraId="71350D5C" w14:textId="77777777" w:rsidR="006E34F7" w:rsidRPr="00830D21" w:rsidRDefault="006E34F7" w:rsidP="006E34F7">
            <w:pPr>
              <w:pStyle w:val="TabellRader"/>
              <w:rPr>
                <w:b/>
              </w:rPr>
            </w:pPr>
          </w:p>
        </w:tc>
        <w:tc>
          <w:tcPr>
            <w:tcW w:w="192" w:type="pct"/>
          </w:tcPr>
          <w:p w14:paraId="1B4E816E" w14:textId="77777777" w:rsidR="006E34F7" w:rsidRPr="00830D21" w:rsidRDefault="006E34F7" w:rsidP="006E34F7">
            <w:pPr>
              <w:pStyle w:val="TabellRader"/>
              <w:rPr>
                <w:b/>
              </w:rPr>
            </w:pPr>
          </w:p>
        </w:tc>
        <w:tc>
          <w:tcPr>
            <w:tcW w:w="192" w:type="pct"/>
          </w:tcPr>
          <w:p w14:paraId="2DC807F1" w14:textId="77777777" w:rsidR="006E34F7" w:rsidRPr="00830D21" w:rsidRDefault="006E34F7" w:rsidP="006E34F7">
            <w:pPr>
              <w:pStyle w:val="TabellRader"/>
              <w:rPr>
                <w:b/>
              </w:rPr>
            </w:pPr>
          </w:p>
        </w:tc>
        <w:tc>
          <w:tcPr>
            <w:tcW w:w="213" w:type="pct"/>
          </w:tcPr>
          <w:p w14:paraId="6DE57E1E" w14:textId="05EAAA42" w:rsidR="006E34F7" w:rsidRPr="00830D21" w:rsidRDefault="006E34F7" w:rsidP="006E34F7">
            <w:pPr>
              <w:pStyle w:val="TabellRader"/>
              <w:rPr>
                <w:b/>
              </w:rPr>
            </w:pPr>
          </w:p>
        </w:tc>
      </w:tr>
      <w:tr w:rsidR="006E34F7" w14:paraId="2FCFCED0" w14:textId="77777777" w:rsidTr="003C5A6C">
        <w:trPr>
          <w:gridAfter w:val="2"/>
          <w:wAfter w:w="4015" w:type="pct"/>
        </w:trPr>
        <w:tc>
          <w:tcPr>
            <w:tcW w:w="195" w:type="pct"/>
          </w:tcPr>
          <w:p w14:paraId="11FDF990" w14:textId="38F0B8B4" w:rsidR="006E34F7" w:rsidRDefault="006E34F7" w:rsidP="006E34F7">
            <w:pPr>
              <w:pStyle w:val="TabellRader"/>
            </w:pPr>
            <w:r>
              <w:t>106</w:t>
            </w:r>
          </w:p>
        </w:tc>
        <w:tc>
          <w:tcPr>
            <w:tcW w:w="193" w:type="pct"/>
          </w:tcPr>
          <w:p w14:paraId="575BC52E" w14:textId="5EF2B108" w:rsidR="006E34F7" w:rsidRDefault="006E34F7" w:rsidP="006E34F7">
            <w:pPr>
              <w:pStyle w:val="TabellRader"/>
            </w:pPr>
            <w:r>
              <w:t>JuU1</w:t>
            </w:r>
          </w:p>
        </w:tc>
        <w:tc>
          <w:tcPr>
            <w:tcW w:w="192" w:type="pct"/>
          </w:tcPr>
          <w:p w14:paraId="76A85491" w14:textId="1BDFDD39" w:rsidR="006E34F7" w:rsidRDefault="006E34F7" w:rsidP="006E34F7">
            <w:pPr>
              <w:pStyle w:val="TabellRader"/>
            </w:pPr>
            <w:r>
              <w:t xml:space="preserve">Ju </w:t>
            </w:r>
            <w:r w:rsidR="005656B9">
              <w:t>6</w:t>
            </w:r>
          </w:p>
        </w:tc>
        <w:tc>
          <w:tcPr>
            <w:tcW w:w="192" w:type="pct"/>
          </w:tcPr>
          <w:p w14:paraId="32C13D3B" w14:textId="77777777" w:rsidR="006E34F7" w:rsidRDefault="006E34F7" w:rsidP="006E34F7">
            <w:pPr>
              <w:pStyle w:val="TabellRader"/>
            </w:pPr>
          </w:p>
        </w:tc>
        <w:tc>
          <w:tcPr>
            <w:tcW w:w="213" w:type="pct"/>
          </w:tcPr>
          <w:p w14:paraId="3A56D255" w14:textId="7E68FF4D" w:rsidR="006E34F7" w:rsidRDefault="009F1475" w:rsidP="006E34F7">
            <w:pPr>
              <w:pStyle w:val="TabellRader"/>
            </w:pPr>
            <w:r>
              <w:t>X</w:t>
            </w:r>
          </w:p>
        </w:tc>
      </w:tr>
      <w:tr w:rsidR="006E34F7" w14:paraId="34EE154D" w14:textId="77777777" w:rsidTr="003C5A6C">
        <w:trPr>
          <w:gridAfter w:val="2"/>
          <w:wAfter w:w="4015" w:type="pct"/>
        </w:trPr>
        <w:tc>
          <w:tcPr>
            <w:tcW w:w="195" w:type="pct"/>
          </w:tcPr>
          <w:p w14:paraId="523DC36C" w14:textId="744EADDA" w:rsidR="006E34F7" w:rsidRDefault="006E34F7" w:rsidP="006E34F7">
            <w:pPr>
              <w:pStyle w:val="TabellRader"/>
            </w:pPr>
            <w:r>
              <w:t>158</w:t>
            </w:r>
          </w:p>
        </w:tc>
        <w:tc>
          <w:tcPr>
            <w:tcW w:w="193" w:type="pct"/>
          </w:tcPr>
          <w:p w14:paraId="267EF97A" w14:textId="21295C18" w:rsidR="006E34F7" w:rsidRDefault="006E34F7" w:rsidP="006E34F7">
            <w:pPr>
              <w:pStyle w:val="TabellRader"/>
            </w:pPr>
            <w:r>
              <w:t>JuU25</w:t>
            </w:r>
          </w:p>
        </w:tc>
        <w:tc>
          <w:tcPr>
            <w:tcW w:w="192" w:type="pct"/>
          </w:tcPr>
          <w:p w14:paraId="70357EBB" w14:textId="7812660F" w:rsidR="006E34F7" w:rsidRDefault="006E34F7" w:rsidP="006E34F7">
            <w:pPr>
              <w:pStyle w:val="TabellRader"/>
            </w:pPr>
            <w:r>
              <w:t xml:space="preserve">Ju </w:t>
            </w:r>
            <w:r w:rsidR="005656B9">
              <w:t>7</w:t>
            </w:r>
          </w:p>
        </w:tc>
        <w:tc>
          <w:tcPr>
            <w:tcW w:w="192" w:type="pct"/>
          </w:tcPr>
          <w:p w14:paraId="4F4BBBBA" w14:textId="77777777" w:rsidR="006E34F7" w:rsidRDefault="006E34F7" w:rsidP="006E34F7">
            <w:pPr>
              <w:pStyle w:val="TabellRader"/>
            </w:pPr>
          </w:p>
        </w:tc>
        <w:tc>
          <w:tcPr>
            <w:tcW w:w="213" w:type="pct"/>
          </w:tcPr>
          <w:p w14:paraId="276DA8B6" w14:textId="6ADCEAE3" w:rsidR="006E34F7" w:rsidRDefault="009F1475" w:rsidP="006E34F7">
            <w:pPr>
              <w:pStyle w:val="TabellRader"/>
            </w:pPr>
            <w:r>
              <w:t>X</w:t>
            </w:r>
          </w:p>
        </w:tc>
      </w:tr>
      <w:tr w:rsidR="006E34F7" w14:paraId="1EA618B7" w14:textId="77777777" w:rsidTr="003C5A6C">
        <w:trPr>
          <w:gridAfter w:val="2"/>
          <w:wAfter w:w="4015" w:type="pct"/>
        </w:trPr>
        <w:tc>
          <w:tcPr>
            <w:tcW w:w="195" w:type="pct"/>
          </w:tcPr>
          <w:p w14:paraId="2CB3F3E1" w14:textId="5AE69795" w:rsidR="006E34F7" w:rsidRDefault="006E34F7" w:rsidP="006E34F7">
            <w:pPr>
              <w:pStyle w:val="TabellRader"/>
            </w:pPr>
            <w:r>
              <w:t>174</w:t>
            </w:r>
          </w:p>
        </w:tc>
        <w:tc>
          <w:tcPr>
            <w:tcW w:w="193" w:type="pct"/>
          </w:tcPr>
          <w:p w14:paraId="0E9FCE77" w14:textId="13117896" w:rsidR="006E34F7" w:rsidRDefault="006E34F7" w:rsidP="006E34F7">
            <w:pPr>
              <w:pStyle w:val="TabellRader"/>
            </w:pPr>
            <w:r>
              <w:t>JuU21</w:t>
            </w:r>
          </w:p>
        </w:tc>
        <w:tc>
          <w:tcPr>
            <w:tcW w:w="192" w:type="pct"/>
          </w:tcPr>
          <w:p w14:paraId="23C068E6" w14:textId="7ACBB62C" w:rsidR="006E34F7" w:rsidRDefault="006E34F7" w:rsidP="006E34F7">
            <w:pPr>
              <w:pStyle w:val="TabellRader"/>
            </w:pPr>
            <w:r>
              <w:t xml:space="preserve">Ju </w:t>
            </w:r>
            <w:r w:rsidR="005656B9">
              <w:t>8</w:t>
            </w:r>
          </w:p>
        </w:tc>
        <w:tc>
          <w:tcPr>
            <w:tcW w:w="192" w:type="pct"/>
          </w:tcPr>
          <w:p w14:paraId="278505D7" w14:textId="77777777" w:rsidR="006E34F7" w:rsidRDefault="006E34F7" w:rsidP="006E34F7">
            <w:pPr>
              <w:pStyle w:val="TabellRader"/>
            </w:pPr>
          </w:p>
        </w:tc>
        <w:tc>
          <w:tcPr>
            <w:tcW w:w="213" w:type="pct"/>
          </w:tcPr>
          <w:p w14:paraId="353DCB1E" w14:textId="07A40B06" w:rsidR="006E34F7" w:rsidRDefault="009F1475" w:rsidP="006E34F7">
            <w:pPr>
              <w:pStyle w:val="TabellRader"/>
            </w:pPr>
            <w:r>
              <w:t>X</w:t>
            </w:r>
          </w:p>
        </w:tc>
      </w:tr>
      <w:tr w:rsidR="006E34F7" w14:paraId="122B5EA8" w14:textId="77777777" w:rsidTr="003C5A6C">
        <w:trPr>
          <w:gridAfter w:val="2"/>
          <w:wAfter w:w="4015" w:type="pct"/>
        </w:trPr>
        <w:tc>
          <w:tcPr>
            <w:tcW w:w="195" w:type="pct"/>
          </w:tcPr>
          <w:p w14:paraId="122F3AEA" w14:textId="26B9781D" w:rsidR="006E34F7" w:rsidRDefault="006E34F7" w:rsidP="006E34F7">
            <w:pPr>
              <w:pStyle w:val="TabellRader"/>
            </w:pPr>
            <w:r>
              <w:t>196</w:t>
            </w:r>
          </w:p>
        </w:tc>
        <w:tc>
          <w:tcPr>
            <w:tcW w:w="193" w:type="pct"/>
          </w:tcPr>
          <w:p w14:paraId="38F3ECAA" w14:textId="1FF9B42D" w:rsidR="006E34F7" w:rsidRDefault="006E34F7" w:rsidP="006E34F7">
            <w:pPr>
              <w:pStyle w:val="TabellRader"/>
            </w:pPr>
            <w:r>
              <w:t>JuU18</w:t>
            </w:r>
          </w:p>
        </w:tc>
        <w:tc>
          <w:tcPr>
            <w:tcW w:w="192" w:type="pct"/>
          </w:tcPr>
          <w:p w14:paraId="00CAFE71" w14:textId="4BFEBC38" w:rsidR="006E34F7" w:rsidRDefault="006E34F7" w:rsidP="006E34F7">
            <w:pPr>
              <w:pStyle w:val="TabellRader"/>
            </w:pPr>
            <w:r>
              <w:t xml:space="preserve">Ju </w:t>
            </w:r>
            <w:r w:rsidR="005656B9">
              <w:t>10</w:t>
            </w:r>
          </w:p>
        </w:tc>
        <w:tc>
          <w:tcPr>
            <w:tcW w:w="192" w:type="pct"/>
          </w:tcPr>
          <w:p w14:paraId="068FEFE0" w14:textId="77777777" w:rsidR="006E34F7" w:rsidRDefault="006E34F7" w:rsidP="006E34F7">
            <w:pPr>
              <w:pStyle w:val="TabellRader"/>
            </w:pPr>
          </w:p>
        </w:tc>
        <w:tc>
          <w:tcPr>
            <w:tcW w:w="213" w:type="pct"/>
          </w:tcPr>
          <w:p w14:paraId="5AF2080A" w14:textId="111A2AEA" w:rsidR="006E34F7" w:rsidRDefault="009F1475" w:rsidP="006E34F7">
            <w:pPr>
              <w:pStyle w:val="TabellRader"/>
            </w:pPr>
            <w:r>
              <w:t>X</w:t>
            </w:r>
          </w:p>
        </w:tc>
      </w:tr>
      <w:tr w:rsidR="006E34F7" w14:paraId="4BD5FE45" w14:textId="77777777" w:rsidTr="003C5A6C">
        <w:trPr>
          <w:gridAfter w:val="2"/>
          <w:wAfter w:w="4015" w:type="pct"/>
        </w:trPr>
        <w:tc>
          <w:tcPr>
            <w:tcW w:w="195" w:type="pct"/>
          </w:tcPr>
          <w:p w14:paraId="24DB004A" w14:textId="156BA6BA" w:rsidR="006E34F7" w:rsidRDefault="006E34F7" w:rsidP="006E34F7">
            <w:pPr>
              <w:pStyle w:val="TabellRader"/>
            </w:pPr>
            <w:r>
              <w:t>197</w:t>
            </w:r>
          </w:p>
        </w:tc>
        <w:tc>
          <w:tcPr>
            <w:tcW w:w="193" w:type="pct"/>
          </w:tcPr>
          <w:p w14:paraId="00A6E5A3" w14:textId="10CB004D" w:rsidR="006E34F7" w:rsidRDefault="006E34F7" w:rsidP="006E34F7">
            <w:pPr>
              <w:pStyle w:val="TabellRader"/>
            </w:pPr>
            <w:r>
              <w:t>JuU20</w:t>
            </w:r>
          </w:p>
        </w:tc>
        <w:tc>
          <w:tcPr>
            <w:tcW w:w="192" w:type="pct"/>
          </w:tcPr>
          <w:p w14:paraId="1DC44E06" w14:textId="3C888A39" w:rsidR="006E34F7" w:rsidRDefault="006E34F7" w:rsidP="006E34F7">
            <w:pPr>
              <w:pStyle w:val="TabellRader"/>
            </w:pPr>
            <w:r>
              <w:t xml:space="preserve">Ju </w:t>
            </w:r>
            <w:r w:rsidR="005656B9">
              <w:t>11</w:t>
            </w:r>
          </w:p>
        </w:tc>
        <w:tc>
          <w:tcPr>
            <w:tcW w:w="192" w:type="pct"/>
          </w:tcPr>
          <w:p w14:paraId="0EF1EB50" w14:textId="77777777" w:rsidR="006E34F7" w:rsidRDefault="006E34F7" w:rsidP="006E34F7">
            <w:pPr>
              <w:pStyle w:val="TabellRader"/>
            </w:pPr>
          </w:p>
        </w:tc>
        <w:tc>
          <w:tcPr>
            <w:tcW w:w="213" w:type="pct"/>
          </w:tcPr>
          <w:p w14:paraId="71DD24B4" w14:textId="4CD3EDD3" w:rsidR="006E34F7" w:rsidRDefault="009F1475" w:rsidP="006E34F7">
            <w:pPr>
              <w:pStyle w:val="TabellRader"/>
            </w:pPr>
            <w:r>
              <w:t>X</w:t>
            </w:r>
          </w:p>
        </w:tc>
      </w:tr>
      <w:tr w:rsidR="005335C9" w14:paraId="33C0F152" w14:textId="77777777" w:rsidTr="00A60676">
        <w:trPr>
          <w:gridAfter w:val="2"/>
          <w:wAfter w:w="4015" w:type="pct"/>
        </w:trPr>
        <w:tc>
          <w:tcPr>
            <w:tcW w:w="195" w:type="pct"/>
          </w:tcPr>
          <w:p w14:paraId="26DD21AE" w14:textId="268F1CDC" w:rsidR="005335C9" w:rsidRDefault="005335C9" w:rsidP="00A60676">
            <w:pPr>
              <w:pStyle w:val="TabellRader"/>
            </w:pPr>
          </w:p>
        </w:tc>
        <w:tc>
          <w:tcPr>
            <w:tcW w:w="193" w:type="pct"/>
          </w:tcPr>
          <w:p w14:paraId="0C61E479" w14:textId="77777777" w:rsidR="005335C9" w:rsidRDefault="005335C9" w:rsidP="00A60676">
            <w:pPr>
              <w:pStyle w:val="TabellRader"/>
            </w:pPr>
          </w:p>
        </w:tc>
        <w:tc>
          <w:tcPr>
            <w:tcW w:w="192" w:type="pct"/>
          </w:tcPr>
          <w:p w14:paraId="2286A008" w14:textId="77777777" w:rsidR="005335C9" w:rsidRDefault="005335C9" w:rsidP="00A60676">
            <w:pPr>
              <w:pStyle w:val="TabellRader"/>
            </w:pPr>
          </w:p>
        </w:tc>
        <w:tc>
          <w:tcPr>
            <w:tcW w:w="192" w:type="pct"/>
          </w:tcPr>
          <w:p w14:paraId="21B6193B" w14:textId="77777777" w:rsidR="005335C9" w:rsidRDefault="005335C9" w:rsidP="00A60676">
            <w:pPr>
              <w:pStyle w:val="TabellRader"/>
            </w:pPr>
          </w:p>
        </w:tc>
        <w:tc>
          <w:tcPr>
            <w:tcW w:w="213" w:type="pct"/>
          </w:tcPr>
          <w:p w14:paraId="61F29EBF" w14:textId="0DD75F1C" w:rsidR="005335C9" w:rsidRDefault="005335C9" w:rsidP="00A60676">
            <w:pPr>
              <w:pStyle w:val="TabellRader"/>
            </w:pPr>
          </w:p>
        </w:tc>
      </w:tr>
      <w:tr w:rsidR="006E34F7" w:rsidRPr="005E05FE" w14:paraId="16BEFE56" w14:textId="77777777" w:rsidTr="003C5A6C">
        <w:trPr>
          <w:gridAfter w:val="2"/>
          <w:wAfter w:w="4015" w:type="pct"/>
        </w:trPr>
        <w:tc>
          <w:tcPr>
            <w:tcW w:w="195" w:type="pct"/>
          </w:tcPr>
          <w:p w14:paraId="120D352D" w14:textId="7C7C23E6" w:rsidR="006E34F7" w:rsidRPr="005E05FE" w:rsidRDefault="006E34F7" w:rsidP="006E34F7">
            <w:pPr>
              <w:pStyle w:val="TabellRader"/>
              <w:rPr>
                <w:b/>
              </w:rPr>
            </w:pPr>
            <w:r w:rsidRPr="005E05FE">
              <w:rPr>
                <w:b/>
              </w:rPr>
              <w:t>2016/17</w:t>
            </w:r>
          </w:p>
        </w:tc>
        <w:tc>
          <w:tcPr>
            <w:tcW w:w="193" w:type="pct"/>
          </w:tcPr>
          <w:p w14:paraId="1FBDCD63" w14:textId="77777777" w:rsidR="006E34F7" w:rsidRPr="005E05FE" w:rsidRDefault="006E34F7" w:rsidP="006E34F7">
            <w:pPr>
              <w:pStyle w:val="TabellRader"/>
              <w:rPr>
                <w:b/>
              </w:rPr>
            </w:pPr>
          </w:p>
        </w:tc>
        <w:tc>
          <w:tcPr>
            <w:tcW w:w="192" w:type="pct"/>
          </w:tcPr>
          <w:p w14:paraId="4F7D1C7A" w14:textId="77777777" w:rsidR="006E34F7" w:rsidRPr="005E05FE" w:rsidRDefault="006E34F7" w:rsidP="006E34F7">
            <w:pPr>
              <w:pStyle w:val="TabellRader"/>
              <w:rPr>
                <w:b/>
              </w:rPr>
            </w:pPr>
          </w:p>
        </w:tc>
        <w:tc>
          <w:tcPr>
            <w:tcW w:w="192" w:type="pct"/>
          </w:tcPr>
          <w:p w14:paraId="0DBA5DC9" w14:textId="77777777" w:rsidR="006E34F7" w:rsidRPr="005E05FE" w:rsidRDefault="006E34F7" w:rsidP="006E34F7">
            <w:pPr>
              <w:pStyle w:val="TabellRader"/>
              <w:rPr>
                <w:b/>
              </w:rPr>
            </w:pPr>
          </w:p>
        </w:tc>
        <w:tc>
          <w:tcPr>
            <w:tcW w:w="213" w:type="pct"/>
          </w:tcPr>
          <w:p w14:paraId="41ACA191" w14:textId="2FA8DEE8" w:rsidR="006E34F7" w:rsidRPr="005E05FE" w:rsidRDefault="006E34F7" w:rsidP="006E34F7">
            <w:pPr>
              <w:pStyle w:val="TabellRader"/>
              <w:rPr>
                <w:b/>
              </w:rPr>
            </w:pPr>
          </w:p>
        </w:tc>
      </w:tr>
      <w:tr w:rsidR="006E34F7" w14:paraId="578AD698" w14:textId="77777777" w:rsidTr="003C5A6C">
        <w:trPr>
          <w:gridAfter w:val="2"/>
          <w:wAfter w:w="4015" w:type="pct"/>
        </w:trPr>
        <w:tc>
          <w:tcPr>
            <w:tcW w:w="195" w:type="pct"/>
          </w:tcPr>
          <w:p w14:paraId="382FE7BC" w14:textId="490A6A9D" w:rsidR="006E34F7" w:rsidRDefault="006E34F7" w:rsidP="006E34F7">
            <w:pPr>
              <w:pStyle w:val="TabellRader"/>
            </w:pPr>
            <w:r>
              <w:t>45</w:t>
            </w:r>
          </w:p>
        </w:tc>
        <w:tc>
          <w:tcPr>
            <w:tcW w:w="193" w:type="pct"/>
          </w:tcPr>
          <w:p w14:paraId="20D9DD82" w14:textId="19F6F39A" w:rsidR="006E34F7" w:rsidRDefault="006E34F7" w:rsidP="006E34F7">
            <w:pPr>
              <w:pStyle w:val="TabellRader"/>
            </w:pPr>
            <w:r>
              <w:t>JuU6</w:t>
            </w:r>
          </w:p>
        </w:tc>
        <w:tc>
          <w:tcPr>
            <w:tcW w:w="192" w:type="pct"/>
          </w:tcPr>
          <w:p w14:paraId="61137F45" w14:textId="19D043A8" w:rsidR="006E34F7" w:rsidRDefault="006E34F7" w:rsidP="006E34F7">
            <w:pPr>
              <w:pStyle w:val="TabellRader"/>
            </w:pPr>
            <w:r>
              <w:t xml:space="preserve">Ju </w:t>
            </w:r>
            <w:r w:rsidR="005656B9">
              <w:t>13</w:t>
            </w:r>
          </w:p>
        </w:tc>
        <w:tc>
          <w:tcPr>
            <w:tcW w:w="192" w:type="pct"/>
          </w:tcPr>
          <w:p w14:paraId="44065900" w14:textId="4DDF143F" w:rsidR="006E34F7" w:rsidRDefault="007F213A" w:rsidP="006E34F7">
            <w:pPr>
              <w:pStyle w:val="TabellRader"/>
            </w:pPr>
            <w:r>
              <w:t>X</w:t>
            </w:r>
          </w:p>
        </w:tc>
        <w:tc>
          <w:tcPr>
            <w:tcW w:w="213" w:type="pct"/>
          </w:tcPr>
          <w:p w14:paraId="42913429" w14:textId="7727566E" w:rsidR="006E34F7" w:rsidRDefault="006E34F7" w:rsidP="006E34F7">
            <w:pPr>
              <w:pStyle w:val="TabellRader"/>
            </w:pPr>
          </w:p>
        </w:tc>
      </w:tr>
      <w:tr w:rsidR="006E34F7" w14:paraId="49265395" w14:textId="77777777" w:rsidTr="003C5A6C">
        <w:trPr>
          <w:gridAfter w:val="2"/>
          <w:wAfter w:w="4015" w:type="pct"/>
        </w:trPr>
        <w:tc>
          <w:tcPr>
            <w:tcW w:w="195" w:type="pct"/>
          </w:tcPr>
          <w:p w14:paraId="04576CEC" w14:textId="44BC6771" w:rsidR="006E34F7" w:rsidRDefault="006E34F7" w:rsidP="006E34F7">
            <w:pPr>
              <w:pStyle w:val="TabellRader"/>
            </w:pPr>
            <w:r>
              <w:t>90</w:t>
            </w:r>
          </w:p>
        </w:tc>
        <w:tc>
          <w:tcPr>
            <w:tcW w:w="193" w:type="pct"/>
          </w:tcPr>
          <w:p w14:paraId="28FA5C33" w14:textId="118DFFB6" w:rsidR="006E34F7" w:rsidRDefault="006E34F7" w:rsidP="006E34F7">
            <w:pPr>
              <w:pStyle w:val="TabellRader"/>
            </w:pPr>
            <w:r>
              <w:t>JuU1</w:t>
            </w:r>
          </w:p>
        </w:tc>
        <w:tc>
          <w:tcPr>
            <w:tcW w:w="192" w:type="pct"/>
          </w:tcPr>
          <w:p w14:paraId="27AFC86D" w14:textId="5712190C" w:rsidR="006E34F7" w:rsidRDefault="006E34F7" w:rsidP="006E34F7">
            <w:pPr>
              <w:pStyle w:val="TabellRader"/>
            </w:pPr>
            <w:r>
              <w:t xml:space="preserve">Ju </w:t>
            </w:r>
            <w:r w:rsidR="005656B9">
              <w:t>14</w:t>
            </w:r>
          </w:p>
        </w:tc>
        <w:tc>
          <w:tcPr>
            <w:tcW w:w="192" w:type="pct"/>
          </w:tcPr>
          <w:p w14:paraId="1DA8C468" w14:textId="77777777" w:rsidR="006E34F7" w:rsidRDefault="006E34F7" w:rsidP="006E34F7">
            <w:pPr>
              <w:pStyle w:val="TabellRader"/>
            </w:pPr>
          </w:p>
        </w:tc>
        <w:tc>
          <w:tcPr>
            <w:tcW w:w="213" w:type="pct"/>
          </w:tcPr>
          <w:p w14:paraId="6E839635" w14:textId="5E95FE07" w:rsidR="006E34F7" w:rsidRDefault="007F213A" w:rsidP="006E34F7">
            <w:pPr>
              <w:pStyle w:val="TabellRader"/>
            </w:pPr>
            <w:r>
              <w:t>X</w:t>
            </w:r>
          </w:p>
        </w:tc>
      </w:tr>
      <w:tr w:rsidR="006E34F7" w14:paraId="680939A2" w14:textId="77777777" w:rsidTr="003C5A6C">
        <w:trPr>
          <w:gridAfter w:val="2"/>
          <w:wAfter w:w="4015" w:type="pct"/>
        </w:trPr>
        <w:tc>
          <w:tcPr>
            <w:tcW w:w="195" w:type="pct"/>
          </w:tcPr>
          <w:p w14:paraId="5EA54A4A" w14:textId="76874BC9" w:rsidR="006E34F7" w:rsidRDefault="006E34F7" w:rsidP="006E34F7">
            <w:pPr>
              <w:pStyle w:val="TabellRader"/>
            </w:pPr>
            <w:r>
              <w:t>211</w:t>
            </w:r>
          </w:p>
        </w:tc>
        <w:tc>
          <w:tcPr>
            <w:tcW w:w="193" w:type="pct"/>
          </w:tcPr>
          <w:p w14:paraId="061FE83B" w14:textId="5E6C09A4" w:rsidR="006E34F7" w:rsidRDefault="006E34F7" w:rsidP="006E34F7">
            <w:pPr>
              <w:pStyle w:val="TabellRader"/>
            </w:pPr>
            <w:r>
              <w:t>JuU16</w:t>
            </w:r>
          </w:p>
        </w:tc>
        <w:tc>
          <w:tcPr>
            <w:tcW w:w="192" w:type="pct"/>
          </w:tcPr>
          <w:p w14:paraId="111CCFC4" w14:textId="063C1105" w:rsidR="006E34F7" w:rsidRDefault="006E34F7" w:rsidP="006E34F7">
            <w:pPr>
              <w:pStyle w:val="TabellRader"/>
            </w:pPr>
            <w:r>
              <w:t xml:space="preserve">Ju </w:t>
            </w:r>
            <w:r w:rsidR="005656B9">
              <w:t>16</w:t>
            </w:r>
          </w:p>
        </w:tc>
        <w:tc>
          <w:tcPr>
            <w:tcW w:w="192" w:type="pct"/>
          </w:tcPr>
          <w:p w14:paraId="195B4BC0" w14:textId="553F60B0" w:rsidR="006E34F7" w:rsidRDefault="006E34F7" w:rsidP="006E34F7">
            <w:pPr>
              <w:pStyle w:val="TabellRader"/>
            </w:pPr>
          </w:p>
        </w:tc>
        <w:tc>
          <w:tcPr>
            <w:tcW w:w="213" w:type="pct"/>
          </w:tcPr>
          <w:p w14:paraId="5E75CB68" w14:textId="1B3E8CE6" w:rsidR="006E34F7" w:rsidRDefault="004A0E5C" w:rsidP="006E34F7">
            <w:pPr>
              <w:pStyle w:val="TabellRader"/>
            </w:pPr>
            <w:r>
              <w:t>X</w:t>
            </w:r>
          </w:p>
        </w:tc>
      </w:tr>
      <w:tr w:rsidR="006E34F7" w14:paraId="1843D847" w14:textId="77777777" w:rsidTr="003C5A6C">
        <w:trPr>
          <w:gridAfter w:val="2"/>
          <w:wAfter w:w="4015" w:type="pct"/>
        </w:trPr>
        <w:tc>
          <w:tcPr>
            <w:tcW w:w="195" w:type="pct"/>
          </w:tcPr>
          <w:p w14:paraId="5ECC3700" w14:textId="0B4E911A" w:rsidR="006E34F7" w:rsidRDefault="006E34F7" w:rsidP="006E34F7">
            <w:pPr>
              <w:pStyle w:val="TabellRader"/>
            </w:pPr>
            <w:r>
              <w:t>272</w:t>
            </w:r>
          </w:p>
        </w:tc>
        <w:tc>
          <w:tcPr>
            <w:tcW w:w="193" w:type="pct"/>
          </w:tcPr>
          <w:p w14:paraId="5B66D43D" w14:textId="296087FA" w:rsidR="006E34F7" w:rsidRDefault="006E34F7" w:rsidP="006E34F7">
            <w:pPr>
              <w:pStyle w:val="TabellRader"/>
            </w:pPr>
            <w:r>
              <w:t>JuU13</w:t>
            </w:r>
          </w:p>
        </w:tc>
        <w:tc>
          <w:tcPr>
            <w:tcW w:w="192" w:type="pct"/>
          </w:tcPr>
          <w:p w14:paraId="12E90ED1" w14:textId="5161ECFE" w:rsidR="006E34F7" w:rsidRDefault="006E34F7" w:rsidP="006E34F7">
            <w:pPr>
              <w:pStyle w:val="TabellRader"/>
            </w:pPr>
            <w:r>
              <w:t xml:space="preserve">Ju </w:t>
            </w:r>
            <w:r w:rsidR="005656B9">
              <w:t>17</w:t>
            </w:r>
          </w:p>
        </w:tc>
        <w:tc>
          <w:tcPr>
            <w:tcW w:w="192" w:type="pct"/>
          </w:tcPr>
          <w:p w14:paraId="11EA158F" w14:textId="77777777" w:rsidR="006E34F7" w:rsidRDefault="006E34F7" w:rsidP="006E34F7">
            <w:pPr>
              <w:pStyle w:val="TabellRader"/>
            </w:pPr>
          </w:p>
        </w:tc>
        <w:tc>
          <w:tcPr>
            <w:tcW w:w="213" w:type="pct"/>
          </w:tcPr>
          <w:p w14:paraId="5C49DA2D" w14:textId="7D60481B" w:rsidR="006E34F7" w:rsidRDefault="004A0E5C" w:rsidP="006E34F7">
            <w:pPr>
              <w:pStyle w:val="TabellRader"/>
            </w:pPr>
            <w:r>
              <w:t>X</w:t>
            </w:r>
          </w:p>
        </w:tc>
      </w:tr>
      <w:tr w:rsidR="006E34F7" w14:paraId="4A6030CA" w14:textId="77777777" w:rsidTr="003C5A6C">
        <w:trPr>
          <w:gridAfter w:val="2"/>
          <w:wAfter w:w="4015" w:type="pct"/>
        </w:trPr>
        <w:tc>
          <w:tcPr>
            <w:tcW w:w="195" w:type="pct"/>
          </w:tcPr>
          <w:p w14:paraId="06FE2CC6" w14:textId="616890E2" w:rsidR="006E34F7" w:rsidRDefault="006E34F7" w:rsidP="006E34F7">
            <w:pPr>
              <w:pStyle w:val="TabellRader"/>
            </w:pPr>
          </w:p>
        </w:tc>
        <w:tc>
          <w:tcPr>
            <w:tcW w:w="193" w:type="pct"/>
          </w:tcPr>
          <w:p w14:paraId="60086598" w14:textId="77777777" w:rsidR="006E34F7" w:rsidRDefault="006E34F7" w:rsidP="006E34F7">
            <w:pPr>
              <w:pStyle w:val="TabellRader"/>
            </w:pPr>
          </w:p>
        </w:tc>
        <w:tc>
          <w:tcPr>
            <w:tcW w:w="192" w:type="pct"/>
          </w:tcPr>
          <w:p w14:paraId="3D2E64DE" w14:textId="77777777" w:rsidR="006E34F7" w:rsidRDefault="006E34F7" w:rsidP="006E34F7">
            <w:pPr>
              <w:pStyle w:val="TabellRader"/>
            </w:pPr>
          </w:p>
        </w:tc>
        <w:tc>
          <w:tcPr>
            <w:tcW w:w="192" w:type="pct"/>
          </w:tcPr>
          <w:p w14:paraId="37E05AA9" w14:textId="77777777" w:rsidR="006E34F7" w:rsidRDefault="006E34F7" w:rsidP="006E34F7">
            <w:pPr>
              <w:pStyle w:val="TabellRader"/>
            </w:pPr>
          </w:p>
        </w:tc>
        <w:tc>
          <w:tcPr>
            <w:tcW w:w="213" w:type="pct"/>
          </w:tcPr>
          <w:p w14:paraId="3502E035" w14:textId="78409A33" w:rsidR="006E34F7" w:rsidRDefault="006E34F7" w:rsidP="006E34F7">
            <w:pPr>
              <w:pStyle w:val="TabellRader"/>
            </w:pPr>
          </w:p>
        </w:tc>
      </w:tr>
      <w:tr w:rsidR="006E34F7" w:rsidRPr="00CB14C3" w14:paraId="1FDBC955" w14:textId="77777777" w:rsidTr="003C5A6C">
        <w:trPr>
          <w:gridAfter w:val="2"/>
          <w:wAfter w:w="4015" w:type="pct"/>
        </w:trPr>
        <w:tc>
          <w:tcPr>
            <w:tcW w:w="195" w:type="pct"/>
          </w:tcPr>
          <w:p w14:paraId="673C7F8F" w14:textId="5A688EF1" w:rsidR="006E34F7" w:rsidRPr="00CB14C3" w:rsidRDefault="006E34F7" w:rsidP="006E34F7">
            <w:pPr>
              <w:pStyle w:val="TabellRader"/>
              <w:rPr>
                <w:b/>
              </w:rPr>
            </w:pPr>
            <w:r w:rsidRPr="00CB14C3">
              <w:rPr>
                <w:b/>
              </w:rPr>
              <w:t>2017/18</w:t>
            </w:r>
          </w:p>
        </w:tc>
        <w:tc>
          <w:tcPr>
            <w:tcW w:w="193" w:type="pct"/>
          </w:tcPr>
          <w:p w14:paraId="16F68A69" w14:textId="77777777" w:rsidR="006E34F7" w:rsidRPr="00CB14C3" w:rsidRDefault="006E34F7" w:rsidP="006E34F7">
            <w:pPr>
              <w:pStyle w:val="TabellRader"/>
              <w:rPr>
                <w:b/>
              </w:rPr>
            </w:pPr>
          </w:p>
        </w:tc>
        <w:tc>
          <w:tcPr>
            <w:tcW w:w="192" w:type="pct"/>
          </w:tcPr>
          <w:p w14:paraId="0B28A27C" w14:textId="77777777" w:rsidR="006E34F7" w:rsidRPr="00CB14C3" w:rsidRDefault="006E34F7" w:rsidP="006E34F7">
            <w:pPr>
              <w:pStyle w:val="TabellRader"/>
              <w:rPr>
                <w:b/>
              </w:rPr>
            </w:pPr>
          </w:p>
        </w:tc>
        <w:tc>
          <w:tcPr>
            <w:tcW w:w="192" w:type="pct"/>
          </w:tcPr>
          <w:p w14:paraId="30EE1556" w14:textId="77777777" w:rsidR="006E34F7" w:rsidRPr="00CB14C3" w:rsidRDefault="006E34F7" w:rsidP="006E34F7">
            <w:pPr>
              <w:pStyle w:val="TabellRader"/>
              <w:rPr>
                <w:b/>
              </w:rPr>
            </w:pPr>
          </w:p>
        </w:tc>
        <w:tc>
          <w:tcPr>
            <w:tcW w:w="213" w:type="pct"/>
          </w:tcPr>
          <w:p w14:paraId="38B5571D" w14:textId="5DD54944" w:rsidR="006E34F7" w:rsidRPr="00CB14C3" w:rsidRDefault="006E34F7" w:rsidP="006E34F7">
            <w:pPr>
              <w:pStyle w:val="TabellRader"/>
              <w:rPr>
                <w:b/>
              </w:rPr>
            </w:pPr>
          </w:p>
        </w:tc>
      </w:tr>
      <w:tr w:rsidR="001E6797" w:rsidRPr="00E3666C" w14:paraId="713081E2" w14:textId="77777777" w:rsidTr="003C5A6C">
        <w:trPr>
          <w:gridAfter w:val="2"/>
          <w:wAfter w:w="4015" w:type="pct"/>
        </w:trPr>
        <w:tc>
          <w:tcPr>
            <w:tcW w:w="195" w:type="pct"/>
          </w:tcPr>
          <w:p w14:paraId="0CA2CCEB" w14:textId="7432D9AA" w:rsidR="006E34F7" w:rsidRPr="00E3666C" w:rsidRDefault="006E34F7" w:rsidP="006E34F7">
            <w:pPr>
              <w:pStyle w:val="TabellRader"/>
            </w:pPr>
            <w:r w:rsidRPr="00E3666C">
              <w:t>65</w:t>
            </w:r>
          </w:p>
        </w:tc>
        <w:tc>
          <w:tcPr>
            <w:tcW w:w="193" w:type="pct"/>
          </w:tcPr>
          <w:p w14:paraId="5C9C0366" w14:textId="774D4314" w:rsidR="006E34F7" w:rsidRPr="00E3666C" w:rsidRDefault="006E34F7" w:rsidP="006E34F7">
            <w:pPr>
              <w:pStyle w:val="TabellRader"/>
            </w:pPr>
            <w:r w:rsidRPr="00E3666C">
              <w:t>JuU8</w:t>
            </w:r>
          </w:p>
        </w:tc>
        <w:tc>
          <w:tcPr>
            <w:tcW w:w="192" w:type="pct"/>
          </w:tcPr>
          <w:p w14:paraId="683B4A73" w14:textId="7D772D7B" w:rsidR="006E34F7" w:rsidRPr="00E3666C" w:rsidRDefault="006E34F7" w:rsidP="006E34F7">
            <w:pPr>
              <w:pStyle w:val="TabellRader"/>
            </w:pPr>
            <w:r w:rsidRPr="00E3666C">
              <w:t xml:space="preserve">Ju </w:t>
            </w:r>
            <w:r w:rsidR="005656B9">
              <w:t>19</w:t>
            </w:r>
          </w:p>
        </w:tc>
        <w:tc>
          <w:tcPr>
            <w:tcW w:w="192" w:type="pct"/>
          </w:tcPr>
          <w:p w14:paraId="45A41B48" w14:textId="0631437B" w:rsidR="006E34F7" w:rsidRPr="00E3666C" w:rsidRDefault="006E34F7" w:rsidP="006E34F7">
            <w:pPr>
              <w:pStyle w:val="TabellRader"/>
            </w:pPr>
          </w:p>
        </w:tc>
        <w:tc>
          <w:tcPr>
            <w:tcW w:w="213" w:type="pct"/>
          </w:tcPr>
          <w:p w14:paraId="43B77C83" w14:textId="22718EFB" w:rsidR="006E34F7" w:rsidRPr="00E3666C" w:rsidRDefault="004A0E5C" w:rsidP="006E34F7">
            <w:pPr>
              <w:pStyle w:val="TabellRader"/>
            </w:pPr>
            <w:r>
              <w:t>X</w:t>
            </w:r>
          </w:p>
        </w:tc>
      </w:tr>
      <w:tr w:rsidR="006E34F7" w14:paraId="1B0C66C3" w14:textId="77777777" w:rsidTr="003C5A6C">
        <w:trPr>
          <w:gridAfter w:val="2"/>
          <w:wAfter w:w="4015" w:type="pct"/>
        </w:trPr>
        <w:tc>
          <w:tcPr>
            <w:tcW w:w="195" w:type="pct"/>
          </w:tcPr>
          <w:p w14:paraId="6CF3A233" w14:textId="38ECFC83" w:rsidR="006E34F7" w:rsidRDefault="006E34F7" w:rsidP="006E34F7">
            <w:pPr>
              <w:pStyle w:val="TabellRader"/>
            </w:pPr>
            <w:r>
              <w:t>92</w:t>
            </w:r>
          </w:p>
        </w:tc>
        <w:tc>
          <w:tcPr>
            <w:tcW w:w="193" w:type="pct"/>
          </w:tcPr>
          <w:p w14:paraId="59A27C55" w14:textId="6A135E7C" w:rsidR="006E34F7" w:rsidRDefault="006E34F7" w:rsidP="006E34F7">
            <w:pPr>
              <w:pStyle w:val="TabellRader"/>
            </w:pPr>
            <w:r>
              <w:t>JuU1</w:t>
            </w:r>
          </w:p>
        </w:tc>
        <w:tc>
          <w:tcPr>
            <w:tcW w:w="192" w:type="pct"/>
          </w:tcPr>
          <w:p w14:paraId="4988A1D2" w14:textId="5E994484" w:rsidR="006E34F7" w:rsidRDefault="006E34F7" w:rsidP="006E34F7">
            <w:pPr>
              <w:pStyle w:val="TabellRader"/>
            </w:pPr>
            <w:r>
              <w:t xml:space="preserve">Ju </w:t>
            </w:r>
            <w:r w:rsidR="005656B9">
              <w:t>20</w:t>
            </w:r>
          </w:p>
        </w:tc>
        <w:tc>
          <w:tcPr>
            <w:tcW w:w="192" w:type="pct"/>
          </w:tcPr>
          <w:p w14:paraId="19B4C012" w14:textId="77777777" w:rsidR="006E34F7" w:rsidRDefault="006E34F7" w:rsidP="006E34F7">
            <w:pPr>
              <w:pStyle w:val="TabellRader"/>
            </w:pPr>
          </w:p>
        </w:tc>
        <w:tc>
          <w:tcPr>
            <w:tcW w:w="213" w:type="pct"/>
          </w:tcPr>
          <w:p w14:paraId="463930A8" w14:textId="4191DD73" w:rsidR="006E34F7" w:rsidRDefault="004A0E5C" w:rsidP="006E34F7">
            <w:pPr>
              <w:pStyle w:val="TabellRader"/>
            </w:pPr>
            <w:r>
              <w:t>X</w:t>
            </w:r>
          </w:p>
        </w:tc>
      </w:tr>
      <w:tr w:rsidR="006E34F7" w14:paraId="1CCA6CB3" w14:textId="77777777" w:rsidTr="003C5A6C">
        <w:trPr>
          <w:gridAfter w:val="2"/>
          <w:wAfter w:w="4015" w:type="pct"/>
        </w:trPr>
        <w:tc>
          <w:tcPr>
            <w:tcW w:w="195" w:type="pct"/>
          </w:tcPr>
          <w:p w14:paraId="1C3D6615" w14:textId="39682803" w:rsidR="006E34F7" w:rsidRDefault="006E34F7" w:rsidP="006E34F7">
            <w:pPr>
              <w:pStyle w:val="TabellRader"/>
            </w:pPr>
            <w:r>
              <w:t>145</w:t>
            </w:r>
          </w:p>
        </w:tc>
        <w:tc>
          <w:tcPr>
            <w:tcW w:w="193" w:type="pct"/>
          </w:tcPr>
          <w:p w14:paraId="7A81FDE1" w14:textId="18BAD38F" w:rsidR="006E34F7" w:rsidRDefault="006E34F7" w:rsidP="006E34F7">
            <w:pPr>
              <w:pStyle w:val="TabellRader"/>
            </w:pPr>
            <w:r>
              <w:t>JuU6</w:t>
            </w:r>
          </w:p>
        </w:tc>
        <w:tc>
          <w:tcPr>
            <w:tcW w:w="192" w:type="pct"/>
          </w:tcPr>
          <w:p w14:paraId="67F5A12A" w14:textId="34AE9DE6" w:rsidR="006E34F7" w:rsidRDefault="006E34F7" w:rsidP="006E34F7">
            <w:pPr>
              <w:pStyle w:val="TabellRader"/>
            </w:pPr>
            <w:r>
              <w:t xml:space="preserve">Ju </w:t>
            </w:r>
            <w:r w:rsidR="005656B9">
              <w:t>22</w:t>
            </w:r>
          </w:p>
        </w:tc>
        <w:tc>
          <w:tcPr>
            <w:tcW w:w="192" w:type="pct"/>
          </w:tcPr>
          <w:p w14:paraId="5534AEFC" w14:textId="4624A679" w:rsidR="006E34F7" w:rsidRDefault="006E34F7" w:rsidP="006E34F7">
            <w:pPr>
              <w:pStyle w:val="TabellRader"/>
            </w:pPr>
          </w:p>
        </w:tc>
        <w:tc>
          <w:tcPr>
            <w:tcW w:w="213" w:type="pct"/>
          </w:tcPr>
          <w:p w14:paraId="6129D482" w14:textId="2675B3B0" w:rsidR="006E34F7" w:rsidRDefault="004A0E5C" w:rsidP="006E34F7">
            <w:pPr>
              <w:pStyle w:val="TabellRader"/>
            </w:pPr>
            <w:r>
              <w:t>X</w:t>
            </w:r>
          </w:p>
        </w:tc>
      </w:tr>
      <w:tr w:rsidR="006E34F7" w14:paraId="09920729" w14:textId="77777777" w:rsidTr="003C5A6C">
        <w:trPr>
          <w:gridAfter w:val="2"/>
          <w:wAfter w:w="4015" w:type="pct"/>
        </w:trPr>
        <w:tc>
          <w:tcPr>
            <w:tcW w:w="195" w:type="pct"/>
          </w:tcPr>
          <w:p w14:paraId="1CB8D0F7" w14:textId="0980B711" w:rsidR="006E34F7" w:rsidRDefault="006E34F7" w:rsidP="006E34F7">
            <w:pPr>
              <w:pStyle w:val="TabellRader"/>
            </w:pPr>
            <w:r>
              <w:t>175</w:t>
            </w:r>
          </w:p>
        </w:tc>
        <w:tc>
          <w:tcPr>
            <w:tcW w:w="193" w:type="pct"/>
          </w:tcPr>
          <w:p w14:paraId="79356792" w14:textId="4CC8D04E" w:rsidR="006E34F7" w:rsidRDefault="006E34F7" w:rsidP="006E34F7">
            <w:pPr>
              <w:pStyle w:val="TabellRader"/>
            </w:pPr>
            <w:r>
              <w:t>JuU18</w:t>
            </w:r>
          </w:p>
        </w:tc>
        <w:tc>
          <w:tcPr>
            <w:tcW w:w="192" w:type="pct"/>
          </w:tcPr>
          <w:p w14:paraId="10D3560F" w14:textId="1C7CE9EA" w:rsidR="006E34F7" w:rsidRDefault="006E34F7" w:rsidP="006E34F7">
            <w:pPr>
              <w:pStyle w:val="TabellRader"/>
            </w:pPr>
            <w:r>
              <w:t xml:space="preserve">Ju </w:t>
            </w:r>
            <w:r w:rsidR="005656B9">
              <w:t>23</w:t>
            </w:r>
          </w:p>
        </w:tc>
        <w:tc>
          <w:tcPr>
            <w:tcW w:w="192" w:type="pct"/>
          </w:tcPr>
          <w:p w14:paraId="16994768" w14:textId="77777777" w:rsidR="006E34F7" w:rsidRDefault="006E34F7" w:rsidP="006E34F7">
            <w:pPr>
              <w:pStyle w:val="TabellRader"/>
            </w:pPr>
          </w:p>
        </w:tc>
        <w:tc>
          <w:tcPr>
            <w:tcW w:w="213" w:type="pct"/>
          </w:tcPr>
          <w:p w14:paraId="11551EFA" w14:textId="16C6ACAB" w:rsidR="006E34F7" w:rsidRDefault="004A0E5C" w:rsidP="006E34F7">
            <w:pPr>
              <w:pStyle w:val="TabellRader"/>
            </w:pPr>
            <w:r>
              <w:t>X</w:t>
            </w:r>
          </w:p>
        </w:tc>
      </w:tr>
      <w:tr w:rsidR="006E34F7" w14:paraId="4BC3964F" w14:textId="77777777" w:rsidTr="003C5A6C">
        <w:trPr>
          <w:gridAfter w:val="2"/>
          <w:wAfter w:w="4015" w:type="pct"/>
        </w:trPr>
        <w:tc>
          <w:tcPr>
            <w:tcW w:w="195" w:type="pct"/>
          </w:tcPr>
          <w:p w14:paraId="36FD1D5A" w14:textId="641494F2" w:rsidR="006E34F7" w:rsidRDefault="006E34F7" w:rsidP="006E34F7">
            <w:pPr>
              <w:pStyle w:val="TabellRader"/>
            </w:pPr>
            <w:r>
              <w:t>240</w:t>
            </w:r>
          </w:p>
        </w:tc>
        <w:tc>
          <w:tcPr>
            <w:tcW w:w="193" w:type="pct"/>
          </w:tcPr>
          <w:p w14:paraId="275BCE3A" w14:textId="031376AB" w:rsidR="006E34F7" w:rsidRDefault="006E34F7" w:rsidP="006E34F7">
            <w:pPr>
              <w:pStyle w:val="TabellRader"/>
            </w:pPr>
            <w:r>
              <w:t>JuU14</w:t>
            </w:r>
          </w:p>
        </w:tc>
        <w:tc>
          <w:tcPr>
            <w:tcW w:w="192" w:type="pct"/>
          </w:tcPr>
          <w:p w14:paraId="08035A52" w14:textId="4D47ED03" w:rsidR="006E34F7" w:rsidRDefault="006E34F7" w:rsidP="006E34F7">
            <w:pPr>
              <w:pStyle w:val="TabellRader"/>
            </w:pPr>
            <w:r>
              <w:t xml:space="preserve">Ju </w:t>
            </w:r>
            <w:r w:rsidR="005656B9">
              <w:t>27</w:t>
            </w:r>
          </w:p>
        </w:tc>
        <w:tc>
          <w:tcPr>
            <w:tcW w:w="192" w:type="pct"/>
          </w:tcPr>
          <w:p w14:paraId="03ACA7B3" w14:textId="77777777" w:rsidR="006E34F7" w:rsidRDefault="006E34F7" w:rsidP="006E34F7">
            <w:pPr>
              <w:pStyle w:val="TabellRader"/>
            </w:pPr>
          </w:p>
        </w:tc>
        <w:tc>
          <w:tcPr>
            <w:tcW w:w="213" w:type="pct"/>
          </w:tcPr>
          <w:p w14:paraId="11AA4271" w14:textId="6BEF06C6" w:rsidR="006E34F7" w:rsidRDefault="004A0E5C" w:rsidP="006E34F7">
            <w:pPr>
              <w:pStyle w:val="TabellRader"/>
            </w:pPr>
            <w:r>
              <w:t>X</w:t>
            </w:r>
          </w:p>
        </w:tc>
      </w:tr>
      <w:tr w:rsidR="006E34F7" w14:paraId="7F83B49B" w14:textId="77777777" w:rsidTr="003C5A6C">
        <w:trPr>
          <w:gridAfter w:val="2"/>
          <w:wAfter w:w="4015" w:type="pct"/>
        </w:trPr>
        <w:tc>
          <w:tcPr>
            <w:tcW w:w="195" w:type="pct"/>
          </w:tcPr>
          <w:p w14:paraId="296A2373" w14:textId="66EA690F" w:rsidR="006E34F7" w:rsidRDefault="006E34F7" w:rsidP="006E34F7">
            <w:pPr>
              <w:pStyle w:val="TabellRader"/>
            </w:pPr>
            <w:r>
              <w:t>254</w:t>
            </w:r>
          </w:p>
        </w:tc>
        <w:tc>
          <w:tcPr>
            <w:tcW w:w="193" w:type="pct"/>
          </w:tcPr>
          <w:p w14:paraId="67DEC8F1" w14:textId="799C99B4" w:rsidR="006E34F7" w:rsidRDefault="006E34F7" w:rsidP="006E34F7">
            <w:pPr>
              <w:pStyle w:val="TabellRader"/>
            </w:pPr>
            <w:r>
              <w:t>JuU13</w:t>
            </w:r>
          </w:p>
        </w:tc>
        <w:tc>
          <w:tcPr>
            <w:tcW w:w="192" w:type="pct"/>
          </w:tcPr>
          <w:p w14:paraId="68CFC168" w14:textId="44D6ED57" w:rsidR="006E34F7" w:rsidRDefault="006E34F7" w:rsidP="006E34F7">
            <w:pPr>
              <w:pStyle w:val="TabellRader"/>
            </w:pPr>
            <w:r>
              <w:t xml:space="preserve">Ju </w:t>
            </w:r>
            <w:r w:rsidR="005656B9">
              <w:t>28</w:t>
            </w:r>
          </w:p>
        </w:tc>
        <w:tc>
          <w:tcPr>
            <w:tcW w:w="192" w:type="pct"/>
          </w:tcPr>
          <w:p w14:paraId="053B964A" w14:textId="77777777" w:rsidR="006E34F7" w:rsidRDefault="006E34F7" w:rsidP="006E34F7">
            <w:pPr>
              <w:pStyle w:val="TabellRader"/>
            </w:pPr>
          </w:p>
        </w:tc>
        <w:tc>
          <w:tcPr>
            <w:tcW w:w="213" w:type="pct"/>
          </w:tcPr>
          <w:p w14:paraId="5A0150C0" w14:textId="2349BB37" w:rsidR="006E34F7" w:rsidRDefault="004A0E5C" w:rsidP="006E34F7">
            <w:pPr>
              <w:pStyle w:val="TabellRader"/>
            </w:pPr>
            <w:r>
              <w:t>X</w:t>
            </w:r>
          </w:p>
        </w:tc>
      </w:tr>
      <w:tr w:rsidR="006E34F7" w14:paraId="6C71799F" w14:textId="77777777" w:rsidTr="003C5A6C">
        <w:trPr>
          <w:gridAfter w:val="2"/>
          <w:wAfter w:w="4015" w:type="pct"/>
        </w:trPr>
        <w:tc>
          <w:tcPr>
            <w:tcW w:w="195" w:type="pct"/>
          </w:tcPr>
          <w:p w14:paraId="2F532F97" w14:textId="624CA5A9" w:rsidR="006E34F7" w:rsidRDefault="006E34F7" w:rsidP="006E34F7">
            <w:pPr>
              <w:pStyle w:val="TabellRader"/>
            </w:pPr>
            <w:r>
              <w:t>289</w:t>
            </w:r>
          </w:p>
        </w:tc>
        <w:tc>
          <w:tcPr>
            <w:tcW w:w="193" w:type="pct"/>
          </w:tcPr>
          <w:p w14:paraId="25557CC3" w14:textId="19971A7B" w:rsidR="006E34F7" w:rsidRDefault="006E34F7" w:rsidP="006E34F7">
            <w:pPr>
              <w:pStyle w:val="TabellRader"/>
            </w:pPr>
            <w:r>
              <w:t>JuU21</w:t>
            </w:r>
          </w:p>
        </w:tc>
        <w:tc>
          <w:tcPr>
            <w:tcW w:w="192" w:type="pct"/>
          </w:tcPr>
          <w:p w14:paraId="5BA01490" w14:textId="21DF383E" w:rsidR="006E34F7" w:rsidRDefault="006E34F7" w:rsidP="006E34F7">
            <w:pPr>
              <w:pStyle w:val="TabellRader"/>
            </w:pPr>
            <w:r>
              <w:t xml:space="preserve">Ju </w:t>
            </w:r>
            <w:r w:rsidR="005656B9">
              <w:t>29</w:t>
            </w:r>
          </w:p>
        </w:tc>
        <w:tc>
          <w:tcPr>
            <w:tcW w:w="192" w:type="pct"/>
          </w:tcPr>
          <w:p w14:paraId="2741BC58" w14:textId="09C4539E" w:rsidR="006E34F7" w:rsidRDefault="004A0E5C" w:rsidP="006E34F7">
            <w:pPr>
              <w:pStyle w:val="TabellRader"/>
            </w:pPr>
            <w:r>
              <w:t>X</w:t>
            </w:r>
          </w:p>
        </w:tc>
        <w:tc>
          <w:tcPr>
            <w:tcW w:w="213" w:type="pct"/>
          </w:tcPr>
          <w:p w14:paraId="1FE34241" w14:textId="5A69526F" w:rsidR="006E34F7" w:rsidRDefault="006E34F7" w:rsidP="006E34F7">
            <w:pPr>
              <w:pStyle w:val="TabellRader"/>
            </w:pPr>
          </w:p>
        </w:tc>
      </w:tr>
      <w:tr w:rsidR="006E34F7" w14:paraId="2695CB75" w14:textId="77777777" w:rsidTr="003C5A6C">
        <w:trPr>
          <w:gridAfter w:val="2"/>
          <w:wAfter w:w="4015" w:type="pct"/>
        </w:trPr>
        <w:tc>
          <w:tcPr>
            <w:tcW w:w="195" w:type="pct"/>
          </w:tcPr>
          <w:p w14:paraId="5853C9F0" w14:textId="7431D9F9" w:rsidR="006E34F7" w:rsidRDefault="006E34F7" w:rsidP="006E34F7">
            <w:pPr>
              <w:pStyle w:val="TabellRader"/>
            </w:pPr>
            <w:r>
              <w:t>302</w:t>
            </w:r>
          </w:p>
        </w:tc>
        <w:tc>
          <w:tcPr>
            <w:tcW w:w="193" w:type="pct"/>
          </w:tcPr>
          <w:p w14:paraId="2176DBB9" w14:textId="23AD9341" w:rsidR="006E34F7" w:rsidRDefault="006E34F7" w:rsidP="006E34F7">
            <w:pPr>
              <w:pStyle w:val="TabellRader"/>
            </w:pPr>
            <w:r>
              <w:t>JuU29</w:t>
            </w:r>
          </w:p>
        </w:tc>
        <w:tc>
          <w:tcPr>
            <w:tcW w:w="192" w:type="pct"/>
          </w:tcPr>
          <w:p w14:paraId="67D81262" w14:textId="0E92633A" w:rsidR="006E34F7" w:rsidRDefault="006E34F7" w:rsidP="006E34F7">
            <w:pPr>
              <w:pStyle w:val="TabellRader"/>
            </w:pPr>
            <w:r>
              <w:t xml:space="preserve">Ju </w:t>
            </w:r>
            <w:r w:rsidR="005656B9">
              <w:t>30</w:t>
            </w:r>
          </w:p>
        </w:tc>
        <w:tc>
          <w:tcPr>
            <w:tcW w:w="192" w:type="pct"/>
          </w:tcPr>
          <w:p w14:paraId="6746330F" w14:textId="7B195014" w:rsidR="006E34F7" w:rsidRDefault="004A0E5C" w:rsidP="006E34F7">
            <w:pPr>
              <w:pStyle w:val="TabellRader"/>
            </w:pPr>
            <w:r>
              <w:t>X</w:t>
            </w:r>
          </w:p>
        </w:tc>
        <w:tc>
          <w:tcPr>
            <w:tcW w:w="213" w:type="pct"/>
          </w:tcPr>
          <w:p w14:paraId="0B21B127" w14:textId="158C424F" w:rsidR="006E34F7" w:rsidRDefault="006E34F7" w:rsidP="006E34F7">
            <w:pPr>
              <w:pStyle w:val="TabellRader"/>
            </w:pPr>
          </w:p>
        </w:tc>
      </w:tr>
      <w:tr w:rsidR="000B4871" w14:paraId="563C76F2" w14:textId="77777777" w:rsidTr="00011B80">
        <w:tc>
          <w:tcPr>
            <w:tcW w:w="195" w:type="pct"/>
          </w:tcPr>
          <w:p w14:paraId="4B179C6C" w14:textId="77777777" w:rsidR="000B4871" w:rsidRDefault="000B4871" w:rsidP="006E34F7">
            <w:pPr>
              <w:pStyle w:val="TabellRader"/>
            </w:pPr>
          </w:p>
        </w:tc>
        <w:tc>
          <w:tcPr>
            <w:tcW w:w="193" w:type="pct"/>
          </w:tcPr>
          <w:p w14:paraId="63D8B539" w14:textId="77777777" w:rsidR="000B4871" w:rsidRDefault="000B4871" w:rsidP="006E34F7">
            <w:pPr>
              <w:pStyle w:val="TabellRader"/>
            </w:pPr>
          </w:p>
        </w:tc>
        <w:tc>
          <w:tcPr>
            <w:tcW w:w="192" w:type="pct"/>
          </w:tcPr>
          <w:p w14:paraId="0BAD2B52" w14:textId="77777777" w:rsidR="000B4871" w:rsidRDefault="000B4871" w:rsidP="006E34F7">
            <w:pPr>
              <w:pStyle w:val="TabellRader"/>
            </w:pPr>
          </w:p>
        </w:tc>
        <w:tc>
          <w:tcPr>
            <w:tcW w:w="192" w:type="pct"/>
          </w:tcPr>
          <w:p w14:paraId="0D639394" w14:textId="77777777" w:rsidR="000B4871" w:rsidRDefault="000B4871" w:rsidP="006E34F7">
            <w:pPr>
              <w:pStyle w:val="TabellRader"/>
            </w:pPr>
          </w:p>
        </w:tc>
        <w:tc>
          <w:tcPr>
            <w:tcW w:w="4228" w:type="pct"/>
            <w:gridSpan w:val="3"/>
          </w:tcPr>
          <w:p w14:paraId="40213D61" w14:textId="77777777" w:rsidR="000B4871" w:rsidRDefault="000B4871" w:rsidP="006E34F7">
            <w:pPr>
              <w:pStyle w:val="TabellRader"/>
            </w:pPr>
          </w:p>
        </w:tc>
      </w:tr>
      <w:tr w:rsidR="006E34F7" w:rsidRPr="005F60E5" w14:paraId="7FCA12E6" w14:textId="77777777" w:rsidTr="003C5A6C">
        <w:trPr>
          <w:gridAfter w:val="2"/>
          <w:wAfter w:w="4015" w:type="pct"/>
        </w:trPr>
        <w:tc>
          <w:tcPr>
            <w:tcW w:w="195" w:type="pct"/>
          </w:tcPr>
          <w:p w14:paraId="7AB8C89F" w14:textId="42EE0814" w:rsidR="006E34F7" w:rsidRPr="005F60E5" w:rsidRDefault="006E34F7" w:rsidP="006E34F7">
            <w:pPr>
              <w:pStyle w:val="TabellRader"/>
              <w:rPr>
                <w:b/>
              </w:rPr>
            </w:pPr>
            <w:r w:rsidRPr="005F60E5">
              <w:rPr>
                <w:b/>
              </w:rPr>
              <w:t>2018/19</w:t>
            </w:r>
          </w:p>
        </w:tc>
        <w:tc>
          <w:tcPr>
            <w:tcW w:w="193" w:type="pct"/>
          </w:tcPr>
          <w:p w14:paraId="1DF56C02" w14:textId="77777777" w:rsidR="006E34F7" w:rsidRPr="005F60E5" w:rsidRDefault="006E34F7" w:rsidP="006E34F7">
            <w:pPr>
              <w:pStyle w:val="TabellRader"/>
              <w:rPr>
                <w:b/>
              </w:rPr>
            </w:pPr>
          </w:p>
        </w:tc>
        <w:tc>
          <w:tcPr>
            <w:tcW w:w="192" w:type="pct"/>
          </w:tcPr>
          <w:p w14:paraId="6B3D4019" w14:textId="77777777" w:rsidR="006E34F7" w:rsidRPr="005F60E5" w:rsidRDefault="006E34F7" w:rsidP="006E34F7">
            <w:pPr>
              <w:pStyle w:val="TabellRader"/>
              <w:rPr>
                <w:b/>
              </w:rPr>
            </w:pPr>
          </w:p>
        </w:tc>
        <w:tc>
          <w:tcPr>
            <w:tcW w:w="192" w:type="pct"/>
          </w:tcPr>
          <w:p w14:paraId="27D0E1D7" w14:textId="77777777" w:rsidR="006E34F7" w:rsidRPr="005F60E5" w:rsidRDefault="006E34F7" w:rsidP="006E34F7">
            <w:pPr>
              <w:pStyle w:val="TabellRader"/>
              <w:rPr>
                <w:b/>
              </w:rPr>
            </w:pPr>
          </w:p>
        </w:tc>
        <w:tc>
          <w:tcPr>
            <w:tcW w:w="213" w:type="pct"/>
          </w:tcPr>
          <w:p w14:paraId="1374B82B" w14:textId="336EF65C" w:rsidR="006E34F7" w:rsidRPr="005F60E5" w:rsidRDefault="006E34F7" w:rsidP="006E34F7">
            <w:pPr>
              <w:pStyle w:val="TabellRader"/>
              <w:rPr>
                <w:b/>
              </w:rPr>
            </w:pPr>
          </w:p>
        </w:tc>
      </w:tr>
      <w:tr w:rsidR="006E34F7" w14:paraId="2E14C702" w14:textId="77777777" w:rsidTr="003C5A6C">
        <w:trPr>
          <w:gridAfter w:val="2"/>
          <w:wAfter w:w="4015" w:type="pct"/>
        </w:trPr>
        <w:tc>
          <w:tcPr>
            <w:tcW w:w="195" w:type="pct"/>
          </w:tcPr>
          <w:p w14:paraId="254583F6" w14:textId="312D56FD" w:rsidR="006E34F7" w:rsidRDefault="006E34F7" w:rsidP="006E34F7">
            <w:pPr>
              <w:pStyle w:val="TabellRader"/>
            </w:pPr>
            <w:r>
              <w:t>73</w:t>
            </w:r>
          </w:p>
        </w:tc>
        <w:tc>
          <w:tcPr>
            <w:tcW w:w="193" w:type="pct"/>
          </w:tcPr>
          <w:p w14:paraId="76E437E0" w14:textId="2A4CCD21" w:rsidR="006E34F7" w:rsidRDefault="006E34F7" w:rsidP="006E34F7">
            <w:pPr>
              <w:pStyle w:val="TabellRader"/>
            </w:pPr>
            <w:r>
              <w:t>JuU1</w:t>
            </w:r>
          </w:p>
        </w:tc>
        <w:tc>
          <w:tcPr>
            <w:tcW w:w="192" w:type="pct"/>
          </w:tcPr>
          <w:p w14:paraId="2C407F77" w14:textId="186B6BD4" w:rsidR="006E34F7" w:rsidRDefault="006E34F7" w:rsidP="006E34F7">
            <w:pPr>
              <w:pStyle w:val="TabellRader"/>
            </w:pPr>
            <w:r>
              <w:t xml:space="preserve">Ju </w:t>
            </w:r>
            <w:r w:rsidR="005656B9">
              <w:t>32</w:t>
            </w:r>
          </w:p>
        </w:tc>
        <w:tc>
          <w:tcPr>
            <w:tcW w:w="192" w:type="pct"/>
          </w:tcPr>
          <w:p w14:paraId="4166D212" w14:textId="5DFBCA8E" w:rsidR="006E34F7" w:rsidRDefault="004A0E5C" w:rsidP="006E34F7">
            <w:pPr>
              <w:pStyle w:val="TabellRader"/>
            </w:pPr>
            <w:r>
              <w:t>X</w:t>
            </w:r>
          </w:p>
        </w:tc>
        <w:tc>
          <w:tcPr>
            <w:tcW w:w="213" w:type="pct"/>
          </w:tcPr>
          <w:p w14:paraId="2095CE37" w14:textId="40D8818E" w:rsidR="006E34F7" w:rsidRDefault="006E34F7" w:rsidP="006E34F7">
            <w:pPr>
              <w:pStyle w:val="TabellRader"/>
            </w:pPr>
          </w:p>
        </w:tc>
      </w:tr>
      <w:tr w:rsidR="006E34F7" w14:paraId="3F582CE1" w14:textId="77777777" w:rsidTr="003C5A6C">
        <w:trPr>
          <w:gridAfter w:val="2"/>
          <w:wAfter w:w="4015" w:type="pct"/>
        </w:trPr>
        <w:tc>
          <w:tcPr>
            <w:tcW w:w="195" w:type="pct"/>
          </w:tcPr>
          <w:p w14:paraId="4F594958" w14:textId="6266EC17" w:rsidR="006E34F7" w:rsidRDefault="006E34F7" w:rsidP="006E34F7">
            <w:pPr>
              <w:pStyle w:val="TabellRader"/>
            </w:pPr>
            <w:r>
              <w:t>169</w:t>
            </w:r>
          </w:p>
        </w:tc>
        <w:tc>
          <w:tcPr>
            <w:tcW w:w="193" w:type="pct"/>
          </w:tcPr>
          <w:p w14:paraId="2F5F8FC8" w14:textId="477FE95E" w:rsidR="006E34F7" w:rsidRDefault="006E34F7" w:rsidP="006E34F7">
            <w:pPr>
              <w:pStyle w:val="TabellRader"/>
            </w:pPr>
            <w:r>
              <w:t>JuU12</w:t>
            </w:r>
          </w:p>
        </w:tc>
        <w:tc>
          <w:tcPr>
            <w:tcW w:w="192" w:type="pct"/>
          </w:tcPr>
          <w:p w14:paraId="001BCB32" w14:textId="5288681A" w:rsidR="006E34F7" w:rsidRDefault="006E34F7" w:rsidP="006E34F7">
            <w:pPr>
              <w:pStyle w:val="TabellRader"/>
            </w:pPr>
            <w:r>
              <w:t xml:space="preserve">Ju </w:t>
            </w:r>
            <w:r w:rsidR="005656B9">
              <w:t>33</w:t>
            </w:r>
          </w:p>
        </w:tc>
        <w:tc>
          <w:tcPr>
            <w:tcW w:w="192" w:type="pct"/>
          </w:tcPr>
          <w:p w14:paraId="454EE0FB" w14:textId="77777777" w:rsidR="006E34F7" w:rsidRDefault="006E34F7" w:rsidP="006E34F7">
            <w:pPr>
              <w:pStyle w:val="TabellRader"/>
            </w:pPr>
          </w:p>
        </w:tc>
        <w:tc>
          <w:tcPr>
            <w:tcW w:w="213" w:type="pct"/>
          </w:tcPr>
          <w:p w14:paraId="7E19D047" w14:textId="12AA4466" w:rsidR="006E34F7" w:rsidRDefault="004A0E5C" w:rsidP="006E34F7">
            <w:pPr>
              <w:pStyle w:val="TabellRader"/>
            </w:pPr>
            <w:r>
              <w:t>X</w:t>
            </w:r>
          </w:p>
        </w:tc>
      </w:tr>
      <w:tr w:rsidR="003F7D05" w14:paraId="0E826507" w14:textId="77777777" w:rsidTr="003C5A6C">
        <w:trPr>
          <w:gridAfter w:val="2"/>
          <w:wAfter w:w="4015" w:type="pct"/>
        </w:trPr>
        <w:tc>
          <w:tcPr>
            <w:tcW w:w="195" w:type="pct"/>
          </w:tcPr>
          <w:p w14:paraId="76734979" w14:textId="4498B6E5" w:rsidR="003F7D05" w:rsidRDefault="003F7D05" w:rsidP="006E34F7">
            <w:pPr>
              <w:pStyle w:val="TabellRader"/>
            </w:pPr>
            <w:r>
              <w:t>170</w:t>
            </w:r>
          </w:p>
        </w:tc>
        <w:tc>
          <w:tcPr>
            <w:tcW w:w="193" w:type="pct"/>
          </w:tcPr>
          <w:p w14:paraId="3FD69BEC" w14:textId="02C228CD" w:rsidR="003F7D05" w:rsidRDefault="003F7D05" w:rsidP="006E34F7">
            <w:pPr>
              <w:pStyle w:val="TabellRader"/>
            </w:pPr>
            <w:r>
              <w:t>JuU15</w:t>
            </w:r>
          </w:p>
        </w:tc>
        <w:tc>
          <w:tcPr>
            <w:tcW w:w="192" w:type="pct"/>
          </w:tcPr>
          <w:p w14:paraId="2728750B" w14:textId="1134B432" w:rsidR="003F7D05" w:rsidRDefault="003F7D05" w:rsidP="006E34F7">
            <w:pPr>
              <w:pStyle w:val="TabellRader"/>
            </w:pPr>
            <w:r>
              <w:t xml:space="preserve">Ju </w:t>
            </w:r>
            <w:r w:rsidR="005656B9">
              <w:t>34</w:t>
            </w:r>
          </w:p>
        </w:tc>
        <w:tc>
          <w:tcPr>
            <w:tcW w:w="192" w:type="pct"/>
          </w:tcPr>
          <w:p w14:paraId="561EE556" w14:textId="77777777" w:rsidR="003F7D05" w:rsidRDefault="003F7D05" w:rsidP="006E34F7">
            <w:pPr>
              <w:pStyle w:val="TabellRader"/>
            </w:pPr>
          </w:p>
        </w:tc>
        <w:tc>
          <w:tcPr>
            <w:tcW w:w="213" w:type="pct"/>
          </w:tcPr>
          <w:p w14:paraId="7A50F2E0" w14:textId="18542233" w:rsidR="003F7D05" w:rsidRDefault="004A0E5C" w:rsidP="006E34F7">
            <w:pPr>
              <w:pStyle w:val="TabellRader"/>
            </w:pPr>
            <w:r>
              <w:t>X</w:t>
            </w:r>
          </w:p>
        </w:tc>
      </w:tr>
      <w:tr w:rsidR="006E34F7" w14:paraId="0093EB67" w14:textId="77777777" w:rsidTr="003C5A6C">
        <w:trPr>
          <w:gridAfter w:val="2"/>
          <w:wAfter w:w="4015" w:type="pct"/>
        </w:trPr>
        <w:tc>
          <w:tcPr>
            <w:tcW w:w="195" w:type="pct"/>
          </w:tcPr>
          <w:p w14:paraId="473B85FC" w14:textId="55E71C41" w:rsidR="006E34F7" w:rsidRDefault="006E34F7" w:rsidP="006E34F7">
            <w:pPr>
              <w:pStyle w:val="TabellRader"/>
            </w:pPr>
            <w:r>
              <w:t>181</w:t>
            </w:r>
          </w:p>
        </w:tc>
        <w:tc>
          <w:tcPr>
            <w:tcW w:w="193" w:type="pct"/>
          </w:tcPr>
          <w:p w14:paraId="518FF308" w14:textId="5E1F1B62" w:rsidR="006E34F7" w:rsidRDefault="006E34F7" w:rsidP="006E34F7">
            <w:pPr>
              <w:pStyle w:val="TabellRader"/>
            </w:pPr>
            <w:r>
              <w:t>JuU11</w:t>
            </w:r>
          </w:p>
        </w:tc>
        <w:tc>
          <w:tcPr>
            <w:tcW w:w="192" w:type="pct"/>
          </w:tcPr>
          <w:p w14:paraId="1A6B559F" w14:textId="05DA4AF1" w:rsidR="006E34F7" w:rsidRDefault="006E34F7" w:rsidP="006E34F7">
            <w:pPr>
              <w:pStyle w:val="TabellRader"/>
            </w:pPr>
            <w:r>
              <w:t xml:space="preserve">Ju </w:t>
            </w:r>
            <w:r w:rsidR="005656B9">
              <w:t>37</w:t>
            </w:r>
          </w:p>
        </w:tc>
        <w:tc>
          <w:tcPr>
            <w:tcW w:w="192" w:type="pct"/>
          </w:tcPr>
          <w:p w14:paraId="22C074D4" w14:textId="77777777" w:rsidR="006E34F7" w:rsidRDefault="006E34F7" w:rsidP="006E34F7">
            <w:pPr>
              <w:pStyle w:val="TabellRader"/>
            </w:pPr>
          </w:p>
        </w:tc>
        <w:tc>
          <w:tcPr>
            <w:tcW w:w="213" w:type="pct"/>
          </w:tcPr>
          <w:p w14:paraId="4C4EA81B" w14:textId="38453C5C" w:rsidR="006E34F7" w:rsidRDefault="004A0E5C" w:rsidP="006E34F7">
            <w:pPr>
              <w:pStyle w:val="TabellRader"/>
            </w:pPr>
            <w:r>
              <w:t>X</w:t>
            </w:r>
          </w:p>
        </w:tc>
      </w:tr>
      <w:tr w:rsidR="006E34F7" w14:paraId="14690F4B" w14:textId="77777777" w:rsidTr="003C5A6C">
        <w:trPr>
          <w:gridAfter w:val="2"/>
          <w:wAfter w:w="4015" w:type="pct"/>
        </w:trPr>
        <w:tc>
          <w:tcPr>
            <w:tcW w:w="195" w:type="pct"/>
          </w:tcPr>
          <w:p w14:paraId="46C898AC" w14:textId="58F8F86F" w:rsidR="006E34F7" w:rsidRDefault="006E34F7" w:rsidP="006E34F7">
            <w:pPr>
              <w:pStyle w:val="TabellRader"/>
            </w:pPr>
            <w:r>
              <w:t>191</w:t>
            </w:r>
          </w:p>
        </w:tc>
        <w:tc>
          <w:tcPr>
            <w:tcW w:w="193" w:type="pct"/>
          </w:tcPr>
          <w:p w14:paraId="1895E5AA" w14:textId="29925CE5" w:rsidR="006E34F7" w:rsidRDefault="006E34F7" w:rsidP="006E34F7">
            <w:pPr>
              <w:pStyle w:val="TabellRader"/>
            </w:pPr>
            <w:r>
              <w:t>JuU10</w:t>
            </w:r>
          </w:p>
        </w:tc>
        <w:tc>
          <w:tcPr>
            <w:tcW w:w="192" w:type="pct"/>
          </w:tcPr>
          <w:p w14:paraId="499862CE" w14:textId="1392B45D" w:rsidR="006E34F7" w:rsidRDefault="006E34F7" w:rsidP="006E34F7">
            <w:pPr>
              <w:pStyle w:val="TabellRader"/>
            </w:pPr>
            <w:r>
              <w:t xml:space="preserve">Ju </w:t>
            </w:r>
            <w:r w:rsidR="005656B9">
              <w:t>38</w:t>
            </w:r>
          </w:p>
        </w:tc>
        <w:tc>
          <w:tcPr>
            <w:tcW w:w="192" w:type="pct"/>
          </w:tcPr>
          <w:p w14:paraId="76134D94" w14:textId="77777777" w:rsidR="006E34F7" w:rsidRDefault="006E34F7" w:rsidP="006E34F7">
            <w:pPr>
              <w:pStyle w:val="TabellRader"/>
            </w:pPr>
          </w:p>
        </w:tc>
        <w:tc>
          <w:tcPr>
            <w:tcW w:w="213" w:type="pct"/>
          </w:tcPr>
          <w:p w14:paraId="5D941150" w14:textId="1ED9884C" w:rsidR="006E34F7" w:rsidRDefault="004A0E5C" w:rsidP="006E34F7">
            <w:pPr>
              <w:pStyle w:val="TabellRader"/>
            </w:pPr>
            <w:r>
              <w:t>X</w:t>
            </w:r>
          </w:p>
        </w:tc>
      </w:tr>
      <w:tr w:rsidR="006E34F7" w14:paraId="2C953148" w14:textId="77777777" w:rsidTr="003C5A6C">
        <w:trPr>
          <w:gridAfter w:val="2"/>
          <w:wAfter w:w="4015" w:type="pct"/>
        </w:trPr>
        <w:tc>
          <w:tcPr>
            <w:tcW w:w="195" w:type="pct"/>
          </w:tcPr>
          <w:p w14:paraId="1D7C72EF" w14:textId="0A9BFBEB" w:rsidR="006E34F7" w:rsidRDefault="006E34F7" w:rsidP="006E34F7">
            <w:pPr>
              <w:pStyle w:val="TabellRader"/>
            </w:pPr>
            <w:r>
              <w:t>192</w:t>
            </w:r>
          </w:p>
        </w:tc>
        <w:tc>
          <w:tcPr>
            <w:tcW w:w="193" w:type="pct"/>
          </w:tcPr>
          <w:p w14:paraId="4A5207A0" w14:textId="7C994FE0" w:rsidR="006E34F7" w:rsidRDefault="006E34F7" w:rsidP="006E34F7">
            <w:pPr>
              <w:pStyle w:val="TabellRader"/>
            </w:pPr>
            <w:r>
              <w:t>JuU13</w:t>
            </w:r>
          </w:p>
        </w:tc>
        <w:tc>
          <w:tcPr>
            <w:tcW w:w="192" w:type="pct"/>
          </w:tcPr>
          <w:p w14:paraId="47FB65EF" w14:textId="372E2D1B" w:rsidR="006E34F7" w:rsidRDefault="006E34F7" w:rsidP="006E34F7">
            <w:pPr>
              <w:pStyle w:val="TabellRader"/>
            </w:pPr>
            <w:r>
              <w:t xml:space="preserve">Ju </w:t>
            </w:r>
            <w:r w:rsidR="005656B9">
              <w:t>39</w:t>
            </w:r>
          </w:p>
        </w:tc>
        <w:tc>
          <w:tcPr>
            <w:tcW w:w="192" w:type="pct"/>
          </w:tcPr>
          <w:p w14:paraId="12824F61" w14:textId="77777777" w:rsidR="006E34F7" w:rsidRDefault="006E34F7" w:rsidP="006E34F7">
            <w:pPr>
              <w:pStyle w:val="TabellRader"/>
            </w:pPr>
          </w:p>
        </w:tc>
        <w:tc>
          <w:tcPr>
            <w:tcW w:w="213" w:type="pct"/>
          </w:tcPr>
          <w:p w14:paraId="2C2BEFA4" w14:textId="61B53606" w:rsidR="006E34F7" w:rsidRDefault="004A0E5C" w:rsidP="006E34F7">
            <w:pPr>
              <w:pStyle w:val="TabellRader"/>
            </w:pPr>
            <w:r>
              <w:t>X</w:t>
            </w:r>
          </w:p>
        </w:tc>
      </w:tr>
      <w:tr w:rsidR="006E34F7" w14:paraId="435E6BD2" w14:textId="77777777" w:rsidTr="003C5A6C">
        <w:trPr>
          <w:gridAfter w:val="2"/>
          <w:wAfter w:w="4015" w:type="pct"/>
        </w:trPr>
        <w:tc>
          <w:tcPr>
            <w:tcW w:w="195" w:type="pct"/>
          </w:tcPr>
          <w:p w14:paraId="509DE717" w14:textId="17081822" w:rsidR="006E34F7" w:rsidRDefault="006E34F7" w:rsidP="006E34F7">
            <w:pPr>
              <w:pStyle w:val="TabellRader"/>
            </w:pPr>
            <w:r>
              <w:t>296</w:t>
            </w:r>
          </w:p>
        </w:tc>
        <w:tc>
          <w:tcPr>
            <w:tcW w:w="193" w:type="pct"/>
          </w:tcPr>
          <w:p w14:paraId="54B72EBA" w14:textId="2158AF28" w:rsidR="006E34F7" w:rsidRDefault="006E34F7" w:rsidP="006E34F7">
            <w:pPr>
              <w:pStyle w:val="TabellRader"/>
            </w:pPr>
            <w:r>
              <w:t>JuU27</w:t>
            </w:r>
          </w:p>
        </w:tc>
        <w:tc>
          <w:tcPr>
            <w:tcW w:w="192" w:type="pct"/>
          </w:tcPr>
          <w:p w14:paraId="12887974" w14:textId="25B7920A" w:rsidR="006E34F7" w:rsidRDefault="006E34F7" w:rsidP="006E34F7">
            <w:pPr>
              <w:pStyle w:val="TabellRader"/>
            </w:pPr>
            <w:r>
              <w:t xml:space="preserve">Ju </w:t>
            </w:r>
            <w:r w:rsidR="005656B9">
              <w:t>41</w:t>
            </w:r>
          </w:p>
        </w:tc>
        <w:tc>
          <w:tcPr>
            <w:tcW w:w="192" w:type="pct"/>
          </w:tcPr>
          <w:p w14:paraId="18A80F7D" w14:textId="77777777" w:rsidR="006E34F7" w:rsidRDefault="006E34F7" w:rsidP="006E34F7">
            <w:pPr>
              <w:pStyle w:val="TabellRader"/>
            </w:pPr>
          </w:p>
        </w:tc>
        <w:tc>
          <w:tcPr>
            <w:tcW w:w="213" w:type="pct"/>
          </w:tcPr>
          <w:p w14:paraId="0266F8AB" w14:textId="43363EC5" w:rsidR="006E34F7" w:rsidRDefault="00EC6FE4" w:rsidP="006E34F7">
            <w:pPr>
              <w:pStyle w:val="TabellRader"/>
            </w:pPr>
            <w:r>
              <w:t>X</w:t>
            </w:r>
          </w:p>
        </w:tc>
      </w:tr>
      <w:tr w:rsidR="006E34F7" w14:paraId="77441BD2" w14:textId="77777777" w:rsidTr="003C5A6C">
        <w:trPr>
          <w:gridAfter w:val="2"/>
          <w:wAfter w:w="4015" w:type="pct"/>
        </w:trPr>
        <w:tc>
          <w:tcPr>
            <w:tcW w:w="195" w:type="pct"/>
          </w:tcPr>
          <w:p w14:paraId="2A12F03A" w14:textId="4AD69B81" w:rsidR="006E34F7" w:rsidRDefault="006E34F7" w:rsidP="006E34F7">
            <w:pPr>
              <w:pStyle w:val="TabellRader"/>
            </w:pPr>
            <w:r>
              <w:t>298</w:t>
            </w:r>
          </w:p>
        </w:tc>
        <w:tc>
          <w:tcPr>
            <w:tcW w:w="193" w:type="pct"/>
          </w:tcPr>
          <w:p w14:paraId="3396BC1C" w14:textId="5EEC2B31" w:rsidR="006E34F7" w:rsidRDefault="006E34F7" w:rsidP="006E34F7">
            <w:pPr>
              <w:pStyle w:val="TabellRader"/>
            </w:pPr>
            <w:r>
              <w:t>JuU29</w:t>
            </w:r>
          </w:p>
        </w:tc>
        <w:tc>
          <w:tcPr>
            <w:tcW w:w="192" w:type="pct"/>
          </w:tcPr>
          <w:p w14:paraId="38BB4C3F" w14:textId="7626EF35" w:rsidR="006E34F7" w:rsidRDefault="006E34F7" w:rsidP="006E34F7">
            <w:pPr>
              <w:pStyle w:val="TabellRader"/>
            </w:pPr>
            <w:r>
              <w:t xml:space="preserve">Ju </w:t>
            </w:r>
            <w:r w:rsidR="005656B9">
              <w:t>42</w:t>
            </w:r>
          </w:p>
        </w:tc>
        <w:tc>
          <w:tcPr>
            <w:tcW w:w="192" w:type="pct"/>
          </w:tcPr>
          <w:p w14:paraId="0468F112" w14:textId="77777777" w:rsidR="006E34F7" w:rsidRDefault="006E34F7" w:rsidP="006E34F7">
            <w:pPr>
              <w:pStyle w:val="TabellRader"/>
            </w:pPr>
          </w:p>
        </w:tc>
        <w:tc>
          <w:tcPr>
            <w:tcW w:w="213" w:type="pct"/>
          </w:tcPr>
          <w:p w14:paraId="48F4ED65" w14:textId="61898619" w:rsidR="006E34F7" w:rsidRDefault="00EC6FE4" w:rsidP="006E34F7">
            <w:pPr>
              <w:pStyle w:val="TabellRader"/>
            </w:pPr>
            <w:r>
              <w:t>X</w:t>
            </w:r>
          </w:p>
        </w:tc>
      </w:tr>
      <w:tr w:rsidR="00795ADE" w14:paraId="46D1F73B" w14:textId="77777777" w:rsidTr="003C5A6C">
        <w:trPr>
          <w:gridAfter w:val="2"/>
          <w:wAfter w:w="4015" w:type="pct"/>
        </w:trPr>
        <w:tc>
          <w:tcPr>
            <w:tcW w:w="195" w:type="pct"/>
          </w:tcPr>
          <w:p w14:paraId="110D9C11" w14:textId="77777777" w:rsidR="00795ADE" w:rsidRDefault="00795ADE" w:rsidP="004C27DC">
            <w:pPr>
              <w:pStyle w:val="TabellRader"/>
            </w:pPr>
          </w:p>
        </w:tc>
        <w:tc>
          <w:tcPr>
            <w:tcW w:w="193" w:type="pct"/>
          </w:tcPr>
          <w:p w14:paraId="5228E941" w14:textId="77777777" w:rsidR="00795ADE" w:rsidRDefault="00795ADE" w:rsidP="004C27DC">
            <w:pPr>
              <w:pStyle w:val="TabellRader"/>
            </w:pPr>
          </w:p>
        </w:tc>
        <w:tc>
          <w:tcPr>
            <w:tcW w:w="192" w:type="pct"/>
          </w:tcPr>
          <w:p w14:paraId="06893B7B" w14:textId="77777777" w:rsidR="00795ADE" w:rsidRDefault="00795ADE" w:rsidP="004C27DC">
            <w:pPr>
              <w:pStyle w:val="TabellRader"/>
            </w:pPr>
          </w:p>
        </w:tc>
        <w:tc>
          <w:tcPr>
            <w:tcW w:w="192" w:type="pct"/>
          </w:tcPr>
          <w:p w14:paraId="59BBA17E" w14:textId="77777777" w:rsidR="00795ADE" w:rsidRDefault="00795ADE" w:rsidP="004C27DC">
            <w:pPr>
              <w:pStyle w:val="TabellRader"/>
            </w:pPr>
          </w:p>
        </w:tc>
        <w:tc>
          <w:tcPr>
            <w:tcW w:w="213" w:type="pct"/>
          </w:tcPr>
          <w:p w14:paraId="0E2F4760" w14:textId="77777777" w:rsidR="00795ADE" w:rsidRDefault="00795ADE" w:rsidP="004C27DC">
            <w:pPr>
              <w:pStyle w:val="TabellRader"/>
            </w:pPr>
          </w:p>
        </w:tc>
      </w:tr>
      <w:tr w:rsidR="006E34F7" w:rsidRPr="00550142" w14:paraId="0EC60469" w14:textId="77777777" w:rsidTr="003C5A6C">
        <w:trPr>
          <w:gridAfter w:val="2"/>
          <w:wAfter w:w="4015" w:type="pct"/>
        </w:trPr>
        <w:tc>
          <w:tcPr>
            <w:tcW w:w="195" w:type="pct"/>
          </w:tcPr>
          <w:p w14:paraId="4D2B44A9" w14:textId="06F2FA86" w:rsidR="006E34F7" w:rsidRPr="00550142" w:rsidRDefault="006E34F7" w:rsidP="006E34F7">
            <w:pPr>
              <w:pStyle w:val="TabellRader"/>
              <w:rPr>
                <w:b/>
              </w:rPr>
            </w:pPr>
            <w:r w:rsidRPr="00550142">
              <w:rPr>
                <w:b/>
              </w:rPr>
              <w:t>2019/20</w:t>
            </w:r>
          </w:p>
        </w:tc>
        <w:tc>
          <w:tcPr>
            <w:tcW w:w="193" w:type="pct"/>
          </w:tcPr>
          <w:p w14:paraId="0FF5F445" w14:textId="77777777" w:rsidR="006E34F7" w:rsidRPr="00550142" w:rsidRDefault="006E34F7" w:rsidP="006E34F7">
            <w:pPr>
              <w:pStyle w:val="TabellRader"/>
              <w:rPr>
                <w:b/>
              </w:rPr>
            </w:pPr>
          </w:p>
        </w:tc>
        <w:tc>
          <w:tcPr>
            <w:tcW w:w="192" w:type="pct"/>
          </w:tcPr>
          <w:p w14:paraId="69A8AB9E" w14:textId="77777777" w:rsidR="006E34F7" w:rsidRPr="00550142" w:rsidRDefault="006E34F7" w:rsidP="006E34F7">
            <w:pPr>
              <w:pStyle w:val="TabellRader"/>
              <w:rPr>
                <w:b/>
              </w:rPr>
            </w:pPr>
          </w:p>
        </w:tc>
        <w:tc>
          <w:tcPr>
            <w:tcW w:w="192" w:type="pct"/>
          </w:tcPr>
          <w:p w14:paraId="06CCC137" w14:textId="77777777" w:rsidR="006E34F7" w:rsidRPr="00550142" w:rsidRDefault="006E34F7" w:rsidP="006E34F7">
            <w:pPr>
              <w:pStyle w:val="TabellRader"/>
              <w:rPr>
                <w:b/>
              </w:rPr>
            </w:pPr>
          </w:p>
        </w:tc>
        <w:tc>
          <w:tcPr>
            <w:tcW w:w="213" w:type="pct"/>
          </w:tcPr>
          <w:p w14:paraId="781D1546" w14:textId="690F31B6" w:rsidR="006E34F7" w:rsidRPr="00550142" w:rsidRDefault="006E34F7" w:rsidP="006E34F7">
            <w:pPr>
              <w:pStyle w:val="TabellRader"/>
              <w:rPr>
                <w:b/>
              </w:rPr>
            </w:pPr>
          </w:p>
        </w:tc>
      </w:tr>
      <w:tr w:rsidR="006E34F7" w14:paraId="0D94436A" w14:textId="77777777" w:rsidTr="003C5A6C">
        <w:trPr>
          <w:gridAfter w:val="2"/>
          <w:wAfter w:w="4015" w:type="pct"/>
        </w:trPr>
        <w:tc>
          <w:tcPr>
            <w:tcW w:w="195" w:type="pct"/>
          </w:tcPr>
          <w:p w14:paraId="6E750B99" w14:textId="30B8EAC2" w:rsidR="006E34F7" w:rsidRDefault="006E34F7" w:rsidP="006E34F7">
            <w:pPr>
              <w:pStyle w:val="TabellRader"/>
            </w:pPr>
            <w:r>
              <w:t>36</w:t>
            </w:r>
          </w:p>
        </w:tc>
        <w:tc>
          <w:tcPr>
            <w:tcW w:w="193" w:type="pct"/>
          </w:tcPr>
          <w:p w14:paraId="1B4AE48B" w14:textId="02FD3B5D" w:rsidR="006E34F7" w:rsidRDefault="006E34F7" w:rsidP="006E34F7">
            <w:pPr>
              <w:pStyle w:val="TabellRader"/>
            </w:pPr>
            <w:r>
              <w:t>JuU7</w:t>
            </w:r>
          </w:p>
        </w:tc>
        <w:tc>
          <w:tcPr>
            <w:tcW w:w="192" w:type="pct"/>
          </w:tcPr>
          <w:p w14:paraId="232E7AFF" w14:textId="367688FD" w:rsidR="006E34F7" w:rsidRDefault="006E34F7" w:rsidP="006E34F7">
            <w:pPr>
              <w:pStyle w:val="TabellRader"/>
            </w:pPr>
            <w:r>
              <w:t xml:space="preserve">Ju </w:t>
            </w:r>
            <w:r w:rsidR="00441561">
              <w:t>43</w:t>
            </w:r>
          </w:p>
        </w:tc>
        <w:tc>
          <w:tcPr>
            <w:tcW w:w="192" w:type="pct"/>
          </w:tcPr>
          <w:p w14:paraId="49313B96" w14:textId="294DF006" w:rsidR="006E34F7" w:rsidRDefault="00EC6FE4" w:rsidP="006E34F7">
            <w:pPr>
              <w:pStyle w:val="TabellRader"/>
            </w:pPr>
            <w:r>
              <w:t>X</w:t>
            </w:r>
          </w:p>
        </w:tc>
        <w:tc>
          <w:tcPr>
            <w:tcW w:w="213" w:type="pct"/>
          </w:tcPr>
          <w:p w14:paraId="00C7D71E" w14:textId="44C1233A" w:rsidR="006E34F7" w:rsidRDefault="006E34F7" w:rsidP="006E34F7">
            <w:pPr>
              <w:pStyle w:val="TabellRader"/>
            </w:pPr>
          </w:p>
        </w:tc>
      </w:tr>
      <w:tr w:rsidR="007F32B0" w:rsidRPr="008E4FAA" w14:paraId="311A65FF" w14:textId="77777777" w:rsidTr="003C5A6C">
        <w:trPr>
          <w:gridAfter w:val="2"/>
          <w:wAfter w:w="4015" w:type="pct"/>
        </w:trPr>
        <w:tc>
          <w:tcPr>
            <w:tcW w:w="195" w:type="pct"/>
          </w:tcPr>
          <w:p w14:paraId="7759DA22" w14:textId="1A62BF90" w:rsidR="006E34F7" w:rsidRPr="008E4FAA" w:rsidRDefault="006E34F7" w:rsidP="006E34F7">
            <w:pPr>
              <w:pStyle w:val="TabellRader"/>
            </w:pPr>
            <w:r w:rsidRPr="008E4FAA">
              <w:t>42</w:t>
            </w:r>
          </w:p>
        </w:tc>
        <w:tc>
          <w:tcPr>
            <w:tcW w:w="193" w:type="pct"/>
          </w:tcPr>
          <w:p w14:paraId="4D124B9A" w14:textId="2139D053" w:rsidR="006E34F7" w:rsidRPr="008E4FAA" w:rsidRDefault="006E34F7" w:rsidP="006E34F7">
            <w:pPr>
              <w:pStyle w:val="TabellRader"/>
            </w:pPr>
            <w:r w:rsidRPr="008E4FAA">
              <w:t>JuU6</w:t>
            </w:r>
          </w:p>
        </w:tc>
        <w:tc>
          <w:tcPr>
            <w:tcW w:w="192" w:type="pct"/>
          </w:tcPr>
          <w:p w14:paraId="51EB3985" w14:textId="03CD15D6" w:rsidR="006E34F7" w:rsidRPr="008E4FAA" w:rsidRDefault="006E34F7" w:rsidP="006E34F7">
            <w:pPr>
              <w:pStyle w:val="TabellRader"/>
            </w:pPr>
            <w:r w:rsidRPr="008E4FAA">
              <w:t xml:space="preserve">Ju </w:t>
            </w:r>
            <w:r w:rsidR="00441561">
              <w:t>44</w:t>
            </w:r>
          </w:p>
        </w:tc>
        <w:tc>
          <w:tcPr>
            <w:tcW w:w="192" w:type="pct"/>
          </w:tcPr>
          <w:p w14:paraId="480A96B5" w14:textId="63CA478E" w:rsidR="006E34F7" w:rsidRPr="008E4FAA" w:rsidRDefault="00EC6FE4" w:rsidP="006E34F7">
            <w:pPr>
              <w:pStyle w:val="TabellRader"/>
            </w:pPr>
            <w:r>
              <w:t>X</w:t>
            </w:r>
          </w:p>
        </w:tc>
        <w:tc>
          <w:tcPr>
            <w:tcW w:w="213" w:type="pct"/>
          </w:tcPr>
          <w:p w14:paraId="59446D1A" w14:textId="407145E1" w:rsidR="006E34F7" w:rsidRPr="008E4FAA" w:rsidRDefault="006E34F7" w:rsidP="006E34F7">
            <w:pPr>
              <w:pStyle w:val="TabellRader"/>
            </w:pPr>
          </w:p>
        </w:tc>
      </w:tr>
      <w:tr w:rsidR="006E34F7" w14:paraId="532C9D67" w14:textId="77777777" w:rsidTr="003C5A6C">
        <w:trPr>
          <w:gridAfter w:val="2"/>
          <w:wAfter w:w="4015" w:type="pct"/>
        </w:trPr>
        <w:tc>
          <w:tcPr>
            <w:tcW w:w="195" w:type="pct"/>
          </w:tcPr>
          <w:p w14:paraId="5CC7C286" w14:textId="0C33C2A7" w:rsidR="006E34F7" w:rsidRDefault="006E34F7" w:rsidP="006E34F7">
            <w:pPr>
              <w:pStyle w:val="TabellRader"/>
            </w:pPr>
            <w:r>
              <w:t>43</w:t>
            </w:r>
          </w:p>
        </w:tc>
        <w:tc>
          <w:tcPr>
            <w:tcW w:w="193" w:type="pct"/>
          </w:tcPr>
          <w:p w14:paraId="767E752E" w14:textId="0FC3A375" w:rsidR="006E34F7" w:rsidRDefault="006E34F7" w:rsidP="006E34F7">
            <w:pPr>
              <w:pStyle w:val="TabellRader"/>
            </w:pPr>
            <w:r>
              <w:t>JuU8</w:t>
            </w:r>
          </w:p>
        </w:tc>
        <w:tc>
          <w:tcPr>
            <w:tcW w:w="192" w:type="pct"/>
          </w:tcPr>
          <w:p w14:paraId="6C625221" w14:textId="46EB4A24" w:rsidR="006E34F7" w:rsidRDefault="006E34F7" w:rsidP="006E34F7">
            <w:pPr>
              <w:pStyle w:val="TabellRader"/>
            </w:pPr>
            <w:r>
              <w:t xml:space="preserve">Ju </w:t>
            </w:r>
            <w:r w:rsidR="00441561">
              <w:t>45</w:t>
            </w:r>
          </w:p>
        </w:tc>
        <w:tc>
          <w:tcPr>
            <w:tcW w:w="192" w:type="pct"/>
          </w:tcPr>
          <w:p w14:paraId="12F5B5E6" w14:textId="77777777" w:rsidR="006E34F7" w:rsidRDefault="006E34F7" w:rsidP="006E34F7">
            <w:pPr>
              <w:pStyle w:val="TabellRader"/>
            </w:pPr>
          </w:p>
        </w:tc>
        <w:tc>
          <w:tcPr>
            <w:tcW w:w="213" w:type="pct"/>
          </w:tcPr>
          <w:p w14:paraId="77500068" w14:textId="7C189502" w:rsidR="006E34F7" w:rsidRDefault="00EC6FE4" w:rsidP="006E34F7">
            <w:pPr>
              <w:pStyle w:val="TabellRader"/>
            </w:pPr>
            <w:r>
              <w:t>X</w:t>
            </w:r>
          </w:p>
        </w:tc>
      </w:tr>
      <w:tr w:rsidR="006E34F7" w14:paraId="65DC36EA" w14:textId="77777777" w:rsidTr="003C5A6C">
        <w:trPr>
          <w:gridAfter w:val="2"/>
          <w:wAfter w:w="4015" w:type="pct"/>
        </w:trPr>
        <w:tc>
          <w:tcPr>
            <w:tcW w:w="195" w:type="pct"/>
          </w:tcPr>
          <w:p w14:paraId="665ADB4D" w14:textId="10D91FCC" w:rsidR="006E34F7" w:rsidRDefault="006E34F7" w:rsidP="006E34F7">
            <w:pPr>
              <w:pStyle w:val="TabellRader"/>
            </w:pPr>
            <w:r>
              <w:t>146</w:t>
            </w:r>
          </w:p>
        </w:tc>
        <w:tc>
          <w:tcPr>
            <w:tcW w:w="193" w:type="pct"/>
          </w:tcPr>
          <w:p w14:paraId="469BF8F5" w14:textId="79B8FA08" w:rsidR="006E34F7" w:rsidRDefault="006E34F7" w:rsidP="006E34F7">
            <w:pPr>
              <w:pStyle w:val="TabellRader"/>
            </w:pPr>
            <w:r>
              <w:t>JuU12</w:t>
            </w:r>
          </w:p>
        </w:tc>
        <w:tc>
          <w:tcPr>
            <w:tcW w:w="192" w:type="pct"/>
          </w:tcPr>
          <w:p w14:paraId="68AA9CA1" w14:textId="507EE801" w:rsidR="006E34F7" w:rsidRDefault="006E34F7" w:rsidP="006E34F7">
            <w:pPr>
              <w:pStyle w:val="TabellRader"/>
            </w:pPr>
            <w:r>
              <w:t xml:space="preserve">Ju </w:t>
            </w:r>
            <w:r w:rsidR="00441561">
              <w:t>46</w:t>
            </w:r>
          </w:p>
        </w:tc>
        <w:tc>
          <w:tcPr>
            <w:tcW w:w="192" w:type="pct"/>
          </w:tcPr>
          <w:p w14:paraId="7447AD38" w14:textId="416082F3" w:rsidR="006E34F7" w:rsidRDefault="00EC6FE4" w:rsidP="006E34F7">
            <w:pPr>
              <w:pStyle w:val="TabellRader"/>
            </w:pPr>
            <w:r>
              <w:t>X</w:t>
            </w:r>
          </w:p>
        </w:tc>
        <w:tc>
          <w:tcPr>
            <w:tcW w:w="213" w:type="pct"/>
          </w:tcPr>
          <w:p w14:paraId="7CCD2A49" w14:textId="1AD53E06" w:rsidR="006E34F7" w:rsidRDefault="006E34F7" w:rsidP="006E34F7">
            <w:pPr>
              <w:pStyle w:val="TabellRader"/>
            </w:pPr>
          </w:p>
        </w:tc>
      </w:tr>
      <w:tr w:rsidR="006E34F7" w14:paraId="307A1093" w14:textId="77777777" w:rsidTr="003C5A6C">
        <w:trPr>
          <w:gridAfter w:val="2"/>
          <w:wAfter w:w="4015" w:type="pct"/>
        </w:trPr>
        <w:tc>
          <w:tcPr>
            <w:tcW w:w="195" w:type="pct"/>
          </w:tcPr>
          <w:p w14:paraId="5FD80A86" w14:textId="1D69BD03" w:rsidR="006E34F7" w:rsidRDefault="006E34F7" w:rsidP="006E34F7">
            <w:pPr>
              <w:pStyle w:val="TabellRader"/>
            </w:pPr>
            <w:r>
              <w:t>177</w:t>
            </w:r>
          </w:p>
        </w:tc>
        <w:tc>
          <w:tcPr>
            <w:tcW w:w="193" w:type="pct"/>
          </w:tcPr>
          <w:p w14:paraId="7E18A8F1" w14:textId="41D52609" w:rsidR="006E34F7" w:rsidRDefault="006E34F7" w:rsidP="006E34F7">
            <w:pPr>
              <w:pStyle w:val="TabellRader"/>
            </w:pPr>
            <w:r>
              <w:t>JuU30</w:t>
            </w:r>
          </w:p>
        </w:tc>
        <w:tc>
          <w:tcPr>
            <w:tcW w:w="192" w:type="pct"/>
          </w:tcPr>
          <w:p w14:paraId="131625D5" w14:textId="058A15B0" w:rsidR="006E34F7" w:rsidRDefault="006E34F7" w:rsidP="006E34F7">
            <w:pPr>
              <w:pStyle w:val="TabellRader"/>
            </w:pPr>
            <w:r>
              <w:t xml:space="preserve">Ju </w:t>
            </w:r>
            <w:r w:rsidR="00441561">
              <w:t>48</w:t>
            </w:r>
          </w:p>
        </w:tc>
        <w:tc>
          <w:tcPr>
            <w:tcW w:w="192" w:type="pct"/>
          </w:tcPr>
          <w:p w14:paraId="53B60EA8" w14:textId="1D5E2370" w:rsidR="006E34F7" w:rsidRDefault="006E34F7" w:rsidP="006E34F7">
            <w:pPr>
              <w:pStyle w:val="TabellRader"/>
            </w:pPr>
          </w:p>
        </w:tc>
        <w:tc>
          <w:tcPr>
            <w:tcW w:w="213" w:type="pct"/>
          </w:tcPr>
          <w:p w14:paraId="0A5D184E" w14:textId="51B9BD1C" w:rsidR="006E34F7" w:rsidRDefault="00EC6FE4" w:rsidP="006E34F7">
            <w:pPr>
              <w:pStyle w:val="TabellRader"/>
            </w:pPr>
            <w:r>
              <w:t>X</w:t>
            </w:r>
          </w:p>
        </w:tc>
      </w:tr>
      <w:tr w:rsidR="006E34F7" w14:paraId="74F172AC" w14:textId="77777777" w:rsidTr="003C5A6C">
        <w:trPr>
          <w:gridAfter w:val="2"/>
          <w:wAfter w:w="4015" w:type="pct"/>
        </w:trPr>
        <w:tc>
          <w:tcPr>
            <w:tcW w:w="195" w:type="pct"/>
          </w:tcPr>
          <w:p w14:paraId="2DA0BCE5" w14:textId="3280935A" w:rsidR="006E34F7" w:rsidRDefault="006E34F7" w:rsidP="006E34F7">
            <w:pPr>
              <w:pStyle w:val="TabellRader"/>
            </w:pPr>
            <w:r>
              <w:t>178</w:t>
            </w:r>
          </w:p>
        </w:tc>
        <w:tc>
          <w:tcPr>
            <w:tcW w:w="193" w:type="pct"/>
          </w:tcPr>
          <w:p w14:paraId="0A7B6CC5" w14:textId="5459C18B" w:rsidR="006E34F7" w:rsidRDefault="006E34F7" w:rsidP="006E34F7">
            <w:pPr>
              <w:pStyle w:val="TabellRader"/>
            </w:pPr>
            <w:r>
              <w:t>JuU32</w:t>
            </w:r>
          </w:p>
        </w:tc>
        <w:tc>
          <w:tcPr>
            <w:tcW w:w="192" w:type="pct"/>
          </w:tcPr>
          <w:p w14:paraId="3C08714C" w14:textId="53729D10" w:rsidR="006E34F7" w:rsidRDefault="006E34F7" w:rsidP="006E34F7">
            <w:pPr>
              <w:pStyle w:val="TabellRader"/>
            </w:pPr>
            <w:r>
              <w:t xml:space="preserve">Ju </w:t>
            </w:r>
            <w:r w:rsidR="00441561">
              <w:t>49</w:t>
            </w:r>
          </w:p>
        </w:tc>
        <w:tc>
          <w:tcPr>
            <w:tcW w:w="192" w:type="pct"/>
          </w:tcPr>
          <w:p w14:paraId="2AEF3F23" w14:textId="77777777" w:rsidR="006E34F7" w:rsidRDefault="006E34F7" w:rsidP="006E34F7">
            <w:pPr>
              <w:pStyle w:val="TabellRader"/>
            </w:pPr>
          </w:p>
        </w:tc>
        <w:tc>
          <w:tcPr>
            <w:tcW w:w="213" w:type="pct"/>
          </w:tcPr>
          <w:p w14:paraId="3755E2FA" w14:textId="2A186DA2" w:rsidR="006E34F7" w:rsidRDefault="00EC6FE4" w:rsidP="006E34F7">
            <w:pPr>
              <w:pStyle w:val="TabellRader"/>
            </w:pPr>
            <w:r>
              <w:t>X</w:t>
            </w:r>
          </w:p>
        </w:tc>
      </w:tr>
      <w:tr w:rsidR="006E34F7" w14:paraId="06C58441" w14:textId="77777777" w:rsidTr="003C5A6C">
        <w:trPr>
          <w:gridAfter w:val="2"/>
          <w:wAfter w:w="4015" w:type="pct"/>
        </w:trPr>
        <w:tc>
          <w:tcPr>
            <w:tcW w:w="195" w:type="pct"/>
          </w:tcPr>
          <w:p w14:paraId="25561664" w14:textId="0DE3D631" w:rsidR="006E34F7" w:rsidRDefault="006E34F7" w:rsidP="006E34F7">
            <w:pPr>
              <w:pStyle w:val="TabellRader"/>
            </w:pPr>
            <w:r>
              <w:t>233</w:t>
            </w:r>
          </w:p>
        </w:tc>
        <w:tc>
          <w:tcPr>
            <w:tcW w:w="193" w:type="pct"/>
          </w:tcPr>
          <w:p w14:paraId="72A5B5D2" w14:textId="7C4C5F20" w:rsidR="006E34F7" w:rsidRDefault="006E34F7" w:rsidP="006E34F7">
            <w:pPr>
              <w:pStyle w:val="TabellRader"/>
            </w:pPr>
            <w:r>
              <w:t>JuU29</w:t>
            </w:r>
          </w:p>
        </w:tc>
        <w:tc>
          <w:tcPr>
            <w:tcW w:w="192" w:type="pct"/>
          </w:tcPr>
          <w:p w14:paraId="5A3D1BAB" w14:textId="5BCC3DB8" w:rsidR="006E34F7" w:rsidRDefault="006E34F7" w:rsidP="006E34F7">
            <w:pPr>
              <w:pStyle w:val="TabellRader"/>
            </w:pPr>
            <w:r>
              <w:t xml:space="preserve">Ju </w:t>
            </w:r>
            <w:r w:rsidR="00441561">
              <w:t>50</w:t>
            </w:r>
          </w:p>
        </w:tc>
        <w:tc>
          <w:tcPr>
            <w:tcW w:w="192" w:type="pct"/>
          </w:tcPr>
          <w:p w14:paraId="755B5BFD" w14:textId="77777777" w:rsidR="006E34F7" w:rsidRDefault="006E34F7" w:rsidP="006E34F7">
            <w:pPr>
              <w:pStyle w:val="TabellRader"/>
            </w:pPr>
          </w:p>
        </w:tc>
        <w:tc>
          <w:tcPr>
            <w:tcW w:w="213" w:type="pct"/>
          </w:tcPr>
          <w:p w14:paraId="4CE4F631" w14:textId="2F2544BF" w:rsidR="006E34F7" w:rsidRDefault="00EC6FE4" w:rsidP="006E34F7">
            <w:pPr>
              <w:pStyle w:val="TabellRader"/>
            </w:pPr>
            <w:r>
              <w:t>X</w:t>
            </w:r>
          </w:p>
        </w:tc>
      </w:tr>
      <w:tr w:rsidR="006E34F7" w14:paraId="3F6B6DD9" w14:textId="77777777" w:rsidTr="003C5A6C">
        <w:trPr>
          <w:gridAfter w:val="2"/>
          <w:wAfter w:w="4015" w:type="pct"/>
        </w:trPr>
        <w:tc>
          <w:tcPr>
            <w:tcW w:w="195" w:type="pct"/>
          </w:tcPr>
          <w:p w14:paraId="6EFA519E" w14:textId="3A9971CE" w:rsidR="006E34F7" w:rsidRDefault="006E34F7" w:rsidP="006E34F7">
            <w:pPr>
              <w:pStyle w:val="TabellRader"/>
            </w:pPr>
            <w:r>
              <w:t>255</w:t>
            </w:r>
          </w:p>
        </w:tc>
        <w:tc>
          <w:tcPr>
            <w:tcW w:w="193" w:type="pct"/>
          </w:tcPr>
          <w:p w14:paraId="141A13C9" w14:textId="731B18BE" w:rsidR="006E34F7" w:rsidRDefault="006E34F7" w:rsidP="006E34F7">
            <w:pPr>
              <w:pStyle w:val="TabellRader"/>
            </w:pPr>
            <w:r>
              <w:t>JuU16</w:t>
            </w:r>
          </w:p>
        </w:tc>
        <w:tc>
          <w:tcPr>
            <w:tcW w:w="192" w:type="pct"/>
          </w:tcPr>
          <w:p w14:paraId="4775C363" w14:textId="622475EF" w:rsidR="006E34F7" w:rsidRDefault="006E34F7" w:rsidP="006E34F7">
            <w:pPr>
              <w:pStyle w:val="TabellRader"/>
            </w:pPr>
            <w:r>
              <w:t xml:space="preserve">Ju </w:t>
            </w:r>
            <w:r w:rsidR="00441561">
              <w:t>52</w:t>
            </w:r>
          </w:p>
        </w:tc>
        <w:tc>
          <w:tcPr>
            <w:tcW w:w="192" w:type="pct"/>
          </w:tcPr>
          <w:p w14:paraId="0BD57DBE" w14:textId="77777777" w:rsidR="006E34F7" w:rsidRDefault="006E34F7" w:rsidP="006E34F7">
            <w:pPr>
              <w:pStyle w:val="TabellRader"/>
            </w:pPr>
          </w:p>
        </w:tc>
        <w:tc>
          <w:tcPr>
            <w:tcW w:w="213" w:type="pct"/>
          </w:tcPr>
          <w:p w14:paraId="18458E29" w14:textId="6FB98EE2" w:rsidR="006E34F7" w:rsidRDefault="00EC6FE4" w:rsidP="006E34F7">
            <w:pPr>
              <w:pStyle w:val="TabellRader"/>
            </w:pPr>
            <w:r>
              <w:t>X</w:t>
            </w:r>
          </w:p>
        </w:tc>
      </w:tr>
      <w:tr w:rsidR="006E34F7" w14:paraId="4D7DDC87" w14:textId="77777777" w:rsidTr="003C5A6C">
        <w:trPr>
          <w:gridAfter w:val="2"/>
          <w:wAfter w:w="4015" w:type="pct"/>
        </w:trPr>
        <w:tc>
          <w:tcPr>
            <w:tcW w:w="195" w:type="pct"/>
          </w:tcPr>
          <w:p w14:paraId="0DE1D1BE" w14:textId="2E4809FC" w:rsidR="006E34F7" w:rsidRDefault="006E34F7" w:rsidP="006E34F7">
            <w:pPr>
              <w:pStyle w:val="TabellRader"/>
            </w:pPr>
            <w:r>
              <w:t>256</w:t>
            </w:r>
          </w:p>
        </w:tc>
        <w:tc>
          <w:tcPr>
            <w:tcW w:w="193" w:type="pct"/>
          </w:tcPr>
          <w:p w14:paraId="2B380D96" w14:textId="1943015F" w:rsidR="006E34F7" w:rsidRDefault="006E34F7" w:rsidP="006E34F7">
            <w:pPr>
              <w:pStyle w:val="TabellRader"/>
            </w:pPr>
            <w:r>
              <w:t>JuU25</w:t>
            </w:r>
          </w:p>
        </w:tc>
        <w:tc>
          <w:tcPr>
            <w:tcW w:w="192" w:type="pct"/>
          </w:tcPr>
          <w:p w14:paraId="206E09BD" w14:textId="04A8C663" w:rsidR="006E34F7" w:rsidRDefault="006E34F7" w:rsidP="006E34F7">
            <w:pPr>
              <w:pStyle w:val="TabellRader"/>
            </w:pPr>
            <w:r>
              <w:t xml:space="preserve">Ju </w:t>
            </w:r>
            <w:r w:rsidR="00441561">
              <w:t>53</w:t>
            </w:r>
          </w:p>
        </w:tc>
        <w:tc>
          <w:tcPr>
            <w:tcW w:w="192" w:type="pct"/>
          </w:tcPr>
          <w:p w14:paraId="38784DC2" w14:textId="77777777" w:rsidR="006E34F7" w:rsidRDefault="006E34F7" w:rsidP="006E34F7">
            <w:pPr>
              <w:pStyle w:val="TabellRader"/>
            </w:pPr>
          </w:p>
        </w:tc>
        <w:tc>
          <w:tcPr>
            <w:tcW w:w="213" w:type="pct"/>
          </w:tcPr>
          <w:p w14:paraId="7A4BEADB" w14:textId="34E5F259" w:rsidR="006E34F7" w:rsidRDefault="00EC6FE4" w:rsidP="006E34F7">
            <w:pPr>
              <w:pStyle w:val="TabellRader"/>
            </w:pPr>
            <w:r>
              <w:t>X</w:t>
            </w:r>
          </w:p>
        </w:tc>
      </w:tr>
      <w:tr w:rsidR="006E34F7" w:rsidRPr="00E36D86" w14:paraId="6287D695" w14:textId="77777777" w:rsidTr="003C5A6C">
        <w:trPr>
          <w:gridAfter w:val="2"/>
          <w:wAfter w:w="4015" w:type="pct"/>
        </w:trPr>
        <w:tc>
          <w:tcPr>
            <w:tcW w:w="195" w:type="pct"/>
          </w:tcPr>
          <w:p w14:paraId="01877026" w14:textId="77449527" w:rsidR="006E34F7" w:rsidRPr="00E36D86" w:rsidRDefault="006E34F7" w:rsidP="006E34F7">
            <w:pPr>
              <w:pStyle w:val="TabellRader"/>
            </w:pPr>
            <w:r w:rsidRPr="00E36D86">
              <w:t>257</w:t>
            </w:r>
          </w:p>
        </w:tc>
        <w:tc>
          <w:tcPr>
            <w:tcW w:w="193" w:type="pct"/>
          </w:tcPr>
          <w:p w14:paraId="43E60638" w14:textId="1184B4FC" w:rsidR="006E34F7" w:rsidRPr="00E36D86" w:rsidRDefault="006E34F7" w:rsidP="006E34F7">
            <w:pPr>
              <w:pStyle w:val="TabellRader"/>
            </w:pPr>
            <w:r w:rsidRPr="00E36D86">
              <w:t>JuU25</w:t>
            </w:r>
          </w:p>
        </w:tc>
        <w:tc>
          <w:tcPr>
            <w:tcW w:w="192" w:type="pct"/>
          </w:tcPr>
          <w:p w14:paraId="6A8976D2" w14:textId="64E0A8F9" w:rsidR="006E34F7" w:rsidRPr="00E36D86" w:rsidRDefault="006E34F7" w:rsidP="006E34F7">
            <w:pPr>
              <w:pStyle w:val="TabellRader"/>
            </w:pPr>
            <w:r w:rsidRPr="00E36D86">
              <w:t xml:space="preserve">Fi </w:t>
            </w:r>
            <w:r w:rsidR="00441561">
              <w:t>26</w:t>
            </w:r>
          </w:p>
        </w:tc>
        <w:tc>
          <w:tcPr>
            <w:tcW w:w="192" w:type="pct"/>
          </w:tcPr>
          <w:p w14:paraId="36A051D9" w14:textId="76A59965" w:rsidR="006E34F7" w:rsidRPr="00E36D86" w:rsidRDefault="00766AA1" w:rsidP="006E34F7">
            <w:pPr>
              <w:pStyle w:val="TabellRader"/>
            </w:pPr>
            <w:r>
              <w:t>X</w:t>
            </w:r>
          </w:p>
        </w:tc>
        <w:tc>
          <w:tcPr>
            <w:tcW w:w="213" w:type="pct"/>
          </w:tcPr>
          <w:p w14:paraId="3F70B977" w14:textId="6F8F5FAD" w:rsidR="006E34F7" w:rsidRPr="00E36D86" w:rsidRDefault="006E34F7" w:rsidP="006E34F7">
            <w:pPr>
              <w:pStyle w:val="TabellRader"/>
            </w:pPr>
          </w:p>
        </w:tc>
      </w:tr>
      <w:tr w:rsidR="006E34F7" w14:paraId="5C965899" w14:textId="77777777" w:rsidTr="003C5A6C">
        <w:trPr>
          <w:gridAfter w:val="2"/>
          <w:wAfter w:w="4015" w:type="pct"/>
        </w:trPr>
        <w:tc>
          <w:tcPr>
            <w:tcW w:w="195" w:type="pct"/>
          </w:tcPr>
          <w:p w14:paraId="70B8449D" w14:textId="7966B634" w:rsidR="006E34F7" w:rsidRDefault="006E34F7" w:rsidP="006E34F7">
            <w:pPr>
              <w:pStyle w:val="TabellRader"/>
            </w:pPr>
            <w:r>
              <w:t>258</w:t>
            </w:r>
          </w:p>
        </w:tc>
        <w:tc>
          <w:tcPr>
            <w:tcW w:w="193" w:type="pct"/>
          </w:tcPr>
          <w:p w14:paraId="682D2069" w14:textId="06980A65" w:rsidR="006E34F7" w:rsidRDefault="006E34F7" w:rsidP="006E34F7">
            <w:pPr>
              <w:pStyle w:val="TabellRader"/>
            </w:pPr>
            <w:r>
              <w:t>JuU26</w:t>
            </w:r>
          </w:p>
        </w:tc>
        <w:tc>
          <w:tcPr>
            <w:tcW w:w="192" w:type="pct"/>
          </w:tcPr>
          <w:p w14:paraId="26415335" w14:textId="06B3CBC1" w:rsidR="006E34F7" w:rsidRDefault="006E34F7" w:rsidP="006E34F7">
            <w:pPr>
              <w:pStyle w:val="TabellRader"/>
            </w:pPr>
            <w:r>
              <w:t xml:space="preserve">Ju </w:t>
            </w:r>
            <w:r w:rsidR="00441561">
              <w:t>54</w:t>
            </w:r>
          </w:p>
        </w:tc>
        <w:tc>
          <w:tcPr>
            <w:tcW w:w="192" w:type="pct"/>
          </w:tcPr>
          <w:p w14:paraId="3321E3C8" w14:textId="77777777" w:rsidR="006E34F7" w:rsidRDefault="006E34F7" w:rsidP="006E34F7">
            <w:pPr>
              <w:pStyle w:val="TabellRader"/>
            </w:pPr>
          </w:p>
        </w:tc>
        <w:tc>
          <w:tcPr>
            <w:tcW w:w="213" w:type="pct"/>
          </w:tcPr>
          <w:p w14:paraId="362C4D18" w14:textId="3A2B0236" w:rsidR="006E34F7" w:rsidRDefault="00A660CC" w:rsidP="006E34F7">
            <w:pPr>
              <w:pStyle w:val="TabellRader"/>
            </w:pPr>
            <w:r>
              <w:t>X</w:t>
            </w:r>
          </w:p>
        </w:tc>
      </w:tr>
      <w:tr w:rsidR="006E34F7" w14:paraId="09EEA6E6" w14:textId="77777777" w:rsidTr="003C5A6C">
        <w:trPr>
          <w:gridAfter w:val="2"/>
          <w:wAfter w:w="4015" w:type="pct"/>
        </w:trPr>
        <w:tc>
          <w:tcPr>
            <w:tcW w:w="195" w:type="pct"/>
          </w:tcPr>
          <w:p w14:paraId="13E709E5" w14:textId="66FC3B70" w:rsidR="006E34F7" w:rsidRDefault="006E34F7" w:rsidP="006E34F7">
            <w:pPr>
              <w:pStyle w:val="TabellRader"/>
            </w:pPr>
            <w:r>
              <w:t>304</w:t>
            </w:r>
          </w:p>
        </w:tc>
        <w:tc>
          <w:tcPr>
            <w:tcW w:w="193" w:type="pct"/>
          </w:tcPr>
          <w:p w14:paraId="21735A01" w14:textId="3F741728" w:rsidR="006E34F7" w:rsidRDefault="006E34F7" w:rsidP="006E34F7">
            <w:pPr>
              <w:pStyle w:val="TabellRader"/>
            </w:pPr>
            <w:r>
              <w:t>JuU33</w:t>
            </w:r>
          </w:p>
        </w:tc>
        <w:tc>
          <w:tcPr>
            <w:tcW w:w="192" w:type="pct"/>
          </w:tcPr>
          <w:p w14:paraId="61509A99" w14:textId="078D4AE0" w:rsidR="006E34F7" w:rsidRDefault="006E34F7" w:rsidP="006E34F7">
            <w:pPr>
              <w:pStyle w:val="TabellRader"/>
            </w:pPr>
            <w:r>
              <w:t xml:space="preserve">Ju </w:t>
            </w:r>
            <w:r w:rsidR="00441561">
              <w:t>55</w:t>
            </w:r>
          </w:p>
        </w:tc>
        <w:tc>
          <w:tcPr>
            <w:tcW w:w="192" w:type="pct"/>
          </w:tcPr>
          <w:p w14:paraId="6C47CF4C" w14:textId="77777777" w:rsidR="006E34F7" w:rsidRDefault="006E34F7" w:rsidP="006E34F7">
            <w:pPr>
              <w:pStyle w:val="TabellRader"/>
            </w:pPr>
          </w:p>
        </w:tc>
        <w:tc>
          <w:tcPr>
            <w:tcW w:w="213" w:type="pct"/>
          </w:tcPr>
          <w:p w14:paraId="19E89025" w14:textId="74DC06E8" w:rsidR="006E34F7" w:rsidRDefault="00A660CC" w:rsidP="006E34F7">
            <w:pPr>
              <w:pStyle w:val="TabellRader"/>
            </w:pPr>
            <w:r>
              <w:t>X</w:t>
            </w:r>
          </w:p>
        </w:tc>
      </w:tr>
      <w:tr w:rsidR="006E34F7" w14:paraId="53B2DF79" w14:textId="77777777" w:rsidTr="003C5A6C">
        <w:trPr>
          <w:gridAfter w:val="2"/>
          <w:wAfter w:w="4015" w:type="pct"/>
        </w:trPr>
        <w:tc>
          <w:tcPr>
            <w:tcW w:w="195" w:type="pct"/>
          </w:tcPr>
          <w:p w14:paraId="09C9A39E" w14:textId="5A935BBD" w:rsidR="006E34F7" w:rsidRDefault="006E34F7" w:rsidP="006E34F7">
            <w:pPr>
              <w:pStyle w:val="TabellRader"/>
            </w:pPr>
            <w:r>
              <w:t>333</w:t>
            </w:r>
          </w:p>
        </w:tc>
        <w:tc>
          <w:tcPr>
            <w:tcW w:w="193" w:type="pct"/>
          </w:tcPr>
          <w:p w14:paraId="1796AD62" w14:textId="4966E4F2" w:rsidR="006E34F7" w:rsidRDefault="006E34F7" w:rsidP="006E34F7">
            <w:pPr>
              <w:pStyle w:val="TabellRader"/>
            </w:pPr>
            <w:r>
              <w:t>JuU34</w:t>
            </w:r>
          </w:p>
        </w:tc>
        <w:tc>
          <w:tcPr>
            <w:tcW w:w="192" w:type="pct"/>
          </w:tcPr>
          <w:p w14:paraId="0A8638EF" w14:textId="0E740AA3" w:rsidR="006E34F7" w:rsidRDefault="006E34F7" w:rsidP="006E34F7">
            <w:pPr>
              <w:pStyle w:val="TabellRader"/>
            </w:pPr>
            <w:r>
              <w:t xml:space="preserve">Ju </w:t>
            </w:r>
            <w:r w:rsidR="00441561">
              <w:t>58</w:t>
            </w:r>
          </w:p>
        </w:tc>
        <w:tc>
          <w:tcPr>
            <w:tcW w:w="192" w:type="pct"/>
          </w:tcPr>
          <w:p w14:paraId="5A42E25E" w14:textId="77777777" w:rsidR="006E34F7" w:rsidRDefault="006E34F7" w:rsidP="006E34F7">
            <w:pPr>
              <w:pStyle w:val="TabellRader"/>
            </w:pPr>
          </w:p>
        </w:tc>
        <w:tc>
          <w:tcPr>
            <w:tcW w:w="213" w:type="pct"/>
          </w:tcPr>
          <w:p w14:paraId="52F31D2B" w14:textId="3368A1EB" w:rsidR="006E34F7" w:rsidRDefault="00A660CC" w:rsidP="006E34F7">
            <w:pPr>
              <w:pStyle w:val="TabellRader"/>
            </w:pPr>
            <w:r>
              <w:t>X</w:t>
            </w:r>
          </w:p>
        </w:tc>
      </w:tr>
      <w:tr w:rsidR="006E34F7" w14:paraId="1532F43B" w14:textId="77777777" w:rsidTr="003C5A6C">
        <w:trPr>
          <w:gridAfter w:val="2"/>
          <w:wAfter w:w="4015" w:type="pct"/>
        </w:trPr>
        <w:tc>
          <w:tcPr>
            <w:tcW w:w="195" w:type="pct"/>
          </w:tcPr>
          <w:p w14:paraId="222C50C9" w14:textId="7371C275" w:rsidR="006E34F7" w:rsidRDefault="006E34F7" w:rsidP="006E34F7">
            <w:pPr>
              <w:pStyle w:val="TabellRader"/>
            </w:pPr>
          </w:p>
        </w:tc>
        <w:tc>
          <w:tcPr>
            <w:tcW w:w="193" w:type="pct"/>
          </w:tcPr>
          <w:p w14:paraId="1923E6EB" w14:textId="77777777" w:rsidR="006E34F7" w:rsidRDefault="006E34F7" w:rsidP="006E34F7">
            <w:pPr>
              <w:pStyle w:val="TabellRader"/>
            </w:pPr>
          </w:p>
        </w:tc>
        <w:tc>
          <w:tcPr>
            <w:tcW w:w="192" w:type="pct"/>
          </w:tcPr>
          <w:p w14:paraId="115E8C2E" w14:textId="77777777" w:rsidR="006E34F7" w:rsidRDefault="006E34F7" w:rsidP="006E34F7">
            <w:pPr>
              <w:pStyle w:val="TabellRader"/>
            </w:pPr>
          </w:p>
        </w:tc>
        <w:tc>
          <w:tcPr>
            <w:tcW w:w="192" w:type="pct"/>
          </w:tcPr>
          <w:p w14:paraId="73348D23" w14:textId="77777777" w:rsidR="006E34F7" w:rsidRDefault="006E34F7" w:rsidP="006E34F7">
            <w:pPr>
              <w:pStyle w:val="TabellRader"/>
            </w:pPr>
          </w:p>
        </w:tc>
        <w:tc>
          <w:tcPr>
            <w:tcW w:w="213" w:type="pct"/>
          </w:tcPr>
          <w:p w14:paraId="42175C0B" w14:textId="0383D43C" w:rsidR="006E34F7" w:rsidRDefault="006E34F7" w:rsidP="006E34F7">
            <w:pPr>
              <w:pStyle w:val="TabellRader"/>
            </w:pPr>
          </w:p>
        </w:tc>
      </w:tr>
      <w:tr w:rsidR="006E34F7" w:rsidRPr="004D1049" w14:paraId="54A36530" w14:textId="77777777" w:rsidTr="003C5A6C">
        <w:trPr>
          <w:gridAfter w:val="2"/>
          <w:wAfter w:w="4015" w:type="pct"/>
        </w:trPr>
        <w:tc>
          <w:tcPr>
            <w:tcW w:w="195" w:type="pct"/>
          </w:tcPr>
          <w:p w14:paraId="2A7A7E9C" w14:textId="539B2FC1" w:rsidR="006E34F7" w:rsidRPr="004D1049" w:rsidRDefault="006E34F7" w:rsidP="006E34F7">
            <w:pPr>
              <w:pStyle w:val="TabellRader"/>
              <w:rPr>
                <w:b/>
              </w:rPr>
            </w:pPr>
            <w:r w:rsidRPr="004D1049">
              <w:rPr>
                <w:b/>
              </w:rPr>
              <w:t>20</w:t>
            </w:r>
            <w:r>
              <w:rPr>
                <w:b/>
              </w:rPr>
              <w:t>20</w:t>
            </w:r>
            <w:r w:rsidRPr="004D1049">
              <w:rPr>
                <w:b/>
              </w:rPr>
              <w:t>/</w:t>
            </w:r>
            <w:r>
              <w:rPr>
                <w:b/>
              </w:rPr>
              <w:t>21</w:t>
            </w:r>
          </w:p>
        </w:tc>
        <w:tc>
          <w:tcPr>
            <w:tcW w:w="193" w:type="pct"/>
          </w:tcPr>
          <w:p w14:paraId="3857E709" w14:textId="77777777" w:rsidR="006E34F7" w:rsidRPr="004D1049" w:rsidRDefault="006E34F7" w:rsidP="006E34F7">
            <w:pPr>
              <w:pStyle w:val="TabellRader"/>
              <w:rPr>
                <w:b/>
              </w:rPr>
            </w:pPr>
          </w:p>
        </w:tc>
        <w:tc>
          <w:tcPr>
            <w:tcW w:w="192" w:type="pct"/>
          </w:tcPr>
          <w:p w14:paraId="1F471F3C" w14:textId="77777777" w:rsidR="006E34F7" w:rsidRPr="004D1049" w:rsidRDefault="006E34F7" w:rsidP="006E34F7">
            <w:pPr>
              <w:pStyle w:val="TabellRader"/>
              <w:rPr>
                <w:b/>
              </w:rPr>
            </w:pPr>
          </w:p>
        </w:tc>
        <w:tc>
          <w:tcPr>
            <w:tcW w:w="192" w:type="pct"/>
          </w:tcPr>
          <w:p w14:paraId="068607E8" w14:textId="77777777" w:rsidR="006E34F7" w:rsidRPr="004D1049" w:rsidRDefault="006E34F7" w:rsidP="006E34F7">
            <w:pPr>
              <w:pStyle w:val="TabellRader"/>
              <w:rPr>
                <w:b/>
              </w:rPr>
            </w:pPr>
          </w:p>
        </w:tc>
        <w:tc>
          <w:tcPr>
            <w:tcW w:w="213" w:type="pct"/>
          </w:tcPr>
          <w:p w14:paraId="5EEA1137" w14:textId="329685E3" w:rsidR="006E34F7" w:rsidRPr="004D1049" w:rsidRDefault="006E34F7" w:rsidP="006E34F7">
            <w:pPr>
              <w:pStyle w:val="TabellRader"/>
              <w:rPr>
                <w:b/>
              </w:rPr>
            </w:pPr>
          </w:p>
        </w:tc>
      </w:tr>
      <w:tr w:rsidR="00CA526D" w14:paraId="1D247003" w14:textId="77777777" w:rsidTr="003C5A6C">
        <w:trPr>
          <w:gridAfter w:val="2"/>
          <w:wAfter w:w="4015" w:type="pct"/>
        </w:trPr>
        <w:tc>
          <w:tcPr>
            <w:tcW w:w="195" w:type="pct"/>
          </w:tcPr>
          <w:p w14:paraId="0B8A3953" w14:textId="5BAF4F2D" w:rsidR="00CA526D" w:rsidRDefault="00CA526D" w:rsidP="006E34F7">
            <w:pPr>
              <w:pStyle w:val="TabellRader"/>
            </w:pPr>
            <w:r>
              <w:t>12</w:t>
            </w:r>
          </w:p>
        </w:tc>
        <w:tc>
          <w:tcPr>
            <w:tcW w:w="193" w:type="pct"/>
          </w:tcPr>
          <w:p w14:paraId="50C5E9DC" w14:textId="428121CF" w:rsidR="00CA526D" w:rsidRDefault="00CA526D" w:rsidP="006E34F7">
            <w:pPr>
              <w:pStyle w:val="TabellRader"/>
            </w:pPr>
            <w:r>
              <w:t>JuU2</w:t>
            </w:r>
          </w:p>
        </w:tc>
        <w:tc>
          <w:tcPr>
            <w:tcW w:w="192" w:type="pct"/>
          </w:tcPr>
          <w:p w14:paraId="53A98C6A" w14:textId="5C223171" w:rsidR="00CA526D" w:rsidRDefault="00CA526D" w:rsidP="006E34F7">
            <w:pPr>
              <w:pStyle w:val="TabellRader"/>
            </w:pPr>
            <w:r>
              <w:t xml:space="preserve">Fi </w:t>
            </w:r>
            <w:r w:rsidR="00441561">
              <w:t>29</w:t>
            </w:r>
          </w:p>
        </w:tc>
        <w:tc>
          <w:tcPr>
            <w:tcW w:w="192" w:type="pct"/>
          </w:tcPr>
          <w:p w14:paraId="2A7CA323" w14:textId="77777777" w:rsidR="00CA526D" w:rsidRDefault="00CA526D" w:rsidP="006E34F7">
            <w:pPr>
              <w:pStyle w:val="TabellRader"/>
            </w:pPr>
          </w:p>
        </w:tc>
        <w:tc>
          <w:tcPr>
            <w:tcW w:w="213" w:type="pct"/>
          </w:tcPr>
          <w:p w14:paraId="0A8B4D62" w14:textId="670076FC" w:rsidR="00CA526D" w:rsidRDefault="00F00E72" w:rsidP="006E34F7">
            <w:pPr>
              <w:pStyle w:val="TabellRader"/>
            </w:pPr>
            <w:r>
              <w:t>X</w:t>
            </w:r>
          </w:p>
        </w:tc>
      </w:tr>
      <w:tr w:rsidR="006E34F7" w14:paraId="7D9D5005" w14:textId="77777777" w:rsidTr="003C5A6C">
        <w:trPr>
          <w:gridAfter w:val="2"/>
          <w:wAfter w:w="4015" w:type="pct"/>
        </w:trPr>
        <w:tc>
          <w:tcPr>
            <w:tcW w:w="195" w:type="pct"/>
          </w:tcPr>
          <w:p w14:paraId="4D4FF0EA" w14:textId="242E4C07" w:rsidR="006E34F7" w:rsidRDefault="001040F4" w:rsidP="006E34F7">
            <w:pPr>
              <w:pStyle w:val="TabellRader"/>
            </w:pPr>
            <w:r>
              <w:t>29</w:t>
            </w:r>
          </w:p>
        </w:tc>
        <w:tc>
          <w:tcPr>
            <w:tcW w:w="193" w:type="pct"/>
          </w:tcPr>
          <w:p w14:paraId="0EDA1BE6" w14:textId="5D4FAEB7" w:rsidR="006E34F7" w:rsidRDefault="001040F4" w:rsidP="006E34F7">
            <w:pPr>
              <w:pStyle w:val="TabellRader"/>
            </w:pPr>
            <w:r>
              <w:t>JuU31</w:t>
            </w:r>
          </w:p>
        </w:tc>
        <w:tc>
          <w:tcPr>
            <w:tcW w:w="192" w:type="pct"/>
          </w:tcPr>
          <w:p w14:paraId="606D06B1" w14:textId="2392120D" w:rsidR="006E34F7" w:rsidRDefault="001040F4" w:rsidP="006E34F7">
            <w:pPr>
              <w:pStyle w:val="TabellRader"/>
            </w:pPr>
            <w:r>
              <w:t xml:space="preserve">Ju </w:t>
            </w:r>
            <w:r w:rsidR="00441561">
              <w:t>59</w:t>
            </w:r>
          </w:p>
        </w:tc>
        <w:tc>
          <w:tcPr>
            <w:tcW w:w="192" w:type="pct"/>
          </w:tcPr>
          <w:p w14:paraId="51A6A0B9" w14:textId="77777777" w:rsidR="006E34F7" w:rsidRDefault="006E34F7" w:rsidP="006E34F7">
            <w:pPr>
              <w:pStyle w:val="TabellRader"/>
            </w:pPr>
          </w:p>
        </w:tc>
        <w:tc>
          <w:tcPr>
            <w:tcW w:w="213" w:type="pct"/>
          </w:tcPr>
          <w:p w14:paraId="0070ACAE" w14:textId="31D0AC6C" w:rsidR="006E34F7" w:rsidRDefault="005B4134" w:rsidP="006E34F7">
            <w:pPr>
              <w:pStyle w:val="TabellRader"/>
            </w:pPr>
            <w:r>
              <w:t>X</w:t>
            </w:r>
          </w:p>
        </w:tc>
      </w:tr>
      <w:tr w:rsidR="006E34F7" w14:paraId="187C74C9" w14:textId="77777777" w:rsidTr="003C5A6C">
        <w:trPr>
          <w:gridAfter w:val="2"/>
          <w:wAfter w:w="4015" w:type="pct"/>
        </w:trPr>
        <w:tc>
          <w:tcPr>
            <w:tcW w:w="195" w:type="pct"/>
          </w:tcPr>
          <w:p w14:paraId="2A337937" w14:textId="10EEFE03" w:rsidR="006E34F7" w:rsidRDefault="001040F4" w:rsidP="006E34F7">
            <w:pPr>
              <w:pStyle w:val="TabellRader"/>
            </w:pPr>
            <w:r>
              <w:t>31</w:t>
            </w:r>
          </w:p>
        </w:tc>
        <w:tc>
          <w:tcPr>
            <w:tcW w:w="193" w:type="pct"/>
          </w:tcPr>
          <w:p w14:paraId="13BE033B" w14:textId="4243F011" w:rsidR="006E34F7" w:rsidRDefault="001040F4" w:rsidP="006E34F7">
            <w:pPr>
              <w:pStyle w:val="TabellRader"/>
            </w:pPr>
            <w:r>
              <w:t>JuU5</w:t>
            </w:r>
          </w:p>
        </w:tc>
        <w:tc>
          <w:tcPr>
            <w:tcW w:w="192" w:type="pct"/>
          </w:tcPr>
          <w:p w14:paraId="7B8EB683" w14:textId="1C44016E" w:rsidR="006E34F7" w:rsidRDefault="001040F4" w:rsidP="006E34F7">
            <w:pPr>
              <w:pStyle w:val="TabellRader"/>
            </w:pPr>
            <w:r>
              <w:t xml:space="preserve">Ju </w:t>
            </w:r>
            <w:r w:rsidR="00441561">
              <w:t>60</w:t>
            </w:r>
          </w:p>
        </w:tc>
        <w:tc>
          <w:tcPr>
            <w:tcW w:w="192" w:type="pct"/>
          </w:tcPr>
          <w:p w14:paraId="2CFCB5C1" w14:textId="77777777" w:rsidR="006E34F7" w:rsidRDefault="006E34F7" w:rsidP="006E34F7">
            <w:pPr>
              <w:pStyle w:val="TabellRader"/>
            </w:pPr>
          </w:p>
        </w:tc>
        <w:tc>
          <w:tcPr>
            <w:tcW w:w="213" w:type="pct"/>
          </w:tcPr>
          <w:p w14:paraId="75D571D2" w14:textId="420587AE" w:rsidR="006E34F7" w:rsidRDefault="005B4134" w:rsidP="006E34F7">
            <w:pPr>
              <w:pStyle w:val="TabellRader"/>
            </w:pPr>
            <w:r>
              <w:t>X</w:t>
            </w:r>
          </w:p>
        </w:tc>
      </w:tr>
      <w:tr w:rsidR="006E34F7" w14:paraId="09BB206D" w14:textId="77777777" w:rsidTr="003C5A6C">
        <w:trPr>
          <w:gridAfter w:val="2"/>
          <w:wAfter w:w="4015" w:type="pct"/>
        </w:trPr>
        <w:tc>
          <w:tcPr>
            <w:tcW w:w="195" w:type="pct"/>
          </w:tcPr>
          <w:p w14:paraId="221232A5" w14:textId="5CAF7BCE" w:rsidR="006E34F7" w:rsidRDefault="001040F4" w:rsidP="006E34F7">
            <w:pPr>
              <w:pStyle w:val="TabellRader"/>
            </w:pPr>
            <w:r>
              <w:t>57</w:t>
            </w:r>
          </w:p>
        </w:tc>
        <w:tc>
          <w:tcPr>
            <w:tcW w:w="193" w:type="pct"/>
          </w:tcPr>
          <w:p w14:paraId="2F2DB9D0" w14:textId="753B943E" w:rsidR="006E34F7" w:rsidRDefault="001040F4" w:rsidP="006E34F7">
            <w:pPr>
              <w:pStyle w:val="TabellRader"/>
            </w:pPr>
            <w:r>
              <w:t>JuU3</w:t>
            </w:r>
          </w:p>
        </w:tc>
        <w:tc>
          <w:tcPr>
            <w:tcW w:w="192" w:type="pct"/>
          </w:tcPr>
          <w:p w14:paraId="083E1A30" w14:textId="325F4356" w:rsidR="006E34F7" w:rsidRDefault="001040F4" w:rsidP="006E34F7">
            <w:pPr>
              <w:pStyle w:val="TabellRader"/>
            </w:pPr>
            <w:r>
              <w:t xml:space="preserve">Ju </w:t>
            </w:r>
            <w:r w:rsidR="00441561">
              <w:t>63</w:t>
            </w:r>
          </w:p>
        </w:tc>
        <w:tc>
          <w:tcPr>
            <w:tcW w:w="192" w:type="pct"/>
          </w:tcPr>
          <w:p w14:paraId="517F4AB3" w14:textId="77777777" w:rsidR="006E34F7" w:rsidRDefault="006E34F7" w:rsidP="006E34F7">
            <w:pPr>
              <w:pStyle w:val="TabellRader"/>
            </w:pPr>
          </w:p>
        </w:tc>
        <w:tc>
          <w:tcPr>
            <w:tcW w:w="213" w:type="pct"/>
          </w:tcPr>
          <w:p w14:paraId="1B6195C3" w14:textId="2236EA7B" w:rsidR="006E34F7" w:rsidRDefault="005B4134" w:rsidP="006E34F7">
            <w:pPr>
              <w:pStyle w:val="TabellRader"/>
            </w:pPr>
            <w:r>
              <w:t>X</w:t>
            </w:r>
          </w:p>
        </w:tc>
      </w:tr>
      <w:tr w:rsidR="001040F4" w14:paraId="475A7E67" w14:textId="77777777" w:rsidTr="003C5A6C">
        <w:trPr>
          <w:gridAfter w:val="2"/>
          <w:wAfter w:w="4015" w:type="pct"/>
        </w:trPr>
        <w:tc>
          <w:tcPr>
            <w:tcW w:w="195" w:type="pct"/>
          </w:tcPr>
          <w:p w14:paraId="0A4DE8AE" w14:textId="16CD2B30" w:rsidR="001040F4" w:rsidRDefault="001040F4" w:rsidP="001040F4">
            <w:pPr>
              <w:pStyle w:val="TabellRader"/>
            </w:pPr>
            <w:r>
              <w:t>79</w:t>
            </w:r>
          </w:p>
        </w:tc>
        <w:tc>
          <w:tcPr>
            <w:tcW w:w="193" w:type="pct"/>
          </w:tcPr>
          <w:p w14:paraId="69E409AA" w14:textId="77777777" w:rsidR="001040F4" w:rsidRDefault="001040F4" w:rsidP="001040F4">
            <w:pPr>
              <w:pStyle w:val="TabellRader"/>
            </w:pPr>
            <w:r>
              <w:t>JuU10</w:t>
            </w:r>
          </w:p>
        </w:tc>
        <w:tc>
          <w:tcPr>
            <w:tcW w:w="192" w:type="pct"/>
          </w:tcPr>
          <w:p w14:paraId="6C53B046" w14:textId="6B3F5C49" w:rsidR="001040F4" w:rsidRDefault="001040F4" w:rsidP="001040F4">
            <w:pPr>
              <w:pStyle w:val="TabellRader"/>
            </w:pPr>
            <w:r>
              <w:t xml:space="preserve">Ju </w:t>
            </w:r>
            <w:r w:rsidR="00441561">
              <w:t>64</w:t>
            </w:r>
          </w:p>
        </w:tc>
        <w:tc>
          <w:tcPr>
            <w:tcW w:w="192" w:type="pct"/>
          </w:tcPr>
          <w:p w14:paraId="619E4E63" w14:textId="77777777" w:rsidR="001040F4" w:rsidRDefault="001040F4" w:rsidP="001040F4">
            <w:pPr>
              <w:pStyle w:val="TabellRader"/>
            </w:pPr>
          </w:p>
        </w:tc>
        <w:tc>
          <w:tcPr>
            <w:tcW w:w="213" w:type="pct"/>
          </w:tcPr>
          <w:p w14:paraId="1132079B" w14:textId="767E7D0C" w:rsidR="001040F4" w:rsidRDefault="005B4134" w:rsidP="001040F4">
            <w:pPr>
              <w:pStyle w:val="TabellRader"/>
            </w:pPr>
            <w:r>
              <w:t>X</w:t>
            </w:r>
          </w:p>
        </w:tc>
      </w:tr>
      <w:tr w:rsidR="00795ADE" w14:paraId="6FB2C85C" w14:textId="77777777" w:rsidTr="00BA2DB9">
        <w:trPr>
          <w:gridAfter w:val="2"/>
          <w:wAfter w:w="4015" w:type="pct"/>
        </w:trPr>
        <w:tc>
          <w:tcPr>
            <w:tcW w:w="195" w:type="pct"/>
          </w:tcPr>
          <w:p w14:paraId="0C9EF44D" w14:textId="038FE05D" w:rsidR="00795ADE" w:rsidRDefault="00CA5459" w:rsidP="00BA2DB9">
            <w:pPr>
              <w:pStyle w:val="TabellRader"/>
            </w:pPr>
            <w:r>
              <w:t>166</w:t>
            </w:r>
          </w:p>
        </w:tc>
        <w:tc>
          <w:tcPr>
            <w:tcW w:w="193" w:type="pct"/>
          </w:tcPr>
          <w:p w14:paraId="490EF5AE" w14:textId="4AC9141C" w:rsidR="00795ADE" w:rsidRDefault="00CA5459" w:rsidP="00BA2DB9">
            <w:pPr>
              <w:pStyle w:val="TabellRader"/>
            </w:pPr>
            <w:r>
              <w:t>JuU8</w:t>
            </w:r>
          </w:p>
        </w:tc>
        <w:tc>
          <w:tcPr>
            <w:tcW w:w="192" w:type="pct"/>
          </w:tcPr>
          <w:p w14:paraId="5DF3E788" w14:textId="05C02434" w:rsidR="00795ADE" w:rsidRDefault="00CA5459" w:rsidP="00BA2DB9">
            <w:pPr>
              <w:pStyle w:val="TabellRader"/>
            </w:pPr>
            <w:r>
              <w:t xml:space="preserve">Ju </w:t>
            </w:r>
            <w:r w:rsidR="00441561">
              <w:t>65</w:t>
            </w:r>
          </w:p>
        </w:tc>
        <w:tc>
          <w:tcPr>
            <w:tcW w:w="192" w:type="pct"/>
          </w:tcPr>
          <w:p w14:paraId="710625A5" w14:textId="77777777" w:rsidR="00795ADE" w:rsidRDefault="00795ADE" w:rsidP="00BA2DB9">
            <w:pPr>
              <w:pStyle w:val="TabellRader"/>
            </w:pPr>
          </w:p>
        </w:tc>
        <w:tc>
          <w:tcPr>
            <w:tcW w:w="213" w:type="pct"/>
          </w:tcPr>
          <w:p w14:paraId="13DF1199" w14:textId="730A10BF" w:rsidR="00795ADE" w:rsidRDefault="005B4134" w:rsidP="00BA2DB9">
            <w:pPr>
              <w:pStyle w:val="TabellRader"/>
            </w:pPr>
            <w:r>
              <w:t>X</w:t>
            </w:r>
          </w:p>
        </w:tc>
      </w:tr>
      <w:tr w:rsidR="00795ADE" w14:paraId="3A2A2B67" w14:textId="77777777" w:rsidTr="00BA2DB9">
        <w:trPr>
          <w:gridAfter w:val="2"/>
          <w:wAfter w:w="4015" w:type="pct"/>
        </w:trPr>
        <w:tc>
          <w:tcPr>
            <w:tcW w:w="195" w:type="pct"/>
          </w:tcPr>
          <w:p w14:paraId="4561EA39" w14:textId="4C5F366F" w:rsidR="00795ADE" w:rsidRDefault="00CA5459" w:rsidP="00BA2DB9">
            <w:pPr>
              <w:pStyle w:val="TabellRader"/>
            </w:pPr>
            <w:r>
              <w:t>167</w:t>
            </w:r>
          </w:p>
        </w:tc>
        <w:tc>
          <w:tcPr>
            <w:tcW w:w="193" w:type="pct"/>
          </w:tcPr>
          <w:p w14:paraId="586375AE" w14:textId="10E208CA" w:rsidR="00795ADE" w:rsidRDefault="00CA5459" w:rsidP="00BA2DB9">
            <w:pPr>
              <w:pStyle w:val="TabellRader"/>
            </w:pPr>
            <w:r>
              <w:t>JuU11</w:t>
            </w:r>
          </w:p>
        </w:tc>
        <w:tc>
          <w:tcPr>
            <w:tcW w:w="192" w:type="pct"/>
          </w:tcPr>
          <w:p w14:paraId="7AA68067" w14:textId="027EC02D" w:rsidR="00795ADE" w:rsidRDefault="00CA5459" w:rsidP="00BA2DB9">
            <w:pPr>
              <w:pStyle w:val="TabellRader"/>
            </w:pPr>
            <w:r>
              <w:t xml:space="preserve">Ju </w:t>
            </w:r>
            <w:r w:rsidR="00441561">
              <w:t>66</w:t>
            </w:r>
          </w:p>
        </w:tc>
        <w:tc>
          <w:tcPr>
            <w:tcW w:w="192" w:type="pct"/>
          </w:tcPr>
          <w:p w14:paraId="6098FAB5" w14:textId="77777777" w:rsidR="00795ADE" w:rsidRDefault="00795ADE" w:rsidP="00BA2DB9">
            <w:pPr>
              <w:pStyle w:val="TabellRader"/>
            </w:pPr>
          </w:p>
        </w:tc>
        <w:tc>
          <w:tcPr>
            <w:tcW w:w="213" w:type="pct"/>
          </w:tcPr>
          <w:p w14:paraId="67D6E55E" w14:textId="2521ED58" w:rsidR="00795ADE" w:rsidRDefault="005B4134" w:rsidP="00BA2DB9">
            <w:pPr>
              <w:pStyle w:val="TabellRader"/>
            </w:pPr>
            <w:r>
              <w:t>X</w:t>
            </w:r>
          </w:p>
        </w:tc>
      </w:tr>
      <w:tr w:rsidR="003E335C" w14:paraId="1A16A0C4" w14:textId="77777777" w:rsidTr="00E419BF">
        <w:tc>
          <w:tcPr>
            <w:tcW w:w="195" w:type="pct"/>
          </w:tcPr>
          <w:p w14:paraId="7563C810" w14:textId="59BDAAA8" w:rsidR="003E335C" w:rsidRDefault="003E335C" w:rsidP="00BA2DB9">
            <w:pPr>
              <w:pStyle w:val="TabellRader"/>
            </w:pPr>
            <w:r>
              <w:t>169</w:t>
            </w:r>
          </w:p>
        </w:tc>
        <w:tc>
          <w:tcPr>
            <w:tcW w:w="193" w:type="pct"/>
          </w:tcPr>
          <w:p w14:paraId="0FFF08B3" w14:textId="495AC844" w:rsidR="003E335C" w:rsidRDefault="003E335C" w:rsidP="00BA2DB9">
            <w:pPr>
              <w:pStyle w:val="TabellRader"/>
            </w:pPr>
            <w:r>
              <w:t>JuU</w:t>
            </w:r>
            <w:r w:rsidR="00047A20">
              <w:t>13</w:t>
            </w:r>
          </w:p>
        </w:tc>
        <w:tc>
          <w:tcPr>
            <w:tcW w:w="192" w:type="pct"/>
          </w:tcPr>
          <w:p w14:paraId="45FD6A4F" w14:textId="5C23A162" w:rsidR="003E335C" w:rsidRDefault="00047A20" w:rsidP="00BA2DB9">
            <w:pPr>
              <w:pStyle w:val="TabellRader"/>
            </w:pPr>
            <w:r>
              <w:t>Ju</w:t>
            </w:r>
            <w:r w:rsidR="00441561">
              <w:t xml:space="preserve"> 67</w:t>
            </w:r>
          </w:p>
        </w:tc>
        <w:tc>
          <w:tcPr>
            <w:tcW w:w="192" w:type="pct"/>
          </w:tcPr>
          <w:p w14:paraId="25E423C7" w14:textId="69C7CB12" w:rsidR="003E335C" w:rsidRDefault="00047A20" w:rsidP="00BA2DB9">
            <w:pPr>
              <w:pStyle w:val="TabellRader"/>
            </w:pPr>
            <w:r>
              <w:t>X</w:t>
            </w:r>
          </w:p>
        </w:tc>
        <w:tc>
          <w:tcPr>
            <w:tcW w:w="4228" w:type="pct"/>
            <w:gridSpan w:val="3"/>
          </w:tcPr>
          <w:p w14:paraId="3C3D6348" w14:textId="77777777" w:rsidR="003E335C" w:rsidRDefault="003E335C" w:rsidP="00BA2DB9">
            <w:pPr>
              <w:pStyle w:val="TabellRader"/>
            </w:pPr>
          </w:p>
        </w:tc>
      </w:tr>
      <w:tr w:rsidR="00795ADE" w14:paraId="42559309" w14:textId="77777777" w:rsidTr="00BA2DB9">
        <w:trPr>
          <w:gridAfter w:val="2"/>
          <w:wAfter w:w="4015" w:type="pct"/>
        </w:trPr>
        <w:tc>
          <w:tcPr>
            <w:tcW w:w="195" w:type="pct"/>
          </w:tcPr>
          <w:p w14:paraId="51BDBDC7" w14:textId="37BB82EA" w:rsidR="00795ADE" w:rsidRDefault="000F7084" w:rsidP="00BA2DB9">
            <w:pPr>
              <w:pStyle w:val="TabellRader"/>
            </w:pPr>
            <w:r>
              <w:t>185</w:t>
            </w:r>
          </w:p>
        </w:tc>
        <w:tc>
          <w:tcPr>
            <w:tcW w:w="193" w:type="pct"/>
          </w:tcPr>
          <w:p w14:paraId="7726641D" w14:textId="7EF0B61A" w:rsidR="00795ADE" w:rsidRDefault="000F7084" w:rsidP="00BA2DB9">
            <w:pPr>
              <w:pStyle w:val="TabellRader"/>
            </w:pPr>
            <w:r>
              <w:t>JuU15</w:t>
            </w:r>
          </w:p>
        </w:tc>
        <w:tc>
          <w:tcPr>
            <w:tcW w:w="192" w:type="pct"/>
          </w:tcPr>
          <w:p w14:paraId="16DBB129" w14:textId="661EEBEE" w:rsidR="00795ADE" w:rsidRDefault="000F7084" w:rsidP="00BA2DB9">
            <w:pPr>
              <w:pStyle w:val="TabellRader"/>
            </w:pPr>
            <w:r>
              <w:t xml:space="preserve">Ju </w:t>
            </w:r>
            <w:r w:rsidR="00441561">
              <w:t>68</w:t>
            </w:r>
          </w:p>
        </w:tc>
        <w:tc>
          <w:tcPr>
            <w:tcW w:w="192" w:type="pct"/>
          </w:tcPr>
          <w:p w14:paraId="052838DB" w14:textId="77777777" w:rsidR="00795ADE" w:rsidRDefault="00795ADE" w:rsidP="00BA2DB9">
            <w:pPr>
              <w:pStyle w:val="TabellRader"/>
            </w:pPr>
          </w:p>
        </w:tc>
        <w:tc>
          <w:tcPr>
            <w:tcW w:w="213" w:type="pct"/>
          </w:tcPr>
          <w:p w14:paraId="7319DD8E" w14:textId="1FBD8464" w:rsidR="00795ADE" w:rsidRDefault="00FA3A2D" w:rsidP="00BA2DB9">
            <w:pPr>
              <w:pStyle w:val="TabellRader"/>
            </w:pPr>
            <w:r>
              <w:t>X</w:t>
            </w:r>
          </w:p>
        </w:tc>
      </w:tr>
      <w:tr w:rsidR="00795ADE" w14:paraId="16518D1F" w14:textId="77777777" w:rsidTr="00BA2DB9">
        <w:trPr>
          <w:gridAfter w:val="2"/>
          <w:wAfter w:w="4015" w:type="pct"/>
        </w:trPr>
        <w:tc>
          <w:tcPr>
            <w:tcW w:w="195" w:type="pct"/>
          </w:tcPr>
          <w:p w14:paraId="2A9E5237" w14:textId="6CA63B3E" w:rsidR="00795ADE" w:rsidRDefault="0017725D" w:rsidP="00BA2DB9">
            <w:pPr>
              <w:pStyle w:val="TabellRader"/>
            </w:pPr>
            <w:r>
              <w:t>220</w:t>
            </w:r>
          </w:p>
        </w:tc>
        <w:tc>
          <w:tcPr>
            <w:tcW w:w="193" w:type="pct"/>
          </w:tcPr>
          <w:p w14:paraId="16C4C2F4" w14:textId="6BF24F57" w:rsidR="00795ADE" w:rsidRDefault="0017725D" w:rsidP="00BA2DB9">
            <w:pPr>
              <w:pStyle w:val="TabellRader"/>
            </w:pPr>
            <w:r>
              <w:t>JuU19</w:t>
            </w:r>
          </w:p>
        </w:tc>
        <w:tc>
          <w:tcPr>
            <w:tcW w:w="192" w:type="pct"/>
          </w:tcPr>
          <w:p w14:paraId="1577BC3F" w14:textId="78A01F7C" w:rsidR="00795ADE" w:rsidRDefault="0017725D" w:rsidP="00BA2DB9">
            <w:pPr>
              <w:pStyle w:val="TabellRader"/>
            </w:pPr>
            <w:r>
              <w:t xml:space="preserve">Ju </w:t>
            </w:r>
            <w:r w:rsidR="00441561">
              <w:t>71</w:t>
            </w:r>
          </w:p>
        </w:tc>
        <w:tc>
          <w:tcPr>
            <w:tcW w:w="192" w:type="pct"/>
          </w:tcPr>
          <w:p w14:paraId="2D7D79CE" w14:textId="77777777" w:rsidR="00795ADE" w:rsidRDefault="00795ADE" w:rsidP="00BA2DB9">
            <w:pPr>
              <w:pStyle w:val="TabellRader"/>
            </w:pPr>
          </w:p>
        </w:tc>
        <w:tc>
          <w:tcPr>
            <w:tcW w:w="213" w:type="pct"/>
          </w:tcPr>
          <w:p w14:paraId="41B6A12A" w14:textId="448CB7E2" w:rsidR="00795ADE" w:rsidRDefault="00FA3A2D" w:rsidP="00BA2DB9">
            <w:pPr>
              <w:pStyle w:val="TabellRader"/>
            </w:pPr>
            <w:r>
              <w:t>X</w:t>
            </w:r>
          </w:p>
        </w:tc>
      </w:tr>
      <w:tr w:rsidR="00795ADE" w14:paraId="513AAB53" w14:textId="77777777" w:rsidTr="00BA2DB9">
        <w:trPr>
          <w:gridAfter w:val="2"/>
          <w:wAfter w:w="4015" w:type="pct"/>
        </w:trPr>
        <w:tc>
          <w:tcPr>
            <w:tcW w:w="195" w:type="pct"/>
          </w:tcPr>
          <w:p w14:paraId="72517776" w14:textId="6E7777F6" w:rsidR="00795ADE" w:rsidRDefault="00717D76" w:rsidP="00BA2DB9">
            <w:pPr>
              <w:pStyle w:val="TabellRader"/>
            </w:pPr>
            <w:r>
              <w:t>235</w:t>
            </w:r>
          </w:p>
        </w:tc>
        <w:tc>
          <w:tcPr>
            <w:tcW w:w="193" w:type="pct"/>
          </w:tcPr>
          <w:p w14:paraId="3A60D47E" w14:textId="251FD879" w:rsidR="00795ADE" w:rsidRDefault="00717D76" w:rsidP="00BA2DB9">
            <w:pPr>
              <w:pStyle w:val="TabellRader"/>
            </w:pPr>
            <w:r>
              <w:t>JuU22</w:t>
            </w:r>
          </w:p>
        </w:tc>
        <w:tc>
          <w:tcPr>
            <w:tcW w:w="192" w:type="pct"/>
          </w:tcPr>
          <w:p w14:paraId="2FC4AB88" w14:textId="70B50A6D" w:rsidR="00795ADE" w:rsidRDefault="00717D76" w:rsidP="00BA2DB9">
            <w:pPr>
              <w:pStyle w:val="TabellRader"/>
            </w:pPr>
            <w:r>
              <w:t xml:space="preserve">Ju </w:t>
            </w:r>
            <w:r w:rsidR="00441561">
              <w:t>73</w:t>
            </w:r>
          </w:p>
        </w:tc>
        <w:tc>
          <w:tcPr>
            <w:tcW w:w="192" w:type="pct"/>
          </w:tcPr>
          <w:p w14:paraId="26F55E5E" w14:textId="77777777" w:rsidR="00795ADE" w:rsidRDefault="00795ADE" w:rsidP="00BA2DB9">
            <w:pPr>
              <w:pStyle w:val="TabellRader"/>
            </w:pPr>
          </w:p>
        </w:tc>
        <w:tc>
          <w:tcPr>
            <w:tcW w:w="213" w:type="pct"/>
          </w:tcPr>
          <w:p w14:paraId="2E320D72" w14:textId="33BD8DE2" w:rsidR="00795ADE" w:rsidRDefault="00FA3A2D" w:rsidP="00BA2DB9">
            <w:pPr>
              <w:pStyle w:val="TabellRader"/>
            </w:pPr>
            <w:r>
              <w:t>X</w:t>
            </w:r>
          </w:p>
        </w:tc>
      </w:tr>
      <w:tr w:rsidR="00795ADE" w14:paraId="2E748449" w14:textId="77777777" w:rsidTr="00BA2DB9">
        <w:trPr>
          <w:gridAfter w:val="2"/>
          <w:wAfter w:w="4015" w:type="pct"/>
        </w:trPr>
        <w:tc>
          <w:tcPr>
            <w:tcW w:w="195" w:type="pct"/>
          </w:tcPr>
          <w:p w14:paraId="00912530" w14:textId="343E42BD" w:rsidR="00795ADE" w:rsidRDefault="006960E6" w:rsidP="00BA2DB9">
            <w:pPr>
              <w:pStyle w:val="TabellRader"/>
            </w:pPr>
            <w:r>
              <w:t>240</w:t>
            </w:r>
          </w:p>
        </w:tc>
        <w:tc>
          <w:tcPr>
            <w:tcW w:w="193" w:type="pct"/>
          </w:tcPr>
          <w:p w14:paraId="5B4C50E4" w14:textId="54FAF826" w:rsidR="00795ADE" w:rsidRDefault="006960E6" w:rsidP="00BA2DB9">
            <w:pPr>
              <w:pStyle w:val="TabellRader"/>
            </w:pPr>
            <w:r>
              <w:t>JuU17</w:t>
            </w:r>
          </w:p>
        </w:tc>
        <w:tc>
          <w:tcPr>
            <w:tcW w:w="192" w:type="pct"/>
          </w:tcPr>
          <w:p w14:paraId="19C82C59" w14:textId="374FBE9D" w:rsidR="00795ADE" w:rsidRDefault="006960E6" w:rsidP="00BA2DB9">
            <w:pPr>
              <w:pStyle w:val="TabellRader"/>
            </w:pPr>
            <w:r>
              <w:t xml:space="preserve">Ju </w:t>
            </w:r>
            <w:r w:rsidR="00441561">
              <w:t>74</w:t>
            </w:r>
          </w:p>
        </w:tc>
        <w:tc>
          <w:tcPr>
            <w:tcW w:w="192" w:type="pct"/>
          </w:tcPr>
          <w:p w14:paraId="2F5A1864" w14:textId="77777777" w:rsidR="00795ADE" w:rsidRDefault="00795ADE" w:rsidP="00BA2DB9">
            <w:pPr>
              <w:pStyle w:val="TabellRader"/>
            </w:pPr>
          </w:p>
        </w:tc>
        <w:tc>
          <w:tcPr>
            <w:tcW w:w="213" w:type="pct"/>
          </w:tcPr>
          <w:p w14:paraId="2E6687CD" w14:textId="32768FE6" w:rsidR="00795ADE" w:rsidRDefault="00FA3A2D" w:rsidP="00BA2DB9">
            <w:pPr>
              <w:pStyle w:val="TabellRader"/>
            </w:pPr>
            <w:r>
              <w:t>X</w:t>
            </w:r>
          </w:p>
        </w:tc>
      </w:tr>
      <w:tr w:rsidR="00795ADE" w14:paraId="32476234" w14:textId="77777777" w:rsidTr="00BA2DB9">
        <w:trPr>
          <w:gridAfter w:val="2"/>
          <w:wAfter w:w="4015" w:type="pct"/>
        </w:trPr>
        <w:tc>
          <w:tcPr>
            <w:tcW w:w="195" w:type="pct"/>
          </w:tcPr>
          <w:p w14:paraId="74BA2A70" w14:textId="26A0703F" w:rsidR="00795ADE" w:rsidRDefault="00915069" w:rsidP="00BA2DB9">
            <w:pPr>
              <w:pStyle w:val="TabellRader"/>
            </w:pPr>
            <w:r>
              <w:t>241</w:t>
            </w:r>
          </w:p>
        </w:tc>
        <w:tc>
          <w:tcPr>
            <w:tcW w:w="193" w:type="pct"/>
          </w:tcPr>
          <w:p w14:paraId="24FAEFEB" w14:textId="6F7180F7" w:rsidR="00795ADE" w:rsidRDefault="00915069" w:rsidP="00BA2DB9">
            <w:pPr>
              <w:pStyle w:val="TabellRader"/>
            </w:pPr>
            <w:r>
              <w:t>JuU17</w:t>
            </w:r>
          </w:p>
        </w:tc>
        <w:tc>
          <w:tcPr>
            <w:tcW w:w="192" w:type="pct"/>
          </w:tcPr>
          <w:p w14:paraId="49D2CD22" w14:textId="65A10A37" w:rsidR="00795ADE" w:rsidRDefault="002B74F0" w:rsidP="00BA2DB9">
            <w:pPr>
              <w:pStyle w:val="TabellRader"/>
            </w:pPr>
            <w:r>
              <w:t xml:space="preserve">S </w:t>
            </w:r>
            <w:r w:rsidR="00441561">
              <w:t>36</w:t>
            </w:r>
          </w:p>
        </w:tc>
        <w:tc>
          <w:tcPr>
            <w:tcW w:w="192" w:type="pct"/>
          </w:tcPr>
          <w:p w14:paraId="3714651F" w14:textId="77777777" w:rsidR="00795ADE" w:rsidRDefault="00795ADE" w:rsidP="00BA2DB9">
            <w:pPr>
              <w:pStyle w:val="TabellRader"/>
            </w:pPr>
          </w:p>
        </w:tc>
        <w:tc>
          <w:tcPr>
            <w:tcW w:w="213" w:type="pct"/>
          </w:tcPr>
          <w:p w14:paraId="247832F3" w14:textId="02882960" w:rsidR="00795ADE" w:rsidRDefault="003A24E0" w:rsidP="00BA2DB9">
            <w:pPr>
              <w:pStyle w:val="TabellRader"/>
            </w:pPr>
            <w:r>
              <w:t>X</w:t>
            </w:r>
          </w:p>
        </w:tc>
      </w:tr>
      <w:tr w:rsidR="00795ADE" w14:paraId="19AE8B25" w14:textId="77777777" w:rsidTr="00BA2DB9">
        <w:trPr>
          <w:gridAfter w:val="2"/>
          <w:wAfter w:w="4015" w:type="pct"/>
        </w:trPr>
        <w:tc>
          <w:tcPr>
            <w:tcW w:w="195" w:type="pct"/>
          </w:tcPr>
          <w:p w14:paraId="3DEE0219" w14:textId="5BC20B98" w:rsidR="00795ADE" w:rsidRDefault="00915069" w:rsidP="00BA2DB9">
            <w:pPr>
              <w:pStyle w:val="TabellRader"/>
            </w:pPr>
            <w:r>
              <w:t>242</w:t>
            </w:r>
          </w:p>
        </w:tc>
        <w:tc>
          <w:tcPr>
            <w:tcW w:w="193" w:type="pct"/>
          </w:tcPr>
          <w:p w14:paraId="6ED34342" w14:textId="5C1AF4CD" w:rsidR="00795ADE" w:rsidRDefault="00915069" w:rsidP="00BA2DB9">
            <w:pPr>
              <w:pStyle w:val="TabellRader"/>
            </w:pPr>
            <w:r>
              <w:t>JuU17</w:t>
            </w:r>
          </w:p>
        </w:tc>
        <w:tc>
          <w:tcPr>
            <w:tcW w:w="192" w:type="pct"/>
          </w:tcPr>
          <w:p w14:paraId="39C83470" w14:textId="6E11C5A8" w:rsidR="00795ADE" w:rsidRDefault="002B74F0" w:rsidP="00BA2DB9">
            <w:pPr>
              <w:pStyle w:val="TabellRader"/>
            </w:pPr>
            <w:r>
              <w:t xml:space="preserve">A </w:t>
            </w:r>
            <w:r w:rsidR="00441561">
              <w:t>9</w:t>
            </w:r>
          </w:p>
        </w:tc>
        <w:tc>
          <w:tcPr>
            <w:tcW w:w="192" w:type="pct"/>
          </w:tcPr>
          <w:p w14:paraId="50907119" w14:textId="77777777" w:rsidR="00795ADE" w:rsidRDefault="00795ADE" w:rsidP="00BA2DB9">
            <w:pPr>
              <w:pStyle w:val="TabellRader"/>
            </w:pPr>
          </w:p>
        </w:tc>
        <w:tc>
          <w:tcPr>
            <w:tcW w:w="213" w:type="pct"/>
          </w:tcPr>
          <w:p w14:paraId="504F9FB4" w14:textId="50544F5E" w:rsidR="00795ADE" w:rsidRDefault="004710AE" w:rsidP="00BA2DB9">
            <w:pPr>
              <w:pStyle w:val="TabellRader"/>
            </w:pPr>
            <w:r>
              <w:t>X</w:t>
            </w:r>
          </w:p>
        </w:tc>
      </w:tr>
      <w:tr w:rsidR="00795ADE" w14:paraId="31BE57AB" w14:textId="77777777" w:rsidTr="00BA2DB9">
        <w:trPr>
          <w:gridAfter w:val="2"/>
          <w:wAfter w:w="4015" w:type="pct"/>
        </w:trPr>
        <w:tc>
          <w:tcPr>
            <w:tcW w:w="195" w:type="pct"/>
          </w:tcPr>
          <w:p w14:paraId="4B5F7775" w14:textId="756113CE" w:rsidR="00795ADE" w:rsidRDefault="00311589" w:rsidP="00BA2DB9">
            <w:pPr>
              <w:pStyle w:val="TabellRader"/>
            </w:pPr>
            <w:r>
              <w:t>255</w:t>
            </w:r>
          </w:p>
        </w:tc>
        <w:tc>
          <w:tcPr>
            <w:tcW w:w="193" w:type="pct"/>
          </w:tcPr>
          <w:p w14:paraId="28769268" w14:textId="372D0E5D" w:rsidR="00795ADE" w:rsidRDefault="00311589" w:rsidP="00BA2DB9">
            <w:pPr>
              <w:pStyle w:val="TabellRader"/>
            </w:pPr>
            <w:r>
              <w:t>JuU39</w:t>
            </w:r>
          </w:p>
        </w:tc>
        <w:tc>
          <w:tcPr>
            <w:tcW w:w="192" w:type="pct"/>
          </w:tcPr>
          <w:p w14:paraId="67DB5D85" w14:textId="2B716629" w:rsidR="00795ADE" w:rsidRDefault="00311589" w:rsidP="00BA2DB9">
            <w:pPr>
              <w:pStyle w:val="TabellRader"/>
            </w:pPr>
            <w:r>
              <w:t xml:space="preserve">Ju </w:t>
            </w:r>
            <w:r w:rsidR="00441561">
              <w:t>75</w:t>
            </w:r>
          </w:p>
        </w:tc>
        <w:tc>
          <w:tcPr>
            <w:tcW w:w="192" w:type="pct"/>
          </w:tcPr>
          <w:p w14:paraId="659FAAEE" w14:textId="77777777" w:rsidR="00795ADE" w:rsidRDefault="00795ADE" w:rsidP="00BA2DB9">
            <w:pPr>
              <w:pStyle w:val="TabellRader"/>
            </w:pPr>
          </w:p>
        </w:tc>
        <w:tc>
          <w:tcPr>
            <w:tcW w:w="213" w:type="pct"/>
          </w:tcPr>
          <w:p w14:paraId="396D50B7" w14:textId="06BB9831" w:rsidR="00795ADE" w:rsidRDefault="00FA3A2D" w:rsidP="00BA2DB9">
            <w:pPr>
              <w:pStyle w:val="TabellRader"/>
            </w:pPr>
            <w:r>
              <w:t>X</w:t>
            </w:r>
          </w:p>
        </w:tc>
      </w:tr>
      <w:tr w:rsidR="00795ADE" w14:paraId="2D4B1327" w14:textId="77777777" w:rsidTr="00BA2DB9">
        <w:trPr>
          <w:gridAfter w:val="2"/>
          <w:wAfter w:w="4015" w:type="pct"/>
        </w:trPr>
        <w:tc>
          <w:tcPr>
            <w:tcW w:w="195" w:type="pct"/>
          </w:tcPr>
          <w:p w14:paraId="3B489EED" w14:textId="79B2AA97" w:rsidR="00795ADE" w:rsidRDefault="004C382F" w:rsidP="00BA2DB9">
            <w:pPr>
              <w:pStyle w:val="TabellRader"/>
            </w:pPr>
            <w:r>
              <w:t>262</w:t>
            </w:r>
          </w:p>
        </w:tc>
        <w:tc>
          <w:tcPr>
            <w:tcW w:w="193" w:type="pct"/>
          </w:tcPr>
          <w:p w14:paraId="6C05CA27" w14:textId="24CC9CCF" w:rsidR="00795ADE" w:rsidRDefault="004C382F" w:rsidP="00BA2DB9">
            <w:pPr>
              <w:pStyle w:val="TabellRader"/>
            </w:pPr>
            <w:r>
              <w:t>JuU14</w:t>
            </w:r>
          </w:p>
        </w:tc>
        <w:tc>
          <w:tcPr>
            <w:tcW w:w="192" w:type="pct"/>
          </w:tcPr>
          <w:p w14:paraId="35293520" w14:textId="6C666D85" w:rsidR="00795ADE" w:rsidRDefault="004C382F" w:rsidP="00BA2DB9">
            <w:pPr>
              <w:pStyle w:val="TabellRader"/>
            </w:pPr>
            <w:r>
              <w:t xml:space="preserve">Ju </w:t>
            </w:r>
            <w:r w:rsidR="00441561">
              <w:t>76</w:t>
            </w:r>
          </w:p>
        </w:tc>
        <w:tc>
          <w:tcPr>
            <w:tcW w:w="192" w:type="pct"/>
          </w:tcPr>
          <w:p w14:paraId="08E7E951" w14:textId="77777777" w:rsidR="00795ADE" w:rsidRDefault="00795ADE" w:rsidP="00BA2DB9">
            <w:pPr>
              <w:pStyle w:val="TabellRader"/>
            </w:pPr>
          </w:p>
        </w:tc>
        <w:tc>
          <w:tcPr>
            <w:tcW w:w="213" w:type="pct"/>
          </w:tcPr>
          <w:p w14:paraId="43EE6FFD" w14:textId="24D158A5" w:rsidR="00795ADE" w:rsidRDefault="00FA3A2D" w:rsidP="00BA2DB9">
            <w:pPr>
              <w:pStyle w:val="TabellRader"/>
            </w:pPr>
            <w:r>
              <w:t>X</w:t>
            </w:r>
          </w:p>
        </w:tc>
      </w:tr>
      <w:tr w:rsidR="00257D63" w14:paraId="29D7A0B1" w14:textId="77777777" w:rsidTr="00BA2DB9">
        <w:trPr>
          <w:gridAfter w:val="2"/>
          <w:wAfter w:w="4015" w:type="pct"/>
        </w:trPr>
        <w:tc>
          <w:tcPr>
            <w:tcW w:w="195" w:type="pct"/>
          </w:tcPr>
          <w:p w14:paraId="037F321D" w14:textId="15C946D9" w:rsidR="00257D63" w:rsidRDefault="00257D63" w:rsidP="00BA2DB9">
            <w:pPr>
              <w:pStyle w:val="TabellRader"/>
            </w:pPr>
            <w:r>
              <w:t>271</w:t>
            </w:r>
          </w:p>
        </w:tc>
        <w:tc>
          <w:tcPr>
            <w:tcW w:w="193" w:type="pct"/>
          </w:tcPr>
          <w:p w14:paraId="41B230B1" w14:textId="510C48A0" w:rsidR="00257D63" w:rsidRDefault="00257D63" w:rsidP="00BA2DB9">
            <w:pPr>
              <w:pStyle w:val="TabellRader"/>
            </w:pPr>
            <w:r>
              <w:t>JuU22</w:t>
            </w:r>
          </w:p>
        </w:tc>
        <w:tc>
          <w:tcPr>
            <w:tcW w:w="192" w:type="pct"/>
          </w:tcPr>
          <w:p w14:paraId="6C02CBF1" w14:textId="0DFABFE9" w:rsidR="00257D63" w:rsidRDefault="00257D63" w:rsidP="00BA2DB9">
            <w:pPr>
              <w:pStyle w:val="TabellRader"/>
            </w:pPr>
            <w:r>
              <w:t>Fi 79</w:t>
            </w:r>
          </w:p>
        </w:tc>
        <w:tc>
          <w:tcPr>
            <w:tcW w:w="192" w:type="pct"/>
          </w:tcPr>
          <w:p w14:paraId="4256CDFE" w14:textId="77777777" w:rsidR="00257D63" w:rsidRDefault="00257D63" w:rsidP="00BA2DB9">
            <w:pPr>
              <w:pStyle w:val="TabellRader"/>
            </w:pPr>
          </w:p>
        </w:tc>
        <w:tc>
          <w:tcPr>
            <w:tcW w:w="213" w:type="pct"/>
          </w:tcPr>
          <w:p w14:paraId="1729636A" w14:textId="67A0F56E" w:rsidR="00257D63" w:rsidRDefault="00257D63" w:rsidP="00BA2DB9">
            <w:pPr>
              <w:pStyle w:val="TabellRader"/>
            </w:pPr>
            <w:r>
              <w:t>X</w:t>
            </w:r>
          </w:p>
        </w:tc>
      </w:tr>
      <w:tr w:rsidR="00795ADE" w14:paraId="5CCAFCE1" w14:textId="77777777" w:rsidTr="00BA2DB9">
        <w:trPr>
          <w:gridAfter w:val="2"/>
          <w:wAfter w:w="4015" w:type="pct"/>
        </w:trPr>
        <w:tc>
          <w:tcPr>
            <w:tcW w:w="195" w:type="pct"/>
          </w:tcPr>
          <w:p w14:paraId="045BA39F" w14:textId="256C160C" w:rsidR="00795ADE" w:rsidRDefault="004C382F" w:rsidP="00BA2DB9">
            <w:pPr>
              <w:pStyle w:val="TabellRader"/>
            </w:pPr>
            <w:r>
              <w:t>289</w:t>
            </w:r>
          </w:p>
        </w:tc>
        <w:tc>
          <w:tcPr>
            <w:tcW w:w="193" w:type="pct"/>
          </w:tcPr>
          <w:p w14:paraId="4AA0BFBC" w14:textId="089DFF1A" w:rsidR="00795ADE" w:rsidRDefault="004C382F" w:rsidP="00BA2DB9">
            <w:pPr>
              <w:pStyle w:val="TabellRader"/>
            </w:pPr>
            <w:r>
              <w:t>JuU25</w:t>
            </w:r>
          </w:p>
        </w:tc>
        <w:tc>
          <w:tcPr>
            <w:tcW w:w="192" w:type="pct"/>
          </w:tcPr>
          <w:p w14:paraId="13E87940" w14:textId="4C97CD01" w:rsidR="00795ADE" w:rsidRDefault="004C382F" w:rsidP="00BA2DB9">
            <w:pPr>
              <w:pStyle w:val="TabellRader"/>
            </w:pPr>
            <w:r>
              <w:t xml:space="preserve">Ju </w:t>
            </w:r>
            <w:r w:rsidR="00441561">
              <w:t>79</w:t>
            </w:r>
          </w:p>
        </w:tc>
        <w:tc>
          <w:tcPr>
            <w:tcW w:w="192" w:type="pct"/>
          </w:tcPr>
          <w:p w14:paraId="58803995" w14:textId="77777777" w:rsidR="00795ADE" w:rsidRDefault="00795ADE" w:rsidP="00BA2DB9">
            <w:pPr>
              <w:pStyle w:val="TabellRader"/>
            </w:pPr>
          </w:p>
        </w:tc>
        <w:tc>
          <w:tcPr>
            <w:tcW w:w="213" w:type="pct"/>
          </w:tcPr>
          <w:p w14:paraId="4A2DDED9" w14:textId="15342E01" w:rsidR="00795ADE" w:rsidRDefault="00FA3A2D" w:rsidP="00BA2DB9">
            <w:pPr>
              <w:pStyle w:val="TabellRader"/>
            </w:pPr>
            <w:r>
              <w:t>X</w:t>
            </w:r>
          </w:p>
        </w:tc>
      </w:tr>
      <w:tr w:rsidR="00795ADE" w14:paraId="5A65266B" w14:textId="77777777" w:rsidTr="00BA2DB9">
        <w:trPr>
          <w:gridAfter w:val="2"/>
          <w:wAfter w:w="4015" w:type="pct"/>
        </w:trPr>
        <w:tc>
          <w:tcPr>
            <w:tcW w:w="195" w:type="pct"/>
          </w:tcPr>
          <w:p w14:paraId="548E1DF2" w14:textId="2410856C" w:rsidR="00795ADE" w:rsidRDefault="004C382F" w:rsidP="00BA2DB9">
            <w:pPr>
              <w:pStyle w:val="TabellRader"/>
            </w:pPr>
            <w:r>
              <w:t>304</w:t>
            </w:r>
          </w:p>
        </w:tc>
        <w:tc>
          <w:tcPr>
            <w:tcW w:w="193" w:type="pct"/>
          </w:tcPr>
          <w:p w14:paraId="6B1FB49D" w14:textId="68F63B0A" w:rsidR="00795ADE" w:rsidRDefault="004C382F" w:rsidP="00BA2DB9">
            <w:pPr>
              <w:pStyle w:val="TabellRader"/>
            </w:pPr>
            <w:r>
              <w:t>JuU26</w:t>
            </w:r>
          </w:p>
        </w:tc>
        <w:tc>
          <w:tcPr>
            <w:tcW w:w="192" w:type="pct"/>
          </w:tcPr>
          <w:p w14:paraId="3A60D3DC" w14:textId="7962B2A5" w:rsidR="00795ADE" w:rsidRDefault="004C382F" w:rsidP="00BA2DB9">
            <w:pPr>
              <w:pStyle w:val="TabellRader"/>
            </w:pPr>
            <w:r>
              <w:t xml:space="preserve">Ju </w:t>
            </w:r>
            <w:r w:rsidR="00441561">
              <w:t>80</w:t>
            </w:r>
          </w:p>
        </w:tc>
        <w:tc>
          <w:tcPr>
            <w:tcW w:w="192" w:type="pct"/>
          </w:tcPr>
          <w:p w14:paraId="2FAC7D42" w14:textId="77777777" w:rsidR="00795ADE" w:rsidRDefault="00795ADE" w:rsidP="00BA2DB9">
            <w:pPr>
              <w:pStyle w:val="TabellRader"/>
            </w:pPr>
          </w:p>
        </w:tc>
        <w:tc>
          <w:tcPr>
            <w:tcW w:w="213" w:type="pct"/>
          </w:tcPr>
          <w:p w14:paraId="074E1AC2" w14:textId="1097F0BB" w:rsidR="00795ADE" w:rsidRDefault="00FA3A2D" w:rsidP="00BA2DB9">
            <w:pPr>
              <w:pStyle w:val="TabellRader"/>
            </w:pPr>
            <w:r>
              <w:t>X</w:t>
            </w:r>
          </w:p>
        </w:tc>
      </w:tr>
      <w:tr w:rsidR="00795ADE" w14:paraId="48FFD39F" w14:textId="77777777" w:rsidTr="00BA2DB9">
        <w:trPr>
          <w:gridAfter w:val="2"/>
          <w:wAfter w:w="4015" w:type="pct"/>
        </w:trPr>
        <w:tc>
          <w:tcPr>
            <w:tcW w:w="195" w:type="pct"/>
          </w:tcPr>
          <w:p w14:paraId="19D1EC05" w14:textId="4BB908CC" w:rsidR="00795ADE" w:rsidRDefault="0015742C" w:rsidP="00BA2DB9">
            <w:pPr>
              <w:pStyle w:val="TabellRader"/>
            </w:pPr>
            <w:r>
              <w:t>314</w:t>
            </w:r>
          </w:p>
        </w:tc>
        <w:tc>
          <w:tcPr>
            <w:tcW w:w="193" w:type="pct"/>
          </w:tcPr>
          <w:p w14:paraId="25583E0E" w14:textId="71B7E8BD" w:rsidR="00795ADE" w:rsidRDefault="0015742C" w:rsidP="00BA2DB9">
            <w:pPr>
              <w:pStyle w:val="TabellRader"/>
            </w:pPr>
            <w:r>
              <w:t>JuU35</w:t>
            </w:r>
          </w:p>
        </w:tc>
        <w:tc>
          <w:tcPr>
            <w:tcW w:w="192" w:type="pct"/>
          </w:tcPr>
          <w:p w14:paraId="45516871" w14:textId="53A80BDE" w:rsidR="00795ADE" w:rsidRDefault="0015742C" w:rsidP="00BA2DB9">
            <w:pPr>
              <w:pStyle w:val="TabellRader"/>
            </w:pPr>
            <w:r>
              <w:t xml:space="preserve">Ju </w:t>
            </w:r>
            <w:r w:rsidR="00441561">
              <w:t>81</w:t>
            </w:r>
          </w:p>
        </w:tc>
        <w:tc>
          <w:tcPr>
            <w:tcW w:w="192" w:type="pct"/>
          </w:tcPr>
          <w:p w14:paraId="5F208A38" w14:textId="77777777" w:rsidR="00795ADE" w:rsidRDefault="00795ADE" w:rsidP="00BA2DB9">
            <w:pPr>
              <w:pStyle w:val="TabellRader"/>
            </w:pPr>
          </w:p>
        </w:tc>
        <w:tc>
          <w:tcPr>
            <w:tcW w:w="213" w:type="pct"/>
          </w:tcPr>
          <w:p w14:paraId="7E637802" w14:textId="2FFADCE6" w:rsidR="00795ADE" w:rsidRDefault="00FA3A2D" w:rsidP="00BA2DB9">
            <w:pPr>
              <w:pStyle w:val="TabellRader"/>
            </w:pPr>
            <w:r>
              <w:t>X</w:t>
            </w:r>
          </w:p>
        </w:tc>
      </w:tr>
      <w:tr w:rsidR="00795ADE" w14:paraId="5F2855CC" w14:textId="77777777" w:rsidTr="00BA2DB9">
        <w:trPr>
          <w:gridAfter w:val="2"/>
          <w:wAfter w:w="4015" w:type="pct"/>
        </w:trPr>
        <w:tc>
          <w:tcPr>
            <w:tcW w:w="195" w:type="pct"/>
          </w:tcPr>
          <w:p w14:paraId="41B3939C" w14:textId="320E17D6" w:rsidR="00795ADE" w:rsidRDefault="009609F1" w:rsidP="00BA2DB9">
            <w:pPr>
              <w:pStyle w:val="TabellRader"/>
            </w:pPr>
            <w:r>
              <w:t>344</w:t>
            </w:r>
          </w:p>
        </w:tc>
        <w:tc>
          <w:tcPr>
            <w:tcW w:w="193" w:type="pct"/>
          </w:tcPr>
          <w:p w14:paraId="2132A76F" w14:textId="0AD8F55D" w:rsidR="00795ADE" w:rsidRDefault="009609F1" w:rsidP="00BA2DB9">
            <w:pPr>
              <w:pStyle w:val="TabellRader"/>
            </w:pPr>
            <w:r>
              <w:t>JuU24</w:t>
            </w:r>
          </w:p>
        </w:tc>
        <w:tc>
          <w:tcPr>
            <w:tcW w:w="192" w:type="pct"/>
          </w:tcPr>
          <w:p w14:paraId="2F4E060C" w14:textId="17233DCA" w:rsidR="00795ADE" w:rsidRDefault="009609F1" w:rsidP="00BA2DB9">
            <w:pPr>
              <w:pStyle w:val="TabellRader"/>
            </w:pPr>
            <w:r>
              <w:t xml:space="preserve">Ju </w:t>
            </w:r>
            <w:r w:rsidR="00441561">
              <w:t>85</w:t>
            </w:r>
          </w:p>
        </w:tc>
        <w:tc>
          <w:tcPr>
            <w:tcW w:w="192" w:type="pct"/>
          </w:tcPr>
          <w:p w14:paraId="5F4AC117" w14:textId="77777777" w:rsidR="00795ADE" w:rsidRDefault="00795ADE" w:rsidP="00BA2DB9">
            <w:pPr>
              <w:pStyle w:val="TabellRader"/>
            </w:pPr>
          </w:p>
        </w:tc>
        <w:tc>
          <w:tcPr>
            <w:tcW w:w="213" w:type="pct"/>
          </w:tcPr>
          <w:p w14:paraId="51DE7B2D" w14:textId="733080C9" w:rsidR="00795ADE" w:rsidRDefault="00FA3A2D" w:rsidP="00BA2DB9">
            <w:pPr>
              <w:pStyle w:val="TabellRader"/>
            </w:pPr>
            <w:r>
              <w:t>X</w:t>
            </w:r>
          </w:p>
        </w:tc>
      </w:tr>
      <w:tr w:rsidR="00795ADE" w14:paraId="60E31430" w14:textId="77777777" w:rsidTr="00BA2DB9">
        <w:trPr>
          <w:gridAfter w:val="2"/>
          <w:wAfter w:w="4015" w:type="pct"/>
        </w:trPr>
        <w:tc>
          <w:tcPr>
            <w:tcW w:w="195" w:type="pct"/>
          </w:tcPr>
          <w:p w14:paraId="19453714" w14:textId="0487494A" w:rsidR="00795ADE" w:rsidRDefault="0027240D" w:rsidP="00BA2DB9">
            <w:pPr>
              <w:pStyle w:val="TabellRader"/>
            </w:pPr>
            <w:r>
              <w:t>345</w:t>
            </w:r>
          </w:p>
        </w:tc>
        <w:tc>
          <w:tcPr>
            <w:tcW w:w="193" w:type="pct"/>
          </w:tcPr>
          <w:p w14:paraId="0F5EC9D8" w14:textId="5818BB1A" w:rsidR="00795ADE" w:rsidRDefault="0027240D" w:rsidP="00BA2DB9">
            <w:pPr>
              <w:pStyle w:val="TabellRader"/>
            </w:pPr>
            <w:r>
              <w:t>JuU27</w:t>
            </w:r>
          </w:p>
        </w:tc>
        <w:tc>
          <w:tcPr>
            <w:tcW w:w="192" w:type="pct"/>
          </w:tcPr>
          <w:p w14:paraId="42721333" w14:textId="21AE0576" w:rsidR="00795ADE" w:rsidRDefault="0027240D" w:rsidP="00BA2DB9">
            <w:pPr>
              <w:pStyle w:val="TabellRader"/>
            </w:pPr>
            <w:r>
              <w:t xml:space="preserve">Ju </w:t>
            </w:r>
            <w:r w:rsidR="00441561">
              <w:t>86</w:t>
            </w:r>
          </w:p>
        </w:tc>
        <w:tc>
          <w:tcPr>
            <w:tcW w:w="192" w:type="pct"/>
          </w:tcPr>
          <w:p w14:paraId="2D575A0E" w14:textId="77777777" w:rsidR="00795ADE" w:rsidRDefault="00795ADE" w:rsidP="00BA2DB9">
            <w:pPr>
              <w:pStyle w:val="TabellRader"/>
            </w:pPr>
          </w:p>
        </w:tc>
        <w:tc>
          <w:tcPr>
            <w:tcW w:w="213" w:type="pct"/>
          </w:tcPr>
          <w:p w14:paraId="0B268C5A" w14:textId="617221DF" w:rsidR="00795ADE" w:rsidRDefault="00FA3A2D" w:rsidP="00BA2DB9">
            <w:pPr>
              <w:pStyle w:val="TabellRader"/>
            </w:pPr>
            <w:r>
              <w:t>X</w:t>
            </w:r>
          </w:p>
        </w:tc>
      </w:tr>
      <w:tr w:rsidR="009D7C5A" w14:paraId="4290817B" w14:textId="77777777" w:rsidTr="004C5241">
        <w:tc>
          <w:tcPr>
            <w:tcW w:w="195" w:type="pct"/>
          </w:tcPr>
          <w:p w14:paraId="6631DF82" w14:textId="43C33495" w:rsidR="009D7C5A" w:rsidRDefault="009D7C5A" w:rsidP="00BA2DB9">
            <w:pPr>
              <w:pStyle w:val="TabellRader"/>
            </w:pPr>
            <w:r>
              <w:t>346</w:t>
            </w:r>
          </w:p>
        </w:tc>
        <w:tc>
          <w:tcPr>
            <w:tcW w:w="193" w:type="pct"/>
          </w:tcPr>
          <w:p w14:paraId="22585944" w14:textId="202D960B" w:rsidR="009D7C5A" w:rsidRDefault="009D7C5A" w:rsidP="00BA2DB9">
            <w:pPr>
              <w:pStyle w:val="TabellRader"/>
            </w:pPr>
            <w:r>
              <w:t>JuU27</w:t>
            </w:r>
          </w:p>
        </w:tc>
        <w:tc>
          <w:tcPr>
            <w:tcW w:w="192" w:type="pct"/>
          </w:tcPr>
          <w:p w14:paraId="326553C8" w14:textId="1D593E09" w:rsidR="009D7C5A" w:rsidRDefault="009D7C5A" w:rsidP="00BA2DB9">
            <w:pPr>
              <w:pStyle w:val="TabellRader"/>
            </w:pPr>
            <w:r>
              <w:t xml:space="preserve">A </w:t>
            </w:r>
            <w:r w:rsidR="00441561">
              <w:t>10</w:t>
            </w:r>
          </w:p>
        </w:tc>
        <w:tc>
          <w:tcPr>
            <w:tcW w:w="192" w:type="pct"/>
          </w:tcPr>
          <w:p w14:paraId="744BDD78" w14:textId="26226EDA" w:rsidR="009D7C5A" w:rsidRDefault="00A26684" w:rsidP="00BA2DB9">
            <w:pPr>
              <w:pStyle w:val="TabellRader"/>
            </w:pPr>
            <w:r>
              <w:t>X</w:t>
            </w:r>
          </w:p>
        </w:tc>
        <w:tc>
          <w:tcPr>
            <w:tcW w:w="4228" w:type="pct"/>
            <w:gridSpan w:val="3"/>
          </w:tcPr>
          <w:p w14:paraId="1D7C3F2E" w14:textId="3C957F82" w:rsidR="009D7C5A" w:rsidRDefault="009D7C5A" w:rsidP="00BA2DB9">
            <w:pPr>
              <w:pStyle w:val="TabellRader"/>
            </w:pPr>
          </w:p>
        </w:tc>
      </w:tr>
      <w:tr w:rsidR="00795ADE" w14:paraId="201CDEBF" w14:textId="77777777" w:rsidTr="00BA2DB9">
        <w:trPr>
          <w:gridAfter w:val="2"/>
          <w:wAfter w:w="4015" w:type="pct"/>
        </w:trPr>
        <w:tc>
          <w:tcPr>
            <w:tcW w:w="195" w:type="pct"/>
          </w:tcPr>
          <w:p w14:paraId="15485E29" w14:textId="0436019F" w:rsidR="00795ADE" w:rsidRDefault="006844D2" w:rsidP="00BA2DB9">
            <w:pPr>
              <w:pStyle w:val="TabellRader"/>
            </w:pPr>
            <w:r>
              <w:t>363</w:t>
            </w:r>
          </w:p>
        </w:tc>
        <w:tc>
          <w:tcPr>
            <w:tcW w:w="193" w:type="pct"/>
          </w:tcPr>
          <w:p w14:paraId="14510E1C" w14:textId="11ECBC85" w:rsidR="00795ADE" w:rsidRDefault="006844D2" w:rsidP="00BA2DB9">
            <w:pPr>
              <w:pStyle w:val="TabellRader"/>
            </w:pPr>
            <w:r>
              <w:t>JuU29</w:t>
            </w:r>
          </w:p>
        </w:tc>
        <w:tc>
          <w:tcPr>
            <w:tcW w:w="192" w:type="pct"/>
          </w:tcPr>
          <w:p w14:paraId="0496F907" w14:textId="5A0BB6DA" w:rsidR="00795ADE" w:rsidRDefault="006844D2" w:rsidP="00BA2DB9">
            <w:pPr>
              <w:pStyle w:val="TabellRader"/>
            </w:pPr>
            <w:r>
              <w:t xml:space="preserve">Ju </w:t>
            </w:r>
            <w:r w:rsidR="00441561">
              <w:t>87</w:t>
            </w:r>
          </w:p>
        </w:tc>
        <w:tc>
          <w:tcPr>
            <w:tcW w:w="192" w:type="pct"/>
          </w:tcPr>
          <w:p w14:paraId="2EDC4581" w14:textId="77777777" w:rsidR="00795ADE" w:rsidRDefault="00795ADE" w:rsidP="00BA2DB9">
            <w:pPr>
              <w:pStyle w:val="TabellRader"/>
            </w:pPr>
          </w:p>
        </w:tc>
        <w:tc>
          <w:tcPr>
            <w:tcW w:w="213" w:type="pct"/>
          </w:tcPr>
          <w:p w14:paraId="53633609" w14:textId="229C5F34" w:rsidR="00795ADE" w:rsidRDefault="00FA3A2D" w:rsidP="00BA2DB9">
            <w:pPr>
              <w:pStyle w:val="TabellRader"/>
            </w:pPr>
            <w:r>
              <w:t>X</w:t>
            </w:r>
          </w:p>
        </w:tc>
      </w:tr>
      <w:tr w:rsidR="00795ADE" w14:paraId="4AF6E034" w14:textId="77777777" w:rsidTr="00BA2DB9">
        <w:trPr>
          <w:gridAfter w:val="2"/>
          <w:wAfter w:w="4015" w:type="pct"/>
        </w:trPr>
        <w:tc>
          <w:tcPr>
            <w:tcW w:w="195" w:type="pct"/>
          </w:tcPr>
          <w:p w14:paraId="7C70360C" w14:textId="154EB357" w:rsidR="00795ADE" w:rsidRDefault="00944E85" w:rsidP="00BA2DB9">
            <w:pPr>
              <w:pStyle w:val="TabellRader"/>
            </w:pPr>
            <w:r>
              <w:t>389</w:t>
            </w:r>
          </w:p>
        </w:tc>
        <w:tc>
          <w:tcPr>
            <w:tcW w:w="193" w:type="pct"/>
          </w:tcPr>
          <w:p w14:paraId="77D667B6" w14:textId="239F172A" w:rsidR="00795ADE" w:rsidRDefault="00944E85" w:rsidP="00BA2DB9">
            <w:pPr>
              <w:pStyle w:val="TabellRader"/>
            </w:pPr>
            <w:r>
              <w:t>JuU41</w:t>
            </w:r>
          </w:p>
        </w:tc>
        <w:tc>
          <w:tcPr>
            <w:tcW w:w="192" w:type="pct"/>
          </w:tcPr>
          <w:p w14:paraId="7755ACF8" w14:textId="2EF97606" w:rsidR="00795ADE" w:rsidRDefault="00944E85" w:rsidP="00BA2DB9">
            <w:pPr>
              <w:pStyle w:val="TabellRader"/>
            </w:pPr>
            <w:r>
              <w:t xml:space="preserve">Ju </w:t>
            </w:r>
            <w:r w:rsidR="00441561">
              <w:t>88</w:t>
            </w:r>
          </w:p>
        </w:tc>
        <w:tc>
          <w:tcPr>
            <w:tcW w:w="192" w:type="pct"/>
          </w:tcPr>
          <w:p w14:paraId="2CD9B00A" w14:textId="77777777" w:rsidR="00795ADE" w:rsidRDefault="00795ADE" w:rsidP="00BA2DB9">
            <w:pPr>
              <w:pStyle w:val="TabellRader"/>
            </w:pPr>
          </w:p>
        </w:tc>
        <w:tc>
          <w:tcPr>
            <w:tcW w:w="213" w:type="pct"/>
          </w:tcPr>
          <w:p w14:paraId="3643328B" w14:textId="27CEA02B" w:rsidR="00795ADE" w:rsidRDefault="00FD37DC" w:rsidP="00BA2DB9">
            <w:pPr>
              <w:pStyle w:val="TabellRader"/>
            </w:pPr>
            <w:r>
              <w:t>X</w:t>
            </w:r>
          </w:p>
        </w:tc>
      </w:tr>
      <w:tr w:rsidR="001A23CD" w:rsidRPr="001A23CD" w14:paraId="46948A3C" w14:textId="77777777" w:rsidTr="00BA2DB9">
        <w:trPr>
          <w:gridAfter w:val="2"/>
          <w:wAfter w:w="4015" w:type="pct"/>
        </w:trPr>
        <w:tc>
          <w:tcPr>
            <w:tcW w:w="195" w:type="pct"/>
          </w:tcPr>
          <w:p w14:paraId="227E6BF8" w14:textId="0891A276" w:rsidR="001A23CD" w:rsidRPr="00607975" w:rsidRDefault="001A23CD" w:rsidP="00BA2DB9">
            <w:pPr>
              <w:pStyle w:val="TabellRader"/>
            </w:pPr>
            <w:r w:rsidRPr="00607975">
              <w:t>390</w:t>
            </w:r>
          </w:p>
        </w:tc>
        <w:tc>
          <w:tcPr>
            <w:tcW w:w="193" w:type="pct"/>
          </w:tcPr>
          <w:p w14:paraId="6700C017" w14:textId="6738DF1C" w:rsidR="001A23CD" w:rsidRPr="00607975" w:rsidRDefault="001A23CD" w:rsidP="00BA2DB9">
            <w:pPr>
              <w:pStyle w:val="TabellRader"/>
            </w:pPr>
            <w:r w:rsidRPr="00607975">
              <w:t>JuU41</w:t>
            </w:r>
          </w:p>
        </w:tc>
        <w:tc>
          <w:tcPr>
            <w:tcW w:w="192" w:type="pct"/>
          </w:tcPr>
          <w:p w14:paraId="22D618A2" w14:textId="49F744A0" w:rsidR="001A23CD" w:rsidRPr="00607975" w:rsidRDefault="001A23CD" w:rsidP="00BA2DB9">
            <w:pPr>
              <w:pStyle w:val="TabellRader"/>
            </w:pPr>
            <w:r w:rsidRPr="00607975">
              <w:t xml:space="preserve">Fö </w:t>
            </w:r>
            <w:r w:rsidR="00441561">
              <w:t>9</w:t>
            </w:r>
          </w:p>
        </w:tc>
        <w:tc>
          <w:tcPr>
            <w:tcW w:w="192" w:type="pct"/>
          </w:tcPr>
          <w:p w14:paraId="0A7BD65F" w14:textId="77777777" w:rsidR="001A23CD" w:rsidRPr="00607975" w:rsidRDefault="001A23CD" w:rsidP="00BA2DB9">
            <w:pPr>
              <w:pStyle w:val="TabellRader"/>
            </w:pPr>
          </w:p>
        </w:tc>
        <w:tc>
          <w:tcPr>
            <w:tcW w:w="213" w:type="pct"/>
          </w:tcPr>
          <w:p w14:paraId="4BDBB3FB" w14:textId="3D7FD8CC" w:rsidR="001A23CD" w:rsidRPr="00607975" w:rsidRDefault="00EC6F51" w:rsidP="00BA2DB9">
            <w:pPr>
              <w:pStyle w:val="TabellRader"/>
            </w:pPr>
            <w:r>
              <w:t>X</w:t>
            </w:r>
          </w:p>
        </w:tc>
      </w:tr>
      <w:tr w:rsidR="00C661A6" w14:paraId="5739CD5F" w14:textId="77777777" w:rsidTr="00011B80">
        <w:tc>
          <w:tcPr>
            <w:tcW w:w="195" w:type="pct"/>
          </w:tcPr>
          <w:p w14:paraId="3AA17811" w14:textId="02CC0315" w:rsidR="00C661A6" w:rsidRDefault="00C661A6" w:rsidP="00BA2DB9">
            <w:pPr>
              <w:pStyle w:val="TabellRader"/>
            </w:pPr>
            <w:r>
              <w:t>395</w:t>
            </w:r>
          </w:p>
        </w:tc>
        <w:tc>
          <w:tcPr>
            <w:tcW w:w="193" w:type="pct"/>
          </w:tcPr>
          <w:p w14:paraId="5F87EAD5" w14:textId="22165F08" w:rsidR="00C661A6" w:rsidRDefault="00C661A6" w:rsidP="00BA2DB9">
            <w:pPr>
              <w:pStyle w:val="TabellRader"/>
            </w:pPr>
            <w:r>
              <w:t>JuU23</w:t>
            </w:r>
          </w:p>
        </w:tc>
        <w:tc>
          <w:tcPr>
            <w:tcW w:w="192" w:type="pct"/>
          </w:tcPr>
          <w:p w14:paraId="7C48D23B" w14:textId="511B0B42" w:rsidR="00C661A6" w:rsidRDefault="00C661A6" w:rsidP="00BA2DB9">
            <w:pPr>
              <w:pStyle w:val="TabellRader"/>
            </w:pPr>
            <w:r>
              <w:t xml:space="preserve">Ju </w:t>
            </w:r>
            <w:r w:rsidR="00441561">
              <w:t>89</w:t>
            </w:r>
          </w:p>
        </w:tc>
        <w:tc>
          <w:tcPr>
            <w:tcW w:w="192" w:type="pct"/>
          </w:tcPr>
          <w:p w14:paraId="10B60E02" w14:textId="77777777" w:rsidR="00C661A6" w:rsidRDefault="00C661A6" w:rsidP="00BA2DB9">
            <w:pPr>
              <w:pStyle w:val="TabellRader"/>
            </w:pPr>
          </w:p>
        </w:tc>
        <w:tc>
          <w:tcPr>
            <w:tcW w:w="4228" w:type="pct"/>
            <w:gridSpan w:val="3"/>
          </w:tcPr>
          <w:p w14:paraId="33441DD9" w14:textId="74299184" w:rsidR="00C661A6" w:rsidRDefault="00FD37DC" w:rsidP="00BA2DB9">
            <w:pPr>
              <w:pStyle w:val="TabellRader"/>
            </w:pPr>
            <w:r>
              <w:t>X</w:t>
            </w:r>
          </w:p>
        </w:tc>
      </w:tr>
      <w:tr w:rsidR="00795ADE" w14:paraId="089E292C" w14:textId="77777777" w:rsidTr="00BA2DB9">
        <w:trPr>
          <w:gridAfter w:val="2"/>
          <w:wAfter w:w="4015" w:type="pct"/>
        </w:trPr>
        <w:tc>
          <w:tcPr>
            <w:tcW w:w="195" w:type="pct"/>
          </w:tcPr>
          <w:p w14:paraId="57318AB8" w14:textId="3712B8E2" w:rsidR="00795ADE" w:rsidRDefault="003F5102" w:rsidP="00BA2DB9">
            <w:pPr>
              <w:pStyle w:val="TabellRader"/>
            </w:pPr>
            <w:r>
              <w:t>396</w:t>
            </w:r>
          </w:p>
        </w:tc>
        <w:tc>
          <w:tcPr>
            <w:tcW w:w="193" w:type="pct"/>
          </w:tcPr>
          <w:p w14:paraId="22A39C66" w14:textId="7558C880" w:rsidR="00795ADE" w:rsidRDefault="003F5102" w:rsidP="00BA2DB9">
            <w:pPr>
              <w:pStyle w:val="TabellRader"/>
            </w:pPr>
            <w:r>
              <w:t>JuU28</w:t>
            </w:r>
          </w:p>
        </w:tc>
        <w:tc>
          <w:tcPr>
            <w:tcW w:w="192" w:type="pct"/>
          </w:tcPr>
          <w:p w14:paraId="79B3A994" w14:textId="4E5D9A98" w:rsidR="00795ADE" w:rsidRDefault="003F5102" w:rsidP="00BA2DB9">
            <w:pPr>
              <w:pStyle w:val="TabellRader"/>
            </w:pPr>
            <w:r>
              <w:t xml:space="preserve">Ju </w:t>
            </w:r>
            <w:r w:rsidR="00441561">
              <w:t>90</w:t>
            </w:r>
          </w:p>
        </w:tc>
        <w:tc>
          <w:tcPr>
            <w:tcW w:w="192" w:type="pct"/>
          </w:tcPr>
          <w:p w14:paraId="7C7D7944" w14:textId="77777777" w:rsidR="00795ADE" w:rsidRDefault="00795ADE" w:rsidP="00BA2DB9">
            <w:pPr>
              <w:pStyle w:val="TabellRader"/>
            </w:pPr>
          </w:p>
        </w:tc>
        <w:tc>
          <w:tcPr>
            <w:tcW w:w="213" w:type="pct"/>
          </w:tcPr>
          <w:p w14:paraId="74A2121F" w14:textId="13BDA913" w:rsidR="00795ADE" w:rsidRDefault="00FD37DC" w:rsidP="00BA2DB9">
            <w:pPr>
              <w:pStyle w:val="TabellRader"/>
            </w:pPr>
            <w:r>
              <w:t>X</w:t>
            </w:r>
          </w:p>
        </w:tc>
      </w:tr>
      <w:tr w:rsidR="00795ADE" w14:paraId="0E27238B" w14:textId="77777777" w:rsidTr="00BA2DB9">
        <w:trPr>
          <w:gridAfter w:val="2"/>
          <w:wAfter w:w="4015" w:type="pct"/>
        </w:trPr>
        <w:tc>
          <w:tcPr>
            <w:tcW w:w="195" w:type="pct"/>
          </w:tcPr>
          <w:p w14:paraId="22AA39C9" w14:textId="68A0A066" w:rsidR="00795ADE" w:rsidRDefault="0069491F" w:rsidP="00BA2DB9">
            <w:pPr>
              <w:pStyle w:val="TabellRader"/>
            </w:pPr>
            <w:r>
              <w:t>398</w:t>
            </w:r>
          </w:p>
        </w:tc>
        <w:tc>
          <w:tcPr>
            <w:tcW w:w="193" w:type="pct"/>
          </w:tcPr>
          <w:p w14:paraId="77779521" w14:textId="6F25360B" w:rsidR="00795ADE" w:rsidRDefault="0069491F" w:rsidP="00BA2DB9">
            <w:pPr>
              <w:pStyle w:val="TabellRader"/>
            </w:pPr>
            <w:r>
              <w:t>JuU30</w:t>
            </w:r>
          </w:p>
        </w:tc>
        <w:tc>
          <w:tcPr>
            <w:tcW w:w="192" w:type="pct"/>
          </w:tcPr>
          <w:p w14:paraId="41A10D45" w14:textId="5C88280A" w:rsidR="00795ADE" w:rsidRDefault="0069491F" w:rsidP="00BA2DB9">
            <w:pPr>
              <w:pStyle w:val="TabellRader"/>
            </w:pPr>
            <w:r>
              <w:t xml:space="preserve">Ju </w:t>
            </w:r>
            <w:r w:rsidR="004C7D1C">
              <w:t>91</w:t>
            </w:r>
          </w:p>
        </w:tc>
        <w:tc>
          <w:tcPr>
            <w:tcW w:w="192" w:type="pct"/>
          </w:tcPr>
          <w:p w14:paraId="5A86FAB0" w14:textId="77777777" w:rsidR="00795ADE" w:rsidRDefault="00795ADE" w:rsidP="00BA2DB9">
            <w:pPr>
              <w:pStyle w:val="TabellRader"/>
            </w:pPr>
          </w:p>
        </w:tc>
        <w:tc>
          <w:tcPr>
            <w:tcW w:w="213" w:type="pct"/>
          </w:tcPr>
          <w:p w14:paraId="074C1DFD" w14:textId="7CDCE120" w:rsidR="00795ADE" w:rsidRDefault="00FD37DC" w:rsidP="00BA2DB9">
            <w:pPr>
              <w:pStyle w:val="TabellRader"/>
            </w:pPr>
            <w:r>
              <w:t>X</w:t>
            </w:r>
          </w:p>
        </w:tc>
      </w:tr>
      <w:tr w:rsidR="00795ADE" w14:paraId="2D1F83A3" w14:textId="77777777" w:rsidTr="00BA2DB9">
        <w:trPr>
          <w:gridAfter w:val="2"/>
          <w:wAfter w:w="4015" w:type="pct"/>
        </w:trPr>
        <w:tc>
          <w:tcPr>
            <w:tcW w:w="195" w:type="pct"/>
          </w:tcPr>
          <w:p w14:paraId="473070DA" w14:textId="767796F8" w:rsidR="00795ADE" w:rsidRPr="008441FF" w:rsidRDefault="002A79E4" w:rsidP="00BA2DB9">
            <w:pPr>
              <w:pStyle w:val="TabellRader"/>
            </w:pPr>
            <w:r w:rsidRPr="008441FF">
              <w:t>414</w:t>
            </w:r>
          </w:p>
        </w:tc>
        <w:tc>
          <w:tcPr>
            <w:tcW w:w="193" w:type="pct"/>
          </w:tcPr>
          <w:p w14:paraId="28662F1E" w14:textId="38B1092B" w:rsidR="00795ADE" w:rsidRPr="008441FF" w:rsidRDefault="002A79E4" w:rsidP="00BA2DB9">
            <w:pPr>
              <w:pStyle w:val="TabellRader"/>
            </w:pPr>
            <w:r w:rsidRPr="008441FF">
              <w:t>JuU37</w:t>
            </w:r>
          </w:p>
        </w:tc>
        <w:tc>
          <w:tcPr>
            <w:tcW w:w="192" w:type="pct"/>
          </w:tcPr>
          <w:p w14:paraId="732A5628" w14:textId="690D944A" w:rsidR="00795ADE" w:rsidRPr="008441FF" w:rsidRDefault="008441FF" w:rsidP="00BA2DB9">
            <w:pPr>
              <w:pStyle w:val="TabellRader"/>
            </w:pPr>
            <w:r w:rsidRPr="008441FF">
              <w:rPr>
                <w:bCs/>
              </w:rPr>
              <w:t xml:space="preserve">Fi </w:t>
            </w:r>
            <w:r w:rsidR="004C7D1C">
              <w:rPr>
                <w:bCs/>
              </w:rPr>
              <w:t>42</w:t>
            </w:r>
          </w:p>
        </w:tc>
        <w:tc>
          <w:tcPr>
            <w:tcW w:w="192" w:type="pct"/>
          </w:tcPr>
          <w:p w14:paraId="3A382894" w14:textId="77777777" w:rsidR="00795ADE" w:rsidRPr="008441FF" w:rsidRDefault="00795ADE" w:rsidP="00BA2DB9">
            <w:pPr>
              <w:pStyle w:val="TabellRader"/>
            </w:pPr>
          </w:p>
        </w:tc>
        <w:tc>
          <w:tcPr>
            <w:tcW w:w="213" w:type="pct"/>
          </w:tcPr>
          <w:p w14:paraId="17798CE9" w14:textId="09BA5DA4" w:rsidR="00795ADE" w:rsidRPr="008441FF" w:rsidRDefault="003E6E0D" w:rsidP="00BA2DB9">
            <w:pPr>
              <w:pStyle w:val="TabellRader"/>
            </w:pPr>
            <w:r>
              <w:t>X</w:t>
            </w:r>
          </w:p>
        </w:tc>
      </w:tr>
      <w:tr w:rsidR="00795ADE" w14:paraId="58447C79" w14:textId="77777777" w:rsidTr="00BA2DB9">
        <w:trPr>
          <w:gridAfter w:val="2"/>
          <w:wAfter w:w="4015" w:type="pct"/>
        </w:trPr>
        <w:tc>
          <w:tcPr>
            <w:tcW w:w="195" w:type="pct"/>
          </w:tcPr>
          <w:p w14:paraId="03FE9B0D" w14:textId="2D802774" w:rsidR="00795ADE" w:rsidRDefault="00795ADE" w:rsidP="00BA2DB9">
            <w:pPr>
              <w:pStyle w:val="TabellRader"/>
            </w:pPr>
          </w:p>
        </w:tc>
        <w:tc>
          <w:tcPr>
            <w:tcW w:w="193" w:type="pct"/>
          </w:tcPr>
          <w:p w14:paraId="598EF9B1" w14:textId="77777777" w:rsidR="00795ADE" w:rsidRDefault="00795ADE" w:rsidP="00BA2DB9">
            <w:pPr>
              <w:pStyle w:val="TabellRader"/>
            </w:pPr>
          </w:p>
        </w:tc>
        <w:tc>
          <w:tcPr>
            <w:tcW w:w="192" w:type="pct"/>
          </w:tcPr>
          <w:p w14:paraId="5D0DEF70" w14:textId="77777777" w:rsidR="00795ADE" w:rsidRDefault="00795ADE" w:rsidP="00BA2DB9">
            <w:pPr>
              <w:pStyle w:val="TabellRader"/>
            </w:pPr>
          </w:p>
        </w:tc>
        <w:tc>
          <w:tcPr>
            <w:tcW w:w="192" w:type="pct"/>
          </w:tcPr>
          <w:p w14:paraId="7AA78A5A" w14:textId="77777777" w:rsidR="00795ADE" w:rsidRDefault="00795ADE" w:rsidP="00BA2DB9">
            <w:pPr>
              <w:pStyle w:val="TabellRader"/>
            </w:pPr>
          </w:p>
        </w:tc>
        <w:tc>
          <w:tcPr>
            <w:tcW w:w="213" w:type="pct"/>
          </w:tcPr>
          <w:p w14:paraId="0873A9C4" w14:textId="77777777" w:rsidR="00795ADE" w:rsidRDefault="00795ADE" w:rsidP="00BA2DB9">
            <w:pPr>
              <w:pStyle w:val="TabellRader"/>
            </w:pPr>
          </w:p>
        </w:tc>
      </w:tr>
      <w:tr w:rsidR="00D731C6" w:rsidRPr="00FB5449" w14:paraId="33CAAFC4" w14:textId="77777777" w:rsidTr="00BA2DB9">
        <w:trPr>
          <w:gridAfter w:val="2"/>
          <w:wAfter w:w="4015" w:type="pct"/>
        </w:trPr>
        <w:tc>
          <w:tcPr>
            <w:tcW w:w="195" w:type="pct"/>
          </w:tcPr>
          <w:p w14:paraId="4F6A1A54" w14:textId="19A615A2" w:rsidR="00D731C6" w:rsidRPr="00FB5449" w:rsidRDefault="00D731C6" w:rsidP="00BA2DB9">
            <w:pPr>
              <w:pStyle w:val="TabellRader"/>
              <w:rPr>
                <w:b/>
              </w:rPr>
            </w:pPr>
            <w:r w:rsidRPr="00FB5449">
              <w:rPr>
                <w:b/>
              </w:rPr>
              <w:t>20</w:t>
            </w:r>
            <w:r>
              <w:rPr>
                <w:b/>
              </w:rPr>
              <w:t>21</w:t>
            </w:r>
            <w:r w:rsidRPr="00FB5449">
              <w:rPr>
                <w:b/>
              </w:rPr>
              <w:t>/2</w:t>
            </w:r>
            <w:r>
              <w:rPr>
                <w:b/>
              </w:rPr>
              <w:t>2</w:t>
            </w:r>
          </w:p>
        </w:tc>
        <w:tc>
          <w:tcPr>
            <w:tcW w:w="193" w:type="pct"/>
          </w:tcPr>
          <w:p w14:paraId="3480E07C" w14:textId="77777777" w:rsidR="00D731C6" w:rsidRPr="00FB5449" w:rsidRDefault="00D731C6" w:rsidP="00BA2DB9">
            <w:pPr>
              <w:pStyle w:val="TabellRader"/>
              <w:rPr>
                <w:b/>
              </w:rPr>
            </w:pPr>
          </w:p>
        </w:tc>
        <w:tc>
          <w:tcPr>
            <w:tcW w:w="192" w:type="pct"/>
          </w:tcPr>
          <w:p w14:paraId="4F30B1F7" w14:textId="77777777" w:rsidR="00D731C6" w:rsidRPr="00FB5449" w:rsidRDefault="00D731C6" w:rsidP="00BA2DB9">
            <w:pPr>
              <w:pStyle w:val="TabellRader"/>
              <w:rPr>
                <w:b/>
              </w:rPr>
            </w:pPr>
          </w:p>
        </w:tc>
        <w:tc>
          <w:tcPr>
            <w:tcW w:w="192" w:type="pct"/>
          </w:tcPr>
          <w:p w14:paraId="1A281E0F" w14:textId="77777777" w:rsidR="00D731C6" w:rsidRPr="00FB5449" w:rsidRDefault="00D731C6" w:rsidP="00BA2DB9">
            <w:pPr>
              <w:pStyle w:val="TabellRader"/>
              <w:rPr>
                <w:b/>
              </w:rPr>
            </w:pPr>
          </w:p>
        </w:tc>
        <w:tc>
          <w:tcPr>
            <w:tcW w:w="213" w:type="pct"/>
          </w:tcPr>
          <w:p w14:paraId="1015EA50" w14:textId="77777777" w:rsidR="00D731C6" w:rsidRPr="00FB5449" w:rsidRDefault="00D731C6" w:rsidP="00BA2DB9">
            <w:pPr>
              <w:pStyle w:val="TabellRader"/>
              <w:rPr>
                <w:b/>
              </w:rPr>
            </w:pPr>
          </w:p>
        </w:tc>
      </w:tr>
      <w:tr w:rsidR="00795ADE" w14:paraId="7C89D7DE" w14:textId="77777777" w:rsidTr="00BA2DB9">
        <w:trPr>
          <w:gridAfter w:val="2"/>
          <w:wAfter w:w="4015" w:type="pct"/>
        </w:trPr>
        <w:tc>
          <w:tcPr>
            <w:tcW w:w="195" w:type="pct"/>
          </w:tcPr>
          <w:p w14:paraId="2C818EFA" w14:textId="3181EF89" w:rsidR="00795ADE" w:rsidRDefault="00E629D7" w:rsidP="00BA2DB9">
            <w:pPr>
              <w:pStyle w:val="TabellRader"/>
            </w:pPr>
            <w:r>
              <w:t>18</w:t>
            </w:r>
          </w:p>
        </w:tc>
        <w:tc>
          <w:tcPr>
            <w:tcW w:w="193" w:type="pct"/>
          </w:tcPr>
          <w:p w14:paraId="0156DD5F" w14:textId="4C0CD493" w:rsidR="00795ADE" w:rsidRDefault="00E629D7" w:rsidP="00BA2DB9">
            <w:pPr>
              <w:pStyle w:val="TabellRader"/>
            </w:pPr>
            <w:r>
              <w:t>JuU2</w:t>
            </w:r>
          </w:p>
        </w:tc>
        <w:tc>
          <w:tcPr>
            <w:tcW w:w="192" w:type="pct"/>
          </w:tcPr>
          <w:p w14:paraId="7C774319" w14:textId="156C15DF" w:rsidR="00795ADE" w:rsidRDefault="00E629D7" w:rsidP="00BA2DB9">
            <w:pPr>
              <w:pStyle w:val="TabellRader"/>
            </w:pPr>
            <w:r>
              <w:t xml:space="preserve">Ju </w:t>
            </w:r>
            <w:r w:rsidR="004C7D1C">
              <w:t>95</w:t>
            </w:r>
          </w:p>
        </w:tc>
        <w:tc>
          <w:tcPr>
            <w:tcW w:w="192" w:type="pct"/>
          </w:tcPr>
          <w:p w14:paraId="06562221" w14:textId="77777777" w:rsidR="00795ADE" w:rsidRDefault="00795ADE" w:rsidP="00BA2DB9">
            <w:pPr>
              <w:pStyle w:val="TabellRader"/>
            </w:pPr>
          </w:p>
        </w:tc>
        <w:tc>
          <w:tcPr>
            <w:tcW w:w="213" w:type="pct"/>
          </w:tcPr>
          <w:p w14:paraId="3167F75F" w14:textId="6E30DC22" w:rsidR="00795ADE" w:rsidRDefault="00C82BCF" w:rsidP="00BA2DB9">
            <w:pPr>
              <w:pStyle w:val="TabellRader"/>
            </w:pPr>
            <w:r>
              <w:t>X</w:t>
            </w:r>
          </w:p>
        </w:tc>
      </w:tr>
      <w:tr w:rsidR="00795ADE" w14:paraId="5221D54D" w14:textId="77777777" w:rsidTr="00BA2DB9">
        <w:trPr>
          <w:gridAfter w:val="2"/>
          <w:wAfter w:w="4015" w:type="pct"/>
        </w:trPr>
        <w:tc>
          <w:tcPr>
            <w:tcW w:w="195" w:type="pct"/>
          </w:tcPr>
          <w:p w14:paraId="41C41B93" w14:textId="15F23E94" w:rsidR="00795ADE" w:rsidRDefault="0011254A" w:rsidP="00BA2DB9">
            <w:pPr>
              <w:pStyle w:val="TabellRader"/>
            </w:pPr>
            <w:r>
              <w:t>3</w:t>
            </w:r>
            <w:r w:rsidR="007E3095">
              <w:t>6</w:t>
            </w:r>
          </w:p>
        </w:tc>
        <w:tc>
          <w:tcPr>
            <w:tcW w:w="193" w:type="pct"/>
          </w:tcPr>
          <w:p w14:paraId="1B62A0CF" w14:textId="7E38BCED" w:rsidR="00795ADE" w:rsidRDefault="0011254A" w:rsidP="00BA2DB9">
            <w:pPr>
              <w:pStyle w:val="TabellRader"/>
            </w:pPr>
            <w:r>
              <w:t>JuU</w:t>
            </w:r>
            <w:r w:rsidR="007E3095">
              <w:t>5</w:t>
            </w:r>
          </w:p>
        </w:tc>
        <w:tc>
          <w:tcPr>
            <w:tcW w:w="192" w:type="pct"/>
          </w:tcPr>
          <w:p w14:paraId="31BFE6D6" w14:textId="5CAEA410" w:rsidR="00795ADE" w:rsidRDefault="0011254A" w:rsidP="00BA2DB9">
            <w:pPr>
              <w:pStyle w:val="TabellRader"/>
            </w:pPr>
            <w:r>
              <w:t xml:space="preserve">Ju </w:t>
            </w:r>
            <w:r w:rsidR="00E76B2B">
              <w:t>96</w:t>
            </w:r>
          </w:p>
        </w:tc>
        <w:tc>
          <w:tcPr>
            <w:tcW w:w="192" w:type="pct"/>
          </w:tcPr>
          <w:p w14:paraId="2A077E14" w14:textId="77777777" w:rsidR="00795ADE" w:rsidRDefault="00795ADE" w:rsidP="00BA2DB9">
            <w:pPr>
              <w:pStyle w:val="TabellRader"/>
            </w:pPr>
          </w:p>
        </w:tc>
        <w:tc>
          <w:tcPr>
            <w:tcW w:w="213" w:type="pct"/>
          </w:tcPr>
          <w:p w14:paraId="7C7C930A" w14:textId="43DD87F1" w:rsidR="00795ADE" w:rsidRDefault="00C82BCF" w:rsidP="00BA2DB9">
            <w:pPr>
              <w:pStyle w:val="TabellRader"/>
            </w:pPr>
            <w:r>
              <w:t>X</w:t>
            </w:r>
          </w:p>
        </w:tc>
      </w:tr>
      <w:tr w:rsidR="00795ADE" w14:paraId="674DF89C" w14:textId="77777777" w:rsidTr="00BA2DB9">
        <w:trPr>
          <w:gridAfter w:val="2"/>
          <w:wAfter w:w="4015" w:type="pct"/>
        </w:trPr>
        <w:tc>
          <w:tcPr>
            <w:tcW w:w="195" w:type="pct"/>
          </w:tcPr>
          <w:p w14:paraId="2215083A" w14:textId="3E916031" w:rsidR="00795ADE" w:rsidRDefault="007C5083" w:rsidP="00BA2DB9">
            <w:pPr>
              <w:pStyle w:val="TabellRader"/>
            </w:pPr>
            <w:r>
              <w:t>37</w:t>
            </w:r>
          </w:p>
        </w:tc>
        <w:tc>
          <w:tcPr>
            <w:tcW w:w="193" w:type="pct"/>
          </w:tcPr>
          <w:p w14:paraId="1BE95158" w14:textId="6A3E20F6" w:rsidR="00795ADE" w:rsidRDefault="007C5083" w:rsidP="00BA2DB9">
            <w:pPr>
              <w:pStyle w:val="TabellRader"/>
            </w:pPr>
            <w:r>
              <w:t>JuU6</w:t>
            </w:r>
          </w:p>
        </w:tc>
        <w:tc>
          <w:tcPr>
            <w:tcW w:w="192" w:type="pct"/>
          </w:tcPr>
          <w:p w14:paraId="60E26041" w14:textId="5F174282" w:rsidR="00795ADE" w:rsidRDefault="007C5083" w:rsidP="00BA2DB9">
            <w:pPr>
              <w:pStyle w:val="TabellRader"/>
            </w:pPr>
            <w:r>
              <w:t xml:space="preserve">Ju </w:t>
            </w:r>
            <w:r w:rsidR="00E76B2B">
              <w:t>97</w:t>
            </w:r>
          </w:p>
        </w:tc>
        <w:tc>
          <w:tcPr>
            <w:tcW w:w="192" w:type="pct"/>
          </w:tcPr>
          <w:p w14:paraId="67937BCC" w14:textId="77777777" w:rsidR="00795ADE" w:rsidRDefault="00795ADE" w:rsidP="00BA2DB9">
            <w:pPr>
              <w:pStyle w:val="TabellRader"/>
            </w:pPr>
          </w:p>
        </w:tc>
        <w:tc>
          <w:tcPr>
            <w:tcW w:w="213" w:type="pct"/>
          </w:tcPr>
          <w:p w14:paraId="20012750" w14:textId="65C6F93C" w:rsidR="00795ADE" w:rsidRDefault="00C82BCF" w:rsidP="00BA2DB9">
            <w:pPr>
              <w:pStyle w:val="TabellRader"/>
            </w:pPr>
            <w:r>
              <w:t>X</w:t>
            </w:r>
          </w:p>
        </w:tc>
      </w:tr>
      <w:tr w:rsidR="00795ADE" w14:paraId="2C8E9C6B" w14:textId="77777777" w:rsidTr="00BA2DB9">
        <w:trPr>
          <w:gridAfter w:val="2"/>
          <w:wAfter w:w="4015" w:type="pct"/>
        </w:trPr>
        <w:tc>
          <w:tcPr>
            <w:tcW w:w="195" w:type="pct"/>
          </w:tcPr>
          <w:p w14:paraId="38255B1A" w14:textId="66DDB919" w:rsidR="00795ADE" w:rsidRDefault="00A10439" w:rsidP="00BA2DB9">
            <w:pPr>
              <w:pStyle w:val="TabellRader"/>
            </w:pPr>
            <w:r>
              <w:t>39</w:t>
            </w:r>
          </w:p>
        </w:tc>
        <w:tc>
          <w:tcPr>
            <w:tcW w:w="193" w:type="pct"/>
          </w:tcPr>
          <w:p w14:paraId="0C24BBA1" w14:textId="16161B15" w:rsidR="00795ADE" w:rsidRDefault="00A10439" w:rsidP="00BA2DB9">
            <w:pPr>
              <w:pStyle w:val="TabellRader"/>
            </w:pPr>
            <w:r>
              <w:t>JuU8</w:t>
            </w:r>
          </w:p>
        </w:tc>
        <w:tc>
          <w:tcPr>
            <w:tcW w:w="192" w:type="pct"/>
          </w:tcPr>
          <w:p w14:paraId="783ED864" w14:textId="56AF6809" w:rsidR="00795ADE" w:rsidRDefault="00A10439" w:rsidP="00BA2DB9">
            <w:pPr>
              <w:pStyle w:val="TabellRader"/>
            </w:pPr>
            <w:r>
              <w:t xml:space="preserve">Ju </w:t>
            </w:r>
            <w:r w:rsidR="00E76B2B">
              <w:t>98</w:t>
            </w:r>
          </w:p>
        </w:tc>
        <w:tc>
          <w:tcPr>
            <w:tcW w:w="192" w:type="pct"/>
          </w:tcPr>
          <w:p w14:paraId="1E006A6B" w14:textId="77777777" w:rsidR="00795ADE" w:rsidRDefault="00795ADE" w:rsidP="00BA2DB9">
            <w:pPr>
              <w:pStyle w:val="TabellRader"/>
            </w:pPr>
          </w:p>
        </w:tc>
        <w:tc>
          <w:tcPr>
            <w:tcW w:w="213" w:type="pct"/>
          </w:tcPr>
          <w:p w14:paraId="10FF488A" w14:textId="09D68A08" w:rsidR="00795ADE" w:rsidRDefault="00C82BCF" w:rsidP="00BA2DB9">
            <w:pPr>
              <w:pStyle w:val="TabellRader"/>
            </w:pPr>
            <w:r>
              <w:t>X</w:t>
            </w:r>
          </w:p>
        </w:tc>
      </w:tr>
      <w:tr w:rsidR="009B3C21" w14:paraId="5F114076" w14:textId="77777777" w:rsidTr="005711A8">
        <w:trPr>
          <w:gridAfter w:val="2"/>
          <w:wAfter w:w="4015" w:type="pct"/>
        </w:trPr>
        <w:tc>
          <w:tcPr>
            <w:tcW w:w="195" w:type="pct"/>
          </w:tcPr>
          <w:p w14:paraId="4EFE19D5" w14:textId="6C0ADC2B" w:rsidR="009B3C21" w:rsidRDefault="00581296" w:rsidP="005711A8">
            <w:pPr>
              <w:pStyle w:val="TabellRader"/>
            </w:pPr>
            <w:r>
              <w:t>144</w:t>
            </w:r>
          </w:p>
        </w:tc>
        <w:tc>
          <w:tcPr>
            <w:tcW w:w="193" w:type="pct"/>
          </w:tcPr>
          <w:p w14:paraId="0531EDEE" w14:textId="24E0C24F" w:rsidR="009B3C21" w:rsidRDefault="00581296" w:rsidP="005711A8">
            <w:pPr>
              <w:pStyle w:val="TabellRader"/>
            </w:pPr>
            <w:r>
              <w:t>JuU12</w:t>
            </w:r>
          </w:p>
        </w:tc>
        <w:tc>
          <w:tcPr>
            <w:tcW w:w="192" w:type="pct"/>
          </w:tcPr>
          <w:p w14:paraId="67816600" w14:textId="3E445124" w:rsidR="009B3C21" w:rsidRDefault="00581296" w:rsidP="005711A8">
            <w:pPr>
              <w:pStyle w:val="TabellRader"/>
            </w:pPr>
            <w:r>
              <w:t xml:space="preserve">Ju </w:t>
            </w:r>
            <w:r w:rsidR="00E76B2B">
              <w:t>100</w:t>
            </w:r>
          </w:p>
        </w:tc>
        <w:tc>
          <w:tcPr>
            <w:tcW w:w="192" w:type="pct"/>
          </w:tcPr>
          <w:p w14:paraId="6A330416" w14:textId="77777777" w:rsidR="009B3C21" w:rsidRDefault="009B3C21" w:rsidP="005711A8">
            <w:pPr>
              <w:pStyle w:val="TabellRader"/>
            </w:pPr>
          </w:p>
        </w:tc>
        <w:tc>
          <w:tcPr>
            <w:tcW w:w="213" w:type="pct"/>
          </w:tcPr>
          <w:p w14:paraId="4230A406" w14:textId="4C73C1A2" w:rsidR="009B3C21" w:rsidRDefault="00C82BCF" w:rsidP="005711A8">
            <w:pPr>
              <w:pStyle w:val="TabellRader"/>
            </w:pPr>
            <w:r>
              <w:t>X</w:t>
            </w:r>
          </w:p>
        </w:tc>
      </w:tr>
      <w:tr w:rsidR="009B3C21" w14:paraId="2E72D437" w14:textId="77777777" w:rsidTr="005711A8">
        <w:trPr>
          <w:gridAfter w:val="2"/>
          <w:wAfter w:w="4015" w:type="pct"/>
        </w:trPr>
        <w:tc>
          <w:tcPr>
            <w:tcW w:w="195" w:type="pct"/>
          </w:tcPr>
          <w:p w14:paraId="47D12FC2" w14:textId="042A914B" w:rsidR="009B3C21" w:rsidRDefault="00581296" w:rsidP="005711A8">
            <w:pPr>
              <w:pStyle w:val="TabellRader"/>
            </w:pPr>
            <w:r>
              <w:t>148</w:t>
            </w:r>
          </w:p>
        </w:tc>
        <w:tc>
          <w:tcPr>
            <w:tcW w:w="193" w:type="pct"/>
          </w:tcPr>
          <w:p w14:paraId="3F21F43A" w14:textId="34B8AA63" w:rsidR="009B3C21" w:rsidRDefault="00581296" w:rsidP="005711A8">
            <w:pPr>
              <w:pStyle w:val="TabellRader"/>
            </w:pPr>
            <w:r>
              <w:t>JuU11</w:t>
            </w:r>
          </w:p>
        </w:tc>
        <w:tc>
          <w:tcPr>
            <w:tcW w:w="192" w:type="pct"/>
          </w:tcPr>
          <w:p w14:paraId="14A32B3E" w14:textId="057A66AC" w:rsidR="009B3C21" w:rsidRDefault="00581296" w:rsidP="005711A8">
            <w:pPr>
              <w:pStyle w:val="TabellRader"/>
            </w:pPr>
            <w:r>
              <w:t xml:space="preserve">Ju </w:t>
            </w:r>
            <w:r w:rsidR="00E76B2B">
              <w:t>101</w:t>
            </w:r>
          </w:p>
        </w:tc>
        <w:tc>
          <w:tcPr>
            <w:tcW w:w="192" w:type="pct"/>
          </w:tcPr>
          <w:p w14:paraId="52BE98A7" w14:textId="77777777" w:rsidR="009B3C21" w:rsidRDefault="009B3C21" w:rsidP="005711A8">
            <w:pPr>
              <w:pStyle w:val="TabellRader"/>
            </w:pPr>
          </w:p>
        </w:tc>
        <w:tc>
          <w:tcPr>
            <w:tcW w:w="213" w:type="pct"/>
          </w:tcPr>
          <w:p w14:paraId="74F3222B" w14:textId="3716E9DC" w:rsidR="009B3C21" w:rsidRDefault="00C82BCF" w:rsidP="005711A8">
            <w:pPr>
              <w:pStyle w:val="TabellRader"/>
            </w:pPr>
            <w:r>
              <w:t>X</w:t>
            </w:r>
          </w:p>
        </w:tc>
      </w:tr>
      <w:tr w:rsidR="00257D63" w14:paraId="368E13E9" w14:textId="77777777" w:rsidTr="005711A8">
        <w:trPr>
          <w:gridAfter w:val="2"/>
          <w:wAfter w:w="4015" w:type="pct"/>
        </w:trPr>
        <w:tc>
          <w:tcPr>
            <w:tcW w:w="195" w:type="pct"/>
          </w:tcPr>
          <w:p w14:paraId="72F72E36" w14:textId="78589E6E" w:rsidR="00257D63" w:rsidRDefault="00257D63" w:rsidP="00257D63">
            <w:pPr>
              <w:pStyle w:val="TabellRader"/>
            </w:pPr>
            <w:r>
              <w:t>166</w:t>
            </w:r>
          </w:p>
        </w:tc>
        <w:tc>
          <w:tcPr>
            <w:tcW w:w="193" w:type="pct"/>
          </w:tcPr>
          <w:p w14:paraId="0FB4B732" w14:textId="146B3E18" w:rsidR="00257D63" w:rsidRDefault="00257D63" w:rsidP="00257D63">
            <w:pPr>
              <w:pStyle w:val="TabellRader"/>
            </w:pPr>
            <w:r>
              <w:t>JuU14</w:t>
            </w:r>
          </w:p>
        </w:tc>
        <w:tc>
          <w:tcPr>
            <w:tcW w:w="192" w:type="pct"/>
          </w:tcPr>
          <w:p w14:paraId="22E4AA18" w14:textId="50713217" w:rsidR="00257D63" w:rsidRDefault="00257D63" w:rsidP="00257D63">
            <w:pPr>
              <w:pStyle w:val="TabellRader"/>
            </w:pPr>
            <w:r>
              <w:t>Ju 108</w:t>
            </w:r>
          </w:p>
        </w:tc>
        <w:tc>
          <w:tcPr>
            <w:tcW w:w="192" w:type="pct"/>
          </w:tcPr>
          <w:p w14:paraId="395E25A6" w14:textId="5A605155" w:rsidR="00257D63" w:rsidRDefault="00257D63" w:rsidP="00257D63">
            <w:pPr>
              <w:pStyle w:val="TabellRader"/>
            </w:pPr>
            <w:r>
              <w:t>X</w:t>
            </w:r>
          </w:p>
        </w:tc>
        <w:tc>
          <w:tcPr>
            <w:tcW w:w="213" w:type="pct"/>
          </w:tcPr>
          <w:p w14:paraId="6BD71D5B" w14:textId="77777777" w:rsidR="00257D63" w:rsidRDefault="00257D63" w:rsidP="00257D63">
            <w:pPr>
              <w:pStyle w:val="TabellRader"/>
            </w:pPr>
          </w:p>
        </w:tc>
      </w:tr>
      <w:tr w:rsidR="00257D63" w14:paraId="22AE92BB" w14:textId="77777777" w:rsidTr="005711A8">
        <w:trPr>
          <w:gridAfter w:val="2"/>
          <w:wAfter w:w="4015" w:type="pct"/>
        </w:trPr>
        <w:tc>
          <w:tcPr>
            <w:tcW w:w="195" w:type="pct"/>
          </w:tcPr>
          <w:p w14:paraId="3E51C468" w14:textId="34234D06" w:rsidR="00257D63" w:rsidRDefault="00257D63" w:rsidP="00257D63">
            <w:pPr>
              <w:pStyle w:val="TabellRader"/>
            </w:pPr>
            <w:r>
              <w:t>216</w:t>
            </w:r>
          </w:p>
        </w:tc>
        <w:tc>
          <w:tcPr>
            <w:tcW w:w="193" w:type="pct"/>
          </w:tcPr>
          <w:p w14:paraId="61E8977B" w14:textId="1A428358" w:rsidR="00257D63" w:rsidRDefault="00257D63" w:rsidP="00257D63">
            <w:pPr>
              <w:pStyle w:val="TabellRader"/>
            </w:pPr>
            <w:r>
              <w:t>JuU24</w:t>
            </w:r>
          </w:p>
        </w:tc>
        <w:tc>
          <w:tcPr>
            <w:tcW w:w="192" w:type="pct"/>
          </w:tcPr>
          <w:p w14:paraId="33083163" w14:textId="49121862" w:rsidR="00257D63" w:rsidRDefault="00257D63" w:rsidP="00257D63">
            <w:pPr>
              <w:pStyle w:val="TabellRader"/>
            </w:pPr>
            <w:r>
              <w:t>Ju 113</w:t>
            </w:r>
          </w:p>
        </w:tc>
        <w:tc>
          <w:tcPr>
            <w:tcW w:w="192" w:type="pct"/>
          </w:tcPr>
          <w:p w14:paraId="5C5B656D" w14:textId="77777777" w:rsidR="00257D63" w:rsidRDefault="00257D63" w:rsidP="00257D63">
            <w:pPr>
              <w:pStyle w:val="TabellRader"/>
            </w:pPr>
          </w:p>
        </w:tc>
        <w:tc>
          <w:tcPr>
            <w:tcW w:w="213" w:type="pct"/>
          </w:tcPr>
          <w:p w14:paraId="394EE4DC" w14:textId="0D27678C" w:rsidR="00257D63" w:rsidRDefault="00257D63" w:rsidP="00257D63">
            <w:pPr>
              <w:pStyle w:val="TabellRader"/>
            </w:pPr>
            <w:r>
              <w:t>X</w:t>
            </w:r>
          </w:p>
        </w:tc>
      </w:tr>
      <w:tr w:rsidR="00257D63" w14:paraId="6A440019" w14:textId="77777777" w:rsidTr="005711A8">
        <w:trPr>
          <w:gridAfter w:val="2"/>
          <w:wAfter w:w="4015" w:type="pct"/>
        </w:trPr>
        <w:tc>
          <w:tcPr>
            <w:tcW w:w="195" w:type="pct"/>
          </w:tcPr>
          <w:p w14:paraId="28A3CAD3" w14:textId="52D7F2B1" w:rsidR="00257D63" w:rsidRDefault="00257D63" w:rsidP="00257D63">
            <w:pPr>
              <w:pStyle w:val="TabellRader"/>
            </w:pPr>
            <w:r>
              <w:t>240</w:t>
            </w:r>
          </w:p>
        </w:tc>
        <w:tc>
          <w:tcPr>
            <w:tcW w:w="193" w:type="pct"/>
          </w:tcPr>
          <w:p w14:paraId="2EA8DB9E" w14:textId="40C552E4" w:rsidR="00257D63" w:rsidRDefault="00257D63" w:rsidP="00257D63">
            <w:pPr>
              <w:pStyle w:val="TabellRader"/>
            </w:pPr>
            <w:r>
              <w:t>JuU10</w:t>
            </w:r>
          </w:p>
        </w:tc>
        <w:tc>
          <w:tcPr>
            <w:tcW w:w="192" w:type="pct"/>
          </w:tcPr>
          <w:p w14:paraId="1EFE0382" w14:textId="46C61388" w:rsidR="00257D63" w:rsidRDefault="00257D63" w:rsidP="00257D63">
            <w:pPr>
              <w:pStyle w:val="TabellRader"/>
            </w:pPr>
            <w:r>
              <w:t>Ju 120</w:t>
            </w:r>
          </w:p>
        </w:tc>
        <w:tc>
          <w:tcPr>
            <w:tcW w:w="192" w:type="pct"/>
          </w:tcPr>
          <w:p w14:paraId="11D9542B" w14:textId="77777777" w:rsidR="00257D63" w:rsidRDefault="00257D63" w:rsidP="00257D63">
            <w:pPr>
              <w:pStyle w:val="TabellRader"/>
            </w:pPr>
          </w:p>
        </w:tc>
        <w:tc>
          <w:tcPr>
            <w:tcW w:w="213" w:type="pct"/>
          </w:tcPr>
          <w:p w14:paraId="597EA31A" w14:textId="69D9EE47" w:rsidR="00257D63" w:rsidRDefault="00257D63" w:rsidP="00257D63">
            <w:pPr>
              <w:pStyle w:val="TabellRader"/>
            </w:pPr>
            <w:r>
              <w:t>X</w:t>
            </w:r>
          </w:p>
        </w:tc>
      </w:tr>
      <w:tr w:rsidR="00257D63" w14:paraId="00B2DA16" w14:textId="77777777" w:rsidTr="005711A8">
        <w:trPr>
          <w:gridAfter w:val="2"/>
          <w:wAfter w:w="4015" w:type="pct"/>
        </w:trPr>
        <w:tc>
          <w:tcPr>
            <w:tcW w:w="195" w:type="pct"/>
          </w:tcPr>
          <w:p w14:paraId="49096552" w14:textId="4CE23054" w:rsidR="00257D63" w:rsidRDefault="00257D63" w:rsidP="00257D63">
            <w:pPr>
              <w:pStyle w:val="TabellRader"/>
            </w:pPr>
            <w:r>
              <w:t>243</w:t>
            </w:r>
          </w:p>
        </w:tc>
        <w:tc>
          <w:tcPr>
            <w:tcW w:w="193" w:type="pct"/>
          </w:tcPr>
          <w:p w14:paraId="0880D7DB" w14:textId="48A0CA2E" w:rsidR="00257D63" w:rsidRDefault="00257D63" w:rsidP="00257D63">
            <w:pPr>
              <w:pStyle w:val="TabellRader"/>
            </w:pPr>
            <w:r>
              <w:t>JuU15</w:t>
            </w:r>
          </w:p>
        </w:tc>
        <w:tc>
          <w:tcPr>
            <w:tcW w:w="192" w:type="pct"/>
          </w:tcPr>
          <w:p w14:paraId="51E59099" w14:textId="464B4462" w:rsidR="00257D63" w:rsidRDefault="00257D63" w:rsidP="00257D63">
            <w:pPr>
              <w:pStyle w:val="TabellRader"/>
            </w:pPr>
            <w:r>
              <w:t>Ju 121</w:t>
            </w:r>
          </w:p>
        </w:tc>
        <w:tc>
          <w:tcPr>
            <w:tcW w:w="192" w:type="pct"/>
          </w:tcPr>
          <w:p w14:paraId="6EE92594" w14:textId="043634DE" w:rsidR="00257D63" w:rsidRDefault="00257D63" w:rsidP="00257D63">
            <w:pPr>
              <w:pStyle w:val="TabellRader"/>
            </w:pPr>
            <w:r>
              <w:t>X</w:t>
            </w:r>
          </w:p>
        </w:tc>
        <w:tc>
          <w:tcPr>
            <w:tcW w:w="213" w:type="pct"/>
          </w:tcPr>
          <w:p w14:paraId="0153A378" w14:textId="77777777" w:rsidR="00257D63" w:rsidRDefault="00257D63" w:rsidP="00257D63">
            <w:pPr>
              <w:pStyle w:val="TabellRader"/>
            </w:pPr>
          </w:p>
        </w:tc>
      </w:tr>
      <w:tr w:rsidR="00257D63" w14:paraId="27B7E6C4" w14:textId="77777777" w:rsidTr="005711A8">
        <w:trPr>
          <w:gridAfter w:val="2"/>
          <w:wAfter w:w="4015" w:type="pct"/>
        </w:trPr>
        <w:tc>
          <w:tcPr>
            <w:tcW w:w="195" w:type="pct"/>
          </w:tcPr>
          <w:p w14:paraId="188FCABB" w14:textId="08B24700" w:rsidR="00257D63" w:rsidRDefault="00257D63" w:rsidP="00257D63">
            <w:pPr>
              <w:pStyle w:val="TabellRader"/>
            </w:pPr>
            <w:r>
              <w:t>244</w:t>
            </w:r>
          </w:p>
        </w:tc>
        <w:tc>
          <w:tcPr>
            <w:tcW w:w="193" w:type="pct"/>
          </w:tcPr>
          <w:p w14:paraId="5F6122FA" w14:textId="19255CC6" w:rsidR="00257D63" w:rsidRDefault="00257D63" w:rsidP="00257D63">
            <w:pPr>
              <w:pStyle w:val="TabellRader"/>
            </w:pPr>
            <w:r>
              <w:t>JuU16</w:t>
            </w:r>
          </w:p>
        </w:tc>
        <w:tc>
          <w:tcPr>
            <w:tcW w:w="192" w:type="pct"/>
          </w:tcPr>
          <w:p w14:paraId="2C87AFC2" w14:textId="3E480C6E" w:rsidR="00257D63" w:rsidRDefault="00257D63" w:rsidP="00257D63">
            <w:pPr>
              <w:pStyle w:val="TabellRader"/>
            </w:pPr>
            <w:r>
              <w:t>Ju 122</w:t>
            </w:r>
          </w:p>
        </w:tc>
        <w:tc>
          <w:tcPr>
            <w:tcW w:w="192" w:type="pct"/>
          </w:tcPr>
          <w:p w14:paraId="6C6E5E45" w14:textId="77777777" w:rsidR="00257D63" w:rsidRDefault="00257D63" w:rsidP="00257D63">
            <w:pPr>
              <w:pStyle w:val="TabellRader"/>
            </w:pPr>
          </w:p>
        </w:tc>
        <w:tc>
          <w:tcPr>
            <w:tcW w:w="213" w:type="pct"/>
          </w:tcPr>
          <w:p w14:paraId="61237121" w14:textId="4FB3BD4D" w:rsidR="00257D63" w:rsidRDefault="00257D63" w:rsidP="00257D63">
            <w:pPr>
              <w:pStyle w:val="TabellRader"/>
            </w:pPr>
            <w:r>
              <w:t>X</w:t>
            </w:r>
          </w:p>
        </w:tc>
      </w:tr>
      <w:tr w:rsidR="00257D63" w14:paraId="481A82BC" w14:textId="77777777" w:rsidTr="005711A8">
        <w:trPr>
          <w:gridAfter w:val="2"/>
          <w:wAfter w:w="4015" w:type="pct"/>
        </w:trPr>
        <w:tc>
          <w:tcPr>
            <w:tcW w:w="195" w:type="pct"/>
          </w:tcPr>
          <w:p w14:paraId="3F520692" w14:textId="6E82FA1F" w:rsidR="00257D63" w:rsidRDefault="00257D63" w:rsidP="00257D63">
            <w:pPr>
              <w:pStyle w:val="TabellRader"/>
            </w:pPr>
            <w:r>
              <w:t>245</w:t>
            </w:r>
          </w:p>
        </w:tc>
        <w:tc>
          <w:tcPr>
            <w:tcW w:w="193" w:type="pct"/>
          </w:tcPr>
          <w:p w14:paraId="48D2D818" w14:textId="26B3A7A6" w:rsidR="00257D63" w:rsidRDefault="00257D63" w:rsidP="00257D63">
            <w:pPr>
              <w:pStyle w:val="TabellRader"/>
            </w:pPr>
            <w:r>
              <w:t>JuU23</w:t>
            </w:r>
          </w:p>
        </w:tc>
        <w:tc>
          <w:tcPr>
            <w:tcW w:w="192" w:type="pct"/>
          </w:tcPr>
          <w:p w14:paraId="5BB8EE61" w14:textId="1838CA21" w:rsidR="00257D63" w:rsidRDefault="00257D63" w:rsidP="00257D63">
            <w:pPr>
              <w:pStyle w:val="TabellRader"/>
            </w:pPr>
            <w:r>
              <w:t>Ju 123</w:t>
            </w:r>
          </w:p>
        </w:tc>
        <w:tc>
          <w:tcPr>
            <w:tcW w:w="192" w:type="pct"/>
          </w:tcPr>
          <w:p w14:paraId="609DDB06" w14:textId="77777777" w:rsidR="00257D63" w:rsidRDefault="00257D63" w:rsidP="00257D63">
            <w:pPr>
              <w:pStyle w:val="TabellRader"/>
            </w:pPr>
          </w:p>
        </w:tc>
        <w:tc>
          <w:tcPr>
            <w:tcW w:w="213" w:type="pct"/>
          </w:tcPr>
          <w:p w14:paraId="22E86294" w14:textId="62BBEFA1" w:rsidR="00257D63" w:rsidRDefault="00257D63" w:rsidP="00257D63">
            <w:pPr>
              <w:pStyle w:val="TabellRader"/>
            </w:pPr>
            <w:r>
              <w:t>X</w:t>
            </w:r>
          </w:p>
        </w:tc>
      </w:tr>
      <w:tr w:rsidR="00257D63" w14:paraId="46B22442" w14:textId="77777777" w:rsidTr="005711A8">
        <w:trPr>
          <w:gridAfter w:val="2"/>
          <w:wAfter w:w="4015" w:type="pct"/>
        </w:trPr>
        <w:tc>
          <w:tcPr>
            <w:tcW w:w="195" w:type="pct"/>
          </w:tcPr>
          <w:p w14:paraId="4F43F7CD" w14:textId="206C43A5" w:rsidR="00257D63" w:rsidRDefault="00257D63" w:rsidP="00257D63">
            <w:pPr>
              <w:pStyle w:val="TabellRader"/>
            </w:pPr>
            <w:r>
              <w:t>246</w:t>
            </w:r>
          </w:p>
        </w:tc>
        <w:tc>
          <w:tcPr>
            <w:tcW w:w="193" w:type="pct"/>
          </w:tcPr>
          <w:p w14:paraId="7D865A32" w14:textId="6EBB502D" w:rsidR="00257D63" w:rsidRDefault="00257D63" w:rsidP="00257D63">
            <w:pPr>
              <w:pStyle w:val="TabellRader"/>
            </w:pPr>
            <w:r>
              <w:t>JuU25</w:t>
            </w:r>
          </w:p>
        </w:tc>
        <w:tc>
          <w:tcPr>
            <w:tcW w:w="192" w:type="pct"/>
          </w:tcPr>
          <w:p w14:paraId="263F317E" w14:textId="4907D5B1" w:rsidR="00257D63" w:rsidRDefault="00257D63" w:rsidP="00257D63">
            <w:pPr>
              <w:pStyle w:val="TabellRader"/>
            </w:pPr>
            <w:r>
              <w:t>Ju 124</w:t>
            </w:r>
          </w:p>
        </w:tc>
        <w:tc>
          <w:tcPr>
            <w:tcW w:w="192" w:type="pct"/>
          </w:tcPr>
          <w:p w14:paraId="615A7607" w14:textId="77777777" w:rsidR="00257D63" w:rsidRDefault="00257D63" w:rsidP="00257D63">
            <w:pPr>
              <w:pStyle w:val="TabellRader"/>
            </w:pPr>
          </w:p>
        </w:tc>
        <w:tc>
          <w:tcPr>
            <w:tcW w:w="213" w:type="pct"/>
          </w:tcPr>
          <w:p w14:paraId="666EE0C7" w14:textId="31D3B3FB" w:rsidR="00257D63" w:rsidRDefault="00257D63" w:rsidP="00257D63">
            <w:pPr>
              <w:pStyle w:val="TabellRader"/>
            </w:pPr>
            <w:r>
              <w:t>X</w:t>
            </w:r>
          </w:p>
        </w:tc>
      </w:tr>
      <w:tr w:rsidR="008A4B98" w14:paraId="6547B54E" w14:textId="77777777" w:rsidTr="005711A8">
        <w:trPr>
          <w:gridAfter w:val="2"/>
          <w:wAfter w:w="4015" w:type="pct"/>
        </w:trPr>
        <w:tc>
          <w:tcPr>
            <w:tcW w:w="195" w:type="pct"/>
          </w:tcPr>
          <w:p w14:paraId="5B13E536" w14:textId="0D1464F9" w:rsidR="008A4B98" w:rsidRDefault="008A4B98" w:rsidP="00257D63">
            <w:pPr>
              <w:pStyle w:val="TabellRader"/>
            </w:pPr>
            <w:r>
              <w:t>247</w:t>
            </w:r>
          </w:p>
        </w:tc>
        <w:tc>
          <w:tcPr>
            <w:tcW w:w="193" w:type="pct"/>
          </w:tcPr>
          <w:p w14:paraId="254D3BDC" w14:textId="349A31B1" w:rsidR="008A4B98" w:rsidRDefault="008A4B98" w:rsidP="00257D63">
            <w:pPr>
              <w:pStyle w:val="TabellRader"/>
            </w:pPr>
            <w:r>
              <w:t>JuU25</w:t>
            </w:r>
          </w:p>
        </w:tc>
        <w:tc>
          <w:tcPr>
            <w:tcW w:w="192" w:type="pct"/>
          </w:tcPr>
          <w:p w14:paraId="1EFE2856" w14:textId="1BE18CAE" w:rsidR="008A4B98" w:rsidRDefault="008A4B98" w:rsidP="00257D63">
            <w:pPr>
              <w:pStyle w:val="TabellRader"/>
            </w:pPr>
            <w:r>
              <w:t>A 13</w:t>
            </w:r>
          </w:p>
        </w:tc>
        <w:tc>
          <w:tcPr>
            <w:tcW w:w="192" w:type="pct"/>
          </w:tcPr>
          <w:p w14:paraId="175E34AD" w14:textId="77777777" w:rsidR="008A4B98" w:rsidRDefault="008A4B98" w:rsidP="00257D63">
            <w:pPr>
              <w:pStyle w:val="TabellRader"/>
            </w:pPr>
          </w:p>
        </w:tc>
        <w:tc>
          <w:tcPr>
            <w:tcW w:w="213" w:type="pct"/>
          </w:tcPr>
          <w:p w14:paraId="141784A0" w14:textId="36DEBFD6" w:rsidR="008A4B98" w:rsidRDefault="008A4B98" w:rsidP="00257D63">
            <w:pPr>
              <w:pStyle w:val="TabellRader"/>
            </w:pPr>
            <w:r>
              <w:t>X</w:t>
            </w:r>
          </w:p>
        </w:tc>
      </w:tr>
      <w:tr w:rsidR="00257D63" w14:paraId="4645C0F1" w14:textId="77777777" w:rsidTr="005711A8">
        <w:trPr>
          <w:gridAfter w:val="2"/>
          <w:wAfter w:w="4015" w:type="pct"/>
        </w:trPr>
        <w:tc>
          <w:tcPr>
            <w:tcW w:w="195" w:type="pct"/>
          </w:tcPr>
          <w:p w14:paraId="05012B71" w14:textId="5A5EAC6E" w:rsidR="00257D63" w:rsidRDefault="00257D63" w:rsidP="00257D63">
            <w:pPr>
              <w:pStyle w:val="TabellRader"/>
            </w:pPr>
            <w:r>
              <w:t>251</w:t>
            </w:r>
          </w:p>
        </w:tc>
        <w:tc>
          <w:tcPr>
            <w:tcW w:w="193" w:type="pct"/>
          </w:tcPr>
          <w:p w14:paraId="18EC37CA" w14:textId="4F42F8EE" w:rsidR="00257D63" w:rsidRDefault="00257D63" w:rsidP="00257D63">
            <w:pPr>
              <w:pStyle w:val="TabellRader"/>
            </w:pPr>
            <w:r>
              <w:t>JuU17</w:t>
            </w:r>
          </w:p>
        </w:tc>
        <w:tc>
          <w:tcPr>
            <w:tcW w:w="192" w:type="pct"/>
          </w:tcPr>
          <w:p w14:paraId="3924FA87" w14:textId="141EA17A" w:rsidR="00257D63" w:rsidRDefault="00257D63" w:rsidP="00257D63">
            <w:pPr>
              <w:pStyle w:val="TabellRader"/>
            </w:pPr>
            <w:r>
              <w:t>Ju 125</w:t>
            </w:r>
          </w:p>
        </w:tc>
        <w:tc>
          <w:tcPr>
            <w:tcW w:w="192" w:type="pct"/>
          </w:tcPr>
          <w:p w14:paraId="5AABE515" w14:textId="77777777" w:rsidR="00257D63" w:rsidRDefault="00257D63" w:rsidP="00257D63">
            <w:pPr>
              <w:pStyle w:val="TabellRader"/>
            </w:pPr>
          </w:p>
        </w:tc>
        <w:tc>
          <w:tcPr>
            <w:tcW w:w="213" w:type="pct"/>
          </w:tcPr>
          <w:p w14:paraId="0F8040E1" w14:textId="561D153A" w:rsidR="00257D63" w:rsidRDefault="00257D63" w:rsidP="00257D63">
            <w:pPr>
              <w:pStyle w:val="TabellRader"/>
            </w:pPr>
            <w:r>
              <w:t>X</w:t>
            </w:r>
          </w:p>
        </w:tc>
      </w:tr>
      <w:tr w:rsidR="00257D63" w14:paraId="0F8B1F50" w14:textId="77777777" w:rsidTr="005711A8">
        <w:trPr>
          <w:gridAfter w:val="2"/>
          <w:wAfter w:w="4015" w:type="pct"/>
        </w:trPr>
        <w:tc>
          <w:tcPr>
            <w:tcW w:w="195" w:type="pct"/>
          </w:tcPr>
          <w:p w14:paraId="165FECFD" w14:textId="1BD82BC9" w:rsidR="00257D63" w:rsidRDefault="00257D63" w:rsidP="00257D63">
            <w:pPr>
              <w:pStyle w:val="TabellRader"/>
            </w:pPr>
            <w:r>
              <w:t>252</w:t>
            </w:r>
          </w:p>
        </w:tc>
        <w:tc>
          <w:tcPr>
            <w:tcW w:w="193" w:type="pct"/>
          </w:tcPr>
          <w:p w14:paraId="79136E4A" w14:textId="3D12FD6C" w:rsidR="00257D63" w:rsidRDefault="00257D63" w:rsidP="00257D63">
            <w:pPr>
              <w:pStyle w:val="TabellRader"/>
            </w:pPr>
            <w:r>
              <w:t>JuU44</w:t>
            </w:r>
          </w:p>
        </w:tc>
        <w:tc>
          <w:tcPr>
            <w:tcW w:w="192" w:type="pct"/>
          </w:tcPr>
          <w:p w14:paraId="797AF88D" w14:textId="64B24EB7" w:rsidR="00257D63" w:rsidRDefault="00257D63" w:rsidP="00257D63">
            <w:pPr>
              <w:pStyle w:val="TabellRader"/>
            </w:pPr>
            <w:r>
              <w:t>Ju 126</w:t>
            </w:r>
          </w:p>
        </w:tc>
        <w:tc>
          <w:tcPr>
            <w:tcW w:w="192" w:type="pct"/>
          </w:tcPr>
          <w:p w14:paraId="7D9E3A2C" w14:textId="77777777" w:rsidR="00257D63" w:rsidRDefault="00257D63" w:rsidP="00257D63">
            <w:pPr>
              <w:pStyle w:val="TabellRader"/>
            </w:pPr>
          </w:p>
        </w:tc>
        <w:tc>
          <w:tcPr>
            <w:tcW w:w="213" w:type="pct"/>
          </w:tcPr>
          <w:p w14:paraId="3A2A9B0D" w14:textId="20BA3EF4" w:rsidR="00257D63" w:rsidRDefault="00257D63" w:rsidP="00257D63">
            <w:pPr>
              <w:pStyle w:val="TabellRader"/>
            </w:pPr>
            <w:r>
              <w:t>X</w:t>
            </w:r>
          </w:p>
        </w:tc>
      </w:tr>
      <w:tr w:rsidR="00257D63" w14:paraId="77C3E95D" w14:textId="77777777" w:rsidTr="005711A8">
        <w:trPr>
          <w:gridAfter w:val="2"/>
          <w:wAfter w:w="4015" w:type="pct"/>
        </w:trPr>
        <w:tc>
          <w:tcPr>
            <w:tcW w:w="195" w:type="pct"/>
          </w:tcPr>
          <w:p w14:paraId="7D311043" w14:textId="685305A6" w:rsidR="00257D63" w:rsidRDefault="00257D63" w:rsidP="00257D63">
            <w:pPr>
              <w:pStyle w:val="TabellRader"/>
            </w:pPr>
            <w:r>
              <w:t>270</w:t>
            </w:r>
          </w:p>
        </w:tc>
        <w:tc>
          <w:tcPr>
            <w:tcW w:w="193" w:type="pct"/>
          </w:tcPr>
          <w:p w14:paraId="5E49CC14" w14:textId="4841F2ED" w:rsidR="00257D63" w:rsidRDefault="00257D63" w:rsidP="00257D63">
            <w:pPr>
              <w:pStyle w:val="TabellRader"/>
            </w:pPr>
            <w:r>
              <w:t>JuU22</w:t>
            </w:r>
          </w:p>
        </w:tc>
        <w:tc>
          <w:tcPr>
            <w:tcW w:w="192" w:type="pct"/>
          </w:tcPr>
          <w:p w14:paraId="50271147" w14:textId="19F9B48B" w:rsidR="00257D63" w:rsidRDefault="00257D63" w:rsidP="00257D63">
            <w:pPr>
              <w:pStyle w:val="TabellRader"/>
            </w:pPr>
            <w:r>
              <w:t>Ju 131</w:t>
            </w:r>
          </w:p>
        </w:tc>
        <w:tc>
          <w:tcPr>
            <w:tcW w:w="192" w:type="pct"/>
          </w:tcPr>
          <w:p w14:paraId="05CEADDC" w14:textId="77777777" w:rsidR="00257D63" w:rsidRDefault="00257D63" w:rsidP="00257D63">
            <w:pPr>
              <w:pStyle w:val="TabellRader"/>
            </w:pPr>
          </w:p>
        </w:tc>
        <w:tc>
          <w:tcPr>
            <w:tcW w:w="213" w:type="pct"/>
          </w:tcPr>
          <w:p w14:paraId="64F074F6" w14:textId="720AB702" w:rsidR="00257D63" w:rsidRDefault="00257D63" w:rsidP="00257D63">
            <w:pPr>
              <w:pStyle w:val="TabellRader"/>
            </w:pPr>
            <w:r>
              <w:t>X</w:t>
            </w:r>
          </w:p>
        </w:tc>
      </w:tr>
      <w:tr w:rsidR="00833754" w14:paraId="0C87C7AE" w14:textId="77777777" w:rsidTr="005711A8">
        <w:trPr>
          <w:gridAfter w:val="2"/>
          <w:wAfter w:w="4015" w:type="pct"/>
        </w:trPr>
        <w:tc>
          <w:tcPr>
            <w:tcW w:w="195" w:type="pct"/>
          </w:tcPr>
          <w:p w14:paraId="4338572A" w14:textId="15260647" w:rsidR="00833754" w:rsidRDefault="00833754" w:rsidP="00257D63">
            <w:pPr>
              <w:pStyle w:val="TabellRader"/>
            </w:pPr>
            <w:r>
              <w:t>271</w:t>
            </w:r>
          </w:p>
        </w:tc>
        <w:tc>
          <w:tcPr>
            <w:tcW w:w="193" w:type="pct"/>
          </w:tcPr>
          <w:p w14:paraId="6374B12F" w14:textId="598BF0EA" w:rsidR="00833754" w:rsidRDefault="00833754" w:rsidP="00257D63">
            <w:pPr>
              <w:pStyle w:val="TabellRader"/>
            </w:pPr>
            <w:r>
              <w:t>JuU22</w:t>
            </w:r>
          </w:p>
        </w:tc>
        <w:tc>
          <w:tcPr>
            <w:tcW w:w="192" w:type="pct"/>
          </w:tcPr>
          <w:p w14:paraId="0EBE4A7E" w14:textId="2E329910" w:rsidR="00833754" w:rsidRDefault="00833754" w:rsidP="00257D63">
            <w:pPr>
              <w:pStyle w:val="TabellRader"/>
            </w:pPr>
            <w:r>
              <w:t>Fi 79</w:t>
            </w:r>
          </w:p>
        </w:tc>
        <w:tc>
          <w:tcPr>
            <w:tcW w:w="192" w:type="pct"/>
          </w:tcPr>
          <w:p w14:paraId="353C8543" w14:textId="77777777" w:rsidR="00833754" w:rsidRDefault="00833754" w:rsidP="00257D63">
            <w:pPr>
              <w:pStyle w:val="TabellRader"/>
            </w:pPr>
          </w:p>
        </w:tc>
        <w:tc>
          <w:tcPr>
            <w:tcW w:w="213" w:type="pct"/>
          </w:tcPr>
          <w:p w14:paraId="6DD12BBC" w14:textId="6626C61D" w:rsidR="00833754" w:rsidRDefault="00833754" w:rsidP="00257D63">
            <w:pPr>
              <w:pStyle w:val="TabellRader"/>
            </w:pPr>
            <w:r>
              <w:t>X</w:t>
            </w:r>
          </w:p>
        </w:tc>
      </w:tr>
      <w:tr w:rsidR="00257D63" w14:paraId="2863A989" w14:textId="77777777" w:rsidTr="005711A8">
        <w:trPr>
          <w:gridAfter w:val="2"/>
          <w:wAfter w:w="4015" w:type="pct"/>
        </w:trPr>
        <w:tc>
          <w:tcPr>
            <w:tcW w:w="195" w:type="pct"/>
          </w:tcPr>
          <w:p w14:paraId="6EB81D25" w14:textId="78DDB81D" w:rsidR="00257D63" w:rsidRDefault="00257D63" w:rsidP="00257D63">
            <w:pPr>
              <w:pStyle w:val="TabellRader"/>
            </w:pPr>
            <w:r>
              <w:t>272</w:t>
            </w:r>
          </w:p>
        </w:tc>
        <w:tc>
          <w:tcPr>
            <w:tcW w:w="193" w:type="pct"/>
          </w:tcPr>
          <w:p w14:paraId="2842FB65" w14:textId="66E66DBA" w:rsidR="00257D63" w:rsidRDefault="00257D63" w:rsidP="00257D63">
            <w:pPr>
              <w:pStyle w:val="TabellRader"/>
            </w:pPr>
            <w:r>
              <w:t>JuU18</w:t>
            </w:r>
          </w:p>
        </w:tc>
        <w:tc>
          <w:tcPr>
            <w:tcW w:w="192" w:type="pct"/>
          </w:tcPr>
          <w:p w14:paraId="2CB31B59" w14:textId="6B4BCB0C" w:rsidR="00257D63" w:rsidRDefault="00257D63" w:rsidP="00257D63">
            <w:pPr>
              <w:pStyle w:val="TabellRader"/>
            </w:pPr>
            <w:r>
              <w:t>Ju 132</w:t>
            </w:r>
          </w:p>
        </w:tc>
        <w:tc>
          <w:tcPr>
            <w:tcW w:w="192" w:type="pct"/>
          </w:tcPr>
          <w:p w14:paraId="6E2CEE03" w14:textId="3D47D475" w:rsidR="00257D63" w:rsidRDefault="00257D63" w:rsidP="00257D63">
            <w:pPr>
              <w:pStyle w:val="TabellRader"/>
            </w:pPr>
            <w:r>
              <w:t>X</w:t>
            </w:r>
          </w:p>
        </w:tc>
        <w:tc>
          <w:tcPr>
            <w:tcW w:w="213" w:type="pct"/>
          </w:tcPr>
          <w:p w14:paraId="4CB3CA45" w14:textId="77777777" w:rsidR="00257D63" w:rsidRDefault="00257D63" w:rsidP="00257D63">
            <w:pPr>
              <w:pStyle w:val="TabellRader"/>
            </w:pPr>
          </w:p>
        </w:tc>
      </w:tr>
      <w:tr w:rsidR="00257D63" w14:paraId="4A7A5AB5" w14:textId="77777777" w:rsidTr="005711A8">
        <w:trPr>
          <w:gridAfter w:val="2"/>
          <w:wAfter w:w="4015" w:type="pct"/>
        </w:trPr>
        <w:tc>
          <w:tcPr>
            <w:tcW w:w="195" w:type="pct"/>
          </w:tcPr>
          <w:p w14:paraId="0CEED138" w14:textId="15D3F2A6" w:rsidR="00257D63" w:rsidRDefault="00257D63" w:rsidP="00257D63">
            <w:pPr>
              <w:pStyle w:val="TabellRader"/>
            </w:pPr>
            <w:r>
              <w:t>273</w:t>
            </w:r>
          </w:p>
        </w:tc>
        <w:tc>
          <w:tcPr>
            <w:tcW w:w="193" w:type="pct"/>
          </w:tcPr>
          <w:p w14:paraId="40DCFF46" w14:textId="3DC31186" w:rsidR="00257D63" w:rsidRDefault="00257D63" w:rsidP="00257D63">
            <w:pPr>
              <w:pStyle w:val="TabellRader"/>
            </w:pPr>
            <w:r>
              <w:t>JuU27</w:t>
            </w:r>
          </w:p>
        </w:tc>
        <w:tc>
          <w:tcPr>
            <w:tcW w:w="192" w:type="pct"/>
          </w:tcPr>
          <w:p w14:paraId="793A0787" w14:textId="103C2C3D" w:rsidR="00257D63" w:rsidRDefault="00257D63" w:rsidP="00257D63">
            <w:pPr>
              <w:pStyle w:val="TabellRader"/>
            </w:pPr>
            <w:r>
              <w:t>Ju 133</w:t>
            </w:r>
          </w:p>
        </w:tc>
        <w:tc>
          <w:tcPr>
            <w:tcW w:w="192" w:type="pct"/>
          </w:tcPr>
          <w:p w14:paraId="423FC3D9" w14:textId="77777777" w:rsidR="00257D63" w:rsidRDefault="00257D63" w:rsidP="00257D63">
            <w:pPr>
              <w:pStyle w:val="TabellRader"/>
            </w:pPr>
          </w:p>
        </w:tc>
        <w:tc>
          <w:tcPr>
            <w:tcW w:w="213" w:type="pct"/>
          </w:tcPr>
          <w:p w14:paraId="234934C6" w14:textId="15799A28" w:rsidR="00257D63" w:rsidRDefault="00257D63" w:rsidP="00257D63">
            <w:pPr>
              <w:pStyle w:val="TabellRader"/>
            </w:pPr>
            <w:r>
              <w:t>X</w:t>
            </w:r>
          </w:p>
        </w:tc>
      </w:tr>
      <w:tr w:rsidR="00A6711F" w14:paraId="77C0138D" w14:textId="77777777" w:rsidTr="005711A8">
        <w:trPr>
          <w:gridAfter w:val="2"/>
          <w:wAfter w:w="4015" w:type="pct"/>
        </w:trPr>
        <w:tc>
          <w:tcPr>
            <w:tcW w:w="195" w:type="pct"/>
          </w:tcPr>
          <w:p w14:paraId="56AF5C17" w14:textId="764F797E" w:rsidR="00A6711F" w:rsidRDefault="00A6711F" w:rsidP="00257D63">
            <w:pPr>
              <w:pStyle w:val="TabellRader"/>
            </w:pPr>
            <w:r>
              <w:t>274</w:t>
            </w:r>
          </w:p>
        </w:tc>
        <w:tc>
          <w:tcPr>
            <w:tcW w:w="193" w:type="pct"/>
          </w:tcPr>
          <w:p w14:paraId="206CCA7B" w14:textId="0E062470" w:rsidR="00A6711F" w:rsidRDefault="00A6711F" w:rsidP="00257D63">
            <w:pPr>
              <w:pStyle w:val="TabellRader"/>
            </w:pPr>
            <w:r>
              <w:t>JuU27</w:t>
            </w:r>
          </w:p>
        </w:tc>
        <w:tc>
          <w:tcPr>
            <w:tcW w:w="192" w:type="pct"/>
          </w:tcPr>
          <w:p w14:paraId="08A08849" w14:textId="1241F322" w:rsidR="00A6711F" w:rsidRDefault="00A6711F" w:rsidP="00257D63">
            <w:pPr>
              <w:pStyle w:val="TabellRader"/>
            </w:pPr>
            <w:r>
              <w:t>S 70</w:t>
            </w:r>
          </w:p>
        </w:tc>
        <w:tc>
          <w:tcPr>
            <w:tcW w:w="192" w:type="pct"/>
          </w:tcPr>
          <w:p w14:paraId="11990375" w14:textId="77777777" w:rsidR="00A6711F" w:rsidRDefault="00A6711F" w:rsidP="00257D63">
            <w:pPr>
              <w:pStyle w:val="TabellRader"/>
            </w:pPr>
          </w:p>
        </w:tc>
        <w:tc>
          <w:tcPr>
            <w:tcW w:w="213" w:type="pct"/>
          </w:tcPr>
          <w:p w14:paraId="3626560D" w14:textId="4465B7A9" w:rsidR="00A6711F" w:rsidRDefault="00BE3FDD" w:rsidP="00257D63">
            <w:pPr>
              <w:pStyle w:val="TabellRader"/>
            </w:pPr>
            <w:r>
              <w:t>X</w:t>
            </w:r>
          </w:p>
        </w:tc>
      </w:tr>
      <w:tr w:rsidR="00257D63" w14:paraId="43BB0372" w14:textId="77777777" w:rsidTr="005711A8">
        <w:trPr>
          <w:gridAfter w:val="2"/>
          <w:wAfter w:w="4015" w:type="pct"/>
        </w:trPr>
        <w:tc>
          <w:tcPr>
            <w:tcW w:w="195" w:type="pct"/>
          </w:tcPr>
          <w:p w14:paraId="3CCFE006" w14:textId="0B3BDCD9" w:rsidR="00257D63" w:rsidRDefault="00257D63" w:rsidP="00257D63">
            <w:pPr>
              <w:pStyle w:val="TabellRader"/>
            </w:pPr>
            <w:r>
              <w:t>275</w:t>
            </w:r>
          </w:p>
        </w:tc>
        <w:tc>
          <w:tcPr>
            <w:tcW w:w="193" w:type="pct"/>
          </w:tcPr>
          <w:p w14:paraId="0DD213F5" w14:textId="32F61517" w:rsidR="00257D63" w:rsidRDefault="00257D63" w:rsidP="00257D63">
            <w:pPr>
              <w:pStyle w:val="TabellRader"/>
            </w:pPr>
            <w:r>
              <w:t>JuU28</w:t>
            </w:r>
          </w:p>
        </w:tc>
        <w:tc>
          <w:tcPr>
            <w:tcW w:w="192" w:type="pct"/>
          </w:tcPr>
          <w:p w14:paraId="4F54664F" w14:textId="5B0F6B68" w:rsidR="00257D63" w:rsidRDefault="00257D63" w:rsidP="00257D63">
            <w:pPr>
              <w:pStyle w:val="TabellRader"/>
            </w:pPr>
            <w:r>
              <w:t>Ju 134</w:t>
            </w:r>
          </w:p>
        </w:tc>
        <w:tc>
          <w:tcPr>
            <w:tcW w:w="192" w:type="pct"/>
          </w:tcPr>
          <w:p w14:paraId="73E5C966" w14:textId="77777777" w:rsidR="00257D63" w:rsidRDefault="00257D63" w:rsidP="00257D63">
            <w:pPr>
              <w:pStyle w:val="TabellRader"/>
            </w:pPr>
          </w:p>
        </w:tc>
        <w:tc>
          <w:tcPr>
            <w:tcW w:w="213" w:type="pct"/>
          </w:tcPr>
          <w:p w14:paraId="516C530D" w14:textId="4CCC1A6B" w:rsidR="00257D63" w:rsidRDefault="00257D63" w:rsidP="00257D63">
            <w:pPr>
              <w:pStyle w:val="TabellRader"/>
            </w:pPr>
            <w:r>
              <w:t>X</w:t>
            </w:r>
          </w:p>
        </w:tc>
      </w:tr>
      <w:tr w:rsidR="00257D63" w14:paraId="13CD0122" w14:textId="77777777" w:rsidTr="005711A8">
        <w:trPr>
          <w:gridAfter w:val="2"/>
          <w:wAfter w:w="4015" w:type="pct"/>
        </w:trPr>
        <w:tc>
          <w:tcPr>
            <w:tcW w:w="195" w:type="pct"/>
          </w:tcPr>
          <w:p w14:paraId="210BA34A" w14:textId="32DF6292" w:rsidR="00257D63" w:rsidRDefault="00257D63" w:rsidP="00257D63">
            <w:pPr>
              <w:pStyle w:val="TabellRader"/>
            </w:pPr>
            <w:r>
              <w:t>293</w:t>
            </w:r>
          </w:p>
        </w:tc>
        <w:tc>
          <w:tcPr>
            <w:tcW w:w="193" w:type="pct"/>
          </w:tcPr>
          <w:p w14:paraId="56840208" w14:textId="2C899E0A" w:rsidR="00257D63" w:rsidRDefault="00257D63" w:rsidP="00257D63">
            <w:pPr>
              <w:pStyle w:val="TabellRader"/>
            </w:pPr>
            <w:r>
              <w:t>JuU26</w:t>
            </w:r>
          </w:p>
        </w:tc>
        <w:tc>
          <w:tcPr>
            <w:tcW w:w="192" w:type="pct"/>
          </w:tcPr>
          <w:p w14:paraId="214ED6EF" w14:textId="7E0167FE" w:rsidR="00257D63" w:rsidRDefault="00257D63" w:rsidP="00257D63">
            <w:pPr>
              <w:pStyle w:val="TabellRader"/>
            </w:pPr>
            <w:r>
              <w:t>Ju 137</w:t>
            </w:r>
          </w:p>
        </w:tc>
        <w:tc>
          <w:tcPr>
            <w:tcW w:w="192" w:type="pct"/>
          </w:tcPr>
          <w:p w14:paraId="6898431F" w14:textId="77777777" w:rsidR="00257D63" w:rsidRDefault="00257D63" w:rsidP="00257D63">
            <w:pPr>
              <w:pStyle w:val="TabellRader"/>
            </w:pPr>
          </w:p>
        </w:tc>
        <w:tc>
          <w:tcPr>
            <w:tcW w:w="213" w:type="pct"/>
          </w:tcPr>
          <w:p w14:paraId="3453F439" w14:textId="41B5BE04" w:rsidR="00257D63" w:rsidRDefault="00257D63" w:rsidP="00257D63">
            <w:pPr>
              <w:pStyle w:val="TabellRader"/>
            </w:pPr>
            <w:r>
              <w:t>X</w:t>
            </w:r>
          </w:p>
        </w:tc>
      </w:tr>
      <w:tr w:rsidR="00257D63" w14:paraId="236B7244" w14:textId="77777777" w:rsidTr="005711A8">
        <w:trPr>
          <w:gridAfter w:val="2"/>
          <w:wAfter w:w="4015" w:type="pct"/>
        </w:trPr>
        <w:tc>
          <w:tcPr>
            <w:tcW w:w="195" w:type="pct"/>
          </w:tcPr>
          <w:p w14:paraId="6A553580" w14:textId="41B2CD04" w:rsidR="00257D63" w:rsidRDefault="00257D63" w:rsidP="00257D63">
            <w:pPr>
              <w:pStyle w:val="TabellRader"/>
            </w:pPr>
            <w:r>
              <w:t>294</w:t>
            </w:r>
          </w:p>
        </w:tc>
        <w:tc>
          <w:tcPr>
            <w:tcW w:w="193" w:type="pct"/>
          </w:tcPr>
          <w:p w14:paraId="61F2667C" w14:textId="699DAD80" w:rsidR="00257D63" w:rsidRDefault="00257D63" w:rsidP="00257D63">
            <w:pPr>
              <w:pStyle w:val="TabellRader"/>
            </w:pPr>
            <w:r>
              <w:t>JuU19</w:t>
            </w:r>
          </w:p>
        </w:tc>
        <w:tc>
          <w:tcPr>
            <w:tcW w:w="192" w:type="pct"/>
          </w:tcPr>
          <w:p w14:paraId="2B528DF9" w14:textId="1811D691" w:rsidR="00257D63" w:rsidRDefault="00257D63" w:rsidP="00257D63">
            <w:pPr>
              <w:pStyle w:val="TabellRader"/>
            </w:pPr>
            <w:r>
              <w:t>Ju 138</w:t>
            </w:r>
          </w:p>
        </w:tc>
        <w:tc>
          <w:tcPr>
            <w:tcW w:w="192" w:type="pct"/>
          </w:tcPr>
          <w:p w14:paraId="191D44A7" w14:textId="77777777" w:rsidR="00257D63" w:rsidRDefault="00257D63" w:rsidP="00257D63">
            <w:pPr>
              <w:pStyle w:val="TabellRader"/>
            </w:pPr>
          </w:p>
        </w:tc>
        <w:tc>
          <w:tcPr>
            <w:tcW w:w="213" w:type="pct"/>
          </w:tcPr>
          <w:p w14:paraId="12DF812E" w14:textId="5932ED15" w:rsidR="00257D63" w:rsidRDefault="00257D63" w:rsidP="00257D63">
            <w:pPr>
              <w:pStyle w:val="TabellRader"/>
            </w:pPr>
            <w:r>
              <w:t>X</w:t>
            </w:r>
          </w:p>
        </w:tc>
      </w:tr>
      <w:tr w:rsidR="00257D63" w14:paraId="20F1D972" w14:textId="77777777" w:rsidTr="005711A8">
        <w:trPr>
          <w:gridAfter w:val="2"/>
          <w:wAfter w:w="4015" w:type="pct"/>
        </w:trPr>
        <w:tc>
          <w:tcPr>
            <w:tcW w:w="195" w:type="pct"/>
          </w:tcPr>
          <w:p w14:paraId="50C90815" w14:textId="5B11EA59" w:rsidR="00257D63" w:rsidRDefault="00257D63" w:rsidP="00257D63">
            <w:pPr>
              <w:pStyle w:val="TabellRader"/>
            </w:pPr>
            <w:r>
              <w:t>305</w:t>
            </w:r>
          </w:p>
        </w:tc>
        <w:tc>
          <w:tcPr>
            <w:tcW w:w="193" w:type="pct"/>
          </w:tcPr>
          <w:p w14:paraId="4B47F39B" w14:textId="0B85C804" w:rsidR="00257D63" w:rsidRDefault="00257D63" w:rsidP="00257D63">
            <w:pPr>
              <w:pStyle w:val="TabellRader"/>
            </w:pPr>
            <w:r>
              <w:t>JuU36</w:t>
            </w:r>
          </w:p>
        </w:tc>
        <w:tc>
          <w:tcPr>
            <w:tcW w:w="192" w:type="pct"/>
          </w:tcPr>
          <w:p w14:paraId="22596351" w14:textId="744FA6FA" w:rsidR="00257D63" w:rsidRDefault="00257D63" w:rsidP="00257D63">
            <w:pPr>
              <w:pStyle w:val="TabellRader"/>
            </w:pPr>
            <w:r>
              <w:t>Ju 139</w:t>
            </w:r>
          </w:p>
        </w:tc>
        <w:tc>
          <w:tcPr>
            <w:tcW w:w="192" w:type="pct"/>
          </w:tcPr>
          <w:p w14:paraId="5A43E461" w14:textId="672BD244" w:rsidR="00257D63" w:rsidRDefault="00257D63" w:rsidP="00257D63">
            <w:pPr>
              <w:pStyle w:val="TabellRader"/>
            </w:pPr>
            <w:r>
              <w:t>X</w:t>
            </w:r>
          </w:p>
        </w:tc>
        <w:tc>
          <w:tcPr>
            <w:tcW w:w="213" w:type="pct"/>
          </w:tcPr>
          <w:p w14:paraId="799D41CA" w14:textId="77777777" w:rsidR="00257D63" w:rsidRDefault="00257D63" w:rsidP="00257D63">
            <w:pPr>
              <w:pStyle w:val="TabellRader"/>
            </w:pPr>
          </w:p>
        </w:tc>
      </w:tr>
      <w:tr w:rsidR="00257D63" w14:paraId="016F1978" w14:textId="77777777" w:rsidTr="005711A8">
        <w:trPr>
          <w:gridAfter w:val="2"/>
          <w:wAfter w:w="4015" w:type="pct"/>
        </w:trPr>
        <w:tc>
          <w:tcPr>
            <w:tcW w:w="195" w:type="pct"/>
          </w:tcPr>
          <w:p w14:paraId="3950653F" w14:textId="16BB9264" w:rsidR="00257D63" w:rsidRDefault="00257D63" w:rsidP="00257D63">
            <w:pPr>
              <w:pStyle w:val="TabellRader"/>
            </w:pPr>
            <w:r>
              <w:t>306</w:t>
            </w:r>
          </w:p>
        </w:tc>
        <w:tc>
          <w:tcPr>
            <w:tcW w:w="193" w:type="pct"/>
          </w:tcPr>
          <w:p w14:paraId="5C48FE59" w14:textId="1EE81A78" w:rsidR="00257D63" w:rsidRDefault="00257D63" w:rsidP="00257D63">
            <w:pPr>
              <w:pStyle w:val="TabellRader"/>
            </w:pPr>
            <w:r>
              <w:t>JuU38</w:t>
            </w:r>
          </w:p>
        </w:tc>
        <w:tc>
          <w:tcPr>
            <w:tcW w:w="192" w:type="pct"/>
          </w:tcPr>
          <w:p w14:paraId="77527BB6" w14:textId="770DF7DC" w:rsidR="00257D63" w:rsidRDefault="00257D63" w:rsidP="00257D63">
            <w:pPr>
              <w:pStyle w:val="TabellRader"/>
            </w:pPr>
            <w:r>
              <w:t>Ju 140</w:t>
            </w:r>
          </w:p>
        </w:tc>
        <w:tc>
          <w:tcPr>
            <w:tcW w:w="192" w:type="pct"/>
          </w:tcPr>
          <w:p w14:paraId="3260FE16" w14:textId="036EBEED" w:rsidR="00257D63" w:rsidRDefault="00257D63" w:rsidP="00257D63">
            <w:pPr>
              <w:pStyle w:val="TabellRader"/>
            </w:pPr>
            <w:r>
              <w:t>X</w:t>
            </w:r>
          </w:p>
        </w:tc>
        <w:tc>
          <w:tcPr>
            <w:tcW w:w="213" w:type="pct"/>
          </w:tcPr>
          <w:p w14:paraId="4E006D54" w14:textId="77777777" w:rsidR="00257D63" w:rsidRDefault="00257D63" w:rsidP="00257D63">
            <w:pPr>
              <w:pStyle w:val="TabellRader"/>
            </w:pPr>
          </w:p>
        </w:tc>
      </w:tr>
      <w:tr w:rsidR="00257D63" w14:paraId="77ED21F6" w14:textId="77777777" w:rsidTr="005711A8">
        <w:trPr>
          <w:gridAfter w:val="2"/>
          <w:wAfter w:w="4015" w:type="pct"/>
        </w:trPr>
        <w:tc>
          <w:tcPr>
            <w:tcW w:w="195" w:type="pct"/>
          </w:tcPr>
          <w:p w14:paraId="41B36C73" w14:textId="16FBD371" w:rsidR="00257D63" w:rsidRDefault="00257D63" w:rsidP="00257D63">
            <w:pPr>
              <w:pStyle w:val="TabellRader"/>
            </w:pPr>
            <w:r>
              <w:t>317</w:t>
            </w:r>
          </w:p>
        </w:tc>
        <w:tc>
          <w:tcPr>
            <w:tcW w:w="193" w:type="pct"/>
          </w:tcPr>
          <w:p w14:paraId="1B5460E8" w14:textId="7F42ED31" w:rsidR="00257D63" w:rsidRDefault="00257D63" w:rsidP="00257D63">
            <w:pPr>
              <w:pStyle w:val="TabellRader"/>
            </w:pPr>
            <w:r>
              <w:t>JuU39</w:t>
            </w:r>
          </w:p>
        </w:tc>
        <w:tc>
          <w:tcPr>
            <w:tcW w:w="192" w:type="pct"/>
          </w:tcPr>
          <w:p w14:paraId="0F1651B1" w14:textId="0FA29987" w:rsidR="00257D63" w:rsidRDefault="00257D63" w:rsidP="00257D63">
            <w:pPr>
              <w:pStyle w:val="TabellRader"/>
            </w:pPr>
            <w:r>
              <w:t>Ju 142</w:t>
            </w:r>
          </w:p>
        </w:tc>
        <w:tc>
          <w:tcPr>
            <w:tcW w:w="192" w:type="pct"/>
          </w:tcPr>
          <w:p w14:paraId="6648A99F" w14:textId="2BB8718A" w:rsidR="00257D63" w:rsidRDefault="00257D63" w:rsidP="00257D63">
            <w:pPr>
              <w:pStyle w:val="TabellRader"/>
            </w:pPr>
            <w:r>
              <w:t>X</w:t>
            </w:r>
          </w:p>
        </w:tc>
        <w:tc>
          <w:tcPr>
            <w:tcW w:w="213" w:type="pct"/>
          </w:tcPr>
          <w:p w14:paraId="0CA02D0E" w14:textId="77777777" w:rsidR="00257D63" w:rsidRDefault="00257D63" w:rsidP="00257D63">
            <w:pPr>
              <w:pStyle w:val="TabellRader"/>
            </w:pPr>
          </w:p>
        </w:tc>
      </w:tr>
      <w:tr w:rsidR="00257D63" w14:paraId="200BB092" w14:textId="77777777" w:rsidTr="005711A8">
        <w:trPr>
          <w:gridAfter w:val="2"/>
          <w:wAfter w:w="4015" w:type="pct"/>
        </w:trPr>
        <w:tc>
          <w:tcPr>
            <w:tcW w:w="195" w:type="pct"/>
          </w:tcPr>
          <w:p w14:paraId="34D7CBB9" w14:textId="5C27F20D" w:rsidR="00257D63" w:rsidRDefault="00257D63" w:rsidP="00257D63">
            <w:pPr>
              <w:pStyle w:val="TabellRader"/>
            </w:pPr>
            <w:r>
              <w:t>318</w:t>
            </w:r>
          </w:p>
        </w:tc>
        <w:tc>
          <w:tcPr>
            <w:tcW w:w="193" w:type="pct"/>
          </w:tcPr>
          <w:p w14:paraId="55AF4E00" w14:textId="3025D869" w:rsidR="00257D63" w:rsidRDefault="00257D63" w:rsidP="00257D63">
            <w:pPr>
              <w:pStyle w:val="TabellRader"/>
            </w:pPr>
            <w:r>
              <w:t>JuU43</w:t>
            </w:r>
          </w:p>
        </w:tc>
        <w:tc>
          <w:tcPr>
            <w:tcW w:w="192" w:type="pct"/>
          </w:tcPr>
          <w:p w14:paraId="41502F04" w14:textId="5BB07296" w:rsidR="00257D63" w:rsidRDefault="00257D63" w:rsidP="00257D63">
            <w:pPr>
              <w:pStyle w:val="TabellRader"/>
            </w:pPr>
            <w:r>
              <w:t>Ju 143</w:t>
            </w:r>
          </w:p>
        </w:tc>
        <w:tc>
          <w:tcPr>
            <w:tcW w:w="192" w:type="pct"/>
          </w:tcPr>
          <w:p w14:paraId="3C287E33" w14:textId="77777777" w:rsidR="00257D63" w:rsidRDefault="00257D63" w:rsidP="00257D63">
            <w:pPr>
              <w:pStyle w:val="TabellRader"/>
            </w:pPr>
          </w:p>
        </w:tc>
        <w:tc>
          <w:tcPr>
            <w:tcW w:w="213" w:type="pct"/>
          </w:tcPr>
          <w:p w14:paraId="787E4AE2" w14:textId="3D551DF0" w:rsidR="00257D63" w:rsidRDefault="00257D63" w:rsidP="00257D63">
            <w:pPr>
              <w:pStyle w:val="TabellRader"/>
            </w:pPr>
            <w:r>
              <w:t>X</w:t>
            </w:r>
          </w:p>
        </w:tc>
      </w:tr>
      <w:tr w:rsidR="00257D63" w14:paraId="4F25D920" w14:textId="77777777" w:rsidTr="005711A8">
        <w:trPr>
          <w:gridAfter w:val="2"/>
          <w:wAfter w:w="4015" w:type="pct"/>
        </w:trPr>
        <w:tc>
          <w:tcPr>
            <w:tcW w:w="195" w:type="pct"/>
          </w:tcPr>
          <w:p w14:paraId="2877EC1C" w14:textId="2CFB1DA4" w:rsidR="00257D63" w:rsidRDefault="00257D63" w:rsidP="00257D63">
            <w:pPr>
              <w:pStyle w:val="TabellRader"/>
            </w:pPr>
            <w:r>
              <w:t>319</w:t>
            </w:r>
          </w:p>
        </w:tc>
        <w:tc>
          <w:tcPr>
            <w:tcW w:w="193" w:type="pct"/>
          </w:tcPr>
          <w:p w14:paraId="1BA9B0DC" w14:textId="147BF0DA" w:rsidR="00257D63" w:rsidRDefault="00257D63" w:rsidP="00257D63">
            <w:pPr>
              <w:pStyle w:val="TabellRader"/>
            </w:pPr>
            <w:r>
              <w:t>JuU32</w:t>
            </w:r>
          </w:p>
        </w:tc>
        <w:tc>
          <w:tcPr>
            <w:tcW w:w="192" w:type="pct"/>
          </w:tcPr>
          <w:p w14:paraId="57F2B4B9" w14:textId="31BD9FCC" w:rsidR="00257D63" w:rsidRDefault="00257D63" w:rsidP="00257D63">
            <w:pPr>
              <w:pStyle w:val="TabellRader"/>
            </w:pPr>
            <w:r>
              <w:t>Ju 144</w:t>
            </w:r>
          </w:p>
        </w:tc>
        <w:tc>
          <w:tcPr>
            <w:tcW w:w="192" w:type="pct"/>
          </w:tcPr>
          <w:p w14:paraId="150BFE04" w14:textId="5C67D6FF" w:rsidR="00257D63" w:rsidRDefault="00257D63" w:rsidP="00257D63">
            <w:pPr>
              <w:pStyle w:val="TabellRader"/>
            </w:pPr>
            <w:r>
              <w:t>X</w:t>
            </w:r>
          </w:p>
        </w:tc>
        <w:tc>
          <w:tcPr>
            <w:tcW w:w="213" w:type="pct"/>
          </w:tcPr>
          <w:p w14:paraId="081CAD02" w14:textId="77777777" w:rsidR="00257D63" w:rsidRDefault="00257D63" w:rsidP="00257D63">
            <w:pPr>
              <w:pStyle w:val="TabellRader"/>
            </w:pPr>
          </w:p>
        </w:tc>
      </w:tr>
      <w:tr w:rsidR="00257D63" w14:paraId="44AE9B25" w14:textId="77777777" w:rsidTr="005711A8">
        <w:trPr>
          <w:gridAfter w:val="2"/>
          <w:wAfter w:w="4015" w:type="pct"/>
        </w:trPr>
        <w:tc>
          <w:tcPr>
            <w:tcW w:w="195" w:type="pct"/>
          </w:tcPr>
          <w:p w14:paraId="29025DC0" w14:textId="129F8C60" w:rsidR="00257D63" w:rsidRDefault="00257D63" w:rsidP="00257D63">
            <w:pPr>
              <w:pStyle w:val="TabellRader"/>
            </w:pPr>
            <w:r>
              <w:t>323</w:t>
            </w:r>
          </w:p>
        </w:tc>
        <w:tc>
          <w:tcPr>
            <w:tcW w:w="193" w:type="pct"/>
          </w:tcPr>
          <w:p w14:paraId="5AD35867" w14:textId="343ADB4D" w:rsidR="00257D63" w:rsidRDefault="00257D63" w:rsidP="00257D63">
            <w:pPr>
              <w:pStyle w:val="TabellRader"/>
            </w:pPr>
            <w:r>
              <w:t>JuU30</w:t>
            </w:r>
          </w:p>
        </w:tc>
        <w:tc>
          <w:tcPr>
            <w:tcW w:w="192" w:type="pct"/>
          </w:tcPr>
          <w:p w14:paraId="78F35675" w14:textId="4833CE08" w:rsidR="00257D63" w:rsidRDefault="00257D63" w:rsidP="00257D63">
            <w:pPr>
              <w:pStyle w:val="TabellRader"/>
            </w:pPr>
            <w:r>
              <w:t>Ju 145</w:t>
            </w:r>
          </w:p>
        </w:tc>
        <w:tc>
          <w:tcPr>
            <w:tcW w:w="192" w:type="pct"/>
          </w:tcPr>
          <w:p w14:paraId="2A48CE0D" w14:textId="77777777" w:rsidR="00257D63" w:rsidRDefault="00257D63" w:rsidP="00257D63">
            <w:pPr>
              <w:pStyle w:val="TabellRader"/>
            </w:pPr>
          </w:p>
        </w:tc>
        <w:tc>
          <w:tcPr>
            <w:tcW w:w="213" w:type="pct"/>
          </w:tcPr>
          <w:p w14:paraId="461592D4" w14:textId="6F8ADD2C" w:rsidR="00257D63" w:rsidRDefault="00257D63" w:rsidP="00257D63">
            <w:pPr>
              <w:pStyle w:val="TabellRader"/>
            </w:pPr>
            <w:r>
              <w:t>X</w:t>
            </w:r>
          </w:p>
        </w:tc>
      </w:tr>
      <w:tr w:rsidR="00257D63" w14:paraId="4077A11A" w14:textId="77777777" w:rsidTr="005711A8">
        <w:trPr>
          <w:gridAfter w:val="2"/>
          <w:wAfter w:w="4015" w:type="pct"/>
        </w:trPr>
        <w:tc>
          <w:tcPr>
            <w:tcW w:w="195" w:type="pct"/>
          </w:tcPr>
          <w:p w14:paraId="47ECAE2E" w14:textId="352FB92C" w:rsidR="00257D63" w:rsidRDefault="00257D63" w:rsidP="00257D63">
            <w:pPr>
              <w:pStyle w:val="TabellRader"/>
            </w:pPr>
            <w:r>
              <w:t>324</w:t>
            </w:r>
          </w:p>
        </w:tc>
        <w:tc>
          <w:tcPr>
            <w:tcW w:w="193" w:type="pct"/>
          </w:tcPr>
          <w:p w14:paraId="5DE2FEF7" w14:textId="7B3B377E" w:rsidR="00257D63" w:rsidRDefault="00257D63" w:rsidP="00257D63">
            <w:pPr>
              <w:pStyle w:val="TabellRader"/>
            </w:pPr>
            <w:r>
              <w:t>JuU31</w:t>
            </w:r>
          </w:p>
        </w:tc>
        <w:tc>
          <w:tcPr>
            <w:tcW w:w="192" w:type="pct"/>
          </w:tcPr>
          <w:p w14:paraId="685C24EB" w14:textId="1ECC0511" w:rsidR="00257D63" w:rsidRDefault="00257D63" w:rsidP="00257D63">
            <w:pPr>
              <w:pStyle w:val="TabellRader"/>
            </w:pPr>
            <w:r>
              <w:t>Ju 146</w:t>
            </w:r>
          </w:p>
        </w:tc>
        <w:tc>
          <w:tcPr>
            <w:tcW w:w="192" w:type="pct"/>
          </w:tcPr>
          <w:p w14:paraId="32012762" w14:textId="394CEC0D" w:rsidR="00257D63" w:rsidRDefault="00257D63" w:rsidP="00257D63">
            <w:pPr>
              <w:pStyle w:val="TabellRader"/>
            </w:pPr>
            <w:r>
              <w:t>X</w:t>
            </w:r>
          </w:p>
        </w:tc>
        <w:tc>
          <w:tcPr>
            <w:tcW w:w="213" w:type="pct"/>
          </w:tcPr>
          <w:p w14:paraId="7150B689" w14:textId="77777777" w:rsidR="00257D63" w:rsidRDefault="00257D63" w:rsidP="00257D63">
            <w:pPr>
              <w:pStyle w:val="TabellRader"/>
            </w:pPr>
          </w:p>
        </w:tc>
      </w:tr>
      <w:tr w:rsidR="00257D63" w14:paraId="6E06C029" w14:textId="77777777" w:rsidTr="005711A8">
        <w:trPr>
          <w:gridAfter w:val="2"/>
          <w:wAfter w:w="4015" w:type="pct"/>
        </w:trPr>
        <w:tc>
          <w:tcPr>
            <w:tcW w:w="195" w:type="pct"/>
          </w:tcPr>
          <w:p w14:paraId="57F38A57" w14:textId="1E07EE00" w:rsidR="00257D63" w:rsidRDefault="00257D63" w:rsidP="00257D63">
            <w:pPr>
              <w:pStyle w:val="TabellRader"/>
            </w:pPr>
            <w:r>
              <w:t>325</w:t>
            </w:r>
          </w:p>
        </w:tc>
        <w:tc>
          <w:tcPr>
            <w:tcW w:w="193" w:type="pct"/>
          </w:tcPr>
          <w:p w14:paraId="350F1661" w14:textId="743CA390" w:rsidR="00257D63" w:rsidRDefault="00257D63" w:rsidP="00257D63">
            <w:pPr>
              <w:pStyle w:val="TabellRader"/>
            </w:pPr>
            <w:r>
              <w:t>JuU40</w:t>
            </w:r>
          </w:p>
        </w:tc>
        <w:tc>
          <w:tcPr>
            <w:tcW w:w="192" w:type="pct"/>
          </w:tcPr>
          <w:p w14:paraId="1EDA5ADC" w14:textId="13874E9D" w:rsidR="00257D63" w:rsidRDefault="00257D63" w:rsidP="00257D63">
            <w:pPr>
              <w:pStyle w:val="TabellRader"/>
            </w:pPr>
            <w:r>
              <w:t>Ju 147</w:t>
            </w:r>
          </w:p>
        </w:tc>
        <w:tc>
          <w:tcPr>
            <w:tcW w:w="192" w:type="pct"/>
          </w:tcPr>
          <w:p w14:paraId="39DC78AC" w14:textId="77777777" w:rsidR="00257D63" w:rsidRDefault="00257D63" w:rsidP="00257D63">
            <w:pPr>
              <w:pStyle w:val="TabellRader"/>
            </w:pPr>
          </w:p>
        </w:tc>
        <w:tc>
          <w:tcPr>
            <w:tcW w:w="213" w:type="pct"/>
          </w:tcPr>
          <w:p w14:paraId="5A0E34A7" w14:textId="6BFA543A" w:rsidR="00257D63" w:rsidRDefault="00257D63" w:rsidP="00257D63">
            <w:pPr>
              <w:pStyle w:val="TabellRader"/>
            </w:pPr>
            <w:r>
              <w:t>X</w:t>
            </w:r>
          </w:p>
        </w:tc>
      </w:tr>
      <w:tr w:rsidR="00257D63" w14:paraId="2D594781" w14:textId="34759EDF" w:rsidTr="007312DF">
        <w:trPr>
          <w:gridAfter w:val="1"/>
          <w:wAfter w:w="3802" w:type="pct"/>
        </w:trPr>
        <w:tc>
          <w:tcPr>
            <w:tcW w:w="195" w:type="pct"/>
          </w:tcPr>
          <w:p w14:paraId="74B6B24F" w14:textId="0CA246CA" w:rsidR="00257D63" w:rsidRDefault="00257D63" w:rsidP="00257D63">
            <w:pPr>
              <w:pStyle w:val="TabellRader"/>
            </w:pPr>
            <w:r>
              <w:t>338</w:t>
            </w:r>
          </w:p>
        </w:tc>
        <w:tc>
          <w:tcPr>
            <w:tcW w:w="193" w:type="pct"/>
          </w:tcPr>
          <w:p w14:paraId="1FE37331" w14:textId="0CDF1B60" w:rsidR="00257D63" w:rsidRDefault="00257D63" w:rsidP="00257D63">
            <w:pPr>
              <w:pStyle w:val="TabellRader"/>
            </w:pPr>
            <w:r>
              <w:t>JuU37</w:t>
            </w:r>
          </w:p>
        </w:tc>
        <w:tc>
          <w:tcPr>
            <w:tcW w:w="192" w:type="pct"/>
          </w:tcPr>
          <w:p w14:paraId="73C6E741" w14:textId="477293B7" w:rsidR="00257D63" w:rsidRDefault="00257D63" w:rsidP="00257D63">
            <w:pPr>
              <w:pStyle w:val="TabellRader"/>
            </w:pPr>
            <w:r>
              <w:t>Ju 151</w:t>
            </w:r>
          </w:p>
        </w:tc>
        <w:tc>
          <w:tcPr>
            <w:tcW w:w="192" w:type="pct"/>
          </w:tcPr>
          <w:p w14:paraId="30A29B41" w14:textId="2A1390FD" w:rsidR="00257D63" w:rsidRDefault="00257D63" w:rsidP="00257D63">
            <w:pPr>
              <w:pStyle w:val="TabellRader"/>
            </w:pPr>
            <w:r>
              <w:t>X</w:t>
            </w:r>
          </w:p>
        </w:tc>
        <w:tc>
          <w:tcPr>
            <w:tcW w:w="213" w:type="pct"/>
          </w:tcPr>
          <w:p w14:paraId="692AE327" w14:textId="77777777" w:rsidR="00257D63" w:rsidRDefault="00257D63" w:rsidP="00257D63">
            <w:pPr>
              <w:pStyle w:val="TabellRader"/>
            </w:pPr>
          </w:p>
        </w:tc>
        <w:tc>
          <w:tcPr>
            <w:tcW w:w="213" w:type="pct"/>
          </w:tcPr>
          <w:p w14:paraId="1F5C9187" w14:textId="77777777" w:rsidR="00257D63" w:rsidRDefault="00257D63" w:rsidP="00257D63">
            <w:pPr>
              <w:spacing w:line="2" w:lineRule="auto"/>
            </w:pPr>
          </w:p>
        </w:tc>
      </w:tr>
      <w:tr w:rsidR="00257D63" w14:paraId="0C7ECEC5" w14:textId="77777777" w:rsidTr="006E5302">
        <w:trPr>
          <w:gridAfter w:val="2"/>
          <w:wAfter w:w="4015" w:type="pct"/>
        </w:trPr>
        <w:tc>
          <w:tcPr>
            <w:tcW w:w="195" w:type="pct"/>
          </w:tcPr>
          <w:p w14:paraId="1EE1284F" w14:textId="314F0329" w:rsidR="00257D63" w:rsidRDefault="00257D63" w:rsidP="00257D63">
            <w:pPr>
              <w:pStyle w:val="TabellRader"/>
            </w:pPr>
            <w:r>
              <w:t>347</w:t>
            </w:r>
          </w:p>
        </w:tc>
        <w:tc>
          <w:tcPr>
            <w:tcW w:w="193" w:type="pct"/>
          </w:tcPr>
          <w:p w14:paraId="3ED41446" w14:textId="4927E589" w:rsidR="00257D63" w:rsidRDefault="00257D63" w:rsidP="00257D63">
            <w:pPr>
              <w:pStyle w:val="TabellRader"/>
            </w:pPr>
            <w:r>
              <w:t>JuU35</w:t>
            </w:r>
          </w:p>
        </w:tc>
        <w:tc>
          <w:tcPr>
            <w:tcW w:w="192" w:type="pct"/>
          </w:tcPr>
          <w:p w14:paraId="691A9665" w14:textId="0E9B2D5F" w:rsidR="00257D63" w:rsidRDefault="00257D63" w:rsidP="00257D63">
            <w:pPr>
              <w:pStyle w:val="TabellRader"/>
            </w:pPr>
            <w:r>
              <w:t>Ju 152</w:t>
            </w:r>
          </w:p>
        </w:tc>
        <w:tc>
          <w:tcPr>
            <w:tcW w:w="192" w:type="pct"/>
          </w:tcPr>
          <w:p w14:paraId="3C08A025" w14:textId="77777777" w:rsidR="00257D63" w:rsidRDefault="00257D63" w:rsidP="00257D63">
            <w:pPr>
              <w:pStyle w:val="TabellRader"/>
            </w:pPr>
          </w:p>
        </w:tc>
        <w:tc>
          <w:tcPr>
            <w:tcW w:w="213" w:type="pct"/>
          </w:tcPr>
          <w:p w14:paraId="31F48428" w14:textId="0B426F32" w:rsidR="00257D63" w:rsidRDefault="00257D63" w:rsidP="00257D63">
            <w:pPr>
              <w:pStyle w:val="TabellRader"/>
            </w:pPr>
            <w:r>
              <w:t>X</w:t>
            </w:r>
          </w:p>
        </w:tc>
      </w:tr>
      <w:tr w:rsidR="00257D63" w14:paraId="2843709C" w14:textId="77777777" w:rsidTr="006E5302">
        <w:trPr>
          <w:gridAfter w:val="2"/>
          <w:wAfter w:w="4015" w:type="pct"/>
        </w:trPr>
        <w:tc>
          <w:tcPr>
            <w:tcW w:w="195" w:type="pct"/>
          </w:tcPr>
          <w:p w14:paraId="74287804" w14:textId="18626E12" w:rsidR="00257D63" w:rsidRDefault="00257D63" w:rsidP="00257D63">
            <w:pPr>
              <w:pStyle w:val="TabellRader"/>
            </w:pPr>
            <w:r>
              <w:t>370</w:t>
            </w:r>
          </w:p>
        </w:tc>
        <w:tc>
          <w:tcPr>
            <w:tcW w:w="193" w:type="pct"/>
          </w:tcPr>
          <w:p w14:paraId="4F912CEF" w14:textId="44F15878" w:rsidR="00257D63" w:rsidRDefault="00257D63" w:rsidP="00257D63">
            <w:pPr>
              <w:pStyle w:val="TabellRader"/>
            </w:pPr>
            <w:r>
              <w:t>JuU21</w:t>
            </w:r>
          </w:p>
        </w:tc>
        <w:tc>
          <w:tcPr>
            <w:tcW w:w="192" w:type="pct"/>
          </w:tcPr>
          <w:p w14:paraId="0F75B3DB" w14:textId="12361EA0" w:rsidR="00257D63" w:rsidRDefault="00257D63" w:rsidP="00257D63">
            <w:pPr>
              <w:pStyle w:val="TabellRader"/>
            </w:pPr>
            <w:r>
              <w:t>Ju 155</w:t>
            </w:r>
          </w:p>
        </w:tc>
        <w:tc>
          <w:tcPr>
            <w:tcW w:w="192" w:type="pct"/>
          </w:tcPr>
          <w:p w14:paraId="318182AB" w14:textId="602898FF" w:rsidR="00257D63" w:rsidRDefault="00257D63" w:rsidP="00257D63">
            <w:pPr>
              <w:pStyle w:val="TabellRader"/>
            </w:pPr>
            <w:r>
              <w:t>X</w:t>
            </w:r>
          </w:p>
        </w:tc>
        <w:tc>
          <w:tcPr>
            <w:tcW w:w="213" w:type="pct"/>
          </w:tcPr>
          <w:p w14:paraId="507EB71B" w14:textId="77777777" w:rsidR="00257D63" w:rsidRDefault="00257D63" w:rsidP="00257D63">
            <w:pPr>
              <w:pStyle w:val="TabellRader"/>
            </w:pPr>
          </w:p>
        </w:tc>
      </w:tr>
      <w:tr w:rsidR="00257D63" w14:paraId="12F7CFC3" w14:textId="77777777" w:rsidTr="006E5302">
        <w:trPr>
          <w:gridAfter w:val="2"/>
          <w:wAfter w:w="4015" w:type="pct"/>
        </w:trPr>
        <w:tc>
          <w:tcPr>
            <w:tcW w:w="195" w:type="pct"/>
          </w:tcPr>
          <w:p w14:paraId="72508A07" w14:textId="5A22E3BA" w:rsidR="00257D63" w:rsidRDefault="00257D63" w:rsidP="00257D63">
            <w:pPr>
              <w:pStyle w:val="TabellRader"/>
            </w:pPr>
            <w:r>
              <w:t>409</w:t>
            </w:r>
          </w:p>
        </w:tc>
        <w:tc>
          <w:tcPr>
            <w:tcW w:w="193" w:type="pct"/>
          </w:tcPr>
          <w:p w14:paraId="16CC31D2" w14:textId="114727DD" w:rsidR="00257D63" w:rsidRDefault="00257D63" w:rsidP="00257D63">
            <w:pPr>
              <w:pStyle w:val="TabellRader"/>
            </w:pPr>
            <w:r>
              <w:t>JuU45</w:t>
            </w:r>
          </w:p>
        </w:tc>
        <w:tc>
          <w:tcPr>
            <w:tcW w:w="192" w:type="pct"/>
          </w:tcPr>
          <w:p w14:paraId="32A001C2" w14:textId="5B4E2B5F" w:rsidR="00257D63" w:rsidRDefault="00257D63" w:rsidP="00257D63">
            <w:pPr>
              <w:pStyle w:val="TabellRader"/>
            </w:pPr>
            <w:r>
              <w:t>Ju 162</w:t>
            </w:r>
          </w:p>
        </w:tc>
        <w:tc>
          <w:tcPr>
            <w:tcW w:w="192" w:type="pct"/>
          </w:tcPr>
          <w:p w14:paraId="3F70395B" w14:textId="77777777" w:rsidR="00257D63" w:rsidRDefault="00257D63" w:rsidP="00257D63">
            <w:pPr>
              <w:pStyle w:val="TabellRader"/>
            </w:pPr>
          </w:p>
        </w:tc>
        <w:tc>
          <w:tcPr>
            <w:tcW w:w="213" w:type="pct"/>
          </w:tcPr>
          <w:p w14:paraId="4F5535A5" w14:textId="272AB249" w:rsidR="00257D63" w:rsidRDefault="00257D63" w:rsidP="00257D63">
            <w:pPr>
              <w:pStyle w:val="TabellRader"/>
            </w:pPr>
            <w:r>
              <w:t>X</w:t>
            </w:r>
          </w:p>
        </w:tc>
      </w:tr>
      <w:tr w:rsidR="00257D63" w14:paraId="4F49091F" w14:textId="77777777" w:rsidTr="006E5302">
        <w:trPr>
          <w:gridAfter w:val="2"/>
          <w:wAfter w:w="4015" w:type="pct"/>
        </w:trPr>
        <w:tc>
          <w:tcPr>
            <w:tcW w:w="195" w:type="pct"/>
          </w:tcPr>
          <w:p w14:paraId="371FA5EC" w14:textId="30B9FEB4" w:rsidR="00257D63" w:rsidRDefault="00257D63" w:rsidP="00257D63">
            <w:pPr>
              <w:pStyle w:val="TabellRader"/>
            </w:pPr>
            <w:r>
              <w:t>410</w:t>
            </w:r>
          </w:p>
        </w:tc>
        <w:tc>
          <w:tcPr>
            <w:tcW w:w="193" w:type="pct"/>
          </w:tcPr>
          <w:p w14:paraId="542D2055" w14:textId="29FD0DA0" w:rsidR="00257D63" w:rsidRDefault="00257D63" w:rsidP="00257D63">
            <w:pPr>
              <w:pStyle w:val="TabellRader"/>
            </w:pPr>
            <w:r>
              <w:t>JuU47</w:t>
            </w:r>
          </w:p>
        </w:tc>
        <w:tc>
          <w:tcPr>
            <w:tcW w:w="192" w:type="pct"/>
          </w:tcPr>
          <w:p w14:paraId="623E2F4C" w14:textId="32E2529C" w:rsidR="00257D63" w:rsidRDefault="00257D63" w:rsidP="00257D63">
            <w:pPr>
              <w:pStyle w:val="TabellRader"/>
            </w:pPr>
            <w:r>
              <w:t>Ju 163</w:t>
            </w:r>
          </w:p>
        </w:tc>
        <w:tc>
          <w:tcPr>
            <w:tcW w:w="192" w:type="pct"/>
          </w:tcPr>
          <w:p w14:paraId="06A96F53" w14:textId="2030E0C4" w:rsidR="00257D63" w:rsidRDefault="00257D63" w:rsidP="00257D63">
            <w:pPr>
              <w:pStyle w:val="TabellRader"/>
            </w:pPr>
            <w:r>
              <w:t>X</w:t>
            </w:r>
          </w:p>
        </w:tc>
        <w:tc>
          <w:tcPr>
            <w:tcW w:w="213" w:type="pct"/>
          </w:tcPr>
          <w:p w14:paraId="2D20682B" w14:textId="77777777" w:rsidR="00257D63" w:rsidRDefault="00257D63" w:rsidP="00257D63">
            <w:pPr>
              <w:pStyle w:val="TabellRader"/>
            </w:pPr>
          </w:p>
        </w:tc>
      </w:tr>
      <w:tr w:rsidR="00257D63" w14:paraId="5F5DB189" w14:textId="77777777" w:rsidTr="006E5302">
        <w:trPr>
          <w:gridAfter w:val="2"/>
          <w:wAfter w:w="4015" w:type="pct"/>
        </w:trPr>
        <w:tc>
          <w:tcPr>
            <w:tcW w:w="195" w:type="pct"/>
          </w:tcPr>
          <w:p w14:paraId="44ED90EC" w14:textId="0F96D338" w:rsidR="00257D63" w:rsidRDefault="00257D63" w:rsidP="00257D63">
            <w:pPr>
              <w:pStyle w:val="TabellRader"/>
            </w:pPr>
            <w:r>
              <w:t>431</w:t>
            </w:r>
          </w:p>
        </w:tc>
        <w:tc>
          <w:tcPr>
            <w:tcW w:w="193" w:type="pct"/>
          </w:tcPr>
          <w:p w14:paraId="68DD931C" w14:textId="37D4B1CC" w:rsidR="00257D63" w:rsidRDefault="00257D63" w:rsidP="00257D63">
            <w:pPr>
              <w:pStyle w:val="TabellRader"/>
            </w:pPr>
            <w:r>
              <w:t>JuU33</w:t>
            </w:r>
          </w:p>
        </w:tc>
        <w:tc>
          <w:tcPr>
            <w:tcW w:w="192" w:type="pct"/>
          </w:tcPr>
          <w:p w14:paraId="17619029" w14:textId="0C3170B0" w:rsidR="00257D63" w:rsidRDefault="00257D63" w:rsidP="00257D63">
            <w:pPr>
              <w:pStyle w:val="TabellRader"/>
            </w:pPr>
            <w:r>
              <w:t>Ju 166</w:t>
            </w:r>
          </w:p>
        </w:tc>
        <w:tc>
          <w:tcPr>
            <w:tcW w:w="192" w:type="pct"/>
          </w:tcPr>
          <w:p w14:paraId="14E43975" w14:textId="035AF2BB" w:rsidR="00257D63" w:rsidRDefault="00257D63" w:rsidP="00257D63">
            <w:pPr>
              <w:pStyle w:val="TabellRader"/>
            </w:pPr>
            <w:r>
              <w:t>X</w:t>
            </w:r>
          </w:p>
        </w:tc>
        <w:tc>
          <w:tcPr>
            <w:tcW w:w="213" w:type="pct"/>
          </w:tcPr>
          <w:p w14:paraId="127CF8B3" w14:textId="77777777" w:rsidR="00257D63" w:rsidRDefault="00257D63" w:rsidP="00257D63">
            <w:pPr>
              <w:pStyle w:val="TabellRader"/>
            </w:pPr>
          </w:p>
        </w:tc>
      </w:tr>
      <w:tr w:rsidR="00257D63" w14:paraId="4BAD4C34" w14:textId="77777777" w:rsidTr="006E5302">
        <w:trPr>
          <w:gridAfter w:val="2"/>
          <w:wAfter w:w="4015" w:type="pct"/>
        </w:trPr>
        <w:tc>
          <w:tcPr>
            <w:tcW w:w="195" w:type="pct"/>
          </w:tcPr>
          <w:p w14:paraId="4CE0AF9F" w14:textId="091BCAFE" w:rsidR="00257D63" w:rsidRDefault="00257D63" w:rsidP="00257D63">
            <w:pPr>
              <w:pStyle w:val="TabellRader"/>
            </w:pPr>
            <w:r>
              <w:t>432</w:t>
            </w:r>
          </w:p>
        </w:tc>
        <w:tc>
          <w:tcPr>
            <w:tcW w:w="193" w:type="pct"/>
          </w:tcPr>
          <w:p w14:paraId="62BE4CBD" w14:textId="379D756F" w:rsidR="00257D63" w:rsidRDefault="00257D63" w:rsidP="00257D63">
            <w:pPr>
              <w:pStyle w:val="TabellRader"/>
            </w:pPr>
            <w:r>
              <w:t>JuU34</w:t>
            </w:r>
          </w:p>
        </w:tc>
        <w:tc>
          <w:tcPr>
            <w:tcW w:w="192" w:type="pct"/>
          </w:tcPr>
          <w:p w14:paraId="3992D0AB" w14:textId="08C1E0DE" w:rsidR="00257D63" w:rsidRDefault="00257D63" w:rsidP="00257D63">
            <w:pPr>
              <w:pStyle w:val="TabellRader"/>
            </w:pPr>
            <w:r>
              <w:t>Fi 107</w:t>
            </w:r>
          </w:p>
        </w:tc>
        <w:tc>
          <w:tcPr>
            <w:tcW w:w="192" w:type="pct"/>
          </w:tcPr>
          <w:p w14:paraId="505BFA13" w14:textId="0192BD11" w:rsidR="00257D63" w:rsidRDefault="00257D63" w:rsidP="00257D63">
            <w:pPr>
              <w:pStyle w:val="TabellRader"/>
            </w:pPr>
            <w:r>
              <w:t>X</w:t>
            </w:r>
          </w:p>
        </w:tc>
        <w:tc>
          <w:tcPr>
            <w:tcW w:w="213" w:type="pct"/>
          </w:tcPr>
          <w:p w14:paraId="73958F74" w14:textId="77777777" w:rsidR="00257D63" w:rsidRDefault="00257D63" w:rsidP="00257D63">
            <w:pPr>
              <w:pStyle w:val="TabellRader"/>
            </w:pPr>
          </w:p>
        </w:tc>
      </w:tr>
      <w:tr w:rsidR="00257D63" w14:paraId="4871DA6E" w14:textId="77777777" w:rsidTr="006E5302">
        <w:trPr>
          <w:gridAfter w:val="2"/>
          <w:wAfter w:w="4015" w:type="pct"/>
        </w:trPr>
        <w:tc>
          <w:tcPr>
            <w:tcW w:w="195" w:type="pct"/>
          </w:tcPr>
          <w:p w14:paraId="0EACD77A" w14:textId="38646036" w:rsidR="00257D63" w:rsidRDefault="00257D63" w:rsidP="00257D63">
            <w:pPr>
              <w:pStyle w:val="TabellRader"/>
            </w:pPr>
            <w:r>
              <w:t>433</w:t>
            </w:r>
          </w:p>
        </w:tc>
        <w:tc>
          <w:tcPr>
            <w:tcW w:w="193" w:type="pct"/>
          </w:tcPr>
          <w:p w14:paraId="17D310BB" w14:textId="64E61278" w:rsidR="00257D63" w:rsidRDefault="00257D63" w:rsidP="00257D63">
            <w:pPr>
              <w:pStyle w:val="TabellRader"/>
            </w:pPr>
            <w:r>
              <w:t>JuU41</w:t>
            </w:r>
          </w:p>
        </w:tc>
        <w:tc>
          <w:tcPr>
            <w:tcW w:w="192" w:type="pct"/>
          </w:tcPr>
          <w:p w14:paraId="17358C42" w14:textId="0EB91FF9" w:rsidR="00257D63" w:rsidRDefault="00257D63" w:rsidP="00257D63">
            <w:pPr>
              <w:pStyle w:val="TabellRader"/>
            </w:pPr>
            <w:r>
              <w:t>Ju 167</w:t>
            </w:r>
          </w:p>
        </w:tc>
        <w:tc>
          <w:tcPr>
            <w:tcW w:w="192" w:type="pct"/>
          </w:tcPr>
          <w:p w14:paraId="7C528DE6" w14:textId="77777777" w:rsidR="00257D63" w:rsidRDefault="00257D63" w:rsidP="00257D63">
            <w:pPr>
              <w:pStyle w:val="TabellRader"/>
            </w:pPr>
          </w:p>
        </w:tc>
        <w:tc>
          <w:tcPr>
            <w:tcW w:w="213" w:type="pct"/>
          </w:tcPr>
          <w:p w14:paraId="061AAD2A" w14:textId="2E520224" w:rsidR="00257D63" w:rsidRDefault="00257D63" w:rsidP="00257D63">
            <w:pPr>
              <w:pStyle w:val="TabellRader"/>
            </w:pPr>
            <w:r>
              <w:t>X</w:t>
            </w:r>
          </w:p>
        </w:tc>
      </w:tr>
      <w:tr w:rsidR="00257D63" w14:paraId="19A33650" w14:textId="77777777" w:rsidTr="006E5302">
        <w:trPr>
          <w:gridAfter w:val="2"/>
          <w:wAfter w:w="4015" w:type="pct"/>
        </w:trPr>
        <w:tc>
          <w:tcPr>
            <w:tcW w:w="195" w:type="pct"/>
          </w:tcPr>
          <w:p w14:paraId="47A09992" w14:textId="47B4A45D" w:rsidR="00257D63" w:rsidRDefault="00257D63" w:rsidP="00257D63">
            <w:pPr>
              <w:pStyle w:val="TabellRader"/>
            </w:pPr>
            <w:r>
              <w:t>434</w:t>
            </w:r>
          </w:p>
        </w:tc>
        <w:tc>
          <w:tcPr>
            <w:tcW w:w="193" w:type="pct"/>
          </w:tcPr>
          <w:p w14:paraId="77305C77" w14:textId="04590ADC" w:rsidR="00257D63" w:rsidRDefault="00257D63" w:rsidP="00257D63">
            <w:pPr>
              <w:pStyle w:val="TabellRader"/>
            </w:pPr>
            <w:r>
              <w:t>JuU42</w:t>
            </w:r>
          </w:p>
        </w:tc>
        <w:tc>
          <w:tcPr>
            <w:tcW w:w="192" w:type="pct"/>
          </w:tcPr>
          <w:p w14:paraId="155826B0" w14:textId="31EF5DF9" w:rsidR="00257D63" w:rsidRDefault="00257D63" w:rsidP="00257D63">
            <w:pPr>
              <w:pStyle w:val="TabellRader"/>
            </w:pPr>
            <w:r>
              <w:t>Ju 168</w:t>
            </w:r>
          </w:p>
        </w:tc>
        <w:tc>
          <w:tcPr>
            <w:tcW w:w="192" w:type="pct"/>
          </w:tcPr>
          <w:p w14:paraId="71D0DF50" w14:textId="77777777" w:rsidR="00257D63" w:rsidRDefault="00257D63" w:rsidP="00257D63">
            <w:pPr>
              <w:pStyle w:val="TabellRader"/>
            </w:pPr>
          </w:p>
        </w:tc>
        <w:tc>
          <w:tcPr>
            <w:tcW w:w="213" w:type="pct"/>
          </w:tcPr>
          <w:p w14:paraId="7513F4CC" w14:textId="644E5723" w:rsidR="00257D63" w:rsidRDefault="00257D63" w:rsidP="00257D63">
            <w:pPr>
              <w:pStyle w:val="TabellRader"/>
            </w:pPr>
            <w:r>
              <w:t>X</w:t>
            </w:r>
          </w:p>
        </w:tc>
      </w:tr>
      <w:tr w:rsidR="00257D63" w14:paraId="206319AA" w14:textId="77777777" w:rsidTr="006E5302">
        <w:trPr>
          <w:gridAfter w:val="2"/>
          <w:wAfter w:w="4015" w:type="pct"/>
        </w:trPr>
        <w:tc>
          <w:tcPr>
            <w:tcW w:w="195" w:type="pct"/>
          </w:tcPr>
          <w:p w14:paraId="4B02350E" w14:textId="7B6E90A1" w:rsidR="00257D63" w:rsidRDefault="00257D63" w:rsidP="00257D63">
            <w:pPr>
              <w:pStyle w:val="TabellRader"/>
            </w:pPr>
            <w:r>
              <w:t>454</w:t>
            </w:r>
          </w:p>
        </w:tc>
        <w:tc>
          <w:tcPr>
            <w:tcW w:w="193" w:type="pct"/>
          </w:tcPr>
          <w:p w14:paraId="2EBA2637" w14:textId="64521E48" w:rsidR="00257D63" w:rsidRDefault="00257D63" w:rsidP="00257D63">
            <w:pPr>
              <w:pStyle w:val="TabellRader"/>
            </w:pPr>
            <w:r>
              <w:t>JuU46</w:t>
            </w:r>
          </w:p>
        </w:tc>
        <w:tc>
          <w:tcPr>
            <w:tcW w:w="192" w:type="pct"/>
          </w:tcPr>
          <w:p w14:paraId="3658D470" w14:textId="1349629A" w:rsidR="00257D63" w:rsidRDefault="00257D63" w:rsidP="00257D63">
            <w:pPr>
              <w:pStyle w:val="TabellRader"/>
            </w:pPr>
            <w:r>
              <w:t>Ju 174</w:t>
            </w:r>
          </w:p>
        </w:tc>
        <w:tc>
          <w:tcPr>
            <w:tcW w:w="192" w:type="pct"/>
          </w:tcPr>
          <w:p w14:paraId="08DA98F8" w14:textId="77777777" w:rsidR="00257D63" w:rsidRDefault="00257D63" w:rsidP="00257D63">
            <w:pPr>
              <w:pStyle w:val="TabellRader"/>
            </w:pPr>
          </w:p>
        </w:tc>
        <w:tc>
          <w:tcPr>
            <w:tcW w:w="213" w:type="pct"/>
          </w:tcPr>
          <w:p w14:paraId="452B121F" w14:textId="337ABE3E" w:rsidR="00257D63" w:rsidRDefault="00257D63" w:rsidP="00257D63">
            <w:pPr>
              <w:pStyle w:val="TabellRader"/>
            </w:pPr>
            <w:r>
              <w:t>X</w:t>
            </w:r>
          </w:p>
        </w:tc>
      </w:tr>
      <w:tr w:rsidR="00257D63" w14:paraId="343DCF19" w14:textId="77777777" w:rsidTr="006E5302">
        <w:trPr>
          <w:gridAfter w:val="2"/>
          <w:wAfter w:w="4015" w:type="pct"/>
        </w:trPr>
        <w:tc>
          <w:tcPr>
            <w:tcW w:w="195" w:type="pct"/>
          </w:tcPr>
          <w:p w14:paraId="6887F5EB" w14:textId="116EB4E4" w:rsidR="00257D63" w:rsidRDefault="00257D63" w:rsidP="00257D63">
            <w:pPr>
              <w:pStyle w:val="TabellRader"/>
            </w:pPr>
            <w:r>
              <w:t>455</w:t>
            </w:r>
          </w:p>
        </w:tc>
        <w:tc>
          <w:tcPr>
            <w:tcW w:w="193" w:type="pct"/>
          </w:tcPr>
          <w:p w14:paraId="42F21F79" w14:textId="2B2F4C63" w:rsidR="00257D63" w:rsidRDefault="00257D63" w:rsidP="00257D63">
            <w:pPr>
              <w:pStyle w:val="TabellRader"/>
            </w:pPr>
            <w:r>
              <w:t>JuU51</w:t>
            </w:r>
          </w:p>
        </w:tc>
        <w:tc>
          <w:tcPr>
            <w:tcW w:w="192" w:type="pct"/>
          </w:tcPr>
          <w:p w14:paraId="5DAE3C66" w14:textId="4A36DB82" w:rsidR="00257D63" w:rsidRDefault="00257D63" w:rsidP="00257D63">
            <w:pPr>
              <w:pStyle w:val="TabellRader"/>
            </w:pPr>
            <w:r>
              <w:t>Ju 175</w:t>
            </w:r>
          </w:p>
        </w:tc>
        <w:tc>
          <w:tcPr>
            <w:tcW w:w="192" w:type="pct"/>
          </w:tcPr>
          <w:p w14:paraId="004FEDED" w14:textId="77777777" w:rsidR="00257D63" w:rsidRDefault="00257D63" w:rsidP="00257D63">
            <w:pPr>
              <w:pStyle w:val="TabellRader"/>
            </w:pPr>
          </w:p>
        </w:tc>
        <w:tc>
          <w:tcPr>
            <w:tcW w:w="213" w:type="pct"/>
          </w:tcPr>
          <w:p w14:paraId="15673A8C" w14:textId="4BD4356C" w:rsidR="00257D63" w:rsidRDefault="00257D63" w:rsidP="00257D63">
            <w:pPr>
              <w:pStyle w:val="TabellRader"/>
            </w:pPr>
            <w:r>
              <w:t>X</w:t>
            </w:r>
          </w:p>
        </w:tc>
      </w:tr>
      <w:tr w:rsidR="00257D63" w14:paraId="4C1D993F" w14:textId="77777777" w:rsidTr="006E5302">
        <w:trPr>
          <w:gridAfter w:val="2"/>
          <w:wAfter w:w="4015" w:type="pct"/>
        </w:trPr>
        <w:tc>
          <w:tcPr>
            <w:tcW w:w="195" w:type="pct"/>
          </w:tcPr>
          <w:p w14:paraId="4B7F6DBA" w14:textId="23460271" w:rsidR="00257D63" w:rsidRDefault="00257D63" w:rsidP="00257D63">
            <w:pPr>
              <w:pStyle w:val="TabellRader"/>
            </w:pPr>
            <w:r>
              <w:t>456</w:t>
            </w:r>
          </w:p>
        </w:tc>
        <w:tc>
          <w:tcPr>
            <w:tcW w:w="193" w:type="pct"/>
          </w:tcPr>
          <w:p w14:paraId="72A1581A" w14:textId="163F480F" w:rsidR="00257D63" w:rsidRDefault="00257D63" w:rsidP="00257D63">
            <w:pPr>
              <w:pStyle w:val="TabellRader"/>
            </w:pPr>
            <w:r>
              <w:t>JuU52</w:t>
            </w:r>
          </w:p>
        </w:tc>
        <w:tc>
          <w:tcPr>
            <w:tcW w:w="192" w:type="pct"/>
          </w:tcPr>
          <w:p w14:paraId="32BDCDFD" w14:textId="17317AB5" w:rsidR="00257D63" w:rsidRDefault="00257D63" w:rsidP="00257D63">
            <w:pPr>
              <w:pStyle w:val="TabellRader"/>
            </w:pPr>
            <w:r>
              <w:t>Ju 176</w:t>
            </w:r>
          </w:p>
        </w:tc>
        <w:tc>
          <w:tcPr>
            <w:tcW w:w="192" w:type="pct"/>
          </w:tcPr>
          <w:p w14:paraId="36943628" w14:textId="6FFA1666" w:rsidR="00257D63" w:rsidRDefault="00257D63" w:rsidP="00257D63">
            <w:pPr>
              <w:pStyle w:val="TabellRader"/>
            </w:pPr>
            <w:r>
              <w:t>X</w:t>
            </w:r>
          </w:p>
        </w:tc>
        <w:tc>
          <w:tcPr>
            <w:tcW w:w="213" w:type="pct"/>
          </w:tcPr>
          <w:p w14:paraId="6EEE6ECD" w14:textId="77777777" w:rsidR="00257D63" w:rsidRDefault="00257D63" w:rsidP="00257D63">
            <w:pPr>
              <w:pStyle w:val="TabellRader"/>
            </w:pPr>
          </w:p>
        </w:tc>
      </w:tr>
      <w:tr w:rsidR="00257D63" w14:paraId="4D5AB336" w14:textId="77777777" w:rsidTr="006E5302">
        <w:trPr>
          <w:gridAfter w:val="2"/>
          <w:wAfter w:w="4015" w:type="pct"/>
        </w:trPr>
        <w:tc>
          <w:tcPr>
            <w:tcW w:w="195" w:type="pct"/>
          </w:tcPr>
          <w:p w14:paraId="3104B0BE" w14:textId="77777777" w:rsidR="00257D63" w:rsidRDefault="00257D63" w:rsidP="00257D63">
            <w:pPr>
              <w:pStyle w:val="TabellRader"/>
            </w:pPr>
          </w:p>
        </w:tc>
        <w:tc>
          <w:tcPr>
            <w:tcW w:w="193" w:type="pct"/>
          </w:tcPr>
          <w:p w14:paraId="1BFD39F3" w14:textId="77777777" w:rsidR="00257D63" w:rsidRDefault="00257D63" w:rsidP="00257D63">
            <w:pPr>
              <w:pStyle w:val="TabellRader"/>
            </w:pPr>
          </w:p>
        </w:tc>
        <w:tc>
          <w:tcPr>
            <w:tcW w:w="192" w:type="pct"/>
          </w:tcPr>
          <w:p w14:paraId="5CA4D958" w14:textId="77777777" w:rsidR="00257D63" w:rsidRDefault="00257D63" w:rsidP="00257D63">
            <w:pPr>
              <w:pStyle w:val="TabellRader"/>
            </w:pPr>
          </w:p>
        </w:tc>
        <w:tc>
          <w:tcPr>
            <w:tcW w:w="192" w:type="pct"/>
          </w:tcPr>
          <w:p w14:paraId="3B32FC68" w14:textId="77777777" w:rsidR="00257D63" w:rsidRDefault="00257D63" w:rsidP="00257D63">
            <w:pPr>
              <w:pStyle w:val="TabellRader"/>
            </w:pPr>
          </w:p>
        </w:tc>
        <w:tc>
          <w:tcPr>
            <w:tcW w:w="213" w:type="pct"/>
          </w:tcPr>
          <w:p w14:paraId="2E09E9CA" w14:textId="77777777" w:rsidR="00257D63" w:rsidRDefault="00257D63" w:rsidP="00257D63">
            <w:pPr>
              <w:pStyle w:val="TabellRader"/>
            </w:pPr>
          </w:p>
        </w:tc>
      </w:tr>
      <w:tr w:rsidR="00257D63" w:rsidRPr="00FB5449" w14:paraId="4FA5CB25" w14:textId="77777777" w:rsidTr="006E5302">
        <w:trPr>
          <w:gridAfter w:val="2"/>
          <w:wAfter w:w="4015" w:type="pct"/>
        </w:trPr>
        <w:tc>
          <w:tcPr>
            <w:tcW w:w="195" w:type="pct"/>
          </w:tcPr>
          <w:p w14:paraId="6DBA63CC" w14:textId="105E04DF" w:rsidR="00257D63" w:rsidRPr="00FB5449" w:rsidRDefault="00257D63" w:rsidP="00257D63">
            <w:pPr>
              <w:pStyle w:val="TabellRader"/>
              <w:rPr>
                <w:b/>
              </w:rPr>
            </w:pPr>
            <w:r w:rsidRPr="00FB5449">
              <w:rPr>
                <w:b/>
              </w:rPr>
              <w:t>20</w:t>
            </w:r>
            <w:r>
              <w:rPr>
                <w:b/>
              </w:rPr>
              <w:t>22</w:t>
            </w:r>
            <w:r w:rsidRPr="00FB5449">
              <w:rPr>
                <w:b/>
              </w:rPr>
              <w:t>/2</w:t>
            </w:r>
            <w:r>
              <w:rPr>
                <w:b/>
              </w:rPr>
              <w:t>3</w:t>
            </w:r>
          </w:p>
        </w:tc>
        <w:tc>
          <w:tcPr>
            <w:tcW w:w="193" w:type="pct"/>
          </w:tcPr>
          <w:p w14:paraId="229368CC" w14:textId="77777777" w:rsidR="00257D63" w:rsidRPr="00FB5449" w:rsidRDefault="00257D63" w:rsidP="00257D63">
            <w:pPr>
              <w:pStyle w:val="TabellRader"/>
              <w:rPr>
                <w:b/>
              </w:rPr>
            </w:pPr>
          </w:p>
        </w:tc>
        <w:tc>
          <w:tcPr>
            <w:tcW w:w="192" w:type="pct"/>
          </w:tcPr>
          <w:p w14:paraId="0C280BF1" w14:textId="77777777" w:rsidR="00257D63" w:rsidRPr="00FB5449" w:rsidRDefault="00257D63" w:rsidP="00257D63">
            <w:pPr>
              <w:pStyle w:val="TabellRader"/>
              <w:rPr>
                <w:b/>
              </w:rPr>
            </w:pPr>
          </w:p>
        </w:tc>
        <w:tc>
          <w:tcPr>
            <w:tcW w:w="192" w:type="pct"/>
          </w:tcPr>
          <w:p w14:paraId="775EC802" w14:textId="77777777" w:rsidR="00257D63" w:rsidRPr="00FB5449" w:rsidRDefault="00257D63" w:rsidP="00257D63">
            <w:pPr>
              <w:pStyle w:val="TabellRader"/>
              <w:rPr>
                <w:b/>
              </w:rPr>
            </w:pPr>
          </w:p>
        </w:tc>
        <w:tc>
          <w:tcPr>
            <w:tcW w:w="213" w:type="pct"/>
          </w:tcPr>
          <w:p w14:paraId="0A2BDC0E" w14:textId="77777777" w:rsidR="00257D63" w:rsidRPr="00FB5449" w:rsidRDefault="00257D63" w:rsidP="00257D63">
            <w:pPr>
              <w:pStyle w:val="TabellRader"/>
              <w:rPr>
                <w:b/>
              </w:rPr>
            </w:pPr>
          </w:p>
        </w:tc>
      </w:tr>
      <w:tr w:rsidR="00257D63" w14:paraId="2E21802B" w14:textId="1B2DE07C" w:rsidTr="00DE310A">
        <w:trPr>
          <w:gridAfter w:val="1"/>
          <w:wAfter w:w="3802" w:type="pct"/>
        </w:trPr>
        <w:tc>
          <w:tcPr>
            <w:tcW w:w="195" w:type="pct"/>
          </w:tcPr>
          <w:p w14:paraId="3C8F7AB0" w14:textId="445D2CE2" w:rsidR="00257D63" w:rsidRDefault="00257D63" w:rsidP="00257D63">
            <w:pPr>
              <w:pStyle w:val="TabellRader"/>
            </w:pPr>
            <w:r>
              <w:t>3</w:t>
            </w:r>
          </w:p>
        </w:tc>
        <w:tc>
          <w:tcPr>
            <w:tcW w:w="193" w:type="pct"/>
          </w:tcPr>
          <w:p w14:paraId="67627778" w14:textId="3CCEF878" w:rsidR="00257D63" w:rsidRDefault="00257D63" w:rsidP="00257D63">
            <w:pPr>
              <w:pStyle w:val="TabellRader"/>
            </w:pPr>
            <w:r>
              <w:t>JuU4</w:t>
            </w:r>
          </w:p>
        </w:tc>
        <w:tc>
          <w:tcPr>
            <w:tcW w:w="192" w:type="pct"/>
          </w:tcPr>
          <w:p w14:paraId="478E2603" w14:textId="0AB21D1A" w:rsidR="00257D63" w:rsidRDefault="00257D63" w:rsidP="00257D63">
            <w:pPr>
              <w:pStyle w:val="TabellRader"/>
            </w:pPr>
            <w:r>
              <w:t>Ju 178</w:t>
            </w:r>
          </w:p>
        </w:tc>
        <w:tc>
          <w:tcPr>
            <w:tcW w:w="192" w:type="pct"/>
          </w:tcPr>
          <w:p w14:paraId="33551EC0" w14:textId="51DE54FA" w:rsidR="00257D63" w:rsidRDefault="00257D63" w:rsidP="00257D63">
            <w:pPr>
              <w:pStyle w:val="TabellRader"/>
            </w:pPr>
            <w:r>
              <w:t>X</w:t>
            </w:r>
          </w:p>
        </w:tc>
        <w:tc>
          <w:tcPr>
            <w:tcW w:w="213" w:type="pct"/>
          </w:tcPr>
          <w:p w14:paraId="63898789" w14:textId="77777777" w:rsidR="00257D63" w:rsidRDefault="00257D63" w:rsidP="00257D63">
            <w:pPr>
              <w:pStyle w:val="TabellRader"/>
            </w:pPr>
          </w:p>
        </w:tc>
        <w:tc>
          <w:tcPr>
            <w:tcW w:w="213" w:type="pct"/>
          </w:tcPr>
          <w:p w14:paraId="4A09A779" w14:textId="77777777" w:rsidR="00257D63" w:rsidRDefault="00257D63" w:rsidP="00257D63">
            <w:pPr>
              <w:spacing w:line="2" w:lineRule="auto"/>
            </w:pPr>
          </w:p>
        </w:tc>
      </w:tr>
      <w:tr w:rsidR="00257D63" w14:paraId="0FEC65A9" w14:textId="77777777" w:rsidTr="006E5302">
        <w:trPr>
          <w:gridAfter w:val="2"/>
          <w:wAfter w:w="4015" w:type="pct"/>
        </w:trPr>
        <w:tc>
          <w:tcPr>
            <w:tcW w:w="195" w:type="pct"/>
          </w:tcPr>
          <w:p w14:paraId="0B0FFF93" w14:textId="52A89B0E" w:rsidR="00257D63" w:rsidRDefault="00257D63" w:rsidP="00257D63">
            <w:pPr>
              <w:pStyle w:val="TabellRader"/>
            </w:pPr>
            <w:r>
              <w:t>16</w:t>
            </w:r>
          </w:p>
        </w:tc>
        <w:tc>
          <w:tcPr>
            <w:tcW w:w="193" w:type="pct"/>
          </w:tcPr>
          <w:p w14:paraId="7FCC515D" w14:textId="61C33218" w:rsidR="00257D63" w:rsidRDefault="00257D63" w:rsidP="00257D63">
            <w:pPr>
              <w:pStyle w:val="TabellRader"/>
            </w:pPr>
            <w:r>
              <w:t>JuU2</w:t>
            </w:r>
          </w:p>
        </w:tc>
        <w:tc>
          <w:tcPr>
            <w:tcW w:w="192" w:type="pct"/>
          </w:tcPr>
          <w:p w14:paraId="5C5A4802" w14:textId="6C323229" w:rsidR="00257D63" w:rsidRDefault="00257D63" w:rsidP="00257D63">
            <w:pPr>
              <w:pStyle w:val="TabellRader"/>
            </w:pPr>
            <w:r>
              <w:t>Ju 185</w:t>
            </w:r>
          </w:p>
        </w:tc>
        <w:tc>
          <w:tcPr>
            <w:tcW w:w="192" w:type="pct"/>
          </w:tcPr>
          <w:p w14:paraId="0E894BDF" w14:textId="4B8F0954" w:rsidR="00257D63" w:rsidRDefault="00257D63" w:rsidP="00257D63">
            <w:pPr>
              <w:pStyle w:val="TabellRader"/>
            </w:pPr>
            <w:r>
              <w:t>X</w:t>
            </w:r>
          </w:p>
        </w:tc>
        <w:tc>
          <w:tcPr>
            <w:tcW w:w="213" w:type="pct"/>
          </w:tcPr>
          <w:p w14:paraId="44306701" w14:textId="77777777" w:rsidR="00257D63" w:rsidRDefault="00257D63" w:rsidP="00257D63">
            <w:pPr>
              <w:pStyle w:val="TabellRader"/>
            </w:pPr>
          </w:p>
        </w:tc>
      </w:tr>
      <w:tr w:rsidR="00257D63" w14:paraId="2C333211" w14:textId="77777777" w:rsidTr="006E5302">
        <w:trPr>
          <w:gridAfter w:val="2"/>
          <w:wAfter w:w="4015" w:type="pct"/>
        </w:trPr>
        <w:tc>
          <w:tcPr>
            <w:tcW w:w="195" w:type="pct"/>
          </w:tcPr>
          <w:p w14:paraId="3158C4B0" w14:textId="01A683DA" w:rsidR="00257D63" w:rsidRDefault="00257D63" w:rsidP="00257D63">
            <w:pPr>
              <w:pStyle w:val="TabellRader"/>
            </w:pPr>
            <w:r>
              <w:t>17</w:t>
            </w:r>
          </w:p>
        </w:tc>
        <w:tc>
          <w:tcPr>
            <w:tcW w:w="193" w:type="pct"/>
          </w:tcPr>
          <w:p w14:paraId="357E5EB8" w14:textId="6012E280" w:rsidR="00257D63" w:rsidRDefault="00257D63" w:rsidP="00257D63">
            <w:pPr>
              <w:pStyle w:val="TabellRader"/>
            </w:pPr>
            <w:r>
              <w:t>JuU3</w:t>
            </w:r>
          </w:p>
        </w:tc>
        <w:tc>
          <w:tcPr>
            <w:tcW w:w="192" w:type="pct"/>
          </w:tcPr>
          <w:p w14:paraId="4C048276" w14:textId="011F494B" w:rsidR="00257D63" w:rsidRDefault="00257D63" w:rsidP="00257D63">
            <w:pPr>
              <w:pStyle w:val="TabellRader"/>
            </w:pPr>
            <w:r>
              <w:t>Ju 186</w:t>
            </w:r>
          </w:p>
        </w:tc>
        <w:tc>
          <w:tcPr>
            <w:tcW w:w="192" w:type="pct"/>
          </w:tcPr>
          <w:p w14:paraId="640DC148" w14:textId="7A706504" w:rsidR="00257D63" w:rsidRDefault="00257D63" w:rsidP="00257D63">
            <w:pPr>
              <w:pStyle w:val="TabellRader"/>
            </w:pPr>
            <w:r>
              <w:t>X</w:t>
            </w:r>
          </w:p>
        </w:tc>
        <w:tc>
          <w:tcPr>
            <w:tcW w:w="213" w:type="pct"/>
          </w:tcPr>
          <w:p w14:paraId="7EBCCDE1" w14:textId="77777777" w:rsidR="00257D63" w:rsidRDefault="00257D63" w:rsidP="00257D63">
            <w:pPr>
              <w:pStyle w:val="TabellRader"/>
            </w:pPr>
          </w:p>
        </w:tc>
      </w:tr>
      <w:tr w:rsidR="00257D63" w14:paraId="4F9EB85C" w14:textId="77777777" w:rsidTr="00EA26CD">
        <w:tc>
          <w:tcPr>
            <w:tcW w:w="195" w:type="pct"/>
          </w:tcPr>
          <w:p w14:paraId="0EF6B09F" w14:textId="1B87E8ED" w:rsidR="00257D63" w:rsidRDefault="00257D63" w:rsidP="00257D63">
            <w:pPr>
              <w:pStyle w:val="TabellRader"/>
            </w:pPr>
            <w:r>
              <w:t>85</w:t>
            </w:r>
          </w:p>
        </w:tc>
        <w:tc>
          <w:tcPr>
            <w:tcW w:w="193" w:type="pct"/>
          </w:tcPr>
          <w:p w14:paraId="28E272BE" w14:textId="6E38D246" w:rsidR="00257D63" w:rsidRDefault="00257D63" w:rsidP="00257D63">
            <w:pPr>
              <w:pStyle w:val="TabellRader"/>
            </w:pPr>
            <w:r>
              <w:t>JuU1</w:t>
            </w:r>
          </w:p>
        </w:tc>
        <w:tc>
          <w:tcPr>
            <w:tcW w:w="192" w:type="pct"/>
          </w:tcPr>
          <w:p w14:paraId="1258B898" w14:textId="5B5725A3" w:rsidR="00257D63" w:rsidRDefault="00257D63" w:rsidP="00257D63">
            <w:pPr>
              <w:pStyle w:val="TabellRader"/>
            </w:pPr>
            <w:r>
              <w:t>Ju 199</w:t>
            </w:r>
          </w:p>
        </w:tc>
        <w:tc>
          <w:tcPr>
            <w:tcW w:w="192" w:type="pct"/>
          </w:tcPr>
          <w:p w14:paraId="70AE6353" w14:textId="6292F139" w:rsidR="00257D63" w:rsidRDefault="00257D63" w:rsidP="00257D63">
            <w:pPr>
              <w:pStyle w:val="TabellRader"/>
            </w:pPr>
            <w:r>
              <w:t>X</w:t>
            </w:r>
          </w:p>
        </w:tc>
        <w:tc>
          <w:tcPr>
            <w:tcW w:w="4228" w:type="pct"/>
            <w:gridSpan w:val="3"/>
          </w:tcPr>
          <w:p w14:paraId="6D256BA0" w14:textId="77777777" w:rsidR="00257D63" w:rsidRDefault="00257D63" w:rsidP="00257D63">
            <w:pPr>
              <w:pStyle w:val="TabellRader"/>
            </w:pPr>
          </w:p>
        </w:tc>
      </w:tr>
      <w:tr w:rsidR="00257D63" w:rsidRPr="00B2420A" w14:paraId="4B9EE2BB" w14:textId="77777777" w:rsidTr="003C5A6C">
        <w:trPr>
          <w:gridAfter w:val="2"/>
          <w:wAfter w:w="4015" w:type="pct"/>
        </w:trPr>
        <w:tc>
          <w:tcPr>
            <w:tcW w:w="985" w:type="pct"/>
            <w:gridSpan w:val="5"/>
          </w:tcPr>
          <w:p w14:paraId="49D35634" w14:textId="5C8C02A1" w:rsidR="00257D63" w:rsidRPr="00B2420A" w:rsidRDefault="00257D63" w:rsidP="00257D63">
            <w:pPr>
              <w:pStyle w:val="Rubrik2"/>
              <w:outlineLvl w:val="1"/>
            </w:pPr>
            <w:bookmarkStart w:id="573" w:name="_Toc505164403"/>
            <w:bookmarkStart w:id="574" w:name="_Toc505170065"/>
            <w:bookmarkStart w:id="575" w:name="_Toc505170442"/>
            <w:bookmarkStart w:id="576" w:name="_Toc505170800"/>
            <w:bookmarkStart w:id="577" w:name="_Toc505171864"/>
            <w:bookmarkStart w:id="578" w:name="_Toc21610005"/>
            <w:bookmarkStart w:id="579" w:name="_Toc129250757"/>
            <w:r w:rsidRPr="00B2420A">
              <w:t>Utrikesutskottet</w:t>
            </w:r>
            <w:bookmarkEnd w:id="573"/>
            <w:bookmarkEnd w:id="574"/>
            <w:bookmarkEnd w:id="575"/>
            <w:bookmarkEnd w:id="576"/>
            <w:bookmarkEnd w:id="577"/>
            <w:bookmarkEnd w:id="578"/>
            <w:bookmarkEnd w:id="579"/>
          </w:p>
        </w:tc>
      </w:tr>
      <w:tr w:rsidR="00257D63" w:rsidRPr="00FB5449" w14:paraId="2BBC3993" w14:textId="77777777" w:rsidTr="003C5A6C">
        <w:trPr>
          <w:gridAfter w:val="2"/>
          <w:wAfter w:w="4015" w:type="pct"/>
        </w:trPr>
        <w:tc>
          <w:tcPr>
            <w:tcW w:w="195" w:type="pct"/>
          </w:tcPr>
          <w:p w14:paraId="734D59A8" w14:textId="0B4EC6C5" w:rsidR="00257D63" w:rsidRPr="00FB5449" w:rsidRDefault="00257D63" w:rsidP="00257D63">
            <w:pPr>
              <w:pStyle w:val="TabellRader"/>
              <w:rPr>
                <w:b/>
              </w:rPr>
            </w:pPr>
            <w:r w:rsidRPr="00FB5449">
              <w:rPr>
                <w:b/>
              </w:rPr>
              <w:t>2019/20</w:t>
            </w:r>
          </w:p>
        </w:tc>
        <w:tc>
          <w:tcPr>
            <w:tcW w:w="193" w:type="pct"/>
          </w:tcPr>
          <w:p w14:paraId="79757E42" w14:textId="77777777" w:rsidR="00257D63" w:rsidRPr="00FB5449" w:rsidRDefault="00257D63" w:rsidP="00257D63">
            <w:pPr>
              <w:pStyle w:val="TabellRader"/>
              <w:rPr>
                <w:b/>
              </w:rPr>
            </w:pPr>
          </w:p>
        </w:tc>
        <w:tc>
          <w:tcPr>
            <w:tcW w:w="192" w:type="pct"/>
          </w:tcPr>
          <w:p w14:paraId="2B79B079" w14:textId="77777777" w:rsidR="00257D63" w:rsidRPr="00FB5449" w:rsidRDefault="00257D63" w:rsidP="00257D63">
            <w:pPr>
              <w:pStyle w:val="TabellRader"/>
              <w:rPr>
                <w:b/>
              </w:rPr>
            </w:pPr>
          </w:p>
        </w:tc>
        <w:tc>
          <w:tcPr>
            <w:tcW w:w="192" w:type="pct"/>
          </w:tcPr>
          <w:p w14:paraId="7673ED97" w14:textId="77777777" w:rsidR="00257D63" w:rsidRPr="00FB5449" w:rsidRDefault="00257D63" w:rsidP="00257D63">
            <w:pPr>
              <w:pStyle w:val="TabellRader"/>
              <w:rPr>
                <w:b/>
              </w:rPr>
            </w:pPr>
          </w:p>
        </w:tc>
        <w:tc>
          <w:tcPr>
            <w:tcW w:w="213" w:type="pct"/>
          </w:tcPr>
          <w:p w14:paraId="586EBFAD" w14:textId="6A1D90F4" w:rsidR="00257D63" w:rsidRPr="00FB5449" w:rsidRDefault="00257D63" w:rsidP="00257D63">
            <w:pPr>
              <w:pStyle w:val="TabellRader"/>
              <w:rPr>
                <w:b/>
              </w:rPr>
            </w:pPr>
          </w:p>
        </w:tc>
      </w:tr>
      <w:tr w:rsidR="00257D63" w14:paraId="477926CE" w14:textId="77777777" w:rsidTr="003C5A6C">
        <w:trPr>
          <w:gridAfter w:val="2"/>
          <w:wAfter w:w="4015" w:type="pct"/>
        </w:trPr>
        <w:tc>
          <w:tcPr>
            <w:tcW w:w="195" w:type="pct"/>
          </w:tcPr>
          <w:p w14:paraId="5A934A2D" w14:textId="704A3699" w:rsidR="00257D63" w:rsidRDefault="00257D63" w:rsidP="00257D63">
            <w:pPr>
              <w:pStyle w:val="TabellRader"/>
            </w:pPr>
            <w:r>
              <w:t>104</w:t>
            </w:r>
          </w:p>
        </w:tc>
        <w:tc>
          <w:tcPr>
            <w:tcW w:w="193" w:type="pct"/>
          </w:tcPr>
          <w:p w14:paraId="5F917683" w14:textId="148B8012" w:rsidR="00257D63" w:rsidRDefault="00257D63" w:rsidP="00257D63">
            <w:pPr>
              <w:pStyle w:val="TabellRader"/>
            </w:pPr>
            <w:r>
              <w:t>UU2</w:t>
            </w:r>
          </w:p>
        </w:tc>
        <w:tc>
          <w:tcPr>
            <w:tcW w:w="192" w:type="pct"/>
          </w:tcPr>
          <w:p w14:paraId="6A7C7B72" w14:textId="394BC34C" w:rsidR="00257D63" w:rsidRDefault="00257D63" w:rsidP="00257D63">
            <w:pPr>
              <w:pStyle w:val="TabellRader"/>
            </w:pPr>
            <w:r>
              <w:t>UD 1</w:t>
            </w:r>
          </w:p>
        </w:tc>
        <w:tc>
          <w:tcPr>
            <w:tcW w:w="192" w:type="pct"/>
          </w:tcPr>
          <w:p w14:paraId="4498A7EB" w14:textId="77777777" w:rsidR="00257D63" w:rsidRDefault="00257D63" w:rsidP="00257D63">
            <w:pPr>
              <w:pStyle w:val="TabellRader"/>
            </w:pPr>
          </w:p>
        </w:tc>
        <w:tc>
          <w:tcPr>
            <w:tcW w:w="213" w:type="pct"/>
          </w:tcPr>
          <w:p w14:paraId="2F6EC49A" w14:textId="7F4A0D35" w:rsidR="00257D63" w:rsidRDefault="00257D63" w:rsidP="00257D63">
            <w:pPr>
              <w:pStyle w:val="TabellRader"/>
            </w:pPr>
            <w:r>
              <w:t>X</w:t>
            </w:r>
          </w:p>
        </w:tc>
      </w:tr>
      <w:tr w:rsidR="00257D63" w14:paraId="641EE20C" w14:textId="77777777" w:rsidTr="003C5A6C">
        <w:trPr>
          <w:gridAfter w:val="2"/>
          <w:wAfter w:w="4015" w:type="pct"/>
        </w:trPr>
        <w:tc>
          <w:tcPr>
            <w:tcW w:w="195" w:type="pct"/>
          </w:tcPr>
          <w:p w14:paraId="06C6A4F8" w14:textId="2414785F" w:rsidR="00257D63" w:rsidRDefault="00257D63" w:rsidP="00257D63">
            <w:pPr>
              <w:pStyle w:val="TabellRader"/>
            </w:pPr>
            <w:r>
              <w:t>332</w:t>
            </w:r>
          </w:p>
        </w:tc>
        <w:tc>
          <w:tcPr>
            <w:tcW w:w="193" w:type="pct"/>
          </w:tcPr>
          <w:p w14:paraId="0DB37F36" w14:textId="1866CC1E" w:rsidR="00257D63" w:rsidRDefault="00257D63" w:rsidP="00257D63">
            <w:pPr>
              <w:pStyle w:val="TabellRader"/>
            </w:pPr>
            <w:r>
              <w:t>UU18</w:t>
            </w:r>
          </w:p>
        </w:tc>
        <w:tc>
          <w:tcPr>
            <w:tcW w:w="192" w:type="pct"/>
          </w:tcPr>
          <w:p w14:paraId="3A23E82D" w14:textId="5870FA99" w:rsidR="00257D63" w:rsidRDefault="00257D63" w:rsidP="00257D63">
            <w:pPr>
              <w:pStyle w:val="TabellRader"/>
            </w:pPr>
            <w:r>
              <w:t>Ju 57</w:t>
            </w:r>
          </w:p>
        </w:tc>
        <w:tc>
          <w:tcPr>
            <w:tcW w:w="192" w:type="pct"/>
          </w:tcPr>
          <w:p w14:paraId="0E8ECA9C" w14:textId="77777777" w:rsidR="00257D63" w:rsidRDefault="00257D63" w:rsidP="00257D63">
            <w:pPr>
              <w:pStyle w:val="TabellRader"/>
            </w:pPr>
          </w:p>
        </w:tc>
        <w:tc>
          <w:tcPr>
            <w:tcW w:w="213" w:type="pct"/>
          </w:tcPr>
          <w:p w14:paraId="16FF885C" w14:textId="65DD2E0B" w:rsidR="00257D63" w:rsidRDefault="00257D63" w:rsidP="00257D63">
            <w:pPr>
              <w:pStyle w:val="TabellRader"/>
            </w:pPr>
            <w:r>
              <w:t>X</w:t>
            </w:r>
          </w:p>
        </w:tc>
      </w:tr>
      <w:tr w:rsidR="00257D63" w14:paraId="3C46D1B3" w14:textId="77777777" w:rsidTr="005B7936">
        <w:tc>
          <w:tcPr>
            <w:tcW w:w="195" w:type="pct"/>
          </w:tcPr>
          <w:p w14:paraId="02D203BE" w14:textId="77777777" w:rsidR="00257D63" w:rsidRDefault="00257D63" w:rsidP="00257D63">
            <w:pPr>
              <w:pStyle w:val="TabellRader"/>
            </w:pPr>
          </w:p>
        </w:tc>
        <w:tc>
          <w:tcPr>
            <w:tcW w:w="193" w:type="pct"/>
          </w:tcPr>
          <w:p w14:paraId="4DE637BC" w14:textId="77777777" w:rsidR="00257D63" w:rsidRDefault="00257D63" w:rsidP="00257D63">
            <w:pPr>
              <w:pStyle w:val="TabellRader"/>
            </w:pPr>
          </w:p>
        </w:tc>
        <w:tc>
          <w:tcPr>
            <w:tcW w:w="192" w:type="pct"/>
          </w:tcPr>
          <w:p w14:paraId="13F50B7B" w14:textId="77777777" w:rsidR="00257D63" w:rsidRDefault="00257D63" w:rsidP="00257D63">
            <w:pPr>
              <w:pStyle w:val="TabellRader"/>
            </w:pPr>
          </w:p>
        </w:tc>
        <w:tc>
          <w:tcPr>
            <w:tcW w:w="192" w:type="pct"/>
          </w:tcPr>
          <w:p w14:paraId="3AC6328B" w14:textId="77777777" w:rsidR="00257D63" w:rsidRDefault="00257D63" w:rsidP="00257D63">
            <w:pPr>
              <w:pStyle w:val="TabellRader"/>
            </w:pPr>
          </w:p>
        </w:tc>
        <w:tc>
          <w:tcPr>
            <w:tcW w:w="4228" w:type="pct"/>
            <w:gridSpan w:val="3"/>
          </w:tcPr>
          <w:p w14:paraId="608DD590" w14:textId="77777777" w:rsidR="00257D63" w:rsidRDefault="00257D63" w:rsidP="00257D63">
            <w:pPr>
              <w:pStyle w:val="TabellRader"/>
            </w:pPr>
          </w:p>
        </w:tc>
      </w:tr>
      <w:tr w:rsidR="00257D63" w:rsidRPr="00FB5449" w14:paraId="66E36747" w14:textId="77777777" w:rsidTr="00DB6C0D">
        <w:trPr>
          <w:gridAfter w:val="2"/>
          <w:wAfter w:w="4015" w:type="pct"/>
        </w:trPr>
        <w:tc>
          <w:tcPr>
            <w:tcW w:w="195" w:type="pct"/>
          </w:tcPr>
          <w:p w14:paraId="2F595830" w14:textId="62A71F7E" w:rsidR="00257D63" w:rsidRPr="00FB5449" w:rsidRDefault="00257D63" w:rsidP="00257D63">
            <w:pPr>
              <w:pStyle w:val="TabellRader"/>
              <w:rPr>
                <w:b/>
              </w:rPr>
            </w:pPr>
            <w:r w:rsidRPr="00FB5449">
              <w:rPr>
                <w:b/>
              </w:rPr>
              <w:t>20</w:t>
            </w:r>
            <w:r>
              <w:rPr>
                <w:b/>
              </w:rPr>
              <w:t>20</w:t>
            </w:r>
            <w:r w:rsidRPr="00FB5449">
              <w:rPr>
                <w:b/>
              </w:rPr>
              <w:t>/2</w:t>
            </w:r>
            <w:r>
              <w:rPr>
                <w:b/>
              </w:rPr>
              <w:t>1</w:t>
            </w:r>
          </w:p>
        </w:tc>
        <w:tc>
          <w:tcPr>
            <w:tcW w:w="193" w:type="pct"/>
          </w:tcPr>
          <w:p w14:paraId="1198F3C5" w14:textId="77777777" w:rsidR="00257D63" w:rsidRPr="00FB5449" w:rsidRDefault="00257D63" w:rsidP="00257D63">
            <w:pPr>
              <w:pStyle w:val="TabellRader"/>
              <w:rPr>
                <w:b/>
              </w:rPr>
            </w:pPr>
          </w:p>
        </w:tc>
        <w:tc>
          <w:tcPr>
            <w:tcW w:w="192" w:type="pct"/>
          </w:tcPr>
          <w:p w14:paraId="33CC873D" w14:textId="77777777" w:rsidR="00257D63" w:rsidRPr="00FB5449" w:rsidRDefault="00257D63" w:rsidP="00257D63">
            <w:pPr>
              <w:pStyle w:val="TabellRader"/>
              <w:rPr>
                <w:b/>
              </w:rPr>
            </w:pPr>
          </w:p>
        </w:tc>
        <w:tc>
          <w:tcPr>
            <w:tcW w:w="192" w:type="pct"/>
          </w:tcPr>
          <w:p w14:paraId="486CEB41" w14:textId="77777777" w:rsidR="00257D63" w:rsidRPr="00FB5449" w:rsidRDefault="00257D63" w:rsidP="00257D63">
            <w:pPr>
              <w:pStyle w:val="TabellRader"/>
              <w:rPr>
                <w:b/>
              </w:rPr>
            </w:pPr>
          </w:p>
        </w:tc>
        <w:tc>
          <w:tcPr>
            <w:tcW w:w="213" w:type="pct"/>
          </w:tcPr>
          <w:p w14:paraId="1589EA04" w14:textId="456F8752" w:rsidR="00257D63" w:rsidRPr="00FB5449" w:rsidRDefault="00257D63" w:rsidP="00257D63">
            <w:pPr>
              <w:pStyle w:val="TabellRader"/>
              <w:rPr>
                <w:b/>
              </w:rPr>
            </w:pPr>
          </w:p>
        </w:tc>
      </w:tr>
      <w:tr w:rsidR="00257D63" w14:paraId="1A9014BD" w14:textId="77777777" w:rsidTr="00DB6C0D">
        <w:trPr>
          <w:gridAfter w:val="2"/>
          <w:wAfter w:w="4015" w:type="pct"/>
        </w:trPr>
        <w:tc>
          <w:tcPr>
            <w:tcW w:w="195" w:type="pct"/>
          </w:tcPr>
          <w:p w14:paraId="166598A8" w14:textId="5411AEE6" w:rsidR="00257D63" w:rsidRDefault="00257D63" w:rsidP="00257D63">
            <w:pPr>
              <w:pStyle w:val="TabellRader"/>
            </w:pPr>
            <w:r>
              <w:t>160</w:t>
            </w:r>
          </w:p>
        </w:tc>
        <w:tc>
          <w:tcPr>
            <w:tcW w:w="193" w:type="pct"/>
          </w:tcPr>
          <w:p w14:paraId="529E19B4" w14:textId="654C8538" w:rsidR="00257D63" w:rsidRDefault="00257D63" w:rsidP="00257D63">
            <w:pPr>
              <w:pStyle w:val="TabellRader"/>
            </w:pPr>
            <w:r>
              <w:t>UU7</w:t>
            </w:r>
          </w:p>
        </w:tc>
        <w:tc>
          <w:tcPr>
            <w:tcW w:w="192" w:type="pct"/>
          </w:tcPr>
          <w:p w14:paraId="164D02D5" w14:textId="014AA916" w:rsidR="00257D63" w:rsidRDefault="00257D63" w:rsidP="00257D63">
            <w:pPr>
              <w:pStyle w:val="TabellRader"/>
            </w:pPr>
            <w:r>
              <w:t>UD 5</w:t>
            </w:r>
          </w:p>
        </w:tc>
        <w:tc>
          <w:tcPr>
            <w:tcW w:w="192" w:type="pct"/>
          </w:tcPr>
          <w:p w14:paraId="23726332" w14:textId="7C639737" w:rsidR="00257D63" w:rsidRDefault="00257D63" w:rsidP="00257D63">
            <w:pPr>
              <w:pStyle w:val="TabellRader"/>
            </w:pPr>
            <w:r>
              <w:t>X</w:t>
            </w:r>
          </w:p>
        </w:tc>
        <w:tc>
          <w:tcPr>
            <w:tcW w:w="213" w:type="pct"/>
          </w:tcPr>
          <w:p w14:paraId="76544961" w14:textId="04D22C7B" w:rsidR="00257D63" w:rsidRDefault="00257D63" w:rsidP="00257D63">
            <w:pPr>
              <w:pStyle w:val="TabellRader"/>
            </w:pPr>
          </w:p>
        </w:tc>
      </w:tr>
      <w:tr w:rsidR="00257D63" w14:paraId="27E285C7" w14:textId="77777777" w:rsidTr="00DB6C0D">
        <w:trPr>
          <w:gridAfter w:val="2"/>
          <w:wAfter w:w="4015" w:type="pct"/>
        </w:trPr>
        <w:tc>
          <w:tcPr>
            <w:tcW w:w="195" w:type="pct"/>
          </w:tcPr>
          <w:p w14:paraId="5D290F77" w14:textId="1973890B" w:rsidR="00257D63" w:rsidRDefault="00257D63" w:rsidP="00257D63">
            <w:pPr>
              <w:pStyle w:val="TabellRader"/>
            </w:pPr>
            <w:r>
              <w:t>338</w:t>
            </w:r>
          </w:p>
        </w:tc>
        <w:tc>
          <w:tcPr>
            <w:tcW w:w="193" w:type="pct"/>
          </w:tcPr>
          <w:p w14:paraId="0B431D47" w14:textId="42AA29A9" w:rsidR="00257D63" w:rsidRDefault="00257D63" w:rsidP="00257D63">
            <w:pPr>
              <w:pStyle w:val="TabellRader"/>
            </w:pPr>
            <w:r>
              <w:t>UU4</w:t>
            </w:r>
          </w:p>
        </w:tc>
        <w:tc>
          <w:tcPr>
            <w:tcW w:w="192" w:type="pct"/>
          </w:tcPr>
          <w:p w14:paraId="28C6E67D" w14:textId="56D87FC5" w:rsidR="00257D63" w:rsidRDefault="00257D63" w:rsidP="00257D63">
            <w:pPr>
              <w:pStyle w:val="TabellRader"/>
            </w:pPr>
            <w:r>
              <w:t>UD 9</w:t>
            </w:r>
          </w:p>
        </w:tc>
        <w:tc>
          <w:tcPr>
            <w:tcW w:w="192" w:type="pct"/>
          </w:tcPr>
          <w:p w14:paraId="71851E00" w14:textId="77777777" w:rsidR="00257D63" w:rsidRDefault="00257D63" w:rsidP="00257D63">
            <w:pPr>
              <w:pStyle w:val="TabellRader"/>
            </w:pPr>
          </w:p>
        </w:tc>
        <w:tc>
          <w:tcPr>
            <w:tcW w:w="213" w:type="pct"/>
          </w:tcPr>
          <w:p w14:paraId="1ADCE8FA" w14:textId="0BE06A13" w:rsidR="00257D63" w:rsidRDefault="00257D63" w:rsidP="00257D63">
            <w:pPr>
              <w:pStyle w:val="TabellRader"/>
            </w:pPr>
            <w:r>
              <w:t>X</w:t>
            </w:r>
          </w:p>
        </w:tc>
      </w:tr>
      <w:tr w:rsidR="00257D63" w14:paraId="08114C15" w14:textId="77777777" w:rsidTr="00DB6C0D">
        <w:trPr>
          <w:gridAfter w:val="2"/>
          <w:wAfter w:w="4015" w:type="pct"/>
        </w:trPr>
        <w:tc>
          <w:tcPr>
            <w:tcW w:w="195" w:type="pct"/>
          </w:tcPr>
          <w:p w14:paraId="7E0B3497" w14:textId="6D644D29" w:rsidR="00257D63" w:rsidRDefault="00257D63" w:rsidP="00257D63">
            <w:pPr>
              <w:pStyle w:val="TabellRader"/>
            </w:pPr>
            <w:r>
              <w:t>358</w:t>
            </w:r>
          </w:p>
        </w:tc>
        <w:tc>
          <w:tcPr>
            <w:tcW w:w="193" w:type="pct"/>
          </w:tcPr>
          <w:p w14:paraId="0EED83CA" w14:textId="2C10BEE3" w:rsidR="00257D63" w:rsidRDefault="00257D63" w:rsidP="00257D63">
            <w:pPr>
              <w:pStyle w:val="TabellRader"/>
            </w:pPr>
            <w:r>
              <w:t>UU10</w:t>
            </w:r>
          </w:p>
        </w:tc>
        <w:tc>
          <w:tcPr>
            <w:tcW w:w="192" w:type="pct"/>
          </w:tcPr>
          <w:p w14:paraId="48E58478" w14:textId="10D58665" w:rsidR="00257D63" w:rsidRDefault="00257D63" w:rsidP="00257D63">
            <w:pPr>
              <w:pStyle w:val="TabellRader"/>
            </w:pPr>
            <w:r>
              <w:t>UD 10</w:t>
            </w:r>
          </w:p>
        </w:tc>
        <w:tc>
          <w:tcPr>
            <w:tcW w:w="192" w:type="pct"/>
          </w:tcPr>
          <w:p w14:paraId="2817D041" w14:textId="77777777" w:rsidR="00257D63" w:rsidRDefault="00257D63" w:rsidP="00257D63">
            <w:pPr>
              <w:pStyle w:val="TabellRader"/>
            </w:pPr>
          </w:p>
        </w:tc>
        <w:tc>
          <w:tcPr>
            <w:tcW w:w="213" w:type="pct"/>
          </w:tcPr>
          <w:p w14:paraId="349D0D3A" w14:textId="038BF65A" w:rsidR="00257D63" w:rsidRDefault="00257D63" w:rsidP="00257D63">
            <w:pPr>
              <w:pStyle w:val="TabellRader"/>
            </w:pPr>
            <w:r>
              <w:t>X</w:t>
            </w:r>
          </w:p>
        </w:tc>
      </w:tr>
      <w:tr w:rsidR="00257D63" w14:paraId="7823AA1E" w14:textId="77777777" w:rsidTr="00DB6C0D">
        <w:trPr>
          <w:gridAfter w:val="2"/>
          <w:wAfter w:w="4015" w:type="pct"/>
        </w:trPr>
        <w:tc>
          <w:tcPr>
            <w:tcW w:w="195" w:type="pct"/>
          </w:tcPr>
          <w:p w14:paraId="48F6FAFA" w14:textId="77777777" w:rsidR="00257D63" w:rsidRDefault="00257D63" w:rsidP="00257D63">
            <w:pPr>
              <w:pStyle w:val="TabellRader"/>
            </w:pPr>
          </w:p>
        </w:tc>
        <w:tc>
          <w:tcPr>
            <w:tcW w:w="193" w:type="pct"/>
          </w:tcPr>
          <w:p w14:paraId="46072668" w14:textId="77777777" w:rsidR="00257D63" w:rsidRDefault="00257D63" w:rsidP="00257D63">
            <w:pPr>
              <w:pStyle w:val="TabellRader"/>
            </w:pPr>
          </w:p>
        </w:tc>
        <w:tc>
          <w:tcPr>
            <w:tcW w:w="192" w:type="pct"/>
          </w:tcPr>
          <w:p w14:paraId="1B59389A" w14:textId="77777777" w:rsidR="00257D63" w:rsidRDefault="00257D63" w:rsidP="00257D63">
            <w:pPr>
              <w:pStyle w:val="TabellRader"/>
            </w:pPr>
          </w:p>
        </w:tc>
        <w:tc>
          <w:tcPr>
            <w:tcW w:w="192" w:type="pct"/>
          </w:tcPr>
          <w:p w14:paraId="48DD3719" w14:textId="77777777" w:rsidR="00257D63" w:rsidRDefault="00257D63" w:rsidP="00257D63">
            <w:pPr>
              <w:pStyle w:val="TabellRader"/>
            </w:pPr>
          </w:p>
        </w:tc>
        <w:tc>
          <w:tcPr>
            <w:tcW w:w="213" w:type="pct"/>
          </w:tcPr>
          <w:p w14:paraId="69979B09" w14:textId="77777777" w:rsidR="00257D63" w:rsidRDefault="00257D63" w:rsidP="00257D63">
            <w:pPr>
              <w:pStyle w:val="TabellRader"/>
            </w:pPr>
          </w:p>
        </w:tc>
      </w:tr>
      <w:tr w:rsidR="00257D63" w:rsidRPr="00CB7E52" w14:paraId="37C59B08" w14:textId="77777777" w:rsidTr="006E5302">
        <w:trPr>
          <w:gridAfter w:val="2"/>
          <w:wAfter w:w="4015" w:type="pct"/>
        </w:trPr>
        <w:tc>
          <w:tcPr>
            <w:tcW w:w="195" w:type="pct"/>
          </w:tcPr>
          <w:p w14:paraId="615A94D4" w14:textId="2B9C9D52" w:rsidR="00257D63" w:rsidRPr="00CB7E52" w:rsidRDefault="00257D63" w:rsidP="00257D63">
            <w:pPr>
              <w:pStyle w:val="TabellRader"/>
              <w:rPr>
                <w:b/>
                <w:bCs/>
              </w:rPr>
            </w:pPr>
            <w:r w:rsidRPr="00CB7E52">
              <w:rPr>
                <w:b/>
                <w:bCs/>
              </w:rPr>
              <w:t>2021/22</w:t>
            </w:r>
          </w:p>
        </w:tc>
        <w:tc>
          <w:tcPr>
            <w:tcW w:w="193" w:type="pct"/>
          </w:tcPr>
          <w:p w14:paraId="6B0C65D9" w14:textId="77777777" w:rsidR="00257D63" w:rsidRPr="00CB7E52" w:rsidRDefault="00257D63" w:rsidP="00257D63">
            <w:pPr>
              <w:pStyle w:val="TabellRader"/>
              <w:rPr>
                <w:b/>
                <w:bCs/>
              </w:rPr>
            </w:pPr>
          </w:p>
        </w:tc>
        <w:tc>
          <w:tcPr>
            <w:tcW w:w="192" w:type="pct"/>
          </w:tcPr>
          <w:p w14:paraId="55AC380E" w14:textId="77777777" w:rsidR="00257D63" w:rsidRPr="00CB7E52" w:rsidRDefault="00257D63" w:rsidP="00257D63">
            <w:pPr>
              <w:pStyle w:val="TabellRader"/>
              <w:rPr>
                <w:b/>
                <w:bCs/>
              </w:rPr>
            </w:pPr>
          </w:p>
        </w:tc>
        <w:tc>
          <w:tcPr>
            <w:tcW w:w="192" w:type="pct"/>
          </w:tcPr>
          <w:p w14:paraId="4AEF6599" w14:textId="77777777" w:rsidR="00257D63" w:rsidRPr="00CB7E52" w:rsidRDefault="00257D63" w:rsidP="00257D63">
            <w:pPr>
              <w:pStyle w:val="TabellRader"/>
              <w:rPr>
                <w:b/>
                <w:bCs/>
              </w:rPr>
            </w:pPr>
          </w:p>
        </w:tc>
        <w:tc>
          <w:tcPr>
            <w:tcW w:w="213" w:type="pct"/>
          </w:tcPr>
          <w:p w14:paraId="5D1989BA" w14:textId="77777777" w:rsidR="00257D63" w:rsidRPr="00CB7E52" w:rsidRDefault="00257D63" w:rsidP="00257D63">
            <w:pPr>
              <w:pStyle w:val="TabellRader"/>
              <w:rPr>
                <w:b/>
                <w:bCs/>
              </w:rPr>
            </w:pPr>
          </w:p>
        </w:tc>
      </w:tr>
      <w:tr w:rsidR="00257D63" w14:paraId="12CDD832" w14:textId="77777777" w:rsidTr="006E5302">
        <w:trPr>
          <w:gridAfter w:val="2"/>
          <w:wAfter w:w="4015" w:type="pct"/>
        </w:trPr>
        <w:tc>
          <w:tcPr>
            <w:tcW w:w="195" w:type="pct"/>
          </w:tcPr>
          <w:p w14:paraId="6609FBA5" w14:textId="66D81639" w:rsidR="00257D63" w:rsidRDefault="00257D63" w:rsidP="00257D63">
            <w:pPr>
              <w:pStyle w:val="TabellRader"/>
            </w:pPr>
            <w:r>
              <w:t>187</w:t>
            </w:r>
          </w:p>
        </w:tc>
        <w:tc>
          <w:tcPr>
            <w:tcW w:w="193" w:type="pct"/>
          </w:tcPr>
          <w:p w14:paraId="2807C33B" w14:textId="077607FF" w:rsidR="00257D63" w:rsidRDefault="00257D63" w:rsidP="00257D63">
            <w:pPr>
              <w:pStyle w:val="TabellRader"/>
            </w:pPr>
            <w:r>
              <w:t>UU11</w:t>
            </w:r>
          </w:p>
        </w:tc>
        <w:tc>
          <w:tcPr>
            <w:tcW w:w="192" w:type="pct"/>
          </w:tcPr>
          <w:p w14:paraId="4CD9838D" w14:textId="445D138F" w:rsidR="00257D63" w:rsidRDefault="00257D63" w:rsidP="00257D63">
            <w:pPr>
              <w:pStyle w:val="TabellRader"/>
            </w:pPr>
            <w:r>
              <w:t>UD 13</w:t>
            </w:r>
          </w:p>
        </w:tc>
        <w:tc>
          <w:tcPr>
            <w:tcW w:w="192" w:type="pct"/>
          </w:tcPr>
          <w:p w14:paraId="4F989F40" w14:textId="77777777" w:rsidR="00257D63" w:rsidRDefault="00257D63" w:rsidP="00257D63">
            <w:pPr>
              <w:pStyle w:val="TabellRader"/>
            </w:pPr>
          </w:p>
        </w:tc>
        <w:tc>
          <w:tcPr>
            <w:tcW w:w="213" w:type="pct"/>
          </w:tcPr>
          <w:p w14:paraId="2D222AB9" w14:textId="269617F1" w:rsidR="00257D63" w:rsidRDefault="00257D63" w:rsidP="00257D63">
            <w:pPr>
              <w:pStyle w:val="TabellRader"/>
            </w:pPr>
            <w:r>
              <w:t>X</w:t>
            </w:r>
          </w:p>
        </w:tc>
      </w:tr>
      <w:tr w:rsidR="00257D63" w14:paraId="29C4F91C" w14:textId="77777777" w:rsidTr="006E5302">
        <w:trPr>
          <w:gridAfter w:val="2"/>
          <w:wAfter w:w="4015" w:type="pct"/>
        </w:trPr>
        <w:tc>
          <w:tcPr>
            <w:tcW w:w="195" w:type="pct"/>
          </w:tcPr>
          <w:p w14:paraId="32C49188" w14:textId="1F099CDB" w:rsidR="00257D63" w:rsidRDefault="00257D63" w:rsidP="00257D63">
            <w:pPr>
              <w:pStyle w:val="TabellRader"/>
            </w:pPr>
            <w:r>
              <w:t>256</w:t>
            </w:r>
          </w:p>
        </w:tc>
        <w:tc>
          <w:tcPr>
            <w:tcW w:w="193" w:type="pct"/>
          </w:tcPr>
          <w:p w14:paraId="3A0FD763" w14:textId="38BE3BDC" w:rsidR="00257D63" w:rsidRDefault="00257D63" w:rsidP="00257D63">
            <w:pPr>
              <w:pStyle w:val="TabellRader"/>
            </w:pPr>
            <w:r>
              <w:t>UU15</w:t>
            </w:r>
          </w:p>
        </w:tc>
        <w:tc>
          <w:tcPr>
            <w:tcW w:w="192" w:type="pct"/>
          </w:tcPr>
          <w:p w14:paraId="0CC6C7A9" w14:textId="048FCF73" w:rsidR="00257D63" w:rsidRDefault="00257D63" w:rsidP="00257D63">
            <w:pPr>
              <w:pStyle w:val="TabellRader"/>
            </w:pPr>
            <w:r>
              <w:t>UD 14</w:t>
            </w:r>
          </w:p>
        </w:tc>
        <w:tc>
          <w:tcPr>
            <w:tcW w:w="192" w:type="pct"/>
          </w:tcPr>
          <w:p w14:paraId="40E657F1" w14:textId="77777777" w:rsidR="00257D63" w:rsidRDefault="00257D63" w:rsidP="00257D63">
            <w:pPr>
              <w:pStyle w:val="TabellRader"/>
            </w:pPr>
          </w:p>
        </w:tc>
        <w:tc>
          <w:tcPr>
            <w:tcW w:w="213" w:type="pct"/>
          </w:tcPr>
          <w:p w14:paraId="5FC87F35" w14:textId="06EC28B3" w:rsidR="00257D63" w:rsidRDefault="00257D63" w:rsidP="00257D63">
            <w:pPr>
              <w:pStyle w:val="TabellRader"/>
            </w:pPr>
            <w:r>
              <w:t>X</w:t>
            </w:r>
          </w:p>
        </w:tc>
      </w:tr>
      <w:tr w:rsidR="00257D63" w14:paraId="5D49AE75" w14:textId="77777777" w:rsidTr="006E5302">
        <w:trPr>
          <w:gridAfter w:val="2"/>
          <w:wAfter w:w="4015" w:type="pct"/>
        </w:trPr>
        <w:tc>
          <w:tcPr>
            <w:tcW w:w="195" w:type="pct"/>
          </w:tcPr>
          <w:p w14:paraId="0DDDB947" w14:textId="02D35205" w:rsidR="00257D63" w:rsidRDefault="00257D63" w:rsidP="00257D63">
            <w:pPr>
              <w:pStyle w:val="TabellRader"/>
            </w:pPr>
            <w:r>
              <w:t>298</w:t>
            </w:r>
          </w:p>
        </w:tc>
        <w:tc>
          <w:tcPr>
            <w:tcW w:w="193" w:type="pct"/>
          </w:tcPr>
          <w:p w14:paraId="0E198D2C" w14:textId="555D1D51" w:rsidR="00257D63" w:rsidRDefault="00257D63" w:rsidP="00257D63">
            <w:pPr>
              <w:pStyle w:val="TabellRader"/>
            </w:pPr>
            <w:r>
              <w:t>UU19</w:t>
            </w:r>
          </w:p>
        </w:tc>
        <w:tc>
          <w:tcPr>
            <w:tcW w:w="192" w:type="pct"/>
          </w:tcPr>
          <w:p w14:paraId="05498331" w14:textId="0AC0BC10" w:rsidR="00257D63" w:rsidRDefault="00257D63" w:rsidP="00257D63">
            <w:pPr>
              <w:pStyle w:val="TabellRader"/>
            </w:pPr>
            <w:r>
              <w:t>Fö 21</w:t>
            </w:r>
          </w:p>
        </w:tc>
        <w:tc>
          <w:tcPr>
            <w:tcW w:w="192" w:type="pct"/>
          </w:tcPr>
          <w:p w14:paraId="703A96BC" w14:textId="17A97653" w:rsidR="00257D63" w:rsidRDefault="00257D63" w:rsidP="00257D63">
            <w:pPr>
              <w:pStyle w:val="TabellRader"/>
            </w:pPr>
            <w:r>
              <w:t>X</w:t>
            </w:r>
          </w:p>
        </w:tc>
        <w:tc>
          <w:tcPr>
            <w:tcW w:w="213" w:type="pct"/>
          </w:tcPr>
          <w:p w14:paraId="12B5A362" w14:textId="77777777" w:rsidR="00257D63" w:rsidRDefault="00257D63" w:rsidP="00257D63">
            <w:pPr>
              <w:pStyle w:val="TabellRader"/>
            </w:pPr>
          </w:p>
        </w:tc>
      </w:tr>
      <w:tr w:rsidR="00257D63" w14:paraId="0F2607A9" w14:textId="77777777" w:rsidTr="006E5302">
        <w:trPr>
          <w:gridAfter w:val="2"/>
          <w:wAfter w:w="4015" w:type="pct"/>
        </w:trPr>
        <w:tc>
          <w:tcPr>
            <w:tcW w:w="195" w:type="pct"/>
          </w:tcPr>
          <w:p w14:paraId="401ADFC7" w14:textId="2C1B2BF5" w:rsidR="00257D63" w:rsidRDefault="00257D63" w:rsidP="00257D63">
            <w:pPr>
              <w:pStyle w:val="TabellRader"/>
            </w:pPr>
            <w:r>
              <w:t>333</w:t>
            </w:r>
          </w:p>
        </w:tc>
        <w:tc>
          <w:tcPr>
            <w:tcW w:w="193" w:type="pct"/>
          </w:tcPr>
          <w:p w14:paraId="6207AE28" w14:textId="23226AD7" w:rsidR="00257D63" w:rsidRDefault="00257D63" w:rsidP="00257D63">
            <w:pPr>
              <w:pStyle w:val="TabellRader"/>
            </w:pPr>
            <w:r>
              <w:t>UU12</w:t>
            </w:r>
          </w:p>
        </w:tc>
        <w:tc>
          <w:tcPr>
            <w:tcW w:w="192" w:type="pct"/>
          </w:tcPr>
          <w:p w14:paraId="5BB11EB4" w14:textId="477F14F7" w:rsidR="00257D63" w:rsidRDefault="00257D63" w:rsidP="00257D63">
            <w:pPr>
              <w:pStyle w:val="TabellRader"/>
            </w:pPr>
            <w:r>
              <w:t>UD 16</w:t>
            </w:r>
          </w:p>
        </w:tc>
        <w:tc>
          <w:tcPr>
            <w:tcW w:w="192" w:type="pct"/>
          </w:tcPr>
          <w:p w14:paraId="34F3C7FE" w14:textId="0DFFCA45" w:rsidR="00257D63" w:rsidRDefault="00257D63" w:rsidP="00257D63">
            <w:pPr>
              <w:pStyle w:val="TabellRader"/>
            </w:pPr>
            <w:r>
              <w:t>X</w:t>
            </w:r>
          </w:p>
        </w:tc>
        <w:tc>
          <w:tcPr>
            <w:tcW w:w="213" w:type="pct"/>
          </w:tcPr>
          <w:p w14:paraId="074C24A2" w14:textId="77777777" w:rsidR="00257D63" w:rsidRDefault="00257D63" w:rsidP="00257D63">
            <w:pPr>
              <w:pStyle w:val="TabellRader"/>
            </w:pPr>
          </w:p>
        </w:tc>
      </w:tr>
      <w:tr w:rsidR="00257D63" w14:paraId="48111A3B" w14:textId="77777777" w:rsidTr="00DB6C0D">
        <w:trPr>
          <w:gridAfter w:val="2"/>
          <w:wAfter w:w="4015" w:type="pct"/>
        </w:trPr>
        <w:tc>
          <w:tcPr>
            <w:tcW w:w="195" w:type="pct"/>
          </w:tcPr>
          <w:p w14:paraId="63AA9013" w14:textId="32E8AFF8" w:rsidR="00257D63" w:rsidRDefault="00257D63" w:rsidP="00257D63">
            <w:pPr>
              <w:pStyle w:val="TabellRader"/>
            </w:pPr>
            <w:r>
              <w:t>366</w:t>
            </w:r>
          </w:p>
        </w:tc>
        <w:tc>
          <w:tcPr>
            <w:tcW w:w="193" w:type="pct"/>
          </w:tcPr>
          <w:p w14:paraId="21660238" w14:textId="4E0A628F" w:rsidR="00257D63" w:rsidRDefault="00257D63" w:rsidP="00257D63">
            <w:pPr>
              <w:pStyle w:val="TabellRader"/>
            </w:pPr>
            <w:r>
              <w:t>UU5</w:t>
            </w:r>
          </w:p>
        </w:tc>
        <w:tc>
          <w:tcPr>
            <w:tcW w:w="192" w:type="pct"/>
          </w:tcPr>
          <w:p w14:paraId="616FE599" w14:textId="6C2B65EB" w:rsidR="00257D63" w:rsidRDefault="00257D63" w:rsidP="00257D63">
            <w:pPr>
              <w:pStyle w:val="TabellRader"/>
            </w:pPr>
            <w:r>
              <w:t>UD 17</w:t>
            </w:r>
          </w:p>
        </w:tc>
        <w:tc>
          <w:tcPr>
            <w:tcW w:w="192" w:type="pct"/>
          </w:tcPr>
          <w:p w14:paraId="1CC814D2" w14:textId="0AC87E8E" w:rsidR="00257D63" w:rsidRDefault="00257D63" w:rsidP="00257D63">
            <w:pPr>
              <w:pStyle w:val="TabellRader"/>
            </w:pPr>
            <w:r>
              <w:t>X</w:t>
            </w:r>
          </w:p>
        </w:tc>
        <w:tc>
          <w:tcPr>
            <w:tcW w:w="213" w:type="pct"/>
          </w:tcPr>
          <w:p w14:paraId="42D387E4" w14:textId="77777777" w:rsidR="00257D63" w:rsidRDefault="00257D63" w:rsidP="00257D63">
            <w:pPr>
              <w:pStyle w:val="TabellRader"/>
            </w:pPr>
          </w:p>
        </w:tc>
      </w:tr>
      <w:tr w:rsidR="00257D63" w14:paraId="6BAD12CB" w14:textId="77777777" w:rsidTr="006E5302">
        <w:trPr>
          <w:gridAfter w:val="2"/>
          <w:wAfter w:w="4015" w:type="pct"/>
        </w:trPr>
        <w:tc>
          <w:tcPr>
            <w:tcW w:w="195" w:type="pct"/>
          </w:tcPr>
          <w:p w14:paraId="68C27444" w14:textId="54EE50FC" w:rsidR="00257D63" w:rsidRDefault="00257D63" w:rsidP="00257D63">
            <w:pPr>
              <w:pStyle w:val="TabellRader"/>
            </w:pPr>
            <w:r>
              <w:t>398</w:t>
            </w:r>
          </w:p>
        </w:tc>
        <w:tc>
          <w:tcPr>
            <w:tcW w:w="193" w:type="pct"/>
          </w:tcPr>
          <w:p w14:paraId="06F33357" w14:textId="3D85CE93" w:rsidR="00257D63" w:rsidRDefault="00257D63" w:rsidP="00257D63">
            <w:pPr>
              <w:pStyle w:val="TabellRader"/>
            </w:pPr>
            <w:r>
              <w:t>UU9</w:t>
            </w:r>
          </w:p>
        </w:tc>
        <w:tc>
          <w:tcPr>
            <w:tcW w:w="192" w:type="pct"/>
          </w:tcPr>
          <w:p w14:paraId="3B0553E4" w14:textId="79FEB77A" w:rsidR="00257D63" w:rsidRDefault="00257D63" w:rsidP="00257D63">
            <w:pPr>
              <w:pStyle w:val="TabellRader"/>
            </w:pPr>
            <w:r>
              <w:t>UD 18</w:t>
            </w:r>
          </w:p>
        </w:tc>
        <w:tc>
          <w:tcPr>
            <w:tcW w:w="192" w:type="pct"/>
          </w:tcPr>
          <w:p w14:paraId="56703003" w14:textId="55F52EF0" w:rsidR="00257D63" w:rsidRDefault="00257D63" w:rsidP="00257D63">
            <w:pPr>
              <w:pStyle w:val="TabellRader"/>
            </w:pPr>
            <w:r>
              <w:t>X</w:t>
            </w:r>
          </w:p>
        </w:tc>
        <w:tc>
          <w:tcPr>
            <w:tcW w:w="213" w:type="pct"/>
          </w:tcPr>
          <w:p w14:paraId="28EEC94B" w14:textId="77777777" w:rsidR="00257D63" w:rsidRDefault="00257D63" w:rsidP="00257D63">
            <w:pPr>
              <w:pStyle w:val="TabellRader"/>
            </w:pPr>
          </w:p>
        </w:tc>
      </w:tr>
      <w:tr w:rsidR="00257D63" w14:paraId="4C6C2FA3" w14:textId="77777777" w:rsidTr="006E5302">
        <w:trPr>
          <w:gridAfter w:val="2"/>
          <w:wAfter w:w="4015" w:type="pct"/>
        </w:trPr>
        <w:tc>
          <w:tcPr>
            <w:tcW w:w="195" w:type="pct"/>
          </w:tcPr>
          <w:p w14:paraId="43B0DEA1" w14:textId="1CC728D0" w:rsidR="00257D63" w:rsidRDefault="00257D63" w:rsidP="00257D63">
            <w:pPr>
              <w:pStyle w:val="TabellRader"/>
            </w:pPr>
            <w:r>
              <w:t>399</w:t>
            </w:r>
          </w:p>
        </w:tc>
        <w:tc>
          <w:tcPr>
            <w:tcW w:w="193" w:type="pct"/>
          </w:tcPr>
          <w:p w14:paraId="735998AF" w14:textId="1C8A5ABD" w:rsidR="00257D63" w:rsidRDefault="00257D63" w:rsidP="00257D63">
            <w:pPr>
              <w:pStyle w:val="TabellRader"/>
            </w:pPr>
            <w:r>
              <w:t>UU18</w:t>
            </w:r>
          </w:p>
        </w:tc>
        <w:tc>
          <w:tcPr>
            <w:tcW w:w="192" w:type="pct"/>
          </w:tcPr>
          <w:p w14:paraId="4F435561" w14:textId="4FCC23BF" w:rsidR="00257D63" w:rsidRDefault="00257D63" w:rsidP="00257D63">
            <w:pPr>
              <w:pStyle w:val="TabellRader"/>
            </w:pPr>
            <w:r>
              <w:t>UD 19</w:t>
            </w:r>
          </w:p>
        </w:tc>
        <w:tc>
          <w:tcPr>
            <w:tcW w:w="192" w:type="pct"/>
          </w:tcPr>
          <w:p w14:paraId="652F41FA" w14:textId="1D859A0A" w:rsidR="00257D63" w:rsidRDefault="00257D63" w:rsidP="00257D63">
            <w:pPr>
              <w:pStyle w:val="TabellRader"/>
            </w:pPr>
            <w:r>
              <w:t>X</w:t>
            </w:r>
          </w:p>
        </w:tc>
        <w:tc>
          <w:tcPr>
            <w:tcW w:w="213" w:type="pct"/>
          </w:tcPr>
          <w:p w14:paraId="6103088F" w14:textId="77777777" w:rsidR="00257D63" w:rsidRDefault="00257D63" w:rsidP="00257D63">
            <w:pPr>
              <w:pStyle w:val="TabellRader"/>
            </w:pPr>
          </w:p>
        </w:tc>
      </w:tr>
      <w:tr w:rsidR="00257D63" w14:paraId="77EE9124" w14:textId="77777777" w:rsidTr="006E5302">
        <w:trPr>
          <w:gridAfter w:val="2"/>
          <w:wAfter w:w="4015" w:type="pct"/>
        </w:trPr>
        <w:tc>
          <w:tcPr>
            <w:tcW w:w="195" w:type="pct"/>
          </w:tcPr>
          <w:p w14:paraId="2E855A37" w14:textId="56B0C91D" w:rsidR="00257D63" w:rsidRDefault="00257D63" w:rsidP="00257D63">
            <w:pPr>
              <w:pStyle w:val="TabellRader"/>
            </w:pPr>
            <w:r>
              <w:t>400</w:t>
            </w:r>
          </w:p>
        </w:tc>
        <w:tc>
          <w:tcPr>
            <w:tcW w:w="193" w:type="pct"/>
          </w:tcPr>
          <w:p w14:paraId="4CE2C9D2" w14:textId="68462662" w:rsidR="00257D63" w:rsidRDefault="00257D63" w:rsidP="00257D63">
            <w:pPr>
              <w:pStyle w:val="TabellRader"/>
            </w:pPr>
            <w:r>
              <w:t>UU10</w:t>
            </w:r>
          </w:p>
        </w:tc>
        <w:tc>
          <w:tcPr>
            <w:tcW w:w="192" w:type="pct"/>
          </w:tcPr>
          <w:p w14:paraId="33654EF6" w14:textId="62008528" w:rsidR="00257D63" w:rsidRDefault="00257D63" w:rsidP="00257D63">
            <w:pPr>
              <w:pStyle w:val="TabellRader"/>
            </w:pPr>
            <w:r>
              <w:t>SB 5</w:t>
            </w:r>
          </w:p>
        </w:tc>
        <w:tc>
          <w:tcPr>
            <w:tcW w:w="192" w:type="pct"/>
          </w:tcPr>
          <w:p w14:paraId="50930CC2" w14:textId="1EA9E5A7" w:rsidR="00257D63" w:rsidRDefault="00257D63" w:rsidP="00257D63">
            <w:pPr>
              <w:pStyle w:val="TabellRader"/>
            </w:pPr>
            <w:r>
              <w:t>X</w:t>
            </w:r>
          </w:p>
        </w:tc>
        <w:tc>
          <w:tcPr>
            <w:tcW w:w="213" w:type="pct"/>
          </w:tcPr>
          <w:p w14:paraId="345D3CB4" w14:textId="77777777" w:rsidR="00257D63" w:rsidRDefault="00257D63" w:rsidP="00257D63">
            <w:pPr>
              <w:pStyle w:val="TabellRader"/>
            </w:pPr>
          </w:p>
        </w:tc>
      </w:tr>
      <w:tr w:rsidR="00257D63" w14:paraId="43EA6ED9" w14:textId="77777777" w:rsidTr="006E5302">
        <w:trPr>
          <w:gridAfter w:val="2"/>
          <w:wAfter w:w="4015" w:type="pct"/>
        </w:trPr>
        <w:tc>
          <w:tcPr>
            <w:tcW w:w="195" w:type="pct"/>
          </w:tcPr>
          <w:p w14:paraId="2FD84960" w14:textId="682346D9" w:rsidR="00257D63" w:rsidRDefault="00257D63" w:rsidP="00257D63">
            <w:pPr>
              <w:pStyle w:val="TabellRader"/>
            </w:pPr>
            <w:r>
              <w:t>419</w:t>
            </w:r>
          </w:p>
        </w:tc>
        <w:tc>
          <w:tcPr>
            <w:tcW w:w="193" w:type="pct"/>
          </w:tcPr>
          <w:p w14:paraId="1783B547" w14:textId="0A9112B7" w:rsidR="00257D63" w:rsidRDefault="00257D63" w:rsidP="00257D63">
            <w:pPr>
              <w:pStyle w:val="TabellRader"/>
            </w:pPr>
            <w:r>
              <w:t>UU8</w:t>
            </w:r>
          </w:p>
        </w:tc>
        <w:tc>
          <w:tcPr>
            <w:tcW w:w="192" w:type="pct"/>
          </w:tcPr>
          <w:p w14:paraId="32CE309F" w14:textId="3605CE99" w:rsidR="00257D63" w:rsidRDefault="00257D63" w:rsidP="00257D63">
            <w:pPr>
              <w:pStyle w:val="TabellRader"/>
            </w:pPr>
            <w:r>
              <w:t>UD 21</w:t>
            </w:r>
          </w:p>
        </w:tc>
        <w:tc>
          <w:tcPr>
            <w:tcW w:w="192" w:type="pct"/>
          </w:tcPr>
          <w:p w14:paraId="2B2C16B5" w14:textId="1D42207A" w:rsidR="00257D63" w:rsidRDefault="00257D63" w:rsidP="00257D63">
            <w:pPr>
              <w:pStyle w:val="TabellRader"/>
            </w:pPr>
            <w:r>
              <w:t>X</w:t>
            </w:r>
          </w:p>
        </w:tc>
        <w:tc>
          <w:tcPr>
            <w:tcW w:w="213" w:type="pct"/>
          </w:tcPr>
          <w:p w14:paraId="556FFA84" w14:textId="77777777" w:rsidR="00257D63" w:rsidRDefault="00257D63" w:rsidP="00257D63">
            <w:pPr>
              <w:pStyle w:val="TabellRader"/>
            </w:pPr>
          </w:p>
        </w:tc>
      </w:tr>
      <w:tr w:rsidR="00257D63" w14:paraId="081CF0B8" w14:textId="77777777" w:rsidTr="006E5302">
        <w:trPr>
          <w:gridAfter w:val="2"/>
          <w:wAfter w:w="4015" w:type="pct"/>
        </w:trPr>
        <w:tc>
          <w:tcPr>
            <w:tcW w:w="195" w:type="pct"/>
          </w:tcPr>
          <w:p w14:paraId="6EDC692E" w14:textId="7572A94E" w:rsidR="00257D63" w:rsidRDefault="00257D63" w:rsidP="00257D63">
            <w:pPr>
              <w:pStyle w:val="TabellRader"/>
            </w:pPr>
            <w:r>
              <w:t>420</w:t>
            </w:r>
          </w:p>
        </w:tc>
        <w:tc>
          <w:tcPr>
            <w:tcW w:w="193" w:type="pct"/>
          </w:tcPr>
          <w:p w14:paraId="18BBFE14" w14:textId="6E8078F4" w:rsidR="00257D63" w:rsidRDefault="00257D63" w:rsidP="00257D63">
            <w:pPr>
              <w:pStyle w:val="TabellRader"/>
            </w:pPr>
            <w:r>
              <w:t>UU16</w:t>
            </w:r>
          </w:p>
        </w:tc>
        <w:tc>
          <w:tcPr>
            <w:tcW w:w="192" w:type="pct"/>
          </w:tcPr>
          <w:p w14:paraId="7F0EFC2F" w14:textId="56E3D652" w:rsidR="00257D63" w:rsidRDefault="00257D63" w:rsidP="00257D63">
            <w:pPr>
              <w:pStyle w:val="TabellRader"/>
            </w:pPr>
            <w:r>
              <w:t>UD 22</w:t>
            </w:r>
          </w:p>
        </w:tc>
        <w:tc>
          <w:tcPr>
            <w:tcW w:w="192" w:type="pct"/>
          </w:tcPr>
          <w:p w14:paraId="7CED9CBE" w14:textId="18C16E0E" w:rsidR="00257D63" w:rsidRDefault="00257D63" w:rsidP="00257D63">
            <w:pPr>
              <w:pStyle w:val="TabellRader"/>
            </w:pPr>
            <w:r>
              <w:t>X</w:t>
            </w:r>
          </w:p>
        </w:tc>
        <w:tc>
          <w:tcPr>
            <w:tcW w:w="213" w:type="pct"/>
          </w:tcPr>
          <w:p w14:paraId="42A32706" w14:textId="77777777" w:rsidR="00257D63" w:rsidRDefault="00257D63" w:rsidP="00257D63">
            <w:pPr>
              <w:pStyle w:val="TabellRader"/>
            </w:pPr>
          </w:p>
        </w:tc>
      </w:tr>
      <w:tr w:rsidR="00257D63" w14:paraId="29511313" w14:textId="77777777" w:rsidTr="006E5302">
        <w:trPr>
          <w:gridAfter w:val="2"/>
          <w:wAfter w:w="4015" w:type="pct"/>
        </w:trPr>
        <w:tc>
          <w:tcPr>
            <w:tcW w:w="195" w:type="pct"/>
          </w:tcPr>
          <w:p w14:paraId="7844F640" w14:textId="77777777" w:rsidR="00257D63" w:rsidRDefault="00257D63" w:rsidP="00257D63">
            <w:pPr>
              <w:pStyle w:val="TabellRader"/>
            </w:pPr>
          </w:p>
        </w:tc>
        <w:tc>
          <w:tcPr>
            <w:tcW w:w="193" w:type="pct"/>
          </w:tcPr>
          <w:p w14:paraId="08A7E007" w14:textId="77777777" w:rsidR="00257D63" w:rsidRDefault="00257D63" w:rsidP="00257D63">
            <w:pPr>
              <w:pStyle w:val="TabellRader"/>
            </w:pPr>
          </w:p>
        </w:tc>
        <w:tc>
          <w:tcPr>
            <w:tcW w:w="192" w:type="pct"/>
          </w:tcPr>
          <w:p w14:paraId="2B4A19E0" w14:textId="77777777" w:rsidR="00257D63" w:rsidRDefault="00257D63" w:rsidP="00257D63">
            <w:pPr>
              <w:pStyle w:val="TabellRader"/>
            </w:pPr>
          </w:p>
        </w:tc>
        <w:tc>
          <w:tcPr>
            <w:tcW w:w="192" w:type="pct"/>
          </w:tcPr>
          <w:p w14:paraId="54CF7C18" w14:textId="77777777" w:rsidR="00257D63" w:rsidRDefault="00257D63" w:rsidP="00257D63">
            <w:pPr>
              <w:pStyle w:val="TabellRader"/>
            </w:pPr>
          </w:p>
        </w:tc>
        <w:tc>
          <w:tcPr>
            <w:tcW w:w="213" w:type="pct"/>
          </w:tcPr>
          <w:p w14:paraId="36D876C4" w14:textId="77777777" w:rsidR="00257D63" w:rsidRDefault="00257D63" w:rsidP="00257D63">
            <w:pPr>
              <w:pStyle w:val="TabellRader"/>
            </w:pPr>
          </w:p>
        </w:tc>
      </w:tr>
      <w:tr w:rsidR="00257D63" w:rsidRPr="008771E0" w14:paraId="3C1B3C86" w14:textId="77777777" w:rsidTr="006E5302">
        <w:trPr>
          <w:gridAfter w:val="2"/>
          <w:wAfter w:w="4015" w:type="pct"/>
        </w:trPr>
        <w:tc>
          <w:tcPr>
            <w:tcW w:w="195" w:type="pct"/>
          </w:tcPr>
          <w:p w14:paraId="4C53B0D8" w14:textId="5321194F" w:rsidR="00257D63" w:rsidRPr="008771E0" w:rsidRDefault="00257D63" w:rsidP="00257D63">
            <w:pPr>
              <w:pStyle w:val="TabellRader"/>
              <w:rPr>
                <w:b/>
                <w:bCs/>
              </w:rPr>
            </w:pPr>
            <w:r w:rsidRPr="008771E0">
              <w:rPr>
                <w:b/>
                <w:bCs/>
              </w:rPr>
              <w:t>2022/23</w:t>
            </w:r>
          </w:p>
        </w:tc>
        <w:tc>
          <w:tcPr>
            <w:tcW w:w="193" w:type="pct"/>
          </w:tcPr>
          <w:p w14:paraId="41B41C65" w14:textId="77777777" w:rsidR="00257D63" w:rsidRPr="008771E0" w:rsidRDefault="00257D63" w:rsidP="00257D63">
            <w:pPr>
              <w:pStyle w:val="TabellRader"/>
              <w:rPr>
                <w:b/>
                <w:bCs/>
              </w:rPr>
            </w:pPr>
          </w:p>
        </w:tc>
        <w:tc>
          <w:tcPr>
            <w:tcW w:w="192" w:type="pct"/>
          </w:tcPr>
          <w:p w14:paraId="35B224EF" w14:textId="77777777" w:rsidR="00257D63" w:rsidRPr="008771E0" w:rsidRDefault="00257D63" w:rsidP="00257D63">
            <w:pPr>
              <w:pStyle w:val="TabellRader"/>
              <w:rPr>
                <w:b/>
                <w:bCs/>
              </w:rPr>
            </w:pPr>
          </w:p>
        </w:tc>
        <w:tc>
          <w:tcPr>
            <w:tcW w:w="192" w:type="pct"/>
          </w:tcPr>
          <w:p w14:paraId="0E3FC14A" w14:textId="77777777" w:rsidR="00257D63" w:rsidRPr="008771E0" w:rsidRDefault="00257D63" w:rsidP="00257D63">
            <w:pPr>
              <w:pStyle w:val="TabellRader"/>
              <w:rPr>
                <w:b/>
                <w:bCs/>
              </w:rPr>
            </w:pPr>
          </w:p>
        </w:tc>
        <w:tc>
          <w:tcPr>
            <w:tcW w:w="213" w:type="pct"/>
          </w:tcPr>
          <w:p w14:paraId="3EE6ECE7" w14:textId="77777777" w:rsidR="00257D63" w:rsidRPr="008771E0" w:rsidRDefault="00257D63" w:rsidP="00257D63">
            <w:pPr>
              <w:pStyle w:val="TabellRader"/>
              <w:rPr>
                <w:b/>
                <w:bCs/>
              </w:rPr>
            </w:pPr>
          </w:p>
        </w:tc>
      </w:tr>
      <w:tr w:rsidR="00257D63" w14:paraId="5E858D97" w14:textId="77777777" w:rsidTr="006E5302">
        <w:trPr>
          <w:gridAfter w:val="2"/>
          <w:wAfter w:w="4015" w:type="pct"/>
        </w:trPr>
        <w:tc>
          <w:tcPr>
            <w:tcW w:w="195" w:type="pct"/>
          </w:tcPr>
          <w:p w14:paraId="05EB7644" w14:textId="1DF3123B" w:rsidR="00257D63" w:rsidRDefault="00257D63" w:rsidP="00257D63">
            <w:pPr>
              <w:pStyle w:val="TabellRader"/>
            </w:pPr>
            <w:r>
              <w:t>68</w:t>
            </w:r>
          </w:p>
        </w:tc>
        <w:tc>
          <w:tcPr>
            <w:tcW w:w="193" w:type="pct"/>
          </w:tcPr>
          <w:p w14:paraId="3524CBFF" w14:textId="136EFF45" w:rsidR="00257D63" w:rsidRDefault="00257D63" w:rsidP="00257D63">
            <w:pPr>
              <w:pStyle w:val="TabellRader"/>
            </w:pPr>
            <w:r>
              <w:t>UU1</w:t>
            </w:r>
          </w:p>
        </w:tc>
        <w:tc>
          <w:tcPr>
            <w:tcW w:w="192" w:type="pct"/>
          </w:tcPr>
          <w:p w14:paraId="5FB2BF71" w14:textId="71072596" w:rsidR="00257D63" w:rsidRDefault="00257D63" w:rsidP="00257D63">
            <w:pPr>
              <w:pStyle w:val="TabellRader"/>
            </w:pPr>
            <w:r>
              <w:t>UD 27</w:t>
            </w:r>
          </w:p>
        </w:tc>
        <w:tc>
          <w:tcPr>
            <w:tcW w:w="192" w:type="pct"/>
          </w:tcPr>
          <w:p w14:paraId="676728AA" w14:textId="133374E4" w:rsidR="00257D63" w:rsidRDefault="00257D63" w:rsidP="00257D63">
            <w:pPr>
              <w:pStyle w:val="TabellRader"/>
            </w:pPr>
            <w:r>
              <w:t>X</w:t>
            </w:r>
          </w:p>
        </w:tc>
        <w:tc>
          <w:tcPr>
            <w:tcW w:w="213" w:type="pct"/>
          </w:tcPr>
          <w:p w14:paraId="7B90010F" w14:textId="77777777" w:rsidR="00257D63" w:rsidRDefault="00257D63" w:rsidP="00257D63">
            <w:pPr>
              <w:pStyle w:val="TabellRader"/>
            </w:pPr>
          </w:p>
        </w:tc>
      </w:tr>
      <w:tr w:rsidR="00257D63" w14:paraId="1F01A8D9" w14:textId="77777777" w:rsidTr="00DB6C0D">
        <w:trPr>
          <w:gridAfter w:val="2"/>
          <w:wAfter w:w="4015" w:type="pct"/>
        </w:trPr>
        <w:tc>
          <w:tcPr>
            <w:tcW w:w="195" w:type="pct"/>
          </w:tcPr>
          <w:p w14:paraId="389B7876" w14:textId="4F578805" w:rsidR="00257D63" w:rsidRDefault="00257D63" w:rsidP="00257D63">
            <w:pPr>
              <w:pStyle w:val="TabellRader"/>
            </w:pPr>
            <w:r>
              <w:t>94</w:t>
            </w:r>
          </w:p>
        </w:tc>
        <w:tc>
          <w:tcPr>
            <w:tcW w:w="193" w:type="pct"/>
          </w:tcPr>
          <w:p w14:paraId="3F692235" w14:textId="2AEF0D3F" w:rsidR="00257D63" w:rsidRDefault="00257D63" w:rsidP="00257D63">
            <w:pPr>
              <w:pStyle w:val="TabellRader"/>
            </w:pPr>
            <w:r>
              <w:t>UU2</w:t>
            </w:r>
          </w:p>
        </w:tc>
        <w:tc>
          <w:tcPr>
            <w:tcW w:w="192" w:type="pct"/>
          </w:tcPr>
          <w:p w14:paraId="3F520ED7" w14:textId="1EB1DE7F" w:rsidR="00257D63" w:rsidRDefault="00257D63" w:rsidP="00257D63">
            <w:pPr>
              <w:pStyle w:val="TabellRader"/>
            </w:pPr>
            <w:r>
              <w:t>UD 28</w:t>
            </w:r>
          </w:p>
        </w:tc>
        <w:tc>
          <w:tcPr>
            <w:tcW w:w="192" w:type="pct"/>
          </w:tcPr>
          <w:p w14:paraId="4A1021CD" w14:textId="563099A0" w:rsidR="00257D63" w:rsidRDefault="00257D63" w:rsidP="00257D63">
            <w:pPr>
              <w:pStyle w:val="TabellRader"/>
            </w:pPr>
            <w:r>
              <w:t>X</w:t>
            </w:r>
          </w:p>
        </w:tc>
        <w:tc>
          <w:tcPr>
            <w:tcW w:w="213" w:type="pct"/>
          </w:tcPr>
          <w:p w14:paraId="67ED8B30" w14:textId="77777777" w:rsidR="00257D63" w:rsidRDefault="00257D63" w:rsidP="00257D63">
            <w:pPr>
              <w:pStyle w:val="TabellRader"/>
            </w:pPr>
          </w:p>
        </w:tc>
      </w:tr>
      <w:tr w:rsidR="00257D63" w:rsidRPr="00B2420A" w14:paraId="30A5A561" w14:textId="77777777" w:rsidTr="003C5A6C">
        <w:trPr>
          <w:gridAfter w:val="2"/>
          <w:wAfter w:w="4015" w:type="pct"/>
        </w:trPr>
        <w:tc>
          <w:tcPr>
            <w:tcW w:w="985" w:type="pct"/>
            <w:gridSpan w:val="5"/>
          </w:tcPr>
          <w:p w14:paraId="3552481F" w14:textId="18B28B4B" w:rsidR="00257D63" w:rsidRPr="00B2420A" w:rsidRDefault="00257D63" w:rsidP="00257D63">
            <w:pPr>
              <w:pStyle w:val="Rubrik2"/>
              <w:outlineLvl w:val="1"/>
            </w:pPr>
            <w:bookmarkStart w:id="580" w:name="_Toc505164404"/>
            <w:bookmarkStart w:id="581" w:name="_Toc505170066"/>
            <w:bookmarkStart w:id="582" w:name="_Toc505170443"/>
            <w:bookmarkStart w:id="583" w:name="_Toc505170801"/>
            <w:bookmarkStart w:id="584" w:name="_Toc505171865"/>
            <w:bookmarkStart w:id="585" w:name="_Toc21610006"/>
            <w:bookmarkStart w:id="586" w:name="_Toc129250758"/>
            <w:r w:rsidRPr="00B2420A">
              <w:t>Försvarsutskottet</w:t>
            </w:r>
            <w:bookmarkEnd w:id="580"/>
            <w:bookmarkEnd w:id="581"/>
            <w:bookmarkEnd w:id="582"/>
            <w:bookmarkEnd w:id="583"/>
            <w:bookmarkEnd w:id="584"/>
            <w:bookmarkEnd w:id="585"/>
            <w:bookmarkEnd w:id="586"/>
          </w:p>
        </w:tc>
      </w:tr>
      <w:tr w:rsidR="00257D63" w:rsidRPr="00F84B9E" w14:paraId="43C81046" w14:textId="77777777" w:rsidTr="003C5A6C">
        <w:trPr>
          <w:gridAfter w:val="2"/>
          <w:wAfter w:w="4015" w:type="pct"/>
        </w:trPr>
        <w:tc>
          <w:tcPr>
            <w:tcW w:w="195" w:type="pct"/>
          </w:tcPr>
          <w:p w14:paraId="7F4D35C4" w14:textId="639D1406" w:rsidR="00257D63" w:rsidRPr="00F84B9E" w:rsidRDefault="00257D63" w:rsidP="00257D63">
            <w:pPr>
              <w:pStyle w:val="TabellRader"/>
              <w:rPr>
                <w:b/>
              </w:rPr>
            </w:pPr>
            <w:r w:rsidRPr="00F84B9E">
              <w:rPr>
                <w:b/>
              </w:rPr>
              <w:t>2015/16</w:t>
            </w:r>
          </w:p>
        </w:tc>
        <w:tc>
          <w:tcPr>
            <w:tcW w:w="193" w:type="pct"/>
          </w:tcPr>
          <w:p w14:paraId="50148BF3" w14:textId="77777777" w:rsidR="00257D63" w:rsidRPr="00F84B9E" w:rsidRDefault="00257D63" w:rsidP="00257D63">
            <w:pPr>
              <w:pStyle w:val="TabellRader"/>
              <w:rPr>
                <w:b/>
              </w:rPr>
            </w:pPr>
          </w:p>
        </w:tc>
        <w:tc>
          <w:tcPr>
            <w:tcW w:w="192" w:type="pct"/>
          </w:tcPr>
          <w:p w14:paraId="3F49CAE9" w14:textId="77777777" w:rsidR="00257D63" w:rsidRPr="00F84B9E" w:rsidRDefault="00257D63" w:rsidP="00257D63">
            <w:pPr>
              <w:pStyle w:val="TabellRader"/>
              <w:rPr>
                <w:b/>
              </w:rPr>
            </w:pPr>
          </w:p>
        </w:tc>
        <w:tc>
          <w:tcPr>
            <w:tcW w:w="192" w:type="pct"/>
          </w:tcPr>
          <w:p w14:paraId="0CFA1A20" w14:textId="77777777" w:rsidR="00257D63" w:rsidRPr="00F84B9E" w:rsidRDefault="00257D63" w:rsidP="00257D63">
            <w:pPr>
              <w:pStyle w:val="TabellRader"/>
              <w:rPr>
                <w:b/>
              </w:rPr>
            </w:pPr>
          </w:p>
        </w:tc>
        <w:tc>
          <w:tcPr>
            <w:tcW w:w="213" w:type="pct"/>
          </w:tcPr>
          <w:p w14:paraId="71C8EA0E" w14:textId="1D265BD1" w:rsidR="00257D63" w:rsidRPr="00F84B9E" w:rsidRDefault="00257D63" w:rsidP="00257D63">
            <w:pPr>
              <w:pStyle w:val="TabellRader"/>
              <w:rPr>
                <w:b/>
              </w:rPr>
            </w:pPr>
          </w:p>
        </w:tc>
      </w:tr>
      <w:tr w:rsidR="00257D63" w14:paraId="287E7131" w14:textId="77777777" w:rsidTr="003C5A6C">
        <w:trPr>
          <w:gridAfter w:val="2"/>
          <w:wAfter w:w="4015" w:type="pct"/>
        </w:trPr>
        <w:tc>
          <w:tcPr>
            <w:tcW w:w="195" w:type="pct"/>
          </w:tcPr>
          <w:p w14:paraId="76AEDCDF" w14:textId="47803963" w:rsidR="00257D63" w:rsidRDefault="00257D63" w:rsidP="00257D63">
            <w:pPr>
              <w:pStyle w:val="TabellRader"/>
            </w:pPr>
            <w:r>
              <w:t>50</w:t>
            </w:r>
          </w:p>
        </w:tc>
        <w:tc>
          <w:tcPr>
            <w:tcW w:w="193" w:type="pct"/>
          </w:tcPr>
          <w:p w14:paraId="2D5C4C20" w14:textId="2F318130" w:rsidR="00257D63" w:rsidRDefault="00257D63" w:rsidP="00257D63">
            <w:pPr>
              <w:pStyle w:val="TabellRader"/>
            </w:pPr>
            <w:r>
              <w:t>FöU3</w:t>
            </w:r>
          </w:p>
        </w:tc>
        <w:tc>
          <w:tcPr>
            <w:tcW w:w="192" w:type="pct"/>
          </w:tcPr>
          <w:p w14:paraId="48E13DDE" w14:textId="268270C6" w:rsidR="00257D63" w:rsidRDefault="00257D63" w:rsidP="00257D63">
            <w:pPr>
              <w:pStyle w:val="TabellRader"/>
            </w:pPr>
            <w:r>
              <w:t>KN 4</w:t>
            </w:r>
          </w:p>
        </w:tc>
        <w:tc>
          <w:tcPr>
            <w:tcW w:w="192" w:type="pct"/>
          </w:tcPr>
          <w:p w14:paraId="040F4A1D" w14:textId="1A6A313B" w:rsidR="00257D63" w:rsidRDefault="00257D63" w:rsidP="00257D63">
            <w:pPr>
              <w:pStyle w:val="TabellRader"/>
            </w:pPr>
            <w:r>
              <w:t>X</w:t>
            </w:r>
          </w:p>
        </w:tc>
        <w:tc>
          <w:tcPr>
            <w:tcW w:w="213" w:type="pct"/>
          </w:tcPr>
          <w:p w14:paraId="599AF38E" w14:textId="1E00D235" w:rsidR="00257D63" w:rsidRDefault="00257D63" w:rsidP="00257D63">
            <w:pPr>
              <w:pStyle w:val="TabellRader"/>
            </w:pPr>
          </w:p>
        </w:tc>
      </w:tr>
      <w:tr w:rsidR="00257D63" w14:paraId="50C9BBB0" w14:textId="77777777" w:rsidTr="003C5A6C">
        <w:trPr>
          <w:gridAfter w:val="2"/>
          <w:wAfter w:w="4015" w:type="pct"/>
        </w:trPr>
        <w:tc>
          <w:tcPr>
            <w:tcW w:w="195" w:type="pct"/>
          </w:tcPr>
          <w:p w14:paraId="339F842B" w14:textId="00A0458C" w:rsidR="00257D63" w:rsidRDefault="00257D63" w:rsidP="00257D63">
            <w:pPr>
              <w:pStyle w:val="TabellRader"/>
            </w:pPr>
          </w:p>
        </w:tc>
        <w:tc>
          <w:tcPr>
            <w:tcW w:w="193" w:type="pct"/>
          </w:tcPr>
          <w:p w14:paraId="099E2DEE" w14:textId="77777777" w:rsidR="00257D63" w:rsidRDefault="00257D63" w:rsidP="00257D63">
            <w:pPr>
              <w:pStyle w:val="TabellRader"/>
            </w:pPr>
          </w:p>
        </w:tc>
        <w:tc>
          <w:tcPr>
            <w:tcW w:w="192" w:type="pct"/>
          </w:tcPr>
          <w:p w14:paraId="1454C1CE" w14:textId="77777777" w:rsidR="00257D63" w:rsidRDefault="00257D63" w:rsidP="00257D63">
            <w:pPr>
              <w:pStyle w:val="TabellRader"/>
            </w:pPr>
          </w:p>
        </w:tc>
        <w:tc>
          <w:tcPr>
            <w:tcW w:w="192" w:type="pct"/>
          </w:tcPr>
          <w:p w14:paraId="129BB41C" w14:textId="77777777" w:rsidR="00257D63" w:rsidRDefault="00257D63" w:rsidP="00257D63">
            <w:pPr>
              <w:pStyle w:val="TabellRader"/>
            </w:pPr>
          </w:p>
        </w:tc>
        <w:tc>
          <w:tcPr>
            <w:tcW w:w="213" w:type="pct"/>
          </w:tcPr>
          <w:p w14:paraId="7A595974" w14:textId="54273EC7" w:rsidR="00257D63" w:rsidRDefault="00257D63" w:rsidP="00257D63">
            <w:pPr>
              <w:pStyle w:val="TabellRader"/>
            </w:pPr>
          </w:p>
        </w:tc>
      </w:tr>
      <w:tr w:rsidR="00257D63" w:rsidRPr="00EE020E" w14:paraId="2BE5B060" w14:textId="77777777" w:rsidTr="003C5A6C">
        <w:trPr>
          <w:gridAfter w:val="2"/>
          <w:wAfter w:w="4015" w:type="pct"/>
        </w:trPr>
        <w:tc>
          <w:tcPr>
            <w:tcW w:w="195" w:type="pct"/>
          </w:tcPr>
          <w:p w14:paraId="6C7325F8" w14:textId="02A02139" w:rsidR="00257D63" w:rsidRPr="00EE020E" w:rsidRDefault="00257D63" w:rsidP="00257D63">
            <w:pPr>
              <w:pStyle w:val="TabellRader"/>
              <w:rPr>
                <w:b/>
              </w:rPr>
            </w:pPr>
            <w:r w:rsidRPr="00EE020E">
              <w:rPr>
                <w:b/>
              </w:rPr>
              <w:t>2016/17</w:t>
            </w:r>
          </w:p>
        </w:tc>
        <w:tc>
          <w:tcPr>
            <w:tcW w:w="193" w:type="pct"/>
          </w:tcPr>
          <w:p w14:paraId="18848126" w14:textId="77777777" w:rsidR="00257D63" w:rsidRPr="00EE020E" w:rsidRDefault="00257D63" w:rsidP="00257D63">
            <w:pPr>
              <w:pStyle w:val="TabellRader"/>
              <w:rPr>
                <w:b/>
              </w:rPr>
            </w:pPr>
          </w:p>
        </w:tc>
        <w:tc>
          <w:tcPr>
            <w:tcW w:w="192" w:type="pct"/>
          </w:tcPr>
          <w:p w14:paraId="2E5B5191" w14:textId="77777777" w:rsidR="00257D63" w:rsidRPr="00EE020E" w:rsidRDefault="00257D63" w:rsidP="00257D63">
            <w:pPr>
              <w:pStyle w:val="TabellRader"/>
              <w:rPr>
                <w:b/>
              </w:rPr>
            </w:pPr>
          </w:p>
        </w:tc>
        <w:tc>
          <w:tcPr>
            <w:tcW w:w="192" w:type="pct"/>
          </w:tcPr>
          <w:p w14:paraId="0054FB73" w14:textId="77777777" w:rsidR="00257D63" w:rsidRPr="00EE020E" w:rsidRDefault="00257D63" w:rsidP="00257D63">
            <w:pPr>
              <w:pStyle w:val="TabellRader"/>
              <w:rPr>
                <w:b/>
              </w:rPr>
            </w:pPr>
          </w:p>
        </w:tc>
        <w:tc>
          <w:tcPr>
            <w:tcW w:w="213" w:type="pct"/>
          </w:tcPr>
          <w:p w14:paraId="573F2119" w14:textId="048BCF66" w:rsidR="00257D63" w:rsidRPr="00EE020E" w:rsidRDefault="00257D63" w:rsidP="00257D63">
            <w:pPr>
              <w:pStyle w:val="TabellRader"/>
              <w:rPr>
                <w:b/>
              </w:rPr>
            </w:pPr>
          </w:p>
        </w:tc>
      </w:tr>
      <w:tr w:rsidR="00257D63" w14:paraId="56D3BDCA" w14:textId="77777777" w:rsidTr="003C5A6C">
        <w:trPr>
          <w:gridAfter w:val="2"/>
          <w:wAfter w:w="4015" w:type="pct"/>
        </w:trPr>
        <w:tc>
          <w:tcPr>
            <w:tcW w:w="195" w:type="pct"/>
          </w:tcPr>
          <w:p w14:paraId="71578BCA" w14:textId="28DB6A5A" w:rsidR="00257D63" w:rsidRDefault="00257D63" w:rsidP="00257D63">
            <w:pPr>
              <w:pStyle w:val="TabellRader"/>
            </w:pPr>
            <w:r>
              <w:t>175</w:t>
            </w:r>
          </w:p>
        </w:tc>
        <w:tc>
          <w:tcPr>
            <w:tcW w:w="193" w:type="pct"/>
          </w:tcPr>
          <w:p w14:paraId="469AC88E" w14:textId="57B1E435" w:rsidR="00257D63" w:rsidRDefault="00257D63" w:rsidP="00257D63">
            <w:pPr>
              <w:pStyle w:val="TabellRader"/>
            </w:pPr>
            <w:r>
              <w:t>FöU5</w:t>
            </w:r>
          </w:p>
        </w:tc>
        <w:tc>
          <w:tcPr>
            <w:tcW w:w="192" w:type="pct"/>
          </w:tcPr>
          <w:p w14:paraId="3B0CD94F" w14:textId="4B905FED" w:rsidR="00257D63" w:rsidRDefault="00257D63" w:rsidP="00257D63">
            <w:pPr>
              <w:pStyle w:val="TabellRader"/>
            </w:pPr>
            <w:r>
              <w:t>Fö 1</w:t>
            </w:r>
          </w:p>
        </w:tc>
        <w:tc>
          <w:tcPr>
            <w:tcW w:w="192" w:type="pct"/>
          </w:tcPr>
          <w:p w14:paraId="76F990D9" w14:textId="77777777" w:rsidR="00257D63" w:rsidRDefault="00257D63" w:rsidP="00257D63">
            <w:pPr>
              <w:pStyle w:val="TabellRader"/>
            </w:pPr>
          </w:p>
        </w:tc>
        <w:tc>
          <w:tcPr>
            <w:tcW w:w="213" w:type="pct"/>
          </w:tcPr>
          <w:p w14:paraId="5F36DD46" w14:textId="4AC61CEA" w:rsidR="00257D63" w:rsidRDefault="00257D63" w:rsidP="00257D63">
            <w:pPr>
              <w:pStyle w:val="TabellRader"/>
            </w:pPr>
            <w:r>
              <w:t>X</w:t>
            </w:r>
          </w:p>
        </w:tc>
      </w:tr>
      <w:tr w:rsidR="00257D63" w14:paraId="17171AE3" w14:textId="77777777" w:rsidTr="003C5A6C">
        <w:trPr>
          <w:gridAfter w:val="2"/>
          <w:wAfter w:w="4015" w:type="pct"/>
        </w:trPr>
        <w:tc>
          <w:tcPr>
            <w:tcW w:w="195" w:type="pct"/>
          </w:tcPr>
          <w:p w14:paraId="5033DD38" w14:textId="0BA462E8" w:rsidR="00257D63" w:rsidRDefault="00257D63" w:rsidP="00257D63">
            <w:pPr>
              <w:pStyle w:val="TabellRader"/>
            </w:pPr>
            <w:r>
              <w:t>225</w:t>
            </w:r>
          </w:p>
        </w:tc>
        <w:tc>
          <w:tcPr>
            <w:tcW w:w="193" w:type="pct"/>
          </w:tcPr>
          <w:p w14:paraId="70BA7D37" w14:textId="58047C3F" w:rsidR="00257D63" w:rsidRDefault="00257D63" w:rsidP="00257D63">
            <w:pPr>
              <w:pStyle w:val="TabellRader"/>
            </w:pPr>
            <w:r>
              <w:t>FöU7</w:t>
            </w:r>
          </w:p>
        </w:tc>
        <w:tc>
          <w:tcPr>
            <w:tcW w:w="192" w:type="pct"/>
          </w:tcPr>
          <w:p w14:paraId="3D6298F2" w14:textId="2FB9E3E6" w:rsidR="00257D63" w:rsidRDefault="00257D63" w:rsidP="00257D63">
            <w:pPr>
              <w:pStyle w:val="TabellRader"/>
            </w:pPr>
            <w:r>
              <w:t>S 3</w:t>
            </w:r>
          </w:p>
        </w:tc>
        <w:tc>
          <w:tcPr>
            <w:tcW w:w="192" w:type="pct"/>
          </w:tcPr>
          <w:p w14:paraId="0A926066" w14:textId="4FB6833E" w:rsidR="00257D63" w:rsidRDefault="00257D63" w:rsidP="00257D63">
            <w:pPr>
              <w:pStyle w:val="TabellRader"/>
            </w:pPr>
            <w:r>
              <w:t>X</w:t>
            </w:r>
          </w:p>
        </w:tc>
        <w:tc>
          <w:tcPr>
            <w:tcW w:w="213" w:type="pct"/>
          </w:tcPr>
          <w:p w14:paraId="2C88CC6C" w14:textId="5A674554" w:rsidR="00257D63" w:rsidRDefault="00257D63" w:rsidP="00257D63">
            <w:pPr>
              <w:pStyle w:val="TabellRader"/>
            </w:pPr>
          </w:p>
        </w:tc>
      </w:tr>
      <w:tr w:rsidR="00257D63" w14:paraId="7682F920" w14:textId="77777777" w:rsidTr="003C5A6C">
        <w:trPr>
          <w:gridAfter w:val="2"/>
          <w:wAfter w:w="4015" w:type="pct"/>
        </w:trPr>
        <w:tc>
          <w:tcPr>
            <w:tcW w:w="195" w:type="pct"/>
          </w:tcPr>
          <w:p w14:paraId="10B63179" w14:textId="0F310A75" w:rsidR="00257D63" w:rsidRDefault="00257D63" w:rsidP="00257D63">
            <w:pPr>
              <w:pStyle w:val="TabellRader"/>
            </w:pPr>
          </w:p>
        </w:tc>
        <w:tc>
          <w:tcPr>
            <w:tcW w:w="193" w:type="pct"/>
          </w:tcPr>
          <w:p w14:paraId="3894ADE6" w14:textId="77777777" w:rsidR="00257D63" w:rsidRDefault="00257D63" w:rsidP="00257D63">
            <w:pPr>
              <w:pStyle w:val="TabellRader"/>
            </w:pPr>
          </w:p>
        </w:tc>
        <w:tc>
          <w:tcPr>
            <w:tcW w:w="192" w:type="pct"/>
          </w:tcPr>
          <w:p w14:paraId="3AE02894" w14:textId="77777777" w:rsidR="00257D63" w:rsidRDefault="00257D63" w:rsidP="00257D63">
            <w:pPr>
              <w:pStyle w:val="TabellRader"/>
            </w:pPr>
          </w:p>
        </w:tc>
        <w:tc>
          <w:tcPr>
            <w:tcW w:w="192" w:type="pct"/>
          </w:tcPr>
          <w:p w14:paraId="44818185" w14:textId="77777777" w:rsidR="00257D63" w:rsidRDefault="00257D63" w:rsidP="00257D63">
            <w:pPr>
              <w:pStyle w:val="TabellRader"/>
            </w:pPr>
          </w:p>
        </w:tc>
        <w:tc>
          <w:tcPr>
            <w:tcW w:w="213" w:type="pct"/>
          </w:tcPr>
          <w:p w14:paraId="3752974B" w14:textId="3EFD1C3C" w:rsidR="00257D63" w:rsidRDefault="00257D63" w:rsidP="00257D63">
            <w:pPr>
              <w:pStyle w:val="TabellRader"/>
            </w:pPr>
          </w:p>
        </w:tc>
      </w:tr>
      <w:tr w:rsidR="00257D63" w:rsidRPr="008137B1" w14:paraId="386CD521" w14:textId="77777777" w:rsidTr="003C5A6C">
        <w:trPr>
          <w:gridAfter w:val="2"/>
          <w:wAfter w:w="4015" w:type="pct"/>
        </w:trPr>
        <w:tc>
          <w:tcPr>
            <w:tcW w:w="195" w:type="pct"/>
          </w:tcPr>
          <w:p w14:paraId="3A049917" w14:textId="60C9F65C" w:rsidR="00257D63" w:rsidRPr="008137B1" w:rsidRDefault="00257D63" w:rsidP="00257D63">
            <w:pPr>
              <w:pStyle w:val="TabellRader"/>
              <w:rPr>
                <w:b/>
              </w:rPr>
            </w:pPr>
            <w:r w:rsidRPr="008137B1">
              <w:rPr>
                <w:b/>
              </w:rPr>
              <w:t>2017/18</w:t>
            </w:r>
          </w:p>
        </w:tc>
        <w:tc>
          <w:tcPr>
            <w:tcW w:w="193" w:type="pct"/>
          </w:tcPr>
          <w:p w14:paraId="5D71E158" w14:textId="77777777" w:rsidR="00257D63" w:rsidRPr="008137B1" w:rsidRDefault="00257D63" w:rsidP="00257D63">
            <w:pPr>
              <w:pStyle w:val="TabellRader"/>
              <w:rPr>
                <w:b/>
              </w:rPr>
            </w:pPr>
          </w:p>
        </w:tc>
        <w:tc>
          <w:tcPr>
            <w:tcW w:w="192" w:type="pct"/>
          </w:tcPr>
          <w:p w14:paraId="74DECC93" w14:textId="77777777" w:rsidR="00257D63" w:rsidRPr="008137B1" w:rsidRDefault="00257D63" w:rsidP="00257D63">
            <w:pPr>
              <w:pStyle w:val="TabellRader"/>
              <w:rPr>
                <w:b/>
              </w:rPr>
            </w:pPr>
          </w:p>
        </w:tc>
        <w:tc>
          <w:tcPr>
            <w:tcW w:w="192" w:type="pct"/>
          </w:tcPr>
          <w:p w14:paraId="225B1AEA" w14:textId="77777777" w:rsidR="00257D63" w:rsidRPr="008137B1" w:rsidRDefault="00257D63" w:rsidP="00257D63">
            <w:pPr>
              <w:pStyle w:val="TabellRader"/>
              <w:rPr>
                <w:b/>
              </w:rPr>
            </w:pPr>
          </w:p>
        </w:tc>
        <w:tc>
          <w:tcPr>
            <w:tcW w:w="213" w:type="pct"/>
          </w:tcPr>
          <w:p w14:paraId="1C24520F" w14:textId="782C912A" w:rsidR="00257D63" w:rsidRPr="008137B1" w:rsidRDefault="00257D63" w:rsidP="00257D63">
            <w:pPr>
              <w:pStyle w:val="TabellRader"/>
              <w:rPr>
                <w:b/>
              </w:rPr>
            </w:pPr>
          </w:p>
        </w:tc>
      </w:tr>
      <w:tr w:rsidR="00257D63" w14:paraId="71E482C2" w14:textId="77777777" w:rsidTr="003C5A6C">
        <w:trPr>
          <w:gridAfter w:val="2"/>
          <w:wAfter w:w="4015" w:type="pct"/>
        </w:trPr>
        <w:tc>
          <w:tcPr>
            <w:tcW w:w="195" w:type="pct"/>
          </w:tcPr>
          <w:p w14:paraId="4B36B3DE" w14:textId="41A0169D" w:rsidR="00257D63" w:rsidRDefault="00257D63" w:rsidP="00257D63">
            <w:pPr>
              <w:pStyle w:val="TabellRader"/>
            </w:pPr>
            <w:r>
              <w:t>178</w:t>
            </w:r>
          </w:p>
        </w:tc>
        <w:tc>
          <w:tcPr>
            <w:tcW w:w="193" w:type="pct"/>
          </w:tcPr>
          <w:p w14:paraId="0C9F34ED" w14:textId="0ED5C0F9" w:rsidR="00257D63" w:rsidRDefault="00257D63" w:rsidP="00257D63">
            <w:pPr>
              <w:pStyle w:val="TabellRader"/>
            </w:pPr>
            <w:r>
              <w:t>FöU5</w:t>
            </w:r>
          </w:p>
        </w:tc>
        <w:tc>
          <w:tcPr>
            <w:tcW w:w="192" w:type="pct"/>
          </w:tcPr>
          <w:p w14:paraId="52BE2371" w14:textId="7269792F" w:rsidR="00257D63" w:rsidRDefault="00257D63" w:rsidP="00257D63">
            <w:pPr>
              <w:pStyle w:val="TabellRader"/>
            </w:pPr>
            <w:r>
              <w:t>Fö 2</w:t>
            </w:r>
          </w:p>
        </w:tc>
        <w:tc>
          <w:tcPr>
            <w:tcW w:w="192" w:type="pct"/>
          </w:tcPr>
          <w:p w14:paraId="63627A7E" w14:textId="77777777" w:rsidR="00257D63" w:rsidRDefault="00257D63" w:rsidP="00257D63">
            <w:pPr>
              <w:pStyle w:val="TabellRader"/>
            </w:pPr>
          </w:p>
        </w:tc>
        <w:tc>
          <w:tcPr>
            <w:tcW w:w="213" w:type="pct"/>
          </w:tcPr>
          <w:p w14:paraId="540228CF" w14:textId="0E93D7FD" w:rsidR="00257D63" w:rsidRDefault="00257D63" w:rsidP="00257D63">
            <w:pPr>
              <w:pStyle w:val="TabellRader"/>
            </w:pPr>
            <w:r>
              <w:t>X</w:t>
            </w:r>
          </w:p>
        </w:tc>
      </w:tr>
      <w:tr w:rsidR="00257D63" w14:paraId="045E22EA" w14:textId="77777777" w:rsidTr="003C5A6C">
        <w:trPr>
          <w:gridAfter w:val="2"/>
          <w:wAfter w:w="4015" w:type="pct"/>
        </w:trPr>
        <w:tc>
          <w:tcPr>
            <w:tcW w:w="195" w:type="pct"/>
          </w:tcPr>
          <w:p w14:paraId="29ACF9D2" w14:textId="6CB5705B" w:rsidR="00257D63" w:rsidRDefault="00257D63" w:rsidP="00257D63">
            <w:pPr>
              <w:pStyle w:val="TabellRader"/>
            </w:pPr>
            <w:r>
              <w:t>179</w:t>
            </w:r>
          </w:p>
        </w:tc>
        <w:tc>
          <w:tcPr>
            <w:tcW w:w="193" w:type="pct"/>
          </w:tcPr>
          <w:p w14:paraId="6BF8BA63" w14:textId="3D1B7E09" w:rsidR="00257D63" w:rsidRDefault="00257D63" w:rsidP="00257D63">
            <w:pPr>
              <w:pStyle w:val="TabellRader"/>
            </w:pPr>
            <w:r>
              <w:t>FöU5</w:t>
            </w:r>
          </w:p>
        </w:tc>
        <w:tc>
          <w:tcPr>
            <w:tcW w:w="192" w:type="pct"/>
          </w:tcPr>
          <w:p w14:paraId="401364A5" w14:textId="52B29CC7" w:rsidR="00257D63" w:rsidRDefault="00257D63" w:rsidP="00257D63">
            <w:pPr>
              <w:pStyle w:val="TabellRader"/>
            </w:pPr>
            <w:r>
              <w:t>Fö 3</w:t>
            </w:r>
          </w:p>
        </w:tc>
        <w:tc>
          <w:tcPr>
            <w:tcW w:w="192" w:type="pct"/>
          </w:tcPr>
          <w:p w14:paraId="4308F15F" w14:textId="77777777" w:rsidR="00257D63" w:rsidRDefault="00257D63" w:rsidP="00257D63">
            <w:pPr>
              <w:pStyle w:val="TabellRader"/>
            </w:pPr>
          </w:p>
        </w:tc>
        <w:tc>
          <w:tcPr>
            <w:tcW w:w="213" w:type="pct"/>
          </w:tcPr>
          <w:p w14:paraId="4920A4C6" w14:textId="44EA2047" w:rsidR="00257D63" w:rsidRDefault="00257D63" w:rsidP="00257D63">
            <w:pPr>
              <w:pStyle w:val="TabellRader"/>
            </w:pPr>
            <w:r>
              <w:t>X</w:t>
            </w:r>
          </w:p>
        </w:tc>
      </w:tr>
      <w:tr w:rsidR="00257D63" w14:paraId="10D3734B" w14:textId="77777777" w:rsidTr="003C5A6C">
        <w:trPr>
          <w:gridAfter w:val="2"/>
          <w:wAfter w:w="4015" w:type="pct"/>
        </w:trPr>
        <w:tc>
          <w:tcPr>
            <w:tcW w:w="195" w:type="pct"/>
          </w:tcPr>
          <w:p w14:paraId="3AD4B708" w14:textId="77777777" w:rsidR="00257D63" w:rsidRDefault="00257D63" w:rsidP="00257D63">
            <w:pPr>
              <w:pStyle w:val="TabellRader"/>
            </w:pPr>
          </w:p>
        </w:tc>
        <w:tc>
          <w:tcPr>
            <w:tcW w:w="193" w:type="pct"/>
          </w:tcPr>
          <w:p w14:paraId="0D7E6FEC" w14:textId="77777777" w:rsidR="00257D63" w:rsidRDefault="00257D63" w:rsidP="00257D63">
            <w:pPr>
              <w:pStyle w:val="TabellRader"/>
            </w:pPr>
          </w:p>
        </w:tc>
        <w:tc>
          <w:tcPr>
            <w:tcW w:w="192" w:type="pct"/>
          </w:tcPr>
          <w:p w14:paraId="4698652F" w14:textId="77777777" w:rsidR="00257D63" w:rsidRDefault="00257D63" w:rsidP="00257D63">
            <w:pPr>
              <w:pStyle w:val="TabellRader"/>
            </w:pPr>
          </w:p>
        </w:tc>
        <w:tc>
          <w:tcPr>
            <w:tcW w:w="192" w:type="pct"/>
          </w:tcPr>
          <w:p w14:paraId="5F6E9B9B" w14:textId="77777777" w:rsidR="00257D63" w:rsidRDefault="00257D63" w:rsidP="00257D63">
            <w:pPr>
              <w:pStyle w:val="TabellRader"/>
            </w:pPr>
          </w:p>
        </w:tc>
        <w:tc>
          <w:tcPr>
            <w:tcW w:w="213" w:type="pct"/>
          </w:tcPr>
          <w:p w14:paraId="315479DA" w14:textId="77777777" w:rsidR="00257D63" w:rsidRDefault="00257D63" w:rsidP="00257D63">
            <w:pPr>
              <w:pStyle w:val="TabellRader"/>
            </w:pPr>
          </w:p>
        </w:tc>
      </w:tr>
      <w:tr w:rsidR="00257D63" w:rsidRPr="00D46452" w14:paraId="3A1D3B17" w14:textId="77777777" w:rsidTr="003C5A6C">
        <w:trPr>
          <w:gridAfter w:val="2"/>
          <w:wAfter w:w="4015" w:type="pct"/>
        </w:trPr>
        <w:tc>
          <w:tcPr>
            <w:tcW w:w="195" w:type="pct"/>
          </w:tcPr>
          <w:p w14:paraId="0DE8154C" w14:textId="2C8DDD16" w:rsidR="00257D63" w:rsidRPr="00D46452" w:rsidRDefault="00257D63" w:rsidP="00257D63">
            <w:pPr>
              <w:pStyle w:val="TabellRader"/>
              <w:rPr>
                <w:b/>
              </w:rPr>
            </w:pPr>
            <w:r w:rsidRPr="00D46452">
              <w:rPr>
                <w:b/>
              </w:rPr>
              <w:t>20</w:t>
            </w:r>
            <w:r>
              <w:rPr>
                <w:b/>
              </w:rPr>
              <w:t>20</w:t>
            </w:r>
            <w:r w:rsidRPr="00D46452">
              <w:rPr>
                <w:b/>
              </w:rPr>
              <w:t>/2</w:t>
            </w:r>
            <w:r>
              <w:rPr>
                <w:b/>
              </w:rPr>
              <w:t>1</w:t>
            </w:r>
          </w:p>
        </w:tc>
        <w:tc>
          <w:tcPr>
            <w:tcW w:w="193" w:type="pct"/>
          </w:tcPr>
          <w:p w14:paraId="1B85CA12" w14:textId="77777777" w:rsidR="00257D63" w:rsidRPr="00D46452" w:rsidRDefault="00257D63" w:rsidP="00257D63">
            <w:pPr>
              <w:pStyle w:val="TabellRader"/>
              <w:rPr>
                <w:b/>
              </w:rPr>
            </w:pPr>
          </w:p>
        </w:tc>
        <w:tc>
          <w:tcPr>
            <w:tcW w:w="192" w:type="pct"/>
          </w:tcPr>
          <w:p w14:paraId="76A5D69F" w14:textId="77777777" w:rsidR="00257D63" w:rsidRPr="00D46452" w:rsidRDefault="00257D63" w:rsidP="00257D63">
            <w:pPr>
              <w:pStyle w:val="TabellRader"/>
              <w:rPr>
                <w:b/>
              </w:rPr>
            </w:pPr>
          </w:p>
        </w:tc>
        <w:tc>
          <w:tcPr>
            <w:tcW w:w="192" w:type="pct"/>
          </w:tcPr>
          <w:p w14:paraId="532799E8" w14:textId="77777777" w:rsidR="00257D63" w:rsidRPr="00D46452" w:rsidRDefault="00257D63" w:rsidP="00257D63">
            <w:pPr>
              <w:pStyle w:val="TabellRader"/>
              <w:rPr>
                <w:b/>
              </w:rPr>
            </w:pPr>
          </w:p>
        </w:tc>
        <w:tc>
          <w:tcPr>
            <w:tcW w:w="213" w:type="pct"/>
          </w:tcPr>
          <w:p w14:paraId="314834C5" w14:textId="3C127E8E" w:rsidR="00257D63" w:rsidRPr="00D46452" w:rsidRDefault="00257D63" w:rsidP="00257D63">
            <w:pPr>
              <w:pStyle w:val="TabellRader"/>
              <w:rPr>
                <w:b/>
              </w:rPr>
            </w:pPr>
          </w:p>
        </w:tc>
      </w:tr>
      <w:tr w:rsidR="00257D63" w14:paraId="1FDCC956" w14:textId="77777777" w:rsidTr="003C5A6C">
        <w:trPr>
          <w:gridAfter w:val="2"/>
          <w:wAfter w:w="4015" w:type="pct"/>
        </w:trPr>
        <w:tc>
          <w:tcPr>
            <w:tcW w:w="195" w:type="pct"/>
          </w:tcPr>
          <w:p w14:paraId="1CAB5569" w14:textId="684FD99B" w:rsidR="00257D63" w:rsidRDefault="00257D63" w:rsidP="00257D63">
            <w:pPr>
              <w:pStyle w:val="TabellRader"/>
            </w:pPr>
            <w:r>
              <w:t>121</w:t>
            </w:r>
          </w:p>
        </w:tc>
        <w:tc>
          <w:tcPr>
            <w:tcW w:w="193" w:type="pct"/>
          </w:tcPr>
          <w:p w14:paraId="73F85E2E" w14:textId="75DA6062" w:rsidR="00257D63" w:rsidRDefault="00257D63" w:rsidP="00257D63">
            <w:pPr>
              <w:pStyle w:val="TabellRader"/>
            </w:pPr>
            <w:r>
              <w:t>FöU1</w:t>
            </w:r>
          </w:p>
        </w:tc>
        <w:tc>
          <w:tcPr>
            <w:tcW w:w="192" w:type="pct"/>
          </w:tcPr>
          <w:p w14:paraId="1A41FE07" w14:textId="41002FAA" w:rsidR="00257D63" w:rsidRDefault="00257D63" w:rsidP="00257D63">
            <w:pPr>
              <w:pStyle w:val="TabellRader"/>
            </w:pPr>
            <w:r>
              <w:t>Fö 5</w:t>
            </w:r>
          </w:p>
        </w:tc>
        <w:tc>
          <w:tcPr>
            <w:tcW w:w="192" w:type="pct"/>
          </w:tcPr>
          <w:p w14:paraId="70BB1AFF" w14:textId="77777777" w:rsidR="00257D63" w:rsidRDefault="00257D63" w:rsidP="00257D63">
            <w:pPr>
              <w:pStyle w:val="TabellRader"/>
            </w:pPr>
          </w:p>
        </w:tc>
        <w:tc>
          <w:tcPr>
            <w:tcW w:w="213" w:type="pct"/>
          </w:tcPr>
          <w:p w14:paraId="55079B47" w14:textId="1E3160ED" w:rsidR="00257D63" w:rsidRDefault="00257D63" w:rsidP="00257D63">
            <w:pPr>
              <w:pStyle w:val="TabellRader"/>
            </w:pPr>
            <w:r>
              <w:t>X</w:t>
            </w:r>
          </w:p>
        </w:tc>
      </w:tr>
      <w:tr w:rsidR="00257D63" w14:paraId="06982AA2" w14:textId="77777777" w:rsidTr="003C5A6C">
        <w:trPr>
          <w:gridAfter w:val="2"/>
          <w:wAfter w:w="4015" w:type="pct"/>
        </w:trPr>
        <w:tc>
          <w:tcPr>
            <w:tcW w:w="195" w:type="pct"/>
          </w:tcPr>
          <w:p w14:paraId="4438F722" w14:textId="2BE386B9" w:rsidR="00257D63" w:rsidRDefault="00257D63" w:rsidP="00257D63">
            <w:pPr>
              <w:pStyle w:val="TabellRader"/>
            </w:pPr>
            <w:r>
              <w:t>135</w:t>
            </w:r>
          </w:p>
        </w:tc>
        <w:tc>
          <w:tcPr>
            <w:tcW w:w="193" w:type="pct"/>
          </w:tcPr>
          <w:p w14:paraId="586DBF3F" w14:textId="26CA385C" w:rsidR="00257D63" w:rsidRDefault="00257D63" w:rsidP="00257D63">
            <w:pPr>
              <w:pStyle w:val="TabellRader"/>
            </w:pPr>
            <w:r>
              <w:t>FöU4</w:t>
            </w:r>
          </w:p>
        </w:tc>
        <w:tc>
          <w:tcPr>
            <w:tcW w:w="192" w:type="pct"/>
          </w:tcPr>
          <w:p w14:paraId="054EC34F" w14:textId="6D6C0B51" w:rsidR="00257D63" w:rsidRDefault="00257D63" w:rsidP="00257D63">
            <w:pPr>
              <w:pStyle w:val="TabellRader"/>
            </w:pPr>
            <w:r>
              <w:t>Fö 6</w:t>
            </w:r>
          </w:p>
        </w:tc>
        <w:tc>
          <w:tcPr>
            <w:tcW w:w="192" w:type="pct"/>
          </w:tcPr>
          <w:p w14:paraId="39A764FF" w14:textId="77777777" w:rsidR="00257D63" w:rsidRDefault="00257D63" w:rsidP="00257D63">
            <w:pPr>
              <w:pStyle w:val="TabellRader"/>
            </w:pPr>
          </w:p>
        </w:tc>
        <w:tc>
          <w:tcPr>
            <w:tcW w:w="213" w:type="pct"/>
          </w:tcPr>
          <w:p w14:paraId="65DA666C" w14:textId="57E1BF51" w:rsidR="00257D63" w:rsidRDefault="00257D63" w:rsidP="00257D63">
            <w:pPr>
              <w:pStyle w:val="TabellRader"/>
            </w:pPr>
            <w:r>
              <w:t>X</w:t>
            </w:r>
          </w:p>
        </w:tc>
      </w:tr>
      <w:tr w:rsidR="00257D63" w14:paraId="07376ECC" w14:textId="77777777" w:rsidTr="003C5A6C">
        <w:trPr>
          <w:gridAfter w:val="2"/>
          <w:wAfter w:w="4015" w:type="pct"/>
        </w:trPr>
        <w:tc>
          <w:tcPr>
            <w:tcW w:w="195" w:type="pct"/>
          </w:tcPr>
          <w:p w14:paraId="5079D116" w14:textId="5AFFDE3C" w:rsidR="00257D63" w:rsidRDefault="00257D63" w:rsidP="00257D63">
            <w:pPr>
              <w:pStyle w:val="TabellRader"/>
            </w:pPr>
            <w:r>
              <w:t>136</w:t>
            </w:r>
          </w:p>
        </w:tc>
        <w:tc>
          <w:tcPr>
            <w:tcW w:w="193" w:type="pct"/>
          </w:tcPr>
          <w:p w14:paraId="6C572629" w14:textId="42F98D96" w:rsidR="00257D63" w:rsidRDefault="00257D63" w:rsidP="00257D63">
            <w:pPr>
              <w:pStyle w:val="TabellRader"/>
            </w:pPr>
            <w:r>
              <w:t>FöU4</w:t>
            </w:r>
          </w:p>
        </w:tc>
        <w:tc>
          <w:tcPr>
            <w:tcW w:w="192" w:type="pct"/>
          </w:tcPr>
          <w:p w14:paraId="665FE5AF" w14:textId="08C49DCD" w:rsidR="00257D63" w:rsidRDefault="00257D63" w:rsidP="00257D63">
            <w:pPr>
              <w:pStyle w:val="TabellRader"/>
            </w:pPr>
            <w:r>
              <w:t>Fö 7</w:t>
            </w:r>
          </w:p>
        </w:tc>
        <w:tc>
          <w:tcPr>
            <w:tcW w:w="192" w:type="pct"/>
          </w:tcPr>
          <w:p w14:paraId="07FB4EE8" w14:textId="3C623FAC" w:rsidR="00257D63" w:rsidRDefault="00257D63" w:rsidP="00257D63">
            <w:pPr>
              <w:pStyle w:val="TabellRader"/>
            </w:pPr>
            <w:r>
              <w:t>X</w:t>
            </w:r>
          </w:p>
        </w:tc>
        <w:tc>
          <w:tcPr>
            <w:tcW w:w="213" w:type="pct"/>
          </w:tcPr>
          <w:p w14:paraId="4F0ED613" w14:textId="2BE83244" w:rsidR="00257D63" w:rsidRDefault="00257D63" w:rsidP="00257D63">
            <w:pPr>
              <w:pStyle w:val="TabellRader"/>
            </w:pPr>
          </w:p>
        </w:tc>
      </w:tr>
      <w:tr w:rsidR="00257D63" w14:paraId="5F78E492" w14:textId="77777777" w:rsidTr="00DC7ADC">
        <w:trPr>
          <w:gridAfter w:val="2"/>
          <w:wAfter w:w="4015" w:type="pct"/>
        </w:trPr>
        <w:tc>
          <w:tcPr>
            <w:tcW w:w="195" w:type="pct"/>
          </w:tcPr>
          <w:p w14:paraId="340DC148" w14:textId="2A064DAF" w:rsidR="00257D63" w:rsidRDefault="00257D63" w:rsidP="00257D63">
            <w:pPr>
              <w:pStyle w:val="TabellRader"/>
            </w:pPr>
            <w:r>
              <w:t>195</w:t>
            </w:r>
          </w:p>
        </w:tc>
        <w:tc>
          <w:tcPr>
            <w:tcW w:w="193" w:type="pct"/>
          </w:tcPr>
          <w:p w14:paraId="0EBCAD71" w14:textId="485E9785" w:rsidR="00257D63" w:rsidRDefault="00257D63" w:rsidP="00257D63">
            <w:pPr>
              <w:pStyle w:val="TabellRader"/>
            </w:pPr>
            <w:r>
              <w:t>FöU8</w:t>
            </w:r>
          </w:p>
        </w:tc>
        <w:tc>
          <w:tcPr>
            <w:tcW w:w="192" w:type="pct"/>
          </w:tcPr>
          <w:p w14:paraId="77568A0F" w14:textId="16F68333" w:rsidR="00257D63" w:rsidRDefault="00257D63" w:rsidP="00257D63">
            <w:pPr>
              <w:pStyle w:val="TabellRader"/>
            </w:pPr>
            <w:r>
              <w:t>Fö 8</w:t>
            </w:r>
          </w:p>
        </w:tc>
        <w:tc>
          <w:tcPr>
            <w:tcW w:w="192" w:type="pct"/>
          </w:tcPr>
          <w:p w14:paraId="4DFB62A0" w14:textId="77777777" w:rsidR="00257D63" w:rsidRDefault="00257D63" w:rsidP="00257D63">
            <w:pPr>
              <w:pStyle w:val="TabellRader"/>
            </w:pPr>
          </w:p>
        </w:tc>
        <w:tc>
          <w:tcPr>
            <w:tcW w:w="213" w:type="pct"/>
          </w:tcPr>
          <w:p w14:paraId="400373A9" w14:textId="1A912287" w:rsidR="00257D63" w:rsidRDefault="00257D63" w:rsidP="00257D63">
            <w:pPr>
              <w:pStyle w:val="TabellRader"/>
            </w:pPr>
            <w:r>
              <w:t>X</w:t>
            </w:r>
          </w:p>
        </w:tc>
      </w:tr>
      <w:tr w:rsidR="00257D63" w14:paraId="02DA4CF7" w14:textId="77777777" w:rsidTr="00DC7ADC">
        <w:trPr>
          <w:gridAfter w:val="2"/>
          <w:wAfter w:w="4015" w:type="pct"/>
        </w:trPr>
        <w:tc>
          <w:tcPr>
            <w:tcW w:w="195" w:type="pct"/>
          </w:tcPr>
          <w:p w14:paraId="05822FA6" w14:textId="77777777" w:rsidR="00257D63" w:rsidRDefault="00257D63" w:rsidP="00257D63">
            <w:pPr>
              <w:pStyle w:val="TabellRader"/>
            </w:pPr>
          </w:p>
        </w:tc>
        <w:tc>
          <w:tcPr>
            <w:tcW w:w="193" w:type="pct"/>
          </w:tcPr>
          <w:p w14:paraId="6E6A9DA3" w14:textId="77777777" w:rsidR="00257D63" w:rsidRDefault="00257D63" w:rsidP="00257D63">
            <w:pPr>
              <w:pStyle w:val="TabellRader"/>
            </w:pPr>
          </w:p>
        </w:tc>
        <w:tc>
          <w:tcPr>
            <w:tcW w:w="192" w:type="pct"/>
          </w:tcPr>
          <w:p w14:paraId="0B2E681C" w14:textId="77777777" w:rsidR="00257D63" w:rsidRDefault="00257D63" w:rsidP="00257D63">
            <w:pPr>
              <w:pStyle w:val="TabellRader"/>
            </w:pPr>
          </w:p>
        </w:tc>
        <w:tc>
          <w:tcPr>
            <w:tcW w:w="192" w:type="pct"/>
          </w:tcPr>
          <w:p w14:paraId="0E5CB13F" w14:textId="77777777" w:rsidR="00257D63" w:rsidRDefault="00257D63" w:rsidP="00257D63">
            <w:pPr>
              <w:pStyle w:val="TabellRader"/>
            </w:pPr>
          </w:p>
        </w:tc>
        <w:tc>
          <w:tcPr>
            <w:tcW w:w="213" w:type="pct"/>
          </w:tcPr>
          <w:p w14:paraId="150884C6" w14:textId="77777777" w:rsidR="00257D63" w:rsidRDefault="00257D63" w:rsidP="00257D63">
            <w:pPr>
              <w:pStyle w:val="TabellRader"/>
            </w:pPr>
          </w:p>
        </w:tc>
      </w:tr>
      <w:tr w:rsidR="00257D63" w:rsidRPr="00D46452" w14:paraId="707EE44E" w14:textId="77777777" w:rsidTr="00DC7ADC">
        <w:trPr>
          <w:gridAfter w:val="2"/>
          <w:wAfter w:w="4015" w:type="pct"/>
        </w:trPr>
        <w:tc>
          <w:tcPr>
            <w:tcW w:w="195" w:type="pct"/>
          </w:tcPr>
          <w:p w14:paraId="107A2C7B" w14:textId="3F5E810E" w:rsidR="00257D63" w:rsidRPr="00D46452" w:rsidRDefault="00257D63" w:rsidP="00257D63">
            <w:pPr>
              <w:pStyle w:val="TabellRader"/>
              <w:rPr>
                <w:b/>
              </w:rPr>
            </w:pPr>
            <w:r w:rsidRPr="00D46452">
              <w:rPr>
                <w:b/>
              </w:rPr>
              <w:t>20</w:t>
            </w:r>
            <w:r>
              <w:rPr>
                <w:b/>
              </w:rPr>
              <w:t>21</w:t>
            </w:r>
            <w:r w:rsidRPr="00D46452">
              <w:rPr>
                <w:b/>
              </w:rPr>
              <w:t>/2</w:t>
            </w:r>
            <w:r>
              <w:rPr>
                <w:b/>
              </w:rPr>
              <w:t>2</w:t>
            </w:r>
          </w:p>
        </w:tc>
        <w:tc>
          <w:tcPr>
            <w:tcW w:w="193" w:type="pct"/>
          </w:tcPr>
          <w:p w14:paraId="3A0936F6" w14:textId="77777777" w:rsidR="00257D63" w:rsidRPr="00D46452" w:rsidRDefault="00257D63" w:rsidP="00257D63">
            <w:pPr>
              <w:pStyle w:val="TabellRader"/>
              <w:rPr>
                <w:b/>
              </w:rPr>
            </w:pPr>
          </w:p>
        </w:tc>
        <w:tc>
          <w:tcPr>
            <w:tcW w:w="192" w:type="pct"/>
          </w:tcPr>
          <w:p w14:paraId="0E8E51C3" w14:textId="77777777" w:rsidR="00257D63" w:rsidRPr="00D46452" w:rsidRDefault="00257D63" w:rsidP="00257D63">
            <w:pPr>
              <w:pStyle w:val="TabellRader"/>
              <w:rPr>
                <w:b/>
              </w:rPr>
            </w:pPr>
          </w:p>
        </w:tc>
        <w:tc>
          <w:tcPr>
            <w:tcW w:w="192" w:type="pct"/>
          </w:tcPr>
          <w:p w14:paraId="04E369E1" w14:textId="77777777" w:rsidR="00257D63" w:rsidRPr="00D46452" w:rsidRDefault="00257D63" w:rsidP="00257D63">
            <w:pPr>
              <w:pStyle w:val="TabellRader"/>
              <w:rPr>
                <w:b/>
              </w:rPr>
            </w:pPr>
          </w:p>
        </w:tc>
        <w:tc>
          <w:tcPr>
            <w:tcW w:w="213" w:type="pct"/>
          </w:tcPr>
          <w:p w14:paraId="23618D85" w14:textId="77777777" w:rsidR="00257D63" w:rsidRPr="00D46452" w:rsidRDefault="00257D63" w:rsidP="00257D63">
            <w:pPr>
              <w:pStyle w:val="TabellRader"/>
              <w:rPr>
                <w:b/>
              </w:rPr>
            </w:pPr>
          </w:p>
        </w:tc>
      </w:tr>
      <w:tr w:rsidR="00257D63" w14:paraId="2376BA65" w14:textId="77777777" w:rsidTr="00DC7ADC">
        <w:trPr>
          <w:gridAfter w:val="2"/>
          <w:wAfter w:w="4015" w:type="pct"/>
        </w:trPr>
        <w:tc>
          <w:tcPr>
            <w:tcW w:w="195" w:type="pct"/>
          </w:tcPr>
          <w:p w14:paraId="1F547E34" w14:textId="7353B5C5" w:rsidR="00257D63" w:rsidRDefault="00257D63" w:rsidP="00257D63">
            <w:pPr>
              <w:pStyle w:val="TabellRader"/>
            </w:pPr>
            <w:r>
              <w:t>32</w:t>
            </w:r>
          </w:p>
        </w:tc>
        <w:tc>
          <w:tcPr>
            <w:tcW w:w="193" w:type="pct"/>
          </w:tcPr>
          <w:p w14:paraId="077A5920" w14:textId="3D4F7F32" w:rsidR="00257D63" w:rsidRDefault="00257D63" w:rsidP="00257D63">
            <w:pPr>
              <w:pStyle w:val="TabellRader"/>
            </w:pPr>
            <w:r>
              <w:t>FöU3</w:t>
            </w:r>
          </w:p>
        </w:tc>
        <w:tc>
          <w:tcPr>
            <w:tcW w:w="192" w:type="pct"/>
          </w:tcPr>
          <w:p w14:paraId="7BB9D7FE" w14:textId="33D45505" w:rsidR="00257D63" w:rsidRDefault="00257D63" w:rsidP="00257D63">
            <w:pPr>
              <w:pStyle w:val="TabellRader"/>
            </w:pPr>
            <w:r>
              <w:t>Fö 10</w:t>
            </w:r>
          </w:p>
        </w:tc>
        <w:tc>
          <w:tcPr>
            <w:tcW w:w="192" w:type="pct"/>
          </w:tcPr>
          <w:p w14:paraId="23A03465" w14:textId="77777777" w:rsidR="00257D63" w:rsidRDefault="00257D63" w:rsidP="00257D63">
            <w:pPr>
              <w:pStyle w:val="TabellRader"/>
            </w:pPr>
          </w:p>
        </w:tc>
        <w:tc>
          <w:tcPr>
            <w:tcW w:w="213" w:type="pct"/>
          </w:tcPr>
          <w:p w14:paraId="5406C9C0" w14:textId="0C7FD8DA" w:rsidR="00257D63" w:rsidRDefault="00257D63" w:rsidP="00257D63">
            <w:pPr>
              <w:pStyle w:val="TabellRader"/>
            </w:pPr>
            <w:r>
              <w:t>X</w:t>
            </w:r>
          </w:p>
        </w:tc>
      </w:tr>
      <w:tr w:rsidR="00257D63" w14:paraId="70747D59" w14:textId="77777777" w:rsidTr="00DC7ADC">
        <w:trPr>
          <w:gridAfter w:val="2"/>
          <w:wAfter w:w="4015" w:type="pct"/>
        </w:trPr>
        <w:tc>
          <w:tcPr>
            <w:tcW w:w="195" w:type="pct"/>
          </w:tcPr>
          <w:p w14:paraId="2E5BDCFE" w14:textId="2C30F7B0" w:rsidR="00257D63" w:rsidRDefault="00257D63" w:rsidP="00257D63">
            <w:pPr>
              <w:pStyle w:val="TabellRader"/>
            </w:pPr>
            <w:r>
              <w:t>94</w:t>
            </w:r>
          </w:p>
        </w:tc>
        <w:tc>
          <w:tcPr>
            <w:tcW w:w="193" w:type="pct"/>
          </w:tcPr>
          <w:p w14:paraId="1539C542" w14:textId="3DC48E2A" w:rsidR="00257D63" w:rsidRDefault="00257D63" w:rsidP="00257D63">
            <w:pPr>
              <w:pStyle w:val="TabellRader"/>
            </w:pPr>
            <w:r>
              <w:t>FöU1</w:t>
            </w:r>
          </w:p>
        </w:tc>
        <w:tc>
          <w:tcPr>
            <w:tcW w:w="192" w:type="pct"/>
          </w:tcPr>
          <w:p w14:paraId="6451254E" w14:textId="128494AE" w:rsidR="00257D63" w:rsidRDefault="00257D63" w:rsidP="00257D63">
            <w:pPr>
              <w:pStyle w:val="TabellRader"/>
            </w:pPr>
            <w:r>
              <w:t>Fö 11</w:t>
            </w:r>
          </w:p>
        </w:tc>
        <w:tc>
          <w:tcPr>
            <w:tcW w:w="192" w:type="pct"/>
          </w:tcPr>
          <w:p w14:paraId="1811013F" w14:textId="250FFBDB" w:rsidR="00257D63" w:rsidRDefault="00257D63" w:rsidP="00257D63">
            <w:pPr>
              <w:pStyle w:val="TabellRader"/>
            </w:pPr>
            <w:r>
              <w:t>X</w:t>
            </w:r>
          </w:p>
        </w:tc>
        <w:tc>
          <w:tcPr>
            <w:tcW w:w="213" w:type="pct"/>
          </w:tcPr>
          <w:p w14:paraId="5F69948B" w14:textId="2F8AE3C8" w:rsidR="00257D63" w:rsidRDefault="00257D63" w:rsidP="00257D63">
            <w:pPr>
              <w:pStyle w:val="TabellRader"/>
            </w:pPr>
          </w:p>
        </w:tc>
      </w:tr>
      <w:tr w:rsidR="00257D63" w14:paraId="4D212AD3" w14:textId="77777777" w:rsidTr="00470D60">
        <w:trPr>
          <w:gridAfter w:val="2"/>
          <w:wAfter w:w="4015" w:type="pct"/>
        </w:trPr>
        <w:tc>
          <w:tcPr>
            <w:tcW w:w="195" w:type="pct"/>
          </w:tcPr>
          <w:p w14:paraId="2DCAD797" w14:textId="04332C0F" w:rsidR="00257D63" w:rsidRDefault="00257D63" w:rsidP="00257D63">
            <w:pPr>
              <w:pStyle w:val="TabellRader"/>
            </w:pPr>
            <w:r>
              <w:t>181</w:t>
            </w:r>
          </w:p>
        </w:tc>
        <w:tc>
          <w:tcPr>
            <w:tcW w:w="193" w:type="pct"/>
          </w:tcPr>
          <w:p w14:paraId="59BD8E20" w14:textId="0A8A1AB3" w:rsidR="00257D63" w:rsidRDefault="00257D63" w:rsidP="00257D63">
            <w:pPr>
              <w:pStyle w:val="TabellRader"/>
            </w:pPr>
            <w:r>
              <w:t>FöU4</w:t>
            </w:r>
          </w:p>
        </w:tc>
        <w:tc>
          <w:tcPr>
            <w:tcW w:w="192" w:type="pct"/>
          </w:tcPr>
          <w:p w14:paraId="58024C66" w14:textId="6260EAF4" w:rsidR="00257D63" w:rsidRDefault="00257D63" w:rsidP="00257D63">
            <w:pPr>
              <w:pStyle w:val="TabellRader"/>
            </w:pPr>
            <w:r>
              <w:t>Fö 14</w:t>
            </w:r>
          </w:p>
        </w:tc>
        <w:tc>
          <w:tcPr>
            <w:tcW w:w="192" w:type="pct"/>
          </w:tcPr>
          <w:p w14:paraId="6B39B8AC" w14:textId="6C6A59F5" w:rsidR="00257D63" w:rsidRDefault="00257D63" w:rsidP="00257D63">
            <w:pPr>
              <w:pStyle w:val="TabellRader"/>
            </w:pPr>
            <w:r>
              <w:t>X</w:t>
            </w:r>
          </w:p>
        </w:tc>
        <w:tc>
          <w:tcPr>
            <w:tcW w:w="213" w:type="pct"/>
          </w:tcPr>
          <w:p w14:paraId="206E9399" w14:textId="77777777" w:rsidR="00257D63" w:rsidRDefault="00257D63" w:rsidP="00257D63">
            <w:pPr>
              <w:pStyle w:val="TabellRader"/>
            </w:pPr>
          </w:p>
        </w:tc>
      </w:tr>
      <w:tr w:rsidR="00257D63" w14:paraId="5C3B299C" w14:textId="77777777" w:rsidTr="00470D60">
        <w:trPr>
          <w:gridAfter w:val="2"/>
          <w:wAfter w:w="4015" w:type="pct"/>
        </w:trPr>
        <w:tc>
          <w:tcPr>
            <w:tcW w:w="195" w:type="pct"/>
          </w:tcPr>
          <w:p w14:paraId="69734DE2" w14:textId="5B35CA60" w:rsidR="00257D63" w:rsidRDefault="00257D63" w:rsidP="00257D63">
            <w:pPr>
              <w:pStyle w:val="TabellRader"/>
            </w:pPr>
            <w:r>
              <w:t>182</w:t>
            </w:r>
          </w:p>
        </w:tc>
        <w:tc>
          <w:tcPr>
            <w:tcW w:w="193" w:type="pct"/>
          </w:tcPr>
          <w:p w14:paraId="077FCC98" w14:textId="281B15E8" w:rsidR="00257D63" w:rsidRDefault="00257D63" w:rsidP="00257D63">
            <w:pPr>
              <w:pStyle w:val="TabellRader"/>
            </w:pPr>
            <w:r>
              <w:t>FöU5</w:t>
            </w:r>
          </w:p>
        </w:tc>
        <w:tc>
          <w:tcPr>
            <w:tcW w:w="192" w:type="pct"/>
          </w:tcPr>
          <w:p w14:paraId="4CD88F80" w14:textId="3EC70CC0" w:rsidR="00257D63" w:rsidRDefault="00257D63" w:rsidP="00257D63">
            <w:pPr>
              <w:pStyle w:val="TabellRader"/>
            </w:pPr>
            <w:r>
              <w:t>Fö 15</w:t>
            </w:r>
          </w:p>
        </w:tc>
        <w:tc>
          <w:tcPr>
            <w:tcW w:w="192" w:type="pct"/>
          </w:tcPr>
          <w:p w14:paraId="2B0608C1" w14:textId="47F0E6EF" w:rsidR="00257D63" w:rsidRDefault="00257D63" w:rsidP="00257D63">
            <w:pPr>
              <w:pStyle w:val="TabellRader"/>
            </w:pPr>
            <w:r>
              <w:t>X</w:t>
            </w:r>
          </w:p>
        </w:tc>
        <w:tc>
          <w:tcPr>
            <w:tcW w:w="213" w:type="pct"/>
          </w:tcPr>
          <w:p w14:paraId="218A9321" w14:textId="77777777" w:rsidR="00257D63" w:rsidRDefault="00257D63" w:rsidP="00257D63">
            <w:pPr>
              <w:pStyle w:val="TabellRader"/>
            </w:pPr>
          </w:p>
        </w:tc>
      </w:tr>
      <w:tr w:rsidR="00257D63" w14:paraId="10CE7E32" w14:textId="77777777" w:rsidTr="00470D60">
        <w:trPr>
          <w:gridAfter w:val="2"/>
          <w:wAfter w:w="4015" w:type="pct"/>
        </w:trPr>
        <w:tc>
          <w:tcPr>
            <w:tcW w:w="195" w:type="pct"/>
          </w:tcPr>
          <w:p w14:paraId="7CF2AF40" w14:textId="6C88657D" w:rsidR="00257D63" w:rsidRDefault="00257D63" w:rsidP="00257D63">
            <w:pPr>
              <w:pStyle w:val="TabellRader"/>
            </w:pPr>
            <w:r>
              <w:t>218</w:t>
            </w:r>
          </w:p>
        </w:tc>
        <w:tc>
          <w:tcPr>
            <w:tcW w:w="193" w:type="pct"/>
          </w:tcPr>
          <w:p w14:paraId="053A32B3" w14:textId="1BAB9F23" w:rsidR="00257D63" w:rsidRDefault="00257D63" w:rsidP="00257D63">
            <w:pPr>
              <w:pStyle w:val="TabellRader"/>
            </w:pPr>
            <w:r>
              <w:t>FöU8</w:t>
            </w:r>
          </w:p>
        </w:tc>
        <w:tc>
          <w:tcPr>
            <w:tcW w:w="192" w:type="pct"/>
          </w:tcPr>
          <w:p w14:paraId="24B7A7AA" w14:textId="4DFEB54A" w:rsidR="00257D63" w:rsidRDefault="00257D63" w:rsidP="00257D63">
            <w:pPr>
              <w:pStyle w:val="TabellRader"/>
            </w:pPr>
            <w:r>
              <w:t>Fö 17</w:t>
            </w:r>
          </w:p>
        </w:tc>
        <w:tc>
          <w:tcPr>
            <w:tcW w:w="192" w:type="pct"/>
          </w:tcPr>
          <w:p w14:paraId="34A7E5CC" w14:textId="77777777" w:rsidR="00257D63" w:rsidRDefault="00257D63" w:rsidP="00257D63">
            <w:pPr>
              <w:pStyle w:val="TabellRader"/>
            </w:pPr>
          </w:p>
        </w:tc>
        <w:tc>
          <w:tcPr>
            <w:tcW w:w="213" w:type="pct"/>
          </w:tcPr>
          <w:p w14:paraId="28279010" w14:textId="6E369B07" w:rsidR="00257D63" w:rsidRDefault="00257D63" w:rsidP="00257D63">
            <w:pPr>
              <w:pStyle w:val="TabellRader"/>
            </w:pPr>
            <w:r>
              <w:t>X</w:t>
            </w:r>
          </w:p>
        </w:tc>
      </w:tr>
      <w:tr w:rsidR="00257D63" w14:paraId="2AE1A391" w14:textId="77777777" w:rsidTr="00470D60">
        <w:trPr>
          <w:gridAfter w:val="2"/>
          <w:wAfter w:w="4015" w:type="pct"/>
        </w:trPr>
        <w:tc>
          <w:tcPr>
            <w:tcW w:w="195" w:type="pct"/>
          </w:tcPr>
          <w:p w14:paraId="3A721C06" w14:textId="21CB47F0" w:rsidR="00257D63" w:rsidRDefault="00257D63" w:rsidP="00257D63">
            <w:pPr>
              <w:pStyle w:val="TabellRader"/>
            </w:pPr>
            <w:r>
              <w:t>219</w:t>
            </w:r>
          </w:p>
        </w:tc>
        <w:tc>
          <w:tcPr>
            <w:tcW w:w="193" w:type="pct"/>
          </w:tcPr>
          <w:p w14:paraId="46A9DD8F" w14:textId="21AB2352" w:rsidR="00257D63" w:rsidRDefault="00257D63" w:rsidP="00257D63">
            <w:pPr>
              <w:pStyle w:val="TabellRader"/>
            </w:pPr>
            <w:r>
              <w:t>FöU9</w:t>
            </w:r>
          </w:p>
        </w:tc>
        <w:tc>
          <w:tcPr>
            <w:tcW w:w="192" w:type="pct"/>
          </w:tcPr>
          <w:p w14:paraId="7DA58672" w14:textId="64854AD9" w:rsidR="00257D63" w:rsidRDefault="00257D63" w:rsidP="00257D63">
            <w:pPr>
              <w:pStyle w:val="TabellRader"/>
            </w:pPr>
            <w:r>
              <w:t>Fö 18</w:t>
            </w:r>
          </w:p>
        </w:tc>
        <w:tc>
          <w:tcPr>
            <w:tcW w:w="192" w:type="pct"/>
          </w:tcPr>
          <w:p w14:paraId="5223B8E7" w14:textId="5204E19F" w:rsidR="00257D63" w:rsidRDefault="00257D63" w:rsidP="00257D63">
            <w:pPr>
              <w:pStyle w:val="TabellRader"/>
            </w:pPr>
            <w:r>
              <w:t>X</w:t>
            </w:r>
          </w:p>
        </w:tc>
        <w:tc>
          <w:tcPr>
            <w:tcW w:w="213" w:type="pct"/>
          </w:tcPr>
          <w:p w14:paraId="3F794890" w14:textId="77777777" w:rsidR="00257D63" w:rsidRDefault="00257D63" w:rsidP="00257D63">
            <w:pPr>
              <w:pStyle w:val="TabellRader"/>
            </w:pPr>
          </w:p>
        </w:tc>
      </w:tr>
      <w:tr w:rsidR="00CC65CB" w14:paraId="2AE9D29E" w14:textId="77777777" w:rsidTr="00B820F1">
        <w:trPr>
          <w:gridAfter w:val="2"/>
          <w:wAfter w:w="4015" w:type="pct"/>
        </w:trPr>
        <w:tc>
          <w:tcPr>
            <w:tcW w:w="195" w:type="pct"/>
          </w:tcPr>
          <w:p w14:paraId="13C2022B" w14:textId="77777777" w:rsidR="00CC65CB" w:rsidRDefault="00CC65CB" w:rsidP="00B820F1">
            <w:pPr>
              <w:pStyle w:val="TabellRader"/>
            </w:pPr>
          </w:p>
        </w:tc>
        <w:tc>
          <w:tcPr>
            <w:tcW w:w="193" w:type="pct"/>
          </w:tcPr>
          <w:p w14:paraId="14D9E3AC" w14:textId="77777777" w:rsidR="00CC65CB" w:rsidRDefault="00CC65CB" w:rsidP="00B820F1">
            <w:pPr>
              <w:pStyle w:val="TabellRader"/>
            </w:pPr>
          </w:p>
        </w:tc>
        <w:tc>
          <w:tcPr>
            <w:tcW w:w="192" w:type="pct"/>
          </w:tcPr>
          <w:p w14:paraId="05FFEBDE" w14:textId="77777777" w:rsidR="00CC65CB" w:rsidRDefault="00CC65CB" w:rsidP="00B820F1">
            <w:pPr>
              <w:pStyle w:val="TabellRader"/>
            </w:pPr>
          </w:p>
        </w:tc>
        <w:tc>
          <w:tcPr>
            <w:tcW w:w="192" w:type="pct"/>
          </w:tcPr>
          <w:p w14:paraId="460867D5" w14:textId="77777777" w:rsidR="00CC65CB" w:rsidRDefault="00CC65CB" w:rsidP="00B820F1">
            <w:pPr>
              <w:pStyle w:val="TabellRader"/>
            </w:pPr>
          </w:p>
        </w:tc>
        <w:tc>
          <w:tcPr>
            <w:tcW w:w="213" w:type="pct"/>
          </w:tcPr>
          <w:p w14:paraId="4B843B75" w14:textId="77777777" w:rsidR="00CC65CB" w:rsidRDefault="00CC65CB" w:rsidP="00B820F1">
            <w:pPr>
              <w:pStyle w:val="TabellRader"/>
            </w:pPr>
          </w:p>
        </w:tc>
      </w:tr>
      <w:tr w:rsidR="00257D63" w14:paraId="464277A5" w14:textId="77777777" w:rsidTr="00470D60">
        <w:trPr>
          <w:gridAfter w:val="2"/>
          <w:wAfter w:w="4015" w:type="pct"/>
        </w:trPr>
        <w:tc>
          <w:tcPr>
            <w:tcW w:w="195" w:type="pct"/>
          </w:tcPr>
          <w:p w14:paraId="4D89C10B" w14:textId="77777777" w:rsidR="00257D63" w:rsidRDefault="00257D63" w:rsidP="00257D63">
            <w:pPr>
              <w:pStyle w:val="TabellRader"/>
            </w:pPr>
          </w:p>
        </w:tc>
        <w:tc>
          <w:tcPr>
            <w:tcW w:w="193" w:type="pct"/>
          </w:tcPr>
          <w:p w14:paraId="38BFA022" w14:textId="77777777" w:rsidR="00257D63" w:rsidRDefault="00257D63" w:rsidP="00257D63">
            <w:pPr>
              <w:pStyle w:val="TabellRader"/>
            </w:pPr>
          </w:p>
        </w:tc>
        <w:tc>
          <w:tcPr>
            <w:tcW w:w="192" w:type="pct"/>
          </w:tcPr>
          <w:p w14:paraId="2A6F09BA" w14:textId="77777777" w:rsidR="00257D63" w:rsidRDefault="00257D63" w:rsidP="00257D63">
            <w:pPr>
              <w:pStyle w:val="TabellRader"/>
            </w:pPr>
          </w:p>
        </w:tc>
        <w:tc>
          <w:tcPr>
            <w:tcW w:w="192" w:type="pct"/>
          </w:tcPr>
          <w:p w14:paraId="00D4E217" w14:textId="77777777" w:rsidR="00257D63" w:rsidRDefault="00257D63" w:rsidP="00257D63">
            <w:pPr>
              <w:pStyle w:val="TabellRader"/>
            </w:pPr>
          </w:p>
        </w:tc>
        <w:tc>
          <w:tcPr>
            <w:tcW w:w="213" w:type="pct"/>
          </w:tcPr>
          <w:p w14:paraId="01F244B5" w14:textId="77777777" w:rsidR="00257D63" w:rsidRDefault="00257D63" w:rsidP="00257D63">
            <w:pPr>
              <w:pStyle w:val="TabellRader"/>
            </w:pPr>
          </w:p>
        </w:tc>
      </w:tr>
      <w:tr w:rsidR="00257D63" w:rsidRPr="00D46452" w14:paraId="320D37DB" w14:textId="77777777" w:rsidTr="00470D60">
        <w:trPr>
          <w:gridAfter w:val="2"/>
          <w:wAfter w:w="4015" w:type="pct"/>
        </w:trPr>
        <w:tc>
          <w:tcPr>
            <w:tcW w:w="195" w:type="pct"/>
          </w:tcPr>
          <w:p w14:paraId="05DB40BD" w14:textId="7567B315" w:rsidR="00257D63" w:rsidRPr="00D46452" w:rsidRDefault="00257D63" w:rsidP="00257D63">
            <w:pPr>
              <w:pStyle w:val="TabellRader"/>
              <w:rPr>
                <w:b/>
              </w:rPr>
            </w:pPr>
            <w:r w:rsidRPr="00D46452">
              <w:rPr>
                <w:b/>
              </w:rPr>
              <w:t>20</w:t>
            </w:r>
            <w:r>
              <w:rPr>
                <w:b/>
              </w:rPr>
              <w:t>22</w:t>
            </w:r>
            <w:r w:rsidRPr="00D46452">
              <w:rPr>
                <w:b/>
              </w:rPr>
              <w:t>/2</w:t>
            </w:r>
            <w:r>
              <w:rPr>
                <w:b/>
              </w:rPr>
              <w:t>3</w:t>
            </w:r>
          </w:p>
        </w:tc>
        <w:tc>
          <w:tcPr>
            <w:tcW w:w="193" w:type="pct"/>
          </w:tcPr>
          <w:p w14:paraId="474F38A6" w14:textId="77777777" w:rsidR="00257D63" w:rsidRPr="00D46452" w:rsidRDefault="00257D63" w:rsidP="00257D63">
            <w:pPr>
              <w:pStyle w:val="TabellRader"/>
              <w:rPr>
                <w:b/>
              </w:rPr>
            </w:pPr>
          </w:p>
        </w:tc>
        <w:tc>
          <w:tcPr>
            <w:tcW w:w="192" w:type="pct"/>
          </w:tcPr>
          <w:p w14:paraId="453D15AA" w14:textId="77777777" w:rsidR="00257D63" w:rsidRPr="00D46452" w:rsidRDefault="00257D63" w:rsidP="00257D63">
            <w:pPr>
              <w:pStyle w:val="TabellRader"/>
              <w:rPr>
                <w:b/>
              </w:rPr>
            </w:pPr>
          </w:p>
        </w:tc>
        <w:tc>
          <w:tcPr>
            <w:tcW w:w="192" w:type="pct"/>
          </w:tcPr>
          <w:p w14:paraId="53750109" w14:textId="77777777" w:rsidR="00257D63" w:rsidRPr="00D46452" w:rsidRDefault="00257D63" w:rsidP="00257D63">
            <w:pPr>
              <w:pStyle w:val="TabellRader"/>
              <w:rPr>
                <w:b/>
              </w:rPr>
            </w:pPr>
          </w:p>
        </w:tc>
        <w:tc>
          <w:tcPr>
            <w:tcW w:w="213" w:type="pct"/>
          </w:tcPr>
          <w:p w14:paraId="4AB58DC9" w14:textId="77777777" w:rsidR="00257D63" w:rsidRPr="00D46452" w:rsidRDefault="00257D63" w:rsidP="00257D63">
            <w:pPr>
              <w:pStyle w:val="TabellRader"/>
              <w:rPr>
                <w:b/>
              </w:rPr>
            </w:pPr>
          </w:p>
        </w:tc>
      </w:tr>
      <w:tr w:rsidR="00257D63" w14:paraId="7464EFEF" w14:textId="77777777" w:rsidTr="00470D60">
        <w:trPr>
          <w:gridAfter w:val="2"/>
          <w:wAfter w:w="4015" w:type="pct"/>
        </w:trPr>
        <w:tc>
          <w:tcPr>
            <w:tcW w:w="195" w:type="pct"/>
          </w:tcPr>
          <w:p w14:paraId="74759AA5" w14:textId="20EC8F9D" w:rsidR="00257D63" w:rsidRDefault="00257D63" w:rsidP="00257D63">
            <w:pPr>
              <w:pStyle w:val="TabellRader"/>
            </w:pPr>
            <w:r>
              <w:t>79</w:t>
            </w:r>
          </w:p>
        </w:tc>
        <w:tc>
          <w:tcPr>
            <w:tcW w:w="193" w:type="pct"/>
          </w:tcPr>
          <w:p w14:paraId="5EBAB163" w14:textId="6F96F65D" w:rsidR="00257D63" w:rsidRDefault="00257D63" w:rsidP="00257D63">
            <w:pPr>
              <w:pStyle w:val="TabellRader"/>
            </w:pPr>
            <w:r>
              <w:t>FöU1</w:t>
            </w:r>
          </w:p>
        </w:tc>
        <w:tc>
          <w:tcPr>
            <w:tcW w:w="192" w:type="pct"/>
          </w:tcPr>
          <w:p w14:paraId="3B341023" w14:textId="46AD34E5" w:rsidR="00257D63" w:rsidRDefault="00257D63" w:rsidP="00257D63">
            <w:pPr>
              <w:pStyle w:val="TabellRader"/>
            </w:pPr>
            <w:r>
              <w:t>Fö 24</w:t>
            </w:r>
          </w:p>
        </w:tc>
        <w:tc>
          <w:tcPr>
            <w:tcW w:w="192" w:type="pct"/>
          </w:tcPr>
          <w:p w14:paraId="575BDB24" w14:textId="362EA8E1" w:rsidR="00257D63" w:rsidRDefault="00257D63" w:rsidP="00257D63">
            <w:pPr>
              <w:pStyle w:val="TabellRader"/>
            </w:pPr>
            <w:r>
              <w:t>X</w:t>
            </w:r>
          </w:p>
        </w:tc>
        <w:tc>
          <w:tcPr>
            <w:tcW w:w="213" w:type="pct"/>
          </w:tcPr>
          <w:p w14:paraId="79F2D867" w14:textId="77777777" w:rsidR="00257D63" w:rsidRDefault="00257D63" w:rsidP="00257D63">
            <w:pPr>
              <w:pStyle w:val="TabellRader"/>
            </w:pPr>
          </w:p>
        </w:tc>
      </w:tr>
      <w:tr w:rsidR="00257D63" w14:paraId="26C4E20A" w14:textId="77777777" w:rsidTr="00470D60">
        <w:trPr>
          <w:gridAfter w:val="2"/>
          <w:wAfter w:w="4015" w:type="pct"/>
        </w:trPr>
        <w:tc>
          <w:tcPr>
            <w:tcW w:w="195" w:type="pct"/>
          </w:tcPr>
          <w:p w14:paraId="0302E0D9" w14:textId="40D3E7D7" w:rsidR="00257D63" w:rsidRDefault="00257D63" w:rsidP="00257D63">
            <w:pPr>
              <w:pStyle w:val="TabellRader"/>
            </w:pPr>
            <w:r>
              <w:t>80</w:t>
            </w:r>
          </w:p>
        </w:tc>
        <w:tc>
          <w:tcPr>
            <w:tcW w:w="193" w:type="pct"/>
          </w:tcPr>
          <w:p w14:paraId="20789011" w14:textId="37E4C209" w:rsidR="00257D63" w:rsidRDefault="00257D63" w:rsidP="00257D63">
            <w:pPr>
              <w:pStyle w:val="TabellRader"/>
            </w:pPr>
            <w:r>
              <w:t>FöU1</w:t>
            </w:r>
          </w:p>
        </w:tc>
        <w:tc>
          <w:tcPr>
            <w:tcW w:w="192" w:type="pct"/>
          </w:tcPr>
          <w:p w14:paraId="4C3BAE99" w14:textId="5D6D3D0F" w:rsidR="00257D63" w:rsidRDefault="00257D63" w:rsidP="00257D63">
            <w:pPr>
              <w:pStyle w:val="TabellRader"/>
            </w:pPr>
            <w:r>
              <w:t>Fö 25</w:t>
            </w:r>
          </w:p>
        </w:tc>
        <w:tc>
          <w:tcPr>
            <w:tcW w:w="192" w:type="pct"/>
          </w:tcPr>
          <w:p w14:paraId="28A60CEF" w14:textId="77777777" w:rsidR="00257D63" w:rsidRDefault="00257D63" w:rsidP="00257D63">
            <w:pPr>
              <w:pStyle w:val="TabellRader"/>
            </w:pPr>
          </w:p>
        </w:tc>
        <w:tc>
          <w:tcPr>
            <w:tcW w:w="213" w:type="pct"/>
          </w:tcPr>
          <w:p w14:paraId="054AEF24" w14:textId="4C44BDE2" w:rsidR="00257D63" w:rsidRDefault="00257D63" w:rsidP="00257D63">
            <w:pPr>
              <w:pStyle w:val="TabellRader"/>
            </w:pPr>
            <w:r>
              <w:t>X</w:t>
            </w:r>
          </w:p>
        </w:tc>
      </w:tr>
      <w:tr w:rsidR="00257D63" w14:paraId="4EBDFE93" w14:textId="77777777" w:rsidTr="00470D60">
        <w:trPr>
          <w:gridAfter w:val="2"/>
          <w:wAfter w:w="4015" w:type="pct"/>
        </w:trPr>
        <w:tc>
          <w:tcPr>
            <w:tcW w:w="195" w:type="pct"/>
          </w:tcPr>
          <w:p w14:paraId="7D9DE0DE" w14:textId="22EF080F" w:rsidR="00257D63" w:rsidRDefault="00257D63" w:rsidP="00257D63">
            <w:pPr>
              <w:pStyle w:val="TabellRader"/>
            </w:pPr>
            <w:r>
              <w:t>81</w:t>
            </w:r>
          </w:p>
        </w:tc>
        <w:tc>
          <w:tcPr>
            <w:tcW w:w="193" w:type="pct"/>
          </w:tcPr>
          <w:p w14:paraId="2CC89903" w14:textId="3CDC88BC" w:rsidR="00257D63" w:rsidRDefault="00257D63" w:rsidP="00257D63">
            <w:pPr>
              <w:pStyle w:val="TabellRader"/>
            </w:pPr>
            <w:r>
              <w:t>FöU1</w:t>
            </w:r>
          </w:p>
        </w:tc>
        <w:tc>
          <w:tcPr>
            <w:tcW w:w="192" w:type="pct"/>
          </w:tcPr>
          <w:p w14:paraId="26A2E561" w14:textId="596D496B" w:rsidR="00257D63" w:rsidRDefault="00257D63" w:rsidP="00257D63">
            <w:pPr>
              <w:pStyle w:val="TabellRader"/>
            </w:pPr>
            <w:r>
              <w:t>KN 70</w:t>
            </w:r>
          </w:p>
        </w:tc>
        <w:tc>
          <w:tcPr>
            <w:tcW w:w="192" w:type="pct"/>
          </w:tcPr>
          <w:p w14:paraId="5246732F" w14:textId="353C17A4" w:rsidR="00257D63" w:rsidRDefault="00257D63" w:rsidP="00257D63">
            <w:pPr>
              <w:pStyle w:val="TabellRader"/>
            </w:pPr>
            <w:r>
              <w:t>X</w:t>
            </w:r>
          </w:p>
        </w:tc>
        <w:tc>
          <w:tcPr>
            <w:tcW w:w="213" w:type="pct"/>
          </w:tcPr>
          <w:p w14:paraId="73BDADB5" w14:textId="77777777" w:rsidR="00257D63" w:rsidRDefault="00257D63" w:rsidP="00257D63">
            <w:pPr>
              <w:pStyle w:val="TabellRader"/>
            </w:pPr>
          </w:p>
        </w:tc>
      </w:tr>
      <w:tr w:rsidR="00257D63" w:rsidRPr="00B2420A" w14:paraId="09C05E75" w14:textId="77777777" w:rsidTr="003C5A6C">
        <w:trPr>
          <w:gridAfter w:val="2"/>
          <w:wAfter w:w="4015" w:type="pct"/>
        </w:trPr>
        <w:tc>
          <w:tcPr>
            <w:tcW w:w="985" w:type="pct"/>
            <w:gridSpan w:val="5"/>
          </w:tcPr>
          <w:p w14:paraId="48694672" w14:textId="4798E43B" w:rsidR="00257D63" w:rsidRPr="00B2420A" w:rsidRDefault="00257D63" w:rsidP="00257D63">
            <w:pPr>
              <w:pStyle w:val="Rubrik2"/>
              <w:outlineLvl w:val="1"/>
            </w:pPr>
            <w:bookmarkStart w:id="587" w:name="_Toc505164405"/>
            <w:bookmarkStart w:id="588" w:name="_Toc505170067"/>
            <w:bookmarkStart w:id="589" w:name="_Toc505170444"/>
            <w:bookmarkStart w:id="590" w:name="_Toc505170802"/>
            <w:bookmarkStart w:id="591" w:name="_Toc505171866"/>
            <w:bookmarkStart w:id="592" w:name="_Toc21610007"/>
            <w:bookmarkStart w:id="593" w:name="_Toc129250759"/>
            <w:r w:rsidRPr="00B2420A">
              <w:t>Socialförsäkringsutskottet</w:t>
            </w:r>
            <w:bookmarkEnd w:id="587"/>
            <w:bookmarkEnd w:id="588"/>
            <w:bookmarkEnd w:id="589"/>
            <w:bookmarkEnd w:id="590"/>
            <w:bookmarkEnd w:id="591"/>
            <w:bookmarkEnd w:id="592"/>
            <w:bookmarkEnd w:id="593"/>
          </w:p>
        </w:tc>
      </w:tr>
      <w:tr w:rsidR="00257D63" w:rsidRPr="00A51FF1" w14:paraId="5B74D5EF" w14:textId="77777777" w:rsidTr="003C5A6C">
        <w:trPr>
          <w:gridAfter w:val="2"/>
          <w:wAfter w:w="4015" w:type="pct"/>
        </w:trPr>
        <w:tc>
          <w:tcPr>
            <w:tcW w:w="195" w:type="pct"/>
          </w:tcPr>
          <w:p w14:paraId="33F45638" w14:textId="743E13FC" w:rsidR="00257D63" w:rsidRPr="00A51FF1" w:rsidRDefault="00257D63" w:rsidP="00257D63">
            <w:pPr>
              <w:pStyle w:val="TabellRader"/>
              <w:rPr>
                <w:b/>
              </w:rPr>
            </w:pPr>
            <w:r w:rsidRPr="00A51FF1">
              <w:rPr>
                <w:b/>
              </w:rPr>
              <w:t>2016/17</w:t>
            </w:r>
          </w:p>
        </w:tc>
        <w:tc>
          <w:tcPr>
            <w:tcW w:w="193" w:type="pct"/>
          </w:tcPr>
          <w:p w14:paraId="3F9C6029" w14:textId="77777777" w:rsidR="00257D63" w:rsidRPr="00A51FF1" w:rsidRDefault="00257D63" w:rsidP="00257D63">
            <w:pPr>
              <w:pStyle w:val="TabellRader"/>
              <w:rPr>
                <w:b/>
              </w:rPr>
            </w:pPr>
          </w:p>
        </w:tc>
        <w:tc>
          <w:tcPr>
            <w:tcW w:w="192" w:type="pct"/>
          </w:tcPr>
          <w:p w14:paraId="6D21D91D" w14:textId="77777777" w:rsidR="00257D63" w:rsidRPr="00A51FF1" w:rsidRDefault="00257D63" w:rsidP="00257D63">
            <w:pPr>
              <w:pStyle w:val="TabellRader"/>
              <w:rPr>
                <w:b/>
              </w:rPr>
            </w:pPr>
          </w:p>
        </w:tc>
        <w:tc>
          <w:tcPr>
            <w:tcW w:w="192" w:type="pct"/>
          </w:tcPr>
          <w:p w14:paraId="46930DAB" w14:textId="77777777" w:rsidR="00257D63" w:rsidRPr="00A51FF1" w:rsidRDefault="00257D63" w:rsidP="00257D63">
            <w:pPr>
              <w:pStyle w:val="TabellRader"/>
              <w:rPr>
                <w:b/>
              </w:rPr>
            </w:pPr>
          </w:p>
        </w:tc>
        <w:tc>
          <w:tcPr>
            <w:tcW w:w="213" w:type="pct"/>
          </w:tcPr>
          <w:p w14:paraId="128034C3" w14:textId="4A568521" w:rsidR="00257D63" w:rsidRPr="00A51FF1" w:rsidRDefault="00257D63" w:rsidP="00257D63">
            <w:pPr>
              <w:pStyle w:val="TabellRader"/>
              <w:rPr>
                <w:b/>
              </w:rPr>
            </w:pPr>
          </w:p>
        </w:tc>
      </w:tr>
      <w:tr w:rsidR="00257D63" w14:paraId="2CDFC3AE" w14:textId="77777777" w:rsidTr="003C5A6C">
        <w:trPr>
          <w:gridAfter w:val="2"/>
          <w:wAfter w:w="4015" w:type="pct"/>
        </w:trPr>
        <w:tc>
          <w:tcPr>
            <w:tcW w:w="195" w:type="pct"/>
          </w:tcPr>
          <w:p w14:paraId="616C4A89" w14:textId="27F0576C" w:rsidR="00257D63" w:rsidRDefault="00257D63" w:rsidP="00257D63">
            <w:pPr>
              <w:pStyle w:val="TabellRader"/>
            </w:pPr>
            <w:r>
              <w:t>144</w:t>
            </w:r>
          </w:p>
        </w:tc>
        <w:tc>
          <w:tcPr>
            <w:tcW w:w="193" w:type="pct"/>
          </w:tcPr>
          <w:p w14:paraId="12745020" w14:textId="192407CB" w:rsidR="00257D63" w:rsidRDefault="00257D63" w:rsidP="00257D63">
            <w:pPr>
              <w:pStyle w:val="TabellRader"/>
            </w:pPr>
            <w:r>
              <w:t>SfU10</w:t>
            </w:r>
          </w:p>
        </w:tc>
        <w:tc>
          <w:tcPr>
            <w:tcW w:w="192" w:type="pct"/>
          </w:tcPr>
          <w:p w14:paraId="133293C0" w14:textId="26DDEAA1" w:rsidR="00257D63" w:rsidRDefault="00257D63" w:rsidP="00257D63">
            <w:pPr>
              <w:pStyle w:val="TabellRader"/>
            </w:pPr>
            <w:r>
              <w:t>S 1</w:t>
            </w:r>
          </w:p>
        </w:tc>
        <w:tc>
          <w:tcPr>
            <w:tcW w:w="192" w:type="pct"/>
          </w:tcPr>
          <w:p w14:paraId="165AE21A" w14:textId="47A64D07" w:rsidR="00257D63" w:rsidRDefault="00257D63" w:rsidP="00257D63">
            <w:pPr>
              <w:pStyle w:val="TabellRader"/>
            </w:pPr>
          </w:p>
        </w:tc>
        <w:tc>
          <w:tcPr>
            <w:tcW w:w="213" w:type="pct"/>
          </w:tcPr>
          <w:p w14:paraId="37A0BF83" w14:textId="3985AACE" w:rsidR="00257D63" w:rsidRDefault="00257D63" w:rsidP="00257D63">
            <w:pPr>
              <w:pStyle w:val="TabellRader"/>
            </w:pPr>
            <w:r>
              <w:t>X</w:t>
            </w:r>
          </w:p>
        </w:tc>
      </w:tr>
      <w:tr w:rsidR="00257D63" w14:paraId="0BC080CB" w14:textId="77777777" w:rsidTr="003C5A6C">
        <w:trPr>
          <w:gridAfter w:val="2"/>
          <w:wAfter w:w="4015" w:type="pct"/>
        </w:trPr>
        <w:tc>
          <w:tcPr>
            <w:tcW w:w="195" w:type="pct"/>
          </w:tcPr>
          <w:p w14:paraId="48F3C76F" w14:textId="77777777" w:rsidR="00257D63" w:rsidRDefault="00257D63" w:rsidP="00257D63">
            <w:pPr>
              <w:pStyle w:val="TabellRader"/>
            </w:pPr>
          </w:p>
        </w:tc>
        <w:tc>
          <w:tcPr>
            <w:tcW w:w="193" w:type="pct"/>
          </w:tcPr>
          <w:p w14:paraId="4B36C5E4" w14:textId="77777777" w:rsidR="00257D63" w:rsidRDefault="00257D63" w:rsidP="00257D63">
            <w:pPr>
              <w:pStyle w:val="TabellRader"/>
            </w:pPr>
          </w:p>
        </w:tc>
        <w:tc>
          <w:tcPr>
            <w:tcW w:w="192" w:type="pct"/>
          </w:tcPr>
          <w:p w14:paraId="0F528A22" w14:textId="77777777" w:rsidR="00257D63" w:rsidRDefault="00257D63" w:rsidP="00257D63">
            <w:pPr>
              <w:pStyle w:val="TabellRader"/>
            </w:pPr>
          </w:p>
        </w:tc>
        <w:tc>
          <w:tcPr>
            <w:tcW w:w="192" w:type="pct"/>
          </w:tcPr>
          <w:p w14:paraId="6C89E6B5" w14:textId="77777777" w:rsidR="00257D63" w:rsidRDefault="00257D63" w:rsidP="00257D63">
            <w:pPr>
              <w:pStyle w:val="TabellRader"/>
            </w:pPr>
          </w:p>
        </w:tc>
        <w:tc>
          <w:tcPr>
            <w:tcW w:w="213" w:type="pct"/>
          </w:tcPr>
          <w:p w14:paraId="01649BFA" w14:textId="77777777" w:rsidR="00257D63" w:rsidRDefault="00257D63" w:rsidP="00257D63">
            <w:pPr>
              <w:pStyle w:val="TabellRader"/>
            </w:pPr>
          </w:p>
        </w:tc>
      </w:tr>
      <w:tr w:rsidR="00257D63" w:rsidRPr="003016E7" w14:paraId="407C7397" w14:textId="77777777" w:rsidTr="003C5A6C">
        <w:trPr>
          <w:gridAfter w:val="2"/>
          <w:wAfter w:w="4015" w:type="pct"/>
        </w:trPr>
        <w:tc>
          <w:tcPr>
            <w:tcW w:w="195" w:type="pct"/>
          </w:tcPr>
          <w:p w14:paraId="21D28AA6" w14:textId="125A2096" w:rsidR="00257D63" w:rsidRPr="003016E7" w:rsidRDefault="00257D63" w:rsidP="00257D63">
            <w:pPr>
              <w:pStyle w:val="TabellRader"/>
              <w:rPr>
                <w:b/>
              </w:rPr>
            </w:pPr>
            <w:r w:rsidRPr="003016E7">
              <w:rPr>
                <w:b/>
              </w:rPr>
              <w:t>2017/18</w:t>
            </w:r>
          </w:p>
        </w:tc>
        <w:tc>
          <w:tcPr>
            <w:tcW w:w="193" w:type="pct"/>
          </w:tcPr>
          <w:p w14:paraId="251DC72A" w14:textId="77777777" w:rsidR="00257D63" w:rsidRPr="003016E7" w:rsidRDefault="00257D63" w:rsidP="00257D63">
            <w:pPr>
              <w:pStyle w:val="TabellRader"/>
              <w:rPr>
                <w:b/>
              </w:rPr>
            </w:pPr>
          </w:p>
        </w:tc>
        <w:tc>
          <w:tcPr>
            <w:tcW w:w="192" w:type="pct"/>
          </w:tcPr>
          <w:p w14:paraId="026E6D54" w14:textId="77777777" w:rsidR="00257D63" w:rsidRPr="003016E7" w:rsidRDefault="00257D63" w:rsidP="00257D63">
            <w:pPr>
              <w:pStyle w:val="TabellRader"/>
              <w:rPr>
                <w:b/>
              </w:rPr>
            </w:pPr>
          </w:p>
        </w:tc>
        <w:tc>
          <w:tcPr>
            <w:tcW w:w="192" w:type="pct"/>
          </w:tcPr>
          <w:p w14:paraId="6164E58A" w14:textId="77777777" w:rsidR="00257D63" w:rsidRPr="003016E7" w:rsidRDefault="00257D63" w:rsidP="00257D63">
            <w:pPr>
              <w:pStyle w:val="TabellRader"/>
              <w:rPr>
                <w:b/>
              </w:rPr>
            </w:pPr>
          </w:p>
        </w:tc>
        <w:tc>
          <w:tcPr>
            <w:tcW w:w="213" w:type="pct"/>
          </w:tcPr>
          <w:p w14:paraId="76C6B78C" w14:textId="4B763EF5" w:rsidR="00257D63" w:rsidRPr="003016E7" w:rsidRDefault="00257D63" w:rsidP="00257D63">
            <w:pPr>
              <w:pStyle w:val="TabellRader"/>
              <w:rPr>
                <w:b/>
              </w:rPr>
            </w:pPr>
          </w:p>
        </w:tc>
      </w:tr>
      <w:tr w:rsidR="00257D63" w14:paraId="2817DF29" w14:textId="77777777" w:rsidTr="003C5A6C">
        <w:trPr>
          <w:gridAfter w:val="2"/>
          <w:wAfter w:w="4015" w:type="pct"/>
        </w:trPr>
        <w:tc>
          <w:tcPr>
            <w:tcW w:w="195" w:type="pct"/>
          </w:tcPr>
          <w:p w14:paraId="50FCA93C" w14:textId="0B9E4218" w:rsidR="00257D63" w:rsidRDefault="00257D63" w:rsidP="00257D63">
            <w:pPr>
              <w:pStyle w:val="TabellRader"/>
            </w:pPr>
            <w:r>
              <w:t>329</w:t>
            </w:r>
          </w:p>
        </w:tc>
        <w:tc>
          <w:tcPr>
            <w:tcW w:w="193" w:type="pct"/>
          </w:tcPr>
          <w:p w14:paraId="07F545DB" w14:textId="4442AF5D" w:rsidR="00257D63" w:rsidRDefault="00257D63" w:rsidP="00257D63">
            <w:pPr>
              <w:pStyle w:val="TabellRader"/>
            </w:pPr>
            <w:r>
              <w:t>SfU27</w:t>
            </w:r>
          </w:p>
        </w:tc>
        <w:tc>
          <w:tcPr>
            <w:tcW w:w="192" w:type="pct"/>
          </w:tcPr>
          <w:p w14:paraId="67859AFA" w14:textId="3CC95A45" w:rsidR="00257D63" w:rsidRDefault="00257D63" w:rsidP="00257D63">
            <w:pPr>
              <w:pStyle w:val="TabellRader"/>
            </w:pPr>
            <w:r>
              <w:t>S 14</w:t>
            </w:r>
          </w:p>
        </w:tc>
        <w:tc>
          <w:tcPr>
            <w:tcW w:w="192" w:type="pct"/>
          </w:tcPr>
          <w:p w14:paraId="0B976069" w14:textId="5EEE6536" w:rsidR="00257D63" w:rsidRDefault="00257D63" w:rsidP="00257D63">
            <w:pPr>
              <w:pStyle w:val="TabellRader"/>
            </w:pPr>
            <w:r>
              <w:t>X</w:t>
            </w:r>
          </w:p>
        </w:tc>
        <w:tc>
          <w:tcPr>
            <w:tcW w:w="213" w:type="pct"/>
          </w:tcPr>
          <w:p w14:paraId="495A4BB9" w14:textId="3D8687EF" w:rsidR="00257D63" w:rsidRDefault="00257D63" w:rsidP="00257D63">
            <w:pPr>
              <w:pStyle w:val="TabellRader"/>
            </w:pPr>
          </w:p>
        </w:tc>
      </w:tr>
      <w:tr w:rsidR="00257D63" w14:paraId="419D3436" w14:textId="77777777" w:rsidTr="003C5A6C">
        <w:trPr>
          <w:gridAfter w:val="2"/>
          <w:wAfter w:w="4015" w:type="pct"/>
        </w:trPr>
        <w:tc>
          <w:tcPr>
            <w:tcW w:w="195" w:type="pct"/>
          </w:tcPr>
          <w:p w14:paraId="0B3F17C5" w14:textId="39C2161D" w:rsidR="00257D63" w:rsidRDefault="00257D63" w:rsidP="00257D63">
            <w:pPr>
              <w:pStyle w:val="TabellRader"/>
            </w:pPr>
          </w:p>
        </w:tc>
        <w:tc>
          <w:tcPr>
            <w:tcW w:w="193" w:type="pct"/>
          </w:tcPr>
          <w:p w14:paraId="0E7FA97A" w14:textId="77777777" w:rsidR="00257D63" w:rsidRDefault="00257D63" w:rsidP="00257D63">
            <w:pPr>
              <w:pStyle w:val="TabellRader"/>
            </w:pPr>
          </w:p>
        </w:tc>
        <w:tc>
          <w:tcPr>
            <w:tcW w:w="192" w:type="pct"/>
          </w:tcPr>
          <w:p w14:paraId="529556AE" w14:textId="77777777" w:rsidR="00257D63" w:rsidRDefault="00257D63" w:rsidP="00257D63">
            <w:pPr>
              <w:pStyle w:val="TabellRader"/>
            </w:pPr>
          </w:p>
        </w:tc>
        <w:tc>
          <w:tcPr>
            <w:tcW w:w="192" w:type="pct"/>
          </w:tcPr>
          <w:p w14:paraId="462B353D" w14:textId="77777777" w:rsidR="00257D63" w:rsidRDefault="00257D63" w:rsidP="00257D63">
            <w:pPr>
              <w:pStyle w:val="TabellRader"/>
            </w:pPr>
          </w:p>
        </w:tc>
        <w:tc>
          <w:tcPr>
            <w:tcW w:w="213" w:type="pct"/>
          </w:tcPr>
          <w:p w14:paraId="02A651CF" w14:textId="18F9947C" w:rsidR="00257D63" w:rsidRDefault="00257D63" w:rsidP="00257D63">
            <w:pPr>
              <w:pStyle w:val="TabellRader"/>
            </w:pPr>
          </w:p>
        </w:tc>
      </w:tr>
      <w:tr w:rsidR="00257D63" w:rsidRPr="00297394" w14:paraId="40583DB9" w14:textId="77777777" w:rsidTr="003C5A6C">
        <w:trPr>
          <w:gridAfter w:val="2"/>
          <w:wAfter w:w="4015" w:type="pct"/>
        </w:trPr>
        <w:tc>
          <w:tcPr>
            <w:tcW w:w="195" w:type="pct"/>
          </w:tcPr>
          <w:p w14:paraId="0E7947F8" w14:textId="24A64032" w:rsidR="00257D63" w:rsidRPr="00297394" w:rsidRDefault="00257D63" w:rsidP="00257D63">
            <w:pPr>
              <w:pStyle w:val="TabellRader"/>
              <w:rPr>
                <w:b/>
              </w:rPr>
            </w:pPr>
            <w:r w:rsidRPr="00297394">
              <w:rPr>
                <w:b/>
              </w:rPr>
              <w:t>2018/19</w:t>
            </w:r>
          </w:p>
        </w:tc>
        <w:tc>
          <w:tcPr>
            <w:tcW w:w="193" w:type="pct"/>
          </w:tcPr>
          <w:p w14:paraId="5DCA9FCD" w14:textId="77777777" w:rsidR="00257D63" w:rsidRPr="00297394" w:rsidRDefault="00257D63" w:rsidP="00257D63">
            <w:pPr>
              <w:pStyle w:val="TabellRader"/>
              <w:rPr>
                <w:b/>
              </w:rPr>
            </w:pPr>
          </w:p>
        </w:tc>
        <w:tc>
          <w:tcPr>
            <w:tcW w:w="192" w:type="pct"/>
          </w:tcPr>
          <w:p w14:paraId="416169D8" w14:textId="77777777" w:rsidR="00257D63" w:rsidRPr="00297394" w:rsidRDefault="00257D63" w:rsidP="00257D63">
            <w:pPr>
              <w:pStyle w:val="TabellRader"/>
              <w:rPr>
                <w:b/>
              </w:rPr>
            </w:pPr>
          </w:p>
        </w:tc>
        <w:tc>
          <w:tcPr>
            <w:tcW w:w="192" w:type="pct"/>
          </w:tcPr>
          <w:p w14:paraId="51264C4C" w14:textId="77777777" w:rsidR="00257D63" w:rsidRPr="00297394" w:rsidRDefault="00257D63" w:rsidP="00257D63">
            <w:pPr>
              <w:pStyle w:val="TabellRader"/>
              <w:rPr>
                <w:b/>
              </w:rPr>
            </w:pPr>
          </w:p>
        </w:tc>
        <w:tc>
          <w:tcPr>
            <w:tcW w:w="213" w:type="pct"/>
          </w:tcPr>
          <w:p w14:paraId="4549EEBA" w14:textId="184EDDF8" w:rsidR="00257D63" w:rsidRPr="00297394" w:rsidRDefault="00257D63" w:rsidP="00257D63">
            <w:pPr>
              <w:pStyle w:val="TabellRader"/>
              <w:rPr>
                <w:b/>
              </w:rPr>
            </w:pPr>
          </w:p>
        </w:tc>
      </w:tr>
      <w:tr w:rsidR="00257D63" w14:paraId="3BF613C9" w14:textId="77777777" w:rsidTr="003C5A6C">
        <w:trPr>
          <w:gridAfter w:val="2"/>
          <w:wAfter w:w="4015" w:type="pct"/>
        </w:trPr>
        <w:tc>
          <w:tcPr>
            <w:tcW w:w="195" w:type="pct"/>
          </w:tcPr>
          <w:p w14:paraId="7E2C95C4" w14:textId="50C107A3" w:rsidR="00257D63" w:rsidRDefault="00257D63" w:rsidP="00257D63">
            <w:pPr>
              <w:pStyle w:val="TabellRader"/>
            </w:pPr>
            <w:r>
              <w:t>177</w:t>
            </w:r>
          </w:p>
        </w:tc>
        <w:tc>
          <w:tcPr>
            <w:tcW w:w="193" w:type="pct"/>
          </w:tcPr>
          <w:p w14:paraId="0F7A7C96" w14:textId="72DEA772" w:rsidR="00257D63" w:rsidRDefault="00257D63" w:rsidP="00257D63">
            <w:pPr>
              <w:pStyle w:val="TabellRader"/>
            </w:pPr>
            <w:r>
              <w:t>SfU16</w:t>
            </w:r>
          </w:p>
        </w:tc>
        <w:tc>
          <w:tcPr>
            <w:tcW w:w="192" w:type="pct"/>
          </w:tcPr>
          <w:p w14:paraId="690A4E0C" w14:textId="00D57191" w:rsidR="00257D63" w:rsidRDefault="00257D63" w:rsidP="00257D63">
            <w:pPr>
              <w:pStyle w:val="TabellRader"/>
            </w:pPr>
            <w:r>
              <w:t>Ju 35</w:t>
            </w:r>
          </w:p>
        </w:tc>
        <w:tc>
          <w:tcPr>
            <w:tcW w:w="192" w:type="pct"/>
          </w:tcPr>
          <w:p w14:paraId="4B610E1B" w14:textId="7DA176F9" w:rsidR="00257D63" w:rsidRDefault="00257D63" w:rsidP="00257D63">
            <w:pPr>
              <w:pStyle w:val="TabellRader"/>
            </w:pPr>
            <w:r>
              <w:t>X</w:t>
            </w:r>
          </w:p>
        </w:tc>
        <w:tc>
          <w:tcPr>
            <w:tcW w:w="213" w:type="pct"/>
          </w:tcPr>
          <w:p w14:paraId="6567034A" w14:textId="6D19BE5A" w:rsidR="00257D63" w:rsidRDefault="00257D63" w:rsidP="00257D63">
            <w:pPr>
              <w:pStyle w:val="TabellRader"/>
            </w:pPr>
          </w:p>
        </w:tc>
      </w:tr>
      <w:tr w:rsidR="00257D63" w14:paraId="6C70A5C7" w14:textId="77777777" w:rsidTr="003C5A6C">
        <w:trPr>
          <w:gridAfter w:val="2"/>
          <w:wAfter w:w="4015" w:type="pct"/>
        </w:trPr>
        <w:tc>
          <w:tcPr>
            <w:tcW w:w="195" w:type="pct"/>
          </w:tcPr>
          <w:p w14:paraId="26A63FBF" w14:textId="12D1907E" w:rsidR="00257D63" w:rsidRDefault="00257D63" w:rsidP="00257D63">
            <w:pPr>
              <w:pStyle w:val="TabellRader"/>
            </w:pPr>
          </w:p>
        </w:tc>
        <w:tc>
          <w:tcPr>
            <w:tcW w:w="193" w:type="pct"/>
          </w:tcPr>
          <w:p w14:paraId="52E846A5" w14:textId="77777777" w:rsidR="00257D63" w:rsidRDefault="00257D63" w:rsidP="00257D63">
            <w:pPr>
              <w:pStyle w:val="TabellRader"/>
            </w:pPr>
          </w:p>
        </w:tc>
        <w:tc>
          <w:tcPr>
            <w:tcW w:w="192" w:type="pct"/>
          </w:tcPr>
          <w:p w14:paraId="33EB13FD" w14:textId="77777777" w:rsidR="00257D63" w:rsidRDefault="00257D63" w:rsidP="00257D63">
            <w:pPr>
              <w:pStyle w:val="TabellRader"/>
            </w:pPr>
          </w:p>
        </w:tc>
        <w:tc>
          <w:tcPr>
            <w:tcW w:w="192" w:type="pct"/>
          </w:tcPr>
          <w:p w14:paraId="5C6AA7E7" w14:textId="77777777" w:rsidR="00257D63" w:rsidRDefault="00257D63" w:rsidP="00257D63">
            <w:pPr>
              <w:pStyle w:val="TabellRader"/>
            </w:pPr>
          </w:p>
        </w:tc>
        <w:tc>
          <w:tcPr>
            <w:tcW w:w="213" w:type="pct"/>
          </w:tcPr>
          <w:p w14:paraId="02B81E57" w14:textId="4C487587" w:rsidR="00257D63" w:rsidRDefault="00257D63" w:rsidP="00257D63">
            <w:pPr>
              <w:pStyle w:val="TabellRader"/>
            </w:pPr>
          </w:p>
        </w:tc>
      </w:tr>
      <w:tr w:rsidR="00257D63" w:rsidRPr="00297394" w14:paraId="422A18F5" w14:textId="77777777" w:rsidTr="003C5A6C">
        <w:trPr>
          <w:gridAfter w:val="2"/>
          <w:wAfter w:w="4015" w:type="pct"/>
        </w:trPr>
        <w:tc>
          <w:tcPr>
            <w:tcW w:w="195" w:type="pct"/>
          </w:tcPr>
          <w:p w14:paraId="068A0C9F" w14:textId="6B08D10B" w:rsidR="00257D63" w:rsidRPr="00297394" w:rsidRDefault="00257D63" w:rsidP="00257D63">
            <w:pPr>
              <w:pStyle w:val="TabellRader"/>
              <w:rPr>
                <w:b/>
              </w:rPr>
            </w:pPr>
            <w:r w:rsidRPr="00297394">
              <w:rPr>
                <w:b/>
              </w:rPr>
              <w:t>201</w:t>
            </w:r>
            <w:r>
              <w:rPr>
                <w:b/>
              </w:rPr>
              <w:t>9</w:t>
            </w:r>
            <w:r w:rsidRPr="00297394">
              <w:rPr>
                <w:b/>
              </w:rPr>
              <w:t>/</w:t>
            </w:r>
            <w:r>
              <w:rPr>
                <w:b/>
              </w:rPr>
              <w:t>20</w:t>
            </w:r>
          </w:p>
        </w:tc>
        <w:tc>
          <w:tcPr>
            <w:tcW w:w="193" w:type="pct"/>
          </w:tcPr>
          <w:p w14:paraId="7912DA65" w14:textId="77777777" w:rsidR="00257D63" w:rsidRPr="00297394" w:rsidRDefault="00257D63" w:rsidP="00257D63">
            <w:pPr>
              <w:pStyle w:val="TabellRader"/>
              <w:rPr>
                <w:b/>
              </w:rPr>
            </w:pPr>
          </w:p>
        </w:tc>
        <w:tc>
          <w:tcPr>
            <w:tcW w:w="192" w:type="pct"/>
          </w:tcPr>
          <w:p w14:paraId="63513C17" w14:textId="77777777" w:rsidR="00257D63" w:rsidRPr="00297394" w:rsidRDefault="00257D63" w:rsidP="00257D63">
            <w:pPr>
              <w:pStyle w:val="TabellRader"/>
              <w:rPr>
                <w:b/>
              </w:rPr>
            </w:pPr>
          </w:p>
        </w:tc>
        <w:tc>
          <w:tcPr>
            <w:tcW w:w="192" w:type="pct"/>
          </w:tcPr>
          <w:p w14:paraId="3E7B31AC" w14:textId="77777777" w:rsidR="00257D63" w:rsidRPr="00297394" w:rsidRDefault="00257D63" w:rsidP="00257D63">
            <w:pPr>
              <w:pStyle w:val="TabellRader"/>
              <w:rPr>
                <w:b/>
              </w:rPr>
            </w:pPr>
          </w:p>
        </w:tc>
        <w:tc>
          <w:tcPr>
            <w:tcW w:w="213" w:type="pct"/>
          </w:tcPr>
          <w:p w14:paraId="172D5BDE" w14:textId="75F249DE" w:rsidR="00257D63" w:rsidRPr="00297394" w:rsidRDefault="00257D63" w:rsidP="00257D63">
            <w:pPr>
              <w:pStyle w:val="TabellRader"/>
              <w:rPr>
                <w:b/>
              </w:rPr>
            </w:pPr>
          </w:p>
        </w:tc>
      </w:tr>
      <w:tr w:rsidR="00257D63" w14:paraId="4CB0488C" w14:textId="77777777" w:rsidTr="003C5A6C">
        <w:trPr>
          <w:gridAfter w:val="2"/>
          <w:wAfter w:w="4015" w:type="pct"/>
        </w:trPr>
        <w:tc>
          <w:tcPr>
            <w:tcW w:w="195" w:type="pct"/>
          </w:tcPr>
          <w:p w14:paraId="4CD32FF6" w14:textId="46E90F07" w:rsidR="00257D63" w:rsidRDefault="00257D63" w:rsidP="00257D63">
            <w:pPr>
              <w:pStyle w:val="TabellRader"/>
            </w:pPr>
            <w:r>
              <w:t>171</w:t>
            </w:r>
          </w:p>
        </w:tc>
        <w:tc>
          <w:tcPr>
            <w:tcW w:w="193" w:type="pct"/>
          </w:tcPr>
          <w:p w14:paraId="5CE3BCB8" w14:textId="7EA102C2" w:rsidR="00257D63" w:rsidRDefault="00257D63" w:rsidP="00257D63">
            <w:pPr>
              <w:pStyle w:val="TabellRader"/>
            </w:pPr>
            <w:r>
              <w:t>SfU13</w:t>
            </w:r>
          </w:p>
        </w:tc>
        <w:tc>
          <w:tcPr>
            <w:tcW w:w="192" w:type="pct"/>
          </w:tcPr>
          <w:p w14:paraId="27CBBC35" w14:textId="32D941A2" w:rsidR="00257D63" w:rsidRDefault="00257D63" w:rsidP="00257D63">
            <w:pPr>
              <w:pStyle w:val="TabellRader"/>
            </w:pPr>
            <w:r>
              <w:t>S 21</w:t>
            </w:r>
          </w:p>
        </w:tc>
        <w:tc>
          <w:tcPr>
            <w:tcW w:w="192" w:type="pct"/>
          </w:tcPr>
          <w:p w14:paraId="4DFFFD2B" w14:textId="77777777" w:rsidR="00257D63" w:rsidRDefault="00257D63" w:rsidP="00257D63">
            <w:pPr>
              <w:pStyle w:val="TabellRader"/>
            </w:pPr>
          </w:p>
        </w:tc>
        <w:tc>
          <w:tcPr>
            <w:tcW w:w="213" w:type="pct"/>
          </w:tcPr>
          <w:p w14:paraId="70A03222" w14:textId="29F266C6" w:rsidR="00257D63" w:rsidRDefault="00257D63" w:rsidP="00257D63">
            <w:pPr>
              <w:pStyle w:val="TabellRader"/>
            </w:pPr>
            <w:r>
              <w:t>X</w:t>
            </w:r>
          </w:p>
        </w:tc>
      </w:tr>
      <w:tr w:rsidR="00257D63" w14:paraId="14506D4F" w14:textId="77777777" w:rsidTr="003C5A6C">
        <w:trPr>
          <w:gridAfter w:val="2"/>
          <w:wAfter w:w="4015" w:type="pct"/>
        </w:trPr>
        <w:tc>
          <w:tcPr>
            <w:tcW w:w="195" w:type="pct"/>
          </w:tcPr>
          <w:p w14:paraId="58DEB55C" w14:textId="2338F5B0" w:rsidR="00257D63" w:rsidRDefault="00257D63" w:rsidP="00257D63">
            <w:pPr>
              <w:pStyle w:val="TabellRader"/>
            </w:pPr>
          </w:p>
        </w:tc>
        <w:tc>
          <w:tcPr>
            <w:tcW w:w="193" w:type="pct"/>
          </w:tcPr>
          <w:p w14:paraId="72E07BA3" w14:textId="77777777" w:rsidR="00257D63" w:rsidRDefault="00257D63" w:rsidP="00257D63">
            <w:pPr>
              <w:pStyle w:val="TabellRader"/>
            </w:pPr>
          </w:p>
        </w:tc>
        <w:tc>
          <w:tcPr>
            <w:tcW w:w="192" w:type="pct"/>
          </w:tcPr>
          <w:p w14:paraId="28F407AA" w14:textId="77777777" w:rsidR="00257D63" w:rsidRDefault="00257D63" w:rsidP="00257D63">
            <w:pPr>
              <w:pStyle w:val="TabellRader"/>
            </w:pPr>
          </w:p>
        </w:tc>
        <w:tc>
          <w:tcPr>
            <w:tcW w:w="192" w:type="pct"/>
          </w:tcPr>
          <w:p w14:paraId="34D6CA84" w14:textId="77777777" w:rsidR="00257D63" w:rsidRDefault="00257D63" w:rsidP="00257D63">
            <w:pPr>
              <w:pStyle w:val="TabellRader"/>
            </w:pPr>
          </w:p>
        </w:tc>
        <w:tc>
          <w:tcPr>
            <w:tcW w:w="213" w:type="pct"/>
          </w:tcPr>
          <w:p w14:paraId="2F2407EA" w14:textId="1751410B" w:rsidR="00257D63" w:rsidRDefault="00257D63" w:rsidP="00257D63">
            <w:pPr>
              <w:pStyle w:val="TabellRader"/>
            </w:pPr>
          </w:p>
        </w:tc>
      </w:tr>
      <w:tr w:rsidR="00257D63" w:rsidRPr="00297394" w14:paraId="6EA71FE1" w14:textId="77777777" w:rsidTr="003C5A6C">
        <w:trPr>
          <w:gridAfter w:val="2"/>
          <w:wAfter w:w="4015" w:type="pct"/>
        </w:trPr>
        <w:tc>
          <w:tcPr>
            <w:tcW w:w="195" w:type="pct"/>
          </w:tcPr>
          <w:p w14:paraId="44AEE7AF" w14:textId="295E0778" w:rsidR="00257D63" w:rsidRPr="00297394" w:rsidRDefault="00257D63" w:rsidP="00257D63">
            <w:pPr>
              <w:pStyle w:val="TabellRader"/>
              <w:rPr>
                <w:b/>
              </w:rPr>
            </w:pPr>
            <w:r w:rsidRPr="00297394">
              <w:rPr>
                <w:b/>
              </w:rPr>
              <w:t>20</w:t>
            </w:r>
            <w:r>
              <w:rPr>
                <w:b/>
              </w:rPr>
              <w:t>20</w:t>
            </w:r>
            <w:r w:rsidRPr="00297394">
              <w:rPr>
                <w:b/>
              </w:rPr>
              <w:t>/</w:t>
            </w:r>
            <w:r>
              <w:rPr>
                <w:b/>
              </w:rPr>
              <w:t>21</w:t>
            </w:r>
          </w:p>
        </w:tc>
        <w:tc>
          <w:tcPr>
            <w:tcW w:w="193" w:type="pct"/>
          </w:tcPr>
          <w:p w14:paraId="04FB0DC7" w14:textId="77777777" w:rsidR="00257D63" w:rsidRPr="00297394" w:rsidRDefault="00257D63" w:rsidP="00257D63">
            <w:pPr>
              <w:pStyle w:val="TabellRader"/>
              <w:rPr>
                <w:b/>
              </w:rPr>
            </w:pPr>
          </w:p>
        </w:tc>
        <w:tc>
          <w:tcPr>
            <w:tcW w:w="192" w:type="pct"/>
          </w:tcPr>
          <w:p w14:paraId="2E4C3FAB" w14:textId="77777777" w:rsidR="00257D63" w:rsidRPr="00297394" w:rsidRDefault="00257D63" w:rsidP="00257D63">
            <w:pPr>
              <w:pStyle w:val="TabellRader"/>
              <w:rPr>
                <w:b/>
              </w:rPr>
            </w:pPr>
          </w:p>
        </w:tc>
        <w:tc>
          <w:tcPr>
            <w:tcW w:w="192" w:type="pct"/>
          </w:tcPr>
          <w:p w14:paraId="3E335BB0" w14:textId="77777777" w:rsidR="00257D63" w:rsidRPr="00297394" w:rsidRDefault="00257D63" w:rsidP="00257D63">
            <w:pPr>
              <w:pStyle w:val="TabellRader"/>
              <w:rPr>
                <w:b/>
              </w:rPr>
            </w:pPr>
          </w:p>
        </w:tc>
        <w:tc>
          <w:tcPr>
            <w:tcW w:w="213" w:type="pct"/>
          </w:tcPr>
          <w:p w14:paraId="53513D3D" w14:textId="00CBE6B3" w:rsidR="00257D63" w:rsidRPr="00297394" w:rsidRDefault="00257D63" w:rsidP="00257D63">
            <w:pPr>
              <w:pStyle w:val="TabellRader"/>
              <w:rPr>
                <w:b/>
              </w:rPr>
            </w:pPr>
          </w:p>
        </w:tc>
      </w:tr>
      <w:tr w:rsidR="00257D63" w14:paraId="40347B01" w14:textId="77777777" w:rsidTr="003C5A6C">
        <w:trPr>
          <w:gridAfter w:val="2"/>
          <w:wAfter w:w="4015" w:type="pct"/>
        </w:trPr>
        <w:tc>
          <w:tcPr>
            <w:tcW w:w="195" w:type="pct"/>
          </w:tcPr>
          <w:p w14:paraId="715F1F87" w14:textId="102B2E9A" w:rsidR="00257D63" w:rsidRDefault="00257D63" w:rsidP="00257D63">
            <w:pPr>
              <w:pStyle w:val="TabellRader"/>
            </w:pPr>
            <w:r>
              <w:t>49</w:t>
            </w:r>
          </w:p>
        </w:tc>
        <w:tc>
          <w:tcPr>
            <w:tcW w:w="193" w:type="pct"/>
          </w:tcPr>
          <w:p w14:paraId="69497C25" w14:textId="7FF1849A" w:rsidR="00257D63" w:rsidRDefault="00257D63" w:rsidP="00257D63">
            <w:pPr>
              <w:pStyle w:val="TabellRader"/>
            </w:pPr>
            <w:r>
              <w:t>SfU8</w:t>
            </w:r>
          </w:p>
        </w:tc>
        <w:tc>
          <w:tcPr>
            <w:tcW w:w="192" w:type="pct"/>
          </w:tcPr>
          <w:p w14:paraId="432C8C41" w14:textId="17060014" w:rsidR="00257D63" w:rsidRDefault="00257D63" w:rsidP="00257D63">
            <w:pPr>
              <w:pStyle w:val="TabellRader"/>
            </w:pPr>
            <w:r>
              <w:t>Ju 61</w:t>
            </w:r>
          </w:p>
        </w:tc>
        <w:tc>
          <w:tcPr>
            <w:tcW w:w="192" w:type="pct"/>
          </w:tcPr>
          <w:p w14:paraId="1F0D7A46" w14:textId="77777777" w:rsidR="00257D63" w:rsidRDefault="00257D63" w:rsidP="00257D63">
            <w:pPr>
              <w:pStyle w:val="TabellRader"/>
            </w:pPr>
          </w:p>
        </w:tc>
        <w:tc>
          <w:tcPr>
            <w:tcW w:w="213" w:type="pct"/>
          </w:tcPr>
          <w:p w14:paraId="63188F0B" w14:textId="4E88C671" w:rsidR="00257D63" w:rsidRDefault="00257D63" w:rsidP="00257D63">
            <w:pPr>
              <w:pStyle w:val="TabellRader"/>
            </w:pPr>
            <w:r>
              <w:t>X</w:t>
            </w:r>
          </w:p>
        </w:tc>
      </w:tr>
      <w:tr w:rsidR="00257D63" w14:paraId="1DB6F084" w14:textId="77777777" w:rsidTr="00DC7ADC">
        <w:trPr>
          <w:gridAfter w:val="2"/>
          <w:wAfter w:w="4015" w:type="pct"/>
        </w:trPr>
        <w:tc>
          <w:tcPr>
            <w:tcW w:w="195" w:type="pct"/>
          </w:tcPr>
          <w:p w14:paraId="4325EB69" w14:textId="2D138A73" w:rsidR="00257D63" w:rsidRDefault="00257D63" w:rsidP="00257D63">
            <w:pPr>
              <w:pStyle w:val="TabellRader"/>
            </w:pPr>
            <w:r>
              <w:t>302</w:t>
            </w:r>
          </w:p>
        </w:tc>
        <w:tc>
          <w:tcPr>
            <w:tcW w:w="193" w:type="pct"/>
          </w:tcPr>
          <w:p w14:paraId="20C4E45A" w14:textId="0C2F3102" w:rsidR="00257D63" w:rsidRDefault="00257D63" w:rsidP="00257D63">
            <w:pPr>
              <w:pStyle w:val="TabellRader"/>
            </w:pPr>
            <w:r>
              <w:t>SfU26</w:t>
            </w:r>
          </w:p>
        </w:tc>
        <w:tc>
          <w:tcPr>
            <w:tcW w:w="192" w:type="pct"/>
          </w:tcPr>
          <w:p w14:paraId="3C7915EE" w14:textId="064F903A" w:rsidR="00257D63" w:rsidRDefault="00257D63" w:rsidP="00257D63">
            <w:pPr>
              <w:pStyle w:val="TabellRader"/>
            </w:pPr>
            <w:r>
              <w:t>Fi 39</w:t>
            </w:r>
          </w:p>
        </w:tc>
        <w:tc>
          <w:tcPr>
            <w:tcW w:w="192" w:type="pct"/>
          </w:tcPr>
          <w:p w14:paraId="0C4B1F02" w14:textId="77777777" w:rsidR="00257D63" w:rsidRDefault="00257D63" w:rsidP="00257D63">
            <w:pPr>
              <w:pStyle w:val="TabellRader"/>
            </w:pPr>
          </w:p>
        </w:tc>
        <w:tc>
          <w:tcPr>
            <w:tcW w:w="213" w:type="pct"/>
          </w:tcPr>
          <w:p w14:paraId="38F15782" w14:textId="4596BF5F" w:rsidR="00257D63" w:rsidRDefault="00257D63" w:rsidP="00257D63">
            <w:pPr>
              <w:pStyle w:val="TabellRader"/>
            </w:pPr>
            <w:r>
              <w:t>X</w:t>
            </w:r>
          </w:p>
        </w:tc>
      </w:tr>
      <w:tr w:rsidR="00257D63" w14:paraId="2F71169F" w14:textId="77777777" w:rsidTr="00DC7ADC">
        <w:trPr>
          <w:gridAfter w:val="2"/>
          <w:wAfter w:w="4015" w:type="pct"/>
        </w:trPr>
        <w:tc>
          <w:tcPr>
            <w:tcW w:w="195" w:type="pct"/>
          </w:tcPr>
          <w:p w14:paraId="3FDA4DA9" w14:textId="5687C412" w:rsidR="00257D63" w:rsidRDefault="00257D63" w:rsidP="00257D63">
            <w:pPr>
              <w:pStyle w:val="TabellRader"/>
            </w:pPr>
            <w:r>
              <w:t>412</w:t>
            </w:r>
          </w:p>
        </w:tc>
        <w:tc>
          <w:tcPr>
            <w:tcW w:w="193" w:type="pct"/>
          </w:tcPr>
          <w:p w14:paraId="34E21766" w14:textId="3E830A3A" w:rsidR="00257D63" w:rsidRDefault="00257D63" w:rsidP="00257D63">
            <w:pPr>
              <w:pStyle w:val="TabellRader"/>
            </w:pPr>
            <w:r>
              <w:t>SfU28</w:t>
            </w:r>
          </w:p>
        </w:tc>
        <w:tc>
          <w:tcPr>
            <w:tcW w:w="192" w:type="pct"/>
          </w:tcPr>
          <w:p w14:paraId="60A87713" w14:textId="6413CD4D" w:rsidR="00257D63" w:rsidRDefault="00257D63" w:rsidP="00257D63">
            <w:pPr>
              <w:pStyle w:val="TabellRader"/>
            </w:pPr>
            <w:r>
              <w:t>Ju 93</w:t>
            </w:r>
          </w:p>
        </w:tc>
        <w:tc>
          <w:tcPr>
            <w:tcW w:w="192" w:type="pct"/>
          </w:tcPr>
          <w:p w14:paraId="39ECF7A2" w14:textId="77777777" w:rsidR="00257D63" w:rsidRDefault="00257D63" w:rsidP="00257D63">
            <w:pPr>
              <w:pStyle w:val="TabellRader"/>
            </w:pPr>
          </w:p>
        </w:tc>
        <w:tc>
          <w:tcPr>
            <w:tcW w:w="213" w:type="pct"/>
          </w:tcPr>
          <w:p w14:paraId="52E4D2A0" w14:textId="233351BC" w:rsidR="00257D63" w:rsidRDefault="00257D63" w:rsidP="00257D63">
            <w:pPr>
              <w:pStyle w:val="TabellRader"/>
            </w:pPr>
            <w:r>
              <w:t>X</w:t>
            </w:r>
          </w:p>
        </w:tc>
      </w:tr>
      <w:tr w:rsidR="00257D63" w14:paraId="5E3A7454" w14:textId="77777777" w:rsidTr="00DC7ADC">
        <w:trPr>
          <w:gridAfter w:val="2"/>
          <w:wAfter w:w="4015" w:type="pct"/>
        </w:trPr>
        <w:tc>
          <w:tcPr>
            <w:tcW w:w="195" w:type="pct"/>
          </w:tcPr>
          <w:p w14:paraId="74F6A933" w14:textId="3075546A" w:rsidR="00257D63" w:rsidRDefault="00257D63" w:rsidP="00257D63">
            <w:pPr>
              <w:pStyle w:val="TabellRader"/>
            </w:pPr>
            <w:r>
              <w:t>413</w:t>
            </w:r>
          </w:p>
        </w:tc>
        <w:tc>
          <w:tcPr>
            <w:tcW w:w="193" w:type="pct"/>
          </w:tcPr>
          <w:p w14:paraId="35C60CBA" w14:textId="0241ADEA" w:rsidR="00257D63" w:rsidRDefault="00257D63" w:rsidP="00257D63">
            <w:pPr>
              <w:pStyle w:val="TabellRader"/>
            </w:pPr>
            <w:r>
              <w:t>SfU29</w:t>
            </w:r>
          </w:p>
        </w:tc>
        <w:tc>
          <w:tcPr>
            <w:tcW w:w="192" w:type="pct"/>
          </w:tcPr>
          <w:p w14:paraId="09E31783" w14:textId="076707AB" w:rsidR="00257D63" w:rsidRDefault="00257D63" w:rsidP="00257D63">
            <w:pPr>
              <w:pStyle w:val="TabellRader"/>
            </w:pPr>
            <w:r>
              <w:t>Ju 94</w:t>
            </w:r>
          </w:p>
        </w:tc>
        <w:tc>
          <w:tcPr>
            <w:tcW w:w="192" w:type="pct"/>
          </w:tcPr>
          <w:p w14:paraId="6809AB31" w14:textId="77777777" w:rsidR="00257D63" w:rsidRDefault="00257D63" w:rsidP="00257D63">
            <w:pPr>
              <w:pStyle w:val="TabellRader"/>
            </w:pPr>
          </w:p>
        </w:tc>
        <w:tc>
          <w:tcPr>
            <w:tcW w:w="213" w:type="pct"/>
          </w:tcPr>
          <w:p w14:paraId="55F97641" w14:textId="5DF48499" w:rsidR="00257D63" w:rsidRDefault="00257D63" w:rsidP="00257D63">
            <w:pPr>
              <w:pStyle w:val="TabellRader"/>
            </w:pPr>
            <w:r>
              <w:t>X</w:t>
            </w:r>
          </w:p>
        </w:tc>
      </w:tr>
      <w:tr w:rsidR="00257D63" w14:paraId="46F0EEF8" w14:textId="77777777" w:rsidTr="00470D60">
        <w:trPr>
          <w:gridAfter w:val="2"/>
          <w:wAfter w:w="4015" w:type="pct"/>
        </w:trPr>
        <w:tc>
          <w:tcPr>
            <w:tcW w:w="195" w:type="pct"/>
          </w:tcPr>
          <w:p w14:paraId="4E3F42B6" w14:textId="77777777" w:rsidR="00257D63" w:rsidRDefault="00257D63" w:rsidP="00257D63">
            <w:pPr>
              <w:pStyle w:val="TabellRader"/>
            </w:pPr>
          </w:p>
        </w:tc>
        <w:tc>
          <w:tcPr>
            <w:tcW w:w="193" w:type="pct"/>
          </w:tcPr>
          <w:p w14:paraId="6BEF208C" w14:textId="77777777" w:rsidR="00257D63" w:rsidRDefault="00257D63" w:rsidP="00257D63">
            <w:pPr>
              <w:pStyle w:val="TabellRader"/>
            </w:pPr>
          </w:p>
        </w:tc>
        <w:tc>
          <w:tcPr>
            <w:tcW w:w="192" w:type="pct"/>
          </w:tcPr>
          <w:p w14:paraId="4FC0924B" w14:textId="77777777" w:rsidR="00257D63" w:rsidRDefault="00257D63" w:rsidP="00257D63">
            <w:pPr>
              <w:pStyle w:val="TabellRader"/>
            </w:pPr>
          </w:p>
        </w:tc>
        <w:tc>
          <w:tcPr>
            <w:tcW w:w="192" w:type="pct"/>
          </w:tcPr>
          <w:p w14:paraId="29B935C4" w14:textId="77777777" w:rsidR="00257D63" w:rsidRDefault="00257D63" w:rsidP="00257D63">
            <w:pPr>
              <w:pStyle w:val="TabellRader"/>
            </w:pPr>
          </w:p>
        </w:tc>
        <w:tc>
          <w:tcPr>
            <w:tcW w:w="213" w:type="pct"/>
          </w:tcPr>
          <w:p w14:paraId="415076F8" w14:textId="77777777" w:rsidR="00257D63" w:rsidRDefault="00257D63" w:rsidP="00257D63">
            <w:pPr>
              <w:pStyle w:val="TabellRader"/>
            </w:pPr>
          </w:p>
        </w:tc>
      </w:tr>
      <w:tr w:rsidR="00257D63" w:rsidRPr="00297394" w14:paraId="63CC75A8" w14:textId="77777777" w:rsidTr="00470D60">
        <w:trPr>
          <w:gridAfter w:val="2"/>
          <w:wAfter w:w="4015" w:type="pct"/>
        </w:trPr>
        <w:tc>
          <w:tcPr>
            <w:tcW w:w="195" w:type="pct"/>
          </w:tcPr>
          <w:p w14:paraId="5803273E" w14:textId="7BD02516" w:rsidR="00257D63" w:rsidRPr="00297394" w:rsidRDefault="00257D63" w:rsidP="00257D63">
            <w:pPr>
              <w:pStyle w:val="TabellRader"/>
              <w:rPr>
                <w:b/>
              </w:rPr>
            </w:pPr>
            <w:r w:rsidRPr="00297394">
              <w:rPr>
                <w:b/>
              </w:rPr>
              <w:t>20</w:t>
            </w:r>
            <w:r>
              <w:rPr>
                <w:b/>
              </w:rPr>
              <w:t>21</w:t>
            </w:r>
            <w:r w:rsidRPr="00297394">
              <w:rPr>
                <w:b/>
              </w:rPr>
              <w:t>/</w:t>
            </w:r>
            <w:r>
              <w:rPr>
                <w:b/>
              </w:rPr>
              <w:t>22</w:t>
            </w:r>
          </w:p>
        </w:tc>
        <w:tc>
          <w:tcPr>
            <w:tcW w:w="193" w:type="pct"/>
          </w:tcPr>
          <w:p w14:paraId="0C0567F1" w14:textId="77777777" w:rsidR="00257D63" w:rsidRPr="00297394" w:rsidRDefault="00257D63" w:rsidP="00257D63">
            <w:pPr>
              <w:pStyle w:val="TabellRader"/>
              <w:rPr>
                <w:b/>
              </w:rPr>
            </w:pPr>
          </w:p>
        </w:tc>
        <w:tc>
          <w:tcPr>
            <w:tcW w:w="192" w:type="pct"/>
          </w:tcPr>
          <w:p w14:paraId="46714A0A" w14:textId="77777777" w:rsidR="00257D63" w:rsidRPr="00297394" w:rsidRDefault="00257D63" w:rsidP="00257D63">
            <w:pPr>
              <w:pStyle w:val="TabellRader"/>
              <w:rPr>
                <w:b/>
              </w:rPr>
            </w:pPr>
          </w:p>
        </w:tc>
        <w:tc>
          <w:tcPr>
            <w:tcW w:w="192" w:type="pct"/>
          </w:tcPr>
          <w:p w14:paraId="03323209" w14:textId="77777777" w:rsidR="00257D63" w:rsidRPr="00297394" w:rsidRDefault="00257D63" w:rsidP="00257D63">
            <w:pPr>
              <w:pStyle w:val="TabellRader"/>
              <w:rPr>
                <w:b/>
              </w:rPr>
            </w:pPr>
          </w:p>
        </w:tc>
        <w:tc>
          <w:tcPr>
            <w:tcW w:w="213" w:type="pct"/>
          </w:tcPr>
          <w:p w14:paraId="37B632ED" w14:textId="77777777" w:rsidR="00257D63" w:rsidRPr="00297394" w:rsidRDefault="00257D63" w:rsidP="00257D63">
            <w:pPr>
              <w:pStyle w:val="TabellRader"/>
              <w:rPr>
                <w:b/>
              </w:rPr>
            </w:pPr>
          </w:p>
        </w:tc>
      </w:tr>
      <w:tr w:rsidR="00257D63" w14:paraId="46DB58AA" w14:textId="77777777" w:rsidTr="00470D60">
        <w:trPr>
          <w:gridAfter w:val="2"/>
          <w:wAfter w:w="4015" w:type="pct"/>
        </w:trPr>
        <w:tc>
          <w:tcPr>
            <w:tcW w:w="195" w:type="pct"/>
          </w:tcPr>
          <w:p w14:paraId="4492FFA2" w14:textId="29565206" w:rsidR="00257D63" w:rsidRDefault="00257D63" w:rsidP="00257D63">
            <w:pPr>
              <w:pStyle w:val="TabellRader"/>
            </w:pPr>
            <w:r>
              <w:t>153</w:t>
            </w:r>
          </w:p>
        </w:tc>
        <w:tc>
          <w:tcPr>
            <w:tcW w:w="193" w:type="pct"/>
          </w:tcPr>
          <w:p w14:paraId="5665B48E" w14:textId="4A5115C3" w:rsidR="00257D63" w:rsidRDefault="00257D63" w:rsidP="00257D63">
            <w:pPr>
              <w:pStyle w:val="TabellRader"/>
            </w:pPr>
            <w:r>
              <w:t>SfU8</w:t>
            </w:r>
          </w:p>
        </w:tc>
        <w:tc>
          <w:tcPr>
            <w:tcW w:w="192" w:type="pct"/>
          </w:tcPr>
          <w:p w14:paraId="16CC8919" w14:textId="229039A0" w:rsidR="00257D63" w:rsidRDefault="00257D63" w:rsidP="00257D63">
            <w:pPr>
              <w:pStyle w:val="TabellRader"/>
            </w:pPr>
            <w:r>
              <w:t>Ju 102</w:t>
            </w:r>
          </w:p>
        </w:tc>
        <w:tc>
          <w:tcPr>
            <w:tcW w:w="192" w:type="pct"/>
          </w:tcPr>
          <w:p w14:paraId="3FB451EF" w14:textId="77777777" w:rsidR="00257D63" w:rsidRDefault="00257D63" w:rsidP="00257D63">
            <w:pPr>
              <w:pStyle w:val="TabellRader"/>
            </w:pPr>
          </w:p>
        </w:tc>
        <w:tc>
          <w:tcPr>
            <w:tcW w:w="213" w:type="pct"/>
          </w:tcPr>
          <w:p w14:paraId="03B80D1A" w14:textId="402292B4" w:rsidR="00257D63" w:rsidRDefault="00257D63" w:rsidP="00257D63">
            <w:pPr>
              <w:pStyle w:val="TabellRader"/>
            </w:pPr>
            <w:r>
              <w:t>X</w:t>
            </w:r>
          </w:p>
        </w:tc>
      </w:tr>
      <w:tr w:rsidR="00257D63" w14:paraId="44E8068F" w14:textId="77777777" w:rsidTr="00470D60">
        <w:trPr>
          <w:gridAfter w:val="2"/>
          <w:wAfter w:w="4015" w:type="pct"/>
        </w:trPr>
        <w:tc>
          <w:tcPr>
            <w:tcW w:w="195" w:type="pct"/>
          </w:tcPr>
          <w:p w14:paraId="7DB884D7" w14:textId="402E2519" w:rsidR="00257D63" w:rsidRDefault="00257D63" w:rsidP="00257D63">
            <w:pPr>
              <w:pStyle w:val="TabellRader"/>
            </w:pPr>
            <w:r>
              <w:t>154</w:t>
            </w:r>
          </w:p>
        </w:tc>
        <w:tc>
          <w:tcPr>
            <w:tcW w:w="193" w:type="pct"/>
          </w:tcPr>
          <w:p w14:paraId="2ACD33A7" w14:textId="7D9372E3" w:rsidR="00257D63" w:rsidRDefault="00257D63" w:rsidP="00257D63">
            <w:pPr>
              <w:pStyle w:val="TabellRader"/>
            </w:pPr>
            <w:r>
              <w:t>SfU9</w:t>
            </w:r>
          </w:p>
        </w:tc>
        <w:tc>
          <w:tcPr>
            <w:tcW w:w="192" w:type="pct"/>
          </w:tcPr>
          <w:p w14:paraId="1D4357C6" w14:textId="7D9AA694" w:rsidR="00257D63" w:rsidRDefault="00257D63" w:rsidP="00257D63">
            <w:pPr>
              <w:pStyle w:val="TabellRader"/>
            </w:pPr>
            <w:r>
              <w:t>S 54</w:t>
            </w:r>
          </w:p>
        </w:tc>
        <w:tc>
          <w:tcPr>
            <w:tcW w:w="192" w:type="pct"/>
          </w:tcPr>
          <w:p w14:paraId="3B8B130F" w14:textId="77777777" w:rsidR="00257D63" w:rsidRDefault="00257D63" w:rsidP="00257D63">
            <w:pPr>
              <w:pStyle w:val="TabellRader"/>
            </w:pPr>
          </w:p>
        </w:tc>
        <w:tc>
          <w:tcPr>
            <w:tcW w:w="213" w:type="pct"/>
          </w:tcPr>
          <w:p w14:paraId="6166EEE7" w14:textId="32F71F8A" w:rsidR="00257D63" w:rsidRDefault="00257D63" w:rsidP="00257D63">
            <w:pPr>
              <w:pStyle w:val="TabellRader"/>
            </w:pPr>
            <w:r>
              <w:t>X</w:t>
            </w:r>
          </w:p>
        </w:tc>
      </w:tr>
      <w:tr w:rsidR="00257D63" w14:paraId="73E443A7" w14:textId="77777777" w:rsidTr="00470D60">
        <w:trPr>
          <w:gridAfter w:val="2"/>
          <w:wAfter w:w="4015" w:type="pct"/>
        </w:trPr>
        <w:tc>
          <w:tcPr>
            <w:tcW w:w="195" w:type="pct"/>
          </w:tcPr>
          <w:p w14:paraId="16E67226" w14:textId="0566A4B3" w:rsidR="00257D63" w:rsidRDefault="00257D63" w:rsidP="00257D63">
            <w:pPr>
              <w:pStyle w:val="TabellRader"/>
            </w:pPr>
            <w:r>
              <w:t>155</w:t>
            </w:r>
          </w:p>
        </w:tc>
        <w:tc>
          <w:tcPr>
            <w:tcW w:w="193" w:type="pct"/>
          </w:tcPr>
          <w:p w14:paraId="21B5D1C1" w14:textId="4564999B" w:rsidR="00257D63" w:rsidRDefault="00257D63" w:rsidP="00257D63">
            <w:pPr>
              <w:pStyle w:val="TabellRader"/>
            </w:pPr>
            <w:r>
              <w:t>SfU10</w:t>
            </w:r>
          </w:p>
        </w:tc>
        <w:tc>
          <w:tcPr>
            <w:tcW w:w="192" w:type="pct"/>
          </w:tcPr>
          <w:p w14:paraId="573CAA8F" w14:textId="3E8E4114" w:rsidR="00257D63" w:rsidRDefault="00257D63" w:rsidP="00257D63">
            <w:pPr>
              <w:pStyle w:val="TabellRader"/>
            </w:pPr>
            <w:r>
              <w:t>S 55</w:t>
            </w:r>
          </w:p>
        </w:tc>
        <w:tc>
          <w:tcPr>
            <w:tcW w:w="192" w:type="pct"/>
          </w:tcPr>
          <w:p w14:paraId="4D681ACC" w14:textId="52258655" w:rsidR="00257D63" w:rsidRDefault="00257D63" w:rsidP="00257D63">
            <w:pPr>
              <w:pStyle w:val="TabellRader"/>
            </w:pPr>
            <w:r>
              <w:t>X</w:t>
            </w:r>
          </w:p>
        </w:tc>
        <w:tc>
          <w:tcPr>
            <w:tcW w:w="213" w:type="pct"/>
          </w:tcPr>
          <w:p w14:paraId="2DD8DEB3" w14:textId="77777777" w:rsidR="00257D63" w:rsidRDefault="00257D63" w:rsidP="00257D63">
            <w:pPr>
              <w:pStyle w:val="TabellRader"/>
            </w:pPr>
          </w:p>
        </w:tc>
      </w:tr>
      <w:tr w:rsidR="00257D63" w14:paraId="306260A1" w14:textId="77777777" w:rsidTr="00470D60">
        <w:trPr>
          <w:gridAfter w:val="2"/>
          <w:wAfter w:w="4015" w:type="pct"/>
        </w:trPr>
        <w:tc>
          <w:tcPr>
            <w:tcW w:w="195" w:type="pct"/>
          </w:tcPr>
          <w:p w14:paraId="11359F23" w14:textId="75E61F85" w:rsidR="00257D63" w:rsidRDefault="00257D63" w:rsidP="00257D63">
            <w:pPr>
              <w:pStyle w:val="TabellRader"/>
            </w:pPr>
            <w:r>
              <w:t>167</w:t>
            </w:r>
          </w:p>
        </w:tc>
        <w:tc>
          <w:tcPr>
            <w:tcW w:w="193" w:type="pct"/>
          </w:tcPr>
          <w:p w14:paraId="5126B93C" w14:textId="22185A88" w:rsidR="00257D63" w:rsidRDefault="00257D63" w:rsidP="00257D63">
            <w:pPr>
              <w:pStyle w:val="TabellRader"/>
            </w:pPr>
            <w:r>
              <w:t>SfU12</w:t>
            </w:r>
          </w:p>
        </w:tc>
        <w:tc>
          <w:tcPr>
            <w:tcW w:w="192" w:type="pct"/>
          </w:tcPr>
          <w:p w14:paraId="559D237D" w14:textId="3E95841B" w:rsidR="00257D63" w:rsidRDefault="00257D63" w:rsidP="00257D63">
            <w:pPr>
              <w:pStyle w:val="TabellRader"/>
            </w:pPr>
            <w:r>
              <w:t>S 56</w:t>
            </w:r>
          </w:p>
        </w:tc>
        <w:tc>
          <w:tcPr>
            <w:tcW w:w="192" w:type="pct"/>
          </w:tcPr>
          <w:p w14:paraId="08675372" w14:textId="2E2A1F13" w:rsidR="00257D63" w:rsidRDefault="00257D63" w:rsidP="00257D63">
            <w:pPr>
              <w:pStyle w:val="TabellRader"/>
            </w:pPr>
            <w:r>
              <w:t>X</w:t>
            </w:r>
          </w:p>
        </w:tc>
        <w:tc>
          <w:tcPr>
            <w:tcW w:w="213" w:type="pct"/>
          </w:tcPr>
          <w:p w14:paraId="7EF8F881" w14:textId="77777777" w:rsidR="00257D63" w:rsidRDefault="00257D63" w:rsidP="00257D63">
            <w:pPr>
              <w:pStyle w:val="TabellRader"/>
            </w:pPr>
          </w:p>
        </w:tc>
      </w:tr>
      <w:tr w:rsidR="00257D63" w14:paraId="445AC87B" w14:textId="77777777" w:rsidTr="00470D60">
        <w:trPr>
          <w:gridAfter w:val="2"/>
          <w:wAfter w:w="4015" w:type="pct"/>
        </w:trPr>
        <w:tc>
          <w:tcPr>
            <w:tcW w:w="195" w:type="pct"/>
          </w:tcPr>
          <w:p w14:paraId="4215FDB8" w14:textId="1CCCC0FF" w:rsidR="00257D63" w:rsidRDefault="00257D63" w:rsidP="00257D63">
            <w:pPr>
              <w:pStyle w:val="TabellRader"/>
            </w:pPr>
            <w:r>
              <w:t>168</w:t>
            </w:r>
          </w:p>
        </w:tc>
        <w:tc>
          <w:tcPr>
            <w:tcW w:w="193" w:type="pct"/>
          </w:tcPr>
          <w:p w14:paraId="60B35E99" w14:textId="1948CC40" w:rsidR="00257D63" w:rsidRDefault="00257D63" w:rsidP="00257D63">
            <w:pPr>
              <w:pStyle w:val="TabellRader"/>
            </w:pPr>
            <w:r>
              <w:t>SfU13</w:t>
            </w:r>
          </w:p>
        </w:tc>
        <w:tc>
          <w:tcPr>
            <w:tcW w:w="192" w:type="pct"/>
          </w:tcPr>
          <w:p w14:paraId="5C40FCDB" w14:textId="09F2CDBD" w:rsidR="00257D63" w:rsidRDefault="00257D63" w:rsidP="00257D63">
            <w:pPr>
              <w:pStyle w:val="TabellRader"/>
            </w:pPr>
            <w:r>
              <w:t>Ju 109</w:t>
            </w:r>
          </w:p>
        </w:tc>
        <w:tc>
          <w:tcPr>
            <w:tcW w:w="192" w:type="pct"/>
          </w:tcPr>
          <w:p w14:paraId="44313F44" w14:textId="77777777" w:rsidR="00257D63" w:rsidRDefault="00257D63" w:rsidP="00257D63">
            <w:pPr>
              <w:pStyle w:val="TabellRader"/>
            </w:pPr>
          </w:p>
        </w:tc>
        <w:tc>
          <w:tcPr>
            <w:tcW w:w="213" w:type="pct"/>
          </w:tcPr>
          <w:p w14:paraId="3054E826" w14:textId="781CF5AB" w:rsidR="00257D63" w:rsidRDefault="00257D63" w:rsidP="00257D63">
            <w:pPr>
              <w:pStyle w:val="TabellRader"/>
            </w:pPr>
            <w:r>
              <w:t>X</w:t>
            </w:r>
          </w:p>
        </w:tc>
      </w:tr>
      <w:tr w:rsidR="00257D63" w14:paraId="74735160" w14:textId="77777777" w:rsidTr="00470D60">
        <w:trPr>
          <w:gridAfter w:val="2"/>
          <w:wAfter w:w="4015" w:type="pct"/>
        </w:trPr>
        <w:tc>
          <w:tcPr>
            <w:tcW w:w="195" w:type="pct"/>
          </w:tcPr>
          <w:p w14:paraId="742918BE" w14:textId="0E98876D" w:rsidR="00257D63" w:rsidRDefault="00257D63" w:rsidP="00257D63">
            <w:pPr>
              <w:pStyle w:val="TabellRader"/>
            </w:pPr>
            <w:r>
              <w:t>194</w:t>
            </w:r>
          </w:p>
        </w:tc>
        <w:tc>
          <w:tcPr>
            <w:tcW w:w="193" w:type="pct"/>
          </w:tcPr>
          <w:p w14:paraId="67A72649" w14:textId="7CA536B4" w:rsidR="00257D63" w:rsidRDefault="00257D63" w:rsidP="00257D63">
            <w:pPr>
              <w:pStyle w:val="TabellRader"/>
            </w:pPr>
            <w:r>
              <w:t>SfU21</w:t>
            </w:r>
          </w:p>
        </w:tc>
        <w:tc>
          <w:tcPr>
            <w:tcW w:w="192" w:type="pct"/>
          </w:tcPr>
          <w:p w14:paraId="1274A2B4" w14:textId="26752118" w:rsidR="00257D63" w:rsidRDefault="00257D63" w:rsidP="00257D63">
            <w:pPr>
              <w:pStyle w:val="TabellRader"/>
            </w:pPr>
            <w:r>
              <w:t>Fi 64</w:t>
            </w:r>
          </w:p>
        </w:tc>
        <w:tc>
          <w:tcPr>
            <w:tcW w:w="192" w:type="pct"/>
          </w:tcPr>
          <w:p w14:paraId="1F928140" w14:textId="01FE7CFA" w:rsidR="00257D63" w:rsidRDefault="00257D63" w:rsidP="00257D63">
            <w:pPr>
              <w:pStyle w:val="TabellRader"/>
            </w:pPr>
            <w:r>
              <w:t>X</w:t>
            </w:r>
          </w:p>
        </w:tc>
        <w:tc>
          <w:tcPr>
            <w:tcW w:w="213" w:type="pct"/>
          </w:tcPr>
          <w:p w14:paraId="52752E05" w14:textId="77777777" w:rsidR="00257D63" w:rsidRDefault="00257D63" w:rsidP="00257D63">
            <w:pPr>
              <w:pStyle w:val="TabellRader"/>
            </w:pPr>
          </w:p>
        </w:tc>
      </w:tr>
      <w:tr w:rsidR="00257D63" w14:paraId="5A494389" w14:textId="77777777" w:rsidTr="00470D60">
        <w:trPr>
          <w:gridAfter w:val="2"/>
          <w:wAfter w:w="4015" w:type="pct"/>
        </w:trPr>
        <w:tc>
          <w:tcPr>
            <w:tcW w:w="195" w:type="pct"/>
          </w:tcPr>
          <w:p w14:paraId="3FC95A53" w14:textId="2B1AB170" w:rsidR="00257D63" w:rsidRDefault="00257D63" w:rsidP="00257D63">
            <w:pPr>
              <w:pStyle w:val="TabellRader"/>
            </w:pPr>
            <w:r>
              <w:t>195</w:t>
            </w:r>
          </w:p>
        </w:tc>
        <w:tc>
          <w:tcPr>
            <w:tcW w:w="193" w:type="pct"/>
          </w:tcPr>
          <w:p w14:paraId="2A9B0296" w14:textId="25DFECE6" w:rsidR="00257D63" w:rsidRDefault="00257D63" w:rsidP="00257D63">
            <w:pPr>
              <w:pStyle w:val="TabellRader"/>
            </w:pPr>
            <w:r>
              <w:t>SfU14</w:t>
            </w:r>
          </w:p>
        </w:tc>
        <w:tc>
          <w:tcPr>
            <w:tcW w:w="192" w:type="pct"/>
          </w:tcPr>
          <w:p w14:paraId="17BF0591" w14:textId="6A0F6B96" w:rsidR="00257D63" w:rsidRDefault="00257D63" w:rsidP="00257D63">
            <w:pPr>
              <w:pStyle w:val="TabellRader"/>
            </w:pPr>
            <w:r>
              <w:t>Ju 110</w:t>
            </w:r>
          </w:p>
        </w:tc>
        <w:tc>
          <w:tcPr>
            <w:tcW w:w="192" w:type="pct"/>
          </w:tcPr>
          <w:p w14:paraId="164553AF" w14:textId="02D3594A" w:rsidR="00257D63" w:rsidRDefault="00257D63" w:rsidP="00257D63">
            <w:pPr>
              <w:pStyle w:val="TabellRader"/>
            </w:pPr>
            <w:r>
              <w:t>X</w:t>
            </w:r>
          </w:p>
        </w:tc>
        <w:tc>
          <w:tcPr>
            <w:tcW w:w="213" w:type="pct"/>
          </w:tcPr>
          <w:p w14:paraId="7CA82967" w14:textId="77777777" w:rsidR="00257D63" w:rsidRDefault="00257D63" w:rsidP="00257D63">
            <w:pPr>
              <w:pStyle w:val="TabellRader"/>
            </w:pPr>
          </w:p>
        </w:tc>
      </w:tr>
      <w:tr w:rsidR="00257D63" w14:paraId="18DA128F" w14:textId="77777777" w:rsidTr="00470D60">
        <w:trPr>
          <w:gridAfter w:val="2"/>
          <w:wAfter w:w="4015" w:type="pct"/>
        </w:trPr>
        <w:tc>
          <w:tcPr>
            <w:tcW w:w="195" w:type="pct"/>
          </w:tcPr>
          <w:p w14:paraId="4AAFED23" w14:textId="3479BEBE" w:rsidR="00257D63" w:rsidRDefault="00257D63" w:rsidP="00257D63">
            <w:pPr>
              <w:pStyle w:val="TabellRader"/>
            </w:pPr>
            <w:r>
              <w:t>196</w:t>
            </w:r>
          </w:p>
        </w:tc>
        <w:tc>
          <w:tcPr>
            <w:tcW w:w="193" w:type="pct"/>
          </w:tcPr>
          <w:p w14:paraId="5A292770" w14:textId="7BF5A58F" w:rsidR="00257D63" w:rsidRDefault="00257D63" w:rsidP="00257D63">
            <w:pPr>
              <w:pStyle w:val="TabellRader"/>
            </w:pPr>
            <w:r>
              <w:t>SfU16</w:t>
            </w:r>
          </w:p>
        </w:tc>
        <w:tc>
          <w:tcPr>
            <w:tcW w:w="192" w:type="pct"/>
          </w:tcPr>
          <w:p w14:paraId="77DAD7B7" w14:textId="4E5D2264" w:rsidR="00257D63" w:rsidRDefault="00257D63" w:rsidP="00257D63">
            <w:pPr>
              <w:pStyle w:val="TabellRader"/>
            </w:pPr>
            <w:r>
              <w:t>Ju 111</w:t>
            </w:r>
          </w:p>
        </w:tc>
        <w:tc>
          <w:tcPr>
            <w:tcW w:w="192" w:type="pct"/>
          </w:tcPr>
          <w:p w14:paraId="21927421" w14:textId="77777777" w:rsidR="00257D63" w:rsidRDefault="00257D63" w:rsidP="00257D63">
            <w:pPr>
              <w:pStyle w:val="TabellRader"/>
            </w:pPr>
          </w:p>
        </w:tc>
        <w:tc>
          <w:tcPr>
            <w:tcW w:w="213" w:type="pct"/>
          </w:tcPr>
          <w:p w14:paraId="0A7DD827" w14:textId="113F02F2" w:rsidR="00257D63" w:rsidRDefault="00257D63" w:rsidP="00257D63">
            <w:pPr>
              <w:pStyle w:val="TabellRader"/>
            </w:pPr>
            <w:r>
              <w:t>X</w:t>
            </w:r>
          </w:p>
        </w:tc>
      </w:tr>
      <w:tr w:rsidR="00257D63" w14:paraId="0F1F63E8" w14:textId="77777777" w:rsidTr="00470D60">
        <w:trPr>
          <w:gridAfter w:val="2"/>
          <w:wAfter w:w="4015" w:type="pct"/>
        </w:trPr>
        <w:tc>
          <w:tcPr>
            <w:tcW w:w="195" w:type="pct"/>
          </w:tcPr>
          <w:p w14:paraId="311CC9F6" w14:textId="454DC647" w:rsidR="00257D63" w:rsidRDefault="00257D63" w:rsidP="00257D63">
            <w:pPr>
              <w:pStyle w:val="TabellRader"/>
            </w:pPr>
            <w:r>
              <w:t>224</w:t>
            </w:r>
          </w:p>
        </w:tc>
        <w:tc>
          <w:tcPr>
            <w:tcW w:w="193" w:type="pct"/>
          </w:tcPr>
          <w:p w14:paraId="387C9F5C" w14:textId="2FE671C1" w:rsidR="00257D63" w:rsidRDefault="00257D63" w:rsidP="00257D63">
            <w:pPr>
              <w:pStyle w:val="TabellRader"/>
            </w:pPr>
            <w:r>
              <w:t>SfU15</w:t>
            </w:r>
          </w:p>
        </w:tc>
        <w:tc>
          <w:tcPr>
            <w:tcW w:w="192" w:type="pct"/>
          </w:tcPr>
          <w:p w14:paraId="1FFA60B8" w14:textId="698DEBCD" w:rsidR="00257D63" w:rsidRDefault="00257D63" w:rsidP="00257D63">
            <w:pPr>
              <w:pStyle w:val="TabellRader"/>
            </w:pPr>
            <w:r>
              <w:t>Ju 117</w:t>
            </w:r>
          </w:p>
        </w:tc>
        <w:tc>
          <w:tcPr>
            <w:tcW w:w="192" w:type="pct"/>
          </w:tcPr>
          <w:p w14:paraId="635D3394" w14:textId="0718E0BC" w:rsidR="00257D63" w:rsidRDefault="00257D63" w:rsidP="00257D63">
            <w:pPr>
              <w:pStyle w:val="TabellRader"/>
            </w:pPr>
            <w:r>
              <w:t>X</w:t>
            </w:r>
          </w:p>
        </w:tc>
        <w:tc>
          <w:tcPr>
            <w:tcW w:w="213" w:type="pct"/>
          </w:tcPr>
          <w:p w14:paraId="0990B293" w14:textId="77777777" w:rsidR="00257D63" w:rsidRDefault="00257D63" w:rsidP="00257D63">
            <w:pPr>
              <w:pStyle w:val="TabellRader"/>
            </w:pPr>
          </w:p>
        </w:tc>
      </w:tr>
      <w:tr w:rsidR="00257D63" w14:paraId="31940342" w14:textId="77777777" w:rsidTr="00470D60">
        <w:trPr>
          <w:gridAfter w:val="2"/>
          <w:wAfter w:w="4015" w:type="pct"/>
        </w:trPr>
        <w:tc>
          <w:tcPr>
            <w:tcW w:w="195" w:type="pct"/>
          </w:tcPr>
          <w:p w14:paraId="74A56B23" w14:textId="23E5C6D9" w:rsidR="00257D63" w:rsidRDefault="00257D63" w:rsidP="00257D63">
            <w:pPr>
              <w:pStyle w:val="TabellRader"/>
            </w:pPr>
            <w:r>
              <w:t>238</w:t>
            </w:r>
          </w:p>
        </w:tc>
        <w:tc>
          <w:tcPr>
            <w:tcW w:w="193" w:type="pct"/>
          </w:tcPr>
          <w:p w14:paraId="090C19CD" w14:textId="66763009" w:rsidR="00257D63" w:rsidRDefault="00257D63" w:rsidP="00257D63">
            <w:pPr>
              <w:pStyle w:val="TabellRader"/>
            </w:pPr>
            <w:r>
              <w:t>SfU22</w:t>
            </w:r>
          </w:p>
        </w:tc>
        <w:tc>
          <w:tcPr>
            <w:tcW w:w="192" w:type="pct"/>
          </w:tcPr>
          <w:p w14:paraId="30467928" w14:textId="0A21B662" w:rsidR="00257D63" w:rsidRDefault="00257D63" w:rsidP="00257D63">
            <w:pPr>
              <w:pStyle w:val="TabellRader"/>
            </w:pPr>
            <w:r>
              <w:t>Ju 119</w:t>
            </w:r>
          </w:p>
        </w:tc>
        <w:tc>
          <w:tcPr>
            <w:tcW w:w="192" w:type="pct"/>
          </w:tcPr>
          <w:p w14:paraId="1AA2C967" w14:textId="4D0EA808" w:rsidR="00257D63" w:rsidRDefault="00257D63" w:rsidP="00257D63">
            <w:pPr>
              <w:pStyle w:val="TabellRader"/>
            </w:pPr>
            <w:r>
              <w:t>X</w:t>
            </w:r>
          </w:p>
        </w:tc>
        <w:tc>
          <w:tcPr>
            <w:tcW w:w="213" w:type="pct"/>
          </w:tcPr>
          <w:p w14:paraId="72152E09" w14:textId="77777777" w:rsidR="00257D63" w:rsidRDefault="00257D63" w:rsidP="00257D63">
            <w:pPr>
              <w:pStyle w:val="TabellRader"/>
            </w:pPr>
          </w:p>
        </w:tc>
      </w:tr>
      <w:tr w:rsidR="00257D63" w14:paraId="2DD2BBFF" w14:textId="77777777" w:rsidTr="00470D60">
        <w:trPr>
          <w:gridAfter w:val="2"/>
          <w:wAfter w:w="4015" w:type="pct"/>
        </w:trPr>
        <w:tc>
          <w:tcPr>
            <w:tcW w:w="195" w:type="pct"/>
          </w:tcPr>
          <w:p w14:paraId="6E638EBC" w14:textId="71C2E884" w:rsidR="00257D63" w:rsidRDefault="00257D63" w:rsidP="00257D63">
            <w:pPr>
              <w:pStyle w:val="TabellRader"/>
            </w:pPr>
            <w:r>
              <w:t>257</w:t>
            </w:r>
          </w:p>
        </w:tc>
        <w:tc>
          <w:tcPr>
            <w:tcW w:w="193" w:type="pct"/>
          </w:tcPr>
          <w:p w14:paraId="7C67B05D" w14:textId="754A23BE" w:rsidR="00257D63" w:rsidRDefault="00257D63" w:rsidP="00257D63">
            <w:pPr>
              <w:pStyle w:val="TabellRader"/>
            </w:pPr>
            <w:r>
              <w:t>SfU23</w:t>
            </w:r>
          </w:p>
        </w:tc>
        <w:tc>
          <w:tcPr>
            <w:tcW w:w="192" w:type="pct"/>
          </w:tcPr>
          <w:p w14:paraId="30E5D98B" w14:textId="087101A6" w:rsidR="00257D63" w:rsidRDefault="00257D63" w:rsidP="00257D63">
            <w:pPr>
              <w:pStyle w:val="TabellRader"/>
            </w:pPr>
            <w:r>
              <w:t>Ju 127</w:t>
            </w:r>
          </w:p>
        </w:tc>
        <w:tc>
          <w:tcPr>
            <w:tcW w:w="192" w:type="pct"/>
          </w:tcPr>
          <w:p w14:paraId="7CD789C7" w14:textId="46B8B953" w:rsidR="00257D63" w:rsidRDefault="00257D63" w:rsidP="00257D63">
            <w:pPr>
              <w:pStyle w:val="TabellRader"/>
            </w:pPr>
            <w:r>
              <w:t>X</w:t>
            </w:r>
          </w:p>
        </w:tc>
        <w:tc>
          <w:tcPr>
            <w:tcW w:w="213" w:type="pct"/>
          </w:tcPr>
          <w:p w14:paraId="73CD80CA" w14:textId="77777777" w:rsidR="00257D63" w:rsidRDefault="00257D63" w:rsidP="00257D63">
            <w:pPr>
              <w:pStyle w:val="TabellRader"/>
            </w:pPr>
          </w:p>
        </w:tc>
      </w:tr>
      <w:tr w:rsidR="00257D63" w14:paraId="65FFF6D9" w14:textId="77777777" w:rsidTr="00470D60">
        <w:trPr>
          <w:gridAfter w:val="2"/>
          <w:wAfter w:w="4015" w:type="pct"/>
        </w:trPr>
        <w:tc>
          <w:tcPr>
            <w:tcW w:w="195" w:type="pct"/>
          </w:tcPr>
          <w:p w14:paraId="6B71F6B5" w14:textId="73BF95A5" w:rsidR="00257D63" w:rsidRDefault="00257D63" w:rsidP="00257D63">
            <w:pPr>
              <w:pStyle w:val="TabellRader"/>
            </w:pPr>
            <w:r>
              <w:t>282</w:t>
            </w:r>
          </w:p>
        </w:tc>
        <w:tc>
          <w:tcPr>
            <w:tcW w:w="193" w:type="pct"/>
          </w:tcPr>
          <w:p w14:paraId="0E125E91" w14:textId="7D493E5D" w:rsidR="00257D63" w:rsidRDefault="00257D63" w:rsidP="00257D63">
            <w:pPr>
              <w:pStyle w:val="TabellRader"/>
            </w:pPr>
            <w:r>
              <w:t>SfU18</w:t>
            </w:r>
          </w:p>
        </w:tc>
        <w:tc>
          <w:tcPr>
            <w:tcW w:w="192" w:type="pct"/>
          </w:tcPr>
          <w:p w14:paraId="71C287DC" w14:textId="0A3BECB3" w:rsidR="00257D63" w:rsidRDefault="00257D63" w:rsidP="00257D63">
            <w:pPr>
              <w:pStyle w:val="TabellRader"/>
            </w:pPr>
            <w:r>
              <w:t>S 71</w:t>
            </w:r>
          </w:p>
        </w:tc>
        <w:tc>
          <w:tcPr>
            <w:tcW w:w="192" w:type="pct"/>
          </w:tcPr>
          <w:p w14:paraId="4EE3030C" w14:textId="77777777" w:rsidR="00257D63" w:rsidRDefault="00257D63" w:rsidP="00257D63">
            <w:pPr>
              <w:pStyle w:val="TabellRader"/>
            </w:pPr>
          </w:p>
        </w:tc>
        <w:tc>
          <w:tcPr>
            <w:tcW w:w="213" w:type="pct"/>
          </w:tcPr>
          <w:p w14:paraId="75F8D493" w14:textId="726B967E" w:rsidR="00257D63" w:rsidRDefault="00257D63" w:rsidP="00257D63">
            <w:pPr>
              <w:pStyle w:val="TabellRader"/>
            </w:pPr>
            <w:r>
              <w:t>X</w:t>
            </w:r>
          </w:p>
        </w:tc>
      </w:tr>
      <w:tr w:rsidR="00257D63" w14:paraId="7F939D9F" w14:textId="77777777" w:rsidTr="00470D60">
        <w:trPr>
          <w:gridAfter w:val="2"/>
          <w:wAfter w:w="4015" w:type="pct"/>
        </w:trPr>
        <w:tc>
          <w:tcPr>
            <w:tcW w:w="195" w:type="pct"/>
          </w:tcPr>
          <w:p w14:paraId="1A395ABC" w14:textId="2C6D7B45" w:rsidR="00257D63" w:rsidRDefault="00257D63" w:rsidP="00257D63">
            <w:pPr>
              <w:pStyle w:val="TabellRader"/>
            </w:pPr>
            <w:r>
              <w:t>295</w:t>
            </w:r>
          </w:p>
        </w:tc>
        <w:tc>
          <w:tcPr>
            <w:tcW w:w="193" w:type="pct"/>
          </w:tcPr>
          <w:p w14:paraId="255A8CC1" w14:textId="0A30B840" w:rsidR="00257D63" w:rsidRDefault="00257D63" w:rsidP="00257D63">
            <w:pPr>
              <w:pStyle w:val="TabellRader"/>
            </w:pPr>
            <w:r>
              <w:t>SfU17</w:t>
            </w:r>
          </w:p>
        </w:tc>
        <w:tc>
          <w:tcPr>
            <w:tcW w:w="192" w:type="pct"/>
          </w:tcPr>
          <w:p w14:paraId="1DD69345" w14:textId="32EC7FA7" w:rsidR="00257D63" w:rsidRDefault="00257D63" w:rsidP="00257D63">
            <w:pPr>
              <w:pStyle w:val="TabellRader"/>
            </w:pPr>
            <w:r>
              <w:t>Fi 82</w:t>
            </w:r>
          </w:p>
        </w:tc>
        <w:tc>
          <w:tcPr>
            <w:tcW w:w="192" w:type="pct"/>
          </w:tcPr>
          <w:p w14:paraId="4BDC78A9" w14:textId="77777777" w:rsidR="00257D63" w:rsidRDefault="00257D63" w:rsidP="00257D63">
            <w:pPr>
              <w:pStyle w:val="TabellRader"/>
            </w:pPr>
          </w:p>
        </w:tc>
        <w:tc>
          <w:tcPr>
            <w:tcW w:w="213" w:type="pct"/>
          </w:tcPr>
          <w:p w14:paraId="640DC6E1" w14:textId="0B9E35FA" w:rsidR="00257D63" w:rsidRDefault="00257D63" w:rsidP="00257D63">
            <w:pPr>
              <w:pStyle w:val="TabellRader"/>
            </w:pPr>
            <w:r>
              <w:t>X</w:t>
            </w:r>
          </w:p>
        </w:tc>
      </w:tr>
      <w:tr w:rsidR="00257D63" w14:paraId="3F7CF912" w14:textId="77777777" w:rsidTr="00470D60">
        <w:trPr>
          <w:gridAfter w:val="2"/>
          <w:wAfter w:w="4015" w:type="pct"/>
        </w:trPr>
        <w:tc>
          <w:tcPr>
            <w:tcW w:w="195" w:type="pct"/>
          </w:tcPr>
          <w:p w14:paraId="2F5C719F" w14:textId="552B87B9" w:rsidR="00257D63" w:rsidRDefault="00257D63" w:rsidP="00257D63">
            <w:pPr>
              <w:pStyle w:val="TabellRader"/>
            </w:pPr>
            <w:r>
              <w:t>330</w:t>
            </w:r>
          </w:p>
        </w:tc>
        <w:tc>
          <w:tcPr>
            <w:tcW w:w="193" w:type="pct"/>
          </w:tcPr>
          <w:p w14:paraId="087FA117" w14:textId="63436350" w:rsidR="00257D63" w:rsidRDefault="00257D63" w:rsidP="00257D63">
            <w:pPr>
              <w:pStyle w:val="TabellRader"/>
            </w:pPr>
            <w:r>
              <w:t>SfU24</w:t>
            </w:r>
          </w:p>
        </w:tc>
        <w:tc>
          <w:tcPr>
            <w:tcW w:w="192" w:type="pct"/>
          </w:tcPr>
          <w:p w14:paraId="23539CA7" w14:textId="37F4450D" w:rsidR="00257D63" w:rsidRDefault="00257D63" w:rsidP="00257D63">
            <w:pPr>
              <w:pStyle w:val="TabellRader"/>
            </w:pPr>
            <w:r>
              <w:t>S 78</w:t>
            </w:r>
          </w:p>
        </w:tc>
        <w:tc>
          <w:tcPr>
            <w:tcW w:w="192" w:type="pct"/>
          </w:tcPr>
          <w:p w14:paraId="59AD71B8" w14:textId="0D444F5B" w:rsidR="00257D63" w:rsidRDefault="00257D63" w:rsidP="00257D63">
            <w:pPr>
              <w:pStyle w:val="TabellRader"/>
            </w:pPr>
            <w:r>
              <w:t>X</w:t>
            </w:r>
          </w:p>
        </w:tc>
        <w:tc>
          <w:tcPr>
            <w:tcW w:w="213" w:type="pct"/>
          </w:tcPr>
          <w:p w14:paraId="6DF08721" w14:textId="77777777" w:rsidR="00257D63" w:rsidRDefault="00257D63" w:rsidP="00257D63">
            <w:pPr>
              <w:pStyle w:val="TabellRader"/>
            </w:pPr>
          </w:p>
        </w:tc>
      </w:tr>
      <w:tr w:rsidR="00257D63" w14:paraId="4C8A2073" w14:textId="77777777" w:rsidTr="00470D60">
        <w:trPr>
          <w:gridAfter w:val="2"/>
          <w:wAfter w:w="4015" w:type="pct"/>
        </w:trPr>
        <w:tc>
          <w:tcPr>
            <w:tcW w:w="195" w:type="pct"/>
          </w:tcPr>
          <w:p w14:paraId="7274EAA7" w14:textId="3CB3CC69" w:rsidR="00257D63" w:rsidRDefault="00257D63" w:rsidP="00257D63">
            <w:pPr>
              <w:pStyle w:val="TabellRader"/>
            </w:pPr>
            <w:r>
              <w:t>331</w:t>
            </w:r>
          </w:p>
        </w:tc>
        <w:tc>
          <w:tcPr>
            <w:tcW w:w="193" w:type="pct"/>
          </w:tcPr>
          <w:p w14:paraId="0A5AF95D" w14:textId="2F1E9280" w:rsidR="00257D63" w:rsidRDefault="00257D63" w:rsidP="00257D63">
            <w:pPr>
              <w:pStyle w:val="TabellRader"/>
            </w:pPr>
            <w:r>
              <w:t>SfU25</w:t>
            </w:r>
          </w:p>
        </w:tc>
        <w:tc>
          <w:tcPr>
            <w:tcW w:w="192" w:type="pct"/>
          </w:tcPr>
          <w:p w14:paraId="5F1D1F74" w14:textId="3109DC24" w:rsidR="00257D63" w:rsidRDefault="00257D63" w:rsidP="00257D63">
            <w:pPr>
              <w:pStyle w:val="TabellRader"/>
            </w:pPr>
            <w:r>
              <w:t>S 79</w:t>
            </w:r>
          </w:p>
        </w:tc>
        <w:tc>
          <w:tcPr>
            <w:tcW w:w="192" w:type="pct"/>
          </w:tcPr>
          <w:p w14:paraId="7B4C8798" w14:textId="00089D05" w:rsidR="00257D63" w:rsidRDefault="00257D63" w:rsidP="00257D63">
            <w:pPr>
              <w:pStyle w:val="TabellRader"/>
            </w:pPr>
            <w:r>
              <w:t>X</w:t>
            </w:r>
          </w:p>
        </w:tc>
        <w:tc>
          <w:tcPr>
            <w:tcW w:w="213" w:type="pct"/>
          </w:tcPr>
          <w:p w14:paraId="41FAC5FC" w14:textId="77777777" w:rsidR="00257D63" w:rsidRDefault="00257D63" w:rsidP="00257D63">
            <w:pPr>
              <w:pStyle w:val="TabellRader"/>
            </w:pPr>
          </w:p>
        </w:tc>
      </w:tr>
      <w:tr w:rsidR="00257D63" w14:paraId="1C482D3F" w14:textId="77777777" w:rsidTr="00470D60">
        <w:trPr>
          <w:gridAfter w:val="2"/>
          <w:wAfter w:w="4015" w:type="pct"/>
        </w:trPr>
        <w:tc>
          <w:tcPr>
            <w:tcW w:w="195" w:type="pct"/>
          </w:tcPr>
          <w:p w14:paraId="48B2E4D4" w14:textId="5C9A8315" w:rsidR="00257D63" w:rsidRDefault="00257D63" w:rsidP="00257D63">
            <w:pPr>
              <w:pStyle w:val="TabellRader"/>
            </w:pPr>
            <w:r>
              <w:t>385</w:t>
            </w:r>
          </w:p>
        </w:tc>
        <w:tc>
          <w:tcPr>
            <w:tcW w:w="193" w:type="pct"/>
          </w:tcPr>
          <w:p w14:paraId="12018271" w14:textId="5644C66D" w:rsidR="00257D63" w:rsidRDefault="00257D63" w:rsidP="00257D63">
            <w:pPr>
              <w:pStyle w:val="TabellRader"/>
            </w:pPr>
            <w:r>
              <w:t>SfU27</w:t>
            </w:r>
          </w:p>
        </w:tc>
        <w:tc>
          <w:tcPr>
            <w:tcW w:w="192" w:type="pct"/>
          </w:tcPr>
          <w:p w14:paraId="5EF5F254" w14:textId="624F1171" w:rsidR="00257D63" w:rsidRDefault="00257D63" w:rsidP="00257D63">
            <w:pPr>
              <w:pStyle w:val="TabellRader"/>
            </w:pPr>
            <w:r>
              <w:t>S 84</w:t>
            </w:r>
          </w:p>
        </w:tc>
        <w:tc>
          <w:tcPr>
            <w:tcW w:w="192" w:type="pct"/>
          </w:tcPr>
          <w:p w14:paraId="1C5E7315" w14:textId="3754643C" w:rsidR="00257D63" w:rsidRDefault="00257D63" w:rsidP="00257D63">
            <w:pPr>
              <w:pStyle w:val="TabellRader"/>
            </w:pPr>
            <w:r>
              <w:t>X</w:t>
            </w:r>
          </w:p>
        </w:tc>
        <w:tc>
          <w:tcPr>
            <w:tcW w:w="213" w:type="pct"/>
          </w:tcPr>
          <w:p w14:paraId="6E71BC0D" w14:textId="77777777" w:rsidR="00257D63" w:rsidRDefault="00257D63" w:rsidP="00257D63">
            <w:pPr>
              <w:pStyle w:val="TabellRader"/>
            </w:pPr>
          </w:p>
        </w:tc>
      </w:tr>
      <w:tr w:rsidR="00257D63" w14:paraId="1BB87B09" w14:textId="77777777" w:rsidTr="00470D60">
        <w:trPr>
          <w:gridAfter w:val="2"/>
          <w:wAfter w:w="4015" w:type="pct"/>
        </w:trPr>
        <w:tc>
          <w:tcPr>
            <w:tcW w:w="195" w:type="pct"/>
          </w:tcPr>
          <w:p w14:paraId="2B69D027" w14:textId="611083AC" w:rsidR="00257D63" w:rsidRDefault="00257D63" w:rsidP="00257D63">
            <w:pPr>
              <w:pStyle w:val="TabellRader"/>
            </w:pPr>
            <w:r>
              <w:t>386</w:t>
            </w:r>
          </w:p>
        </w:tc>
        <w:tc>
          <w:tcPr>
            <w:tcW w:w="193" w:type="pct"/>
          </w:tcPr>
          <w:p w14:paraId="1563241D" w14:textId="46EEF91B" w:rsidR="00257D63" w:rsidRDefault="00257D63" w:rsidP="00257D63">
            <w:pPr>
              <w:pStyle w:val="TabellRader"/>
            </w:pPr>
            <w:r>
              <w:t>SfU26</w:t>
            </w:r>
          </w:p>
        </w:tc>
        <w:tc>
          <w:tcPr>
            <w:tcW w:w="192" w:type="pct"/>
          </w:tcPr>
          <w:p w14:paraId="176D3A63" w14:textId="0E5CF704" w:rsidR="00257D63" w:rsidRDefault="00257D63" w:rsidP="00257D63">
            <w:pPr>
              <w:pStyle w:val="TabellRader"/>
            </w:pPr>
            <w:r>
              <w:t>S 85</w:t>
            </w:r>
          </w:p>
        </w:tc>
        <w:tc>
          <w:tcPr>
            <w:tcW w:w="192" w:type="pct"/>
          </w:tcPr>
          <w:p w14:paraId="5465B73D" w14:textId="624E8FA0" w:rsidR="00257D63" w:rsidRDefault="00257D63" w:rsidP="00257D63">
            <w:pPr>
              <w:pStyle w:val="TabellRader"/>
            </w:pPr>
            <w:r>
              <w:t>X</w:t>
            </w:r>
          </w:p>
        </w:tc>
        <w:tc>
          <w:tcPr>
            <w:tcW w:w="213" w:type="pct"/>
          </w:tcPr>
          <w:p w14:paraId="5D337FBE" w14:textId="77777777" w:rsidR="00257D63" w:rsidRDefault="00257D63" w:rsidP="00257D63">
            <w:pPr>
              <w:pStyle w:val="TabellRader"/>
            </w:pPr>
          </w:p>
        </w:tc>
      </w:tr>
      <w:tr w:rsidR="00257D63" w14:paraId="57AC4AFD" w14:textId="77777777" w:rsidTr="00470D60">
        <w:trPr>
          <w:gridAfter w:val="2"/>
          <w:wAfter w:w="4015" w:type="pct"/>
        </w:trPr>
        <w:tc>
          <w:tcPr>
            <w:tcW w:w="195" w:type="pct"/>
          </w:tcPr>
          <w:p w14:paraId="1B2AA73B" w14:textId="7DFFA111" w:rsidR="00257D63" w:rsidRDefault="00257D63" w:rsidP="00257D63">
            <w:pPr>
              <w:pStyle w:val="TabellRader"/>
            </w:pPr>
            <w:r>
              <w:t>387</w:t>
            </w:r>
          </w:p>
        </w:tc>
        <w:tc>
          <w:tcPr>
            <w:tcW w:w="193" w:type="pct"/>
          </w:tcPr>
          <w:p w14:paraId="4E5E4C76" w14:textId="7D815E80" w:rsidR="00257D63" w:rsidRDefault="00257D63" w:rsidP="00257D63">
            <w:pPr>
              <w:pStyle w:val="TabellRader"/>
            </w:pPr>
            <w:r>
              <w:t>SfU28</w:t>
            </w:r>
          </w:p>
        </w:tc>
        <w:tc>
          <w:tcPr>
            <w:tcW w:w="192" w:type="pct"/>
          </w:tcPr>
          <w:p w14:paraId="12A83664" w14:textId="0C35DF1C" w:rsidR="00257D63" w:rsidRDefault="00257D63" w:rsidP="00257D63">
            <w:pPr>
              <w:pStyle w:val="TabellRader"/>
            </w:pPr>
            <w:r>
              <w:t>Ju 160</w:t>
            </w:r>
          </w:p>
        </w:tc>
        <w:tc>
          <w:tcPr>
            <w:tcW w:w="192" w:type="pct"/>
          </w:tcPr>
          <w:p w14:paraId="5A3B66E7" w14:textId="77777777" w:rsidR="00257D63" w:rsidRDefault="00257D63" w:rsidP="00257D63">
            <w:pPr>
              <w:pStyle w:val="TabellRader"/>
            </w:pPr>
          </w:p>
        </w:tc>
        <w:tc>
          <w:tcPr>
            <w:tcW w:w="213" w:type="pct"/>
          </w:tcPr>
          <w:p w14:paraId="33E79E2F" w14:textId="32668A1E" w:rsidR="00257D63" w:rsidRDefault="00257D63" w:rsidP="00257D63">
            <w:pPr>
              <w:pStyle w:val="TabellRader"/>
            </w:pPr>
            <w:r>
              <w:t>X</w:t>
            </w:r>
          </w:p>
        </w:tc>
      </w:tr>
      <w:tr w:rsidR="00257D63" w14:paraId="06349079" w14:textId="77777777" w:rsidTr="00470D60">
        <w:trPr>
          <w:gridAfter w:val="2"/>
          <w:wAfter w:w="4015" w:type="pct"/>
        </w:trPr>
        <w:tc>
          <w:tcPr>
            <w:tcW w:w="195" w:type="pct"/>
          </w:tcPr>
          <w:p w14:paraId="73A6C0A0" w14:textId="46A82E51" w:rsidR="00257D63" w:rsidRDefault="00257D63" w:rsidP="00257D63">
            <w:pPr>
              <w:pStyle w:val="TabellRader"/>
            </w:pPr>
            <w:r>
              <w:t>424</w:t>
            </w:r>
          </w:p>
        </w:tc>
        <w:tc>
          <w:tcPr>
            <w:tcW w:w="193" w:type="pct"/>
          </w:tcPr>
          <w:p w14:paraId="5F38A499" w14:textId="55183F58" w:rsidR="00257D63" w:rsidRDefault="00257D63" w:rsidP="00257D63">
            <w:pPr>
              <w:pStyle w:val="TabellRader"/>
            </w:pPr>
            <w:r>
              <w:t>SfU29</w:t>
            </w:r>
          </w:p>
        </w:tc>
        <w:tc>
          <w:tcPr>
            <w:tcW w:w="192" w:type="pct"/>
          </w:tcPr>
          <w:p w14:paraId="1B0F5FC5" w14:textId="1F7D1B90" w:rsidR="00257D63" w:rsidRDefault="00257D63" w:rsidP="00257D63">
            <w:pPr>
              <w:pStyle w:val="TabellRader"/>
            </w:pPr>
            <w:r>
              <w:t>S 90</w:t>
            </w:r>
          </w:p>
        </w:tc>
        <w:tc>
          <w:tcPr>
            <w:tcW w:w="192" w:type="pct"/>
          </w:tcPr>
          <w:p w14:paraId="37D9C868" w14:textId="1F5266C3" w:rsidR="00257D63" w:rsidRDefault="00257D63" w:rsidP="00257D63">
            <w:pPr>
              <w:pStyle w:val="TabellRader"/>
            </w:pPr>
            <w:r>
              <w:t>X</w:t>
            </w:r>
          </w:p>
        </w:tc>
        <w:tc>
          <w:tcPr>
            <w:tcW w:w="213" w:type="pct"/>
          </w:tcPr>
          <w:p w14:paraId="38EA0E54" w14:textId="77777777" w:rsidR="00257D63" w:rsidRDefault="00257D63" w:rsidP="00257D63">
            <w:pPr>
              <w:pStyle w:val="TabellRader"/>
            </w:pPr>
          </w:p>
        </w:tc>
      </w:tr>
      <w:tr w:rsidR="00257D63" w14:paraId="59B13985" w14:textId="77777777" w:rsidTr="00470D60">
        <w:trPr>
          <w:gridAfter w:val="2"/>
          <w:wAfter w:w="4015" w:type="pct"/>
        </w:trPr>
        <w:tc>
          <w:tcPr>
            <w:tcW w:w="195" w:type="pct"/>
          </w:tcPr>
          <w:p w14:paraId="6779787D" w14:textId="7C9887D2" w:rsidR="00257D63" w:rsidRDefault="00257D63" w:rsidP="00257D63">
            <w:pPr>
              <w:pStyle w:val="TabellRader"/>
            </w:pPr>
            <w:r>
              <w:t>425</w:t>
            </w:r>
          </w:p>
        </w:tc>
        <w:tc>
          <w:tcPr>
            <w:tcW w:w="193" w:type="pct"/>
          </w:tcPr>
          <w:p w14:paraId="3A103A5D" w14:textId="6F0ED125" w:rsidR="00257D63" w:rsidRDefault="00257D63" w:rsidP="00257D63">
            <w:pPr>
              <w:pStyle w:val="TabellRader"/>
            </w:pPr>
            <w:r>
              <w:t>SfU30</w:t>
            </w:r>
          </w:p>
        </w:tc>
        <w:tc>
          <w:tcPr>
            <w:tcW w:w="192" w:type="pct"/>
          </w:tcPr>
          <w:p w14:paraId="1B9BCB4B" w14:textId="1D972540" w:rsidR="00257D63" w:rsidRDefault="00257D63" w:rsidP="00257D63">
            <w:pPr>
              <w:pStyle w:val="TabellRader"/>
            </w:pPr>
            <w:r>
              <w:t>S 91</w:t>
            </w:r>
          </w:p>
        </w:tc>
        <w:tc>
          <w:tcPr>
            <w:tcW w:w="192" w:type="pct"/>
          </w:tcPr>
          <w:p w14:paraId="42D2B6FD" w14:textId="7352808C" w:rsidR="00257D63" w:rsidRDefault="00257D63" w:rsidP="00257D63">
            <w:pPr>
              <w:pStyle w:val="TabellRader"/>
            </w:pPr>
            <w:r>
              <w:t>X</w:t>
            </w:r>
          </w:p>
        </w:tc>
        <w:tc>
          <w:tcPr>
            <w:tcW w:w="213" w:type="pct"/>
          </w:tcPr>
          <w:p w14:paraId="28C2F156" w14:textId="77777777" w:rsidR="00257D63" w:rsidRDefault="00257D63" w:rsidP="00257D63">
            <w:pPr>
              <w:pStyle w:val="TabellRader"/>
            </w:pPr>
          </w:p>
        </w:tc>
      </w:tr>
      <w:tr w:rsidR="00257D63" w14:paraId="74EA8C32" w14:textId="77777777" w:rsidTr="00470D60">
        <w:trPr>
          <w:gridAfter w:val="2"/>
          <w:wAfter w:w="4015" w:type="pct"/>
        </w:trPr>
        <w:tc>
          <w:tcPr>
            <w:tcW w:w="195" w:type="pct"/>
          </w:tcPr>
          <w:p w14:paraId="064F7420" w14:textId="4521D32F" w:rsidR="00257D63" w:rsidRDefault="00257D63" w:rsidP="00257D63">
            <w:pPr>
              <w:pStyle w:val="TabellRader"/>
            </w:pPr>
            <w:r>
              <w:t>435</w:t>
            </w:r>
          </w:p>
        </w:tc>
        <w:tc>
          <w:tcPr>
            <w:tcW w:w="193" w:type="pct"/>
          </w:tcPr>
          <w:p w14:paraId="3126B263" w14:textId="55A14F63" w:rsidR="00257D63" w:rsidRDefault="00257D63" w:rsidP="00257D63">
            <w:pPr>
              <w:pStyle w:val="TabellRader"/>
            </w:pPr>
            <w:r>
              <w:t>SfU31</w:t>
            </w:r>
          </w:p>
        </w:tc>
        <w:tc>
          <w:tcPr>
            <w:tcW w:w="192" w:type="pct"/>
          </w:tcPr>
          <w:p w14:paraId="349653BC" w14:textId="0554CC9E" w:rsidR="00257D63" w:rsidRDefault="00257D63" w:rsidP="00257D63">
            <w:pPr>
              <w:pStyle w:val="TabellRader"/>
            </w:pPr>
            <w:r>
              <w:t>Ju 169</w:t>
            </w:r>
          </w:p>
        </w:tc>
        <w:tc>
          <w:tcPr>
            <w:tcW w:w="192" w:type="pct"/>
          </w:tcPr>
          <w:p w14:paraId="06172FFD" w14:textId="77777777" w:rsidR="00257D63" w:rsidRDefault="00257D63" w:rsidP="00257D63">
            <w:pPr>
              <w:pStyle w:val="TabellRader"/>
            </w:pPr>
          </w:p>
        </w:tc>
        <w:tc>
          <w:tcPr>
            <w:tcW w:w="213" w:type="pct"/>
          </w:tcPr>
          <w:p w14:paraId="4298A479" w14:textId="52A5E2E5" w:rsidR="00257D63" w:rsidRDefault="00257D63" w:rsidP="00257D63">
            <w:pPr>
              <w:pStyle w:val="TabellRader"/>
            </w:pPr>
            <w:r>
              <w:t>X</w:t>
            </w:r>
          </w:p>
        </w:tc>
      </w:tr>
      <w:tr w:rsidR="00257D63" w14:paraId="19198D0E" w14:textId="77777777" w:rsidTr="00470D60">
        <w:trPr>
          <w:gridAfter w:val="2"/>
          <w:wAfter w:w="4015" w:type="pct"/>
        </w:trPr>
        <w:tc>
          <w:tcPr>
            <w:tcW w:w="195" w:type="pct"/>
          </w:tcPr>
          <w:p w14:paraId="636A06A4" w14:textId="77777777" w:rsidR="00257D63" w:rsidRDefault="00257D63" w:rsidP="00257D63">
            <w:pPr>
              <w:pStyle w:val="TabellRader"/>
            </w:pPr>
          </w:p>
        </w:tc>
        <w:tc>
          <w:tcPr>
            <w:tcW w:w="193" w:type="pct"/>
          </w:tcPr>
          <w:p w14:paraId="758DBDBB" w14:textId="77777777" w:rsidR="00257D63" w:rsidRDefault="00257D63" w:rsidP="00257D63">
            <w:pPr>
              <w:pStyle w:val="TabellRader"/>
            </w:pPr>
          </w:p>
        </w:tc>
        <w:tc>
          <w:tcPr>
            <w:tcW w:w="192" w:type="pct"/>
          </w:tcPr>
          <w:p w14:paraId="59B4AE4F" w14:textId="77777777" w:rsidR="00257D63" w:rsidRDefault="00257D63" w:rsidP="00257D63">
            <w:pPr>
              <w:pStyle w:val="TabellRader"/>
            </w:pPr>
          </w:p>
        </w:tc>
        <w:tc>
          <w:tcPr>
            <w:tcW w:w="192" w:type="pct"/>
          </w:tcPr>
          <w:p w14:paraId="039004D0" w14:textId="77777777" w:rsidR="00257D63" w:rsidRDefault="00257D63" w:rsidP="00257D63">
            <w:pPr>
              <w:pStyle w:val="TabellRader"/>
            </w:pPr>
          </w:p>
        </w:tc>
        <w:tc>
          <w:tcPr>
            <w:tcW w:w="213" w:type="pct"/>
          </w:tcPr>
          <w:p w14:paraId="4715598F" w14:textId="77777777" w:rsidR="00257D63" w:rsidRDefault="00257D63" w:rsidP="00257D63">
            <w:pPr>
              <w:pStyle w:val="TabellRader"/>
            </w:pPr>
          </w:p>
        </w:tc>
      </w:tr>
      <w:tr w:rsidR="00257D63" w:rsidRPr="00297394" w14:paraId="796FCD0A" w14:textId="77777777" w:rsidTr="00470D60">
        <w:trPr>
          <w:gridAfter w:val="2"/>
          <w:wAfter w:w="4015" w:type="pct"/>
        </w:trPr>
        <w:tc>
          <w:tcPr>
            <w:tcW w:w="195" w:type="pct"/>
          </w:tcPr>
          <w:p w14:paraId="76796ABA" w14:textId="249C60A3" w:rsidR="00257D63" w:rsidRPr="00297394" w:rsidRDefault="00257D63" w:rsidP="00257D63">
            <w:pPr>
              <w:pStyle w:val="TabellRader"/>
              <w:rPr>
                <w:b/>
              </w:rPr>
            </w:pPr>
            <w:r w:rsidRPr="00297394">
              <w:rPr>
                <w:b/>
              </w:rPr>
              <w:t>20</w:t>
            </w:r>
            <w:r>
              <w:rPr>
                <w:b/>
              </w:rPr>
              <w:t>22</w:t>
            </w:r>
            <w:r w:rsidRPr="00297394">
              <w:rPr>
                <w:b/>
              </w:rPr>
              <w:t>/</w:t>
            </w:r>
            <w:r>
              <w:rPr>
                <w:b/>
              </w:rPr>
              <w:t>23</w:t>
            </w:r>
          </w:p>
        </w:tc>
        <w:tc>
          <w:tcPr>
            <w:tcW w:w="193" w:type="pct"/>
          </w:tcPr>
          <w:p w14:paraId="2B0048E6" w14:textId="77777777" w:rsidR="00257D63" w:rsidRPr="00297394" w:rsidRDefault="00257D63" w:rsidP="00257D63">
            <w:pPr>
              <w:pStyle w:val="TabellRader"/>
              <w:rPr>
                <w:b/>
              </w:rPr>
            </w:pPr>
          </w:p>
        </w:tc>
        <w:tc>
          <w:tcPr>
            <w:tcW w:w="192" w:type="pct"/>
          </w:tcPr>
          <w:p w14:paraId="44F9659D" w14:textId="77777777" w:rsidR="00257D63" w:rsidRPr="00297394" w:rsidRDefault="00257D63" w:rsidP="00257D63">
            <w:pPr>
              <w:pStyle w:val="TabellRader"/>
              <w:rPr>
                <w:b/>
              </w:rPr>
            </w:pPr>
          </w:p>
        </w:tc>
        <w:tc>
          <w:tcPr>
            <w:tcW w:w="192" w:type="pct"/>
          </w:tcPr>
          <w:p w14:paraId="2EBC0B82" w14:textId="77777777" w:rsidR="00257D63" w:rsidRPr="00297394" w:rsidRDefault="00257D63" w:rsidP="00257D63">
            <w:pPr>
              <w:pStyle w:val="TabellRader"/>
              <w:rPr>
                <w:b/>
              </w:rPr>
            </w:pPr>
          </w:p>
        </w:tc>
        <w:tc>
          <w:tcPr>
            <w:tcW w:w="213" w:type="pct"/>
          </w:tcPr>
          <w:p w14:paraId="7F123B09" w14:textId="77777777" w:rsidR="00257D63" w:rsidRPr="00297394" w:rsidRDefault="00257D63" w:rsidP="00257D63">
            <w:pPr>
              <w:pStyle w:val="TabellRader"/>
              <w:rPr>
                <w:b/>
              </w:rPr>
            </w:pPr>
          </w:p>
        </w:tc>
      </w:tr>
      <w:tr w:rsidR="00257D63" w14:paraId="06B162C0" w14:textId="77777777" w:rsidTr="00470D60">
        <w:trPr>
          <w:gridAfter w:val="2"/>
          <w:wAfter w:w="4015" w:type="pct"/>
        </w:trPr>
        <w:tc>
          <w:tcPr>
            <w:tcW w:w="195" w:type="pct"/>
          </w:tcPr>
          <w:p w14:paraId="7C90861F" w14:textId="7D3AD652" w:rsidR="00257D63" w:rsidRDefault="00257D63" w:rsidP="00257D63">
            <w:pPr>
              <w:pStyle w:val="TabellRader"/>
            </w:pPr>
            <w:r>
              <w:t>27</w:t>
            </w:r>
          </w:p>
        </w:tc>
        <w:tc>
          <w:tcPr>
            <w:tcW w:w="193" w:type="pct"/>
          </w:tcPr>
          <w:p w14:paraId="4F764DEB" w14:textId="2B695A66" w:rsidR="00257D63" w:rsidRDefault="00257D63" w:rsidP="00257D63">
            <w:pPr>
              <w:pStyle w:val="TabellRader"/>
            </w:pPr>
            <w:r>
              <w:t>SfU5</w:t>
            </w:r>
          </w:p>
        </w:tc>
        <w:tc>
          <w:tcPr>
            <w:tcW w:w="192" w:type="pct"/>
          </w:tcPr>
          <w:p w14:paraId="0898178D" w14:textId="7047714C" w:rsidR="00257D63" w:rsidRDefault="00257D63" w:rsidP="00257D63">
            <w:pPr>
              <w:pStyle w:val="TabellRader"/>
            </w:pPr>
            <w:r>
              <w:t>Fi 120</w:t>
            </w:r>
          </w:p>
        </w:tc>
        <w:tc>
          <w:tcPr>
            <w:tcW w:w="192" w:type="pct"/>
          </w:tcPr>
          <w:p w14:paraId="4DCC3445" w14:textId="132FD34C" w:rsidR="00257D63" w:rsidRDefault="00257D63" w:rsidP="00257D63">
            <w:pPr>
              <w:pStyle w:val="TabellRader"/>
            </w:pPr>
            <w:r>
              <w:t>X</w:t>
            </w:r>
          </w:p>
        </w:tc>
        <w:tc>
          <w:tcPr>
            <w:tcW w:w="213" w:type="pct"/>
          </w:tcPr>
          <w:p w14:paraId="2DFE0FD0" w14:textId="77777777" w:rsidR="00257D63" w:rsidRDefault="00257D63" w:rsidP="00257D63">
            <w:pPr>
              <w:pStyle w:val="TabellRader"/>
            </w:pPr>
          </w:p>
        </w:tc>
      </w:tr>
      <w:tr w:rsidR="00257D63" w14:paraId="4FDDC133" w14:textId="77777777" w:rsidTr="00470D60">
        <w:trPr>
          <w:gridAfter w:val="2"/>
          <w:wAfter w:w="4015" w:type="pct"/>
        </w:trPr>
        <w:tc>
          <w:tcPr>
            <w:tcW w:w="195" w:type="pct"/>
          </w:tcPr>
          <w:p w14:paraId="120A3A0C" w14:textId="20C0A6B5" w:rsidR="00257D63" w:rsidRDefault="00257D63" w:rsidP="00257D63">
            <w:pPr>
              <w:pStyle w:val="TabellRader"/>
            </w:pPr>
            <w:r>
              <w:t>28</w:t>
            </w:r>
          </w:p>
        </w:tc>
        <w:tc>
          <w:tcPr>
            <w:tcW w:w="193" w:type="pct"/>
          </w:tcPr>
          <w:p w14:paraId="2D618B18" w14:textId="2F1D1349" w:rsidR="00257D63" w:rsidRDefault="00257D63" w:rsidP="00257D63">
            <w:pPr>
              <w:pStyle w:val="TabellRader"/>
            </w:pPr>
            <w:r>
              <w:t>SfU6</w:t>
            </w:r>
          </w:p>
        </w:tc>
        <w:tc>
          <w:tcPr>
            <w:tcW w:w="192" w:type="pct"/>
          </w:tcPr>
          <w:p w14:paraId="1221DC0E" w14:textId="1FE5F233" w:rsidR="00257D63" w:rsidRDefault="00257D63" w:rsidP="00257D63">
            <w:pPr>
              <w:pStyle w:val="TabellRader"/>
            </w:pPr>
            <w:r>
              <w:t>Ju 190</w:t>
            </w:r>
          </w:p>
        </w:tc>
        <w:tc>
          <w:tcPr>
            <w:tcW w:w="192" w:type="pct"/>
          </w:tcPr>
          <w:p w14:paraId="3803D1BD" w14:textId="275DD452" w:rsidR="00257D63" w:rsidRDefault="00257D63" w:rsidP="00257D63">
            <w:pPr>
              <w:pStyle w:val="TabellRader"/>
            </w:pPr>
            <w:r>
              <w:t>X</w:t>
            </w:r>
          </w:p>
        </w:tc>
        <w:tc>
          <w:tcPr>
            <w:tcW w:w="213" w:type="pct"/>
          </w:tcPr>
          <w:p w14:paraId="05921289" w14:textId="77777777" w:rsidR="00257D63" w:rsidRDefault="00257D63" w:rsidP="00257D63">
            <w:pPr>
              <w:pStyle w:val="TabellRader"/>
            </w:pPr>
          </w:p>
        </w:tc>
      </w:tr>
      <w:tr w:rsidR="00257D63" w14:paraId="7CD6D05E" w14:textId="77777777" w:rsidTr="00470D60">
        <w:trPr>
          <w:gridAfter w:val="2"/>
          <w:wAfter w:w="4015" w:type="pct"/>
        </w:trPr>
        <w:tc>
          <w:tcPr>
            <w:tcW w:w="195" w:type="pct"/>
          </w:tcPr>
          <w:p w14:paraId="2677BC9E" w14:textId="229005C1" w:rsidR="00257D63" w:rsidRDefault="00257D63" w:rsidP="00257D63">
            <w:pPr>
              <w:pStyle w:val="TabellRader"/>
            </w:pPr>
            <w:r>
              <w:t>42</w:t>
            </w:r>
          </w:p>
        </w:tc>
        <w:tc>
          <w:tcPr>
            <w:tcW w:w="193" w:type="pct"/>
          </w:tcPr>
          <w:p w14:paraId="5A8BD02A" w14:textId="38692A4B" w:rsidR="00257D63" w:rsidRDefault="00257D63" w:rsidP="00257D63">
            <w:pPr>
              <w:pStyle w:val="TabellRader"/>
            </w:pPr>
            <w:r>
              <w:t>SfU9</w:t>
            </w:r>
          </w:p>
        </w:tc>
        <w:tc>
          <w:tcPr>
            <w:tcW w:w="192" w:type="pct"/>
          </w:tcPr>
          <w:p w14:paraId="40BDC222" w14:textId="70F32083" w:rsidR="00257D63" w:rsidRDefault="00257D63" w:rsidP="00257D63">
            <w:pPr>
              <w:pStyle w:val="TabellRader"/>
            </w:pPr>
            <w:r>
              <w:t>Ju 194</w:t>
            </w:r>
          </w:p>
        </w:tc>
        <w:tc>
          <w:tcPr>
            <w:tcW w:w="192" w:type="pct"/>
          </w:tcPr>
          <w:p w14:paraId="4ACD7B40" w14:textId="4C3F20E8" w:rsidR="00257D63" w:rsidRDefault="00257D63" w:rsidP="00257D63">
            <w:pPr>
              <w:pStyle w:val="TabellRader"/>
            </w:pPr>
            <w:r>
              <w:t>X</w:t>
            </w:r>
          </w:p>
        </w:tc>
        <w:tc>
          <w:tcPr>
            <w:tcW w:w="213" w:type="pct"/>
          </w:tcPr>
          <w:p w14:paraId="47FE2B7A" w14:textId="77777777" w:rsidR="00257D63" w:rsidRDefault="00257D63" w:rsidP="00257D63">
            <w:pPr>
              <w:pStyle w:val="TabellRader"/>
            </w:pPr>
          </w:p>
        </w:tc>
      </w:tr>
      <w:tr w:rsidR="00257D63" w14:paraId="4E84A717" w14:textId="77777777" w:rsidTr="00470D60">
        <w:trPr>
          <w:gridAfter w:val="2"/>
          <w:wAfter w:w="4015" w:type="pct"/>
        </w:trPr>
        <w:tc>
          <w:tcPr>
            <w:tcW w:w="195" w:type="pct"/>
          </w:tcPr>
          <w:p w14:paraId="507E0F11" w14:textId="57326DF1" w:rsidR="00257D63" w:rsidRDefault="00257D63" w:rsidP="00257D63">
            <w:pPr>
              <w:pStyle w:val="TabellRader"/>
            </w:pPr>
            <w:r>
              <w:t>43</w:t>
            </w:r>
          </w:p>
        </w:tc>
        <w:tc>
          <w:tcPr>
            <w:tcW w:w="193" w:type="pct"/>
          </w:tcPr>
          <w:p w14:paraId="0F14D054" w14:textId="2105CF72" w:rsidR="00257D63" w:rsidRDefault="00257D63" w:rsidP="00257D63">
            <w:pPr>
              <w:pStyle w:val="TabellRader"/>
            </w:pPr>
            <w:r>
              <w:t>SfU7</w:t>
            </w:r>
          </w:p>
        </w:tc>
        <w:tc>
          <w:tcPr>
            <w:tcW w:w="192" w:type="pct"/>
          </w:tcPr>
          <w:p w14:paraId="2C88DD84" w14:textId="4A7CDC18" w:rsidR="00257D63" w:rsidRDefault="00257D63" w:rsidP="00257D63">
            <w:pPr>
              <w:pStyle w:val="TabellRader"/>
            </w:pPr>
            <w:r>
              <w:t>S 98</w:t>
            </w:r>
          </w:p>
        </w:tc>
        <w:tc>
          <w:tcPr>
            <w:tcW w:w="192" w:type="pct"/>
          </w:tcPr>
          <w:p w14:paraId="19A6D0DF" w14:textId="77777777" w:rsidR="00257D63" w:rsidRDefault="00257D63" w:rsidP="00257D63">
            <w:pPr>
              <w:pStyle w:val="TabellRader"/>
            </w:pPr>
          </w:p>
        </w:tc>
        <w:tc>
          <w:tcPr>
            <w:tcW w:w="213" w:type="pct"/>
          </w:tcPr>
          <w:p w14:paraId="2FA7AC2A" w14:textId="36ADD0A8" w:rsidR="00257D63" w:rsidRDefault="00257D63" w:rsidP="00257D63">
            <w:pPr>
              <w:pStyle w:val="TabellRader"/>
            </w:pPr>
            <w:r>
              <w:t>X</w:t>
            </w:r>
          </w:p>
        </w:tc>
      </w:tr>
      <w:tr w:rsidR="00257D63" w14:paraId="45A9DD07" w14:textId="77777777" w:rsidTr="00470D60">
        <w:trPr>
          <w:gridAfter w:val="2"/>
          <w:wAfter w:w="4015" w:type="pct"/>
        </w:trPr>
        <w:tc>
          <w:tcPr>
            <w:tcW w:w="195" w:type="pct"/>
          </w:tcPr>
          <w:p w14:paraId="29348F59" w14:textId="444924A6" w:rsidR="00257D63" w:rsidRDefault="00257D63" w:rsidP="00257D63">
            <w:pPr>
              <w:pStyle w:val="TabellRader"/>
            </w:pPr>
            <w:r>
              <w:t>44</w:t>
            </w:r>
          </w:p>
        </w:tc>
        <w:tc>
          <w:tcPr>
            <w:tcW w:w="193" w:type="pct"/>
          </w:tcPr>
          <w:p w14:paraId="606C0CEA" w14:textId="17A65E65" w:rsidR="00257D63" w:rsidRDefault="00257D63" w:rsidP="00257D63">
            <w:pPr>
              <w:pStyle w:val="TabellRader"/>
            </w:pPr>
            <w:r>
              <w:t>SfU8</w:t>
            </w:r>
          </w:p>
        </w:tc>
        <w:tc>
          <w:tcPr>
            <w:tcW w:w="192" w:type="pct"/>
          </w:tcPr>
          <w:p w14:paraId="2C386711" w14:textId="0267553A" w:rsidR="00257D63" w:rsidRDefault="00257D63" w:rsidP="00257D63">
            <w:pPr>
              <w:pStyle w:val="TabellRader"/>
            </w:pPr>
            <w:r>
              <w:t>Ju 195</w:t>
            </w:r>
          </w:p>
        </w:tc>
        <w:tc>
          <w:tcPr>
            <w:tcW w:w="192" w:type="pct"/>
          </w:tcPr>
          <w:p w14:paraId="0AD6CCE6" w14:textId="577CE14A" w:rsidR="00257D63" w:rsidRDefault="00257D63" w:rsidP="00257D63">
            <w:pPr>
              <w:pStyle w:val="TabellRader"/>
            </w:pPr>
            <w:r>
              <w:t>X</w:t>
            </w:r>
          </w:p>
        </w:tc>
        <w:tc>
          <w:tcPr>
            <w:tcW w:w="213" w:type="pct"/>
          </w:tcPr>
          <w:p w14:paraId="6D7F3F3C" w14:textId="77777777" w:rsidR="00257D63" w:rsidRDefault="00257D63" w:rsidP="00257D63">
            <w:pPr>
              <w:pStyle w:val="TabellRader"/>
            </w:pPr>
          </w:p>
        </w:tc>
      </w:tr>
      <w:tr w:rsidR="00257D63" w14:paraId="7A85B73D" w14:textId="77777777" w:rsidTr="00470D60">
        <w:trPr>
          <w:gridAfter w:val="2"/>
          <w:wAfter w:w="4015" w:type="pct"/>
        </w:trPr>
        <w:tc>
          <w:tcPr>
            <w:tcW w:w="195" w:type="pct"/>
          </w:tcPr>
          <w:p w14:paraId="6C85A5FE" w14:textId="0E67A000" w:rsidR="00257D63" w:rsidRDefault="00257D63" w:rsidP="00257D63">
            <w:pPr>
              <w:pStyle w:val="TabellRader"/>
            </w:pPr>
            <w:r>
              <w:t>74</w:t>
            </w:r>
          </w:p>
        </w:tc>
        <w:tc>
          <w:tcPr>
            <w:tcW w:w="193" w:type="pct"/>
          </w:tcPr>
          <w:p w14:paraId="5E3DE35A" w14:textId="4F8BA435" w:rsidR="00257D63" w:rsidRDefault="00257D63" w:rsidP="00257D63">
            <w:pPr>
              <w:pStyle w:val="TabellRader"/>
            </w:pPr>
            <w:r>
              <w:t>SfU4</w:t>
            </w:r>
          </w:p>
        </w:tc>
        <w:tc>
          <w:tcPr>
            <w:tcW w:w="192" w:type="pct"/>
          </w:tcPr>
          <w:p w14:paraId="0747EB0F" w14:textId="12BCFD7B" w:rsidR="00257D63" w:rsidRDefault="00257D63" w:rsidP="00257D63">
            <w:pPr>
              <w:pStyle w:val="TabellRader"/>
            </w:pPr>
            <w:r>
              <w:t>Ju 198</w:t>
            </w:r>
          </w:p>
        </w:tc>
        <w:tc>
          <w:tcPr>
            <w:tcW w:w="192" w:type="pct"/>
          </w:tcPr>
          <w:p w14:paraId="6D115F7C" w14:textId="318944AF" w:rsidR="00257D63" w:rsidRDefault="00257D63" w:rsidP="00257D63">
            <w:pPr>
              <w:pStyle w:val="TabellRader"/>
            </w:pPr>
            <w:r>
              <w:t>X</w:t>
            </w:r>
          </w:p>
        </w:tc>
        <w:tc>
          <w:tcPr>
            <w:tcW w:w="213" w:type="pct"/>
          </w:tcPr>
          <w:p w14:paraId="4E890B5C" w14:textId="77777777" w:rsidR="00257D63" w:rsidRDefault="00257D63" w:rsidP="00257D63">
            <w:pPr>
              <w:pStyle w:val="TabellRader"/>
            </w:pPr>
          </w:p>
        </w:tc>
      </w:tr>
      <w:tr w:rsidR="00257D63" w14:paraId="61A9B2C4" w14:textId="77777777" w:rsidTr="00470D60">
        <w:trPr>
          <w:gridAfter w:val="2"/>
          <w:wAfter w:w="4015" w:type="pct"/>
        </w:trPr>
        <w:tc>
          <w:tcPr>
            <w:tcW w:w="195" w:type="pct"/>
          </w:tcPr>
          <w:p w14:paraId="70403586" w14:textId="2763BCC9" w:rsidR="00257D63" w:rsidRDefault="00257D63" w:rsidP="00257D63">
            <w:pPr>
              <w:pStyle w:val="TabellRader"/>
            </w:pPr>
            <w:r>
              <w:t>84</w:t>
            </w:r>
          </w:p>
        </w:tc>
        <w:tc>
          <w:tcPr>
            <w:tcW w:w="193" w:type="pct"/>
          </w:tcPr>
          <w:p w14:paraId="6A523762" w14:textId="6708A80E" w:rsidR="00257D63" w:rsidRDefault="00257D63" w:rsidP="00257D63">
            <w:pPr>
              <w:pStyle w:val="TabellRader"/>
            </w:pPr>
            <w:r>
              <w:t>SfU3</w:t>
            </w:r>
          </w:p>
        </w:tc>
        <w:tc>
          <w:tcPr>
            <w:tcW w:w="192" w:type="pct"/>
          </w:tcPr>
          <w:p w14:paraId="6F23A568" w14:textId="33146860" w:rsidR="00257D63" w:rsidRDefault="00257D63" w:rsidP="00257D63">
            <w:pPr>
              <w:pStyle w:val="TabellRader"/>
            </w:pPr>
            <w:r>
              <w:t>S 102</w:t>
            </w:r>
          </w:p>
        </w:tc>
        <w:tc>
          <w:tcPr>
            <w:tcW w:w="192" w:type="pct"/>
          </w:tcPr>
          <w:p w14:paraId="458D7BD2" w14:textId="42B6C5A3" w:rsidR="00257D63" w:rsidRDefault="00257D63" w:rsidP="00257D63">
            <w:pPr>
              <w:pStyle w:val="TabellRader"/>
            </w:pPr>
            <w:r>
              <w:t>X</w:t>
            </w:r>
          </w:p>
        </w:tc>
        <w:tc>
          <w:tcPr>
            <w:tcW w:w="213" w:type="pct"/>
          </w:tcPr>
          <w:p w14:paraId="5FD3F6A3" w14:textId="77777777" w:rsidR="00257D63" w:rsidRDefault="00257D63" w:rsidP="00257D63">
            <w:pPr>
              <w:pStyle w:val="TabellRader"/>
            </w:pPr>
          </w:p>
        </w:tc>
      </w:tr>
      <w:tr w:rsidR="00257D63" w14:paraId="53DBF6FC" w14:textId="77777777" w:rsidTr="00470D60">
        <w:trPr>
          <w:gridAfter w:val="2"/>
          <w:wAfter w:w="4015" w:type="pct"/>
        </w:trPr>
        <w:tc>
          <w:tcPr>
            <w:tcW w:w="195" w:type="pct"/>
          </w:tcPr>
          <w:p w14:paraId="6DF1A3D4" w14:textId="2A4C357C" w:rsidR="00257D63" w:rsidRDefault="00257D63" w:rsidP="00257D63">
            <w:pPr>
              <w:pStyle w:val="TabellRader"/>
            </w:pPr>
            <w:r>
              <w:t>91</w:t>
            </w:r>
          </w:p>
        </w:tc>
        <w:tc>
          <w:tcPr>
            <w:tcW w:w="193" w:type="pct"/>
          </w:tcPr>
          <w:p w14:paraId="6A26E391" w14:textId="72A1A883" w:rsidR="00257D63" w:rsidRDefault="00257D63" w:rsidP="00257D63">
            <w:pPr>
              <w:pStyle w:val="TabellRader"/>
            </w:pPr>
            <w:r>
              <w:t>SfU1</w:t>
            </w:r>
          </w:p>
        </w:tc>
        <w:tc>
          <w:tcPr>
            <w:tcW w:w="192" w:type="pct"/>
          </w:tcPr>
          <w:p w14:paraId="70F5181A" w14:textId="30F4F4AE" w:rsidR="00257D63" w:rsidRDefault="00257D63" w:rsidP="00257D63">
            <w:pPr>
              <w:pStyle w:val="TabellRader"/>
            </w:pPr>
            <w:r>
              <w:t>S 103</w:t>
            </w:r>
          </w:p>
        </w:tc>
        <w:tc>
          <w:tcPr>
            <w:tcW w:w="192" w:type="pct"/>
          </w:tcPr>
          <w:p w14:paraId="05AA82E7" w14:textId="228E2C56" w:rsidR="00257D63" w:rsidRDefault="00257D63" w:rsidP="00257D63">
            <w:pPr>
              <w:pStyle w:val="TabellRader"/>
            </w:pPr>
            <w:r>
              <w:t>X</w:t>
            </w:r>
          </w:p>
        </w:tc>
        <w:tc>
          <w:tcPr>
            <w:tcW w:w="213" w:type="pct"/>
          </w:tcPr>
          <w:p w14:paraId="796C894B" w14:textId="77777777" w:rsidR="00257D63" w:rsidRDefault="00257D63" w:rsidP="00257D63">
            <w:pPr>
              <w:pStyle w:val="TabellRader"/>
            </w:pPr>
          </w:p>
        </w:tc>
      </w:tr>
      <w:tr w:rsidR="00257D63" w14:paraId="0954C36C" w14:textId="77777777" w:rsidTr="00470D60">
        <w:trPr>
          <w:gridAfter w:val="2"/>
          <w:wAfter w:w="4015" w:type="pct"/>
        </w:trPr>
        <w:tc>
          <w:tcPr>
            <w:tcW w:w="195" w:type="pct"/>
          </w:tcPr>
          <w:p w14:paraId="281D049B" w14:textId="0FF458D3" w:rsidR="00257D63" w:rsidRDefault="00257D63" w:rsidP="00257D63">
            <w:pPr>
              <w:pStyle w:val="TabellRader"/>
            </w:pPr>
            <w:r>
              <w:t>92</w:t>
            </w:r>
          </w:p>
        </w:tc>
        <w:tc>
          <w:tcPr>
            <w:tcW w:w="193" w:type="pct"/>
          </w:tcPr>
          <w:p w14:paraId="7C467C88" w14:textId="3EA493DC" w:rsidR="00257D63" w:rsidRDefault="00257D63" w:rsidP="00257D63">
            <w:pPr>
              <w:pStyle w:val="TabellRader"/>
            </w:pPr>
            <w:r>
              <w:t>SfU2</w:t>
            </w:r>
          </w:p>
        </w:tc>
        <w:tc>
          <w:tcPr>
            <w:tcW w:w="192" w:type="pct"/>
          </w:tcPr>
          <w:p w14:paraId="37245F86" w14:textId="405B8DD4" w:rsidR="00257D63" w:rsidRDefault="00257D63" w:rsidP="00257D63">
            <w:pPr>
              <w:pStyle w:val="TabellRader"/>
            </w:pPr>
            <w:r>
              <w:t>S 104</w:t>
            </w:r>
          </w:p>
        </w:tc>
        <w:tc>
          <w:tcPr>
            <w:tcW w:w="192" w:type="pct"/>
          </w:tcPr>
          <w:p w14:paraId="097163BC" w14:textId="6DF53214" w:rsidR="00257D63" w:rsidRDefault="00257D63" w:rsidP="00257D63">
            <w:pPr>
              <w:pStyle w:val="TabellRader"/>
            </w:pPr>
            <w:r>
              <w:t>X</w:t>
            </w:r>
          </w:p>
        </w:tc>
        <w:tc>
          <w:tcPr>
            <w:tcW w:w="213" w:type="pct"/>
          </w:tcPr>
          <w:p w14:paraId="5E0BE4C8" w14:textId="77777777" w:rsidR="00257D63" w:rsidRDefault="00257D63" w:rsidP="00257D63">
            <w:pPr>
              <w:pStyle w:val="TabellRader"/>
            </w:pPr>
          </w:p>
        </w:tc>
      </w:tr>
      <w:tr w:rsidR="00257D63" w:rsidRPr="00B2420A" w14:paraId="323EFDAF" w14:textId="77777777" w:rsidTr="003C5A6C">
        <w:trPr>
          <w:gridAfter w:val="2"/>
          <w:wAfter w:w="4015" w:type="pct"/>
        </w:trPr>
        <w:tc>
          <w:tcPr>
            <w:tcW w:w="985" w:type="pct"/>
            <w:gridSpan w:val="5"/>
          </w:tcPr>
          <w:p w14:paraId="3D459A58" w14:textId="046E213D" w:rsidR="00257D63" w:rsidRPr="00B2420A" w:rsidRDefault="00257D63" w:rsidP="00257D63">
            <w:pPr>
              <w:pStyle w:val="Rubrik2"/>
              <w:outlineLvl w:val="1"/>
            </w:pPr>
            <w:bookmarkStart w:id="594" w:name="_Toc505164406"/>
            <w:bookmarkStart w:id="595" w:name="_Toc505170068"/>
            <w:bookmarkStart w:id="596" w:name="_Toc505170445"/>
            <w:bookmarkStart w:id="597" w:name="_Toc505170803"/>
            <w:bookmarkStart w:id="598" w:name="_Toc505171867"/>
            <w:bookmarkStart w:id="599" w:name="_Toc21610008"/>
            <w:bookmarkStart w:id="600" w:name="_Toc129250760"/>
            <w:r w:rsidRPr="00B2420A">
              <w:t>Socialutskottet</w:t>
            </w:r>
            <w:bookmarkEnd w:id="594"/>
            <w:bookmarkEnd w:id="595"/>
            <w:bookmarkEnd w:id="596"/>
            <w:bookmarkEnd w:id="597"/>
            <w:bookmarkEnd w:id="598"/>
            <w:bookmarkEnd w:id="599"/>
            <w:bookmarkEnd w:id="600"/>
          </w:p>
        </w:tc>
      </w:tr>
      <w:tr w:rsidR="00257D63" w:rsidRPr="00F97E23" w14:paraId="4699DE99" w14:textId="77777777" w:rsidTr="003C5A6C">
        <w:trPr>
          <w:gridAfter w:val="2"/>
          <w:wAfter w:w="4015" w:type="pct"/>
        </w:trPr>
        <w:tc>
          <w:tcPr>
            <w:tcW w:w="195" w:type="pct"/>
          </w:tcPr>
          <w:p w14:paraId="4648A9C2" w14:textId="36ECC6E0" w:rsidR="00257D63" w:rsidRPr="00F97E23" w:rsidRDefault="00257D63" w:rsidP="00257D63">
            <w:pPr>
              <w:pStyle w:val="TabellRader"/>
              <w:rPr>
                <w:b/>
              </w:rPr>
            </w:pPr>
            <w:r w:rsidRPr="00F97E23">
              <w:rPr>
                <w:b/>
              </w:rPr>
              <w:t>2016/17</w:t>
            </w:r>
          </w:p>
        </w:tc>
        <w:tc>
          <w:tcPr>
            <w:tcW w:w="193" w:type="pct"/>
          </w:tcPr>
          <w:p w14:paraId="6CA541A7" w14:textId="77777777" w:rsidR="00257D63" w:rsidRPr="00F97E23" w:rsidRDefault="00257D63" w:rsidP="00257D63">
            <w:pPr>
              <w:pStyle w:val="TabellRader"/>
              <w:rPr>
                <w:b/>
              </w:rPr>
            </w:pPr>
          </w:p>
        </w:tc>
        <w:tc>
          <w:tcPr>
            <w:tcW w:w="192" w:type="pct"/>
          </w:tcPr>
          <w:p w14:paraId="1AD49D21" w14:textId="77777777" w:rsidR="00257D63" w:rsidRPr="00F97E23" w:rsidRDefault="00257D63" w:rsidP="00257D63">
            <w:pPr>
              <w:pStyle w:val="TabellRader"/>
              <w:rPr>
                <w:b/>
              </w:rPr>
            </w:pPr>
          </w:p>
        </w:tc>
        <w:tc>
          <w:tcPr>
            <w:tcW w:w="192" w:type="pct"/>
          </w:tcPr>
          <w:p w14:paraId="699CBF65" w14:textId="77777777" w:rsidR="00257D63" w:rsidRPr="00F97E23" w:rsidRDefault="00257D63" w:rsidP="00257D63">
            <w:pPr>
              <w:pStyle w:val="TabellRader"/>
              <w:rPr>
                <w:b/>
              </w:rPr>
            </w:pPr>
          </w:p>
        </w:tc>
        <w:tc>
          <w:tcPr>
            <w:tcW w:w="213" w:type="pct"/>
          </w:tcPr>
          <w:p w14:paraId="3D677FAD" w14:textId="5A7E360F" w:rsidR="00257D63" w:rsidRPr="00F97E23" w:rsidRDefault="00257D63" w:rsidP="00257D63">
            <w:pPr>
              <w:pStyle w:val="TabellRader"/>
              <w:rPr>
                <w:b/>
              </w:rPr>
            </w:pPr>
          </w:p>
        </w:tc>
      </w:tr>
      <w:tr w:rsidR="00257D63" w14:paraId="0E795A53" w14:textId="40D93114" w:rsidTr="00656C43">
        <w:trPr>
          <w:gridAfter w:val="1"/>
          <w:wAfter w:w="3802" w:type="pct"/>
        </w:trPr>
        <w:tc>
          <w:tcPr>
            <w:tcW w:w="195" w:type="pct"/>
          </w:tcPr>
          <w:p w14:paraId="469DB04D" w14:textId="5440F184" w:rsidR="00257D63" w:rsidRDefault="00257D63" w:rsidP="00257D63">
            <w:pPr>
              <w:pStyle w:val="TabellRader"/>
            </w:pPr>
            <w:r>
              <w:t>156</w:t>
            </w:r>
          </w:p>
        </w:tc>
        <w:tc>
          <w:tcPr>
            <w:tcW w:w="193" w:type="pct"/>
          </w:tcPr>
          <w:p w14:paraId="2A8141E8" w14:textId="295BAE8E" w:rsidR="00257D63" w:rsidRDefault="00257D63" w:rsidP="00257D63">
            <w:pPr>
              <w:pStyle w:val="TabellRader"/>
            </w:pPr>
            <w:r>
              <w:t>SoU11</w:t>
            </w:r>
          </w:p>
        </w:tc>
        <w:tc>
          <w:tcPr>
            <w:tcW w:w="192" w:type="pct"/>
          </w:tcPr>
          <w:p w14:paraId="3BCA2325" w14:textId="45930A12" w:rsidR="00257D63" w:rsidRDefault="00257D63" w:rsidP="00257D63">
            <w:pPr>
              <w:pStyle w:val="TabellRader"/>
            </w:pPr>
            <w:r>
              <w:t>S 2</w:t>
            </w:r>
          </w:p>
        </w:tc>
        <w:tc>
          <w:tcPr>
            <w:tcW w:w="192" w:type="pct"/>
          </w:tcPr>
          <w:p w14:paraId="54B30F51" w14:textId="77777777" w:rsidR="00257D63" w:rsidRDefault="00257D63" w:rsidP="00257D63">
            <w:pPr>
              <w:pStyle w:val="TabellRader"/>
            </w:pPr>
          </w:p>
        </w:tc>
        <w:tc>
          <w:tcPr>
            <w:tcW w:w="213" w:type="pct"/>
          </w:tcPr>
          <w:p w14:paraId="745F7E33" w14:textId="23D747CD" w:rsidR="00257D63" w:rsidRDefault="00257D63" w:rsidP="00257D63">
            <w:pPr>
              <w:pStyle w:val="TabellRader"/>
            </w:pPr>
            <w:r>
              <w:t>X</w:t>
            </w:r>
          </w:p>
        </w:tc>
        <w:tc>
          <w:tcPr>
            <w:tcW w:w="213" w:type="pct"/>
          </w:tcPr>
          <w:p w14:paraId="673C9911" w14:textId="6917E1DE" w:rsidR="00257D63" w:rsidRDefault="00257D63" w:rsidP="00257D63">
            <w:pPr>
              <w:spacing w:line="2" w:lineRule="auto"/>
            </w:pPr>
          </w:p>
        </w:tc>
      </w:tr>
      <w:tr w:rsidR="00257D63" w14:paraId="377A9BA2" w14:textId="77777777" w:rsidTr="003C5A6C">
        <w:trPr>
          <w:gridAfter w:val="2"/>
          <w:wAfter w:w="4015" w:type="pct"/>
        </w:trPr>
        <w:tc>
          <w:tcPr>
            <w:tcW w:w="195" w:type="pct"/>
          </w:tcPr>
          <w:p w14:paraId="1BECB597" w14:textId="64AA01E7" w:rsidR="00257D63" w:rsidRDefault="00257D63" w:rsidP="00257D63">
            <w:pPr>
              <w:pStyle w:val="TabellRader"/>
            </w:pPr>
            <w:r>
              <w:t>254</w:t>
            </w:r>
          </w:p>
        </w:tc>
        <w:tc>
          <w:tcPr>
            <w:tcW w:w="193" w:type="pct"/>
          </w:tcPr>
          <w:p w14:paraId="62FF164E" w14:textId="5DB51D8F" w:rsidR="00257D63" w:rsidRDefault="00257D63" w:rsidP="00257D63">
            <w:pPr>
              <w:pStyle w:val="TabellRader"/>
            </w:pPr>
            <w:r>
              <w:t>SoU10</w:t>
            </w:r>
          </w:p>
        </w:tc>
        <w:tc>
          <w:tcPr>
            <w:tcW w:w="192" w:type="pct"/>
          </w:tcPr>
          <w:p w14:paraId="6F078DDE" w14:textId="34F62B28" w:rsidR="00257D63" w:rsidRDefault="00257D63" w:rsidP="00257D63">
            <w:pPr>
              <w:pStyle w:val="TabellRader"/>
            </w:pPr>
            <w:r>
              <w:t>S 4</w:t>
            </w:r>
          </w:p>
        </w:tc>
        <w:tc>
          <w:tcPr>
            <w:tcW w:w="192" w:type="pct"/>
          </w:tcPr>
          <w:p w14:paraId="0FDA6E32" w14:textId="77777777" w:rsidR="00257D63" w:rsidRDefault="00257D63" w:rsidP="00257D63">
            <w:pPr>
              <w:pStyle w:val="TabellRader"/>
            </w:pPr>
          </w:p>
        </w:tc>
        <w:tc>
          <w:tcPr>
            <w:tcW w:w="213" w:type="pct"/>
          </w:tcPr>
          <w:p w14:paraId="49C2210C" w14:textId="0BC70981" w:rsidR="00257D63" w:rsidRDefault="00257D63" w:rsidP="00257D63">
            <w:pPr>
              <w:pStyle w:val="TabellRader"/>
            </w:pPr>
            <w:r>
              <w:t>X</w:t>
            </w:r>
          </w:p>
        </w:tc>
      </w:tr>
      <w:tr w:rsidR="00257D63" w14:paraId="010D725A" w14:textId="77777777" w:rsidTr="003C5A6C">
        <w:trPr>
          <w:gridAfter w:val="2"/>
          <w:wAfter w:w="4015" w:type="pct"/>
        </w:trPr>
        <w:tc>
          <w:tcPr>
            <w:tcW w:w="195" w:type="pct"/>
          </w:tcPr>
          <w:p w14:paraId="66AFF43A" w14:textId="6BA72DC9" w:rsidR="00257D63" w:rsidRDefault="00257D63" w:rsidP="00257D63">
            <w:pPr>
              <w:pStyle w:val="TabellRader"/>
            </w:pPr>
            <w:r>
              <w:t>326</w:t>
            </w:r>
          </w:p>
        </w:tc>
        <w:tc>
          <w:tcPr>
            <w:tcW w:w="193" w:type="pct"/>
          </w:tcPr>
          <w:p w14:paraId="07392FD0" w14:textId="5849ADEC" w:rsidR="00257D63" w:rsidRDefault="00257D63" w:rsidP="00257D63">
            <w:pPr>
              <w:pStyle w:val="TabellRader"/>
            </w:pPr>
            <w:r>
              <w:t>SoU18</w:t>
            </w:r>
          </w:p>
        </w:tc>
        <w:tc>
          <w:tcPr>
            <w:tcW w:w="192" w:type="pct"/>
          </w:tcPr>
          <w:p w14:paraId="37EBF0C4" w14:textId="6B5972C6" w:rsidR="00257D63" w:rsidRDefault="00257D63" w:rsidP="00257D63">
            <w:pPr>
              <w:pStyle w:val="TabellRader"/>
            </w:pPr>
            <w:r>
              <w:t>S 5</w:t>
            </w:r>
          </w:p>
        </w:tc>
        <w:tc>
          <w:tcPr>
            <w:tcW w:w="192" w:type="pct"/>
          </w:tcPr>
          <w:p w14:paraId="71805D80" w14:textId="77777777" w:rsidR="00257D63" w:rsidRDefault="00257D63" w:rsidP="00257D63">
            <w:pPr>
              <w:pStyle w:val="TabellRader"/>
            </w:pPr>
          </w:p>
        </w:tc>
        <w:tc>
          <w:tcPr>
            <w:tcW w:w="213" w:type="pct"/>
          </w:tcPr>
          <w:p w14:paraId="648FF095" w14:textId="09F92437" w:rsidR="00257D63" w:rsidRDefault="00257D63" w:rsidP="00257D63">
            <w:pPr>
              <w:pStyle w:val="TabellRader"/>
            </w:pPr>
            <w:r>
              <w:t>X</w:t>
            </w:r>
          </w:p>
        </w:tc>
      </w:tr>
      <w:tr w:rsidR="00257D63" w14:paraId="7C439FCE" w14:textId="77777777" w:rsidTr="003C5A6C">
        <w:trPr>
          <w:gridAfter w:val="2"/>
          <w:wAfter w:w="4015" w:type="pct"/>
        </w:trPr>
        <w:tc>
          <w:tcPr>
            <w:tcW w:w="195" w:type="pct"/>
          </w:tcPr>
          <w:p w14:paraId="08128C08" w14:textId="167EF529" w:rsidR="00257D63" w:rsidRDefault="00257D63" w:rsidP="00257D63">
            <w:pPr>
              <w:pStyle w:val="TabellRader"/>
            </w:pPr>
            <w:r>
              <w:t>346</w:t>
            </w:r>
          </w:p>
        </w:tc>
        <w:tc>
          <w:tcPr>
            <w:tcW w:w="193" w:type="pct"/>
          </w:tcPr>
          <w:p w14:paraId="4A92C8E7" w14:textId="2E0A7786" w:rsidR="00257D63" w:rsidRDefault="00257D63" w:rsidP="00257D63">
            <w:pPr>
              <w:pStyle w:val="TabellRader"/>
            </w:pPr>
            <w:r>
              <w:t>SoU19</w:t>
            </w:r>
          </w:p>
        </w:tc>
        <w:tc>
          <w:tcPr>
            <w:tcW w:w="192" w:type="pct"/>
          </w:tcPr>
          <w:p w14:paraId="7C321005" w14:textId="15751914" w:rsidR="00257D63" w:rsidRDefault="00257D63" w:rsidP="00257D63">
            <w:pPr>
              <w:pStyle w:val="TabellRader"/>
            </w:pPr>
            <w:r>
              <w:t>S 6</w:t>
            </w:r>
          </w:p>
        </w:tc>
        <w:tc>
          <w:tcPr>
            <w:tcW w:w="192" w:type="pct"/>
          </w:tcPr>
          <w:p w14:paraId="279D824F" w14:textId="438D6FBA" w:rsidR="00257D63" w:rsidRDefault="00257D63" w:rsidP="00257D63">
            <w:pPr>
              <w:pStyle w:val="TabellRader"/>
            </w:pPr>
            <w:r>
              <w:t>X</w:t>
            </w:r>
          </w:p>
        </w:tc>
        <w:tc>
          <w:tcPr>
            <w:tcW w:w="213" w:type="pct"/>
          </w:tcPr>
          <w:p w14:paraId="609CD927" w14:textId="55616A2C" w:rsidR="00257D63" w:rsidRDefault="00257D63" w:rsidP="00257D63">
            <w:pPr>
              <w:pStyle w:val="TabellRader"/>
            </w:pPr>
          </w:p>
        </w:tc>
      </w:tr>
      <w:tr w:rsidR="00257D63" w14:paraId="1B2009C6" w14:textId="77777777" w:rsidTr="003C5A6C">
        <w:trPr>
          <w:gridAfter w:val="2"/>
          <w:wAfter w:w="4015" w:type="pct"/>
        </w:trPr>
        <w:tc>
          <w:tcPr>
            <w:tcW w:w="195" w:type="pct"/>
          </w:tcPr>
          <w:p w14:paraId="69AC7999" w14:textId="70D38259" w:rsidR="00257D63" w:rsidRDefault="00257D63" w:rsidP="00257D63">
            <w:pPr>
              <w:pStyle w:val="TabellRader"/>
            </w:pPr>
          </w:p>
        </w:tc>
        <w:tc>
          <w:tcPr>
            <w:tcW w:w="193" w:type="pct"/>
          </w:tcPr>
          <w:p w14:paraId="18C1D1EE" w14:textId="77777777" w:rsidR="00257D63" w:rsidRDefault="00257D63" w:rsidP="00257D63">
            <w:pPr>
              <w:pStyle w:val="TabellRader"/>
            </w:pPr>
          </w:p>
        </w:tc>
        <w:tc>
          <w:tcPr>
            <w:tcW w:w="192" w:type="pct"/>
          </w:tcPr>
          <w:p w14:paraId="5E9F47CA" w14:textId="77777777" w:rsidR="00257D63" w:rsidRDefault="00257D63" w:rsidP="00257D63">
            <w:pPr>
              <w:pStyle w:val="TabellRader"/>
            </w:pPr>
          </w:p>
        </w:tc>
        <w:tc>
          <w:tcPr>
            <w:tcW w:w="192" w:type="pct"/>
          </w:tcPr>
          <w:p w14:paraId="1F91F04B" w14:textId="77777777" w:rsidR="00257D63" w:rsidRDefault="00257D63" w:rsidP="00257D63">
            <w:pPr>
              <w:pStyle w:val="TabellRader"/>
            </w:pPr>
          </w:p>
        </w:tc>
        <w:tc>
          <w:tcPr>
            <w:tcW w:w="213" w:type="pct"/>
          </w:tcPr>
          <w:p w14:paraId="3CBC33E7" w14:textId="1B8C4F86" w:rsidR="00257D63" w:rsidRDefault="00257D63" w:rsidP="00257D63">
            <w:pPr>
              <w:pStyle w:val="TabellRader"/>
            </w:pPr>
          </w:p>
        </w:tc>
      </w:tr>
      <w:tr w:rsidR="00257D63" w:rsidRPr="00360BFA" w14:paraId="5EEB49C9" w14:textId="77777777" w:rsidTr="003C5A6C">
        <w:trPr>
          <w:gridAfter w:val="2"/>
          <w:wAfter w:w="4015" w:type="pct"/>
        </w:trPr>
        <w:tc>
          <w:tcPr>
            <w:tcW w:w="195" w:type="pct"/>
          </w:tcPr>
          <w:p w14:paraId="3723B723" w14:textId="0316C4E6" w:rsidR="00257D63" w:rsidRPr="00360BFA" w:rsidRDefault="00257D63" w:rsidP="00257D63">
            <w:pPr>
              <w:pStyle w:val="TabellRader"/>
              <w:rPr>
                <w:b/>
              </w:rPr>
            </w:pPr>
            <w:r w:rsidRPr="00360BFA">
              <w:rPr>
                <w:b/>
              </w:rPr>
              <w:t>2017/18</w:t>
            </w:r>
          </w:p>
        </w:tc>
        <w:tc>
          <w:tcPr>
            <w:tcW w:w="193" w:type="pct"/>
          </w:tcPr>
          <w:p w14:paraId="70359B1E" w14:textId="77777777" w:rsidR="00257D63" w:rsidRPr="00360BFA" w:rsidRDefault="00257D63" w:rsidP="00257D63">
            <w:pPr>
              <w:pStyle w:val="TabellRader"/>
              <w:rPr>
                <w:b/>
              </w:rPr>
            </w:pPr>
          </w:p>
        </w:tc>
        <w:tc>
          <w:tcPr>
            <w:tcW w:w="192" w:type="pct"/>
          </w:tcPr>
          <w:p w14:paraId="538CD332" w14:textId="77777777" w:rsidR="00257D63" w:rsidRPr="00360BFA" w:rsidRDefault="00257D63" w:rsidP="00257D63">
            <w:pPr>
              <w:pStyle w:val="TabellRader"/>
              <w:rPr>
                <w:b/>
              </w:rPr>
            </w:pPr>
          </w:p>
        </w:tc>
        <w:tc>
          <w:tcPr>
            <w:tcW w:w="192" w:type="pct"/>
          </w:tcPr>
          <w:p w14:paraId="5C8F0466" w14:textId="77777777" w:rsidR="00257D63" w:rsidRPr="00360BFA" w:rsidRDefault="00257D63" w:rsidP="00257D63">
            <w:pPr>
              <w:pStyle w:val="TabellRader"/>
              <w:rPr>
                <w:b/>
              </w:rPr>
            </w:pPr>
          </w:p>
        </w:tc>
        <w:tc>
          <w:tcPr>
            <w:tcW w:w="213" w:type="pct"/>
          </w:tcPr>
          <w:p w14:paraId="75A891B9" w14:textId="4CA8CEEA" w:rsidR="00257D63" w:rsidRPr="00360BFA" w:rsidRDefault="00257D63" w:rsidP="00257D63">
            <w:pPr>
              <w:pStyle w:val="TabellRader"/>
              <w:rPr>
                <w:b/>
              </w:rPr>
            </w:pPr>
          </w:p>
        </w:tc>
      </w:tr>
      <w:tr w:rsidR="00257D63" w14:paraId="50C778D8" w14:textId="57BDC76B" w:rsidTr="00656C43">
        <w:trPr>
          <w:gridAfter w:val="1"/>
          <w:wAfter w:w="3802" w:type="pct"/>
        </w:trPr>
        <w:tc>
          <w:tcPr>
            <w:tcW w:w="195" w:type="pct"/>
          </w:tcPr>
          <w:p w14:paraId="5EE5E178" w14:textId="6C106969" w:rsidR="00257D63" w:rsidRDefault="00257D63" w:rsidP="00257D63">
            <w:pPr>
              <w:pStyle w:val="TabellRader"/>
            </w:pPr>
            <w:r>
              <w:t>86</w:t>
            </w:r>
          </w:p>
        </w:tc>
        <w:tc>
          <w:tcPr>
            <w:tcW w:w="193" w:type="pct"/>
          </w:tcPr>
          <w:p w14:paraId="3407A025" w14:textId="077AC3A0" w:rsidR="00257D63" w:rsidRDefault="00257D63" w:rsidP="00257D63">
            <w:pPr>
              <w:pStyle w:val="TabellRader"/>
            </w:pPr>
            <w:r>
              <w:t>SoU5</w:t>
            </w:r>
          </w:p>
        </w:tc>
        <w:tc>
          <w:tcPr>
            <w:tcW w:w="192" w:type="pct"/>
          </w:tcPr>
          <w:p w14:paraId="23978655" w14:textId="0FDC399A" w:rsidR="00257D63" w:rsidRDefault="00257D63" w:rsidP="00257D63">
            <w:pPr>
              <w:pStyle w:val="TabellRader"/>
            </w:pPr>
            <w:r>
              <w:t>S 7</w:t>
            </w:r>
          </w:p>
        </w:tc>
        <w:tc>
          <w:tcPr>
            <w:tcW w:w="192" w:type="pct"/>
          </w:tcPr>
          <w:p w14:paraId="07092B05" w14:textId="77777777" w:rsidR="00257D63" w:rsidRDefault="00257D63" w:rsidP="00257D63">
            <w:pPr>
              <w:pStyle w:val="TabellRader"/>
            </w:pPr>
          </w:p>
        </w:tc>
        <w:tc>
          <w:tcPr>
            <w:tcW w:w="213" w:type="pct"/>
          </w:tcPr>
          <w:p w14:paraId="05C424E1" w14:textId="65B5082F" w:rsidR="00257D63" w:rsidRDefault="00257D63" w:rsidP="00257D63">
            <w:pPr>
              <w:pStyle w:val="TabellRader"/>
            </w:pPr>
            <w:r>
              <w:t>X</w:t>
            </w:r>
          </w:p>
        </w:tc>
        <w:tc>
          <w:tcPr>
            <w:tcW w:w="213" w:type="pct"/>
          </w:tcPr>
          <w:p w14:paraId="26984730" w14:textId="7FF16DDB" w:rsidR="00257D63" w:rsidRDefault="00257D63" w:rsidP="00257D63">
            <w:pPr>
              <w:spacing w:line="2" w:lineRule="auto"/>
            </w:pPr>
          </w:p>
        </w:tc>
      </w:tr>
      <w:tr w:rsidR="00257D63" w14:paraId="22A0C161" w14:textId="3AEFC4D2" w:rsidTr="00656C43">
        <w:trPr>
          <w:gridAfter w:val="1"/>
          <w:wAfter w:w="3802" w:type="pct"/>
        </w:trPr>
        <w:tc>
          <w:tcPr>
            <w:tcW w:w="195" w:type="pct"/>
          </w:tcPr>
          <w:p w14:paraId="0F73DDA6" w14:textId="76ADADCC" w:rsidR="00257D63" w:rsidRDefault="00257D63" w:rsidP="00257D63">
            <w:pPr>
              <w:pStyle w:val="TabellRader"/>
            </w:pPr>
            <w:r>
              <w:t>121</w:t>
            </w:r>
          </w:p>
        </w:tc>
        <w:tc>
          <w:tcPr>
            <w:tcW w:w="193" w:type="pct"/>
          </w:tcPr>
          <w:p w14:paraId="6B0AE159" w14:textId="2221D97A" w:rsidR="00257D63" w:rsidRDefault="00257D63" w:rsidP="00257D63">
            <w:pPr>
              <w:pStyle w:val="TabellRader"/>
            </w:pPr>
            <w:r>
              <w:t>SoU1</w:t>
            </w:r>
          </w:p>
        </w:tc>
        <w:tc>
          <w:tcPr>
            <w:tcW w:w="192" w:type="pct"/>
          </w:tcPr>
          <w:p w14:paraId="1B740E71" w14:textId="71476145" w:rsidR="00257D63" w:rsidRDefault="00257D63" w:rsidP="00257D63">
            <w:pPr>
              <w:pStyle w:val="TabellRader"/>
            </w:pPr>
            <w:r>
              <w:t>S 8</w:t>
            </w:r>
          </w:p>
        </w:tc>
        <w:tc>
          <w:tcPr>
            <w:tcW w:w="192" w:type="pct"/>
          </w:tcPr>
          <w:p w14:paraId="4E5AC94F" w14:textId="77777777" w:rsidR="00257D63" w:rsidRDefault="00257D63" w:rsidP="00257D63">
            <w:pPr>
              <w:pStyle w:val="TabellRader"/>
            </w:pPr>
          </w:p>
        </w:tc>
        <w:tc>
          <w:tcPr>
            <w:tcW w:w="213" w:type="pct"/>
          </w:tcPr>
          <w:p w14:paraId="0BE9C7C0" w14:textId="69D3BD05" w:rsidR="00257D63" w:rsidRDefault="00257D63" w:rsidP="00257D63">
            <w:pPr>
              <w:pStyle w:val="TabellRader"/>
            </w:pPr>
            <w:r>
              <w:t>X</w:t>
            </w:r>
          </w:p>
        </w:tc>
        <w:tc>
          <w:tcPr>
            <w:tcW w:w="213" w:type="pct"/>
          </w:tcPr>
          <w:p w14:paraId="1B5E719A" w14:textId="3989CDEC" w:rsidR="00257D63" w:rsidRDefault="00257D63" w:rsidP="00257D63">
            <w:pPr>
              <w:spacing w:line="2" w:lineRule="auto"/>
            </w:pPr>
          </w:p>
        </w:tc>
      </w:tr>
      <w:tr w:rsidR="00257D63" w14:paraId="51A79E64" w14:textId="77777777" w:rsidTr="003C5A6C">
        <w:trPr>
          <w:gridAfter w:val="2"/>
          <w:wAfter w:w="4015" w:type="pct"/>
        </w:trPr>
        <w:tc>
          <w:tcPr>
            <w:tcW w:w="195" w:type="pct"/>
          </w:tcPr>
          <w:p w14:paraId="568A4841" w14:textId="458C7C4F" w:rsidR="00257D63" w:rsidRDefault="00257D63" w:rsidP="00257D63">
            <w:pPr>
              <w:pStyle w:val="TabellRader"/>
            </w:pPr>
            <w:r>
              <w:t>176</w:t>
            </w:r>
          </w:p>
        </w:tc>
        <w:tc>
          <w:tcPr>
            <w:tcW w:w="193" w:type="pct"/>
          </w:tcPr>
          <w:p w14:paraId="1202CC0B" w14:textId="2BFA6BCA" w:rsidR="00257D63" w:rsidRDefault="00257D63" w:rsidP="00257D63">
            <w:pPr>
              <w:pStyle w:val="TabellRader"/>
            </w:pPr>
            <w:r>
              <w:t>SoU18</w:t>
            </w:r>
          </w:p>
        </w:tc>
        <w:tc>
          <w:tcPr>
            <w:tcW w:w="192" w:type="pct"/>
          </w:tcPr>
          <w:p w14:paraId="105A8117" w14:textId="4ADB40EC" w:rsidR="00257D63" w:rsidRDefault="00257D63" w:rsidP="00257D63">
            <w:pPr>
              <w:pStyle w:val="TabellRader"/>
            </w:pPr>
            <w:r>
              <w:t>S 9</w:t>
            </w:r>
          </w:p>
        </w:tc>
        <w:tc>
          <w:tcPr>
            <w:tcW w:w="192" w:type="pct"/>
          </w:tcPr>
          <w:p w14:paraId="7B170095" w14:textId="77777777" w:rsidR="00257D63" w:rsidRDefault="00257D63" w:rsidP="00257D63">
            <w:pPr>
              <w:pStyle w:val="TabellRader"/>
            </w:pPr>
          </w:p>
        </w:tc>
        <w:tc>
          <w:tcPr>
            <w:tcW w:w="213" w:type="pct"/>
          </w:tcPr>
          <w:p w14:paraId="3C7E3AEE" w14:textId="2FBBD94B" w:rsidR="00257D63" w:rsidRDefault="00257D63" w:rsidP="00257D63">
            <w:pPr>
              <w:pStyle w:val="TabellRader"/>
            </w:pPr>
            <w:r>
              <w:t>X</w:t>
            </w:r>
          </w:p>
        </w:tc>
      </w:tr>
      <w:tr w:rsidR="00257D63" w14:paraId="0D2AB86D" w14:textId="77777777" w:rsidTr="003C5A6C">
        <w:trPr>
          <w:gridAfter w:val="2"/>
          <w:wAfter w:w="4015" w:type="pct"/>
        </w:trPr>
        <w:tc>
          <w:tcPr>
            <w:tcW w:w="195" w:type="pct"/>
          </w:tcPr>
          <w:p w14:paraId="2079C1C0" w14:textId="576F5934" w:rsidR="00257D63" w:rsidRDefault="00257D63" w:rsidP="00257D63">
            <w:pPr>
              <w:pStyle w:val="TabellRader"/>
            </w:pPr>
            <w:r>
              <w:t>188</w:t>
            </w:r>
          </w:p>
        </w:tc>
        <w:tc>
          <w:tcPr>
            <w:tcW w:w="193" w:type="pct"/>
          </w:tcPr>
          <w:p w14:paraId="7A0A9E3D" w14:textId="66BA8642" w:rsidR="00257D63" w:rsidRDefault="00257D63" w:rsidP="00257D63">
            <w:pPr>
              <w:pStyle w:val="TabellRader"/>
            </w:pPr>
            <w:r>
              <w:t>SoU13</w:t>
            </w:r>
          </w:p>
        </w:tc>
        <w:tc>
          <w:tcPr>
            <w:tcW w:w="192" w:type="pct"/>
          </w:tcPr>
          <w:p w14:paraId="046592E9" w14:textId="6ADFE19D" w:rsidR="00257D63" w:rsidRDefault="00257D63" w:rsidP="00257D63">
            <w:pPr>
              <w:pStyle w:val="TabellRader"/>
            </w:pPr>
            <w:r>
              <w:t>Ju 24</w:t>
            </w:r>
          </w:p>
        </w:tc>
        <w:tc>
          <w:tcPr>
            <w:tcW w:w="192" w:type="pct"/>
          </w:tcPr>
          <w:p w14:paraId="47C194CA" w14:textId="77777777" w:rsidR="00257D63" w:rsidRDefault="00257D63" w:rsidP="00257D63">
            <w:pPr>
              <w:pStyle w:val="TabellRader"/>
            </w:pPr>
          </w:p>
        </w:tc>
        <w:tc>
          <w:tcPr>
            <w:tcW w:w="213" w:type="pct"/>
          </w:tcPr>
          <w:p w14:paraId="6875E04C" w14:textId="060C0D80" w:rsidR="00257D63" w:rsidRDefault="00257D63" w:rsidP="00257D63">
            <w:pPr>
              <w:pStyle w:val="TabellRader"/>
            </w:pPr>
            <w:r>
              <w:t>X</w:t>
            </w:r>
          </w:p>
        </w:tc>
      </w:tr>
      <w:tr w:rsidR="00257D63" w14:paraId="72BA273F" w14:textId="77777777" w:rsidTr="003C5A6C">
        <w:trPr>
          <w:gridAfter w:val="2"/>
          <w:wAfter w:w="4015" w:type="pct"/>
        </w:trPr>
        <w:tc>
          <w:tcPr>
            <w:tcW w:w="195" w:type="pct"/>
          </w:tcPr>
          <w:p w14:paraId="4A064830" w14:textId="48564A7C" w:rsidR="00257D63" w:rsidRDefault="00257D63" w:rsidP="00257D63">
            <w:pPr>
              <w:pStyle w:val="TabellRader"/>
            </w:pPr>
            <w:r>
              <w:t>260</w:t>
            </w:r>
          </w:p>
        </w:tc>
        <w:tc>
          <w:tcPr>
            <w:tcW w:w="193" w:type="pct"/>
          </w:tcPr>
          <w:p w14:paraId="6E0C3BF7" w14:textId="0F4473CD" w:rsidR="00257D63" w:rsidRDefault="00257D63" w:rsidP="00257D63">
            <w:pPr>
              <w:pStyle w:val="TabellRader"/>
            </w:pPr>
            <w:r>
              <w:t>SoU8</w:t>
            </w:r>
          </w:p>
        </w:tc>
        <w:tc>
          <w:tcPr>
            <w:tcW w:w="192" w:type="pct"/>
          </w:tcPr>
          <w:p w14:paraId="66656D76" w14:textId="4E3F1DF7" w:rsidR="00257D63" w:rsidRDefault="00257D63" w:rsidP="00257D63">
            <w:pPr>
              <w:pStyle w:val="TabellRader"/>
            </w:pPr>
            <w:r>
              <w:t>S 12</w:t>
            </w:r>
          </w:p>
        </w:tc>
        <w:tc>
          <w:tcPr>
            <w:tcW w:w="192" w:type="pct"/>
          </w:tcPr>
          <w:p w14:paraId="5C253616" w14:textId="77777777" w:rsidR="00257D63" w:rsidRDefault="00257D63" w:rsidP="00257D63">
            <w:pPr>
              <w:pStyle w:val="TabellRader"/>
            </w:pPr>
          </w:p>
        </w:tc>
        <w:tc>
          <w:tcPr>
            <w:tcW w:w="213" w:type="pct"/>
          </w:tcPr>
          <w:p w14:paraId="1A98CB40" w14:textId="17480B0B" w:rsidR="00257D63" w:rsidRDefault="00257D63" w:rsidP="00257D63">
            <w:pPr>
              <w:pStyle w:val="TabellRader"/>
            </w:pPr>
            <w:r>
              <w:t>X</w:t>
            </w:r>
          </w:p>
        </w:tc>
      </w:tr>
      <w:tr w:rsidR="00257D63" w14:paraId="3B76D844" w14:textId="77777777" w:rsidTr="003C5A6C">
        <w:trPr>
          <w:gridAfter w:val="2"/>
          <w:wAfter w:w="4015" w:type="pct"/>
        </w:trPr>
        <w:tc>
          <w:tcPr>
            <w:tcW w:w="195" w:type="pct"/>
          </w:tcPr>
          <w:p w14:paraId="6A808349" w14:textId="0B205783" w:rsidR="00257D63" w:rsidRDefault="00257D63" w:rsidP="00257D63">
            <w:pPr>
              <w:pStyle w:val="TabellRader"/>
            </w:pPr>
            <w:r>
              <w:t>293</w:t>
            </w:r>
          </w:p>
        </w:tc>
        <w:tc>
          <w:tcPr>
            <w:tcW w:w="193" w:type="pct"/>
          </w:tcPr>
          <w:p w14:paraId="5F397AD5" w14:textId="58A2F5C8" w:rsidR="00257D63" w:rsidRDefault="00257D63" w:rsidP="00257D63">
            <w:pPr>
              <w:pStyle w:val="TabellRader"/>
            </w:pPr>
            <w:r>
              <w:t>SoU9</w:t>
            </w:r>
          </w:p>
        </w:tc>
        <w:tc>
          <w:tcPr>
            <w:tcW w:w="192" w:type="pct"/>
          </w:tcPr>
          <w:p w14:paraId="3B2A2C20" w14:textId="11ADD227" w:rsidR="00257D63" w:rsidRDefault="00257D63" w:rsidP="00257D63">
            <w:pPr>
              <w:pStyle w:val="TabellRader"/>
            </w:pPr>
            <w:r>
              <w:t>S 13</w:t>
            </w:r>
          </w:p>
        </w:tc>
        <w:tc>
          <w:tcPr>
            <w:tcW w:w="192" w:type="pct"/>
          </w:tcPr>
          <w:p w14:paraId="5BEB8CEF" w14:textId="77777777" w:rsidR="00257D63" w:rsidRDefault="00257D63" w:rsidP="00257D63">
            <w:pPr>
              <w:pStyle w:val="TabellRader"/>
            </w:pPr>
          </w:p>
        </w:tc>
        <w:tc>
          <w:tcPr>
            <w:tcW w:w="213" w:type="pct"/>
          </w:tcPr>
          <w:p w14:paraId="768A8756" w14:textId="5330AA4A" w:rsidR="00257D63" w:rsidRDefault="00257D63" w:rsidP="00257D63">
            <w:pPr>
              <w:pStyle w:val="TabellRader"/>
            </w:pPr>
            <w:r>
              <w:t>X</w:t>
            </w:r>
          </w:p>
        </w:tc>
      </w:tr>
      <w:tr w:rsidR="00257D63" w14:paraId="4E0FB1C9" w14:textId="77777777" w:rsidTr="003C5A6C">
        <w:trPr>
          <w:gridAfter w:val="2"/>
          <w:wAfter w:w="4015" w:type="pct"/>
        </w:trPr>
        <w:tc>
          <w:tcPr>
            <w:tcW w:w="195" w:type="pct"/>
          </w:tcPr>
          <w:p w14:paraId="48FF5976" w14:textId="04455C70" w:rsidR="00257D63" w:rsidRDefault="00257D63" w:rsidP="00257D63">
            <w:pPr>
              <w:pStyle w:val="TabellRader"/>
            </w:pPr>
            <w:r>
              <w:t>353</w:t>
            </w:r>
          </w:p>
        </w:tc>
        <w:tc>
          <w:tcPr>
            <w:tcW w:w="193" w:type="pct"/>
          </w:tcPr>
          <w:p w14:paraId="0717F2B1" w14:textId="2BF6ADEA" w:rsidR="00257D63" w:rsidRDefault="00257D63" w:rsidP="00257D63">
            <w:pPr>
              <w:pStyle w:val="TabellRader"/>
            </w:pPr>
            <w:r>
              <w:t>SoU24</w:t>
            </w:r>
          </w:p>
        </w:tc>
        <w:tc>
          <w:tcPr>
            <w:tcW w:w="192" w:type="pct"/>
          </w:tcPr>
          <w:p w14:paraId="3CC61637" w14:textId="116A3C5C" w:rsidR="00257D63" w:rsidRDefault="00257D63" w:rsidP="00257D63">
            <w:pPr>
              <w:pStyle w:val="TabellRader"/>
            </w:pPr>
            <w:r>
              <w:t>S 15</w:t>
            </w:r>
          </w:p>
        </w:tc>
        <w:tc>
          <w:tcPr>
            <w:tcW w:w="192" w:type="pct"/>
          </w:tcPr>
          <w:p w14:paraId="164F1260" w14:textId="77777777" w:rsidR="00257D63" w:rsidRDefault="00257D63" w:rsidP="00257D63">
            <w:pPr>
              <w:pStyle w:val="TabellRader"/>
            </w:pPr>
          </w:p>
        </w:tc>
        <w:tc>
          <w:tcPr>
            <w:tcW w:w="213" w:type="pct"/>
          </w:tcPr>
          <w:p w14:paraId="7280B0E8" w14:textId="1679271F" w:rsidR="00257D63" w:rsidRDefault="00257D63" w:rsidP="00257D63">
            <w:pPr>
              <w:pStyle w:val="TabellRader"/>
            </w:pPr>
            <w:r>
              <w:t>X</w:t>
            </w:r>
          </w:p>
        </w:tc>
      </w:tr>
      <w:tr w:rsidR="00257D63" w14:paraId="37A94DF3" w14:textId="77777777" w:rsidTr="003C5A6C">
        <w:trPr>
          <w:gridAfter w:val="2"/>
          <w:wAfter w:w="4015" w:type="pct"/>
        </w:trPr>
        <w:tc>
          <w:tcPr>
            <w:tcW w:w="195" w:type="pct"/>
          </w:tcPr>
          <w:p w14:paraId="2AF88A8A" w14:textId="013D795C" w:rsidR="00257D63" w:rsidRDefault="00257D63" w:rsidP="00257D63">
            <w:pPr>
              <w:pStyle w:val="TabellRader"/>
            </w:pPr>
            <w:r>
              <w:t>354</w:t>
            </w:r>
          </w:p>
        </w:tc>
        <w:tc>
          <w:tcPr>
            <w:tcW w:w="193" w:type="pct"/>
          </w:tcPr>
          <w:p w14:paraId="1BE7A5B4" w14:textId="5C9780E2" w:rsidR="00257D63" w:rsidRDefault="00257D63" w:rsidP="00257D63">
            <w:pPr>
              <w:pStyle w:val="TabellRader"/>
            </w:pPr>
            <w:r>
              <w:t>SoU27</w:t>
            </w:r>
          </w:p>
        </w:tc>
        <w:tc>
          <w:tcPr>
            <w:tcW w:w="192" w:type="pct"/>
          </w:tcPr>
          <w:p w14:paraId="20CCAE81" w14:textId="2EADC653" w:rsidR="00257D63" w:rsidRDefault="00257D63" w:rsidP="00257D63">
            <w:pPr>
              <w:pStyle w:val="TabellRader"/>
            </w:pPr>
            <w:r>
              <w:t>S 16</w:t>
            </w:r>
          </w:p>
        </w:tc>
        <w:tc>
          <w:tcPr>
            <w:tcW w:w="192" w:type="pct"/>
          </w:tcPr>
          <w:p w14:paraId="674F429C" w14:textId="77777777" w:rsidR="00257D63" w:rsidRDefault="00257D63" w:rsidP="00257D63">
            <w:pPr>
              <w:pStyle w:val="TabellRader"/>
            </w:pPr>
          </w:p>
        </w:tc>
        <w:tc>
          <w:tcPr>
            <w:tcW w:w="213" w:type="pct"/>
          </w:tcPr>
          <w:p w14:paraId="66BB39E7" w14:textId="5B061A27" w:rsidR="00257D63" w:rsidRDefault="00257D63" w:rsidP="00257D63">
            <w:pPr>
              <w:pStyle w:val="TabellRader"/>
            </w:pPr>
            <w:r>
              <w:t>X</w:t>
            </w:r>
          </w:p>
        </w:tc>
      </w:tr>
      <w:tr w:rsidR="00257D63" w14:paraId="53AEF581" w14:textId="77777777" w:rsidTr="003C5A6C">
        <w:trPr>
          <w:gridAfter w:val="2"/>
          <w:wAfter w:w="4015" w:type="pct"/>
        </w:trPr>
        <w:tc>
          <w:tcPr>
            <w:tcW w:w="195" w:type="pct"/>
          </w:tcPr>
          <w:p w14:paraId="752046DB" w14:textId="11B34A8F" w:rsidR="00257D63" w:rsidRDefault="00257D63" w:rsidP="00257D63">
            <w:pPr>
              <w:pStyle w:val="TabellRader"/>
            </w:pPr>
            <w:r>
              <w:t>389</w:t>
            </w:r>
          </w:p>
        </w:tc>
        <w:tc>
          <w:tcPr>
            <w:tcW w:w="193" w:type="pct"/>
          </w:tcPr>
          <w:p w14:paraId="724B28C1" w14:textId="50D22ABC" w:rsidR="00257D63" w:rsidRDefault="00257D63" w:rsidP="00257D63">
            <w:pPr>
              <w:pStyle w:val="TabellRader"/>
            </w:pPr>
            <w:r>
              <w:t>SoU25</w:t>
            </w:r>
          </w:p>
        </w:tc>
        <w:tc>
          <w:tcPr>
            <w:tcW w:w="192" w:type="pct"/>
          </w:tcPr>
          <w:p w14:paraId="48677537" w14:textId="744756FA" w:rsidR="00257D63" w:rsidRDefault="00257D63" w:rsidP="00257D63">
            <w:pPr>
              <w:pStyle w:val="TabellRader"/>
            </w:pPr>
            <w:r>
              <w:t>S 17</w:t>
            </w:r>
          </w:p>
        </w:tc>
        <w:tc>
          <w:tcPr>
            <w:tcW w:w="192" w:type="pct"/>
          </w:tcPr>
          <w:p w14:paraId="4408979F" w14:textId="77777777" w:rsidR="00257D63" w:rsidRDefault="00257D63" w:rsidP="00257D63">
            <w:pPr>
              <w:pStyle w:val="TabellRader"/>
            </w:pPr>
          </w:p>
        </w:tc>
        <w:tc>
          <w:tcPr>
            <w:tcW w:w="213" w:type="pct"/>
          </w:tcPr>
          <w:p w14:paraId="18AD8408" w14:textId="7EA187C5" w:rsidR="00257D63" w:rsidRDefault="00257D63" w:rsidP="00257D63">
            <w:pPr>
              <w:pStyle w:val="TabellRader"/>
            </w:pPr>
            <w:r>
              <w:t>X</w:t>
            </w:r>
          </w:p>
        </w:tc>
      </w:tr>
      <w:tr w:rsidR="00257D63" w14:paraId="6909C7B2" w14:textId="77777777" w:rsidTr="003C5A6C">
        <w:trPr>
          <w:gridAfter w:val="2"/>
          <w:wAfter w:w="4015" w:type="pct"/>
        </w:trPr>
        <w:tc>
          <w:tcPr>
            <w:tcW w:w="195" w:type="pct"/>
          </w:tcPr>
          <w:p w14:paraId="574C2A35" w14:textId="136071C8" w:rsidR="00257D63" w:rsidRDefault="00257D63" w:rsidP="00257D63">
            <w:pPr>
              <w:pStyle w:val="TabellRader"/>
            </w:pPr>
          </w:p>
        </w:tc>
        <w:tc>
          <w:tcPr>
            <w:tcW w:w="193" w:type="pct"/>
          </w:tcPr>
          <w:p w14:paraId="1FFC0B26" w14:textId="77777777" w:rsidR="00257D63" w:rsidRDefault="00257D63" w:rsidP="00257D63">
            <w:pPr>
              <w:pStyle w:val="TabellRader"/>
            </w:pPr>
          </w:p>
        </w:tc>
        <w:tc>
          <w:tcPr>
            <w:tcW w:w="192" w:type="pct"/>
          </w:tcPr>
          <w:p w14:paraId="234466C1" w14:textId="77777777" w:rsidR="00257D63" w:rsidRDefault="00257D63" w:rsidP="00257D63">
            <w:pPr>
              <w:pStyle w:val="TabellRader"/>
            </w:pPr>
          </w:p>
        </w:tc>
        <w:tc>
          <w:tcPr>
            <w:tcW w:w="192" w:type="pct"/>
          </w:tcPr>
          <w:p w14:paraId="1226CB90" w14:textId="77777777" w:rsidR="00257D63" w:rsidRDefault="00257D63" w:rsidP="00257D63">
            <w:pPr>
              <w:pStyle w:val="TabellRader"/>
            </w:pPr>
          </w:p>
        </w:tc>
        <w:tc>
          <w:tcPr>
            <w:tcW w:w="213" w:type="pct"/>
          </w:tcPr>
          <w:p w14:paraId="755C17CB" w14:textId="5FB73B07" w:rsidR="00257D63" w:rsidRDefault="00257D63" w:rsidP="00257D63">
            <w:pPr>
              <w:pStyle w:val="TabellRader"/>
            </w:pPr>
          </w:p>
        </w:tc>
      </w:tr>
      <w:tr w:rsidR="00257D63" w:rsidRPr="00C51E5E" w14:paraId="19D232A2" w14:textId="77777777" w:rsidTr="003C5A6C">
        <w:trPr>
          <w:gridAfter w:val="2"/>
          <w:wAfter w:w="4015" w:type="pct"/>
        </w:trPr>
        <w:tc>
          <w:tcPr>
            <w:tcW w:w="195" w:type="pct"/>
          </w:tcPr>
          <w:p w14:paraId="74568243" w14:textId="5018BA7D" w:rsidR="00257D63" w:rsidRPr="00C51E5E" w:rsidRDefault="00257D63" w:rsidP="00257D63">
            <w:pPr>
              <w:pStyle w:val="TabellRader"/>
              <w:rPr>
                <w:b/>
              </w:rPr>
            </w:pPr>
            <w:r w:rsidRPr="00C51E5E">
              <w:rPr>
                <w:b/>
              </w:rPr>
              <w:t>2018/19</w:t>
            </w:r>
          </w:p>
        </w:tc>
        <w:tc>
          <w:tcPr>
            <w:tcW w:w="193" w:type="pct"/>
          </w:tcPr>
          <w:p w14:paraId="35D039FA" w14:textId="77777777" w:rsidR="00257D63" w:rsidRPr="00C51E5E" w:rsidRDefault="00257D63" w:rsidP="00257D63">
            <w:pPr>
              <w:pStyle w:val="TabellRader"/>
              <w:rPr>
                <w:b/>
              </w:rPr>
            </w:pPr>
          </w:p>
        </w:tc>
        <w:tc>
          <w:tcPr>
            <w:tcW w:w="192" w:type="pct"/>
          </w:tcPr>
          <w:p w14:paraId="104D0C8E" w14:textId="77777777" w:rsidR="00257D63" w:rsidRPr="00C51E5E" w:rsidRDefault="00257D63" w:rsidP="00257D63">
            <w:pPr>
              <w:pStyle w:val="TabellRader"/>
              <w:rPr>
                <w:b/>
              </w:rPr>
            </w:pPr>
          </w:p>
        </w:tc>
        <w:tc>
          <w:tcPr>
            <w:tcW w:w="192" w:type="pct"/>
          </w:tcPr>
          <w:p w14:paraId="76E76A2A" w14:textId="77777777" w:rsidR="00257D63" w:rsidRPr="00C51E5E" w:rsidRDefault="00257D63" w:rsidP="00257D63">
            <w:pPr>
              <w:pStyle w:val="TabellRader"/>
              <w:rPr>
                <w:b/>
              </w:rPr>
            </w:pPr>
          </w:p>
        </w:tc>
        <w:tc>
          <w:tcPr>
            <w:tcW w:w="213" w:type="pct"/>
          </w:tcPr>
          <w:p w14:paraId="26E0D182" w14:textId="054F5912" w:rsidR="00257D63" w:rsidRPr="00C51E5E" w:rsidRDefault="00257D63" w:rsidP="00257D63">
            <w:pPr>
              <w:pStyle w:val="TabellRader"/>
              <w:rPr>
                <w:b/>
              </w:rPr>
            </w:pPr>
          </w:p>
        </w:tc>
      </w:tr>
      <w:tr w:rsidR="00257D63" w14:paraId="7F2CBEC2" w14:textId="44419D3B" w:rsidTr="00656C43">
        <w:trPr>
          <w:gridAfter w:val="1"/>
          <w:wAfter w:w="3802" w:type="pct"/>
        </w:trPr>
        <w:tc>
          <w:tcPr>
            <w:tcW w:w="195" w:type="pct"/>
          </w:tcPr>
          <w:p w14:paraId="3380442A" w14:textId="0D1166E8" w:rsidR="00257D63" w:rsidRDefault="00257D63" w:rsidP="00257D63">
            <w:pPr>
              <w:pStyle w:val="TabellRader"/>
            </w:pPr>
            <w:r>
              <w:t>61</w:t>
            </w:r>
          </w:p>
        </w:tc>
        <w:tc>
          <w:tcPr>
            <w:tcW w:w="193" w:type="pct"/>
          </w:tcPr>
          <w:p w14:paraId="5AC3C790" w14:textId="373A78ED" w:rsidR="00257D63" w:rsidRDefault="00257D63" w:rsidP="00257D63">
            <w:pPr>
              <w:pStyle w:val="TabellRader"/>
            </w:pPr>
            <w:r>
              <w:t>SoU3</w:t>
            </w:r>
          </w:p>
        </w:tc>
        <w:tc>
          <w:tcPr>
            <w:tcW w:w="192" w:type="pct"/>
          </w:tcPr>
          <w:p w14:paraId="23CBC405" w14:textId="2A7F8D8D" w:rsidR="00257D63" w:rsidRDefault="00257D63" w:rsidP="00257D63">
            <w:pPr>
              <w:pStyle w:val="TabellRader"/>
            </w:pPr>
            <w:r>
              <w:t>S 18</w:t>
            </w:r>
          </w:p>
        </w:tc>
        <w:tc>
          <w:tcPr>
            <w:tcW w:w="192" w:type="pct"/>
          </w:tcPr>
          <w:p w14:paraId="5B2BAC16" w14:textId="02120BD6" w:rsidR="00257D63" w:rsidRDefault="00257D63" w:rsidP="00257D63">
            <w:pPr>
              <w:pStyle w:val="TabellRader"/>
            </w:pPr>
            <w:r>
              <w:t>X</w:t>
            </w:r>
          </w:p>
        </w:tc>
        <w:tc>
          <w:tcPr>
            <w:tcW w:w="213" w:type="pct"/>
          </w:tcPr>
          <w:p w14:paraId="3575B1A4" w14:textId="3D8F0CA0" w:rsidR="00257D63" w:rsidRDefault="00257D63" w:rsidP="00257D63">
            <w:pPr>
              <w:pStyle w:val="TabellRader"/>
            </w:pPr>
          </w:p>
        </w:tc>
        <w:tc>
          <w:tcPr>
            <w:tcW w:w="213" w:type="pct"/>
          </w:tcPr>
          <w:p w14:paraId="2439B2A2" w14:textId="32DAC056" w:rsidR="00257D63" w:rsidRDefault="00257D63" w:rsidP="00257D63">
            <w:pPr>
              <w:spacing w:line="2" w:lineRule="auto"/>
            </w:pPr>
          </w:p>
        </w:tc>
      </w:tr>
      <w:tr w:rsidR="00257D63" w14:paraId="1B97A5CF" w14:textId="77777777" w:rsidTr="003C5A6C">
        <w:trPr>
          <w:gridAfter w:val="2"/>
          <w:wAfter w:w="4015" w:type="pct"/>
        </w:trPr>
        <w:tc>
          <w:tcPr>
            <w:tcW w:w="195" w:type="pct"/>
          </w:tcPr>
          <w:p w14:paraId="15E849F7" w14:textId="35EB3A26" w:rsidR="00257D63" w:rsidRDefault="00257D63" w:rsidP="00257D63">
            <w:pPr>
              <w:pStyle w:val="TabellRader"/>
            </w:pPr>
            <w:r>
              <w:t>193</w:t>
            </w:r>
          </w:p>
        </w:tc>
        <w:tc>
          <w:tcPr>
            <w:tcW w:w="193" w:type="pct"/>
          </w:tcPr>
          <w:p w14:paraId="0B6A572F" w14:textId="35081176" w:rsidR="00257D63" w:rsidRDefault="00257D63" w:rsidP="00257D63">
            <w:pPr>
              <w:pStyle w:val="TabellRader"/>
            </w:pPr>
            <w:r>
              <w:t>SoU15</w:t>
            </w:r>
          </w:p>
        </w:tc>
        <w:tc>
          <w:tcPr>
            <w:tcW w:w="192" w:type="pct"/>
          </w:tcPr>
          <w:p w14:paraId="099F605F" w14:textId="6533637C" w:rsidR="00257D63" w:rsidRDefault="00257D63" w:rsidP="00257D63">
            <w:pPr>
              <w:pStyle w:val="TabellRader"/>
            </w:pPr>
            <w:r>
              <w:t>S 19</w:t>
            </w:r>
          </w:p>
        </w:tc>
        <w:tc>
          <w:tcPr>
            <w:tcW w:w="192" w:type="pct"/>
          </w:tcPr>
          <w:p w14:paraId="4240DC20" w14:textId="77777777" w:rsidR="00257D63" w:rsidRDefault="00257D63" w:rsidP="00257D63">
            <w:pPr>
              <w:pStyle w:val="TabellRader"/>
            </w:pPr>
          </w:p>
        </w:tc>
        <w:tc>
          <w:tcPr>
            <w:tcW w:w="213" w:type="pct"/>
          </w:tcPr>
          <w:p w14:paraId="4D4999A1" w14:textId="1ABB9402" w:rsidR="00257D63" w:rsidRDefault="00257D63" w:rsidP="00257D63">
            <w:pPr>
              <w:pStyle w:val="TabellRader"/>
            </w:pPr>
            <w:r>
              <w:t>X</w:t>
            </w:r>
          </w:p>
        </w:tc>
      </w:tr>
      <w:tr w:rsidR="00257D63" w14:paraId="250975CA" w14:textId="77777777" w:rsidTr="003C5A6C">
        <w:trPr>
          <w:gridAfter w:val="2"/>
          <w:wAfter w:w="4015" w:type="pct"/>
        </w:trPr>
        <w:tc>
          <w:tcPr>
            <w:tcW w:w="195" w:type="pct"/>
          </w:tcPr>
          <w:p w14:paraId="23C0B464" w14:textId="269DF8DA" w:rsidR="00257D63" w:rsidRDefault="00257D63" w:rsidP="00257D63">
            <w:pPr>
              <w:pStyle w:val="TabellRader"/>
            </w:pPr>
            <w:r>
              <w:t>233</w:t>
            </w:r>
          </w:p>
        </w:tc>
        <w:tc>
          <w:tcPr>
            <w:tcW w:w="193" w:type="pct"/>
          </w:tcPr>
          <w:p w14:paraId="32D53107" w14:textId="25E9B0C8" w:rsidR="00257D63" w:rsidRDefault="00257D63" w:rsidP="00257D63">
            <w:pPr>
              <w:pStyle w:val="TabellRader"/>
            </w:pPr>
            <w:r>
              <w:t>SoU8</w:t>
            </w:r>
          </w:p>
        </w:tc>
        <w:tc>
          <w:tcPr>
            <w:tcW w:w="192" w:type="pct"/>
          </w:tcPr>
          <w:p w14:paraId="37C6A512" w14:textId="262417A3" w:rsidR="00257D63" w:rsidRDefault="00257D63" w:rsidP="00257D63">
            <w:pPr>
              <w:pStyle w:val="TabellRader"/>
            </w:pPr>
            <w:r>
              <w:t>S 20</w:t>
            </w:r>
          </w:p>
        </w:tc>
        <w:tc>
          <w:tcPr>
            <w:tcW w:w="192" w:type="pct"/>
          </w:tcPr>
          <w:p w14:paraId="5AB780F9" w14:textId="77777777" w:rsidR="00257D63" w:rsidRDefault="00257D63" w:rsidP="00257D63">
            <w:pPr>
              <w:pStyle w:val="TabellRader"/>
            </w:pPr>
          </w:p>
        </w:tc>
        <w:tc>
          <w:tcPr>
            <w:tcW w:w="213" w:type="pct"/>
          </w:tcPr>
          <w:p w14:paraId="4CDBBDB4" w14:textId="6C00AB10" w:rsidR="00257D63" w:rsidRDefault="00257D63" w:rsidP="00257D63">
            <w:pPr>
              <w:pStyle w:val="TabellRader"/>
            </w:pPr>
            <w:r>
              <w:t>X</w:t>
            </w:r>
          </w:p>
        </w:tc>
      </w:tr>
      <w:tr w:rsidR="00257D63" w14:paraId="022BC5AC" w14:textId="77777777" w:rsidTr="003C5A6C">
        <w:trPr>
          <w:gridAfter w:val="2"/>
          <w:wAfter w:w="4015" w:type="pct"/>
        </w:trPr>
        <w:tc>
          <w:tcPr>
            <w:tcW w:w="195" w:type="pct"/>
          </w:tcPr>
          <w:p w14:paraId="5F22847E" w14:textId="5DBEA195" w:rsidR="00257D63" w:rsidRDefault="00257D63" w:rsidP="00257D63">
            <w:pPr>
              <w:pStyle w:val="TabellRader"/>
            </w:pPr>
          </w:p>
        </w:tc>
        <w:tc>
          <w:tcPr>
            <w:tcW w:w="193" w:type="pct"/>
          </w:tcPr>
          <w:p w14:paraId="4A41C4E4" w14:textId="77777777" w:rsidR="00257D63" w:rsidRDefault="00257D63" w:rsidP="00257D63">
            <w:pPr>
              <w:pStyle w:val="TabellRader"/>
            </w:pPr>
          </w:p>
        </w:tc>
        <w:tc>
          <w:tcPr>
            <w:tcW w:w="192" w:type="pct"/>
          </w:tcPr>
          <w:p w14:paraId="582B46FA" w14:textId="77777777" w:rsidR="00257D63" w:rsidRDefault="00257D63" w:rsidP="00257D63">
            <w:pPr>
              <w:pStyle w:val="TabellRader"/>
            </w:pPr>
          </w:p>
        </w:tc>
        <w:tc>
          <w:tcPr>
            <w:tcW w:w="192" w:type="pct"/>
          </w:tcPr>
          <w:p w14:paraId="0F4ED118" w14:textId="77777777" w:rsidR="00257D63" w:rsidRDefault="00257D63" w:rsidP="00257D63">
            <w:pPr>
              <w:pStyle w:val="TabellRader"/>
            </w:pPr>
          </w:p>
        </w:tc>
        <w:tc>
          <w:tcPr>
            <w:tcW w:w="213" w:type="pct"/>
          </w:tcPr>
          <w:p w14:paraId="5DB84B40" w14:textId="26A68810" w:rsidR="00257D63" w:rsidRDefault="00257D63" w:rsidP="00257D63">
            <w:pPr>
              <w:pStyle w:val="TabellRader"/>
            </w:pPr>
          </w:p>
        </w:tc>
      </w:tr>
      <w:tr w:rsidR="00257D63" w:rsidRPr="00C51E5E" w14:paraId="74349B02" w14:textId="77777777" w:rsidTr="003C5A6C">
        <w:trPr>
          <w:gridAfter w:val="2"/>
          <w:wAfter w:w="4015" w:type="pct"/>
        </w:trPr>
        <w:tc>
          <w:tcPr>
            <w:tcW w:w="195" w:type="pct"/>
          </w:tcPr>
          <w:p w14:paraId="5F8C639F" w14:textId="392A4BB1" w:rsidR="00257D63" w:rsidRPr="00C51E5E" w:rsidRDefault="00257D63" w:rsidP="00257D63">
            <w:pPr>
              <w:pStyle w:val="TabellRader"/>
              <w:rPr>
                <w:b/>
              </w:rPr>
            </w:pPr>
            <w:r w:rsidRPr="00C51E5E">
              <w:rPr>
                <w:b/>
              </w:rPr>
              <w:t>201</w:t>
            </w:r>
            <w:r>
              <w:rPr>
                <w:b/>
              </w:rPr>
              <w:t>9</w:t>
            </w:r>
            <w:r w:rsidRPr="00C51E5E">
              <w:rPr>
                <w:b/>
              </w:rPr>
              <w:t>/</w:t>
            </w:r>
            <w:r>
              <w:rPr>
                <w:b/>
              </w:rPr>
              <w:t>20</w:t>
            </w:r>
          </w:p>
        </w:tc>
        <w:tc>
          <w:tcPr>
            <w:tcW w:w="193" w:type="pct"/>
          </w:tcPr>
          <w:p w14:paraId="27D6A4FA" w14:textId="77777777" w:rsidR="00257D63" w:rsidRPr="00C51E5E" w:rsidRDefault="00257D63" w:rsidP="00257D63">
            <w:pPr>
              <w:pStyle w:val="TabellRader"/>
              <w:rPr>
                <w:b/>
              </w:rPr>
            </w:pPr>
          </w:p>
        </w:tc>
        <w:tc>
          <w:tcPr>
            <w:tcW w:w="192" w:type="pct"/>
          </w:tcPr>
          <w:p w14:paraId="7083D8F8" w14:textId="77777777" w:rsidR="00257D63" w:rsidRPr="00C51E5E" w:rsidRDefault="00257D63" w:rsidP="00257D63">
            <w:pPr>
              <w:pStyle w:val="TabellRader"/>
              <w:rPr>
                <w:b/>
              </w:rPr>
            </w:pPr>
          </w:p>
        </w:tc>
        <w:tc>
          <w:tcPr>
            <w:tcW w:w="192" w:type="pct"/>
          </w:tcPr>
          <w:p w14:paraId="0D278D3F" w14:textId="77777777" w:rsidR="00257D63" w:rsidRPr="00C51E5E" w:rsidRDefault="00257D63" w:rsidP="00257D63">
            <w:pPr>
              <w:pStyle w:val="TabellRader"/>
              <w:rPr>
                <w:b/>
              </w:rPr>
            </w:pPr>
          </w:p>
        </w:tc>
        <w:tc>
          <w:tcPr>
            <w:tcW w:w="213" w:type="pct"/>
          </w:tcPr>
          <w:p w14:paraId="416253C6" w14:textId="2676DDDE" w:rsidR="00257D63" w:rsidRPr="00C51E5E" w:rsidRDefault="00257D63" w:rsidP="00257D63">
            <w:pPr>
              <w:pStyle w:val="TabellRader"/>
              <w:rPr>
                <w:b/>
              </w:rPr>
            </w:pPr>
          </w:p>
        </w:tc>
      </w:tr>
      <w:tr w:rsidR="00257D63" w14:paraId="07A317A6" w14:textId="77777777" w:rsidTr="003C5A6C">
        <w:trPr>
          <w:gridAfter w:val="2"/>
          <w:wAfter w:w="4015" w:type="pct"/>
        </w:trPr>
        <w:tc>
          <w:tcPr>
            <w:tcW w:w="195" w:type="pct"/>
          </w:tcPr>
          <w:p w14:paraId="7E6E5C35" w14:textId="442A511F" w:rsidR="00257D63" w:rsidRDefault="00257D63" w:rsidP="00257D63">
            <w:pPr>
              <w:pStyle w:val="TabellRader"/>
            </w:pPr>
            <w:r>
              <w:t>173</w:t>
            </w:r>
          </w:p>
        </w:tc>
        <w:tc>
          <w:tcPr>
            <w:tcW w:w="193" w:type="pct"/>
          </w:tcPr>
          <w:p w14:paraId="6AD44D58" w14:textId="7B4A5F57" w:rsidR="00257D63" w:rsidRDefault="00257D63" w:rsidP="00257D63">
            <w:pPr>
              <w:pStyle w:val="TabellRader"/>
            </w:pPr>
            <w:r>
              <w:t>SoU5</w:t>
            </w:r>
          </w:p>
        </w:tc>
        <w:tc>
          <w:tcPr>
            <w:tcW w:w="192" w:type="pct"/>
          </w:tcPr>
          <w:p w14:paraId="6DA81EFA" w14:textId="5C11611E" w:rsidR="00257D63" w:rsidRDefault="00257D63" w:rsidP="00257D63">
            <w:pPr>
              <w:pStyle w:val="TabellRader"/>
            </w:pPr>
            <w:r>
              <w:t>S 22</w:t>
            </w:r>
          </w:p>
        </w:tc>
        <w:tc>
          <w:tcPr>
            <w:tcW w:w="192" w:type="pct"/>
          </w:tcPr>
          <w:p w14:paraId="65B96051" w14:textId="1F871ABB" w:rsidR="00257D63" w:rsidRDefault="00257D63" w:rsidP="00257D63">
            <w:pPr>
              <w:pStyle w:val="TabellRader"/>
            </w:pPr>
          </w:p>
        </w:tc>
        <w:tc>
          <w:tcPr>
            <w:tcW w:w="213" w:type="pct"/>
          </w:tcPr>
          <w:p w14:paraId="13B0FB3D" w14:textId="1D1935E7" w:rsidR="00257D63" w:rsidRDefault="00257D63" w:rsidP="00257D63">
            <w:pPr>
              <w:pStyle w:val="TabellRader"/>
            </w:pPr>
            <w:r>
              <w:t>X</w:t>
            </w:r>
          </w:p>
        </w:tc>
      </w:tr>
      <w:tr w:rsidR="00257D63" w14:paraId="5A388139" w14:textId="77777777" w:rsidTr="003C5A6C">
        <w:trPr>
          <w:gridAfter w:val="2"/>
          <w:wAfter w:w="4015" w:type="pct"/>
        </w:trPr>
        <w:tc>
          <w:tcPr>
            <w:tcW w:w="195" w:type="pct"/>
          </w:tcPr>
          <w:p w14:paraId="16CEEF88" w14:textId="493D7E9C" w:rsidR="00257D63" w:rsidRDefault="00257D63" w:rsidP="00257D63">
            <w:pPr>
              <w:pStyle w:val="TabellRader"/>
            </w:pPr>
            <w:r>
              <w:t>174</w:t>
            </w:r>
          </w:p>
        </w:tc>
        <w:tc>
          <w:tcPr>
            <w:tcW w:w="193" w:type="pct"/>
          </w:tcPr>
          <w:p w14:paraId="1BC7FF0A" w14:textId="377C523F" w:rsidR="00257D63" w:rsidRDefault="00257D63" w:rsidP="00257D63">
            <w:pPr>
              <w:pStyle w:val="TabellRader"/>
            </w:pPr>
            <w:r>
              <w:t>SoU7</w:t>
            </w:r>
          </w:p>
        </w:tc>
        <w:tc>
          <w:tcPr>
            <w:tcW w:w="192" w:type="pct"/>
          </w:tcPr>
          <w:p w14:paraId="628FD2CF" w14:textId="6BA7E665" w:rsidR="00257D63" w:rsidRDefault="00257D63" w:rsidP="00257D63">
            <w:pPr>
              <w:pStyle w:val="TabellRader"/>
            </w:pPr>
            <w:r>
              <w:t>S 23</w:t>
            </w:r>
          </w:p>
        </w:tc>
        <w:tc>
          <w:tcPr>
            <w:tcW w:w="192" w:type="pct"/>
          </w:tcPr>
          <w:p w14:paraId="42974789" w14:textId="77777777" w:rsidR="00257D63" w:rsidRDefault="00257D63" w:rsidP="00257D63">
            <w:pPr>
              <w:pStyle w:val="TabellRader"/>
            </w:pPr>
          </w:p>
        </w:tc>
        <w:tc>
          <w:tcPr>
            <w:tcW w:w="213" w:type="pct"/>
          </w:tcPr>
          <w:p w14:paraId="40A021AB" w14:textId="12DBF91E" w:rsidR="00257D63" w:rsidRDefault="00257D63" w:rsidP="00257D63">
            <w:pPr>
              <w:pStyle w:val="TabellRader"/>
            </w:pPr>
            <w:r>
              <w:t>X</w:t>
            </w:r>
          </w:p>
        </w:tc>
      </w:tr>
      <w:tr w:rsidR="00257D63" w14:paraId="5E2D0EAF" w14:textId="77777777" w:rsidTr="003C5A6C">
        <w:trPr>
          <w:gridAfter w:val="2"/>
          <w:wAfter w:w="4015" w:type="pct"/>
        </w:trPr>
        <w:tc>
          <w:tcPr>
            <w:tcW w:w="195" w:type="pct"/>
          </w:tcPr>
          <w:p w14:paraId="512F509E" w14:textId="62E94D4C" w:rsidR="00257D63" w:rsidRDefault="00257D63" w:rsidP="00257D63">
            <w:pPr>
              <w:pStyle w:val="TabellRader"/>
            </w:pPr>
            <w:r>
              <w:t>275</w:t>
            </w:r>
          </w:p>
        </w:tc>
        <w:tc>
          <w:tcPr>
            <w:tcW w:w="193" w:type="pct"/>
          </w:tcPr>
          <w:p w14:paraId="1F34AF71" w14:textId="260BC3CD" w:rsidR="00257D63" w:rsidRDefault="00257D63" w:rsidP="00257D63">
            <w:pPr>
              <w:pStyle w:val="TabellRader"/>
            </w:pPr>
            <w:r>
              <w:t>SoU11</w:t>
            </w:r>
          </w:p>
        </w:tc>
        <w:tc>
          <w:tcPr>
            <w:tcW w:w="192" w:type="pct"/>
          </w:tcPr>
          <w:p w14:paraId="433B470F" w14:textId="00DF4FF3" w:rsidR="00257D63" w:rsidRDefault="00257D63" w:rsidP="00257D63">
            <w:pPr>
              <w:pStyle w:val="TabellRader"/>
            </w:pPr>
            <w:r>
              <w:t>S 24</w:t>
            </w:r>
          </w:p>
        </w:tc>
        <w:tc>
          <w:tcPr>
            <w:tcW w:w="192" w:type="pct"/>
          </w:tcPr>
          <w:p w14:paraId="5421EF74" w14:textId="77777777" w:rsidR="00257D63" w:rsidRDefault="00257D63" w:rsidP="00257D63">
            <w:pPr>
              <w:pStyle w:val="TabellRader"/>
            </w:pPr>
          </w:p>
        </w:tc>
        <w:tc>
          <w:tcPr>
            <w:tcW w:w="213" w:type="pct"/>
          </w:tcPr>
          <w:p w14:paraId="34EC0949" w14:textId="063273A1" w:rsidR="00257D63" w:rsidRDefault="00257D63" w:rsidP="00257D63">
            <w:pPr>
              <w:pStyle w:val="TabellRader"/>
            </w:pPr>
            <w:r>
              <w:t>X</w:t>
            </w:r>
          </w:p>
        </w:tc>
      </w:tr>
      <w:tr w:rsidR="00257D63" w:rsidRPr="00043553" w14:paraId="34DEE03D" w14:textId="77777777" w:rsidTr="003C5A6C">
        <w:trPr>
          <w:gridAfter w:val="2"/>
          <w:wAfter w:w="4015" w:type="pct"/>
        </w:trPr>
        <w:tc>
          <w:tcPr>
            <w:tcW w:w="195" w:type="pct"/>
          </w:tcPr>
          <w:p w14:paraId="46AE5200" w14:textId="6B389C34" w:rsidR="00257D63" w:rsidRPr="00043553" w:rsidRDefault="00257D63" w:rsidP="00257D63">
            <w:pPr>
              <w:pStyle w:val="TabellRader"/>
            </w:pPr>
            <w:r w:rsidRPr="00043553">
              <w:t>291</w:t>
            </w:r>
          </w:p>
        </w:tc>
        <w:tc>
          <w:tcPr>
            <w:tcW w:w="193" w:type="pct"/>
          </w:tcPr>
          <w:p w14:paraId="288CB347" w14:textId="34E2104D" w:rsidR="00257D63" w:rsidRPr="00043553" w:rsidRDefault="00257D63" w:rsidP="00257D63">
            <w:pPr>
              <w:pStyle w:val="TabellRader"/>
            </w:pPr>
            <w:r w:rsidRPr="00043553">
              <w:t>SoU24</w:t>
            </w:r>
          </w:p>
        </w:tc>
        <w:tc>
          <w:tcPr>
            <w:tcW w:w="192" w:type="pct"/>
          </w:tcPr>
          <w:p w14:paraId="38C66623" w14:textId="56E785BB" w:rsidR="00257D63" w:rsidRPr="00043553" w:rsidRDefault="00257D63" w:rsidP="00257D63">
            <w:pPr>
              <w:pStyle w:val="TabellRader"/>
            </w:pPr>
            <w:r w:rsidRPr="00043553">
              <w:t xml:space="preserve">S </w:t>
            </w:r>
            <w:r>
              <w:t>25</w:t>
            </w:r>
          </w:p>
        </w:tc>
        <w:tc>
          <w:tcPr>
            <w:tcW w:w="192" w:type="pct"/>
          </w:tcPr>
          <w:p w14:paraId="2E492129" w14:textId="18A04C75" w:rsidR="00257D63" w:rsidRPr="00043553" w:rsidRDefault="00257D63" w:rsidP="00257D63">
            <w:pPr>
              <w:pStyle w:val="TabellRader"/>
            </w:pPr>
          </w:p>
        </w:tc>
        <w:tc>
          <w:tcPr>
            <w:tcW w:w="213" w:type="pct"/>
          </w:tcPr>
          <w:p w14:paraId="4689F092" w14:textId="1AE321D5" w:rsidR="00257D63" w:rsidRPr="00043553" w:rsidRDefault="00257D63" w:rsidP="00257D63">
            <w:pPr>
              <w:pStyle w:val="TabellRader"/>
            </w:pPr>
            <w:r>
              <w:t>X</w:t>
            </w:r>
          </w:p>
        </w:tc>
      </w:tr>
      <w:tr w:rsidR="00257D63" w14:paraId="01D1324A" w14:textId="77777777" w:rsidTr="003C5A6C">
        <w:trPr>
          <w:gridAfter w:val="2"/>
          <w:wAfter w:w="4015" w:type="pct"/>
        </w:trPr>
        <w:tc>
          <w:tcPr>
            <w:tcW w:w="195" w:type="pct"/>
          </w:tcPr>
          <w:p w14:paraId="654D5DC6" w14:textId="68900F82" w:rsidR="00257D63" w:rsidRDefault="00257D63" w:rsidP="00257D63">
            <w:pPr>
              <w:pStyle w:val="TabellRader"/>
            </w:pPr>
            <w:r>
              <w:t>309</w:t>
            </w:r>
          </w:p>
        </w:tc>
        <w:tc>
          <w:tcPr>
            <w:tcW w:w="193" w:type="pct"/>
          </w:tcPr>
          <w:p w14:paraId="6413580F" w14:textId="2DE75119" w:rsidR="00257D63" w:rsidRDefault="00257D63" w:rsidP="00257D63">
            <w:pPr>
              <w:pStyle w:val="TabellRader"/>
            </w:pPr>
            <w:r>
              <w:t>SoU9</w:t>
            </w:r>
          </w:p>
        </w:tc>
        <w:tc>
          <w:tcPr>
            <w:tcW w:w="192" w:type="pct"/>
          </w:tcPr>
          <w:p w14:paraId="55261D33" w14:textId="1D89BD84" w:rsidR="00257D63" w:rsidRDefault="00257D63" w:rsidP="00257D63">
            <w:pPr>
              <w:pStyle w:val="TabellRader"/>
            </w:pPr>
            <w:r>
              <w:t>S 26</w:t>
            </w:r>
          </w:p>
        </w:tc>
        <w:tc>
          <w:tcPr>
            <w:tcW w:w="192" w:type="pct"/>
          </w:tcPr>
          <w:p w14:paraId="323B20FE" w14:textId="5B4A9BF0" w:rsidR="00257D63" w:rsidRDefault="00257D63" w:rsidP="00257D63">
            <w:pPr>
              <w:pStyle w:val="TabellRader"/>
            </w:pPr>
            <w:r>
              <w:t>X</w:t>
            </w:r>
          </w:p>
        </w:tc>
        <w:tc>
          <w:tcPr>
            <w:tcW w:w="213" w:type="pct"/>
          </w:tcPr>
          <w:p w14:paraId="216D8698" w14:textId="188B8187" w:rsidR="00257D63" w:rsidRDefault="00257D63" w:rsidP="00257D63">
            <w:pPr>
              <w:pStyle w:val="TabellRader"/>
            </w:pPr>
          </w:p>
        </w:tc>
      </w:tr>
      <w:tr w:rsidR="00257D63" w14:paraId="71F348B4" w14:textId="77777777" w:rsidTr="003C5A6C">
        <w:trPr>
          <w:gridAfter w:val="2"/>
          <w:wAfter w:w="4015" w:type="pct"/>
        </w:trPr>
        <w:tc>
          <w:tcPr>
            <w:tcW w:w="195" w:type="pct"/>
          </w:tcPr>
          <w:p w14:paraId="55B54CD0" w14:textId="77777777" w:rsidR="00257D63" w:rsidRDefault="00257D63" w:rsidP="00257D63">
            <w:pPr>
              <w:pStyle w:val="TabellRader"/>
            </w:pPr>
          </w:p>
        </w:tc>
        <w:tc>
          <w:tcPr>
            <w:tcW w:w="193" w:type="pct"/>
          </w:tcPr>
          <w:p w14:paraId="2750B20A" w14:textId="77777777" w:rsidR="00257D63" w:rsidRDefault="00257D63" w:rsidP="00257D63">
            <w:pPr>
              <w:pStyle w:val="TabellRader"/>
            </w:pPr>
          </w:p>
        </w:tc>
        <w:tc>
          <w:tcPr>
            <w:tcW w:w="192" w:type="pct"/>
          </w:tcPr>
          <w:p w14:paraId="5DCAE161" w14:textId="77777777" w:rsidR="00257D63" w:rsidRDefault="00257D63" w:rsidP="00257D63">
            <w:pPr>
              <w:pStyle w:val="TabellRader"/>
            </w:pPr>
          </w:p>
        </w:tc>
        <w:tc>
          <w:tcPr>
            <w:tcW w:w="192" w:type="pct"/>
          </w:tcPr>
          <w:p w14:paraId="4B352579" w14:textId="77777777" w:rsidR="00257D63" w:rsidRDefault="00257D63" w:rsidP="00257D63">
            <w:pPr>
              <w:pStyle w:val="TabellRader"/>
            </w:pPr>
          </w:p>
        </w:tc>
        <w:tc>
          <w:tcPr>
            <w:tcW w:w="213" w:type="pct"/>
          </w:tcPr>
          <w:p w14:paraId="50EB67A0" w14:textId="77777777" w:rsidR="00257D63" w:rsidRDefault="00257D63" w:rsidP="00257D63">
            <w:pPr>
              <w:pStyle w:val="TabellRader"/>
            </w:pPr>
          </w:p>
        </w:tc>
      </w:tr>
      <w:tr w:rsidR="00257D63" w:rsidRPr="00C51E5E" w14:paraId="42363E14" w14:textId="77777777" w:rsidTr="003C5A6C">
        <w:trPr>
          <w:gridAfter w:val="2"/>
          <w:wAfter w:w="4015" w:type="pct"/>
        </w:trPr>
        <w:tc>
          <w:tcPr>
            <w:tcW w:w="195" w:type="pct"/>
          </w:tcPr>
          <w:p w14:paraId="4CC2E370" w14:textId="24C330AE" w:rsidR="00257D63" w:rsidRPr="00C51E5E" w:rsidRDefault="00257D63" w:rsidP="00257D63">
            <w:pPr>
              <w:pStyle w:val="TabellRader"/>
              <w:rPr>
                <w:b/>
              </w:rPr>
            </w:pPr>
            <w:r w:rsidRPr="00C51E5E">
              <w:rPr>
                <w:b/>
              </w:rPr>
              <w:t>20</w:t>
            </w:r>
            <w:r>
              <w:rPr>
                <w:b/>
              </w:rPr>
              <w:t>20</w:t>
            </w:r>
            <w:r w:rsidRPr="00C51E5E">
              <w:rPr>
                <w:b/>
              </w:rPr>
              <w:t>/</w:t>
            </w:r>
            <w:r>
              <w:rPr>
                <w:b/>
              </w:rPr>
              <w:t>21</w:t>
            </w:r>
          </w:p>
        </w:tc>
        <w:tc>
          <w:tcPr>
            <w:tcW w:w="193" w:type="pct"/>
          </w:tcPr>
          <w:p w14:paraId="6B9C1A93" w14:textId="77777777" w:rsidR="00257D63" w:rsidRPr="00C51E5E" w:rsidRDefault="00257D63" w:rsidP="00257D63">
            <w:pPr>
              <w:pStyle w:val="TabellRader"/>
              <w:rPr>
                <w:b/>
              </w:rPr>
            </w:pPr>
          </w:p>
        </w:tc>
        <w:tc>
          <w:tcPr>
            <w:tcW w:w="192" w:type="pct"/>
          </w:tcPr>
          <w:p w14:paraId="5EB45FE7" w14:textId="77777777" w:rsidR="00257D63" w:rsidRPr="00C51E5E" w:rsidRDefault="00257D63" w:rsidP="00257D63">
            <w:pPr>
              <w:pStyle w:val="TabellRader"/>
              <w:rPr>
                <w:b/>
              </w:rPr>
            </w:pPr>
          </w:p>
        </w:tc>
        <w:tc>
          <w:tcPr>
            <w:tcW w:w="192" w:type="pct"/>
          </w:tcPr>
          <w:p w14:paraId="48D00D57" w14:textId="77777777" w:rsidR="00257D63" w:rsidRPr="00C51E5E" w:rsidRDefault="00257D63" w:rsidP="00257D63">
            <w:pPr>
              <w:pStyle w:val="TabellRader"/>
              <w:rPr>
                <w:b/>
              </w:rPr>
            </w:pPr>
          </w:p>
        </w:tc>
        <w:tc>
          <w:tcPr>
            <w:tcW w:w="213" w:type="pct"/>
          </w:tcPr>
          <w:p w14:paraId="709C9613" w14:textId="3B436D41" w:rsidR="00257D63" w:rsidRPr="00C51E5E" w:rsidRDefault="00257D63" w:rsidP="00257D63">
            <w:pPr>
              <w:pStyle w:val="TabellRader"/>
              <w:rPr>
                <w:b/>
              </w:rPr>
            </w:pPr>
          </w:p>
        </w:tc>
      </w:tr>
      <w:tr w:rsidR="00257D63" w14:paraId="1CE268FA" w14:textId="77777777" w:rsidTr="003C5A6C">
        <w:trPr>
          <w:gridAfter w:val="2"/>
          <w:wAfter w:w="4015" w:type="pct"/>
        </w:trPr>
        <w:tc>
          <w:tcPr>
            <w:tcW w:w="195" w:type="pct"/>
          </w:tcPr>
          <w:p w14:paraId="4EED1F2B" w14:textId="4200FF00" w:rsidR="00257D63" w:rsidRDefault="00257D63" w:rsidP="00257D63">
            <w:pPr>
              <w:pStyle w:val="TabellRader"/>
            </w:pPr>
            <w:r>
              <w:t>61</w:t>
            </w:r>
          </w:p>
        </w:tc>
        <w:tc>
          <w:tcPr>
            <w:tcW w:w="193" w:type="pct"/>
          </w:tcPr>
          <w:p w14:paraId="79D18ADC" w14:textId="35F43C46" w:rsidR="00257D63" w:rsidRDefault="00257D63" w:rsidP="00257D63">
            <w:pPr>
              <w:pStyle w:val="TabellRader"/>
            </w:pPr>
            <w:r>
              <w:t>SoU2</w:t>
            </w:r>
          </w:p>
        </w:tc>
        <w:tc>
          <w:tcPr>
            <w:tcW w:w="192" w:type="pct"/>
          </w:tcPr>
          <w:p w14:paraId="76C91CBE" w14:textId="48D3A405" w:rsidR="00257D63" w:rsidRDefault="00257D63" w:rsidP="00257D63">
            <w:pPr>
              <w:pStyle w:val="TabellRader"/>
            </w:pPr>
            <w:r>
              <w:t>S 27</w:t>
            </w:r>
          </w:p>
        </w:tc>
        <w:tc>
          <w:tcPr>
            <w:tcW w:w="192" w:type="pct"/>
          </w:tcPr>
          <w:p w14:paraId="1C60AAEC" w14:textId="77777777" w:rsidR="00257D63" w:rsidRDefault="00257D63" w:rsidP="00257D63">
            <w:pPr>
              <w:pStyle w:val="TabellRader"/>
            </w:pPr>
          </w:p>
        </w:tc>
        <w:tc>
          <w:tcPr>
            <w:tcW w:w="213" w:type="pct"/>
          </w:tcPr>
          <w:p w14:paraId="4389E9FD" w14:textId="59A75261" w:rsidR="00257D63" w:rsidRDefault="00257D63" w:rsidP="00257D63">
            <w:pPr>
              <w:pStyle w:val="TabellRader"/>
            </w:pPr>
            <w:r>
              <w:t>X</w:t>
            </w:r>
          </w:p>
        </w:tc>
      </w:tr>
      <w:tr w:rsidR="00257D63" w14:paraId="5D02687F" w14:textId="77777777" w:rsidTr="003C5A6C">
        <w:trPr>
          <w:gridAfter w:val="2"/>
          <w:wAfter w:w="4015" w:type="pct"/>
        </w:trPr>
        <w:tc>
          <w:tcPr>
            <w:tcW w:w="195" w:type="pct"/>
          </w:tcPr>
          <w:p w14:paraId="570B81FA" w14:textId="04DB27A6" w:rsidR="00257D63" w:rsidRDefault="00257D63" w:rsidP="00257D63">
            <w:pPr>
              <w:pStyle w:val="TabellRader"/>
            </w:pPr>
            <w:r>
              <w:t>80</w:t>
            </w:r>
          </w:p>
        </w:tc>
        <w:tc>
          <w:tcPr>
            <w:tcW w:w="193" w:type="pct"/>
          </w:tcPr>
          <w:p w14:paraId="6F863320" w14:textId="3D969A05" w:rsidR="00257D63" w:rsidRDefault="00257D63" w:rsidP="00257D63">
            <w:pPr>
              <w:pStyle w:val="TabellRader"/>
            </w:pPr>
            <w:r>
              <w:t>SoU10</w:t>
            </w:r>
          </w:p>
        </w:tc>
        <w:tc>
          <w:tcPr>
            <w:tcW w:w="192" w:type="pct"/>
          </w:tcPr>
          <w:p w14:paraId="0A6454A1" w14:textId="1851B7E2" w:rsidR="00257D63" w:rsidRDefault="00257D63" w:rsidP="00257D63">
            <w:pPr>
              <w:pStyle w:val="TabellRader"/>
            </w:pPr>
            <w:r>
              <w:t>S 28</w:t>
            </w:r>
          </w:p>
        </w:tc>
        <w:tc>
          <w:tcPr>
            <w:tcW w:w="192" w:type="pct"/>
          </w:tcPr>
          <w:p w14:paraId="460F5DA9" w14:textId="77777777" w:rsidR="00257D63" w:rsidRDefault="00257D63" w:rsidP="00257D63">
            <w:pPr>
              <w:pStyle w:val="TabellRader"/>
            </w:pPr>
          </w:p>
        </w:tc>
        <w:tc>
          <w:tcPr>
            <w:tcW w:w="213" w:type="pct"/>
          </w:tcPr>
          <w:p w14:paraId="5688E693" w14:textId="28597458" w:rsidR="00257D63" w:rsidRDefault="00257D63" w:rsidP="00257D63">
            <w:pPr>
              <w:pStyle w:val="TabellRader"/>
            </w:pPr>
            <w:r>
              <w:t>X</w:t>
            </w:r>
          </w:p>
        </w:tc>
      </w:tr>
      <w:tr w:rsidR="00257D63" w14:paraId="79F69FFC" w14:textId="77777777" w:rsidTr="003C5A6C">
        <w:trPr>
          <w:gridAfter w:val="2"/>
          <w:wAfter w:w="4015" w:type="pct"/>
        </w:trPr>
        <w:tc>
          <w:tcPr>
            <w:tcW w:w="195" w:type="pct"/>
          </w:tcPr>
          <w:p w14:paraId="1CA2876E" w14:textId="627A4DE1" w:rsidR="00257D63" w:rsidRDefault="00257D63" w:rsidP="00257D63">
            <w:pPr>
              <w:pStyle w:val="TabellRader"/>
            </w:pPr>
            <w:r>
              <w:t>81</w:t>
            </w:r>
          </w:p>
        </w:tc>
        <w:tc>
          <w:tcPr>
            <w:tcW w:w="193" w:type="pct"/>
          </w:tcPr>
          <w:p w14:paraId="2232539D" w14:textId="242E6F71" w:rsidR="00257D63" w:rsidRDefault="00257D63" w:rsidP="00257D63">
            <w:pPr>
              <w:pStyle w:val="TabellRader"/>
            </w:pPr>
            <w:r>
              <w:t>SoU11</w:t>
            </w:r>
          </w:p>
        </w:tc>
        <w:tc>
          <w:tcPr>
            <w:tcW w:w="192" w:type="pct"/>
          </w:tcPr>
          <w:p w14:paraId="7FBE80E7" w14:textId="7CBEE511" w:rsidR="00257D63" w:rsidRDefault="00257D63" w:rsidP="00257D63">
            <w:pPr>
              <w:pStyle w:val="TabellRader"/>
            </w:pPr>
            <w:r>
              <w:t>S 29</w:t>
            </w:r>
          </w:p>
        </w:tc>
        <w:tc>
          <w:tcPr>
            <w:tcW w:w="192" w:type="pct"/>
          </w:tcPr>
          <w:p w14:paraId="4A641A13" w14:textId="77777777" w:rsidR="00257D63" w:rsidRDefault="00257D63" w:rsidP="00257D63">
            <w:pPr>
              <w:pStyle w:val="TabellRader"/>
            </w:pPr>
          </w:p>
        </w:tc>
        <w:tc>
          <w:tcPr>
            <w:tcW w:w="213" w:type="pct"/>
          </w:tcPr>
          <w:p w14:paraId="7D4923FD" w14:textId="03E8D084" w:rsidR="00257D63" w:rsidRDefault="00257D63" w:rsidP="00257D63">
            <w:pPr>
              <w:pStyle w:val="TabellRader"/>
            </w:pPr>
            <w:r>
              <w:t>X</w:t>
            </w:r>
          </w:p>
        </w:tc>
      </w:tr>
      <w:tr w:rsidR="00257D63" w14:paraId="18D3B1E3" w14:textId="77777777" w:rsidTr="003C5A6C">
        <w:trPr>
          <w:gridAfter w:val="2"/>
          <w:wAfter w:w="4015" w:type="pct"/>
        </w:trPr>
        <w:tc>
          <w:tcPr>
            <w:tcW w:w="195" w:type="pct"/>
          </w:tcPr>
          <w:p w14:paraId="01BFA47F" w14:textId="196BA969" w:rsidR="00257D63" w:rsidRDefault="00257D63" w:rsidP="00257D63">
            <w:pPr>
              <w:pStyle w:val="TabellRader"/>
            </w:pPr>
            <w:r>
              <w:t>128</w:t>
            </w:r>
          </w:p>
        </w:tc>
        <w:tc>
          <w:tcPr>
            <w:tcW w:w="193" w:type="pct"/>
          </w:tcPr>
          <w:p w14:paraId="3016486C" w14:textId="545C01B6" w:rsidR="00257D63" w:rsidRDefault="00257D63" w:rsidP="00257D63">
            <w:pPr>
              <w:pStyle w:val="TabellRader"/>
            </w:pPr>
            <w:r>
              <w:t>SoU5</w:t>
            </w:r>
          </w:p>
        </w:tc>
        <w:tc>
          <w:tcPr>
            <w:tcW w:w="192" w:type="pct"/>
          </w:tcPr>
          <w:p w14:paraId="61E5181F" w14:textId="4F9D254A" w:rsidR="00257D63" w:rsidRDefault="00257D63" w:rsidP="00257D63">
            <w:pPr>
              <w:pStyle w:val="TabellRader"/>
            </w:pPr>
            <w:r>
              <w:t>S 30</w:t>
            </w:r>
          </w:p>
        </w:tc>
        <w:tc>
          <w:tcPr>
            <w:tcW w:w="192" w:type="pct"/>
          </w:tcPr>
          <w:p w14:paraId="2CDB59A5" w14:textId="77777777" w:rsidR="00257D63" w:rsidRDefault="00257D63" w:rsidP="00257D63">
            <w:pPr>
              <w:pStyle w:val="TabellRader"/>
            </w:pPr>
          </w:p>
        </w:tc>
        <w:tc>
          <w:tcPr>
            <w:tcW w:w="213" w:type="pct"/>
          </w:tcPr>
          <w:p w14:paraId="760AD67F" w14:textId="5A271CD2" w:rsidR="00257D63" w:rsidRDefault="00257D63" w:rsidP="00257D63">
            <w:pPr>
              <w:pStyle w:val="TabellRader"/>
            </w:pPr>
            <w:r>
              <w:t>X</w:t>
            </w:r>
          </w:p>
        </w:tc>
      </w:tr>
      <w:tr w:rsidR="00257D63" w14:paraId="4A3482FC" w14:textId="77777777" w:rsidTr="00554763">
        <w:tc>
          <w:tcPr>
            <w:tcW w:w="195" w:type="pct"/>
          </w:tcPr>
          <w:p w14:paraId="632341C0" w14:textId="67F8B892" w:rsidR="00257D63" w:rsidRDefault="00257D63" w:rsidP="00257D63">
            <w:pPr>
              <w:pStyle w:val="TabellRader"/>
            </w:pPr>
            <w:r>
              <w:t>187</w:t>
            </w:r>
          </w:p>
        </w:tc>
        <w:tc>
          <w:tcPr>
            <w:tcW w:w="193" w:type="pct"/>
          </w:tcPr>
          <w:p w14:paraId="5A9E3E03" w14:textId="64B40690" w:rsidR="00257D63" w:rsidRDefault="00257D63" w:rsidP="00257D63">
            <w:pPr>
              <w:pStyle w:val="TabellRader"/>
            </w:pPr>
            <w:r>
              <w:t>SoU19</w:t>
            </w:r>
          </w:p>
        </w:tc>
        <w:tc>
          <w:tcPr>
            <w:tcW w:w="192" w:type="pct"/>
          </w:tcPr>
          <w:p w14:paraId="03BDDC13" w14:textId="12885586" w:rsidR="00257D63" w:rsidRDefault="00257D63" w:rsidP="00257D63">
            <w:pPr>
              <w:pStyle w:val="TabellRader"/>
            </w:pPr>
            <w:r>
              <w:t>S 31</w:t>
            </w:r>
          </w:p>
        </w:tc>
        <w:tc>
          <w:tcPr>
            <w:tcW w:w="192" w:type="pct"/>
          </w:tcPr>
          <w:p w14:paraId="25B0765B" w14:textId="77777777" w:rsidR="00257D63" w:rsidRDefault="00257D63" w:rsidP="00257D63">
            <w:pPr>
              <w:pStyle w:val="TabellRader"/>
            </w:pPr>
          </w:p>
        </w:tc>
        <w:tc>
          <w:tcPr>
            <w:tcW w:w="4228" w:type="pct"/>
            <w:gridSpan w:val="3"/>
          </w:tcPr>
          <w:p w14:paraId="7DB95666" w14:textId="4C518B68" w:rsidR="00257D63" w:rsidRDefault="00257D63" w:rsidP="00257D63">
            <w:pPr>
              <w:pStyle w:val="TabellRader"/>
            </w:pPr>
            <w:r>
              <w:t>X</w:t>
            </w:r>
          </w:p>
        </w:tc>
      </w:tr>
      <w:tr w:rsidR="00257D63" w14:paraId="67CA44BA" w14:textId="77777777" w:rsidTr="00554763">
        <w:tc>
          <w:tcPr>
            <w:tcW w:w="195" w:type="pct"/>
          </w:tcPr>
          <w:p w14:paraId="18A8A384" w14:textId="140F3746" w:rsidR="00257D63" w:rsidRDefault="00257D63" w:rsidP="00257D63">
            <w:pPr>
              <w:pStyle w:val="TabellRader"/>
            </w:pPr>
            <w:r>
              <w:t>191</w:t>
            </w:r>
          </w:p>
        </w:tc>
        <w:tc>
          <w:tcPr>
            <w:tcW w:w="193" w:type="pct"/>
          </w:tcPr>
          <w:p w14:paraId="1895B44E" w14:textId="79C9E047" w:rsidR="00257D63" w:rsidRDefault="00257D63" w:rsidP="00257D63">
            <w:pPr>
              <w:pStyle w:val="TabellRader"/>
            </w:pPr>
            <w:r>
              <w:t>SoU8</w:t>
            </w:r>
          </w:p>
        </w:tc>
        <w:tc>
          <w:tcPr>
            <w:tcW w:w="192" w:type="pct"/>
          </w:tcPr>
          <w:p w14:paraId="4232D466" w14:textId="4CB6FE1E" w:rsidR="00257D63" w:rsidRDefault="00257D63" w:rsidP="00257D63">
            <w:pPr>
              <w:pStyle w:val="TabellRader"/>
            </w:pPr>
            <w:r>
              <w:t>S 32</w:t>
            </w:r>
          </w:p>
        </w:tc>
        <w:tc>
          <w:tcPr>
            <w:tcW w:w="192" w:type="pct"/>
          </w:tcPr>
          <w:p w14:paraId="330B3282" w14:textId="77777777" w:rsidR="00257D63" w:rsidRDefault="00257D63" w:rsidP="00257D63">
            <w:pPr>
              <w:pStyle w:val="TabellRader"/>
            </w:pPr>
          </w:p>
        </w:tc>
        <w:tc>
          <w:tcPr>
            <w:tcW w:w="4228" w:type="pct"/>
            <w:gridSpan w:val="3"/>
          </w:tcPr>
          <w:p w14:paraId="4F9D7CD1" w14:textId="028CF5DE" w:rsidR="00257D63" w:rsidRDefault="00257D63" w:rsidP="00257D63">
            <w:pPr>
              <w:pStyle w:val="TabellRader"/>
            </w:pPr>
            <w:r>
              <w:t>X</w:t>
            </w:r>
          </w:p>
        </w:tc>
      </w:tr>
      <w:tr w:rsidR="00257D63" w14:paraId="34AB9BAF" w14:textId="77777777" w:rsidTr="00554763">
        <w:tc>
          <w:tcPr>
            <w:tcW w:w="195" w:type="pct"/>
          </w:tcPr>
          <w:p w14:paraId="4456F80D" w14:textId="6974D364" w:rsidR="00257D63" w:rsidRDefault="00257D63" w:rsidP="00257D63">
            <w:pPr>
              <w:pStyle w:val="TabellRader"/>
            </w:pPr>
            <w:r>
              <w:t>210</w:t>
            </w:r>
          </w:p>
        </w:tc>
        <w:tc>
          <w:tcPr>
            <w:tcW w:w="193" w:type="pct"/>
          </w:tcPr>
          <w:p w14:paraId="5776EBC1" w14:textId="6FD31D71" w:rsidR="00257D63" w:rsidRDefault="00257D63" w:rsidP="00257D63">
            <w:pPr>
              <w:pStyle w:val="TabellRader"/>
            </w:pPr>
            <w:r>
              <w:t>SoU28</w:t>
            </w:r>
          </w:p>
        </w:tc>
        <w:tc>
          <w:tcPr>
            <w:tcW w:w="192" w:type="pct"/>
          </w:tcPr>
          <w:p w14:paraId="083F2D93" w14:textId="4F9C629E" w:rsidR="00257D63" w:rsidRDefault="00257D63" w:rsidP="00257D63">
            <w:pPr>
              <w:pStyle w:val="TabellRader"/>
            </w:pPr>
            <w:r>
              <w:t>S 33</w:t>
            </w:r>
          </w:p>
        </w:tc>
        <w:tc>
          <w:tcPr>
            <w:tcW w:w="192" w:type="pct"/>
          </w:tcPr>
          <w:p w14:paraId="7AC40770" w14:textId="0D7E665C" w:rsidR="00257D63" w:rsidRDefault="00257D63" w:rsidP="00257D63">
            <w:pPr>
              <w:pStyle w:val="TabellRader"/>
            </w:pPr>
            <w:r>
              <w:t>X</w:t>
            </w:r>
          </w:p>
        </w:tc>
        <w:tc>
          <w:tcPr>
            <w:tcW w:w="4228" w:type="pct"/>
            <w:gridSpan w:val="3"/>
          </w:tcPr>
          <w:p w14:paraId="4D5E45E1" w14:textId="4C2D173E" w:rsidR="00257D63" w:rsidRDefault="00257D63" w:rsidP="00257D63">
            <w:pPr>
              <w:pStyle w:val="TabellRader"/>
            </w:pPr>
          </w:p>
        </w:tc>
      </w:tr>
      <w:tr w:rsidR="00257D63" w14:paraId="3C460E26" w14:textId="77777777" w:rsidTr="00554763">
        <w:tc>
          <w:tcPr>
            <w:tcW w:w="195" w:type="pct"/>
          </w:tcPr>
          <w:p w14:paraId="559BC843" w14:textId="09346650" w:rsidR="00257D63" w:rsidRDefault="00257D63" w:rsidP="00257D63">
            <w:pPr>
              <w:pStyle w:val="TabellRader"/>
            </w:pPr>
            <w:r>
              <w:t>216</w:t>
            </w:r>
          </w:p>
        </w:tc>
        <w:tc>
          <w:tcPr>
            <w:tcW w:w="193" w:type="pct"/>
          </w:tcPr>
          <w:p w14:paraId="545E99F7" w14:textId="32D48576" w:rsidR="00257D63" w:rsidRDefault="00257D63" w:rsidP="00257D63">
            <w:pPr>
              <w:pStyle w:val="TabellRader"/>
            </w:pPr>
            <w:r>
              <w:t>SoU9</w:t>
            </w:r>
          </w:p>
        </w:tc>
        <w:tc>
          <w:tcPr>
            <w:tcW w:w="192" w:type="pct"/>
          </w:tcPr>
          <w:p w14:paraId="4C457A96" w14:textId="20BF2CB0" w:rsidR="00257D63" w:rsidRDefault="00257D63" w:rsidP="00257D63">
            <w:pPr>
              <w:pStyle w:val="TabellRader"/>
            </w:pPr>
            <w:r>
              <w:t>S 34</w:t>
            </w:r>
          </w:p>
        </w:tc>
        <w:tc>
          <w:tcPr>
            <w:tcW w:w="192" w:type="pct"/>
          </w:tcPr>
          <w:p w14:paraId="207CAEE0" w14:textId="77777777" w:rsidR="00257D63" w:rsidRDefault="00257D63" w:rsidP="00257D63">
            <w:pPr>
              <w:pStyle w:val="TabellRader"/>
            </w:pPr>
          </w:p>
        </w:tc>
        <w:tc>
          <w:tcPr>
            <w:tcW w:w="4228" w:type="pct"/>
            <w:gridSpan w:val="3"/>
          </w:tcPr>
          <w:p w14:paraId="6A4D8DCE" w14:textId="4B445A59" w:rsidR="00257D63" w:rsidRDefault="00257D63" w:rsidP="00257D63">
            <w:pPr>
              <w:pStyle w:val="TabellRader"/>
            </w:pPr>
            <w:r>
              <w:t>X</w:t>
            </w:r>
          </w:p>
        </w:tc>
      </w:tr>
      <w:tr w:rsidR="00257D63" w14:paraId="16FBEF48" w14:textId="77777777" w:rsidTr="00554763">
        <w:tc>
          <w:tcPr>
            <w:tcW w:w="195" w:type="pct"/>
          </w:tcPr>
          <w:p w14:paraId="288D18F9" w14:textId="55AA1253" w:rsidR="00257D63" w:rsidRDefault="00257D63" w:rsidP="00257D63">
            <w:pPr>
              <w:pStyle w:val="TabellRader"/>
            </w:pPr>
            <w:r>
              <w:t>245</w:t>
            </w:r>
          </w:p>
        </w:tc>
        <w:tc>
          <w:tcPr>
            <w:tcW w:w="193" w:type="pct"/>
          </w:tcPr>
          <w:p w14:paraId="4803D569" w14:textId="7E609216" w:rsidR="00257D63" w:rsidRDefault="00257D63" w:rsidP="00257D63">
            <w:pPr>
              <w:pStyle w:val="TabellRader"/>
            </w:pPr>
            <w:r>
              <w:t>SoU20</w:t>
            </w:r>
          </w:p>
        </w:tc>
        <w:tc>
          <w:tcPr>
            <w:tcW w:w="192" w:type="pct"/>
          </w:tcPr>
          <w:p w14:paraId="561EE586" w14:textId="6B93461B" w:rsidR="00257D63" w:rsidRDefault="00257D63" w:rsidP="00257D63">
            <w:pPr>
              <w:pStyle w:val="TabellRader"/>
            </w:pPr>
            <w:r>
              <w:t>S 37</w:t>
            </w:r>
          </w:p>
        </w:tc>
        <w:tc>
          <w:tcPr>
            <w:tcW w:w="192" w:type="pct"/>
          </w:tcPr>
          <w:p w14:paraId="7A583159" w14:textId="77777777" w:rsidR="00257D63" w:rsidRDefault="00257D63" w:rsidP="00257D63">
            <w:pPr>
              <w:pStyle w:val="TabellRader"/>
            </w:pPr>
          </w:p>
        </w:tc>
        <w:tc>
          <w:tcPr>
            <w:tcW w:w="4228" w:type="pct"/>
            <w:gridSpan w:val="3"/>
          </w:tcPr>
          <w:p w14:paraId="246A2436" w14:textId="63FBFCD4" w:rsidR="00257D63" w:rsidRDefault="00257D63" w:rsidP="00257D63">
            <w:pPr>
              <w:pStyle w:val="TabellRader"/>
            </w:pPr>
            <w:r>
              <w:t>X</w:t>
            </w:r>
          </w:p>
        </w:tc>
      </w:tr>
      <w:tr w:rsidR="00257D63" w14:paraId="1E0CCD0E" w14:textId="77777777" w:rsidTr="00554763">
        <w:tc>
          <w:tcPr>
            <w:tcW w:w="195" w:type="pct"/>
          </w:tcPr>
          <w:p w14:paraId="2FABD561" w14:textId="180352B3" w:rsidR="00257D63" w:rsidRDefault="00257D63" w:rsidP="00257D63">
            <w:pPr>
              <w:pStyle w:val="TabellRader"/>
            </w:pPr>
            <w:r>
              <w:t>246</w:t>
            </w:r>
          </w:p>
        </w:tc>
        <w:tc>
          <w:tcPr>
            <w:tcW w:w="193" w:type="pct"/>
          </w:tcPr>
          <w:p w14:paraId="6E25C2E0" w14:textId="78E47D5E" w:rsidR="00257D63" w:rsidRDefault="00257D63" w:rsidP="00257D63">
            <w:pPr>
              <w:pStyle w:val="TabellRader"/>
            </w:pPr>
            <w:r>
              <w:t>SoU36</w:t>
            </w:r>
          </w:p>
        </w:tc>
        <w:tc>
          <w:tcPr>
            <w:tcW w:w="192" w:type="pct"/>
          </w:tcPr>
          <w:p w14:paraId="39B20702" w14:textId="3797A695" w:rsidR="00257D63" w:rsidRDefault="00257D63" w:rsidP="00257D63">
            <w:pPr>
              <w:pStyle w:val="TabellRader"/>
            </w:pPr>
            <w:r>
              <w:t>S 38</w:t>
            </w:r>
          </w:p>
        </w:tc>
        <w:tc>
          <w:tcPr>
            <w:tcW w:w="192" w:type="pct"/>
          </w:tcPr>
          <w:p w14:paraId="7DC3A679" w14:textId="77777777" w:rsidR="00257D63" w:rsidRDefault="00257D63" w:rsidP="00257D63">
            <w:pPr>
              <w:pStyle w:val="TabellRader"/>
            </w:pPr>
          </w:p>
        </w:tc>
        <w:tc>
          <w:tcPr>
            <w:tcW w:w="4228" w:type="pct"/>
            <w:gridSpan w:val="3"/>
          </w:tcPr>
          <w:p w14:paraId="55D66C7D" w14:textId="1F76A1D0" w:rsidR="00257D63" w:rsidRDefault="00257D63" w:rsidP="00257D63">
            <w:pPr>
              <w:pStyle w:val="TabellRader"/>
            </w:pPr>
            <w:r>
              <w:t>X</w:t>
            </w:r>
          </w:p>
        </w:tc>
      </w:tr>
      <w:tr w:rsidR="00257D63" w14:paraId="31022C94" w14:textId="77777777" w:rsidTr="00554763">
        <w:tc>
          <w:tcPr>
            <w:tcW w:w="195" w:type="pct"/>
          </w:tcPr>
          <w:p w14:paraId="40C31B55" w14:textId="2CF6782B" w:rsidR="00257D63" w:rsidRDefault="00257D63" w:rsidP="00257D63">
            <w:pPr>
              <w:pStyle w:val="TabellRader"/>
            </w:pPr>
            <w:r>
              <w:t>261</w:t>
            </w:r>
          </w:p>
        </w:tc>
        <w:tc>
          <w:tcPr>
            <w:tcW w:w="193" w:type="pct"/>
          </w:tcPr>
          <w:p w14:paraId="17FC5BE8" w14:textId="3E45ECB6" w:rsidR="00257D63" w:rsidRDefault="00257D63" w:rsidP="00257D63">
            <w:pPr>
              <w:pStyle w:val="TabellRader"/>
            </w:pPr>
            <w:r>
              <w:t>SoU37</w:t>
            </w:r>
          </w:p>
        </w:tc>
        <w:tc>
          <w:tcPr>
            <w:tcW w:w="192" w:type="pct"/>
          </w:tcPr>
          <w:p w14:paraId="475E8675" w14:textId="46FE1B51" w:rsidR="00257D63" w:rsidRDefault="00257D63" w:rsidP="00257D63">
            <w:pPr>
              <w:pStyle w:val="TabellRader"/>
            </w:pPr>
            <w:r>
              <w:t>S 39</w:t>
            </w:r>
          </w:p>
        </w:tc>
        <w:tc>
          <w:tcPr>
            <w:tcW w:w="192" w:type="pct"/>
          </w:tcPr>
          <w:p w14:paraId="105912AB" w14:textId="5881D59B" w:rsidR="00257D63" w:rsidRDefault="00257D63" w:rsidP="00257D63">
            <w:pPr>
              <w:pStyle w:val="TabellRader"/>
            </w:pPr>
            <w:r>
              <w:t>X</w:t>
            </w:r>
          </w:p>
        </w:tc>
        <w:tc>
          <w:tcPr>
            <w:tcW w:w="4228" w:type="pct"/>
            <w:gridSpan w:val="3"/>
          </w:tcPr>
          <w:p w14:paraId="442DEDA2" w14:textId="5A0FB31C" w:rsidR="00257D63" w:rsidRDefault="00257D63" w:rsidP="00257D63">
            <w:pPr>
              <w:pStyle w:val="TabellRader"/>
            </w:pPr>
          </w:p>
        </w:tc>
      </w:tr>
      <w:tr w:rsidR="00257D63" w14:paraId="311A18FB" w14:textId="77777777" w:rsidTr="00554763">
        <w:tc>
          <w:tcPr>
            <w:tcW w:w="195" w:type="pct"/>
          </w:tcPr>
          <w:p w14:paraId="77F8C6EB" w14:textId="54B96DB4" w:rsidR="00257D63" w:rsidRDefault="00257D63" w:rsidP="00257D63">
            <w:pPr>
              <w:pStyle w:val="TabellRader"/>
            </w:pPr>
            <w:r>
              <w:t>327</w:t>
            </w:r>
          </w:p>
        </w:tc>
        <w:tc>
          <w:tcPr>
            <w:tcW w:w="193" w:type="pct"/>
          </w:tcPr>
          <w:p w14:paraId="1DF42D25" w14:textId="39DB9BAC" w:rsidR="00257D63" w:rsidRDefault="00257D63" w:rsidP="00257D63">
            <w:pPr>
              <w:pStyle w:val="TabellRader"/>
            </w:pPr>
            <w:r>
              <w:t>SoU16</w:t>
            </w:r>
          </w:p>
        </w:tc>
        <w:tc>
          <w:tcPr>
            <w:tcW w:w="192" w:type="pct"/>
          </w:tcPr>
          <w:p w14:paraId="3B749D03" w14:textId="7F721336" w:rsidR="00257D63" w:rsidRDefault="00257D63" w:rsidP="00257D63">
            <w:pPr>
              <w:pStyle w:val="TabellRader"/>
            </w:pPr>
            <w:r>
              <w:t>S 40</w:t>
            </w:r>
          </w:p>
        </w:tc>
        <w:tc>
          <w:tcPr>
            <w:tcW w:w="192" w:type="pct"/>
          </w:tcPr>
          <w:p w14:paraId="03B85B41" w14:textId="668A6287" w:rsidR="00257D63" w:rsidRDefault="00257D63" w:rsidP="00257D63">
            <w:pPr>
              <w:pStyle w:val="TabellRader"/>
            </w:pPr>
          </w:p>
        </w:tc>
        <w:tc>
          <w:tcPr>
            <w:tcW w:w="4228" w:type="pct"/>
            <w:gridSpan w:val="3"/>
          </w:tcPr>
          <w:p w14:paraId="529173F3" w14:textId="69E5DF08" w:rsidR="00257D63" w:rsidRDefault="00257D63" w:rsidP="00257D63">
            <w:pPr>
              <w:pStyle w:val="TabellRader"/>
            </w:pPr>
            <w:r>
              <w:t>X</w:t>
            </w:r>
          </w:p>
        </w:tc>
      </w:tr>
      <w:tr w:rsidR="00257D63" w14:paraId="2B431EED" w14:textId="77777777" w:rsidTr="00554763">
        <w:tc>
          <w:tcPr>
            <w:tcW w:w="195" w:type="pct"/>
          </w:tcPr>
          <w:p w14:paraId="0F13DE05" w14:textId="27DD5DC2" w:rsidR="00257D63" w:rsidRDefault="00257D63" w:rsidP="00257D63">
            <w:pPr>
              <w:pStyle w:val="TabellRader"/>
            </w:pPr>
            <w:r>
              <w:t>348</w:t>
            </w:r>
          </w:p>
        </w:tc>
        <w:tc>
          <w:tcPr>
            <w:tcW w:w="193" w:type="pct"/>
          </w:tcPr>
          <w:p w14:paraId="08392D9A" w14:textId="0C120731" w:rsidR="00257D63" w:rsidRDefault="00257D63" w:rsidP="00257D63">
            <w:pPr>
              <w:pStyle w:val="TabellRader"/>
            </w:pPr>
            <w:r>
              <w:t>SoU27</w:t>
            </w:r>
          </w:p>
        </w:tc>
        <w:tc>
          <w:tcPr>
            <w:tcW w:w="192" w:type="pct"/>
          </w:tcPr>
          <w:p w14:paraId="149720E0" w14:textId="239EB12E" w:rsidR="00257D63" w:rsidRDefault="00257D63" w:rsidP="00257D63">
            <w:pPr>
              <w:pStyle w:val="TabellRader"/>
            </w:pPr>
            <w:r>
              <w:t>S 41</w:t>
            </w:r>
          </w:p>
        </w:tc>
        <w:tc>
          <w:tcPr>
            <w:tcW w:w="192" w:type="pct"/>
          </w:tcPr>
          <w:p w14:paraId="04D4E022" w14:textId="2C5CCE74" w:rsidR="00257D63" w:rsidRDefault="00257D63" w:rsidP="00257D63">
            <w:pPr>
              <w:pStyle w:val="TabellRader"/>
            </w:pPr>
            <w:r>
              <w:t>X</w:t>
            </w:r>
          </w:p>
        </w:tc>
        <w:tc>
          <w:tcPr>
            <w:tcW w:w="4228" w:type="pct"/>
            <w:gridSpan w:val="3"/>
          </w:tcPr>
          <w:p w14:paraId="75A73903" w14:textId="51C6542B" w:rsidR="00257D63" w:rsidRDefault="00257D63" w:rsidP="00257D63">
            <w:pPr>
              <w:pStyle w:val="TabellRader"/>
            </w:pPr>
          </w:p>
        </w:tc>
      </w:tr>
      <w:tr w:rsidR="00257D63" w14:paraId="6E382F26" w14:textId="77777777" w:rsidTr="00554763">
        <w:tc>
          <w:tcPr>
            <w:tcW w:w="195" w:type="pct"/>
          </w:tcPr>
          <w:p w14:paraId="17E6915A" w14:textId="444C0089" w:rsidR="00257D63" w:rsidRDefault="00257D63" w:rsidP="00257D63">
            <w:pPr>
              <w:pStyle w:val="TabellRader"/>
            </w:pPr>
            <w:r>
              <w:t>349</w:t>
            </w:r>
          </w:p>
        </w:tc>
        <w:tc>
          <w:tcPr>
            <w:tcW w:w="193" w:type="pct"/>
          </w:tcPr>
          <w:p w14:paraId="0362F29B" w14:textId="7F32B1FF" w:rsidR="00257D63" w:rsidRDefault="00257D63" w:rsidP="00257D63">
            <w:pPr>
              <w:pStyle w:val="TabellRader"/>
            </w:pPr>
            <w:r>
              <w:t>SoU17</w:t>
            </w:r>
          </w:p>
        </w:tc>
        <w:tc>
          <w:tcPr>
            <w:tcW w:w="192" w:type="pct"/>
          </w:tcPr>
          <w:p w14:paraId="0601CDAC" w14:textId="21B05053" w:rsidR="00257D63" w:rsidRDefault="00257D63" w:rsidP="00257D63">
            <w:pPr>
              <w:pStyle w:val="TabellRader"/>
            </w:pPr>
            <w:r>
              <w:t>S 42</w:t>
            </w:r>
          </w:p>
        </w:tc>
        <w:tc>
          <w:tcPr>
            <w:tcW w:w="192" w:type="pct"/>
          </w:tcPr>
          <w:p w14:paraId="0E3BFD27" w14:textId="77777777" w:rsidR="00257D63" w:rsidRDefault="00257D63" w:rsidP="00257D63">
            <w:pPr>
              <w:pStyle w:val="TabellRader"/>
            </w:pPr>
          </w:p>
        </w:tc>
        <w:tc>
          <w:tcPr>
            <w:tcW w:w="4228" w:type="pct"/>
            <w:gridSpan w:val="3"/>
          </w:tcPr>
          <w:p w14:paraId="2E6B8774" w14:textId="36E284D8" w:rsidR="00257D63" w:rsidRDefault="00257D63" w:rsidP="00257D63">
            <w:pPr>
              <w:pStyle w:val="TabellRader"/>
            </w:pPr>
            <w:r>
              <w:t>X</w:t>
            </w:r>
          </w:p>
        </w:tc>
      </w:tr>
      <w:tr w:rsidR="00257D63" w14:paraId="3B2F7938" w14:textId="77777777" w:rsidTr="00554763">
        <w:tc>
          <w:tcPr>
            <w:tcW w:w="195" w:type="pct"/>
          </w:tcPr>
          <w:p w14:paraId="47FBFB20" w14:textId="3A52545D" w:rsidR="00257D63" w:rsidRDefault="00257D63" w:rsidP="00257D63">
            <w:pPr>
              <w:pStyle w:val="TabellRader"/>
            </w:pPr>
            <w:r>
              <w:t>368</w:t>
            </w:r>
          </w:p>
        </w:tc>
        <w:tc>
          <w:tcPr>
            <w:tcW w:w="193" w:type="pct"/>
          </w:tcPr>
          <w:p w14:paraId="28DDE8D9" w14:textId="2907723C" w:rsidR="00257D63" w:rsidRDefault="00257D63" w:rsidP="00257D63">
            <w:pPr>
              <w:pStyle w:val="TabellRader"/>
            </w:pPr>
            <w:r>
              <w:t>SoU24</w:t>
            </w:r>
          </w:p>
        </w:tc>
        <w:tc>
          <w:tcPr>
            <w:tcW w:w="192" w:type="pct"/>
          </w:tcPr>
          <w:p w14:paraId="643A87B9" w14:textId="1CDFA166" w:rsidR="00257D63" w:rsidRDefault="00257D63" w:rsidP="00257D63">
            <w:pPr>
              <w:pStyle w:val="TabellRader"/>
            </w:pPr>
            <w:r>
              <w:t>S 43</w:t>
            </w:r>
          </w:p>
        </w:tc>
        <w:tc>
          <w:tcPr>
            <w:tcW w:w="192" w:type="pct"/>
          </w:tcPr>
          <w:p w14:paraId="3475BB92" w14:textId="77777777" w:rsidR="00257D63" w:rsidRDefault="00257D63" w:rsidP="00257D63">
            <w:pPr>
              <w:pStyle w:val="TabellRader"/>
            </w:pPr>
          </w:p>
        </w:tc>
        <w:tc>
          <w:tcPr>
            <w:tcW w:w="4228" w:type="pct"/>
            <w:gridSpan w:val="3"/>
          </w:tcPr>
          <w:p w14:paraId="23A99114" w14:textId="4F30B7E5" w:rsidR="00257D63" w:rsidRDefault="00257D63" w:rsidP="00257D63">
            <w:pPr>
              <w:pStyle w:val="TabellRader"/>
            </w:pPr>
            <w:r>
              <w:t>X</w:t>
            </w:r>
          </w:p>
        </w:tc>
      </w:tr>
      <w:tr w:rsidR="00257D63" w14:paraId="15624670" w14:textId="77777777" w:rsidTr="00554763">
        <w:tc>
          <w:tcPr>
            <w:tcW w:w="195" w:type="pct"/>
          </w:tcPr>
          <w:p w14:paraId="513613AA" w14:textId="06E16285" w:rsidR="00257D63" w:rsidRDefault="00257D63" w:rsidP="00257D63">
            <w:pPr>
              <w:pStyle w:val="TabellRader"/>
            </w:pPr>
            <w:r>
              <w:t>370</w:t>
            </w:r>
          </w:p>
        </w:tc>
        <w:tc>
          <w:tcPr>
            <w:tcW w:w="193" w:type="pct"/>
          </w:tcPr>
          <w:p w14:paraId="229D31D5" w14:textId="5B886D82" w:rsidR="00257D63" w:rsidRDefault="00257D63" w:rsidP="00257D63">
            <w:pPr>
              <w:pStyle w:val="TabellRader"/>
            </w:pPr>
            <w:r>
              <w:t>SoU12</w:t>
            </w:r>
          </w:p>
        </w:tc>
        <w:tc>
          <w:tcPr>
            <w:tcW w:w="192" w:type="pct"/>
          </w:tcPr>
          <w:p w14:paraId="038D8064" w14:textId="18D5CD87" w:rsidR="00257D63" w:rsidRDefault="00257D63" w:rsidP="00257D63">
            <w:pPr>
              <w:pStyle w:val="TabellRader"/>
            </w:pPr>
            <w:r>
              <w:t>S 44</w:t>
            </w:r>
          </w:p>
        </w:tc>
        <w:tc>
          <w:tcPr>
            <w:tcW w:w="192" w:type="pct"/>
          </w:tcPr>
          <w:p w14:paraId="66831ECB" w14:textId="46C8F402" w:rsidR="00257D63" w:rsidRDefault="00257D63" w:rsidP="00257D63">
            <w:pPr>
              <w:pStyle w:val="TabellRader"/>
            </w:pPr>
            <w:r>
              <w:t>X</w:t>
            </w:r>
          </w:p>
        </w:tc>
        <w:tc>
          <w:tcPr>
            <w:tcW w:w="4228" w:type="pct"/>
            <w:gridSpan w:val="3"/>
          </w:tcPr>
          <w:p w14:paraId="4F4140DD" w14:textId="421A5A2A" w:rsidR="00257D63" w:rsidRDefault="00257D63" w:rsidP="00257D63">
            <w:pPr>
              <w:pStyle w:val="TabellRader"/>
            </w:pPr>
          </w:p>
        </w:tc>
      </w:tr>
      <w:tr w:rsidR="00257D63" w14:paraId="7DFCCD77" w14:textId="77777777" w:rsidTr="00554763">
        <w:tc>
          <w:tcPr>
            <w:tcW w:w="195" w:type="pct"/>
          </w:tcPr>
          <w:p w14:paraId="1B02AC59" w14:textId="2F479903" w:rsidR="00257D63" w:rsidRDefault="00257D63" w:rsidP="00257D63">
            <w:pPr>
              <w:pStyle w:val="TabellRader"/>
            </w:pPr>
            <w:r>
              <w:t>375</w:t>
            </w:r>
          </w:p>
        </w:tc>
        <w:tc>
          <w:tcPr>
            <w:tcW w:w="193" w:type="pct"/>
          </w:tcPr>
          <w:p w14:paraId="509A83EF" w14:textId="59DE7DB4" w:rsidR="00257D63" w:rsidRDefault="00257D63" w:rsidP="00257D63">
            <w:pPr>
              <w:pStyle w:val="TabellRader"/>
            </w:pPr>
            <w:r>
              <w:t>SoU25</w:t>
            </w:r>
          </w:p>
        </w:tc>
        <w:tc>
          <w:tcPr>
            <w:tcW w:w="192" w:type="pct"/>
          </w:tcPr>
          <w:p w14:paraId="52C44B1A" w14:textId="158373D2" w:rsidR="00257D63" w:rsidRDefault="00257D63" w:rsidP="00257D63">
            <w:pPr>
              <w:pStyle w:val="TabellRader"/>
            </w:pPr>
            <w:r>
              <w:t>S 45</w:t>
            </w:r>
          </w:p>
        </w:tc>
        <w:tc>
          <w:tcPr>
            <w:tcW w:w="192" w:type="pct"/>
          </w:tcPr>
          <w:p w14:paraId="4F821822" w14:textId="77777777" w:rsidR="00257D63" w:rsidRDefault="00257D63" w:rsidP="00257D63">
            <w:pPr>
              <w:pStyle w:val="TabellRader"/>
            </w:pPr>
          </w:p>
        </w:tc>
        <w:tc>
          <w:tcPr>
            <w:tcW w:w="4228" w:type="pct"/>
            <w:gridSpan w:val="3"/>
          </w:tcPr>
          <w:p w14:paraId="4CE4BB93" w14:textId="6262A6E4" w:rsidR="00257D63" w:rsidRDefault="00257D63" w:rsidP="00257D63">
            <w:pPr>
              <w:pStyle w:val="TabellRader"/>
            </w:pPr>
            <w:r>
              <w:t>X</w:t>
            </w:r>
          </w:p>
        </w:tc>
      </w:tr>
      <w:tr w:rsidR="00257D63" w14:paraId="1B86D1E3" w14:textId="77777777" w:rsidTr="00554763">
        <w:tc>
          <w:tcPr>
            <w:tcW w:w="195" w:type="pct"/>
          </w:tcPr>
          <w:p w14:paraId="11D0F717" w14:textId="36C17791" w:rsidR="00257D63" w:rsidRDefault="00257D63" w:rsidP="00257D63">
            <w:pPr>
              <w:pStyle w:val="TabellRader"/>
            </w:pPr>
            <w:r>
              <w:t>378</w:t>
            </w:r>
          </w:p>
        </w:tc>
        <w:tc>
          <w:tcPr>
            <w:tcW w:w="193" w:type="pct"/>
          </w:tcPr>
          <w:p w14:paraId="18A3F943" w14:textId="360EAAC6" w:rsidR="00257D63" w:rsidRDefault="00257D63" w:rsidP="00257D63">
            <w:pPr>
              <w:pStyle w:val="TabellRader"/>
            </w:pPr>
            <w:r>
              <w:t>SoU38</w:t>
            </w:r>
          </w:p>
        </w:tc>
        <w:tc>
          <w:tcPr>
            <w:tcW w:w="192" w:type="pct"/>
          </w:tcPr>
          <w:p w14:paraId="659E32E3" w14:textId="1AEF382C" w:rsidR="00257D63" w:rsidRDefault="00257D63" w:rsidP="00257D63">
            <w:pPr>
              <w:pStyle w:val="TabellRader"/>
            </w:pPr>
            <w:r>
              <w:t>S 46</w:t>
            </w:r>
          </w:p>
        </w:tc>
        <w:tc>
          <w:tcPr>
            <w:tcW w:w="192" w:type="pct"/>
          </w:tcPr>
          <w:p w14:paraId="01132D79" w14:textId="77777777" w:rsidR="00257D63" w:rsidRDefault="00257D63" w:rsidP="00257D63">
            <w:pPr>
              <w:pStyle w:val="TabellRader"/>
            </w:pPr>
          </w:p>
        </w:tc>
        <w:tc>
          <w:tcPr>
            <w:tcW w:w="4228" w:type="pct"/>
            <w:gridSpan w:val="3"/>
          </w:tcPr>
          <w:p w14:paraId="57C429DC" w14:textId="58B3651B" w:rsidR="00257D63" w:rsidRDefault="00257D63" w:rsidP="00257D63">
            <w:pPr>
              <w:pStyle w:val="TabellRader"/>
            </w:pPr>
            <w:r>
              <w:t>X</w:t>
            </w:r>
          </w:p>
        </w:tc>
      </w:tr>
      <w:tr w:rsidR="00257D63" w14:paraId="6F60774A" w14:textId="77777777" w:rsidTr="00554763">
        <w:tc>
          <w:tcPr>
            <w:tcW w:w="195" w:type="pct"/>
          </w:tcPr>
          <w:p w14:paraId="2B2C1C86" w14:textId="33C108D4" w:rsidR="00257D63" w:rsidRDefault="00257D63" w:rsidP="00257D63">
            <w:pPr>
              <w:pStyle w:val="TabellRader"/>
            </w:pPr>
          </w:p>
        </w:tc>
        <w:tc>
          <w:tcPr>
            <w:tcW w:w="193" w:type="pct"/>
          </w:tcPr>
          <w:p w14:paraId="564F07A3" w14:textId="77777777" w:rsidR="00257D63" w:rsidRDefault="00257D63" w:rsidP="00257D63">
            <w:pPr>
              <w:pStyle w:val="TabellRader"/>
            </w:pPr>
          </w:p>
        </w:tc>
        <w:tc>
          <w:tcPr>
            <w:tcW w:w="192" w:type="pct"/>
          </w:tcPr>
          <w:p w14:paraId="30E4D294" w14:textId="77777777" w:rsidR="00257D63" w:rsidRDefault="00257D63" w:rsidP="00257D63">
            <w:pPr>
              <w:pStyle w:val="TabellRader"/>
            </w:pPr>
          </w:p>
        </w:tc>
        <w:tc>
          <w:tcPr>
            <w:tcW w:w="192" w:type="pct"/>
          </w:tcPr>
          <w:p w14:paraId="556F53DA" w14:textId="77777777" w:rsidR="00257D63" w:rsidRDefault="00257D63" w:rsidP="00257D63">
            <w:pPr>
              <w:pStyle w:val="TabellRader"/>
            </w:pPr>
          </w:p>
        </w:tc>
        <w:tc>
          <w:tcPr>
            <w:tcW w:w="4228" w:type="pct"/>
            <w:gridSpan w:val="3"/>
          </w:tcPr>
          <w:p w14:paraId="2AF0B51A" w14:textId="4232D924" w:rsidR="00257D63" w:rsidRDefault="00257D63" w:rsidP="00257D63">
            <w:pPr>
              <w:pStyle w:val="TabellRader"/>
            </w:pPr>
          </w:p>
        </w:tc>
      </w:tr>
      <w:tr w:rsidR="00257D63" w:rsidRPr="00C51E5E" w14:paraId="67237D61" w14:textId="77777777" w:rsidTr="00DB6C0D">
        <w:trPr>
          <w:gridAfter w:val="2"/>
          <w:wAfter w:w="4015" w:type="pct"/>
        </w:trPr>
        <w:tc>
          <w:tcPr>
            <w:tcW w:w="195" w:type="pct"/>
          </w:tcPr>
          <w:p w14:paraId="4A58EE3A" w14:textId="7CB8376A" w:rsidR="00257D63" w:rsidRPr="00C51E5E" w:rsidRDefault="00257D63" w:rsidP="00257D63">
            <w:pPr>
              <w:pStyle w:val="TabellRader"/>
              <w:rPr>
                <w:b/>
              </w:rPr>
            </w:pPr>
            <w:r w:rsidRPr="00C51E5E">
              <w:rPr>
                <w:b/>
              </w:rPr>
              <w:t>20</w:t>
            </w:r>
            <w:r>
              <w:rPr>
                <w:b/>
              </w:rPr>
              <w:t>21</w:t>
            </w:r>
            <w:r w:rsidRPr="00C51E5E">
              <w:rPr>
                <w:b/>
              </w:rPr>
              <w:t>/</w:t>
            </w:r>
            <w:r>
              <w:rPr>
                <w:b/>
              </w:rPr>
              <w:t>22</w:t>
            </w:r>
          </w:p>
        </w:tc>
        <w:tc>
          <w:tcPr>
            <w:tcW w:w="193" w:type="pct"/>
          </w:tcPr>
          <w:p w14:paraId="50B7F539" w14:textId="77777777" w:rsidR="00257D63" w:rsidRPr="00C51E5E" w:rsidRDefault="00257D63" w:rsidP="00257D63">
            <w:pPr>
              <w:pStyle w:val="TabellRader"/>
              <w:rPr>
                <w:b/>
              </w:rPr>
            </w:pPr>
          </w:p>
        </w:tc>
        <w:tc>
          <w:tcPr>
            <w:tcW w:w="192" w:type="pct"/>
          </w:tcPr>
          <w:p w14:paraId="3C475BF5" w14:textId="77777777" w:rsidR="00257D63" w:rsidRPr="00C51E5E" w:rsidRDefault="00257D63" w:rsidP="00257D63">
            <w:pPr>
              <w:pStyle w:val="TabellRader"/>
              <w:rPr>
                <w:b/>
              </w:rPr>
            </w:pPr>
          </w:p>
        </w:tc>
        <w:tc>
          <w:tcPr>
            <w:tcW w:w="192" w:type="pct"/>
          </w:tcPr>
          <w:p w14:paraId="189F8E16" w14:textId="77777777" w:rsidR="00257D63" w:rsidRPr="00C51E5E" w:rsidRDefault="00257D63" w:rsidP="00257D63">
            <w:pPr>
              <w:pStyle w:val="TabellRader"/>
              <w:rPr>
                <w:b/>
              </w:rPr>
            </w:pPr>
          </w:p>
        </w:tc>
        <w:tc>
          <w:tcPr>
            <w:tcW w:w="213" w:type="pct"/>
          </w:tcPr>
          <w:p w14:paraId="3C1AB1CB" w14:textId="3BBA7F73" w:rsidR="00257D63" w:rsidRPr="00C51E5E" w:rsidRDefault="00257D63" w:rsidP="00257D63">
            <w:pPr>
              <w:pStyle w:val="TabellRader"/>
              <w:rPr>
                <w:b/>
              </w:rPr>
            </w:pPr>
          </w:p>
        </w:tc>
      </w:tr>
      <w:tr w:rsidR="00257D63" w14:paraId="61EDFFE0" w14:textId="77777777" w:rsidTr="00554763">
        <w:tc>
          <w:tcPr>
            <w:tcW w:w="195" w:type="pct"/>
          </w:tcPr>
          <w:p w14:paraId="01FD51D8" w14:textId="7355C02D" w:rsidR="00257D63" w:rsidRDefault="00257D63" w:rsidP="00257D63">
            <w:pPr>
              <w:pStyle w:val="TabellRader"/>
            </w:pPr>
            <w:r>
              <w:t>1</w:t>
            </w:r>
          </w:p>
        </w:tc>
        <w:tc>
          <w:tcPr>
            <w:tcW w:w="193" w:type="pct"/>
          </w:tcPr>
          <w:p w14:paraId="6E3981A4" w14:textId="2AD72A5A" w:rsidR="00257D63" w:rsidRDefault="00257D63" w:rsidP="00257D63">
            <w:pPr>
              <w:pStyle w:val="TabellRader"/>
            </w:pPr>
            <w:r>
              <w:t>SoU3</w:t>
            </w:r>
          </w:p>
        </w:tc>
        <w:tc>
          <w:tcPr>
            <w:tcW w:w="192" w:type="pct"/>
          </w:tcPr>
          <w:p w14:paraId="2F2F56EF" w14:textId="6D190456" w:rsidR="00257D63" w:rsidRDefault="00257D63" w:rsidP="00257D63">
            <w:pPr>
              <w:pStyle w:val="TabellRader"/>
            </w:pPr>
            <w:r>
              <w:t>S 47</w:t>
            </w:r>
          </w:p>
        </w:tc>
        <w:tc>
          <w:tcPr>
            <w:tcW w:w="192" w:type="pct"/>
          </w:tcPr>
          <w:p w14:paraId="4626DE06" w14:textId="77777777" w:rsidR="00257D63" w:rsidRDefault="00257D63" w:rsidP="00257D63">
            <w:pPr>
              <w:pStyle w:val="TabellRader"/>
            </w:pPr>
          </w:p>
        </w:tc>
        <w:tc>
          <w:tcPr>
            <w:tcW w:w="4228" w:type="pct"/>
            <w:gridSpan w:val="3"/>
          </w:tcPr>
          <w:p w14:paraId="5C2065CB" w14:textId="225519F6" w:rsidR="00257D63" w:rsidRDefault="00257D63" w:rsidP="00257D63">
            <w:pPr>
              <w:pStyle w:val="TabellRader"/>
            </w:pPr>
            <w:r>
              <w:t>X</w:t>
            </w:r>
          </w:p>
        </w:tc>
      </w:tr>
      <w:tr w:rsidR="00257D63" w14:paraId="51772AB7" w14:textId="77777777" w:rsidTr="00554763">
        <w:tc>
          <w:tcPr>
            <w:tcW w:w="195" w:type="pct"/>
          </w:tcPr>
          <w:p w14:paraId="495C257C" w14:textId="4D8266F7" w:rsidR="00257D63" w:rsidRDefault="00257D63" w:rsidP="00257D63">
            <w:pPr>
              <w:pStyle w:val="TabellRader"/>
            </w:pPr>
            <w:r>
              <w:t>29</w:t>
            </w:r>
          </w:p>
        </w:tc>
        <w:tc>
          <w:tcPr>
            <w:tcW w:w="193" w:type="pct"/>
          </w:tcPr>
          <w:p w14:paraId="6F16DA57" w14:textId="086D7AB6" w:rsidR="00257D63" w:rsidRDefault="00257D63" w:rsidP="00257D63">
            <w:pPr>
              <w:pStyle w:val="TabellRader"/>
            </w:pPr>
            <w:r>
              <w:t>SoU5</w:t>
            </w:r>
          </w:p>
        </w:tc>
        <w:tc>
          <w:tcPr>
            <w:tcW w:w="192" w:type="pct"/>
          </w:tcPr>
          <w:p w14:paraId="5AC322B5" w14:textId="093526B6" w:rsidR="00257D63" w:rsidRDefault="00257D63" w:rsidP="00257D63">
            <w:pPr>
              <w:pStyle w:val="TabellRader"/>
            </w:pPr>
            <w:r>
              <w:t>S 48</w:t>
            </w:r>
          </w:p>
        </w:tc>
        <w:tc>
          <w:tcPr>
            <w:tcW w:w="192" w:type="pct"/>
          </w:tcPr>
          <w:p w14:paraId="0B175133" w14:textId="77777777" w:rsidR="00257D63" w:rsidRDefault="00257D63" w:rsidP="00257D63">
            <w:pPr>
              <w:pStyle w:val="TabellRader"/>
            </w:pPr>
          </w:p>
        </w:tc>
        <w:tc>
          <w:tcPr>
            <w:tcW w:w="4228" w:type="pct"/>
            <w:gridSpan w:val="3"/>
          </w:tcPr>
          <w:p w14:paraId="1892C408" w14:textId="6C1F279E" w:rsidR="00257D63" w:rsidRDefault="00257D63" w:rsidP="00257D63">
            <w:pPr>
              <w:pStyle w:val="TabellRader"/>
            </w:pPr>
            <w:r>
              <w:t>X</w:t>
            </w:r>
          </w:p>
        </w:tc>
      </w:tr>
      <w:tr w:rsidR="00257D63" w14:paraId="5E444519" w14:textId="77777777" w:rsidTr="00554763">
        <w:tc>
          <w:tcPr>
            <w:tcW w:w="195" w:type="pct"/>
          </w:tcPr>
          <w:p w14:paraId="137C76C6" w14:textId="2E192DBF" w:rsidR="00257D63" w:rsidRDefault="00257D63" w:rsidP="00257D63">
            <w:pPr>
              <w:pStyle w:val="TabellRader"/>
            </w:pPr>
            <w:r>
              <w:t>64</w:t>
            </w:r>
          </w:p>
        </w:tc>
        <w:tc>
          <w:tcPr>
            <w:tcW w:w="193" w:type="pct"/>
          </w:tcPr>
          <w:p w14:paraId="28E555FC" w14:textId="10079BD5" w:rsidR="00257D63" w:rsidRDefault="00257D63" w:rsidP="00257D63">
            <w:pPr>
              <w:pStyle w:val="TabellRader"/>
            </w:pPr>
            <w:r>
              <w:t>SoU6</w:t>
            </w:r>
          </w:p>
        </w:tc>
        <w:tc>
          <w:tcPr>
            <w:tcW w:w="192" w:type="pct"/>
          </w:tcPr>
          <w:p w14:paraId="0120660A" w14:textId="1F97B921" w:rsidR="00257D63" w:rsidRDefault="00257D63" w:rsidP="00257D63">
            <w:pPr>
              <w:pStyle w:val="TabellRader"/>
            </w:pPr>
            <w:r>
              <w:t>S 49</w:t>
            </w:r>
          </w:p>
        </w:tc>
        <w:tc>
          <w:tcPr>
            <w:tcW w:w="192" w:type="pct"/>
          </w:tcPr>
          <w:p w14:paraId="52F737AB" w14:textId="77777777" w:rsidR="00257D63" w:rsidRDefault="00257D63" w:rsidP="00257D63">
            <w:pPr>
              <w:pStyle w:val="TabellRader"/>
            </w:pPr>
          </w:p>
        </w:tc>
        <w:tc>
          <w:tcPr>
            <w:tcW w:w="4228" w:type="pct"/>
            <w:gridSpan w:val="3"/>
          </w:tcPr>
          <w:p w14:paraId="711F7123" w14:textId="6C1D574D" w:rsidR="00257D63" w:rsidRDefault="00257D63" w:rsidP="00257D63">
            <w:pPr>
              <w:pStyle w:val="TabellRader"/>
            </w:pPr>
            <w:r>
              <w:t>X</w:t>
            </w:r>
          </w:p>
        </w:tc>
      </w:tr>
      <w:tr w:rsidR="00257D63" w14:paraId="58659518" w14:textId="77777777" w:rsidTr="00554763">
        <w:tc>
          <w:tcPr>
            <w:tcW w:w="195" w:type="pct"/>
          </w:tcPr>
          <w:p w14:paraId="3F17EB66" w14:textId="1D440FD5" w:rsidR="00257D63" w:rsidRDefault="00257D63" w:rsidP="00257D63">
            <w:pPr>
              <w:pStyle w:val="TabellRader"/>
            </w:pPr>
            <w:r>
              <w:t>123</w:t>
            </w:r>
          </w:p>
        </w:tc>
        <w:tc>
          <w:tcPr>
            <w:tcW w:w="193" w:type="pct"/>
          </w:tcPr>
          <w:p w14:paraId="13AE6FEA" w14:textId="6B479F1E" w:rsidR="00257D63" w:rsidRDefault="00257D63" w:rsidP="00257D63">
            <w:pPr>
              <w:pStyle w:val="TabellRader"/>
            </w:pPr>
            <w:r>
              <w:t>SoU1</w:t>
            </w:r>
          </w:p>
        </w:tc>
        <w:tc>
          <w:tcPr>
            <w:tcW w:w="192" w:type="pct"/>
          </w:tcPr>
          <w:p w14:paraId="26081EE7" w14:textId="3D8189CE" w:rsidR="00257D63" w:rsidRDefault="00257D63" w:rsidP="00257D63">
            <w:pPr>
              <w:pStyle w:val="TabellRader"/>
            </w:pPr>
            <w:r>
              <w:t>S 50</w:t>
            </w:r>
          </w:p>
        </w:tc>
        <w:tc>
          <w:tcPr>
            <w:tcW w:w="192" w:type="pct"/>
          </w:tcPr>
          <w:p w14:paraId="209654EB" w14:textId="77777777" w:rsidR="00257D63" w:rsidRDefault="00257D63" w:rsidP="00257D63">
            <w:pPr>
              <w:pStyle w:val="TabellRader"/>
            </w:pPr>
          </w:p>
        </w:tc>
        <w:tc>
          <w:tcPr>
            <w:tcW w:w="4228" w:type="pct"/>
            <w:gridSpan w:val="3"/>
          </w:tcPr>
          <w:p w14:paraId="42447C69" w14:textId="3B12F39F" w:rsidR="00257D63" w:rsidRDefault="00257D63" w:rsidP="00257D63">
            <w:pPr>
              <w:pStyle w:val="TabellRader"/>
            </w:pPr>
            <w:r>
              <w:t>X</w:t>
            </w:r>
          </w:p>
        </w:tc>
      </w:tr>
      <w:tr w:rsidR="00257D63" w14:paraId="51E6B7EF" w14:textId="77777777" w:rsidTr="00470D60">
        <w:tc>
          <w:tcPr>
            <w:tcW w:w="195" w:type="pct"/>
          </w:tcPr>
          <w:p w14:paraId="57455707" w14:textId="35E91E42" w:rsidR="00257D63" w:rsidRDefault="00257D63" w:rsidP="00257D63">
            <w:pPr>
              <w:pStyle w:val="TabellRader"/>
            </w:pPr>
            <w:r>
              <w:t>128</w:t>
            </w:r>
          </w:p>
        </w:tc>
        <w:tc>
          <w:tcPr>
            <w:tcW w:w="193" w:type="pct"/>
          </w:tcPr>
          <w:p w14:paraId="1A289145" w14:textId="6A0490D4" w:rsidR="00257D63" w:rsidRDefault="00257D63" w:rsidP="00257D63">
            <w:pPr>
              <w:pStyle w:val="TabellRader"/>
            </w:pPr>
            <w:r>
              <w:t>SoU9</w:t>
            </w:r>
          </w:p>
        </w:tc>
        <w:tc>
          <w:tcPr>
            <w:tcW w:w="192" w:type="pct"/>
          </w:tcPr>
          <w:p w14:paraId="2159C2DC" w14:textId="2A1E9DA8" w:rsidR="00257D63" w:rsidRDefault="00257D63" w:rsidP="00257D63">
            <w:pPr>
              <w:pStyle w:val="TabellRader"/>
            </w:pPr>
            <w:r>
              <w:t>S 51</w:t>
            </w:r>
          </w:p>
        </w:tc>
        <w:tc>
          <w:tcPr>
            <w:tcW w:w="192" w:type="pct"/>
          </w:tcPr>
          <w:p w14:paraId="0B952DA5" w14:textId="77777777" w:rsidR="00257D63" w:rsidRDefault="00257D63" w:rsidP="00257D63">
            <w:pPr>
              <w:pStyle w:val="TabellRader"/>
            </w:pPr>
          </w:p>
        </w:tc>
        <w:tc>
          <w:tcPr>
            <w:tcW w:w="4228" w:type="pct"/>
            <w:gridSpan w:val="3"/>
          </w:tcPr>
          <w:p w14:paraId="7504BD7F" w14:textId="4F24E31F" w:rsidR="00257D63" w:rsidRDefault="00257D63" w:rsidP="00257D63">
            <w:pPr>
              <w:pStyle w:val="TabellRader"/>
            </w:pPr>
            <w:r>
              <w:t>X</w:t>
            </w:r>
          </w:p>
        </w:tc>
      </w:tr>
      <w:tr w:rsidR="00257D63" w14:paraId="343CD402" w14:textId="77777777" w:rsidTr="00470D60">
        <w:tc>
          <w:tcPr>
            <w:tcW w:w="195" w:type="pct"/>
          </w:tcPr>
          <w:p w14:paraId="258EC3EF" w14:textId="17471428" w:rsidR="00257D63" w:rsidRDefault="00257D63" w:rsidP="00257D63">
            <w:pPr>
              <w:pStyle w:val="TabellRader"/>
            </w:pPr>
            <w:r>
              <w:t>150</w:t>
            </w:r>
          </w:p>
        </w:tc>
        <w:tc>
          <w:tcPr>
            <w:tcW w:w="193" w:type="pct"/>
          </w:tcPr>
          <w:p w14:paraId="70FF5F45" w14:textId="4F063766" w:rsidR="00257D63" w:rsidRDefault="00257D63" w:rsidP="00257D63">
            <w:pPr>
              <w:pStyle w:val="TabellRader"/>
            </w:pPr>
            <w:r>
              <w:t>SoU10</w:t>
            </w:r>
          </w:p>
        </w:tc>
        <w:tc>
          <w:tcPr>
            <w:tcW w:w="192" w:type="pct"/>
          </w:tcPr>
          <w:p w14:paraId="0FF6C3CB" w14:textId="6ECF8942" w:rsidR="00257D63" w:rsidRDefault="00257D63" w:rsidP="00257D63">
            <w:pPr>
              <w:pStyle w:val="TabellRader"/>
            </w:pPr>
            <w:r>
              <w:t>S 53</w:t>
            </w:r>
          </w:p>
        </w:tc>
        <w:tc>
          <w:tcPr>
            <w:tcW w:w="192" w:type="pct"/>
          </w:tcPr>
          <w:p w14:paraId="08C2019D" w14:textId="77777777" w:rsidR="00257D63" w:rsidRDefault="00257D63" w:rsidP="00257D63">
            <w:pPr>
              <w:pStyle w:val="TabellRader"/>
            </w:pPr>
          </w:p>
        </w:tc>
        <w:tc>
          <w:tcPr>
            <w:tcW w:w="4228" w:type="pct"/>
            <w:gridSpan w:val="3"/>
          </w:tcPr>
          <w:p w14:paraId="15C4A6B9" w14:textId="3BE628F7" w:rsidR="00257D63" w:rsidRDefault="00257D63" w:rsidP="00257D63">
            <w:pPr>
              <w:pStyle w:val="TabellRader"/>
            </w:pPr>
            <w:r>
              <w:t>X</w:t>
            </w:r>
          </w:p>
        </w:tc>
      </w:tr>
      <w:tr w:rsidR="00257D63" w14:paraId="48E04369" w14:textId="77777777" w:rsidTr="00470D60">
        <w:tc>
          <w:tcPr>
            <w:tcW w:w="195" w:type="pct"/>
          </w:tcPr>
          <w:p w14:paraId="60526F2D" w14:textId="457B1860" w:rsidR="00257D63" w:rsidRDefault="00257D63" w:rsidP="00257D63">
            <w:pPr>
              <w:pStyle w:val="TabellRader"/>
            </w:pPr>
            <w:r>
              <w:t>188</w:t>
            </w:r>
          </w:p>
        </w:tc>
        <w:tc>
          <w:tcPr>
            <w:tcW w:w="193" w:type="pct"/>
          </w:tcPr>
          <w:p w14:paraId="557FEAE3" w14:textId="19C5D551" w:rsidR="00257D63" w:rsidRDefault="00257D63" w:rsidP="00257D63">
            <w:pPr>
              <w:pStyle w:val="TabellRader"/>
            </w:pPr>
            <w:r>
              <w:t>SoU12</w:t>
            </w:r>
          </w:p>
        </w:tc>
        <w:tc>
          <w:tcPr>
            <w:tcW w:w="192" w:type="pct"/>
          </w:tcPr>
          <w:p w14:paraId="2762E2A1" w14:textId="33561A34" w:rsidR="00257D63" w:rsidRDefault="00257D63" w:rsidP="00257D63">
            <w:pPr>
              <w:pStyle w:val="TabellRader"/>
            </w:pPr>
            <w:r>
              <w:t>S 58</w:t>
            </w:r>
          </w:p>
        </w:tc>
        <w:tc>
          <w:tcPr>
            <w:tcW w:w="192" w:type="pct"/>
          </w:tcPr>
          <w:p w14:paraId="179CFE00" w14:textId="77777777" w:rsidR="00257D63" w:rsidRDefault="00257D63" w:rsidP="00257D63">
            <w:pPr>
              <w:pStyle w:val="TabellRader"/>
            </w:pPr>
          </w:p>
        </w:tc>
        <w:tc>
          <w:tcPr>
            <w:tcW w:w="4228" w:type="pct"/>
            <w:gridSpan w:val="3"/>
          </w:tcPr>
          <w:p w14:paraId="7CC912B9" w14:textId="71F01FD1" w:rsidR="00257D63" w:rsidRDefault="00257D63" w:rsidP="00257D63">
            <w:pPr>
              <w:pStyle w:val="TabellRader"/>
            </w:pPr>
            <w:r>
              <w:t>X</w:t>
            </w:r>
          </w:p>
        </w:tc>
      </w:tr>
      <w:tr w:rsidR="00257D63" w14:paraId="57DD9F4E" w14:textId="77777777" w:rsidTr="00470D60">
        <w:tc>
          <w:tcPr>
            <w:tcW w:w="195" w:type="pct"/>
          </w:tcPr>
          <w:p w14:paraId="0D042C61" w14:textId="11446E0F" w:rsidR="00257D63" w:rsidRDefault="00257D63" w:rsidP="00257D63">
            <w:pPr>
              <w:pStyle w:val="TabellRader"/>
            </w:pPr>
            <w:r>
              <w:t>197</w:t>
            </w:r>
          </w:p>
        </w:tc>
        <w:tc>
          <w:tcPr>
            <w:tcW w:w="193" w:type="pct"/>
          </w:tcPr>
          <w:p w14:paraId="742745C0" w14:textId="40B06D61" w:rsidR="00257D63" w:rsidRDefault="00257D63" w:rsidP="00257D63">
            <w:pPr>
              <w:pStyle w:val="TabellRader"/>
            </w:pPr>
            <w:r>
              <w:t>SoU27</w:t>
            </w:r>
          </w:p>
        </w:tc>
        <w:tc>
          <w:tcPr>
            <w:tcW w:w="192" w:type="pct"/>
          </w:tcPr>
          <w:p w14:paraId="21ABBFA7" w14:textId="135CD6F5" w:rsidR="00257D63" w:rsidRDefault="00257D63" w:rsidP="00257D63">
            <w:pPr>
              <w:pStyle w:val="TabellRader"/>
            </w:pPr>
            <w:r>
              <w:t>S 59</w:t>
            </w:r>
          </w:p>
        </w:tc>
        <w:tc>
          <w:tcPr>
            <w:tcW w:w="192" w:type="pct"/>
          </w:tcPr>
          <w:p w14:paraId="54E42888" w14:textId="11A8124B" w:rsidR="00257D63" w:rsidRDefault="00257D63" w:rsidP="00257D63">
            <w:pPr>
              <w:pStyle w:val="TabellRader"/>
            </w:pPr>
            <w:r>
              <w:t>X</w:t>
            </w:r>
          </w:p>
        </w:tc>
        <w:tc>
          <w:tcPr>
            <w:tcW w:w="4228" w:type="pct"/>
            <w:gridSpan w:val="3"/>
          </w:tcPr>
          <w:p w14:paraId="4FF3D274" w14:textId="77777777" w:rsidR="00257D63" w:rsidRDefault="00257D63" w:rsidP="00257D63">
            <w:pPr>
              <w:pStyle w:val="TabellRader"/>
            </w:pPr>
          </w:p>
        </w:tc>
      </w:tr>
      <w:tr w:rsidR="00257D63" w14:paraId="0D5C551E" w14:textId="77777777" w:rsidTr="00470D60">
        <w:tc>
          <w:tcPr>
            <w:tcW w:w="195" w:type="pct"/>
          </w:tcPr>
          <w:p w14:paraId="3D47DE61" w14:textId="441AF4E7" w:rsidR="00257D63" w:rsidRDefault="00257D63" w:rsidP="00257D63">
            <w:pPr>
              <w:pStyle w:val="TabellRader"/>
            </w:pPr>
            <w:r>
              <w:t>198</w:t>
            </w:r>
          </w:p>
        </w:tc>
        <w:tc>
          <w:tcPr>
            <w:tcW w:w="193" w:type="pct"/>
          </w:tcPr>
          <w:p w14:paraId="092AF227" w14:textId="7D81117A" w:rsidR="00257D63" w:rsidRDefault="00257D63" w:rsidP="00257D63">
            <w:pPr>
              <w:pStyle w:val="TabellRader"/>
            </w:pPr>
            <w:r>
              <w:t>SoU20</w:t>
            </w:r>
          </w:p>
        </w:tc>
        <w:tc>
          <w:tcPr>
            <w:tcW w:w="192" w:type="pct"/>
          </w:tcPr>
          <w:p w14:paraId="4F987D83" w14:textId="6BAF3FC8" w:rsidR="00257D63" w:rsidRDefault="00257D63" w:rsidP="00257D63">
            <w:pPr>
              <w:pStyle w:val="TabellRader"/>
            </w:pPr>
            <w:r>
              <w:t>S 60</w:t>
            </w:r>
          </w:p>
        </w:tc>
        <w:tc>
          <w:tcPr>
            <w:tcW w:w="192" w:type="pct"/>
          </w:tcPr>
          <w:p w14:paraId="2813DF09" w14:textId="4BE30FAC" w:rsidR="00257D63" w:rsidRDefault="00257D63" w:rsidP="00257D63">
            <w:pPr>
              <w:pStyle w:val="TabellRader"/>
            </w:pPr>
            <w:r>
              <w:t>X</w:t>
            </w:r>
          </w:p>
        </w:tc>
        <w:tc>
          <w:tcPr>
            <w:tcW w:w="4228" w:type="pct"/>
            <w:gridSpan w:val="3"/>
          </w:tcPr>
          <w:p w14:paraId="1D602AF2" w14:textId="77777777" w:rsidR="00257D63" w:rsidRDefault="00257D63" w:rsidP="00257D63">
            <w:pPr>
              <w:pStyle w:val="TabellRader"/>
            </w:pPr>
          </w:p>
        </w:tc>
      </w:tr>
      <w:tr w:rsidR="00257D63" w14:paraId="20F098F2" w14:textId="77777777" w:rsidTr="00470D60">
        <w:tc>
          <w:tcPr>
            <w:tcW w:w="195" w:type="pct"/>
          </w:tcPr>
          <w:p w14:paraId="1ADEAC3C" w14:textId="4F3D97F0" w:rsidR="00257D63" w:rsidRDefault="00257D63" w:rsidP="00257D63">
            <w:pPr>
              <w:pStyle w:val="TabellRader"/>
            </w:pPr>
            <w:r>
              <w:t>199</w:t>
            </w:r>
          </w:p>
        </w:tc>
        <w:tc>
          <w:tcPr>
            <w:tcW w:w="193" w:type="pct"/>
          </w:tcPr>
          <w:p w14:paraId="6B823D61" w14:textId="5F8C7D7E" w:rsidR="00257D63" w:rsidRDefault="00257D63" w:rsidP="00257D63">
            <w:pPr>
              <w:pStyle w:val="TabellRader"/>
            </w:pPr>
            <w:r>
              <w:t>SoU21</w:t>
            </w:r>
          </w:p>
        </w:tc>
        <w:tc>
          <w:tcPr>
            <w:tcW w:w="192" w:type="pct"/>
          </w:tcPr>
          <w:p w14:paraId="7E79AC4B" w14:textId="3D2EC023" w:rsidR="00257D63" w:rsidRDefault="00257D63" w:rsidP="00257D63">
            <w:pPr>
              <w:pStyle w:val="TabellRader"/>
            </w:pPr>
            <w:r>
              <w:t>S 61</w:t>
            </w:r>
          </w:p>
        </w:tc>
        <w:tc>
          <w:tcPr>
            <w:tcW w:w="192" w:type="pct"/>
          </w:tcPr>
          <w:p w14:paraId="1CD3B568" w14:textId="77777777" w:rsidR="00257D63" w:rsidRDefault="00257D63" w:rsidP="00257D63">
            <w:pPr>
              <w:pStyle w:val="TabellRader"/>
            </w:pPr>
          </w:p>
        </w:tc>
        <w:tc>
          <w:tcPr>
            <w:tcW w:w="4228" w:type="pct"/>
            <w:gridSpan w:val="3"/>
          </w:tcPr>
          <w:p w14:paraId="00E30983" w14:textId="4A5167A5" w:rsidR="00257D63" w:rsidRDefault="00257D63" w:rsidP="00257D63">
            <w:pPr>
              <w:pStyle w:val="TabellRader"/>
            </w:pPr>
            <w:r>
              <w:t>X</w:t>
            </w:r>
          </w:p>
        </w:tc>
      </w:tr>
      <w:tr w:rsidR="00257D63" w14:paraId="24D92A36" w14:textId="77777777" w:rsidTr="00470D60">
        <w:tc>
          <w:tcPr>
            <w:tcW w:w="195" w:type="pct"/>
          </w:tcPr>
          <w:p w14:paraId="0ED36027" w14:textId="511D489F" w:rsidR="00257D63" w:rsidRDefault="00257D63" w:rsidP="00257D63">
            <w:pPr>
              <w:pStyle w:val="TabellRader"/>
            </w:pPr>
            <w:r>
              <w:t>200</w:t>
            </w:r>
          </w:p>
        </w:tc>
        <w:tc>
          <w:tcPr>
            <w:tcW w:w="193" w:type="pct"/>
          </w:tcPr>
          <w:p w14:paraId="5E1C7455" w14:textId="3D976CA9" w:rsidR="00257D63" w:rsidRDefault="00257D63" w:rsidP="00257D63">
            <w:pPr>
              <w:pStyle w:val="TabellRader"/>
            </w:pPr>
            <w:r>
              <w:t>SoU36</w:t>
            </w:r>
          </w:p>
        </w:tc>
        <w:tc>
          <w:tcPr>
            <w:tcW w:w="192" w:type="pct"/>
          </w:tcPr>
          <w:p w14:paraId="04A7DB9E" w14:textId="458DC885" w:rsidR="00257D63" w:rsidRDefault="00257D63" w:rsidP="00257D63">
            <w:pPr>
              <w:pStyle w:val="TabellRader"/>
            </w:pPr>
            <w:r>
              <w:t>S 62</w:t>
            </w:r>
          </w:p>
        </w:tc>
        <w:tc>
          <w:tcPr>
            <w:tcW w:w="192" w:type="pct"/>
          </w:tcPr>
          <w:p w14:paraId="36A0DDBE" w14:textId="1151B8E9" w:rsidR="00257D63" w:rsidRDefault="00257D63" w:rsidP="00257D63">
            <w:pPr>
              <w:pStyle w:val="TabellRader"/>
            </w:pPr>
            <w:r>
              <w:t>X</w:t>
            </w:r>
          </w:p>
        </w:tc>
        <w:tc>
          <w:tcPr>
            <w:tcW w:w="4228" w:type="pct"/>
            <w:gridSpan w:val="3"/>
          </w:tcPr>
          <w:p w14:paraId="54679558" w14:textId="77777777" w:rsidR="00257D63" w:rsidRDefault="00257D63" w:rsidP="00257D63">
            <w:pPr>
              <w:pStyle w:val="TabellRader"/>
            </w:pPr>
          </w:p>
        </w:tc>
      </w:tr>
      <w:tr w:rsidR="00257D63" w14:paraId="3AFD1113" w14:textId="77777777" w:rsidTr="00470D60">
        <w:tc>
          <w:tcPr>
            <w:tcW w:w="195" w:type="pct"/>
          </w:tcPr>
          <w:p w14:paraId="19F92A01" w14:textId="7D35BFFC" w:rsidR="00257D63" w:rsidRDefault="00257D63" w:rsidP="00257D63">
            <w:pPr>
              <w:pStyle w:val="TabellRader"/>
            </w:pPr>
            <w:r>
              <w:t>215</w:t>
            </w:r>
          </w:p>
        </w:tc>
        <w:tc>
          <w:tcPr>
            <w:tcW w:w="193" w:type="pct"/>
          </w:tcPr>
          <w:p w14:paraId="06CD2A3B" w14:textId="547BA1C6" w:rsidR="00257D63" w:rsidRDefault="00257D63" w:rsidP="00257D63">
            <w:pPr>
              <w:pStyle w:val="TabellRader"/>
            </w:pPr>
            <w:r>
              <w:t>SoU13</w:t>
            </w:r>
          </w:p>
        </w:tc>
        <w:tc>
          <w:tcPr>
            <w:tcW w:w="192" w:type="pct"/>
          </w:tcPr>
          <w:p w14:paraId="07D9BFF3" w14:textId="6B526CEE" w:rsidR="00257D63" w:rsidRDefault="00257D63" w:rsidP="00257D63">
            <w:pPr>
              <w:pStyle w:val="TabellRader"/>
            </w:pPr>
            <w:r>
              <w:t>S 63</w:t>
            </w:r>
          </w:p>
        </w:tc>
        <w:tc>
          <w:tcPr>
            <w:tcW w:w="192" w:type="pct"/>
          </w:tcPr>
          <w:p w14:paraId="47A58EB1" w14:textId="77777777" w:rsidR="00257D63" w:rsidRDefault="00257D63" w:rsidP="00257D63">
            <w:pPr>
              <w:pStyle w:val="TabellRader"/>
            </w:pPr>
          </w:p>
        </w:tc>
        <w:tc>
          <w:tcPr>
            <w:tcW w:w="4228" w:type="pct"/>
            <w:gridSpan w:val="3"/>
          </w:tcPr>
          <w:p w14:paraId="355FE5BB" w14:textId="53D06E2C" w:rsidR="00257D63" w:rsidRDefault="00257D63" w:rsidP="00257D63">
            <w:pPr>
              <w:pStyle w:val="TabellRader"/>
            </w:pPr>
            <w:r>
              <w:t>X</w:t>
            </w:r>
          </w:p>
        </w:tc>
      </w:tr>
      <w:tr w:rsidR="00257D63" w14:paraId="30E80BD0" w14:textId="77777777" w:rsidTr="00470D60">
        <w:tc>
          <w:tcPr>
            <w:tcW w:w="195" w:type="pct"/>
          </w:tcPr>
          <w:p w14:paraId="0E1E5B58" w14:textId="752402BC" w:rsidR="00257D63" w:rsidRDefault="00257D63" w:rsidP="00257D63">
            <w:pPr>
              <w:pStyle w:val="TabellRader"/>
            </w:pPr>
            <w:r>
              <w:t>225</w:t>
            </w:r>
          </w:p>
        </w:tc>
        <w:tc>
          <w:tcPr>
            <w:tcW w:w="193" w:type="pct"/>
          </w:tcPr>
          <w:p w14:paraId="3DA2F824" w14:textId="34BBE025" w:rsidR="00257D63" w:rsidRDefault="00257D63" w:rsidP="00257D63">
            <w:pPr>
              <w:pStyle w:val="TabellRader"/>
            </w:pPr>
            <w:r>
              <w:t>SoU22</w:t>
            </w:r>
          </w:p>
        </w:tc>
        <w:tc>
          <w:tcPr>
            <w:tcW w:w="192" w:type="pct"/>
          </w:tcPr>
          <w:p w14:paraId="30164742" w14:textId="5429E5C3" w:rsidR="00257D63" w:rsidRDefault="00257D63" w:rsidP="00257D63">
            <w:pPr>
              <w:pStyle w:val="TabellRader"/>
            </w:pPr>
            <w:r>
              <w:t>S 64</w:t>
            </w:r>
          </w:p>
        </w:tc>
        <w:tc>
          <w:tcPr>
            <w:tcW w:w="192" w:type="pct"/>
          </w:tcPr>
          <w:p w14:paraId="61B88212" w14:textId="77777777" w:rsidR="00257D63" w:rsidRDefault="00257D63" w:rsidP="00257D63">
            <w:pPr>
              <w:pStyle w:val="TabellRader"/>
            </w:pPr>
          </w:p>
        </w:tc>
        <w:tc>
          <w:tcPr>
            <w:tcW w:w="4228" w:type="pct"/>
            <w:gridSpan w:val="3"/>
          </w:tcPr>
          <w:p w14:paraId="7E62D73C" w14:textId="31063345" w:rsidR="00257D63" w:rsidRDefault="00257D63" w:rsidP="00257D63">
            <w:pPr>
              <w:pStyle w:val="TabellRader"/>
            </w:pPr>
            <w:r>
              <w:t>X</w:t>
            </w:r>
          </w:p>
        </w:tc>
      </w:tr>
      <w:tr w:rsidR="00257D63" w14:paraId="58A837B7" w14:textId="77777777" w:rsidTr="00470D60">
        <w:tc>
          <w:tcPr>
            <w:tcW w:w="195" w:type="pct"/>
          </w:tcPr>
          <w:p w14:paraId="604B684C" w14:textId="25242B54" w:rsidR="00257D63" w:rsidRDefault="00257D63" w:rsidP="00257D63">
            <w:pPr>
              <w:pStyle w:val="TabellRader"/>
            </w:pPr>
            <w:r>
              <w:t>241</w:t>
            </w:r>
          </w:p>
        </w:tc>
        <w:tc>
          <w:tcPr>
            <w:tcW w:w="193" w:type="pct"/>
          </w:tcPr>
          <w:p w14:paraId="47ED054C" w14:textId="3E136A5A" w:rsidR="00257D63" w:rsidRDefault="00257D63" w:rsidP="00257D63">
            <w:pPr>
              <w:pStyle w:val="TabellRader"/>
            </w:pPr>
            <w:r>
              <w:t>SoU14</w:t>
            </w:r>
          </w:p>
        </w:tc>
        <w:tc>
          <w:tcPr>
            <w:tcW w:w="192" w:type="pct"/>
          </w:tcPr>
          <w:p w14:paraId="6AF11EB5" w14:textId="66605B0E" w:rsidR="00257D63" w:rsidRDefault="00257D63" w:rsidP="00257D63">
            <w:pPr>
              <w:pStyle w:val="TabellRader"/>
            </w:pPr>
            <w:r>
              <w:t>S 65</w:t>
            </w:r>
          </w:p>
        </w:tc>
        <w:tc>
          <w:tcPr>
            <w:tcW w:w="192" w:type="pct"/>
          </w:tcPr>
          <w:p w14:paraId="3F33E763" w14:textId="77777777" w:rsidR="00257D63" w:rsidRDefault="00257D63" w:rsidP="00257D63">
            <w:pPr>
              <w:pStyle w:val="TabellRader"/>
            </w:pPr>
          </w:p>
        </w:tc>
        <w:tc>
          <w:tcPr>
            <w:tcW w:w="4228" w:type="pct"/>
            <w:gridSpan w:val="3"/>
          </w:tcPr>
          <w:p w14:paraId="45408E84" w14:textId="04355291" w:rsidR="00257D63" w:rsidRDefault="00257D63" w:rsidP="00257D63">
            <w:pPr>
              <w:pStyle w:val="TabellRader"/>
            </w:pPr>
            <w:r>
              <w:t>X</w:t>
            </w:r>
          </w:p>
        </w:tc>
      </w:tr>
      <w:tr w:rsidR="00257D63" w14:paraId="14481796" w14:textId="77777777" w:rsidTr="00470D60">
        <w:tc>
          <w:tcPr>
            <w:tcW w:w="195" w:type="pct"/>
          </w:tcPr>
          <w:p w14:paraId="02F18CEC" w14:textId="6685D5EB" w:rsidR="00257D63" w:rsidRDefault="00257D63" w:rsidP="00257D63">
            <w:pPr>
              <w:pStyle w:val="TabellRader"/>
            </w:pPr>
            <w:r>
              <w:t>242</w:t>
            </w:r>
          </w:p>
        </w:tc>
        <w:tc>
          <w:tcPr>
            <w:tcW w:w="193" w:type="pct"/>
          </w:tcPr>
          <w:p w14:paraId="07B7DDB4" w14:textId="2FD25AE5" w:rsidR="00257D63" w:rsidRDefault="00257D63" w:rsidP="00257D63">
            <w:pPr>
              <w:pStyle w:val="TabellRader"/>
            </w:pPr>
            <w:r>
              <w:t>SoU23</w:t>
            </w:r>
          </w:p>
        </w:tc>
        <w:tc>
          <w:tcPr>
            <w:tcW w:w="192" w:type="pct"/>
          </w:tcPr>
          <w:p w14:paraId="33C0FD10" w14:textId="1F598CCD" w:rsidR="00257D63" w:rsidRDefault="00257D63" w:rsidP="00257D63">
            <w:pPr>
              <w:pStyle w:val="TabellRader"/>
            </w:pPr>
            <w:r>
              <w:t>Fö 20</w:t>
            </w:r>
          </w:p>
        </w:tc>
        <w:tc>
          <w:tcPr>
            <w:tcW w:w="192" w:type="pct"/>
          </w:tcPr>
          <w:p w14:paraId="0DB921E7" w14:textId="77777777" w:rsidR="00257D63" w:rsidRDefault="00257D63" w:rsidP="00257D63">
            <w:pPr>
              <w:pStyle w:val="TabellRader"/>
            </w:pPr>
          </w:p>
        </w:tc>
        <w:tc>
          <w:tcPr>
            <w:tcW w:w="4228" w:type="pct"/>
            <w:gridSpan w:val="3"/>
          </w:tcPr>
          <w:p w14:paraId="12565002" w14:textId="6E15EC2E" w:rsidR="00257D63" w:rsidRDefault="00257D63" w:rsidP="00257D63">
            <w:pPr>
              <w:pStyle w:val="TabellRader"/>
            </w:pPr>
            <w:r>
              <w:t>X</w:t>
            </w:r>
          </w:p>
        </w:tc>
      </w:tr>
      <w:tr w:rsidR="00257D63" w14:paraId="51A7506C" w14:textId="77777777" w:rsidTr="00470D60">
        <w:tc>
          <w:tcPr>
            <w:tcW w:w="195" w:type="pct"/>
          </w:tcPr>
          <w:p w14:paraId="15540EE7" w14:textId="23E234D9" w:rsidR="00257D63" w:rsidRDefault="00257D63" w:rsidP="00257D63">
            <w:pPr>
              <w:pStyle w:val="TabellRader"/>
            </w:pPr>
            <w:r>
              <w:t>264</w:t>
            </w:r>
          </w:p>
        </w:tc>
        <w:tc>
          <w:tcPr>
            <w:tcW w:w="193" w:type="pct"/>
          </w:tcPr>
          <w:p w14:paraId="54CC8344" w14:textId="00B7BC1E" w:rsidR="00257D63" w:rsidRDefault="00257D63" w:rsidP="00257D63">
            <w:pPr>
              <w:pStyle w:val="TabellRader"/>
            </w:pPr>
            <w:r>
              <w:t>SoU19</w:t>
            </w:r>
          </w:p>
        </w:tc>
        <w:tc>
          <w:tcPr>
            <w:tcW w:w="192" w:type="pct"/>
          </w:tcPr>
          <w:p w14:paraId="44D4AF41" w14:textId="19921389" w:rsidR="00257D63" w:rsidRDefault="00257D63" w:rsidP="00257D63">
            <w:pPr>
              <w:pStyle w:val="TabellRader"/>
            </w:pPr>
            <w:r>
              <w:t>S 68</w:t>
            </w:r>
          </w:p>
        </w:tc>
        <w:tc>
          <w:tcPr>
            <w:tcW w:w="192" w:type="pct"/>
          </w:tcPr>
          <w:p w14:paraId="2E542B81" w14:textId="77777777" w:rsidR="00257D63" w:rsidRDefault="00257D63" w:rsidP="00257D63">
            <w:pPr>
              <w:pStyle w:val="TabellRader"/>
            </w:pPr>
          </w:p>
        </w:tc>
        <w:tc>
          <w:tcPr>
            <w:tcW w:w="4228" w:type="pct"/>
            <w:gridSpan w:val="3"/>
          </w:tcPr>
          <w:p w14:paraId="6E15B400" w14:textId="19FB47BD" w:rsidR="00257D63" w:rsidRDefault="00257D63" w:rsidP="00257D63">
            <w:pPr>
              <w:pStyle w:val="TabellRader"/>
            </w:pPr>
            <w:r>
              <w:t>X</w:t>
            </w:r>
          </w:p>
        </w:tc>
      </w:tr>
      <w:tr w:rsidR="00257D63" w14:paraId="2A23B413" w14:textId="77777777" w:rsidTr="00470D60">
        <w:tc>
          <w:tcPr>
            <w:tcW w:w="195" w:type="pct"/>
          </w:tcPr>
          <w:p w14:paraId="4A89DB30" w14:textId="5F42C94F" w:rsidR="00257D63" w:rsidRDefault="00257D63" w:rsidP="00257D63">
            <w:pPr>
              <w:pStyle w:val="TabellRader"/>
            </w:pPr>
            <w:r>
              <w:t>269</w:t>
            </w:r>
          </w:p>
        </w:tc>
        <w:tc>
          <w:tcPr>
            <w:tcW w:w="193" w:type="pct"/>
          </w:tcPr>
          <w:p w14:paraId="25AAAA63" w14:textId="15A540B3" w:rsidR="00257D63" w:rsidRDefault="00257D63" w:rsidP="00257D63">
            <w:pPr>
              <w:pStyle w:val="TabellRader"/>
            </w:pPr>
            <w:r>
              <w:t>SoU24</w:t>
            </w:r>
          </w:p>
        </w:tc>
        <w:tc>
          <w:tcPr>
            <w:tcW w:w="192" w:type="pct"/>
          </w:tcPr>
          <w:p w14:paraId="1F576BA9" w14:textId="14043462" w:rsidR="00257D63" w:rsidRDefault="00257D63" w:rsidP="00257D63">
            <w:pPr>
              <w:pStyle w:val="TabellRader"/>
            </w:pPr>
            <w:r>
              <w:t>S 69</w:t>
            </w:r>
          </w:p>
        </w:tc>
        <w:tc>
          <w:tcPr>
            <w:tcW w:w="192" w:type="pct"/>
          </w:tcPr>
          <w:p w14:paraId="77CA081C" w14:textId="291369BE" w:rsidR="00257D63" w:rsidRDefault="00257D63" w:rsidP="00257D63">
            <w:pPr>
              <w:pStyle w:val="TabellRader"/>
            </w:pPr>
            <w:r>
              <w:t>X</w:t>
            </w:r>
          </w:p>
        </w:tc>
        <w:tc>
          <w:tcPr>
            <w:tcW w:w="4228" w:type="pct"/>
            <w:gridSpan w:val="3"/>
          </w:tcPr>
          <w:p w14:paraId="1CA61296" w14:textId="77777777" w:rsidR="00257D63" w:rsidRDefault="00257D63" w:rsidP="00257D63">
            <w:pPr>
              <w:pStyle w:val="TabellRader"/>
            </w:pPr>
          </w:p>
        </w:tc>
      </w:tr>
      <w:tr w:rsidR="00257D63" w14:paraId="1C1409E9" w14:textId="77777777" w:rsidTr="00470D60">
        <w:tc>
          <w:tcPr>
            <w:tcW w:w="195" w:type="pct"/>
          </w:tcPr>
          <w:p w14:paraId="268148E7" w14:textId="0B02D2DC" w:rsidR="00257D63" w:rsidRDefault="00257D63" w:rsidP="00257D63">
            <w:pPr>
              <w:pStyle w:val="TabellRader"/>
            </w:pPr>
            <w:r>
              <w:t>288</w:t>
            </w:r>
          </w:p>
        </w:tc>
        <w:tc>
          <w:tcPr>
            <w:tcW w:w="193" w:type="pct"/>
          </w:tcPr>
          <w:p w14:paraId="48D688FB" w14:textId="7A3F2FBB" w:rsidR="00257D63" w:rsidRDefault="00257D63" w:rsidP="00257D63">
            <w:pPr>
              <w:pStyle w:val="TabellRader"/>
            </w:pPr>
            <w:r>
              <w:t>SoU32</w:t>
            </w:r>
          </w:p>
        </w:tc>
        <w:tc>
          <w:tcPr>
            <w:tcW w:w="192" w:type="pct"/>
          </w:tcPr>
          <w:p w14:paraId="6951CE76" w14:textId="005A3D44" w:rsidR="00257D63" w:rsidRDefault="00257D63" w:rsidP="00257D63">
            <w:pPr>
              <w:pStyle w:val="TabellRader"/>
            </w:pPr>
            <w:r>
              <w:t>S 72</w:t>
            </w:r>
          </w:p>
        </w:tc>
        <w:tc>
          <w:tcPr>
            <w:tcW w:w="192" w:type="pct"/>
          </w:tcPr>
          <w:p w14:paraId="026A7770" w14:textId="65FBDE19" w:rsidR="00257D63" w:rsidRDefault="00257D63" w:rsidP="00257D63">
            <w:pPr>
              <w:pStyle w:val="TabellRader"/>
            </w:pPr>
            <w:r>
              <w:t>X</w:t>
            </w:r>
          </w:p>
        </w:tc>
        <w:tc>
          <w:tcPr>
            <w:tcW w:w="4228" w:type="pct"/>
            <w:gridSpan w:val="3"/>
          </w:tcPr>
          <w:p w14:paraId="4974ACBF" w14:textId="77777777" w:rsidR="00257D63" w:rsidRDefault="00257D63" w:rsidP="00257D63">
            <w:pPr>
              <w:pStyle w:val="TabellRader"/>
            </w:pPr>
          </w:p>
        </w:tc>
      </w:tr>
      <w:tr w:rsidR="00257D63" w14:paraId="7C9F0D7E" w14:textId="77777777" w:rsidTr="00470D60">
        <w:tc>
          <w:tcPr>
            <w:tcW w:w="195" w:type="pct"/>
          </w:tcPr>
          <w:p w14:paraId="1DABCA22" w14:textId="158EE23E" w:rsidR="00257D63" w:rsidRDefault="00257D63" w:rsidP="00257D63">
            <w:pPr>
              <w:pStyle w:val="TabellRader"/>
            </w:pPr>
            <w:r>
              <w:t>301</w:t>
            </w:r>
          </w:p>
        </w:tc>
        <w:tc>
          <w:tcPr>
            <w:tcW w:w="193" w:type="pct"/>
          </w:tcPr>
          <w:p w14:paraId="62763924" w14:textId="02DE20D3" w:rsidR="00257D63" w:rsidRDefault="00257D63" w:rsidP="00257D63">
            <w:pPr>
              <w:pStyle w:val="TabellRader"/>
            </w:pPr>
            <w:r>
              <w:t>SoU29</w:t>
            </w:r>
          </w:p>
        </w:tc>
        <w:tc>
          <w:tcPr>
            <w:tcW w:w="192" w:type="pct"/>
          </w:tcPr>
          <w:p w14:paraId="6C7AFC28" w14:textId="62CDD586" w:rsidR="00257D63" w:rsidRDefault="00257D63" w:rsidP="00257D63">
            <w:pPr>
              <w:pStyle w:val="TabellRader"/>
            </w:pPr>
            <w:r>
              <w:t>UD 15</w:t>
            </w:r>
          </w:p>
        </w:tc>
        <w:tc>
          <w:tcPr>
            <w:tcW w:w="192" w:type="pct"/>
          </w:tcPr>
          <w:p w14:paraId="452881D1" w14:textId="2FAD1972" w:rsidR="00257D63" w:rsidRDefault="00257D63" w:rsidP="00257D63">
            <w:pPr>
              <w:pStyle w:val="TabellRader"/>
            </w:pPr>
            <w:r>
              <w:t>X</w:t>
            </w:r>
          </w:p>
        </w:tc>
        <w:tc>
          <w:tcPr>
            <w:tcW w:w="4228" w:type="pct"/>
            <w:gridSpan w:val="3"/>
          </w:tcPr>
          <w:p w14:paraId="3E090F5C" w14:textId="77777777" w:rsidR="00257D63" w:rsidRDefault="00257D63" w:rsidP="00257D63">
            <w:pPr>
              <w:pStyle w:val="TabellRader"/>
            </w:pPr>
          </w:p>
        </w:tc>
      </w:tr>
      <w:tr w:rsidR="00257D63" w14:paraId="7277B32A" w14:textId="77777777" w:rsidTr="00470D60">
        <w:tc>
          <w:tcPr>
            <w:tcW w:w="195" w:type="pct"/>
          </w:tcPr>
          <w:p w14:paraId="0A083B22" w14:textId="4CD1CE65" w:rsidR="00257D63" w:rsidRDefault="00257D63" w:rsidP="00257D63">
            <w:pPr>
              <w:pStyle w:val="TabellRader"/>
            </w:pPr>
            <w:r>
              <w:t>313</w:t>
            </w:r>
          </w:p>
        </w:tc>
        <w:tc>
          <w:tcPr>
            <w:tcW w:w="193" w:type="pct"/>
          </w:tcPr>
          <w:p w14:paraId="78D14BFC" w14:textId="0FE0A07D" w:rsidR="00257D63" w:rsidRDefault="00257D63" w:rsidP="00257D63">
            <w:pPr>
              <w:pStyle w:val="TabellRader"/>
            </w:pPr>
            <w:r>
              <w:t>SoU16</w:t>
            </w:r>
          </w:p>
        </w:tc>
        <w:tc>
          <w:tcPr>
            <w:tcW w:w="192" w:type="pct"/>
          </w:tcPr>
          <w:p w14:paraId="105CEB13" w14:textId="20ED0CE2" w:rsidR="00257D63" w:rsidRDefault="00257D63" w:rsidP="00257D63">
            <w:pPr>
              <w:pStyle w:val="TabellRader"/>
            </w:pPr>
            <w:r>
              <w:t>S 73</w:t>
            </w:r>
          </w:p>
        </w:tc>
        <w:tc>
          <w:tcPr>
            <w:tcW w:w="192" w:type="pct"/>
          </w:tcPr>
          <w:p w14:paraId="57B2FA5D" w14:textId="77777777" w:rsidR="00257D63" w:rsidRDefault="00257D63" w:rsidP="00257D63">
            <w:pPr>
              <w:pStyle w:val="TabellRader"/>
            </w:pPr>
          </w:p>
        </w:tc>
        <w:tc>
          <w:tcPr>
            <w:tcW w:w="4228" w:type="pct"/>
            <w:gridSpan w:val="3"/>
          </w:tcPr>
          <w:p w14:paraId="083BA00C" w14:textId="1C0B6DBD" w:rsidR="00257D63" w:rsidRDefault="00257D63" w:rsidP="00257D63">
            <w:pPr>
              <w:pStyle w:val="TabellRader"/>
            </w:pPr>
            <w:r>
              <w:t>X</w:t>
            </w:r>
          </w:p>
        </w:tc>
      </w:tr>
      <w:tr w:rsidR="00257D63" w14:paraId="2B8EB4C2" w14:textId="77777777" w:rsidTr="00470D60">
        <w:tc>
          <w:tcPr>
            <w:tcW w:w="195" w:type="pct"/>
          </w:tcPr>
          <w:p w14:paraId="1FAD5F2C" w14:textId="686436D2" w:rsidR="00257D63" w:rsidRDefault="00257D63" w:rsidP="00257D63">
            <w:pPr>
              <w:pStyle w:val="TabellRader"/>
            </w:pPr>
            <w:r>
              <w:t>314</w:t>
            </w:r>
          </w:p>
        </w:tc>
        <w:tc>
          <w:tcPr>
            <w:tcW w:w="193" w:type="pct"/>
          </w:tcPr>
          <w:p w14:paraId="5928D37B" w14:textId="2C9D3D1E" w:rsidR="00257D63" w:rsidRDefault="00257D63" w:rsidP="00257D63">
            <w:pPr>
              <w:pStyle w:val="TabellRader"/>
            </w:pPr>
            <w:r>
              <w:t>SoU17</w:t>
            </w:r>
          </w:p>
        </w:tc>
        <w:tc>
          <w:tcPr>
            <w:tcW w:w="192" w:type="pct"/>
          </w:tcPr>
          <w:p w14:paraId="0E45EDE1" w14:textId="4113EFE7" w:rsidR="00257D63" w:rsidRDefault="00257D63" w:rsidP="00257D63">
            <w:pPr>
              <w:pStyle w:val="TabellRader"/>
            </w:pPr>
            <w:r>
              <w:t>S 74</w:t>
            </w:r>
          </w:p>
        </w:tc>
        <w:tc>
          <w:tcPr>
            <w:tcW w:w="192" w:type="pct"/>
          </w:tcPr>
          <w:p w14:paraId="2BC37C33" w14:textId="77777777" w:rsidR="00257D63" w:rsidRDefault="00257D63" w:rsidP="00257D63">
            <w:pPr>
              <w:pStyle w:val="TabellRader"/>
            </w:pPr>
          </w:p>
        </w:tc>
        <w:tc>
          <w:tcPr>
            <w:tcW w:w="4228" w:type="pct"/>
            <w:gridSpan w:val="3"/>
          </w:tcPr>
          <w:p w14:paraId="0580717E" w14:textId="315D4D31" w:rsidR="00257D63" w:rsidRDefault="00257D63" w:rsidP="00257D63">
            <w:pPr>
              <w:pStyle w:val="TabellRader"/>
            </w:pPr>
            <w:r>
              <w:t>X</w:t>
            </w:r>
          </w:p>
        </w:tc>
      </w:tr>
      <w:tr w:rsidR="00257D63" w14:paraId="558686BD" w14:textId="77777777" w:rsidTr="00470D60">
        <w:tc>
          <w:tcPr>
            <w:tcW w:w="195" w:type="pct"/>
          </w:tcPr>
          <w:p w14:paraId="0819C8F0" w14:textId="6297FEB3" w:rsidR="00257D63" w:rsidRDefault="00257D63" w:rsidP="00257D63">
            <w:pPr>
              <w:pStyle w:val="TabellRader"/>
            </w:pPr>
            <w:r>
              <w:t>315</w:t>
            </w:r>
          </w:p>
        </w:tc>
        <w:tc>
          <w:tcPr>
            <w:tcW w:w="193" w:type="pct"/>
          </w:tcPr>
          <w:p w14:paraId="603E5117" w14:textId="0668295F" w:rsidR="00257D63" w:rsidRDefault="00257D63" w:rsidP="00257D63">
            <w:pPr>
              <w:pStyle w:val="TabellRader"/>
            </w:pPr>
            <w:r>
              <w:t>SoU26</w:t>
            </w:r>
          </w:p>
        </w:tc>
        <w:tc>
          <w:tcPr>
            <w:tcW w:w="192" w:type="pct"/>
          </w:tcPr>
          <w:p w14:paraId="51B9B825" w14:textId="34E742D1" w:rsidR="00257D63" w:rsidRDefault="00257D63" w:rsidP="00257D63">
            <w:pPr>
              <w:pStyle w:val="TabellRader"/>
            </w:pPr>
            <w:r>
              <w:t>S 75</w:t>
            </w:r>
          </w:p>
        </w:tc>
        <w:tc>
          <w:tcPr>
            <w:tcW w:w="192" w:type="pct"/>
          </w:tcPr>
          <w:p w14:paraId="5CDA46A5" w14:textId="77777777" w:rsidR="00257D63" w:rsidRDefault="00257D63" w:rsidP="00257D63">
            <w:pPr>
              <w:pStyle w:val="TabellRader"/>
            </w:pPr>
          </w:p>
        </w:tc>
        <w:tc>
          <w:tcPr>
            <w:tcW w:w="4228" w:type="pct"/>
            <w:gridSpan w:val="3"/>
          </w:tcPr>
          <w:p w14:paraId="3CD514AA" w14:textId="43B3BFB1" w:rsidR="00257D63" w:rsidRDefault="00257D63" w:rsidP="00257D63">
            <w:pPr>
              <w:pStyle w:val="TabellRader"/>
            </w:pPr>
            <w:r>
              <w:t>X</w:t>
            </w:r>
          </w:p>
        </w:tc>
      </w:tr>
      <w:tr w:rsidR="00BE3FDD" w14:paraId="0940EC67" w14:textId="77777777" w:rsidTr="00470D60">
        <w:tc>
          <w:tcPr>
            <w:tcW w:w="195" w:type="pct"/>
          </w:tcPr>
          <w:p w14:paraId="5C41CFD2" w14:textId="1424B82D" w:rsidR="00BE3FDD" w:rsidRDefault="00BE3FDD" w:rsidP="00257D63">
            <w:pPr>
              <w:pStyle w:val="TabellRader"/>
            </w:pPr>
            <w:r>
              <w:t>320</w:t>
            </w:r>
          </w:p>
        </w:tc>
        <w:tc>
          <w:tcPr>
            <w:tcW w:w="193" w:type="pct"/>
          </w:tcPr>
          <w:p w14:paraId="63CE8820" w14:textId="087F089B" w:rsidR="00BE3FDD" w:rsidRDefault="00BE3FDD" w:rsidP="00257D63">
            <w:pPr>
              <w:pStyle w:val="TabellRader"/>
            </w:pPr>
            <w:r>
              <w:t>SoU18</w:t>
            </w:r>
          </w:p>
        </w:tc>
        <w:tc>
          <w:tcPr>
            <w:tcW w:w="192" w:type="pct"/>
          </w:tcPr>
          <w:p w14:paraId="05490F7E" w14:textId="1F4ABC83" w:rsidR="00BE3FDD" w:rsidRDefault="00BE3FDD" w:rsidP="00257D63">
            <w:pPr>
              <w:pStyle w:val="TabellRader"/>
            </w:pPr>
            <w:r>
              <w:t>S 76</w:t>
            </w:r>
          </w:p>
        </w:tc>
        <w:tc>
          <w:tcPr>
            <w:tcW w:w="192" w:type="pct"/>
          </w:tcPr>
          <w:p w14:paraId="5EE3FC69" w14:textId="77777777" w:rsidR="00BE3FDD" w:rsidRDefault="00BE3FDD" w:rsidP="00257D63">
            <w:pPr>
              <w:pStyle w:val="TabellRader"/>
            </w:pPr>
          </w:p>
        </w:tc>
        <w:tc>
          <w:tcPr>
            <w:tcW w:w="4228" w:type="pct"/>
            <w:gridSpan w:val="3"/>
          </w:tcPr>
          <w:p w14:paraId="6B57255A" w14:textId="112EC27D" w:rsidR="00BE3FDD" w:rsidRDefault="00BE3FDD" w:rsidP="00257D63">
            <w:pPr>
              <w:pStyle w:val="TabellRader"/>
            </w:pPr>
            <w:r>
              <w:t>X</w:t>
            </w:r>
          </w:p>
        </w:tc>
      </w:tr>
      <w:tr w:rsidR="00257D63" w14:paraId="19243B23" w14:textId="77777777" w:rsidTr="00470D60">
        <w:tc>
          <w:tcPr>
            <w:tcW w:w="195" w:type="pct"/>
          </w:tcPr>
          <w:p w14:paraId="61463BF7" w14:textId="4AD494AE" w:rsidR="00257D63" w:rsidRDefault="00257D63" w:rsidP="00257D63">
            <w:pPr>
              <w:pStyle w:val="TabellRader"/>
            </w:pPr>
            <w:r>
              <w:t>322</w:t>
            </w:r>
          </w:p>
        </w:tc>
        <w:tc>
          <w:tcPr>
            <w:tcW w:w="193" w:type="pct"/>
          </w:tcPr>
          <w:p w14:paraId="5E775795" w14:textId="42BE1E09" w:rsidR="00257D63" w:rsidRDefault="00257D63" w:rsidP="00257D63">
            <w:pPr>
              <w:pStyle w:val="TabellRader"/>
            </w:pPr>
            <w:r>
              <w:t>SoU33</w:t>
            </w:r>
          </w:p>
        </w:tc>
        <w:tc>
          <w:tcPr>
            <w:tcW w:w="192" w:type="pct"/>
          </w:tcPr>
          <w:p w14:paraId="2367DBB4" w14:textId="26FB13DC" w:rsidR="00257D63" w:rsidRDefault="00257D63" w:rsidP="00257D63">
            <w:pPr>
              <w:pStyle w:val="TabellRader"/>
            </w:pPr>
            <w:r>
              <w:t>S 77</w:t>
            </w:r>
          </w:p>
        </w:tc>
        <w:tc>
          <w:tcPr>
            <w:tcW w:w="192" w:type="pct"/>
          </w:tcPr>
          <w:p w14:paraId="6264436F" w14:textId="77777777" w:rsidR="00257D63" w:rsidRDefault="00257D63" w:rsidP="00257D63">
            <w:pPr>
              <w:pStyle w:val="TabellRader"/>
            </w:pPr>
          </w:p>
        </w:tc>
        <w:tc>
          <w:tcPr>
            <w:tcW w:w="4228" w:type="pct"/>
            <w:gridSpan w:val="3"/>
          </w:tcPr>
          <w:p w14:paraId="3B7BD842" w14:textId="0300A753" w:rsidR="00257D63" w:rsidRDefault="00257D63" w:rsidP="00257D63">
            <w:pPr>
              <w:pStyle w:val="TabellRader"/>
            </w:pPr>
            <w:r>
              <w:t>X</w:t>
            </w:r>
          </w:p>
        </w:tc>
      </w:tr>
      <w:tr w:rsidR="00257D63" w14:paraId="11A5B084" w14:textId="77777777" w:rsidTr="00470D60">
        <w:tc>
          <w:tcPr>
            <w:tcW w:w="195" w:type="pct"/>
          </w:tcPr>
          <w:p w14:paraId="2F5ACF14" w14:textId="13C46379" w:rsidR="00257D63" w:rsidRDefault="00257D63" w:rsidP="00257D63">
            <w:pPr>
              <w:pStyle w:val="TabellRader"/>
            </w:pPr>
            <w:r>
              <w:t>381</w:t>
            </w:r>
          </w:p>
        </w:tc>
        <w:tc>
          <w:tcPr>
            <w:tcW w:w="193" w:type="pct"/>
          </w:tcPr>
          <w:p w14:paraId="49C71086" w14:textId="031FE037" w:rsidR="00257D63" w:rsidRDefault="00257D63" w:rsidP="00257D63">
            <w:pPr>
              <w:pStyle w:val="TabellRader"/>
            </w:pPr>
            <w:r>
              <w:t>SoU30</w:t>
            </w:r>
          </w:p>
        </w:tc>
        <w:tc>
          <w:tcPr>
            <w:tcW w:w="192" w:type="pct"/>
          </w:tcPr>
          <w:p w14:paraId="74D1D1D9" w14:textId="0935A0CA" w:rsidR="00257D63" w:rsidRDefault="00257D63" w:rsidP="00257D63">
            <w:pPr>
              <w:pStyle w:val="TabellRader"/>
            </w:pPr>
            <w:r>
              <w:t>S 81</w:t>
            </w:r>
          </w:p>
        </w:tc>
        <w:tc>
          <w:tcPr>
            <w:tcW w:w="192" w:type="pct"/>
          </w:tcPr>
          <w:p w14:paraId="306C64A0" w14:textId="55F0BC2B" w:rsidR="00257D63" w:rsidRDefault="00257D63" w:rsidP="00257D63">
            <w:pPr>
              <w:pStyle w:val="TabellRader"/>
            </w:pPr>
            <w:r>
              <w:t>X</w:t>
            </w:r>
          </w:p>
        </w:tc>
        <w:tc>
          <w:tcPr>
            <w:tcW w:w="4228" w:type="pct"/>
            <w:gridSpan w:val="3"/>
          </w:tcPr>
          <w:p w14:paraId="495D0C17" w14:textId="77777777" w:rsidR="00257D63" w:rsidRDefault="00257D63" w:rsidP="00257D63">
            <w:pPr>
              <w:pStyle w:val="TabellRader"/>
            </w:pPr>
          </w:p>
        </w:tc>
      </w:tr>
      <w:tr w:rsidR="00257D63" w14:paraId="4CE2A8B3" w14:textId="77777777" w:rsidTr="00470D60">
        <w:tc>
          <w:tcPr>
            <w:tcW w:w="195" w:type="pct"/>
          </w:tcPr>
          <w:p w14:paraId="011D5B17" w14:textId="07DD0B70" w:rsidR="00257D63" w:rsidRDefault="00257D63" w:rsidP="00257D63">
            <w:pPr>
              <w:pStyle w:val="TabellRader"/>
            </w:pPr>
            <w:r>
              <w:t>382</w:t>
            </w:r>
          </w:p>
        </w:tc>
        <w:tc>
          <w:tcPr>
            <w:tcW w:w="193" w:type="pct"/>
          </w:tcPr>
          <w:p w14:paraId="5E3C1F7A" w14:textId="2EED84BC" w:rsidR="00257D63" w:rsidRDefault="00257D63" w:rsidP="00257D63">
            <w:pPr>
              <w:pStyle w:val="TabellRader"/>
            </w:pPr>
            <w:r>
              <w:t>SoU28</w:t>
            </w:r>
          </w:p>
        </w:tc>
        <w:tc>
          <w:tcPr>
            <w:tcW w:w="192" w:type="pct"/>
          </w:tcPr>
          <w:p w14:paraId="439065E9" w14:textId="69660BE5" w:rsidR="00257D63" w:rsidRDefault="00257D63" w:rsidP="00257D63">
            <w:pPr>
              <w:pStyle w:val="TabellRader"/>
            </w:pPr>
            <w:r>
              <w:t>S 82</w:t>
            </w:r>
          </w:p>
        </w:tc>
        <w:tc>
          <w:tcPr>
            <w:tcW w:w="192" w:type="pct"/>
          </w:tcPr>
          <w:p w14:paraId="15A271BD" w14:textId="0832BF2E" w:rsidR="00257D63" w:rsidRDefault="00257D63" w:rsidP="00257D63">
            <w:pPr>
              <w:pStyle w:val="TabellRader"/>
            </w:pPr>
            <w:r>
              <w:t>X</w:t>
            </w:r>
          </w:p>
        </w:tc>
        <w:tc>
          <w:tcPr>
            <w:tcW w:w="4228" w:type="pct"/>
            <w:gridSpan w:val="3"/>
          </w:tcPr>
          <w:p w14:paraId="13F22E30" w14:textId="77777777" w:rsidR="00257D63" w:rsidRDefault="00257D63" w:rsidP="00257D63">
            <w:pPr>
              <w:pStyle w:val="TabellRader"/>
            </w:pPr>
          </w:p>
        </w:tc>
      </w:tr>
      <w:tr w:rsidR="00257D63" w14:paraId="2F62CC64" w14:textId="77777777" w:rsidTr="00470D60">
        <w:tc>
          <w:tcPr>
            <w:tcW w:w="195" w:type="pct"/>
          </w:tcPr>
          <w:p w14:paraId="6558B77A" w14:textId="5D0180DB" w:rsidR="00257D63" w:rsidRDefault="00257D63" w:rsidP="00257D63">
            <w:pPr>
              <w:pStyle w:val="TabellRader"/>
            </w:pPr>
            <w:r>
              <w:t>383</w:t>
            </w:r>
          </w:p>
        </w:tc>
        <w:tc>
          <w:tcPr>
            <w:tcW w:w="193" w:type="pct"/>
          </w:tcPr>
          <w:p w14:paraId="1783B9A3" w14:textId="4C253213" w:rsidR="00257D63" w:rsidRDefault="00257D63" w:rsidP="00257D63">
            <w:pPr>
              <w:pStyle w:val="TabellRader"/>
            </w:pPr>
            <w:r>
              <w:t>SoU15</w:t>
            </w:r>
          </w:p>
        </w:tc>
        <w:tc>
          <w:tcPr>
            <w:tcW w:w="192" w:type="pct"/>
          </w:tcPr>
          <w:p w14:paraId="33754E6C" w14:textId="0AE337F8" w:rsidR="00257D63" w:rsidRDefault="00257D63" w:rsidP="00257D63">
            <w:pPr>
              <w:pStyle w:val="TabellRader"/>
            </w:pPr>
            <w:r>
              <w:t>S 83</w:t>
            </w:r>
          </w:p>
        </w:tc>
        <w:tc>
          <w:tcPr>
            <w:tcW w:w="192" w:type="pct"/>
          </w:tcPr>
          <w:p w14:paraId="364E6585" w14:textId="77777777" w:rsidR="00257D63" w:rsidRDefault="00257D63" w:rsidP="00257D63">
            <w:pPr>
              <w:pStyle w:val="TabellRader"/>
            </w:pPr>
          </w:p>
        </w:tc>
        <w:tc>
          <w:tcPr>
            <w:tcW w:w="4228" w:type="pct"/>
            <w:gridSpan w:val="3"/>
          </w:tcPr>
          <w:p w14:paraId="78996273" w14:textId="44EF8BB6" w:rsidR="00257D63" w:rsidRDefault="00257D63" w:rsidP="00257D63">
            <w:pPr>
              <w:pStyle w:val="TabellRader"/>
            </w:pPr>
            <w:r>
              <w:t>X</w:t>
            </w:r>
          </w:p>
        </w:tc>
      </w:tr>
      <w:tr w:rsidR="00257D63" w14:paraId="1D0C4344" w14:textId="77777777" w:rsidTr="00470D60">
        <w:tc>
          <w:tcPr>
            <w:tcW w:w="195" w:type="pct"/>
          </w:tcPr>
          <w:p w14:paraId="6446D196" w14:textId="63E233A4" w:rsidR="00257D63" w:rsidRDefault="00257D63" w:rsidP="00257D63">
            <w:pPr>
              <w:pStyle w:val="TabellRader"/>
            </w:pPr>
            <w:r>
              <w:t>416</w:t>
            </w:r>
          </w:p>
        </w:tc>
        <w:tc>
          <w:tcPr>
            <w:tcW w:w="193" w:type="pct"/>
          </w:tcPr>
          <w:p w14:paraId="0BE35E68" w14:textId="7E91A902" w:rsidR="00257D63" w:rsidRDefault="00257D63" w:rsidP="00257D63">
            <w:pPr>
              <w:pStyle w:val="TabellRader"/>
            </w:pPr>
            <w:r>
              <w:t>SoU34</w:t>
            </w:r>
          </w:p>
        </w:tc>
        <w:tc>
          <w:tcPr>
            <w:tcW w:w="192" w:type="pct"/>
          </w:tcPr>
          <w:p w14:paraId="2CA97960" w14:textId="49E6EE86" w:rsidR="00257D63" w:rsidRDefault="00257D63" w:rsidP="00257D63">
            <w:pPr>
              <w:pStyle w:val="TabellRader"/>
            </w:pPr>
            <w:r>
              <w:t>S 87</w:t>
            </w:r>
          </w:p>
        </w:tc>
        <w:tc>
          <w:tcPr>
            <w:tcW w:w="192" w:type="pct"/>
          </w:tcPr>
          <w:p w14:paraId="7CA21730" w14:textId="77777777" w:rsidR="00257D63" w:rsidRDefault="00257D63" w:rsidP="00257D63">
            <w:pPr>
              <w:pStyle w:val="TabellRader"/>
            </w:pPr>
          </w:p>
        </w:tc>
        <w:tc>
          <w:tcPr>
            <w:tcW w:w="4228" w:type="pct"/>
            <w:gridSpan w:val="3"/>
          </w:tcPr>
          <w:p w14:paraId="716078EE" w14:textId="43B85DF9" w:rsidR="00257D63" w:rsidRDefault="00257D63" w:rsidP="00257D63">
            <w:pPr>
              <w:pStyle w:val="TabellRader"/>
            </w:pPr>
            <w:r>
              <w:t>X</w:t>
            </w:r>
          </w:p>
        </w:tc>
      </w:tr>
      <w:tr w:rsidR="00257D63" w14:paraId="737622DC" w14:textId="77777777" w:rsidTr="00470D60">
        <w:tc>
          <w:tcPr>
            <w:tcW w:w="195" w:type="pct"/>
          </w:tcPr>
          <w:p w14:paraId="6E464495" w14:textId="08C18A50" w:rsidR="00257D63" w:rsidRDefault="00257D63" w:rsidP="00257D63">
            <w:pPr>
              <w:pStyle w:val="TabellRader"/>
            </w:pPr>
            <w:r>
              <w:t>417</w:t>
            </w:r>
          </w:p>
        </w:tc>
        <w:tc>
          <w:tcPr>
            <w:tcW w:w="193" w:type="pct"/>
          </w:tcPr>
          <w:p w14:paraId="18C1EC63" w14:textId="33C5D271" w:rsidR="00257D63" w:rsidRDefault="00257D63" w:rsidP="00257D63">
            <w:pPr>
              <w:pStyle w:val="TabellRader"/>
            </w:pPr>
            <w:r>
              <w:t>SoU37</w:t>
            </w:r>
          </w:p>
        </w:tc>
        <w:tc>
          <w:tcPr>
            <w:tcW w:w="192" w:type="pct"/>
          </w:tcPr>
          <w:p w14:paraId="629646F0" w14:textId="18CF6E7C" w:rsidR="00257D63" w:rsidRDefault="00257D63" w:rsidP="00257D63">
            <w:pPr>
              <w:pStyle w:val="TabellRader"/>
            </w:pPr>
            <w:r>
              <w:t>Ju 164</w:t>
            </w:r>
          </w:p>
        </w:tc>
        <w:tc>
          <w:tcPr>
            <w:tcW w:w="192" w:type="pct"/>
          </w:tcPr>
          <w:p w14:paraId="3A2C4F23" w14:textId="77777777" w:rsidR="00257D63" w:rsidRDefault="00257D63" w:rsidP="00257D63">
            <w:pPr>
              <w:pStyle w:val="TabellRader"/>
            </w:pPr>
          </w:p>
        </w:tc>
        <w:tc>
          <w:tcPr>
            <w:tcW w:w="4228" w:type="pct"/>
            <w:gridSpan w:val="3"/>
          </w:tcPr>
          <w:p w14:paraId="50E4C569" w14:textId="13286D47" w:rsidR="00257D63" w:rsidRDefault="00257D63" w:rsidP="00257D63">
            <w:pPr>
              <w:pStyle w:val="TabellRader"/>
            </w:pPr>
            <w:r>
              <w:t>X</w:t>
            </w:r>
          </w:p>
        </w:tc>
      </w:tr>
      <w:tr w:rsidR="00257D63" w14:paraId="0CFC2A0F" w14:textId="77777777" w:rsidTr="00470D60">
        <w:tc>
          <w:tcPr>
            <w:tcW w:w="195" w:type="pct"/>
          </w:tcPr>
          <w:p w14:paraId="2242833E" w14:textId="2E671273" w:rsidR="00257D63" w:rsidRDefault="00257D63" w:rsidP="00257D63">
            <w:pPr>
              <w:pStyle w:val="TabellRader"/>
            </w:pPr>
            <w:r>
              <w:t>418</w:t>
            </w:r>
          </w:p>
        </w:tc>
        <w:tc>
          <w:tcPr>
            <w:tcW w:w="193" w:type="pct"/>
          </w:tcPr>
          <w:p w14:paraId="6CB1AB07" w14:textId="3DE968BE" w:rsidR="00257D63" w:rsidRDefault="00257D63" w:rsidP="00257D63">
            <w:pPr>
              <w:pStyle w:val="TabellRader"/>
            </w:pPr>
            <w:r>
              <w:t>SoU37</w:t>
            </w:r>
          </w:p>
        </w:tc>
        <w:tc>
          <w:tcPr>
            <w:tcW w:w="192" w:type="pct"/>
          </w:tcPr>
          <w:p w14:paraId="76FB0CA6" w14:textId="3B5964D2" w:rsidR="00257D63" w:rsidRDefault="00257D63" w:rsidP="00257D63">
            <w:pPr>
              <w:pStyle w:val="TabellRader"/>
            </w:pPr>
            <w:r>
              <w:t>S 88</w:t>
            </w:r>
          </w:p>
        </w:tc>
        <w:tc>
          <w:tcPr>
            <w:tcW w:w="192" w:type="pct"/>
          </w:tcPr>
          <w:p w14:paraId="182125BB" w14:textId="77777777" w:rsidR="00257D63" w:rsidRDefault="00257D63" w:rsidP="00257D63">
            <w:pPr>
              <w:pStyle w:val="TabellRader"/>
            </w:pPr>
          </w:p>
        </w:tc>
        <w:tc>
          <w:tcPr>
            <w:tcW w:w="4228" w:type="pct"/>
            <w:gridSpan w:val="3"/>
          </w:tcPr>
          <w:p w14:paraId="4AB1404A" w14:textId="5D93B150" w:rsidR="00257D63" w:rsidRDefault="00257D63" w:rsidP="00257D63">
            <w:pPr>
              <w:pStyle w:val="TabellRader"/>
            </w:pPr>
            <w:r>
              <w:t>X</w:t>
            </w:r>
          </w:p>
        </w:tc>
      </w:tr>
      <w:tr w:rsidR="00257D63" w14:paraId="40C6B3C5" w14:textId="77777777" w:rsidTr="00470D60">
        <w:tc>
          <w:tcPr>
            <w:tcW w:w="195" w:type="pct"/>
          </w:tcPr>
          <w:p w14:paraId="4C1DD52B" w14:textId="6B25B8FB" w:rsidR="00257D63" w:rsidRDefault="00257D63" w:rsidP="00257D63">
            <w:pPr>
              <w:pStyle w:val="TabellRader"/>
            </w:pPr>
            <w:r>
              <w:t>422</w:t>
            </w:r>
          </w:p>
        </w:tc>
        <w:tc>
          <w:tcPr>
            <w:tcW w:w="193" w:type="pct"/>
          </w:tcPr>
          <w:p w14:paraId="2F87A4E5" w14:textId="6ED0488C" w:rsidR="00257D63" w:rsidRDefault="00257D63" w:rsidP="00257D63">
            <w:pPr>
              <w:pStyle w:val="TabellRader"/>
            </w:pPr>
            <w:r>
              <w:t>SoU25</w:t>
            </w:r>
          </w:p>
        </w:tc>
        <w:tc>
          <w:tcPr>
            <w:tcW w:w="192" w:type="pct"/>
          </w:tcPr>
          <w:p w14:paraId="01CDA99B" w14:textId="3EE8AAB9" w:rsidR="00257D63" w:rsidRDefault="00257D63" w:rsidP="00257D63">
            <w:pPr>
              <w:pStyle w:val="TabellRader"/>
            </w:pPr>
            <w:r>
              <w:t>Ju 165</w:t>
            </w:r>
          </w:p>
        </w:tc>
        <w:tc>
          <w:tcPr>
            <w:tcW w:w="192" w:type="pct"/>
          </w:tcPr>
          <w:p w14:paraId="49F04C91" w14:textId="77777777" w:rsidR="00257D63" w:rsidRDefault="00257D63" w:rsidP="00257D63">
            <w:pPr>
              <w:pStyle w:val="TabellRader"/>
            </w:pPr>
          </w:p>
        </w:tc>
        <w:tc>
          <w:tcPr>
            <w:tcW w:w="4228" w:type="pct"/>
            <w:gridSpan w:val="3"/>
          </w:tcPr>
          <w:p w14:paraId="22B6256E" w14:textId="2ACDAD3D" w:rsidR="00257D63" w:rsidRDefault="00257D63" w:rsidP="00257D63">
            <w:pPr>
              <w:pStyle w:val="TabellRader"/>
            </w:pPr>
            <w:r>
              <w:t>X</w:t>
            </w:r>
          </w:p>
        </w:tc>
      </w:tr>
      <w:tr w:rsidR="00257D63" w14:paraId="570CB11D" w14:textId="77777777" w:rsidTr="00470D60">
        <w:tc>
          <w:tcPr>
            <w:tcW w:w="195" w:type="pct"/>
          </w:tcPr>
          <w:p w14:paraId="47C600B7" w14:textId="241BD2BE" w:rsidR="00257D63" w:rsidRDefault="00257D63" w:rsidP="00257D63">
            <w:pPr>
              <w:pStyle w:val="TabellRader"/>
            </w:pPr>
            <w:r>
              <w:t>423</w:t>
            </w:r>
          </w:p>
        </w:tc>
        <w:tc>
          <w:tcPr>
            <w:tcW w:w="193" w:type="pct"/>
          </w:tcPr>
          <w:p w14:paraId="1216383C" w14:textId="793BDCF3" w:rsidR="00257D63" w:rsidRDefault="00257D63" w:rsidP="00257D63">
            <w:pPr>
              <w:pStyle w:val="TabellRader"/>
            </w:pPr>
            <w:r>
              <w:t>SoU25</w:t>
            </w:r>
          </w:p>
        </w:tc>
        <w:tc>
          <w:tcPr>
            <w:tcW w:w="192" w:type="pct"/>
          </w:tcPr>
          <w:p w14:paraId="797821C5" w14:textId="77D0AAB9" w:rsidR="00257D63" w:rsidRDefault="00257D63" w:rsidP="00257D63">
            <w:pPr>
              <w:pStyle w:val="TabellRader"/>
            </w:pPr>
            <w:r>
              <w:t>S 89</w:t>
            </w:r>
          </w:p>
        </w:tc>
        <w:tc>
          <w:tcPr>
            <w:tcW w:w="192" w:type="pct"/>
          </w:tcPr>
          <w:p w14:paraId="10B489D1" w14:textId="77777777" w:rsidR="00257D63" w:rsidRDefault="00257D63" w:rsidP="00257D63">
            <w:pPr>
              <w:pStyle w:val="TabellRader"/>
            </w:pPr>
          </w:p>
        </w:tc>
        <w:tc>
          <w:tcPr>
            <w:tcW w:w="4228" w:type="pct"/>
            <w:gridSpan w:val="3"/>
          </w:tcPr>
          <w:p w14:paraId="7917C527" w14:textId="28B37F22" w:rsidR="00257D63" w:rsidRDefault="00257D63" w:rsidP="00257D63">
            <w:pPr>
              <w:pStyle w:val="TabellRader"/>
            </w:pPr>
            <w:r>
              <w:t>X</w:t>
            </w:r>
          </w:p>
        </w:tc>
      </w:tr>
      <w:tr w:rsidR="00257D63" w14:paraId="51037A38" w14:textId="77777777" w:rsidTr="00470D60">
        <w:tc>
          <w:tcPr>
            <w:tcW w:w="195" w:type="pct"/>
          </w:tcPr>
          <w:p w14:paraId="4ECE2844" w14:textId="029946AB" w:rsidR="00257D63" w:rsidRDefault="00257D63" w:rsidP="00257D63">
            <w:pPr>
              <w:pStyle w:val="TabellRader"/>
            </w:pPr>
            <w:r>
              <w:t>428</w:t>
            </w:r>
          </w:p>
        </w:tc>
        <w:tc>
          <w:tcPr>
            <w:tcW w:w="193" w:type="pct"/>
          </w:tcPr>
          <w:p w14:paraId="55EB9E88" w14:textId="4839C97F" w:rsidR="00257D63" w:rsidRDefault="00257D63" w:rsidP="00257D63">
            <w:pPr>
              <w:pStyle w:val="TabellRader"/>
            </w:pPr>
            <w:r>
              <w:t>SoU35</w:t>
            </w:r>
          </w:p>
        </w:tc>
        <w:tc>
          <w:tcPr>
            <w:tcW w:w="192" w:type="pct"/>
          </w:tcPr>
          <w:p w14:paraId="4B2D9B7A" w14:textId="6F7D9378" w:rsidR="00257D63" w:rsidRDefault="00257D63" w:rsidP="00257D63">
            <w:pPr>
              <w:pStyle w:val="TabellRader"/>
            </w:pPr>
            <w:r>
              <w:t>S 92</w:t>
            </w:r>
          </w:p>
        </w:tc>
        <w:tc>
          <w:tcPr>
            <w:tcW w:w="192" w:type="pct"/>
          </w:tcPr>
          <w:p w14:paraId="2FB26985" w14:textId="49A9AC48" w:rsidR="00257D63" w:rsidRDefault="00257D63" w:rsidP="00257D63">
            <w:pPr>
              <w:pStyle w:val="TabellRader"/>
            </w:pPr>
            <w:r>
              <w:t>X</w:t>
            </w:r>
          </w:p>
        </w:tc>
        <w:tc>
          <w:tcPr>
            <w:tcW w:w="4228" w:type="pct"/>
            <w:gridSpan w:val="3"/>
          </w:tcPr>
          <w:p w14:paraId="6A86D0C1" w14:textId="77777777" w:rsidR="00257D63" w:rsidRDefault="00257D63" w:rsidP="00257D63">
            <w:pPr>
              <w:pStyle w:val="TabellRader"/>
            </w:pPr>
          </w:p>
        </w:tc>
      </w:tr>
      <w:tr w:rsidR="00257D63" w14:paraId="2F202907" w14:textId="77777777" w:rsidTr="00470D60">
        <w:tc>
          <w:tcPr>
            <w:tcW w:w="195" w:type="pct"/>
          </w:tcPr>
          <w:p w14:paraId="0AC82B82" w14:textId="510F45EF" w:rsidR="00257D63" w:rsidRDefault="00257D63" w:rsidP="00257D63">
            <w:pPr>
              <w:pStyle w:val="TabellRader"/>
            </w:pPr>
            <w:r>
              <w:t>442</w:t>
            </w:r>
          </w:p>
        </w:tc>
        <w:tc>
          <w:tcPr>
            <w:tcW w:w="193" w:type="pct"/>
          </w:tcPr>
          <w:p w14:paraId="3C39D57F" w14:textId="407A9D5A" w:rsidR="00257D63" w:rsidRDefault="00257D63" w:rsidP="00257D63">
            <w:pPr>
              <w:pStyle w:val="TabellRader"/>
            </w:pPr>
            <w:r>
              <w:t>SoU38</w:t>
            </w:r>
          </w:p>
        </w:tc>
        <w:tc>
          <w:tcPr>
            <w:tcW w:w="192" w:type="pct"/>
          </w:tcPr>
          <w:p w14:paraId="11C0369E" w14:textId="3F8F51DD" w:rsidR="00257D63" w:rsidRDefault="00257D63" w:rsidP="00257D63">
            <w:pPr>
              <w:pStyle w:val="TabellRader"/>
            </w:pPr>
            <w:r>
              <w:t>S 93</w:t>
            </w:r>
          </w:p>
        </w:tc>
        <w:tc>
          <w:tcPr>
            <w:tcW w:w="192" w:type="pct"/>
          </w:tcPr>
          <w:p w14:paraId="15FBF7D5" w14:textId="4BBCFE33" w:rsidR="00257D63" w:rsidRDefault="00257D63" w:rsidP="00257D63">
            <w:pPr>
              <w:pStyle w:val="TabellRader"/>
            </w:pPr>
            <w:r>
              <w:t>X</w:t>
            </w:r>
          </w:p>
        </w:tc>
        <w:tc>
          <w:tcPr>
            <w:tcW w:w="4228" w:type="pct"/>
            <w:gridSpan w:val="3"/>
          </w:tcPr>
          <w:p w14:paraId="7E5F7533" w14:textId="77777777" w:rsidR="00257D63" w:rsidRDefault="00257D63" w:rsidP="00257D63">
            <w:pPr>
              <w:pStyle w:val="TabellRader"/>
            </w:pPr>
          </w:p>
        </w:tc>
      </w:tr>
      <w:tr w:rsidR="00257D63" w14:paraId="7FEEF8F1" w14:textId="77777777" w:rsidTr="00470D60">
        <w:tc>
          <w:tcPr>
            <w:tcW w:w="195" w:type="pct"/>
          </w:tcPr>
          <w:p w14:paraId="3BCD4337" w14:textId="0833EA3F" w:rsidR="00257D63" w:rsidRDefault="00257D63" w:rsidP="00257D63">
            <w:pPr>
              <w:pStyle w:val="TabellRader"/>
            </w:pPr>
            <w:r>
              <w:t>443</w:t>
            </w:r>
          </w:p>
        </w:tc>
        <w:tc>
          <w:tcPr>
            <w:tcW w:w="193" w:type="pct"/>
          </w:tcPr>
          <w:p w14:paraId="4C986D8C" w14:textId="5BC4A989" w:rsidR="00257D63" w:rsidRDefault="00257D63" w:rsidP="00257D63">
            <w:pPr>
              <w:pStyle w:val="TabellRader"/>
            </w:pPr>
            <w:r>
              <w:t>SoU31</w:t>
            </w:r>
          </w:p>
        </w:tc>
        <w:tc>
          <w:tcPr>
            <w:tcW w:w="192" w:type="pct"/>
          </w:tcPr>
          <w:p w14:paraId="0EAF622A" w14:textId="78445B15" w:rsidR="00257D63" w:rsidRDefault="00257D63" w:rsidP="00257D63">
            <w:pPr>
              <w:pStyle w:val="TabellRader"/>
            </w:pPr>
            <w:r>
              <w:t>S 94</w:t>
            </w:r>
          </w:p>
        </w:tc>
        <w:tc>
          <w:tcPr>
            <w:tcW w:w="192" w:type="pct"/>
          </w:tcPr>
          <w:p w14:paraId="7955919D" w14:textId="77777777" w:rsidR="00257D63" w:rsidRDefault="00257D63" w:rsidP="00257D63">
            <w:pPr>
              <w:pStyle w:val="TabellRader"/>
            </w:pPr>
          </w:p>
        </w:tc>
        <w:tc>
          <w:tcPr>
            <w:tcW w:w="4228" w:type="pct"/>
            <w:gridSpan w:val="3"/>
          </w:tcPr>
          <w:p w14:paraId="62C02241" w14:textId="3F7C4F2F" w:rsidR="00257D63" w:rsidRDefault="00257D63" w:rsidP="00257D63">
            <w:pPr>
              <w:pStyle w:val="TabellRader"/>
            </w:pPr>
            <w:r>
              <w:t>X</w:t>
            </w:r>
          </w:p>
        </w:tc>
      </w:tr>
      <w:tr w:rsidR="00257D63" w14:paraId="76D1C277" w14:textId="77777777" w:rsidTr="00470D60">
        <w:tc>
          <w:tcPr>
            <w:tcW w:w="195" w:type="pct"/>
          </w:tcPr>
          <w:p w14:paraId="3EEBA6E2" w14:textId="77777777" w:rsidR="00257D63" w:rsidRDefault="00257D63" w:rsidP="00257D63">
            <w:pPr>
              <w:pStyle w:val="TabellRader"/>
            </w:pPr>
          </w:p>
        </w:tc>
        <w:tc>
          <w:tcPr>
            <w:tcW w:w="193" w:type="pct"/>
          </w:tcPr>
          <w:p w14:paraId="716E0F14" w14:textId="77777777" w:rsidR="00257D63" w:rsidRDefault="00257D63" w:rsidP="00257D63">
            <w:pPr>
              <w:pStyle w:val="TabellRader"/>
            </w:pPr>
          </w:p>
        </w:tc>
        <w:tc>
          <w:tcPr>
            <w:tcW w:w="192" w:type="pct"/>
          </w:tcPr>
          <w:p w14:paraId="26457072" w14:textId="77777777" w:rsidR="00257D63" w:rsidRDefault="00257D63" w:rsidP="00257D63">
            <w:pPr>
              <w:pStyle w:val="TabellRader"/>
            </w:pPr>
          </w:p>
        </w:tc>
        <w:tc>
          <w:tcPr>
            <w:tcW w:w="192" w:type="pct"/>
          </w:tcPr>
          <w:p w14:paraId="50F79AC2" w14:textId="77777777" w:rsidR="00257D63" w:rsidRDefault="00257D63" w:rsidP="00257D63">
            <w:pPr>
              <w:pStyle w:val="TabellRader"/>
            </w:pPr>
          </w:p>
        </w:tc>
        <w:tc>
          <w:tcPr>
            <w:tcW w:w="4228" w:type="pct"/>
            <w:gridSpan w:val="3"/>
          </w:tcPr>
          <w:p w14:paraId="45F8DA0B" w14:textId="77777777" w:rsidR="00257D63" w:rsidRDefault="00257D63" w:rsidP="00257D63">
            <w:pPr>
              <w:pStyle w:val="TabellRader"/>
            </w:pPr>
          </w:p>
        </w:tc>
      </w:tr>
      <w:tr w:rsidR="00257D63" w:rsidRPr="00C51E5E" w14:paraId="3FDCDA0F" w14:textId="77777777" w:rsidTr="00470D60">
        <w:trPr>
          <w:gridAfter w:val="2"/>
          <w:wAfter w:w="4015" w:type="pct"/>
        </w:trPr>
        <w:tc>
          <w:tcPr>
            <w:tcW w:w="195" w:type="pct"/>
          </w:tcPr>
          <w:p w14:paraId="1F2C5272" w14:textId="5748349C" w:rsidR="00257D63" w:rsidRPr="00C51E5E" w:rsidRDefault="00257D63" w:rsidP="00257D63">
            <w:pPr>
              <w:pStyle w:val="TabellRader"/>
              <w:rPr>
                <w:b/>
              </w:rPr>
            </w:pPr>
            <w:r w:rsidRPr="00C51E5E">
              <w:rPr>
                <w:b/>
              </w:rPr>
              <w:t>20</w:t>
            </w:r>
            <w:r>
              <w:rPr>
                <w:b/>
              </w:rPr>
              <w:t>22</w:t>
            </w:r>
            <w:r w:rsidRPr="00C51E5E">
              <w:rPr>
                <w:b/>
              </w:rPr>
              <w:t>/</w:t>
            </w:r>
            <w:r>
              <w:rPr>
                <w:b/>
              </w:rPr>
              <w:t>23</w:t>
            </w:r>
          </w:p>
        </w:tc>
        <w:tc>
          <w:tcPr>
            <w:tcW w:w="193" w:type="pct"/>
          </w:tcPr>
          <w:p w14:paraId="0263AB3F" w14:textId="77777777" w:rsidR="00257D63" w:rsidRPr="00C51E5E" w:rsidRDefault="00257D63" w:rsidP="00257D63">
            <w:pPr>
              <w:pStyle w:val="TabellRader"/>
              <w:rPr>
                <w:b/>
              </w:rPr>
            </w:pPr>
          </w:p>
        </w:tc>
        <w:tc>
          <w:tcPr>
            <w:tcW w:w="192" w:type="pct"/>
          </w:tcPr>
          <w:p w14:paraId="44AD3C78" w14:textId="77777777" w:rsidR="00257D63" w:rsidRPr="00C51E5E" w:rsidRDefault="00257D63" w:rsidP="00257D63">
            <w:pPr>
              <w:pStyle w:val="TabellRader"/>
              <w:rPr>
                <w:b/>
              </w:rPr>
            </w:pPr>
          </w:p>
        </w:tc>
        <w:tc>
          <w:tcPr>
            <w:tcW w:w="192" w:type="pct"/>
          </w:tcPr>
          <w:p w14:paraId="44F5A45B" w14:textId="77777777" w:rsidR="00257D63" w:rsidRPr="00C51E5E" w:rsidRDefault="00257D63" w:rsidP="00257D63">
            <w:pPr>
              <w:pStyle w:val="TabellRader"/>
              <w:rPr>
                <w:b/>
              </w:rPr>
            </w:pPr>
          </w:p>
        </w:tc>
        <w:tc>
          <w:tcPr>
            <w:tcW w:w="213" w:type="pct"/>
          </w:tcPr>
          <w:p w14:paraId="1EAF22F5" w14:textId="77777777" w:rsidR="00257D63" w:rsidRPr="00C51E5E" w:rsidRDefault="00257D63" w:rsidP="00257D63">
            <w:pPr>
              <w:pStyle w:val="TabellRader"/>
              <w:rPr>
                <w:b/>
              </w:rPr>
            </w:pPr>
          </w:p>
        </w:tc>
      </w:tr>
      <w:tr w:rsidR="00257D63" w14:paraId="72C1DBF5" w14:textId="77777777" w:rsidTr="00470D60">
        <w:tc>
          <w:tcPr>
            <w:tcW w:w="195" w:type="pct"/>
          </w:tcPr>
          <w:p w14:paraId="72C471CB" w14:textId="14E3070A" w:rsidR="00257D63" w:rsidRDefault="00257D63" w:rsidP="00257D63">
            <w:pPr>
              <w:pStyle w:val="TabellRader"/>
            </w:pPr>
            <w:r>
              <w:t>34</w:t>
            </w:r>
          </w:p>
        </w:tc>
        <w:tc>
          <w:tcPr>
            <w:tcW w:w="193" w:type="pct"/>
          </w:tcPr>
          <w:p w14:paraId="754E5C79" w14:textId="33A50048" w:rsidR="00257D63" w:rsidRDefault="00257D63" w:rsidP="00257D63">
            <w:pPr>
              <w:pStyle w:val="TabellRader"/>
            </w:pPr>
            <w:r>
              <w:t>SoU2</w:t>
            </w:r>
          </w:p>
        </w:tc>
        <w:tc>
          <w:tcPr>
            <w:tcW w:w="192" w:type="pct"/>
          </w:tcPr>
          <w:p w14:paraId="5A3E852B" w14:textId="71671FA0" w:rsidR="00257D63" w:rsidRDefault="00257D63" w:rsidP="00257D63">
            <w:pPr>
              <w:pStyle w:val="TabellRader"/>
            </w:pPr>
            <w:r>
              <w:t>S 96</w:t>
            </w:r>
          </w:p>
        </w:tc>
        <w:tc>
          <w:tcPr>
            <w:tcW w:w="192" w:type="pct"/>
          </w:tcPr>
          <w:p w14:paraId="2B879C29" w14:textId="77777777" w:rsidR="00257D63" w:rsidRDefault="00257D63" w:rsidP="00257D63">
            <w:pPr>
              <w:pStyle w:val="TabellRader"/>
            </w:pPr>
          </w:p>
        </w:tc>
        <w:tc>
          <w:tcPr>
            <w:tcW w:w="4228" w:type="pct"/>
            <w:gridSpan w:val="3"/>
          </w:tcPr>
          <w:p w14:paraId="0C7EAD0F" w14:textId="560B02F3" w:rsidR="00257D63" w:rsidRDefault="00257D63" w:rsidP="00257D63">
            <w:pPr>
              <w:pStyle w:val="TabellRader"/>
            </w:pPr>
            <w:r>
              <w:t>X</w:t>
            </w:r>
          </w:p>
        </w:tc>
      </w:tr>
      <w:tr w:rsidR="00257D63" w14:paraId="26BEFB53" w14:textId="77777777" w:rsidTr="00470D60">
        <w:tc>
          <w:tcPr>
            <w:tcW w:w="195" w:type="pct"/>
          </w:tcPr>
          <w:p w14:paraId="6D696A9E" w14:textId="57C15416" w:rsidR="00257D63" w:rsidRDefault="00257D63" w:rsidP="00257D63">
            <w:pPr>
              <w:pStyle w:val="TabellRader"/>
            </w:pPr>
            <w:r>
              <w:t>35</w:t>
            </w:r>
          </w:p>
        </w:tc>
        <w:tc>
          <w:tcPr>
            <w:tcW w:w="193" w:type="pct"/>
          </w:tcPr>
          <w:p w14:paraId="002C2F4E" w14:textId="7C981B04" w:rsidR="00257D63" w:rsidRDefault="00257D63" w:rsidP="00257D63">
            <w:pPr>
              <w:pStyle w:val="TabellRader"/>
            </w:pPr>
            <w:r>
              <w:t>SoU3</w:t>
            </w:r>
          </w:p>
        </w:tc>
        <w:tc>
          <w:tcPr>
            <w:tcW w:w="192" w:type="pct"/>
          </w:tcPr>
          <w:p w14:paraId="3A1F7936" w14:textId="1C3525A7" w:rsidR="00257D63" w:rsidRDefault="00257D63" w:rsidP="00257D63">
            <w:pPr>
              <w:pStyle w:val="TabellRader"/>
            </w:pPr>
            <w:r>
              <w:t>S 97</w:t>
            </w:r>
          </w:p>
        </w:tc>
        <w:tc>
          <w:tcPr>
            <w:tcW w:w="192" w:type="pct"/>
          </w:tcPr>
          <w:p w14:paraId="6479D718" w14:textId="77777777" w:rsidR="00257D63" w:rsidRDefault="00257D63" w:rsidP="00257D63">
            <w:pPr>
              <w:pStyle w:val="TabellRader"/>
            </w:pPr>
          </w:p>
        </w:tc>
        <w:tc>
          <w:tcPr>
            <w:tcW w:w="4228" w:type="pct"/>
            <w:gridSpan w:val="3"/>
          </w:tcPr>
          <w:p w14:paraId="313DB113" w14:textId="1E0FE025" w:rsidR="00257D63" w:rsidRDefault="00257D63" w:rsidP="00257D63">
            <w:pPr>
              <w:pStyle w:val="TabellRader"/>
            </w:pPr>
            <w:r>
              <w:t>X</w:t>
            </w:r>
          </w:p>
        </w:tc>
      </w:tr>
      <w:tr w:rsidR="00257D63" w14:paraId="4196F4D8" w14:textId="77777777" w:rsidTr="00470D60">
        <w:tc>
          <w:tcPr>
            <w:tcW w:w="195" w:type="pct"/>
          </w:tcPr>
          <w:p w14:paraId="3EB82E59" w14:textId="4C17E190" w:rsidR="00257D63" w:rsidRDefault="00257D63" w:rsidP="00257D63">
            <w:pPr>
              <w:pStyle w:val="TabellRader"/>
            </w:pPr>
            <w:r>
              <w:t>75</w:t>
            </w:r>
          </w:p>
        </w:tc>
        <w:tc>
          <w:tcPr>
            <w:tcW w:w="193" w:type="pct"/>
          </w:tcPr>
          <w:p w14:paraId="3AD6E80B" w14:textId="110879D5" w:rsidR="00257D63" w:rsidRDefault="00257D63" w:rsidP="00257D63">
            <w:pPr>
              <w:pStyle w:val="TabellRader"/>
            </w:pPr>
            <w:r>
              <w:t>SoU1</w:t>
            </w:r>
          </w:p>
        </w:tc>
        <w:tc>
          <w:tcPr>
            <w:tcW w:w="192" w:type="pct"/>
          </w:tcPr>
          <w:p w14:paraId="6190D46C" w14:textId="3DF23A21" w:rsidR="00257D63" w:rsidRDefault="00257D63" w:rsidP="00257D63">
            <w:pPr>
              <w:pStyle w:val="TabellRader"/>
            </w:pPr>
            <w:r>
              <w:t>S 101</w:t>
            </w:r>
          </w:p>
        </w:tc>
        <w:tc>
          <w:tcPr>
            <w:tcW w:w="192" w:type="pct"/>
          </w:tcPr>
          <w:p w14:paraId="0C3218B1" w14:textId="1B8D54B4" w:rsidR="00257D63" w:rsidRDefault="00257D63" w:rsidP="00257D63">
            <w:pPr>
              <w:pStyle w:val="TabellRader"/>
            </w:pPr>
            <w:r>
              <w:t>X</w:t>
            </w:r>
          </w:p>
        </w:tc>
        <w:tc>
          <w:tcPr>
            <w:tcW w:w="4228" w:type="pct"/>
            <w:gridSpan w:val="3"/>
          </w:tcPr>
          <w:p w14:paraId="78E9EF87" w14:textId="77777777" w:rsidR="00257D63" w:rsidRDefault="00257D63" w:rsidP="00257D63">
            <w:pPr>
              <w:pStyle w:val="TabellRader"/>
            </w:pPr>
          </w:p>
        </w:tc>
      </w:tr>
      <w:tr w:rsidR="00257D63" w:rsidRPr="00B2420A" w14:paraId="2ADCB0A0" w14:textId="77777777" w:rsidTr="003C5A6C">
        <w:trPr>
          <w:gridAfter w:val="2"/>
          <w:wAfter w:w="4015" w:type="pct"/>
        </w:trPr>
        <w:tc>
          <w:tcPr>
            <w:tcW w:w="985" w:type="pct"/>
            <w:gridSpan w:val="5"/>
          </w:tcPr>
          <w:p w14:paraId="359832AC" w14:textId="383A2ADF" w:rsidR="00257D63" w:rsidRPr="00B2420A" w:rsidRDefault="00257D63" w:rsidP="00257D63">
            <w:pPr>
              <w:pStyle w:val="Rubrik2"/>
              <w:outlineLvl w:val="1"/>
            </w:pPr>
            <w:bookmarkStart w:id="601" w:name="_Toc505164407"/>
            <w:bookmarkStart w:id="602" w:name="_Toc505170069"/>
            <w:bookmarkStart w:id="603" w:name="_Toc505170446"/>
            <w:bookmarkStart w:id="604" w:name="_Toc505170804"/>
            <w:bookmarkStart w:id="605" w:name="_Toc505171868"/>
            <w:bookmarkStart w:id="606" w:name="_Toc21610009"/>
            <w:bookmarkStart w:id="607" w:name="_Toc129250761"/>
            <w:r w:rsidRPr="00B2420A">
              <w:t>Kulturutskottet</w:t>
            </w:r>
            <w:bookmarkEnd w:id="601"/>
            <w:bookmarkEnd w:id="602"/>
            <w:bookmarkEnd w:id="603"/>
            <w:bookmarkEnd w:id="604"/>
            <w:bookmarkEnd w:id="605"/>
            <w:bookmarkEnd w:id="606"/>
            <w:bookmarkEnd w:id="607"/>
          </w:p>
        </w:tc>
      </w:tr>
      <w:tr w:rsidR="00257D63" w:rsidRPr="0090204F" w14:paraId="6A2F2BE4" w14:textId="77777777" w:rsidTr="008A3EF4">
        <w:trPr>
          <w:gridAfter w:val="2"/>
          <w:wAfter w:w="4015" w:type="pct"/>
        </w:trPr>
        <w:tc>
          <w:tcPr>
            <w:tcW w:w="195" w:type="pct"/>
          </w:tcPr>
          <w:p w14:paraId="05323C7C" w14:textId="31208A9E" w:rsidR="00257D63" w:rsidRPr="0090204F" w:rsidRDefault="00257D63" w:rsidP="00257D63">
            <w:pPr>
              <w:pStyle w:val="TabellRader"/>
              <w:rPr>
                <w:b/>
              </w:rPr>
            </w:pPr>
            <w:r w:rsidRPr="0090204F">
              <w:rPr>
                <w:b/>
              </w:rPr>
              <w:t>20</w:t>
            </w:r>
            <w:r>
              <w:rPr>
                <w:b/>
              </w:rPr>
              <w:t>09</w:t>
            </w:r>
            <w:r w:rsidRPr="0090204F">
              <w:rPr>
                <w:b/>
              </w:rPr>
              <w:t>/1</w:t>
            </w:r>
            <w:r>
              <w:rPr>
                <w:b/>
              </w:rPr>
              <w:t>0</w:t>
            </w:r>
          </w:p>
        </w:tc>
        <w:tc>
          <w:tcPr>
            <w:tcW w:w="193" w:type="pct"/>
          </w:tcPr>
          <w:p w14:paraId="734723BB" w14:textId="77777777" w:rsidR="00257D63" w:rsidRPr="0090204F" w:rsidRDefault="00257D63" w:rsidP="00257D63">
            <w:pPr>
              <w:pStyle w:val="TabellRader"/>
              <w:rPr>
                <w:b/>
              </w:rPr>
            </w:pPr>
          </w:p>
        </w:tc>
        <w:tc>
          <w:tcPr>
            <w:tcW w:w="192" w:type="pct"/>
          </w:tcPr>
          <w:p w14:paraId="0B32B01A" w14:textId="77777777" w:rsidR="00257D63" w:rsidRPr="0090204F" w:rsidRDefault="00257D63" w:rsidP="00257D63">
            <w:pPr>
              <w:pStyle w:val="TabellRader"/>
              <w:rPr>
                <w:b/>
              </w:rPr>
            </w:pPr>
          </w:p>
        </w:tc>
        <w:tc>
          <w:tcPr>
            <w:tcW w:w="192" w:type="pct"/>
          </w:tcPr>
          <w:p w14:paraId="329A8FF7" w14:textId="77777777" w:rsidR="00257D63" w:rsidRPr="0090204F" w:rsidRDefault="00257D63" w:rsidP="00257D63">
            <w:pPr>
              <w:pStyle w:val="TabellRader"/>
              <w:rPr>
                <w:b/>
              </w:rPr>
            </w:pPr>
          </w:p>
        </w:tc>
        <w:tc>
          <w:tcPr>
            <w:tcW w:w="213" w:type="pct"/>
          </w:tcPr>
          <w:p w14:paraId="6E91CB3F" w14:textId="77777777" w:rsidR="00257D63" w:rsidRPr="0090204F" w:rsidRDefault="00257D63" w:rsidP="00257D63">
            <w:pPr>
              <w:pStyle w:val="TabellRader"/>
              <w:rPr>
                <w:b/>
              </w:rPr>
            </w:pPr>
          </w:p>
        </w:tc>
      </w:tr>
      <w:tr w:rsidR="00257D63" w14:paraId="0D50A4C0" w14:textId="77777777" w:rsidTr="008A3EF4">
        <w:trPr>
          <w:gridAfter w:val="2"/>
          <w:wAfter w:w="4015" w:type="pct"/>
        </w:trPr>
        <w:tc>
          <w:tcPr>
            <w:tcW w:w="195" w:type="pct"/>
          </w:tcPr>
          <w:p w14:paraId="2EB3BB59" w14:textId="0387AACD" w:rsidR="00257D63" w:rsidRDefault="00257D63" w:rsidP="00257D63">
            <w:pPr>
              <w:pStyle w:val="TabellRader"/>
            </w:pPr>
            <w:r>
              <w:t>144</w:t>
            </w:r>
          </w:p>
        </w:tc>
        <w:tc>
          <w:tcPr>
            <w:tcW w:w="193" w:type="pct"/>
          </w:tcPr>
          <w:p w14:paraId="4026FFED" w14:textId="06B03692" w:rsidR="00257D63" w:rsidRDefault="00257D63" w:rsidP="00257D63">
            <w:pPr>
              <w:pStyle w:val="TabellRader"/>
            </w:pPr>
            <w:r>
              <w:t>KrU1</w:t>
            </w:r>
          </w:p>
        </w:tc>
        <w:tc>
          <w:tcPr>
            <w:tcW w:w="192" w:type="pct"/>
          </w:tcPr>
          <w:p w14:paraId="33350296" w14:textId="7D49BC8B" w:rsidR="00257D63" w:rsidRDefault="00257D63" w:rsidP="00257D63">
            <w:pPr>
              <w:pStyle w:val="TabellRader"/>
            </w:pPr>
            <w:r>
              <w:t>Fi 1</w:t>
            </w:r>
          </w:p>
        </w:tc>
        <w:tc>
          <w:tcPr>
            <w:tcW w:w="192" w:type="pct"/>
          </w:tcPr>
          <w:p w14:paraId="13B10604" w14:textId="77777777" w:rsidR="00257D63" w:rsidRDefault="00257D63" w:rsidP="00257D63">
            <w:pPr>
              <w:pStyle w:val="TabellRader"/>
            </w:pPr>
          </w:p>
        </w:tc>
        <w:tc>
          <w:tcPr>
            <w:tcW w:w="213" w:type="pct"/>
          </w:tcPr>
          <w:p w14:paraId="094092E9" w14:textId="1A83DD56" w:rsidR="00257D63" w:rsidRDefault="00257D63" w:rsidP="00257D63">
            <w:pPr>
              <w:pStyle w:val="TabellRader"/>
            </w:pPr>
            <w:r>
              <w:t>X</w:t>
            </w:r>
          </w:p>
        </w:tc>
      </w:tr>
      <w:tr w:rsidR="00257D63" w14:paraId="41425EC4" w14:textId="77777777" w:rsidTr="008A3EF4">
        <w:trPr>
          <w:gridAfter w:val="2"/>
          <w:wAfter w:w="4015" w:type="pct"/>
        </w:trPr>
        <w:tc>
          <w:tcPr>
            <w:tcW w:w="195" w:type="pct"/>
          </w:tcPr>
          <w:p w14:paraId="24D25F2B" w14:textId="77777777" w:rsidR="00257D63" w:rsidRDefault="00257D63" w:rsidP="00257D63">
            <w:pPr>
              <w:pStyle w:val="TabellRader"/>
            </w:pPr>
          </w:p>
        </w:tc>
        <w:tc>
          <w:tcPr>
            <w:tcW w:w="193" w:type="pct"/>
          </w:tcPr>
          <w:p w14:paraId="3599C6E5" w14:textId="77777777" w:rsidR="00257D63" w:rsidRDefault="00257D63" w:rsidP="00257D63">
            <w:pPr>
              <w:pStyle w:val="TabellRader"/>
            </w:pPr>
          </w:p>
        </w:tc>
        <w:tc>
          <w:tcPr>
            <w:tcW w:w="192" w:type="pct"/>
          </w:tcPr>
          <w:p w14:paraId="67700399" w14:textId="77777777" w:rsidR="00257D63" w:rsidRDefault="00257D63" w:rsidP="00257D63">
            <w:pPr>
              <w:pStyle w:val="TabellRader"/>
            </w:pPr>
          </w:p>
        </w:tc>
        <w:tc>
          <w:tcPr>
            <w:tcW w:w="192" w:type="pct"/>
          </w:tcPr>
          <w:p w14:paraId="4F46FE91" w14:textId="77777777" w:rsidR="00257D63" w:rsidRDefault="00257D63" w:rsidP="00257D63">
            <w:pPr>
              <w:pStyle w:val="TabellRader"/>
            </w:pPr>
          </w:p>
        </w:tc>
        <w:tc>
          <w:tcPr>
            <w:tcW w:w="213" w:type="pct"/>
          </w:tcPr>
          <w:p w14:paraId="71A0CF6C" w14:textId="77777777" w:rsidR="00257D63" w:rsidRDefault="00257D63" w:rsidP="00257D63">
            <w:pPr>
              <w:pStyle w:val="TabellRader"/>
            </w:pPr>
          </w:p>
        </w:tc>
      </w:tr>
      <w:tr w:rsidR="00257D63" w:rsidRPr="0090204F" w14:paraId="788A94EF" w14:textId="77777777" w:rsidTr="008A3EF4">
        <w:trPr>
          <w:gridAfter w:val="2"/>
          <w:wAfter w:w="4015" w:type="pct"/>
        </w:trPr>
        <w:tc>
          <w:tcPr>
            <w:tcW w:w="195" w:type="pct"/>
          </w:tcPr>
          <w:p w14:paraId="431D0601" w14:textId="527A352F" w:rsidR="00257D63" w:rsidRPr="0090204F" w:rsidRDefault="00257D63" w:rsidP="00257D63">
            <w:pPr>
              <w:pStyle w:val="TabellRader"/>
              <w:rPr>
                <w:b/>
              </w:rPr>
            </w:pPr>
            <w:r w:rsidRPr="0090204F">
              <w:rPr>
                <w:b/>
              </w:rPr>
              <w:t>201</w:t>
            </w:r>
            <w:r>
              <w:rPr>
                <w:b/>
              </w:rPr>
              <w:t>4</w:t>
            </w:r>
            <w:r w:rsidRPr="0090204F">
              <w:rPr>
                <w:b/>
              </w:rPr>
              <w:t>/1</w:t>
            </w:r>
            <w:r>
              <w:rPr>
                <w:b/>
              </w:rPr>
              <w:t>5</w:t>
            </w:r>
          </w:p>
        </w:tc>
        <w:tc>
          <w:tcPr>
            <w:tcW w:w="193" w:type="pct"/>
          </w:tcPr>
          <w:p w14:paraId="4B7C1FBE" w14:textId="77777777" w:rsidR="00257D63" w:rsidRPr="0090204F" w:rsidRDefault="00257D63" w:rsidP="00257D63">
            <w:pPr>
              <w:pStyle w:val="TabellRader"/>
              <w:rPr>
                <w:b/>
              </w:rPr>
            </w:pPr>
          </w:p>
        </w:tc>
        <w:tc>
          <w:tcPr>
            <w:tcW w:w="192" w:type="pct"/>
          </w:tcPr>
          <w:p w14:paraId="73DA8B85" w14:textId="77777777" w:rsidR="00257D63" w:rsidRPr="0090204F" w:rsidRDefault="00257D63" w:rsidP="00257D63">
            <w:pPr>
              <w:pStyle w:val="TabellRader"/>
              <w:rPr>
                <w:b/>
              </w:rPr>
            </w:pPr>
          </w:p>
        </w:tc>
        <w:tc>
          <w:tcPr>
            <w:tcW w:w="192" w:type="pct"/>
          </w:tcPr>
          <w:p w14:paraId="222762CE" w14:textId="77777777" w:rsidR="00257D63" w:rsidRPr="0090204F" w:rsidRDefault="00257D63" w:rsidP="00257D63">
            <w:pPr>
              <w:pStyle w:val="TabellRader"/>
              <w:rPr>
                <w:b/>
              </w:rPr>
            </w:pPr>
          </w:p>
        </w:tc>
        <w:tc>
          <w:tcPr>
            <w:tcW w:w="213" w:type="pct"/>
          </w:tcPr>
          <w:p w14:paraId="5C064B7B" w14:textId="77777777" w:rsidR="00257D63" w:rsidRPr="0090204F" w:rsidRDefault="00257D63" w:rsidP="00257D63">
            <w:pPr>
              <w:pStyle w:val="TabellRader"/>
              <w:rPr>
                <w:b/>
              </w:rPr>
            </w:pPr>
          </w:p>
        </w:tc>
      </w:tr>
      <w:tr w:rsidR="00257D63" w14:paraId="4984A78D" w14:textId="77777777" w:rsidTr="008A3EF4">
        <w:trPr>
          <w:gridAfter w:val="2"/>
          <w:wAfter w:w="4015" w:type="pct"/>
        </w:trPr>
        <w:tc>
          <w:tcPr>
            <w:tcW w:w="195" w:type="pct"/>
          </w:tcPr>
          <w:p w14:paraId="77807A33" w14:textId="453C00D3" w:rsidR="00257D63" w:rsidRDefault="00257D63" w:rsidP="00257D63">
            <w:pPr>
              <w:pStyle w:val="TabellRader"/>
            </w:pPr>
            <w:r>
              <w:t>143</w:t>
            </w:r>
          </w:p>
        </w:tc>
        <w:tc>
          <w:tcPr>
            <w:tcW w:w="193" w:type="pct"/>
          </w:tcPr>
          <w:p w14:paraId="16DCED97" w14:textId="077CA11F" w:rsidR="00257D63" w:rsidRDefault="00257D63" w:rsidP="00257D63">
            <w:pPr>
              <w:pStyle w:val="TabellRader"/>
            </w:pPr>
            <w:r>
              <w:t>KrU4</w:t>
            </w:r>
          </w:p>
        </w:tc>
        <w:tc>
          <w:tcPr>
            <w:tcW w:w="192" w:type="pct"/>
          </w:tcPr>
          <w:p w14:paraId="34938576" w14:textId="3FD3B741" w:rsidR="00257D63" w:rsidRDefault="00257D63" w:rsidP="00257D63">
            <w:pPr>
              <w:pStyle w:val="TabellRader"/>
            </w:pPr>
            <w:r>
              <w:t>Fi 11</w:t>
            </w:r>
          </w:p>
        </w:tc>
        <w:tc>
          <w:tcPr>
            <w:tcW w:w="192" w:type="pct"/>
          </w:tcPr>
          <w:p w14:paraId="1A73BDE9" w14:textId="48A70414" w:rsidR="00257D63" w:rsidRDefault="00257D63" w:rsidP="00257D63">
            <w:pPr>
              <w:pStyle w:val="TabellRader"/>
            </w:pPr>
            <w:r>
              <w:t>X</w:t>
            </w:r>
          </w:p>
        </w:tc>
        <w:tc>
          <w:tcPr>
            <w:tcW w:w="213" w:type="pct"/>
          </w:tcPr>
          <w:p w14:paraId="65495667" w14:textId="77777777" w:rsidR="00257D63" w:rsidRDefault="00257D63" w:rsidP="00257D63">
            <w:pPr>
              <w:pStyle w:val="TabellRader"/>
            </w:pPr>
          </w:p>
        </w:tc>
      </w:tr>
      <w:tr w:rsidR="00257D63" w14:paraId="27CE8F00" w14:textId="77777777" w:rsidTr="008A3EF4">
        <w:trPr>
          <w:gridAfter w:val="2"/>
          <w:wAfter w:w="4015" w:type="pct"/>
        </w:trPr>
        <w:tc>
          <w:tcPr>
            <w:tcW w:w="195" w:type="pct"/>
          </w:tcPr>
          <w:p w14:paraId="6F73BB7C" w14:textId="77777777" w:rsidR="00257D63" w:rsidRDefault="00257D63" w:rsidP="00257D63">
            <w:pPr>
              <w:pStyle w:val="TabellRader"/>
            </w:pPr>
          </w:p>
        </w:tc>
        <w:tc>
          <w:tcPr>
            <w:tcW w:w="193" w:type="pct"/>
          </w:tcPr>
          <w:p w14:paraId="45EC7051" w14:textId="77777777" w:rsidR="00257D63" w:rsidRDefault="00257D63" w:rsidP="00257D63">
            <w:pPr>
              <w:pStyle w:val="TabellRader"/>
            </w:pPr>
          </w:p>
        </w:tc>
        <w:tc>
          <w:tcPr>
            <w:tcW w:w="192" w:type="pct"/>
          </w:tcPr>
          <w:p w14:paraId="1A9DBF66" w14:textId="77777777" w:rsidR="00257D63" w:rsidRDefault="00257D63" w:rsidP="00257D63">
            <w:pPr>
              <w:pStyle w:val="TabellRader"/>
            </w:pPr>
          </w:p>
        </w:tc>
        <w:tc>
          <w:tcPr>
            <w:tcW w:w="192" w:type="pct"/>
          </w:tcPr>
          <w:p w14:paraId="30C47C14" w14:textId="77777777" w:rsidR="00257D63" w:rsidRDefault="00257D63" w:rsidP="00257D63">
            <w:pPr>
              <w:pStyle w:val="TabellRader"/>
            </w:pPr>
          </w:p>
        </w:tc>
        <w:tc>
          <w:tcPr>
            <w:tcW w:w="213" w:type="pct"/>
          </w:tcPr>
          <w:p w14:paraId="7CD8E4CD" w14:textId="77777777" w:rsidR="00257D63" w:rsidRDefault="00257D63" w:rsidP="00257D63">
            <w:pPr>
              <w:pStyle w:val="TabellRader"/>
            </w:pPr>
          </w:p>
        </w:tc>
      </w:tr>
      <w:tr w:rsidR="00071D2D" w14:paraId="19849C67" w14:textId="77777777" w:rsidTr="008A3EF4">
        <w:trPr>
          <w:gridAfter w:val="2"/>
          <w:wAfter w:w="4015" w:type="pct"/>
        </w:trPr>
        <w:tc>
          <w:tcPr>
            <w:tcW w:w="195" w:type="pct"/>
          </w:tcPr>
          <w:p w14:paraId="215F999F" w14:textId="77777777" w:rsidR="00071D2D" w:rsidRDefault="00071D2D" w:rsidP="00257D63">
            <w:pPr>
              <w:pStyle w:val="TabellRader"/>
            </w:pPr>
          </w:p>
        </w:tc>
        <w:tc>
          <w:tcPr>
            <w:tcW w:w="193" w:type="pct"/>
          </w:tcPr>
          <w:p w14:paraId="6B953FFA" w14:textId="77777777" w:rsidR="00071D2D" w:rsidRDefault="00071D2D" w:rsidP="00257D63">
            <w:pPr>
              <w:pStyle w:val="TabellRader"/>
            </w:pPr>
          </w:p>
        </w:tc>
        <w:tc>
          <w:tcPr>
            <w:tcW w:w="192" w:type="pct"/>
          </w:tcPr>
          <w:p w14:paraId="57C44424" w14:textId="77777777" w:rsidR="00071D2D" w:rsidRDefault="00071D2D" w:rsidP="00257D63">
            <w:pPr>
              <w:pStyle w:val="TabellRader"/>
            </w:pPr>
          </w:p>
        </w:tc>
        <w:tc>
          <w:tcPr>
            <w:tcW w:w="192" w:type="pct"/>
          </w:tcPr>
          <w:p w14:paraId="1F770FB1" w14:textId="77777777" w:rsidR="00071D2D" w:rsidRDefault="00071D2D" w:rsidP="00257D63">
            <w:pPr>
              <w:pStyle w:val="TabellRader"/>
            </w:pPr>
          </w:p>
        </w:tc>
        <w:tc>
          <w:tcPr>
            <w:tcW w:w="213" w:type="pct"/>
          </w:tcPr>
          <w:p w14:paraId="35A1C162" w14:textId="77777777" w:rsidR="00071D2D" w:rsidRDefault="00071D2D" w:rsidP="00257D63">
            <w:pPr>
              <w:pStyle w:val="TabellRader"/>
            </w:pPr>
          </w:p>
        </w:tc>
      </w:tr>
      <w:tr w:rsidR="00257D63" w:rsidRPr="0090204F" w14:paraId="518D87A9" w14:textId="77777777" w:rsidTr="003C5A6C">
        <w:trPr>
          <w:gridAfter w:val="2"/>
          <w:wAfter w:w="4015" w:type="pct"/>
        </w:trPr>
        <w:tc>
          <w:tcPr>
            <w:tcW w:w="195" w:type="pct"/>
          </w:tcPr>
          <w:p w14:paraId="4797669C" w14:textId="6BCF2F5A" w:rsidR="00257D63" w:rsidRPr="0090204F" w:rsidRDefault="00257D63" w:rsidP="00257D63">
            <w:pPr>
              <w:pStyle w:val="TabellRader"/>
              <w:rPr>
                <w:b/>
              </w:rPr>
            </w:pPr>
            <w:r w:rsidRPr="0090204F">
              <w:rPr>
                <w:b/>
              </w:rPr>
              <w:t>2015/16</w:t>
            </w:r>
          </w:p>
        </w:tc>
        <w:tc>
          <w:tcPr>
            <w:tcW w:w="193" w:type="pct"/>
          </w:tcPr>
          <w:p w14:paraId="164843A5" w14:textId="77777777" w:rsidR="00257D63" w:rsidRPr="0090204F" w:rsidRDefault="00257D63" w:rsidP="00257D63">
            <w:pPr>
              <w:pStyle w:val="TabellRader"/>
              <w:rPr>
                <w:b/>
              </w:rPr>
            </w:pPr>
          </w:p>
        </w:tc>
        <w:tc>
          <w:tcPr>
            <w:tcW w:w="192" w:type="pct"/>
          </w:tcPr>
          <w:p w14:paraId="6D57C3AA" w14:textId="77777777" w:rsidR="00257D63" w:rsidRPr="0090204F" w:rsidRDefault="00257D63" w:rsidP="00257D63">
            <w:pPr>
              <w:pStyle w:val="TabellRader"/>
              <w:rPr>
                <w:b/>
              </w:rPr>
            </w:pPr>
          </w:p>
        </w:tc>
        <w:tc>
          <w:tcPr>
            <w:tcW w:w="192" w:type="pct"/>
          </w:tcPr>
          <w:p w14:paraId="5AFA4FD6" w14:textId="77777777" w:rsidR="00257D63" w:rsidRPr="0090204F" w:rsidRDefault="00257D63" w:rsidP="00257D63">
            <w:pPr>
              <w:pStyle w:val="TabellRader"/>
              <w:rPr>
                <w:b/>
              </w:rPr>
            </w:pPr>
          </w:p>
        </w:tc>
        <w:tc>
          <w:tcPr>
            <w:tcW w:w="213" w:type="pct"/>
          </w:tcPr>
          <w:p w14:paraId="4FD5A0FA" w14:textId="669E8E8A" w:rsidR="00257D63" w:rsidRPr="0090204F" w:rsidRDefault="00257D63" w:rsidP="00257D63">
            <w:pPr>
              <w:pStyle w:val="TabellRader"/>
              <w:rPr>
                <w:b/>
              </w:rPr>
            </w:pPr>
          </w:p>
        </w:tc>
      </w:tr>
      <w:tr w:rsidR="00257D63" w14:paraId="5C5519AC" w14:textId="77777777" w:rsidTr="003C5A6C">
        <w:trPr>
          <w:gridAfter w:val="2"/>
          <w:wAfter w:w="4015" w:type="pct"/>
        </w:trPr>
        <w:tc>
          <w:tcPr>
            <w:tcW w:w="195" w:type="pct"/>
          </w:tcPr>
          <w:p w14:paraId="72ABE525" w14:textId="4CA164A3" w:rsidR="00257D63" w:rsidRDefault="00257D63" w:rsidP="00257D63">
            <w:pPr>
              <w:pStyle w:val="TabellRader"/>
            </w:pPr>
            <w:r>
              <w:t>289</w:t>
            </w:r>
          </w:p>
        </w:tc>
        <w:tc>
          <w:tcPr>
            <w:tcW w:w="193" w:type="pct"/>
          </w:tcPr>
          <w:p w14:paraId="4782A80A" w14:textId="4E84360B" w:rsidR="00257D63" w:rsidRDefault="00257D63" w:rsidP="00257D63">
            <w:pPr>
              <w:pStyle w:val="TabellRader"/>
            </w:pPr>
            <w:r>
              <w:t>KrU11</w:t>
            </w:r>
          </w:p>
        </w:tc>
        <w:tc>
          <w:tcPr>
            <w:tcW w:w="192" w:type="pct"/>
          </w:tcPr>
          <w:p w14:paraId="7A755B2D" w14:textId="3829FD9F" w:rsidR="00257D63" w:rsidRDefault="00257D63" w:rsidP="00257D63">
            <w:pPr>
              <w:pStyle w:val="TabellRader"/>
            </w:pPr>
            <w:r>
              <w:t>Ku 3</w:t>
            </w:r>
          </w:p>
        </w:tc>
        <w:tc>
          <w:tcPr>
            <w:tcW w:w="192" w:type="pct"/>
          </w:tcPr>
          <w:p w14:paraId="0337BB7F" w14:textId="77777777" w:rsidR="00257D63" w:rsidRDefault="00257D63" w:rsidP="00257D63">
            <w:pPr>
              <w:pStyle w:val="TabellRader"/>
            </w:pPr>
          </w:p>
        </w:tc>
        <w:tc>
          <w:tcPr>
            <w:tcW w:w="213" w:type="pct"/>
          </w:tcPr>
          <w:p w14:paraId="0C20AB37" w14:textId="3BB9A35B" w:rsidR="00257D63" w:rsidRDefault="00257D63" w:rsidP="00257D63">
            <w:pPr>
              <w:pStyle w:val="TabellRader"/>
            </w:pPr>
            <w:r>
              <w:t>X</w:t>
            </w:r>
          </w:p>
        </w:tc>
      </w:tr>
      <w:tr w:rsidR="00257D63" w14:paraId="405E09B1" w14:textId="77777777" w:rsidTr="003C5A6C">
        <w:trPr>
          <w:gridAfter w:val="2"/>
          <w:wAfter w:w="4015" w:type="pct"/>
        </w:trPr>
        <w:tc>
          <w:tcPr>
            <w:tcW w:w="195" w:type="pct"/>
          </w:tcPr>
          <w:p w14:paraId="47C6D143" w14:textId="57DD1DA0" w:rsidR="00257D63" w:rsidRDefault="00257D63" w:rsidP="00257D63">
            <w:pPr>
              <w:pStyle w:val="TabellRader"/>
            </w:pPr>
          </w:p>
        </w:tc>
        <w:tc>
          <w:tcPr>
            <w:tcW w:w="193" w:type="pct"/>
          </w:tcPr>
          <w:p w14:paraId="3156D693" w14:textId="77777777" w:rsidR="00257D63" w:rsidRDefault="00257D63" w:rsidP="00257D63">
            <w:pPr>
              <w:pStyle w:val="TabellRader"/>
            </w:pPr>
          </w:p>
        </w:tc>
        <w:tc>
          <w:tcPr>
            <w:tcW w:w="192" w:type="pct"/>
          </w:tcPr>
          <w:p w14:paraId="6B729A12" w14:textId="77777777" w:rsidR="00257D63" w:rsidRDefault="00257D63" w:rsidP="00257D63">
            <w:pPr>
              <w:pStyle w:val="TabellRader"/>
            </w:pPr>
          </w:p>
        </w:tc>
        <w:tc>
          <w:tcPr>
            <w:tcW w:w="192" w:type="pct"/>
          </w:tcPr>
          <w:p w14:paraId="268D881F" w14:textId="77777777" w:rsidR="00257D63" w:rsidRDefault="00257D63" w:rsidP="00257D63">
            <w:pPr>
              <w:pStyle w:val="TabellRader"/>
            </w:pPr>
          </w:p>
        </w:tc>
        <w:tc>
          <w:tcPr>
            <w:tcW w:w="213" w:type="pct"/>
          </w:tcPr>
          <w:p w14:paraId="1EABD02D" w14:textId="464172C7" w:rsidR="00257D63" w:rsidRDefault="00257D63" w:rsidP="00257D63">
            <w:pPr>
              <w:pStyle w:val="TabellRader"/>
            </w:pPr>
          </w:p>
        </w:tc>
      </w:tr>
      <w:tr w:rsidR="00257D63" w:rsidRPr="003A0EB4" w14:paraId="33082BD1" w14:textId="77777777" w:rsidTr="003C5A6C">
        <w:trPr>
          <w:gridAfter w:val="2"/>
          <w:wAfter w:w="4015" w:type="pct"/>
        </w:trPr>
        <w:tc>
          <w:tcPr>
            <w:tcW w:w="195" w:type="pct"/>
          </w:tcPr>
          <w:p w14:paraId="4E2221D6" w14:textId="318B40CB" w:rsidR="00257D63" w:rsidRPr="003A0EB4" w:rsidRDefault="00257D63" w:rsidP="00257D63">
            <w:pPr>
              <w:pStyle w:val="TabellRader"/>
              <w:rPr>
                <w:b/>
              </w:rPr>
            </w:pPr>
            <w:r w:rsidRPr="003A0EB4">
              <w:rPr>
                <w:b/>
              </w:rPr>
              <w:t>2016/17</w:t>
            </w:r>
          </w:p>
        </w:tc>
        <w:tc>
          <w:tcPr>
            <w:tcW w:w="193" w:type="pct"/>
          </w:tcPr>
          <w:p w14:paraId="0E78EF2E" w14:textId="77777777" w:rsidR="00257D63" w:rsidRPr="003A0EB4" w:rsidRDefault="00257D63" w:rsidP="00257D63">
            <w:pPr>
              <w:pStyle w:val="TabellRader"/>
              <w:rPr>
                <w:b/>
              </w:rPr>
            </w:pPr>
          </w:p>
        </w:tc>
        <w:tc>
          <w:tcPr>
            <w:tcW w:w="192" w:type="pct"/>
          </w:tcPr>
          <w:p w14:paraId="507C626B" w14:textId="77777777" w:rsidR="00257D63" w:rsidRPr="003A0EB4" w:rsidRDefault="00257D63" w:rsidP="00257D63">
            <w:pPr>
              <w:pStyle w:val="TabellRader"/>
              <w:rPr>
                <w:b/>
              </w:rPr>
            </w:pPr>
          </w:p>
        </w:tc>
        <w:tc>
          <w:tcPr>
            <w:tcW w:w="192" w:type="pct"/>
          </w:tcPr>
          <w:p w14:paraId="4ED8913D" w14:textId="77777777" w:rsidR="00257D63" w:rsidRPr="003A0EB4" w:rsidRDefault="00257D63" w:rsidP="00257D63">
            <w:pPr>
              <w:pStyle w:val="TabellRader"/>
              <w:rPr>
                <w:b/>
              </w:rPr>
            </w:pPr>
          </w:p>
        </w:tc>
        <w:tc>
          <w:tcPr>
            <w:tcW w:w="213" w:type="pct"/>
          </w:tcPr>
          <w:p w14:paraId="6548C05A" w14:textId="3D0986F5" w:rsidR="00257D63" w:rsidRPr="003A0EB4" w:rsidRDefault="00257D63" w:rsidP="00257D63">
            <w:pPr>
              <w:pStyle w:val="TabellRader"/>
              <w:rPr>
                <w:b/>
              </w:rPr>
            </w:pPr>
          </w:p>
        </w:tc>
      </w:tr>
      <w:tr w:rsidR="00257D63" w14:paraId="261EB77E" w14:textId="77777777" w:rsidTr="003C5A6C">
        <w:trPr>
          <w:gridAfter w:val="2"/>
          <w:wAfter w:w="4015" w:type="pct"/>
        </w:trPr>
        <w:tc>
          <w:tcPr>
            <w:tcW w:w="195" w:type="pct"/>
          </w:tcPr>
          <w:p w14:paraId="5B85B2B6" w14:textId="14C0A1BD" w:rsidR="00257D63" w:rsidRDefault="00257D63" w:rsidP="00257D63">
            <w:pPr>
              <w:pStyle w:val="TabellRader"/>
            </w:pPr>
            <w:r>
              <w:t>281</w:t>
            </w:r>
          </w:p>
        </w:tc>
        <w:tc>
          <w:tcPr>
            <w:tcW w:w="193" w:type="pct"/>
          </w:tcPr>
          <w:p w14:paraId="3325DC64" w14:textId="54D4CC9B" w:rsidR="00257D63" w:rsidRDefault="00257D63" w:rsidP="00257D63">
            <w:pPr>
              <w:pStyle w:val="TabellRader"/>
            </w:pPr>
            <w:r>
              <w:t>KrU9</w:t>
            </w:r>
          </w:p>
        </w:tc>
        <w:tc>
          <w:tcPr>
            <w:tcW w:w="192" w:type="pct"/>
          </w:tcPr>
          <w:p w14:paraId="4E84ADDC" w14:textId="5E271F7F" w:rsidR="00257D63" w:rsidRDefault="00257D63" w:rsidP="00257D63">
            <w:pPr>
              <w:pStyle w:val="TabellRader"/>
            </w:pPr>
            <w:r>
              <w:t>Ku 4</w:t>
            </w:r>
          </w:p>
        </w:tc>
        <w:tc>
          <w:tcPr>
            <w:tcW w:w="192" w:type="pct"/>
          </w:tcPr>
          <w:p w14:paraId="530EC057" w14:textId="498E4478" w:rsidR="00257D63" w:rsidRDefault="00257D63" w:rsidP="00257D63">
            <w:pPr>
              <w:pStyle w:val="TabellRader"/>
            </w:pPr>
            <w:r>
              <w:t>X</w:t>
            </w:r>
          </w:p>
        </w:tc>
        <w:tc>
          <w:tcPr>
            <w:tcW w:w="213" w:type="pct"/>
          </w:tcPr>
          <w:p w14:paraId="77F5A743" w14:textId="1F0B6711" w:rsidR="00257D63" w:rsidRDefault="00257D63" w:rsidP="00257D63">
            <w:pPr>
              <w:pStyle w:val="TabellRader"/>
            </w:pPr>
          </w:p>
        </w:tc>
      </w:tr>
      <w:tr w:rsidR="00257D63" w14:paraId="6E982D4C" w14:textId="77777777" w:rsidTr="003C5A6C">
        <w:trPr>
          <w:gridAfter w:val="2"/>
          <w:wAfter w:w="4015" w:type="pct"/>
        </w:trPr>
        <w:tc>
          <w:tcPr>
            <w:tcW w:w="195" w:type="pct"/>
          </w:tcPr>
          <w:p w14:paraId="3911DA72" w14:textId="23448121" w:rsidR="00257D63" w:rsidRDefault="00257D63" w:rsidP="00257D63">
            <w:pPr>
              <w:pStyle w:val="TabellRader"/>
            </w:pPr>
          </w:p>
        </w:tc>
        <w:tc>
          <w:tcPr>
            <w:tcW w:w="193" w:type="pct"/>
          </w:tcPr>
          <w:p w14:paraId="7CF60E4B" w14:textId="77777777" w:rsidR="00257D63" w:rsidRDefault="00257D63" w:rsidP="00257D63">
            <w:pPr>
              <w:pStyle w:val="TabellRader"/>
            </w:pPr>
          </w:p>
        </w:tc>
        <w:tc>
          <w:tcPr>
            <w:tcW w:w="192" w:type="pct"/>
          </w:tcPr>
          <w:p w14:paraId="068F4D02" w14:textId="77777777" w:rsidR="00257D63" w:rsidRDefault="00257D63" w:rsidP="00257D63">
            <w:pPr>
              <w:pStyle w:val="TabellRader"/>
            </w:pPr>
          </w:p>
        </w:tc>
        <w:tc>
          <w:tcPr>
            <w:tcW w:w="192" w:type="pct"/>
          </w:tcPr>
          <w:p w14:paraId="4289FFA5" w14:textId="77777777" w:rsidR="00257D63" w:rsidRDefault="00257D63" w:rsidP="00257D63">
            <w:pPr>
              <w:pStyle w:val="TabellRader"/>
            </w:pPr>
          </w:p>
        </w:tc>
        <w:tc>
          <w:tcPr>
            <w:tcW w:w="213" w:type="pct"/>
          </w:tcPr>
          <w:p w14:paraId="43214671" w14:textId="2E2D8498" w:rsidR="00257D63" w:rsidRDefault="00257D63" w:rsidP="00257D63">
            <w:pPr>
              <w:pStyle w:val="TabellRader"/>
            </w:pPr>
          </w:p>
        </w:tc>
      </w:tr>
      <w:tr w:rsidR="00257D63" w:rsidRPr="00E978F0" w14:paraId="5C9F3F7A" w14:textId="77777777" w:rsidTr="003C5A6C">
        <w:trPr>
          <w:gridAfter w:val="2"/>
          <w:wAfter w:w="4015" w:type="pct"/>
        </w:trPr>
        <w:tc>
          <w:tcPr>
            <w:tcW w:w="195" w:type="pct"/>
          </w:tcPr>
          <w:p w14:paraId="5F0EAB0D" w14:textId="746A5436" w:rsidR="00257D63" w:rsidRPr="00E978F0" w:rsidRDefault="00257D63" w:rsidP="00257D63">
            <w:pPr>
              <w:pStyle w:val="TabellRader"/>
              <w:rPr>
                <w:b/>
              </w:rPr>
            </w:pPr>
            <w:r w:rsidRPr="00E978F0">
              <w:rPr>
                <w:b/>
              </w:rPr>
              <w:t>2017/18</w:t>
            </w:r>
          </w:p>
        </w:tc>
        <w:tc>
          <w:tcPr>
            <w:tcW w:w="193" w:type="pct"/>
          </w:tcPr>
          <w:p w14:paraId="50C50809" w14:textId="77777777" w:rsidR="00257D63" w:rsidRPr="00E978F0" w:rsidRDefault="00257D63" w:rsidP="00257D63">
            <w:pPr>
              <w:pStyle w:val="TabellRader"/>
              <w:rPr>
                <w:b/>
              </w:rPr>
            </w:pPr>
          </w:p>
        </w:tc>
        <w:tc>
          <w:tcPr>
            <w:tcW w:w="192" w:type="pct"/>
          </w:tcPr>
          <w:p w14:paraId="31D213D7" w14:textId="77777777" w:rsidR="00257D63" w:rsidRPr="00E978F0" w:rsidRDefault="00257D63" w:rsidP="00257D63">
            <w:pPr>
              <w:pStyle w:val="TabellRader"/>
              <w:rPr>
                <w:b/>
              </w:rPr>
            </w:pPr>
          </w:p>
        </w:tc>
        <w:tc>
          <w:tcPr>
            <w:tcW w:w="192" w:type="pct"/>
          </w:tcPr>
          <w:p w14:paraId="634FFF63" w14:textId="77777777" w:rsidR="00257D63" w:rsidRPr="00E978F0" w:rsidRDefault="00257D63" w:rsidP="00257D63">
            <w:pPr>
              <w:pStyle w:val="TabellRader"/>
              <w:rPr>
                <w:b/>
              </w:rPr>
            </w:pPr>
          </w:p>
        </w:tc>
        <w:tc>
          <w:tcPr>
            <w:tcW w:w="213" w:type="pct"/>
          </w:tcPr>
          <w:p w14:paraId="0F056278" w14:textId="4B8CD23D" w:rsidR="00257D63" w:rsidRPr="00E978F0" w:rsidRDefault="00257D63" w:rsidP="00257D63">
            <w:pPr>
              <w:pStyle w:val="TabellRader"/>
              <w:rPr>
                <w:b/>
              </w:rPr>
            </w:pPr>
          </w:p>
        </w:tc>
      </w:tr>
      <w:tr w:rsidR="00257D63" w14:paraId="009F71AD" w14:textId="77777777" w:rsidTr="003C5A6C">
        <w:trPr>
          <w:gridAfter w:val="2"/>
          <w:wAfter w:w="4015" w:type="pct"/>
        </w:trPr>
        <w:tc>
          <w:tcPr>
            <w:tcW w:w="195" w:type="pct"/>
          </w:tcPr>
          <w:p w14:paraId="752BA3DC" w14:textId="241EC589" w:rsidR="00257D63" w:rsidRDefault="00257D63" w:rsidP="00257D63">
            <w:pPr>
              <w:pStyle w:val="TabellRader"/>
            </w:pPr>
            <w:r>
              <w:t>91</w:t>
            </w:r>
          </w:p>
        </w:tc>
        <w:tc>
          <w:tcPr>
            <w:tcW w:w="193" w:type="pct"/>
          </w:tcPr>
          <w:p w14:paraId="263A2A2E" w14:textId="139EBABE" w:rsidR="00257D63" w:rsidRDefault="00257D63" w:rsidP="00257D63">
            <w:pPr>
              <w:pStyle w:val="TabellRader"/>
            </w:pPr>
            <w:r>
              <w:t>KrU1</w:t>
            </w:r>
          </w:p>
        </w:tc>
        <w:tc>
          <w:tcPr>
            <w:tcW w:w="192" w:type="pct"/>
          </w:tcPr>
          <w:p w14:paraId="2070F8E9" w14:textId="34A86AA3" w:rsidR="00257D63" w:rsidRDefault="00257D63" w:rsidP="00257D63">
            <w:pPr>
              <w:pStyle w:val="TabellRader"/>
            </w:pPr>
            <w:r>
              <w:t>Ku 6</w:t>
            </w:r>
          </w:p>
        </w:tc>
        <w:tc>
          <w:tcPr>
            <w:tcW w:w="192" w:type="pct"/>
          </w:tcPr>
          <w:p w14:paraId="2909C016" w14:textId="77777777" w:rsidR="00257D63" w:rsidRDefault="00257D63" w:rsidP="00257D63">
            <w:pPr>
              <w:pStyle w:val="TabellRader"/>
            </w:pPr>
          </w:p>
        </w:tc>
        <w:tc>
          <w:tcPr>
            <w:tcW w:w="213" w:type="pct"/>
          </w:tcPr>
          <w:p w14:paraId="761AE3BB" w14:textId="25B998FA" w:rsidR="00257D63" w:rsidRDefault="00257D63" w:rsidP="00257D63">
            <w:pPr>
              <w:pStyle w:val="TabellRader"/>
            </w:pPr>
            <w:r>
              <w:t>X</w:t>
            </w:r>
          </w:p>
        </w:tc>
      </w:tr>
      <w:tr w:rsidR="00257D63" w14:paraId="358F9E12" w14:textId="77777777" w:rsidTr="003C5A6C">
        <w:trPr>
          <w:gridAfter w:val="2"/>
          <w:wAfter w:w="4015" w:type="pct"/>
        </w:trPr>
        <w:tc>
          <w:tcPr>
            <w:tcW w:w="195" w:type="pct"/>
          </w:tcPr>
          <w:p w14:paraId="7FD8AD52" w14:textId="29C282F2" w:rsidR="00257D63" w:rsidRDefault="00257D63" w:rsidP="00257D63">
            <w:pPr>
              <w:pStyle w:val="TabellRader"/>
            </w:pPr>
            <w:r>
              <w:t>214</w:t>
            </w:r>
          </w:p>
        </w:tc>
        <w:tc>
          <w:tcPr>
            <w:tcW w:w="193" w:type="pct"/>
          </w:tcPr>
          <w:p w14:paraId="367E1AD4" w14:textId="1308F795" w:rsidR="00257D63" w:rsidRDefault="00257D63" w:rsidP="00257D63">
            <w:pPr>
              <w:pStyle w:val="TabellRader"/>
            </w:pPr>
            <w:r>
              <w:t>KrU6</w:t>
            </w:r>
          </w:p>
        </w:tc>
        <w:tc>
          <w:tcPr>
            <w:tcW w:w="192" w:type="pct"/>
          </w:tcPr>
          <w:p w14:paraId="1ED7F595" w14:textId="1AEA2B28" w:rsidR="00257D63" w:rsidRDefault="00257D63" w:rsidP="00257D63">
            <w:pPr>
              <w:pStyle w:val="TabellRader"/>
            </w:pPr>
            <w:r>
              <w:t>Ku 8</w:t>
            </w:r>
          </w:p>
        </w:tc>
        <w:tc>
          <w:tcPr>
            <w:tcW w:w="192" w:type="pct"/>
          </w:tcPr>
          <w:p w14:paraId="5DF5224E" w14:textId="4CAF838A" w:rsidR="00257D63" w:rsidRDefault="00257D63" w:rsidP="00257D63">
            <w:pPr>
              <w:pStyle w:val="TabellRader"/>
            </w:pPr>
            <w:r>
              <w:t>X</w:t>
            </w:r>
          </w:p>
        </w:tc>
        <w:tc>
          <w:tcPr>
            <w:tcW w:w="213" w:type="pct"/>
          </w:tcPr>
          <w:p w14:paraId="2031E7A0" w14:textId="5A3335DE" w:rsidR="00257D63" w:rsidRDefault="00257D63" w:rsidP="00257D63">
            <w:pPr>
              <w:pStyle w:val="TabellRader"/>
            </w:pPr>
          </w:p>
        </w:tc>
      </w:tr>
      <w:tr w:rsidR="00257D63" w14:paraId="41B974D9" w14:textId="77777777" w:rsidTr="003C5A6C">
        <w:trPr>
          <w:gridAfter w:val="2"/>
          <w:wAfter w:w="4015" w:type="pct"/>
        </w:trPr>
        <w:tc>
          <w:tcPr>
            <w:tcW w:w="195" w:type="pct"/>
          </w:tcPr>
          <w:p w14:paraId="163E85AD" w14:textId="53DF5B4A" w:rsidR="00257D63" w:rsidRDefault="00257D63" w:rsidP="00257D63">
            <w:pPr>
              <w:pStyle w:val="TabellRader"/>
            </w:pPr>
            <w:r>
              <w:t>242</w:t>
            </w:r>
          </w:p>
        </w:tc>
        <w:tc>
          <w:tcPr>
            <w:tcW w:w="193" w:type="pct"/>
          </w:tcPr>
          <w:p w14:paraId="779B08C6" w14:textId="77C3CC13" w:rsidR="00257D63" w:rsidRDefault="00257D63" w:rsidP="00257D63">
            <w:pPr>
              <w:pStyle w:val="TabellRader"/>
            </w:pPr>
            <w:r>
              <w:t>KrU3</w:t>
            </w:r>
          </w:p>
        </w:tc>
        <w:tc>
          <w:tcPr>
            <w:tcW w:w="192" w:type="pct"/>
          </w:tcPr>
          <w:p w14:paraId="11AC8659" w14:textId="568DA9EA" w:rsidR="00257D63" w:rsidRDefault="00257D63" w:rsidP="00257D63">
            <w:pPr>
              <w:pStyle w:val="TabellRader"/>
            </w:pPr>
            <w:r>
              <w:t>S 11</w:t>
            </w:r>
          </w:p>
        </w:tc>
        <w:tc>
          <w:tcPr>
            <w:tcW w:w="192" w:type="pct"/>
          </w:tcPr>
          <w:p w14:paraId="22AAC5E5" w14:textId="77777777" w:rsidR="00257D63" w:rsidRDefault="00257D63" w:rsidP="00257D63">
            <w:pPr>
              <w:pStyle w:val="TabellRader"/>
            </w:pPr>
          </w:p>
        </w:tc>
        <w:tc>
          <w:tcPr>
            <w:tcW w:w="213" w:type="pct"/>
          </w:tcPr>
          <w:p w14:paraId="0C76B990" w14:textId="3796A697" w:rsidR="00257D63" w:rsidRDefault="00257D63" w:rsidP="00257D63">
            <w:pPr>
              <w:pStyle w:val="TabellRader"/>
            </w:pPr>
            <w:r>
              <w:t>X</w:t>
            </w:r>
          </w:p>
        </w:tc>
      </w:tr>
      <w:tr w:rsidR="00257D63" w14:paraId="0FB62E09" w14:textId="77777777" w:rsidTr="003C5A6C">
        <w:trPr>
          <w:gridAfter w:val="2"/>
          <w:wAfter w:w="4015" w:type="pct"/>
        </w:trPr>
        <w:tc>
          <w:tcPr>
            <w:tcW w:w="195" w:type="pct"/>
          </w:tcPr>
          <w:p w14:paraId="21E7AA4D" w14:textId="77777777" w:rsidR="00257D63" w:rsidRDefault="00257D63" w:rsidP="00257D63">
            <w:pPr>
              <w:pStyle w:val="TabellRader"/>
            </w:pPr>
          </w:p>
        </w:tc>
        <w:tc>
          <w:tcPr>
            <w:tcW w:w="193" w:type="pct"/>
          </w:tcPr>
          <w:p w14:paraId="4F7D1780" w14:textId="77777777" w:rsidR="00257D63" w:rsidRDefault="00257D63" w:rsidP="00257D63">
            <w:pPr>
              <w:pStyle w:val="TabellRader"/>
            </w:pPr>
          </w:p>
        </w:tc>
        <w:tc>
          <w:tcPr>
            <w:tcW w:w="192" w:type="pct"/>
          </w:tcPr>
          <w:p w14:paraId="0CFB66F0" w14:textId="77777777" w:rsidR="00257D63" w:rsidRDefault="00257D63" w:rsidP="00257D63">
            <w:pPr>
              <w:pStyle w:val="TabellRader"/>
            </w:pPr>
          </w:p>
        </w:tc>
        <w:tc>
          <w:tcPr>
            <w:tcW w:w="192" w:type="pct"/>
          </w:tcPr>
          <w:p w14:paraId="23A8CC12" w14:textId="77777777" w:rsidR="00257D63" w:rsidRDefault="00257D63" w:rsidP="00257D63">
            <w:pPr>
              <w:pStyle w:val="TabellRader"/>
            </w:pPr>
          </w:p>
        </w:tc>
        <w:tc>
          <w:tcPr>
            <w:tcW w:w="213" w:type="pct"/>
          </w:tcPr>
          <w:p w14:paraId="1DA9A1F0" w14:textId="77777777" w:rsidR="00257D63" w:rsidRDefault="00257D63" w:rsidP="00257D63">
            <w:pPr>
              <w:pStyle w:val="TabellRader"/>
            </w:pPr>
          </w:p>
        </w:tc>
      </w:tr>
      <w:tr w:rsidR="00257D63" w:rsidRPr="00597971" w14:paraId="4F3E5065" w14:textId="77777777" w:rsidTr="003C5A6C">
        <w:trPr>
          <w:gridAfter w:val="2"/>
          <w:wAfter w:w="4015" w:type="pct"/>
        </w:trPr>
        <w:tc>
          <w:tcPr>
            <w:tcW w:w="195" w:type="pct"/>
          </w:tcPr>
          <w:p w14:paraId="179742EE" w14:textId="5FE30611" w:rsidR="00257D63" w:rsidRPr="00597971" w:rsidRDefault="00257D63" w:rsidP="00257D63">
            <w:pPr>
              <w:pStyle w:val="TabellRader"/>
              <w:rPr>
                <w:b/>
              </w:rPr>
            </w:pPr>
            <w:r w:rsidRPr="00597971">
              <w:rPr>
                <w:b/>
              </w:rPr>
              <w:t>2019/20</w:t>
            </w:r>
          </w:p>
        </w:tc>
        <w:tc>
          <w:tcPr>
            <w:tcW w:w="193" w:type="pct"/>
          </w:tcPr>
          <w:p w14:paraId="20EF5AF0" w14:textId="01AAF912" w:rsidR="00257D63" w:rsidRPr="00597971" w:rsidRDefault="00257D63" w:rsidP="00257D63">
            <w:pPr>
              <w:pStyle w:val="TabellRader"/>
              <w:rPr>
                <w:b/>
              </w:rPr>
            </w:pPr>
            <w:r>
              <w:rPr>
                <w:b/>
              </w:rPr>
              <w:t xml:space="preserve"> </w:t>
            </w:r>
          </w:p>
        </w:tc>
        <w:tc>
          <w:tcPr>
            <w:tcW w:w="192" w:type="pct"/>
          </w:tcPr>
          <w:p w14:paraId="19805EB0" w14:textId="77777777" w:rsidR="00257D63" w:rsidRPr="00597971" w:rsidRDefault="00257D63" w:rsidP="00257D63">
            <w:pPr>
              <w:pStyle w:val="TabellRader"/>
              <w:rPr>
                <w:b/>
              </w:rPr>
            </w:pPr>
          </w:p>
        </w:tc>
        <w:tc>
          <w:tcPr>
            <w:tcW w:w="192" w:type="pct"/>
          </w:tcPr>
          <w:p w14:paraId="6CBD53EF" w14:textId="77777777" w:rsidR="00257D63" w:rsidRPr="00597971" w:rsidRDefault="00257D63" w:rsidP="00257D63">
            <w:pPr>
              <w:pStyle w:val="TabellRader"/>
              <w:rPr>
                <w:b/>
              </w:rPr>
            </w:pPr>
          </w:p>
        </w:tc>
        <w:tc>
          <w:tcPr>
            <w:tcW w:w="213" w:type="pct"/>
          </w:tcPr>
          <w:p w14:paraId="3649FB66" w14:textId="4D26ADB6" w:rsidR="00257D63" w:rsidRPr="00597971" w:rsidRDefault="00257D63" w:rsidP="00257D63">
            <w:pPr>
              <w:pStyle w:val="TabellRader"/>
              <w:rPr>
                <w:b/>
              </w:rPr>
            </w:pPr>
          </w:p>
        </w:tc>
      </w:tr>
      <w:tr w:rsidR="00257D63" w14:paraId="65D8C7AF" w14:textId="77777777" w:rsidTr="003C5A6C">
        <w:trPr>
          <w:gridAfter w:val="2"/>
          <w:wAfter w:w="4015" w:type="pct"/>
        </w:trPr>
        <w:tc>
          <w:tcPr>
            <w:tcW w:w="195" w:type="pct"/>
          </w:tcPr>
          <w:p w14:paraId="652E3955" w14:textId="5AE27173" w:rsidR="00257D63" w:rsidRDefault="00257D63" w:rsidP="00257D63">
            <w:pPr>
              <w:pStyle w:val="TabellRader"/>
            </w:pPr>
            <w:r>
              <w:t>179</w:t>
            </w:r>
          </w:p>
        </w:tc>
        <w:tc>
          <w:tcPr>
            <w:tcW w:w="193" w:type="pct"/>
          </w:tcPr>
          <w:p w14:paraId="395A6472" w14:textId="3EB98345" w:rsidR="00257D63" w:rsidRDefault="00257D63" w:rsidP="00257D63">
            <w:pPr>
              <w:pStyle w:val="TabellRader"/>
            </w:pPr>
            <w:r>
              <w:t>KrU6</w:t>
            </w:r>
          </w:p>
        </w:tc>
        <w:tc>
          <w:tcPr>
            <w:tcW w:w="192" w:type="pct"/>
          </w:tcPr>
          <w:p w14:paraId="5BCC38D6" w14:textId="2BBD3D91" w:rsidR="00257D63" w:rsidRDefault="00257D63" w:rsidP="00257D63">
            <w:pPr>
              <w:pStyle w:val="TabellRader"/>
            </w:pPr>
            <w:r>
              <w:t>LI 36</w:t>
            </w:r>
          </w:p>
        </w:tc>
        <w:tc>
          <w:tcPr>
            <w:tcW w:w="192" w:type="pct"/>
          </w:tcPr>
          <w:p w14:paraId="44AD5843" w14:textId="77777777" w:rsidR="00257D63" w:rsidRDefault="00257D63" w:rsidP="00257D63">
            <w:pPr>
              <w:pStyle w:val="TabellRader"/>
            </w:pPr>
          </w:p>
        </w:tc>
        <w:tc>
          <w:tcPr>
            <w:tcW w:w="213" w:type="pct"/>
          </w:tcPr>
          <w:p w14:paraId="491FD91B" w14:textId="1BEFE3D9" w:rsidR="00257D63" w:rsidRDefault="00257D63" w:rsidP="00257D63">
            <w:pPr>
              <w:pStyle w:val="TabellRader"/>
            </w:pPr>
            <w:r>
              <w:t>X</w:t>
            </w:r>
          </w:p>
        </w:tc>
      </w:tr>
      <w:tr w:rsidR="00257D63" w14:paraId="3D38206B" w14:textId="77777777" w:rsidTr="003C5A6C">
        <w:trPr>
          <w:gridAfter w:val="2"/>
          <w:wAfter w:w="4015" w:type="pct"/>
        </w:trPr>
        <w:tc>
          <w:tcPr>
            <w:tcW w:w="195" w:type="pct"/>
          </w:tcPr>
          <w:p w14:paraId="5C2C3BA5" w14:textId="77777777" w:rsidR="00257D63" w:rsidRDefault="00257D63" w:rsidP="00257D63">
            <w:pPr>
              <w:pStyle w:val="TabellRader"/>
            </w:pPr>
          </w:p>
        </w:tc>
        <w:tc>
          <w:tcPr>
            <w:tcW w:w="193" w:type="pct"/>
          </w:tcPr>
          <w:p w14:paraId="27F9051B" w14:textId="77777777" w:rsidR="00257D63" w:rsidRDefault="00257D63" w:rsidP="00257D63">
            <w:pPr>
              <w:pStyle w:val="TabellRader"/>
            </w:pPr>
          </w:p>
        </w:tc>
        <w:tc>
          <w:tcPr>
            <w:tcW w:w="192" w:type="pct"/>
          </w:tcPr>
          <w:p w14:paraId="1745A052" w14:textId="77777777" w:rsidR="00257D63" w:rsidRDefault="00257D63" w:rsidP="00257D63">
            <w:pPr>
              <w:pStyle w:val="TabellRader"/>
            </w:pPr>
          </w:p>
        </w:tc>
        <w:tc>
          <w:tcPr>
            <w:tcW w:w="192" w:type="pct"/>
          </w:tcPr>
          <w:p w14:paraId="65243684" w14:textId="77777777" w:rsidR="00257D63" w:rsidRDefault="00257D63" w:rsidP="00257D63">
            <w:pPr>
              <w:pStyle w:val="TabellRader"/>
            </w:pPr>
          </w:p>
        </w:tc>
        <w:tc>
          <w:tcPr>
            <w:tcW w:w="213" w:type="pct"/>
          </w:tcPr>
          <w:p w14:paraId="394C3FCB" w14:textId="77777777" w:rsidR="00257D63" w:rsidRDefault="00257D63" w:rsidP="00257D63">
            <w:pPr>
              <w:pStyle w:val="TabellRader"/>
            </w:pPr>
          </w:p>
        </w:tc>
      </w:tr>
      <w:tr w:rsidR="00257D63" w:rsidRPr="00597971" w14:paraId="7095F005" w14:textId="77777777" w:rsidTr="00DC7ADC">
        <w:trPr>
          <w:gridAfter w:val="2"/>
          <w:wAfter w:w="4015" w:type="pct"/>
        </w:trPr>
        <w:tc>
          <w:tcPr>
            <w:tcW w:w="195" w:type="pct"/>
          </w:tcPr>
          <w:p w14:paraId="220147E1" w14:textId="7DF9A6D5" w:rsidR="00257D63" w:rsidRPr="00597971" w:rsidRDefault="00257D63" w:rsidP="00257D63">
            <w:pPr>
              <w:pStyle w:val="TabellRader"/>
              <w:rPr>
                <w:b/>
              </w:rPr>
            </w:pPr>
            <w:r w:rsidRPr="00597971">
              <w:rPr>
                <w:b/>
              </w:rPr>
              <w:t>20</w:t>
            </w:r>
            <w:r>
              <w:rPr>
                <w:b/>
              </w:rPr>
              <w:t>21</w:t>
            </w:r>
            <w:r w:rsidRPr="00597971">
              <w:rPr>
                <w:b/>
              </w:rPr>
              <w:t>/2</w:t>
            </w:r>
            <w:r>
              <w:rPr>
                <w:b/>
              </w:rPr>
              <w:t>2</w:t>
            </w:r>
          </w:p>
        </w:tc>
        <w:tc>
          <w:tcPr>
            <w:tcW w:w="193" w:type="pct"/>
          </w:tcPr>
          <w:p w14:paraId="262F3684" w14:textId="77777777" w:rsidR="00257D63" w:rsidRPr="00597971" w:rsidRDefault="00257D63" w:rsidP="00257D63">
            <w:pPr>
              <w:pStyle w:val="TabellRader"/>
              <w:rPr>
                <w:b/>
              </w:rPr>
            </w:pPr>
            <w:r>
              <w:rPr>
                <w:b/>
              </w:rPr>
              <w:t xml:space="preserve"> </w:t>
            </w:r>
          </w:p>
        </w:tc>
        <w:tc>
          <w:tcPr>
            <w:tcW w:w="192" w:type="pct"/>
          </w:tcPr>
          <w:p w14:paraId="7C4B2D22" w14:textId="77777777" w:rsidR="00257D63" w:rsidRPr="00597971" w:rsidRDefault="00257D63" w:rsidP="00257D63">
            <w:pPr>
              <w:pStyle w:val="TabellRader"/>
              <w:rPr>
                <w:b/>
              </w:rPr>
            </w:pPr>
          </w:p>
        </w:tc>
        <w:tc>
          <w:tcPr>
            <w:tcW w:w="192" w:type="pct"/>
          </w:tcPr>
          <w:p w14:paraId="6B0F609E" w14:textId="77777777" w:rsidR="00257D63" w:rsidRPr="00597971" w:rsidRDefault="00257D63" w:rsidP="00257D63">
            <w:pPr>
              <w:pStyle w:val="TabellRader"/>
              <w:rPr>
                <w:b/>
              </w:rPr>
            </w:pPr>
          </w:p>
        </w:tc>
        <w:tc>
          <w:tcPr>
            <w:tcW w:w="213" w:type="pct"/>
          </w:tcPr>
          <w:p w14:paraId="47FA838F" w14:textId="77777777" w:rsidR="00257D63" w:rsidRPr="00597971" w:rsidRDefault="00257D63" w:rsidP="00257D63">
            <w:pPr>
              <w:pStyle w:val="TabellRader"/>
              <w:rPr>
                <w:b/>
              </w:rPr>
            </w:pPr>
          </w:p>
        </w:tc>
      </w:tr>
      <w:tr w:rsidR="00257D63" w14:paraId="53506D7D" w14:textId="77777777" w:rsidTr="004C5241">
        <w:tc>
          <w:tcPr>
            <w:tcW w:w="195" w:type="pct"/>
          </w:tcPr>
          <w:p w14:paraId="7CACA24E" w14:textId="20DC22ED" w:rsidR="00257D63" w:rsidRDefault="00257D63" w:rsidP="00257D63">
            <w:pPr>
              <w:pStyle w:val="TabellRader"/>
            </w:pPr>
            <w:r>
              <w:t>85</w:t>
            </w:r>
          </w:p>
        </w:tc>
        <w:tc>
          <w:tcPr>
            <w:tcW w:w="193" w:type="pct"/>
          </w:tcPr>
          <w:p w14:paraId="05DB8D9D" w14:textId="007C2C5C" w:rsidR="00257D63" w:rsidRDefault="00257D63" w:rsidP="00257D63">
            <w:pPr>
              <w:pStyle w:val="TabellRader"/>
            </w:pPr>
            <w:r>
              <w:t>KrU1</w:t>
            </w:r>
          </w:p>
        </w:tc>
        <w:tc>
          <w:tcPr>
            <w:tcW w:w="192" w:type="pct"/>
          </w:tcPr>
          <w:p w14:paraId="52D47C80" w14:textId="740BB342" w:rsidR="00257D63" w:rsidRDefault="00257D63" w:rsidP="00257D63">
            <w:pPr>
              <w:pStyle w:val="TabellRader"/>
            </w:pPr>
            <w:r>
              <w:t>Ku 9</w:t>
            </w:r>
          </w:p>
        </w:tc>
        <w:tc>
          <w:tcPr>
            <w:tcW w:w="192" w:type="pct"/>
          </w:tcPr>
          <w:p w14:paraId="3CB92ABE" w14:textId="77777777" w:rsidR="00257D63" w:rsidRDefault="00257D63" w:rsidP="00257D63">
            <w:pPr>
              <w:pStyle w:val="TabellRader"/>
            </w:pPr>
          </w:p>
        </w:tc>
        <w:tc>
          <w:tcPr>
            <w:tcW w:w="4228" w:type="pct"/>
            <w:gridSpan w:val="3"/>
          </w:tcPr>
          <w:p w14:paraId="26A9989C" w14:textId="4F3062CB" w:rsidR="00257D63" w:rsidRDefault="00257D63" w:rsidP="00257D63">
            <w:pPr>
              <w:pStyle w:val="TabellRader"/>
            </w:pPr>
            <w:r>
              <w:t>X</w:t>
            </w:r>
          </w:p>
        </w:tc>
      </w:tr>
      <w:tr w:rsidR="00257D63" w14:paraId="0091ACD4" w14:textId="77777777" w:rsidTr="004C5241">
        <w:tc>
          <w:tcPr>
            <w:tcW w:w="195" w:type="pct"/>
          </w:tcPr>
          <w:p w14:paraId="6832EBFE" w14:textId="202594B9" w:rsidR="00257D63" w:rsidRDefault="00257D63" w:rsidP="00257D63">
            <w:pPr>
              <w:pStyle w:val="TabellRader"/>
            </w:pPr>
            <w:r>
              <w:t>265</w:t>
            </w:r>
          </w:p>
        </w:tc>
        <w:tc>
          <w:tcPr>
            <w:tcW w:w="193" w:type="pct"/>
          </w:tcPr>
          <w:p w14:paraId="04945B5D" w14:textId="2C4F90DA" w:rsidR="00257D63" w:rsidRDefault="00257D63" w:rsidP="00257D63">
            <w:pPr>
              <w:pStyle w:val="TabellRader"/>
            </w:pPr>
            <w:r>
              <w:t>KrU6</w:t>
            </w:r>
          </w:p>
        </w:tc>
        <w:tc>
          <w:tcPr>
            <w:tcW w:w="192" w:type="pct"/>
          </w:tcPr>
          <w:p w14:paraId="4A819FC1" w14:textId="72E47290" w:rsidR="00257D63" w:rsidRDefault="00257D63" w:rsidP="00257D63">
            <w:pPr>
              <w:pStyle w:val="TabellRader"/>
            </w:pPr>
            <w:r>
              <w:t>Ku 13</w:t>
            </w:r>
          </w:p>
        </w:tc>
        <w:tc>
          <w:tcPr>
            <w:tcW w:w="192" w:type="pct"/>
          </w:tcPr>
          <w:p w14:paraId="69DA85F4" w14:textId="77777777" w:rsidR="00257D63" w:rsidRDefault="00257D63" w:rsidP="00257D63">
            <w:pPr>
              <w:pStyle w:val="TabellRader"/>
            </w:pPr>
          </w:p>
        </w:tc>
        <w:tc>
          <w:tcPr>
            <w:tcW w:w="4228" w:type="pct"/>
            <w:gridSpan w:val="3"/>
          </w:tcPr>
          <w:p w14:paraId="7F51CF7B" w14:textId="39D4CAD3" w:rsidR="00257D63" w:rsidRDefault="00257D63" w:rsidP="00257D63">
            <w:pPr>
              <w:pStyle w:val="TabellRader"/>
            </w:pPr>
            <w:r>
              <w:t>X</w:t>
            </w:r>
          </w:p>
        </w:tc>
      </w:tr>
      <w:tr w:rsidR="00257D63" w14:paraId="499B8C1F" w14:textId="77777777" w:rsidTr="00297CD9">
        <w:tc>
          <w:tcPr>
            <w:tcW w:w="195" w:type="pct"/>
          </w:tcPr>
          <w:p w14:paraId="1B6DE6B0" w14:textId="5109A5F5" w:rsidR="00257D63" w:rsidRDefault="00257D63" w:rsidP="00257D63">
            <w:pPr>
              <w:pStyle w:val="TabellRader"/>
            </w:pPr>
            <w:r>
              <w:t>380</w:t>
            </w:r>
          </w:p>
        </w:tc>
        <w:tc>
          <w:tcPr>
            <w:tcW w:w="193" w:type="pct"/>
          </w:tcPr>
          <w:p w14:paraId="6237ADC6" w14:textId="1C3B8C23" w:rsidR="00257D63" w:rsidRDefault="00257D63" w:rsidP="00257D63">
            <w:pPr>
              <w:pStyle w:val="TabellRader"/>
            </w:pPr>
            <w:r>
              <w:t>KrU10</w:t>
            </w:r>
          </w:p>
        </w:tc>
        <w:tc>
          <w:tcPr>
            <w:tcW w:w="192" w:type="pct"/>
          </w:tcPr>
          <w:p w14:paraId="0D127BD8" w14:textId="3C26FC65" w:rsidR="00257D63" w:rsidRDefault="00257D63" w:rsidP="00257D63">
            <w:pPr>
              <w:pStyle w:val="TabellRader"/>
            </w:pPr>
            <w:r>
              <w:t>Ju 159</w:t>
            </w:r>
          </w:p>
        </w:tc>
        <w:tc>
          <w:tcPr>
            <w:tcW w:w="192" w:type="pct"/>
          </w:tcPr>
          <w:p w14:paraId="1925CB10" w14:textId="0CB6129B" w:rsidR="00257D63" w:rsidRDefault="00257D63" w:rsidP="00257D63">
            <w:pPr>
              <w:pStyle w:val="TabellRader"/>
            </w:pPr>
            <w:r>
              <w:t>X</w:t>
            </w:r>
          </w:p>
        </w:tc>
        <w:tc>
          <w:tcPr>
            <w:tcW w:w="4228" w:type="pct"/>
            <w:gridSpan w:val="3"/>
          </w:tcPr>
          <w:p w14:paraId="59EBE420" w14:textId="77777777" w:rsidR="00257D63" w:rsidRDefault="00257D63" w:rsidP="00257D63">
            <w:pPr>
              <w:pStyle w:val="TabellRader"/>
            </w:pPr>
          </w:p>
        </w:tc>
      </w:tr>
      <w:tr w:rsidR="00257D63" w14:paraId="4BDDB645" w14:textId="77777777" w:rsidTr="00297CD9">
        <w:tc>
          <w:tcPr>
            <w:tcW w:w="195" w:type="pct"/>
          </w:tcPr>
          <w:p w14:paraId="1677AE78" w14:textId="77777777" w:rsidR="00257D63" w:rsidRDefault="00257D63" w:rsidP="00257D63">
            <w:pPr>
              <w:pStyle w:val="TabellRader"/>
            </w:pPr>
          </w:p>
        </w:tc>
        <w:tc>
          <w:tcPr>
            <w:tcW w:w="193" w:type="pct"/>
          </w:tcPr>
          <w:p w14:paraId="086CFE06" w14:textId="77777777" w:rsidR="00257D63" w:rsidRDefault="00257D63" w:rsidP="00257D63">
            <w:pPr>
              <w:pStyle w:val="TabellRader"/>
            </w:pPr>
          </w:p>
        </w:tc>
        <w:tc>
          <w:tcPr>
            <w:tcW w:w="192" w:type="pct"/>
          </w:tcPr>
          <w:p w14:paraId="5859EA25" w14:textId="77777777" w:rsidR="00257D63" w:rsidRDefault="00257D63" w:rsidP="00257D63">
            <w:pPr>
              <w:pStyle w:val="TabellRader"/>
            </w:pPr>
          </w:p>
        </w:tc>
        <w:tc>
          <w:tcPr>
            <w:tcW w:w="192" w:type="pct"/>
          </w:tcPr>
          <w:p w14:paraId="0C786F9A" w14:textId="77777777" w:rsidR="00257D63" w:rsidRDefault="00257D63" w:rsidP="00257D63">
            <w:pPr>
              <w:pStyle w:val="TabellRader"/>
            </w:pPr>
          </w:p>
        </w:tc>
        <w:tc>
          <w:tcPr>
            <w:tcW w:w="4228" w:type="pct"/>
            <w:gridSpan w:val="3"/>
          </w:tcPr>
          <w:p w14:paraId="035E187A" w14:textId="77777777" w:rsidR="00257D63" w:rsidRDefault="00257D63" w:rsidP="00257D63">
            <w:pPr>
              <w:pStyle w:val="TabellRader"/>
            </w:pPr>
          </w:p>
        </w:tc>
      </w:tr>
      <w:tr w:rsidR="00257D63" w:rsidRPr="00597971" w14:paraId="70FB36C6" w14:textId="77777777" w:rsidTr="00EC6F51">
        <w:tc>
          <w:tcPr>
            <w:tcW w:w="195" w:type="pct"/>
          </w:tcPr>
          <w:p w14:paraId="5B8A1A11" w14:textId="37B7B60E" w:rsidR="00257D63" w:rsidRPr="00597971" w:rsidRDefault="00257D63" w:rsidP="00257D63">
            <w:pPr>
              <w:pStyle w:val="TabellRader"/>
              <w:rPr>
                <w:b/>
              </w:rPr>
            </w:pPr>
            <w:r w:rsidRPr="00597971">
              <w:rPr>
                <w:b/>
              </w:rPr>
              <w:t>20</w:t>
            </w:r>
            <w:r>
              <w:rPr>
                <w:b/>
              </w:rPr>
              <w:t>22</w:t>
            </w:r>
            <w:r w:rsidRPr="00597971">
              <w:rPr>
                <w:b/>
              </w:rPr>
              <w:t>/2</w:t>
            </w:r>
            <w:r>
              <w:rPr>
                <w:b/>
              </w:rPr>
              <w:t>3</w:t>
            </w:r>
          </w:p>
        </w:tc>
        <w:tc>
          <w:tcPr>
            <w:tcW w:w="193" w:type="pct"/>
          </w:tcPr>
          <w:p w14:paraId="5C16E533" w14:textId="77777777" w:rsidR="00257D63" w:rsidRPr="00597971" w:rsidRDefault="00257D63" w:rsidP="00257D63">
            <w:pPr>
              <w:pStyle w:val="TabellRader"/>
              <w:rPr>
                <w:b/>
              </w:rPr>
            </w:pPr>
            <w:r>
              <w:rPr>
                <w:b/>
              </w:rPr>
              <w:t xml:space="preserve"> </w:t>
            </w:r>
          </w:p>
        </w:tc>
        <w:tc>
          <w:tcPr>
            <w:tcW w:w="192" w:type="pct"/>
          </w:tcPr>
          <w:p w14:paraId="7563CC5C" w14:textId="77777777" w:rsidR="00257D63" w:rsidRPr="00597971" w:rsidRDefault="00257D63" w:rsidP="00257D63">
            <w:pPr>
              <w:pStyle w:val="TabellRader"/>
              <w:rPr>
                <w:b/>
              </w:rPr>
            </w:pPr>
          </w:p>
        </w:tc>
        <w:tc>
          <w:tcPr>
            <w:tcW w:w="192" w:type="pct"/>
          </w:tcPr>
          <w:p w14:paraId="10A3E8C6" w14:textId="77777777" w:rsidR="00257D63" w:rsidRPr="00597971" w:rsidRDefault="00257D63" w:rsidP="00257D63">
            <w:pPr>
              <w:pStyle w:val="TabellRader"/>
              <w:rPr>
                <w:b/>
              </w:rPr>
            </w:pPr>
          </w:p>
        </w:tc>
        <w:tc>
          <w:tcPr>
            <w:tcW w:w="4228" w:type="pct"/>
            <w:gridSpan w:val="3"/>
          </w:tcPr>
          <w:p w14:paraId="7B25B770" w14:textId="77777777" w:rsidR="00257D63" w:rsidRPr="00597971" w:rsidRDefault="00257D63" w:rsidP="00257D63">
            <w:pPr>
              <w:pStyle w:val="TabellRader"/>
              <w:rPr>
                <w:b/>
              </w:rPr>
            </w:pPr>
          </w:p>
        </w:tc>
      </w:tr>
      <w:tr w:rsidR="00257D63" w14:paraId="1B6FF3E3" w14:textId="77777777" w:rsidTr="00297CD9">
        <w:tc>
          <w:tcPr>
            <w:tcW w:w="195" w:type="pct"/>
          </w:tcPr>
          <w:p w14:paraId="3FED7BCE" w14:textId="455BDF51" w:rsidR="00257D63" w:rsidRDefault="00257D63" w:rsidP="00257D63">
            <w:pPr>
              <w:pStyle w:val="TabellRader"/>
            </w:pPr>
            <w:r>
              <w:t>29</w:t>
            </w:r>
          </w:p>
        </w:tc>
        <w:tc>
          <w:tcPr>
            <w:tcW w:w="193" w:type="pct"/>
          </w:tcPr>
          <w:p w14:paraId="14B36E92" w14:textId="045D9FD2" w:rsidR="00257D63" w:rsidRDefault="00257D63" w:rsidP="00257D63">
            <w:pPr>
              <w:pStyle w:val="TabellRader"/>
            </w:pPr>
            <w:r>
              <w:t>KrU2</w:t>
            </w:r>
          </w:p>
        </w:tc>
        <w:tc>
          <w:tcPr>
            <w:tcW w:w="192" w:type="pct"/>
          </w:tcPr>
          <w:p w14:paraId="42A59D9F" w14:textId="1E9C2C39" w:rsidR="00257D63" w:rsidRDefault="00257D63" w:rsidP="00257D63">
            <w:pPr>
              <w:pStyle w:val="TabellRader"/>
            </w:pPr>
            <w:r>
              <w:t>Fi 121</w:t>
            </w:r>
          </w:p>
        </w:tc>
        <w:tc>
          <w:tcPr>
            <w:tcW w:w="192" w:type="pct"/>
          </w:tcPr>
          <w:p w14:paraId="669CBAA5" w14:textId="07368E86" w:rsidR="00257D63" w:rsidRDefault="00257D63" w:rsidP="00257D63">
            <w:pPr>
              <w:pStyle w:val="TabellRader"/>
            </w:pPr>
            <w:r>
              <w:t>X</w:t>
            </w:r>
          </w:p>
        </w:tc>
        <w:tc>
          <w:tcPr>
            <w:tcW w:w="4228" w:type="pct"/>
            <w:gridSpan w:val="3"/>
          </w:tcPr>
          <w:p w14:paraId="25B13CA3" w14:textId="77777777" w:rsidR="00257D63" w:rsidRDefault="00257D63" w:rsidP="00257D63">
            <w:pPr>
              <w:pStyle w:val="TabellRader"/>
            </w:pPr>
          </w:p>
        </w:tc>
      </w:tr>
      <w:tr w:rsidR="00257D63" w14:paraId="15BA846E" w14:textId="77777777" w:rsidTr="00297CD9">
        <w:tc>
          <w:tcPr>
            <w:tcW w:w="195" w:type="pct"/>
          </w:tcPr>
          <w:p w14:paraId="69D07995" w14:textId="78D426B2" w:rsidR="00257D63" w:rsidRDefault="00257D63" w:rsidP="00257D63">
            <w:pPr>
              <w:pStyle w:val="TabellRader"/>
            </w:pPr>
            <w:r>
              <w:t>30</w:t>
            </w:r>
          </w:p>
        </w:tc>
        <w:tc>
          <w:tcPr>
            <w:tcW w:w="193" w:type="pct"/>
          </w:tcPr>
          <w:p w14:paraId="7DD53459" w14:textId="492D63C0" w:rsidR="00257D63" w:rsidRDefault="00257D63" w:rsidP="00257D63">
            <w:pPr>
              <w:pStyle w:val="TabellRader"/>
            </w:pPr>
            <w:r>
              <w:t>KrU4</w:t>
            </w:r>
          </w:p>
        </w:tc>
        <w:tc>
          <w:tcPr>
            <w:tcW w:w="192" w:type="pct"/>
          </w:tcPr>
          <w:p w14:paraId="774637C2" w14:textId="6585A049" w:rsidR="00257D63" w:rsidRDefault="00257D63" w:rsidP="00257D63">
            <w:pPr>
              <w:pStyle w:val="TabellRader"/>
            </w:pPr>
            <w:r>
              <w:t>Ku 17</w:t>
            </w:r>
          </w:p>
        </w:tc>
        <w:tc>
          <w:tcPr>
            <w:tcW w:w="192" w:type="pct"/>
          </w:tcPr>
          <w:p w14:paraId="5BD61060" w14:textId="7923AE18" w:rsidR="00257D63" w:rsidRDefault="00257D63" w:rsidP="00257D63">
            <w:pPr>
              <w:pStyle w:val="TabellRader"/>
            </w:pPr>
            <w:r>
              <w:t>X</w:t>
            </w:r>
          </w:p>
        </w:tc>
        <w:tc>
          <w:tcPr>
            <w:tcW w:w="4228" w:type="pct"/>
            <w:gridSpan w:val="3"/>
          </w:tcPr>
          <w:p w14:paraId="3E3F194D" w14:textId="77777777" w:rsidR="00257D63" w:rsidRDefault="00257D63" w:rsidP="00257D63">
            <w:pPr>
              <w:pStyle w:val="TabellRader"/>
            </w:pPr>
          </w:p>
        </w:tc>
      </w:tr>
      <w:tr w:rsidR="00257D63" w14:paraId="23063B19" w14:textId="77777777" w:rsidTr="00297CD9">
        <w:tc>
          <w:tcPr>
            <w:tcW w:w="195" w:type="pct"/>
          </w:tcPr>
          <w:p w14:paraId="5801F98C" w14:textId="379B20A7" w:rsidR="00257D63" w:rsidRDefault="00257D63" w:rsidP="00257D63">
            <w:pPr>
              <w:pStyle w:val="TabellRader"/>
            </w:pPr>
            <w:r>
              <w:t>69</w:t>
            </w:r>
          </w:p>
        </w:tc>
        <w:tc>
          <w:tcPr>
            <w:tcW w:w="193" w:type="pct"/>
          </w:tcPr>
          <w:p w14:paraId="5ECF61E6" w14:textId="260B942B" w:rsidR="00257D63" w:rsidRDefault="00257D63" w:rsidP="00257D63">
            <w:pPr>
              <w:pStyle w:val="TabellRader"/>
            </w:pPr>
            <w:r>
              <w:t>KrU1</w:t>
            </w:r>
          </w:p>
        </w:tc>
        <w:tc>
          <w:tcPr>
            <w:tcW w:w="192" w:type="pct"/>
          </w:tcPr>
          <w:p w14:paraId="54EB9FED" w14:textId="10ACE240" w:rsidR="00257D63" w:rsidRDefault="00257D63" w:rsidP="00257D63">
            <w:pPr>
              <w:pStyle w:val="TabellRader"/>
            </w:pPr>
            <w:r>
              <w:t>S 100</w:t>
            </w:r>
          </w:p>
        </w:tc>
        <w:tc>
          <w:tcPr>
            <w:tcW w:w="192" w:type="pct"/>
          </w:tcPr>
          <w:p w14:paraId="6E632C19" w14:textId="4C61CA42" w:rsidR="00257D63" w:rsidRDefault="00257D63" w:rsidP="00257D63">
            <w:pPr>
              <w:pStyle w:val="TabellRader"/>
            </w:pPr>
            <w:r>
              <w:t>X</w:t>
            </w:r>
          </w:p>
        </w:tc>
        <w:tc>
          <w:tcPr>
            <w:tcW w:w="4228" w:type="pct"/>
            <w:gridSpan w:val="3"/>
          </w:tcPr>
          <w:p w14:paraId="6D9FB596" w14:textId="77777777" w:rsidR="00257D63" w:rsidRDefault="00257D63" w:rsidP="00257D63">
            <w:pPr>
              <w:pStyle w:val="TabellRader"/>
            </w:pPr>
          </w:p>
        </w:tc>
      </w:tr>
      <w:tr w:rsidR="00257D63" w14:paraId="39F1E87C" w14:textId="77777777" w:rsidTr="00297CD9">
        <w:tc>
          <w:tcPr>
            <w:tcW w:w="195" w:type="pct"/>
          </w:tcPr>
          <w:p w14:paraId="63EB532E" w14:textId="3DD6D248" w:rsidR="00257D63" w:rsidRDefault="00257D63" w:rsidP="00257D63">
            <w:pPr>
              <w:pStyle w:val="TabellRader"/>
            </w:pPr>
            <w:r>
              <w:t>70</w:t>
            </w:r>
          </w:p>
        </w:tc>
        <w:tc>
          <w:tcPr>
            <w:tcW w:w="193" w:type="pct"/>
          </w:tcPr>
          <w:p w14:paraId="55E2EE3E" w14:textId="78A220FB" w:rsidR="00257D63" w:rsidRDefault="00257D63" w:rsidP="00257D63">
            <w:pPr>
              <w:pStyle w:val="TabellRader"/>
            </w:pPr>
            <w:r>
              <w:t>KrU1</w:t>
            </w:r>
          </w:p>
        </w:tc>
        <w:tc>
          <w:tcPr>
            <w:tcW w:w="192" w:type="pct"/>
          </w:tcPr>
          <w:p w14:paraId="7DDA94E4" w14:textId="1EC2744A" w:rsidR="00257D63" w:rsidRDefault="00257D63" w:rsidP="00257D63">
            <w:pPr>
              <w:pStyle w:val="TabellRader"/>
            </w:pPr>
            <w:r>
              <w:t>FI 132</w:t>
            </w:r>
          </w:p>
        </w:tc>
        <w:tc>
          <w:tcPr>
            <w:tcW w:w="192" w:type="pct"/>
          </w:tcPr>
          <w:p w14:paraId="458EDCE6" w14:textId="24F3FBD9" w:rsidR="00257D63" w:rsidRDefault="00257D63" w:rsidP="00257D63">
            <w:pPr>
              <w:pStyle w:val="TabellRader"/>
            </w:pPr>
            <w:r>
              <w:t>X</w:t>
            </w:r>
          </w:p>
        </w:tc>
        <w:tc>
          <w:tcPr>
            <w:tcW w:w="4228" w:type="pct"/>
            <w:gridSpan w:val="3"/>
          </w:tcPr>
          <w:p w14:paraId="14BD36F4" w14:textId="24E69B0C" w:rsidR="00257D63" w:rsidRDefault="00257D63" w:rsidP="00257D63">
            <w:pPr>
              <w:pStyle w:val="TabellRader"/>
            </w:pPr>
          </w:p>
        </w:tc>
      </w:tr>
      <w:tr w:rsidR="00BE3FDD" w14:paraId="61FC4A9C" w14:textId="77777777" w:rsidTr="00297CD9">
        <w:tc>
          <w:tcPr>
            <w:tcW w:w="195" w:type="pct"/>
          </w:tcPr>
          <w:p w14:paraId="586EA95F" w14:textId="23315EF9" w:rsidR="00BE3FDD" w:rsidRDefault="00BE3FDD" w:rsidP="00257D63">
            <w:pPr>
              <w:pStyle w:val="TabellRader"/>
            </w:pPr>
            <w:r>
              <w:t>71</w:t>
            </w:r>
          </w:p>
        </w:tc>
        <w:tc>
          <w:tcPr>
            <w:tcW w:w="193" w:type="pct"/>
          </w:tcPr>
          <w:p w14:paraId="286491FB" w14:textId="11E58DB6" w:rsidR="00BE3FDD" w:rsidRDefault="00BE3FDD" w:rsidP="00257D63">
            <w:pPr>
              <w:pStyle w:val="TabellRader"/>
            </w:pPr>
            <w:r>
              <w:t>KrU1</w:t>
            </w:r>
          </w:p>
        </w:tc>
        <w:tc>
          <w:tcPr>
            <w:tcW w:w="192" w:type="pct"/>
          </w:tcPr>
          <w:p w14:paraId="35411650" w14:textId="585B44C5" w:rsidR="00BE3FDD" w:rsidRDefault="00BE3FDD" w:rsidP="00257D63">
            <w:pPr>
              <w:pStyle w:val="TabellRader"/>
            </w:pPr>
            <w:r>
              <w:t>U 45</w:t>
            </w:r>
          </w:p>
        </w:tc>
        <w:tc>
          <w:tcPr>
            <w:tcW w:w="192" w:type="pct"/>
          </w:tcPr>
          <w:p w14:paraId="1D01C385" w14:textId="406A2B3C" w:rsidR="00BE3FDD" w:rsidRDefault="00BE3FDD" w:rsidP="00257D63">
            <w:pPr>
              <w:pStyle w:val="TabellRader"/>
            </w:pPr>
            <w:r>
              <w:t>X</w:t>
            </w:r>
          </w:p>
        </w:tc>
        <w:tc>
          <w:tcPr>
            <w:tcW w:w="4228" w:type="pct"/>
            <w:gridSpan w:val="3"/>
          </w:tcPr>
          <w:p w14:paraId="67B69197" w14:textId="77777777" w:rsidR="00BE3FDD" w:rsidRDefault="00BE3FDD" w:rsidP="00257D63">
            <w:pPr>
              <w:pStyle w:val="TabellRader"/>
            </w:pPr>
          </w:p>
        </w:tc>
      </w:tr>
      <w:tr w:rsidR="00257D63" w14:paraId="0174166D" w14:textId="77777777" w:rsidTr="00297CD9">
        <w:tc>
          <w:tcPr>
            <w:tcW w:w="195" w:type="pct"/>
          </w:tcPr>
          <w:p w14:paraId="7B25F07B" w14:textId="779D8692" w:rsidR="00257D63" w:rsidRDefault="00257D63" w:rsidP="00257D63">
            <w:pPr>
              <w:pStyle w:val="TabellRader"/>
            </w:pPr>
            <w:r>
              <w:t>72</w:t>
            </w:r>
          </w:p>
        </w:tc>
        <w:tc>
          <w:tcPr>
            <w:tcW w:w="193" w:type="pct"/>
          </w:tcPr>
          <w:p w14:paraId="7987A374" w14:textId="2A2D9064" w:rsidR="00257D63" w:rsidRDefault="00257D63" w:rsidP="00257D63">
            <w:pPr>
              <w:pStyle w:val="TabellRader"/>
            </w:pPr>
            <w:r>
              <w:t>KrU1</w:t>
            </w:r>
          </w:p>
        </w:tc>
        <w:tc>
          <w:tcPr>
            <w:tcW w:w="192" w:type="pct"/>
          </w:tcPr>
          <w:p w14:paraId="6396943F" w14:textId="22B9DE8C" w:rsidR="00257D63" w:rsidRDefault="00257D63" w:rsidP="00257D63">
            <w:pPr>
              <w:pStyle w:val="TabellRader"/>
            </w:pPr>
            <w:r>
              <w:t>KN 67</w:t>
            </w:r>
          </w:p>
        </w:tc>
        <w:tc>
          <w:tcPr>
            <w:tcW w:w="192" w:type="pct"/>
          </w:tcPr>
          <w:p w14:paraId="22C21F83" w14:textId="0D3DD7AF" w:rsidR="00257D63" w:rsidRDefault="00257D63" w:rsidP="00257D63">
            <w:pPr>
              <w:pStyle w:val="TabellRader"/>
            </w:pPr>
            <w:r>
              <w:t>X</w:t>
            </w:r>
          </w:p>
        </w:tc>
        <w:tc>
          <w:tcPr>
            <w:tcW w:w="4228" w:type="pct"/>
            <w:gridSpan w:val="3"/>
          </w:tcPr>
          <w:p w14:paraId="0C3FAA47" w14:textId="77777777" w:rsidR="00257D63" w:rsidRDefault="00257D63" w:rsidP="00257D63">
            <w:pPr>
              <w:pStyle w:val="TabellRader"/>
            </w:pPr>
          </w:p>
        </w:tc>
      </w:tr>
      <w:tr w:rsidR="00257D63" w14:paraId="252039B7" w14:textId="77777777" w:rsidTr="00297CD9">
        <w:tc>
          <w:tcPr>
            <w:tcW w:w="195" w:type="pct"/>
          </w:tcPr>
          <w:p w14:paraId="79E9B02F" w14:textId="5FD6586C" w:rsidR="00257D63" w:rsidRDefault="00257D63" w:rsidP="00257D63">
            <w:pPr>
              <w:pStyle w:val="TabellRader"/>
            </w:pPr>
            <w:r>
              <w:t>73</w:t>
            </w:r>
          </w:p>
        </w:tc>
        <w:tc>
          <w:tcPr>
            <w:tcW w:w="193" w:type="pct"/>
          </w:tcPr>
          <w:p w14:paraId="151906D2" w14:textId="49F3BC4F" w:rsidR="00257D63" w:rsidRDefault="00257D63" w:rsidP="00257D63">
            <w:pPr>
              <w:pStyle w:val="TabellRader"/>
            </w:pPr>
            <w:r>
              <w:t>KrU1</w:t>
            </w:r>
          </w:p>
        </w:tc>
        <w:tc>
          <w:tcPr>
            <w:tcW w:w="192" w:type="pct"/>
          </w:tcPr>
          <w:p w14:paraId="7C27509F" w14:textId="76F0A763" w:rsidR="00257D63" w:rsidRDefault="00257D63" w:rsidP="00257D63">
            <w:pPr>
              <w:pStyle w:val="TabellRader"/>
            </w:pPr>
            <w:r>
              <w:t>Ku 20</w:t>
            </w:r>
          </w:p>
        </w:tc>
        <w:tc>
          <w:tcPr>
            <w:tcW w:w="192" w:type="pct"/>
          </w:tcPr>
          <w:p w14:paraId="0B4CD5A8" w14:textId="77777777" w:rsidR="00257D63" w:rsidRDefault="00257D63" w:rsidP="00257D63">
            <w:pPr>
              <w:pStyle w:val="TabellRader"/>
            </w:pPr>
          </w:p>
        </w:tc>
        <w:tc>
          <w:tcPr>
            <w:tcW w:w="4228" w:type="pct"/>
            <w:gridSpan w:val="3"/>
          </w:tcPr>
          <w:p w14:paraId="1DAD451B" w14:textId="581DBD28" w:rsidR="00257D63" w:rsidRDefault="00257D63" w:rsidP="00257D63">
            <w:pPr>
              <w:pStyle w:val="TabellRader"/>
            </w:pPr>
            <w:r>
              <w:t>X</w:t>
            </w:r>
          </w:p>
        </w:tc>
      </w:tr>
      <w:tr w:rsidR="00257D63" w:rsidRPr="00B2420A" w14:paraId="17C403E4" w14:textId="77777777" w:rsidTr="003C5A6C">
        <w:trPr>
          <w:gridAfter w:val="2"/>
          <w:wAfter w:w="4015" w:type="pct"/>
        </w:trPr>
        <w:tc>
          <w:tcPr>
            <w:tcW w:w="985" w:type="pct"/>
            <w:gridSpan w:val="5"/>
          </w:tcPr>
          <w:p w14:paraId="36EF5CB3" w14:textId="7CE508A7" w:rsidR="00257D63" w:rsidRPr="00B2420A" w:rsidRDefault="00257D63" w:rsidP="00257D63">
            <w:pPr>
              <w:pStyle w:val="Rubrik2"/>
              <w:outlineLvl w:val="1"/>
            </w:pPr>
            <w:bookmarkStart w:id="608" w:name="_Toc505164408"/>
            <w:bookmarkStart w:id="609" w:name="_Toc505170070"/>
            <w:bookmarkStart w:id="610" w:name="_Toc505170447"/>
            <w:bookmarkStart w:id="611" w:name="_Toc505170805"/>
            <w:bookmarkStart w:id="612" w:name="_Toc505171869"/>
            <w:bookmarkStart w:id="613" w:name="_Toc21610010"/>
            <w:bookmarkStart w:id="614" w:name="_Toc129250762"/>
            <w:r w:rsidRPr="00B2420A">
              <w:t>Utbildningsutskottet</w:t>
            </w:r>
            <w:bookmarkEnd w:id="608"/>
            <w:bookmarkEnd w:id="609"/>
            <w:bookmarkEnd w:id="610"/>
            <w:bookmarkEnd w:id="611"/>
            <w:bookmarkEnd w:id="612"/>
            <w:bookmarkEnd w:id="613"/>
            <w:bookmarkEnd w:id="614"/>
          </w:p>
        </w:tc>
      </w:tr>
      <w:tr w:rsidR="00257D63" w:rsidRPr="00FF5663" w14:paraId="33C0E122" w14:textId="77777777" w:rsidTr="003C5A6C">
        <w:trPr>
          <w:gridAfter w:val="2"/>
          <w:wAfter w:w="4015" w:type="pct"/>
        </w:trPr>
        <w:tc>
          <w:tcPr>
            <w:tcW w:w="195" w:type="pct"/>
          </w:tcPr>
          <w:p w14:paraId="5FAA59EF" w14:textId="5960F35D" w:rsidR="00257D63" w:rsidRPr="00FF5663" w:rsidRDefault="00257D63" w:rsidP="00257D63">
            <w:pPr>
              <w:pStyle w:val="TabellRader"/>
              <w:rPr>
                <w:b/>
              </w:rPr>
            </w:pPr>
            <w:r w:rsidRPr="00FF5663">
              <w:rPr>
                <w:b/>
              </w:rPr>
              <w:t>2015/16</w:t>
            </w:r>
          </w:p>
        </w:tc>
        <w:tc>
          <w:tcPr>
            <w:tcW w:w="193" w:type="pct"/>
          </w:tcPr>
          <w:p w14:paraId="25491E29" w14:textId="77777777" w:rsidR="00257D63" w:rsidRPr="00FF5663" w:rsidRDefault="00257D63" w:rsidP="00257D63">
            <w:pPr>
              <w:pStyle w:val="TabellRader"/>
              <w:rPr>
                <w:b/>
              </w:rPr>
            </w:pPr>
          </w:p>
        </w:tc>
        <w:tc>
          <w:tcPr>
            <w:tcW w:w="192" w:type="pct"/>
          </w:tcPr>
          <w:p w14:paraId="0116D9CC" w14:textId="77777777" w:rsidR="00257D63" w:rsidRPr="00FF5663" w:rsidRDefault="00257D63" w:rsidP="00257D63">
            <w:pPr>
              <w:pStyle w:val="TabellRader"/>
              <w:rPr>
                <w:b/>
              </w:rPr>
            </w:pPr>
          </w:p>
        </w:tc>
        <w:tc>
          <w:tcPr>
            <w:tcW w:w="192" w:type="pct"/>
          </w:tcPr>
          <w:p w14:paraId="64AE24D9" w14:textId="77777777" w:rsidR="00257D63" w:rsidRPr="00FF5663" w:rsidRDefault="00257D63" w:rsidP="00257D63">
            <w:pPr>
              <w:pStyle w:val="TabellRader"/>
              <w:rPr>
                <w:b/>
              </w:rPr>
            </w:pPr>
          </w:p>
        </w:tc>
        <w:tc>
          <w:tcPr>
            <w:tcW w:w="213" w:type="pct"/>
          </w:tcPr>
          <w:p w14:paraId="07C88C74" w14:textId="6E65FB27" w:rsidR="00257D63" w:rsidRPr="00FF5663" w:rsidRDefault="00257D63" w:rsidP="00257D63">
            <w:pPr>
              <w:pStyle w:val="TabellRader"/>
              <w:rPr>
                <w:b/>
              </w:rPr>
            </w:pPr>
          </w:p>
        </w:tc>
      </w:tr>
      <w:tr w:rsidR="00257D63" w14:paraId="38ECDE0D" w14:textId="77777777" w:rsidTr="003C5A6C">
        <w:trPr>
          <w:gridAfter w:val="2"/>
          <w:wAfter w:w="4015" w:type="pct"/>
        </w:trPr>
        <w:tc>
          <w:tcPr>
            <w:tcW w:w="195" w:type="pct"/>
          </w:tcPr>
          <w:p w14:paraId="17EE3854" w14:textId="0D5E1C07" w:rsidR="00257D63" w:rsidRDefault="00257D63" w:rsidP="00257D63">
            <w:pPr>
              <w:pStyle w:val="TabellRader"/>
            </w:pPr>
            <w:r>
              <w:t>155</w:t>
            </w:r>
          </w:p>
        </w:tc>
        <w:tc>
          <w:tcPr>
            <w:tcW w:w="193" w:type="pct"/>
          </w:tcPr>
          <w:p w14:paraId="28F3AAE9" w14:textId="37F37F43" w:rsidR="00257D63" w:rsidRDefault="00257D63" w:rsidP="00257D63">
            <w:pPr>
              <w:pStyle w:val="TabellRader"/>
            </w:pPr>
            <w:r>
              <w:t>UbU9</w:t>
            </w:r>
          </w:p>
        </w:tc>
        <w:tc>
          <w:tcPr>
            <w:tcW w:w="192" w:type="pct"/>
          </w:tcPr>
          <w:p w14:paraId="26F06F8F" w14:textId="59C45970" w:rsidR="00257D63" w:rsidRDefault="00257D63" w:rsidP="00257D63">
            <w:pPr>
              <w:pStyle w:val="TabellRader"/>
            </w:pPr>
            <w:r>
              <w:t>U 1</w:t>
            </w:r>
          </w:p>
        </w:tc>
        <w:tc>
          <w:tcPr>
            <w:tcW w:w="192" w:type="pct"/>
          </w:tcPr>
          <w:p w14:paraId="70F47C4A" w14:textId="0A6304F3" w:rsidR="00257D63" w:rsidRDefault="00257D63" w:rsidP="00257D63">
            <w:pPr>
              <w:pStyle w:val="TabellRader"/>
            </w:pPr>
            <w:r>
              <w:t>X</w:t>
            </w:r>
          </w:p>
        </w:tc>
        <w:tc>
          <w:tcPr>
            <w:tcW w:w="213" w:type="pct"/>
          </w:tcPr>
          <w:p w14:paraId="6E511DB0" w14:textId="48A08873" w:rsidR="00257D63" w:rsidRDefault="00257D63" w:rsidP="00257D63">
            <w:pPr>
              <w:pStyle w:val="TabellRader"/>
            </w:pPr>
          </w:p>
        </w:tc>
      </w:tr>
      <w:tr w:rsidR="00257D63" w14:paraId="2F16D937" w14:textId="77777777" w:rsidTr="003C5A6C">
        <w:trPr>
          <w:gridAfter w:val="2"/>
          <w:wAfter w:w="4015" w:type="pct"/>
        </w:trPr>
        <w:tc>
          <w:tcPr>
            <w:tcW w:w="195" w:type="pct"/>
          </w:tcPr>
          <w:p w14:paraId="720F6EF6" w14:textId="26ABF6D9" w:rsidR="00257D63" w:rsidRDefault="00257D63" w:rsidP="00257D63">
            <w:pPr>
              <w:pStyle w:val="TabellRader"/>
            </w:pPr>
            <w:r>
              <w:t>169</w:t>
            </w:r>
          </w:p>
        </w:tc>
        <w:tc>
          <w:tcPr>
            <w:tcW w:w="193" w:type="pct"/>
          </w:tcPr>
          <w:p w14:paraId="5520D631" w14:textId="4B6ACA2D" w:rsidR="00257D63" w:rsidRDefault="00257D63" w:rsidP="00257D63">
            <w:pPr>
              <w:pStyle w:val="TabellRader"/>
            </w:pPr>
            <w:r>
              <w:t>UbU13</w:t>
            </w:r>
          </w:p>
        </w:tc>
        <w:tc>
          <w:tcPr>
            <w:tcW w:w="192" w:type="pct"/>
          </w:tcPr>
          <w:p w14:paraId="67C5F555" w14:textId="095C81B5" w:rsidR="00257D63" w:rsidRDefault="00257D63" w:rsidP="00257D63">
            <w:pPr>
              <w:pStyle w:val="TabellRader"/>
            </w:pPr>
            <w:r>
              <w:t>U 2</w:t>
            </w:r>
          </w:p>
        </w:tc>
        <w:tc>
          <w:tcPr>
            <w:tcW w:w="192" w:type="pct"/>
          </w:tcPr>
          <w:p w14:paraId="3061AE6C" w14:textId="77777777" w:rsidR="00257D63" w:rsidRDefault="00257D63" w:rsidP="00257D63">
            <w:pPr>
              <w:pStyle w:val="TabellRader"/>
            </w:pPr>
          </w:p>
        </w:tc>
        <w:tc>
          <w:tcPr>
            <w:tcW w:w="213" w:type="pct"/>
          </w:tcPr>
          <w:p w14:paraId="2E6D3855" w14:textId="768B3A64" w:rsidR="00257D63" w:rsidRDefault="00257D63" w:rsidP="00257D63">
            <w:pPr>
              <w:pStyle w:val="TabellRader"/>
            </w:pPr>
            <w:r>
              <w:t>X</w:t>
            </w:r>
          </w:p>
        </w:tc>
      </w:tr>
      <w:tr w:rsidR="00257D63" w14:paraId="4453138B" w14:textId="77777777" w:rsidTr="003C5A6C">
        <w:trPr>
          <w:gridAfter w:val="2"/>
          <w:wAfter w:w="4015" w:type="pct"/>
        </w:trPr>
        <w:tc>
          <w:tcPr>
            <w:tcW w:w="195" w:type="pct"/>
          </w:tcPr>
          <w:p w14:paraId="1B511334" w14:textId="3A1491C2" w:rsidR="00257D63" w:rsidRDefault="00257D63" w:rsidP="00257D63">
            <w:pPr>
              <w:pStyle w:val="TabellRader"/>
            </w:pPr>
            <w:r>
              <w:t>228</w:t>
            </w:r>
          </w:p>
        </w:tc>
        <w:tc>
          <w:tcPr>
            <w:tcW w:w="193" w:type="pct"/>
          </w:tcPr>
          <w:p w14:paraId="105A6BE3" w14:textId="1F6C01B6" w:rsidR="00257D63" w:rsidRDefault="00257D63" w:rsidP="00257D63">
            <w:pPr>
              <w:pStyle w:val="TabellRader"/>
            </w:pPr>
            <w:r>
              <w:t>UbU14</w:t>
            </w:r>
          </w:p>
        </w:tc>
        <w:tc>
          <w:tcPr>
            <w:tcW w:w="192" w:type="pct"/>
          </w:tcPr>
          <w:p w14:paraId="77E9AD91" w14:textId="6A1C494B" w:rsidR="00257D63" w:rsidRDefault="00257D63" w:rsidP="00257D63">
            <w:pPr>
              <w:pStyle w:val="TabellRader"/>
            </w:pPr>
            <w:r>
              <w:t>U 3</w:t>
            </w:r>
          </w:p>
        </w:tc>
        <w:tc>
          <w:tcPr>
            <w:tcW w:w="192" w:type="pct"/>
          </w:tcPr>
          <w:p w14:paraId="5AB4862A" w14:textId="77777777" w:rsidR="00257D63" w:rsidRDefault="00257D63" w:rsidP="00257D63">
            <w:pPr>
              <w:pStyle w:val="TabellRader"/>
            </w:pPr>
          </w:p>
        </w:tc>
        <w:tc>
          <w:tcPr>
            <w:tcW w:w="213" w:type="pct"/>
          </w:tcPr>
          <w:p w14:paraId="5A8BE813" w14:textId="6EC2E067" w:rsidR="00257D63" w:rsidRDefault="00257D63" w:rsidP="00257D63">
            <w:pPr>
              <w:pStyle w:val="TabellRader"/>
            </w:pPr>
            <w:r>
              <w:t>X</w:t>
            </w:r>
          </w:p>
        </w:tc>
      </w:tr>
      <w:tr w:rsidR="00257D63" w14:paraId="143257EE" w14:textId="77777777" w:rsidTr="003C5A6C">
        <w:trPr>
          <w:gridAfter w:val="2"/>
          <w:wAfter w:w="4015" w:type="pct"/>
        </w:trPr>
        <w:tc>
          <w:tcPr>
            <w:tcW w:w="195" w:type="pct"/>
          </w:tcPr>
          <w:p w14:paraId="422191E3" w14:textId="61701B9A" w:rsidR="00257D63" w:rsidRDefault="00257D63" w:rsidP="00257D63">
            <w:pPr>
              <w:pStyle w:val="TabellRader"/>
            </w:pPr>
          </w:p>
        </w:tc>
        <w:tc>
          <w:tcPr>
            <w:tcW w:w="193" w:type="pct"/>
          </w:tcPr>
          <w:p w14:paraId="1CE69BDE" w14:textId="77777777" w:rsidR="00257D63" w:rsidRDefault="00257D63" w:rsidP="00257D63">
            <w:pPr>
              <w:pStyle w:val="TabellRader"/>
            </w:pPr>
          </w:p>
        </w:tc>
        <w:tc>
          <w:tcPr>
            <w:tcW w:w="192" w:type="pct"/>
          </w:tcPr>
          <w:p w14:paraId="55F6446D" w14:textId="77777777" w:rsidR="00257D63" w:rsidRDefault="00257D63" w:rsidP="00257D63">
            <w:pPr>
              <w:pStyle w:val="TabellRader"/>
            </w:pPr>
          </w:p>
        </w:tc>
        <w:tc>
          <w:tcPr>
            <w:tcW w:w="192" w:type="pct"/>
          </w:tcPr>
          <w:p w14:paraId="63ABECF3" w14:textId="77777777" w:rsidR="00257D63" w:rsidRDefault="00257D63" w:rsidP="00257D63">
            <w:pPr>
              <w:pStyle w:val="TabellRader"/>
            </w:pPr>
          </w:p>
        </w:tc>
        <w:tc>
          <w:tcPr>
            <w:tcW w:w="213" w:type="pct"/>
          </w:tcPr>
          <w:p w14:paraId="55AE20EF" w14:textId="2566524D" w:rsidR="00257D63" w:rsidRDefault="00257D63" w:rsidP="00257D63">
            <w:pPr>
              <w:pStyle w:val="TabellRader"/>
            </w:pPr>
          </w:p>
        </w:tc>
      </w:tr>
      <w:tr w:rsidR="00257D63" w:rsidRPr="00840923" w14:paraId="5E3232DF" w14:textId="77777777" w:rsidTr="003C5A6C">
        <w:trPr>
          <w:gridAfter w:val="2"/>
          <w:wAfter w:w="4015" w:type="pct"/>
        </w:trPr>
        <w:tc>
          <w:tcPr>
            <w:tcW w:w="195" w:type="pct"/>
          </w:tcPr>
          <w:p w14:paraId="77002ED3" w14:textId="5E6009D6" w:rsidR="00257D63" w:rsidRPr="00840923" w:rsidRDefault="00257D63" w:rsidP="00257D63">
            <w:pPr>
              <w:pStyle w:val="TabellRader"/>
              <w:rPr>
                <w:b/>
              </w:rPr>
            </w:pPr>
            <w:r w:rsidRPr="00840923">
              <w:rPr>
                <w:b/>
              </w:rPr>
              <w:t>2016/17</w:t>
            </w:r>
          </w:p>
        </w:tc>
        <w:tc>
          <w:tcPr>
            <w:tcW w:w="193" w:type="pct"/>
          </w:tcPr>
          <w:p w14:paraId="5D114E2F" w14:textId="77777777" w:rsidR="00257D63" w:rsidRPr="00840923" w:rsidRDefault="00257D63" w:rsidP="00257D63">
            <w:pPr>
              <w:pStyle w:val="TabellRader"/>
              <w:rPr>
                <w:b/>
              </w:rPr>
            </w:pPr>
          </w:p>
        </w:tc>
        <w:tc>
          <w:tcPr>
            <w:tcW w:w="192" w:type="pct"/>
          </w:tcPr>
          <w:p w14:paraId="7BF152E3" w14:textId="77777777" w:rsidR="00257D63" w:rsidRPr="00840923" w:rsidRDefault="00257D63" w:rsidP="00257D63">
            <w:pPr>
              <w:pStyle w:val="TabellRader"/>
              <w:rPr>
                <w:b/>
              </w:rPr>
            </w:pPr>
          </w:p>
        </w:tc>
        <w:tc>
          <w:tcPr>
            <w:tcW w:w="192" w:type="pct"/>
          </w:tcPr>
          <w:p w14:paraId="7405CB4B" w14:textId="77777777" w:rsidR="00257D63" w:rsidRPr="00840923" w:rsidRDefault="00257D63" w:rsidP="00257D63">
            <w:pPr>
              <w:pStyle w:val="TabellRader"/>
              <w:rPr>
                <w:b/>
              </w:rPr>
            </w:pPr>
          </w:p>
        </w:tc>
        <w:tc>
          <w:tcPr>
            <w:tcW w:w="213" w:type="pct"/>
          </w:tcPr>
          <w:p w14:paraId="1D54EDC4" w14:textId="63C02BE0" w:rsidR="00257D63" w:rsidRPr="00840923" w:rsidRDefault="00257D63" w:rsidP="00257D63">
            <w:pPr>
              <w:pStyle w:val="TabellRader"/>
              <w:rPr>
                <w:b/>
              </w:rPr>
            </w:pPr>
          </w:p>
        </w:tc>
      </w:tr>
      <w:tr w:rsidR="00257D63" w14:paraId="75257932" w14:textId="77777777" w:rsidTr="003C5A6C">
        <w:trPr>
          <w:gridAfter w:val="2"/>
          <w:wAfter w:w="4015" w:type="pct"/>
        </w:trPr>
        <w:tc>
          <w:tcPr>
            <w:tcW w:w="195" w:type="pct"/>
          </w:tcPr>
          <w:p w14:paraId="120152A3" w14:textId="5CD866F8" w:rsidR="00257D63" w:rsidRDefault="00257D63" w:rsidP="00257D63">
            <w:pPr>
              <w:pStyle w:val="TabellRader"/>
            </w:pPr>
            <w:r>
              <w:t>250</w:t>
            </w:r>
          </w:p>
        </w:tc>
        <w:tc>
          <w:tcPr>
            <w:tcW w:w="193" w:type="pct"/>
          </w:tcPr>
          <w:p w14:paraId="57CBE2F9" w14:textId="1CA9FEEF" w:rsidR="00257D63" w:rsidRDefault="00257D63" w:rsidP="00257D63">
            <w:pPr>
              <w:pStyle w:val="TabellRader"/>
            </w:pPr>
            <w:r>
              <w:t>UbU17</w:t>
            </w:r>
          </w:p>
        </w:tc>
        <w:tc>
          <w:tcPr>
            <w:tcW w:w="192" w:type="pct"/>
          </w:tcPr>
          <w:p w14:paraId="43CF474B" w14:textId="446F4696" w:rsidR="00257D63" w:rsidRDefault="00257D63" w:rsidP="00257D63">
            <w:pPr>
              <w:pStyle w:val="TabellRader"/>
            </w:pPr>
            <w:r>
              <w:t>U 4</w:t>
            </w:r>
          </w:p>
        </w:tc>
        <w:tc>
          <w:tcPr>
            <w:tcW w:w="192" w:type="pct"/>
          </w:tcPr>
          <w:p w14:paraId="01EEE41D" w14:textId="77777777" w:rsidR="00257D63" w:rsidRDefault="00257D63" w:rsidP="00257D63">
            <w:pPr>
              <w:pStyle w:val="TabellRader"/>
            </w:pPr>
          </w:p>
        </w:tc>
        <w:tc>
          <w:tcPr>
            <w:tcW w:w="213" w:type="pct"/>
          </w:tcPr>
          <w:p w14:paraId="44B1D42C" w14:textId="7B745CEC" w:rsidR="00257D63" w:rsidRDefault="00257D63" w:rsidP="00257D63">
            <w:pPr>
              <w:pStyle w:val="TabellRader"/>
            </w:pPr>
            <w:r>
              <w:t>X</w:t>
            </w:r>
          </w:p>
        </w:tc>
      </w:tr>
      <w:tr w:rsidR="00257D63" w14:paraId="57768E34" w14:textId="77777777" w:rsidTr="003C5A6C">
        <w:trPr>
          <w:gridAfter w:val="2"/>
          <w:wAfter w:w="4015" w:type="pct"/>
        </w:trPr>
        <w:tc>
          <w:tcPr>
            <w:tcW w:w="195" w:type="pct"/>
          </w:tcPr>
          <w:p w14:paraId="2F6FA6D3" w14:textId="6CDD1506" w:rsidR="00257D63" w:rsidRDefault="00257D63" w:rsidP="00257D63">
            <w:pPr>
              <w:pStyle w:val="TabellRader"/>
            </w:pPr>
            <w:r>
              <w:t>251</w:t>
            </w:r>
          </w:p>
        </w:tc>
        <w:tc>
          <w:tcPr>
            <w:tcW w:w="193" w:type="pct"/>
          </w:tcPr>
          <w:p w14:paraId="695FABD1" w14:textId="35992343" w:rsidR="00257D63" w:rsidRDefault="00257D63" w:rsidP="00257D63">
            <w:pPr>
              <w:pStyle w:val="TabellRader"/>
            </w:pPr>
            <w:r>
              <w:t>UbU18</w:t>
            </w:r>
          </w:p>
        </w:tc>
        <w:tc>
          <w:tcPr>
            <w:tcW w:w="192" w:type="pct"/>
          </w:tcPr>
          <w:p w14:paraId="164F4F7D" w14:textId="1DAE9CE8" w:rsidR="00257D63" w:rsidRDefault="00257D63" w:rsidP="00257D63">
            <w:pPr>
              <w:pStyle w:val="TabellRader"/>
            </w:pPr>
            <w:r>
              <w:t>U 5</w:t>
            </w:r>
          </w:p>
        </w:tc>
        <w:tc>
          <w:tcPr>
            <w:tcW w:w="192" w:type="pct"/>
          </w:tcPr>
          <w:p w14:paraId="7BA92AB9" w14:textId="77777777" w:rsidR="00257D63" w:rsidRDefault="00257D63" w:rsidP="00257D63">
            <w:pPr>
              <w:pStyle w:val="TabellRader"/>
            </w:pPr>
          </w:p>
        </w:tc>
        <w:tc>
          <w:tcPr>
            <w:tcW w:w="213" w:type="pct"/>
          </w:tcPr>
          <w:p w14:paraId="23D903E1" w14:textId="22A9C3DC" w:rsidR="00257D63" w:rsidRDefault="00257D63" w:rsidP="00257D63">
            <w:pPr>
              <w:pStyle w:val="TabellRader"/>
            </w:pPr>
            <w:r>
              <w:t>X</w:t>
            </w:r>
          </w:p>
        </w:tc>
      </w:tr>
      <w:tr w:rsidR="00257D63" w14:paraId="601B013F" w14:textId="77777777" w:rsidTr="003C5A6C">
        <w:trPr>
          <w:gridAfter w:val="2"/>
          <w:wAfter w:w="4015" w:type="pct"/>
        </w:trPr>
        <w:tc>
          <w:tcPr>
            <w:tcW w:w="195" w:type="pct"/>
          </w:tcPr>
          <w:p w14:paraId="000A6855" w14:textId="6E90AC05" w:rsidR="00257D63" w:rsidRDefault="00257D63" w:rsidP="00257D63">
            <w:pPr>
              <w:pStyle w:val="TabellRader"/>
            </w:pPr>
          </w:p>
        </w:tc>
        <w:tc>
          <w:tcPr>
            <w:tcW w:w="193" w:type="pct"/>
          </w:tcPr>
          <w:p w14:paraId="2A5137FB" w14:textId="77777777" w:rsidR="00257D63" w:rsidRDefault="00257D63" w:rsidP="00257D63">
            <w:pPr>
              <w:pStyle w:val="TabellRader"/>
            </w:pPr>
          </w:p>
        </w:tc>
        <w:tc>
          <w:tcPr>
            <w:tcW w:w="192" w:type="pct"/>
          </w:tcPr>
          <w:p w14:paraId="08DD6D62" w14:textId="77777777" w:rsidR="00257D63" w:rsidRDefault="00257D63" w:rsidP="00257D63">
            <w:pPr>
              <w:pStyle w:val="TabellRader"/>
            </w:pPr>
          </w:p>
        </w:tc>
        <w:tc>
          <w:tcPr>
            <w:tcW w:w="192" w:type="pct"/>
          </w:tcPr>
          <w:p w14:paraId="31B9F782" w14:textId="77777777" w:rsidR="00257D63" w:rsidRDefault="00257D63" w:rsidP="00257D63">
            <w:pPr>
              <w:pStyle w:val="TabellRader"/>
            </w:pPr>
          </w:p>
        </w:tc>
        <w:tc>
          <w:tcPr>
            <w:tcW w:w="213" w:type="pct"/>
          </w:tcPr>
          <w:p w14:paraId="465904D4" w14:textId="3B956D58" w:rsidR="00257D63" w:rsidRDefault="00257D63" w:rsidP="00257D63">
            <w:pPr>
              <w:pStyle w:val="TabellRader"/>
            </w:pPr>
          </w:p>
        </w:tc>
      </w:tr>
      <w:tr w:rsidR="00671A44" w14:paraId="4D5D3B17" w14:textId="77777777" w:rsidTr="003C5A6C">
        <w:trPr>
          <w:gridAfter w:val="2"/>
          <w:wAfter w:w="4015" w:type="pct"/>
        </w:trPr>
        <w:tc>
          <w:tcPr>
            <w:tcW w:w="195" w:type="pct"/>
          </w:tcPr>
          <w:p w14:paraId="751C5FEA" w14:textId="77777777" w:rsidR="00671A44" w:rsidRDefault="00671A44" w:rsidP="00257D63">
            <w:pPr>
              <w:pStyle w:val="TabellRader"/>
            </w:pPr>
          </w:p>
        </w:tc>
        <w:tc>
          <w:tcPr>
            <w:tcW w:w="193" w:type="pct"/>
          </w:tcPr>
          <w:p w14:paraId="5C988B71" w14:textId="77777777" w:rsidR="00671A44" w:rsidRDefault="00671A44" w:rsidP="00257D63">
            <w:pPr>
              <w:pStyle w:val="TabellRader"/>
            </w:pPr>
          </w:p>
        </w:tc>
        <w:tc>
          <w:tcPr>
            <w:tcW w:w="192" w:type="pct"/>
          </w:tcPr>
          <w:p w14:paraId="632A5C91" w14:textId="77777777" w:rsidR="00671A44" w:rsidRDefault="00671A44" w:rsidP="00257D63">
            <w:pPr>
              <w:pStyle w:val="TabellRader"/>
            </w:pPr>
          </w:p>
        </w:tc>
        <w:tc>
          <w:tcPr>
            <w:tcW w:w="192" w:type="pct"/>
          </w:tcPr>
          <w:p w14:paraId="6B2E23CE" w14:textId="77777777" w:rsidR="00671A44" w:rsidRDefault="00671A44" w:rsidP="00257D63">
            <w:pPr>
              <w:pStyle w:val="TabellRader"/>
            </w:pPr>
          </w:p>
        </w:tc>
        <w:tc>
          <w:tcPr>
            <w:tcW w:w="213" w:type="pct"/>
          </w:tcPr>
          <w:p w14:paraId="64207CB6" w14:textId="77777777" w:rsidR="00671A44" w:rsidRDefault="00671A44" w:rsidP="00257D63">
            <w:pPr>
              <w:pStyle w:val="TabellRader"/>
            </w:pPr>
          </w:p>
        </w:tc>
      </w:tr>
      <w:tr w:rsidR="00257D63" w:rsidRPr="00753E09" w14:paraId="61846B55" w14:textId="77777777" w:rsidTr="003C5A6C">
        <w:trPr>
          <w:gridAfter w:val="2"/>
          <w:wAfter w:w="4015" w:type="pct"/>
        </w:trPr>
        <w:tc>
          <w:tcPr>
            <w:tcW w:w="195" w:type="pct"/>
          </w:tcPr>
          <w:p w14:paraId="070BABA0" w14:textId="5F6EE008" w:rsidR="00257D63" w:rsidRPr="00753E09" w:rsidRDefault="00257D63" w:rsidP="00257D63">
            <w:pPr>
              <w:pStyle w:val="TabellRader"/>
              <w:rPr>
                <w:b/>
              </w:rPr>
            </w:pPr>
            <w:r w:rsidRPr="00753E09">
              <w:rPr>
                <w:b/>
              </w:rPr>
              <w:t>2017/18</w:t>
            </w:r>
          </w:p>
        </w:tc>
        <w:tc>
          <w:tcPr>
            <w:tcW w:w="193" w:type="pct"/>
          </w:tcPr>
          <w:p w14:paraId="65C3D584" w14:textId="77777777" w:rsidR="00257D63" w:rsidRPr="00753E09" w:rsidRDefault="00257D63" w:rsidP="00257D63">
            <w:pPr>
              <w:pStyle w:val="TabellRader"/>
              <w:rPr>
                <w:b/>
              </w:rPr>
            </w:pPr>
          </w:p>
        </w:tc>
        <w:tc>
          <w:tcPr>
            <w:tcW w:w="192" w:type="pct"/>
          </w:tcPr>
          <w:p w14:paraId="24E3123B" w14:textId="77777777" w:rsidR="00257D63" w:rsidRPr="00753E09" w:rsidRDefault="00257D63" w:rsidP="00257D63">
            <w:pPr>
              <w:pStyle w:val="TabellRader"/>
              <w:rPr>
                <w:b/>
              </w:rPr>
            </w:pPr>
          </w:p>
        </w:tc>
        <w:tc>
          <w:tcPr>
            <w:tcW w:w="192" w:type="pct"/>
          </w:tcPr>
          <w:p w14:paraId="363F1CC7" w14:textId="77777777" w:rsidR="00257D63" w:rsidRPr="00753E09" w:rsidRDefault="00257D63" w:rsidP="00257D63">
            <w:pPr>
              <w:pStyle w:val="TabellRader"/>
              <w:rPr>
                <w:b/>
              </w:rPr>
            </w:pPr>
          </w:p>
        </w:tc>
        <w:tc>
          <w:tcPr>
            <w:tcW w:w="213" w:type="pct"/>
          </w:tcPr>
          <w:p w14:paraId="2E3FD2BD" w14:textId="7764571D" w:rsidR="00257D63" w:rsidRPr="00753E09" w:rsidRDefault="00257D63" w:rsidP="00257D63">
            <w:pPr>
              <w:pStyle w:val="TabellRader"/>
              <w:rPr>
                <w:b/>
              </w:rPr>
            </w:pPr>
          </w:p>
        </w:tc>
      </w:tr>
      <w:tr w:rsidR="00257D63" w14:paraId="2DC00D7F" w14:textId="77777777" w:rsidTr="003C5A6C">
        <w:trPr>
          <w:gridAfter w:val="2"/>
          <w:wAfter w:w="4015" w:type="pct"/>
        </w:trPr>
        <w:tc>
          <w:tcPr>
            <w:tcW w:w="195" w:type="pct"/>
          </w:tcPr>
          <w:p w14:paraId="30169171" w14:textId="600D4030" w:rsidR="00257D63" w:rsidRDefault="00257D63" w:rsidP="00257D63">
            <w:pPr>
              <w:pStyle w:val="TabellRader"/>
            </w:pPr>
            <w:r>
              <w:t>221</w:t>
            </w:r>
          </w:p>
        </w:tc>
        <w:tc>
          <w:tcPr>
            <w:tcW w:w="193" w:type="pct"/>
          </w:tcPr>
          <w:p w14:paraId="6CD675AA" w14:textId="3948C74C" w:rsidR="00257D63" w:rsidRDefault="00257D63" w:rsidP="00257D63">
            <w:pPr>
              <w:pStyle w:val="TabellRader"/>
            </w:pPr>
            <w:r>
              <w:t>UbU19</w:t>
            </w:r>
          </w:p>
        </w:tc>
        <w:tc>
          <w:tcPr>
            <w:tcW w:w="192" w:type="pct"/>
          </w:tcPr>
          <w:p w14:paraId="7A6CDDE2" w14:textId="4EC63F1B" w:rsidR="00257D63" w:rsidRDefault="00257D63" w:rsidP="00257D63">
            <w:pPr>
              <w:pStyle w:val="TabellRader"/>
            </w:pPr>
            <w:r>
              <w:t>U 6</w:t>
            </w:r>
          </w:p>
        </w:tc>
        <w:tc>
          <w:tcPr>
            <w:tcW w:w="192" w:type="pct"/>
          </w:tcPr>
          <w:p w14:paraId="3D89334B" w14:textId="77777777" w:rsidR="00257D63" w:rsidRDefault="00257D63" w:rsidP="00257D63">
            <w:pPr>
              <w:pStyle w:val="TabellRader"/>
            </w:pPr>
          </w:p>
        </w:tc>
        <w:tc>
          <w:tcPr>
            <w:tcW w:w="213" w:type="pct"/>
          </w:tcPr>
          <w:p w14:paraId="53819864" w14:textId="27F48061" w:rsidR="00257D63" w:rsidRDefault="00257D63" w:rsidP="00257D63">
            <w:pPr>
              <w:pStyle w:val="TabellRader"/>
            </w:pPr>
            <w:r>
              <w:t>X</w:t>
            </w:r>
          </w:p>
        </w:tc>
      </w:tr>
      <w:tr w:rsidR="00257D63" w14:paraId="24B1ED4F" w14:textId="77777777" w:rsidTr="003C5A6C">
        <w:trPr>
          <w:gridAfter w:val="2"/>
          <w:wAfter w:w="4015" w:type="pct"/>
        </w:trPr>
        <w:tc>
          <w:tcPr>
            <w:tcW w:w="195" w:type="pct"/>
          </w:tcPr>
          <w:p w14:paraId="74D020AD" w14:textId="51F27660" w:rsidR="00257D63" w:rsidRDefault="00257D63" w:rsidP="00257D63">
            <w:pPr>
              <w:pStyle w:val="TabellRader"/>
            </w:pPr>
            <w:r>
              <w:t>333</w:t>
            </w:r>
          </w:p>
        </w:tc>
        <w:tc>
          <w:tcPr>
            <w:tcW w:w="193" w:type="pct"/>
          </w:tcPr>
          <w:p w14:paraId="6F82834F" w14:textId="2C80426B" w:rsidR="00257D63" w:rsidRDefault="00257D63" w:rsidP="00257D63">
            <w:pPr>
              <w:pStyle w:val="TabellRader"/>
            </w:pPr>
            <w:r>
              <w:t>UbU10</w:t>
            </w:r>
          </w:p>
        </w:tc>
        <w:tc>
          <w:tcPr>
            <w:tcW w:w="192" w:type="pct"/>
          </w:tcPr>
          <w:p w14:paraId="7CF44E47" w14:textId="70AFD865" w:rsidR="00257D63" w:rsidRDefault="00257D63" w:rsidP="00257D63">
            <w:pPr>
              <w:pStyle w:val="TabellRader"/>
            </w:pPr>
            <w:r>
              <w:t>U 7</w:t>
            </w:r>
          </w:p>
        </w:tc>
        <w:tc>
          <w:tcPr>
            <w:tcW w:w="192" w:type="pct"/>
          </w:tcPr>
          <w:p w14:paraId="436BFF3E" w14:textId="12A79628" w:rsidR="00257D63" w:rsidRDefault="00257D63" w:rsidP="00257D63">
            <w:pPr>
              <w:pStyle w:val="TabellRader"/>
            </w:pPr>
            <w:r>
              <w:t>X</w:t>
            </w:r>
          </w:p>
        </w:tc>
        <w:tc>
          <w:tcPr>
            <w:tcW w:w="213" w:type="pct"/>
          </w:tcPr>
          <w:p w14:paraId="212BB455" w14:textId="11A6A151" w:rsidR="00257D63" w:rsidRDefault="00257D63" w:rsidP="00257D63">
            <w:pPr>
              <w:pStyle w:val="TabellRader"/>
            </w:pPr>
          </w:p>
        </w:tc>
      </w:tr>
      <w:tr w:rsidR="002346D5" w14:paraId="678AE00C" w14:textId="77777777" w:rsidTr="003C5A6C">
        <w:trPr>
          <w:gridAfter w:val="2"/>
          <w:wAfter w:w="4015" w:type="pct"/>
        </w:trPr>
        <w:tc>
          <w:tcPr>
            <w:tcW w:w="195" w:type="pct"/>
          </w:tcPr>
          <w:p w14:paraId="4573989D" w14:textId="77777777" w:rsidR="002346D5" w:rsidRDefault="002346D5" w:rsidP="00257D63">
            <w:pPr>
              <w:pStyle w:val="TabellRader"/>
            </w:pPr>
          </w:p>
        </w:tc>
        <w:tc>
          <w:tcPr>
            <w:tcW w:w="193" w:type="pct"/>
          </w:tcPr>
          <w:p w14:paraId="7EB2931A" w14:textId="77777777" w:rsidR="002346D5" w:rsidRDefault="002346D5" w:rsidP="00257D63">
            <w:pPr>
              <w:pStyle w:val="TabellRader"/>
            </w:pPr>
          </w:p>
        </w:tc>
        <w:tc>
          <w:tcPr>
            <w:tcW w:w="192" w:type="pct"/>
          </w:tcPr>
          <w:p w14:paraId="23C24502" w14:textId="77777777" w:rsidR="002346D5" w:rsidRDefault="002346D5" w:rsidP="00257D63">
            <w:pPr>
              <w:pStyle w:val="TabellRader"/>
            </w:pPr>
          </w:p>
        </w:tc>
        <w:tc>
          <w:tcPr>
            <w:tcW w:w="192" w:type="pct"/>
          </w:tcPr>
          <w:p w14:paraId="6EDE1B3D" w14:textId="77777777" w:rsidR="002346D5" w:rsidRDefault="002346D5" w:rsidP="00257D63">
            <w:pPr>
              <w:pStyle w:val="TabellRader"/>
            </w:pPr>
          </w:p>
        </w:tc>
        <w:tc>
          <w:tcPr>
            <w:tcW w:w="213" w:type="pct"/>
          </w:tcPr>
          <w:p w14:paraId="59C7F83B" w14:textId="77777777" w:rsidR="002346D5" w:rsidRDefault="002346D5" w:rsidP="00257D63">
            <w:pPr>
              <w:pStyle w:val="TabellRader"/>
            </w:pPr>
          </w:p>
        </w:tc>
      </w:tr>
      <w:tr w:rsidR="00257D63" w:rsidRPr="00377128" w14:paraId="32098A29" w14:textId="77777777" w:rsidTr="003C5A6C">
        <w:trPr>
          <w:gridAfter w:val="2"/>
          <w:wAfter w:w="4015" w:type="pct"/>
        </w:trPr>
        <w:tc>
          <w:tcPr>
            <w:tcW w:w="195" w:type="pct"/>
          </w:tcPr>
          <w:p w14:paraId="459FB27B" w14:textId="2F7836F8" w:rsidR="00257D63" w:rsidRPr="00377128" w:rsidRDefault="00257D63" w:rsidP="00257D63">
            <w:pPr>
              <w:pStyle w:val="TabellRader"/>
              <w:rPr>
                <w:b/>
              </w:rPr>
            </w:pPr>
            <w:r w:rsidRPr="00377128">
              <w:rPr>
                <w:b/>
              </w:rPr>
              <w:t>2018/19</w:t>
            </w:r>
          </w:p>
        </w:tc>
        <w:tc>
          <w:tcPr>
            <w:tcW w:w="193" w:type="pct"/>
          </w:tcPr>
          <w:p w14:paraId="1A8EF333" w14:textId="77777777" w:rsidR="00257D63" w:rsidRPr="00377128" w:rsidRDefault="00257D63" w:rsidP="00257D63">
            <w:pPr>
              <w:pStyle w:val="TabellRader"/>
              <w:rPr>
                <w:b/>
              </w:rPr>
            </w:pPr>
          </w:p>
        </w:tc>
        <w:tc>
          <w:tcPr>
            <w:tcW w:w="192" w:type="pct"/>
          </w:tcPr>
          <w:p w14:paraId="7914AF2F" w14:textId="77777777" w:rsidR="00257D63" w:rsidRPr="00377128" w:rsidRDefault="00257D63" w:rsidP="00257D63">
            <w:pPr>
              <w:pStyle w:val="TabellRader"/>
              <w:rPr>
                <w:b/>
              </w:rPr>
            </w:pPr>
          </w:p>
        </w:tc>
        <w:tc>
          <w:tcPr>
            <w:tcW w:w="192" w:type="pct"/>
          </w:tcPr>
          <w:p w14:paraId="29919F1A" w14:textId="77777777" w:rsidR="00257D63" w:rsidRPr="00377128" w:rsidRDefault="00257D63" w:rsidP="00257D63">
            <w:pPr>
              <w:pStyle w:val="TabellRader"/>
              <w:rPr>
                <w:b/>
              </w:rPr>
            </w:pPr>
          </w:p>
        </w:tc>
        <w:tc>
          <w:tcPr>
            <w:tcW w:w="213" w:type="pct"/>
          </w:tcPr>
          <w:p w14:paraId="52917A31" w14:textId="14703399" w:rsidR="00257D63" w:rsidRPr="00377128" w:rsidRDefault="00257D63" w:rsidP="00257D63">
            <w:pPr>
              <w:pStyle w:val="TabellRader"/>
              <w:rPr>
                <w:b/>
              </w:rPr>
            </w:pPr>
          </w:p>
        </w:tc>
      </w:tr>
      <w:tr w:rsidR="00257D63" w14:paraId="31F770B3" w14:textId="77777777" w:rsidTr="003C5A6C">
        <w:trPr>
          <w:gridAfter w:val="2"/>
          <w:wAfter w:w="4015" w:type="pct"/>
        </w:trPr>
        <w:tc>
          <w:tcPr>
            <w:tcW w:w="195" w:type="pct"/>
          </w:tcPr>
          <w:p w14:paraId="33061100" w14:textId="34A7623B" w:rsidR="00257D63" w:rsidRDefault="00257D63" w:rsidP="00257D63">
            <w:pPr>
              <w:pStyle w:val="TabellRader"/>
            </w:pPr>
            <w:r>
              <w:t>44</w:t>
            </w:r>
          </w:p>
        </w:tc>
        <w:tc>
          <w:tcPr>
            <w:tcW w:w="193" w:type="pct"/>
          </w:tcPr>
          <w:p w14:paraId="0AC6F921" w14:textId="78B7F0CF" w:rsidR="00257D63" w:rsidRDefault="00257D63" w:rsidP="00257D63">
            <w:pPr>
              <w:pStyle w:val="TabellRader"/>
            </w:pPr>
            <w:r>
              <w:t>UbU5</w:t>
            </w:r>
          </w:p>
        </w:tc>
        <w:tc>
          <w:tcPr>
            <w:tcW w:w="192" w:type="pct"/>
          </w:tcPr>
          <w:p w14:paraId="0E502F73" w14:textId="029A1E92" w:rsidR="00257D63" w:rsidRDefault="00257D63" w:rsidP="00257D63">
            <w:pPr>
              <w:pStyle w:val="TabellRader"/>
            </w:pPr>
            <w:r>
              <w:t>U 8</w:t>
            </w:r>
          </w:p>
        </w:tc>
        <w:tc>
          <w:tcPr>
            <w:tcW w:w="192" w:type="pct"/>
          </w:tcPr>
          <w:p w14:paraId="3538F4B1" w14:textId="77777777" w:rsidR="00257D63" w:rsidRDefault="00257D63" w:rsidP="00257D63">
            <w:pPr>
              <w:pStyle w:val="TabellRader"/>
            </w:pPr>
          </w:p>
        </w:tc>
        <w:tc>
          <w:tcPr>
            <w:tcW w:w="213" w:type="pct"/>
          </w:tcPr>
          <w:p w14:paraId="651000B1" w14:textId="03BBFF10" w:rsidR="00257D63" w:rsidRDefault="00257D63" w:rsidP="00257D63">
            <w:pPr>
              <w:pStyle w:val="TabellRader"/>
            </w:pPr>
            <w:r>
              <w:t>X</w:t>
            </w:r>
          </w:p>
        </w:tc>
      </w:tr>
      <w:tr w:rsidR="00257D63" w14:paraId="579A6D08" w14:textId="77777777" w:rsidTr="003C5A6C">
        <w:trPr>
          <w:gridAfter w:val="2"/>
          <w:wAfter w:w="4015" w:type="pct"/>
        </w:trPr>
        <w:tc>
          <w:tcPr>
            <w:tcW w:w="195" w:type="pct"/>
          </w:tcPr>
          <w:p w14:paraId="3C6F0B31" w14:textId="0F31A9BB" w:rsidR="00257D63" w:rsidRDefault="00257D63" w:rsidP="00257D63">
            <w:pPr>
              <w:pStyle w:val="TabellRader"/>
            </w:pPr>
            <w:r>
              <w:t>104</w:t>
            </w:r>
          </w:p>
        </w:tc>
        <w:tc>
          <w:tcPr>
            <w:tcW w:w="193" w:type="pct"/>
          </w:tcPr>
          <w:p w14:paraId="0B0D185E" w14:textId="270C06D3" w:rsidR="00257D63" w:rsidRDefault="00257D63" w:rsidP="00257D63">
            <w:pPr>
              <w:pStyle w:val="TabellRader"/>
            </w:pPr>
            <w:r>
              <w:t>UbU1</w:t>
            </w:r>
          </w:p>
        </w:tc>
        <w:tc>
          <w:tcPr>
            <w:tcW w:w="192" w:type="pct"/>
          </w:tcPr>
          <w:p w14:paraId="106C7F28" w14:textId="77519B01" w:rsidR="00257D63" w:rsidRDefault="00257D63" w:rsidP="00257D63">
            <w:pPr>
              <w:pStyle w:val="TabellRader"/>
            </w:pPr>
            <w:r>
              <w:t>U 9</w:t>
            </w:r>
          </w:p>
        </w:tc>
        <w:tc>
          <w:tcPr>
            <w:tcW w:w="192" w:type="pct"/>
          </w:tcPr>
          <w:p w14:paraId="2D56CD11" w14:textId="75D95CC5" w:rsidR="00257D63" w:rsidRDefault="00257D63" w:rsidP="00257D63">
            <w:pPr>
              <w:pStyle w:val="TabellRader"/>
            </w:pPr>
          </w:p>
        </w:tc>
        <w:tc>
          <w:tcPr>
            <w:tcW w:w="213" w:type="pct"/>
          </w:tcPr>
          <w:p w14:paraId="7605CD1B" w14:textId="3373EDB9" w:rsidR="00257D63" w:rsidRDefault="00257D63" w:rsidP="00257D63">
            <w:pPr>
              <w:pStyle w:val="TabellRader"/>
            </w:pPr>
            <w:r>
              <w:t>X</w:t>
            </w:r>
          </w:p>
        </w:tc>
      </w:tr>
      <w:tr w:rsidR="00257D63" w14:paraId="5C9530D5" w14:textId="77777777" w:rsidTr="003C5A6C">
        <w:trPr>
          <w:gridAfter w:val="2"/>
          <w:wAfter w:w="4015" w:type="pct"/>
        </w:trPr>
        <w:tc>
          <w:tcPr>
            <w:tcW w:w="195" w:type="pct"/>
          </w:tcPr>
          <w:p w14:paraId="7A3C298A" w14:textId="10E96871" w:rsidR="00257D63" w:rsidRDefault="00257D63" w:rsidP="00257D63">
            <w:pPr>
              <w:pStyle w:val="TabellRader"/>
            </w:pPr>
            <w:r>
              <w:t>171</w:t>
            </w:r>
          </w:p>
        </w:tc>
        <w:tc>
          <w:tcPr>
            <w:tcW w:w="193" w:type="pct"/>
          </w:tcPr>
          <w:p w14:paraId="71128758" w14:textId="586512FA" w:rsidR="00257D63" w:rsidRDefault="00257D63" w:rsidP="00257D63">
            <w:pPr>
              <w:pStyle w:val="TabellRader"/>
            </w:pPr>
            <w:r>
              <w:t>UbU11</w:t>
            </w:r>
          </w:p>
        </w:tc>
        <w:tc>
          <w:tcPr>
            <w:tcW w:w="192" w:type="pct"/>
          </w:tcPr>
          <w:p w14:paraId="6EDF30AE" w14:textId="07875D0A" w:rsidR="00257D63" w:rsidRDefault="00257D63" w:rsidP="00257D63">
            <w:pPr>
              <w:pStyle w:val="TabellRader"/>
            </w:pPr>
            <w:r>
              <w:t>U 10</w:t>
            </w:r>
          </w:p>
        </w:tc>
        <w:tc>
          <w:tcPr>
            <w:tcW w:w="192" w:type="pct"/>
          </w:tcPr>
          <w:p w14:paraId="035B6AD7" w14:textId="7A5F4B18" w:rsidR="00257D63" w:rsidRDefault="00257D63" w:rsidP="00257D63">
            <w:pPr>
              <w:pStyle w:val="TabellRader"/>
            </w:pPr>
          </w:p>
        </w:tc>
        <w:tc>
          <w:tcPr>
            <w:tcW w:w="213" w:type="pct"/>
          </w:tcPr>
          <w:p w14:paraId="651E75AC" w14:textId="72CBB4FF" w:rsidR="00257D63" w:rsidRDefault="00257D63" w:rsidP="00257D63">
            <w:pPr>
              <w:pStyle w:val="TabellRader"/>
            </w:pPr>
            <w:r>
              <w:t>X</w:t>
            </w:r>
          </w:p>
        </w:tc>
      </w:tr>
      <w:tr w:rsidR="00257D63" w14:paraId="353CB727" w14:textId="77777777" w:rsidTr="003C5A6C">
        <w:trPr>
          <w:gridAfter w:val="2"/>
          <w:wAfter w:w="4015" w:type="pct"/>
        </w:trPr>
        <w:tc>
          <w:tcPr>
            <w:tcW w:w="195" w:type="pct"/>
          </w:tcPr>
          <w:p w14:paraId="5BFEDC7A" w14:textId="676337BD" w:rsidR="00257D63" w:rsidRDefault="00257D63" w:rsidP="00257D63">
            <w:pPr>
              <w:pStyle w:val="TabellRader"/>
            </w:pPr>
            <w:r>
              <w:t>194</w:t>
            </w:r>
          </w:p>
        </w:tc>
        <w:tc>
          <w:tcPr>
            <w:tcW w:w="193" w:type="pct"/>
          </w:tcPr>
          <w:p w14:paraId="5B5D1953" w14:textId="4E76C6F7" w:rsidR="00257D63" w:rsidRDefault="00257D63" w:rsidP="00257D63">
            <w:pPr>
              <w:pStyle w:val="TabellRader"/>
            </w:pPr>
            <w:r>
              <w:t>UbU8</w:t>
            </w:r>
          </w:p>
        </w:tc>
        <w:tc>
          <w:tcPr>
            <w:tcW w:w="192" w:type="pct"/>
          </w:tcPr>
          <w:p w14:paraId="1DA1594D" w14:textId="6CCA3D90" w:rsidR="00257D63" w:rsidRDefault="00257D63" w:rsidP="00257D63">
            <w:pPr>
              <w:pStyle w:val="TabellRader"/>
            </w:pPr>
            <w:r>
              <w:t>U 11</w:t>
            </w:r>
          </w:p>
        </w:tc>
        <w:tc>
          <w:tcPr>
            <w:tcW w:w="192" w:type="pct"/>
          </w:tcPr>
          <w:p w14:paraId="51EB91C6" w14:textId="77777777" w:rsidR="00257D63" w:rsidRDefault="00257D63" w:rsidP="00257D63">
            <w:pPr>
              <w:pStyle w:val="TabellRader"/>
            </w:pPr>
          </w:p>
        </w:tc>
        <w:tc>
          <w:tcPr>
            <w:tcW w:w="213" w:type="pct"/>
          </w:tcPr>
          <w:p w14:paraId="5544389D" w14:textId="62E0D826" w:rsidR="00257D63" w:rsidRDefault="00257D63" w:rsidP="00257D63">
            <w:pPr>
              <w:pStyle w:val="TabellRader"/>
            </w:pPr>
            <w:r>
              <w:t>X</w:t>
            </w:r>
          </w:p>
        </w:tc>
      </w:tr>
      <w:tr w:rsidR="00257D63" w14:paraId="2BC12679" w14:textId="77777777" w:rsidTr="003C5A6C">
        <w:trPr>
          <w:gridAfter w:val="2"/>
          <w:wAfter w:w="4015" w:type="pct"/>
        </w:trPr>
        <w:tc>
          <w:tcPr>
            <w:tcW w:w="195" w:type="pct"/>
          </w:tcPr>
          <w:p w14:paraId="06814C39" w14:textId="6454475D" w:rsidR="00257D63" w:rsidRDefault="00257D63" w:rsidP="00257D63">
            <w:pPr>
              <w:pStyle w:val="TabellRader"/>
            </w:pPr>
            <w:r>
              <w:t>269</w:t>
            </w:r>
          </w:p>
        </w:tc>
        <w:tc>
          <w:tcPr>
            <w:tcW w:w="193" w:type="pct"/>
          </w:tcPr>
          <w:p w14:paraId="2955CA3A" w14:textId="4E5D450A" w:rsidR="00257D63" w:rsidRDefault="00257D63" w:rsidP="00257D63">
            <w:pPr>
              <w:pStyle w:val="TabellRader"/>
            </w:pPr>
            <w:r>
              <w:t xml:space="preserve">UbU17 </w:t>
            </w:r>
          </w:p>
        </w:tc>
        <w:tc>
          <w:tcPr>
            <w:tcW w:w="192" w:type="pct"/>
          </w:tcPr>
          <w:p w14:paraId="5B3BCA4B" w14:textId="20E40FBE" w:rsidR="00257D63" w:rsidRDefault="00257D63" w:rsidP="00257D63">
            <w:pPr>
              <w:pStyle w:val="TabellRader"/>
            </w:pPr>
            <w:r>
              <w:t>U 12</w:t>
            </w:r>
          </w:p>
        </w:tc>
        <w:tc>
          <w:tcPr>
            <w:tcW w:w="192" w:type="pct"/>
          </w:tcPr>
          <w:p w14:paraId="1FCC7411" w14:textId="77777777" w:rsidR="00257D63" w:rsidRDefault="00257D63" w:rsidP="00257D63">
            <w:pPr>
              <w:pStyle w:val="TabellRader"/>
            </w:pPr>
          </w:p>
        </w:tc>
        <w:tc>
          <w:tcPr>
            <w:tcW w:w="213" w:type="pct"/>
          </w:tcPr>
          <w:p w14:paraId="018D7B55" w14:textId="6FE52A16" w:rsidR="00257D63" w:rsidRDefault="00257D63" w:rsidP="00257D63">
            <w:pPr>
              <w:pStyle w:val="TabellRader"/>
            </w:pPr>
            <w:r>
              <w:t>X</w:t>
            </w:r>
          </w:p>
        </w:tc>
      </w:tr>
      <w:tr w:rsidR="00257D63" w14:paraId="09DB7167" w14:textId="77777777" w:rsidTr="003C5A6C">
        <w:trPr>
          <w:gridAfter w:val="2"/>
          <w:wAfter w:w="4015" w:type="pct"/>
        </w:trPr>
        <w:tc>
          <w:tcPr>
            <w:tcW w:w="195" w:type="pct"/>
          </w:tcPr>
          <w:p w14:paraId="14C7F451" w14:textId="3297CF94" w:rsidR="00257D63" w:rsidRDefault="00257D63" w:rsidP="00257D63">
            <w:pPr>
              <w:pStyle w:val="TabellRader"/>
            </w:pPr>
          </w:p>
        </w:tc>
        <w:tc>
          <w:tcPr>
            <w:tcW w:w="193" w:type="pct"/>
          </w:tcPr>
          <w:p w14:paraId="55F474D5" w14:textId="77777777" w:rsidR="00257D63" w:rsidRDefault="00257D63" w:rsidP="00257D63">
            <w:pPr>
              <w:pStyle w:val="TabellRader"/>
            </w:pPr>
          </w:p>
        </w:tc>
        <w:tc>
          <w:tcPr>
            <w:tcW w:w="192" w:type="pct"/>
          </w:tcPr>
          <w:p w14:paraId="1E32EC11" w14:textId="77777777" w:rsidR="00257D63" w:rsidRDefault="00257D63" w:rsidP="00257D63">
            <w:pPr>
              <w:pStyle w:val="TabellRader"/>
            </w:pPr>
          </w:p>
        </w:tc>
        <w:tc>
          <w:tcPr>
            <w:tcW w:w="192" w:type="pct"/>
          </w:tcPr>
          <w:p w14:paraId="2297161A" w14:textId="77777777" w:rsidR="00257D63" w:rsidRDefault="00257D63" w:rsidP="00257D63">
            <w:pPr>
              <w:pStyle w:val="TabellRader"/>
            </w:pPr>
          </w:p>
        </w:tc>
        <w:tc>
          <w:tcPr>
            <w:tcW w:w="213" w:type="pct"/>
          </w:tcPr>
          <w:p w14:paraId="1937B9B1" w14:textId="7E58E00A" w:rsidR="00257D63" w:rsidRDefault="00257D63" w:rsidP="00257D63">
            <w:pPr>
              <w:pStyle w:val="TabellRader"/>
            </w:pPr>
          </w:p>
        </w:tc>
      </w:tr>
      <w:tr w:rsidR="00257D63" w:rsidRPr="00377128" w14:paraId="3318B784" w14:textId="77777777" w:rsidTr="003C5A6C">
        <w:trPr>
          <w:gridAfter w:val="2"/>
          <w:wAfter w:w="4015" w:type="pct"/>
        </w:trPr>
        <w:tc>
          <w:tcPr>
            <w:tcW w:w="195" w:type="pct"/>
          </w:tcPr>
          <w:p w14:paraId="23280422" w14:textId="231F2EF3" w:rsidR="00257D63" w:rsidRPr="00377128" w:rsidRDefault="00257D63" w:rsidP="00257D63">
            <w:pPr>
              <w:pStyle w:val="TabellRader"/>
              <w:rPr>
                <w:b/>
              </w:rPr>
            </w:pPr>
            <w:r w:rsidRPr="00377128">
              <w:rPr>
                <w:b/>
              </w:rPr>
              <w:t>201</w:t>
            </w:r>
            <w:r>
              <w:rPr>
                <w:b/>
              </w:rPr>
              <w:t>9</w:t>
            </w:r>
            <w:r w:rsidRPr="00377128">
              <w:rPr>
                <w:b/>
              </w:rPr>
              <w:t>/</w:t>
            </w:r>
            <w:r>
              <w:rPr>
                <w:b/>
              </w:rPr>
              <w:t>20</w:t>
            </w:r>
          </w:p>
        </w:tc>
        <w:tc>
          <w:tcPr>
            <w:tcW w:w="193" w:type="pct"/>
          </w:tcPr>
          <w:p w14:paraId="51334DFD" w14:textId="77777777" w:rsidR="00257D63" w:rsidRPr="00377128" w:rsidRDefault="00257D63" w:rsidP="00257D63">
            <w:pPr>
              <w:pStyle w:val="TabellRader"/>
              <w:rPr>
                <w:b/>
              </w:rPr>
            </w:pPr>
          </w:p>
        </w:tc>
        <w:tc>
          <w:tcPr>
            <w:tcW w:w="192" w:type="pct"/>
          </w:tcPr>
          <w:p w14:paraId="3843C13F" w14:textId="77777777" w:rsidR="00257D63" w:rsidRPr="00377128" w:rsidRDefault="00257D63" w:rsidP="00257D63">
            <w:pPr>
              <w:pStyle w:val="TabellRader"/>
              <w:rPr>
                <w:b/>
              </w:rPr>
            </w:pPr>
          </w:p>
        </w:tc>
        <w:tc>
          <w:tcPr>
            <w:tcW w:w="192" w:type="pct"/>
          </w:tcPr>
          <w:p w14:paraId="1A595BAA" w14:textId="77777777" w:rsidR="00257D63" w:rsidRPr="00377128" w:rsidRDefault="00257D63" w:rsidP="00257D63">
            <w:pPr>
              <w:pStyle w:val="TabellRader"/>
              <w:rPr>
                <w:b/>
              </w:rPr>
            </w:pPr>
          </w:p>
        </w:tc>
        <w:tc>
          <w:tcPr>
            <w:tcW w:w="213" w:type="pct"/>
          </w:tcPr>
          <w:p w14:paraId="711E5110" w14:textId="774EBFC0" w:rsidR="00257D63" w:rsidRPr="00377128" w:rsidRDefault="00257D63" w:rsidP="00257D63">
            <w:pPr>
              <w:pStyle w:val="TabellRader"/>
              <w:rPr>
                <w:b/>
              </w:rPr>
            </w:pPr>
          </w:p>
        </w:tc>
      </w:tr>
      <w:tr w:rsidR="00257D63" w14:paraId="035039A8" w14:textId="77777777" w:rsidTr="003C5A6C">
        <w:trPr>
          <w:gridAfter w:val="2"/>
          <w:wAfter w:w="4015" w:type="pct"/>
        </w:trPr>
        <w:tc>
          <w:tcPr>
            <w:tcW w:w="195" w:type="pct"/>
          </w:tcPr>
          <w:p w14:paraId="5DF41516" w14:textId="7202FA71" w:rsidR="00257D63" w:rsidRDefault="00257D63" w:rsidP="00257D63">
            <w:pPr>
              <w:pStyle w:val="TabellRader"/>
            </w:pPr>
            <w:r>
              <w:t>349</w:t>
            </w:r>
          </w:p>
        </w:tc>
        <w:tc>
          <w:tcPr>
            <w:tcW w:w="193" w:type="pct"/>
          </w:tcPr>
          <w:p w14:paraId="77D9C4A8" w14:textId="62257C38" w:rsidR="00257D63" w:rsidRDefault="00257D63" w:rsidP="00257D63">
            <w:pPr>
              <w:pStyle w:val="TabellRader"/>
            </w:pPr>
            <w:r>
              <w:t>UbU21</w:t>
            </w:r>
          </w:p>
        </w:tc>
        <w:tc>
          <w:tcPr>
            <w:tcW w:w="192" w:type="pct"/>
          </w:tcPr>
          <w:p w14:paraId="785A4ECC" w14:textId="678722EC" w:rsidR="00257D63" w:rsidRDefault="00257D63" w:rsidP="00257D63">
            <w:pPr>
              <w:pStyle w:val="TabellRader"/>
            </w:pPr>
            <w:r>
              <w:t>U 14</w:t>
            </w:r>
          </w:p>
        </w:tc>
        <w:tc>
          <w:tcPr>
            <w:tcW w:w="192" w:type="pct"/>
          </w:tcPr>
          <w:p w14:paraId="3B8DEC5C" w14:textId="40BAC327" w:rsidR="00257D63" w:rsidRDefault="00257D63" w:rsidP="00257D63">
            <w:pPr>
              <w:pStyle w:val="TabellRader"/>
            </w:pPr>
            <w:r>
              <w:t>X</w:t>
            </w:r>
          </w:p>
        </w:tc>
        <w:tc>
          <w:tcPr>
            <w:tcW w:w="213" w:type="pct"/>
          </w:tcPr>
          <w:p w14:paraId="4EB14FD3" w14:textId="129F7149" w:rsidR="00257D63" w:rsidRDefault="00257D63" w:rsidP="00257D63">
            <w:pPr>
              <w:pStyle w:val="TabellRader"/>
            </w:pPr>
          </w:p>
        </w:tc>
      </w:tr>
      <w:tr w:rsidR="00257D63" w14:paraId="1FA300AF" w14:textId="77777777" w:rsidTr="003C5A6C">
        <w:trPr>
          <w:gridAfter w:val="2"/>
          <w:wAfter w:w="4015" w:type="pct"/>
        </w:trPr>
        <w:tc>
          <w:tcPr>
            <w:tcW w:w="195" w:type="pct"/>
          </w:tcPr>
          <w:p w14:paraId="283E01EE" w14:textId="77777777" w:rsidR="00257D63" w:rsidRDefault="00257D63" w:rsidP="00257D63">
            <w:pPr>
              <w:pStyle w:val="TabellRader"/>
            </w:pPr>
          </w:p>
        </w:tc>
        <w:tc>
          <w:tcPr>
            <w:tcW w:w="193" w:type="pct"/>
          </w:tcPr>
          <w:p w14:paraId="6DDCDCE0" w14:textId="77777777" w:rsidR="00257D63" w:rsidRDefault="00257D63" w:rsidP="00257D63">
            <w:pPr>
              <w:pStyle w:val="TabellRader"/>
            </w:pPr>
          </w:p>
        </w:tc>
        <w:tc>
          <w:tcPr>
            <w:tcW w:w="192" w:type="pct"/>
          </w:tcPr>
          <w:p w14:paraId="4D128046" w14:textId="77777777" w:rsidR="00257D63" w:rsidRDefault="00257D63" w:rsidP="00257D63">
            <w:pPr>
              <w:pStyle w:val="TabellRader"/>
            </w:pPr>
          </w:p>
        </w:tc>
        <w:tc>
          <w:tcPr>
            <w:tcW w:w="192" w:type="pct"/>
          </w:tcPr>
          <w:p w14:paraId="59CFE3DB" w14:textId="77777777" w:rsidR="00257D63" w:rsidRDefault="00257D63" w:rsidP="00257D63">
            <w:pPr>
              <w:pStyle w:val="TabellRader"/>
            </w:pPr>
          </w:p>
        </w:tc>
        <w:tc>
          <w:tcPr>
            <w:tcW w:w="213" w:type="pct"/>
          </w:tcPr>
          <w:p w14:paraId="17652E04" w14:textId="77777777" w:rsidR="00257D63" w:rsidRDefault="00257D63" w:rsidP="00257D63">
            <w:pPr>
              <w:pStyle w:val="TabellRader"/>
            </w:pPr>
          </w:p>
        </w:tc>
      </w:tr>
      <w:tr w:rsidR="00257D63" w:rsidRPr="00377128" w14:paraId="7C576429" w14:textId="77777777" w:rsidTr="003C5A6C">
        <w:trPr>
          <w:gridAfter w:val="2"/>
          <w:wAfter w:w="4015" w:type="pct"/>
        </w:trPr>
        <w:tc>
          <w:tcPr>
            <w:tcW w:w="195" w:type="pct"/>
          </w:tcPr>
          <w:p w14:paraId="495CEF3A" w14:textId="17D6E03A" w:rsidR="00257D63" w:rsidRPr="00377128" w:rsidRDefault="00257D63" w:rsidP="00257D63">
            <w:pPr>
              <w:pStyle w:val="TabellRader"/>
              <w:rPr>
                <w:b/>
              </w:rPr>
            </w:pPr>
            <w:r>
              <w:rPr>
                <w:b/>
              </w:rPr>
              <w:t>2020</w:t>
            </w:r>
            <w:r w:rsidRPr="00377128">
              <w:rPr>
                <w:b/>
              </w:rPr>
              <w:t>/</w:t>
            </w:r>
            <w:r>
              <w:rPr>
                <w:b/>
              </w:rPr>
              <w:t>21</w:t>
            </w:r>
          </w:p>
        </w:tc>
        <w:tc>
          <w:tcPr>
            <w:tcW w:w="193" w:type="pct"/>
          </w:tcPr>
          <w:p w14:paraId="0D5268ED" w14:textId="77777777" w:rsidR="00257D63" w:rsidRPr="00377128" w:rsidRDefault="00257D63" w:rsidP="00257D63">
            <w:pPr>
              <w:pStyle w:val="TabellRader"/>
              <w:rPr>
                <w:b/>
              </w:rPr>
            </w:pPr>
          </w:p>
        </w:tc>
        <w:tc>
          <w:tcPr>
            <w:tcW w:w="192" w:type="pct"/>
          </w:tcPr>
          <w:p w14:paraId="2D90124F" w14:textId="77777777" w:rsidR="00257D63" w:rsidRPr="00377128" w:rsidRDefault="00257D63" w:rsidP="00257D63">
            <w:pPr>
              <w:pStyle w:val="TabellRader"/>
              <w:rPr>
                <w:b/>
              </w:rPr>
            </w:pPr>
          </w:p>
        </w:tc>
        <w:tc>
          <w:tcPr>
            <w:tcW w:w="192" w:type="pct"/>
          </w:tcPr>
          <w:p w14:paraId="0B1B1BBF" w14:textId="77777777" w:rsidR="00257D63" w:rsidRPr="00377128" w:rsidRDefault="00257D63" w:rsidP="00257D63">
            <w:pPr>
              <w:pStyle w:val="TabellRader"/>
              <w:rPr>
                <w:b/>
              </w:rPr>
            </w:pPr>
          </w:p>
        </w:tc>
        <w:tc>
          <w:tcPr>
            <w:tcW w:w="213" w:type="pct"/>
          </w:tcPr>
          <w:p w14:paraId="2A0426F6" w14:textId="2E65F0E2" w:rsidR="00257D63" w:rsidRPr="00377128" w:rsidRDefault="00257D63" w:rsidP="00257D63">
            <w:pPr>
              <w:pStyle w:val="TabellRader"/>
              <w:rPr>
                <w:b/>
              </w:rPr>
            </w:pPr>
          </w:p>
        </w:tc>
      </w:tr>
      <w:tr w:rsidR="00257D63" w14:paraId="74E14E36" w14:textId="77777777" w:rsidTr="003C5A6C">
        <w:trPr>
          <w:gridAfter w:val="2"/>
          <w:wAfter w:w="4015" w:type="pct"/>
        </w:trPr>
        <w:tc>
          <w:tcPr>
            <w:tcW w:w="195" w:type="pct"/>
          </w:tcPr>
          <w:p w14:paraId="617C9900" w14:textId="11CE3222" w:rsidR="00257D63" w:rsidRDefault="00257D63" w:rsidP="00257D63">
            <w:pPr>
              <w:pStyle w:val="TabellRader"/>
            </w:pPr>
            <w:r>
              <w:t>14</w:t>
            </w:r>
          </w:p>
        </w:tc>
        <w:tc>
          <w:tcPr>
            <w:tcW w:w="193" w:type="pct"/>
          </w:tcPr>
          <w:p w14:paraId="040681BA" w14:textId="721302BC" w:rsidR="00257D63" w:rsidRDefault="00257D63" w:rsidP="00257D63">
            <w:pPr>
              <w:pStyle w:val="TabellRader"/>
            </w:pPr>
            <w:r>
              <w:t>UbU3</w:t>
            </w:r>
          </w:p>
        </w:tc>
        <w:tc>
          <w:tcPr>
            <w:tcW w:w="192" w:type="pct"/>
          </w:tcPr>
          <w:p w14:paraId="08AB5F31" w14:textId="4041FFD7" w:rsidR="00257D63" w:rsidRDefault="00257D63" w:rsidP="00257D63">
            <w:pPr>
              <w:pStyle w:val="TabellRader"/>
            </w:pPr>
            <w:r>
              <w:t>U 15</w:t>
            </w:r>
          </w:p>
        </w:tc>
        <w:tc>
          <w:tcPr>
            <w:tcW w:w="192" w:type="pct"/>
          </w:tcPr>
          <w:p w14:paraId="316F8B21" w14:textId="77777777" w:rsidR="00257D63" w:rsidRDefault="00257D63" w:rsidP="00257D63">
            <w:pPr>
              <w:pStyle w:val="TabellRader"/>
            </w:pPr>
          </w:p>
        </w:tc>
        <w:tc>
          <w:tcPr>
            <w:tcW w:w="213" w:type="pct"/>
          </w:tcPr>
          <w:p w14:paraId="1F3950E6" w14:textId="396D6C1C" w:rsidR="00257D63" w:rsidRDefault="00257D63" w:rsidP="00257D63">
            <w:pPr>
              <w:pStyle w:val="TabellRader"/>
            </w:pPr>
            <w:r>
              <w:t>X</w:t>
            </w:r>
          </w:p>
        </w:tc>
      </w:tr>
      <w:tr w:rsidR="00257D63" w14:paraId="3D55C4F3" w14:textId="77777777" w:rsidTr="003C5A6C">
        <w:trPr>
          <w:gridAfter w:val="2"/>
          <w:wAfter w:w="4015" w:type="pct"/>
        </w:trPr>
        <w:tc>
          <w:tcPr>
            <w:tcW w:w="195" w:type="pct"/>
          </w:tcPr>
          <w:p w14:paraId="0B57A911" w14:textId="478D35D4" w:rsidR="00257D63" w:rsidRDefault="00257D63" w:rsidP="00257D63">
            <w:pPr>
              <w:pStyle w:val="TabellRader"/>
            </w:pPr>
            <w:r>
              <w:t>141</w:t>
            </w:r>
          </w:p>
        </w:tc>
        <w:tc>
          <w:tcPr>
            <w:tcW w:w="193" w:type="pct"/>
          </w:tcPr>
          <w:p w14:paraId="3CFDB3B6" w14:textId="565C0B4F" w:rsidR="00257D63" w:rsidRDefault="00257D63" w:rsidP="00257D63">
            <w:pPr>
              <w:pStyle w:val="TabellRader"/>
            </w:pPr>
            <w:r>
              <w:t>UbU1</w:t>
            </w:r>
          </w:p>
        </w:tc>
        <w:tc>
          <w:tcPr>
            <w:tcW w:w="192" w:type="pct"/>
          </w:tcPr>
          <w:p w14:paraId="6BE43258" w14:textId="63D3289A" w:rsidR="00257D63" w:rsidRDefault="00257D63" w:rsidP="00257D63">
            <w:pPr>
              <w:pStyle w:val="TabellRader"/>
            </w:pPr>
            <w:r>
              <w:t>U 16</w:t>
            </w:r>
          </w:p>
        </w:tc>
        <w:tc>
          <w:tcPr>
            <w:tcW w:w="192" w:type="pct"/>
          </w:tcPr>
          <w:p w14:paraId="2C6C4305" w14:textId="13EDDE8B" w:rsidR="00257D63" w:rsidRDefault="00257D63" w:rsidP="00257D63">
            <w:pPr>
              <w:pStyle w:val="TabellRader"/>
            </w:pPr>
            <w:r>
              <w:t>X</w:t>
            </w:r>
          </w:p>
        </w:tc>
        <w:tc>
          <w:tcPr>
            <w:tcW w:w="213" w:type="pct"/>
          </w:tcPr>
          <w:p w14:paraId="5053E3C4" w14:textId="1A66EF00" w:rsidR="00257D63" w:rsidRDefault="00257D63" w:rsidP="00257D63">
            <w:pPr>
              <w:pStyle w:val="TabellRader"/>
            </w:pPr>
          </w:p>
        </w:tc>
      </w:tr>
      <w:tr w:rsidR="00257D63" w14:paraId="176EAC94" w14:textId="77777777" w:rsidTr="00DC7ADC">
        <w:trPr>
          <w:gridAfter w:val="2"/>
          <w:wAfter w:w="4015" w:type="pct"/>
        </w:trPr>
        <w:tc>
          <w:tcPr>
            <w:tcW w:w="195" w:type="pct"/>
          </w:tcPr>
          <w:p w14:paraId="6B9FB50E" w14:textId="63A3387A" w:rsidR="00257D63" w:rsidRDefault="00257D63" w:rsidP="00257D63">
            <w:pPr>
              <w:pStyle w:val="TabellRader"/>
            </w:pPr>
            <w:r>
              <w:t>196</w:t>
            </w:r>
          </w:p>
        </w:tc>
        <w:tc>
          <w:tcPr>
            <w:tcW w:w="193" w:type="pct"/>
          </w:tcPr>
          <w:p w14:paraId="68F1D92A" w14:textId="55DE629F" w:rsidR="00257D63" w:rsidRDefault="00257D63" w:rsidP="00257D63">
            <w:pPr>
              <w:pStyle w:val="TabellRader"/>
            </w:pPr>
            <w:r>
              <w:t>UbU7</w:t>
            </w:r>
          </w:p>
        </w:tc>
        <w:tc>
          <w:tcPr>
            <w:tcW w:w="192" w:type="pct"/>
          </w:tcPr>
          <w:p w14:paraId="2124FC7F" w14:textId="49F53FA4" w:rsidR="00257D63" w:rsidRDefault="00257D63" w:rsidP="00257D63">
            <w:pPr>
              <w:pStyle w:val="TabellRader"/>
            </w:pPr>
            <w:r>
              <w:t>U 17</w:t>
            </w:r>
          </w:p>
        </w:tc>
        <w:tc>
          <w:tcPr>
            <w:tcW w:w="192" w:type="pct"/>
          </w:tcPr>
          <w:p w14:paraId="22F75E9E" w14:textId="77777777" w:rsidR="00257D63" w:rsidRDefault="00257D63" w:rsidP="00257D63">
            <w:pPr>
              <w:pStyle w:val="TabellRader"/>
            </w:pPr>
          </w:p>
        </w:tc>
        <w:tc>
          <w:tcPr>
            <w:tcW w:w="213" w:type="pct"/>
          </w:tcPr>
          <w:p w14:paraId="06F59C02" w14:textId="6D5A60C8" w:rsidR="00257D63" w:rsidRDefault="00257D63" w:rsidP="00257D63">
            <w:pPr>
              <w:pStyle w:val="TabellRader"/>
            </w:pPr>
            <w:r>
              <w:t>X</w:t>
            </w:r>
          </w:p>
        </w:tc>
      </w:tr>
      <w:tr w:rsidR="00257D63" w14:paraId="6835D579" w14:textId="77777777" w:rsidTr="00DC7ADC">
        <w:trPr>
          <w:gridAfter w:val="2"/>
          <w:wAfter w:w="4015" w:type="pct"/>
        </w:trPr>
        <w:tc>
          <w:tcPr>
            <w:tcW w:w="195" w:type="pct"/>
          </w:tcPr>
          <w:p w14:paraId="6917E603" w14:textId="77777777" w:rsidR="00257D63" w:rsidRDefault="00257D63" w:rsidP="00257D63">
            <w:pPr>
              <w:pStyle w:val="TabellRader"/>
            </w:pPr>
          </w:p>
        </w:tc>
        <w:tc>
          <w:tcPr>
            <w:tcW w:w="193" w:type="pct"/>
          </w:tcPr>
          <w:p w14:paraId="54DFE186" w14:textId="77777777" w:rsidR="00257D63" w:rsidRDefault="00257D63" w:rsidP="00257D63">
            <w:pPr>
              <w:pStyle w:val="TabellRader"/>
            </w:pPr>
          </w:p>
        </w:tc>
        <w:tc>
          <w:tcPr>
            <w:tcW w:w="192" w:type="pct"/>
          </w:tcPr>
          <w:p w14:paraId="2BDBA2C1" w14:textId="77777777" w:rsidR="00257D63" w:rsidRDefault="00257D63" w:rsidP="00257D63">
            <w:pPr>
              <w:pStyle w:val="TabellRader"/>
            </w:pPr>
          </w:p>
        </w:tc>
        <w:tc>
          <w:tcPr>
            <w:tcW w:w="192" w:type="pct"/>
          </w:tcPr>
          <w:p w14:paraId="23FF8E1F" w14:textId="77777777" w:rsidR="00257D63" w:rsidRDefault="00257D63" w:rsidP="00257D63">
            <w:pPr>
              <w:pStyle w:val="TabellRader"/>
            </w:pPr>
          </w:p>
        </w:tc>
        <w:tc>
          <w:tcPr>
            <w:tcW w:w="213" w:type="pct"/>
          </w:tcPr>
          <w:p w14:paraId="1DFC0418" w14:textId="77777777" w:rsidR="00257D63" w:rsidRDefault="00257D63" w:rsidP="00257D63">
            <w:pPr>
              <w:pStyle w:val="TabellRader"/>
            </w:pPr>
          </w:p>
        </w:tc>
      </w:tr>
      <w:tr w:rsidR="00257D63" w:rsidRPr="00377128" w14:paraId="7CCF6B63" w14:textId="77777777" w:rsidTr="00DC7ADC">
        <w:trPr>
          <w:gridAfter w:val="2"/>
          <w:wAfter w:w="4015" w:type="pct"/>
        </w:trPr>
        <w:tc>
          <w:tcPr>
            <w:tcW w:w="195" w:type="pct"/>
          </w:tcPr>
          <w:p w14:paraId="1A815B20" w14:textId="3061AE1D" w:rsidR="00257D63" w:rsidRPr="00377128" w:rsidRDefault="00257D63" w:rsidP="00257D63">
            <w:pPr>
              <w:pStyle w:val="TabellRader"/>
              <w:rPr>
                <w:b/>
              </w:rPr>
            </w:pPr>
            <w:r>
              <w:rPr>
                <w:b/>
              </w:rPr>
              <w:t>2021</w:t>
            </w:r>
            <w:r w:rsidRPr="00377128">
              <w:rPr>
                <w:b/>
              </w:rPr>
              <w:t>/</w:t>
            </w:r>
            <w:r>
              <w:rPr>
                <w:b/>
              </w:rPr>
              <w:t>22</w:t>
            </w:r>
          </w:p>
        </w:tc>
        <w:tc>
          <w:tcPr>
            <w:tcW w:w="193" w:type="pct"/>
          </w:tcPr>
          <w:p w14:paraId="6F919B36" w14:textId="77777777" w:rsidR="00257D63" w:rsidRPr="00377128" w:rsidRDefault="00257D63" w:rsidP="00257D63">
            <w:pPr>
              <w:pStyle w:val="TabellRader"/>
              <w:rPr>
                <w:b/>
              </w:rPr>
            </w:pPr>
          </w:p>
        </w:tc>
        <w:tc>
          <w:tcPr>
            <w:tcW w:w="192" w:type="pct"/>
          </w:tcPr>
          <w:p w14:paraId="3FFC567C" w14:textId="77777777" w:rsidR="00257D63" w:rsidRPr="00377128" w:rsidRDefault="00257D63" w:rsidP="00257D63">
            <w:pPr>
              <w:pStyle w:val="TabellRader"/>
              <w:rPr>
                <w:b/>
              </w:rPr>
            </w:pPr>
          </w:p>
        </w:tc>
        <w:tc>
          <w:tcPr>
            <w:tcW w:w="192" w:type="pct"/>
          </w:tcPr>
          <w:p w14:paraId="4E8EB43A" w14:textId="77777777" w:rsidR="00257D63" w:rsidRPr="00377128" w:rsidRDefault="00257D63" w:rsidP="00257D63">
            <w:pPr>
              <w:pStyle w:val="TabellRader"/>
              <w:rPr>
                <w:b/>
              </w:rPr>
            </w:pPr>
          </w:p>
        </w:tc>
        <w:tc>
          <w:tcPr>
            <w:tcW w:w="213" w:type="pct"/>
          </w:tcPr>
          <w:p w14:paraId="53A50576" w14:textId="77777777" w:rsidR="00257D63" w:rsidRPr="00377128" w:rsidRDefault="00257D63" w:rsidP="00257D63">
            <w:pPr>
              <w:pStyle w:val="TabellRader"/>
              <w:rPr>
                <w:b/>
              </w:rPr>
            </w:pPr>
          </w:p>
        </w:tc>
      </w:tr>
      <w:tr w:rsidR="00257D63" w14:paraId="668D9910" w14:textId="77777777" w:rsidTr="00DC7ADC">
        <w:trPr>
          <w:gridAfter w:val="2"/>
          <w:wAfter w:w="4015" w:type="pct"/>
        </w:trPr>
        <w:tc>
          <w:tcPr>
            <w:tcW w:w="195" w:type="pct"/>
          </w:tcPr>
          <w:p w14:paraId="63AFECE8" w14:textId="5A5DBE1E" w:rsidR="00257D63" w:rsidRDefault="00257D63" w:rsidP="00257D63">
            <w:pPr>
              <w:pStyle w:val="TabellRader"/>
            </w:pPr>
            <w:r>
              <w:t>33</w:t>
            </w:r>
          </w:p>
        </w:tc>
        <w:tc>
          <w:tcPr>
            <w:tcW w:w="193" w:type="pct"/>
          </w:tcPr>
          <w:p w14:paraId="6F206F3F" w14:textId="10623DC4" w:rsidR="00257D63" w:rsidRDefault="00257D63" w:rsidP="00257D63">
            <w:pPr>
              <w:pStyle w:val="TabellRader"/>
            </w:pPr>
            <w:r>
              <w:t>UbU3</w:t>
            </w:r>
          </w:p>
        </w:tc>
        <w:tc>
          <w:tcPr>
            <w:tcW w:w="192" w:type="pct"/>
          </w:tcPr>
          <w:p w14:paraId="4A58C477" w14:textId="26256B6D" w:rsidR="00257D63" w:rsidRDefault="00257D63" w:rsidP="00257D63">
            <w:pPr>
              <w:pStyle w:val="TabellRader"/>
            </w:pPr>
            <w:r>
              <w:t>U 18</w:t>
            </w:r>
          </w:p>
        </w:tc>
        <w:tc>
          <w:tcPr>
            <w:tcW w:w="192" w:type="pct"/>
          </w:tcPr>
          <w:p w14:paraId="4A75D761" w14:textId="77777777" w:rsidR="00257D63" w:rsidRDefault="00257D63" w:rsidP="00257D63">
            <w:pPr>
              <w:pStyle w:val="TabellRader"/>
            </w:pPr>
          </w:p>
        </w:tc>
        <w:tc>
          <w:tcPr>
            <w:tcW w:w="213" w:type="pct"/>
          </w:tcPr>
          <w:p w14:paraId="25D48F63" w14:textId="13566054" w:rsidR="00257D63" w:rsidRDefault="00257D63" w:rsidP="00257D63">
            <w:pPr>
              <w:pStyle w:val="TabellRader"/>
            </w:pPr>
            <w:r>
              <w:t>X</w:t>
            </w:r>
          </w:p>
        </w:tc>
      </w:tr>
      <w:tr w:rsidR="00257D63" w14:paraId="3B531F55" w14:textId="77777777" w:rsidTr="00DC7ADC">
        <w:trPr>
          <w:gridAfter w:val="2"/>
          <w:wAfter w:w="4015" w:type="pct"/>
        </w:trPr>
        <w:tc>
          <w:tcPr>
            <w:tcW w:w="195" w:type="pct"/>
          </w:tcPr>
          <w:p w14:paraId="7C40E644" w14:textId="752125DA" w:rsidR="00257D63" w:rsidRDefault="00257D63" w:rsidP="00257D63">
            <w:pPr>
              <w:pStyle w:val="TabellRader"/>
            </w:pPr>
            <w:r>
              <w:t>108</w:t>
            </w:r>
          </w:p>
        </w:tc>
        <w:tc>
          <w:tcPr>
            <w:tcW w:w="193" w:type="pct"/>
          </w:tcPr>
          <w:p w14:paraId="60CEBB75" w14:textId="3BC138EF" w:rsidR="00257D63" w:rsidRDefault="00257D63" w:rsidP="00257D63">
            <w:pPr>
              <w:pStyle w:val="TabellRader"/>
            </w:pPr>
            <w:r>
              <w:t>UbU1</w:t>
            </w:r>
          </w:p>
        </w:tc>
        <w:tc>
          <w:tcPr>
            <w:tcW w:w="192" w:type="pct"/>
          </w:tcPr>
          <w:p w14:paraId="75FA61F9" w14:textId="03E4CBCF" w:rsidR="00257D63" w:rsidRDefault="00257D63" w:rsidP="00257D63">
            <w:pPr>
              <w:pStyle w:val="TabellRader"/>
            </w:pPr>
            <w:r>
              <w:t>U 19</w:t>
            </w:r>
          </w:p>
        </w:tc>
        <w:tc>
          <w:tcPr>
            <w:tcW w:w="192" w:type="pct"/>
          </w:tcPr>
          <w:p w14:paraId="218D91EF" w14:textId="77777777" w:rsidR="00257D63" w:rsidRDefault="00257D63" w:rsidP="00257D63">
            <w:pPr>
              <w:pStyle w:val="TabellRader"/>
            </w:pPr>
          </w:p>
        </w:tc>
        <w:tc>
          <w:tcPr>
            <w:tcW w:w="213" w:type="pct"/>
          </w:tcPr>
          <w:p w14:paraId="4F2436B2" w14:textId="2BA7B536" w:rsidR="00257D63" w:rsidRDefault="00257D63" w:rsidP="00257D63">
            <w:pPr>
              <w:pStyle w:val="TabellRader"/>
            </w:pPr>
            <w:r>
              <w:t>X</w:t>
            </w:r>
          </w:p>
        </w:tc>
      </w:tr>
      <w:tr w:rsidR="00257D63" w14:paraId="65A98EDA" w14:textId="77777777" w:rsidTr="00EC6F51">
        <w:tc>
          <w:tcPr>
            <w:tcW w:w="195" w:type="pct"/>
          </w:tcPr>
          <w:p w14:paraId="7D473392" w14:textId="314B704B" w:rsidR="00257D63" w:rsidRDefault="00257D63" w:rsidP="00257D63">
            <w:pPr>
              <w:pStyle w:val="TabellRader"/>
            </w:pPr>
            <w:r>
              <w:t>129</w:t>
            </w:r>
          </w:p>
        </w:tc>
        <w:tc>
          <w:tcPr>
            <w:tcW w:w="193" w:type="pct"/>
          </w:tcPr>
          <w:p w14:paraId="2F92640C" w14:textId="066242BE" w:rsidR="00257D63" w:rsidRDefault="00257D63" w:rsidP="00257D63">
            <w:pPr>
              <w:pStyle w:val="TabellRader"/>
            </w:pPr>
            <w:r>
              <w:t>UbU11</w:t>
            </w:r>
          </w:p>
        </w:tc>
        <w:tc>
          <w:tcPr>
            <w:tcW w:w="192" w:type="pct"/>
          </w:tcPr>
          <w:p w14:paraId="1E14EB84" w14:textId="7096C2D7" w:rsidR="00257D63" w:rsidRDefault="00257D63" w:rsidP="00257D63">
            <w:pPr>
              <w:pStyle w:val="TabellRader"/>
            </w:pPr>
            <w:r>
              <w:t>U 20</w:t>
            </w:r>
          </w:p>
        </w:tc>
        <w:tc>
          <w:tcPr>
            <w:tcW w:w="192" w:type="pct"/>
          </w:tcPr>
          <w:p w14:paraId="239BE18D" w14:textId="7A9D4034" w:rsidR="00257D63" w:rsidRDefault="00257D63" w:rsidP="00257D63">
            <w:pPr>
              <w:pStyle w:val="TabellRader"/>
            </w:pPr>
            <w:r>
              <w:t>X</w:t>
            </w:r>
          </w:p>
        </w:tc>
        <w:tc>
          <w:tcPr>
            <w:tcW w:w="4228" w:type="pct"/>
            <w:gridSpan w:val="3"/>
          </w:tcPr>
          <w:p w14:paraId="2E289359" w14:textId="77777777" w:rsidR="00257D63" w:rsidRDefault="00257D63" w:rsidP="00257D63">
            <w:pPr>
              <w:pStyle w:val="TabellRader"/>
            </w:pPr>
          </w:p>
        </w:tc>
      </w:tr>
      <w:tr w:rsidR="00257D63" w14:paraId="28897C2E" w14:textId="77777777" w:rsidTr="00EC6F51">
        <w:tc>
          <w:tcPr>
            <w:tcW w:w="195" w:type="pct"/>
          </w:tcPr>
          <w:p w14:paraId="1CB42D8E" w14:textId="24F870DA" w:rsidR="00257D63" w:rsidRDefault="00257D63" w:rsidP="00257D63">
            <w:pPr>
              <w:pStyle w:val="TabellRader"/>
            </w:pPr>
            <w:r>
              <w:t>136</w:t>
            </w:r>
          </w:p>
        </w:tc>
        <w:tc>
          <w:tcPr>
            <w:tcW w:w="193" w:type="pct"/>
          </w:tcPr>
          <w:p w14:paraId="47445389" w14:textId="0B63300A" w:rsidR="00257D63" w:rsidRDefault="00257D63" w:rsidP="00257D63">
            <w:pPr>
              <w:pStyle w:val="TabellRader"/>
            </w:pPr>
            <w:r>
              <w:t>UbU10</w:t>
            </w:r>
          </w:p>
        </w:tc>
        <w:tc>
          <w:tcPr>
            <w:tcW w:w="192" w:type="pct"/>
          </w:tcPr>
          <w:p w14:paraId="23459C64" w14:textId="6291AEDB" w:rsidR="00257D63" w:rsidRDefault="00257D63" w:rsidP="00257D63">
            <w:pPr>
              <w:pStyle w:val="TabellRader"/>
            </w:pPr>
            <w:r>
              <w:t>U 21</w:t>
            </w:r>
          </w:p>
        </w:tc>
        <w:tc>
          <w:tcPr>
            <w:tcW w:w="192" w:type="pct"/>
          </w:tcPr>
          <w:p w14:paraId="408D7834" w14:textId="77777777" w:rsidR="00257D63" w:rsidRDefault="00257D63" w:rsidP="00257D63">
            <w:pPr>
              <w:pStyle w:val="TabellRader"/>
            </w:pPr>
          </w:p>
        </w:tc>
        <w:tc>
          <w:tcPr>
            <w:tcW w:w="4228" w:type="pct"/>
            <w:gridSpan w:val="3"/>
          </w:tcPr>
          <w:p w14:paraId="0E492E7F" w14:textId="0145E409" w:rsidR="00257D63" w:rsidRDefault="00257D63" w:rsidP="00257D63">
            <w:pPr>
              <w:pStyle w:val="TabellRader"/>
            </w:pPr>
            <w:r>
              <w:t>X</w:t>
            </w:r>
          </w:p>
        </w:tc>
      </w:tr>
      <w:tr w:rsidR="00257D63" w14:paraId="732FEB02" w14:textId="77777777" w:rsidTr="00EC6F51">
        <w:tc>
          <w:tcPr>
            <w:tcW w:w="195" w:type="pct"/>
          </w:tcPr>
          <w:p w14:paraId="62683071" w14:textId="791FF659" w:rsidR="00257D63" w:rsidRDefault="00257D63" w:rsidP="00257D63">
            <w:pPr>
              <w:pStyle w:val="TabellRader"/>
            </w:pPr>
            <w:r>
              <w:t>145</w:t>
            </w:r>
          </w:p>
        </w:tc>
        <w:tc>
          <w:tcPr>
            <w:tcW w:w="193" w:type="pct"/>
          </w:tcPr>
          <w:p w14:paraId="521741A8" w14:textId="2A3AA07C" w:rsidR="00257D63" w:rsidRDefault="00257D63" w:rsidP="00257D63">
            <w:pPr>
              <w:pStyle w:val="TabellRader"/>
            </w:pPr>
            <w:r>
              <w:t>UbU5</w:t>
            </w:r>
          </w:p>
        </w:tc>
        <w:tc>
          <w:tcPr>
            <w:tcW w:w="192" w:type="pct"/>
          </w:tcPr>
          <w:p w14:paraId="613EA55E" w14:textId="4A5E6F09" w:rsidR="00257D63" w:rsidRDefault="00257D63" w:rsidP="00257D63">
            <w:pPr>
              <w:pStyle w:val="TabellRader"/>
            </w:pPr>
            <w:r>
              <w:t>U 23</w:t>
            </w:r>
          </w:p>
        </w:tc>
        <w:tc>
          <w:tcPr>
            <w:tcW w:w="192" w:type="pct"/>
          </w:tcPr>
          <w:p w14:paraId="3B5AF119" w14:textId="7429668B" w:rsidR="00257D63" w:rsidRDefault="00257D63" w:rsidP="00257D63">
            <w:pPr>
              <w:pStyle w:val="TabellRader"/>
            </w:pPr>
          </w:p>
        </w:tc>
        <w:tc>
          <w:tcPr>
            <w:tcW w:w="4228" w:type="pct"/>
            <w:gridSpan w:val="3"/>
          </w:tcPr>
          <w:p w14:paraId="2AE01FC7" w14:textId="19C0AA04" w:rsidR="00257D63" w:rsidRDefault="00257D63" w:rsidP="00257D63">
            <w:pPr>
              <w:pStyle w:val="TabellRader"/>
            </w:pPr>
            <w:r>
              <w:t>X</w:t>
            </w:r>
          </w:p>
        </w:tc>
      </w:tr>
      <w:tr w:rsidR="00257D63" w14:paraId="2FD6C6C3" w14:textId="77777777" w:rsidTr="00EC6F51">
        <w:tc>
          <w:tcPr>
            <w:tcW w:w="195" w:type="pct"/>
          </w:tcPr>
          <w:p w14:paraId="42B26555" w14:textId="1118F7EC" w:rsidR="00257D63" w:rsidRDefault="00257D63" w:rsidP="00257D63">
            <w:pPr>
              <w:pStyle w:val="TabellRader"/>
            </w:pPr>
            <w:r>
              <w:t>146</w:t>
            </w:r>
          </w:p>
        </w:tc>
        <w:tc>
          <w:tcPr>
            <w:tcW w:w="193" w:type="pct"/>
          </w:tcPr>
          <w:p w14:paraId="50E63A15" w14:textId="4A71A7AF" w:rsidR="00257D63" w:rsidRDefault="00257D63" w:rsidP="00257D63">
            <w:pPr>
              <w:pStyle w:val="TabellRader"/>
            </w:pPr>
            <w:r>
              <w:t>UbU9</w:t>
            </w:r>
          </w:p>
        </w:tc>
        <w:tc>
          <w:tcPr>
            <w:tcW w:w="192" w:type="pct"/>
          </w:tcPr>
          <w:p w14:paraId="2B4F070E" w14:textId="2617CCEF" w:rsidR="00257D63" w:rsidRDefault="00257D63" w:rsidP="00257D63">
            <w:pPr>
              <w:pStyle w:val="TabellRader"/>
            </w:pPr>
            <w:r>
              <w:t>U 24</w:t>
            </w:r>
          </w:p>
        </w:tc>
        <w:tc>
          <w:tcPr>
            <w:tcW w:w="192" w:type="pct"/>
          </w:tcPr>
          <w:p w14:paraId="11CE6C3F" w14:textId="1D5C18BE" w:rsidR="00257D63" w:rsidRDefault="00257D63" w:rsidP="00257D63">
            <w:pPr>
              <w:pStyle w:val="TabellRader"/>
            </w:pPr>
            <w:r>
              <w:t>X</w:t>
            </w:r>
          </w:p>
        </w:tc>
        <w:tc>
          <w:tcPr>
            <w:tcW w:w="4228" w:type="pct"/>
            <w:gridSpan w:val="3"/>
          </w:tcPr>
          <w:p w14:paraId="371B5D4B" w14:textId="77777777" w:rsidR="00257D63" w:rsidRDefault="00257D63" w:rsidP="00257D63">
            <w:pPr>
              <w:pStyle w:val="TabellRader"/>
            </w:pPr>
          </w:p>
        </w:tc>
      </w:tr>
      <w:tr w:rsidR="00257D63" w14:paraId="0A639B05" w14:textId="77777777" w:rsidTr="00EC6F51">
        <w:tc>
          <w:tcPr>
            <w:tcW w:w="195" w:type="pct"/>
          </w:tcPr>
          <w:p w14:paraId="0C051797" w14:textId="628A4BD7" w:rsidR="00257D63" w:rsidRDefault="00257D63" w:rsidP="00257D63">
            <w:pPr>
              <w:pStyle w:val="TabellRader"/>
            </w:pPr>
            <w:r>
              <w:t>156</w:t>
            </w:r>
          </w:p>
        </w:tc>
        <w:tc>
          <w:tcPr>
            <w:tcW w:w="193" w:type="pct"/>
          </w:tcPr>
          <w:p w14:paraId="3A66C1C4" w14:textId="3CFF61B5" w:rsidR="00257D63" w:rsidRDefault="00257D63" w:rsidP="00257D63">
            <w:pPr>
              <w:pStyle w:val="TabellRader"/>
            </w:pPr>
            <w:r>
              <w:t>UbU7</w:t>
            </w:r>
          </w:p>
        </w:tc>
        <w:tc>
          <w:tcPr>
            <w:tcW w:w="192" w:type="pct"/>
          </w:tcPr>
          <w:p w14:paraId="132441BD" w14:textId="64FC284F" w:rsidR="00257D63" w:rsidRDefault="00257D63" w:rsidP="00257D63">
            <w:pPr>
              <w:pStyle w:val="TabellRader"/>
            </w:pPr>
            <w:r>
              <w:t>U 25</w:t>
            </w:r>
          </w:p>
        </w:tc>
        <w:tc>
          <w:tcPr>
            <w:tcW w:w="192" w:type="pct"/>
          </w:tcPr>
          <w:p w14:paraId="70FAB8B6" w14:textId="52AB9168" w:rsidR="00257D63" w:rsidRDefault="00257D63" w:rsidP="00257D63">
            <w:pPr>
              <w:pStyle w:val="TabellRader"/>
            </w:pPr>
            <w:r>
              <w:t>X</w:t>
            </w:r>
          </w:p>
        </w:tc>
        <w:tc>
          <w:tcPr>
            <w:tcW w:w="4228" w:type="pct"/>
            <w:gridSpan w:val="3"/>
          </w:tcPr>
          <w:p w14:paraId="5D8D2224" w14:textId="77777777" w:rsidR="00257D63" w:rsidRDefault="00257D63" w:rsidP="00257D63">
            <w:pPr>
              <w:pStyle w:val="TabellRader"/>
            </w:pPr>
          </w:p>
        </w:tc>
      </w:tr>
      <w:tr w:rsidR="00257D63" w14:paraId="0F5A1FD9" w14:textId="77777777" w:rsidTr="00EC6F51">
        <w:tc>
          <w:tcPr>
            <w:tcW w:w="195" w:type="pct"/>
          </w:tcPr>
          <w:p w14:paraId="3E833E89" w14:textId="65F2D05D" w:rsidR="00257D63" w:rsidRDefault="00257D63" w:rsidP="00257D63">
            <w:pPr>
              <w:pStyle w:val="TabellRader"/>
            </w:pPr>
            <w:r>
              <w:t>157</w:t>
            </w:r>
          </w:p>
        </w:tc>
        <w:tc>
          <w:tcPr>
            <w:tcW w:w="193" w:type="pct"/>
          </w:tcPr>
          <w:p w14:paraId="4C02D2DA" w14:textId="13232881" w:rsidR="00257D63" w:rsidRDefault="00257D63" w:rsidP="00257D63">
            <w:pPr>
              <w:pStyle w:val="TabellRader"/>
            </w:pPr>
            <w:r>
              <w:t>UbU8</w:t>
            </w:r>
          </w:p>
        </w:tc>
        <w:tc>
          <w:tcPr>
            <w:tcW w:w="192" w:type="pct"/>
          </w:tcPr>
          <w:p w14:paraId="235FE12B" w14:textId="48E6F919" w:rsidR="00257D63" w:rsidRDefault="00257D63" w:rsidP="00257D63">
            <w:pPr>
              <w:pStyle w:val="TabellRader"/>
            </w:pPr>
            <w:r>
              <w:t>U 26</w:t>
            </w:r>
          </w:p>
        </w:tc>
        <w:tc>
          <w:tcPr>
            <w:tcW w:w="192" w:type="pct"/>
          </w:tcPr>
          <w:p w14:paraId="304DFEA5" w14:textId="37BF36B2" w:rsidR="00257D63" w:rsidRDefault="00257D63" w:rsidP="00257D63">
            <w:pPr>
              <w:pStyle w:val="TabellRader"/>
            </w:pPr>
            <w:r>
              <w:t>X</w:t>
            </w:r>
          </w:p>
        </w:tc>
        <w:tc>
          <w:tcPr>
            <w:tcW w:w="4228" w:type="pct"/>
            <w:gridSpan w:val="3"/>
          </w:tcPr>
          <w:p w14:paraId="3B2ED97B" w14:textId="77777777" w:rsidR="00257D63" w:rsidRDefault="00257D63" w:rsidP="00257D63">
            <w:pPr>
              <w:pStyle w:val="TabellRader"/>
            </w:pPr>
          </w:p>
        </w:tc>
      </w:tr>
      <w:tr w:rsidR="00257D63" w14:paraId="3B94F276" w14:textId="77777777" w:rsidTr="00EC6F51">
        <w:tc>
          <w:tcPr>
            <w:tcW w:w="195" w:type="pct"/>
          </w:tcPr>
          <w:p w14:paraId="3EA33438" w14:textId="400C24B4" w:rsidR="00257D63" w:rsidRDefault="00257D63" w:rsidP="00257D63">
            <w:pPr>
              <w:pStyle w:val="TabellRader"/>
            </w:pPr>
            <w:r>
              <w:t>203</w:t>
            </w:r>
          </w:p>
        </w:tc>
        <w:tc>
          <w:tcPr>
            <w:tcW w:w="193" w:type="pct"/>
          </w:tcPr>
          <w:p w14:paraId="161710CD" w14:textId="06F65895" w:rsidR="00257D63" w:rsidRDefault="00257D63" w:rsidP="00257D63">
            <w:pPr>
              <w:pStyle w:val="TabellRader"/>
            </w:pPr>
            <w:r>
              <w:t>UbU21</w:t>
            </w:r>
          </w:p>
        </w:tc>
        <w:tc>
          <w:tcPr>
            <w:tcW w:w="192" w:type="pct"/>
          </w:tcPr>
          <w:p w14:paraId="0DEC54C1" w14:textId="67AF26FF" w:rsidR="00257D63" w:rsidRDefault="00257D63" w:rsidP="00257D63">
            <w:pPr>
              <w:pStyle w:val="TabellRader"/>
            </w:pPr>
            <w:r>
              <w:t>U 27</w:t>
            </w:r>
          </w:p>
        </w:tc>
        <w:tc>
          <w:tcPr>
            <w:tcW w:w="192" w:type="pct"/>
          </w:tcPr>
          <w:p w14:paraId="3E7C2025" w14:textId="3E222409" w:rsidR="00257D63" w:rsidRDefault="00257D63" w:rsidP="00257D63">
            <w:pPr>
              <w:pStyle w:val="TabellRader"/>
            </w:pPr>
            <w:r>
              <w:t>X</w:t>
            </w:r>
          </w:p>
        </w:tc>
        <w:tc>
          <w:tcPr>
            <w:tcW w:w="4228" w:type="pct"/>
            <w:gridSpan w:val="3"/>
          </w:tcPr>
          <w:p w14:paraId="3AE9EF7A" w14:textId="77777777" w:rsidR="00257D63" w:rsidRDefault="00257D63" w:rsidP="00257D63">
            <w:pPr>
              <w:pStyle w:val="TabellRader"/>
            </w:pPr>
          </w:p>
        </w:tc>
      </w:tr>
      <w:tr w:rsidR="00257D63" w14:paraId="36269DCE" w14:textId="77777777" w:rsidTr="00EC6F51">
        <w:tc>
          <w:tcPr>
            <w:tcW w:w="195" w:type="pct"/>
          </w:tcPr>
          <w:p w14:paraId="4C1B9F89" w14:textId="0D9E2272" w:rsidR="00257D63" w:rsidRDefault="00257D63" w:rsidP="00257D63">
            <w:pPr>
              <w:pStyle w:val="TabellRader"/>
            </w:pPr>
            <w:r>
              <w:t>205</w:t>
            </w:r>
          </w:p>
        </w:tc>
        <w:tc>
          <w:tcPr>
            <w:tcW w:w="193" w:type="pct"/>
          </w:tcPr>
          <w:p w14:paraId="5AC43A7C" w14:textId="38419690" w:rsidR="00257D63" w:rsidRDefault="00257D63" w:rsidP="00257D63">
            <w:pPr>
              <w:pStyle w:val="TabellRader"/>
            </w:pPr>
            <w:r>
              <w:t>UbU14</w:t>
            </w:r>
          </w:p>
        </w:tc>
        <w:tc>
          <w:tcPr>
            <w:tcW w:w="192" w:type="pct"/>
          </w:tcPr>
          <w:p w14:paraId="3504A095" w14:textId="4FDCA0D5" w:rsidR="00257D63" w:rsidRDefault="00257D63" w:rsidP="00257D63">
            <w:pPr>
              <w:pStyle w:val="TabellRader"/>
            </w:pPr>
            <w:r>
              <w:t>U 28</w:t>
            </w:r>
          </w:p>
        </w:tc>
        <w:tc>
          <w:tcPr>
            <w:tcW w:w="192" w:type="pct"/>
          </w:tcPr>
          <w:p w14:paraId="0D913F6F" w14:textId="77777777" w:rsidR="00257D63" w:rsidRDefault="00257D63" w:rsidP="00257D63">
            <w:pPr>
              <w:pStyle w:val="TabellRader"/>
            </w:pPr>
          </w:p>
        </w:tc>
        <w:tc>
          <w:tcPr>
            <w:tcW w:w="4228" w:type="pct"/>
            <w:gridSpan w:val="3"/>
          </w:tcPr>
          <w:p w14:paraId="183B4DDC" w14:textId="4CC2652E" w:rsidR="00257D63" w:rsidRDefault="00257D63" w:rsidP="00257D63">
            <w:pPr>
              <w:pStyle w:val="TabellRader"/>
            </w:pPr>
            <w:r>
              <w:t>X</w:t>
            </w:r>
          </w:p>
        </w:tc>
      </w:tr>
      <w:tr w:rsidR="00257D63" w14:paraId="1143EE9E" w14:textId="77777777" w:rsidTr="00EC6F51">
        <w:tc>
          <w:tcPr>
            <w:tcW w:w="195" w:type="pct"/>
          </w:tcPr>
          <w:p w14:paraId="67F7E0CA" w14:textId="6C1D3AE0" w:rsidR="00257D63" w:rsidRDefault="00257D63" w:rsidP="00257D63">
            <w:pPr>
              <w:pStyle w:val="TabellRader"/>
            </w:pPr>
            <w:r>
              <w:t>223</w:t>
            </w:r>
          </w:p>
        </w:tc>
        <w:tc>
          <w:tcPr>
            <w:tcW w:w="193" w:type="pct"/>
          </w:tcPr>
          <w:p w14:paraId="2B7780B9" w14:textId="1B56E748" w:rsidR="00257D63" w:rsidRDefault="00257D63" w:rsidP="00257D63">
            <w:pPr>
              <w:pStyle w:val="TabellRader"/>
            </w:pPr>
            <w:r>
              <w:t>UbU22</w:t>
            </w:r>
          </w:p>
        </w:tc>
        <w:tc>
          <w:tcPr>
            <w:tcW w:w="192" w:type="pct"/>
          </w:tcPr>
          <w:p w14:paraId="2291FCCB" w14:textId="59B75E8A" w:rsidR="00257D63" w:rsidRDefault="00257D63" w:rsidP="00257D63">
            <w:pPr>
              <w:pStyle w:val="TabellRader"/>
            </w:pPr>
            <w:r>
              <w:t>U 29</w:t>
            </w:r>
          </w:p>
        </w:tc>
        <w:tc>
          <w:tcPr>
            <w:tcW w:w="192" w:type="pct"/>
          </w:tcPr>
          <w:p w14:paraId="559BCB71" w14:textId="0CC2632D" w:rsidR="00257D63" w:rsidRDefault="00257D63" w:rsidP="00257D63">
            <w:pPr>
              <w:pStyle w:val="TabellRader"/>
            </w:pPr>
            <w:r>
              <w:t>X</w:t>
            </w:r>
          </w:p>
        </w:tc>
        <w:tc>
          <w:tcPr>
            <w:tcW w:w="4228" w:type="pct"/>
            <w:gridSpan w:val="3"/>
          </w:tcPr>
          <w:p w14:paraId="54D883C5" w14:textId="77777777" w:rsidR="00257D63" w:rsidRDefault="00257D63" w:rsidP="00257D63">
            <w:pPr>
              <w:pStyle w:val="TabellRader"/>
            </w:pPr>
          </w:p>
        </w:tc>
      </w:tr>
      <w:tr w:rsidR="00257D63" w14:paraId="1CD7EFA1" w14:textId="77777777" w:rsidTr="00EC6F51">
        <w:tc>
          <w:tcPr>
            <w:tcW w:w="195" w:type="pct"/>
          </w:tcPr>
          <w:p w14:paraId="21D0134E" w14:textId="27FFC168" w:rsidR="00257D63" w:rsidRDefault="00257D63" w:rsidP="00257D63">
            <w:pPr>
              <w:pStyle w:val="TabellRader"/>
            </w:pPr>
            <w:r>
              <w:t>231</w:t>
            </w:r>
          </w:p>
        </w:tc>
        <w:tc>
          <w:tcPr>
            <w:tcW w:w="193" w:type="pct"/>
          </w:tcPr>
          <w:p w14:paraId="468163D6" w14:textId="2D86F785" w:rsidR="00257D63" w:rsidRDefault="00257D63" w:rsidP="00257D63">
            <w:pPr>
              <w:pStyle w:val="TabellRader"/>
            </w:pPr>
            <w:r>
              <w:t>UbU15</w:t>
            </w:r>
          </w:p>
        </w:tc>
        <w:tc>
          <w:tcPr>
            <w:tcW w:w="192" w:type="pct"/>
          </w:tcPr>
          <w:p w14:paraId="6CDFF409" w14:textId="49AA63DC" w:rsidR="00257D63" w:rsidRDefault="00257D63" w:rsidP="00257D63">
            <w:pPr>
              <w:pStyle w:val="TabellRader"/>
            </w:pPr>
            <w:r>
              <w:t>U 30</w:t>
            </w:r>
          </w:p>
        </w:tc>
        <w:tc>
          <w:tcPr>
            <w:tcW w:w="192" w:type="pct"/>
          </w:tcPr>
          <w:p w14:paraId="66A201AA" w14:textId="77777777" w:rsidR="00257D63" w:rsidRDefault="00257D63" w:rsidP="00257D63">
            <w:pPr>
              <w:pStyle w:val="TabellRader"/>
            </w:pPr>
          </w:p>
        </w:tc>
        <w:tc>
          <w:tcPr>
            <w:tcW w:w="4228" w:type="pct"/>
            <w:gridSpan w:val="3"/>
          </w:tcPr>
          <w:p w14:paraId="7026D575" w14:textId="328F2EC8" w:rsidR="00257D63" w:rsidRDefault="00257D63" w:rsidP="00257D63">
            <w:pPr>
              <w:pStyle w:val="TabellRader"/>
            </w:pPr>
            <w:r>
              <w:t>X</w:t>
            </w:r>
          </w:p>
        </w:tc>
      </w:tr>
      <w:tr w:rsidR="00257D63" w14:paraId="62E6B8E4" w14:textId="77777777" w:rsidTr="00EC6F51">
        <w:tc>
          <w:tcPr>
            <w:tcW w:w="195" w:type="pct"/>
          </w:tcPr>
          <w:p w14:paraId="5045117D" w14:textId="3334413D" w:rsidR="00257D63" w:rsidRDefault="00257D63" w:rsidP="00257D63">
            <w:pPr>
              <w:pStyle w:val="TabellRader"/>
            </w:pPr>
            <w:r>
              <w:t>339</w:t>
            </w:r>
          </w:p>
        </w:tc>
        <w:tc>
          <w:tcPr>
            <w:tcW w:w="193" w:type="pct"/>
          </w:tcPr>
          <w:p w14:paraId="04BCBB23" w14:textId="6AC406F8" w:rsidR="00257D63" w:rsidRDefault="00257D63" w:rsidP="00257D63">
            <w:pPr>
              <w:pStyle w:val="TabellRader"/>
            </w:pPr>
            <w:r>
              <w:t>UbU30</w:t>
            </w:r>
          </w:p>
        </w:tc>
        <w:tc>
          <w:tcPr>
            <w:tcW w:w="192" w:type="pct"/>
          </w:tcPr>
          <w:p w14:paraId="5763CF35" w14:textId="0D6AD3B0" w:rsidR="00257D63" w:rsidRDefault="00257D63" w:rsidP="00257D63">
            <w:pPr>
              <w:pStyle w:val="TabellRader"/>
            </w:pPr>
            <w:r>
              <w:t>U 31</w:t>
            </w:r>
          </w:p>
        </w:tc>
        <w:tc>
          <w:tcPr>
            <w:tcW w:w="192" w:type="pct"/>
          </w:tcPr>
          <w:p w14:paraId="2B110583" w14:textId="03023DFA" w:rsidR="00257D63" w:rsidRDefault="00257D63" w:rsidP="00257D63">
            <w:pPr>
              <w:pStyle w:val="TabellRader"/>
            </w:pPr>
            <w:r>
              <w:t>X</w:t>
            </w:r>
          </w:p>
        </w:tc>
        <w:tc>
          <w:tcPr>
            <w:tcW w:w="4228" w:type="pct"/>
            <w:gridSpan w:val="3"/>
          </w:tcPr>
          <w:p w14:paraId="470D4396" w14:textId="77777777" w:rsidR="00257D63" w:rsidRDefault="00257D63" w:rsidP="00257D63">
            <w:pPr>
              <w:pStyle w:val="TabellRader"/>
            </w:pPr>
          </w:p>
        </w:tc>
      </w:tr>
      <w:tr w:rsidR="00257D63" w14:paraId="221A24CA" w14:textId="77777777" w:rsidTr="00EC6F51">
        <w:tc>
          <w:tcPr>
            <w:tcW w:w="195" w:type="pct"/>
          </w:tcPr>
          <w:p w14:paraId="02C331C3" w14:textId="771A4161" w:rsidR="00257D63" w:rsidRDefault="00257D63" w:rsidP="00257D63">
            <w:pPr>
              <w:pStyle w:val="TabellRader"/>
            </w:pPr>
            <w:r>
              <w:t>340</w:t>
            </w:r>
          </w:p>
        </w:tc>
        <w:tc>
          <w:tcPr>
            <w:tcW w:w="193" w:type="pct"/>
          </w:tcPr>
          <w:p w14:paraId="1558B2BA" w14:textId="7061413B" w:rsidR="00257D63" w:rsidRDefault="00257D63" w:rsidP="00257D63">
            <w:pPr>
              <w:pStyle w:val="TabellRader"/>
            </w:pPr>
            <w:r>
              <w:t>UbU31</w:t>
            </w:r>
          </w:p>
        </w:tc>
        <w:tc>
          <w:tcPr>
            <w:tcW w:w="192" w:type="pct"/>
          </w:tcPr>
          <w:p w14:paraId="06CD357C" w14:textId="29BD5EB7" w:rsidR="00257D63" w:rsidRDefault="00257D63" w:rsidP="00257D63">
            <w:pPr>
              <w:pStyle w:val="TabellRader"/>
            </w:pPr>
            <w:r>
              <w:t>U 32</w:t>
            </w:r>
          </w:p>
        </w:tc>
        <w:tc>
          <w:tcPr>
            <w:tcW w:w="192" w:type="pct"/>
          </w:tcPr>
          <w:p w14:paraId="09898B1A" w14:textId="77777777" w:rsidR="00257D63" w:rsidRDefault="00257D63" w:rsidP="00257D63">
            <w:pPr>
              <w:pStyle w:val="TabellRader"/>
            </w:pPr>
          </w:p>
        </w:tc>
        <w:tc>
          <w:tcPr>
            <w:tcW w:w="4228" w:type="pct"/>
            <w:gridSpan w:val="3"/>
          </w:tcPr>
          <w:p w14:paraId="7CAA08A2" w14:textId="40B87EB1" w:rsidR="00257D63" w:rsidRDefault="00257D63" w:rsidP="00257D63">
            <w:pPr>
              <w:pStyle w:val="TabellRader"/>
            </w:pPr>
            <w:r>
              <w:t>X</w:t>
            </w:r>
          </w:p>
        </w:tc>
      </w:tr>
      <w:tr w:rsidR="00257D63" w14:paraId="435EECA4" w14:textId="77777777" w:rsidTr="00EC6F51">
        <w:tc>
          <w:tcPr>
            <w:tcW w:w="195" w:type="pct"/>
          </w:tcPr>
          <w:p w14:paraId="4A615166" w14:textId="2EDC7F8E" w:rsidR="00257D63" w:rsidRDefault="00257D63" w:rsidP="00257D63">
            <w:pPr>
              <w:pStyle w:val="TabellRader"/>
            </w:pPr>
            <w:r>
              <w:t>362</w:t>
            </w:r>
          </w:p>
        </w:tc>
        <w:tc>
          <w:tcPr>
            <w:tcW w:w="193" w:type="pct"/>
          </w:tcPr>
          <w:p w14:paraId="127CA2C7" w14:textId="6A2B84E1" w:rsidR="00257D63" w:rsidRDefault="00257D63" w:rsidP="00257D63">
            <w:pPr>
              <w:pStyle w:val="TabellRader"/>
            </w:pPr>
            <w:r>
              <w:t>UbU32</w:t>
            </w:r>
          </w:p>
        </w:tc>
        <w:tc>
          <w:tcPr>
            <w:tcW w:w="192" w:type="pct"/>
          </w:tcPr>
          <w:p w14:paraId="527D7546" w14:textId="458DE443" w:rsidR="00257D63" w:rsidRDefault="00257D63" w:rsidP="00257D63">
            <w:pPr>
              <w:pStyle w:val="TabellRader"/>
            </w:pPr>
            <w:r>
              <w:t>U 33</w:t>
            </w:r>
          </w:p>
        </w:tc>
        <w:tc>
          <w:tcPr>
            <w:tcW w:w="192" w:type="pct"/>
          </w:tcPr>
          <w:p w14:paraId="3208D51F" w14:textId="77777777" w:rsidR="00257D63" w:rsidRDefault="00257D63" w:rsidP="00257D63">
            <w:pPr>
              <w:pStyle w:val="TabellRader"/>
            </w:pPr>
          </w:p>
        </w:tc>
        <w:tc>
          <w:tcPr>
            <w:tcW w:w="4228" w:type="pct"/>
            <w:gridSpan w:val="3"/>
          </w:tcPr>
          <w:p w14:paraId="17E4E62C" w14:textId="4CE79449" w:rsidR="00257D63" w:rsidRDefault="00257D63" w:rsidP="00257D63">
            <w:pPr>
              <w:pStyle w:val="TabellRader"/>
            </w:pPr>
            <w:r>
              <w:t>X</w:t>
            </w:r>
          </w:p>
        </w:tc>
      </w:tr>
      <w:tr w:rsidR="00257D63" w14:paraId="0C0D6254" w14:textId="77777777" w:rsidTr="00EC6F51">
        <w:tc>
          <w:tcPr>
            <w:tcW w:w="195" w:type="pct"/>
          </w:tcPr>
          <w:p w14:paraId="56805A66" w14:textId="042533CF" w:rsidR="00257D63" w:rsidRDefault="00257D63" w:rsidP="00257D63">
            <w:pPr>
              <w:pStyle w:val="TabellRader"/>
            </w:pPr>
            <w:r>
              <w:t>363</w:t>
            </w:r>
          </w:p>
        </w:tc>
        <w:tc>
          <w:tcPr>
            <w:tcW w:w="193" w:type="pct"/>
          </w:tcPr>
          <w:p w14:paraId="1518E3E2" w14:textId="5AA738F8" w:rsidR="00257D63" w:rsidRDefault="00257D63" w:rsidP="00257D63">
            <w:pPr>
              <w:pStyle w:val="TabellRader"/>
            </w:pPr>
            <w:r>
              <w:t>UbU24</w:t>
            </w:r>
          </w:p>
        </w:tc>
        <w:tc>
          <w:tcPr>
            <w:tcW w:w="192" w:type="pct"/>
          </w:tcPr>
          <w:p w14:paraId="76EB0CFF" w14:textId="518D7405" w:rsidR="00257D63" w:rsidRDefault="00257D63" w:rsidP="00257D63">
            <w:pPr>
              <w:pStyle w:val="TabellRader"/>
            </w:pPr>
            <w:r>
              <w:t>U 34</w:t>
            </w:r>
          </w:p>
        </w:tc>
        <w:tc>
          <w:tcPr>
            <w:tcW w:w="192" w:type="pct"/>
          </w:tcPr>
          <w:p w14:paraId="325E7FCF" w14:textId="66B72919" w:rsidR="00257D63" w:rsidRDefault="00257D63" w:rsidP="00257D63">
            <w:pPr>
              <w:pStyle w:val="TabellRader"/>
            </w:pPr>
            <w:r>
              <w:t>X</w:t>
            </w:r>
          </w:p>
        </w:tc>
        <w:tc>
          <w:tcPr>
            <w:tcW w:w="4228" w:type="pct"/>
            <w:gridSpan w:val="3"/>
          </w:tcPr>
          <w:p w14:paraId="6E59F4B3" w14:textId="77777777" w:rsidR="00257D63" w:rsidRDefault="00257D63" w:rsidP="00257D63">
            <w:pPr>
              <w:pStyle w:val="TabellRader"/>
            </w:pPr>
          </w:p>
        </w:tc>
      </w:tr>
      <w:tr w:rsidR="00257D63" w14:paraId="30FE8DAC" w14:textId="77777777" w:rsidTr="00EC6F51">
        <w:tc>
          <w:tcPr>
            <w:tcW w:w="195" w:type="pct"/>
          </w:tcPr>
          <w:p w14:paraId="4E826370" w14:textId="0D41527F" w:rsidR="00257D63" w:rsidRDefault="00257D63" w:rsidP="00257D63">
            <w:pPr>
              <w:pStyle w:val="TabellRader"/>
            </w:pPr>
            <w:r>
              <w:t>364</w:t>
            </w:r>
          </w:p>
        </w:tc>
        <w:tc>
          <w:tcPr>
            <w:tcW w:w="193" w:type="pct"/>
          </w:tcPr>
          <w:p w14:paraId="7B2D9CBF" w14:textId="7CE1F831" w:rsidR="00257D63" w:rsidRDefault="00257D63" w:rsidP="00257D63">
            <w:pPr>
              <w:pStyle w:val="TabellRader"/>
            </w:pPr>
            <w:r>
              <w:t>UbU28</w:t>
            </w:r>
          </w:p>
        </w:tc>
        <w:tc>
          <w:tcPr>
            <w:tcW w:w="192" w:type="pct"/>
          </w:tcPr>
          <w:p w14:paraId="1FE33C28" w14:textId="6EBDF737" w:rsidR="00257D63" w:rsidRDefault="00257D63" w:rsidP="00257D63">
            <w:pPr>
              <w:pStyle w:val="TabellRader"/>
            </w:pPr>
            <w:r>
              <w:t>U 35</w:t>
            </w:r>
          </w:p>
        </w:tc>
        <w:tc>
          <w:tcPr>
            <w:tcW w:w="192" w:type="pct"/>
          </w:tcPr>
          <w:p w14:paraId="6B878C3E" w14:textId="10252395" w:rsidR="00257D63" w:rsidRDefault="00257D63" w:rsidP="00257D63">
            <w:pPr>
              <w:pStyle w:val="TabellRader"/>
            </w:pPr>
            <w:r>
              <w:t>X</w:t>
            </w:r>
          </w:p>
        </w:tc>
        <w:tc>
          <w:tcPr>
            <w:tcW w:w="4228" w:type="pct"/>
            <w:gridSpan w:val="3"/>
          </w:tcPr>
          <w:p w14:paraId="4A1C0BD4" w14:textId="77777777" w:rsidR="00257D63" w:rsidRDefault="00257D63" w:rsidP="00257D63">
            <w:pPr>
              <w:pStyle w:val="TabellRader"/>
            </w:pPr>
          </w:p>
        </w:tc>
      </w:tr>
      <w:tr w:rsidR="00257D63" w14:paraId="2BD7AFB4" w14:textId="77777777" w:rsidTr="00EC6F51">
        <w:tc>
          <w:tcPr>
            <w:tcW w:w="195" w:type="pct"/>
          </w:tcPr>
          <w:p w14:paraId="1CCFCDFC" w14:textId="6E86A858" w:rsidR="00257D63" w:rsidRDefault="00257D63" w:rsidP="00257D63">
            <w:pPr>
              <w:pStyle w:val="TabellRader"/>
            </w:pPr>
            <w:r>
              <w:t>368</w:t>
            </w:r>
          </w:p>
        </w:tc>
        <w:tc>
          <w:tcPr>
            <w:tcW w:w="193" w:type="pct"/>
          </w:tcPr>
          <w:p w14:paraId="6B1DEED3" w14:textId="5387316C" w:rsidR="00257D63" w:rsidRDefault="00257D63" w:rsidP="00257D63">
            <w:pPr>
              <w:pStyle w:val="TabellRader"/>
            </w:pPr>
            <w:r>
              <w:t>UbU23</w:t>
            </w:r>
          </w:p>
        </w:tc>
        <w:tc>
          <w:tcPr>
            <w:tcW w:w="192" w:type="pct"/>
          </w:tcPr>
          <w:p w14:paraId="766000EC" w14:textId="1603D6B9" w:rsidR="00257D63" w:rsidRDefault="00257D63" w:rsidP="00257D63">
            <w:pPr>
              <w:pStyle w:val="TabellRader"/>
            </w:pPr>
            <w:r>
              <w:t>U 36</w:t>
            </w:r>
          </w:p>
        </w:tc>
        <w:tc>
          <w:tcPr>
            <w:tcW w:w="192" w:type="pct"/>
          </w:tcPr>
          <w:p w14:paraId="5C1049B4" w14:textId="0D34D47A" w:rsidR="00257D63" w:rsidRDefault="00257D63" w:rsidP="00257D63">
            <w:pPr>
              <w:pStyle w:val="TabellRader"/>
            </w:pPr>
            <w:r>
              <w:t>X</w:t>
            </w:r>
          </w:p>
        </w:tc>
        <w:tc>
          <w:tcPr>
            <w:tcW w:w="4228" w:type="pct"/>
            <w:gridSpan w:val="3"/>
          </w:tcPr>
          <w:p w14:paraId="77E874D9" w14:textId="77777777" w:rsidR="00257D63" w:rsidRDefault="00257D63" w:rsidP="00257D63">
            <w:pPr>
              <w:pStyle w:val="TabellRader"/>
            </w:pPr>
          </w:p>
        </w:tc>
      </w:tr>
      <w:tr w:rsidR="00257D63" w14:paraId="2D3F1A28" w14:textId="77777777" w:rsidTr="00EC6F51">
        <w:tc>
          <w:tcPr>
            <w:tcW w:w="195" w:type="pct"/>
          </w:tcPr>
          <w:p w14:paraId="0DC0D02D" w14:textId="47EC6A36" w:rsidR="00257D63" w:rsidRDefault="00257D63" w:rsidP="00257D63">
            <w:pPr>
              <w:pStyle w:val="TabellRader"/>
            </w:pPr>
            <w:r>
              <w:t>397</w:t>
            </w:r>
          </w:p>
        </w:tc>
        <w:tc>
          <w:tcPr>
            <w:tcW w:w="193" w:type="pct"/>
          </w:tcPr>
          <w:p w14:paraId="38FEF922" w14:textId="108FFAC8" w:rsidR="00257D63" w:rsidRDefault="00257D63" w:rsidP="00257D63">
            <w:pPr>
              <w:pStyle w:val="TabellRader"/>
            </w:pPr>
            <w:r>
              <w:t>UbU29</w:t>
            </w:r>
          </w:p>
        </w:tc>
        <w:tc>
          <w:tcPr>
            <w:tcW w:w="192" w:type="pct"/>
          </w:tcPr>
          <w:p w14:paraId="28A85C54" w14:textId="0FD65A09" w:rsidR="00257D63" w:rsidRDefault="00257D63" w:rsidP="00257D63">
            <w:pPr>
              <w:pStyle w:val="TabellRader"/>
            </w:pPr>
            <w:r>
              <w:t>U 37</w:t>
            </w:r>
          </w:p>
        </w:tc>
        <w:tc>
          <w:tcPr>
            <w:tcW w:w="192" w:type="pct"/>
          </w:tcPr>
          <w:p w14:paraId="5DEAC739" w14:textId="4CA7678A" w:rsidR="00257D63" w:rsidRDefault="00257D63" w:rsidP="00257D63">
            <w:pPr>
              <w:pStyle w:val="TabellRader"/>
            </w:pPr>
            <w:r>
              <w:t>X</w:t>
            </w:r>
          </w:p>
        </w:tc>
        <w:tc>
          <w:tcPr>
            <w:tcW w:w="4228" w:type="pct"/>
            <w:gridSpan w:val="3"/>
          </w:tcPr>
          <w:p w14:paraId="12E9C534" w14:textId="77777777" w:rsidR="00257D63" w:rsidRDefault="00257D63" w:rsidP="00257D63">
            <w:pPr>
              <w:pStyle w:val="TabellRader"/>
            </w:pPr>
          </w:p>
        </w:tc>
      </w:tr>
      <w:tr w:rsidR="00257D63" w14:paraId="474C9878" w14:textId="77777777" w:rsidTr="00EC6F51">
        <w:tc>
          <w:tcPr>
            <w:tcW w:w="195" w:type="pct"/>
          </w:tcPr>
          <w:p w14:paraId="7BABB70A" w14:textId="20A510BC" w:rsidR="00257D63" w:rsidRDefault="00257D63" w:rsidP="00257D63">
            <w:pPr>
              <w:pStyle w:val="TabellRader"/>
            </w:pPr>
            <w:r>
              <w:t>406</w:t>
            </w:r>
          </w:p>
        </w:tc>
        <w:tc>
          <w:tcPr>
            <w:tcW w:w="193" w:type="pct"/>
          </w:tcPr>
          <w:p w14:paraId="059A016F" w14:textId="0E6297A8" w:rsidR="00257D63" w:rsidRDefault="00257D63" w:rsidP="00257D63">
            <w:pPr>
              <w:pStyle w:val="TabellRader"/>
            </w:pPr>
            <w:r>
              <w:t>UbU33</w:t>
            </w:r>
          </w:p>
        </w:tc>
        <w:tc>
          <w:tcPr>
            <w:tcW w:w="192" w:type="pct"/>
          </w:tcPr>
          <w:p w14:paraId="0035AA1D" w14:textId="61DF5F94" w:rsidR="00257D63" w:rsidRDefault="00257D63" w:rsidP="00257D63">
            <w:pPr>
              <w:pStyle w:val="TabellRader"/>
            </w:pPr>
            <w:r>
              <w:t>U 38</w:t>
            </w:r>
          </w:p>
        </w:tc>
        <w:tc>
          <w:tcPr>
            <w:tcW w:w="192" w:type="pct"/>
          </w:tcPr>
          <w:p w14:paraId="25CBC326" w14:textId="77777777" w:rsidR="00257D63" w:rsidRDefault="00257D63" w:rsidP="00257D63">
            <w:pPr>
              <w:pStyle w:val="TabellRader"/>
            </w:pPr>
          </w:p>
        </w:tc>
        <w:tc>
          <w:tcPr>
            <w:tcW w:w="4228" w:type="pct"/>
            <w:gridSpan w:val="3"/>
          </w:tcPr>
          <w:p w14:paraId="150A4D85" w14:textId="6C787FC2" w:rsidR="00257D63" w:rsidRDefault="00257D63" w:rsidP="00257D63">
            <w:pPr>
              <w:pStyle w:val="TabellRader"/>
            </w:pPr>
            <w:r>
              <w:t>X</w:t>
            </w:r>
          </w:p>
        </w:tc>
      </w:tr>
      <w:tr w:rsidR="00257D63" w14:paraId="27376093" w14:textId="77777777" w:rsidTr="00EC6F51">
        <w:tc>
          <w:tcPr>
            <w:tcW w:w="195" w:type="pct"/>
          </w:tcPr>
          <w:p w14:paraId="2BE3E4A5" w14:textId="4E6ADE54" w:rsidR="00257D63" w:rsidRDefault="00257D63" w:rsidP="00257D63">
            <w:pPr>
              <w:pStyle w:val="TabellRader"/>
            </w:pPr>
            <w:r>
              <w:t>411</w:t>
            </w:r>
          </w:p>
        </w:tc>
        <w:tc>
          <w:tcPr>
            <w:tcW w:w="193" w:type="pct"/>
          </w:tcPr>
          <w:p w14:paraId="60C769BA" w14:textId="5A568E3D" w:rsidR="00257D63" w:rsidRDefault="00257D63" w:rsidP="00257D63">
            <w:pPr>
              <w:pStyle w:val="TabellRader"/>
            </w:pPr>
            <w:r>
              <w:t>UbU25</w:t>
            </w:r>
          </w:p>
        </w:tc>
        <w:tc>
          <w:tcPr>
            <w:tcW w:w="192" w:type="pct"/>
          </w:tcPr>
          <w:p w14:paraId="5D2FF1F7" w14:textId="5DC78F27" w:rsidR="00257D63" w:rsidRDefault="00257D63" w:rsidP="00257D63">
            <w:pPr>
              <w:pStyle w:val="TabellRader"/>
            </w:pPr>
            <w:r>
              <w:t>U 39</w:t>
            </w:r>
          </w:p>
        </w:tc>
        <w:tc>
          <w:tcPr>
            <w:tcW w:w="192" w:type="pct"/>
          </w:tcPr>
          <w:p w14:paraId="13627211" w14:textId="58D13550" w:rsidR="00257D63" w:rsidRDefault="00257D63" w:rsidP="00257D63">
            <w:pPr>
              <w:pStyle w:val="TabellRader"/>
            </w:pPr>
            <w:r>
              <w:t>X</w:t>
            </w:r>
          </w:p>
        </w:tc>
        <w:tc>
          <w:tcPr>
            <w:tcW w:w="4228" w:type="pct"/>
            <w:gridSpan w:val="3"/>
          </w:tcPr>
          <w:p w14:paraId="42BEA7C7" w14:textId="77777777" w:rsidR="00257D63" w:rsidRDefault="00257D63" w:rsidP="00257D63">
            <w:pPr>
              <w:pStyle w:val="TabellRader"/>
            </w:pPr>
          </w:p>
        </w:tc>
      </w:tr>
      <w:tr w:rsidR="00257D63" w14:paraId="5BA67AEC" w14:textId="77777777" w:rsidTr="00EC6F51">
        <w:tc>
          <w:tcPr>
            <w:tcW w:w="195" w:type="pct"/>
          </w:tcPr>
          <w:p w14:paraId="20AD8DEA" w14:textId="1A31031E" w:rsidR="00257D63" w:rsidRDefault="00257D63" w:rsidP="00257D63">
            <w:pPr>
              <w:pStyle w:val="TabellRader"/>
            </w:pPr>
            <w:r>
              <w:t>412</w:t>
            </w:r>
          </w:p>
        </w:tc>
        <w:tc>
          <w:tcPr>
            <w:tcW w:w="193" w:type="pct"/>
          </w:tcPr>
          <w:p w14:paraId="3D2A0A12" w14:textId="33ACC509" w:rsidR="00257D63" w:rsidRDefault="00257D63" w:rsidP="00257D63">
            <w:pPr>
              <w:pStyle w:val="TabellRader"/>
            </w:pPr>
            <w:r>
              <w:t>UbU26</w:t>
            </w:r>
          </w:p>
        </w:tc>
        <w:tc>
          <w:tcPr>
            <w:tcW w:w="192" w:type="pct"/>
          </w:tcPr>
          <w:p w14:paraId="10D139FF" w14:textId="45EDB883" w:rsidR="00257D63" w:rsidRDefault="00257D63" w:rsidP="00257D63">
            <w:pPr>
              <w:pStyle w:val="TabellRader"/>
            </w:pPr>
            <w:r>
              <w:t>U 40</w:t>
            </w:r>
          </w:p>
        </w:tc>
        <w:tc>
          <w:tcPr>
            <w:tcW w:w="192" w:type="pct"/>
          </w:tcPr>
          <w:p w14:paraId="45AA9CDD" w14:textId="5F1278DE" w:rsidR="00257D63" w:rsidRDefault="00257D63" w:rsidP="00257D63">
            <w:pPr>
              <w:pStyle w:val="TabellRader"/>
            </w:pPr>
          </w:p>
        </w:tc>
        <w:tc>
          <w:tcPr>
            <w:tcW w:w="4228" w:type="pct"/>
            <w:gridSpan w:val="3"/>
          </w:tcPr>
          <w:p w14:paraId="3D50B116" w14:textId="62B3C792" w:rsidR="00257D63" w:rsidRDefault="00257D63" w:rsidP="00257D63">
            <w:pPr>
              <w:pStyle w:val="TabellRader"/>
            </w:pPr>
            <w:r>
              <w:t>X</w:t>
            </w:r>
          </w:p>
        </w:tc>
      </w:tr>
      <w:tr w:rsidR="00257D63" w14:paraId="469DBFDC" w14:textId="77777777" w:rsidTr="00EC6F51">
        <w:tc>
          <w:tcPr>
            <w:tcW w:w="195" w:type="pct"/>
          </w:tcPr>
          <w:p w14:paraId="6E2A0750" w14:textId="687871BE" w:rsidR="00257D63" w:rsidRDefault="00257D63" w:rsidP="00257D63">
            <w:pPr>
              <w:pStyle w:val="TabellRader"/>
            </w:pPr>
            <w:r>
              <w:t>429</w:t>
            </w:r>
          </w:p>
        </w:tc>
        <w:tc>
          <w:tcPr>
            <w:tcW w:w="193" w:type="pct"/>
          </w:tcPr>
          <w:p w14:paraId="5D677A54" w14:textId="2EE28DDA" w:rsidR="00257D63" w:rsidRDefault="00257D63" w:rsidP="00257D63">
            <w:pPr>
              <w:pStyle w:val="TabellRader"/>
            </w:pPr>
            <w:r>
              <w:t>UbU27</w:t>
            </w:r>
          </w:p>
        </w:tc>
        <w:tc>
          <w:tcPr>
            <w:tcW w:w="192" w:type="pct"/>
          </w:tcPr>
          <w:p w14:paraId="65CCC281" w14:textId="7890871B" w:rsidR="00257D63" w:rsidRDefault="00257D63" w:rsidP="00257D63">
            <w:pPr>
              <w:pStyle w:val="TabellRader"/>
            </w:pPr>
            <w:r>
              <w:t>U 41</w:t>
            </w:r>
          </w:p>
        </w:tc>
        <w:tc>
          <w:tcPr>
            <w:tcW w:w="192" w:type="pct"/>
          </w:tcPr>
          <w:p w14:paraId="7B4EAE78" w14:textId="5F3FE245" w:rsidR="00257D63" w:rsidRDefault="00257D63" w:rsidP="00257D63">
            <w:pPr>
              <w:pStyle w:val="TabellRader"/>
            </w:pPr>
            <w:r>
              <w:t>X</w:t>
            </w:r>
          </w:p>
        </w:tc>
        <w:tc>
          <w:tcPr>
            <w:tcW w:w="4228" w:type="pct"/>
            <w:gridSpan w:val="3"/>
          </w:tcPr>
          <w:p w14:paraId="1488291B" w14:textId="77777777" w:rsidR="00257D63" w:rsidRDefault="00257D63" w:rsidP="00257D63">
            <w:pPr>
              <w:pStyle w:val="TabellRader"/>
            </w:pPr>
          </w:p>
        </w:tc>
      </w:tr>
      <w:tr w:rsidR="00257D63" w14:paraId="1A20207F" w14:textId="77777777" w:rsidTr="00EC6F51">
        <w:tc>
          <w:tcPr>
            <w:tcW w:w="195" w:type="pct"/>
          </w:tcPr>
          <w:p w14:paraId="74E02BFC" w14:textId="77777777" w:rsidR="00257D63" w:rsidRDefault="00257D63" w:rsidP="00257D63">
            <w:pPr>
              <w:pStyle w:val="TabellRader"/>
            </w:pPr>
          </w:p>
        </w:tc>
        <w:tc>
          <w:tcPr>
            <w:tcW w:w="193" w:type="pct"/>
          </w:tcPr>
          <w:p w14:paraId="57045423" w14:textId="77777777" w:rsidR="00257D63" w:rsidRDefault="00257D63" w:rsidP="00257D63">
            <w:pPr>
              <w:pStyle w:val="TabellRader"/>
            </w:pPr>
          </w:p>
        </w:tc>
        <w:tc>
          <w:tcPr>
            <w:tcW w:w="192" w:type="pct"/>
          </w:tcPr>
          <w:p w14:paraId="5C1CAAA4" w14:textId="77777777" w:rsidR="00257D63" w:rsidRDefault="00257D63" w:rsidP="00257D63">
            <w:pPr>
              <w:pStyle w:val="TabellRader"/>
            </w:pPr>
          </w:p>
        </w:tc>
        <w:tc>
          <w:tcPr>
            <w:tcW w:w="192" w:type="pct"/>
          </w:tcPr>
          <w:p w14:paraId="52CB2CF2" w14:textId="77777777" w:rsidR="00257D63" w:rsidRDefault="00257D63" w:rsidP="00257D63">
            <w:pPr>
              <w:pStyle w:val="TabellRader"/>
            </w:pPr>
          </w:p>
        </w:tc>
        <w:tc>
          <w:tcPr>
            <w:tcW w:w="4228" w:type="pct"/>
            <w:gridSpan w:val="3"/>
          </w:tcPr>
          <w:p w14:paraId="578811CF" w14:textId="77777777" w:rsidR="00257D63" w:rsidRDefault="00257D63" w:rsidP="00257D63">
            <w:pPr>
              <w:pStyle w:val="TabellRader"/>
            </w:pPr>
          </w:p>
        </w:tc>
      </w:tr>
      <w:tr w:rsidR="00257D63" w:rsidRPr="00377128" w14:paraId="2970241E" w14:textId="77777777" w:rsidTr="00297CD9">
        <w:trPr>
          <w:gridAfter w:val="2"/>
          <w:wAfter w:w="4015" w:type="pct"/>
        </w:trPr>
        <w:tc>
          <w:tcPr>
            <w:tcW w:w="195" w:type="pct"/>
          </w:tcPr>
          <w:p w14:paraId="5E94D0F9" w14:textId="2F8A7812" w:rsidR="00257D63" w:rsidRPr="00377128" w:rsidRDefault="00257D63" w:rsidP="00257D63">
            <w:pPr>
              <w:pStyle w:val="TabellRader"/>
              <w:rPr>
                <w:b/>
              </w:rPr>
            </w:pPr>
            <w:r>
              <w:rPr>
                <w:b/>
              </w:rPr>
              <w:t>2022</w:t>
            </w:r>
            <w:r w:rsidRPr="00377128">
              <w:rPr>
                <w:b/>
              </w:rPr>
              <w:t>/</w:t>
            </w:r>
            <w:r>
              <w:rPr>
                <w:b/>
              </w:rPr>
              <w:t>23</w:t>
            </w:r>
          </w:p>
        </w:tc>
        <w:tc>
          <w:tcPr>
            <w:tcW w:w="193" w:type="pct"/>
          </w:tcPr>
          <w:p w14:paraId="0E21C863" w14:textId="77777777" w:rsidR="00257D63" w:rsidRPr="00377128" w:rsidRDefault="00257D63" w:rsidP="00257D63">
            <w:pPr>
              <w:pStyle w:val="TabellRader"/>
              <w:rPr>
                <w:b/>
              </w:rPr>
            </w:pPr>
          </w:p>
        </w:tc>
        <w:tc>
          <w:tcPr>
            <w:tcW w:w="192" w:type="pct"/>
          </w:tcPr>
          <w:p w14:paraId="41112EF8" w14:textId="77777777" w:rsidR="00257D63" w:rsidRPr="00377128" w:rsidRDefault="00257D63" w:rsidP="00257D63">
            <w:pPr>
              <w:pStyle w:val="TabellRader"/>
              <w:rPr>
                <w:b/>
              </w:rPr>
            </w:pPr>
          </w:p>
        </w:tc>
        <w:tc>
          <w:tcPr>
            <w:tcW w:w="192" w:type="pct"/>
          </w:tcPr>
          <w:p w14:paraId="4B43B1FD" w14:textId="77777777" w:rsidR="00257D63" w:rsidRPr="00377128" w:rsidRDefault="00257D63" w:rsidP="00257D63">
            <w:pPr>
              <w:pStyle w:val="TabellRader"/>
              <w:rPr>
                <w:b/>
              </w:rPr>
            </w:pPr>
          </w:p>
        </w:tc>
        <w:tc>
          <w:tcPr>
            <w:tcW w:w="213" w:type="pct"/>
          </w:tcPr>
          <w:p w14:paraId="7F102533" w14:textId="77777777" w:rsidR="00257D63" w:rsidRPr="00377128" w:rsidRDefault="00257D63" w:rsidP="00257D63">
            <w:pPr>
              <w:pStyle w:val="TabellRader"/>
              <w:rPr>
                <w:b/>
              </w:rPr>
            </w:pPr>
          </w:p>
        </w:tc>
      </w:tr>
      <w:tr w:rsidR="00257D63" w14:paraId="4F681D57" w14:textId="77777777" w:rsidTr="00EC6F51">
        <w:tc>
          <w:tcPr>
            <w:tcW w:w="195" w:type="pct"/>
          </w:tcPr>
          <w:p w14:paraId="22F5ED5A" w14:textId="71F6D9B4" w:rsidR="00257D63" w:rsidRDefault="00257D63" w:rsidP="00257D63">
            <w:pPr>
              <w:pStyle w:val="TabellRader"/>
            </w:pPr>
            <w:r>
              <w:t>101</w:t>
            </w:r>
          </w:p>
        </w:tc>
        <w:tc>
          <w:tcPr>
            <w:tcW w:w="193" w:type="pct"/>
          </w:tcPr>
          <w:p w14:paraId="4F9F4E31" w14:textId="4757B8D6" w:rsidR="00257D63" w:rsidRDefault="00257D63" w:rsidP="00257D63">
            <w:pPr>
              <w:pStyle w:val="TabellRader"/>
            </w:pPr>
            <w:r>
              <w:t>UbU2</w:t>
            </w:r>
          </w:p>
        </w:tc>
        <w:tc>
          <w:tcPr>
            <w:tcW w:w="192" w:type="pct"/>
          </w:tcPr>
          <w:p w14:paraId="2D8785FE" w14:textId="586AA5E9" w:rsidR="00257D63" w:rsidRDefault="00257D63" w:rsidP="00257D63">
            <w:pPr>
              <w:pStyle w:val="TabellRader"/>
            </w:pPr>
            <w:r>
              <w:t>U 46</w:t>
            </w:r>
          </w:p>
        </w:tc>
        <w:tc>
          <w:tcPr>
            <w:tcW w:w="192" w:type="pct"/>
          </w:tcPr>
          <w:p w14:paraId="432C3318" w14:textId="5D118DAB" w:rsidR="00257D63" w:rsidRDefault="00257D63" w:rsidP="00257D63">
            <w:pPr>
              <w:pStyle w:val="TabellRader"/>
            </w:pPr>
            <w:r>
              <w:t>X</w:t>
            </w:r>
          </w:p>
        </w:tc>
        <w:tc>
          <w:tcPr>
            <w:tcW w:w="4228" w:type="pct"/>
            <w:gridSpan w:val="3"/>
          </w:tcPr>
          <w:p w14:paraId="11B1070C" w14:textId="77777777" w:rsidR="00257D63" w:rsidRDefault="00257D63" w:rsidP="00257D63">
            <w:pPr>
              <w:pStyle w:val="TabellRader"/>
            </w:pPr>
          </w:p>
        </w:tc>
      </w:tr>
      <w:tr w:rsidR="00257D63" w14:paraId="3B896DDF" w14:textId="77777777" w:rsidTr="00EC6F51">
        <w:tc>
          <w:tcPr>
            <w:tcW w:w="195" w:type="pct"/>
          </w:tcPr>
          <w:p w14:paraId="15F0F2F8" w14:textId="3B6BC3ED" w:rsidR="00257D63" w:rsidRDefault="00257D63" w:rsidP="00257D63">
            <w:pPr>
              <w:pStyle w:val="TabellRader"/>
            </w:pPr>
            <w:r>
              <w:t>108</w:t>
            </w:r>
          </w:p>
        </w:tc>
        <w:tc>
          <w:tcPr>
            <w:tcW w:w="193" w:type="pct"/>
          </w:tcPr>
          <w:p w14:paraId="57A5DD13" w14:textId="4B0F9A5C" w:rsidR="00257D63" w:rsidRDefault="00257D63" w:rsidP="00257D63">
            <w:pPr>
              <w:pStyle w:val="TabellRader"/>
            </w:pPr>
            <w:r>
              <w:t>UbU1</w:t>
            </w:r>
          </w:p>
        </w:tc>
        <w:tc>
          <w:tcPr>
            <w:tcW w:w="192" w:type="pct"/>
          </w:tcPr>
          <w:p w14:paraId="111EF899" w14:textId="43A728A5" w:rsidR="00257D63" w:rsidRDefault="00257D63" w:rsidP="00257D63">
            <w:pPr>
              <w:pStyle w:val="TabellRader"/>
            </w:pPr>
            <w:r>
              <w:t>U 47</w:t>
            </w:r>
          </w:p>
        </w:tc>
        <w:tc>
          <w:tcPr>
            <w:tcW w:w="192" w:type="pct"/>
          </w:tcPr>
          <w:p w14:paraId="6C33BF20" w14:textId="77777777" w:rsidR="00257D63" w:rsidRDefault="00257D63" w:rsidP="00257D63">
            <w:pPr>
              <w:pStyle w:val="TabellRader"/>
            </w:pPr>
          </w:p>
        </w:tc>
        <w:tc>
          <w:tcPr>
            <w:tcW w:w="4228" w:type="pct"/>
            <w:gridSpan w:val="3"/>
          </w:tcPr>
          <w:p w14:paraId="18381BA6" w14:textId="7C602DFE" w:rsidR="00257D63" w:rsidRDefault="00257D63" w:rsidP="00257D63">
            <w:pPr>
              <w:pStyle w:val="TabellRader"/>
            </w:pPr>
            <w:r>
              <w:t>X</w:t>
            </w:r>
          </w:p>
        </w:tc>
      </w:tr>
      <w:tr w:rsidR="00257D63" w:rsidRPr="00B2420A" w14:paraId="143B5E2A" w14:textId="77777777" w:rsidTr="003C5A6C">
        <w:trPr>
          <w:gridAfter w:val="2"/>
          <w:wAfter w:w="4015" w:type="pct"/>
        </w:trPr>
        <w:tc>
          <w:tcPr>
            <w:tcW w:w="985" w:type="pct"/>
            <w:gridSpan w:val="5"/>
          </w:tcPr>
          <w:p w14:paraId="19F62D7A" w14:textId="72992C18" w:rsidR="00257D63" w:rsidRPr="00B2420A" w:rsidRDefault="00257D63" w:rsidP="00257D63">
            <w:pPr>
              <w:pStyle w:val="Rubrik2"/>
              <w:outlineLvl w:val="1"/>
            </w:pPr>
            <w:bookmarkStart w:id="615" w:name="_Toc505164409"/>
            <w:bookmarkStart w:id="616" w:name="_Toc505170071"/>
            <w:bookmarkStart w:id="617" w:name="_Toc505170448"/>
            <w:bookmarkStart w:id="618" w:name="_Toc505170806"/>
            <w:bookmarkStart w:id="619" w:name="_Toc505171870"/>
            <w:bookmarkStart w:id="620" w:name="_Toc21610011"/>
            <w:bookmarkStart w:id="621" w:name="_Toc129250763"/>
            <w:r w:rsidRPr="00B2420A">
              <w:t>Trafikutskottet</w:t>
            </w:r>
            <w:bookmarkEnd w:id="615"/>
            <w:bookmarkEnd w:id="616"/>
            <w:bookmarkEnd w:id="617"/>
            <w:bookmarkEnd w:id="618"/>
            <w:bookmarkEnd w:id="619"/>
            <w:bookmarkEnd w:id="620"/>
            <w:bookmarkEnd w:id="621"/>
          </w:p>
        </w:tc>
      </w:tr>
      <w:tr w:rsidR="00257D63" w:rsidRPr="00862F72" w14:paraId="11A1E37A" w14:textId="77777777" w:rsidTr="003C5A6C">
        <w:trPr>
          <w:gridAfter w:val="2"/>
          <w:wAfter w:w="4015" w:type="pct"/>
        </w:trPr>
        <w:tc>
          <w:tcPr>
            <w:tcW w:w="195" w:type="pct"/>
          </w:tcPr>
          <w:p w14:paraId="4498379E" w14:textId="5BBB0522" w:rsidR="00257D63" w:rsidRPr="00862F72" w:rsidRDefault="00257D63" w:rsidP="00257D63">
            <w:pPr>
              <w:pStyle w:val="TabellRader"/>
              <w:rPr>
                <w:b/>
              </w:rPr>
            </w:pPr>
            <w:r w:rsidRPr="00862F72">
              <w:rPr>
                <w:b/>
              </w:rPr>
              <w:t>2004/05</w:t>
            </w:r>
          </w:p>
        </w:tc>
        <w:tc>
          <w:tcPr>
            <w:tcW w:w="193" w:type="pct"/>
          </w:tcPr>
          <w:p w14:paraId="1E9A7162" w14:textId="77777777" w:rsidR="00257D63" w:rsidRPr="00862F72" w:rsidRDefault="00257D63" w:rsidP="00257D63">
            <w:pPr>
              <w:pStyle w:val="TabellRader"/>
              <w:rPr>
                <w:b/>
              </w:rPr>
            </w:pPr>
          </w:p>
        </w:tc>
        <w:tc>
          <w:tcPr>
            <w:tcW w:w="192" w:type="pct"/>
          </w:tcPr>
          <w:p w14:paraId="25FC6CEF" w14:textId="77777777" w:rsidR="00257D63" w:rsidRPr="00862F72" w:rsidRDefault="00257D63" w:rsidP="00257D63">
            <w:pPr>
              <w:pStyle w:val="TabellRader"/>
              <w:rPr>
                <w:b/>
              </w:rPr>
            </w:pPr>
          </w:p>
        </w:tc>
        <w:tc>
          <w:tcPr>
            <w:tcW w:w="192" w:type="pct"/>
          </w:tcPr>
          <w:p w14:paraId="5FEBC65E" w14:textId="77777777" w:rsidR="00257D63" w:rsidRPr="00862F72" w:rsidRDefault="00257D63" w:rsidP="00257D63">
            <w:pPr>
              <w:pStyle w:val="TabellRader"/>
              <w:rPr>
                <w:b/>
              </w:rPr>
            </w:pPr>
          </w:p>
        </w:tc>
        <w:tc>
          <w:tcPr>
            <w:tcW w:w="213" w:type="pct"/>
          </w:tcPr>
          <w:p w14:paraId="7325F12B" w14:textId="3A2FED9A" w:rsidR="00257D63" w:rsidRPr="00862F72" w:rsidRDefault="00257D63" w:rsidP="00257D63">
            <w:pPr>
              <w:pStyle w:val="TabellRader"/>
              <w:rPr>
                <w:b/>
              </w:rPr>
            </w:pPr>
          </w:p>
        </w:tc>
      </w:tr>
      <w:tr w:rsidR="00257D63" w14:paraId="3718F0B7" w14:textId="77777777" w:rsidTr="003C5A6C">
        <w:trPr>
          <w:gridAfter w:val="2"/>
          <w:wAfter w:w="4015" w:type="pct"/>
        </w:trPr>
        <w:tc>
          <w:tcPr>
            <w:tcW w:w="195" w:type="pct"/>
          </w:tcPr>
          <w:p w14:paraId="1EC2D1FA" w14:textId="7C1B30E6" w:rsidR="00257D63" w:rsidRDefault="00257D63" w:rsidP="00257D63">
            <w:pPr>
              <w:pStyle w:val="TabellRader"/>
            </w:pPr>
            <w:r>
              <w:t>178</w:t>
            </w:r>
          </w:p>
        </w:tc>
        <w:tc>
          <w:tcPr>
            <w:tcW w:w="193" w:type="pct"/>
          </w:tcPr>
          <w:p w14:paraId="32FE2755" w14:textId="7AF1350D" w:rsidR="00257D63" w:rsidRDefault="00257D63" w:rsidP="00257D63">
            <w:pPr>
              <w:pStyle w:val="TabellRader"/>
            </w:pPr>
            <w:r>
              <w:t>TU7</w:t>
            </w:r>
          </w:p>
        </w:tc>
        <w:tc>
          <w:tcPr>
            <w:tcW w:w="192" w:type="pct"/>
          </w:tcPr>
          <w:p w14:paraId="5B37B49B" w14:textId="631C2885" w:rsidR="00257D63" w:rsidRDefault="00257D63" w:rsidP="00257D63">
            <w:pPr>
              <w:pStyle w:val="TabellRader"/>
            </w:pPr>
            <w:r w:rsidRPr="00A908AF">
              <w:t>LI</w:t>
            </w:r>
            <w:r>
              <w:t xml:space="preserve"> 2</w:t>
            </w:r>
          </w:p>
        </w:tc>
        <w:tc>
          <w:tcPr>
            <w:tcW w:w="192" w:type="pct"/>
          </w:tcPr>
          <w:p w14:paraId="03187827" w14:textId="77777777" w:rsidR="00257D63" w:rsidRDefault="00257D63" w:rsidP="00257D63">
            <w:pPr>
              <w:pStyle w:val="TabellRader"/>
            </w:pPr>
          </w:p>
        </w:tc>
        <w:tc>
          <w:tcPr>
            <w:tcW w:w="213" w:type="pct"/>
          </w:tcPr>
          <w:p w14:paraId="5CC61B7A" w14:textId="02E46C32" w:rsidR="00257D63" w:rsidRDefault="00257D63" w:rsidP="00257D63">
            <w:pPr>
              <w:pStyle w:val="TabellRader"/>
            </w:pPr>
            <w:r>
              <w:t>X</w:t>
            </w:r>
          </w:p>
        </w:tc>
      </w:tr>
      <w:tr w:rsidR="00257D63" w14:paraId="7A210669" w14:textId="77777777" w:rsidTr="003C5A6C">
        <w:trPr>
          <w:gridAfter w:val="2"/>
          <w:wAfter w:w="4015" w:type="pct"/>
        </w:trPr>
        <w:tc>
          <w:tcPr>
            <w:tcW w:w="195" w:type="pct"/>
          </w:tcPr>
          <w:p w14:paraId="24B658DB" w14:textId="77777777" w:rsidR="00257D63" w:rsidRDefault="00257D63" w:rsidP="00257D63">
            <w:pPr>
              <w:pStyle w:val="TabellRader"/>
            </w:pPr>
          </w:p>
        </w:tc>
        <w:tc>
          <w:tcPr>
            <w:tcW w:w="193" w:type="pct"/>
          </w:tcPr>
          <w:p w14:paraId="027BA19A" w14:textId="77777777" w:rsidR="00257D63" w:rsidRDefault="00257D63" w:rsidP="00257D63">
            <w:pPr>
              <w:pStyle w:val="TabellRader"/>
            </w:pPr>
          </w:p>
        </w:tc>
        <w:tc>
          <w:tcPr>
            <w:tcW w:w="192" w:type="pct"/>
          </w:tcPr>
          <w:p w14:paraId="5BF354D4" w14:textId="77777777" w:rsidR="00257D63" w:rsidRDefault="00257D63" w:rsidP="00257D63">
            <w:pPr>
              <w:pStyle w:val="TabellRader"/>
            </w:pPr>
          </w:p>
        </w:tc>
        <w:tc>
          <w:tcPr>
            <w:tcW w:w="192" w:type="pct"/>
          </w:tcPr>
          <w:p w14:paraId="210A3897" w14:textId="77777777" w:rsidR="00257D63" w:rsidRDefault="00257D63" w:rsidP="00257D63">
            <w:pPr>
              <w:pStyle w:val="TabellRader"/>
            </w:pPr>
          </w:p>
        </w:tc>
        <w:tc>
          <w:tcPr>
            <w:tcW w:w="213" w:type="pct"/>
          </w:tcPr>
          <w:p w14:paraId="2029AEBB" w14:textId="77777777" w:rsidR="00257D63" w:rsidRDefault="00257D63" w:rsidP="00257D63">
            <w:pPr>
              <w:pStyle w:val="TabellRader"/>
            </w:pPr>
          </w:p>
        </w:tc>
      </w:tr>
      <w:tr w:rsidR="00257D63" w:rsidRPr="00093B86" w14:paraId="459A45BD" w14:textId="77777777" w:rsidTr="003C5A6C">
        <w:trPr>
          <w:gridAfter w:val="2"/>
          <w:wAfter w:w="4015" w:type="pct"/>
        </w:trPr>
        <w:tc>
          <w:tcPr>
            <w:tcW w:w="195" w:type="pct"/>
          </w:tcPr>
          <w:p w14:paraId="0DAFC48B" w14:textId="2C3B79EB" w:rsidR="00257D63" w:rsidRPr="00093B86" w:rsidRDefault="00257D63" w:rsidP="00257D63">
            <w:pPr>
              <w:pStyle w:val="TabellRader"/>
              <w:rPr>
                <w:b/>
              </w:rPr>
            </w:pPr>
            <w:r w:rsidRPr="00093B86">
              <w:rPr>
                <w:b/>
              </w:rPr>
              <w:t>2005/06</w:t>
            </w:r>
          </w:p>
        </w:tc>
        <w:tc>
          <w:tcPr>
            <w:tcW w:w="193" w:type="pct"/>
          </w:tcPr>
          <w:p w14:paraId="2B13C544" w14:textId="77777777" w:rsidR="00257D63" w:rsidRPr="00093B86" w:rsidRDefault="00257D63" w:rsidP="00257D63">
            <w:pPr>
              <w:pStyle w:val="TabellRader"/>
              <w:rPr>
                <w:b/>
              </w:rPr>
            </w:pPr>
          </w:p>
        </w:tc>
        <w:tc>
          <w:tcPr>
            <w:tcW w:w="192" w:type="pct"/>
          </w:tcPr>
          <w:p w14:paraId="30838118" w14:textId="77777777" w:rsidR="00257D63" w:rsidRPr="00093B86" w:rsidRDefault="00257D63" w:rsidP="00257D63">
            <w:pPr>
              <w:pStyle w:val="TabellRader"/>
              <w:rPr>
                <w:b/>
              </w:rPr>
            </w:pPr>
          </w:p>
        </w:tc>
        <w:tc>
          <w:tcPr>
            <w:tcW w:w="192" w:type="pct"/>
          </w:tcPr>
          <w:p w14:paraId="3FFC42D2" w14:textId="77777777" w:rsidR="00257D63" w:rsidRPr="00093B86" w:rsidRDefault="00257D63" w:rsidP="00257D63">
            <w:pPr>
              <w:pStyle w:val="TabellRader"/>
              <w:rPr>
                <w:b/>
              </w:rPr>
            </w:pPr>
          </w:p>
        </w:tc>
        <w:tc>
          <w:tcPr>
            <w:tcW w:w="213" w:type="pct"/>
          </w:tcPr>
          <w:p w14:paraId="4B9C489B" w14:textId="1FEEEE5F" w:rsidR="00257D63" w:rsidRPr="00093B86" w:rsidRDefault="00257D63" w:rsidP="00257D63">
            <w:pPr>
              <w:pStyle w:val="TabellRader"/>
              <w:rPr>
                <w:b/>
              </w:rPr>
            </w:pPr>
          </w:p>
        </w:tc>
      </w:tr>
      <w:tr w:rsidR="00257D63" w14:paraId="5ADFDBE0" w14:textId="77777777" w:rsidTr="003C5A6C">
        <w:trPr>
          <w:gridAfter w:val="2"/>
          <w:wAfter w:w="4015" w:type="pct"/>
        </w:trPr>
        <w:tc>
          <w:tcPr>
            <w:tcW w:w="195" w:type="pct"/>
          </w:tcPr>
          <w:p w14:paraId="4A723EEC" w14:textId="2A2D1E44" w:rsidR="00257D63" w:rsidRDefault="00257D63" w:rsidP="00257D63">
            <w:pPr>
              <w:pStyle w:val="TabellRader"/>
            </w:pPr>
            <w:r>
              <w:t>308</w:t>
            </w:r>
          </w:p>
        </w:tc>
        <w:tc>
          <w:tcPr>
            <w:tcW w:w="193" w:type="pct"/>
          </w:tcPr>
          <w:p w14:paraId="1BE4C6B8" w14:textId="2418C810" w:rsidR="00257D63" w:rsidRDefault="00257D63" w:rsidP="00257D63">
            <w:pPr>
              <w:pStyle w:val="TabellRader"/>
            </w:pPr>
            <w:r>
              <w:t>TU5</w:t>
            </w:r>
          </w:p>
        </w:tc>
        <w:tc>
          <w:tcPr>
            <w:tcW w:w="192" w:type="pct"/>
          </w:tcPr>
          <w:p w14:paraId="32A8324C" w14:textId="7BCD9DCA" w:rsidR="00257D63" w:rsidRDefault="00257D63" w:rsidP="00257D63">
            <w:pPr>
              <w:pStyle w:val="TabellRader"/>
            </w:pPr>
            <w:r w:rsidRPr="00A908AF">
              <w:t>LI</w:t>
            </w:r>
            <w:r>
              <w:t xml:space="preserve"> 3</w:t>
            </w:r>
          </w:p>
        </w:tc>
        <w:tc>
          <w:tcPr>
            <w:tcW w:w="192" w:type="pct"/>
          </w:tcPr>
          <w:p w14:paraId="799E62F3" w14:textId="77777777" w:rsidR="00257D63" w:rsidRDefault="00257D63" w:rsidP="00257D63">
            <w:pPr>
              <w:pStyle w:val="TabellRader"/>
            </w:pPr>
          </w:p>
        </w:tc>
        <w:tc>
          <w:tcPr>
            <w:tcW w:w="213" w:type="pct"/>
          </w:tcPr>
          <w:p w14:paraId="4C470035" w14:textId="71E2ED79" w:rsidR="00257D63" w:rsidRDefault="00257D63" w:rsidP="00257D63">
            <w:pPr>
              <w:pStyle w:val="TabellRader"/>
            </w:pPr>
            <w:r>
              <w:t>X</w:t>
            </w:r>
          </w:p>
        </w:tc>
      </w:tr>
      <w:tr w:rsidR="00257D63" w14:paraId="1B6620EE" w14:textId="77777777" w:rsidTr="003C5A6C">
        <w:trPr>
          <w:gridAfter w:val="2"/>
          <w:wAfter w:w="4015" w:type="pct"/>
        </w:trPr>
        <w:tc>
          <w:tcPr>
            <w:tcW w:w="195" w:type="pct"/>
          </w:tcPr>
          <w:p w14:paraId="537B2544" w14:textId="050C8877" w:rsidR="00257D63" w:rsidRDefault="00257D63" w:rsidP="00257D63">
            <w:pPr>
              <w:pStyle w:val="TabellRader"/>
            </w:pPr>
          </w:p>
        </w:tc>
        <w:tc>
          <w:tcPr>
            <w:tcW w:w="193" w:type="pct"/>
          </w:tcPr>
          <w:p w14:paraId="36518030" w14:textId="77777777" w:rsidR="00257D63" w:rsidRDefault="00257D63" w:rsidP="00257D63">
            <w:pPr>
              <w:pStyle w:val="TabellRader"/>
            </w:pPr>
          </w:p>
        </w:tc>
        <w:tc>
          <w:tcPr>
            <w:tcW w:w="192" w:type="pct"/>
          </w:tcPr>
          <w:p w14:paraId="6FAF8D26" w14:textId="77777777" w:rsidR="00257D63" w:rsidRDefault="00257D63" w:rsidP="00257D63">
            <w:pPr>
              <w:pStyle w:val="TabellRader"/>
            </w:pPr>
          </w:p>
        </w:tc>
        <w:tc>
          <w:tcPr>
            <w:tcW w:w="192" w:type="pct"/>
          </w:tcPr>
          <w:p w14:paraId="3CC6D13B" w14:textId="77777777" w:rsidR="00257D63" w:rsidRDefault="00257D63" w:rsidP="00257D63">
            <w:pPr>
              <w:pStyle w:val="TabellRader"/>
            </w:pPr>
          </w:p>
        </w:tc>
        <w:tc>
          <w:tcPr>
            <w:tcW w:w="213" w:type="pct"/>
          </w:tcPr>
          <w:p w14:paraId="3255A9F6" w14:textId="098316C0" w:rsidR="00257D63" w:rsidRDefault="00257D63" w:rsidP="00257D63">
            <w:pPr>
              <w:pStyle w:val="TabellRader"/>
            </w:pPr>
          </w:p>
        </w:tc>
      </w:tr>
      <w:tr w:rsidR="00257D63" w:rsidRPr="00093B86" w14:paraId="6BA18D0A" w14:textId="77777777" w:rsidTr="003C5A6C">
        <w:trPr>
          <w:gridAfter w:val="2"/>
          <w:wAfter w:w="4015" w:type="pct"/>
        </w:trPr>
        <w:tc>
          <w:tcPr>
            <w:tcW w:w="195" w:type="pct"/>
          </w:tcPr>
          <w:p w14:paraId="380A06C7" w14:textId="1A2E9E7E" w:rsidR="00257D63" w:rsidRPr="00093B86" w:rsidRDefault="00257D63" w:rsidP="00257D63">
            <w:pPr>
              <w:pStyle w:val="TabellRader"/>
              <w:rPr>
                <w:b/>
              </w:rPr>
            </w:pPr>
            <w:r w:rsidRPr="00093B86">
              <w:rPr>
                <w:b/>
              </w:rPr>
              <w:t>2012/13</w:t>
            </w:r>
          </w:p>
        </w:tc>
        <w:tc>
          <w:tcPr>
            <w:tcW w:w="193" w:type="pct"/>
          </w:tcPr>
          <w:p w14:paraId="73B2E299" w14:textId="77777777" w:rsidR="00257D63" w:rsidRPr="00093B86" w:rsidRDefault="00257D63" w:rsidP="00257D63">
            <w:pPr>
              <w:pStyle w:val="TabellRader"/>
              <w:rPr>
                <w:b/>
              </w:rPr>
            </w:pPr>
          </w:p>
        </w:tc>
        <w:tc>
          <w:tcPr>
            <w:tcW w:w="192" w:type="pct"/>
          </w:tcPr>
          <w:p w14:paraId="30ABED69" w14:textId="77777777" w:rsidR="00257D63" w:rsidRPr="00093B86" w:rsidRDefault="00257D63" w:rsidP="00257D63">
            <w:pPr>
              <w:pStyle w:val="TabellRader"/>
              <w:rPr>
                <w:b/>
              </w:rPr>
            </w:pPr>
          </w:p>
        </w:tc>
        <w:tc>
          <w:tcPr>
            <w:tcW w:w="192" w:type="pct"/>
          </w:tcPr>
          <w:p w14:paraId="4EBFA94A" w14:textId="77777777" w:rsidR="00257D63" w:rsidRPr="00093B86" w:rsidRDefault="00257D63" w:rsidP="00257D63">
            <w:pPr>
              <w:pStyle w:val="TabellRader"/>
              <w:rPr>
                <w:b/>
              </w:rPr>
            </w:pPr>
          </w:p>
        </w:tc>
        <w:tc>
          <w:tcPr>
            <w:tcW w:w="213" w:type="pct"/>
          </w:tcPr>
          <w:p w14:paraId="29CE550D" w14:textId="5BF67D37" w:rsidR="00257D63" w:rsidRPr="00093B86" w:rsidRDefault="00257D63" w:rsidP="00257D63">
            <w:pPr>
              <w:pStyle w:val="TabellRader"/>
              <w:rPr>
                <w:b/>
              </w:rPr>
            </w:pPr>
          </w:p>
        </w:tc>
      </w:tr>
      <w:tr w:rsidR="00257D63" w14:paraId="4A8C8924" w14:textId="77777777" w:rsidTr="003C5A6C">
        <w:trPr>
          <w:gridAfter w:val="2"/>
          <w:wAfter w:w="4015" w:type="pct"/>
        </w:trPr>
        <w:tc>
          <w:tcPr>
            <w:tcW w:w="195" w:type="pct"/>
          </w:tcPr>
          <w:p w14:paraId="0801F600" w14:textId="66BF824C" w:rsidR="00257D63" w:rsidRDefault="00257D63" w:rsidP="00257D63">
            <w:pPr>
              <w:pStyle w:val="TabellRader"/>
            </w:pPr>
            <w:r>
              <w:t>259</w:t>
            </w:r>
          </w:p>
        </w:tc>
        <w:tc>
          <w:tcPr>
            <w:tcW w:w="193" w:type="pct"/>
          </w:tcPr>
          <w:p w14:paraId="4E471825" w14:textId="57E79DC8" w:rsidR="00257D63" w:rsidRDefault="00257D63" w:rsidP="00257D63">
            <w:pPr>
              <w:pStyle w:val="TabellRader"/>
            </w:pPr>
            <w:r>
              <w:t>TU18</w:t>
            </w:r>
          </w:p>
        </w:tc>
        <w:tc>
          <w:tcPr>
            <w:tcW w:w="192" w:type="pct"/>
          </w:tcPr>
          <w:p w14:paraId="18761B7C" w14:textId="23BE891B" w:rsidR="00257D63" w:rsidRDefault="00257D63" w:rsidP="00257D63">
            <w:pPr>
              <w:pStyle w:val="TabellRader"/>
            </w:pPr>
            <w:r w:rsidRPr="00A908AF">
              <w:t>LI</w:t>
            </w:r>
            <w:r>
              <w:t xml:space="preserve"> 6</w:t>
            </w:r>
          </w:p>
        </w:tc>
        <w:tc>
          <w:tcPr>
            <w:tcW w:w="192" w:type="pct"/>
          </w:tcPr>
          <w:p w14:paraId="060927F0" w14:textId="77777777" w:rsidR="00257D63" w:rsidRDefault="00257D63" w:rsidP="00257D63">
            <w:pPr>
              <w:pStyle w:val="TabellRader"/>
            </w:pPr>
          </w:p>
        </w:tc>
        <w:tc>
          <w:tcPr>
            <w:tcW w:w="213" w:type="pct"/>
          </w:tcPr>
          <w:p w14:paraId="284DC508" w14:textId="1B773DC3" w:rsidR="00257D63" w:rsidRDefault="00257D63" w:rsidP="00257D63">
            <w:pPr>
              <w:pStyle w:val="TabellRader"/>
            </w:pPr>
            <w:r>
              <w:t>X</w:t>
            </w:r>
          </w:p>
        </w:tc>
      </w:tr>
      <w:tr w:rsidR="00257D63" w14:paraId="24AA3580" w14:textId="77777777" w:rsidTr="003C5A6C">
        <w:trPr>
          <w:gridAfter w:val="2"/>
          <w:wAfter w:w="4015" w:type="pct"/>
        </w:trPr>
        <w:tc>
          <w:tcPr>
            <w:tcW w:w="195" w:type="pct"/>
          </w:tcPr>
          <w:p w14:paraId="0C75FDA0" w14:textId="147DC333" w:rsidR="00257D63" w:rsidRDefault="00257D63" w:rsidP="00257D63">
            <w:pPr>
              <w:pStyle w:val="TabellRader"/>
            </w:pPr>
          </w:p>
        </w:tc>
        <w:tc>
          <w:tcPr>
            <w:tcW w:w="193" w:type="pct"/>
          </w:tcPr>
          <w:p w14:paraId="258FAAE9" w14:textId="77777777" w:rsidR="00257D63" w:rsidRDefault="00257D63" w:rsidP="00257D63">
            <w:pPr>
              <w:pStyle w:val="TabellRader"/>
            </w:pPr>
          </w:p>
        </w:tc>
        <w:tc>
          <w:tcPr>
            <w:tcW w:w="192" w:type="pct"/>
          </w:tcPr>
          <w:p w14:paraId="139C6093" w14:textId="77777777" w:rsidR="00257D63" w:rsidRDefault="00257D63" w:rsidP="00257D63">
            <w:pPr>
              <w:pStyle w:val="TabellRader"/>
            </w:pPr>
          </w:p>
        </w:tc>
        <w:tc>
          <w:tcPr>
            <w:tcW w:w="192" w:type="pct"/>
          </w:tcPr>
          <w:p w14:paraId="71319628" w14:textId="77777777" w:rsidR="00257D63" w:rsidRDefault="00257D63" w:rsidP="00257D63">
            <w:pPr>
              <w:pStyle w:val="TabellRader"/>
            </w:pPr>
          </w:p>
        </w:tc>
        <w:tc>
          <w:tcPr>
            <w:tcW w:w="213" w:type="pct"/>
          </w:tcPr>
          <w:p w14:paraId="165A638F" w14:textId="09F4EEE7" w:rsidR="00257D63" w:rsidRDefault="00257D63" w:rsidP="00257D63">
            <w:pPr>
              <w:pStyle w:val="TabellRader"/>
            </w:pPr>
          </w:p>
        </w:tc>
      </w:tr>
      <w:tr w:rsidR="00257D63" w:rsidRPr="00093B86" w14:paraId="3121ACEE" w14:textId="77777777" w:rsidTr="003C5A6C">
        <w:trPr>
          <w:gridAfter w:val="2"/>
          <w:wAfter w:w="4015" w:type="pct"/>
        </w:trPr>
        <w:tc>
          <w:tcPr>
            <w:tcW w:w="195" w:type="pct"/>
          </w:tcPr>
          <w:p w14:paraId="3AD8059D" w14:textId="2527FBD5" w:rsidR="00257D63" w:rsidRPr="00093B86" w:rsidRDefault="00257D63" w:rsidP="00257D63">
            <w:pPr>
              <w:pStyle w:val="TabellRader"/>
              <w:rPr>
                <w:b/>
              </w:rPr>
            </w:pPr>
            <w:r w:rsidRPr="00093B86">
              <w:rPr>
                <w:b/>
              </w:rPr>
              <w:t>2013/14</w:t>
            </w:r>
          </w:p>
        </w:tc>
        <w:tc>
          <w:tcPr>
            <w:tcW w:w="193" w:type="pct"/>
          </w:tcPr>
          <w:p w14:paraId="0C5C36D3" w14:textId="77777777" w:rsidR="00257D63" w:rsidRPr="00093B86" w:rsidRDefault="00257D63" w:rsidP="00257D63">
            <w:pPr>
              <w:pStyle w:val="TabellRader"/>
              <w:rPr>
                <w:b/>
              </w:rPr>
            </w:pPr>
          </w:p>
        </w:tc>
        <w:tc>
          <w:tcPr>
            <w:tcW w:w="192" w:type="pct"/>
          </w:tcPr>
          <w:p w14:paraId="48AFE783" w14:textId="77777777" w:rsidR="00257D63" w:rsidRPr="00093B86" w:rsidRDefault="00257D63" w:rsidP="00257D63">
            <w:pPr>
              <w:pStyle w:val="TabellRader"/>
              <w:rPr>
                <w:b/>
              </w:rPr>
            </w:pPr>
          </w:p>
        </w:tc>
        <w:tc>
          <w:tcPr>
            <w:tcW w:w="192" w:type="pct"/>
          </w:tcPr>
          <w:p w14:paraId="1F516289" w14:textId="77777777" w:rsidR="00257D63" w:rsidRPr="00093B86" w:rsidRDefault="00257D63" w:rsidP="00257D63">
            <w:pPr>
              <w:pStyle w:val="TabellRader"/>
              <w:rPr>
                <w:b/>
              </w:rPr>
            </w:pPr>
          </w:p>
        </w:tc>
        <w:tc>
          <w:tcPr>
            <w:tcW w:w="213" w:type="pct"/>
          </w:tcPr>
          <w:p w14:paraId="103DE25C" w14:textId="0AC79190" w:rsidR="00257D63" w:rsidRPr="00093B86" w:rsidRDefault="00257D63" w:rsidP="00257D63">
            <w:pPr>
              <w:pStyle w:val="TabellRader"/>
              <w:rPr>
                <w:b/>
              </w:rPr>
            </w:pPr>
          </w:p>
        </w:tc>
      </w:tr>
      <w:tr w:rsidR="00257D63" w14:paraId="3BB239E9" w14:textId="77777777" w:rsidTr="003C5A6C">
        <w:trPr>
          <w:gridAfter w:val="2"/>
          <w:wAfter w:w="4015" w:type="pct"/>
        </w:trPr>
        <w:tc>
          <w:tcPr>
            <w:tcW w:w="195" w:type="pct"/>
          </w:tcPr>
          <w:p w14:paraId="2DD22309" w14:textId="2145B899" w:rsidR="00257D63" w:rsidRDefault="00257D63" w:rsidP="00257D63">
            <w:pPr>
              <w:pStyle w:val="TabellRader"/>
            </w:pPr>
            <w:r>
              <w:t>372</w:t>
            </w:r>
          </w:p>
        </w:tc>
        <w:tc>
          <w:tcPr>
            <w:tcW w:w="193" w:type="pct"/>
          </w:tcPr>
          <w:p w14:paraId="7196EF0D" w14:textId="19934EE7" w:rsidR="00257D63" w:rsidRDefault="00257D63" w:rsidP="00257D63">
            <w:pPr>
              <w:pStyle w:val="TabellRader"/>
            </w:pPr>
            <w:r>
              <w:t>TU19</w:t>
            </w:r>
          </w:p>
        </w:tc>
        <w:tc>
          <w:tcPr>
            <w:tcW w:w="192" w:type="pct"/>
          </w:tcPr>
          <w:p w14:paraId="465DBD4F" w14:textId="68ADE66A" w:rsidR="00257D63" w:rsidRDefault="00257D63" w:rsidP="00257D63">
            <w:pPr>
              <w:pStyle w:val="TabellRader"/>
            </w:pPr>
            <w:r w:rsidRPr="00A908AF">
              <w:t>LI</w:t>
            </w:r>
            <w:r>
              <w:t xml:space="preserve"> 7</w:t>
            </w:r>
          </w:p>
        </w:tc>
        <w:tc>
          <w:tcPr>
            <w:tcW w:w="192" w:type="pct"/>
          </w:tcPr>
          <w:p w14:paraId="153455A5" w14:textId="77777777" w:rsidR="00257D63" w:rsidRDefault="00257D63" w:rsidP="00257D63">
            <w:pPr>
              <w:pStyle w:val="TabellRader"/>
            </w:pPr>
          </w:p>
        </w:tc>
        <w:tc>
          <w:tcPr>
            <w:tcW w:w="213" w:type="pct"/>
          </w:tcPr>
          <w:p w14:paraId="13C65B88" w14:textId="0BD47EF7" w:rsidR="00257D63" w:rsidRDefault="00257D63" w:rsidP="00257D63">
            <w:pPr>
              <w:pStyle w:val="TabellRader"/>
            </w:pPr>
            <w:r>
              <w:t>X</w:t>
            </w:r>
          </w:p>
        </w:tc>
      </w:tr>
      <w:tr w:rsidR="00257D63" w14:paraId="7E889880" w14:textId="77777777" w:rsidTr="003C5A6C">
        <w:trPr>
          <w:gridAfter w:val="2"/>
          <w:wAfter w:w="4015" w:type="pct"/>
        </w:trPr>
        <w:tc>
          <w:tcPr>
            <w:tcW w:w="195" w:type="pct"/>
          </w:tcPr>
          <w:p w14:paraId="64D18F66" w14:textId="60EBA295" w:rsidR="00257D63" w:rsidRDefault="00257D63" w:rsidP="00257D63">
            <w:pPr>
              <w:pStyle w:val="TabellRader"/>
            </w:pPr>
          </w:p>
        </w:tc>
        <w:tc>
          <w:tcPr>
            <w:tcW w:w="193" w:type="pct"/>
          </w:tcPr>
          <w:p w14:paraId="56773656" w14:textId="77777777" w:rsidR="00257D63" w:rsidRDefault="00257D63" w:rsidP="00257D63">
            <w:pPr>
              <w:pStyle w:val="TabellRader"/>
            </w:pPr>
          </w:p>
        </w:tc>
        <w:tc>
          <w:tcPr>
            <w:tcW w:w="192" w:type="pct"/>
          </w:tcPr>
          <w:p w14:paraId="366C6BDE" w14:textId="77777777" w:rsidR="00257D63" w:rsidRDefault="00257D63" w:rsidP="00257D63">
            <w:pPr>
              <w:pStyle w:val="TabellRader"/>
            </w:pPr>
          </w:p>
        </w:tc>
        <w:tc>
          <w:tcPr>
            <w:tcW w:w="192" w:type="pct"/>
          </w:tcPr>
          <w:p w14:paraId="7872E954" w14:textId="77777777" w:rsidR="00257D63" w:rsidRDefault="00257D63" w:rsidP="00257D63">
            <w:pPr>
              <w:pStyle w:val="TabellRader"/>
            </w:pPr>
          </w:p>
        </w:tc>
        <w:tc>
          <w:tcPr>
            <w:tcW w:w="213" w:type="pct"/>
          </w:tcPr>
          <w:p w14:paraId="6B6E38DE" w14:textId="3CD8B6DA" w:rsidR="00257D63" w:rsidRDefault="00257D63" w:rsidP="00257D63">
            <w:pPr>
              <w:pStyle w:val="TabellRader"/>
            </w:pPr>
          </w:p>
        </w:tc>
      </w:tr>
      <w:tr w:rsidR="00257D63" w:rsidRPr="00782AE1" w14:paraId="28310ADA" w14:textId="77777777" w:rsidTr="003C5A6C">
        <w:trPr>
          <w:gridAfter w:val="2"/>
          <w:wAfter w:w="4015" w:type="pct"/>
        </w:trPr>
        <w:tc>
          <w:tcPr>
            <w:tcW w:w="195" w:type="pct"/>
          </w:tcPr>
          <w:p w14:paraId="594F7071" w14:textId="34690B06" w:rsidR="00257D63" w:rsidRPr="00782AE1" w:rsidRDefault="00257D63" w:rsidP="00257D63">
            <w:pPr>
              <w:pStyle w:val="TabellRader"/>
              <w:rPr>
                <w:b/>
              </w:rPr>
            </w:pPr>
            <w:r w:rsidRPr="00782AE1">
              <w:rPr>
                <w:b/>
              </w:rPr>
              <w:t>2014/15</w:t>
            </w:r>
          </w:p>
        </w:tc>
        <w:tc>
          <w:tcPr>
            <w:tcW w:w="193" w:type="pct"/>
          </w:tcPr>
          <w:p w14:paraId="57998853" w14:textId="77777777" w:rsidR="00257D63" w:rsidRPr="00782AE1" w:rsidRDefault="00257D63" w:rsidP="00257D63">
            <w:pPr>
              <w:pStyle w:val="TabellRader"/>
              <w:rPr>
                <w:b/>
              </w:rPr>
            </w:pPr>
          </w:p>
        </w:tc>
        <w:tc>
          <w:tcPr>
            <w:tcW w:w="192" w:type="pct"/>
          </w:tcPr>
          <w:p w14:paraId="380FB9DC" w14:textId="77777777" w:rsidR="00257D63" w:rsidRPr="00782AE1" w:rsidRDefault="00257D63" w:rsidP="00257D63">
            <w:pPr>
              <w:pStyle w:val="TabellRader"/>
              <w:rPr>
                <w:b/>
              </w:rPr>
            </w:pPr>
          </w:p>
        </w:tc>
        <w:tc>
          <w:tcPr>
            <w:tcW w:w="192" w:type="pct"/>
          </w:tcPr>
          <w:p w14:paraId="4E5A015E" w14:textId="77777777" w:rsidR="00257D63" w:rsidRPr="00782AE1" w:rsidRDefault="00257D63" w:rsidP="00257D63">
            <w:pPr>
              <w:pStyle w:val="TabellRader"/>
              <w:rPr>
                <w:b/>
              </w:rPr>
            </w:pPr>
          </w:p>
        </w:tc>
        <w:tc>
          <w:tcPr>
            <w:tcW w:w="213" w:type="pct"/>
          </w:tcPr>
          <w:p w14:paraId="6DF341D2" w14:textId="52FFA4FB" w:rsidR="00257D63" w:rsidRPr="00782AE1" w:rsidRDefault="00257D63" w:rsidP="00257D63">
            <w:pPr>
              <w:pStyle w:val="TabellRader"/>
              <w:rPr>
                <w:b/>
              </w:rPr>
            </w:pPr>
          </w:p>
        </w:tc>
      </w:tr>
      <w:tr w:rsidR="00257D63" w14:paraId="47CF61F8" w14:textId="77777777" w:rsidTr="003C5A6C">
        <w:trPr>
          <w:gridAfter w:val="2"/>
          <w:wAfter w:w="4015" w:type="pct"/>
        </w:trPr>
        <w:tc>
          <w:tcPr>
            <w:tcW w:w="195" w:type="pct"/>
          </w:tcPr>
          <w:p w14:paraId="0032475D" w14:textId="543A1334" w:rsidR="00257D63" w:rsidRDefault="00257D63" w:rsidP="00257D63">
            <w:pPr>
              <w:pStyle w:val="TabellRader"/>
            </w:pPr>
            <w:r>
              <w:t>144</w:t>
            </w:r>
          </w:p>
        </w:tc>
        <w:tc>
          <w:tcPr>
            <w:tcW w:w="193" w:type="pct"/>
          </w:tcPr>
          <w:p w14:paraId="23E869B1" w14:textId="121A719D" w:rsidR="00257D63" w:rsidRDefault="00257D63" w:rsidP="00257D63">
            <w:pPr>
              <w:pStyle w:val="TabellRader"/>
            </w:pPr>
            <w:r>
              <w:t>TU7</w:t>
            </w:r>
          </w:p>
        </w:tc>
        <w:tc>
          <w:tcPr>
            <w:tcW w:w="192" w:type="pct"/>
          </w:tcPr>
          <w:p w14:paraId="262B79E7" w14:textId="7AC5B0E2" w:rsidR="00257D63" w:rsidRDefault="00257D63" w:rsidP="00257D63">
            <w:pPr>
              <w:pStyle w:val="TabellRader"/>
            </w:pPr>
            <w:r w:rsidRPr="00A908AF">
              <w:t>LI</w:t>
            </w:r>
            <w:r>
              <w:t xml:space="preserve"> 8</w:t>
            </w:r>
          </w:p>
        </w:tc>
        <w:tc>
          <w:tcPr>
            <w:tcW w:w="192" w:type="pct"/>
          </w:tcPr>
          <w:p w14:paraId="6CF06988" w14:textId="77777777" w:rsidR="00257D63" w:rsidRDefault="00257D63" w:rsidP="00257D63">
            <w:pPr>
              <w:pStyle w:val="TabellRader"/>
            </w:pPr>
          </w:p>
        </w:tc>
        <w:tc>
          <w:tcPr>
            <w:tcW w:w="213" w:type="pct"/>
          </w:tcPr>
          <w:p w14:paraId="5E0D85B5" w14:textId="39B7A118" w:rsidR="00257D63" w:rsidRDefault="00257D63" w:rsidP="00257D63">
            <w:pPr>
              <w:pStyle w:val="TabellRader"/>
            </w:pPr>
            <w:r>
              <w:t>X</w:t>
            </w:r>
          </w:p>
        </w:tc>
      </w:tr>
      <w:tr w:rsidR="00257D63" w14:paraId="1215F4E8" w14:textId="77777777" w:rsidTr="003C5A6C">
        <w:trPr>
          <w:gridAfter w:val="2"/>
          <w:wAfter w:w="4015" w:type="pct"/>
        </w:trPr>
        <w:tc>
          <w:tcPr>
            <w:tcW w:w="195" w:type="pct"/>
          </w:tcPr>
          <w:p w14:paraId="6A7BAD60" w14:textId="2EB2CF78" w:rsidR="00257D63" w:rsidRDefault="00257D63" w:rsidP="00257D63">
            <w:pPr>
              <w:pStyle w:val="TabellRader"/>
            </w:pPr>
            <w:r>
              <w:t>206</w:t>
            </w:r>
          </w:p>
        </w:tc>
        <w:tc>
          <w:tcPr>
            <w:tcW w:w="193" w:type="pct"/>
          </w:tcPr>
          <w:p w14:paraId="25B73252" w14:textId="455B371B" w:rsidR="00257D63" w:rsidRDefault="00257D63" w:rsidP="00257D63">
            <w:pPr>
              <w:pStyle w:val="TabellRader"/>
            </w:pPr>
            <w:r>
              <w:t>TU12</w:t>
            </w:r>
          </w:p>
        </w:tc>
        <w:tc>
          <w:tcPr>
            <w:tcW w:w="192" w:type="pct"/>
          </w:tcPr>
          <w:p w14:paraId="001235CE" w14:textId="3CF96C20" w:rsidR="00257D63" w:rsidRDefault="00257D63" w:rsidP="00257D63">
            <w:pPr>
              <w:pStyle w:val="TabellRader"/>
            </w:pPr>
            <w:r w:rsidRPr="00A908AF">
              <w:t>LI</w:t>
            </w:r>
            <w:r>
              <w:t xml:space="preserve"> 11</w:t>
            </w:r>
          </w:p>
        </w:tc>
        <w:tc>
          <w:tcPr>
            <w:tcW w:w="192" w:type="pct"/>
          </w:tcPr>
          <w:p w14:paraId="55A6D449" w14:textId="07B0328B" w:rsidR="00257D63" w:rsidRDefault="00257D63" w:rsidP="00257D63">
            <w:pPr>
              <w:pStyle w:val="TabellRader"/>
            </w:pPr>
            <w:r>
              <w:t>X</w:t>
            </w:r>
          </w:p>
        </w:tc>
        <w:tc>
          <w:tcPr>
            <w:tcW w:w="213" w:type="pct"/>
          </w:tcPr>
          <w:p w14:paraId="7C2AD40D" w14:textId="0EC2251C" w:rsidR="00257D63" w:rsidRDefault="00257D63" w:rsidP="00257D63">
            <w:pPr>
              <w:pStyle w:val="TabellRader"/>
            </w:pPr>
          </w:p>
        </w:tc>
      </w:tr>
      <w:tr w:rsidR="00257D63" w14:paraId="67687B84" w14:textId="77777777" w:rsidTr="003C5A6C">
        <w:trPr>
          <w:gridAfter w:val="2"/>
          <w:wAfter w:w="4015" w:type="pct"/>
        </w:trPr>
        <w:tc>
          <w:tcPr>
            <w:tcW w:w="195" w:type="pct"/>
          </w:tcPr>
          <w:p w14:paraId="6F611742" w14:textId="1B36DCEE" w:rsidR="00257D63" w:rsidRDefault="00257D63" w:rsidP="00257D63">
            <w:pPr>
              <w:pStyle w:val="TabellRader"/>
            </w:pPr>
          </w:p>
        </w:tc>
        <w:tc>
          <w:tcPr>
            <w:tcW w:w="193" w:type="pct"/>
          </w:tcPr>
          <w:p w14:paraId="7AC63AE8" w14:textId="77777777" w:rsidR="00257D63" w:rsidRDefault="00257D63" w:rsidP="00257D63">
            <w:pPr>
              <w:pStyle w:val="TabellRader"/>
            </w:pPr>
          </w:p>
        </w:tc>
        <w:tc>
          <w:tcPr>
            <w:tcW w:w="192" w:type="pct"/>
          </w:tcPr>
          <w:p w14:paraId="21CEC0E8" w14:textId="77777777" w:rsidR="00257D63" w:rsidRDefault="00257D63" w:rsidP="00257D63">
            <w:pPr>
              <w:pStyle w:val="TabellRader"/>
            </w:pPr>
          </w:p>
        </w:tc>
        <w:tc>
          <w:tcPr>
            <w:tcW w:w="192" w:type="pct"/>
          </w:tcPr>
          <w:p w14:paraId="13CB4A0B" w14:textId="77777777" w:rsidR="00257D63" w:rsidRDefault="00257D63" w:rsidP="00257D63">
            <w:pPr>
              <w:pStyle w:val="TabellRader"/>
            </w:pPr>
          </w:p>
        </w:tc>
        <w:tc>
          <w:tcPr>
            <w:tcW w:w="213" w:type="pct"/>
          </w:tcPr>
          <w:p w14:paraId="78E43F97" w14:textId="0590B330" w:rsidR="00257D63" w:rsidRDefault="00257D63" w:rsidP="00257D63">
            <w:pPr>
              <w:pStyle w:val="TabellRader"/>
            </w:pPr>
          </w:p>
        </w:tc>
      </w:tr>
      <w:tr w:rsidR="00257D63" w:rsidRPr="00F00AC3" w14:paraId="4CC1DBC4" w14:textId="77777777" w:rsidTr="003C5A6C">
        <w:trPr>
          <w:gridAfter w:val="2"/>
          <w:wAfter w:w="4015" w:type="pct"/>
        </w:trPr>
        <w:tc>
          <w:tcPr>
            <w:tcW w:w="195" w:type="pct"/>
          </w:tcPr>
          <w:p w14:paraId="346246ED" w14:textId="513F5445" w:rsidR="00257D63" w:rsidRPr="00F00AC3" w:rsidRDefault="00257D63" w:rsidP="00257D63">
            <w:pPr>
              <w:pStyle w:val="TabellRader"/>
              <w:rPr>
                <w:b/>
              </w:rPr>
            </w:pPr>
            <w:r w:rsidRPr="00F00AC3">
              <w:rPr>
                <w:b/>
              </w:rPr>
              <w:t>2015/16</w:t>
            </w:r>
          </w:p>
        </w:tc>
        <w:tc>
          <w:tcPr>
            <w:tcW w:w="193" w:type="pct"/>
          </w:tcPr>
          <w:p w14:paraId="3947CF02" w14:textId="77777777" w:rsidR="00257D63" w:rsidRPr="00F00AC3" w:rsidRDefault="00257D63" w:rsidP="00257D63">
            <w:pPr>
              <w:pStyle w:val="TabellRader"/>
              <w:rPr>
                <w:b/>
              </w:rPr>
            </w:pPr>
          </w:p>
        </w:tc>
        <w:tc>
          <w:tcPr>
            <w:tcW w:w="192" w:type="pct"/>
          </w:tcPr>
          <w:p w14:paraId="12DD628F" w14:textId="77777777" w:rsidR="00257D63" w:rsidRPr="00F00AC3" w:rsidRDefault="00257D63" w:rsidP="00257D63">
            <w:pPr>
              <w:pStyle w:val="TabellRader"/>
              <w:rPr>
                <w:b/>
              </w:rPr>
            </w:pPr>
          </w:p>
        </w:tc>
        <w:tc>
          <w:tcPr>
            <w:tcW w:w="192" w:type="pct"/>
          </w:tcPr>
          <w:p w14:paraId="521AD1D4" w14:textId="77777777" w:rsidR="00257D63" w:rsidRPr="00F00AC3" w:rsidRDefault="00257D63" w:rsidP="00257D63">
            <w:pPr>
              <w:pStyle w:val="TabellRader"/>
              <w:rPr>
                <w:b/>
              </w:rPr>
            </w:pPr>
          </w:p>
        </w:tc>
        <w:tc>
          <w:tcPr>
            <w:tcW w:w="213" w:type="pct"/>
          </w:tcPr>
          <w:p w14:paraId="69F08F99" w14:textId="06C5118F" w:rsidR="00257D63" w:rsidRPr="00F00AC3" w:rsidRDefault="00257D63" w:rsidP="00257D63">
            <w:pPr>
              <w:pStyle w:val="TabellRader"/>
              <w:rPr>
                <w:b/>
              </w:rPr>
            </w:pPr>
          </w:p>
        </w:tc>
      </w:tr>
      <w:tr w:rsidR="00257D63" w14:paraId="6F640186" w14:textId="77777777" w:rsidTr="003C5A6C">
        <w:trPr>
          <w:gridAfter w:val="2"/>
          <w:wAfter w:w="4015" w:type="pct"/>
        </w:trPr>
        <w:tc>
          <w:tcPr>
            <w:tcW w:w="195" w:type="pct"/>
          </w:tcPr>
          <w:p w14:paraId="4418B95B" w14:textId="78B65AC4" w:rsidR="00257D63" w:rsidRDefault="00257D63" w:rsidP="00257D63">
            <w:pPr>
              <w:pStyle w:val="TabellRader"/>
            </w:pPr>
            <w:r>
              <w:t>226</w:t>
            </w:r>
          </w:p>
        </w:tc>
        <w:tc>
          <w:tcPr>
            <w:tcW w:w="193" w:type="pct"/>
          </w:tcPr>
          <w:p w14:paraId="038BB905" w14:textId="31F45479" w:rsidR="00257D63" w:rsidRDefault="00257D63" w:rsidP="00257D63">
            <w:pPr>
              <w:pStyle w:val="TabellRader"/>
            </w:pPr>
            <w:r>
              <w:t>TU14</w:t>
            </w:r>
          </w:p>
        </w:tc>
        <w:tc>
          <w:tcPr>
            <w:tcW w:w="192" w:type="pct"/>
          </w:tcPr>
          <w:p w14:paraId="2245A9F1" w14:textId="25396757" w:rsidR="00257D63" w:rsidRDefault="00257D63" w:rsidP="00257D63">
            <w:pPr>
              <w:pStyle w:val="TabellRader"/>
            </w:pPr>
            <w:r w:rsidRPr="00A908AF">
              <w:t>LI</w:t>
            </w:r>
            <w:r>
              <w:t xml:space="preserve"> 13</w:t>
            </w:r>
          </w:p>
        </w:tc>
        <w:tc>
          <w:tcPr>
            <w:tcW w:w="192" w:type="pct"/>
          </w:tcPr>
          <w:p w14:paraId="65955412" w14:textId="3EE85564" w:rsidR="00257D63" w:rsidRDefault="00257D63" w:rsidP="00257D63">
            <w:pPr>
              <w:pStyle w:val="TabellRader"/>
            </w:pPr>
            <w:r>
              <w:t>X</w:t>
            </w:r>
          </w:p>
        </w:tc>
        <w:tc>
          <w:tcPr>
            <w:tcW w:w="213" w:type="pct"/>
          </w:tcPr>
          <w:p w14:paraId="2CC7285B" w14:textId="49165F30" w:rsidR="00257D63" w:rsidRDefault="00257D63" w:rsidP="00257D63">
            <w:pPr>
              <w:pStyle w:val="TabellRader"/>
            </w:pPr>
          </w:p>
        </w:tc>
      </w:tr>
      <w:tr w:rsidR="00257D63" w14:paraId="65924DA8" w14:textId="77777777" w:rsidTr="003C5A6C">
        <w:trPr>
          <w:gridAfter w:val="2"/>
          <w:wAfter w:w="4015" w:type="pct"/>
        </w:trPr>
        <w:tc>
          <w:tcPr>
            <w:tcW w:w="195" w:type="pct"/>
          </w:tcPr>
          <w:p w14:paraId="179A68D3" w14:textId="77777777" w:rsidR="00257D63" w:rsidRDefault="00257D63" w:rsidP="00257D63">
            <w:pPr>
              <w:pStyle w:val="TabellRader"/>
            </w:pPr>
          </w:p>
        </w:tc>
        <w:tc>
          <w:tcPr>
            <w:tcW w:w="193" w:type="pct"/>
          </w:tcPr>
          <w:p w14:paraId="19B43554" w14:textId="77777777" w:rsidR="00257D63" w:rsidRDefault="00257D63" w:rsidP="00257D63">
            <w:pPr>
              <w:pStyle w:val="TabellRader"/>
            </w:pPr>
          </w:p>
        </w:tc>
        <w:tc>
          <w:tcPr>
            <w:tcW w:w="192" w:type="pct"/>
          </w:tcPr>
          <w:p w14:paraId="316EA6B7" w14:textId="77777777" w:rsidR="00257D63" w:rsidRDefault="00257D63" w:rsidP="00257D63">
            <w:pPr>
              <w:pStyle w:val="TabellRader"/>
            </w:pPr>
          </w:p>
        </w:tc>
        <w:tc>
          <w:tcPr>
            <w:tcW w:w="192" w:type="pct"/>
          </w:tcPr>
          <w:p w14:paraId="7CFE9417" w14:textId="77777777" w:rsidR="00257D63" w:rsidRDefault="00257D63" w:rsidP="00257D63">
            <w:pPr>
              <w:pStyle w:val="TabellRader"/>
            </w:pPr>
          </w:p>
        </w:tc>
        <w:tc>
          <w:tcPr>
            <w:tcW w:w="213" w:type="pct"/>
          </w:tcPr>
          <w:p w14:paraId="4D843FD9" w14:textId="77777777" w:rsidR="00257D63" w:rsidRDefault="00257D63" w:rsidP="00257D63">
            <w:pPr>
              <w:pStyle w:val="TabellRader"/>
            </w:pPr>
          </w:p>
        </w:tc>
      </w:tr>
      <w:tr w:rsidR="00257D63" w:rsidRPr="00887C6F" w14:paraId="31697BD7" w14:textId="77777777" w:rsidTr="003C5A6C">
        <w:trPr>
          <w:gridAfter w:val="2"/>
          <w:wAfter w:w="4015" w:type="pct"/>
        </w:trPr>
        <w:tc>
          <w:tcPr>
            <w:tcW w:w="195" w:type="pct"/>
          </w:tcPr>
          <w:p w14:paraId="28745350" w14:textId="68AAB799" w:rsidR="00257D63" w:rsidRPr="00887C6F" w:rsidRDefault="00257D63" w:rsidP="00257D63">
            <w:pPr>
              <w:pStyle w:val="TabellRader"/>
              <w:rPr>
                <w:b/>
              </w:rPr>
            </w:pPr>
            <w:r w:rsidRPr="00887C6F">
              <w:rPr>
                <w:b/>
              </w:rPr>
              <w:t>2016/17</w:t>
            </w:r>
          </w:p>
        </w:tc>
        <w:tc>
          <w:tcPr>
            <w:tcW w:w="193" w:type="pct"/>
          </w:tcPr>
          <w:p w14:paraId="11ACE5DA" w14:textId="77777777" w:rsidR="00257D63" w:rsidRPr="00887C6F" w:rsidRDefault="00257D63" w:rsidP="00257D63">
            <w:pPr>
              <w:pStyle w:val="TabellRader"/>
              <w:rPr>
                <w:b/>
              </w:rPr>
            </w:pPr>
          </w:p>
        </w:tc>
        <w:tc>
          <w:tcPr>
            <w:tcW w:w="192" w:type="pct"/>
          </w:tcPr>
          <w:p w14:paraId="30FAA21B" w14:textId="77777777" w:rsidR="00257D63" w:rsidRPr="00887C6F" w:rsidRDefault="00257D63" w:rsidP="00257D63">
            <w:pPr>
              <w:pStyle w:val="TabellRader"/>
              <w:rPr>
                <w:b/>
              </w:rPr>
            </w:pPr>
          </w:p>
        </w:tc>
        <w:tc>
          <w:tcPr>
            <w:tcW w:w="192" w:type="pct"/>
          </w:tcPr>
          <w:p w14:paraId="1A29AB58" w14:textId="77777777" w:rsidR="00257D63" w:rsidRPr="00887C6F" w:rsidRDefault="00257D63" w:rsidP="00257D63">
            <w:pPr>
              <w:pStyle w:val="TabellRader"/>
              <w:rPr>
                <w:b/>
              </w:rPr>
            </w:pPr>
          </w:p>
        </w:tc>
        <w:tc>
          <w:tcPr>
            <w:tcW w:w="213" w:type="pct"/>
          </w:tcPr>
          <w:p w14:paraId="4B9F1806" w14:textId="4049C22B" w:rsidR="00257D63" w:rsidRPr="00887C6F" w:rsidRDefault="00257D63" w:rsidP="00257D63">
            <w:pPr>
              <w:pStyle w:val="TabellRader"/>
              <w:rPr>
                <w:b/>
              </w:rPr>
            </w:pPr>
          </w:p>
        </w:tc>
      </w:tr>
      <w:tr w:rsidR="00257D63" w14:paraId="55E7457B" w14:textId="77777777" w:rsidTr="003C5A6C">
        <w:trPr>
          <w:gridAfter w:val="2"/>
          <w:wAfter w:w="4015" w:type="pct"/>
        </w:trPr>
        <w:tc>
          <w:tcPr>
            <w:tcW w:w="195" w:type="pct"/>
          </w:tcPr>
          <w:p w14:paraId="54E911DD" w14:textId="353B5572" w:rsidR="00257D63" w:rsidRDefault="00257D63" w:rsidP="00257D63">
            <w:pPr>
              <w:pStyle w:val="TabellRader"/>
            </w:pPr>
            <w:r>
              <w:t>101</w:t>
            </w:r>
          </w:p>
        </w:tc>
        <w:tc>
          <w:tcPr>
            <w:tcW w:w="193" w:type="pct"/>
          </w:tcPr>
          <w:p w14:paraId="0C5F2F9E" w14:textId="515939B3" w:rsidR="00257D63" w:rsidRDefault="00257D63" w:rsidP="00257D63">
            <w:pPr>
              <w:pStyle w:val="TabellRader"/>
            </w:pPr>
            <w:r>
              <w:t>TU4</w:t>
            </w:r>
          </w:p>
        </w:tc>
        <w:tc>
          <w:tcPr>
            <w:tcW w:w="192" w:type="pct"/>
          </w:tcPr>
          <w:p w14:paraId="3AB27C31" w14:textId="45D30E7A" w:rsidR="00257D63" w:rsidRDefault="00257D63" w:rsidP="00257D63">
            <w:pPr>
              <w:pStyle w:val="TabellRader"/>
            </w:pPr>
            <w:r w:rsidRPr="00A908AF">
              <w:t>LI</w:t>
            </w:r>
            <w:r>
              <w:t xml:space="preserve"> 15</w:t>
            </w:r>
          </w:p>
        </w:tc>
        <w:tc>
          <w:tcPr>
            <w:tcW w:w="192" w:type="pct"/>
          </w:tcPr>
          <w:p w14:paraId="6C533BB0" w14:textId="77777777" w:rsidR="00257D63" w:rsidRDefault="00257D63" w:rsidP="00257D63">
            <w:pPr>
              <w:pStyle w:val="TabellRader"/>
            </w:pPr>
          </w:p>
        </w:tc>
        <w:tc>
          <w:tcPr>
            <w:tcW w:w="213" w:type="pct"/>
          </w:tcPr>
          <w:p w14:paraId="5025D19D" w14:textId="6C2DEDED" w:rsidR="00257D63" w:rsidRDefault="00257D63" w:rsidP="00257D63">
            <w:pPr>
              <w:pStyle w:val="TabellRader"/>
            </w:pPr>
            <w:r>
              <w:t>X</w:t>
            </w:r>
          </w:p>
        </w:tc>
      </w:tr>
      <w:tr w:rsidR="00257D63" w14:paraId="1AFE71B2" w14:textId="77777777" w:rsidTr="003C5A6C">
        <w:trPr>
          <w:gridAfter w:val="2"/>
          <w:wAfter w:w="4015" w:type="pct"/>
        </w:trPr>
        <w:tc>
          <w:tcPr>
            <w:tcW w:w="195" w:type="pct"/>
          </w:tcPr>
          <w:p w14:paraId="24616A89" w14:textId="5FB30DD7" w:rsidR="00257D63" w:rsidRDefault="00257D63" w:rsidP="00257D63">
            <w:pPr>
              <w:pStyle w:val="TabellRader"/>
            </w:pPr>
            <w:r>
              <w:t>185</w:t>
            </w:r>
          </w:p>
        </w:tc>
        <w:tc>
          <w:tcPr>
            <w:tcW w:w="193" w:type="pct"/>
          </w:tcPr>
          <w:p w14:paraId="4840BDFF" w14:textId="7FCFD9BB" w:rsidR="00257D63" w:rsidRDefault="00257D63" w:rsidP="00257D63">
            <w:pPr>
              <w:pStyle w:val="TabellRader"/>
            </w:pPr>
            <w:r>
              <w:t>TU10</w:t>
            </w:r>
          </w:p>
        </w:tc>
        <w:tc>
          <w:tcPr>
            <w:tcW w:w="192" w:type="pct"/>
          </w:tcPr>
          <w:p w14:paraId="76C5AA43" w14:textId="6857AD90" w:rsidR="00257D63" w:rsidRDefault="00257D63" w:rsidP="00257D63">
            <w:pPr>
              <w:pStyle w:val="TabellRader"/>
            </w:pPr>
            <w:r w:rsidRPr="00A908AF">
              <w:t>LI</w:t>
            </w:r>
            <w:r>
              <w:t xml:space="preserve"> 16</w:t>
            </w:r>
          </w:p>
        </w:tc>
        <w:tc>
          <w:tcPr>
            <w:tcW w:w="192" w:type="pct"/>
          </w:tcPr>
          <w:p w14:paraId="1821C940" w14:textId="77777777" w:rsidR="00257D63" w:rsidRDefault="00257D63" w:rsidP="00257D63">
            <w:pPr>
              <w:pStyle w:val="TabellRader"/>
            </w:pPr>
          </w:p>
        </w:tc>
        <w:tc>
          <w:tcPr>
            <w:tcW w:w="213" w:type="pct"/>
          </w:tcPr>
          <w:p w14:paraId="633247EE" w14:textId="5BAA8B1D" w:rsidR="00257D63" w:rsidRDefault="00257D63" w:rsidP="00257D63">
            <w:pPr>
              <w:pStyle w:val="TabellRader"/>
            </w:pPr>
            <w:r>
              <w:t>X</w:t>
            </w:r>
          </w:p>
        </w:tc>
      </w:tr>
      <w:tr w:rsidR="00257D63" w14:paraId="06E58A20" w14:textId="77777777" w:rsidTr="003C5A6C">
        <w:trPr>
          <w:gridAfter w:val="2"/>
          <w:wAfter w:w="4015" w:type="pct"/>
        </w:trPr>
        <w:tc>
          <w:tcPr>
            <w:tcW w:w="195" w:type="pct"/>
          </w:tcPr>
          <w:p w14:paraId="0BA2DBA5" w14:textId="620F9F29" w:rsidR="00257D63" w:rsidRDefault="00257D63" w:rsidP="00257D63">
            <w:pPr>
              <w:pStyle w:val="TabellRader"/>
            </w:pPr>
            <w:r>
              <w:t>238</w:t>
            </w:r>
          </w:p>
        </w:tc>
        <w:tc>
          <w:tcPr>
            <w:tcW w:w="193" w:type="pct"/>
          </w:tcPr>
          <w:p w14:paraId="01D100D8" w14:textId="03E16FD2" w:rsidR="00257D63" w:rsidRDefault="00257D63" w:rsidP="00257D63">
            <w:pPr>
              <w:pStyle w:val="TabellRader"/>
            </w:pPr>
            <w:r>
              <w:t>TU14</w:t>
            </w:r>
          </w:p>
        </w:tc>
        <w:tc>
          <w:tcPr>
            <w:tcW w:w="192" w:type="pct"/>
          </w:tcPr>
          <w:p w14:paraId="4A19FEEA" w14:textId="7D56B1F4" w:rsidR="00257D63" w:rsidRDefault="00257D63" w:rsidP="00257D63">
            <w:pPr>
              <w:pStyle w:val="TabellRader"/>
            </w:pPr>
            <w:r w:rsidRPr="00A908AF">
              <w:t>LI</w:t>
            </w:r>
            <w:r>
              <w:t xml:space="preserve"> 18</w:t>
            </w:r>
          </w:p>
        </w:tc>
        <w:tc>
          <w:tcPr>
            <w:tcW w:w="192" w:type="pct"/>
          </w:tcPr>
          <w:p w14:paraId="6255236F" w14:textId="30FFD950" w:rsidR="00257D63" w:rsidRDefault="00257D63" w:rsidP="00257D63">
            <w:pPr>
              <w:pStyle w:val="TabellRader"/>
            </w:pPr>
            <w:r>
              <w:t>X</w:t>
            </w:r>
          </w:p>
        </w:tc>
        <w:tc>
          <w:tcPr>
            <w:tcW w:w="213" w:type="pct"/>
          </w:tcPr>
          <w:p w14:paraId="773D54A7" w14:textId="621C5408" w:rsidR="00257D63" w:rsidRDefault="00257D63" w:rsidP="00257D63">
            <w:pPr>
              <w:pStyle w:val="TabellRader"/>
            </w:pPr>
          </w:p>
        </w:tc>
      </w:tr>
      <w:tr w:rsidR="00257D63" w14:paraId="2C848963" w14:textId="77777777" w:rsidTr="003C5A6C">
        <w:trPr>
          <w:gridAfter w:val="2"/>
          <w:wAfter w:w="4015" w:type="pct"/>
        </w:trPr>
        <w:tc>
          <w:tcPr>
            <w:tcW w:w="195" w:type="pct"/>
          </w:tcPr>
          <w:p w14:paraId="2EF0A00E" w14:textId="01811E4F" w:rsidR="00257D63" w:rsidRDefault="00257D63" w:rsidP="00257D63">
            <w:pPr>
              <w:pStyle w:val="TabellRader"/>
            </w:pPr>
          </w:p>
        </w:tc>
        <w:tc>
          <w:tcPr>
            <w:tcW w:w="193" w:type="pct"/>
          </w:tcPr>
          <w:p w14:paraId="6038F5ED" w14:textId="77777777" w:rsidR="00257D63" w:rsidRDefault="00257D63" w:rsidP="00257D63">
            <w:pPr>
              <w:pStyle w:val="TabellRader"/>
            </w:pPr>
          </w:p>
        </w:tc>
        <w:tc>
          <w:tcPr>
            <w:tcW w:w="192" w:type="pct"/>
          </w:tcPr>
          <w:p w14:paraId="043F71D3" w14:textId="77777777" w:rsidR="00257D63" w:rsidRDefault="00257D63" w:rsidP="00257D63">
            <w:pPr>
              <w:pStyle w:val="TabellRader"/>
            </w:pPr>
          </w:p>
        </w:tc>
        <w:tc>
          <w:tcPr>
            <w:tcW w:w="192" w:type="pct"/>
          </w:tcPr>
          <w:p w14:paraId="10FE4E46" w14:textId="77777777" w:rsidR="00257D63" w:rsidRDefault="00257D63" w:rsidP="00257D63">
            <w:pPr>
              <w:pStyle w:val="TabellRader"/>
            </w:pPr>
          </w:p>
        </w:tc>
        <w:tc>
          <w:tcPr>
            <w:tcW w:w="213" w:type="pct"/>
          </w:tcPr>
          <w:p w14:paraId="070D83C3" w14:textId="6774A8EB" w:rsidR="00257D63" w:rsidRDefault="00257D63" w:rsidP="00257D63">
            <w:pPr>
              <w:pStyle w:val="TabellRader"/>
            </w:pPr>
          </w:p>
        </w:tc>
      </w:tr>
      <w:tr w:rsidR="00257D63" w14:paraId="325FF772" w14:textId="77777777" w:rsidTr="003C5A6C">
        <w:trPr>
          <w:gridAfter w:val="2"/>
          <w:wAfter w:w="4015" w:type="pct"/>
        </w:trPr>
        <w:tc>
          <w:tcPr>
            <w:tcW w:w="195" w:type="pct"/>
          </w:tcPr>
          <w:p w14:paraId="7B6F0231" w14:textId="09B10760" w:rsidR="00257D63" w:rsidRPr="003E1706" w:rsidRDefault="00257D63" w:rsidP="00257D63">
            <w:pPr>
              <w:pStyle w:val="TabellRader"/>
              <w:rPr>
                <w:b/>
              </w:rPr>
            </w:pPr>
            <w:r>
              <w:rPr>
                <w:b/>
              </w:rPr>
              <w:t>2017/18</w:t>
            </w:r>
          </w:p>
        </w:tc>
        <w:tc>
          <w:tcPr>
            <w:tcW w:w="193" w:type="pct"/>
          </w:tcPr>
          <w:p w14:paraId="6CB41812" w14:textId="75A164E1" w:rsidR="00257D63" w:rsidRPr="00CF7D60" w:rsidRDefault="00257D63" w:rsidP="00257D63">
            <w:pPr>
              <w:pStyle w:val="TabellRader"/>
              <w:rPr>
                <w:b/>
              </w:rPr>
            </w:pPr>
          </w:p>
        </w:tc>
        <w:tc>
          <w:tcPr>
            <w:tcW w:w="192" w:type="pct"/>
          </w:tcPr>
          <w:p w14:paraId="540C578F" w14:textId="77777777" w:rsidR="00257D63" w:rsidRDefault="00257D63" w:rsidP="00257D63">
            <w:pPr>
              <w:pStyle w:val="TabellRader"/>
            </w:pPr>
          </w:p>
        </w:tc>
        <w:tc>
          <w:tcPr>
            <w:tcW w:w="192" w:type="pct"/>
          </w:tcPr>
          <w:p w14:paraId="7887EDE0" w14:textId="77777777" w:rsidR="00257D63" w:rsidRDefault="00257D63" w:rsidP="00257D63">
            <w:pPr>
              <w:pStyle w:val="TabellRader"/>
            </w:pPr>
          </w:p>
        </w:tc>
        <w:tc>
          <w:tcPr>
            <w:tcW w:w="213" w:type="pct"/>
          </w:tcPr>
          <w:p w14:paraId="11BD9DEB" w14:textId="135D9F32" w:rsidR="00257D63" w:rsidRDefault="00257D63" w:rsidP="00257D63">
            <w:pPr>
              <w:pStyle w:val="TabellRader"/>
            </w:pPr>
          </w:p>
        </w:tc>
      </w:tr>
      <w:tr w:rsidR="00257D63" w14:paraId="3CF32FDA" w14:textId="77777777" w:rsidTr="003C5A6C">
        <w:trPr>
          <w:gridAfter w:val="2"/>
          <w:wAfter w:w="4015" w:type="pct"/>
        </w:trPr>
        <w:tc>
          <w:tcPr>
            <w:tcW w:w="195" w:type="pct"/>
          </w:tcPr>
          <w:p w14:paraId="26A4974C" w14:textId="51967043" w:rsidR="00257D63" w:rsidRDefault="00257D63" w:rsidP="00257D63">
            <w:pPr>
              <w:pStyle w:val="TabellRader"/>
            </w:pPr>
            <w:r>
              <w:t>104</w:t>
            </w:r>
          </w:p>
        </w:tc>
        <w:tc>
          <w:tcPr>
            <w:tcW w:w="193" w:type="pct"/>
          </w:tcPr>
          <w:p w14:paraId="134D1202" w14:textId="16D89701" w:rsidR="00257D63" w:rsidRDefault="00257D63" w:rsidP="00257D63">
            <w:pPr>
              <w:pStyle w:val="TabellRader"/>
            </w:pPr>
            <w:r>
              <w:t>TU1</w:t>
            </w:r>
          </w:p>
        </w:tc>
        <w:tc>
          <w:tcPr>
            <w:tcW w:w="192" w:type="pct"/>
          </w:tcPr>
          <w:p w14:paraId="0EB89093" w14:textId="0F76D48E" w:rsidR="00257D63" w:rsidRDefault="00257D63" w:rsidP="00257D63">
            <w:pPr>
              <w:pStyle w:val="TabellRader"/>
            </w:pPr>
            <w:r w:rsidRPr="00A908AF">
              <w:t>LI</w:t>
            </w:r>
            <w:r>
              <w:t xml:space="preserve"> 20</w:t>
            </w:r>
          </w:p>
        </w:tc>
        <w:tc>
          <w:tcPr>
            <w:tcW w:w="192" w:type="pct"/>
          </w:tcPr>
          <w:p w14:paraId="598F1392" w14:textId="2F867D3B" w:rsidR="00257D63" w:rsidRDefault="00257D63" w:rsidP="00257D63">
            <w:pPr>
              <w:pStyle w:val="TabellRader"/>
            </w:pPr>
          </w:p>
        </w:tc>
        <w:tc>
          <w:tcPr>
            <w:tcW w:w="213" w:type="pct"/>
          </w:tcPr>
          <w:p w14:paraId="60EE9C68" w14:textId="114E0B73" w:rsidR="00257D63" w:rsidRDefault="00257D63" w:rsidP="00257D63">
            <w:pPr>
              <w:pStyle w:val="TabellRader"/>
            </w:pPr>
            <w:r>
              <w:t>X</w:t>
            </w:r>
          </w:p>
        </w:tc>
      </w:tr>
      <w:tr w:rsidR="00257D63" w14:paraId="1F85E84A" w14:textId="77777777" w:rsidTr="003C5A6C">
        <w:trPr>
          <w:gridAfter w:val="2"/>
          <w:wAfter w:w="4015" w:type="pct"/>
        </w:trPr>
        <w:tc>
          <w:tcPr>
            <w:tcW w:w="195" w:type="pct"/>
          </w:tcPr>
          <w:p w14:paraId="0AA085AE" w14:textId="0EC29F47" w:rsidR="00257D63" w:rsidRDefault="00257D63" w:rsidP="00257D63">
            <w:pPr>
              <w:pStyle w:val="TabellRader"/>
            </w:pPr>
            <w:r>
              <w:t>198</w:t>
            </w:r>
          </w:p>
        </w:tc>
        <w:tc>
          <w:tcPr>
            <w:tcW w:w="193" w:type="pct"/>
          </w:tcPr>
          <w:p w14:paraId="4B352D31" w14:textId="032E7894" w:rsidR="00257D63" w:rsidRDefault="00257D63" w:rsidP="00257D63">
            <w:pPr>
              <w:pStyle w:val="TabellRader"/>
            </w:pPr>
            <w:r>
              <w:t>TU10</w:t>
            </w:r>
          </w:p>
        </w:tc>
        <w:tc>
          <w:tcPr>
            <w:tcW w:w="192" w:type="pct"/>
          </w:tcPr>
          <w:p w14:paraId="5213877E" w14:textId="454815ED" w:rsidR="00257D63" w:rsidRDefault="00257D63" w:rsidP="00257D63">
            <w:pPr>
              <w:pStyle w:val="TabellRader"/>
            </w:pPr>
            <w:r w:rsidRPr="00A908AF">
              <w:t>LI</w:t>
            </w:r>
            <w:r>
              <w:t xml:space="preserve"> 23</w:t>
            </w:r>
          </w:p>
        </w:tc>
        <w:tc>
          <w:tcPr>
            <w:tcW w:w="192" w:type="pct"/>
          </w:tcPr>
          <w:p w14:paraId="5241CCAE" w14:textId="061D3841" w:rsidR="00257D63" w:rsidRDefault="00257D63" w:rsidP="00257D63">
            <w:pPr>
              <w:pStyle w:val="TabellRader"/>
            </w:pPr>
          </w:p>
        </w:tc>
        <w:tc>
          <w:tcPr>
            <w:tcW w:w="213" w:type="pct"/>
          </w:tcPr>
          <w:p w14:paraId="41561C3B" w14:textId="405D4FE6" w:rsidR="00257D63" w:rsidRDefault="00257D63" w:rsidP="00257D63">
            <w:pPr>
              <w:pStyle w:val="TabellRader"/>
            </w:pPr>
            <w:r>
              <w:t>X</w:t>
            </w:r>
          </w:p>
        </w:tc>
      </w:tr>
      <w:tr w:rsidR="00257D63" w14:paraId="6DF6DAC9" w14:textId="77777777" w:rsidTr="003C5A6C">
        <w:trPr>
          <w:gridAfter w:val="2"/>
          <w:wAfter w:w="4015" w:type="pct"/>
        </w:trPr>
        <w:tc>
          <w:tcPr>
            <w:tcW w:w="195" w:type="pct"/>
          </w:tcPr>
          <w:p w14:paraId="6F2D2517" w14:textId="059F2337" w:rsidR="00257D63" w:rsidRDefault="00257D63" w:rsidP="00257D63">
            <w:pPr>
              <w:pStyle w:val="TabellRader"/>
            </w:pPr>
            <w:r>
              <w:t>324</w:t>
            </w:r>
          </w:p>
        </w:tc>
        <w:tc>
          <w:tcPr>
            <w:tcW w:w="193" w:type="pct"/>
          </w:tcPr>
          <w:p w14:paraId="31F4C4C3" w14:textId="73E125FD" w:rsidR="00257D63" w:rsidRDefault="00257D63" w:rsidP="00257D63">
            <w:pPr>
              <w:pStyle w:val="TabellRader"/>
            </w:pPr>
            <w:r>
              <w:t>TU15</w:t>
            </w:r>
          </w:p>
        </w:tc>
        <w:tc>
          <w:tcPr>
            <w:tcW w:w="192" w:type="pct"/>
          </w:tcPr>
          <w:p w14:paraId="162D4BC7" w14:textId="0C3D4DD8" w:rsidR="00257D63" w:rsidRDefault="00257D63" w:rsidP="00257D63">
            <w:pPr>
              <w:pStyle w:val="TabellRader"/>
            </w:pPr>
            <w:r w:rsidRPr="00A908AF">
              <w:t>LI</w:t>
            </w:r>
            <w:r>
              <w:t xml:space="preserve"> 25</w:t>
            </w:r>
          </w:p>
        </w:tc>
        <w:tc>
          <w:tcPr>
            <w:tcW w:w="192" w:type="pct"/>
          </w:tcPr>
          <w:p w14:paraId="62C0CA16" w14:textId="6F855AAB" w:rsidR="00257D63" w:rsidRDefault="00257D63" w:rsidP="00257D63">
            <w:pPr>
              <w:pStyle w:val="TabellRader"/>
            </w:pPr>
          </w:p>
        </w:tc>
        <w:tc>
          <w:tcPr>
            <w:tcW w:w="213" w:type="pct"/>
          </w:tcPr>
          <w:p w14:paraId="1915A20F" w14:textId="4F567F6F" w:rsidR="00257D63" w:rsidRDefault="00257D63" w:rsidP="00257D63">
            <w:pPr>
              <w:pStyle w:val="TabellRader"/>
            </w:pPr>
            <w:r>
              <w:t>X</w:t>
            </w:r>
          </w:p>
        </w:tc>
      </w:tr>
      <w:tr w:rsidR="00257D63" w14:paraId="0E07EFE6" w14:textId="77777777" w:rsidTr="003C5A6C">
        <w:trPr>
          <w:gridAfter w:val="2"/>
          <w:wAfter w:w="4015" w:type="pct"/>
        </w:trPr>
        <w:tc>
          <w:tcPr>
            <w:tcW w:w="195" w:type="pct"/>
          </w:tcPr>
          <w:p w14:paraId="1192D3C8" w14:textId="4CDBA851" w:rsidR="00257D63" w:rsidRDefault="00257D63" w:rsidP="00257D63">
            <w:pPr>
              <w:pStyle w:val="TabellRader"/>
            </w:pPr>
          </w:p>
        </w:tc>
        <w:tc>
          <w:tcPr>
            <w:tcW w:w="193" w:type="pct"/>
          </w:tcPr>
          <w:p w14:paraId="48D35574" w14:textId="77777777" w:rsidR="00257D63" w:rsidRDefault="00257D63" w:rsidP="00257D63">
            <w:pPr>
              <w:pStyle w:val="TabellRader"/>
            </w:pPr>
          </w:p>
        </w:tc>
        <w:tc>
          <w:tcPr>
            <w:tcW w:w="192" w:type="pct"/>
          </w:tcPr>
          <w:p w14:paraId="6E822D03" w14:textId="77777777" w:rsidR="00257D63" w:rsidRDefault="00257D63" w:rsidP="00257D63">
            <w:pPr>
              <w:pStyle w:val="TabellRader"/>
            </w:pPr>
          </w:p>
        </w:tc>
        <w:tc>
          <w:tcPr>
            <w:tcW w:w="192" w:type="pct"/>
          </w:tcPr>
          <w:p w14:paraId="1305BF2F" w14:textId="77777777" w:rsidR="00257D63" w:rsidRDefault="00257D63" w:rsidP="00257D63">
            <w:pPr>
              <w:pStyle w:val="TabellRader"/>
            </w:pPr>
          </w:p>
        </w:tc>
        <w:tc>
          <w:tcPr>
            <w:tcW w:w="213" w:type="pct"/>
          </w:tcPr>
          <w:p w14:paraId="5E84218C" w14:textId="5EBB2733" w:rsidR="00257D63" w:rsidRDefault="00257D63" w:rsidP="00257D63">
            <w:pPr>
              <w:pStyle w:val="TabellRader"/>
            </w:pPr>
          </w:p>
        </w:tc>
      </w:tr>
      <w:tr w:rsidR="00257D63" w:rsidRPr="00FE7292" w14:paraId="55879FE5" w14:textId="77777777" w:rsidTr="003C5A6C">
        <w:trPr>
          <w:gridAfter w:val="2"/>
          <w:wAfter w:w="4015" w:type="pct"/>
        </w:trPr>
        <w:tc>
          <w:tcPr>
            <w:tcW w:w="195" w:type="pct"/>
          </w:tcPr>
          <w:p w14:paraId="0FA2A85D" w14:textId="79DAECCB" w:rsidR="00257D63" w:rsidRPr="00FE7292" w:rsidRDefault="00257D63" w:rsidP="00257D63">
            <w:pPr>
              <w:pStyle w:val="TabellRader"/>
              <w:rPr>
                <w:b/>
              </w:rPr>
            </w:pPr>
            <w:r w:rsidRPr="00FE7292">
              <w:rPr>
                <w:b/>
              </w:rPr>
              <w:t>2018/19</w:t>
            </w:r>
          </w:p>
        </w:tc>
        <w:tc>
          <w:tcPr>
            <w:tcW w:w="193" w:type="pct"/>
          </w:tcPr>
          <w:p w14:paraId="6E21A890" w14:textId="77777777" w:rsidR="00257D63" w:rsidRPr="00FE7292" w:rsidRDefault="00257D63" w:rsidP="00257D63">
            <w:pPr>
              <w:pStyle w:val="TabellRader"/>
              <w:rPr>
                <w:b/>
              </w:rPr>
            </w:pPr>
          </w:p>
        </w:tc>
        <w:tc>
          <w:tcPr>
            <w:tcW w:w="192" w:type="pct"/>
          </w:tcPr>
          <w:p w14:paraId="1C4C7FAC" w14:textId="77777777" w:rsidR="00257D63" w:rsidRPr="00FE7292" w:rsidRDefault="00257D63" w:rsidP="00257D63">
            <w:pPr>
              <w:pStyle w:val="TabellRader"/>
              <w:rPr>
                <w:b/>
              </w:rPr>
            </w:pPr>
          </w:p>
        </w:tc>
        <w:tc>
          <w:tcPr>
            <w:tcW w:w="192" w:type="pct"/>
          </w:tcPr>
          <w:p w14:paraId="3DCA9791" w14:textId="77777777" w:rsidR="00257D63" w:rsidRPr="00FE7292" w:rsidRDefault="00257D63" w:rsidP="00257D63">
            <w:pPr>
              <w:pStyle w:val="TabellRader"/>
              <w:rPr>
                <w:b/>
              </w:rPr>
            </w:pPr>
          </w:p>
        </w:tc>
        <w:tc>
          <w:tcPr>
            <w:tcW w:w="213" w:type="pct"/>
          </w:tcPr>
          <w:p w14:paraId="2025645A" w14:textId="5322D1E4" w:rsidR="00257D63" w:rsidRPr="00FE7292" w:rsidRDefault="00257D63" w:rsidP="00257D63">
            <w:pPr>
              <w:pStyle w:val="TabellRader"/>
              <w:rPr>
                <w:b/>
              </w:rPr>
            </w:pPr>
          </w:p>
        </w:tc>
      </w:tr>
      <w:tr w:rsidR="00257D63" w14:paraId="26BBAD68" w14:textId="77777777" w:rsidTr="003C5A6C">
        <w:trPr>
          <w:gridAfter w:val="2"/>
          <w:wAfter w:w="4015" w:type="pct"/>
        </w:trPr>
        <w:tc>
          <w:tcPr>
            <w:tcW w:w="195" w:type="pct"/>
          </w:tcPr>
          <w:p w14:paraId="2CEA62A3" w14:textId="69CC0683" w:rsidR="00257D63" w:rsidRDefault="00257D63" w:rsidP="00257D63">
            <w:pPr>
              <w:pStyle w:val="TabellRader"/>
            </w:pPr>
            <w:r>
              <w:t>165</w:t>
            </w:r>
          </w:p>
        </w:tc>
        <w:tc>
          <w:tcPr>
            <w:tcW w:w="193" w:type="pct"/>
          </w:tcPr>
          <w:p w14:paraId="36D6DF1B" w14:textId="434CDAB1" w:rsidR="00257D63" w:rsidRDefault="00257D63" w:rsidP="00257D63">
            <w:pPr>
              <w:pStyle w:val="TabellRader"/>
            </w:pPr>
            <w:r>
              <w:t>TU7</w:t>
            </w:r>
          </w:p>
        </w:tc>
        <w:tc>
          <w:tcPr>
            <w:tcW w:w="192" w:type="pct"/>
          </w:tcPr>
          <w:p w14:paraId="6C39EB1E" w14:textId="639AA49F" w:rsidR="00257D63" w:rsidRDefault="00257D63" w:rsidP="00257D63">
            <w:pPr>
              <w:pStyle w:val="TabellRader"/>
            </w:pPr>
            <w:r w:rsidRPr="00A908AF">
              <w:t>LI</w:t>
            </w:r>
            <w:r>
              <w:t xml:space="preserve"> 29</w:t>
            </w:r>
          </w:p>
        </w:tc>
        <w:tc>
          <w:tcPr>
            <w:tcW w:w="192" w:type="pct"/>
          </w:tcPr>
          <w:p w14:paraId="04FDD5B6" w14:textId="77777777" w:rsidR="00257D63" w:rsidRDefault="00257D63" w:rsidP="00257D63">
            <w:pPr>
              <w:pStyle w:val="TabellRader"/>
            </w:pPr>
          </w:p>
        </w:tc>
        <w:tc>
          <w:tcPr>
            <w:tcW w:w="213" w:type="pct"/>
          </w:tcPr>
          <w:p w14:paraId="18FC6BAE" w14:textId="5CB8ED2A" w:rsidR="00257D63" w:rsidRDefault="00257D63" w:rsidP="00257D63">
            <w:pPr>
              <w:pStyle w:val="TabellRader"/>
            </w:pPr>
            <w:r>
              <w:t>X</w:t>
            </w:r>
          </w:p>
        </w:tc>
      </w:tr>
      <w:tr w:rsidR="00257D63" w14:paraId="553882C3" w14:textId="77777777" w:rsidTr="003C5A6C">
        <w:trPr>
          <w:gridAfter w:val="2"/>
          <w:wAfter w:w="4015" w:type="pct"/>
        </w:trPr>
        <w:tc>
          <w:tcPr>
            <w:tcW w:w="195" w:type="pct"/>
          </w:tcPr>
          <w:p w14:paraId="654CD370" w14:textId="418A4093" w:rsidR="00257D63" w:rsidRDefault="00257D63" w:rsidP="00257D63">
            <w:pPr>
              <w:pStyle w:val="TabellRader"/>
            </w:pPr>
            <w:r>
              <w:t>176</w:t>
            </w:r>
          </w:p>
        </w:tc>
        <w:tc>
          <w:tcPr>
            <w:tcW w:w="193" w:type="pct"/>
          </w:tcPr>
          <w:p w14:paraId="4F58519E" w14:textId="6E495D2D" w:rsidR="00257D63" w:rsidRDefault="00257D63" w:rsidP="00257D63">
            <w:pPr>
              <w:pStyle w:val="TabellRader"/>
            </w:pPr>
            <w:r>
              <w:t>TU5</w:t>
            </w:r>
          </w:p>
        </w:tc>
        <w:tc>
          <w:tcPr>
            <w:tcW w:w="192" w:type="pct"/>
          </w:tcPr>
          <w:p w14:paraId="0A4003C0" w14:textId="6D5F4341" w:rsidR="00257D63" w:rsidRDefault="00257D63" w:rsidP="00257D63">
            <w:pPr>
              <w:pStyle w:val="TabellRader"/>
            </w:pPr>
            <w:r w:rsidRPr="00A908AF">
              <w:t>LI</w:t>
            </w:r>
            <w:r>
              <w:t xml:space="preserve"> 31</w:t>
            </w:r>
          </w:p>
        </w:tc>
        <w:tc>
          <w:tcPr>
            <w:tcW w:w="192" w:type="pct"/>
          </w:tcPr>
          <w:p w14:paraId="54DC9F10" w14:textId="3F6A9356" w:rsidR="00257D63" w:rsidRDefault="00257D63" w:rsidP="00257D63">
            <w:pPr>
              <w:pStyle w:val="TabellRader"/>
            </w:pPr>
            <w:r>
              <w:t>X</w:t>
            </w:r>
          </w:p>
        </w:tc>
        <w:tc>
          <w:tcPr>
            <w:tcW w:w="213" w:type="pct"/>
          </w:tcPr>
          <w:p w14:paraId="2ECEF923" w14:textId="5A1CC147" w:rsidR="00257D63" w:rsidRDefault="00257D63" w:rsidP="00257D63">
            <w:pPr>
              <w:pStyle w:val="TabellRader"/>
            </w:pPr>
          </w:p>
        </w:tc>
      </w:tr>
      <w:tr w:rsidR="00257D63" w14:paraId="649C4130" w14:textId="77777777" w:rsidTr="003C5A6C">
        <w:trPr>
          <w:gridAfter w:val="2"/>
          <w:wAfter w:w="4015" w:type="pct"/>
        </w:trPr>
        <w:tc>
          <w:tcPr>
            <w:tcW w:w="195" w:type="pct"/>
          </w:tcPr>
          <w:p w14:paraId="32896D32" w14:textId="43F1AF9F" w:rsidR="00257D63" w:rsidRDefault="00257D63" w:rsidP="00257D63">
            <w:pPr>
              <w:pStyle w:val="TabellRader"/>
            </w:pPr>
            <w:r>
              <w:t>258</w:t>
            </w:r>
          </w:p>
        </w:tc>
        <w:tc>
          <w:tcPr>
            <w:tcW w:w="193" w:type="pct"/>
          </w:tcPr>
          <w:p w14:paraId="5D2ED44E" w14:textId="00C8F8E4" w:rsidR="00257D63" w:rsidRDefault="00257D63" w:rsidP="00257D63">
            <w:pPr>
              <w:pStyle w:val="TabellRader"/>
            </w:pPr>
            <w:r>
              <w:t>TU14</w:t>
            </w:r>
          </w:p>
        </w:tc>
        <w:tc>
          <w:tcPr>
            <w:tcW w:w="192" w:type="pct"/>
          </w:tcPr>
          <w:p w14:paraId="68939691" w14:textId="7865C312" w:rsidR="00257D63" w:rsidRDefault="00257D63" w:rsidP="00257D63">
            <w:pPr>
              <w:pStyle w:val="TabellRader"/>
            </w:pPr>
            <w:r w:rsidRPr="00A908AF">
              <w:t>LI</w:t>
            </w:r>
            <w:r>
              <w:t xml:space="preserve"> 33</w:t>
            </w:r>
          </w:p>
        </w:tc>
        <w:tc>
          <w:tcPr>
            <w:tcW w:w="192" w:type="pct"/>
          </w:tcPr>
          <w:p w14:paraId="0104178A" w14:textId="048FE0BF" w:rsidR="00257D63" w:rsidRDefault="00257D63" w:rsidP="00257D63">
            <w:pPr>
              <w:pStyle w:val="TabellRader"/>
            </w:pPr>
            <w:r>
              <w:t>X</w:t>
            </w:r>
          </w:p>
        </w:tc>
        <w:tc>
          <w:tcPr>
            <w:tcW w:w="213" w:type="pct"/>
          </w:tcPr>
          <w:p w14:paraId="1507BAF7" w14:textId="1C2FA307" w:rsidR="00257D63" w:rsidRDefault="00257D63" w:rsidP="00257D63">
            <w:pPr>
              <w:pStyle w:val="TabellRader"/>
            </w:pPr>
          </w:p>
        </w:tc>
      </w:tr>
      <w:tr w:rsidR="00257D63" w14:paraId="189E9CA5" w14:textId="77777777" w:rsidTr="003C5A6C">
        <w:trPr>
          <w:gridAfter w:val="2"/>
          <w:wAfter w:w="4015" w:type="pct"/>
        </w:trPr>
        <w:tc>
          <w:tcPr>
            <w:tcW w:w="195" w:type="pct"/>
          </w:tcPr>
          <w:p w14:paraId="7E709C4A" w14:textId="63A4B3E0" w:rsidR="00257D63" w:rsidRDefault="00257D63" w:rsidP="00257D63">
            <w:pPr>
              <w:pStyle w:val="TabellRader"/>
            </w:pPr>
            <w:r>
              <w:t>259</w:t>
            </w:r>
          </w:p>
        </w:tc>
        <w:tc>
          <w:tcPr>
            <w:tcW w:w="193" w:type="pct"/>
          </w:tcPr>
          <w:p w14:paraId="4128C9E7" w14:textId="61DE2F97" w:rsidR="00257D63" w:rsidRDefault="00257D63" w:rsidP="00257D63">
            <w:pPr>
              <w:pStyle w:val="TabellRader"/>
            </w:pPr>
            <w:r>
              <w:t>TU16</w:t>
            </w:r>
          </w:p>
        </w:tc>
        <w:tc>
          <w:tcPr>
            <w:tcW w:w="192" w:type="pct"/>
          </w:tcPr>
          <w:p w14:paraId="54D6890B" w14:textId="6A8FDF3B" w:rsidR="00257D63" w:rsidRDefault="00257D63" w:rsidP="00257D63">
            <w:pPr>
              <w:pStyle w:val="TabellRader"/>
            </w:pPr>
            <w:r w:rsidRPr="00A908AF">
              <w:t>LI</w:t>
            </w:r>
            <w:r>
              <w:t xml:space="preserve"> 34</w:t>
            </w:r>
          </w:p>
        </w:tc>
        <w:tc>
          <w:tcPr>
            <w:tcW w:w="192" w:type="pct"/>
          </w:tcPr>
          <w:p w14:paraId="45545AF0" w14:textId="77777777" w:rsidR="00257D63" w:rsidRDefault="00257D63" w:rsidP="00257D63">
            <w:pPr>
              <w:pStyle w:val="TabellRader"/>
            </w:pPr>
          </w:p>
        </w:tc>
        <w:tc>
          <w:tcPr>
            <w:tcW w:w="213" w:type="pct"/>
          </w:tcPr>
          <w:p w14:paraId="50319143" w14:textId="0EEEF33A" w:rsidR="00257D63" w:rsidRDefault="00257D63" w:rsidP="00257D63">
            <w:pPr>
              <w:pStyle w:val="TabellRader"/>
            </w:pPr>
            <w:r>
              <w:t>X</w:t>
            </w:r>
          </w:p>
        </w:tc>
      </w:tr>
      <w:tr w:rsidR="00257D63" w14:paraId="677CC6CD" w14:textId="77777777" w:rsidTr="003C5A6C">
        <w:trPr>
          <w:gridAfter w:val="2"/>
          <w:wAfter w:w="4015" w:type="pct"/>
        </w:trPr>
        <w:tc>
          <w:tcPr>
            <w:tcW w:w="195" w:type="pct"/>
          </w:tcPr>
          <w:p w14:paraId="1F1DA16B" w14:textId="78D5BBC1" w:rsidR="00257D63" w:rsidRDefault="00257D63" w:rsidP="00257D63">
            <w:pPr>
              <w:pStyle w:val="TabellRader"/>
            </w:pPr>
            <w:r>
              <w:t>277</w:t>
            </w:r>
          </w:p>
        </w:tc>
        <w:tc>
          <w:tcPr>
            <w:tcW w:w="193" w:type="pct"/>
          </w:tcPr>
          <w:p w14:paraId="4EC6396C" w14:textId="64AA37ED" w:rsidR="00257D63" w:rsidRDefault="00257D63" w:rsidP="00257D63">
            <w:pPr>
              <w:pStyle w:val="TabellRader"/>
            </w:pPr>
            <w:r>
              <w:t>TU18</w:t>
            </w:r>
          </w:p>
        </w:tc>
        <w:tc>
          <w:tcPr>
            <w:tcW w:w="192" w:type="pct"/>
          </w:tcPr>
          <w:p w14:paraId="2595BCE0" w14:textId="5C9FCA5B" w:rsidR="00257D63" w:rsidRDefault="00257D63" w:rsidP="00257D63">
            <w:pPr>
              <w:pStyle w:val="TabellRader"/>
            </w:pPr>
            <w:r w:rsidRPr="00A908AF">
              <w:t>LI</w:t>
            </w:r>
            <w:r>
              <w:t xml:space="preserve"> 35</w:t>
            </w:r>
          </w:p>
        </w:tc>
        <w:tc>
          <w:tcPr>
            <w:tcW w:w="192" w:type="pct"/>
          </w:tcPr>
          <w:p w14:paraId="7C7BB2A4" w14:textId="221C84BD" w:rsidR="00257D63" w:rsidRDefault="00257D63" w:rsidP="00257D63">
            <w:pPr>
              <w:pStyle w:val="TabellRader"/>
            </w:pPr>
            <w:r>
              <w:t>X</w:t>
            </w:r>
          </w:p>
        </w:tc>
        <w:tc>
          <w:tcPr>
            <w:tcW w:w="213" w:type="pct"/>
          </w:tcPr>
          <w:p w14:paraId="3081328B" w14:textId="640AE3D2" w:rsidR="00257D63" w:rsidRDefault="00257D63" w:rsidP="00257D63">
            <w:pPr>
              <w:pStyle w:val="TabellRader"/>
            </w:pPr>
          </w:p>
        </w:tc>
      </w:tr>
      <w:tr w:rsidR="00257D63" w14:paraId="0EBEA8B0" w14:textId="77777777" w:rsidTr="003C5A6C">
        <w:trPr>
          <w:gridAfter w:val="2"/>
          <w:wAfter w:w="4015" w:type="pct"/>
        </w:trPr>
        <w:tc>
          <w:tcPr>
            <w:tcW w:w="195" w:type="pct"/>
          </w:tcPr>
          <w:p w14:paraId="33BFDC3F" w14:textId="77777777" w:rsidR="00257D63" w:rsidRDefault="00257D63" w:rsidP="00257D63">
            <w:pPr>
              <w:pStyle w:val="TabellRader"/>
            </w:pPr>
          </w:p>
        </w:tc>
        <w:tc>
          <w:tcPr>
            <w:tcW w:w="193" w:type="pct"/>
          </w:tcPr>
          <w:p w14:paraId="62711F32" w14:textId="77777777" w:rsidR="00257D63" w:rsidRDefault="00257D63" w:rsidP="00257D63">
            <w:pPr>
              <w:pStyle w:val="TabellRader"/>
            </w:pPr>
          </w:p>
        </w:tc>
        <w:tc>
          <w:tcPr>
            <w:tcW w:w="192" w:type="pct"/>
          </w:tcPr>
          <w:p w14:paraId="28C6B7DA" w14:textId="77777777" w:rsidR="00257D63" w:rsidRDefault="00257D63" w:rsidP="00257D63">
            <w:pPr>
              <w:pStyle w:val="TabellRader"/>
            </w:pPr>
          </w:p>
        </w:tc>
        <w:tc>
          <w:tcPr>
            <w:tcW w:w="192" w:type="pct"/>
          </w:tcPr>
          <w:p w14:paraId="6A87F53E" w14:textId="77777777" w:rsidR="00257D63" w:rsidRDefault="00257D63" w:rsidP="00257D63">
            <w:pPr>
              <w:pStyle w:val="TabellRader"/>
            </w:pPr>
          </w:p>
        </w:tc>
        <w:tc>
          <w:tcPr>
            <w:tcW w:w="213" w:type="pct"/>
          </w:tcPr>
          <w:p w14:paraId="7CD83D90" w14:textId="77777777" w:rsidR="00257D63" w:rsidRDefault="00257D63" w:rsidP="00257D63">
            <w:pPr>
              <w:pStyle w:val="TabellRader"/>
            </w:pPr>
          </w:p>
        </w:tc>
      </w:tr>
      <w:tr w:rsidR="00257D63" w:rsidRPr="009515C8" w14:paraId="5D1EE9AE" w14:textId="77777777" w:rsidTr="003C5A6C">
        <w:trPr>
          <w:gridAfter w:val="2"/>
          <w:wAfter w:w="4015" w:type="pct"/>
        </w:trPr>
        <w:tc>
          <w:tcPr>
            <w:tcW w:w="195" w:type="pct"/>
          </w:tcPr>
          <w:p w14:paraId="7BF81177" w14:textId="0A9222B1" w:rsidR="00257D63" w:rsidRPr="009515C8" w:rsidRDefault="00257D63" w:rsidP="00257D63">
            <w:pPr>
              <w:pStyle w:val="TabellRader"/>
              <w:rPr>
                <w:b/>
              </w:rPr>
            </w:pPr>
            <w:r w:rsidRPr="009515C8">
              <w:rPr>
                <w:b/>
              </w:rPr>
              <w:t>2019/20</w:t>
            </w:r>
          </w:p>
        </w:tc>
        <w:tc>
          <w:tcPr>
            <w:tcW w:w="193" w:type="pct"/>
          </w:tcPr>
          <w:p w14:paraId="76C2F6AB" w14:textId="77777777" w:rsidR="00257D63" w:rsidRPr="009515C8" w:rsidRDefault="00257D63" w:rsidP="00257D63">
            <w:pPr>
              <w:pStyle w:val="TabellRader"/>
              <w:rPr>
                <w:b/>
              </w:rPr>
            </w:pPr>
          </w:p>
        </w:tc>
        <w:tc>
          <w:tcPr>
            <w:tcW w:w="192" w:type="pct"/>
          </w:tcPr>
          <w:p w14:paraId="307DE274" w14:textId="77777777" w:rsidR="00257D63" w:rsidRPr="009515C8" w:rsidRDefault="00257D63" w:rsidP="00257D63">
            <w:pPr>
              <w:pStyle w:val="TabellRader"/>
              <w:rPr>
                <w:b/>
              </w:rPr>
            </w:pPr>
          </w:p>
        </w:tc>
        <w:tc>
          <w:tcPr>
            <w:tcW w:w="192" w:type="pct"/>
          </w:tcPr>
          <w:p w14:paraId="68653802" w14:textId="77777777" w:rsidR="00257D63" w:rsidRPr="009515C8" w:rsidRDefault="00257D63" w:rsidP="00257D63">
            <w:pPr>
              <w:pStyle w:val="TabellRader"/>
              <w:rPr>
                <w:b/>
              </w:rPr>
            </w:pPr>
          </w:p>
        </w:tc>
        <w:tc>
          <w:tcPr>
            <w:tcW w:w="213" w:type="pct"/>
          </w:tcPr>
          <w:p w14:paraId="0E228397" w14:textId="37491AB3" w:rsidR="00257D63" w:rsidRPr="009515C8" w:rsidRDefault="00257D63" w:rsidP="00257D63">
            <w:pPr>
              <w:pStyle w:val="TabellRader"/>
              <w:rPr>
                <w:b/>
              </w:rPr>
            </w:pPr>
          </w:p>
        </w:tc>
      </w:tr>
      <w:tr w:rsidR="00257D63" w14:paraId="27B4534B" w14:textId="77777777" w:rsidTr="003C5A6C">
        <w:trPr>
          <w:gridAfter w:val="2"/>
          <w:wAfter w:w="4015" w:type="pct"/>
        </w:trPr>
        <w:tc>
          <w:tcPr>
            <w:tcW w:w="195" w:type="pct"/>
          </w:tcPr>
          <w:p w14:paraId="16238C47" w14:textId="593A93E8" w:rsidR="00257D63" w:rsidRDefault="00257D63" w:rsidP="00257D63">
            <w:pPr>
              <w:pStyle w:val="TabellRader"/>
            </w:pPr>
            <w:r>
              <w:t>74</w:t>
            </w:r>
          </w:p>
        </w:tc>
        <w:tc>
          <w:tcPr>
            <w:tcW w:w="193" w:type="pct"/>
          </w:tcPr>
          <w:p w14:paraId="6CC94C98" w14:textId="72F6F653" w:rsidR="00257D63" w:rsidRDefault="00257D63" w:rsidP="00257D63">
            <w:pPr>
              <w:pStyle w:val="TabellRader"/>
            </w:pPr>
            <w:r>
              <w:t>TU4</w:t>
            </w:r>
          </w:p>
        </w:tc>
        <w:tc>
          <w:tcPr>
            <w:tcW w:w="192" w:type="pct"/>
          </w:tcPr>
          <w:p w14:paraId="018C4408" w14:textId="1205D8CF" w:rsidR="00257D63" w:rsidRDefault="00257D63" w:rsidP="00257D63">
            <w:pPr>
              <w:pStyle w:val="TabellRader"/>
            </w:pPr>
            <w:r>
              <w:t>Fi 23</w:t>
            </w:r>
          </w:p>
        </w:tc>
        <w:tc>
          <w:tcPr>
            <w:tcW w:w="192" w:type="pct"/>
          </w:tcPr>
          <w:p w14:paraId="7D1A8E17" w14:textId="77777777" w:rsidR="00257D63" w:rsidRDefault="00257D63" w:rsidP="00257D63">
            <w:pPr>
              <w:pStyle w:val="TabellRader"/>
            </w:pPr>
          </w:p>
        </w:tc>
        <w:tc>
          <w:tcPr>
            <w:tcW w:w="213" w:type="pct"/>
          </w:tcPr>
          <w:p w14:paraId="7ECA087B" w14:textId="6F69CDB4" w:rsidR="00257D63" w:rsidRDefault="00257D63" w:rsidP="00257D63">
            <w:pPr>
              <w:pStyle w:val="TabellRader"/>
            </w:pPr>
            <w:r>
              <w:t>X</w:t>
            </w:r>
          </w:p>
        </w:tc>
      </w:tr>
      <w:tr w:rsidR="00257D63" w14:paraId="085B0168" w14:textId="77777777" w:rsidTr="003C5A6C">
        <w:trPr>
          <w:gridAfter w:val="2"/>
          <w:wAfter w:w="4015" w:type="pct"/>
        </w:trPr>
        <w:tc>
          <w:tcPr>
            <w:tcW w:w="195" w:type="pct"/>
          </w:tcPr>
          <w:p w14:paraId="14A6BF46" w14:textId="518712FE" w:rsidR="00257D63" w:rsidRDefault="00257D63" w:rsidP="00257D63">
            <w:pPr>
              <w:pStyle w:val="TabellRader"/>
            </w:pPr>
            <w:r>
              <w:t>223</w:t>
            </w:r>
          </w:p>
        </w:tc>
        <w:tc>
          <w:tcPr>
            <w:tcW w:w="193" w:type="pct"/>
          </w:tcPr>
          <w:p w14:paraId="5C0491BB" w14:textId="61ED48BD" w:rsidR="00257D63" w:rsidRDefault="00257D63" w:rsidP="00257D63">
            <w:pPr>
              <w:pStyle w:val="TabellRader"/>
            </w:pPr>
            <w:r>
              <w:t>TU11</w:t>
            </w:r>
          </w:p>
        </w:tc>
        <w:tc>
          <w:tcPr>
            <w:tcW w:w="192" w:type="pct"/>
          </w:tcPr>
          <w:p w14:paraId="3657A0B4" w14:textId="370EC960" w:rsidR="00257D63" w:rsidRDefault="00257D63" w:rsidP="00257D63">
            <w:pPr>
              <w:pStyle w:val="TabellRader"/>
            </w:pPr>
            <w:r w:rsidRPr="00C4295A">
              <w:t>LI</w:t>
            </w:r>
            <w:r>
              <w:t xml:space="preserve"> 39</w:t>
            </w:r>
          </w:p>
        </w:tc>
        <w:tc>
          <w:tcPr>
            <w:tcW w:w="192" w:type="pct"/>
          </w:tcPr>
          <w:p w14:paraId="5ABCF733" w14:textId="77777777" w:rsidR="00257D63" w:rsidRDefault="00257D63" w:rsidP="00257D63">
            <w:pPr>
              <w:pStyle w:val="TabellRader"/>
            </w:pPr>
          </w:p>
        </w:tc>
        <w:tc>
          <w:tcPr>
            <w:tcW w:w="213" w:type="pct"/>
          </w:tcPr>
          <w:p w14:paraId="1E644941" w14:textId="57D16DC6" w:rsidR="00257D63" w:rsidRDefault="00257D63" w:rsidP="00257D63">
            <w:pPr>
              <w:pStyle w:val="TabellRader"/>
            </w:pPr>
            <w:r>
              <w:t>X</w:t>
            </w:r>
          </w:p>
        </w:tc>
      </w:tr>
      <w:tr w:rsidR="00257D63" w14:paraId="7FF198CA" w14:textId="77777777" w:rsidTr="003C5A6C">
        <w:trPr>
          <w:gridAfter w:val="2"/>
          <w:wAfter w:w="4015" w:type="pct"/>
        </w:trPr>
        <w:tc>
          <w:tcPr>
            <w:tcW w:w="195" w:type="pct"/>
          </w:tcPr>
          <w:p w14:paraId="4AADC306" w14:textId="402D1812" w:rsidR="00257D63" w:rsidRDefault="00257D63" w:rsidP="00257D63">
            <w:pPr>
              <w:pStyle w:val="TabellRader"/>
            </w:pPr>
            <w:r>
              <w:t>323</w:t>
            </w:r>
          </w:p>
        </w:tc>
        <w:tc>
          <w:tcPr>
            <w:tcW w:w="193" w:type="pct"/>
          </w:tcPr>
          <w:p w14:paraId="071F9872" w14:textId="57A0BD5C" w:rsidR="00257D63" w:rsidRDefault="00257D63" w:rsidP="00257D63">
            <w:pPr>
              <w:pStyle w:val="TabellRader"/>
            </w:pPr>
            <w:r>
              <w:t>TU14</w:t>
            </w:r>
          </w:p>
        </w:tc>
        <w:tc>
          <w:tcPr>
            <w:tcW w:w="192" w:type="pct"/>
          </w:tcPr>
          <w:p w14:paraId="62280A07" w14:textId="732E65DB" w:rsidR="00257D63" w:rsidRDefault="00257D63" w:rsidP="00257D63">
            <w:pPr>
              <w:pStyle w:val="TabellRader"/>
            </w:pPr>
            <w:r w:rsidRPr="00C4295A">
              <w:t>LI</w:t>
            </w:r>
            <w:r>
              <w:t xml:space="preserve"> 41</w:t>
            </w:r>
          </w:p>
        </w:tc>
        <w:tc>
          <w:tcPr>
            <w:tcW w:w="192" w:type="pct"/>
          </w:tcPr>
          <w:p w14:paraId="3515ACB9" w14:textId="77777777" w:rsidR="00257D63" w:rsidRDefault="00257D63" w:rsidP="00257D63">
            <w:pPr>
              <w:pStyle w:val="TabellRader"/>
            </w:pPr>
          </w:p>
        </w:tc>
        <w:tc>
          <w:tcPr>
            <w:tcW w:w="213" w:type="pct"/>
          </w:tcPr>
          <w:p w14:paraId="1B900A8E" w14:textId="0A5F5D16" w:rsidR="00257D63" w:rsidRDefault="00257D63" w:rsidP="00257D63">
            <w:pPr>
              <w:pStyle w:val="TabellRader"/>
            </w:pPr>
            <w:r>
              <w:t>X</w:t>
            </w:r>
          </w:p>
        </w:tc>
      </w:tr>
      <w:tr w:rsidR="00257D63" w14:paraId="0859F025" w14:textId="77777777" w:rsidTr="004C27DC">
        <w:tc>
          <w:tcPr>
            <w:tcW w:w="195" w:type="pct"/>
          </w:tcPr>
          <w:p w14:paraId="3EFDEE73" w14:textId="71DD6C6D" w:rsidR="00257D63" w:rsidRDefault="00257D63" w:rsidP="00257D63">
            <w:pPr>
              <w:pStyle w:val="TabellRader"/>
            </w:pPr>
          </w:p>
        </w:tc>
        <w:tc>
          <w:tcPr>
            <w:tcW w:w="193" w:type="pct"/>
          </w:tcPr>
          <w:p w14:paraId="2EB17B0F" w14:textId="77777777" w:rsidR="00257D63" w:rsidRDefault="00257D63" w:rsidP="00257D63">
            <w:pPr>
              <w:pStyle w:val="TabellRader"/>
            </w:pPr>
          </w:p>
        </w:tc>
        <w:tc>
          <w:tcPr>
            <w:tcW w:w="192" w:type="pct"/>
          </w:tcPr>
          <w:p w14:paraId="69CABAA6" w14:textId="77777777" w:rsidR="00257D63" w:rsidRDefault="00257D63" w:rsidP="00257D63">
            <w:pPr>
              <w:pStyle w:val="TabellRader"/>
            </w:pPr>
          </w:p>
        </w:tc>
        <w:tc>
          <w:tcPr>
            <w:tcW w:w="192" w:type="pct"/>
          </w:tcPr>
          <w:p w14:paraId="21676818" w14:textId="77777777" w:rsidR="00257D63" w:rsidRDefault="00257D63" w:rsidP="00257D63">
            <w:pPr>
              <w:pStyle w:val="TabellRader"/>
            </w:pPr>
          </w:p>
        </w:tc>
        <w:tc>
          <w:tcPr>
            <w:tcW w:w="4228" w:type="pct"/>
            <w:gridSpan w:val="3"/>
          </w:tcPr>
          <w:p w14:paraId="171128E1" w14:textId="051E2E28" w:rsidR="00257D63" w:rsidRDefault="00257D63" w:rsidP="00257D63">
            <w:pPr>
              <w:pStyle w:val="TabellRader"/>
            </w:pPr>
          </w:p>
        </w:tc>
      </w:tr>
      <w:tr w:rsidR="00257D63" w:rsidRPr="009515C8" w14:paraId="235E2A69" w14:textId="77777777" w:rsidTr="004C27DC">
        <w:tc>
          <w:tcPr>
            <w:tcW w:w="195" w:type="pct"/>
          </w:tcPr>
          <w:p w14:paraId="2E63BF27" w14:textId="1634DD65" w:rsidR="00257D63" w:rsidRPr="009515C8" w:rsidRDefault="00257D63" w:rsidP="00257D63">
            <w:pPr>
              <w:pStyle w:val="TabellRader"/>
              <w:rPr>
                <w:b/>
              </w:rPr>
            </w:pPr>
            <w:r w:rsidRPr="009515C8">
              <w:rPr>
                <w:b/>
              </w:rPr>
              <w:t>20</w:t>
            </w:r>
            <w:r>
              <w:rPr>
                <w:b/>
              </w:rPr>
              <w:t>20</w:t>
            </w:r>
            <w:r w:rsidRPr="009515C8">
              <w:rPr>
                <w:b/>
              </w:rPr>
              <w:t>/2</w:t>
            </w:r>
            <w:r>
              <w:rPr>
                <w:b/>
              </w:rPr>
              <w:t>1</w:t>
            </w:r>
          </w:p>
        </w:tc>
        <w:tc>
          <w:tcPr>
            <w:tcW w:w="193" w:type="pct"/>
          </w:tcPr>
          <w:p w14:paraId="43A90AAB" w14:textId="77777777" w:rsidR="00257D63" w:rsidRPr="009515C8" w:rsidRDefault="00257D63" w:rsidP="00257D63">
            <w:pPr>
              <w:pStyle w:val="TabellRader"/>
              <w:rPr>
                <w:b/>
              </w:rPr>
            </w:pPr>
          </w:p>
        </w:tc>
        <w:tc>
          <w:tcPr>
            <w:tcW w:w="192" w:type="pct"/>
          </w:tcPr>
          <w:p w14:paraId="470B113F" w14:textId="77777777" w:rsidR="00257D63" w:rsidRPr="009515C8" w:rsidRDefault="00257D63" w:rsidP="00257D63">
            <w:pPr>
              <w:pStyle w:val="TabellRader"/>
              <w:rPr>
                <w:b/>
              </w:rPr>
            </w:pPr>
          </w:p>
        </w:tc>
        <w:tc>
          <w:tcPr>
            <w:tcW w:w="192" w:type="pct"/>
          </w:tcPr>
          <w:p w14:paraId="0EA17089" w14:textId="77777777" w:rsidR="00257D63" w:rsidRPr="009515C8" w:rsidRDefault="00257D63" w:rsidP="00257D63">
            <w:pPr>
              <w:pStyle w:val="TabellRader"/>
              <w:rPr>
                <w:b/>
              </w:rPr>
            </w:pPr>
          </w:p>
        </w:tc>
        <w:tc>
          <w:tcPr>
            <w:tcW w:w="4228" w:type="pct"/>
            <w:gridSpan w:val="3"/>
          </w:tcPr>
          <w:p w14:paraId="6266F8A8" w14:textId="2FE8EF66" w:rsidR="00257D63" w:rsidRPr="009515C8" w:rsidRDefault="00257D63" w:rsidP="00257D63">
            <w:pPr>
              <w:pStyle w:val="TabellRader"/>
              <w:rPr>
                <w:b/>
              </w:rPr>
            </w:pPr>
          </w:p>
        </w:tc>
      </w:tr>
      <w:tr w:rsidR="00257D63" w14:paraId="787EC7A1" w14:textId="77777777" w:rsidTr="004C27DC">
        <w:tc>
          <w:tcPr>
            <w:tcW w:w="195" w:type="pct"/>
          </w:tcPr>
          <w:p w14:paraId="6916594A" w14:textId="27774F6F" w:rsidR="00257D63" w:rsidRDefault="00257D63" w:rsidP="00257D63">
            <w:pPr>
              <w:pStyle w:val="TabellRader"/>
            </w:pPr>
            <w:r>
              <w:t>162</w:t>
            </w:r>
          </w:p>
        </w:tc>
        <w:tc>
          <w:tcPr>
            <w:tcW w:w="193" w:type="pct"/>
          </w:tcPr>
          <w:p w14:paraId="196C6186" w14:textId="6434F610" w:rsidR="00257D63" w:rsidRDefault="00257D63" w:rsidP="00257D63">
            <w:pPr>
              <w:pStyle w:val="TabellRader"/>
            </w:pPr>
            <w:r>
              <w:t>TU3</w:t>
            </w:r>
          </w:p>
        </w:tc>
        <w:tc>
          <w:tcPr>
            <w:tcW w:w="192" w:type="pct"/>
          </w:tcPr>
          <w:p w14:paraId="6DE60BE6" w14:textId="373F247F" w:rsidR="00257D63" w:rsidRDefault="00257D63" w:rsidP="00257D63">
            <w:pPr>
              <w:pStyle w:val="TabellRader"/>
            </w:pPr>
            <w:r w:rsidRPr="00C4295A">
              <w:t>LI</w:t>
            </w:r>
            <w:r>
              <w:t xml:space="preserve"> 43</w:t>
            </w:r>
          </w:p>
        </w:tc>
        <w:tc>
          <w:tcPr>
            <w:tcW w:w="192" w:type="pct"/>
          </w:tcPr>
          <w:p w14:paraId="2D635591" w14:textId="2F2F8D78" w:rsidR="00257D63" w:rsidRDefault="00257D63" w:rsidP="00257D63">
            <w:pPr>
              <w:pStyle w:val="TabellRader"/>
            </w:pPr>
            <w:r>
              <w:t>X</w:t>
            </w:r>
          </w:p>
        </w:tc>
        <w:tc>
          <w:tcPr>
            <w:tcW w:w="4228" w:type="pct"/>
            <w:gridSpan w:val="3"/>
          </w:tcPr>
          <w:p w14:paraId="56D65B70" w14:textId="615AD35D" w:rsidR="00257D63" w:rsidRDefault="00257D63" w:rsidP="00257D63">
            <w:pPr>
              <w:pStyle w:val="TabellRader"/>
            </w:pPr>
          </w:p>
        </w:tc>
      </w:tr>
      <w:tr w:rsidR="00257D63" w14:paraId="6B182E15" w14:textId="77777777" w:rsidTr="004C27DC">
        <w:tc>
          <w:tcPr>
            <w:tcW w:w="195" w:type="pct"/>
          </w:tcPr>
          <w:p w14:paraId="31777D87" w14:textId="6C6178BB" w:rsidR="00257D63" w:rsidRDefault="00257D63" w:rsidP="00257D63">
            <w:pPr>
              <w:pStyle w:val="TabellRader"/>
            </w:pPr>
            <w:r>
              <w:t>334</w:t>
            </w:r>
          </w:p>
        </w:tc>
        <w:tc>
          <w:tcPr>
            <w:tcW w:w="193" w:type="pct"/>
          </w:tcPr>
          <w:p w14:paraId="50176E39" w14:textId="65C8A8F6" w:rsidR="00257D63" w:rsidRDefault="00257D63" w:rsidP="00257D63">
            <w:pPr>
              <w:pStyle w:val="TabellRader"/>
            </w:pPr>
            <w:r>
              <w:t>TU14</w:t>
            </w:r>
          </w:p>
        </w:tc>
        <w:tc>
          <w:tcPr>
            <w:tcW w:w="192" w:type="pct"/>
          </w:tcPr>
          <w:p w14:paraId="2DEC53CE" w14:textId="4554EEB2" w:rsidR="00257D63" w:rsidRDefault="00257D63" w:rsidP="00257D63">
            <w:pPr>
              <w:pStyle w:val="TabellRader"/>
            </w:pPr>
            <w:r w:rsidRPr="00C4295A">
              <w:t>LI</w:t>
            </w:r>
            <w:r>
              <w:t xml:space="preserve"> 47</w:t>
            </w:r>
          </w:p>
        </w:tc>
        <w:tc>
          <w:tcPr>
            <w:tcW w:w="192" w:type="pct"/>
          </w:tcPr>
          <w:p w14:paraId="5E57CA2B" w14:textId="77777777" w:rsidR="00257D63" w:rsidRDefault="00257D63" w:rsidP="00257D63">
            <w:pPr>
              <w:pStyle w:val="TabellRader"/>
            </w:pPr>
          </w:p>
        </w:tc>
        <w:tc>
          <w:tcPr>
            <w:tcW w:w="4228" w:type="pct"/>
            <w:gridSpan w:val="3"/>
          </w:tcPr>
          <w:p w14:paraId="68F3C6A2" w14:textId="6750819E" w:rsidR="00257D63" w:rsidRDefault="00257D63" w:rsidP="00257D63">
            <w:pPr>
              <w:pStyle w:val="TabellRader"/>
            </w:pPr>
            <w:r>
              <w:t>X</w:t>
            </w:r>
          </w:p>
        </w:tc>
      </w:tr>
      <w:tr w:rsidR="00257D63" w14:paraId="7A3B372F" w14:textId="77777777" w:rsidTr="004C27DC">
        <w:tc>
          <w:tcPr>
            <w:tcW w:w="195" w:type="pct"/>
          </w:tcPr>
          <w:p w14:paraId="06ECF1E4" w14:textId="109B2260" w:rsidR="00257D63" w:rsidRDefault="00257D63" w:rsidP="00257D63">
            <w:pPr>
              <w:pStyle w:val="TabellRader"/>
            </w:pPr>
            <w:r>
              <w:t>379</w:t>
            </w:r>
          </w:p>
        </w:tc>
        <w:tc>
          <w:tcPr>
            <w:tcW w:w="193" w:type="pct"/>
          </w:tcPr>
          <w:p w14:paraId="4B086DB4" w14:textId="419AD1F6" w:rsidR="00257D63" w:rsidRDefault="00257D63" w:rsidP="00257D63">
            <w:pPr>
              <w:pStyle w:val="TabellRader"/>
            </w:pPr>
            <w:r>
              <w:t>TU12</w:t>
            </w:r>
          </w:p>
        </w:tc>
        <w:tc>
          <w:tcPr>
            <w:tcW w:w="192" w:type="pct"/>
          </w:tcPr>
          <w:p w14:paraId="1D655CDF" w14:textId="002356C7" w:rsidR="00257D63" w:rsidRDefault="00257D63" w:rsidP="00257D63">
            <w:pPr>
              <w:pStyle w:val="TabellRader"/>
            </w:pPr>
            <w:r w:rsidRPr="00C4295A">
              <w:t>LI</w:t>
            </w:r>
            <w:r>
              <w:t xml:space="preserve"> 49</w:t>
            </w:r>
          </w:p>
        </w:tc>
        <w:tc>
          <w:tcPr>
            <w:tcW w:w="192" w:type="pct"/>
          </w:tcPr>
          <w:p w14:paraId="54A89F9E" w14:textId="77777777" w:rsidR="00257D63" w:rsidRDefault="00257D63" w:rsidP="00257D63">
            <w:pPr>
              <w:pStyle w:val="TabellRader"/>
            </w:pPr>
          </w:p>
        </w:tc>
        <w:tc>
          <w:tcPr>
            <w:tcW w:w="4228" w:type="pct"/>
            <w:gridSpan w:val="3"/>
          </w:tcPr>
          <w:p w14:paraId="64004A9C" w14:textId="3223653E" w:rsidR="00257D63" w:rsidRDefault="00257D63" w:rsidP="00257D63">
            <w:pPr>
              <w:pStyle w:val="TabellRader"/>
            </w:pPr>
            <w:r>
              <w:t>X</w:t>
            </w:r>
          </w:p>
        </w:tc>
      </w:tr>
      <w:tr w:rsidR="00257D63" w14:paraId="20D41594" w14:textId="77777777" w:rsidTr="004C27DC">
        <w:tc>
          <w:tcPr>
            <w:tcW w:w="195" w:type="pct"/>
          </w:tcPr>
          <w:p w14:paraId="661E412E" w14:textId="52B37138" w:rsidR="00257D63" w:rsidRDefault="00257D63" w:rsidP="00257D63">
            <w:pPr>
              <w:pStyle w:val="TabellRader"/>
            </w:pPr>
            <w:r>
              <w:t>409</w:t>
            </w:r>
          </w:p>
        </w:tc>
        <w:tc>
          <w:tcPr>
            <w:tcW w:w="193" w:type="pct"/>
          </w:tcPr>
          <w:p w14:paraId="31B76644" w14:textId="1512B8B6" w:rsidR="00257D63" w:rsidRDefault="00257D63" w:rsidP="00257D63">
            <w:pPr>
              <w:pStyle w:val="TabellRader"/>
            </w:pPr>
            <w:r>
              <w:t>TU16</w:t>
            </w:r>
          </w:p>
        </w:tc>
        <w:tc>
          <w:tcPr>
            <w:tcW w:w="192" w:type="pct"/>
          </w:tcPr>
          <w:p w14:paraId="63DB0F66" w14:textId="7F0656ED" w:rsidR="00257D63" w:rsidRDefault="00257D63" w:rsidP="00257D63">
            <w:pPr>
              <w:pStyle w:val="TabellRader"/>
            </w:pPr>
            <w:r w:rsidRPr="003A2035">
              <w:t>LI</w:t>
            </w:r>
            <w:r>
              <w:t xml:space="preserve"> 50</w:t>
            </w:r>
          </w:p>
        </w:tc>
        <w:tc>
          <w:tcPr>
            <w:tcW w:w="192" w:type="pct"/>
          </w:tcPr>
          <w:p w14:paraId="65EAADF2" w14:textId="77777777" w:rsidR="00257D63" w:rsidRDefault="00257D63" w:rsidP="00257D63">
            <w:pPr>
              <w:pStyle w:val="TabellRader"/>
            </w:pPr>
          </w:p>
        </w:tc>
        <w:tc>
          <w:tcPr>
            <w:tcW w:w="4228" w:type="pct"/>
            <w:gridSpan w:val="3"/>
          </w:tcPr>
          <w:p w14:paraId="771FFA59" w14:textId="1004FCF0" w:rsidR="00257D63" w:rsidRDefault="00257D63" w:rsidP="00257D63">
            <w:pPr>
              <w:pStyle w:val="TabellRader"/>
            </w:pPr>
            <w:r>
              <w:t>X</w:t>
            </w:r>
          </w:p>
        </w:tc>
      </w:tr>
      <w:tr w:rsidR="00257D63" w14:paraId="160C33A5" w14:textId="77777777" w:rsidTr="004C27DC">
        <w:tc>
          <w:tcPr>
            <w:tcW w:w="195" w:type="pct"/>
          </w:tcPr>
          <w:p w14:paraId="29099EC3" w14:textId="0D58FF03" w:rsidR="00257D63" w:rsidRDefault="00257D63" w:rsidP="00257D63">
            <w:pPr>
              <w:pStyle w:val="TabellRader"/>
            </w:pPr>
          </w:p>
        </w:tc>
        <w:tc>
          <w:tcPr>
            <w:tcW w:w="193" w:type="pct"/>
          </w:tcPr>
          <w:p w14:paraId="711C6498" w14:textId="77777777" w:rsidR="00257D63" w:rsidRDefault="00257D63" w:rsidP="00257D63">
            <w:pPr>
              <w:pStyle w:val="TabellRader"/>
            </w:pPr>
          </w:p>
        </w:tc>
        <w:tc>
          <w:tcPr>
            <w:tcW w:w="192" w:type="pct"/>
          </w:tcPr>
          <w:p w14:paraId="694C1F8A" w14:textId="77777777" w:rsidR="00257D63" w:rsidRDefault="00257D63" w:rsidP="00257D63">
            <w:pPr>
              <w:pStyle w:val="TabellRader"/>
            </w:pPr>
          </w:p>
        </w:tc>
        <w:tc>
          <w:tcPr>
            <w:tcW w:w="192" w:type="pct"/>
          </w:tcPr>
          <w:p w14:paraId="2862E8F2" w14:textId="77777777" w:rsidR="00257D63" w:rsidRDefault="00257D63" w:rsidP="00257D63">
            <w:pPr>
              <w:pStyle w:val="TabellRader"/>
            </w:pPr>
          </w:p>
        </w:tc>
        <w:tc>
          <w:tcPr>
            <w:tcW w:w="4228" w:type="pct"/>
            <w:gridSpan w:val="3"/>
          </w:tcPr>
          <w:p w14:paraId="758F5065" w14:textId="56C637D6" w:rsidR="00257D63" w:rsidRDefault="00257D63" w:rsidP="00257D63">
            <w:pPr>
              <w:pStyle w:val="TabellRader"/>
            </w:pPr>
          </w:p>
        </w:tc>
      </w:tr>
      <w:tr w:rsidR="00257D63" w:rsidRPr="009515C8" w14:paraId="421C9FD5" w14:textId="77777777" w:rsidTr="004C27DC">
        <w:tc>
          <w:tcPr>
            <w:tcW w:w="195" w:type="pct"/>
          </w:tcPr>
          <w:p w14:paraId="5DCE62FB" w14:textId="38EF7E1F" w:rsidR="00257D63" w:rsidRPr="009515C8" w:rsidRDefault="00257D63" w:rsidP="00257D63">
            <w:pPr>
              <w:pStyle w:val="TabellRader"/>
              <w:rPr>
                <w:b/>
              </w:rPr>
            </w:pPr>
            <w:r w:rsidRPr="009515C8">
              <w:rPr>
                <w:b/>
              </w:rPr>
              <w:t>20</w:t>
            </w:r>
            <w:r>
              <w:rPr>
                <w:b/>
              </w:rPr>
              <w:t>21</w:t>
            </w:r>
            <w:r w:rsidRPr="009515C8">
              <w:rPr>
                <w:b/>
              </w:rPr>
              <w:t>/2</w:t>
            </w:r>
            <w:r>
              <w:rPr>
                <w:b/>
              </w:rPr>
              <w:t>2</w:t>
            </w:r>
          </w:p>
        </w:tc>
        <w:tc>
          <w:tcPr>
            <w:tcW w:w="193" w:type="pct"/>
          </w:tcPr>
          <w:p w14:paraId="51B828A0" w14:textId="77777777" w:rsidR="00257D63" w:rsidRPr="009515C8" w:rsidRDefault="00257D63" w:rsidP="00257D63">
            <w:pPr>
              <w:pStyle w:val="TabellRader"/>
              <w:rPr>
                <w:b/>
              </w:rPr>
            </w:pPr>
          </w:p>
        </w:tc>
        <w:tc>
          <w:tcPr>
            <w:tcW w:w="192" w:type="pct"/>
          </w:tcPr>
          <w:p w14:paraId="20FB5C1E" w14:textId="77777777" w:rsidR="00257D63" w:rsidRPr="009515C8" w:rsidRDefault="00257D63" w:rsidP="00257D63">
            <w:pPr>
              <w:pStyle w:val="TabellRader"/>
              <w:rPr>
                <w:b/>
              </w:rPr>
            </w:pPr>
          </w:p>
        </w:tc>
        <w:tc>
          <w:tcPr>
            <w:tcW w:w="192" w:type="pct"/>
          </w:tcPr>
          <w:p w14:paraId="6609A424" w14:textId="77777777" w:rsidR="00257D63" w:rsidRPr="009515C8" w:rsidRDefault="00257D63" w:rsidP="00257D63">
            <w:pPr>
              <w:pStyle w:val="TabellRader"/>
              <w:rPr>
                <w:b/>
              </w:rPr>
            </w:pPr>
          </w:p>
        </w:tc>
        <w:tc>
          <w:tcPr>
            <w:tcW w:w="4228" w:type="pct"/>
            <w:gridSpan w:val="3"/>
          </w:tcPr>
          <w:p w14:paraId="1AEAF097" w14:textId="25DD616E" w:rsidR="00257D63" w:rsidRPr="009515C8" w:rsidRDefault="00257D63" w:rsidP="00257D63">
            <w:pPr>
              <w:pStyle w:val="TabellRader"/>
              <w:rPr>
                <w:b/>
              </w:rPr>
            </w:pPr>
          </w:p>
        </w:tc>
      </w:tr>
      <w:tr w:rsidR="00257D63" w14:paraId="121052A0" w14:textId="77777777" w:rsidTr="004C27DC">
        <w:tc>
          <w:tcPr>
            <w:tcW w:w="195" w:type="pct"/>
          </w:tcPr>
          <w:p w14:paraId="1978B769" w14:textId="300F2C0E" w:rsidR="00257D63" w:rsidRDefault="00257D63" w:rsidP="00257D63">
            <w:pPr>
              <w:pStyle w:val="TabellRader"/>
            </w:pPr>
            <w:r>
              <w:t>81</w:t>
            </w:r>
          </w:p>
        </w:tc>
        <w:tc>
          <w:tcPr>
            <w:tcW w:w="193" w:type="pct"/>
          </w:tcPr>
          <w:p w14:paraId="47210093" w14:textId="2D7AB52E" w:rsidR="00257D63" w:rsidRDefault="00257D63" w:rsidP="00257D63">
            <w:pPr>
              <w:pStyle w:val="TabellRader"/>
            </w:pPr>
            <w:r>
              <w:t>TU4</w:t>
            </w:r>
          </w:p>
        </w:tc>
        <w:tc>
          <w:tcPr>
            <w:tcW w:w="192" w:type="pct"/>
          </w:tcPr>
          <w:p w14:paraId="581FE18A" w14:textId="42B9D747" w:rsidR="00257D63" w:rsidRDefault="00257D63" w:rsidP="00257D63">
            <w:pPr>
              <w:pStyle w:val="TabellRader"/>
            </w:pPr>
            <w:r w:rsidRPr="003A2035">
              <w:t>LI</w:t>
            </w:r>
            <w:r>
              <w:t xml:space="preserve"> 53</w:t>
            </w:r>
          </w:p>
        </w:tc>
        <w:tc>
          <w:tcPr>
            <w:tcW w:w="192" w:type="pct"/>
          </w:tcPr>
          <w:p w14:paraId="5A1C58AD" w14:textId="1DDC94D5" w:rsidR="00257D63" w:rsidRDefault="00257D63" w:rsidP="00257D63">
            <w:pPr>
              <w:pStyle w:val="TabellRader"/>
            </w:pPr>
            <w:r>
              <w:t>X</w:t>
            </w:r>
          </w:p>
        </w:tc>
        <w:tc>
          <w:tcPr>
            <w:tcW w:w="4228" w:type="pct"/>
            <w:gridSpan w:val="3"/>
          </w:tcPr>
          <w:p w14:paraId="0C82D41F" w14:textId="4666BB5E" w:rsidR="00257D63" w:rsidRDefault="00257D63" w:rsidP="00257D63">
            <w:pPr>
              <w:pStyle w:val="TabellRader"/>
            </w:pPr>
          </w:p>
        </w:tc>
      </w:tr>
      <w:tr w:rsidR="00257D63" w14:paraId="03AEC924" w14:textId="77777777" w:rsidTr="00297CD9">
        <w:tc>
          <w:tcPr>
            <w:tcW w:w="195" w:type="pct"/>
          </w:tcPr>
          <w:p w14:paraId="6E506EF0" w14:textId="5DEEF6FA" w:rsidR="00257D63" w:rsidRDefault="00257D63" w:rsidP="00257D63">
            <w:pPr>
              <w:pStyle w:val="TabellRader"/>
            </w:pPr>
            <w:r>
              <w:t>151</w:t>
            </w:r>
          </w:p>
        </w:tc>
        <w:tc>
          <w:tcPr>
            <w:tcW w:w="193" w:type="pct"/>
          </w:tcPr>
          <w:p w14:paraId="1EBCF050" w14:textId="460A5456" w:rsidR="00257D63" w:rsidRDefault="00257D63" w:rsidP="00257D63">
            <w:pPr>
              <w:pStyle w:val="TabellRader"/>
            </w:pPr>
            <w:r>
              <w:t>TU3</w:t>
            </w:r>
          </w:p>
        </w:tc>
        <w:tc>
          <w:tcPr>
            <w:tcW w:w="192" w:type="pct"/>
          </w:tcPr>
          <w:p w14:paraId="515C021B" w14:textId="30A1273F" w:rsidR="00257D63" w:rsidRDefault="00257D63" w:rsidP="00257D63">
            <w:pPr>
              <w:pStyle w:val="TabellRader"/>
            </w:pPr>
            <w:r>
              <w:t>Fi 57</w:t>
            </w:r>
          </w:p>
        </w:tc>
        <w:tc>
          <w:tcPr>
            <w:tcW w:w="192" w:type="pct"/>
          </w:tcPr>
          <w:p w14:paraId="51C9A5DE" w14:textId="0F781C6B" w:rsidR="00257D63" w:rsidRDefault="00257D63" w:rsidP="00257D63">
            <w:pPr>
              <w:pStyle w:val="TabellRader"/>
            </w:pPr>
            <w:r>
              <w:t>X</w:t>
            </w:r>
          </w:p>
        </w:tc>
        <w:tc>
          <w:tcPr>
            <w:tcW w:w="4228" w:type="pct"/>
            <w:gridSpan w:val="3"/>
          </w:tcPr>
          <w:p w14:paraId="3FED0A3E" w14:textId="77777777" w:rsidR="00257D63" w:rsidRDefault="00257D63" w:rsidP="00257D63">
            <w:pPr>
              <w:pStyle w:val="TabellRader"/>
            </w:pPr>
          </w:p>
        </w:tc>
      </w:tr>
      <w:tr w:rsidR="00257D63" w14:paraId="45C40557" w14:textId="77777777" w:rsidTr="00297CD9">
        <w:tc>
          <w:tcPr>
            <w:tcW w:w="195" w:type="pct"/>
          </w:tcPr>
          <w:p w14:paraId="41B220A0" w14:textId="60BF0CDE" w:rsidR="00257D63" w:rsidRDefault="00257D63" w:rsidP="00257D63">
            <w:pPr>
              <w:pStyle w:val="TabellRader"/>
            </w:pPr>
            <w:r>
              <w:t>152</w:t>
            </w:r>
          </w:p>
        </w:tc>
        <w:tc>
          <w:tcPr>
            <w:tcW w:w="193" w:type="pct"/>
          </w:tcPr>
          <w:p w14:paraId="699A61AE" w14:textId="7D3C7695" w:rsidR="00257D63" w:rsidRDefault="00257D63" w:rsidP="00257D63">
            <w:pPr>
              <w:pStyle w:val="TabellRader"/>
            </w:pPr>
            <w:r>
              <w:t>TU7</w:t>
            </w:r>
          </w:p>
        </w:tc>
        <w:tc>
          <w:tcPr>
            <w:tcW w:w="192" w:type="pct"/>
          </w:tcPr>
          <w:p w14:paraId="62A2476C" w14:textId="72233613" w:rsidR="00257D63" w:rsidRDefault="00257D63" w:rsidP="00257D63">
            <w:pPr>
              <w:pStyle w:val="TabellRader"/>
            </w:pPr>
            <w:r w:rsidRPr="003A2035">
              <w:t>LI</w:t>
            </w:r>
            <w:r>
              <w:t xml:space="preserve"> 57</w:t>
            </w:r>
          </w:p>
        </w:tc>
        <w:tc>
          <w:tcPr>
            <w:tcW w:w="192" w:type="pct"/>
          </w:tcPr>
          <w:p w14:paraId="069AD3B4" w14:textId="77777777" w:rsidR="00257D63" w:rsidRDefault="00257D63" w:rsidP="00257D63">
            <w:pPr>
              <w:pStyle w:val="TabellRader"/>
            </w:pPr>
          </w:p>
        </w:tc>
        <w:tc>
          <w:tcPr>
            <w:tcW w:w="4228" w:type="pct"/>
            <w:gridSpan w:val="3"/>
          </w:tcPr>
          <w:p w14:paraId="7CB84F38" w14:textId="40CD24A6" w:rsidR="00257D63" w:rsidRDefault="00257D63" w:rsidP="00257D63">
            <w:pPr>
              <w:pStyle w:val="TabellRader"/>
            </w:pPr>
            <w:r>
              <w:t>X</w:t>
            </w:r>
          </w:p>
        </w:tc>
      </w:tr>
      <w:tr w:rsidR="00257D63" w14:paraId="01DC4FFD" w14:textId="77777777" w:rsidTr="00297CD9">
        <w:tc>
          <w:tcPr>
            <w:tcW w:w="195" w:type="pct"/>
          </w:tcPr>
          <w:p w14:paraId="46DA2802" w14:textId="70218199" w:rsidR="00257D63" w:rsidRDefault="00257D63" w:rsidP="00257D63">
            <w:pPr>
              <w:pStyle w:val="TabellRader"/>
            </w:pPr>
            <w:r>
              <w:t>229</w:t>
            </w:r>
          </w:p>
        </w:tc>
        <w:tc>
          <w:tcPr>
            <w:tcW w:w="193" w:type="pct"/>
          </w:tcPr>
          <w:p w14:paraId="3A3DC0D9" w14:textId="3ADD27AD" w:rsidR="00257D63" w:rsidRDefault="00257D63" w:rsidP="00257D63">
            <w:pPr>
              <w:pStyle w:val="TabellRader"/>
            </w:pPr>
            <w:r>
              <w:t>TU9</w:t>
            </w:r>
          </w:p>
        </w:tc>
        <w:tc>
          <w:tcPr>
            <w:tcW w:w="192" w:type="pct"/>
          </w:tcPr>
          <w:p w14:paraId="6E1C22CA" w14:textId="390C1636" w:rsidR="00257D63" w:rsidRDefault="00257D63" w:rsidP="00257D63">
            <w:pPr>
              <w:pStyle w:val="TabellRader"/>
            </w:pPr>
            <w:r w:rsidRPr="003A2035">
              <w:t>LI</w:t>
            </w:r>
            <w:r>
              <w:t xml:space="preserve"> 64</w:t>
            </w:r>
          </w:p>
        </w:tc>
        <w:tc>
          <w:tcPr>
            <w:tcW w:w="192" w:type="pct"/>
          </w:tcPr>
          <w:p w14:paraId="486F970B" w14:textId="77777777" w:rsidR="00257D63" w:rsidRDefault="00257D63" w:rsidP="00257D63">
            <w:pPr>
              <w:pStyle w:val="TabellRader"/>
            </w:pPr>
          </w:p>
        </w:tc>
        <w:tc>
          <w:tcPr>
            <w:tcW w:w="4228" w:type="pct"/>
            <w:gridSpan w:val="3"/>
          </w:tcPr>
          <w:p w14:paraId="7C025DFB" w14:textId="0C121B18" w:rsidR="00257D63" w:rsidRDefault="00257D63" w:rsidP="00257D63">
            <w:pPr>
              <w:pStyle w:val="TabellRader"/>
            </w:pPr>
            <w:r>
              <w:t>X</w:t>
            </w:r>
          </w:p>
        </w:tc>
      </w:tr>
      <w:tr w:rsidR="00257D63" w14:paraId="0D347C23" w14:textId="77777777" w:rsidTr="00297CD9">
        <w:tc>
          <w:tcPr>
            <w:tcW w:w="195" w:type="pct"/>
          </w:tcPr>
          <w:p w14:paraId="5F51462B" w14:textId="0210CDA8" w:rsidR="00257D63" w:rsidRDefault="00257D63" w:rsidP="00257D63">
            <w:pPr>
              <w:pStyle w:val="TabellRader"/>
            </w:pPr>
            <w:r>
              <w:t>230</w:t>
            </w:r>
          </w:p>
        </w:tc>
        <w:tc>
          <w:tcPr>
            <w:tcW w:w="193" w:type="pct"/>
          </w:tcPr>
          <w:p w14:paraId="4BFDCA52" w14:textId="306C418F" w:rsidR="00257D63" w:rsidRDefault="00257D63" w:rsidP="00257D63">
            <w:pPr>
              <w:pStyle w:val="TabellRader"/>
            </w:pPr>
            <w:r>
              <w:t>TU10</w:t>
            </w:r>
          </w:p>
        </w:tc>
        <w:tc>
          <w:tcPr>
            <w:tcW w:w="192" w:type="pct"/>
          </w:tcPr>
          <w:p w14:paraId="62477870" w14:textId="64CB0A62" w:rsidR="00257D63" w:rsidRDefault="00257D63" w:rsidP="00257D63">
            <w:pPr>
              <w:pStyle w:val="TabellRader"/>
            </w:pPr>
            <w:r w:rsidRPr="003A2035">
              <w:t>LI</w:t>
            </w:r>
            <w:r>
              <w:t xml:space="preserve"> 65</w:t>
            </w:r>
          </w:p>
        </w:tc>
        <w:tc>
          <w:tcPr>
            <w:tcW w:w="192" w:type="pct"/>
          </w:tcPr>
          <w:p w14:paraId="6AE459EB" w14:textId="7BFFE928" w:rsidR="00257D63" w:rsidRDefault="00257D63" w:rsidP="00257D63">
            <w:pPr>
              <w:pStyle w:val="TabellRader"/>
            </w:pPr>
            <w:r>
              <w:t>X</w:t>
            </w:r>
          </w:p>
        </w:tc>
        <w:tc>
          <w:tcPr>
            <w:tcW w:w="4228" w:type="pct"/>
            <w:gridSpan w:val="3"/>
          </w:tcPr>
          <w:p w14:paraId="555A8887" w14:textId="77777777" w:rsidR="00257D63" w:rsidRDefault="00257D63" w:rsidP="00257D63">
            <w:pPr>
              <w:pStyle w:val="TabellRader"/>
            </w:pPr>
          </w:p>
        </w:tc>
      </w:tr>
      <w:tr w:rsidR="00257D63" w14:paraId="5453D67E" w14:textId="77777777" w:rsidTr="00297CD9">
        <w:tc>
          <w:tcPr>
            <w:tcW w:w="195" w:type="pct"/>
          </w:tcPr>
          <w:p w14:paraId="4471DE1B" w14:textId="2C012025" w:rsidR="00257D63" w:rsidRDefault="00257D63" w:rsidP="00257D63">
            <w:pPr>
              <w:pStyle w:val="TabellRader"/>
            </w:pPr>
            <w:r>
              <w:t>234</w:t>
            </w:r>
          </w:p>
        </w:tc>
        <w:tc>
          <w:tcPr>
            <w:tcW w:w="193" w:type="pct"/>
          </w:tcPr>
          <w:p w14:paraId="5F6290F7" w14:textId="5D7F79DC" w:rsidR="00257D63" w:rsidRDefault="00257D63" w:rsidP="00257D63">
            <w:pPr>
              <w:pStyle w:val="TabellRader"/>
            </w:pPr>
            <w:r>
              <w:t>TU13</w:t>
            </w:r>
          </w:p>
        </w:tc>
        <w:tc>
          <w:tcPr>
            <w:tcW w:w="192" w:type="pct"/>
          </w:tcPr>
          <w:p w14:paraId="636047CB" w14:textId="768DD0D8" w:rsidR="00257D63" w:rsidRDefault="00257D63" w:rsidP="00257D63">
            <w:pPr>
              <w:pStyle w:val="TabellRader"/>
            </w:pPr>
            <w:r w:rsidRPr="003A2035">
              <w:t>LI</w:t>
            </w:r>
            <w:r>
              <w:t xml:space="preserve"> 66</w:t>
            </w:r>
          </w:p>
        </w:tc>
        <w:tc>
          <w:tcPr>
            <w:tcW w:w="192" w:type="pct"/>
          </w:tcPr>
          <w:p w14:paraId="7FAF1E71" w14:textId="17C1208A" w:rsidR="00257D63" w:rsidRDefault="00257D63" w:rsidP="00257D63">
            <w:pPr>
              <w:pStyle w:val="TabellRader"/>
            </w:pPr>
            <w:r>
              <w:t>X</w:t>
            </w:r>
          </w:p>
        </w:tc>
        <w:tc>
          <w:tcPr>
            <w:tcW w:w="4228" w:type="pct"/>
            <w:gridSpan w:val="3"/>
          </w:tcPr>
          <w:p w14:paraId="7C2FE43C" w14:textId="77777777" w:rsidR="00257D63" w:rsidRDefault="00257D63" w:rsidP="00257D63">
            <w:pPr>
              <w:pStyle w:val="TabellRader"/>
            </w:pPr>
          </w:p>
        </w:tc>
      </w:tr>
      <w:tr w:rsidR="00257D63" w14:paraId="5742BCCC" w14:textId="77777777" w:rsidTr="00297CD9">
        <w:tc>
          <w:tcPr>
            <w:tcW w:w="195" w:type="pct"/>
          </w:tcPr>
          <w:p w14:paraId="568BEDED" w14:textId="54845699" w:rsidR="00257D63" w:rsidRDefault="00257D63" w:rsidP="00257D63">
            <w:pPr>
              <w:pStyle w:val="TabellRader"/>
            </w:pPr>
            <w:r>
              <w:t>253</w:t>
            </w:r>
          </w:p>
        </w:tc>
        <w:tc>
          <w:tcPr>
            <w:tcW w:w="193" w:type="pct"/>
          </w:tcPr>
          <w:p w14:paraId="51338C4A" w14:textId="7E498BE5" w:rsidR="00257D63" w:rsidRDefault="00257D63" w:rsidP="00257D63">
            <w:pPr>
              <w:pStyle w:val="TabellRader"/>
            </w:pPr>
            <w:r>
              <w:t>TU14</w:t>
            </w:r>
          </w:p>
        </w:tc>
        <w:tc>
          <w:tcPr>
            <w:tcW w:w="192" w:type="pct"/>
          </w:tcPr>
          <w:p w14:paraId="4199E200" w14:textId="60BE38E8" w:rsidR="00257D63" w:rsidRDefault="00257D63" w:rsidP="00257D63">
            <w:pPr>
              <w:pStyle w:val="TabellRader"/>
            </w:pPr>
            <w:r w:rsidRPr="00871A0F">
              <w:t>LI</w:t>
            </w:r>
            <w:r>
              <w:t xml:space="preserve"> 67</w:t>
            </w:r>
          </w:p>
        </w:tc>
        <w:tc>
          <w:tcPr>
            <w:tcW w:w="192" w:type="pct"/>
          </w:tcPr>
          <w:p w14:paraId="47800226" w14:textId="203232B6" w:rsidR="00257D63" w:rsidRDefault="00257D63" w:rsidP="00257D63">
            <w:pPr>
              <w:pStyle w:val="TabellRader"/>
            </w:pPr>
            <w:r>
              <w:t>X</w:t>
            </w:r>
          </w:p>
        </w:tc>
        <w:tc>
          <w:tcPr>
            <w:tcW w:w="4228" w:type="pct"/>
            <w:gridSpan w:val="3"/>
          </w:tcPr>
          <w:p w14:paraId="14DF5814" w14:textId="77777777" w:rsidR="00257D63" w:rsidRDefault="00257D63" w:rsidP="00257D63">
            <w:pPr>
              <w:pStyle w:val="TabellRader"/>
            </w:pPr>
          </w:p>
        </w:tc>
      </w:tr>
      <w:tr w:rsidR="00257D63" w14:paraId="1908A3A5" w14:textId="77777777" w:rsidTr="00297CD9">
        <w:tc>
          <w:tcPr>
            <w:tcW w:w="195" w:type="pct"/>
          </w:tcPr>
          <w:p w14:paraId="0F26EBAA" w14:textId="63103AED" w:rsidR="00257D63" w:rsidRDefault="00257D63" w:rsidP="00257D63">
            <w:pPr>
              <w:pStyle w:val="TabellRader"/>
            </w:pPr>
            <w:r>
              <w:t>280</w:t>
            </w:r>
          </w:p>
        </w:tc>
        <w:tc>
          <w:tcPr>
            <w:tcW w:w="193" w:type="pct"/>
          </w:tcPr>
          <w:p w14:paraId="632BA28F" w14:textId="4BBBFA05" w:rsidR="00257D63" w:rsidRDefault="00257D63" w:rsidP="00257D63">
            <w:pPr>
              <w:pStyle w:val="TabellRader"/>
            </w:pPr>
            <w:r>
              <w:t>TU11</w:t>
            </w:r>
          </w:p>
        </w:tc>
        <w:tc>
          <w:tcPr>
            <w:tcW w:w="192" w:type="pct"/>
          </w:tcPr>
          <w:p w14:paraId="1C0844EF" w14:textId="1D3440D0" w:rsidR="00257D63" w:rsidRDefault="00257D63" w:rsidP="00257D63">
            <w:pPr>
              <w:pStyle w:val="TabellRader"/>
            </w:pPr>
            <w:r w:rsidRPr="00871A0F">
              <w:t>LI</w:t>
            </w:r>
            <w:r>
              <w:t xml:space="preserve"> 71</w:t>
            </w:r>
          </w:p>
        </w:tc>
        <w:tc>
          <w:tcPr>
            <w:tcW w:w="192" w:type="pct"/>
          </w:tcPr>
          <w:p w14:paraId="04493768" w14:textId="77777777" w:rsidR="00257D63" w:rsidRDefault="00257D63" w:rsidP="00257D63">
            <w:pPr>
              <w:pStyle w:val="TabellRader"/>
            </w:pPr>
          </w:p>
        </w:tc>
        <w:tc>
          <w:tcPr>
            <w:tcW w:w="4228" w:type="pct"/>
            <w:gridSpan w:val="3"/>
          </w:tcPr>
          <w:p w14:paraId="07DF3533" w14:textId="5C98CB6D" w:rsidR="00257D63" w:rsidRDefault="00257D63" w:rsidP="00257D63">
            <w:pPr>
              <w:pStyle w:val="TabellRader"/>
            </w:pPr>
            <w:r>
              <w:t>X</w:t>
            </w:r>
          </w:p>
        </w:tc>
      </w:tr>
      <w:tr w:rsidR="00257D63" w14:paraId="7515AF53" w14:textId="77777777" w:rsidTr="00297CD9">
        <w:tc>
          <w:tcPr>
            <w:tcW w:w="195" w:type="pct"/>
          </w:tcPr>
          <w:p w14:paraId="61B1ABCE" w14:textId="7D4D5880" w:rsidR="00257D63" w:rsidRDefault="00257D63" w:rsidP="00257D63">
            <w:pPr>
              <w:pStyle w:val="TabellRader"/>
            </w:pPr>
            <w:r>
              <w:t>302</w:t>
            </w:r>
          </w:p>
        </w:tc>
        <w:tc>
          <w:tcPr>
            <w:tcW w:w="193" w:type="pct"/>
          </w:tcPr>
          <w:p w14:paraId="7818FA24" w14:textId="035FADDF" w:rsidR="00257D63" w:rsidRDefault="00257D63" w:rsidP="00257D63">
            <w:pPr>
              <w:pStyle w:val="TabellRader"/>
            </w:pPr>
            <w:r>
              <w:t>TU17</w:t>
            </w:r>
          </w:p>
        </w:tc>
        <w:tc>
          <w:tcPr>
            <w:tcW w:w="192" w:type="pct"/>
          </w:tcPr>
          <w:p w14:paraId="71411E07" w14:textId="43100DBC" w:rsidR="00257D63" w:rsidRDefault="00257D63" w:rsidP="00257D63">
            <w:pPr>
              <w:pStyle w:val="TabellRader"/>
            </w:pPr>
            <w:r>
              <w:t>Fi 85</w:t>
            </w:r>
          </w:p>
        </w:tc>
        <w:tc>
          <w:tcPr>
            <w:tcW w:w="192" w:type="pct"/>
          </w:tcPr>
          <w:p w14:paraId="6A29E28F" w14:textId="46238506" w:rsidR="00257D63" w:rsidRDefault="00257D63" w:rsidP="00257D63">
            <w:pPr>
              <w:pStyle w:val="TabellRader"/>
            </w:pPr>
            <w:r>
              <w:t>X</w:t>
            </w:r>
          </w:p>
        </w:tc>
        <w:tc>
          <w:tcPr>
            <w:tcW w:w="4228" w:type="pct"/>
            <w:gridSpan w:val="3"/>
          </w:tcPr>
          <w:p w14:paraId="63E57711" w14:textId="77777777" w:rsidR="00257D63" w:rsidRDefault="00257D63" w:rsidP="00257D63">
            <w:pPr>
              <w:pStyle w:val="TabellRader"/>
            </w:pPr>
          </w:p>
        </w:tc>
      </w:tr>
      <w:tr w:rsidR="00257D63" w14:paraId="42968EE6" w14:textId="77777777" w:rsidTr="00297CD9">
        <w:tc>
          <w:tcPr>
            <w:tcW w:w="195" w:type="pct"/>
          </w:tcPr>
          <w:p w14:paraId="107EE5F5" w14:textId="2804D0F8" w:rsidR="00257D63" w:rsidRDefault="00257D63" w:rsidP="00257D63">
            <w:pPr>
              <w:pStyle w:val="TabellRader"/>
            </w:pPr>
            <w:r>
              <w:t>303</w:t>
            </w:r>
          </w:p>
        </w:tc>
        <w:tc>
          <w:tcPr>
            <w:tcW w:w="193" w:type="pct"/>
          </w:tcPr>
          <w:p w14:paraId="6F489B7A" w14:textId="77655D3A" w:rsidR="00257D63" w:rsidRDefault="00257D63" w:rsidP="00257D63">
            <w:pPr>
              <w:pStyle w:val="TabellRader"/>
            </w:pPr>
            <w:r>
              <w:t>TU15</w:t>
            </w:r>
          </w:p>
        </w:tc>
        <w:tc>
          <w:tcPr>
            <w:tcW w:w="192" w:type="pct"/>
          </w:tcPr>
          <w:p w14:paraId="4F818F5B" w14:textId="36D138BD" w:rsidR="00257D63" w:rsidRDefault="00257D63" w:rsidP="00257D63">
            <w:pPr>
              <w:pStyle w:val="TabellRader"/>
            </w:pPr>
            <w:r w:rsidRPr="00871A0F">
              <w:t>LI</w:t>
            </w:r>
            <w:r>
              <w:t xml:space="preserve"> 73</w:t>
            </w:r>
          </w:p>
        </w:tc>
        <w:tc>
          <w:tcPr>
            <w:tcW w:w="192" w:type="pct"/>
          </w:tcPr>
          <w:p w14:paraId="38656F99" w14:textId="1985FB62" w:rsidR="00257D63" w:rsidRDefault="00257D63" w:rsidP="00257D63">
            <w:pPr>
              <w:pStyle w:val="TabellRader"/>
            </w:pPr>
            <w:r>
              <w:t>X</w:t>
            </w:r>
          </w:p>
        </w:tc>
        <w:tc>
          <w:tcPr>
            <w:tcW w:w="4228" w:type="pct"/>
            <w:gridSpan w:val="3"/>
          </w:tcPr>
          <w:p w14:paraId="26771CBF" w14:textId="77777777" w:rsidR="00257D63" w:rsidRDefault="00257D63" w:rsidP="00257D63">
            <w:pPr>
              <w:pStyle w:val="TabellRader"/>
            </w:pPr>
          </w:p>
        </w:tc>
      </w:tr>
      <w:tr w:rsidR="00257D63" w14:paraId="3413BC50" w14:textId="77777777" w:rsidTr="00297CD9">
        <w:tc>
          <w:tcPr>
            <w:tcW w:w="195" w:type="pct"/>
          </w:tcPr>
          <w:p w14:paraId="49AF8AED" w14:textId="7CE0A808" w:rsidR="00257D63" w:rsidRDefault="00257D63" w:rsidP="00257D63">
            <w:pPr>
              <w:pStyle w:val="TabellRader"/>
            </w:pPr>
            <w:r>
              <w:t>369</w:t>
            </w:r>
          </w:p>
        </w:tc>
        <w:tc>
          <w:tcPr>
            <w:tcW w:w="193" w:type="pct"/>
          </w:tcPr>
          <w:p w14:paraId="6E719391" w14:textId="0AC1ACAB" w:rsidR="00257D63" w:rsidRDefault="00257D63" w:rsidP="00257D63">
            <w:pPr>
              <w:pStyle w:val="TabellRader"/>
            </w:pPr>
            <w:r>
              <w:t>TU16</w:t>
            </w:r>
          </w:p>
        </w:tc>
        <w:tc>
          <w:tcPr>
            <w:tcW w:w="192" w:type="pct"/>
          </w:tcPr>
          <w:p w14:paraId="163709FB" w14:textId="78AF5444" w:rsidR="00257D63" w:rsidRDefault="00257D63" w:rsidP="00257D63">
            <w:pPr>
              <w:pStyle w:val="TabellRader"/>
            </w:pPr>
            <w:r w:rsidRPr="00871A0F">
              <w:t>LI</w:t>
            </w:r>
            <w:r>
              <w:t xml:space="preserve"> 75</w:t>
            </w:r>
          </w:p>
        </w:tc>
        <w:tc>
          <w:tcPr>
            <w:tcW w:w="192" w:type="pct"/>
          </w:tcPr>
          <w:p w14:paraId="58868FAA" w14:textId="77777777" w:rsidR="00257D63" w:rsidRDefault="00257D63" w:rsidP="00257D63">
            <w:pPr>
              <w:pStyle w:val="TabellRader"/>
            </w:pPr>
          </w:p>
        </w:tc>
        <w:tc>
          <w:tcPr>
            <w:tcW w:w="4228" w:type="pct"/>
            <w:gridSpan w:val="3"/>
          </w:tcPr>
          <w:p w14:paraId="3D42506A" w14:textId="522FDB22" w:rsidR="00257D63" w:rsidRDefault="00257D63" w:rsidP="00257D63">
            <w:pPr>
              <w:pStyle w:val="TabellRader"/>
            </w:pPr>
            <w:r>
              <w:t>X</w:t>
            </w:r>
          </w:p>
        </w:tc>
      </w:tr>
      <w:tr w:rsidR="00257D63" w14:paraId="1F988A92" w14:textId="77777777" w:rsidTr="00297CD9">
        <w:tc>
          <w:tcPr>
            <w:tcW w:w="195" w:type="pct"/>
          </w:tcPr>
          <w:p w14:paraId="29C5B606" w14:textId="132A8AEF" w:rsidR="00257D63" w:rsidRDefault="00257D63" w:rsidP="00257D63">
            <w:pPr>
              <w:pStyle w:val="TabellRader"/>
            </w:pPr>
            <w:r>
              <w:t>430</w:t>
            </w:r>
          </w:p>
        </w:tc>
        <w:tc>
          <w:tcPr>
            <w:tcW w:w="193" w:type="pct"/>
          </w:tcPr>
          <w:p w14:paraId="20E4C944" w14:textId="6014F579" w:rsidR="00257D63" w:rsidRDefault="00257D63" w:rsidP="00257D63">
            <w:pPr>
              <w:pStyle w:val="TabellRader"/>
            </w:pPr>
            <w:r>
              <w:t>TU19</w:t>
            </w:r>
          </w:p>
        </w:tc>
        <w:tc>
          <w:tcPr>
            <w:tcW w:w="192" w:type="pct"/>
          </w:tcPr>
          <w:p w14:paraId="0409FB51" w14:textId="5BD81456" w:rsidR="00257D63" w:rsidRDefault="00257D63" w:rsidP="00257D63">
            <w:pPr>
              <w:pStyle w:val="TabellRader"/>
            </w:pPr>
            <w:r w:rsidRPr="00871A0F">
              <w:t>LI</w:t>
            </w:r>
            <w:r>
              <w:t xml:space="preserve"> 78</w:t>
            </w:r>
          </w:p>
        </w:tc>
        <w:tc>
          <w:tcPr>
            <w:tcW w:w="192" w:type="pct"/>
          </w:tcPr>
          <w:p w14:paraId="0DFAFC17" w14:textId="71B3A1A6" w:rsidR="00257D63" w:rsidRDefault="00257D63" w:rsidP="00257D63">
            <w:pPr>
              <w:pStyle w:val="TabellRader"/>
            </w:pPr>
            <w:r>
              <w:t>X</w:t>
            </w:r>
          </w:p>
        </w:tc>
        <w:tc>
          <w:tcPr>
            <w:tcW w:w="4228" w:type="pct"/>
            <w:gridSpan w:val="3"/>
          </w:tcPr>
          <w:p w14:paraId="70A5B187" w14:textId="77777777" w:rsidR="00257D63" w:rsidRDefault="00257D63" w:rsidP="00257D63">
            <w:pPr>
              <w:pStyle w:val="TabellRader"/>
            </w:pPr>
          </w:p>
        </w:tc>
      </w:tr>
      <w:tr w:rsidR="00257D63" w14:paraId="0ED4A0FF" w14:textId="77777777" w:rsidTr="00297CD9">
        <w:tc>
          <w:tcPr>
            <w:tcW w:w="195" w:type="pct"/>
          </w:tcPr>
          <w:p w14:paraId="2150A6E6" w14:textId="7483C7BD" w:rsidR="00257D63" w:rsidRDefault="00257D63" w:rsidP="00257D63">
            <w:pPr>
              <w:pStyle w:val="TabellRader"/>
            </w:pPr>
            <w:r>
              <w:t>450</w:t>
            </w:r>
          </w:p>
        </w:tc>
        <w:tc>
          <w:tcPr>
            <w:tcW w:w="193" w:type="pct"/>
          </w:tcPr>
          <w:p w14:paraId="2E1F980D" w14:textId="01C0BF58" w:rsidR="00257D63" w:rsidRDefault="00257D63" w:rsidP="00257D63">
            <w:pPr>
              <w:pStyle w:val="TabellRader"/>
            </w:pPr>
            <w:r>
              <w:t>TU18</w:t>
            </w:r>
          </w:p>
        </w:tc>
        <w:tc>
          <w:tcPr>
            <w:tcW w:w="192" w:type="pct"/>
          </w:tcPr>
          <w:p w14:paraId="0D19040A" w14:textId="45AD4599" w:rsidR="00257D63" w:rsidRDefault="00257D63" w:rsidP="00257D63">
            <w:pPr>
              <w:pStyle w:val="TabellRader"/>
            </w:pPr>
            <w:r w:rsidRPr="00871A0F">
              <w:t>LI</w:t>
            </w:r>
            <w:r>
              <w:t xml:space="preserve"> 81</w:t>
            </w:r>
          </w:p>
        </w:tc>
        <w:tc>
          <w:tcPr>
            <w:tcW w:w="192" w:type="pct"/>
          </w:tcPr>
          <w:p w14:paraId="13BCBAE5" w14:textId="7BA10B4A" w:rsidR="00257D63" w:rsidRDefault="00257D63" w:rsidP="00257D63">
            <w:pPr>
              <w:pStyle w:val="TabellRader"/>
            </w:pPr>
            <w:r>
              <w:t>X</w:t>
            </w:r>
          </w:p>
        </w:tc>
        <w:tc>
          <w:tcPr>
            <w:tcW w:w="4228" w:type="pct"/>
            <w:gridSpan w:val="3"/>
          </w:tcPr>
          <w:p w14:paraId="4A5A8CB4" w14:textId="77777777" w:rsidR="00257D63" w:rsidRDefault="00257D63" w:rsidP="00257D63">
            <w:pPr>
              <w:pStyle w:val="TabellRader"/>
            </w:pPr>
          </w:p>
        </w:tc>
      </w:tr>
      <w:tr w:rsidR="00257D63" w14:paraId="313732F2" w14:textId="77777777" w:rsidTr="00297CD9">
        <w:tc>
          <w:tcPr>
            <w:tcW w:w="195" w:type="pct"/>
          </w:tcPr>
          <w:p w14:paraId="0838393B" w14:textId="4D0AF4CF" w:rsidR="00257D63" w:rsidRDefault="00257D63" w:rsidP="00257D63">
            <w:pPr>
              <w:pStyle w:val="TabellRader"/>
            </w:pPr>
            <w:r>
              <w:t>451</w:t>
            </w:r>
          </w:p>
        </w:tc>
        <w:tc>
          <w:tcPr>
            <w:tcW w:w="193" w:type="pct"/>
          </w:tcPr>
          <w:p w14:paraId="6FF842C1" w14:textId="58C2A64A" w:rsidR="00257D63" w:rsidRDefault="00257D63" w:rsidP="00257D63">
            <w:pPr>
              <w:pStyle w:val="TabellRader"/>
            </w:pPr>
            <w:r>
              <w:t>TU20</w:t>
            </w:r>
          </w:p>
        </w:tc>
        <w:tc>
          <w:tcPr>
            <w:tcW w:w="192" w:type="pct"/>
          </w:tcPr>
          <w:p w14:paraId="2225DA67" w14:textId="3507EFCE" w:rsidR="00257D63" w:rsidRDefault="00257D63" w:rsidP="00257D63">
            <w:pPr>
              <w:pStyle w:val="TabellRader"/>
            </w:pPr>
            <w:r w:rsidRPr="00871A0F">
              <w:t>LI</w:t>
            </w:r>
            <w:r>
              <w:t xml:space="preserve"> 82</w:t>
            </w:r>
          </w:p>
        </w:tc>
        <w:tc>
          <w:tcPr>
            <w:tcW w:w="192" w:type="pct"/>
          </w:tcPr>
          <w:p w14:paraId="213877AA" w14:textId="77777777" w:rsidR="00257D63" w:rsidRDefault="00257D63" w:rsidP="00257D63">
            <w:pPr>
              <w:pStyle w:val="TabellRader"/>
            </w:pPr>
          </w:p>
        </w:tc>
        <w:tc>
          <w:tcPr>
            <w:tcW w:w="4228" w:type="pct"/>
            <w:gridSpan w:val="3"/>
          </w:tcPr>
          <w:p w14:paraId="0E536ADC" w14:textId="6629F0D3" w:rsidR="00257D63" w:rsidRDefault="00257D63" w:rsidP="00257D63">
            <w:pPr>
              <w:pStyle w:val="TabellRader"/>
            </w:pPr>
            <w:r>
              <w:t>X</w:t>
            </w:r>
          </w:p>
        </w:tc>
      </w:tr>
      <w:tr w:rsidR="00257D63" w14:paraId="2A9E7D5A" w14:textId="77777777" w:rsidTr="00297CD9">
        <w:tc>
          <w:tcPr>
            <w:tcW w:w="195" w:type="pct"/>
          </w:tcPr>
          <w:p w14:paraId="0ED9FD9A" w14:textId="77777777" w:rsidR="00257D63" w:rsidRDefault="00257D63" w:rsidP="00257D63">
            <w:pPr>
              <w:pStyle w:val="TabellRader"/>
            </w:pPr>
          </w:p>
        </w:tc>
        <w:tc>
          <w:tcPr>
            <w:tcW w:w="193" w:type="pct"/>
          </w:tcPr>
          <w:p w14:paraId="5BE2AA6D" w14:textId="77777777" w:rsidR="00257D63" w:rsidRDefault="00257D63" w:rsidP="00257D63">
            <w:pPr>
              <w:pStyle w:val="TabellRader"/>
            </w:pPr>
          </w:p>
        </w:tc>
        <w:tc>
          <w:tcPr>
            <w:tcW w:w="192" w:type="pct"/>
          </w:tcPr>
          <w:p w14:paraId="21B0FB41" w14:textId="77777777" w:rsidR="00257D63" w:rsidRDefault="00257D63" w:rsidP="00257D63">
            <w:pPr>
              <w:pStyle w:val="TabellRader"/>
            </w:pPr>
          </w:p>
        </w:tc>
        <w:tc>
          <w:tcPr>
            <w:tcW w:w="192" w:type="pct"/>
          </w:tcPr>
          <w:p w14:paraId="1DA3B66C" w14:textId="77777777" w:rsidR="00257D63" w:rsidRDefault="00257D63" w:rsidP="00257D63">
            <w:pPr>
              <w:pStyle w:val="TabellRader"/>
            </w:pPr>
          </w:p>
        </w:tc>
        <w:tc>
          <w:tcPr>
            <w:tcW w:w="4228" w:type="pct"/>
            <w:gridSpan w:val="3"/>
          </w:tcPr>
          <w:p w14:paraId="2C99FD7D" w14:textId="77777777" w:rsidR="00257D63" w:rsidRDefault="00257D63" w:rsidP="00257D63">
            <w:pPr>
              <w:pStyle w:val="TabellRader"/>
            </w:pPr>
          </w:p>
        </w:tc>
      </w:tr>
      <w:tr w:rsidR="00257D63" w:rsidRPr="009515C8" w14:paraId="3EF3AB8A" w14:textId="77777777" w:rsidTr="00297CD9">
        <w:tc>
          <w:tcPr>
            <w:tcW w:w="195" w:type="pct"/>
          </w:tcPr>
          <w:p w14:paraId="41E95A5D" w14:textId="3486031E" w:rsidR="00257D63" w:rsidRPr="009515C8" w:rsidRDefault="00257D63" w:rsidP="00257D63">
            <w:pPr>
              <w:pStyle w:val="TabellRader"/>
              <w:rPr>
                <w:b/>
              </w:rPr>
            </w:pPr>
            <w:r w:rsidRPr="009515C8">
              <w:rPr>
                <w:b/>
              </w:rPr>
              <w:t>20</w:t>
            </w:r>
            <w:r>
              <w:rPr>
                <w:b/>
              </w:rPr>
              <w:t>22</w:t>
            </w:r>
            <w:r w:rsidRPr="009515C8">
              <w:rPr>
                <w:b/>
              </w:rPr>
              <w:t>/2</w:t>
            </w:r>
            <w:r>
              <w:rPr>
                <w:b/>
              </w:rPr>
              <w:t>3</w:t>
            </w:r>
          </w:p>
        </w:tc>
        <w:tc>
          <w:tcPr>
            <w:tcW w:w="193" w:type="pct"/>
          </w:tcPr>
          <w:p w14:paraId="303C67C5" w14:textId="77777777" w:rsidR="00257D63" w:rsidRPr="009515C8" w:rsidRDefault="00257D63" w:rsidP="00257D63">
            <w:pPr>
              <w:pStyle w:val="TabellRader"/>
              <w:rPr>
                <w:b/>
              </w:rPr>
            </w:pPr>
          </w:p>
        </w:tc>
        <w:tc>
          <w:tcPr>
            <w:tcW w:w="192" w:type="pct"/>
          </w:tcPr>
          <w:p w14:paraId="1865BD12" w14:textId="77777777" w:rsidR="00257D63" w:rsidRPr="009515C8" w:rsidRDefault="00257D63" w:rsidP="00257D63">
            <w:pPr>
              <w:pStyle w:val="TabellRader"/>
              <w:rPr>
                <w:b/>
              </w:rPr>
            </w:pPr>
          </w:p>
        </w:tc>
        <w:tc>
          <w:tcPr>
            <w:tcW w:w="192" w:type="pct"/>
          </w:tcPr>
          <w:p w14:paraId="1213207A" w14:textId="77777777" w:rsidR="00257D63" w:rsidRPr="009515C8" w:rsidRDefault="00257D63" w:rsidP="00257D63">
            <w:pPr>
              <w:pStyle w:val="TabellRader"/>
              <w:rPr>
                <w:b/>
              </w:rPr>
            </w:pPr>
          </w:p>
        </w:tc>
        <w:tc>
          <w:tcPr>
            <w:tcW w:w="4228" w:type="pct"/>
            <w:gridSpan w:val="3"/>
          </w:tcPr>
          <w:p w14:paraId="02D19FFF" w14:textId="77777777" w:rsidR="00257D63" w:rsidRPr="009515C8" w:rsidRDefault="00257D63" w:rsidP="00257D63">
            <w:pPr>
              <w:pStyle w:val="TabellRader"/>
              <w:rPr>
                <w:b/>
              </w:rPr>
            </w:pPr>
          </w:p>
        </w:tc>
      </w:tr>
      <w:tr w:rsidR="00257D63" w14:paraId="76236519" w14:textId="77777777" w:rsidTr="00297CD9">
        <w:tc>
          <w:tcPr>
            <w:tcW w:w="195" w:type="pct"/>
          </w:tcPr>
          <w:p w14:paraId="6513F06A" w14:textId="0051198A" w:rsidR="00257D63" w:rsidRDefault="00257D63" w:rsidP="00257D63">
            <w:pPr>
              <w:pStyle w:val="TabellRader"/>
            </w:pPr>
            <w:r>
              <w:t>18</w:t>
            </w:r>
          </w:p>
        </w:tc>
        <w:tc>
          <w:tcPr>
            <w:tcW w:w="193" w:type="pct"/>
          </w:tcPr>
          <w:p w14:paraId="48FB0885" w14:textId="7285FD41" w:rsidR="00257D63" w:rsidRDefault="00257D63" w:rsidP="00257D63">
            <w:pPr>
              <w:pStyle w:val="TabellRader"/>
            </w:pPr>
            <w:r>
              <w:t>TU2</w:t>
            </w:r>
          </w:p>
        </w:tc>
        <w:tc>
          <w:tcPr>
            <w:tcW w:w="192" w:type="pct"/>
          </w:tcPr>
          <w:p w14:paraId="6182B360" w14:textId="3A36E647" w:rsidR="00257D63" w:rsidRDefault="00257D63" w:rsidP="00257D63">
            <w:pPr>
              <w:pStyle w:val="TabellRader"/>
            </w:pPr>
            <w:r>
              <w:t>Fi 117</w:t>
            </w:r>
          </w:p>
        </w:tc>
        <w:tc>
          <w:tcPr>
            <w:tcW w:w="192" w:type="pct"/>
          </w:tcPr>
          <w:p w14:paraId="6E285AA4" w14:textId="518C5D36" w:rsidR="00257D63" w:rsidRDefault="00257D63" w:rsidP="00257D63">
            <w:pPr>
              <w:pStyle w:val="TabellRader"/>
            </w:pPr>
            <w:r>
              <w:t>X</w:t>
            </w:r>
          </w:p>
        </w:tc>
        <w:tc>
          <w:tcPr>
            <w:tcW w:w="4228" w:type="pct"/>
            <w:gridSpan w:val="3"/>
          </w:tcPr>
          <w:p w14:paraId="1D2A2D95" w14:textId="77777777" w:rsidR="00257D63" w:rsidRDefault="00257D63" w:rsidP="00257D63">
            <w:pPr>
              <w:pStyle w:val="TabellRader"/>
            </w:pPr>
          </w:p>
        </w:tc>
      </w:tr>
      <w:tr w:rsidR="00257D63" w14:paraId="1DEBFA4A" w14:textId="77777777" w:rsidTr="00297CD9">
        <w:tc>
          <w:tcPr>
            <w:tcW w:w="195" w:type="pct"/>
          </w:tcPr>
          <w:p w14:paraId="7200C288" w14:textId="48E7CC89" w:rsidR="00257D63" w:rsidRDefault="00257D63" w:rsidP="00257D63">
            <w:pPr>
              <w:pStyle w:val="TabellRader"/>
            </w:pPr>
            <w:r>
              <w:t>19</w:t>
            </w:r>
          </w:p>
        </w:tc>
        <w:tc>
          <w:tcPr>
            <w:tcW w:w="193" w:type="pct"/>
          </w:tcPr>
          <w:p w14:paraId="2233D82A" w14:textId="10DE899C" w:rsidR="00257D63" w:rsidRDefault="00257D63" w:rsidP="00257D63">
            <w:pPr>
              <w:pStyle w:val="TabellRader"/>
            </w:pPr>
            <w:r>
              <w:t>TU3</w:t>
            </w:r>
          </w:p>
        </w:tc>
        <w:tc>
          <w:tcPr>
            <w:tcW w:w="192" w:type="pct"/>
          </w:tcPr>
          <w:p w14:paraId="39F8875E" w14:textId="3E8087EA" w:rsidR="00257D63" w:rsidRDefault="00257D63" w:rsidP="00257D63">
            <w:pPr>
              <w:pStyle w:val="TabellRader"/>
            </w:pPr>
            <w:r>
              <w:t>Fi 118</w:t>
            </w:r>
          </w:p>
        </w:tc>
        <w:tc>
          <w:tcPr>
            <w:tcW w:w="192" w:type="pct"/>
          </w:tcPr>
          <w:p w14:paraId="0E6DFF43" w14:textId="5D9248A0" w:rsidR="00257D63" w:rsidRDefault="00257D63" w:rsidP="00257D63">
            <w:pPr>
              <w:pStyle w:val="TabellRader"/>
            </w:pPr>
            <w:r>
              <w:t>X</w:t>
            </w:r>
          </w:p>
        </w:tc>
        <w:tc>
          <w:tcPr>
            <w:tcW w:w="4228" w:type="pct"/>
            <w:gridSpan w:val="3"/>
          </w:tcPr>
          <w:p w14:paraId="2CE66636" w14:textId="77777777" w:rsidR="00257D63" w:rsidRDefault="00257D63" w:rsidP="00257D63">
            <w:pPr>
              <w:pStyle w:val="TabellRader"/>
            </w:pPr>
          </w:p>
        </w:tc>
      </w:tr>
      <w:tr w:rsidR="00257D63" w14:paraId="42113C9E" w14:textId="77777777" w:rsidTr="00297CD9">
        <w:tc>
          <w:tcPr>
            <w:tcW w:w="195" w:type="pct"/>
          </w:tcPr>
          <w:p w14:paraId="713A02E5" w14:textId="7CB42955" w:rsidR="00257D63" w:rsidRDefault="00257D63" w:rsidP="00257D63">
            <w:pPr>
              <w:pStyle w:val="TabellRader"/>
            </w:pPr>
            <w:r>
              <w:t>86</w:t>
            </w:r>
          </w:p>
        </w:tc>
        <w:tc>
          <w:tcPr>
            <w:tcW w:w="193" w:type="pct"/>
          </w:tcPr>
          <w:p w14:paraId="598DEF38" w14:textId="29808C20" w:rsidR="00257D63" w:rsidRDefault="00257D63" w:rsidP="00257D63">
            <w:pPr>
              <w:pStyle w:val="TabellRader"/>
            </w:pPr>
            <w:r>
              <w:t>TU1</w:t>
            </w:r>
          </w:p>
        </w:tc>
        <w:tc>
          <w:tcPr>
            <w:tcW w:w="192" w:type="pct"/>
          </w:tcPr>
          <w:p w14:paraId="351F2411" w14:textId="2653E66A" w:rsidR="00257D63" w:rsidRDefault="00257D63" w:rsidP="00257D63">
            <w:pPr>
              <w:pStyle w:val="TabellRader"/>
            </w:pPr>
            <w:r w:rsidRPr="00871A0F">
              <w:t>LI</w:t>
            </w:r>
            <w:r>
              <w:t xml:space="preserve"> 90</w:t>
            </w:r>
          </w:p>
        </w:tc>
        <w:tc>
          <w:tcPr>
            <w:tcW w:w="192" w:type="pct"/>
          </w:tcPr>
          <w:p w14:paraId="06B76929" w14:textId="38E36DC3" w:rsidR="00257D63" w:rsidRDefault="00257D63" w:rsidP="00257D63">
            <w:pPr>
              <w:pStyle w:val="TabellRader"/>
            </w:pPr>
            <w:r>
              <w:t>X</w:t>
            </w:r>
          </w:p>
        </w:tc>
        <w:tc>
          <w:tcPr>
            <w:tcW w:w="4228" w:type="pct"/>
            <w:gridSpan w:val="3"/>
          </w:tcPr>
          <w:p w14:paraId="4549FA39" w14:textId="77777777" w:rsidR="00257D63" w:rsidRDefault="00257D63" w:rsidP="00257D63">
            <w:pPr>
              <w:pStyle w:val="TabellRader"/>
            </w:pPr>
          </w:p>
        </w:tc>
      </w:tr>
      <w:tr w:rsidR="00257D63" w14:paraId="7376B4D2" w14:textId="77777777" w:rsidTr="00297CD9">
        <w:tc>
          <w:tcPr>
            <w:tcW w:w="195" w:type="pct"/>
          </w:tcPr>
          <w:p w14:paraId="018922E7" w14:textId="77777777" w:rsidR="00257D63" w:rsidRDefault="00257D63" w:rsidP="00257D63">
            <w:pPr>
              <w:pStyle w:val="TabellRader"/>
            </w:pPr>
          </w:p>
        </w:tc>
        <w:tc>
          <w:tcPr>
            <w:tcW w:w="193" w:type="pct"/>
          </w:tcPr>
          <w:p w14:paraId="050CB9A2" w14:textId="77777777" w:rsidR="00257D63" w:rsidRDefault="00257D63" w:rsidP="00257D63">
            <w:pPr>
              <w:pStyle w:val="TabellRader"/>
            </w:pPr>
          </w:p>
        </w:tc>
        <w:tc>
          <w:tcPr>
            <w:tcW w:w="192" w:type="pct"/>
          </w:tcPr>
          <w:p w14:paraId="543A3ACB" w14:textId="77777777" w:rsidR="00257D63" w:rsidRPr="00871A0F" w:rsidRDefault="00257D63" w:rsidP="00257D63">
            <w:pPr>
              <w:pStyle w:val="TabellRader"/>
            </w:pPr>
          </w:p>
        </w:tc>
        <w:tc>
          <w:tcPr>
            <w:tcW w:w="192" w:type="pct"/>
          </w:tcPr>
          <w:p w14:paraId="58EE52E5" w14:textId="77777777" w:rsidR="00257D63" w:rsidRDefault="00257D63" w:rsidP="00257D63">
            <w:pPr>
              <w:pStyle w:val="TabellRader"/>
            </w:pPr>
          </w:p>
        </w:tc>
        <w:tc>
          <w:tcPr>
            <w:tcW w:w="4228" w:type="pct"/>
            <w:gridSpan w:val="3"/>
          </w:tcPr>
          <w:p w14:paraId="49EF1147" w14:textId="77777777" w:rsidR="00257D63" w:rsidRDefault="00257D63" w:rsidP="00257D63">
            <w:pPr>
              <w:pStyle w:val="TabellRader"/>
            </w:pPr>
          </w:p>
        </w:tc>
      </w:tr>
      <w:tr w:rsidR="00257D63" w:rsidRPr="008A5D26" w14:paraId="189BF1CE" w14:textId="77777777" w:rsidTr="003C5A6C">
        <w:trPr>
          <w:gridAfter w:val="2"/>
          <w:wAfter w:w="4015" w:type="pct"/>
        </w:trPr>
        <w:tc>
          <w:tcPr>
            <w:tcW w:w="985" w:type="pct"/>
            <w:gridSpan w:val="5"/>
          </w:tcPr>
          <w:p w14:paraId="323439D8" w14:textId="0DE45DA0" w:rsidR="00257D63" w:rsidRPr="008A5D26" w:rsidRDefault="00257D63" w:rsidP="00257D63">
            <w:pPr>
              <w:pStyle w:val="Rubrik2"/>
              <w:outlineLvl w:val="1"/>
            </w:pPr>
            <w:bookmarkStart w:id="622" w:name="_Toc505164410"/>
            <w:bookmarkStart w:id="623" w:name="_Toc505170072"/>
            <w:bookmarkStart w:id="624" w:name="_Toc505170449"/>
            <w:bookmarkStart w:id="625" w:name="_Toc505170807"/>
            <w:bookmarkStart w:id="626" w:name="_Toc505171871"/>
            <w:bookmarkStart w:id="627" w:name="_Toc21610012"/>
            <w:bookmarkStart w:id="628" w:name="_Toc129250764"/>
            <w:r w:rsidRPr="008A5D26">
              <w:t>Miljö- och jordbruksutskottet</w:t>
            </w:r>
            <w:bookmarkEnd w:id="622"/>
            <w:bookmarkEnd w:id="623"/>
            <w:bookmarkEnd w:id="624"/>
            <w:bookmarkEnd w:id="625"/>
            <w:bookmarkEnd w:id="626"/>
            <w:bookmarkEnd w:id="627"/>
            <w:bookmarkEnd w:id="628"/>
          </w:p>
        </w:tc>
      </w:tr>
      <w:tr w:rsidR="00257D63" w:rsidRPr="00085255" w14:paraId="335DD303" w14:textId="77777777" w:rsidTr="00EA0E95">
        <w:trPr>
          <w:gridAfter w:val="2"/>
          <w:wAfter w:w="4015" w:type="pct"/>
        </w:trPr>
        <w:tc>
          <w:tcPr>
            <w:tcW w:w="195" w:type="pct"/>
          </w:tcPr>
          <w:p w14:paraId="0D6415CD" w14:textId="50C56915" w:rsidR="00257D63" w:rsidRPr="00085255" w:rsidRDefault="00257D63" w:rsidP="00257D63">
            <w:pPr>
              <w:pStyle w:val="TabellRader"/>
              <w:rPr>
                <w:b/>
              </w:rPr>
            </w:pPr>
            <w:r w:rsidRPr="00085255">
              <w:rPr>
                <w:b/>
              </w:rPr>
              <w:t>1999/2000</w:t>
            </w:r>
          </w:p>
        </w:tc>
        <w:tc>
          <w:tcPr>
            <w:tcW w:w="193" w:type="pct"/>
          </w:tcPr>
          <w:p w14:paraId="53A502D5" w14:textId="77777777" w:rsidR="00257D63" w:rsidRPr="00085255" w:rsidRDefault="00257D63" w:rsidP="00257D63">
            <w:pPr>
              <w:pStyle w:val="TabellRader"/>
              <w:rPr>
                <w:b/>
              </w:rPr>
            </w:pPr>
          </w:p>
        </w:tc>
        <w:tc>
          <w:tcPr>
            <w:tcW w:w="192" w:type="pct"/>
          </w:tcPr>
          <w:p w14:paraId="7C6A8968" w14:textId="77777777" w:rsidR="00257D63" w:rsidRPr="00085255" w:rsidRDefault="00257D63" w:rsidP="00257D63">
            <w:pPr>
              <w:pStyle w:val="TabellRader"/>
              <w:rPr>
                <w:b/>
              </w:rPr>
            </w:pPr>
          </w:p>
        </w:tc>
        <w:tc>
          <w:tcPr>
            <w:tcW w:w="192" w:type="pct"/>
          </w:tcPr>
          <w:p w14:paraId="1E26476E" w14:textId="77777777" w:rsidR="00257D63" w:rsidRPr="00085255" w:rsidRDefault="00257D63" w:rsidP="00257D63">
            <w:pPr>
              <w:pStyle w:val="TabellRader"/>
              <w:rPr>
                <w:b/>
              </w:rPr>
            </w:pPr>
          </w:p>
        </w:tc>
        <w:tc>
          <w:tcPr>
            <w:tcW w:w="213" w:type="pct"/>
          </w:tcPr>
          <w:p w14:paraId="3D8F0920" w14:textId="77777777" w:rsidR="00257D63" w:rsidRPr="00085255" w:rsidRDefault="00257D63" w:rsidP="00257D63">
            <w:pPr>
              <w:pStyle w:val="TabellRader"/>
              <w:rPr>
                <w:b/>
              </w:rPr>
            </w:pPr>
          </w:p>
        </w:tc>
      </w:tr>
      <w:tr w:rsidR="00257D63" w:rsidRPr="00E419BF" w14:paraId="1406EA3E" w14:textId="77777777" w:rsidTr="00EA0E95">
        <w:trPr>
          <w:gridAfter w:val="2"/>
          <w:wAfter w:w="4015" w:type="pct"/>
        </w:trPr>
        <w:tc>
          <w:tcPr>
            <w:tcW w:w="195" w:type="pct"/>
          </w:tcPr>
          <w:p w14:paraId="17165DAF" w14:textId="0BEB14DE" w:rsidR="00257D63" w:rsidRPr="00E419BF" w:rsidRDefault="00257D63" w:rsidP="00257D63">
            <w:pPr>
              <w:pStyle w:val="TabellRader"/>
              <w:rPr>
                <w:bCs/>
              </w:rPr>
            </w:pPr>
            <w:r>
              <w:rPr>
                <w:bCs/>
              </w:rPr>
              <w:t>253</w:t>
            </w:r>
          </w:p>
        </w:tc>
        <w:tc>
          <w:tcPr>
            <w:tcW w:w="193" w:type="pct"/>
          </w:tcPr>
          <w:p w14:paraId="5014C81B" w14:textId="39B1129F" w:rsidR="00257D63" w:rsidRPr="00E419BF" w:rsidRDefault="00257D63" w:rsidP="00257D63">
            <w:pPr>
              <w:pStyle w:val="TabellRader"/>
              <w:rPr>
                <w:bCs/>
              </w:rPr>
            </w:pPr>
            <w:r>
              <w:rPr>
                <w:bCs/>
              </w:rPr>
              <w:t>MJU17</w:t>
            </w:r>
          </w:p>
        </w:tc>
        <w:tc>
          <w:tcPr>
            <w:tcW w:w="192" w:type="pct"/>
          </w:tcPr>
          <w:p w14:paraId="484DA33A" w14:textId="561894FF" w:rsidR="00257D63" w:rsidRPr="00E419BF" w:rsidRDefault="00257D63" w:rsidP="00257D63">
            <w:pPr>
              <w:pStyle w:val="TabellRader"/>
              <w:rPr>
                <w:bCs/>
              </w:rPr>
            </w:pPr>
            <w:r>
              <w:rPr>
                <w:bCs/>
              </w:rPr>
              <w:t>LI 1</w:t>
            </w:r>
          </w:p>
        </w:tc>
        <w:tc>
          <w:tcPr>
            <w:tcW w:w="192" w:type="pct"/>
          </w:tcPr>
          <w:p w14:paraId="657BC5BB" w14:textId="77777777" w:rsidR="00257D63" w:rsidRPr="00E419BF" w:rsidRDefault="00257D63" w:rsidP="00257D63">
            <w:pPr>
              <w:pStyle w:val="TabellRader"/>
              <w:rPr>
                <w:bCs/>
              </w:rPr>
            </w:pPr>
          </w:p>
        </w:tc>
        <w:tc>
          <w:tcPr>
            <w:tcW w:w="213" w:type="pct"/>
          </w:tcPr>
          <w:p w14:paraId="585D72B8" w14:textId="6F06EB4E" w:rsidR="00257D63" w:rsidRPr="00E419BF" w:rsidRDefault="00257D63" w:rsidP="00257D63">
            <w:pPr>
              <w:pStyle w:val="TabellRader"/>
              <w:rPr>
                <w:bCs/>
              </w:rPr>
            </w:pPr>
            <w:r>
              <w:rPr>
                <w:bCs/>
              </w:rPr>
              <w:t>X</w:t>
            </w:r>
          </w:p>
        </w:tc>
      </w:tr>
      <w:tr w:rsidR="00257D63" w:rsidRPr="00E419BF" w14:paraId="62332555" w14:textId="77777777" w:rsidTr="003C5A6C">
        <w:trPr>
          <w:gridAfter w:val="2"/>
          <w:wAfter w:w="4015" w:type="pct"/>
        </w:trPr>
        <w:tc>
          <w:tcPr>
            <w:tcW w:w="195" w:type="pct"/>
          </w:tcPr>
          <w:p w14:paraId="7DC4782A" w14:textId="77777777" w:rsidR="00257D63" w:rsidRPr="00E419BF" w:rsidRDefault="00257D63" w:rsidP="00257D63">
            <w:pPr>
              <w:pStyle w:val="TabellRader"/>
              <w:rPr>
                <w:bCs/>
              </w:rPr>
            </w:pPr>
          </w:p>
        </w:tc>
        <w:tc>
          <w:tcPr>
            <w:tcW w:w="193" w:type="pct"/>
          </w:tcPr>
          <w:p w14:paraId="7542D645" w14:textId="77777777" w:rsidR="00257D63" w:rsidRPr="00E419BF" w:rsidRDefault="00257D63" w:rsidP="00257D63">
            <w:pPr>
              <w:pStyle w:val="TabellRader"/>
              <w:rPr>
                <w:bCs/>
              </w:rPr>
            </w:pPr>
          </w:p>
        </w:tc>
        <w:tc>
          <w:tcPr>
            <w:tcW w:w="192" w:type="pct"/>
          </w:tcPr>
          <w:p w14:paraId="20230E61" w14:textId="77777777" w:rsidR="00257D63" w:rsidRPr="00E419BF" w:rsidRDefault="00257D63" w:rsidP="00257D63">
            <w:pPr>
              <w:pStyle w:val="TabellRader"/>
              <w:rPr>
                <w:bCs/>
              </w:rPr>
            </w:pPr>
          </w:p>
        </w:tc>
        <w:tc>
          <w:tcPr>
            <w:tcW w:w="192" w:type="pct"/>
          </w:tcPr>
          <w:p w14:paraId="7BEB55B5" w14:textId="77777777" w:rsidR="00257D63" w:rsidRPr="00E419BF" w:rsidRDefault="00257D63" w:rsidP="00257D63">
            <w:pPr>
              <w:pStyle w:val="TabellRader"/>
              <w:rPr>
                <w:bCs/>
              </w:rPr>
            </w:pPr>
          </w:p>
        </w:tc>
        <w:tc>
          <w:tcPr>
            <w:tcW w:w="213" w:type="pct"/>
          </w:tcPr>
          <w:p w14:paraId="0E4402FC" w14:textId="77777777" w:rsidR="00257D63" w:rsidRPr="00E419BF" w:rsidRDefault="00257D63" w:rsidP="00257D63">
            <w:pPr>
              <w:pStyle w:val="TabellRader"/>
              <w:rPr>
                <w:bCs/>
              </w:rPr>
            </w:pPr>
          </w:p>
        </w:tc>
      </w:tr>
      <w:tr w:rsidR="00257D63" w:rsidRPr="008C5E13" w14:paraId="222E0495" w14:textId="77777777" w:rsidTr="003C5A6C">
        <w:trPr>
          <w:gridAfter w:val="2"/>
          <w:wAfter w:w="4015" w:type="pct"/>
        </w:trPr>
        <w:tc>
          <w:tcPr>
            <w:tcW w:w="195" w:type="pct"/>
          </w:tcPr>
          <w:p w14:paraId="3D0419FD" w14:textId="24212D24" w:rsidR="00257D63" w:rsidRPr="008C5E13" w:rsidRDefault="00257D63" w:rsidP="00257D63">
            <w:pPr>
              <w:pStyle w:val="TabellRader"/>
              <w:rPr>
                <w:b/>
              </w:rPr>
            </w:pPr>
            <w:r w:rsidRPr="008C5E13">
              <w:rPr>
                <w:b/>
              </w:rPr>
              <w:t>2009/10</w:t>
            </w:r>
          </w:p>
        </w:tc>
        <w:tc>
          <w:tcPr>
            <w:tcW w:w="193" w:type="pct"/>
          </w:tcPr>
          <w:p w14:paraId="6165C784" w14:textId="77777777" w:rsidR="00257D63" w:rsidRPr="008C5E13" w:rsidRDefault="00257D63" w:rsidP="00257D63">
            <w:pPr>
              <w:pStyle w:val="TabellRader"/>
              <w:rPr>
                <w:b/>
              </w:rPr>
            </w:pPr>
          </w:p>
        </w:tc>
        <w:tc>
          <w:tcPr>
            <w:tcW w:w="192" w:type="pct"/>
          </w:tcPr>
          <w:p w14:paraId="18A3ED2B" w14:textId="77777777" w:rsidR="00257D63" w:rsidRPr="008C5E13" w:rsidRDefault="00257D63" w:rsidP="00257D63">
            <w:pPr>
              <w:pStyle w:val="TabellRader"/>
              <w:rPr>
                <w:b/>
              </w:rPr>
            </w:pPr>
          </w:p>
        </w:tc>
        <w:tc>
          <w:tcPr>
            <w:tcW w:w="192" w:type="pct"/>
          </w:tcPr>
          <w:p w14:paraId="63CE58C5" w14:textId="77777777" w:rsidR="00257D63" w:rsidRPr="008C5E13" w:rsidRDefault="00257D63" w:rsidP="00257D63">
            <w:pPr>
              <w:pStyle w:val="TabellRader"/>
              <w:rPr>
                <w:b/>
              </w:rPr>
            </w:pPr>
          </w:p>
        </w:tc>
        <w:tc>
          <w:tcPr>
            <w:tcW w:w="213" w:type="pct"/>
          </w:tcPr>
          <w:p w14:paraId="7E3068B6" w14:textId="5F037EB7" w:rsidR="00257D63" w:rsidRPr="008C5E13" w:rsidRDefault="00257D63" w:rsidP="00257D63">
            <w:pPr>
              <w:pStyle w:val="TabellRader"/>
              <w:rPr>
                <w:b/>
              </w:rPr>
            </w:pPr>
          </w:p>
        </w:tc>
      </w:tr>
      <w:tr w:rsidR="00257D63" w14:paraId="241CC892" w14:textId="77777777" w:rsidTr="003C5A6C">
        <w:trPr>
          <w:gridAfter w:val="2"/>
          <w:wAfter w:w="4015" w:type="pct"/>
        </w:trPr>
        <w:tc>
          <w:tcPr>
            <w:tcW w:w="195" w:type="pct"/>
          </w:tcPr>
          <w:p w14:paraId="635F42BB" w14:textId="7FB50811" w:rsidR="00257D63" w:rsidRDefault="00257D63" w:rsidP="00257D63">
            <w:pPr>
              <w:pStyle w:val="TabellRader"/>
            </w:pPr>
            <w:r>
              <w:t>223</w:t>
            </w:r>
          </w:p>
        </w:tc>
        <w:tc>
          <w:tcPr>
            <w:tcW w:w="193" w:type="pct"/>
          </w:tcPr>
          <w:p w14:paraId="588FEFF3" w14:textId="47195F9C" w:rsidR="00257D63" w:rsidRDefault="00257D63" w:rsidP="00257D63">
            <w:pPr>
              <w:pStyle w:val="TabellRader"/>
            </w:pPr>
            <w:r>
              <w:t>MJU21</w:t>
            </w:r>
          </w:p>
        </w:tc>
        <w:tc>
          <w:tcPr>
            <w:tcW w:w="192" w:type="pct"/>
          </w:tcPr>
          <w:p w14:paraId="24F52C53" w14:textId="412DFA30" w:rsidR="00257D63" w:rsidRDefault="00257D63" w:rsidP="00257D63">
            <w:pPr>
              <w:pStyle w:val="TabellRader"/>
            </w:pPr>
            <w:r w:rsidRPr="00B9177B">
              <w:t>KN</w:t>
            </w:r>
            <w:r>
              <w:t xml:space="preserve"> 2</w:t>
            </w:r>
          </w:p>
        </w:tc>
        <w:tc>
          <w:tcPr>
            <w:tcW w:w="192" w:type="pct"/>
          </w:tcPr>
          <w:p w14:paraId="6CB226F8" w14:textId="77777777" w:rsidR="00257D63" w:rsidRDefault="00257D63" w:rsidP="00257D63">
            <w:pPr>
              <w:pStyle w:val="TabellRader"/>
            </w:pPr>
          </w:p>
        </w:tc>
        <w:tc>
          <w:tcPr>
            <w:tcW w:w="213" w:type="pct"/>
          </w:tcPr>
          <w:p w14:paraId="098DE87D" w14:textId="383934C5" w:rsidR="00257D63" w:rsidRDefault="00257D63" w:rsidP="00257D63">
            <w:pPr>
              <w:pStyle w:val="TabellRader"/>
            </w:pPr>
            <w:r>
              <w:t>X</w:t>
            </w:r>
          </w:p>
        </w:tc>
      </w:tr>
      <w:tr w:rsidR="00257D63" w14:paraId="34FF5163" w14:textId="77777777" w:rsidTr="003C5A6C">
        <w:trPr>
          <w:gridAfter w:val="2"/>
          <w:wAfter w:w="4015" w:type="pct"/>
        </w:trPr>
        <w:tc>
          <w:tcPr>
            <w:tcW w:w="195" w:type="pct"/>
          </w:tcPr>
          <w:p w14:paraId="651115F6" w14:textId="07B13AF6" w:rsidR="00257D63" w:rsidRDefault="00257D63" w:rsidP="00257D63">
            <w:pPr>
              <w:pStyle w:val="TabellRader"/>
            </w:pPr>
          </w:p>
        </w:tc>
        <w:tc>
          <w:tcPr>
            <w:tcW w:w="193" w:type="pct"/>
          </w:tcPr>
          <w:p w14:paraId="5B845E0D" w14:textId="77777777" w:rsidR="00257D63" w:rsidRDefault="00257D63" w:rsidP="00257D63">
            <w:pPr>
              <w:pStyle w:val="TabellRader"/>
            </w:pPr>
          </w:p>
        </w:tc>
        <w:tc>
          <w:tcPr>
            <w:tcW w:w="192" w:type="pct"/>
          </w:tcPr>
          <w:p w14:paraId="0018F0D8" w14:textId="77777777" w:rsidR="00257D63" w:rsidRDefault="00257D63" w:rsidP="00257D63">
            <w:pPr>
              <w:pStyle w:val="TabellRader"/>
            </w:pPr>
          </w:p>
        </w:tc>
        <w:tc>
          <w:tcPr>
            <w:tcW w:w="192" w:type="pct"/>
          </w:tcPr>
          <w:p w14:paraId="57DC32F5" w14:textId="77777777" w:rsidR="00257D63" w:rsidRDefault="00257D63" w:rsidP="00257D63">
            <w:pPr>
              <w:pStyle w:val="TabellRader"/>
            </w:pPr>
          </w:p>
        </w:tc>
        <w:tc>
          <w:tcPr>
            <w:tcW w:w="213" w:type="pct"/>
          </w:tcPr>
          <w:p w14:paraId="359BCC74" w14:textId="22007C67" w:rsidR="00257D63" w:rsidRDefault="00257D63" w:rsidP="00257D63">
            <w:pPr>
              <w:pStyle w:val="TabellRader"/>
            </w:pPr>
          </w:p>
        </w:tc>
      </w:tr>
      <w:tr w:rsidR="00257D63" w:rsidRPr="008C5E13" w14:paraId="38462C58" w14:textId="77777777" w:rsidTr="003C5A6C">
        <w:trPr>
          <w:gridAfter w:val="2"/>
          <w:wAfter w:w="4015" w:type="pct"/>
        </w:trPr>
        <w:tc>
          <w:tcPr>
            <w:tcW w:w="195" w:type="pct"/>
          </w:tcPr>
          <w:p w14:paraId="018B79AA" w14:textId="4D6B21E7" w:rsidR="00257D63" w:rsidRPr="008C5E13" w:rsidRDefault="00257D63" w:rsidP="00257D63">
            <w:pPr>
              <w:pStyle w:val="TabellRader"/>
              <w:rPr>
                <w:b/>
              </w:rPr>
            </w:pPr>
            <w:r w:rsidRPr="008C5E13">
              <w:rPr>
                <w:b/>
              </w:rPr>
              <w:t>2010/11</w:t>
            </w:r>
          </w:p>
        </w:tc>
        <w:tc>
          <w:tcPr>
            <w:tcW w:w="193" w:type="pct"/>
          </w:tcPr>
          <w:p w14:paraId="5EC71725" w14:textId="77777777" w:rsidR="00257D63" w:rsidRPr="008C5E13" w:rsidRDefault="00257D63" w:rsidP="00257D63">
            <w:pPr>
              <w:pStyle w:val="TabellRader"/>
              <w:rPr>
                <w:b/>
              </w:rPr>
            </w:pPr>
          </w:p>
        </w:tc>
        <w:tc>
          <w:tcPr>
            <w:tcW w:w="192" w:type="pct"/>
          </w:tcPr>
          <w:p w14:paraId="16CFBC9D" w14:textId="77777777" w:rsidR="00257D63" w:rsidRPr="008C5E13" w:rsidRDefault="00257D63" w:rsidP="00257D63">
            <w:pPr>
              <w:pStyle w:val="TabellRader"/>
              <w:rPr>
                <w:b/>
              </w:rPr>
            </w:pPr>
          </w:p>
        </w:tc>
        <w:tc>
          <w:tcPr>
            <w:tcW w:w="192" w:type="pct"/>
          </w:tcPr>
          <w:p w14:paraId="3A838DA1" w14:textId="77777777" w:rsidR="00257D63" w:rsidRPr="008C5E13" w:rsidRDefault="00257D63" w:rsidP="00257D63">
            <w:pPr>
              <w:pStyle w:val="TabellRader"/>
              <w:rPr>
                <w:b/>
              </w:rPr>
            </w:pPr>
          </w:p>
        </w:tc>
        <w:tc>
          <w:tcPr>
            <w:tcW w:w="213" w:type="pct"/>
          </w:tcPr>
          <w:p w14:paraId="63DD34F9" w14:textId="1A125C49" w:rsidR="00257D63" w:rsidRPr="008C5E13" w:rsidRDefault="00257D63" w:rsidP="00257D63">
            <w:pPr>
              <w:pStyle w:val="TabellRader"/>
              <w:rPr>
                <w:b/>
              </w:rPr>
            </w:pPr>
          </w:p>
        </w:tc>
      </w:tr>
      <w:tr w:rsidR="00257D63" w14:paraId="54E65CF6" w14:textId="77777777" w:rsidTr="003C5A6C">
        <w:trPr>
          <w:gridAfter w:val="2"/>
          <w:wAfter w:w="4015" w:type="pct"/>
        </w:trPr>
        <w:tc>
          <w:tcPr>
            <w:tcW w:w="195" w:type="pct"/>
          </w:tcPr>
          <w:p w14:paraId="2DE4848C" w14:textId="6735E801" w:rsidR="00257D63" w:rsidRDefault="00257D63" w:rsidP="00257D63">
            <w:pPr>
              <w:pStyle w:val="TabellRader"/>
            </w:pPr>
            <w:r>
              <w:t>49</w:t>
            </w:r>
          </w:p>
        </w:tc>
        <w:tc>
          <w:tcPr>
            <w:tcW w:w="193" w:type="pct"/>
          </w:tcPr>
          <w:p w14:paraId="32BDA974" w14:textId="3930B185" w:rsidR="00257D63" w:rsidRDefault="00257D63" w:rsidP="00257D63">
            <w:pPr>
              <w:pStyle w:val="TabellRader"/>
            </w:pPr>
            <w:r>
              <w:t>MJU6</w:t>
            </w:r>
          </w:p>
        </w:tc>
        <w:tc>
          <w:tcPr>
            <w:tcW w:w="192" w:type="pct"/>
          </w:tcPr>
          <w:p w14:paraId="311AA2A1" w14:textId="633288BE" w:rsidR="00257D63" w:rsidRDefault="00257D63" w:rsidP="00257D63">
            <w:pPr>
              <w:pStyle w:val="TabellRader"/>
            </w:pPr>
            <w:r>
              <w:t>LI 4</w:t>
            </w:r>
          </w:p>
        </w:tc>
        <w:tc>
          <w:tcPr>
            <w:tcW w:w="192" w:type="pct"/>
          </w:tcPr>
          <w:p w14:paraId="65DDCC02" w14:textId="77777777" w:rsidR="00257D63" w:rsidRDefault="00257D63" w:rsidP="00257D63">
            <w:pPr>
              <w:pStyle w:val="TabellRader"/>
            </w:pPr>
          </w:p>
        </w:tc>
        <w:tc>
          <w:tcPr>
            <w:tcW w:w="213" w:type="pct"/>
          </w:tcPr>
          <w:p w14:paraId="08E85A8C" w14:textId="1E970FC2" w:rsidR="00257D63" w:rsidRDefault="00257D63" w:rsidP="00257D63">
            <w:pPr>
              <w:pStyle w:val="TabellRader"/>
            </w:pPr>
            <w:r>
              <w:t>X</w:t>
            </w:r>
          </w:p>
        </w:tc>
      </w:tr>
      <w:tr w:rsidR="00257D63" w14:paraId="0E87B4C4" w14:textId="77777777" w:rsidTr="003C5A6C">
        <w:trPr>
          <w:gridAfter w:val="2"/>
          <w:wAfter w:w="4015" w:type="pct"/>
        </w:trPr>
        <w:tc>
          <w:tcPr>
            <w:tcW w:w="195" w:type="pct"/>
          </w:tcPr>
          <w:p w14:paraId="64C13680" w14:textId="0BFF7545" w:rsidR="00257D63" w:rsidRDefault="00257D63" w:rsidP="00257D63">
            <w:pPr>
              <w:pStyle w:val="TabellRader"/>
            </w:pPr>
          </w:p>
        </w:tc>
        <w:tc>
          <w:tcPr>
            <w:tcW w:w="193" w:type="pct"/>
          </w:tcPr>
          <w:p w14:paraId="6354C6A2" w14:textId="77777777" w:rsidR="00257D63" w:rsidRDefault="00257D63" w:rsidP="00257D63">
            <w:pPr>
              <w:pStyle w:val="TabellRader"/>
            </w:pPr>
          </w:p>
        </w:tc>
        <w:tc>
          <w:tcPr>
            <w:tcW w:w="192" w:type="pct"/>
          </w:tcPr>
          <w:p w14:paraId="4655118A" w14:textId="77777777" w:rsidR="00257D63" w:rsidRDefault="00257D63" w:rsidP="00257D63">
            <w:pPr>
              <w:pStyle w:val="TabellRader"/>
            </w:pPr>
          </w:p>
        </w:tc>
        <w:tc>
          <w:tcPr>
            <w:tcW w:w="192" w:type="pct"/>
          </w:tcPr>
          <w:p w14:paraId="488EA90F" w14:textId="77777777" w:rsidR="00257D63" w:rsidRDefault="00257D63" w:rsidP="00257D63">
            <w:pPr>
              <w:pStyle w:val="TabellRader"/>
            </w:pPr>
          </w:p>
        </w:tc>
        <w:tc>
          <w:tcPr>
            <w:tcW w:w="213" w:type="pct"/>
          </w:tcPr>
          <w:p w14:paraId="23F87AB2" w14:textId="2CDF424E" w:rsidR="00257D63" w:rsidRDefault="00257D63" w:rsidP="00257D63">
            <w:pPr>
              <w:pStyle w:val="TabellRader"/>
            </w:pPr>
          </w:p>
        </w:tc>
      </w:tr>
      <w:tr w:rsidR="00257D63" w:rsidRPr="00D80317" w14:paraId="2EE797FE" w14:textId="77777777" w:rsidTr="003C5A6C">
        <w:trPr>
          <w:gridAfter w:val="2"/>
          <w:wAfter w:w="4015" w:type="pct"/>
        </w:trPr>
        <w:tc>
          <w:tcPr>
            <w:tcW w:w="195" w:type="pct"/>
          </w:tcPr>
          <w:p w14:paraId="191ACD67" w14:textId="3B6500DF" w:rsidR="00257D63" w:rsidRPr="00D80317" w:rsidRDefault="00257D63" w:rsidP="00257D63">
            <w:pPr>
              <w:pStyle w:val="TabellRader"/>
              <w:rPr>
                <w:b/>
              </w:rPr>
            </w:pPr>
            <w:r w:rsidRPr="00D80317">
              <w:rPr>
                <w:b/>
              </w:rPr>
              <w:t>2011/12</w:t>
            </w:r>
          </w:p>
        </w:tc>
        <w:tc>
          <w:tcPr>
            <w:tcW w:w="193" w:type="pct"/>
          </w:tcPr>
          <w:p w14:paraId="3446AC01" w14:textId="77777777" w:rsidR="00257D63" w:rsidRPr="00D80317" w:rsidRDefault="00257D63" w:rsidP="00257D63">
            <w:pPr>
              <w:pStyle w:val="TabellRader"/>
              <w:rPr>
                <w:b/>
              </w:rPr>
            </w:pPr>
          </w:p>
        </w:tc>
        <w:tc>
          <w:tcPr>
            <w:tcW w:w="192" w:type="pct"/>
          </w:tcPr>
          <w:p w14:paraId="16417610" w14:textId="77777777" w:rsidR="00257D63" w:rsidRPr="00D80317" w:rsidRDefault="00257D63" w:rsidP="00257D63">
            <w:pPr>
              <w:pStyle w:val="TabellRader"/>
              <w:rPr>
                <w:b/>
              </w:rPr>
            </w:pPr>
          </w:p>
        </w:tc>
        <w:tc>
          <w:tcPr>
            <w:tcW w:w="192" w:type="pct"/>
          </w:tcPr>
          <w:p w14:paraId="685AF32A" w14:textId="77777777" w:rsidR="00257D63" w:rsidRPr="00D80317" w:rsidRDefault="00257D63" w:rsidP="00257D63">
            <w:pPr>
              <w:pStyle w:val="TabellRader"/>
              <w:rPr>
                <w:b/>
              </w:rPr>
            </w:pPr>
          </w:p>
        </w:tc>
        <w:tc>
          <w:tcPr>
            <w:tcW w:w="213" w:type="pct"/>
          </w:tcPr>
          <w:p w14:paraId="042F8AAC" w14:textId="4160D8AB" w:rsidR="00257D63" w:rsidRPr="00D80317" w:rsidRDefault="00257D63" w:rsidP="00257D63">
            <w:pPr>
              <w:pStyle w:val="TabellRader"/>
              <w:rPr>
                <w:b/>
              </w:rPr>
            </w:pPr>
          </w:p>
        </w:tc>
      </w:tr>
      <w:tr w:rsidR="00257D63" w14:paraId="5736AE38" w14:textId="77777777" w:rsidTr="003C5A6C">
        <w:trPr>
          <w:gridAfter w:val="2"/>
          <w:wAfter w:w="4015" w:type="pct"/>
        </w:trPr>
        <w:tc>
          <w:tcPr>
            <w:tcW w:w="195" w:type="pct"/>
          </w:tcPr>
          <w:p w14:paraId="1780DCA9" w14:textId="3429C46A" w:rsidR="00257D63" w:rsidRDefault="00257D63" w:rsidP="00257D63">
            <w:pPr>
              <w:pStyle w:val="TabellRader"/>
            </w:pPr>
            <w:r>
              <w:t>261</w:t>
            </w:r>
          </w:p>
        </w:tc>
        <w:tc>
          <w:tcPr>
            <w:tcW w:w="193" w:type="pct"/>
          </w:tcPr>
          <w:p w14:paraId="459E060D" w14:textId="086BEBBA" w:rsidR="00257D63" w:rsidRDefault="00257D63" w:rsidP="00257D63">
            <w:pPr>
              <w:pStyle w:val="TabellRader"/>
            </w:pPr>
            <w:r>
              <w:t>MJU21</w:t>
            </w:r>
          </w:p>
        </w:tc>
        <w:tc>
          <w:tcPr>
            <w:tcW w:w="192" w:type="pct"/>
          </w:tcPr>
          <w:p w14:paraId="5A5B0593" w14:textId="50D8BEC0" w:rsidR="00257D63" w:rsidRDefault="00257D63" w:rsidP="00257D63">
            <w:pPr>
              <w:pStyle w:val="TabellRader"/>
            </w:pPr>
            <w:r>
              <w:t>LI 5</w:t>
            </w:r>
          </w:p>
        </w:tc>
        <w:tc>
          <w:tcPr>
            <w:tcW w:w="192" w:type="pct"/>
          </w:tcPr>
          <w:p w14:paraId="70F1C4F9" w14:textId="77777777" w:rsidR="00257D63" w:rsidRDefault="00257D63" w:rsidP="00257D63">
            <w:pPr>
              <w:pStyle w:val="TabellRader"/>
            </w:pPr>
          </w:p>
        </w:tc>
        <w:tc>
          <w:tcPr>
            <w:tcW w:w="213" w:type="pct"/>
          </w:tcPr>
          <w:p w14:paraId="061E65DE" w14:textId="1260AD5B" w:rsidR="00257D63" w:rsidRDefault="00257D63" w:rsidP="00257D63">
            <w:pPr>
              <w:pStyle w:val="TabellRader"/>
            </w:pPr>
            <w:r>
              <w:t>X</w:t>
            </w:r>
          </w:p>
        </w:tc>
      </w:tr>
      <w:tr w:rsidR="00257D63" w14:paraId="30F0745F" w14:textId="77777777" w:rsidTr="003C5A6C">
        <w:trPr>
          <w:gridAfter w:val="2"/>
          <w:wAfter w:w="4015" w:type="pct"/>
        </w:trPr>
        <w:tc>
          <w:tcPr>
            <w:tcW w:w="195" w:type="pct"/>
          </w:tcPr>
          <w:p w14:paraId="1218E44C" w14:textId="38E280DE" w:rsidR="00257D63" w:rsidRDefault="00257D63" w:rsidP="00257D63">
            <w:pPr>
              <w:pStyle w:val="TabellRader"/>
            </w:pPr>
          </w:p>
        </w:tc>
        <w:tc>
          <w:tcPr>
            <w:tcW w:w="193" w:type="pct"/>
          </w:tcPr>
          <w:p w14:paraId="5FFB02FC" w14:textId="77777777" w:rsidR="00257D63" w:rsidRDefault="00257D63" w:rsidP="00257D63">
            <w:pPr>
              <w:pStyle w:val="TabellRader"/>
            </w:pPr>
          </w:p>
        </w:tc>
        <w:tc>
          <w:tcPr>
            <w:tcW w:w="192" w:type="pct"/>
          </w:tcPr>
          <w:p w14:paraId="3BAE7369" w14:textId="77777777" w:rsidR="00257D63" w:rsidRDefault="00257D63" w:rsidP="00257D63">
            <w:pPr>
              <w:pStyle w:val="TabellRader"/>
            </w:pPr>
          </w:p>
        </w:tc>
        <w:tc>
          <w:tcPr>
            <w:tcW w:w="192" w:type="pct"/>
          </w:tcPr>
          <w:p w14:paraId="2E8E5245" w14:textId="77777777" w:rsidR="00257D63" w:rsidRDefault="00257D63" w:rsidP="00257D63">
            <w:pPr>
              <w:pStyle w:val="TabellRader"/>
            </w:pPr>
          </w:p>
        </w:tc>
        <w:tc>
          <w:tcPr>
            <w:tcW w:w="213" w:type="pct"/>
          </w:tcPr>
          <w:p w14:paraId="24F6F3B7" w14:textId="21B85D5D" w:rsidR="00257D63" w:rsidRDefault="00257D63" w:rsidP="00257D63">
            <w:pPr>
              <w:pStyle w:val="TabellRader"/>
            </w:pPr>
          </w:p>
        </w:tc>
      </w:tr>
      <w:tr w:rsidR="00257D63" w:rsidRPr="00313650" w14:paraId="0AEB2BCE" w14:textId="77777777" w:rsidTr="003C5A6C">
        <w:trPr>
          <w:gridAfter w:val="2"/>
          <w:wAfter w:w="4015" w:type="pct"/>
        </w:trPr>
        <w:tc>
          <w:tcPr>
            <w:tcW w:w="195" w:type="pct"/>
          </w:tcPr>
          <w:p w14:paraId="0404D704" w14:textId="687D15C0" w:rsidR="00257D63" w:rsidRPr="00313650" w:rsidRDefault="00257D63" w:rsidP="00257D63">
            <w:pPr>
              <w:pStyle w:val="TabellRader"/>
              <w:rPr>
                <w:b/>
              </w:rPr>
            </w:pPr>
            <w:r w:rsidRPr="00313650">
              <w:rPr>
                <w:b/>
              </w:rPr>
              <w:t>2014/15</w:t>
            </w:r>
          </w:p>
        </w:tc>
        <w:tc>
          <w:tcPr>
            <w:tcW w:w="193" w:type="pct"/>
          </w:tcPr>
          <w:p w14:paraId="48B976EA" w14:textId="77777777" w:rsidR="00257D63" w:rsidRPr="00313650" w:rsidRDefault="00257D63" w:rsidP="00257D63">
            <w:pPr>
              <w:pStyle w:val="TabellRader"/>
              <w:rPr>
                <w:b/>
              </w:rPr>
            </w:pPr>
          </w:p>
        </w:tc>
        <w:tc>
          <w:tcPr>
            <w:tcW w:w="192" w:type="pct"/>
          </w:tcPr>
          <w:p w14:paraId="0E13CD45" w14:textId="77777777" w:rsidR="00257D63" w:rsidRPr="00313650" w:rsidRDefault="00257D63" w:rsidP="00257D63">
            <w:pPr>
              <w:pStyle w:val="TabellRader"/>
              <w:rPr>
                <w:b/>
              </w:rPr>
            </w:pPr>
          </w:p>
        </w:tc>
        <w:tc>
          <w:tcPr>
            <w:tcW w:w="192" w:type="pct"/>
          </w:tcPr>
          <w:p w14:paraId="28B696E0" w14:textId="77777777" w:rsidR="00257D63" w:rsidRPr="00313650" w:rsidRDefault="00257D63" w:rsidP="00257D63">
            <w:pPr>
              <w:pStyle w:val="TabellRader"/>
              <w:rPr>
                <w:b/>
              </w:rPr>
            </w:pPr>
          </w:p>
        </w:tc>
        <w:tc>
          <w:tcPr>
            <w:tcW w:w="213" w:type="pct"/>
          </w:tcPr>
          <w:p w14:paraId="7FC6DBCC" w14:textId="6AAF7735" w:rsidR="00257D63" w:rsidRPr="00313650" w:rsidRDefault="00257D63" w:rsidP="00257D63">
            <w:pPr>
              <w:pStyle w:val="TabellRader"/>
              <w:rPr>
                <w:b/>
              </w:rPr>
            </w:pPr>
          </w:p>
        </w:tc>
      </w:tr>
      <w:tr w:rsidR="00257D63" w14:paraId="1F381A2B" w14:textId="77777777" w:rsidTr="003C5A6C">
        <w:trPr>
          <w:gridAfter w:val="2"/>
          <w:wAfter w:w="4015" w:type="pct"/>
        </w:trPr>
        <w:tc>
          <w:tcPr>
            <w:tcW w:w="195" w:type="pct"/>
          </w:tcPr>
          <w:p w14:paraId="02DF8124" w14:textId="103209D2" w:rsidR="00257D63" w:rsidRDefault="00257D63" w:rsidP="00257D63">
            <w:pPr>
              <w:pStyle w:val="TabellRader"/>
            </w:pPr>
            <w:r>
              <w:t>154</w:t>
            </w:r>
          </w:p>
        </w:tc>
        <w:tc>
          <w:tcPr>
            <w:tcW w:w="193" w:type="pct"/>
          </w:tcPr>
          <w:p w14:paraId="5369E7C4" w14:textId="23697E15" w:rsidR="00257D63" w:rsidRDefault="00257D63" w:rsidP="00257D63">
            <w:pPr>
              <w:pStyle w:val="TabellRader"/>
            </w:pPr>
            <w:r>
              <w:t>MJU9</w:t>
            </w:r>
          </w:p>
        </w:tc>
        <w:tc>
          <w:tcPr>
            <w:tcW w:w="192" w:type="pct"/>
          </w:tcPr>
          <w:p w14:paraId="20ED320F" w14:textId="7CE72D1C" w:rsidR="00257D63" w:rsidRDefault="00257D63" w:rsidP="00257D63">
            <w:pPr>
              <w:pStyle w:val="TabellRader"/>
            </w:pPr>
            <w:r>
              <w:t>LI 9</w:t>
            </w:r>
          </w:p>
        </w:tc>
        <w:tc>
          <w:tcPr>
            <w:tcW w:w="192" w:type="pct"/>
          </w:tcPr>
          <w:p w14:paraId="46A62A7D" w14:textId="77777777" w:rsidR="00257D63" w:rsidRDefault="00257D63" w:rsidP="00257D63">
            <w:pPr>
              <w:pStyle w:val="TabellRader"/>
            </w:pPr>
          </w:p>
        </w:tc>
        <w:tc>
          <w:tcPr>
            <w:tcW w:w="213" w:type="pct"/>
          </w:tcPr>
          <w:p w14:paraId="6FB8CA5C" w14:textId="25F34659" w:rsidR="00257D63" w:rsidRDefault="00257D63" w:rsidP="00257D63">
            <w:pPr>
              <w:pStyle w:val="TabellRader"/>
            </w:pPr>
            <w:r>
              <w:t>X</w:t>
            </w:r>
          </w:p>
        </w:tc>
      </w:tr>
      <w:tr w:rsidR="00257D63" w14:paraId="57A8B0C3" w14:textId="77777777" w:rsidTr="003C5A6C">
        <w:trPr>
          <w:gridAfter w:val="2"/>
          <w:wAfter w:w="4015" w:type="pct"/>
        </w:trPr>
        <w:tc>
          <w:tcPr>
            <w:tcW w:w="195" w:type="pct"/>
          </w:tcPr>
          <w:p w14:paraId="2552EA44" w14:textId="42906638" w:rsidR="00257D63" w:rsidRDefault="00257D63" w:rsidP="00257D63">
            <w:pPr>
              <w:pStyle w:val="TabellRader"/>
            </w:pPr>
            <w:r>
              <w:t>182</w:t>
            </w:r>
          </w:p>
        </w:tc>
        <w:tc>
          <w:tcPr>
            <w:tcW w:w="193" w:type="pct"/>
          </w:tcPr>
          <w:p w14:paraId="78F1E7C0" w14:textId="00776BB8" w:rsidR="00257D63" w:rsidRDefault="00257D63" w:rsidP="00257D63">
            <w:pPr>
              <w:pStyle w:val="TabellRader"/>
            </w:pPr>
            <w:r>
              <w:t>MJU12</w:t>
            </w:r>
          </w:p>
        </w:tc>
        <w:tc>
          <w:tcPr>
            <w:tcW w:w="192" w:type="pct"/>
          </w:tcPr>
          <w:p w14:paraId="7354A1AA" w14:textId="419B9E7C" w:rsidR="00257D63" w:rsidRDefault="00257D63" w:rsidP="00257D63">
            <w:pPr>
              <w:pStyle w:val="TabellRader"/>
            </w:pPr>
            <w:r w:rsidRPr="006E25D6">
              <w:t>KN</w:t>
            </w:r>
            <w:r>
              <w:t xml:space="preserve"> 3</w:t>
            </w:r>
          </w:p>
        </w:tc>
        <w:tc>
          <w:tcPr>
            <w:tcW w:w="192" w:type="pct"/>
          </w:tcPr>
          <w:p w14:paraId="10CAECC6" w14:textId="77777777" w:rsidR="00257D63" w:rsidRDefault="00257D63" w:rsidP="00257D63">
            <w:pPr>
              <w:pStyle w:val="TabellRader"/>
            </w:pPr>
          </w:p>
        </w:tc>
        <w:tc>
          <w:tcPr>
            <w:tcW w:w="213" w:type="pct"/>
          </w:tcPr>
          <w:p w14:paraId="53EA1EB4" w14:textId="2FCCC1FF" w:rsidR="00257D63" w:rsidRDefault="00257D63" w:rsidP="00257D63">
            <w:pPr>
              <w:pStyle w:val="TabellRader"/>
            </w:pPr>
            <w:r>
              <w:t>X</w:t>
            </w:r>
          </w:p>
        </w:tc>
      </w:tr>
      <w:tr w:rsidR="00257D63" w14:paraId="23390545" w14:textId="77777777" w:rsidTr="003C5A6C">
        <w:trPr>
          <w:gridAfter w:val="2"/>
          <w:wAfter w:w="4015" w:type="pct"/>
        </w:trPr>
        <w:tc>
          <w:tcPr>
            <w:tcW w:w="195" w:type="pct"/>
          </w:tcPr>
          <w:p w14:paraId="58208AD7" w14:textId="3D089037" w:rsidR="00257D63" w:rsidRDefault="00257D63" w:rsidP="00257D63">
            <w:pPr>
              <w:pStyle w:val="TabellRader"/>
            </w:pPr>
          </w:p>
        </w:tc>
        <w:tc>
          <w:tcPr>
            <w:tcW w:w="193" w:type="pct"/>
          </w:tcPr>
          <w:p w14:paraId="737B342B" w14:textId="77777777" w:rsidR="00257D63" w:rsidRDefault="00257D63" w:rsidP="00257D63">
            <w:pPr>
              <w:pStyle w:val="TabellRader"/>
            </w:pPr>
          </w:p>
        </w:tc>
        <w:tc>
          <w:tcPr>
            <w:tcW w:w="192" w:type="pct"/>
          </w:tcPr>
          <w:p w14:paraId="588D3C32" w14:textId="77777777" w:rsidR="00257D63" w:rsidRDefault="00257D63" w:rsidP="00257D63">
            <w:pPr>
              <w:pStyle w:val="TabellRader"/>
            </w:pPr>
          </w:p>
        </w:tc>
        <w:tc>
          <w:tcPr>
            <w:tcW w:w="192" w:type="pct"/>
          </w:tcPr>
          <w:p w14:paraId="3D4B3DA1" w14:textId="77777777" w:rsidR="00257D63" w:rsidRDefault="00257D63" w:rsidP="00257D63">
            <w:pPr>
              <w:pStyle w:val="TabellRader"/>
            </w:pPr>
          </w:p>
        </w:tc>
        <w:tc>
          <w:tcPr>
            <w:tcW w:w="213" w:type="pct"/>
          </w:tcPr>
          <w:p w14:paraId="0A881FCF" w14:textId="5E3F4A0C" w:rsidR="00257D63" w:rsidRDefault="00257D63" w:rsidP="00257D63">
            <w:pPr>
              <w:pStyle w:val="TabellRader"/>
            </w:pPr>
          </w:p>
        </w:tc>
      </w:tr>
      <w:tr w:rsidR="00257D63" w:rsidRPr="0066705A" w14:paraId="49D2F5D9" w14:textId="77777777" w:rsidTr="003C5A6C">
        <w:trPr>
          <w:gridAfter w:val="2"/>
          <w:wAfter w:w="4015" w:type="pct"/>
        </w:trPr>
        <w:tc>
          <w:tcPr>
            <w:tcW w:w="195" w:type="pct"/>
          </w:tcPr>
          <w:p w14:paraId="3CA867EF" w14:textId="531B6D5C" w:rsidR="00257D63" w:rsidRPr="0066705A" w:rsidRDefault="00257D63" w:rsidP="00257D63">
            <w:pPr>
              <w:pStyle w:val="TabellRader"/>
              <w:rPr>
                <w:b/>
              </w:rPr>
            </w:pPr>
            <w:r w:rsidRPr="0066705A">
              <w:rPr>
                <w:b/>
              </w:rPr>
              <w:t>2015/16</w:t>
            </w:r>
          </w:p>
        </w:tc>
        <w:tc>
          <w:tcPr>
            <w:tcW w:w="193" w:type="pct"/>
          </w:tcPr>
          <w:p w14:paraId="23A8112B" w14:textId="77777777" w:rsidR="00257D63" w:rsidRPr="0066705A" w:rsidRDefault="00257D63" w:rsidP="00257D63">
            <w:pPr>
              <w:pStyle w:val="TabellRader"/>
              <w:rPr>
                <w:b/>
              </w:rPr>
            </w:pPr>
          </w:p>
        </w:tc>
        <w:tc>
          <w:tcPr>
            <w:tcW w:w="192" w:type="pct"/>
          </w:tcPr>
          <w:p w14:paraId="01A77431" w14:textId="77777777" w:rsidR="00257D63" w:rsidRPr="0066705A" w:rsidRDefault="00257D63" w:rsidP="00257D63">
            <w:pPr>
              <w:pStyle w:val="TabellRader"/>
              <w:rPr>
                <w:b/>
              </w:rPr>
            </w:pPr>
          </w:p>
        </w:tc>
        <w:tc>
          <w:tcPr>
            <w:tcW w:w="192" w:type="pct"/>
          </w:tcPr>
          <w:p w14:paraId="10213FEA" w14:textId="77777777" w:rsidR="00257D63" w:rsidRPr="0066705A" w:rsidRDefault="00257D63" w:rsidP="00257D63">
            <w:pPr>
              <w:pStyle w:val="TabellRader"/>
              <w:rPr>
                <w:b/>
              </w:rPr>
            </w:pPr>
          </w:p>
        </w:tc>
        <w:tc>
          <w:tcPr>
            <w:tcW w:w="213" w:type="pct"/>
          </w:tcPr>
          <w:p w14:paraId="669DABC1" w14:textId="4132C0CE" w:rsidR="00257D63" w:rsidRPr="0066705A" w:rsidRDefault="00257D63" w:rsidP="00257D63">
            <w:pPr>
              <w:pStyle w:val="TabellRader"/>
              <w:rPr>
                <w:b/>
              </w:rPr>
            </w:pPr>
          </w:p>
        </w:tc>
      </w:tr>
      <w:tr w:rsidR="00257D63" w14:paraId="6D817C1A" w14:textId="77777777" w:rsidTr="00656C43">
        <w:trPr>
          <w:gridAfter w:val="1"/>
          <w:wAfter w:w="3802" w:type="pct"/>
        </w:trPr>
        <w:tc>
          <w:tcPr>
            <w:tcW w:w="195" w:type="pct"/>
          </w:tcPr>
          <w:p w14:paraId="79D1EA2E" w14:textId="5E92CF97" w:rsidR="00257D63" w:rsidRDefault="00257D63" w:rsidP="00257D63">
            <w:pPr>
              <w:pStyle w:val="TabellRader"/>
            </w:pPr>
            <w:r>
              <w:t>103</w:t>
            </w:r>
          </w:p>
        </w:tc>
        <w:tc>
          <w:tcPr>
            <w:tcW w:w="193" w:type="pct"/>
          </w:tcPr>
          <w:p w14:paraId="0511ED49" w14:textId="68080D0E" w:rsidR="00257D63" w:rsidRDefault="00257D63" w:rsidP="00257D63">
            <w:pPr>
              <w:pStyle w:val="TabellRader"/>
            </w:pPr>
            <w:r>
              <w:t>MJU1</w:t>
            </w:r>
          </w:p>
        </w:tc>
        <w:tc>
          <w:tcPr>
            <w:tcW w:w="192" w:type="pct"/>
          </w:tcPr>
          <w:p w14:paraId="1BC8C5B1" w14:textId="5768F659" w:rsidR="00257D63" w:rsidRDefault="00257D63" w:rsidP="00257D63">
            <w:pPr>
              <w:pStyle w:val="TabellRader"/>
            </w:pPr>
            <w:r w:rsidRPr="006E25D6">
              <w:t>KN</w:t>
            </w:r>
            <w:r>
              <w:t xml:space="preserve"> 5</w:t>
            </w:r>
          </w:p>
        </w:tc>
        <w:tc>
          <w:tcPr>
            <w:tcW w:w="192" w:type="pct"/>
          </w:tcPr>
          <w:p w14:paraId="0054C550" w14:textId="77777777" w:rsidR="00257D63" w:rsidRDefault="00257D63" w:rsidP="00257D63">
            <w:pPr>
              <w:pStyle w:val="TabellRader"/>
            </w:pPr>
          </w:p>
        </w:tc>
        <w:tc>
          <w:tcPr>
            <w:tcW w:w="426" w:type="pct"/>
            <w:gridSpan w:val="2"/>
          </w:tcPr>
          <w:p w14:paraId="4F222F68" w14:textId="796F312A" w:rsidR="00257D63" w:rsidRDefault="00257D63" w:rsidP="00257D63">
            <w:pPr>
              <w:pStyle w:val="TabellRader"/>
            </w:pPr>
            <w:r>
              <w:t>X</w:t>
            </w:r>
          </w:p>
        </w:tc>
      </w:tr>
      <w:tr w:rsidR="00257D63" w14:paraId="6C9D8C34" w14:textId="77777777" w:rsidTr="003C5A6C">
        <w:trPr>
          <w:gridAfter w:val="2"/>
          <w:wAfter w:w="4015" w:type="pct"/>
        </w:trPr>
        <w:tc>
          <w:tcPr>
            <w:tcW w:w="195" w:type="pct"/>
          </w:tcPr>
          <w:p w14:paraId="37774356" w14:textId="1E74CBDC" w:rsidR="00257D63" w:rsidRDefault="00257D63" w:rsidP="00257D63">
            <w:pPr>
              <w:pStyle w:val="TabellRader"/>
            </w:pPr>
            <w:r>
              <w:t>227</w:t>
            </w:r>
          </w:p>
        </w:tc>
        <w:tc>
          <w:tcPr>
            <w:tcW w:w="193" w:type="pct"/>
          </w:tcPr>
          <w:p w14:paraId="755F0697" w14:textId="5BBAC51C" w:rsidR="00257D63" w:rsidRDefault="00257D63" w:rsidP="00257D63">
            <w:pPr>
              <w:pStyle w:val="TabellRader"/>
            </w:pPr>
            <w:r>
              <w:t>MJU19</w:t>
            </w:r>
          </w:p>
        </w:tc>
        <w:tc>
          <w:tcPr>
            <w:tcW w:w="192" w:type="pct"/>
          </w:tcPr>
          <w:p w14:paraId="598CD294" w14:textId="58BCB66F" w:rsidR="00257D63" w:rsidRDefault="00257D63" w:rsidP="00257D63">
            <w:pPr>
              <w:pStyle w:val="TabellRader"/>
            </w:pPr>
            <w:r>
              <w:t>LI 14</w:t>
            </w:r>
          </w:p>
        </w:tc>
        <w:tc>
          <w:tcPr>
            <w:tcW w:w="192" w:type="pct"/>
          </w:tcPr>
          <w:p w14:paraId="0A775E32" w14:textId="77777777" w:rsidR="00257D63" w:rsidRDefault="00257D63" w:rsidP="00257D63">
            <w:pPr>
              <w:pStyle w:val="TabellRader"/>
            </w:pPr>
          </w:p>
        </w:tc>
        <w:tc>
          <w:tcPr>
            <w:tcW w:w="213" w:type="pct"/>
          </w:tcPr>
          <w:p w14:paraId="20656342" w14:textId="0F269C05" w:rsidR="00257D63" w:rsidRDefault="00257D63" w:rsidP="00257D63">
            <w:pPr>
              <w:pStyle w:val="TabellRader"/>
            </w:pPr>
            <w:r>
              <w:t>X</w:t>
            </w:r>
          </w:p>
        </w:tc>
      </w:tr>
      <w:tr w:rsidR="00257D63" w14:paraId="396377BF" w14:textId="77777777" w:rsidTr="003C5A6C">
        <w:trPr>
          <w:gridAfter w:val="2"/>
          <w:wAfter w:w="4015" w:type="pct"/>
        </w:trPr>
        <w:tc>
          <w:tcPr>
            <w:tcW w:w="195" w:type="pct"/>
          </w:tcPr>
          <w:p w14:paraId="001A401D" w14:textId="77777777" w:rsidR="00257D63" w:rsidRDefault="00257D63" w:rsidP="00257D63">
            <w:pPr>
              <w:pStyle w:val="TabellRader"/>
            </w:pPr>
          </w:p>
        </w:tc>
        <w:tc>
          <w:tcPr>
            <w:tcW w:w="193" w:type="pct"/>
          </w:tcPr>
          <w:p w14:paraId="0A1A4E6A" w14:textId="77777777" w:rsidR="00257D63" w:rsidRDefault="00257D63" w:rsidP="00257D63">
            <w:pPr>
              <w:pStyle w:val="TabellRader"/>
            </w:pPr>
          </w:p>
        </w:tc>
        <w:tc>
          <w:tcPr>
            <w:tcW w:w="192" w:type="pct"/>
          </w:tcPr>
          <w:p w14:paraId="2E3EDCA0" w14:textId="77777777" w:rsidR="00257D63" w:rsidRDefault="00257D63" w:rsidP="00257D63">
            <w:pPr>
              <w:pStyle w:val="TabellRader"/>
            </w:pPr>
          </w:p>
        </w:tc>
        <w:tc>
          <w:tcPr>
            <w:tcW w:w="192" w:type="pct"/>
          </w:tcPr>
          <w:p w14:paraId="3CA2BD1C" w14:textId="77777777" w:rsidR="00257D63" w:rsidRDefault="00257D63" w:rsidP="00257D63">
            <w:pPr>
              <w:pStyle w:val="TabellRader"/>
            </w:pPr>
          </w:p>
        </w:tc>
        <w:tc>
          <w:tcPr>
            <w:tcW w:w="213" w:type="pct"/>
          </w:tcPr>
          <w:p w14:paraId="4A3DA158" w14:textId="77777777" w:rsidR="00257D63" w:rsidRDefault="00257D63" w:rsidP="00257D63">
            <w:pPr>
              <w:pStyle w:val="TabellRader"/>
            </w:pPr>
          </w:p>
        </w:tc>
      </w:tr>
      <w:tr w:rsidR="00257D63" w:rsidRPr="00DD4219" w14:paraId="7897F798" w14:textId="77777777" w:rsidTr="003C5A6C">
        <w:trPr>
          <w:gridAfter w:val="2"/>
          <w:wAfter w:w="4015" w:type="pct"/>
        </w:trPr>
        <w:tc>
          <w:tcPr>
            <w:tcW w:w="195" w:type="pct"/>
          </w:tcPr>
          <w:p w14:paraId="46E52A6F" w14:textId="5F581255" w:rsidR="00257D63" w:rsidRPr="00DD4219" w:rsidRDefault="00257D63" w:rsidP="00257D63">
            <w:pPr>
              <w:pStyle w:val="TabellRader"/>
              <w:rPr>
                <w:b/>
              </w:rPr>
            </w:pPr>
            <w:r w:rsidRPr="00DD4219">
              <w:rPr>
                <w:b/>
              </w:rPr>
              <w:t>2016/17</w:t>
            </w:r>
          </w:p>
        </w:tc>
        <w:tc>
          <w:tcPr>
            <w:tcW w:w="193" w:type="pct"/>
          </w:tcPr>
          <w:p w14:paraId="6099C940" w14:textId="77777777" w:rsidR="00257D63" w:rsidRPr="00DD4219" w:rsidRDefault="00257D63" w:rsidP="00257D63">
            <w:pPr>
              <w:pStyle w:val="TabellRader"/>
              <w:rPr>
                <w:b/>
              </w:rPr>
            </w:pPr>
          </w:p>
        </w:tc>
        <w:tc>
          <w:tcPr>
            <w:tcW w:w="192" w:type="pct"/>
          </w:tcPr>
          <w:p w14:paraId="06CA8FCB" w14:textId="77777777" w:rsidR="00257D63" w:rsidRPr="00DD4219" w:rsidRDefault="00257D63" w:rsidP="00257D63">
            <w:pPr>
              <w:pStyle w:val="TabellRader"/>
              <w:rPr>
                <w:b/>
              </w:rPr>
            </w:pPr>
          </w:p>
        </w:tc>
        <w:tc>
          <w:tcPr>
            <w:tcW w:w="192" w:type="pct"/>
          </w:tcPr>
          <w:p w14:paraId="23FB15AC" w14:textId="77777777" w:rsidR="00257D63" w:rsidRPr="00DD4219" w:rsidRDefault="00257D63" w:rsidP="00257D63">
            <w:pPr>
              <w:pStyle w:val="TabellRader"/>
              <w:rPr>
                <w:b/>
              </w:rPr>
            </w:pPr>
          </w:p>
        </w:tc>
        <w:tc>
          <w:tcPr>
            <w:tcW w:w="213" w:type="pct"/>
          </w:tcPr>
          <w:p w14:paraId="727B206D" w14:textId="0B3A86F5" w:rsidR="00257D63" w:rsidRPr="00DD4219" w:rsidRDefault="00257D63" w:rsidP="00257D63">
            <w:pPr>
              <w:pStyle w:val="TabellRader"/>
              <w:rPr>
                <w:b/>
              </w:rPr>
            </w:pPr>
          </w:p>
        </w:tc>
      </w:tr>
      <w:tr w:rsidR="00257D63" w14:paraId="598F70E0" w14:textId="77777777" w:rsidTr="003C5A6C">
        <w:trPr>
          <w:gridAfter w:val="2"/>
          <w:wAfter w:w="4015" w:type="pct"/>
        </w:trPr>
        <w:tc>
          <w:tcPr>
            <w:tcW w:w="195" w:type="pct"/>
          </w:tcPr>
          <w:p w14:paraId="23537B69" w14:textId="47C9DCD0" w:rsidR="00257D63" w:rsidRDefault="00257D63" w:rsidP="00257D63">
            <w:pPr>
              <w:pStyle w:val="TabellRader"/>
            </w:pPr>
            <w:r>
              <w:t>116</w:t>
            </w:r>
          </w:p>
        </w:tc>
        <w:tc>
          <w:tcPr>
            <w:tcW w:w="193" w:type="pct"/>
          </w:tcPr>
          <w:p w14:paraId="54B22CB5" w14:textId="137457A3" w:rsidR="00257D63" w:rsidRDefault="00257D63" w:rsidP="00257D63">
            <w:pPr>
              <w:pStyle w:val="TabellRader"/>
            </w:pPr>
            <w:r>
              <w:t>MJU1</w:t>
            </w:r>
          </w:p>
        </w:tc>
        <w:tc>
          <w:tcPr>
            <w:tcW w:w="192" w:type="pct"/>
          </w:tcPr>
          <w:p w14:paraId="5269F31F" w14:textId="520379B6" w:rsidR="00257D63" w:rsidRDefault="00257D63" w:rsidP="00257D63">
            <w:pPr>
              <w:pStyle w:val="TabellRader"/>
            </w:pPr>
            <w:r w:rsidRPr="006E25D6">
              <w:t>KN</w:t>
            </w:r>
            <w:r>
              <w:t xml:space="preserve"> 6</w:t>
            </w:r>
          </w:p>
        </w:tc>
        <w:tc>
          <w:tcPr>
            <w:tcW w:w="192" w:type="pct"/>
          </w:tcPr>
          <w:p w14:paraId="45A0BE29" w14:textId="77777777" w:rsidR="00257D63" w:rsidRDefault="00257D63" w:rsidP="00257D63">
            <w:pPr>
              <w:pStyle w:val="TabellRader"/>
            </w:pPr>
          </w:p>
        </w:tc>
        <w:tc>
          <w:tcPr>
            <w:tcW w:w="213" w:type="pct"/>
          </w:tcPr>
          <w:p w14:paraId="42ABF2D3" w14:textId="44894D7F" w:rsidR="00257D63" w:rsidRDefault="00257D63" w:rsidP="00257D63">
            <w:pPr>
              <w:pStyle w:val="TabellRader"/>
            </w:pPr>
            <w:r>
              <w:t>X</w:t>
            </w:r>
          </w:p>
        </w:tc>
      </w:tr>
      <w:tr w:rsidR="00257D63" w14:paraId="4F52D0C0" w14:textId="77777777" w:rsidTr="003C5A6C">
        <w:trPr>
          <w:gridAfter w:val="2"/>
          <w:wAfter w:w="4015" w:type="pct"/>
        </w:trPr>
        <w:tc>
          <w:tcPr>
            <w:tcW w:w="195" w:type="pct"/>
          </w:tcPr>
          <w:p w14:paraId="1302CCD5" w14:textId="77A06520" w:rsidR="00257D63" w:rsidRDefault="00257D63" w:rsidP="00257D63">
            <w:pPr>
              <w:pStyle w:val="TabellRader"/>
            </w:pPr>
            <w:r>
              <w:t>153</w:t>
            </w:r>
          </w:p>
        </w:tc>
        <w:tc>
          <w:tcPr>
            <w:tcW w:w="193" w:type="pct"/>
          </w:tcPr>
          <w:p w14:paraId="6D78C917" w14:textId="46830D92" w:rsidR="00257D63" w:rsidRDefault="00257D63" w:rsidP="00257D63">
            <w:pPr>
              <w:pStyle w:val="TabellRader"/>
            </w:pPr>
            <w:r>
              <w:t>MJU7</w:t>
            </w:r>
          </w:p>
        </w:tc>
        <w:tc>
          <w:tcPr>
            <w:tcW w:w="192" w:type="pct"/>
          </w:tcPr>
          <w:p w14:paraId="4DC75CA8" w14:textId="23306E55" w:rsidR="00257D63" w:rsidRDefault="00257D63" w:rsidP="00257D63">
            <w:pPr>
              <w:pStyle w:val="TabellRader"/>
            </w:pPr>
            <w:r w:rsidRPr="006E25D6">
              <w:t>KN</w:t>
            </w:r>
            <w:r>
              <w:t xml:space="preserve"> 7</w:t>
            </w:r>
          </w:p>
        </w:tc>
        <w:tc>
          <w:tcPr>
            <w:tcW w:w="192" w:type="pct"/>
          </w:tcPr>
          <w:p w14:paraId="743A890C" w14:textId="77777777" w:rsidR="00257D63" w:rsidRDefault="00257D63" w:rsidP="00257D63">
            <w:pPr>
              <w:pStyle w:val="TabellRader"/>
            </w:pPr>
          </w:p>
        </w:tc>
        <w:tc>
          <w:tcPr>
            <w:tcW w:w="213" w:type="pct"/>
          </w:tcPr>
          <w:p w14:paraId="04A88068" w14:textId="458C6DD4" w:rsidR="00257D63" w:rsidRDefault="00257D63" w:rsidP="00257D63">
            <w:pPr>
              <w:pStyle w:val="TabellRader"/>
            </w:pPr>
            <w:r>
              <w:t>X</w:t>
            </w:r>
          </w:p>
        </w:tc>
      </w:tr>
      <w:tr w:rsidR="00257D63" w14:paraId="2529AA96" w14:textId="77777777" w:rsidTr="003C5A6C">
        <w:trPr>
          <w:gridAfter w:val="2"/>
          <w:wAfter w:w="4015" w:type="pct"/>
        </w:trPr>
        <w:tc>
          <w:tcPr>
            <w:tcW w:w="195" w:type="pct"/>
          </w:tcPr>
          <w:p w14:paraId="533C0E2A" w14:textId="0879348F" w:rsidR="00257D63" w:rsidRDefault="00257D63" w:rsidP="00257D63">
            <w:pPr>
              <w:pStyle w:val="TabellRader"/>
            </w:pPr>
            <w:r>
              <w:t>180</w:t>
            </w:r>
          </w:p>
        </w:tc>
        <w:tc>
          <w:tcPr>
            <w:tcW w:w="193" w:type="pct"/>
          </w:tcPr>
          <w:p w14:paraId="41F84C7B" w14:textId="346C26BC" w:rsidR="00257D63" w:rsidRDefault="00257D63" w:rsidP="00257D63">
            <w:pPr>
              <w:pStyle w:val="TabellRader"/>
            </w:pPr>
            <w:r>
              <w:t>MJU9</w:t>
            </w:r>
          </w:p>
        </w:tc>
        <w:tc>
          <w:tcPr>
            <w:tcW w:w="192" w:type="pct"/>
          </w:tcPr>
          <w:p w14:paraId="6D9AE1BF" w14:textId="0DDCB411" w:rsidR="00257D63" w:rsidRDefault="00257D63" w:rsidP="00257D63">
            <w:pPr>
              <w:pStyle w:val="TabellRader"/>
            </w:pPr>
            <w:r w:rsidRPr="006E25D6">
              <w:t>KN</w:t>
            </w:r>
            <w:r>
              <w:t xml:space="preserve"> 8</w:t>
            </w:r>
          </w:p>
        </w:tc>
        <w:tc>
          <w:tcPr>
            <w:tcW w:w="192" w:type="pct"/>
          </w:tcPr>
          <w:p w14:paraId="69D35F22" w14:textId="77777777" w:rsidR="00257D63" w:rsidRDefault="00257D63" w:rsidP="00257D63">
            <w:pPr>
              <w:pStyle w:val="TabellRader"/>
            </w:pPr>
          </w:p>
        </w:tc>
        <w:tc>
          <w:tcPr>
            <w:tcW w:w="213" w:type="pct"/>
          </w:tcPr>
          <w:p w14:paraId="6CF59A34" w14:textId="0C9DF066" w:rsidR="00257D63" w:rsidRDefault="00257D63" w:rsidP="00257D63">
            <w:pPr>
              <w:pStyle w:val="TabellRader"/>
            </w:pPr>
            <w:r>
              <w:t>X</w:t>
            </w:r>
          </w:p>
        </w:tc>
      </w:tr>
      <w:tr w:rsidR="00257D63" w14:paraId="327A6007" w14:textId="77777777" w:rsidTr="003C5A6C">
        <w:trPr>
          <w:gridAfter w:val="2"/>
          <w:wAfter w:w="4015" w:type="pct"/>
        </w:trPr>
        <w:tc>
          <w:tcPr>
            <w:tcW w:w="195" w:type="pct"/>
          </w:tcPr>
          <w:p w14:paraId="77DF4AFC" w14:textId="61E8182F" w:rsidR="00257D63" w:rsidRDefault="00257D63" w:rsidP="00257D63">
            <w:pPr>
              <w:pStyle w:val="TabellRader"/>
            </w:pPr>
            <w:r>
              <w:t>289</w:t>
            </w:r>
          </w:p>
        </w:tc>
        <w:tc>
          <w:tcPr>
            <w:tcW w:w="193" w:type="pct"/>
          </w:tcPr>
          <w:p w14:paraId="4C4C8B39" w14:textId="590A7427" w:rsidR="00257D63" w:rsidRDefault="00257D63" w:rsidP="00257D63">
            <w:pPr>
              <w:pStyle w:val="TabellRader"/>
            </w:pPr>
            <w:r>
              <w:t>MJU22</w:t>
            </w:r>
          </w:p>
        </w:tc>
        <w:tc>
          <w:tcPr>
            <w:tcW w:w="192" w:type="pct"/>
          </w:tcPr>
          <w:p w14:paraId="2F85F648" w14:textId="2B85769E" w:rsidR="00257D63" w:rsidRDefault="00257D63" w:rsidP="00257D63">
            <w:pPr>
              <w:pStyle w:val="TabellRader"/>
            </w:pPr>
            <w:r w:rsidRPr="006E25D6">
              <w:t>KN</w:t>
            </w:r>
            <w:r>
              <w:t xml:space="preserve"> 9</w:t>
            </w:r>
          </w:p>
        </w:tc>
        <w:tc>
          <w:tcPr>
            <w:tcW w:w="192" w:type="pct"/>
          </w:tcPr>
          <w:p w14:paraId="4145E333" w14:textId="69DE3994" w:rsidR="00257D63" w:rsidRDefault="00257D63" w:rsidP="00257D63">
            <w:pPr>
              <w:pStyle w:val="TabellRader"/>
            </w:pPr>
            <w:r>
              <w:t>X</w:t>
            </w:r>
          </w:p>
        </w:tc>
        <w:tc>
          <w:tcPr>
            <w:tcW w:w="213" w:type="pct"/>
          </w:tcPr>
          <w:p w14:paraId="3129FA76" w14:textId="4DDD3B10" w:rsidR="00257D63" w:rsidRDefault="00257D63" w:rsidP="00257D63">
            <w:pPr>
              <w:pStyle w:val="TabellRader"/>
            </w:pPr>
          </w:p>
        </w:tc>
      </w:tr>
      <w:tr w:rsidR="00257D63" w14:paraId="1F3743E8" w14:textId="77777777" w:rsidTr="003C5A6C">
        <w:trPr>
          <w:gridAfter w:val="2"/>
          <w:wAfter w:w="4015" w:type="pct"/>
        </w:trPr>
        <w:tc>
          <w:tcPr>
            <w:tcW w:w="195" w:type="pct"/>
          </w:tcPr>
          <w:p w14:paraId="12C7A789" w14:textId="332064C3" w:rsidR="00257D63" w:rsidRDefault="00257D63" w:rsidP="00257D63">
            <w:pPr>
              <w:pStyle w:val="TabellRader"/>
            </w:pPr>
            <w:r>
              <w:t>338</w:t>
            </w:r>
          </w:p>
        </w:tc>
        <w:tc>
          <w:tcPr>
            <w:tcW w:w="193" w:type="pct"/>
          </w:tcPr>
          <w:p w14:paraId="1072EAAB" w14:textId="66DA3CD7" w:rsidR="00257D63" w:rsidRDefault="00257D63" w:rsidP="00257D63">
            <w:pPr>
              <w:pStyle w:val="TabellRader"/>
            </w:pPr>
            <w:r>
              <w:t>MJU23</w:t>
            </w:r>
          </w:p>
        </w:tc>
        <w:tc>
          <w:tcPr>
            <w:tcW w:w="192" w:type="pct"/>
          </w:tcPr>
          <w:p w14:paraId="23A168EE" w14:textId="67A0A565" w:rsidR="00257D63" w:rsidRDefault="00257D63" w:rsidP="00257D63">
            <w:pPr>
              <w:pStyle w:val="TabellRader"/>
            </w:pPr>
            <w:r>
              <w:t>LI 19</w:t>
            </w:r>
          </w:p>
        </w:tc>
        <w:tc>
          <w:tcPr>
            <w:tcW w:w="192" w:type="pct"/>
          </w:tcPr>
          <w:p w14:paraId="02433EE4" w14:textId="77777777" w:rsidR="00257D63" w:rsidRDefault="00257D63" w:rsidP="00257D63">
            <w:pPr>
              <w:pStyle w:val="TabellRader"/>
            </w:pPr>
          </w:p>
        </w:tc>
        <w:tc>
          <w:tcPr>
            <w:tcW w:w="213" w:type="pct"/>
          </w:tcPr>
          <w:p w14:paraId="68D06ECB" w14:textId="6A6766D0" w:rsidR="00257D63" w:rsidRDefault="00257D63" w:rsidP="00257D63">
            <w:pPr>
              <w:pStyle w:val="TabellRader"/>
            </w:pPr>
            <w:r>
              <w:t>X</w:t>
            </w:r>
          </w:p>
        </w:tc>
      </w:tr>
      <w:tr w:rsidR="00257D63" w14:paraId="1F47D0B7" w14:textId="77777777" w:rsidTr="003C5A6C">
        <w:trPr>
          <w:gridAfter w:val="2"/>
          <w:wAfter w:w="4015" w:type="pct"/>
        </w:trPr>
        <w:tc>
          <w:tcPr>
            <w:tcW w:w="195" w:type="pct"/>
          </w:tcPr>
          <w:p w14:paraId="69F85878" w14:textId="02DEA828" w:rsidR="00257D63" w:rsidRDefault="00257D63" w:rsidP="00257D63">
            <w:pPr>
              <w:pStyle w:val="TabellRader"/>
            </w:pPr>
          </w:p>
        </w:tc>
        <w:tc>
          <w:tcPr>
            <w:tcW w:w="193" w:type="pct"/>
          </w:tcPr>
          <w:p w14:paraId="7766DE5D" w14:textId="77777777" w:rsidR="00257D63" w:rsidRDefault="00257D63" w:rsidP="00257D63">
            <w:pPr>
              <w:pStyle w:val="TabellRader"/>
            </w:pPr>
          </w:p>
        </w:tc>
        <w:tc>
          <w:tcPr>
            <w:tcW w:w="192" w:type="pct"/>
          </w:tcPr>
          <w:p w14:paraId="406D8FC5" w14:textId="77777777" w:rsidR="00257D63" w:rsidRDefault="00257D63" w:rsidP="00257D63">
            <w:pPr>
              <w:pStyle w:val="TabellRader"/>
            </w:pPr>
          </w:p>
        </w:tc>
        <w:tc>
          <w:tcPr>
            <w:tcW w:w="192" w:type="pct"/>
          </w:tcPr>
          <w:p w14:paraId="46314751" w14:textId="77777777" w:rsidR="00257D63" w:rsidRDefault="00257D63" w:rsidP="00257D63">
            <w:pPr>
              <w:pStyle w:val="TabellRader"/>
            </w:pPr>
          </w:p>
        </w:tc>
        <w:tc>
          <w:tcPr>
            <w:tcW w:w="213" w:type="pct"/>
          </w:tcPr>
          <w:p w14:paraId="6B89C497" w14:textId="71A5DB65" w:rsidR="00257D63" w:rsidRDefault="00257D63" w:rsidP="00257D63">
            <w:pPr>
              <w:pStyle w:val="TabellRader"/>
            </w:pPr>
          </w:p>
        </w:tc>
      </w:tr>
      <w:tr w:rsidR="00257D63" w:rsidRPr="00605F5A" w14:paraId="5F370781" w14:textId="77777777" w:rsidTr="003C5A6C">
        <w:trPr>
          <w:gridAfter w:val="2"/>
          <w:wAfter w:w="4015" w:type="pct"/>
        </w:trPr>
        <w:tc>
          <w:tcPr>
            <w:tcW w:w="195" w:type="pct"/>
          </w:tcPr>
          <w:p w14:paraId="0F615B07" w14:textId="50052D40" w:rsidR="00257D63" w:rsidRPr="00605F5A" w:rsidRDefault="00257D63" w:rsidP="00257D63">
            <w:pPr>
              <w:pStyle w:val="TabellRader"/>
              <w:rPr>
                <w:b/>
              </w:rPr>
            </w:pPr>
            <w:r w:rsidRPr="00605F5A">
              <w:rPr>
                <w:b/>
              </w:rPr>
              <w:t>2017/18</w:t>
            </w:r>
          </w:p>
        </w:tc>
        <w:tc>
          <w:tcPr>
            <w:tcW w:w="193" w:type="pct"/>
          </w:tcPr>
          <w:p w14:paraId="24EDCDBF" w14:textId="77777777" w:rsidR="00257D63" w:rsidRPr="00605F5A" w:rsidRDefault="00257D63" w:rsidP="00257D63">
            <w:pPr>
              <w:pStyle w:val="TabellRader"/>
              <w:rPr>
                <w:b/>
              </w:rPr>
            </w:pPr>
          </w:p>
        </w:tc>
        <w:tc>
          <w:tcPr>
            <w:tcW w:w="192" w:type="pct"/>
          </w:tcPr>
          <w:p w14:paraId="51FAE6B0" w14:textId="77777777" w:rsidR="00257D63" w:rsidRPr="00605F5A" w:rsidRDefault="00257D63" w:rsidP="00257D63">
            <w:pPr>
              <w:pStyle w:val="TabellRader"/>
              <w:rPr>
                <w:b/>
              </w:rPr>
            </w:pPr>
          </w:p>
        </w:tc>
        <w:tc>
          <w:tcPr>
            <w:tcW w:w="192" w:type="pct"/>
          </w:tcPr>
          <w:p w14:paraId="2170C0A9" w14:textId="77777777" w:rsidR="00257D63" w:rsidRPr="00605F5A" w:rsidRDefault="00257D63" w:rsidP="00257D63">
            <w:pPr>
              <w:pStyle w:val="TabellRader"/>
              <w:rPr>
                <w:b/>
              </w:rPr>
            </w:pPr>
          </w:p>
        </w:tc>
        <w:tc>
          <w:tcPr>
            <w:tcW w:w="213" w:type="pct"/>
          </w:tcPr>
          <w:p w14:paraId="7D9BDB3F" w14:textId="1FA675E2" w:rsidR="00257D63" w:rsidRPr="00605F5A" w:rsidRDefault="00257D63" w:rsidP="00257D63">
            <w:pPr>
              <w:pStyle w:val="TabellRader"/>
              <w:rPr>
                <w:b/>
              </w:rPr>
            </w:pPr>
          </w:p>
        </w:tc>
      </w:tr>
      <w:tr w:rsidR="00257D63" w14:paraId="4D91A553" w14:textId="77777777" w:rsidTr="003C5A6C">
        <w:trPr>
          <w:gridAfter w:val="2"/>
          <w:wAfter w:w="4015" w:type="pct"/>
        </w:trPr>
        <w:tc>
          <w:tcPr>
            <w:tcW w:w="195" w:type="pct"/>
          </w:tcPr>
          <w:p w14:paraId="1989BC52" w14:textId="44AF99A7" w:rsidR="00257D63" w:rsidRDefault="00257D63" w:rsidP="00257D63">
            <w:pPr>
              <w:pStyle w:val="TabellRader"/>
            </w:pPr>
            <w:r>
              <w:t>20</w:t>
            </w:r>
          </w:p>
        </w:tc>
        <w:tc>
          <w:tcPr>
            <w:tcW w:w="193" w:type="pct"/>
          </w:tcPr>
          <w:p w14:paraId="540A6583" w14:textId="732DDC79" w:rsidR="00257D63" w:rsidRDefault="00257D63" w:rsidP="00257D63">
            <w:pPr>
              <w:pStyle w:val="TabellRader"/>
            </w:pPr>
            <w:r>
              <w:t>MJU5</w:t>
            </w:r>
          </w:p>
        </w:tc>
        <w:tc>
          <w:tcPr>
            <w:tcW w:w="192" w:type="pct"/>
          </w:tcPr>
          <w:p w14:paraId="2DE5369F" w14:textId="7BD060D4" w:rsidR="00257D63" w:rsidRDefault="00257D63" w:rsidP="00257D63">
            <w:pPr>
              <w:pStyle w:val="TabellRader"/>
            </w:pPr>
            <w:r w:rsidRPr="00EE4BB2">
              <w:t>KN</w:t>
            </w:r>
            <w:r>
              <w:t xml:space="preserve"> 10</w:t>
            </w:r>
          </w:p>
        </w:tc>
        <w:tc>
          <w:tcPr>
            <w:tcW w:w="192" w:type="pct"/>
          </w:tcPr>
          <w:p w14:paraId="4D6D380B" w14:textId="77777777" w:rsidR="00257D63" w:rsidRDefault="00257D63" w:rsidP="00257D63">
            <w:pPr>
              <w:pStyle w:val="TabellRader"/>
            </w:pPr>
          </w:p>
        </w:tc>
        <w:tc>
          <w:tcPr>
            <w:tcW w:w="213" w:type="pct"/>
          </w:tcPr>
          <w:p w14:paraId="720BE65E" w14:textId="4042BD44" w:rsidR="00257D63" w:rsidRDefault="00257D63" w:rsidP="00257D63">
            <w:pPr>
              <w:pStyle w:val="TabellRader"/>
            </w:pPr>
            <w:r>
              <w:t>X</w:t>
            </w:r>
          </w:p>
        </w:tc>
      </w:tr>
      <w:tr w:rsidR="00257D63" w14:paraId="3BA9E34C" w14:textId="77777777" w:rsidTr="003C5A6C">
        <w:trPr>
          <w:gridAfter w:val="2"/>
          <w:wAfter w:w="4015" w:type="pct"/>
        </w:trPr>
        <w:tc>
          <w:tcPr>
            <w:tcW w:w="195" w:type="pct"/>
          </w:tcPr>
          <w:p w14:paraId="479553B0" w14:textId="10BEE7F5" w:rsidR="00257D63" w:rsidRDefault="00257D63" w:rsidP="00257D63">
            <w:pPr>
              <w:pStyle w:val="TabellRader"/>
            </w:pPr>
            <w:r>
              <w:t>115</w:t>
            </w:r>
          </w:p>
        </w:tc>
        <w:tc>
          <w:tcPr>
            <w:tcW w:w="193" w:type="pct"/>
          </w:tcPr>
          <w:p w14:paraId="46B84F8B" w14:textId="18DE0A39" w:rsidR="00257D63" w:rsidRDefault="00257D63" w:rsidP="00257D63">
            <w:pPr>
              <w:pStyle w:val="TabellRader"/>
            </w:pPr>
            <w:r>
              <w:t>MJU1</w:t>
            </w:r>
          </w:p>
        </w:tc>
        <w:tc>
          <w:tcPr>
            <w:tcW w:w="192" w:type="pct"/>
          </w:tcPr>
          <w:p w14:paraId="27D061B6" w14:textId="3EE4070E" w:rsidR="00257D63" w:rsidRDefault="00257D63" w:rsidP="00257D63">
            <w:pPr>
              <w:pStyle w:val="TabellRader"/>
            </w:pPr>
            <w:r w:rsidRPr="00EE4BB2">
              <w:t>KN</w:t>
            </w:r>
            <w:r>
              <w:t xml:space="preserve"> 11</w:t>
            </w:r>
          </w:p>
        </w:tc>
        <w:tc>
          <w:tcPr>
            <w:tcW w:w="192" w:type="pct"/>
          </w:tcPr>
          <w:p w14:paraId="00415146" w14:textId="77777777" w:rsidR="00257D63" w:rsidRDefault="00257D63" w:rsidP="00257D63">
            <w:pPr>
              <w:pStyle w:val="TabellRader"/>
            </w:pPr>
          </w:p>
        </w:tc>
        <w:tc>
          <w:tcPr>
            <w:tcW w:w="213" w:type="pct"/>
          </w:tcPr>
          <w:p w14:paraId="64D788D9" w14:textId="6AA5A322" w:rsidR="00257D63" w:rsidRDefault="00257D63" w:rsidP="00257D63">
            <w:pPr>
              <w:pStyle w:val="TabellRader"/>
            </w:pPr>
            <w:r>
              <w:t>X</w:t>
            </w:r>
          </w:p>
        </w:tc>
      </w:tr>
      <w:tr w:rsidR="00257D63" w14:paraId="31246849" w14:textId="77777777" w:rsidTr="003C5A6C">
        <w:trPr>
          <w:gridAfter w:val="2"/>
          <w:wAfter w:w="4015" w:type="pct"/>
        </w:trPr>
        <w:tc>
          <w:tcPr>
            <w:tcW w:w="195" w:type="pct"/>
          </w:tcPr>
          <w:p w14:paraId="7F81A323" w14:textId="346CC7D5" w:rsidR="00257D63" w:rsidRDefault="00257D63" w:rsidP="00257D63">
            <w:pPr>
              <w:pStyle w:val="TabellRader"/>
            </w:pPr>
            <w:r>
              <w:t>171</w:t>
            </w:r>
          </w:p>
        </w:tc>
        <w:tc>
          <w:tcPr>
            <w:tcW w:w="193" w:type="pct"/>
          </w:tcPr>
          <w:p w14:paraId="2B5C6F53" w14:textId="321D8A22" w:rsidR="00257D63" w:rsidRDefault="00257D63" w:rsidP="00257D63">
            <w:pPr>
              <w:pStyle w:val="TabellRader"/>
            </w:pPr>
            <w:r>
              <w:t>MJU11</w:t>
            </w:r>
          </w:p>
        </w:tc>
        <w:tc>
          <w:tcPr>
            <w:tcW w:w="192" w:type="pct"/>
          </w:tcPr>
          <w:p w14:paraId="14279580" w14:textId="75F1FEA1" w:rsidR="00257D63" w:rsidRDefault="00257D63" w:rsidP="00257D63">
            <w:pPr>
              <w:pStyle w:val="TabellRader"/>
            </w:pPr>
            <w:r w:rsidRPr="00EE4BB2">
              <w:t>KN</w:t>
            </w:r>
            <w:r>
              <w:t xml:space="preserve"> 12</w:t>
            </w:r>
          </w:p>
        </w:tc>
        <w:tc>
          <w:tcPr>
            <w:tcW w:w="192" w:type="pct"/>
          </w:tcPr>
          <w:p w14:paraId="4D9F1AE1" w14:textId="7B408EE4" w:rsidR="00257D63" w:rsidRDefault="00257D63" w:rsidP="00257D63">
            <w:pPr>
              <w:pStyle w:val="TabellRader"/>
            </w:pPr>
            <w:r>
              <w:t>X</w:t>
            </w:r>
          </w:p>
        </w:tc>
        <w:tc>
          <w:tcPr>
            <w:tcW w:w="213" w:type="pct"/>
          </w:tcPr>
          <w:p w14:paraId="6BD6F93C" w14:textId="4D49431B" w:rsidR="00257D63" w:rsidRDefault="00257D63" w:rsidP="00257D63">
            <w:pPr>
              <w:pStyle w:val="TabellRader"/>
            </w:pPr>
          </w:p>
        </w:tc>
      </w:tr>
      <w:tr w:rsidR="00257D63" w14:paraId="0010BE0A" w14:textId="77777777" w:rsidTr="003C5A6C">
        <w:trPr>
          <w:gridAfter w:val="2"/>
          <w:wAfter w:w="4015" w:type="pct"/>
        </w:trPr>
        <w:tc>
          <w:tcPr>
            <w:tcW w:w="195" w:type="pct"/>
          </w:tcPr>
          <w:p w14:paraId="596F0C62" w14:textId="52A11676" w:rsidR="00257D63" w:rsidRDefault="00257D63" w:rsidP="00257D63">
            <w:pPr>
              <w:pStyle w:val="TabellRader"/>
            </w:pPr>
            <w:r>
              <w:t>174</w:t>
            </w:r>
          </w:p>
        </w:tc>
        <w:tc>
          <w:tcPr>
            <w:tcW w:w="193" w:type="pct"/>
          </w:tcPr>
          <w:p w14:paraId="143AED29" w14:textId="21B2951D" w:rsidR="00257D63" w:rsidRDefault="00257D63" w:rsidP="00257D63">
            <w:pPr>
              <w:pStyle w:val="TabellRader"/>
            </w:pPr>
            <w:r>
              <w:t>MJU10</w:t>
            </w:r>
          </w:p>
        </w:tc>
        <w:tc>
          <w:tcPr>
            <w:tcW w:w="192" w:type="pct"/>
          </w:tcPr>
          <w:p w14:paraId="33A90467" w14:textId="209B163C" w:rsidR="00257D63" w:rsidRDefault="00257D63" w:rsidP="00257D63">
            <w:pPr>
              <w:pStyle w:val="TabellRader"/>
            </w:pPr>
            <w:r>
              <w:t>LI 21</w:t>
            </w:r>
          </w:p>
        </w:tc>
        <w:tc>
          <w:tcPr>
            <w:tcW w:w="192" w:type="pct"/>
          </w:tcPr>
          <w:p w14:paraId="761ABA55" w14:textId="77777777" w:rsidR="00257D63" w:rsidRDefault="00257D63" w:rsidP="00257D63">
            <w:pPr>
              <w:pStyle w:val="TabellRader"/>
            </w:pPr>
          </w:p>
        </w:tc>
        <w:tc>
          <w:tcPr>
            <w:tcW w:w="213" w:type="pct"/>
          </w:tcPr>
          <w:p w14:paraId="7A6B43B0" w14:textId="69D87EBA" w:rsidR="00257D63" w:rsidRDefault="00257D63" w:rsidP="00257D63">
            <w:pPr>
              <w:pStyle w:val="TabellRader"/>
            </w:pPr>
            <w:r>
              <w:t>X</w:t>
            </w:r>
          </w:p>
        </w:tc>
      </w:tr>
      <w:tr w:rsidR="00257D63" w14:paraId="741280C7" w14:textId="77777777" w:rsidTr="003C5A6C">
        <w:trPr>
          <w:gridAfter w:val="2"/>
          <w:wAfter w:w="4015" w:type="pct"/>
        </w:trPr>
        <w:tc>
          <w:tcPr>
            <w:tcW w:w="195" w:type="pct"/>
          </w:tcPr>
          <w:p w14:paraId="1D5725EE" w14:textId="6B6B2999" w:rsidR="00257D63" w:rsidRDefault="00257D63" w:rsidP="00257D63">
            <w:pPr>
              <w:pStyle w:val="TabellRader"/>
            </w:pPr>
            <w:r>
              <w:t>182</w:t>
            </w:r>
          </w:p>
        </w:tc>
        <w:tc>
          <w:tcPr>
            <w:tcW w:w="193" w:type="pct"/>
          </w:tcPr>
          <w:p w14:paraId="3356D9F4" w14:textId="7FEBC902" w:rsidR="00257D63" w:rsidRDefault="00257D63" w:rsidP="00257D63">
            <w:pPr>
              <w:pStyle w:val="TabellRader"/>
            </w:pPr>
            <w:r>
              <w:t>MJU13</w:t>
            </w:r>
          </w:p>
        </w:tc>
        <w:tc>
          <w:tcPr>
            <w:tcW w:w="192" w:type="pct"/>
          </w:tcPr>
          <w:p w14:paraId="25F4397D" w14:textId="5D7D3945" w:rsidR="00257D63" w:rsidRDefault="00257D63" w:rsidP="00257D63">
            <w:pPr>
              <w:pStyle w:val="TabellRader"/>
            </w:pPr>
            <w:r>
              <w:t>LI 22</w:t>
            </w:r>
          </w:p>
        </w:tc>
        <w:tc>
          <w:tcPr>
            <w:tcW w:w="192" w:type="pct"/>
          </w:tcPr>
          <w:p w14:paraId="254E2DB4" w14:textId="77777777" w:rsidR="00257D63" w:rsidRDefault="00257D63" w:rsidP="00257D63">
            <w:pPr>
              <w:pStyle w:val="TabellRader"/>
            </w:pPr>
          </w:p>
        </w:tc>
        <w:tc>
          <w:tcPr>
            <w:tcW w:w="213" w:type="pct"/>
          </w:tcPr>
          <w:p w14:paraId="433C1C32" w14:textId="4C546B3E" w:rsidR="00257D63" w:rsidRDefault="00257D63" w:rsidP="00257D63">
            <w:pPr>
              <w:pStyle w:val="TabellRader"/>
            </w:pPr>
            <w:r>
              <w:t>X</w:t>
            </w:r>
          </w:p>
        </w:tc>
      </w:tr>
      <w:tr w:rsidR="00257D63" w14:paraId="655F3CDA" w14:textId="77777777" w:rsidTr="003C5A6C">
        <w:trPr>
          <w:gridAfter w:val="2"/>
          <w:wAfter w:w="4015" w:type="pct"/>
        </w:trPr>
        <w:tc>
          <w:tcPr>
            <w:tcW w:w="195" w:type="pct"/>
          </w:tcPr>
          <w:p w14:paraId="25539817" w14:textId="66907495" w:rsidR="00257D63" w:rsidRDefault="00257D63" w:rsidP="00257D63">
            <w:pPr>
              <w:pStyle w:val="TabellRader"/>
            </w:pPr>
            <w:r>
              <w:t>216</w:t>
            </w:r>
          </w:p>
        </w:tc>
        <w:tc>
          <w:tcPr>
            <w:tcW w:w="193" w:type="pct"/>
          </w:tcPr>
          <w:p w14:paraId="12FE8000" w14:textId="33330750" w:rsidR="00257D63" w:rsidRDefault="00257D63" w:rsidP="00257D63">
            <w:pPr>
              <w:pStyle w:val="TabellRader"/>
            </w:pPr>
            <w:r>
              <w:t>MJU17</w:t>
            </w:r>
          </w:p>
        </w:tc>
        <w:tc>
          <w:tcPr>
            <w:tcW w:w="192" w:type="pct"/>
          </w:tcPr>
          <w:p w14:paraId="48814B14" w14:textId="056C4A0A" w:rsidR="00257D63" w:rsidRDefault="00257D63" w:rsidP="00257D63">
            <w:pPr>
              <w:pStyle w:val="TabellRader"/>
            </w:pPr>
            <w:r>
              <w:t>LI 24</w:t>
            </w:r>
          </w:p>
        </w:tc>
        <w:tc>
          <w:tcPr>
            <w:tcW w:w="192" w:type="pct"/>
          </w:tcPr>
          <w:p w14:paraId="232A1842" w14:textId="77777777" w:rsidR="00257D63" w:rsidRDefault="00257D63" w:rsidP="00257D63">
            <w:pPr>
              <w:pStyle w:val="TabellRader"/>
            </w:pPr>
          </w:p>
        </w:tc>
        <w:tc>
          <w:tcPr>
            <w:tcW w:w="213" w:type="pct"/>
          </w:tcPr>
          <w:p w14:paraId="20F15539" w14:textId="680DD54C" w:rsidR="00257D63" w:rsidRDefault="00257D63" w:rsidP="00257D63">
            <w:pPr>
              <w:pStyle w:val="TabellRader"/>
            </w:pPr>
            <w:r>
              <w:t>X</w:t>
            </w:r>
          </w:p>
        </w:tc>
      </w:tr>
      <w:tr w:rsidR="00257D63" w14:paraId="7B96608B" w14:textId="77777777" w:rsidTr="003C5A6C">
        <w:trPr>
          <w:gridAfter w:val="2"/>
          <w:wAfter w:w="4015" w:type="pct"/>
        </w:trPr>
        <w:tc>
          <w:tcPr>
            <w:tcW w:w="195" w:type="pct"/>
          </w:tcPr>
          <w:p w14:paraId="3073D678" w14:textId="17CC3373" w:rsidR="00257D63" w:rsidRDefault="00257D63" w:rsidP="00257D63">
            <w:pPr>
              <w:pStyle w:val="TabellRader"/>
            </w:pPr>
            <w:r>
              <w:t>217</w:t>
            </w:r>
          </w:p>
        </w:tc>
        <w:tc>
          <w:tcPr>
            <w:tcW w:w="193" w:type="pct"/>
          </w:tcPr>
          <w:p w14:paraId="66F78100" w14:textId="2479D57B" w:rsidR="00257D63" w:rsidRDefault="00257D63" w:rsidP="00257D63">
            <w:pPr>
              <w:pStyle w:val="TabellRader"/>
            </w:pPr>
            <w:r>
              <w:t>MJU19</w:t>
            </w:r>
          </w:p>
        </w:tc>
        <w:tc>
          <w:tcPr>
            <w:tcW w:w="192" w:type="pct"/>
          </w:tcPr>
          <w:p w14:paraId="401CBACF" w14:textId="0D8974BF" w:rsidR="00257D63" w:rsidRDefault="00257D63" w:rsidP="00257D63">
            <w:pPr>
              <w:pStyle w:val="TabellRader"/>
            </w:pPr>
            <w:r w:rsidRPr="00EE4BB2">
              <w:t>KN</w:t>
            </w:r>
            <w:r>
              <w:t xml:space="preserve"> 13</w:t>
            </w:r>
          </w:p>
        </w:tc>
        <w:tc>
          <w:tcPr>
            <w:tcW w:w="192" w:type="pct"/>
          </w:tcPr>
          <w:p w14:paraId="293780ED" w14:textId="197534AC" w:rsidR="00257D63" w:rsidRDefault="00257D63" w:rsidP="00257D63">
            <w:pPr>
              <w:pStyle w:val="TabellRader"/>
            </w:pPr>
            <w:r>
              <w:t>X</w:t>
            </w:r>
          </w:p>
        </w:tc>
        <w:tc>
          <w:tcPr>
            <w:tcW w:w="213" w:type="pct"/>
          </w:tcPr>
          <w:p w14:paraId="5159C2E3" w14:textId="481BE56C" w:rsidR="00257D63" w:rsidRDefault="00257D63" w:rsidP="00257D63">
            <w:pPr>
              <w:pStyle w:val="TabellRader"/>
            </w:pPr>
          </w:p>
        </w:tc>
      </w:tr>
      <w:tr w:rsidR="00257D63" w14:paraId="0EAAD226" w14:textId="77777777" w:rsidTr="003C5A6C">
        <w:trPr>
          <w:gridAfter w:val="2"/>
          <w:wAfter w:w="4015" w:type="pct"/>
        </w:trPr>
        <w:tc>
          <w:tcPr>
            <w:tcW w:w="195" w:type="pct"/>
          </w:tcPr>
          <w:p w14:paraId="00AEF187" w14:textId="5AFD84CF" w:rsidR="00257D63" w:rsidRDefault="00257D63" w:rsidP="00257D63">
            <w:pPr>
              <w:pStyle w:val="TabellRader"/>
            </w:pPr>
            <w:r>
              <w:t>237</w:t>
            </w:r>
          </w:p>
        </w:tc>
        <w:tc>
          <w:tcPr>
            <w:tcW w:w="193" w:type="pct"/>
          </w:tcPr>
          <w:p w14:paraId="52747D77" w14:textId="1E2762EC" w:rsidR="00257D63" w:rsidRDefault="00257D63" w:rsidP="00257D63">
            <w:pPr>
              <w:pStyle w:val="TabellRader"/>
            </w:pPr>
            <w:r>
              <w:t>MJU18</w:t>
            </w:r>
          </w:p>
        </w:tc>
        <w:tc>
          <w:tcPr>
            <w:tcW w:w="192" w:type="pct"/>
          </w:tcPr>
          <w:p w14:paraId="59FE2BA0" w14:textId="6E0F2D1D" w:rsidR="00257D63" w:rsidRDefault="00257D63" w:rsidP="00257D63">
            <w:pPr>
              <w:pStyle w:val="TabellRader"/>
            </w:pPr>
            <w:r>
              <w:t>S 10</w:t>
            </w:r>
          </w:p>
        </w:tc>
        <w:tc>
          <w:tcPr>
            <w:tcW w:w="192" w:type="pct"/>
          </w:tcPr>
          <w:p w14:paraId="06DC85ED" w14:textId="77777777" w:rsidR="00257D63" w:rsidRDefault="00257D63" w:rsidP="00257D63">
            <w:pPr>
              <w:pStyle w:val="TabellRader"/>
            </w:pPr>
          </w:p>
        </w:tc>
        <w:tc>
          <w:tcPr>
            <w:tcW w:w="213" w:type="pct"/>
          </w:tcPr>
          <w:p w14:paraId="550A7EAF" w14:textId="03A09684" w:rsidR="00257D63" w:rsidRDefault="00257D63" w:rsidP="00257D63">
            <w:pPr>
              <w:pStyle w:val="TabellRader"/>
            </w:pPr>
            <w:r>
              <w:t>X</w:t>
            </w:r>
          </w:p>
        </w:tc>
      </w:tr>
      <w:tr w:rsidR="00257D63" w14:paraId="22A3FE82" w14:textId="77777777" w:rsidTr="003C5A6C">
        <w:trPr>
          <w:gridAfter w:val="2"/>
          <w:wAfter w:w="4015" w:type="pct"/>
        </w:trPr>
        <w:tc>
          <w:tcPr>
            <w:tcW w:w="195" w:type="pct"/>
          </w:tcPr>
          <w:p w14:paraId="4A4CB5B9" w14:textId="7424B63F" w:rsidR="00257D63" w:rsidRDefault="00257D63" w:rsidP="00257D63">
            <w:pPr>
              <w:pStyle w:val="TabellRader"/>
            </w:pPr>
            <w:r>
              <w:t>257</w:t>
            </w:r>
          </w:p>
        </w:tc>
        <w:tc>
          <w:tcPr>
            <w:tcW w:w="193" w:type="pct"/>
          </w:tcPr>
          <w:p w14:paraId="7BE463B4" w14:textId="3F44421C" w:rsidR="00257D63" w:rsidRDefault="00257D63" w:rsidP="00257D63">
            <w:pPr>
              <w:pStyle w:val="TabellRader"/>
            </w:pPr>
            <w:r>
              <w:t>MJU15</w:t>
            </w:r>
          </w:p>
        </w:tc>
        <w:tc>
          <w:tcPr>
            <w:tcW w:w="192" w:type="pct"/>
          </w:tcPr>
          <w:p w14:paraId="03D1E702" w14:textId="2EC8F7F6" w:rsidR="00257D63" w:rsidRDefault="00257D63" w:rsidP="00257D63">
            <w:pPr>
              <w:pStyle w:val="TabellRader"/>
            </w:pPr>
            <w:r w:rsidRPr="00EE4BB2">
              <w:t>KN</w:t>
            </w:r>
            <w:r>
              <w:t xml:space="preserve"> 14</w:t>
            </w:r>
          </w:p>
        </w:tc>
        <w:tc>
          <w:tcPr>
            <w:tcW w:w="192" w:type="pct"/>
          </w:tcPr>
          <w:p w14:paraId="2697D985" w14:textId="23021060" w:rsidR="00257D63" w:rsidRDefault="00257D63" w:rsidP="00257D63">
            <w:pPr>
              <w:pStyle w:val="TabellRader"/>
            </w:pPr>
            <w:r>
              <w:t>X</w:t>
            </w:r>
          </w:p>
        </w:tc>
        <w:tc>
          <w:tcPr>
            <w:tcW w:w="213" w:type="pct"/>
          </w:tcPr>
          <w:p w14:paraId="2A809A16" w14:textId="472E0A86" w:rsidR="00257D63" w:rsidRDefault="00257D63" w:rsidP="00257D63">
            <w:pPr>
              <w:pStyle w:val="TabellRader"/>
            </w:pPr>
          </w:p>
        </w:tc>
      </w:tr>
      <w:tr w:rsidR="00257D63" w14:paraId="32E968EC" w14:textId="77777777" w:rsidTr="003C5A6C">
        <w:trPr>
          <w:gridAfter w:val="2"/>
          <w:wAfter w:w="4015" w:type="pct"/>
        </w:trPr>
        <w:tc>
          <w:tcPr>
            <w:tcW w:w="195" w:type="pct"/>
          </w:tcPr>
          <w:p w14:paraId="21881AE5" w14:textId="38D62202" w:rsidR="00257D63" w:rsidRDefault="00257D63" w:rsidP="00257D63">
            <w:pPr>
              <w:pStyle w:val="TabellRader"/>
            </w:pPr>
            <w:r>
              <w:t>401</w:t>
            </w:r>
          </w:p>
        </w:tc>
        <w:tc>
          <w:tcPr>
            <w:tcW w:w="193" w:type="pct"/>
          </w:tcPr>
          <w:p w14:paraId="7D7C97B5" w14:textId="1CC952D2" w:rsidR="00257D63" w:rsidRDefault="00257D63" w:rsidP="00257D63">
            <w:pPr>
              <w:pStyle w:val="TabellRader"/>
            </w:pPr>
            <w:r>
              <w:t>MJU24</w:t>
            </w:r>
          </w:p>
        </w:tc>
        <w:tc>
          <w:tcPr>
            <w:tcW w:w="192" w:type="pct"/>
          </w:tcPr>
          <w:p w14:paraId="2FD4F6C3" w14:textId="4F1AA0CF" w:rsidR="00257D63" w:rsidRDefault="00257D63" w:rsidP="00257D63">
            <w:pPr>
              <w:pStyle w:val="TabellRader"/>
            </w:pPr>
            <w:r>
              <w:t>LI 26</w:t>
            </w:r>
          </w:p>
        </w:tc>
        <w:tc>
          <w:tcPr>
            <w:tcW w:w="192" w:type="pct"/>
          </w:tcPr>
          <w:p w14:paraId="180B61FF" w14:textId="77777777" w:rsidR="00257D63" w:rsidRDefault="00257D63" w:rsidP="00257D63">
            <w:pPr>
              <w:pStyle w:val="TabellRader"/>
            </w:pPr>
          </w:p>
        </w:tc>
        <w:tc>
          <w:tcPr>
            <w:tcW w:w="213" w:type="pct"/>
          </w:tcPr>
          <w:p w14:paraId="07BB2E3C" w14:textId="20897076" w:rsidR="00257D63" w:rsidRDefault="00257D63" w:rsidP="00257D63">
            <w:pPr>
              <w:pStyle w:val="TabellRader"/>
            </w:pPr>
            <w:r>
              <w:t>X</w:t>
            </w:r>
          </w:p>
        </w:tc>
      </w:tr>
      <w:tr w:rsidR="00257D63" w14:paraId="54D444D5" w14:textId="77777777" w:rsidTr="003C5A6C">
        <w:trPr>
          <w:gridAfter w:val="2"/>
          <w:wAfter w:w="4015" w:type="pct"/>
        </w:trPr>
        <w:tc>
          <w:tcPr>
            <w:tcW w:w="195" w:type="pct"/>
          </w:tcPr>
          <w:p w14:paraId="683D2150" w14:textId="2292E48E" w:rsidR="00257D63" w:rsidRDefault="00257D63" w:rsidP="00257D63">
            <w:pPr>
              <w:pStyle w:val="TabellRader"/>
            </w:pPr>
          </w:p>
        </w:tc>
        <w:tc>
          <w:tcPr>
            <w:tcW w:w="193" w:type="pct"/>
          </w:tcPr>
          <w:p w14:paraId="0C33EECE" w14:textId="77777777" w:rsidR="00257D63" w:rsidRDefault="00257D63" w:rsidP="00257D63">
            <w:pPr>
              <w:pStyle w:val="TabellRader"/>
            </w:pPr>
          </w:p>
        </w:tc>
        <w:tc>
          <w:tcPr>
            <w:tcW w:w="192" w:type="pct"/>
          </w:tcPr>
          <w:p w14:paraId="3F5D082A" w14:textId="77777777" w:rsidR="00257D63" w:rsidRDefault="00257D63" w:rsidP="00257D63">
            <w:pPr>
              <w:pStyle w:val="TabellRader"/>
            </w:pPr>
          </w:p>
        </w:tc>
        <w:tc>
          <w:tcPr>
            <w:tcW w:w="192" w:type="pct"/>
          </w:tcPr>
          <w:p w14:paraId="6F0EF6FE" w14:textId="77777777" w:rsidR="00257D63" w:rsidRDefault="00257D63" w:rsidP="00257D63">
            <w:pPr>
              <w:pStyle w:val="TabellRader"/>
            </w:pPr>
          </w:p>
        </w:tc>
        <w:tc>
          <w:tcPr>
            <w:tcW w:w="213" w:type="pct"/>
          </w:tcPr>
          <w:p w14:paraId="2C264FE8" w14:textId="4DA0881F" w:rsidR="00257D63" w:rsidRDefault="00257D63" w:rsidP="00257D63">
            <w:pPr>
              <w:pStyle w:val="TabellRader"/>
            </w:pPr>
          </w:p>
        </w:tc>
      </w:tr>
      <w:tr w:rsidR="00257D63" w:rsidRPr="002D46D1" w14:paraId="0F713E7A" w14:textId="77777777" w:rsidTr="003C5A6C">
        <w:trPr>
          <w:gridAfter w:val="2"/>
          <w:wAfter w:w="4015" w:type="pct"/>
        </w:trPr>
        <w:tc>
          <w:tcPr>
            <w:tcW w:w="195" w:type="pct"/>
          </w:tcPr>
          <w:p w14:paraId="2B30CF0E" w14:textId="375B88EC" w:rsidR="00257D63" w:rsidRPr="002D46D1" w:rsidRDefault="00257D63" w:rsidP="00257D63">
            <w:pPr>
              <w:pStyle w:val="TabellRader"/>
              <w:rPr>
                <w:b/>
              </w:rPr>
            </w:pPr>
            <w:r w:rsidRPr="002D46D1">
              <w:rPr>
                <w:b/>
              </w:rPr>
              <w:t>2018/19</w:t>
            </w:r>
          </w:p>
        </w:tc>
        <w:tc>
          <w:tcPr>
            <w:tcW w:w="193" w:type="pct"/>
          </w:tcPr>
          <w:p w14:paraId="0A842255" w14:textId="77777777" w:rsidR="00257D63" w:rsidRPr="002D46D1" w:rsidRDefault="00257D63" w:rsidP="00257D63">
            <w:pPr>
              <w:pStyle w:val="TabellRader"/>
              <w:rPr>
                <w:b/>
              </w:rPr>
            </w:pPr>
          </w:p>
        </w:tc>
        <w:tc>
          <w:tcPr>
            <w:tcW w:w="192" w:type="pct"/>
          </w:tcPr>
          <w:p w14:paraId="0A25CCFB" w14:textId="77777777" w:rsidR="00257D63" w:rsidRPr="002D46D1" w:rsidRDefault="00257D63" w:rsidP="00257D63">
            <w:pPr>
              <w:pStyle w:val="TabellRader"/>
              <w:rPr>
                <w:b/>
              </w:rPr>
            </w:pPr>
          </w:p>
        </w:tc>
        <w:tc>
          <w:tcPr>
            <w:tcW w:w="192" w:type="pct"/>
          </w:tcPr>
          <w:p w14:paraId="67357234" w14:textId="77777777" w:rsidR="00257D63" w:rsidRPr="002D46D1" w:rsidRDefault="00257D63" w:rsidP="00257D63">
            <w:pPr>
              <w:pStyle w:val="TabellRader"/>
              <w:rPr>
                <w:b/>
              </w:rPr>
            </w:pPr>
          </w:p>
        </w:tc>
        <w:tc>
          <w:tcPr>
            <w:tcW w:w="213" w:type="pct"/>
          </w:tcPr>
          <w:p w14:paraId="086B1780" w14:textId="4110AA21" w:rsidR="00257D63" w:rsidRPr="002D46D1" w:rsidRDefault="00257D63" w:rsidP="00257D63">
            <w:pPr>
              <w:pStyle w:val="TabellRader"/>
              <w:rPr>
                <w:b/>
              </w:rPr>
            </w:pPr>
          </w:p>
        </w:tc>
      </w:tr>
      <w:tr w:rsidR="00257D63" w14:paraId="7C99B6D3" w14:textId="77777777" w:rsidTr="003C5A6C">
        <w:trPr>
          <w:gridAfter w:val="2"/>
          <w:wAfter w:w="4015" w:type="pct"/>
        </w:trPr>
        <w:tc>
          <w:tcPr>
            <w:tcW w:w="195" w:type="pct"/>
          </w:tcPr>
          <w:p w14:paraId="4F5B0BA6" w14:textId="53580E94" w:rsidR="00257D63" w:rsidRDefault="00257D63" w:rsidP="00257D63">
            <w:pPr>
              <w:pStyle w:val="TabellRader"/>
            </w:pPr>
            <w:r>
              <w:t>147</w:t>
            </w:r>
          </w:p>
        </w:tc>
        <w:tc>
          <w:tcPr>
            <w:tcW w:w="193" w:type="pct"/>
          </w:tcPr>
          <w:p w14:paraId="72DABD69" w14:textId="6DAD876C" w:rsidR="00257D63" w:rsidRDefault="00257D63" w:rsidP="00257D63">
            <w:pPr>
              <w:pStyle w:val="TabellRader"/>
            </w:pPr>
            <w:r>
              <w:t>MJU8</w:t>
            </w:r>
          </w:p>
        </w:tc>
        <w:tc>
          <w:tcPr>
            <w:tcW w:w="192" w:type="pct"/>
          </w:tcPr>
          <w:p w14:paraId="4CA16ABE" w14:textId="5F88D53B" w:rsidR="00257D63" w:rsidRDefault="00257D63" w:rsidP="00257D63">
            <w:pPr>
              <w:pStyle w:val="TabellRader"/>
            </w:pPr>
            <w:r>
              <w:t>LI 28</w:t>
            </w:r>
          </w:p>
        </w:tc>
        <w:tc>
          <w:tcPr>
            <w:tcW w:w="192" w:type="pct"/>
          </w:tcPr>
          <w:p w14:paraId="6788CFC4" w14:textId="77777777" w:rsidR="00257D63" w:rsidRDefault="00257D63" w:rsidP="00257D63">
            <w:pPr>
              <w:pStyle w:val="TabellRader"/>
            </w:pPr>
          </w:p>
        </w:tc>
        <w:tc>
          <w:tcPr>
            <w:tcW w:w="213" w:type="pct"/>
          </w:tcPr>
          <w:p w14:paraId="06977CC1" w14:textId="6B17FA25" w:rsidR="00257D63" w:rsidRDefault="00257D63" w:rsidP="00257D63">
            <w:pPr>
              <w:pStyle w:val="TabellRader"/>
            </w:pPr>
            <w:r>
              <w:t>X</w:t>
            </w:r>
          </w:p>
        </w:tc>
      </w:tr>
      <w:tr w:rsidR="00257D63" w14:paraId="13CB39B6" w14:textId="77777777" w:rsidTr="003C5A6C">
        <w:trPr>
          <w:gridAfter w:val="2"/>
          <w:wAfter w:w="4015" w:type="pct"/>
        </w:trPr>
        <w:tc>
          <w:tcPr>
            <w:tcW w:w="195" w:type="pct"/>
          </w:tcPr>
          <w:p w14:paraId="742E2C55" w14:textId="521051B5" w:rsidR="00257D63" w:rsidRDefault="00257D63" w:rsidP="00257D63">
            <w:pPr>
              <w:pStyle w:val="TabellRader"/>
            </w:pPr>
            <w:r>
              <w:t>172</w:t>
            </w:r>
          </w:p>
        </w:tc>
        <w:tc>
          <w:tcPr>
            <w:tcW w:w="193" w:type="pct"/>
          </w:tcPr>
          <w:p w14:paraId="2A679BF0" w14:textId="01C704C1" w:rsidR="00257D63" w:rsidRDefault="00257D63" w:rsidP="00257D63">
            <w:pPr>
              <w:pStyle w:val="TabellRader"/>
            </w:pPr>
            <w:r>
              <w:t>MJU9</w:t>
            </w:r>
          </w:p>
        </w:tc>
        <w:tc>
          <w:tcPr>
            <w:tcW w:w="192" w:type="pct"/>
          </w:tcPr>
          <w:p w14:paraId="63D5FEC2" w14:textId="6088CCC3" w:rsidR="00257D63" w:rsidRDefault="00257D63" w:rsidP="00257D63">
            <w:pPr>
              <w:pStyle w:val="TabellRader"/>
            </w:pPr>
            <w:r w:rsidRPr="00EE4BB2">
              <w:t>KN</w:t>
            </w:r>
            <w:r>
              <w:t xml:space="preserve"> 17</w:t>
            </w:r>
          </w:p>
        </w:tc>
        <w:tc>
          <w:tcPr>
            <w:tcW w:w="192" w:type="pct"/>
          </w:tcPr>
          <w:p w14:paraId="239B37A3" w14:textId="77777777" w:rsidR="00257D63" w:rsidRDefault="00257D63" w:rsidP="00257D63">
            <w:pPr>
              <w:pStyle w:val="TabellRader"/>
            </w:pPr>
          </w:p>
        </w:tc>
        <w:tc>
          <w:tcPr>
            <w:tcW w:w="213" w:type="pct"/>
          </w:tcPr>
          <w:p w14:paraId="14B235EB" w14:textId="493D455E" w:rsidR="00257D63" w:rsidRDefault="00257D63" w:rsidP="00257D63">
            <w:pPr>
              <w:pStyle w:val="TabellRader"/>
            </w:pPr>
            <w:r>
              <w:t>X</w:t>
            </w:r>
          </w:p>
        </w:tc>
      </w:tr>
      <w:tr w:rsidR="00257D63" w14:paraId="2BBF417D" w14:textId="77777777" w:rsidTr="003C5A6C">
        <w:trPr>
          <w:gridAfter w:val="2"/>
          <w:wAfter w:w="4015" w:type="pct"/>
        </w:trPr>
        <w:tc>
          <w:tcPr>
            <w:tcW w:w="195" w:type="pct"/>
          </w:tcPr>
          <w:p w14:paraId="253862B8" w14:textId="0FB8EE19" w:rsidR="00257D63" w:rsidRDefault="00257D63" w:rsidP="00257D63">
            <w:pPr>
              <w:pStyle w:val="TabellRader"/>
            </w:pPr>
            <w:r>
              <w:t>173</w:t>
            </w:r>
          </w:p>
        </w:tc>
        <w:tc>
          <w:tcPr>
            <w:tcW w:w="193" w:type="pct"/>
          </w:tcPr>
          <w:p w14:paraId="7F30064E" w14:textId="2D9DBE05" w:rsidR="00257D63" w:rsidRDefault="00257D63" w:rsidP="00257D63">
            <w:pPr>
              <w:pStyle w:val="TabellRader"/>
            </w:pPr>
            <w:r>
              <w:t>MJU9</w:t>
            </w:r>
          </w:p>
        </w:tc>
        <w:tc>
          <w:tcPr>
            <w:tcW w:w="192" w:type="pct"/>
          </w:tcPr>
          <w:p w14:paraId="706ED9E4" w14:textId="34A4F44E" w:rsidR="00257D63" w:rsidRDefault="00257D63" w:rsidP="00257D63">
            <w:pPr>
              <w:pStyle w:val="TabellRader"/>
            </w:pPr>
            <w:r>
              <w:t>LI 30</w:t>
            </w:r>
          </w:p>
        </w:tc>
        <w:tc>
          <w:tcPr>
            <w:tcW w:w="192" w:type="pct"/>
          </w:tcPr>
          <w:p w14:paraId="67A9EDE5" w14:textId="66B921ED" w:rsidR="00257D63" w:rsidRDefault="00257D63" w:rsidP="00257D63">
            <w:pPr>
              <w:pStyle w:val="TabellRader"/>
            </w:pPr>
            <w:r>
              <w:t>X</w:t>
            </w:r>
          </w:p>
        </w:tc>
        <w:tc>
          <w:tcPr>
            <w:tcW w:w="213" w:type="pct"/>
          </w:tcPr>
          <w:p w14:paraId="7D1863F2" w14:textId="36AE8CDF" w:rsidR="00257D63" w:rsidRDefault="00257D63" w:rsidP="00257D63">
            <w:pPr>
              <w:pStyle w:val="TabellRader"/>
            </w:pPr>
          </w:p>
        </w:tc>
      </w:tr>
      <w:tr w:rsidR="00257D63" w14:paraId="621C0CF6" w14:textId="77777777" w:rsidTr="003C5A6C">
        <w:trPr>
          <w:gridAfter w:val="2"/>
          <w:wAfter w:w="4015" w:type="pct"/>
        </w:trPr>
        <w:tc>
          <w:tcPr>
            <w:tcW w:w="195" w:type="pct"/>
          </w:tcPr>
          <w:p w14:paraId="3D12B355" w14:textId="24332009" w:rsidR="00257D63" w:rsidRDefault="00257D63" w:rsidP="00257D63">
            <w:pPr>
              <w:pStyle w:val="TabellRader"/>
            </w:pPr>
            <w:r>
              <w:t>188</w:t>
            </w:r>
          </w:p>
        </w:tc>
        <w:tc>
          <w:tcPr>
            <w:tcW w:w="193" w:type="pct"/>
          </w:tcPr>
          <w:p w14:paraId="11768F1C" w14:textId="06B1D8B4" w:rsidR="00257D63" w:rsidRDefault="00257D63" w:rsidP="00257D63">
            <w:pPr>
              <w:pStyle w:val="TabellRader"/>
            </w:pPr>
            <w:r>
              <w:t>MJU11</w:t>
            </w:r>
          </w:p>
        </w:tc>
        <w:tc>
          <w:tcPr>
            <w:tcW w:w="192" w:type="pct"/>
          </w:tcPr>
          <w:p w14:paraId="0C5CE6BD" w14:textId="6995AC6D" w:rsidR="00257D63" w:rsidRDefault="00257D63" w:rsidP="00257D63">
            <w:pPr>
              <w:pStyle w:val="TabellRader"/>
            </w:pPr>
            <w:r>
              <w:t>LI 32</w:t>
            </w:r>
          </w:p>
        </w:tc>
        <w:tc>
          <w:tcPr>
            <w:tcW w:w="192" w:type="pct"/>
          </w:tcPr>
          <w:p w14:paraId="630C91A9" w14:textId="77777777" w:rsidR="00257D63" w:rsidRDefault="00257D63" w:rsidP="00257D63">
            <w:pPr>
              <w:pStyle w:val="TabellRader"/>
            </w:pPr>
          </w:p>
        </w:tc>
        <w:tc>
          <w:tcPr>
            <w:tcW w:w="213" w:type="pct"/>
          </w:tcPr>
          <w:p w14:paraId="743CF8A7" w14:textId="26BE5525" w:rsidR="00257D63" w:rsidRDefault="00257D63" w:rsidP="00257D63">
            <w:pPr>
              <w:pStyle w:val="TabellRader"/>
            </w:pPr>
            <w:r>
              <w:t>X</w:t>
            </w:r>
          </w:p>
        </w:tc>
      </w:tr>
      <w:tr w:rsidR="00257D63" w14:paraId="5673ED2A" w14:textId="77777777" w:rsidTr="003C5A6C">
        <w:trPr>
          <w:gridAfter w:val="2"/>
          <w:wAfter w:w="4015" w:type="pct"/>
        </w:trPr>
        <w:tc>
          <w:tcPr>
            <w:tcW w:w="195" w:type="pct"/>
          </w:tcPr>
          <w:p w14:paraId="26A31614" w14:textId="01500237" w:rsidR="00257D63" w:rsidRDefault="00257D63" w:rsidP="00257D63">
            <w:pPr>
              <w:pStyle w:val="TabellRader"/>
            </w:pPr>
            <w:r>
              <w:t>202</w:t>
            </w:r>
          </w:p>
        </w:tc>
        <w:tc>
          <w:tcPr>
            <w:tcW w:w="193" w:type="pct"/>
          </w:tcPr>
          <w:p w14:paraId="5992CD10" w14:textId="341CC2FE" w:rsidR="00257D63" w:rsidRDefault="00257D63" w:rsidP="00257D63">
            <w:pPr>
              <w:pStyle w:val="TabellRader"/>
            </w:pPr>
            <w:r>
              <w:t>MJU13</w:t>
            </w:r>
          </w:p>
        </w:tc>
        <w:tc>
          <w:tcPr>
            <w:tcW w:w="192" w:type="pct"/>
          </w:tcPr>
          <w:p w14:paraId="6FD1C9CF" w14:textId="1C2B0C61" w:rsidR="00257D63" w:rsidRDefault="00257D63" w:rsidP="00257D63">
            <w:pPr>
              <w:pStyle w:val="TabellRader"/>
            </w:pPr>
            <w:r w:rsidRPr="005E7D3F">
              <w:t>KN</w:t>
            </w:r>
            <w:r>
              <w:t xml:space="preserve"> 18</w:t>
            </w:r>
          </w:p>
        </w:tc>
        <w:tc>
          <w:tcPr>
            <w:tcW w:w="192" w:type="pct"/>
          </w:tcPr>
          <w:p w14:paraId="5E37F2B9" w14:textId="77777777" w:rsidR="00257D63" w:rsidRDefault="00257D63" w:rsidP="00257D63">
            <w:pPr>
              <w:pStyle w:val="TabellRader"/>
            </w:pPr>
          </w:p>
        </w:tc>
        <w:tc>
          <w:tcPr>
            <w:tcW w:w="213" w:type="pct"/>
          </w:tcPr>
          <w:p w14:paraId="23678C09" w14:textId="225DE67D" w:rsidR="00257D63" w:rsidRDefault="00257D63" w:rsidP="00257D63">
            <w:pPr>
              <w:pStyle w:val="TabellRader"/>
            </w:pPr>
            <w:r>
              <w:t>X</w:t>
            </w:r>
          </w:p>
        </w:tc>
      </w:tr>
      <w:tr w:rsidR="00257D63" w14:paraId="15C4E79E" w14:textId="77777777" w:rsidTr="003C5A6C">
        <w:trPr>
          <w:gridAfter w:val="2"/>
          <w:wAfter w:w="4015" w:type="pct"/>
        </w:trPr>
        <w:tc>
          <w:tcPr>
            <w:tcW w:w="195" w:type="pct"/>
          </w:tcPr>
          <w:p w14:paraId="7D217A36" w14:textId="59EC1AC2" w:rsidR="00257D63" w:rsidRDefault="00257D63" w:rsidP="00257D63">
            <w:pPr>
              <w:pStyle w:val="TabellRader"/>
            </w:pPr>
            <w:r>
              <w:t>275</w:t>
            </w:r>
          </w:p>
        </w:tc>
        <w:tc>
          <w:tcPr>
            <w:tcW w:w="193" w:type="pct"/>
          </w:tcPr>
          <w:p w14:paraId="085A6268" w14:textId="516E892C" w:rsidR="00257D63" w:rsidRDefault="00257D63" w:rsidP="00257D63">
            <w:pPr>
              <w:pStyle w:val="TabellRader"/>
            </w:pPr>
            <w:r>
              <w:t>MJU18</w:t>
            </w:r>
          </w:p>
        </w:tc>
        <w:tc>
          <w:tcPr>
            <w:tcW w:w="192" w:type="pct"/>
          </w:tcPr>
          <w:p w14:paraId="0E7DDBC4" w14:textId="117C8057" w:rsidR="00257D63" w:rsidRDefault="00257D63" w:rsidP="00257D63">
            <w:pPr>
              <w:pStyle w:val="TabellRader"/>
            </w:pPr>
            <w:r w:rsidRPr="005E7D3F">
              <w:t>KN</w:t>
            </w:r>
            <w:r>
              <w:t xml:space="preserve"> 22</w:t>
            </w:r>
          </w:p>
        </w:tc>
        <w:tc>
          <w:tcPr>
            <w:tcW w:w="192" w:type="pct"/>
          </w:tcPr>
          <w:p w14:paraId="0D64B996" w14:textId="77777777" w:rsidR="00257D63" w:rsidRDefault="00257D63" w:rsidP="00257D63">
            <w:pPr>
              <w:pStyle w:val="TabellRader"/>
            </w:pPr>
          </w:p>
        </w:tc>
        <w:tc>
          <w:tcPr>
            <w:tcW w:w="213" w:type="pct"/>
          </w:tcPr>
          <w:p w14:paraId="6C3058A0" w14:textId="5DE6A6F7" w:rsidR="00257D63" w:rsidRDefault="00257D63" w:rsidP="00257D63">
            <w:pPr>
              <w:pStyle w:val="TabellRader"/>
            </w:pPr>
            <w:r>
              <w:t>X</w:t>
            </w:r>
          </w:p>
        </w:tc>
      </w:tr>
      <w:tr w:rsidR="00257D63" w14:paraId="586D3B48" w14:textId="77777777" w:rsidTr="003C5A6C">
        <w:trPr>
          <w:gridAfter w:val="2"/>
          <w:wAfter w:w="4015" w:type="pct"/>
        </w:trPr>
        <w:tc>
          <w:tcPr>
            <w:tcW w:w="195" w:type="pct"/>
          </w:tcPr>
          <w:p w14:paraId="599E1010" w14:textId="43C5AA01" w:rsidR="00257D63" w:rsidRDefault="00257D63" w:rsidP="00257D63">
            <w:pPr>
              <w:pStyle w:val="TabellRader"/>
            </w:pPr>
          </w:p>
        </w:tc>
        <w:tc>
          <w:tcPr>
            <w:tcW w:w="193" w:type="pct"/>
          </w:tcPr>
          <w:p w14:paraId="1FDB25D5" w14:textId="77777777" w:rsidR="00257D63" w:rsidRDefault="00257D63" w:rsidP="00257D63">
            <w:pPr>
              <w:pStyle w:val="TabellRader"/>
            </w:pPr>
          </w:p>
        </w:tc>
        <w:tc>
          <w:tcPr>
            <w:tcW w:w="192" w:type="pct"/>
          </w:tcPr>
          <w:p w14:paraId="35473086" w14:textId="77777777" w:rsidR="00257D63" w:rsidRDefault="00257D63" w:rsidP="00257D63">
            <w:pPr>
              <w:pStyle w:val="TabellRader"/>
            </w:pPr>
          </w:p>
        </w:tc>
        <w:tc>
          <w:tcPr>
            <w:tcW w:w="192" w:type="pct"/>
          </w:tcPr>
          <w:p w14:paraId="071D5DD9" w14:textId="77777777" w:rsidR="00257D63" w:rsidRDefault="00257D63" w:rsidP="00257D63">
            <w:pPr>
              <w:pStyle w:val="TabellRader"/>
            </w:pPr>
          </w:p>
        </w:tc>
        <w:tc>
          <w:tcPr>
            <w:tcW w:w="213" w:type="pct"/>
          </w:tcPr>
          <w:p w14:paraId="0CA60728" w14:textId="189268A8" w:rsidR="00257D63" w:rsidRDefault="00257D63" w:rsidP="00257D63">
            <w:pPr>
              <w:pStyle w:val="TabellRader"/>
            </w:pPr>
          </w:p>
        </w:tc>
      </w:tr>
      <w:tr w:rsidR="00257D63" w:rsidRPr="002D46D1" w14:paraId="61AFA318" w14:textId="77777777" w:rsidTr="003C5A6C">
        <w:trPr>
          <w:gridAfter w:val="2"/>
          <w:wAfter w:w="4015" w:type="pct"/>
        </w:trPr>
        <w:tc>
          <w:tcPr>
            <w:tcW w:w="195" w:type="pct"/>
          </w:tcPr>
          <w:p w14:paraId="381BC478" w14:textId="1A0DA57D" w:rsidR="00257D63" w:rsidRPr="002D46D1" w:rsidRDefault="00257D63" w:rsidP="00257D63">
            <w:pPr>
              <w:pStyle w:val="TabellRader"/>
              <w:rPr>
                <w:b/>
              </w:rPr>
            </w:pPr>
            <w:r w:rsidRPr="002D46D1">
              <w:rPr>
                <w:b/>
              </w:rPr>
              <w:t>201</w:t>
            </w:r>
            <w:r>
              <w:rPr>
                <w:b/>
              </w:rPr>
              <w:t>9</w:t>
            </w:r>
            <w:r w:rsidRPr="002D46D1">
              <w:rPr>
                <w:b/>
              </w:rPr>
              <w:t>/</w:t>
            </w:r>
            <w:r>
              <w:rPr>
                <w:b/>
              </w:rPr>
              <w:t>20</w:t>
            </w:r>
          </w:p>
        </w:tc>
        <w:tc>
          <w:tcPr>
            <w:tcW w:w="193" w:type="pct"/>
          </w:tcPr>
          <w:p w14:paraId="1C4D0790" w14:textId="77777777" w:rsidR="00257D63" w:rsidRPr="002D46D1" w:rsidRDefault="00257D63" w:rsidP="00257D63">
            <w:pPr>
              <w:pStyle w:val="TabellRader"/>
              <w:rPr>
                <w:b/>
              </w:rPr>
            </w:pPr>
          </w:p>
        </w:tc>
        <w:tc>
          <w:tcPr>
            <w:tcW w:w="192" w:type="pct"/>
          </w:tcPr>
          <w:p w14:paraId="5227DC3A" w14:textId="77777777" w:rsidR="00257D63" w:rsidRPr="002D46D1" w:rsidRDefault="00257D63" w:rsidP="00257D63">
            <w:pPr>
              <w:pStyle w:val="TabellRader"/>
              <w:rPr>
                <w:b/>
              </w:rPr>
            </w:pPr>
          </w:p>
        </w:tc>
        <w:tc>
          <w:tcPr>
            <w:tcW w:w="192" w:type="pct"/>
          </w:tcPr>
          <w:p w14:paraId="5E3890C2" w14:textId="77777777" w:rsidR="00257D63" w:rsidRPr="002D46D1" w:rsidRDefault="00257D63" w:rsidP="00257D63">
            <w:pPr>
              <w:pStyle w:val="TabellRader"/>
              <w:rPr>
                <w:b/>
              </w:rPr>
            </w:pPr>
          </w:p>
        </w:tc>
        <w:tc>
          <w:tcPr>
            <w:tcW w:w="213" w:type="pct"/>
          </w:tcPr>
          <w:p w14:paraId="3B164DB3" w14:textId="419C08E2" w:rsidR="00257D63" w:rsidRPr="002D46D1" w:rsidRDefault="00257D63" w:rsidP="00257D63">
            <w:pPr>
              <w:pStyle w:val="TabellRader"/>
              <w:rPr>
                <w:b/>
              </w:rPr>
            </w:pPr>
          </w:p>
        </w:tc>
      </w:tr>
      <w:tr w:rsidR="00257D63" w14:paraId="6BDA6FF0" w14:textId="77777777" w:rsidTr="003C5A6C">
        <w:trPr>
          <w:gridAfter w:val="2"/>
          <w:wAfter w:w="4015" w:type="pct"/>
        </w:trPr>
        <w:tc>
          <w:tcPr>
            <w:tcW w:w="195" w:type="pct"/>
          </w:tcPr>
          <w:p w14:paraId="6C955D13" w14:textId="6C20CE6C" w:rsidR="00257D63" w:rsidRDefault="00257D63" w:rsidP="00257D63">
            <w:pPr>
              <w:pStyle w:val="TabellRader"/>
            </w:pPr>
            <w:r>
              <w:t>185</w:t>
            </w:r>
          </w:p>
        </w:tc>
        <w:tc>
          <w:tcPr>
            <w:tcW w:w="193" w:type="pct"/>
          </w:tcPr>
          <w:p w14:paraId="3920870E" w14:textId="1F4B82A5" w:rsidR="00257D63" w:rsidRDefault="00257D63" w:rsidP="00257D63">
            <w:pPr>
              <w:pStyle w:val="TabellRader"/>
            </w:pPr>
            <w:r>
              <w:t>MJU11</w:t>
            </w:r>
          </w:p>
        </w:tc>
        <w:tc>
          <w:tcPr>
            <w:tcW w:w="192" w:type="pct"/>
          </w:tcPr>
          <w:p w14:paraId="2FEA0651" w14:textId="4742F4DD" w:rsidR="00257D63" w:rsidRDefault="00257D63" w:rsidP="00257D63">
            <w:pPr>
              <w:pStyle w:val="TabellRader"/>
            </w:pPr>
            <w:r>
              <w:t>LI 37</w:t>
            </w:r>
          </w:p>
        </w:tc>
        <w:tc>
          <w:tcPr>
            <w:tcW w:w="192" w:type="pct"/>
          </w:tcPr>
          <w:p w14:paraId="40013049" w14:textId="77777777" w:rsidR="00257D63" w:rsidRDefault="00257D63" w:rsidP="00257D63">
            <w:pPr>
              <w:pStyle w:val="TabellRader"/>
            </w:pPr>
          </w:p>
        </w:tc>
        <w:tc>
          <w:tcPr>
            <w:tcW w:w="213" w:type="pct"/>
          </w:tcPr>
          <w:p w14:paraId="08A638B7" w14:textId="7EB7F6EA" w:rsidR="00257D63" w:rsidRDefault="00257D63" w:rsidP="00257D63">
            <w:pPr>
              <w:pStyle w:val="TabellRader"/>
            </w:pPr>
            <w:r>
              <w:t>X</w:t>
            </w:r>
          </w:p>
        </w:tc>
      </w:tr>
      <w:tr w:rsidR="00257D63" w14:paraId="171BE41F" w14:textId="77777777" w:rsidTr="003C5A6C">
        <w:trPr>
          <w:gridAfter w:val="2"/>
          <w:wAfter w:w="4015" w:type="pct"/>
        </w:trPr>
        <w:tc>
          <w:tcPr>
            <w:tcW w:w="195" w:type="pct"/>
          </w:tcPr>
          <w:p w14:paraId="01F496A3" w14:textId="3FF5097A" w:rsidR="00257D63" w:rsidRDefault="00257D63" w:rsidP="00257D63">
            <w:pPr>
              <w:pStyle w:val="TabellRader"/>
            </w:pPr>
            <w:r>
              <w:t>236</w:t>
            </w:r>
          </w:p>
        </w:tc>
        <w:tc>
          <w:tcPr>
            <w:tcW w:w="193" w:type="pct"/>
          </w:tcPr>
          <w:p w14:paraId="1F439986" w14:textId="2A0C6EDA" w:rsidR="00257D63" w:rsidRDefault="00257D63" w:rsidP="00257D63">
            <w:pPr>
              <w:pStyle w:val="TabellRader"/>
            </w:pPr>
            <w:r>
              <w:t>MJU15</w:t>
            </w:r>
          </w:p>
        </w:tc>
        <w:tc>
          <w:tcPr>
            <w:tcW w:w="192" w:type="pct"/>
          </w:tcPr>
          <w:p w14:paraId="7F6566E5" w14:textId="319F6E57" w:rsidR="00257D63" w:rsidRDefault="00257D63" w:rsidP="00257D63">
            <w:pPr>
              <w:pStyle w:val="TabellRader"/>
            </w:pPr>
            <w:r>
              <w:t>LI 40</w:t>
            </w:r>
          </w:p>
        </w:tc>
        <w:tc>
          <w:tcPr>
            <w:tcW w:w="192" w:type="pct"/>
          </w:tcPr>
          <w:p w14:paraId="70295F64" w14:textId="77777777" w:rsidR="00257D63" w:rsidRDefault="00257D63" w:rsidP="00257D63">
            <w:pPr>
              <w:pStyle w:val="TabellRader"/>
            </w:pPr>
          </w:p>
        </w:tc>
        <w:tc>
          <w:tcPr>
            <w:tcW w:w="213" w:type="pct"/>
          </w:tcPr>
          <w:p w14:paraId="7E3D776F" w14:textId="37FBB033" w:rsidR="00257D63" w:rsidRDefault="00257D63" w:rsidP="00257D63">
            <w:pPr>
              <w:pStyle w:val="TabellRader"/>
            </w:pPr>
            <w:r>
              <w:t>X</w:t>
            </w:r>
          </w:p>
        </w:tc>
      </w:tr>
      <w:tr w:rsidR="00257D63" w14:paraId="7C526066" w14:textId="77777777" w:rsidTr="003C5A6C">
        <w:trPr>
          <w:gridAfter w:val="2"/>
          <w:wAfter w:w="4015" w:type="pct"/>
        </w:trPr>
        <w:tc>
          <w:tcPr>
            <w:tcW w:w="195" w:type="pct"/>
          </w:tcPr>
          <w:p w14:paraId="6FC02B33" w14:textId="57B14BBB" w:rsidR="00257D63" w:rsidRDefault="00257D63" w:rsidP="00257D63">
            <w:pPr>
              <w:pStyle w:val="TabellRader"/>
            </w:pPr>
          </w:p>
        </w:tc>
        <w:tc>
          <w:tcPr>
            <w:tcW w:w="193" w:type="pct"/>
          </w:tcPr>
          <w:p w14:paraId="3A4642AE" w14:textId="77777777" w:rsidR="00257D63" w:rsidRDefault="00257D63" w:rsidP="00257D63">
            <w:pPr>
              <w:pStyle w:val="TabellRader"/>
            </w:pPr>
          </w:p>
        </w:tc>
        <w:tc>
          <w:tcPr>
            <w:tcW w:w="192" w:type="pct"/>
          </w:tcPr>
          <w:p w14:paraId="3478F07E" w14:textId="77777777" w:rsidR="00257D63" w:rsidRDefault="00257D63" w:rsidP="00257D63">
            <w:pPr>
              <w:pStyle w:val="TabellRader"/>
            </w:pPr>
          </w:p>
        </w:tc>
        <w:tc>
          <w:tcPr>
            <w:tcW w:w="192" w:type="pct"/>
          </w:tcPr>
          <w:p w14:paraId="1EAEDF1A" w14:textId="77777777" w:rsidR="00257D63" w:rsidRDefault="00257D63" w:rsidP="00257D63">
            <w:pPr>
              <w:pStyle w:val="TabellRader"/>
            </w:pPr>
          </w:p>
        </w:tc>
        <w:tc>
          <w:tcPr>
            <w:tcW w:w="213" w:type="pct"/>
          </w:tcPr>
          <w:p w14:paraId="35B1AD4E" w14:textId="3D0A8586" w:rsidR="00257D63" w:rsidRDefault="00257D63" w:rsidP="00257D63">
            <w:pPr>
              <w:pStyle w:val="TabellRader"/>
            </w:pPr>
          </w:p>
        </w:tc>
      </w:tr>
      <w:tr w:rsidR="00257D63" w14:paraId="62C1B51C" w14:textId="77777777" w:rsidTr="003C5A6C">
        <w:trPr>
          <w:gridAfter w:val="2"/>
          <w:wAfter w:w="4015" w:type="pct"/>
        </w:trPr>
        <w:tc>
          <w:tcPr>
            <w:tcW w:w="195" w:type="pct"/>
          </w:tcPr>
          <w:tbl>
            <w:tblPr>
              <w:tblStyle w:val="Tabellrutnt"/>
              <w:tblW w:w="26768"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850"/>
              <w:gridCol w:w="1263"/>
              <w:gridCol w:w="1257"/>
              <w:gridCol w:w="1257"/>
              <w:gridCol w:w="1385"/>
            </w:tblGrid>
            <w:tr w:rsidR="00257D63" w:rsidRPr="002D46D1" w14:paraId="323FA725" w14:textId="77777777" w:rsidTr="00560339">
              <w:tc>
                <w:tcPr>
                  <w:tcW w:w="132" w:type="pct"/>
                </w:tcPr>
                <w:p w14:paraId="0F47C9ED" w14:textId="035A5F66" w:rsidR="00257D63" w:rsidRPr="002D46D1" w:rsidRDefault="00257D63" w:rsidP="00257D63">
                  <w:pPr>
                    <w:pStyle w:val="TabellRader"/>
                    <w:rPr>
                      <w:b/>
                    </w:rPr>
                  </w:pPr>
                  <w:r w:rsidRPr="002D46D1">
                    <w:rPr>
                      <w:b/>
                    </w:rPr>
                    <w:t>20</w:t>
                  </w:r>
                  <w:r>
                    <w:rPr>
                      <w:b/>
                    </w:rPr>
                    <w:t>20</w:t>
                  </w:r>
                  <w:r w:rsidRPr="002D46D1">
                    <w:rPr>
                      <w:b/>
                    </w:rPr>
                    <w:t>/</w:t>
                  </w:r>
                  <w:r>
                    <w:rPr>
                      <w:b/>
                    </w:rPr>
                    <w:t>21</w:t>
                  </w:r>
                </w:p>
              </w:tc>
              <w:tc>
                <w:tcPr>
                  <w:tcW w:w="196" w:type="pct"/>
                </w:tcPr>
                <w:p w14:paraId="501A4531" w14:textId="77777777" w:rsidR="00257D63" w:rsidRPr="002D46D1" w:rsidRDefault="00257D63" w:rsidP="00257D63">
                  <w:pPr>
                    <w:pStyle w:val="TabellRader"/>
                    <w:rPr>
                      <w:b/>
                    </w:rPr>
                  </w:pPr>
                </w:p>
              </w:tc>
              <w:tc>
                <w:tcPr>
                  <w:tcW w:w="195" w:type="pct"/>
                </w:tcPr>
                <w:p w14:paraId="1ADD3634" w14:textId="77777777" w:rsidR="00257D63" w:rsidRPr="002D46D1" w:rsidRDefault="00257D63" w:rsidP="00257D63">
                  <w:pPr>
                    <w:pStyle w:val="TabellRader"/>
                    <w:rPr>
                      <w:b/>
                    </w:rPr>
                  </w:pPr>
                </w:p>
              </w:tc>
              <w:tc>
                <w:tcPr>
                  <w:tcW w:w="195" w:type="pct"/>
                </w:tcPr>
                <w:p w14:paraId="337534B8" w14:textId="77777777" w:rsidR="00257D63" w:rsidRPr="002D46D1" w:rsidRDefault="00257D63" w:rsidP="00257D63">
                  <w:pPr>
                    <w:pStyle w:val="TabellRader"/>
                    <w:rPr>
                      <w:b/>
                    </w:rPr>
                  </w:pPr>
                </w:p>
              </w:tc>
              <w:tc>
                <w:tcPr>
                  <w:tcW w:w="215" w:type="pct"/>
                </w:tcPr>
                <w:p w14:paraId="327449CA" w14:textId="20414756" w:rsidR="00257D63" w:rsidRPr="002D46D1" w:rsidRDefault="00257D63" w:rsidP="00257D63">
                  <w:pPr>
                    <w:pStyle w:val="TabellRader"/>
                    <w:rPr>
                      <w:b/>
                    </w:rPr>
                  </w:pPr>
                </w:p>
              </w:tc>
            </w:tr>
          </w:tbl>
          <w:p w14:paraId="7F492BCD" w14:textId="77777777" w:rsidR="00257D63" w:rsidRDefault="00257D63" w:rsidP="00257D63">
            <w:pPr>
              <w:pStyle w:val="TabellRader"/>
            </w:pPr>
          </w:p>
        </w:tc>
        <w:tc>
          <w:tcPr>
            <w:tcW w:w="193" w:type="pct"/>
          </w:tcPr>
          <w:p w14:paraId="35225654" w14:textId="77777777" w:rsidR="00257D63" w:rsidRDefault="00257D63" w:rsidP="00257D63">
            <w:pPr>
              <w:pStyle w:val="TabellRader"/>
            </w:pPr>
          </w:p>
        </w:tc>
        <w:tc>
          <w:tcPr>
            <w:tcW w:w="192" w:type="pct"/>
          </w:tcPr>
          <w:p w14:paraId="01569BED" w14:textId="77777777" w:rsidR="00257D63" w:rsidRDefault="00257D63" w:rsidP="00257D63">
            <w:pPr>
              <w:pStyle w:val="TabellRader"/>
            </w:pPr>
          </w:p>
        </w:tc>
        <w:tc>
          <w:tcPr>
            <w:tcW w:w="192" w:type="pct"/>
          </w:tcPr>
          <w:p w14:paraId="72A88A8B" w14:textId="77777777" w:rsidR="00257D63" w:rsidRDefault="00257D63" w:rsidP="00257D63">
            <w:pPr>
              <w:pStyle w:val="TabellRader"/>
            </w:pPr>
          </w:p>
        </w:tc>
        <w:tc>
          <w:tcPr>
            <w:tcW w:w="213" w:type="pct"/>
          </w:tcPr>
          <w:p w14:paraId="46D7E039" w14:textId="77777777" w:rsidR="00257D63" w:rsidRDefault="00257D63" w:rsidP="00257D63">
            <w:pPr>
              <w:pStyle w:val="TabellRader"/>
            </w:pPr>
          </w:p>
        </w:tc>
      </w:tr>
      <w:tr w:rsidR="00257D63" w14:paraId="0AC87D33" w14:textId="77777777" w:rsidTr="003C5A6C">
        <w:trPr>
          <w:gridAfter w:val="2"/>
          <w:wAfter w:w="4015" w:type="pct"/>
        </w:trPr>
        <w:tc>
          <w:tcPr>
            <w:tcW w:w="195" w:type="pct"/>
          </w:tcPr>
          <w:p w14:paraId="77F3E3E2" w14:textId="0A37F867" w:rsidR="00257D63" w:rsidRDefault="00257D63" w:rsidP="00257D63">
            <w:pPr>
              <w:pStyle w:val="TabellRader"/>
            </w:pPr>
            <w:r>
              <w:t>82</w:t>
            </w:r>
          </w:p>
        </w:tc>
        <w:tc>
          <w:tcPr>
            <w:tcW w:w="193" w:type="pct"/>
          </w:tcPr>
          <w:p w14:paraId="627A5A19" w14:textId="36616126" w:rsidR="00257D63" w:rsidRDefault="00257D63" w:rsidP="00257D63">
            <w:pPr>
              <w:pStyle w:val="TabellRader"/>
            </w:pPr>
            <w:r>
              <w:t>MJU5</w:t>
            </w:r>
          </w:p>
        </w:tc>
        <w:tc>
          <w:tcPr>
            <w:tcW w:w="192" w:type="pct"/>
          </w:tcPr>
          <w:p w14:paraId="0ADF5ACF" w14:textId="4068D8EE" w:rsidR="00257D63" w:rsidRDefault="00257D63" w:rsidP="00257D63">
            <w:pPr>
              <w:pStyle w:val="TabellRader"/>
            </w:pPr>
            <w:r>
              <w:t>LI 42</w:t>
            </w:r>
          </w:p>
        </w:tc>
        <w:tc>
          <w:tcPr>
            <w:tcW w:w="192" w:type="pct"/>
          </w:tcPr>
          <w:p w14:paraId="35AB75FD" w14:textId="79117F31" w:rsidR="00257D63" w:rsidRDefault="00257D63" w:rsidP="00257D63">
            <w:pPr>
              <w:pStyle w:val="TabellRader"/>
            </w:pPr>
          </w:p>
        </w:tc>
        <w:tc>
          <w:tcPr>
            <w:tcW w:w="213" w:type="pct"/>
          </w:tcPr>
          <w:p w14:paraId="0DDA4CFF" w14:textId="7A020708" w:rsidR="00257D63" w:rsidRDefault="00257D63" w:rsidP="00257D63">
            <w:pPr>
              <w:pStyle w:val="TabellRader"/>
            </w:pPr>
            <w:r>
              <w:t>X</w:t>
            </w:r>
          </w:p>
        </w:tc>
      </w:tr>
      <w:tr w:rsidR="00257D63" w14:paraId="71A9B0E9" w14:textId="77777777" w:rsidTr="003C5A6C">
        <w:trPr>
          <w:gridAfter w:val="2"/>
          <w:wAfter w:w="4015" w:type="pct"/>
        </w:trPr>
        <w:tc>
          <w:tcPr>
            <w:tcW w:w="195" w:type="pct"/>
          </w:tcPr>
          <w:p w14:paraId="74E73C7B" w14:textId="148DBB98" w:rsidR="00257D63" w:rsidRDefault="00257D63" w:rsidP="00257D63">
            <w:pPr>
              <w:pStyle w:val="TabellRader"/>
            </w:pPr>
            <w:r>
              <w:t>83</w:t>
            </w:r>
          </w:p>
        </w:tc>
        <w:tc>
          <w:tcPr>
            <w:tcW w:w="193" w:type="pct"/>
          </w:tcPr>
          <w:p w14:paraId="66083C9B" w14:textId="5D29D6C1" w:rsidR="00257D63" w:rsidRDefault="00257D63" w:rsidP="00257D63">
            <w:pPr>
              <w:pStyle w:val="TabellRader"/>
            </w:pPr>
            <w:r>
              <w:t>MJU3</w:t>
            </w:r>
          </w:p>
        </w:tc>
        <w:tc>
          <w:tcPr>
            <w:tcW w:w="192" w:type="pct"/>
          </w:tcPr>
          <w:p w14:paraId="650A054F" w14:textId="46184227" w:rsidR="00257D63" w:rsidRDefault="00257D63" w:rsidP="00257D63">
            <w:pPr>
              <w:pStyle w:val="TabellRader"/>
            </w:pPr>
            <w:r w:rsidRPr="00503202">
              <w:t>KN</w:t>
            </w:r>
            <w:r>
              <w:t xml:space="preserve"> 26</w:t>
            </w:r>
          </w:p>
        </w:tc>
        <w:tc>
          <w:tcPr>
            <w:tcW w:w="192" w:type="pct"/>
          </w:tcPr>
          <w:p w14:paraId="4C7AA355" w14:textId="266EC264" w:rsidR="00257D63" w:rsidRDefault="00257D63" w:rsidP="00257D63">
            <w:pPr>
              <w:pStyle w:val="TabellRader"/>
            </w:pPr>
          </w:p>
        </w:tc>
        <w:tc>
          <w:tcPr>
            <w:tcW w:w="213" w:type="pct"/>
          </w:tcPr>
          <w:p w14:paraId="17D8C27B" w14:textId="388BA4B3" w:rsidR="00257D63" w:rsidRDefault="00257D63" w:rsidP="00257D63">
            <w:pPr>
              <w:pStyle w:val="TabellRader"/>
            </w:pPr>
            <w:r>
              <w:t>X</w:t>
            </w:r>
          </w:p>
        </w:tc>
      </w:tr>
      <w:tr w:rsidR="00257D63" w14:paraId="198ECBAC" w14:textId="77777777" w:rsidTr="003C5A6C">
        <w:tc>
          <w:tcPr>
            <w:tcW w:w="195" w:type="pct"/>
          </w:tcPr>
          <w:p w14:paraId="6F96491A" w14:textId="34A3D520" w:rsidR="00257D63" w:rsidRDefault="00257D63" w:rsidP="00257D63">
            <w:pPr>
              <w:pStyle w:val="TabellRader"/>
            </w:pPr>
            <w:r>
              <w:t>143</w:t>
            </w:r>
          </w:p>
        </w:tc>
        <w:tc>
          <w:tcPr>
            <w:tcW w:w="193" w:type="pct"/>
          </w:tcPr>
          <w:p w14:paraId="737F5E5B" w14:textId="785A1BBD" w:rsidR="00257D63" w:rsidRDefault="00257D63" w:rsidP="00257D63">
            <w:pPr>
              <w:pStyle w:val="TabellRader"/>
            </w:pPr>
            <w:r>
              <w:t>MJU1</w:t>
            </w:r>
          </w:p>
        </w:tc>
        <w:tc>
          <w:tcPr>
            <w:tcW w:w="192" w:type="pct"/>
          </w:tcPr>
          <w:p w14:paraId="7853C942" w14:textId="5D3F0B2F" w:rsidR="00257D63" w:rsidRDefault="00257D63" w:rsidP="00257D63">
            <w:pPr>
              <w:pStyle w:val="TabellRader"/>
            </w:pPr>
            <w:r w:rsidRPr="00503202">
              <w:t>KN</w:t>
            </w:r>
            <w:r>
              <w:t xml:space="preserve"> 27</w:t>
            </w:r>
          </w:p>
        </w:tc>
        <w:tc>
          <w:tcPr>
            <w:tcW w:w="192" w:type="pct"/>
          </w:tcPr>
          <w:p w14:paraId="415CE116" w14:textId="1C97171C" w:rsidR="00257D63" w:rsidRDefault="00257D63" w:rsidP="00257D63">
            <w:pPr>
              <w:pStyle w:val="TabellRader"/>
            </w:pPr>
            <w:r>
              <w:t>X</w:t>
            </w:r>
          </w:p>
        </w:tc>
        <w:tc>
          <w:tcPr>
            <w:tcW w:w="4228" w:type="pct"/>
            <w:gridSpan w:val="3"/>
          </w:tcPr>
          <w:p w14:paraId="2333E96D" w14:textId="2A6065A2" w:rsidR="00257D63" w:rsidRDefault="00257D63" w:rsidP="00257D63">
            <w:pPr>
              <w:pStyle w:val="TabellRader"/>
            </w:pPr>
          </w:p>
        </w:tc>
      </w:tr>
      <w:tr w:rsidR="00257D63" w14:paraId="3FBDDE19" w14:textId="77777777" w:rsidTr="00DC7ADC">
        <w:tc>
          <w:tcPr>
            <w:tcW w:w="195" w:type="pct"/>
          </w:tcPr>
          <w:p w14:paraId="49D32454" w14:textId="1ADCCE3E" w:rsidR="00257D63" w:rsidRDefault="00257D63" w:rsidP="00257D63">
            <w:pPr>
              <w:pStyle w:val="TabellRader"/>
            </w:pPr>
            <w:r>
              <w:t>260</w:t>
            </w:r>
          </w:p>
        </w:tc>
        <w:tc>
          <w:tcPr>
            <w:tcW w:w="193" w:type="pct"/>
          </w:tcPr>
          <w:p w14:paraId="442587A7" w14:textId="4CCEE1EF" w:rsidR="00257D63" w:rsidRDefault="00257D63" w:rsidP="00257D63">
            <w:pPr>
              <w:pStyle w:val="TabellRader"/>
            </w:pPr>
            <w:r>
              <w:t>MJU15</w:t>
            </w:r>
          </w:p>
        </w:tc>
        <w:tc>
          <w:tcPr>
            <w:tcW w:w="192" w:type="pct"/>
          </w:tcPr>
          <w:p w14:paraId="6ED1E30A" w14:textId="385A6706" w:rsidR="00257D63" w:rsidRDefault="00257D63" w:rsidP="00257D63">
            <w:pPr>
              <w:pStyle w:val="TabellRader"/>
            </w:pPr>
            <w:r>
              <w:t>LI 46</w:t>
            </w:r>
          </w:p>
        </w:tc>
        <w:tc>
          <w:tcPr>
            <w:tcW w:w="192" w:type="pct"/>
          </w:tcPr>
          <w:p w14:paraId="04FFDA84" w14:textId="77777777" w:rsidR="00257D63" w:rsidRDefault="00257D63" w:rsidP="00257D63">
            <w:pPr>
              <w:pStyle w:val="TabellRader"/>
            </w:pPr>
          </w:p>
        </w:tc>
        <w:tc>
          <w:tcPr>
            <w:tcW w:w="4228" w:type="pct"/>
            <w:gridSpan w:val="3"/>
          </w:tcPr>
          <w:p w14:paraId="666EB25F" w14:textId="5A82680B" w:rsidR="00257D63" w:rsidRDefault="00257D63" w:rsidP="00257D63">
            <w:pPr>
              <w:pStyle w:val="TabellRader"/>
            </w:pPr>
            <w:r>
              <w:t>X</w:t>
            </w:r>
          </w:p>
        </w:tc>
      </w:tr>
      <w:tr w:rsidR="00257D63" w14:paraId="59263040" w14:textId="77777777" w:rsidTr="00DC7ADC">
        <w:tc>
          <w:tcPr>
            <w:tcW w:w="195" w:type="pct"/>
          </w:tcPr>
          <w:p w14:paraId="1D00A854" w14:textId="702044A9" w:rsidR="00257D63" w:rsidRDefault="00257D63" w:rsidP="00257D63">
            <w:pPr>
              <w:pStyle w:val="TabellRader"/>
            </w:pPr>
            <w:r>
              <w:t>364</w:t>
            </w:r>
          </w:p>
        </w:tc>
        <w:tc>
          <w:tcPr>
            <w:tcW w:w="193" w:type="pct"/>
          </w:tcPr>
          <w:p w14:paraId="3D4655E3" w14:textId="66F9DD14" w:rsidR="00257D63" w:rsidRDefault="00257D63" w:rsidP="00257D63">
            <w:pPr>
              <w:pStyle w:val="TabellRader"/>
            </w:pPr>
            <w:r>
              <w:t>MJU21</w:t>
            </w:r>
          </w:p>
        </w:tc>
        <w:tc>
          <w:tcPr>
            <w:tcW w:w="192" w:type="pct"/>
          </w:tcPr>
          <w:p w14:paraId="4E59C838" w14:textId="14479E00" w:rsidR="00257D63" w:rsidRDefault="00257D63" w:rsidP="00257D63">
            <w:pPr>
              <w:pStyle w:val="TabellRader"/>
            </w:pPr>
            <w:r>
              <w:t>LI 48</w:t>
            </w:r>
          </w:p>
        </w:tc>
        <w:tc>
          <w:tcPr>
            <w:tcW w:w="192" w:type="pct"/>
          </w:tcPr>
          <w:p w14:paraId="6562F59E" w14:textId="77777777" w:rsidR="00257D63" w:rsidRDefault="00257D63" w:rsidP="00257D63">
            <w:pPr>
              <w:pStyle w:val="TabellRader"/>
            </w:pPr>
          </w:p>
        </w:tc>
        <w:tc>
          <w:tcPr>
            <w:tcW w:w="4228" w:type="pct"/>
            <w:gridSpan w:val="3"/>
          </w:tcPr>
          <w:p w14:paraId="2075901B" w14:textId="71025733" w:rsidR="00257D63" w:rsidRDefault="00257D63" w:rsidP="00257D63">
            <w:pPr>
              <w:pStyle w:val="TabellRader"/>
            </w:pPr>
            <w:r>
              <w:t>X</w:t>
            </w:r>
          </w:p>
        </w:tc>
      </w:tr>
      <w:tr w:rsidR="00257D63" w14:paraId="7A6D77C4" w14:textId="77777777" w:rsidTr="00DC7ADC">
        <w:tc>
          <w:tcPr>
            <w:tcW w:w="195" w:type="pct"/>
          </w:tcPr>
          <w:p w14:paraId="62A7CDE2" w14:textId="230B385C" w:rsidR="00257D63" w:rsidRDefault="00257D63" w:rsidP="00257D63">
            <w:pPr>
              <w:pStyle w:val="TabellRader"/>
            </w:pPr>
            <w:r>
              <w:t>410</w:t>
            </w:r>
          </w:p>
        </w:tc>
        <w:tc>
          <w:tcPr>
            <w:tcW w:w="193" w:type="pct"/>
          </w:tcPr>
          <w:p w14:paraId="5A9237E8" w14:textId="50534E33" w:rsidR="00257D63" w:rsidRDefault="00257D63" w:rsidP="00257D63">
            <w:pPr>
              <w:pStyle w:val="TabellRader"/>
            </w:pPr>
            <w:r>
              <w:t>MJU22</w:t>
            </w:r>
          </w:p>
        </w:tc>
        <w:tc>
          <w:tcPr>
            <w:tcW w:w="192" w:type="pct"/>
          </w:tcPr>
          <w:p w14:paraId="3677B332" w14:textId="22996D98" w:rsidR="00257D63" w:rsidRDefault="00257D63" w:rsidP="00257D63">
            <w:pPr>
              <w:pStyle w:val="TabellRader"/>
            </w:pPr>
            <w:r>
              <w:t>LI 51</w:t>
            </w:r>
          </w:p>
        </w:tc>
        <w:tc>
          <w:tcPr>
            <w:tcW w:w="192" w:type="pct"/>
          </w:tcPr>
          <w:p w14:paraId="29225EEE" w14:textId="77777777" w:rsidR="00257D63" w:rsidRDefault="00257D63" w:rsidP="00257D63">
            <w:pPr>
              <w:pStyle w:val="TabellRader"/>
            </w:pPr>
          </w:p>
        </w:tc>
        <w:tc>
          <w:tcPr>
            <w:tcW w:w="4228" w:type="pct"/>
            <w:gridSpan w:val="3"/>
          </w:tcPr>
          <w:p w14:paraId="26A09B2B" w14:textId="0BDB9895" w:rsidR="00257D63" w:rsidRDefault="00257D63" w:rsidP="00257D63">
            <w:pPr>
              <w:pStyle w:val="TabellRader"/>
            </w:pPr>
            <w:r>
              <w:t>X</w:t>
            </w:r>
          </w:p>
        </w:tc>
      </w:tr>
      <w:tr w:rsidR="00257D63" w14:paraId="1D1AAE39" w14:textId="77777777" w:rsidTr="00DC7ADC">
        <w:tc>
          <w:tcPr>
            <w:tcW w:w="195" w:type="pct"/>
          </w:tcPr>
          <w:p w14:paraId="663D6700" w14:textId="33FB9874" w:rsidR="00257D63" w:rsidRDefault="00257D63" w:rsidP="00257D63">
            <w:pPr>
              <w:pStyle w:val="TabellRader"/>
            </w:pPr>
            <w:r>
              <w:t>411</w:t>
            </w:r>
          </w:p>
        </w:tc>
        <w:tc>
          <w:tcPr>
            <w:tcW w:w="193" w:type="pct"/>
          </w:tcPr>
          <w:p w14:paraId="5CA54B22" w14:textId="67D76C17" w:rsidR="00257D63" w:rsidRDefault="00257D63" w:rsidP="00257D63">
            <w:pPr>
              <w:pStyle w:val="TabellRader"/>
            </w:pPr>
            <w:r>
              <w:t>MJU23</w:t>
            </w:r>
          </w:p>
        </w:tc>
        <w:tc>
          <w:tcPr>
            <w:tcW w:w="192" w:type="pct"/>
          </w:tcPr>
          <w:p w14:paraId="4C4032EA" w14:textId="0C5044A4" w:rsidR="00257D63" w:rsidRDefault="00257D63" w:rsidP="00257D63">
            <w:pPr>
              <w:pStyle w:val="TabellRader"/>
            </w:pPr>
            <w:r>
              <w:t>KN 33</w:t>
            </w:r>
          </w:p>
        </w:tc>
        <w:tc>
          <w:tcPr>
            <w:tcW w:w="192" w:type="pct"/>
          </w:tcPr>
          <w:p w14:paraId="55EE137F" w14:textId="77777777" w:rsidR="00257D63" w:rsidRDefault="00257D63" w:rsidP="00257D63">
            <w:pPr>
              <w:pStyle w:val="TabellRader"/>
            </w:pPr>
          </w:p>
        </w:tc>
        <w:tc>
          <w:tcPr>
            <w:tcW w:w="4228" w:type="pct"/>
            <w:gridSpan w:val="3"/>
          </w:tcPr>
          <w:p w14:paraId="296EDCD5" w14:textId="2F8EAA51" w:rsidR="00257D63" w:rsidRDefault="00257D63" w:rsidP="00257D63">
            <w:pPr>
              <w:pStyle w:val="TabellRader"/>
            </w:pPr>
            <w:r>
              <w:t>X</w:t>
            </w:r>
          </w:p>
        </w:tc>
      </w:tr>
      <w:tr w:rsidR="00257D63" w14:paraId="38DD1658" w14:textId="77777777" w:rsidTr="00DC7ADC">
        <w:tc>
          <w:tcPr>
            <w:tcW w:w="195" w:type="pct"/>
          </w:tcPr>
          <w:p w14:paraId="7974AF58" w14:textId="77777777" w:rsidR="00257D63" w:rsidRDefault="00257D63" w:rsidP="00257D63">
            <w:pPr>
              <w:pStyle w:val="TabellRader"/>
            </w:pPr>
          </w:p>
        </w:tc>
        <w:tc>
          <w:tcPr>
            <w:tcW w:w="193" w:type="pct"/>
          </w:tcPr>
          <w:p w14:paraId="0C77AAE6" w14:textId="77777777" w:rsidR="00257D63" w:rsidRDefault="00257D63" w:rsidP="00257D63">
            <w:pPr>
              <w:pStyle w:val="TabellRader"/>
            </w:pPr>
          </w:p>
        </w:tc>
        <w:tc>
          <w:tcPr>
            <w:tcW w:w="192" w:type="pct"/>
          </w:tcPr>
          <w:p w14:paraId="65E3EAA1" w14:textId="77777777" w:rsidR="00257D63" w:rsidRDefault="00257D63" w:rsidP="00257D63">
            <w:pPr>
              <w:pStyle w:val="TabellRader"/>
            </w:pPr>
          </w:p>
        </w:tc>
        <w:tc>
          <w:tcPr>
            <w:tcW w:w="192" w:type="pct"/>
          </w:tcPr>
          <w:p w14:paraId="73AD21B7" w14:textId="77777777" w:rsidR="00257D63" w:rsidRDefault="00257D63" w:rsidP="00257D63">
            <w:pPr>
              <w:pStyle w:val="TabellRader"/>
            </w:pPr>
          </w:p>
        </w:tc>
        <w:tc>
          <w:tcPr>
            <w:tcW w:w="4228" w:type="pct"/>
            <w:gridSpan w:val="3"/>
          </w:tcPr>
          <w:p w14:paraId="53F353A7" w14:textId="77777777" w:rsidR="00257D63" w:rsidRDefault="00257D63" w:rsidP="00257D63">
            <w:pPr>
              <w:pStyle w:val="TabellRader"/>
            </w:pPr>
          </w:p>
        </w:tc>
      </w:tr>
      <w:tr w:rsidR="00257D63" w:rsidRPr="00AF0646" w14:paraId="73B1E62F" w14:textId="77777777" w:rsidTr="00DC7ADC">
        <w:tc>
          <w:tcPr>
            <w:tcW w:w="195" w:type="pct"/>
          </w:tcPr>
          <w:p w14:paraId="59DD1BBB" w14:textId="6F7FB9BA" w:rsidR="00257D63" w:rsidRPr="00E0122F" w:rsidRDefault="00257D63" w:rsidP="00257D63">
            <w:pPr>
              <w:pStyle w:val="TabellRader"/>
              <w:rPr>
                <w:b/>
              </w:rPr>
            </w:pPr>
            <w:r w:rsidRPr="00E0122F">
              <w:rPr>
                <w:b/>
              </w:rPr>
              <w:t>2021/22</w:t>
            </w:r>
          </w:p>
        </w:tc>
        <w:tc>
          <w:tcPr>
            <w:tcW w:w="193" w:type="pct"/>
          </w:tcPr>
          <w:p w14:paraId="127DB884" w14:textId="77777777" w:rsidR="00257D63" w:rsidRPr="00E0122F" w:rsidRDefault="00257D63" w:rsidP="00257D63">
            <w:pPr>
              <w:pStyle w:val="TabellRader"/>
              <w:rPr>
                <w:b/>
              </w:rPr>
            </w:pPr>
          </w:p>
        </w:tc>
        <w:tc>
          <w:tcPr>
            <w:tcW w:w="192" w:type="pct"/>
          </w:tcPr>
          <w:p w14:paraId="7C1C62C9" w14:textId="77777777" w:rsidR="00257D63" w:rsidRPr="00E0122F" w:rsidRDefault="00257D63" w:rsidP="00257D63">
            <w:pPr>
              <w:pStyle w:val="TabellRader"/>
              <w:rPr>
                <w:b/>
              </w:rPr>
            </w:pPr>
          </w:p>
        </w:tc>
        <w:tc>
          <w:tcPr>
            <w:tcW w:w="192" w:type="pct"/>
          </w:tcPr>
          <w:p w14:paraId="6806BA1E" w14:textId="77777777" w:rsidR="00257D63" w:rsidRPr="00E0122F" w:rsidRDefault="00257D63" w:rsidP="00257D63">
            <w:pPr>
              <w:pStyle w:val="TabellRader"/>
              <w:rPr>
                <w:b/>
              </w:rPr>
            </w:pPr>
          </w:p>
        </w:tc>
        <w:tc>
          <w:tcPr>
            <w:tcW w:w="4228" w:type="pct"/>
            <w:gridSpan w:val="3"/>
          </w:tcPr>
          <w:p w14:paraId="651F0FE6" w14:textId="77777777" w:rsidR="00257D63" w:rsidRPr="00E0122F" w:rsidRDefault="00257D63" w:rsidP="00257D63">
            <w:pPr>
              <w:pStyle w:val="TabellRader"/>
              <w:rPr>
                <w:b/>
              </w:rPr>
            </w:pPr>
          </w:p>
        </w:tc>
      </w:tr>
      <w:tr w:rsidR="00257D63" w14:paraId="000316BD" w14:textId="77777777" w:rsidTr="00DC7ADC">
        <w:tc>
          <w:tcPr>
            <w:tcW w:w="195" w:type="pct"/>
          </w:tcPr>
          <w:p w14:paraId="7AF93728" w14:textId="346B9192" w:rsidR="00257D63" w:rsidRDefault="00257D63" w:rsidP="00257D63">
            <w:pPr>
              <w:pStyle w:val="TabellRader"/>
            </w:pPr>
            <w:r>
              <w:t>2</w:t>
            </w:r>
          </w:p>
        </w:tc>
        <w:tc>
          <w:tcPr>
            <w:tcW w:w="193" w:type="pct"/>
          </w:tcPr>
          <w:p w14:paraId="45C60400" w14:textId="0FAD7F45" w:rsidR="00257D63" w:rsidRDefault="00257D63" w:rsidP="00257D63">
            <w:pPr>
              <w:pStyle w:val="TabellRader"/>
            </w:pPr>
            <w:r>
              <w:t>MJU5</w:t>
            </w:r>
          </w:p>
        </w:tc>
        <w:tc>
          <w:tcPr>
            <w:tcW w:w="192" w:type="pct"/>
          </w:tcPr>
          <w:p w14:paraId="58944140" w14:textId="2CA84E51" w:rsidR="00257D63" w:rsidRDefault="00257D63" w:rsidP="00257D63">
            <w:pPr>
              <w:pStyle w:val="TabellRader"/>
            </w:pPr>
            <w:r w:rsidRPr="00503202">
              <w:t>KN</w:t>
            </w:r>
            <w:r>
              <w:t xml:space="preserve"> 34</w:t>
            </w:r>
          </w:p>
        </w:tc>
        <w:tc>
          <w:tcPr>
            <w:tcW w:w="192" w:type="pct"/>
          </w:tcPr>
          <w:p w14:paraId="4A981881" w14:textId="77777777" w:rsidR="00257D63" w:rsidRDefault="00257D63" w:rsidP="00257D63">
            <w:pPr>
              <w:pStyle w:val="TabellRader"/>
            </w:pPr>
          </w:p>
        </w:tc>
        <w:tc>
          <w:tcPr>
            <w:tcW w:w="4228" w:type="pct"/>
            <w:gridSpan w:val="3"/>
          </w:tcPr>
          <w:p w14:paraId="47F0E80D" w14:textId="7A373885" w:rsidR="00257D63" w:rsidRDefault="00257D63" w:rsidP="00257D63">
            <w:pPr>
              <w:pStyle w:val="TabellRader"/>
            </w:pPr>
            <w:r>
              <w:t>X</w:t>
            </w:r>
          </w:p>
        </w:tc>
      </w:tr>
      <w:tr w:rsidR="00257D63" w14:paraId="44760DF8" w14:textId="77777777" w:rsidTr="00DC7ADC">
        <w:tc>
          <w:tcPr>
            <w:tcW w:w="195" w:type="pct"/>
          </w:tcPr>
          <w:p w14:paraId="5D4B7EFC" w14:textId="4FD2CAF1" w:rsidR="00257D63" w:rsidRDefault="00257D63" w:rsidP="00257D63">
            <w:pPr>
              <w:pStyle w:val="TabellRader"/>
            </w:pPr>
            <w:r>
              <w:t>60</w:t>
            </w:r>
          </w:p>
        </w:tc>
        <w:tc>
          <w:tcPr>
            <w:tcW w:w="193" w:type="pct"/>
          </w:tcPr>
          <w:p w14:paraId="34537EE3" w14:textId="1DC771B4" w:rsidR="00257D63" w:rsidRDefault="00257D63" w:rsidP="00257D63">
            <w:pPr>
              <w:pStyle w:val="TabellRader"/>
            </w:pPr>
            <w:r>
              <w:t>MJU6</w:t>
            </w:r>
          </w:p>
        </w:tc>
        <w:tc>
          <w:tcPr>
            <w:tcW w:w="192" w:type="pct"/>
          </w:tcPr>
          <w:p w14:paraId="02379AA4" w14:textId="073DEBBD" w:rsidR="00257D63" w:rsidRDefault="00257D63" w:rsidP="00257D63">
            <w:pPr>
              <w:pStyle w:val="TabellRader"/>
            </w:pPr>
            <w:r w:rsidRPr="00503202">
              <w:t>KN</w:t>
            </w:r>
            <w:r>
              <w:t xml:space="preserve"> 35</w:t>
            </w:r>
          </w:p>
        </w:tc>
        <w:tc>
          <w:tcPr>
            <w:tcW w:w="192" w:type="pct"/>
          </w:tcPr>
          <w:p w14:paraId="2A3446B1" w14:textId="77777777" w:rsidR="00257D63" w:rsidRDefault="00257D63" w:rsidP="00257D63">
            <w:pPr>
              <w:pStyle w:val="TabellRader"/>
            </w:pPr>
          </w:p>
        </w:tc>
        <w:tc>
          <w:tcPr>
            <w:tcW w:w="4228" w:type="pct"/>
            <w:gridSpan w:val="3"/>
          </w:tcPr>
          <w:p w14:paraId="3288C839" w14:textId="50A32AB7" w:rsidR="00257D63" w:rsidRDefault="00257D63" w:rsidP="00257D63">
            <w:pPr>
              <w:pStyle w:val="TabellRader"/>
            </w:pPr>
            <w:r>
              <w:t>X</w:t>
            </w:r>
          </w:p>
        </w:tc>
      </w:tr>
      <w:tr w:rsidR="00257D63" w14:paraId="3D7AAB15" w14:textId="77777777" w:rsidTr="00DC7ADC">
        <w:tc>
          <w:tcPr>
            <w:tcW w:w="195" w:type="pct"/>
          </w:tcPr>
          <w:p w14:paraId="165B45C4" w14:textId="0EEE8E37" w:rsidR="00257D63" w:rsidRDefault="00257D63" w:rsidP="00257D63">
            <w:pPr>
              <w:pStyle w:val="TabellRader"/>
            </w:pPr>
            <w:r>
              <w:t>61</w:t>
            </w:r>
          </w:p>
        </w:tc>
        <w:tc>
          <w:tcPr>
            <w:tcW w:w="193" w:type="pct"/>
          </w:tcPr>
          <w:p w14:paraId="46902C12" w14:textId="604C947F" w:rsidR="00257D63" w:rsidRDefault="00257D63" w:rsidP="00257D63">
            <w:pPr>
              <w:pStyle w:val="TabellRader"/>
            </w:pPr>
            <w:r>
              <w:t>MJU6</w:t>
            </w:r>
          </w:p>
        </w:tc>
        <w:tc>
          <w:tcPr>
            <w:tcW w:w="192" w:type="pct"/>
          </w:tcPr>
          <w:p w14:paraId="23F78D66" w14:textId="08A7CA63" w:rsidR="00257D63" w:rsidRDefault="00257D63" w:rsidP="00257D63">
            <w:pPr>
              <w:pStyle w:val="TabellRader"/>
            </w:pPr>
            <w:r>
              <w:t>LI 52</w:t>
            </w:r>
          </w:p>
        </w:tc>
        <w:tc>
          <w:tcPr>
            <w:tcW w:w="192" w:type="pct"/>
          </w:tcPr>
          <w:p w14:paraId="6AF85A3E" w14:textId="77777777" w:rsidR="00257D63" w:rsidRDefault="00257D63" w:rsidP="00257D63">
            <w:pPr>
              <w:pStyle w:val="TabellRader"/>
            </w:pPr>
          </w:p>
        </w:tc>
        <w:tc>
          <w:tcPr>
            <w:tcW w:w="4228" w:type="pct"/>
            <w:gridSpan w:val="3"/>
          </w:tcPr>
          <w:p w14:paraId="54AAF4B5" w14:textId="5C11FF2A" w:rsidR="00257D63" w:rsidRDefault="00257D63" w:rsidP="00257D63">
            <w:pPr>
              <w:pStyle w:val="TabellRader"/>
            </w:pPr>
            <w:r>
              <w:t>X</w:t>
            </w:r>
          </w:p>
        </w:tc>
      </w:tr>
      <w:tr w:rsidR="00257D63" w14:paraId="62E0B039" w14:textId="77777777" w:rsidTr="003C5A6C">
        <w:tc>
          <w:tcPr>
            <w:tcW w:w="195" w:type="pct"/>
          </w:tcPr>
          <w:p w14:paraId="207C809D" w14:textId="65AAA25D" w:rsidR="00257D63" w:rsidRDefault="00257D63" w:rsidP="00257D63">
            <w:pPr>
              <w:pStyle w:val="TabellRader"/>
            </w:pPr>
            <w:r>
              <w:t>110</w:t>
            </w:r>
          </w:p>
        </w:tc>
        <w:tc>
          <w:tcPr>
            <w:tcW w:w="193" w:type="pct"/>
          </w:tcPr>
          <w:p w14:paraId="635EDDBA" w14:textId="1E008430" w:rsidR="00257D63" w:rsidRDefault="00257D63" w:rsidP="00257D63">
            <w:pPr>
              <w:pStyle w:val="TabellRader"/>
            </w:pPr>
            <w:r>
              <w:t>MJU1</w:t>
            </w:r>
          </w:p>
        </w:tc>
        <w:tc>
          <w:tcPr>
            <w:tcW w:w="192" w:type="pct"/>
          </w:tcPr>
          <w:p w14:paraId="496D087A" w14:textId="4D1BA3B9" w:rsidR="00257D63" w:rsidRDefault="00257D63" w:rsidP="00257D63">
            <w:pPr>
              <w:pStyle w:val="TabellRader"/>
            </w:pPr>
            <w:r w:rsidRPr="00503202">
              <w:t>KN</w:t>
            </w:r>
            <w:r>
              <w:t xml:space="preserve"> 36</w:t>
            </w:r>
          </w:p>
        </w:tc>
        <w:tc>
          <w:tcPr>
            <w:tcW w:w="192" w:type="pct"/>
          </w:tcPr>
          <w:p w14:paraId="76EB1D57" w14:textId="77777777" w:rsidR="00257D63" w:rsidRDefault="00257D63" w:rsidP="00257D63">
            <w:pPr>
              <w:pStyle w:val="TabellRader"/>
            </w:pPr>
          </w:p>
        </w:tc>
        <w:tc>
          <w:tcPr>
            <w:tcW w:w="4228" w:type="pct"/>
            <w:gridSpan w:val="3"/>
          </w:tcPr>
          <w:p w14:paraId="34D17776" w14:textId="2D0C4557" w:rsidR="00257D63" w:rsidRDefault="00257D63" w:rsidP="00257D63">
            <w:pPr>
              <w:pStyle w:val="TabellRader"/>
            </w:pPr>
            <w:r>
              <w:t>X</w:t>
            </w:r>
          </w:p>
        </w:tc>
      </w:tr>
      <w:tr w:rsidR="00257D63" w14:paraId="60948667" w14:textId="77777777" w:rsidTr="00297CD9">
        <w:tc>
          <w:tcPr>
            <w:tcW w:w="195" w:type="pct"/>
          </w:tcPr>
          <w:p w14:paraId="58616927" w14:textId="0CF3C61F" w:rsidR="00257D63" w:rsidRDefault="00257D63" w:rsidP="00257D63">
            <w:pPr>
              <w:pStyle w:val="TabellRader"/>
            </w:pPr>
            <w:r>
              <w:t>147</w:t>
            </w:r>
          </w:p>
        </w:tc>
        <w:tc>
          <w:tcPr>
            <w:tcW w:w="193" w:type="pct"/>
          </w:tcPr>
          <w:p w14:paraId="2C0BF548" w14:textId="2EBAF9F4" w:rsidR="00257D63" w:rsidRDefault="00257D63" w:rsidP="00257D63">
            <w:pPr>
              <w:pStyle w:val="TabellRader"/>
            </w:pPr>
            <w:r>
              <w:t>MJU12</w:t>
            </w:r>
          </w:p>
        </w:tc>
        <w:tc>
          <w:tcPr>
            <w:tcW w:w="192" w:type="pct"/>
          </w:tcPr>
          <w:p w14:paraId="61CD8526" w14:textId="315E6391" w:rsidR="00257D63" w:rsidRDefault="00257D63" w:rsidP="00257D63">
            <w:pPr>
              <w:pStyle w:val="TabellRader"/>
            </w:pPr>
            <w:r>
              <w:t>LI 56</w:t>
            </w:r>
          </w:p>
        </w:tc>
        <w:tc>
          <w:tcPr>
            <w:tcW w:w="192" w:type="pct"/>
          </w:tcPr>
          <w:p w14:paraId="2479F346" w14:textId="0E656E12" w:rsidR="00257D63" w:rsidRDefault="00257D63" w:rsidP="00257D63">
            <w:pPr>
              <w:pStyle w:val="TabellRader"/>
            </w:pPr>
            <w:r>
              <w:t>X</w:t>
            </w:r>
          </w:p>
        </w:tc>
        <w:tc>
          <w:tcPr>
            <w:tcW w:w="4228" w:type="pct"/>
            <w:gridSpan w:val="3"/>
          </w:tcPr>
          <w:p w14:paraId="7576908E" w14:textId="77777777" w:rsidR="00257D63" w:rsidRDefault="00257D63" w:rsidP="00257D63">
            <w:pPr>
              <w:pStyle w:val="TabellRader"/>
            </w:pPr>
          </w:p>
        </w:tc>
      </w:tr>
      <w:tr w:rsidR="00257D63" w14:paraId="434B409D" w14:textId="77777777" w:rsidTr="00297CD9">
        <w:tc>
          <w:tcPr>
            <w:tcW w:w="195" w:type="pct"/>
          </w:tcPr>
          <w:p w14:paraId="54D800F8" w14:textId="739134C5" w:rsidR="00257D63" w:rsidRDefault="00257D63" w:rsidP="00257D63">
            <w:pPr>
              <w:pStyle w:val="TabellRader"/>
            </w:pPr>
            <w:r>
              <w:t>176</w:t>
            </w:r>
          </w:p>
        </w:tc>
        <w:tc>
          <w:tcPr>
            <w:tcW w:w="193" w:type="pct"/>
          </w:tcPr>
          <w:p w14:paraId="7DAA1649" w14:textId="0AAB2683" w:rsidR="00257D63" w:rsidRDefault="00257D63" w:rsidP="00257D63">
            <w:pPr>
              <w:pStyle w:val="TabellRader"/>
            </w:pPr>
            <w:r>
              <w:t>MJU13</w:t>
            </w:r>
          </w:p>
        </w:tc>
        <w:tc>
          <w:tcPr>
            <w:tcW w:w="192" w:type="pct"/>
          </w:tcPr>
          <w:p w14:paraId="0125F9D1" w14:textId="402F9E31" w:rsidR="00257D63" w:rsidRDefault="00257D63" w:rsidP="00257D63">
            <w:pPr>
              <w:pStyle w:val="TabellRader"/>
            </w:pPr>
            <w:r>
              <w:t>LI 59</w:t>
            </w:r>
          </w:p>
        </w:tc>
        <w:tc>
          <w:tcPr>
            <w:tcW w:w="192" w:type="pct"/>
          </w:tcPr>
          <w:p w14:paraId="28ED6DD1" w14:textId="71130D97" w:rsidR="00257D63" w:rsidRDefault="00257D63" w:rsidP="00257D63">
            <w:pPr>
              <w:pStyle w:val="TabellRader"/>
            </w:pPr>
            <w:r>
              <w:t>X</w:t>
            </w:r>
          </w:p>
        </w:tc>
        <w:tc>
          <w:tcPr>
            <w:tcW w:w="4228" w:type="pct"/>
            <w:gridSpan w:val="3"/>
          </w:tcPr>
          <w:p w14:paraId="379AA8D2" w14:textId="77777777" w:rsidR="00257D63" w:rsidRDefault="00257D63" w:rsidP="00257D63">
            <w:pPr>
              <w:pStyle w:val="TabellRader"/>
            </w:pPr>
          </w:p>
        </w:tc>
      </w:tr>
      <w:tr w:rsidR="00257D63" w14:paraId="31231909" w14:textId="77777777" w:rsidTr="00297CD9">
        <w:tc>
          <w:tcPr>
            <w:tcW w:w="195" w:type="pct"/>
          </w:tcPr>
          <w:p w14:paraId="0EE60AC4" w14:textId="5877CBD6" w:rsidR="00257D63" w:rsidRDefault="00257D63" w:rsidP="00257D63">
            <w:pPr>
              <w:pStyle w:val="TabellRader"/>
            </w:pPr>
            <w:r>
              <w:t>177</w:t>
            </w:r>
          </w:p>
        </w:tc>
        <w:tc>
          <w:tcPr>
            <w:tcW w:w="193" w:type="pct"/>
          </w:tcPr>
          <w:p w14:paraId="2A37CBAF" w14:textId="16897358" w:rsidR="00257D63" w:rsidRDefault="00257D63" w:rsidP="00257D63">
            <w:pPr>
              <w:pStyle w:val="TabellRader"/>
            </w:pPr>
            <w:r>
              <w:t>MJU16</w:t>
            </w:r>
          </w:p>
        </w:tc>
        <w:tc>
          <w:tcPr>
            <w:tcW w:w="192" w:type="pct"/>
          </w:tcPr>
          <w:p w14:paraId="398DC12E" w14:textId="45F66390" w:rsidR="00257D63" w:rsidRDefault="00257D63" w:rsidP="00257D63">
            <w:pPr>
              <w:pStyle w:val="TabellRader"/>
            </w:pPr>
            <w:r w:rsidRPr="00503202">
              <w:t>KN</w:t>
            </w:r>
            <w:r>
              <w:t xml:space="preserve"> 41</w:t>
            </w:r>
          </w:p>
        </w:tc>
        <w:tc>
          <w:tcPr>
            <w:tcW w:w="192" w:type="pct"/>
          </w:tcPr>
          <w:p w14:paraId="0E38DBEE" w14:textId="77777777" w:rsidR="00257D63" w:rsidRDefault="00257D63" w:rsidP="00257D63">
            <w:pPr>
              <w:pStyle w:val="TabellRader"/>
            </w:pPr>
          </w:p>
        </w:tc>
        <w:tc>
          <w:tcPr>
            <w:tcW w:w="4228" w:type="pct"/>
            <w:gridSpan w:val="3"/>
          </w:tcPr>
          <w:p w14:paraId="3659E140" w14:textId="4BDC0E35" w:rsidR="00257D63" w:rsidRDefault="00257D63" w:rsidP="00257D63">
            <w:pPr>
              <w:pStyle w:val="TabellRader"/>
            </w:pPr>
            <w:r>
              <w:t>X</w:t>
            </w:r>
          </w:p>
        </w:tc>
      </w:tr>
      <w:tr w:rsidR="008A4B98" w14:paraId="43B6526F" w14:textId="77777777" w:rsidTr="00297CD9">
        <w:tc>
          <w:tcPr>
            <w:tcW w:w="195" w:type="pct"/>
          </w:tcPr>
          <w:p w14:paraId="5D6FE866" w14:textId="76EE4068" w:rsidR="008A4B98" w:rsidRDefault="008A4B98" w:rsidP="00257D63">
            <w:pPr>
              <w:pStyle w:val="TabellRader"/>
            </w:pPr>
            <w:r>
              <w:t>178</w:t>
            </w:r>
          </w:p>
        </w:tc>
        <w:tc>
          <w:tcPr>
            <w:tcW w:w="193" w:type="pct"/>
          </w:tcPr>
          <w:p w14:paraId="2933850C" w14:textId="3B2DD53B" w:rsidR="008A4B98" w:rsidRDefault="008A4B98" w:rsidP="00257D63">
            <w:pPr>
              <w:pStyle w:val="TabellRader"/>
            </w:pPr>
            <w:r>
              <w:t>MJU16</w:t>
            </w:r>
          </w:p>
        </w:tc>
        <w:tc>
          <w:tcPr>
            <w:tcW w:w="192" w:type="pct"/>
          </w:tcPr>
          <w:p w14:paraId="3883D7BB" w14:textId="66FF1D65" w:rsidR="008A4B98" w:rsidRDefault="008A4B98" w:rsidP="00257D63">
            <w:pPr>
              <w:pStyle w:val="TabellRader"/>
            </w:pPr>
            <w:r>
              <w:t>LI 60</w:t>
            </w:r>
          </w:p>
        </w:tc>
        <w:tc>
          <w:tcPr>
            <w:tcW w:w="192" w:type="pct"/>
          </w:tcPr>
          <w:p w14:paraId="34F7E784" w14:textId="77777777" w:rsidR="008A4B98" w:rsidRDefault="008A4B98" w:rsidP="00257D63">
            <w:pPr>
              <w:pStyle w:val="TabellRader"/>
            </w:pPr>
          </w:p>
        </w:tc>
        <w:tc>
          <w:tcPr>
            <w:tcW w:w="4228" w:type="pct"/>
            <w:gridSpan w:val="3"/>
          </w:tcPr>
          <w:p w14:paraId="257990D7" w14:textId="6417890D" w:rsidR="008A4B98" w:rsidRDefault="008A4B98" w:rsidP="00257D63">
            <w:pPr>
              <w:pStyle w:val="TabellRader"/>
            </w:pPr>
            <w:r>
              <w:t>X</w:t>
            </w:r>
          </w:p>
        </w:tc>
      </w:tr>
      <w:tr w:rsidR="00257D63" w14:paraId="5465C827" w14:textId="77777777" w:rsidTr="00297CD9">
        <w:tc>
          <w:tcPr>
            <w:tcW w:w="195" w:type="pct"/>
          </w:tcPr>
          <w:p w14:paraId="13573EE7" w14:textId="7330991B" w:rsidR="00257D63" w:rsidRDefault="00257D63" w:rsidP="00257D63">
            <w:pPr>
              <w:pStyle w:val="TabellRader"/>
            </w:pPr>
            <w:r>
              <w:t>189</w:t>
            </w:r>
          </w:p>
        </w:tc>
        <w:tc>
          <w:tcPr>
            <w:tcW w:w="193" w:type="pct"/>
          </w:tcPr>
          <w:p w14:paraId="1514EBB4" w14:textId="23C41C39" w:rsidR="00257D63" w:rsidRDefault="00257D63" w:rsidP="00257D63">
            <w:pPr>
              <w:pStyle w:val="TabellRader"/>
            </w:pPr>
            <w:r>
              <w:t>MJU17</w:t>
            </w:r>
          </w:p>
        </w:tc>
        <w:tc>
          <w:tcPr>
            <w:tcW w:w="192" w:type="pct"/>
          </w:tcPr>
          <w:p w14:paraId="5EA30C50" w14:textId="4758491C" w:rsidR="00257D63" w:rsidRDefault="00257D63" w:rsidP="00257D63">
            <w:pPr>
              <w:pStyle w:val="TabellRader"/>
            </w:pPr>
            <w:r>
              <w:t>LI 62</w:t>
            </w:r>
          </w:p>
        </w:tc>
        <w:tc>
          <w:tcPr>
            <w:tcW w:w="192" w:type="pct"/>
          </w:tcPr>
          <w:p w14:paraId="301C548C" w14:textId="77777777" w:rsidR="00257D63" w:rsidRDefault="00257D63" w:rsidP="00257D63">
            <w:pPr>
              <w:pStyle w:val="TabellRader"/>
            </w:pPr>
          </w:p>
        </w:tc>
        <w:tc>
          <w:tcPr>
            <w:tcW w:w="4228" w:type="pct"/>
            <w:gridSpan w:val="3"/>
          </w:tcPr>
          <w:p w14:paraId="49E43F86" w14:textId="365874E5" w:rsidR="00257D63" w:rsidRDefault="00257D63" w:rsidP="00257D63">
            <w:pPr>
              <w:pStyle w:val="TabellRader"/>
            </w:pPr>
            <w:r>
              <w:t>X</w:t>
            </w:r>
          </w:p>
        </w:tc>
      </w:tr>
      <w:tr w:rsidR="00257D63" w14:paraId="16C61CDC" w14:textId="77777777" w:rsidTr="00297CD9">
        <w:tc>
          <w:tcPr>
            <w:tcW w:w="195" w:type="pct"/>
          </w:tcPr>
          <w:p w14:paraId="1ACAF8EE" w14:textId="164CBF22" w:rsidR="00257D63" w:rsidRDefault="00257D63" w:rsidP="00257D63">
            <w:pPr>
              <w:pStyle w:val="TabellRader"/>
            </w:pPr>
            <w:r>
              <w:t>206</w:t>
            </w:r>
          </w:p>
        </w:tc>
        <w:tc>
          <w:tcPr>
            <w:tcW w:w="193" w:type="pct"/>
          </w:tcPr>
          <w:p w14:paraId="77BC8C56" w14:textId="6E5400A2" w:rsidR="00257D63" w:rsidRDefault="00257D63" w:rsidP="00257D63">
            <w:pPr>
              <w:pStyle w:val="TabellRader"/>
            </w:pPr>
            <w:r>
              <w:t>MJU18</w:t>
            </w:r>
          </w:p>
        </w:tc>
        <w:tc>
          <w:tcPr>
            <w:tcW w:w="192" w:type="pct"/>
          </w:tcPr>
          <w:p w14:paraId="1760C332" w14:textId="7347146B" w:rsidR="00257D63" w:rsidRDefault="00257D63" w:rsidP="00257D63">
            <w:pPr>
              <w:pStyle w:val="TabellRader"/>
            </w:pPr>
            <w:r w:rsidRPr="00503202">
              <w:t>KN</w:t>
            </w:r>
            <w:r>
              <w:t xml:space="preserve"> 44</w:t>
            </w:r>
          </w:p>
        </w:tc>
        <w:tc>
          <w:tcPr>
            <w:tcW w:w="192" w:type="pct"/>
          </w:tcPr>
          <w:p w14:paraId="762D03B1" w14:textId="77A611B4" w:rsidR="00257D63" w:rsidRDefault="00257D63" w:rsidP="00257D63">
            <w:pPr>
              <w:pStyle w:val="TabellRader"/>
            </w:pPr>
          </w:p>
        </w:tc>
        <w:tc>
          <w:tcPr>
            <w:tcW w:w="4228" w:type="pct"/>
            <w:gridSpan w:val="3"/>
          </w:tcPr>
          <w:p w14:paraId="37F395C9" w14:textId="79DD6F53" w:rsidR="00257D63" w:rsidRDefault="00257D63" w:rsidP="00257D63">
            <w:pPr>
              <w:pStyle w:val="TabellRader"/>
            </w:pPr>
            <w:r>
              <w:t>X</w:t>
            </w:r>
          </w:p>
        </w:tc>
      </w:tr>
      <w:tr w:rsidR="00257D63" w14:paraId="358B7AA9" w14:textId="77777777" w:rsidTr="00297CD9">
        <w:tc>
          <w:tcPr>
            <w:tcW w:w="195" w:type="pct"/>
          </w:tcPr>
          <w:p w14:paraId="3E9E3561" w14:textId="373BA8D8" w:rsidR="00257D63" w:rsidRDefault="00257D63" w:rsidP="00257D63">
            <w:pPr>
              <w:pStyle w:val="TabellRader"/>
            </w:pPr>
            <w:r>
              <w:t>207</w:t>
            </w:r>
          </w:p>
        </w:tc>
        <w:tc>
          <w:tcPr>
            <w:tcW w:w="193" w:type="pct"/>
          </w:tcPr>
          <w:p w14:paraId="56728FB2" w14:textId="5004C4DD" w:rsidR="00257D63" w:rsidRDefault="00257D63" w:rsidP="00257D63">
            <w:pPr>
              <w:pStyle w:val="TabellRader"/>
            </w:pPr>
            <w:r>
              <w:t>MJU18</w:t>
            </w:r>
          </w:p>
        </w:tc>
        <w:tc>
          <w:tcPr>
            <w:tcW w:w="192" w:type="pct"/>
          </w:tcPr>
          <w:p w14:paraId="03FF881E" w14:textId="3B9D2BF9" w:rsidR="00257D63" w:rsidRDefault="00257D63" w:rsidP="00257D63">
            <w:pPr>
              <w:pStyle w:val="TabellRader"/>
            </w:pPr>
            <w:r>
              <w:t>LI 63</w:t>
            </w:r>
          </w:p>
        </w:tc>
        <w:tc>
          <w:tcPr>
            <w:tcW w:w="192" w:type="pct"/>
          </w:tcPr>
          <w:p w14:paraId="7D15A250" w14:textId="77777777" w:rsidR="00257D63" w:rsidRDefault="00257D63" w:rsidP="00257D63">
            <w:pPr>
              <w:pStyle w:val="TabellRader"/>
            </w:pPr>
          </w:p>
        </w:tc>
        <w:tc>
          <w:tcPr>
            <w:tcW w:w="4228" w:type="pct"/>
            <w:gridSpan w:val="3"/>
          </w:tcPr>
          <w:p w14:paraId="4200D8D7" w14:textId="591806DC" w:rsidR="00257D63" w:rsidRDefault="00257D63" w:rsidP="00257D63">
            <w:pPr>
              <w:pStyle w:val="TabellRader"/>
            </w:pPr>
            <w:r>
              <w:t>X</w:t>
            </w:r>
          </w:p>
        </w:tc>
      </w:tr>
      <w:tr w:rsidR="00257D63" w14:paraId="69D76989" w14:textId="77777777" w:rsidTr="00297CD9">
        <w:tc>
          <w:tcPr>
            <w:tcW w:w="195" w:type="pct"/>
          </w:tcPr>
          <w:p w14:paraId="38766005" w14:textId="5E80ADA2" w:rsidR="00257D63" w:rsidRDefault="00257D63" w:rsidP="00257D63">
            <w:pPr>
              <w:pStyle w:val="TabellRader"/>
            </w:pPr>
            <w:r>
              <w:t>263</w:t>
            </w:r>
          </w:p>
        </w:tc>
        <w:tc>
          <w:tcPr>
            <w:tcW w:w="193" w:type="pct"/>
          </w:tcPr>
          <w:p w14:paraId="304E76BC" w14:textId="684F634E" w:rsidR="00257D63" w:rsidRDefault="00257D63" w:rsidP="00257D63">
            <w:pPr>
              <w:pStyle w:val="TabellRader"/>
            </w:pPr>
            <w:r>
              <w:t>MJU22</w:t>
            </w:r>
          </w:p>
        </w:tc>
        <w:tc>
          <w:tcPr>
            <w:tcW w:w="192" w:type="pct"/>
          </w:tcPr>
          <w:p w14:paraId="4D2DD8BF" w14:textId="5235C82B" w:rsidR="00257D63" w:rsidRDefault="00257D63" w:rsidP="00257D63">
            <w:pPr>
              <w:pStyle w:val="TabellRader"/>
            </w:pPr>
            <w:r>
              <w:t>LI 70</w:t>
            </w:r>
          </w:p>
        </w:tc>
        <w:tc>
          <w:tcPr>
            <w:tcW w:w="192" w:type="pct"/>
          </w:tcPr>
          <w:p w14:paraId="72E0F80B" w14:textId="21C50827" w:rsidR="00257D63" w:rsidRDefault="00257D63" w:rsidP="00257D63">
            <w:pPr>
              <w:pStyle w:val="TabellRader"/>
            </w:pPr>
          </w:p>
        </w:tc>
        <w:tc>
          <w:tcPr>
            <w:tcW w:w="4228" w:type="pct"/>
            <w:gridSpan w:val="3"/>
          </w:tcPr>
          <w:p w14:paraId="3B98A3F9" w14:textId="20C55B66" w:rsidR="00257D63" w:rsidRDefault="00257D63" w:rsidP="00257D63">
            <w:pPr>
              <w:pStyle w:val="TabellRader"/>
            </w:pPr>
            <w:r>
              <w:t>X</w:t>
            </w:r>
          </w:p>
        </w:tc>
      </w:tr>
      <w:tr w:rsidR="00257D63" w14:paraId="5490DEF0" w14:textId="77777777" w:rsidTr="00297CD9">
        <w:tc>
          <w:tcPr>
            <w:tcW w:w="195" w:type="pct"/>
          </w:tcPr>
          <w:p w14:paraId="125DEA2F" w14:textId="536BC810" w:rsidR="00257D63" w:rsidRDefault="00257D63" w:rsidP="00257D63">
            <w:pPr>
              <w:pStyle w:val="TabellRader"/>
            </w:pPr>
            <w:r>
              <w:t>281</w:t>
            </w:r>
          </w:p>
        </w:tc>
        <w:tc>
          <w:tcPr>
            <w:tcW w:w="193" w:type="pct"/>
          </w:tcPr>
          <w:p w14:paraId="37EDD2FC" w14:textId="63C2A057" w:rsidR="00257D63" w:rsidRDefault="00257D63" w:rsidP="00257D63">
            <w:pPr>
              <w:pStyle w:val="TabellRader"/>
            </w:pPr>
            <w:r>
              <w:t>MJU23</w:t>
            </w:r>
          </w:p>
        </w:tc>
        <w:tc>
          <w:tcPr>
            <w:tcW w:w="192" w:type="pct"/>
          </w:tcPr>
          <w:p w14:paraId="39C3E173" w14:textId="10FD42A1" w:rsidR="00257D63" w:rsidRDefault="00257D63" w:rsidP="00257D63">
            <w:pPr>
              <w:pStyle w:val="TabellRader"/>
            </w:pPr>
            <w:r w:rsidRPr="00614AD7">
              <w:t>KN</w:t>
            </w:r>
            <w:r>
              <w:t xml:space="preserve"> 50</w:t>
            </w:r>
          </w:p>
        </w:tc>
        <w:tc>
          <w:tcPr>
            <w:tcW w:w="192" w:type="pct"/>
          </w:tcPr>
          <w:p w14:paraId="2AACC4E8" w14:textId="77777777" w:rsidR="00257D63" w:rsidRDefault="00257D63" w:rsidP="00257D63">
            <w:pPr>
              <w:pStyle w:val="TabellRader"/>
            </w:pPr>
          </w:p>
        </w:tc>
        <w:tc>
          <w:tcPr>
            <w:tcW w:w="4228" w:type="pct"/>
            <w:gridSpan w:val="3"/>
          </w:tcPr>
          <w:p w14:paraId="410AC0BD" w14:textId="570D5C49" w:rsidR="00257D63" w:rsidRDefault="00257D63" w:rsidP="00257D63">
            <w:pPr>
              <w:pStyle w:val="TabellRader"/>
            </w:pPr>
            <w:r>
              <w:t>X</w:t>
            </w:r>
          </w:p>
        </w:tc>
      </w:tr>
      <w:tr w:rsidR="00257D63" w14:paraId="6D77FFC4" w14:textId="77777777" w:rsidTr="00297CD9">
        <w:tc>
          <w:tcPr>
            <w:tcW w:w="195" w:type="pct"/>
          </w:tcPr>
          <w:p w14:paraId="30B9D0D3" w14:textId="5EF9786E" w:rsidR="00257D63" w:rsidRDefault="00257D63" w:rsidP="00257D63">
            <w:pPr>
              <w:pStyle w:val="TabellRader"/>
            </w:pPr>
            <w:r>
              <w:t>296</w:t>
            </w:r>
          </w:p>
        </w:tc>
        <w:tc>
          <w:tcPr>
            <w:tcW w:w="193" w:type="pct"/>
          </w:tcPr>
          <w:p w14:paraId="638D0784" w14:textId="1DBA562B" w:rsidR="00257D63" w:rsidRDefault="00257D63" w:rsidP="00257D63">
            <w:pPr>
              <w:pStyle w:val="TabellRader"/>
            </w:pPr>
            <w:r>
              <w:t>MJU24</w:t>
            </w:r>
          </w:p>
        </w:tc>
        <w:tc>
          <w:tcPr>
            <w:tcW w:w="192" w:type="pct"/>
          </w:tcPr>
          <w:p w14:paraId="34663D21" w14:textId="3405FBEE" w:rsidR="00257D63" w:rsidRDefault="00257D63" w:rsidP="00257D63">
            <w:pPr>
              <w:pStyle w:val="TabellRader"/>
            </w:pPr>
            <w:r w:rsidRPr="00614AD7">
              <w:t>KN</w:t>
            </w:r>
            <w:r>
              <w:t xml:space="preserve"> 51</w:t>
            </w:r>
          </w:p>
        </w:tc>
        <w:tc>
          <w:tcPr>
            <w:tcW w:w="192" w:type="pct"/>
          </w:tcPr>
          <w:p w14:paraId="5143DD39" w14:textId="77777777" w:rsidR="00257D63" w:rsidRDefault="00257D63" w:rsidP="00257D63">
            <w:pPr>
              <w:pStyle w:val="TabellRader"/>
            </w:pPr>
          </w:p>
        </w:tc>
        <w:tc>
          <w:tcPr>
            <w:tcW w:w="4228" w:type="pct"/>
            <w:gridSpan w:val="3"/>
          </w:tcPr>
          <w:p w14:paraId="338AC36D" w14:textId="19746A81" w:rsidR="00257D63" w:rsidRDefault="00257D63" w:rsidP="00257D63">
            <w:pPr>
              <w:pStyle w:val="TabellRader"/>
            </w:pPr>
            <w:r>
              <w:t>X</w:t>
            </w:r>
          </w:p>
        </w:tc>
      </w:tr>
      <w:tr w:rsidR="00257D63" w14:paraId="0EF959AD" w14:textId="77777777" w:rsidTr="00297CD9">
        <w:tc>
          <w:tcPr>
            <w:tcW w:w="195" w:type="pct"/>
          </w:tcPr>
          <w:p w14:paraId="431C3777" w14:textId="24DE9A3B" w:rsidR="00257D63" w:rsidRDefault="00257D63" w:rsidP="00257D63">
            <w:pPr>
              <w:pStyle w:val="TabellRader"/>
            </w:pPr>
            <w:r>
              <w:t>297</w:t>
            </w:r>
          </w:p>
        </w:tc>
        <w:tc>
          <w:tcPr>
            <w:tcW w:w="193" w:type="pct"/>
          </w:tcPr>
          <w:p w14:paraId="2C88B310" w14:textId="2FF833D1" w:rsidR="00257D63" w:rsidRDefault="00257D63" w:rsidP="00257D63">
            <w:pPr>
              <w:pStyle w:val="TabellRader"/>
            </w:pPr>
            <w:r>
              <w:t>MJU24</w:t>
            </w:r>
          </w:p>
        </w:tc>
        <w:tc>
          <w:tcPr>
            <w:tcW w:w="192" w:type="pct"/>
          </w:tcPr>
          <w:p w14:paraId="134A36B2" w14:textId="0037DAB0" w:rsidR="00257D63" w:rsidRDefault="00257D63" w:rsidP="00257D63">
            <w:pPr>
              <w:pStyle w:val="TabellRader"/>
            </w:pPr>
            <w:r>
              <w:t>LI 72</w:t>
            </w:r>
          </w:p>
        </w:tc>
        <w:tc>
          <w:tcPr>
            <w:tcW w:w="192" w:type="pct"/>
          </w:tcPr>
          <w:p w14:paraId="212101E3" w14:textId="333416A4" w:rsidR="00257D63" w:rsidRDefault="00257D63" w:rsidP="00257D63">
            <w:pPr>
              <w:pStyle w:val="TabellRader"/>
            </w:pPr>
            <w:r>
              <w:t>X</w:t>
            </w:r>
          </w:p>
        </w:tc>
        <w:tc>
          <w:tcPr>
            <w:tcW w:w="4228" w:type="pct"/>
            <w:gridSpan w:val="3"/>
          </w:tcPr>
          <w:p w14:paraId="0A52364A" w14:textId="77777777" w:rsidR="00257D63" w:rsidRDefault="00257D63" w:rsidP="00257D63">
            <w:pPr>
              <w:pStyle w:val="TabellRader"/>
            </w:pPr>
          </w:p>
        </w:tc>
      </w:tr>
      <w:tr w:rsidR="00257D63" w14:paraId="01B5646F" w14:textId="77777777" w:rsidTr="00297CD9">
        <w:tc>
          <w:tcPr>
            <w:tcW w:w="195" w:type="pct"/>
          </w:tcPr>
          <w:p w14:paraId="36BE2917" w14:textId="2BF8387F" w:rsidR="00257D63" w:rsidRDefault="00257D63" w:rsidP="00257D63">
            <w:pPr>
              <w:pStyle w:val="TabellRader"/>
            </w:pPr>
            <w:r>
              <w:t>335</w:t>
            </w:r>
          </w:p>
        </w:tc>
        <w:tc>
          <w:tcPr>
            <w:tcW w:w="193" w:type="pct"/>
          </w:tcPr>
          <w:p w14:paraId="383B17CB" w14:textId="35EA5FEB" w:rsidR="00257D63" w:rsidRDefault="00257D63" w:rsidP="00257D63">
            <w:pPr>
              <w:pStyle w:val="TabellRader"/>
            </w:pPr>
            <w:r>
              <w:t>MJU25</w:t>
            </w:r>
          </w:p>
        </w:tc>
        <w:tc>
          <w:tcPr>
            <w:tcW w:w="192" w:type="pct"/>
          </w:tcPr>
          <w:p w14:paraId="4E0CA8AD" w14:textId="09B213CB" w:rsidR="00257D63" w:rsidRDefault="00257D63" w:rsidP="00257D63">
            <w:pPr>
              <w:pStyle w:val="TabellRader"/>
            </w:pPr>
            <w:r w:rsidRPr="003C08F2">
              <w:t>KN</w:t>
            </w:r>
            <w:r>
              <w:t xml:space="preserve"> 56</w:t>
            </w:r>
          </w:p>
        </w:tc>
        <w:tc>
          <w:tcPr>
            <w:tcW w:w="192" w:type="pct"/>
          </w:tcPr>
          <w:p w14:paraId="56AFDE32" w14:textId="77777777" w:rsidR="00257D63" w:rsidRDefault="00257D63" w:rsidP="00257D63">
            <w:pPr>
              <w:pStyle w:val="TabellRader"/>
            </w:pPr>
          </w:p>
        </w:tc>
        <w:tc>
          <w:tcPr>
            <w:tcW w:w="4228" w:type="pct"/>
            <w:gridSpan w:val="3"/>
          </w:tcPr>
          <w:p w14:paraId="33EC0CD7" w14:textId="7B82D9BE" w:rsidR="00257D63" w:rsidRDefault="00257D63" w:rsidP="00257D63">
            <w:pPr>
              <w:pStyle w:val="TabellRader"/>
            </w:pPr>
            <w:r>
              <w:t>X</w:t>
            </w:r>
          </w:p>
        </w:tc>
      </w:tr>
      <w:tr w:rsidR="008A4B98" w14:paraId="52AF65EB" w14:textId="77777777" w:rsidTr="00297CD9">
        <w:tc>
          <w:tcPr>
            <w:tcW w:w="195" w:type="pct"/>
          </w:tcPr>
          <w:p w14:paraId="6714D9C9" w14:textId="738B86D3" w:rsidR="008A4B98" w:rsidRDefault="008A4B98" w:rsidP="00257D63">
            <w:pPr>
              <w:pStyle w:val="TabellRader"/>
            </w:pPr>
            <w:r>
              <w:t>336</w:t>
            </w:r>
          </w:p>
        </w:tc>
        <w:tc>
          <w:tcPr>
            <w:tcW w:w="193" w:type="pct"/>
          </w:tcPr>
          <w:p w14:paraId="25F3D8F3" w14:textId="35498D95" w:rsidR="008A4B98" w:rsidRDefault="008A4B98" w:rsidP="00257D63">
            <w:pPr>
              <w:pStyle w:val="TabellRader"/>
            </w:pPr>
            <w:r>
              <w:t>MJU25</w:t>
            </w:r>
          </w:p>
        </w:tc>
        <w:tc>
          <w:tcPr>
            <w:tcW w:w="192" w:type="pct"/>
          </w:tcPr>
          <w:p w14:paraId="16D6AF75" w14:textId="3A2F7DFC" w:rsidR="008A4B98" w:rsidRPr="003C08F2" w:rsidRDefault="008A4B98" w:rsidP="00257D63">
            <w:pPr>
              <w:pStyle w:val="TabellRader"/>
            </w:pPr>
            <w:r>
              <w:t>LI 74</w:t>
            </w:r>
          </w:p>
        </w:tc>
        <w:tc>
          <w:tcPr>
            <w:tcW w:w="192" w:type="pct"/>
          </w:tcPr>
          <w:p w14:paraId="4515D26D" w14:textId="77777777" w:rsidR="008A4B98" w:rsidRDefault="008A4B98" w:rsidP="00257D63">
            <w:pPr>
              <w:pStyle w:val="TabellRader"/>
            </w:pPr>
          </w:p>
        </w:tc>
        <w:tc>
          <w:tcPr>
            <w:tcW w:w="4228" w:type="pct"/>
            <w:gridSpan w:val="3"/>
          </w:tcPr>
          <w:p w14:paraId="71367EE7" w14:textId="4B01115D" w:rsidR="008A4B98" w:rsidRDefault="008A4B98" w:rsidP="00257D63">
            <w:pPr>
              <w:pStyle w:val="TabellRader"/>
            </w:pPr>
            <w:r>
              <w:t>X</w:t>
            </w:r>
          </w:p>
        </w:tc>
      </w:tr>
      <w:tr w:rsidR="00257D63" w14:paraId="7AA0EA2A" w14:textId="77777777" w:rsidTr="00297CD9">
        <w:tc>
          <w:tcPr>
            <w:tcW w:w="195" w:type="pct"/>
          </w:tcPr>
          <w:p w14:paraId="5A21C732" w14:textId="60D08233" w:rsidR="00257D63" w:rsidRDefault="00257D63" w:rsidP="00257D63">
            <w:pPr>
              <w:pStyle w:val="TabellRader"/>
            </w:pPr>
            <w:r>
              <w:t>337</w:t>
            </w:r>
          </w:p>
        </w:tc>
        <w:tc>
          <w:tcPr>
            <w:tcW w:w="193" w:type="pct"/>
          </w:tcPr>
          <w:p w14:paraId="5CE3A5C6" w14:textId="7D54E041" w:rsidR="00257D63" w:rsidRDefault="00257D63" w:rsidP="00257D63">
            <w:pPr>
              <w:pStyle w:val="TabellRader"/>
            </w:pPr>
            <w:r>
              <w:t>MJU27</w:t>
            </w:r>
          </w:p>
        </w:tc>
        <w:tc>
          <w:tcPr>
            <w:tcW w:w="192" w:type="pct"/>
          </w:tcPr>
          <w:p w14:paraId="245B8A41" w14:textId="0A9F3FEF" w:rsidR="00257D63" w:rsidRDefault="00257D63" w:rsidP="00257D63">
            <w:pPr>
              <w:pStyle w:val="TabellRader"/>
            </w:pPr>
            <w:r w:rsidRPr="003C08F2">
              <w:t>KN</w:t>
            </w:r>
            <w:r>
              <w:t xml:space="preserve"> 57</w:t>
            </w:r>
          </w:p>
        </w:tc>
        <w:tc>
          <w:tcPr>
            <w:tcW w:w="192" w:type="pct"/>
          </w:tcPr>
          <w:p w14:paraId="66D3939D" w14:textId="6BCEC1C4" w:rsidR="00257D63" w:rsidRDefault="00257D63" w:rsidP="00257D63">
            <w:pPr>
              <w:pStyle w:val="TabellRader"/>
            </w:pPr>
            <w:r>
              <w:t>X</w:t>
            </w:r>
          </w:p>
        </w:tc>
        <w:tc>
          <w:tcPr>
            <w:tcW w:w="4228" w:type="pct"/>
            <w:gridSpan w:val="3"/>
          </w:tcPr>
          <w:p w14:paraId="5DD2CA1F" w14:textId="77777777" w:rsidR="00257D63" w:rsidRDefault="00257D63" w:rsidP="00257D63">
            <w:pPr>
              <w:pStyle w:val="TabellRader"/>
            </w:pPr>
          </w:p>
        </w:tc>
      </w:tr>
      <w:tr w:rsidR="00257D63" w14:paraId="785F6DEF" w14:textId="77777777" w:rsidTr="00297CD9">
        <w:tc>
          <w:tcPr>
            <w:tcW w:w="195" w:type="pct"/>
          </w:tcPr>
          <w:p w14:paraId="0F01498D" w14:textId="1B08E829" w:rsidR="00257D63" w:rsidRDefault="00257D63" w:rsidP="00257D63">
            <w:pPr>
              <w:pStyle w:val="TabellRader"/>
            </w:pPr>
            <w:r>
              <w:t>388</w:t>
            </w:r>
          </w:p>
        </w:tc>
        <w:tc>
          <w:tcPr>
            <w:tcW w:w="193" w:type="pct"/>
          </w:tcPr>
          <w:p w14:paraId="3F6F5235" w14:textId="047E7727" w:rsidR="00257D63" w:rsidRDefault="00257D63" w:rsidP="00257D63">
            <w:pPr>
              <w:pStyle w:val="TabellRader"/>
            </w:pPr>
            <w:r>
              <w:t>MJU29</w:t>
            </w:r>
          </w:p>
        </w:tc>
        <w:tc>
          <w:tcPr>
            <w:tcW w:w="192" w:type="pct"/>
          </w:tcPr>
          <w:p w14:paraId="2CB186A2" w14:textId="014A895B" w:rsidR="00257D63" w:rsidRDefault="00257D63" w:rsidP="00257D63">
            <w:pPr>
              <w:pStyle w:val="TabellRader"/>
            </w:pPr>
            <w:r>
              <w:t>Fi 102</w:t>
            </w:r>
          </w:p>
        </w:tc>
        <w:tc>
          <w:tcPr>
            <w:tcW w:w="192" w:type="pct"/>
          </w:tcPr>
          <w:p w14:paraId="3186C45A" w14:textId="77777777" w:rsidR="00257D63" w:rsidRDefault="00257D63" w:rsidP="00257D63">
            <w:pPr>
              <w:pStyle w:val="TabellRader"/>
            </w:pPr>
          </w:p>
        </w:tc>
        <w:tc>
          <w:tcPr>
            <w:tcW w:w="4228" w:type="pct"/>
            <w:gridSpan w:val="3"/>
          </w:tcPr>
          <w:p w14:paraId="1A277FD2" w14:textId="093731E7" w:rsidR="00257D63" w:rsidRDefault="00257D63" w:rsidP="00257D63">
            <w:pPr>
              <w:pStyle w:val="TabellRader"/>
            </w:pPr>
            <w:r>
              <w:t>X</w:t>
            </w:r>
          </w:p>
        </w:tc>
      </w:tr>
      <w:tr w:rsidR="00257D63" w14:paraId="3308C336" w14:textId="77777777" w:rsidTr="00297CD9">
        <w:tc>
          <w:tcPr>
            <w:tcW w:w="195" w:type="pct"/>
          </w:tcPr>
          <w:p w14:paraId="54A7EF12" w14:textId="73D16F29" w:rsidR="00257D63" w:rsidRDefault="00257D63" w:rsidP="00257D63">
            <w:pPr>
              <w:pStyle w:val="TabellRader"/>
            </w:pPr>
            <w:r>
              <w:t>389</w:t>
            </w:r>
          </w:p>
        </w:tc>
        <w:tc>
          <w:tcPr>
            <w:tcW w:w="193" w:type="pct"/>
          </w:tcPr>
          <w:p w14:paraId="498B745C" w14:textId="02E04BAA" w:rsidR="00257D63" w:rsidRDefault="00257D63" w:rsidP="00257D63">
            <w:pPr>
              <w:pStyle w:val="TabellRader"/>
            </w:pPr>
            <w:r>
              <w:t>MJU29</w:t>
            </w:r>
          </w:p>
        </w:tc>
        <w:tc>
          <w:tcPr>
            <w:tcW w:w="192" w:type="pct"/>
          </w:tcPr>
          <w:p w14:paraId="05FBB9B4" w14:textId="3B2FA643" w:rsidR="00257D63" w:rsidRDefault="00257D63" w:rsidP="00257D63">
            <w:pPr>
              <w:pStyle w:val="TabellRader"/>
            </w:pPr>
            <w:r>
              <w:t>KN 58</w:t>
            </w:r>
          </w:p>
        </w:tc>
        <w:tc>
          <w:tcPr>
            <w:tcW w:w="192" w:type="pct"/>
          </w:tcPr>
          <w:p w14:paraId="250FDE6C" w14:textId="77777777" w:rsidR="00257D63" w:rsidRDefault="00257D63" w:rsidP="00257D63">
            <w:pPr>
              <w:pStyle w:val="TabellRader"/>
            </w:pPr>
          </w:p>
        </w:tc>
        <w:tc>
          <w:tcPr>
            <w:tcW w:w="4228" w:type="pct"/>
            <w:gridSpan w:val="3"/>
          </w:tcPr>
          <w:p w14:paraId="6CD49944" w14:textId="481410FD" w:rsidR="00257D63" w:rsidRDefault="00257D63" w:rsidP="00257D63">
            <w:pPr>
              <w:pStyle w:val="TabellRader"/>
            </w:pPr>
            <w:r>
              <w:t>X</w:t>
            </w:r>
          </w:p>
        </w:tc>
      </w:tr>
      <w:tr w:rsidR="00257D63" w14:paraId="51F287C3" w14:textId="77777777" w:rsidTr="00297CD9">
        <w:tc>
          <w:tcPr>
            <w:tcW w:w="195" w:type="pct"/>
          </w:tcPr>
          <w:p w14:paraId="5CD1CEF5" w14:textId="60EE93E3" w:rsidR="00257D63" w:rsidRDefault="00257D63" w:rsidP="00257D63">
            <w:pPr>
              <w:pStyle w:val="TabellRader"/>
            </w:pPr>
            <w:r>
              <w:t>415</w:t>
            </w:r>
          </w:p>
        </w:tc>
        <w:tc>
          <w:tcPr>
            <w:tcW w:w="193" w:type="pct"/>
          </w:tcPr>
          <w:p w14:paraId="77FD802A" w14:textId="6DC0E7E5" w:rsidR="00257D63" w:rsidRDefault="00257D63" w:rsidP="00257D63">
            <w:pPr>
              <w:pStyle w:val="TabellRader"/>
            </w:pPr>
            <w:r>
              <w:t>MJU26</w:t>
            </w:r>
          </w:p>
        </w:tc>
        <w:tc>
          <w:tcPr>
            <w:tcW w:w="192" w:type="pct"/>
          </w:tcPr>
          <w:p w14:paraId="532AD26D" w14:textId="769B45C6" w:rsidR="00257D63" w:rsidRDefault="00257D63" w:rsidP="00257D63">
            <w:pPr>
              <w:pStyle w:val="TabellRader"/>
            </w:pPr>
            <w:r w:rsidRPr="003C08F2">
              <w:t>KN</w:t>
            </w:r>
            <w:r>
              <w:t xml:space="preserve"> 59</w:t>
            </w:r>
          </w:p>
        </w:tc>
        <w:tc>
          <w:tcPr>
            <w:tcW w:w="192" w:type="pct"/>
          </w:tcPr>
          <w:p w14:paraId="2CD79383" w14:textId="77777777" w:rsidR="00257D63" w:rsidRDefault="00257D63" w:rsidP="00257D63">
            <w:pPr>
              <w:pStyle w:val="TabellRader"/>
            </w:pPr>
          </w:p>
        </w:tc>
        <w:tc>
          <w:tcPr>
            <w:tcW w:w="4228" w:type="pct"/>
            <w:gridSpan w:val="3"/>
          </w:tcPr>
          <w:p w14:paraId="6542E25A" w14:textId="48C66AFE" w:rsidR="00257D63" w:rsidRDefault="00257D63" w:rsidP="00257D63">
            <w:pPr>
              <w:pStyle w:val="TabellRader"/>
            </w:pPr>
            <w:r>
              <w:t>X</w:t>
            </w:r>
          </w:p>
        </w:tc>
      </w:tr>
      <w:tr w:rsidR="00257D63" w14:paraId="742C8483" w14:textId="77777777" w:rsidTr="00297CD9">
        <w:tc>
          <w:tcPr>
            <w:tcW w:w="195" w:type="pct"/>
          </w:tcPr>
          <w:p w14:paraId="017B8E1B" w14:textId="76F034A1" w:rsidR="00257D63" w:rsidRDefault="00257D63" w:rsidP="00257D63">
            <w:pPr>
              <w:pStyle w:val="TabellRader"/>
            </w:pPr>
            <w:r>
              <w:t>421</w:t>
            </w:r>
          </w:p>
        </w:tc>
        <w:tc>
          <w:tcPr>
            <w:tcW w:w="193" w:type="pct"/>
          </w:tcPr>
          <w:p w14:paraId="7C076457" w14:textId="532C0D3B" w:rsidR="00257D63" w:rsidRDefault="00257D63" w:rsidP="00257D63">
            <w:pPr>
              <w:pStyle w:val="TabellRader"/>
            </w:pPr>
            <w:r>
              <w:t>MJU28</w:t>
            </w:r>
          </w:p>
        </w:tc>
        <w:tc>
          <w:tcPr>
            <w:tcW w:w="192" w:type="pct"/>
          </w:tcPr>
          <w:p w14:paraId="42A16933" w14:textId="62A885C9" w:rsidR="00257D63" w:rsidRDefault="00257D63" w:rsidP="00257D63">
            <w:pPr>
              <w:pStyle w:val="TabellRader"/>
            </w:pPr>
            <w:r w:rsidRPr="003C08F2">
              <w:t>KN</w:t>
            </w:r>
            <w:r>
              <w:t xml:space="preserve"> 60</w:t>
            </w:r>
          </w:p>
        </w:tc>
        <w:tc>
          <w:tcPr>
            <w:tcW w:w="192" w:type="pct"/>
          </w:tcPr>
          <w:p w14:paraId="454D97D4" w14:textId="57528BC3" w:rsidR="00257D63" w:rsidRDefault="00257D63" w:rsidP="00257D63">
            <w:pPr>
              <w:pStyle w:val="TabellRader"/>
            </w:pPr>
            <w:r>
              <w:t>X</w:t>
            </w:r>
          </w:p>
        </w:tc>
        <w:tc>
          <w:tcPr>
            <w:tcW w:w="4228" w:type="pct"/>
            <w:gridSpan w:val="3"/>
          </w:tcPr>
          <w:p w14:paraId="4CC672BC" w14:textId="77777777" w:rsidR="00257D63" w:rsidRDefault="00257D63" w:rsidP="00257D63">
            <w:pPr>
              <w:pStyle w:val="TabellRader"/>
            </w:pPr>
          </w:p>
        </w:tc>
      </w:tr>
      <w:tr w:rsidR="00257D63" w14:paraId="055D8BAB" w14:textId="77777777" w:rsidTr="00297CD9">
        <w:tc>
          <w:tcPr>
            <w:tcW w:w="195" w:type="pct"/>
          </w:tcPr>
          <w:p w14:paraId="1CC5458C" w14:textId="2E15EAF3" w:rsidR="00257D63" w:rsidRDefault="00257D63" w:rsidP="00257D63">
            <w:pPr>
              <w:pStyle w:val="TabellRader"/>
            </w:pPr>
            <w:r>
              <w:t>452</w:t>
            </w:r>
          </w:p>
        </w:tc>
        <w:tc>
          <w:tcPr>
            <w:tcW w:w="193" w:type="pct"/>
          </w:tcPr>
          <w:p w14:paraId="5709BEA9" w14:textId="0F9C8824" w:rsidR="00257D63" w:rsidRDefault="00257D63" w:rsidP="00257D63">
            <w:pPr>
              <w:pStyle w:val="TabellRader"/>
            </w:pPr>
            <w:r>
              <w:t>MJU31</w:t>
            </w:r>
          </w:p>
        </w:tc>
        <w:tc>
          <w:tcPr>
            <w:tcW w:w="192" w:type="pct"/>
          </w:tcPr>
          <w:p w14:paraId="2BE43914" w14:textId="03126EB8" w:rsidR="00257D63" w:rsidRDefault="00257D63" w:rsidP="00257D63">
            <w:pPr>
              <w:pStyle w:val="TabellRader"/>
            </w:pPr>
            <w:r>
              <w:t>KN 63</w:t>
            </w:r>
          </w:p>
        </w:tc>
        <w:tc>
          <w:tcPr>
            <w:tcW w:w="192" w:type="pct"/>
          </w:tcPr>
          <w:p w14:paraId="6D6E8C61" w14:textId="56BE2E9F" w:rsidR="00257D63" w:rsidRDefault="00257D63" w:rsidP="00257D63">
            <w:pPr>
              <w:pStyle w:val="TabellRader"/>
            </w:pPr>
            <w:r>
              <w:t>X</w:t>
            </w:r>
          </w:p>
        </w:tc>
        <w:tc>
          <w:tcPr>
            <w:tcW w:w="4228" w:type="pct"/>
            <w:gridSpan w:val="3"/>
          </w:tcPr>
          <w:p w14:paraId="450C5674" w14:textId="77777777" w:rsidR="00257D63" w:rsidRDefault="00257D63" w:rsidP="00257D63">
            <w:pPr>
              <w:pStyle w:val="TabellRader"/>
            </w:pPr>
          </w:p>
        </w:tc>
      </w:tr>
      <w:tr w:rsidR="00257D63" w14:paraId="1748E335" w14:textId="77777777" w:rsidTr="00297CD9">
        <w:tc>
          <w:tcPr>
            <w:tcW w:w="195" w:type="pct"/>
          </w:tcPr>
          <w:p w14:paraId="0CD6C517" w14:textId="4364E47C" w:rsidR="00257D63" w:rsidRDefault="00257D63" w:rsidP="00257D63">
            <w:pPr>
              <w:pStyle w:val="TabellRader"/>
            </w:pPr>
            <w:r>
              <w:t>453</w:t>
            </w:r>
          </w:p>
        </w:tc>
        <w:tc>
          <w:tcPr>
            <w:tcW w:w="193" w:type="pct"/>
          </w:tcPr>
          <w:p w14:paraId="2653C85E" w14:textId="20F5A54F" w:rsidR="00257D63" w:rsidRDefault="00257D63" w:rsidP="00257D63">
            <w:pPr>
              <w:pStyle w:val="TabellRader"/>
            </w:pPr>
            <w:r>
              <w:t>MJU30</w:t>
            </w:r>
          </w:p>
        </w:tc>
        <w:tc>
          <w:tcPr>
            <w:tcW w:w="192" w:type="pct"/>
          </w:tcPr>
          <w:p w14:paraId="773A93C7" w14:textId="059050BE" w:rsidR="00257D63" w:rsidRDefault="00257D63" w:rsidP="00257D63">
            <w:pPr>
              <w:pStyle w:val="TabellRader"/>
            </w:pPr>
            <w:r>
              <w:t>LI 83</w:t>
            </w:r>
          </w:p>
        </w:tc>
        <w:tc>
          <w:tcPr>
            <w:tcW w:w="192" w:type="pct"/>
          </w:tcPr>
          <w:p w14:paraId="1D4441DA" w14:textId="32C29381" w:rsidR="00257D63" w:rsidRDefault="00257D63" w:rsidP="00257D63">
            <w:pPr>
              <w:pStyle w:val="TabellRader"/>
            </w:pPr>
            <w:r>
              <w:t>X</w:t>
            </w:r>
          </w:p>
        </w:tc>
        <w:tc>
          <w:tcPr>
            <w:tcW w:w="4228" w:type="pct"/>
            <w:gridSpan w:val="3"/>
          </w:tcPr>
          <w:p w14:paraId="5E9F1080" w14:textId="77777777" w:rsidR="00257D63" w:rsidRDefault="00257D63" w:rsidP="00257D63">
            <w:pPr>
              <w:pStyle w:val="TabellRader"/>
            </w:pPr>
          </w:p>
        </w:tc>
      </w:tr>
      <w:tr w:rsidR="00257D63" w14:paraId="61AEC4C5" w14:textId="77777777" w:rsidTr="00297CD9">
        <w:tc>
          <w:tcPr>
            <w:tcW w:w="195" w:type="pct"/>
          </w:tcPr>
          <w:p w14:paraId="4DA0717C" w14:textId="77777777" w:rsidR="00257D63" w:rsidRDefault="00257D63" w:rsidP="00257D63">
            <w:pPr>
              <w:pStyle w:val="TabellRader"/>
            </w:pPr>
          </w:p>
        </w:tc>
        <w:tc>
          <w:tcPr>
            <w:tcW w:w="193" w:type="pct"/>
          </w:tcPr>
          <w:p w14:paraId="1F2E8B79" w14:textId="77777777" w:rsidR="00257D63" w:rsidRDefault="00257D63" w:rsidP="00257D63">
            <w:pPr>
              <w:pStyle w:val="TabellRader"/>
            </w:pPr>
          </w:p>
        </w:tc>
        <w:tc>
          <w:tcPr>
            <w:tcW w:w="192" w:type="pct"/>
          </w:tcPr>
          <w:p w14:paraId="57A96A3C" w14:textId="77777777" w:rsidR="00257D63" w:rsidRDefault="00257D63" w:rsidP="00257D63">
            <w:pPr>
              <w:pStyle w:val="TabellRader"/>
            </w:pPr>
          </w:p>
        </w:tc>
        <w:tc>
          <w:tcPr>
            <w:tcW w:w="192" w:type="pct"/>
          </w:tcPr>
          <w:p w14:paraId="195D725D" w14:textId="77777777" w:rsidR="00257D63" w:rsidRDefault="00257D63" w:rsidP="00257D63">
            <w:pPr>
              <w:pStyle w:val="TabellRader"/>
            </w:pPr>
          </w:p>
        </w:tc>
        <w:tc>
          <w:tcPr>
            <w:tcW w:w="4228" w:type="pct"/>
            <w:gridSpan w:val="3"/>
          </w:tcPr>
          <w:p w14:paraId="30F92936" w14:textId="77777777" w:rsidR="00257D63" w:rsidRDefault="00257D63" w:rsidP="00257D63">
            <w:pPr>
              <w:pStyle w:val="TabellRader"/>
            </w:pPr>
          </w:p>
        </w:tc>
      </w:tr>
      <w:tr w:rsidR="00257D63" w:rsidRPr="00AF0646" w14:paraId="39A72BD6" w14:textId="77777777" w:rsidTr="00297CD9">
        <w:tc>
          <w:tcPr>
            <w:tcW w:w="195" w:type="pct"/>
          </w:tcPr>
          <w:p w14:paraId="20062650" w14:textId="7A42C7FA" w:rsidR="00257D63" w:rsidRPr="00E0122F" w:rsidRDefault="00257D63" w:rsidP="00257D63">
            <w:pPr>
              <w:pStyle w:val="TabellRader"/>
              <w:rPr>
                <w:b/>
              </w:rPr>
            </w:pPr>
            <w:r w:rsidRPr="00E0122F">
              <w:rPr>
                <w:b/>
              </w:rPr>
              <w:t>202</w:t>
            </w:r>
            <w:r>
              <w:rPr>
                <w:b/>
              </w:rPr>
              <w:t>2</w:t>
            </w:r>
            <w:r w:rsidRPr="00E0122F">
              <w:rPr>
                <w:b/>
              </w:rPr>
              <w:t>/2</w:t>
            </w:r>
            <w:r>
              <w:rPr>
                <w:b/>
              </w:rPr>
              <w:t>3</w:t>
            </w:r>
          </w:p>
        </w:tc>
        <w:tc>
          <w:tcPr>
            <w:tcW w:w="193" w:type="pct"/>
          </w:tcPr>
          <w:p w14:paraId="26F88522" w14:textId="77777777" w:rsidR="00257D63" w:rsidRPr="00E0122F" w:rsidRDefault="00257D63" w:rsidP="00257D63">
            <w:pPr>
              <w:pStyle w:val="TabellRader"/>
              <w:rPr>
                <w:b/>
              </w:rPr>
            </w:pPr>
          </w:p>
        </w:tc>
        <w:tc>
          <w:tcPr>
            <w:tcW w:w="192" w:type="pct"/>
          </w:tcPr>
          <w:p w14:paraId="27183A6D" w14:textId="77777777" w:rsidR="00257D63" w:rsidRPr="00E0122F" w:rsidRDefault="00257D63" w:rsidP="00257D63">
            <w:pPr>
              <w:pStyle w:val="TabellRader"/>
              <w:rPr>
                <w:b/>
              </w:rPr>
            </w:pPr>
          </w:p>
        </w:tc>
        <w:tc>
          <w:tcPr>
            <w:tcW w:w="192" w:type="pct"/>
          </w:tcPr>
          <w:p w14:paraId="67862F9A" w14:textId="77777777" w:rsidR="00257D63" w:rsidRPr="00E0122F" w:rsidRDefault="00257D63" w:rsidP="00257D63">
            <w:pPr>
              <w:pStyle w:val="TabellRader"/>
              <w:rPr>
                <w:b/>
              </w:rPr>
            </w:pPr>
          </w:p>
        </w:tc>
        <w:tc>
          <w:tcPr>
            <w:tcW w:w="4228" w:type="pct"/>
            <w:gridSpan w:val="3"/>
          </w:tcPr>
          <w:p w14:paraId="21DD1624" w14:textId="77777777" w:rsidR="00257D63" w:rsidRPr="00E0122F" w:rsidRDefault="00257D63" w:rsidP="00257D63">
            <w:pPr>
              <w:pStyle w:val="TabellRader"/>
              <w:rPr>
                <w:b/>
              </w:rPr>
            </w:pPr>
          </w:p>
        </w:tc>
      </w:tr>
      <w:tr w:rsidR="00257D63" w14:paraId="1AE2D018" w14:textId="77777777" w:rsidTr="00297CD9">
        <w:tc>
          <w:tcPr>
            <w:tcW w:w="195" w:type="pct"/>
          </w:tcPr>
          <w:p w14:paraId="1682763B" w14:textId="7FDDF2B1" w:rsidR="00257D63" w:rsidRDefault="00257D63" w:rsidP="00257D63">
            <w:pPr>
              <w:pStyle w:val="TabellRader"/>
            </w:pPr>
            <w:r>
              <w:t>49</w:t>
            </w:r>
          </w:p>
        </w:tc>
        <w:tc>
          <w:tcPr>
            <w:tcW w:w="193" w:type="pct"/>
          </w:tcPr>
          <w:p w14:paraId="25FE63AB" w14:textId="1CE47898" w:rsidR="00257D63" w:rsidRDefault="00257D63" w:rsidP="00257D63">
            <w:pPr>
              <w:pStyle w:val="TabellRader"/>
            </w:pPr>
            <w:r>
              <w:t>MJU3</w:t>
            </w:r>
          </w:p>
        </w:tc>
        <w:tc>
          <w:tcPr>
            <w:tcW w:w="192" w:type="pct"/>
          </w:tcPr>
          <w:p w14:paraId="2B424D5F" w14:textId="39CACF05" w:rsidR="00257D63" w:rsidRDefault="00257D63" w:rsidP="00257D63">
            <w:pPr>
              <w:pStyle w:val="TabellRader"/>
            </w:pPr>
            <w:r w:rsidRPr="003C08F2">
              <w:t>KN</w:t>
            </w:r>
            <w:r>
              <w:t xml:space="preserve"> 66</w:t>
            </w:r>
          </w:p>
        </w:tc>
        <w:tc>
          <w:tcPr>
            <w:tcW w:w="192" w:type="pct"/>
          </w:tcPr>
          <w:p w14:paraId="299EFC78" w14:textId="5C7CBB1E" w:rsidR="00257D63" w:rsidRDefault="00257D63" w:rsidP="00257D63">
            <w:pPr>
              <w:pStyle w:val="TabellRader"/>
            </w:pPr>
            <w:r>
              <w:t>X</w:t>
            </w:r>
          </w:p>
        </w:tc>
        <w:tc>
          <w:tcPr>
            <w:tcW w:w="4228" w:type="pct"/>
            <w:gridSpan w:val="3"/>
          </w:tcPr>
          <w:p w14:paraId="534861F5" w14:textId="77777777" w:rsidR="00257D63" w:rsidRDefault="00257D63" w:rsidP="00257D63">
            <w:pPr>
              <w:pStyle w:val="TabellRader"/>
            </w:pPr>
          </w:p>
        </w:tc>
      </w:tr>
      <w:tr w:rsidR="00257D63" w14:paraId="3705A2E7" w14:textId="77777777" w:rsidTr="00297CD9">
        <w:tc>
          <w:tcPr>
            <w:tcW w:w="195" w:type="pct"/>
          </w:tcPr>
          <w:p w14:paraId="5BE712CF" w14:textId="46971455" w:rsidR="00257D63" w:rsidRDefault="00257D63" w:rsidP="00257D63">
            <w:pPr>
              <w:pStyle w:val="TabellRader"/>
            </w:pPr>
            <w:r>
              <w:t>87</w:t>
            </w:r>
          </w:p>
        </w:tc>
        <w:tc>
          <w:tcPr>
            <w:tcW w:w="193" w:type="pct"/>
          </w:tcPr>
          <w:p w14:paraId="4AC98386" w14:textId="39A6F485" w:rsidR="00257D63" w:rsidRDefault="00257D63" w:rsidP="00257D63">
            <w:pPr>
              <w:pStyle w:val="TabellRader"/>
            </w:pPr>
            <w:r>
              <w:t>MJU2</w:t>
            </w:r>
          </w:p>
        </w:tc>
        <w:tc>
          <w:tcPr>
            <w:tcW w:w="192" w:type="pct"/>
          </w:tcPr>
          <w:p w14:paraId="2FC798A0" w14:textId="737F6702" w:rsidR="00257D63" w:rsidRDefault="00257D63" w:rsidP="00257D63">
            <w:pPr>
              <w:pStyle w:val="TabellRader"/>
            </w:pPr>
            <w:r>
              <w:t>LI 91</w:t>
            </w:r>
          </w:p>
        </w:tc>
        <w:tc>
          <w:tcPr>
            <w:tcW w:w="192" w:type="pct"/>
          </w:tcPr>
          <w:p w14:paraId="17371003" w14:textId="239E12BA" w:rsidR="00257D63" w:rsidRDefault="00257D63" w:rsidP="00257D63">
            <w:pPr>
              <w:pStyle w:val="TabellRader"/>
            </w:pPr>
            <w:r>
              <w:t>X</w:t>
            </w:r>
          </w:p>
        </w:tc>
        <w:tc>
          <w:tcPr>
            <w:tcW w:w="4228" w:type="pct"/>
            <w:gridSpan w:val="3"/>
          </w:tcPr>
          <w:p w14:paraId="366E0D6B" w14:textId="07D8AECA" w:rsidR="00257D63" w:rsidRDefault="00257D63" w:rsidP="00257D63">
            <w:pPr>
              <w:pStyle w:val="TabellRader"/>
            </w:pPr>
          </w:p>
        </w:tc>
      </w:tr>
      <w:tr w:rsidR="00257D63" w14:paraId="4606FE5A" w14:textId="77777777" w:rsidTr="00297CD9">
        <w:tc>
          <w:tcPr>
            <w:tcW w:w="195" w:type="pct"/>
          </w:tcPr>
          <w:p w14:paraId="45F4CD53" w14:textId="5268585F" w:rsidR="00257D63" w:rsidRDefault="00257D63" w:rsidP="00257D63">
            <w:pPr>
              <w:pStyle w:val="TabellRader"/>
            </w:pPr>
            <w:r>
              <w:t>97</w:t>
            </w:r>
          </w:p>
        </w:tc>
        <w:tc>
          <w:tcPr>
            <w:tcW w:w="193" w:type="pct"/>
          </w:tcPr>
          <w:p w14:paraId="5B75B162" w14:textId="18B39075" w:rsidR="00257D63" w:rsidRDefault="00257D63" w:rsidP="00257D63">
            <w:pPr>
              <w:pStyle w:val="TabellRader"/>
            </w:pPr>
            <w:r>
              <w:t>MJU1</w:t>
            </w:r>
          </w:p>
        </w:tc>
        <w:tc>
          <w:tcPr>
            <w:tcW w:w="192" w:type="pct"/>
          </w:tcPr>
          <w:p w14:paraId="4D22DA56" w14:textId="249103A7" w:rsidR="00257D63" w:rsidRDefault="00257D63" w:rsidP="00257D63">
            <w:pPr>
              <w:pStyle w:val="TabellRader"/>
            </w:pPr>
            <w:r w:rsidRPr="003C08F2">
              <w:t>KN</w:t>
            </w:r>
            <w:r>
              <w:t xml:space="preserve"> 72</w:t>
            </w:r>
          </w:p>
        </w:tc>
        <w:tc>
          <w:tcPr>
            <w:tcW w:w="192" w:type="pct"/>
          </w:tcPr>
          <w:p w14:paraId="4D1EF7FF" w14:textId="77777777" w:rsidR="00257D63" w:rsidRDefault="00257D63" w:rsidP="00257D63">
            <w:pPr>
              <w:pStyle w:val="TabellRader"/>
            </w:pPr>
          </w:p>
        </w:tc>
        <w:tc>
          <w:tcPr>
            <w:tcW w:w="4228" w:type="pct"/>
            <w:gridSpan w:val="3"/>
          </w:tcPr>
          <w:p w14:paraId="381CDAE9" w14:textId="7E89604A" w:rsidR="00257D63" w:rsidRDefault="00257D63" w:rsidP="00257D63">
            <w:pPr>
              <w:pStyle w:val="TabellRader"/>
            </w:pPr>
            <w:r>
              <w:t>X</w:t>
            </w:r>
          </w:p>
        </w:tc>
      </w:tr>
      <w:tr w:rsidR="00257D63" w:rsidRPr="008A5D26" w14:paraId="70CED3BF" w14:textId="77777777" w:rsidTr="003C5A6C">
        <w:trPr>
          <w:gridAfter w:val="2"/>
          <w:wAfter w:w="4015" w:type="pct"/>
        </w:trPr>
        <w:tc>
          <w:tcPr>
            <w:tcW w:w="985" w:type="pct"/>
            <w:gridSpan w:val="5"/>
          </w:tcPr>
          <w:p w14:paraId="5B268BD2" w14:textId="52B07D6A" w:rsidR="00257D63" w:rsidRPr="008A5D26" w:rsidRDefault="00257D63" w:rsidP="00257D63">
            <w:pPr>
              <w:pStyle w:val="Rubrik2"/>
              <w:outlineLvl w:val="1"/>
            </w:pPr>
            <w:bookmarkStart w:id="629" w:name="_Toc129250765"/>
            <w:r w:rsidRPr="008A5D26">
              <w:t>Näringsutskottet</w:t>
            </w:r>
            <w:bookmarkEnd w:id="629"/>
          </w:p>
        </w:tc>
      </w:tr>
      <w:tr w:rsidR="00257D63" w:rsidRPr="00E8301B" w14:paraId="068F411E" w14:textId="77777777" w:rsidTr="003C5A6C">
        <w:trPr>
          <w:gridAfter w:val="2"/>
          <w:wAfter w:w="4015" w:type="pct"/>
        </w:trPr>
        <w:tc>
          <w:tcPr>
            <w:tcW w:w="195" w:type="pct"/>
          </w:tcPr>
          <w:p w14:paraId="499E4C22" w14:textId="19A923AC" w:rsidR="00257D63" w:rsidRPr="00E8301B" w:rsidRDefault="00257D63" w:rsidP="00257D63">
            <w:pPr>
              <w:pStyle w:val="TabellRader"/>
              <w:rPr>
                <w:b/>
              </w:rPr>
            </w:pPr>
            <w:r w:rsidRPr="00E8301B">
              <w:rPr>
                <w:b/>
              </w:rPr>
              <w:t>2009/10</w:t>
            </w:r>
          </w:p>
        </w:tc>
        <w:tc>
          <w:tcPr>
            <w:tcW w:w="193" w:type="pct"/>
          </w:tcPr>
          <w:p w14:paraId="58DB9708" w14:textId="77777777" w:rsidR="00257D63" w:rsidRPr="00E8301B" w:rsidRDefault="00257D63" w:rsidP="00257D63">
            <w:pPr>
              <w:pStyle w:val="TabellRader"/>
              <w:rPr>
                <w:b/>
              </w:rPr>
            </w:pPr>
          </w:p>
        </w:tc>
        <w:tc>
          <w:tcPr>
            <w:tcW w:w="192" w:type="pct"/>
          </w:tcPr>
          <w:p w14:paraId="7B3DF035" w14:textId="77777777" w:rsidR="00257D63" w:rsidRPr="00E8301B" w:rsidRDefault="00257D63" w:rsidP="00257D63">
            <w:pPr>
              <w:pStyle w:val="TabellRader"/>
              <w:rPr>
                <w:b/>
              </w:rPr>
            </w:pPr>
          </w:p>
        </w:tc>
        <w:tc>
          <w:tcPr>
            <w:tcW w:w="192" w:type="pct"/>
          </w:tcPr>
          <w:p w14:paraId="12352D73" w14:textId="77777777" w:rsidR="00257D63" w:rsidRPr="00E8301B" w:rsidRDefault="00257D63" w:rsidP="00257D63">
            <w:pPr>
              <w:pStyle w:val="TabellRader"/>
              <w:rPr>
                <w:b/>
              </w:rPr>
            </w:pPr>
          </w:p>
        </w:tc>
        <w:tc>
          <w:tcPr>
            <w:tcW w:w="213" w:type="pct"/>
          </w:tcPr>
          <w:p w14:paraId="1D1D4290" w14:textId="6616F45B" w:rsidR="00257D63" w:rsidRPr="00E8301B" w:rsidRDefault="00257D63" w:rsidP="00257D63">
            <w:pPr>
              <w:pStyle w:val="TabellRader"/>
              <w:rPr>
                <w:b/>
              </w:rPr>
            </w:pPr>
          </w:p>
        </w:tc>
      </w:tr>
      <w:tr w:rsidR="00257D63" w14:paraId="07819367" w14:textId="77777777" w:rsidTr="003C5A6C">
        <w:trPr>
          <w:gridAfter w:val="2"/>
          <w:wAfter w:w="4015" w:type="pct"/>
        </w:trPr>
        <w:tc>
          <w:tcPr>
            <w:tcW w:w="195" w:type="pct"/>
          </w:tcPr>
          <w:p w14:paraId="40C1D538" w14:textId="317EBC9F" w:rsidR="00257D63" w:rsidRDefault="00257D63" w:rsidP="00257D63">
            <w:pPr>
              <w:pStyle w:val="TabellRader"/>
            </w:pPr>
            <w:r>
              <w:t>162</w:t>
            </w:r>
          </w:p>
        </w:tc>
        <w:tc>
          <w:tcPr>
            <w:tcW w:w="193" w:type="pct"/>
          </w:tcPr>
          <w:p w14:paraId="671D9D75" w14:textId="26C56FF8" w:rsidR="00257D63" w:rsidRDefault="00257D63" w:rsidP="00257D63">
            <w:pPr>
              <w:pStyle w:val="TabellRader"/>
            </w:pPr>
            <w:r>
              <w:t>NU10</w:t>
            </w:r>
          </w:p>
        </w:tc>
        <w:tc>
          <w:tcPr>
            <w:tcW w:w="192" w:type="pct"/>
          </w:tcPr>
          <w:p w14:paraId="762E82B8" w14:textId="6A5D51B7" w:rsidR="00257D63" w:rsidRDefault="00257D63" w:rsidP="00257D63">
            <w:pPr>
              <w:pStyle w:val="TabellRader"/>
            </w:pPr>
            <w:r>
              <w:t>Fi 2</w:t>
            </w:r>
          </w:p>
        </w:tc>
        <w:tc>
          <w:tcPr>
            <w:tcW w:w="192" w:type="pct"/>
          </w:tcPr>
          <w:p w14:paraId="7159B84A" w14:textId="77777777" w:rsidR="00257D63" w:rsidRDefault="00257D63" w:rsidP="00257D63">
            <w:pPr>
              <w:pStyle w:val="TabellRader"/>
            </w:pPr>
          </w:p>
        </w:tc>
        <w:tc>
          <w:tcPr>
            <w:tcW w:w="213" w:type="pct"/>
          </w:tcPr>
          <w:p w14:paraId="19FFDB02" w14:textId="15DBBA7D" w:rsidR="00257D63" w:rsidRDefault="00257D63" w:rsidP="00257D63">
            <w:pPr>
              <w:pStyle w:val="TabellRader"/>
            </w:pPr>
            <w:r>
              <w:t>X</w:t>
            </w:r>
          </w:p>
        </w:tc>
      </w:tr>
      <w:tr w:rsidR="00257D63" w14:paraId="4FB368FA" w14:textId="77777777" w:rsidTr="003C5A6C">
        <w:trPr>
          <w:gridAfter w:val="2"/>
          <w:wAfter w:w="4015" w:type="pct"/>
        </w:trPr>
        <w:tc>
          <w:tcPr>
            <w:tcW w:w="195" w:type="pct"/>
          </w:tcPr>
          <w:p w14:paraId="12A22518" w14:textId="22E89D89" w:rsidR="00257D63" w:rsidRDefault="00257D63" w:rsidP="00257D63">
            <w:pPr>
              <w:pStyle w:val="TabellRader"/>
            </w:pPr>
          </w:p>
        </w:tc>
        <w:tc>
          <w:tcPr>
            <w:tcW w:w="193" w:type="pct"/>
          </w:tcPr>
          <w:p w14:paraId="7175BCAB" w14:textId="77777777" w:rsidR="00257D63" w:rsidRDefault="00257D63" w:rsidP="00257D63">
            <w:pPr>
              <w:pStyle w:val="TabellRader"/>
            </w:pPr>
          </w:p>
        </w:tc>
        <w:tc>
          <w:tcPr>
            <w:tcW w:w="192" w:type="pct"/>
          </w:tcPr>
          <w:p w14:paraId="4CD3D9BE" w14:textId="77777777" w:rsidR="00257D63" w:rsidRDefault="00257D63" w:rsidP="00257D63">
            <w:pPr>
              <w:pStyle w:val="TabellRader"/>
            </w:pPr>
          </w:p>
        </w:tc>
        <w:tc>
          <w:tcPr>
            <w:tcW w:w="192" w:type="pct"/>
          </w:tcPr>
          <w:p w14:paraId="76551DF8" w14:textId="77777777" w:rsidR="00257D63" w:rsidRDefault="00257D63" w:rsidP="00257D63">
            <w:pPr>
              <w:pStyle w:val="TabellRader"/>
            </w:pPr>
          </w:p>
        </w:tc>
        <w:tc>
          <w:tcPr>
            <w:tcW w:w="213" w:type="pct"/>
          </w:tcPr>
          <w:p w14:paraId="3A6BAC07" w14:textId="7DEA5C6C" w:rsidR="00257D63" w:rsidRDefault="00257D63" w:rsidP="00257D63">
            <w:pPr>
              <w:pStyle w:val="TabellRader"/>
            </w:pPr>
          </w:p>
        </w:tc>
      </w:tr>
      <w:tr w:rsidR="00257D63" w:rsidRPr="00BF7B01" w14:paraId="5ADF5244" w14:textId="77777777" w:rsidTr="003C5A6C">
        <w:trPr>
          <w:gridAfter w:val="2"/>
          <w:wAfter w:w="4015" w:type="pct"/>
        </w:trPr>
        <w:tc>
          <w:tcPr>
            <w:tcW w:w="195" w:type="pct"/>
          </w:tcPr>
          <w:p w14:paraId="5A8C495B" w14:textId="6DD77682" w:rsidR="00257D63" w:rsidRPr="00BF7B01" w:rsidRDefault="00257D63" w:rsidP="00257D63">
            <w:pPr>
              <w:pStyle w:val="TabellRader"/>
              <w:rPr>
                <w:b/>
              </w:rPr>
            </w:pPr>
            <w:r w:rsidRPr="00BF7B01">
              <w:rPr>
                <w:b/>
              </w:rPr>
              <w:t>2010/11</w:t>
            </w:r>
          </w:p>
        </w:tc>
        <w:tc>
          <w:tcPr>
            <w:tcW w:w="193" w:type="pct"/>
          </w:tcPr>
          <w:p w14:paraId="52E7172D" w14:textId="77777777" w:rsidR="00257D63" w:rsidRPr="00BF7B01" w:rsidRDefault="00257D63" w:rsidP="00257D63">
            <w:pPr>
              <w:pStyle w:val="TabellRader"/>
              <w:rPr>
                <w:b/>
              </w:rPr>
            </w:pPr>
          </w:p>
        </w:tc>
        <w:tc>
          <w:tcPr>
            <w:tcW w:w="192" w:type="pct"/>
          </w:tcPr>
          <w:p w14:paraId="06710180" w14:textId="77777777" w:rsidR="00257D63" w:rsidRPr="00BF7B01" w:rsidRDefault="00257D63" w:rsidP="00257D63">
            <w:pPr>
              <w:pStyle w:val="TabellRader"/>
              <w:rPr>
                <w:b/>
              </w:rPr>
            </w:pPr>
          </w:p>
        </w:tc>
        <w:tc>
          <w:tcPr>
            <w:tcW w:w="192" w:type="pct"/>
          </w:tcPr>
          <w:p w14:paraId="38535169" w14:textId="77777777" w:rsidR="00257D63" w:rsidRPr="00BF7B01" w:rsidRDefault="00257D63" w:rsidP="00257D63">
            <w:pPr>
              <w:pStyle w:val="TabellRader"/>
              <w:rPr>
                <w:b/>
              </w:rPr>
            </w:pPr>
          </w:p>
        </w:tc>
        <w:tc>
          <w:tcPr>
            <w:tcW w:w="213" w:type="pct"/>
          </w:tcPr>
          <w:p w14:paraId="6F66EEAD" w14:textId="13BDA7B5" w:rsidR="00257D63" w:rsidRPr="00BF7B01" w:rsidRDefault="00257D63" w:rsidP="00257D63">
            <w:pPr>
              <w:pStyle w:val="TabellRader"/>
              <w:rPr>
                <w:b/>
              </w:rPr>
            </w:pPr>
          </w:p>
        </w:tc>
      </w:tr>
      <w:tr w:rsidR="00257D63" w14:paraId="0C66A1E3" w14:textId="77777777" w:rsidTr="003C5A6C">
        <w:trPr>
          <w:gridAfter w:val="2"/>
          <w:wAfter w:w="4015" w:type="pct"/>
        </w:trPr>
        <w:tc>
          <w:tcPr>
            <w:tcW w:w="195" w:type="pct"/>
          </w:tcPr>
          <w:p w14:paraId="6D238F53" w14:textId="0C25731C" w:rsidR="00257D63" w:rsidRDefault="00257D63" w:rsidP="00257D63">
            <w:pPr>
              <w:pStyle w:val="TabellRader"/>
            </w:pPr>
            <w:r>
              <w:t>132</w:t>
            </w:r>
          </w:p>
        </w:tc>
        <w:tc>
          <w:tcPr>
            <w:tcW w:w="193" w:type="pct"/>
          </w:tcPr>
          <w:p w14:paraId="083E44DD" w14:textId="456440AE" w:rsidR="00257D63" w:rsidRDefault="00257D63" w:rsidP="00257D63">
            <w:pPr>
              <w:pStyle w:val="TabellRader"/>
            </w:pPr>
            <w:r>
              <w:t>NU1</w:t>
            </w:r>
          </w:p>
        </w:tc>
        <w:tc>
          <w:tcPr>
            <w:tcW w:w="192" w:type="pct"/>
          </w:tcPr>
          <w:p w14:paraId="57E4805D" w14:textId="7DBF7149" w:rsidR="00257D63" w:rsidRDefault="00257D63" w:rsidP="00257D63">
            <w:pPr>
              <w:pStyle w:val="TabellRader"/>
            </w:pPr>
            <w:r>
              <w:t>Fi 4</w:t>
            </w:r>
          </w:p>
        </w:tc>
        <w:tc>
          <w:tcPr>
            <w:tcW w:w="192" w:type="pct"/>
          </w:tcPr>
          <w:p w14:paraId="741D64D2" w14:textId="102A0B89" w:rsidR="00257D63" w:rsidRDefault="00257D63" w:rsidP="00257D63">
            <w:pPr>
              <w:pStyle w:val="TabellRader"/>
            </w:pPr>
            <w:r>
              <w:t>X</w:t>
            </w:r>
          </w:p>
        </w:tc>
        <w:tc>
          <w:tcPr>
            <w:tcW w:w="213" w:type="pct"/>
          </w:tcPr>
          <w:p w14:paraId="26B1C1DA" w14:textId="4D98DBAA" w:rsidR="00257D63" w:rsidRDefault="00257D63" w:rsidP="00257D63">
            <w:pPr>
              <w:pStyle w:val="TabellRader"/>
            </w:pPr>
          </w:p>
        </w:tc>
      </w:tr>
      <w:tr w:rsidR="00257D63" w14:paraId="0EB5787E" w14:textId="77777777" w:rsidTr="003C5A6C">
        <w:trPr>
          <w:gridAfter w:val="2"/>
          <w:wAfter w:w="4015" w:type="pct"/>
        </w:trPr>
        <w:tc>
          <w:tcPr>
            <w:tcW w:w="195" w:type="pct"/>
          </w:tcPr>
          <w:p w14:paraId="3597CD5F" w14:textId="61B1D687" w:rsidR="00257D63" w:rsidRDefault="00257D63" w:rsidP="00257D63">
            <w:pPr>
              <w:pStyle w:val="TabellRader"/>
            </w:pPr>
          </w:p>
        </w:tc>
        <w:tc>
          <w:tcPr>
            <w:tcW w:w="193" w:type="pct"/>
          </w:tcPr>
          <w:p w14:paraId="1BAE884F" w14:textId="77777777" w:rsidR="00257D63" w:rsidRDefault="00257D63" w:rsidP="00257D63">
            <w:pPr>
              <w:pStyle w:val="TabellRader"/>
            </w:pPr>
          </w:p>
        </w:tc>
        <w:tc>
          <w:tcPr>
            <w:tcW w:w="192" w:type="pct"/>
          </w:tcPr>
          <w:p w14:paraId="11B00D87" w14:textId="77777777" w:rsidR="00257D63" w:rsidRDefault="00257D63" w:rsidP="00257D63">
            <w:pPr>
              <w:pStyle w:val="TabellRader"/>
            </w:pPr>
          </w:p>
        </w:tc>
        <w:tc>
          <w:tcPr>
            <w:tcW w:w="192" w:type="pct"/>
          </w:tcPr>
          <w:p w14:paraId="2A03AAD1" w14:textId="77777777" w:rsidR="00257D63" w:rsidRDefault="00257D63" w:rsidP="00257D63">
            <w:pPr>
              <w:pStyle w:val="TabellRader"/>
            </w:pPr>
          </w:p>
        </w:tc>
        <w:tc>
          <w:tcPr>
            <w:tcW w:w="213" w:type="pct"/>
          </w:tcPr>
          <w:p w14:paraId="69BCE54C" w14:textId="3B91C14F" w:rsidR="00257D63" w:rsidRDefault="00257D63" w:rsidP="00257D63">
            <w:pPr>
              <w:pStyle w:val="TabellRader"/>
            </w:pPr>
          </w:p>
        </w:tc>
      </w:tr>
      <w:tr w:rsidR="00257D63" w:rsidRPr="00BF7B01" w14:paraId="56F18BCE" w14:textId="77777777" w:rsidTr="003C5A6C">
        <w:trPr>
          <w:gridAfter w:val="2"/>
          <w:wAfter w:w="4015" w:type="pct"/>
        </w:trPr>
        <w:tc>
          <w:tcPr>
            <w:tcW w:w="195" w:type="pct"/>
          </w:tcPr>
          <w:p w14:paraId="04BD3705" w14:textId="2800A39F" w:rsidR="00257D63" w:rsidRPr="00BF7B01" w:rsidRDefault="00257D63" w:rsidP="00257D63">
            <w:pPr>
              <w:pStyle w:val="TabellRader"/>
              <w:rPr>
                <w:b/>
              </w:rPr>
            </w:pPr>
            <w:r w:rsidRPr="00BF7B01">
              <w:rPr>
                <w:b/>
              </w:rPr>
              <w:t>2012/13</w:t>
            </w:r>
          </w:p>
        </w:tc>
        <w:tc>
          <w:tcPr>
            <w:tcW w:w="193" w:type="pct"/>
          </w:tcPr>
          <w:p w14:paraId="69F47B07" w14:textId="77777777" w:rsidR="00257D63" w:rsidRPr="00BF7B01" w:rsidRDefault="00257D63" w:rsidP="00257D63">
            <w:pPr>
              <w:pStyle w:val="TabellRader"/>
              <w:rPr>
                <w:b/>
              </w:rPr>
            </w:pPr>
          </w:p>
        </w:tc>
        <w:tc>
          <w:tcPr>
            <w:tcW w:w="192" w:type="pct"/>
          </w:tcPr>
          <w:p w14:paraId="6320AEEE" w14:textId="77777777" w:rsidR="00257D63" w:rsidRPr="00BF7B01" w:rsidRDefault="00257D63" w:rsidP="00257D63">
            <w:pPr>
              <w:pStyle w:val="TabellRader"/>
              <w:rPr>
                <w:b/>
              </w:rPr>
            </w:pPr>
          </w:p>
        </w:tc>
        <w:tc>
          <w:tcPr>
            <w:tcW w:w="192" w:type="pct"/>
          </w:tcPr>
          <w:p w14:paraId="77E3D62C" w14:textId="77777777" w:rsidR="00257D63" w:rsidRPr="00BF7B01" w:rsidRDefault="00257D63" w:rsidP="00257D63">
            <w:pPr>
              <w:pStyle w:val="TabellRader"/>
              <w:rPr>
                <w:b/>
              </w:rPr>
            </w:pPr>
          </w:p>
        </w:tc>
        <w:tc>
          <w:tcPr>
            <w:tcW w:w="213" w:type="pct"/>
          </w:tcPr>
          <w:p w14:paraId="7A9C3D88" w14:textId="51FB127A" w:rsidR="00257D63" w:rsidRPr="00BF7B01" w:rsidRDefault="00257D63" w:rsidP="00257D63">
            <w:pPr>
              <w:pStyle w:val="TabellRader"/>
              <w:rPr>
                <w:b/>
              </w:rPr>
            </w:pPr>
          </w:p>
        </w:tc>
      </w:tr>
      <w:tr w:rsidR="00257D63" w14:paraId="3C47041D" w14:textId="77777777" w:rsidTr="003C5A6C">
        <w:trPr>
          <w:gridAfter w:val="2"/>
          <w:wAfter w:w="4015" w:type="pct"/>
        </w:trPr>
        <w:tc>
          <w:tcPr>
            <w:tcW w:w="195" w:type="pct"/>
          </w:tcPr>
          <w:p w14:paraId="6ECE3DC8" w14:textId="29523655" w:rsidR="00257D63" w:rsidRDefault="00257D63" w:rsidP="00257D63">
            <w:pPr>
              <w:pStyle w:val="TabellRader"/>
            </w:pPr>
            <w:r>
              <w:t>103</w:t>
            </w:r>
          </w:p>
        </w:tc>
        <w:tc>
          <w:tcPr>
            <w:tcW w:w="193" w:type="pct"/>
          </w:tcPr>
          <w:p w14:paraId="79250229" w14:textId="47862D67" w:rsidR="00257D63" w:rsidRDefault="00257D63" w:rsidP="00257D63">
            <w:pPr>
              <w:pStyle w:val="TabellRader"/>
            </w:pPr>
            <w:r>
              <w:t>NU1</w:t>
            </w:r>
          </w:p>
        </w:tc>
        <w:tc>
          <w:tcPr>
            <w:tcW w:w="192" w:type="pct"/>
          </w:tcPr>
          <w:p w14:paraId="1BD0DD4D" w14:textId="21F1C606" w:rsidR="00257D63" w:rsidRDefault="00257D63" w:rsidP="00257D63">
            <w:pPr>
              <w:pStyle w:val="TabellRader"/>
            </w:pPr>
            <w:r>
              <w:t>Fi 6</w:t>
            </w:r>
          </w:p>
        </w:tc>
        <w:tc>
          <w:tcPr>
            <w:tcW w:w="192" w:type="pct"/>
          </w:tcPr>
          <w:p w14:paraId="36C696EF" w14:textId="77777777" w:rsidR="00257D63" w:rsidRDefault="00257D63" w:rsidP="00257D63">
            <w:pPr>
              <w:pStyle w:val="TabellRader"/>
            </w:pPr>
          </w:p>
        </w:tc>
        <w:tc>
          <w:tcPr>
            <w:tcW w:w="213" w:type="pct"/>
          </w:tcPr>
          <w:p w14:paraId="7B991EFF" w14:textId="7C9AC448" w:rsidR="00257D63" w:rsidRDefault="00257D63" w:rsidP="00257D63">
            <w:pPr>
              <w:pStyle w:val="TabellRader"/>
            </w:pPr>
            <w:r>
              <w:t>X</w:t>
            </w:r>
          </w:p>
        </w:tc>
      </w:tr>
      <w:tr w:rsidR="00257D63" w14:paraId="4A27C347" w14:textId="77777777" w:rsidTr="003C5A6C">
        <w:trPr>
          <w:gridAfter w:val="2"/>
          <w:wAfter w:w="4015" w:type="pct"/>
        </w:trPr>
        <w:tc>
          <w:tcPr>
            <w:tcW w:w="195" w:type="pct"/>
          </w:tcPr>
          <w:p w14:paraId="1934CAC8" w14:textId="6BBA30F3" w:rsidR="00257D63" w:rsidRDefault="00257D63" w:rsidP="00257D63">
            <w:pPr>
              <w:pStyle w:val="TabellRader"/>
            </w:pPr>
          </w:p>
        </w:tc>
        <w:tc>
          <w:tcPr>
            <w:tcW w:w="193" w:type="pct"/>
          </w:tcPr>
          <w:p w14:paraId="19540BA9" w14:textId="77777777" w:rsidR="00257D63" w:rsidRDefault="00257D63" w:rsidP="00257D63">
            <w:pPr>
              <w:pStyle w:val="TabellRader"/>
            </w:pPr>
          </w:p>
        </w:tc>
        <w:tc>
          <w:tcPr>
            <w:tcW w:w="192" w:type="pct"/>
          </w:tcPr>
          <w:p w14:paraId="4850244A" w14:textId="77777777" w:rsidR="00257D63" w:rsidRDefault="00257D63" w:rsidP="00257D63">
            <w:pPr>
              <w:pStyle w:val="TabellRader"/>
            </w:pPr>
          </w:p>
        </w:tc>
        <w:tc>
          <w:tcPr>
            <w:tcW w:w="192" w:type="pct"/>
          </w:tcPr>
          <w:p w14:paraId="458D192D" w14:textId="77777777" w:rsidR="00257D63" w:rsidRDefault="00257D63" w:rsidP="00257D63">
            <w:pPr>
              <w:pStyle w:val="TabellRader"/>
            </w:pPr>
          </w:p>
        </w:tc>
        <w:tc>
          <w:tcPr>
            <w:tcW w:w="213" w:type="pct"/>
          </w:tcPr>
          <w:p w14:paraId="510BBB92" w14:textId="3E0F4AED" w:rsidR="00257D63" w:rsidRDefault="00257D63" w:rsidP="00257D63">
            <w:pPr>
              <w:pStyle w:val="TabellRader"/>
            </w:pPr>
          </w:p>
        </w:tc>
      </w:tr>
      <w:tr w:rsidR="00257D63" w:rsidRPr="00BF7B01" w14:paraId="0E13EEA5" w14:textId="77777777" w:rsidTr="003C5A6C">
        <w:trPr>
          <w:gridAfter w:val="2"/>
          <w:wAfter w:w="4015" w:type="pct"/>
        </w:trPr>
        <w:tc>
          <w:tcPr>
            <w:tcW w:w="195" w:type="pct"/>
          </w:tcPr>
          <w:p w14:paraId="342C89BC" w14:textId="2363931B" w:rsidR="00257D63" w:rsidRPr="00BF7B01" w:rsidRDefault="00257D63" w:rsidP="00257D63">
            <w:pPr>
              <w:pStyle w:val="TabellRader"/>
              <w:rPr>
                <w:b/>
              </w:rPr>
            </w:pPr>
            <w:r w:rsidRPr="00BF7B01">
              <w:rPr>
                <w:b/>
              </w:rPr>
              <w:t>2015/16</w:t>
            </w:r>
          </w:p>
        </w:tc>
        <w:tc>
          <w:tcPr>
            <w:tcW w:w="193" w:type="pct"/>
          </w:tcPr>
          <w:p w14:paraId="2BACB87C" w14:textId="77777777" w:rsidR="00257D63" w:rsidRPr="00BF7B01" w:rsidRDefault="00257D63" w:rsidP="00257D63">
            <w:pPr>
              <w:pStyle w:val="TabellRader"/>
              <w:rPr>
                <w:b/>
              </w:rPr>
            </w:pPr>
          </w:p>
        </w:tc>
        <w:tc>
          <w:tcPr>
            <w:tcW w:w="192" w:type="pct"/>
          </w:tcPr>
          <w:p w14:paraId="1C2E2698" w14:textId="77777777" w:rsidR="00257D63" w:rsidRPr="00BF7B01" w:rsidRDefault="00257D63" w:rsidP="00257D63">
            <w:pPr>
              <w:pStyle w:val="TabellRader"/>
              <w:rPr>
                <w:b/>
              </w:rPr>
            </w:pPr>
          </w:p>
        </w:tc>
        <w:tc>
          <w:tcPr>
            <w:tcW w:w="192" w:type="pct"/>
          </w:tcPr>
          <w:p w14:paraId="318B5BE1" w14:textId="77777777" w:rsidR="00257D63" w:rsidRPr="00BF7B01" w:rsidRDefault="00257D63" w:rsidP="00257D63">
            <w:pPr>
              <w:pStyle w:val="TabellRader"/>
              <w:rPr>
                <w:b/>
              </w:rPr>
            </w:pPr>
          </w:p>
        </w:tc>
        <w:tc>
          <w:tcPr>
            <w:tcW w:w="213" w:type="pct"/>
          </w:tcPr>
          <w:p w14:paraId="4A50853A" w14:textId="09C9F25D" w:rsidR="00257D63" w:rsidRPr="00BF7B01" w:rsidRDefault="00257D63" w:rsidP="00257D63">
            <w:pPr>
              <w:pStyle w:val="TabellRader"/>
              <w:rPr>
                <w:b/>
              </w:rPr>
            </w:pPr>
          </w:p>
        </w:tc>
      </w:tr>
      <w:tr w:rsidR="00257D63" w14:paraId="7FCE136A" w14:textId="77777777" w:rsidTr="003C5A6C">
        <w:trPr>
          <w:gridAfter w:val="2"/>
          <w:wAfter w:w="4015" w:type="pct"/>
        </w:trPr>
        <w:tc>
          <w:tcPr>
            <w:tcW w:w="195" w:type="pct"/>
          </w:tcPr>
          <w:p w14:paraId="05EFE1D9" w14:textId="718155EA" w:rsidR="00257D63" w:rsidRDefault="00257D63" w:rsidP="00257D63">
            <w:pPr>
              <w:pStyle w:val="TabellRader"/>
            </w:pPr>
            <w:r>
              <w:t>90</w:t>
            </w:r>
          </w:p>
        </w:tc>
        <w:tc>
          <w:tcPr>
            <w:tcW w:w="193" w:type="pct"/>
          </w:tcPr>
          <w:p w14:paraId="5EB7E92B" w14:textId="0FC25091" w:rsidR="00257D63" w:rsidRDefault="00257D63" w:rsidP="00257D63">
            <w:pPr>
              <w:pStyle w:val="TabellRader"/>
            </w:pPr>
            <w:r>
              <w:t>NU1</w:t>
            </w:r>
          </w:p>
        </w:tc>
        <w:tc>
          <w:tcPr>
            <w:tcW w:w="192" w:type="pct"/>
          </w:tcPr>
          <w:p w14:paraId="5078FE52" w14:textId="5E1C58E9" w:rsidR="00257D63" w:rsidRDefault="00257D63" w:rsidP="00257D63">
            <w:pPr>
              <w:pStyle w:val="TabellRader"/>
            </w:pPr>
            <w:r>
              <w:t>Fi 12</w:t>
            </w:r>
          </w:p>
        </w:tc>
        <w:tc>
          <w:tcPr>
            <w:tcW w:w="192" w:type="pct"/>
          </w:tcPr>
          <w:p w14:paraId="4CC1789D" w14:textId="77777777" w:rsidR="00257D63" w:rsidRDefault="00257D63" w:rsidP="00257D63">
            <w:pPr>
              <w:pStyle w:val="TabellRader"/>
            </w:pPr>
          </w:p>
        </w:tc>
        <w:tc>
          <w:tcPr>
            <w:tcW w:w="213" w:type="pct"/>
          </w:tcPr>
          <w:p w14:paraId="353CFD4C" w14:textId="0B3B126E" w:rsidR="00257D63" w:rsidRDefault="00257D63" w:rsidP="00257D63">
            <w:pPr>
              <w:pStyle w:val="TabellRader"/>
            </w:pPr>
            <w:r>
              <w:t>X</w:t>
            </w:r>
          </w:p>
        </w:tc>
      </w:tr>
      <w:tr w:rsidR="00257D63" w14:paraId="6E80D0F9" w14:textId="77777777" w:rsidTr="003C5A6C">
        <w:trPr>
          <w:gridAfter w:val="2"/>
          <w:wAfter w:w="4015" w:type="pct"/>
        </w:trPr>
        <w:tc>
          <w:tcPr>
            <w:tcW w:w="195" w:type="pct"/>
          </w:tcPr>
          <w:p w14:paraId="04900FE8" w14:textId="77777777" w:rsidR="00257D63" w:rsidRDefault="00257D63" w:rsidP="00257D63">
            <w:pPr>
              <w:pStyle w:val="TabellRader"/>
            </w:pPr>
          </w:p>
        </w:tc>
        <w:tc>
          <w:tcPr>
            <w:tcW w:w="193" w:type="pct"/>
          </w:tcPr>
          <w:p w14:paraId="25BEF88C" w14:textId="77777777" w:rsidR="00257D63" w:rsidRDefault="00257D63" w:rsidP="00257D63">
            <w:pPr>
              <w:pStyle w:val="TabellRader"/>
            </w:pPr>
          </w:p>
        </w:tc>
        <w:tc>
          <w:tcPr>
            <w:tcW w:w="192" w:type="pct"/>
          </w:tcPr>
          <w:p w14:paraId="2A51CE5B" w14:textId="77777777" w:rsidR="00257D63" w:rsidRDefault="00257D63" w:rsidP="00257D63">
            <w:pPr>
              <w:pStyle w:val="TabellRader"/>
            </w:pPr>
          </w:p>
        </w:tc>
        <w:tc>
          <w:tcPr>
            <w:tcW w:w="192" w:type="pct"/>
          </w:tcPr>
          <w:p w14:paraId="1F663514" w14:textId="77777777" w:rsidR="00257D63" w:rsidRDefault="00257D63" w:rsidP="00257D63">
            <w:pPr>
              <w:pStyle w:val="TabellRader"/>
            </w:pPr>
          </w:p>
        </w:tc>
        <w:tc>
          <w:tcPr>
            <w:tcW w:w="213" w:type="pct"/>
          </w:tcPr>
          <w:p w14:paraId="2F0F06B3" w14:textId="77777777" w:rsidR="00257D63" w:rsidRDefault="00257D63" w:rsidP="00257D63">
            <w:pPr>
              <w:pStyle w:val="TabellRader"/>
            </w:pPr>
          </w:p>
        </w:tc>
      </w:tr>
      <w:tr w:rsidR="00257D63" w:rsidRPr="0002407D" w14:paraId="5A1C883B" w14:textId="77777777" w:rsidTr="003C5A6C">
        <w:trPr>
          <w:gridAfter w:val="2"/>
          <w:wAfter w:w="4015" w:type="pct"/>
        </w:trPr>
        <w:tc>
          <w:tcPr>
            <w:tcW w:w="195" w:type="pct"/>
          </w:tcPr>
          <w:p w14:paraId="44DF57F1" w14:textId="586DCFDF" w:rsidR="00257D63" w:rsidRPr="0002407D" w:rsidRDefault="00257D63" w:rsidP="00257D63">
            <w:pPr>
              <w:pStyle w:val="TabellRader"/>
              <w:rPr>
                <w:b/>
              </w:rPr>
            </w:pPr>
            <w:r w:rsidRPr="0002407D">
              <w:rPr>
                <w:b/>
              </w:rPr>
              <w:t>2016/17</w:t>
            </w:r>
          </w:p>
        </w:tc>
        <w:tc>
          <w:tcPr>
            <w:tcW w:w="193" w:type="pct"/>
          </w:tcPr>
          <w:p w14:paraId="473D922A" w14:textId="77777777" w:rsidR="00257D63" w:rsidRPr="0002407D" w:rsidRDefault="00257D63" w:rsidP="00257D63">
            <w:pPr>
              <w:pStyle w:val="TabellRader"/>
              <w:rPr>
                <w:b/>
              </w:rPr>
            </w:pPr>
          </w:p>
        </w:tc>
        <w:tc>
          <w:tcPr>
            <w:tcW w:w="192" w:type="pct"/>
          </w:tcPr>
          <w:p w14:paraId="201D3864" w14:textId="77777777" w:rsidR="00257D63" w:rsidRPr="0002407D" w:rsidRDefault="00257D63" w:rsidP="00257D63">
            <w:pPr>
              <w:pStyle w:val="TabellRader"/>
              <w:rPr>
                <w:b/>
              </w:rPr>
            </w:pPr>
          </w:p>
        </w:tc>
        <w:tc>
          <w:tcPr>
            <w:tcW w:w="192" w:type="pct"/>
          </w:tcPr>
          <w:p w14:paraId="1C0913B8" w14:textId="77777777" w:rsidR="00257D63" w:rsidRPr="0002407D" w:rsidRDefault="00257D63" w:rsidP="00257D63">
            <w:pPr>
              <w:pStyle w:val="TabellRader"/>
              <w:rPr>
                <w:b/>
              </w:rPr>
            </w:pPr>
          </w:p>
        </w:tc>
        <w:tc>
          <w:tcPr>
            <w:tcW w:w="213" w:type="pct"/>
          </w:tcPr>
          <w:p w14:paraId="234646F2" w14:textId="297A6B29" w:rsidR="00257D63" w:rsidRPr="0002407D" w:rsidRDefault="00257D63" w:rsidP="00257D63">
            <w:pPr>
              <w:pStyle w:val="TabellRader"/>
              <w:rPr>
                <w:b/>
              </w:rPr>
            </w:pPr>
          </w:p>
        </w:tc>
      </w:tr>
      <w:tr w:rsidR="00257D63" w14:paraId="1CC17BB8" w14:textId="77777777" w:rsidTr="003C5A6C">
        <w:trPr>
          <w:gridAfter w:val="2"/>
          <w:wAfter w:w="4015" w:type="pct"/>
        </w:trPr>
        <w:tc>
          <w:tcPr>
            <w:tcW w:w="195" w:type="pct"/>
          </w:tcPr>
          <w:p w14:paraId="3F927AC4" w14:textId="3E51F42A" w:rsidR="00257D63" w:rsidRDefault="00257D63" w:rsidP="00257D63">
            <w:pPr>
              <w:pStyle w:val="TabellRader"/>
            </w:pPr>
            <w:r>
              <w:t>333</w:t>
            </w:r>
          </w:p>
        </w:tc>
        <w:tc>
          <w:tcPr>
            <w:tcW w:w="193" w:type="pct"/>
          </w:tcPr>
          <w:p w14:paraId="717C74F0" w14:textId="695100BD" w:rsidR="00257D63" w:rsidRDefault="00257D63" w:rsidP="00257D63">
            <w:pPr>
              <w:pStyle w:val="TabellRader"/>
            </w:pPr>
            <w:r>
              <w:t>NU24</w:t>
            </w:r>
          </w:p>
        </w:tc>
        <w:tc>
          <w:tcPr>
            <w:tcW w:w="192" w:type="pct"/>
          </w:tcPr>
          <w:p w14:paraId="4E9EFCD2" w14:textId="13CA76D1" w:rsidR="00257D63" w:rsidRDefault="00257D63" w:rsidP="00257D63">
            <w:pPr>
              <w:pStyle w:val="TabellRader"/>
            </w:pPr>
            <w:r>
              <w:t>Fi 13</w:t>
            </w:r>
          </w:p>
        </w:tc>
        <w:tc>
          <w:tcPr>
            <w:tcW w:w="192" w:type="pct"/>
          </w:tcPr>
          <w:p w14:paraId="4455D1D7" w14:textId="77777777" w:rsidR="00257D63" w:rsidRDefault="00257D63" w:rsidP="00257D63">
            <w:pPr>
              <w:pStyle w:val="TabellRader"/>
            </w:pPr>
          </w:p>
        </w:tc>
        <w:tc>
          <w:tcPr>
            <w:tcW w:w="213" w:type="pct"/>
          </w:tcPr>
          <w:p w14:paraId="2B5FFEDF" w14:textId="0967CEDE" w:rsidR="00257D63" w:rsidRDefault="00257D63" w:rsidP="00257D63">
            <w:pPr>
              <w:pStyle w:val="TabellRader"/>
            </w:pPr>
            <w:r>
              <w:t>X</w:t>
            </w:r>
          </w:p>
        </w:tc>
      </w:tr>
      <w:tr w:rsidR="00257D63" w14:paraId="4367B484" w14:textId="77777777" w:rsidTr="003C5A6C">
        <w:trPr>
          <w:gridAfter w:val="2"/>
          <w:wAfter w:w="4015" w:type="pct"/>
        </w:trPr>
        <w:tc>
          <w:tcPr>
            <w:tcW w:w="195" w:type="pct"/>
          </w:tcPr>
          <w:p w14:paraId="29E5F8E7" w14:textId="33F35FCB" w:rsidR="00257D63" w:rsidRDefault="00257D63" w:rsidP="00257D63">
            <w:pPr>
              <w:pStyle w:val="TabellRader"/>
            </w:pPr>
          </w:p>
        </w:tc>
        <w:tc>
          <w:tcPr>
            <w:tcW w:w="193" w:type="pct"/>
          </w:tcPr>
          <w:p w14:paraId="768A7022" w14:textId="77777777" w:rsidR="00257D63" w:rsidRDefault="00257D63" w:rsidP="00257D63">
            <w:pPr>
              <w:pStyle w:val="TabellRader"/>
            </w:pPr>
          </w:p>
        </w:tc>
        <w:tc>
          <w:tcPr>
            <w:tcW w:w="192" w:type="pct"/>
          </w:tcPr>
          <w:p w14:paraId="37FCCDBA" w14:textId="77777777" w:rsidR="00257D63" w:rsidRDefault="00257D63" w:rsidP="00257D63">
            <w:pPr>
              <w:pStyle w:val="TabellRader"/>
            </w:pPr>
          </w:p>
        </w:tc>
        <w:tc>
          <w:tcPr>
            <w:tcW w:w="192" w:type="pct"/>
          </w:tcPr>
          <w:p w14:paraId="786D1855" w14:textId="77777777" w:rsidR="00257D63" w:rsidRDefault="00257D63" w:rsidP="00257D63">
            <w:pPr>
              <w:pStyle w:val="TabellRader"/>
            </w:pPr>
          </w:p>
        </w:tc>
        <w:tc>
          <w:tcPr>
            <w:tcW w:w="213" w:type="pct"/>
          </w:tcPr>
          <w:p w14:paraId="0C4B64D3" w14:textId="26916C45" w:rsidR="00257D63" w:rsidRDefault="00257D63" w:rsidP="00257D63">
            <w:pPr>
              <w:pStyle w:val="TabellRader"/>
            </w:pPr>
          </w:p>
        </w:tc>
      </w:tr>
      <w:tr w:rsidR="00257D63" w:rsidRPr="00B63D3B" w14:paraId="14F1B345" w14:textId="77777777" w:rsidTr="003C5A6C">
        <w:trPr>
          <w:gridAfter w:val="2"/>
          <w:wAfter w:w="4015" w:type="pct"/>
        </w:trPr>
        <w:tc>
          <w:tcPr>
            <w:tcW w:w="195" w:type="pct"/>
          </w:tcPr>
          <w:p w14:paraId="136C6941" w14:textId="4426FBA9" w:rsidR="00257D63" w:rsidRPr="00B63D3B" w:rsidRDefault="00257D63" w:rsidP="00257D63">
            <w:pPr>
              <w:pStyle w:val="TabellRader"/>
              <w:rPr>
                <w:b/>
              </w:rPr>
            </w:pPr>
            <w:r w:rsidRPr="00B63D3B">
              <w:rPr>
                <w:b/>
              </w:rPr>
              <w:t>2017/18</w:t>
            </w:r>
          </w:p>
        </w:tc>
        <w:tc>
          <w:tcPr>
            <w:tcW w:w="193" w:type="pct"/>
          </w:tcPr>
          <w:p w14:paraId="410E9D5B" w14:textId="77777777" w:rsidR="00257D63" w:rsidRPr="00B63D3B" w:rsidRDefault="00257D63" w:rsidP="00257D63">
            <w:pPr>
              <w:pStyle w:val="TabellRader"/>
              <w:rPr>
                <w:b/>
              </w:rPr>
            </w:pPr>
          </w:p>
        </w:tc>
        <w:tc>
          <w:tcPr>
            <w:tcW w:w="192" w:type="pct"/>
          </w:tcPr>
          <w:p w14:paraId="68B7957B" w14:textId="77777777" w:rsidR="00257D63" w:rsidRPr="00B63D3B" w:rsidRDefault="00257D63" w:rsidP="00257D63">
            <w:pPr>
              <w:pStyle w:val="TabellRader"/>
              <w:rPr>
                <w:b/>
              </w:rPr>
            </w:pPr>
          </w:p>
        </w:tc>
        <w:tc>
          <w:tcPr>
            <w:tcW w:w="192" w:type="pct"/>
          </w:tcPr>
          <w:p w14:paraId="65EE7F53" w14:textId="77777777" w:rsidR="00257D63" w:rsidRPr="00B63D3B" w:rsidRDefault="00257D63" w:rsidP="00257D63">
            <w:pPr>
              <w:pStyle w:val="TabellRader"/>
              <w:rPr>
                <w:b/>
              </w:rPr>
            </w:pPr>
          </w:p>
        </w:tc>
        <w:tc>
          <w:tcPr>
            <w:tcW w:w="213" w:type="pct"/>
          </w:tcPr>
          <w:p w14:paraId="099785B9" w14:textId="6F87B490" w:rsidR="00257D63" w:rsidRPr="00B63D3B" w:rsidRDefault="00257D63" w:rsidP="00257D63">
            <w:pPr>
              <w:pStyle w:val="TabellRader"/>
              <w:rPr>
                <w:b/>
              </w:rPr>
            </w:pPr>
          </w:p>
        </w:tc>
      </w:tr>
      <w:tr w:rsidR="00257D63" w14:paraId="2E6DB7CB" w14:textId="77777777" w:rsidTr="003C5A6C">
        <w:trPr>
          <w:gridAfter w:val="2"/>
          <w:wAfter w:w="4015" w:type="pct"/>
        </w:trPr>
        <w:tc>
          <w:tcPr>
            <w:tcW w:w="195" w:type="pct"/>
          </w:tcPr>
          <w:p w14:paraId="2823EDB3" w14:textId="319D02F8" w:rsidR="00257D63" w:rsidRDefault="00257D63" w:rsidP="00257D63">
            <w:pPr>
              <w:pStyle w:val="TabellRader"/>
            </w:pPr>
            <w:r>
              <w:t>359</w:t>
            </w:r>
          </w:p>
        </w:tc>
        <w:tc>
          <w:tcPr>
            <w:tcW w:w="193" w:type="pct"/>
          </w:tcPr>
          <w:p w14:paraId="0562ABA5" w14:textId="0A2256C4" w:rsidR="00257D63" w:rsidRDefault="00257D63" w:rsidP="00257D63">
            <w:pPr>
              <w:pStyle w:val="TabellRader"/>
            </w:pPr>
            <w:r>
              <w:t>NU19</w:t>
            </w:r>
          </w:p>
        </w:tc>
        <w:tc>
          <w:tcPr>
            <w:tcW w:w="192" w:type="pct"/>
          </w:tcPr>
          <w:p w14:paraId="355F9496" w14:textId="6DEBAB26" w:rsidR="00257D63" w:rsidRDefault="00257D63" w:rsidP="00257D63">
            <w:pPr>
              <w:pStyle w:val="TabellRader"/>
            </w:pPr>
            <w:r>
              <w:t>KN 15</w:t>
            </w:r>
          </w:p>
        </w:tc>
        <w:tc>
          <w:tcPr>
            <w:tcW w:w="192" w:type="pct"/>
          </w:tcPr>
          <w:p w14:paraId="2ED40873" w14:textId="77777777" w:rsidR="00257D63" w:rsidRDefault="00257D63" w:rsidP="00257D63">
            <w:pPr>
              <w:pStyle w:val="TabellRader"/>
            </w:pPr>
          </w:p>
        </w:tc>
        <w:tc>
          <w:tcPr>
            <w:tcW w:w="213" w:type="pct"/>
          </w:tcPr>
          <w:p w14:paraId="1754E1F8" w14:textId="355A8C1A" w:rsidR="00257D63" w:rsidRDefault="00257D63" w:rsidP="00257D63">
            <w:pPr>
              <w:pStyle w:val="TabellRader"/>
            </w:pPr>
            <w:r>
              <w:t>X</w:t>
            </w:r>
          </w:p>
        </w:tc>
      </w:tr>
      <w:tr w:rsidR="00257D63" w14:paraId="1DC9E1DF" w14:textId="77777777" w:rsidTr="003C5A6C">
        <w:trPr>
          <w:gridAfter w:val="2"/>
          <w:wAfter w:w="4015" w:type="pct"/>
        </w:trPr>
        <w:tc>
          <w:tcPr>
            <w:tcW w:w="195" w:type="pct"/>
          </w:tcPr>
          <w:p w14:paraId="119CEE8F" w14:textId="30B88533" w:rsidR="00257D63" w:rsidRDefault="00257D63" w:rsidP="00257D63">
            <w:pPr>
              <w:pStyle w:val="TabellRader"/>
            </w:pPr>
          </w:p>
        </w:tc>
        <w:tc>
          <w:tcPr>
            <w:tcW w:w="193" w:type="pct"/>
          </w:tcPr>
          <w:p w14:paraId="4C78939A" w14:textId="77777777" w:rsidR="00257D63" w:rsidRDefault="00257D63" w:rsidP="00257D63">
            <w:pPr>
              <w:pStyle w:val="TabellRader"/>
            </w:pPr>
          </w:p>
        </w:tc>
        <w:tc>
          <w:tcPr>
            <w:tcW w:w="192" w:type="pct"/>
          </w:tcPr>
          <w:p w14:paraId="48C368DD" w14:textId="77777777" w:rsidR="00257D63" w:rsidRDefault="00257D63" w:rsidP="00257D63">
            <w:pPr>
              <w:pStyle w:val="TabellRader"/>
            </w:pPr>
          </w:p>
        </w:tc>
        <w:tc>
          <w:tcPr>
            <w:tcW w:w="192" w:type="pct"/>
          </w:tcPr>
          <w:p w14:paraId="0B9AD209" w14:textId="77777777" w:rsidR="00257D63" w:rsidRDefault="00257D63" w:rsidP="00257D63">
            <w:pPr>
              <w:pStyle w:val="TabellRader"/>
            </w:pPr>
          </w:p>
        </w:tc>
        <w:tc>
          <w:tcPr>
            <w:tcW w:w="213" w:type="pct"/>
          </w:tcPr>
          <w:p w14:paraId="4D785E63" w14:textId="319EB5FD" w:rsidR="00257D63" w:rsidRDefault="00257D63" w:rsidP="00257D63">
            <w:pPr>
              <w:pStyle w:val="TabellRader"/>
            </w:pPr>
          </w:p>
        </w:tc>
      </w:tr>
      <w:tr w:rsidR="00257D63" w:rsidRPr="00557A82" w14:paraId="20C6B245" w14:textId="77777777" w:rsidTr="003C5A6C">
        <w:trPr>
          <w:gridAfter w:val="2"/>
          <w:wAfter w:w="4015" w:type="pct"/>
        </w:trPr>
        <w:tc>
          <w:tcPr>
            <w:tcW w:w="195" w:type="pct"/>
          </w:tcPr>
          <w:p w14:paraId="041AE236" w14:textId="1FE1B9B9" w:rsidR="00257D63" w:rsidRPr="00557A82" w:rsidRDefault="00257D63" w:rsidP="00257D63">
            <w:pPr>
              <w:pStyle w:val="TabellRader"/>
              <w:rPr>
                <w:b/>
              </w:rPr>
            </w:pPr>
            <w:r w:rsidRPr="00557A82">
              <w:rPr>
                <w:b/>
              </w:rPr>
              <w:t>2018/19</w:t>
            </w:r>
          </w:p>
        </w:tc>
        <w:tc>
          <w:tcPr>
            <w:tcW w:w="193" w:type="pct"/>
          </w:tcPr>
          <w:p w14:paraId="1664E88B" w14:textId="77777777" w:rsidR="00257D63" w:rsidRPr="00557A82" w:rsidRDefault="00257D63" w:rsidP="00257D63">
            <w:pPr>
              <w:pStyle w:val="TabellRader"/>
              <w:rPr>
                <w:b/>
              </w:rPr>
            </w:pPr>
          </w:p>
        </w:tc>
        <w:tc>
          <w:tcPr>
            <w:tcW w:w="192" w:type="pct"/>
          </w:tcPr>
          <w:p w14:paraId="3839D571" w14:textId="77777777" w:rsidR="00257D63" w:rsidRPr="00557A82" w:rsidRDefault="00257D63" w:rsidP="00257D63">
            <w:pPr>
              <w:pStyle w:val="TabellRader"/>
              <w:rPr>
                <w:b/>
              </w:rPr>
            </w:pPr>
          </w:p>
        </w:tc>
        <w:tc>
          <w:tcPr>
            <w:tcW w:w="192" w:type="pct"/>
          </w:tcPr>
          <w:p w14:paraId="1DBE2BB1" w14:textId="77777777" w:rsidR="00257D63" w:rsidRPr="00557A82" w:rsidRDefault="00257D63" w:rsidP="00257D63">
            <w:pPr>
              <w:pStyle w:val="TabellRader"/>
              <w:rPr>
                <w:b/>
              </w:rPr>
            </w:pPr>
          </w:p>
        </w:tc>
        <w:tc>
          <w:tcPr>
            <w:tcW w:w="213" w:type="pct"/>
          </w:tcPr>
          <w:p w14:paraId="239EDE66" w14:textId="4F022211" w:rsidR="00257D63" w:rsidRPr="00557A82" w:rsidRDefault="00257D63" w:rsidP="00257D63">
            <w:pPr>
              <w:pStyle w:val="TabellRader"/>
              <w:rPr>
                <w:b/>
              </w:rPr>
            </w:pPr>
          </w:p>
        </w:tc>
      </w:tr>
      <w:tr w:rsidR="00257D63" w14:paraId="7AFCEA3C" w14:textId="77777777" w:rsidTr="003C5A6C">
        <w:trPr>
          <w:gridAfter w:val="2"/>
          <w:wAfter w:w="4015" w:type="pct"/>
        </w:trPr>
        <w:tc>
          <w:tcPr>
            <w:tcW w:w="195" w:type="pct"/>
          </w:tcPr>
          <w:p w14:paraId="462F00CF" w14:textId="6AD6D6FA" w:rsidR="00257D63" w:rsidRDefault="00257D63" w:rsidP="00257D63">
            <w:pPr>
              <w:pStyle w:val="TabellRader"/>
            </w:pPr>
            <w:r>
              <w:t>166</w:t>
            </w:r>
          </w:p>
        </w:tc>
        <w:tc>
          <w:tcPr>
            <w:tcW w:w="193" w:type="pct"/>
          </w:tcPr>
          <w:p w14:paraId="143EE6D5" w14:textId="3F669ABF" w:rsidR="00257D63" w:rsidRDefault="00257D63" w:rsidP="00257D63">
            <w:pPr>
              <w:pStyle w:val="TabellRader"/>
            </w:pPr>
            <w:r>
              <w:t>NU7</w:t>
            </w:r>
          </w:p>
        </w:tc>
        <w:tc>
          <w:tcPr>
            <w:tcW w:w="192" w:type="pct"/>
          </w:tcPr>
          <w:p w14:paraId="4C2A46DB" w14:textId="61D667C3" w:rsidR="00257D63" w:rsidRDefault="00257D63" w:rsidP="00257D63">
            <w:pPr>
              <w:pStyle w:val="TabellRader"/>
            </w:pPr>
            <w:r>
              <w:t>KN 16</w:t>
            </w:r>
          </w:p>
        </w:tc>
        <w:tc>
          <w:tcPr>
            <w:tcW w:w="192" w:type="pct"/>
          </w:tcPr>
          <w:p w14:paraId="0CED125C" w14:textId="1962C134" w:rsidR="00257D63" w:rsidRDefault="00257D63" w:rsidP="00257D63">
            <w:pPr>
              <w:pStyle w:val="TabellRader"/>
            </w:pPr>
          </w:p>
        </w:tc>
        <w:tc>
          <w:tcPr>
            <w:tcW w:w="213" w:type="pct"/>
          </w:tcPr>
          <w:p w14:paraId="7DE5FBE1" w14:textId="49135579" w:rsidR="00257D63" w:rsidRDefault="00257D63" w:rsidP="00257D63">
            <w:pPr>
              <w:pStyle w:val="TabellRader"/>
            </w:pPr>
            <w:r>
              <w:t>X</w:t>
            </w:r>
          </w:p>
        </w:tc>
      </w:tr>
      <w:tr w:rsidR="00257D63" w14:paraId="2CBC62E6" w14:textId="77777777" w:rsidTr="003C5A6C">
        <w:trPr>
          <w:gridAfter w:val="2"/>
          <w:wAfter w:w="4015" w:type="pct"/>
        </w:trPr>
        <w:tc>
          <w:tcPr>
            <w:tcW w:w="195" w:type="pct"/>
          </w:tcPr>
          <w:p w14:paraId="3A3494B2" w14:textId="7FCA3A4B" w:rsidR="00257D63" w:rsidRDefault="00257D63" w:rsidP="00257D63">
            <w:pPr>
              <w:pStyle w:val="TabellRader"/>
            </w:pPr>
            <w:r>
              <w:t>209</w:t>
            </w:r>
          </w:p>
        </w:tc>
        <w:tc>
          <w:tcPr>
            <w:tcW w:w="193" w:type="pct"/>
          </w:tcPr>
          <w:p w14:paraId="0E3950F3" w14:textId="091F3249" w:rsidR="00257D63" w:rsidRDefault="00257D63" w:rsidP="00257D63">
            <w:pPr>
              <w:pStyle w:val="TabellRader"/>
            </w:pPr>
            <w:r>
              <w:t>NU11</w:t>
            </w:r>
          </w:p>
        </w:tc>
        <w:tc>
          <w:tcPr>
            <w:tcW w:w="192" w:type="pct"/>
          </w:tcPr>
          <w:p w14:paraId="47E33D6A" w14:textId="0DBDB718" w:rsidR="00257D63" w:rsidRDefault="00257D63" w:rsidP="00257D63">
            <w:pPr>
              <w:pStyle w:val="TabellRader"/>
            </w:pPr>
            <w:r>
              <w:t>KN 19</w:t>
            </w:r>
          </w:p>
        </w:tc>
        <w:tc>
          <w:tcPr>
            <w:tcW w:w="192" w:type="pct"/>
          </w:tcPr>
          <w:p w14:paraId="73B7DBC1" w14:textId="77777777" w:rsidR="00257D63" w:rsidRDefault="00257D63" w:rsidP="00257D63">
            <w:pPr>
              <w:pStyle w:val="TabellRader"/>
            </w:pPr>
          </w:p>
        </w:tc>
        <w:tc>
          <w:tcPr>
            <w:tcW w:w="213" w:type="pct"/>
          </w:tcPr>
          <w:p w14:paraId="6F76698E" w14:textId="26870850" w:rsidR="00257D63" w:rsidRDefault="00257D63" w:rsidP="00257D63">
            <w:pPr>
              <w:pStyle w:val="TabellRader"/>
            </w:pPr>
            <w:r>
              <w:t>X</w:t>
            </w:r>
          </w:p>
        </w:tc>
      </w:tr>
      <w:tr w:rsidR="00257D63" w14:paraId="7142F690" w14:textId="77777777" w:rsidTr="003C5A6C">
        <w:trPr>
          <w:gridAfter w:val="2"/>
          <w:wAfter w:w="4015" w:type="pct"/>
        </w:trPr>
        <w:tc>
          <w:tcPr>
            <w:tcW w:w="195" w:type="pct"/>
          </w:tcPr>
          <w:p w14:paraId="522AE433" w14:textId="42AFB866" w:rsidR="00257D63" w:rsidRDefault="00257D63" w:rsidP="00257D63">
            <w:pPr>
              <w:pStyle w:val="TabellRader"/>
            </w:pPr>
            <w:r>
              <w:t>210</w:t>
            </w:r>
          </w:p>
        </w:tc>
        <w:tc>
          <w:tcPr>
            <w:tcW w:w="193" w:type="pct"/>
          </w:tcPr>
          <w:p w14:paraId="52815FC7" w14:textId="62D81371" w:rsidR="00257D63" w:rsidRDefault="00257D63" w:rsidP="00257D63">
            <w:pPr>
              <w:pStyle w:val="TabellRader"/>
            </w:pPr>
            <w:r>
              <w:t>NU12</w:t>
            </w:r>
          </w:p>
        </w:tc>
        <w:tc>
          <w:tcPr>
            <w:tcW w:w="192" w:type="pct"/>
          </w:tcPr>
          <w:p w14:paraId="48443AAC" w14:textId="2ADC5CED" w:rsidR="00257D63" w:rsidRDefault="00257D63" w:rsidP="00257D63">
            <w:pPr>
              <w:pStyle w:val="TabellRader"/>
            </w:pPr>
            <w:r>
              <w:t>KN 20</w:t>
            </w:r>
          </w:p>
        </w:tc>
        <w:tc>
          <w:tcPr>
            <w:tcW w:w="192" w:type="pct"/>
          </w:tcPr>
          <w:p w14:paraId="7C8BA91B" w14:textId="77777777" w:rsidR="00257D63" w:rsidRDefault="00257D63" w:rsidP="00257D63">
            <w:pPr>
              <w:pStyle w:val="TabellRader"/>
            </w:pPr>
          </w:p>
        </w:tc>
        <w:tc>
          <w:tcPr>
            <w:tcW w:w="213" w:type="pct"/>
          </w:tcPr>
          <w:p w14:paraId="14E35BBC" w14:textId="1445F953" w:rsidR="00257D63" w:rsidRDefault="00257D63" w:rsidP="00257D63">
            <w:pPr>
              <w:pStyle w:val="TabellRader"/>
            </w:pPr>
            <w:r>
              <w:t>X</w:t>
            </w:r>
          </w:p>
        </w:tc>
      </w:tr>
      <w:tr w:rsidR="00257D63" w14:paraId="51967C84" w14:textId="77777777" w:rsidTr="003C5A6C">
        <w:trPr>
          <w:gridAfter w:val="2"/>
          <w:wAfter w:w="4015" w:type="pct"/>
        </w:trPr>
        <w:tc>
          <w:tcPr>
            <w:tcW w:w="195" w:type="pct"/>
          </w:tcPr>
          <w:p w14:paraId="5ECB6C88" w14:textId="59448B86" w:rsidR="00257D63" w:rsidRDefault="00257D63" w:rsidP="00257D63">
            <w:pPr>
              <w:pStyle w:val="TabellRader"/>
            </w:pPr>
            <w:r>
              <w:t>253</w:t>
            </w:r>
          </w:p>
        </w:tc>
        <w:tc>
          <w:tcPr>
            <w:tcW w:w="193" w:type="pct"/>
          </w:tcPr>
          <w:p w14:paraId="3D0F8076" w14:textId="2BF43BA4" w:rsidR="00257D63" w:rsidRDefault="00257D63" w:rsidP="00257D63">
            <w:pPr>
              <w:pStyle w:val="TabellRader"/>
            </w:pPr>
            <w:r>
              <w:t>NU14</w:t>
            </w:r>
          </w:p>
        </w:tc>
        <w:tc>
          <w:tcPr>
            <w:tcW w:w="192" w:type="pct"/>
          </w:tcPr>
          <w:p w14:paraId="16C00DA8" w14:textId="2036CDDA" w:rsidR="00257D63" w:rsidRDefault="00257D63" w:rsidP="00257D63">
            <w:pPr>
              <w:pStyle w:val="TabellRader"/>
            </w:pPr>
            <w:r>
              <w:t>KN 21</w:t>
            </w:r>
          </w:p>
        </w:tc>
        <w:tc>
          <w:tcPr>
            <w:tcW w:w="192" w:type="pct"/>
          </w:tcPr>
          <w:p w14:paraId="60D890E3" w14:textId="54B7259D" w:rsidR="00257D63" w:rsidRDefault="00257D63" w:rsidP="00257D63">
            <w:pPr>
              <w:pStyle w:val="TabellRader"/>
            </w:pPr>
            <w:r>
              <w:t>X</w:t>
            </w:r>
          </w:p>
        </w:tc>
        <w:tc>
          <w:tcPr>
            <w:tcW w:w="213" w:type="pct"/>
          </w:tcPr>
          <w:p w14:paraId="6F3B50C5" w14:textId="6B15DA36" w:rsidR="00257D63" w:rsidRDefault="00257D63" w:rsidP="00257D63">
            <w:pPr>
              <w:pStyle w:val="TabellRader"/>
            </w:pPr>
          </w:p>
        </w:tc>
      </w:tr>
      <w:tr w:rsidR="00257D63" w14:paraId="780A3914" w14:textId="77777777" w:rsidTr="003C5A6C">
        <w:trPr>
          <w:gridAfter w:val="2"/>
          <w:wAfter w:w="4015" w:type="pct"/>
        </w:trPr>
        <w:tc>
          <w:tcPr>
            <w:tcW w:w="195" w:type="pct"/>
          </w:tcPr>
          <w:p w14:paraId="6C07EE07" w14:textId="0BD24B71" w:rsidR="00257D63" w:rsidRDefault="00257D63" w:rsidP="00257D63">
            <w:pPr>
              <w:pStyle w:val="TabellRader"/>
            </w:pPr>
          </w:p>
        </w:tc>
        <w:tc>
          <w:tcPr>
            <w:tcW w:w="193" w:type="pct"/>
          </w:tcPr>
          <w:p w14:paraId="0743732A" w14:textId="77777777" w:rsidR="00257D63" w:rsidRDefault="00257D63" w:rsidP="00257D63">
            <w:pPr>
              <w:pStyle w:val="TabellRader"/>
            </w:pPr>
          </w:p>
        </w:tc>
        <w:tc>
          <w:tcPr>
            <w:tcW w:w="192" w:type="pct"/>
          </w:tcPr>
          <w:p w14:paraId="41A5C609" w14:textId="77777777" w:rsidR="00257D63" w:rsidRDefault="00257D63" w:rsidP="00257D63">
            <w:pPr>
              <w:pStyle w:val="TabellRader"/>
            </w:pPr>
          </w:p>
        </w:tc>
        <w:tc>
          <w:tcPr>
            <w:tcW w:w="192" w:type="pct"/>
          </w:tcPr>
          <w:p w14:paraId="0FAB0E74" w14:textId="77777777" w:rsidR="00257D63" w:rsidRDefault="00257D63" w:rsidP="00257D63">
            <w:pPr>
              <w:pStyle w:val="TabellRader"/>
            </w:pPr>
          </w:p>
        </w:tc>
        <w:tc>
          <w:tcPr>
            <w:tcW w:w="213" w:type="pct"/>
          </w:tcPr>
          <w:p w14:paraId="3056410C" w14:textId="5F10351C" w:rsidR="00257D63" w:rsidRDefault="00257D63" w:rsidP="00257D63">
            <w:pPr>
              <w:pStyle w:val="TabellRader"/>
            </w:pPr>
          </w:p>
        </w:tc>
      </w:tr>
      <w:tr w:rsidR="004A1708" w14:paraId="0A51830A" w14:textId="77777777" w:rsidTr="003C5A6C">
        <w:trPr>
          <w:gridAfter w:val="2"/>
          <w:wAfter w:w="4015" w:type="pct"/>
        </w:trPr>
        <w:tc>
          <w:tcPr>
            <w:tcW w:w="195" w:type="pct"/>
          </w:tcPr>
          <w:p w14:paraId="53EF0245" w14:textId="77777777" w:rsidR="004A1708" w:rsidRDefault="004A1708" w:rsidP="00257D63">
            <w:pPr>
              <w:pStyle w:val="TabellRader"/>
            </w:pPr>
          </w:p>
        </w:tc>
        <w:tc>
          <w:tcPr>
            <w:tcW w:w="193" w:type="pct"/>
          </w:tcPr>
          <w:p w14:paraId="1336F6AC" w14:textId="77777777" w:rsidR="004A1708" w:rsidRDefault="004A1708" w:rsidP="00257D63">
            <w:pPr>
              <w:pStyle w:val="TabellRader"/>
            </w:pPr>
          </w:p>
        </w:tc>
        <w:tc>
          <w:tcPr>
            <w:tcW w:w="192" w:type="pct"/>
          </w:tcPr>
          <w:p w14:paraId="3EA1E3A6" w14:textId="77777777" w:rsidR="004A1708" w:rsidRDefault="004A1708" w:rsidP="00257D63">
            <w:pPr>
              <w:pStyle w:val="TabellRader"/>
            </w:pPr>
          </w:p>
        </w:tc>
        <w:tc>
          <w:tcPr>
            <w:tcW w:w="192" w:type="pct"/>
          </w:tcPr>
          <w:p w14:paraId="63A735DD" w14:textId="77777777" w:rsidR="004A1708" w:rsidRDefault="004A1708" w:rsidP="00257D63">
            <w:pPr>
              <w:pStyle w:val="TabellRader"/>
            </w:pPr>
          </w:p>
        </w:tc>
        <w:tc>
          <w:tcPr>
            <w:tcW w:w="213" w:type="pct"/>
          </w:tcPr>
          <w:p w14:paraId="20CA41F8" w14:textId="77777777" w:rsidR="004A1708" w:rsidRDefault="004A1708" w:rsidP="00257D63">
            <w:pPr>
              <w:pStyle w:val="TabellRader"/>
            </w:pPr>
          </w:p>
        </w:tc>
      </w:tr>
      <w:tr w:rsidR="00257D63" w:rsidRPr="00714643" w14:paraId="6CB7EF27" w14:textId="77777777" w:rsidTr="003C5A6C">
        <w:trPr>
          <w:gridAfter w:val="2"/>
          <w:wAfter w:w="4015" w:type="pct"/>
        </w:trPr>
        <w:tc>
          <w:tcPr>
            <w:tcW w:w="195" w:type="pct"/>
          </w:tcPr>
          <w:p w14:paraId="57E5AF36" w14:textId="2A10BC30" w:rsidR="00257D63" w:rsidRPr="00714643" w:rsidRDefault="00257D63" w:rsidP="00257D63">
            <w:pPr>
              <w:pStyle w:val="TabellRader"/>
              <w:rPr>
                <w:b/>
              </w:rPr>
            </w:pPr>
            <w:r w:rsidRPr="00714643">
              <w:rPr>
                <w:b/>
              </w:rPr>
              <w:t>2019/20</w:t>
            </w:r>
          </w:p>
        </w:tc>
        <w:tc>
          <w:tcPr>
            <w:tcW w:w="193" w:type="pct"/>
          </w:tcPr>
          <w:p w14:paraId="217F89EE" w14:textId="77777777" w:rsidR="00257D63" w:rsidRPr="00714643" w:rsidRDefault="00257D63" w:rsidP="00257D63">
            <w:pPr>
              <w:pStyle w:val="TabellRader"/>
              <w:rPr>
                <w:b/>
              </w:rPr>
            </w:pPr>
          </w:p>
        </w:tc>
        <w:tc>
          <w:tcPr>
            <w:tcW w:w="192" w:type="pct"/>
          </w:tcPr>
          <w:p w14:paraId="34DB24BC" w14:textId="77777777" w:rsidR="00257D63" w:rsidRPr="00714643" w:rsidRDefault="00257D63" w:rsidP="00257D63">
            <w:pPr>
              <w:pStyle w:val="TabellRader"/>
              <w:rPr>
                <w:b/>
              </w:rPr>
            </w:pPr>
          </w:p>
        </w:tc>
        <w:tc>
          <w:tcPr>
            <w:tcW w:w="192" w:type="pct"/>
          </w:tcPr>
          <w:p w14:paraId="561D1FC1" w14:textId="77777777" w:rsidR="00257D63" w:rsidRPr="00714643" w:rsidRDefault="00257D63" w:rsidP="00257D63">
            <w:pPr>
              <w:pStyle w:val="TabellRader"/>
              <w:rPr>
                <w:b/>
              </w:rPr>
            </w:pPr>
          </w:p>
        </w:tc>
        <w:tc>
          <w:tcPr>
            <w:tcW w:w="213" w:type="pct"/>
          </w:tcPr>
          <w:p w14:paraId="365818B0" w14:textId="5A7DE03F" w:rsidR="00257D63" w:rsidRPr="00714643" w:rsidRDefault="00257D63" w:rsidP="00257D63">
            <w:pPr>
              <w:pStyle w:val="TabellRader"/>
              <w:rPr>
                <w:b/>
              </w:rPr>
            </w:pPr>
          </w:p>
        </w:tc>
      </w:tr>
      <w:tr w:rsidR="00257D63" w14:paraId="7A7299B0" w14:textId="77777777" w:rsidTr="003C5A6C">
        <w:trPr>
          <w:gridAfter w:val="2"/>
          <w:wAfter w:w="4015" w:type="pct"/>
        </w:trPr>
        <w:tc>
          <w:tcPr>
            <w:tcW w:w="195" w:type="pct"/>
          </w:tcPr>
          <w:p w14:paraId="00DD2B6D" w14:textId="1D22C8CB" w:rsidR="00257D63" w:rsidRDefault="00257D63" w:rsidP="00257D63">
            <w:pPr>
              <w:pStyle w:val="TabellRader"/>
            </w:pPr>
            <w:r>
              <w:t>123</w:t>
            </w:r>
          </w:p>
        </w:tc>
        <w:tc>
          <w:tcPr>
            <w:tcW w:w="193" w:type="pct"/>
          </w:tcPr>
          <w:p w14:paraId="3FD7B2DD" w14:textId="5DECB923" w:rsidR="00257D63" w:rsidRDefault="00257D63" w:rsidP="00257D63">
            <w:pPr>
              <w:pStyle w:val="TabellRader"/>
            </w:pPr>
            <w:r>
              <w:t>NU1</w:t>
            </w:r>
          </w:p>
        </w:tc>
        <w:tc>
          <w:tcPr>
            <w:tcW w:w="192" w:type="pct"/>
          </w:tcPr>
          <w:p w14:paraId="50F59FF4" w14:textId="768C3412" w:rsidR="00257D63" w:rsidRDefault="00257D63" w:rsidP="00257D63">
            <w:pPr>
              <w:pStyle w:val="TabellRader"/>
            </w:pPr>
            <w:r>
              <w:t>UD 2</w:t>
            </w:r>
          </w:p>
        </w:tc>
        <w:tc>
          <w:tcPr>
            <w:tcW w:w="192" w:type="pct"/>
          </w:tcPr>
          <w:p w14:paraId="7A062682" w14:textId="7F9527F8" w:rsidR="00257D63" w:rsidRDefault="00257D63" w:rsidP="00257D63">
            <w:pPr>
              <w:pStyle w:val="TabellRader"/>
            </w:pPr>
            <w:r>
              <w:t>X</w:t>
            </w:r>
          </w:p>
        </w:tc>
        <w:tc>
          <w:tcPr>
            <w:tcW w:w="213" w:type="pct"/>
          </w:tcPr>
          <w:p w14:paraId="59004562" w14:textId="40613E6E" w:rsidR="00257D63" w:rsidRDefault="00257D63" w:rsidP="00257D63">
            <w:pPr>
              <w:pStyle w:val="TabellRader"/>
            </w:pPr>
          </w:p>
        </w:tc>
      </w:tr>
      <w:tr w:rsidR="00257D63" w14:paraId="58CBF29C" w14:textId="77777777" w:rsidTr="003C5A6C">
        <w:trPr>
          <w:gridAfter w:val="2"/>
          <w:wAfter w:w="4015" w:type="pct"/>
        </w:trPr>
        <w:tc>
          <w:tcPr>
            <w:tcW w:w="195" w:type="pct"/>
          </w:tcPr>
          <w:p w14:paraId="54F2F25D" w14:textId="35F28234" w:rsidR="00257D63" w:rsidRDefault="00257D63" w:rsidP="00257D63">
            <w:pPr>
              <w:pStyle w:val="TabellRader"/>
            </w:pPr>
            <w:r>
              <w:t>221</w:t>
            </w:r>
          </w:p>
        </w:tc>
        <w:tc>
          <w:tcPr>
            <w:tcW w:w="193" w:type="pct"/>
          </w:tcPr>
          <w:p w14:paraId="0748B008" w14:textId="6795C621" w:rsidR="00257D63" w:rsidRDefault="00257D63" w:rsidP="00257D63">
            <w:pPr>
              <w:pStyle w:val="TabellRader"/>
            </w:pPr>
            <w:r>
              <w:t>NU14</w:t>
            </w:r>
          </w:p>
        </w:tc>
        <w:tc>
          <w:tcPr>
            <w:tcW w:w="192" w:type="pct"/>
          </w:tcPr>
          <w:p w14:paraId="0A95D902" w14:textId="4DA72839" w:rsidR="00257D63" w:rsidRDefault="00257D63" w:rsidP="00257D63">
            <w:pPr>
              <w:pStyle w:val="TabellRader"/>
            </w:pPr>
            <w:r>
              <w:t>KN 23</w:t>
            </w:r>
          </w:p>
        </w:tc>
        <w:tc>
          <w:tcPr>
            <w:tcW w:w="192" w:type="pct"/>
          </w:tcPr>
          <w:p w14:paraId="31B2DAC0" w14:textId="77777777" w:rsidR="00257D63" w:rsidRDefault="00257D63" w:rsidP="00257D63">
            <w:pPr>
              <w:pStyle w:val="TabellRader"/>
            </w:pPr>
          </w:p>
        </w:tc>
        <w:tc>
          <w:tcPr>
            <w:tcW w:w="213" w:type="pct"/>
          </w:tcPr>
          <w:p w14:paraId="357EB3FE" w14:textId="630FABBC" w:rsidR="00257D63" w:rsidRDefault="00257D63" w:rsidP="00257D63">
            <w:pPr>
              <w:pStyle w:val="TabellRader"/>
            </w:pPr>
            <w:r>
              <w:t>X</w:t>
            </w:r>
          </w:p>
        </w:tc>
      </w:tr>
      <w:tr w:rsidR="00257D63" w14:paraId="1CBBAE80" w14:textId="77777777" w:rsidTr="003C5A6C">
        <w:trPr>
          <w:gridAfter w:val="2"/>
          <w:wAfter w:w="4015" w:type="pct"/>
        </w:trPr>
        <w:tc>
          <w:tcPr>
            <w:tcW w:w="195" w:type="pct"/>
          </w:tcPr>
          <w:p w14:paraId="22CC6A40" w14:textId="562F55AB" w:rsidR="00257D63" w:rsidRDefault="00257D63" w:rsidP="00257D63">
            <w:pPr>
              <w:pStyle w:val="TabellRader"/>
            </w:pPr>
            <w:r>
              <w:t>222</w:t>
            </w:r>
          </w:p>
        </w:tc>
        <w:tc>
          <w:tcPr>
            <w:tcW w:w="193" w:type="pct"/>
          </w:tcPr>
          <w:p w14:paraId="1714D39F" w14:textId="74FAF86C" w:rsidR="00257D63" w:rsidRDefault="00257D63" w:rsidP="00257D63">
            <w:pPr>
              <w:pStyle w:val="TabellRader"/>
            </w:pPr>
            <w:r>
              <w:t>NU15</w:t>
            </w:r>
          </w:p>
        </w:tc>
        <w:tc>
          <w:tcPr>
            <w:tcW w:w="192" w:type="pct"/>
          </w:tcPr>
          <w:p w14:paraId="15074159" w14:textId="491CF0B1" w:rsidR="00257D63" w:rsidRDefault="00257D63" w:rsidP="00257D63">
            <w:pPr>
              <w:pStyle w:val="TabellRader"/>
            </w:pPr>
            <w:r>
              <w:t>LI 38</w:t>
            </w:r>
          </w:p>
        </w:tc>
        <w:tc>
          <w:tcPr>
            <w:tcW w:w="192" w:type="pct"/>
          </w:tcPr>
          <w:p w14:paraId="5262AADA" w14:textId="77777777" w:rsidR="00257D63" w:rsidRDefault="00257D63" w:rsidP="00257D63">
            <w:pPr>
              <w:pStyle w:val="TabellRader"/>
            </w:pPr>
          </w:p>
        </w:tc>
        <w:tc>
          <w:tcPr>
            <w:tcW w:w="213" w:type="pct"/>
          </w:tcPr>
          <w:p w14:paraId="2E415DE4" w14:textId="7DBA055F" w:rsidR="00257D63" w:rsidRDefault="00257D63" w:rsidP="00257D63">
            <w:pPr>
              <w:pStyle w:val="TabellRader"/>
            </w:pPr>
            <w:r>
              <w:t>X</w:t>
            </w:r>
          </w:p>
        </w:tc>
      </w:tr>
      <w:tr w:rsidR="00257D63" w14:paraId="79E2AD12" w14:textId="77777777" w:rsidTr="003C5A6C">
        <w:trPr>
          <w:gridAfter w:val="2"/>
          <w:wAfter w:w="4015" w:type="pct"/>
        </w:trPr>
        <w:tc>
          <w:tcPr>
            <w:tcW w:w="195" w:type="pct"/>
          </w:tcPr>
          <w:p w14:paraId="68DC913C" w14:textId="7668B961" w:rsidR="00257D63" w:rsidRDefault="00257D63" w:rsidP="00257D63">
            <w:pPr>
              <w:pStyle w:val="TabellRader"/>
            </w:pPr>
            <w:r>
              <w:t>287</w:t>
            </w:r>
          </w:p>
        </w:tc>
        <w:tc>
          <w:tcPr>
            <w:tcW w:w="193" w:type="pct"/>
          </w:tcPr>
          <w:p w14:paraId="70BCACB8" w14:textId="5F8CF275" w:rsidR="00257D63" w:rsidRDefault="00257D63" w:rsidP="00257D63">
            <w:pPr>
              <w:pStyle w:val="TabellRader"/>
            </w:pPr>
            <w:r>
              <w:t>NU16</w:t>
            </w:r>
          </w:p>
        </w:tc>
        <w:tc>
          <w:tcPr>
            <w:tcW w:w="192" w:type="pct"/>
          </w:tcPr>
          <w:p w14:paraId="113B0DB3" w14:textId="30C10C1B" w:rsidR="00257D63" w:rsidRDefault="00257D63" w:rsidP="00257D63">
            <w:pPr>
              <w:pStyle w:val="TabellRader"/>
            </w:pPr>
            <w:r>
              <w:t>KN 24</w:t>
            </w:r>
          </w:p>
        </w:tc>
        <w:tc>
          <w:tcPr>
            <w:tcW w:w="192" w:type="pct"/>
          </w:tcPr>
          <w:p w14:paraId="21895370" w14:textId="77777777" w:rsidR="00257D63" w:rsidRDefault="00257D63" w:rsidP="00257D63">
            <w:pPr>
              <w:pStyle w:val="TabellRader"/>
            </w:pPr>
          </w:p>
        </w:tc>
        <w:tc>
          <w:tcPr>
            <w:tcW w:w="213" w:type="pct"/>
          </w:tcPr>
          <w:p w14:paraId="2C52A723" w14:textId="4A801147" w:rsidR="00257D63" w:rsidRDefault="00257D63" w:rsidP="00257D63">
            <w:pPr>
              <w:pStyle w:val="TabellRader"/>
            </w:pPr>
            <w:r>
              <w:t>X</w:t>
            </w:r>
          </w:p>
        </w:tc>
      </w:tr>
      <w:tr w:rsidR="00257D63" w14:paraId="146A5C7E" w14:textId="77777777" w:rsidTr="003C5A6C">
        <w:trPr>
          <w:gridAfter w:val="2"/>
          <w:wAfter w:w="4015" w:type="pct"/>
        </w:trPr>
        <w:tc>
          <w:tcPr>
            <w:tcW w:w="195" w:type="pct"/>
          </w:tcPr>
          <w:p w14:paraId="3250A4AD" w14:textId="6D5CA344" w:rsidR="00257D63" w:rsidRDefault="00257D63" w:rsidP="00257D63">
            <w:pPr>
              <w:pStyle w:val="TabellRader"/>
            </w:pPr>
            <w:r>
              <w:t>312</w:t>
            </w:r>
          </w:p>
        </w:tc>
        <w:tc>
          <w:tcPr>
            <w:tcW w:w="193" w:type="pct"/>
          </w:tcPr>
          <w:p w14:paraId="5ACA4CE6" w14:textId="615910D6" w:rsidR="00257D63" w:rsidRDefault="00257D63" w:rsidP="00257D63">
            <w:pPr>
              <w:pStyle w:val="TabellRader"/>
            </w:pPr>
            <w:r>
              <w:t>NU18</w:t>
            </w:r>
          </w:p>
        </w:tc>
        <w:tc>
          <w:tcPr>
            <w:tcW w:w="192" w:type="pct"/>
          </w:tcPr>
          <w:p w14:paraId="1DF4FB68" w14:textId="3C5F48E8" w:rsidR="00257D63" w:rsidRDefault="00257D63" w:rsidP="00257D63">
            <w:pPr>
              <w:pStyle w:val="TabellRader"/>
            </w:pPr>
            <w:r>
              <w:t>Ju 56</w:t>
            </w:r>
          </w:p>
        </w:tc>
        <w:tc>
          <w:tcPr>
            <w:tcW w:w="192" w:type="pct"/>
          </w:tcPr>
          <w:p w14:paraId="5A5D952E" w14:textId="77777777" w:rsidR="00257D63" w:rsidRDefault="00257D63" w:rsidP="00257D63">
            <w:pPr>
              <w:pStyle w:val="TabellRader"/>
            </w:pPr>
          </w:p>
        </w:tc>
        <w:tc>
          <w:tcPr>
            <w:tcW w:w="213" w:type="pct"/>
          </w:tcPr>
          <w:p w14:paraId="5330DBBA" w14:textId="53AED8D4" w:rsidR="00257D63" w:rsidRDefault="00257D63" w:rsidP="00257D63">
            <w:pPr>
              <w:pStyle w:val="TabellRader"/>
            </w:pPr>
            <w:r>
              <w:t>X</w:t>
            </w:r>
          </w:p>
        </w:tc>
      </w:tr>
      <w:tr w:rsidR="00257D63" w14:paraId="75F66560" w14:textId="77777777" w:rsidTr="003C5A6C">
        <w:trPr>
          <w:gridAfter w:val="2"/>
          <w:wAfter w:w="4015" w:type="pct"/>
        </w:trPr>
        <w:tc>
          <w:tcPr>
            <w:tcW w:w="195" w:type="pct"/>
          </w:tcPr>
          <w:p w14:paraId="4FBAC13F" w14:textId="77777777" w:rsidR="00257D63" w:rsidRDefault="00257D63" w:rsidP="00257D63">
            <w:pPr>
              <w:pStyle w:val="TabellRader"/>
            </w:pPr>
          </w:p>
        </w:tc>
        <w:tc>
          <w:tcPr>
            <w:tcW w:w="193" w:type="pct"/>
          </w:tcPr>
          <w:p w14:paraId="4A945EF5" w14:textId="77777777" w:rsidR="00257D63" w:rsidRDefault="00257D63" w:rsidP="00257D63">
            <w:pPr>
              <w:pStyle w:val="TabellRader"/>
            </w:pPr>
          </w:p>
        </w:tc>
        <w:tc>
          <w:tcPr>
            <w:tcW w:w="192" w:type="pct"/>
          </w:tcPr>
          <w:p w14:paraId="390BCB60" w14:textId="77777777" w:rsidR="00257D63" w:rsidRDefault="00257D63" w:rsidP="00257D63">
            <w:pPr>
              <w:pStyle w:val="TabellRader"/>
            </w:pPr>
          </w:p>
        </w:tc>
        <w:tc>
          <w:tcPr>
            <w:tcW w:w="192" w:type="pct"/>
          </w:tcPr>
          <w:p w14:paraId="1485EAB5" w14:textId="77777777" w:rsidR="00257D63" w:rsidRDefault="00257D63" w:rsidP="00257D63">
            <w:pPr>
              <w:pStyle w:val="TabellRader"/>
            </w:pPr>
          </w:p>
        </w:tc>
        <w:tc>
          <w:tcPr>
            <w:tcW w:w="213" w:type="pct"/>
          </w:tcPr>
          <w:p w14:paraId="7089EA82" w14:textId="77777777" w:rsidR="00257D63" w:rsidRDefault="00257D63" w:rsidP="00257D63">
            <w:pPr>
              <w:pStyle w:val="TabellRader"/>
            </w:pPr>
          </w:p>
        </w:tc>
      </w:tr>
      <w:tr w:rsidR="00257D63" w:rsidRPr="00714643" w14:paraId="28BB7878" w14:textId="77777777" w:rsidTr="003C5A6C">
        <w:trPr>
          <w:gridAfter w:val="2"/>
          <w:wAfter w:w="4015" w:type="pct"/>
        </w:trPr>
        <w:tc>
          <w:tcPr>
            <w:tcW w:w="195" w:type="pct"/>
          </w:tcPr>
          <w:p w14:paraId="240FB7D3" w14:textId="062DC225" w:rsidR="00257D63" w:rsidRPr="00714643" w:rsidRDefault="00257D63" w:rsidP="00257D63">
            <w:pPr>
              <w:pStyle w:val="TabellRader"/>
              <w:rPr>
                <w:b/>
              </w:rPr>
            </w:pPr>
            <w:r w:rsidRPr="00714643">
              <w:rPr>
                <w:b/>
              </w:rPr>
              <w:t>20</w:t>
            </w:r>
            <w:r>
              <w:rPr>
                <w:b/>
              </w:rPr>
              <w:t>20</w:t>
            </w:r>
            <w:r w:rsidRPr="00714643">
              <w:rPr>
                <w:b/>
              </w:rPr>
              <w:t>/2</w:t>
            </w:r>
            <w:r>
              <w:rPr>
                <w:b/>
              </w:rPr>
              <w:t>1</w:t>
            </w:r>
          </w:p>
        </w:tc>
        <w:tc>
          <w:tcPr>
            <w:tcW w:w="193" w:type="pct"/>
          </w:tcPr>
          <w:p w14:paraId="0A0BE0C3" w14:textId="77777777" w:rsidR="00257D63" w:rsidRPr="00714643" w:rsidRDefault="00257D63" w:rsidP="00257D63">
            <w:pPr>
              <w:pStyle w:val="TabellRader"/>
              <w:rPr>
                <w:b/>
              </w:rPr>
            </w:pPr>
          </w:p>
        </w:tc>
        <w:tc>
          <w:tcPr>
            <w:tcW w:w="192" w:type="pct"/>
          </w:tcPr>
          <w:p w14:paraId="04BA5AC8" w14:textId="77777777" w:rsidR="00257D63" w:rsidRPr="00714643" w:rsidRDefault="00257D63" w:rsidP="00257D63">
            <w:pPr>
              <w:pStyle w:val="TabellRader"/>
              <w:rPr>
                <w:b/>
              </w:rPr>
            </w:pPr>
          </w:p>
        </w:tc>
        <w:tc>
          <w:tcPr>
            <w:tcW w:w="192" w:type="pct"/>
          </w:tcPr>
          <w:p w14:paraId="7C395822" w14:textId="77777777" w:rsidR="00257D63" w:rsidRPr="00714643" w:rsidRDefault="00257D63" w:rsidP="00257D63">
            <w:pPr>
              <w:pStyle w:val="TabellRader"/>
              <w:rPr>
                <w:b/>
              </w:rPr>
            </w:pPr>
          </w:p>
        </w:tc>
        <w:tc>
          <w:tcPr>
            <w:tcW w:w="213" w:type="pct"/>
          </w:tcPr>
          <w:p w14:paraId="3EF71A5F" w14:textId="4DE931F1" w:rsidR="00257D63" w:rsidRPr="00714643" w:rsidRDefault="00257D63" w:rsidP="00257D63">
            <w:pPr>
              <w:pStyle w:val="TabellRader"/>
              <w:rPr>
                <w:b/>
              </w:rPr>
            </w:pPr>
          </w:p>
        </w:tc>
      </w:tr>
      <w:tr w:rsidR="00257D63" w14:paraId="59C9966C" w14:textId="77777777" w:rsidTr="00F85E17">
        <w:trPr>
          <w:gridAfter w:val="2"/>
          <w:wAfter w:w="4015" w:type="pct"/>
        </w:trPr>
        <w:tc>
          <w:tcPr>
            <w:tcW w:w="195" w:type="pct"/>
          </w:tcPr>
          <w:p w14:paraId="1003A5AD" w14:textId="71146AF0" w:rsidR="00257D63" w:rsidRDefault="00257D63" w:rsidP="00257D63">
            <w:pPr>
              <w:pStyle w:val="TabellRader"/>
            </w:pPr>
            <w:r>
              <w:t>172</w:t>
            </w:r>
          </w:p>
        </w:tc>
        <w:tc>
          <w:tcPr>
            <w:tcW w:w="193" w:type="pct"/>
          </w:tcPr>
          <w:p w14:paraId="76F79B83" w14:textId="0F14556F" w:rsidR="00257D63" w:rsidRDefault="00257D63" w:rsidP="00257D63">
            <w:pPr>
              <w:pStyle w:val="TabellRader"/>
            </w:pPr>
            <w:r>
              <w:t>NU11</w:t>
            </w:r>
          </w:p>
        </w:tc>
        <w:tc>
          <w:tcPr>
            <w:tcW w:w="192" w:type="pct"/>
          </w:tcPr>
          <w:p w14:paraId="1415DD3D" w14:textId="2E7CB0C5" w:rsidR="00257D63" w:rsidRDefault="00257D63" w:rsidP="00257D63">
            <w:pPr>
              <w:pStyle w:val="TabellRader"/>
            </w:pPr>
            <w:r>
              <w:t>UD 6</w:t>
            </w:r>
          </w:p>
        </w:tc>
        <w:tc>
          <w:tcPr>
            <w:tcW w:w="192" w:type="pct"/>
          </w:tcPr>
          <w:p w14:paraId="25D52F53" w14:textId="3701523B" w:rsidR="00257D63" w:rsidRDefault="00257D63" w:rsidP="00257D63">
            <w:pPr>
              <w:pStyle w:val="TabellRader"/>
            </w:pPr>
            <w:r>
              <w:t>X</w:t>
            </w:r>
          </w:p>
        </w:tc>
        <w:tc>
          <w:tcPr>
            <w:tcW w:w="213" w:type="pct"/>
          </w:tcPr>
          <w:p w14:paraId="7E854589" w14:textId="3E86447A" w:rsidR="00257D63" w:rsidRDefault="00257D63" w:rsidP="00257D63">
            <w:pPr>
              <w:pStyle w:val="TabellRader"/>
            </w:pPr>
          </w:p>
        </w:tc>
      </w:tr>
      <w:tr w:rsidR="00257D63" w14:paraId="29A9CFB9" w14:textId="77777777" w:rsidTr="00F85E17">
        <w:trPr>
          <w:gridAfter w:val="2"/>
          <w:wAfter w:w="4015" w:type="pct"/>
        </w:trPr>
        <w:tc>
          <w:tcPr>
            <w:tcW w:w="195" w:type="pct"/>
          </w:tcPr>
          <w:p w14:paraId="4E2E599A" w14:textId="4D6FAB45" w:rsidR="00257D63" w:rsidRDefault="00257D63" w:rsidP="00257D63">
            <w:pPr>
              <w:pStyle w:val="TabellRader"/>
            </w:pPr>
            <w:r>
              <w:t>173</w:t>
            </w:r>
          </w:p>
        </w:tc>
        <w:tc>
          <w:tcPr>
            <w:tcW w:w="193" w:type="pct"/>
          </w:tcPr>
          <w:p w14:paraId="633038D1" w14:textId="0C3527EC" w:rsidR="00257D63" w:rsidRDefault="00257D63" w:rsidP="00257D63">
            <w:pPr>
              <w:pStyle w:val="TabellRader"/>
            </w:pPr>
            <w:r>
              <w:t>NU12</w:t>
            </w:r>
          </w:p>
        </w:tc>
        <w:tc>
          <w:tcPr>
            <w:tcW w:w="192" w:type="pct"/>
          </w:tcPr>
          <w:p w14:paraId="4C009BE4" w14:textId="06DC6AF5" w:rsidR="00257D63" w:rsidRDefault="00257D63" w:rsidP="00257D63">
            <w:pPr>
              <w:pStyle w:val="TabellRader"/>
            </w:pPr>
            <w:r>
              <w:t>LI 44</w:t>
            </w:r>
          </w:p>
        </w:tc>
        <w:tc>
          <w:tcPr>
            <w:tcW w:w="192" w:type="pct"/>
          </w:tcPr>
          <w:p w14:paraId="4E695E3B" w14:textId="79B47829" w:rsidR="00257D63" w:rsidRDefault="00257D63" w:rsidP="00257D63">
            <w:pPr>
              <w:pStyle w:val="TabellRader"/>
            </w:pPr>
            <w:r>
              <w:t>X</w:t>
            </w:r>
          </w:p>
        </w:tc>
        <w:tc>
          <w:tcPr>
            <w:tcW w:w="213" w:type="pct"/>
          </w:tcPr>
          <w:p w14:paraId="3B50E68F" w14:textId="3FFDD09D" w:rsidR="00257D63" w:rsidRDefault="00257D63" w:rsidP="00257D63">
            <w:pPr>
              <w:pStyle w:val="TabellRader"/>
            </w:pPr>
          </w:p>
        </w:tc>
      </w:tr>
      <w:tr w:rsidR="00257D63" w14:paraId="528C7965" w14:textId="77777777" w:rsidTr="00F85E17">
        <w:trPr>
          <w:gridAfter w:val="2"/>
          <w:wAfter w:w="4015" w:type="pct"/>
        </w:trPr>
        <w:tc>
          <w:tcPr>
            <w:tcW w:w="195" w:type="pct"/>
          </w:tcPr>
          <w:p w14:paraId="2CBDA940" w14:textId="2C7B48C1" w:rsidR="00257D63" w:rsidRDefault="00257D63" w:rsidP="00257D63">
            <w:pPr>
              <w:pStyle w:val="TabellRader"/>
            </w:pPr>
            <w:r>
              <w:t>228</w:t>
            </w:r>
          </w:p>
        </w:tc>
        <w:tc>
          <w:tcPr>
            <w:tcW w:w="193" w:type="pct"/>
          </w:tcPr>
          <w:p w14:paraId="0312C802" w14:textId="016513D3" w:rsidR="00257D63" w:rsidRDefault="00257D63" w:rsidP="00257D63">
            <w:pPr>
              <w:pStyle w:val="TabellRader"/>
            </w:pPr>
            <w:r>
              <w:t>NU18</w:t>
            </w:r>
          </w:p>
        </w:tc>
        <w:tc>
          <w:tcPr>
            <w:tcW w:w="192" w:type="pct"/>
          </w:tcPr>
          <w:p w14:paraId="028F9A58" w14:textId="2D030298" w:rsidR="00257D63" w:rsidRDefault="00257D63" w:rsidP="00257D63">
            <w:pPr>
              <w:pStyle w:val="TabellRader"/>
            </w:pPr>
            <w:r>
              <w:t>KN 29</w:t>
            </w:r>
          </w:p>
        </w:tc>
        <w:tc>
          <w:tcPr>
            <w:tcW w:w="192" w:type="pct"/>
          </w:tcPr>
          <w:p w14:paraId="5A20DC7D" w14:textId="77777777" w:rsidR="00257D63" w:rsidRDefault="00257D63" w:rsidP="00257D63">
            <w:pPr>
              <w:pStyle w:val="TabellRader"/>
            </w:pPr>
          </w:p>
        </w:tc>
        <w:tc>
          <w:tcPr>
            <w:tcW w:w="213" w:type="pct"/>
          </w:tcPr>
          <w:p w14:paraId="39B792EE" w14:textId="4E326CC0" w:rsidR="00257D63" w:rsidRDefault="00257D63" w:rsidP="00257D63">
            <w:pPr>
              <w:pStyle w:val="TabellRader"/>
            </w:pPr>
            <w:r>
              <w:t>X</w:t>
            </w:r>
          </w:p>
        </w:tc>
      </w:tr>
      <w:tr w:rsidR="00257D63" w14:paraId="191BB566" w14:textId="77777777" w:rsidTr="00F85E17">
        <w:trPr>
          <w:gridAfter w:val="2"/>
          <w:wAfter w:w="4015" w:type="pct"/>
        </w:trPr>
        <w:tc>
          <w:tcPr>
            <w:tcW w:w="195" w:type="pct"/>
          </w:tcPr>
          <w:p w14:paraId="4581CD5B" w14:textId="404CF73D" w:rsidR="00257D63" w:rsidRDefault="00257D63" w:rsidP="00257D63">
            <w:pPr>
              <w:pStyle w:val="TabellRader"/>
            </w:pPr>
            <w:r>
              <w:t>257</w:t>
            </w:r>
          </w:p>
        </w:tc>
        <w:tc>
          <w:tcPr>
            <w:tcW w:w="193" w:type="pct"/>
          </w:tcPr>
          <w:p w14:paraId="1FAFEBEF" w14:textId="2D6EF18E" w:rsidR="00257D63" w:rsidRDefault="00257D63" w:rsidP="00257D63">
            <w:pPr>
              <w:pStyle w:val="TabellRader"/>
            </w:pPr>
            <w:r>
              <w:t>NU16</w:t>
            </w:r>
          </w:p>
        </w:tc>
        <w:tc>
          <w:tcPr>
            <w:tcW w:w="192" w:type="pct"/>
          </w:tcPr>
          <w:p w14:paraId="3AFAFB6D" w14:textId="447A1C4F" w:rsidR="00257D63" w:rsidRDefault="00257D63" w:rsidP="00257D63">
            <w:pPr>
              <w:pStyle w:val="TabellRader"/>
            </w:pPr>
            <w:r>
              <w:t>KN 30</w:t>
            </w:r>
          </w:p>
        </w:tc>
        <w:tc>
          <w:tcPr>
            <w:tcW w:w="192" w:type="pct"/>
          </w:tcPr>
          <w:p w14:paraId="498C6900" w14:textId="77777777" w:rsidR="00257D63" w:rsidRDefault="00257D63" w:rsidP="00257D63">
            <w:pPr>
              <w:pStyle w:val="TabellRader"/>
            </w:pPr>
          </w:p>
        </w:tc>
        <w:tc>
          <w:tcPr>
            <w:tcW w:w="213" w:type="pct"/>
          </w:tcPr>
          <w:p w14:paraId="2AA50E20" w14:textId="3E5A4703" w:rsidR="00257D63" w:rsidRDefault="00257D63" w:rsidP="00257D63">
            <w:pPr>
              <w:pStyle w:val="TabellRader"/>
            </w:pPr>
            <w:r>
              <w:t>X</w:t>
            </w:r>
          </w:p>
        </w:tc>
      </w:tr>
      <w:tr w:rsidR="00257D63" w14:paraId="5C0812DE" w14:textId="77777777" w:rsidTr="00F85E17">
        <w:trPr>
          <w:gridAfter w:val="2"/>
          <w:wAfter w:w="4015" w:type="pct"/>
        </w:trPr>
        <w:tc>
          <w:tcPr>
            <w:tcW w:w="195" w:type="pct"/>
          </w:tcPr>
          <w:p w14:paraId="0B03ECCB" w14:textId="2F8FE0DB" w:rsidR="00257D63" w:rsidRDefault="00257D63" w:rsidP="00257D63">
            <w:pPr>
              <w:pStyle w:val="TabellRader"/>
            </w:pPr>
            <w:r>
              <w:t>321</w:t>
            </w:r>
          </w:p>
        </w:tc>
        <w:tc>
          <w:tcPr>
            <w:tcW w:w="193" w:type="pct"/>
          </w:tcPr>
          <w:p w14:paraId="309FD7ED" w14:textId="2F34EBD0" w:rsidR="00257D63" w:rsidRDefault="00257D63" w:rsidP="00257D63">
            <w:pPr>
              <w:pStyle w:val="TabellRader"/>
            </w:pPr>
            <w:r>
              <w:t>NU30</w:t>
            </w:r>
          </w:p>
        </w:tc>
        <w:tc>
          <w:tcPr>
            <w:tcW w:w="192" w:type="pct"/>
          </w:tcPr>
          <w:p w14:paraId="7F2B7111" w14:textId="1F385F69" w:rsidR="00257D63" w:rsidRDefault="00257D63" w:rsidP="00257D63">
            <w:pPr>
              <w:pStyle w:val="TabellRader"/>
            </w:pPr>
            <w:r>
              <w:t>Fi 40</w:t>
            </w:r>
          </w:p>
        </w:tc>
        <w:tc>
          <w:tcPr>
            <w:tcW w:w="192" w:type="pct"/>
          </w:tcPr>
          <w:p w14:paraId="409D8E70" w14:textId="77777777" w:rsidR="00257D63" w:rsidRDefault="00257D63" w:rsidP="00257D63">
            <w:pPr>
              <w:pStyle w:val="TabellRader"/>
            </w:pPr>
          </w:p>
        </w:tc>
        <w:tc>
          <w:tcPr>
            <w:tcW w:w="213" w:type="pct"/>
          </w:tcPr>
          <w:p w14:paraId="776E42DD" w14:textId="2B4CA589" w:rsidR="00257D63" w:rsidRDefault="00257D63" w:rsidP="00257D63">
            <w:pPr>
              <w:pStyle w:val="TabellRader"/>
            </w:pPr>
            <w:r>
              <w:t>X</w:t>
            </w:r>
          </w:p>
        </w:tc>
      </w:tr>
      <w:tr w:rsidR="00257D63" w14:paraId="08A41286" w14:textId="77777777" w:rsidTr="00F85E17">
        <w:trPr>
          <w:gridAfter w:val="2"/>
          <w:wAfter w:w="4015" w:type="pct"/>
        </w:trPr>
        <w:tc>
          <w:tcPr>
            <w:tcW w:w="195" w:type="pct"/>
          </w:tcPr>
          <w:p w14:paraId="3DC3EB88" w14:textId="2DA10233" w:rsidR="00257D63" w:rsidRDefault="00257D63" w:rsidP="00257D63">
            <w:pPr>
              <w:pStyle w:val="TabellRader"/>
            </w:pPr>
            <w:r>
              <w:t>394</w:t>
            </w:r>
          </w:p>
        </w:tc>
        <w:tc>
          <w:tcPr>
            <w:tcW w:w="193" w:type="pct"/>
          </w:tcPr>
          <w:p w14:paraId="202F8F28" w14:textId="3A8CECFA" w:rsidR="00257D63" w:rsidRDefault="00257D63" w:rsidP="00257D63">
            <w:pPr>
              <w:pStyle w:val="TabellRader"/>
            </w:pPr>
            <w:r>
              <w:t>NU27</w:t>
            </w:r>
          </w:p>
        </w:tc>
        <w:tc>
          <w:tcPr>
            <w:tcW w:w="192" w:type="pct"/>
          </w:tcPr>
          <w:p w14:paraId="5B93C7B3" w14:textId="6F5D502F" w:rsidR="00257D63" w:rsidRDefault="00257D63" w:rsidP="00257D63">
            <w:pPr>
              <w:pStyle w:val="TabellRader"/>
            </w:pPr>
            <w:r>
              <w:t>KN 32</w:t>
            </w:r>
          </w:p>
        </w:tc>
        <w:tc>
          <w:tcPr>
            <w:tcW w:w="192" w:type="pct"/>
          </w:tcPr>
          <w:p w14:paraId="4F60F385" w14:textId="364C63A6" w:rsidR="00257D63" w:rsidRDefault="00257D63" w:rsidP="00257D63">
            <w:pPr>
              <w:pStyle w:val="TabellRader"/>
            </w:pPr>
            <w:r>
              <w:t>X</w:t>
            </w:r>
          </w:p>
        </w:tc>
        <w:tc>
          <w:tcPr>
            <w:tcW w:w="213" w:type="pct"/>
          </w:tcPr>
          <w:p w14:paraId="556B18D2" w14:textId="46DC63DD" w:rsidR="00257D63" w:rsidRDefault="00257D63" w:rsidP="00257D63">
            <w:pPr>
              <w:pStyle w:val="TabellRader"/>
            </w:pPr>
          </w:p>
        </w:tc>
      </w:tr>
      <w:tr w:rsidR="00257D63" w14:paraId="6EE4A0D3" w14:textId="77777777" w:rsidTr="00F85E17">
        <w:trPr>
          <w:gridAfter w:val="2"/>
          <w:wAfter w:w="4015" w:type="pct"/>
        </w:trPr>
        <w:tc>
          <w:tcPr>
            <w:tcW w:w="195" w:type="pct"/>
          </w:tcPr>
          <w:p w14:paraId="395A6BA7" w14:textId="77777777" w:rsidR="00257D63" w:rsidRDefault="00257D63" w:rsidP="00257D63">
            <w:pPr>
              <w:pStyle w:val="TabellRader"/>
            </w:pPr>
          </w:p>
        </w:tc>
        <w:tc>
          <w:tcPr>
            <w:tcW w:w="193" w:type="pct"/>
          </w:tcPr>
          <w:p w14:paraId="5CE0C5CD" w14:textId="77777777" w:rsidR="00257D63" w:rsidRDefault="00257D63" w:rsidP="00257D63">
            <w:pPr>
              <w:pStyle w:val="TabellRader"/>
            </w:pPr>
          </w:p>
        </w:tc>
        <w:tc>
          <w:tcPr>
            <w:tcW w:w="192" w:type="pct"/>
          </w:tcPr>
          <w:p w14:paraId="36112509" w14:textId="77777777" w:rsidR="00257D63" w:rsidRDefault="00257D63" w:rsidP="00257D63">
            <w:pPr>
              <w:pStyle w:val="TabellRader"/>
            </w:pPr>
          </w:p>
        </w:tc>
        <w:tc>
          <w:tcPr>
            <w:tcW w:w="192" w:type="pct"/>
          </w:tcPr>
          <w:p w14:paraId="4AC6A2C2" w14:textId="77777777" w:rsidR="00257D63" w:rsidRDefault="00257D63" w:rsidP="00257D63">
            <w:pPr>
              <w:pStyle w:val="TabellRader"/>
            </w:pPr>
          </w:p>
        </w:tc>
        <w:tc>
          <w:tcPr>
            <w:tcW w:w="213" w:type="pct"/>
          </w:tcPr>
          <w:p w14:paraId="415EDA2C" w14:textId="77777777" w:rsidR="00257D63" w:rsidRDefault="00257D63" w:rsidP="00257D63">
            <w:pPr>
              <w:pStyle w:val="TabellRader"/>
            </w:pPr>
          </w:p>
        </w:tc>
      </w:tr>
      <w:tr w:rsidR="00257D63" w:rsidRPr="00714643" w14:paraId="5AD48F97" w14:textId="77777777" w:rsidTr="00DC7ADC">
        <w:trPr>
          <w:gridAfter w:val="2"/>
          <w:wAfter w:w="4015" w:type="pct"/>
        </w:trPr>
        <w:tc>
          <w:tcPr>
            <w:tcW w:w="195" w:type="pct"/>
          </w:tcPr>
          <w:p w14:paraId="00C46BBB" w14:textId="4DAB4B6A" w:rsidR="00257D63" w:rsidRPr="00714643" w:rsidRDefault="00257D63" w:rsidP="00257D63">
            <w:pPr>
              <w:pStyle w:val="TabellRader"/>
              <w:rPr>
                <w:b/>
              </w:rPr>
            </w:pPr>
            <w:r w:rsidRPr="00714643">
              <w:rPr>
                <w:b/>
              </w:rPr>
              <w:t>20</w:t>
            </w:r>
            <w:r>
              <w:rPr>
                <w:b/>
              </w:rPr>
              <w:t>21</w:t>
            </w:r>
            <w:r w:rsidRPr="00714643">
              <w:rPr>
                <w:b/>
              </w:rPr>
              <w:t>/2</w:t>
            </w:r>
            <w:r>
              <w:rPr>
                <w:b/>
              </w:rPr>
              <w:t>2</w:t>
            </w:r>
          </w:p>
        </w:tc>
        <w:tc>
          <w:tcPr>
            <w:tcW w:w="193" w:type="pct"/>
          </w:tcPr>
          <w:p w14:paraId="0A658D40" w14:textId="77777777" w:rsidR="00257D63" w:rsidRPr="00714643" w:rsidRDefault="00257D63" w:rsidP="00257D63">
            <w:pPr>
              <w:pStyle w:val="TabellRader"/>
              <w:rPr>
                <w:b/>
              </w:rPr>
            </w:pPr>
          </w:p>
        </w:tc>
        <w:tc>
          <w:tcPr>
            <w:tcW w:w="192" w:type="pct"/>
          </w:tcPr>
          <w:p w14:paraId="74E87916" w14:textId="77777777" w:rsidR="00257D63" w:rsidRPr="00714643" w:rsidRDefault="00257D63" w:rsidP="00257D63">
            <w:pPr>
              <w:pStyle w:val="TabellRader"/>
              <w:rPr>
                <w:b/>
              </w:rPr>
            </w:pPr>
          </w:p>
        </w:tc>
        <w:tc>
          <w:tcPr>
            <w:tcW w:w="192" w:type="pct"/>
          </w:tcPr>
          <w:p w14:paraId="157A261C" w14:textId="77777777" w:rsidR="00257D63" w:rsidRPr="00714643" w:rsidRDefault="00257D63" w:rsidP="00257D63">
            <w:pPr>
              <w:pStyle w:val="TabellRader"/>
              <w:rPr>
                <w:b/>
              </w:rPr>
            </w:pPr>
          </w:p>
        </w:tc>
        <w:tc>
          <w:tcPr>
            <w:tcW w:w="213" w:type="pct"/>
          </w:tcPr>
          <w:p w14:paraId="0A14CBA1" w14:textId="77777777" w:rsidR="00257D63" w:rsidRPr="00714643" w:rsidRDefault="00257D63" w:rsidP="00257D63">
            <w:pPr>
              <w:pStyle w:val="TabellRader"/>
              <w:rPr>
                <w:b/>
              </w:rPr>
            </w:pPr>
          </w:p>
        </w:tc>
      </w:tr>
      <w:tr w:rsidR="00257D63" w14:paraId="77987927" w14:textId="77777777" w:rsidTr="00F85E17">
        <w:trPr>
          <w:gridAfter w:val="2"/>
          <w:wAfter w:w="4015" w:type="pct"/>
        </w:trPr>
        <w:tc>
          <w:tcPr>
            <w:tcW w:w="195" w:type="pct"/>
          </w:tcPr>
          <w:p w14:paraId="0C193B9B" w14:textId="54F561DE" w:rsidR="00257D63" w:rsidRDefault="00257D63" w:rsidP="00257D63">
            <w:pPr>
              <w:pStyle w:val="TabellRader"/>
            </w:pPr>
            <w:r>
              <w:t>16</w:t>
            </w:r>
          </w:p>
        </w:tc>
        <w:tc>
          <w:tcPr>
            <w:tcW w:w="193" w:type="pct"/>
          </w:tcPr>
          <w:p w14:paraId="3F106C85" w14:textId="35F1EA06" w:rsidR="00257D63" w:rsidRDefault="00257D63" w:rsidP="00257D63">
            <w:pPr>
              <w:pStyle w:val="TabellRader"/>
            </w:pPr>
            <w:r>
              <w:t>NU6</w:t>
            </w:r>
          </w:p>
        </w:tc>
        <w:tc>
          <w:tcPr>
            <w:tcW w:w="192" w:type="pct"/>
          </w:tcPr>
          <w:p w14:paraId="74200188" w14:textId="4B2290A2" w:rsidR="00257D63" w:rsidRDefault="00257D63" w:rsidP="00257D63">
            <w:pPr>
              <w:pStyle w:val="TabellRader"/>
            </w:pPr>
            <w:r>
              <w:t>Fi 44</w:t>
            </w:r>
          </w:p>
        </w:tc>
        <w:tc>
          <w:tcPr>
            <w:tcW w:w="192" w:type="pct"/>
          </w:tcPr>
          <w:p w14:paraId="0AE7A8BC" w14:textId="77777777" w:rsidR="00257D63" w:rsidRDefault="00257D63" w:rsidP="00257D63">
            <w:pPr>
              <w:pStyle w:val="TabellRader"/>
            </w:pPr>
          </w:p>
        </w:tc>
        <w:tc>
          <w:tcPr>
            <w:tcW w:w="213" w:type="pct"/>
          </w:tcPr>
          <w:p w14:paraId="7440DE2E" w14:textId="0573D14C" w:rsidR="00257D63" w:rsidRDefault="00257D63" w:rsidP="00257D63">
            <w:pPr>
              <w:pStyle w:val="TabellRader"/>
            </w:pPr>
            <w:r>
              <w:t>X</w:t>
            </w:r>
          </w:p>
        </w:tc>
      </w:tr>
      <w:tr w:rsidR="00257D63" w14:paraId="2D8ECC0A" w14:textId="77777777" w:rsidTr="00F85E17">
        <w:trPr>
          <w:gridAfter w:val="2"/>
          <w:wAfter w:w="4015" w:type="pct"/>
        </w:trPr>
        <w:tc>
          <w:tcPr>
            <w:tcW w:w="195" w:type="pct"/>
          </w:tcPr>
          <w:p w14:paraId="00B7AF6D" w14:textId="0CA5DF21" w:rsidR="00257D63" w:rsidRDefault="00257D63" w:rsidP="00257D63">
            <w:pPr>
              <w:pStyle w:val="TabellRader"/>
            </w:pPr>
            <w:r>
              <w:t>87</w:t>
            </w:r>
          </w:p>
        </w:tc>
        <w:tc>
          <w:tcPr>
            <w:tcW w:w="193" w:type="pct"/>
          </w:tcPr>
          <w:p w14:paraId="21D1A0DF" w14:textId="0FC4CD60" w:rsidR="00257D63" w:rsidRDefault="00257D63" w:rsidP="00257D63">
            <w:pPr>
              <w:pStyle w:val="TabellRader"/>
            </w:pPr>
            <w:r>
              <w:t>NU10</w:t>
            </w:r>
          </w:p>
        </w:tc>
        <w:tc>
          <w:tcPr>
            <w:tcW w:w="192" w:type="pct"/>
          </w:tcPr>
          <w:p w14:paraId="02154E4D" w14:textId="36E76E77" w:rsidR="00257D63" w:rsidRDefault="00257D63" w:rsidP="00257D63">
            <w:pPr>
              <w:pStyle w:val="TabellRader"/>
            </w:pPr>
            <w:r>
              <w:t>LI 54</w:t>
            </w:r>
          </w:p>
        </w:tc>
        <w:tc>
          <w:tcPr>
            <w:tcW w:w="192" w:type="pct"/>
          </w:tcPr>
          <w:p w14:paraId="0669A34D" w14:textId="5E6071CA" w:rsidR="00257D63" w:rsidRDefault="00257D63" w:rsidP="00257D63">
            <w:pPr>
              <w:pStyle w:val="TabellRader"/>
            </w:pPr>
            <w:r>
              <w:t>X</w:t>
            </w:r>
          </w:p>
        </w:tc>
        <w:tc>
          <w:tcPr>
            <w:tcW w:w="213" w:type="pct"/>
          </w:tcPr>
          <w:p w14:paraId="1DAA691A" w14:textId="77777777" w:rsidR="00257D63" w:rsidRDefault="00257D63" w:rsidP="00257D63">
            <w:pPr>
              <w:pStyle w:val="TabellRader"/>
            </w:pPr>
          </w:p>
        </w:tc>
      </w:tr>
      <w:tr w:rsidR="00257D63" w14:paraId="4FDABAE4" w14:textId="77777777" w:rsidTr="00F85E17">
        <w:trPr>
          <w:gridAfter w:val="2"/>
          <w:wAfter w:w="4015" w:type="pct"/>
        </w:trPr>
        <w:tc>
          <w:tcPr>
            <w:tcW w:w="195" w:type="pct"/>
          </w:tcPr>
          <w:p w14:paraId="4AB51453" w14:textId="3F1D99DA" w:rsidR="00257D63" w:rsidRDefault="00257D63" w:rsidP="00257D63">
            <w:pPr>
              <w:pStyle w:val="TabellRader"/>
            </w:pPr>
            <w:r>
              <w:t>112</w:t>
            </w:r>
          </w:p>
        </w:tc>
        <w:tc>
          <w:tcPr>
            <w:tcW w:w="193" w:type="pct"/>
          </w:tcPr>
          <w:p w14:paraId="1FD98B5F" w14:textId="2A489C19" w:rsidR="00257D63" w:rsidRDefault="00257D63" w:rsidP="00257D63">
            <w:pPr>
              <w:pStyle w:val="TabellRader"/>
            </w:pPr>
            <w:r>
              <w:t>NU1</w:t>
            </w:r>
          </w:p>
        </w:tc>
        <w:tc>
          <w:tcPr>
            <w:tcW w:w="192" w:type="pct"/>
          </w:tcPr>
          <w:p w14:paraId="77C47F78" w14:textId="1EF2AD60" w:rsidR="00257D63" w:rsidRDefault="00257D63" w:rsidP="00257D63">
            <w:pPr>
              <w:pStyle w:val="TabellRader"/>
            </w:pPr>
            <w:r>
              <w:t>UD 11</w:t>
            </w:r>
          </w:p>
        </w:tc>
        <w:tc>
          <w:tcPr>
            <w:tcW w:w="192" w:type="pct"/>
          </w:tcPr>
          <w:p w14:paraId="485B1521" w14:textId="77777777" w:rsidR="00257D63" w:rsidRDefault="00257D63" w:rsidP="00257D63">
            <w:pPr>
              <w:pStyle w:val="TabellRader"/>
            </w:pPr>
          </w:p>
        </w:tc>
        <w:tc>
          <w:tcPr>
            <w:tcW w:w="213" w:type="pct"/>
          </w:tcPr>
          <w:p w14:paraId="69467A9D" w14:textId="0AA2E5E0" w:rsidR="00257D63" w:rsidRDefault="00257D63" w:rsidP="00257D63">
            <w:pPr>
              <w:pStyle w:val="TabellRader"/>
            </w:pPr>
            <w:r>
              <w:t>X</w:t>
            </w:r>
          </w:p>
        </w:tc>
      </w:tr>
      <w:tr w:rsidR="00257D63" w14:paraId="2B824E09" w14:textId="77777777" w:rsidTr="00F85E17">
        <w:trPr>
          <w:gridAfter w:val="2"/>
          <w:wAfter w:w="4015" w:type="pct"/>
        </w:trPr>
        <w:tc>
          <w:tcPr>
            <w:tcW w:w="195" w:type="pct"/>
          </w:tcPr>
          <w:p w14:paraId="16ED90C2" w14:textId="5C0756EF" w:rsidR="00257D63" w:rsidRDefault="00257D63" w:rsidP="00257D63">
            <w:pPr>
              <w:pStyle w:val="TabellRader"/>
            </w:pPr>
            <w:r>
              <w:t>113</w:t>
            </w:r>
          </w:p>
        </w:tc>
        <w:tc>
          <w:tcPr>
            <w:tcW w:w="193" w:type="pct"/>
          </w:tcPr>
          <w:p w14:paraId="32D72709" w14:textId="3DEF385F" w:rsidR="00257D63" w:rsidRDefault="00257D63" w:rsidP="00257D63">
            <w:pPr>
              <w:pStyle w:val="TabellRader"/>
            </w:pPr>
            <w:r>
              <w:t>NU1</w:t>
            </w:r>
          </w:p>
        </w:tc>
        <w:tc>
          <w:tcPr>
            <w:tcW w:w="192" w:type="pct"/>
          </w:tcPr>
          <w:p w14:paraId="030165D5" w14:textId="3D42C122" w:rsidR="00257D63" w:rsidRDefault="00257D63" w:rsidP="00257D63">
            <w:pPr>
              <w:pStyle w:val="TabellRader"/>
            </w:pPr>
            <w:r>
              <w:t>Fi 49</w:t>
            </w:r>
          </w:p>
        </w:tc>
        <w:tc>
          <w:tcPr>
            <w:tcW w:w="192" w:type="pct"/>
          </w:tcPr>
          <w:p w14:paraId="67AC3C85" w14:textId="1508F2F6" w:rsidR="00257D63" w:rsidRDefault="00257D63" w:rsidP="00257D63">
            <w:pPr>
              <w:pStyle w:val="TabellRader"/>
            </w:pPr>
            <w:r>
              <w:t>X</w:t>
            </w:r>
          </w:p>
        </w:tc>
        <w:tc>
          <w:tcPr>
            <w:tcW w:w="213" w:type="pct"/>
          </w:tcPr>
          <w:p w14:paraId="559AB799" w14:textId="61D16975" w:rsidR="00257D63" w:rsidRDefault="00257D63" w:rsidP="00257D63">
            <w:pPr>
              <w:pStyle w:val="TabellRader"/>
            </w:pPr>
          </w:p>
        </w:tc>
      </w:tr>
      <w:tr w:rsidR="00257D63" w14:paraId="034B51AB" w14:textId="77777777" w:rsidTr="00297CD9">
        <w:trPr>
          <w:gridAfter w:val="2"/>
          <w:wAfter w:w="4015" w:type="pct"/>
        </w:trPr>
        <w:tc>
          <w:tcPr>
            <w:tcW w:w="195" w:type="pct"/>
          </w:tcPr>
          <w:p w14:paraId="1371E33A" w14:textId="5878A170" w:rsidR="00257D63" w:rsidRDefault="00257D63" w:rsidP="00257D63">
            <w:pPr>
              <w:pStyle w:val="TabellRader"/>
            </w:pPr>
            <w:r>
              <w:t>130</w:t>
            </w:r>
          </w:p>
        </w:tc>
        <w:tc>
          <w:tcPr>
            <w:tcW w:w="193" w:type="pct"/>
          </w:tcPr>
          <w:p w14:paraId="1326D973" w14:textId="5C48B596" w:rsidR="00257D63" w:rsidRDefault="00257D63" w:rsidP="00257D63">
            <w:pPr>
              <w:pStyle w:val="TabellRader"/>
            </w:pPr>
            <w:r>
              <w:t>NU7</w:t>
            </w:r>
          </w:p>
        </w:tc>
        <w:tc>
          <w:tcPr>
            <w:tcW w:w="192" w:type="pct"/>
          </w:tcPr>
          <w:p w14:paraId="5470DF27" w14:textId="60BD15EB" w:rsidR="00257D63" w:rsidRDefault="00257D63" w:rsidP="00257D63">
            <w:pPr>
              <w:pStyle w:val="TabellRader"/>
            </w:pPr>
            <w:r>
              <w:t>LI 55</w:t>
            </w:r>
          </w:p>
        </w:tc>
        <w:tc>
          <w:tcPr>
            <w:tcW w:w="192" w:type="pct"/>
          </w:tcPr>
          <w:p w14:paraId="092DB4DC" w14:textId="57800C22" w:rsidR="00257D63" w:rsidRDefault="00257D63" w:rsidP="00257D63">
            <w:pPr>
              <w:pStyle w:val="TabellRader"/>
            </w:pPr>
            <w:r>
              <w:t>X</w:t>
            </w:r>
          </w:p>
        </w:tc>
        <w:tc>
          <w:tcPr>
            <w:tcW w:w="213" w:type="pct"/>
          </w:tcPr>
          <w:p w14:paraId="39801FA8" w14:textId="77777777" w:rsidR="00257D63" w:rsidRDefault="00257D63" w:rsidP="00257D63">
            <w:pPr>
              <w:pStyle w:val="TabellRader"/>
            </w:pPr>
          </w:p>
        </w:tc>
      </w:tr>
      <w:tr w:rsidR="00257D63" w14:paraId="6F890B5C" w14:textId="77777777" w:rsidTr="00297CD9">
        <w:trPr>
          <w:gridAfter w:val="2"/>
          <w:wAfter w:w="4015" w:type="pct"/>
        </w:trPr>
        <w:tc>
          <w:tcPr>
            <w:tcW w:w="195" w:type="pct"/>
          </w:tcPr>
          <w:p w14:paraId="72A993FB" w14:textId="570237C6" w:rsidR="00257D63" w:rsidRDefault="00257D63" w:rsidP="00257D63">
            <w:pPr>
              <w:pStyle w:val="TabellRader"/>
            </w:pPr>
            <w:r>
              <w:t>131</w:t>
            </w:r>
          </w:p>
        </w:tc>
        <w:tc>
          <w:tcPr>
            <w:tcW w:w="193" w:type="pct"/>
          </w:tcPr>
          <w:p w14:paraId="6E9EF8EB" w14:textId="2D8C82B3" w:rsidR="00257D63" w:rsidRDefault="00257D63" w:rsidP="00257D63">
            <w:pPr>
              <w:pStyle w:val="TabellRader"/>
            </w:pPr>
            <w:r>
              <w:t>NU13</w:t>
            </w:r>
          </w:p>
        </w:tc>
        <w:tc>
          <w:tcPr>
            <w:tcW w:w="192" w:type="pct"/>
          </w:tcPr>
          <w:p w14:paraId="63C04F92" w14:textId="7D14C6E8" w:rsidR="00257D63" w:rsidRDefault="00257D63" w:rsidP="00257D63">
            <w:pPr>
              <w:pStyle w:val="TabellRader"/>
            </w:pPr>
            <w:r>
              <w:t>KN 37</w:t>
            </w:r>
          </w:p>
        </w:tc>
        <w:tc>
          <w:tcPr>
            <w:tcW w:w="192" w:type="pct"/>
          </w:tcPr>
          <w:p w14:paraId="63B98C26" w14:textId="77777777" w:rsidR="00257D63" w:rsidRDefault="00257D63" w:rsidP="00257D63">
            <w:pPr>
              <w:pStyle w:val="TabellRader"/>
            </w:pPr>
          </w:p>
        </w:tc>
        <w:tc>
          <w:tcPr>
            <w:tcW w:w="213" w:type="pct"/>
          </w:tcPr>
          <w:p w14:paraId="60426E29" w14:textId="36B394D7" w:rsidR="00257D63" w:rsidRDefault="00257D63" w:rsidP="00257D63">
            <w:pPr>
              <w:pStyle w:val="TabellRader"/>
            </w:pPr>
            <w:r>
              <w:t>X</w:t>
            </w:r>
          </w:p>
        </w:tc>
      </w:tr>
      <w:tr w:rsidR="00257D63" w14:paraId="628725FC" w14:textId="77777777" w:rsidTr="00297CD9">
        <w:trPr>
          <w:gridAfter w:val="2"/>
          <w:wAfter w:w="4015" w:type="pct"/>
        </w:trPr>
        <w:tc>
          <w:tcPr>
            <w:tcW w:w="195" w:type="pct"/>
          </w:tcPr>
          <w:p w14:paraId="2D5DEEC2" w14:textId="651A71B7" w:rsidR="00257D63" w:rsidRDefault="00257D63" w:rsidP="00257D63">
            <w:pPr>
              <w:pStyle w:val="TabellRader"/>
            </w:pPr>
            <w:r>
              <w:t>132</w:t>
            </w:r>
          </w:p>
        </w:tc>
        <w:tc>
          <w:tcPr>
            <w:tcW w:w="193" w:type="pct"/>
          </w:tcPr>
          <w:p w14:paraId="079D48EC" w14:textId="49521A19" w:rsidR="00257D63" w:rsidRDefault="00257D63" w:rsidP="00257D63">
            <w:pPr>
              <w:pStyle w:val="TabellRader"/>
            </w:pPr>
            <w:r>
              <w:t>NU4</w:t>
            </w:r>
          </w:p>
        </w:tc>
        <w:tc>
          <w:tcPr>
            <w:tcW w:w="192" w:type="pct"/>
          </w:tcPr>
          <w:p w14:paraId="380331F1" w14:textId="70F7F54D" w:rsidR="00257D63" w:rsidRDefault="00257D63" w:rsidP="00257D63">
            <w:pPr>
              <w:pStyle w:val="TabellRader"/>
            </w:pPr>
            <w:r>
              <w:t>Fi 52</w:t>
            </w:r>
          </w:p>
        </w:tc>
        <w:tc>
          <w:tcPr>
            <w:tcW w:w="192" w:type="pct"/>
          </w:tcPr>
          <w:p w14:paraId="6D9FCAD5" w14:textId="5258F3C2" w:rsidR="00257D63" w:rsidRDefault="00257D63" w:rsidP="00257D63">
            <w:pPr>
              <w:pStyle w:val="TabellRader"/>
            </w:pPr>
            <w:r>
              <w:t>X</w:t>
            </w:r>
          </w:p>
        </w:tc>
        <w:tc>
          <w:tcPr>
            <w:tcW w:w="213" w:type="pct"/>
          </w:tcPr>
          <w:p w14:paraId="263536E1" w14:textId="77777777" w:rsidR="00257D63" w:rsidRDefault="00257D63" w:rsidP="00257D63">
            <w:pPr>
              <w:pStyle w:val="TabellRader"/>
            </w:pPr>
          </w:p>
        </w:tc>
      </w:tr>
      <w:tr w:rsidR="00257D63" w14:paraId="2F8AAED7" w14:textId="77777777" w:rsidTr="00297CD9">
        <w:trPr>
          <w:gridAfter w:val="2"/>
          <w:wAfter w:w="4015" w:type="pct"/>
        </w:trPr>
        <w:tc>
          <w:tcPr>
            <w:tcW w:w="195" w:type="pct"/>
          </w:tcPr>
          <w:p w14:paraId="238021C3" w14:textId="462BCA82" w:rsidR="00257D63" w:rsidRDefault="00257D63" w:rsidP="00257D63">
            <w:pPr>
              <w:pStyle w:val="TabellRader"/>
            </w:pPr>
            <w:r>
              <w:t>163</w:t>
            </w:r>
          </w:p>
        </w:tc>
        <w:tc>
          <w:tcPr>
            <w:tcW w:w="193" w:type="pct"/>
          </w:tcPr>
          <w:p w14:paraId="059BF8C1" w14:textId="2D4B6BA1" w:rsidR="00257D63" w:rsidRDefault="00257D63" w:rsidP="00257D63">
            <w:pPr>
              <w:pStyle w:val="TabellRader"/>
            </w:pPr>
            <w:r>
              <w:t>NU14</w:t>
            </w:r>
          </w:p>
        </w:tc>
        <w:tc>
          <w:tcPr>
            <w:tcW w:w="192" w:type="pct"/>
          </w:tcPr>
          <w:p w14:paraId="4BA2BF75" w14:textId="51E95A7A" w:rsidR="00257D63" w:rsidRDefault="00257D63" w:rsidP="00257D63">
            <w:pPr>
              <w:pStyle w:val="TabellRader"/>
            </w:pPr>
            <w:r>
              <w:t>Fi 59</w:t>
            </w:r>
          </w:p>
        </w:tc>
        <w:tc>
          <w:tcPr>
            <w:tcW w:w="192" w:type="pct"/>
          </w:tcPr>
          <w:p w14:paraId="3D97BFF3" w14:textId="19EAAEE2" w:rsidR="00257D63" w:rsidRDefault="00257D63" w:rsidP="00257D63">
            <w:pPr>
              <w:pStyle w:val="TabellRader"/>
            </w:pPr>
            <w:r>
              <w:t>X</w:t>
            </w:r>
          </w:p>
        </w:tc>
        <w:tc>
          <w:tcPr>
            <w:tcW w:w="213" w:type="pct"/>
          </w:tcPr>
          <w:p w14:paraId="01AB9BF5" w14:textId="77777777" w:rsidR="00257D63" w:rsidRDefault="00257D63" w:rsidP="00257D63">
            <w:pPr>
              <w:pStyle w:val="TabellRader"/>
            </w:pPr>
          </w:p>
        </w:tc>
      </w:tr>
      <w:tr w:rsidR="00257D63" w14:paraId="6CE374F2" w14:textId="77777777" w:rsidTr="00297CD9">
        <w:trPr>
          <w:gridAfter w:val="2"/>
          <w:wAfter w:w="4015" w:type="pct"/>
        </w:trPr>
        <w:tc>
          <w:tcPr>
            <w:tcW w:w="195" w:type="pct"/>
          </w:tcPr>
          <w:p w14:paraId="19CD2D37" w14:textId="634CE7D7" w:rsidR="00257D63" w:rsidRDefault="00257D63" w:rsidP="00257D63">
            <w:pPr>
              <w:pStyle w:val="TabellRader"/>
            </w:pPr>
            <w:r>
              <w:t>191</w:t>
            </w:r>
          </w:p>
        </w:tc>
        <w:tc>
          <w:tcPr>
            <w:tcW w:w="193" w:type="pct"/>
          </w:tcPr>
          <w:p w14:paraId="6F4C511F" w14:textId="6A5D23CB" w:rsidR="00257D63" w:rsidRDefault="00257D63" w:rsidP="00257D63">
            <w:pPr>
              <w:pStyle w:val="TabellRader"/>
            </w:pPr>
            <w:r>
              <w:t>NU16</w:t>
            </w:r>
          </w:p>
        </w:tc>
        <w:tc>
          <w:tcPr>
            <w:tcW w:w="192" w:type="pct"/>
          </w:tcPr>
          <w:p w14:paraId="5DD110AA" w14:textId="6EC8FC7C" w:rsidR="00257D63" w:rsidRDefault="00257D63" w:rsidP="00257D63">
            <w:pPr>
              <w:pStyle w:val="TabellRader"/>
            </w:pPr>
            <w:r>
              <w:t>KN 42</w:t>
            </w:r>
          </w:p>
        </w:tc>
        <w:tc>
          <w:tcPr>
            <w:tcW w:w="192" w:type="pct"/>
          </w:tcPr>
          <w:p w14:paraId="38793415" w14:textId="77777777" w:rsidR="00257D63" w:rsidRDefault="00257D63" w:rsidP="00257D63">
            <w:pPr>
              <w:pStyle w:val="TabellRader"/>
            </w:pPr>
          </w:p>
        </w:tc>
        <w:tc>
          <w:tcPr>
            <w:tcW w:w="213" w:type="pct"/>
          </w:tcPr>
          <w:p w14:paraId="1CCFD9CE" w14:textId="7E6DBCBD" w:rsidR="00257D63" w:rsidRDefault="00257D63" w:rsidP="00257D63">
            <w:pPr>
              <w:pStyle w:val="TabellRader"/>
            </w:pPr>
            <w:r>
              <w:t>X</w:t>
            </w:r>
          </w:p>
        </w:tc>
      </w:tr>
      <w:tr w:rsidR="00257D63" w14:paraId="2A105C59" w14:textId="77777777" w:rsidTr="00297CD9">
        <w:trPr>
          <w:gridAfter w:val="2"/>
          <w:wAfter w:w="4015" w:type="pct"/>
        </w:trPr>
        <w:tc>
          <w:tcPr>
            <w:tcW w:w="195" w:type="pct"/>
          </w:tcPr>
          <w:p w14:paraId="513F1E57" w14:textId="4C651DE8" w:rsidR="00257D63" w:rsidRDefault="00257D63" w:rsidP="00257D63">
            <w:pPr>
              <w:pStyle w:val="TabellRader"/>
            </w:pPr>
            <w:r>
              <w:t>214</w:t>
            </w:r>
          </w:p>
        </w:tc>
        <w:tc>
          <w:tcPr>
            <w:tcW w:w="193" w:type="pct"/>
          </w:tcPr>
          <w:p w14:paraId="7D7BDFD9" w14:textId="3AA784FE" w:rsidR="00257D63" w:rsidRDefault="00257D63" w:rsidP="00257D63">
            <w:pPr>
              <w:pStyle w:val="TabellRader"/>
            </w:pPr>
            <w:r>
              <w:t>NU15</w:t>
            </w:r>
          </w:p>
        </w:tc>
        <w:tc>
          <w:tcPr>
            <w:tcW w:w="192" w:type="pct"/>
          </w:tcPr>
          <w:p w14:paraId="14477C6C" w14:textId="26D2ABC6" w:rsidR="00257D63" w:rsidRDefault="00257D63" w:rsidP="00257D63">
            <w:pPr>
              <w:pStyle w:val="TabellRader"/>
            </w:pPr>
            <w:r>
              <w:t>KN 45</w:t>
            </w:r>
          </w:p>
        </w:tc>
        <w:tc>
          <w:tcPr>
            <w:tcW w:w="192" w:type="pct"/>
          </w:tcPr>
          <w:p w14:paraId="157D06FD" w14:textId="77777777" w:rsidR="00257D63" w:rsidRDefault="00257D63" w:rsidP="00257D63">
            <w:pPr>
              <w:pStyle w:val="TabellRader"/>
            </w:pPr>
          </w:p>
        </w:tc>
        <w:tc>
          <w:tcPr>
            <w:tcW w:w="213" w:type="pct"/>
          </w:tcPr>
          <w:p w14:paraId="7881E3E2" w14:textId="2747C1A1" w:rsidR="00257D63" w:rsidRDefault="00257D63" w:rsidP="00257D63">
            <w:pPr>
              <w:pStyle w:val="TabellRader"/>
            </w:pPr>
            <w:r>
              <w:t>X</w:t>
            </w:r>
          </w:p>
        </w:tc>
      </w:tr>
      <w:tr w:rsidR="00257D63" w14:paraId="28D3628B" w14:textId="77777777" w:rsidTr="00297CD9">
        <w:trPr>
          <w:gridAfter w:val="2"/>
          <w:wAfter w:w="4015" w:type="pct"/>
        </w:trPr>
        <w:tc>
          <w:tcPr>
            <w:tcW w:w="195" w:type="pct"/>
          </w:tcPr>
          <w:p w14:paraId="07707DBC" w14:textId="192210C8" w:rsidR="00257D63" w:rsidRDefault="00257D63" w:rsidP="00257D63">
            <w:pPr>
              <w:pStyle w:val="TabellRader"/>
            </w:pPr>
            <w:r>
              <w:t>239</w:t>
            </w:r>
          </w:p>
        </w:tc>
        <w:tc>
          <w:tcPr>
            <w:tcW w:w="193" w:type="pct"/>
          </w:tcPr>
          <w:p w14:paraId="01944867" w14:textId="48906938" w:rsidR="00257D63" w:rsidRDefault="00257D63" w:rsidP="00257D63">
            <w:pPr>
              <w:pStyle w:val="TabellRader"/>
            </w:pPr>
            <w:r>
              <w:t>NU18</w:t>
            </w:r>
          </w:p>
        </w:tc>
        <w:tc>
          <w:tcPr>
            <w:tcW w:w="192" w:type="pct"/>
          </w:tcPr>
          <w:p w14:paraId="30AA54A0" w14:textId="7CC378A2" w:rsidR="00257D63" w:rsidRDefault="00257D63" w:rsidP="00257D63">
            <w:pPr>
              <w:pStyle w:val="TabellRader"/>
            </w:pPr>
            <w:r>
              <w:t>KN 47</w:t>
            </w:r>
          </w:p>
        </w:tc>
        <w:tc>
          <w:tcPr>
            <w:tcW w:w="192" w:type="pct"/>
          </w:tcPr>
          <w:p w14:paraId="117D5812" w14:textId="6132CE17" w:rsidR="00257D63" w:rsidRDefault="00257D63" w:rsidP="00257D63">
            <w:pPr>
              <w:pStyle w:val="TabellRader"/>
            </w:pPr>
            <w:r>
              <w:t>X</w:t>
            </w:r>
          </w:p>
        </w:tc>
        <w:tc>
          <w:tcPr>
            <w:tcW w:w="213" w:type="pct"/>
          </w:tcPr>
          <w:p w14:paraId="10A86FBD" w14:textId="77777777" w:rsidR="00257D63" w:rsidRDefault="00257D63" w:rsidP="00257D63">
            <w:pPr>
              <w:pStyle w:val="TabellRader"/>
            </w:pPr>
          </w:p>
        </w:tc>
      </w:tr>
      <w:tr w:rsidR="00257D63" w14:paraId="5B162D8F" w14:textId="77777777" w:rsidTr="00297CD9">
        <w:trPr>
          <w:gridAfter w:val="2"/>
          <w:wAfter w:w="4015" w:type="pct"/>
        </w:trPr>
        <w:tc>
          <w:tcPr>
            <w:tcW w:w="195" w:type="pct"/>
          </w:tcPr>
          <w:p w14:paraId="27C7FBD0" w14:textId="06498EFB" w:rsidR="00257D63" w:rsidRDefault="00257D63" w:rsidP="00257D63">
            <w:pPr>
              <w:pStyle w:val="TabellRader"/>
            </w:pPr>
            <w:r>
              <w:t>276</w:t>
            </w:r>
          </w:p>
        </w:tc>
        <w:tc>
          <w:tcPr>
            <w:tcW w:w="193" w:type="pct"/>
          </w:tcPr>
          <w:p w14:paraId="3E142484" w14:textId="752287C1" w:rsidR="00257D63" w:rsidRDefault="00257D63" w:rsidP="00257D63">
            <w:pPr>
              <w:pStyle w:val="TabellRader"/>
            </w:pPr>
            <w:r>
              <w:t>NU25</w:t>
            </w:r>
          </w:p>
        </w:tc>
        <w:tc>
          <w:tcPr>
            <w:tcW w:w="192" w:type="pct"/>
          </w:tcPr>
          <w:p w14:paraId="25C9C082" w14:textId="080A64A4" w:rsidR="00257D63" w:rsidRDefault="00257D63" w:rsidP="00257D63">
            <w:pPr>
              <w:pStyle w:val="TabellRader"/>
            </w:pPr>
            <w:r>
              <w:t>KN 49</w:t>
            </w:r>
          </w:p>
        </w:tc>
        <w:tc>
          <w:tcPr>
            <w:tcW w:w="192" w:type="pct"/>
          </w:tcPr>
          <w:p w14:paraId="47EB0BED" w14:textId="01C35871" w:rsidR="00257D63" w:rsidRDefault="00257D63" w:rsidP="00257D63">
            <w:pPr>
              <w:pStyle w:val="TabellRader"/>
            </w:pPr>
            <w:r>
              <w:t>X</w:t>
            </w:r>
          </w:p>
        </w:tc>
        <w:tc>
          <w:tcPr>
            <w:tcW w:w="213" w:type="pct"/>
          </w:tcPr>
          <w:p w14:paraId="1F354EA1" w14:textId="77777777" w:rsidR="00257D63" w:rsidRDefault="00257D63" w:rsidP="00257D63">
            <w:pPr>
              <w:pStyle w:val="TabellRader"/>
            </w:pPr>
          </w:p>
        </w:tc>
      </w:tr>
      <w:tr w:rsidR="00257D63" w14:paraId="08044033" w14:textId="77777777" w:rsidTr="00297CD9">
        <w:trPr>
          <w:gridAfter w:val="2"/>
          <w:wAfter w:w="4015" w:type="pct"/>
        </w:trPr>
        <w:tc>
          <w:tcPr>
            <w:tcW w:w="195" w:type="pct"/>
          </w:tcPr>
          <w:p w14:paraId="4DC61B58" w14:textId="1D7432C5" w:rsidR="00257D63" w:rsidRDefault="00257D63" w:rsidP="00257D63">
            <w:pPr>
              <w:pStyle w:val="TabellRader"/>
            </w:pPr>
            <w:r>
              <w:t>309</w:t>
            </w:r>
          </w:p>
        </w:tc>
        <w:tc>
          <w:tcPr>
            <w:tcW w:w="193" w:type="pct"/>
          </w:tcPr>
          <w:p w14:paraId="4413E9F7" w14:textId="29E8281E" w:rsidR="00257D63" w:rsidRDefault="00257D63" w:rsidP="00257D63">
            <w:pPr>
              <w:pStyle w:val="TabellRader"/>
            </w:pPr>
            <w:r>
              <w:t xml:space="preserve">NU21 </w:t>
            </w:r>
          </w:p>
        </w:tc>
        <w:tc>
          <w:tcPr>
            <w:tcW w:w="192" w:type="pct"/>
          </w:tcPr>
          <w:p w14:paraId="4B039141" w14:textId="539C22F9" w:rsidR="00257D63" w:rsidRDefault="00257D63" w:rsidP="00257D63">
            <w:pPr>
              <w:pStyle w:val="TabellRader"/>
            </w:pPr>
            <w:r>
              <w:t>KN 52</w:t>
            </w:r>
          </w:p>
        </w:tc>
        <w:tc>
          <w:tcPr>
            <w:tcW w:w="192" w:type="pct"/>
          </w:tcPr>
          <w:p w14:paraId="62E8535C" w14:textId="2DEAC79D" w:rsidR="00257D63" w:rsidRDefault="00257D63" w:rsidP="00257D63">
            <w:pPr>
              <w:pStyle w:val="TabellRader"/>
            </w:pPr>
            <w:r>
              <w:t>X</w:t>
            </w:r>
          </w:p>
        </w:tc>
        <w:tc>
          <w:tcPr>
            <w:tcW w:w="213" w:type="pct"/>
          </w:tcPr>
          <w:p w14:paraId="05D2EE15" w14:textId="77777777" w:rsidR="00257D63" w:rsidRDefault="00257D63" w:rsidP="00257D63">
            <w:pPr>
              <w:pStyle w:val="TabellRader"/>
            </w:pPr>
          </w:p>
        </w:tc>
      </w:tr>
      <w:tr w:rsidR="00257D63" w14:paraId="268BC603" w14:textId="77777777" w:rsidTr="00297CD9">
        <w:trPr>
          <w:gridAfter w:val="2"/>
          <w:wAfter w:w="4015" w:type="pct"/>
        </w:trPr>
        <w:tc>
          <w:tcPr>
            <w:tcW w:w="195" w:type="pct"/>
          </w:tcPr>
          <w:p w14:paraId="5E0493EC" w14:textId="132E94AE" w:rsidR="00257D63" w:rsidRDefault="00257D63" w:rsidP="00257D63">
            <w:pPr>
              <w:pStyle w:val="TabellRader"/>
            </w:pPr>
            <w:r>
              <w:t>310</w:t>
            </w:r>
          </w:p>
        </w:tc>
        <w:tc>
          <w:tcPr>
            <w:tcW w:w="193" w:type="pct"/>
          </w:tcPr>
          <w:p w14:paraId="70ABAAA2" w14:textId="10126726" w:rsidR="00257D63" w:rsidRDefault="00257D63" w:rsidP="00257D63">
            <w:pPr>
              <w:pStyle w:val="TabellRader"/>
            </w:pPr>
            <w:r>
              <w:t>NU17</w:t>
            </w:r>
          </w:p>
        </w:tc>
        <w:tc>
          <w:tcPr>
            <w:tcW w:w="192" w:type="pct"/>
          </w:tcPr>
          <w:p w14:paraId="04BE0A42" w14:textId="7E30CAD8" w:rsidR="00257D63" w:rsidRDefault="00257D63" w:rsidP="00257D63">
            <w:pPr>
              <w:pStyle w:val="TabellRader"/>
            </w:pPr>
            <w:r>
              <w:t>KN 53</w:t>
            </w:r>
          </w:p>
        </w:tc>
        <w:tc>
          <w:tcPr>
            <w:tcW w:w="192" w:type="pct"/>
          </w:tcPr>
          <w:p w14:paraId="099C2DC4" w14:textId="46BAE526" w:rsidR="00257D63" w:rsidRDefault="00257D63" w:rsidP="00257D63">
            <w:pPr>
              <w:pStyle w:val="TabellRader"/>
            </w:pPr>
            <w:r>
              <w:t>X</w:t>
            </w:r>
          </w:p>
        </w:tc>
        <w:tc>
          <w:tcPr>
            <w:tcW w:w="213" w:type="pct"/>
          </w:tcPr>
          <w:p w14:paraId="47947CFD" w14:textId="77777777" w:rsidR="00257D63" w:rsidRDefault="00257D63" w:rsidP="00257D63">
            <w:pPr>
              <w:pStyle w:val="TabellRader"/>
            </w:pPr>
          </w:p>
        </w:tc>
      </w:tr>
      <w:tr w:rsidR="00257D63" w14:paraId="3FEEB348" w14:textId="77777777" w:rsidTr="00297CD9">
        <w:trPr>
          <w:gridAfter w:val="2"/>
          <w:wAfter w:w="4015" w:type="pct"/>
        </w:trPr>
        <w:tc>
          <w:tcPr>
            <w:tcW w:w="195" w:type="pct"/>
          </w:tcPr>
          <w:p w14:paraId="2A8EA827" w14:textId="21EE3068" w:rsidR="00257D63" w:rsidRDefault="00257D63" w:rsidP="00257D63">
            <w:pPr>
              <w:pStyle w:val="TabellRader"/>
            </w:pPr>
            <w:r>
              <w:t>311</w:t>
            </w:r>
          </w:p>
        </w:tc>
        <w:tc>
          <w:tcPr>
            <w:tcW w:w="193" w:type="pct"/>
          </w:tcPr>
          <w:p w14:paraId="3DD5BA9B" w14:textId="6326F31C" w:rsidR="00257D63" w:rsidRDefault="00257D63" w:rsidP="00257D63">
            <w:pPr>
              <w:pStyle w:val="TabellRader"/>
            </w:pPr>
            <w:r>
              <w:t>NU27</w:t>
            </w:r>
          </w:p>
        </w:tc>
        <w:tc>
          <w:tcPr>
            <w:tcW w:w="192" w:type="pct"/>
          </w:tcPr>
          <w:p w14:paraId="4B64AF5D" w14:textId="60251639" w:rsidR="00257D63" w:rsidRDefault="00257D63" w:rsidP="00257D63">
            <w:pPr>
              <w:pStyle w:val="TabellRader"/>
            </w:pPr>
            <w:r>
              <w:t>KN 54</w:t>
            </w:r>
          </w:p>
        </w:tc>
        <w:tc>
          <w:tcPr>
            <w:tcW w:w="192" w:type="pct"/>
          </w:tcPr>
          <w:p w14:paraId="70A86191" w14:textId="77777777" w:rsidR="00257D63" w:rsidRDefault="00257D63" w:rsidP="00257D63">
            <w:pPr>
              <w:pStyle w:val="TabellRader"/>
            </w:pPr>
          </w:p>
        </w:tc>
        <w:tc>
          <w:tcPr>
            <w:tcW w:w="213" w:type="pct"/>
          </w:tcPr>
          <w:p w14:paraId="06B3EF44" w14:textId="44F20557" w:rsidR="00257D63" w:rsidRDefault="00257D63" w:rsidP="00257D63">
            <w:pPr>
              <w:pStyle w:val="TabellRader"/>
            </w:pPr>
            <w:r>
              <w:t>X</w:t>
            </w:r>
          </w:p>
        </w:tc>
      </w:tr>
      <w:tr w:rsidR="00257D63" w14:paraId="5C852DEE" w14:textId="77777777" w:rsidTr="00297CD9">
        <w:trPr>
          <w:gridAfter w:val="2"/>
          <w:wAfter w:w="4015" w:type="pct"/>
        </w:trPr>
        <w:tc>
          <w:tcPr>
            <w:tcW w:w="195" w:type="pct"/>
          </w:tcPr>
          <w:p w14:paraId="78DD462D" w14:textId="1D90FEA0" w:rsidR="00257D63" w:rsidRDefault="00257D63" w:rsidP="00257D63">
            <w:pPr>
              <w:pStyle w:val="TabellRader"/>
            </w:pPr>
            <w:r>
              <w:t>329</w:t>
            </w:r>
          </w:p>
        </w:tc>
        <w:tc>
          <w:tcPr>
            <w:tcW w:w="193" w:type="pct"/>
          </w:tcPr>
          <w:p w14:paraId="5BDA1ADE" w14:textId="6F1C6673" w:rsidR="00257D63" w:rsidRDefault="00257D63" w:rsidP="00257D63">
            <w:pPr>
              <w:pStyle w:val="TabellRader"/>
            </w:pPr>
            <w:r>
              <w:t>NU23</w:t>
            </w:r>
          </w:p>
        </w:tc>
        <w:tc>
          <w:tcPr>
            <w:tcW w:w="192" w:type="pct"/>
          </w:tcPr>
          <w:p w14:paraId="59458D7D" w14:textId="65E4BA68" w:rsidR="00257D63" w:rsidRDefault="00257D63" w:rsidP="00257D63">
            <w:pPr>
              <w:pStyle w:val="TabellRader"/>
            </w:pPr>
            <w:r>
              <w:t>KN 55</w:t>
            </w:r>
          </w:p>
        </w:tc>
        <w:tc>
          <w:tcPr>
            <w:tcW w:w="192" w:type="pct"/>
          </w:tcPr>
          <w:p w14:paraId="5C51E241" w14:textId="6ADA51D4" w:rsidR="00257D63" w:rsidRDefault="00257D63" w:rsidP="00257D63">
            <w:pPr>
              <w:pStyle w:val="TabellRader"/>
            </w:pPr>
            <w:r>
              <w:t>X</w:t>
            </w:r>
          </w:p>
        </w:tc>
        <w:tc>
          <w:tcPr>
            <w:tcW w:w="213" w:type="pct"/>
          </w:tcPr>
          <w:p w14:paraId="4C61BC64" w14:textId="77777777" w:rsidR="00257D63" w:rsidRDefault="00257D63" w:rsidP="00257D63">
            <w:pPr>
              <w:pStyle w:val="TabellRader"/>
            </w:pPr>
          </w:p>
        </w:tc>
      </w:tr>
      <w:tr w:rsidR="00257D63" w14:paraId="2093DCED" w14:textId="77777777" w:rsidTr="00297CD9">
        <w:trPr>
          <w:gridAfter w:val="2"/>
          <w:wAfter w:w="4015" w:type="pct"/>
        </w:trPr>
        <w:tc>
          <w:tcPr>
            <w:tcW w:w="195" w:type="pct"/>
          </w:tcPr>
          <w:p w14:paraId="14C5FB9A" w14:textId="0B7DD4F3" w:rsidR="00257D63" w:rsidRDefault="00257D63" w:rsidP="00257D63">
            <w:pPr>
              <w:pStyle w:val="TabellRader"/>
            </w:pPr>
            <w:r>
              <w:t>440</w:t>
            </w:r>
          </w:p>
        </w:tc>
        <w:tc>
          <w:tcPr>
            <w:tcW w:w="193" w:type="pct"/>
          </w:tcPr>
          <w:p w14:paraId="0A51FD8B" w14:textId="44AEB570" w:rsidR="00257D63" w:rsidRDefault="00257D63" w:rsidP="00257D63">
            <w:pPr>
              <w:pStyle w:val="TabellRader"/>
            </w:pPr>
            <w:r>
              <w:t>NU22</w:t>
            </w:r>
          </w:p>
        </w:tc>
        <w:tc>
          <w:tcPr>
            <w:tcW w:w="192" w:type="pct"/>
          </w:tcPr>
          <w:p w14:paraId="067872A0" w14:textId="698504DF" w:rsidR="00257D63" w:rsidRDefault="00257D63" w:rsidP="00257D63">
            <w:pPr>
              <w:pStyle w:val="TabellRader"/>
            </w:pPr>
            <w:r>
              <w:t>Ju 170</w:t>
            </w:r>
          </w:p>
        </w:tc>
        <w:tc>
          <w:tcPr>
            <w:tcW w:w="192" w:type="pct"/>
          </w:tcPr>
          <w:p w14:paraId="55D20F48" w14:textId="77777777" w:rsidR="00257D63" w:rsidRDefault="00257D63" w:rsidP="00257D63">
            <w:pPr>
              <w:pStyle w:val="TabellRader"/>
            </w:pPr>
          </w:p>
        </w:tc>
        <w:tc>
          <w:tcPr>
            <w:tcW w:w="213" w:type="pct"/>
          </w:tcPr>
          <w:p w14:paraId="76A12EF8" w14:textId="73E11AEF" w:rsidR="00257D63" w:rsidRDefault="00257D63" w:rsidP="00257D63">
            <w:pPr>
              <w:pStyle w:val="TabellRader"/>
            </w:pPr>
            <w:r>
              <w:t>X</w:t>
            </w:r>
          </w:p>
        </w:tc>
      </w:tr>
      <w:tr w:rsidR="00257D63" w14:paraId="004B10EF" w14:textId="77777777" w:rsidTr="00297CD9">
        <w:trPr>
          <w:gridAfter w:val="2"/>
          <w:wAfter w:w="4015" w:type="pct"/>
        </w:trPr>
        <w:tc>
          <w:tcPr>
            <w:tcW w:w="195" w:type="pct"/>
          </w:tcPr>
          <w:p w14:paraId="3EB12269" w14:textId="021B13FD" w:rsidR="00257D63" w:rsidRDefault="00257D63" w:rsidP="00257D63">
            <w:pPr>
              <w:pStyle w:val="TabellRader"/>
            </w:pPr>
            <w:r>
              <w:t>441</w:t>
            </w:r>
          </w:p>
        </w:tc>
        <w:tc>
          <w:tcPr>
            <w:tcW w:w="193" w:type="pct"/>
          </w:tcPr>
          <w:p w14:paraId="2C81E92B" w14:textId="64C2517D" w:rsidR="00257D63" w:rsidRDefault="00257D63" w:rsidP="00257D63">
            <w:pPr>
              <w:pStyle w:val="TabellRader"/>
            </w:pPr>
            <w:r>
              <w:t>NU26</w:t>
            </w:r>
          </w:p>
        </w:tc>
        <w:tc>
          <w:tcPr>
            <w:tcW w:w="192" w:type="pct"/>
          </w:tcPr>
          <w:p w14:paraId="0EDAD3FE" w14:textId="162D9556" w:rsidR="00257D63" w:rsidRDefault="00257D63" w:rsidP="00257D63">
            <w:pPr>
              <w:pStyle w:val="TabellRader"/>
            </w:pPr>
            <w:r>
              <w:t>UD 23</w:t>
            </w:r>
          </w:p>
        </w:tc>
        <w:tc>
          <w:tcPr>
            <w:tcW w:w="192" w:type="pct"/>
          </w:tcPr>
          <w:p w14:paraId="7C0361AE" w14:textId="107E8A05" w:rsidR="00257D63" w:rsidRDefault="00257D63" w:rsidP="00257D63">
            <w:pPr>
              <w:pStyle w:val="TabellRader"/>
            </w:pPr>
            <w:r>
              <w:t>X</w:t>
            </w:r>
          </w:p>
        </w:tc>
        <w:tc>
          <w:tcPr>
            <w:tcW w:w="213" w:type="pct"/>
          </w:tcPr>
          <w:p w14:paraId="28C74912" w14:textId="77777777" w:rsidR="00257D63" w:rsidRDefault="00257D63" w:rsidP="00257D63">
            <w:pPr>
              <w:pStyle w:val="TabellRader"/>
            </w:pPr>
          </w:p>
        </w:tc>
      </w:tr>
      <w:tr w:rsidR="00257D63" w14:paraId="0239B5F1" w14:textId="77777777" w:rsidTr="00297CD9">
        <w:trPr>
          <w:gridAfter w:val="2"/>
          <w:wAfter w:w="4015" w:type="pct"/>
        </w:trPr>
        <w:tc>
          <w:tcPr>
            <w:tcW w:w="195" w:type="pct"/>
          </w:tcPr>
          <w:p w14:paraId="0B029293" w14:textId="77777777" w:rsidR="00257D63" w:rsidRDefault="00257D63" w:rsidP="00257D63">
            <w:pPr>
              <w:pStyle w:val="TabellRader"/>
            </w:pPr>
          </w:p>
        </w:tc>
        <w:tc>
          <w:tcPr>
            <w:tcW w:w="193" w:type="pct"/>
          </w:tcPr>
          <w:p w14:paraId="7CBDBB49" w14:textId="77777777" w:rsidR="00257D63" w:rsidRDefault="00257D63" w:rsidP="00257D63">
            <w:pPr>
              <w:pStyle w:val="TabellRader"/>
            </w:pPr>
          </w:p>
        </w:tc>
        <w:tc>
          <w:tcPr>
            <w:tcW w:w="192" w:type="pct"/>
          </w:tcPr>
          <w:p w14:paraId="15C6CDF7" w14:textId="77777777" w:rsidR="00257D63" w:rsidRDefault="00257D63" w:rsidP="00257D63">
            <w:pPr>
              <w:pStyle w:val="TabellRader"/>
            </w:pPr>
          </w:p>
        </w:tc>
        <w:tc>
          <w:tcPr>
            <w:tcW w:w="192" w:type="pct"/>
          </w:tcPr>
          <w:p w14:paraId="06D84CAF" w14:textId="77777777" w:rsidR="00257D63" w:rsidRDefault="00257D63" w:rsidP="00257D63">
            <w:pPr>
              <w:pStyle w:val="TabellRader"/>
            </w:pPr>
          </w:p>
        </w:tc>
        <w:tc>
          <w:tcPr>
            <w:tcW w:w="213" w:type="pct"/>
          </w:tcPr>
          <w:p w14:paraId="330281C8" w14:textId="77777777" w:rsidR="00257D63" w:rsidRDefault="00257D63" w:rsidP="00257D63">
            <w:pPr>
              <w:pStyle w:val="TabellRader"/>
            </w:pPr>
          </w:p>
        </w:tc>
      </w:tr>
      <w:tr w:rsidR="00257D63" w:rsidRPr="00714643" w14:paraId="1C01F44F" w14:textId="77777777" w:rsidTr="00297CD9">
        <w:trPr>
          <w:gridAfter w:val="2"/>
          <w:wAfter w:w="4015" w:type="pct"/>
        </w:trPr>
        <w:tc>
          <w:tcPr>
            <w:tcW w:w="195" w:type="pct"/>
          </w:tcPr>
          <w:p w14:paraId="382549B4" w14:textId="0E90FADF" w:rsidR="00257D63" w:rsidRPr="00714643" w:rsidRDefault="00257D63" w:rsidP="00257D63">
            <w:pPr>
              <w:pStyle w:val="TabellRader"/>
              <w:rPr>
                <w:b/>
              </w:rPr>
            </w:pPr>
            <w:r w:rsidRPr="00714643">
              <w:rPr>
                <w:b/>
              </w:rPr>
              <w:t>20</w:t>
            </w:r>
            <w:r>
              <w:rPr>
                <w:b/>
              </w:rPr>
              <w:t>22</w:t>
            </w:r>
            <w:r w:rsidRPr="00714643">
              <w:rPr>
                <w:b/>
              </w:rPr>
              <w:t>/2</w:t>
            </w:r>
            <w:r>
              <w:rPr>
                <w:b/>
              </w:rPr>
              <w:t>3</w:t>
            </w:r>
          </w:p>
        </w:tc>
        <w:tc>
          <w:tcPr>
            <w:tcW w:w="193" w:type="pct"/>
          </w:tcPr>
          <w:p w14:paraId="098961AD" w14:textId="77777777" w:rsidR="00257D63" w:rsidRPr="00714643" w:rsidRDefault="00257D63" w:rsidP="00257D63">
            <w:pPr>
              <w:pStyle w:val="TabellRader"/>
              <w:rPr>
                <w:b/>
              </w:rPr>
            </w:pPr>
          </w:p>
        </w:tc>
        <w:tc>
          <w:tcPr>
            <w:tcW w:w="192" w:type="pct"/>
          </w:tcPr>
          <w:p w14:paraId="7674D0CF" w14:textId="77777777" w:rsidR="00257D63" w:rsidRPr="00714643" w:rsidRDefault="00257D63" w:rsidP="00257D63">
            <w:pPr>
              <w:pStyle w:val="TabellRader"/>
              <w:rPr>
                <w:b/>
              </w:rPr>
            </w:pPr>
          </w:p>
        </w:tc>
        <w:tc>
          <w:tcPr>
            <w:tcW w:w="192" w:type="pct"/>
          </w:tcPr>
          <w:p w14:paraId="7A7B806B" w14:textId="77777777" w:rsidR="00257D63" w:rsidRPr="00714643" w:rsidRDefault="00257D63" w:rsidP="00257D63">
            <w:pPr>
              <w:pStyle w:val="TabellRader"/>
              <w:rPr>
                <w:b/>
              </w:rPr>
            </w:pPr>
          </w:p>
        </w:tc>
        <w:tc>
          <w:tcPr>
            <w:tcW w:w="213" w:type="pct"/>
          </w:tcPr>
          <w:p w14:paraId="6EFA8660" w14:textId="77777777" w:rsidR="00257D63" w:rsidRPr="00714643" w:rsidRDefault="00257D63" w:rsidP="00257D63">
            <w:pPr>
              <w:pStyle w:val="TabellRader"/>
              <w:rPr>
                <w:b/>
              </w:rPr>
            </w:pPr>
          </w:p>
        </w:tc>
      </w:tr>
      <w:tr w:rsidR="00257D63" w14:paraId="081C02AE" w14:textId="77777777" w:rsidTr="00297CD9">
        <w:trPr>
          <w:gridAfter w:val="2"/>
          <w:wAfter w:w="4015" w:type="pct"/>
        </w:trPr>
        <w:tc>
          <w:tcPr>
            <w:tcW w:w="195" w:type="pct"/>
          </w:tcPr>
          <w:p w14:paraId="7A3902AB" w14:textId="6AF4FDAC" w:rsidR="00257D63" w:rsidRDefault="00257D63" w:rsidP="00257D63">
            <w:pPr>
              <w:pStyle w:val="TabellRader"/>
            </w:pPr>
            <w:r>
              <w:t>6</w:t>
            </w:r>
          </w:p>
        </w:tc>
        <w:tc>
          <w:tcPr>
            <w:tcW w:w="193" w:type="pct"/>
          </w:tcPr>
          <w:p w14:paraId="782855AD" w14:textId="2551E2F1" w:rsidR="00257D63" w:rsidRDefault="00257D63" w:rsidP="00257D63">
            <w:pPr>
              <w:pStyle w:val="TabellRader"/>
            </w:pPr>
            <w:r>
              <w:t>NU5</w:t>
            </w:r>
          </w:p>
        </w:tc>
        <w:tc>
          <w:tcPr>
            <w:tcW w:w="192" w:type="pct"/>
          </w:tcPr>
          <w:p w14:paraId="3E6BBBEB" w14:textId="5FEC1016" w:rsidR="00257D63" w:rsidRDefault="00257D63" w:rsidP="00257D63">
            <w:pPr>
              <w:pStyle w:val="TabellRader"/>
            </w:pPr>
            <w:r>
              <w:t>Ju 179</w:t>
            </w:r>
          </w:p>
        </w:tc>
        <w:tc>
          <w:tcPr>
            <w:tcW w:w="192" w:type="pct"/>
          </w:tcPr>
          <w:p w14:paraId="4614F9C4" w14:textId="3EE9AEF8" w:rsidR="00257D63" w:rsidRDefault="00257D63" w:rsidP="00257D63">
            <w:pPr>
              <w:pStyle w:val="TabellRader"/>
            </w:pPr>
            <w:r>
              <w:t>X</w:t>
            </w:r>
          </w:p>
        </w:tc>
        <w:tc>
          <w:tcPr>
            <w:tcW w:w="213" w:type="pct"/>
          </w:tcPr>
          <w:p w14:paraId="2DBEB46A" w14:textId="77777777" w:rsidR="00257D63" w:rsidRDefault="00257D63" w:rsidP="00257D63">
            <w:pPr>
              <w:pStyle w:val="TabellRader"/>
            </w:pPr>
          </w:p>
        </w:tc>
      </w:tr>
      <w:tr w:rsidR="00257D63" w14:paraId="3D3C0CA1" w14:textId="77777777" w:rsidTr="00297CD9">
        <w:trPr>
          <w:gridAfter w:val="2"/>
          <w:wAfter w:w="4015" w:type="pct"/>
        </w:trPr>
        <w:tc>
          <w:tcPr>
            <w:tcW w:w="195" w:type="pct"/>
          </w:tcPr>
          <w:p w14:paraId="037ACE29" w14:textId="68F9CF8C" w:rsidR="00257D63" w:rsidRDefault="00257D63" w:rsidP="00257D63">
            <w:pPr>
              <w:pStyle w:val="TabellRader"/>
            </w:pPr>
            <w:r>
              <w:t>41</w:t>
            </w:r>
          </w:p>
        </w:tc>
        <w:tc>
          <w:tcPr>
            <w:tcW w:w="193" w:type="pct"/>
          </w:tcPr>
          <w:p w14:paraId="1943BC76" w14:textId="304E55C6" w:rsidR="00257D63" w:rsidRDefault="00257D63" w:rsidP="00257D63">
            <w:pPr>
              <w:pStyle w:val="TabellRader"/>
            </w:pPr>
            <w:r>
              <w:t>NU6</w:t>
            </w:r>
          </w:p>
        </w:tc>
        <w:tc>
          <w:tcPr>
            <w:tcW w:w="192" w:type="pct"/>
          </w:tcPr>
          <w:p w14:paraId="56A1ABDF" w14:textId="6EE0D344" w:rsidR="00257D63" w:rsidRDefault="00257D63" w:rsidP="00257D63">
            <w:pPr>
              <w:pStyle w:val="TabellRader"/>
            </w:pPr>
            <w:r>
              <w:t>Ju 193</w:t>
            </w:r>
          </w:p>
        </w:tc>
        <w:tc>
          <w:tcPr>
            <w:tcW w:w="192" w:type="pct"/>
          </w:tcPr>
          <w:p w14:paraId="134B5BE9" w14:textId="75932B0E" w:rsidR="00257D63" w:rsidRDefault="00257D63" w:rsidP="00257D63">
            <w:pPr>
              <w:pStyle w:val="TabellRader"/>
            </w:pPr>
            <w:r>
              <w:t>X</w:t>
            </w:r>
          </w:p>
        </w:tc>
        <w:tc>
          <w:tcPr>
            <w:tcW w:w="213" w:type="pct"/>
          </w:tcPr>
          <w:p w14:paraId="4D11C193" w14:textId="77777777" w:rsidR="00257D63" w:rsidRDefault="00257D63" w:rsidP="00257D63">
            <w:pPr>
              <w:pStyle w:val="TabellRader"/>
            </w:pPr>
          </w:p>
        </w:tc>
      </w:tr>
      <w:tr w:rsidR="00257D63" w14:paraId="5CD28EEC" w14:textId="77777777" w:rsidTr="00297CD9">
        <w:trPr>
          <w:gridAfter w:val="2"/>
          <w:wAfter w:w="4015" w:type="pct"/>
        </w:trPr>
        <w:tc>
          <w:tcPr>
            <w:tcW w:w="195" w:type="pct"/>
          </w:tcPr>
          <w:p w14:paraId="2D5D0F0E" w14:textId="20BF5B74" w:rsidR="00257D63" w:rsidRDefault="00257D63" w:rsidP="00257D63">
            <w:pPr>
              <w:pStyle w:val="TabellRader"/>
            </w:pPr>
            <w:r>
              <w:t>78</w:t>
            </w:r>
          </w:p>
        </w:tc>
        <w:tc>
          <w:tcPr>
            <w:tcW w:w="193" w:type="pct"/>
          </w:tcPr>
          <w:p w14:paraId="66176613" w14:textId="0C69341D" w:rsidR="00257D63" w:rsidRDefault="00257D63" w:rsidP="00257D63">
            <w:pPr>
              <w:pStyle w:val="TabellRader"/>
            </w:pPr>
            <w:r>
              <w:t>NU3</w:t>
            </w:r>
          </w:p>
        </w:tc>
        <w:tc>
          <w:tcPr>
            <w:tcW w:w="192" w:type="pct"/>
          </w:tcPr>
          <w:p w14:paraId="2AB3C683" w14:textId="7794FBF4" w:rsidR="00257D63" w:rsidRDefault="00257D63" w:rsidP="00257D63">
            <w:pPr>
              <w:pStyle w:val="TabellRader"/>
            </w:pPr>
            <w:r>
              <w:t>KN 69</w:t>
            </w:r>
          </w:p>
        </w:tc>
        <w:tc>
          <w:tcPr>
            <w:tcW w:w="192" w:type="pct"/>
          </w:tcPr>
          <w:p w14:paraId="4DD360BD" w14:textId="3491805A" w:rsidR="00257D63" w:rsidRDefault="00257D63" w:rsidP="00257D63">
            <w:pPr>
              <w:pStyle w:val="TabellRader"/>
            </w:pPr>
            <w:r>
              <w:t>X</w:t>
            </w:r>
          </w:p>
        </w:tc>
        <w:tc>
          <w:tcPr>
            <w:tcW w:w="213" w:type="pct"/>
          </w:tcPr>
          <w:p w14:paraId="413301A3" w14:textId="77777777" w:rsidR="00257D63" w:rsidRDefault="00257D63" w:rsidP="00257D63">
            <w:pPr>
              <w:pStyle w:val="TabellRader"/>
            </w:pPr>
          </w:p>
        </w:tc>
      </w:tr>
      <w:tr w:rsidR="00257D63" w14:paraId="5777C43D" w14:textId="77777777" w:rsidTr="00297CD9">
        <w:trPr>
          <w:gridAfter w:val="2"/>
          <w:wAfter w:w="4015" w:type="pct"/>
        </w:trPr>
        <w:tc>
          <w:tcPr>
            <w:tcW w:w="195" w:type="pct"/>
          </w:tcPr>
          <w:p w14:paraId="0272828A" w14:textId="529DAB36" w:rsidR="00257D63" w:rsidRDefault="00257D63" w:rsidP="00257D63">
            <w:pPr>
              <w:pStyle w:val="TabellRader"/>
            </w:pPr>
            <w:r>
              <w:t>83</w:t>
            </w:r>
          </w:p>
        </w:tc>
        <w:tc>
          <w:tcPr>
            <w:tcW w:w="193" w:type="pct"/>
          </w:tcPr>
          <w:p w14:paraId="7E069D2E" w14:textId="47F667AD" w:rsidR="00257D63" w:rsidRDefault="00257D63" w:rsidP="00257D63">
            <w:pPr>
              <w:pStyle w:val="TabellRader"/>
            </w:pPr>
            <w:r>
              <w:t>NU2</w:t>
            </w:r>
          </w:p>
        </w:tc>
        <w:tc>
          <w:tcPr>
            <w:tcW w:w="192" w:type="pct"/>
          </w:tcPr>
          <w:p w14:paraId="5EC8DEA1" w14:textId="57800853" w:rsidR="00257D63" w:rsidRDefault="00257D63" w:rsidP="00257D63">
            <w:pPr>
              <w:pStyle w:val="TabellRader"/>
            </w:pPr>
            <w:r>
              <w:t>LI 89</w:t>
            </w:r>
          </w:p>
        </w:tc>
        <w:tc>
          <w:tcPr>
            <w:tcW w:w="192" w:type="pct"/>
          </w:tcPr>
          <w:p w14:paraId="5B11AD10" w14:textId="16CE36CF" w:rsidR="00257D63" w:rsidRDefault="00257D63" w:rsidP="00257D63">
            <w:pPr>
              <w:pStyle w:val="TabellRader"/>
            </w:pPr>
            <w:r>
              <w:t>X</w:t>
            </w:r>
          </w:p>
        </w:tc>
        <w:tc>
          <w:tcPr>
            <w:tcW w:w="213" w:type="pct"/>
          </w:tcPr>
          <w:p w14:paraId="50293234" w14:textId="77777777" w:rsidR="00257D63" w:rsidRDefault="00257D63" w:rsidP="00257D63">
            <w:pPr>
              <w:pStyle w:val="TabellRader"/>
            </w:pPr>
          </w:p>
        </w:tc>
      </w:tr>
      <w:tr w:rsidR="00257D63" w14:paraId="62FAB256" w14:textId="77777777" w:rsidTr="00297CD9">
        <w:trPr>
          <w:gridAfter w:val="2"/>
          <w:wAfter w:w="4015" w:type="pct"/>
        </w:trPr>
        <w:tc>
          <w:tcPr>
            <w:tcW w:w="195" w:type="pct"/>
          </w:tcPr>
          <w:p w14:paraId="31C3B067" w14:textId="0BFF9529" w:rsidR="00257D63" w:rsidRDefault="00257D63" w:rsidP="00257D63">
            <w:pPr>
              <w:pStyle w:val="TabellRader"/>
            </w:pPr>
            <w:r>
              <w:t>93</w:t>
            </w:r>
          </w:p>
        </w:tc>
        <w:tc>
          <w:tcPr>
            <w:tcW w:w="193" w:type="pct"/>
          </w:tcPr>
          <w:p w14:paraId="3B53348A" w14:textId="60791608" w:rsidR="00257D63" w:rsidRDefault="00257D63" w:rsidP="00257D63">
            <w:pPr>
              <w:pStyle w:val="TabellRader"/>
            </w:pPr>
            <w:r>
              <w:t>NU7</w:t>
            </w:r>
          </w:p>
        </w:tc>
        <w:tc>
          <w:tcPr>
            <w:tcW w:w="192" w:type="pct"/>
          </w:tcPr>
          <w:p w14:paraId="021352CD" w14:textId="4692534E" w:rsidR="00257D63" w:rsidRDefault="00257D63" w:rsidP="00257D63">
            <w:pPr>
              <w:pStyle w:val="TabellRader"/>
            </w:pPr>
            <w:r>
              <w:t>KN 71</w:t>
            </w:r>
          </w:p>
        </w:tc>
        <w:tc>
          <w:tcPr>
            <w:tcW w:w="192" w:type="pct"/>
          </w:tcPr>
          <w:p w14:paraId="3A5C2C95" w14:textId="5E3E7CC2" w:rsidR="00257D63" w:rsidRDefault="00257D63" w:rsidP="00257D63">
            <w:pPr>
              <w:pStyle w:val="TabellRader"/>
            </w:pPr>
            <w:r>
              <w:t>X</w:t>
            </w:r>
          </w:p>
        </w:tc>
        <w:tc>
          <w:tcPr>
            <w:tcW w:w="213" w:type="pct"/>
          </w:tcPr>
          <w:p w14:paraId="7D272D1D" w14:textId="77777777" w:rsidR="00257D63" w:rsidRDefault="00257D63" w:rsidP="00257D63">
            <w:pPr>
              <w:pStyle w:val="TabellRader"/>
            </w:pPr>
          </w:p>
        </w:tc>
      </w:tr>
      <w:tr w:rsidR="00257D63" w14:paraId="70E9C5C4" w14:textId="77777777" w:rsidTr="00297CD9">
        <w:trPr>
          <w:gridAfter w:val="2"/>
          <w:wAfter w:w="4015" w:type="pct"/>
        </w:trPr>
        <w:tc>
          <w:tcPr>
            <w:tcW w:w="195" w:type="pct"/>
          </w:tcPr>
          <w:p w14:paraId="4C6C3C73" w14:textId="400B039F" w:rsidR="00257D63" w:rsidRDefault="00257D63" w:rsidP="00257D63">
            <w:pPr>
              <w:pStyle w:val="TabellRader"/>
            </w:pPr>
            <w:r>
              <w:t>98</w:t>
            </w:r>
          </w:p>
        </w:tc>
        <w:tc>
          <w:tcPr>
            <w:tcW w:w="193" w:type="pct"/>
          </w:tcPr>
          <w:p w14:paraId="6F57DF97" w14:textId="1024A598" w:rsidR="00257D63" w:rsidRDefault="00257D63" w:rsidP="00257D63">
            <w:pPr>
              <w:pStyle w:val="TabellRader"/>
            </w:pPr>
            <w:r>
              <w:t>NU1</w:t>
            </w:r>
          </w:p>
        </w:tc>
        <w:tc>
          <w:tcPr>
            <w:tcW w:w="192" w:type="pct"/>
          </w:tcPr>
          <w:p w14:paraId="19299F91" w14:textId="73CB2EA1" w:rsidR="00257D63" w:rsidRDefault="00257D63" w:rsidP="00257D63">
            <w:pPr>
              <w:pStyle w:val="TabellRader"/>
            </w:pPr>
            <w:r>
              <w:t>UD 29</w:t>
            </w:r>
          </w:p>
        </w:tc>
        <w:tc>
          <w:tcPr>
            <w:tcW w:w="192" w:type="pct"/>
          </w:tcPr>
          <w:p w14:paraId="6CDB2CF4" w14:textId="50C8DB80" w:rsidR="00257D63" w:rsidRDefault="00257D63" w:rsidP="00257D63">
            <w:pPr>
              <w:pStyle w:val="TabellRader"/>
            </w:pPr>
            <w:r>
              <w:t>X</w:t>
            </w:r>
          </w:p>
        </w:tc>
        <w:tc>
          <w:tcPr>
            <w:tcW w:w="213" w:type="pct"/>
          </w:tcPr>
          <w:p w14:paraId="2F587E15" w14:textId="77777777" w:rsidR="00257D63" w:rsidRDefault="00257D63" w:rsidP="00257D63">
            <w:pPr>
              <w:pStyle w:val="TabellRader"/>
            </w:pPr>
          </w:p>
        </w:tc>
      </w:tr>
      <w:tr w:rsidR="00257D63" w14:paraId="68EA5F1F" w14:textId="77777777" w:rsidTr="00297CD9">
        <w:trPr>
          <w:gridAfter w:val="2"/>
          <w:wAfter w:w="4015" w:type="pct"/>
        </w:trPr>
        <w:tc>
          <w:tcPr>
            <w:tcW w:w="195" w:type="pct"/>
          </w:tcPr>
          <w:p w14:paraId="29B32B09" w14:textId="5E48AB75" w:rsidR="00257D63" w:rsidRDefault="00257D63" w:rsidP="00257D63">
            <w:pPr>
              <w:pStyle w:val="TabellRader"/>
            </w:pPr>
            <w:r>
              <w:t>99</w:t>
            </w:r>
          </w:p>
        </w:tc>
        <w:tc>
          <w:tcPr>
            <w:tcW w:w="193" w:type="pct"/>
          </w:tcPr>
          <w:p w14:paraId="5986B52F" w14:textId="1B11B32F" w:rsidR="00257D63" w:rsidRDefault="00257D63" w:rsidP="00257D63">
            <w:pPr>
              <w:pStyle w:val="TabellRader"/>
            </w:pPr>
            <w:r>
              <w:t>NU1</w:t>
            </w:r>
          </w:p>
        </w:tc>
        <w:tc>
          <w:tcPr>
            <w:tcW w:w="192" w:type="pct"/>
          </w:tcPr>
          <w:p w14:paraId="1FE1BFC4" w14:textId="4FB7B570" w:rsidR="00257D63" w:rsidRDefault="00257D63" w:rsidP="00257D63">
            <w:pPr>
              <w:pStyle w:val="TabellRader"/>
            </w:pPr>
            <w:r>
              <w:t>Fi 134</w:t>
            </w:r>
          </w:p>
        </w:tc>
        <w:tc>
          <w:tcPr>
            <w:tcW w:w="192" w:type="pct"/>
          </w:tcPr>
          <w:p w14:paraId="32868710" w14:textId="77777777" w:rsidR="00257D63" w:rsidRDefault="00257D63" w:rsidP="00257D63">
            <w:pPr>
              <w:pStyle w:val="TabellRader"/>
            </w:pPr>
          </w:p>
        </w:tc>
        <w:tc>
          <w:tcPr>
            <w:tcW w:w="213" w:type="pct"/>
          </w:tcPr>
          <w:p w14:paraId="6DF847E0" w14:textId="08206829" w:rsidR="00257D63" w:rsidRDefault="00257D63" w:rsidP="00257D63">
            <w:pPr>
              <w:pStyle w:val="TabellRader"/>
            </w:pPr>
            <w:r>
              <w:t>X</w:t>
            </w:r>
          </w:p>
        </w:tc>
      </w:tr>
      <w:tr w:rsidR="00257D63" w:rsidRPr="008A5D26" w14:paraId="58D0AC35" w14:textId="77777777" w:rsidTr="003C5A6C">
        <w:trPr>
          <w:gridAfter w:val="2"/>
          <w:wAfter w:w="4015" w:type="pct"/>
        </w:trPr>
        <w:tc>
          <w:tcPr>
            <w:tcW w:w="985" w:type="pct"/>
            <w:gridSpan w:val="5"/>
          </w:tcPr>
          <w:p w14:paraId="64602DFA" w14:textId="02AD9B86" w:rsidR="00257D63" w:rsidRPr="008A5D26" w:rsidRDefault="00257D63" w:rsidP="00257D63">
            <w:pPr>
              <w:pStyle w:val="Rubrik2"/>
              <w:outlineLvl w:val="1"/>
            </w:pPr>
            <w:bookmarkStart w:id="630" w:name="_Toc505164412"/>
            <w:bookmarkStart w:id="631" w:name="_Toc505170074"/>
            <w:bookmarkStart w:id="632" w:name="_Toc505170451"/>
            <w:bookmarkStart w:id="633" w:name="_Toc505170809"/>
            <w:bookmarkStart w:id="634" w:name="_Toc505171873"/>
            <w:bookmarkStart w:id="635" w:name="_Toc21610014"/>
            <w:bookmarkStart w:id="636" w:name="_Toc129250766"/>
            <w:r w:rsidRPr="008A5D26">
              <w:t>Arbetsmarknadsutskottet</w:t>
            </w:r>
            <w:bookmarkEnd w:id="630"/>
            <w:bookmarkEnd w:id="631"/>
            <w:bookmarkEnd w:id="632"/>
            <w:bookmarkEnd w:id="633"/>
            <w:bookmarkEnd w:id="634"/>
            <w:bookmarkEnd w:id="635"/>
            <w:bookmarkEnd w:id="636"/>
          </w:p>
        </w:tc>
      </w:tr>
      <w:tr w:rsidR="00257D63" w:rsidRPr="00047BF7" w14:paraId="613AC315" w14:textId="77777777" w:rsidTr="003C5A6C">
        <w:trPr>
          <w:gridAfter w:val="2"/>
          <w:wAfter w:w="4015" w:type="pct"/>
        </w:trPr>
        <w:tc>
          <w:tcPr>
            <w:tcW w:w="195" w:type="pct"/>
          </w:tcPr>
          <w:p w14:paraId="5D23C88D" w14:textId="6EE8EE71" w:rsidR="00257D63" w:rsidRPr="00047BF7" w:rsidRDefault="00257D63" w:rsidP="00257D63">
            <w:pPr>
              <w:pStyle w:val="TabellRader"/>
              <w:rPr>
                <w:b/>
              </w:rPr>
            </w:pPr>
            <w:r w:rsidRPr="00047BF7">
              <w:rPr>
                <w:b/>
              </w:rPr>
              <w:t>2009/10</w:t>
            </w:r>
          </w:p>
        </w:tc>
        <w:tc>
          <w:tcPr>
            <w:tcW w:w="193" w:type="pct"/>
          </w:tcPr>
          <w:p w14:paraId="40D1B1BF" w14:textId="77777777" w:rsidR="00257D63" w:rsidRPr="00047BF7" w:rsidRDefault="00257D63" w:rsidP="00257D63">
            <w:pPr>
              <w:pStyle w:val="TabellRader"/>
              <w:rPr>
                <w:b/>
              </w:rPr>
            </w:pPr>
          </w:p>
        </w:tc>
        <w:tc>
          <w:tcPr>
            <w:tcW w:w="192" w:type="pct"/>
          </w:tcPr>
          <w:p w14:paraId="479CD523" w14:textId="77777777" w:rsidR="00257D63" w:rsidRPr="00047BF7" w:rsidRDefault="00257D63" w:rsidP="00257D63">
            <w:pPr>
              <w:pStyle w:val="TabellRader"/>
              <w:rPr>
                <w:b/>
              </w:rPr>
            </w:pPr>
          </w:p>
        </w:tc>
        <w:tc>
          <w:tcPr>
            <w:tcW w:w="192" w:type="pct"/>
          </w:tcPr>
          <w:p w14:paraId="66A97701" w14:textId="77777777" w:rsidR="00257D63" w:rsidRPr="00047BF7" w:rsidRDefault="00257D63" w:rsidP="00257D63">
            <w:pPr>
              <w:pStyle w:val="TabellRader"/>
              <w:rPr>
                <w:b/>
              </w:rPr>
            </w:pPr>
          </w:p>
        </w:tc>
        <w:tc>
          <w:tcPr>
            <w:tcW w:w="213" w:type="pct"/>
          </w:tcPr>
          <w:p w14:paraId="0E4752A9" w14:textId="3D18790E" w:rsidR="00257D63" w:rsidRPr="00047BF7" w:rsidRDefault="00257D63" w:rsidP="00257D63">
            <w:pPr>
              <w:pStyle w:val="TabellRader"/>
              <w:rPr>
                <w:b/>
              </w:rPr>
            </w:pPr>
          </w:p>
        </w:tc>
      </w:tr>
      <w:tr w:rsidR="00257D63" w14:paraId="353A6179" w14:textId="77777777" w:rsidTr="003C5A6C">
        <w:trPr>
          <w:gridAfter w:val="2"/>
          <w:wAfter w:w="4015" w:type="pct"/>
        </w:trPr>
        <w:tc>
          <w:tcPr>
            <w:tcW w:w="195" w:type="pct"/>
          </w:tcPr>
          <w:p w14:paraId="265AE47B" w14:textId="4E05519B" w:rsidR="00257D63" w:rsidRDefault="00257D63" w:rsidP="00257D63">
            <w:pPr>
              <w:pStyle w:val="TabellRader"/>
            </w:pPr>
            <w:r>
              <w:t>275</w:t>
            </w:r>
          </w:p>
        </w:tc>
        <w:tc>
          <w:tcPr>
            <w:tcW w:w="193" w:type="pct"/>
          </w:tcPr>
          <w:p w14:paraId="07FC1316" w14:textId="77B0ACA2" w:rsidR="00257D63" w:rsidRDefault="00257D63" w:rsidP="00257D63">
            <w:pPr>
              <w:pStyle w:val="TabellRader"/>
            </w:pPr>
            <w:r>
              <w:t>AU13</w:t>
            </w:r>
          </w:p>
        </w:tc>
        <w:tc>
          <w:tcPr>
            <w:tcW w:w="192" w:type="pct"/>
          </w:tcPr>
          <w:p w14:paraId="6C74E2A5" w14:textId="10C30C5C" w:rsidR="00257D63" w:rsidRDefault="00257D63" w:rsidP="00257D63">
            <w:pPr>
              <w:pStyle w:val="TabellRader"/>
            </w:pPr>
            <w:r>
              <w:t>A 1</w:t>
            </w:r>
          </w:p>
        </w:tc>
        <w:tc>
          <w:tcPr>
            <w:tcW w:w="192" w:type="pct"/>
          </w:tcPr>
          <w:p w14:paraId="5B27C1DC" w14:textId="77777777" w:rsidR="00257D63" w:rsidRDefault="00257D63" w:rsidP="00257D63">
            <w:pPr>
              <w:pStyle w:val="TabellRader"/>
            </w:pPr>
          </w:p>
        </w:tc>
        <w:tc>
          <w:tcPr>
            <w:tcW w:w="213" w:type="pct"/>
          </w:tcPr>
          <w:p w14:paraId="1F4500BF" w14:textId="234F1F43" w:rsidR="00257D63" w:rsidRDefault="00257D63" w:rsidP="00257D63">
            <w:pPr>
              <w:pStyle w:val="TabellRader"/>
            </w:pPr>
            <w:r>
              <w:t>X</w:t>
            </w:r>
          </w:p>
        </w:tc>
      </w:tr>
      <w:tr w:rsidR="00257D63" w14:paraId="188BDAAE" w14:textId="77777777" w:rsidTr="003C5A6C">
        <w:trPr>
          <w:gridAfter w:val="2"/>
          <w:wAfter w:w="4015" w:type="pct"/>
        </w:trPr>
        <w:tc>
          <w:tcPr>
            <w:tcW w:w="195" w:type="pct"/>
          </w:tcPr>
          <w:p w14:paraId="0E4FEE5D" w14:textId="16AE5919" w:rsidR="00257D63" w:rsidRDefault="00257D63" w:rsidP="00257D63">
            <w:pPr>
              <w:pStyle w:val="TabellRader"/>
            </w:pPr>
          </w:p>
        </w:tc>
        <w:tc>
          <w:tcPr>
            <w:tcW w:w="193" w:type="pct"/>
          </w:tcPr>
          <w:p w14:paraId="2B780DF3" w14:textId="77777777" w:rsidR="00257D63" w:rsidRDefault="00257D63" w:rsidP="00257D63">
            <w:pPr>
              <w:pStyle w:val="TabellRader"/>
            </w:pPr>
          </w:p>
        </w:tc>
        <w:tc>
          <w:tcPr>
            <w:tcW w:w="192" w:type="pct"/>
          </w:tcPr>
          <w:p w14:paraId="37BBE48A" w14:textId="77777777" w:rsidR="00257D63" w:rsidRDefault="00257D63" w:rsidP="00257D63">
            <w:pPr>
              <w:pStyle w:val="TabellRader"/>
            </w:pPr>
          </w:p>
        </w:tc>
        <w:tc>
          <w:tcPr>
            <w:tcW w:w="192" w:type="pct"/>
          </w:tcPr>
          <w:p w14:paraId="3E3B63FD" w14:textId="77777777" w:rsidR="00257D63" w:rsidRDefault="00257D63" w:rsidP="00257D63">
            <w:pPr>
              <w:pStyle w:val="TabellRader"/>
            </w:pPr>
          </w:p>
        </w:tc>
        <w:tc>
          <w:tcPr>
            <w:tcW w:w="213" w:type="pct"/>
          </w:tcPr>
          <w:p w14:paraId="0777C34B" w14:textId="358DA98D" w:rsidR="00257D63" w:rsidRDefault="00257D63" w:rsidP="00257D63">
            <w:pPr>
              <w:pStyle w:val="TabellRader"/>
            </w:pPr>
          </w:p>
        </w:tc>
      </w:tr>
      <w:tr w:rsidR="00257D63" w14:paraId="765EC063" w14:textId="77777777" w:rsidTr="003C5A6C">
        <w:trPr>
          <w:gridAfter w:val="2"/>
          <w:wAfter w:w="4015" w:type="pct"/>
        </w:trPr>
        <w:tc>
          <w:tcPr>
            <w:tcW w:w="195" w:type="pct"/>
          </w:tcPr>
          <w:p w14:paraId="48511529" w14:textId="542BF61D" w:rsidR="00257D63" w:rsidRPr="00047BF7" w:rsidRDefault="00257D63" w:rsidP="00257D63">
            <w:pPr>
              <w:pStyle w:val="TabellRader"/>
              <w:rPr>
                <w:b/>
              </w:rPr>
            </w:pPr>
            <w:r w:rsidRPr="00047BF7">
              <w:rPr>
                <w:b/>
              </w:rPr>
              <w:t>2010/11</w:t>
            </w:r>
          </w:p>
        </w:tc>
        <w:tc>
          <w:tcPr>
            <w:tcW w:w="193" w:type="pct"/>
          </w:tcPr>
          <w:p w14:paraId="69A59877" w14:textId="77777777" w:rsidR="00257D63" w:rsidRDefault="00257D63" w:rsidP="00257D63">
            <w:pPr>
              <w:pStyle w:val="TabellRader"/>
            </w:pPr>
          </w:p>
        </w:tc>
        <w:tc>
          <w:tcPr>
            <w:tcW w:w="192" w:type="pct"/>
          </w:tcPr>
          <w:p w14:paraId="10D6ED84" w14:textId="77777777" w:rsidR="00257D63" w:rsidRDefault="00257D63" w:rsidP="00257D63">
            <w:pPr>
              <w:pStyle w:val="TabellRader"/>
            </w:pPr>
          </w:p>
        </w:tc>
        <w:tc>
          <w:tcPr>
            <w:tcW w:w="192" w:type="pct"/>
          </w:tcPr>
          <w:p w14:paraId="2062A417" w14:textId="77777777" w:rsidR="00257D63" w:rsidRDefault="00257D63" w:rsidP="00257D63">
            <w:pPr>
              <w:pStyle w:val="TabellRader"/>
            </w:pPr>
          </w:p>
        </w:tc>
        <w:tc>
          <w:tcPr>
            <w:tcW w:w="213" w:type="pct"/>
          </w:tcPr>
          <w:p w14:paraId="033DD69C" w14:textId="319C4C68" w:rsidR="00257D63" w:rsidRDefault="00257D63" w:rsidP="00257D63">
            <w:pPr>
              <w:pStyle w:val="TabellRader"/>
            </w:pPr>
          </w:p>
        </w:tc>
      </w:tr>
      <w:tr w:rsidR="00257D63" w14:paraId="4BBC0C1A" w14:textId="77777777" w:rsidTr="003C5A6C">
        <w:trPr>
          <w:gridAfter w:val="2"/>
          <w:wAfter w:w="4015" w:type="pct"/>
        </w:trPr>
        <w:tc>
          <w:tcPr>
            <w:tcW w:w="195" w:type="pct"/>
          </w:tcPr>
          <w:p w14:paraId="7F24A79B" w14:textId="2E774B9B" w:rsidR="00257D63" w:rsidRDefault="00257D63" w:rsidP="00257D63">
            <w:pPr>
              <w:pStyle w:val="TabellRader"/>
            </w:pPr>
            <w:r>
              <w:t>279</w:t>
            </w:r>
          </w:p>
        </w:tc>
        <w:tc>
          <w:tcPr>
            <w:tcW w:w="193" w:type="pct"/>
          </w:tcPr>
          <w:p w14:paraId="3C3ECFA2" w14:textId="51169301" w:rsidR="00257D63" w:rsidRDefault="00257D63" w:rsidP="00257D63">
            <w:pPr>
              <w:pStyle w:val="TabellRader"/>
            </w:pPr>
            <w:r>
              <w:t>AU9</w:t>
            </w:r>
          </w:p>
        </w:tc>
        <w:tc>
          <w:tcPr>
            <w:tcW w:w="192" w:type="pct"/>
          </w:tcPr>
          <w:p w14:paraId="50B04A19" w14:textId="7EA49160" w:rsidR="00257D63" w:rsidRDefault="00257D63" w:rsidP="00257D63">
            <w:pPr>
              <w:pStyle w:val="TabellRader"/>
            </w:pPr>
            <w:r>
              <w:t>A 2</w:t>
            </w:r>
          </w:p>
        </w:tc>
        <w:tc>
          <w:tcPr>
            <w:tcW w:w="192" w:type="pct"/>
          </w:tcPr>
          <w:p w14:paraId="16178F87" w14:textId="77777777" w:rsidR="00257D63" w:rsidRDefault="00257D63" w:rsidP="00257D63">
            <w:pPr>
              <w:pStyle w:val="TabellRader"/>
            </w:pPr>
          </w:p>
        </w:tc>
        <w:tc>
          <w:tcPr>
            <w:tcW w:w="213" w:type="pct"/>
          </w:tcPr>
          <w:p w14:paraId="20E9FDD8" w14:textId="2B9E98A1" w:rsidR="00257D63" w:rsidRDefault="00257D63" w:rsidP="00257D63">
            <w:pPr>
              <w:pStyle w:val="TabellRader"/>
            </w:pPr>
            <w:r>
              <w:t>X</w:t>
            </w:r>
          </w:p>
        </w:tc>
      </w:tr>
      <w:tr w:rsidR="00257D63" w14:paraId="1E1CDD30" w14:textId="77777777" w:rsidTr="003C5A6C">
        <w:trPr>
          <w:gridAfter w:val="2"/>
          <w:wAfter w:w="4015" w:type="pct"/>
        </w:trPr>
        <w:tc>
          <w:tcPr>
            <w:tcW w:w="195" w:type="pct"/>
          </w:tcPr>
          <w:p w14:paraId="332C18E8" w14:textId="41A1E7F2" w:rsidR="00257D63" w:rsidRDefault="00257D63" w:rsidP="00257D63">
            <w:pPr>
              <w:pStyle w:val="TabellRader"/>
            </w:pPr>
          </w:p>
        </w:tc>
        <w:tc>
          <w:tcPr>
            <w:tcW w:w="193" w:type="pct"/>
          </w:tcPr>
          <w:p w14:paraId="3DC4444A" w14:textId="77777777" w:rsidR="00257D63" w:rsidRDefault="00257D63" w:rsidP="00257D63">
            <w:pPr>
              <w:pStyle w:val="TabellRader"/>
            </w:pPr>
          </w:p>
        </w:tc>
        <w:tc>
          <w:tcPr>
            <w:tcW w:w="192" w:type="pct"/>
          </w:tcPr>
          <w:p w14:paraId="2D7C93B7" w14:textId="77777777" w:rsidR="00257D63" w:rsidRDefault="00257D63" w:rsidP="00257D63">
            <w:pPr>
              <w:pStyle w:val="TabellRader"/>
            </w:pPr>
          </w:p>
        </w:tc>
        <w:tc>
          <w:tcPr>
            <w:tcW w:w="192" w:type="pct"/>
          </w:tcPr>
          <w:p w14:paraId="1F3B9C3D" w14:textId="77777777" w:rsidR="00257D63" w:rsidRDefault="00257D63" w:rsidP="00257D63">
            <w:pPr>
              <w:pStyle w:val="TabellRader"/>
            </w:pPr>
          </w:p>
        </w:tc>
        <w:tc>
          <w:tcPr>
            <w:tcW w:w="213" w:type="pct"/>
          </w:tcPr>
          <w:p w14:paraId="4CE591F2" w14:textId="0B0B0A97" w:rsidR="00257D63" w:rsidRDefault="00257D63" w:rsidP="00257D63">
            <w:pPr>
              <w:pStyle w:val="TabellRader"/>
            </w:pPr>
          </w:p>
        </w:tc>
      </w:tr>
      <w:tr w:rsidR="00257D63" w:rsidRPr="00E3192D" w14:paraId="6E651DF6" w14:textId="77777777" w:rsidTr="003C5A6C">
        <w:trPr>
          <w:gridAfter w:val="2"/>
          <w:wAfter w:w="4015" w:type="pct"/>
        </w:trPr>
        <w:tc>
          <w:tcPr>
            <w:tcW w:w="195" w:type="pct"/>
          </w:tcPr>
          <w:p w14:paraId="44532D80" w14:textId="7C9F6C4F" w:rsidR="00257D63" w:rsidRPr="00E3192D" w:rsidRDefault="00257D63" w:rsidP="00257D63">
            <w:pPr>
              <w:pStyle w:val="TabellRader"/>
              <w:rPr>
                <w:b/>
              </w:rPr>
            </w:pPr>
            <w:r w:rsidRPr="00E3192D">
              <w:rPr>
                <w:b/>
              </w:rPr>
              <w:t>201</w:t>
            </w:r>
            <w:r>
              <w:rPr>
                <w:b/>
              </w:rPr>
              <w:t>7</w:t>
            </w:r>
            <w:r w:rsidRPr="00E3192D">
              <w:rPr>
                <w:b/>
              </w:rPr>
              <w:t>/1</w:t>
            </w:r>
            <w:r>
              <w:rPr>
                <w:b/>
              </w:rPr>
              <w:t>8</w:t>
            </w:r>
          </w:p>
        </w:tc>
        <w:tc>
          <w:tcPr>
            <w:tcW w:w="193" w:type="pct"/>
          </w:tcPr>
          <w:p w14:paraId="460572A6" w14:textId="77777777" w:rsidR="00257D63" w:rsidRPr="00E3192D" w:rsidRDefault="00257D63" w:rsidP="00257D63">
            <w:pPr>
              <w:pStyle w:val="TabellRader"/>
              <w:rPr>
                <w:b/>
              </w:rPr>
            </w:pPr>
          </w:p>
        </w:tc>
        <w:tc>
          <w:tcPr>
            <w:tcW w:w="192" w:type="pct"/>
          </w:tcPr>
          <w:p w14:paraId="5A0C1A67" w14:textId="77777777" w:rsidR="00257D63" w:rsidRPr="00E3192D" w:rsidRDefault="00257D63" w:rsidP="00257D63">
            <w:pPr>
              <w:pStyle w:val="TabellRader"/>
              <w:rPr>
                <w:b/>
              </w:rPr>
            </w:pPr>
          </w:p>
        </w:tc>
        <w:tc>
          <w:tcPr>
            <w:tcW w:w="192" w:type="pct"/>
          </w:tcPr>
          <w:p w14:paraId="1D5DC1EE" w14:textId="77777777" w:rsidR="00257D63" w:rsidRPr="00E3192D" w:rsidRDefault="00257D63" w:rsidP="00257D63">
            <w:pPr>
              <w:pStyle w:val="TabellRader"/>
              <w:rPr>
                <w:b/>
              </w:rPr>
            </w:pPr>
          </w:p>
        </w:tc>
        <w:tc>
          <w:tcPr>
            <w:tcW w:w="213" w:type="pct"/>
          </w:tcPr>
          <w:p w14:paraId="30E57924" w14:textId="1ABDC0F0" w:rsidR="00257D63" w:rsidRPr="00E3192D" w:rsidRDefault="00257D63" w:rsidP="00257D63">
            <w:pPr>
              <w:pStyle w:val="TabellRader"/>
              <w:rPr>
                <w:b/>
              </w:rPr>
            </w:pPr>
          </w:p>
        </w:tc>
      </w:tr>
      <w:tr w:rsidR="00257D63" w14:paraId="2BED0435" w14:textId="77777777" w:rsidTr="003C5A6C">
        <w:trPr>
          <w:gridAfter w:val="2"/>
          <w:wAfter w:w="4015" w:type="pct"/>
        </w:trPr>
        <w:tc>
          <w:tcPr>
            <w:tcW w:w="195" w:type="pct"/>
          </w:tcPr>
          <w:p w14:paraId="4D20084B" w14:textId="4E5B2C42" w:rsidR="00257D63" w:rsidRDefault="00257D63" w:rsidP="00257D63">
            <w:pPr>
              <w:pStyle w:val="TabellRader"/>
            </w:pPr>
            <w:r>
              <w:t>29</w:t>
            </w:r>
          </w:p>
        </w:tc>
        <w:tc>
          <w:tcPr>
            <w:tcW w:w="193" w:type="pct"/>
          </w:tcPr>
          <w:p w14:paraId="60EB01A2" w14:textId="4AB3468A" w:rsidR="00257D63" w:rsidRDefault="00257D63" w:rsidP="00257D63">
            <w:pPr>
              <w:pStyle w:val="TabellRader"/>
            </w:pPr>
            <w:r>
              <w:t>AU3</w:t>
            </w:r>
          </w:p>
        </w:tc>
        <w:tc>
          <w:tcPr>
            <w:tcW w:w="192" w:type="pct"/>
          </w:tcPr>
          <w:p w14:paraId="32AA7C45" w14:textId="38330D01" w:rsidR="00257D63" w:rsidRDefault="00257D63" w:rsidP="00257D63">
            <w:pPr>
              <w:pStyle w:val="TabellRader"/>
            </w:pPr>
            <w:r>
              <w:t>A 3</w:t>
            </w:r>
          </w:p>
        </w:tc>
        <w:tc>
          <w:tcPr>
            <w:tcW w:w="192" w:type="pct"/>
          </w:tcPr>
          <w:p w14:paraId="516E236E" w14:textId="77777777" w:rsidR="00257D63" w:rsidRDefault="00257D63" w:rsidP="00257D63">
            <w:pPr>
              <w:pStyle w:val="TabellRader"/>
            </w:pPr>
          </w:p>
        </w:tc>
        <w:tc>
          <w:tcPr>
            <w:tcW w:w="213" w:type="pct"/>
          </w:tcPr>
          <w:p w14:paraId="09520DED" w14:textId="05BE5CFC" w:rsidR="00257D63" w:rsidRDefault="00257D63" w:rsidP="00257D63">
            <w:pPr>
              <w:pStyle w:val="TabellRader"/>
            </w:pPr>
            <w:r>
              <w:t>X</w:t>
            </w:r>
          </w:p>
        </w:tc>
      </w:tr>
      <w:tr w:rsidR="00257D63" w14:paraId="657CD696" w14:textId="77777777" w:rsidTr="003C5A6C">
        <w:trPr>
          <w:gridAfter w:val="2"/>
          <w:wAfter w:w="4015" w:type="pct"/>
        </w:trPr>
        <w:tc>
          <w:tcPr>
            <w:tcW w:w="195" w:type="pct"/>
          </w:tcPr>
          <w:p w14:paraId="5B03DB98" w14:textId="02592DFF" w:rsidR="00257D63" w:rsidRDefault="00257D63" w:rsidP="00257D63">
            <w:pPr>
              <w:pStyle w:val="TabellRader"/>
            </w:pPr>
            <w:r>
              <w:t>172</w:t>
            </w:r>
          </w:p>
        </w:tc>
        <w:tc>
          <w:tcPr>
            <w:tcW w:w="193" w:type="pct"/>
          </w:tcPr>
          <w:p w14:paraId="3E0C4689" w14:textId="11CCA37C" w:rsidR="00257D63" w:rsidRDefault="00257D63" w:rsidP="00257D63">
            <w:pPr>
              <w:pStyle w:val="TabellRader"/>
            </w:pPr>
            <w:r>
              <w:t>AU7</w:t>
            </w:r>
          </w:p>
        </w:tc>
        <w:tc>
          <w:tcPr>
            <w:tcW w:w="192" w:type="pct"/>
          </w:tcPr>
          <w:p w14:paraId="77FADA52" w14:textId="427B3C7B" w:rsidR="00257D63" w:rsidRDefault="00257D63" w:rsidP="00257D63">
            <w:pPr>
              <w:pStyle w:val="TabellRader"/>
            </w:pPr>
            <w:r>
              <w:t>A 5</w:t>
            </w:r>
          </w:p>
        </w:tc>
        <w:tc>
          <w:tcPr>
            <w:tcW w:w="192" w:type="pct"/>
          </w:tcPr>
          <w:p w14:paraId="6D9672D9" w14:textId="76544E66" w:rsidR="00257D63" w:rsidRDefault="00257D63" w:rsidP="00257D63">
            <w:pPr>
              <w:pStyle w:val="TabellRader"/>
            </w:pPr>
            <w:r>
              <w:t>X</w:t>
            </w:r>
          </w:p>
        </w:tc>
        <w:tc>
          <w:tcPr>
            <w:tcW w:w="213" w:type="pct"/>
          </w:tcPr>
          <w:p w14:paraId="3FC0E0CC" w14:textId="41FA2F6B" w:rsidR="00257D63" w:rsidRDefault="00257D63" w:rsidP="00257D63">
            <w:pPr>
              <w:pStyle w:val="TabellRader"/>
            </w:pPr>
          </w:p>
        </w:tc>
      </w:tr>
      <w:tr w:rsidR="00257D63" w14:paraId="336B2DBF" w14:textId="77777777" w:rsidTr="003C5A6C">
        <w:trPr>
          <w:gridAfter w:val="2"/>
          <w:wAfter w:w="4015" w:type="pct"/>
        </w:trPr>
        <w:tc>
          <w:tcPr>
            <w:tcW w:w="195" w:type="pct"/>
          </w:tcPr>
          <w:p w14:paraId="200E02FD" w14:textId="19266D21" w:rsidR="00257D63" w:rsidRDefault="00257D63" w:rsidP="00257D63">
            <w:pPr>
              <w:pStyle w:val="TabellRader"/>
            </w:pPr>
          </w:p>
        </w:tc>
        <w:tc>
          <w:tcPr>
            <w:tcW w:w="193" w:type="pct"/>
          </w:tcPr>
          <w:p w14:paraId="54955A62" w14:textId="77777777" w:rsidR="00257D63" w:rsidRDefault="00257D63" w:rsidP="00257D63">
            <w:pPr>
              <w:pStyle w:val="TabellRader"/>
            </w:pPr>
          </w:p>
        </w:tc>
        <w:tc>
          <w:tcPr>
            <w:tcW w:w="192" w:type="pct"/>
          </w:tcPr>
          <w:p w14:paraId="00B93D78" w14:textId="77777777" w:rsidR="00257D63" w:rsidRDefault="00257D63" w:rsidP="00257D63">
            <w:pPr>
              <w:pStyle w:val="TabellRader"/>
            </w:pPr>
          </w:p>
        </w:tc>
        <w:tc>
          <w:tcPr>
            <w:tcW w:w="192" w:type="pct"/>
          </w:tcPr>
          <w:p w14:paraId="5D77CC3B" w14:textId="77777777" w:rsidR="00257D63" w:rsidRDefault="00257D63" w:rsidP="00257D63">
            <w:pPr>
              <w:pStyle w:val="TabellRader"/>
            </w:pPr>
          </w:p>
        </w:tc>
        <w:tc>
          <w:tcPr>
            <w:tcW w:w="213" w:type="pct"/>
          </w:tcPr>
          <w:p w14:paraId="57E2D0A5" w14:textId="2DCC7EBA" w:rsidR="00257D63" w:rsidRDefault="00257D63" w:rsidP="00257D63">
            <w:pPr>
              <w:pStyle w:val="TabellRader"/>
            </w:pPr>
          </w:p>
        </w:tc>
      </w:tr>
      <w:tr w:rsidR="00257D63" w:rsidRPr="00E3192D" w14:paraId="44FBAE3D" w14:textId="77777777" w:rsidTr="003C5A6C">
        <w:trPr>
          <w:gridAfter w:val="2"/>
          <w:wAfter w:w="4015" w:type="pct"/>
        </w:trPr>
        <w:tc>
          <w:tcPr>
            <w:tcW w:w="195" w:type="pct"/>
          </w:tcPr>
          <w:p w14:paraId="3BB8D347" w14:textId="5C25B639" w:rsidR="00257D63" w:rsidRPr="00E3192D" w:rsidRDefault="00257D63" w:rsidP="00257D63">
            <w:pPr>
              <w:pStyle w:val="TabellRader"/>
              <w:rPr>
                <w:b/>
              </w:rPr>
            </w:pPr>
            <w:r w:rsidRPr="00E3192D">
              <w:rPr>
                <w:b/>
              </w:rPr>
              <w:t>2018/19</w:t>
            </w:r>
          </w:p>
        </w:tc>
        <w:tc>
          <w:tcPr>
            <w:tcW w:w="193" w:type="pct"/>
          </w:tcPr>
          <w:p w14:paraId="3C8E2754" w14:textId="77777777" w:rsidR="00257D63" w:rsidRPr="00E3192D" w:rsidRDefault="00257D63" w:rsidP="00257D63">
            <w:pPr>
              <w:pStyle w:val="TabellRader"/>
              <w:rPr>
                <w:b/>
              </w:rPr>
            </w:pPr>
          </w:p>
        </w:tc>
        <w:tc>
          <w:tcPr>
            <w:tcW w:w="192" w:type="pct"/>
          </w:tcPr>
          <w:p w14:paraId="3487A7DE" w14:textId="77777777" w:rsidR="00257D63" w:rsidRPr="00E3192D" w:rsidRDefault="00257D63" w:rsidP="00257D63">
            <w:pPr>
              <w:pStyle w:val="TabellRader"/>
              <w:rPr>
                <w:b/>
              </w:rPr>
            </w:pPr>
          </w:p>
        </w:tc>
        <w:tc>
          <w:tcPr>
            <w:tcW w:w="192" w:type="pct"/>
          </w:tcPr>
          <w:p w14:paraId="533FCE22" w14:textId="77777777" w:rsidR="00257D63" w:rsidRPr="00E3192D" w:rsidRDefault="00257D63" w:rsidP="00257D63">
            <w:pPr>
              <w:pStyle w:val="TabellRader"/>
              <w:rPr>
                <w:b/>
              </w:rPr>
            </w:pPr>
          </w:p>
        </w:tc>
        <w:tc>
          <w:tcPr>
            <w:tcW w:w="213" w:type="pct"/>
          </w:tcPr>
          <w:p w14:paraId="51D3CA10" w14:textId="32AE19EF" w:rsidR="00257D63" w:rsidRPr="00E3192D" w:rsidRDefault="00257D63" w:rsidP="00257D63">
            <w:pPr>
              <w:pStyle w:val="TabellRader"/>
              <w:rPr>
                <w:b/>
              </w:rPr>
            </w:pPr>
          </w:p>
        </w:tc>
      </w:tr>
      <w:tr w:rsidR="00257D63" w14:paraId="319EEFC8" w14:textId="77777777" w:rsidTr="003C5A6C">
        <w:trPr>
          <w:gridAfter w:val="2"/>
          <w:wAfter w:w="4015" w:type="pct"/>
        </w:trPr>
        <w:tc>
          <w:tcPr>
            <w:tcW w:w="195" w:type="pct"/>
          </w:tcPr>
          <w:p w14:paraId="41DC8571" w14:textId="18F60F1A" w:rsidR="00257D63" w:rsidRDefault="00257D63" w:rsidP="00257D63">
            <w:pPr>
              <w:pStyle w:val="TabellRader"/>
            </w:pPr>
            <w:r>
              <w:t>300</w:t>
            </w:r>
          </w:p>
        </w:tc>
        <w:tc>
          <w:tcPr>
            <w:tcW w:w="193" w:type="pct"/>
          </w:tcPr>
          <w:p w14:paraId="43F804C3" w14:textId="4780A887" w:rsidR="00257D63" w:rsidRDefault="00257D63" w:rsidP="00257D63">
            <w:pPr>
              <w:pStyle w:val="TabellRader"/>
            </w:pPr>
            <w:r>
              <w:t>AU14</w:t>
            </w:r>
          </w:p>
        </w:tc>
        <w:tc>
          <w:tcPr>
            <w:tcW w:w="192" w:type="pct"/>
          </w:tcPr>
          <w:p w14:paraId="1CDB75F9" w14:textId="621AABEF" w:rsidR="00257D63" w:rsidRDefault="00257D63" w:rsidP="00257D63">
            <w:pPr>
              <w:pStyle w:val="TabellRader"/>
            </w:pPr>
            <w:r>
              <w:t>A 6</w:t>
            </w:r>
          </w:p>
        </w:tc>
        <w:tc>
          <w:tcPr>
            <w:tcW w:w="192" w:type="pct"/>
          </w:tcPr>
          <w:p w14:paraId="2A498FB9" w14:textId="4AE97F23" w:rsidR="00257D63" w:rsidRDefault="00257D63" w:rsidP="00257D63">
            <w:pPr>
              <w:pStyle w:val="TabellRader"/>
            </w:pPr>
            <w:r>
              <w:t>X</w:t>
            </w:r>
          </w:p>
        </w:tc>
        <w:tc>
          <w:tcPr>
            <w:tcW w:w="213" w:type="pct"/>
          </w:tcPr>
          <w:p w14:paraId="631B83DF" w14:textId="35F9F051" w:rsidR="00257D63" w:rsidRDefault="00257D63" w:rsidP="00257D63">
            <w:pPr>
              <w:pStyle w:val="TabellRader"/>
            </w:pPr>
          </w:p>
        </w:tc>
      </w:tr>
      <w:tr w:rsidR="00257D63" w14:paraId="587589D0" w14:textId="77777777" w:rsidTr="003C5A6C">
        <w:trPr>
          <w:gridAfter w:val="2"/>
          <w:wAfter w:w="4015" w:type="pct"/>
        </w:trPr>
        <w:tc>
          <w:tcPr>
            <w:tcW w:w="195" w:type="pct"/>
          </w:tcPr>
          <w:p w14:paraId="3FF30F50" w14:textId="77777777" w:rsidR="00257D63" w:rsidRDefault="00257D63" w:rsidP="00257D63">
            <w:pPr>
              <w:pStyle w:val="TabellRader"/>
            </w:pPr>
          </w:p>
        </w:tc>
        <w:tc>
          <w:tcPr>
            <w:tcW w:w="193" w:type="pct"/>
          </w:tcPr>
          <w:p w14:paraId="6A9F579C" w14:textId="77777777" w:rsidR="00257D63" w:rsidRDefault="00257D63" w:rsidP="00257D63">
            <w:pPr>
              <w:pStyle w:val="TabellRader"/>
            </w:pPr>
          </w:p>
        </w:tc>
        <w:tc>
          <w:tcPr>
            <w:tcW w:w="192" w:type="pct"/>
          </w:tcPr>
          <w:p w14:paraId="7DF0FCEB" w14:textId="77777777" w:rsidR="00257D63" w:rsidRDefault="00257D63" w:rsidP="00257D63">
            <w:pPr>
              <w:pStyle w:val="TabellRader"/>
            </w:pPr>
          </w:p>
        </w:tc>
        <w:tc>
          <w:tcPr>
            <w:tcW w:w="192" w:type="pct"/>
          </w:tcPr>
          <w:p w14:paraId="2123D03D" w14:textId="77777777" w:rsidR="00257D63" w:rsidRDefault="00257D63" w:rsidP="00257D63">
            <w:pPr>
              <w:pStyle w:val="TabellRader"/>
            </w:pPr>
          </w:p>
        </w:tc>
        <w:tc>
          <w:tcPr>
            <w:tcW w:w="213" w:type="pct"/>
          </w:tcPr>
          <w:p w14:paraId="75F87A37" w14:textId="77777777" w:rsidR="00257D63" w:rsidRDefault="00257D63" w:rsidP="00257D63">
            <w:pPr>
              <w:pStyle w:val="TabellRader"/>
            </w:pPr>
          </w:p>
        </w:tc>
      </w:tr>
      <w:tr w:rsidR="00257D63" w:rsidRPr="00E6757E" w14:paraId="3937E236" w14:textId="77777777" w:rsidTr="003C5A6C">
        <w:trPr>
          <w:gridAfter w:val="2"/>
          <w:wAfter w:w="4015" w:type="pct"/>
        </w:trPr>
        <w:tc>
          <w:tcPr>
            <w:tcW w:w="195" w:type="pct"/>
          </w:tcPr>
          <w:p w14:paraId="6115D091" w14:textId="16C48284" w:rsidR="00257D63" w:rsidRPr="00E6757E" w:rsidRDefault="00257D63" w:rsidP="00257D63">
            <w:pPr>
              <w:pStyle w:val="TabellRader"/>
              <w:rPr>
                <w:b/>
              </w:rPr>
            </w:pPr>
            <w:r w:rsidRPr="00E6757E">
              <w:rPr>
                <w:b/>
              </w:rPr>
              <w:t>2019/20</w:t>
            </w:r>
          </w:p>
        </w:tc>
        <w:tc>
          <w:tcPr>
            <w:tcW w:w="193" w:type="pct"/>
          </w:tcPr>
          <w:p w14:paraId="1CEF3A65" w14:textId="77777777" w:rsidR="00257D63" w:rsidRPr="00E6757E" w:rsidRDefault="00257D63" w:rsidP="00257D63">
            <w:pPr>
              <w:pStyle w:val="TabellRader"/>
              <w:rPr>
                <w:b/>
              </w:rPr>
            </w:pPr>
          </w:p>
        </w:tc>
        <w:tc>
          <w:tcPr>
            <w:tcW w:w="192" w:type="pct"/>
          </w:tcPr>
          <w:p w14:paraId="20A007DD" w14:textId="77777777" w:rsidR="00257D63" w:rsidRPr="00E6757E" w:rsidRDefault="00257D63" w:rsidP="00257D63">
            <w:pPr>
              <w:pStyle w:val="TabellRader"/>
              <w:rPr>
                <w:b/>
              </w:rPr>
            </w:pPr>
          </w:p>
        </w:tc>
        <w:tc>
          <w:tcPr>
            <w:tcW w:w="192" w:type="pct"/>
          </w:tcPr>
          <w:p w14:paraId="365A7497" w14:textId="77777777" w:rsidR="00257D63" w:rsidRPr="00E6757E" w:rsidRDefault="00257D63" w:rsidP="00257D63">
            <w:pPr>
              <w:pStyle w:val="TabellRader"/>
              <w:rPr>
                <w:b/>
              </w:rPr>
            </w:pPr>
          </w:p>
        </w:tc>
        <w:tc>
          <w:tcPr>
            <w:tcW w:w="213" w:type="pct"/>
          </w:tcPr>
          <w:p w14:paraId="47378D63" w14:textId="4502C821" w:rsidR="00257D63" w:rsidRPr="00E6757E" w:rsidRDefault="00257D63" w:rsidP="00257D63">
            <w:pPr>
              <w:pStyle w:val="TabellRader"/>
              <w:rPr>
                <w:b/>
              </w:rPr>
            </w:pPr>
          </w:p>
        </w:tc>
      </w:tr>
      <w:tr w:rsidR="00257D63" w14:paraId="0823F138" w14:textId="77777777" w:rsidTr="003C5A6C">
        <w:trPr>
          <w:gridAfter w:val="2"/>
          <w:wAfter w:w="4015" w:type="pct"/>
        </w:trPr>
        <w:tc>
          <w:tcPr>
            <w:tcW w:w="195" w:type="pct"/>
          </w:tcPr>
          <w:p w14:paraId="7B68F2BA" w14:textId="4914FB8A" w:rsidR="00257D63" w:rsidRDefault="00257D63" w:rsidP="00257D63">
            <w:pPr>
              <w:pStyle w:val="TabellRader"/>
            </w:pPr>
            <w:r>
              <w:t>128</w:t>
            </w:r>
          </w:p>
        </w:tc>
        <w:tc>
          <w:tcPr>
            <w:tcW w:w="193" w:type="pct"/>
          </w:tcPr>
          <w:p w14:paraId="0434CCD9" w14:textId="39B338EC" w:rsidR="00257D63" w:rsidRDefault="00257D63" w:rsidP="00257D63">
            <w:pPr>
              <w:pStyle w:val="TabellRader"/>
            </w:pPr>
            <w:r>
              <w:t>AU4</w:t>
            </w:r>
          </w:p>
        </w:tc>
        <w:tc>
          <w:tcPr>
            <w:tcW w:w="192" w:type="pct"/>
          </w:tcPr>
          <w:p w14:paraId="78A35D4C" w14:textId="4F197866" w:rsidR="00257D63" w:rsidRDefault="00257D63" w:rsidP="00257D63">
            <w:pPr>
              <w:pStyle w:val="TabellRader"/>
            </w:pPr>
            <w:r>
              <w:t>A 7</w:t>
            </w:r>
          </w:p>
        </w:tc>
        <w:tc>
          <w:tcPr>
            <w:tcW w:w="192" w:type="pct"/>
          </w:tcPr>
          <w:p w14:paraId="2E3F1CDA" w14:textId="3D191785" w:rsidR="00257D63" w:rsidRDefault="00257D63" w:rsidP="00257D63">
            <w:pPr>
              <w:pStyle w:val="TabellRader"/>
            </w:pPr>
            <w:r>
              <w:t>X</w:t>
            </w:r>
          </w:p>
        </w:tc>
        <w:tc>
          <w:tcPr>
            <w:tcW w:w="213" w:type="pct"/>
          </w:tcPr>
          <w:p w14:paraId="4642B4EE" w14:textId="5085221A" w:rsidR="00257D63" w:rsidRDefault="00257D63" w:rsidP="00257D63">
            <w:pPr>
              <w:pStyle w:val="TabellRader"/>
            </w:pPr>
          </w:p>
        </w:tc>
      </w:tr>
      <w:tr w:rsidR="00257D63" w14:paraId="1C48C4B6" w14:textId="77777777" w:rsidTr="00DC7ADC">
        <w:trPr>
          <w:gridAfter w:val="2"/>
          <w:wAfter w:w="4015" w:type="pct"/>
        </w:trPr>
        <w:tc>
          <w:tcPr>
            <w:tcW w:w="195" w:type="pct"/>
          </w:tcPr>
          <w:p w14:paraId="5F4D8BBE" w14:textId="77777777" w:rsidR="00257D63" w:rsidRDefault="00257D63" w:rsidP="00257D63">
            <w:pPr>
              <w:pStyle w:val="TabellRader"/>
            </w:pPr>
          </w:p>
        </w:tc>
        <w:tc>
          <w:tcPr>
            <w:tcW w:w="193" w:type="pct"/>
          </w:tcPr>
          <w:p w14:paraId="3CF6E066" w14:textId="77777777" w:rsidR="00257D63" w:rsidRDefault="00257D63" w:rsidP="00257D63">
            <w:pPr>
              <w:pStyle w:val="TabellRader"/>
            </w:pPr>
          </w:p>
        </w:tc>
        <w:tc>
          <w:tcPr>
            <w:tcW w:w="192" w:type="pct"/>
          </w:tcPr>
          <w:p w14:paraId="660B83DE" w14:textId="77777777" w:rsidR="00257D63" w:rsidRDefault="00257D63" w:rsidP="00257D63">
            <w:pPr>
              <w:pStyle w:val="TabellRader"/>
            </w:pPr>
          </w:p>
        </w:tc>
        <w:tc>
          <w:tcPr>
            <w:tcW w:w="192" w:type="pct"/>
          </w:tcPr>
          <w:p w14:paraId="62CEBB2E" w14:textId="77777777" w:rsidR="00257D63" w:rsidRDefault="00257D63" w:rsidP="00257D63">
            <w:pPr>
              <w:pStyle w:val="TabellRader"/>
            </w:pPr>
          </w:p>
        </w:tc>
        <w:tc>
          <w:tcPr>
            <w:tcW w:w="213" w:type="pct"/>
          </w:tcPr>
          <w:p w14:paraId="2FEFC441" w14:textId="77777777" w:rsidR="00257D63" w:rsidRDefault="00257D63" w:rsidP="00257D63">
            <w:pPr>
              <w:pStyle w:val="TabellRader"/>
            </w:pPr>
          </w:p>
        </w:tc>
      </w:tr>
      <w:tr w:rsidR="00257D63" w:rsidRPr="00E6757E" w14:paraId="1C701D34" w14:textId="77777777" w:rsidTr="00DC7ADC">
        <w:trPr>
          <w:gridAfter w:val="2"/>
          <w:wAfter w:w="4015" w:type="pct"/>
        </w:trPr>
        <w:tc>
          <w:tcPr>
            <w:tcW w:w="195" w:type="pct"/>
          </w:tcPr>
          <w:p w14:paraId="45683305" w14:textId="5E12C6E9" w:rsidR="00257D63" w:rsidRPr="00E6757E" w:rsidRDefault="00257D63" w:rsidP="00257D63">
            <w:pPr>
              <w:pStyle w:val="TabellRader"/>
              <w:rPr>
                <w:b/>
              </w:rPr>
            </w:pPr>
            <w:r w:rsidRPr="00E6757E">
              <w:rPr>
                <w:b/>
              </w:rPr>
              <w:t>20</w:t>
            </w:r>
            <w:r>
              <w:rPr>
                <w:b/>
              </w:rPr>
              <w:t>20</w:t>
            </w:r>
            <w:r w:rsidRPr="00E6757E">
              <w:rPr>
                <w:b/>
              </w:rPr>
              <w:t>/2</w:t>
            </w:r>
            <w:r>
              <w:rPr>
                <w:b/>
              </w:rPr>
              <w:t>1</w:t>
            </w:r>
          </w:p>
        </w:tc>
        <w:tc>
          <w:tcPr>
            <w:tcW w:w="193" w:type="pct"/>
          </w:tcPr>
          <w:p w14:paraId="497A0FDF" w14:textId="77777777" w:rsidR="00257D63" w:rsidRPr="00E6757E" w:rsidRDefault="00257D63" w:rsidP="00257D63">
            <w:pPr>
              <w:pStyle w:val="TabellRader"/>
              <w:rPr>
                <w:b/>
              </w:rPr>
            </w:pPr>
          </w:p>
        </w:tc>
        <w:tc>
          <w:tcPr>
            <w:tcW w:w="192" w:type="pct"/>
          </w:tcPr>
          <w:p w14:paraId="6ABFBBAB" w14:textId="77777777" w:rsidR="00257D63" w:rsidRPr="00E6757E" w:rsidRDefault="00257D63" w:rsidP="00257D63">
            <w:pPr>
              <w:pStyle w:val="TabellRader"/>
              <w:rPr>
                <w:b/>
              </w:rPr>
            </w:pPr>
          </w:p>
        </w:tc>
        <w:tc>
          <w:tcPr>
            <w:tcW w:w="192" w:type="pct"/>
          </w:tcPr>
          <w:p w14:paraId="588F9145" w14:textId="77777777" w:rsidR="00257D63" w:rsidRPr="00E6757E" w:rsidRDefault="00257D63" w:rsidP="00257D63">
            <w:pPr>
              <w:pStyle w:val="TabellRader"/>
              <w:rPr>
                <w:b/>
              </w:rPr>
            </w:pPr>
          </w:p>
        </w:tc>
        <w:tc>
          <w:tcPr>
            <w:tcW w:w="213" w:type="pct"/>
          </w:tcPr>
          <w:p w14:paraId="16C4F177" w14:textId="77777777" w:rsidR="00257D63" w:rsidRPr="00E6757E" w:rsidRDefault="00257D63" w:rsidP="00257D63">
            <w:pPr>
              <w:pStyle w:val="TabellRader"/>
              <w:rPr>
                <w:b/>
              </w:rPr>
            </w:pPr>
          </w:p>
        </w:tc>
      </w:tr>
      <w:tr w:rsidR="00257D63" w14:paraId="680C1CA1" w14:textId="77777777" w:rsidTr="00DC7ADC">
        <w:trPr>
          <w:gridAfter w:val="2"/>
          <w:wAfter w:w="4015" w:type="pct"/>
        </w:trPr>
        <w:tc>
          <w:tcPr>
            <w:tcW w:w="195" w:type="pct"/>
          </w:tcPr>
          <w:p w14:paraId="20173EAC" w14:textId="14A49E45" w:rsidR="00257D63" w:rsidRDefault="00257D63" w:rsidP="00257D63">
            <w:pPr>
              <w:pStyle w:val="TabellRader"/>
            </w:pPr>
            <w:r>
              <w:t>367</w:t>
            </w:r>
          </w:p>
        </w:tc>
        <w:tc>
          <w:tcPr>
            <w:tcW w:w="193" w:type="pct"/>
          </w:tcPr>
          <w:p w14:paraId="36CC0CC6" w14:textId="2A19AB78" w:rsidR="00257D63" w:rsidRDefault="00257D63" w:rsidP="00257D63">
            <w:pPr>
              <w:pStyle w:val="TabellRader"/>
            </w:pPr>
            <w:r>
              <w:t>AU12</w:t>
            </w:r>
          </w:p>
        </w:tc>
        <w:tc>
          <w:tcPr>
            <w:tcW w:w="192" w:type="pct"/>
          </w:tcPr>
          <w:p w14:paraId="4D12DBED" w14:textId="358D71E5" w:rsidR="00257D63" w:rsidRDefault="00257D63" w:rsidP="00257D63">
            <w:pPr>
              <w:pStyle w:val="TabellRader"/>
            </w:pPr>
            <w:r>
              <w:t>A 11</w:t>
            </w:r>
          </w:p>
        </w:tc>
        <w:tc>
          <w:tcPr>
            <w:tcW w:w="192" w:type="pct"/>
          </w:tcPr>
          <w:p w14:paraId="678BDE53" w14:textId="77777777" w:rsidR="00257D63" w:rsidRDefault="00257D63" w:rsidP="00257D63">
            <w:pPr>
              <w:pStyle w:val="TabellRader"/>
            </w:pPr>
          </w:p>
        </w:tc>
        <w:tc>
          <w:tcPr>
            <w:tcW w:w="213" w:type="pct"/>
          </w:tcPr>
          <w:p w14:paraId="7BDCFE13" w14:textId="326073E6" w:rsidR="00257D63" w:rsidRDefault="00257D63" w:rsidP="00257D63">
            <w:pPr>
              <w:pStyle w:val="TabellRader"/>
            </w:pPr>
            <w:r>
              <w:t>X</w:t>
            </w:r>
          </w:p>
        </w:tc>
      </w:tr>
      <w:tr w:rsidR="00257D63" w14:paraId="2612AE72" w14:textId="77777777" w:rsidTr="00DC7ADC">
        <w:trPr>
          <w:gridAfter w:val="2"/>
          <w:wAfter w:w="4015" w:type="pct"/>
        </w:trPr>
        <w:tc>
          <w:tcPr>
            <w:tcW w:w="195" w:type="pct"/>
          </w:tcPr>
          <w:p w14:paraId="2DAE6C38" w14:textId="0FABE477" w:rsidR="00257D63" w:rsidRDefault="00257D63" w:rsidP="00257D63">
            <w:pPr>
              <w:pStyle w:val="TabellRader"/>
            </w:pPr>
          </w:p>
        </w:tc>
        <w:tc>
          <w:tcPr>
            <w:tcW w:w="193" w:type="pct"/>
          </w:tcPr>
          <w:p w14:paraId="177A6E0C" w14:textId="77777777" w:rsidR="00257D63" w:rsidRDefault="00257D63" w:rsidP="00257D63">
            <w:pPr>
              <w:pStyle w:val="TabellRader"/>
            </w:pPr>
          </w:p>
        </w:tc>
        <w:tc>
          <w:tcPr>
            <w:tcW w:w="192" w:type="pct"/>
          </w:tcPr>
          <w:p w14:paraId="4EDC83B2" w14:textId="77777777" w:rsidR="00257D63" w:rsidRDefault="00257D63" w:rsidP="00257D63">
            <w:pPr>
              <w:pStyle w:val="TabellRader"/>
            </w:pPr>
          </w:p>
        </w:tc>
        <w:tc>
          <w:tcPr>
            <w:tcW w:w="192" w:type="pct"/>
          </w:tcPr>
          <w:p w14:paraId="7CB52C7C" w14:textId="77777777" w:rsidR="00257D63" w:rsidRDefault="00257D63" w:rsidP="00257D63">
            <w:pPr>
              <w:pStyle w:val="TabellRader"/>
            </w:pPr>
          </w:p>
        </w:tc>
        <w:tc>
          <w:tcPr>
            <w:tcW w:w="213" w:type="pct"/>
          </w:tcPr>
          <w:p w14:paraId="4D7895AB" w14:textId="77777777" w:rsidR="00257D63" w:rsidRDefault="00257D63" w:rsidP="00257D63">
            <w:pPr>
              <w:pStyle w:val="TabellRader"/>
            </w:pPr>
          </w:p>
        </w:tc>
      </w:tr>
      <w:tr w:rsidR="00257D63" w:rsidRPr="00E6757E" w14:paraId="7E0ED678" w14:textId="77777777" w:rsidTr="00DC7ADC">
        <w:trPr>
          <w:gridAfter w:val="2"/>
          <w:wAfter w:w="4015" w:type="pct"/>
        </w:trPr>
        <w:tc>
          <w:tcPr>
            <w:tcW w:w="195" w:type="pct"/>
          </w:tcPr>
          <w:p w14:paraId="363E97B3" w14:textId="3F1D01DE" w:rsidR="00257D63" w:rsidRPr="00E6757E" w:rsidRDefault="00257D63" w:rsidP="00257D63">
            <w:pPr>
              <w:pStyle w:val="TabellRader"/>
              <w:rPr>
                <w:b/>
              </w:rPr>
            </w:pPr>
            <w:r w:rsidRPr="00E6757E">
              <w:rPr>
                <w:b/>
              </w:rPr>
              <w:t>20</w:t>
            </w:r>
            <w:r>
              <w:rPr>
                <w:b/>
              </w:rPr>
              <w:t>21</w:t>
            </w:r>
            <w:r w:rsidRPr="00E6757E">
              <w:rPr>
                <w:b/>
              </w:rPr>
              <w:t>/2</w:t>
            </w:r>
            <w:r>
              <w:rPr>
                <w:b/>
              </w:rPr>
              <w:t>2</w:t>
            </w:r>
          </w:p>
        </w:tc>
        <w:tc>
          <w:tcPr>
            <w:tcW w:w="193" w:type="pct"/>
          </w:tcPr>
          <w:p w14:paraId="1A4E8F49" w14:textId="77777777" w:rsidR="00257D63" w:rsidRPr="00E6757E" w:rsidRDefault="00257D63" w:rsidP="00257D63">
            <w:pPr>
              <w:pStyle w:val="TabellRader"/>
              <w:rPr>
                <w:b/>
              </w:rPr>
            </w:pPr>
          </w:p>
        </w:tc>
        <w:tc>
          <w:tcPr>
            <w:tcW w:w="192" w:type="pct"/>
          </w:tcPr>
          <w:p w14:paraId="52DBB484" w14:textId="77777777" w:rsidR="00257D63" w:rsidRPr="00E6757E" w:rsidRDefault="00257D63" w:rsidP="00257D63">
            <w:pPr>
              <w:pStyle w:val="TabellRader"/>
              <w:rPr>
                <w:b/>
              </w:rPr>
            </w:pPr>
          </w:p>
        </w:tc>
        <w:tc>
          <w:tcPr>
            <w:tcW w:w="192" w:type="pct"/>
          </w:tcPr>
          <w:p w14:paraId="51A9135A" w14:textId="77777777" w:rsidR="00257D63" w:rsidRPr="00E6757E" w:rsidRDefault="00257D63" w:rsidP="00257D63">
            <w:pPr>
              <w:pStyle w:val="TabellRader"/>
              <w:rPr>
                <w:b/>
              </w:rPr>
            </w:pPr>
          </w:p>
        </w:tc>
        <w:tc>
          <w:tcPr>
            <w:tcW w:w="213" w:type="pct"/>
          </w:tcPr>
          <w:p w14:paraId="5E585702" w14:textId="77777777" w:rsidR="00257D63" w:rsidRPr="00E6757E" w:rsidRDefault="00257D63" w:rsidP="00257D63">
            <w:pPr>
              <w:pStyle w:val="TabellRader"/>
              <w:rPr>
                <w:b/>
              </w:rPr>
            </w:pPr>
          </w:p>
        </w:tc>
      </w:tr>
      <w:tr w:rsidR="00257D63" w14:paraId="72BA29BE" w14:textId="77777777" w:rsidTr="00DC7ADC">
        <w:trPr>
          <w:gridAfter w:val="2"/>
          <w:wAfter w:w="4015" w:type="pct"/>
        </w:trPr>
        <w:tc>
          <w:tcPr>
            <w:tcW w:w="195" w:type="pct"/>
          </w:tcPr>
          <w:p w14:paraId="55A68303" w14:textId="7E66318D" w:rsidR="00257D63" w:rsidRDefault="00257D63" w:rsidP="00257D63">
            <w:pPr>
              <w:pStyle w:val="TabellRader"/>
            </w:pPr>
            <w:r>
              <w:t>10</w:t>
            </w:r>
          </w:p>
        </w:tc>
        <w:tc>
          <w:tcPr>
            <w:tcW w:w="193" w:type="pct"/>
          </w:tcPr>
          <w:p w14:paraId="6FFCDDC8" w14:textId="3CDAB9F9" w:rsidR="00257D63" w:rsidRDefault="00257D63" w:rsidP="00257D63">
            <w:pPr>
              <w:pStyle w:val="TabellRader"/>
            </w:pPr>
            <w:r>
              <w:t>AU4</w:t>
            </w:r>
          </w:p>
        </w:tc>
        <w:tc>
          <w:tcPr>
            <w:tcW w:w="192" w:type="pct"/>
          </w:tcPr>
          <w:p w14:paraId="52D53DBD" w14:textId="60482586" w:rsidR="00257D63" w:rsidRDefault="00257D63" w:rsidP="00257D63">
            <w:pPr>
              <w:pStyle w:val="TabellRader"/>
            </w:pPr>
            <w:r>
              <w:t>A 12</w:t>
            </w:r>
          </w:p>
        </w:tc>
        <w:tc>
          <w:tcPr>
            <w:tcW w:w="192" w:type="pct"/>
          </w:tcPr>
          <w:p w14:paraId="59AE4DB5" w14:textId="05896F2A" w:rsidR="00257D63" w:rsidRDefault="00257D63" w:rsidP="00257D63">
            <w:pPr>
              <w:pStyle w:val="TabellRader"/>
            </w:pPr>
            <w:r>
              <w:t>X</w:t>
            </w:r>
          </w:p>
        </w:tc>
        <w:tc>
          <w:tcPr>
            <w:tcW w:w="213" w:type="pct"/>
          </w:tcPr>
          <w:p w14:paraId="0EE7EEA0" w14:textId="4B90A98E" w:rsidR="00257D63" w:rsidRDefault="00257D63" w:rsidP="00257D63">
            <w:pPr>
              <w:pStyle w:val="TabellRader"/>
            </w:pPr>
          </w:p>
        </w:tc>
      </w:tr>
      <w:tr w:rsidR="00257D63" w14:paraId="558588DA" w14:textId="77777777" w:rsidTr="00E419BF">
        <w:tc>
          <w:tcPr>
            <w:tcW w:w="195" w:type="pct"/>
          </w:tcPr>
          <w:p w14:paraId="7BF90FFD" w14:textId="1F804251" w:rsidR="00257D63" w:rsidRDefault="00257D63" w:rsidP="00257D63">
            <w:pPr>
              <w:pStyle w:val="TabellRader"/>
            </w:pPr>
            <w:r>
              <w:t>289</w:t>
            </w:r>
          </w:p>
        </w:tc>
        <w:tc>
          <w:tcPr>
            <w:tcW w:w="193" w:type="pct"/>
          </w:tcPr>
          <w:p w14:paraId="1CE7534D" w14:textId="3F62C97B" w:rsidR="00257D63" w:rsidRDefault="00257D63" w:rsidP="00257D63">
            <w:pPr>
              <w:pStyle w:val="TabellRader"/>
            </w:pPr>
            <w:r>
              <w:t>AU11</w:t>
            </w:r>
          </w:p>
        </w:tc>
        <w:tc>
          <w:tcPr>
            <w:tcW w:w="192" w:type="pct"/>
          </w:tcPr>
          <w:p w14:paraId="71736425" w14:textId="636C3B98" w:rsidR="00257D63" w:rsidRDefault="00257D63" w:rsidP="00257D63">
            <w:pPr>
              <w:pStyle w:val="TabellRader"/>
            </w:pPr>
            <w:r>
              <w:t>A 14</w:t>
            </w:r>
          </w:p>
        </w:tc>
        <w:tc>
          <w:tcPr>
            <w:tcW w:w="192" w:type="pct"/>
          </w:tcPr>
          <w:p w14:paraId="72D5E1F7" w14:textId="2E0D5A70" w:rsidR="00257D63" w:rsidRDefault="00257D63" w:rsidP="00257D63">
            <w:pPr>
              <w:pStyle w:val="TabellRader"/>
            </w:pPr>
            <w:r>
              <w:t>X</w:t>
            </w:r>
          </w:p>
        </w:tc>
        <w:tc>
          <w:tcPr>
            <w:tcW w:w="4228" w:type="pct"/>
            <w:gridSpan w:val="3"/>
          </w:tcPr>
          <w:p w14:paraId="124AAAC2" w14:textId="77777777" w:rsidR="00257D63" w:rsidRDefault="00257D63" w:rsidP="00257D63">
            <w:pPr>
              <w:pStyle w:val="TabellRader"/>
            </w:pPr>
          </w:p>
        </w:tc>
      </w:tr>
      <w:tr w:rsidR="00257D63" w14:paraId="698DE4FC" w14:textId="77777777" w:rsidTr="00E419BF">
        <w:tc>
          <w:tcPr>
            <w:tcW w:w="195" w:type="pct"/>
          </w:tcPr>
          <w:p w14:paraId="3A4785F9" w14:textId="763A3E72" w:rsidR="00257D63" w:rsidRDefault="00257D63" w:rsidP="00257D63">
            <w:pPr>
              <w:pStyle w:val="TabellRader"/>
            </w:pPr>
            <w:r>
              <w:t>290</w:t>
            </w:r>
          </w:p>
        </w:tc>
        <w:tc>
          <w:tcPr>
            <w:tcW w:w="193" w:type="pct"/>
          </w:tcPr>
          <w:p w14:paraId="64EB784C" w14:textId="688C1BE5" w:rsidR="00257D63" w:rsidRDefault="00257D63" w:rsidP="00257D63">
            <w:pPr>
              <w:pStyle w:val="TabellRader"/>
            </w:pPr>
            <w:r>
              <w:t>AU13</w:t>
            </w:r>
          </w:p>
        </w:tc>
        <w:tc>
          <w:tcPr>
            <w:tcW w:w="192" w:type="pct"/>
          </w:tcPr>
          <w:p w14:paraId="3872E974" w14:textId="07F8982C" w:rsidR="00257D63" w:rsidRDefault="00257D63" w:rsidP="00257D63">
            <w:pPr>
              <w:pStyle w:val="TabellRader"/>
            </w:pPr>
            <w:r>
              <w:t>A 15</w:t>
            </w:r>
          </w:p>
        </w:tc>
        <w:tc>
          <w:tcPr>
            <w:tcW w:w="192" w:type="pct"/>
          </w:tcPr>
          <w:p w14:paraId="2B72EBEC" w14:textId="79444FA9" w:rsidR="00257D63" w:rsidRDefault="00257D63" w:rsidP="00257D63">
            <w:pPr>
              <w:pStyle w:val="TabellRader"/>
            </w:pPr>
            <w:r>
              <w:t>X</w:t>
            </w:r>
          </w:p>
        </w:tc>
        <w:tc>
          <w:tcPr>
            <w:tcW w:w="4228" w:type="pct"/>
            <w:gridSpan w:val="3"/>
          </w:tcPr>
          <w:p w14:paraId="72D17BF9" w14:textId="77777777" w:rsidR="00257D63" w:rsidRDefault="00257D63" w:rsidP="00257D63">
            <w:pPr>
              <w:pStyle w:val="TabellRader"/>
            </w:pPr>
          </w:p>
        </w:tc>
      </w:tr>
      <w:tr w:rsidR="00257D63" w14:paraId="4E688B55" w14:textId="77777777" w:rsidTr="00E419BF">
        <w:tc>
          <w:tcPr>
            <w:tcW w:w="195" w:type="pct"/>
          </w:tcPr>
          <w:p w14:paraId="534394CC" w14:textId="7AFBB149" w:rsidR="00257D63" w:rsidRDefault="00257D63" w:rsidP="00257D63">
            <w:pPr>
              <w:pStyle w:val="TabellRader"/>
            </w:pPr>
            <w:r>
              <w:t>365</w:t>
            </w:r>
          </w:p>
        </w:tc>
        <w:tc>
          <w:tcPr>
            <w:tcW w:w="193" w:type="pct"/>
          </w:tcPr>
          <w:p w14:paraId="62B042AE" w14:textId="3887719B" w:rsidR="00257D63" w:rsidRDefault="00257D63" w:rsidP="00257D63">
            <w:pPr>
              <w:pStyle w:val="TabellRader"/>
            </w:pPr>
            <w:r>
              <w:t>AU12</w:t>
            </w:r>
          </w:p>
        </w:tc>
        <w:tc>
          <w:tcPr>
            <w:tcW w:w="192" w:type="pct"/>
          </w:tcPr>
          <w:p w14:paraId="1EFAEE9F" w14:textId="2F08ABF3" w:rsidR="00257D63" w:rsidRDefault="00257D63" w:rsidP="00257D63">
            <w:pPr>
              <w:pStyle w:val="TabellRader"/>
            </w:pPr>
            <w:r>
              <w:t>A 16</w:t>
            </w:r>
          </w:p>
        </w:tc>
        <w:tc>
          <w:tcPr>
            <w:tcW w:w="192" w:type="pct"/>
          </w:tcPr>
          <w:p w14:paraId="1BA10256" w14:textId="7D9EA193" w:rsidR="00257D63" w:rsidRDefault="00257D63" w:rsidP="00257D63">
            <w:pPr>
              <w:pStyle w:val="TabellRader"/>
            </w:pPr>
            <w:r>
              <w:t>X</w:t>
            </w:r>
          </w:p>
        </w:tc>
        <w:tc>
          <w:tcPr>
            <w:tcW w:w="4228" w:type="pct"/>
            <w:gridSpan w:val="3"/>
          </w:tcPr>
          <w:p w14:paraId="0AE3560B" w14:textId="77777777" w:rsidR="00257D63" w:rsidRDefault="00257D63" w:rsidP="00257D63">
            <w:pPr>
              <w:pStyle w:val="TabellRader"/>
            </w:pPr>
          </w:p>
        </w:tc>
      </w:tr>
      <w:tr w:rsidR="00257D63" w14:paraId="1CA7C25E" w14:textId="77777777" w:rsidTr="00E419BF">
        <w:tc>
          <w:tcPr>
            <w:tcW w:w="195" w:type="pct"/>
          </w:tcPr>
          <w:p w14:paraId="3049A01D" w14:textId="497482F0" w:rsidR="00257D63" w:rsidRDefault="00257D63" w:rsidP="00257D63">
            <w:pPr>
              <w:pStyle w:val="TabellRader"/>
            </w:pPr>
            <w:r>
              <w:t>426</w:t>
            </w:r>
          </w:p>
        </w:tc>
        <w:tc>
          <w:tcPr>
            <w:tcW w:w="193" w:type="pct"/>
          </w:tcPr>
          <w:p w14:paraId="13903F75" w14:textId="6786A113" w:rsidR="00257D63" w:rsidRDefault="00257D63" w:rsidP="00257D63">
            <w:pPr>
              <w:pStyle w:val="TabellRader"/>
            </w:pPr>
            <w:r>
              <w:t>AU15</w:t>
            </w:r>
          </w:p>
        </w:tc>
        <w:tc>
          <w:tcPr>
            <w:tcW w:w="192" w:type="pct"/>
          </w:tcPr>
          <w:p w14:paraId="1FDF2F34" w14:textId="7B7FF7A3" w:rsidR="00257D63" w:rsidRDefault="00257D63" w:rsidP="00257D63">
            <w:pPr>
              <w:pStyle w:val="TabellRader"/>
            </w:pPr>
            <w:r>
              <w:t>A 18</w:t>
            </w:r>
          </w:p>
        </w:tc>
        <w:tc>
          <w:tcPr>
            <w:tcW w:w="192" w:type="pct"/>
          </w:tcPr>
          <w:p w14:paraId="5022A8DB" w14:textId="57F68424" w:rsidR="00257D63" w:rsidRDefault="00257D63" w:rsidP="00257D63">
            <w:pPr>
              <w:pStyle w:val="TabellRader"/>
            </w:pPr>
            <w:r>
              <w:t>X</w:t>
            </w:r>
          </w:p>
        </w:tc>
        <w:tc>
          <w:tcPr>
            <w:tcW w:w="4228" w:type="pct"/>
            <w:gridSpan w:val="3"/>
          </w:tcPr>
          <w:p w14:paraId="5CB4BC46" w14:textId="77777777" w:rsidR="00257D63" w:rsidRDefault="00257D63" w:rsidP="00257D63">
            <w:pPr>
              <w:pStyle w:val="TabellRader"/>
            </w:pPr>
          </w:p>
        </w:tc>
      </w:tr>
      <w:tr w:rsidR="00257D63" w14:paraId="692CF14E" w14:textId="77777777" w:rsidTr="00E419BF">
        <w:tc>
          <w:tcPr>
            <w:tcW w:w="195" w:type="pct"/>
          </w:tcPr>
          <w:p w14:paraId="4CFC3027" w14:textId="7793FF43" w:rsidR="00257D63" w:rsidRDefault="00257D63" w:rsidP="00257D63">
            <w:pPr>
              <w:pStyle w:val="TabellRader"/>
            </w:pPr>
            <w:r>
              <w:t>427</w:t>
            </w:r>
          </w:p>
        </w:tc>
        <w:tc>
          <w:tcPr>
            <w:tcW w:w="193" w:type="pct"/>
          </w:tcPr>
          <w:p w14:paraId="01D030ED" w14:textId="6E8C6CD7" w:rsidR="00257D63" w:rsidRDefault="00257D63" w:rsidP="00257D63">
            <w:pPr>
              <w:pStyle w:val="TabellRader"/>
            </w:pPr>
            <w:r>
              <w:t>AU14</w:t>
            </w:r>
          </w:p>
        </w:tc>
        <w:tc>
          <w:tcPr>
            <w:tcW w:w="192" w:type="pct"/>
          </w:tcPr>
          <w:p w14:paraId="2AF195AB" w14:textId="39335406" w:rsidR="00257D63" w:rsidRDefault="00257D63" w:rsidP="00257D63">
            <w:pPr>
              <w:pStyle w:val="TabellRader"/>
            </w:pPr>
            <w:r>
              <w:t>A 19</w:t>
            </w:r>
          </w:p>
        </w:tc>
        <w:tc>
          <w:tcPr>
            <w:tcW w:w="192" w:type="pct"/>
          </w:tcPr>
          <w:p w14:paraId="110782FD" w14:textId="0530B736" w:rsidR="00257D63" w:rsidRDefault="00257D63" w:rsidP="00257D63">
            <w:pPr>
              <w:pStyle w:val="TabellRader"/>
            </w:pPr>
            <w:r>
              <w:t>X</w:t>
            </w:r>
          </w:p>
        </w:tc>
        <w:tc>
          <w:tcPr>
            <w:tcW w:w="4228" w:type="pct"/>
            <w:gridSpan w:val="3"/>
          </w:tcPr>
          <w:p w14:paraId="6838E16D" w14:textId="77777777" w:rsidR="00257D63" w:rsidRDefault="00257D63" w:rsidP="00257D63">
            <w:pPr>
              <w:pStyle w:val="TabellRader"/>
            </w:pPr>
          </w:p>
        </w:tc>
      </w:tr>
      <w:tr w:rsidR="00257D63" w14:paraId="393B371A" w14:textId="77777777" w:rsidTr="00E419BF">
        <w:tc>
          <w:tcPr>
            <w:tcW w:w="195" w:type="pct"/>
          </w:tcPr>
          <w:p w14:paraId="785F8D1C" w14:textId="77777777" w:rsidR="00257D63" w:rsidRDefault="00257D63" w:rsidP="00257D63">
            <w:pPr>
              <w:pStyle w:val="TabellRader"/>
            </w:pPr>
          </w:p>
        </w:tc>
        <w:tc>
          <w:tcPr>
            <w:tcW w:w="193" w:type="pct"/>
          </w:tcPr>
          <w:p w14:paraId="04B575F1" w14:textId="77777777" w:rsidR="00257D63" w:rsidRDefault="00257D63" w:rsidP="00257D63">
            <w:pPr>
              <w:pStyle w:val="TabellRader"/>
            </w:pPr>
          </w:p>
        </w:tc>
        <w:tc>
          <w:tcPr>
            <w:tcW w:w="192" w:type="pct"/>
          </w:tcPr>
          <w:p w14:paraId="407A6150" w14:textId="77777777" w:rsidR="00257D63" w:rsidRDefault="00257D63" w:rsidP="00257D63">
            <w:pPr>
              <w:pStyle w:val="TabellRader"/>
            </w:pPr>
          </w:p>
        </w:tc>
        <w:tc>
          <w:tcPr>
            <w:tcW w:w="192" w:type="pct"/>
          </w:tcPr>
          <w:p w14:paraId="31F40DD5" w14:textId="77777777" w:rsidR="00257D63" w:rsidRDefault="00257D63" w:rsidP="00257D63">
            <w:pPr>
              <w:pStyle w:val="TabellRader"/>
            </w:pPr>
          </w:p>
        </w:tc>
        <w:tc>
          <w:tcPr>
            <w:tcW w:w="4228" w:type="pct"/>
            <w:gridSpan w:val="3"/>
          </w:tcPr>
          <w:p w14:paraId="7AC38110" w14:textId="77777777" w:rsidR="00257D63" w:rsidRDefault="00257D63" w:rsidP="00257D63">
            <w:pPr>
              <w:pStyle w:val="TabellRader"/>
            </w:pPr>
          </w:p>
        </w:tc>
      </w:tr>
      <w:tr w:rsidR="00257D63" w:rsidRPr="00E6757E" w14:paraId="1F88C387" w14:textId="77777777" w:rsidTr="00E419BF">
        <w:tc>
          <w:tcPr>
            <w:tcW w:w="195" w:type="pct"/>
          </w:tcPr>
          <w:p w14:paraId="628E9B60" w14:textId="16CA8E5C" w:rsidR="00257D63" w:rsidRPr="00E6757E" w:rsidRDefault="00257D63" w:rsidP="00257D63">
            <w:pPr>
              <w:pStyle w:val="TabellRader"/>
              <w:rPr>
                <w:b/>
              </w:rPr>
            </w:pPr>
            <w:r w:rsidRPr="00E6757E">
              <w:rPr>
                <w:b/>
              </w:rPr>
              <w:t>20</w:t>
            </w:r>
            <w:r>
              <w:rPr>
                <w:b/>
              </w:rPr>
              <w:t>22</w:t>
            </w:r>
            <w:r w:rsidRPr="00E6757E">
              <w:rPr>
                <w:b/>
              </w:rPr>
              <w:t>/2</w:t>
            </w:r>
            <w:r>
              <w:rPr>
                <w:b/>
              </w:rPr>
              <w:t>3</w:t>
            </w:r>
          </w:p>
        </w:tc>
        <w:tc>
          <w:tcPr>
            <w:tcW w:w="193" w:type="pct"/>
          </w:tcPr>
          <w:p w14:paraId="13EB92E9" w14:textId="77777777" w:rsidR="00257D63" w:rsidRPr="00E6757E" w:rsidRDefault="00257D63" w:rsidP="00257D63">
            <w:pPr>
              <w:pStyle w:val="TabellRader"/>
              <w:rPr>
                <w:b/>
              </w:rPr>
            </w:pPr>
          </w:p>
        </w:tc>
        <w:tc>
          <w:tcPr>
            <w:tcW w:w="192" w:type="pct"/>
          </w:tcPr>
          <w:p w14:paraId="4F6FB0BD" w14:textId="77777777" w:rsidR="00257D63" w:rsidRPr="00E6757E" w:rsidRDefault="00257D63" w:rsidP="00257D63">
            <w:pPr>
              <w:pStyle w:val="TabellRader"/>
              <w:rPr>
                <w:b/>
              </w:rPr>
            </w:pPr>
          </w:p>
        </w:tc>
        <w:tc>
          <w:tcPr>
            <w:tcW w:w="192" w:type="pct"/>
          </w:tcPr>
          <w:p w14:paraId="0ADC1011" w14:textId="77777777" w:rsidR="00257D63" w:rsidRPr="00E6757E" w:rsidRDefault="00257D63" w:rsidP="00257D63">
            <w:pPr>
              <w:pStyle w:val="TabellRader"/>
              <w:rPr>
                <w:b/>
              </w:rPr>
            </w:pPr>
          </w:p>
        </w:tc>
        <w:tc>
          <w:tcPr>
            <w:tcW w:w="4228" w:type="pct"/>
            <w:gridSpan w:val="3"/>
          </w:tcPr>
          <w:p w14:paraId="376101A4" w14:textId="77777777" w:rsidR="00257D63" w:rsidRPr="00E6757E" w:rsidRDefault="00257D63" w:rsidP="00257D63">
            <w:pPr>
              <w:pStyle w:val="TabellRader"/>
              <w:rPr>
                <w:b/>
              </w:rPr>
            </w:pPr>
          </w:p>
        </w:tc>
      </w:tr>
      <w:tr w:rsidR="00257D63" w14:paraId="69BC98B9" w14:textId="77777777" w:rsidTr="00E419BF">
        <w:tc>
          <w:tcPr>
            <w:tcW w:w="195" w:type="pct"/>
          </w:tcPr>
          <w:p w14:paraId="5CBE821C" w14:textId="42C19E93" w:rsidR="00257D63" w:rsidRDefault="00257D63" w:rsidP="00257D63">
            <w:pPr>
              <w:pStyle w:val="TabellRader"/>
            </w:pPr>
            <w:r>
              <w:t>20</w:t>
            </w:r>
          </w:p>
        </w:tc>
        <w:tc>
          <w:tcPr>
            <w:tcW w:w="193" w:type="pct"/>
          </w:tcPr>
          <w:p w14:paraId="13924FE8" w14:textId="096B71CE" w:rsidR="00257D63" w:rsidRDefault="00257D63" w:rsidP="00257D63">
            <w:pPr>
              <w:pStyle w:val="TabellRader"/>
            </w:pPr>
            <w:r>
              <w:t>AU3</w:t>
            </w:r>
          </w:p>
        </w:tc>
        <w:tc>
          <w:tcPr>
            <w:tcW w:w="192" w:type="pct"/>
          </w:tcPr>
          <w:p w14:paraId="6F1021B0" w14:textId="6D6F7317" w:rsidR="00257D63" w:rsidRDefault="00257D63" w:rsidP="00257D63">
            <w:pPr>
              <w:pStyle w:val="TabellRader"/>
            </w:pPr>
            <w:r>
              <w:t>A 21</w:t>
            </w:r>
          </w:p>
        </w:tc>
        <w:tc>
          <w:tcPr>
            <w:tcW w:w="192" w:type="pct"/>
          </w:tcPr>
          <w:p w14:paraId="58E955CC" w14:textId="6D76253B" w:rsidR="00257D63" w:rsidRDefault="00257D63" w:rsidP="00257D63">
            <w:pPr>
              <w:pStyle w:val="TabellRader"/>
            </w:pPr>
            <w:r>
              <w:t>X</w:t>
            </w:r>
          </w:p>
        </w:tc>
        <w:tc>
          <w:tcPr>
            <w:tcW w:w="4228" w:type="pct"/>
            <w:gridSpan w:val="3"/>
          </w:tcPr>
          <w:p w14:paraId="0A8D4C81" w14:textId="77777777" w:rsidR="00257D63" w:rsidRDefault="00257D63" w:rsidP="00257D63">
            <w:pPr>
              <w:pStyle w:val="TabellRader"/>
            </w:pPr>
          </w:p>
        </w:tc>
      </w:tr>
      <w:tr w:rsidR="00257D63" w14:paraId="3D38A2BF" w14:textId="77777777" w:rsidTr="00E419BF">
        <w:tc>
          <w:tcPr>
            <w:tcW w:w="195" w:type="pct"/>
          </w:tcPr>
          <w:p w14:paraId="59A6FCB6" w14:textId="52FBAAF5" w:rsidR="00257D63" w:rsidRDefault="00257D63" w:rsidP="00257D63">
            <w:pPr>
              <w:pStyle w:val="TabellRader"/>
            </w:pPr>
            <w:r>
              <w:t>21</w:t>
            </w:r>
          </w:p>
        </w:tc>
        <w:tc>
          <w:tcPr>
            <w:tcW w:w="193" w:type="pct"/>
          </w:tcPr>
          <w:p w14:paraId="7639AAC1" w14:textId="2A145713" w:rsidR="00257D63" w:rsidRDefault="00257D63" w:rsidP="00257D63">
            <w:pPr>
              <w:pStyle w:val="TabellRader"/>
            </w:pPr>
            <w:r>
              <w:t>AU4</w:t>
            </w:r>
          </w:p>
        </w:tc>
        <w:tc>
          <w:tcPr>
            <w:tcW w:w="192" w:type="pct"/>
          </w:tcPr>
          <w:p w14:paraId="1D58A9BF" w14:textId="07037CF2" w:rsidR="00257D63" w:rsidRDefault="00257D63" w:rsidP="00257D63">
            <w:pPr>
              <w:pStyle w:val="TabellRader"/>
            </w:pPr>
            <w:r>
              <w:t>A 22</w:t>
            </w:r>
          </w:p>
        </w:tc>
        <w:tc>
          <w:tcPr>
            <w:tcW w:w="192" w:type="pct"/>
          </w:tcPr>
          <w:p w14:paraId="6D74D322" w14:textId="66F033D1" w:rsidR="00257D63" w:rsidRDefault="00257D63" w:rsidP="00257D63">
            <w:pPr>
              <w:pStyle w:val="TabellRader"/>
            </w:pPr>
            <w:r>
              <w:t>X</w:t>
            </w:r>
          </w:p>
        </w:tc>
        <w:tc>
          <w:tcPr>
            <w:tcW w:w="4228" w:type="pct"/>
            <w:gridSpan w:val="3"/>
          </w:tcPr>
          <w:p w14:paraId="35D4BBE2" w14:textId="77777777" w:rsidR="00257D63" w:rsidRDefault="00257D63" w:rsidP="00257D63">
            <w:pPr>
              <w:pStyle w:val="TabellRader"/>
            </w:pPr>
          </w:p>
        </w:tc>
      </w:tr>
      <w:tr w:rsidR="00257D63" w14:paraId="1BB08860" w14:textId="77777777" w:rsidTr="00E419BF">
        <w:tc>
          <w:tcPr>
            <w:tcW w:w="195" w:type="pct"/>
          </w:tcPr>
          <w:p w14:paraId="6F72D485" w14:textId="7E71CA41" w:rsidR="00257D63" w:rsidRDefault="00257D63" w:rsidP="00257D63">
            <w:pPr>
              <w:pStyle w:val="TabellRader"/>
            </w:pPr>
            <w:r>
              <w:t>88</w:t>
            </w:r>
          </w:p>
        </w:tc>
        <w:tc>
          <w:tcPr>
            <w:tcW w:w="193" w:type="pct"/>
          </w:tcPr>
          <w:p w14:paraId="234FE542" w14:textId="4680FF5D" w:rsidR="00257D63" w:rsidRDefault="00257D63" w:rsidP="00257D63">
            <w:pPr>
              <w:pStyle w:val="TabellRader"/>
            </w:pPr>
            <w:r>
              <w:t>AU1</w:t>
            </w:r>
          </w:p>
        </w:tc>
        <w:tc>
          <w:tcPr>
            <w:tcW w:w="192" w:type="pct"/>
          </w:tcPr>
          <w:p w14:paraId="4B1AE107" w14:textId="0219852D" w:rsidR="00257D63" w:rsidRDefault="00257D63" w:rsidP="00257D63">
            <w:pPr>
              <w:pStyle w:val="TabellRader"/>
            </w:pPr>
            <w:r>
              <w:t>A 23</w:t>
            </w:r>
          </w:p>
        </w:tc>
        <w:tc>
          <w:tcPr>
            <w:tcW w:w="192" w:type="pct"/>
          </w:tcPr>
          <w:p w14:paraId="6137B164" w14:textId="0166CA0A" w:rsidR="00257D63" w:rsidRDefault="00257D63" w:rsidP="00257D63">
            <w:pPr>
              <w:pStyle w:val="TabellRader"/>
            </w:pPr>
            <w:r>
              <w:t>X</w:t>
            </w:r>
          </w:p>
        </w:tc>
        <w:tc>
          <w:tcPr>
            <w:tcW w:w="4228" w:type="pct"/>
            <w:gridSpan w:val="3"/>
          </w:tcPr>
          <w:p w14:paraId="309D4017" w14:textId="77777777" w:rsidR="00257D63" w:rsidRDefault="00257D63" w:rsidP="00257D63">
            <w:pPr>
              <w:pStyle w:val="TabellRader"/>
            </w:pPr>
          </w:p>
        </w:tc>
      </w:tr>
      <w:tr w:rsidR="00257D63" w14:paraId="5FCD1CC1" w14:textId="77777777" w:rsidTr="00E419BF">
        <w:tc>
          <w:tcPr>
            <w:tcW w:w="195" w:type="pct"/>
          </w:tcPr>
          <w:p w14:paraId="418FA86E" w14:textId="7DC35412" w:rsidR="00257D63" w:rsidRDefault="00257D63" w:rsidP="00257D63">
            <w:pPr>
              <w:pStyle w:val="TabellRader"/>
            </w:pPr>
            <w:r>
              <w:t>89</w:t>
            </w:r>
          </w:p>
        </w:tc>
        <w:tc>
          <w:tcPr>
            <w:tcW w:w="193" w:type="pct"/>
          </w:tcPr>
          <w:p w14:paraId="3F3D5841" w14:textId="76B81506" w:rsidR="00257D63" w:rsidRDefault="00257D63" w:rsidP="00257D63">
            <w:pPr>
              <w:pStyle w:val="TabellRader"/>
            </w:pPr>
            <w:r>
              <w:t>AU1</w:t>
            </w:r>
          </w:p>
        </w:tc>
        <w:tc>
          <w:tcPr>
            <w:tcW w:w="192" w:type="pct"/>
          </w:tcPr>
          <w:p w14:paraId="2F6F9CB7" w14:textId="415F70A7" w:rsidR="00257D63" w:rsidRDefault="00257D63" w:rsidP="00257D63">
            <w:pPr>
              <w:pStyle w:val="TabellRader"/>
            </w:pPr>
            <w:r>
              <w:t>A 24</w:t>
            </w:r>
          </w:p>
        </w:tc>
        <w:tc>
          <w:tcPr>
            <w:tcW w:w="192" w:type="pct"/>
          </w:tcPr>
          <w:p w14:paraId="67DBEFEB" w14:textId="3B1A9CB6" w:rsidR="00257D63" w:rsidRDefault="00257D63" w:rsidP="00257D63">
            <w:pPr>
              <w:pStyle w:val="TabellRader"/>
            </w:pPr>
            <w:r>
              <w:t>X</w:t>
            </w:r>
          </w:p>
        </w:tc>
        <w:tc>
          <w:tcPr>
            <w:tcW w:w="4228" w:type="pct"/>
            <w:gridSpan w:val="3"/>
          </w:tcPr>
          <w:p w14:paraId="7B900999" w14:textId="77777777" w:rsidR="00257D63" w:rsidRDefault="00257D63" w:rsidP="00257D63">
            <w:pPr>
              <w:pStyle w:val="TabellRader"/>
            </w:pPr>
          </w:p>
        </w:tc>
      </w:tr>
      <w:tr w:rsidR="00257D63" w14:paraId="7C3D665A" w14:textId="77777777" w:rsidTr="00E419BF">
        <w:tc>
          <w:tcPr>
            <w:tcW w:w="195" w:type="pct"/>
          </w:tcPr>
          <w:p w14:paraId="41925B70" w14:textId="699CECE1" w:rsidR="00257D63" w:rsidRDefault="00257D63" w:rsidP="00257D63">
            <w:pPr>
              <w:pStyle w:val="TabellRader"/>
            </w:pPr>
            <w:r>
              <w:t>90</w:t>
            </w:r>
          </w:p>
        </w:tc>
        <w:tc>
          <w:tcPr>
            <w:tcW w:w="193" w:type="pct"/>
          </w:tcPr>
          <w:p w14:paraId="26CAB19A" w14:textId="60CC85F8" w:rsidR="00257D63" w:rsidRDefault="00257D63" w:rsidP="00257D63">
            <w:pPr>
              <w:pStyle w:val="TabellRader"/>
            </w:pPr>
            <w:r>
              <w:t>AU2</w:t>
            </w:r>
          </w:p>
        </w:tc>
        <w:tc>
          <w:tcPr>
            <w:tcW w:w="192" w:type="pct"/>
          </w:tcPr>
          <w:p w14:paraId="490C3996" w14:textId="6091B5AD" w:rsidR="00257D63" w:rsidRDefault="00257D63" w:rsidP="00257D63">
            <w:pPr>
              <w:pStyle w:val="TabellRader"/>
            </w:pPr>
            <w:r>
              <w:t>A 25</w:t>
            </w:r>
          </w:p>
        </w:tc>
        <w:tc>
          <w:tcPr>
            <w:tcW w:w="192" w:type="pct"/>
          </w:tcPr>
          <w:p w14:paraId="750A04C2" w14:textId="6662E3DF" w:rsidR="00257D63" w:rsidRDefault="00257D63" w:rsidP="00257D63">
            <w:pPr>
              <w:pStyle w:val="TabellRader"/>
            </w:pPr>
            <w:r>
              <w:t>X</w:t>
            </w:r>
          </w:p>
        </w:tc>
        <w:tc>
          <w:tcPr>
            <w:tcW w:w="4228" w:type="pct"/>
            <w:gridSpan w:val="3"/>
          </w:tcPr>
          <w:p w14:paraId="1C657B71" w14:textId="77777777" w:rsidR="00257D63" w:rsidRDefault="00257D63" w:rsidP="00257D63">
            <w:pPr>
              <w:pStyle w:val="TabellRader"/>
            </w:pPr>
          </w:p>
        </w:tc>
      </w:tr>
      <w:tr w:rsidR="00257D63" w:rsidRPr="008A5D26" w14:paraId="4626DA85" w14:textId="77777777" w:rsidTr="003C5A6C">
        <w:trPr>
          <w:gridAfter w:val="2"/>
          <w:wAfter w:w="4015" w:type="pct"/>
        </w:trPr>
        <w:tc>
          <w:tcPr>
            <w:tcW w:w="985" w:type="pct"/>
            <w:gridSpan w:val="5"/>
          </w:tcPr>
          <w:p w14:paraId="6A8D3493" w14:textId="4589DC4B" w:rsidR="00257D63" w:rsidRPr="008A5D26" w:rsidRDefault="00257D63" w:rsidP="00257D63">
            <w:pPr>
              <w:pStyle w:val="Rubrik2"/>
              <w:outlineLvl w:val="1"/>
            </w:pPr>
            <w:bookmarkStart w:id="637" w:name="_Toc505164413"/>
            <w:bookmarkStart w:id="638" w:name="_Toc505170075"/>
            <w:bookmarkStart w:id="639" w:name="_Toc505170452"/>
            <w:bookmarkStart w:id="640" w:name="_Toc505170810"/>
            <w:bookmarkStart w:id="641" w:name="_Toc505171874"/>
            <w:bookmarkStart w:id="642" w:name="_Toc21610015"/>
            <w:bookmarkStart w:id="643" w:name="_Toc129250767"/>
            <w:r w:rsidRPr="008A5D26">
              <w:t>Civilutskottet</w:t>
            </w:r>
            <w:bookmarkEnd w:id="637"/>
            <w:bookmarkEnd w:id="638"/>
            <w:bookmarkEnd w:id="639"/>
            <w:bookmarkEnd w:id="640"/>
            <w:bookmarkEnd w:id="641"/>
            <w:bookmarkEnd w:id="642"/>
            <w:bookmarkEnd w:id="643"/>
          </w:p>
        </w:tc>
      </w:tr>
      <w:tr w:rsidR="00257D63" w:rsidRPr="005D221D" w14:paraId="7219D750" w14:textId="77777777" w:rsidTr="003C5A6C">
        <w:trPr>
          <w:gridAfter w:val="2"/>
          <w:wAfter w:w="4015" w:type="pct"/>
        </w:trPr>
        <w:tc>
          <w:tcPr>
            <w:tcW w:w="195" w:type="pct"/>
          </w:tcPr>
          <w:p w14:paraId="5B9A0877" w14:textId="2FB67E7B" w:rsidR="00257D63" w:rsidRPr="005D221D" w:rsidRDefault="00257D63" w:rsidP="00257D63">
            <w:pPr>
              <w:pStyle w:val="TabellRader"/>
              <w:rPr>
                <w:b/>
              </w:rPr>
            </w:pPr>
            <w:r w:rsidRPr="005D221D">
              <w:rPr>
                <w:b/>
              </w:rPr>
              <w:t>2014/15</w:t>
            </w:r>
          </w:p>
        </w:tc>
        <w:tc>
          <w:tcPr>
            <w:tcW w:w="193" w:type="pct"/>
          </w:tcPr>
          <w:p w14:paraId="3F43A981" w14:textId="77777777" w:rsidR="00257D63" w:rsidRPr="005D221D" w:rsidRDefault="00257D63" w:rsidP="00257D63">
            <w:pPr>
              <w:pStyle w:val="TabellRader"/>
              <w:rPr>
                <w:b/>
              </w:rPr>
            </w:pPr>
          </w:p>
        </w:tc>
        <w:tc>
          <w:tcPr>
            <w:tcW w:w="192" w:type="pct"/>
          </w:tcPr>
          <w:p w14:paraId="21CA7F66" w14:textId="77777777" w:rsidR="00257D63" w:rsidRPr="005D221D" w:rsidRDefault="00257D63" w:rsidP="00257D63">
            <w:pPr>
              <w:pStyle w:val="TabellRader"/>
              <w:rPr>
                <w:b/>
              </w:rPr>
            </w:pPr>
          </w:p>
        </w:tc>
        <w:tc>
          <w:tcPr>
            <w:tcW w:w="192" w:type="pct"/>
          </w:tcPr>
          <w:p w14:paraId="7086351B" w14:textId="77777777" w:rsidR="00257D63" w:rsidRPr="005D221D" w:rsidRDefault="00257D63" w:rsidP="00257D63">
            <w:pPr>
              <w:pStyle w:val="TabellRader"/>
              <w:rPr>
                <w:b/>
              </w:rPr>
            </w:pPr>
          </w:p>
        </w:tc>
        <w:tc>
          <w:tcPr>
            <w:tcW w:w="213" w:type="pct"/>
          </w:tcPr>
          <w:p w14:paraId="67B050D5" w14:textId="23C09F93" w:rsidR="00257D63" w:rsidRPr="005D221D" w:rsidRDefault="00257D63" w:rsidP="00257D63">
            <w:pPr>
              <w:pStyle w:val="TabellRader"/>
              <w:rPr>
                <w:b/>
              </w:rPr>
            </w:pPr>
          </w:p>
        </w:tc>
      </w:tr>
      <w:tr w:rsidR="00257D63" w14:paraId="78D96A9C" w14:textId="77777777" w:rsidTr="003C5A6C">
        <w:trPr>
          <w:gridAfter w:val="2"/>
          <w:wAfter w:w="4015" w:type="pct"/>
        </w:trPr>
        <w:tc>
          <w:tcPr>
            <w:tcW w:w="195" w:type="pct"/>
          </w:tcPr>
          <w:p w14:paraId="16ECACCE" w14:textId="56F8D999" w:rsidR="00257D63" w:rsidRDefault="00257D63" w:rsidP="00257D63">
            <w:pPr>
              <w:pStyle w:val="TabellRader"/>
            </w:pPr>
            <w:r>
              <w:t>180</w:t>
            </w:r>
          </w:p>
        </w:tc>
        <w:tc>
          <w:tcPr>
            <w:tcW w:w="193" w:type="pct"/>
          </w:tcPr>
          <w:p w14:paraId="10AE14D5" w14:textId="4325B818" w:rsidR="00257D63" w:rsidRDefault="00257D63" w:rsidP="00257D63">
            <w:pPr>
              <w:pStyle w:val="TabellRader"/>
            </w:pPr>
            <w:r>
              <w:t>CU10</w:t>
            </w:r>
          </w:p>
        </w:tc>
        <w:tc>
          <w:tcPr>
            <w:tcW w:w="192" w:type="pct"/>
          </w:tcPr>
          <w:p w14:paraId="0161F97D" w14:textId="5266F301" w:rsidR="00257D63" w:rsidRDefault="00257D63" w:rsidP="00257D63">
            <w:pPr>
              <w:pStyle w:val="TabellRader"/>
            </w:pPr>
            <w:r>
              <w:t>LI 10</w:t>
            </w:r>
          </w:p>
        </w:tc>
        <w:tc>
          <w:tcPr>
            <w:tcW w:w="192" w:type="pct"/>
          </w:tcPr>
          <w:p w14:paraId="26ACD62D" w14:textId="77777777" w:rsidR="00257D63" w:rsidRDefault="00257D63" w:rsidP="00257D63">
            <w:pPr>
              <w:pStyle w:val="TabellRader"/>
            </w:pPr>
          </w:p>
        </w:tc>
        <w:tc>
          <w:tcPr>
            <w:tcW w:w="213" w:type="pct"/>
          </w:tcPr>
          <w:p w14:paraId="4FA144CE" w14:textId="0DBE5FBD" w:rsidR="00257D63" w:rsidRDefault="00257D63" w:rsidP="00257D63">
            <w:pPr>
              <w:pStyle w:val="TabellRader"/>
            </w:pPr>
            <w:r>
              <w:t>X</w:t>
            </w:r>
          </w:p>
        </w:tc>
      </w:tr>
      <w:tr w:rsidR="00257D63" w14:paraId="16514F63" w14:textId="77777777" w:rsidTr="003C5A6C">
        <w:trPr>
          <w:gridAfter w:val="2"/>
          <w:wAfter w:w="4015" w:type="pct"/>
        </w:trPr>
        <w:tc>
          <w:tcPr>
            <w:tcW w:w="195" w:type="pct"/>
          </w:tcPr>
          <w:p w14:paraId="47DBEE0A" w14:textId="5F48AB6D" w:rsidR="00257D63" w:rsidRDefault="00257D63" w:rsidP="00257D63">
            <w:pPr>
              <w:pStyle w:val="TabellRader"/>
            </w:pPr>
          </w:p>
        </w:tc>
        <w:tc>
          <w:tcPr>
            <w:tcW w:w="193" w:type="pct"/>
          </w:tcPr>
          <w:p w14:paraId="5B47C9C7" w14:textId="77777777" w:rsidR="00257D63" w:rsidRDefault="00257D63" w:rsidP="00257D63">
            <w:pPr>
              <w:pStyle w:val="TabellRader"/>
            </w:pPr>
          </w:p>
        </w:tc>
        <w:tc>
          <w:tcPr>
            <w:tcW w:w="192" w:type="pct"/>
          </w:tcPr>
          <w:p w14:paraId="6C14B075" w14:textId="77777777" w:rsidR="00257D63" w:rsidRDefault="00257D63" w:rsidP="00257D63">
            <w:pPr>
              <w:pStyle w:val="TabellRader"/>
            </w:pPr>
          </w:p>
        </w:tc>
        <w:tc>
          <w:tcPr>
            <w:tcW w:w="192" w:type="pct"/>
          </w:tcPr>
          <w:p w14:paraId="70C2582F" w14:textId="77777777" w:rsidR="00257D63" w:rsidRDefault="00257D63" w:rsidP="00257D63">
            <w:pPr>
              <w:pStyle w:val="TabellRader"/>
            </w:pPr>
          </w:p>
        </w:tc>
        <w:tc>
          <w:tcPr>
            <w:tcW w:w="213" w:type="pct"/>
          </w:tcPr>
          <w:p w14:paraId="6ABE01A0" w14:textId="6DB54C9A" w:rsidR="00257D63" w:rsidRDefault="00257D63" w:rsidP="00257D63">
            <w:pPr>
              <w:pStyle w:val="TabellRader"/>
            </w:pPr>
          </w:p>
        </w:tc>
      </w:tr>
      <w:tr w:rsidR="00257D63" w:rsidRPr="005D221D" w14:paraId="67CE4DD7" w14:textId="77777777" w:rsidTr="003C5A6C">
        <w:trPr>
          <w:gridAfter w:val="2"/>
          <w:wAfter w:w="4015" w:type="pct"/>
        </w:trPr>
        <w:tc>
          <w:tcPr>
            <w:tcW w:w="195" w:type="pct"/>
          </w:tcPr>
          <w:p w14:paraId="778BC9AF" w14:textId="42165485" w:rsidR="00257D63" w:rsidRPr="005D221D" w:rsidRDefault="00257D63" w:rsidP="00257D63">
            <w:pPr>
              <w:pStyle w:val="TabellRader"/>
              <w:rPr>
                <w:b/>
              </w:rPr>
            </w:pPr>
            <w:r w:rsidRPr="005D221D">
              <w:rPr>
                <w:b/>
              </w:rPr>
              <w:t>2015/16</w:t>
            </w:r>
          </w:p>
        </w:tc>
        <w:tc>
          <w:tcPr>
            <w:tcW w:w="193" w:type="pct"/>
          </w:tcPr>
          <w:p w14:paraId="48C53F13" w14:textId="77777777" w:rsidR="00257D63" w:rsidRPr="005D221D" w:rsidRDefault="00257D63" w:rsidP="00257D63">
            <w:pPr>
              <w:pStyle w:val="TabellRader"/>
              <w:rPr>
                <w:b/>
              </w:rPr>
            </w:pPr>
          </w:p>
        </w:tc>
        <w:tc>
          <w:tcPr>
            <w:tcW w:w="192" w:type="pct"/>
          </w:tcPr>
          <w:p w14:paraId="5211A986" w14:textId="77777777" w:rsidR="00257D63" w:rsidRPr="005D221D" w:rsidRDefault="00257D63" w:rsidP="00257D63">
            <w:pPr>
              <w:pStyle w:val="TabellRader"/>
              <w:rPr>
                <w:b/>
              </w:rPr>
            </w:pPr>
          </w:p>
        </w:tc>
        <w:tc>
          <w:tcPr>
            <w:tcW w:w="192" w:type="pct"/>
          </w:tcPr>
          <w:p w14:paraId="0AA1498F" w14:textId="77777777" w:rsidR="00257D63" w:rsidRPr="005D221D" w:rsidRDefault="00257D63" w:rsidP="00257D63">
            <w:pPr>
              <w:pStyle w:val="TabellRader"/>
              <w:rPr>
                <w:b/>
              </w:rPr>
            </w:pPr>
          </w:p>
        </w:tc>
        <w:tc>
          <w:tcPr>
            <w:tcW w:w="213" w:type="pct"/>
          </w:tcPr>
          <w:p w14:paraId="688F9830" w14:textId="13BFD9E1" w:rsidR="00257D63" w:rsidRPr="005D221D" w:rsidRDefault="00257D63" w:rsidP="00257D63">
            <w:pPr>
              <w:pStyle w:val="TabellRader"/>
              <w:rPr>
                <w:b/>
              </w:rPr>
            </w:pPr>
          </w:p>
        </w:tc>
      </w:tr>
      <w:tr w:rsidR="00257D63" w14:paraId="2CD12A41" w14:textId="77777777" w:rsidTr="003C5A6C">
        <w:trPr>
          <w:gridAfter w:val="2"/>
          <w:wAfter w:w="4015" w:type="pct"/>
        </w:trPr>
        <w:tc>
          <w:tcPr>
            <w:tcW w:w="195" w:type="pct"/>
          </w:tcPr>
          <w:p w14:paraId="708D1A3A" w14:textId="2F817059" w:rsidR="00257D63" w:rsidRDefault="00257D63" w:rsidP="00257D63">
            <w:pPr>
              <w:pStyle w:val="TabellRader"/>
            </w:pPr>
            <w:r>
              <w:t>36</w:t>
            </w:r>
          </w:p>
        </w:tc>
        <w:tc>
          <w:tcPr>
            <w:tcW w:w="193" w:type="pct"/>
          </w:tcPr>
          <w:p w14:paraId="70341D33" w14:textId="4B4A833A" w:rsidR="00257D63" w:rsidRDefault="00257D63" w:rsidP="00257D63">
            <w:pPr>
              <w:pStyle w:val="TabellRader"/>
            </w:pPr>
            <w:r>
              <w:t>CU6</w:t>
            </w:r>
          </w:p>
        </w:tc>
        <w:tc>
          <w:tcPr>
            <w:tcW w:w="192" w:type="pct"/>
          </w:tcPr>
          <w:p w14:paraId="1A5130BB" w14:textId="1DE1D4DC" w:rsidR="00257D63" w:rsidRDefault="00257D63" w:rsidP="00257D63">
            <w:pPr>
              <w:pStyle w:val="TabellRader"/>
            </w:pPr>
            <w:r>
              <w:t>Ju 5</w:t>
            </w:r>
          </w:p>
        </w:tc>
        <w:tc>
          <w:tcPr>
            <w:tcW w:w="192" w:type="pct"/>
          </w:tcPr>
          <w:p w14:paraId="37C72B82" w14:textId="77777777" w:rsidR="00257D63" w:rsidRDefault="00257D63" w:rsidP="00257D63">
            <w:pPr>
              <w:pStyle w:val="TabellRader"/>
            </w:pPr>
          </w:p>
        </w:tc>
        <w:tc>
          <w:tcPr>
            <w:tcW w:w="213" w:type="pct"/>
          </w:tcPr>
          <w:p w14:paraId="6EDCEF31" w14:textId="61EAB576" w:rsidR="00257D63" w:rsidRDefault="00257D63" w:rsidP="00257D63">
            <w:pPr>
              <w:pStyle w:val="TabellRader"/>
            </w:pPr>
            <w:r>
              <w:t>X</w:t>
            </w:r>
          </w:p>
        </w:tc>
      </w:tr>
      <w:tr w:rsidR="00257D63" w14:paraId="367EB979" w14:textId="77777777" w:rsidTr="003C5A6C">
        <w:trPr>
          <w:gridAfter w:val="2"/>
          <w:wAfter w:w="4015" w:type="pct"/>
        </w:trPr>
        <w:tc>
          <w:tcPr>
            <w:tcW w:w="195" w:type="pct"/>
          </w:tcPr>
          <w:p w14:paraId="24E5BB63" w14:textId="31514BFC" w:rsidR="00257D63" w:rsidRDefault="00257D63" w:rsidP="00257D63">
            <w:pPr>
              <w:pStyle w:val="TabellRader"/>
            </w:pPr>
            <w:r>
              <w:t>79</w:t>
            </w:r>
          </w:p>
        </w:tc>
        <w:tc>
          <w:tcPr>
            <w:tcW w:w="193" w:type="pct"/>
          </w:tcPr>
          <w:p w14:paraId="1C528C73" w14:textId="6130C437" w:rsidR="00257D63" w:rsidRDefault="00257D63" w:rsidP="00257D63">
            <w:pPr>
              <w:pStyle w:val="TabellRader"/>
            </w:pPr>
            <w:r>
              <w:t>CU1</w:t>
            </w:r>
          </w:p>
        </w:tc>
        <w:tc>
          <w:tcPr>
            <w:tcW w:w="192" w:type="pct"/>
          </w:tcPr>
          <w:p w14:paraId="25E2D632" w14:textId="00AF004C" w:rsidR="00257D63" w:rsidRDefault="00257D63" w:rsidP="00257D63">
            <w:pPr>
              <w:pStyle w:val="TabellRader"/>
            </w:pPr>
            <w:r>
              <w:t>LI 12</w:t>
            </w:r>
          </w:p>
        </w:tc>
        <w:tc>
          <w:tcPr>
            <w:tcW w:w="192" w:type="pct"/>
          </w:tcPr>
          <w:p w14:paraId="0A3FFB68" w14:textId="77777777" w:rsidR="00257D63" w:rsidRDefault="00257D63" w:rsidP="00257D63">
            <w:pPr>
              <w:pStyle w:val="TabellRader"/>
            </w:pPr>
          </w:p>
        </w:tc>
        <w:tc>
          <w:tcPr>
            <w:tcW w:w="213" w:type="pct"/>
          </w:tcPr>
          <w:p w14:paraId="539C83F2" w14:textId="20016EFD" w:rsidR="00257D63" w:rsidRDefault="00257D63" w:rsidP="00257D63">
            <w:pPr>
              <w:pStyle w:val="TabellRader"/>
            </w:pPr>
            <w:r>
              <w:t>X</w:t>
            </w:r>
          </w:p>
        </w:tc>
      </w:tr>
      <w:tr w:rsidR="00257D63" w14:paraId="5DB632B7" w14:textId="77777777" w:rsidTr="003C5A6C">
        <w:trPr>
          <w:gridAfter w:val="2"/>
          <w:wAfter w:w="4015" w:type="pct"/>
        </w:trPr>
        <w:tc>
          <w:tcPr>
            <w:tcW w:w="195" w:type="pct"/>
          </w:tcPr>
          <w:p w14:paraId="369E39A3" w14:textId="08EE1E4B" w:rsidR="00257D63" w:rsidRDefault="00257D63" w:rsidP="00257D63">
            <w:pPr>
              <w:pStyle w:val="TabellRader"/>
            </w:pPr>
            <w:r>
              <w:t>187</w:t>
            </w:r>
          </w:p>
        </w:tc>
        <w:tc>
          <w:tcPr>
            <w:tcW w:w="193" w:type="pct"/>
          </w:tcPr>
          <w:p w14:paraId="6F160485" w14:textId="24296DC8" w:rsidR="00257D63" w:rsidRDefault="00257D63" w:rsidP="00257D63">
            <w:pPr>
              <w:pStyle w:val="TabellRader"/>
            </w:pPr>
            <w:r>
              <w:t>CU14</w:t>
            </w:r>
          </w:p>
        </w:tc>
        <w:tc>
          <w:tcPr>
            <w:tcW w:w="192" w:type="pct"/>
          </w:tcPr>
          <w:p w14:paraId="3AB84825" w14:textId="6D2B9B95" w:rsidR="00257D63" w:rsidRDefault="00257D63" w:rsidP="00257D63">
            <w:pPr>
              <w:pStyle w:val="TabellRader"/>
            </w:pPr>
            <w:r>
              <w:t>Ju 9</w:t>
            </w:r>
          </w:p>
        </w:tc>
        <w:tc>
          <w:tcPr>
            <w:tcW w:w="192" w:type="pct"/>
          </w:tcPr>
          <w:p w14:paraId="4AB48796" w14:textId="77777777" w:rsidR="00257D63" w:rsidRDefault="00257D63" w:rsidP="00257D63">
            <w:pPr>
              <w:pStyle w:val="TabellRader"/>
            </w:pPr>
          </w:p>
        </w:tc>
        <w:tc>
          <w:tcPr>
            <w:tcW w:w="213" w:type="pct"/>
          </w:tcPr>
          <w:p w14:paraId="0AC25EA9" w14:textId="283FA2D1" w:rsidR="00257D63" w:rsidRDefault="00257D63" w:rsidP="00257D63">
            <w:pPr>
              <w:pStyle w:val="TabellRader"/>
            </w:pPr>
            <w:r>
              <w:t>X</w:t>
            </w:r>
          </w:p>
        </w:tc>
      </w:tr>
      <w:tr w:rsidR="00257D63" w14:paraId="3AB42EA0" w14:textId="77777777" w:rsidTr="003C5A6C">
        <w:trPr>
          <w:gridAfter w:val="2"/>
          <w:wAfter w:w="4015" w:type="pct"/>
        </w:trPr>
        <w:tc>
          <w:tcPr>
            <w:tcW w:w="195" w:type="pct"/>
          </w:tcPr>
          <w:p w14:paraId="2C27C299" w14:textId="2E11BBAF" w:rsidR="00257D63" w:rsidRDefault="00257D63" w:rsidP="00257D63">
            <w:pPr>
              <w:pStyle w:val="TabellRader"/>
            </w:pPr>
          </w:p>
        </w:tc>
        <w:tc>
          <w:tcPr>
            <w:tcW w:w="193" w:type="pct"/>
          </w:tcPr>
          <w:p w14:paraId="0C612866" w14:textId="77777777" w:rsidR="00257D63" w:rsidRDefault="00257D63" w:rsidP="00257D63">
            <w:pPr>
              <w:pStyle w:val="TabellRader"/>
            </w:pPr>
          </w:p>
        </w:tc>
        <w:tc>
          <w:tcPr>
            <w:tcW w:w="192" w:type="pct"/>
          </w:tcPr>
          <w:p w14:paraId="0657891B" w14:textId="77777777" w:rsidR="00257D63" w:rsidRDefault="00257D63" w:rsidP="00257D63">
            <w:pPr>
              <w:pStyle w:val="TabellRader"/>
            </w:pPr>
          </w:p>
        </w:tc>
        <w:tc>
          <w:tcPr>
            <w:tcW w:w="192" w:type="pct"/>
          </w:tcPr>
          <w:p w14:paraId="67337F30" w14:textId="77777777" w:rsidR="00257D63" w:rsidRDefault="00257D63" w:rsidP="00257D63">
            <w:pPr>
              <w:pStyle w:val="TabellRader"/>
            </w:pPr>
          </w:p>
        </w:tc>
        <w:tc>
          <w:tcPr>
            <w:tcW w:w="213" w:type="pct"/>
          </w:tcPr>
          <w:p w14:paraId="3DA33EFC" w14:textId="51651634" w:rsidR="00257D63" w:rsidRDefault="00257D63" w:rsidP="00257D63">
            <w:pPr>
              <w:pStyle w:val="TabellRader"/>
            </w:pPr>
          </w:p>
        </w:tc>
      </w:tr>
      <w:tr w:rsidR="00257D63" w:rsidRPr="008B4579" w14:paraId="72ED3906" w14:textId="77777777" w:rsidTr="003C5A6C">
        <w:trPr>
          <w:gridAfter w:val="2"/>
          <w:wAfter w:w="4015" w:type="pct"/>
        </w:trPr>
        <w:tc>
          <w:tcPr>
            <w:tcW w:w="195" w:type="pct"/>
          </w:tcPr>
          <w:p w14:paraId="6B21572D" w14:textId="19B50A9E" w:rsidR="00257D63" w:rsidRPr="008B4579" w:rsidRDefault="00257D63" w:rsidP="00257D63">
            <w:pPr>
              <w:pStyle w:val="TabellRader"/>
              <w:rPr>
                <w:b/>
              </w:rPr>
            </w:pPr>
            <w:r w:rsidRPr="008B4579">
              <w:rPr>
                <w:b/>
              </w:rPr>
              <w:t>2016/17</w:t>
            </w:r>
          </w:p>
        </w:tc>
        <w:tc>
          <w:tcPr>
            <w:tcW w:w="193" w:type="pct"/>
          </w:tcPr>
          <w:p w14:paraId="791A5A39" w14:textId="77777777" w:rsidR="00257D63" w:rsidRPr="008B4579" w:rsidRDefault="00257D63" w:rsidP="00257D63">
            <w:pPr>
              <w:pStyle w:val="TabellRader"/>
              <w:rPr>
                <w:b/>
              </w:rPr>
            </w:pPr>
          </w:p>
        </w:tc>
        <w:tc>
          <w:tcPr>
            <w:tcW w:w="192" w:type="pct"/>
          </w:tcPr>
          <w:p w14:paraId="030426BC" w14:textId="77777777" w:rsidR="00257D63" w:rsidRPr="008B4579" w:rsidRDefault="00257D63" w:rsidP="00257D63">
            <w:pPr>
              <w:pStyle w:val="TabellRader"/>
              <w:rPr>
                <w:b/>
              </w:rPr>
            </w:pPr>
          </w:p>
        </w:tc>
        <w:tc>
          <w:tcPr>
            <w:tcW w:w="192" w:type="pct"/>
          </w:tcPr>
          <w:p w14:paraId="514EAEAC" w14:textId="77777777" w:rsidR="00257D63" w:rsidRPr="008B4579" w:rsidRDefault="00257D63" w:rsidP="00257D63">
            <w:pPr>
              <w:pStyle w:val="TabellRader"/>
              <w:rPr>
                <w:b/>
              </w:rPr>
            </w:pPr>
          </w:p>
        </w:tc>
        <w:tc>
          <w:tcPr>
            <w:tcW w:w="213" w:type="pct"/>
          </w:tcPr>
          <w:p w14:paraId="528FD50D" w14:textId="62380217" w:rsidR="00257D63" w:rsidRPr="008B4579" w:rsidRDefault="00257D63" w:rsidP="00257D63">
            <w:pPr>
              <w:pStyle w:val="TabellRader"/>
              <w:rPr>
                <w:b/>
              </w:rPr>
            </w:pPr>
          </w:p>
        </w:tc>
      </w:tr>
      <w:tr w:rsidR="00257D63" w14:paraId="1CCE742C" w14:textId="77777777" w:rsidTr="003C5A6C">
        <w:trPr>
          <w:gridAfter w:val="2"/>
          <w:wAfter w:w="4015" w:type="pct"/>
        </w:trPr>
        <w:tc>
          <w:tcPr>
            <w:tcW w:w="195" w:type="pct"/>
          </w:tcPr>
          <w:p w14:paraId="38B160A2" w14:textId="11D2E215" w:rsidR="00257D63" w:rsidRDefault="00257D63" w:rsidP="00257D63">
            <w:pPr>
              <w:pStyle w:val="TabellRader"/>
            </w:pPr>
            <w:r>
              <w:t>133</w:t>
            </w:r>
          </w:p>
        </w:tc>
        <w:tc>
          <w:tcPr>
            <w:tcW w:w="193" w:type="pct"/>
          </w:tcPr>
          <w:p w14:paraId="07D50A6F" w14:textId="61B6B659" w:rsidR="00257D63" w:rsidRDefault="00257D63" w:rsidP="00257D63">
            <w:pPr>
              <w:pStyle w:val="TabellRader"/>
            </w:pPr>
            <w:r>
              <w:t>CU6</w:t>
            </w:r>
          </w:p>
        </w:tc>
        <w:tc>
          <w:tcPr>
            <w:tcW w:w="192" w:type="pct"/>
          </w:tcPr>
          <w:p w14:paraId="12FE072A" w14:textId="4423A5DD" w:rsidR="00257D63" w:rsidRDefault="00257D63" w:rsidP="00257D63">
            <w:pPr>
              <w:pStyle w:val="TabellRader"/>
            </w:pPr>
            <w:r>
              <w:t>Ju 15</w:t>
            </w:r>
          </w:p>
        </w:tc>
        <w:tc>
          <w:tcPr>
            <w:tcW w:w="192" w:type="pct"/>
          </w:tcPr>
          <w:p w14:paraId="36658AA2" w14:textId="033027A0" w:rsidR="00257D63" w:rsidRDefault="00257D63" w:rsidP="00257D63">
            <w:pPr>
              <w:pStyle w:val="TabellRader"/>
            </w:pPr>
            <w:r>
              <w:t>X</w:t>
            </w:r>
          </w:p>
        </w:tc>
        <w:tc>
          <w:tcPr>
            <w:tcW w:w="213" w:type="pct"/>
          </w:tcPr>
          <w:p w14:paraId="7084416A" w14:textId="0A124A2B" w:rsidR="00257D63" w:rsidRDefault="00257D63" w:rsidP="00257D63">
            <w:pPr>
              <w:pStyle w:val="TabellRader"/>
            </w:pPr>
          </w:p>
        </w:tc>
      </w:tr>
      <w:tr w:rsidR="00257D63" w14:paraId="78C95195" w14:textId="77777777" w:rsidTr="003C5A6C">
        <w:trPr>
          <w:gridAfter w:val="2"/>
          <w:wAfter w:w="4015" w:type="pct"/>
        </w:trPr>
        <w:tc>
          <w:tcPr>
            <w:tcW w:w="195" w:type="pct"/>
          </w:tcPr>
          <w:p w14:paraId="00FAF37D" w14:textId="2ECD31E3" w:rsidR="00257D63" w:rsidRDefault="00257D63" w:rsidP="00257D63">
            <w:pPr>
              <w:pStyle w:val="TabellRader"/>
            </w:pPr>
            <w:r>
              <w:t>234</w:t>
            </w:r>
          </w:p>
        </w:tc>
        <w:tc>
          <w:tcPr>
            <w:tcW w:w="193" w:type="pct"/>
          </w:tcPr>
          <w:p w14:paraId="365BA3D5" w14:textId="7FCCBC5C" w:rsidR="00257D63" w:rsidRDefault="00257D63" w:rsidP="00257D63">
            <w:pPr>
              <w:pStyle w:val="TabellRader"/>
            </w:pPr>
            <w:r>
              <w:t>CU15</w:t>
            </w:r>
          </w:p>
        </w:tc>
        <w:tc>
          <w:tcPr>
            <w:tcW w:w="192" w:type="pct"/>
          </w:tcPr>
          <w:p w14:paraId="74A8E4AD" w14:textId="2E0A1CD3" w:rsidR="00257D63" w:rsidRDefault="00257D63" w:rsidP="00257D63">
            <w:pPr>
              <w:pStyle w:val="TabellRader"/>
            </w:pPr>
            <w:r>
              <w:t>LI 17</w:t>
            </w:r>
          </w:p>
        </w:tc>
        <w:tc>
          <w:tcPr>
            <w:tcW w:w="192" w:type="pct"/>
          </w:tcPr>
          <w:p w14:paraId="0E59AC26" w14:textId="77777777" w:rsidR="00257D63" w:rsidRDefault="00257D63" w:rsidP="00257D63">
            <w:pPr>
              <w:pStyle w:val="TabellRader"/>
            </w:pPr>
          </w:p>
        </w:tc>
        <w:tc>
          <w:tcPr>
            <w:tcW w:w="213" w:type="pct"/>
          </w:tcPr>
          <w:p w14:paraId="212DE57B" w14:textId="7F1964F1" w:rsidR="00257D63" w:rsidRDefault="00257D63" w:rsidP="00257D63">
            <w:pPr>
              <w:pStyle w:val="TabellRader"/>
            </w:pPr>
            <w:r>
              <w:t>X</w:t>
            </w:r>
          </w:p>
        </w:tc>
      </w:tr>
      <w:tr w:rsidR="00257D63" w14:paraId="2EF42A03" w14:textId="77777777" w:rsidTr="003C5A6C">
        <w:trPr>
          <w:gridAfter w:val="2"/>
          <w:wAfter w:w="4015" w:type="pct"/>
        </w:trPr>
        <w:tc>
          <w:tcPr>
            <w:tcW w:w="195" w:type="pct"/>
          </w:tcPr>
          <w:p w14:paraId="0F8AB9E8" w14:textId="42277EE9" w:rsidR="00257D63" w:rsidRDefault="00257D63" w:rsidP="00257D63">
            <w:pPr>
              <w:pStyle w:val="TabellRader"/>
            </w:pPr>
          </w:p>
        </w:tc>
        <w:tc>
          <w:tcPr>
            <w:tcW w:w="193" w:type="pct"/>
          </w:tcPr>
          <w:p w14:paraId="580AAA82" w14:textId="77777777" w:rsidR="00257D63" w:rsidRDefault="00257D63" w:rsidP="00257D63">
            <w:pPr>
              <w:pStyle w:val="TabellRader"/>
            </w:pPr>
          </w:p>
        </w:tc>
        <w:tc>
          <w:tcPr>
            <w:tcW w:w="192" w:type="pct"/>
          </w:tcPr>
          <w:p w14:paraId="2C3C2408" w14:textId="77777777" w:rsidR="00257D63" w:rsidRDefault="00257D63" w:rsidP="00257D63">
            <w:pPr>
              <w:pStyle w:val="TabellRader"/>
            </w:pPr>
          </w:p>
        </w:tc>
        <w:tc>
          <w:tcPr>
            <w:tcW w:w="192" w:type="pct"/>
          </w:tcPr>
          <w:p w14:paraId="1A3F027A" w14:textId="77777777" w:rsidR="00257D63" w:rsidRDefault="00257D63" w:rsidP="00257D63">
            <w:pPr>
              <w:pStyle w:val="TabellRader"/>
            </w:pPr>
          </w:p>
        </w:tc>
        <w:tc>
          <w:tcPr>
            <w:tcW w:w="213" w:type="pct"/>
          </w:tcPr>
          <w:p w14:paraId="7E4EC54D" w14:textId="0335CDDE" w:rsidR="00257D63" w:rsidRDefault="00257D63" w:rsidP="00257D63">
            <w:pPr>
              <w:pStyle w:val="TabellRader"/>
            </w:pPr>
          </w:p>
        </w:tc>
      </w:tr>
      <w:tr w:rsidR="00257D63" w:rsidRPr="00CD5FFD" w14:paraId="28A550E0" w14:textId="77777777" w:rsidTr="003C5A6C">
        <w:trPr>
          <w:gridAfter w:val="2"/>
          <w:wAfter w:w="4015" w:type="pct"/>
        </w:trPr>
        <w:tc>
          <w:tcPr>
            <w:tcW w:w="195" w:type="pct"/>
          </w:tcPr>
          <w:p w14:paraId="049CC0AA" w14:textId="34217943" w:rsidR="00257D63" w:rsidRPr="00CD5FFD" w:rsidRDefault="00257D63" w:rsidP="00257D63">
            <w:pPr>
              <w:pStyle w:val="TabellRader"/>
              <w:rPr>
                <w:b/>
              </w:rPr>
            </w:pPr>
            <w:r w:rsidRPr="00CD5FFD">
              <w:rPr>
                <w:b/>
              </w:rPr>
              <w:t>2017/18</w:t>
            </w:r>
          </w:p>
        </w:tc>
        <w:tc>
          <w:tcPr>
            <w:tcW w:w="193" w:type="pct"/>
          </w:tcPr>
          <w:p w14:paraId="0C97E0E0" w14:textId="77777777" w:rsidR="00257D63" w:rsidRPr="00CD5FFD" w:rsidRDefault="00257D63" w:rsidP="00257D63">
            <w:pPr>
              <w:pStyle w:val="TabellRader"/>
              <w:rPr>
                <w:b/>
              </w:rPr>
            </w:pPr>
          </w:p>
        </w:tc>
        <w:tc>
          <w:tcPr>
            <w:tcW w:w="192" w:type="pct"/>
          </w:tcPr>
          <w:p w14:paraId="399A9DCF" w14:textId="77777777" w:rsidR="00257D63" w:rsidRPr="00CD5FFD" w:rsidRDefault="00257D63" w:rsidP="00257D63">
            <w:pPr>
              <w:pStyle w:val="TabellRader"/>
              <w:rPr>
                <w:b/>
              </w:rPr>
            </w:pPr>
          </w:p>
        </w:tc>
        <w:tc>
          <w:tcPr>
            <w:tcW w:w="192" w:type="pct"/>
          </w:tcPr>
          <w:p w14:paraId="7BA4DD05" w14:textId="77777777" w:rsidR="00257D63" w:rsidRPr="00CD5FFD" w:rsidRDefault="00257D63" w:rsidP="00257D63">
            <w:pPr>
              <w:pStyle w:val="TabellRader"/>
              <w:rPr>
                <w:b/>
              </w:rPr>
            </w:pPr>
          </w:p>
        </w:tc>
        <w:tc>
          <w:tcPr>
            <w:tcW w:w="213" w:type="pct"/>
          </w:tcPr>
          <w:p w14:paraId="7EC00C50" w14:textId="2B674727" w:rsidR="00257D63" w:rsidRPr="00CD5FFD" w:rsidRDefault="00257D63" w:rsidP="00257D63">
            <w:pPr>
              <w:pStyle w:val="TabellRader"/>
              <w:rPr>
                <w:b/>
              </w:rPr>
            </w:pPr>
          </w:p>
        </w:tc>
      </w:tr>
      <w:tr w:rsidR="00257D63" w14:paraId="7DDF6DA3" w14:textId="77777777" w:rsidTr="003C5A6C">
        <w:trPr>
          <w:gridAfter w:val="2"/>
          <w:wAfter w:w="4015" w:type="pct"/>
        </w:trPr>
        <w:tc>
          <w:tcPr>
            <w:tcW w:w="195" w:type="pct"/>
          </w:tcPr>
          <w:p w14:paraId="691C65EF" w14:textId="54E334A3" w:rsidR="00257D63" w:rsidRDefault="00257D63" w:rsidP="00257D63">
            <w:pPr>
              <w:pStyle w:val="TabellRader"/>
            </w:pPr>
            <w:r>
              <w:t>34</w:t>
            </w:r>
          </w:p>
        </w:tc>
        <w:tc>
          <w:tcPr>
            <w:tcW w:w="193" w:type="pct"/>
          </w:tcPr>
          <w:p w14:paraId="017F6363" w14:textId="30026980" w:rsidR="00257D63" w:rsidRDefault="00257D63" w:rsidP="00257D63">
            <w:pPr>
              <w:pStyle w:val="TabellRader"/>
            </w:pPr>
            <w:r>
              <w:t>CU2</w:t>
            </w:r>
          </w:p>
        </w:tc>
        <w:tc>
          <w:tcPr>
            <w:tcW w:w="192" w:type="pct"/>
          </w:tcPr>
          <w:p w14:paraId="0F146D1D" w14:textId="402648B0" w:rsidR="00257D63" w:rsidRDefault="00257D63" w:rsidP="00257D63">
            <w:pPr>
              <w:pStyle w:val="TabellRader"/>
            </w:pPr>
            <w:r>
              <w:t>Ju 18</w:t>
            </w:r>
          </w:p>
        </w:tc>
        <w:tc>
          <w:tcPr>
            <w:tcW w:w="192" w:type="pct"/>
          </w:tcPr>
          <w:p w14:paraId="1DAAA218" w14:textId="77777777" w:rsidR="00257D63" w:rsidRDefault="00257D63" w:rsidP="00257D63">
            <w:pPr>
              <w:pStyle w:val="TabellRader"/>
            </w:pPr>
          </w:p>
        </w:tc>
        <w:tc>
          <w:tcPr>
            <w:tcW w:w="213" w:type="pct"/>
          </w:tcPr>
          <w:p w14:paraId="3619264F" w14:textId="390A0770" w:rsidR="00257D63" w:rsidRDefault="00257D63" w:rsidP="00257D63">
            <w:pPr>
              <w:pStyle w:val="TabellRader"/>
            </w:pPr>
            <w:r>
              <w:t>X</w:t>
            </w:r>
          </w:p>
        </w:tc>
      </w:tr>
      <w:tr w:rsidR="00257D63" w14:paraId="0C819A94" w14:textId="77777777" w:rsidTr="003C5A6C">
        <w:trPr>
          <w:gridAfter w:val="2"/>
          <w:wAfter w:w="4015" w:type="pct"/>
        </w:trPr>
        <w:tc>
          <w:tcPr>
            <w:tcW w:w="195" w:type="pct"/>
          </w:tcPr>
          <w:p w14:paraId="3D7821F9" w14:textId="2D7DEDF4" w:rsidR="00257D63" w:rsidRDefault="00257D63" w:rsidP="00257D63">
            <w:pPr>
              <w:pStyle w:val="TabellRader"/>
            </w:pPr>
            <w:r>
              <w:t>123</w:t>
            </w:r>
          </w:p>
        </w:tc>
        <w:tc>
          <w:tcPr>
            <w:tcW w:w="193" w:type="pct"/>
          </w:tcPr>
          <w:p w14:paraId="44BC1E61" w14:textId="07586B6B" w:rsidR="00257D63" w:rsidRDefault="00257D63" w:rsidP="00257D63">
            <w:pPr>
              <w:pStyle w:val="TabellRader"/>
            </w:pPr>
            <w:r>
              <w:t>CU7</w:t>
            </w:r>
          </w:p>
        </w:tc>
        <w:tc>
          <w:tcPr>
            <w:tcW w:w="192" w:type="pct"/>
          </w:tcPr>
          <w:p w14:paraId="7FE64FAB" w14:textId="7C6838D1" w:rsidR="00257D63" w:rsidRDefault="00257D63" w:rsidP="00257D63">
            <w:pPr>
              <w:pStyle w:val="TabellRader"/>
            </w:pPr>
            <w:r>
              <w:t>Ju 21</w:t>
            </w:r>
          </w:p>
        </w:tc>
        <w:tc>
          <w:tcPr>
            <w:tcW w:w="192" w:type="pct"/>
          </w:tcPr>
          <w:p w14:paraId="418B4A8F" w14:textId="77777777" w:rsidR="00257D63" w:rsidRDefault="00257D63" w:rsidP="00257D63">
            <w:pPr>
              <w:pStyle w:val="TabellRader"/>
            </w:pPr>
          </w:p>
        </w:tc>
        <w:tc>
          <w:tcPr>
            <w:tcW w:w="213" w:type="pct"/>
          </w:tcPr>
          <w:p w14:paraId="17B8181C" w14:textId="14B94857" w:rsidR="00257D63" w:rsidRDefault="00257D63" w:rsidP="00257D63">
            <w:pPr>
              <w:pStyle w:val="TabellRader"/>
            </w:pPr>
            <w:r>
              <w:t>X</w:t>
            </w:r>
          </w:p>
        </w:tc>
      </w:tr>
      <w:tr w:rsidR="00257D63" w14:paraId="2D7D8720" w14:textId="77777777" w:rsidTr="003C5A6C">
        <w:trPr>
          <w:gridAfter w:val="2"/>
          <w:wAfter w:w="4015" w:type="pct"/>
        </w:trPr>
        <w:tc>
          <w:tcPr>
            <w:tcW w:w="195" w:type="pct"/>
          </w:tcPr>
          <w:p w14:paraId="6313E047" w14:textId="410693BD" w:rsidR="00257D63" w:rsidRDefault="00257D63" w:rsidP="00257D63">
            <w:pPr>
              <w:pStyle w:val="TabellRader"/>
            </w:pPr>
            <w:r>
              <w:t>404</w:t>
            </w:r>
          </w:p>
        </w:tc>
        <w:tc>
          <w:tcPr>
            <w:tcW w:w="193" w:type="pct"/>
          </w:tcPr>
          <w:p w14:paraId="0C8FECB2" w14:textId="4EBFB09C" w:rsidR="00257D63" w:rsidRDefault="00257D63" w:rsidP="00257D63">
            <w:pPr>
              <w:pStyle w:val="TabellRader"/>
            </w:pPr>
            <w:r>
              <w:t>CU36</w:t>
            </w:r>
          </w:p>
        </w:tc>
        <w:tc>
          <w:tcPr>
            <w:tcW w:w="192" w:type="pct"/>
          </w:tcPr>
          <w:p w14:paraId="08782788" w14:textId="09EBEA20" w:rsidR="00257D63" w:rsidRDefault="00257D63" w:rsidP="00257D63">
            <w:pPr>
              <w:pStyle w:val="TabellRader"/>
            </w:pPr>
            <w:r>
              <w:t>Ju 31</w:t>
            </w:r>
          </w:p>
        </w:tc>
        <w:tc>
          <w:tcPr>
            <w:tcW w:w="192" w:type="pct"/>
          </w:tcPr>
          <w:p w14:paraId="04914F19" w14:textId="77777777" w:rsidR="00257D63" w:rsidRDefault="00257D63" w:rsidP="00257D63">
            <w:pPr>
              <w:pStyle w:val="TabellRader"/>
            </w:pPr>
          </w:p>
        </w:tc>
        <w:tc>
          <w:tcPr>
            <w:tcW w:w="213" w:type="pct"/>
          </w:tcPr>
          <w:p w14:paraId="55941885" w14:textId="309A2DAA" w:rsidR="00257D63" w:rsidRDefault="00257D63" w:rsidP="00257D63">
            <w:pPr>
              <w:pStyle w:val="TabellRader"/>
            </w:pPr>
            <w:r>
              <w:t>X</w:t>
            </w:r>
          </w:p>
        </w:tc>
      </w:tr>
      <w:tr w:rsidR="00257D63" w14:paraId="50E7149A" w14:textId="77777777" w:rsidTr="003C5A6C">
        <w:trPr>
          <w:gridAfter w:val="2"/>
          <w:wAfter w:w="4015" w:type="pct"/>
        </w:trPr>
        <w:tc>
          <w:tcPr>
            <w:tcW w:w="195" w:type="pct"/>
          </w:tcPr>
          <w:p w14:paraId="64933DD2" w14:textId="7B5C712C" w:rsidR="00257D63" w:rsidRDefault="00257D63" w:rsidP="00257D63">
            <w:pPr>
              <w:pStyle w:val="TabellRader"/>
            </w:pPr>
          </w:p>
        </w:tc>
        <w:tc>
          <w:tcPr>
            <w:tcW w:w="193" w:type="pct"/>
          </w:tcPr>
          <w:p w14:paraId="7FB78B62" w14:textId="77777777" w:rsidR="00257D63" w:rsidRDefault="00257D63" w:rsidP="00257D63">
            <w:pPr>
              <w:pStyle w:val="TabellRader"/>
            </w:pPr>
          </w:p>
        </w:tc>
        <w:tc>
          <w:tcPr>
            <w:tcW w:w="192" w:type="pct"/>
          </w:tcPr>
          <w:p w14:paraId="3F6B3699" w14:textId="77777777" w:rsidR="00257D63" w:rsidRDefault="00257D63" w:rsidP="00257D63">
            <w:pPr>
              <w:pStyle w:val="TabellRader"/>
            </w:pPr>
          </w:p>
        </w:tc>
        <w:tc>
          <w:tcPr>
            <w:tcW w:w="192" w:type="pct"/>
          </w:tcPr>
          <w:p w14:paraId="0F1A5923" w14:textId="77777777" w:rsidR="00257D63" w:rsidRDefault="00257D63" w:rsidP="00257D63">
            <w:pPr>
              <w:pStyle w:val="TabellRader"/>
            </w:pPr>
          </w:p>
        </w:tc>
        <w:tc>
          <w:tcPr>
            <w:tcW w:w="213" w:type="pct"/>
          </w:tcPr>
          <w:p w14:paraId="00DA471F" w14:textId="3B490548" w:rsidR="00257D63" w:rsidRDefault="00257D63" w:rsidP="00257D63">
            <w:pPr>
              <w:pStyle w:val="TabellRader"/>
            </w:pPr>
          </w:p>
        </w:tc>
      </w:tr>
      <w:tr w:rsidR="00257D63" w:rsidRPr="005312A0" w14:paraId="64612DF5" w14:textId="77777777" w:rsidTr="003C5A6C">
        <w:trPr>
          <w:gridAfter w:val="2"/>
          <w:wAfter w:w="4015" w:type="pct"/>
        </w:trPr>
        <w:tc>
          <w:tcPr>
            <w:tcW w:w="195" w:type="pct"/>
          </w:tcPr>
          <w:p w14:paraId="4C0E3575" w14:textId="13E7B64B" w:rsidR="00257D63" w:rsidRPr="005312A0" w:rsidRDefault="00257D63" w:rsidP="00257D63">
            <w:pPr>
              <w:pStyle w:val="TabellRader"/>
              <w:rPr>
                <w:b/>
              </w:rPr>
            </w:pPr>
            <w:r w:rsidRPr="005312A0">
              <w:rPr>
                <w:b/>
              </w:rPr>
              <w:t>2018/19</w:t>
            </w:r>
          </w:p>
        </w:tc>
        <w:tc>
          <w:tcPr>
            <w:tcW w:w="193" w:type="pct"/>
          </w:tcPr>
          <w:p w14:paraId="5825A2D1" w14:textId="77777777" w:rsidR="00257D63" w:rsidRPr="005312A0" w:rsidRDefault="00257D63" w:rsidP="00257D63">
            <w:pPr>
              <w:pStyle w:val="TabellRader"/>
              <w:rPr>
                <w:b/>
              </w:rPr>
            </w:pPr>
          </w:p>
        </w:tc>
        <w:tc>
          <w:tcPr>
            <w:tcW w:w="192" w:type="pct"/>
          </w:tcPr>
          <w:p w14:paraId="36E4198C" w14:textId="77777777" w:rsidR="00257D63" w:rsidRPr="005312A0" w:rsidRDefault="00257D63" w:rsidP="00257D63">
            <w:pPr>
              <w:pStyle w:val="TabellRader"/>
              <w:rPr>
                <w:b/>
              </w:rPr>
            </w:pPr>
          </w:p>
        </w:tc>
        <w:tc>
          <w:tcPr>
            <w:tcW w:w="192" w:type="pct"/>
          </w:tcPr>
          <w:p w14:paraId="67B4DFBB" w14:textId="77777777" w:rsidR="00257D63" w:rsidRPr="005312A0" w:rsidRDefault="00257D63" w:rsidP="00257D63">
            <w:pPr>
              <w:pStyle w:val="TabellRader"/>
              <w:rPr>
                <w:b/>
              </w:rPr>
            </w:pPr>
          </w:p>
        </w:tc>
        <w:tc>
          <w:tcPr>
            <w:tcW w:w="213" w:type="pct"/>
          </w:tcPr>
          <w:p w14:paraId="20F7FAE7" w14:textId="4E0E4130" w:rsidR="00257D63" w:rsidRPr="005312A0" w:rsidRDefault="00257D63" w:rsidP="00257D63">
            <w:pPr>
              <w:pStyle w:val="TabellRader"/>
              <w:rPr>
                <w:b/>
              </w:rPr>
            </w:pPr>
          </w:p>
        </w:tc>
      </w:tr>
      <w:tr w:rsidR="00257D63" w14:paraId="1C87CE22" w14:textId="77777777" w:rsidTr="003C5A6C">
        <w:trPr>
          <w:gridAfter w:val="2"/>
          <w:wAfter w:w="4015" w:type="pct"/>
        </w:trPr>
        <w:tc>
          <w:tcPr>
            <w:tcW w:w="195" w:type="pct"/>
          </w:tcPr>
          <w:p w14:paraId="11D072F9" w14:textId="5F47517E" w:rsidR="00257D63" w:rsidRDefault="00257D63" w:rsidP="00257D63">
            <w:pPr>
              <w:pStyle w:val="TabellRader"/>
            </w:pPr>
            <w:r>
              <w:t>31</w:t>
            </w:r>
          </w:p>
        </w:tc>
        <w:tc>
          <w:tcPr>
            <w:tcW w:w="193" w:type="pct"/>
          </w:tcPr>
          <w:p w14:paraId="04D76D30" w14:textId="1DD0442F" w:rsidR="00257D63" w:rsidRDefault="00257D63" w:rsidP="00257D63">
            <w:pPr>
              <w:pStyle w:val="TabellRader"/>
            </w:pPr>
            <w:r>
              <w:t>CU2</w:t>
            </w:r>
          </w:p>
        </w:tc>
        <w:tc>
          <w:tcPr>
            <w:tcW w:w="192" w:type="pct"/>
          </w:tcPr>
          <w:p w14:paraId="57847CCA" w14:textId="372934A8" w:rsidR="00257D63" w:rsidRDefault="00257D63" w:rsidP="00257D63">
            <w:pPr>
              <w:pStyle w:val="TabellRader"/>
            </w:pPr>
            <w:r>
              <w:t>LI 27</w:t>
            </w:r>
          </w:p>
        </w:tc>
        <w:tc>
          <w:tcPr>
            <w:tcW w:w="192" w:type="pct"/>
          </w:tcPr>
          <w:p w14:paraId="10B42D9F" w14:textId="697F2975" w:rsidR="00257D63" w:rsidRDefault="00257D63" w:rsidP="00257D63">
            <w:pPr>
              <w:pStyle w:val="TabellRader"/>
            </w:pPr>
            <w:r>
              <w:t>X</w:t>
            </w:r>
          </w:p>
        </w:tc>
        <w:tc>
          <w:tcPr>
            <w:tcW w:w="213" w:type="pct"/>
          </w:tcPr>
          <w:p w14:paraId="6B46F73D" w14:textId="65C84762" w:rsidR="00257D63" w:rsidRDefault="00257D63" w:rsidP="00257D63">
            <w:pPr>
              <w:pStyle w:val="TabellRader"/>
            </w:pPr>
          </w:p>
        </w:tc>
      </w:tr>
      <w:tr w:rsidR="00257D63" w14:paraId="1796C4C3" w14:textId="77777777" w:rsidTr="003C5A6C">
        <w:trPr>
          <w:gridAfter w:val="2"/>
          <w:wAfter w:w="4015" w:type="pct"/>
        </w:trPr>
        <w:tc>
          <w:tcPr>
            <w:tcW w:w="195" w:type="pct"/>
          </w:tcPr>
          <w:p w14:paraId="34649760" w14:textId="12607CC3" w:rsidR="00257D63" w:rsidRDefault="00257D63" w:rsidP="00257D63">
            <w:pPr>
              <w:pStyle w:val="TabellRader"/>
            </w:pPr>
            <w:r>
              <w:t>180</w:t>
            </w:r>
          </w:p>
        </w:tc>
        <w:tc>
          <w:tcPr>
            <w:tcW w:w="193" w:type="pct"/>
          </w:tcPr>
          <w:p w14:paraId="120FFFE4" w14:textId="6AA6ACB2" w:rsidR="00257D63" w:rsidRDefault="00257D63" w:rsidP="00257D63">
            <w:pPr>
              <w:pStyle w:val="TabellRader"/>
            </w:pPr>
            <w:r>
              <w:t>CU7</w:t>
            </w:r>
          </w:p>
        </w:tc>
        <w:tc>
          <w:tcPr>
            <w:tcW w:w="192" w:type="pct"/>
          </w:tcPr>
          <w:p w14:paraId="0AD88248" w14:textId="1C453EC9" w:rsidR="00257D63" w:rsidRDefault="00257D63" w:rsidP="00257D63">
            <w:pPr>
              <w:pStyle w:val="TabellRader"/>
            </w:pPr>
            <w:r>
              <w:t>Ju 36</w:t>
            </w:r>
          </w:p>
        </w:tc>
        <w:tc>
          <w:tcPr>
            <w:tcW w:w="192" w:type="pct"/>
          </w:tcPr>
          <w:p w14:paraId="2F0ABD54" w14:textId="77777777" w:rsidR="00257D63" w:rsidRDefault="00257D63" w:rsidP="00257D63">
            <w:pPr>
              <w:pStyle w:val="TabellRader"/>
            </w:pPr>
          </w:p>
        </w:tc>
        <w:tc>
          <w:tcPr>
            <w:tcW w:w="213" w:type="pct"/>
          </w:tcPr>
          <w:p w14:paraId="4A0E09B2" w14:textId="6D8CE799" w:rsidR="00257D63" w:rsidRDefault="00257D63" w:rsidP="00257D63">
            <w:pPr>
              <w:pStyle w:val="TabellRader"/>
            </w:pPr>
            <w:r>
              <w:t>X</w:t>
            </w:r>
          </w:p>
        </w:tc>
      </w:tr>
      <w:tr w:rsidR="00257D63" w14:paraId="59B6D61A" w14:textId="77777777" w:rsidTr="003C5A6C">
        <w:trPr>
          <w:gridAfter w:val="2"/>
          <w:wAfter w:w="4015" w:type="pct"/>
        </w:trPr>
        <w:tc>
          <w:tcPr>
            <w:tcW w:w="195" w:type="pct"/>
          </w:tcPr>
          <w:p w14:paraId="32D4CCAB" w14:textId="5D7267C5" w:rsidR="00257D63" w:rsidRDefault="00257D63" w:rsidP="00257D63">
            <w:pPr>
              <w:pStyle w:val="TabellRader"/>
            </w:pPr>
          </w:p>
        </w:tc>
        <w:tc>
          <w:tcPr>
            <w:tcW w:w="193" w:type="pct"/>
          </w:tcPr>
          <w:p w14:paraId="28BC8122" w14:textId="77777777" w:rsidR="00257D63" w:rsidRDefault="00257D63" w:rsidP="00257D63">
            <w:pPr>
              <w:pStyle w:val="TabellRader"/>
            </w:pPr>
          </w:p>
        </w:tc>
        <w:tc>
          <w:tcPr>
            <w:tcW w:w="192" w:type="pct"/>
          </w:tcPr>
          <w:p w14:paraId="62B2B3FD" w14:textId="77777777" w:rsidR="00257D63" w:rsidRDefault="00257D63" w:rsidP="00257D63">
            <w:pPr>
              <w:pStyle w:val="TabellRader"/>
            </w:pPr>
          </w:p>
        </w:tc>
        <w:tc>
          <w:tcPr>
            <w:tcW w:w="192" w:type="pct"/>
          </w:tcPr>
          <w:p w14:paraId="7CAFEB6A" w14:textId="77777777" w:rsidR="00257D63" w:rsidRDefault="00257D63" w:rsidP="00257D63">
            <w:pPr>
              <w:pStyle w:val="TabellRader"/>
            </w:pPr>
          </w:p>
        </w:tc>
        <w:tc>
          <w:tcPr>
            <w:tcW w:w="213" w:type="pct"/>
          </w:tcPr>
          <w:p w14:paraId="03E7410A" w14:textId="4A028342" w:rsidR="00257D63" w:rsidRDefault="00257D63" w:rsidP="00257D63">
            <w:pPr>
              <w:pStyle w:val="TabellRader"/>
            </w:pPr>
          </w:p>
        </w:tc>
      </w:tr>
      <w:tr w:rsidR="00257D63" w:rsidRPr="005312A0" w14:paraId="315C2569" w14:textId="77777777" w:rsidTr="003C5A6C">
        <w:trPr>
          <w:gridAfter w:val="2"/>
          <w:wAfter w:w="4015" w:type="pct"/>
        </w:trPr>
        <w:tc>
          <w:tcPr>
            <w:tcW w:w="195" w:type="pct"/>
          </w:tcPr>
          <w:p w14:paraId="5FEFD66E" w14:textId="55B63455" w:rsidR="00257D63" w:rsidRPr="005312A0" w:rsidRDefault="00257D63" w:rsidP="00257D63">
            <w:pPr>
              <w:pStyle w:val="TabellRader"/>
              <w:rPr>
                <w:b/>
              </w:rPr>
            </w:pPr>
            <w:r w:rsidRPr="005312A0">
              <w:rPr>
                <w:b/>
              </w:rPr>
              <w:t>201</w:t>
            </w:r>
            <w:r>
              <w:rPr>
                <w:b/>
              </w:rPr>
              <w:t>9</w:t>
            </w:r>
            <w:r w:rsidRPr="005312A0">
              <w:rPr>
                <w:b/>
              </w:rPr>
              <w:t>/</w:t>
            </w:r>
            <w:r>
              <w:rPr>
                <w:b/>
              </w:rPr>
              <w:t>20</w:t>
            </w:r>
          </w:p>
        </w:tc>
        <w:tc>
          <w:tcPr>
            <w:tcW w:w="193" w:type="pct"/>
          </w:tcPr>
          <w:p w14:paraId="0F021F0B" w14:textId="77777777" w:rsidR="00257D63" w:rsidRPr="005312A0" w:rsidRDefault="00257D63" w:rsidP="00257D63">
            <w:pPr>
              <w:pStyle w:val="TabellRader"/>
              <w:rPr>
                <w:b/>
              </w:rPr>
            </w:pPr>
          </w:p>
        </w:tc>
        <w:tc>
          <w:tcPr>
            <w:tcW w:w="192" w:type="pct"/>
          </w:tcPr>
          <w:p w14:paraId="5F6D9DBE" w14:textId="77777777" w:rsidR="00257D63" w:rsidRPr="005312A0" w:rsidRDefault="00257D63" w:rsidP="00257D63">
            <w:pPr>
              <w:pStyle w:val="TabellRader"/>
              <w:rPr>
                <w:b/>
              </w:rPr>
            </w:pPr>
          </w:p>
        </w:tc>
        <w:tc>
          <w:tcPr>
            <w:tcW w:w="192" w:type="pct"/>
          </w:tcPr>
          <w:p w14:paraId="0B497D6F" w14:textId="77777777" w:rsidR="00257D63" w:rsidRPr="005312A0" w:rsidRDefault="00257D63" w:rsidP="00257D63">
            <w:pPr>
              <w:pStyle w:val="TabellRader"/>
              <w:rPr>
                <w:b/>
              </w:rPr>
            </w:pPr>
          </w:p>
        </w:tc>
        <w:tc>
          <w:tcPr>
            <w:tcW w:w="213" w:type="pct"/>
          </w:tcPr>
          <w:p w14:paraId="1D5DC505" w14:textId="5B7940C2" w:rsidR="00257D63" w:rsidRPr="005312A0" w:rsidRDefault="00257D63" w:rsidP="00257D63">
            <w:pPr>
              <w:pStyle w:val="TabellRader"/>
              <w:rPr>
                <w:b/>
              </w:rPr>
            </w:pPr>
          </w:p>
        </w:tc>
      </w:tr>
      <w:tr w:rsidR="00257D63" w14:paraId="02A33B4D" w14:textId="77777777" w:rsidTr="003C5A6C">
        <w:trPr>
          <w:gridAfter w:val="2"/>
          <w:wAfter w:w="4015" w:type="pct"/>
        </w:trPr>
        <w:tc>
          <w:tcPr>
            <w:tcW w:w="195" w:type="pct"/>
          </w:tcPr>
          <w:p w14:paraId="6C3ED3C7" w14:textId="0D85A78B" w:rsidR="00257D63" w:rsidRDefault="00257D63" w:rsidP="00257D63">
            <w:pPr>
              <w:pStyle w:val="TabellRader"/>
            </w:pPr>
            <w:r>
              <w:t>169</w:t>
            </w:r>
          </w:p>
        </w:tc>
        <w:tc>
          <w:tcPr>
            <w:tcW w:w="193" w:type="pct"/>
          </w:tcPr>
          <w:p w14:paraId="414F5BC0" w14:textId="05D5B8FF" w:rsidR="00257D63" w:rsidRDefault="00257D63" w:rsidP="00257D63">
            <w:pPr>
              <w:pStyle w:val="TabellRader"/>
            </w:pPr>
            <w:r>
              <w:t>CU9</w:t>
            </w:r>
          </w:p>
        </w:tc>
        <w:tc>
          <w:tcPr>
            <w:tcW w:w="192" w:type="pct"/>
          </w:tcPr>
          <w:p w14:paraId="1C7FA24E" w14:textId="3F6C825C" w:rsidR="00257D63" w:rsidRDefault="00257D63" w:rsidP="00257D63">
            <w:pPr>
              <w:pStyle w:val="TabellRader"/>
            </w:pPr>
            <w:r>
              <w:t>Ju 47</w:t>
            </w:r>
          </w:p>
        </w:tc>
        <w:tc>
          <w:tcPr>
            <w:tcW w:w="192" w:type="pct"/>
          </w:tcPr>
          <w:p w14:paraId="67823DBC" w14:textId="69D89F93" w:rsidR="00257D63" w:rsidRDefault="00257D63" w:rsidP="00257D63">
            <w:pPr>
              <w:pStyle w:val="TabellRader"/>
            </w:pPr>
            <w:r>
              <w:t>X</w:t>
            </w:r>
          </w:p>
        </w:tc>
        <w:tc>
          <w:tcPr>
            <w:tcW w:w="213" w:type="pct"/>
          </w:tcPr>
          <w:p w14:paraId="0A87465E" w14:textId="4BC2F1D7" w:rsidR="00257D63" w:rsidRDefault="00257D63" w:rsidP="00257D63">
            <w:pPr>
              <w:pStyle w:val="TabellRader"/>
            </w:pPr>
          </w:p>
        </w:tc>
      </w:tr>
      <w:tr w:rsidR="00257D63" w14:paraId="7DE607AD" w14:textId="77777777" w:rsidTr="003C5A6C">
        <w:trPr>
          <w:gridAfter w:val="2"/>
          <w:wAfter w:w="4015" w:type="pct"/>
        </w:trPr>
        <w:tc>
          <w:tcPr>
            <w:tcW w:w="195" w:type="pct"/>
          </w:tcPr>
          <w:p w14:paraId="1A23D32D" w14:textId="3E62A5EC" w:rsidR="00257D63" w:rsidRDefault="00257D63" w:rsidP="00257D63">
            <w:pPr>
              <w:pStyle w:val="TabellRader"/>
            </w:pPr>
            <w:r>
              <w:t>235</w:t>
            </w:r>
          </w:p>
        </w:tc>
        <w:tc>
          <w:tcPr>
            <w:tcW w:w="193" w:type="pct"/>
          </w:tcPr>
          <w:p w14:paraId="6B692C4D" w14:textId="0A5076E2" w:rsidR="00257D63" w:rsidRDefault="00257D63" w:rsidP="00257D63">
            <w:pPr>
              <w:pStyle w:val="TabellRader"/>
            </w:pPr>
            <w:r>
              <w:t>CU17</w:t>
            </w:r>
          </w:p>
        </w:tc>
        <w:tc>
          <w:tcPr>
            <w:tcW w:w="192" w:type="pct"/>
          </w:tcPr>
          <w:p w14:paraId="3CD586B3" w14:textId="75E42D22" w:rsidR="00257D63" w:rsidRDefault="00257D63" w:rsidP="00257D63">
            <w:pPr>
              <w:pStyle w:val="TabellRader"/>
            </w:pPr>
            <w:r>
              <w:t>Ju 51</w:t>
            </w:r>
          </w:p>
        </w:tc>
        <w:tc>
          <w:tcPr>
            <w:tcW w:w="192" w:type="pct"/>
          </w:tcPr>
          <w:p w14:paraId="669D5D43" w14:textId="77777777" w:rsidR="00257D63" w:rsidRDefault="00257D63" w:rsidP="00257D63">
            <w:pPr>
              <w:pStyle w:val="TabellRader"/>
            </w:pPr>
          </w:p>
        </w:tc>
        <w:tc>
          <w:tcPr>
            <w:tcW w:w="213" w:type="pct"/>
          </w:tcPr>
          <w:p w14:paraId="3E0FC42F" w14:textId="4E9411F8" w:rsidR="00257D63" w:rsidRDefault="00257D63" w:rsidP="00257D63">
            <w:pPr>
              <w:pStyle w:val="TabellRader"/>
            </w:pPr>
            <w:r>
              <w:t>X</w:t>
            </w:r>
          </w:p>
        </w:tc>
      </w:tr>
      <w:tr w:rsidR="00257D63" w14:paraId="40DECBEE" w14:textId="77777777" w:rsidTr="003C5A6C">
        <w:trPr>
          <w:gridAfter w:val="2"/>
          <w:wAfter w:w="4015" w:type="pct"/>
        </w:trPr>
        <w:tc>
          <w:tcPr>
            <w:tcW w:w="195" w:type="pct"/>
          </w:tcPr>
          <w:p w14:paraId="31155CAC" w14:textId="4A4DEC2B" w:rsidR="00257D63" w:rsidRDefault="00257D63" w:rsidP="00257D63">
            <w:pPr>
              <w:pStyle w:val="TabellRader"/>
            </w:pPr>
          </w:p>
        </w:tc>
        <w:tc>
          <w:tcPr>
            <w:tcW w:w="193" w:type="pct"/>
          </w:tcPr>
          <w:p w14:paraId="1B9112EB" w14:textId="4BBE2141" w:rsidR="00257D63" w:rsidRDefault="00257D63" w:rsidP="00257D63">
            <w:pPr>
              <w:pStyle w:val="TabellRader"/>
            </w:pPr>
          </w:p>
        </w:tc>
        <w:tc>
          <w:tcPr>
            <w:tcW w:w="192" w:type="pct"/>
          </w:tcPr>
          <w:p w14:paraId="278F9272" w14:textId="6AB8B9D5" w:rsidR="00257D63" w:rsidRDefault="00257D63" w:rsidP="00257D63">
            <w:pPr>
              <w:pStyle w:val="TabellRader"/>
            </w:pPr>
          </w:p>
        </w:tc>
        <w:tc>
          <w:tcPr>
            <w:tcW w:w="192" w:type="pct"/>
          </w:tcPr>
          <w:p w14:paraId="49F1E76B" w14:textId="77777777" w:rsidR="00257D63" w:rsidRDefault="00257D63" w:rsidP="00257D63">
            <w:pPr>
              <w:pStyle w:val="TabellRader"/>
            </w:pPr>
          </w:p>
        </w:tc>
        <w:tc>
          <w:tcPr>
            <w:tcW w:w="213" w:type="pct"/>
          </w:tcPr>
          <w:p w14:paraId="6047E310" w14:textId="315CA5B5" w:rsidR="00257D63" w:rsidRDefault="00257D63" w:rsidP="00257D63">
            <w:pPr>
              <w:pStyle w:val="TabellRader"/>
            </w:pPr>
          </w:p>
        </w:tc>
      </w:tr>
      <w:tr w:rsidR="00257D63" w:rsidRPr="005312A0" w14:paraId="58CB03E9" w14:textId="77777777" w:rsidTr="003C5A6C">
        <w:trPr>
          <w:gridAfter w:val="2"/>
          <w:wAfter w:w="4015" w:type="pct"/>
        </w:trPr>
        <w:tc>
          <w:tcPr>
            <w:tcW w:w="195" w:type="pct"/>
          </w:tcPr>
          <w:p w14:paraId="2E74AA89" w14:textId="40C71AD1" w:rsidR="00257D63" w:rsidRPr="005312A0" w:rsidRDefault="00257D63" w:rsidP="00257D63">
            <w:pPr>
              <w:pStyle w:val="TabellRader"/>
              <w:rPr>
                <w:b/>
              </w:rPr>
            </w:pPr>
            <w:r w:rsidRPr="005312A0">
              <w:rPr>
                <w:b/>
              </w:rPr>
              <w:t>20</w:t>
            </w:r>
            <w:r>
              <w:rPr>
                <w:b/>
              </w:rPr>
              <w:t>20</w:t>
            </w:r>
            <w:r w:rsidRPr="005312A0">
              <w:rPr>
                <w:b/>
              </w:rPr>
              <w:t>/</w:t>
            </w:r>
            <w:r>
              <w:rPr>
                <w:b/>
              </w:rPr>
              <w:t>21</w:t>
            </w:r>
          </w:p>
        </w:tc>
        <w:tc>
          <w:tcPr>
            <w:tcW w:w="193" w:type="pct"/>
          </w:tcPr>
          <w:p w14:paraId="4CBF1765" w14:textId="77777777" w:rsidR="00257D63" w:rsidRPr="005312A0" w:rsidRDefault="00257D63" w:rsidP="00257D63">
            <w:pPr>
              <w:pStyle w:val="TabellRader"/>
              <w:rPr>
                <w:b/>
              </w:rPr>
            </w:pPr>
          </w:p>
        </w:tc>
        <w:tc>
          <w:tcPr>
            <w:tcW w:w="192" w:type="pct"/>
          </w:tcPr>
          <w:p w14:paraId="59F15E6C" w14:textId="77777777" w:rsidR="00257D63" w:rsidRPr="005312A0" w:rsidRDefault="00257D63" w:rsidP="00257D63">
            <w:pPr>
              <w:pStyle w:val="TabellRader"/>
              <w:rPr>
                <w:b/>
              </w:rPr>
            </w:pPr>
          </w:p>
        </w:tc>
        <w:tc>
          <w:tcPr>
            <w:tcW w:w="192" w:type="pct"/>
          </w:tcPr>
          <w:p w14:paraId="1BC0422F" w14:textId="77777777" w:rsidR="00257D63" w:rsidRPr="005312A0" w:rsidRDefault="00257D63" w:rsidP="00257D63">
            <w:pPr>
              <w:pStyle w:val="TabellRader"/>
              <w:rPr>
                <w:b/>
              </w:rPr>
            </w:pPr>
          </w:p>
        </w:tc>
        <w:tc>
          <w:tcPr>
            <w:tcW w:w="213" w:type="pct"/>
          </w:tcPr>
          <w:p w14:paraId="39B7BC99" w14:textId="74216907" w:rsidR="00257D63" w:rsidRPr="005312A0" w:rsidRDefault="00257D63" w:rsidP="00257D63">
            <w:pPr>
              <w:pStyle w:val="TabellRader"/>
              <w:rPr>
                <w:b/>
              </w:rPr>
            </w:pPr>
          </w:p>
        </w:tc>
      </w:tr>
      <w:tr w:rsidR="00257D63" w14:paraId="2C7D30B1" w14:textId="77777777" w:rsidTr="003C5A6C">
        <w:trPr>
          <w:gridAfter w:val="2"/>
          <w:wAfter w:w="4015" w:type="pct"/>
        </w:trPr>
        <w:tc>
          <w:tcPr>
            <w:tcW w:w="195" w:type="pct"/>
          </w:tcPr>
          <w:p w14:paraId="138D4BCC" w14:textId="2E14EEFF" w:rsidR="00257D63" w:rsidRDefault="00257D63" w:rsidP="00257D63">
            <w:pPr>
              <w:pStyle w:val="TabellRader"/>
            </w:pPr>
            <w:r>
              <w:t>50</w:t>
            </w:r>
          </w:p>
        </w:tc>
        <w:tc>
          <w:tcPr>
            <w:tcW w:w="193" w:type="pct"/>
          </w:tcPr>
          <w:p w14:paraId="2EA18C01" w14:textId="09FF512D" w:rsidR="00257D63" w:rsidRDefault="00257D63" w:rsidP="00257D63">
            <w:pPr>
              <w:pStyle w:val="TabellRader"/>
            </w:pPr>
            <w:r>
              <w:t>CU2</w:t>
            </w:r>
          </w:p>
        </w:tc>
        <w:tc>
          <w:tcPr>
            <w:tcW w:w="192" w:type="pct"/>
          </w:tcPr>
          <w:p w14:paraId="0684D35D" w14:textId="20104853" w:rsidR="00257D63" w:rsidRDefault="00257D63" w:rsidP="00257D63">
            <w:pPr>
              <w:pStyle w:val="TabellRader"/>
            </w:pPr>
            <w:r>
              <w:t>Ju 62</w:t>
            </w:r>
          </w:p>
        </w:tc>
        <w:tc>
          <w:tcPr>
            <w:tcW w:w="192" w:type="pct"/>
          </w:tcPr>
          <w:p w14:paraId="30AD57D3" w14:textId="1004B283" w:rsidR="00257D63" w:rsidRDefault="00257D63" w:rsidP="00257D63">
            <w:pPr>
              <w:pStyle w:val="TabellRader"/>
            </w:pPr>
            <w:r>
              <w:t>X</w:t>
            </w:r>
          </w:p>
        </w:tc>
        <w:tc>
          <w:tcPr>
            <w:tcW w:w="213" w:type="pct"/>
          </w:tcPr>
          <w:p w14:paraId="050F069C" w14:textId="63D2E769" w:rsidR="00257D63" w:rsidRDefault="00257D63" w:rsidP="00257D63">
            <w:pPr>
              <w:pStyle w:val="TabellRader"/>
            </w:pPr>
          </w:p>
        </w:tc>
      </w:tr>
      <w:tr w:rsidR="00257D63" w14:paraId="75306D14" w14:textId="77777777" w:rsidTr="005B7936">
        <w:tc>
          <w:tcPr>
            <w:tcW w:w="195" w:type="pct"/>
          </w:tcPr>
          <w:p w14:paraId="57763A62" w14:textId="77777777" w:rsidR="00257D63" w:rsidRDefault="00257D63" w:rsidP="00257D63">
            <w:pPr>
              <w:pStyle w:val="TabellRader"/>
            </w:pPr>
            <w:r>
              <w:t>193</w:t>
            </w:r>
          </w:p>
        </w:tc>
        <w:tc>
          <w:tcPr>
            <w:tcW w:w="193" w:type="pct"/>
          </w:tcPr>
          <w:p w14:paraId="6DAAACBF" w14:textId="77777777" w:rsidR="00257D63" w:rsidRDefault="00257D63" w:rsidP="00257D63">
            <w:pPr>
              <w:pStyle w:val="TabellRader"/>
            </w:pPr>
            <w:r>
              <w:t>CU7</w:t>
            </w:r>
          </w:p>
        </w:tc>
        <w:tc>
          <w:tcPr>
            <w:tcW w:w="192" w:type="pct"/>
          </w:tcPr>
          <w:p w14:paraId="47B211D9" w14:textId="46BB665A" w:rsidR="00257D63" w:rsidRDefault="00257D63" w:rsidP="00257D63">
            <w:pPr>
              <w:pStyle w:val="TabellRader"/>
            </w:pPr>
            <w:r>
              <w:t>Ju 69</w:t>
            </w:r>
          </w:p>
        </w:tc>
        <w:tc>
          <w:tcPr>
            <w:tcW w:w="192" w:type="pct"/>
          </w:tcPr>
          <w:p w14:paraId="1563926B" w14:textId="77777777" w:rsidR="00257D63" w:rsidRDefault="00257D63" w:rsidP="00257D63">
            <w:pPr>
              <w:pStyle w:val="TabellRader"/>
            </w:pPr>
          </w:p>
        </w:tc>
        <w:tc>
          <w:tcPr>
            <w:tcW w:w="4228" w:type="pct"/>
            <w:gridSpan w:val="3"/>
          </w:tcPr>
          <w:p w14:paraId="27F4CB85" w14:textId="64AC6C1B" w:rsidR="00257D63" w:rsidRDefault="00257D63" w:rsidP="00257D63">
            <w:pPr>
              <w:pStyle w:val="TabellRader"/>
            </w:pPr>
            <w:r>
              <w:t>X</w:t>
            </w:r>
          </w:p>
        </w:tc>
      </w:tr>
      <w:tr w:rsidR="00257D63" w14:paraId="374242D9" w14:textId="77777777" w:rsidTr="005B7936">
        <w:tc>
          <w:tcPr>
            <w:tcW w:w="195" w:type="pct"/>
          </w:tcPr>
          <w:p w14:paraId="11885B1E" w14:textId="231D77B0" w:rsidR="00257D63" w:rsidRDefault="00257D63" w:rsidP="00257D63">
            <w:pPr>
              <w:pStyle w:val="TabellRader"/>
            </w:pPr>
            <w:r>
              <w:t>194</w:t>
            </w:r>
          </w:p>
        </w:tc>
        <w:tc>
          <w:tcPr>
            <w:tcW w:w="193" w:type="pct"/>
          </w:tcPr>
          <w:p w14:paraId="371C53CF" w14:textId="36AC521B" w:rsidR="00257D63" w:rsidRDefault="00257D63" w:rsidP="00257D63">
            <w:pPr>
              <w:pStyle w:val="TabellRader"/>
            </w:pPr>
            <w:r>
              <w:t>CU8</w:t>
            </w:r>
          </w:p>
        </w:tc>
        <w:tc>
          <w:tcPr>
            <w:tcW w:w="192" w:type="pct"/>
          </w:tcPr>
          <w:p w14:paraId="54C7F1BB" w14:textId="7F3E4001" w:rsidR="00257D63" w:rsidRDefault="00257D63" w:rsidP="00257D63">
            <w:pPr>
              <w:pStyle w:val="TabellRader"/>
            </w:pPr>
            <w:r>
              <w:t>Ju 70</w:t>
            </w:r>
          </w:p>
        </w:tc>
        <w:tc>
          <w:tcPr>
            <w:tcW w:w="192" w:type="pct"/>
          </w:tcPr>
          <w:p w14:paraId="1591825B" w14:textId="77777777" w:rsidR="00257D63" w:rsidRDefault="00257D63" w:rsidP="00257D63">
            <w:pPr>
              <w:pStyle w:val="TabellRader"/>
            </w:pPr>
          </w:p>
        </w:tc>
        <w:tc>
          <w:tcPr>
            <w:tcW w:w="4228" w:type="pct"/>
            <w:gridSpan w:val="3"/>
          </w:tcPr>
          <w:p w14:paraId="0A42945C" w14:textId="73081E8D" w:rsidR="00257D63" w:rsidRDefault="00257D63" w:rsidP="00257D63">
            <w:pPr>
              <w:pStyle w:val="TabellRader"/>
            </w:pPr>
            <w:r>
              <w:t>X</w:t>
            </w:r>
          </w:p>
        </w:tc>
      </w:tr>
      <w:tr w:rsidR="00257D63" w14:paraId="37B9990A" w14:textId="77777777" w:rsidTr="005B7936">
        <w:tc>
          <w:tcPr>
            <w:tcW w:w="195" w:type="pct"/>
          </w:tcPr>
          <w:p w14:paraId="75F6EAC7" w14:textId="184A1C32" w:rsidR="00257D63" w:rsidRDefault="00257D63" w:rsidP="00257D63">
            <w:pPr>
              <w:pStyle w:val="TabellRader"/>
            </w:pPr>
            <w:r>
              <w:t>223</w:t>
            </w:r>
          </w:p>
        </w:tc>
        <w:tc>
          <w:tcPr>
            <w:tcW w:w="193" w:type="pct"/>
          </w:tcPr>
          <w:p w14:paraId="1C99D1F3" w14:textId="3DABB93D" w:rsidR="00257D63" w:rsidRDefault="00257D63" w:rsidP="00257D63">
            <w:pPr>
              <w:pStyle w:val="TabellRader"/>
            </w:pPr>
            <w:r>
              <w:t>CU6</w:t>
            </w:r>
          </w:p>
        </w:tc>
        <w:tc>
          <w:tcPr>
            <w:tcW w:w="192" w:type="pct"/>
          </w:tcPr>
          <w:p w14:paraId="54182248" w14:textId="2C72B445" w:rsidR="00257D63" w:rsidRDefault="00257D63" w:rsidP="00257D63">
            <w:pPr>
              <w:pStyle w:val="TabellRader"/>
            </w:pPr>
            <w:r>
              <w:t>Ju 72</w:t>
            </w:r>
          </w:p>
        </w:tc>
        <w:tc>
          <w:tcPr>
            <w:tcW w:w="192" w:type="pct"/>
          </w:tcPr>
          <w:p w14:paraId="3CE7F72D" w14:textId="77777777" w:rsidR="00257D63" w:rsidRDefault="00257D63" w:rsidP="00257D63">
            <w:pPr>
              <w:pStyle w:val="TabellRader"/>
            </w:pPr>
          </w:p>
        </w:tc>
        <w:tc>
          <w:tcPr>
            <w:tcW w:w="4228" w:type="pct"/>
            <w:gridSpan w:val="3"/>
          </w:tcPr>
          <w:p w14:paraId="2A025D14" w14:textId="5A4576E8" w:rsidR="00257D63" w:rsidRDefault="00257D63" w:rsidP="00257D63">
            <w:pPr>
              <w:pStyle w:val="TabellRader"/>
            </w:pPr>
            <w:r>
              <w:t>X</w:t>
            </w:r>
          </w:p>
        </w:tc>
      </w:tr>
      <w:tr w:rsidR="00257D63" w14:paraId="56E84116" w14:textId="77777777" w:rsidTr="00DC7ADC">
        <w:trPr>
          <w:gridAfter w:val="2"/>
          <w:wAfter w:w="4015" w:type="pct"/>
        </w:trPr>
        <w:tc>
          <w:tcPr>
            <w:tcW w:w="195" w:type="pct"/>
          </w:tcPr>
          <w:p w14:paraId="5E85885A" w14:textId="792BF5AA" w:rsidR="00257D63" w:rsidRDefault="00257D63" w:rsidP="00257D63">
            <w:pPr>
              <w:pStyle w:val="TabellRader"/>
            </w:pPr>
            <w:r>
              <w:t>224</w:t>
            </w:r>
          </w:p>
        </w:tc>
        <w:tc>
          <w:tcPr>
            <w:tcW w:w="193" w:type="pct"/>
          </w:tcPr>
          <w:p w14:paraId="43CCC760" w14:textId="692BDCE8" w:rsidR="00257D63" w:rsidRDefault="00257D63" w:rsidP="00257D63">
            <w:pPr>
              <w:pStyle w:val="TabellRader"/>
            </w:pPr>
            <w:r>
              <w:t>CU11</w:t>
            </w:r>
          </w:p>
        </w:tc>
        <w:tc>
          <w:tcPr>
            <w:tcW w:w="192" w:type="pct"/>
          </w:tcPr>
          <w:p w14:paraId="2209902F" w14:textId="57688248" w:rsidR="00257D63" w:rsidRDefault="00257D63" w:rsidP="00257D63">
            <w:pPr>
              <w:pStyle w:val="TabellRader"/>
            </w:pPr>
            <w:r>
              <w:t>LI 45</w:t>
            </w:r>
          </w:p>
        </w:tc>
        <w:tc>
          <w:tcPr>
            <w:tcW w:w="192" w:type="pct"/>
          </w:tcPr>
          <w:p w14:paraId="63ED1A89" w14:textId="77777777" w:rsidR="00257D63" w:rsidRDefault="00257D63" w:rsidP="00257D63">
            <w:pPr>
              <w:pStyle w:val="TabellRader"/>
            </w:pPr>
          </w:p>
        </w:tc>
        <w:tc>
          <w:tcPr>
            <w:tcW w:w="213" w:type="pct"/>
          </w:tcPr>
          <w:p w14:paraId="1A1FF434" w14:textId="654F739D" w:rsidR="00257D63" w:rsidRDefault="00257D63" w:rsidP="00257D63">
            <w:pPr>
              <w:pStyle w:val="TabellRader"/>
            </w:pPr>
            <w:r>
              <w:t>X</w:t>
            </w:r>
          </w:p>
        </w:tc>
      </w:tr>
      <w:tr w:rsidR="00257D63" w14:paraId="33571C77" w14:textId="77777777" w:rsidTr="005B7936">
        <w:tc>
          <w:tcPr>
            <w:tcW w:w="195" w:type="pct"/>
          </w:tcPr>
          <w:p w14:paraId="749BE316" w14:textId="5055BB0E" w:rsidR="00257D63" w:rsidRDefault="00257D63" w:rsidP="00257D63">
            <w:pPr>
              <w:pStyle w:val="TabellRader"/>
            </w:pPr>
            <w:r>
              <w:t>265</w:t>
            </w:r>
          </w:p>
        </w:tc>
        <w:tc>
          <w:tcPr>
            <w:tcW w:w="193" w:type="pct"/>
          </w:tcPr>
          <w:p w14:paraId="1B63BD0E" w14:textId="7A85E7EF" w:rsidR="00257D63" w:rsidRDefault="00257D63" w:rsidP="00257D63">
            <w:pPr>
              <w:pStyle w:val="TabellRader"/>
            </w:pPr>
            <w:r>
              <w:t>CU10</w:t>
            </w:r>
          </w:p>
        </w:tc>
        <w:tc>
          <w:tcPr>
            <w:tcW w:w="192" w:type="pct"/>
          </w:tcPr>
          <w:p w14:paraId="5C587184" w14:textId="74283B3E" w:rsidR="00257D63" w:rsidRDefault="00257D63" w:rsidP="00257D63">
            <w:pPr>
              <w:pStyle w:val="TabellRader"/>
            </w:pPr>
            <w:r>
              <w:t>Ju 77</w:t>
            </w:r>
          </w:p>
        </w:tc>
        <w:tc>
          <w:tcPr>
            <w:tcW w:w="192" w:type="pct"/>
          </w:tcPr>
          <w:p w14:paraId="4807ADF8" w14:textId="1B58D62B" w:rsidR="00257D63" w:rsidRDefault="00257D63" w:rsidP="00257D63">
            <w:pPr>
              <w:pStyle w:val="TabellRader"/>
            </w:pPr>
            <w:r>
              <w:t>X</w:t>
            </w:r>
          </w:p>
        </w:tc>
        <w:tc>
          <w:tcPr>
            <w:tcW w:w="4228" w:type="pct"/>
            <w:gridSpan w:val="3"/>
          </w:tcPr>
          <w:p w14:paraId="69A9D4D7" w14:textId="1FCE9835" w:rsidR="00257D63" w:rsidRDefault="00257D63" w:rsidP="00257D63">
            <w:pPr>
              <w:pStyle w:val="TabellRader"/>
            </w:pPr>
          </w:p>
        </w:tc>
      </w:tr>
      <w:tr w:rsidR="00257D63" w14:paraId="43767852" w14:textId="77777777" w:rsidTr="005B7936">
        <w:tc>
          <w:tcPr>
            <w:tcW w:w="195" w:type="pct"/>
          </w:tcPr>
          <w:p w14:paraId="67734ECE" w14:textId="671FF223" w:rsidR="00257D63" w:rsidRDefault="00257D63" w:rsidP="00257D63">
            <w:pPr>
              <w:pStyle w:val="TabellRader"/>
            </w:pPr>
            <w:r>
              <w:t>266</w:t>
            </w:r>
          </w:p>
        </w:tc>
        <w:tc>
          <w:tcPr>
            <w:tcW w:w="193" w:type="pct"/>
          </w:tcPr>
          <w:p w14:paraId="4DA3223B" w14:textId="351FC07C" w:rsidR="00257D63" w:rsidRDefault="00257D63" w:rsidP="00257D63">
            <w:pPr>
              <w:pStyle w:val="TabellRader"/>
            </w:pPr>
            <w:r>
              <w:t>CU12</w:t>
            </w:r>
          </w:p>
        </w:tc>
        <w:tc>
          <w:tcPr>
            <w:tcW w:w="192" w:type="pct"/>
          </w:tcPr>
          <w:p w14:paraId="066512C5" w14:textId="57F900C5" w:rsidR="00257D63" w:rsidRDefault="00257D63" w:rsidP="00257D63">
            <w:pPr>
              <w:pStyle w:val="TabellRader"/>
            </w:pPr>
            <w:r>
              <w:t>Ju 78</w:t>
            </w:r>
          </w:p>
        </w:tc>
        <w:tc>
          <w:tcPr>
            <w:tcW w:w="192" w:type="pct"/>
          </w:tcPr>
          <w:p w14:paraId="6E8DC12B" w14:textId="77777777" w:rsidR="00257D63" w:rsidRDefault="00257D63" w:rsidP="00257D63">
            <w:pPr>
              <w:pStyle w:val="TabellRader"/>
            </w:pPr>
          </w:p>
        </w:tc>
        <w:tc>
          <w:tcPr>
            <w:tcW w:w="4228" w:type="pct"/>
            <w:gridSpan w:val="3"/>
          </w:tcPr>
          <w:p w14:paraId="4F3871E7" w14:textId="524D9525" w:rsidR="00257D63" w:rsidRDefault="00257D63" w:rsidP="00257D63">
            <w:pPr>
              <w:pStyle w:val="TabellRader"/>
            </w:pPr>
            <w:r>
              <w:t>X</w:t>
            </w:r>
          </w:p>
        </w:tc>
      </w:tr>
      <w:tr w:rsidR="00257D63" w14:paraId="3839C25A" w14:textId="77777777" w:rsidTr="005B7936">
        <w:tc>
          <w:tcPr>
            <w:tcW w:w="195" w:type="pct"/>
          </w:tcPr>
          <w:p w14:paraId="04B03011" w14:textId="508A3EE1" w:rsidR="00257D63" w:rsidRDefault="00257D63" w:rsidP="00257D63">
            <w:pPr>
              <w:pStyle w:val="TabellRader"/>
            </w:pPr>
            <w:r>
              <w:t>267</w:t>
            </w:r>
          </w:p>
        </w:tc>
        <w:tc>
          <w:tcPr>
            <w:tcW w:w="193" w:type="pct"/>
          </w:tcPr>
          <w:p w14:paraId="7630A8D4" w14:textId="547561C9" w:rsidR="00257D63" w:rsidRDefault="00257D63" w:rsidP="00257D63">
            <w:pPr>
              <w:pStyle w:val="TabellRader"/>
            </w:pPr>
            <w:r>
              <w:t>CU12</w:t>
            </w:r>
          </w:p>
        </w:tc>
        <w:tc>
          <w:tcPr>
            <w:tcW w:w="192" w:type="pct"/>
          </w:tcPr>
          <w:p w14:paraId="43C9D71C" w14:textId="41CDECE4" w:rsidR="00257D63" w:rsidRDefault="00257D63" w:rsidP="00257D63">
            <w:pPr>
              <w:pStyle w:val="TabellRader"/>
            </w:pPr>
            <w:r>
              <w:t>Fi 38</w:t>
            </w:r>
          </w:p>
        </w:tc>
        <w:tc>
          <w:tcPr>
            <w:tcW w:w="192" w:type="pct"/>
          </w:tcPr>
          <w:p w14:paraId="314E1E05" w14:textId="77777777" w:rsidR="00257D63" w:rsidRDefault="00257D63" w:rsidP="00257D63">
            <w:pPr>
              <w:pStyle w:val="TabellRader"/>
            </w:pPr>
          </w:p>
        </w:tc>
        <w:tc>
          <w:tcPr>
            <w:tcW w:w="4228" w:type="pct"/>
            <w:gridSpan w:val="3"/>
          </w:tcPr>
          <w:p w14:paraId="1CE27F49" w14:textId="0F64BD41" w:rsidR="00257D63" w:rsidRDefault="00257D63" w:rsidP="00257D63">
            <w:pPr>
              <w:pStyle w:val="TabellRader"/>
            </w:pPr>
            <w:r>
              <w:t>X</w:t>
            </w:r>
          </w:p>
        </w:tc>
      </w:tr>
      <w:tr w:rsidR="00257D63" w14:paraId="2B5BEF01" w14:textId="77777777" w:rsidTr="005B7936">
        <w:tc>
          <w:tcPr>
            <w:tcW w:w="195" w:type="pct"/>
          </w:tcPr>
          <w:p w14:paraId="16BC4229" w14:textId="6F6AEC24" w:rsidR="00257D63" w:rsidRDefault="00257D63" w:rsidP="00257D63">
            <w:pPr>
              <w:pStyle w:val="TabellRader"/>
            </w:pPr>
            <w:r>
              <w:t>268</w:t>
            </w:r>
          </w:p>
        </w:tc>
        <w:tc>
          <w:tcPr>
            <w:tcW w:w="193" w:type="pct"/>
          </w:tcPr>
          <w:p w14:paraId="4F42E840" w14:textId="416EE364" w:rsidR="00257D63" w:rsidRDefault="00257D63" w:rsidP="00257D63">
            <w:pPr>
              <w:pStyle w:val="TabellRader"/>
            </w:pPr>
            <w:r>
              <w:t>CU14</w:t>
            </w:r>
          </w:p>
        </w:tc>
        <w:tc>
          <w:tcPr>
            <w:tcW w:w="192" w:type="pct"/>
          </w:tcPr>
          <w:p w14:paraId="54D4B26B" w14:textId="7F7BC104" w:rsidR="00257D63" w:rsidRDefault="00257D63" w:rsidP="00257D63">
            <w:pPr>
              <w:pStyle w:val="TabellRader"/>
            </w:pPr>
            <w:r>
              <w:t xml:space="preserve">KN 31 </w:t>
            </w:r>
          </w:p>
        </w:tc>
        <w:tc>
          <w:tcPr>
            <w:tcW w:w="192" w:type="pct"/>
          </w:tcPr>
          <w:p w14:paraId="7ECDA489" w14:textId="77777777" w:rsidR="00257D63" w:rsidRDefault="00257D63" w:rsidP="00257D63">
            <w:pPr>
              <w:pStyle w:val="TabellRader"/>
            </w:pPr>
          </w:p>
        </w:tc>
        <w:tc>
          <w:tcPr>
            <w:tcW w:w="4228" w:type="pct"/>
            <w:gridSpan w:val="3"/>
          </w:tcPr>
          <w:p w14:paraId="322E0AAA" w14:textId="25E39DDF" w:rsidR="00257D63" w:rsidRDefault="00257D63" w:rsidP="00257D63">
            <w:pPr>
              <w:pStyle w:val="TabellRader"/>
            </w:pPr>
            <w:r>
              <w:t>X</w:t>
            </w:r>
          </w:p>
        </w:tc>
      </w:tr>
      <w:tr w:rsidR="00257D63" w:rsidRPr="00D43AA1" w14:paraId="3E1AF06B" w14:textId="77777777" w:rsidTr="005B7936">
        <w:tc>
          <w:tcPr>
            <w:tcW w:w="195" w:type="pct"/>
          </w:tcPr>
          <w:p w14:paraId="7DCC1F9E" w14:textId="28EFE3EE" w:rsidR="00257D63" w:rsidRPr="00D43AA1" w:rsidRDefault="00257D63" w:rsidP="00257D63">
            <w:pPr>
              <w:pStyle w:val="TabellRader"/>
              <w:rPr>
                <w:bCs/>
                <w:iCs/>
              </w:rPr>
            </w:pPr>
            <w:r w:rsidRPr="00D43AA1">
              <w:rPr>
                <w:bCs/>
                <w:iCs/>
              </w:rPr>
              <w:t>315</w:t>
            </w:r>
          </w:p>
        </w:tc>
        <w:tc>
          <w:tcPr>
            <w:tcW w:w="193" w:type="pct"/>
          </w:tcPr>
          <w:p w14:paraId="1AE5D901" w14:textId="0076D126" w:rsidR="00257D63" w:rsidRPr="00D43AA1" w:rsidRDefault="00257D63" w:rsidP="00257D63">
            <w:pPr>
              <w:pStyle w:val="TabellRader"/>
              <w:rPr>
                <w:bCs/>
                <w:iCs/>
              </w:rPr>
            </w:pPr>
            <w:r w:rsidRPr="00D43AA1">
              <w:rPr>
                <w:bCs/>
                <w:iCs/>
              </w:rPr>
              <w:t>CU17</w:t>
            </w:r>
          </w:p>
        </w:tc>
        <w:tc>
          <w:tcPr>
            <w:tcW w:w="192" w:type="pct"/>
          </w:tcPr>
          <w:p w14:paraId="7EC2A9E4" w14:textId="29623FE7" w:rsidR="00257D63" w:rsidRPr="00D43AA1" w:rsidRDefault="00257D63" w:rsidP="00257D63">
            <w:pPr>
              <w:pStyle w:val="TabellRader"/>
              <w:rPr>
                <w:bCs/>
                <w:iCs/>
              </w:rPr>
            </w:pPr>
            <w:r w:rsidRPr="00D43AA1">
              <w:rPr>
                <w:bCs/>
                <w:iCs/>
              </w:rPr>
              <w:t>Ju</w:t>
            </w:r>
            <w:r>
              <w:rPr>
                <w:bCs/>
                <w:iCs/>
              </w:rPr>
              <w:t xml:space="preserve"> 82</w:t>
            </w:r>
          </w:p>
        </w:tc>
        <w:tc>
          <w:tcPr>
            <w:tcW w:w="192" w:type="pct"/>
          </w:tcPr>
          <w:p w14:paraId="0CFC8851" w14:textId="45553DF9" w:rsidR="00257D63" w:rsidRPr="00D43AA1" w:rsidRDefault="00257D63" w:rsidP="00257D63">
            <w:pPr>
              <w:pStyle w:val="TabellRader"/>
              <w:rPr>
                <w:bCs/>
                <w:iCs/>
              </w:rPr>
            </w:pPr>
          </w:p>
        </w:tc>
        <w:tc>
          <w:tcPr>
            <w:tcW w:w="4228" w:type="pct"/>
            <w:gridSpan w:val="3"/>
          </w:tcPr>
          <w:p w14:paraId="4F0641E6" w14:textId="78CDEF65" w:rsidR="00257D63" w:rsidRPr="00D43AA1" w:rsidRDefault="00257D63" w:rsidP="00257D63">
            <w:pPr>
              <w:pStyle w:val="TabellRader"/>
              <w:rPr>
                <w:bCs/>
                <w:iCs/>
              </w:rPr>
            </w:pPr>
            <w:r>
              <w:rPr>
                <w:bCs/>
                <w:iCs/>
              </w:rPr>
              <w:t>X</w:t>
            </w:r>
          </w:p>
        </w:tc>
      </w:tr>
      <w:tr w:rsidR="00257D63" w14:paraId="0925DE9E" w14:textId="77777777" w:rsidTr="005B7936">
        <w:tc>
          <w:tcPr>
            <w:tcW w:w="195" w:type="pct"/>
          </w:tcPr>
          <w:p w14:paraId="11D36311" w14:textId="376B5D15" w:rsidR="00257D63" w:rsidRDefault="00257D63" w:rsidP="00257D63">
            <w:pPr>
              <w:pStyle w:val="TabellRader"/>
            </w:pPr>
            <w:r>
              <w:t>317</w:t>
            </w:r>
          </w:p>
        </w:tc>
        <w:tc>
          <w:tcPr>
            <w:tcW w:w="193" w:type="pct"/>
          </w:tcPr>
          <w:p w14:paraId="758C4BEE" w14:textId="14EA6249" w:rsidR="00257D63" w:rsidRDefault="00257D63" w:rsidP="00257D63">
            <w:pPr>
              <w:pStyle w:val="TabellRader"/>
            </w:pPr>
            <w:r>
              <w:t>CU18</w:t>
            </w:r>
          </w:p>
        </w:tc>
        <w:tc>
          <w:tcPr>
            <w:tcW w:w="192" w:type="pct"/>
          </w:tcPr>
          <w:p w14:paraId="2249D19D" w14:textId="2FF3BDE8" w:rsidR="00257D63" w:rsidRDefault="00257D63" w:rsidP="00257D63">
            <w:pPr>
              <w:pStyle w:val="TabellRader"/>
            </w:pPr>
            <w:r>
              <w:t>Ju 83</w:t>
            </w:r>
          </w:p>
        </w:tc>
        <w:tc>
          <w:tcPr>
            <w:tcW w:w="192" w:type="pct"/>
          </w:tcPr>
          <w:p w14:paraId="04FB3A19" w14:textId="77777777" w:rsidR="00257D63" w:rsidRDefault="00257D63" w:rsidP="00257D63">
            <w:pPr>
              <w:pStyle w:val="TabellRader"/>
            </w:pPr>
          </w:p>
        </w:tc>
        <w:tc>
          <w:tcPr>
            <w:tcW w:w="4228" w:type="pct"/>
            <w:gridSpan w:val="3"/>
          </w:tcPr>
          <w:p w14:paraId="34F07E31" w14:textId="2E6E9592" w:rsidR="00257D63" w:rsidRDefault="00257D63" w:rsidP="00257D63">
            <w:pPr>
              <w:pStyle w:val="TabellRader"/>
            </w:pPr>
            <w:r>
              <w:t>X</w:t>
            </w:r>
          </w:p>
        </w:tc>
      </w:tr>
      <w:tr w:rsidR="00257D63" w14:paraId="7C3E6EC4" w14:textId="77777777" w:rsidTr="00DC7ADC">
        <w:trPr>
          <w:gridAfter w:val="2"/>
          <w:wAfter w:w="4015" w:type="pct"/>
        </w:trPr>
        <w:tc>
          <w:tcPr>
            <w:tcW w:w="195" w:type="pct"/>
          </w:tcPr>
          <w:p w14:paraId="37970CEF" w14:textId="14DB07C9" w:rsidR="00257D63" w:rsidRDefault="00257D63" w:rsidP="00257D63">
            <w:pPr>
              <w:pStyle w:val="TabellRader"/>
            </w:pPr>
            <w:r>
              <w:t>320</w:t>
            </w:r>
          </w:p>
        </w:tc>
        <w:tc>
          <w:tcPr>
            <w:tcW w:w="193" w:type="pct"/>
          </w:tcPr>
          <w:p w14:paraId="38D8095D" w14:textId="405A6A57" w:rsidR="00257D63" w:rsidRDefault="00257D63" w:rsidP="00257D63">
            <w:pPr>
              <w:pStyle w:val="TabellRader"/>
            </w:pPr>
            <w:r>
              <w:t>CU25</w:t>
            </w:r>
          </w:p>
        </w:tc>
        <w:tc>
          <w:tcPr>
            <w:tcW w:w="192" w:type="pct"/>
          </w:tcPr>
          <w:p w14:paraId="52EBF4C6" w14:textId="345097FB" w:rsidR="00257D63" w:rsidRDefault="00257D63" w:rsidP="00257D63">
            <w:pPr>
              <w:pStyle w:val="TabellRader"/>
            </w:pPr>
            <w:r>
              <w:t>Ju 84</w:t>
            </w:r>
          </w:p>
        </w:tc>
        <w:tc>
          <w:tcPr>
            <w:tcW w:w="192" w:type="pct"/>
          </w:tcPr>
          <w:p w14:paraId="411A2E6A" w14:textId="171A23A9" w:rsidR="00257D63" w:rsidRDefault="00257D63" w:rsidP="00257D63">
            <w:pPr>
              <w:pStyle w:val="TabellRader"/>
            </w:pPr>
            <w:r>
              <w:t>X</w:t>
            </w:r>
          </w:p>
        </w:tc>
        <w:tc>
          <w:tcPr>
            <w:tcW w:w="213" w:type="pct"/>
          </w:tcPr>
          <w:p w14:paraId="24737439" w14:textId="767B10C7" w:rsidR="00257D63" w:rsidRDefault="00257D63" w:rsidP="00257D63">
            <w:pPr>
              <w:pStyle w:val="TabellRader"/>
            </w:pPr>
          </w:p>
        </w:tc>
      </w:tr>
      <w:tr w:rsidR="00257D63" w14:paraId="3D41B7ED" w14:textId="77777777" w:rsidTr="005B7936">
        <w:tc>
          <w:tcPr>
            <w:tcW w:w="195" w:type="pct"/>
          </w:tcPr>
          <w:p w14:paraId="1BBC8F94" w14:textId="5BA4A068" w:rsidR="00257D63" w:rsidRDefault="00257D63" w:rsidP="00257D63">
            <w:pPr>
              <w:pStyle w:val="TabellRader"/>
            </w:pPr>
            <w:r>
              <w:t>404</w:t>
            </w:r>
          </w:p>
        </w:tc>
        <w:tc>
          <w:tcPr>
            <w:tcW w:w="193" w:type="pct"/>
          </w:tcPr>
          <w:p w14:paraId="2BDCD152" w14:textId="7044B66C" w:rsidR="00257D63" w:rsidRDefault="00257D63" w:rsidP="00257D63">
            <w:pPr>
              <w:pStyle w:val="TabellRader"/>
            </w:pPr>
            <w:r>
              <w:t>CU16</w:t>
            </w:r>
          </w:p>
        </w:tc>
        <w:tc>
          <w:tcPr>
            <w:tcW w:w="192" w:type="pct"/>
          </w:tcPr>
          <w:p w14:paraId="5157053D" w14:textId="2A778DCB" w:rsidR="00257D63" w:rsidRDefault="00257D63" w:rsidP="00257D63">
            <w:pPr>
              <w:pStyle w:val="TabellRader"/>
            </w:pPr>
            <w:r>
              <w:t>Ju 92</w:t>
            </w:r>
          </w:p>
        </w:tc>
        <w:tc>
          <w:tcPr>
            <w:tcW w:w="192" w:type="pct"/>
          </w:tcPr>
          <w:p w14:paraId="1270D5D2" w14:textId="77777777" w:rsidR="00257D63" w:rsidRDefault="00257D63" w:rsidP="00257D63">
            <w:pPr>
              <w:pStyle w:val="TabellRader"/>
            </w:pPr>
          </w:p>
        </w:tc>
        <w:tc>
          <w:tcPr>
            <w:tcW w:w="4228" w:type="pct"/>
            <w:gridSpan w:val="3"/>
          </w:tcPr>
          <w:p w14:paraId="0DC798E8" w14:textId="182C1D8C" w:rsidR="00257D63" w:rsidRDefault="00257D63" w:rsidP="00257D63">
            <w:pPr>
              <w:pStyle w:val="TabellRader"/>
            </w:pPr>
            <w:r>
              <w:t>X</w:t>
            </w:r>
          </w:p>
        </w:tc>
      </w:tr>
      <w:tr w:rsidR="00257D63" w14:paraId="5124C396" w14:textId="77777777" w:rsidTr="00297CD9">
        <w:tc>
          <w:tcPr>
            <w:tcW w:w="195" w:type="pct"/>
          </w:tcPr>
          <w:p w14:paraId="50AB5B9C" w14:textId="77777777" w:rsidR="00257D63" w:rsidRDefault="00257D63" w:rsidP="00257D63">
            <w:pPr>
              <w:pStyle w:val="TabellRader"/>
            </w:pPr>
          </w:p>
        </w:tc>
        <w:tc>
          <w:tcPr>
            <w:tcW w:w="193" w:type="pct"/>
          </w:tcPr>
          <w:p w14:paraId="58E65CFE" w14:textId="77777777" w:rsidR="00257D63" w:rsidRDefault="00257D63" w:rsidP="00257D63">
            <w:pPr>
              <w:pStyle w:val="TabellRader"/>
            </w:pPr>
          </w:p>
        </w:tc>
        <w:tc>
          <w:tcPr>
            <w:tcW w:w="192" w:type="pct"/>
          </w:tcPr>
          <w:p w14:paraId="188A56A4" w14:textId="77777777" w:rsidR="00257D63" w:rsidRDefault="00257D63" w:rsidP="00257D63">
            <w:pPr>
              <w:pStyle w:val="TabellRader"/>
            </w:pPr>
          </w:p>
        </w:tc>
        <w:tc>
          <w:tcPr>
            <w:tcW w:w="192" w:type="pct"/>
          </w:tcPr>
          <w:p w14:paraId="0E2A874E" w14:textId="77777777" w:rsidR="00257D63" w:rsidRDefault="00257D63" w:rsidP="00257D63">
            <w:pPr>
              <w:pStyle w:val="TabellRader"/>
            </w:pPr>
          </w:p>
        </w:tc>
        <w:tc>
          <w:tcPr>
            <w:tcW w:w="4228" w:type="pct"/>
            <w:gridSpan w:val="3"/>
          </w:tcPr>
          <w:p w14:paraId="109577E2" w14:textId="77777777" w:rsidR="00257D63" w:rsidRDefault="00257D63" w:rsidP="00257D63">
            <w:pPr>
              <w:pStyle w:val="TabellRader"/>
            </w:pPr>
          </w:p>
        </w:tc>
      </w:tr>
      <w:tr w:rsidR="00257D63" w:rsidRPr="005312A0" w14:paraId="4FCD95D4" w14:textId="77777777" w:rsidTr="00E419BF">
        <w:tc>
          <w:tcPr>
            <w:tcW w:w="195" w:type="pct"/>
          </w:tcPr>
          <w:p w14:paraId="11FD5554" w14:textId="6AD7BABE" w:rsidR="00257D63" w:rsidRPr="005312A0" w:rsidRDefault="00257D63" w:rsidP="00257D63">
            <w:pPr>
              <w:pStyle w:val="TabellRader"/>
              <w:rPr>
                <w:b/>
              </w:rPr>
            </w:pPr>
            <w:r w:rsidRPr="005312A0">
              <w:rPr>
                <w:b/>
              </w:rPr>
              <w:t>20</w:t>
            </w:r>
            <w:r>
              <w:rPr>
                <w:b/>
              </w:rPr>
              <w:t>21</w:t>
            </w:r>
            <w:r w:rsidRPr="005312A0">
              <w:rPr>
                <w:b/>
              </w:rPr>
              <w:t>/</w:t>
            </w:r>
            <w:r>
              <w:rPr>
                <w:b/>
              </w:rPr>
              <w:t>22</w:t>
            </w:r>
          </w:p>
        </w:tc>
        <w:tc>
          <w:tcPr>
            <w:tcW w:w="193" w:type="pct"/>
          </w:tcPr>
          <w:p w14:paraId="3EBF27B2" w14:textId="77777777" w:rsidR="00257D63" w:rsidRPr="005312A0" w:rsidRDefault="00257D63" w:rsidP="00257D63">
            <w:pPr>
              <w:pStyle w:val="TabellRader"/>
              <w:rPr>
                <w:b/>
              </w:rPr>
            </w:pPr>
          </w:p>
        </w:tc>
        <w:tc>
          <w:tcPr>
            <w:tcW w:w="192" w:type="pct"/>
          </w:tcPr>
          <w:p w14:paraId="4662A9A3" w14:textId="77777777" w:rsidR="00257D63" w:rsidRPr="005312A0" w:rsidRDefault="00257D63" w:rsidP="00257D63">
            <w:pPr>
              <w:pStyle w:val="TabellRader"/>
              <w:rPr>
                <w:b/>
              </w:rPr>
            </w:pPr>
          </w:p>
        </w:tc>
        <w:tc>
          <w:tcPr>
            <w:tcW w:w="192" w:type="pct"/>
          </w:tcPr>
          <w:p w14:paraId="5212A11D" w14:textId="77777777" w:rsidR="00257D63" w:rsidRPr="005312A0" w:rsidRDefault="00257D63" w:rsidP="00257D63">
            <w:pPr>
              <w:pStyle w:val="TabellRader"/>
              <w:rPr>
                <w:b/>
              </w:rPr>
            </w:pPr>
          </w:p>
        </w:tc>
        <w:tc>
          <w:tcPr>
            <w:tcW w:w="4228" w:type="pct"/>
            <w:gridSpan w:val="3"/>
          </w:tcPr>
          <w:p w14:paraId="2FBBB9A4" w14:textId="77777777" w:rsidR="00257D63" w:rsidRPr="005312A0" w:rsidRDefault="00257D63" w:rsidP="00257D63">
            <w:pPr>
              <w:pStyle w:val="TabellRader"/>
              <w:rPr>
                <w:b/>
              </w:rPr>
            </w:pPr>
          </w:p>
        </w:tc>
      </w:tr>
      <w:tr w:rsidR="00257D63" w14:paraId="00F93F0E" w14:textId="77777777" w:rsidTr="00297CD9">
        <w:tc>
          <w:tcPr>
            <w:tcW w:w="195" w:type="pct"/>
          </w:tcPr>
          <w:p w14:paraId="2BBD92C7" w14:textId="7E5F9A67" w:rsidR="00257D63" w:rsidRDefault="00257D63" w:rsidP="00257D63">
            <w:pPr>
              <w:pStyle w:val="TabellRader"/>
            </w:pPr>
            <w:r>
              <w:t>158</w:t>
            </w:r>
          </w:p>
        </w:tc>
        <w:tc>
          <w:tcPr>
            <w:tcW w:w="193" w:type="pct"/>
          </w:tcPr>
          <w:p w14:paraId="22B495C4" w14:textId="54AD8E72" w:rsidR="00257D63" w:rsidRDefault="00257D63" w:rsidP="00257D63">
            <w:pPr>
              <w:pStyle w:val="TabellRader"/>
            </w:pPr>
            <w:r>
              <w:t>CU7</w:t>
            </w:r>
          </w:p>
        </w:tc>
        <w:tc>
          <w:tcPr>
            <w:tcW w:w="192" w:type="pct"/>
          </w:tcPr>
          <w:p w14:paraId="04E23FE5" w14:textId="2CBC2CCB" w:rsidR="00257D63" w:rsidRDefault="00257D63" w:rsidP="00257D63">
            <w:pPr>
              <w:pStyle w:val="TabellRader"/>
            </w:pPr>
            <w:r>
              <w:t>Ju 103</w:t>
            </w:r>
          </w:p>
        </w:tc>
        <w:tc>
          <w:tcPr>
            <w:tcW w:w="192" w:type="pct"/>
          </w:tcPr>
          <w:p w14:paraId="76B9F6CD" w14:textId="77777777" w:rsidR="00257D63" w:rsidRDefault="00257D63" w:rsidP="00257D63">
            <w:pPr>
              <w:pStyle w:val="TabellRader"/>
            </w:pPr>
          </w:p>
        </w:tc>
        <w:tc>
          <w:tcPr>
            <w:tcW w:w="4228" w:type="pct"/>
            <w:gridSpan w:val="3"/>
          </w:tcPr>
          <w:p w14:paraId="573E02AB" w14:textId="2AEDA040" w:rsidR="00257D63" w:rsidRDefault="00257D63" w:rsidP="00257D63">
            <w:pPr>
              <w:pStyle w:val="TabellRader"/>
            </w:pPr>
            <w:r>
              <w:t>X</w:t>
            </w:r>
          </w:p>
        </w:tc>
      </w:tr>
      <w:tr w:rsidR="00257D63" w14:paraId="2577999B" w14:textId="77777777" w:rsidTr="00297CD9">
        <w:tc>
          <w:tcPr>
            <w:tcW w:w="195" w:type="pct"/>
          </w:tcPr>
          <w:p w14:paraId="1EDCB967" w14:textId="5F7C196F" w:rsidR="00257D63" w:rsidRDefault="00257D63" w:rsidP="00257D63">
            <w:pPr>
              <w:pStyle w:val="TabellRader"/>
            </w:pPr>
            <w:r>
              <w:t>159</w:t>
            </w:r>
          </w:p>
        </w:tc>
        <w:tc>
          <w:tcPr>
            <w:tcW w:w="193" w:type="pct"/>
          </w:tcPr>
          <w:p w14:paraId="14C15ECA" w14:textId="50332BB0" w:rsidR="00257D63" w:rsidRDefault="00257D63" w:rsidP="00257D63">
            <w:pPr>
              <w:pStyle w:val="TabellRader"/>
            </w:pPr>
            <w:r>
              <w:t>CU11</w:t>
            </w:r>
          </w:p>
        </w:tc>
        <w:tc>
          <w:tcPr>
            <w:tcW w:w="192" w:type="pct"/>
          </w:tcPr>
          <w:p w14:paraId="595E31F7" w14:textId="4279C9FA" w:rsidR="00257D63" w:rsidRDefault="00257D63" w:rsidP="00257D63">
            <w:pPr>
              <w:pStyle w:val="TabellRader"/>
            </w:pPr>
            <w:r>
              <w:t>Ju 104</w:t>
            </w:r>
          </w:p>
        </w:tc>
        <w:tc>
          <w:tcPr>
            <w:tcW w:w="192" w:type="pct"/>
          </w:tcPr>
          <w:p w14:paraId="0DAFAE9E" w14:textId="77777777" w:rsidR="00257D63" w:rsidRDefault="00257D63" w:rsidP="00257D63">
            <w:pPr>
              <w:pStyle w:val="TabellRader"/>
            </w:pPr>
          </w:p>
        </w:tc>
        <w:tc>
          <w:tcPr>
            <w:tcW w:w="4228" w:type="pct"/>
            <w:gridSpan w:val="3"/>
          </w:tcPr>
          <w:p w14:paraId="27CAADBB" w14:textId="5CC4742D" w:rsidR="00257D63" w:rsidRDefault="00257D63" w:rsidP="00257D63">
            <w:pPr>
              <w:pStyle w:val="TabellRader"/>
            </w:pPr>
            <w:r>
              <w:t>X</w:t>
            </w:r>
          </w:p>
        </w:tc>
      </w:tr>
      <w:tr w:rsidR="00257D63" w14:paraId="2938295D" w14:textId="77777777" w:rsidTr="00297CD9">
        <w:tc>
          <w:tcPr>
            <w:tcW w:w="195" w:type="pct"/>
          </w:tcPr>
          <w:p w14:paraId="04EF4703" w14:textId="205A9814" w:rsidR="00257D63" w:rsidRDefault="00257D63" w:rsidP="00257D63">
            <w:pPr>
              <w:pStyle w:val="TabellRader"/>
            </w:pPr>
            <w:r>
              <w:t>160</w:t>
            </w:r>
          </w:p>
        </w:tc>
        <w:tc>
          <w:tcPr>
            <w:tcW w:w="193" w:type="pct"/>
          </w:tcPr>
          <w:p w14:paraId="6A83DFF5" w14:textId="7AB4D202" w:rsidR="00257D63" w:rsidRDefault="00257D63" w:rsidP="00257D63">
            <w:pPr>
              <w:pStyle w:val="TabellRader"/>
            </w:pPr>
            <w:r>
              <w:t>CU14</w:t>
            </w:r>
          </w:p>
        </w:tc>
        <w:tc>
          <w:tcPr>
            <w:tcW w:w="192" w:type="pct"/>
          </w:tcPr>
          <w:p w14:paraId="603397BD" w14:textId="0A31FFF3" w:rsidR="00257D63" w:rsidRDefault="00257D63" w:rsidP="00257D63">
            <w:pPr>
              <w:pStyle w:val="TabellRader"/>
            </w:pPr>
            <w:r>
              <w:t>KN 39</w:t>
            </w:r>
          </w:p>
        </w:tc>
        <w:tc>
          <w:tcPr>
            <w:tcW w:w="192" w:type="pct"/>
          </w:tcPr>
          <w:p w14:paraId="3651106B" w14:textId="54D146CA" w:rsidR="00257D63" w:rsidRDefault="00257D63" w:rsidP="00257D63">
            <w:pPr>
              <w:pStyle w:val="TabellRader"/>
            </w:pPr>
            <w:r>
              <w:t>X</w:t>
            </w:r>
          </w:p>
        </w:tc>
        <w:tc>
          <w:tcPr>
            <w:tcW w:w="4228" w:type="pct"/>
            <w:gridSpan w:val="3"/>
          </w:tcPr>
          <w:p w14:paraId="5EEF9BC8" w14:textId="77777777" w:rsidR="00257D63" w:rsidRDefault="00257D63" w:rsidP="00257D63">
            <w:pPr>
              <w:pStyle w:val="TabellRader"/>
            </w:pPr>
          </w:p>
        </w:tc>
      </w:tr>
      <w:tr w:rsidR="00257D63" w14:paraId="0575B51A" w14:textId="77777777" w:rsidTr="00297CD9">
        <w:tc>
          <w:tcPr>
            <w:tcW w:w="195" w:type="pct"/>
          </w:tcPr>
          <w:p w14:paraId="6DD1EAB1" w14:textId="732B0642" w:rsidR="00257D63" w:rsidRDefault="00257D63" w:rsidP="00257D63">
            <w:pPr>
              <w:pStyle w:val="TabellRader"/>
            </w:pPr>
            <w:r>
              <w:t>162</w:t>
            </w:r>
          </w:p>
        </w:tc>
        <w:tc>
          <w:tcPr>
            <w:tcW w:w="193" w:type="pct"/>
          </w:tcPr>
          <w:p w14:paraId="292587D5" w14:textId="6347EFDA" w:rsidR="00257D63" w:rsidRDefault="00257D63" w:rsidP="00257D63">
            <w:pPr>
              <w:pStyle w:val="TabellRader"/>
            </w:pPr>
            <w:r>
              <w:t>CU15</w:t>
            </w:r>
          </w:p>
        </w:tc>
        <w:tc>
          <w:tcPr>
            <w:tcW w:w="192" w:type="pct"/>
          </w:tcPr>
          <w:p w14:paraId="1FD8AFDA" w14:textId="1519E7A8" w:rsidR="00257D63" w:rsidRDefault="00257D63" w:rsidP="00257D63">
            <w:pPr>
              <w:pStyle w:val="TabellRader"/>
            </w:pPr>
            <w:r>
              <w:t>Ju 105</w:t>
            </w:r>
          </w:p>
        </w:tc>
        <w:tc>
          <w:tcPr>
            <w:tcW w:w="192" w:type="pct"/>
          </w:tcPr>
          <w:p w14:paraId="56DEFDE2" w14:textId="53BCE74A" w:rsidR="00257D63" w:rsidRDefault="00257D63" w:rsidP="00257D63">
            <w:pPr>
              <w:pStyle w:val="TabellRader"/>
            </w:pPr>
            <w:r>
              <w:t>X</w:t>
            </w:r>
          </w:p>
        </w:tc>
        <w:tc>
          <w:tcPr>
            <w:tcW w:w="4228" w:type="pct"/>
            <w:gridSpan w:val="3"/>
          </w:tcPr>
          <w:p w14:paraId="43BEB014" w14:textId="77777777" w:rsidR="00257D63" w:rsidRDefault="00257D63" w:rsidP="00257D63">
            <w:pPr>
              <w:pStyle w:val="TabellRader"/>
            </w:pPr>
          </w:p>
        </w:tc>
      </w:tr>
      <w:tr w:rsidR="00257D63" w14:paraId="27271F3B" w14:textId="77777777" w:rsidTr="00297CD9">
        <w:tc>
          <w:tcPr>
            <w:tcW w:w="195" w:type="pct"/>
          </w:tcPr>
          <w:p w14:paraId="3CCFA74D" w14:textId="6BC9DBED" w:rsidR="00257D63" w:rsidRDefault="00257D63" w:rsidP="00257D63">
            <w:pPr>
              <w:pStyle w:val="TabellRader"/>
            </w:pPr>
            <w:r>
              <w:t>179</w:t>
            </w:r>
          </w:p>
        </w:tc>
        <w:tc>
          <w:tcPr>
            <w:tcW w:w="193" w:type="pct"/>
          </w:tcPr>
          <w:p w14:paraId="05521A21" w14:textId="4BAACE07" w:rsidR="00257D63" w:rsidRDefault="00257D63" w:rsidP="00257D63">
            <w:pPr>
              <w:pStyle w:val="TabellRader"/>
            </w:pPr>
            <w:r>
              <w:t>CU12</w:t>
            </w:r>
          </w:p>
        </w:tc>
        <w:tc>
          <w:tcPr>
            <w:tcW w:w="192" w:type="pct"/>
          </w:tcPr>
          <w:p w14:paraId="39C11FB5" w14:textId="4A0EA30C" w:rsidR="00257D63" w:rsidRDefault="00257D63" w:rsidP="00257D63">
            <w:pPr>
              <w:pStyle w:val="TabellRader"/>
            </w:pPr>
            <w:r>
              <w:t>LI 61</w:t>
            </w:r>
          </w:p>
        </w:tc>
        <w:tc>
          <w:tcPr>
            <w:tcW w:w="192" w:type="pct"/>
          </w:tcPr>
          <w:p w14:paraId="40EA33AD" w14:textId="77777777" w:rsidR="00257D63" w:rsidRDefault="00257D63" w:rsidP="00257D63">
            <w:pPr>
              <w:pStyle w:val="TabellRader"/>
            </w:pPr>
          </w:p>
        </w:tc>
        <w:tc>
          <w:tcPr>
            <w:tcW w:w="4228" w:type="pct"/>
            <w:gridSpan w:val="3"/>
          </w:tcPr>
          <w:p w14:paraId="73CD5447" w14:textId="6A56CB43" w:rsidR="00257D63" w:rsidRDefault="00257D63" w:rsidP="00257D63">
            <w:pPr>
              <w:pStyle w:val="TabellRader"/>
            </w:pPr>
            <w:r>
              <w:t>X</w:t>
            </w:r>
          </w:p>
        </w:tc>
      </w:tr>
      <w:tr w:rsidR="00257D63" w14:paraId="5CFDFCAB" w14:textId="77777777" w:rsidTr="00297CD9">
        <w:tc>
          <w:tcPr>
            <w:tcW w:w="195" w:type="pct"/>
          </w:tcPr>
          <w:p w14:paraId="23FD9EA2" w14:textId="76BE067F" w:rsidR="00257D63" w:rsidRDefault="00257D63" w:rsidP="00257D63">
            <w:pPr>
              <w:pStyle w:val="TabellRader"/>
            </w:pPr>
            <w:r>
              <w:t>192</w:t>
            </w:r>
          </w:p>
        </w:tc>
        <w:tc>
          <w:tcPr>
            <w:tcW w:w="193" w:type="pct"/>
          </w:tcPr>
          <w:p w14:paraId="53BB674B" w14:textId="60813E07" w:rsidR="00257D63" w:rsidRDefault="00257D63" w:rsidP="00257D63">
            <w:pPr>
              <w:pStyle w:val="TabellRader"/>
            </w:pPr>
            <w:r>
              <w:t>CU33</w:t>
            </w:r>
          </w:p>
        </w:tc>
        <w:tc>
          <w:tcPr>
            <w:tcW w:w="192" w:type="pct"/>
          </w:tcPr>
          <w:p w14:paraId="57769C29" w14:textId="59567091" w:rsidR="00257D63" w:rsidRDefault="00257D63" w:rsidP="00257D63">
            <w:pPr>
              <w:pStyle w:val="TabellRader"/>
            </w:pPr>
            <w:r>
              <w:t>KN 43</w:t>
            </w:r>
          </w:p>
        </w:tc>
        <w:tc>
          <w:tcPr>
            <w:tcW w:w="192" w:type="pct"/>
          </w:tcPr>
          <w:p w14:paraId="7C51AAA8" w14:textId="77777777" w:rsidR="00257D63" w:rsidRDefault="00257D63" w:rsidP="00257D63">
            <w:pPr>
              <w:pStyle w:val="TabellRader"/>
            </w:pPr>
          </w:p>
        </w:tc>
        <w:tc>
          <w:tcPr>
            <w:tcW w:w="4228" w:type="pct"/>
            <w:gridSpan w:val="3"/>
          </w:tcPr>
          <w:p w14:paraId="640CE019" w14:textId="4F4E5E92" w:rsidR="00257D63" w:rsidRDefault="00257D63" w:rsidP="00257D63">
            <w:pPr>
              <w:pStyle w:val="TabellRader"/>
            </w:pPr>
            <w:r>
              <w:t>X</w:t>
            </w:r>
          </w:p>
        </w:tc>
      </w:tr>
      <w:tr w:rsidR="00257D63" w14:paraId="6B2B3692" w14:textId="77777777" w:rsidTr="00297CD9">
        <w:tc>
          <w:tcPr>
            <w:tcW w:w="195" w:type="pct"/>
          </w:tcPr>
          <w:p w14:paraId="33EC9CD0" w14:textId="68FDA3CA" w:rsidR="00257D63" w:rsidRDefault="00257D63" w:rsidP="00257D63">
            <w:pPr>
              <w:pStyle w:val="TabellRader"/>
            </w:pPr>
            <w:r>
              <w:t>212</w:t>
            </w:r>
          </w:p>
        </w:tc>
        <w:tc>
          <w:tcPr>
            <w:tcW w:w="193" w:type="pct"/>
          </w:tcPr>
          <w:p w14:paraId="1748A2F1" w14:textId="792F5EC4" w:rsidR="00257D63" w:rsidRDefault="00257D63" w:rsidP="00257D63">
            <w:pPr>
              <w:pStyle w:val="TabellRader"/>
            </w:pPr>
            <w:r>
              <w:t>CU3</w:t>
            </w:r>
          </w:p>
        </w:tc>
        <w:tc>
          <w:tcPr>
            <w:tcW w:w="192" w:type="pct"/>
          </w:tcPr>
          <w:p w14:paraId="589FC70C" w14:textId="4F0AC0A6" w:rsidR="00257D63" w:rsidRDefault="00257D63" w:rsidP="00257D63">
            <w:pPr>
              <w:pStyle w:val="TabellRader"/>
            </w:pPr>
            <w:r>
              <w:t>Ju 112</w:t>
            </w:r>
          </w:p>
        </w:tc>
        <w:tc>
          <w:tcPr>
            <w:tcW w:w="192" w:type="pct"/>
          </w:tcPr>
          <w:p w14:paraId="04A40CDA" w14:textId="77777777" w:rsidR="00257D63" w:rsidRDefault="00257D63" w:rsidP="00257D63">
            <w:pPr>
              <w:pStyle w:val="TabellRader"/>
            </w:pPr>
          </w:p>
        </w:tc>
        <w:tc>
          <w:tcPr>
            <w:tcW w:w="4228" w:type="pct"/>
            <w:gridSpan w:val="3"/>
          </w:tcPr>
          <w:p w14:paraId="248DB37B" w14:textId="2974741C" w:rsidR="00257D63" w:rsidRDefault="00257D63" w:rsidP="00257D63">
            <w:pPr>
              <w:pStyle w:val="TabellRader"/>
            </w:pPr>
            <w:r>
              <w:t>X</w:t>
            </w:r>
          </w:p>
        </w:tc>
      </w:tr>
      <w:tr w:rsidR="00257D63" w14:paraId="7D16C501" w14:textId="77777777" w:rsidTr="00297CD9">
        <w:tc>
          <w:tcPr>
            <w:tcW w:w="195" w:type="pct"/>
          </w:tcPr>
          <w:p w14:paraId="69F7887B" w14:textId="5E265318" w:rsidR="00257D63" w:rsidRDefault="00257D63" w:rsidP="00257D63">
            <w:pPr>
              <w:pStyle w:val="TabellRader"/>
            </w:pPr>
            <w:r>
              <w:t>213</w:t>
            </w:r>
          </w:p>
        </w:tc>
        <w:tc>
          <w:tcPr>
            <w:tcW w:w="193" w:type="pct"/>
          </w:tcPr>
          <w:p w14:paraId="583BC773" w14:textId="0ECAE6AC" w:rsidR="00257D63" w:rsidRDefault="00257D63" w:rsidP="00257D63">
            <w:pPr>
              <w:pStyle w:val="TabellRader"/>
            </w:pPr>
            <w:r>
              <w:t>CU8</w:t>
            </w:r>
          </w:p>
        </w:tc>
        <w:tc>
          <w:tcPr>
            <w:tcW w:w="192" w:type="pct"/>
          </w:tcPr>
          <w:p w14:paraId="085F6EC8" w14:textId="7333278E" w:rsidR="00257D63" w:rsidRDefault="00257D63" w:rsidP="00257D63">
            <w:pPr>
              <w:pStyle w:val="TabellRader"/>
            </w:pPr>
            <w:r>
              <w:t>Fi 69</w:t>
            </w:r>
          </w:p>
        </w:tc>
        <w:tc>
          <w:tcPr>
            <w:tcW w:w="192" w:type="pct"/>
          </w:tcPr>
          <w:p w14:paraId="5029A6A1" w14:textId="77777777" w:rsidR="00257D63" w:rsidRDefault="00257D63" w:rsidP="00257D63">
            <w:pPr>
              <w:pStyle w:val="TabellRader"/>
            </w:pPr>
          </w:p>
        </w:tc>
        <w:tc>
          <w:tcPr>
            <w:tcW w:w="4228" w:type="pct"/>
            <w:gridSpan w:val="3"/>
          </w:tcPr>
          <w:p w14:paraId="68EA3C43" w14:textId="0DDE2C5D" w:rsidR="00257D63" w:rsidRDefault="00257D63" w:rsidP="00257D63">
            <w:pPr>
              <w:pStyle w:val="TabellRader"/>
            </w:pPr>
            <w:r>
              <w:t>X</w:t>
            </w:r>
          </w:p>
        </w:tc>
      </w:tr>
      <w:tr w:rsidR="00257D63" w14:paraId="108AB1AC" w14:textId="77777777" w:rsidTr="00297CD9">
        <w:tc>
          <w:tcPr>
            <w:tcW w:w="195" w:type="pct"/>
          </w:tcPr>
          <w:p w14:paraId="785E5556" w14:textId="0CD56670" w:rsidR="00257D63" w:rsidRDefault="00257D63" w:rsidP="00257D63">
            <w:pPr>
              <w:pStyle w:val="TabellRader"/>
            </w:pPr>
            <w:r>
              <w:t>254</w:t>
            </w:r>
          </w:p>
        </w:tc>
        <w:tc>
          <w:tcPr>
            <w:tcW w:w="193" w:type="pct"/>
          </w:tcPr>
          <w:p w14:paraId="55FCB7A1" w14:textId="26D8C36B" w:rsidR="00257D63" w:rsidRDefault="00257D63" w:rsidP="00257D63">
            <w:pPr>
              <w:pStyle w:val="TabellRader"/>
            </w:pPr>
            <w:r>
              <w:t>CU36</w:t>
            </w:r>
          </w:p>
        </w:tc>
        <w:tc>
          <w:tcPr>
            <w:tcW w:w="192" w:type="pct"/>
          </w:tcPr>
          <w:p w14:paraId="5B1D9133" w14:textId="2C9DE3FE" w:rsidR="00257D63" w:rsidRDefault="00257D63" w:rsidP="00257D63">
            <w:pPr>
              <w:pStyle w:val="TabellRader"/>
            </w:pPr>
            <w:r>
              <w:t>LI 68</w:t>
            </w:r>
          </w:p>
        </w:tc>
        <w:tc>
          <w:tcPr>
            <w:tcW w:w="192" w:type="pct"/>
          </w:tcPr>
          <w:p w14:paraId="18583915" w14:textId="605CD0AD" w:rsidR="00257D63" w:rsidRDefault="00257D63" w:rsidP="00257D63">
            <w:pPr>
              <w:pStyle w:val="TabellRader"/>
            </w:pPr>
            <w:r>
              <w:t>X</w:t>
            </w:r>
          </w:p>
        </w:tc>
        <w:tc>
          <w:tcPr>
            <w:tcW w:w="4228" w:type="pct"/>
            <w:gridSpan w:val="3"/>
          </w:tcPr>
          <w:p w14:paraId="0B928F28" w14:textId="77777777" w:rsidR="00257D63" w:rsidRDefault="00257D63" w:rsidP="00257D63">
            <w:pPr>
              <w:pStyle w:val="TabellRader"/>
            </w:pPr>
          </w:p>
        </w:tc>
      </w:tr>
      <w:tr w:rsidR="00257D63" w14:paraId="416BBDDD" w14:textId="77777777" w:rsidTr="00297CD9">
        <w:tc>
          <w:tcPr>
            <w:tcW w:w="195" w:type="pct"/>
          </w:tcPr>
          <w:p w14:paraId="5E947CB9" w14:textId="298A542B" w:rsidR="00257D63" w:rsidRDefault="00257D63" w:rsidP="00257D63">
            <w:pPr>
              <w:pStyle w:val="TabellRader"/>
            </w:pPr>
            <w:r>
              <w:t>258</w:t>
            </w:r>
          </w:p>
        </w:tc>
        <w:tc>
          <w:tcPr>
            <w:tcW w:w="193" w:type="pct"/>
          </w:tcPr>
          <w:p w14:paraId="0181AE43" w14:textId="0CB469E6" w:rsidR="00257D63" w:rsidRDefault="00257D63" w:rsidP="00257D63">
            <w:pPr>
              <w:pStyle w:val="TabellRader"/>
            </w:pPr>
            <w:r>
              <w:t>CU16</w:t>
            </w:r>
          </w:p>
        </w:tc>
        <w:tc>
          <w:tcPr>
            <w:tcW w:w="192" w:type="pct"/>
          </w:tcPr>
          <w:p w14:paraId="6706FDC7" w14:textId="1AF64D0E" w:rsidR="00257D63" w:rsidRDefault="00257D63" w:rsidP="00257D63">
            <w:pPr>
              <w:pStyle w:val="TabellRader"/>
            </w:pPr>
            <w:r>
              <w:t>Ju 128</w:t>
            </w:r>
          </w:p>
        </w:tc>
        <w:tc>
          <w:tcPr>
            <w:tcW w:w="192" w:type="pct"/>
          </w:tcPr>
          <w:p w14:paraId="1242B967" w14:textId="0AE46C41" w:rsidR="00257D63" w:rsidRDefault="00257D63" w:rsidP="00257D63">
            <w:pPr>
              <w:pStyle w:val="TabellRader"/>
            </w:pPr>
            <w:r>
              <w:t>X</w:t>
            </w:r>
          </w:p>
        </w:tc>
        <w:tc>
          <w:tcPr>
            <w:tcW w:w="4228" w:type="pct"/>
            <w:gridSpan w:val="3"/>
          </w:tcPr>
          <w:p w14:paraId="24CF57E5" w14:textId="77777777" w:rsidR="00257D63" w:rsidRDefault="00257D63" w:rsidP="00257D63">
            <w:pPr>
              <w:pStyle w:val="TabellRader"/>
            </w:pPr>
          </w:p>
        </w:tc>
      </w:tr>
      <w:tr w:rsidR="00257D63" w14:paraId="6E3EDA10" w14:textId="77777777" w:rsidTr="00297CD9">
        <w:tc>
          <w:tcPr>
            <w:tcW w:w="195" w:type="pct"/>
          </w:tcPr>
          <w:p w14:paraId="51F07F8E" w14:textId="0EF2573E" w:rsidR="00257D63" w:rsidRDefault="00257D63" w:rsidP="00257D63">
            <w:pPr>
              <w:pStyle w:val="TabellRader"/>
            </w:pPr>
            <w:r>
              <w:t>259</w:t>
            </w:r>
          </w:p>
        </w:tc>
        <w:tc>
          <w:tcPr>
            <w:tcW w:w="193" w:type="pct"/>
          </w:tcPr>
          <w:p w14:paraId="125A45ED" w14:textId="6EB1BDAA" w:rsidR="00257D63" w:rsidRDefault="00257D63" w:rsidP="00257D63">
            <w:pPr>
              <w:pStyle w:val="TabellRader"/>
            </w:pPr>
            <w:r>
              <w:t>CU17</w:t>
            </w:r>
          </w:p>
        </w:tc>
        <w:tc>
          <w:tcPr>
            <w:tcW w:w="192" w:type="pct"/>
          </w:tcPr>
          <w:p w14:paraId="2C3958AF" w14:textId="1AE918CB" w:rsidR="00257D63" w:rsidRDefault="00257D63" w:rsidP="00257D63">
            <w:pPr>
              <w:pStyle w:val="TabellRader"/>
            </w:pPr>
            <w:r>
              <w:t>LI 69</w:t>
            </w:r>
          </w:p>
        </w:tc>
        <w:tc>
          <w:tcPr>
            <w:tcW w:w="192" w:type="pct"/>
          </w:tcPr>
          <w:p w14:paraId="2F0C0545" w14:textId="4774E959" w:rsidR="00257D63" w:rsidRDefault="00257D63" w:rsidP="00257D63">
            <w:pPr>
              <w:pStyle w:val="TabellRader"/>
            </w:pPr>
            <w:r>
              <w:t>X</w:t>
            </w:r>
          </w:p>
        </w:tc>
        <w:tc>
          <w:tcPr>
            <w:tcW w:w="4228" w:type="pct"/>
            <w:gridSpan w:val="3"/>
          </w:tcPr>
          <w:p w14:paraId="7B32FDC8" w14:textId="77777777" w:rsidR="00257D63" w:rsidRDefault="00257D63" w:rsidP="00257D63">
            <w:pPr>
              <w:pStyle w:val="TabellRader"/>
            </w:pPr>
          </w:p>
        </w:tc>
      </w:tr>
      <w:tr w:rsidR="00257D63" w14:paraId="631F2817" w14:textId="77777777" w:rsidTr="00297CD9">
        <w:tc>
          <w:tcPr>
            <w:tcW w:w="195" w:type="pct"/>
          </w:tcPr>
          <w:p w14:paraId="428C12C0" w14:textId="12335A67" w:rsidR="00257D63" w:rsidRDefault="00257D63" w:rsidP="00257D63">
            <w:pPr>
              <w:pStyle w:val="TabellRader"/>
            </w:pPr>
            <w:r>
              <w:t>260</w:t>
            </w:r>
          </w:p>
        </w:tc>
        <w:tc>
          <w:tcPr>
            <w:tcW w:w="193" w:type="pct"/>
          </w:tcPr>
          <w:p w14:paraId="12B82EB0" w14:textId="5F8B5BC2" w:rsidR="00257D63" w:rsidRDefault="00257D63" w:rsidP="00257D63">
            <w:pPr>
              <w:pStyle w:val="TabellRader"/>
            </w:pPr>
            <w:r>
              <w:t>CU5</w:t>
            </w:r>
          </w:p>
        </w:tc>
        <w:tc>
          <w:tcPr>
            <w:tcW w:w="192" w:type="pct"/>
          </w:tcPr>
          <w:p w14:paraId="3EE3DA33" w14:textId="07CB3C7A" w:rsidR="00257D63" w:rsidRDefault="00257D63" w:rsidP="00257D63">
            <w:pPr>
              <w:pStyle w:val="TabellRader"/>
            </w:pPr>
            <w:r>
              <w:t>Ju 129</w:t>
            </w:r>
          </w:p>
        </w:tc>
        <w:tc>
          <w:tcPr>
            <w:tcW w:w="192" w:type="pct"/>
          </w:tcPr>
          <w:p w14:paraId="46369C36" w14:textId="77777777" w:rsidR="00257D63" w:rsidRDefault="00257D63" w:rsidP="00257D63">
            <w:pPr>
              <w:pStyle w:val="TabellRader"/>
            </w:pPr>
          </w:p>
        </w:tc>
        <w:tc>
          <w:tcPr>
            <w:tcW w:w="4228" w:type="pct"/>
            <w:gridSpan w:val="3"/>
          </w:tcPr>
          <w:p w14:paraId="38139A9C" w14:textId="2A41C3FD" w:rsidR="00257D63" w:rsidRDefault="00257D63" w:rsidP="00257D63">
            <w:pPr>
              <w:pStyle w:val="TabellRader"/>
            </w:pPr>
            <w:r>
              <w:t>X</w:t>
            </w:r>
          </w:p>
        </w:tc>
      </w:tr>
      <w:tr w:rsidR="00257D63" w14:paraId="57B783FF" w14:textId="77777777" w:rsidTr="00297CD9">
        <w:tc>
          <w:tcPr>
            <w:tcW w:w="195" w:type="pct"/>
          </w:tcPr>
          <w:p w14:paraId="0A1E66B1" w14:textId="6FCFA433" w:rsidR="00257D63" w:rsidRDefault="00257D63" w:rsidP="00257D63">
            <w:pPr>
              <w:pStyle w:val="TabellRader"/>
            </w:pPr>
            <w:r>
              <w:t>261</w:t>
            </w:r>
          </w:p>
        </w:tc>
        <w:tc>
          <w:tcPr>
            <w:tcW w:w="193" w:type="pct"/>
          </w:tcPr>
          <w:p w14:paraId="4B5654BD" w14:textId="40A35E80" w:rsidR="00257D63" w:rsidRDefault="00257D63" w:rsidP="00257D63">
            <w:pPr>
              <w:pStyle w:val="TabellRader"/>
            </w:pPr>
            <w:r>
              <w:t>CU6</w:t>
            </w:r>
          </w:p>
        </w:tc>
        <w:tc>
          <w:tcPr>
            <w:tcW w:w="192" w:type="pct"/>
          </w:tcPr>
          <w:p w14:paraId="49FDB897" w14:textId="4F13022D" w:rsidR="00257D63" w:rsidRDefault="00257D63" w:rsidP="00257D63">
            <w:pPr>
              <w:pStyle w:val="TabellRader"/>
            </w:pPr>
            <w:r>
              <w:t>Ju 130</w:t>
            </w:r>
          </w:p>
        </w:tc>
        <w:tc>
          <w:tcPr>
            <w:tcW w:w="192" w:type="pct"/>
          </w:tcPr>
          <w:p w14:paraId="259F6235" w14:textId="77777777" w:rsidR="00257D63" w:rsidRDefault="00257D63" w:rsidP="00257D63">
            <w:pPr>
              <w:pStyle w:val="TabellRader"/>
            </w:pPr>
          </w:p>
        </w:tc>
        <w:tc>
          <w:tcPr>
            <w:tcW w:w="4228" w:type="pct"/>
            <w:gridSpan w:val="3"/>
          </w:tcPr>
          <w:p w14:paraId="6E874D90" w14:textId="29729952" w:rsidR="00257D63" w:rsidRDefault="00257D63" w:rsidP="00257D63">
            <w:pPr>
              <w:pStyle w:val="TabellRader"/>
            </w:pPr>
            <w:r>
              <w:t>X</w:t>
            </w:r>
          </w:p>
        </w:tc>
      </w:tr>
      <w:tr w:rsidR="00257D63" w14:paraId="55495ABD" w14:textId="77777777" w:rsidTr="00297CD9">
        <w:tc>
          <w:tcPr>
            <w:tcW w:w="195" w:type="pct"/>
          </w:tcPr>
          <w:p w14:paraId="59E3BC00" w14:textId="6A26A989" w:rsidR="00257D63" w:rsidRDefault="00257D63" w:rsidP="00257D63">
            <w:pPr>
              <w:pStyle w:val="TabellRader"/>
            </w:pPr>
            <w:r>
              <w:t>262</w:t>
            </w:r>
          </w:p>
        </w:tc>
        <w:tc>
          <w:tcPr>
            <w:tcW w:w="193" w:type="pct"/>
          </w:tcPr>
          <w:p w14:paraId="10B0241E" w14:textId="7FB86DB3" w:rsidR="00257D63" w:rsidRDefault="00257D63" w:rsidP="00257D63">
            <w:pPr>
              <w:pStyle w:val="TabellRader"/>
            </w:pPr>
            <w:r>
              <w:t>CU13</w:t>
            </w:r>
          </w:p>
        </w:tc>
        <w:tc>
          <w:tcPr>
            <w:tcW w:w="192" w:type="pct"/>
          </w:tcPr>
          <w:p w14:paraId="50665DC0" w14:textId="595A71BC" w:rsidR="00257D63" w:rsidRDefault="00257D63" w:rsidP="00257D63">
            <w:pPr>
              <w:pStyle w:val="TabellRader"/>
            </w:pPr>
            <w:r>
              <w:t>KN 48</w:t>
            </w:r>
          </w:p>
        </w:tc>
        <w:tc>
          <w:tcPr>
            <w:tcW w:w="192" w:type="pct"/>
          </w:tcPr>
          <w:p w14:paraId="02277A34" w14:textId="77777777" w:rsidR="00257D63" w:rsidRDefault="00257D63" w:rsidP="00257D63">
            <w:pPr>
              <w:pStyle w:val="TabellRader"/>
            </w:pPr>
          </w:p>
        </w:tc>
        <w:tc>
          <w:tcPr>
            <w:tcW w:w="4228" w:type="pct"/>
            <w:gridSpan w:val="3"/>
          </w:tcPr>
          <w:p w14:paraId="3F87BC23" w14:textId="77B17351" w:rsidR="00257D63" w:rsidRDefault="00257D63" w:rsidP="00257D63">
            <w:pPr>
              <w:pStyle w:val="TabellRader"/>
            </w:pPr>
            <w:r>
              <w:t>X</w:t>
            </w:r>
          </w:p>
        </w:tc>
      </w:tr>
      <w:tr w:rsidR="00257D63" w14:paraId="6235EBBE" w14:textId="77777777" w:rsidTr="00297CD9">
        <w:tc>
          <w:tcPr>
            <w:tcW w:w="195" w:type="pct"/>
          </w:tcPr>
          <w:p w14:paraId="341BC1F4" w14:textId="11231F59" w:rsidR="00257D63" w:rsidRDefault="00257D63" w:rsidP="00257D63">
            <w:pPr>
              <w:pStyle w:val="TabellRader"/>
            </w:pPr>
            <w:r>
              <w:t>307</w:t>
            </w:r>
          </w:p>
        </w:tc>
        <w:tc>
          <w:tcPr>
            <w:tcW w:w="193" w:type="pct"/>
          </w:tcPr>
          <w:p w14:paraId="27EC6B62" w14:textId="5C24651A" w:rsidR="00257D63" w:rsidRDefault="00257D63" w:rsidP="00257D63">
            <w:pPr>
              <w:pStyle w:val="TabellRader"/>
            </w:pPr>
            <w:r>
              <w:t>CU18</w:t>
            </w:r>
          </w:p>
        </w:tc>
        <w:tc>
          <w:tcPr>
            <w:tcW w:w="192" w:type="pct"/>
          </w:tcPr>
          <w:p w14:paraId="33E05BDB" w14:textId="7CF12FFE" w:rsidR="00257D63" w:rsidRDefault="00257D63" w:rsidP="00257D63">
            <w:pPr>
              <w:pStyle w:val="TabellRader"/>
            </w:pPr>
            <w:r>
              <w:t>Ju 141</w:t>
            </w:r>
          </w:p>
        </w:tc>
        <w:tc>
          <w:tcPr>
            <w:tcW w:w="192" w:type="pct"/>
          </w:tcPr>
          <w:p w14:paraId="41309E73" w14:textId="0798CDBF" w:rsidR="00257D63" w:rsidRDefault="00257D63" w:rsidP="00257D63">
            <w:pPr>
              <w:pStyle w:val="TabellRader"/>
            </w:pPr>
            <w:r>
              <w:t>X</w:t>
            </w:r>
          </w:p>
        </w:tc>
        <w:tc>
          <w:tcPr>
            <w:tcW w:w="4228" w:type="pct"/>
            <w:gridSpan w:val="3"/>
          </w:tcPr>
          <w:p w14:paraId="013B7CF8" w14:textId="77777777" w:rsidR="00257D63" w:rsidRDefault="00257D63" w:rsidP="00257D63">
            <w:pPr>
              <w:pStyle w:val="TabellRader"/>
            </w:pPr>
          </w:p>
        </w:tc>
      </w:tr>
      <w:tr w:rsidR="00257D63" w14:paraId="5BD18651" w14:textId="77777777" w:rsidTr="00297CD9">
        <w:tc>
          <w:tcPr>
            <w:tcW w:w="195" w:type="pct"/>
          </w:tcPr>
          <w:p w14:paraId="7C54F7D6" w14:textId="3058D74D" w:rsidR="00257D63" w:rsidRDefault="00257D63" w:rsidP="00257D63">
            <w:pPr>
              <w:pStyle w:val="TabellRader"/>
            </w:pPr>
            <w:r>
              <w:t>308</w:t>
            </w:r>
          </w:p>
        </w:tc>
        <w:tc>
          <w:tcPr>
            <w:tcW w:w="193" w:type="pct"/>
          </w:tcPr>
          <w:p w14:paraId="62B4B903" w14:textId="788BAD17" w:rsidR="00257D63" w:rsidRDefault="00257D63" w:rsidP="00257D63">
            <w:pPr>
              <w:pStyle w:val="TabellRader"/>
            </w:pPr>
            <w:r>
              <w:t>CU19</w:t>
            </w:r>
          </w:p>
        </w:tc>
        <w:tc>
          <w:tcPr>
            <w:tcW w:w="192" w:type="pct"/>
          </w:tcPr>
          <w:p w14:paraId="4A2A9410" w14:textId="64BFB40A" w:rsidR="00257D63" w:rsidRDefault="00257D63" w:rsidP="00257D63">
            <w:pPr>
              <w:pStyle w:val="TabellRader"/>
            </w:pPr>
            <w:r>
              <w:t>Fi 87</w:t>
            </w:r>
          </w:p>
        </w:tc>
        <w:tc>
          <w:tcPr>
            <w:tcW w:w="192" w:type="pct"/>
          </w:tcPr>
          <w:p w14:paraId="5E7EF9D6" w14:textId="77777777" w:rsidR="00257D63" w:rsidRDefault="00257D63" w:rsidP="00257D63">
            <w:pPr>
              <w:pStyle w:val="TabellRader"/>
            </w:pPr>
          </w:p>
        </w:tc>
        <w:tc>
          <w:tcPr>
            <w:tcW w:w="4228" w:type="pct"/>
            <w:gridSpan w:val="3"/>
          </w:tcPr>
          <w:p w14:paraId="48436048" w14:textId="231F263D" w:rsidR="00257D63" w:rsidRDefault="00257D63" w:rsidP="00257D63">
            <w:pPr>
              <w:pStyle w:val="TabellRader"/>
            </w:pPr>
            <w:r>
              <w:t>X</w:t>
            </w:r>
          </w:p>
        </w:tc>
      </w:tr>
      <w:tr w:rsidR="00257D63" w14:paraId="6CB0C9FA" w14:textId="77777777" w:rsidTr="00297CD9">
        <w:tc>
          <w:tcPr>
            <w:tcW w:w="195" w:type="pct"/>
          </w:tcPr>
          <w:p w14:paraId="68D45D2E" w14:textId="3FED70F0" w:rsidR="00257D63" w:rsidRDefault="00257D63" w:rsidP="00257D63">
            <w:pPr>
              <w:pStyle w:val="TabellRader"/>
            </w:pPr>
            <w:r>
              <w:t>326</w:t>
            </w:r>
          </w:p>
        </w:tc>
        <w:tc>
          <w:tcPr>
            <w:tcW w:w="193" w:type="pct"/>
          </w:tcPr>
          <w:p w14:paraId="3607AAEB" w14:textId="7F89AC6E" w:rsidR="00257D63" w:rsidRDefault="00257D63" w:rsidP="00257D63">
            <w:pPr>
              <w:pStyle w:val="TabellRader"/>
            </w:pPr>
            <w:r>
              <w:t>CU20</w:t>
            </w:r>
          </w:p>
        </w:tc>
        <w:tc>
          <w:tcPr>
            <w:tcW w:w="192" w:type="pct"/>
          </w:tcPr>
          <w:p w14:paraId="5F34C0DA" w14:textId="65829B04" w:rsidR="00257D63" w:rsidRDefault="00257D63" w:rsidP="00257D63">
            <w:pPr>
              <w:pStyle w:val="TabellRader"/>
            </w:pPr>
            <w:r>
              <w:t>Ju 148</w:t>
            </w:r>
          </w:p>
        </w:tc>
        <w:tc>
          <w:tcPr>
            <w:tcW w:w="192" w:type="pct"/>
          </w:tcPr>
          <w:p w14:paraId="05D74FFA" w14:textId="77777777" w:rsidR="00257D63" w:rsidRDefault="00257D63" w:rsidP="00257D63">
            <w:pPr>
              <w:pStyle w:val="TabellRader"/>
            </w:pPr>
          </w:p>
        </w:tc>
        <w:tc>
          <w:tcPr>
            <w:tcW w:w="4228" w:type="pct"/>
            <w:gridSpan w:val="3"/>
          </w:tcPr>
          <w:p w14:paraId="3023E910" w14:textId="0BC58E94" w:rsidR="00257D63" w:rsidRDefault="00257D63" w:rsidP="00257D63">
            <w:pPr>
              <w:pStyle w:val="TabellRader"/>
            </w:pPr>
            <w:r>
              <w:t>X</w:t>
            </w:r>
          </w:p>
        </w:tc>
      </w:tr>
      <w:tr w:rsidR="00257D63" w14:paraId="245CB32A" w14:textId="77777777" w:rsidTr="00297CD9">
        <w:tc>
          <w:tcPr>
            <w:tcW w:w="195" w:type="pct"/>
          </w:tcPr>
          <w:p w14:paraId="1C82854C" w14:textId="6FD7DF9B" w:rsidR="00257D63" w:rsidRDefault="00257D63" w:rsidP="00257D63">
            <w:pPr>
              <w:pStyle w:val="TabellRader"/>
            </w:pPr>
            <w:r>
              <w:t>327</w:t>
            </w:r>
          </w:p>
        </w:tc>
        <w:tc>
          <w:tcPr>
            <w:tcW w:w="193" w:type="pct"/>
          </w:tcPr>
          <w:p w14:paraId="564069BC" w14:textId="0A92A316" w:rsidR="00257D63" w:rsidRDefault="00257D63" w:rsidP="00257D63">
            <w:pPr>
              <w:pStyle w:val="TabellRader"/>
            </w:pPr>
            <w:r>
              <w:t>CU21</w:t>
            </w:r>
          </w:p>
        </w:tc>
        <w:tc>
          <w:tcPr>
            <w:tcW w:w="192" w:type="pct"/>
          </w:tcPr>
          <w:p w14:paraId="002522D3" w14:textId="38CC7DA1" w:rsidR="00257D63" w:rsidRDefault="00257D63" w:rsidP="00257D63">
            <w:pPr>
              <w:pStyle w:val="TabellRader"/>
            </w:pPr>
            <w:r>
              <w:t>Ju 149</w:t>
            </w:r>
          </w:p>
        </w:tc>
        <w:tc>
          <w:tcPr>
            <w:tcW w:w="192" w:type="pct"/>
          </w:tcPr>
          <w:p w14:paraId="2BB59DBE" w14:textId="550B4E73" w:rsidR="00257D63" w:rsidRDefault="00257D63" w:rsidP="00257D63">
            <w:pPr>
              <w:pStyle w:val="TabellRader"/>
            </w:pPr>
            <w:r>
              <w:t>X</w:t>
            </w:r>
          </w:p>
        </w:tc>
        <w:tc>
          <w:tcPr>
            <w:tcW w:w="4228" w:type="pct"/>
            <w:gridSpan w:val="3"/>
          </w:tcPr>
          <w:p w14:paraId="7171587D" w14:textId="77777777" w:rsidR="00257D63" w:rsidRDefault="00257D63" w:rsidP="00257D63">
            <w:pPr>
              <w:pStyle w:val="TabellRader"/>
            </w:pPr>
          </w:p>
        </w:tc>
      </w:tr>
      <w:tr w:rsidR="00257D63" w14:paraId="7E0CD341" w14:textId="77777777" w:rsidTr="00297CD9">
        <w:tc>
          <w:tcPr>
            <w:tcW w:w="195" w:type="pct"/>
          </w:tcPr>
          <w:p w14:paraId="1D31EEC6" w14:textId="2150765B" w:rsidR="00257D63" w:rsidRDefault="00257D63" w:rsidP="00257D63">
            <w:pPr>
              <w:pStyle w:val="TabellRader"/>
            </w:pPr>
            <w:r>
              <w:t>328</w:t>
            </w:r>
          </w:p>
        </w:tc>
        <w:tc>
          <w:tcPr>
            <w:tcW w:w="193" w:type="pct"/>
          </w:tcPr>
          <w:p w14:paraId="1FA1E631" w14:textId="7386EBC1" w:rsidR="00257D63" w:rsidRDefault="00257D63" w:rsidP="00257D63">
            <w:pPr>
              <w:pStyle w:val="TabellRader"/>
            </w:pPr>
            <w:r>
              <w:t>CU23</w:t>
            </w:r>
          </w:p>
        </w:tc>
        <w:tc>
          <w:tcPr>
            <w:tcW w:w="192" w:type="pct"/>
          </w:tcPr>
          <w:p w14:paraId="2108AB7C" w14:textId="28E359EC" w:rsidR="00257D63" w:rsidRDefault="00257D63" w:rsidP="00257D63">
            <w:pPr>
              <w:pStyle w:val="TabellRader"/>
            </w:pPr>
            <w:r>
              <w:t>Ju 150</w:t>
            </w:r>
          </w:p>
        </w:tc>
        <w:tc>
          <w:tcPr>
            <w:tcW w:w="192" w:type="pct"/>
          </w:tcPr>
          <w:p w14:paraId="64A78B09" w14:textId="5B669855" w:rsidR="00257D63" w:rsidRDefault="00257D63" w:rsidP="00257D63">
            <w:pPr>
              <w:pStyle w:val="TabellRader"/>
            </w:pPr>
            <w:r>
              <w:t>X</w:t>
            </w:r>
          </w:p>
        </w:tc>
        <w:tc>
          <w:tcPr>
            <w:tcW w:w="4228" w:type="pct"/>
            <w:gridSpan w:val="3"/>
          </w:tcPr>
          <w:p w14:paraId="0A8DD40E" w14:textId="77777777" w:rsidR="00257D63" w:rsidRDefault="00257D63" w:rsidP="00257D63">
            <w:pPr>
              <w:pStyle w:val="TabellRader"/>
            </w:pPr>
          </w:p>
        </w:tc>
      </w:tr>
      <w:tr w:rsidR="00257D63" w14:paraId="7FAF139B" w14:textId="77777777" w:rsidTr="00297CD9">
        <w:tc>
          <w:tcPr>
            <w:tcW w:w="195" w:type="pct"/>
          </w:tcPr>
          <w:p w14:paraId="3F2C6C93" w14:textId="17951487" w:rsidR="00257D63" w:rsidRDefault="00257D63" w:rsidP="00257D63">
            <w:pPr>
              <w:pStyle w:val="TabellRader"/>
            </w:pPr>
            <w:r>
              <w:t>375</w:t>
            </w:r>
          </w:p>
        </w:tc>
        <w:tc>
          <w:tcPr>
            <w:tcW w:w="193" w:type="pct"/>
          </w:tcPr>
          <w:p w14:paraId="264E135A" w14:textId="2682248C" w:rsidR="00257D63" w:rsidRDefault="00257D63" w:rsidP="00257D63">
            <w:pPr>
              <w:pStyle w:val="TabellRader"/>
            </w:pPr>
            <w:r>
              <w:t>CU22</w:t>
            </w:r>
          </w:p>
        </w:tc>
        <w:tc>
          <w:tcPr>
            <w:tcW w:w="192" w:type="pct"/>
          </w:tcPr>
          <w:p w14:paraId="1C493645" w14:textId="46BA8048" w:rsidR="00257D63" w:rsidRDefault="00257D63" w:rsidP="00257D63">
            <w:pPr>
              <w:pStyle w:val="TabellRader"/>
            </w:pPr>
            <w:r>
              <w:t>Ju 156</w:t>
            </w:r>
          </w:p>
        </w:tc>
        <w:tc>
          <w:tcPr>
            <w:tcW w:w="192" w:type="pct"/>
          </w:tcPr>
          <w:p w14:paraId="3FB3AEFC" w14:textId="1C8650B9" w:rsidR="00257D63" w:rsidRDefault="00257D63" w:rsidP="00257D63">
            <w:pPr>
              <w:pStyle w:val="TabellRader"/>
            </w:pPr>
            <w:r>
              <w:t>X</w:t>
            </w:r>
          </w:p>
        </w:tc>
        <w:tc>
          <w:tcPr>
            <w:tcW w:w="4228" w:type="pct"/>
            <w:gridSpan w:val="3"/>
          </w:tcPr>
          <w:p w14:paraId="6B4CE30B" w14:textId="77777777" w:rsidR="00257D63" w:rsidRDefault="00257D63" w:rsidP="00257D63">
            <w:pPr>
              <w:pStyle w:val="TabellRader"/>
            </w:pPr>
          </w:p>
        </w:tc>
      </w:tr>
      <w:tr w:rsidR="00257D63" w14:paraId="1DE85D41" w14:textId="77777777" w:rsidTr="00297CD9">
        <w:tc>
          <w:tcPr>
            <w:tcW w:w="195" w:type="pct"/>
          </w:tcPr>
          <w:p w14:paraId="6092D57A" w14:textId="12570093" w:rsidR="00257D63" w:rsidRDefault="00257D63" w:rsidP="00257D63">
            <w:pPr>
              <w:pStyle w:val="TabellRader"/>
            </w:pPr>
            <w:r>
              <w:t>376</w:t>
            </w:r>
          </w:p>
        </w:tc>
        <w:tc>
          <w:tcPr>
            <w:tcW w:w="193" w:type="pct"/>
          </w:tcPr>
          <w:p w14:paraId="7C149510" w14:textId="6E301150" w:rsidR="00257D63" w:rsidRDefault="00257D63" w:rsidP="00257D63">
            <w:pPr>
              <w:pStyle w:val="TabellRader"/>
            </w:pPr>
            <w:r>
              <w:t>CU24</w:t>
            </w:r>
          </w:p>
        </w:tc>
        <w:tc>
          <w:tcPr>
            <w:tcW w:w="192" w:type="pct"/>
          </w:tcPr>
          <w:p w14:paraId="3CA78EA8" w14:textId="6241B58E" w:rsidR="00257D63" w:rsidRDefault="00257D63" w:rsidP="00257D63">
            <w:pPr>
              <w:pStyle w:val="TabellRader"/>
            </w:pPr>
            <w:r>
              <w:t>Ju 157</w:t>
            </w:r>
          </w:p>
        </w:tc>
        <w:tc>
          <w:tcPr>
            <w:tcW w:w="192" w:type="pct"/>
          </w:tcPr>
          <w:p w14:paraId="0318A903" w14:textId="77777777" w:rsidR="00257D63" w:rsidRDefault="00257D63" w:rsidP="00257D63">
            <w:pPr>
              <w:pStyle w:val="TabellRader"/>
            </w:pPr>
          </w:p>
        </w:tc>
        <w:tc>
          <w:tcPr>
            <w:tcW w:w="4228" w:type="pct"/>
            <w:gridSpan w:val="3"/>
          </w:tcPr>
          <w:p w14:paraId="641893BB" w14:textId="0EE6CF28" w:rsidR="00257D63" w:rsidRDefault="00257D63" w:rsidP="00257D63">
            <w:pPr>
              <w:pStyle w:val="TabellRader"/>
            </w:pPr>
            <w:r>
              <w:t>X</w:t>
            </w:r>
          </w:p>
        </w:tc>
      </w:tr>
      <w:tr w:rsidR="00257D63" w14:paraId="5E5601C3" w14:textId="77777777" w:rsidTr="00297CD9">
        <w:tc>
          <w:tcPr>
            <w:tcW w:w="195" w:type="pct"/>
          </w:tcPr>
          <w:p w14:paraId="1C1246BC" w14:textId="4F03AC70" w:rsidR="00257D63" w:rsidRDefault="00257D63" w:rsidP="00257D63">
            <w:pPr>
              <w:pStyle w:val="TabellRader"/>
            </w:pPr>
            <w:r>
              <w:t>377</w:t>
            </w:r>
          </w:p>
        </w:tc>
        <w:tc>
          <w:tcPr>
            <w:tcW w:w="193" w:type="pct"/>
          </w:tcPr>
          <w:p w14:paraId="0430514C" w14:textId="192BB7F8" w:rsidR="00257D63" w:rsidRDefault="00257D63" w:rsidP="00257D63">
            <w:pPr>
              <w:pStyle w:val="TabellRader"/>
            </w:pPr>
            <w:r>
              <w:t>CU25</w:t>
            </w:r>
          </w:p>
        </w:tc>
        <w:tc>
          <w:tcPr>
            <w:tcW w:w="192" w:type="pct"/>
          </w:tcPr>
          <w:p w14:paraId="4CAB9086" w14:textId="07BE6009" w:rsidR="00257D63" w:rsidRDefault="00257D63" w:rsidP="00257D63">
            <w:pPr>
              <w:pStyle w:val="TabellRader"/>
            </w:pPr>
            <w:r>
              <w:t>LI 76</w:t>
            </w:r>
          </w:p>
        </w:tc>
        <w:tc>
          <w:tcPr>
            <w:tcW w:w="192" w:type="pct"/>
          </w:tcPr>
          <w:p w14:paraId="6CD43C32" w14:textId="25DEED9A" w:rsidR="00257D63" w:rsidRDefault="00257D63" w:rsidP="00257D63">
            <w:pPr>
              <w:pStyle w:val="TabellRader"/>
            </w:pPr>
            <w:r>
              <w:t>X</w:t>
            </w:r>
          </w:p>
        </w:tc>
        <w:tc>
          <w:tcPr>
            <w:tcW w:w="4228" w:type="pct"/>
            <w:gridSpan w:val="3"/>
          </w:tcPr>
          <w:p w14:paraId="25162A00" w14:textId="77777777" w:rsidR="00257D63" w:rsidRDefault="00257D63" w:rsidP="00257D63">
            <w:pPr>
              <w:pStyle w:val="TabellRader"/>
            </w:pPr>
          </w:p>
        </w:tc>
      </w:tr>
      <w:tr w:rsidR="00257D63" w14:paraId="05729D34" w14:textId="77777777" w:rsidTr="00297CD9">
        <w:tc>
          <w:tcPr>
            <w:tcW w:w="195" w:type="pct"/>
          </w:tcPr>
          <w:p w14:paraId="7E13B83C" w14:textId="58E87FF9" w:rsidR="00257D63" w:rsidRDefault="00257D63" w:rsidP="00257D63">
            <w:pPr>
              <w:pStyle w:val="TabellRader"/>
            </w:pPr>
            <w:r>
              <w:t>378</w:t>
            </w:r>
          </w:p>
        </w:tc>
        <w:tc>
          <w:tcPr>
            <w:tcW w:w="193" w:type="pct"/>
          </w:tcPr>
          <w:p w14:paraId="558FC5D0" w14:textId="77DA2938" w:rsidR="00257D63" w:rsidRDefault="00257D63" w:rsidP="00257D63">
            <w:pPr>
              <w:pStyle w:val="TabellRader"/>
            </w:pPr>
            <w:r>
              <w:t>CU26</w:t>
            </w:r>
          </w:p>
        </w:tc>
        <w:tc>
          <w:tcPr>
            <w:tcW w:w="192" w:type="pct"/>
          </w:tcPr>
          <w:p w14:paraId="07A4ABAF" w14:textId="792CA9D0" w:rsidR="00257D63" w:rsidRDefault="00257D63" w:rsidP="00257D63">
            <w:pPr>
              <w:pStyle w:val="TabellRader"/>
            </w:pPr>
            <w:r>
              <w:t>Ju 158</w:t>
            </w:r>
          </w:p>
        </w:tc>
        <w:tc>
          <w:tcPr>
            <w:tcW w:w="192" w:type="pct"/>
          </w:tcPr>
          <w:p w14:paraId="535B1A5C" w14:textId="500789C7" w:rsidR="00257D63" w:rsidRDefault="00257D63" w:rsidP="00257D63">
            <w:pPr>
              <w:pStyle w:val="TabellRader"/>
            </w:pPr>
            <w:r>
              <w:t>X</w:t>
            </w:r>
          </w:p>
        </w:tc>
        <w:tc>
          <w:tcPr>
            <w:tcW w:w="4228" w:type="pct"/>
            <w:gridSpan w:val="3"/>
          </w:tcPr>
          <w:p w14:paraId="690F27B1" w14:textId="77777777" w:rsidR="00257D63" w:rsidRDefault="00257D63" w:rsidP="00257D63">
            <w:pPr>
              <w:pStyle w:val="TabellRader"/>
            </w:pPr>
          </w:p>
        </w:tc>
      </w:tr>
      <w:tr w:rsidR="00257D63" w14:paraId="240EEA5E" w14:textId="77777777" w:rsidTr="00297CD9">
        <w:tc>
          <w:tcPr>
            <w:tcW w:w="195" w:type="pct"/>
          </w:tcPr>
          <w:p w14:paraId="67A1942B" w14:textId="78849588" w:rsidR="00257D63" w:rsidRDefault="00257D63" w:rsidP="00257D63">
            <w:pPr>
              <w:pStyle w:val="TabellRader"/>
            </w:pPr>
            <w:r>
              <w:t>379</w:t>
            </w:r>
          </w:p>
        </w:tc>
        <w:tc>
          <w:tcPr>
            <w:tcW w:w="193" w:type="pct"/>
          </w:tcPr>
          <w:p w14:paraId="3CBE2305" w14:textId="24064A5A" w:rsidR="00257D63" w:rsidRDefault="00257D63" w:rsidP="00257D63">
            <w:pPr>
              <w:pStyle w:val="TabellRader"/>
            </w:pPr>
            <w:r>
              <w:t>CU32</w:t>
            </w:r>
          </w:p>
        </w:tc>
        <w:tc>
          <w:tcPr>
            <w:tcW w:w="192" w:type="pct"/>
          </w:tcPr>
          <w:p w14:paraId="65523D3F" w14:textId="095C78AC" w:rsidR="00257D63" w:rsidRDefault="00257D63" w:rsidP="00257D63">
            <w:pPr>
              <w:pStyle w:val="TabellRader"/>
            </w:pPr>
            <w:r>
              <w:t>LI 77</w:t>
            </w:r>
          </w:p>
        </w:tc>
        <w:tc>
          <w:tcPr>
            <w:tcW w:w="192" w:type="pct"/>
          </w:tcPr>
          <w:p w14:paraId="1F049033" w14:textId="79777144" w:rsidR="00257D63" w:rsidRDefault="00257D63" w:rsidP="00257D63">
            <w:pPr>
              <w:pStyle w:val="TabellRader"/>
            </w:pPr>
            <w:r>
              <w:t>X</w:t>
            </w:r>
          </w:p>
        </w:tc>
        <w:tc>
          <w:tcPr>
            <w:tcW w:w="4228" w:type="pct"/>
            <w:gridSpan w:val="3"/>
          </w:tcPr>
          <w:p w14:paraId="0D1CC71A" w14:textId="77777777" w:rsidR="00257D63" w:rsidRDefault="00257D63" w:rsidP="00257D63">
            <w:pPr>
              <w:pStyle w:val="TabellRader"/>
            </w:pPr>
          </w:p>
        </w:tc>
      </w:tr>
      <w:tr w:rsidR="00257D63" w14:paraId="745EB15D" w14:textId="77777777" w:rsidTr="00297CD9">
        <w:tc>
          <w:tcPr>
            <w:tcW w:w="195" w:type="pct"/>
          </w:tcPr>
          <w:p w14:paraId="33AF00B9" w14:textId="261B8B72" w:rsidR="00257D63" w:rsidRDefault="00257D63" w:rsidP="00257D63">
            <w:pPr>
              <w:pStyle w:val="TabellRader"/>
            </w:pPr>
            <w:r>
              <w:t>444</w:t>
            </w:r>
          </w:p>
        </w:tc>
        <w:tc>
          <w:tcPr>
            <w:tcW w:w="193" w:type="pct"/>
          </w:tcPr>
          <w:p w14:paraId="5BBB8FF9" w14:textId="3F669A1E" w:rsidR="00257D63" w:rsidRDefault="00257D63" w:rsidP="00257D63">
            <w:pPr>
              <w:pStyle w:val="TabellRader"/>
            </w:pPr>
            <w:r>
              <w:t>CU27</w:t>
            </w:r>
          </w:p>
        </w:tc>
        <w:tc>
          <w:tcPr>
            <w:tcW w:w="192" w:type="pct"/>
          </w:tcPr>
          <w:p w14:paraId="458F2A55" w14:textId="438F84FB" w:rsidR="00257D63" w:rsidRDefault="00257D63" w:rsidP="00257D63">
            <w:pPr>
              <w:pStyle w:val="TabellRader"/>
            </w:pPr>
            <w:r>
              <w:t>LI 79</w:t>
            </w:r>
          </w:p>
        </w:tc>
        <w:tc>
          <w:tcPr>
            <w:tcW w:w="192" w:type="pct"/>
          </w:tcPr>
          <w:p w14:paraId="2057E7C8" w14:textId="3915144A" w:rsidR="00257D63" w:rsidRDefault="00257D63" w:rsidP="00257D63">
            <w:pPr>
              <w:pStyle w:val="TabellRader"/>
            </w:pPr>
            <w:r>
              <w:t>X</w:t>
            </w:r>
          </w:p>
        </w:tc>
        <w:tc>
          <w:tcPr>
            <w:tcW w:w="4228" w:type="pct"/>
            <w:gridSpan w:val="3"/>
          </w:tcPr>
          <w:p w14:paraId="6763A285" w14:textId="77777777" w:rsidR="00257D63" w:rsidRDefault="00257D63" w:rsidP="00257D63">
            <w:pPr>
              <w:pStyle w:val="TabellRader"/>
            </w:pPr>
          </w:p>
        </w:tc>
      </w:tr>
      <w:tr w:rsidR="00257D63" w14:paraId="31B4257E" w14:textId="77777777" w:rsidTr="00297CD9">
        <w:tc>
          <w:tcPr>
            <w:tcW w:w="195" w:type="pct"/>
          </w:tcPr>
          <w:p w14:paraId="2F341F7D" w14:textId="07CEDA3C" w:rsidR="00257D63" w:rsidRDefault="00257D63" w:rsidP="00257D63">
            <w:pPr>
              <w:pStyle w:val="TabellRader"/>
            </w:pPr>
            <w:r>
              <w:t>445</w:t>
            </w:r>
          </w:p>
        </w:tc>
        <w:tc>
          <w:tcPr>
            <w:tcW w:w="193" w:type="pct"/>
          </w:tcPr>
          <w:p w14:paraId="7DA8DB05" w14:textId="67F31C46" w:rsidR="00257D63" w:rsidRDefault="00257D63" w:rsidP="00257D63">
            <w:pPr>
              <w:pStyle w:val="TabellRader"/>
            </w:pPr>
            <w:r>
              <w:t>CU28</w:t>
            </w:r>
          </w:p>
        </w:tc>
        <w:tc>
          <w:tcPr>
            <w:tcW w:w="192" w:type="pct"/>
          </w:tcPr>
          <w:p w14:paraId="51E73C23" w14:textId="53A80826" w:rsidR="00257D63" w:rsidRDefault="00257D63" w:rsidP="00257D63">
            <w:pPr>
              <w:pStyle w:val="TabellRader"/>
            </w:pPr>
            <w:r>
              <w:t>Ju 171</w:t>
            </w:r>
          </w:p>
        </w:tc>
        <w:tc>
          <w:tcPr>
            <w:tcW w:w="192" w:type="pct"/>
          </w:tcPr>
          <w:p w14:paraId="2EFAE528" w14:textId="09691B2A" w:rsidR="00257D63" w:rsidRDefault="00257D63" w:rsidP="00257D63">
            <w:pPr>
              <w:pStyle w:val="TabellRader"/>
            </w:pPr>
            <w:r>
              <w:t>X</w:t>
            </w:r>
          </w:p>
        </w:tc>
        <w:tc>
          <w:tcPr>
            <w:tcW w:w="4228" w:type="pct"/>
            <w:gridSpan w:val="3"/>
          </w:tcPr>
          <w:p w14:paraId="6A35EC39" w14:textId="77777777" w:rsidR="00257D63" w:rsidRDefault="00257D63" w:rsidP="00257D63">
            <w:pPr>
              <w:pStyle w:val="TabellRader"/>
            </w:pPr>
          </w:p>
        </w:tc>
      </w:tr>
      <w:tr w:rsidR="00257D63" w14:paraId="386B7B00" w14:textId="77777777" w:rsidTr="00297CD9">
        <w:tc>
          <w:tcPr>
            <w:tcW w:w="195" w:type="pct"/>
          </w:tcPr>
          <w:p w14:paraId="452FEBB8" w14:textId="17B1C749" w:rsidR="00257D63" w:rsidRDefault="00257D63" w:rsidP="00257D63">
            <w:pPr>
              <w:pStyle w:val="TabellRader"/>
            </w:pPr>
            <w:r>
              <w:t>446</w:t>
            </w:r>
          </w:p>
        </w:tc>
        <w:tc>
          <w:tcPr>
            <w:tcW w:w="193" w:type="pct"/>
          </w:tcPr>
          <w:p w14:paraId="5A72BB59" w14:textId="28D7EC92" w:rsidR="00257D63" w:rsidRDefault="00257D63" w:rsidP="00257D63">
            <w:pPr>
              <w:pStyle w:val="TabellRader"/>
            </w:pPr>
            <w:r>
              <w:t>CU29</w:t>
            </w:r>
          </w:p>
        </w:tc>
        <w:tc>
          <w:tcPr>
            <w:tcW w:w="192" w:type="pct"/>
          </w:tcPr>
          <w:p w14:paraId="7E8A2670" w14:textId="045D877C" w:rsidR="00257D63" w:rsidRDefault="00257D63" w:rsidP="00257D63">
            <w:pPr>
              <w:pStyle w:val="TabellRader"/>
            </w:pPr>
            <w:r>
              <w:t>KN 62</w:t>
            </w:r>
          </w:p>
        </w:tc>
        <w:tc>
          <w:tcPr>
            <w:tcW w:w="192" w:type="pct"/>
          </w:tcPr>
          <w:p w14:paraId="14F1801D" w14:textId="77777777" w:rsidR="00257D63" w:rsidRDefault="00257D63" w:rsidP="00257D63">
            <w:pPr>
              <w:pStyle w:val="TabellRader"/>
            </w:pPr>
          </w:p>
        </w:tc>
        <w:tc>
          <w:tcPr>
            <w:tcW w:w="4228" w:type="pct"/>
            <w:gridSpan w:val="3"/>
          </w:tcPr>
          <w:p w14:paraId="0FCCA1E5" w14:textId="42FA68AA" w:rsidR="00257D63" w:rsidRDefault="00257D63" w:rsidP="00257D63">
            <w:pPr>
              <w:pStyle w:val="TabellRader"/>
            </w:pPr>
            <w:r>
              <w:t>X</w:t>
            </w:r>
          </w:p>
        </w:tc>
      </w:tr>
      <w:tr w:rsidR="00257D63" w14:paraId="7036B4F5" w14:textId="77777777" w:rsidTr="00297CD9">
        <w:tc>
          <w:tcPr>
            <w:tcW w:w="195" w:type="pct"/>
          </w:tcPr>
          <w:p w14:paraId="2BFD79E5" w14:textId="144E43B2" w:rsidR="00257D63" w:rsidRDefault="00257D63" w:rsidP="00257D63">
            <w:pPr>
              <w:pStyle w:val="TabellRader"/>
            </w:pPr>
            <w:r>
              <w:t>447</w:t>
            </w:r>
          </w:p>
        </w:tc>
        <w:tc>
          <w:tcPr>
            <w:tcW w:w="193" w:type="pct"/>
          </w:tcPr>
          <w:p w14:paraId="363A1877" w14:textId="7BC2D0F9" w:rsidR="00257D63" w:rsidRDefault="00257D63" w:rsidP="00257D63">
            <w:pPr>
              <w:pStyle w:val="TabellRader"/>
            </w:pPr>
            <w:r>
              <w:t>CU30</w:t>
            </w:r>
          </w:p>
        </w:tc>
        <w:tc>
          <w:tcPr>
            <w:tcW w:w="192" w:type="pct"/>
          </w:tcPr>
          <w:p w14:paraId="6DC951A3" w14:textId="0270C1AA" w:rsidR="00257D63" w:rsidRDefault="00257D63" w:rsidP="00257D63">
            <w:pPr>
              <w:pStyle w:val="TabellRader"/>
            </w:pPr>
            <w:r>
              <w:t>Ju 172</w:t>
            </w:r>
          </w:p>
        </w:tc>
        <w:tc>
          <w:tcPr>
            <w:tcW w:w="192" w:type="pct"/>
          </w:tcPr>
          <w:p w14:paraId="5F4DD432" w14:textId="25EE194E" w:rsidR="00257D63" w:rsidRDefault="00257D63" w:rsidP="00257D63">
            <w:pPr>
              <w:pStyle w:val="TabellRader"/>
            </w:pPr>
            <w:r>
              <w:t>X</w:t>
            </w:r>
          </w:p>
        </w:tc>
        <w:tc>
          <w:tcPr>
            <w:tcW w:w="4228" w:type="pct"/>
            <w:gridSpan w:val="3"/>
          </w:tcPr>
          <w:p w14:paraId="47D27747" w14:textId="77777777" w:rsidR="00257D63" w:rsidRDefault="00257D63" w:rsidP="00257D63">
            <w:pPr>
              <w:pStyle w:val="TabellRader"/>
            </w:pPr>
          </w:p>
        </w:tc>
      </w:tr>
      <w:tr w:rsidR="00257D63" w14:paraId="164DC1BD" w14:textId="77777777" w:rsidTr="00297CD9">
        <w:tc>
          <w:tcPr>
            <w:tcW w:w="195" w:type="pct"/>
          </w:tcPr>
          <w:p w14:paraId="6B6AECC6" w14:textId="11155B4F" w:rsidR="00257D63" w:rsidRDefault="00257D63" w:rsidP="00257D63">
            <w:pPr>
              <w:pStyle w:val="TabellRader"/>
            </w:pPr>
            <w:r>
              <w:t>448</w:t>
            </w:r>
          </w:p>
        </w:tc>
        <w:tc>
          <w:tcPr>
            <w:tcW w:w="193" w:type="pct"/>
          </w:tcPr>
          <w:p w14:paraId="000A49A4" w14:textId="37C4002B" w:rsidR="00257D63" w:rsidRDefault="00257D63" w:rsidP="00257D63">
            <w:pPr>
              <w:pStyle w:val="TabellRader"/>
            </w:pPr>
            <w:r>
              <w:t>CU31</w:t>
            </w:r>
          </w:p>
        </w:tc>
        <w:tc>
          <w:tcPr>
            <w:tcW w:w="192" w:type="pct"/>
          </w:tcPr>
          <w:p w14:paraId="25B7C6A9" w14:textId="7B805B60" w:rsidR="00257D63" w:rsidRDefault="00257D63" w:rsidP="00257D63">
            <w:pPr>
              <w:pStyle w:val="TabellRader"/>
            </w:pPr>
            <w:r>
              <w:t>Ju 173</w:t>
            </w:r>
          </w:p>
        </w:tc>
        <w:tc>
          <w:tcPr>
            <w:tcW w:w="192" w:type="pct"/>
          </w:tcPr>
          <w:p w14:paraId="164D1013" w14:textId="741E2A34" w:rsidR="00257D63" w:rsidRDefault="00257D63" w:rsidP="00257D63">
            <w:pPr>
              <w:pStyle w:val="TabellRader"/>
            </w:pPr>
            <w:r>
              <w:t>X</w:t>
            </w:r>
          </w:p>
        </w:tc>
        <w:tc>
          <w:tcPr>
            <w:tcW w:w="4228" w:type="pct"/>
            <w:gridSpan w:val="3"/>
          </w:tcPr>
          <w:p w14:paraId="256E5F61" w14:textId="77777777" w:rsidR="00257D63" w:rsidRDefault="00257D63" w:rsidP="00257D63">
            <w:pPr>
              <w:pStyle w:val="TabellRader"/>
            </w:pPr>
          </w:p>
        </w:tc>
      </w:tr>
      <w:tr w:rsidR="00257D63" w14:paraId="7A0B22A0" w14:textId="77777777" w:rsidTr="00297CD9">
        <w:tc>
          <w:tcPr>
            <w:tcW w:w="195" w:type="pct"/>
          </w:tcPr>
          <w:p w14:paraId="745A67A5" w14:textId="6DADAE15" w:rsidR="00257D63" w:rsidRDefault="00257D63" w:rsidP="00257D63">
            <w:pPr>
              <w:pStyle w:val="TabellRader"/>
            </w:pPr>
            <w:r>
              <w:t>449</w:t>
            </w:r>
          </w:p>
        </w:tc>
        <w:tc>
          <w:tcPr>
            <w:tcW w:w="193" w:type="pct"/>
          </w:tcPr>
          <w:p w14:paraId="4B472B23" w14:textId="39A0FF5E" w:rsidR="00257D63" w:rsidRDefault="00257D63" w:rsidP="00257D63">
            <w:pPr>
              <w:pStyle w:val="TabellRader"/>
            </w:pPr>
            <w:r>
              <w:t>CU35</w:t>
            </w:r>
          </w:p>
        </w:tc>
        <w:tc>
          <w:tcPr>
            <w:tcW w:w="192" w:type="pct"/>
          </w:tcPr>
          <w:p w14:paraId="044EC3D9" w14:textId="2A305D50" w:rsidR="00257D63" w:rsidRDefault="00257D63" w:rsidP="00257D63">
            <w:pPr>
              <w:pStyle w:val="TabellRader"/>
            </w:pPr>
            <w:r>
              <w:t>LI 80</w:t>
            </w:r>
          </w:p>
        </w:tc>
        <w:tc>
          <w:tcPr>
            <w:tcW w:w="192" w:type="pct"/>
          </w:tcPr>
          <w:p w14:paraId="5CBBFF0C" w14:textId="2488C812" w:rsidR="00257D63" w:rsidRDefault="00257D63" w:rsidP="00257D63">
            <w:pPr>
              <w:pStyle w:val="TabellRader"/>
            </w:pPr>
            <w:r>
              <w:t>X</w:t>
            </w:r>
          </w:p>
        </w:tc>
        <w:tc>
          <w:tcPr>
            <w:tcW w:w="4228" w:type="pct"/>
            <w:gridSpan w:val="3"/>
          </w:tcPr>
          <w:p w14:paraId="33345770" w14:textId="77777777" w:rsidR="00257D63" w:rsidRDefault="00257D63" w:rsidP="00257D63">
            <w:pPr>
              <w:pStyle w:val="TabellRader"/>
            </w:pPr>
          </w:p>
        </w:tc>
      </w:tr>
      <w:tr w:rsidR="00257D63" w14:paraId="38C3DD10" w14:textId="77777777" w:rsidTr="00297CD9">
        <w:tc>
          <w:tcPr>
            <w:tcW w:w="195" w:type="pct"/>
          </w:tcPr>
          <w:p w14:paraId="6ABA4E50" w14:textId="77777777" w:rsidR="00257D63" w:rsidRDefault="00257D63" w:rsidP="00257D63">
            <w:pPr>
              <w:pStyle w:val="TabellRader"/>
            </w:pPr>
          </w:p>
        </w:tc>
        <w:tc>
          <w:tcPr>
            <w:tcW w:w="193" w:type="pct"/>
          </w:tcPr>
          <w:p w14:paraId="085B3F56" w14:textId="77777777" w:rsidR="00257D63" w:rsidRDefault="00257D63" w:rsidP="00257D63">
            <w:pPr>
              <w:pStyle w:val="TabellRader"/>
            </w:pPr>
          </w:p>
        </w:tc>
        <w:tc>
          <w:tcPr>
            <w:tcW w:w="192" w:type="pct"/>
          </w:tcPr>
          <w:p w14:paraId="2F998BC7" w14:textId="77777777" w:rsidR="00257D63" w:rsidRDefault="00257D63" w:rsidP="00257D63">
            <w:pPr>
              <w:pStyle w:val="TabellRader"/>
            </w:pPr>
          </w:p>
        </w:tc>
        <w:tc>
          <w:tcPr>
            <w:tcW w:w="192" w:type="pct"/>
          </w:tcPr>
          <w:p w14:paraId="30941A59" w14:textId="77777777" w:rsidR="00257D63" w:rsidRDefault="00257D63" w:rsidP="00257D63">
            <w:pPr>
              <w:pStyle w:val="TabellRader"/>
            </w:pPr>
          </w:p>
        </w:tc>
        <w:tc>
          <w:tcPr>
            <w:tcW w:w="4228" w:type="pct"/>
            <w:gridSpan w:val="3"/>
          </w:tcPr>
          <w:p w14:paraId="3CC3A5FE" w14:textId="77777777" w:rsidR="00257D63" w:rsidRDefault="00257D63" w:rsidP="00257D63">
            <w:pPr>
              <w:pStyle w:val="TabellRader"/>
            </w:pPr>
          </w:p>
        </w:tc>
      </w:tr>
      <w:tr w:rsidR="00257D63" w:rsidRPr="005312A0" w14:paraId="54DEA847" w14:textId="77777777" w:rsidTr="00E419BF">
        <w:tc>
          <w:tcPr>
            <w:tcW w:w="195" w:type="pct"/>
          </w:tcPr>
          <w:p w14:paraId="095E4328" w14:textId="7E6B3716" w:rsidR="00257D63" w:rsidRPr="005312A0" w:rsidRDefault="00257D63" w:rsidP="00257D63">
            <w:pPr>
              <w:pStyle w:val="TabellRader"/>
              <w:rPr>
                <w:b/>
              </w:rPr>
            </w:pPr>
            <w:r w:rsidRPr="005312A0">
              <w:rPr>
                <w:b/>
              </w:rPr>
              <w:t>20</w:t>
            </w:r>
            <w:r>
              <w:rPr>
                <w:b/>
              </w:rPr>
              <w:t>22</w:t>
            </w:r>
            <w:r w:rsidRPr="005312A0">
              <w:rPr>
                <w:b/>
              </w:rPr>
              <w:t>/</w:t>
            </w:r>
            <w:r>
              <w:rPr>
                <w:b/>
              </w:rPr>
              <w:t>23</w:t>
            </w:r>
          </w:p>
        </w:tc>
        <w:tc>
          <w:tcPr>
            <w:tcW w:w="193" w:type="pct"/>
          </w:tcPr>
          <w:p w14:paraId="00431526" w14:textId="77777777" w:rsidR="00257D63" w:rsidRPr="005312A0" w:rsidRDefault="00257D63" w:rsidP="00257D63">
            <w:pPr>
              <w:pStyle w:val="TabellRader"/>
              <w:rPr>
                <w:b/>
              </w:rPr>
            </w:pPr>
          </w:p>
        </w:tc>
        <w:tc>
          <w:tcPr>
            <w:tcW w:w="192" w:type="pct"/>
          </w:tcPr>
          <w:p w14:paraId="288F0E73" w14:textId="77777777" w:rsidR="00257D63" w:rsidRPr="005312A0" w:rsidRDefault="00257D63" w:rsidP="00257D63">
            <w:pPr>
              <w:pStyle w:val="TabellRader"/>
              <w:rPr>
                <w:b/>
              </w:rPr>
            </w:pPr>
          </w:p>
        </w:tc>
        <w:tc>
          <w:tcPr>
            <w:tcW w:w="192" w:type="pct"/>
          </w:tcPr>
          <w:p w14:paraId="132A1BBC" w14:textId="77777777" w:rsidR="00257D63" w:rsidRPr="005312A0" w:rsidRDefault="00257D63" w:rsidP="00257D63">
            <w:pPr>
              <w:pStyle w:val="TabellRader"/>
              <w:rPr>
                <w:b/>
              </w:rPr>
            </w:pPr>
          </w:p>
        </w:tc>
        <w:tc>
          <w:tcPr>
            <w:tcW w:w="4228" w:type="pct"/>
            <w:gridSpan w:val="3"/>
          </w:tcPr>
          <w:p w14:paraId="5176C7DF" w14:textId="77777777" w:rsidR="00257D63" w:rsidRPr="005312A0" w:rsidRDefault="00257D63" w:rsidP="00257D63">
            <w:pPr>
              <w:pStyle w:val="TabellRader"/>
              <w:rPr>
                <w:b/>
              </w:rPr>
            </w:pPr>
          </w:p>
        </w:tc>
      </w:tr>
      <w:tr w:rsidR="00257D63" w14:paraId="0B9C6069" w14:textId="77777777" w:rsidTr="00297CD9">
        <w:tc>
          <w:tcPr>
            <w:tcW w:w="195" w:type="pct"/>
          </w:tcPr>
          <w:p w14:paraId="3FD65070" w14:textId="52A487F0" w:rsidR="00257D63" w:rsidRDefault="00257D63" w:rsidP="00257D63">
            <w:pPr>
              <w:pStyle w:val="TabellRader"/>
            </w:pPr>
            <w:r>
              <w:t>36</w:t>
            </w:r>
          </w:p>
        </w:tc>
        <w:tc>
          <w:tcPr>
            <w:tcW w:w="193" w:type="pct"/>
          </w:tcPr>
          <w:p w14:paraId="1BD8BBF8" w14:textId="4B5633E8" w:rsidR="00257D63" w:rsidRDefault="00257D63" w:rsidP="00257D63">
            <w:pPr>
              <w:pStyle w:val="TabellRader"/>
            </w:pPr>
            <w:r>
              <w:t>CU2</w:t>
            </w:r>
          </w:p>
        </w:tc>
        <w:tc>
          <w:tcPr>
            <w:tcW w:w="192" w:type="pct"/>
          </w:tcPr>
          <w:p w14:paraId="64AFE66B" w14:textId="55E035D9" w:rsidR="00257D63" w:rsidRDefault="00257D63" w:rsidP="00257D63">
            <w:pPr>
              <w:pStyle w:val="TabellRader"/>
            </w:pPr>
            <w:r>
              <w:t>Ju 191</w:t>
            </w:r>
          </w:p>
        </w:tc>
        <w:tc>
          <w:tcPr>
            <w:tcW w:w="192" w:type="pct"/>
          </w:tcPr>
          <w:p w14:paraId="4B278218" w14:textId="4E59819C" w:rsidR="00257D63" w:rsidRDefault="00257D63" w:rsidP="00257D63">
            <w:pPr>
              <w:pStyle w:val="TabellRader"/>
            </w:pPr>
            <w:r>
              <w:t>X</w:t>
            </w:r>
          </w:p>
        </w:tc>
        <w:tc>
          <w:tcPr>
            <w:tcW w:w="4228" w:type="pct"/>
            <w:gridSpan w:val="3"/>
          </w:tcPr>
          <w:p w14:paraId="45B6A9C9" w14:textId="77777777" w:rsidR="00257D63" w:rsidRDefault="00257D63" w:rsidP="00257D63">
            <w:pPr>
              <w:pStyle w:val="TabellRader"/>
            </w:pPr>
          </w:p>
        </w:tc>
      </w:tr>
      <w:tr w:rsidR="00257D63" w14:paraId="2C65F0E9" w14:textId="77777777" w:rsidTr="00297CD9">
        <w:tc>
          <w:tcPr>
            <w:tcW w:w="195" w:type="pct"/>
          </w:tcPr>
          <w:p w14:paraId="560597CA" w14:textId="2B831809" w:rsidR="00257D63" w:rsidRDefault="00257D63" w:rsidP="00257D63">
            <w:pPr>
              <w:pStyle w:val="TabellRader"/>
            </w:pPr>
            <w:r>
              <w:t>37</w:t>
            </w:r>
          </w:p>
        </w:tc>
        <w:tc>
          <w:tcPr>
            <w:tcW w:w="193" w:type="pct"/>
          </w:tcPr>
          <w:p w14:paraId="2F9D0DDB" w14:textId="49B0A893" w:rsidR="00257D63" w:rsidRDefault="00257D63" w:rsidP="00257D63">
            <w:pPr>
              <w:pStyle w:val="TabellRader"/>
            </w:pPr>
            <w:r>
              <w:t>CU3</w:t>
            </w:r>
          </w:p>
        </w:tc>
        <w:tc>
          <w:tcPr>
            <w:tcW w:w="192" w:type="pct"/>
          </w:tcPr>
          <w:p w14:paraId="37294C7F" w14:textId="591B5FBE" w:rsidR="00257D63" w:rsidRDefault="00257D63" w:rsidP="00257D63">
            <w:pPr>
              <w:pStyle w:val="TabellRader"/>
            </w:pPr>
            <w:r>
              <w:t>Ju192</w:t>
            </w:r>
          </w:p>
        </w:tc>
        <w:tc>
          <w:tcPr>
            <w:tcW w:w="192" w:type="pct"/>
          </w:tcPr>
          <w:p w14:paraId="466877FB" w14:textId="20219DD9" w:rsidR="00257D63" w:rsidRDefault="00257D63" w:rsidP="00257D63">
            <w:pPr>
              <w:pStyle w:val="TabellRader"/>
            </w:pPr>
            <w:r>
              <w:t>X</w:t>
            </w:r>
          </w:p>
        </w:tc>
        <w:tc>
          <w:tcPr>
            <w:tcW w:w="4228" w:type="pct"/>
            <w:gridSpan w:val="3"/>
          </w:tcPr>
          <w:p w14:paraId="30CFBBD7" w14:textId="77777777" w:rsidR="00257D63" w:rsidRDefault="00257D63" w:rsidP="00257D63">
            <w:pPr>
              <w:pStyle w:val="TabellRader"/>
            </w:pPr>
          </w:p>
        </w:tc>
      </w:tr>
      <w:tr w:rsidR="00257D63" w14:paraId="2F7A53C2" w14:textId="77777777" w:rsidTr="00297CD9">
        <w:tc>
          <w:tcPr>
            <w:tcW w:w="195" w:type="pct"/>
          </w:tcPr>
          <w:p w14:paraId="429344EF" w14:textId="2695D93A" w:rsidR="00257D63" w:rsidRDefault="00257D63" w:rsidP="00257D63">
            <w:pPr>
              <w:pStyle w:val="TabellRader"/>
            </w:pPr>
            <w:r>
              <w:t>38</w:t>
            </w:r>
          </w:p>
        </w:tc>
        <w:tc>
          <w:tcPr>
            <w:tcW w:w="193" w:type="pct"/>
          </w:tcPr>
          <w:p w14:paraId="26C8694E" w14:textId="1A6B5F0B" w:rsidR="00257D63" w:rsidRDefault="00257D63" w:rsidP="00257D63">
            <w:pPr>
              <w:pStyle w:val="TabellRader"/>
            </w:pPr>
            <w:r>
              <w:t>CU4</w:t>
            </w:r>
          </w:p>
        </w:tc>
        <w:tc>
          <w:tcPr>
            <w:tcW w:w="192" w:type="pct"/>
          </w:tcPr>
          <w:p w14:paraId="717C9F10" w14:textId="6C3826AA" w:rsidR="00257D63" w:rsidRDefault="00257D63" w:rsidP="00257D63">
            <w:pPr>
              <w:pStyle w:val="TabellRader"/>
            </w:pPr>
            <w:r>
              <w:t>LI 85</w:t>
            </w:r>
          </w:p>
        </w:tc>
        <w:tc>
          <w:tcPr>
            <w:tcW w:w="192" w:type="pct"/>
          </w:tcPr>
          <w:p w14:paraId="54EF1ED3" w14:textId="2B447B33" w:rsidR="00257D63" w:rsidRDefault="00257D63" w:rsidP="00257D63">
            <w:pPr>
              <w:pStyle w:val="TabellRader"/>
            </w:pPr>
            <w:r>
              <w:t>X</w:t>
            </w:r>
          </w:p>
        </w:tc>
        <w:tc>
          <w:tcPr>
            <w:tcW w:w="4228" w:type="pct"/>
            <w:gridSpan w:val="3"/>
          </w:tcPr>
          <w:p w14:paraId="747E61C9" w14:textId="77777777" w:rsidR="00257D63" w:rsidRDefault="00257D63" w:rsidP="00257D63">
            <w:pPr>
              <w:pStyle w:val="TabellRader"/>
            </w:pPr>
          </w:p>
        </w:tc>
      </w:tr>
      <w:tr w:rsidR="00257D63" w14:paraId="647F038D" w14:textId="77777777" w:rsidTr="00297CD9">
        <w:tc>
          <w:tcPr>
            <w:tcW w:w="195" w:type="pct"/>
          </w:tcPr>
          <w:p w14:paraId="0AA0FA28" w14:textId="06A8F01E" w:rsidR="00257D63" w:rsidRDefault="00257D63" w:rsidP="00257D63">
            <w:pPr>
              <w:pStyle w:val="TabellRader"/>
            </w:pPr>
            <w:r>
              <w:t>76</w:t>
            </w:r>
          </w:p>
        </w:tc>
        <w:tc>
          <w:tcPr>
            <w:tcW w:w="193" w:type="pct"/>
          </w:tcPr>
          <w:p w14:paraId="5CA99038" w14:textId="626525A5" w:rsidR="00257D63" w:rsidRDefault="00257D63" w:rsidP="00257D63">
            <w:pPr>
              <w:pStyle w:val="TabellRader"/>
            </w:pPr>
            <w:r>
              <w:t>CU1</w:t>
            </w:r>
          </w:p>
        </w:tc>
        <w:tc>
          <w:tcPr>
            <w:tcW w:w="192" w:type="pct"/>
          </w:tcPr>
          <w:p w14:paraId="700E9D51" w14:textId="697A3A29" w:rsidR="00257D63" w:rsidRDefault="00257D63" w:rsidP="00257D63">
            <w:pPr>
              <w:pStyle w:val="TabellRader"/>
            </w:pPr>
            <w:r>
              <w:t>LI 88</w:t>
            </w:r>
          </w:p>
        </w:tc>
        <w:tc>
          <w:tcPr>
            <w:tcW w:w="192" w:type="pct"/>
          </w:tcPr>
          <w:p w14:paraId="7BB6189E" w14:textId="04651904" w:rsidR="00257D63" w:rsidRDefault="00257D63" w:rsidP="00257D63">
            <w:pPr>
              <w:pStyle w:val="TabellRader"/>
            </w:pPr>
            <w:r>
              <w:t>X</w:t>
            </w:r>
          </w:p>
        </w:tc>
        <w:tc>
          <w:tcPr>
            <w:tcW w:w="4228" w:type="pct"/>
            <w:gridSpan w:val="3"/>
          </w:tcPr>
          <w:p w14:paraId="13DB70B1" w14:textId="77777777" w:rsidR="00257D63" w:rsidRDefault="00257D63" w:rsidP="00257D63">
            <w:pPr>
              <w:pStyle w:val="TabellRader"/>
            </w:pPr>
          </w:p>
        </w:tc>
      </w:tr>
      <w:tr w:rsidR="00257D63" w14:paraId="1885FE61" w14:textId="77777777" w:rsidTr="00297CD9">
        <w:tc>
          <w:tcPr>
            <w:tcW w:w="195" w:type="pct"/>
          </w:tcPr>
          <w:p w14:paraId="3A5316B3" w14:textId="3E6AF5D7" w:rsidR="00257D63" w:rsidRDefault="00257D63" w:rsidP="00257D63">
            <w:pPr>
              <w:pStyle w:val="TabellRader"/>
            </w:pPr>
            <w:r>
              <w:t>77</w:t>
            </w:r>
          </w:p>
        </w:tc>
        <w:tc>
          <w:tcPr>
            <w:tcW w:w="193" w:type="pct"/>
          </w:tcPr>
          <w:p w14:paraId="209A9537" w14:textId="3D20BFAB" w:rsidR="00257D63" w:rsidRDefault="00257D63" w:rsidP="00257D63">
            <w:pPr>
              <w:pStyle w:val="TabellRader"/>
            </w:pPr>
            <w:r>
              <w:t>CU1</w:t>
            </w:r>
          </w:p>
        </w:tc>
        <w:tc>
          <w:tcPr>
            <w:tcW w:w="192" w:type="pct"/>
          </w:tcPr>
          <w:p w14:paraId="655B1DB2" w14:textId="757E331B" w:rsidR="00257D63" w:rsidRDefault="00257D63" w:rsidP="00257D63">
            <w:pPr>
              <w:pStyle w:val="TabellRader"/>
            </w:pPr>
            <w:r>
              <w:t>KN 68</w:t>
            </w:r>
          </w:p>
        </w:tc>
        <w:tc>
          <w:tcPr>
            <w:tcW w:w="192" w:type="pct"/>
          </w:tcPr>
          <w:p w14:paraId="738F10C6" w14:textId="71BE9BA1" w:rsidR="00257D63" w:rsidRDefault="00257D63" w:rsidP="00257D63">
            <w:pPr>
              <w:pStyle w:val="TabellRader"/>
            </w:pPr>
            <w:r>
              <w:t>X</w:t>
            </w:r>
          </w:p>
        </w:tc>
        <w:tc>
          <w:tcPr>
            <w:tcW w:w="4228" w:type="pct"/>
            <w:gridSpan w:val="3"/>
          </w:tcPr>
          <w:p w14:paraId="52837756" w14:textId="77777777" w:rsidR="00257D63" w:rsidRDefault="00257D63" w:rsidP="00257D63">
            <w:pPr>
              <w:pStyle w:val="TabellRader"/>
            </w:pPr>
          </w:p>
        </w:tc>
      </w:tr>
      <w:tr w:rsidR="00257D63" w:rsidRPr="008A5D26" w14:paraId="57FAAA8F" w14:textId="77777777" w:rsidTr="003C5A6C">
        <w:trPr>
          <w:gridAfter w:val="2"/>
          <w:wAfter w:w="4015" w:type="pct"/>
        </w:trPr>
        <w:tc>
          <w:tcPr>
            <w:tcW w:w="985" w:type="pct"/>
            <w:gridSpan w:val="5"/>
          </w:tcPr>
          <w:p w14:paraId="6639F1B5" w14:textId="747B70BA" w:rsidR="00257D63" w:rsidRPr="008A5D26" w:rsidRDefault="00257D63" w:rsidP="00257D63">
            <w:pPr>
              <w:pStyle w:val="Rubrik2"/>
              <w:outlineLvl w:val="1"/>
            </w:pPr>
            <w:bookmarkStart w:id="644" w:name="_Toc505164414"/>
            <w:bookmarkStart w:id="645" w:name="_Toc505170076"/>
            <w:bookmarkStart w:id="646" w:name="_Toc505170453"/>
            <w:bookmarkStart w:id="647" w:name="_Toc505170811"/>
            <w:bookmarkStart w:id="648" w:name="_Toc505171875"/>
            <w:bookmarkStart w:id="649" w:name="_Toc21610016"/>
            <w:bookmarkStart w:id="650" w:name="_Toc129250768"/>
            <w:r w:rsidRPr="008A5D26">
              <w:t>Sammansatta utrikes- och försvarsutskottet</w:t>
            </w:r>
            <w:bookmarkEnd w:id="644"/>
            <w:bookmarkEnd w:id="645"/>
            <w:bookmarkEnd w:id="646"/>
            <w:bookmarkEnd w:id="647"/>
            <w:bookmarkEnd w:id="648"/>
            <w:bookmarkEnd w:id="649"/>
            <w:bookmarkEnd w:id="650"/>
          </w:p>
        </w:tc>
      </w:tr>
      <w:tr w:rsidR="00257D63" w:rsidRPr="005312A0" w14:paraId="7FA7A05F" w14:textId="77777777" w:rsidTr="00DC7ADC">
        <w:trPr>
          <w:gridAfter w:val="2"/>
          <w:wAfter w:w="4015" w:type="pct"/>
        </w:trPr>
        <w:tc>
          <w:tcPr>
            <w:tcW w:w="195" w:type="pct"/>
          </w:tcPr>
          <w:p w14:paraId="2F57F208" w14:textId="77777777" w:rsidR="00257D63" w:rsidRPr="005312A0" w:rsidRDefault="00257D63" w:rsidP="00257D63">
            <w:pPr>
              <w:pStyle w:val="TabellRader"/>
              <w:rPr>
                <w:b/>
              </w:rPr>
            </w:pPr>
            <w:r w:rsidRPr="005312A0">
              <w:rPr>
                <w:b/>
              </w:rPr>
              <w:t>20</w:t>
            </w:r>
            <w:r>
              <w:rPr>
                <w:b/>
              </w:rPr>
              <w:t>20</w:t>
            </w:r>
            <w:r w:rsidRPr="005312A0">
              <w:rPr>
                <w:b/>
              </w:rPr>
              <w:t>/</w:t>
            </w:r>
            <w:r>
              <w:rPr>
                <w:b/>
              </w:rPr>
              <w:t>21</w:t>
            </w:r>
          </w:p>
        </w:tc>
        <w:tc>
          <w:tcPr>
            <w:tcW w:w="193" w:type="pct"/>
          </w:tcPr>
          <w:p w14:paraId="5BECDC4B" w14:textId="77777777" w:rsidR="00257D63" w:rsidRPr="005312A0" w:rsidRDefault="00257D63" w:rsidP="00257D63">
            <w:pPr>
              <w:pStyle w:val="TabellRader"/>
              <w:rPr>
                <w:b/>
              </w:rPr>
            </w:pPr>
          </w:p>
        </w:tc>
        <w:tc>
          <w:tcPr>
            <w:tcW w:w="192" w:type="pct"/>
          </w:tcPr>
          <w:p w14:paraId="28CC1CB6" w14:textId="77777777" w:rsidR="00257D63" w:rsidRPr="005312A0" w:rsidRDefault="00257D63" w:rsidP="00257D63">
            <w:pPr>
              <w:pStyle w:val="TabellRader"/>
              <w:rPr>
                <w:b/>
              </w:rPr>
            </w:pPr>
          </w:p>
        </w:tc>
        <w:tc>
          <w:tcPr>
            <w:tcW w:w="192" w:type="pct"/>
          </w:tcPr>
          <w:p w14:paraId="3976486F" w14:textId="77777777" w:rsidR="00257D63" w:rsidRPr="005312A0" w:rsidRDefault="00257D63" w:rsidP="00257D63">
            <w:pPr>
              <w:pStyle w:val="TabellRader"/>
              <w:rPr>
                <w:b/>
              </w:rPr>
            </w:pPr>
          </w:p>
        </w:tc>
        <w:tc>
          <w:tcPr>
            <w:tcW w:w="213" w:type="pct"/>
          </w:tcPr>
          <w:p w14:paraId="09C5ADC2" w14:textId="77777777" w:rsidR="00257D63" w:rsidRPr="005312A0" w:rsidRDefault="00257D63" w:rsidP="00257D63">
            <w:pPr>
              <w:pStyle w:val="TabellRader"/>
              <w:rPr>
                <w:b/>
              </w:rPr>
            </w:pPr>
          </w:p>
        </w:tc>
      </w:tr>
      <w:tr w:rsidR="00257D63" w14:paraId="6188D69F" w14:textId="77777777" w:rsidTr="003C5A6C">
        <w:trPr>
          <w:gridAfter w:val="2"/>
          <w:wAfter w:w="4015" w:type="pct"/>
        </w:trPr>
        <w:tc>
          <w:tcPr>
            <w:tcW w:w="195" w:type="pct"/>
          </w:tcPr>
          <w:p w14:paraId="6D0F8F97" w14:textId="6FDB04F6" w:rsidR="00257D63" w:rsidRDefault="00257D63" w:rsidP="00257D63">
            <w:pPr>
              <w:pStyle w:val="TabellRader"/>
            </w:pPr>
            <w:r>
              <w:t>133</w:t>
            </w:r>
          </w:p>
        </w:tc>
        <w:tc>
          <w:tcPr>
            <w:tcW w:w="193" w:type="pct"/>
          </w:tcPr>
          <w:p w14:paraId="09047305" w14:textId="432B73EA" w:rsidR="00257D63" w:rsidRDefault="00257D63" w:rsidP="00257D63">
            <w:pPr>
              <w:pStyle w:val="TabellRader"/>
            </w:pPr>
            <w:r>
              <w:t>UFöU4</w:t>
            </w:r>
          </w:p>
        </w:tc>
        <w:tc>
          <w:tcPr>
            <w:tcW w:w="192" w:type="pct"/>
          </w:tcPr>
          <w:p w14:paraId="0ABD2E4F" w14:textId="059B326E" w:rsidR="00257D63" w:rsidRDefault="00257D63" w:rsidP="00257D63">
            <w:pPr>
              <w:pStyle w:val="TabellRader"/>
            </w:pPr>
            <w:r>
              <w:t>UD 3</w:t>
            </w:r>
          </w:p>
        </w:tc>
        <w:tc>
          <w:tcPr>
            <w:tcW w:w="192" w:type="pct"/>
          </w:tcPr>
          <w:p w14:paraId="16A6359D" w14:textId="3306FE80" w:rsidR="00257D63" w:rsidRDefault="00257D63" w:rsidP="00257D63">
            <w:pPr>
              <w:pStyle w:val="TabellRader"/>
            </w:pPr>
            <w:r>
              <w:t>X</w:t>
            </w:r>
          </w:p>
        </w:tc>
        <w:tc>
          <w:tcPr>
            <w:tcW w:w="213" w:type="pct"/>
          </w:tcPr>
          <w:p w14:paraId="01638242" w14:textId="2B73C53C" w:rsidR="00257D63" w:rsidRDefault="00257D63" w:rsidP="00257D63">
            <w:pPr>
              <w:pStyle w:val="TabellRader"/>
            </w:pPr>
          </w:p>
        </w:tc>
      </w:tr>
      <w:tr w:rsidR="00257D63" w14:paraId="0682085F" w14:textId="77777777" w:rsidTr="003C5A6C">
        <w:trPr>
          <w:gridAfter w:val="2"/>
          <w:wAfter w:w="4015" w:type="pct"/>
        </w:trPr>
        <w:tc>
          <w:tcPr>
            <w:tcW w:w="195" w:type="pct"/>
          </w:tcPr>
          <w:p w14:paraId="0D825822" w14:textId="339805EE" w:rsidR="00257D63" w:rsidRDefault="00257D63" w:rsidP="00257D63">
            <w:pPr>
              <w:pStyle w:val="TabellRader"/>
            </w:pPr>
            <w:r>
              <w:t>134</w:t>
            </w:r>
          </w:p>
        </w:tc>
        <w:tc>
          <w:tcPr>
            <w:tcW w:w="193" w:type="pct"/>
          </w:tcPr>
          <w:p w14:paraId="5C7BB7C3" w14:textId="6C75D48A" w:rsidR="00257D63" w:rsidRDefault="00257D63" w:rsidP="00257D63">
            <w:pPr>
              <w:pStyle w:val="TabellRader"/>
            </w:pPr>
            <w:r>
              <w:t>UFöU4</w:t>
            </w:r>
          </w:p>
        </w:tc>
        <w:tc>
          <w:tcPr>
            <w:tcW w:w="192" w:type="pct"/>
          </w:tcPr>
          <w:p w14:paraId="1145A283" w14:textId="537276FB" w:rsidR="00257D63" w:rsidRDefault="00257D63" w:rsidP="00257D63">
            <w:pPr>
              <w:pStyle w:val="TabellRader"/>
            </w:pPr>
            <w:r>
              <w:t>UD 4</w:t>
            </w:r>
          </w:p>
        </w:tc>
        <w:tc>
          <w:tcPr>
            <w:tcW w:w="192" w:type="pct"/>
          </w:tcPr>
          <w:p w14:paraId="377839EE" w14:textId="044D401F" w:rsidR="00257D63" w:rsidRDefault="00257D63" w:rsidP="00257D63">
            <w:pPr>
              <w:pStyle w:val="TabellRader"/>
            </w:pPr>
            <w:r>
              <w:t>X</w:t>
            </w:r>
          </w:p>
        </w:tc>
        <w:tc>
          <w:tcPr>
            <w:tcW w:w="213" w:type="pct"/>
          </w:tcPr>
          <w:p w14:paraId="1A533E19" w14:textId="13626485" w:rsidR="00257D63" w:rsidRDefault="00257D63" w:rsidP="00257D63">
            <w:pPr>
              <w:pStyle w:val="TabellRader"/>
            </w:pPr>
          </w:p>
        </w:tc>
      </w:tr>
      <w:tr w:rsidR="00257D63" w14:paraId="1A88281D" w14:textId="77777777" w:rsidTr="003C5A6C">
        <w:trPr>
          <w:gridAfter w:val="2"/>
          <w:wAfter w:w="4015" w:type="pct"/>
        </w:trPr>
        <w:tc>
          <w:tcPr>
            <w:tcW w:w="195" w:type="pct"/>
          </w:tcPr>
          <w:p w14:paraId="27FE6816" w14:textId="6396E5A0" w:rsidR="00257D63" w:rsidRDefault="00257D63" w:rsidP="00257D63">
            <w:pPr>
              <w:pStyle w:val="TabellRader"/>
            </w:pPr>
            <w:r>
              <w:t>252</w:t>
            </w:r>
          </w:p>
        </w:tc>
        <w:tc>
          <w:tcPr>
            <w:tcW w:w="193" w:type="pct"/>
          </w:tcPr>
          <w:p w14:paraId="65EBE5D0" w14:textId="26CD9B19" w:rsidR="00257D63" w:rsidRDefault="00257D63" w:rsidP="00257D63">
            <w:pPr>
              <w:pStyle w:val="TabellRader"/>
            </w:pPr>
            <w:r>
              <w:t>UFöU5</w:t>
            </w:r>
          </w:p>
        </w:tc>
        <w:tc>
          <w:tcPr>
            <w:tcW w:w="192" w:type="pct"/>
          </w:tcPr>
          <w:p w14:paraId="25DC43E4" w14:textId="5112FDA4" w:rsidR="00257D63" w:rsidRDefault="00257D63" w:rsidP="00257D63">
            <w:pPr>
              <w:pStyle w:val="TabellRader"/>
            </w:pPr>
            <w:r>
              <w:t>UD 7</w:t>
            </w:r>
          </w:p>
        </w:tc>
        <w:tc>
          <w:tcPr>
            <w:tcW w:w="192" w:type="pct"/>
          </w:tcPr>
          <w:p w14:paraId="0E2547D1" w14:textId="77777777" w:rsidR="00257D63" w:rsidRDefault="00257D63" w:rsidP="00257D63">
            <w:pPr>
              <w:pStyle w:val="TabellRader"/>
            </w:pPr>
          </w:p>
        </w:tc>
        <w:tc>
          <w:tcPr>
            <w:tcW w:w="213" w:type="pct"/>
          </w:tcPr>
          <w:p w14:paraId="4740C310" w14:textId="515548AA" w:rsidR="00257D63" w:rsidRDefault="00257D63" w:rsidP="00257D63">
            <w:pPr>
              <w:pStyle w:val="TabellRader"/>
            </w:pPr>
            <w:r>
              <w:t>X</w:t>
            </w:r>
          </w:p>
        </w:tc>
      </w:tr>
      <w:tr w:rsidR="00257D63" w14:paraId="6FE45BE7" w14:textId="77777777" w:rsidTr="003C5A6C">
        <w:trPr>
          <w:gridAfter w:val="2"/>
          <w:wAfter w:w="4015" w:type="pct"/>
        </w:trPr>
        <w:tc>
          <w:tcPr>
            <w:tcW w:w="195" w:type="pct"/>
          </w:tcPr>
          <w:p w14:paraId="17E0F9B4" w14:textId="2BBEA552" w:rsidR="00257D63" w:rsidRDefault="00257D63" w:rsidP="00257D63">
            <w:pPr>
              <w:pStyle w:val="TabellRader"/>
            </w:pPr>
            <w:r>
              <w:t>253</w:t>
            </w:r>
          </w:p>
        </w:tc>
        <w:tc>
          <w:tcPr>
            <w:tcW w:w="193" w:type="pct"/>
          </w:tcPr>
          <w:p w14:paraId="2CD826F7" w14:textId="046CC7C3" w:rsidR="00257D63" w:rsidRDefault="00257D63" w:rsidP="00257D63">
            <w:pPr>
              <w:pStyle w:val="TabellRader"/>
            </w:pPr>
            <w:r>
              <w:t>UFöU5</w:t>
            </w:r>
          </w:p>
        </w:tc>
        <w:tc>
          <w:tcPr>
            <w:tcW w:w="192" w:type="pct"/>
          </w:tcPr>
          <w:p w14:paraId="7B5B8A86" w14:textId="2BF2827E" w:rsidR="00257D63" w:rsidRDefault="00257D63" w:rsidP="00257D63">
            <w:pPr>
              <w:pStyle w:val="TabellRader"/>
            </w:pPr>
            <w:r>
              <w:t>UD 8</w:t>
            </w:r>
          </w:p>
        </w:tc>
        <w:tc>
          <w:tcPr>
            <w:tcW w:w="192" w:type="pct"/>
          </w:tcPr>
          <w:p w14:paraId="01DE2ABF" w14:textId="77777777" w:rsidR="00257D63" w:rsidRDefault="00257D63" w:rsidP="00257D63">
            <w:pPr>
              <w:pStyle w:val="TabellRader"/>
            </w:pPr>
          </w:p>
        </w:tc>
        <w:tc>
          <w:tcPr>
            <w:tcW w:w="213" w:type="pct"/>
          </w:tcPr>
          <w:p w14:paraId="431AA2CD" w14:textId="486EC70F" w:rsidR="00257D63" w:rsidRDefault="00257D63" w:rsidP="00257D63">
            <w:pPr>
              <w:pStyle w:val="TabellRader"/>
            </w:pPr>
            <w:r>
              <w:t>X</w:t>
            </w:r>
          </w:p>
        </w:tc>
      </w:tr>
      <w:tr w:rsidR="00257D63" w14:paraId="580DB8BC" w14:textId="77777777" w:rsidTr="00297CD9">
        <w:trPr>
          <w:gridAfter w:val="2"/>
          <w:wAfter w:w="4015" w:type="pct"/>
        </w:trPr>
        <w:tc>
          <w:tcPr>
            <w:tcW w:w="195" w:type="pct"/>
          </w:tcPr>
          <w:p w14:paraId="79AEA502" w14:textId="77777777" w:rsidR="00257D63" w:rsidRDefault="00257D63" w:rsidP="00257D63">
            <w:pPr>
              <w:pStyle w:val="TabellRader"/>
            </w:pPr>
          </w:p>
        </w:tc>
        <w:tc>
          <w:tcPr>
            <w:tcW w:w="193" w:type="pct"/>
          </w:tcPr>
          <w:p w14:paraId="3BFD3636" w14:textId="77777777" w:rsidR="00257D63" w:rsidRDefault="00257D63" w:rsidP="00257D63">
            <w:pPr>
              <w:pStyle w:val="TabellRader"/>
            </w:pPr>
          </w:p>
        </w:tc>
        <w:tc>
          <w:tcPr>
            <w:tcW w:w="192" w:type="pct"/>
          </w:tcPr>
          <w:p w14:paraId="7C159273" w14:textId="77777777" w:rsidR="00257D63" w:rsidRDefault="00257D63" w:rsidP="00257D63">
            <w:pPr>
              <w:pStyle w:val="TabellRader"/>
            </w:pPr>
          </w:p>
        </w:tc>
        <w:tc>
          <w:tcPr>
            <w:tcW w:w="192" w:type="pct"/>
          </w:tcPr>
          <w:p w14:paraId="62A04800" w14:textId="77777777" w:rsidR="00257D63" w:rsidRDefault="00257D63" w:rsidP="00257D63">
            <w:pPr>
              <w:pStyle w:val="TabellRader"/>
            </w:pPr>
          </w:p>
        </w:tc>
        <w:tc>
          <w:tcPr>
            <w:tcW w:w="213" w:type="pct"/>
          </w:tcPr>
          <w:p w14:paraId="39F71C84" w14:textId="77777777" w:rsidR="00257D63" w:rsidRDefault="00257D63" w:rsidP="00257D63">
            <w:pPr>
              <w:pStyle w:val="TabellRader"/>
            </w:pPr>
          </w:p>
        </w:tc>
      </w:tr>
      <w:tr w:rsidR="00257D63" w:rsidRPr="005312A0" w14:paraId="3D23D1C4" w14:textId="77777777" w:rsidTr="00297CD9">
        <w:trPr>
          <w:gridAfter w:val="2"/>
          <w:wAfter w:w="4015" w:type="pct"/>
        </w:trPr>
        <w:tc>
          <w:tcPr>
            <w:tcW w:w="195" w:type="pct"/>
          </w:tcPr>
          <w:p w14:paraId="3C88B775" w14:textId="2EB3CF76" w:rsidR="00257D63" w:rsidRPr="005312A0" w:rsidRDefault="00257D63" w:rsidP="00257D63">
            <w:pPr>
              <w:pStyle w:val="TabellRader"/>
              <w:rPr>
                <w:b/>
              </w:rPr>
            </w:pPr>
            <w:r w:rsidRPr="005312A0">
              <w:rPr>
                <w:b/>
              </w:rPr>
              <w:t>20</w:t>
            </w:r>
            <w:r>
              <w:rPr>
                <w:b/>
              </w:rPr>
              <w:t>22</w:t>
            </w:r>
            <w:r w:rsidRPr="005312A0">
              <w:rPr>
                <w:b/>
              </w:rPr>
              <w:t>/</w:t>
            </w:r>
            <w:r>
              <w:rPr>
                <w:b/>
              </w:rPr>
              <w:t>23</w:t>
            </w:r>
          </w:p>
        </w:tc>
        <w:tc>
          <w:tcPr>
            <w:tcW w:w="193" w:type="pct"/>
          </w:tcPr>
          <w:p w14:paraId="63F2E249" w14:textId="77777777" w:rsidR="00257D63" w:rsidRPr="005312A0" w:rsidRDefault="00257D63" w:rsidP="00257D63">
            <w:pPr>
              <w:pStyle w:val="TabellRader"/>
              <w:rPr>
                <w:b/>
              </w:rPr>
            </w:pPr>
          </w:p>
        </w:tc>
        <w:tc>
          <w:tcPr>
            <w:tcW w:w="192" w:type="pct"/>
          </w:tcPr>
          <w:p w14:paraId="77E0021A" w14:textId="77777777" w:rsidR="00257D63" w:rsidRPr="005312A0" w:rsidRDefault="00257D63" w:rsidP="00257D63">
            <w:pPr>
              <w:pStyle w:val="TabellRader"/>
              <w:rPr>
                <w:b/>
              </w:rPr>
            </w:pPr>
          </w:p>
        </w:tc>
        <w:tc>
          <w:tcPr>
            <w:tcW w:w="192" w:type="pct"/>
          </w:tcPr>
          <w:p w14:paraId="67BD9BC0" w14:textId="77777777" w:rsidR="00257D63" w:rsidRPr="005312A0" w:rsidRDefault="00257D63" w:rsidP="00257D63">
            <w:pPr>
              <w:pStyle w:val="TabellRader"/>
              <w:rPr>
                <w:b/>
              </w:rPr>
            </w:pPr>
          </w:p>
        </w:tc>
        <w:tc>
          <w:tcPr>
            <w:tcW w:w="213" w:type="pct"/>
          </w:tcPr>
          <w:p w14:paraId="700CFBC6" w14:textId="77777777" w:rsidR="00257D63" w:rsidRPr="005312A0" w:rsidRDefault="00257D63" w:rsidP="00257D63">
            <w:pPr>
              <w:pStyle w:val="TabellRader"/>
              <w:rPr>
                <w:b/>
              </w:rPr>
            </w:pPr>
          </w:p>
        </w:tc>
      </w:tr>
      <w:tr w:rsidR="00257D63" w14:paraId="706931AA" w14:textId="77777777" w:rsidTr="00297CD9">
        <w:trPr>
          <w:gridAfter w:val="2"/>
          <w:wAfter w:w="4015" w:type="pct"/>
        </w:trPr>
        <w:tc>
          <w:tcPr>
            <w:tcW w:w="195" w:type="pct"/>
          </w:tcPr>
          <w:p w14:paraId="59E1C49C" w14:textId="743C3F40" w:rsidR="00257D63" w:rsidRDefault="00257D63" w:rsidP="00257D63">
            <w:pPr>
              <w:pStyle w:val="TabellRader"/>
            </w:pPr>
            <w:r>
              <w:t>50</w:t>
            </w:r>
          </w:p>
        </w:tc>
        <w:tc>
          <w:tcPr>
            <w:tcW w:w="193" w:type="pct"/>
          </w:tcPr>
          <w:p w14:paraId="454085AA" w14:textId="2B24E77D" w:rsidR="00257D63" w:rsidRDefault="00257D63" w:rsidP="00257D63">
            <w:pPr>
              <w:pStyle w:val="TabellRader"/>
            </w:pPr>
            <w:r>
              <w:t>UFöU1</w:t>
            </w:r>
          </w:p>
        </w:tc>
        <w:tc>
          <w:tcPr>
            <w:tcW w:w="192" w:type="pct"/>
          </w:tcPr>
          <w:p w14:paraId="5754A14D" w14:textId="4D4CDE0E" w:rsidR="00257D63" w:rsidRDefault="00257D63" w:rsidP="00257D63">
            <w:pPr>
              <w:pStyle w:val="TabellRader"/>
            </w:pPr>
            <w:r>
              <w:t>UD 25</w:t>
            </w:r>
          </w:p>
        </w:tc>
        <w:tc>
          <w:tcPr>
            <w:tcW w:w="192" w:type="pct"/>
          </w:tcPr>
          <w:p w14:paraId="64BCD8F1" w14:textId="144762F2" w:rsidR="00257D63" w:rsidRDefault="00257D63" w:rsidP="00257D63">
            <w:pPr>
              <w:pStyle w:val="TabellRader"/>
            </w:pPr>
            <w:r>
              <w:t>X</w:t>
            </w:r>
          </w:p>
        </w:tc>
        <w:tc>
          <w:tcPr>
            <w:tcW w:w="213" w:type="pct"/>
          </w:tcPr>
          <w:p w14:paraId="3BDB8AD0" w14:textId="77777777" w:rsidR="00257D63" w:rsidRDefault="00257D63" w:rsidP="00257D63">
            <w:pPr>
              <w:pStyle w:val="TabellRader"/>
            </w:pPr>
          </w:p>
        </w:tc>
      </w:tr>
      <w:bookmarkEnd w:id="551"/>
    </w:tbl>
    <w:p w14:paraId="3C681DF2" w14:textId="77777777" w:rsidR="0074751D" w:rsidRPr="0074751D" w:rsidRDefault="0074751D" w:rsidP="0074751D">
      <w:pPr>
        <w:pStyle w:val="Brdtext"/>
      </w:pPr>
    </w:p>
    <w:p w14:paraId="49B9D8DE" w14:textId="77777777" w:rsidR="00C9790C" w:rsidRPr="00216DDC" w:rsidRDefault="00C9790C" w:rsidP="0074751D">
      <w:pPr>
        <w:pStyle w:val="Brdtext"/>
        <w:sectPr w:rsidR="00C9790C" w:rsidRPr="00216DDC" w:rsidSect="00F74809">
          <w:pgSz w:w="9356" w:h="13721" w:code="9"/>
          <w:pgMar w:top="794" w:right="2438" w:bottom="1191" w:left="1021" w:header="0" w:footer="709" w:gutter="0"/>
          <w:cols w:space="708"/>
          <w:docGrid w:linePitch="360"/>
        </w:sectPr>
      </w:pPr>
    </w:p>
    <w:p w14:paraId="58C1150F" w14:textId="09C8A003" w:rsidR="001E219A" w:rsidRPr="00362794" w:rsidRDefault="008B53A7" w:rsidP="001E219A">
      <w:pPr>
        <w:pStyle w:val="Rubrik1"/>
      </w:pPr>
      <w:bookmarkStart w:id="651" w:name="_Toc129250769"/>
      <w:r>
        <w:t xml:space="preserve">5.  </w:t>
      </w:r>
      <w:r w:rsidR="001E219A">
        <w:t>Regelbeståndet 20</w:t>
      </w:r>
      <w:r w:rsidR="008039EB">
        <w:t>2</w:t>
      </w:r>
      <w:r w:rsidR="000C666F">
        <w:t>2</w:t>
      </w:r>
      <w:bookmarkEnd w:id="651"/>
    </w:p>
    <w:p w14:paraId="70FF5443" w14:textId="3CDDA9E5" w:rsidR="00503985" w:rsidRPr="00DA1EC1" w:rsidRDefault="00503985" w:rsidP="00503985">
      <w:pPr>
        <w:pStyle w:val="Brdtext"/>
        <w:rPr>
          <w:b/>
          <w:bCs/>
        </w:rPr>
      </w:pPr>
      <w:r>
        <w:t>Författningar kan delas in i grundförfattningar och ändringsförfattningar. En ändringsförfattning är en författning genom vilken en annan författ</w:t>
      </w:r>
      <w:r>
        <w:softHyphen/>
        <w:t>ning ändras, ges utsträckt giltighet i tiden, sätts i kraft eller upphävs. Andra författningar är grundförfattningar. Antalet gällande grundförfatt</w:t>
      </w:r>
      <w:r>
        <w:softHyphen/>
        <w:t>nin</w:t>
      </w:r>
      <w:r>
        <w:softHyphen/>
        <w:t xml:space="preserve">gar </w:t>
      </w:r>
      <w:r w:rsidRPr="00B1072D">
        <w:t>per den 1 mars 20</w:t>
      </w:r>
      <w:r w:rsidR="007F7297" w:rsidRPr="00B1072D">
        <w:t>2</w:t>
      </w:r>
      <w:r w:rsidR="00C8753F">
        <w:t>3</w:t>
      </w:r>
      <w:r w:rsidRPr="00B1072D">
        <w:t xml:space="preserve"> är </w:t>
      </w:r>
      <w:r w:rsidR="00A21D7F">
        <w:t>4 5</w:t>
      </w:r>
      <w:r w:rsidR="00D75132">
        <w:t>2</w:t>
      </w:r>
      <w:r w:rsidR="00A21D7F">
        <w:t>3</w:t>
      </w:r>
      <w:r w:rsidRPr="00B1072D">
        <w:t xml:space="preserve">. Av dessa är </w:t>
      </w:r>
      <w:r w:rsidR="00095C57">
        <w:t>1 567</w:t>
      </w:r>
      <w:r w:rsidRPr="00B1072D">
        <w:t xml:space="preserve"> lagar. Motsva</w:t>
      </w:r>
      <w:r w:rsidRPr="00B1072D">
        <w:softHyphen/>
        <w:t>rande siffror</w:t>
      </w:r>
      <w:r>
        <w:t xml:space="preserve"> per den 1 mars 20</w:t>
      </w:r>
      <w:r w:rsidR="006A2A55">
        <w:t>2</w:t>
      </w:r>
      <w:r w:rsidR="00C8753F">
        <w:t>2</w:t>
      </w:r>
      <w:r>
        <w:t xml:space="preserve"> var</w:t>
      </w:r>
      <w:r w:rsidR="00264ACA">
        <w:t xml:space="preserve"> 4</w:t>
      </w:r>
      <w:r w:rsidR="009704F2">
        <w:t> </w:t>
      </w:r>
      <w:r w:rsidR="00AF51C0">
        <w:t>4</w:t>
      </w:r>
      <w:r w:rsidR="00C8753F">
        <w:t>59</w:t>
      </w:r>
      <w:r>
        <w:t xml:space="preserve">, varav </w:t>
      </w:r>
      <w:r w:rsidR="00264ACA">
        <w:t>1</w:t>
      </w:r>
      <w:r w:rsidR="009704F2">
        <w:t> </w:t>
      </w:r>
      <w:r w:rsidR="006A2A55">
        <w:t>5</w:t>
      </w:r>
      <w:r w:rsidR="00C8753F">
        <w:t>50</w:t>
      </w:r>
      <w:r>
        <w:t xml:space="preserve"> lagar.</w:t>
      </w:r>
      <w:r w:rsidR="00714F0A">
        <w:t xml:space="preserve"> </w:t>
      </w:r>
    </w:p>
    <w:p w14:paraId="51837332" w14:textId="626E3325" w:rsidR="00DA5D5E" w:rsidRDefault="00503985" w:rsidP="00503985">
      <w:pPr>
        <w:pStyle w:val="Brdtextmedindrag"/>
      </w:pPr>
      <w:r>
        <w:t>Under 20</w:t>
      </w:r>
      <w:r w:rsidR="008039EB">
        <w:t>2</w:t>
      </w:r>
      <w:r w:rsidR="00AC2AC7">
        <w:t>2</w:t>
      </w:r>
      <w:r>
        <w:t xml:space="preserve"> har EU-direktiv genomförts i </w:t>
      </w:r>
      <w:r w:rsidR="00AC2AC7">
        <w:t>99</w:t>
      </w:r>
      <w:r>
        <w:t xml:space="preserve"> ändringsförfattningar (</w:t>
      </w:r>
      <w:r w:rsidR="00AC2AC7">
        <w:t>56</w:t>
      </w:r>
      <w:r>
        <w:t xml:space="preserve"> lagar och </w:t>
      </w:r>
      <w:r w:rsidR="00205DBB">
        <w:t>4</w:t>
      </w:r>
      <w:r w:rsidR="00AC2AC7">
        <w:t>3</w:t>
      </w:r>
      <w:r>
        <w:t xml:space="preserve"> förordningar) och </w:t>
      </w:r>
      <w:r w:rsidR="00AC2AC7">
        <w:t>30</w:t>
      </w:r>
      <w:r>
        <w:t xml:space="preserve"> grundförfattningar (</w:t>
      </w:r>
      <w:r w:rsidR="00AC2AC7">
        <w:t>17</w:t>
      </w:r>
      <w:r w:rsidR="00A8304C">
        <w:t> </w:t>
      </w:r>
      <w:r>
        <w:t>lagar</w:t>
      </w:r>
      <w:r w:rsidR="00A8304C">
        <w:t> </w:t>
      </w:r>
      <w:r>
        <w:t>och</w:t>
      </w:r>
      <w:r w:rsidR="00A8304C">
        <w:t xml:space="preserve"> </w:t>
      </w:r>
      <w:r w:rsidR="00AB1B11">
        <w:t>13</w:t>
      </w:r>
      <w:r w:rsidR="00205DBB">
        <w:t> </w:t>
      </w:r>
      <w:r>
        <w:t>förordningar) enligt de nothänvisningar som finns i ingressen till varje författning som genomför EU-direktiv. Elektronisk tillgång till EU-rätten finns framför allt i databasen EUR-Lex (eurlex.eu).</w:t>
      </w:r>
    </w:p>
    <w:p w14:paraId="38ACEF6E" w14:textId="77777777" w:rsidR="00225F8D" w:rsidRPr="0073727D" w:rsidRDefault="00225F8D" w:rsidP="00503985">
      <w:pPr>
        <w:pStyle w:val="Brdtextmedindrag"/>
        <w:rPr>
          <w:b/>
        </w:rPr>
      </w:pPr>
    </w:p>
    <w:p w14:paraId="7A4C66A9" w14:textId="7CCD592C" w:rsidR="005276A9" w:rsidRDefault="00E72FF0" w:rsidP="00E72FF0">
      <w:pPr>
        <w:pStyle w:val="Rubrik2utannumrering"/>
      </w:pPr>
      <w:r>
        <w:t>Regelbeståndet i SFS under perioden 201</w:t>
      </w:r>
      <w:r w:rsidR="001E2893">
        <w:t>3</w:t>
      </w:r>
      <w:r>
        <w:t>–202</w:t>
      </w:r>
      <w:r w:rsidR="001E2893">
        <w:t>3</w:t>
      </w:r>
    </w:p>
    <w:p w14:paraId="090A84B0" w14:textId="77777777" w:rsidR="00445820" w:rsidRPr="00445820" w:rsidRDefault="00445820" w:rsidP="001B7310">
      <w:pPr>
        <w:pStyle w:val="Brdtext"/>
        <w:rPr>
          <w:rFonts w:ascii="Calibri" w:hAnsi="Calibri" w:cs="Calibri"/>
          <w:noProof/>
          <w:color w:val="000000"/>
          <w:szCs w:val="22"/>
          <w:lang w:eastAsia="sv-SE"/>
        </w:rPr>
      </w:pPr>
    </w:p>
    <w:p w14:paraId="0E2AD759" w14:textId="46F6E70C" w:rsidR="001B7310" w:rsidRPr="001B7310" w:rsidRDefault="00445820" w:rsidP="001B7310">
      <w:pPr>
        <w:pStyle w:val="Brdtext"/>
      </w:pPr>
      <w:r w:rsidRPr="00445820">
        <w:rPr>
          <w:rFonts w:ascii="Calibri" w:hAnsi="Calibri" w:cs="Calibri"/>
          <w:noProof/>
          <w:color w:val="000000"/>
          <w:szCs w:val="22"/>
          <w:lang w:eastAsia="sv-SE"/>
        </w:rPr>
        <w:drawing>
          <wp:anchor distT="0" distB="0" distL="114300" distR="114300" simplePos="0" relativeHeight="251658241" behindDoc="0" locked="0" layoutInCell="1" allowOverlap="1" wp14:anchorId="19D93BB3" wp14:editId="1748D2CB">
            <wp:simplePos x="0" y="0"/>
            <wp:positionH relativeFrom="margin">
              <wp:align>left</wp:align>
            </wp:positionH>
            <wp:positionV relativeFrom="paragraph">
              <wp:posOffset>135890</wp:posOffset>
            </wp:positionV>
            <wp:extent cx="3947160" cy="2598420"/>
            <wp:effectExtent l="0" t="0" r="0" b="0"/>
            <wp:wrapNone/>
            <wp:docPr id="65" name="Diagram 65">
              <a:extLst xmlns:a="http://schemas.openxmlformats.org/drawingml/2006/main">
                <a:ext uri="{FF2B5EF4-FFF2-40B4-BE49-F238E27FC236}">
                  <a16:creationId xmlns:a16="http://schemas.microsoft.com/office/drawing/2014/main" id="{00000000-0008-0000-0100-000015000000}"/>
                </a:ext>
              </a:extLst>
            </wp:docPr>
            <wp:cNvGraphicFramePr>
              <a:graphicFrameLocks xmlns:a="http://schemas.openxmlformats.org/drawingml/2006/main" noGrp="1"/>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14:sizeRelH relativeFrom="page">
              <wp14:pctWidth>0</wp14:pctWidth>
            </wp14:sizeRelH>
            <wp14:sizeRelV relativeFrom="page">
              <wp14:pctHeight>0</wp14:pctHeight>
            </wp14:sizeRelV>
          </wp:anchor>
        </w:drawing>
      </w:r>
    </w:p>
    <w:tbl>
      <w:tblPr>
        <w:tblW w:w="7136" w:type="dxa"/>
        <w:tblCellMar>
          <w:left w:w="70" w:type="dxa"/>
          <w:right w:w="70" w:type="dxa"/>
        </w:tblCellMar>
        <w:tblLook w:val="04A0" w:firstRow="1" w:lastRow="0" w:firstColumn="1" w:lastColumn="0" w:noHBand="0" w:noVBand="1"/>
      </w:tblPr>
      <w:tblGrid>
        <w:gridCol w:w="1260"/>
        <w:gridCol w:w="1176"/>
        <w:gridCol w:w="1175"/>
        <w:gridCol w:w="1175"/>
        <w:gridCol w:w="1175"/>
        <w:gridCol w:w="1175"/>
      </w:tblGrid>
      <w:tr w:rsidR="00281D18" w:rsidRPr="00445820" w14:paraId="3819F790" w14:textId="77777777" w:rsidTr="00281D18">
        <w:trPr>
          <w:trHeight w:val="288"/>
        </w:trPr>
        <w:tc>
          <w:tcPr>
            <w:tcW w:w="1260" w:type="dxa"/>
            <w:tcBorders>
              <w:top w:val="nil"/>
              <w:left w:val="nil"/>
              <w:bottom w:val="nil"/>
              <w:right w:val="nil"/>
            </w:tcBorders>
            <w:shd w:val="clear" w:color="auto" w:fill="auto"/>
            <w:noWrap/>
            <w:vAlign w:val="bottom"/>
            <w:hideMark/>
          </w:tcPr>
          <w:p w14:paraId="3DD3F37B" w14:textId="07D2DFC8" w:rsidR="00281D18" w:rsidRPr="00445820" w:rsidRDefault="00281D18">
            <w:pPr>
              <w:spacing w:line="240" w:lineRule="auto"/>
              <w:rPr>
                <w:rFonts w:ascii="Calibri" w:hAnsi="Calibri" w:cs="Calibri"/>
                <w:color w:val="000000"/>
                <w:szCs w:val="22"/>
                <w:lang w:eastAsia="sv-SE"/>
              </w:rPr>
            </w:pPr>
          </w:p>
          <w:tbl>
            <w:tblPr>
              <w:tblW w:w="0" w:type="auto"/>
              <w:tblCellSpacing w:w="0" w:type="dxa"/>
              <w:tblCellMar>
                <w:left w:w="0" w:type="dxa"/>
                <w:right w:w="0" w:type="dxa"/>
              </w:tblCellMar>
              <w:tblLook w:val="04A0" w:firstRow="1" w:lastRow="0" w:firstColumn="1" w:lastColumn="0" w:noHBand="0" w:noVBand="1"/>
            </w:tblPr>
            <w:tblGrid>
              <w:gridCol w:w="1120"/>
            </w:tblGrid>
            <w:tr w:rsidR="00281D18" w:rsidRPr="00445820" w14:paraId="6C52611C" w14:textId="77777777">
              <w:trPr>
                <w:trHeight w:val="288"/>
                <w:tblCellSpacing w:w="0" w:type="dxa"/>
              </w:trPr>
              <w:tc>
                <w:tcPr>
                  <w:tcW w:w="1120" w:type="dxa"/>
                  <w:tcBorders>
                    <w:top w:val="nil"/>
                    <w:left w:val="nil"/>
                    <w:bottom w:val="nil"/>
                    <w:right w:val="nil"/>
                  </w:tcBorders>
                  <w:shd w:val="clear" w:color="auto" w:fill="auto"/>
                  <w:noWrap/>
                  <w:vAlign w:val="bottom"/>
                  <w:hideMark/>
                </w:tcPr>
                <w:p w14:paraId="07308B08" w14:textId="22B1F44B" w:rsidR="00281D18" w:rsidRPr="00445820" w:rsidRDefault="00281D18" w:rsidP="00445820">
                  <w:pPr>
                    <w:spacing w:after="0" w:line="240" w:lineRule="auto"/>
                    <w:rPr>
                      <w:rFonts w:ascii="Calibri" w:hAnsi="Calibri" w:cs="Calibri"/>
                      <w:color w:val="000000"/>
                      <w:szCs w:val="22"/>
                      <w:lang w:eastAsia="sv-SE"/>
                    </w:rPr>
                  </w:pPr>
                </w:p>
              </w:tc>
            </w:tr>
          </w:tbl>
          <w:p w14:paraId="2F6459A5" w14:textId="77777777" w:rsidR="00281D18" w:rsidRPr="00445820" w:rsidRDefault="00281D18" w:rsidP="00445820">
            <w:pPr>
              <w:spacing w:after="0" w:line="240" w:lineRule="auto"/>
              <w:rPr>
                <w:rFonts w:ascii="Calibri" w:hAnsi="Calibri" w:cs="Calibri"/>
                <w:color w:val="000000"/>
                <w:szCs w:val="22"/>
                <w:lang w:eastAsia="sv-SE"/>
              </w:rPr>
            </w:pPr>
          </w:p>
        </w:tc>
        <w:tc>
          <w:tcPr>
            <w:tcW w:w="5876" w:type="dxa"/>
            <w:gridSpan w:val="5"/>
            <w:tcBorders>
              <w:top w:val="nil"/>
              <w:left w:val="nil"/>
              <w:bottom w:val="nil"/>
              <w:right w:val="nil"/>
            </w:tcBorders>
            <w:shd w:val="clear" w:color="auto" w:fill="auto"/>
            <w:noWrap/>
            <w:vAlign w:val="bottom"/>
            <w:hideMark/>
          </w:tcPr>
          <w:p w14:paraId="37CFED21"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2B41C73A" w14:textId="77777777" w:rsidTr="00281D18">
        <w:trPr>
          <w:trHeight w:val="288"/>
        </w:trPr>
        <w:tc>
          <w:tcPr>
            <w:tcW w:w="1260" w:type="dxa"/>
            <w:tcBorders>
              <w:top w:val="nil"/>
              <w:left w:val="nil"/>
              <w:bottom w:val="nil"/>
              <w:right w:val="nil"/>
            </w:tcBorders>
            <w:shd w:val="clear" w:color="auto" w:fill="auto"/>
            <w:noWrap/>
            <w:vAlign w:val="bottom"/>
            <w:hideMark/>
          </w:tcPr>
          <w:p w14:paraId="573B3344" w14:textId="77777777" w:rsidR="00281D18" w:rsidRPr="00445820" w:rsidRDefault="00281D18" w:rsidP="00445820">
            <w:pPr>
              <w:spacing w:after="0" w:line="240" w:lineRule="auto"/>
              <w:jc w:val="center"/>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152A9D62"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EE47EBD"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EDECCBC"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4612B5B"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EC8FA7B"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6E45B115" w14:textId="77777777" w:rsidTr="00281D18">
        <w:trPr>
          <w:trHeight w:val="288"/>
        </w:trPr>
        <w:tc>
          <w:tcPr>
            <w:tcW w:w="1260" w:type="dxa"/>
            <w:tcBorders>
              <w:top w:val="nil"/>
              <w:left w:val="nil"/>
              <w:bottom w:val="nil"/>
              <w:right w:val="nil"/>
            </w:tcBorders>
            <w:shd w:val="clear" w:color="auto" w:fill="auto"/>
            <w:noWrap/>
            <w:vAlign w:val="bottom"/>
            <w:hideMark/>
          </w:tcPr>
          <w:p w14:paraId="1584BCA9"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204668E7"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83320A9"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C78DCD1"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3BC2D91"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52D0665"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190F7425" w14:textId="77777777" w:rsidTr="00281D18">
        <w:trPr>
          <w:trHeight w:val="288"/>
        </w:trPr>
        <w:tc>
          <w:tcPr>
            <w:tcW w:w="1260" w:type="dxa"/>
            <w:tcBorders>
              <w:top w:val="nil"/>
              <w:left w:val="nil"/>
              <w:bottom w:val="nil"/>
              <w:right w:val="nil"/>
            </w:tcBorders>
            <w:shd w:val="clear" w:color="auto" w:fill="auto"/>
            <w:noWrap/>
            <w:vAlign w:val="bottom"/>
            <w:hideMark/>
          </w:tcPr>
          <w:p w14:paraId="02A76C8B"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6BFBB1FD"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1E8182C"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FF411B3"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157BEF8"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E45F9BF"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2B197967" w14:textId="77777777" w:rsidTr="00281D18">
        <w:trPr>
          <w:trHeight w:val="288"/>
        </w:trPr>
        <w:tc>
          <w:tcPr>
            <w:tcW w:w="1260" w:type="dxa"/>
            <w:tcBorders>
              <w:top w:val="nil"/>
              <w:left w:val="nil"/>
              <w:bottom w:val="nil"/>
              <w:right w:val="nil"/>
            </w:tcBorders>
            <w:shd w:val="clear" w:color="auto" w:fill="auto"/>
            <w:noWrap/>
            <w:vAlign w:val="bottom"/>
            <w:hideMark/>
          </w:tcPr>
          <w:p w14:paraId="00E7797A"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4B2BDC1E"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CA83779"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C651AB1"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DBDA3FD"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F48D06B"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247B715F" w14:textId="77777777" w:rsidTr="00281D18">
        <w:trPr>
          <w:trHeight w:val="288"/>
        </w:trPr>
        <w:tc>
          <w:tcPr>
            <w:tcW w:w="1260" w:type="dxa"/>
            <w:tcBorders>
              <w:top w:val="nil"/>
              <w:left w:val="nil"/>
              <w:bottom w:val="nil"/>
              <w:right w:val="nil"/>
            </w:tcBorders>
            <w:shd w:val="clear" w:color="auto" w:fill="auto"/>
            <w:noWrap/>
            <w:vAlign w:val="bottom"/>
            <w:hideMark/>
          </w:tcPr>
          <w:p w14:paraId="0B531ECA"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0ED0F1F8"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0DF6E9F"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6A36DBB"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6B5599B"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63B56E7"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0157212D" w14:textId="77777777" w:rsidTr="00281D18">
        <w:trPr>
          <w:trHeight w:val="288"/>
        </w:trPr>
        <w:tc>
          <w:tcPr>
            <w:tcW w:w="1260" w:type="dxa"/>
            <w:tcBorders>
              <w:top w:val="nil"/>
              <w:left w:val="nil"/>
              <w:bottom w:val="nil"/>
              <w:right w:val="nil"/>
            </w:tcBorders>
            <w:shd w:val="clear" w:color="auto" w:fill="auto"/>
            <w:noWrap/>
            <w:vAlign w:val="bottom"/>
            <w:hideMark/>
          </w:tcPr>
          <w:p w14:paraId="2EB9200E"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0F0F8B10"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2568D59"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D797370"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74E5CF1"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4504772"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586048D2" w14:textId="77777777" w:rsidTr="00281D18">
        <w:trPr>
          <w:trHeight w:val="288"/>
        </w:trPr>
        <w:tc>
          <w:tcPr>
            <w:tcW w:w="1260" w:type="dxa"/>
            <w:tcBorders>
              <w:top w:val="nil"/>
              <w:left w:val="nil"/>
              <w:bottom w:val="nil"/>
              <w:right w:val="nil"/>
            </w:tcBorders>
            <w:shd w:val="clear" w:color="auto" w:fill="auto"/>
            <w:noWrap/>
            <w:vAlign w:val="bottom"/>
            <w:hideMark/>
          </w:tcPr>
          <w:p w14:paraId="06A070ED"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5418E2B4"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9BDF7FA"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7DF1194"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3B239D9"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76226EE"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5BE38659" w14:textId="77777777" w:rsidTr="00281D18">
        <w:trPr>
          <w:trHeight w:val="288"/>
        </w:trPr>
        <w:tc>
          <w:tcPr>
            <w:tcW w:w="1260" w:type="dxa"/>
            <w:tcBorders>
              <w:top w:val="nil"/>
              <w:left w:val="nil"/>
              <w:bottom w:val="nil"/>
              <w:right w:val="nil"/>
            </w:tcBorders>
            <w:shd w:val="clear" w:color="auto" w:fill="auto"/>
            <w:noWrap/>
            <w:vAlign w:val="bottom"/>
            <w:hideMark/>
          </w:tcPr>
          <w:p w14:paraId="00D68213"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4048C7F4"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32BA632"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C93A733"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78243F7"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B763F0F"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5986C91F" w14:textId="77777777" w:rsidTr="00281D18">
        <w:trPr>
          <w:trHeight w:val="288"/>
        </w:trPr>
        <w:tc>
          <w:tcPr>
            <w:tcW w:w="1260" w:type="dxa"/>
            <w:tcBorders>
              <w:top w:val="nil"/>
              <w:left w:val="nil"/>
              <w:bottom w:val="nil"/>
              <w:right w:val="nil"/>
            </w:tcBorders>
            <w:shd w:val="clear" w:color="auto" w:fill="auto"/>
            <w:noWrap/>
            <w:vAlign w:val="bottom"/>
            <w:hideMark/>
          </w:tcPr>
          <w:p w14:paraId="42A5EE95"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72BE9355"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4270F7B"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9898EDE"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D3AA26D"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D76303F"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15A1453B" w14:textId="77777777" w:rsidTr="00281D18">
        <w:trPr>
          <w:trHeight w:val="288"/>
        </w:trPr>
        <w:tc>
          <w:tcPr>
            <w:tcW w:w="1260" w:type="dxa"/>
            <w:tcBorders>
              <w:top w:val="nil"/>
              <w:left w:val="nil"/>
              <w:bottom w:val="nil"/>
              <w:right w:val="nil"/>
            </w:tcBorders>
            <w:shd w:val="clear" w:color="auto" w:fill="auto"/>
            <w:noWrap/>
            <w:vAlign w:val="bottom"/>
            <w:hideMark/>
          </w:tcPr>
          <w:p w14:paraId="22DE7D96"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4C84965E"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5897ACE"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638DE77"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EBB6CD2"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74A9C37" w14:textId="77777777" w:rsidR="00281D18" w:rsidRPr="00445820" w:rsidRDefault="00281D18" w:rsidP="00445820">
            <w:pPr>
              <w:spacing w:after="0" w:line="240" w:lineRule="auto"/>
              <w:rPr>
                <w:rFonts w:ascii="Times New Roman" w:hAnsi="Times New Roman"/>
                <w:sz w:val="20"/>
                <w:lang w:eastAsia="sv-SE"/>
              </w:rPr>
            </w:pPr>
          </w:p>
        </w:tc>
      </w:tr>
      <w:tr w:rsidR="00281D18" w:rsidRPr="00445820" w14:paraId="33712666" w14:textId="77777777" w:rsidTr="00281D18">
        <w:trPr>
          <w:trHeight w:val="288"/>
        </w:trPr>
        <w:tc>
          <w:tcPr>
            <w:tcW w:w="1260" w:type="dxa"/>
            <w:tcBorders>
              <w:top w:val="nil"/>
              <w:left w:val="nil"/>
              <w:bottom w:val="nil"/>
              <w:right w:val="nil"/>
            </w:tcBorders>
            <w:shd w:val="clear" w:color="auto" w:fill="auto"/>
            <w:noWrap/>
            <w:vAlign w:val="bottom"/>
            <w:hideMark/>
          </w:tcPr>
          <w:p w14:paraId="66E9B05D" w14:textId="77777777" w:rsidR="00281D18" w:rsidRPr="00445820" w:rsidRDefault="00281D18" w:rsidP="00445820">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2E1FC803"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448E7F8"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BF7D681"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DED02A7" w14:textId="77777777" w:rsidR="00281D18" w:rsidRPr="00445820" w:rsidRDefault="00281D18" w:rsidP="00445820">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88BC12C" w14:textId="77777777" w:rsidR="00281D18" w:rsidRPr="00445820" w:rsidRDefault="00281D18" w:rsidP="00445820">
            <w:pPr>
              <w:spacing w:after="0" w:line="240" w:lineRule="auto"/>
              <w:rPr>
                <w:rFonts w:ascii="Times New Roman" w:hAnsi="Times New Roman"/>
                <w:sz w:val="20"/>
                <w:lang w:eastAsia="sv-SE"/>
              </w:rPr>
            </w:pPr>
          </w:p>
        </w:tc>
      </w:tr>
    </w:tbl>
    <w:p w14:paraId="7CE375FA" w14:textId="228E53F5" w:rsidR="00A339AE" w:rsidRDefault="00A339AE" w:rsidP="00A339AE">
      <w:pPr>
        <w:pStyle w:val="Brdtextmedindrag"/>
      </w:pPr>
    </w:p>
    <w:p w14:paraId="49D2267A" w14:textId="77E3544E" w:rsidR="007773D4" w:rsidRDefault="007773D4" w:rsidP="00A339AE">
      <w:pPr>
        <w:pStyle w:val="Brdtextmedindrag"/>
      </w:pPr>
    </w:p>
    <w:p w14:paraId="67262BFF" w14:textId="77777777" w:rsidR="007773D4" w:rsidRDefault="007773D4" w:rsidP="00A339AE">
      <w:pPr>
        <w:pStyle w:val="Brdtextmedindrag"/>
      </w:pPr>
    </w:p>
    <w:p w14:paraId="4937AFC0" w14:textId="77777777" w:rsidR="00FE042F" w:rsidRDefault="00FE042F" w:rsidP="00503985">
      <w:pPr>
        <w:pStyle w:val="Brdtextmedindrag"/>
      </w:pPr>
    </w:p>
    <w:p w14:paraId="6AE61851" w14:textId="72B256E3" w:rsidR="00FE042F" w:rsidRDefault="00FE042F" w:rsidP="00503985">
      <w:pPr>
        <w:pStyle w:val="Brdtextmedindrag"/>
      </w:pPr>
    </w:p>
    <w:p w14:paraId="6D215C43" w14:textId="77777777" w:rsidR="00562BA3" w:rsidRDefault="00562BA3" w:rsidP="00542740">
      <w:pPr>
        <w:pStyle w:val="Brdtext"/>
      </w:pPr>
    </w:p>
    <w:p w14:paraId="08B3496E" w14:textId="77777777" w:rsidR="00562BA3" w:rsidRDefault="00562BA3" w:rsidP="00542740">
      <w:pPr>
        <w:pStyle w:val="Brdtext"/>
      </w:pPr>
    </w:p>
    <w:p w14:paraId="5E302991" w14:textId="77777777" w:rsidR="00562BA3" w:rsidRDefault="00562BA3" w:rsidP="00542740">
      <w:pPr>
        <w:pStyle w:val="Brdtext"/>
      </w:pPr>
    </w:p>
    <w:p w14:paraId="0748ECEA" w14:textId="5332BF84" w:rsidR="007D7C2C" w:rsidRDefault="007D7C2C">
      <w:pPr>
        <w:spacing w:line="2" w:lineRule="auto"/>
        <w:rPr>
          <w:rFonts w:ascii="Times New Roman" w:hAnsi="Times New Roman"/>
          <w:sz w:val="20"/>
        </w:rPr>
      </w:pPr>
      <w:r>
        <w:br w:type="page"/>
      </w:r>
    </w:p>
    <w:p w14:paraId="5CEA0A2F" w14:textId="77777777" w:rsidR="00562BA3" w:rsidRDefault="00562BA3" w:rsidP="00542740">
      <w:pPr>
        <w:pStyle w:val="Brdtext"/>
      </w:pPr>
    </w:p>
    <w:p w14:paraId="74EC3EF5" w14:textId="77777777" w:rsidR="00562BA3" w:rsidRDefault="00562BA3" w:rsidP="00542740">
      <w:pPr>
        <w:pStyle w:val="Brdtext"/>
      </w:pPr>
    </w:p>
    <w:p w14:paraId="3FD61867" w14:textId="77777777" w:rsidR="00562BA3" w:rsidRDefault="00562BA3" w:rsidP="00542740">
      <w:pPr>
        <w:pStyle w:val="Brdtext"/>
      </w:pPr>
    </w:p>
    <w:p w14:paraId="1B32F182" w14:textId="709EF507" w:rsidR="00135DFE" w:rsidRDefault="00542740" w:rsidP="00CE04E2">
      <w:pPr>
        <w:pStyle w:val="Brdtext"/>
        <w:rPr>
          <w:b/>
        </w:rPr>
      </w:pPr>
      <w:r>
        <w:t>Antalet kungjorda grund- och ändringsförfattningar i SFS under 20</w:t>
      </w:r>
      <w:r w:rsidR="000C1ED3">
        <w:t>2</w:t>
      </w:r>
      <w:r w:rsidR="00BD66FC">
        <w:t>2</w:t>
      </w:r>
      <w:r>
        <w:t xml:space="preserve"> var </w:t>
      </w:r>
      <w:r w:rsidR="00CE0530">
        <w:t xml:space="preserve">1 </w:t>
      </w:r>
      <w:r w:rsidR="00BD66FC">
        <w:t>875</w:t>
      </w:r>
      <w:r>
        <w:t xml:space="preserve">. Av dessa författningar var </w:t>
      </w:r>
      <w:r w:rsidR="00CE0530">
        <w:t>1</w:t>
      </w:r>
      <w:r w:rsidR="00E06768">
        <w:t>88</w:t>
      </w:r>
      <w:r>
        <w:t xml:space="preserve"> grundförfattningar (</w:t>
      </w:r>
      <w:r w:rsidR="00E06768">
        <w:t>51</w:t>
      </w:r>
      <w:r>
        <w:t xml:space="preserve"> lagar och </w:t>
      </w:r>
      <w:r w:rsidR="000C1ED3">
        <w:t>1</w:t>
      </w:r>
      <w:r w:rsidR="00E06768">
        <w:t>37</w:t>
      </w:r>
      <w:r>
        <w:t> förordningar m.m.). De</w:t>
      </w:r>
      <w:r w:rsidR="00C32921">
        <w:t>t</w:t>
      </w:r>
      <w:r>
        <w:t xml:space="preserve"> kan jämföras med</w:t>
      </w:r>
      <w:r w:rsidR="00E6599E">
        <w:t xml:space="preserve"> </w:t>
      </w:r>
      <w:r w:rsidR="000C1ED3">
        <w:t>1 3</w:t>
      </w:r>
      <w:r w:rsidR="00E06768">
        <w:t>44</w:t>
      </w:r>
      <w:r w:rsidR="00E90A35">
        <w:t xml:space="preserve"> </w:t>
      </w:r>
      <w:r w:rsidR="00E6599E">
        <w:t>under 20</w:t>
      </w:r>
      <w:r w:rsidR="009A14F0">
        <w:t>2</w:t>
      </w:r>
      <w:r w:rsidR="00E06768">
        <w:t>1</w:t>
      </w:r>
      <w:r w:rsidR="00E6599E">
        <w:t xml:space="preserve">, </w:t>
      </w:r>
      <w:r w:rsidR="009A14F0">
        <w:t>1</w:t>
      </w:r>
      <w:r w:rsidR="000C1ED3">
        <w:t xml:space="preserve"> 3</w:t>
      </w:r>
      <w:r w:rsidR="009A14F0">
        <w:t>06</w:t>
      </w:r>
      <w:r w:rsidR="00E90A35">
        <w:t xml:space="preserve"> </w:t>
      </w:r>
      <w:r w:rsidR="00E6599E">
        <w:t>under 20</w:t>
      </w:r>
      <w:r w:rsidR="009A14F0">
        <w:t>20</w:t>
      </w:r>
      <w:r w:rsidR="00E6599E">
        <w:t xml:space="preserve"> och </w:t>
      </w:r>
      <w:r w:rsidR="009A14F0">
        <w:t>1</w:t>
      </w:r>
      <w:r w:rsidR="0007078C">
        <w:t> </w:t>
      </w:r>
      <w:r w:rsidR="000C1ED3">
        <w:t>3</w:t>
      </w:r>
      <w:r w:rsidR="009A7274">
        <w:t>18</w:t>
      </w:r>
      <w:r w:rsidR="00E90A35">
        <w:t xml:space="preserve"> </w:t>
      </w:r>
      <w:r w:rsidR="00E6599E">
        <w:t>under 201</w:t>
      </w:r>
      <w:r w:rsidR="000C1ED3">
        <w:t>9</w:t>
      </w:r>
      <w:r w:rsidR="00465F38">
        <w:t>.</w:t>
      </w:r>
    </w:p>
    <w:p w14:paraId="44738F8A" w14:textId="77777777" w:rsidR="00F401E0" w:rsidRPr="00F401E0" w:rsidRDefault="00F401E0" w:rsidP="00F401E0">
      <w:pPr>
        <w:pStyle w:val="Brdtextmedindrag"/>
      </w:pPr>
    </w:p>
    <w:p w14:paraId="78D68DEE" w14:textId="742AC173" w:rsidR="00C90C6E" w:rsidRDefault="00C90C6E" w:rsidP="00201D0F">
      <w:pPr>
        <w:pStyle w:val="Rubrik2utannumrering"/>
      </w:pPr>
      <w:r>
        <w:t xml:space="preserve">Fördelningen av författningar i SFS </w:t>
      </w:r>
      <w:r>
        <w:br/>
        <w:t>per departement den 31 december 20</w:t>
      </w:r>
      <w:r w:rsidR="003A2591">
        <w:t>2</w:t>
      </w:r>
      <w:r w:rsidR="008817C0">
        <w:t>2</w:t>
      </w:r>
      <w:r w:rsidR="008817C0" w:rsidRPr="00201D0F">
        <w:rPr>
          <w:b/>
          <w:bCs/>
          <w:sz w:val="22"/>
        </w:rPr>
        <w:br/>
      </w:r>
    </w:p>
    <w:tbl>
      <w:tblPr>
        <w:tblW w:w="4839" w:type="pct"/>
        <w:tblCellMar>
          <w:left w:w="0" w:type="dxa"/>
        </w:tblCellMar>
        <w:tblLook w:val="04A0" w:firstRow="1" w:lastRow="0" w:firstColumn="1" w:lastColumn="0" w:noHBand="0" w:noVBand="1"/>
      </w:tblPr>
      <w:tblGrid>
        <w:gridCol w:w="2222"/>
        <w:gridCol w:w="971"/>
        <w:gridCol w:w="668"/>
        <w:gridCol w:w="1016"/>
        <w:gridCol w:w="830"/>
      </w:tblGrid>
      <w:tr w:rsidR="00C90C6E" w14:paraId="311651BD" w14:textId="77777777" w:rsidTr="0001087F">
        <w:tc>
          <w:tcPr>
            <w:tcW w:w="1951" w:type="pct"/>
            <w:tcBorders>
              <w:top w:val="single" w:sz="8" w:space="0" w:color="auto"/>
              <w:left w:val="nil"/>
              <w:bottom w:val="single" w:sz="6" w:space="0" w:color="auto"/>
              <w:right w:val="nil"/>
            </w:tcBorders>
            <w:hideMark/>
          </w:tcPr>
          <w:p w14:paraId="5A0FDC78" w14:textId="77777777" w:rsidR="00C90C6E" w:rsidRDefault="00C90C6E" w:rsidP="0001087F">
            <w:pPr>
              <w:pStyle w:val="TabellHuvud"/>
            </w:pPr>
            <w:r>
              <w:t>Departement</w:t>
            </w:r>
          </w:p>
        </w:tc>
        <w:tc>
          <w:tcPr>
            <w:tcW w:w="854" w:type="pct"/>
            <w:tcBorders>
              <w:top w:val="single" w:sz="8" w:space="0" w:color="auto"/>
              <w:left w:val="nil"/>
              <w:bottom w:val="single" w:sz="6" w:space="0" w:color="auto"/>
              <w:right w:val="nil"/>
            </w:tcBorders>
            <w:hideMark/>
          </w:tcPr>
          <w:p w14:paraId="2D89CEEC" w14:textId="77777777" w:rsidR="00C90C6E" w:rsidRDefault="00C90C6E" w:rsidP="0001087F">
            <w:pPr>
              <w:pStyle w:val="TabellHuvud"/>
            </w:pPr>
            <w:r>
              <w:t>Antal för</w:t>
            </w:r>
            <w:r>
              <w:softHyphen/>
              <w:t>fattningar</w:t>
            </w:r>
          </w:p>
        </w:tc>
        <w:tc>
          <w:tcPr>
            <w:tcW w:w="589" w:type="pct"/>
            <w:tcBorders>
              <w:top w:val="single" w:sz="8" w:space="0" w:color="auto"/>
              <w:left w:val="nil"/>
              <w:bottom w:val="single" w:sz="6" w:space="0" w:color="auto"/>
              <w:right w:val="nil"/>
            </w:tcBorders>
            <w:hideMark/>
          </w:tcPr>
          <w:p w14:paraId="1AD3F9B8" w14:textId="77777777" w:rsidR="00C90C6E" w:rsidRDefault="00C90C6E" w:rsidP="0001087F">
            <w:pPr>
              <w:pStyle w:val="TabellHuvud"/>
            </w:pPr>
            <w:r>
              <w:t>Lagar</w:t>
            </w:r>
          </w:p>
        </w:tc>
        <w:tc>
          <w:tcPr>
            <w:tcW w:w="874" w:type="pct"/>
            <w:tcBorders>
              <w:top w:val="single" w:sz="8" w:space="0" w:color="auto"/>
              <w:left w:val="nil"/>
              <w:bottom w:val="single" w:sz="6" w:space="0" w:color="auto"/>
              <w:right w:val="nil"/>
            </w:tcBorders>
            <w:hideMark/>
          </w:tcPr>
          <w:p w14:paraId="511FD458" w14:textId="77777777" w:rsidR="00C90C6E" w:rsidRDefault="00C90C6E" w:rsidP="0001087F">
            <w:pPr>
              <w:pStyle w:val="TabellHuvud"/>
            </w:pPr>
            <w:r>
              <w:t>Förordningar</w:t>
            </w:r>
          </w:p>
        </w:tc>
        <w:tc>
          <w:tcPr>
            <w:tcW w:w="731" w:type="pct"/>
            <w:tcBorders>
              <w:top w:val="single" w:sz="8" w:space="0" w:color="auto"/>
              <w:left w:val="nil"/>
              <w:bottom w:val="single" w:sz="6" w:space="0" w:color="auto"/>
              <w:right w:val="nil"/>
            </w:tcBorders>
            <w:hideMark/>
          </w:tcPr>
          <w:p w14:paraId="4D221F44" w14:textId="77777777" w:rsidR="00C90C6E" w:rsidRDefault="00C90C6E" w:rsidP="0001087F">
            <w:pPr>
              <w:pStyle w:val="TabellHuvud"/>
            </w:pPr>
            <w:r>
              <w:t>Övrigt</w:t>
            </w:r>
          </w:p>
        </w:tc>
      </w:tr>
      <w:tr w:rsidR="00C90C6E" w14:paraId="0FC29379" w14:textId="77777777" w:rsidTr="0001087F">
        <w:tc>
          <w:tcPr>
            <w:tcW w:w="1951" w:type="pct"/>
            <w:tcBorders>
              <w:top w:val="single" w:sz="6" w:space="0" w:color="auto"/>
              <w:left w:val="nil"/>
              <w:bottom w:val="nil"/>
              <w:right w:val="nil"/>
            </w:tcBorders>
            <w:hideMark/>
          </w:tcPr>
          <w:p w14:paraId="404A97ED" w14:textId="77777777" w:rsidR="00C90C6E" w:rsidRDefault="00C90C6E" w:rsidP="0001087F">
            <w:pPr>
              <w:pStyle w:val="TabellRader"/>
            </w:pPr>
            <w:r>
              <w:t>Statsrådsberedningen</w:t>
            </w:r>
          </w:p>
        </w:tc>
        <w:tc>
          <w:tcPr>
            <w:tcW w:w="854" w:type="pct"/>
            <w:tcBorders>
              <w:top w:val="single" w:sz="6" w:space="0" w:color="auto"/>
              <w:left w:val="nil"/>
              <w:bottom w:val="nil"/>
              <w:right w:val="nil"/>
            </w:tcBorders>
            <w:hideMark/>
          </w:tcPr>
          <w:p w14:paraId="08B337E4" w14:textId="2136B55F" w:rsidR="00C90C6E" w:rsidRDefault="00341244" w:rsidP="0001087F">
            <w:pPr>
              <w:pStyle w:val="TabellRader"/>
            </w:pPr>
            <w:r>
              <w:t>11</w:t>
            </w:r>
          </w:p>
        </w:tc>
        <w:tc>
          <w:tcPr>
            <w:tcW w:w="589" w:type="pct"/>
            <w:tcBorders>
              <w:top w:val="single" w:sz="6" w:space="0" w:color="auto"/>
              <w:left w:val="nil"/>
              <w:bottom w:val="nil"/>
              <w:right w:val="nil"/>
            </w:tcBorders>
            <w:hideMark/>
          </w:tcPr>
          <w:p w14:paraId="5E73E2AB" w14:textId="52DEE74A" w:rsidR="00C90C6E" w:rsidRDefault="00341244" w:rsidP="0001087F">
            <w:pPr>
              <w:pStyle w:val="TabellRader"/>
            </w:pPr>
            <w:r>
              <w:t>1</w:t>
            </w:r>
          </w:p>
        </w:tc>
        <w:tc>
          <w:tcPr>
            <w:tcW w:w="874" w:type="pct"/>
            <w:tcBorders>
              <w:top w:val="single" w:sz="6" w:space="0" w:color="auto"/>
              <w:left w:val="nil"/>
              <w:bottom w:val="nil"/>
              <w:right w:val="nil"/>
            </w:tcBorders>
            <w:hideMark/>
          </w:tcPr>
          <w:p w14:paraId="1ECBA6D8" w14:textId="2A37B2D8" w:rsidR="00C90C6E" w:rsidRDefault="00341244" w:rsidP="0001087F">
            <w:pPr>
              <w:pStyle w:val="TabellRader"/>
            </w:pPr>
            <w:r>
              <w:t>9</w:t>
            </w:r>
          </w:p>
        </w:tc>
        <w:tc>
          <w:tcPr>
            <w:tcW w:w="731" w:type="pct"/>
            <w:tcBorders>
              <w:top w:val="single" w:sz="6" w:space="0" w:color="auto"/>
              <w:left w:val="nil"/>
              <w:bottom w:val="nil"/>
              <w:right w:val="nil"/>
            </w:tcBorders>
            <w:hideMark/>
          </w:tcPr>
          <w:p w14:paraId="05CC7574" w14:textId="1E38328E" w:rsidR="00C90C6E" w:rsidRDefault="00341244" w:rsidP="0001087F">
            <w:pPr>
              <w:pStyle w:val="TabellRader"/>
            </w:pPr>
            <w:r>
              <w:t>1</w:t>
            </w:r>
          </w:p>
        </w:tc>
      </w:tr>
      <w:tr w:rsidR="00C90C6E" w14:paraId="46E29730" w14:textId="77777777" w:rsidTr="0001087F">
        <w:tc>
          <w:tcPr>
            <w:tcW w:w="1951" w:type="pct"/>
            <w:hideMark/>
          </w:tcPr>
          <w:p w14:paraId="36A04281" w14:textId="77777777" w:rsidR="00C90C6E" w:rsidRDefault="00C90C6E" w:rsidP="0001087F">
            <w:pPr>
              <w:pStyle w:val="TabellRader"/>
            </w:pPr>
            <w:r>
              <w:t>Justitiedepartementet</w:t>
            </w:r>
          </w:p>
        </w:tc>
        <w:tc>
          <w:tcPr>
            <w:tcW w:w="854" w:type="pct"/>
            <w:hideMark/>
          </w:tcPr>
          <w:p w14:paraId="3D241585" w14:textId="3DA832BF" w:rsidR="00C90C6E" w:rsidRDefault="00A11C66" w:rsidP="0001087F">
            <w:pPr>
              <w:pStyle w:val="TabellRader"/>
            </w:pPr>
            <w:r>
              <w:t>1030</w:t>
            </w:r>
          </w:p>
        </w:tc>
        <w:tc>
          <w:tcPr>
            <w:tcW w:w="589" w:type="pct"/>
            <w:hideMark/>
          </w:tcPr>
          <w:p w14:paraId="2C5A742C" w14:textId="41985BF6" w:rsidR="00C90C6E" w:rsidRDefault="00A11C66" w:rsidP="0001087F">
            <w:pPr>
              <w:pStyle w:val="TabellRader"/>
            </w:pPr>
            <w:r>
              <w:t>505</w:t>
            </w:r>
          </w:p>
        </w:tc>
        <w:tc>
          <w:tcPr>
            <w:tcW w:w="874" w:type="pct"/>
            <w:hideMark/>
          </w:tcPr>
          <w:p w14:paraId="25278232" w14:textId="6E5D8222" w:rsidR="00C90C6E" w:rsidRDefault="00A11C66" w:rsidP="0001087F">
            <w:pPr>
              <w:pStyle w:val="TabellRader"/>
            </w:pPr>
            <w:r>
              <w:t>487</w:t>
            </w:r>
          </w:p>
        </w:tc>
        <w:tc>
          <w:tcPr>
            <w:tcW w:w="731" w:type="pct"/>
            <w:hideMark/>
          </w:tcPr>
          <w:p w14:paraId="77BA7334" w14:textId="536F0AE0" w:rsidR="00C90C6E" w:rsidRDefault="00D71007" w:rsidP="0001087F">
            <w:pPr>
              <w:pStyle w:val="TabellRader"/>
            </w:pPr>
            <w:r>
              <w:t>38</w:t>
            </w:r>
          </w:p>
        </w:tc>
      </w:tr>
      <w:tr w:rsidR="00C90C6E" w14:paraId="35A0BA7B" w14:textId="77777777" w:rsidTr="0001087F">
        <w:tc>
          <w:tcPr>
            <w:tcW w:w="1951" w:type="pct"/>
            <w:hideMark/>
          </w:tcPr>
          <w:p w14:paraId="7DCEEBAB" w14:textId="77777777" w:rsidR="00C90C6E" w:rsidRDefault="00C90C6E" w:rsidP="0001087F">
            <w:pPr>
              <w:pStyle w:val="TabellRader"/>
            </w:pPr>
            <w:r>
              <w:t>Utrikesdepartementet</w:t>
            </w:r>
          </w:p>
        </w:tc>
        <w:tc>
          <w:tcPr>
            <w:tcW w:w="854" w:type="pct"/>
            <w:hideMark/>
          </w:tcPr>
          <w:p w14:paraId="0633FA28" w14:textId="0130C5B2" w:rsidR="00C90C6E" w:rsidRDefault="000A54D4" w:rsidP="0001087F">
            <w:pPr>
              <w:pStyle w:val="TabellRader"/>
            </w:pPr>
            <w:r>
              <w:t>16</w:t>
            </w:r>
            <w:r w:rsidR="00A11C66">
              <w:t>1</w:t>
            </w:r>
          </w:p>
        </w:tc>
        <w:tc>
          <w:tcPr>
            <w:tcW w:w="589" w:type="pct"/>
            <w:hideMark/>
          </w:tcPr>
          <w:p w14:paraId="13108DE7" w14:textId="13D1E870" w:rsidR="00C90C6E" w:rsidRDefault="0079022B" w:rsidP="0001087F">
            <w:pPr>
              <w:pStyle w:val="TabellRader"/>
            </w:pPr>
            <w:r>
              <w:t>37</w:t>
            </w:r>
          </w:p>
        </w:tc>
        <w:tc>
          <w:tcPr>
            <w:tcW w:w="874" w:type="pct"/>
            <w:hideMark/>
          </w:tcPr>
          <w:p w14:paraId="7D208153" w14:textId="7C7F7030" w:rsidR="00C90C6E" w:rsidRDefault="000A54D4" w:rsidP="0001087F">
            <w:pPr>
              <w:pStyle w:val="TabellRader"/>
            </w:pPr>
            <w:r>
              <w:t>10</w:t>
            </w:r>
            <w:r w:rsidR="00A11C66">
              <w:t>1</w:t>
            </w:r>
          </w:p>
        </w:tc>
        <w:tc>
          <w:tcPr>
            <w:tcW w:w="731" w:type="pct"/>
            <w:hideMark/>
          </w:tcPr>
          <w:p w14:paraId="630E4603" w14:textId="53769A57" w:rsidR="00C90C6E" w:rsidRDefault="00341244" w:rsidP="0001087F">
            <w:pPr>
              <w:pStyle w:val="TabellRader"/>
            </w:pPr>
            <w:r>
              <w:t>23</w:t>
            </w:r>
          </w:p>
        </w:tc>
      </w:tr>
      <w:tr w:rsidR="00C90C6E" w14:paraId="66DC78C3" w14:textId="77777777" w:rsidTr="0001087F">
        <w:tc>
          <w:tcPr>
            <w:tcW w:w="1951" w:type="pct"/>
            <w:hideMark/>
          </w:tcPr>
          <w:p w14:paraId="721ECEE8" w14:textId="77777777" w:rsidR="00C90C6E" w:rsidRDefault="00C90C6E" w:rsidP="0001087F">
            <w:pPr>
              <w:pStyle w:val="TabellRader"/>
            </w:pPr>
            <w:r>
              <w:t>Försvarsdepartementet</w:t>
            </w:r>
          </w:p>
        </w:tc>
        <w:tc>
          <w:tcPr>
            <w:tcW w:w="854" w:type="pct"/>
            <w:hideMark/>
          </w:tcPr>
          <w:p w14:paraId="22F48C66" w14:textId="50571144" w:rsidR="00C90C6E" w:rsidRDefault="004B242D" w:rsidP="0001087F">
            <w:pPr>
              <w:pStyle w:val="TabellRader"/>
            </w:pPr>
            <w:r>
              <w:t>101</w:t>
            </w:r>
          </w:p>
        </w:tc>
        <w:tc>
          <w:tcPr>
            <w:tcW w:w="589" w:type="pct"/>
            <w:hideMark/>
          </w:tcPr>
          <w:p w14:paraId="1ABAF11C" w14:textId="5892C1A1" w:rsidR="00C90C6E" w:rsidRDefault="00341244" w:rsidP="0001087F">
            <w:pPr>
              <w:pStyle w:val="TabellRader"/>
            </w:pPr>
            <w:r>
              <w:t>2</w:t>
            </w:r>
            <w:r w:rsidR="004B242D">
              <w:t>6</w:t>
            </w:r>
          </w:p>
        </w:tc>
        <w:tc>
          <w:tcPr>
            <w:tcW w:w="874" w:type="pct"/>
            <w:hideMark/>
          </w:tcPr>
          <w:p w14:paraId="10C080AA" w14:textId="267DA2DC" w:rsidR="00C90C6E" w:rsidRDefault="00341244" w:rsidP="0001087F">
            <w:pPr>
              <w:pStyle w:val="TabellRader"/>
            </w:pPr>
            <w:r>
              <w:t>7</w:t>
            </w:r>
            <w:r w:rsidR="004B242D">
              <w:t>4</w:t>
            </w:r>
          </w:p>
        </w:tc>
        <w:tc>
          <w:tcPr>
            <w:tcW w:w="731" w:type="pct"/>
            <w:hideMark/>
          </w:tcPr>
          <w:p w14:paraId="4414A3CB" w14:textId="44FDD616" w:rsidR="00C90C6E" w:rsidRDefault="00341244" w:rsidP="0001087F">
            <w:pPr>
              <w:pStyle w:val="TabellRader"/>
            </w:pPr>
            <w:r>
              <w:t>1</w:t>
            </w:r>
          </w:p>
        </w:tc>
      </w:tr>
      <w:tr w:rsidR="00C90C6E" w14:paraId="1960CB18" w14:textId="77777777" w:rsidTr="0001087F">
        <w:tc>
          <w:tcPr>
            <w:tcW w:w="1951" w:type="pct"/>
            <w:hideMark/>
          </w:tcPr>
          <w:p w14:paraId="3311BEC3" w14:textId="77777777" w:rsidR="00C90C6E" w:rsidRDefault="00C90C6E" w:rsidP="0001087F">
            <w:pPr>
              <w:pStyle w:val="TabellRader"/>
            </w:pPr>
            <w:r>
              <w:t>Socialdepartementet</w:t>
            </w:r>
          </w:p>
        </w:tc>
        <w:tc>
          <w:tcPr>
            <w:tcW w:w="854" w:type="pct"/>
            <w:hideMark/>
          </w:tcPr>
          <w:p w14:paraId="4AD00439" w14:textId="28CA3928" w:rsidR="00C90C6E" w:rsidRDefault="00C5087B" w:rsidP="0001087F">
            <w:pPr>
              <w:pStyle w:val="TabellRader"/>
            </w:pPr>
            <w:r>
              <w:t>5</w:t>
            </w:r>
            <w:r w:rsidR="00A11C66">
              <w:t>54</w:t>
            </w:r>
          </w:p>
        </w:tc>
        <w:tc>
          <w:tcPr>
            <w:tcW w:w="589" w:type="pct"/>
            <w:hideMark/>
          </w:tcPr>
          <w:p w14:paraId="293EE031" w14:textId="4811B40B" w:rsidR="00C90C6E" w:rsidRDefault="00C5087B" w:rsidP="0001087F">
            <w:pPr>
              <w:pStyle w:val="TabellRader"/>
            </w:pPr>
            <w:r>
              <w:t>1</w:t>
            </w:r>
            <w:r w:rsidR="00A11C66">
              <w:t>30</w:t>
            </w:r>
          </w:p>
        </w:tc>
        <w:tc>
          <w:tcPr>
            <w:tcW w:w="874" w:type="pct"/>
            <w:hideMark/>
          </w:tcPr>
          <w:p w14:paraId="6C2B7756" w14:textId="6D07653B" w:rsidR="00C90C6E" w:rsidRDefault="009C275D" w:rsidP="0001087F">
            <w:pPr>
              <w:pStyle w:val="TabellRader"/>
            </w:pPr>
            <w:r>
              <w:t>41</w:t>
            </w:r>
            <w:r w:rsidR="00A11C66">
              <w:t>3</w:t>
            </w:r>
          </w:p>
        </w:tc>
        <w:tc>
          <w:tcPr>
            <w:tcW w:w="731" w:type="pct"/>
            <w:hideMark/>
          </w:tcPr>
          <w:p w14:paraId="5A8E1FA4" w14:textId="1025358B" w:rsidR="00C90C6E" w:rsidRDefault="00C5087B" w:rsidP="0001087F">
            <w:pPr>
              <w:pStyle w:val="TabellRader"/>
            </w:pPr>
            <w:r>
              <w:t>1</w:t>
            </w:r>
            <w:r w:rsidR="00A11C66">
              <w:t>1</w:t>
            </w:r>
          </w:p>
        </w:tc>
      </w:tr>
      <w:tr w:rsidR="00C90C6E" w14:paraId="4A0D69AE" w14:textId="77777777" w:rsidTr="0001087F">
        <w:tc>
          <w:tcPr>
            <w:tcW w:w="1951" w:type="pct"/>
            <w:hideMark/>
          </w:tcPr>
          <w:p w14:paraId="315C1C81" w14:textId="77777777" w:rsidR="00C90C6E" w:rsidRDefault="00C90C6E" w:rsidP="0001087F">
            <w:pPr>
              <w:pStyle w:val="TabellRader"/>
            </w:pPr>
            <w:r>
              <w:t>Finansdepartementet</w:t>
            </w:r>
          </w:p>
        </w:tc>
        <w:tc>
          <w:tcPr>
            <w:tcW w:w="854" w:type="pct"/>
            <w:hideMark/>
          </w:tcPr>
          <w:p w14:paraId="35BE50F6" w14:textId="1CA7CA7E" w:rsidR="00C90C6E" w:rsidRDefault="00C5087B" w:rsidP="0001087F">
            <w:pPr>
              <w:pStyle w:val="TabellRader"/>
            </w:pPr>
            <w:r>
              <w:t>10</w:t>
            </w:r>
            <w:r w:rsidR="00807B5B">
              <w:t>43</w:t>
            </w:r>
          </w:p>
        </w:tc>
        <w:tc>
          <w:tcPr>
            <w:tcW w:w="589" w:type="pct"/>
            <w:hideMark/>
          </w:tcPr>
          <w:p w14:paraId="6134CDE0" w14:textId="2D38D0D6" w:rsidR="00C90C6E" w:rsidRDefault="00C5087B" w:rsidP="0001087F">
            <w:pPr>
              <w:pStyle w:val="TabellRader"/>
            </w:pPr>
            <w:r>
              <w:t>4</w:t>
            </w:r>
            <w:r w:rsidR="00807B5B">
              <w:t>78</w:t>
            </w:r>
          </w:p>
        </w:tc>
        <w:tc>
          <w:tcPr>
            <w:tcW w:w="874" w:type="pct"/>
            <w:hideMark/>
          </w:tcPr>
          <w:p w14:paraId="41CAE26A" w14:textId="709AA7E0" w:rsidR="00C90C6E" w:rsidRDefault="00C5087B" w:rsidP="0001087F">
            <w:pPr>
              <w:pStyle w:val="TabellRader"/>
            </w:pPr>
            <w:r>
              <w:t>5</w:t>
            </w:r>
            <w:r w:rsidR="00807B5B">
              <w:t>54</w:t>
            </w:r>
          </w:p>
        </w:tc>
        <w:tc>
          <w:tcPr>
            <w:tcW w:w="731" w:type="pct"/>
            <w:hideMark/>
          </w:tcPr>
          <w:p w14:paraId="1F5CE6C2" w14:textId="4FD75B6B" w:rsidR="00C90C6E" w:rsidRDefault="00C5087B" w:rsidP="0001087F">
            <w:pPr>
              <w:pStyle w:val="TabellRader"/>
            </w:pPr>
            <w:r>
              <w:t>11</w:t>
            </w:r>
          </w:p>
        </w:tc>
      </w:tr>
      <w:tr w:rsidR="00C90C6E" w14:paraId="39E87812" w14:textId="77777777" w:rsidTr="0001087F">
        <w:tc>
          <w:tcPr>
            <w:tcW w:w="1951" w:type="pct"/>
            <w:hideMark/>
          </w:tcPr>
          <w:p w14:paraId="7F9C23CE" w14:textId="77777777" w:rsidR="00C90C6E" w:rsidRDefault="00C90C6E" w:rsidP="0001087F">
            <w:pPr>
              <w:pStyle w:val="TabellRader"/>
              <w:rPr>
                <w:u w:val="single"/>
              </w:rPr>
            </w:pPr>
            <w:r>
              <w:t>Utbildningsdepartementet</w:t>
            </w:r>
          </w:p>
        </w:tc>
        <w:tc>
          <w:tcPr>
            <w:tcW w:w="854" w:type="pct"/>
            <w:hideMark/>
          </w:tcPr>
          <w:p w14:paraId="24168FBF" w14:textId="7764E5C1" w:rsidR="00C90C6E" w:rsidRDefault="00C5087B" w:rsidP="0001087F">
            <w:pPr>
              <w:pStyle w:val="TabellRader"/>
            </w:pPr>
            <w:r>
              <w:t>2</w:t>
            </w:r>
            <w:r w:rsidR="00844E7F">
              <w:t>4</w:t>
            </w:r>
            <w:r w:rsidR="00807B5B">
              <w:t>6</w:t>
            </w:r>
          </w:p>
        </w:tc>
        <w:tc>
          <w:tcPr>
            <w:tcW w:w="589" w:type="pct"/>
            <w:hideMark/>
          </w:tcPr>
          <w:p w14:paraId="10955A3F" w14:textId="556F5961" w:rsidR="00C90C6E" w:rsidRDefault="00C5087B" w:rsidP="0001087F">
            <w:pPr>
              <w:pStyle w:val="TabellRader"/>
            </w:pPr>
            <w:r>
              <w:t>2</w:t>
            </w:r>
            <w:r w:rsidR="00807B5B">
              <w:t>9</w:t>
            </w:r>
          </w:p>
        </w:tc>
        <w:tc>
          <w:tcPr>
            <w:tcW w:w="874" w:type="pct"/>
            <w:hideMark/>
          </w:tcPr>
          <w:p w14:paraId="4CB3DDC8" w14:textId="7316824D" w:rsidR="00C90C6E" w:rsidRDefault="00C5087B" w:rsidP="0001087F">
            <w:pPr>
              <w:pStyle w:val="TabellRader"/>
            </w:pPr>
            <w:r>
              <w:t>2</w:t>
            </w:r>
            <w:r w:rsidR="00E6559E">
              <w:t>1</w:t>
            </w:r>
            <w:r w:rsidR="00807B5B">
              <w:t>3</w:t>
            </w:r>
          </w:p>
        </w:tc>
        <w:tc>
          <w:tcPr>
            <w:tcW w:w="731" w:type="pct"/>
            <w:hideMark/>
          </w:tcPr>
          <w:p w14:paraId="2B5012A8" w14:textId="3EF6A100" w:rsidR="00C90C6E" w:rsidRDefault="00C5087B" w:rsidP="0001087F">
            <w:pPr>
              <w:pStyle w:val="TabellRader"/>
            </w:pPr>
            <w:r>
              <w:t>4</w:t>
            </w:r>
          </w:p>
        </w:tc>
      </w:tr>
      <w:tr w:rsidR="00C90C6E" w14:paraId="1D44EAE6" w14:textId="77777777" w:rsidTr="0001087F">
        <w:tc>
          <w:tcPr>
            <w:tcW w:w="1951" w:type="pct"/>
            <w:hideMark/>
          </w:tcPr>
          <w:p w14:paraId="2653177E" w14:textId="52D3BA5B" w:rsidR="00C90C6E" w:rsidRDefault="00C90C6E" w:rsidP="0001087F">
            <w:pPr>
              <w:pStyle w:val="TabellRader"/>
            </w:pPr>
            <w:r>
              <w:t>Miljödepartementet</w:t>
            </w:r>
          </w:p>
        </w:tc>
        <w:tc>
          <w:tcPr>
            <w:tcW w:w="854" w:type="pct"/>
            <w:hideMark/>
          </w:tcPr>
          <w:p w14:paraId="5CB90527" w14:textId="1ED40D8D" w:rsidR="00C90C6E" w:rsidRDefault="00C5087B" w:rsidP="0001087F">
            <w:pPr>
              <w:pStyle w:val="TabellRader"/>
            </w:pPr>
            <w:r>
              <w:t>1</w:t>
            </w:r>
            <w:r w:rsidR="00E6559E">
              <w:t>6</w:t>
            </w:r>
            <w:r w:rsidR="00807B5B">
              <w:t>9</w:t>
            </w:r>
          </w:p>
        </w:tc>
        <w:tc>
          <w:tcPr>
            <w:tcW w:w="589" w:type="pct"/>
            <w:hideMark/>
          </w:tcPr>
          <w:p w14:paraId="410794D7" w14:textId="36813648" w:rsidR="00C90C6E" w:rsidRDefault="00E6559E" w:rsidP="0001087F">
            <w:pPr>
              <w:pStyle w:val="TabellRader"/>
            </w:pPr>
            <w:r>
              <w:t>35</w:t>
            </w:r>
          </w:p>
        </w:tc>
        <w:tc>
          <w:tcPr>
            <w:tcW w:w="874" w:type="pct"/>
            <w:hideMark/>
          </w:tcPr>
          <w:p w14:paraId="5AE5D69E" w14:textId="59C35B74" w:rsidR="00C90C6E" w:rsidRDefault="00C5087B" w:rsidP="0001087F">
            <w:pPr>
              <w:pStyle w:val="TabellRader"/>
            </w:pPr>
            <w:r>
              <w:t>13</w:t>
            </w:r>
            <w:r w:rsidR="00807B5B">
              <w:t>4</w:t>
            </w:r>
          </w:p>
        </w:tc>
        <w:tc>
          <w:tcPr>
            <w:tcW w:w="731" w:type="pct"/>
            <w:hideMark/>
          </w:tcPr>
          <w:p w14:paraId="3E67556C" w14:textId="587C7330" w:rsidR="00C90C6E" w:rsidRDefault="00C5087B" w:rsidP="0001087F">
            <w:pPr>
              <w:pStyle w:val="TabellRader"/>
            </w:pPr>
            <w:r>
              <w:t>0</w:t>
            </w:r>
          </w:p>
        </w:tc>
      </w:tr>
      <w:tr w:rsidR="00C90C6E" w14:paraId="7DC6FFB0" w14:textId="77777777" w:rsidTr="0001087F">
        <w:tc>
          <w:tcPr>
            <w:tcW w:w="1951" w:type="pct"/>
            <w:hideMark/>
          </w:tcPr>
          <w:p w14:paraId="77F44B26" w14:textId="77777777" w:rsidR="00C90C6E" w:rsidRDefault="00C90C6E" w:rsidP="0001087F">
            <w:pPr>
              <w:pStyle w:val="TabellRader"/>
            </w:pPr>
            <w:r>
              <w:t>Näringsdepartementet</w:t>
            </w:r>
          </w:p>
        </w:tc>
        <w:tc>
          <w:tcPr>
            <w:tcW w:w="854" w:type="pct"/>
            <w:hideMark/>
          </w:tcPr>
          <w:p w14:paraId="71F3E996" w14:textId="67766A14" w:rsidR="00C90C6E" w:rsidRDefault="00C5087B" w:rsidP="0001087F">
            <w:pPr>
              <w:pStyle w:val="TabellRader"/>
            </w:pPr>
            <w:r>
              <w:t>2</w:t>
            </w:r>
            <w:r w:rsidR="00BF0EF4">
              <w:t>9</w:t>
            </w:r>
            <w:r w:rsidR="00807B5B">
              <w:t>5</w:t>
            </w:r>
          </w:p>
        </w:tc>
        <w:tc>
          <w:tcPr>
            <w:tcW w:w="589" w:type="pct"/>
            <w:hideMark/>
          </w:tcPr>
          <w:p w14:paraId="35551834" w14:textId="441C1239" w:rsidR="00C90C6E" w:rsidRDefault="00C5087B" w:rsidP="0001087F">
            <w:pPr>
              <w:pStyle w:val="TabellRader"/>
            </w:pPr>
            <w:r>
              <w:t>9</w:t>
            </w:r>
            <w:r w:rsidR="00807B5B">
              <w:t>4</w:t>
            </w:r>
          </w:p>
        </w:tc>
        <w:tc>
          <w:tcPr>
            <w:tcW w:w="874" w:type="pct"/>
            <w:hideMark/>
          </w:tcPr>
          <w:p w14:paraId="1C8E4E59" w14:textId="304667D5" w:rsidR="00C90C6E" w:rsidRDefault="00C5087B" w:rsidP="0001087F">
            <w:pPr>
              <w:pStyle w:val="TabellRader"/>
            </w:pPr>
            <w:r>
              <w:t>1</w:t>
            </w:r>
            <w:r w:rsidR="00BF0EF4">
              <w:t>91</w:t>
            </w:r>
          </w:p>
        </w:tc>
        <w:tc>
          <w:tcPr>
            <w:tcW w:w="731" w:type="pct"/>
            <w:hideMark/>
          </w:tcPr>
          <w:p w14:paraId="1A605C70" w14:textId="48094354" w:rsidR="00C90C6E" w:rsidRDefault="00807B5B" w:rsidP="0001087F">
            <w:pPr>
              <w:pStyle w:val="TabellRader"/>
            </w:pPr>
            <w:r>
              <w:t>10</w:t>
            </w:r>
          </w:p>
        </w:tc>
      </w:tr>
      <w:tr w:rsidR="00C90C6E" w14:paraId="1E2784DA" w14:textId="77777777" w:rsidTr="0001087F">
        <w:tc>
          <w:tcPr>
            <w:tcW w:w="1951" w:type="pct"/>
            <w:hideMark/>
          </w:tcPr>
          <w:p w14:paraId="564BFC52" w14:textId="77777777" w:rsidR="00C90C6E" w:rsidRDefault="00C90C6E" w:rsidP="0001087F">
            <w:pPr>
              <w:pStyle w:val="TabellRader"/>
            </w:pPr>
            <w:r>
              <w:t>Kulturdepartementet</w:t>
            </w:r>
          </w:p>
        </w:tc>
        <w:tc>
          <w:tcPr>
            <w:tcW w:w="854" w:type="pct"/>
            <w:hideMark/>
          </w:tcPr>
          <w:p w14:paraId="3C1BB985" w14:textId="1B03896A" w:rsidR="00C90C6E" w:rsidRDefault="00C5087B" w:rsidP="0001087F">
            <w:pPr>
              <w:pStyle w:val="TabellRader"/>
            </w:pPr>
            <w:r>
              <w:t>13</w:t>
            </w:r>
            <w:r w:rsidR="00807B5B">
              <w:t>6</w:t>
            </w:r>
          </w:p>
        </w:tc>
        <w:tc>
          <w:tcPr>
            <w:tcW w:w="589" w:type="pct"/>
            <w:hideMark/>
          </w:tcPr>
          <w:p w14:paraId="0EA8F418" w14:textId="03EF94D2" w:rsidR="00C90C6E" w:rsidRDefault="00C5087B" w:rsidP="0001087F">
            <w:pPr>
              <w:pStyle w:val="TabellRader"/>
            </w:pPr>
            <w:r>
              <w:t>28</w:t>
            </w:r>
          </w:p>
        </w:tc>
        <w:tc>
          <w:tcPr>
            <w:tcW w:w="874" w:type="pct"/>
            <w:hideMark/>
          </w:tcPr>
          <w:p w14:paraId="02A8E8DB" w14:textId="37B81A27" w:rsidR="00C90C6E" w:rsidRDefault="00C5087B" w:rsidP="0001087F">
            <w:pPr>
              <w:pStyle w:val="TabellRader"/>
            </w:pPr>
            <w:r>
              <w:t>10</w:t>
            </w:r>
            <w:r w:rsidR="00807B5B">
              <w:t>8</w:t>
            </w:r>
          </w:p>
        </w:tc>
        <w:tc>
          <w:tcPr>
            <w:tcW w:w="731" w:type="pct"/>
            <w:hideMark/>
          </w:tcPr>
          <w:p w14:paraId="24F9CC83" w14:textId="63997844" w:rsidR="00C90C6E" w:rsidRDefault="00C5087B" w:rsidP="0001087F">
            <w:pPr>
              <w:pStyle w:val="TabellRader"/>
            </w:pPr>
            <w:r>
              <w:t>0</w:t>
            </w:r>
          </w:p>
        </w:tc>
      </w:tr>
      <w:tr w:rsidR="00C90C6E" w14:paraId="336847F6" w14:textId="77777777" w:rsidTr="0001087F">
        <w:tc>
          <w:tcPr>
            <w:tcW w:w="1951" w:type="pct"/>
            <w:hideMark/>
          </w:tcPr>
          <w:p w14:paraId="6D205FB5" w14:textId="77777777" w:rsidR="00C90C6E" w:rsidRDefault="00C90C6E" w:rsidP="0001087F">
            <w:pPr>
              <w:pStyle w:val="TabellRader"/>
            </w:pPr>
            <w:r>
              <w:t>Arbetsmarknadsdepartementet</w:t>
            </w:r>
          </w:p>
        </w:tc>
        <w:tc>
          <w:tcPr>
            <w:tcW w:w="854" w:type="pct"/>
            <w:hideMark/>
          </w:tcPr>
          <w:p w14:paraId="0E048BA8" w14:textId="2FBBE8F8" w:rsidR="00C90C6E" w:rsidRDefault="00C5087B" w:rsidP="0001087F">
            <w:pPr>
              <w:pStyle w:val="TabellRader"/>
            </w:pPr>
            <w:r>
              <w:t>1</w:t>
            </w:r>
            <w:r w:rsidR="00BF0EF4">
              <w:t>2</w:t>
            </w:r>
            <w:r w:rsidR="00807B5B">
              <w:t>9</w:t>
            </w:r>
          </w:p>
        </w:tc>
        <w:tc>
          <w:tcPr>
            <w:tcW w:w="589" w:type="pct"/>
            <w:hideMark/>
          </w:tcPr>
          <w:p w14:paraId="5F6E6AE5" w14:textId="1635D786" w:rsidR="00C90C6E" w:rsidRDefault="00807B5B" w:rsidP="0001087F">
            <w:pPr>
              <w:pStyle w:val="TabellRader"/>
            </w:pPr>
            <w:r>
              <w:t>56</w:t>
            </w:r>
          </w:p>
        </w:tc>
        <w:tc>
          <w:tcPr>
            <w:tcW w:w="874" w:type="pct"/>
            <w:hideMark/>
          </w:tcPr>
          <w:p w14:paraId="2A07BC3E" w14:textId="259595F9" w:rsidR="00C90C6E" w:rsidRDefault="00807B5B" w:rsidP="0001087F">
            <w:pPr>
              <w:pStyle w:val="TabellRader"/>
            </w:pPr>
            <w:r>
              <w:t>73</w:t>
            </w:r>
          </w:p>
        </w:tc>
        <w:tc>
          <w:tcPr>
            <w:tcW w:w="731" w:type="pct"/>
            <w:hideMark/>
          </w:tcPr>
          <w:p w14:paraId="05CD6354" w14:textId="4795EF6F" w:rsidR="00C90C6E" w:rsidRDefault="00C5087B" w:rsidP="0001087F">
            <w:pPr>
              <w:pStyle w:val="TabellRader"/>
            </w:pPr>
            <w:r>
              <w:t>0</w:t>
            </w:r>
          </w:p>
        </w:tc>
      </w:tr>
      <w:tr w:rsidR="0001087F" w14:paraId="6E701BDF" w14:textId="77777777" w:rsidTr="0001087F">
        <w:tc>
          <w:tcPr>
            <w:tcW w:w="1951" w:type="pct"/>
          </w:tcPr>
          <w:p w14:paraId="38BF10A3" w14:textId="38E551C9" w:rsidR="0001087F" w:rsidRDefault="006C3154" w:rsidP="0001087F">
            <w:pPr>
              <w:pStyle w:val="TabellRader"/>
            </w:pPr>
            <w:r>
              <w:t>Infrastrukturdepartementet</w:t>
            </w:r>
          </w:p>
        </w:tc>
        <w:tc>
          <w:tcPr>
            <w:tcW w:w="854" w:type="pct"/>
          </w:tcPr>
          <w:p w14:paraId="14EE0A9E" w14:textId="34BA7D34" w:rsidR="0001087F" w:rsidRDefault="00BF0EF4" w:rsidP="0001087F">
            <w:pPr>
              <w:pStyle w:val="TabellRader"/>
            </w:pPr>
            <w:r>
              <w:t>4</w:t>
            </w:r>
            <w:r w:rsidR="00807B5B">
              <w:t>14</w:t>
            </w:r>
          </w:p>
        </w:tc>
        <w:tc>
          <w:tcPr>
            <w:tcW w:w="589" w:type="pct"/>
          </w:tcPr>
          <w:p w14:paraId="0B1A1B3B" w14:textId="7518CBA0" w:rsidR="0001087F" w:rsidRDefault="00C5087B" w:rsidP="0001087F">
            <w:pPr>
              <w:pStyle w:val="TabellRader"/>
            </w:pPr>
            <w:r>
              <w:t>1</w:t>
            </w:r>
            <w:r w:rsidR="00807B5B">
              <w:t>44</w:t>
            </w:r>
          </w:p>
        </w:tc>
        <w:tc>
          <w:tcPr>
            <w:tcW w:w="874" w:type="pct"/>
          </w:tcPr>
          <w:p w14:paraId="03935305" w14:textId="0DCF17E5" w:rsidR="0001087F" w:rsidRDefault="00C5087B" w:rsidP="0001087F">
            <w:pPr>
              <w:pStyle w:val="TabellRader"/>
            </w:pPr>
            <w:r>
              <w:t>2</w:t>
            </w:r>
            <w:r w:rsidR="00BF0EF4">
              <w:t>6</w:t>
            </w:r>
            <w:r w:rsidR="00807B5B">
              <w:t>8</w:t>
            </w:r>
          </w:p>
        </w:tc>
        <w:tc>
          <w:tcPr>
            <w:tcW w:w="731" w:type="pct"/>
          </w:tcPr>
          <w:p w14:paraId="45E49D37" w14:textId="7422F09A" w:rsidR="0001087F" w:rsidRDefault="00C5087B" w:rsidP="0001087F">
            <w:pPr>
              <w:pStyle w:val="TabellRader"/>
            </w:pPr>
            <w:r>
              <w:t>2</w:t>
            </w:r>
          </w:p>
        </w:tc>
      </w:tr>
      <w:tr w:rsidR="00C90C6E" w14:paraId="484F8F6A" w14:textId="77777777" w:rsidTr="0001087F">
        <w:tc>
          <w:tcPr>
            <w:tcW w:w="1951" w:type="pct"/>
            <w:hideMark/>
          </w:tcPr>
          <w:p w14:paraId="429D75EB" w14:textId="77777777" w:rsidR="00C90C6E" w:rsidRDefault="00C90C6E" w:rsidP="0001087F">
            <w:pPr>
              <w:pStyle w:val="TabellRader"/>
            </w:pPr>
            <w:r>
              <w:t>Övriga</w:t>
            </w:r>
          </w:p>
        </w:tc>
        <w:tc>
          <w:tcPr>
            <w:tcW w:w="854" w:type="pct"/>
            <w:hideMark/>
          </w:tcPr>
          <w:p w14:paraId="2DC19223" w14:textId="7A27125C" w:rsidR="00C90C6E" w:rsidRDefault="00C5087B" w:rsidP="0001087F">
            <w:pPr>
              <w:pStyle w:val="TabellRader"/>
            </w:pPr>
            <w:r>
              <w:t>2</w:t>
            </w:r>
            <w:r w:rsidR="00A50CAB">
              <w:t>2</w:t>
            </w:r>
            <w:r w:rsidR="00807B5B">
              <w:t>7</w:t>
            </w:r>
          </w:p>
        </w:tc>
        <w:tc>
          <w:tcPr>
            <w:tcW w:w="589" w:type="pct"/>
            <w:hideMark/>
          </w:tcPr>
          <w:p w14:paraId="7610136A" w14:textId="6BA858BA" w:rsidR="00C90C6E" w:rsidRDefault="00C5087B" w:rsidP="0001087F">
            <w:pPr>
              <w:pStyle w:val="TabellRader"/>
            </w:pPr>
            <w:r>
              <w:t>0</w:t>
            </w:r>
          </w:p>
        </w:tc>
        <w:tc>
          <w:tcPr>
            <w:tcW w:w="874" w:type="pct"/>
            <w:hideMark/>
          </w:tcPr>
          <w:p w14:paraId="61C5CD61" w14:textId="74F8BB49" w:rsidR="00C90C6E" w:rsidRDefault="00C5087B" w:rsidP="0001087F">
            <w:pPr>
              <w:pStyle w:val="TabellRader"/>
            </w:pPr>
            <w:r>
              <w:t>4</w:t>
            </w:r>
          </w:p>
        </w:tc>
        <w:tc>
          <w:tcPr>
            <w:tcW w:w="731" w:type="pct"/>
            <w:hideMark/>
          </w:tcPr>
          <w:p w14:paraId="7C64F673" w14:textId="79578234" w:rsidR="00C90C6E" w:rsidRDefault="00C5087B" w:rsidP="0001087F">
            <w:pPr>
              <w:pStyle w:val="TabellRader"/>
            </w:pPr>
            <w:r>
              <w:t>2</w:t>
            </w:r>
            <w:r w:rsidR="006C653D">
              <w:t>2</w:t>
            </w:r>
            <w:r w:rsidR="00807B5B">
              <w:t>3</w:t>
            </w:r>
          </w:p>
        </w:tc>
      </w:tr>
      <w:tr w:rsidR="00C90C6E" w14:paraId="20C11BAF" w14:textId="77777777" w:rsidTr="0001087F">
        <w:tc>
          <w:tcPr>
            <w:tcW w:w="1951" w:type="pct"/>
            <w:tcBorders>
              <w:top w:val="nil"/>
              <w:left w:val="nil"/>
              <w:bottom w:val="single" w:sz="8" w:space="0" w:color="auto"/>
              <w:right w:val="nil"/>
            </w:tcBorders>
            <w:hideMark/>
          </w:tcPr>
          <w:p w14:paraId="2F3DB63E" w14:textId="77777777" w:rsidR="00C90C6E" w:rsidRDefault="00C90C6E" w:rsidP="0001087F">
            <w:pPr>
              <w:pStyle w:val="TabellSlutsumma"/>
            </w:pPr>
            <w:r>
              <w:t>Totalt</w:t>
            </w:r>
          </w:p>
        </w:tc>
        <w:tc>
          <w:tcPr>
            <w:tcW w:w="854" w:type="pct"/>
            <w:tcBorders>
              <w:top w:val="nil"/>
              <w:left w:val="nil"/>
              <w:bottom w:val="single" w:sz="8" w:space="0" w:color="auto"/>
              <w:right w:val="nil"/>
            </w:tcBorders>
            <w:hideMark/>
          </w:tcPr>
          <w:p w14:paraId="6D852F1A" w14:textId="3F310D2D" w:rsidR="00C90C6E" w:rsidRDefault="00C5087B" w:rsidP="0001087F">
            <w:pPr>
              <w:pStyle w:val="TabellSlutsumma"/>
            </w:pPr>
            <w:r>
              <w:t>4</w:t>
            </w:r>
            <w:r w:rsidR="00F3148F">
              <w:t>516</w:t>
            </w:r>
          </w:p>
        </w:tc>
        <w:tc>
          <w:tcPr>
            <w:tcW w:w="589" w:type="pct"/>
            <w:tcBorders>
              <w:top w:val="nil"/>
              <w:left w:val="nil"/>
              <w:bottom w:val="single" w:sz="8" w:space="0" w:color="auto"/>
              <w:right w:val="nil"/>
            </w:tcBorders>
            <w:hideMark/>
          </w:tcPr>
          <w:p w14:paraId="296CFCB2" w14:textId="00467B87" w:rsidR="00C90C6E" w:rsidRDefault="00C5087B" w:rsidP="0001087F">
            <w:pPr>
              <w:pStyle w:val="TabellSlutsumma"/>
            </w:pPr>
            <w:r>
              <w:t>15</w:t>
            </w:r>
            <w:r w:rsidR="00F3148F">
              <w:t>63</w:t>
            </w:r>
          </w:p>
        </w:tc>
        <w:tc>
          <w:tcPr>
            <w:tcW w:w="874" w:type="pct"/>
            <w:tcBorders>
              <w:top w:val="nil"/>
              <w:left w:val="nil"/>
              <w:bottom w:val="single" w:sz="8" w:space="0" w:color="auto"/>
              <w:right w:val="nil"/>
            </w:tcBorders>
            <w:hideMark/>
          </w:tcPr>
          <w:p w14:paraId="55270311" w14:textId="68DFCAF7" w:rsidR="00C90C6E" w:rsidRDefault="00C5087B" w:rsidP="0001087F">
            <w:pPr>
              <w:pStyle w:val="TabellSlutsumma"/>
            </w:pPr>
            <w:r>
              <w:t>2</w:t>
            </w:r>
            <w:r w:rsidR="00F3148F">
              <w:t>629</w:t>
            </w:r>
          </w:p>
        </w:tc>
        <w:tc>
          <w:tcPr>
            <w:tcW w:w="731" w:type="pct"/>
            <w:tcBorders>
              <w:top w:val="nil"/>
              <w:left w:val="nil"/>
              <w:bottom w:val="single" w:sz="8" w:space="0" w:color="auto"/>
              <w:right w:val="nil"/>
            </w:tcBorders>
            <w:hideMark/>
          </w:tcPr>
          <w:p w14:paraId="54AD8B2D" w14:textId="108FB83C" w:rsidR="00C90C6E" w:rsidRDefault="00C5087B" w:rsidP="0001087F">
            <w:pPr>
              <w:pStyle w:val="TabellSlutsumma"/>
            </w:pPr>
            <w:r>
              <w:t>3</w:t>
            </w:r>
            <w:r w:rsidR="00F3148F">
              <w:t>24</w:t>
            </w:r>
          </w:p>
        </w:tc>
      </w:tr>
    </w:tbl>
    <w:p w14:paraId="06509CC8" w14:textId="479FCA73" w:rsidR="005C48E1" w:rsidRDefault="005C48E1" w:rsidP="00503985">
      <w:pPr>
        <w:pStyle w:val="Brdtextmedindrag"/>
      </w:pPr>
    </w:p>
    <w:p w14:paraId="1F0D4526" w14:textId="77777777" w:rsidR="005C48E1" w:rsidRDefault="005C48E1">
      <w:pPr>
        <w:spacing w:line="2" w:lineRule="auto"/>
        <w:rPr>
          <w:rFonts w:ascii="Times New Roman" w:hAnsi="Times New Roman"/>
          <w:sz w:val="20"/>
        </w:rPr>
      </w:pPr>
      <w:r>
        <w:br w:type="page"/>
      </w:r>
    </w:p>
    <w:p w14:paraId="6B93325B" w14:textId="745B6E11" w:rsidR="00C06041" w:rsidRPr="00743DE2" w:rsidRDefault="009815BE" w:rsidP="009815BE">
      <w:pPr>
        <w:pStyle w:val="Rubrik2utannumrering"/>
        <w:rPr>
          <w:sz w:val="24"/>
          <w:szCs w:val="24"/>
        </w:rPr>
      </w:pPr>
      <w:r>
        <w:t>Regelbeståndet hos myndigheterna 20</w:t>
      </w:r>
      <w:r w:rsidR="008049A6">
        <w:t>1</w:t>
      </w:r>
      <w:r w:rsidR="008561E1">
        <w:t>2</w:t>
      </w:r>
      <w:r>
        <w:t>–20</w:t>
      </w:r>
      <w:r w:rsidR="008049A6">
        <w:t>2</w:t>
      </w:r>
      <w:r w:rsidR="008561E1">
        <w:t>2</w:t>
      </w:r>
      <w:r w:rsidR="008561E1">
        <w:br/>
      </w:r>
    </w:p>
    <w:tbl>
      <w:tblPr>
        <w:tblW w:w="8132" w:type="dxa"/>
        <w:tblCellMar>
          <w:left w:w="70" w:type="dxa"/>
          <w:right w:w="70" w:type="dxa"/>
        </w:tblCellMar>
        <w:tblLook w:val="04A0" w:firstRow="1" w:lastRow="0" w:firstColumn="1" w:lastColumn="0" w:noHBand="0" w:noVBand="1"/>
      </w:tblPr>
      <w:tblGrid>
        <w:gridCol w:w="1260"/>
        <w:gridCol w:w="1176"/>
        <w:gridCol w:w="1175"/>
        <w:gridCol w:w="1175"/>
        <w:gridCol w:w="1175"/>
        <w:gridCol w:w="1175"/>
        <w:gridCol w:w="996"/>
      </w:tblGrid>
      <w:tr w:rsidR="003A0813" w:rsidRPr="003A0813" w14:paraId="5A5D6982" w14:textId="77777777" w:rsidTr="004A350F">
        <w:trPr>
          <w:trHeight w:val="288"/>
        </w:trPr>
        <w:tc>
          <w:tcPr>
            <w:tcW w:w="1260" w:type="dxa"/>
            <w:tcBorders>
              <w:top w:val="nil"/>
              <w:left w:val="nil"/>
              <w:bottom w:val="nil"/>
              <w:right w:val="nil"/>
            </w:tcBorders>
            <w:shd w:val="clear" w:color="auto" w:fill="auto"/>
            <w:noWrap/>
            <w:vAlign w:val="bottom"/>
            <w:hideMark/>
          </w:tcPr>
          <w:p w14:paraId="134FC73A" w14:textId="03DF94EB" w:rsidR="003A0813" w:rsidRPr="003A0813" w:rsidRDefault="003A0813">
            <w:pPr>
              <w:spacing w:line="240" w:lineRule="auto"/>
              <w:rPr>
                <w:rFonts w:ascii="Calibri" w:hAnsi="Calibri" w:cs="Calibri"/>
                <w:color w:val="000000"/>
                <w:szCs w:val="22"/>
                <w:lang w:eastAsia="sv-SE"/>
              </w:rPr>
            </w:pPr>
            <w:r w:rsidRPr="003A0813">
              <w:rPr>
                <w:rFonts w:ascii="Calibri" w:hAnsi="Calibri" w:cs="Calibri"/>
                <w:noProof/>
                <w:color w:val="000000"/>
                <w:szCs w:val="22"/>
                <w:lang w:eastAsia="sv-SE"/>
              </w:rPr>
              <w:drawing>
                <wp:anchor distT="0" distB="0" distL="114300" distR="114300" simplePos="0" relativeHeight="251660289" behindDoc="0" locked="0" layoutInCell="1" allowOverlap="1" wp14:anchorId="718B97E9" wp14:editId="207859E2">
                  <wp:simplePos x="0" y="0"/>
                  <wp:positionH relativeFrom="column">
                    <wp:posOffset>-635</wp:posOffset>
                  </wp:positionH>
                  <wp:positionV relativeFrom="paragraph">
                    <wp:posOffset>120015</wp:posOffset>
                  </wp:positionV>
                  <wp:extent cx="3789045" cy="2174875"/>
                  <wp:effectExtent l="0" t="0" r="1905" b="0"/>
                  <wp:wrapNone/>
                  <wp:docPr id="12" name="Diagram 12">
                    <a:extLst xmlns:a="http://schemas.openxmlformats.org/drawingml/2006/main">
                      <a:ext uri="{FF2B5EF4-FFF2-40B4-BE49-F238E27FC236}">
                        <a16:creationId xmlns:a16="http://schemas.microsoft.com/office/drawing/2014/main" id="{00000000-0008-0000-0100-000015000000}"/>
                      </a:ext>
                    </a:extLst>
                  </wp:docPr>
                  <wp:cNvGraphicFramePr>
                    <a:graphicFrameLocks xmlns:a="http://schemas.openxmlformats.org/drawingml/2006/main" noGrp="1"/>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14:sizeRelH relativeFrom="page">
                    <wp14:pctWidth>0</wp14:pctWidth>
                  </wp14:sizeRelH>
                  <wp14:sizeRelV relativeFrom="page">
                    <wp14:pctHeight>0</wp14:pctHeight>
                  </wp14:sizeRelV>
                </wp:anchor>
              </w:drawing>
            </w:r>
          </w:p>
          <w:tbl>
            <w:tblPr>
              <w:tblW w:w="0" w:type="auto"/>
              <w:tblCellSpacing w:w="0" w:type="dxa"/>
              <w:tblCellMar>
                <w:left w:w="0" w:type="dxa"/>
                <w:right w:w="0" w:type="dxa"/>
              </w:tblCellMar>
              <w:tblLook w:val="04A0" w:firstRow="1" w:lastRow="0" w:firstColumn="1" w:lastColumn="0" w:noHBand="0" w:noVBand="1"/>
            </w:tblPr>
            <w:tblGrid>
              <w:gridCol w:w="1120"/>
            </w:tblGrid>
            <w:tr w:rsidR="003A0813" w:rsidRPr="003A0813" w14:paraId="28BD4EFB" w14:textId="77777777">
              <w:trPr>
                <w:trHeight w:val="288"/>
                <w:tblCellSpacing w:w="0" w:type="dxa"/>
              </w:trPr>
              <w:tc>
                <w:tcPr>
                  <w:tcW w:w="1120" w:type="dxa"/>
                  <w:tcBorders>
                    <w:top w:val="nil"/>
                    <w:left w:val="nil"/>
                    <w:bottom w:val="nil"/>
                    <w:right w:val="nil"/>
                  </w:tcBorders>
                  <w:shd w:val="clear" w:color="auto" w:fill="auto"/>
                  <w:noWrap/>
                  <w:vAlign w:val="bottom"/>
                  <w:hideMark/>
                </w:tcPr>
                <w:p w14:paraId="769AB922" w14:textId="77777777" w:rsidR="003A0813" w:rsidRPr="003A0813" w:rsidRDefault="003A0813" w:rsidP="003A0813">
                  <w:pPr>
                    <w:spacing w:after="0" w:line="240" w:lineRule="auto"/>
                    <w:rPr>
                      <w:rFonts w:ascii="Calibri" w:hAnsi="Calibri" w:cs="Calibri"/>
                      <w:color w:val="000000"/>
                      <w:szCs w:val="22"/>
                      <w:lang w:eastAsia="sv-SE"/>
                    </w:rPr>
                  </w:pPr>
                </w:p>
              </w:tc>
            </w:tr>
          </w:tbl>
          <w:p w14:paraId="018BAFF4" w14:textId="77777777" w:rsidR="003A0813" w:rsidRPr="003A0813" w:rsidRDefault="003A0813" w:rsidP="003A0813">
            <w:pPr>
              <w:spacing w:after="0" w:line="240" w:lineRule="auto"/>
              <w:rPr>
                <w:rFonts w:ascii="Calibri" w:hAnsi="Calibri" w:cs="Calibri"/>
                <w:color w:val="000000"/>
                <w:szCs w:val="22"/>
                <w:lang w:eastAsia="sv-SE"/>
              </w:rPr>
            </w:pPr>
          </w:p>
        </w:tc>
        <w:tc>
          <w:tcPr>
            <w:tcW w:w="5876" w:type="dxa"/>
            <w:gridSpan w:val="5"/>
            <w:tcBorders>
              <w:top w:val="nil"/>
              <w:left w:val="nil"/>
              <w:bottom w:val="nil"/>
              <w:right w:val="nil"/>
            </w:tcBorders>
            <w:shd w:val="clear" w:color="auto" w:fill="auto"/>
            <w:noWrap/>
            <w:vAlign w:val="bottom"/>
            <w:hideMark/>
          </w:tcPr>
          <w:p w14:paraId="66E9E307"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35B77702" w14:textId="77777777" w:rsidR="003A0813" w:rsidRPr="003A0813" w:rsidRDefault="003A0813" w:rsidP="003A0813">
            <w:pPr>
              <w:spacing w:after="0" w:line="240" w:lineRule="auto"/>
              <w:jc w:val="center"/>
              <w:rPr>
                <w:rFonts w:ascii="Times New Roman" w:hAnsi="Times New Roman"/>
                <w:sz w:val="20"/>
                <w:lang w:eastAsia="sv-SE"/>
              </w:rPr>
            </w:pPr>
          </w:p>
        </w:tc>
      </w:tr>
      <w:tr w:rsidR="003A0813" w:rsidRPr="003A0813" w14:paraId="1DF79F30" w14:textId="77777777" w:rsidTr="004A350F">
        <w:trPr>
          <w:trHeight w:val="288"/>
        </w:trPr>
        <w:tc>
          <w:tcPr>
            <w:tcW w:w="1260" w:type="dxa"/>
            <w:tcBorders>
              <w:top w:val="nil"/>
              <w:left w:val="nil"/>
              <w:bottom w:val="nil"/>
              <w:right w:val="nil"/>
            </w:tcBorders>
            <w:shd w:val="clear" w:color="auto" w:fill="auto"/>
            <w:noWrap/>
            <w:vAlign w:val="bottom"/>
            <w:hideMark/>
          </w:tcPr>
          <w:p w14:paraId="4CA57BA3" w14:textId="77777777" w:rsidR="003A0813" w:rsidRPr="003A0813" w:rsidRDefault="003A0813" w:rsidP="003A0813">
            <w:pPr>
              <w:spacing w:after="0" w:line="240" w:lineRule="auto"/>
              <w:jc w:val="center"/>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03850D23"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255A0ED"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A0B7A31"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55B7854"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123EFC8"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2AB28727"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6199EF04" w14:textId="77777777" w:rsidTr="004A350F">
        <w:trPr>
          <w:trHeight w:val="288"/>
        </w:trPr>
        <w:tc>
          <w:tcPr>
            <w:tcW w:w="1260" w:type="dxa"/>
            <w:tcBorders>
              <w:top w:val="nil"/>
              <w:left w:val="nil"/>
              <w:bottom w:val="nil"/>
              <w:right w:val="nil"/>
            </w:tcBorders>
            <w:shd w:val="clear" w:color="auto" w:fill="auto"/>
            <w:noWrap/>
            <w:vAlign w:val="bottom"/>
            <w:hideMark/>
          </w:tcPr>
          <w:p w14:paraId="3FA2BADF"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60E7CCF5"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7AECBF0"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7D29678"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4E36317"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25D5FF7"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6337753F"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403D9F2E" w14:textId="77777777" w:rsidTr="004A350F">
        <w:trPr>
          <w:trHeight w:val="288"/>
        </w:trPr>
        <w:tc>
          <w:tcPr>
            <w:tcW w:w="1260" w:type="dxa"/>
            <w:tcBorders>
              <w:top w:val="nil"/>
              <w:left w:val="nil"/>
              <w:bottom w:val="nil"/>
              <w:right w:val="nil"/>
            </w:tcBorders>
            <w:shd w:val="clear" w:color="auto" w:fill="auto"/>
            <w:noWrap/>
            <w:vAlign w:val="bottom"/>
            <w:hideMark/>
          </w:tcPr>
          <w:p w14:paraId="69735354"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0850A66B"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90D15BD"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607B659"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0EB4123"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C2E9629"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12437073"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5A9489CE" w14:textId="77777777" w:rsidTr="004A350F">
        <w:trPr>
          <w:trHeight w:val="288"/>
        </w:trPr>
        <w:tc>
          <w:tcPr>
            <w:tcW w:w="1260" w:type="dxa"/>
            <w:tcBorders>
              <w:top w:val="nil"/>
              <w:left w:val="nil"/>
              <w:bottom w:val="nil"/>
              <w:right w:val="nil"/>
            </w:tcBorders>
            <w:shd w:val="clear" w:color="auto" w:fill="auto"/>
            <w:noWrap/>
            <w:vAlign w:val="bottom"/>
            <w:hideMark/>
          </w:tcPr>
          <w:p w14:paraId="1710726B"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6D022A04"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712CFAC"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7B5A278"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E26BD26"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F330F7A"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64E5AFC2"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15D4B9EF" w14:textId="77777777" w:rsidTr="004A350F">
        <w:trPr>
          <w:trHeight w:val="288"/>
        </w:trPr>
        <w:tc>
          <w:tcPr>
            <w:tcW w:w="1260" w:type="dxa"/>
            <w:tcBorders>
              <w:top w:val="nil"/>
              <w:left w:val="nil"/>
              <w:bottom w:val="nil"/>
              <w:right w:val="nil"/>
            </w:tcBorders>
            <w:shd w:val="clear" w:color="auto" w:fill="auto"/>
            <w:noWrap/>
            <w:vAlign w:val="bottom"/>
            <w:hideMark/>
          </w:tcPr>
          <w:p w14:paraId="0F7785FF"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775C3929"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809DC92"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D5F9E7D"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84FE5E4"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C335CC8"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497B2F5C"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3EE07A1E" w14:textId="77777777" w:rsidTr="004A350F">
        <w:trPr>
          <w:trHeight w:val="288"/>
        </w:trPr>
        <w:tc>
          <w:tcPr>
            <w:tcW w:w="1260" w:type="dxa"/>
            <w:tcBorders>
              <w:top w:val="nil"/>
              <w:left w:val="nil"/>
              <w:bottom w:val="nil"/>
              <w:right w:val="nil"/>
            </w:tcBorders>
            <w:shd w:val="clear" w:color="auto" w:fill="auto"/>
            <w:noWrap/>
            <w:vAlign w:val="bottom"/>
            <w:hideMark/>
          </w:tcPr>
          <w:p w14:paraId="1CEDD3AD"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6ADE631F"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08D7CD7"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EFB498D"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9419366"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3C05632"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74B78118"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0F21FF73" w14:textId="77777777" w:rsidTr="004A350F">
        <w:trPr>
          <w:trHeight w:val="288"/>
        </w:trPr>
        <w:tc>
          <w:tcPr>
            <w:tcW w:w="1260" w:type="dxa"/>
            <w:tcBorders>
              <w:top w:val="nil"/>
              <w:left w:val="nil"/>
              <w:bottom w:val="nil"/>
              <w:right w:val="nil"/>
            </w:tcBorders>
            <w:shd w:val="clear" w:color="auto" w:fill="auto"/>
            <w:noWrap/>
            <w:vAlign w:val="bottom"/>
            <w:hideMark/>
          </w:tcPr>
          <w:p w14:paraId="44B9A93D"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219E68EC"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52BDE74"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0F01F53D"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929EA9E"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81A97D9"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6F40419C"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031F480F" w14:textId="77777777" w:rsidTr="004A350F">
        <w:trPr>
          <w:trHeight w:val="288"/>
        </w:trPr>
        <w:tc>
          <w:tcPr>
            <w:tcW w:w="1260" w:type="dxa"/>
            <w:tcBorders>
              <w:top w:val="nil"/>
              <w:left w:val="nil"/>
              <w:bottom w:val="nil"/>
              <w:right w:val="nil"/>
            </w:tcBorders>
            <w:shd w:val="clear" w:color="auto" w:fill="auto"/>
            <w:noWrap/>
            <w:vAlign w:val="bottom"/>
            <w:hideMark/>
          </w:tcPr>
          <w:p w14:paraId="2651A955"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25D9F174"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510C53C"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F6B5D52"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4E7FA6A"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427E965D"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0D5B502B"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1FE6E88E" w14:textId="77777777" w:rsidTr="004A350F">
        <w:trPr>
          <w:trHeight w:val="288"/>
        </w:trPr>
        <w:tc>
          <w:tcPr>
            <w:tcW w:w="1260" w:type="dxa"/>
            <w:tcBorders>
              <w:top w:val="nil"/>
              <w:left w:val="nil"/>
              <w:bottom w:val="nil"/>
              <w:right w:val="nil"/>
            </w:tcBorders>
            <w:shd w:val="clear" w:color="auto" w:fill="auto"/>
            <w:noWrap/>
            <w:vAlign w:val="bottom"/>
            <w:hideMark/>
          </w:tcPr>
          <w:p w14:paraId="621C1108"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69C658D7"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94B2763"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33307C3"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7BD94FC"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6F097CE2"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5A08D52C"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7A14F779" w14:textId="77777777" w:rsidTr="004A350F">
        <w:trPr>
          <w:trHeight w:val="288"/>
        </w:trPr>
        <w:tc>
          <w:tcPr>
            <w:tcW w:w="1260" w:type="dxa"/>
            <w:tcBorders>
              <w:top w:val="nil"/>
              <w:left w:val="nil"/>
              <w:bottom w:val="nil"/>
              <w:right w:val="nil"/>
            </w:tcBorders>
            <w:shd w:val="clear" w:color="auto" w:fill="auto"/>
            <w:noWrap/>
            <w:vAlign w:val="bottom"/>
            <w:hideMark/>
          </w:tcPr>
          <w:p w14:paraId="787454D1"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21E6CFD6"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EC00C9A"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18B02AD7"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9684B1B"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71160BD8"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75D150C8" w14:textId="77777777" w:rsidR="003A0813" w:rsidRPr="003A0813" w:rsidRDefault="003A0813" w:rsidP="003A0813">
            <w:pPr>
              <w:spacing w:after="0" w:line="240" w:lineRule="auto"/>
              <w:rPr>
                <w:rFonts w:ascii="Times New Roman" w:hAnsi="Times New Roman"/>
                <w:sz w:val="20"/>
                <w:lang w:eastAsia="sv-SE"/>
              </w:rPr>
            </w:pPr>
          </w:p>
        </w:tc>
      </w:tr>
      <w:tr w:rsidR="003A0813" w:rsidRPr="003A0813" w14:paraId="5F2F22C3" w14:textId="77777777" w:rsidTr="004A350F">
        <w:trPr>
          <w:trHeight w:val="288"/>
        </w:trPr>
        <w:tc>
          <w:tcPr>
            <w:tcW w:w="1260" w:type="dxa"/>
            <w:tcBorders>
              <w:top w:val="nil"/>
              <w:left w:val="nil"/>
              <w:bottom w:val="nil"/>
              <w:right w:val="nil"/>
            </w:tcBorders>
            <w:shd w:val="clear" w:color="auto" w:fill="auto"/>
            <w:noWrap/>
            <w:vAlign w:val="bottom"/>
            <w:hideMark/>
          </w:tcPr>
          <w:p w14:paraId="1166CFAD" w14:textId="77777777" w:rsidR="003A0813" w:rsidRPr="003A0813" w:rsidRDefault="003A0813" w:rsidP="003A0813">
            <w:pPr>
              <w:spacing w:after="0" w:line="240" w:lineRule="auto"/>
              <w:rPr>
                <w:rFonts w:ascii="Times New Roman" w:hAnsi="Times New Roman"/>
                <w:sz w:val="20"/>
                <w:lang w:eastAsia="sv-SE"/>
              </w:rPr>
            </w:pPr>
          </w:p>
        </w:tc>
        <w:tc>
          <w:tcPr>
            <w:tcW w:w="1176" w:type="dxa"/>
            <w:tcBorders>
              <w:top w:val="nil"/>
              <w:left w:val="nil"/>
              <w:bottom w:val="nil"/>
              <w:right w:val="nil"/>
            </w:tcBorders>
            <w:shd w:val="clear" w:color="auto" w:fill="auto"/>
            <w:noWrap/>
            <w:vAlign w:val="bottom"/>
            <w:hideMark/>
          </w:tcPr>
          <w:p w14:paraId="3039D6EC"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35F6E29E"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B609ACB"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241F3DF5" w14:textId="77777777" w:rsidR="003A0813" w:rsidRPr="003A0813" w:rsidRDefault="003A0813" w:rsidP="003A0813">
            <w:pPr>
              <w:spacing w:after="0" w:line="240" w:lineRule="auto"/>
              <w:rPr>
                <w:rFonts w:ascii="Times New Roman" w:hAnsi="Times New Roman"/>
                <w:sz w:val="20"/>
                <w:lang w:eastAsia="sv-SE"/>
              </w:rPr>
            </w:pPr>
          </w:p>
        </w:tc>
        <w:tc>
          <w:tcPr>
            <w:tcW w:w="1175" w:type="dxa"/>
            <w:tcBorders>
              <w:top w:val="nil"/>
              <w:left w:val="nil"/>
              <w:bottom w:val="nil"/>
              <w:right w:val="nil"/>
            </w:tcBorders>
            <w:shd w:val="clear" w:color="auto" w:fill="auto"/>
            <w:noWrap/>
            <w:vAlign w:val="bottom"/>
            <w:hideMark/>
          </w:tcPr>
          <w:p w14:paraId="5D989C2B" w14:textId="77777777" w:rsidR="003A0813" w:rsidRPr="003A0813" w:rsidRDefault="003A0813" w:rsidP="003A0813">
            <w:pPr>
              <w:spacing w:after="0" w:line="240" w:lineRule="auto"/>
              <w:rPr>
                <w:rFonts w:ascii="Times New Roman" w:hAnsi="Times New Roman"/>
                <w:sz w:val="20"/>
                <w:lang w:eastAsia="sv-SE"/>
              </w:rPr>
            </w:pPr>
          </w:p>
        </w:tc>
        <w:tc>
          <w:tcPr>
            <w:tcW w:w="996" w:type="dxa"/>
            <w:tcBorders>
              <w:top w:val="nil"/>
              <w:left w:val="nil"/>
              <w:bottom w:val="nil"/>
              <w:right w:val="nil"/>
            </w:tcBorders>
            <w:shd w:val="clear" w:color="auto" w:fill="auto"/>
            <w:noWrap/>
            <w:vAlign w:val="bottom"/>
            <w:hideMark/>
          </w:tcPr>
          <w:p w14:paraId="42AC185B" w14:textId="77777777" w:rsidR="003A0813" w:rsidRPr="003A0813" w:rsidRDefault="003A0813" w:rsidP="003A0813">
            <w:pPr>
              <w:spacing w:after="0" w:line="240" w:lineRule="auto"/>
              <w:rPr>
                <w:rFonts w:ascii="Times New Roman" w:hAnsi="Times New Roman"/>
                <w:sz w:val="20"/>
                <w:lang w:eastAsia="sv-SE"/>
              </w:rPr>
            </w:pPr>
          </w:p>
        </w:tc>
      </w:tr>
    </w:tbl>
    <w:p w14:paraId="6D16492D" w14:textId="3FC8FF9A" w:rsidR="009475BB" w:rsidRDefault="004A350F" w:rsidP="009475BB">
      <w:pPr>
        <w:pStyle w:val="Brdtext"/>
        <w:rPr>
          <w:sz w:val="18"/>
          <w:szCs w:val="18"/>
        </w:rPr>
      </w:pPr>
      <w:r>
        <w:br/>
      </w:r>
      <w:r w:rsidR="009475BB">
        <w:t>Antalet rubriker i myndigheternas regelförteckningar den 31 december 20</w:t>
      </w:r>
      <w:r w:rsidR="00D7503B">
        <w:t>2</w:t>
      </w:r>
      <w:r w:rsidR="00047C5E">
        <w:t>2</w:t>
      </w:r>
      <w:r w:rsidR="009475BB">
        <w:t xml:space="preserve"> har beräknats till ca</w:t>
      </w:r>
      <w:r w:rsidR="000E137B">
        <w:t xml:space="preserve"> 11 </w:t>
      </w:r>
      <w:r w:rsidR="00693398">
        <w:t>6</w:t>
      </w:r>
      <w:r w:rsidR="000E137B">
        <w:t>31</w:t>
      </w:r>
      <w:r w:rsidR="009475BB">
        <w:t>. Det innebär ett</w:t>
      </w:r>
      <w:r w:rsidR="00010B3D">
        <w:t xml:space="preserve"> ökat </w:t>
      </w:r>
      <w:r w:rsidR="009475BB">
        <w:t>antal regel</w:t>
      </w:r>
      <w:r w:rsidR="009475BB">
        <w:softHyphen/>
        <w:t>rubriker jämfört med året innan. Uppgifterna i myndigheternas regel</w:t>
      </w:r>
      <w:r w:rsidR="009475BB">
        <w:softHyphen/>
      </w:r>
      <w:r w:rsidR="009475BB">
        <w:softHyphen/>
        <w:t>förteck</w:t>
      </w:r>
      <w:r w:rsidR="009475BB">
        <w:softHyphen/>
        <w:t>ningar är emellertid något osäkra.</w:t>
      </w:r>
    </w:p>
    <w:p w14:paraId="61D161EC" w14:textId="29F8D578" w:rsidR="00EF1D70" w:rsidRDefault="00EF1D70" w:rsidP="00EF1D70">
      <w:pPr>
        <w:pStyle w:val="Rubrik3utannumrering"/>
      </w:pPr>
      <w:r>
        <w:t xml:space="preserve">Ungefärligt antal regelrubriker </w:t>
      </w:r>
      <w:r>
        <w:br/>
        <w:t>per departements ansvarsområde</w:t>
      </w:r>
    </w:p>
    <w:tbl>
      <w:tblPr>
        <w:tblW w:w="4604" w:type="pct"/>
        <w:tblCellMar>
          <w:left w:w="0" w:type="dxa"/>
        </w:tblCellMar>
        <w:tblLook w:val="04A0" w:firstRow="1" w:lastRow="0" w:firstColumn="1" w:lastColumn="0" w:noHBand="0" w:noVBand="1"/>
      </w:tblPr>
      <w:tblGrid>
        <w:gridCol w:w="3342"/>
        <w:gridCol w:w="2088"/>
      </w:tblGrid>
      <w:tr w:rsidR="00EF1D70" w14:paraId="3C7D7737" w14:textId="77777777" w:rsidTr="003D64A4">
        <w:tc>
          <w:tcPr>
            <w:tcW w:w="3077" w:type="pct"/>
            <w:tcBorders>
              <w:top w:val="single" w:sz="8" w:space="0" w:color="auto"/>
              <w:left w:val="nil"/>
              <w:bottom w:val="single" w:sz="6" w:space="0" w:color="auto"/>
              <w:right w:val="nil"/>
            </w:tcBorders>
            <w:hideMark/>
          </w:tcPr>
          <w:p w14:paraId="38A675FF" w14:textId="77777777" w:rsidR="00EF1D70" w:rsidRDefault="00EF1D70" w:rsidP="003D64A4">
            <w:pPr>
              <w:pStyle w:val="TabellHuvud"/>
            </w:pPr>
            <w:r>
              <w:t>Området</w:t>
            </w:r>
          </w:p>
        </w:tc>
        <w:tc>
          <w:tcPr>
            <w:tcW w:w="1923" w:type="pct"/>
            <w:tcBorders>
              <w:top w:val="single" w:sz="8" w:space="0" w:color="auto"/>
              <w:left w:val="nil"/>
              <w:bottom w:val="single" w:sz="6" w:space="0" w:color="auto"/>
              <w:right w:val="nil"/>
            </w:tcBorders>
            <w:hideMark/>
          </w:tcPr>
          <w:p w14:paraId="65099A9D" w14:textId="77777777" w:rsidR="00EF1D70" w:rsidRDefault="00EF1D70" w:rsidP="003D64A4">
            <w:pPr>
              <w:pStyle w:val="TabellHuvud"/>
            </w:pPr>
            <w:r>
              <w:t xml:space="preserve">Antal titlar </w:t>
            </w:r>
            <w:r>
              <w:br/>
              <w:t>(avrundade hundratal)</w:t>
            </w:r>
          </w:p>
        </w:tc>
      </w:tr>
      <w:tr w:rsidR="00EF1D70" w14:paraId="7B92CC50" w14:textId="77777777" w:rsidTr="003D64A4">
        <w:tc>
          <w:tcPr>
            <w:tcW w:w="3077" w:type="pct"/>
            <w:tcBorders>
              <w:top w:val="single" w:sz="6" w:space="0" w:color="auto"/>
              <w:left w:val="nil"/>
              <w:bottom w:val="nil"/>
              <w:right w:val="nil"/>
            </w:tcBorders>
            <w:hideMark/>
          </w:tcPr>
          <w:p w14:paraId="34534E53" w14:textId="77777777" w:rsidR="00EF1D70" w:rsidRDefault="00EF1D70" w:rsidP="003D64A4">
            <w:pPr>
              <w:pStyle w:val="TabellRader"/>
            </w:pPr>
            <w:r>
              <w:t>Justitiedepartementet</w:t>
            </w:r>
          </w:p>
        </w:tc>
        <w:tc>
          <w:tcPr>
            <w:tcW w:w="1923" w:type="pct"/>
            <w:tcBorders>
              <w:top w:val="single" w:sz="6" w:space="0" w:color="auto"/>
              <w:left w:val="nil"/>
              <w:bottom w:val="nil"/>
              <w:right w:val="nil"/>
            </w:tcBorders>
            <w:hideMark/>
          </w:tcPr>
          <w:p w14:paraId="7AF09BB8" w14:textId="3F7D0E6F" w:rsidR="00EF1D70" w:rsidRDefault="00B32169" w:rsidP="003D64A4">
            <w:pPr>
              <w:pStyle w:val="TabellRader"/>
            </w:pPr>
            <w:r>
              <w:t>482</w:t>
            </w:r>
          </w:p>
        </w:tc>
      </w:tr>
      <w:tr w:rsidR="00EF1D70" w14:paraId="125F74CC" w14:textId="77777777" w:rsidTr="003D64A4">
        <w:tc>
          <w:tcPr>
            <w:tcW w:w="3077" w:type="pct"/>
            <w:hideMark/>
          </w:tcPr>
          <w:p w14:paraId="49B51D9C" w14:textId="77777777" w:rsidR="00EF1D70" w:rsidRDefault="00EF1D70" w:rsidP="003D64A4">
            <w:pPr>
              <w:pStyle w:val="TabellRader"/>
            </w:pPr>
            <w:r>
              <w:t>Utrikesdepartementet</w:t>
            </w:r>
          </w:p>
        </w:tc>
        <w:tc>
          <w:tcPr>
            <w:tcW w:w="1923" w:type="pct"/>
            <w:hideMark/>
          </w:tcPr>
          <w:p w14:paraId="443DCFF3" w14:textId="3B9F8ECB" w:rsidR="00EF1D70" w:rsidRDefault="00B32169" w:rsidP="003D64A4">
            <w:pPr>
              <w:pStyle w:val="TabellRader"/>
            </w:pPr>
            <w:r>
              <w:t>194</w:t>
            </w:r>
          </w:p>
        </w:tc>
      </w:tr>
      <w:tr w:rsidR="00EF1D70" w14:paraId="7696490C" w14:textId="77777777" w:rsidTr="003D64A4">
        <w:tc>
          <w:tcPr>
            <w:tcW w:w="3077" w:type="pct"/>
            <w:hideMark/>
          </w:tcPr>
          <w:p w14:paraId="73106F94" w14:textId="77777777" w:rsidR="00EF1D70" w:rsidRDefault="00EF1D70" w:rsidP="003D64A4">
            <w:pPr>
              <w:pStyle w:val="TabellRader"/>
            </w:pPr>
            <w:r>
              <w:t>Försvarsdepartementet</w:t>
            </w:r>
          </w:p>
        </w:tc>
        <w:tc>
          <w:tcPr>
            <w:tcW w:w="1923" w:type="pct"/>
            <w:hideMark/>
          </w:tcPr>
          <w:p w14:paraId="589566D1" w14:textId="61F3115C" w:rsidR="00EF1D70" w:rsidRDefault="00BC7058" w:rsidP="003D64A4">
            <w:pPr>
              <w:pStyle w:val="TabellRader"/>
            </w:pPr>
            <w:r>
              <w:t>1</w:t>
            </w:r>
            <w:r w:rsidR="00B32169">
              <w:t>9</w:t>
            </w:r>
            <w:r w:rsidR="00FB5C6A">
              <w:t>0</w:t>
            </w:r>
          </w:p>
        </w:tc>
      </w:tr>
      <w:tr w:rsidR="00EF1D70" w14:paraId="719F259B" w14:textId="77777777" w:rsidTr="003D64A4">
        <w:tc>
          <w:tcPr>
            <w:tcW w:w="3077" w:type="pct"/>
            <w:hideMark/>
          </w:tcPr>
          <w:p w14:paraId="7E7D4B7D" w14:textId="77777777" w:rsidR="00EF1D70" w:rsidRDefault="00EF1D70" w:rsidP="003D64A4">
            <w:pPr>
              <w:pStyle w:val="TabellRader"/>
            </w:pPr>
            <w:r>
              <w:t>Socialdepartementet</w:t>
            </w:r>
          </w:p>
        </w:tc>
        <w:tc>
          <w:tcPr>
            <w:tcW w:w="1923" w:type="pct"/>
            <w:hideMark/>
          </w:tcPr>
          <w:p w14:paraId="27C5FD9D" w14:textId="71FCB4C5" w:rsidR="00EF1D70" w:rsidRDefault="00B32169" w:rsidP="003D64A4">
            <w:pPr>
              <w:pStyle w:val="TabellRader"/>
            </w:pPr>
            <w:r>
              <w:t>780</w:t>
            </w:r>
          </w:p>
        </w:tc>
      </w:tr>
      <w:tr w:rsidR="00EF1D70" w14:paraId="275ECA95" w14:textId="77777777" w:rsidTr="003D64A4">
        <w:tc>
          <w:tcPr>
            <w:tcW w:w="3077" w:type="pct"/>
            <w:hideMark/>
          </w:tcPr>
          <w:p w14:paraId="0172A6A5" w14:textId="77777777" w:rsidR="00EF1D70" w:rsidRDefault="00EF1D70" w:rsidP="003D64A4">
            <w:pPr>
              <w:pStyle w:val="TabellRader"/>
            </w:pPr>
            <w:r>
              <w:t>Finansdepartementet</w:t>
            </w:r>
          </w:p>
        </w:tc>
        <w:tc>
          <w:tcPr>
            <w:tcW w:w="1923" w:type="pct"/>
            <w:hideMark/>
          </w:tcPr>
          <w:p w14:paraId="266FBAD2" w14:textId="2163AD76" w:rsidR="00EF1D70" w:rsidRDefault="00B32169" w:rsidP="003D64A4">
            <w:pPr>
              <w:pStyle w:val="TabellRader"/>
            </w:pPr>
            <w:r>
              <w:t>4601</w:t>
            </w:r>
          </w:p>
        </w:tc>
      </w:tr>
      <w:tr w:rsidR="00EF1D70" w14:paraId="0B06215C" w14:textId="77777777" w:rsidTr="003D64A4">
        <w:tc>
          <w:tcPr>
            <w:tcW w:w="3077" w:type="pct"/>
            <w:hideMark/>
          </w:tcPr>
          <w:p w14:paraId="7A8E6F42" w14:textId="77777777" w:rsidR="00EF1D70" w:rsidRDefault="00EF1D70" w:rsidP="003D64A4">
            <w:pPr>
              <w:pStyle w:val="TabellRader"/>
            </w:pPr>
            <w:r>
              <w:t>Utbildningsdepartementet</w:t>
            </w:r>
          </w:p>
        </w:tc>
        <w:tc>
          <w:tcPr>
            <w:tcW w:w="1923" w:type="pct"/>
            <w:hideMark/>
          </w:tcPr>
          <w:p w14:paraId="454F3737" w14:textId="08023AF9" w:rsidR="00EF1D70" w:rsidRDefault="00B32169" w:rsidP="003D64A4">
            <w:pPr>
              <w:pStyle w:val="TabellRader"/>
            </w:pPr>
            <w:r>
              <w:t>2438</w:t>
            </w:r>
          </w:p>
        </w:tc>
      </w:tr>
      <w:tr w:rsidR="00EF1D70" w14:paraId="26EA710A" w14:textId="77777777" w:rsidTr="003D64A4">
        <w:tc>
          <w:tcPr>
            <w:tcW w:w="3077" w:type="pct"/>
            <w:hideMark/>
          </w:tcPr>
          <w:p w14:paraId="053A7AE0" w14:textId="05C87473" w:rsidR="00EF1D70" w:rsidRDefault="00EF1D70" w:rsidP="003D64A4">
            <w:pPr>
              <w:pStyle w:val="TabellRader"/>
            </w:pPr>
            <w:r>
              <w:t>Miljö</w:t>
            </w:r>
            <w:r w:rsidR="008100B7">
              <w:t>de</w:t>
            </w:r>
            <w:r>
              <w:t>partementet</w:t>
            </w:r>
          </w:p>
        </w:tc>
        <w:tc>
          <w:tcPr>
            <w:tcW w:w="1923" w:type="pct"/>
            <w:hideMark/>
          </w:tcPr>
          <w:p w14:paraId="2F889C8C" w14:textId="1CAD0B84" w:rsidR="00EF1D70" w:rsidRDefault="00B32169" w:rsidP="003D64A4">
            <w:pPr>
              <w:pStyle w:val="TabellRader"/>
            </w:pPr>
            <w:r>
              <w:t>207</w:t>
            </w:r>
          </w:p>
        </w:tc>
      </w:tr>
      <w:tr w:rsidR="00EF1D70" w14:paraId="13891CB9" w14:textId="77777777" w:rsidTr="003D64A4">
        <w:tc>
          <w:tcPr>
            <w:tcW w:w="3077" w:type="pct"/>
            <w:hideMark/>
          </w:tcPr>
          <w:p w14:paraId="0AFF5FBB" w14:textId="77777777" w:rsidR="00EF1D70" w:rsidRDefault="00EF1D70" w:rsidP="003D64A4">
            <w:pPr>
              <w:pStyle w:val="TabellRader"/>
            </w:pPr>
            <w:r>
              <w:t>Näringsdepartementet</w:t>
            </w:r>
          </w:p>
        </w:tc>
        <w:tc>
          <w:tcPr>
            <w:tcW w:w="1923" w:type="pct"/>
            <w:hideMark/>
          </w:tcPr>
          <w:p w14:paraId="02084D46" w14:textId="45E2F4B2" w:rsidR="00EF1D70" w:rsidRDefault="00B32169" w:rsidP="003D64A4">
            <w:pPr>
              <w:pStyle w:val="TabellRader"/>
            </w:pPr>
            <w:r>
              <w:t>486</w:t>
            </w:r>
          </w:p>
        </w:tc>
      </w:tr>
      <w:tr w:rsidR="00EF1D70" w14:paraId="09CBA1BF" w14:textId="77777777" w:rsidTr="003D64A4">
        <w:tc>
          <w:tcPr>
            <w:tcW w:w="3077" w:type="pct"/>
            <w:hideMark/>
          </w:tcPr>
          <w:p w14:paraId="0E1F91B8" w14:textId="77777777" w:rsidR="00EF1D70" w:rsidRDefault="00EF1D70" w:rsidP="003D64A4">
            <w:pPr>
              <w:pStyle w:val="TabellRader"/>
            </w:pPr>
            <w:r>
              <w:t>Kulturdepartementet</w:t>
            </w:r>
          </w:p>
        </w:tc>
        <w:tc>
          <w:tcPr>
            <w:tcW w:w="1923" w:type="pct"/>
            <w:hideMark/>
          </w:tcPr>
          <w:p w14:paraId="6C260646" w14:textId="51929311" w:rsidR="00EF1D70" w:rsidRDefault="00B32169" w:rsidP="003D64A4">
            <w:pPr>
              <w:pStyle w:val="TabellRader"/>
            </w:pPr>
            <w:r>
              <w:t>124</w:t>
            </w:r>
          </w:p>
        </w:tc>
      </w:tr>
      <w:tr w:rsidR="00EF1D70" w14:paraId="6EB134E3" w14:textId="77777777" w:rsidTr="003D64A4">
        <w:tc>
          <w:tcPr>
            <w:tcW w:w="3077" w:type="pct"/>
            <w:hideMark/>
          </w:tcPr>
          <w:p w14:paraId="6408C8AB" w14:textId="77777777" w:rsidR="00EF1D70" w:rsidRDefault="00EF1D70" w:rsidP="003D64A4">
            <w:pPr>
              <w:pStyle w:val="TabellRader"/>
            </w:pPr>
            <w:r>
              <w:t>Arbetsmarknadsdepartementet</w:t>
            </w:r>
          </w:p>
        </w:tc>
        <w:tc>
          <w:tcPr>
            <w:tcW w:w="1923" w:type="pct"/>
            <w:hideMark/>
          </w:tcPr>
          <w:p w14:paraId="40072F5F" w14:textId="7F20D301" w:rsidR="00EF1D70" w:rsidRDefault="00B32169" w:rsidP="003D64A4">
            <w:pPr>
              <w:pStyle w:val="TabellRader"/>
            </w:pPr>
            <w:r>
              <w:t>206</w:t>
            </w:r>
          </w:p>
        </w:tc>
      </w:tr>
      <w:tr w:rsidR="008100B7" w14:paraId="31444BED" w14:textId="77777777" w:rsidTr="003D64A4">
        <w:tc>
          <w:tcPr>
            <w:tcW w:w="3077" w:type="pct"/>
          </w:tcPr>
          <w:p w14:paraId="45D0F620" w14:textId="14C19ECD" w:rsidR="008100B7" w:rsidRDefault="00393489" w:rsidP="003D64A4">
            <w:pPr>
              <w:pStyle w:val="TabellRader"/>
            </w:pPr>
            <w:r>
              <w:t>Infrastrukturdepartementet</w:t>
            </w:r>
          </w:p>
        </w:tc>
        <w:tc>
          <w:tcPr>
            <w:tcW w:w="1923" w:type="pct"/>
          </w:tcPr>
          <w:p w14:paraId="7C7F0DE0" w14:textId="5DEE906A" w:rsidR="008100B7" w:rsidRDefault="00B32169" w:rsidP="003D64A4">
            <w:pPr>
              <w:pStyle w:val="TabellRader"/>
            </w:pPr>
            <w:r>
              <w:t>1923</w:t>
            </w:r>
          </w:p>
        </w:tc>
      </w:tr>
      <w:tr w:rsidR="00EF1D70" w14:paraId="31079996" w14:textId="77777777" w:rsidTr="003D64A4">
        <w:tc>
          <w:tcPr>
            <w:tcW w:w="3077" w:type="pct"/>
            <w:tcBorders>
              <w:top w:val="nil"/>
              <w:left w:val="nil"/>
              <w:bottom w:val="single" w:sz="8" w:space="0" w:color="auto"/>
              <w:right w:val="nil"/>
            </w:tcBorders>
            <w:hideMark/>
          </w:tcPr>
          <w:p w14:paraId="1F46DF74" w14:textId="77777777" w:rsidR="00EF1D70" w:rsidRDefault="00EF1D70" w:rsidP="003D64A4">
            <w:pPr>
              <w:pStyle w:val="TabellSlutsumma"/>
            </w:pPr>
            <w:r>
              <w:t>Summa</w:t>
            </w:r>
          </w:p>
        </w:tc>
        <w:tc>
          <w:tcPr>
            <w:tcW w:w="1923" w:type="pct"/>
            <w:tcBorders>
              <w:top w:val="nil"/>
              <w:left w:val="nil"/>
              <w:bottom w:val="single" w:sz="8" w:space="0" w:color="auto"/>
              <w:right w:val="nil"/>
            </w:tcBorders>
            <w:hideMark/>
          </w:tcPr>
          <w:p w14:paraId="7CF729B2" w14:textId="4180AB71" w:rsidR="00EF1D70" w:rsidRDefault="00B5112E" w:rsidP="003D64A4">
            <w:pPr>
              <w:pStyle w:val="TabellSlutsumma"/>
            </w:pPr>
            <w:r>
              <w:t>11</w:t>
            </w:r>
            <w:r w:rsidR="00C85139">
              <w:t>6</w:t>
            </w:r>
            <w:r>
              <w:t>31</w:t>
            </w:r>
          </w:p>
        </w:tc>
      </w:tr>
    </w:tbl>
    <w:p w14:paraId="0A104218" w14:textId="54172DFE" w:rsidR="008142EC" w:rsidRPr="008142EC" w:rsidRDefault="00EF1D70" w:rsidP="00503985">
      <w:pPr>
        <w:pStyle w:val="Brdtextmedindrag"/>
        <w:rPr>
          <w:b/>
          <w:bCs/>
        </w:rPr>
      </w:pPr>
      <w:r>
        <w:tab/>
      </w:r>
    </w:p>
    <w:p w14:paraId="343D9CC7" w14:textId="59A73357" w:rsidR="001E219A" w:rsidRPr="008142EC" w:rsidRDefault="001E219A" w:rsidP="001E219A">
      <w:pPr>
        <w:pStyle w:val="Brdtext"/>
        <w:rPr>
          <w:b/>
          <w:bCs/>
        </w:rPr>
        <w:sectPr w:rsidR="001E219A" w:rsidRPr="008142EC" w:rsidSect="00F74809">
          <w:headerReference w:type="even" r:id="rId92"/>
          <w:headerReference w:type="default" r:id="rId93"/>
          <w:footerReference w:type="even" r:id="rId94"/>
          <w:footerReference w:type="default" r:id="rId95"/>
          <w:headerReference w:type="first" r:id="rId96"/>
          <w:footerReference w:type="first" r:id="rId9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532AD07A" w14:textId="66B973FF" w:rsidR="00C9790C" w:rsidRDefault="004F3E3B" w:rsidP="00A80DAC">
          <w:pPr>
            <w:pStyle w:val="Proprubrik"/>
            <w:spacing w:after="190"/>
          </w:pPr>
          <w:r>
            <w:t>Statsrådsberedningen</w:t>
          </w:r>
        </w:p>
      </w:sdtContent>
    </w:sdt>
    <w:p w14:paraId="2C8CAA12" w14:textId="0DE7EBAD" w:rsidR="00C9790C" w:rsidRDefault="00C9790C" w:rsidP="00C9790C">
      <w:pPr>
        <w:pStyle w:val="Proputdrag"/>
      </w:pPr>
      <w:bookmarkStart w:id="652" w:name="_Toc129250770"/>
      <w:r>
        <w:t xml:space="preserve">Utdrag ur protokoll vid regeringssammanträde </w:t>
      </w:r>
      <w:sdt>
        <w:sdtPr>
          <w:alias w:val="Datum"/>
          <w:tag w:val="Datum"/>
          <w:id w:val="1508867760"/>
          <w:placeholder>
            <w:docPart w:val="CA1AC81FC7B34939B58B027AD5D7C17E"/>
          </w:placeholder>
          <w:date w:fullDate="2023-03-09T00:00:00Z">
            <w:dateFormat w:val="'den' d MMMM yyyy"/>
            <w:lid w:val="sv-SE"/>
            <w:storeMappedDataAs w:val="dateTime"/>
            <w:calendar w:val="gregorian"/>
          </w:date>
        </w:sdtPr>
        <w:sdtEndPr/>
        <w:sdtContent>
          <w:r w:rsidR="004F3E3B">
            <w:t xml:space="preserve">den </w:t>
          </w:r>
          <w:r w:rsidR="00431BB6">
            <w:t>9</w:t>
          </w:r>
          <w:r w:rsidR="004F3E3B">
            <w:t xml:space="preserve"> mars 202</w:t>
          </w:r>
          <w:r w:rsidR="00431BB6">
            <w:t>3</w:t>
          </w:r>
        </w:sdtContent>
      </w:sdt>
      <w:bookmarkEnd w:id="652"/>
    </w:p>
    <w:p w14:paraId="2B652E89" w14:textId="77777777" w:rsidR="00C9790C" w:rsidRDefault="00C9790C" w:rsidP="00C9790C">
      <w:pPr>
        <w:pStyle w:val="Brdtext"/>
        <w:jc w:val="left"/>
      </w:pPr>
    </w:p>
    <w:p w14:paraId="63B707DF" w14:textId="7D0DBB7E" w:rsidR="00C9790C" w:rsidRPr="00A505FF" w:rsidRDefault="00C9790C" w:rsidP="00C9790C">
      <w:pPr>
        <w:pStyle w:val="Brdtext"/>
        <w:jc w:val="left"/>
        <w:rPr>
          <w:b/>
        </w:rPr>
      </w:pPr>
      <w:r>
        <w:t xml:space="preserve">Närvarande: </w:t>
      </w:r>
      <w:sdt>
        <w:sdtPr>
          <w:rPr>
            <w:rFonts w:eastAsiaTheme="minorHAnsi"/>
          </w:r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A50016">
            <w:rPr>
              <w:rFonts w:eastAsiaTheme="minorHAnsi"/>
            </w:rPr>
            <w:t>statsminister Kristersson, ordförande, och statsråden Busch, Svantesson, Ankarberg Johansson, Edholm, J Pehrson, Jonson, Roswall, Forssmed, Tenje, Slottner, M Persson, Wykman, Kullgren, Liljestrand, Bohlin, Carlson, Pourmokhtari</w:t>
          </w:r>
        </w:sdtContent>
      </w:sdt>
    </w:p>
    <w:p w14:paraId="7FB5E880" w14:textId="77777777" w:rsidR="00C9790C" w:rsidRPr="00A505FF" w:rsidRDefault="00C9790C" w:rsidP="00C9790C">
      <w:pPr>
        <w:pStyle w:val="Brdtext"/>
        <w:jc w:val="left"/>
        <w:rPr>
          <w:b/>
        </w:rPr>
      </w:pPr>
    </w:p>
    <w:p w14:paraId="642CC724" w14:textId="2093B8CC" w:rsidR="00C9790C" w:rsidRDefault="00C9790C" w:rsidP="00660C0E">
      <w:pPr>
        <w:pStyle w:val="Brdtext"/>
      </w:pPr>
      <w:r>
        <w:t xml:space="preserve">Föredragande: </w:t>
      </w:r>
      <w:r w:rsidR="00CF1997">
        <w:t>s</w:t>
      </w:r>
      <w:r w:rsidR="00D428C3">
        <w:t xml:space="preserve">tatsminister </w:t>
      </w:r>
      <w:r w:rsidR="00667EDC">
        <w:t>Kristersson</w:t>
      </w:r>
    </w:p>
    <w:p w14:paraId="159716A3" w14:textId="77777777" w:rsidR="00021832" w:rsidRPr="00021832" w:rsidRDefault="00021832" w:rsidP="00021832">
      <w:pPr>
        <w:pStyle w:val="Brdtextmedindrag"/>
      </w:pPr>
    </w:p>
    <w:p w14:paraId="24E08D71" w14:textId="77777777" w:rsidR="00C9790C" w:rsidRPr="008B7E85" w:rsidRDefault="00C9790C" w:rsidP="00C9790C">
      <w:pPr>
        <w:pStyle w:val="Slutstreck"/>
      </w:pPr>
      <w:r w:rsidRPr="008B7E85">
        <w:t>                    </w:t>
      </w:r>
    </w:p>
    <w:p w14:paraId="559EF36D" w14:textId="77777777" w:rsidR="00C9790C" w:rsidRPr="006E102E" w:rsidRDefault="00C9790C" w:rsidP="00C9790C">
      <w:pPr>
        <w:pStyle w:val="Brdtext"/>
        <w:jc w:val="left"/>
        <w:rPr>
          <w:sz w:val="18"/>
          <w:szCs w:val="18"/>
        </w:rPr>
      </w:pPr>
    </w:p>
    <w:p w14:paraId="4DED9276" w14:textId="77777777" w:rsidR="00C9790C" w:rsidRDefault="00C9790C" w:rsidP="00C9790C">
      <w:pPr>
        <w:pStyle w:val="Brdtext"/>
        <w:jc w:val="left"/>
      </w:pPr>
    </w:p>
    <w:p w14:paraId="2E1887FE" w14:textId="4A05633D" w:rsidR="00C9790C" w:rsidRDefault="00C9790C" w:rsidP="00C9790C">
      <w:pPr>
        <w:pStyle w:val="Brdtext"/>
        <w:jc w:val="left"/>
      </w:pPr>
      <w:r>
        <w:t>Regeringen beslutar skrivelse</w:t>
      </w:r>
      <w:r w:rsidR="00E50BFA">
        <w:t xml:space="preserve"> </w:t>
      </w:r>
      <w:r w:rsidR="00E50BFA" w:rsidRPr="00E50BFA">
        <w:t xml:space="preserve">Riksdagens skrivelser till regeringen </w:t>
      </w:r>
      <w:r w:rsidR="00120A6C">
        <w:br/>
      </w:r>
      <w:r w:rsidR="00E50BFA" w:rsidRPr="00E50BFA">
        <w:t>– åtgärder under 20</w:t>
      </w:r>
      <w:r w:rsidR="00F63D35">
        <w:t>2</w:t>
      </w:r>
      <w:r w:rsidR="00265724">
        <w:t>2</w:t>
      </w:r>
    </w:p>
    <w:p w14:paraId="7E25EDEA" w14:textId="6A35C655" w:rsidR="00C9790C" w:rsidRDefault="00295307" w:rsidP="00C9790C">
      <w:pPr>
        <w:pStyle w:val="Brdtext"/>
      </w:pP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r>
        <w:tab/>
      </w:r>
      <w:bookmarkEnd w:id="0"/>
    </w:p>
    <w:sectPr w:rsidR="00C9790C" w:rsidSect="00155500">
      <w:headerReference w:type="even" r:id="rId98"/>
      <w:headerReference w:type="default" r:id="rId99"/>
      <w:footerReference w:type="even" r:id="rId100"/>
      <w:footerReference w:type="default" r:id="rId101"/>
      <w:headerReference w:type="first" r:id="rId102"/>
      <w:footerReference w:type="first" r:id="rId10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366A0DB" w14:textId="77777777" w:rsidR="004B1E1A" w:rsidRDefault="004B1E1A" w:rsidP="00F8009C">
      <w:r>
        <w:separator/>
      </w:r>
    </w:p>
  </w:endnote>
  <w:endnote w:type="continuationSeparator" w:id="0">
    <w:p w14:paraId="755AF099" w14:textId="77777777" w:rsidR="004B1E1A" w:rsidRDefault="004B1E1A" w:rsidP="00F8009C">
      <w:r>
        <w:continuationSeparator/>
      </w:r>
    </w:p>
  </w:endnote>
  <w:endnote w:type="continuationNotice" w:id="1">
    <w:p w14:paraId="22FF8526" w14:textId="77777777" w:rsidR="004B1E1A" w:rsidRDefault="004B1E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Times New Roman,Calibri">
    <w:altName w:val="Times New Roman"/>
    <w:panose1 w:val="00000000000000000000"/>
    <w:charset w:val="00"/>
    <w:family w:val="roman"/>
    <w:notTrueType/>
    <w:pitch w:val="default"/>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67629" w14:textId="77777777" w:rsidR="002D16E2" w:rsidRDefault="002D16E2"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5072D4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2D17B" w14:textId="77777777" w:rsidR="002D16E2" w:rsidRDefault="002D16E2"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7A9B46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ABE1D6" w14:textId="77777777" w:rsidR="002D16E2" w:rsidRDefault="002D16E2"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76C21A"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ADEA7" w14:textId="77777777" w:rsidR="002D16E2" w:rsidRDefault="002D16E2"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38E0600"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57DC48" w14:textId="77777777" w:rsidR="002D16E2" w:rsidRDefault="002D16E2"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A4A6AD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CAF33" w14:textId="77777777" w:rsidR="002D16E2" w:rsidRDefault="002D16E2"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96AF7D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5D3E72" w14:textId="77777777" w:rsidR="002D16E2" w:rsidRDefault="002D16E2"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E80065"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A0DE0" w14:textId="77777777" w:rsidR="002D16E2" w:rsidRDefault="002D16E2"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695FA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6B7BCE" w14:textId="77777777" w:rsidR="002D16E2" w:rsidRDefault="002D16E2"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231C9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E76E42" w14:textId="77777777" w:rsidR="002D16E2" w:rsidRDefault="002D16E2"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227C0D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941653" w14:textId="77777777" w:rsidR="002D16E2" w:rsidRDefault="002D16E2"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F786D8"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57F881" w14:textId="77777777" w:rsidR="002D16E2" w:rsidRDefault="002D16E2"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699757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11431" w14:textId="77777777" w:rsidR="002D16E2" w:rsidRDefault="002D16E2" w:rsidP="009C2B67">
    <w:pPr>
      <w:pStyle w:val="Brdtext"/>
    </w:pPr>
    <w:r>
      <w:rPr>
        <w:noProof/>
        <w:lang w:eastAsia="sv-SE"/>
      </w:rPr>
      <mc:AlternateContent>
        <mc:Choice Requires="wps">
          <w:drawing>
            <wp:anchor distT="0" distB="0" distL="0" distR="0" simplePos="0" relativeHeight="251658269" behindDoc="0" locked="0" layoutInCell="1" allowOverlap="0" wp14:anchorId="68417161" wp14:editId="31A7855C">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417161"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DC3D41"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34492" w14:textId="77777777" w:rsidR="002D16E2" w:rsidRDefault="002D16E2" w:rsidP="00EE1584">
    <w:pPr>
      <w:pStyle w:val="Brdtext"/>
    </w:pPr>
    <w:r>
      <w:rPr>
        <w:noProof/>
        <w:lang w:eastAsia="sv-SE"/>
      </w:rPr>
      <mc:AlternateContent>
        <mc:Choice Requires="wps">
          <w:drawing>
            <wp:anchor distT="0" distB="0" distL="0" distR="0" simplePos="0" relativeHeight="251658265" behindDoc="0" locked="0" layoutInCell="1" allowOverlap="0" wp14:anchorId="02B3DC37" wp14:editId="4913C986">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2B3DC37"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26C0C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6B39D" w14:textId="77777777" w:rsidR="002D16E2" w:rsidRDefault="002D16E2" w:rsidP="00EE1584">
    <w:pPr>
      <w:pStyle w:val="Brdtext"/>
    </w:pPr>
    <w:r>
      <w:rPr>
        <w:noProof/>
        <w:lang w:eastAsia="sv-SE"/>
      </w:rPr>
      <mc:AlternateContent>
        <mc:Choice Requires="wps">
          <w:drawing>
            <wp:anchor distT="0" distB="0" distL="0" distR="0" simplePos="0" relativeHeight="251658266" behindDoc="0" locked="0" layoutInCell="1" allowOverlap="0" wp14:anchorId="17270595" wp14:editId="4F0DDED3">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7270595"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EBD734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9ECD7" w14:textId="77777777" w:rsidR="002D16E2" w:rsidRDefault="002D16E2" w:rsidP="009C2B67">
    <w:pPr>
      <w:pStyle w:val="Brdtext"/>
    </w:pPr>
    <w:r>
      <w:rPr>
        <w:noProof/>
        <w:lang w:eastAsia="sv-SE"/>
      </w:rPr>
      <mc:AlternateContent>
        <mc:Choice Requires="wps">
          <w:drawing>
            <wp:anchor distT="0" distB="0" distL="0" distR="0" simplePos="0" relativeHeight="251658274" behindDoc="0" locked="0" layoutInCell="1" allowOverlap="0" wp14:anchorId="31935862" wp14:editId="7CB262DE">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935862"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5CE57D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9D3CA0" w14:textId="77777777" w:rsidR="002D16E2" w:rsidRDefault="002D16E2" w:rsidP="00EE1584">
    <w:pPr>
      <w:pStyle w:val="Brdtext"/>
    </w:pPr>
    <w:r>
      <w:rPr>
        <w:noProof/>
        <w:lang w:eastAsia="sv-SE"/>
      </w:rPr>
      <mc:AlternateContent>
        <mc:Choice Requires="wps">
          <w:drawing>
            <wp:anchor distT="0" distB="0" distL="0" distR="0" simplePos="0" relativeHeight="251658270" behindDoc="0" locked="0" layoutInCell="1" allowOverlap="0" wp14:anchorId="6287D27C" wp14:editId="0FA2D85C">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87D27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80D296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24B5A" w14:textId="77777777" w:rsidR="002D16E2" w:rsidRDefault="002D16E2" w:rsidP="00EE1584">
    <w:pPr>
      <w:pStyle w:val="Brdtext"/>
    </w:pPr>
    <w:r>
      <w:rPr>
        <w:noProof/>
        <w:lang w:eastAsia="sv-SE"/>
      </w:rPr>
      <mc:AlternateContent>
        <mc:Choice Requires="wps">
          <w:drawing>
            <wp:anchor distT="0" distB="0" distL="0" distR="0" simplePos="0" relativeHeight="251658271" behindDoc="0" locked="0" layoutInCell="1" allowOverlap="0" wp14:anchorId="7552F7D1" wp14:editId="0AFA0830">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552F7D1"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BFA1AC6"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138E47" w14:textId="77777777" w:rsidR="002D16E2" w:rsidRDefault="002D16E2" w:rsidP="009C2B67">
    <w:pPr>
      <w:pStyle w:val="Brdtext"/>
    </w:pPr>
    <w:r>
      <w:rPr>
        <w:noProof/>
        <w:lang w:eastAsia="sv-SE"/>
      </w:rPr>
      <mc:AlternateContent>
        <mc:Choice Requires="wps">
          <w:drawing>
            <wp:anchor distT="0" distB="0" distL="0" distR="0" simplePos="0" relativeHeight="251658279" behindDoc="0" locked="0" layoutInCell="1" allowOverlap="0" wp14:anchorId="5BBD67F1" wp14:editId="0C498037">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BBD67F1"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36B32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5F951" w14:textId="77777777" w:rsidR="002D16E2" w:rsidRDefault="002D16E2" w:rsidP="00EE1584">
    <w:pPr>
      <w:pStyle w:val="Brdtext"/>
    </w:pPr>
    <w:r>
      <w:rPr>
        <w:noProof/>
        <w:lang w:eastAsia="sv-SE"/>
      </w:rPr>
      <mc:AlternateContent>
        <mc:Choice Requires="wps">
          <w:drawing>
            <wp:anchor distT="0" distB="0" distL="0" distR="0" simplePos="0" relativeHeight="251658275" behindDoc="0" locked="0" layoutInCell="1" allowOverlap="0" wp14:anchorId="7AC87486" wp14:editId="772B41DF">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AC87486"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C03BC5"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845E6" w14:textId="77777777" w:rsidR="002D16E2" w:rsidRDefault="002D16E2" w:rsidP="00EE1584">
    <w:pPr>
      <w:pStyle w:val="Brdtext"/>
    </w:pPr>
    <w:r>
      <w:rPr>
        <w:noProof/>
        <w:lang w:eastAsia="sv-SE"/>
      </w:rPr>
      <mc:AlternateContent>
        <mc:Choice Requires="wps">
          <w:drawing>
            <wp:anchor distT="0" distB="0" distL="0" distR="0" simplePos="0" relativeHeight="251658276" behindDoc="0" locked="0" layoutInCell="1" allowOverlap="0" wp14:anchorId="518AF854" wp14:editId="5B659325">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18AF854"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AD3433"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1039A3" w14:textId="77777777" w:rsidR="002D16E2" w:rsidRDefault="002D16E2" w:rsidP="009C2B67">
    <w:pPr>
      <w:pStyle w:val="Brdtext"/>
    </w:pPr>
    <w:r>
      <w:rPr>
        <w:noProof/>
        <w:lang w:eastAsia="sv-SE"/>
      </w:rPr>
      <mc:AlternateContent>
        <mc:Choice Requires="wps">
          <w:drawing>
            <wp:anchor distT="0" distB="0" distL="0" distR="0" simplePos="0" relativeHeight="251658284" behindDoc="0" locked="0" layoutInCell="1" allowOverlap="0" wp14:anchorId="56D18010" wp14:editId="3E2AB96F">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6D18010"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7ED6C9E"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456" w14:textId="77777777" w:rsidR="002D16E2" w:rsidRDefault="002D16E2" w:rsidP="00EE1584">
    <w:pPr>
      <w:pStyle w:val="Brdtext"/>
    </w:pPr>
    <w:r>
      <w:rPr>
        <w:noProof/>
        <w:lang w:eastAsia="sv-SE"/>
      </w:rPr>
      <mc:AlternateContent>
        <mc:Choice Requires="wps">
          <w:drawing>
            <wp:anchor distT="0" distB="0" distL="0" distR="0" simplePos="0" relativeHeight="251658280" behindDoc="0" locked="0" layoutInCell="1" allowOverlap="0" wp14:anchorId="0818A614" wp14:editId="34A7FD12">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818A614"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4299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853040" w14:textId="77777777" w:rsidR="002D16E2" w:rsidRDefault="002D16E2" w:rsidP="00EE1584">
    <w:pPr>
      <w:pStyle w:val="Brdtext"/>
    </w:pPr>
    <w:r>
      <w:rPr>
        <w:noProof/>
        <w:lang w:eastAsia="sv-SE"/>
      </w:rPr>
      <mc:AlternateContent>
        <mc:Choice Requires="wps">
          <w:drawing>
            <wp:anchor distT="0" distB="0" distL="0" distR="0" simplePos="0" relativeHeight="251658281" behindDoc="0" locked="0" layoutInCell="1" allowOverlap="0" wp14:anchorId="2BA47109" wp14:editId="5E91236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BA47109"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2B7A2F7"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C7ABE2" w14:textId="77777777" w:rsidR="00072663" w:rsidRDefault="00072663" w:rsidP="009C2B67">
    <w:pPr>
      <w:pStyle w:val="Brdtext"/>
    </w:pPr>
    <w:r>
      <w:rPr>
        <w:noProof/>
        <w:lang w:eastAsia="sv-SE"/>
      </w:rPr>
      <mc:AlternateContent>
        <mc:Choice Requires="wps">
          <w:drawing>
            <wp:anchor distT="0" distB="0" distL="0" distR="0" simplePos="0" relativeHeight="251658307" behindDoc="0" locked="0" layoutInCell="1" allowOverlap="0" wp14:anchorId="6E86AAD2" wp14:editId="3F5438EB">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E86AAD2"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1A27C0B" w14:textId="77777777" w:rsidR="00072663" w:rsidRPr="00756E21" w:rsidRDefault="0007266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B3F63" w14:textId="77777777" w:rsidR="00072663" w:rsidRDefault="00072663" w:rsidP="00EE1584">
    <w:pPr>
      <w:pStyle w:val="Brdtext"/>
    </w:pPr>
    <w:r>
      <w:rPr>
        <w:noProof/>
        <w:lang w:eastAsia="sv-SE"/>
      </w:rPr>
      <mc:AlternateContent>
        <mc:Choice Requires="wps">
          <w:drawing>
            <wp:anchor distT="0" distB="0" distL="0" distR="0" simplePos="0" relativeHeight="251658308" behindDoc="0" locked="0" layoutInCell="1" allowOverlap="0" wp14:anchorId="1D186850" wp14:editId="4C668FD7">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186850"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2A3CD0"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DE18B" w14:textId="77777777" w:rsidR="00072663" w:rsidRDefault="00072663" w:rsidP="00EE1584">
    <w:pPr>
      <w:pStyle w:val="Brdtext"/>
    </w:pPr>
    <w:r>
      <w:rPr>
        <w:noProof/>
        <w:lang w:eastAsia="sv-SE"/>
      </w:rPr>
      <mc:AlternateContent>
        <mc:Choice Requires="wps">
          <w:drawing>
            <wp:anchor distT="0" distB="0" distL="0" distR="0" simplePos="0" relativeHeight="251658309" behindDoc="0" locked="0" layoutInCell="1" allowOverlap="0" wp14:anchorId="15A90F96" wp14:editId="11C7B73A">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A90F96"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25F4F7" w14:textId="77777777" w:rsidR="00072663" w:rsidRPr="00756E21" w:rsidRDefault="0007266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462F32" w14:textId="77777777" w:rsidR="002D16E2" w:rsidRDefault="002D16E2" w:rsidP="009C2B67">
    <w:pPr>
      <w:pStyle w:val="Brdtext"/>
    </w:pPr>
    <w:r>
      <w:rPr>
        <w:noProof/>
        <w:lang w:eastAsia="sv-SE"/>
      </w:rPr>
      <mc:AlternateContent>
        <mc:Choice Requires="wps">
          <w:drawing>
            <wp:anchor distT="0" distB="0" distL="0" distR="0" simplePos="0" relativeHeight="251658299" behindDoc="0" locked="0" layoutInCell="1" allowOverlap="0" wp14:anchorId="584E80C5" wp14:editId="56AEFC2D">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84E80C5" id="_x0000_t202" coordsize="21600,21600" o:spt="202" path="m,l,21600r21600,l21600,xe">
              <v:stroke joinstyle="miter"/>
              <v:path gradientshapeok="t" o:connecttype="rect"/>
            </v:shapetype>
            <v:shape id="_x0000_s1076" type="#_x0000_t202" style="position:absolute;left:0;text-align:left;margin-left:5.4pt;margin-top:610.95pt;width:44.2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2LmQA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EBFB732"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4716C" w14:textId="77777777" w:rsidR="002D16E2" w:rsidRDefault="002D16E2" w:rsidP="00EE1584">
    <w:pPr>
      <w:pStyle w:val="Brdtext"/>
    </w:pPr>
    <w:r>
      <w:rPr>
        <w:noProof/>
        <w:lang w:eastAsia="sv-SE"/>
      </w:rPr>
      <mc:AlternateContent>
        <mc:Choice Requires="wps">
          <w:drawing>
            <wp:anchor distT="0" distB="0" distL="0" distR="0" simplePos="0" relativeHeight="251658295" behindDoc="0" locked="0" layoutInCell="1" allowOverlap="0" wp14:anchorId="120D38CC" wp14:editId="2048938C">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20D38CC" id="_x0000_t202" coordsize="21600,21600" o:spt="202" path="m,l,21600r21600,l21600,xe">
              <v:stroke joinstyle="miter"/>
              <v:path gradientshapeok="t" o:connecttype="rect"/>
            </v:shapetype>
            <v:shape id="_x0000_s1077"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pHgI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S6eLWCcke88NCNTHByUVH3bkXAB+FpRqjhNPd4Tx9tgNCHXuJsDf7X&#10;a/fRnqhLWs4amrmCh58b4RVn5qslUl/k55FHmA7n449EJOZPNatTjd3U10CUyGnDOJnEaI9mL2oP&#10;9ROth3nMSiphJeUuOO7Fa+w2Aa0XqebzZERj6QTe2qWTMXSEOXLzsX0S3vUERmL+HeynU0xf8Liz&#10;jZ7BzTdIXEwkP6LaN4BGOnG/Xz9xZ5yek9VxSc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WkeAh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DE08202"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D7004" w14:textId="77777777" w:rsidR="002D16E2" w:rsidRDefault="002D16E2" w:rsidP="00EE1584">
    <w:pPr>
      <w:pStyle w:val="Brdtext"/>
    </w:pPr>
    <w:r>
      <w:rPr>
        <w:noProof/>
        <w:lang w:eastAsia="sv-SE"/>
      </w:rPr>
      <mc:AlternateContent>
        <mc:Choice Requires="wps">
          <w:drawing>
            <wp:anchor distT="0" distB="0" distL="0" distR="0" simplePos="0" relativeHeight="251658296" behindDoc="0" locked="0" layoutInCell="1" allowOverlap="0" wp14:anchorId="1B51267F" wp14:editId="133E984D">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B51267F" id="_x0000_t202" coordsize="21600,21600" o:spt="202" path="m,l,21600r21600,l21600,xe">
              <v:stroke joinstyle="miter"/>
              <v:path gradientshapeok="t" o:connecttype="rect"/>
            </v:shapetype>
            <v:shape id="_x0000_s1078"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Fjfd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gMBVlDuiBceupEJTi4q6t6tCPggPM0INZzmHu/pow0Q+tBLnK3B/3rt&#10;PtoTdUnLWUMzV/DwcyO84sx8tUTqi/w88gjT4Xz8kYjE/Klmdaqxm/oaiBI5bRgnkxjt0exF7aF+&#10;ovUwj1lJJayk3AXHvXiN3Sag9SLVfJ6MaCydwFu7dDKGjjBHbj62T8K7nsBIzL+D/XSK6Qsed7bR&#10;M7j5BomLieQR6A7VvgE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oWN91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70EDF4"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ACA1B" w14:textId="77777777" w:rsidR="002D16E2" w:rsidRDefault="002D16E2" w:rsidP="009C2B67">
    <w:pPr>
      <w:pStyle w:val="Brdtext"/>
    </w:pPr>
    <w:r>
      <w:rPr>
        <w:noProof/>
        <w:lang w:eastAsia="sv-SE"/>
      </w:rPr>
      <mc:AlternateContent>
        <mc:Choice Requires="wps">
          <w:drawing>
            <wp:anchor distT="0" distB="0" distL="0" distR="0" simplePos="0" relativeHeight="251658289" behindDoc="0" locked="0" layoutInCell="1" allowOverlap="0" wp14:anchorId="7C8621C3" wp14:editId="40CA1FB7">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8621C3" id="_x0000_t202" coordsize="21600,21600" o:spt="202" path="m,l,21600r21600,l21600,xe">
              <v:stroke joinstyle="miter"/>
              <v:path gradientshapeok="t" o:connecttype="rect"/>
            </v:shapetype>
            <v:shape id="_x0000_s1081" type="#_x0000_t202" style="position:absolute;left:0;text-align:left;margin-left:5.4pt;margin-top:610.9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e2Gk6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F0034C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0C3377" w14:textId="77777777" w:rsidR="002D16E2" w:rsidRDefault="002D16E2" w:rsidP="00EE1584">
    <w:pPr>
      <w:pStyle w:val="Brdtext"/>
    </w:pPr>
    <w:r>
      <w:rPr>
        <w:noProof/>
        <w:lang w:eastAsia="sv-SE"/>
      </w:rPr>
      <mc:AlternateContent>
        <mc:Choice Requires="wps">
          <w:drawing>
            <wp:anchor distT="0" distB="0" distL="0" distR="0" simplePos="0" relativeHeight="251658285" behindDoc="0" locked="0" layoutInCell="1" allowOverlap="0" wp14:anchorId="252F7C49" wp14:editId="29BFB6F7">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2F7C49" id="_x0000_t202" coordsize="21600,21600" o:spt="202" path="m,l,21600r21600,l21600,xe">
              <v:stroke joinstyle="miter"/>
              <v:path gradientshapeok="t" o:connecttype="rect"/>
            </v:shapetype>
            <v:shape id="_x0000_s1082"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0+s+eQIAAGwFAAAOAAAAZHJzL2Uyb0RvYy54bWysVEtv2zAMvg/YfxB0Xx2nSbYGdYqsRYYB&#10;RVusHXpWZCkxJouaxMTOfv0o2Xms66XDLjYlvsSPH3l51daGbZUPFdiC52cDzpSVUFZ2VfDvT4sP&#10;nzgLKGwpDFhV8J0K/Gr2/t1l46ZqCGswpfKMgtgwbVzB14hummVBrlUtwhk4ZUmpwdcC6ehXWelF&#10;Q9Frkw0Hg0nWgC+dB6lCoNubTslnKb7WSuK91kEhMwWnt2H6+vRdxm82uxTTlRduXcn+GeIfXlGL&#10;ylLSQ6gbgYJtfPVXqLqSHgJoPJNQZ6B1JVWqgarJBy+qeVwLp1ItBE5wB5jC/wsr77aP7sEzbD9D&#10;Sw2MgDQuTANdxnpa7ev4p5cy0hOEuwNsqkUm6XI8yc9HpJGkyof5xTDBmh2dnQ/4RUHNolBwT11J&#10;YIntbUBKSKZ7k5grgKnKRWVMOkQmqGvj2VZQDw2mJ5LHH1bGsqbgk/PxIAW2EN27yMbGMCpxoU93&#10;LDBJuDMq2hj7TWlWlanOV3ILKZU95E/W0UpTqrc49vbHV73FuauDPFJmsHhwrisLPlWfhucIWflj&#10;D5nu7Anwk7qjiO2ypcKpleM9AZZQ7ogXHrqRCU4uKurerQj4IDzNCDWc5h7v6aMNEPrQS5ytwf96&#10;7T7aE3VJy1lDM1fw8HMjvOLMfLVE6ot8FHmE6TAafyQiMX+qWZ5q7Ka+BqJEThvGySRGezR7UXuo&#10;n2k9zGNWUgkrKXfBcS9eY7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0+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429BD2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E7DDB" w14:textId="77777777" w:rsidR="002D16E2" w:rsidRDefault="002D16E2" w:rsidP="00EE1584">
    <w:pPr>
      <w:pStyle w:val="Brdtext"/>
    </w:pPr>
    <w:r>
      <w:rPr>
        <w:noProof/>
        <w:lang w:eastAsia="sv-SE"/>
      </w:rPr>
      <mc:AlternateContent>
        <mc:Choice Requires="wps">
          <w:drawing>
            <wp:anchor distT="0" distB="0" distL="0" distR="0" simplePos="0" relativeHeight="251658286" behindDoc="0" locked="0" layoutInCell="1" allowOverlap="0" wp14:anchorId="3ADAEF48" wp14:editId="7C1A76EB">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DAEF48" id="_x0000_t202" coordsize="21600,21600" o:spt="202" path="m,l,21600r21600,l21600,xe">
              <v:stroke joinstyle="miter"/>
              <v:path gradientshapeok="t" o:connecttype="rect"/>
            </v:shapetype>
            <v:shape id="_x0000_s1083"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0qa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lXsCrKDcES88dCMTnFxU1L1bEfBBeJoRajjNPd7TRxsg9KGXOFuD//Xa&#10;fbQn6pKWs4ZmruDh50Z4xZn5aonUF/l55BGmw/n4IxGJ+VPN6lRjN/U1ECVy2jBOJjHao9mL2kP9&#10;ROthHrOSSlhJuQuOe/Eau01A60Wq+TwZ0Vg6gbd26WQMHWGO3Hxsn4R3PYGRmH8H++kU0xc87myj&#10;Z3DzDRIXE8kj0B2qfQN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EA0q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F12D0B"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6A6583" w14:textId="77777777" w:rsidR="002D16E2" w:rsidRDefault="002D16E2" w:rsidP="009C2B67">
    <w:pPr>
      <w:pStyle w:val="Brdtext"/>
    </w:pPr>
    <w:r>
      <w:rPr>
        <w:noProof/>
        <w:lang w:eastAsia="sv-SE"/>
      </w:rPr>
      <mc:AlternateContent>
        <mc:Choice Requires="wps">
          <w:drawing>
            <wp:anchor distT="0" distB="0" distL="0" distR="0" simplePos="0" relativeHeight="25165830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6" type="#_x0000_t202" style="position:absolute;left:0;text-align:left;margin-left:5.4pt;margin-top:610.95pt;width:44.2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5r/w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9B78146"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6BA829" w14:textId="77777777" w:rsidR="002D16E2" w:rsidRDefault="002D16E2" w:rsidP="00EE1584">
    <w:pPr>
      <w:pStyle w:val="Brdtext"/>
    </w:pPr>
    <w:r>
      <w:rPr>
        <w:noProof/>
        <w:lang w:eastAsia="sv-SE"/>
      </w:rPr>
      <mc:AlternateContent>
        <mc:Choice Requires="wps">
          <w:drawing>
            <wp:anchor distT="0" distB="0" distL="0" distR="0" simplePos="0" relativeHeight="25165830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7" type="#_x0000_t202" style="position:absolute;left:0;text-align:left;margin-left:393pt;margin-top:611.25pt;width:44.2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x7iTeA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EYGpdvFpBuSNeeOhGJji5qKh7tyLgg/A0I9Rwmnu8p482QOhDL3G2Bv/r&#10;tftoT9QlLWcNzVzBw8+N8Ioz89USqS/y88gjTIfz8UciEvOnmtWpxm7qayBK5LRhnExitEezF7WH&#10;+onWwzxmJZWwknIXHPfiNXabgNaLVPN5MqKxdAJv7dLJGDrCHLn52D4J73oCIzH/DvbTKaYveNzZ&#10;Rs/g5hskLiaSH1HtG0Ajnbjfr5+4M07Pyeq4JG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XHuJ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80B6F4E"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B28158" w14:textId="77777777" w:rsidR="002D16E2" w:rsidRDefault="002D16E2" w:rsidP="00EE1584">
    <w:pPr>
      <w:pStyle w:val="Brdtext"/>
    </w:pPr>
    <w:r>
      <w:rPr>
        <w:noProof/>
        <w:lang w:eastAsia="sv-SE"/>
      </w:rPr>
      <mc:AlternateContent>
        <mc:Choice Requires="wps">
          <w:drawing>
            <wp:anchor distT="0" distB="0" distL="0" distR="0" simplePos="0" relativeHeight="25165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8"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dfdG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LwQIAVlDvihYduZIKTi4pe71YEfBCeZoQenOYe7+mjDRD60EucrcH/eu0+&#10;2hN1SctZQzNX8PBzI7zizHy1ROqL/DzyCNPhfPyRiMT8qWZ1qrGb+hqIEjltGCeTGO3R7EXtoX6i&#10;9TCPWUklrKTcBce9eI3dJqD1ItV8noxoLJ3AW7t0MoaOMEduPrZPwruewEjMv4P9dIrpCx53ttEz&#10;uPkGiYuJ5BHoDtX+AWikE/f79RN3xuk5WR2X5Ow3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p190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C7CBB40"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7FFE11" w14:textId="77777777" w:rsidR="002D16E2" w:rsidRDefault="002D16E2" w:rsidP="009C2B67">
    <w:pPr>
      <w:pStyle w:val="Brdtext"/>
    </w:pPr>
    <w:r>
      <w:rPr>
        <w:noProof/>
        <w:lang w:eastAsia="sv-SE"/>
      </w:rPr>
      <mc:AlternateContent>
        <mc:Choice Requires="wps">
          <w:drawing>
            <wp:anchor distT="0" distB="0" distL="0" distR="0" simplePos="0" relativeHeight="251658294" behindDoc="0" locked="0" layoutInCell="1" allowOverlap="0" wp14:anchorId="158E3D9B" wp14:editId="0CDE10F2">
              <wp:simplePos x="0" y="0"/>
              <wp:positionH relativeFrom="page">
                <wp:posOffset>68580</wp:posOffset>
              </wp:positionH>
              <wp:positionV relativeFrom="page">
                <wp:posOffset>7759065</wp:posOffset>
              </wp:positionV>
              <wp:extent cx="561340" cy="121920"/>
              <wp:effectExtent l="0" t="0" r="0" b="3810"/>
              <wp:wrapSquare wrapText="bothSides"/>
              <wp:docPr id="9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8E3D9B" id="_x0000_t202" coordsize="21600,21600" o:spt="202" path="m,l,21600r21600,l21600,xe">
              <v:stroke joinstyle="miter"/>
              <v:path gradientshapeok="t" o:connecttype="rect"/>
            </v:shapetype>
            <v:shape id="_x0000_s1091"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bAmRw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59A115C"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E89F84" w14:textId="77777777" w:rsidR="002D16E2" w:rsidRDefault="002D16E2" w:rsidP="00EE1584">
    <w:pPr>
      <w:pStyle w:val="Brdtext"/>
    </w:pPr>
    <w:r>
      <w:rPr>
        <w:noProof/>
        <w:lang w:eastAsia="sv-SE"/>
      </w:rPr>
      <mc:AlternateContent>
        <mc:Choice Requires="wps">
          <w:drawing>
            <wp:anchor distT="0" distB="0" distL="0" distR="0" simplePos="0" relativeHeight="251658290" behindDoc="0" locked="0" layoutInCell="1" allowOverlap="0" wp14:anchorId="3E3CB8C7" wp14:editId="3A899238">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E3CB8C7" id="_x0000_t202" coordsize="21600,21600" o:spt="202" path="m,l,21600r21600,l21600,xe">
              <v:stroke joinstyle="miter"/>
              <v:path gradientshapeok="t" o:connecttype="rect"/>
            </v:shapetype>
            <v:shape id="_x0000_s1092"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sCuleAIAAGwFAAAOAAAAZHJzL2Uyb0RvYy54bWysVEtv2zAMvg/YfxB0Xx2nSbYGdYqsRYYB&#10;RVusHXpWZCkxJouaxMTOfv0o2Xms66XDLjYlvj995OVVWxu2VT5UYAuenw04U1ZCWdlVwb8/LT58&#10;4iygsKUwYFXBdyrwq9n7d5eNm6ohrMGUyjMKYsO0cQVfI7pplgW5VrUIZ+CUJaUGXwuko19lpRcN&#10;Ra9NNhwMJlkDvnQepAqBbm86JZ+l+ForifdaB4XMFJxqw/T16buM32x2KaYrL9y6kn0Z4h+qqEVl&#10;Kekh1I1AwTa++itUXUkPATSeSagz0LqSKvVA3eSDF908roVTqRcCJ7gDTOH/hZV320f34Bm2n6Gl&#10;B4yANC5MA13Gflrt6/inShnpCcLdATbVIpN0OZ7k5yPSSFLlw/ximGDNjs7OB/yioGZRKLinV0lg&#10;ie1tQEpIpnuTmCuAqcpFZUw6RCaoa+PZVtAbGkwlkscfVsaypuCT8/EgBbYQ3bvIxsYwKnGhT3ds&#10;MEm4MyraGPtNaVaVqc9XcgsplT3kT9bRSlOqtzj29seq3uLc9UEeKTNYPDjXlQWfuk/Dc4Ss/LGH&#10;THf2BPhJ31HEdtlS44TgeE+AJZQ74oWHbmSCk4uKXu9WBHwQnmaEHpzmHu/pow0Q+tBLnK3B/3rt&#10;PtoTdUnLWUMzV/DwcyO84sx8tUTqi3wUeYTpMBp/JCIxf6pZnmrspr4GokROG8bJJEZ7NHtRe6if&#10;aT3MY1ZSCSspd8FxL15j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GSwK6V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0E10DCF"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F63180" w14:textId="77777777" w:rsidR="002D16E2" w:rsidRDefault="002D16E2" w:rsidP="00EE1584">
    <w:pPr>
      <w:pStyle w:val="Brdtext"/>
    </w:pPr>
    <w:r>
      <w:rPr>
        <w:noProof/>
        <w:lang w:eastAsia="sv-SE"/>
      </w:rPr>
      <mc:AlternateContent>
        <mc:Choice Requires="wps">
          <w:drawing>
            <wp:anchor distT="0" distB="0" distL="0" distR="0" simplePos="0" relativeHeight="251658291" behindDoc="0" locked="0" layoutInCell="1" allowOverlap="0" wp14:anchorId="4ABB45B6" wp14:editId="0D6E2904">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ABB45B6" id="_x0000_t202" coordsize="21600,21600" o:spt="202" path="m,l,21600r21600,l21600,xe">
              <v:stroke joinstyle="miter"/>
              <v:path gradientshapeok="t" o:connecttype="rect"/>
            </v:shapetype>
            <v:shape id="_x0000_s1093"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YIoBeAIAAGwFAAAOAAAAZHJzL2Uyb0RvYy54bWysVEtv2zAMvg/YfxB0Xx2nTbYGcYqsRYYB&#10;RVssHXpWZKkxJouaxMTOfv0o2Xms66XDLjYlvj995PSqrQ3bKh8qsAXPzwacKSuhrOxzwb8/Lj58&#10;4iygsKUwYFXBdyrwq9n7d9PGTdQQ1mBK5RkFsWHSuIKvEd0ky4Jcq1qEM3DKklKDrwXS0T9npRcN&#10;Ra9NNhwMxlkDvnQepAqBbm86JZ+l+ForifdaB4XMFJxqw/T16buK32w2FZNnL9y6kn0Z4h+qqEVl&#10;Kekh1I1AwTa++itUXUkPATSeSagz0LqSKvVA3eSDF90s18Kp1AuBE9wBpvD/wsq77dI9eIbtZ2jp&#10;ASMgjQuTQJexn1b7Ov6pUkZ6gnB3gE21yCRdjsb5+QVpJKnyYX45TLBmR2fnA35RULMoFNzTqySw&#10;xPY2ICUk071JzBXAVOWiMiYdIhPUtfFsK+gNDaYSyeMPK2NZU/Dx+WiQAluI7l1kY2MYlbjQpzs2&#10;mCTcGRVtjP2mNKvK1OcruYWUyh7yJ+topSnVWxx7+2NVb3Hu+iCPlBksHpzryoJP3afhOUJW/thD&#10;pjt7Avyk7yhiu2qpcUJwvCfACsod8cJDNzLByUVFr3crAj4ITzNCD05zj/f00QYIfeglztbgf712&#10;H+2JuqTlrKGZK3j4uRFecWa+WiL1ZX4ReYTpcDH6SERi/lSzOtXYTX0NRImcNoyTSYz2aPai9lA/&#10;0XqYx6ykElZS7oLjXrzGbhPQepFqPk9GNJZO4K1dOhlDR5gjNx/bJ+FdT2Ak5t/BfjrF5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RgigF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795671"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E5529A" w14:textId="77777777" w:rsidR="002D16E2" w:rsidRDefault="002D16E2"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6"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k/W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D591BC9" w14:textId="77777777" w:rsidR="002D16E2" w:rsidRPr="00756E21" w:rsidRDefault="002D16E2"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E99B51" w14:textId="77777777" w:rsidR="002D16E2" w:rsidRDefault="002D16E2"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7"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5NdTeA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rzk56l18WoB1YZ44aEfmeDkTU3duxUBH4SnGaGG09zjPX20AUIfBomzJfjf&#10;b91He6IuaTlraeZKHn6thFecmW+WSH2Rn0QeYTqcnJ4TkZg/1CwONXbVXAFRIqcN42QSoz2arag9&#10;NE+0HmYxK6mElZS75LgVr7DfBLRepJrNkhGNpRN4a+dOxtAR5sjNx+5JeDcQGIn5d7CdTlG84nFv&#10;Gz2Dm62QuJhIvkd1aACNdOL+sH7izjg8J6v9kpy+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rk11N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EB31DFD"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B3041" w14:textId="77777777" w:rsidR="002D16E2" w:rsidRDefault="002D16E2"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8"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VpiG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HQEWUG2IFx76kQlO3tT0erci4IPwNCP04DT3eE8fbYDQh0HibAn+91v3&#10;0Z6oS1rOWpq5kodfK+EVZ+abJVJf5CeRR5gOJ6fnRCTmDzWLQ41dNVdAlMhpwziZxGiPZitqD80T&#10;rYdZzEoqYSXlLjluxSvsNwGtF6lms2REY+kE3tq5kzF0hDly87F7Et4NBEZi/h1sp1MUr3jc20bP&#10;4GYrJC4mkkege1SHB6CRTtwf1k/cGYfnZLVfktMX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VWmIZ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C187F6C" w14:textId="77777777" w:rsidR="002D16E2" w:rsidRPr="00756E21" w:rsidRDefault="002D16E2"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E52F333" w14:textId="77777777" w:rsidR="004B1E1A" w:rsidRDefault="004B1E1A" w:rsidP="006923D1">
      <w:pPr>
        <w:pStyle w:val="Sidfot"/>
      </w:pPr>
    </w:p>
  </w:footnote>
  <w:footnote w:type="continuationSeparator" w:id="0">
    <w:p w14:paraId="04F6A244" w14:textId="77777777" w:rsidR="004B1E1A" w:rsidRPr="006923D1" w:rsidRDefault="004B1E1A" w:rsidP="006923D1">
      <w:pPr>
        <w:pStyle w:val="Sidfot"/>
      </w:pPr>
    </w:p>
  </w:footnote>
  <w:footnote w:type="continuationNotice" w:id="1">
    <w:p w14:paraId="3081A7A3" w14:textId="77777777" w:rsidR="004B1E1A" w:rsidRDefault="004B1E1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9FC008" w14:textId="77777777" w:rsidR="002D16E2" w:rsidRDefault="002D16E2"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2B8DA7F6">
              <wp:simplePos x="0" y="0"/>
              <wp:positionH relativeFrom="page">
                <wp:posOffset>360045</wp:posOffset>
              </wp:positionH>
              <wp:positionV relativeFrom="page">
                <wp:posOffset>451485</wp:posOffset>
              </wp:positionV>
              <wp:extent cx="1141200" cy="24480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5C4F72" w14:textId="6A0E721D" w:rsidR="002D16E2" w:rsidRPr="00756E21" w:rsidRDefault="00196BF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8.35pt;margin-top:35.55pt;width:89.85pt;height:19.3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ym+dAIAAGUFAAAOAAAAZHJzL2Uyb0RvYy54bWysVEtv2zAMvg/YfxB0X5xkadcFcYosRYYB&#10;RVssHXpWZCkxJouaxMTOfn0p2Xms66XDLjJlfiTFj4/JdVMZtlM+lGBzPuj1OVNWQlHadc5/PC4+&#10;XHEWUNhCGLAq53sV+PX0/btJ7cZqCBswhfKMnNgwrl3ON4hunGVBblQlQg+csqTU4CuBdPXrrPCi&#10;Ju+VyYb9/mVWgy+cB6lCoL83rZJPk3+tlcR7rYNCZnJOb8N0+nSu4plNJ2K89sJtStk9Q/zDKypR&#10;Wgp6dHUjULCtL/9yVZXSQwCNPQlVBlqXUqUcKJtB/0U2y41wKuVC5AR3pCn8P7fybrd0D55h8wUa&#10;KmAkpHZhHOhnzKfRvopfeikjPVG4P9KmGmQyGg1GA6oFZ5J0w9HoimRyk52snQ/4VUHFopBzT2VJ&#10;bIndbcAWeoDEYAFMWSxKY9IltoKaG892gopoML2RnP+BMpbVOb/8eNFPji1E89azsdGNSs3QhTtl&#10;mCTcGxUxxn5XmpVFSvSV2EJKZY/xEzqiNIV6i2GHP73qLcZtHmSRIoPFo3FVWvAp+zQ9J8qKnwfK&#10;dIun2pzlHUVsVk1X+RUUe2oID+2sBCcXJVXtVgR8EJ6GgwpNA4/3dGgDxDp0Emcb8L9f+x/x1LOk&#10;5aymYct5+LUVXnFmvlnq5s+D0ShOZ7qMLj4N6eLPNatzjd1Wc6BWGNBqcTKJEY/mIGoP1RPthVmM&#10;SiphJcXOOR7EObYrgPaKVLNZAtE8OoG3dulkdB3pjT352DwJ77rGRWr5OziMpRi/6N8WGy2Dm22R&#10;ejA1dyS4ZbUjnmY5jUe3d+KyOL8n1Gk7Tp8BAAD//wMAUEsDBBQABgAIAAAAIQAM5KSQ3wAAAAkB&#10;AAAPAAAAZHJzL2Rvd25yZXYueG1sTI/BTsMwEETvSPyDtUjcqJNSEhriVIDgQKWqokXq1Y2XOCJe&#10;R7HThr9nOcFxNU8zb8vV5DpxwiG0nhSkswQEUu1NS42Cj/3rzT2IEDUZ3XlCBd8YYFVdXpS6MP5M&#10;73jaxUZwCYVCK7Ax9oWUobbodJj5HomzTz84HfkcGmkGfeZy18l5kmTS6ZZ4weoeny3WX7vRKdhv&#10;nswozWTeXurNeosHubaLrVLXV9PjA4iIU/yD4Vef1aFip6MfyQTRKbjLciYV5GkKgvP5bbYAcWQw&#10;WeYgq1L+/6D6AQAA//8DAFBLAQItABQABgAIAAAAIQC2gziS/gAAAOEBAAATAAAAAAAAAAAAAAAA&#10;AAAAAABbQ29udGVudF9UeXBlc10ueG1sUEsBAi0AFAAGAAgAAAAhADj9If/WAAAAlAEAAAsAAAAA&#10;AAAAAAAAAAAALwEAAF9yZWxzLy5yZWxzUEsBAi0AFAAGAAgAAAAhAFAvKb50AgAAZQUAAA4AAAAA&#10;AAAAAAAAAAAALgIAAGRycy9lMm9Eb2MueG1sUEsBAi0AFAAGAAgAAAAhAAzkpJDfAAAACQEAAA8A&#10;AAAAAAAAAAAAAAAAzgQAAGRycy9kb3ducmV2LnhtbFBLBQYAAAAABAAEAPMAAADaBQAAAAA=&#10;" o:allowoverlap="f" fillcolor="white [3201]" stroked="f" strokeweight=".5pt">
              <v:textbox style="mso-fit-shape-to-text:t">
                <w:txbxContent>
                  <w:p w14:paraId="3F5C4F72" w14:textId="6A0E721D" w:rsidR="002D16E2" w:rsidRPr="00756E21" w:rsidRDefault="00196BF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46D08" w14:textId="77777777" w:rsidR="002D16E2" w:rsidRDefault="002D16E2"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8D47E" w14:textId="7FAEADD9" w:rsidR="002D16E2" w:rsidRPr="00756E21" w:rsidRDefault="00196BF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D18D47E" w14:textId="7FAEADD9" w:rsidR="002D16E2" w:rsidRPr="00756E21" w:rsidRDefault="00196BF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DC3037" w14:textId="77777777" w:rsidR="002D16E2" w:rsidRDefault="002D16E2"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BF73FC" w14:textId="77777777" w:rsidR="002D16E2" w:rsidRDefault="002D16E2"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05C14926">
              <wp:simplePos x="0" y="0"/>
              <wp:positionH relativeFrom="page">
                <wp:posOffset>359028</wp:posOffset>
              </wp:positionH>
              <wp:positionV relativeFrom="page">
                <wp:posOffset>450215</wp:posOffset>
              </wp:positionV>
              <wp:extent cx="1141200" cy="68040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E521E8" w14:textId="0482190A" w:rsidR="002D16E2" w:rsidRDefault="00196BF8"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2A93E1B9" w14:textId="653B4AF6"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8.25pt;margin-top:35.45pt;width:89.85pt;height:53.55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XrReAIAAGw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OhBgBcWeeOGhHZng5G1JzVuIgA/C04xQv2nu8Z4ObYCKD53E2Qb879f+&#10;RzxRl7Sc1TRzOQ+/tsIrzsw3S6T+3B8O45Cmy3D0aUAXf65ZnWvstpoDMaJPG8bJJEY8moOoPVRP&#10;tB5mMSqphJUUO+d4EOfYbgJaL1LNZglEY+kELuzSyeg6VjlS87F5Et51/EVi/h0cplOMX9C4xUbL&#10;4GZbJComjsc6t1Xt6k8jnaakWz9xZ5zfE+q0JKfPAAAA//8DAFBLAwQUAAYACAAAACEAUtrVHt8A&#10;AAAJAQAADwAAAGRycy9kb3ducmV2LnhtbEyPwU7DMBBE70j8g7VI3KhNoGkJcSpAcKBSVdEicXXj&#10;JY6I11HstOHvWU5wXM3TzNtyNflOHHGIbSAN1zMFAqkOtqVGw/v+5WoJIiZD1nSBUMM3RlhV52el&#10;KWw40Rsed6kRXEKxMBpcSn0hZawdehNnoUfi7DMM3iQ+h0bawZy43HcyUyqX3rTEC870+OSw/tqN&#10;XsN+82hHaSf7+lxv1lv8kGt3u9X68mJ6uAeRcEp/MPzqszpU7HQII9koOg3zfM6khoW6A8F5dpNn&#10;IA4MLpYKZFXK/x9UPwAAAP//AwBQSwECLQAUAAYACAAAACEAtoM4kv4AAADhAQAAEwAAAAAAAAAA&#10;AAAAAAAAAAAAW0NvbnRlbnRfVHlwZXNdLnhtbFBLAQItABQABgAIAAAAIQA4/SH/1gAAAJQBAAAL&#10;AAAAAAAAAAAAAAAAAC8BAABfcmVscy8ucmVsc1BLAQItABQABgAIAAAAIQAIFXrReAIAAGwFAAAO&#10;AAAAAAAAAAAAAAAAAC4CAABkcnMvZTJvRG9jLnhtbFBLAQItABQABgAIAAAAIQBS2tUe3wAAAAkB&#10;AAAPAAAAAAAAAAAAAAAAANIEAABkcnMvZG93bnJldi54bWxQSwUGAAAAAAQABADzAAAA3gUAAAAA&#10;" o:allowoverlap="f" fillcolor="white [3201]" stroked="f" strokeweight=".5pt">
              <v:textbox style="mso-fit-shape-to-text:t">
                <w:txbxContent>
                  <w:p w14:paraId="12E521E8" w14:textId="0482190A" w:rsidR="002D16E2" w:rsidRDefault="00196BF8" w:rsidP="00664D04">
                    <w:pPr>
                      <w:pStyle w:val="Brdtext"/>
                      <w:jc w:val="left"/>
                    </w:pPr>
                    <w:sdt>
                      <w:sdtPr>
                        <w:alias w:val="NummerEtikett"/>
                        <w:tag w:val="NummerEtikett"/>
                        <w:id w:val="-157003801"/>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5753734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2A93E1B9" w14:textId="653B4AF6"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5C31E" w14:textId="77777777" w:rsidR="002D16E2" w:rsidRDefault="002D16E2"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7EA4F6FA">
              <wp:simplePos x="0" y="0"/>
              <wp:positionH relativeFrom="page">
                <wp:posOffset>4418381</wp:posOffset>
              </wp:positionH>
              <wp:positionV relativeFrom="page">
                <wp:posOffset>460857</wp:posOffset>
              </wp:positionV>
              <wp:extent cx="1141200" cy="555955"/>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555955"/>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E29D3" w14:textId="476EF6F7" w:rsidR="002D16E2" w:rsidRDefault="00196BF8"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1CE3DFB8" w14:textId="0C3F1B48" w:rsidR="002D16E2" w:rsidRPr="00840E74" w:rsidRDefault="002D16E2" w:rsidP="00840E74">
                          <w:pPr>
                            <w:pStyle w:val="Brdtext"/>
                          </w:pPr>
                          <w:r>
                            <w:t>Statsråds-beredningen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7.9pt;margin-top:36.3pt;width:89.85pt;height:43.8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2n9deAIAAGwFAAAOAAAAZHJzL2Uyb0RvYy54bWysVEtv2zAMvg/YfxB0X510cbcGdYqsRYcB&#10;RVusHXpWZKkRJouaxMTOfn0p2Xms66XDLjJlfiTFj4+z866xbK1CNOAqPj4acaachNq4p4r/eLj6&#10;8JmziMLVwoJTFd+oyM9n79+dtX6qjmEJtlaBkRMXp62v+BLRT4siyqVqRDwCrxwpNYRGIF3DU1EH&#10;0ZL3xhbHo9FJ0UKofQCpYqS/l72Sz7J/rZXEW62jQmYrTm/DfIZ8LtJZzM7E9CkIvzRyeIb4h1c0&#10;wjgKunN1KVCwVTB/uWqMDBBB45GEpgCtjVQ5B8pmPHqRzf1SeJVzIXKi39EU/59bebO+93eBYfcF&#10;OipgIqT1cRrpZ8qn06FJX3opIz1RuNnRpjpkMhmNJ2OqBWeSdGVZnpZlclPsrX2I+FVBw5JQ8UBl&#10;yWyJ9XXEHrqFpGARrKmvjLX5klpBXdjA1oKKaDG/kZz/gbKOtRU/+ViOsmMHybz3bF1yo3IzDOH2&#10;GWYJN1YljHXflWamzom+EltIqdwufkYnlKZQbzEc8PtXvcW4z4MscmRwuDNujIOQs8/Ts6es/rml&#10;TPd4qs1B3knEbtFR4sTgtgEWUG+oLwL0IxO9vDJUvGsR8U4EmhGqN8093tKhLRD5MEicLSH8fu1/&#10;wlPrkpazlmau4vHXSgTFmf3mqKlPx5NJGtJ8mZSfjukSDjWLQ41bNRdAHTGmDeNlFhMe7VbUAZpH&#10;Wg/zFJVUwkmKXXHcihfYbwJaL1LN5xlEY+kFXrt7L5PrxHJqzYfuUQQ/9C9S59/AdjrF9EUb99hk&#10;6WC+QtAm93jiuWd14J9GOk/JsH7Szji8Z9R+Sc6eAQAA//8DAFBLAwQUAAYACAAAACEApOx32eEA&#10;AAAKAQAADwAAAGRycy9kb3ducmV2LnhtbEyPy06EQBBF9yb+Q6dM3BinkQkwIs3EGB/J7Bx8xF0P&#10;XQKRriZ0D+DfW650Wbkn954qtovtxYSj7xwpuFpFIJBqZzpqFLxUD5cbED5oMrp3hAq+0cO2PD0p&#10;dG7cTM847UMjuIR8rhW0IQy5lL5u0Wq/cgMSZ59utDrwOTbSjHrmctvLOIpSaXVHvNDqAe9arL/2&#10;R6vg46J53/nl8XVeJ+vh/mmqsjdTKXV+ttzegAi4hD8YfvVZHUp2OrgjGS96Bel1wupBQRanIBjY&#10;ZEkC4sBkGsUgy0L+f6H8AQAA//8DAFBLAQItABQABgAIAAAAIQC2gziS/gAAAOEBAAATAAAAAAAA&#10;AAAAAAAAAAAAAABbQ29udGVudF9UeXBlc10ueG1sUEsBAi0AFAAGAAgAAAAhADj9If/WAAAAlAEA&#10;AAsAAAAAAAAAAAAAAAAALwEAAF9yZWxzLy5yZWxzUEsBAi0AFAAGAAgAAAAhALraf114AgAAbAUA&#10;AA4AAAAAAAAAAAAAAAAALgIAAGRycy9lMm9Eb2MueG1sUEsBAi0AFAAGAAgAAAAhAKTsd9nhAAAA&#10;CgEAAA8AAAAAAAAAAAAAAAAA0gQAAGRycy9kb3ducmV2LnhtbFBLBQYAAAAABAAEAPMAAADgBQAA&#10;AAA=&#10;" o:allowoverlap="f" fillcolor="white [3201]" stroked="f" strokeweight=".5pt">
              <v:textbox>
                <w:txbxContent>
                  <w:p w14:paraId="658E29D3" w14:textId="476EF6F7" w:rsidR="002D16E2" w:rsidRDefault="00196BF8" w:rsidP="00A118D8">
                    <w:pPr>
                      <w:pStyle w:val="Brdtext"/>
                      <w:jc w:val="left"/>
                    </w:pPr>
                    <w:sdt>
                      <w:sdtPr>
                        <w:alias w:val="NummerEtikett"/>
                        <w:tag w:val="NummerEtikett"/>
                        <w:id w:val="-6394707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61047966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1CE3DFB8" w14:textId="0C3F1B48" w:rsidR="002D16E2" w:rsidRPr="00840E74" w:rsidRDefault="002D16E2" w:rsidP="00840E74">
                    <w:pPr>
                      <w:pStyle w:val="Brdtext"/>
                    </w:pPr>
                    <w:r>
                      <w:t>Statsråds-beredningen</w:t>
                    </w:r>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BBA16" w14:textId="77777777" w:rsidR="002D16E2" w:rsidRDefault="002D16E2"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50786" w14:textId="77777777" w:rsidR="002D16E2" w:rsidRDefault="002D16E2"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321EA1BF">
              <wp:simplePos x="0" y="0"/>
              <wp:positionH relativeFrom="page">
                <wp:posOffset>359028</wp:posOffset>
              </wp:positionH>
              <wp:positionV relativeFrom="page">
                <wp:posOffset>454395</wp:posOffset>
              </wp:positionV>
              <wp:extent cx="1141200" cy="53640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0837B2" w14:textId="701892B5" w:rsidR="002D16E2" w:rsidRDefault="00196BF8"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8.25pt;margin-top:35.8pt;width:89.85pt;height:42.25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2uJeAIAAG0FAAAOAAAAZHJzL2Uyb0RvYy54bWysVE1v2zAMvQ/YfxB0X52kSbYFcYosRYcB&#10;RVssHXpWZCkxJouaxMTOfn0p2flY10uHXWxKfCRF8pHTq6YybKd8KMHmvH/R40xZCUVp1zn/8Xjz&#10;4RNnAYUthAGrcr5XgV/N3r+b1m6iBrABUyjPyIkNk9rlfIPoJlkW5EZVIlyAU5aUGnwlkI5+nRVe&#10;1OS9Mtmg1xtnNfjCeZAqBLq9bpV8lvxrrSTeax0UMpNzehumr0/fVfxms6mYrL1wm1J2zxD/8IpK&#10;lJaCHl1dCxRs68u/XFWl9BBA44WEKgOtS6lSDpRNv/cim+VGOJVyoeIEdyxT+H9u5d1u6R48w+YL&#10;NNTAWJDahUmgy5hPo30V//RSRnoq4f5YNtUgk9GoP+xTLziTpBtdjockk5vsZO18wK8KKhaFnHtq&#10;S6qW2N0GbKEHSAwWwJTFTWlMOkQqqIXxbCeoiQbTG8n5HyhjWZ3z8eWolxxbiOatZ2OjG5XI0IU7&#10;ZZgk3BsVMcZ+V5qVRUr0ldhCSmWP8RM6ojSFeothhz+96i3GbR5kkSKDxaNxVVrwKfs0PaeSFT8P&#10;JdMtnnpzlncUsVk1lDj1MrUuXq2g2BMxPLQzE5y8Kal7tyLgg/A0JNRwGny8p482QNWHTuJsA/73&#10;a/cRT9wlLWc1DV3Ow6+t8Ioz880Sqz/3h8M4pekwHH0c0MGfa1bnGrutFkCU6NOKcTKJEY/mIGoP&#10;1RPth3mMSiphJcXOOR7EBbargPaLVPN5AtFcOoG3dulkdB3LHLn52DwJ7zoCI1H/Dg7jKSYveNxi&#10;o2Vw8y0SFxPJT1XtGkAzncak2z9xaZyfE+q0JWfPAAAA//8DAFBLAwQUAAYACAAAACEAUykXUd8A&#10;AAAJAQAADwAAAGRycy9kb3ducmV2LnhtbEyPQUvDQBCF74L/YRnBm90kmrXEbIqKHiyUYlvwus2O&#10;STA7G7KbNv57x5Meh/fx3jflana9OOEYOk8a0kUCAqn2tqNGw2H/erMEEaIha3pPqOEbA6yqy4vS&#10;FNaf6R1Pu9gILqFQGA1tjEMhZahbdCYs/IDE2acfnYl8jo20ozlzuetlliRKOtMRL7RmwOcW66/d&#10;5DTsN092kna2by/1Zr3FD7lu77ZaX1/Njw8gIs7xD4ZffVaHip2OfiIbRK8hVzmTGu5TBYLz7FZl&#10;II4M5ioFWZXy/wfVDwAAAP//AwBQSwECLQAUAAYACAAAACEAtoM4kv4AAADhAQAAEwAAAAAAAAAA&#10;AAAAAAAAAAAAW0NvbnRlbnRfVHlwZXNdLnhtbFBLAQItABQABgAIAAAAIQA4/SH/1gAAAJQBAAAL&#10;AAAAAAAAAAAAAAAAAC8BAABfcmVscy8ucmVsc1BLAQItABQABgAIAAAAIQAg/2uJeAIAAG0FAAAO&#10;AAAAAAAAAAAAAAAAAC4CAABkcnMvZTJvRG9jLnhtbFBLAQItABQABgAIAAAAIQBTKRdR3wAAAAkB&#10;AAAPAAAAAAAAAAAAAAAAANIEAABkcnMvZG93bnJldi54bWxQSwUGAAAAAAQABADzAAAA3gUAAAAA&#10;" o:allowoverlap="f" fillcolor="white [3201]" stroked="f" strokeweight=".5pt">
              <v:textbox style="mso-fit-shape-to-text:t">
                <w:txbxContent>
                  <w:p w14:paraId="0A0837B2" w14:textId="701892B5" w:rsidR="002D16E2" w:rsidRDefault="00196BF8" w:rsidP="00664D04">
                    <w:pPr>
                      <w:pStyle w:val="Brdtext"/>
                      <w:jc w:val="left"/>
                    </w:pPr>
                    <w:sdt>
                      <w:sdtPr>
                        <w:alias w:val="NummerEtikett"/>
                        <w:tag w:val="NummerEtikett"/>
                        <w:id w:val="-258371000"/>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72756343"/>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03B68C73" w14:textId="18062564" w:rsidR="002D16E2" w:rsidRPr="00840E74" w:rsidRDefault="002D16E2" w:rsidP="00840E74">
                    <w:pPr>
                      <w:pStyle w:val="Brdtext"/>
                    </w:pPr>
                    <w:r>
                      <w:t>J</w:t>
                    </w:r>
                    <w:r w:rsidRPr="000D40B3">
                      <w:t>ustitie</w:t>
                    </w:r>
                    <w:r>
                      <w:t>-</w:t>
                    </w:r>
                    <w:r w:rsidRPr="000D40B3">
                      <w:t>departementet</w:t>
                    </w:r>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BFD81" w14:textId="77777777" w:rsidR="002D16E2" w:rsidRDefault="002D16E2"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52EF6557">
              <wp:simplePos x="0" y="0"/>
              <wp:positionH relativeFrom="page">
                <wp:posOffset>4420535</wp:posOffset>
              </wp:positionH>
              <wp:positionV relativeFrom="page">
                <wp:posOffset>460005</wp:posOffset>
              </wp:positionV>
              <wp:extent cx="1141200" cy="53640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E6CAA" w14:textId="7FBBCD0B" w:rsidR="002D16E2" w:rsidRDefault="00196BF8"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629E2AA" w14:textId="60FE54C0" w:rsidR="002D16E2" w:rsidRPr="00840E74" w:rsidRDefault="002D16E2" w:rsidP="00FD19E5">
                          <w:pPr>
                            <w:pStyle w:val="Brdtext"/>
                            <w:ind w:left="170"/>
                          </w:pPr>
                          <w:bookmarkStart w:id="113" w:name="_Toc505164387"/>
                          <w:bookmarkStart w:id="114" w:name="_Toc505170049"/>
                          <w:bookmarkStart w:id="115" w:name="_Toc505170426"/>
                          <w:bookmarkStart w:id="116" w:name="_Toc505170784"/>
                          <w:bookmarkStart w:id="117" w:name="_Toc505171848"/>
                          <w:bookmarkStart w:id="118" w:name="_Toc21609989"/>
                          <w:r>
                            <w:t>J</w:t>
                          </w:r>
                          <w:r w:rsidRPr="000D40B3">
                            <w:t>ustitie</w:t>
                          </w:r>
                          <w:r>
                            <w:t>-</w:t>
                          </w:r>
                          <w:r w:rsidRPr="000D40B3">
                            <w:t>departementet</w:t>
                          </w:r>
                          <w:bookmarkEnd w:id="113"/>
                          <w:bookmarkEnd w:id="114"/>
                          <w:bookmarkEnd w:id="115"/>
                          <w:bookmarkEnd w:id="116"/>
                          <w:bookmarkEnd w:id="117"/>
                          <w:bookmarkEnd w:id="118"/>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05pt;margin-top:36.2pt;width:89.85pt;height:42.25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TSRc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z28s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F9NJFx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484E6CAA" w14:textId="7FBBCD0B" w:rsidR="002D16E2" w:rsidRDefault="00196BF8" w:rsidP="00FD19E5">
                    <w:pPr>
                      <w:pStyle w:val="Brdtext"/>
                      <w:ind w:left="170"/>
                      <w:jc w:val="left"/>
                    </w:pPr>
                    <w:sdt>
                      <w:sdtPr>
                        <w:alias w:val="NummerEtikett"/>
                        <w:tag w:val="NummerEtikett"/>
                        <w:id w:val="123195117"/>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6643181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629E2AA" w14:textId="60FE54C0" w:rsidR="002D16E2" w:rsidRPr="00840E74" w:rsidRDefault="002D16E2" w:rsidP="00FD19E5">
                    <w:pPr>
                      <w:pStyle w:val="Brdtext"/>
                      <w:ind w:left="170"/>
                    </w:pPr>
                    <w:bookmarkStart w:id="119" w:name="_Toc505164387"/>
                    <w:bookmarkStart w:id="120" w:name="_Toc505170049"/>
                    <w:bookmarkStart w:id="121" w:name="_Toc505170426"/>
                    <w:bookmarkStart w:id="122" w:name="_Toc505170784"/>
                    <w:bookmarkStart w:id="123" w:name="_Toc505171848"/>
                    <w:bookmarkStart w:id="124" w:name="_Toc21609989"/>
                    <w:r>
                      <w:t>J</w:t>
                    </w:r>
                    <w:r w:rsidRPr="000D40B3">
                      <w:t>ustitie</w:t>
                    </w:r>
                    <w:r>
                      <w:t>-</w:t>
                    </w:r>
                    <w:r w:rsidRPr="000D40B3">
                      <w:t>departementet</w:t>
                    </w:r>
                    <w:bookmarkEnd w:id="119"/>
                    <w:bookmarkEnd w:id="120"/>
                    <w:bookmarkEnd w:id="121"/>
                    <w:bookmarkEnd w:id="122"/>
                    <w:bookmarkEnd w:id="123"/>
                    <w:bookmarkEnd w:id="124"/>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F2475A" w14:textId="77777777" w:rsidR="002D16E2" w:rsidRDefault="002D16E2"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909B03" w14:textId="77777777" w:rsidR="002D16E2" w:rsidRDefault="002D16E2"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23A22C12">
              <wp:simplePos x="0" y="0"/>
              <wp:positionH relativeFrom="leftMargin">
                <wp:posOffset>359028</wp:posOffset>
              </wp:positionH>
              <wp:positionV relativeFrom="page">
                <wp:posOffset>454395</wp:posOffset>
              </wp:positionV>
              <wp:extent cx="1141200" cy="543600"/>
              <wp:effectExtent l="0" t="0" r="1905" b="889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5436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2ACDFA" w14:textId="00CEEE28" w:rsidR="002D16E2" w:rsidRDefault="00196BF8"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06CAAE75" w14:textId="3B1D4ED5"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8.25pt;margin-top:35.8pt;width:89.85pt;height:42.8pt;z-index:251658253;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LmP9eQIAAG0FAAAOAAAAZHJzL2Uyb0RvYy54bWysVE1v2zAMvQ/YfxB0X52kSbcFdYqsRYcB&#10;RVusHXpWZCkRJouaxMTOfn0p2flY10uHXWTKfCRF8pHnF21t2UaFaMCVfHgy4Ew5CZVxy5L/eLz+&#10;8ImziMJVwoJTJd+qyC9m79+dN36qRrACW6nAyImL08aXfIXop0UR5UrVIp6AV46UGkItkK5hWVRB&#10;NOS9tsVoMDgrGgiVDyBVjPT3qlPyWfavtZJ4p3VUyGzJ6W2Yz5DPRTqL2bmYLoPwKyP7Z4h/eEUt&#10;jKOge1dXAgVbB/OXq9rIABE0nkioC9DaSJVzoGyGgxfZPKyEVzkXKk70+zLF/+dW3m4e/H1g2H6B&#10;lhqYCtL4OI30M+XT6lCnL72UkZ5KuN2XTbXIZDIajofUC84k6Sbj0zOSyU1xsPYh4lcFNUtCyQO1&#10;JVdLbG4idtAdJAWLYE11bazNl0QFdWkD2whqosX8RnL+B8o61pT87HQyyI4dJPPOs3XJjcpk6MMd&#10;MswSbq1KGOu+K81MlRN9JbaQUrl9/IxOKE2h3mLY4w+veotxlwdZ5MjgcG9cGwchZ5+n51Cy6ueu&#10;ZLrDU2+O8k4itouWEqdeTnYMWEC1JWIE6GYmenltqHs3IuK9CDQk1HAafLyjQ1ug6kMvcbaC8Pu1&#10;/wlP3CUtZw0NXcnjr7UIijP7zRGrPw/H4zSl+TKefBzRJRxrFscat64vgSgxpBXjZRYTHu1O1AHq&#10;J9oP8xSVVMJJil1y3ImX2K0C2i9SzecZRHPpBd64By+T61TmxM3H9kkE3xMYifq3sBtPMX3B4w6b&#10;LB3M1wjaZJKnQndV7RtAM53HpN8/aWkc3zPqsCVnzwAAAP//AwBQSwMEFAAGAAgAAAAhALnSwl/g&#10;AAAACQEAAA8AAABkcnMvZG93bnJldi54bWxMj8tOhEAQRfcm/kOnTNwYpxkIYJBmYoyPxJ2Dj7jr&#10;oUsg0tWE7gH8e8uVLiv35N5T5W61g5hx8r0jBdtNBAKpcaanVsFLfX95BcIHTUYPjlDBN3rYVacn&#10;pS6MW+gZ531oBZeQL7SCLoSxkNI3HVrtN25E4uzTTVYHPqdWmkkvXG4HGUdRJq3uiRc6PeJth83X&#10;/mgVfFy0709+fXhdkjQZ7x7nOn8ztVLnZ+vNNYiAa/iD4Vef1aFip4M7kvFiUJBmKZMK8m0GgvM4&#10;yWIQBwbTPAZZlfL/B9UPAAAA//8DAFBLAQItABQABgAIAAAAIQC2gziS/gAAAOEBAAATAAAAAAAA&#10;AAAAAAAAAAAAAABbQ29udGVudF9UeXBlc10ueG1sUEsBAi0AFAAGAAgAAAAhADj9If/WAAAAlAEA&#10;AAsAAAAAAAAAAAAAAAAALwEAAF9yZWxzLy5yZWxzUEsBAi0AFAAGAAgAAAAhAKguY/15AgAAbQUA&#10;AA4AAAAAAAAAAAAAAAAALgIAAGRycy9lMm9Eb2MueG1sUEsBAi0AFAAGAAgAAAAhALnSwl/gAAAA&#10;CQEAAA8AAAAAAAAAAAAAAAAA0wQAAGRycy9kb3ducmV2LnhtbFBLBQYAAAAABAAEAPMAAADgBQAA&#10;AAA=&#10;" o:allowoverlap="f" fillcolor="white [3201]" stroked="f" strokeweight=".5pt">
              <v:textbox>
                <w:txbxContent>
                  <w:p w14:paraId="4F2ACDFA" w14:textId="00CEEE28" w:rsidR="002D16E2" w:rsidRDefault="00196BF8" w:rsidP="00664D04">
                    <w:pPr>
                      <w:pStyle w:val="Brdtext"/>
                      <w:jc w:val="left"/>
                    </w:pPr>
                    <w:sdt>
                      <w:sdtPr>
                        <w:alias w:val="NummerEtikett"/>
                        <w:tag w:val="NummerEtikett"/>
                        <w:id w:val="1884902299"/>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9239475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06CAAE75" w14:textId="3B1D4ED5" w:rsidR="002D16E2" w:rsidRPr="00A73977" w:rsidRDefault="002D16E2" w:rsidP="00A73977">
                    <w:pPr>
                      <w:pStyle w:val="Brdtext"/>
                    </w:pPr>
                    <w:r w:rsidRPr="00550D61">
                      <w:t>Utrikes</w:t>
                    </w:r>
                    <w:r>
                      <w:t>-</w:t>
                    </w:r>
                    <w:r w:rsidRPr="00550D61">
                      <w:t>departementet</w:t>
                    </w:r>
                  </w:p>
                </w:txbxContent>
              </v:textbox>
              <w10:wrap type="square" anchorx="margin"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8C966" w14:textId="77777777" w:rsidR="002D16E2" w:rsidRDefault="002D16E2"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5FC85643">
              <wp:simplePos x="0" y="0"/>
              <wp:positionH relativeFrom="page">
                <wp:posOffset>4420536</wp:posOffset>
              </wp:positionH>
              <wp:positionV relativeFrom="page">
                <wp:posOffset>460005</wp:posOffset>
              </wp:positionV>
              <wp:extent cx="1141200" cy="68040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0AACF" w14:textId="310E0AED" w:rsidR="002D16E2" w:rsidRDefault="00196BF8"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54377F8" w14:textId="6E66118D" w:rsidR="002D16E2" w:rsidRPr="00A73977" w:rsidRDefault="002D16E2" w:rsidP="00A73977">
                          <w:pPr>
                            <w:pStyle w:val="Brdtext"/>
                          </w:pPr>
                          <w:r w:rsidRPr="00550D61">
                            <w:t>Utrikes</w:t>
                          </w:r>
                          <w:r>
                            <w:t>-</w:t>
                          </w:r>
                          <w:r w:rsidRPr="00550D61">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05pt;margin-top:36.2pt;width:89.85pt;height:53.55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1JgIeA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tTL0YEBKyj2RAwP7cwEJ29L6t5CBHwQnoaEGk6Dj/d0aANUfegkzjbgf7/2&#10;P+KJu6TlrKahy3n4tRVecWa+WWL15/5wGKc0XYaXnwZ08eea1bnGbqs5ECX6tGKcTGLEozmI2kP1&#10;RPthFqOSSlhJsXOOB3GO7Sqg/SLVbJZANJdO4MIunYyuY5kjNx+bJ+FdR2Ak6t/BYTzF+AWPW2y0&#10;DG62ReJiInksdFvVrgE002lMuv0Tl8b5PaFOW3L6D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BdSYC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2ED0AACF" w14:textId="310E0AED" w:rsidR="002D16E2" w:rsidRDefault="00196BF8" w:rsidP="00A118D8">
                    <w:pPr>
                      <w:pStyle w:val="Brdtext"/>
                      <w:jc w:val="left"/>
                    </w:pPr>
                    <w:sdt>
                      <w:sdtPr>
                        <w:alias w:val="NummerEtikett"/>
                        <w:tag w:val="NummerEtikett"/>
                        <w:id w:val="74516092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7812822"/>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54377F8" w14:textId="6E66118D" w:rsidR="002D16E2" w:rsidRPr="00A73977" w:rsidRDefault="002D16E2" w:rsidP="00A73977">
                    <w:pPr>
                      <w:pStyle w:val="Brdtext"/>
                    </w:pPr>
                    <w:r w:rsidRPr="00550D61">
                      <w:t>Utrikes</w:t>
                    </w:r>
                    <w:r>
                      <w:t>-</w:t>
                    </w:r>
                    <w:r w:rsidRPr="00550D61">
                      <w:t>departementet</w:t>
                    </w:r>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B90E1" w14:textId="77777777" w:rsidR="002D16E2" w:rsidRDefault="002D16E2"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CF384" w14:textId="77777777" w:rsidR="002D16E2" w:rsidRDefault="002D16E2" w:rsidP="00664D04">
    <w:pPr>
      <w:pStyle w:val="Brdtext"/>
    </w:pPr>
    <w:r>
      <w:rPr>
        <w:noProof/>
        <w:lang w:eastAsia="sv-SE"/>
      </w:rPr>
      <mc:AlternateContent>
        <mc:Choice Requires="wps">
          <w:drawing>
            <wp:anchor distT="0" distB="0" distL="0" distR="0" simplePos="0" relativeHeight="251658267" behindDoc="0" locked="0" layoutInCell="1" allowOverlap="0" wp14:anchorId="50D337DC" wp14:editId="4306D320">
              <wp:simplePos x="0" y="0"/>
              <wp:positionH relativeFrom="page">
                <wp:posOffset>359028</wp:posOffset>
              </wp:positionH>
              <wp:positionV relativeFrom="page">
                <wp:posOffset>450215</wp:posOffset>
              </wp:positionV>
              <wp:extent cx="1141200" cy="680400"/>
              <wp:effectExtent l="0" t="0" r="1905" b="0"/>
              <wp:wrapSquare wrapText="bothSides"/>
              <wp:docPr id="38"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E217D" w14:textId="013ED8B2" w:rsidR="002D16E2" w:rsidRDefault="00196BF8"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6EC7BB02" w14:textId="4DB4E11F"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0D337DC" id="_x0000_t202" coordsize="21600,21600" o:spt="202" path="m,l,21600r21600,l21600,xe">
              <v:stroke joinstyle="miter"/>
              <v:path gradientshapeok="t" o:connecttype="rect"/>
            </v:shapetype>
            <v:shape id="_x0000_s1047" type="#_x0000_t202" style="position:absolute;left:0;text-align:left;margin-left:28.25pt;margin-top:35.45pt;width:89.85pt;height:53.55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GoB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hKl38WkGxp8bw0M5McHJRUvVuRcAH4WlIqOA0+HhPhzZA2YeO4mwD/vdr/xFP&#10;vUtczmoaupyHX1vhFWfmm6Wu/jwYjeKUpsfo4hN5w/w5Z3XOsdtqDtQSA1oxTiYy4tEcSO2heqL9&#10;MItWiSWsJNs5xwM5x3YV0H6RajZLIJpLJ/DWLp2MqmOaY28+Nk/Cu66BkVr/Dg7jKcYv+rjFRsng&#10;ZlukXkxNfspqVwCa6TQm3f6JS+P8nVCnLTl9Bg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CkEGoB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722E217D" w14:textId="013ED8B2" w:rsidR="002D16E2" w:rsidRDefault="00196BF8" w:rsidP="00664D04">
                    <w:pPr>
                      <w:pStyle w:val="Brdtext"/>
                      <w:jc w:val="left"/>
                    </w:pPr>
                    <w:sdt>
                      <w:sdtPr>
                        <w:alias w:val="NummerEtikett"/>
                        <w:tag w:val="NummerEtikett"/>
                        <w:id w:val="-1520154491"/>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815754026"/>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6EC7BB02" w14:textId="4DB4E11F"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6976E0" w14:textId="77777777" w:rsidR="002D16E2" w:rsidRDefault="002D16E2" w:rsidP="00EE1584">
    <w:pPr>
      <w:pStyle w:val="Brdtext"/>
    </w:pPr>
    <w:r>
      <w:rPr>
        <w:noProof/>
        <w:lang w:eastAsia="sv-SE"/>
      </w:rPr>
      <mc:AlternateContent>
        <mc:Choice Requires="wps">
          <w:drawing>
            <wp:anchor distT="0" distB="0" distL="0" distR="0" simplePos="0" relativeHeight="251658268" behindDoc="0" locked="0" layoutInCell="1" allowOverlap="0" wp14:anchorId="362967CE" wp14:editId="77DE5707">
              <wp:simplePos x="0" y="0"/>
              <wp:positionH relativeFrom="page">
                <wp:posOffset>4420535</wp:posOffset>
              </wp:positionH>
              <wp:positionV relativeFrom="page">
                <wp:posOffset>460005</wp:posOffset>
              </wp:positionV>
              <wp:extent cx="1141200" cy="680400"/>
              <wp:effectExtent l="0" t="0" r="1905" b="0"/>
              <wp:wrapSquare wrapText="bothSides"/>
              <wp:docPr id="39"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8718D1" w14:textId="579C7F40" w:rsidR="002D16E2" w:rsidRDefault="00196BF8"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7DD00EFF" w14:textId="30DDF2B5" w:rsidR="002D16E2" w:rsidRPr="00A73977" w:rsidRDefault="002D16E2" w:rsidP="00A73977">
                          <w:pPr>
                            <w:pStyle w:val="Brdtext"/>
                          </w:pPr>
                          <w:r>
                            <w:t>Försvars-departementet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2967CE" id="_x0000_t202" coordsize="21600,21600" o:spt="202" path="m,l,21600r21600,l21600,xe">
              <v:stroke joinstyle="miter"/>
              <v:path gradientshapeok="t" o:connecttype="rect"/>
            </v:shapetype>
            <v:shape id="_x0000_s1048" type="#_x0000_t202" style="position:absolute;left:0;text-align:left;margin-left:348.05pt;margin-top:36.2pt;width:89.85pt;height:53.55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iXU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6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26Il1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748718D1" w14:textId="579C7F40" w:rsidR="002D16E2" w:rsidRDefault="00196BF8" w:rsidP="00A118D8">
                    <w:pPr>
                      <w:pStyle w:val="Brdtext"/>
                      <w:jc w:val="left"/>
                    </w:pPr>
                    <w:sdt>
                      <w:sdtPr>
                        <w:alias w:val="NummerEtikett"/>
                        <w:tag w:val="NummerEtikett"/>
                        <w:id w:val="-212526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88104718"/>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7DD00EFF" w14:textId="30DDF2B5" w:rsidR="002D16E2" w:rsidRPr="00A73977" w:rsidRDefault="002D16E2" w:rsidP="00A73977">
                    <w:pPr>
                      <w:pStyle w:val="Brdtext"/>
                    </w:pPr>
                    <w:r>
                      <w:t>Försvars-departementet</w:t>
                    </w:r>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3BA71" w14:textId="77777777" w:rsidR="002D16E2" w:rsidRDefault="002D16E2"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20D46" w14:textId="77777777" w:rsidR="002D16E2" w:rsidRDefault="002D16E2" w:rsidP="00664D04">
    <w:pPr>
      <w:pStyle w:val="Brdtext"/>
    </w:pPr>
    <w:r>
      <w:rPr>
        <w:noProof/>
        <w:lang w:eastAsia="sv-SE"/>
      </w:rPr>
      <mc:AlternateContent>
        <mc:Choice Requires="wps">
          <w:drawing>
            <wp:anchor distT="0" distB="0" distL="0" distR="0" simplePos="0" relativeHeight="251658272" behindDoc="0" locked="0" layoutInCell="1" allowOverlap="0" wp14:anchorId="073D47A3" wp14:editId="29D14D2F">
              <wp:simplePos x="0" y="0"/>
              <wp:positionH relativeFrom="page">
                <wp:posOffset>359028</wp:posOffset>
              </wp:positionH>
              <wp:positionV relativeFrom="page">
                <wp:posOffset>450215</wp:posOffset>
              </wp:positionV>
              <wp:extent cx="1141200" cy="680400"/>
              <wp:effectExtent l="0" t="0" r="1905" b="0"/>
              <wp:wrapSquare wrapText="bothSides"/>
              <wp:docPr id="48"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913874" w14:textId="5F5A5D17" w:rsidR="002D16E2" w:rsidRDefault="00196BF8"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552FB253" w14:textId="7CD882B0"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3D47A3" id="_x0000_t202" coordsize="21600,21600" o:spt="202" path="m,l,21600r21600,l21600,xe">
              <v:stroke joinstyle="miter"/>
              <v:path gradientshapeok="t" o:connecttype="rect"/>
            </v:shapetype>
            <v:shape id="_x0000_s1052" type="#_x0000_t202" style="position:absolute;left:0;text-align:left;margin-left:28.25pt;margin-top:35.45pt;width:89.85pt;height:53.55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Z/k3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8z0DllDuiBgeupkJTt5U1L1bEfBBeBoSajgNPt7ToQ1Q9aGXOFuD//3a&#10;/4gn7pKWs4aGruDh10Z4xZn5ZonVnwejUZzSdBmdfxrSxZ9qlqcau6nnQJQY0IpxMokRj2Yvag/1&#10;E+2HWYxKKmElxS447sU5dquA9otUs1kC0Vw6gbd24WR0HcscufnYPgnvegIjUf8O9uMpxi943GGj&#10;ZXCzDRIXE8ljobuq9g2gmU5j0u+fuDRO7wl13J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pWf5N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63913874" w14:textId="5F5A5D17" w:rsidR="002D16E2" w:rsidRDefault="00196BF8" w:rsidP="00664D04">
                    <w:pPr>
                      <w:pStyle w:val="Brdtext"/>
                      <w:jc w:val="left"/>
                    </w:pPr>
                    <w:sdt>
                      <w:sdtPr>
                        <w:alias w:val="NummerEtikett"/>
                        <w:tag w:val="NummerEtikett"/>
                        <w:id w:val="-646968007"/>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19019292"/>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552FB253" w14:textId="7CD882B0"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DFDEA" w14:textId="77777777" w:rsidR="002D16E2" w:rsidRDefault="002D16E2" w:rsidP="00EE1584">
    <w:pPr>
      <w:pStyle w:val="Brdtext"/>
    </w:pPr>
    <w:r>
      <w:rPr>
        <w:noProof/>
        <w:lang w:eastAsia="sv-SE"/>
      </w:rPr>
      <mc:AlternateContent>
        <mc:Choice Requires="wps">
          <w:drawing>
            <wp:anchor distT="0" distB="0" distL="0" distR="0" simplePos="0" relativeHeight="251658273" behindDoc="0" locked="0" layoutInCell="1" allowOverlap="0" wp14:anchorId="5F9B3A98" wp14:editId="74D1A5C4">
              <wp:simplePos x="0" y="0"/>
              <wp:positionH relativeFrom="page">
                <wp:posOffset>4420535</wp:posOffset>
              </wp:positionH>
              <wp:positionV relativeFrom="page">
                <wp:posOffset>460005</wp:posOffset>
              </wp:positionV>
              <wp:extent cx="1141200" cy="680400"/>
              <wp:effectExtent l="0" t="0" r="1905" b="0"/>
              <wp:wrapSquare wrapText="bothSides"/>
              <wp:docPr id="49"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6217D" w14:textId="54C11B5E" w:rsidR="002D16E2" w:rsidRDefault="00196BF8"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2EF6A50" w14:textId="191A88C2" w:rsidR="002D16E2" w:rsidRPr="00A73977" w:rsidRDefault="002D16E2" w:rsidP="00A73977">
                          <w:pPr>
                            <w:pStyle w:val="Brdtext"/>
                          </w:pPr>
                          <w:r>
                            <w:t>Social-departementet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F9B3A98" id="_x0000_t202" coordsize="21600,21600" o:spt="202" path="m,l,21600r21600,l21600,xe">
              <v:stroke joinstyle="miter"/>
              <v:path gradientshapeok="t" o:connecttype="rect"/>
            </v:shapetype>
            <v:shape id="_x0000_s1053" type="#_x0000_t202" style="position:absolute;left:0;text-align:left;margin-left:348.05pt;margin-top:36.2pt;width:89.85pt;height:53.55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1iTeQIAAG0FAAAOAAAAZHJzL2Uyb0RvYy54bWysVE1v2zAMvQ/YfxB0X+1kadcFcYosRYcB&#10;RVssHXpWZCkxJouaxMTOfn0p2flY10uHXWTKfCRF8pGTq7Y2bKt8qMAWfHCWc6ashLKyq4L/eLz5&#10;cMlZQGFLYcCqgu9U4FfT9+8mjRurIazBlMozcmLDuHEFXyO6cZYFuVa1CGfglCWlBl8LpKtfZaUX&#10;DXmvTTbM84usAV86D1KFQH+vOyWfJv9aK4n3WgeFzBSc3obp9OlcxjObTsR45YVbV7J/hviHV9Si&#10;shT04OpaoGAbX/3lqq6khwAazyTUGWhdSZVyoGwG+YtsFmvhVMqFihPcoUzh/7mVd9uFe/AM2y/Q&#10;UgNjQRoXxoF+xnxa7ev4pZcy0lMJd4eyqRaZjEaD0YB6wZkk3cVlPiKZ3GRHa+cDflVQsygU3FNb&#10;UrXE9jZgB91DYrAApipvKmPSJVJBzY1nW0FNNJjeSM7/QBnLGgr+8TxPji1E886zsdGNSmTowx0z&#10;TBLujIoYY78rzaoyJfpKbCGlsof4CR1RmkK9xbDHH1/1FuMuD7JIkcHiwbiuLPiUfZqeY8nKn/uS&#10;6Q5PvTnJO4rYLltKvODDiz0DllDuiBgeupkJTt5U1L1bEfBBeBoSajgNPt7ToQ1Q9aGXOFuD//3a&#10;/4gn7pKWs4aGruDh10Z4xZn5ZonVnwejUZzSdBmdfxrSxZ9qlqcau6nnQJQY0IpxMokRj2Yvag/1&#10;E+2HWYxKKmElxS447sU5dquA9otUs1kC0Vw6gbd24WR0HcscufnYPgnvegIjUf8O9uMpxi943GGj&#10;ZXCzDRIXE8ljobuq9g2gmU5j0u+fuDRO7wl13J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GW3WJ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0476217D" w14:textId="54C11B5E" w:rsidR="002D16E2" w:rsidRDefault="00196BF8" w:rsidP="00A118D8">
                    <w:pPr>
                      <w:pStyle w:val="Brdtext"/>
                      <w:jc w:val="left"/>
                    </w:pPr>
                    <w:sdt>
                      <w:sdtPr>
                        <w:alias w:val="NummerEtikett"/>
                        <w:tag w:val="NummerEtikett"/>
                        <w:id w:val="113568824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5104283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2EF6A50" w14:textId="191A88C2" w:rsidR="002D16E2" w:rsidRPr="00A73977" w:rsidRDefault="002D16E2" w:rsidP="00A73977">
                    <w:pPr>
                      <w:pStyle w:val="Brdtext"/>
                    </w:pPr>
                    <w:r>
                      <w:t>Social-departementet</w:t>
                    </w:r>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7C924" w14:textId="77777777" w:rsidR="002D16E2" w:rsidRDefault="002D16E2"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077450" w14:textId="77777777" w:rsidR="002D16E2" w:rsidRDefault="002D16E2" w:rsidP="00664D04">
    <w:pPr>
      <w:pStyle w:val="Brdtext"/>
    </w:pPr>
    <w:r>
      <w:rPr>
        <w:noProof/>
        <w:lang w:eastAsia="sv-SE"/>
      </w:rPr>
      <mc:AlternateContent>
        <mc:Choice Requires="wps">
          <w:drawing>
            <wp:anchor distT="0" distB="0" distL="0" distR="0" simplePos="0" relativeHeight="251658277" behindDoc="0" locked="0" layoutInCell="1" allowOverlap="0" wp14:anchorId="427BB9D1" wp14:editId="4C241BC2">
              <wp:simplePos x="0" y="0"/>
              <wp:positionH relativeFrom="page">
                <wp:posOffset>359028</wp:posOffset>
              </wp:positionH>
              <wp:positionV relativeFrom="page">
                <wp:posOffset>450215</wp:posOffset>
              </wp:positionV>
              <wp:extent cx="1141200" cy="68040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F8436" w14:textId="35E8B73D" w:rsidR="002D16E2" w:rsidRDefault="00196BF8"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22DFDA72" w14:textId="769E2D46"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7BB9D1" id="_x0000_t202" coordsize="21600,21600" o:spt="202" path="m,l,21600r21600,l21600,xe">
              <v:stroke joinstyle="miter"/>
              <v:path gradientshapeok="t" o:connecttype="rect"/>
            </v:shapetype>
            <v:shape id="_x0000_s1057" type="#_x0000_t202" style="position:absolute;left:0;text-align:left;margin-left:28.25pt;margin-top:35.45pt;width:89.85pt;height:53.55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MwXBdwIAAG0FAAAOAAAAZHJzL2Uyb0RvYy54bWysVE1v2zAMvQ/YfxB0X5ykadcFcYosRYYB&#10;RVssHXpWZCkxJouaxMTOfv0o2flY10uHXWxKfCRF8pGTm6YybKd8KMHmfNDrc6ashKK065x/f1p8&#10;uOYsoLCFMGBVzvcq8Jvp+3eT2o3VEDZgCuUZObFhXLucbxDdOMuC3KhKhB44ZUmpwVcC6ejXWeFF&#10;Td4rkw37/ausBl84D1KFQLe3rZJPk3+tlcQHrYNCZnJOb8P09em7it9sOhHjtRduU8ruGeIfXlGJ&#10;0lLQo6tbgYJtffmXq6qUHgJo7EmoMtC6lCrlQNkM+i+yWW6EUykXKk5wxzKF/+dW3u+W7tEzbD5D&#10;Qw2MBaldGAe6jPk02lfxTy9lpKcS7o9lUw0yGY0GowH1gjNJuqvr/ohkcpOdrJ0P+EVBxaKQc09t&#10;SdUSu7uALfQAicECmLJYlMakQ6SCmhvPdoKaaDC9kZz/gTKW1RT84rKfHFuI5q1nY6MblcjQhTtl&#10;mCTcGxUxxn5TmpVFSvSV2EJKZY/xEzqiNIV6i2GHP73qLcZtHmSRIoPFo3FVWvAp+zQ9p5IVPw4l&#10;0y2eenOWdxSxWTWUeM4vUuvi1QqKPRHDQzszwclFSd27EwEfhachoYbT4OMDfbQBqj50Emcb8L9e&#10;u4944i5pOatp6HIefm6FV5yZr5ZY/WkwGsUpTYfR5cchHfy5ZnWusdtqDkSJAa0YJ5MY8WgOovZQ&#10;PdN+mMWopBJWUuyc40GcY7sKaL9INZslEM2lE3hnl05G17HMkZtPzbPwriMwEvXv4TCeYvyCxy02&#10;WgY32yJxMZH8VNWuATTTaUy6/ROXxvk5oU5bcvobAAD//wMAUEsDBBQABgAIAAAAIQBS2tUe3wAA&#10;AAkBAAAPAAAAZHJzL2Rvd25yZXYueG1sTI/BTsMwEETvSPyDtUjcqE2gaQlxKkBwoFJV0SJxdeMl&#10;jojXUey04e9ZTnBczdPM23I1+U4ccYhtIA3XMwUCqQ62pUbD+/7lagkiJkPWdIFQwzdGWFXnZ6Up&#10;bDjRGx53qRFcQrEwGlxKfSFlrB16E2ehR+LsMwzeJD6HRtrBnLjcdzJTKpfetMQLzvT45LD+2o1e&#10;w37zaEdpJ/v6XG/WW/yQa3e71fryYnq4B5FwSn8w/OqzOlTsdAgj2Sg6DfN8zqSGhboDwXl2k2cg&#10;DgwulgpkVcr/H1Q/AAAA//8DAFBLAQItABQABgAIAAAAIQC2gziS/gAAAOEBAAATAAAAAAAAAAAA&#10;AAAAAAAAAABbQ29udGVudF9UeXBlc10ueG1sUEsBAi0AFAAGAAgAAAAhADj9If/WAAAAlAEAAAsA&#10;AAAAAAAAAAAAAAAALwEAAF9yZWxzLy5yZWxzUEsBAi0AFAAGAAgAAAAhALszBcF3AgAAbQUAAA4A&#10;AAAAAAAAAAAAAAAALgIAAGRycy9lMm9Eb2MueG1sUEsBAi0AFAAGAAgAAAAhAFLa1R7fAAAACQEA&#10;AA8AAAAAAAAAAAAAAAAA0QQAAGRycy9kb3ducmV2LnhtbFBLBQYAAAAABAAEAPMAAADdBQAAAAA=&#10;" o:allowoverlap="f" fillcolor="white [3201]" stroked="f" strokeweight=".5pt">
              <v:textbox style="mso-fit-shape-to-text:t">
                <w:txbxContent>
                  <w:p w14:paraId="1DDF8436" w14:textId="35E8B73D" w:rsidR="002D16E2" w:rsidRDefault="00196BF8" w:rsidP="00664D04">
                    <w:pPr>
                      <w:pStyle w:val="Brdtext"/>
                      <w:jc w:val="left"/>
                    </w:pPr>
                    <w:sdt>
                      <w:sdtPr>
                        <w:alias w:val="NummerEtikett"/>
                        <w:tag w:val="NummerEtikett"/>
                        <w:id w:val="-1537267659"/>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04608277"/>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22DFDA72" w14:textId="769E2D46"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9CA70" w14:textId="77777777" w:rsidR="002D16E2" w:rsidRDefault="002D16E2" w:rsidP="00EE1584">
    <w:pPr>
      <w:pStyle w:val="Brdtext"/>
    </w:pPr>
    <w:r>
      <w:rPr>
        <w:noProof/>
        <w:lang w:eastAsia="sv-SE"/>
      </w:rPr>
      <mc:AlternateContent>
        <mc:Choice Requires="wps">
          <w:drawing>
            <wp:anchor distT="0" distB="0" distL="0" distR="0" simplePos="0" relativeHeight="251658278" behindDoc="0" locked="0" layoutInCell="1" allowOverlap="0" wp14:anchorId="1AC9CB72" wp14:editId="2049D23F">
              <wp:simplePos x="0" y="0"/>
              <wp:positionH relativeFrom="page">
                <wp:posOffset>4420535</wp:posOffset>
              </wp:positionH>
              <wp:positionV relativeFrom="page">
                <wp:posOffset>460005</wp:posOffset>
              </wp:positionV>
              <wp:extent cx="1141200" cy="68040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6A838" w14:textId="5E15AEC3" w:rsidR="002D16E2" w:rsidRDefault="00196BF8"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5E0565E" w14:textId="0B19C4C3" w:rsidR="002D16E2" w:rsidRPr="00A73977" w:rsidRDefault="002D16E2" w:rsidP="00A73977">
                          <w:pPr>
                            <w:pStyle w:val="Brdtext"/>
                          </w:pPr>
                          <w:r>
                            <w:t>Finans-departementet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C9CB72" id="_x0000_t202" coordsize="21600,21600" o:spt="202" path="m,l,21600r21600,l21600,xe">
              <v:stroke joinstyle="miter"/>
              <v:path gradientshapeok="t" o:connecttype="rect"/>
            </v:shapetype>
            <v:shape id="_x0000_s1058" type="#_x0000_t202" style="position:absolute;left:0;text-align:left;margin-left:348.05pt;margin-top:36.2pt;width:89.85pt;height:53.55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gUoUeA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RwasoNgTMTy0MxOcXJTUvTsR8FF4GhJqOA0+PtChDVD1oZM424D/9dr/&#10;iCfukpazmoYu5+HnVnjFmflqidWfBqNRnNJ0GV1+HNLFn2tW5xq7reZAlBjQinEyiRGP5iBqD9Uz&#10;7YdZjEoqYSXFzjkexDm2q4D2i1SzWQLRXDqBd3bpZHQdyxy5+dQ8C+86AiNR/x4O4ynGL3jcYqNl&#10;cLMtEhcTyWOh26p2DaCZTmPS7Z+4NM7vCXXaktPf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xIFKF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6236A838" w14:textId="5E15AEC3" w:rsidR="002D16E2" w:rsidRDefault="00196BF8" w:rsidP="00A118D8">
                    <w:pPr>
                      <w:pStyle w:val="Brdtext"/>
                      <w:jc w:val="left"/>
                    </w:pPr>
                    <w:sdt>
                      <w:sdtPr>
                        <w:alias w:val="NummerEtikett"/>
                        <w:tag w:val="NummerEtikett"/>
                        <w:id w:val="150616802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2107025065"/>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5E0565E" w14:textId="0B19C4C3" w:rsidR="002D16E2" w:rsidRPr="00A73977" w:rsidRDefault="002D16E2" w:rsidP="00A73977">
                    <w:pPr>
                      <w:pStyle w:val="Brdtext"/>
                    </w:pPr>
                    <w:r>
                      <w:t>Finans-departementet</w:t>
                    </w:r>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CF73E" w14:textId="77777777" w:rsidR="002D16E2" w:rsidRDefault="002D16E2"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9130D1" w14:textId="77777777" w:rsidR="002D16E2" w:rsidRDefault="002D16E2" w:rsidP="00664D04">
    <w:pPr>
      <w:pStyle w:val="Brdtext"/>
    </w:pPr>
    <w:r>
      <w:rPr>
        <w:noProof/>
        <w:lang w:eastAsia="sv-SE"/>
      </w:rPr>
      <mc:AlternateContent>
        <mc:Choice Requires="wps">
          <w:drawing>
            <wp:anchor distT="0" distB="0" distL="0" distR="0" simplePos="0" relativeHeight="251658282" behindDoc="0" locked="0" layoutInCell="1" allowOverlap="0" wp14:anchorId="36DF88FA" wp14:editId="5377D45D">
              <wp:simplePos x="0" y="0"/>
              <wp:positionH relativeFrom="page">
                <wp:posOffset>359029</wp:posOffset>
              </wp:positionH>
              <wp:positionV relativeFrom="page">
                <wp:posOffset>450215</wp:posOffset>
              </wp:positionV>
              <wp:extent cx="1141200" cy="680400"/>
              <wp:effectExtent l="0" t="0" r="1905" b="0"/>
              <wp:wrapSquare wrapText="bothSides"/>
              <wp:docPr id="58"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4CCF0" w14:textId="6C4079BD" w:rsidR="002D16E2" w:rsidRDefault="00196BF8"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1206ECF4" w14:textId="2D3BDEBA"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DF88FA" id="_x0000_t202" coordsize="21600,21600" o:spt="202" path="m,l,21600r21600,l21600,xe">
              <v:stroke joinstyle="miter"/>
              <v:path gradientshapeok="t" o:connecttype="rect"/>
            </v:shapetype>
            <v:shape id="_x0000_s1062" type="#_x0000_t202" style="position:absolute;left:0;text-align:left;margin-left:28.25pt;margin-top:35.45pt;width:89.85pt;height:53.55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RJb3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lwcGrKDYEzE8tDMTnFyU1L07EfBReBoSajgNPj7QoQ1Q9aGTONuA//Xa&#10;/4gn7pKWs5qGLufh51Z4xZn5aonVnwajUZzSdBldfhzSxZ9rVucau63mQJQY0IpxMokRj+Ygag/V&#10;M+2HWYxKKmElxc45HsQ5tquA9otUs1kC0Vw6gXd26WR0HcscufnUPAvvOgIjUf8eDuMpxi943GKj&#10;ZXCzLRIXE8ljoduqdg2gmU5j0u2fuDTO7wl12pLT3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ukSW9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2D14CCF0" w14:textId="6C4079BD" w:rsidR="002D16E2" w:rsidRDefault="00196BF8" w:rsidP="00664D04">
                    <w:pPr>
                      <w:pStyle w:val="Brdtext"/>
                      <w:jc w:val="left"/>
                    </w:pPr>
                    <w:sdt>
                      <w:sdtPr>
                        <w:alias w:val="NummerEtikett"/>
                        <w:tag w:val="NummerEtikett"/>
                        <w:id w:val="431709434"/>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36129093"/>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1206ECF4" w14:textId="2D3BDEBA"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E1C53" w14:textId="77777777" w:rsidR="002D16E2" w:rsidRDefault="002D16E2" w:rsidP="00EE1584">
    <w:pPr>
      <w:pStyle w:val="Brdtext"/>
    </w:pPr>
    <w:r>
      <w:rPr>
        <w:noProof/>
        <w:lang w:eastAsia="sv-SE"/>
      </w:rPr>
      <mc:AlternateContent>
        <mc:Choice Requires="wps">
          <w:drawing>
            <wp:anchor distT="0" distB="0" distL="0" distR="0" simplePos="0" relativeHeight="251658283" behindDoc="0" locked="0" layoutInCell="1" allowOverlap="0" wp14:anchorId="069EFAF2" wp14:editId="3DC541BD">
              <wp:simplePos x="0" y="0"/>
              <wp:positionH relativeFrom="page">
                <wp:posOffset>4420535</wp:posOffset>
              </wp:positionH>
              <wp:positionV relativeFrom="page">
                <wp:posOffset>460005</wp:posOffset>
              </wp:positionV>
              <wp:extent cx="1141200" cy="680400"/>
              <wp:effectExtent l="0" t="0" r="1905" b="0"/>
              <wp:wrapSquare wrapText="bothSides"/>
              <wp:docPr id="59"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A41DC6" w14:textId="7AD5009E" w:rsidR="002D16E2" w:rsidRDefault="00196BF8"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F171B0E" w14:textId="4A053CB4" w:rsidR="002D16E2" w:rsidRPr="00A73977" w:rsidRDefault="002D16E2" w:rsidP="00A73977">
                          <w:pPr>
                            <w:pStyle w:val="Brdtext"/>
                          </w:pPr>
                          <w:r>
                            <w:t>Utbildnings-departementet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9EFAF2" id="_x0000_t202" coordsize="21600,21600" o:spt="202" path="m,l,21600r21600,l21600,xe">
              <v:stroke joinstyle="miter"/>
              <v:path gradientshapeok="t" o:connecttype="rect"/>
            </v:shapetype>
            <v:shape id="_x0000_s1063" type="#_x0000_t202" style="position:absolute;left:0;text-align:left;margin-left:348.05pt;margin-top:36.2pt;width:89.85pt;height:53.55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DdTeQIAAG0FAAAOAAAAZHJzL2Uyb0RvYy54bWysVE1v2zAMvQ/YfxB0X5ykadcFcYosRYYB&#10;RVssHXpWZCkxJouaxMTOfv0o2flY10uHXWTKfCRF8pGTm6YybKd8KMHmfNDrc6ashKK065x/f1p8&#10;uOYsoLCFMGBVzvcq8Jvp+3eT2o3VEDZgCuUZObFhXLucbxDdOMuC3KhKhB44ZUmpwVcC6erXWeFF&#10;Td4rkw37/ausBl84D1KFQH9vWyWfJv9aK4kPWgeFzOSc3obp9OlcxTObTsR47YXblLJ7hviHV1Si&#10;tBT06OpWoGBbX/7lqiqlhwAaexKqDLQupUo5UDaD/otslhvhVMqFihPcsUzh/7mV97ule/QMm8/Q&#10;UANjQWoXxoF+xnwa7av4pZcy0lMJ98eyqQaZjEaD0YB6wZkk3dV1f0QyuclO1s4H/KKgYlHIuae2&#10;pGqJ3V3AFnqAxGABTFksSmPSJVJBzY1nO0FNNJjeSM7/QBnLagp+cdlPji1E89azsdGNSmTowp0y&#10;TBLujYoYY78pzcoiJfpKbCGlssf4CR1RmkK9xbDDn171FuM2D7JIkcHi0bgqLfiUfZqeU8mKH4eS&#10;6RZPvTnLO4rYrBpKPOcXVwcGrKDYEzE8tDMTnFyU1L07EfBReBoSajgNPj7QoQ1Q9aGTONuA//Xa&#10;/4gn7pKWs5qGLufh51Z4xZn5aonVnwajUZzSdBldfhzSxZ9rVucau63mQJQY0IpxMokRj+Ygag/V&#10;M+2HWYxKKmElxc45HsQ5tquA9otUs1kC0Vw6gXd26WR0HcscufnUPAvvOgIjUf8eDuMpxi943GKj&#10;ZXCzLRIXE8ljoduqdg2gmU5j0u2fuDTO7wl12pLT3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HqUN1N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CA41DC6" w14:textId="7AD5009E" w:rsidR="002D16E2" w:rsidRDefault="00196BF8" w:rsidP="00A118D8">
                    <w:pPr>
                      <w:pStyle w:val="Brdtext"/>
                      <w:jc w:val="left"/>
                    </w:pPr>
                    <w:sdt>
                      <w:sdtPr>
                        <w:alias w:val="NummerEtikett"/>
                        <w:tag w:val="NummerEtikett"/>
                        <w:id w:val="131560599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5683740"/>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4F171B0E" w14:textId="4A053CB4" w:rsidR="002D16E2" w:rsidRPr="00A73977" w:rsidRDefault="002D16E2" w:rsidP="00A73977">
                    <w:pPr>
                      <w:pStyle w:val="Brdtext"/>
                    </w:pPr>
                    <w:r>
                      <w:t>Utbildnings-departementet</w:t>
                    </w:r>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D53295" w14:textId="77777777" w:rsidR="002D16E2" w:rsidRDefault="002D16E2"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1994E" w14:textId="77777777" w:rsidR="00072663" w:rsidRDefault="00072663" w:rsidP="00664D04">
    <w:pPr>
      <w:pStyle w:val="Brdtext"/>
    </w:pPr>
    <w:r>
      <w:rPr>
        <w:noProof/>
        <w:lang w:eastAsia="sv-SE"/>
      </w:rPr>
      <mc:AlternateContent>
        <mc:Choice Requires="wps">
          <w:drawing>
            <wp:anchor distT="0" distB="0" distL="0" distR="0" simplePos="0" relativeHeight="251658305" behindDoc="0" locked="0" layoutInCell="1" allowOverlap="0" wp14:anchorId="1D7CD222" wp14:editId="58962855">
              <wp:simplePos x="0" y="0"/>
              <wp:positionH relativeFrom="page">
                <wp:posOffset>359028</wp:posOffset>
              </wp:positionH>
              <wp:positionV relativeFrom="page">
                <wp:posOffset>450215</wp:posOffset>
              </wp:positionV>
              <wp:extent cx="1141200" cy="68040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BB59B" w14:textId="77777777" w:rsidR="00072663" w:rsidRDefault="00196BF8"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072663">
                                <w:t>2022/23:75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D7CD222" id="_x0000_t202" coordsize="21600,21600" o:spt="202" path="m,l,21600r21600,l21600,xe">
              <v:stroke joinstyle="miter"/>
              <v:path gradientshapeok="t" o:connecttype="rect"/>
            </v:shapetype>
            <v:shape id="_x0000_s1067" type="#_x0000_t202" style="position:absolute;left:0;text-align:left;margin-left:28.25pt;margin-top:35.45pt;width:89.85pt;height:53.55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0JvtdQIAAG0FAAAOAAAAZHJzL2Uyb0RvYy54bWysVEtvGjEQvlfqf7B8LwuUpCliiSgRVaUo&#10;iUqqnI3XhlW9Htce2KW/PmPv8miaS6pe7LHnm/djct1Uhu2UDyXYnA96fc6UlVCUdp3zH4+LD1ec&#10;BRS2EAasyvleBX49ff9uUruxGsIGTKE8IyU2jGuX8w2iG2dZkBtVidADpywxNfhKID39Oiu8qEl7&#10;ZbJhv3+Z1eAL50GqEOj3pmXyadKvtZJ4r3VQyEzOyTdMp0/nKp7ZdCLGay/cppSdG+IfvKhEacno&#10;UdWNQMG2vvxLVVVKDwE09iRUGWhdSpVioGgG/RfRLDfCqRQLJSe4Y5rC/1Mr73ZL9+AZNl+goQLG&#10;hNQujAN9xnga7at4k6eM+JTC/TFtqkEmo9BgNKBacCaJd3nVHxFNarKTtPMBvyqoWCRy7qksKVti&#10;dxuwhR4g0VgAUxaL0pj0iK2g5saznaAiGkw+kvI/UMaymox/vOgnxRaieKvZ2KhGpWbozJ0iTBTu&#10;jYoYY78rzcoiBfqKbSGlskf7CR1Rmky9RbDDn7x6i3AbB0kky2DxKFyVFnyKPk3PKWXFz0PKdIun&#10;2pzFHUlsVg0FnvNRKl38WkGxp8bw0M5McHJRUvVuRcAH4WlIqOA0+HhPhzZA2YeO4mwD/vdr/xFP&#10;vUtczmoaupyHX1vhFWfmm6Wu/jwYkQMM02N08WlID3/OWZ1z7LaaA7XEgFaMk4mMeDQHUnuonmg/&#10;zKJVYgkryXbO8UDOsV0FtF+kms0SiObSCby1Syej6pjm2JuPzZPwrmtgpNa/g8N4ivGLPm6xUTK4&#10;2RapF1OTn7LaFYBmOo1Jt3/i0jh/J9RpS06fAQAA//8DAFBLAwQUAAYACAAAACEAUtrVHt8AAAAJ&#10;AQAADwAAAGRycy9kb3ducmV2LnhtbEyPwU7DMBBE70j8g7VI3KhNoGkJcSpAcKBSVdEicXXjJY6I&#10;11HstOHvWU5wXM3TzNtyNflOHHGIbSAN1zMFAqkOtqVGw/v+5WoJIiZD1nSBUMM3RlhV52elKWw4&#10;0Rsed6kRXEKxMBpcSn0hZawdehNnoUfi7DMM3iQ+h0bawZy43HcyUyqX3rTEC870+OSw/tqNXsN+&#10;82hHaSf7+lxv1lv8kGt3u9X68mJ6uAeRcEp/MPzqszpU7HQII9koOg3zfM6khoW6A8F5dpNnIA4M&#10;LpYKZFXK/x9UPwAAAP//AwBQSwECLQAUAAYACAAAACEAtoM4kv4AAADhAQAAEwAAAAAAAAAAAAAA&#10;AAAAAAAAW0NvbnRlbnRfVHlwZXNdLnhtbFBLAQItABQABgAIAAAAIQA4/SH/1gAAAJQBAAALAAAA&#10;AAAAAAAAAAAAAC8BAABfcmVscy8ucmVsc1BLAQItABQABgAIAAAAIQAl0JvtdQIAAG0FAAAOAAAA&#10;AAAAAAAAAAAAAC4CAABkcnMvZTJvRG9jLnhtbFBLAQItABQABgAIAAAAIQBS2tUe3wAAAAkBAAAP&#10;AAAAAAAAAAAAAAAAAM8EAABkcnMvZG93bnJldi54bWxQSwUGAAAAAAQABADzAAAA2wUAAAAA&#10;" o:allowoverlap="f" fillcolor="white [3201]" stroked="f" strokeweight=".5pt">
              <v:textbox style="mso-fit-shape-to-text:t">
                <w:txbxContent>
                  <w:p w14:paraId="466BB59B" w14:textId="77777777" w:rsidR="00072663" w:rsidRDefault="00196BF8" w:rsidP="00664D04">
                    <w:pPr>
                      <w:pStyle w:val="Brdtext"/>
                      <w:jc w:val="left"/>
                    </w:pPr>
                    <w:sdt>
                      <w:sdtPr>
                        <w:alias w:val="NummerEtikett"/>
                        <w:tag w:val="NummerEtikett"/>
                        <w:id w:val="-823041966"/>
                        <w:lock w:val="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902984437"/>
                        <w:lock w:val="contentLocked"/>
                        <w:dataBinding w:prefixMappings="xmlns:ns0='http://rkdhs/mallar/lagstiftning/Skr/Skr.xsd'" w:xpath="/ns0:dokumentvärden[1]/ns0:dokumentnummer[1]" w:storeItemID="{068625C3-B546-44A5-B525-B7CC092E5AD6}"/>
                        <w:text/>
                      </w:sdtPr>
                      <w:sdtEndPr/>
                      <w:sdtContent>
                        <w:r w:rsidR="00072663">
                          <w:t>2022/23:75</w:t>
                        </w:r>
                      </w:sdtContent>
                    </w:sdt>
                  </w:p>
                  <w:p w14:paraId="2D22E748" w14:textId="468C39A7"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9646F4" w14:textId="77777777" w:rsidR="00072663" w:rsidRDefault="00072663" w:rsidP="00EE1584">
    <w:pPr>
      <w:pStyle w:val="Brdtext"/>
    </w:pPr>
    <w:r>
      <w:rPr>
        <w:noProof/>
        <w:lang w:eastAsia="sv-SE"/>
      </w:rPr>
      <mc:AlternateContent>
        <mc:Choice Requires="wps">
          <w:drawing>
            <wp:anchor distT="0" distB="0" distL="0" distR="0" simplePos="0" relativeHeight="251658306" behindDoc="0" locked="0" layoutInCell="1" allowOverlap="0" wp14:anchorId="139637BF" wp14:editId="04E55F53">
              <wp:simplePos x="0" y="0"/>
              <wp:positionH relativeFrom="page">
                <wp:posOffset>4420535</wp:posOffset>
              </wp:positionH>
              <wp:positionV relativeFrom="page">
                <wp:posOffset>460005</wp:posOffset>
              </wp:positionV>
              <wp:extent cx="1141200" cy="680400"/>
              <wp:effectExtent l="0" t="0" r="1905" b="0"/>
              <wp:wrapSquare wrapText="bothSides"/>
              <wp:docPr id="47"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50F41" w14:textId="77777777" w:rsidR="00072663" w:rsidRDefault="00196BF8"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072663">
                                <w:t>2022/23:75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9637BF" id="_x0000_t202" coordsize="21600,21600" o:spt="202" path="m,l,21600r21600,l21600,xe">
              <v:stroke joinstyle="miter"/>
              <v:path gradientshapeok="t" o:connecttype="rect"/>
            </v:shapetype>
            <v:shape id="_x0000_s1068" type="#_x0000_t202" style="position:absolute;left:0;text-align:left;margin-left:348.05pt;margin-top:36.2pt;width:89.85pt;height:53.55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tQ4eAIAAG0FAAAOAAAAZHJzL2Uyb0RvYy54bWysVE1v2zAMvQ/YfxB0X5xkadcFcYosRYYB&#10;RVssHXpWZCkxJouaxMTOfn0p2flY10uHXWTKfCRF8pGT66YybKd8KMHmfNDrc6ashKK065z/eFx8&#10;uOIsoLCFMGBVzvcq8Ovp+3eT2o3VEDZgCuUZObFhXLucbxDdOMuC3KhKhB44ZUmpwVcC6erXWeFF&#10;Td4rkw37/cusBl84D1KFQH9vWiWfJv9aK4n3WgeFzOSc3obp9OlcxTObTsR47YXblLJ7hviHV1Si&#10;tBT06OpGoGBbX/7lqiqlhwAaexKqDLQupUo5UDaD/otslhvhVMqFihPcsUzh/7mVd7ule/AMmy/Q&#10;UANjQWoXxoF+xnwa7av4pZcy0lMJ98eyqQaZjEaD0YB6wZkk3eVVf0QyuclO1s4H/KqgYlHIuae2&#10;pGqJ3W3AFnqAxGABTFksSmPSJVJBzY1nO0FNNJjeSM7/QBnLagr+8aKfHFuI5q1nY6MblcjQhTtl&#10;mCTcGxUxxn5XmpVFSvSV2EJKZY/xEzqiNIV6i2GHP73qLcZtHmSRIoPFo3FVWvAp+zQ9p5IVPw8l&#10;0y2eenOWdxSxWTWUeM5HRwasoNgTMTy0MxOcXJTUvVsR8EF4GhJqOA0+3tOhDVD1oZM424D//dr/&#10;iCfukpazmoYu5+HXVnjFmflmidWfB6NRnNJ0GV18GtLFn2tW5xq7reZAlBjQinEyiRGP5iBqD9UT&#10;7YdZjEoqYSXFzjkexDm2q4D2i1SzWQLRXDqBt3bpZHQdyxy5+dg8Ce86AiNR/w4O4ynGL3jcYqNl&#10;cLMtEhcTyWOh26p2DaCZTmPS7Z+4NM7vCXXaktNnAAAA//8DAFBLAwQUAAYACAAAACEA7AX7a+AA&#10;AAAKAQAADwAAAGRycy9kb3ducmV2LnhtbEyPQU/CQBCF7yb+h82YeJMtBFqo3RIwepCEEMHE69Id&#10;u43d2aa7hfrvHU96nMyX975XrEfXigv2ofGkYDpJQCBV3jRUK3g/vTwsQYSoyejWEyr4xgDr8vam&#10;0LnxV3rDyzHWgkMo5FqBjbHLpQyVRafDxHdI/Pv0vdORz76WptdXDnetnCVJKp1uiBus7vDJYvV1&#10;HJyC035rBmlG8/pc7XcH/JA7Oz8odX83bh5BRBzjHwy/+qwOJTud/UAmiFZBukqnjCrIZnMQDCyz&#10;BW85M5mtFiDLQv6fUP4AAAD//wMAUEsBAi0AFAAGAAgAAAAhALaDOJL+AAAA4QEAABMAAAAAAAAA&#10;AAAAAAAAAAAAAFtDb250ZW50X1R5cGVzXS54bWxQSwECLQAUAAYACAAAACEAOP0h/9YAAACUAQAA&#10;CwAAAAAAAAAAAAAAAAAvAQAAX3JlbHMvLnJlbHNQSwECLQAUAAYACAAAACEAWmLUOHgCAABtBQAA&#10;DgAAAAAAAAAAAAAAAAAuAgAAZHJzL2Uyb0RvYy54bWxQSwECLQAUAAYACAAAACEA7AX7a+AAAAAK&#10;AQAADwAAAAAAAAAAAAAAAADSBAAAZHJzL2Rvd25yZXYueG1sUEsFBgAAAAAEAAQA8wAAAN8FAAAA&#10;AA==&#10;" o:allowoverlap="f" fillcolor="white [3201]" stroked="f" strokeweight=".5pt">
              <v:textbox style="mso-fit-shape-to-text:t">
                <w:txbxContent>
                  <w:p w14:paraId="01750F41" w14:textId="77777777" w:rsidR="00072663" w:rsidRDefault="00196BF8" w:rsidP="00A118D8">
                    <w:pPr>
                      <w:pStyle w:val="Brdtext"/>
                      <w:jc w:val="left"/>
                    </w:pPr>
                    <w:sdt>
                      <w:sdtPr>
                        <w:alias w:val="NummerEtikett"/>
                        <w:tag w:val="NummerEtikett"/>
                        <w:id w:val="-262930659"/>
                        <w:lock w:val="sdtContentLocked"/>
                        <w:dataBinding w:prefixMappings="xmlns:ns0='http://rkdhs/mallar/lagstiftning/Skr/Skr.xsd'" w:xpath="/ns0:dokumentvärden[1]/ns0:dokumentnummer[1]/@etikett" w:storeItemID="{068625C3-B546-44A5-B525-B7CC092E5AD6}"/>
                        <w:text/>
                      </w:sdtPr>
                      <w:sdtEndPr/>
                      <w:sdtContent>
                        <w:r w:rsidR="00072663">
                          <w:t>Skr.</w:t>
                        </w:r>
                      </w:sdtContent>
                    </w:sdt>
                    <w:r w:rsidR="00072663">
                      <w:t xml:space="preserve"> </w:t>
                    </w:r>
                    <w:sdt>
                      <w:sdtPr>
                        <w:alias w:val="Nummer"/>
                        <w:tag w:val="Nummer"/>
                        <w:id w:val="1886068362"/>
                        <w:lock w:val="sdtContentLocked"/>
                        <w:dataBinding w:prefixMappings="xmlns:ns0='http://rkdhs/mallar/lagstiftning/Skr/Skr.xsd'" w:xpath="/ns0:dokumentvärden[1]/ns0:dokumentnummer[1]" w:storeItemID="{068625C3-B546-44A5-B525-B7CC092E5AD6}"/>
                        <w:text/>
                      </w:sdtPr>
                      <w:sdtEndPr/>
                      <w:sdtContent>
                        <w:r w:rsidR="00072663">
                          <w:t>2022/23:75</w:t>
                        </w:r>
                      </w:sdtContent>
                    </w:sdt>
                  </w:p>
                  <w:p w14:paraId="02D6E66A" w14:textId="32E60AC5" w:rsidR="00072663" w:rsidRPr="00A73977" w:rsidRDefault="00213753" w:rsidP="00213753">
                    <w:pPr>
                      <w:pStyle w:val="Brdtext"/>
                    </w:pPr>
                    <w:r w:rsidRPr="00213753">
                      <w:t>Klimat-</w:t>
                    </w:r>
                    <w:r>
                      <w:t> </w:t>
                    </w:r>
                    <w:r w:rsidRPr="00213753">
                      <w:t>och näringslivs</w:t>
                    </w:r>
                    <w:r>
                      <w:softHyphen/>
                    </w:r>
                    <w:r w:rsidRPr="00213753">
                      <w:t>departementet</w:t>
                    </w:r>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235301" w14:textId="77777777" w:rsidR="00072663" w:rsidRDefault="00072663"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49C554" w14:textId="77777777" w:rsidR="00213753" w:rsidRDefault="00213753" w:rsidP="00664D04">
    <w:pPr>
      <w:pStyle w:val="Brdtext"/>
    </w:pPr>
    <w:r>
      <w:rPr>
        <w:noProof/>
        <w:lang w:eastAsia="sv-SE"/>
      </w:rPr>
      <mc:AlternateContent>
        <mc:Choice Requires="wps">
          <w:drawing>
            <wp:anchor distT="0" distB="0" distL="0" distR="0" simplePos="0" relativeHeight="251658311" behindDoc="0" locked="0" layoutInCell="1" allowOverlap="0" wp14:anchorId="0A241271" wp14:editId="24E4343F">
              <wp:simplePos x="0" y="0"/>
              <wp:positionH relativeFrom="page">
                <wp:posOffset>359028</wp:posOffset>
              </wp:positionH>
              <wp:positionV relativeFrom="page">
                <wp:posOffset>450215</wp:posOffset>
              </wp:positionV>
              <wp:extent cx="1141200" cy="680400"/>
              <wp:effectExtent l="0" t="0" r="1905" b="0"/>
              <wp:wrapSquare wrapText="bothSides"/>
              <wp:docPr id="28"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5230E9" w14:textId="77777777" w:rsidR="00213753" w:rsidRDefault="00196BF8"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213753">
                                <w:t>2022/23:75</w:t>
                              </w:r>
                            </w:sdtContent>
                          </w:sdt>
                        </w:p>
                        <w:p w14:paraId="332B42B9"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A241271" id="_x0000_t202" coordsize="21600,21600" o:spt="202" path="m,l,21600r21600,l21600,xe">
              <v:stroke joinstyle="miter"/>
              <v:path gradientshapeok="t" o:connecttype="rect"/>
            </v:shapetype>
            <v:shape id="_x0000_s1072" type="#_x0000_t202" style="position:absolute;left:0;text-align:left;margin-left:28.25pt;margin-top:35.45pt;width:89.85pt;height:53.55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pwjbeQIAAG0FAAAOAAAAZHJzL2Uyb0RvYy54bWysVE1v2zAMvQ/YfxB0X51kSdcFcYosRYcB&#10;QVssHXpWZCkxJouaxMTOfn0p2flY10uHXWTKfCRF8pGT66YybKd8KMHmvH/R40xZCUVp1zn/8Xj7&#10;4YqzgMIWwoBVOd+rwK+n799NajdWA9iAKZRn5MSGce1yvkF04ywLcqMqES7AKUtKDb4SSFe/zgov&#10;avJemWzQ611mNfjCeZAqBPp70yr5NPnXWkm81zooZCbn9DZMp0/nKp7ZdCLGay/cppTdM8Q/vKIS&#10;paWgR1c3AgXb+vIvV1UpPQTQeCGhykDrUqqUA2XT773IZrkRTqVcqDjBHcsU/p9bebdbugfPsPkC&#10;DTUwFqR2YRzoZ8yn0b6KX3opIz2VcH8sm2qQyWjUH/apF5xJ0l1e9YYkk5vsZO18wK8KKhaFnHtq&#10;S6qW2C0CttADJAYLYMritjQmXSIV1Nx4thPURIPpjeT8D5SxrKbgH0e95NhCNG89GxvdqESGLtwp&#10;wyTh3qiIMfa70qwsUqKvxBZSKnuMn9ARpSnUWww7/OlVbzFu8yCLFBksHo2r0oJP2afpOZWs+Hko&#10;mW7x1JuzvKOIzaqhxHM+HB0YsIJiT8Tw0M5McPK2pO4tRMAH4WlIqOE0+HhPhzZA1YdO4mwD/vdr&#10;/yOeuEtazmoaupyHX1vhFWfmmyVWf+4Ph3FK02U4+jSgiz/XrM41dlvNgSjRpxXjZBIjHs1B1B6q&#10;J9oPsxiVVMJKip1zPIhzbFcB7RepZrMEorl0Ahd26WR0HcscufnYPAnvOgIjUf8ODuMpxi943GKj&#10;ZXCzLRIXE8ljoduqdg2gmU5j0u2fuDTO7wl12pLTZ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JKcI23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735230E9" w14:textId="77777777" w:rsidR="00213753" w:rsidRDefault="00196BF8" w:rsidP="00664D04">
                    <w:pPr>
                      <w:pStyle w:val="Brdtext"/>
                      <w:jc w:val="left"/>
                    </w:pPr>
                    <w:sdt>
                      <w:sdtPr>
                        <w:alias w:val="NummerEtikett"/>
                        <w:tag w:val="NummerEtikett"/>
                        <w:id w:val="-1501039232"/>
                        <w:lock w:val="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822651734"/>
                        <w:lock w:val="contentLocked"/>
                        <w:dataBinding w:prefixMappings="xmlns:ns0='http://rkdhs/mallar/lagstiftning/Skr/Skr.xsd'" w:xpath="/ns0:dokumentvärden[1]/ns0:dokumentnummer[1]" w:storeItemID="{068625C3-B546-44A5-B525-B7CC092E5AD6}"/>
                        <w:text/>
                      </w:sdtPr>
                      <w:sdtEndPr/>
                      <w:sdtContent>
                        <w:r w:rsidR="00213753">
                          <w:t>2022/23:75</w:t>
                        </w:r>
                      </w:sdtContent>
                    </w:sdt>
                  </w:p>
                  <w:p w14:paraId="332B42B9"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6DDBEF" w14:textId="77777777" w:rsidR="00213753" w:rsidRDefault="00213753" w:rsidP="00EE1584">
    <w:pPr>
      <w:pStyle w:val="Brdtext"/>
    </w:pPr>
    <w:r>
      <w:rPr>
        <w:noProof/>
        <w:lang w:eastAsia="sv-SE"/>
      </w:rPr>
      <mc:AlternateContent>
        <mc:Choice Requires="wps">
          <w:drawing>
            <wp:anchor distT="0" distB="0" distL="0" distR="0" simplePos="0" relativeHeight="251658310" behindDoc="0" locked="0" layoutInCell="1" allowOverlap="0" wp14:anchorId="1A9B2B34" wp14:editId="4DD53964">
              <wp:simplePos x="0" y="0"/>
              <wp:positionH relativeFrom="page">
                <wp:posOffset>4420535</wp:posOffset>
              </wp:positionH>
              <wp:positionV relativeFrom="page">
                <wp:posOffset>460005</wp:posOffset>
              </wp:positionV>
              <wp:extent cx="1141200" cy="680400"/>
              <wp:effectExtent l="0" t="0" r="1905" b="0"/>
              <wp:wrapSquare wrapText="bothSides"/>
              <wp:docPr id="13"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8B8B9" w14:textId="77777777" w:rsidR="00213753" w:rsidRDefault="00196BF8"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213753">
                                <w:t>2022/23:75</w:t>
                              </w:r>
                            </w:sdtContent>
                          </w:sdt>
                        </w:p>
                        <w:p w14:paraId="77C350AB" w14:textId="77777777" w:rsidR="00213753" w:rsidRPr="00A73977" w:rsidRDefault="00213753" w:rsidP="00A73977">
                          <w:pPr>
                            <w:pStyle w:val="Brdtext"/>
                          </w:pPr>
                          <w:r>
                            <w:t>Kultur-departementet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A9B2B34" id="_x0000_t202" coordsize="21600,21600" o:spt="202" path="m,l,21600r21600,l21600,xe">
              <v:stroke joinstyle="miter"/>
              <v:path gradientshapeok="t" o:connecttype="rect"/>
            </v:shapetype>
            <v:shape id="_x0000_s1073" type="#_x0000_t202" style="position:absolute;left:0;text-align:left;margin-left:348.05pt;margin-top:36.2pt;width:89.85pt;height:53.55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d6l/eQIAAG0FAAAOAAAAZHJzL2Uyb0RvYy54bWysVE1v2zAMvQ/YfxB0X51kadYFcYosRYcB&#10;QVssHXpWZCkxJouaxMTOfn0p2flY10uHXWTKfCRF8pGT66YybKd8KMHmvH/R40xZCUVp1zn/8Xj7&#10;4YqzgMIWwoBVOd+rwK+n799NajdWA9iAKZRn5MSGce1yvkF04ywLcqMqES7AKUtKDb4SSFe/zgov&#10;avJemWzQ642yGnzhPEgVAv29aZV8mvxrrSTeax0UMpNzehum06dzFc9sOhHjtRduU8ruGeIfXlGJ&#10;0lLQo6sbgYJtffmXq6qUHgJovJBQZaB1KVXKgbLp915ks9wIp1IuVJzgjmUK/8+tvNst3YNn2HyB&#10;hhoYC1K7MA70M+bTaF/FL72UkZ5KuD+WTTXIZDTqD/vUC84k6UZXvSHJ5CY7WTsf8KuCikUh557a&#10;kqoldouALfQAicECmLK4LY1Jl0gFNTee7QQ10WB6Izn/A2Usqyn4x8tecmwhmreejY1uVCJDF+6U&#10;YZJwb1TEGPtdaVYWKdFXYgsplT3GT+iI0hTqLYYd/vSqtxi3eZBFigwWj8ZVacGn7NP0nEpW/DyU&#10;TLd46s1Z3lHEZtVQ4jkfjg4MWEGxJ2J4aGcmOHlbUvcWIuCD8DQk1HAafLynQxug6kMncbYB//u1&#10;/xFP3CUtZzUNXc7Dr63wijPzzRKrP/eHwzil6TK8/DSgiz/XrM41dlvNgSjRpxXjZBIjHs1B1B6q&#10;J9oPsxiVVMJKip1zPIhzbFcB7RepZrMEorl0Ahd26WR0HcscufnYPAnvOgIjUf8ODuMpxi943GKj&#10;ZXCzLRIXE8ljoduqdg2gmU5j0u2fuDTO7wl12pLT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OR3qX9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24A8B8B9" w14:textId="77777777" w:rsidR="00213753" w:rsidRDefault="00196BF8" w:rsidP="00A118D8">
                    <w:pPr>
                      <w:pStyle w:val="Brdtext"/>
                      <w:jc w:val="left"/>
                    </w:pPr>
                    <w:sdt>
                      <w:sdtPr>
                        <w:alias w:val="NummerEtikett"/>
                        <w:tag w:val="NummerEtikett"/>
                        <w:id w:val="199442945"/>
                        <w:lock w:val="sdtContentLocked"/>
                        <w:dataBinding w:prefixMappings="xmlns:ns0='http://rkdhs/mallar/lagstiftning/Skr/Skr.xsd'" w:xpath="/ns0:dokumentvärden[1]/ns0:dokumentnummer[1]/@etikett" w:storeItemID="{068625C3-B546-44A5-B525-B7CC092E5AD6}"/>
                        <w:text/>
                      </w:sdtPr>
                      <w:sdtEndPr/>
                      <w:sdtContent>
                        <w:r w:rsidR="00213753">
                          <w:t>Skr.</w:t>
                        </w:r>
                      </w:sdtContent>
                    </w:sdt>
                    <w:r w:rsidR="00213753">
                      <w:t xml:space="preserve"> </w:t>
                    </w:r>
                    <w:sdt>
                      <w:sdtPr>
                        <w:alias w:val="Nummer"/>
                        <w:tag w:val="Nummer"/>
                        <w:id w:val="1917130447"/>
                        <w:lock w:val="sdtContentLocked"/>
                        <w:dataBinding w:prefixMappings="xmlns:ns0='http://rkdhs/mallar/lagstiftning/Skr/Skr.xsd'" w:xpath="/ns0:dokumentvärden[1]/ns0:dokumentnummer[1]" w:storeItemID="{068625C3-B546-44A5-B525-B7CC092E5AD6}"/>
                        <w:text/>
                      </w:sdtPr>
                      <w:sdtEndPr/>
                      <w:sdtContent>
                        <w:r w:rsidR="00213753">
                          <w:t>2022/23:75</w:t>
                        </w:r>
                      </w:sdtContent>
                    </w:sdt>
                  </w:p>
                  <w:p w14:paraId="77C350AB" w14:textId="77777777" w:rsidR="00213753" w:rsidRPr="00A73977" w:rsidRDefault="00213753" w:rsidP="00A73977">
                    <w:pPr>
                      <w:pStyle w:val="Brdtext"/>
                    </w:pPr>
                    <w:r>
                      <w:t>Kultur-departementet</w:t>
                    </w:r>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90614" w14:textId="77777777" w:rsidR="002D16E2" w:rsidRDefault="002D16E2" w:rsidP="00664D04">
    <w:pPr>
      <w:pStyle w:val="Brdtext"/>
    </w:pPr>
    <w:r>
      <w:rPr>
        <w:noProof/>
        <w:lang w:eastAsia="sv-SE"/>
      </w:rPr>
      <mc:AlternateContent>
        <mc:Choice Requires="wps">
          <w:drawing>
            <wp:anchor distT="0" distB="0" distL="0" distR="0" simplePos="0" relativeHeight="251658297" behindDoc="0" locked="0" layoutInCell="1" allowOverlap="0" wp14:anchorId="3291772D" wp14:editId="1195C94D">
              <wp:simplePos x="0" y="0"/>
              <wp:positionH relativeFrom="page">
                <wp:posOffset>359028</wp:posOffset>
              </wp:positionH>
              <wp:positionV relativeFrom="page">
                <wp:posOffset>450215</wp:posOffset>
              </wp:positionV>
              <wp:extent cx="1141200" cy="680400"/>
              <wp:effectExtent l="0" t="0" r="1905" b="0"/>
              <wp:wrapSquare wrapText="bothSides"/>
              <wp:docPr id="3" name="Textruta 2"/>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043653" w14:textId="2FC15758" w:rsidR="002D16E2" w:rsidRDefault="00196BF8"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23A4B8DD" w14:textId="25A0C099" w:rsidR="002D16E2" w:rsidRPr="00A73977" w:rsidRDefault="002D16E2" w:rsidP="00A7397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91772D" id="_x0000_t202" coordsize="21600,21600" o:spt="202" path="m,l,21600r21600,l21600,xe">
              <v:stroke joinstyle="miter"/>
              <v:path gradientshapeok="t" o:connecttype="rect"/>
            </v:shapetype>
            <v:shape id="_x0000_s1074" type="#_x0000_t202" style="position:absolute;left:0;text-align:left;margin-left:28.25pt;margin-top:35.45pt;width:89.85pt;height:53.55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xeaqeQIAAG0FAAAOAAAAZHJzL2Uyb0RvYy54bWysVEtv2zAMvg/YfxB0X5xk6WNBnCJLkWFA&#10;0RZLh54VWUqMyaImMbGzXz9Kdh7reumwi0yZH0mR/MjJTVMZtlM+lGBzPuj1OVNWQlHadc6/Py0+&#10;XHMWUNhCGLAq53sV+M30/btJ7cZqCBswhfKMnNgwrl3ON4hunGVBblQlQg+csqTU4CuBdPXrrPCi&#10;Ju+VyYb9/mVWgy+cB6lCoL+3rZJPk3+tlcQHrYNCZnJOb8N0+nSu4plNJ2K89sJtStk9Q/zDKypR&#10;Wgp6dHUrULCtL/9yVZXSQwCNPQlVBlqXUqUcKJtB/0U2y41wKuVCxQnuWKbw/9zK+93SPXqGzWdo&#10;qIGxILUL40A/Yz6N9lX80ksZ6amE+2PZVINMRqPBaEC94EyS7vK6PyKZ3GQna+cDflFQsSjk3FNb&#10;UrXE7i5gCz1AYrAApiwWpTHpEqmg5saznaAmGkxvJOd/oIxlNQX/eNFPji1E89azsdGNSmTowp0y&#10;TBLujYoYY78pzcoiJfpKbCGlssf4CR1RmkK9xbDDn171FuM2D7JIkcHi0bgqLfiUfZqeU8mKH4eS&#10;6RZPvTnLO4rYrBpKPOejqwMDVlDsiRge2pkJTi5K6t6dCPgoPA0JNZwGHx/o0Aao+tBJnG3A/3rt&#10;f8QTd0nLWU1Dl/Pwcyu84sx8tcTqT4PRKE5puowuroZ08eea1bnGbqs5ECUGtGKcTGLEozmI2kP1&#10;TPthFqOSSlhJsXOOB3GO7Sqg/SLVbJZANJdO4J1dOhldxzJHbj41z8K7jsBI1L+Hw3iK8Qset9ho&#10;Gdxsi8TFRPJY6LaqXQNoptOYdPsnLo3ze0KdtuT0NwAAAP//AwBQSwMEFAAGAAgAAAAhAFLa1R7f&#10;AAAACQEAAA8AAABkcnMvZG93bnJldi54bWxMj8FOwzAQRO9I/IO1SNyoTaBpCXEqQHCgUlXRInF1&#10;4yWOiNdR7LTh71lOcFzN08zbcjX5ThxxiG0gDdczBQKpDralRsP7/uVqCSImQ9Z0gVDDN0ZYVedn&#10;pSlsONEbHnepEVxCsTAaXEp9IWWsHXoTZ6FH4uwzDN4kPodG2sGcuNx3MlMql960xAvO9PjksP7a&#10;jV7DfvNoR2kn+/pcb9Zb/JBrd7vV+vJiergHkXBKfzD86rM6VOx0CCPZKDoN83zOpIaFugPBeXaT&#10;ZyAODC6WCmRVyv8fVD8AAAD//wMAUEsBAi0AFAAGAAgAAAAhALaDOJL+AAAA4QEAABMAAAAAAAAA&#10;AAAAAAAAAAAAAFtDb250ZW50X1R5cGVzXS54bWxQSwECLQAUAAYACAAAACEAOP0h/9YAAACUAQAA&#10;CwAAAAAAAAAAAAAAAAAvAQAAX3JlbHMvLnJlbHNQSwECLQAUAAYACAAAACEAm8XmqnkCAABtBQAA&#10;DgAAAAAAAAAAAAAAAAAuAgAAZHJzL2Uyb0RvYy54bWxQSwECLQAUAAYACAAAACEAUtrVHt8AAAAJ&#10;AQAADwAAAAAAAAAAAAAAAADTBAAAZHJzL2Rvd25yZXYueG1sUEsFBgAAAAAEAAQA8wAAAN8FAAAA&#10;AA==&#10;" o:allowoverlap="f" fillcolor="white [3201]" stroked="f" strokeweight=".5pt">
              <v:textbox style="mso-fit-shape-to-text:t">
                <w:txbxContent>
                  <w:p w14:paraId="13043653" w14:textId="2FC15758" w:rsidR="002D16E2" w:rsidRDefault="00196BF8" w:rsidP="00664D04">
                    <w:pPr>
                      <w:pStyle w:val="Brdtext"/>
                      <w:jc w:val="left"/>
                    </w:pPr>
                    <w:sdt>
                      <w:sdtPr>
                        <w:alias w:val="NummerEtikett"/>
                        <w:tag w:val="NummerEtikett"/>
                        <w:id w:val="-2014901315"/>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74718023"/>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23A4B8DD" w14:textId="25A0C099" w:rsidR="002D16E2" w:rsidRPr="00A73977" w:rsidRDefault="002D16E2" w:rsidP="00A73977">
                    <w:pPr>
                      <w:pStyle w:val="Brdtext"/>
                    </w:pPr>
                    <w:r>
                      <w:t>Arbetsmarknads-departementet</w:t>
                    </w:r>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82234" w14:textId="77777777" w:rsidR="002D16E2" w:rsidRDefault="002D16E2" w:rsidP="00EE1584">
    <w:pPr>
      <w:pStyle w:val="Brdtext"/>
    </w:pPr>
    <w:r>
      <w:rPr>
        <w:noProof/>
        <w:lang w:eastAsia="sv-SE"/>
      </w:rPr>
      <mc:AlternateContent>
        <mc:Choice Requires="wps">
          <w:drawing>
            <wp:anchor distT="0" distB="0" distL="0" distR="0" simplePos="0" relativeHeight="251658298" behindDoc="0" locked="0" layoutInCell="1" allowOverlap="0" wp14:anchorId="3A583B2E" wp14:editId="65E333FE">
              <wp:simplePos x="0" y="0"/>
              <wp:positionH relativeFrom="page">
                <wp:posOffset>4420535</wp:posOffset>
              </wp:positionH>
              <wp:positionV relativeFrom="page">
                <wp:posOffset>460005</wp:posOffset>
              </wp:positionV>
              <wp:extent cx="1141200" cy="68040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680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CFD2E" w14:textId="7624C930" w:rsidR="002D16E2" w:rsidRDefault="00196BF8"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CA998C9" w14:textId="7B7DEFDF" w:rsidR="002D16E2" w:rsidRPr="00A73977" w:rsidRDefault="002D16E2" w:rsidP="00C60027">
                          <w:pPr>
                            <w:pStyle w:val="Brdtext"/>
                          </w:pPr>
                          <w:r>
                            <w:t>Arbetsmarknads-departementet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583B2E" id="_x0000_t202" coordsize="21600,21600" o:spt="202" path="m,l,21600r21600,l21600,xe">
              <v:stroke joinstyle="miter"/>
              <v:path gradientshapeok="t" o:connecttype="rect"/>
            </v:shapetype>
            <v:shape id="_x0000_s1075" type="#_x0000_t202" style="position:absolute;left:0;text-align:left;margin-left:348.05pt;margin-top:36.2pt;width:89.85pt;height:53.55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XFPxeQIAAG0FAAAOAAAAZHJzL2Uyb0RvYy54bWysVE1v2zAMvQ/YfxB0X5xkaZcFcYqsRYcB&#10;QVssHXpWZCkxJouaxMTOfn0p2flY10uHXWTKfCRF8pHTq6YybKd8KMHmfNDrc6ashKK065z/eLz9&#10;MOYsoLCFMGBVzvcq8KvZ+3fT2k3UEDZgCuUZObFhUrucbxDdJMuC3KhKhB44ZUmpwVcC6erXWeFF&#10;Td4rkw37/cusBl84D1KFQH9vWiWfJf9aK4n3WgeFzOSc3obp9OlcxTObTcVk7YXblLJ7hviHV1Si&#10;tBT06OpGoGBbX/7lqiqlhwAaexKqDLQupUo5UDaD/otslhvhVMqFihPcsUzh/7mVd7ule/AMmy/Q&#10;UANjQWoXJoF+xnwa7av4pZcy0lMJ98eyqQaZjEaD0YB6wZkk3eW4PyKZ3GQna+cDflVQsSjk3FNb&#10;UrXEbhGwhR4gMVgAUxa3pTHpEqmgro1nO0FNNJjeSM7/QBnLagr+8aKfHFuI5q1nY6MblcjQhTtl&#10;mCTcGxUxxn5XmpVFSvSV2EJKZY/xEzqiNIV6i2GHP73qLcZtHmSRIoPFo3FVWvAp+zQ9p5IVPw8l&#10;0y2eenOWdxSxWTWUeM5H4wMDVlDsiRge2pkJTt6W1L2FCPggPA0JNZwGH+/p0Aao+tBJnG3A/37t&#10;f8QTd0nLWU1Dl/Pwayu84sx8s8Tqz4PRKE5puowuPg3p4s81q3ON3VbXQJQY0IpxMokRj+Ygag/V&#10;E+2HeYxKKmElxc45HsRrbFcB7Rep5vMEorl0Ahd26WR0HcscufnYPAnvOgIjUf8ODuMpJi943GKj&#10;ZXDzLRIXE8ljoduqdg2gmU5j0u2fuDTO7wl12pKzZwAAAP//AwBQSwMEFAAGAAgAAAAhAOwF+2vg&#10;AAAACgEAAA8AAABkcnMvZG93bnJldi54bWxMj0FPwkAQhe8m/ofNmHiTLQRaqN0SMHqQhBDBxOvS&#10;HbuN3dmmu4X67x1PepzMl/e+V6xH14oL9qHxpGA6SUAgVd40VCt4P708LEGEqMno1hMq+MYA6/L2&#10;ptC58Vd6w8sx1oJDKORagY2xy6UMlUWnw8R3SPz79L3Tkc++lqbXVw53rZwlSSqdbogbrO7wyWL1&#10;dRycgtN+awZpRvP6XO13B/yQOzs/KHV/N24eQUQc4x8Mv/qsDiU7nf1AJohWQbpKp4wqyGZzEAws&#10;swVvOTOZrRYgy0L+n1D+AAAA//8DAFBLAQItABQABgAIAAAAIQC2gziS/gAAAOEBAAATAAAAAAAA&#10;AAAAAAAAAAAAAABbQ29udGVudF9UeXBlc10ueG1sUEsBAi0AFAAGAAgAAAAhADj9If/WAAAAlAEA&#10;AAsAAAAAAAAAAAAAAAAALwEAAF9yZWxzLy5yZWxzUEsBAi0AFAAGAAgAAAAhAJhcU/F5AgAAbQUA&#10;AA4AAAAAAAAAAAAAAAAALgIAAGRycy9lMm9Eb2MueG1sUEsBAi0AFAAGAAgAAAAhAOwF+2vgAAAA&#10;CgEAAA8AAAAAAAAAAAAAAAAA0wQAAGRycy9kb3ducmV2LnhtbFBLBQYAAAAABAAEAPMAAADgBQAA&#10;AAA=&#10;" o:allowoverlap="f" fillcolor="white [3201]" stroked="f" strokeweight=".5pt">
              <v:textbox style="mso-fit-shape-to-text:t">
                <w:txbxContent>
                  <w:p w14:paraId="479CFD2E" w14:textId="7624C930" w:rsidR="002D16E2" w:rsidRDefault="00196BF8" w:rsidP="00A118D8">
                    <w:pPr>
                      <w:pStyle w:val="Brdtext"/>
                      <w:jc w:val="left"/>
                    </w:pPr>
                    <w:sdt>
                      <w:sdtPr>
                        <w:alias w:val="NummerEtikett"/>
                        <w:tag w:val="NummerEtikett"/>
                        <w:id w:val="14455774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834110719"/>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6CA998C9" w14:textId="7B7DEFDF" w:rsidR="002D16E2" w:rsidRPr="00A73977" w:rsidRDefault="002D16E2" w:rsidP="00C60027">
                    <w:pPr>
                      <w:pStyle w:val="Brdtext"/>
                    </w:pPr>
                    <w:r>
                      <w:t>Arbetsmarknads-departementet</w:t>
                    </w:r>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8C3141" w14:textId="77777777" w:rsidR="002D16E2" w:rsidRDefault="002D16E2"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3AD43" w14:textId="77777777" w:rsidR="002D16E2" w:rsidRDefault="002D16E2" w:rsidP="00664D04">
    <w:pPr>
      <w:pStyle w:val="Brdtext"/>
    </w:pPr>
    <w:r>
      <w:rPr>
        <w:noProof/>
        <w:lang w:eastAsia="sv-SE"/>
      </w:rPr>
      <mc:AlternateContent>
        <mc:Choice Requires="wps">
          <w:drawing>
            <wp:anchor distT="0" distB="0" distL="0" distR="0" simplePos="0" relativeHeight="251658287" behindDoc="0" locked="0" layoutInCell="1" allowOverlap="0" wp14:anchorId="0BF95BD5" wp14:editId="087D4BD5">
              <wp:simplePos x="0" y="0"/>
              <wp:positionH relativeFrom="leftMargin">
                <wp:posOffset>364638</wp:posOffset>
              </wp:positionH>
              <wp:positionV relativeFrom="page">
                <wp:posOffset>450215</wp:posOffset>
              </wp:positionV>
              <wp:extent cx="1141200" cy="536400"/>
              <wp:effectExtent l="0" t="0" r="1905" b="0"/>
              <wp:wrapSquare wrapText="bothSides"/>
              <wp:docPr id="78" name="Textruta 2"/>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02175" w14:textId="50AF3E6E" w:rsidR="002D16E2" w:rsidRDefault="00196BF8"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F95BD5" id="_x0000_t202" coordsize="21600,21600" o:spt="202" path="m,l,21600r21600,l21600,xe">
              <v:stroke joinstyle="miter"/>
              <v:path gradientshapeok="t" o:connecttype="rect"/>
            </v:shapetype>
            <v:shape id="_x0000_s1079" type="#_x0000_t202" style="position:absolute;left:0;text-align:left;margin-left:28.7pt;margin-top:35.45pt;width:89.85pt;height:42.25pt;z-index:251658287;visibility:visible;mso-wrap-style:square;mso-width-percent:0;mso-height-percent:0;mso-wrap-distance-left:0;mso-wrap-distance-top:0;mso-wrap-distance-right:0;mso-wrap-distance-bottom:0;mso-position-horizontal:absolute;mso-position-horizontal-relative:left-margin-area;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HdtPeQ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pzaNzgwYAXFnojhoZ2Z4ORNSd27FQEfhKchoYbT4OM9HdoAVR86ibMN+N+v&#10;/Y944i5pOatp6HIefm2FV5yZb5ZY/bk/HMYpTZfh6OOALv5cszrX2G21AKJEn1aMk0mMeDQHUXuo&#10;nmg/zGNUUgkrKXbO8SAusF0FtF+kms8TiObSCby1Syej61jmyM3H5kl41xEYifp3cBhPMXnB4xYb&#10;LYObb5G4mEgeC91WtWsAzXQak27/xKVxfk+o05acPQMAAP//AwBQSwMEFAAGAAgAAAAhALy9rhjf&#10;AAAACQEAAA8AAABkcnMvZG93bnJldi54bWxMj8FOwzAQRO9I/IO1SNyo05IQGuJUgOBApaqiRerV&#10;jZc4Il5HsdOGv2c5wXE1TzNvy9XkOnHCIbSeFMxnCQik2puWGgUf+9ebexAhajK684QKvjHAqrq8&#10;KHVh/Jne8bSLjeASCoVWYGPsCylDbdHpMPM9EmeffnA68jk00gz6zOWuk4skuZNOt8QLVvf4bLH+&#10;2o1OwX7zZEZpJvP2Um/WWzzItU23Sl1fTY8PICJO8Q+GX31Wh4qdjn4kE0SnIMtTJhXkyRIE54vb&#10;fA7iyGCWpSCrUv7/oPoBAAD//wMAUEsBAi0AFAAGAAgAAAAhALaDOJL+AAAA4QEAABMAAAAAAAAA&#10;AAAAAAAAAAAAAFtDb250ZW50X1R5cGVzXS54bWxQSwECLQAUAAYACAAAACEAOP0h/9YAAACUAQAA&#10;CwAAAAAAAAAAAAAAAAAvAQAAX3JlbHMvLnJlbHNQSwECLQAUAAYACAAAACEAYR3bT3kCAABtBQAA&#10;DgAAAAAAAAAAAAAAAAAuAgAAZHJzL2Uyb0RvYy54bWxQSwECLQAUAAYACAAAACEAvL2uGN8AAAAJ&#10;AQAADwAAAAAAAAAAAAAAAADTBAAAZHJzL2Rvd25yZXYueG1sUEsFBgAAAAAEAAQA8wAAAN8FAAAA&#10;AA==&#10;" o:allowoverlap="f" fillcolor="white [3201]" stroked="f" strokeweight=".5pt">
              <v:textbox style="mso-fit-shape-to-text:t">
                <w:txbxContent>
                  <w:p w14:paraId="34A02175" w14:textId="50AF3E6E" w:rsidR="002D16E2" w:rsidRDefault="00196BF8" w:rsidP="00664D04">
                    <w:pPr>
                      <w:pStyle w:val="Brdtext"/>
                      <w:jc w:val="left"/>
                    </w:pPr>
                    <w:sdt>
                      <w:sdtPr>
                        <w:alias w:val="NummerEtikett"/>
                        <w:tag w:val="NummerEtikett"/>
                        <w:id w:val="-177085242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769080045"/>
                        <w:lock w:val="contentLocked"/>
                        <w:dataBinding w:prefixMappings="xmlns:ns0='http://rkdhs/mallar/lagstiftning/Skr/Skr.xsd'" w:xpath="/ns0:dokumentvärden[1]/ns0:dokumentnummer[1]" w:storeItemID="{068625C3-B546-44A5-B525-B7CC092E5AD6}"/>
                        <w:text/>
                      </w:sdtPr>
                      <w:sdtEndPr/>
                      <w:sdtContent>
                        <w:r w:rsidR="00AC2BDB">
                          <w:t>2022/23:75</w:t>
                        </w:r>
                      </w:sdtContent>
                    </w:sdt>
                  </w:p>
                  <w:p w14:paraId="7E304411" w14:textId="3E5FDDE9" w:rsidR="002D16E2" w:rsidRPr="00A73977" w:rsidRDefault="00213753" w:rsidP="00213753">
                    <w:pPr>
                      <w:pStyle w:val="Brdtext"/>
                    </w:pPr>
                    <w:r w:rsidRPr="00213753">
                      <w:t>Landsbygds-</w:t>
                    </w:r>
                    <w:r>
                      <w:t> </w:t>
                    </w:r>
                    <w:r w:rsidRPr="00213753">
                      <w:t>och infrastruktur</w:t>
                    </w:r>
                    <w:r>
                      <w:softHyphen/>
                    </w:r>
                    <w:r w:rsidRPr="00213753">
                      <w:t>departementet</w:t>
                    </w:r>
                  </w:p>
                </w:txbxContent>
              </v:textbox>
              <w10:wrap type="square" anchorx="margin"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46BCB" w14:textId="77777777" w:rsidR="002D16E2" w:rsidRDefault="002D16E2" w:rsidP="00EE1584">
    <w:pPr>
      <w:pStyle w:val="Brdtext"/>
    </w:pPr>
    <w:r>
      <w:rPr>
        <w:noProof/>
        <w:lang w:eastAsia="sv-SE"/>
      </w:rPr>
      <mc:AlternateContent>
        <mc:Choice Requires="wps">
          <w:drawing>
            <wp:anchor distT="0" distB="0" distL="0" distR="0" simplePos="0" relativeHeight="251658288" behindDoc="0" locked="0" layoutInCell="1" allowOverlap="0" wp14:anchorId="7F300C52" wp14:editId="49D2E978">
              <wp:simplePos x="0" y="0"/>
              <wp:positionH relativeFrom="page">
                <wp:posOffset>4420535</wp:posOffset>
              </wp:positionH>
              <wp:positionV relativeFrom="page">
                <wp:posOffset>460005</wp:posOffset>
              </wp:positionV>
              <wp:extent cx="1141200" cy="536400"/>
              <wp:effectExtent l="0" t="0" r="1905" b="0"/>
              <wp:wrapSquare wrapText="bothSides"/>
              <wp:docPr id="79" name="Textruta 3"/>
              <wp:cNvGraphicFramePr/>
              <a:graphic xmlns:a="http://schemas.openxmlformats.org/drawingml/2006/main">
                <a:graphicData uri="http://schemas.microsoft.com/office/word/2010/wordprocessingShape">
                  <wps:wsp>
                    <wps:cNvSpPr txBox="1"/>
                    <wps:spPr>
                      <a:xfrm>
                        <a:off x="0" y="0"/>
                        <a:ext cx="1141200" cy="5364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7C4E5C" w14:textId="4AAFA614" w:rsidR="002D16E2" w:rsidRDefault="00196BF8"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300C52" id="_x0000_t202" coordsize="21600,21600" o:spt="202" path="m,l,21600r21600,l21600,xe">
              <v:stroke joinstyle="miter"/>
              <v:path gradientshapeok="t" o:connecttype="rect"/>
            </v:shapetype>
            <v:shape id="_x0000_s1080" type="#_x0000_t202" style="position:absolute;left:0;text-align:left;margin-left:348.05pt;margin-top:36.2pt;width:89.85pt;height:42.25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r5SaeAIAAG0FAAAOAAAAZHJzL2Uyb0RvYy54bWysVE1v2zAMvQ/YfxB0X52kSbYFcYosRYcB&#10;RVssHXpWZCkxJouaxMTOfn0p2flY10uHXWTKfCRF8pHTq6YybKd8KMHmvH/R40xZCUVp1zn/8Xjz&#10;4RNnAYUthAGrcr5XgV/N3r+b1m6iBrABUyjPyIkNk9rlfIPoJlkW5EZVIlyAU5aUGnwlkK5+nRVe&#10;1OS9Mtmg1xtnNfjCeZAqBPp73Sr5LPnXWkm81zooZCbn9DZMp0/nKp7ZbComay/cppTdM8Q/vKIS&#10;paWgR1fXAgXb+vIvV1UpPQTQeCGhykDrUqqUA2XT773IZrkRTqVcqDjBHcsU/p9bebdbugfPsPkC&#10;DTUwFqR2YRLoZ8yn0b6KX3opIz2VcH8sm2qQyWjUH/apF5xJ0o0ux0OSyU12snY+4FcFFYtCzj21&#10;JVVL7G4DttADJAYLYMripjQmXSIV1MJ4thPURIPpjeT8D5SxrM75+HLUS44tRPPWs7HRjUpk6MKd&#10;MkwS7o2KGGO/K83KIiX6SmwhpbLH+AkdUZpCvcWww59e9RbjNg+ySJHB4tG4Ki34lH2anlPJip+H&#10;kukWT705yzuK2KwaSjy278CAFRR7IoaHdmaCkzclde9WBHwQnoaEGk6Dj/d0aANUfegkzjbgf7/2&#10;P+KJu6TlrKahy3n4tRVecWa+WWL15/5wGKc0XYajjwO6+HPN6lxjt9UCiBJ9WjFOJjHi0RxE7aF6&#10;ov0wj1FJJayk2DnHg7jAdhXQfpFqPk8gmksn8NYunYyuY5kjNx+bJ+FdR2Ak6t/BYTzF5AWPW2y0&#10;DG6+ReJiInksdFvVrgE002lMuv0Tl8b5PaFOW3L2DAAA//8DAFBLAwQUAAYACAAAACEA12RpE+EA&#10;AAAKAQAADwAAAGRycy9kb3ducmV2LnhtbEyPy07DMBBF90j9B2uQ2FGnVZu2IU4FCBZUqqo+JLZu&#10;PMRR43EUO234e4YVLEdzdO+5+XpwjbhiF2pPCibjBARS6U1NlYLT8f1xCSJETUY3nlDBNwZYF6O7&#10;XGfG32iP10OsBIdQyLQCG2ObSRlKi06HsW+R+PflO6cjn10lTadvHO4aOU2SVDpdEzdY3eKrxfJy&#10;6J2C4/bF9NIM5uOt3G52+Ck3drZT6uF+eH4CEXGIfzD86rM6FOx09j2ZIBoF6SqdMKpgMZ2BYGC5&#10;mPOWM5PzdAWyyOX/CcUPAAAA//8DAFBLAQItABQABgAIAAAAIQC2gziS/gAAAOEBAAATAAAAAAAA&#10;AAAAAAAAAAAAAABbQ29udGVudF9UeXBlc10ueG1sUEsBAi0AFAAGAAgAAAAhADj9If/WAAAAlAEA&#10;AAsAAAAAAAAAAAAAAAAALwEAAF9yZWxzLy5yZWxzUEsBAi0AFAAGAAgAAAAhAB6vlJp4AgAAbQUA&#10;AA4AAAAAAAAAAAAAAAAALgIAAGRycy9lMm9Eb2MueG1sUEsBAi0AFAAGAAgAAAAhANdkaRPhAAAA&#10;CgEAAA8AAAAAAAAAAAAAAAAA0gQAAGRycy9kb3ducmV2LnhtbFBLBQYAAAAABAAEAPMAAADgBQAA&#10;AAA=&#10;" o:allowoverlap="f" fillcolor="white [3201]" stroked="f" strokeweight=".5pt">
              <v:textbox style="mso-fit-shape-to-text:t">
                <w:txbxContent>
                  <w:p w14:paraId="007C4E5C" w14:textId="4AAFA614" w:rsidR="002D16E2" w:rsidRDefault="00196BF8" w:rsidP="00A118D8">
                    <w:pPr>
                      <w:pStyle w:val="Brdtext"/>
                      <w:jc w:val="left"/>
                    </w:pPr>
                    <w:sdt>
                      <w:sdtPr>
                        <w:alias w:val="NummerEtikett"/>
                        <w:tag w:val="NummerEtikett"/>
                        <w:id w:val="1568225614"/>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7190647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p w14:paraId="3BD6CD81" w14:textId="2F42D452" w:rsidR="002D16E2" w:rsidRPr="00A73977" w:rsidRDefault="00213753" w:rsidP="00213753">
                    <w:pPr>
                      <w:pStyle w:val="Brdtext"/>
                    </w:pPr>
                    <w:r w:rsidRPr="00213753">
                      <w:t>Landsbygds-</w:t>
                    </w:r>
                    <w:r>
                      <w:t> </w:t>
                    </w:r>
                    <w:r w:rsidRPr="00213753">
                      <w:t>och infrastruktur</w:t>
                    </w:r>
                    <w:r>
                      <w:softHyphen/>
                    </w:r>
                    <w:r w:rsidRPr="00213753">
                      <w:t>departemente</w:t>
                    </w:r>
                    <w:r>
                      <w:t>t</w:t>
                    </w:r>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95C2CC" w14:textId="77777777" w:rsidR="002D16E2" w:rsidRDefault="002D16E2" w:rsidP="00EE1584">
    <w:pPr>
      <w:pStyle w:val="Brdtext"/>
    </w:pP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FC60A" w14:textId="77777777" w:rsidR="002D16E2" w:rsidRDefault="002D16E2"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22FB131">
              <wp:simplePos x="0" y="0"/>
              <wp:positionH relativeFrom="page">
                <wp:posOffset>360045</wp:posOffset>
              </wp:positionH>
              <wp:positionV relativeFrom="page">
                <wp:posOffset>450215</wp:posOffset>
              </wp:positionV>
              <wp:extent cx="1141200" cy="388800"/>
              <wp:effectExtent l="0" t="0" r="1905" b="3810"/>
              <wp:wrapSquare wrapText="bothSides"/>
              <wp:docPr id="46" name="Textruta 2"/>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026D9B" w14:textId="73F91A11" w:rsidR="002D16E2" w:rsidRDefault="00196BF8"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4" type="#_x0000_t202" style="position:absolute;left:0;text-align:left;margin-left:28.35pt;margin-top:35.45pt;width:89.85pt;height:30.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EZbegIAAG0FAAAOAAAAZHJzL2Uyb0RvYy54bWysVE1v2zAMvQ/YfxB0X5y0SZsFdYqsRYYB&#10;QVssHXpWZKkxJouaxMTOfn0p2flY10uHXWTKfCRF8pFX101l2Fb5UILN+aDX50xZCUVpn3P+43H+&#10;acxZQGELYcCqnO9U4NfTjx+uajdRZ7AGUyjPyIkNk9rlfI3oJlkW5FpVIvTAKUtKDb4SSFf/nBVe&#10;1OS9MtlZv3+R1eAL50GqEOjvbavk0+RfayXxXuugkJmc09swnT6dq3hm0ysxefbCrUvZPUP8wysq&#10;UVoKenB1K1CwjS//clWV0kMAjT0JVQZal1KlHCibQf9VNsu1cCrlQsUJ7lCm8P/cyrvt0j14hs0X&#10;aKiBsSC1C5NAP2M+jfZV/NJLGemphLtD2VSDTEajwXBAveBMku58PB6TTG6yo7XzAb8qqFgUcu6p&#10;LalaYrsI2EL3kBgsgCmLeWlMukQqqBvj2VZQEw2mN5LzP1DGsjrnF+ejfnJsIZq3no2NblQiQxfu&#10;mGGScGdUxBj7XWlWFinRN2ILKZU9xE/oiNIU6j2GHf74qvcYt3mQRYoMFg/GVWnBp+zT9BxLVvzc&#10;l0y3eOrNSd5RxGbVUOI5H13uGbCCYkfE8NDOTHByXlL3FiLgg/A0JNRwGny8p0MboOpDJ3G2Bv/7&#10;rf8RT9wlLWc1DV3Ow6+N8Ioz880Sqz8PhsM4pekyHF2e0cWfalanGrupboAoMaAV42QSIx7NXtQe&#10;qifaD7MYlVTCSoqdc9yLN9iuAtovUs1mCURz6QQu7NLJ6DqWOXLzsXkS3nUERqL+HezHU0xe8bjF&#10;RsvgZhskLiaSx0K3Ve0aQDOdxqTbP3FpnN4T6rglpy8AAAD//wMAUEsDBBQABgAIAAAAIQAYpjoV&#10;4AAAAAkBAAAPAAAAZHJzL2Rvd25yZXYueG1sTI/BTsMwEETvSPyDtUjcqNO0pBDiVIDgQKWqoq3U&#10;qxsvcUS8jmKnDX/P9gTH1TzNvC2Wo2vFCfvQeFIwnSQgkCpvGqoV7Hfvdw8gQtRkdOsJFfxggGV5&#10;fVXo3PgzfeJpG2vBJRRyrcDG2OVShsqi02HiOyTOvnzvdOSzr6Xp9ZnLXSvTJMmk0w3xgtUdvlqs&#10;vreDU7Bbv5hBmtF8vFXr1QYPcmXnG6Vub8bnJxARx/gHw0Wf1aFkp6MfyATRKrjPFkwqWCSPIDhP&#10;Z9kcxJHBWToFWRby/wflLwAAAP//AwBQSwECLQAUAAYACAAAACEAtoM4kv4AAADhAQAAEwAAAAAA&#10;AAAAAAAAAAAAAAAAW0NvbnRlbnRfVHlwZXNdLnhtbFBLAQItABQABgAIAAAAIQA4/SH/1gAAAJQB&#10;AAALAAAAAAAAAAAAAAAAAC8BAABfcmVscy8ucmVsc1BLAQItABQABgAIAAAAIQDGqEZbegIAAG0F&#10;AAAOAAAAAAAAAAAAAAAAAC4CAABkcnMvZTJvRG9jLnhtbFBLAQItABQABgAIAAAAIQAYpjoV4AAA&#10;AAkBAAAPAAAAAAAAAAAAAAAAANQEAABkcnMvZG93bnJldi54bWxQSwUGAAAAAAQABADzAAAA4QUA&#10;AAAA&#10;" o:allowoverlap="f" fillcolor="white [3201]" stroked="f" strokeweight=".5pt">
              <v:textbox style="mso-fit-shape-to-text:t">
                <w:txbxContent>
                  <w:p w14:paraId="63026D9B" w14:textId="73F91A11" w:rsidR="002D16E2" w:rsidRDefault="00196BF8" w:rsidP="00664D04">
                    <w:pPr>
                      <w:pStyle w:val="Brdtext"/>
                      <w:jc w:val="left"/>
                    </w:pPr>
                    <w:sdt>
                      <w:sdtPr>
                        <w:alias w:val="NummerEtikett"/>
                        <w:tag w:val="NummerEtikett"/>
                        <w:id w:val="-1457629865"/>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2277277"/>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0BEFDD" w14:textId="77777777" w:rsidR="002D16E2" w:rsidRDefault="002D16E2" w:rsidP="00EE1584">
    <w:pPr>
      <w:pStyle w:val="Brdtext"/>
    </w:pPr>
    <w:r>
      <w:rPr>
        <w:noProof/>
        <w:lang w:eastAsia="sv-SE"/>
      </w:rPr>
      <mc:AlternateContent>
        <mc:Choice Requires="wps">
          <w:drawing>
            <wp:anchor distT="0" distB="0" distL="0" distR="0" simplePos="0" relativeHeight="251658301" behindDoc="0" locked="0" layoutInCell="1" allowOverlap="0" wp14:anchorId="6C270289" wp14:editId="6DB26296">
              <wp:simplePos x="0" y="0"/>
              <wp:positionH relativeFrom="page">
                <wp:posOffset>4420925</wp:posOffset>
              </wp:positionH>
              <wp:positionV relativeFrom="paragraph">
                <wp:posOffset>461176</wp:posOffset>
              </wp:positionV>
              <wp:extent cx="1310005" cy="310101"/>
              <wp:effectExtent l="0" t="0" r="4445" b="0"/>
              <wp:wrapThrough wrapText="bothSides">
                <wp:wrapPolygon edited="0">
                  <wp:start x="0" y="0"/>
                  <wp:lineTo x="0" y="19918"/>
                  <wp:lineTo x="21359" y="19918"/>
                  <wp:lineTo x="21359" y="0"/>
                  <wp:lineTo x="0" y="0"/>
                </wp:wrapPolygon>
              </wp:wrapThrough>
              <wp:docPr id="86" name="Textruta 3"/>
              <wp:cNvGraphicFramePr/>
              <a:graphic xmlns:a="http://schemas.openxmlformats.org/drawingml/2006/main">
                <a:graphicData uri="http://schemas.microsoft.com/office/word/2010/wordprocessingShape">
                  <wps:wsp>
                    <wps:cNvSpPr txBox="1"/>
                    <wps:spPr>
                      <a:xfrm>
                        <a:off x="0" y="0"/>
                        <a:ext cx="1310005" cy="310101"/>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7073D" w14:textId="19007BA1" w:rsidR="002D16E2" w:rsidRDefault="00196BF8"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5" type="#_x0000_t202" style="position:absolute;left:0;text-align:left;margin-left:348.1pt;margin-top:36.3pt;width:103.15pt;height:24.4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text;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Q4b4dgIAAG0FAAAOAAAAZHJzL2Uyb0RvYy54bWysVFFvGjEMfp+0/xDlfdxBoesQR8WoOk2q&#10;2mp06nPIJRAtF2dJ4I79+jm5O2BdXzpNSME5f7Zj+7Nn102lyV44r8AUdDjIKRGGQ6nMpqDfn24/&#10;XFHiAzMl02BEQQ/C0+v5+3ez2k7FCLagS+EIOjF+WtuCbkOw0yzzfCsq5gdghUGlBFexgFe3yUrH&#10;avRe6WyU55dZDa60DrjwHr/etEo6T/6lFDw8SOlFILqg+LaQTpfOdTyz+YxNN47ZreLdM9g/vKJi&#10;ymDQo6sbFhjZOfWXq0pxBx5kGHCoMpBScZFywGyG+YtsVltmRcoFi+PtsUz+/7nl9/uVfXQkNJ+h&#10;wQbGgtTWTz1+jPk00lXxH19KUI8lPBzLJppAeDS6GOZ5PqGEow5l/EU32cnaOh++CKhIFArqsC2p&#10;Wmx/50ML7SExmAetyluldbpEKoildmTPsIk69M7/QGlD6oJeXkzy5NhANG89axPdiESGLtwpwySF&#10;gxYRo803IYkqU6KvxGacC3OMn9ARJTHUWww7/OlVbzFu80CLFBlMOBpXyoBL2afpOZWs/NGXTLZ4&#10;7M1Z3lEMzbrBxAs6ueoZsIbygMRw0M6Mt/xWYffumA+PzOGQIBdw8MMDHlIDVh86iZItuF+vfY94&#10;5C5qKalx6Arqf+6YE5TorwZZ/Wk4HscpTZfx5OMIL+5csz7XmF21BKTEEFeM5UmM+KB7UTqonnE/&#10;LGJUVDHDMXZBQy8uQ7sKcL9wsVgkEM6lZeHOrCyPrmOZIzefmmfmbEfggNS/h3482fQFj1tstDSw&#10;2AWQKpE8FrqtatcAnOk0Jt3+iUvj/J5Qpy05/w0AAP//AwBQSwMEFAAGAAgAAAAhANU7d3rhAAAA&#10;CgEAAA8AAABkcnMvZG93bnJldi54bWxMj0FPg0AQhe8m/ofNmHgx7VJqqUWWxhi1iTdL1XjbsiMQ&#10;2VnCbgH/veNJj5P35b1vsu1kWzFg7xtHChbzCARS6UxDlYJD8Ti7AeGDJqNbR6jgGz1s8/OzTKfG&#10;jfSCwz5UgkvIp1pBHUKXSunLGq32c9chcfbpeqsDn30lTa9HLretjKMokVY3xAu17vC+xvJrf7IK&#10;Pq6q92c/Pb2Oy9Wye9gNxfrNFEpdXkx3tyACTuEPhl99VoecnY7uRMaLVkGySWJGFazjBAQDmyhe&#10;gTgyGS+uQeaZ/P9C/gMAAP//AwBQSwECLQAUAAYACAAAACEAtoM4kv4AAADhAQAAEwAAAAAAAAAA&#10;AAAAAAAAAAAAW0NvbnRlbnRfVHlwZXNdLnhtbFBLAQItABQABgAIAAAAIQA4/SH/1gAAAJQBAAAL&#10;AAAAAAAAAAAAAAAAAC8BAABfcmVscy8ucmVsc1BLAQItABQABgAIAAAAIQDjQ4b4dgIAAG0FAAAO&#10;AAAAAAAAAAAAAAAAAC4CAABkcnMvZTJvRG9jLnhtbFBLAQItABQABgAIAAAAIQDVO3d64QAAAAoB&#10;AAAPAAAAAAAAAAAAAAAAANAEAABkcnMvZG93bnJldi54bWxQSwUGAAAAAAQABADzAAAA3gUAAAAA&#10;" o:allowoverlap="f" fillcolor="white [3201]" stroked="f" strokeweight=".5pt">
              <v:textbox>
                <w:txbxContent>
                  <w:p w14:paraId="2A77073D" w14:textId="19007BA1" w:rsidR="002D16E2" w:rsidRDefault="00196BF8" w:rsidP="00BF7C8F">
                    <w:pPr>
                      <w:pStyle w:val="Brdtext"/>
                      <w:ind w:left="340"/>
                      <w:jc w:val="left"/>
                    </w:pPr>
                    <w:sdt>
                      <w:sdtPr>
                        <w:alias w:val="NummerEtikett"/>
                        <w:tag w:val="NummerEtikett"/>
                        <w:id w:val="-119514591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726225641"/>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through" anchorx="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2EEB8A" w14:textId="77777777" w:rsidR="002D16E2" w:rsidRDefault="002D16E2" w:rsidP="00EE1584">
    <w:pPr>
      <w:pStyle w:val="Brdtext"/>
    </w:pP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73AD09" w14:textId="77777777" w:rsidR="002D16E2" w:rsidRDefault="002D16E2" w:rsidP="00664D04">
    <w:pPr>
      <w:pStyle w:val="Brdtext"/>
    </w:pPr>
    <w:r>
      <w:rPr>
        <w:noProof/>
        <w:lang w:eastAsia="sv-SE"/>
      </w:rPr>
      <mc:AlternateContent>
        <mc:Choice Requires="wps">
          <w:drawing>
            <wp:anchor distT="0" distB="0" distL="0" distR="0" simplePos="0" relativeHeight="251658292" behindDoc="0" locked="0" layoutInCell="1" allowOverlap="0" wp14:anchorId="0CCB0344" wp14:editId="15988DB1">
              <wp:simplePos x="0" y="0"/>
              <wp:positionH relativeFrom="page">
                <wp:posOffset>360045</wp:posOffset>
              </wp:positionH>
              <wp:positionV relativeFrom="page">
                <wp:posOffset>450215</wp:posOffset>
              </wp:positionV>
              <wp:extent cx="1141200" cy="388800"/>
              <wp:effectExtent l="0" t="0" r="1905" b="3810"/>
              <wp:wrapSquare wrapText="bothSides"/>
              <wp:docPr id="88" name="Textruta 2"/>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B0CA1" w14:textId="31CBDB9E" w:rsidR="002D16E2" w:rsidRDefault="00196BF8"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CCB0344" id="_x0000_t202" coordsize="21600,21600" o:spt="202" path="m,l,21600r21600,l21600,xe">
              <v:stroke joinstyle="miter"/>
              <v:path gradientshapeok="t" o:connecttype="rect"/>
            </v:shapetype>
            <v:shape id="_x0000_s1089" type="#_x0000_t202" style="position:absolute;left:0;text-align:left;margin-left:28.35pt;margin-top:35.45pt;width:89.85pt;height:30.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vBX2eQIAAG0FAAAOAAAAZHJzL2Uyb0RvYy54bWysVE1v2zAMvQ/YfxB0X5ykaZcFdYqsRYcB&#10;QVssHXpWZKkxJouaxMTOfv0o2U6yrpcOu8iU+SU+PvLyqqkM2ykfSrA5Hw2GnCkroSjtc86/P95+&#10;mHIWUNhCGLAq53sV+NX8/bvL2s3UGDZgCuUZBbFhVrucbxDdLMuC3KhKhAE4ZUmpwVcC6eqfs8KL&#10;mqJXJhsPhxdZDb5wHqQKgf7etEo+T/G1VhLvtQ4Kmck5vQ3T6dO5jmc2vxSzZy/cppTdM8Q/vKIS&#10;paWkh1A3AgXb+vKvUFUpPQTQOJBQZaB1KVWqgaoZDV9Us9oIp1ItBE5wB5jC/wsr73Yr9+AZNp+h&#10;oQZGQGoXZoF+xnoa7av4pZcy0hOE+wNsqkEmo9NoMqJecCZJdzadTkmmMNnR2/mAXxRULAo599SW&#10;hJbYLQO2pr1JTBbAlMVtaUy6RCqoa+PZTlATDaY3UvA/rIxldc4vzs6HKbCF6N5GNjaGUYkMXbpj&#10;hUnCvVHRxthvSrOySIW+kltIqewhf7KOVppSvcWxsz++6i3ObR3kkTKDxYNzVVrwqfo0PUfIih89&#10;ZLq1p96c1B1FbNYNFU4IjnsGrKHYEzE8tDMTnLwtqXtLEfBBeBoSajgNPt7ToQ0Q+tBJnG3A/3rt&#10;f7Qn7pKWs5qGLufh51Z4xZn5aonVn0aTSZzSdJmcfxzTxZ9q1qcau62ugSgxohXjZBKjPZpe1B6q&#10;J9oPi5iVVMJKyp1z7MVrbFcB7RepFotkRHPpBC7tyskYOsIcufnYPAnvOgIjUf8O+vEUsxc8bm2j&#10;Z3CLLRIXE8kj0C2qXQNoptOYdPsnLo3Te7I6bsn5bwAAAP//AwBQSwMEFAAGAAgAAAAhABimOhXg&#10;AAAACQEAAA8AAABkcnMvZG93bnJldi54bWxMj8FOwzAQRO9I/IO1SNyo07SkEOJUgOBApaqirdSr&#10;Gy9xRLyOYqcNf8/2BMfVPM28LZaja8UJ+9B4UjCdJCCQKm8aqhXsd+93DyBC1GR06wkV/GCAZXl9&#10;Vejc+DN94mkba8ElFHKtwMbY5VKGyqLTYeI7JM6+fO905LOvpen1mctdK9MkyaTTDfGC1R2+Wqy+&#10;t4NTsFu/mEGa0Xy8VevVBg9yZecbpW5vxucnEBHH+AfDRZ/VoWSnox/IBNEquM8WTCpYJI8gOE9n&#10;2RzEkcFZOgVZFvL/B+UvAAAA//8DAFBLAQItABQABgAIAAAAIQC2gziS/gAAAOEBAAATAAAAAAAA&#10;AAAAAAAAAAAAAABbQ29udGVudF9UeXBlc10ueG1sUEsBAi0AFAAGAAgAAAAhADj9If/WAAAAlAEA&#10;AAsAAAAAAAAAAAAAAAAALwEAAF9yZWxzLy5yZWxzUEsBAi0AFAAGAAgAAAAhAKe8FfZ5AgAAbQUA&#10;AA4AAAAAAAAAAAAAAAAALgIAAGRycy9lMm9Eb2MueG1sUEsBAi0AFAAGAAgAAAAhABimOhXgAAAA&#10;CQEAAA8AAAAAAAAAAAAAAAAA0wQAAGRycy9kb3ducmV2LnhtbFBLBQYAAAAABAAEAPMAAADgBQAA&#10;AAA=&#10;" o:allowoverlap="f" fillcolor="white [3201]" stroked="f" strokeweight=".5pt">
              <v:textbox style="mso-fit-shape-to-text:t">
                <w:txbxContent>
                  <w:p w14:paraId="124B0CA1" w14:textId="31CBDB9E" w:rsidR="002D16E2" w:rsidRDefault="00196BF8" w:rsidP="00664D04">
                    <w:pPr>
                      <w:pStyle w:val="Brdtext"/>
                      <w:jc w:val="left"/>
                    </w:pPr>
                    <w:sdt>
                      <w:sdtPr>
                        <w:alias w:val="NummerEtikett"/>
                        <w:tag w:val="NummerEtikett"/>
                        <w:id w:val="1969776056"/>
                        <w:lock w:val="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388876950"/>
                        <w:lock w:val="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1D7EB" w14:textId="77777777" w:rsidR="002D16E2" w:rsidRDefault="002D16E2" w:rsidP="00EE1584">
    <w:pPr>
      <w:pStyle w:val="Brdtext"/>
    </w:pPr>
    <w:r>
      <w:rPr>
        <w:noProof/>
        <w:lang w:eastAsia="sv-SE"/>
      </w:rPr>
      <mc:AlternateContent>
        <mc:Choice Requires="wps">
          <w:drawing>
            <wp:anchor distT="0" distB="0" distL="0" distR="0" simplePos="0" relativeHeight="251658293" behindDoc="0" locked="0" layoutInCell="1" allowOverlap="0" wp14:anchorId="00A2735B" wp14:editId="3BC0B82F">
              <wp:simplePos x="0" y="0"/>
              <wp:positionH relativeFrom="page">
                <wp:posOffset>4420535</wp:posOffset>
              </wp:positionH>
              <wp:positionV relativeFrom="page">
                <wp:posOffset>460005</wp:posOffset>
              </wp:positionV>
              <wp:extent cx="1141200" cy="244800"/>
              <wp:effectExtent l="0" t="0" r="1905" b="3810"/>
              <wp:wrapSquare wrapText="bothSides"/>
              <wp:docPr id="89" name="Textruta 3"/>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9605B" w14:textId="5F90B172" w:rsidR="002D16E2" w:rsidRDefault="00196BF8"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0A2735B" id="_x0000_t202" coordsize="21600,21600" o:spt="202" path="m,l,21600r21600,l21600,xe">
              <v:stroke joinstyle="miter"/>
              <v:path gradientshapeok="t" o:connecttype="rect"/>
            </v:shapetype>
            <v:shape id="_x0000_s1090" type="#_x0000_t202" style="position:absolute;left:0;text-align:left;margin-left:348.05pt;margin-top:36.2pt;width:89.85pt;height:19.3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zqfeAIAAG0FAAAOAAAAZHJzL2Uyb0RvYy54bWysVEtv2zAMvg/YfxB0X5xkadcFcYosRYYB&#10;RVssHXpWZCkxJouaxMTOfn0p2Xms66XDLjJlvsSPHzm5birDdsqHEmzOB70+Z8pKKEq7zvmPx8WH&#10;K84CClsIA1blfK8Cv56+fzep3VgNYQOmUJ5REBvGtcv5BtGNsyzIjapE6IFTlpQafCWQrn6dFV7U&#10;FL0y2bDfv8xq8IXzIFUI9PemVfJpiq+1knivdVDITM7pbZhOn85VPLPpRIzXXrhNKbtniH94RSVK&#10;S0mPoW4ECrb15V+hqlJ6CKCxJ6HKQOtSqlQDVTPov6hmuRFOpVoInOCOMIX/F1be7ZbuwTNsvkBD&#10;DYyA1C6MA/2M9TTaV/FLL2WkJwj3R9hUg0xGp8FoQL3gTJJuOBpdkUxhspO38wG/KqhYFHLuqS0J&#10;LbG7DdiaHkxisgCmLBalMekSqaDmxrOdoCYaTG+k4H9YGcvqnF9+vOinwBaiexvZ2BhGJTJ06U4V&#10;Jgn3RkUbY78rzcoiFfpKbiGlssf8yTpaaUr1FsfO/vSqtzi3dZBHygwWj85VacGn6tP0nCArfh4g&#10;06099eas7ihis2qo8IjggQErKPZEDA/tzAQnFyV171YEfBCehoQaToOP93RoA4Q+dBJnG/C/X/sf&#10;7Ym7pOWspqHLefi1FV5xZr5ZYvXnwWgUpzRdRhefhnTx55rVucZuqzkQJQa0YpxMYrRHcxC1h+qJ&#10;9sMsZiWVsJJy5xwP4hzbVUD7RarZLBnRXDqBt3bpZAwdYY7cfGyehHcdgZGofweH8RTjFzxubaNn&#10;cLMtEhcTySPQLapdA2im05h0+ycujfN7sjptyekzAAAA//8DAFBLAwQUAAYACAAAACEAIluXPuAA&#10;AAAKAQAADwAAAGRycy9kb3ducmV2LnhtbEyPy07DMBBF90j8gzVI7KiTqqQlxKkAwYJKVdWHxNaN&#10;hzgiHkex06Z/z3QFy9Ec3XtusRxdK07Yh8aTgnSSgECqvGmoVnDYfzwsQISoyejWEyq4YIBleXtT&#10;6Nz4M23xtIu14BAKuVZgY+xyKUNl0ekw8R0S/75973Tks6+l6fWZw10rp0mSSacb4garO3yzWP3s&#10;Bqdgv341gzSj+Xyv1qsNfsmVnW2Uur8bX55BRBzjHwxXfVaHkp2OfiATRKsge8pSRhXMpzMQDCzm&#10;j7zlyGSaJiDLQv6fUP4CAAD//wMAUEsBAi0AFAAGAAgAAAAhALaDOJL+AAAA4QEAABMAAAAAAAAA&#10;AAAAAAAAAAAAAFtDb250ZW50X1R5cGVzXS54bWxQSwECLQAUAAYACAAAACEAOP0h/9YAAACUAQAA&#10;CwAAAAAAAAAAAAAAAAAvAQAAX3JlbHMvLnJlbHNQSwECLQAUAAYACAAAACEAjQ86n3gCAABtBQAA&#10;DgAAAAAAAAAAAAAAAAAuAgAAZHJzL2Uyb0RvYy54bWxQSwECLQAUAAYACAAAACEAIluXPuAAAAAK&#10;AQAADwAAAAAAAAAAAAAAAADSBAAAZHJzL2Rvd25yZXYueG1sUEsFBgAAAAAEAAQA8wAAAN8FAAAA&#10;AA==&#10;" o:allowoverlap="f" fillcolor="white [3201]" stroked="f" strokeweight=".5pt">
              <v:textbox style="mso-fit-shape-to-text:t">
                <w:txbxContent>
                  <w:p w14:paraId="0A69605B" w14:textId="5F90B172" w:rsidR="002D16E2" w:rsidRDefault="00196BF8" w:rsidP="00A118D8">
                    <w:pPr>
                      <w:pStyle w:val="Brdtext"/>
                      <w:jc w:val="left"/>
                    </w:pPr>
                    <w:sdt>
                      <w:sdtPr>
                        <w:alias w:val="NummerEtikett"/>
                        <w:tag w:val="NummerEtikett"/>
                        <w:id w:val="1376886088"/>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947594939"/>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311F46" w14:textId="77777777" w:rsidR="002D16E2" w:rsidRDefault="002D16E2"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386767" w14:textId="77777777" w:rsidR="002D16E2" w:rsidRDefault="002D16E2"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8A466B" w14:textId="541C743A" w:rsidR="002D16E2" w:rsidRPr="00756E21" w:rsidRDefault="00196BF8"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4"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pwv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DgheL5jwBKqLRHDQz8zwcmbmrp3KwI+CE9DQg2nwcd7OrQBQh8GibMV+F+v&#10;/Y/2xF3SctbS0JU8/FwLrzgzXy2x+iKfTOKUpsvk9JyIxPyxZnmssevmCogSOa0YJ5MY7dHsRO2h&#10;eaL9MI9ZSSWspNwlx514hf0qoP0i1XyejGguncBbu3Ayho4wR24+dk/Cu4HASNS/g914iuIFj3vb&#10;6BncfI3ExUTyCHSP6tAAmunE/WH/xKVxfE9Why05+w0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iAacL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B8A466B" w14:textId="541C743A" w:rsidR="002D16E2" w:rsidRPr="00756E21" w:rsidRDefault="00196BF8" w:rsidP="00664D04">
                    <w:pPr>
                      <w:pStyle w:val="Brdtext"/>
                      <w:jc w:val="left"/>
                    </w:pPr>
                    <w:sdt>
                      <w:sdtPr>
                        <w:alias w:val="NummerEtikett"/>
                        <w:tag w:val="NummerEtikett"/>
                        <w:id w:val="628668866"/>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633781754"/>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CE358F" w14:textId="77777777" w:rsidR="002D16E2" w:rsidRDefault="002D16E2"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581318A4">
              <wp:simplePos x="0" y="0"/>
              <wp:positionH relativeFrom="page">
                <wp:posOffset>4420535</wp:posOffset>
              </wp:positionH>
              <wp:positionV relativeFrom="page">
                <wp:posOffset>460005</wp:posOffset>
              </wp:positionV>
              <wp:extent cx="1141200" cy="38880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38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EBAC1" w14:textId="3F9ECE1B" w:rsidR="002D16E2" w:rsidRPr="00756E21" w:rsidRDefault="00196BF8"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5" type="#_x0000_t202" style="position:absolute;left:0;text-align:left;margin-left:348.05pt;margin-top:36.2pt;width:89.85pt;height:30.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UjObeQIAAG0FAAAOAAAAZHJzL2Uyb0RvYy54bWysVEtv2zAMvg/YfxB0X5ykaZcFdYosRYYB&#10;QVusHXpWZCkxJouaxMTOfv0o2Xms66XDLjJlvsSPH3l901SG7ZQPJdicD3p9zpSVUJR2nfPvT4sP&#10;Y84CClsIA1blfK8Cv5m+f3ddu4kawgZMoTyjIDZMapfzDaKbZFmQG1WJ0AOnLCk1+EogXf06K7yo&#10;KXplsmG/f5XV4AvnQaoQ6O9tq+TTFF9rJfFe66CQmZzT2zCdPp2reGbTazFZe+E2peyeIf7hFZUo&#10;LSU9hroVKNjWl3+FqkrpIYDGnoQqA61LqVINVM2g/6Kax41wKtVC4AR3hCn8v7DybvfoHjzD5jM0&#10;1MAISO3CJNDPWE+jfRW/9FJGeoJwf4RNNchkdBqMBtQLziTpLsbjMckUJjt5Ox/wi4KKRSHnntqS&#10;0BK7ZcDW9GASkwUwZbEojUmXSAU1N57tBDXRYHojBf/DylhW5/zq4rKfAluI7m1kY2MYlcjQpTtV&#10;mCTcGxVtjP2mNCuLVOgruYWUyh7zJ+topSnVWxw7+9Or3uLc1kEeKTNYPDpXpQWfqk/Tc4Ks+HGA&#10;TLf21JuzuqOIzaqhwgnB8YEBKyj2RAwP7cwEJxcldW8pAj4IT0NCDafBx3s6tAFCHzqJsw34X6/9&#10;j/bEXdJyVtPQ5Tz83AqvODNfLbH602A0ilOaLqPLj0O6+HPN6lxjt9UciBIDWjFOJjHaozmI2kP1&#10;TPthFrOSSlhJuXOOB3GO7Sqg/SLVbJaMaC6dwKV9dDKGjjBHbj41z8K7jsBI1L+Dw3iKyQset7bR&#10;M7jZFomLieQR6BbVrgE002lMuv0Tl8b5PVmdtuT0NwAAAP//AwBQSwMEFAAGAAgAAAAhAMAnQY3h&#10;AAAACgEAAA8AAABkcnMvZG93bnJldi54bWxMj8tOwzAQRfdI/QdrKrGjTh+kJcSpAMGCSlVFi8TW&#10;jadx1HgcxU4b/p5hBcvRHN17br4eXCMu2IXak4LpJAGBVHpTU6Xg8/B2twIRoiajG0+o4BsDrIvR&#10;Ta4z46/0gZd9rASHUMi0Ahtjm0kZSotOh4lvkfh38p3Tkc+ukqbTVw53jZwlSSqdrokbrG7xxWJ5&#10;3vdOwWH7bHppBvP+Wm43O/ySG7vYKXU7Hp4eQUQc4h8Mv/qsDgU7HX1PJohGQfqQThlVsJwtQDCw&#10;Wt7zliOT83kKssjl/wnFDwAAAP//AwBQSwECLQAUAAYACAAAACEAtoM4kv4AAADhAQAAEwAAAAAA&#10;AAAAAAAAAAAAAAAAW0NvbnRlbnRfVHlwZXNdLnhtbFBLAQItABQABgAIAAAAIQA4/SH/1gAAAJQB&#10;AAALAAAAAAAAAAAAAAAAAC8BAABfcmVscy8ucmVsc1BLAQItABQABgAIAAAAIQClUjObeQIAAG0F&#10;AAAOAAAAAAAAAAAAAAAAAC4CAABkcnMvZTJvRG9jLnhtbFBLAQItABQABgAIAAAAIQDAJ0GN4QAA&#10;AAoBAAAPAAAAAAAAAAAAAAAAANMEAABkcnMvZG93bnJldi54bWxQSwUGAAAAAAQABADzAAAA4QUA&#10;AAAA&#10;" o:allowoverlap="f" fillcolor="white [3201]" stroked="f" strokeweight=".5pt">
              <v:textbox style="mso-fit-shape-to-text:t">
                <w:txbxContent>
                  <w:p w14:paraId="066EBAC1" w14:textId="3F9ECE1B" w:rsidR="002D16E2" w:rsidRPr="00756E21" w:rsidRDefault="00196BF8" w:rsidP="00A118D8">
                    <w:pPr>
                      <w:pStyle w:val="Brdtext"/>
                      <w:jc w:val="left"/>
                    </w:pPr>
                    <w:sdt>
                      <w:sdtPr>
                        <w:alias w:val="NummerEtikett"/>
                        <w:tag w:val="NummerEtikett"/>
                        <w:id w:val="-1040354302"/>
                        <w:lock w:val="sdtContentLocked"/>
                        <w:dataBinding w:prefixMappings="xmlns:ns0='http://rkdhs/mallar/lagstiftning/Skr/Skr.xsd'" w:xpath="/ns0:dokumentvärden[1]/ns0:dokumentnummer[1]/@etikett" w:storeItemID="{068625C3-B546-44A5-B525-B7CC092E5AD6}"/>
                        <w:text/>
                      </w:sdtPr>
                      <w:sdtEndPr/>
                      <w:sdtContent>
                        <w:r w:rsidR="002D16E2">
                          <w:t>Skr.</w:t>
                        </w:r>
                      </w:sdtContent>
                    </w:sdt>
                    <w:r w:rsidR="002D16E2">
                      <w:t xml:space="preserve"> </w:t>
                    </w:r>
                    <w:sdt>
                      <w:sdtPr>
                        <w:alias w:val="Nummer"/>
                        <w:tag w:val="Nummer"/>
                        <w:id w:val="-1067179055"/>
                        <w:lock w:val="sdtContentLocked"/>
                        <w:dataBinding w:prefixMappings="xmlns:ns0='http://rkdhs/mallar/lagstiftning/Skr/Skr.xsd'" w:xpath="/ns0:dokumentvärden[1]/ns0:dokumentnummer[1]" w:storeItemID="{068625C3-B546-44A5-B525-B7CC092E5AD6}"/>
                        <w:text/>
                      </w:sdtPr>
                      <w:sdtEndPr/>
                      <w:sdtContent>
                        <w:r w:rsidR="00AC2BDB">
                          <w:t>2022/23:75</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B3442C" w14:textId="77777777" w:rsidR="002D16E2" w:rsidRDefault="002D16E2"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lvl w:ilvl="0">
      <w:numFmt w:val="decimal"/>
      <w:pStyle w:val="Brdtextefterpkt-listaram"/>
      <w:lvlText w:val=""/>
      <w:lvlJc w:val="left"/>
    </w:lvl>
    <w:lvl w:ilvl="1">
      <w:numFmt w:val="decimal"/>
      <w:pStyle w:val="Punkt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 w15:restartNumberingAfterBreak="0">
    <w:nsid w:val="04B66FE9"/>
    <w:multiLevelType w:val="multilevel"/>
    <w:tmpl w:val="07E8A37C"/>
    <w:styleLink w:val="RKstreck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 w15:restartNumberingAfterBreak="0">
    <w:nsid w:val="04E32A2A"/>
    <w:multiLevelType w:val="hybridMultilevel"/>
    <w:tmpl w:val="B2E21438"/>
    <w:lvl w:ilvl="0" w:tplc="041D0011">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4" w15:restartNumberingAfterBreak="0">
    <w:nsid w:val="0B2A6B72"/>
    <w:multiLevelType w:val="hybridMultilevel"/>
    <w:tmpl w:val="3FA87B70"/>
    <w:lvl w:ilvl="0" w:tplc="3788E8BE">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5" w15:restartNumberingAfterBreak="0">
    <w:nsid w:val="0E0B5E92"/>
    <w:multiLevelType w:val="hybridMultilevel"/>
    <w:tmpl w:val="D3DE87E6"/>
    <w:lvl w:ilvl="0" w:tplc="041D0017">
      <w:start w:val="1"/>
      <w:numFmt w:val="lowerLetter"/>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6" w15:restartNumberingAfterBreak="0">
    <w:nsid w:val="10CB789B"/>
    <w:multiLevelType w:val="hybridMultilevel"/>
    <w:tmpl w:val="5586618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7" w15:restartNumberingAfterBreak="0">
    <w:nsid w:val="10D15729"/>
    <w:multiLevelType w:val="multilevel"/>
    <w:tmpl w:val="1A20A4CA"/>
    <w:styleLink w:val="RKPunktlista"/>
    <w:lvl w:ilvl="0">
      <w:start w:val="1"/>
      <w:numFmt w:val="bullet"/>
      <w:lvlText w:val="•"/>
      <w:lvlJc w:val="left"/>
      <w:pPr>
        <w:tabs>
          <w:tab w:val="num" w:pos="425"/>
        </w:tabs>
        <w:ind w:left="425" w:hanging="425"/>
      </w:pPr>
      <w:rPr>
        <w:rFonts w:ascii="Garamond" w:hAnsi="Garamond" w:hint="default"/>
      </w:rPr>
    </w:lvl>
    <w:lvl w:ilvl="1">
      <w:start w:val="1"/>
      <w:numFmt w:val="bullet"/>
      <w:lvlText w:val="o"/>
      <w:lvlJc w:val="left"/>
      <w:pPr>
        <w:tabs>
          <w:tab w:val="num" w:pos="851"/>
        </w:tabs>
        <w:ind w:left="851" w:hanging="426"/>
      </w:pPr>
      <w:rPr>
        <w:rFonts w:ascii="Courier New" w:hAnsi="Courier New" w:cs="Times New Roman" w:hint="default"/>
      </w:rPr>
    </w:lvl>
    <w:lvl w:ilvl="2">
      <w:start w:val="1"/>
      <w:numFmt w:val="bullet"/>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12393F3B"/>
    <w:multiLevelType w:val="multilevel"/>
    <w:tmpl w:val="70D898A8"/>
    <w:styleLink w:val="RKstrecklista"/>
    <w:lvl w:ilvl="0">
      <w:start w:val="1"/>
      <w:numFmt w:val="none"/>
      <w:suff w:val="nothing"/>
      <w:lvlText w:val=""/>
      <w:lvlJc w:val="left"/>
      <w:pPr>
        <w:ind w:left="0" w:firstLine="0"/>
      </w:pPr>
      <w:rPr>
        <w:rFonts w:hint="default"/>
      </w:rPr>
    </w:lvl>
    <w:lvl w:ilvl="1">
      <w:start w:val="1"/>
      <w:numFmt w:val="bullet"/>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0" w15:restartNumberingAfterBreak="0">
    <w:nsid w:val="197B46EC"/>
    <w:multiLevelType w:val="multilevel"/>
    <w:tmpl w:val="85CA2C1E"/>
    <w:styleLink w:val="RKpunktlista0"/>
    <w:lvl w:ilvl="0">
      <w:start w:val="1"/>
      <w:numFmt w:val="none"/>
      <w:suff w:val="nothing"/>
      <w:lvlText w:val="%1"/>
      <w:lvlJc w:val="left"/>
      <w:pPr>
        <w:ind w:left="0" w:firstLine="0"/>
      </w:pPr>
      <w:rPr>
        <w:rFonts w:hint="default"/>
        <w:color w:val="auto"/>
      </w:rPr>
    </w:lvl>
    <w:lvl w:ilvl="1">
      <w:start w:val="1"/>
      <w:numFmt w:val="bullet"/>
      <w:lvlText w:val=""/>
      <w:lvlJc w:val="left"/>
      <w:pPr>
        <w:ind w:left="284" w:hanging="284"/>
      </w:pPr>
      <w:rPr>
        <w:rFonts w:ascii="Symbol" w:hAnsi="Symbol" w:hint="default"/>
        <w:color w:val="auto"/>
      </w:rPr>
    </w:lvl>
    <w:lvl w:ilvl="2">
      <w:start w:val="1"/>
      <w:numFmt w:val="bullet"/>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2" w15:restartNumberingAfterBreak="0">
    <w:nsid w:val="1EAB32FD"/>
    <w:multiLevelType w:val="hybridMultilevel"/>
    <w:tmpl w:val="BCF81EF6"/>
    <w:lvl w:ilvl="0" w:tplc="8ABA93C6">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3" w15:restartNumberingAfterBreak="0">
    <w:nsid w:val="1EAD06AE"/>
    <w:multiLevelType w:val="multilevel"/>
    <w:tmpl w:val="07E8A37C"/>
    <w:lvl w:ilvl="0">
      <w:numFmt w:val="decimal"/>
      <w:pStyle w:val="Brdtextefterstrlistaram"/>
      <w:lvlText w:val=""/>
      <w:lvlJc w:val="left"/>
    </w:lvl>
    <w:lvl w:ilvl="1">
      <w:numFmt w:val="decimal"/>
      <w:pStyle w:val="Streck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4" w15:restartNumberingAfterBreak="0">
    <w:nsid w:val="24922DD4"/>
    <w:multiLevelType w:val="hybridMultilevel"/>
    <w:tmpl w:val="D30860FE"/>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15:restartNumberingAfterBreak="0">
    <w:nsid w:val="24993A85"/>
    <w:multiLevelType w:val="multilevel"/>
    <w:tmpl w:val="2EB89F6E"/>
    <w:styleLink w:val="RKrubrik1-41"/>
    <w:lvl w:ilvl="0">
      <w:start w:val="1"/>
      <w:numFmt w:val="decimal"/>
      <w:lvlText w:val="%1"/>
      <w:lvlJc w:val="left"/>
      <w:pPr>
        <w:tabs>
          <w:tab w:val="num" w:pos="3742"/>
        </w:tabs>
        <w:ind w:left="3742"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6" w15:restartNumberingAfterBreak="0">
    <w:nsid w:val="2A1355EC"/>
    <w:multiLevelType w:val="multilevel"/>
    <w:tmpl w:val="77F4358A"/>
    <w:lvl w:ilvl="0">
      <w:numFmt w:val="decimal"/>
      <w:pStyle w:val="Brdtextefternr-listaram"/>
      <w:lvlText w:val=""/>
      <w:lvlJc w:val="left"/>
    </w:lvl>
    <w:lvl w:ilvl="1">
      <w:numFmt w:val="decimal"/>
      <w:pStyle w:val="Numreradlistaram"/>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7" w15:restartNumberingAfterBreak="0">
    <w:nsid w:val="2A164412"/>
    <w:multiLevelType w:val="hybridMultilevel"/>
    <w:tmpl w:val="A8183400"/>
    <w:lvl w:ilvl="0" w:tplc="BD8091FA">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8" w15:restartNumberingAfterBreak="0">
    <w:nsid w:val="2DDF02EA"/>
    <w:multiLevelType w:val="hybridMultilevel"/>
    <w:tmpl w:val="D5F4AE0A"/>
    <w:lvl w:ilvl="0" w:tplc="548AB19A">
      <w:start w:val="42"/>
      <w:numFmt w:val="decimal"/>
      <w:lvlText w:val="%1)"/>
      <w:lvlJc w:val="left"/>
      <w:pPr>
        <w:ind w:left="530" w:hanging="360"/>
      </w:pPr>
      <w:rPr>
        <w:rFonts w:eastAsiaTheme="minorHAnsi" w:cstheme="minorBidi" w:hint="default"/>
        <w:i/>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19" w15:restartNumberingAfterBreak="0">
    <w:nsid w:val="35581D4B"/>
    <w:multiLevelType w:val="hybridMultilevel"/>
    <w:tmpl w:val="4F1AFBBC"/>
    <w:lvl w:ilvl="0" w:tplc="041D0017">
      <w:start w:val="1"/>
      <w:numFmt w:val="lowerLetter"/>
      <w:lvlText w:val="%1)"/>
      <w:lvlJc w:val="left"/>
      <w:pPr>
        <w:ind w:left="720" w:hanging="360"/>
      </w:pPr>
      <w:rPr>
        <w:rFonts w:hint="default"/>
        <w:i w:val="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0" w15:restartNumberingAfterBreak="0">
    <w:nsid w:val="35E01816"/>
    <w:multiLevelType w:val="hybridMultilevel"/>
    <w:tmpl w:val="942CE9D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38FF55E8"/>
    <w:multiLevelType w:val="multilevel"/>
    <w:tmpl w:val="1B563932"/>
    <w:styleLink w:val="RKNumreradlista"/>
    <w:lvl w:ilvl="0">
      <w:start w:val="1"/>
      <w:numFmt w:val="decimal"/>
      <w:lvlText w:val="%1"/>
      <w:lvlJc w:val="left"/>
      <w:pPr>
        <w:tabs>
          <w:tab w:val="num" w:pos="425"/>
        </w:tabs>
        <w:ind w:left="425" w:hanging="425"/>
      </w:pPr>
      <w:rPr>
        <w:rFonts w:hint="default"/>
      </w:rPr>
    </w:lvl>
    <w:lvl w:ilvl="1">
      <w:start w:val="1"/>
      <w:numFmt w:val="decimal"/>
      <w:lvlText w:val="%1.%2"/>
      <w:lvlJc w:val="left"/>
      <w:pPr>
        <w:tabs>
          <w:tab w:val="num" w:pos="992"/>
        </w:tabs>
        <w:ind w:left="992" w:hanging="567"/>
      </w:pPr>
      <w:rPr>
        <w:rFonts w:hint="default"/>
      </w:rPr>
    </w:lvl>
    <w:lvl w:ilvl="2">
      <w:start w:val="1"/>
      <w:numFmt w:val="decimal"/>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9647D17"/>
    <w:multiLevelType w:val="multilevel"/>
    <w:tmpl w:val="2EB89F6E"/>
    <w:lvl w:ilvl="0">
      <w:numFmt w:val="decimal"/>
      <w:pStyle w:val="Rubrik1"/>
      <w:lvlText w:val=""/>
      <w:lvlJc w:val="left"/>
    </w:lvl>
    <w:lvl w:ilvl="1">
      <w:numFmt w:val="decimal"/>
      <w:pStyle w:val="Rubrik2"/>
      <w:lvlText w:val=""/>
      <w:lvlJc w:val="left"/>
    </w:lvl>
    <w:lvl w:ilvl="2">
      <w:numFmt w:val="decimal"/>
      <w:pStyle w:val="Rubrik3"/>
      <w:lvlText w:val=""/>
      <w:lvlJc w:val="left"/>
    </w:lvl>
    <w:lvl w:ilvl="3">
      <w:numFmt w:val="decimal"/>
      <w:pStyle w:val="Rubrik4"/>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F67402"/>
    <w:multiLevelType w:val="multilevel"/>
    <w:tmpl w:val="089CCD3C"/>
    <w:styleLink w:val="RKpunktlistaram1"/>
    <w:lvl w:ilvl="0">
      <w:start w:val="1"/>
      <w:numFmt w:val="none"/>
      <w:suff w:val="nothing"/>
      <w:lvlText w:val=""/>
      <w:lvlJc w:val="left"/>
      <w:pPr>
        <w:ind w:left="0" w:firstLine="0"/>
      </w:pPr>
      <w:rPr>
        <w:rFonts w:hint="default"/>
      </w:rPr>
    </w:lvl>
    <w:lvl w:ilvl="1">
      <w:start w:val="1"/>
      <w:numFmt w:val="bullet"/>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5" w15:restartNumberingAfterBreak="0">
    <w:nsid w:val="40D72C2F"/>
    <w:multiLevelType w:val="multilevel"/>
    <w:tmpl w:val="E2FEA49E"/>
    <w:styleLink w:val="RKNumreraderubriker"/>
    <w:lvl w:ilvl="0">
      <w:start w:val="1"/>
      <w:numFmt w:val="decimal"/>
      <w:suff w:val="nothing"/>
      <w:lvlText w:val="%1.   "/>
      <w:lvlJc w:val="left"/>
      <w:pPr>
        <w:ind w:left="0" w:firstLine="0"/>
      </w:pPr>
      <w:rPr>
        <w:rFonts w:hint="default"/>
      </w:rPr>
    </w:lvl>
    <w:lvl w:ilvl="1">
      <w:start w:val="1"/>
      <w:numFmt w:val="decimal"/>
      <w:suff w:val="nothing"/>
      <w:lvlText w:val="%1.%2   "/>
      <w:lvlJc w:val="left"/>
      <w:pPr>
        <w:ind w:left="0" w:firstLine="0"/>
      </w:pPr>
      <w:rPr>
        <w:rFonts w:hint="default"/>
      </w:rPr>
    </w:lvl>
    <w:lvl w:ilvl="2">
      <w:start w:val="1"/>
      <w:numFmt w:val="decimal"/>
      <w:suff w:val="nothing"/>
      <w:lvlText w:val="%1.%2.%3   "/>
      <w:lvlJc w:val="left"/>
      <w:pPr>
        <w:ind w:left="0" w:firstLine="0"/>
      </w:pPr>
      <w:rPr>
        <w:rFonts w:hint="default"/>
      </w:rPr>
    </w:lvl>
    <w:lvl w:ilvl="3">
      <w:start w:val="1"/>
      <w:numFmt w:val="decimal"/>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5800738"/>
    <w:multiLevelType w:val="hybridMultilevel"/>
    <w:tmpl w:val="8F4844C4"/>
    <w:lvl w:ilvl="0" w:tplc="B602D8C4">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27" w15:restartNumberingAfterBreak="0">
    <w:nsid w:val="45A50A14"/>
    <w:multiLevelType w:val="hybridMultilevel"/>
    <w:tmpl w:val="6ACC9412"/>
    <w:lvl w:ilvl="0" w:tplc="B71C3870">
      <w:start w:val="1"/>
      <w:numFmt w:val="decimal"/>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28" w15:restartNumberingAfterBreak="0">
    <w:nsid w:val="489C4783"/>
    <w:multiLevelType w:val="multilevel"/>
    <w:tmpl w:val="70D898A8"/>
    <w:lvl w:ilvl="0">
      <w:numFmt w:val="decimal"/>
      <w:pStyle w:val="Brdtextefterstrecklista"/>
      <w:lvlText w:val=""/>
      <w:lvlJc w:val="left"/>
    </w:lvl>
    <w:lvl w:ilvl="1">
      <w:numFmt w:val="decimal"/>
      <w:pStyle w:val="Strecklista"/>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29" w15:restartNumberingAfterBreak="0">
    <w:nsid w:val="4CF94387"/>
    <w:multiLevelType w:val="hybridMultilevel"/>
    <w:tmpl w:val="E7B0EF2C"/>
    <w:lvl w:ilvl="0" w:tplc="1424EE5C">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0" w15:restartNumberingAfterBreak="0">
    <w:nsid w:val="50202807"/>
    <w:multiLevelType w:val="hybridMultilevel"/>
    <w:tmpl w:val="F2C8A61C"/>
    <w:lvl w:ilvl="0" w:tplc="8F7CEF5A">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1" w15:restartNumberingAfterBreak="0">
    <w:nsid w:val="514B76AC"/>
    <w:multiLevelType w:val="hybridMultilevel"/>
    <w:tmpl w:val="A920D3A0"/>
    <w:lvl w:ilvl="0" w:tplc="140EB072">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2" w15:restartNumberingAfterBreak="0">
    <w:nsid w:val="53CE600C"/>
    <w:multiLevelType w:val="hybridMultilevel"/>
    <w:tmpl w:val="68BA26D4"/>
    <w:lvl w:ilvl="0" w:tplc="8FEE2FCE">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3" w15:restartNumberingAfterBreak="0">
    <w:nsid w:val="54D7069E"/>
    <w:multiLevelType w:val="hybridMultilevel"/>
    <w:tmpl w:val="68D4FA1C"/>
    <w:lvl w:ilvl="0" w:tplc="40DCA77A">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4" w15:restartNumberingAfterBreak="0">
    <w:nsid w:val="58A86BDA"/>
    <w:multiLevelType w:val="multilevel"/>
    <w:tmpl w:val="77F4358A"/>
    <w:styleLink w:val="RKnumreradlistaram1"/>
    <w:lvl w:ilvl="0">
      <w:start w:val="1"/>
      <w:numFmt w:val="none"/>
      <w:suff w:val="nothing"/>
      <w:lvlText w:val=""/>
      <w:lvlJc w:val="left"/>
      <w:pPr>
        <w:ind w:left="0" w:firstLine="0"/>
      </w:pPr>
      <w:rPr>
        <w:rFonts w:ascii="Times New Roman" w:hAnsi="Times New Roman" w:hint="default"/>
        <w:sz w:val="20"/>
      </w:rPr>
    </w:lvl>
    <w:lvl w:ilvl="1">
      <w:start w:val="1"/>
      <w:numFmt w:val="decimal"/>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5" w15:restartNumberingAfterBreak="0">
    <w:nsid w:val="58FE4B62"/>
    <w:multiLevelType w:val="multilevel"/>
    <w:tmpl w:val="77F4358A"/>
    <w:lvl w:ilvl="0">
      <w:numFmt w:val="decimal"/>
      <w:lvlText w:val=""/>
      <w:lvlJc w:val="left"/>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6" w15:restartNumberingAfterBreak="0">
    <w:nsid w:val="5AB7777B"/>
    <w:multiLevelType w:val="hybridMultilevel"/>
    <w:tmpl w:val="222696DA"/>
    <w:lvl w:ilvl="0" w:tplc="9BC8C9BE">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37" w15:restartNumberingAfterBreak="0">
    <w:nsid w:val="621E5655"/>
    <w:multiLevelType w:val="multilevel"/>
    <w:tmpl w:val="85CA2C1E"/>
    <w:lvl w:ilvl="0">
      <w:numFmt w:val="decimal"/>
      <w:pStyle w:val="Brdtextefterpunktlista"/>
      <w:lvlText w:val=""/>
      <w:lvlJc w:val="left"/>
    </w:lvl>
    <w:lvl w:ilvl="1">
      <w:numFmt w:val="decimal"/>
      <w:pStyle w:val="Punktlista"/>
      <w:lvlText w:val=""/>
      <w:lvlJc w:val="left"/>
    </w:lvl>
    <w:lvl w:ilvl="2">
      <w:numFmt w:val="decimal"/>
      <w:pStyle w:val="Strecklistaipunktlista"/>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38" w15:restartNumberingAfterBreak="0">
    <w:nsid w:val="6536077C"/>
    <w:multiLevelType w:val="hybridMultilevel"/>
    <w:tmpl w:val="8648E548"/>
    <w:lvl w:ilvl="0" w:tplc="041D000F">
      <w:start w:val="1"/>
      <w:numFmt w:val="decimal"/>
      <w:lvlText w:val="%1."/>
      <w:lvlJc w:val="left"/>
      <w:pPr>
        <w:ind w:left="720" w:hanging="360"/>
      </w:pPr>
      <w:rPr>
        <w:rFonts w:hint="default"/>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39" w15:restartNumberingAfterBreak="0">
    <w:nsid w:val="6F15382C"/>
    <w:multiLevelType w:val="hybridMultilevel"/>
    <w:tmpl w:val="43EABC66"/>
    <w:lvl w:ilvl="0" w:tplc="041D000F">
      <w:start w:val="1"/>
      <w:numFmt w:val="decimal"/>
      <w:lvlText w:val="%1."/>
      <w:lvlJc w:val="left"/>
      <w:pPr>
        <w:ind w:left="720" w:hanging="360"/>
      </w:pPr>
    </w:lvl>
    <w:lvl w:ilvl="1" w:tplc="041D0019">
      <w:start w:val="1"/>
      <w:numFmt w:val="lowerLetter"/>
      <w:lvlText w:val="%2."/>
      <w:lvlJc w:val="left"/>
      <w:pPr>
        <w:ind w:left="1440" w:hanging="360"/>
      </w:pPr>
    </w:lvl>
    <w:lvl w:ilvl="2" w:tplc="041D001B">
      <w:start w:val="1"/>
      <w:numFmt w:val="lowerRoman"/>
      <w:lvlText w:val="%3."/>
      <w:lvlJc w:val="right"/>
      <w:pPr>
        <w:ind w:left="2160" w:hanging="180"/>
      </w:pPr>
    </w:lvl>
    <w:lvl w:ilvl="3" w:tplc="041D000F">
      <w:start w:val="1"/>
      <w:numFmt w:val="decimal"/>
      <w:lvlText w:val="%4."/>
      <w:lvlJc w:val="left"/>
      <w:pPr>
        <w:ind w:left="2880" w:hanging="360"/>
      </w:pPr>
    </w:lvl>
    <w:lvl w:ilvl="4" w:tplc="041D0019">
      <w:start w:val="1"/>
      <w:numFmt w:val="lowerLetter"/>
      <w:lvlText w:val="%5."/>
      <w:lvlJc w:val="left"/>
      <w:pPr>
        <w:ind w:left="3600" w:hanging="360"/>
      </w:pPr>
    </w:lvl>
    <w:lvl w:ilvl="5" w:tplc="041D001B">
      <w:start w:val="1"/>
      <w:numFmt w:val="lowerRoman"/>
      <w:lvlText w:val="%6."/>
      <w:lvlJc w:val="right"/>
      <w:pPr>
        <w:ind w:left="4320" w:hanging="180"/>
      </w:pPr>
    </w:lvl>
    <w:lvl w:ilvl="6" w:tplc="041D000F">
      <w:start w:val="1"/>
      <w:numFmt w:val="decimal"/>
      <w:lvlText w:val="%7."/>
      <w:lvlJc w:val="left"/>
      <w:pPr>
        <w:ind w:left="5040" w:hanging="360"/>
      </w:pPr>
    </w:lvl>
    <w:lvl w:ilvl="7" w:tplc="041D0019">
      <w:start w:val="1"/>
      <w:numFmt w:val="lowerLetter"/>
      <w:lvlText w:val="%8."/>
      <w:lvlJc w:val="left"/>
      <w:pPr>
        <w:ind w:left="5760" w:hanging="360"/>
      </w:pPr>
    </w:lvl>
    <w:lvl w:ilvl="8" w:tplc="041D001B">
      <w:start w:val="1"/>
      <w:numFmt w:val="lowerRoman"/>
      <w:lvlText w:val="%9."/>
      <w:lvlJc w:val="right"/>
      <w:pPr>
        <w:ind w:left="6480" w:hanging="180"/>
      </w:pPr>
    </w:lvl>
  </w:abstractNum>
  <w:abstractNum w:abstractNumId="40" w15:restartNumberingAfterBreak="0">
    <w:nsid w:val="70000D36"/>
    <w:multiLevelType w:val="hybridMultilevel"/>
    <w:tmpl w:val="AB461686"/>
    <w:lvl w:ilvl="0" w:tplc="55DE8A42">
      <w:numFmt w:val="bullet"/>
      <w:lvlText w:val="-"/>
      <w:lvlJc w:val="left"/>
      <w:pPr>
        <w:ind w:left="720" w:hanging="360"/>
      </w:pPr>
      <w:rPr>
        <w:rFonts w:ascii="Calibri" w:eastAsia="Times New Roman" w:hAnsi="Calibri" w:cs="Calibr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1" w15:restartNumberingAfterBreak="0">
    <w:nsid w:val="73FA151D"/>
    <w:multiLevelType w:val="hybridMultilevel"/>
    <w:tmpl w:val="06424B34"/>
    <w:lvl w:ilvl="0" w:tplc="2550FB08">
      <w:start w:val="1"/>
      <w:numFmt w:val="lowerLetter"/>
      <w:lvlText w:val="%1)"/>
      <w:lvlJc w:val="left"/>
      <w:pPr>
        <w:ind w:left="530" w:hanging="360"/>
      </w:pPr>
      <w:rPr>
        <w:rFonts w:hint="default"/>
      </w:rPr>
    </w:lvl>
    <w:lvl w:ilvl="1" w:tplc="041D0019" w:tentative="1">
      <w:start w:val="1"/>
      <w:numFmt w:val="lowerLetter"/>
      <w:lvlText w:val="%2."/>
      <w:lvlJc w:val="left"/>
      <w:pPr>
        <w:ind w:left="1250" w:hanging="360"/>
      </w:pPr>
    </w:lvl>
    <w:lvl w:ilvl="2" w:tplc="041D001B" w:tentative="1">
      <w:start w:val="1"/>
      <w:numFmt w:val="lowerRoman"/>
      <w:lvlText w:val="%3."/>
      <w:lvlJc w:val="right"/>
      <w:pPr>
        <w:ind w:left="1970" w:hanging="180"/>
      </w:pPr>
    </w:lvl>
    <w:lvl w:ilvl="3" w:tplc="041D000F" w:tentative="1">
      <w:start w:val="1"/>
      <w:numFmt w:val="decimal"/>
      <w:lvlText w:val="%4."/>
      <w:lvlJc w:val="left"/>
      <w:pPr>
        <w:ind w:left="2690" w:hanging="360"/>
      </w:pPr>
    </w:lvl>
    <w:lvl w:ilvl="4" w:tplc="041D0019" w:tentative="1">
      <w:start w:val="1"/>
      <w:numFmt w:val="lowerLetter"/>
      <w:lvlText w:val="%5."/>
      <w:lvlJc w:val="left"/>
      <w:pPr>
        <w:ind w:left="3410" w:hanging="360"/>
      </w:pPr>
    </w:lvl>
    <w:lvl w:ilvl="5" w:tplc="041D001B" w:tentative="1">
      <w:start w:val="1"/>
      <w:numFmt w:val="lowerRoman"/>
      <w:lvlText w:val="%6."/>
      <w:lvlJc w:val="right"/>
      <w:pPr>
        <w:ind w:left="4130" w:hanging="180"/>
      </w:pPr>
    </w:lvl>
    <w:lvl w:ilvl="6" w:tplc="041D000F" w:tentative="1">
      <w:start w:val="1"/>
      <w:numFmt w:val="decimal"/>
      <w:lvlText w:val="%7."/>
      <w:lvlJc w:val="left"/>
      <w:pPr>
        <w:ind w:left="4850" w:hanging="360"/>
      </w:pPr>
    </w:lvl>
    <w:lvl w:ilvl="7" w:tplc="041D0019" w:tentative="1">
      <w:start w:val="1"/>
      <w:numFmt w:val="lowerLetter"/>
      <w:lvlText w:val="%8."/>
      <w:lvlJc w:val="left"/>
      <w:pPr>
        <w:ind w:left="5570" w:hanging="360"/>
      </w:pPr>
    </w:lvl>
    <w:lvl w:ilvl="8" w:tplc="041D001B" w:tentative="1">
      <w:start w:val="1"/>
      <w:numFmt w:val="lowerRoman"/>
      <w:lvlText w:val="%9."/>
      <w:lvlJc w:val="right"/>
      <w:pPr>
        <w:ind w:left="6290" w:hanging="180"/>
      </w:pPr>
    </w:lvl>
  </w:abstractNum>
  <w:abstractNum w:abstractNumId="42" w15:restartNumberingAfterBreak="0">
    <w:nsid w:val="786D3382"/>
    <w:multiLevelType w:val="hybridMultilevel"/>
    <w:tmpl w:val="6BA64676"/>
    <w:lvl w:ilvl="0" w:tplc="93B046BE">
      <w:start w:val="48"/>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3" w15:restartNumberingAfterBreak="0">
    <w:nsid w:val="787B56D0"/>
    <w:multiLevelType w:val="hybridMultilevel"/>
    <w:tmpl w:val="76F280D2"/>
    <w:lvl w:ilvl="0" w:tplc="813EAF9C">
      <w:numFmt w:val="bullet"/>
      <w:lvlText w:val="-"/>
      <w:lvlJc w:val="left"/>
      <w:pPr>
        <w:ind w:left="720" w:hanging="360"/>
      </w:pPr>
      <w:rPr>
        <w:rFonts w:ascii="Calibri" w:eastAsia="Times New Roman" w:hAnsi="Calibri" w:cs="Calibr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4" w15:restartNumberingAfterBreak="0">
    <w:nsid w:val="7F2D35E5"/>
    <w:multiLevelType w:val="hybridMultilevel"/>
    <w:tmpl w:val="6230416A"/>
    <w:lvl w:ilvl="0" w:tplc="354ACB0E">
      <w:start w:val="48"/>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5" w15:restartNumberingAfterBreak="0">
    <w:nsid w:val="7FB402ED"/>
    <w:multiLevelType w:val="hybridMultilevel"/>
    <w:tmpl w:val="9CF87772"/>
    <w:lvl w:ilvl="0" w:tplc="0B168B32">
      <w:start w:val="1"/>
      <w:numFmt w:val="lowerLetter"/>
      <w:lvlText w:val="%1)"/>
      <w:lvlJc w:val="left"/>
      <w:pPr>
        <w:ind w:left="585" w:hanging="360"/>
      </w:pPr>
      <w:rPr>
        <w:rFonts w:hint="default"/>
        <w:i/>
      </w:rPr>
    </w:lvl>
    <w:lvl w:ilvl="1" w:tplc="041D0019" w:tentative="1">
      <w:start w:val="1"/>
      <w:numFmt w:val="lowerLetter"/>
      <w:lvlText w:val="%2."/>
      <w:lvlJc w:val="left"/>
      <w:pPr>
        <w:ind w:left="1305" w:hanging="360"/>
      </w:pPr>
    </w:lvl>
    <w:lvl w:ilvl="2" w:tplc="041D001B" w:tentative="1">
      <w:start w:val="1"/>
      <w:numFmt w:val="lowerRoman"/>
      <w:lvlText w:val="%3."/>
      <w:lvlJc w:val="right"/>
      <w:pPr>
        <w:ind w:left="2025" w:hanging="180"/>
      </w:pPr>
    </w:lvl>
    <w:lvl w:ilvl="3" w:tplc="041D000F" w:tentative="1">
      <w:start w:val="1"/>
      <w:numFmt w:val="decimal"/>
      <w:lvlText w:val="%4."/>
      <w:lvlJc w:val="left"/>
      <w:pPr>
        <w:ind w:left="2745" w:hanging="360"/>
      </w:pPr>
    </w:lvl>
    <w:lvl w:ilvl="4" w:tplc="041D0019" w:tentative="1">
      <w:start w:val="1"/>
      <w:numFmt w:val="lowerLetter"/>
      <w:lvlText w:val="%5."/>
      <w:lvlJc w:val="left"/>
      <w:pPr>
        <w:ind w:left="3465" w:hanging="360"/>
      </w:pPr>
    </w:lvl>
    <w:lvl w:ilvl="5" w:tplc="041D001B" w:tentative="1">
      <w:start w:val="1"/>
      <w:numFmt w:val="lowerRoman"/>
      <w:lvlText w:val="%6."/>
      <w:lvlJc w:val="right"/>
      <w:pPr>
        <w:ind w:left="4185" w:hanging="180"/>
      </w:pPr>
    </w:lvl>
    <w:lvl w:ilvl="6" w:tplc="041D000F" w:tentative="1">
      <w:start w:val="1"/>
      <w:numFmt w:val="decimal"/>
      <w:lvlText w:val="%7."/>
      <w:lvlJc w:val="left"/>
      <w:pPr>
        <w:ind w:left="4905" w:hanging="360"/>
      </w:pPr>
    </w:lvl>
    <w:lvl w:ilvl="7" w:tplc="041D0019" w:tentative="1">
      <w:start w:val="1"/>
      <w:numFmt w:val="lowerLetter"/>
      <w:lvlText w:val="%8."/>
      <w:lvlJc w:val="left"/>
      <w:pPr>
        <w:ind w:left="5625" w:hanging="360"/>
      </w:pPr>
    </w:lvl>
    <w:lvl w:ilvl="8" w:tplc="041D001B" w:tentative="1">
      <w:start w:val="1"/>
      <w:numFmt w:val="lowerRoman"/>
      <w:lvlText w:val="%9."/>
      <w:lvlJc w:val="right"/>
      <w:pPr>
        <w:ind w:left="6345" w:hanging="180"/>
      </w:pPr>
    </w:lvl>
  </w:abstractNum>
  <w:num w:numId="1" w16cid:durableId="1090662353">
    <w:abstractNumId w:val="11"/>
  </w:num>
  <w:num w:numId="2" w16cid:durableId="1449660971">
    <w:abstractNumId w:val="9"/>
  </w:num>
  <w:num w:numId="3" w16cid:durableId="1820491468">
    <w:abstractNumId w:val="10"/>
  </w:num>
  <w:num w:numId="4" w16cid:durableId="1703361439">
    <w:abstractNumId w:val="8"/>
  </w:num>
  <w:num w:numId="5" w16cid:durableId="1963030402">
    <w:abstractNumId w:val="23"/>
  </w:num>
  <w:num w:numId="6" w16cid:durableId="842741512">
    <w:abstractNumId w:val="34"/>
  </w:num>
  <w:num w:numId="7" w16cid:durableId="1673335261">
    <w:abstractNumId w:val="15"/>
  </w:num>
  <w:num w:numId="8" w16cid:durableId="787160880">
    <w:abstractNumId w:val="22"/>
  </w:num>
  <w:num w:numId="9" w16cid:durableId="518128022">
    <w:abstractNumId w:val="0"/>
  </w:num>
  <w:num w:numId="10" w16cid:durableId="1212425986">
    <w:abstractNumId w:val="16"/>
  </w:num>
  <w:num w:numId="11" w16cid:durableId="1072849140">
    <w:abstractNumId w:val="37"/>
  </w:num>
  <w:num w:numId="12" w16cid:durableId="1617759578">
    <w:abstractNumId w:val="24"/>
  </w:num>
  <w:num w:numId="13" w16cid:durableId="239489497">
    <w:abstractNumId w:val="2"/>
  </w:num>
  <w:num w:numId="14" w16cid:durableId="1139373105">
    <w:abstractNumId w:val="1"/>
  </w:num>
  <w:num w:numId="15" w16cid:durableId="271596112">
    <w:abstractNumId w:val="28"/>
  </w:num>
  <w:num w:numId="16" w16cid:durableId="621226094">
    <w:abstractNumId w:val="13"/>
  </w:num>
  <w:num w:numId="17" w16cid:durableId="1513837627">
    <w:abstractNumId w:val="17"/>
  </w:num>
  <w:num w:numId="18" w16cid:durableId="456415245">
    <w:abstractNumId w:val="5"/>
  </w:num>
  <w:num w:numId="19" w16cid:durableId="2086410284">
    <w:abstractNumId w:val="35"/>
  </w:num>
  <w:num w:numId="20" w16cid:durableId="2031106179">
    <w:abstractNumId w:val="19"/>
  </w:num>
  <w:num w:numId="21" w16cid:durableId="1659647196">
    <w:abstractNumId w:val="14"/>
  </w:num>
  <w:num w:numId="22" w16cid:durableId="1115057501">
    <w:abstractNumId w:val="38"/>
  </w:num>
  <w:num w:numId="23" w16cid:durableId="1389955771">
    <w:abstractNumId w:val="44"/>
  </w:num>
  <w:num w:numId="24" w16cid:durableId="733116850">
    <w:abstractNumId w:val="42"/>
  </w:num>
  <w:num w:numId="25" w16cid:durableId="2046439171">
    <w:abstractNumId w:val="40"/>
  </w:num>
  <w:num w:numId="26" w16cid:durableId="1261916827">
    <w:abstractNumId w:val="27"/>
  </w:num>
  <w:num w:numId="27" w16cid:durableId="1061714227">
    <w:abstractNumId w:val="32"/>
  </w:num>
  <w:num w:numId="28" w16cid:durableId="924917574">
    <w:abstractNumId w:val="4"/>
  </w:num>
  <w:num w:numId="29" w16cid:durableId="1972977511">
    <w:abstractNumId w:val="41"/>
  </w:num>
  <w:num w:numId="30" w16cid:durableId="1700205798">
    <w:abstractNumId w:val="33"/>
  </w:num>
  <w:num w:numId="31" w16cid:durableId="277029924">
    <w:abstractNumId w:val="29"/>
  </w:num>
  <w:num w:numId="32" w16cid:durableId="1066611389">
    <w:abstractNumId w:val="6"/>
  </w:num>
  <w:num w:numId="33" w16cid:durableId="1068379905">
    <w:abstractNumId w:val="20"/>
  </w:num>
  <w:num w:numId="34" w16cid:durableId="1622420977">
    <w:abstractNumId w:val="0"/>
  </w:num>
  <w:num w:numId="35" w16cid:durableId="1217427851">
    <w:abstractNumId w:val="43"/>
  </w:num>
  <w:num w:numId="36" w16cid:durableId="512577364">
    <w:abstractNumId w:val="3"/>
  </w:num>
  <w:num w:numId="37" w16cid:durableId="1541867780">
    <w:abstractNumId w:val="36"/>
  </w:num>
  <w:num w:numId="38" w16cid:durableId="1878808508">
    <w:abstractNumId w:val="31"/>
  </w:num>
  <w:num w:numId="39" w16cid:durableId="142477276">
    <w:abstractNumId w:val="30"/>
  </w:num>
  <w:num w:numId="40" w16cid:durableId="41681193">
    <w:abstractNumId w:val="12"/>
  </w:num>
  <w:num w:numId="41" w16cid:durableId="743138541">
    <w:abstractNumId w:val="26"/>
  </w:num>
  <w:num w:numId="42" w16cid:durableId="1402026073">
    <w:abstractNumId w:val="25"/>
  </w:num>
  <w:num w:numId="43" w16cid:durableId="641078930">
    <w:abstractNumId w:val="21"/>
  </w:num>
  <w:num w:numId="44" w16cid:durableId="102650476">
    <w:abstractNumId w:val="7"/>
  </w:num>
  <w:num w:numId="45" w16cid:durableId="802693902">
    <w:abstractNumId w:val="45"/>
  </w:num>
  <w:num w:numId="46" w16cid:durableId="1780837991">
    <w:abstractNumId w:val="18"/>
  </w:num>
  <w:num w:numId="47" w16cid:durableId="1729375482">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mirrorMargins/>
  <w:hideSpellingErrors/>
  <w:hideGrammaticalError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53AC"/>
    <w:rsid w:val="000000AE"/>
    <w:rsid w:val="0000066C"/>
    <w:rsid w:val="00000775"/>
    <w:rsid w:val="000008E5"/>
    <w:rsid w:val="000008F4"/>
    <w:rsid w:val="000009A0"/>
    <w:rsid w:val="00001148"/>
    <w:rsid w:val="000011A1"/>
    <w:rsid w:val="00001361"/>
    <w:rsid w:val="0000146B"/>
    <w:rsid w:val="00001555"/>
    <w:rsid w:val="000015A1"/>
    <w:rsid w:val="00001860"/>
    <w:rsid w:val="000019CC"/>
    <w:rsid w:val="00001B22"/>
    <w:rsid w:val="00001B31"/>
    <w:rsid w:val="00001CF9"/>
    <w:rsid w:val="00001D4B"/>
    <w:rsid w:val="00001E2E"/>
    <w:rsid w:val="00001EA0"/>
    <w:rsid w:val="0000208B"/>
    <w:rsid w:val="000023CC"/>
    <w:rsid w:val="000023E0"/>
    <w:rsid w:val="000023F8"/>
    <w:rsid w:val="00002515"/>
    <w:rsid w:val="00002785"/>
    <w:rsid w:val="00002B40"/>
    <w:rsid w:val="00002BF8"/>
    <w:rsid w:val="00002C09"/>
    <w:rsid w:val="00002F66"/>
    <w:rsid w:val="0000319D"/>
    <w:rsid w:val="000031BC"/>
    <w:rsid w:val="000031EF"/>
    <w:rsid w:val="00003341"/>
    <w:rsid w:val="000036F7"/>
    <w:rsid w:val="0000370B"/>
    <w:rsid w:val="000038B0"/>
    <w:rsid w:val="00003922"/>
    <w:rsid w:val="00003AED"/>
    <w:rsid w:val="00003E10"/>
    <w:rsid w:val="000040F8"/>
    <w:rsid w:val="000042CA"/>
    <w:rsid w:val="00004422"/>
    <w:rsid w:val="00004512"/>
    <w:rsid w:val="0000473E"/>
    <w:rsid w:val="000048E8"/>
    <w:rsid w:val="0000495D"/>
    <w:rsid w:val="00004999"/>
    <w:rsid w:val="00004BED"/>
    <w:rsid w:val="00004CF4"/>
    <w:rsid w:val="00004D53"/>
    <w:rsid w:val="00004D85"/>
    <w:rsid w:val="00004DB2"/>
    <w:rsid w:val="00004F3B"/>
    <w:rsid w:val="00005092"/>
    <w:rsid w:val="000050AB"/>
    <w:rsid w:val="0000539C"/>
    <w:rsid w:val="0000550D"/>
    <w:rsid w:val="00005605"/>
    <w:rsid w:val="00005A01"/>
    <w:rsid w:val="00005EA8"/>
    <w:rsid w:val="00006132"/>
    <w:rsid w:val="0000616E"/>
    <w:rsid w:val="00006440"/>
    <w:rsid w:val="000064FE"/>
    <w:rsid w:val="0000697D"/>
    <w:rsid w:val="00006C46"/>
    <w:rsid w:val="00006C47"/>
    <w:rsid w:val="00006DAE"/>
    <w:rsid w:val="00006E9E"/>
    <w:rsid w:val="00006F50"/>
    <w:rsid w:val="00007027"/>
    <w:rsid w:val="00007067"/>
    <w:rsid w:val="000072DE"/>
    <w:rsid w:val="00007845"/>
    <w:rsid w:val="000078F8"/>
    <w:rsid w:val="00007A31"/>
    <w:rsid w:val="00007AD5"/>
    <w:rsid w:val="00007BCA"/>
    <w:rsid w:val="00007C7D"/>
    <w:rsid w:val="00007FAB"/>
    <w:rsid w:val="000101C1"/>
    <w:rsid w:val="00010254"/>
    <w:rsid w:val="00010348"/>
    <w:rsid w:val="00010577"/>
    <w:rsid w:val="000106BF"/>
    <w:rsid w:val="000106C3"/>
    <w:rsid w:val="00010869"/>
    <w:rsid w:val="0001087F"/>
    <w:rsid w:val="00010A44"/>
    <w:rsid w:val="00010B3D"/>
    <w:rsid w:val="00010BC8"/>
    <w:rsid w:val="00010E67"/>
    <w:rsid w:val="00010FB7"/>
    <w:rsid w:val="000112AB"/>
    <w:rsid w:val="00011499"/>
    <w:rsid w:val="00011747"/>
    <w:rsid w:val="00011985"/>
    <w:rsid w:val="00011ADA"/>
    <w:rsid w:val="00011B48"/>
    <w:rsid w:val="00011B80"/>
    <w:rsid w:val="00011E90"/>
    <w:rsid w:val="00011EF6"/>
    <w:rsid w:val="00012056"/>
    <w:rsid w:val="000120D0"/>
    <w:rsid w:val="000127DF"/>
    <w:rsid w:val="000127FF"/>
    <w:rsid w:val="000128B9"/>
    <w:rsid w:val="000128F4"/>
    <w:rsid w:val="00012A50"/>
    <w:rsid w:val="00012CD1"/>
    <w:rsid w:val="00012EBA"/>
    <w:rsid w:val="00012F53"/>
    <w:rsid w:val="00012F76"/>
    <w:rsid w:val="00012FD3"/>
    <w:rsid w:val="000130EC"/>
    <w:rsid w:val="00013260"/>
    <w:rsid w:val="00013368"/>
    <w:rsid w:val="000134EC"/>
    <w:rsid w:val="0001367F"/>
    <w:rsid w:val="00013977"/>
    <w:rsid w:val="00013A4F"/>
    <w:rsid w:val="00013A94"/>
    <w:rsid w:val="00013BD7"/>
    <w:rsid w:val="00013F0F"/>
    <w:rsid w:val="00013FAE"/>
    <w:rsid w:val="000140A3"/>
    <w:rsid w:val="0001410D"/>
    <w:rsid w:val="0001421D"/>
    <w:rsid w:val="00014348"/>
    <w:rsid w:val="000147B1"/>
    <w:rsid w:val="00014A8C"/>
    <w:rsid w:val="00014BA8"/>
    <w:rsid w:val="00014C47"/>
    <w:rsid w:val="00014C4F"/>
    <w:rsid w:val="00014ECC"/>
    <w:rsid w:val="00015018"/>
    <w:rsid w:val="00015111"/>
    <w:rsid w:val="000152E8"/>
    <w:rsid w:val="00015392"/>
    <w:rsid w:val="0001544E"/>
    <w:rsid w:val="00015488"/>
    <w:rsid w:val="000155C3"/>
    <w:rsid w:val="000156C0"/>
    <w:rsid w:val="000158A6"/>
    <w:rsid w:val="000158F1"/>
    <w:rsid w:val="00015918"/>
    <w:rsid w:val="00015A53"/>
    <w:rsid w:val="00015BD7"/>
    <w:rsid w:val="00015C45"/>
    <w:rsid w:val="00015CF8"/>
    <w:rsid w:val="00015DC0"/>
    <w:rsid w:val="00015F67"/>
    <w:rsid w:val="00015F6D"/>
    <w:rsid w:val="00016056"/>
    <w:rsid w:val="000161E1"/>
    <w:rsid w:val="0001627A"/>
    <w:rsid w:val="000162FF"/>
    <w:rsid w:val="000163C7"/>
    <w:rsid w:val="000163F9"/>
    <w:rsid w:val="000166A6"/>
    <w:rsid w:val="000168BD"/>
    <w:rsid w:val="00016A95"/>
    <w:rsid w:val="00016CD5"/>
    <w:rsid w:val="00017027"/>
    <w:rsid w:val="000170AE"/>
    <w:rsid w:val="000173EA"/>
    <w:rsid w:val="000173EC"/>
    <w:rsid w:val="00017424"/>
    <w:rsid w:val="000176F3"/>
    <w:rsid w:val="00017927"/>
    <w:rsid w:val="000179F5"/>
    <w:rsid w:val="00017B18"/>
    <w:rsid w:val="00017C2A"/>
    <w:rsid w:val="00017D39"/>
    <w:rsid w:val="00017DEF"/>
    <w:rsid w:val="000200B8"/>
    <w:rsid w:val="000205C9"/>
    <w:rsid w:val="00020656"/>
    <w:rsid w:val="0002075D"/>
    <w:rsid w:val="000209A9"/>
    <w:rsid w:val="000209C0"/>
    <w:rsid w:val="00020A97"/>
    <w:rsid w:val="00020CD5"/>
    <w:rsid w:val="00020D64"/>
    <w:rsid w:val="00020EE0"/>
    <w:rsid w:val="000211BF"/>
    <w:rsid w:val="000211FC"/>
    <w:rsid w:val="0002142F"/>
    <w:rsid w:val="00021832"/>
    <w:rsid w:val="0002190B"/>
    <w:rsid w:val="00021AB0"/>
    <w:rsid w:val="00021AF6"/>
    <w:rsid w:val="00021C20"/>
    <w:rsid w:val="00021D05"/>
    <w:rsid w:val="00021D1F"/>
    <w:rsid w:val="00021E4C"/>
    <w:rsid w:val="00021EFB"/>
    <w:rsid w:val="00022073"/>
    <w:rsid w:val="000222FF"/>
    <w:rsid w:val="00022322"/>
    <w:rsid w:val="000227F6"/>
    <w:rsid w:val="000228A3"/>
    <w:rsid w:val="00022BD8"/>
    <w:rsid w:val="00022D6B"/>
    <w:rsid w:val="00022F42"/>
    <w:rsid w:val="00023085"/>
    <w:rsid w:val="000232B4"/>
    <w:rsid w:val="00023500"/>
    <w:rsid w:val="0002365A"/>
    <w:rsid w:val="00023990"/>
    <w:rsid w:val="00023995"/>
    <w:rsid w:val="00023FCC"/>
    <w:rsid w:val="0002407D"/>
    <w:rsid w:val="000240B3"/>
    <w:rsid w:val="000240C1"/>
    <w:rsid w:val="00024118"/>
    <w:rsid w:val="00024217"/>
    <w:rsid w:val="00024234"/>
    <w:rsid w:val="000242C8"/>
    <w:rsid w:val="0002440A"/>
    <w:rsid w:val="000246FB"/>
    <w:rsid w:val="00024754"/>
    <w:rsid w:val="00024815"/>
    <w:rsid w:val="000248C9"/>
    <w:rsid w:val="00024998"/>
    <w:rsid w:val="00024A5E"/>
    <w:rsid w:val="00024ACB"/>
    <w:rsid w:val="00024AFE"/>
    <w:rsid w:val="00024BC8"/>
    <w:rsid w:val="00024EC9"/>
    <w:rsid w:val="00025067"/>
    <w:rsid w:val="00025171"/>
    <w:rsid w:val="000256F9"/>
    <w:rsid w:val="000257F4"/>
    <w:rsid w:val="0002581B"/>
    <w:rsid w:val="000258CE"/>
    <w:rsid w:val="0002599C"/>
    <w:rsid w:val="00025A2C"/>
    <w:rsid w:val="00025DFD"/>
    <w:rsid w:val="00026135"/>
    <w:rsid w:val="000261E5"/>
    <w:rsid w:val="000264D7"/>
    <w:rsid w:val="000267CF"/>
    <w:rsid w:val="00026866"/>
    <w:rsid w:val="00026B0A"/>
    <w:rsid w:val="0002710F"/>
    <w:rsid w:val="000276E3"/>
    <w:rsid w:val="000276FF"/>
    <w:rsid w:val="0002784A"/>
    <w:rsid w:val="00027955"/>
    <w:rsid w:val="00027B4E"/>
    <w:rsid w:val="00027C04"/>
    <w:rsid w:val="00027E8D"/>
    <w:rsid w:val="00027F37"/>
    <w:rsid w:val="00027F41"/>
    <w:rsid w:val="00027F72"/>
    <w:rsid w:val="00027F77"/>
    <w:rsid w:val="0003000D"/>
    <w:rsid w:val="000300BA"/>
    <w:rsid w:val="000300C7"/>
    <w:rsid w:val="0003040A"/>
    <w:rsid w:val="0003042F"/>
    <w:rsid w:val="00030553"/>
    <w:rsid w:val="00030643"/>
    <w:rsid w:val="00030779"/>
    <w:rsid w:val="00030787"/>
    <w:rsid w:val="00030815"/>
    <w:rsid w:val="0003084F"/>
    <w:rsid w:val="00030894"/>
    <w:rsid w:val="000308A9"/>
    <w:rsid w:val="0003099F"/>
    <w:rsid w:val="000309BA"/>
    <w:rsid w:val="00030B58"/>
    <w:rsid w:val="00030EFB"/>
    <w:rsid w:val="00030F40"/>
    <w:rsid w:val="00030FC4"/>
    <w:rsid w:val="00031066"/>
    <w:rsid w:val="000311DC"/>
    <w:rsid w:val="0003127F"/>
    <w:rsid w:val="0003139D"/>
    <w:rsid w:val="000316C6"/>
    <w:rsid w:val="000318C3"/>
    <w:rsid w:val="000319A0"/>
    <w:rsid w:val="00031B44"/>
    <w:rsid w:val="00031B68"/>
    <w:rsid w:val="00031D28"/>
    <w:rsid w:val="00031D7F"/>
    <w:rsid w:val="00031D8D"/>
    <w:rsid w:val="0003240B"/>
    <w:rsid w:val="000324AF"/>
    <w:rsid w:val="00032558"/>
    <w:rsid w:val="0003264F"/>
    <w:rsid w:val="000328BE"/>
    <w:rsid w:val="00032914"/>
    <w:rsid w:val="00032B4D"/>
    <w:rsid w:val="00032E6D"/>
    <w:rsid w:val="00033023"/>
    <w:rsid w:val="00033135"/>
    <w:rsid w:val="000333EF"/>
    <w:rsid w:val="000339C6"/>
    <w:rsid w:val="00033A01"/>
    <w:rsid w:val="00033A6B"/>
    <w:rsid w:val="00033A9A"/>
    <w:rsid w:val="00033C4C"/>
    <w:rsid w:val="00033D2B"/>
    <w:rsid w:val="00033EC9"/>
    <w:rsid w:val="000343F8"/>
    <w:rsid w:val="00034553"/>
    <w:rsid w:val="000349C5"/>
    <w:rsid w:val="00034A62"/>
    <w:rsid w:val="00034B92"/>
    <w:rsid w:val="00034F74"/>
    <w:rsid w:val="000350AE"/>
    <w:rsid w:val="0003512B"/>
    <w:rsid w:val="00035195"/>
    <w:rsid w:val="00035212"/>
    <w:rsid w:val="00035326"/>
    <w:rsid w:val="0003540E"/>
    <w:rsid w:val="0003552E"/>
    <w:rsid w:val="000356C2"/>
    <w:rsid w:val="00035733"/>
    <w:rsid w:val="0003595D"/>
    <w:rsid w:val="00035AB4"/>
    <w:rsid w:val="00035B5B"/>
    <w:rsid w:val="00035C64"/>
    <w:rsid w:val="00035CC9"/>
    <w:rsid w:val="00035E1B"/>
    <w:rsid w:val="00035EF1"/>
    <w:rsid w:val="0003601B"/>
    <w:rsid w:val="00036023"/>
    <w:rsid w:val="000362E2"/>
    <w:rsid w:val="0003637F"/>
    <w:rsid w:val="000368D9"/>
    <w:rsid w:val="00036C4B"/>
    <w:rsid w:val="00036D28"/>
    <w:rsid w:val="00036F0B"/>
    <w:rsid w:val="00036F55"/>
    <w:rsid w:val="00037005"/>
    <w:rsid w:val="000370B8"/>
    <w:rsid w:val="000370DC"/>
    <w:rsid w:val="0003786E"/>
    <w:rsid w:val="0003786F"/>
    <w:rsid w:val="000378F1"/>
    <w:rsid w:val="00037970"/>
    <w:rsid w:val="00037A03"/>
    <w:rsid w:val="00037A66"/>
    <w:rsid w:val="00037C00"/>
    <w:rsid w:val="00037C2F"/>
    <w:rsid w:val="00037D1E"/>
    <w:rsid w:val="00037D72"/>
    <w:rsid w:val="00040179"/>
    <w:rsid w:val="0004026E"/>
    <w:rsid w:val="00040636"/>
    <w:rsid w:val="00040646"/>
    <w:rsid w:val="00040795"/>
    <w:rsid w:val="000407EA"/>
    <w:rsid w:val="00040823"/>
    <w:rsid w:val="00040A0F"/>
    <w:rsid w:val="00040A72"/>
    <w:rsid w:val="00041055"/>
    <w:rsid w:val="00041506"/>
    <w:rsid w:val="00041659"/>
    <w:rsid w:val="00041783"/>
    <w:rsid w:val="0004179D"/>
    <w:rsid w:val="000418E6"/>
    <w:rsid w:val="00041B96"/>
    <w:rsid w:val="00042052"/>
    <w:rsid w:val="000421EB"/>
    <w:rsid w:val="00042391"/>
    <w:rsid w:val="000423AA"/>
    <w:rsid w:val="00042441"/>
    <w:rsid w:val="00042465"/>
    <w:rsid w:val="000426B2"/>
    <w:rsid w:val="00042850"/>
    <w:rsid w:val="00042D14"/>
    <w:rsid w:val="00042D46"/>
    <w:rsid w:val="00042F1F"/>
    <w:rsid w:val="000430A8"/>
    <w:rsid w:val="0004325B"/>
    <w:rsid w:val="00043311"/>
    <w:rsid w:val="000433A7"/>
    <w:rsid w:val="000433CB"/>
    <w:rsid w:val="000433E7"/>
    <w:rsid w:val="00043553"/>
    <w:rsid w:val="00043751"/>
    <w:rsid w:val="00043A3C"/>
    <w:rsid w:val="00043A82"/>
    <w:rsid w:val="00043AB1"/>
    <w:rsid w:val="00043B5B"/>
    <w:rsid w:val="00043DBF"/>
    <w:rsid w:val="00043DEC"/>
    <w:rsid w:val="00043FF1"/>
    <w:rsid w:val="000441F5"/>
    <w:rsid w:val="0004423D"/>
    <w:rsid w:val="0004434C"/>
    <w:rsid w:val="000443F8"/>
    <w:rsid w:val="000444A0"/>
    <w:rsid w:val="000444AB"/>
    <w:rsid w:val="0004479B"/>
    <w:rsid w:val="00044878"/>
    <w:rsid w:val="000448B1"/>
    <w:rsid w:val="00044B76"/>
    <w:rsid w:val="00044BAD"/>
    <w:rsid w:val="00044BF7"/>
    <w:rsid w:val="00044C90"/>
    <w:rsid w:val="00044E4F"/>
    <w:rsid w:val="00044F57"/>
    <w:rsid w:val="00045051"/>
    <w:rsid w:val="00045081"/>
    <w:rsid w:val="00045086"/>
    <w:rsid w:val="000450FE"/>
    <w:rsid w:val="0004519A"/>
    <w:rsid w:val="00045289"/>
    <w:rsid w:val="00045399"/>
    <w:rsid w:val="0004546F"/>
    <w:rsid w:val="00045AF9"/>
    <w:rsid w:val="00045C9D"/>
    <w:rsid w:val="00045D97"/>
    <w:rsid w:val="00045E10"/>
    <w:rsid w:val="00045EC6"/>
    <w:rsid w:val="00045FB3"/>
    <w:rsid w:val="0004601B"/>
    <w:rsid w:val="00046150"/>
    <w:rsid w:val="000461E2"/>
    <w:rsid w:val="00046417"/>
    <w:rsid w:val="000467A6"/>
    <w:rsid w:val="00046AB4"/>
    <w:rsid w:val="00046C39"/>
    <w:rsid w:val="00046FF5"/>
    <w:rsid w:val="000470B3"/>
    <w:rsid w:val="000475CE"/>
    <w:rsid w:val="00047664"/>
    <w:rsid w:val="00047763"/>
    <w:rsid w:val="0004781E"/>
    <w:rsid w:val="00047A20"/>
    <w:rsid w:val="00047AA6"/>
    <w:rsid w:val="00047BF7"/>
    <w:rsid w:val="00047C5E"/>
    <w:rsid w:val="00050010"/>
    <w:rsid w:val="00050130"/>
    <w:rsid w:val="00050148"/>
    <w:rsid w:val="000501F8"/>
    <w:rsid w:val="00050280"/>
    <w:rsid w:val="000504AE"/>
    <w:rsid w:val="000504FF"/>
    <w:rsid w:val="0005060D"/>
    <w:rsid w:val="000507E6"/>
    <w:rsid w:val="000508DB"/>
    <w:rsid w:val="0005098F"/>
    <w:rsid w:val="000509AC"/>
    <w:rsid w:val="00050B71"/>
    <w:rsid w:val="00050E3F"/>
    <w:rsid w:val="00050F11"/>
    <w:rsid w:val="00051026"/>
    <w:rsid w:val="00051301"/>
    <w:rsid w:val="000517AB"/>
    <w:rsid w:val="000519A0"/>
    <w:rsid w:val="00051AF7"/>
    <w:rsid w:val="00051B5B"/>
    <w:rsid w:val="00051CDD"/>
    <w:rsid w:val="00051F10"/>
    <w:rsid w:val="00051FE2"/>
    <w:rsid w:val="000520D4"/>
    <w:rsid w:val="000522AF"/>
    <w:rsid w:val="0005246F"/>
    <w:rsid w:val="00052491"/>
    <w:rsid w:val="00052673"/>
    <w:rsid w:val="00052752"/>
    <w:rsid w:val="000527E6"/>
    <w:rsid w:val="000528C5"/>
    <w:rsid w:val="00052BAC"/>
    <w:rsid w:val="00052D86"/>
    <w:rsid w:val="00052FF4"/>
    <w:rsid w:val="00053092"/>
    <w:rsid w:val="00053323"/>
    <w:rsid w:val="0005347C"/>
    <w:rsid w:val="000536AA"/>
    <w:rsid w:val="00053769"/>
    <w:rsid w:val="000539AE"/>
    <w:rsid w:val="00053F33"/>
    <w:rsid w:val="00053FB5"/>
    <w:rsid w:val="0005409F"/>
    <w:rsid w:val="000540BC"/>
    <w:rsid w:val="00054147"/>
    <w:rsid w:val="00054332"/>
    <w:rsid w:val="0005435C"/>
    <w:rsid w:val="000544B1"/>
    <w:rsid w:val="0005450E"/>
    <w:rsid w:val="0005461E"/>
    <w:rsid w:val="00054763"/>
    <w:rsid w:val="00054991"/>
    <w:rsid w:val="00054C59"/>
    <w:rsid w:val="00054EA7"/>
    <w:rsid w:val="00055056"/>
    <w:rsid w:val="0005523D"/>
    <w:rsid w:val="00055486"/>
    <w:rsid w:val="000554E8"/>
    <w:rsid w:val="000558E4"/>
    <w:rsid w:val="0005591C"/>
    <w:rsid w:val="00055945"/>
    <w:rsid w:val="00055AA8"/>
    <w:rsid w:val="00055DE8"/>
    <w:rsid w:val="00055E46"/>
    <w:rsid w:val="00056091"/>
    <w:rsid w:val="000560EF"/>
    <w:rsid w:val="0005612B"/>
    <w:rsid w:val="0005616B"/>
    <w:rsid w:val="000562AD"/>
    <w:rsid w:val="000562FD"/>
    <w:rsid w:val="00056490"/>
    <w:rsid w:val="000564CE"/>
    <w:rsid w:val="00056934"/>
    <w:rsid w:val="00056B86"/>
    <w:rsid w:val="00056C36"/>
    <w:rsid w:val="0005700C"/>
    <w:rsid w:val="00057078"/>
    <w:rsid w:val="0005708C"/>
    <w:rsid w:val="0005713C"/>
    <w:rsid w:val="0005742E"/>
    <w:rsid w:val="00057488"/>
    <w:rsid w:val="00057521"/>
    <w:rsid w:val="0005756A"/>
    <w:rsid w:val="0005786A"/>
    <w:rsid w:val="00057973"/>
    <w:rsid w:val="00057B44"/>
    <w:rsid w:val="000602AE"/>
    <w:rsid w:val="000604B6"/>
    <w:rsid w:val="00060872"/>
    <w:rsid w:val="000608EA"/>
    <w:rsid w:val="00060BE7"/>
    <w:rsid w:val="00060DA2"/>
    <w:rsid w:val="00060F39"/>
    <w:rsid w:val="000610E0"/>
    <w:rsid w:val="00061324"/>
    <w:rsid w:val="00061411"/>
    <w:rsid w:val="0006169A"/>
    <w:rsid w:val="00061818"/>
    <w:rsid w:val="000618E0"/>
    <w:rsid w:val="00061989"/>
    <w:rsid w:val="00061AB1"/>
    <w:rsid w:val="00061B22"/>
    <w:rsid w:val="00061C08"/>
    <w:rsid w:val="00061C73"/>
    <w:rsid w:val="000620C2"/>
    <w:rsid w:val="0006216D"/>
    <w:rsid w:val="000621D3"/>
    <w:rsid w:val="000624B9"/>
    <w:rsid w:val="00062505"/>
    <w:rsid w:val="0006258C"/>
    <w:rsid w:val="00062833"/>
    <w:rsid w:val="0006283B"/>
    <w:rsid w:val="000628E2"/>
    <w:rsid w:val="00062AE8"/>
    <w:rsid w:val="00062C4B"/>
    <w:rsid w:val="00062C76"/>
    <w:rsid w:val="00062ED4"/>
    <w:rsid w:val="00062FB2"/>
    <w:rsid w:val="000631A9"/>
    <w:rsid w:val="00063279"/>
    <w:rsid w:val="000637F5"/>
    <w:rsid w:val="00063A5A"/>
    <w:rsid w:val="00063ABB"/>
    <w:rsid w:val="00063D03"/>
    <w:rsid w:val="00063E64"/>
    <w:rsid w:val="00064145"/>
    <w:rsid w:val="0006428A"/>
    <w:rsid w:val="000643FF"/>
    <w:rsid w:val="000649F3"/>
    <w:rsid w:val="00064A7B"/>
    <w:rsid w:val="00064B84"/>
    <w:rsid w:val="00064DA7"/>
    <w:rsid w:val="000650A6"/>
    <w:rsid w:val="000650DD"/>
    <w:rsid w:val="0006525C"/>
    <w:rsid w:val="0006531A"/>
    <w:rsid w:val="0006563F"/>
    <w:rsid w:val="0006568D"/>
    <w:rsid w:val="00066095"/>
    <w:rsid w:val="00066198"/>
    <w:rsid w:val="000661B0"/>
    <w:rsid w:val="0006620F"/>
    <w:rsid w:val="000664A1"/>
    <w:rsid w:val="0006682B"/>
    <w:rsid w:val="00066E1C"/>
    <w:rsid w:val="00066E92"/>
    <w:rsid w:val="00066ECD"/>
    <w:rsid w:val="00066F83"/>
    <w:rsid w:val="000673CA"/>
    <w:rsid w:val="000674C5"/>
    <w:rsid w:val="000676B9"/>
    <w:rsid w:val="000678BE"/>
    <w:rsid w:val="00067B62"/>
    <w:rsid w:val="00067D73"/>
    <w:rsid w:val="00067DEC"/>
    <w:rsid w:val="00067F70"/>
    <w:rsid w:val="00070067"/>
    <w:rsid w:val="00070496"/>
    <w:rsid w:val="0007056B"/>
    <w:rsid w:val="0007078C"/>
    <w:rsid w:val="00070825"/>
    <w:rsid w:val="0007088D"/>
    <w:rsid w:val="000708FB"/>
    <w:rsid w:val="00070928"/>
    <w:rsid w:val="000709C5"/>
    <w:rsid w:val="000709D2"/>
    <w:rsid w:val="00070C40"/>
    <w:rsid w:val="00070D07"/>
    <w:rsid w:val="00070E2C"/>
    <w:rsid w:val="00070E44"/>
    <w:rsid w:val="00070F9B"/>
    <w:rsid w:val="00071018"/>
    <w:rsid w:val="000710EB"/>
    <w:rsid w:val="000713C0"/>
    <w:rsid w:val="0007152F"/>
    <w:rsid w:val="00071558"/>
    <w:rsid w:val="000716FA"/>
    <w:rsid w:val="00071738"/>
    <w:rsid w:val="00071861"/>
    <w:rsid w:val="00071B39"/>
    <w:rsid w:val="00071BD8"/>
    <w:rsid w:val="00071D2D"/>
    <w:rsid w:val="00071EDD"/>
    <w:rsid w:val="00071F15"/>
    <w:rsid w:val="00072663"/>
    <w:rsid w:val="00072689"/>
    <w:rsid w:val="000729A9"/>
    <w:rsid w:val="00072B81"/>
    <w:rsid w:val="00072B91"/>
    <w:rsid w:val="00072BD9"/>
    <w:rsid w:val="00072C4A"/>
    <w:rsid w:val="00072FFC"/>
    <w:rsid w:val="00073095"/>
    <w:rsid w:val="00073107"/>
    <w:rsid w:val="000733E1"/>
    <w:rsid w:val="000736D7"/>
    <w:rsid w:val="00073719"/>
    <w:rsid w:val="00073A0D"/>
    <w:rsid w:val="00073AD7"/>
    <w:rsid w:val="00073B6A"/>
    <w:rsid w:val="00073BC7"/>
    <w:rsid w:val="00074013"/>
    <w:rsid w:val="000741B3"/>
    <w:rsid w:val="00074235"/>
    <w:rsid w:val="000742BC"/>
    <w:rsid w:val="000747E0"/>
    <w:rsid w:val="00074A40"/>
    <w:rsid w:val="00074B0D"/>
    <w:rsid w:val="00074D79"/>
    <w:rsid w:val="00074E7B"/>
    <w:rsid w:val="00074ECE"/>
    <w:rsid w:val="00074FE2"/>
    <w:rsid w:val="000755A0"/>
    <w:rsid w:val="00075623"/>
    <w:rsid w:val="0007565F"/>
    <w:rsid w:val="000757DA"/>
    <w:rsid w:val="00075ACB"/>
    <w:rsid w:val="00075DDB"/>
    <w:rsid w:val="00075F3A"/>
    <w:rsid w:val="00075FDA"/>
    <w:rsid w:val="0007600C"/>
    <w:rsid w:val="00076064"/>
    <w:rsid w:val="000761F8"/>
    <w:rsid w:val="00076290"/>
    <w:rsid w:val="000762D3"/>
    <w:rsid w:val="00076551"/>
    <w:rsid w:val="000766B7"/>
    <w:rsid w:val="00076922"/>
    <w:rsid w:val="00076A2D"/>
    <w:rsid w:val="00076AD0"/>
    <w:rsid w:val="00076B61"/>
    <w:rsid w:val="00076B7B"/>
    <w:rsid w:val="00076E46"/>
    <w:rsid w:val="00076FCD"/>
    <w:rsid w:val="00076FFC"/>
    <w:rsid w:val="0007701E"/>
    <w:rsid w:val="00077210"/>
    <w:rsid w:val="000772FD"/>
    <w:rsid w:val="00077421"/>
    <w:rsid w:val="00077575"/>
    <w:rsid w:val="00077588"/>
    <w:rsid w:val="000775A7"/>
    <w:rsid w:val="0007776E"/>
    <w:rsid w:val="000778D9"/>
    <w:rsid w:val="00077C75"/>
    <w:rsid w:val="00077E8D"/>
    <w:rsid w:val="00077FCF"/>
    <w:rsid w:val="000802E8"/>
    <w:rsid w:val="00080378"/>
    <w:rsid w:val="000807B6"/>
    <w:rsid w:val="000808A1"/>
    <w:rsid w:val="00080A1D"/>
    <w:rsid w:val="00080B4F"/>
    <w:rsid w:val="00080BA8"/>
    <w:rsid w:val="00080EE3"/>
    <w:rsid w:val="00080EF4"/>
    <w:rsid w:val="00080F89"/>
    <w:rsid w:val="00081047"/>
    <w:rsid w:val="000811EC"/>
    <w:rsid w:val="000813F4"/>
    <w:rsid w:val="0008165E"/>
    <w:rsid w:val="0008190B"/>
    <w:rsid w:val="00081D31"/>
    <w:rsid w:val="00081E14"/>
    <w:rsid w:val="00082031"/>
    <w:rsid w:val="00082038"/>
    <w:rsid w:val="0008203A"/>
    <w:rsid w:val="0008224D"/>
    <w:rsid w:val="000822D6"/>
    <w:rsid w:val="000826C6"/>
    <w:rsid w:val="000827EC"/>
    <w:rsid w:val="00082915"/>
    <w:rsid w:val="00082C35"/>
    <w:rsid w:val="00082FEA"/>
    <w:rsid w:val="0008317D"/>
    <w:rsid w:val="000831C1"/>
    <w:rsid w:val="000832CA"/>
    <w:rsid w:val="0008347A"/>
    <w:rsid w:val="000836D3"/>
    <w:rsid w:val="0008377C"/>
    <w:rsid w:val="000838F9"/>
    <w:rsid w:val="0008391E"/>
    <w:rsid w:val="000839B7"/>
    <w:rsid w:val="000839E5"/>
    <w:rsid w:val="000839F7"/>
    <w:rsid w:val="00083AFC"/>
    <w:rsid w:val="00083BE0"/>
    <w:rsid w:val="00083DED"/>
    <w:rsid w:val="00083E63"/>
    <w:rsid w:val="00084050"/>
    <w:rsid w:val="00084078"/>
    <w:rsid w:val="000842FB"/>
    <w:rsid w:val="000843B7"/>
    <w:rsid w:val="0008452A"/>
    <w:rsid w:val="000845B4"/>
    <w:rsid w:val="000846CB"/>
    <w:rsid w:val="00084889"/>
    <w:rsid w:val="0008493E"/>
    <w:rsid w:val="00084C77"/>
    <w:rsid w:val="00084D04"/>
    <w:rsid w:val="00084EAB"/>
    <w:rsid w:val="0008512E"/>
    <w:rsid w:val="00085146"/>
    <w:rsid w:val="00085255"/>
    <w:rsid w:val="000853A7"/>
    <w:rsid w:val="00085438"/>
    <w:rsid w:val="000854B6"/>
    <w:rsid w:val="00085576"/>
    <w:rsid w:val="0008573C"/>
    <w:rsid w:val="000859C4"/>
    <w:rsid w:val="00085A8B"/>
    <w:rsid w:val="00085C0E"/>
    <w:rsid w:val="00085D79"/>
    <w:rsid w:val="00085EFF"/>
    <w:rsid w:val="00085F58"/>
    <w:rsid w:val="0008606C"/>
    <w:rsid w:val="00086072"/>
    <w:rsid w:val="0008614C"/>
    <w:rsid w:val="0008635D"/>
    <w:rsid w:val="0008654B"/>
    <w:rsid w:val="00086573"/>
    <w:rsid w:val="00086769"/>
    <w:rsid w:val="0008682F"/>
    <w:rsid w:val="00086954"/>
    <w:rsid w:val="00086A51"/>
    <w:rsid w:val="00086A92"/>
    <w:rsid w:val="00086B95"/>
    <w:rsid w:val="00086C33"/>
    <w:rsid w:val="00086C73"/>
    <w:rsid w:val="00086E0D"/>
    <w:rsid w:val="00087020"/>
    <w:rsid w:val="000872B7"/>
    <w:rsid w:val="000873AF"/>
    <w:rsid w:val="00087501"/>
    <w:rsid w:val="000879B3"/>
    <w:rsid w:val="00087A7F"/>
    <w:rsid w:val="00087A81"/>
    <w:rsid w:val="00087AC7"/>
    <w:rsid w:val="00087B88"/>
    <w:rsid w:val="00087C30"/>
    <w:rsid w:val="00087D44"/>
    <w:rsid w:val="00087D75"/>
    <w:rsid w:val="00087E29"/>
    <w:rsid w:val="0009014B"/>
    <w:rsid w:val="00090260"/>
    <w:rsid w:val="000905DA"/>
    <w:rsid w:val="00090820"/>
    <w:rsid w:val="000908A9"/>
    <w:rsid w:val="000909C5"/>
    <w:rsid w:val="000909C7"/>
    <w:rsid w:val="00090E17"/>
    <w:rsid w:val="00091088"/>
    <w:rsid w:val="000910B6"/>
    <w:rsid w:val="0009117E"/>
    <w:rsid w:val="000913CD"/>
    <w:rsid w:val="0009144A"/>
    <w:rsid w:val="0009149C"/>
    <w:rsid w:val="000915F6"/>
    <w:rsid w:val="00091655"/>
    <w:rsid w:val="0009172E"/>
    <w:rsid w:val="00091989"/>
    <w:rsid w:val="00091DB6"/>
    <w:rsid w:val="00091E7A"/>
    <w:rsid w:val="00091F11"/>
    <w:rsid w:val="00091F1F"/>
    <w:rsid w:val="00092100"/>
    <w:rsid w:val="00092358"/>
    <w:rsid w:val="000925E3"/>
    <w:rsid w:val="0009297A"/>
    <w:rsid w:val="00092FCD"/>
    <w:rsid w:val="00092FD2"/>
    <w:rsid w:val="00093155"/>
    <w:rsid w:val="0009318C"/>
    <w:rsid w:val="000931CE"/>
    <w:rsid w:val="00093301"/>
    <w:rsid w:val="00093341"/>
    <w:rsid w:val="0009336B"/>
    <w:rsid w:val="00093642"/>
    <w:rsid w:val="0009387B"/>
    <w:rsid w:val="00093B86"/>
    <w:rsid w:val="00093CE7"/>
    <w:rsid w:val="00093CF0"/>
    <w:rsid w:val="00093F56"/>
    <w:rsid w:val="00094066"/>
    <w:rsid w:val="0009411A"/>
    <w:rsid w:val="000944A5"/>
    <w:rsid w:val="0009466B"/>
    <w:rsid w:val="000946F1"/>
    <w:rsid w:val="000947E7"/>
    <w:rsid w:val="0009495E"/>
    <w:rsid w:val="000949AA"/>
    <w:rsid w:val="00094AC2"/>
    <w:rsid w:val="00094B75"/>
    <w:rsid w:val="00094BF9"/>
    <w:rsid w:val="00094DF3"/>
    <w:rsid w:val="00094F33"/>
    <w:rsid w:val="00095028"/>
    <w:rsid w:val="00095055"/>
    <w:rsid w:val="000952DB"/>
    <w:rsid w:val="00095323"/>
    <w:rsid w:val="000953B8"/>
    <w:rsid w:val="0009544E"/>
    <w:rsid w:val="0009551D"/>
    <w:rsid w:val="0009589E"/>
    <w:rsid w:val="00095A32"/>
    <w:rsid w:val="00095B0E"/>
    <w:rsid w:val="00095C17"/>
    <w:rsid w:val="00095C57"/>
    <w:rsid w:val="0009624C"/>
    <w:rsid w:val="0009663D"/>
    <w:rsid w:val="0009663F"/>
    <w:rsid w:val="000968F1"/>
    <w:rsid w:val="00096CFD"/>
    <w:rsid w:val="00096E4C"/>
    <w:rsid w:val="00096ECA"/>
    <w:rsid w:val="000972D7"/>
    <w:rsid w:val="00097579"/>
    <w:rsid w:val="00097974"/>
    <w:rsid w:val="000979A5"/>
    <w:rsid w:val="000979E2"/>
    <w:rsid w:val="00097A10"/>
    <w:rsid w:val="00097D43"/>
    <w:rsid w:val="00097FD4"/>
    <w:rsid w:val="000A023C"/>
    <w:rsid w:val="000A02D4"/>
    <w:rsid w:val="000A039F"/>
    <w:rsid w:val="000A0619"/>
    <w:rsid w:val="000A0731"/>
    <w:rsid w:val="000A087C"/>
    <w:rsid w:val="000A0925"/>
    <w:rsid w:val="000A0971"/>
    <w:rsid w:val="000A0972"/>
    <w:rsid w:val="000A0976"/>
    <w:rsid w:val="000A09DC"/>
    <w:rsid w:val="000A09F0"/>
    <w:rsid w:val="000A0BCF"/>
    <w:rsid w:val="000A0D7B"/>
    <w:rsid w:val="000A1086"/>
    <w:rsid w:val="000A1209"/>
    <w:rsid w:val="000A147A"/>
    <w:rsid w:val="000A168E"/>
    <w:rsid w:val="000A19B5"/>
    <w:rsid w:val="000A1EC8"/>
    <w:rsid w:val="000A1F4C"/>
    <w:rsid w:val="000A22F2"/>
    <w:rsid w:val="000A279B"/>
    <w:rsid w:val="000A27DF"/>
    <w:rsid w:val="000A280E"/>
    <w:rsid w:val="000A2811"/>
    <w:rsid w:val="000A28CA"/>
    <w:rsid w:val="000A2CCC"/>
    <w:rsid w:val="000A2F35"/>
    <w:rsid w:val="000A2F76"/>
    <w:rsid w:val="000A2FF9"/>
    <w:rsid w:val="000A30A6"/>
    <w:rsid w:val="000A3161"/>
    <w:rsid w:val="000A3642"/>
    <w:rsid w:val="000A36C3"/>
    <w:rsid w:val="000A3723"/>
    <w:rsid w:val="000A385A"/>
    <w:rsid w:val="000A3BB6"/>
    <w:rsid w:val="000A3C40"/>
    <w:rsid w:val="000A406F"/>
    <w:rsid w:val="000A40DD"/>
    <w:rsid w:val="000A4359"/>
    <w:rsid w:val="000A43E6"/>
    <w:rsid w:val="000A4441"/>
    <w:rsid w:val="000A44BE"/>
    <w:rsid w:val="000A47C4"/>
    <w:rsid w:val="000A47C5"/>
    <w:rsid w:val="000A483C"/>
    <w:rsid w:val="000A4A3F"/>
    <w:rsid w:val="000A4AFB"/>
    <w:rsid w:val="000A4D4C"/>
    <w:rsid w:val="000A4E31"/>
    <w:rsid w:val="000A4F04"/>
    <w:rsid w:val="000A5398"/>
    <w:rsid w:val="000A539E"/>
    <w:rsid w:val="000A54D4"/>
    <w:rsid w:val="000A56D2"/>
    <w:rsid w:val="000A57E1"/>
    <w:rsid w:val="000A584D"/>
    <w:rsid w:val="000A5B84"/>
    <w:rsid w:val="000A5BA2"/>
    <w:rsid w:val="000A5EE7"/>
    <w:rsid w:val="000A6196"/>
    <w:rsid w:val="000A6489"/>
    <w:rsid w:val="000A66BE"/>
    <w:rsid w:val="000A670A"/>
    <w:rsid w:val="000A6BBD"/>
    <w:rsid w:val="000A6C93"/>
    <w:rsid w:val="000A6DB5"/>
    <w:rsid w:val="000A6F2D"/>
    <w:rsid w:val="000A71B0"/>
    <w:rsid w:val="000A720A"/>
    <w:rsid w:val="000A751A"/>
    <w:rsid w:val="000A7949"/>
    <w:rsid w:val="000A7962"/>
    <w:rsid w:val="000A79D1"/>
    <w:rsid w:val="000A7A82"/>
    <w:rsid w:val="000A7D4B"/>
    <w:rsid w:val="000A7D96"/>
    <w:rsid w:val="000B010A"/>
    <w:rsid w:val="000B02F7"/>
    <w:rsid w:val="000B036F"/>
    <w:rsid w:val="000B0505"/>
    <w:rsid w:val="000B0AD5"/>
    <w:rsid w:val="000B0C50"/>
    <w:rsid w:val="000B0E68"/>
    <w:rsid w:val="000B0EF7"/>
    <w:rsid w:val="000B0F5B"/>
    <w:rsid w:val="000B10C2"/>
    <w:rsid w:val="000B10FE"/>
    <w:rsid w:val="000B11CE"/>
    <w:rsid w:val="000B1295"/>
    <w:rsid w:val="000B1360"/>
    <w:rsid w:val="000B13EA"/>
    <w:rsid w:val="000B154B"/>
    <w:rsid w:val="000B15A7"/>
    <w:rsid w:val="000B18A2"/>
    <w:rsid w:val="000B18FF"/>
    <w:rsid w:val="000B1B0E"/>
    <w:rsid w:val="000B1C94"/>
    <w:rsid w:val="000B1CD0"/>
    <w:rsid w:val="000B1D32"/>
    <w:rsid w:val="000B1DBA"/>
    <w:rsid w:val="000B1EFD"/>
    <w:rsid w:val="000B1F31"/>
    <w:rsid w:val="000B20D9"/>
    <w:rsid w:val="000B21AE"/>
    <w:rsid w:val="000B2333"/>
    <w:rsid w:val="000B247D"/>
    <w:rsid w:val="000B25FB"/>
    <w:rsid w:val="000B2771"/>
    <w:rsid w:val="000B2856"/>
    <w:rsid w:val="000B2B62"/>
    <w:rsid w:val="000B2D93"/>
    <w:rsid w:val="000B2DDD"/>
    <w:rsid w:val="000B2EA2"/>
    <w:rsid w:val="000B2EE9"/>
    <w:rsid w:val="000B2F7D"/>
    <w:rsid w:val="000B2FA0"/>
    <w:rsid w:val="000B340F"/>
    <w:rsid w:val="000B351B"/>
    <w:rsid w:val="000B356D"/>
    <w:rsid w:val="000B36D1"/>
    <w:rsid w:val="000B37AE"/>
    <w:rsid w:val="000B38D2"/>
    <w:rsid w:val="000B3AAA"/>
    <w:rsid w:val="000B3DDA"/>
    <w:rsid w:val="000B3E45"/>
    <w:rsid w:val="000B447B"/>
    <w:rsid w:val="000B451E"/>
    <w:rsid w:val="000B452F"/>
    <w:rsid w:val="000B4753"/>
    <w:rsid w:val="000B480A"/>
    <w:rsid w:val="000B4871"/>
    <w:rsid w:val="000B490F"/>
    <w:rsid w:val="000B4A59"/>
    <w:rsid w:val="000B4A8A"/>
    <w:rsid w:val="000B4BBB"/>
    <w:rsid w:val="000B4E0C"/>
    <w:rsid w:val="000B4E43"/>
    <w:rsid w:val="000B4F54"/>
    <w:rsid w:val="000B5027"/>
    <w:rsid w:val="000B51CA"/>
    <w:rsid w:val="000B52E2"/>
    <w:rsid w:val="000B53C5"/>
    <w:rsid w:val="000B53D7"/>
    <w:rsid w:val="000B54D6"/>
    <w:rsid w:val="000B54D8"/>
    <w:rsid w:val="000B5642"/>
    <w:rsid w:val="000B56A1"/>
    <w:rsid w:val="000B5B60"/>
    <w:rsid w:val="000B5BB1"/>
    <w:rsid w:val="000B5D54"/>
    <w:rsid w:val="000B5D7F"/>
    <w:rsid w:val="000B6555"/>
    <w:rsid w:val="000B657C"/>
    <w:rsid w:val="000B661B"/>
    <w:rsid w:val="000B6715"/>
    <w:rsid w:val="000B67BA"/>
    <w:rsid w:val="000B68DD"/>
    <w:rsid w:val="000B6C69"/>
    <w:rsid w:val="000B6C7F"/>
    <w:rsid w:val="000B7041"/>
    <w:rsid w:val="000B73C7"/>
    <w:rsid w:val="000B7400"/>
    <w:rsid w:val="000B75B8"/>
    <w:rsid w:val="000B75E6"/>
    <w:rsid w:val="000B79D2"/>
    <w:rsid w:val="000B7B0B"/>
    <w:rsid w:val="000B7BED"/>
    <w:rsid w:val="000B7CB3"/>
    <w:rsid w:val="000B7DEE"/>
    <w:rsid w:val="000C0142"/>
    <w:rsid w:val="000C0298"/>
    <w:rsid w:val="000C0510"/>
    <w:rsid w:val="000C06FF"/>
    <w:rsid w:val="000C0719"/>
    <w:rsid w:val="000C0772"/>
    <w:rsid w:val="000C0A2D"/>
    <w:rsid w:val="000C0B7B"/>
    <w:rsid w:val="000C0EF5"/>
    <w:rsid w:val="000C0F5E"/>
    <w:rsid w:val="000C0FDB"/>
    <w:rsid w:val="000C149B"/>
    <w:rsid w:val="000C1987"/>
    <w:rsid w:val="000C1A67"/>
    <w:rsid w:val="000C1B5C"/>
    <w:rsid w:val="000C1BD9"/>
    <w:rsid w:val="000C1CC3"/>
    <w:rsid w:val="000C1E39"/>
    <w:rsid w:val="000C1E54"/>
    <w:rsid w:val="000C1ED3"/>
    <w:rsid w:val="000C1EEC"/>
    <w:rsid w:val="000C2407"/>
    <w:rsid w:val="000C244E"/>
    <w:rsid w:val="000C247A"/>
    <w:rsid w:val="000C24A3"/>
    <w:rsid w:val="000C2656"/>
    <w:rsid w:val="000C270B"/>
    <w:rsid w:val="000C2811"/>
    <w:rsid w:val="000C281B"/>
    <w:rsid w:val="000C2959"/>
    <w:rsid w:val="000C2A79"/>
    <w:rsid w:val="000C2BBE"/>
    <w:rsid w:val="000C2D16"/>
    <w:rsid w:val="000C2D3D"/>
    <w:rsid w:val="000C2E67"/>
    <w:rsid w:val="000C2E72"/>
    <w:rsid w:val="000C2EFA"/>
    <w:rsid w:val="000C30C8"/>
    <w:rsid w:val="000C329E"/>
    <w:rsid w:val="000C330E"/>
    <w:rsid w:val="000C346F"/>
    <w:rsid w:val="000C36B1"/>
    <w:rsid w:val="000C3771"/>
    <w:rsid w:val="000C39ED"/>
    <w:rsid w:val="000C39F2"/>
    <w:rsid w:val="000C3AB4"/>
    <w:rsid w:val="000C3C1F"/>
    <w:rsid w:val="000C3C51"/>
    <w:rsid w:val="000C3CB1"/>
    <w:rsid w:val="000C3D37"/>
    <w:rsid w:val="000C3DAF"/>
    <w:rsid w:val="000C42B7"/>
    <w:rsid w:val="000C440B"/>
    <w:rsid w:val="000C4561"/>
    <w:rsid w:val="000C4849"/>
    <w:rsid w:val="000C485B"/>
    <w:rsid w:val="000C4895"/>
    <w:rsid w:val="000C499F"/>
    <w:rsid w:val="000C4B9D"/>
    <w:rsid w:val="000C4C55"/>
    <w:rsid w:val="000C4CDD"/>
    <w:rsid w:val="000C4DB6"/>
    <w:rsid w:val="000C4E9E"/>
    <w:rsid w:val="000C4F9B"/>
    <w:rsid w:val="000C52B7"/>
    <w:rsid w:val="000C54D1"/>
    <w:rsid w:val="000C551E"/>
    <w:rsid w:val="000C5BBC"/>
    <w:rsid w:val="000C5CDD"/>
    <w:rsid w:val="000C5E2D"/>
    <w:rsid w:val="000C6018"/>
    <w:rsid w:val="000C60C4"/>
    <w:rsid w:val="000C6160"/>
    <w:rsid w:val="000C6175"/>
    <w:rsid w:val="000C62E7"/>
    <w:rsid w:val="000C6345"/>
    <w:rsid w:val="000C634A"/>
    <w:rsid w:val="000C6608"/>
    <w:rsid w:val="000C666F"/>
    <w:rsid w:val="000C66AC"/>
    <w:rsid w:val="000C66B6"/>
    <w:rsid w:val="000C68F6"/>
    <w:rsid w:val="000C68F9"/>
    <w:rsid w:val="000C6B2E"/>
    <w:rsid w:val="000C6B67"/>
    <w:rsid w:val="000C6B90"/>
    <w:rsid w:val="000C6F51"/>
    <w:rsid w:val="000C7010"/>
    <w:rsid w:val="000C7048"/>
    <w:rsid w:val="000C7233"/>
    <w:rsid w:val="000C7309"/>
    <w:rsid w:val="000C735E"/>
    <w:rsid w:val="000C73D5"/>
    <w:rsid w:val="000C7799"/>
    <w:rsid w:val="000C79E2"/>
    <w:rsid w:val="000C7CE1"/>
    <w:rsid w:val="000C7DF0"/>
    <w:rsid w:val="000C7F04"/>
    <w:rsid w:val="000D0086"/>
    <w:rsid w:val="000D01C1"/>
    <w:rsid w:val="000D029C"/>
    <w:rsid w:val="000D05BE"/>
    <w:rsid w:val="000D063E"/>
    <w:rsid w:val="000D076C"/>
    <w:rsid w:val="000D08F7"/>
    <w:rsid w:val="000D093F"/>
    <w:rsid w:val="000D09E8"/>
    <w:rsid w:val="000D0A5C"/>
    <w:rsid w:val="000D0B77"/>
    <w:rsid w:val="000D0BEC"/>
    <w:rsid w:val="000D0D64"/>
    <w:rsid w:val="000D0ECA"/>
    <w:rsid w:val="000D113B"/>
    <w:rsid w:val="000D14E6"/>
    <w:rsid w:val="000D1567"/>
    <w:rsid w:val="000D15B6"/>
    <w:rsid w:val="000D19E7"/>
    <w:rsid w:val="000D1A8D"/>
    <w:rsid w:val="000D1AB7"/>
    <w:rsid w:val="000D1C6D"/>
    <w:rsid w:val="000D1D6F"/>
    <w:rsid w:val="000D1DAC"/>
    <w:rsid w:val="000D1E27"/>
    <w:rsid w:val="000D1ED9"/>
    <w:rsid w:val="000D209A"/>
    <w:rsid w:val="000D21FE"/>
    <w:rsid w:val="000D227D"/>
    <w:rsid w:val="000D2347"/>
    <w:rsid w:val="000D23C7"/>
    <w:rsid w:val="000D24A1"/>
    <w:rsid w:val="000D2570"/>
    <w:rsid w:val="000D25E7"/>
    <w:rsid w:val="000D29C9"/>
    <w:rsid w:val="000D2C95"/>
    <w:rsid w:val="000D2E28"/>
    <w:rsid w:val="000D3434"/>
    <w:rsid w:val="000D3860"/>
    <w:rsid w:val="000D3882"/>
    <w:rsid w:val="000D390F"/>
    <w:rsid w:val="000D397A"/>
    <w:rsid w:val="000D3ABA"/>
    <w:rsid w:val="000D3C43"/>
    <w:rsid w:val="000D3D0E"/>
    <w:rsid w:val="000D3F25"/>
    <w:rsid w:val="000D402B"/>
    <w:rsid w:val="000D42CB"/>
    <w:rsid w:val="000D4356"/>
    <w:rsid w:val="000D4406"/>
    <w:rsid w:val="000D46D8"/>
    <w:rsid w:val="000D48AD"/>
    <w:rsid w:val="000D4B5D"/>
    <w:rsid w:val="000D4D08"/>
    <w:rsid w:val="000D4D4F"/>
    <w:rsid w:val="000D4FD0"/>
    <w:rsid w:val="000D5116"/>
    <w:rsid w:val="000D5135"/>
    <w:rsid w:val="000D514E"/>
    <w:rsid w:val="000D5371"/>
    <w:rsid w:val="000D539C"/>
    <w:rsid w:val="000D54FA"/>
    <w:rsid w:val="000D5727"/>
    <w:rsid w:val="000D5834"/>
    <w:rsid w:val="000D5939"/>
    <w:rsid w:val="000D5A40"/>
    <w:rsid w:val="000D61C7"/>
    <w:rsid w:val="000D61D9"/>
    <w:rsid w:val="000D6206"/>
    <w:rsid w:val="000D62F3"/>
    <w:rsid w:val="000D6394"/>
    <w:rsid w:val="000D6471"/>
    <w:rsid w:val="000D658D"/>
    <w:rsid w:val="000D685B"/>
    <w:rsid w:val="000D6C0E"/>
    <w:rsid w:val="000D6E0A"/>
    <w:rsid w:val="000D6E39"/>
    <w:rsid w:val="000D6E3F"/>
    <w:rsid w:val="000D716F"/>
    <w:rsid w:val="000D728A"/>
    <w:rsid w:val="000D72EE"/>
    <w:rsid w:val="000D731D"/>
    <w:rsid w:val="000D73FC"/>
    <w:rsid w:val="000D7590"/>
    <w:rsid w:val="000D7A7F"/>
    <w:rsid w:val="000D7CB4"/>
    <w:rsid w:val="000D7D3B"/>
    <w:rsid w:val="000D7DD4"/>
    <w:rsid w:val="000D7F83"/>
    <w:rsid w:val="000E00CF"/>
    <w:rsid w:val="000E012A"/>
    <w:rsid w:val="000E0328"/>
    <w:rsid w:val="000E039F"/>
    <w:rsid w:val="000E064B"/>
    <w:rsid w:val="000E06E6"/>
    <w:rsid w:val="000E0778"/>
    <w:rsid w:val="000E0878"/>
    <w:rsid w:val="000E0BA5"/>
    <w:rsid w:val="000E0EFE"/>
    <w:rsid w:val="000E1054"/>
    <w:rsid w:val="000E1171"/>
    <w:rsid w:val="000E137B"/>
    <w:rsid w:val="000E14D0"/>
    <w:rsid w:val="000E173D"/>
    <w:rsid w:val="000E1C39"/>
    <w:rsid w:val="000E1C5D"/>
    <w:rsid w:val="000E1C63"/>
    <w:rsid w:val="000E1D69"/>
    <w:rsid w:val="000E1EE2"/>
    <w:rsid w:val="000E1F2E"/>
    <w:rsid w:val="000E1F35"/>
    <w:rsid w:val="000E1FDE"/>
    <w:rsid w:val="000E2054"/>
    <w:rsid w:val="000E2521"/>
    <w:rsid w:val="000E26AB"/>
    <w:rsid w:val="000E26BD"/>
    <w:rsid w:val="000E26CE"/>
    <w:rsid w:val="000E2907"/>
    <w:rsid w:val="000E2A11"/>
    <w:rsid w:val="000E2A58"/>
    <w:rsid w:val="000E2B1F"/>
    <w:rsid w:val="000E2D86"/>
    <w:rsid w:val="000E2F7F"/>
    <w:rsid w:val="000E3046"/>
    <w:rsid w:val="000E305A"/>
    <w:rsid w:val="000E334E"/>
    <w:rsid w:val="000E33B0"/>
    <w:rsid w:val="000E340A"/>
    <w:rsid w:val="000E3413"/>
    <w:rsid w:val="000E3668"/>
    <w:rsid w:val="000E36D4"/>
    <w:rsid w:val="000E3832"/>
    <w:rsid w:val="000E3925"/>
    <w:rsid w:val="000E3A7C"/>
    <w:rsid w:val="000E3B77"/>
    <w:rsid w:val="000E3BCD"/>
    <w:rsid w:val="000E3C12"/>
    <w:rsid w:val="000E3DA0"/>
    <w:rsid w:val="000E405F"/>
    <w:rsid w:val="000E41CB"/>
    <w:rsid w:val="000E41CD"/>
    <w:rsid w:val="000E4406"/>
    <w:rsid w:val="000E48C8"/>
    <w:rsid w:val="000E4E35"/>
    <w:rsid w:val="000E4E8E"/>
    <w:rsid w:val="000E4F03"/>
    <w:rsid w:val="000E507E"/>
    <w:rsid w:val="000E5508"/>
    <w:rsid w:val="000E560B"/>
    <w:rsid w:val="000E572E"/>
    <w:rsid w:val="000E5C4B"/>
    <w:rsid w:val="000E5F67"/>
    <w:rsid w:val="000E5FE6"/>
    <w:rsid w:val="000E61C6"/>
    <w:rsid w:val="000E6745"/>
    <w:rsid w:val="000E6A30"/>
    <w:rsid w:val="000E6B16"/>
    <w:rsid w:val="000E6D56"/>
    <w:rsid w:val="000E6D8F"/>
    <w:rsid w:val="000E728C"/>
    <w:rsid w:val="000E72BF"/>
    <w:rsid w:val="000E75B4"/>
    <w:rsid w:val="000E75CB"/>
    <w:rsid w:val="000E7607"/>
    <w:rsid w:val="000E7713"/>
    <w:rsid w:val="000E776F"/>
    <w:rsid w:val="000E7DA9"/>
    <w:rsid w:val="000E7E72"/>
    <w:rsid w:val="000E7F6E"/>
    <w:rsid w:val="000F004E"/>
    <w:rsid w:val="000F0074"/>
    <w:rsid w:val="000F0A75"/>
    <w:rsid w:val="000F0DB1"/>
    <w:rsid w:val="000F11D3"/>
    <w:rsid w:val="000F132A"/>
    <w:rsid w:val="000F1535"/>
    <w:rsid w:val="000F17A3"/>
    <w:rsid w:val="000F181C"/>
    <w:rsid w:val="000F1A27"/>
    <w:rsid w:val="000F1C16"/>
    <w:rsid w:val="000F1DA4"/>
    <w:rsid w:val="000F1DF5"/>
    <w:rsid w:val="000F1FEC"/>
    <w:rsid w:val="000F2329"/>
    <w:rsid w:val="000F249D"/>
    <w:rsid w:val="000F25ED"/>
    <w:rsid w:val="000F271D"/>
    <w:rsid w:val="000F282F"/>
    <w:rsid w:val="000F286D"/>
    <w:rsid w:val="000F2931"/>
    <w:rsid w:val="000F2C04"/>
    <w:rsid w:val="000F2CD3"/>
    <w:rsid w:val="000F2D1A"/>
    <w:rsid w:val="000F2F7B"/>
    <w:rsid w:val="000F2F82"/>
    <w:rsid w:val="000F3051"/>
    <w:rsid w:val="000F35B0"/>
    <w:rsid w:val="000F36C8"/>
    <w:rsid w:val="000F3819"/>
    <w:rsid w:val="000F3832"/>
    <w:rsid w:val="000F38B7"/>
    <w:rsid w:val="000F3A45"/>
    <w:rsid w:val="000F3F33"/>
    <w:rsid w:val="000F400B"/>
    <w:rsid w:val="000F403E"/>
    <w:rsid w:val="000F4089"/>
    <w:rsid w:val="000F457F"/>
    <w:rsid w:val="000F45D9"/>
    <w:rsid w:val="000F4776"/>
    <w:rsid w:val="000F47C1"/>
    <w:rsid w:val="000F4964"/>
    <w:rsid w:val="000F4A60"/>
    <w:rsid w:val="000F4B9A"/>
    <w:rsid w:val="000F4DD6"/>
    <w:rsid w:val="000F4E15"/>
    <w:rsid w:val="000F4EA6"/>
    <w:rsid w:val="000F513B"/>
    <w:rsid w:val="000F52F8"/>
    <w:rsid w:val="000F53A6"/>
    <w:rsid w:val="000F54A8"/>
    <w:rsid w:val="000F55F1"/>
    <w:rsid w:val="000F5754"/>
    <w:rsid w:val="000F58F9"/>
    <w:rsid w:val="000F5A35"/>
    <w:rsid w:val="000F5ABD"/>
    <w:rsid w:val="000F5BA4"/>
    <w:rsid w:val="000F5BB3"/>
    <w:rsid w:val="000F5EA7"/>
    <w:rsid w:val="000F5F98"/>
    <w:rsid w:val="000F600A"/>
    <w:rsid w:val="000F6028"/>
    <w:rsid w:val="000F607D"/>
    <w:rsid w:val="000F6442"/>
    <w:rsid w:val="000F64CB"/>
    <w:rsid w:val="000F6655"/>
    <w:rsid w:val="000F6675"/>
    <w:rsid w:val="000F66DE"/>
    <w:rsid w:val="000F6A5C"/>
    <w:rsid w:val="000F6BB5"/>
    <w:rsid w:val="000F6BDC"/>
    <w:rsid w:val="000F6BE3"/>
    <w:rsid w:val="000F6D9A"/>
    <w:rsid w:val="000F6DEF"/>
    <w:rsid w:val="000F7084"/>
    <w:rsid w:val="000F70A5"/>
    <w:rsid w:val="000F70B6"/>
    <w:rsid w:val="000F7156"/>
    <w:rsid w:val="000F7309"/>
    <w:rsid w:val="000F758B"/>
    <w:rsid w:val="000F763C"/>
    <w:rsid w:val="000F786C"/>
    <w:rsid w:val="000F7943"/>
    <w:rsid w:val="000F7951"/>
    <w:rsid w:val="000F7A44"/>
    <w:rsid w:val="000F7CE5"/>
    <w:rsid w:val="000F7EE8"/>
    <w:rsid w:val="00100028"/>
    <w:rsid w:val="001005AA"/>
    <w:rsid w:val="001005C8"/>
    <w:rsid w:val="0010085E"/>
    <w:rsid w:val="00100AE7"/>
    <w:rsid w:val="00100AFE"/>
    <w:rsid w:val="00100DDD"/>
    <w:rsid w:val="00100E19"/>
    <w:rsid w:val="00100E9F"/>
    <w:rsid w:val="00100EC2"/>
    <w:rsid w:val="00100F80"/>
    <w:rsid w:val="00101086"/>
    <w:rsid w:val="00101162"/>
    <w:rsid w:val="00101217"/>
    <w:rsid w:val="001013BA"/>
    <w:rsid w:val="00101446"/>
    <w:rsid w:val="0010152F"/>
    <w:rsid w:val="0010153C"/>
    <w:rsid w:val="0010162C"/>
    <w:rsid w:val="001017BA"/>
    <w:rsid w:val="00101864"/>
    <w:rsid w:val="00101A19"/>
    <w:rsid w:val="00101ABE"/>
    <w:rsid w:val="00101B51"/>
    <w:rsid w:val="00101B74"/>
    <w:rsid w:val="00101C12"/>
    <w:rsid w:val="00101CA3"/>
    <w:rsid w:val="00101CA6"/>
    <w:rsid w:val="0010218E"/>
    <w:rsid w:val="001022D6"/>
    <w:rsid w:val="0010235C"/>
    <w:rsid w:val="001028C5"/>
    <w:rsid w:val="00102ADF"/>
    <w:rsid w:val="00102D37"/>
    <w:rsid w:val="0010303D"/>
    <w:rsid w:val="001030A3"/>
    <w:rsid w:val="00103219"/>
    <w:rsid w:val="0010333B"/>
    <w:rsid w:val="001033BD"/>
    <w:rsid w:val="001037FC"/>
    <w:rsid w:val="001038E7"/>
    <w:rsid w:val="00103A37"/>
    <w:rsid w:val="00103D16"/>
    <w:rsid w:val="001040F4"/>
    <w:rsid w:val="0010431C"/>
    <w:rsid w:val="00104363"/>
    <w:rsid w:val="0010454A"/>
    <w:rsid w:val="001045F2"/>
    <w:rsid w:val="00104614"/>
    <w:rsid w:val="0010461F"/>
    <w:rsid w:val="0010488B"/>
    <w:rsid w:val="001049BC"/>
    <w:rsid w:val="00104B56"/>
    <w:rsid w:val="00104B9B"/>
    <w:rsid w:val="00104EE0"/>
    <w:rsid w:val="0010517A"/>
    <w:rsid w:val="00105201"/>
    <w:rsid w:val="00105858"/>
    <w:rsid w:val="001058E3"/>
    <w:rsid w:val="00105937"/>
    <w:rsid w:val="00105954"/>
    <w:rsid w:val="001059EC"/>
    <w:rsid w:val="00105C03"/>
    <w:rsid w:val="00105C42"/>
    <w:rsid w:val="00106092"/>
    <w:rsid w:val="001060A7"/>
    <w:rsid w:val="001066BD"/>
    <w:rsid w:val="00106723"/>
    <w:rsid w:val="001067FC"/>
    <w:rsid w:val="00106988"/>
    <w:rsid w:val="00106A45"/>
    <w:rsid w:val="00106A50"/>
    <w:rsid w:val="00106B63"/>
    <w:rsid w:val="00106E02"/>
    <w:rsid w:val="00107129"/>
    <w:rsid w:val="00107304"/>
    <w:rsid w:val="001073E7"/>
    <w:rsid w:val="001079B3"/>
    <w:rsid w:val="00107A7C"/>
    <w:rsid w:val="00107A93"/>
    <w:rsid w:val="00107C83"/>
    <w:rsid w:val="00107D73"/>
    <w:rsid w:val="00107E51"/>
    <w:rsid w:val="00107EBC"/>
    <w:rsid w:val="001102DB"/>
    <w:rsid w:val="00110371"/>
    <w:rsid w:val="001103FB"/>
    <w:rsid w:val="001104DC"/>
    <w:rsid w:val="001105F3"/>
    <w:rsid w:val="00110C85"/>
    <w:rsid w:val="00110D0D"/>
    <w:rsid w:val="00110D2A"/>
    <w:rsid w:val="00110D3C"/>
    <w:rsid w:val="001110CE"/>
    <w:rsid w:val="00111282"/>
    <w:rsid w:val="0011130D"/>
    <w:rsid w:val="001113AB"/>
    <w:rsid w:val="001113C3"/>
    <w:rsid w:val="00111421"/>
    <w:rsid w:val="00111451"/>
    <w:rsid w:val="0011155E"/>
    <w:rsid w:val="0011190B"/>
    <w:rsid w:val="00111ADC"/>
    <w:rsid w:val="00111B31"/>
    <w:rsid w:val="00111B43"/>
    <w:rsid w:val="00111E1A"/>
    <w:rsid w:val="0011222E"/>
    <w:rsid w:val="00112245"/>
    <w:rsid w:val="0011254A"/>
    <w:rsid w:val="001126C1"/>
    <w:rsid w:val="00112770"/>
    <w:rsid w:val="00112825"/>
    <w:rsid w:val="0011290C"/>
    <w:rsid w:val="00112939"/>
    <w:rsid w:val="00112980"/>
    <w:rsid w:val="00112BB0"/>
    <w:rsid w:val="00112C8E"/>
    <w:rsid w:val="00112CB6"/>
    <w:rsid w:val="00112E67"/>
    <w:rsid w:val="0011303E"/>
    <w:rsid w:val="00113141"/>
    <w:rsid w:val="00113177"/>
    <w:rsid w:val="00113279"/>
    <w:rsid w:val="00113402"/>
    <w:rsid w:val="00113598"/>
    <w:rsid w:val="001138E9"/>
    <w:rsid w:val="00113CC6"/>
    <w:rsid w:val="00113CFD"/>
    <w:rsid w:val="00114069"/>
    <w:rsid w:val="001140B6"/>
    <w:rsid w:val="0011419C"/>
    <w:rsid w:val="00114225"/>
    <w:rsid w:val="0011446E"/>
    <w:rsid w:val="0011460D"/>
    <w:rsid w:val="001149A4"/>
    <w:rsid w:val="00114A39"/>
    <w:rsid w:val="00114DC0"/>
    <w:rsid w:val="00114E8F"/>
    <w:rsid w:val="00114FE0"/>
    <w:rsid w:val="00115358"/>
    <w:rsid w:val="00115516"/>
    <w:rsid w:val="00115843"/>
    <w:rsid w:val="00115A35"/>
    <w:rsid w:val="00115A38"/>
    <w:rsid w:val="00115BE7"/>
    <w:rsid w:val="00115C01"/>
    <w:rsid w:val="00115F23"/>
    <w:rsid w:val="00115FB8"/>
    <w:rsid w:val="00116125"/>
    <w:rsid w:val="0011612C"/>
    <w:rsid w:val="00116299"/>
    <w:rsid w:val="001163FE"/>
    <w:rsid w:val="00116566"/>
    <w:rsid w:val="00116597"/>
    <w:rsid w:val="00117030"/>
    <w:rsid w:val="001170C2"/>
    <w:rsid w:val="001172B2"/>
    <w:rsid w:val="00117353"/>
    <w:rsid w:val="0011739E"/>
    <w:rsid w:val="001174A7"/>
    <w:rsid w:val="00117A4C"/>
    <w:rsid w:val="00117BA2"/>
    <w:rsid w:val="00117C16"/>
    <w:rsid w:val="00117CFD"/>
    <w:rsid w:val="00117EB5"/>
    <w:rsid w:val="00117EEE"/>
    <w:rsid w:val="00117F20"/>
    <w:rsid w:val="00117F85"/>
    <w:rsid w:val="0012007F"/>
    <w:rsid w:val="0012014C"/>
    <w:rsid w:val="00120235"/>
    <w:rsid w:val="00120357"/>
    <w:rsid w:val="00120A6C"/>
    <w:rsid w:val="00120DFB"/>
    <w:rsid w:val="00120F6C"/>
    <w:rsid w:val="00121B3C"/>
    <w:rsid w:val="00121CCB"/>
    <w:rsid w:val="00121D1B"/>
    <w:rsid w:val="00121E9D"/>
    <w:rsid w:val="00121F35"/>
    <w:rsid w:val="00121FF0"/>
    <w:rsid w:val="001220C8"/>
    <w:rsid w:val="001220D0"/>
    <w:rsid w:val="00122231"/>
    <w:rsid w:val="0012230D"/>
    <w:rsid w:val="00122565"/>
    <w:rsid w:val="001226B2"/>
    <w:rsid w:val="001228CB"/>
    <w:rsid w:val="00122901"/>
    <w:rsid w:val="00122DF3"/>
    <w:rsid w:val="00122E1C"/>
    <w:rsid w:val="00122E8C"/>
    <w:rsid w:val="0012316D"/>
    <w:rsid w:val="0012332F"/>
    <w:rsid w:val="001233C6"/>
    <w:rsid w:val="00123415"/>
    <w:rsid w:val="0012344F"/>
    <w:rsid w:val="001235C4"/>
    <w:rsid w:val="0012360F"/>
    <w:rsid w:val="00123932"/>
    <w:rsid w:val="00123948"/>
    <w:rsid w:val="00123C00"/>
    <w:rsid w:val="00123E6E"/>
    <w:rsid w:val="00123F0D"/>
    <w:rsid w:val="00123FAB"/>
    <w:rsid w:val="00123FED"/>
    <w:rsid w:val="0012410D"/>
    <w:rsid w:val="00124200"/>
    <w:rsid w:val="00124277"/>
    <w:rsid w:val="001243EA"/>
    <w:rsid w:val="00124502"/>
    <w:rsid w:val="00124634"/>
    <w:rsid w:val="001246FE"/>
    <w:rsid w:val="001247DB"/>
    <w:rsid w:val="00124865"/>
    <w:rsid w:val="00124A4B"/>
    <w:rsid w:val="00124C38"/>
    <w:rsid w:val="00124CD3"/>
    <w:rsid w:val="00125013"/>
    <w:rsid w:val="001253C2"/>
    <w:rsid w:val="00125472"/>
    <w:rsid w:val="001254D1"/>
    <w:rsid w:val="00125806"/>
    <w:rsid w:val="001258B6"/>
    <w:rsid w:val="001258CE"/>
    <w:rsid w:val="00125A9B"/>
    <w:rsid w:val="00125AE2"/>
    <w:rsid w:val="00125B47"/>
    <w:rsid w:val="00125C75"/>
    <w:rsid w:val="00125EEE"/>
    <w:rsid w:val="00125F35"/>
    <w:rsid w:val="001260C0"/>
    <w:rsid w:val="001262C5"/>
    <w:rsid w:val="0012661E"/>
    <w:rsid w:val="00126921"/>
    <w:rsid w:val="00126B99"/>
    <w:rsid w:val="00126C28"/>
    <w:rsid w:val="00126C38"/>
    <w:rsid w:val="00126D28"/>
    <w:rsid w:val="00126D63"/>
    <w:rsid w:val="00126D91"/>
    <w:rsid w:val="0012705E"/>
    <w:rsid w:val="00127138"/>
    <w:rsid w:val="0012722E"/>
    <w:rsid w:val="00127403"/>
    <w:rsid w:val="00127506"/>
    <w:rsid w:val="00127556"/>
    <w:rsid w:val="0012762C"/>
    <w:rsid w:val="001276F4"/>
    <w:rsid w:val="001276FB"/>
    <w:rsid w:val="001278FE"/>
    <w:rsid w:val="00127C0C"/>
    <w:rsid w:val="00127C39"/>
    <w:rsid w:val="00127DD6"/>
    <w:rsid w:val="00127FB9"/>
    <w:rsid w:val="001301C0"/>
    <w:rsid w:val="001303B8"/>
    <w:rsid w:val="001303E0"/>
    <w:rsid w:val="001304A4"/>
    <w:rsid w:val="00130565"/>
    <w:rsid w:val="001306F2"/>
    <w:rsid w:val="00130835"/>
    <w:rsid w:val="00130886"/>
    <w:rsid w:val="00130AEE"/>
    <w:rsid w:val="00130B29"/>
    <w:rsid w:val="00130B70"/>
    <w:rsid w:val="00130C83"/>
    <w:rsid w:val="00130E76"/>
    <w:rsid w:val="001310D0"/>
    <w:rsid w:val="00131307"/>
    <w:rsid w:val="0013154E"/>
    <w:rsid w:val="00131654"/>
    <w:rsid w:val="00131753"/>
    <w:rsid w:val="001317CB"/>
    <w:rsid w:val="0013181E"/>
    <w:rsid w:val="00131872"/>
    <w:rsid w:val="00131972"/>
    <w:rsid w:val="001319B9"/>
    <w:rsid w:val="00131C33"/>
    <w:rsid w:val="00131ED6"/>
    <w:rsid w:val="00132103"/>
    <w:rsid w:val="00132160"/>
    <w:rsid w:val="00132212"/>
    <w:rsid w:val="001322C1"/>
    <w:rsid w:val="00132471"/>
    <w:rsid w:val="001324EB"/>
    <w:rsid w:val="00132539"/>
    <w:rsid w:val="001325AC"/>
    <w:rsid w:val="00132617"/>
    <w:rsid w:val="0013266F"/>
    <w:rsid w:val="0013298D"/>
    <w:rsid w:val="00132AC7"/>
    <w:rsid w:val="00132B5C"/>
    <w:rsid w:val="00132B75"/>
    <w:rsid w:val="00132C18"/>
    <w:rsid w:val="00132E81"/>
    <w:rsid w:val="00132E91"/>
    <w:rsid w:val="00132EEB"/>
    <w:rsid w:val="00132FAD"/>
    <w:rsid w:val="00133315"/>
    <w:rsid w:val="00133827"/>
    <w:rsid w:val="001338E7"/>
    <w:rsid w:val="00133919"/>
    <w:rsid w:val="00133951"/>
    <w:rsid w:val="00133AF9"/>
    <w:rsid w:val="00133D68"/>
    <w:rsid w:val="00133D83"/>
    <w:rsid w:val="00133DDF"/>
    <w:rsid w:val="00133EA4"/>
    <w:rsid w:val="00134263"/>
    <w:rsid w:val="001344DC"/>
    <w:rsid w:val="0013464D"/>
    <w:rsid w:val="00134880"/>
    <w:rsid w:val="00134FDE"/>
    <w:rsid w:val="00135084"/>
    <w:rsid w:val="0013511C"/>
    <w:rsid w:val="00135255"/>
    <w:rsid w:val="001352B9"/>
    <w:rsid w:val="001352D1"/>
    <w:rsid w:val="00135343"/>
    <w:rsid w:val="0013536D"/>
    <w:rsid w:val="00135587"/>
    <w:rsid w:val="001355E7"/>
    <w:rsid w:val="00135863"/>
    <w:rsid w:val="0013589E"/>
    <w:rsid w:val="001358E7"/>
    <w:rsid w:val="00135AD1"/>
    <w:rsid w:val="00135AFD"/>
    <w:rsid w:val="00135D3B"/>
    <w:rsid w:val="00135D9F"/>
    <w:rsid w:val="00135DFE"/>
    <w:rsid w:val="00135E89"/>
    <w:rsid w:val="00135F71"/>
    <w:rsid w:val="001360E9"/>
    <w:rsid w:val="0013613C"/>
    <w:rsid w:val="001361A5"/>
    <w:rsid w:val="00136202"/>
    <w:rsid w:val="00136350"/>
    <w:rsid w:val="0013642B"/>
    <w:rsid w:val="00136702"/>
    <w:rsid w:val="00136797"/>
    <w:rsid w:val="0013679A"/>
    <w:rsid w:val="0013692E"/>
    <w:rsid w:val="0013698F"/>
    <w:rsid w:val="001369AA"/>
    <w:rsid w:val="00136A0B"/>
    <w:rsid w:val="00136C82"/>
    <w:rsid w:val="00136E95"/>
    <w:rsid w:val="00137207"/>
    <w:rsid w:val="0013730F"/>
    <w:rsid w:val="0013750E"/>
    <w:rsid w:val="001378A6"/>
    <w:rsid w:val="001378B1"/>
    <w:rsid w:val="0013798A"/>
    <w:rsid w:val="00137BF0"/>
    <w:rsid w:val="00137E44"/>
    <w:rsid w:val="00137EB5"/>
    <w:rsid w:val="00140120"/>
    <w:rsid w:val="001401BA"/>
    <w:rsid w:val="001402C4"/>
    <w:rsid w:val="001403C5"/>
    <w:rsid w:val="001403CA"/>
    <w:rsid w:val="00140404"/>
    <w:rsid w:val="0014054B"/>
    <w:rsid w:val="001406FC"/>
    <w:rsid w:val="001408CD"/>
    <w:rsid w:val="00140DF0"/>
    <w:rsid w:val="00140F50"/>
    <w:rsid w:val="001412F6"/>
    <w:rsid w:val="00141314"/>
    <w:rsid w:val="00141474"/>
    <w:rsid w:val="001417ED"/>
    <w:rsid w:val="00141A8D"/>
    <w:rsid w:val="00141B7C"/>
    <w:rsid w:val="00141DE8"/>
    <w:rsid w:val="00142085"/>
    <w:rsid w:val="00142367"/>
    <w:rsid w:val="00142395"/>
    <w:rsid w:val="001423D3"/>
    <w:rsid w:val="0014252A"/>
    <w:rsid w:val="0014276C"/>
    <w:rsid w:val="001427E4"/>
    <w:rsid w:val="00142AA3"/>
    <w:rsid w:val="00142B05"/>
    <w:rsid w:val="00142B63"/>
    <w:rsid w:val="00142E9E"/>
    <w:rsid w:val="001430C0"/>
    <w:rsid w:val="00143766"/>
    <w:rsid w:val="00143A09"/>
    <w:rsid w:val="00143DF7"/>
    <w:rsid w:val="00143E84"/>
    <w:rsid w:val="00143EAC"/>
    <w:rsid w:val="00143EDF"/>
    <w:rsid w:val="00144069"/>
    <w:rsid w:val="001440D0"/>
    <w:rsid w:val="001442B3"/>
    <w:rsid w:val="00144361"/>
    <w:rsid w:val="00144444"/>
    <w:rsid w:val="00144451"/>
    <w:rsid w:val="0014449E"/>
    <w:rsid w:val="00144765"/>
    <w:rsid w:val="00144786"/>
    <w:rsid w:val="001447A2"/>
    <w:rsid w:val="001447FA"/>
    <w:rsid w:val="00144DD0"/>
    <w:rsid w:val="00144EA9"/>
    <w:rsid w:val="001452A8"/>
    <w:rsid w:val="00145327"/>
    <w:rsid w:val="001453B7"/>
    <w:rsid w:val="001454DB"/>
    <w:rsid w:val="0014557C"/>
    <w:rsid w:val="0014560B"/>
    <w:rsid w:val="0014578C"/>
    <w:rsid w:val="00145A32"/>
    <w:rsid w:val="00145D20"/>
    <w:rsid w:val="00145D97"/>
    <w:rsid w:val="00145DED"/>
    <w:rsid w:val="00145F17"/>
    <w:rsid w:val="00145F2E"/>
    <w:rsid w:val="00145F61"/>
    <w:rsid w:val="001460D4"/>
    <w:rsid w:val="00146365"/>
    <w:rsid w:val="0014650F"/>
    <w:rsid w:val="00146633"/>
    <w:rsid w:val="0014666C"/>
    <w:rsid w:val="001467BA"/>
    <w:rsid w:val="00146803"/>
    <w:rsid w:val="00146820"/>
    <w:rsid w:val="00146A10"/>
    <w:rsid w:val="00146AE2"/>
    <w:rsid w:val="00146C5B"/>
    <w:rsid w:val="00146E38"/>
    <w:rsid w:val="001472DD"/>
    <w:rsid w:val="00147322"/>
    <w:rsid w:val="00147361"/>
    <w:rsid w:val="001475C1"/>
    <w:rsid w:val="00147839"/>
    <w:rsid w:val="00147AEC"/>
    <w:rsid w:val="00147CB8"/>
    <w:rsid w:val="00147DF9"/>
    <w:rsid w:val="00147FD9"/>
    <w:rsid w:val="0015001B"/>
    <w:rsid w:val="00150063"/>
    <w:rsid w:val="00150183"/>
    <w:rsid w:val="00150283"/>
    <w:rsid w:val="00150617"/>
    <w:rsid w:val="001506DF"/>
    <w:rsid w:val="001507EE"/>
    <w:rsid w:val="00150876"/>
    <w:rsid w:val="0015092E"/>
    <w:rsid w:val="00150949"/>
    <w:rsid w:val="00150A02"/>
    <w:rsid w:val="00150A9C"/>
    <w:rsid w:val="00150AB8"/>
    <w:rsid w:val="00150CE7"/>
    <w:rsid w:val="00150D7F"/>
    <w:rsid w:val="00150F52"/>
    <w:rsid w:val="001510F0"/>
    <w:rsid w:val="001510F6"/>
    <w:rsid w:val="00151126"/>
    <w:rsid w:val="00151174"/>
    <w:rsid w:val="00151303"/>
    <w:rsid w:val="0015143B"/>
    <w:rsid w:val="001514F0"/>
    <w:rsid w:val="00151792"/>
    <w:rsid w:val="00151911"/>
    <w:rsid w:val="00151AD0"/>
    <w:rsid w:val="00151B2F"/>
    <w:rsid w:val="00151DC9"/>
    <w:rsid w:val="00152196"/>
    <w:rsid w:val="001521CC"/>
    <w:rsid w:val="001521D5"/>
    <w:rsid w:val="0015245A"/>
    <w:rsid w:val="001524E6"/>
    <w:rsid w:val="00152512"/>
    <w:rsid w:val="001525A6"/>
    <w:rsid w:val="001525E5"/>
    <w:rsid w:val="0015270B"/>
    <w:rsid w:val="00152741"/>
    <w:rsid w:val="00152858"/>
    <w:rsid w:val="00152AA9"/>
    <w:rsid w:val="00152B26"/>
    <w:rsid w:val="00152D16"/>
    <w:rsid w:val="00152F76"/>
    <w:rsid w:val="001531B4"/>
    <w:rsid w:val="00153508"/>
    <w:rsid w:val="001537EB"/>
    <w:rsid w:val="00153C1A"/>
    <w:rsid w:val="00153E49"/>
    <w:rsid w:val="00153FBA"/>
    <w:rsid w:val="001541BC"/>
    <w:rsid w:val="001542F3"/>
    <w:rsid w:val="00154384"/>
    <w:rsid w:val="001543F4"/>
    <w:rsid w:val="001545BF"/>
    <w:rsid w:val="001546EE"/>
    <w:rsid w:val="00154B51"/>
    <w:rsid w:val="00154FE4"/>
    <w:rsid w:val="00155500"/>
    <w:rsid w:val="00155675"/>
    <w:rsid w:val="00155694"/>
    <w:rsid w:val="0015571A"/>
    <w:rsid w:val="001557BD"/>
    <w:rsid w:val="00155859"/>
    <w:rsid w:val="00155EA0"/>
    <w:rsid w:val="00155EA9"/>
    <w:rsid w:val="00155EC7"/>
    <w:rsid w:val="0015607E"/>
    <w:rsid w:val="0015630A"/>
    <w:rsid w:val="001564B2"/>
    <w:rsid w:val="00156633"/>
    <w:rsid w:val="00156645"/>
    <w:rsid w:val="00156982"/>
    <w:rsid w:val="00156A32"/>
    <w:rsid w:val="00156AB1"/>
    <w:rsid w:val="00156D26"/>
    <w:rsid w:val="001572F1"/>
    <w:rsid w:val="0015742C"/>
    <w:rsid w:val="00157638"/>
    <w:rsid w:val="001576F0"/>
    <w:rsid w:val="00157833"/>
    <w:rsid w:val="0015789C"/>
    <w:rsid w:val="001578D2"/>
    <w:rsid w:val="001579A6"/>
    <w:rsid w:val="00157BEC"/>
    <w:rsid w:val="00157D17"/>
    <w:rsid w:val="00157EF7"/>
    <w:rsid w:val="00157F89"/>
    <w:rsid w:val="00160329"/>
    <w:rsid w:val="001604BA"/>
    <w:rsid w:val="001605A6"/>
    <w:rsid w:val="001606BB"/>
    <w:rsid w:val="001607C3"/>
    <w:rsid w:val="00160818"/>
    <w:rsid w:val="00160843"/>
    <w:rsid w:val="001608E9"/>
    <w:rsid w:val="00160944"/>
    <w:rsid w:val="001610B7"/>
    <w:rsid w:val="001614C4"/>
    <w:rsid w:val="00161573"/>
    <w:rsid w:val="0016169F"/>
    <w:rsid w:val="001617DC"/>
    <w:rsid w:val="00161800"/>
    <w:rsid w:val="0016181D"/>
    <w:rsid w:val="0016190E"/>
    <w:rsid w:val="00161921"/>
    <w:rsid w:val="00161A6B"/>
    <w:rsid w:val="00161C08"/>
    <w:rsid w:val="00161C27"/>
    <w:rsid w:val="00161CC9"/>
    <w:rsid w:val="00161D64"/>
    <w:rsid w:val="00161FC4"/>
    <w:rsid w:val="0016215B"/>
    <w:rsid w:val="001626D1"/>
    <w:rsid w:val="00162819"/>
    <w:rsid w:val="00162967"/>
    <w:rsid w:val="00162B73"/>
    <w:rsid w:val="00162D19"/>
    <w:rsid w:val="00162E25"/>
    <w:rsid w:val="00162F36"/>
    <w:rsid w:val="001631B7"/>
    <w:rsid w:val="001634DA"/>
    <w:rsid w:val="00163764"/>
    <w:rsid w:val="001638B8"/>
    <w:rsid w:val="001639BE"/>
    <w:rsid w:val="00163A38"/>
    <w:rsid w:val="00163CD7"/>
    <w:rsid w:val="00163E5B"/>
    <w:rsid w:val="00163FFD"/>
    <w:rsid w:val="0016413F"/>
    <w:rsid w:val="00164698"/>
    <w:rsid w:val="00164917"/>
    <w:rsid w:val="001649EA"/>
    <w:rsid w:val="00164A53"/>
    <w:rsid w:val="00164B3A"/>
    <w:rsid w:val="00164BD5"/>
    <w:rsid w:val="00164F71"/>
    <w:rsid w:val="00164FDC"/>
    <w:rsid w:val="00165331"/>
    <w:rsid w:val="0016538E"/>
    <w:rsid w:val="0016544A"/>
    <w:rsid w:val="00165474"/>
    <w:rsid w:val="001654BD"/>
    <w:rsid w:val="0016560D"/>
    <w:rsid w:val="001658ED"/>
    <w:rsid w:val="00165F07"/>
    <w:rsid w:val="0016601B"/>
    <w:rsid w:val="00166139"/>
    <w:rsid w:val="00166140"/>
    <w:rsid w:val="0016627E"/>
    <w:rsid w:val="001663FB"/>
    <w:rsid w:val="001664D8"/>
    <w:rsid w:val="001665C4"/>
    <w:rsid w:val="001665E2"/>
    <w:rsid w:val="001666B1"/>
    <w:rsid w:val="00166B16"/>
    <w:rsid w:val="00166B9F"/>
    <w:rsid w:val="00166C17"/>
    <w:rsid w:val="00166C60"/>
    <w:rsid w:val="00166D37"/>
    <w:rsid w:val="00166DB6"/>
    <w:rsid w:val="00166FB7"/>
    <w:rsid w:val="00166FE7"/>
    <w:rsid w:val="001672BA"/>
    <w:rsid w:val="001674AF"/>
    <w:rsid w:val="001674ED"/>
    <w:rsid w:val="0016779F"/>
    <w:rsid w:val="0016786F"/>
    <w:rsid w:val="00167A96"/>
    <w:rsid w:val="00167C75"/>
    <w:rsid w:val="00167F10"/>
    <w:rsid w:val="00167FC5"/>
    <w:rsid w:val="00170321"/>
    <w:rsid w:val="00170350"/>
    <w:rsid w:val="001707B7"/>
    <w:rsid w:val="00170875"/>
    <w:rsid w:val="00170932"/>
    <w:rsid w:val="00170977"/>
    <w:rsid w:val="00170AA5"/>
    <w:rsid w:val="00170ABE"/>
    <w:rsid w:val="00170CFC"/>
    <w:rsid w:val="00171031"/>
    <w:rsid w:val="00171125"/>
    <w:rsid w:val="001712A0"/>
    <w:rsid w:val="001713E0"/>
    <w:rsid w:val="0017149D"/>
    <w:rsid w:val="001716D4"/>
    <w:rsid w:val="001716F1"/>
    <w:rsid w:val="001718E9"/>
    <w:rsid w:val="00171968"/>
    <w:rsid w:val="00171B4B"/>
    <w:rsid w:val="00171DB8"/>
    <w:rsid w:val="00171E48"/>
    <w:rsid w:val="00171ED7"/>
    <w:rsid w:val="00171F7B"/>
    <w:rsid w:val="00171F7D"/>
    <w:rsid w:val="00171FE0"/>
    <w:rsid w:val="001720C3"/>
    <w:rsid w:val="00172175"/>
    <w:rsid w:val="0017235C"/>
    <w:rsid w:val="00172507"/>
    <w:rsid w:val="0017256D"/>
    <w:rsid w:val="00172581"/>
    <w:rsid w:val="0017290D"/>
    <w:rsid w:val="00172983"/>
    <w:rsid w:val="00172C2C"/>
    <w:rsid w:val="00172CF6"/>
    <w:rsid w:val="00172F5A"/>
    <w:rsid w:val="00172FD6"/>
    <w:rsid w:val="001731A8"/>
    <w:rsid w:val="00173245"/>
    <w:rsid w:val="0017351E"/>
    <w:rsid w:val="001735B6"/>
    <w:rsid w:val="001736BC"/>
    <w:rsid w:val="001738A3"/>
    <w:rsid w:val="001739D9"/>
    <w:rsid w:val="00173C42"/>
    <w:rsid w:val="00173FFA"/>
    <w:rsid w:val="00174174"/>
    <w:rsid w:val="001742D1"/>
    <w:rsid w:val="001743FA"/>
    <w:rsid w:val="0017440F"/>
    <w:rsid w:val="0017446E"/>
    <w:rsid w:val="001744A8"/>
    <w:rsid w:val="0017459B"/>
    <w:rsid w:val="001746B9"/>
    <w:rsid w:val="00174783"/>
    <w:rsid w:val="0017479D"/>
    <w:rsid w:val="00174A5E"/>
    <w:rsid w:val="00174D66"/>
    <w:rsid w:val="00174E46"/>
    <w:rsid w:val="00174EE1"/>
    <w:rsid w:val="001750F5"/>
    <w:rsid w:val="001752D0"/>
    <w:rsid w:val="001752EB"/>
    <w:rsid w:val="0017535B"/>
    <w:rsid w:val="0017571F"/>
    <w:rsid w:val="001758CB"/>
    <w:rsid w:val="00175A45"/>
    <w:rsid w:val="00175B28"/>
    <w:rsid w:val="00175B58"/>
    <w:rsid w:val="00175C92"/>
    <w:rsid w:val="00175D7F"/>
    <w:rsid w:val="00175E61"/>
    <w:rsid w:val="00176011"/>
    <w:rsid w:val="00176092"/>
    <w:rsid w:val="0017610F"/>
    <w:rsid w:val="0017613F"/>
    <w:rsid w:val="00176205"/>
    <w:rsid w:val="001764F9"/>
    <w:rsid w:val="00176745"/>
    <w:rsid w:val="0017677F"/>
    <w:rsid w:val="00176A4C"/>
    <w:rsid w:val="00176A9B"/>
    <w:rsid w:val="00176C18"/>
    <w:rsid w:val="0017724D"/>
    <w:rsid w:val="0017725D"/>
    <w:rsid w:val="001773DF"/>
    <w:rsid w:val="001775B4"/>
    <w:rsid w:val="00177706"/>
    <w:rsid w:val="00177761"/>
    <w:rsid w:val="00177BC5"/>
    <w:rsid w:val="00177C9A"/>
    <w:rsid w:val="00177D6F"/>
    <w:rsid w:val="0018019E"/>
    <w:rsid w:val="001801F7"/>
    <w:rsid w:val="0018046B"/>
    <w:rsid w:val="001805BA"/>
    <w:rsid w:val="00180608"/>
    <w:rsid w:val="0018075B"/>
    <w:rsid w:val="00180B94"/>
    <w:rsid w:val="00180CE1"/>
    <w:rsid w:val="00180E87"/>
    <w:rsid w:val="001810FE"/>
    <w:rsid w:val="0018136E"/>
    <w:rsid w:val="001814F9"/>
    <w:rsid w:val="0018162B"/>
    <w:rsid w:val="00181956"/>
    <w:rsid w:val="00181964"/>
    <w:rsid w:val="00181A21"/>
    <w:rsid w:val="00181DAB"/>
    <w:rsid w:val="00182057"/>
    <w:rsid w:val="00182204"/>
    <w:rsid w:val="00182305"/>
    <w:rsid w:val="00182950"/>
    <w:rsid w:val="00182B1A"/>
    <w:rsid w:val="00182B99"/>
    <w:rsid w:val="00182C64"/>
    <w:rsid w:val="00182D9B"/>
    <w:rsid w:val="00182E3B"/>
    <w:rsid w:val="00183226"/>
    <w:rsid w:val="0018323E"/>
    <w:rsid w:val="001833C1"/>
    <w:rsid w:val="0018348D"/>
    <w:rsid w:val="00183496"/>
    <w:rsid w:val="00183535"/>
    <w:rsid w:val="001836AE"/>
    <w:rsid w:val="00183C2A"/>
    <w:rsid w:val="00184450"/>
    <w:rsid w:val="001844F3"/>
    <w:rsid w:val="001845AA"/>
    <w:rsid w:val="0018498B"/>
    <w:rsid w:val="00184B1F"/>
    <w:rsid w:val="00184C7E"/>
    <w:rsid w:val="00184DE1"/>
    <w:rsid w:val="00184FC6"/>
    <w:rsid w:val="001855E2"/>
    <w:rsid w:val="0018561D"/>
    <w:rsid w:val="0018570D"/>
    <w:rsid w:val="0018595F"/>
    <w:rsid w:val="00185999"/>
    <w:rsid w:val="00185A5D"/>
    <w:rsid w:val="00185AD6"/>
    <w:rsid w:val="00185DF6"/>
    <w:rsid w:val="00186034"/>
    <w:rsid w:val="00186198"/>
    <w:rsid w:val="001865ED"/>
    <w:rsid w:val="00186AD7"/>
    <w:rsid w:val="00186C02"/>
    <w:rsid w:val="00186C4D"/>
    <w:rsid w:val="00186CA6"/>
    <w:rsid w:val="00186D25"/>
    <w:rsid w:val="00187087"/>
    <w:rsid w:val="001874A7"/>
    <w:rsid w:val="0018754B"/>
    <w:rsid w:val="0018763F"/>
    <w:rsid w:val="00187845"/>
    <w:rsid w:val="001879E0"/>
    <w:rsid w:val="00187E5E"/>
    <w:rsid w:val="00187F96"/>
    <w:rsid w:val="00187FB8"/>
    <w:rsid w:val="001902BF"/>
    <w:rsid w:val="00190363"/>
    <w:rsid w:val="001903EC"/>
    <w:rsid w:val="00190527"/>
    <w:rsid w:val="0019074D"/>
    <w:rsid w:val="00190C73"/>
    <w:rsid w:val="00190E77"/>
    <w:rsid w:val="001910F3"/>
    <w:rsid w:val="00191309"/>
    <w:rsid w:val="00191337"/>
    <w:rsid w:val="00191465"/>
    <w:rsid w:val="00191497"/>
    <w:rsid w:val="0019159E"/>
    <w:rsid w:val="001916A4"/>
    <w:rsid w:val="0019181C"/>
    <w:rsid w:val="00191892"/>
    <w:rsid w:val="0019189D"/>
    <w:rsid w:val="00191CA4"/>
    <w:rsid w:val="00191D1B"/>
    <w:rsid w:val="00191EF6"/>
    <w:rsid w:val="00191F5C"/>
    <w:rsid w:val="00192019"/>
    <w:rsid w:val="001920E4"/>
    <w:rsid w:val="00192104"/>
    <w:rsid w:val="001921A7"/>
    <w:rsid w:val="001922FD"/>
    <w:rsid w:val="001924B8"/>
    <w:rsid w:val="00192645"/>
    <w:rsid w:val="001927D1"/>
    <w:rsid w:val="001929D0"/>
    <w:rsid w:val="001929E7"/>
    <w:rsid w:val="00192EEE"/>
    <w:rsid w:val="00193306"/>
    <w:rsid w:val="001933D6"/>
    <w:rsid w:val="001934F5"/>
    <w:rsid w:val="001934FE"/>
    <w:rsid w:val="001937CD"/>
    <w:rsid w:val="00193C02"/>
    <w:rsid w:val="00193E17"/>
    <w:rsid w:val="00193E47"/>
    <w:rsid w:val="00194139"/>
    <w:rsid w:val="00194197"/>
    <w:rsid w:val="0019424E"/>
    <w:rsid w:val="001947B1"/>
    <w:rsid w:val="0019485B"/>
    <w:rsid w:val="001948B5"/>
    <w:rsid w:val="00194943"/>
    <w:rsid w:val="00194A9A"/>
    <w:rsid w:val="00194D2A"/>
    <w:rsid w:val="00194E74"/>
    <w:rsid w:val="00194F4E"/>
    <w:rsid w:val="00195063"/>
    <w:rsid w:val="001951A2"/>
    <w:rsid w:val="00195395"/>
    <w:rsid w:val="0019547C"/>
    <w:rsid w:val="001954D2"/>
    <w:rsid w:val="00195896"/>
    <w:rsid w:val="00195BFD"/>
    <w:rsid w:val="00195C5E"/>
    <w:rsid w:val="001961DB"/>
    <w:rsid w:val="00196223"/>
    <w:rsid w:val="001962C0"/>
    <w:rsid w:val="00196437"/>
    <w:rsid w:val="001964F1"/>
    <w:rsid w:val="00196579"/>
    <w:rsid w:val="001966F7"/>
    <w:rsid w:val="00196798"/>
    <w:rsid w:val="001969AF"/>
    <w:rsid w:val="001969F4"/>
    <w:rsid w:val="00196B36"/>
    <w:rsid w:val="00196BF8"/>
    <w:rsid w:val="00196C88"/>
    <w:rsid w:val="00196F58"/>
    <w:rsid w:val="00196FEC"/>
    <w:rsid w:val="00197025"/>
    <w:rsid w:val="0019702A"/>
    <w:rsid w:val="00197322"/>
    <w:rsid w:val="0019732A"/>
    <w:rsid w:val="00197472"/>
    <w:rsid w:val="0019748F"/>
    <w:rsid w:val="001974C7"/>
    <w:rsid w:val="001977AF"/>
    <w:rsid w:val="00197807"/>
    <w:rsid w:val="001979DC"/>
    <w:rsid w:val="001979FE"/>
    <w:rsid w:val="00197B79"/>
    <w:rsid w:val="00197DC1"/>
    <w:rsid w:val="00197EC4"/>
    <w:rsid w:val="001A00C5"/>
    <w:rsid w:val="001A00E4"/>
    <w:rsid w:val="001A0152"/>
    <w:rsid w:val="001A04C9"/>
    <w:rsid w:val="001A0584"/>
    <w:rsid w:val="001A06DB"/>
    <w:rsid w:val="001A06EB"/>
    <w:rsid w:val="001A0C1B"/>
    <w:rsid w:val="001A0C97"/>
    <w:rsid w:val="001A0D88"/>
    <w:rsid w:val="001A0F83"/>
    <w:rsid w:val="001A0FB9"/>
    <w:rsid w:val="001A10A6"/>
    <w:rsid w:val="001A146B"/>
    <w:rsid w:val="001A15DA"/>
    <w:rsid w:val="001A17BA"/>
    <w:rsid w:val="001A1BAA"/>
    <w:rsid w:val="001A1BF4"/>
    <w:rsid w:val="001A1D37"/>
    <w:rsid w:val="001A1DB8"/>
    <w:rsid w:val="001A1F32"/>
    <w:rsid w:val="001A1F7F"/>
    <w:rsid w:val="001A2017"/>
    <w:rsid w:val="001A2041"/>
    <w:rsid w:val="001A21C5"/>
    <w:rsid w:val="001A21F0"/>
    <w:rsid w:val="001A2283"/>
    <w:rsid w:val="001A22ED"/>
    <w:rsid w:val="001A23CD"/>
    <w:rsid w:val="001A2712"/>
    <w:rsid w:val="001A2829"/>
    <w:rsid w:val="001A2939"/>
    <w:rsid w:val="001A2B44"/>
    <w:rsid w:val="001A2C8D"/>
    <w:rsid w:val="001A2D2F"/>
    <w:rsid w:val="001A2EA2"/>
    <w:rsid w:val="001A2F9E"/>
    <w:rsid w:val="001A30EF"/>
    <w:rsid w:val="001A3600"/>
    <w:rsid w:val="001A3888"/>
    <w:rsid w:val="001A38D4"/>
    <w:rsid w:val="001A3DEC"/>
    <w:rsid w:val="001A3E5F"/>
    <w:rsid w:val="001A3EC9"/>
    <w:rsid w:val="001A403C"/>
    <w:rsid w:val="001A407D"/>
    <w:rsid w:val="001A409A"/>
    <w:rsid w:val="001A42E3"/>
    <w:rsid w:val="001A4391"/>
    <w:rsid w:val="001A447B"/>
    <w:rsid w:val="001A4642"/>
    <w:rsid w:val="001A465E"/>
    <w:rsid w:val="001A46CB"/>
    <w:rsid w:val="001A4767"/>
    <w:rsid w:val="001A4916"/>
    <w:rsid w:val="001A4CA6"/>
    <w:rsid w:val="001A4CC1"/>
    <w:rsid w:val="001A4CD6"/>
    <w:rsid w:val="001A4EFF"/>
    <w:rsid w:val="001A516F"/>
    <w:rsid w:val="001A517A"/>
    <w:rsid w:val="001A51C6"/>
    <w:rsid w:val="001A52C3"/>
    <w:rsid w:val="001A5681"/>
    <w:rsid w:val="001A57EB"/>
    <w:rsid w:val="001A582A"/>
    <w:rsid w:val="001A5A17"/>
    <w:rsid w:val="001A5BBB"/>
    <w:rsid w:val="001A5CA6"/>
    <w:rsid w:val="001A5FBA"/>
    <w:rsid w:val="001A600F"/>
    <w:rsid w:val="001A61C0"/>
    <w:rsid w:val="001A648C"/>
    <w:rsid w:val="001A65EE"/>
    <w:rsid w:val="001A6639"/>
    <w:rsid w:val="001A697D"/>
    <w:rsid w:val="001A69DE"/>
    <w:rsid w:val="001A6A78"/>
    <w:rsid w:val="001A6FAB"/>
    <w:rsid w:val="001A7025"/>
    <w:rsid w:val="001A7280"/>
    <w:rsid w:val="001A72C7"/>
    <w:rsid w:val="001A739D"/>
    <w:rsid w:val="001A77AC"/>
    <w:rsid w:val="001A7B01"/>
    <w:rsid w:val="001A7BAC"/>
    <w:rsid w:val="001A7C30"/>
    <w:rsid w:val="001A7DCC"/>
    <w:rsid w:val="001B000B"/>
    <w:rsid w:val="001B0046"/>
    <w:rsid w:val="001B00B2"/>
    <w:rsid w:val="001B0449"/>
    <w:rsid w:val="001B055E"/>
    <w:rsid w:val="001B05E8"/>
    <w:rsid w:val="001B0806"/>
    <w:rsid w:val="001B0889"/>
    <w:rsid w:val="001B0A58"/>
    <w:rsid w:val="001B0BA8"/>
    <w:rsid w:val="001B0CD6"/>
    <w:rsid w:val="001B0E02"/>
    <w:rsid w:val="001B0EE1"/>
    <w:rsid w:val="001B0FB5"/>
    <w:rsid w:val="001B127E"/>
    <w:rsid w:val="001B152D"/>
    <w:rsid w:val="001B1670"/>
    <w:rsid w:val="001B16FB"/>
    <w:rsid w:val="001B17B7"/>
    <w:rsid w:val="001B1E2B"/>
    <w:rsid w:val="001B2181"/>
    <w:rsid w:val="001B2326"/>
    <w:rsid w:val="001B270C"/>
    <w:rsid w:val="001B2984"/>
    <w:rsid w:val="001B2FF5"/>
    <w:rsid w:val="001B3133"/>
    <w:rsid w:val="001B3152"/>
    <w:rsid w:val="001B31A4"/>
    <w:rsid w:val="001B3711"/>
    <w:rsid w:val="001B3C53"/>
    <w:rsid w:val="001B3F7E"/>
    <w:rsid w:val="001B42F2"/>
    <w:rsid w:val="001B436D"/>
    <w:rsid w:val="001B44C5"/>
    <w:rsid w:val="001B4964"/>
    <w:rsid w:val="001B4A53"/>
    <w:rsid w:val="001B4B6B"/>
    <w:rsid w:val="001B4BB1"/>
    <w:rsid w:val="001B51D7"/>
    <w:rsid w:val="001B537C"/>
    <w:rsid w:val="001B549B"/>
    <w:rsid w:val="001B5607"/>
    <w:rsid w:val="001B5930"/>
    <w:rsid w:val="001B59F3"/>
    <w:rsid w:val="001B5C4B"/>
    <w:rsid w:val="001B5F6C"/>
    <w:rsid w:val="001B6194"/>
    <w:rsid w:val="001B65C5"/>
    <w:rsid w:val="001B66EF"/>
    <w:rsid w:val="001B6764"/>
    <w:rsid w:val="001B6788"/>
    <w:rsid w:val="001B6852"/>
    <w:rsid w:val="001B68C7"/>
    <w:rsid w:val="001B6951"/>
    <w:rsid w:val="001B6A0B"/>
    <w:rsid w:val="001B6C50"/>
    <w:rsid w:val="001B700B"/>
    <w:rsid w:val="001B7143"/>
    <w:rsid w:val="001B7310"/>
    <w:rsid w:val="001B775B"/>
    <w:rsid w:val="001B7AAF"/>
    <w:rsid w:val="001B7C61"/>
    <w:rsid w:val="001B7CAE"/>
    <w:rsid w:val="001B7CDA"/>
    <w:rsid w:val="001B7F45"/>
    <w:rsid w:val="001C04E1"/>
    <w:rsid w:val="001C04F7"/>
    <w:rsid w:val="001C060E"/>
    <w:rsid w:val="001C091C"/>
    <w:rsid w:val="001C0988"/>
    <w:rsid w:val="001C0AE9"/>
    <w:rsid w:val="001C0BDD"/>
    <w:rsid w:val="001C0C8F"/>
    <w:rsid w:val="001C10A3"/>
    <w:rsid w:val="001C10D6"/>
    <w:rsid w:val="001C11B1"/>
    <w:rsid w:val="001C1215"/>
    <w:rsid w:val="001C131E"/>
    <w:rsid w:val="001C13F1"/>
    <w:rsid w:val="001C1553"/>
    <w:rsid w:val="001C15B7"/>
    <w:rsid w:val="001C18BC"/>
    <w:rsid w:val="001C1962"/>
    <w:rsid w:val="001C1980"/>
    <w:rsid w:val="001C198F"/>
    <w:rsid w:val="001C1B8A"/>
    <w:rsid w:val="001C1F3A"/>
    <w:rsid w:val="001C2389"/>
    <w:rsid w:val="001C2526"/>
    <w:rsid w:val="001C2605"/>
    <w:rsid w:val="001C2C88"/>
    <w:rsid w:val="001C2CE5"/>
    <w:rsid w:val="001C2DC6"/>
    <w:rsid w:val="001C2FB7"/>
    <w:rsid w:val="001C32EF"/>
    <w:rsid w:val="001C33EA"/>
    <w:rsid w:val="001C3586"/>
    <w:rsid w:val="001C358F"/>
    <w:rsid w:val="001C35DB"/>
    <w:rsid w:val="001C374B"/>
    <w:rsid w:val="001C3764"/>
    <w:rsid w:val="001C377C"/>
    <w:rsid w:val="001C3841"/>
    <w:rsid w:val="001C3CAC"/>
    <w:rsid w:val="001C3D66"/>
    <w:rsid w:val="001C41DC"/>
    <w:rsid w:val="001C41ED"/>
    <w:rsid w:val="001C4330"/>
    <w:rsid w:val="001C44E1"/>
    <w:rsid w:val="001C4647"/>
    <w:rsid w:val="001C4842"/>
    <w:rsid w:val="001C49C8"/>
    <w:rsid w:val="001C4AF2"/>
    <w:rsid w:val="001C4C30"/>
    <w:rsid w:val="001C4FCE"/>
    <w:rsid w:val="001C4FE4"/>
    <w:rsid w:val="001C511F"/>
    <w:rsid w:val="001C51F2"/>
    <w:rsid w:val="001C530E"/>
    <w:rsid w:val="001C5353"/>
    <w:rsid w:val="001C5560"/>
    <w:rsid w:val="001C57CE"/>
    <w:rsid w:val="001C5DE2"/>
    <w:rsid w:val="001C5E10"/>
    <w:rsid w:val="001C61C4"/>
    <w:rsid w:val="001C637F"/>
    <w:rsid w:val="001C6559"/>
    <w:rsid w:val="001C6639"/>
    <w:rsid w:val="001C6B35"/>
    <w:rsid w:val="001C6BAA"/>
    <w:rsid w:val="001C6F5D"/>
    <w:rsid w:val="001C6FFC"/>
    <w:rsid w:val="001C7015"/>
    <w:rsid w:val="001C710C"/>
    <w:rsid w:val="001C720B"/>
    <w:rsid w:val="001C7410"/>
    <w:rsid w:val="001C75C5"/>
    <w:rsid w:val="001C761F"/>
    <w:rsid w:val="001C7679"/>
    <w:rsid w:val="001C7788"/>
    <w:rsid w:val="001C7F99"/>
    <w:rsid w:val="001D0056"/>
    <w:rsid w:val="001D0157"/>
    <w:rsid w:val="001D0256"/>
    <w:rsid w:val="001D0294"/>
    <w:rsid w:val="001D041E"/>
    <w:rsid w:val="001D04AB"/>
    <w:rsid w:val="001D05C8"/>
    <w:rsid w:val="001D0638"/>
    <w:rsid w:val="001D07B0"/>
    <w:rsid w:val="001D0ADD"/>
    <w:rsid w:val="001D0AF2"/>
    <w:rsid w:val="001D0C1B"/>
    <w:rsid w:val="001D0E99"/>
    <w:rsid w:val="001D0EAC"/>
    <w:rsid w:val="001D0F03"/>
    <w:rsid w:val="001D0F26"/>
    <w:rsid w:val="001D13C3"/>
    <w:rsid w:val="001D17B6"/>
    <w:rsid w:val="001D19CD"/>
    <w:rsid w:val="001D1C32"/>
    <w:rsid w:val="001D1CFE"/>
    <w:rsid w:val="001D20DC"/>
    <w:rsid w:val="001D2111"/>
    <w:rsid w:val="001D24CD"/>
    <w:rsid w:val="001D25F6"/>
    <w:rsid w:val="001D268D"/>
    <w:rsid w:val="001D276A"/>
    <w:rsid w:val="001D2773"/>
    <w:rsid w:val="001D27F4"/>
    <w:rsid w:val="001D28AC"/>
    <w:rsid w:val="001D2ACE"/>
    <w:rsid w:val="001D2BE2"/>
    <w:rsid w:val="001D302C"/>
    <w:rsid w:val="001D3150"/>
    <w:rsid w:val="001D3265"/>
    <w:rsid w:val="001D3465"/>
    <w:rsid w:val="001D34A3"/>
    <w:rsid w:val="001D3588"/>
    <w:rsid w:val="001D363F"/>
    <w:rsid w:val="001D37A3"/>
    <w:rsid w:val="001D38CE"/>
    <w:rsid w:val="001D3DA5"/>
    <w:rsid w:val="001D3E16"/>
    <w:rsid w:val="001D3FCA"/>
    <w:rsid w:val="001D4051"/>
    <w:rsid w:val="001D40E8"/>
    <w:rsid w:val="001D4287"/>
    <w:rsid w:val="001D4392"/>
    <w:rsid w:val="001D45FD"/>
    <w:rsid w:val="001D4820"/>
    <w:rsid w:val="001D4838"/>
    <w:rsid w:val="001D4904"/>
    <w:rsid w:val="001D49E8"/>
    <w:rsid w:val="001D4A9A"/>
    <w:rsid w:val="001D4D4B"/>
    <w:rsid w:val="001D500B"/>
    <w:rsid w:val="001D5231"/>
    <w:rsid w:val="001D527F"/>
    <w:rsid w:val="001D5334"/>
    <w:rsid w:val="001D544A"/>
    <w:rsid w:val="001D5484"/>
    <w:rsid w:val="001D54B9"/>
    <w:rsid w:val="001D55E8"/>
    <w:rsid w:val="001D566B"/>
    <w:rsid w:val="001D56E9"/>
    <w:rsid w:val="001D57DA"/>
    <w:rsid w:val="001D5AAD"/>
    <w:rsid w:val="001D5E4C"/>
    <w:rsid w:val="001D5F83"/>
    <w:rsid w:val="001D60D7"/>
    <w:rsid w:val="001D61D6"/>
    <w:rsid w:val="001D6237"/>
    <w:rsid w:val="001D633D"/>
    <w:rsid w:val="001D6503"/>
    <w:rsid w:val="001D69CE"/>
    <w:rsid w:val="001D69E1"/>
    <w:rsid w:val="001D6A90"/>
    <w:rsid w:val="001D6D85"/>
    <w:rsid w:val="001D6F42"/>
    <w:rsid w:val="001D6F8A"/>
    <w:rsid w:val="001D72AE"/>
    <w:rsid w:val="001D747B"/>
    <w:rsid w:val="001D7545"/>
    <w:rsid w:val="001D758C"/>
    <w:rsid w:val="001D76BA"/>
    <w:rsid w:val="001D76C5"/>
    <w:rsid w:val="001D76E4"/>
    <w:rsid w:val="001D7897"/>
    <w:rsid w:val="001D7D3E"/>
    <w:rsid w:val="001D7F23"/>
    <w:rsid w:val="001D7FD0"/>
    <w:rsid w:val="001D7FFA"/>
    <w:rsid w:val="001E00DA"/>
    <w:rsid w:val="001E0264"/>
    <w:rsid w:val="001E043B"/>
    <w:rsid w:val="001E0769"/>
    <w:rsid w:val="001E07BD"/>
    <w:rsid w:val="001E0823"/>
    <w:rsid w:val="001E0867"/>
    <w:rsid w:val="001E08FF"/>
    <w:rsid w:val="001E0D06"/>
    <w:rsid w:val="001E0E47"/>
    <w:rsid w:val="001E0E75"/>
    <w:rsid w:val="001E0EBE"/>
    <w:rsid w:val="001E14A4"/>
    <w:rsid w:val="001E1567"/>
    <w:rsid w:val="001E1A54"/>
    <w:rsid w:val="001E1A7F"/>
    <w:rsid w:val="001E1AB4"/>
    <w:rsid w:val="001E1B9E"/>
    <w:rsid w:val="001E1CD0"/>
    <w:rsid w:val="001E1EEA"/>
    <w:rsid w:val="001E1F21"/>
    <w:rsid w:val="001E1FA7"/>
    <w:rsid w:val="001E2061"/>
    <w:rsid w:val="001E212A"/>
    <w:rsid w:val="001E219A"/>
    <w:rsid w:val="001E2357"/>
    <w:rsid w:val="001E2407"/>
    <w:rsid w:val="001E24CB"/>
    <w:rsid w:val="001E2554"/>
    <w:rsid w:val="001E262C"/>
    <w:rsid w:val="001E27CF"/>
    <w:rsid w:val="001E27EB"/>
    <w:rsid w:val="001E2893"/>
    <w:rsid w:val="001E2ADF"/>
    <w:rsid w:val="001E2DEB"/>
    <w:rsid w:val="001E2EC4"/>
    <w:rsid w:val="001E2F13"/>
    <w:rsid w:val="001E3046"/>
    <w:rsid w:val="001E3297"/>
    <w:rsid w:val="001E33FF"/>
    <w:rsid w:val="001E3450"/>
    <w:rsid w:val="001E348B"/>
    <w:rsid w:val="001E3767"/>
    <w:rsid w:val="001E392E"/>
    <w:rsid w:val="001E3943"/>
    <w:rsid w:val="001E3A0D"/>
    <w:rsid w:val="001E425F"/>
    <w:rsid w:val="001E42D8"/>
    <w:rsid w:val="001E43E8"/>
    <w:rsid w:val="001E4479"/>
    <w:rsid w:val="001E4560"/>
    <w:rsid w:val="001E4A9C"/>
    <w:rsid w:val="001E4CA2"/>
    <w:rsid w:val="001E4F34"/>
    <w:rsid w:val="001E4F54"/>
    <w:rsid w:val="001E5045"/>
    <w:rsid w:val="001E51E4"/>
    <w:rsid w:val="001E523A"/>
    <w:rsid w:val="001E52A5"/>
    <w:rsid w:val="001E52D1"/>
    <w:rsid w:val="001E5911"/>
    <w:rsid w:val="001E597D"/>
    <w:rsid w:val="001E59F2"/>
    <w:rsid w:val="001E5BBA"/>
    <w:rsid w:val="001E5C06"/>
    <w:rsid w:val="001E5CA2"/>
    <w:rsid w:val="001E5CDA"/>
    <w:rsid w:val="001E5DEC"/>
    <w:rsid w:val="001E6027"/>
    <w:rsid w:val="001E61C9"/>
    <w:rsid w:val="001E6375"/>
    <w:rsid w:val="001E6472"/>
    <w:rsid w:val="001E653B"/>
    <w:rsid w:val="001E6797"/>
    <w:rsid w:val="001E68FA"/>
    <w:rsid w:val="001E6981"/>
    <w:rsid w:val="001E6C17"/>
    <w:rsid w:val="001E6D3A"/>
    <w:rsid w:val="001E6DA7"/>
    <w:rsid w:val="001E6E55"/>
    <w:rsid w:val="001E6EAC"/>
    <w:rsid w:val="001E6F6E"/>
    <w:rsid w:val="001E700E"/>
    <w:rsid w:val="001E766C"/>
    <w:rsid w:val="001E76F6"/>
    <w:rsid w:val="001E77CB"/>
    <w:rsid w:val="001E7805"/>
    <w:rsid w:val="001E7B03"/>
    <w:rsid w:val="001E7D8A"/>
    <w:rsid w:val="001E7FEA"/>
    <w:rsid w:val="001F02B7"/>
    <w:rsid w:val="001F03A0"/>
    <w:rsid w:val="001F0423"/>
    <w:rsid w:val="001F05C0"/>
    <w:rsid w:val="001F0648"/>
    <w:rsid w:val="001F067F"/>
    <w:rsid w:val="001F093B"/>
    <w:rsid w:val="001F09AD"/>
    <w:rsid w:val="001F09F4"/>
    <w:rsid w:val="001F0A90"/>
    <w:rsid w:val="001F0E7D"/>
    <w:rsid w:val="001F0F76"/>
    <w:rsid w:val="001F1179"/>
    <w:rsid w:val="001F118B"/>
    <w:rsid w:val="001F1313"/>
    <w:rsid w:val="001F1457"/>
    <w:rsid w:val="001F15D6"/>
    <w:rsid w:val="001F167D"/>
    <w:rsid w:val="001F16CA"/>
    <w:rsid w:val="001F174F"/>
    <w:rsid w:val="001F1944"/>
    <w:rsid w:val="001F19A4"/>
    <w:rsid w:val="001F1B8C"/>
    <w:rsid w:val="001F1BCB"/>
    <w:rsid w:val="001F1CA2"/>
    <w:rsid w:val="001F1D03"/>
    <w:rsid w:val="001F1DDC"/>
    <w:rsid w:val="001F1ED5"/>
    <w:rsid w:val="001F1F25"/>
    <w:rsid w:val="001F1F3E"/>
    <w:rsid w:val="001F1F8F"/>
    <w:rsid w:val="001F2214"/>
    <w:rsid w:val="001F279C"/>
    <w:rsid w:val="001F27AA"/>
    <w:rsid w:val="001F27C6"/>
    <w:rsid w:val="001F2932"/>
    <w:rsid w:val="001F2A1B"/>
    <w:rsid w:val="001F2B06"/>
    <w:rsid w:val="001F2B78"/>
    <w:rsid w:val="001F2C02"/>
    <w:rsid w:val="001F2CD4"/>
    <w:rsid w:val="001F2D44"/>
    <w:rsid w:val="001F2D77"/>
    <w:rsid w:val="001F2E46"/>
    <w:rsid w:val="001F3012"/>
    <w:rsid w:val="001F3179"/>
    <w:rsid w:val="001F31E6"/>
    <w:rsid w:val="001F32B6"/>
    <w:rsid w:val="001F337B"/>
    <w:rsid w:val="001F3506"/>
    <w:rsid w:val="001F3593"/>
    <w:rsid w:val="001F35D5"/>
    <w:rsid w:val="001F370C"/>
    <w:rsid w:val="001F3713"/>
    <w:rsid w:val="001F37F4"/>
    <w:rsid w:val="001F3B6D"/>
    <w:rsid w:val="001F3C55"/>
    <w:rsid w:val="001F3CA4"/>
    <w:rsid w:val="001F3D96"/>
    <w:rsid w:val="001F3E37"/>
    <w:rsid w:val="001F3E8D"/>
    <w:rsid w:val="001F426D"/>
    <w:rsid w:val="001F43CD"/>
    <w:rsid w:val="001F470E"/>
    <w:rsid w:val="001F493D"/>
    <w:rsid w:val="001F4A5A"/>
    <w:rsid w:val="001F4B5C"/>
    <w:rsid w:val="001F4D82"/>
    <w:rsid w:val="001F5090"/>
    <w:rsid w:val="001F50FC"/>
    <w:rsid w:val="001F5370"/>
    <w:rsid w:val="001F5385"/>
    <w:rsid w:val="001F55AB"/>
    <w:rsid w:val="001F5718"/>
    <w:rsid w:val="001F57A2"/>
    <w:rsid w:val="001F595C"/>
    <w:rsid w:val="001F5B12"/>
    <w:rsid w:val="001F5CE5"/>
    <w:rsid w:val="001F5D88"/>
    <w:rsid w:val="001F60C4"/>
    <w:rsid w:val="001F6207"/>
    <w:rsid w:val="001F629C"/>
    <w:rsid w:val="001F6327"/>
    <w:rsid w:val="001F63F2"/>
    <w:rsid w:val="001F680F"/>
    <w:rsid w:val="001F682B"/>
    <w:rsid w:val="001F6865"/>
    <w:rsid w:val="001F6D57"/>
    <w:rsid w:val="001F71C6"/>
    <w:rsid w:val="001F72B5"/>
    <w:rsid w:val="001F73A3"/>
    <w:rsid w:val="001F764B"/>
    <w:rsid w:val="001F764D"/>
    <w:rsid w:val="001F781D"/>
    <w:rsid w:val="001F782A"/>
    <w:rsid w:val="001F7903"/>
    <w:rsid w:val="001F79DF"/>
    <w:rsid w:val="001F7A37"/>
    <w:rsid w:val="001F7A69"/>
    <w:rsid w:val="001F7AA4"/>
    <w:rsid w:val="001F7AAC"/>
    <w:rsid w:val="001F7C4A"/>
    <w:rsid w:val="0020005D"/>
    <w:rsid w:val="002003B5"/>
    <w:rsid w:val="00200488"/>
    <w:rsid w:val="00200543"/>
    <w:rsid w:val="00200AE8"/>
    <w:rsid w:val="00200B09"/>
    <w:rsid w:val="00200BA2"/>
    <w:rsid w:val="00200D2F"/>
    <w:rsid w:val="00200F8A"/>
    <w:rsid w:val="00201091"/>
    <w:rsid w:val="00201386"/>
    <w:rsid w:val="0020140E"/>
    <w:rsid w:val="0020143D"/>
    <w:rsid w:val="00201971"/>
    <w:rsid w:val="00201BE5"/>
    <w:rsid w:val="00201D0F"/>
    <w:rsid w:val="00201E92"/>
    <w:rsid w:val="00201FA4"/>
    <w:rsid w:val="002020BE"/>
    <w:rsid w:val="002021B0"/>
    <w:rsid w:val="002021BB"/>
    <w:rsid w:val="00202230"/>
    <w:rsid w:val="002025A3"/>
    <w:rsid w:val="0020267E"/>
    <w:rsid w:val="00202719"/>
    <w:rsid w:val="002028AC"/>
    <w:rsid w:val="00202C2E"/>
    <w:rsid w:val="00202C48"/>
    <w:rsid w:val="00202EE8"/>
    <w:rsid w:val="00203163"/>
    <w:rsid w:val="002031F8"/>
    <w:rsid w:val="0020321D"/>
    <w:rsid w:val="0020322A"/>
    <w:rsid w:val="0020353C"/>
    <w:rsid w:val="00203904"/>
    <w:rsid w:val="00203EF4"/>
    <w:rsid w:val="00203FAB"/>
    <w:rsid w:val="00204204"/>
    <w:rsid w:val="002042AA"/>
    <w:rsid w:val="0020431B"/>
    <w:rsid w:val="002044B4"/>
    <w:rsid w:val="0020460D"/>
    <w:rsid w:val="00204686"/>
    <w:rsid w:val="002046AF"/>
    <w:rsid w:val="002048A1"/>
    <w:rsid w:val="002048E9"/>
    <w:rsid w:val="002049A7"/>
    <w:rsid w:val="00204A6C"/>
    <w:rsid w:val="00204A6F"/>
    <w:rsid w:val="00204AAC"/>
    <w:rsid w:val="00204AE6"/>
    <w:rsid w:val="0020518B"/>
    <w:rsid w:val="002051F6"/>
    <w:rsid w:val="00205293"/>
    <w:rsid w:val="0020543F"/>
    <w:rsid w:val="00205703"/>
    <w:rsid w:val="00205D52"/>
    <w:rsid w:val="00205DBA"/>
    <w:rsid w:val="00205DBB"/>
    <w:rsid w:val="00205E58"/>
    <w:rsid w:val="00206073"/>
    <w:rsid w:val="00206092"/>
    <w:rsid w:val="002065FE"/>
    <w:rsid w:val="00206822"/>
    <w:rsid w:val="0020692F"/>
    <w:rsid w:val="002069F5"/>
    <w:rsid w:val="00206A47"/>
    <w:rsid w:val="00206A49"/>
    <w:rsid w:val="00206A91"/>
    <w:rsid w:val="00206C7C"/>
    <w:rsid w:val="00206F00"/>
    <w:rsid w:val="00206F75"/>
    <w:rsid w:val="00207101"/>
    <w:rsid w:val="00207257"/>
    <w:rsid w:val="0020746D"/>
    <w:rsid w:val="0020759C"/>
    <w:rsid w:val="00207648"/>
    <w:rsid w:val="00207688"/>
    <w:rsid w:val="002076F7"/>
    <w:rsid w:val="002077C7"/>
    <w:rsid w:val="002078D4"/>
    <w:rsid w:val="0020798F"/>
    <w:rsid w:val="00207F36"/>
    <w:rsid w:val="002100D8"/>
    <w:rsid w:val="00210141"/>
    <w:rsid w:val="00210380"/>
    <w:rsid w:val="002104F7"/>
    <w:rsid w:val="00210577"/>
    <w:rsid w:val="002105E7"/>
    <w:rsid w:val="0021068B"/>
    <w:rsid w:val="0021079A"/>
    <w:rsid w:val="00210A33"/>
    <w:rsid w:val="00210A34"/>
    <w:rsid w:val="00210B76"/>
    <w:rsid w:val="00210CDB"/>
    <w:rsid w:val="00210E8D"/>
    <w:rsid w:val="0021104A"/>
    <w:rsid w:val="002111DF"/>
    <w:rsid w:val="002112F0"/>
    <w:rsid w:val="0021143F"/>
    <w:rsid w:val="0021167A"/>
    <w:rsid w:val="00211997"/>
    <w:rsid w:val="00211D1B"/>
    <w:rsid w:val="00211E02"/>
    <w:rsid w:val="00211E15"/>
    <w:rsid w:val="0021202E"/>
    <w:rsid w:val="002122ED"/>
    <w:rsid w:val="0021245A"/>
    <w:rsid w:val="00212474"/>
    <w:rsid w:val="002125A6"/>
    <w:rsid w:val="00212840"/>
    <w:rsid w:val="00212842"/>
    <w:rsid w:val="00212D52"/>
    <w:rsid w:val="00212EA0"/>
    <w:rsid w:val="002130B4"/>
    <w:rsid w:val="00213271"/>
    <w:rsid w:val="002132D5"/>
    <w:rsid w:val="0021330D"/>
    <w:rsid w:val="00213742"/>
    <w:rsid w:val="00213753"/>
    <w:rsid w:val="002138AB"/>
    <w:rsid w:val="002138CC"/>
    <w:rsid w:val="00213B27"/>
    <w:rsid w:val="00213C8C"/>
    <w:rsid w:val="00213CCB"/>
    <w:rsid w:val="00213CE1"/>
    <w:rsid w:val="00213D4A"/>
    <w:rsid w:val="00213F3C"/>
    <w:rsid w:val="00214069"/>
    <w:rsid w:val="00214293"/>
    <w:rsid w:val="002142B6"/>
    <w:rsid w:val="00214373"/>
    <w:rsid w:val="0021440C"/>
    <w:rsid w:val="0021442C"/>
    <w:rsid w:val="002144AD"/>
    <w:rsid w:val="002144D2"/>
    <w:rsid w:val="002145CF"/>
    <w:rsid w:val="002145D2"/>
    <w:rsid w:val="0021471D"/>
    <w:rsid w:val="002148D0"/>
    <w:rsid w:val="002148EB"/>
    <w:rsid w:val="00214A49"/>
    <w:rsid w:val="00214BB2"/>
    <w:rsid w:val="00214BD4"/>
    <w:rsid w:val="00214CBE"/>
    <w:rsid w:val="0021521A"/>
    <w:rsid w:val="002152AF"/>
    <w:rsid w:val="00215467"/>
    <w:rsid w:val="002158CD"/>
    <w:rsid w:val="00215901"/>
    <w:rsid w:val="00215C2F"/>
    <w:rsid w:val="00215F42"/>
    <w:rsid w:val="0021624E"/>
    <w:rsid w:val="002162E3"/>
    <w:rsid w:val="002164E8"/>
    <w:rsid w:val="002165C8"/>
    <w:rsid w:val="002168C6"/>
    <w:rsid w:val="0021699D"/>
    <w:rsid w:val="00216A25"/>
    <w:rsid w:val="00216D02"/>
    <w:rsid w:val="00216D1F"/>
    <w:rsid w:val="00216ED3"/>
    <w:rsid w:val="00216FE5"/>
    <w:rsid w:val="00217138"/>
    <w:rsid w:val="00217182"/>
    <w:rsid w:val="002171E8"/>
    <w:rsid w:val="00217357"/>
    <w:rsid w:val="00217768"/>
    <w:rsid w:val="00217902"/>
    <w:rsid w:val="00217C32"/>
    <w:rsid w:val="00217D0F"/>
    <w:rsid w:val="0022001D"/>
    <w:rsid w:val="002201E8"/>
    <w:rsid w:val="00220583"/>
    <w:rsid w:val="002206D1"/>
    <w:rsid w:val="00220765"/>
    <w:rsid w:val="002207D2"/>
    <w:rsid w:val="0022080F"/>
    <w:rsid w:val="00220847"/>
    <w:rsid w:val="00220853"/>
    <w:rsid w:val="0022093C"/>
    <w:rsid w:val="00220A9B"/>
    <w:rsid w:val="00220ACF"/>
    <w:rsid w:val="00220F97"/>
    <w:rsid w:val="00220FDA"/>
    <w:rsid w:val="002210C4"/>
    <w:rsid w:val="00221178"/>
    <w:rsid w:val="002214FA"/>
    <w:rsid w:val="002216E1"/>
    <w:rsid w:val="0022184D"/>
    <w:rsid w:val="00221872"/>
    <w:rsid w:val="0022194A"/>
    <w:rsid w:val="00222264"/>
    <w:rsid w:val="0022229D"/>
    <w:rsid w:val="00222388"/>
    <w:rsid w:val="00222524"/>
    <w:rsid w:val="0022296A"/>
    <w:rsid w:val="00222980"/>
    <w:rsid w:val="00222B12"/>
    <w:rsid w:val="00222CBE"/>
    <w:rsid w:val="00222F08"/>
    <w:rsid w:val="00222F45"/>
    <w:rsid w:val="0022303E"/>
    <w:rsid w:val="002231CF"/>
    <w:rsid w:val="0022322E"/>
    <w:rsid w:val="002232D9"/>
    <w:rsid w:val="00223370"/>
    <w:rsid w:val="002234F4"/>
    <w:rsid w:val="00223A1D"/>
    <w:rsid w:val="00223A76"/>
    <w:rsid w:val="00223E1B"/>
    <w:rsid w:val="00223E3A"/>
    <w:rsid w:val="00223E5A"/>
    <w:rsid w:val="00223F82"/>
    <w:rsid w:val="00224110"/>
    <w:rsid w:val="0022433F"/>
    <w:rsid w:val="00224468"/>
    <w:rsid w:val="0022465A"/>
    <w:rsid w:val="00224727"/>
    <w:rsid w:val="0022479D"/>
    <w:rsid w:val="002247F8"/>
    <w:rsid w:val="00224822"/>
    <w:rsid w:val="00224F90"/>
    <w:rsid w:val="00224FBF"/>
    <w:rsid w:val="002250AE"/>
    <w:rsid w:val="0022584D"/>
    <w:rsid w:val="002259CE"/>
    <w:rsid w:val="00225A19"/>
    <w:rsid w:val="00225BE5"/>
    <w:rsid w:val="00225E50"/>
    <w:rsid w:val="00225F1D"/>
    <w:rsid w:val="00225F8D"/>
    <w:rsid w:val="00225FD3"/>
    <w:rsid w:val="0022611F"/>
    <w:rsid w:val="0022617B"/>
    <w:rsid w:val="002267E4"/>
    <w:rsid w:val="00226AE7"/>
    <w:rsid w:val="00226F8E"/>
    <w:rsid w:val="002272E4"/>
    <w:rsid w:val="0022734B"/>
    <w:rsid w:val="002274E3"/>
    <w:rsid w:val="002275DA"/>
    <w:rsid w:val="00227728"/>
    <w:rsid w:val="0022774E"/>
    <w:rsid w:val="0022796A"/>
    <w:rsid w:val="00227BBA"/>
    <w:rsid w:val="00227D96"/>
    <w:rsid w:val="00227F53"/>
    <w:rsid w:val="00230004"/>
    <w:rsid w:val="002300DD"/>
    <w:rsid w:val="0023014A"/>
    <w:rsid w:val="0023087B"/>
    <w:rsid w:val="00230968"/>
    <w:rsid w:val="00230BED"/>
    <w:rsid w:val="00230C0B"/>
    <w:rsid w:val="00230CB2"/>
    <w:rsid w:val="00230D62"/>
    <w:rsid w:val="00230E0B"/>
    <w:rsid w:val="002311AF"/>
    <w:rsid w:val="00231218"/>
    <w:rsid w:val="0023150F"/>
    <w:rsid w:val="002315E9"/>
    <w:rsid w:val="00231950"/>
    <w:rsid w:val="00231953"/>
    <w:rsid w:val="00231982"/>
    <w:rsid w:val="002319D8"/>
    <w:rsid w:val="00231CE3"/>
    <w:rsid w:val="00231FE7"/>
    <w:rsid w:val="002320C3"/>
    <w:rsid w:val="00232106"/>
    <w:rsid w:val="002322CA"/>
    <w:rsid w:val="00232387"/>
    <w:rsid w:val="0023246F"/>
    <w:rsid w:val="002325AB"/>
    <w:rsid w:val="0023277B"/>
    <w:rsid w:val="002327F0"/>
    <w:rsid w:val="00232CC7"/>
    <w:rsid w:val="00232CF7"/>
    <w:rsid w:val="00232D9F"/>
    <w:rsid w:val="00232DCC"/>
    <w:rsid w:val="00232EC3"/>
    <w:rsid w:val="00232FF5"/>
    <w:rsid w:val="0023307B"/>
    <w:rsid w:val="00233103"/>
    <w:rsid w:val="00233191"/>
    <w:rsid w:val="002331CE"/>
    <w:rsid w:val="00233294"/>
    <w:rsid w:val="002332D4"/>
    <w:rsid w:val="00233346"/>
    <w:rsid w:val="0023342D"/>
    <w:rsid w:val="002336D1"/>
    <w:rsid w:val="002336DB"/>
    <w:rsid w:val="0023374F"/>
    <w:rsid w:val="00233956"/>
    <w:rsid w:val="002339D6"/>
    <w:rsid w:val="00233D8A"/>
    <w:rsid w:val="00233E31"/>
    <w:rsid w:val="00233E3B"/>
    <w:rsid w:val="002340CE"/>
    <w:rsid w:val="00234203"/>
    <w:rsid w:val="0023429B"/>
    <w:rsid w:val="002342B4"/>
    <w:rsid w:val="00234365"/>
    <w:rsid w:val="002343B7"/>
    <w:rsid w:val="002344C4"/>
    <w:rsid w:val="002346D5"/>
    <w:rsid w:val="00234700"/>
    <w:rsid w:val="00234757"/>
    <w:rsid w:val="00234838"/>
    <w:rsid w:val="00234BA5"/>
    <w:rsid w:val="00234D59"/>
    <w:rsid w:val="00234E15"/>
    <w:rsid w:val="00234F62"/>
    <w:rsid w:val="00235090"/>
    <w:rsid w:val="00235114"/>
    <w:rsid w:val="00235122"/>
    <w:rsid w:val="00235352"/>
    <w:rsid w:val="00235765"/>
    <w:rsid w:val="00235AA8"/>
    <w:rsid w:val="00235D56"/>
    <w:rsid w:val="00235D6F"/>
    <w:rsid w:val="00235F4F"/>
    <w:rsid w:val="0023633C"/>
    <w:rsid w:val="002363E7"/>
    <w:rsid w:val="00236441"/>
    <w:rsid w:val="0023647F"/>
    <w:rsid w:val="002367E5"/>
    <w:rsid w:val="002369F9"/>
    <w:rsid w:val="00236D21"/>
    <w:rsid w:val="00236DC2"/>
    <w:rsid w:val="00237054"/>
    <w:rsid w:val="002372B5"/>
    <w:rsid w:val="0023738C"/>
    <w:rsid w:val="0023775D"/>
    <w:rsid w:val="002377CF"/>
    <w:rsid w:val="0023792E"/>
    <w:rsid w:val="00237DBA"/>
    <w:rsid w:val="00237EFB"/>
    <w:rsid w:val="00237FD7"/>
    <w:rsid w:val="0024024D"/>
    <w:rsid w:val="00240360"/>
    <w:rsid w:val="00240404"/>
    <w:rsid w:val="00240673"/>
    <w:rsid w:val="00240B42"/>
    <w:rsid w:val="00240EC1"/>
    <w:rsid w:val="00240FD9"/>
    <w:rsid w:val="00241177"/>
    <w:rsid w:val="0024156A"/>
    <w:rsid w:val="002416C0"/>
    <w:rsid w:val="002416E8"/>
    <w:rsid w:val="002417C5"/>
    <w:rsid w:val="002417D4"/>
    <w:rsid w:val="002418DE"/>
    <w:rsid w:val="002418E6"/>
    <w:rsid w:val="002418E9"/>
    <w:rsid w:val="00241961"/>
    <w:rsid w:val="00241A45"/>
    <w:rsid w:val="00241A53"/>
    <w:rsid w:val="00241A57"/>
    <w:rsid w:val="00242421"/>
    <w:rsid w:val="00242451"/>
    <w:rsid w:val="002425C6"/>
    <w:rsid w:val="0024290B"/>
    <w:rsid w:val="00242B3D"/>
    <w:rsid w:val="00242E84"/>
    <w:rsid w:val="00242E95"/>
    <w:rsid w:val="00242F20"/>
    <w:rsid w:val="00242F55"/>
    <w:rsid w:val="00242FED"/>
    <w:rsid w:val="002430F9"/>
    <w:rsid w:val="002431DB"/>
    <w:rsid w:val="002432FB"/>
    <w:rsid w:val="002435F0"/>
    <w:rsid w:val="0024377A"/>
    <w:rsid w:val="002439C0"/>
    <w:rsid w:val="00243CE8"/>
    <w:rsid w:val="00243E2F"/>
    <w:rsid w:val="00243F02"/>
    <w:rsid w:val="00244011"/>
    <w:rsid w:val="00244691"/>
    <w:rsid w:val="00244A95"/>
    <w:rsid w:val="00244BB5"/>
    <w:rsid w:val="00244CD7"/>
    <w:rsid w:val="00244D61"/>
    <w:rsid w:val="00244DB2"/>
    <w:rsid w:val="00244E90"/>
    <w:rsid w:val="002451DF"/>
    <w:rsid w:val="0024523A"/>
    <w:rsid w:val="0024532C"/>
    <w:rsid w:val="0024538A"/>
    <w:rsid w:val="00245688"/>
    <w:rsid w:val="002457D2"/>
    <w:rsid w:val="0024580A"/>
    <w:rsid w:val="00245879"/>
    <w:rsid w:val="00245AAC"/>
    <w:rsid w:val="00245CD3"/>
    <w:rsid w:val="00245D38"/>
    <w:rsid w:val="00245E4C"/>
    <w:rsid w:val="00245E51"/>
    <w:rsid w:val="00245F1E"/>
    <w:rsid w:val="00246012"/>
    <w:rsid w:val="002460E0"/>
    <w:rsid w:val="002461B1"/>
    <w:rsid w:val="002462BA"/>
    <w:rsid w:val="002462F7"/>
    <w:rsid w:val="00246418"/>
    <w:rsid w:val="00246706"/>
    <w:rsid w:val="002468BB"/>
    <w:rsid w:val="002469FA"/>
    <w:rsid w:val="00246AAA"/>
    <w:rsid w:val="00246BFF"/>
    <w:rsid w:val="00246EBB"/>
    <w:rsid w:val="00246F24"/>
    <w:rsid w:val="002475A7"/>
    <w:rsid w:val="00247619"/>
    <w:rsid w:val="0024766E"/>
    <w:rsid w:val="002476B3"/>
    <w:rsid w:val="00247B0D"/>
    <w:rsid w:val="00247B35"/>
    <w:rsid w:val="00247B8F"/>
    <w:rsid w:val="00247C91"/>
    <w:rsid w:val="00247CD5"/>
    <w:rsid w:val="00247E53"/>
    <w:rsid w:val="0025018A"/>
    <w:rsid w:val="0025024C"/>
    <w:rsid w:val="002506C1"/>
    <w:rsid w:val="00250867"/>
    <w:rsid w:val="002508D1"/>
    <w:rsid w:val="00250BA4"/>
    <w:rsid w:val="00250BB5"/>
    <w:rsid w:val="00250CA6"/>
    <w:rsid w:val="00251195"/>
    <w:rsid w:val="0025164B"/>
    <w:rsid w:val="00251677"/>
    <w:rsid w:val="0025171B"/>
    <w:rsid w:val="00251802"/>
    <w:rsid w:val="00251965"/>
    <w:rsid w:val="00251D7E"/>
    <w:rsid w:val="00251E02"/>
    <w:rsid w:val="00251EA9"/>
    <w:rsid w:val="00251FD3"/>
    <w:rsid w:val="002520DA"/>
    <w:rsid w:val="00252253"/>
    <w:rsid w:val="002522C1"/>
    <w:rsid w:val="0025251B"/>
    <w:rsid w:val="00252893"/>
    <w:rsid w:val="0025291D"/>
    <w:rsid w:val="00252991"/>
    <w:rsid w:val="00252AA2"/>
    <w:rsid w:val="00252AEC"/>
    <w:rsid w:val="00252C4D"/>
    <w:rsid w:val="00252D02"/>
    <w:rsid w:val="00252D3D"/>
    <w:rsid w:val="00252EAD"/>
    <w:rsid w:val="00253110"/>
    <w:rsid w:val="002533BD"/>
    <w:rsid w:val="002533C8"/>
    <w:rsid w:val="0025395D"/>
    <w:rsid w:val="00253B02"/>
    <w:rsid w:val="00253B59"/>
    <w:rsid w:val="00253B7F"/>
    <w:rsid w:val="00253BA3"/>
    <w:rsid w:val="00253CE4"/>
    <w:rsid w:val="00253D3D"/>
    <w:rsid w:val="00253E42"/>
    <w:rsid w:val="00253EBE"/>
    <w:rsid w:val="0025403A"/>
    <w:rsid w:val="002543FB"/>
    <w:rsid w:val="00254B72"/>
    <w:rsid w:val="00254C71"/>
    <w:rsid w:val="00254C75"/>
    <w:rsid w:val="00255085"/>
    <w:rsid w:val="0025511F"/>
    <w:rsid w:val="0025520F"/>
    <w:rsid w:val="002553D3"/>
    <w:rsid w:val="002553D5"/>
    <w:rsid w:val="00255473"/>
    <w:rsid w:val="00255630"/>
    <w:rsid w:val="002557C1"/>
    <w:rsid w:val="00255C00"/>
    <w:rsid w:val="00255DB5"/>
    <w:rsid w:val="00255E8E"/>
    <w:rsid w:val="00255EF9"/>
    <w:rsid w:val="00256115"/>
    <w:rsid w:val="00256157"/>
    <w:rsid w:val="002561A7"/>
    <w:rsid w:val="0025635E"/>
    <w:rsid w:val="00256669"/>
    <w:rsid w:val="00256ABE"/>
    <w:rsid w:val="00256AD8"/>
    <w:rsid w:val="00256C2E"/>
    <w:rsid w:val="0025711D"/>
    <w:rsid w:val="00257466"/>
    <w:rsid w:val="002574E7"/>
    <w:rsid w:val="002576CD"/>
    <w:rsid w:val="0025779C"/>
    <w:rsid w:val="002577D4"/>
    <w:rsid w:val="00257A57"/>
    <w:rsid w:val="00257B32"/>
    <w:rsid w:val="00257CC9"/>
    <w:rsid w:val="00257D63"/>
    <w:rsid w:val="00257D8B"/>
    <w:rsid w:val="00257E17"/>
    <w:rsid w:val="00257F22"/>
    <w:rsid w:val="00257F61"/>
    <w:rsid w:val="00260288"/>
    <w:rsid w:val="0026036E"/>
    <w:rsid w:val="002603A9"/>
    <w:rsid w:val="0026057B"/>
    <w:rsid w:val="00260A51"/>
    <w:rsid w:val="00260C14"/>
    <w:rsid w:val="00260CD1"/>
    <w:rsid w:val="00260FE6"/>
    <w:rsid w:val="00261187"/>
    <w:rsid w:val="002611A4"/>
    <w:rsid w:val="002612E9"/>
    <w:rsid w:val="002616E3"/>
    <w:rsid w:val="00261C4F"/>
    <w:rsid w:val="00261D8C"/>
    <w:rsid w:val="00261E62"/>
    <w:rsid w:val="00261EA1"/>
    <w:rsid w:val="00261F1B"/>
    <w:rsid w:val="00261F6B"/>
    <w:rsid w:val="00261FFB"/>
    <w:rsid w:val="00262116"/>
    <w:rsid w:val="0026225C"/>
    <w:rsid w:val="002622F2"/>
    <w:rsid w:val="0026240C"/>
    <w:rsid w:val="00262B57"/>
    <w:rsid w:val="00262C25"/>
    <w:rsid w:val="00262D97"/>
    <w:rsid w:val="00262DA3"/>
    <w:rsid w:val="00262EBD"/>
    <w:rsid w:val="00262F49"/>
    <w:rsid w:val="00263070"/>
    <w:rsid w:val="002631AA"/>
    <w:rsid w:val="0026323A"/>
    <w:rsid w:val="00263274"/>
    <w:rsid w:val="0026349D"/>
    <w:rsid w:val="0026358E"/>
    <w:rsid w:val="0026368A"/>
    <w:rsid w:val="0026390A"/>
    <w:rsid w:val="002639B2"/>
    <w:rsid w:val="00263B55"/>
    <w:rsid w:val="00263E2E"/>
    <w:rsid w:val="00263E65"/>
    <w:rsid w:val="00263FA8"/>
    <w:rsid w:val="00263FEE"/>
    <w:rsid w:val="00264341"/>
    <w:rsid w:val="002647D1"/>
    <w:rsid w:val="0026495D"/>
    <w:rsid w:val="002649D7"/>
    <w:rsid w:val="00264ACA"/>
    <w:rsid w:val="00264BEC"/>
    <w:rsid w:val="00264D92"/>
    <w:rsid w:val="00264F11"/>
    <w:rsid w:val="0026552D"/>
    <w:rsid w:val="00265618"/>
    <w:rsid w:val="002656D2"/>
    <w:rsid w:val="002656F3"/>
    <w:rsid w:val="00265724"/>
    <w:rsid w:val="00265928"/>
    <w:rsid w:val="00265A4C"/>
    <w:rsid w:val="00265E80"/>
    <w:rsid w:val="002664A2"/>
    <w:rsid w:val="0026682C"/>
    <w:rsid w:val="002668DF"/>
    <w:rsid w:val="00266CD6"/>
    <w:rsid w:val="00266EB9"/>
    <w:rsid w:val="00267346"/>
    <w:rsid w:val="002675C4"/>
    <w:rsid w:val="002676A4"/>
    <w:rsid w:val="00267A3B"/>
    <w:rsid w:val="00267B42"/>
    <w:rsid w:val="00267B7E"/>
    <w:rsid w:val="00267D14"/>
    <w:rsid w:val="00267E20"/>
    <w:rsid w:val="00267E8E"/>
    <w:rsid w:val="00270005"/>
    <w:rsid w:val="002700C0"/>
    <w:rsid w:val="002701C4"/>
    <w:rsid w:val="0027024F"/>
    <w:rsid w:val="0027054C"/>
    <w:rsid w:val="002707E9"/>
    <w:rsid w:val="00270975"/>
    <w:rsid w:val="0027097A"/>
    <w:rsid w:val="00270AA4"/>
    <w:rsid w:val="00270AC5"/>
    <w:rsid w:val="00270B03"/>
    <w:rsid w:val="00270BBE"/>
    <w:rsid w:val="002711E4"/>
    <w:rsid w:val="0027192E"/>
    <w:rsid w:val="00271B37"/>
    <w:rsid w:val="00271ED5"/>
    <w:rsid w:val="002722EB"/>
    <w:rsid w:val="0027236B"/>
    <w:rsid w:val="0027240D"/>
    <w:rsid w:val="00272474"/>
    <w:rsid w:val="0027253F"/>
    <w:rsid w:val="002725E2"/>
    <w:rsid w:val="00272702"/>
    <w:rsid w:val="0027288A"/>
    <w:rsid w:val="002729DE"/>
    <w:rsid w:val="00272B3D"/>
    <w:rsid w:val="00272B70"/>
    <w:rsid w:val="00272D47"/>
    <w:rsid w:val="00272FC6"/>
    <w:rsid w:val="002731B9"/>
    <w:rsid w:val="00273470"/>
    <w:rsid w:val="0027354B"/>
    <w:rsid w:val="0027364F"/>
    <w:rsid w:val="0027376C"/>
    <w:rsid w:val="002739A4"/>
    <w:rsid w:val="00273BBF"/>
    <w:rsid w:val="00273DAC"/>
    <w:rsid w:val="002741C6"/>
    <w:rsid w:val="002744A8"/>
    <w:rsid w:val="00274541"/>
    <w:rsid w:val="00274726"/>
    <w:rsid w:val="00274856"/>
    <w:rsid w:val="002749E2"/>
    <w:rsid w:val="00274A22"/>
    <w:rsid w:val="00274ACD"/>
    <w:rsid w:val="00274CC0"/>
    <w:rsid w:val="00274DF2"/>
    <w:rsid w:val="002750FC"/>
    <w:rsid w:val="00275138"/>
    <w:rsid w:val="002755A9"/>
    <w:rsid w:val="0027586E"/>
    <w:rsid w:val="002758ED"/>
    <w:rsid w:val="0027595A"/>
    <w:rsid w:val="00275C69"/>
    <w:rsid w:val="00275DF5"/>
    <w:rsid w:val="00275EF4"/>
    <w:rsid w:val="00276148"/>
    <w:rsid w:val="00276324"/>
    <w:rsid w:val="0027648C"/>
    <w:rsid w:val="002765D5"/>
    <w:rsid w:val="0027687E"/>
    <w:rsid w:val="00276AD6"/>
    <w:rsid w:val="00276BB8"/>
    <w:rsid w:val="00276C1B"/>
    <w:rsid w:val="00276C38"/>
    <w:rsid w:val="00276DCF"/>
    <w:rsid w:val="00277003"/>
    <w:rsid w:val="00277014"/>
    <w:rsid w:val="00277194"/>
    <w:rsid w:val="002771B4"/>
    <w:rsid w:val="00277519"/>
    <w:rsid w:val="0027757C"/>
    <w:rsid w:val="00277585"/>
    <w:rsid w:val="002778D1"/>
    <w:rsid w:val="0027792C"/>
    <w:rsid w:val="002779D8"/>
    <w:rsid w:val="00277AB3"/>
    <w:rsid w:val="00277BD9"/>
    <w:rsid w:val="00277C6E"/>
    <w:rsid w:val="00280253"/>
    <w:rsid w:val="002802AE"/>
    <w:rsid w:val="0028066C"/>
    <w:rsid w:val="00280860"/>
    <w:rsid w:val="002808A5"/>
    <w:rsid w:val="00280AE5"/>
    <w:rsid w:val="00280B05"/>
    <w:rsid w:val="00280D77"/>
    <w:rsid w:val="00280EB2"/>
    <w:rsid w:val="00280FD8"/>
    <w:rsid w:val="00280FE6"/>
    <w:rsid w:val="00281329"/>
    <w:rsid w:val="002813BA"/>
    <w:rsid w:val="00281945"/>
    <w:rsid w:val="00281A77"/>
    <w:rsid w:val="00281D18"/>
    <w:rsid w:val="00281E35"/>
    <w:rsid w:val="00281F68"/>
    <w:rsid w:val="002820D9"/>
    <w:rsid w:val="002821A8"/>
    <w:rsid w:val="0028234A"/>
    <w:rsid w:val="0028246A"/>
    <w:rsid w:val="0028252A"/>
    <w:rsid w:val="00282531"/>
    <w:rsid w:val="00282709"/>
    <w:rsid w:val="00282746"/>
    <w:rsid w:val="00282CCE"/>
    <w:rsid w:val="00282E03"/>
    <w:rsid w:val="00282F8D"/>
    <w:rsid w:val="0028310E"/>
    <w:rsid w:val="0028325D"/>
    <w:rsid w:val="002834D3"/>
    <w:rsid w:val="002835DA"/>
    <w:rsid w:val="002835DE"/>
    <w:rsid w:val="0028364F"/>
    <w:rsid w:val="0028392B"/>
    <w:rsid w:val="00284354"/>
    <w:rsid w:val="00284403"/>
    <w:rsid w:val="00284425"/>
    <w:rsid w:val="00284781"/>
    <w:rsid w:val="0028492F"/>
    <w:rsid w:val="0028496F"/>
    <w:rsid w:val="002849AB"/>
    <w:rsid w:val="00284B90"/>
    <w:rsid w:val="00284C40"/>
    <w:rsid w:val="00284F94"/>
    <w:rsid w:val="0028545A"/>
    <w:rsid w:val="00285595"/>
    <w:rsid w:val="002859A1"/>
    <w:rsid w:val="00285AAE"/>
    <w:rsid w:val="00285ACA"/>
    <w:rsid w:val="00285B99"/>
    <w:rsid w:val="00285CC7"/>
    <w:rsid w:val="00285D7B"/>
    <w:rsid w:val="00285DD0"/>
    <w:rsid w:val="00286534"/>
    <w:rsid w:val="0028694C"/>
    <w:rsid w:val="00286C5E"/>
    <w:rsid w:val="00286D97"/>
    <w:rsid w:val="00287045"/>
    <w:rsid w:val="0028725E"/>
    <w:rsid w:val="002872BB"/>
    <w:rsid w:val="002872E0"/>
    <w:rsid w:val="00287394"/>
    <w:rsid w:val="002875AD"/>
    <w:rsid w:val="002876D9"/>
    <w:rsid w:val="00287739"/>
    <w:rsid w:val="002877B0"/>
    <w:rsid w:val="0028786D"/>
    <w:rsid w:val="002879D6"/>
    <w:rsid w:val="00287A31"/>
    <w:rsid w:val="00287A5E"/>
    <w:rsid w:val="00287C75"/>
    <w:rsid w:val="00287DA5"/>
    <w:rsid w:val="00290120"/>
    <w:rsid w:val="0029019F"/>
    <w:rsid w:val="002901DE"/>
    <w:rsid w:val="0029040F"/>
    <w:rsid w:val="00290664"/>
    <w:rsid w:val="0029067C"/>
    <w:rsid w:val="002907DD"/>
    <w:rsid w:val="0029091A"/>
    <w:rsid w:val="00290AF9"/>
    <w:rsid w:val="00290B36"/>
    <w:rsid w:val="00290E2F"/>
    <w:rsid w:val="00290E7D"/>
    <w:rsid w:val="00290F49"/>
    <w:rsid w:val="0029155E"/>
    <w:rsid w:val="00291708"/>
    <w:rsid w:val="002917B9"/>
    <w:rsid w:val="002917E8"/>
    <w:rsid w:val="00291B71"/>
    <w:rsid w:val="00291F3F"/>
    <w:rsid w:val="00291F4D"/>
    <w:rsid w:val="0029221E"/>
    <w:rsid w:val="002922FC"/>
    <w:rsid w:val="002924C2"/>
    <w:rsid w:val="0029278E"/>
    <w:rsid w:val="0029292F"/>
    <w:rsid w:val="0029293D"/>
    <w:rsid w:val="00292A7E"/>
    <w:rsid w:val="00292A83"/>
    <w:rsid w:val="00292CC1"/>
    <w:rsid w:val="00292E0F"/>
    <w:rsid w:val="002931FD"/>
    <w:rsid w:val="00293354"/>
    <w:rsid w:val="002935EE"/>
    <w:rsid w:val="0029376C"/>
    <w:rsid w:val="00293F40"/>
    <w:rsid w:val="00294760"/>
    <w:rsid w:val="002947B4"/>
    <w:rsid w:val="002947D4"/>
    <w:rsid w:val="00294B19"/>
    <w:rsid w:val="00294B59"/>
    <w:rsid w:val="00294CB5"/>
    <w:rsid w:val="00295116"/>
    <w:rsid w:val="00295307"/>
    <w:rsid w:val="002957DD"/>
    <w:rsid w:val="00295B29"/>
    <w:rsid w:val="00295B54"/>
    <w:rsid w:val="00295B82"/>
    <w:rsid w:val="00295C59"/>
    <w:rsid w:val="00295C86"/>
    <w:rsid w:val="00295D60"/>
    <w:rsid w:val="00295E25"/>
    <w:rsid w:val="00295EE0"/>
    <w:rsid w:val="00295F48"/>
    <w:rsid w:val="00296139"/>
    <w:rsid w:val="00296241"/>
    <w:rsid w:val="0029625E"/>
    <w:rsid w:val="00296604"/>
    <w:rsid w:val="00296676"/>
    <w:rsid w:val="0029670B"/>
    <w:rsid w:val="00296816"/>
    <w:rsid w:val="00296989"/>
    <w:rsid w:val="00296AEE"/>
    <w:rsid w:val="00296B5B"/>
    <w:rsid w:val="00296FC9"/>
    <w:rsid w:val="00297011"/>
    <w:rsid w:val="00297056"/>
    <w:rsid w:val="00297113"/>
    <w:rsid w:val="00297338"/>
    <w:rsid w:val="00297394"/>
    <w:rsid w:val="002973BF"/>
    <w:rsid w:val="00297571"/>
    <w:rsid w:val="00297751"/>
    <w:rsid w:val="002978E6"/>
    <w:rsid w:val="00297A44"/>
    <w:rsid w:val="00297A62"/>
    <w:rsid w:val="00297A80"/>
    <w:rsid w:val="00297BAC"/>
    <w:rsid w:val="00297CF1"/>
    <w:rsid w:val="002A0003"/>
    <w:rsid w:val="002A00CD"/>
    <w:rsid w:val="002A03F1"/>
    <w:rsid w:val="002A0490"/>
    <w:rsid w:val="002A07F9"/>
    <w:rsid w:val="002A0B1D"/>
    <w:rsid w:val="002A0BBF"/>
    <w:rsid w:val="002A0C7A"/>
    <w:rsid w:val="002A0DC8"/>
    <w:rsid w:val="002A0EF0"/>
    <w:rsid w:val="002A1009"/>
    <w:rsid w:val="002A129D"/>
    <w:rsid w:val="002A13A1"/>
    <w:rsid w:val="002A13B3"/>
    <w:rsid w:val="002A13F8"/>
    <w:rsid w:val="002A148B"/>
    <w:rsid w:val="002A1638"/>
    <w:rsid w:val="002A179F"/>
    <w:rsid w:val="002A184C"/>
    <w:rsid w:val="002A18CC"/>
    <w:rsid w:val="002A19F6"/>
    <w:rsid w:val="002A1B8C"/>
    <w:rsid w:val="002A1E80"/>
    <w:rsid w:val="002A1FC9"/>
    <w:rsid w:val="002A2135"/>
    <w:rsid w:val="002A215B"/>
    <w:rsid w:val="002A2187"/>
    <w:rsid w:val="002A220D"/>
    <w:rsid w:val="002A25B1"/>
    <w:rsid w:val="002A2612"/>
    <w:rsid w:val="002A2674"/>
    <w:rsid w:val="002A2788"/>
    <w:rsid w:val="002A2A72"/>
    <w:rsid w:val="002A2BC8"/>
    <w:rsid w:val="002A2BDE"/>
    <w:rsid w:val="002A2C21"/>
    <w:rsid w:val="002A2E93"/>
    <w:rsid w:val="002A2EB0"/>
    <w:rsid w:val="002A3009"/>
    <w:rsid w:val="002A300A"/>
    <w:rsid w:val="002A31F3"/>
    <w:rsid w:val="002A329B"/>
    <w:rsid w:val="002A34DD"/>
    <w:rsid w:val="002A3671"/>
    <w:rsid w:val="002A398E"/>
    <w:rsid w:val="002A39A0"/>
    <w:rsid w:val="002A39C5"/>
    <w:rsid w:val="002A3D5B"/>
    <w:rsid w:val="002A3DDC"/>
    <w:rsid w:val="002A3F58"/>
    <w:rsid w:val="002A41A7"/>
    <w:rsid w:val="002A41AC"/>
    <w:rsid w:val="002A41F0"/>
    <w:rsid w:val="002A439D"/>
    <w:rsid w:val="002A459F"/>
    <w:rsid w:val="002A4718"/>
    <w:rsid w:val="002A4785"/>
    <w:rsid w:val="002A4B25"/>
    <w:rsid w:val="002A4B2E"/>
    <w:rsid w:val="002A4D7B"/>
    <w:rsid w:val="002A4F3D"/>
    <w:rsid w:val="002A51D4"/>
    <w:rsid w:val="002A51E8"/>
    <w:rsid w:val="002A5220"/>
    <w:rsid w:val="002A52BC"/>
    <w:rsid w:val="002A52BF"/>
    <w:rsid w:val="002A5413"/>
    <w:rsid w:val="002A5864"/>
    <w:rsid w:val="002A5C9F"/>
    <w:rsid w:val="002A5DCF"/>
    <w:rsid w:val="002A5ED3"/>
    <w:rsid w:val="002A5FA1"/>
    <w:rsid w:val="002A6016"/>
    <w:rsid w:val="002A610A"/>
    <w:rsid w:val="002A6137"/>
    <w:rsid w:val="002A6161"/>
    <w:rsid w:val="002A61CC"/>
    <w:rsid w:val="002A62F5"/>
    <w:rsid w:val="002A6466"/>
    <w:rsid w:val="002A6600"/>
    <w:rsid w:val="002A664D"/>
    <w:rsid w:val="002A686A"/>
    <w:rsid w:val="002A6B61"/>
    <w:rsid w:val="002A6C13"/>
    <w:rsid w:val="002A6D04"/>
    <w:rsid w:val="002A6E10"/>
    <w:rsid w:val="002A709F"/>
    <w:rsid w:val="002A7183"/>
    <w:rsid w:val="002A7459"/>
    <w:rsid w:val="002A7498"/>
    <w:rsid w:val="002A77CD"/>
    <w:rsid w:val="002A78AA"/>
    <w:rsid w:val="002A79E4"/>
    <w:rsid w:val="002A7A68"/>
    <w:rsid w:val="002A7E7C"/>
    <w:rsid w:val="002A7FBA"/>
    <w:rsid w:val="002B01BF"/>
    <w:rsid w:val="002B0252"/>
    <w:rsid w:val="002B0275"/>
    <w:rsid w:val="002B074C"/>
    <w:rsid w:val="002B0BA5"/>
    <w:rsid w:val="002B0BE5"/>
    <w:rsid w:val="002B0DE1"/>
    <w:rsid w:val="002B0F11"/>
    <w:rsid w:val="002B0F26"/>
    <w:rsid w:val="002B10C6"/>
    <w:rsid w:val="002B1215"/>
    <w:rsid w:val="002B12FD"/>
    <w:rsid w:val="002B14A1"/>
    <w:rsid w:val="002B1628"/>
    <w:rsid w:val="002B176D"/>
    <w:rsid w:val="002B1A5A"/>
    <w:rsid w:val="002B1AE6"/>
    <w:rsid w:val="002B1C6F"/>
    <w:rsid w:val="002B1E5C"/>
    <w:rsid w:val="002B1EBC"/>
    <w:rsid w:val="002B2098"/>
    <w:rsid w:val="002B20FA"/>
    <w:rsid w:val="002B2720"/>
    <w:rsid w:val="002B276C"/>
    <w:rsid w:val="002B2863"/>
    <w:rsid w:val="002B2C85"/>
    <w:rsid w:val="002B2F02"/>
    <w:rsid w:val="002B2F7E"/>
    <w:rsid w:val="002B3021"/>
    <w:rsid w:val="002B3152"/>
    <w:rsid w:val="002B36D6"/>
    <w:rsid w:val="002B39F1"/>
    <w:rsid w:val="002B3ADD"/>
    <w:rsid w:val="002B3C1D"/>
    <w:rsid w:val="002B3C47"/>
    <w:rsid w:val="002B3F31"/>
    <w:rsid w:val="002B3F94"/>
    <w:rsid w:val="002B3FDA"/>
    <w:rsid w:val="002B41CD"/>
    <w:rsid w:val="002B4253"/>
    <w:rsid w:val="002B42DD"/>
    <w:rsid w:val="002B4774"/>
    <w:rsid w:val="002B4883"/>
    <w:rsid w:val="002B4A5C"/>
    <w:rsid w:val="002B4BAF"/>
    <w:rsid w:val="002B4CA7"/>
    <w:rsid w:val="002B4E0D"/>
    <w:rsid w:val="002B4E5D"/>
    <w:rsid w:val="002B500F"/>
    <w:rsid w:val="002B54E3"/>
    <w:rsid w:val="002B559C"/>
    <w:rsid w:val="002B5727"/>
    <w:rsid w:val="002B585D"/>
    <w:rsid w:val="002B5960"/>
    <w:rsid w:val="002B5A70"/>
    <w:rsid w:val="002B5FD0"/>
    <w:rsid w:val="002B61E4"/>
    <w:rsid w:val="002B6509"/>
    <w:rsid w:val="002B65EE"/>
    <w:rsid w:val="002B6742"/>
    <w:rsid w:val="002B6778"/>
    <w:rsid w:val="002B67EC"/>
    <w:rsid w:val="002B687B"/>
    <w:rsid w:val="002B687E"/>
    <w:rsid w:val="002B69B3"/>
    <w:rsid w:val="002B6A50"/>
    <w:rsid w:val="002B6ABB"/>
    <w:rsid w:val="002B6C55"/>
    <w:rsid w:val="002B71C8"/>
    <w:rsid w:val="002B733C"/>
    <w:rsid w:val="002B74F0"/>
    <w:rsid w:val="002B7599"/>
    <w:rsid w:val="002B793E"/>
    <w:rsid w:val="002B798E"/>
    <w:rsid w:val="002B7B2D"/>
    <w:rsid w:val="002B7D2E"/>
    <w:rsid w:val="002B7F4A"/>
    <w:rsid w:val="002C0107"/>
    <w:rsid w:val="002C0497"/>
    <w:rsid w:val="002C04C8"/>
    <w:rsid w:val="002C0534"/>
    <w:rsid w:val="002C0571"/>
    <w:rsid w:val="002C0A2A"/>
    <w:rsid w:val="002C0B1F"/>
    <w:rsid w:val="002C0C54"/>
    <w:rsid w:val="002C0CC3"/>
    <w:rsid w:val="002C0D3F"/>
    <w:rsid w:val="002C10AC"/>
    <w:rsid w:val="002C111B"/>
    <w:rsid w:val="002C1138"/>
    <w:rsid w:val="002C1257"/>
    <w:rsid w:val="002C14EF"/>
    <w:rsid w:val="002C1ADD"/>
    <w:rsid w:val="002C1C60"/>
    <w:rsid w:val="002C1CDE"/>
    <w:rsid w:val="002C1D8D"/>
    <w:rsid w:val="002C1E90"/>
    <w:rsid w:val="002C1EBF"/>
    <w:rsid w:val="002C2034"/>
    <w:rsid w:val="002C2082"/>
    <w:rsid w:val="002C20D8"/>
    <w:rsid w:val="002C210C"/>
    <w:rsid w:val="002C216E"/>
    <w:rsid w:val="002C2177"/>
    <w:rsid w:val="002C2336"/>
    <w:rsid w:val="002C2930"/>
    <w:rsid w:val="002C294E"/>
    <w:rsid w:val="002C2BEC"/>
    <w:rsid w:val="002C2D3F"/>
    <w:rsid w:val="002C2D88"/>
    <w:rsid w:val="002C2DBD"/>
    <w:rsid w:val="002C2F83"/>
    <w:rsid w:val="002C30C5"/>
    <w:rsid w:val="002C31E8"/>
    <w:rsid w:val="002C3302"/>
    <w:rsid w:val="002C3306"/>
    <w:rsid w:val="002C3622"/>
    <w:rsid w:val="002C363D"/>
    <w:rsid w:val="002C398F"/>
    <w:rsid w:val="002C3AA4"/>
    <w:rsid w:val="002C3E8A"/>
    <w:rsid w:val="002C3F93"/>
    <w:rsid w:val="002C3FF9"/>
    <w:rsid w:val="002C4261"/>
    <w:rsid w:val="002C442B"/>
    <w:rsid w:val="002C44BD"/>
    <w:rsid w:val="002C457A"/>
    <w:rsid w:val="002C489C"/>
    <w:rsid w:val="002C49A5"/>
    <w:rsid w:val="002C4A83"/>
    <w:rsid w:val="002C4B16"/>
    <w:rsid w:val="002C4BE7"/>
    <w:rsid w:val="002C4D56"/>
    <w:rsid w:val="002C4DA2"/>
    <w:rsid w:val="002C4E11"/>
    <w:rsid w:val="002C5165"/>
    <w:rsid w:val="002C5334"/>
    <w:rsid w:val="002C5460"/>
    <w:rsid w:val="002C58A0"/>
    <w:rsid w:val="002C5AF5"/>
    <w:rsid w:val="002C5BA9"/>
    <w:rsid w:val="002C5D97"/>
    <w:rsid w:val="002C61A8"/>
    <w:rsid w:val="002C6216"/>
    <w:rsid w:val="002C6593"/>
    <w:rsid w:val="002C661E"/>
    <w:rsid w:val="002C6694"/>
    <w:rsid w:val="002C671A"/>
    <w:rsid w:val="002C6826"/>
    <w:rsid w:val="002C69A5"/>
    <w:rsid w:val="002C6A07"/>
    <w:rsid w:val="002C6A14"/>
    <w:rsid w:val="002C6B54"/>
    <w:rsid w:val="002C6E47"/>
    <w:rsid w:val="002C6E64"/>
    <w:rsid w:val="002C7024"/>
    <w:rsid w:val="002C72C9"/>
    <w:rsid w:val="002C74AC"/>
    <w:rsid w:val="002C791F"/>
    <w:rsid w:val="002C7C50"/>
    <w:rsid w:val="002C7DD0"/>
    <w:rsid w:val="002C7F69"/>
    <w:rsid w:val="002C7F7D"/>
    <w:rsid w:val="002C7FB2"/>
    <w:rsid w:val="002D01DD"/>
    <w:rsid w:val="002D034B"/>
    <w:rsid w:val="002D05CC"/>
    <w:rsid w:val="002D0637"/>
    <w:rsid w:val="002D0906"/>
    <w:rsid w:val="002D09C9"/>
    <w:rsid w:val="002D09CB"/>
    <w:rsid w:val="002D0A1C"/>
    <w:rsid w:val="002D0AFA"/>
    <w:rsid w:val="002D0C5A"/>
    <w:rsid w:val="002D0EDF"/>
    <w:rsid w:val="002D0FE1"/>
    <w:rsid w:val="002D1022"/>
    <w:rsid w:val="002D126F"/>
    <w:rsid w:val="002D1524"/>
    <w:rsid w:val="002D1525"/>
    <w:rsid w:val="002D16E2"/>
    <w:rsid w:val="002D18DC"/>
    <w:rsid w:val="002D1A8E"/>
    <w:rsid w:val="002D1FAE"/>
    <w:rsid w:val="002D209F"/>
    <w:rsid w:val="002D217F"/>
    <w:rsid w:val="002D2190"/>
    <w:rsid w:val="002D282E"/>
    <w:rsid w:val="002D285D"/>
    <w:rsid w:val="002D2AE7"/>
    <w:rsid w:val="002D30CC"/>
    <w:rsid w:val="002D31A3"/>
    <w:rsid w:val="002D321D"/>
    <w:rsid w:val="002D32D0"/>
    <w:rsid w:val="002D3780"/>
    <w:rsid w:val="002D37ED"/>
    <w:rsid w:val="002D39C2"/>
    <w:rsid w:val="002D3D0E"/>
    <w:rsid w:val="002D3F7B"/>
    <w:rsid w:val="002D3F82"/>
    <w:rsid w:val="002D4072"/>
    <w:rsid w:val="002D4191"/>
    <w:rsid w:val="002D4212"/>
    <w:rsid w:val="002D4302"/>
    <w:rsid w:val="002D4579"/>
    <w:rsid w:val="002D45CF"/>
    <w:rsid w:val="002D46D1"/>
    <w:rsid w:val="002D47B6"/>
    <w:rsid w:val="002D4B25"/>
    <w:rsid w:val="002D4E77"/>
    <w:rsid w:val="002D4FB7"/>
    <w:rsid w:val="002D506F"/>
    <w:rsid w:val="002D50AB"/>
    <w:rsid w:val="002D53E0"/>
    <w:rsid w:val="002D5495"/>
    <w:rsid w:val="002D5590"/>
    <w:rsid w:val="002D55A7"/>
    <w:rsid w:val="002D56AE"/>
    <w:rsid w:val="002D5A62"/>
    <w:rsid w:val="002D5AE0"/>
    <w:rsid w:val="002D602F"/>
    <w:rsid w:val="002D60A1"/>
    <w:rsid w:val="002D620B"/>
    <w:rsid w:val="002D621C"/>
    <w:rsid w:val="002D6255"/>
    <w:rsid w:val="002D657E"/>
    <w:rsid w:val="002D66EC"/>
    <w:rsid w:val="002D6848"/>
    <w:rsid w:val="002D6975"/>
    <w:rsid w:val="002D6B04"/>
    <w:rsid w:val="002D6B68"/>
    <w:rsid w:val="002D7265"/>
    <w:rsid w:val="002D751D"/>
    <w:rsid w:val="002D752E"/>
    <w:rsid w:val="002D7A5A"/>
    <w:rsid w:val="002D7AAF"/>
    <w:rsid w:val="002D7AC8"/>
    <w:rsid w:val="002D7B06"/>
    <w:rsid w:val="002D7B91"/>
    <w:rsid w:val="002D7BDA"/>
    <w:rsid w:val="002D7E00"/>
    <w:rsid w:val="002D7EE3"/>
    <w:rsid w:val="002D7EF3"/>
    <w:rsid w:val="002E01AC"/>
    <w:rsid w:val="002E0231"/>
    <w:rsid w:val="002E0291"/>
    <w:rsid w:val="002E04AC"/>
    <w:rsid w:val="002E0694"/>
    <w:rsid w:val="002E07D8"/>
    <w:rsid w:val="002E0DA5"/>
    <w:rsid w:val="002E1093"/>
    <w:rsid w:val="002E10B6"/>
    <w:rsid w:val="002E12D5"/>
    <w:rsid w:val="002E131E"/>
    <w:rsid w:val="002E1408"/>
    <w:rsid w:val="002E15D6"/>
    <w:rsid w:val="002E1766"/>
    <w:rsid w:val="002E1A75"/>
    <w:rsid w:val="002E1EDE"/>
    <w:rsid w:val="002E2104"/>
    <w:rsid w:val="002E219E"/>
    <w:rsid w:val="002E21EF"/>
    <w:rsid w:val="002E229D"/>
    <w:rsid w:val="002E22AA"/>
    <w:rsid w:val="002E23B0"/>
    <w:rsid w:val="002E23E0"/>
    <w:rsid w:val="002E262A"/>
    <w:rsid w:val="002E26C8"/>
    <w:rsid w:val="002E2A43"/>
    <w:rsid w:val="002E2BAA"/>
    <w:rsid w:val="002E2F89"/>
    <w:rsid w:val="002E3050"/>
    <w:rsid w:val="002E31AF"/>
    <w:rsid w:val="002E3486"/>
    <w:rsid w:val="002E3788"/>
    <w:rsid w:val="002E38FA"/>
    <w:rsid w:val="002E3A65"/>
    <w:rsid w:val="002E3E18"/>
    <w:rsid w:val="002E3F89"/>
    <w:rsid w:val="002E3F9A"/>
    <w:rsid w:val="002E41CD"/>
    <w:rsid w:val="002E4296"/>
    <w:rsid w:val="002E42E4"/>
    <w:rsid w:val="002E443F"/>
    <w:rsid w:val="002E4693"/>
    <w:rsid w:val="002E4721"/>
    <w:rsid w:val="002E4953"/>
    <w:rsid w:val="002E4AA9"/>
    <w:rsid w:val="002E4C49"/>
    <w:rsid w:val="002E4C89"/>
    <w:rsid w:val="002E4F24"/>
    <w:rsid w:val="002E4F76"/>
    <w:rsid w:val="002E51BB"/>
    <w:rsid w:val="002E529A"/>
    <w:rsid w:val="002E52C0"/>
    <w:rsid w:val="002E55C5"/>
    <w:rsid w:val="002E578B"/>
    <w:rsid w:val="002E5B76"/>
    <w:rsid w:val="002E5BCD"/>
    <w:rsid w:val="002E5F6A"/>
    <w:rsid w:val="002E60D4"/>
    <w:rsid w:val="002E618E"/>
    <w:rsid w:val="002E6190"/>
    <w:rsid w:val="002E62E4"/>
    <w:rsid w:val="002E6428"/>
    <w:rsid w:val="002E67D9"/>
    <w:rsid w:val="002E68D2"/>
    <w:rsid w:val="002E69BB"/>
    <w:rsid w:val="002E6BD3"/>
    <w:rsid w:val="002E6C66"/>
    <w:rsid w:val="002E6EAB"/>
    <w:rsid w:val="002E71DE"/>
    <w:rsid w:val="002E736E"/>
    <w:rsid w:val="002E75D1"/>
    <w:rsid w:val="002E774E"/>
    <w:rsid w:val="002E798B"/>
    <w:rsid w:val="002E7A26"/>
    <w:rsid w:val="002E7A5E"/>
    <w:rsid w:val="002E7DF9"/>
    <w:rsid w:val="002E7E3E"/>
    <w:rsid w:val="002E7E8A"/>
    <w:rsid w:val="002E7ECD"/>
    <w:rsid w:val="002F01B6"/>
    <w:rsid w:val="002F03D8"/>
    <w:rsid w:val="002F0445"/>
    <w:rsid w:val="002F0495"/>
    <w:rsid w:val="002F0687"/>
    <w:rsid w:val="002F06A9"/>
    <w:rsid w:val="002F06E7"/>
    <w:rsid w:val="002F0787"/>
    <w:rsid w:val="002F090A"/>
    <w:rsid w:val="002F09FB"/>
    <w:rsid w:val="002F0AC7"/>
    <w:rsid w:val="002F0C99"/>
    <w:rsid w:val="002F1172"/>
    <w:rsid w:val="002F12CA"/>
    <w:rsid w:val="002F172C"/>
    <w:rsid w:val="002F182C"/>
    <w:rsid w:val="002F1A3A"/>
    <w:rsid w:val="002F1C71"/>
    <w:rsid w:val="002F1C8B"/>
    <w:rsid w:val="002F1D6A"/>
    <w:rsid w:val="002F1E6F"/>
    <w:rsid w:val="002F1F74"/>
    <w:rsid w:val="002F1FD4"/>
    <w:rsid w:val="002F2131"/>
    <w:rsid w:val="002F229D"/>
    <w:rsid w:val="002F2327"/>
    <w:rsid w:val="002F240F"/>
    <w:rsid w:val="002F2474"/>
    <w:rsid w:val="002F258D"/>
    <w:rsid w:val="002F2908"/>
    <w:rsid w:val="002F2B31"/>
    <w:rsid w:val="002F2F22"/>
    <w:rsid w:val="002F31E2"/>
    <w:rsid w:val="002F31F7"/>
    <w:rsid w:val="002F3516"/>
    <w:rsid w:val="002F374C"/>
    <w:rsid w:val="002F38E5"/>
    <w:rsid w:val="002F3A8E"/>
    <w:rsid w:val="002F3AEA"/>
    <w:rsid w:val="002F3B32"/>
    <w:rsid w:val="002F3B8D"/>
    <w:rsid w:val="002F3C8F"/>
    <w:rsid w:val="002F3D5E"/>
    <w:rsid w:val="002F40B3"/>
    <w:rsid w:val="002F434A"/>
    <w:rsid w:val="002F43EC"/>
    <w:rsid w:val="002F447C"/>
    <w:rsid w:val="002F44DC"/>
    <w:rsid w:val="002F4802"/>
    <w:rsid w:val="002F4A14"/>
    <w:rsid w:val="002F4A91"/>
    <w:rsid w:val="002F4DD9"/>
    <w:rsid w:val="002F4EF8"/>
    <w:rsid w:val="002F5278"/>
    <w:rsid w:val="002F5309"/>
    <w:rsid w:val="002F5358"/>
    <w:rsid w:val="002F54A1"/>
    <w:rsid w:val="002F576F"/>
    <w:rsid w:val="002F5A45"/>
    <w:rsid w:val="002F5A67"/>
    <w:rsid w:val="002F5D38"/>
    <w:rsid w:val="002F5E3F"/>
    <w:rsid w:val="002F5F34"/>
    <w:rsid w:val="002F5F4E"/>
    <w:rsid w:val="002F6296"/>
    <w:rsid w:val="002F64A5"/>
    <w:rsid w:val="002F6833"/>
    <w:rsid w:val="002F6B43"/>
    <w:rsid w:val="002F6DE7"/>
    <w:rsid w:val="002F7571"/>
    <w:rsid w:val="002F7720"/>
    <w:rsid w:val="002F775C"/>
    <w:rsid w:val="002F7928"/>
    <w:rsid w:val="002F795F"/>
    <w:rsid w:val="002F79F8"/>
    <w:rsid w:val="002F7A08"/>
    <w:rsid w:val="002F7BCB"/>
    <w:rsid w:val="003001F4"/>
    <w:rsid w:val="00300298"/>
    <w:rsid w:val="0030073A"/>
    <w:rsid w:val="00300D49"/>
    <w:rsid w:val="00300E2D"/>
    <w:rsid w:val="00300F28"/>
    <w:rsid w:val="0030129C"/>
    <w:rsid w:val="00301461"/>
    <w:rsid w:val="00301575"/>
    <w:rsid w:val="003016E7"/>
    <w:rsid w:val="00301848"/>
    <w:rsid w:val="003018C8"/>
    <w:rsid w:val="00301A6E"/>
    <w:rsid w:val="00301B54"/>
    <w:rsid w:val="00301C94"/>
    <w:rsid w:val="00301CA5"/>
    <w:rsid w:val="00301E28"/>
    <w:rsid w:val="00301F45"/>
    <w:rsid w:val="003020A7"/>
    <w:rsid w:val="00302136"/>
    <w:rsid w:val="003026CB"/>
    <w:rsid w:val="00302862"/>
    <w:rsid w:val="00302D12"/>
    <w:rsid w:val="00302FD4"/>
    <w:rsid w:val="00303309"/>
    <w:rsid w:val="00303B98"/>
    <w:rsid w:val="00303DA5"/>
    <w:rsid w:val="00303E37"/>
    <w:rsid w:val="00303E76"/>
    <w:rsid w:val="00303FD4"/>
    <w:rsid w:val="00304003"/>
    <w:rsid w:val="003040B2"/>
    <w:rsid w:val="003040D5"/>
    <w:rsid w:val="00304334"/>
    <w:rsid w:val="00304343"/>
    <w:rsid w:val="00304676"/>
    <w:rsid w:val="0030471A"/>
    <w:rsid w:val="003048EF"/>
    <w:rsid w:val="00304983"/>
    <w:rsid w:val="00304A6F"/>
    <w:rsid w:val="00304B0F"/>
    <w:rsid w:val="00304BB8"/>
    <w:rsid w:val="00304C06"/>
    <w:rsid w:val="00304CC5"/>
    <w:rsid w:val="00304E2D"/>
    <w:rsid w:val="00304F5F"/>
    <w:rsid w:val="0030534A"/>
    <w:rsid w:val="0030551A"/>
    <w:rsid w:val="0030553B"/>
    <w:rsid w:val="0030576F"/>
    <w:rsid w:val="00305BA5"/>
    <w:rsid w:val="00305BEB"/>
    <w:rsid w:val="00305E77"/>
    <w:rsid w:val="00305EA5"/>
    <w:rsid w:val="00305FE1"/>
    <w:rsid w:val="00306152"/>
    <w:rsid w:val="003061B5"/>
    <w:rsid w:val="003062CD"/>
    <w:rsid w:val="00306611"/>
    <w:rsid w:val="00306683"/>
    <w:rsid w:val="003066B9"/>
    <w:rsid w:val="00306A07"/>
    <w:rsid w:val="00306A63"/>
    <w:rsid w:val="00306CBA"/>
    <w:rsid w:val="00306DBB"/>
    <w:rsid w:val="00306EB1"/>
    <w:rsid w:val="00306EDE"/>
    <w:rsid w:val="00306FF8"/>
    <w:rsid w:val="00307353"/>
    <w:rsid w:val="003074CD"/>
    <w:rsid w:val="00307613"/>
    <w:rsid w:val="0030765E"/>
    <w:rsid w:val="003077E7"/>
    <w:rsid w:val="00307C45"/>
    <w:rsid w:val="00307C8D"/>
    <w:rsid w:val="00307CE4"/>
    <w:rsid w:val="00310021"/>
    <w:rsid w:val="0031012B"/>
    <w:rsid w:val="003101F4"/>
    <w:rsid w:val="0031028F"/>
    <w:rsid w:val="003103D1"/>
    <w:rsid w:val="00310556"/>
    <w:rsid w:val="00310710"/>
    <w:rsid w:val="00310AC1"/>
    <w:rsid w:val="00310C79"/>
    <w:rsid w:val="00310CC5"/>
    <w:rsid w:val="00310E00"/>
    <w:rsid w:val="00310F9D"/>
    <w:rsid w:val="00311125"/>
    <w:rsid w:val="003112A5"/>
    <w:rsid w:val="00311429"/>
    <w:rsid w:val="00311589"/>
    <w:rsid w:val="003115B7"/>
    <w:rsid w:val="0031197F"/>
    <w:rsid w:val="00311BAF"/>
    <w:rsid w:val="00311BB4"/>
    <w:rsid w:val="00311D3F"/>
    <w:rsid w:val="00311D59"/>
    <w:rsid w:val="00311F7F"/>
    <w:rsid w:val="00311FAF"/>
    <w:rsid w:val="0031205C"/>
    <w:rsid w:val="00312580"/>
    <w:rsid w:val="00312590"/>
    <w:rsid w:val="00312788"/>
    <w:rsid w:val="003127AD"/>
    <w:rsid w:val="00312C38"/>
    <w:rsid w:val="00312E21"/>
    <w:rsid w:val="00312E5A"/>
    <w:rsid w:val="00312F83"/>
    <w:rsid w:val="00312F9D"/>
    <w:rsid w:val="00312FE5"/>
    <w:rsid w:val="003130F2"/>
    <w:rsid w:val="003133A1"/>
    <w:rsid w:val="00313408"/>
    <w:rsid w:val="00313579"/>
    <w:rsid w:val="00313650"/>
    <w:rsid w:val="00313B1A"/>
    <w:rsid w:val="00313C24"/>
    <w:rsid w:val="00314054"/>
    <w:rsid w:val="00314193"/>
    <w:rsid w:val="003141D9"/>
    <w:rsid w:val="0031425D"/>
    <w:rsid w:val="0031446C"/>
    <w:rsid w:val="00314477"/>
    <w:rsid w:val="00314581"/>
    <w:rsid w:val="003147C5"/>
    <w:rsid w:val="00314CC7"/>
    <w:rsid w:val="00315742"/>
    <w:rsid w:val="00315784"/>
    <w:rsid w:val="00315803"/>
    <w:rsid w:val="00315A29"/>
    <w:rsid w:val="00315B7E"/>
    <w:rsid w:val="00315C01"/>
    <w:rsid w:val="00315C51"/>
    <w:rsid w:val="00316124"/>
    <w:rsid w:val="0031615B"/>
    <w:rsid w:val="0031617A"/>
    <w:rsid w:val="003162DB"/>
    <w:rsid w:val="0031651D"/>
    <w:rsid w:val="003167A6"/>
    <w:rsid w:val="003167D2"/>
    <w:rsid w:val="003167E1"/>
    <w:rsid w:val="00316803"/>
    <w:rsid w:val="0031683F"/>
    <w:rsid w:val="00316B84"/>
    <w:rsid w:val="00316DC5"/>
    <w:rsid w:val="00316EB3"/>
    <w:rsid w:val="00316F2F"/>
    <w:rsid w:val="00316F9D"/>
    <w:rsid w:val="00317250"/>
    <w:rsid w:val="00317315"/>
    <w:rsid w:val="0031762C"/>
    <w:rsid w:val="003176AC"/>
    <w:rsid w:val="00317995"/>
    <w:rsid w:val="003179B2"/>
    <w:rsid w:val="003179BA"/>
    <w:rsid w:val="00317CC4"/>
    <w:rsid w:val="00317F01"/>
    <w:rsid w:val="003200A5"/>
    <w:rsid w:val="00320272"/>
    <w:rsid w:val="003203C7"/>
    <w:rsid w:val="0032057B"/>
    <w:rsid w:val="003205A3"/>
    <w:rsid w:val="00320773"/>
    <w:rsid w:val="003207AD"/>
    <w:rsid w:val="00320896"/>
    <w:rsid w:val="0032133E"/>
    <w:rsid w:val="00321341"/>
    <w:rsid w:val="00321394"/>
    <w:rsid w:val="003214D0"/>
    <w:rsid w:val="003215F2"/>
    <w:rsid w:val="00321668"/>
    <w:rsid w:val="00321A6E"/>
    <w:rsid w:val="00321A8F"/>
    <w:rsid w:val="00321B25"/>
    <w:rsid w:val="00321B55"/>
    <w:rsid w:val="00321C66"/>
    <w:rsid w:val="00322100"/>
    <w:rsid w:val="00322190"/>
    <w:rsid w:val="003223B6"/>
    <w:rsid w:val="00322951"/>
    <w:rsid w:val="00322E8C"/>
    <w:rsid w:val="00322FEE"/>
    <w:rsid w:val="0032328A"/>
    <w:rsid w:val="003232D3"/>
    <w:rsid w:val="003234B8"/>
    <w:rsid w:val="00323507"/>
    <w:rsid w:val="00323842"/>
    <w:rsid w:val="0032395D"/>
    <w:rsid w:val="00323B7F"/>
    <w:rsid w:val="00323BCF"/>
    <w:rsid w:val="00323BDB"/>
    <w:rsid w:val="00323D4A"/>
    <w:rsid w:val="0032455C"/>
    <w:rsid w:val="003245B9"/>
    <w:rsid w:val="00324849"/>
    <w:rsid w:val="00324A14"/>
    <w:rsid w:val="00324D3C"/>
    <w:rsid w:val="00324F85"/>
    <w:rsid w:val="00324FF8"/>
    <w:rsid w:val="00325179"/>
    <w:rsid w:val="003255DF"/>
    <w:rsid w:val="003255E3"/>
    <w:rsid w:val="003255F1"/>
    <w:rsid w:val="0032572D"/>
    <w:rsid w:val="0032575E"/>
    <w:rsid w:val="00325854"/>
    <w:rsid w:val="00325F79"/>
    <w:rsid w:val="0032612D"/>
    <w:rsid w:val="00326252"/>
    <w:rsid w:val="0032631A"/>
    <w:rsid w:val="00326399"/>
    <w:rsid w:val="003265F3"/>
    <w:rsid w:val="00326635"/>
    <w:rsid w:val="0032666A"/>
    <w:rsid w:val="003267B3"/>
    <w:rsid w:val="003267FF"/>
    <w:rsid w:val="00326925"/>
    <w:rsid w:val="003269BE"/>
    <w:rsid w:val="00326A22"/>
    <w:rsid w:val="00326ABB"/>
    <w:rsid w:val="00326BFB"/>
    <w:rsid w:val="00326C3C"/>
    <w:rsid w:val="00326D28"/>
    <w:rsid w:val="00326FFB"/>
    <w:rsid w:val="003270C6"/>
    <w:rsid w:val="003275FA"/>
    <w:rsid w:val="00327614"/>
    <w:rsid w:val="00327778"/>
    <w:rsid w:val="003278B8"/>
    <w:rsid w:val="00327A82"/>
    <w:rsid w:val="00327C09"/>
    <w:rsid w:val="00327DDE"/>
    <w:rsid w:val="00327E6C"/>
    <w:rsid w:val="00327EEE"/>
    <w:rsid w:val="003300CB"/>
    <w:rsid w:val="003302A2"/>
    <w:rsid w:val="003302AE"/>
    <w:rsid w:val="00330491"/>
    <w:rsid w:val="003305CE"/>
    <w:rsid w:val="00330605"/>
    <w:rsid w:val="003306E8"/>
    <w:rsid w:val="0033070C"/>
    <w:rsid w:val="00330875"/>
    <w:rsid w:val="00330921"/>
    <w:rsid w:val="003309DC"/>
    <w:rsid w:val="00330A62"/>
    <w:rsid w:val="00330B18"/>
    <w:rsid w:val="00330C7C"/>
    <w:rsid w:val="00331086"/>
    <w:rsid w:val="00331231"/>
    <w:rsid w:val="00331305"/>
    <w:rsid w:val="00331325"/>
    <w:rsid w:val="00331380"/>
    <w:rsid w:val="003316AE"/>
    <w:rsid w:val="0033173E"/>
    <w:rsid w:val="003317D1"/>
    <w:rsid w:val="00331945"/>
    <w:rsid w:val="003319AA"/>
    <w:rsid w:val="00331DD7"/>
    <w:rsid w:val="003321AB"/>
    <w:rsid w:val="003321C0"/>
    <w:rsid w:val="00332429"/>
    <w:rsid w:val="00332455"/>
    <w:rsid w:val="00332477"/>
    <w:rsid w:val="00332879"/>
    <w:rsid w:val="003328F8"/>
    <w:rsid w:val="00332BD2"/>
    <w:rsid w:val="00332C61"/>
    <w:rsid w:val="00332E8F"/>
    <w:rsid w:val="00333255"/>
    <w:rsid w:val="00333265"/>
    <w:rsid w:val="003334A4"/>
    <w:rsid w:val="003334B9"/>
    <w:rsid w:val="00333682"/>
    <w:rsid w:val="00333716"/>
    <w:rsid w:val="00333781"/>
    <w:rsid w:val="00333B46"/>
    <w:rsid w:val="00333C40"/>
    <w:rsid w:val="00333E32"/>
    <w:rsid w:val="00333E59"/>
    <w:rsid w:val="00334112"/>
    <w:rsid w:val="00334604"/>
    <w:rsid w:val="00334B3F"/>
    <w:rsid w:val="00334B95"/>
    <w:rsid w:val="00334C3A"/>
    <w:rsid w:val="00334C4A"/>
    <w:rsid w:val="00334C7B"/>
    <w:rsid w:val="00334F10"/>
    <w:rsid w:val="00335252"/>
    <w:rsid w:val="0033543A"/>
    <w:rsid w:val="00335587"/>
    <w:rsid w:val="00335645"/>
    <w:rsid w:val="0033580C"/>
    <w:rsid w:val="00335A5A"/>
    <w:rsid w:val="00335AD3"/>
    <w:rsid w:val="00335DE1"/>
    <w:rsid w:val="00335F00"/>
    <w:rsid w:val="00335F3D"/>
    <w:rsid w:val="00335FD9"/>
    <w:rsid w:val="003364EA"/>
    <w:rsid w:val="00336878"/>
    <w:rsid w:val="0033697A"/>
    <w:rsid w:val="00336C4F"/>
    <w:rsid w:val="00336CA3"/>
    <w:rsid w:val="00336F2C"/>
    <w:rsid w:val="00337034"/>
    <w:rsid w:val="003374AA"/>
    <w:rsid w:val="003374E3"/>
    <w:rsid w:val="00337671"/>
    <w:rsid w:val="00337845"/>
    <w:rsid w:val="00337978"/>
    <w:rsid w:val="00337A6C"/>
    <w:rsid w:val="00337D17"/>
    <w:rsid w:val="00337D1E"/>
    <w:rsid w:val="00337F5F"/>
    <w:rsid w:val="00337FB7"/>
    <w:rsid w:val="00340030"/>
    <w:rsid w:val="00340157"/>
    <w:rsid w:val="003404E9"/>
    <w:rsid w:val="0034050E"/>
    <w:rsid w:val="0034055C"/>
    <w:rsid w:val="003408C0"/>
    <w:rsid w:val="003408FA"/>
    <w:rsid w:val="00340A02"/>
    <w:rsid w:val="00340BED"/>
    <w:rsid w:val="00340C22"/>
    <w:rsid w:val="0034104E"/>
    <w:rsid w:val="00341244"/>
    <w:rsid w:val="003412D6"/>
    <w:rsid w:val="003415BE"/>
    <w:rsid w:val="0034170F"/>
    <w:rsid w:val="00341717"/>
    <w:rsid w:val="00341A95"/>
    <w:rsid w:val="00341F30"/>
    <w:rsid w:val="003420A1"/>
    <w:rsid w:val="00342240"/>
    <w:rsid w:val="00342357"/>
    <w:rsid w:val="0034237E"/>
    <w:rsid w:val="00342422"/>
    <w:rsid w:val="0034246F"/>
    <w:rsid w:val="00342593"/>
    <w:rsid w:val="00342705"/>
    <w:rsid w:val="003427C9"/>
    <w:rsid w:val="00342ACC"/>
    <w:rsid w:val="00342D4D"/>
    <w:rsid w:val="00342DF3"/>
    <w:rsid w:val="003430DB"/>
    <w:rsid w:val="00343199"/>
    <w:rsid w:val="003433D9"/>
    <w:rsid w:val="003434F1"/>
    <w:rsid w:val="0034364A"/>
    <w:rsid w:val="003436D1"/>
    <w:rsid w:val="0034372D"/>
    <w:rsid w:val="003438AA"/>
    <w:rsid w:val="00343A61"/>
    <w:rsid w:val="00343B2A"/>
    <w:rsid w:val="00343B85"/>
    <w:rsid w:val="00343C93"/>
    <w:rsid w:val="00343D0F"/>
    <w:rsid w:val="00343F95"/>
    <w:rsid w:val="00344044"/>
    <w:rsid w:val="00344174"/>
    <w:rsid w:val="003447C7"/>
    <w:rsid w:val="00344901"/>
    <w:rsid w:val="00344D1B"/>
    <w:rsid w:val="00344DD0"/>
    <w:rsid w:val="00344E28"/>
    <w:rsid w:val="0034509D"/>
    <w:rsid w:val="00345131"/>
    <w:rsid w:val="0034538B"/>
    <w:rsid w:val="003456AF"/>
    <w:rsid w:val="003456CD"/>
    <w:rsid w:val="00345A6B"/>
    <w:rsid w:val="00345B3B"/>
    <w:rsid w:val="00345B63"/>
    <w:rsid w:val="00345BC6"/>
    <w:rsid w:val="00345D9E"/>
    <w:rsid w:val="00345EC4"/>
    <w:rsid w:val="00345FBC"/>
    <w:rsid w:val="0034600E"/>
    <w:rsid w:val="0034608B"/>
    <w:rsid w:val="00346142"/>
    <w:rsid w:val="003462A3"/>
    <w:rsid w:val="003462A8"/>
    <w:rsid w:val="00346422"/>
    <w:rsid w:val="003464E6"/>
    <w:rsid w:val="003465CE"/>
    <w:rsid w:val="003466AF"/>
    <w:rsid w:val="00346828"/>
    <w:rsid w:val="003468C4"/>
    <w:rsid w:val="0034694A"/>
    <w:rsid w:val="00346ABD"/>
    <w:rsid w:val="00346AE8"/>
    <w:rsid w:val="00346C25"/>
    <w:rsid w:val="00346CA0"/>
    <w:rsid w:val="00346ED8"/>
    <w:rsid w:val="00346F19"/>
    <w:rsid w:val="00346FCA"/>
    <w:rsid w:val="003471C0"/>
    <w:rsid w:val="0034721E"/>
    <w:rsid w:val="003472B3"/>
    <w:rsid w:val="0034735C"/>
    <w:rsid w:val="0034765C"/>
    <w:rsid w:val="003476E3"/>
    <w:rsid w:val="003477F3"/>
    <w:rsid w:val="00347862"/>
    <w:rsid w:val="0034791C"/>
    <w:rsid w:val="00347946"/>
    <w:rsid w:val="00347DCA"/>
    <w:rsid w:val="00347ECF"/>
    <w:rsid w:val="00350077"/>
    <w:rsid w:val="003500F7"/>
    <w:rsid w:val="003501E1"/>
    <w:rsid w:val="00350292"/>
    <w:rsid w:val="00350340"/>
    <w:rsid w:val="0035034F"/>
    <w:rsid w:val="0035038A"/>
    <w:rsid w:val="003503BE"/>
    <w:rsid w:val="00350453"/>
    <w:rsid w:val="00350493"/>
    <w:rsid w:val="003505C1"/>
    <w:rsid w:val="00350729"/>
    <w:rsid w:val="003507C1"/>
    <w:rsid w:val="00350D9B"/>
    <w:rsid w:val="003510D7"/>
    <w:rsid w:val="00351257"/>
    <w:rsid w:val="0035138D"/>
    <w:rsid w:val="003519BB"/>
    <w:rsid w:val="00351BF2"/>
    <w:rsid w:val="00351CCB"/>
    <w:rsid w:val="00351CEE"/>
    <w:rsid w:val="00351E30"/>
    <w:rsid w:val="00351E66"/>
    <w:rsid w:val="00351F6E"/>
    <w:rsid w:val="00352087"/>
    <w:rsid w:val="0035234F"/>
    <w:rsid w:val="00352579"/>
    <w:rsid w:val="00352829"/>
    <w:rsid w:val="00352C84"/>
    <w:rsid w:val="00352CC0"/>
    <w:rsid w:val="00352D26"/>
    <w:rsid w:val="00352E7A"/>
    <w:rsid w:val="00352E91"/>
    <w:rsid w:val="003530B4"/>
    <w:rsid w:val="00353114"/>
    <w:rsid w:val="003531C4"/>
    <w:rsid w:val="0035327C"/>
    <w:rsid w:val="003532A6"/>
    <w:rsid w:val="003532C7"/>
    <w:rsid w:val="00353336"/>
    <w:rsid w:val="0035347F"/>
    <w:rsid w:val="0035355B"/>
    <w:rsid w:val="0035356C"/>
    <w:rsid w:val="003537EF"/>
    <w:rsid w:val="00353F5F"/>
    <w:rsid w:val="00354153"/>
    <w:rsid w:val="00354159"/>
    <w:rsid w:val="00354171"/>
    <w:rsid w:val="00354711"/>
    <w:rsid w:val="00354997"/>
    <w:rsid w:val="00354A2E"/>
    <w:rsid w:val="00354A33"/>
    <w:rsid w:val="00354D2D"/>
    <w:rsid w:val="00354E3A"/>
    <w:rsid w:val="00354E83"/>
    <w:rsid w:val="00354F7D"/>
    <w:rsid w:val="00355503"/>
    <w:rsid w:val="00355582"/>
    <w:rsid w:val="003557C3"/>
    <w:rsid w:val="003558A9"/>
    <w:rsid w:val="00355B77"/>
    <w:rsid w:val="00355D5A"/>
    <w:rsid w:val="003561C8"/>
    <w:rsid w:val="0035626E"/>
    <w:rsid w:val="0035644B"/>
    <w:rsid w:val="0035652E"/>
    <w:rsid w:val="00356621"/>
    <w:rsid w:val="00356877"/>
    <w:rsid w:val="00356AE0"/>
    <w:rsid w:val="00356BBE"/>
    <w:rsid w:val="00356E63"/>
    <w:rsid w:val="003570FE"/>
    <w:rsid w:val="00357173"/>
    <w:rsid w:val="003572AE"/>
    <w:rsid w:val="00357895"/>
    <w:rsid w:val="00357ACF"/>
    <w:rsid w:val="00357C65"/>
    <w:rsid w:val="00357CC7"/>
    <w:rsid w:val="003601CE"/>
    <w:rsid w:val="00360557"/>
    <w:rsid w:val="003605AF"/>
    <w:rsid w:val="003605D4"/>
    <w:rsid w:val="003605EE"/>
    <w:rsid w:val="00360677"/>
    <w:rsid w:val="00360BFA"/>
    <w:rsid w:val="00360FD0"/>
    <w:rsid w:val="0036126A"/>
    <w:rsid w:val="003612EA"/>
    <w:rsid w:val="00361526"/>
    <w:rsid w:val="003617E9"/>
    <w:rsid w:val="003618DB"/>
    <w:rsid w:val="0036194B"/>
    <w:rsid w:val="003619DD"/>
    <w:rsid w:val="00361ABA"/>
    <w:rsid w:val="00361DA4"/>
    <w:rsid w:val="00361F62"/>
    <w:rsid w:val="00362233"/>
    <w:rsid w:val="003622C8"/>
    <w:rsid w:val="0036230A"/>
    <w:rsid w:val="003628E9"/>
    <w:rsid w:val="00362916"/>
    <w:rsid w:val="00362B62"/>
    <w:rsid w:val="00362B79"/>
    <w:rsid w:val="00362BB8"/>
    <w:rsid w:val="00362D47"/>
    <w:rsid w:val="00362DBF"/>
    <w:rsid w:val="003633A0"/>
    <w:rsid w:val="00363469"/>
    <w:rsid w:val="0036349C"/>
    <w:rsid w:val="00363525"/>
    <w:rsid w:val="00363548"/>
    <w:rsid w:val="00363814"/>
    <w:rsid w:val="00363A5D"/>
    <w:rsid w:val="00363EE8"/>
    <w:rsid w:val="00363FF0"/>
    <w:rsid w:val="003640C5"/>
    <w:rsid w:val="00364137"/>
    <w:rsid w:val="0036445D"/>
    <w:rsid w:val="00364527"/>
    <w:rsid w:val="0036468D"/>
    <w:rsid w:val="003647EB"/>
    <w:rsid w:val="00364924"/>
    <w:rsid w:val="00364A9E"/>
    <w:rsid w:val="00364BCD"/>
    <w:rsid w:val="00364C10"/>
    <w:rsid w:val="00364C57"/>
    <w:rsid w:val="00364D7B"/>
    <w:rsid w:val="00365031"/>
    <w:rsid w:val="00365074"/>
    <w:rsid w:val="00365100"/>
    <w:rsid w:val="00365117"/>
    <w:rsid w:val="003651C8"/>
    <w:rsid w:val="003651D1"/>
    <w:rsid w:val="00365330"/>
    <w:rsid w:val="00365632"/>
    <w:rsid w:val="00365810"/>
    <w:rsid w:val="003659CE"/>
    <w:rsid w:val="0036642E"/>
    <w:rsid w:val="00366554"/>
    <w:rsid w:val="003667C5"/>
    <w:rsid w:val="00366A4E"/>
    <w:rsid w:val="00366B0F"/>
    <w:rsid w:val="00366CC9"/>
    <w:rsid w:val="00366D8D"/>
    <w:rsid w:val="00366DAD"/>
    <w:rsid w:val="00366F90"/>
    <w:rsid w:val="003670FA"/>
    <w:rsid w:val="003671C9"/>
    <w:rsid w:val="003672B9"/>
    <w:rsid w:val="003674AE"/>
    <w:rsid w:val="00367531"/>
    <w:rsid w:val="00367633"/>
    <w:rsid w:val="0036766B"/>
    <w:rsid w:val="003676A6"/>
    <w:rsid w:val="00367AE5"/>
    <w:rsid w:val="00367DEF"/>
    <w:rsid w:val="00367E22"/>
    <w:rsid w:val="00370009"/>
    <w:rsid w:val="003700EC"/>
    <w:rsid w:val="0037021E"/>
    <w:rsid w:val="0037027D"/>
    <w:rsid w:val="0037061F"/>
    <w:rsid w:val="00370724"/>
    <w:rsid w:val="0037076D"/>
    <w:rsid w:val="003709D6"/>
    <w:rsid w:val="00370A08"/>
    <w:rsid w:val="00370A09"/>
    <w:rsid w:val="00370D17"/>
    <w:rsid w:val="00370EE4"/>
    <w:rsid w:val="00371056"/>
    <w:rsid w:val="00371156"/>
    <w:rsid w:val="00371402"/>
    <w:rsid w:val="00371409"/>
    <w:rsid w:val="003714E5"/>
    <w:rsid w:val="0037166D"/>
    <w:rsid w:val="003716C3"/>
    <w:rsid w:val="003717AB"/>
    <w:rsid w:val="00371BC9"/>
    <w:rsid w:val="00371D07"/>
    <w:rsid w:val="00371D10"/>
    <w:rsid w:val="00371D4F"/>
    <w:rsid w:val="0037210F"/>
    <w:rsid w:val="0037232F"/>
    <w:rsid w:val="00372466"/>
    <w:rsid w:val="0037258B"/>
    <w:rsid w:val="00372679"/>
    <w:rsid w:val="00372736"/>
    <w:rsid w:val="00372828"/>
    <w:rsid w:val="003729C2"/>
    <w:rsid w:val="003729D0"/>
    <w:rsid w:val="00372B11"/>
    <w:rsid w:val="00372F34"/>
    <w:rsid w:val="00372F90"/>
    <w:rsid w:val="003730D0"/>
    <w:rsid w:val="00373103"/>
    <w:rsid w:val="0037325B"/>
    <w:rsid w:val="003732F5"/>
    <w:rsid w:val="00373382"/>
    <w:rsid w:val="0037348A"/>
    <w:rsid w:val="00373538"/>
    <w:rsid w:val="003735F3"/>
    <w:rsid w:val="003738FB"/>
    <w:rsid w:val="003739F1"/>
    <w:rsid w:val="00373A5A"/>
    <w:rsid w:val="00373A86"/>
    <w:rsid w:val="00373AE3"/>
    <w:rsid w:val="00373DD2"/>
    <w:rsid w:val="00373FB5"/>
    <w:rsid w:val="00374676"/>
    <w:rsid w:val="003749A8"/>
    <w:rsid w:val="00374B3E"/>
    <w:rsid w:val="003751F7"/>
    <w:rsid w:val="00375214"/>
    <w:rsid w:val="00375386"/>
    <w:rsid w:val="003754BF"/>
    <w:rsid w:val="003755F4"/>
    <w:rsid w:val="00375623"/>
    <w:rsid w:val="0037565E"/>
    <w:rsid w:val="003757E0"/>
    <w:rsid w:val="00375884"/>
    <w:rsid w:val="00375BB0"/>
    <w:rsid w:val="00375BC2"/>
    <w:rsid w:val="00375C34"/>
    <w:rsid w:val="00375FCD"/>
    <w:rsid w:val="003760AD"/>
    <w:rsid w:val="00376132"/>
    <w:rsid w:val="00376223"/>
    <w:rsid w:val="0037641E"/>
    <w:rsid w:val="00376669"/>
    <w:rsid w:val="0037676F"/>
    <w:rsid w:val="003768F2"/>
    <w:rsid w:val="00376A4D"/>
    <w:rsid w:val="00376B1E"/>
    <w:rsid w:val="00376D5E"/>
    <w:rsid w:val="00376F61"/>
    <w:rsid w:val="00376FFA"/>
    <w:rsid w:val="00377128"/>
    <w:rsid w:val="003771D5"/>
    <w:rsid w:val="00377210"/>
    <w:rsid w:val="003772C4"/>
    <w:rsid w:val="00377317"/>
    <w:rsid w:val="00377928"/>
    <w:rsid w:val="003779D8"/>
    <w:rsid w:val="00377B73"/>
    <w:rsid w:val="00377D30"/>
    <w:rsid w:val="00377D3B"/>
    <w:rsid w:val="00377EF0"/>
    <w:rsid w:val="00377FBD"/>
    <w:rsid w:val="003801DD"/>
    <w:rsid w:val="00380470"/>
    <w:rsid w:val="00380ACE"/>
    <w:rsid w:val="00380B9E"/>
    <w:rsid w:val="00380D8B"/>
    <w:rsid w:val="00380DC8"/>
    <w:rsid w:val="00380E0D"/>
    <w:rsid w:val="00380ED3"/>
    <w:rsid w:val="00380F25"/>
    <w:rsid w:val="00380F3D"/>
    <w:rsid w:val="003810E6"/>
    <w:rsid w:val="00381176"/>
    <w:rsid w:val="003814B2"/>
    <w:rsid w:val="0038157C"/>
    <w:rsid w:val="0038182F"/>
    <w:rsid w:val="00381A18"/>
    <w:rsid w:val="00381B44"/>
    <w:rsid w:val="00381B90"/>
    <w:rsid w:val="00381BA6"/>
    <w:rsid w:val="00381C02"/>
    <w:rsid w:val="00381E2F"/>
    <w:rsid w:val="00381FF3"/>
    <w:rsid w:val="003823B8"/>
    <w:rsid w:val="00382483"/>
    <w:rsid w:val="00382639"/>
    <w:rsid w:val="00382AC8"/>
    <w:rsid w:val="00382D7E"/>
    <w:rsid w:val="00382E29"/>
    <w:rsid w:val="0038335C"/>
    <w:rsid w:val="003833E6"/>
    <w:rsid w:val="0038348E"/>
    <w:rsid w:val="0038349F"/>
    <w:rsid w:val="00383585"/>
    <w:rsid w:val="00383751"/>
    <w:rsid w:val="00383811"/>
    <w:rsid w:val="00383C20"/>
    <w:rsid w:val="00383DB6"/>
    <w:rsid w:val="00383F40"/>
    <w:rsid w:val="003842D0"/>
    <w:rsid w:val="00384311"/>
    <w:rsid w:val="003843DF"/>
    <w:rsid w:val="003847F4"/>
    <w:rsid w:val="00384B6D"/>
    <w:rsid w:val="00384C38"/>
    <w:rsid w:val="00384CC3"/>
    <w:rsid w:val="0038525D"/>
    <w:rsid w:val="003853DD"/>
    <w:rsid w:val="003855A2"/>
    <w:rsid w:val="00385A67"/>
    <w:rsid w:val="00385AE9"/>
    <w:rsid w:val="00385B68"/>
    <w:rsid w:val="00385C1C"/>
    <w:rsid w:val="00385C7A"/>
    <w:rsid w:val="00385DE2"/>
    <w:rsid w:val="00385EDF"/>
    <w:rsid w:val="00385F90"/>
    <w:rsid w:val="003863E3"/>
    <w:rsid w:val="0038659B"/>
    <w:rsid w:val="00386AE6"/>
    <w:rsid w:val="00386B1B"/>
    <w:rsid w:val="00386B69"/>
    <w:rsid w:val="00386BB7"/>
    <w:rsid w:val="00386BD0"/>
    <w:rsid w:val="00386C1B"/>
    <w:rsid w:val="00386F0E"/>
    <w:rsid w:val="003870BE"/>
    <w:rsid w:val="003873A9"/>
    <w:rsid w:val="003873F1"/>
    <w:rsid w:val="00387420"/>
    <w:rsid w:val="0038770C"/>
    <w:rsid w:val="00387859"/>
    <w:rsid w:val="003878A0"/>
    <w:rsid w:val="00387C31"/>
    <w:rsid w:val="00387E57"/>
    <w:rsid w:val="00387F75"/>
    <w:rsid w:val="00390153"/>
    <w:rsid w:val="00390242"/>
    <w:rsid w:val="0039056D"/>
    <w:rsid w:val="00390979"/>
    <w:rsid w:val="00390A6D"/>
    <w:rsid w:val="00390BF3"/>
    <w:rsid w:val="00390F77"/>
    <w:rsid w:val="003915CB"/>
    <w:rsid w:val="0039168B"/>
    <w:rsid w:val="00391CBB"/>
    <w:rsid w:val="00391D11"/>
    <w:rsid w:val="00391E9E"/>
    <w:rsid w:val="00391EB9"/>
    <w:rsid w:val="00391FBA"/>
    <w:rsid w:val="0039217E"/>
    <w:rsid w:val="00392265"/>
    <w:rsid w:val="00392279"/>
    <w:rsid w:val="003922C2"/>
    <w:rsid w:val="00392474"/>
    <w:rsid w:val="00392662"/>
    <w:rsid w:val="00392720"/>
    <w:rsid w:val="00392901"/>
    <w:rsid w:val="003929D4"/>
    <w:rsid w:val="00392A01"/>
    <w:rsid w:val="00392B72"/>
    <w:rsid w:val="00392BFE"/>
    <w:rsid w:val="00392C31"/>
    <w:rsid w:val="00392CFB"/>
    <w:rsid w:val="00392FDF"/>
    <w:rsid w:val="00393086"/>
    <w:rsid w:val="0039318A"/>
    <w:rsid w:val="003931F0"/>
    <w:rsid w:val="00393360"/>
    <w:rsid w:val="0039343B"/>
    <w:rsid w:val="0039345C"/>
    <w:rsid w:val="00393489"/>
    <w:rsid w:val="00393503"/>
    <w:rsid w:val="00393603"/>
    <w:rsid w:val="0039384C"/>
    <w:rsid w:val="00393A03"/>
    <w:rsid w:val="00393D2C"/>
    <w:rsid w:val="00393E25"/>
    <w:rsid w:val="00394277"/>
    <w:rsid w:val="003945AE"/>
    <w:rsid w:val="003945C8"/>
    <w:rsid w:val="00394863"/>
    <w:rsid w:val="00394C7C"/>
    <w:rsid w:val="00394DE9"/>
    <w:rsid w:val="003950EC"/>
    <w:rsid w:val="00395134"/>
    <w:rsid w:val="00395172"/>
    <w:rsid w:val="003952FE"/>
    <w:rsid w:val="0039537C"/>
    <w:rsid w:val="003954A6"/>
    <w:rsid w:val="0039571E"/>
    <w:rsid w:val="003959D9"/>
    <w:rsid w:val="00395A71"/>
    <w:rsid w:val="00395B1A"/>
    <w:rsid w:val="00395B26"/>
    <w:rsid w:val="00395B7D"/>
    <w:rsid w:val="00395B8C"/>
    <w:rsid w:val="00395C42"/>
    <w:rsid w:val="00396078"/>
    <w:rsid w:val="00396319"/>
    <w:rsid w:val="003963E7"/>
    <w:rsid w:val="003966C1"/>
    <w:rsid w:val="003967D6"/>
    <w:rsid w:val="0039696E"/>
    <w:rsid w:val="00396A3A"/>
    <w:rsid w:val="00396E0D"/>
    <w:rsid w:val="00396FA8"/>
    <w:rsid w:val="00397051"/>
    <w:rsid w:val="00397073"/>
    <w:rsid w:val="00397116"/>
    <w:rsid w:val="003973B0"/>
    <w:rsid w:val="003973ED"/>
    <w:rsid w:val="0039746B"/>
    <w:rsid w:val="00397473"/>
    <w:rsid w:val="003974F5"/>
    <w:rsid w:val="00397521"/>
    <w:rsid w:val="003976F3"/>
    <w:rsid w:val="00397984"/>
    <w:rsid w:val="00397ADA"/>
    <w:rsid w:val="00397CBC"/>
    <w:rsid w:val="00397F8F"/>
    <w:rsid w:val="003A0114"/>
    <w:rsid w:val="003A0247"/>
    <w:rsid w:val="003A06B0"/>
    <w:rsid w:val="003A0716"/>
    <w:rsid w:val="003A0813"/>
    <w:rsid w:val="003A0B7E"/>
    <w:rsid w:val="003A0C42"/>
    <w:rsid w:val="003A0C5B"/>
    <w:rsid w:val="003A0DFA"/>
    <w:rsid w:val="003A0EB4"/>
    <w:rsid w:val="003A0F4A"/>
    <w:rsid w:val="003A1110"/>
    <w:rsid w:val="003A11DE"/>
    <w:rsid w:val="003A1263"/>
    <w:rsid w:val="003A1506"/>
    <w:rsid w:val="003A1544"/>
    <w:rsid w:val="003A1834"/>
    <w:rsid w:val="003A18BC"/>
    <w:rsid w:val="003A1990"/>
    <w:rsid w:val="003A1AD5"/>
    <w:rsid w:val="003A2035"/>
    <w:rsid w:val="003A2116"/>
    <w:rsid w:val="003A22F0"/>
    <w:rsid w:val="003A23CC"/>
    <w:rsid w:val="003A24E0"/>
    <w:rsid w:val="003A2591"/>
    <w:rsid w:val="003A270F"/>
    <w:rsid w:val="003A2858"/>
    <w:rsid w:val="003A2B4E"/>
    <w:rsid w:val="003A2BA8"/>
    <w:rsid w:val="003A2BF2"/>
    <w:rsid w:val="003A2C40"/>
    <w:rsid w:val="003A2D3B"/>
    <w:rsid w:val="003A2D58"/>
    <w:rsid w:val="003A2DCE"/>
    <w:rsid w:val="003A2F21"/>
    <w:rsid w:val="003A3007"/>
    <w:rsid w:val="003A30DB"/>
    <w:rsid w:val="003A30F9"/>
    <w:rsid w:val="003A3398"/>
    <w:rsid w:val="003A348E"/>
    <w:rsid w:val="003A3989"/>
    <w:rsid w:val="003A3B15"/>
    <w:rsid w:val="003A3B4C"/>
    <w:rsid w:val="003A3B6A"/>
    <w:rsid w:val="003A3C7E"/>
    <w:rsid w:val="003A3E2B"/>
    <w:rsid w:val="003A3F7A"/>
    <w:rsid w:val="003A448A"/>
    <w:rsid w:val="003A4509"/>
    <w:rsid w:val="003A4648"/>
    <w:rsid w:val="003A468A"/>
    <w:rsid w:val="003A4B77"/>
    <w:rsid w:val="003A4BDB"/>
    <w:rsid w:val="003A4BE3"/>
    <w:rsid w:val="003A4BEE"/>
    <w:rsid w:val="003A4FC7"/>
    <w:rsid w:val="003A513A"/>
    <w:rsid w:val="003A5222"/>
    <w:rsid w:val="003A5243"/>
    <w:rsid w:val="003A52C9"/>
    <w:rsid w:val="003A5647"/>
    <w:rsid w:val="003A57C2"/>
    <w:rsid w:val="003A5934"/>
    <w:rsid w:val="003A5A6B"/>
    <w:rsid w:val="003A5A82"/>
    <w:rsid w:val="003A5B73"/>
    <w:rsid w:val="003A5B9A"/>
    <w:rsid w:val="003A5B9C"/>
    <w:rsid w:val="003A5BEE"/>
    <w:rsid w:val="003A6034"/>
    <w:rsid w:val="003A60DE"/>
    <w:rsid w:val="003A60EA"/>
    <w:rsid w:val="003A6167"/>
    <w:rsid w:val="003A6A84"/>
    <w:rsid w:val="003A6B9E"/>
    <w:rsid w:val="003A6BA9"/>
    <w:rsid w:val="003A6C4B"/>
    <w:rsid w:val="003A6DDE"/>
    <w:rsid w:val="003A6E2D"/>
    <w:rsid w:val="003A7180"/>
    <w:rsid w:val="003A71F0"/>
    <w:rsid w:val="003A7280"/>
    <w:rsid w:val="003A7327"/>
    <w:rsid w:val="003A74A9"/>
    <w:rsid w:val="003A7636"/>
    <w:rsid w:val="003A7701"/>
    <w:rsid w:val="003A77BE"/>
    <w:rsid w:val="003A7D81"/>
    <w:rsid w:val="003A7E25"/>
    <w:rsid w:val="003A7E9A"/>
    <w:rsid w:val="003B00D9"/>
    <w:rsid w:val="003B01C2"/>
    <w:rsid w:val="003B024C"/>
    <w:rsid w:val="003B024F"/>
    <w:rsid w:val="003B041E"/>
    <w:rsid w:val="003B04D9"/>
    <w:rsid w:val="003B0654"/>
    <w:rsid w:val="003B0712"/>
    <w:rsid w:val="003B098E"/>
    <w:rsid w:val="003B0C0E"/>
    <w:rsid w:val="003B0C1C"/>
    <w:rsid w:val="003B0C73"/>
    <w:rsid w:val="003B0EF7"/>
    <w:rsid w:val="003B1342"/>
    <w:rsid w:val="003B160B"/>
    <w:rsid w:val="003B17BD"/>
    <w:rsid w:val="003B1B6B"/>
    <w:rsid w:val="003B1BCA"/>
    <w:rsid w:val="003B1C8A"/>
    <w:rsid w:val="003B1CFD"/>
    <w:rsid w:val="003B1D5D"/>
    <w:rsid w:val="003B2057"/>
    <w:rsid w:val="003B207B"/>
    <w:rsid w:val="003B223E"/>
    <w:rsid w:val="003B22CE"/>
    <w:rsid w:val="003B236D"/>
    <w:rsid w:val="003B2479"/>
    <w:rsid w:val="003B2499"/>
    <w:rsid w:val="003B260D"/>
    <w:rsid w:val="003B260F"/>
    <w:rsid w:val="003B26C6"/>
    <w:rsid w:val="003B26C7"/>
    <w:rsid w:val="003B286B"/>
    <w:rsid w:val="003B287A"/>
    <w:rsid w:val="003B29AA"/>
    <w:rsid w:val="003B2A2B"/>
    <w:rsid w:val="003B2CD7"/>
    <w:rsid w:val="003B2E75"/>
    <w:rsid w:val="003B2EAC"/>
    <w:rsid w:val="003B2F01"/>
    <w:rsid w:val="003B3019"/>
    <w:rsid w:val="003B3121"/>
    <w:rsid w:val="003B3780"/>
    <w:rsid w:val="003B37B2"/>
    <w:rsid w:val="003B385D"/>
    <w:rsid w:val="003B38EC"/>
    <w:rsid w:val="003B3B54"/>
    <w:rsid w:val="003B3B60"/>
    <w:rsid w:val="003B3E4D"/>
    <w:rsid w:val="003B3F53"/>
    <w:rsid w:val="003B4245"/>
    <w:rsid w:val="003B43BB"/>
    <w:rsid w:val="003B453E"/>
    <w:rsid w:val="003B5430"/>
    <w:rsid w:val="003B54CF"/>
    <w:rsid w:val="003B568C"/>
    <w:rsid w:val="003B57C6"/>
    <w:rsid w:val="003B58DB"/>
    <w:rsid w:val="003B5948"/>
    <w:rsid w:val="003B5B7D"/>
    <w:rsid w:val="003B608B"/>
    <w:rsid w:val="003B60C4"/>
    <w:rsid w:val="003B6196"/>
    <w:rsid w:val="003B6923"/>
    <w:rsid w:val="003B6B1F"/>
    <w:rsid w:val="003B6B32"/>
    <w:rsid w:val="003B6DB3"/>
    <w:rsid w:val="003B6F50"/>
    <w:rsid w:val="003B6F6D"/>
    <w:rsid w:val="003B6FF2"/>
    <w:rsid w:val="003B704A"/>
    <w:rsid w:val="003B725F"/>
    <w:rsid w:val="003B735E"/>
    <w:rsid w:val="003B748D"/>
    <w:rsid w:val="003B754A"/>
    <w:rsid w:val="003B7726"/>
    <w:rsid w:val="003B7C12"/>
    <w:rsid w:val="003B7E89"/>
    <w:rsid w:val="003C0032"/>
    <w:rsid w:val="003C0194"/>
    <w:rsid w:val="003C02A9"/>
    <w:rsid w:val="003C03D4"/>
    <w:rsid w:val="003C04A7"/>
    <w:rsid w:val="003C056B"/>
    <w:rsid w:val="003C072C"/>
    <w:rsid w:val="003C07D3"/>
    <w:rsid w:val="003C08F2"/>
    <w:rsid w:val="003C0AB5"/>
    <w:rsid w:val="003C0AD3"/>
    <w:rsid w:val="003C0B07"/>
    <w:rsid w:val="003C0B92"/>
    <w:rsid w:val="003C0C7B"/>
    <w:rsid w:val="003C0D55"/>
    <w:rsid w:val="003C10D5"/>
    <w:rsid w:val="003C11B4"/>
    <w:rsid w:val="003C1214"/>
    <w:rsid w:val="003C12D2"/>
    <w:rsid w:val="003C139C"/>
    <w:rsid w:val="003C16CB"/>
    <w:rsid w:val="003C195B"/>
    <w:rsid w:val="003C1A58"/>
    <w:rsid w:val="003C1AC2"/>
    <w:rsid w:val="003C1AD6"/>
    <w:rsid w:val="003C1B75"/>
    <w:rsid w:val="003C1BA9"/>
    <w:rsid w:val="003C1D7C"/>
    <w:rsid w:val="003C1EC9"/>
    <w:rsid w:val="003C1FB0"/>
    <w:rsid w:val="003C20F7"/>
    <w:rsid w:val="003C2227"/>
    <w:rsid w:val="003C2263"/>
    <w:rsid w:val="003C240E"/>
    <w:rsid w:val="003C24B7"/>
    <w:rsid w:val="003C27FD"/>
    <w:rsid w:val="003C2887"/>
    <w:rsid w:val="003C2ACA"/>
    <w:rsid w:val="003C2C4C"/>
    <w:rsid w:val="003C30AB"/>
    <w:rsid w:val="003C3121"/>
    <w:rsid w:val="003C320B"/>
    <w:rsid w:val="003C366E"/>
    <w:rsid w:val="003C398D"/>
    <w:rsid w:val="003C3C70"/>
    <w:rsid w:val="003C3CB3"/>
    <w:rsid w:val="003C41C0"/>
    <w:rsid w:val="003C435F"/>
    <w:rsid w:val="003C451D"/>
    <w:rsid w:val="003C45FE"/>
    <w:rsid w:val="003C4663"/>
    <w:rsid w:val="003C47AD"/>
    <w:rsid w:val="003C4A99"/>
    <w:rsid w:val="003C4AF4"/>
    <w:rsid w:val="003C4BD7"/>
    <w:rsid w:val="003C4D2F"/>
    <w:rsid w:val="003C4DD6"/>
    <w:rsid w:val="003C4F46"/>
    <w:rsid w:val="003C4F4E"/>
    <w:rsid w:val="003C504A"/>
    <w:rsid w:val="003C5093"/>
    <w:rsid w:val="003C52B7"/>
    <w:rsid w:val="003C52EC"/>
    <w:rsid w:val="003C556E"/>
    <w:rsid w:val="003C55DC"/>
    <w:rsid w:val="003C5611"/>
    <w:rsid w:val="003C56A0"/>
    <w:rsid w:val="003C56A4"/>
    <w:rsid w:val="003C5812"/>
    <w:rsid w:val="003C5870"/>
    <w:rsid w:val="003C5A6C"/>
    <w:rsid w:val="003C5C26"/>
    <w:rsid w:val="003C5D3A"/>
    <w:rsid w:val="003C5FCA"/>
    <w:rsid w:val="003C6060"/>
    <w:rsid w:val="003C6288"/>
    <w:rsid w:val="003C62D1"/>
    <w:rsid w:val="003C62DF"/>
    <w:rsid w:val="003C632E"/>
    <w:rsid w:val="003C658F"/>
    <w:rsid w:val="003C65A4"/>
    <w:rsid w:val="003C678F"/>
    <w:rsid w:val="003C69F2"/>
    <w:rsid w:val="003C6C17"/>
    <w:rsid w:val="003C6CFF"/>
    <w:rsid w:val="003C6D74"/>
    <w:rsid w:val="003C6EBA"/>
    <w:rsid w:val="003C706C"/>
    <w:rsid w:val="003C7156"/>
    <w:rsid w:val="003C71BC"/>
    <w:rsid w:val="003C734D"/>
    <w:rsid w:val="003C7625"/>
    <w:rsid w:val="003C7A6B"/>
    <w:rsid w:val="003C7C10"/>
    <w:rsid w:val="003C7FA9"/>
    <w:rsid w:val="003D021F"/>
    <w:rsid w:val="003D02E8"/>
    <w:rsid w:val="003D0CA6"/>
    <w:rsid w:val="003D0D6B"/>
    <w:rsid w:val="003D0E5F"/>
    <w:rsid w:val="003D0E6F"/>
    <w:rsid w:val="003D0F08"/>
    <w:rsid w:val="003D108B"/>
    <w:rsid w:val="003D10BB"/>
    <w:rsid w:val="003D1322"/>
    <w:rsid w:val="003D1431"/>
    <w:rsid w:val="003D1491"/>
    <w:rsid w:val="003D149C"/>
    <w:rsid w:val="003D1ABB"/>
    <w:rsid w:val="003D1AC4"/>
    <w:rsid w:val="003D1B18"/>
    <w:rsid w:val="003D1C4F"/>
    <w:rsid w:val="003D1D32"/>
    <w:rsid w:val="003D202E"/>
    <w:rsid w:val="003D2116"/>
    <w:rsid w:val="003D2140"/>
    <w:rsid w:val="003D2142"/>
    <w:rsid w:val="003D22C1"/>
    <w:rsid w:val="003D22F2"/>
    <w:rsid w:val="003D2473"/>
    <w:rsid w:val="003D25B0"/>
    <w:rsid w:val="003D2734"/>
    <w:rsid w:val="003D2A4F"/>
    <w:rsid w:val="003D2C49"/>
    <w:rsid w:val="003D2EB0"/>
    <w:rsid w:val="003D2F61"/>
    <w:rsid w:val="003D2FEF"/>
    <w:rsid w:val="003D30E9"/>
    <w:rsid w:val="003D3357"/>
    <w:rsid w:val="003D33EC"/>
    <w:rsid w:val="003D3487"/>
    <w:rsid w:val="003D3744"/>
    <w:rsid w:val="003D37AA"/>
    <w:rsid w:val="003D37C4"/>
    <w:rsid w:val="003D37DF"/>
    <w:rsid w:val="003D392F"/>
    <w:rsid w:val="003D3AD0"/>
    <w:rsid w:val="003D3C99"/>
    <w:rsid w:val="003D3D8B"/>
    <w:rsid w:val="003D3D90"/>
    <w:rsid w:val="003D3F2A"/>
    <w:rsid w:val="003D3FFA"/>
    <w:rsid w:val="003D4771"/>
    <w:rsid w:val="003D485E"/>
    <w:rsid w:val="003D4970"/>
    <w:rsid w:val="003D4AD4"/>
    <w:rsid w:val="003D4B61"/>
    <w:rsid w:val="003D4C16"/>
    <w:rsid w:val="003D4C6D"/>
    <w:rsid w:val="003D4D31"/>
    <w:rsid w:val="003D5243"/>
    <w:rsid w:val="003D5477"/>
    <w:rsid w:val="003D55F8"/>
    <w:rsid w:val="003D565A"/>
    <w:rsid w:val="003D56BF"/>
    <w:rsid w:val="003D576D"/>
    <w:rsid w:val="003D57E9"/>
    <w:rsid w:val="003D5FD1"/>
    <w:rsid w:val="003D5FDD"/>
    <w:rsid w:val="003D6451"/>
    <w:rsid w:val="003D64A4"/>
    <w:rsid w:val="003D68DE"/>
    <w:rsid w:val="003D6B5B"/>
    <w:rsid w:val="003D6B9E"/>
    <w:rsid w:val="003D6BBB"/>
    <w:rsid w:val="003D6DD6"/>
    <w:rsid w:val="003D6FCB"/>
    <w:rsid w:val="003D709F"/>
    <w:rsid w:val="003D7184"/>
    <w:rsid w:val="003D7228"/>
    <w:rsid w:val="003D75E6"/>
    <w:rsid w:val="003D78A6"/>
    <w:rsid w:val="003D793F"/>
    <w:rsid w:val="003D79A0"/>
    <w:rsid w:val="003D79D7"/>
    <w:rsid w:val="003D7ADE"/>
    <w:rsid w:val="003D7DEE"/>
    <w:rsid w:val="003D7E0A"/>
    <w:rsid w:val="003D7E65"/>
    <w:rsid w:val="003D7F8E"/>
    <w:rsid w:val="003D7F9F"/>
    <w:rsid w:val="003E02CA"/>
    <w:rsid w:val="003E0485"/>
    <w:rsid w:val="003E068D"/>
    <w:rsid w:val="003E08E5"/>
    <w:rsid w:val="003E0BB0"/>
    <w:rsid w:val="003E0C85"/>
    <w:rsid w:val="003E0F27"/>
    <w:rsid w:val="003E1270"/>
    <w:rsid w:val="003E154F"/>
    <w:rsid w:val="003E1706"/>
    <w:rsid w:val="003E1770"/>
    <w:rsid w:val="003E1779"/>
    <w:rsid w:val="003E1A01"/>
    <w:rsid w:val="003E1ABD"/>
    <w:rsid w:val="003E1BD3"/>
    <w:rsid w:val="003E2198"/>
    <w:rsid w:val="003E2282"/>
    <w:rsid w:val="003E240F"/>
    <w:rsid w:val="003E2539"/>
    <w:rsid w:val="003E2614"/>
    <w:rsid w:val="003E271F"/>
    <w:rsid w:val="003E2790"/>
    <w:rsid w:val="003E287F"/>
    <w:rsid w:val="003E2A2D"/>
    <w:rsid w:val="003E2C03"/>
    <w:rsid w:val="003E2E55"/>
    <w:rsid w:val="003E2E99"/>
    <w:rsid w:val="003E2FDB"/>
    <w:rsid w:val="003E3118"/>
    <w:rsid w:val="003E335C"/>
    <w:rsid w:val="003E340B"/>
    <w:rsid w:val="003E3539"/>
    <w:rsid w:val="003E3601"/>
    <w:rsid w:val="003E3681"/>
    <w:rsid w:val="003E3746"/>
    <w:rsid w:val="003E37B4"/>
    <w:rsid w:val="003E3A14"/>
    <w:rsid w:val="003E3AEF"/>
    <w:rsid w:val="003E3BE3"/>
    <w:rsid w:val="003E3CA0"/>
    <w:rsid w:val="003E3D11"/>
    <w:rsid w:val="003E3F55"/>
    <w:rsid w:val="003E4276"/>
    <w:rsid w:val="003E4357"/>
    <w:rsid w:val="003E443E"/>
    <w:rsid w:val="003E44C6"/>
    <w:rsid w:val="003E4569"/>
    <w:rsid w:val="003E495A"/>
    <w:rsid w:val="003E4A90"/>
    <w:rsid w:val="003E4B2A"/>
    <w:rsid w:val="003E4F67"/>
    <w:rsid w:val="003E5015"/>
    <w:rsid w:val="003E5097"/>
    <w:rsid w:val="003E5114"/>
    <w:rsid w:val="003E5220"/>
    <w:rsid w:val="003E5267"/>
    <w:rsid w:val="003E542C"/>
    <w:rsid w:val="003E58FC"/>
    <w:rsid w:val="003E5917"/>
    <w:rsid w:val="003E5A42"/>
    <w:rsid w:val="003E6074"/>
    <w:rsid w:val="003E64EB"/>
    <w:rsid w:val="003E66F2"/>
    <w:rsid w:val="003E6721"/>
    <w:rsid w:val="003E68C1"/>
    <w:rsid w:val="003E69B2"/>
    <w:rsid w:val="003E6A26"/>
    <w:rsid w:val="003E6A90"/>
    <w:rsid w:val="003E6CFC"/>
    <w:rsid w:val="003E6E0D"/>
    <w:rsid w:val="003E6ED2"/>
    <w:rsid w:val="003E7006"/>
    <w:rsid w:val="003E70F6"/>
    <w:rsid w:val="003E7595"/>
    <w:rsid w:val="003E7754"/>
    <w:rsid w:val="003E77DB"/>
    <w:rsid w:val="003E7957"/>
    <w:rsid w:val="003E79C1"/>
    <w:rsid w:val="003E7B9F"/>
    <w:rsid w:val="003E7E2B"/>
    <w:rsid w:val="003E7E8E"/>
    <w:rsid w:val="003E7FD6"/>
    <w:rsid w:val="003F004B"/>
    <w:rsid w:val="003F00A0"/>
    <w:rsid w:val="003F00C8"/>
    <w:rsid w:val="003F052C"/>
    <w:rsid w:val="003F05A7"/>
    <w:rsid w:val="003F05B0"/>
    <w:rsid w:val="003F0609"/>
    <w:rsid w:val="003F061E"/>
    <w:rsid w:val="003F0711"/>
    <w:rsid w:val="003F0B42"/>
    <w:rsid w:val="003F0CBB"/>
    <w:rsid w:val="003F0DF0"/>
    <w:rsid w:val="003F0EE7"/>
    <w:rsid w:val="003F1155"/>
    <w:rsid w:val="003F1204"/>
    <w:rsid w:val="003F123D"/>
    <w:rsid w:val="003F14AC"/>
    <w:rsid w:val="003F179B"/>
    <w:rsid w:val="003F1CA2"/>
    <w:rsid w:val="003F1E7C"/>
    <w:rsid w:val="003F1FB9"/>
    <w:rsid w:val="003F203E"/>
    <w:rsid w:val="003F20B2"/>
    <w:rsid w:val="003F2235"/>
    <w:rsid w:val="003F24C3"/>
    <w:rsid w:val="003F254B"/>
    <w:rsid w:val="003F265D"/>
    <w:rsid w:val="003F26E0"/>
    <w:rsid w:val="003F2744"/>
    <w:rsid w:val="003F27BA"/>
    <w:rsid w:val="003F2A69"/>
    <w:rsid w:val="003F2A76"/>
    <w:rsid w:val="003F2AA2"/>
    <w:rsid w:val="003F2B60"/>
    <w:rsid w:val="003F2E33"/>
    <w:rsid w:val="003F2FC4"/>
    <w:rsid w:val="003F320E"/>
    <w:rsid w:val="003F332A"/>
    <w:rsid w:val="003F336D"/>
    <w:rsid w:val="003F33FA"/>
    <w:rsid w:val="003F36B3"/>
    <w:rsid w:val="003F39A0"/>
    <w:rsid w:val="003F39B8"/>
    <w:rsid w:val="003F3B67"/>
    <w:rsid w:val="003F3C5E"/>
    <w:rsid w:val="003F3D62"/>
    <w:rsid w:val="003F3D8A"/>
    <w:rsid w:val="003F3F47"/>
    <w:rsid w:val="003F41EA"/>
    <w:rsid w:val="003F424C"/>
    <w:rsid w:val="003F4555"/>
    <w:rsid w:val="003F470B"/>
    <w:rsid w:val="003F4AF1"/>
    <w:rsid w:val="003F4D66"/>
    <w:rsid w:val="003F4E75"/>
    <w:rsid w:val="003F4F54"/>
    <w:rsid w:val="003F5102"/>
    <w:rsid w:val="003F5277"/>
    <w:rsid w:val="003F5396"/>
    <w:rsid w:val="003F5534"/>
    <w:rsid w:val="003F581C"/>
    <w:rsid w:val="003F5869"/>
    <w:rsid w:val="003F5D62"/>
    <w:rsid w:val="003F5F55"/>
    <w:rsid w:val="003F5FDD"/>
    <w:rsid w:val="003F605E"/>
    <w:rsid w:val="003F611C"/>
    <w:rsid w:val="003F61B0"/>
    <w:rsid w:val="003F6371"/>
    <w:rsid w:val="003F6526"/>
    <w:rsid w:val="003F6576"/>
    <w:rsid w:val="003F6C15"/>
    <w:rsid w:val="003F6C47"/>
    <w:rsid w:val="003F6CBA"/>
    <w:rsid w:val="003F6DE3"/>
    <w:rsid w:val="003F745E"/>
    <w:rsid w:val="003F766E"/>
    <w:rsid w:val="003F7674"/>
    <w:rsid w:val="003F76D9"/>
    <w:rsid w:val="003F7788"/>
    <w:rsid w:val="003F778C"/>
    <w:rsid w:val="003F77CD"/>
    <w:rsid w:val="003F77EE"/>
    <w:rsid w:val="003F79F8"/>
    <w:rsid w:val="003F7D05"/>
    <w:rsid w:val="003F7D72"/>
    <w:rsid w:val="004000F8"/>
    <w:rsid w:val="004000F9"/>
    <w:rsid w:val="0040024E"/>
    <w:rsid w:val="004003EE"/>
    <w:rsid w:val="004004E3"/>
    <w:rsid w:val="00400721"/>
    <w:rsid w:val="00400B08"/>
    <w:rsid w:val="00400E29"/>
    <w:rsid w:val="004010E0"/>
    <w:rsid w:val="00401197"/>
    <w:rsid w:val="00401395"/>
    <w:rsid w:val="004013A0"/>
    <w:rsid w:val="004014EF"/>
    <w:rsid w:val="00401754"/>
    <w:rsid w:val="004019F2"/>
    <w:rsid w:val="00401A5B"/>
    <w:rsid w:val="00401EED"/>
    <w:rsid w:val="00401FCB"/>
    <w:rsid w:val="00402207"/>
    <w:rsid w:val="004023EB"/>
    <w:rsid w:val="00402619"/>
    <w:rsid w:val="004026C4"/>
    <w:rsid w:val="00402752"/>
    <w:rsid w:val="00402895"/>
    <w:rsid w:val="004028A5"/>
    <w:rsid w:val="004028A9"/>
    <w:rsid w:val="00402B4B"/>
    <w:rsid w:val="00402D63"/>
    <w:rsid w:val="00402DDB"/>
    <w:rsid w:val="00402E13"/>
    <w:rsid w:val="00402EAC"/>
    <w:rsid w:val="00402ED2"/>
    <w:rsid w:val="004032C4"/>
    <w:rsid w:val="004032CC"/>
    <w:rsid w:val="00403495"/>
    <w:rsid w:val="004036D1"/>
    <w:rsid w:val="00403774"/>
    <w:rsid w:val="0040388E"/>
    <w:rsid w:val="00403A08"/>
    <w:rsid w:val="00403C6C"/>
    <w:rsid w:val="00403D38"/>
    <w:rsid w:val="00403E0B"/>
    <w:rsid w:val="00403F22"/>
    <w:rsid w:val="00403FC4"/>
    <w:rsid w:val="0040404D"/>
    <w:rsid w:val="004042E2"/>
    <w:rsid w:val="0040432A"/>
    <w:rsid w:val="00404340"/>
    <w:rsid w:val="00404407"/>
    <w:rsid w:val="00404413"/>
    <w:rsid w:val="00404427"/>
    <w:rsid w:val="004044C4"/>
    <w:rsid w:val="0040468C"/>
    <w:rsid w:val="004048B0"/>
    <w:rsid w:val="0040495F"/>
    <w:rsid w:val="00404A26"/>
    <w:rsid w:val="00404A2B"/>
    <w:rsid w:val="00404B0E"/>
    <w:rsid w:val="00404BF7"/>
    <w:rsid w:val="00404C99"/>
    <w:rsid w:val="00404FFA"/>
    <w:rsid w:val="00405086"/>
    <w:rsid w:val="004050BB"/>
    <w:rsid w:val="00405119"/>
    <w:rsid w:val="00405165"/>
    <w:rsid w:val="004052CD"/>
    <w:rsid w:val="00405449"/>
    <w:rsid w:val="004056C9"/>
    <w:rsid w:val="0040574A"/>
    <w:rsid w:val="004057AE"/>
    <w:rsid w:val="00405913"/>
    <w:rsid w:val="00405F3E"/>
    <w:rsid w:val="004062EF"/>
    <w:rsid w:val="004065C2"/>
    <w:rsid w:val="004065D9"/>
    <w:rsid w:val="0040664A"/>
    <w:rsid w:val="004066AE"/>
    <w:rsid w:val="00406BB1"/>
    <w:rsid w:val="00406CB4"/>
    <w:rsid w:val="004077D8"/>
    <w:rsid w:val="00407BA6"/>
    <w:rsid w:val="00407C83"/>
    <w:rsid w:val="00407E52"/>
    <w:rsid w:val="00407ECC"/>
    <w:rsid w:val="0041010B"/>
    <w:rsid w:val="0041012F"/>
    <w:rsid w:val="00410248"/>
    <w:rsid w:val="0041037B"/>
    <w:rsid w:val="0041039E"/>
    <w:rsid w:val="004106C6"/>
    <w:rsid w:val="0041085C"/>
    <w:rsid w:val="00410B1B"/>
    <w:rsid w:val="00410CBE"/>
    <w:rsid w:val="00410DB2"/>
    <w:rsid w:val="00410DBF"/>
    <w:rsid w:val="00410E98"/>
    <w:rsid w:val="004110F1"/>
    <w:rsid w:val="00411185"/>
    <w:rsid w:val="004112A4"/>
    <w:rsid w:val="004113D1"/>
    <w:rsid w:val="00411562"/>
    <w:rsid w:val="0041158D"/>
    <w:rsid w:val="00411732"/>
    <w:rsid w:val="00411803"/>
    <w:rsid w:val="0041194B"/>
    <w:rsid w:val="00411CC7"/>
    <w:rsid w:val="00411CD9"/>
    <w:rsid w:val="0041266D"/>
    <w:rsid w:val="0041266F"/>
    <w:rsid w:val="0041283B"/>
    <w:rsid w:val="00412E37"/>
    <w:rsid w:val="00412F57"/>
    <w:rsid w:val="0041333B"/>
    <w:rsid w:val="00413381"/>
    <w:rsid w:val="004134CC"/>
    <w:rsid w:val="0041363D"/>
    <w:rsid w:val="0041366E"/>
    <w:rsid w:val="004137EA"/>
    <w:rsid w:val="00413C81"/>
    <w:rsid w:val="00413CC8"/>
    <w:rsid w:val="00413D7A"/>
    <w:rsid w:val="00413F7F"/>
    <w:rsid w:val="00413F9B"/>
    <w:rsid w:val="00414051"/>
    <w:rsid w:val="00414272"/>
    <w:rsid w:val="0041434F"/>
    <w:rsid w:val="004143D0"/>
    <w:rsid w:val="00414828"/>
    <w:rsid w:val="00414976"/>
    <w:rsid w:val="00414A77"/>
    <w:rsid w:val="00414AAE"/>
    <w:rsid w:val="00414B7E"/>
    <w:rsid w:val="00414F81"/>
    <w:rsid w:val="00415144"/>
    <w:rsid w:val="004152D3"/>
    <w:rsid w:val="00415440"/>
    <w:rsid w:val="00415704"/>
    <w:rsid w:val="004158C3"/>
    <w:rsid w:val="00415A75"/>
    <w:rsid w:val="00415AA6"/>
    <w:rsid w:val="00415C86"/>
    <w:rsid w:val="00415DC1"/>
    <w:rsid w:val="00415ECE"/>
    <w:rsid w:val="00415F95"/>
    <w:rsid w:val="00416149"/>
    <w:rsid w:val="00416532"/>
    <w:rsid w:val="00416644"/>
    <w:rsid w:val="0041677D"/>
    <w:rsid w:val="004167DD"/>
    <w:rsid w:val="004167FD"/>
    <w:rsid w:val="00416C28"/>
    <w:rsid w:val="00416DD4"/>
    <w:rsid w:val="00416E7E"/>
    <w:rsid w:val="00416EA7"/>
    <w:rsid w:val="00416FE7"/>
    <w:rsid w:val="004171B8"/>
    <w:rsid w:val="004171DE"/>
    <w:rsid w:val="0041737D"/>
    <w:rsid w:val="0041739B"/>
    <w:rsid w:val="00417687"/>
    <w:rsid w:val="004176C0"/>
    <w:rsid w:val="00417901"/>
    <w:rsid w:val="0041791D"/>
    <w:rsid w:val="00417C86"/>
    <w:rsid w:val="00417D84"/>
    <w:rsid w:val="00417DA2"/>
    <w:rsid w:val="00417E30"/>
    <w:rsid w:val="00417E38"/>
    <w:rsid w:val="00417E4E"/>
    <w:rsid w:val="00420034"/>
    <w:rsid w:val="00420120"/>
    <w:rsid w:val="0042034E"/>
    <w:rsid w:val="004204D7"/>
    <w:rsid w:val="0042059B"/>
    <w:rsid w:val="0042077C"/>
    <w:rsid w:val="004208EF"/>
    <w:rsid w:val="00420AD1"/>
    <w:rsid w:val="00420D11"/>
    <w:rsid w:val="00421045"/>
    <w:rsid w:val="00421331"/>
    <w:rsid w:val="0042135E"/>
    <w:rsid w:val="0042141B"/>
    <w:rsid w:val="0042164C"/>
    <w:rsid w:val="0042184C"/>
    <w:rsid w:val="004218EA"/>
    <w:rsid w:val="00421996"/>
    <w:rsid w:val="004219A4"/>
    <w:rsid w:val="004219AA"/>
    <w:rsid w:val="00421BE0"/>
    <w:rsid w:val="00421D40"/>
    <w:rsid w:val="00421F61"/>
    <w:rsid w:val="00421F73"/>
    <w:rsid w:val="00422469"/>
    <w:rsid w:val="00422809"/>
    <w:rsid w:val="004228D5"/>
    <w:rsid w:val="004229C7"/>
    <w:rsid w:val="00422AB8"/>
    <w:rsid w:val="00422B3A"/>
    <w:rsid w:val="004230E3"/>
    <w:rsid w:val="0042318A"/>
    <w:rsid w:val="0042319E"/>
    <w:rsid w:val="00423477"/>
    <w:rsid w:val="004235EF"/>
    <w:rsid w:val="00423812"/>
    <w:rsid w:val="00423904"/>
    <w:rsid w:val="00423AE7"/>
    <w:rsid w:val="00423C83"/>
    <w:rsid w:val="00423DEF"/>
    <w:rsid w:val="00423E6F"/>
    <w:rsid w:val="004242E3"/>
    <w:rsid w:val="004243B4"/>
    <w:rsid w:val="0042456F"/>
    <w:rsid w:val="004246A1"/>
    <w:rsid w:val="00424758"/>
    <w:rsid w:val="00424780"/>
    <w:rsid w:val="0042483D"/>
    <w:rsid w:val="004248DE"/>
    <w:rsid w:val="00424C6F"/>
    <w:rsid w:val="00424D5E"/>
    <w:rsid w:val="00424DAC"/>
    <w:rsid w:val="00424EBB"/>
    <w:rsid w:val="004252D5"/>
    <w:rsid w:val="0042549F"/>
    <w:rsid w:val="0042557E"/>
    <w:rsid w:val="0042561B"/>
    <w:rsid w:val="00425687"/>
    <w:rsid w:val="004256F8"/>
    <w:rsid w:val="0042576E"/>
    <w:rsid w:val="0042584F"/>
    <w:rsid w:val="004258B8"/>
    <w:rsid w:val="0042594F"/>
    <w:rsid w:val="00425ED2"/>
    <w:rsid w:val="00425F0D"/>
    <w:rsid w:val="00425F19"/>
    <w:rsid w:val="00425F22"/>
    <w:rsid w:val="00425FFE"/>
    <w:rsid w:val="004260CF"/>
    <w:rsid w:val="0042678C"/>
    <w:rsid w:val="004268AB"/>
    <w:rsid w:val="00426C0A"/>
    <w:rsid w:val="00426CD3"/>
    <w:rsid w:val="00426DAC"/>
    <w:rsid w:val="00426E7D"/>
    <w:rsid w:val="00426E9E"/>
    <w:rsid w:val="0042703A"/>
    <w:rsid w:val="00427129"/>
    <w:rsid w:val="00427156"/>
    <w:rsid w:val="004273D6"/>
    <w:rsid w:val="00427972"/>
    <w:rsid w:val="004279F2"/>
    <w:rsid w:val="00427AD7"/>
    <w:rsid w:val="00427B2B"/>
    <w:rsid w:val="00430018"/>
    <w:rsid w:val="004304A5"/>
    <w:rsid w:val="0043051A"/>
    <w:rsid w:val="0043092C"/>
    <w:rsid w:val="0043098F"/>
    <w:rsid w:val="00430B11"/>
    <w:rsid w:val="00430B67"/>
    <w:rsid w:val="00430DC3"/>
    <w:rsid w:val="00430FB9"/>
    <w:rsid w:val="00430FD8"/>
    <w:rsid w:val="0043117D"/>
    <w:rsid w:val="004312D9"/>
    <w:rsid w:val="0043144E"/>
    <w:rsid w:val="00431956"/>
    <w:rsid w:val="00431A03"/>
    <w:rsid w:val="00431A22"/>
    <w:rsid w:val="00431AA5"/>
    <w:rsid w:val="00431BB6"/>
    <w:rsid w:val="00431CA2"/>
    <w:rsid w:val="00431E04"/>
    <w:rsid w:val="00431E5F"/>
    <w:rsid w:val="00431F84"/>
    <w:rsid w:val="0043229E"/>
    <w:rsid w:val="00432371"/>
    <w:rsid w:val="004324BA"/>
    <w:rsid w:val="00432739"/>
    <w:rsid w:val="0043299E"/>
    <w:rsid w:val="00432C33"/>
    <w:rsid w:val="00432D20"/>
    <w:rsid w:val="00432D37"/>
    <w:rsid w:val="00432D79"/>
    <w:rsid w:val="00432E4B"/>
    <w:rsid w:val="00433030"/>
    <w:rsid w:val="004332B1"/>
    <w:rsid w:val="00433323"/>
    <w:rsid w:val="00433843"/>
    <w:rsid w:val="00433970"/>
    <w:rsid w:val="004339B0"/>
    <w:rsid w:val="00433FC2"/>
    <w:rsid w:val="004340BD"/>
    <w:rsid w:val="00434841"/>
    <w:rsid w:val="0043485F"/>
    <w:rsid w:val="00434C22"/>
    <w:rsid w:val="004353CD"/>
    <w:rsid w:val="004355D2"/>
    <w:rsid w:val="0043565B"/>
    <w:rsid w:val="00435AC9"/>
    <w:rsid w:val="00435AF1"/>
    <w:rsid w:val="00435EBC"/>
    <w:rsid w:val="004360C9"/>
    <w:rsid w:val="00436201"/>
    <w:rsid w:val="00436663"/>
    <w:rsid w:val="004366A4"/>
    <w:rsid w:val="00436853"/>
    <w:rsid w:val="0043688C"/>
    <w:rsid w:val="0043692C"/>
    <w:rsid w:val="004369B0"/>
    <w:rsid w:val="00436B6C"/>
    <w:rsid w:val="00436C05"/>
    <w:rsid w:val="00436E06"/>
    <w:rsid w:val="00436E15"/>
    <w:rsid w:val="00437035"/>
    <w:rsid w:val="004370A2"/>
    <w:rsid w:val="0043750F"/>
    <w:rsid w:val="00437536"/>
    <w:rsid w:val="0043758C"/>
    <w:rsid w:val="004375EF"/>
    <w:rsid w:val="00437F1C"/>
    <w:rsid w:val="004400F3"/>
    <w:rsid w:val="004403F5"/>
    <w:rsid w:val="00440479"/>
    <w:rsid w:val="0044054A"/>
    <w:rsid w:val="00440812"/>
    <w:rsid w:val="00440821"/>
    <w:rsid w:val="00440972"/>
    <w:rsid w:val="00440A79"/>
    <w:rsid w:val="00440D42"/>
    <w:rsid w:val="004410A3"/>
    <w:rsid w:val="00441113"/>
    <w:rsid w:val="0044115B"/>
    <w:rsid w:val="0044147F"/>
    <w:rsid w:val="00441561"/>
    <w:rsid w:val="004415FD"/>
    <w:rsid w:val="00441667"/>
    <w:rsid w:val="004416F3"/>
    <w:rsid w:val="0044179A"/>
    <w:rsid w:val="0044184F"/>
    <w:rsid w:val="00441901"/>
    <w:rsid w:val="00441992"/>
    <w:rsid w:val="00441FAD"/>
    <w:rsid w:val="0044208F"/>
    <w:rsid w:val="0044228B"/>
    <w:rsid w:val="004422C0"/>
    <w:rsid w:val="00442314"/>
    <w:rsid w:val="0044245E"/>
    <w:rsid w:val="004429DD"/>
    <w:rsid w:val="00442A42"/>
    <w:rsid w:val="00442A90"/>
    <w:rsid w:val="00442AE6"/>
    <w:rsid w:val="00442D0A"/>
    <w:rsid w:val="00442E91"/>
    <w:rsid w:val="00442EA2"/>
    <w:rsid w:val="00442F13"/>
    <w:rsid w:val="00442F5B"/>
    <w:rsid w:val="0044316D"/>
    <w:rsid w:val="004432A0"/>
    <w:rsid w:val="0044336A"/>
    <w:rsid w:val="004435A3"/>
    <w:rsid w:val="0044370F"/>
    <w:rsid w:val="00443734"/>
    <w:rsid w:val="00443772"/>
    <w:rsid w:val="00443A90"/>
    <w:rsid w:val="00443C73"/>
    <w:rsid w:val="00443C78"/>
    <w:rsid w:val="00443CA8"/>
    <w:rsid w:val="00443CF4"/>
    <w:rsid w:val="00443D72"/>
    <w:rsid w:val="00443EAB"/>
    <w:rsid w:val="00443F0F"/>
    <w:rsid w:val="004443BA"/>
    <w:rsid w:val="0044460C"/>
    <w:rsid w:val="00444641"/>
    <w:rsid w:val="0044470C"/>
    <w:rsid w:val="00444718"/>
    <w:rsid w:val="0044481C"/>
    <w:rsid w:val="0044489F"/>
    <w:rsid w:val="0044495D"/>
    <w:rsid w:val="00444ADE"/>
    <w:rsid w:val="00444D13"/>
    <w:rsid w:val="00444DFB"/>
    <w:rsid w:val="004450C9"/>
    <w:rsid w:val="00445189"/>
    <w:rsid w:val="0044529A"/>
    <w:rsid w:val="004452EC"/>
    <w:rsid w:val="00445434"/>
    <w:rsid w:val="0044551D"/>
    <w:rsid w:val="00445570"/>
    <w:rsid w:val="004457A0"/>
    <w:rsid w:val="00445820"/>
    <w:rsid w:val="00445874"/>
    <w:rsid w:val="00445939"/>
    <w:rsid w:val="004459DC"/>
    <w:rsid w:val="00445B90"/>
    <w:rsid w:val="00445C16"/>
    <w:rsid w:val="004460DB"/>
    <w:rsid w:val="00446348"/>
    <w:rsid w:val="0044652C"/>
    <w:rsid w:val="00446747"/>
    <w:rsid w:val="0044680A"/>
    <w:rsid w:val="00446E95"/>
    <w:rsid w:val="00446F8E"/>
    <w:rsid w:val="00447141"/>
    <w:rsid w:val="004472B1"/>
    <w:rsid w:val="004475CE"/>
    <w:rsid w:val="004476DB"/>
    <w:rsid w:val="004476F2"/>
    <w:rsid w:val="0044776C"/>
    <w:rsid w:val="004479A6"/>
    <w:rsid w:val="00447BF4"/>
    <w:rsid w:val="00447EB1"/>
    <w:rsid w:val="0045006D"/>
    <w:rsid w:val="00450270"/>
    <w:rsid w:val="00450418"/>
    <w:rsid w:val="00450469"/>
    <w:rsid w:val="0045060D"/>
    <w:rsid w:val="004506DF"/>
    <w:rsid w:val="004508C9"/>
    <w:rsid w:val="00450D61"/>
    <w:rsid w:val="00450E0A"/>
    <w:rsid w:val="0045118D"/>
    <w:rsid w:val="004511E1"/>
    <w:rsid w:val="00451346"/>
    <w:rsid w:val="004514FD"/>
    <w:rsid w:val="00451907"/>
    <w:rsid w:val="004519BE"/>
    <w:rsid w:val="00451A7A"/>
    <w:rsid w:val="00451D74"/>
    <w:rsid w:val="00451DCB"/>
    <w:rsid w:val="00451EC0"/>
    <w:rsid w:val="00451FDE"/>
    <w:rsid w:val="00452146"/>
    <w:rsid w:val="00452151"/>
    <w:rsid w:val="0045247F"/>
    <w:rsid w:val="004524E0"/>
    <w:rsid w:val="004525EB"/>
    <w:rsid w:val="0045269A"/>
    <w:rsid w:val="0045271F"/>
    <w:rsid w:val="004527F9"/>
    <w:rsid w:val="0045288F"/>
    <w:rsid w:val="004529A7"/>
    <w:rsid w:val="004529C1"/>
    <w:rsid w:val="00452D99"/>
    <w:rsid w:val="00452F13"/>
    <w:rsid w:val="004530B6"/>
    <w:rsid w:val="004530D5"/>
    <w:rsid w:val="004534DA"/>
    <w:rsid w:val="004536C1"/>
    <w:rsid w:val="00453905"/>
    <w:rsid w:val="00453B0E"/>
    <w:rsid w:val="00453EDC"/>
    <w:rsid w:val="0045409B"/>
    <w:rsid w:val="00454568"/>
    <w:rsid w:val="0045464B"/>
    <w:rsid w:val="004546B0"/>
    <w:rsid w:val="00454753"/>
    <w:rsid w:val="0045486C"/>
    <w:rsid w:val="00454CE1"/>
    <w:rsid w:val="00454D1F"/>
    <w:rsid w:val="00454E35"/>
    <w:rsid w:val="00455010"/>
    <w:rsid w:val="0045501A"/>
    <w:rsid w:val="0045502A"/>
    <w:rsid w:val="00455214"/>
    <w:rsid w:val="004552F1"/>
    <w:rsid w:val="00455332"/>
    <w:rsid w:val="00455569"/>
    <w:rsid w:val="004555FB"/>
    <w:rsid w:val="004556AA"/>
    <w:rsid w:val="004556F6"/>
    <w:rsid w:val="004559EF"/>
    <w:rsid w:val="00455D75"/>
    <w:rsid w:val="00455DD7"/>
    <w:rsid w:val="00455E2D"/>
    <w:rsid w:val="00455FA8"/>
    <w:rsid w:val="00455FB8"/>
    <w:rsid w:val="00455FC9"/>
    <w:rsid w:val="00456081"/>
    <w:rsid w:val="0045618B"/>
    <w:rsid w:val="004565A3"/>
    <w:rsid w:val="00456808"/>
    <w:rsid w:val="00456961"/>
    <w:rsid w:val="00456A25"/>
    <w:rsid w:val="00456C03"/>
    <w:rsid w:val="00456CA5"/>
    <w:rsid w:val="00456CF8"/>
    <w:rsid w:val="00456D95"/>
    <w:rsid w:val="00456EE9"/>
    <w:rsid w:val="00456FF7"/>
    <w:rsid w:val="00457190"/>
    <w:rsid w:val="004571F7"/>
    <w:rsid w:val="00457202"/>
    <w:rsid w:val="00457284"/>
    <w:rsid w:val="0045759B"/>
    <w:rsid w:val="004577B7"/>
    <w:rsid w:val="00457A07"/>
    <w:rsid w:val="00457EDA"/>
    <w:rsid w:val="00460139"/>
    <w:rsid w:val="00460493"/>
    <w:rsid w:val="00460908"/>
    <w:rsid w:val="00460AD5"/>
    <w:rsid w:val="00460B98"/>
    <w:rsid w:val="00460BA8"/>
    <w:rsid w:val="00460C1D"/>
    <w:rsid w:val="00460E77"/>
    <w:rsid w:val="00460FC9"/>
    <w:rsid w:val="004610A7"/>
    <w:rsid w:val="0046122A"/>
    <w:rsid w:val="0046174E"/>
    <w:rsid w:val="00461849"/>
    <w:rsid w:val="0046188F"/>
    <w:rsid w:val="00461C09"/>
    <w:rsid w:val="00461C84"/>
    <w:rsid w:val="00461D51"/>
    <w:rsid w:val="00461DCE"/>
    <w:rsid w:val="00461F89"/>
    <w:rsid w:val="00462131"/>
    <w:rsid w:val="0046231C"/>
    <w:rsid w:val="0046243E"/>
    <w:rsid w:val="00462594"/>
    <w:rsid w:val="0046273C"/>
    <w:rsid w:val="0046274B"/>
    <w:rsid w:val="00462966"/>
    <w:rsid w:val="004629D1"/>
    <w:rsid w:val="00462C47"/>
    <w:rsid w:val="00462DDC"/>
    <w:rsid w:val="00462E79"/>
    <w:rsid w:val="0046354B"/>
    <w:rsid w:val="00463B77"/>
    <w:rsid w:val="004640A5"/>
    <w:rsid w:val="004640A9"/>
    <w:rsid w:val="00464596"/>
    <w:rsid w:val="004645AE"/>
    <w:rsid w:val="00464906"/>
    <w:rsid w:val="00464A39"/>
    <w:rsid w:val="00464F89"/>
    <w:rsid w:val="0046505A"/>
    <w:rsid w:val="0046510F"/>
    <w:rsid w:val="00465160"/>
    <w:rsid w:val="00465325"/>
    <w:rsid w:val="00465471"/>
    <w:rsid w:val="0046555A"/>
    <w:rsid w:val="00465703"/>
    <w:rsid w:val="004658FF"/>
    <w:rsid w:val="004659CC"/>
    <w:rsid w:val="00465E66"/>
    <w:rsid w:val="00465E82"/>
    <w:rsid w:val="00465EA7"/>
    <w:rsid w:val="00465EBC"/>
    <w:rsid w:val="00465F38"/>
    <w:rsid w:val="0046612D"/>
    <w:rsid w:val="004661C1"/>
    <w:rsid w:val="00466554"/>
    <w:rsid w:val="0046659C"/>
    <w:rsid w:val="004666D2"/>
    <w:rsid w:val="00466766"/>
    <w:rsid w:val="00466852"/>
    <w:rsid w:val="004668AB"/>
    <w:rsid w:val="00466DCE"/>
    <w:rsid w:val="00466E45"/>
    <w:rsid w:val="00466E4B"/>
    <w:rsid w:val="00466F6E"/>
    <w:rsid w:val="00466FFA"/>
    <w:rsid w:val="0046706B"/>
    <w:rsid w:val="0046720D"/>
    <w:rsid w:val="0046725E"/>
    <w:rsid w:val="004673DA"/>
    <w:rsid w:val="00467608"/>
    <w:rsid w:val="00467622"/>
    <w:rsid w:val="00467B0C"/>
    <w:rsid w:val="00467B1A"/>
    <w:rsid w:val="00467C3D"/>
    <w:rsid w:val="00467C91"/>
    <w:rsid w:val="00467CA6"/>
    <w:rsid w:val="00467CE0"/>
    <w:rsid w:val="00467FCA"/>
    <w:rsid w:val="00470002"/>
    <w:rsid w:val="00470196"/>
    <w:rsid w:val="004703A5"/>
    <w:rsid w:val="00470458"/>
    <w:rsid w:val="004704DF"/>
    <w:rsid w:val="0047061C"/>
    <w:rsid w:val="004707BA"/>
    <w:rsid w:val="00470849"/>
    <w:rsid w:val="00470955"/>
    <w:rsid w:val="0047099A"/>
    <w:rsid w:val="00470A27"/>
    <w:rsid w:val="00470AE0"/>
    <w:rsid w:val="00470D65"/>
    <w:rsid w:val="004710AE"/>
    <w:rsid w:val="0047121F"/>
    <w:rsid w:val="0047135D"/>
    <w:rsid w:val="004713EE"/>
    <w:rsid w:val="0047167F"/>
    <w:rsid w:val="004717E1"/>
    <w:rsid w:val="00471C31"/>
    <w:rsid w:val="00471E56"/>
    <w:rsid w:val="00471F9E"/>
    <w:rsid w:val="0047220D"/>
    <w:rsid w:val="00472508"/>
    <w:rsid w:val="00472698"/>
    <w:rsid w:val="0047270C"/>
    <w:rsid w:val="004727BD"/>
    <w:rsid w:val="00472B37"/>
    <w:rsid w:val="00472FDD"/>
    <w:rsid w:val="00473204"/>
    <w:rsid w:val="0047323A"/>
    <w:rsid w:val="0047348D"/>
    <w:rsid w:val="004734CD"/>
    <w:rsid w:val="00473627"/>
    <w:rsid w:val="004737D3"/>
    <w:rsid w:val="00473935"/>
    <w:rsid w:val="0047393A"/>
    <w:rsid w:val="00473A85"/>
    <w:rsid w:val="00474466"/>
    <w:rsid w:val="00474721"/>
    <w:rsid w:val="0047492A"/>
    <w:rsid w:val="00474A74"/>
    <w:rsid w:val="00474F1D"/>
    <w:rsid w:val="004751B8"/>
    <w:rsid w:val="00475402"/>
    <w:rsid w:val="00475620"/>
    <w:rsid w:val="004757B1"/>
    <w:rsid w:val="00475805"/>
    <w:rsid w:val="00475A5A"/>
    <w:rsid w:val="00475BE8"/>
    <w:rsid w:val="00475D60"/>
    <w:rsid w:val="00475D72"/>
    <w:rsid w:val="00475F1B"/>
    <w:rsid w:val="00476050"/>
    <w:rsid w:val="004761B4"/>
    <w:rsid w:val="0047626B"/>
    <w:rsid w:val="0047693A"/>
    <w:rsid w:val="00476AAB"/>
    <w:rsid w:val="00476B24"/>
    <w:rsid w:val="00476CD0"/>
    <w:rsid w:val="00476DBA"/>
    <w:rsid w:val="00476F5C"/>
    <w:rsid w:val="0047710B"/>
    <w:rsid w:val="00477292"/>
    <w:rsid w:val="004773F5"/>
    <w:rsid w:val="004774C9"/>
    <w:rsid w:val="004776AA"/>
    <w:rsid w:val="004778CC"/>
    <w:rsid w:val="00477A2E"/>
    <w:rsid w:val="00477ABF"/>
    <w:rsid w:val="00477E15"/>
    <w:rsid w:val="00477F96"/>
    <w:rsid w:val="00480098"/>
    <w:rsid w:val="00480702"/>
    <w:rsid w:val="00480B01"/>
    <w:rsid w:val="00480BDD"/>
    <w:rsid w:val="00480D83"/>
    <w:rsid w:val="0048105E"/>
    <w:rsid w:val="00481232"/>
    <w:rsid w:val="004813A6"/>
    <w:rsid w:val="004814A5"/>
    <w:rsid w:val="0048187B"/>
    <w:rsid w:val="00481A82"/>
    <w:rsid w:val="00481D61"/>
    <w:rsid w:val="004822AC"/>
    <w:rsid w:val="004823E8"/>
    <w:rsid w:val="0048250B"/>
    <w:rsid w:val="00482616"/>
    <w:rsid w:val="00482730"/>
    <w:rsid w:val="0048276B"/>
    <w:rsid w:val="0048282D"/>
    <w:rsid w:val="004829C1"/>
    <w:rsid w:val="00482BCA"/>
    <w:rsid w:val="00482CBB"/>
    <w:rsid w:val="00482F01"/>
    <w:rsid w:val="00482F6A"/>
    <w:rsid w:val="004832CF"/>
    <w:rsid w:val="00483771"/>
    <w:rsid w:val="00483892"/>
    <w:rsid w:val="004839EC"/>
    <w:rsid w:val="004839F7"/>
    <w:rsid w:val="00483A5B"/>
    <w:rsid w:val="00483A82"/>
    <w:rsid w:val="00483F6D"/>
    <w:rsid w:val="00483FBB"/>
    <w:rsid w:val="00483FC0"/>
    <w:rsid w:val="004842AA"/>
    <w:rsid w:val="004843B3"/>
    <w:rsid w:val="0048442A"/>
    <w:rsid w:val="00484493"/>
    <w:rsid w:val="0048453A"/>
    <w:rsid w:val="0048463C"/>
    <w:rsid w:val="004846AC"/>
    <w:rsid w:val="004848F1"/>
    <w:rsid w:val="00484969"/>
    <w:rsid w:val="00484B33"/>
    <w:rsid w:val="00484BFA"/>
    <w:rsid w:val="00484D75"/>
    <w:rsid w:val="00484FCB"/>
    <w:rsid w:val="004850A6"/>
    <w:rsid w:val="00485115"/>
    <w:rsid w:val="004852B6"/>
    <w:rsid w:val="004853AC"/>
    <w:rsid w:val="0048553D"/>
    <w:rsid w:val="00485613"/>
    <w:rsid w:val="00485AED"/>
    <w:rsid w:val="00485E66"/>
    <w:rsid w:val="00485ECF"/>
    <w:rsid w:val="00485F97"/>
    <w:rsid w:val="00486227"/>
    <w:rsid w:val="0048627D"/>
    <w:rsid w:val="004862A8"/>
    <w:rsid w:val="00486648"/>
    <w:rsid w:val="004869D6"/>
    <w:rsid w:val="00486A6A"/>
    <w:rsid w:val="00486B71"/>
    <w:rsid w:val="0048705F"/>
    <w:rsid w:val="0048708B"/>
    <w:rsid w:val="00487191"/>
    <w:rsid w:val="0048726E"/>
    <w:rsid w:val="004872C7"/>
    <w:rsid w:val="004878D4"/>
    <w:rsid w:val="0048794D"/>
    <w:rsid w:val="00487A7C"/>
    <w:rsid w:val="00487BE9"/>
    <w:rsid w:val="00487E22"/>
    <w:rsid w:val="00487E39"/>
    <w:rsid w:val="00487F61"/>
    <w:rsid w:val="00490049"/>
    <w:rsid w:val="0049058F"/>
    <w:rsid w:val="004908DA"/>
    <w:rsid w:val="00490A0C"/>
    <w:rsid w:val="00490ACA"/>
    <w:rsid w:val="00490B0F"/>
    <w:rsid w:val="00490BED"/>
    <w:rsid w:val="00490D93"/>
    <w:rsid w:val="00490DE6"/>
    <w:rsid w:val="00490E99"/>
    <w:rsid w:val="00490F18"/>
    <w:rsid w:val="00490F69"/>
    <w:rsid w:val="00490FEF"/>
    <w:rsid w:val="00491110"/>
    <w:rsid w:val="004911CC"/>
    <w:rsid w:val="004912FC"/>
    <w:rsid w:val="004913A3"/>
    <w:rsid w:val="00491638"/>
    <w:rsid w:val="004917D3"/>
    <w:rsid w:val="00491B50"/>
    <w:rsid w:val="00491D24"/>
    <w:rsid w:val="00491EA9"/>
    <w:rsid w:val="00491EEA"/>
    <w:rsid w:val="0049217A"/>
    <w:rsid w:val="004921CC"/>
    <w:rsid w:val="004923C8"/>
    <w:rsid w:val="00492419"/>
    <w:rsid w:val="00492A44"/>
    <w:rsid w:val="00492C3A"/>
    <w:rsid w:val="00492C93"/>
    <w:rsid w:val="00492CC0"/>
    <w:rsid w:val="00492CC2"/>
    <w:rsid w:val="00492CD1"/>
    <w:rsid w:val="00492D28"/>
    <w:rsid w:val="00492D7B"/>
    <w:rsid w:val="00492DA7"/>
    <w:rsid w:val="00492EF5"/>
    <w:rsid w:val="004930A4"/>
    <w:rsid w:val="0049313C"/>
    <w:rsid w:val="004931D7"/>
    <w:rsid w:val="004931E3"/>
    <w:rsid w:val="00493275"/>
    <w:rsid w:val="004934BF"/>
    <w:rsid w:val="0049369C"/>
    <w:rsid w:val="00493BC5"/>
    <w:rsid w:val="00493F6A"/>
    <w:rsid w:val="00494162"/>
    <w:rsid w:val="00494169"/>
    <w:rsid w:val="0049429C"/>
    <w:rsid w:val="00494376"/>
    <w:rsid w:val="0049448B"/>
    <w:rsid w:val="00494722"/>
    <w:rsid w:val="0049474F"/>
    <w:rsid w:val="004948F0"/>
    <w:rsid w:val="00494E3B"/>
    <w:rsid w:val="00494E83"/>
    <w:rsid w:val="00495160"/>
    <w:rsid w:val="0049524E"/>
    <w:rsid w:val="0049525E"/>
    <w:rsid w:val="00495385"/>
    <w:rsid w:val="004954F7"/>
    <w:rsid w:val="004955C0"/>
    <w:rsid w:val="004956F3"/>
    <w:rsid w:val="00495736"/>
    <w:rsid w:val="00495910"/>
    <w:rsid w:val="00495B35"/>
    <w:rsid w:val="00495BFB"/>
    <w:rsid w:val="00495CE1"/>
    <w:rsid w:val="00495F65"/>
    <w:rsid w:val="00496776"/>
    <w:rsid w:val="00496A3D"/>
    <w:rsid w:val="00496A7E"/>
    <w:rsid w:val="00496B17"/>
    <w:rsid w:val="00496DD0"/>
    <w:rsid w:val="004970AB"/>
    <w:rsid w:val="004970D1"/>
    <w:rsid w:val="0049724D"/>
    <w:rsid w:val="004972F9"/>
    <w:rsid w:val="00497406"/>
    <w:rsid w:val="00497452"/>
    <w:rsid w:val="00497491"/>
    <w:rsid w:val="0049755D"/>
    <w:rsid w:val="004977C1"/>
    <w:rsid w:val="00497A2B"/>
    <w:rsid w:val="00497CDF"/>
    <w:rsid w:val="00497E1E"/>
    <w:rsid w:val="00497FA1"/>
    <w:rsid w:val="004A0065"/>
    <w:rsid w:val="004A0184"/>
    <w:rsid w:val="004A0256"/>
    <w:rsid w:val="004A0301"/>
    <w:rsid w:val="004A03ED"/>
    <w:rsid w:val="004A045A"/>
    <w:rsid w:val="004A04BA"/>
    <w:rsid w:val="004A04CE"/>
    <w:rsid w:val="004A04F0"/>
    <w:rsid w:val="004A0619"/>
    <w:rsid w:val="004A0681"/>
    <w:rsid w:val="004A079A"/>
    <w:rsid w:val="004A0817"/>
    <w:rsid w:val="004A08C5"/>
    <w:rsid w:val="004A090B"/>
    <w:rsid w:val="004A0927"/>
    <w:rsid w:val="004A09DF"/>
    <w:rsid w:val="004A0A53"/>
    <w:rsid w:val="004A0B90"/>
    <w:rsid w:val="004A0C6D"/>
    <w:rsid w:val="004A0C72"/>
    <w:rsid w:val="004A0CC8"/>
    <w:rsid w:val="004A0E5C"/>
    <w:rsid w:val="004A1048"/>
    <w:rsid w:val="004A105B"/>
    <w:rsid w:val="004A1516"/>
    <w:rsid w:val="004A156C"/>
    <w:rsid w:val="004A1708"/>
    <w:rsid w:val="004A1860"/>
    <w:rsid w:val="004A18CC"/>
    <w:rsid w:val="004A1A9B"/>
    <w:rsid w:val="004A1BDC"/>
    <w:rsid w:val="004A1C7B"/>
    <w:rsid w:val="004A1C98"/>
    <w:rsid w:val="004A1C9C"/>
    <w:rsid w:val="004A1D76"/>
    <w:rsid w:val="004A1E8C"/>
    <w:rsid w:val="004A2075"/>
    <w:rsid w:val="004A2092"/>
    <w:rsid w:val="004A2302"/>
    <w:rsid w:val="004A2556"/>
    <w:rsid w:val="004A2711"/>
    <w:rsid w:val="004A2821"/>
    <w:rsid w:val="004A2888"/>
    <w:rsid w:val="004A2972"/>
    <w:rsid w:val="004A2CE2"/>
    <w:rsid w:val="004A2DD7"/>
    <w:rsid w:val="004A2E91"/>
    <w:rsid w:val="004A2F9B"/>
    <w:rsid w:val="004A3198"/>
    <w:rsid w:val="004A350F"/>
    <w:rsid w:val="004A36DD"/>
    <w:rsid w:val="004A37BE"/>
    <w:rsid w:val="004A380D"/>
    <w:rsid w:val="004A39BA"/>
    <w:rsid w:val="004A3B29"/>
    <w:rsid w:val="004A3C72"/>
    <w:rsid w:val="004A3E34"/>
    <w:rsid w:val="004A3F99"/>
    <w:rsid w:val="004A4042"/>
    <w:rsid w:val="004A40FA"/>
    <w:rsid w:val="004A41ED"/>
    <w:rsid w:val="004A421B"/>
    <w:rsid w:val="004A44F3"/>
    <w:rsid w:val="004A46D2"/>
    <w:rsid w:val="004A47A4"/>
    <w:rsid w:val="004A4919"/>
    <w:rsid w:val="004A4B9E"/>
    <w:rsid w:val="004A4BEE"/>
    <w:rsid w:val="004A4D23"/>
    <w:rsid w:val="004A4F92"/>
    <w:rsid w:val="004A51D1"/>
    <w:rsid w:val="004A58FC"/>
    <w:rsid w:val="004A5B4E"/>
    <w:rsid w:val="004A5BD7"/>
    <w:rsid w:val="004A5CC2"/>
    <w:rsid w:val="004A5DE6"/>
    <w:rsid w:val="004A61AE"/>
    <w:rsid w:val="004A61E2"/>
    <w:rsid w:val="004A69C4"/>
    <w:rsid w:val="004A6C33"/>
    <w:rsid w:val="004A6C42"/>
    <w:rsid w:val="004A6C7B"/>
    <w:rsid w:val="004A6CEE"/>
    <w:rsid w:val="004A6F27"/>
    <w:rsid w:val="004A7151"/>
    <w:rsid w:val="004A7230"/>
    <w:rsid w:val="004A7300"/>
    <w:rsid w:val="004A7337"/>
    <w:rsid w:val="004A756F"/>
    <w:rsid w:val="004A75C8"/>
    <w:rsid w:val="004A76A3"/>
    <w:rsid w:val="004A76BB"/>
    <w:rsid w:val="004A7704"/>
    <w:rsid w:val="004A7741"/>
    <w:rsid w:val="004A782D"/>
    <w:rsid w:val="004A786D"/>
    <w:rsid w:val="004A7A3B"/>
    <w:rsid w:val="004A7FD8"/>
    <w:rsid w:val="004A7FE0"/>
    <w:rsid w:val="004B000E"/>
    <w:rsid w:val="004B0126"/>
    <w:rsid w:val="004B0292"/>
    <w:rsid w:val="004B02A1"/>
    <w:rsid w:val="004B0366"/>
    <w:rsid w:val="004B0390"/>
    <w:rsid w:val="004B0542"/>
    <w:rsid w:val="004B05D3"/>
    <w:rsid w:val="004B05D8"/>
    <w:rsid w:val="004B0A75"/>
    <w:rsid w:val="004B0D92"/>
    <w:rsid w:val="004B0D99"/>
    <w:rsid w:val="004B1031"/>
    <w:rsid w:val="004B1219"/>
    <w:rsid w:val="004B12A7"/>
    <w:rsid w:val="004B12D3"/>
    <w:rsid w:val="004B1363"/>
    <w:rsid w:val="004B1374"/>
    <w:rsid w:val="004B15C3"/>
    <w:rsid w:val="004B18E6"/>
    <w:rsid w:val="004B1C6E"/>
    <w:rsid w:val="004B1D1D"/>
    <w:rsid w:val="004B1E1A"/>
    <w:rsid w:val="004B1E92"/>
    <w:rsid w:val="004B1EAF"/>
    <w:rsid w:val="004B1FEC"/>
    <w:rsid w:val="004B2002"/>
    <w:rsid w:val="004B2013"/>
    <w:rsid w:val="004B206D"/>
    <w:rsid w:val="004B2305"/>
    <w:rsid w:val="004B242D"/>
    <w:rsid w:val="004B25F7"/>
    <w:rsid w:val="004B2694"/>
    <w:rsid w:val="004B2708"/>
    <w:rsid w:val="004B277B"/>
    <w:rsid w:val="004B283B"/>
    <w:rsid w:val="004B285A"/>
    <w:rsid w:val="004B29D1"/>
    <w:rsid w:val="004B2C33"/>
    <w:rsid w:val="004B2EA8"/>
    <w:rsid w:val="004B2F57"/>
    <w:rsid w:val="004B32FA"/>
    <w:rsid w:val="004B36F1"/>
    <w:rsid w:val="004B39A7"/>
    <w:rsid w:val="004B3A9B"/>
    <w:rsid w:val="004B3BB2"/>
    <w:rsid w:val="004B3BE7"/>
    <w:rsid w:val="004B3CC4"/>
    <w:rsid w:val="004B4316"/>
    <w:rsid w:val="004B4387"/>
    <w:rsid w:val="004B44F8"/>
    <w:rsid w:val="004B475E"/>
    <w:rsid w:val="004B4802"/>
    <w:rsid w:val="004B49F1"/>
    <w:rsid w:val="004B4A3D"/>
    <w:rsid w:val="004B4D0F"/>
    <w:rsid w:val="004B4E2F"/>
    <w:rsid w:val="004B4FB5"/>
    <w:rsid w:val="004B50A9"/>
    <w:rsid w:val="004B52EA"/>
    <w:rsid w:val="004B56AE"/>
    <w:rsid w:val="004B58BD"/>
    <w:rsid w:val="004B5C2E"/>
    <w:rsid w:val="004B5D07"/>
    <w:rsid w:val="004B5D5D"/>
    <w:rsid w:val="004B5DAA"/>
    <w:rsid w:val="004B5DB0"/>
    <w:rsid w:val="004B5FE1"/>
    <w:rsid w:val="004B615D"/>
    <w:rsid w:val="004B6402"/>
    <w:rsid w:val="004B67C9"/>
    <w:rsid w:val="004B6876"/>
    <w:rsid w:val="004B695E"/>
    <w:rsid w:val="004B6A0C"/>
    <w:rsid w:val="004B6A37"/>
    <w:rsid w:val="004B6C76"/>
    <w:rsid w:val="004B6CE5"/>
    <w:rsid w:val="004B7340"/>
    <w:rsid w:val="004B7501"/>
    <w:rsid w:val="004B7606"/>
    <w:rsid w:val="004B76F0"/>
    <w:rsid w:val="004B771E"/>
    <w:rsid w:val="004B78D7"/>
    <w:rsid w:val="004B78DD"/>
    <w:rsid w:val="004B7996"/>
    <w:rsid w:val="004B7BA0"/>
    <w:rsid w:val="004B7C14"/>
    <w:rsid w:val="004B7EC5"/>
    <w:rsid w:val="004C010A"/>
    <w:rsid w:val="004C0180"/>
    <w:rsid w:val="004C026B"/>
    <w:rsid w:val="004C04EF"/>
    <w:rsid w:val="004C05E1"/>
    <w:rsid w:val="004C0661"/>
    <w:rsid w:val="004C0823"/>
    <w:rsid w:val="004C09DF"/>
    <w:rsid w:val="004C0C9D"/>
    <w:rsid w:val="004C0E58"/>
    <w:rsid w:val="004C1073"/>
    <w:rsid w:val="004C132F"/>
    <w:rsid w:val="004C1359"/>
    <w:rsid w:val="004C1392"/>
    <w:rsid w:val="004C16CA"/>
    <w:rsid w:val="004C17D4"/>
    <w:rsid w:val="004C18C7"/>
    <w:rsid w:val="004C18DE"/>
    <w:rsid w:val="004C19C2"/>
    <w:rsid w:val="004C1A95"/>
    <w:rsid w:val="004C1C1A"/>
    <w:rsid w:val="004C1FD3"/>
    <w:rsid w:val="004C1FEC"/>
    <w:rsid w:val="004C20D4"/>
    <w:rsid w:val="004C2157"/>
    <w:rsid w:val="004C2186"/>
    <w:rsid w:val="004C25B3"/>
    <w:rsid w:val="004C27DC"/>
    <w:rsid w:val="004C2841"/>
    <w:rsid w:val="004C2888"/>
    <w:rsid w:val="004C2E98"/>
    <w:rsid w:val="004C2ED9"/>
    <w:rsid w:val="004C3041"/>
    <w:rsid w:val="004C32E5"/>
    <w:rsid w:val="004C3342"/>
    <w:rsid w:val="004C34E6"/>
    <w:rsid w:val="004C382F"/>
    <w:rsid w:val="004C38F8"/>
    <w:rsid w:val="004C38FD"/>
    <w:rsid w:val="004C3AEF"/>
    <w:rsid w:val="004C3AFD"/>
    <w:rsid w:val="004C3B6B"/>
    <w:rsid w:val="004C3BD7"/>
    <w:rsid w:val="004C4063"/>
    <w:rsid w:val="004C41D9"/>
    <w:rsid w:val="004C4255"/>
    <w:rsid w:val="004C4295"/>
    <w:rsid w:val="004C4697"/>
    <w:rsid w:val="004C46A5"/>
    <w:rsid w:val="004C4A27"/>
    <w:rsid w:val="004C4AE0"/>
    <w:rsid w:val="004C4C6E"/>
    <w:rsid w:val="004C4D35"/>
    <w:rsid w:val="004C4E78"/>
    <w:rsid w:val="004C4E86"/>
    <w:rsid w:val="004C4F58"/>
    <w:rsid w:val="004C5030"/>
    <w:rsid w:val="004C51DD"/>
    <w:rsid w:val="004C5241"/>
    <w:rsid w:val="004C5350"/>
    <w:rsid w:val="004C557B"/>
    <w:rsid w:val="004C5581"/>
    <w:rsid w:val="004C5582"/>
    <w:rsid w:val="004C5C2F"/>
    <w:rsid w:val="004C5DA2"/>
    <w:rsid w:val="004C5FAA"/>
    <w:rsid w:val="004C65A2"/>
    <w:rsid w:val="004C664E"/>
    <w:rsid w:val="004C66DA"/>
    <w:rsid w:val="004C67EC"/>
    <w:rsid w:val="004C6C04"/>
    <w:rsid w:val="004C6E17"/>
    <w:rsid w:val="004C6E7E"/>
    <w:rsid w:val="004C6E80"/>
    <w:rsid w:val="004C6EBB"/>
    <w:rsid w:val="004C6EC1"/>
    <w:rsid w:val="004C6FB7"/>
    <w:rsid w:val="004C704C"/>
    <w:rsid w:val="004C70F2"/>
    <w:rsid w:val="004C724A"/>
    <w:rsid w:val="004C7276"/>
    <w:rsid w:val="004C7391"/>
    <w:rsid w:val="004C78BD"/>
    <w:rsid w:val="004C7A4B"/>
    <w:rsid w:val="004C7D1C"/>
    <w:rsid w:val="004C7D99"/>
    <w:rsid w:val="004C7DB5"/>
    <w:rsid w:val="004C7F12"/>
    <w:rsid w:val="004D0071"/>
    <w:rsid w:val="004D0108"/>
    <w:rsid w:val="004D0137"/>
    <w:rsid w:val="004D015F"/>
    <w:rsid w:val="004D04E4"/>
    <w:rsid w:val="004D0520"/>
    <w:rsid w:val="004D0722"/>
    <w:rsid w:val="004D0872"/>
    <w:rsid w:val="004D08F1"/>
    <w:rsid w:val="004D0BAE"/>
    <w:rsid w:val="004D0D95"/>
    <w:rsid w:val="004D0DA2"/>
    <w:rsid w:val="004D1049"/>
    <w:rsid w:val="004D121F"/>
    <w:rsid w:val="004D1235"/>
    <w:rsid w:val="004D1244"/>
    <w:rsid w:val="004D1260"/>
    <w:rsid w:val="004D12B3"/>
    <w:rsid w:val="004D1336"/>
    <w:rsid w:val="004D1385"/>
    <w:rsid w:val="004D16C7"/>
    <w:rsid w:val="004D1872"/>
    <w:rsid w:val="004D18C8"/>
    <w:rsid w:val="004D1B00"/>
    <w:rsid w:val="004D1C45"/>
    <w:rsid w:val="004D1D6A"/>
    <w:rsid w:val="004D20EC"/>
    <w:rsid w:val="004D218A"/>
    <w:rsid w:val="004D2193"/>
    <w:rsid w:val="004D21B3"/>
    <w:rsid w:val="004D23BA"/>
    <w:rsid w:val="004D2634"/>
    <w:rsid w:val="004D26D3"/>
    <w:rsid w:val="004D2734"/>
    <w:rsid w:val="004D2D63"/>
    <w:rsid w:val="004D2DE3"/>
    <w:rsid w:val="004D2E93"/>
    <w:rsid w:val="004D2F47"/>
    <w:rsid w:val="004D30BA"/>
    <w:rsid w:val="004D3291"/>
    <w:rsid w:val="004D32F5"/>
    <w:rsid w:val="004D3302"/>
    <w:rsid w:val="004D3333"/>
    <w:rsid w:val="004D3439"/>
    <w:rsid w:val="004D34AE"/>
    <w:rsid w:val="004D398D"/>
    <w:rsid w:val="004D39A5"/>
    <w:rsid w:val="004D3ADE"/>
    <w:rsid w:val="004D3C76"/>
    <w:rsid w:val="004D3D12"/>
    <w:rsid w:val="004D3DBE"/>
    <w:rsid w:val="004D448E"/>
    <w:rsid w:val="004D45CD"/>
    <w:rsid w:val="004D46B2"/>
    <w:rsid w:val="004D47C3"/>
    <w:rsid w:val="004D4856"/>
    <w:rsid w:val="004D4950"/>
    <w:rsid w:val="004D49B1"/>
    <w:rsid w:val="004D4A64"/>
    <w:rsid w:val="004D4B41"/>
    <w:rsid w:val="004D4BA7"/>
    <w:rsid w:val="004D4E19"/>
    <w:rsid w:val="004D4FD7"/>
    <w:rsid w:val="004D51C7"/>
    <w:rsid w:val="004D5246"/>
    <w:rsid w:val="004D5418"/>
    <w:rsid w:val="004D5532"/>
    <w:rsid w:val="004D55A4"/>
    <w:rsid w:val="004D55D3"/>
    <w:rsid w:val="004D561E"/>
    <w:rsid w:val="004D58EA"/>
    <w:rsid w:val="004D596B"/>
    <w:rsid w:val="004D5A50"/>
    <w:rsid w:val="004D5B7D"/>
    <w:rsid w:val="004D5C93"/>
    <w:rsid w:val="004D5D73"/>
    <w:rsid w:val="004D5DB8"/>
    <w:rsid w:val="004D6456"/>
    <w:rsid w:val="004D6643"/>
    <w:rsid w:val="004D66E8"/>
    <w:rsid w:val="004D6769"/>
    <w:rsid w:val="004D6797"/>
    <w:rsid w:val="004D67AB"/>
    <w:rsid w:val="004D68AC"/>
    <w:rsid w:val="004D6D83"/>
    <w:rsid w:val="004D7083"/>
    <w:rsid w:val="004D70D0"/>
    <w:rsid w:val="004D717C"/>
    <w:rsid w:val="004D7296"/>
    <w:rsid w:val="004D738B"/>
    <w:rsid w:val="004D7475"/>
    <w:rsid w:val="004D74CB"/>
    <w:rsid w:val="004D75E6"/>
    <w:rsid w:val="004D7651"/>
    <w:rsid w:val="004D7670"/>
    <w:rsid w:val="004D7822"/>
    <w:rsid w:val="004D7840"/>
    <w:rsid w:val="004D7A0C"/>
    <w:rsid w:val="004D7A3D"/>
    <w:rsid w:val="004D7A40"/>
    <w:rsid w:val="004D7A6D"/>
    <w:rsid w:val="004D7ED7"/>
    <w:rsid w:val="004D7F1B"/>
    <w:rsid w:val="004D7FB4"/>
    <w:rsid w:val="004E0032"/>
    <w:rsid w:val="004E005F"/>
    <w:rsid w:val="004E010E"/>
    <w:rsid w:val="004E0241"/>
    <w:rsid w:val="004E0277"/>
    <w:rsid w:val="004E0303"/>
    <w:rsid w:val="004E0364"/>
    <w:rsid w:val="004E03A5"/>
    <w:rsid w:val="004E053C"/>
    <w:rsid w:val="004E078E"/>
    <w:rsid w:val="004E0964"/>
    <w:rsid w:val="004E0970"/>
    <w:rsid w:val="004E0C00"/>
    <w:rsid w:val="004E0CD8"/>
    <w:rsid w:val="004E0DAC"/>
    <w:rsid w:val="004E0DC6"/>
    <w:rsid w:val="004E0E69"/>
    <w:rsid w:val="004E112F"/>
    <w:rsid w:val="004E1169"/>
    <w:rsid w:val="004E1262"/>
    <w:rsid w:val="004E1474"/>
    <w:rsid w:val="004E148F"/>
    <w:rsid w:val="004E1798"/>
    <w:rsid w:val="004E17D8"/>
    <w:rsid w:val="004E18C7"/>
    <w:rsid w:val="004E1918"/>
    <w:rsid w:val="004E1B11"/>
    <w:rsid w:val="004E1BC1"/>
    <w:rsid w:val="004E2083"/>
    <w:rsid w:val="004E2138"/>
    <w:rsid w:val="004E228F"/>
    <w:rsid w:val="004E273A"/>
    <w:rsid w:val="004E279A"/>
    <w:rsid w:val="004E28DB"/>
    <w:rsid w:val="004E2ABF"/>
    <w:rsid w:val="004E2BD7"/>
    <w:rsid w:val="004E2C51"/>
    <w:rsid w:val="004E2D0F"/>
    <w:rsid w:val="004E2D71"/>
    <w:rsid w:val="004E2E04"/>
    <w:rsid w:val="004E311A"/>
    <w:rsid w:val="004E31AE"/>
    <w:rsid w:val="004E31CE"/>
    <w:rsid w:val="004E338C"/>
    <w:rsid w:val="004E33FC"/>
    <w:rsid w:val="004E34B5"/>
    <w:rsid w:val="004E362B"/>
    <w:rsid w:val="004E3743"/>
    <w:rsid w:val="004E39D1"/>
    <w:rsid w:val="004E3A70"/>
    <w:rsid w:val="004E3BB0"/>
    <w:rsid w:val="004E3D3D"/>
    <w:rsid w:val="004E3E8E"/>
    <w:rsid w:val="004E3EE2"/>
    <w:rsid w:val="004E4451"/>
    <w:rsid w:val="004E474D"/>
    <w:rsid w:val="004E4933"/>
    <w:rsid w:val="004E4A0C"/>
    <w:rsid w:val="004E4AA0"/>
    <w:rsid w:val="004E509E"/>
    <w:rsid w:val="004E51D0"/>
    <w:rsid w:val="004E5687"/>
    <w:rsid w:val="004E56B8"/>
    <w:rsid w:val="004E59CE"/>
    <w:rsid w:val="004E5B27"/>
    <w:rsid w:val="004E5C0C"/>
    <w:rsid w:val="004E5D61"/>
    <w:rsid w:val="004E5D62"/>
    <w:rsid w:val="004E5E0F"/>
    <w:rsid w:val="004E5FA5"/>
    <w:rsid w:val="004E5FB4"/>
    <w:rsid w:val="004E622B"/>
    <w:rsid w:val="004E62A0"/>
    <w:rsid w:val="004E63DC"/>
    <w:rsid w:val="004E6415"/>
    <w:rsid w:val="004E64D4"/>
    <w:rsid w:val="004E650D"/>
    <w:rsid w:val="004E6691"/>
    <w:rsid w:val="004E66D4"/>
    <w:rsid w:val="004E677D"/>
    <w:rsid w:val="004E67BF"/>
    <w:rsid w:val="004E68CC"/>
    <w:rsid w:val="004E68DC"/>
    <w:rsid w:val="004E6FC1"/>
    <w:rsid w:val="004E7009"/>
    <w:rsid w:val="004E7051"/>
    <w:rsid w:val="004E7100"/>
    <w:rsid w:val="004E713F"/>
    <w:rsid w:val="004E723E"/>
    <w:rsid w:val="004E7580"/>
    <w:rsid w:val="004E78A7"/>
    <w:rsid w:val="004E78ED"/>
    <w:rsid w:val="004E79BF"/>
    <w:rsid w:val="004E7C47"/>
    <w:rsid w:val="004E7EF5"/>
    <w:rsid w:val="004E7F70"/>
    <w:rsid w:val="004F013F"/>
    <w:rsid w:val="004F0826"/>
    <w:rsid w:val="004F0E25"/>
    <w:rsid w:val="004F1335"/>
    <w:rsid w:val="004F135A"/>
    <w:rsid w:val="004F1658"/>
    <w:rsid w:val="004F170F"/>
    <w:rsid w:val="004F1733"/>
    <w:rsid w:val="004F1736"/>
    <w:rsid w:val="004F1A41"/>
    <w:rsid w:val="004F1A4A"/>
    <w:rsid w:val="004F1F58"/>
    <w:rsid w:val="004F1FDD"/>
    <w:rsid w:val="004F2054"/>
    <w:rsid w:val="004F23C5"/>
    <w:rsid w:val="004F275A"/>
    <w:rsid w:val="004F27C4"/>
    <w:rsid w:val="004F29B2"/>
    <w:rsid w:val="004F2F16"/>
    <w:rsid w:val="004F2F79"/>
    <w:rsid w:val="004F2F96"/>
    <w:rsid w:val="004F3260"/>
    <w:rsid w:val="004F345C"/>
    <w:rsid w:val="004F34E6"/>
    <w:rsid w:val="004F35F4"/>
    <w:rsid w:val="004F3D6D"/>
    <w:rsid w:val="004F3E3B"/>
    <w:rsid w:val="004F3F81"/>
    <w:rsid w:val="004F429A"/>
    <w:rsid w:val="004F43BA"/>
    <w:rsid w:val="004F44E0"/>
    <w:rsid w:val="004F45DD"/>
    <w:rsid w:val="004F47FB"/>
    <w:rsid w:val="004F4804"/>
    <w:rsid w:val="004F48BB"/>
    <w:rsid w:val="004F4B88"/>
    <w:rsid w:val="004F4D5C"/>
    <w:rsid w:val="004F50CD"/>
    <w:rsid w:val="004F51C7"/>
    <w:rsid w:val="004F5405"/>
    <w:rsid w:val="004F562A"/>
    <w:rsid w:val="004F58E5"/>
    <w:rsid w:val="004F5A6A"/>
    <w:rsid w:val="004F5F66"/>
    <w:rsid w:val="004F6085"/>
    <w:rsid w:val="004F6245"/>
    <w:rsid w:val="004F642C"/>
    <w:rsid w:val="004F6480"/>
    <w:rsid w:val="004F66DC"/>
    <w:rsid w:val="004F6856"/>
    <w:rsid w:val="004F6ADF"/>
    <w:rsid w:val="004F6AE9"/>
    <w:rsid w:val="004F6BCD"/>
    <w:rsid w:val="004F6C79"/>
    <w:rsid w:val="004F6D67"/>
    <w:rsid w:val="004F6E10"/>
    <w:rsid w:val="004F6E9E"/>
    <w:rsid w:val="004F703D"/>
    <w:rsid w:val="004F7109"/>
    <w:rsid w:val="004F72DC"/>
    <w:rsid w:val="004F7D74"/>
    <w:rsid w:val="004F7F8C"/>
    <w:rsid w:val="00500089"/>
    <w:rsid w:val="005000A6"/>
    <w:rsid w:val="005000C5"/>
    <w:rsid w:val="00500369"/>
    <w:rsid w:val="00500370"/>
    <w:rsid w:val="0050038E"/>
    <w:rsid w:val="0050054D"/>
    <w:rsid w:val="005005F1"/>
    <w:rsid w:val="005006BB"/>
    <w:rsid w:val="00500A20"/>
    <w:rsid w:val="00500AAC"/>
    <w:rsid w:val="00500B7A"/>
    <w:rsid w:val="00500CCC"/>
    <w:rsid w:val="00500FA0"/>
    <w:rsid w:val="00501158"/>
    <w:rsid w:val="0050115E"/>
    <w:rsid w:val="005013F5"/>
    <w:rsid w:val="0050153D"/>
    <w:rsid w:val="00501601"/>
    <w:rsid w:val="0050164F"/>
    <w:rsid w:val="00501699"/>
    <w:rsid w:val="0050181A"/>
    <w:rsid w:val="00501820"/>
    <w:rsid w:val="0050192F"/>
    <w:rsid w:val="00501A5C"/>
    <w:rsid w:val="00501A77"/>
    <w:rsid w:val="00501C20"/>
    <w:rsid w:val="00501C90"/>
    <w:rsid w:val="00501CF1"/>
    <w:rsid w:val="00501E50"/>
    <w:rsid w:val="00501EBF"/>
    <w:rsid w:val="00501FAE"/>
    <w:rsid w:val="0050206A"/>
    <w:rsid w:val="0050226F"/>
    <w:rsid w:val="005022E7"/>
    <w:rsid w:val="005023F3"/>
    <w:rsid w:val="005025BC"/>
    <w:rsid w:val="005028B5"/>
    <w:rsid w:val="00502C9D"/>
    <w:rsid w:val="00502CA8"/>
    <w:rsid w:val="00502EB1"/>
    <w:rsid w:val="00503065"/>
    <w:rsid w:val="005030F5"/>
    <w:rsid w:val="00503202"/>
    <w:rsid w:val="005033EB"/>
    <w:rsid w:val="005033F8"/>
    <w:rsid w:val="0050363D"/>
    <w:rsid w:val="0050368C"/>
    <w:rsid w:val="0050373C"/>
    <w:rsid w:val="00503985"/>
    <w:rsid w:val="00503998"/>
    <w:rsid w:val="005039BB"/>
    <w:rsid w:val="00503AD1"/>
    <w:rsid w:val="00503B42"/>
    <w:rsid w:val="00503B70"/>
    <w:rsid w:val="00503D6C"/>
    <w:rsid w:val="00503F88"/>
    <w:rsid w:val="005040E3"/>
    <w:rsid w:val="00504427"/>
    <w:rsid w:val="005045F0"/>
    <w:rsid w:val="00504ADE"/>
    <w:rsid w:val="00504D6C"/>
    <w:rsid w:val="00504F39"/>
    <w:rsid w:val="0050500A"/>
    <w:rsid w:val="0050503D"/>
    <w:rsid w:val="0050514C"/>
    <w:rsid w:val="00505180"/>
    <w:rsid w:val="005051D1"/>
    <w:rsid w:val="005051E8"/>
    <w:rsid w:val="0050546B"/>
    <w:rsid w:val="005057D0"/>
    <w:rsid w:val="00505815"/>
    <w:rsid w:val="00505919"/>
    <w:rsid w:val="0050595B"/>
    <w:rsid w:val="00505D4E"/>
    <w:rsid w:val="00505DEE"/>
    <w:rsid w:val="00506107"/>
    <w:rsid w:val="0050661F"/>
    <w:rsid w:val="00506775"/>
    <w:rsid w:val="00506A6B"/>
    <w:rsid w:val="00506B1C"/>
    <w:rsid w:val="00506BD8"/>
    <w:rsid w:val="00506DE8"/>
    <w:rsid w:val="00506F89"/>
    <w:rsid w:val="005073D7"/>
    <w:rsid w:val="0050742E"/>
    <w:rsid w:val="0050755A"/>
    <w:rsid w:val="005077BB"/>
    <w:rsid w:val="0050793D"/>
    <w:rsid w:val="00507AAC"/>
    <w:rsid w:val="00507E0A"/>
    <w:rsid w:val="0051002A"/>
    <w:rsid w:val="0051019C"/>
    <w:rsid w:val="005101AE"/>
    <w:rsid w:val="005101BE"/>
    <w:rsid w:val="00510263"/>
    <w:rsid w:val="00510D76"/>
    <w:rsid w:val="00510F3B"/>
    <w:rsid w:val="00510F56"/>
    <w:rsid w:val="0051104C"/>
    <w:rsid w:val="005110D5"/>
    <w:rsid w:val="00511216"/>
    <w:rsid w:val="00511343"/>
    <w:rsid w:val="00511359"/>
    <w:rsid w:val="00511A10"/>
    <w:rsid w:val="00511CAD"/>
    <w:rsid w:val="00511E4E"/>
    <w:rsid w:val="00511E87"/>
    <w:rsid w:val="00511F10"/>
    <w:rsid w:val="00512352"/>
    <w:rsid w:val="005126BB"/>
    <w:rsid w:val="005127E2"/>
    <w:rsid w:val="00512807"/>
    <w:rsid w:val="00512D20"/>
    <w:rsid w:val="00512D79"/>
    <w:rsid w:val="0051322C"/>
    <w:rsid w:val="0051338A"/>
    <w:rsid w:val="00513534"/>
    <w:rsid w:val="005135C8"/>
    <w:rsid w:val="00513751"/>
    <w:rsid w:val="005137B8"/>
    <w:rsid w:val="00513B24"/>
    <w:rsid w:val="00513DC8"/>
    <w:rsid w:val="00513E0F"/>
    <w:rsid w:val="00513EF8"/>
    <w:rsid w:val="00513F14"/>
    <w:rsid w:val="0051412B"/>
    <w:rsid w:val="00514337"/>
    <w:rsid w:val="005143AB"/>
    <w:rsid w:val="005143C7"/>
    <w:rsid w:val="0051447A"/>
    <w:rsid w:val="00514677"/>
    <w:rsid w:val="0051484F"/>
    <w:rsid w:val="00514BED"/>
    <w:rsid w:val="00514C25"/>
    <w:rsid w:val="00514DF0"/>
    <w:rsid w:val="00514DFD"/>
    <w:rsid w:val="00514F2B"/>
    <w:rsid w:val="00514F3F"/>
    <w:rsid w:val="0051518F"/>
    <w:rsid w:val="00515305"/>
    <w:rsid w:val="005153D0"/>
    <w:rsid w:val="00515424"/>
    <w:rsid w:val="005154EA"/>
    <w:rsid w:val="00515716"/>
    <w:rsid w:val="00515803"/>
    <w:rsid w:val="0051586B"/>
    <w:rsid w:val="005159B0"/>
    <w:rsid w:val="00515B77"/>
    <w:rsid w:val="00515EC7"/>
    <w:rsid w:val="00515EEE"/>
    <w:rsid w:val="0051604A"/>
    <w:rsid w:val="00516178"/>
    <w:rsid w:val="005163E3"/>
    <w:rsid w:val="005164AC"/>
    <w:rsid w:val="0051665D"/>
    <w:rsid w:val="00516769"/>
    <w:rsid w:val="00516786"/>
    <w:rsid w:val="0051690F"/>
    <w:rsid w:val="00516A53"/>
    <w:rsid w:val="00516B90"/>
    <w:rsid w:val="00516E74"/>
    <w:rsid w:val="00517195"/>
    <w:rsid w:val="005172CE"/>
    <w:rsid w:val="005174E4"/>
    <w:rsid w:val="00517515"/>
    <w:rsid w:val="00517676"/>
    <w:rsid w:val="0051795D"/>
    <w:rsid w:val="005179CE"/>
    <w:rsid w:val="00517AE8"/>
    <w:rsid w:val="00517C15"/>
    <w:rsid w:val="00517F81"/>
    <w:rsid w:val="00517F8B"/>
    <w:rsid w:val="00517FCF"/>
    <w:rsid w:val="0052035D"/>
    <w:rsid w:val="00520522"/>
    <w:rsid w:val="00520696"/>
    <w:rsid w:val="005208EC"/>
    <w:rsid w:val="005208F9"/>
    <w:rsid w:val="00520A48"/>
    <w:rsid w:val="00520B63"/>
    <w:rsid w:val="00520BE3"/>
    <w:rsid w:val="00520BF0"/>
    <w:rsid w:val="00521067"/>
    <w:rsid w:val="005212B7"/>
    <w:rsid w:val="00521416"/>
    <w:rsid w:val="00521A01"/>
    <w:rsid w:val="00521ADD"/>
    <w:rsid w:val="00521BE8"/>
    <w:rsid w:val="00521C9F"/>
    <w:rsid w:val="00521CFD"/>
    <w:rsid w:val="00521E68"/>
    <w:rsid w:val="0052210C"/>
    <w:rsid w:val="005223D4"/>
    <w:rsid w:val="00522465"/>
    <w:rsid w:val="00522469"/>
    <w:rsid w:val="00522580"/>
    <w:rsid w:val="00522820"/>
    <w:rsid w:val="00522897"/>
    <w:rsid w:val="00522983"/>
    <w:rsid w:val="00522A7C"/>
    <w:rsid w:val="00522BB1"/>
    <w:rsid w:val="00522BBF"/>
    <w:rsid w:val="00522C4D"/>
    <w:rsid w:val="00522C75"/>
    <w:rsid w:val="00522CC0"/>
    <w:rsid w:val="00522EBF"/>
    <w:rsid w:val="005236AB"/>
    <w:rsid w:val="00523E2A"/>
    <w:rsid w:val="00523FEC"/>
    <w:rsid w:val="005242D2"/>
    <w:rsid w:val="00524501"/>
    <w:rsid w:val="00524535"/>
    <w:rsid w:val="00524678"/>
    <w:rsid w:val="00524965"/>
    <w:rsid w:val="005249DD"/>
    <w:rsid w:val="005249E4"/>
    <w:rsid w:val="00524A17"/>
    <w:rsid w:val="00524B18"/>
    <w:rsid w:val="00524CD9"/>
    <w:rsid w:val="00524F09"/>
    <w:rsid w:val="005250E6"/>
    <w:rsid w:val="005251C9"/>
    <w:rsid w:val="00525462"/>
    <w:rsid w:val="005257AA"/>
    <w:rsid w:val="00525ABC"/>
    <w:rsid w:val="00525CE4"/>
    <w:rsid w:val="00526345"/>
    <w:rsid w:val="00526516"/>
    <w:rsid w:val="00526BD8"/>
    <w:rsid w:val="00526C9B"/>
    <w:rsid w:val="00526CAD"/>
    <w:rsid w:val="00526DBF"/>
    <w:rsid w:val="00526DF4"/>
    <w:rsid w:val="00526EAF"/>
    <w:rsid w:val="005271B1"/>
    <w:rsid w:val="00527246"/>
    <w:rsid w:val="00527612"/>
    <w:rsid w:val="005276A9"/>
    <w:rsid w:val="00527A22"/>
    <w:rsid w:val="00527A7A"/>
    <w:rsid w:val="00527BEE"/>
    <w:rsid w:val="00527E2F"/>
    <w:rsid w:val="00527EF5"/>
    <w:rsid w:val="00527EFC"/>
    <w:rsid w:val="00530656"/>
    <w:rsid w:val="00530B61"/>
    <w:rsid w:val="00530B74"/>
    <w:rsid w:val="00530C49"/>
    <w:rsid w:val="00530CA7"/>
    <w:rsid w:val="00530E06"/>
    <w:rsid w:val="00530E61"/>
    <w:rsid w:val="00530F35"/>
    <w:rsid w:val="00531035"/>
    <w:rsid w:val="00531126"/>
    <w:rsid w:val="005311C5"/>
    <w:rsid w:val="00531202"/>
    <w:rsid w:val="005312A0"/>
    <w:rsid w:val="0053165F"/>
    <w:rsid w:val="00531855"/>
    <w:rsid w:val="00531885"/>
    <w:rsid w:val="00531C04"/>
    <w:rsid w:val="00531C40"/>
    <w:rsid w:val="00531F9F"/>
    <w:rsid w:val="00531FA1"/>
    <w:rsid w:val="0053213B"/>
    <w:rsid w:val="00532220"/>
    <w:rsid w:val="005322B2"/>
    <w:rsid w:val="0053237F"/>
    <w:rsid w:val="005324B9"/>
    <w:rsid w:val="005327DA"/>
    <w:rsid w:val="005328AF"/>
    <w:rsid w:val="005328D6"/>
    <w:rsid w:val="00532911"/>
    <w:rsid w:val="00532930"/>
    <w:rsid w:val="00532A39"/>
    <w:rsid w:val="00532A43"/>
    <w:rsid w:val="00532BFF"/>
    <w:rsid w:val="00532CA2"/>
    <w:rsid w:val="00532CEB"/>
    <w:rsid w:val="00532D66"/>
    <w:rsid w:val="00532E04"/>
    <w:rsid w:val="00532E97"/>
    <w:rsid w:val="00532EC1"/>
    <w:rsid w:val="00532FAE"/>
    <w:rsid w:val="00533451"/>
    <w:rsid w:val="00533460"/>
    <w:rsid w:val="0053355B"/>
    <w:rsid w:val="005335C9"/>
    <w:rsid w:val="00533B02"/>
    <w:rsid w:val="00533B11"/>
    <w:rsid w:val="00533BAE"/>
    <w:rsid w:val="00533F13"/>
    <w:rsid w:val="005340C0"/>
    <w:rsid w:val="00534130"/>
    <w:rsid w:val="0053427C"/>
    <w:rsid w:val="00534C33"/>
    <w:rsid w:val="00534DB0"/>
    <w:rsid w:val="00534FE0"/>
    <w:rsid w:val="00535004"/>
    <w:rsid w:val="005350C0"/>
    <w:rsid w:val="00535105"/>
    <w:rsid w:val="00535176"/>
    <w:rsid w:val="00535212"/>
    <w:rsid w:val="005352C5"/>
    <w:rsid w:val="00535317"/>
    <w:rsid w:val="0053599F"/>
    <w:rsid w:val="005359D8"/>
    <w:rsid w:val="00535A10"/>
    <w:rsid w:val="00535B84"/>
    <w:rsid w:val="00535BAC"/>
    <w:rsid w:val="00535D56"/>
    <w:rsid w:val="00535DD4"/>
    <w:rsid w:val="00535DDC"/>
    <w:rsid w:val="00535FCE"/>
    <w:rsid w:val="00535FE0"/>
    <w:rsid w:val="005360F2"/>
    <w:rsid w:val="005360F3"/>
    <w:rsid w:val="005365BB"/>
    <w:rsid w:val="005366DF"/>
    <w:rsid w:val="005366F5"/>
    <w:rsid w:val="00536700"/>
    <w:rsid w:val="00536757"/>
    <w:rsid w:val="00536766"/>
    <w:rsid w:val="005369A8"/>
    <w:rsid w:val="00536A2E"/>
    <w:rsid w:val="00536CA6"/>
    <w:rsid w:val="00536DBE"/>
    <w:rsid w:val="00536F4D"/>
    <w:rsid w:val="00537022"/>
    <w:rsid w:val="00537049"/>
    <w:rsid w:val="005371E1"/>
    <w:rsid w:val="005374CB"/>
    <w:rsid w:val="0053759E"/>
    <w:rsid w:val="005375B7"/>
    <w:rsid w:val="0053783B"/>
    <w:rsid w:val="00537A79"/>
    <w:rsid w:val="00537B0C"/>
    <w:rsid w:val="00537B33"/>
    <w:rsid w:val="00537B67"/>
    <w:rsid w:val="00537EE9"/>
    <w:rsid w:val="00537FE7"/>
    <w:rsid w:val="0054018B"/>
    <w:rsid w:val="0054035A"/>
    <w:rsid w:val="0054066C"/>
    <w:rsid w:val="005407CA"/>
    <w:rsid w:val="00540835"/>
    <w:rsid w:val="00540B76"/>
    <w:rsid w:val="00540D51"/>
    <w:rsid w:val="00540E44"/>
    <w:rsid w:val="0054130E"/>
    <w:rsid w:val="00541546"/>
    <w:rsid w:val="005417CC"/>
    <w:rsid w:val="0054196B"/>
    <w:rsid w:val="00541D37"/>
    <w:rsid w:val="00541E20"/>
    <w:rsid w:val="005422E4"/>
    <w:rsid w:val="00542354"/>
    <w:rsid w:val="005423FA"/>
    <w:rsid w:val="00542740"/>
    <w:rsid w:val="00542741"/>
    <w:rsid w:val="005429E7"/>
    <w:rsid w:val="00542B49"/>
    <w:rsid w:val="00542CDC"/>
    <w:rsid w:val="00542E8C"/>
    <w:rsid w:val="00542F98"/>
    <w:rsid w:val="00542FD8"/>
    <w:rsid w:val="00542FFC"/>
    <w:rsid w:val="005431FF"/>
    <w:rsid w:val="00543268"/>
    <w:rsid w:val="005433B8"/>
    <w:rsid w:val="005433FB"/>
    <w:rsid w:val="0054344D"/>
    <w:rsid w:val="00543525"/>
    <w:rsid w:val="005435D8"/>
    <w:rsid w:val="0054382E"/>
    <w:rsid w:val="0054394A"/>
    <w:rsid w:val="00543C30"/>
    <w:rsid w:val="00543CE8"/>
    <w:rsid w:val="00543CEB"/>
    <w:rsid w:val="00543E65"/>
    <w:rsid w:val="00544121"/>
    <w:rsid w:val="00544305"/>
    <w:rsid w:val="0054433F"/>
    <w:rsid w:val="005443E6"/>
    <w:rsid w:val="00544470"/>
    <w:rsid w:val="005444BA"/>
    <w:rsid w:val="005444CD"/>
    <w:rsid w:val="0054456F"/>
    <w:rsid w:val="0054464D"/>
    <w:rsid w:val="005447E4"/>
    <w:rsid w:val="00544938"/>
    <w:rsid w:val="00544A29"/>
    <w:rsid w:val="00544D15"/>
    <w:rsid w:val="005452BA"/>
    <w:rsid w:val="00545415"/>
    <w:rsid w:val="005455BB"/>
    <w:rsid w:val="005455F3"/>
    <w:rsid w:val="005456C5"/>
    <w:rsid w:val="005456EF"/>
    <w:rsid w:val="00545A6B"/>
    <w:rsid w:val="00545CC7"/>
    <w:rsid w:val="00545D0A"/>
    <w:rsid w:val="00545D55"/>
    <w:rsid w:val="0054606F"/>
    <w:rsid w:val="00546287"/>
    <w:rsid w:val="00546346"/>
    <w:rsid w:val="0054636A"/>
    <w:rsid w:val="0054647C"/>
    <w:rsid w:val="00546BB0"/>
    <w:rsid w:val="00546C1A"/>
    <w:rsid w:val="00546C2B"/>
    <w:rsid w:val="00546DB6"/>
    <w:rsid w:val="00546E6E"/>
    <w:rsid w:val="00546E92"/>
    <w:rsid w:val="005470A6"/>
    <w:rsid w:val="005470FC"/>
    <w:rsid w:val="0054730A"/>
    <w:rsid w:val="005473AD"/>
    <w:rsid w:val="00547726"/>
    <w:rsid w:val="005479D9"/>
    <w:rsid w:val="00547AEF"/>
    <w:rsid w:val="00547C80"/>
    <w:rsid w:val="0055006A"/>
    <w:rsid w:val="0055007E"/>
    <w:rsid w:val="00550142"/>
    <w:rsid w:val="00550613"/>
    <w:rsid w:val="00550791"/>
    <w:rsid w:val="00550972"/>
    <w:rsid w:val="00550978"/>
    <w:rsid w:val="005509A4"/>
    <w:rsid w:val="00550A10"/>
    <w:rsid w:val="00550C9D"/>
    <w:rsid w:val="00550DCE"/>
    <w:rsid w:val="00550ED7"/>
    <w:rsid w:val="0055100E"/>
    <w:rsid w:val="005511AE"/>
    <w:rsid w:val="0055164F"/>
    <w:rsid w:val="005516A5"/>
    <w:rsid w:val="005519C8"/>
    <w:rsid w:val="00551B95"/>
    <w:rsid w:val="00551CE0"/>
    <w:rsid w:val="00551E86"/>
    <w:rsid w:val="00552851"/>
    <w:rsid w:val="00552B10"/>
    <w:rsid w:val="00552B8F"/>
    <w:rsid w:val="00552D2D"/>
    <w:rsid w:val="00552E8C"/>
    <w:rsid w:val="00552EAF"/>
    <w:rsid w:val="00553033"/>
    <w:rsid w:val="005530C3"/>
    <w:rsid w:val="005530CE"/>
    <w:rsid w:val="00553365"/>
    <w:rsid w:val="005533A6"/>
    <w:rsid w:val="0055341B"/>
    <w:rsid w:val="00553506"/>
    <w:rsid w:val="0055360D"/>
    <w:rsid w:val="0055367F"/>
    <w:rsid w:val="00553758"/>
    <w:rsid w:val="005538EC"/>
    <w:rsid w:val="005539BF"/>
    <w:rsid w:val="00553A19"/>
    <w:rsid w:val="00553CC4"/>
    <w:rsid w:val="005544E2"/>
    <w:rsid w:val="0055462F"/>
    <w:rsid w:val="00554763"/>
    <w:rsid w:val="0055478F"/>
    <w:rsid w:val="00554941"/>
    <w:rsid w:val="00554BAA"/>
    <w:rsid w:val="00554F56"/>
    <w:rsid w:val="00554FDB"/>
    <w:rsid w:val="005551AB"/>
    <w:rsid w:val="0055546B"/>
    <w:rsid w:val="0055582B"/>
    <w:rsid w:val="005558D0"/>
    <w:rsid w:val="00555BE0"/>
    <w:rsid w:val="00555C18"/>
    <w:rsid w:val="00555F50"/>
    <w:rsid w:val="00555FC4"/>
    <w:rsid w:val="00555FD5"/>
    <w:rsid w:val="00556318"/>
    <w:rsid w:val="0055633D"/>
    <w:rsid w:val="00556385"/>
    <w:rsid w:val="00556389"/>
    <w:rsid w:val="00556424"/>
    <w:rsid w:val="00556425"/>
    <w:rsid w:val="0055674E"/>
    <w:rsid w:val="005573AF"/>
    <w:rsid w:val="00557536"/>
    <w:rsid w:val="00557796"/>
    <w:rsid w:val="00557A82"/>
    <w:rsid w:val="00560300"/>
    <w:rsid w:val="00560339"/>
    <w:rsid w:val="0056043A"/>
    <w:rsid w:val="0056057B"/>
    <w:rsid w:val="005606F3"/>
    <w:rsid w:val="00560702"/>
    <w:rsid w:val="00560760"/>
    <w:rsid w:val="00560810"/>
    <w:rsid w:val="00560B2F"/>
    <w:rsid w:val="00560C6D"/>
    <w:rsid w:val="00560E45"/>
    <w:rsid w:val="00560EC5"/>
    <w:rsid w:val="00560FB7"/>
    <w:rsid w:val="00561058"/>
    <w:rsid w:val="005613A2"/>
    <w:rsid w:val="005614E8"/>
    <w:rsid w:val="005618D9"/>
    <w:rsid w:val="005618EB"/>
    <w:rsid w:val="00561A07"/>
    <w:rsid w:val="00561BE9"/>
    <w:rsid w:val="00561D74"/>
    <w:rsid w:val="00561E35"/>
    <w:rsid w:val="00561FBF"/>
    <w:rsid w:val="005621D9"/>
    <w:rsid w:val="005624CB"/>
    <w:rsid w:val="005625BB"/>
    <w:rsid w:val="005627FA"/>
    <w:rsid w:val="00562935"/>
    <w:rsid w:val="00562A27"/>
    <w:rsid w:val="00562A93"/>
    <w:rsid w:val="00562BA3"/>
    <w:rsid w:val="00562BE0"/>
    <w:rsid w:val="00562CD1"/>
    <w:rsid w:val="00562D2E"/>
    <w:rsid w:val="005630D4"/>
    <w:rsid w:val="0056316B"/>
    <w:rsid w:val="005631AC"/>
    <w:rsid w:val="005632A3"/>
    <w:rsid w:val="005633CF"/>
    <w:rsid w:val="00563452"/>
    <w:rsid w:val="0056367A"/>
    <w:rsid w:val="00563A1C"/>
    <w:rsid w:val="00563B8D"/>
    <w:rsid w:val="00563DA6"/>
    <w:rsid w:val="00563DB2"/>
    <w:rsid w:val="00563EC0"/>
    <w:rsid w:val="00563F1B"/>
    <w:rsid w:val="0056410E"/>
    <w:rsid w:val="0056489D"/>
    <w:rsid w:val="00564A1E"/>
    <w:rsid w:val="00564D4D"/>
    <w:rsid w:val="00564E5A"/>
    <w:rsid w:val="00564E93"/>
    <w:rsid w:val="00564ECA"/>
    <w:rsid w:val="005651FC"/>
    <w:rsid w:val="0056522C"/>
    <w:rsid w:val="0056524C"/>
    <w:rsid w:val="005652A9"/>
    <w:rsid w:val="005652DA"/>
    <w:rsid w:val="00565407"/>
    <w:rsid w:val="005654AE"/>
    <w:rsid w:val="005656B9"/>
    <w:rsid w:val="00565812"/>
    <w:rsid w:val="005659B6"/>
    <w:rsid w:val="005659E0"/>
    <w:rsid w:val="005660A4"/>
    <w:rsid w:val="00566121"/>
    <w:rsid w:val="00566368"/>
    <w:rsid w:val="005663DE"/>
    <w:rsid w:val="005664BD"/>
    <w:rsid w:val="0056664A"/>
    <w:rsid w:val="0056668C"/>
    <w:rsid w:val="00566762"/>
    <w:rsid w:val="005667D3"/>
    <w:rsid w:val="005668C9"/>
    <w:rsid w:val="005669E1"/>
    <w:rsid w:val="00566CA1"/>
    <w:rsid w:val="00566F0B"/>
    <w:rsid w:val="00566F51"/>
    <w:rsid w:val="00566F54"/>
    <w:rsid w:val="0056711B"/>
    <w:rsid w:val="005672CA"/>
    <w:rsid w:val="00567319"/>
    <w:rsid w:val="005675DA"/>
    <w:rsid w:val="00567834"/>
    <w:rsid w:val="00567921"/>
    <w:rsid w:val="00567991"/>
    <w:rsid w:val="00567A91"/>
    <w:rsid w:val="00567BEF"/>
    <w:rsid w:val="00567F14"/>
    <w:rsid w:val="005700CA"/>
    <w:rsid w:val="0057012C"/>
    <w:rsid w:val="0057033B"/>
    <w:rsid w:val="005704E5"/>
    <w:rsid w:val="00570654"/>
    <w:rsid w:val="00570ADF"/>
    <w:rsid w:val="00570D38"/>
    <w:rsid w:val="00570E09"/>
    <w:rsid w:val="00570E33"/>
    <w:rsid w:val="00570FC5"/>
    <w:rsid w:val="00571097"/>
    <w:rsid w:val="005711CF"/>
    <w:rsid w:val="0057149E"/>
    <w:rsid w:val="00571543"/>
    <w:rsid w:val="00571564"/>
    <w:rsid w:val="00571933"/>
    <w:rsid w:val="005719D3"/>
    <w:rsid w:val="00571B43"/>
    <w:rsid w:val="0057217D"/>
    <w:rsid w:val="005722ED"/>
    <w:rsid w:val="0057247C"/>
    <w:rsid w:val="005724C9"/>
    <w:rsid w:val="00572500"/>
    <w:rsid w:val="0057272A"/>
    <w:rsid w:val="00572757"/>
    <w:rsid w:val="00572DB3"/>
    <w:rsid w:val="00572FE5"/>
    <w:rsid w:val="0057321B"/>
    <w:rsid w:val="0057328B"/>
    <w:rsid w:val="005735BB"/>
    <w:rsid w:val="005737EB"/>
    <w:rsid w:val="00573874"/>
    <w:rsid w:val="005738FD"/>
    <w:rsid w:val="00573C92"/>
    <w:rsid w:val="00573CF4"/>
    <w:rsid w:val="00573D68"/>
    <w:rsid w:val="00574282"/>
    <w:rsid w:val="00574498"/>
    <w:rsid w:val="00574E7C"/>
    <w:rsid w:val="005750D9"/>
    <w:rsid w:val="0057517A"/>
    <w:rsid w:val="0057529C"/>
    <w:rsid w:val="005752A1"/>
    <w:rsid w:val="0057530E"/>
    <w:rsid w:val="00575447"/>
    <w:rsid w:val="00575960"/>
    <w:rsid w:val="005759C5"/>
    <w:rsid w:val="00575A65"/>
    <w:rsid w:val="00575A6A"/>
    <w:rsid w:val="00575BF2"/>
    <w:rsid w:val="00575D09"/>
    <w:rsid w:val="005764E0"/>
    <w:rsid w:val="00576574"/>
    <w:rsid w:val="0057669D"/>
    <w:rsid w:val="00576762"/>
    <w:rsid w:val="00576786"/>
    <w:rsid w:val="0057679F"/>
    <w:rsid w:val="00576891"/>
    <w:rsid w:val="005768AF"/>
    <w:rsid w:val="00576944"/>
    <w:rsid w:val="00576AFB"/>
    <w:rsid w:val="0057706A"/>
    <w:rsid w:val="005770B6"/>
    <w:rsid w:val="00577157"/>
    <w:rsid w:val="0057726C"/>
    <w:rsid w:val="0057745A"/>
    <w:rsid w:val="0057749B"/>
    <w:rsid w:val="0057758F"/>
    <w:rsid w:val="0057759A"/>
    <w:rsid w:val="00577929"/>
    <w:rsid w:val="00577997"/>
    <w:rsid w:val="005779DB"/>
    <w:rsid w:val="00577B31"/>
    <w:rsid w:val="00577B47"/>
    <w:rsid w:val="00577B84"/>
    <w:rsid w:val="005803C2"/>
    <w:rsid w:val="0058050A"/>
    <w:rsid w:val="0058086D"/>
    <w:rsid w:val="00580A07"/>
    <w:rsid w:val="00580B40"/>
    <w:rsid w:val="00580D55"/>
    <w:rsid w:val="00580EC6"/>
    <w:rsid w:val="00580F7E"/>
    <w:rsid w:val="00580FFD"/>
    <w:rsid w:val="0058118E"/>
    <w:rsid w:val="00581262"/>
    <w:rsid w:val="00581296"/>
    <w:rsid w:val="0058144F"/>
    <w:rsid w:val="0058146B"/>
    <w:rsid w:val="005814C9"/>
    <w:rsid w:val="0058151C"/>
    <w:rsid w:val="0058155D"/>
    <w:rsid w:val="005818F0"/>
    <w:rsid w:val="005819C2"/>
    <w:rsid w:val="00581A28"/>
    <w:rsid w:val="00581AF0"/>
    <w:rsid w:val="00581D43"/>
    <w:rsid w:val="0058206F"/>
    <w:rsid w:val="0058213F"/>
    <w:rsid w:val="005826DC"/>
    <w:rsid w:val="00582889"/>
    <w:rsid w:val="0058289B"/>
    <w:rsid w:val="005828E5"/>
    <w:rsid w:val="0058295C"/>
    <w:rsid w:val="00582B1C"/>
    <w:rsid w:val="00582BA2"/>
    <w:rsid w:val="00582D17"/>
    <w:rsid w:val="00583042"/>
    <w:rsid w:val="00583203"/>
    <w:rsid w:val="0058326D"/>
    <w:rsid w:val="00583729"/>
    <w:rsid w:val="0058384A"/>
    <w:rsid w:val="0058394E"/>
    <w:rsid w:val="00583BCD"/>
    <w:rsid w:val="00583C8C"/>
    <w:rsid w:val="00583D18"/>
    <w:rsid w:val="00583E53"/>
    <w:rsid w:val="0058436C"/>
    <w:rsid w:val="0058438C"/>
    <w:rsid w:val="005848A9"/>
    <w:rsid w:val="005848BF"/>
    <w:rsid w:val="00584CD9"/>
    <w:rsid w:val="00584D14"/>
    <w:rsid w:val="00584D3D"/>
    <w:rsid w:val="00584E65"/>
    <w:rsid w:val="00584EC2"/>
    <w:rsid w:val="00584FCD"/>
    <w:rsid w:val="005855D6"/>
    <w:rsid w:val="00585732"/>
    <w:rsid w:val="00585811"/>
    <w:rsid w:val="00585842"/>
    <w:rsid w:val="00585A82"/>
    <w:rsid w:val="00585C71"/>
    <w:rsid w:val="00585DC8"/>
    <w:rsid w:val="00585EF8"/>
    <w:rsid w:val="0058618B"/>
    <w:rsid w:val="005864EE"/>
    <w:rsid w:val="005865AD"/>
    <w:rsid w:val="00586853"/>
    <w:rsid w:val="005868BA"/>
    <w:rsid w:val="00586A04"/>
    <w:rsid w:val="00586A12"/>
    <w:rsid w:val="00586D1F"/>
    <w:rsid w:val="00586D21"/>
    <w:rsid w:val="00586DAC"/>
    <w:rsid w:val="00586ED7"/>
    <w:rsid w:val="00586F6F"/>
    <w:rsid w:val="00586F87"/>
    <w:rsid w:val="005870F4"/>
    <w:rsid w:val="0058737F"/>
    <w:rsid w:val="00587507"/>
    <w:rsid w:val="00587562"/>
    <w:rsid w:val="0058771A"/>
    <w:rsid w:val="005878DF"/>
    <w:rsid w:val="005879DA"/>
    <w:rsid w:val="00587A0B"/>
    <w:rsid w:val="00587A38"/>
    <w:rsid w:val="005900B3"/>
    <w:rsid w:val="005901B6"/>
    <w:rsid w:val="005902A2"/>
    <w:rsid w:val="00590452"/>
    <w:rsid w:val="00590516"/>
    <w:rsid w:val="00590A50"/>
    <w:rsid w:val="00590A63"/>
    <w:rsid w:val="00590ADD"/>
    <w:rsid w:val="00590D49"/>
    <w:rsid w:val="00590EEA"/>
    <w:rsid w:val="00590F10"/>
    <w:rsid w:val="00591113"/>
    <w:rsid w:val="00591327"/>
    <w:rsid w:val="0059138C"/>
    <w:rsid w:val="005913D0"/>
    <w:rsid w:val="0059170B"/>
    <w:rsid w:val="00591901"/>
    <w:rsid w:val="00591B69"/>
    <w:rsid w:val="00591C10"/>
    <w:rsid w:val="00591D8D"/>
    <w:rsid w:val="00591DFE"/>
    <w:rsid w:val="005920F4"/>
    <w:rsid w:val="00592380"/>
    <w:rsid w:val="005925B4"/>
    <w:rsid w:val="0059263A"/>
    <w:rsid w:val="005926AE"/>
    <w:rsid w:val="00592856"/>
    <w:rsid w:val="0059294C"/>
    <w:rsid w:val="005929BE"/>
    <w:rsid w:val="00592AE1"/>
    <w:rsid w:val="00592C23"/>
    <w:rsid w:val="00592C29"/>
    <w:rsid w:val="00592CE6"/>
    <w:rsid w:val="00592D28"/>
    <w:rsid w:val="00592DD2"/>
    <w:rsid w:val="00592EE0"/>
    <w:rsid w:val="0059311A"/>
    <w:rsid w:val="0059367E"/>
    <w:rsid w:val="0059378C"/>
    <w:rsid w:val="00593BEA"/>
    <w:rsid w:val="00593CA6"/>
    <w:rsid w:val="00593D08"/>
    <w:rsid w:val="00593DBC"/>
    <w:rsid w:val="005940B4"/>
    <w:rsid w:val="0059419C"/>
    <w:rsid w:val="00594241"/>
    <w:rsid w:val="0059426D"/>
    <w:rsid w:val="005942C3"/>
    <w:rsid w:val="005942E0"/>
    <w:rsid w:val="005944D3"/>
    <w:rsid w:val="0059465E"/>
    <w:rsid w:val="00594A7B"/>
    <w:rsid w:val="00594BBB"/>
    <w:rsid w:val="00594D15"/>
    <w:rsid w:val="00594E5B"/>
    <w:rsid w:val="00594F06"/>
    <w:rsid w:val="00595356"/>
    <w:rsid w:val="005954D4"/>
    <w:rsid w:val="00595524"/>
    <w:rsid w:val="00595817"/>
    <w:rsid w:val="00595924"/>
    <w:rsid w:val="00595C45"/>
    <w:rsid w:val="00595E11"/>
    <w:rsid w:val="00595E8B"/>
    <w:rsid w:val="00595F07"/>
    <w:rsid w:val="00595F5D"/>
    <w:rsid w:val="0059609C"/>
    <w:rsid w:val="005961DD"/>
    <w:rsid w:val="005964A8"/>
    <w:rsid w:val="005966C2"/>
    <w:rsid w:val="0059682C"/>
    <w:rsid w:val="0059696B"/>
    <w:rsid w:val="0059697C"/>
    <w:rsid w:val="00596A5B"/>
    <w:rsid w:val="00596B05"/>
    <w:rsid w:val="00596DD4"/>
    <w:rsid w:val="00596E3F"/>
    <w:rsid w:val="00596EDF"/>
    <w:rsid w:val="00596F01"/>
    <w:rsid w:val="00596F6B"/>
    <w:rsid w:val="00597242"/>
    <w:rsid w:val="005973A1"/>
    <w:rsid w:val="005973C6"/>
    <w:rsid w:val="0059763A"/>
    <w:rsid w:val="005978BB"/>
    <w:rsid w:val="00597971"/>
    <w:rsid w:val="00597DBA"/>
    <w:rsid w:val="00597E7B"/>
    <w:rsid w:val="005A0098"/>
    <w:rsid w:val="005A034E"/>
    <w:rsid w:val="005A089E"/>
    <w:rsid w:val="005A09CD"/>
    <w:rsid w:val="005A0A12"/>
    <w:rsid w:val="005A0DCE"/>
    <w:rsid w:val="005A0DCF"/>
    <w:rsid w:val="005A0E21"/>
    <w:rsid w:val="005A0E75"/>
    <w:rsid w:val="005A100B"/>
    <w:rsid w:val="005A117B"/>
    <w:rsid w:val="005A11A3"/>
    <w:rsid w:val="005A1363"/>
    <w:rsid w:val="005A13D1"/>
    <w:rsid w:val="005A14D0"/>
    <w:rsid w:val="005A1761"/>
    <w:rsid w:val="005A1881"/>
    <w:rsid w:val="005A1914"/>
    <w:rsid w:val="005A1B39"/>
    <w:rsid w:val="005A1BDD"/>
    <w:rsid w:val="005A1CB4"/>
    <w:rsid w:val="005A1DFE"/>
    <w:rsid w:val="005A1F1F"/>
    <w:rsid w:val="005A2251"/>
    <w:rsid w:val="005A2310"/>
    <w:rsid w:val="005A2637"/>
    <w:rsid w:val="005A26DD"/>
    <w:rsid w:val="005A26F0"/>
    <w:rsid w:val="005A27FB"/>
    <w:rsid w:val="005A28A7"/>
    <w:rsid w:val="005A2B54"/>
    <w:rsid w:val="005A2C12"/>
    <w:rsid w:val="005A2E73"/>
    <w:rsid w:val="005A2F3C"/>
    <w:rsid w:val="005A2FEA"/>
    <w:rsid w:val="005A315D"/>
    <w:rsid w:val="005A3199"/>
    <w:rsid w:val="005A31C2"/>
    <w:rsid w:val="005A338F"/>
    <w:rsid w:val="005A3577"/>
    <w:rsid w:val="005A381A"/>
    <w:rsid w:val="005A3A62"/>
    <w:rsid w:val="005A3ABF"/>
    <w:rsid w:val="005A3B8A"/>
    <w:rsid w:val="005A3D41"/>
    <w:rsid w:val="005A3DB8"/>
    <w:rsid w:val="005A3E4D"/>
    <w:rsid w:val="005A400D"/>
    <w:rsid w:val="005A41AA"/>
    <w:rsid w:val="005A4375"/>
    <w:rsid w:val="005A4439"/>
    <w:rsid w:val="005A4808"/>
    <w:rsid w:val="005A4957"/>
    <w:rsid w:val="005A4BFC"/>
    <w:rsid w:val="005A4C6E"/>
    <w:rsid w:val="005A4D99"/>
    <w:rsid w:val="005A4DAD"/>
    <w:rsid w:val="005A4ED4"/>
    <w:rsid w:val="005A5194"/>
    <w:rsid w:val="005A574E"/>
    <w:rsid w:val="005A5869"/>
    <w:rsid w:val="005A5C52"/>
    <w:rsid w:val="005A5CD1"/>
    <w:rsid w:val="005A5D14"/>
    <w:rsid w:val="005A5E18"/>
    <w:rsid w:val="005A6414"/>
    <w:rsid w:val="005A6528"/>
    <w:rsid w:val="005A66D9"/>
    <w:rsid w:val="005A66EF"/>
    <w:rsid w:val="005A6829"/>
    <w:rsid w:val="005A6A5C"/>
    <w:rsid w:val="005A7020"/>
    <w:rsid w:val="005A71BD"/>
    <w:rsid w:val="005A72C8"/>
    <w:rsid w:val="005A74BD"/>
    <w:rsid w:val="005A74F8"/>
    <w:rsid w:val="005A755A"/>
    <w:rsid w:val="005A758F"/>
    <w:rsid w:val="005A7599"/>
    <w:rsid w:val="005A7697"/>
    <w:rsid w:val="005A77AA"/>
    <w:rsid w:val="005A7863"/>
    <w:rsid w:val="005A790E"/>
    <w:rsid w:val="005A7A58"/>
    <w:rsid w:val="005A7C14"/>
    <w:rsid w:val="005A7DB5"/>
    <w:rsid w:val="005A7EB1"/>
    <w:rsid w:val="005B01AC"/>
    <w:rsid w:val="005B01F1"/>
    <w:rsid w:val="005B023F"/>
    <w:rsid w:val="005B034A"/>
    <w:rsid w:val="005B04D3"/>
    <w:rsid w:val="005B0722"/>
    <w:rsid w:val="005B0780"/>
    <w:rsid w:val="005B088E"/>
    <w:rsid w:val="005B0928"/>
    <w:rsid w:val="005B0ABA"/>
    <w:rsid w:val="005B0B7C"/>
    <w:rsid w:val="005B0C21"/>
    <w:rsid w:val="005B0C34"/>
    <w:rsid w:val="005B0E43"/>
    <w:rsid w:val="005B0FBB"/>
    <w:rsid w:val="005B12FF"/>
    <w:rsid w:val="005B1771"/>
    <w:rsid w:val="005B17D5"/>
    <w:rsid w:val="005B1881"/>
    <w:rsid w:val="005B194F"/>
    <w:rsid w:val="005B195A"/>
    <w:rsid w:val="005B1BF0"/>
    <w:rsid w:val="005B1C99"/>
    <w:rsid w:val="005B1E9F"/>
    <w:rsid w:val="005B2010"/>
    <w:rsid w:val="005B21F9"/>
    <w:rsid w:val="005B2521"/>
    <w:rsid w:val="005B2678"/>
    <w:rsid w:val="005B27F0"/>
    <w:rsid w:val="005B2872"/>
    <w:rsid w:val="005B2F5D"/>
    <w:rsid w:val="005B31EE"/>
    <w:rsid w:val="005B32D9"/>
    <w:rsid w:val="005B3A87"/>
    <w:rsid w:val="005B3D87"/>
    <w:rsid w:val="005B3F01"/>
    <w:rsid w:val="005B4134"/>
    <w:rsid w:val="005B456A"/>
    <w:rsid w:val="005B4781"/>
    <w:rsid w:val="005B47FE"/>
    <w:rsid w:val="005B48E6"/>
    <w:rsid w:val="005B49A2"/>
    <w:rsid w:val="005B4A37"/>
    <w:rsid w:val="005B4F87"/>
    <w:rsid w:val="005B5082"/>
    <w:rsid w:val="005B546C"/>
    <w:rsid w:val="005B5532"/>
    <w:rsid w:val="005B5560"/>
    <w:rsid w:val="005B56F4"/>
    <w:rsid w:val="005B5838"/>
    <w:rsid w:val="005B58F3"/>
    <w:rsid w:val="005B5956"/>
    <w:rsid w:val="005B5C96"/>
    <w:rsid w:val="005B5E42"/>
    <w:rsid w:val="005B6052"/>
    <w:rsid w:val="005B62B2"/>
    <w:rsid w:val="005B634F"/>
    <w:rsid w:val="005B6416"/>
    <w:rsid w:val="005B643E"/>
    <w:rsid w:val="005B6686"/>
    <w:rsid w:val="005B6B33"/>
    <w:rsid w:val="005B6F65"/>
    <w:rsid w:val="005B7024"/>
    <w:rsid w:val="005B7136"/>
    <w:rsid w:val="005B7235"/>
    <w:rsid w:val="005B727F"/>
    <w:rsid w:val="005B7324"/>
    <w:rsid w:val="005B736D"/>
    <w:rsid w:val="005B7376"/>
    <w:rsid w:val="005B73B7"/>
    <w:rsid w:val="005B76B2"/>
    <w:rsid w:val="005B76C5"/>
    <w:rsid w:val="005B7776"/>
    <w:rsid w:val="005B77F2"/>
    <w:rsid w:val="005B7936"/>
    <w:rsid w:val="005B7A36"/>
    <w:rsid w:val="005B7B01"/>
    <w:rsid w:val="005B7F4A"/>
    <w:rsid w:val="005B7FEE"/>
    <w:rsid w:val="005C0074"/>
    <w:rsid w:val="005C0126"/>
    <w:rsid w:val="005C0516"/>
    <w:rsid w:val="005C0750"/>
    <w:rsid w:val="005C0A79"/>
    <w:rsid w:val="005C1097"/>
    <w:rsid w:val="005C11AF"/>
    <w:rsid w:val="005C1201"/>
    <w:rsid w:val="005C12E9"/>
    <w:rsid w:val="005C145A"/>
    <w:rsid w:val="005C1A53"/>
    <w:rsid w:val="005C1BDA"/>
    <w:rsid w:val="005C1EE9"/>
    <w:rsid w:val="005C1F69"/>
    <w:rsid w:val="005C2021"/>
    <w:rsid w:val="005C20DF"/>
    <w:rsid w:val="005C22DC"/>
    <w:rsid w:val="005C240A"/>
    <w:rsid w:val="005C249B"/>
    <w:rsid w:val="005C251C"/>
    <w:rsid w:val="005C2631"/>
    <w:rsid w:val="005C287B"/>
    <w:rsid w:val="005C28EF"/>
    <w:rsid w:val="005C2DA7"/>
    <w:rsid w:val="005C2DC9"/>
    <w:rsid w:val="005C2E5B"/>
    <w:rsid w:val="005C2F55"/>
    <w:rsid w:val="005C2F8F"/>
    <w:rsid w:val="005C2F9C"/>
    <w:rsid w:val="005C33AB"/>
    <w:rsid w:val="005C33CC"/>
    <w:rsid w:val="005C3547"/>
    <w:rsid w:val="005C362F"/>
    <w:rsid w:val="005C369F"/>
    <w:rsid w:val="005C37F6"/>
    <w:rsid w:val="005C3A1C"/>
    <w:rsid w:val="005C3BAF"/>
    <w:rsid w:val="005C3C16"/>
    <w:rsid w:val="005C3C8A"/>
    <w:rsid w:val="005C3D7C"/>
    <w:rsid w:val="005C3EB5"/>
    <w:rsid w:val="005C42E5"/>
    <w:rsid w:val="005C4562"/>
    <w:rsid w:val="005C45CC"/>
    <w:rsid w:val="005C47C6"/>
    <w:rsid w:val="005C489F"/>
    <w:rsid w:val="005C48E1"/>
    <w:rsid w:val="005C497A"/>
    <w:rsid w:val="005C4A80"/>
    <w:rsid w:val="005C4AF1"/>
    <w:rsid w:val="005C4CA5"/>
    <w:rsid w:val="005C4F17"/>
    <w:rsid w:val="005C4F6F"/>
    <w:rsid w:val="005C5156"/>
    <w:rsid w:val="005C5324"/>
    <w:rsid w:val="005C5325"/>
    <w:rsid w:val="005C541D"/>
    <w:rsid w:val="005C5530"/>
    <w:rsid w:val="005C5767"/>
    <w:rsid w:val="005C593E"/>
    <w:rsid w:val="005C59F0"/>
    <w:rsid w:val="005C5BD0"/>
    <w:rsid w:val="005C5C8B"/>
    <w:rsid w:val="005C5D45"/>
    <w:rsid w:val="005C5DD2"/>
    <w:rsid w:val="005C5DE6"/>
    <w:rsid w:val="005C5E32"/>
    <w:rsid w:val="005C5E58"/>
    <w:rsid w:val="005C6486"/>
    <w:rsid w:val="005C6690"/>
    <w:rsid w:val="005C68F5"/>
    <w:rsid w:val="005C69D2"/>
    <w:rsid w:val="005C69E2"/>
    <w:rsid w:val="005C6B35"/>
    <w:rsid w:val="005C6BE7"/>
    <w:rsid w:val="005C6E16"/>
    <w:rsid w:val="005C6E2F"/>
    <w:rsid w:val="005C6E5C"/>
    <w:rsid w:val="005C6FEA"/>
    <w:rsid w:val="005C7042"/>
    <w:rsid w:val="005C7137"/>
    <w:rsid w:val="005C7162"/>
    <w:rsid w:val="005C71EA"/>
    <w:rsid w:val="005C73F0"/>
    <w:rsid w:val="005C7677"/>
    <w:rsid w:val="005C78BD"/>
    <w:rsid w:val="005C7945"/>
    <w:rsid w:val="005C79E5"/>
    <w:rsid w:val="005C7C0F"/>
    <w:rsid w:val="005C7C4B"/>
    <w:rsid w:val="005C7E2B"/>
    <w:rsid w:val="005D0458"/>
    <w:rsid w:val="005D075D"/>
    <w:rsid w:val="005D0776"/>
    <w:rsid w:val="005D0905"/>
    <w:rsid w:val="005D09D4"/>
    <w:rsid w:val="005D0C2E"/>
    <w:rsid w:val="005D0D3A"/>
    <w:rsid w:val="005D13ED"/>
    <w:rsid w:val="005D13F2"/>
    <w:rsid w:val="005D141F"/>
    <w:rsid w:val="005D1447"/>
    <w:rsid w:val="005D1644"/>
    <w:rsid w:val="005D17A3"/>
    <w:rsid w:val="005D19C7"/>
    <w:rsid w:val="005D1A85"/>
    <w:rsid w:val="005D1AF5"/>
    <w:rsid w:val="005D1F05"/>
    <w:rsid w:val="005D221D"/>
    <w:rsid w:val="005D22FF"/>
    <w:rsid w:val="005D2343"/>
    <w:rsid w:val="005D2583"/>
    <w:rsid w:val="005D2970"/>
    <w:rsid w:val="005D29E1"/>
    <w:rsid w:val="005D2D35"/>
    <w:rsid w:val="005D2D67"/>
    <w:rsid w:val="005D2F21"/>
    <w:rsid w:val="005D2FB3"/>
    <w:rsid w:val="005D3096"/>
    <w:rsid w:val="005D31A4"/>
    <w:rsid w:val="005D32E5"/>
    <w:rsid w:val="005D335B"/>
    <w:rsid w:val="005D366F"/>
    <w:rsid w:val="005D37C5"/>
    <w:rsid w:val="005D38CD"/>
    <w:rsid w:val="005D3B15"/>
    <w:rsid w:val="005D3C66"/>
    <w:rsid w:val="005D3D84"/>
    <w:rsid w:val="005D3DE0"/>
    <w:rsid w:val="005D3E2E"/>
    <w:rsid w:val="005D423D"/>
    <w:rsid w:val="005D42C4"/>
    <w:rsid w:val="005D431D"/>
    <w:rsid w:val="005D435F"/>
    <w:rsid w:val="005D4405"/>
    <w:rsid w:val="005D4420"/>
    <w:rsid w:val="005D4753"/>
    <w:rsid w:val="005D47B1"/>
    <w:rsid w:val="005D4848"/>
    <w:rsid w:val="005D4A1D"/>
    <w:rsid w:val="005D4B85"/>
    <w:rsid w:val="005D4BE2"/>
    <w:rsid w:val="005D4DC9"/>
    <w:rsid w:val="005D4E73"/>
    <w:rsid w:val="005D4EDC"/>
    <w:rsid w:val="005D4FE1"/>
    <w:rsid w:val="005D516F"/>
    <w:rsid w:val="005D5221"/>
    <w:rsid w:val="005D5545"/>
    <w:rsid w:val="005D568A"/>
    <w:rsid w:val="005D598D"/>
    <w:rsid w:val="005D5EF5"/>
    <w:rsid w:val="005D5F09"/>
    <w:rsid w:val="005D602D"/>
    <w:rsid w:val="005D6179"/>
    <w:rsid w:val="005D6370"/>
    <w:rsid w:val="005D63ED"/>
    <w:rsid w:val="005D6601"/>
    <w:rsid w:val="005D6733"/>
    <w:rsid w:val="005D6784"/>
    <w:rsid w:val="005D68DE"/>
    <w:rsid w:val="005D6A9A"/>
    <w:rsid w:val="005D6CA9"/>
    <w:rsid w:val="005D6E0D"/>
    <w:rsid w:val="005D6E4A"/>
    <w:rsid w:val="005D70AF"/>
    <w:rsid w:val="005D7246"/>
    <w:rsid w:val="005D74FA"/>
    <w:rsid w:val="005D7525"/>
    <w:rsid w:val="005D76DD"/>
    <w:rsid w:val="005D7871"/>
    <w:rsid w:val="005D7B48"/>
    <w:rsid w:val="005D7B79"/>
    <w:rsid w:val="005E0076"/>
    <w:rsid w:val="005E007F"/>
    <w:rsid w:val="005E011D"/>
    <w:rsid w:val="005E0195"/>
    <w:rsid w:val="005E01D8"/>
    <w:rsid w:val="005E01FF"/>
    <w:rsid w:val="005E02D9"/>
    <w:rsid w:val="005E03B1"/>
    <w:rsid w:val="005E0559"/>
    <w:rsid w:val="005E058B"/>
    <w:rsid w:val="005E05FE"/>
    <w:rsid w:val="005E0879"/>
    <w:rsid w:val="005E0A62"/>
    <w:rsid w:val="005E0B5F"/>
    <w:rsid w:val="005E0BE0"/>
    <w:rsid w:val="005E0F76"/>
    <w:rsid w:val="005E10A8"/>
    <w:rsid w:val="005E1131"/>
    <w:rsid w:val="005E1184"/>
    <w:rsid w:val="005E11F3"/>
    <w:rsid w:val="005E1526"/>
    <w:rsid w:val="005E17E4"/>
    <w:rsid w:val="005E1AE0"/>
    <w:rsid w:val="005E1E6A"/>
    <w:rsid w:val="005E1F69"/>
    <w:rsid w:val="005E23AC"/>
    <w:rsid w:val="005E23ED"/>
    <w:rsid w:val="005E25C9"/>
    <w:rsid w:val="005E25DF"/>
    <w:rsid w:val="005E27D6"/>
    <w:rsid w:val="005E2893"/>
    <w:rsid w:val="005E29A3"/>
    <w:rsid w:val="005E2C4E"/>
    <w:rsid w:val="005E2D05"/>
    <w:rsid w:val="005E2D0F"/>
    <w:rsid w:val="005E2E77"/>
    <w:rsid w:val="005E2E92"/>
    <w:rsid w:val="005E2E95"/>
    <w:rsid w:val="005E3320"/>
    <w:rsid w:val="005E3425"/>
    <w:rsid w:val="005E34CD"/>
    <w:rsid w:val="005E351D"/>
    <w:rsid w:val="005E3709"/>
    <w:rsid w:val="005E371C"/>
    <w:rsid w:val="005E3814"/>
    <w:rsid w:val="005E3931"/>
    <w:rsid w:val="005E3986"/>
    <w:rsid w:val="005E3A21"/>
    <w:rsid w:val="005E3A93"/>
    <w:rsid w:val="005E3C87"/>
    <w:rsid w:val="005E3D69"/>
    <w:rsid w:val="005E3D90"/>
    <w:rsid w:val="005E3FF8"/>
    <w:rsid w:val="005E421B"/>
    <w:rsid w:val="005E42C9"/>
    <w:rsid w:val="005E4441"/>
    <w:rsid w:val="005E4553"/>
    <w:rsid w:val="005E46AB"/>
    <w:rsid w:val="005E48C1"/>
    <w:rsid w:val="005E49CF"/>
    <w:rsid w:val="005E4A3F"/>
    <w:rsid w:val="005E4E64"/>
    <w:rsid w:val="005E4E73"/>
    <w:rsid w:val="005E4EA4"/>
    <w:rsid w:val="005E523B"/>
    <w:rsid w:val="005E5783"/>
    <w:rsid w:val="005E579A"/>
    <w:rsid w:val="005E58B9"/>
    <w:rsid w:val="005E5967"/>
    <w:rsid w:val="005E5B1A"/>
    <w:rsid w:val="005E5B2E"/>
    <w:rsid w:val="005E5BB6"/>
    <w:rsid w:val="005E5E41"/>
    <w:rsid w:val="005E5E8D"/>
    <w:rsid w:val="005E5EAA"/>
    <w:rsid w:val="005E6149"/>
    <w:rsid w:val="005E6339"/>
    <w:rsid w:val="005E64B0"/>
    <w:rsid w:val="005E67A3"/>
    <w:rsid w:val="005E69BE"/>
    <w:rsid w:val="005E6AA4"/>
    <w:rsid w:val="005E6AF7"/>
    <w:rsid w:val="005E6D30"/>
    <w:rsid w:val="005E6D9C"/>
    <w:rsid w:val="005E6DCD"/>
    <w:rsid w:val="005E7057"/>
    <w:rsid w:val="005E70B1"/>
    <w:rsid w:val="005E70B2"/>
    <w:rsid w:val="005E7125"/>
    <w:rsid w:val="005E7779"/>
    <w:rsid w:val="005E7780"/>
    <w:rsid w:val="005E7A05"/>
    <w:rsid w:val="005E7A30"/>
    <w:rsid w:val="005E7C1B"/>
    <w:rsid w:val="005E7C3F"/>
    <w:rsid w:val="005E7C5C"/>
    <w:rsid w:val="005E7D3F"/>
    <w:rsid w:val="005E7ED2"/>
    <w:rsid w:val="005E7FF7"/>
    <w:rsid w:val="005F0256"/>
    <w:rsid w:val="005F0337"/>
    <w:rsid w:val="005F0844"/>
    <w:rsid w:val="005F089D"/>
    <w:rsid w:val="005F0B8C"/>
    <w:rsid w:val="005F0D81"/>
    <w:rsid w:val="005F0F1A"/>
    <w:rsid w:val="005F122E"/>
    <w:rsid w:val="005F12CE"/>
    <w:rsid w:val="005F1326"/>
    <w:rsid w:val="005F13BA"/>
    <w:rsid w:val="005F1456"/>
    <w:rsid w:val="005F14A9"/>
    <w:rsid w:val="005F14E8"/>
    <w:rsid w:val="005F155C"/>
    <w:rsid w:val="005F1625"/>
    <w:rsid w:val="005F162B"/>
    <w:rsid w:val="005F16C5"/>
    <w:rsid w:val="005F19A4"/>
    <w:rsid w:val="005F2469"/>
    <w:rsid w:val="005F25F8"/>
    <w:rsid w:val="005F277E"/>
    <w:rsid w:val="005F27E0"/>
    <w:rsid w:val="005F2BB1"/>
    <w:rsid w:val="005F2F05"/>
    <w:rsid w:val="005F3120"/>
    <w:rsid w:val="005F38E4"/>
    <w:rsid w:val="005F3B52"/>
    <w:rsid w:val="005F3B57"/>
    <w:rsid w:val="005F400E"/>
    <w:rsid w:val="005F4054"/>
    <w:rsid w:val="005F41FC"/>
    <w:rsid w:val="005F435C"/>
    <w:rsid w:val="005F4365"/>
    <w:rsid w:val="005F4443"/>
    <w:rsid w:val="005F452D"/>
    <w:rsid w:val="005F4598"/>
    <w:rsid w:val="005F45D7"/>
    <w:rsid w:val="005F468A"/>
    <w:rsid w:val="005F48D9"/>
    <w:rsid w:val="005F4A51"/>
    <w:rsid w:val="005F4A6F"/>
    <w:rsid w:val="005F4AD2"/>
    <w:rsid w:val="005F4C72"/>
    <w:rsid w:val="005F4D38"/>
    <w:rsid w:val="005F4DD0"/>
    <w:rsid w:val="005F4EBB"/>
    <w:rsid w:val="005F4F23"/>
    <w:rsid w:val="005F50E6"/>
    <w:rsid w:val="005F5142"/>
    <w:rsid w:val="005F5262"/>
    <w:rsid w:val="005F5270"/>
    <w:rsid w:val="005F5538"/>
    <w:rsid w:val="005F5929"/>
    <w:rsid w:val="005F5A02"/>
    <w:rsid w:val="005F5AEE"/>
    <w:rsid w:val="005F5B73"/>
    <w:rsid w:val="005F5B90"/>
    <w:rsid w:val="005F5E0E"/>
    <w:rsid w:val="005F5E9A"/>
    <w:rsid w:val="005F5FFA"/>
    <w:rsid w:val="005F60E5"/>
    <w:rsid w:val="005F62EE"/>
    <w:rsid w:val="005F6334"/>
    <w:rsid w:val="005F657C"/>
    <w:rsid w:val="005F67D4"/>
    <w:rsid w:val="005F6BE2"/>
    <w:rsid w:val="005F6F46"/>
    <w:rsid w:val="005F6F9C"/>
    <w:rsid w:val="005F6FE0"/>
    <w:rsid w:val="005F7166"/>
    <w:rsid w:val="005F72A6"/>
    <w:rsid w:val="005F7386"/>
    <w:rsid w:val="005F79F2"/>
    <w:rsid w:val="005F7C2F"/>
    <w:rsid w:val="005F7E6D"/>
    <w:rsid w:val="005F7FA2"/>
    <w:rsid w:val="005F7FFA"/>
    <w:rsid w:val="00600012"/>
    <w:rsid w:val="0060017F"/>
    <w:rsid w:val="0060024F"/>
    <w:rsid w:val="00600256"/>
    <w:rsid w:val="0060040F"/>
    <w:rsid w:val="0060041E"/>
    <w:rsid w:val="0060088F"/>
    <w:rsid w:val="006009A0"/>
    <w:rsid w:val="00600AA9"/>
    <w:rsid w:val="00600B64"/>
    <w:rsid w:val="00600B81"/>
    <w:rsid w:val="00600DF1"/>
    <w:rsid w:val="00601286"/>
    <w:rsid w:val="00601A6E"/>
    <w:rsid w:val="00601BA2"/>
    <w:rsid w:val="00601C74"/>
    <w:rsid w:val="00601E5F"/>
    <w:rsid w:val="006023BF"/>
    <w:rsid w:val="0060251B"/>
    <w:rsid w:val="006025A9"/>
    <w:rsid w:val="006025B5"/>
    <w:rsid w:val="006029D1"/>
    <w:rsid w:val="00602B94"/>
    <w:rsid w:val="00602BEE"/>
    <w:rsid w:val="00602C24"/>
    <w:rsid w:val="00602F50"/>
    <w:rsid w:val="00602FF7"/>
    <w:rsid w:val="0060310B"/>
    <w:rsid w:val="00603175"/>
    <w:rsid w:val="0060320A"/>
    <w:rsid w:val="006032A6"/>
    <w:rsid w:val="00603337"/>
    <w:rsid w:val="0060333B"/>
    <w:rsid w:val="00603346"/>
    <w:rsid w:val="006034BD"/>
    <w:rsid w:val="006035B3"/>
    <w:rsid w:val="00603977"/>
    <w:rsid w:val="00603B1C"/>
    <w:rsid w:val="00603CA5"/>
    <w:rsid w:val="00603DBD"/>
    <w:rsid w:val="00603F0C"/>
    <w:rsid w:val="00603F12"/>
    <w:rsid w:val="00604075"/>
    <w:rsid w:val="006041A4"/>
    <w:rsid w:val="006041CB"/>
    <w:rsid w:val="006042E5"/>
    <w:rsid w:val="006043B2"/>
    <w:rsid w:val="006043C3"/>
    <w:rsid w:val="006047BD"/>
    <w:rsid w:val="0060481E"/>
    <w:rsid w:val="0060481F"/>
    <w:rsid w:val="00604991"/>
    <w:rsid w:val="00604A86"/>
    <w:rsid w:val="00604B07"/>
    <w:rsid w:val="00604BC5"/>
    <w:rsid w:val="00604D74"/>
    <w:rsid w:val="00604E48"/>
    <w:rsid w:val="00604F2B"/>
    <w:rsid w:val="00604FC9"/>
    <w:rsid w:val="006051BD"/>
    <w:rsid w:val="00605299"/>
    <w:rsid w:val="00605320"/>
    <w:rsid w:val="006056DE"/>
    <w:rsid w:val="00605B09"/>
    <w:rsid w:val="00605B14"/>
    <w:rsid w:val="00605F5A"/>
    <w:rsid w:val="00606008"/>
    <w:rsid w:val="00606014"/>
    <w:rsid w:val="00606154"/>
    <w:rsid w:val="006062CC"/>
    <w:rsid w:val="006065E6"/>
    <w:rsid w:val="006066E8"/>
    <w:rsid w:val="006067CC"/>
    <w:rsid w:val="00606AAB"/>
    <w:rsid w:val="00606AD6"/>
    <w:rsid w:val="00606BCB"/>
    <w:rsid w:val="00606D23"/>
    <w:rsid w:val="00606E3A"/>
    <w:rsid w:val="00606E41"/>
    <w:rsid w:val="00606EF8"/>
    <w:rsid w:val="006070B6"/>
    <w:rsid w:val="00607445"/>
    <w:rsid w:val="00607611"/>
    <w:rsid w:val="00607975"/>
    <w:rsid w:val="00607D5A"/>
    <w:rsid w:val="00607E34"/>
    <w:rsid w:val="00610349"/>
    <w:rsid w:val="00610702"/>
    <w:rsid w:val="00610883"/>
    <w:rsid w:val="006108CD"/>
    <w:rsid w:val="00610C30"/>
    <w:rsid w:val="00610DFF"/>
    <w:rsid w:val="00611104"/>
    <w:rsid w:val="006111F9"/>
    <w:rsid w:val="006112D0"/>
    <w:rsid w:val="0061140B"/>
    <w:rsid w:val="00611573"/>
    <w:rsid w:val="006115D2"/>
    <w:rsid w:val="00611783"/>
    <w:rsid w:val="00611799"/>
    <w:rsid w:val="00611B43"/>
    <w:rsid w:val="00611C65"/>
    <w:rsid w:val="00611D03"/>
    <w:rsid w:val="00611E37"/>
    <w:rsid w:val="00611E79"/>
    <w:rsid w:val="00611EA4"/>
    <w:rsid w:val="00611F26"/>
    <w:rsid w:val="00611FD8"/>
    <w:rsid w:val="00612776"/>
    <w:rsid w:val="006127BD"/>
    <w:rsid w:val="00612B11"/>
    <w:rsid w:val="00612B2F"/>
    <w:rsid w:val="00612BC4"/>
    <w:rsid w:val="00613166"/>
    <w:rsid w:val="0061340A"/>
    <w:rsid w:val="00613471"/>
    <w:rsid w:val="0061367F"/>
    <w:rsid w:val="0061381F"/>
    <w:rsid w:val="006138A5"/>
    <w:rsid w:val="00613A4D"/>
    <w:rsid w:val="00613B7D"/>
    <w:rsid w:val="00613CCC"/>
    <w:rsid w:val="006142B3"/>
    <w:rsid w:val="006142DD"/>
    <w:rsid w:val="0061437B"/>
    <w:rsid w:val="006144A9"/>
    <w:rsid w:val="00614560"/>
    <w:rsid w:val="0061491F"/>
    <w:rsid w:val="00614AD7"/>
    <w:rsid w:val="00614BFF"/>
    <w:rsid w:val="00614D25"/>
    <w:rsid w:val="00614DFC"/>
    <w:rsid w:val="00614E97"/>
    <w:rsid w:val="00615108"/>
    <w:rsid w:val="0061513E"/>
    <w:rsid w:val="0061519F"/>
    <w:rsid w:val="006151F0"/>
    <w:rsid w:val="006153F5"/>
    <w:rsid w:val="00615411"/>
    <w:rsid w:val="0061560F"/>
    <w:rsid w:val="00616217"/>
    <w:rsid w:val="0061647B"/>
    <w:rsid w:val="006164FF"/>
    <w:rsid w:val="00616651"/>
    <w:rsid w:val="006167FF"/>
    <w:rsid w:val="006168E5"/>
    <w:rsid w:val="0061695E"/>
    <w:rsid w:val="00616AFA"/>
    <w:rsid w:val="00616AFF"/>
    <w:rsid w:val="00616B6E"/>
    <w:rsid w:val="00616BB0"/>
    <w:rsid w:val="00616C69"/>
    <w:rsid w:val="00616E46"/>
    <w:rsid w:val="00616EB4"/>
    <w:rsid w:val="00616F18"/>
    <w:rsid w:val="00616FEB"/>
    <w:rsid w:val="00617057"/>
    <w:rsid w:val="00617215"/>
    <w:rsid w:val="00617409"/>
    <w:rsid w:val="0061746F"/>
    <w:rsid w:val="006174A2"/>
    <w:rsid w:val="00617519"/>
    <w:rsid w:val="006175EF"/>
    <w:rsid w:val="006176A2"/>
    <w:rsid w:val="006177C8"/>
    <w:rsid w:val="00617A58"/>
    <w:rsid w:val="00617B77"/>
    <w:rsid w:val="00617CD9"/>
    <w:rsid w:val="00617D56"/>
    <w:rsid w:val="00617E3D"/>
    <w:rsid w:val="0062028F"/>
    <w:rsid w:val="006202C9"/>
    <w:rsid w:val="006204DA"/>
    <w:rsid w:val="00620692"/>
    <w:rsid w:val="00620748"/>
    <w:rsid w:val="00620858"/>
    <w:rsid w:val="006209F8"/>
    <w:rsid w:val="00620A81"/>
    <w:rsid w:val="00620E39"/>
    <w:rsid w:val="00620F5E"/>
    <w:rsid w:val="00621169"/>
    <w:rsid w:val="00621181"/>
    <w:rsid w:val="006211FF"/>
    <w:rsid w:val="0062130E"/>
    <w:rsid w:val="00621316"/>
    <w:rsid w:val="00621434"/>
    <w:rsid w:val="0062153A"/>
    <w:rsid w:val="0062164C"/>
    <w:rsid w:val="0062165E"/>
    <w:rsid w:val="006219B2"/>
    <w:rsid w:val="006219CB"/>
    <w:rsid w:val="00621A72"/>
    <w:rsid w:val="00621AF1"/>
    <w:rsid w:val="00621AF2"/>
    <w:rsid w:val="00621B91"/>
    <w:rsid w:val="00621C5A"/>
    <w:rsid w:val="00621D6B"/>
    <w:rsid w:val="00621FA2"/>
    <w:rsid w:val="006221D5"/>
    <w:rsid w:val="0062236A"/>
    <w:rsid w:val="006223CE"/>
    <w:rsid w:val="006224E3"/>
    <w:rsid w:val="0062261F"/>
    <w:rsid w:val="006229FD"/>
    <w:rsid w:val="00622A2D"/>
    <w:rsid w:val="00622A68"/>
    <w:rsid w:val="00623161"/>
    <w:rsid w:val="006232E4"/>
    <w:rsid w:val="0062357D"/>
    <w:rsid w:val="0062361E"/>
    <w:rsid w:val="00623623"/>
    <w:rsid w:val="00623706"/>
    <w:rsid w:val="006237A8"/>
    <w:rsid w:val="006238EF"/>
    <w:rsid w:val="00623994"/>
    <w:rsid w:val="00623CD4"/>
    <w:rsid w:val="00623E0E"/>
    <w:rsid w:val="00624037"/>
    <w:rsid w:val="006240A0"/>
    <w:rsid w:val="006241D3"/>
    <w:rsid w:val="0062426F"/>
    <w:rsid w:val="006242CA"/>
    <w:rsid w:val="006247F3"/>
    <w:rsid w:val="0062498C"/>
    <w:rsid w:val="00624C09"/>
    <w:rsid w:val="00624CFC"/>
    <w:rsid w:val="00624DB9"/>
    <w:rsid w:val="00624E5B"/>
    <w:rsid w:val="006250BF"/>
    <w:rsid w:val="00625157"/>
    <w:rsid w:val="00625391"/>
    <w:rsid w:val="00625472"/>
    <w:rsid w:val="006256A9"/>
    <w:rsid w:val="006259ED"/>
    <w:rsid w:val="00625B27"/>
    <w:rsid w:val="00625B79"/>
    <w:rsid w:val="00625C2E"/>
    <w:rsid w:val="00625FED"/>
    <w:rsid w:val="0062603F"/>
    <w:rsid w:val="006261A7"/>
    <w:rsid w:val="00626597"/>
    <w:rsid w:val="006265A9"/>
    <w:rsid w:val="006265D3"/>
    <w:rsid w:val="00626642"/>
    <w:rsid w:val="00626761"/>
    <w:rsid w:val="0062681F"/>
    <w:rsid w:val="006268D8"/>
    <w:rsid w:val="00626A2D"/>
    <w:rsid w:val="00626B7E"/>
    <w:rsid w:val="00626CB7"/>
    <w:rsid w:val="00626D8C"/>
    <w:rsid w:val="00626E73"/>
    <w:rsid w:val="00626F39"/>
    <w:rsid w:val="006272A3"/>
    <w:rsid w:val="006277A2"/>
    <w:rsid w:val="00627BF5"/>
    <w:rsid w:val="00627C41"/>
    <w:rsid w:val="006300F9"/>
    <w:rsid w:val="0063028D"/>
    <w:rsid w:val="006305F5"/>
    <w:rsid w:val="006307FB"/>
    <w:rsid w:val="00630DD4"/>
    <w:rsid w:val="00631060"/>
    <w:rsid w:val="0063126E"/>
    <w:rsid w:val="006312B5"/>
    <w:rsid w:val="00631529"/>
    <w:rsid w:val="00631590"/>
    <w:rsid w:val="0063166D"/>
    <w:rsid w:val="00631AFA"/>
    <w:rsid w:val="00631B7C"/>
    <w:rsid w:val="00631E20"/>
    <w:rsid w:val="00631ED0"/>
    <w:rsid w:val="00631F37"/>
    <w:rsid w:val="006321B5"/>
    <w:rsid w:val="006321F4"/>
    <w:rsid w:val="006325BC"/>
    <w:rsid w:val="006326B8"/>
    <w:rsid w:val="00632842"/>
    <w:rsid w:val="006328FE"/>
    <w:rsid w:val="0063293C"/>
    <w:rsid w:val="00632A4E"/>
    <w:rsid w:val="00632A53"/>
    <w:rsid w:val="00632AAC"/>
    <w:rsid w:val="00632B45"/>
    <w:rsid w:val="00632B9A"/>
    <w:rsid w:val="00632C3C"/>
    <w:rsid w:val="00632CBC"/>
    <w:rsid w:val="0063309B"/>
    <w:rsid w:val="0063322F"/>
    <w:rsid w:val="006332A1"/>
    <w:rsid w:val="00633A5E"/>
    <w:rsid w:val="00633ACA"/>
    <w:rsid w:val="00633BAB"/>
    <w:rsid w:val="00633C32"/>
    <w:rsid w:val="00633CAF"/>
    <w:rsid w:val="00634259"/>
    <w:rsid w:val="00634574"/>
    <w:rsid w:val="006345D5"/>
    <w:rsid w:val="0063460E"/>
    <w:rsid w:val="006346DF"/>
    <w:rsid w:val="006346F4"/>
    <w:rsid w:val="0063475C"/>
    <w:rsid w:val="00634A5D"/>
    <w:rsid w:val="00634C6C"/>
    <w:rsid w:val="00634CDE"/>
    <w:rsid w:val="00634DA6"/>
    <w:rsid w:val="00634E7A"/>
    <w:rsid w:val="006350E4"/>
    <w:rsid w:val="00635301"/>
    <w:rsid w:val="006354D7"/>
    <w:rsid w:val="006355D7"/>
    <w:rsid w:val="00635919"/>
    <w:rsid w:val="0063593F"/>
    <w:rsid w:val="00635DFE"/>
    <w:rsid w:val="00635E33"/>
    <w:rsid w:val="00636292"/>
    <w:rsid w:val="0063653B"/>
    <w:rsid w:val="00636616"/>
    <w:rsid w:val="0063668D"/>
    <w:rsid w:val="006366D6"/>
    <w:rsid w:val="00636722"/>
    <w:rsid w:val="00636B20"/>
    <w:rsid w:val="00636DD6"/>
    <w:rsid w:val="00636E31"/>
    <w:rsid w:val="00636E5D"/>
    <w:rsid w:val="00637180"/>
    <w:rsid w:val="00637578"/>
    <w:rsid w:val="006375D0"/>
    <w:rsid w:val="006378E7"/>
    <w:rsid w:val="006379BA"/>
    <w:rsid w:val="006379EB"/>
    <w:rsid w:val="00637B7F"/>
    <w:rsid w:val="00637C09"/>
    <w:rsid w:val="00640184"/>
    <w:rsid w:val="0064051D"/>
    <w:rsid w:val="0064068F"/>
    <w:rsid w:val="006407D7"/>
    <w:rsid w:val="006408C7"/>
    <w:rsid w:val="0064096A"/>
    <w:rsid w:val="00640C08"/>
    <w:rsid w:val="00640DED"/>
    <w:rsid w:val="00640FF5"/>
    <w:rsid w:val="006411B8"/>
    <w:rsid w:val="006412F6"/>
    <w:rsid w:val="00641453"/>
    <w:rsid w:val="00641466"/>
    <w:rsid w:val="00641578"/>
    <w:rsid w:val="00641625"/>
    <w:rsid w:val="00641791"/>
    <w:rsid w:val="006417E0"/>
    <w:rsid w:val="00641941"/>
    <w:rsid w:val="006419FD"/>
    <w:rsid w:val="00641A20"/>
    <w:rsid w:val="00641E53"/>
    <w:rsid w:val="00642019"/>
    <w:rsid w:val="0064212E"/>
    <w:rsid w:val="00642156"/>
    <w:rsid w:val="0064269F"/>
    <w:rsid w:val="00642733"/>
    <w:rsid w:val="006428B1"/>
    <w:rsid w:val="006429D0"/>
    <w:rsid w:val="00642DC0"/>
    <w:rsid w:val="0064336E"/>
    <w:rsid w:val="0064348F"/>
    <w:rsid w:val="00643861"/>
    <w:rsid w:val="0064389E"/>
    <w:rsid w:val="0064395E"/>
    <w:rsid w:val="00643B6D"/>
    <w:rsid w:val="00643C80"/>
    <w:rsid w:val="00643D2C"/>
    <w:rsid w:val="00643E1C"/>
    <w:rsid w:val="00643F12"/>
    <w:rsid w:val="00643FED"/>
    <w:rsid w:val="00644350"/>
    <w:rsid w:val="006447C9"/>
    <w:rsid w:val="006447CD"/>
    <w:rsid w:val="00644969"/>
    <w:rsid w:val="00644B7B"/>
    <w:rsid w:val="00644C97"/>
    <w:rsid w:val="00644FBF"/>
    <w:rsid w:val="006451C6"/>
    <w:rsid w:val="00645232"/>
    <w:rsid w:val="006454A3"/>
    <w:rsid w:val="00645738"/>
    <w:rsid w:val="00645B75"/>
    <w:rsid w:val="00645C32"/>
    <w:rsid w:val="00645D16"/>
    <w:rsid w:val="00645DAA"/>
    <w:rsid w:val="00646046"/>
    <w:rsid w:val="006462B9"/>
    <w:rsid w:val="00646307"/>
    <w:rsid w:val="00646504"/>
    <w:rsid w:val="00646626"/>
    <w:rsid w:val="0064662E"/>
    <w:rsid w:val="00646644"/>
    <w:rsid w:val="00646692"/>
    <w:rsid w:val="00646878"/>
    <w:rsid w:val="00646983"/>
    <w:rsid w:val="00646A68"/>
    <w:rsid w:val="00646C84"/>
    <w:rsid w:val="00646F05"/>
    <w:rsid w:val="00646FEC"/>
    <w:rsid w:val="006470DD"/>
    <w:rsid w:val="0064713A"/>
    <w:rsid w:val="00647195"/>
    <w:rsid w:val="0064721F"/>
    <w:rsid w:val="0064723F"/>
    <w:rsid w:val="00647422"/>
    <w:rsid w:val="006476D4"/>
    <w:rsid w:val="006478D0"/>
    <w:rsid w:val="0064796E"/>
    <w:rsid w:val="00647BDA"/>
    <w:rsid w:val="00647DEB"/>
    <w:rsid w:val="006502D5"/>
    <w:rsid w:val="00650508"/>
    <w:rsid w:val="00650691"/>
    <w:rsid w:val="00650752"/>
    <w:rsid w:val="00650A95"/>
    <w:rsid w:val="00650AC1"/>
    <w:rsid w:val="00650B4C"/>
    <w:rsid w:val="00650CAC"/>
    <w:rsid w:val="00650E64"/>
    <w:rsid w:val="0065108E"/>
    <w:rsid w:val="00651293"/>
    <w:rsid w:val="00651854"/>
    <w:rsid w:val="0065194C"/>
    <w:rsid w:val="0065195A"/>
    <w:rsid w:val="006519B9"/>
    <w:rsid w:val="00651E1D"/>
    <w:rsid w:val="00651E87"/>
    <w:rsid w:val="00651EE4"/>
    <w:rsid w:val="0065231C"/>
    <w:rsid w:val="006523D5"/>
    <w:rsid w:val="0065257F"/>
    <w:rsid w:val="0065275C"/>
    <w:rsid w:val="006527C4"/>
    <w:rsid w:val="006527F9"/>
    <w:rsid w:val="0065293C"/>
    <w:rsid w:val="00652B01"/>
    <w:rsid w:val="00652BC3"/>
    <w:rsid w:val="00652C36"/>
    <w:rsid w:val="00652EE0"/>
    <w:rsid w:val="00653379"/>
    <w:rsid w:val="0065342E"/>
    <w:rsid w:val="0065370A"/>
    <w:rsid w:val="0065372B"/>
    <w:rsid w:val="0065376B"/>
    <w:rsid w:val="00653798"/>
    <w:rsid w:val="0065385E"/>
    <w:rsid w:val="006539DA"/>
    <w:rsid w:val="00653A48"/>
    <w:rsid w:val="00653E09"/>
    <w:rsid w:val="0065408C"/>
    <w:rsid w:val="006540A4"/>
    <w:rsid w:val="006542C6"/>
    <w:rsid w:val="006545C8"/>
    <w:rsid w:val="00654651"/>
    <w:rsid w:val="006547E1"/>
    <w:rsid w:val="0065482E"/>
    <w:rsid w:val="006548D5"/>
    <w:rsid w:val="00654A1F"/>
    <w:rsid w:val="00654C3D"/>
    <w:rsid w:val="00654E3B"/>
    <w:rsid w:val="00654E81"/>
    <w:rsid w:val="00655021"/>
    <w:rsid w:val="0065517B"/>
    <w:rsid w:val="006553F9"/>
    <w:rsid w:val="00655615"/>
    <w:rsid w:val="00655A1A"/>
    <w:rsid w:val="00655D46"/>
    <w:rsid w:val="00655EA2"/>
    <w:rsid w:val="00655FB4"/>
    <w:rsid w:val="006565F3"/>
    <w:rsid w:val="006566A9"/>
    <w:rsid w:val="00656AA1"/>
    <w:rsid w:val="00656B99"/>
    <w:rsid w:val="00656C43"/>
    <w:rsid w:val="0065700C"/>
    <w:rsid w:val="0065716D"/>
    <w:rsid w:val="0065783C"/>
    <w:rsid w:val="00657B34"/>
    <w:rsid w:val="00657F1F"/>
    <w:rsid w:val="00657FC3"/>
    <w:rsid w:val="00660007"/>
    <w:rsid w:val="006601D3"/>
    <w:rsid w:val="00660454"/>
    <w:rsid w:val="006604D3"/>
    <w:rsid w:val="006608C8"/>
    <w:rsid w:val="00660B1A"/>
    <w:rsid w:val="00660C0E"/>
    <w:rsid w:val="00660C0F"/>
    <w:rsid w:val="00660EDC"/>
    <w:rsid w:val="0066113A"/>
    <w:rsid w:val="00661275"/>
    <w:rsid w:val="006612CB"/>
    <w:rsid w:val="00661492"/>
    <w:rsid w:val="0066187D"/>
    <w:rsid w:val="00661961"/>
    <w:rsid w:val="00661A18"/>
    <w:rsid w:val="00661BF5"/>
    <w:rsid w:val="00661CE4"/>
    <w:rsid w:val="00661DFA"/>
    <w:rsid w:val="00661E7A"/>
    <w:rsid w:val="00661EBE"/>
    <w:rsid w:val="00662037"/>
    <w:rsid w:val="0066203B"/>
    <w:rsid w:val="00662145"/>
    <w:rsid w:val="00662193"/>
    <w:rsid w:val="006621FF"/>
    <w:rsid w:val="00662453"/>
    <w:rsid w:val="006624E2"/>
    <w:rsid w:val="00662728"/>
    <w:rsid w:val="0066275F"/>
    <w:rsid w:val="00662BED"/>
    <w:rsid w:val="00662D40"/>
    <w:rsid w:val="00662D7C"/>
    <w:rsid w:val="00663053"/>
    <w:rsid w:val="00663056"/>
    <w:rsid w:val="0066306A"/>
    <w:rsid w:val="006632F7"/>
    <w:rsid w:val="0066348D"/>
    <w:rsid w:val="006634C9"/>
    <w:rsid w:val="006635F0"/>
    <w:rsid w:val="00663875"/>
    <w:rsid w:val="006638C4"/>
    <w:rsid w:val="006639F9"/>
    <w:rsid w:val="00663EFE"/>
    <w:rsid w:val="0066424D"/>
    <w:rsid w:val="006643F0"/>
    <w:rsid w:val="00664657"/>
    <w:rsid w:val="006646F7"/>
    <w:rsid w:val="00664AFE"/>
    <w:rsid w:val="00664B8B"/>
    <w:rsid w:val="00664D04"/>
    <w:rsid w:val="00664E09"/>
    <w:rsid w:val="00664F41"/>
    <w:rsid w:val="00664F85"/>
    <w:rsid w:val="00664FEF"/>
    <w:rsid w:val="0066510D"/>
    <w:rsid w:val="006651BF"/>
    <w:rsid w:val="0066533B"/>
    <w:rsid w:val="0066586D"/>
    <w:rsid w:val="00665A00"/>
    <w:rsid w:val="00665C15"/>
    <w:rsid w:val="00665C8E"/>
    <w:rsid w:val="00665D83"/>
    <w:rsid w:val="00665E0D"/>
    <w:rsid w:val="0066603A"/>
    <w:rsid w:val="00666087"/>
    <w:rsid w:val="006661E6"/>
    <w:rsid w:val="006663A6"/>
    <w:rsid w:val="006663C9"/>
    <w:rsid w:val="00666421"/>
    <w:rsid w:val="00666425"/>
    <w:rsid w:val="0066642A"/>
    <w:rsid w:val="00666771"/>
    <w:rsid w:val="0066691D"/>
    <w:rsid w:val="00666964"/>
    <w:rsid w:val="00666A01"/>
    <w:rsid w:val="00666A44"/>
    <w:rsid w:val="00666AC8"/>
    <w:rsid w:val="0066705A"/>
    <w:rsid w:val="00667092"/>
    <w:rsid w:val="006672F2"/>
    <w:rsid w:val="006674B5"/>
    <w:rsid w:val="006676B9"/>
    <w:rsid w:val="0066784F"/>
    <w:rsid w:val="00667874"/>
    <w:rsid w:val="00667A2F"/>
    <w:rsid w:val="00667B7A"/>
    <w:rsid w:val="00667BF0"/>
    <w:rsid w:val="00667D53"/>
    <w:rsid w:val="00667DAC"/>
    <w:rsid w:val="00667EDC"/>
    <w:rsid w:val="00667F82"/>
    <w:rsid w:val="00667FC2"/>
    <w:rsid w:val="006701D8"/>
    <w:rsid w:val="00670282"/>
    <w:rsid w:val="006702BA"/>
    <w:rsid w:val="006702D4"/>
    <w:rsid w:val="00670373"/>
    <w:rsid w:val="006704E0"/>
    <w:rsid w:val="00670893"/>
    <w:rsid w:val="00670912"/>
    <w:rsid w:val="00670DF4"/>
    <w:rsid w:val="00670F66"/>
    <w:rsid w:val="00670FDB"/>
    <w:rsid w:val="00671470"/>
    <w:rsid w:val="00671484"/>
    <w:rsid w:val="006714BF"/>
    <w:rsid w:val="006715F3"/>
    <w:rsid w:val="006716D0"/>
    <w:rsid w:val="00671701"/>
    <w:rsid w:val="00671A3E"/>
    <w:rsid w:val="00671A44"/>
    <w:rsid w:val="00671C01"/>
    <w:rsid w:val="00671CBC"/>
    <w:rsid w:val="00672041"/>
    <w:rsid w:val="0067251B"/>
    <w:rsid w:val="006728B9"/>
    <w:rsid w:val="00672972"/>
    <w:rsid w:val="00672A3E"/>
    <w:rsid w:val="00672EE2"/>
    <w:rsid w:val="006730D8"/>
    <w:rsid w:val="00673465"/>
    <w:rsid w:val="006734A4"/>
    <w:rsid w:val="0067373B"/>
    <w:rsid w:val="006737AA"/>
    <w:rsid w:val="00673A2A"/>
    <w:rsid w:val="00673C05"/>
    <w:rsid w:val="00673C3B"/>
    <w:rsid w:val="00673C98"/>
    <w:rsid w:val="00673D13"/>
    <w:rsid w:val="00673D5E"/>
    <w:rsid w:val="00673D97"/>
    <w:rsid w:val="00673E4E"/>
    <w:rsid w:val="00674574"/>
    <w:rsid w:val="006745F0"/>
    <w:rsid w:val="006747D7"/>
    <w:rsid w:val="00674861"/>
    <w:rsid w:val="00674A5A"/>
    <w:rsid w:val="00674C19"/>
    <w:rsid w:val="00674F85"/>
    <w:rsid w:val="0067511A"/>
    <w:rsid w:val="006751EC"/>
    <w:rsid w:val="006753AC"/>
    <w:rsid w:val="006753B3"/>
    <w:rsid w:val="00675911"/>
    <w:rsid w:val="006759A6"/>
    <w:rsid w:val="00675E25"/>
    <w:rsid w:val="00675E45"/>
    <w:rsid w:val="006762DC"/>
    <w:rsid w:val="006765F1"/>
    <w:rsid w:val="00676699"/>
    <w:rsid w:val="00676752"/>
    <w:rsid w:val="0067683C"/>
    <w:rsid w:val="006769D9"/>
    <w:rsid w:val="00676E20"/>
    <w:rsid w:val="00677153"/>
    <w:rsid w:val="006773DB"/>
    <w:rsid w:val="00677427"/>
    <w:rsid w:val="00677488"/>
    <w:rsid w:val="006775CF"/>
    <w:rsid w:val="006776AB"/>
    <w:rsid w:val="0067795C"/>
    <w:rsid w:val="00677AAF"/>
    <w:rsid w:val="00677B24"/>
    <w:rsid w:val="00677F4A"/>
    <w:rsid w:val="00680039"/>
    <w:rsid w:val="006800C5"/>
    <w:rsid w:val="006801C4"/>
    <w:rsid w:val="006803CA"/>
    <w:rsid w:val="006804D6"/>
    <w:rsid w:val="006805A5"/>
    <w:rsid w:val="0068067F"/>
    <w:rsid w:val="0068074C"/>
    <w:rsid w:val="00680763"/>
    <w:rsid w:val="00680917"/>
    <w:rsid w:val="006809BE"/>
    <w:rsid w:val="00680B9A"/>
    <w:rsid w:val="00680BB7"/>
    <w:rsid w:val="00680BBD"/>
    <w:rsid w:val="00680FFC"/>
    <w:rsid w:val="00681018"/>
    <w:rsid w:val="006811C9"/>
    <w:rsid w:val="006811FE"/>
    <w:rsid w:val="00681286"/>
    <w:rsid w:val="0068148E"/>
    <w:rsid w:val="00681568"/>
    <w:rsid w:val="006815DE"/>
    <w:rsid w:val="006817AC"/>
    <w:rsid w:val="00682064"/>
    <w:rsid w:val="006820B3"/>
    <w:rsid w:val="006820F3"/>
    <w:rsid w:val="0068218A"/>
    <w:rsid w:val="00682299"/>
    <w:rsid w:val="006822B5"/>
    <w:rsid w:val="00682347"/>
    <w:rsid w:val="006826BC"/>
    <w:rsid w:val="006826DE"/>
    <w:rsid w:val="00682777"/>
    <w:rsid w:val="00682870"/>
    <w:rsid w:val="006828FA"/>
    <w:rsid w:val="006829B0"/>
    <w:rsid w:val="00682D41"/>
    <w:rsid w:val="00682D55"/>
    <w:rsid w:val="00682EC7"/>
    <w:rsid w:val="00682FDF"/>
    <w:rsid w:val="006833EF"/>
    <w:rsid w:val="00683A58"/>
    <w:rsid w:val="00683B3D"/>
    <w:rsid w:val="00683B73"/>
    <w:rsid w:val="00683CB3"/>
    <w:rsid w:val="00683DB3"/>
    <w:rsid w:val="00683E62"/>
    <w:rsid w:val="00684398"/>
    <w:rsid w:val="006844D2"/>
    <w:rsid w:val="00684513"/>
    <w:rsid w:val="00684523"/>
    <w:rsid w:val="0068492C"/>
    <w:rsid w:val="0068498F"/>
    <w:rsid w:val="006849DC"/>
    <w:rsid w:val="00684BB4"/>
    <w:rsid w:val="00684DF7"/>
    <w:rsid w:val="00684E21"/>
    <w:rsid w:val="00684FF2"/>
    <w:rsid w:val="0068502C"/>
    <w:rsid w:val="00685372"/>
    <w:rsid w:val="006854B3"/>
    <w:rsid w:val="00685611"/>
    <w:rsid w:val="00685656"/>
    <w:rsid w:val="006856BC"/>
    <w:rsid w:val="006856E0"/>
    <w:rsid w:val="00685751"/>
    <w:rsid w:val="0068579B"/>
    <w:rsid w:val="00685A8F"/>
    <w:rsid w:val="00685FD4"/>
    <w:rsid w:val="006862A8"/>
    <w:rsid w:val="006862B8"/>
    <w:rsid w:val="00686306"/>
    <w:rsid w:val="00686334"/>
    <w:rsid w:val="006864EB"/>
    <w:rsid w:val="00686522"/>
    <w:rsid w:val="00686640"/>
    <w:rsid w:val="00686697"/>
    <w:rsid w:val="006868C7"/>
    <w:rsid w:val="00686A76"/>
    <w:rsid w:val="00686C46"/>
    <w:rsid w:val="00686F6C"/>
    <w:rsid w:val="006872EA"/>
    <w:rsid w:val="0068777E"/>
    <w:rsid w:val="0068779F"/>
    <w:rsid w:val="00687A8E"/>
    <w:rsid w:val="00687C27"/>
    <w:rsid w:val="00687E2A"/>
    <w:rsid w:val="0069008B"/>
    <w:rsid w:val="006900EF"/>
    <w:rsid w:val="006900FD"/>
    <w:rsid w:val="006900FF"/>
    <w:rsid w:val="00690466"/>
    <w:rsid w:val="00690601"/>
    <w:rsid w:val="006906EB"/>
    <w:rsid w:val="0069070E"/>
    <w:rsid w:val="00690764"/>
    <w:rsid w:val="006907B4"/>
    <w:rsid w:val="00690845"/>
    <w:rsid w:val="006909E3"/>
    <w:rsid w:val="00690E4B"/>
    <w:rsid w:val="00690F7B"/>
    <w:rsid w:val="00691085"/>
    <w:rsid w:val="0069125C"/>
    <w:rsid w:val="006913E5"/>
    <w:rsid w:val="00691482"/>
    <w:rsid w:val="0069150E"/>
    <w:rsid w:val="00691AE4"/>
    <w:rsid w:val="00691B4F"/>
    <w:rsid w:val="00691BAB"/>
    <w:rsid w:val="00691C91"/>
    <w:rsid w:val="00692147"/>
    <w:rsid w:val="006923D1"/>
    <w:rsid w:val="0069242F"/>
    <w:rsid w:val="00692785"/>
    <w:rsid w:val="00692877"/>
    <w:rsid w:val="006928B5"/>
    <w:rsid w:val="00692B46"/>
    <w:rsid w:val="00692C26"/>
    <w:rsid w:val="00692C89"/>
    <w:rsid w:val="00692FBB"/>
    <w:rsid w:val="00693035"/>
    <w:rsid w:val="006930DF"/>
    <w:rsid w:val="0069326F"/>
    <w:rsid w:val="006932D3"/>
    <w:rsid w:val="00693381"/>
    <w:rsid w:val="00693398"/>
    <w:rsid w:val="006938A0"/>
    <w:rsid w:val="00693C36"/>
    <w:rsid w:val="0069409D"/>
    <w:rsid w:val="006942D6"/>
    <w:rsid w:val="006945AA"/>
    <w:rsid w:val="006948FF"/>
    <w:rsid w:val="0069491F"/>
    <w:rsid w:val="006949B8"/>
    <w:rsid w:val="00694D95"/>
    <w:rsid w:val="00694F95"/>
    <w:rsid w:val="00695227"/>
    <w:rsid w:val="00695577"/>
    <w:rsid w:val="0069586A"/>
    <w:rsid w:val="006959B8"/>
    <w:rsid w:val="00695BC0"/>
    <w:rsid w:val="00695D5D"/>
    <w:rsid w:val="00695DEF"/>
    <w:rsid w:val="006960E6"/>
    <w:rsid w:val="006961EF"/>
    <w:rsid w:val="00696278"/>
    <w:rsid w:val="00696679"/>
    <w:rsid w:val="0069668C"/>
    <w:rsid w:val="006966B0"/>
    <w:rsid w:val="006968FA"/>
    <w:rsid w:val="00696945"/>
    <w:rsid w:val="00696BC4"/>
    <w:rsid w:val="00696E97"/>
    <w:rsid w:val="00696EDE"/>
    <w:rsid w:val="00696F14"/>
    <w:rsid w:val="00697163"/>
    <w:rsid w:val="00697378"/>
    <w:rsid w:val="00697533"/>
    <w:rsid w:val="006976EE"/>
    <w:rsid w:val="00697C32"/>
    <w:rsid w:val="00697D4A"/>
    <w:rsid w:val="00697D82"/>
    <w:rsid w:val="00697DC7"/>
    <w:rsid w:val="00697DD4"/>
    <w:rsid w:val="00697E78"/>
    <w:rsid w:val="00697E95"/>
    <w:rsid w:val="00697F1E"/>
    <w:rsid w:val="00697F90"/>
    <w:rsid w:val="006A003D"/>
    <w:rsid w:val="006A0147"/>
    <w:rsid w:val="006A02FB"/>
    <w:rsid w:val="006A04C8"/>
    <w:rsid w:val="006A0531"/>
    <w:rsid w:val="006A072D"/>
    <w:rsid w:val="006A0779"/>
    <w:rsid w:val="006A07E4"/>
    <w:rsid w:val="006A08F2"/>
    <w:rsid w:val="006A0CAF"/>
    <w:rsid w:val="006A0D56"/>
    <w:rsid w:val="006A0D6D"/>
    <w:rsid w:val="006A113E"/>
    <w:rsid w:val="006A1289"/>
    <w:rsid w:val="006A13A5"/>
    <w:rsid w:val="006A15F3"/>
    <w:rsid w:val="006A1CDB"/>
    <w:rsid w:val="006A1E44"/>
    <w:rsid w:val="006A1EC9"/>
    <w:rsid w:val="006A2713"/>
    <w:rsid w:val="006A2855"/>
    <w:rsid w:val="006A2996"/>
    <w:rsid w:val="006A2A55"/>
    <w:rsid w:val="006A2AB7"/>
    <w:rsid w:val="006A2EEC"/>
    <w:rsid w:val="006A3090"/>
    <w:rsid w:val="006A3106"/>
    <w:rsid w:val="006A3223"/>
    <w:rsid w:val="006A3292"/>
    <w:rsid w:val="006A338B"/>
    <w:rsid w:val="006A3636"/>
    <w:rsid w:val="006A3713"/>
    <w:rsid w:val="006A38E4"/>
    <w:rsid w:val="006A3A30"/>
    <w:rsid w:val="006A3B66"/>
    <w:rsid w:val="006A3BAA"/>
    <w:rsid w:val="006A3D55"/>
    <w:rsid w:val="006A3E61"/>
    <w:rsid w:val="006A3F25"/>
    <w:rsid w:val="006A3F81"/>
    <w:rsid w:val="006A40C5"/>
    <w:rsid w:val="006A4125"/>
    <w:rsid w:val="006A488A"/>
    <w:rsid w:val="006A49C8"/>
    <w:rsid w:val="006A4CD6"/>
    <w:rsid w:val="006A5156"/>
    <w:rsid w:val="006A5208"/>
    <w:rsid w:val="006A5358"/>
    <w:rsid w:val="006A5A2F"/>
    <w:rsid w:val="006A5AC6"/>
    <w:rsid w:val="006A5B38"/>
    <w:rsid w:val="006A5BF0"/>
    <w:rsid w:val="006A5D4F"/>
    <w:rsid w:val="006A5EF7"/>
    <w:rsid w:val="006A620A"/>
    <w:rsid w:val="006A6251"/>
    <w:rsid w:val="006A6483"/>
    <w:rsid w:val="006A662E"/>
    <w:rsid w:val="006A689E"/>
    <w:rsid w:val="006A68BD"/>
    <w:rsid w:val="006A68E5"/>
    <w:rsid w:val="006A6BE4"/>
    <w:rsid w:val="006A6CB1"/>
    <w:rsid w:val="006A6E07"/>
    <w:rsid w:val="006A743B"/>
    <w:rsid w:val="006A7525"/>
    <w:rsid w:val="006A783A"/>
    <w:rsid w:val="006A7A39"/>
    <w:rsid w:val="006A7AB0"/>
    <w:rsid w:val="006A7D3D"/>
    <w:rsid w:val="006A7EB7"/>
    <w:rsid w:val="006A7F40"/>
    <w:rsid w:val="006B0351"/>
    <w:rsid w:val="006B0625"/>
    <w:rsid w:val="006B07A9"/>
    <w:rsid w:val="006B07BA"/>
    <w:rsid w:val="006B08C5"/>
    <w:rsid w:val="006B0B27"/>
    <w:rsid w:val="006B1243"/>
    <w:rsid w:val="006B13DC"/>
    <w:rsid w:val="006B1790"/>
    <w:rsid w:val="006B17E2"/>
    <w:rsid w:val="006B18DE"/>
    <w:rsid w:val="006B1B85"/>
    <w:rsid w:val="006B1C5E"/>
    <w:rsid w:val="006B1DE1"/>
    <w:rsid w:val="006B1F38"/>
    <w:rsid w:val="006B1F97"/>
    <w:rsid w:val="006B2022"/>
    <w:rsid w:val="006B2090"/>
    <w:rsid w:val="006B20D9"/>
    <w:rsid w:val="006B2148"/>
    <w:rsid w:val="006B21C4"/>
    <w:rsid w:val="006B2272"/>
    <w:rsid w:val="006B2279"/>
    <w:rsid w:val="006B22B8"/>
    <w:rsid w:val="006B262E"/>
    <w:rsid w:val="006B2A2C"/>
    <w:rsid w:val="006B2C59"/>
    <w:rsid w:val="006B2C9D"/>
    <w:rsid w:val="006B2D9B"/>
    <w:rsid w:val="006B2E43"/>
    <w:rsid w:val="006B2EC1"/>
    <w:rsid w:val="006B3885"/>
    <w:rsid w:val="006B38C7"/>
    <w:rsid w:val="006B3A71"/>
    <w:rsid w:val="006B3ABC"/>
    <w:rsid w:val="006B3B2A"/>
    <w:rsid w:val="006B4212"/>
    <w:rsid w:val="006B440F"/>
    <w:rsid w:val="006B447F"/>
    <w:rsid w:val="006B47EE"/>
    <w:rsid w:val="006B491B"/>
    <w:rsid w:val="006B49CB"/>
    <w:rsid w:val="006B4C07"/>
    <w:rsid w:val="006B50DF"/>
    <w:rsid w:val="006B51BD"/>
    <w:rsid w:val="006B521F"/>
    <w:rsid w:val="006B52B9"/>
    <w:rsid w:val="006B5654"/>
    <w:rsid w:val="006B56BA"/>
    <w:rsid w:val="006B58AB"/>
    <w:rsid w:val="006B5C29"/>
    <w:rsid w:val="006B5F0A"/>
    <w:rsid w:val="006B6038"/>
    <w:rsid w:val="006B615B"/>
    <w:rsid w:val="006B652E"/>
    <w:rsid w:val="006B67CF"/>
    <w:rsid w:val="006B6814"/>
    <w:rsid w:val="006B6B9E"/>
    <w:rsid w:val="006B6DDE"/>
    <w:rsid w:val="006B6F5C"/>
    <w:rsid w:val="006B7147"/>
    <w:rsid w:val="006B7402"/>
    <w:rsid w:val="006B74F8"/>
    <w:rsid w:val="006B757B"/>
    <w:rsid w:val="006B76A0"/>
    <w:rsid w:val="006B7A16"/>
    <w:rsid w:val="006B7A7D"/>
    <w:rsid w:val="006B7CE5"/>
    <w:rsid w:val="006B7D0E"/>
    <w:rsid w:val="006B7D59"/>
    <w:rsid w:val="006C0000"/>
    <w:rsid w:val="006C013C"/>
    <w:rsid w:val="006C07CC"/>
    <w:rsid w:val="006C084A"/>
    <w:rsid w:val="006C0CDD"/>
    <w:rsid w:val="006C0DAC"/>
    <w:rsid w:val="006C0DEF"/>
    <w:rsid w:val="006C10B4"/>
    <w:rsid w:val="006C12F9"/>
    <w:rsid w:val="006C15B6"/>
    <w:rsid w:val="006C1620"/>
    <w:rsid w:val="006C16AF"/>
    <w:rsid w:val="006C196B"/>
    <w:rsid w:val="006C1C86"/>
    <w:rsid w:val="006C1CB7"/>
    <w:rsid w:val="006C1FDA"/>
    <w:rsid w:val="006C200D"/>
    <w:rsid w:val="006C21CB"/>
    <w:rsid w:val="006C21DA"/>
    <w:rsid w:val="006C250D"/>
    <w:rsid w:val="006C25F5"/>
    <w:rsid w:val="006C2B62"/>
    <w:rsid w:val="006C2C8C"/>
    <w:rsid w:val="006C2CAB"/>
    <w:rsid w:val="006C2DB2"/>
    <w:rsid w:val="006C3154"/>
    <w:rsid w:val="006C353A"/>
    <w:rsid w:val="006C368D"/>
    <w:rsid w:val="006C3705"/>
    <w:rsid w:val="006C3823"/>
    <w:rsid w:val="006C3C37"/>
    <w:rsid w:val="006C3E73"/>
    <w:rsid w:val="006C4027"/>
    <w:rsid w:val="006C4124"/>
    <w:rsid w:val="006C427E"/>
    <w:rsid w:val="006C4477"/>
    <w:rsid w:val="006C44D2"/>
    <w:rsid w:val="006C4821"/>
    <w:rsid w:val="006C496C"/>
    <w:rsid w:val="006C4F61"/>
    <w:rsid w:val="006C5270"/>
    <w:rsid w:val="006C52D5"/>
    <w:rsid w:val="006C5602"/>
    <w:rsid w:val="006C5940"/>
    <w:rsid w:val="006C59B2"/>
    <w:rsid w:val="006C5C3B"/>
    <w:rsid w:val="006C5DE1"/>
    <w:rsid w:val="006C5FB0"/>
    <w:rsid w:val="006C63B1"/>
    <w:rsid w:val="006C646C"/>
    <w:rsid w:val="006C6522"/>
    <w:rsid w:val="006C653D"/>
    <w:rsid w:val="006C671A"/>
    <w:rsid w:val="006C6EA6"/>
    <w:rsid w:val="006C6ED3"/>
    <w:rsid w:val="006C700E"/>
    <w:rsid w:val="006C7055"/>
    <w:rsid w:val="006C72A2"/>
    <w:rsid w:val="006C7318"/>
    <w:rsid w:val="006C742B"/>
    <w:rsid w:val="006C7534"/>
    <w:rsid w:val="006C756E"/>
    <w:rsid w:val="006C75D5"/>
    <w:rsid w:val="006C766E"/>
    <w:rsid w:val="006C77EE"/>
    <w:rsid w:val="006C7891"/>
    <w:rsid w:val="006C78E5"/>
    <w:rsid w:val="006C7AF5"/>
    <w:rsid w:val="006C7B6B"/>
    <w:rsid w:val="006C7B8F"/>
    <w:rsid w:val="006C7E3D"/>
    <w:rsid w:val="006D0459"/>
    <w:rsid w:val="006D06FA"/>
    <w:rsid w:val="006D092A"/>
    <w:rsid w:val="006D0935"/>
    <w:rsid w:val="006D0A4A"/>
    <w:rsid w:val="006D0B27"/>
    <w:rsid w:val="006D0C10"/>
    <w:rsid w:val="006D0FB2"/>
    <w:rsid w:val="006D1043"/>
    <w:rsid w:val="006D1258"/>
    <w:rsid w:val="006D1519"/>
    <w:rsid w:val="006D16EF"/>
    <w:rsid w:val="006D172A"/>
    <w:rsid w:val="006D174F"/>
    <w:rsid w:val="006D17CA"/>
    <w:rsid w:val="006D1837"/>
    <w:rsid w:val="006D1B1A"/>
    <w:rsid w:val="006D1ECD"/>
    <w:rsid w:val="006D2088"/>
    <w:rsid w:val="006D226E"/>
    <w:rsid w:val="006D2326"/>
    <w:rsid w:val="006D232A"/>
    <w:rsid w:val="006D233C"/>
    <w:rsid w:val="006D27EC"/>
    <w:rsid w:val="006D2C44"/>
    <w:rsid w:val="006D2C98"/>
    <w:rsid w:val="006D2DE4"/>
    <w:rsid w:val="006D2F65"/>
    <w:rsid w:val="006D3086"/>
    <w:rsid w:val="006D3113"/>
    <w:rsid w:val="006D31C0"/>
    <w:rsid w:val="006D32C1"/>
    <w:rsid w:val="006D35DD"/>
    <w:rsid w:val="006D3673"/>
    <w:rsid w:val="006D37D2"/>
    <w:rsid w:val="006D38BF"/>
    <w:rsid w:val="006D3ACD"/>
    <w:rsid w:val="006D3C68"/>
    <w:rsid w:val="006D3D09"/>
    <w:rsid w:val="006D3D2A"/>
    <w:rsid w:val="006D3D34"/>
    <w:rsid w:val="006D41AC"/>
    <w:rsid w:val="006D4269"/>
    <w:rsid w:val="006D43DA"/>
    <w:rsid w:val="006D453E"/>
    <w:rsid w:val="006D48D1"/>
    <w:rsid w:val="006D49AA"/>
    <w:rsid w:val="006D4A59"/>
    <w:rsid w:val="006D4BEA"/>
    <w:rsid w:val="006D4BF5"/>
    <w:rsid w:val="006D4E73"/>
    <w:rsid w:val="006D4EAD"/>
    <w:rsid w:val="006D5246"/>
    <w:rsid w:val="006D5334"/>
    <w:rsid w:val="006D5599"/>
    <w:rsid w:val="006D5699"/>
    <w:rsid w:val="006D57BE"/>
    <w:rsid w:val="006D5832"/>
    <w:rsid w:val="006D5C70"/>
    <w:rsid w:val="006D5DB2"/>
    <w:rsid w:val="006D6007"/>
    <w:rsid w:val="006D605E"/>
    <w:rsid w:val="006D60E2"/>
    <w:rsid w:val="006D62A8"/>
    <w:rsid w:val="006D637C"/>
    <w:rsid w:val="006D6514"/>
    <w:rsid w:val="006D6636"/>
    <w:rsid w:val="006D666A"/>
    <w:rsid w:val="006D6985"/>
    <w:rsid w:val="006D69F4"/>
    <w:rsid w:val="006D6AD7"/>
    <w:rsid w:val="006D6E10"/>
    <w:rsid w:val="006D6E5A"/>
    <w:rsid w:val="006D6F4E"/>
    <w:rsid w:val="006D6F68"/>
    <w:rsid w:val="006D6F79"/>
    <w:rsid w:val="006D712A"/>
    <w:rsid w:val="006D71BC"/>
    <w:rsid w:val="006D7387"/>
    <w:rsid w:val="006D74D0"/>
    <w:rsid w:val="006D7564"/>
    <w:rsid w:val="006D76AB"/>
    <w:rsid w:val="006D7808"/>
    <w:rsid w:val="006D7A58"/>
    <w:rsid w:val="006D7B94"/>
    <w:rsid w:val="006D7F08"/>
    <w:rsid w:val="006D7FF6"/>
    <w:rsid w:val="006E01BA"/>
    <w:rsid w:val="006E04E3"/>
    <w:rsid w:val="006E065D"/>
    <w:rsid w:val="006E0779"/>
    <w:rsid w:val="006E0834"/>
    <w:rsid w:val="006E090F"/>
    <w:rsid w:val="006E09F2"/>
    <w:rsid w:val="006E0B12"/>
    <w:rsid w:val="006E0B1A"/>
    <w:rsid w:val="006E0B52"/>
    <w:rsid w:val="006E0CC0"/>
    <w:rsid w:val="006E0CDE"/>
    <w:rsid w:val="006E0D90"/>
    <w:rsid w:val="006E0ED6"/>
    <w:rsid w:val="006E0F96"/>
    <w:rsid w:val="006E1048"/>
    <w:rsid w:val="006E118E"/>
    <w:rsid w:val="006E134B"/>
    <w:rsid w:val="006E1688"/>
    <w:rsid w:val="006E17A8"/>
    <w:rsid w:val="006E187F"/>
    <w:rsid w:val="006E1AA2"/>
    <w:rsid w:val="006E1B8A"/>
    <w:rsid w:val="006E1F26"/>
    <w:rsid w:val="006E207B"/>
    <w:rsid w:val="006E20A0"/>
    <w:rsid w:val="006E234F"/>
    <w:rsid w:val="006E243A"/>
    <w:rsid w:val="006E25D6"/>
    <w:rsid w:val="006E28DF"/>
    <w:rsid w:val="006E2B89"/>
    <w:rsid w:val="006E2D32"/>
    <w:rsid w:val="006E2FF1"/>
    <w:rsid w:val="006E30E6"/>
    <w:rsid w:val="006E345B"/>
    <w:rsid w:val="006E34F6"/>
    <w:rsid w:val="006E34F7"/>
    <w:rsid w:val="006E36A1"/>
    <w:rsid w:val="006E37A4"/>
    <w:rsid w:val="006E3864"/>
    <w:rsid w:val="006E3C24"/>
    <w:rsid w:val="006E3CB2"/>
    <w:rsid w:val="006E4022"/>
    <w:rsid w:val="006E4059"/>
    <w:rsid w:val="006E4135"/>
    <w:rsid w:val="006E41CD"/>
    <w:rsid w:val="006E4636"/>
    <w:rsid w:val="006E4715"/>
    <w:rsid w:val="006E4725"/>
    <w:rsid w:val="006E47A9"/>
    <w:rsid w:val="006E49B6"/>
    <w:rsid w:val="006E49C6"/>
    <w:rsid w:val="006E49F1"/>
    <w:rsid w:val="006E4B20"/>
    <w:rsid w:val="006E4C9A"/>
    <w:rsid w:val="006E4CFA"/>
    <w:rsid w:val="006E4FD3"/>
    <w:rsid w:val="006E4FF2"/>
    <w:rsid w:val="006E4FF3"/>
    <w:rsid w:val="006E51E6"/>
    <w:rsid w:val="006E550B"/>
    <w:rsid w:val="006E5581"/>
    <w:rsid w:val="006E55BB"/>
    <w:rsid w:val="006E5899"/>
    <w:rsid w:val="006E5914"/>
    <w:rsid w:val="006E5A48"/>
    <w:rsid w:val="006E5A6A"/>
    <w:rsid w:val="006E5BA0"/>
    <w:rsid w:val="006E5BE0"/>
    <w:rsid w:val="006E5EB6"/>
    <w:rsid w:val="006E5F7A"/>
    <w:rsid w:val="006E5F86"/>
    <w:rsid w:val="006E60D8"/>
    <w:rsid w:val="006E626A"/>
    <w:rsid w:val="006E6322"/>
    <w:rsid w:val="006E6362"/>
    <w:rsid w:val="006E64F1"/>
    <w:rsid w:val="006E6708"/>
    <w:rsid w:val="006E67A3"/>
    <w:rsid w:val="006E69D7"/>
    <w:rsid w:val="006E6B26"/>
    <w:rsid w:val="006E6EB3"/>
    <w:rsid w:val="006E6FC7"/>
    <w:rsid w:val="006E6FCE"/>
    <w:rsid w:val="006E72E3"/>
    <w:rsid w:val="006E734D"/>
    <w:rsid w:val="006E7499"/>
    <w:rsid w:val="006E79F3"/>
    <w:rsid w:val="006E7B35"/>
    <w:rsid w:val="006E7C50"/>
    <w:rsid w:val="006E7E56"/>
    <w:rsid w:val="006E7F3C"/>
    <w:rsid w:val="006F01A1"/>
    <w:rsid w:val="006F0318"/>
    <w:rsid w:val="006F04FC"/>
    <w:rsid w:val="006F0569"/>
    <w:rsid w:val="006F057B"/>
    <w:rsid w:val="006F0794"/>
    <w:rsid w:val="006F08AC"/>
    <w:rsid w:val="006F0919"/>
    <w:rsid w:val="006F0B9F"/>
    <w:rsid w:val="006F0C94"/>
    <w:rsid w:val="006F115E"/>
    <w:rsid w:val="006F11CC"/>
    <w:rsid w:val="006F155D"/>
    <w:rsid w:val="006F1610"/>
    <w:rsid w:val="006F17F9"/>
    <w:rsid w:val="006F183D"/>
    <w:rsid w:val="006F1889"/>
    <w:rsid w:val="006F1B07"/>
    <w:rsid w:val="006F1B23"/>
    <w:rsid w:val="006F1B49"/>
    <w:rsid w:val="006F1B51"/>
    <w:rsid w:val="006F1DB0"/>
    <w:rsid w:val="006F2172"/>
    <w:rsid w:val="006F2273"/>
    <w:rsid w:val="006F2296"/>
    <w:rsid w:val="006F2303"/>
    <w:rsid w:val="006F2467"/>
    <w:rsid w:val="006F2581"/>
    <w:rsid w:val="006F2615"/>
    <w:rsid w:val="006F2860"/>
    <w:rsid w:val="006F29DE"/>
    <w:rsid w:val="006F2C05"/>
    <w:rsid w:val="006F2CD9"/>
    <w:rsid w:val="006F2F46"/>
    <w:rsid w:val="006F303B"/>
    <w:rsid w:val="006F32D1"/>
    <w:rsid w:val="006F351D"/>
    <w:rsid w:val="006F37C8"/>
    <w:rsid w:val="006F3875"/>
    <w:rsid w:val="006F38EC"/>
    <w:rsid w:val="006F3961"/>
    <w:rsid w:val="006F3974"/>
    <w:rsid w:val="006F3A38"/>
    <w:rsid w:val="006F3C6A"/>
    <w:rsid w:val="006F3DE5"/>
    <w:rsid w:val="006F3F52"/>
    <w:rsid w:val="006F3FEC"/>
    <w:rsid w:val="006F40A5"/>
    <w:rsid w:val="006F419B"/>
    <w:rsid w:val="006F42B7"/>
    <w:rsid w:val="006F44CA"/>
    <w:rsid w:val="006F4600"/>
    <w:rsid w:val="006F464F"/>
    <w:rsid w:val="006F4745"/>
    <w:rsid w:val="006F4790"/>
    <w:rsid w:val="006F4A78"/>
    <w:rsid w:val="006F50A8"/>
    <w:rsid w:val="006F50D8"/>
    <w:rsid w:val="006F540E"/>
    <w:rsid w:val="006F5B08"/>
    <w:rsid w:val="006F5C50"/>
    <w:rsid w:val="006F5CE5"/>
    <w:rsid w:val="006F632F"/>
    <w:rsid w:val="006F65DA"/>
    <w:rsid w:val="006F6691"/>
    <w:rsid w:val="006F66B9"/>
    <w:rsid w:val="006F6B96"/>
    <w:rsid w:val="006F6BEE"/>
    <w:rsid w:val="006F6C28"/>
    <w:rsid w:val="006F7198"/>
    <w:rsid w:val="006F7283"/>
    <w:rsid w:val="006F736C"/>
    <w:rsid w:val="006F748F"/>
    <w:rsid w:val="006F76CF"/>
    <w:rsid w:val="006F7733"/>
    <w:rsid w:val="006F77C6"/>
    <w:rsid w:val="006F77D0"/>
    <w:rsid w:val="006F7819"/>
    <w:rsid w:val="006F785A"/>
    <w:rsid w:val="006F79B2"/>
    <w:rsid w:val="006F7A2C"/>
    <w:rsid w:val="006F7CC0"/>
    <w:rsid w:val="006F7EF9"/>
    <w:rsid w:val="00700257"/>
    <w:rsid w:val="0070030D"/>
    <w:rsid w:val="007005D8"/>
    <w:rsid w:val="00700661"/>
    <w:rsid w:val="007006A6"/>
    <w:rsid w:val="007006BD"/>
    <w:rsid w:val="00700C77"/>
    <w:rsid w:val="00700E14"/>
    <w:rsid w:val="00700EC5"/>
    <w:rsid w:val="00700ED3"/>
    <w:rsid w:val="00700F7F"/>
    <w:rsid w:val="00700FF4"/>
    <w:rsid w:val="0070117E"/>
    <w:rsid w:val="0070131F"/>
    <w:rsid w:val="007014CF"/>
    <w:rsid w:val="007014FF"/>
    <w:rsid w:val="0070159C"/>
    <w:rsid w:val="00701646"/>
    <w:rsid w:val="0070168D"/>
    <w:rsid w:val="007016FF"/>
    <w:rsid w:val="00701720"/>
    <w:rsid w:val="00701721"/>
    <w:rsid w:val="00701961"/>
    <w:rsid w:val="007019BF"/>
    <w:rsid w:val="00701EBD"/>
    <w:rsid w:val="007020D6"/>
    <w:rsid w:val="00702102"/>
    <w:rsid w:val="00702219"/>
    <w:rsid w:val="00702831"/>
    <w:rsid w:val="0070289F"/>
    <w:rsid w:val="00702974"/>
    <w:rsid w:val="00702ADE"/>
    <w:rsid w:val="00702BB9"/>
    <w:rsid w:val="00702D0D"/>
    <w:rsid w:val="00702F7D"/>
    <w:rsid w:val="00702F92"/>
    <w:rsid w:val="007030C4"/>
    <w:rsid w:val="007031C9"/>
    <w:rsid w:val="007032D9"/>
    <w:rsid w:val="0070340A"/>
    <w:rsid w:val="00703462"/>
    <w:rsid w:val="007035BC"/>
    <w:rsid w:val="00703727"/>
    <w:rsid w:val="007037B5"/>
    <w:rsid w:val="007038D5"/>
    <w:rsid w:val="007042BA"/>
    <w:rsid w:val="0070453B"/>
    <w:rsid w:val="0070476E"/>
    <w:rsid w:val="0070478F"/>
    <w:rsid w:val="00704948"/>
    <w:rsid w:val="00704A7E"/>
    <w:rsid w:val="00704D99"/>
    <w:rsid w:val="00704F48"/>
    <w:rsid w:val="00704FE3"/>
    <w:rsid w:val="00705033"/>
    <w:rsid w:val="007052D3"/>
    <w:rsid w:val="007053A4"/>
    <w:rsid w:val="007055C6"/>
    <w:rsid w:val="00705618"/>
    <w:rsid w:val="0070566E"/>
    <w:rsid w:val="0070575E"/>
    <w:rsid w:val="007059D2"/>
    <w:rsid w:val="00705A7A"/>
    <w:rsid w:val="00705D41"/>
    <w:rsid w:val="00705F8D"/>
    <w:rsid w:val="00706346"/>
    <w:rsid w:val="007064DA"/>
    <w:rsid w:val="0070656B"/>
    <w:rsid w:val="0070657B"/>
    <w:rsid w:val="0070695B"/>
    <w:rsid w:val="00706AD5"/>
    <w:rsid w:val="00706C43"/>
    <w:rsid w:val="00706E97"/>
    <w:rsid w:val="00706EB6"/>
    <w:rsid w:val="00707063"/>
    <w:rsid w:val="00707088"/>
    <w:rsid w:val="007070AA"/>
    <w:rsid w:val="00707371"/>
    <w:rsid w:val="0070749A"/>
    <w:rsid w:val="00707658"/>
    <w:rsid w:val="007078D5"/>
    <w:rsid w:val="007079CB"/>
    <w:rsid w:val="007079CE"/>
    <w:rsid w:val="00707AB3"/>
    <w:rsid w:val="00707AFC"/>
    <w:rsid w:val="00707C38"/>
    <w:rsid w:val="00707EE8"/>
    <w:rsid w:val="00707FFA"/>
    <w:rsid w:val="0071025F"/>
    <w:rsid w:val="0071030D"/>
    <w:rsid w:val="007105EC"/>
    <w:rsid w:val="00710676"/>
    <w:rsid w:val="0071083A"/>
    <w:rsid w:val="00710A71"/>
    <w:rsid w:val="00710C6A"/>
    <w:rsid w:val="00710D19"/>
    <w:rsid w:val="00710D5D"/>
    <w:rsid w:val="00710E9E"/>
    <w:rsid w:val="00710F07"/>
    <w:rsid w:val="0071116F"/>
    <w:rsid w:val="007112A0"/>
    <w:rsid w:val="007114EA"/>
    <w:rsid w:val="007115B8"/>
    <w:rsid w:val="00711607"/>
    <w:rsid w:val="007116A2"/>
    <w:rsid w:val="00711B2F"/>
    <w:rsid w:val="00711CE2"/>
    <w:rsid w:val="00711E08"/>
    <w:rsid w:val="0071216C"/>
    <w:rsid w:val="00712387"/>
    <w:rsid w:val="00712510"/>
    <w:rsid w:val="00712687"/>
    <w:rsid w:val="007126D8"/>
    <w:rsid w:val="00712772"/>
    <w:rsid w:val="007128AE"/>
    <w:rsid w:val="00712912"/>
    <w:rsid w:val="00712AEE"/>
    <w:rsid w:val="00712B59"/>
    <w:rsid w:val="00712D13"/>
    <w:rsid w:val="00712EDD"/>
    <w:rsid w:val="00712F15"/>
    <w:rsid w:val="0071319C"/>
    <w:rsid w:val="007131B6"/>
    <w:rsid w:val="007132A6"/>
    <w:rsid w:val="00713555"/>
    <w:rsid w:val="00713697"/>
    <w:rsid w:val="00713725"/>
    <w:rsid w:val="007137A7"/>
    <w:rsid w:val="007139D0"/>
    <w:rsid w:val="007139D5"/>
    <w:rsid w:val="00713B71"/>
    <w:rsid w:val="00713DAF"/>
    <w:rsid w:val="0071411C"/>
    <w:rsid w:val="00714643"/>
    <w:rsid w:val="007148A2"/>
    <w:rsid w:val="00714AB6"/>
    <w:rsid w:val="00714BD9"/>
    <w:rsid w:val="00714DFD"/>
    <w:rsid w:val="00714F0A"/>
    <w:rsid w:val="00714F2F"/>
    <w:rsid w:val="0071519F"/>
    <w:rsid w:val="00715394"/>
    <w:rsid w:val="00715618"/>
    <w:rsid w:val="00715686"/>
    <w:rsid w:val="007156F2"/>
    <w:rsid w:val="0071599A"/>
    <w:rsid w:val="007159FE"/>
    <w:rsid w:val="00715A4F"/>
    <w:rsid w:val="00715B0A"/>
    <w:rsid w:val="00715D4F"/>
    <w:rsid w:val="00715D6B"/>
    <w:rsid w:val="007161A8"/>
    <w:rsid w:val="007162B7"/>
    <w:rsid w:val="00716300"/>
    <w:rsid w:val="00716795"/>
    <w:rsid w:val="007167D1"/>
    <w:rsid w:val="00716968"/>
    <w:rsid w:val="00716B68"/>
    <w:rsid w:val="00716C33"/>
    <w:rsid w:val="00716E7B"/>
    <w:rsid w:val="0071715D"/>
    <w:rsid w:val="00717A30"/>
    <w:rsid w:val="00717D71"/>
    <w:rsid w:val="00717D76"/>
    <w:rsid w:val="007200A5"/>
    <w:rsid w:val="0072022E"/>
    <w:rsid w:val="0072046D"/>
    <w:rsid w:val="0072076F"/>
    <w:rsid w:val="007209E5"/>
    <w:rsid w:val="00720A54"/>
    <w:rsid w:val="00720B39"/>
    <w:rsid w:val="00720F17"/>
    <w:rsid w:val="0072103C"/>
    <w:rsid w:val="00721081"/>
    <w:rsid w:val="007210C7"/>
    <w:rsid w:val="007211B8"/>
    <w:rsid w:val="0072134C"/>
    <w:rsid w:val="00721380"/>
    <w:rsid w:val="007213EE"/>
    <w:rsid w:val="00721421"/>
    <w:rsid w:val="00721738"/>
    <w:rsid w:val="007219A2"/>
    <w:rsid w:val="00721CBD"/>
    <w:rsid w:val="00721D35"/>
    <w:rsid w:val="00721F0A"/>
    <w:rsid w:val="00722652"/>
    <w:rsid w:val="00722AEE"/>
    <w:rsid w:val="00722C40"/>
    <w:rsid w:val="007230CC"/>
    <w:rsid w:val="00723260"/>
    <w:rsid w:val="00723276"/>
    <w:rsid w:val="007233B9"/>
    <w:rsid w:val="007234F2"/>
    <w:rsid w:val="007236E5"/>
    <w:rsid w:val="00723BAC"/>
    <w:rsid w:val="00723E20"/>
    <w:rsid w:val="00723ED7"/>
    <w:rsid w:val="007243A8"/>
    <w:rsid w:val="00724B46"/>
    <w:rsid w:val="00724EA5"/>
    <w:rsid w:val="0072502C"/>
    <w:rsid w:val="007250BD"/>
    <w:rsid w:val="00725160"/>
    <w:rsid w:val="007254FF"/>
    <w:rsid w:val="00725556"/>
    <w:rsid w:val="00725740"/>
    <w:rsid w:val="007259D2"/>
    <w:rsid w:val="00725D0E"/>
    <w:rsid w:val="00725E47"/>
    <w:rsid w:val="0072652F"/>
    <w:rsid w:val="00726563"/>
    <w:rsid w:val="00726717"/>
    <w:rsid w:val="00726872"/>
    <w:rsid w:val="00726CCE"/>
    <w:rsid w:val="00726EE4"/>
    <w:rsid w:val="0072708A"/>
    <w:rsid w:val="0072739F"/>
    <w:rsid w:val="00727BD1"/>
    <w:rsid w:val="00727C8F"/>
    <w:rsid w:val="00727CD3"/>
    <w:rsid w:val="00727D8E"/>
    <w:rsid w:val="0073001C"/>
    <w:rsid w:val="00730379"/>
    <w:rsid w:val="0073055A"/>
    <w:rsid w:val="0073077D"/>
    <w:rsid w:val="00730833"/>
    <w:rsid w:val="00730A69"/>
    <w:rsid w:val="00730C89"/>
    <w:rsid w:val="00730F12"/>
    <w:rsid w:val="00730FA7"/>
    <w:rsid w:val="00730FB1"/>
    <w:rsid w:val="00731244"/>
    <w:rsid w:val="007312CD"/>
    <w:rsid w:val="00731340"/>
    <w:rsid w:val="007316C0"/>
    <w:rsid w:val="007318BB"/>
    <w:rsid w:val="00731958"/>
    <w:rsid w:val="00731970"/>
    <w:rsid w:val="00731977"/>
    <w:rsid w:val="00731B67"/>
    <w:rsid w:val="00731E8D"/>
    <w:rsid w:val="0073201A"/>
    <w:rsid w:val="007321F5"/>
    <w:rsid w:val="007322B3"/>
    <w:rsid w:val="00732329"/>
    <w:rsid w:val="007323E2"/>
    <w:rsid w:val="0073252E"/>
    <w:rsid w:val="00732759"/>
    <w:rsid w:val="007328A1"/>
    <w:rsid w:val="00732CD2"/>
    <w:rsid w:val="00732EE0"/>
    <w:rsid w:val="007330E1"/>
    <w:rsid w:val="007330E6"/>
    <w:rsid w:val="0073330D"/>
    <w:rsid w:val="00733312"/>
    <w:rsid w:val="0073341E"/>
    <w:rsid w:val="0073358F"/>
    <w:rsid w:val="0073372F"/>
    <w:rsid w:val="0073398B"/>
    <w:rsid w:val="00733A2A"/>
    <w:rsid w:val="00733B5D"/>
    <w:rsid w:val="00733F6E"/>
    <w:rsid w:val="007340E4"/>
    <w:rsid w:val="0073417E"/>
    <w:rsid w:val="007341C1"/>
    <w:rsid w:val="007341C7"/>
    <w:rsid w:val="00734350"/>
    <w:rsid w:val="0073438E"/>
    <w:rsid w:val="0073453B"/>
    <w:rsid w:val="00734589"/>
    <w:rsid w:val="0073464D"/>
    <w:rsid w:val="00734715"/>
    <w:rsid w:val="007347DF"/>
    <w:rsid w:val="00734BEF"/>
    <w:rsid w:val="007350DB"/>
    <w:rsid w:val="007355C5"/>
    <w:rsid w:val="00735603"/>
    <w:rsid w:val="00735610"/>
    <w:rsid w:val="007356F1"/>
    <w:rsid w:val="007358C9"/>
    <w:rsid w:val="0073593D"/>
    <w:rsid w:val="007359E8"/>
    <w:rsid w:val="00735B1E"/>
    <w:rsid w:val="00735BEF"/>
    <w:rsid w:val="00735C20"/>
    <w:rsid w:val="00735CBC"/>
    <w:rsid w:val="00735E89"/>
    <w:rsid w:val="00736150"/>
    <w:rsid w:val="007361AF"/>
    <w:rsid w:val="007363F0"/>
    <w:rsid w:val="00736405"/>
    <w:rsid w:val="0073644E"/>
    <w:rsid w:val="007365C0"/>
    <w:rsid w:val="0073668B"/>
    <w:rsid w:val="007366B0"/>
    <w:rsid w:val="007368BB"/>
    <w:rsid w:val="00736948"/>
    <w:rsid w:val="00736A6C"/>
    <w:rsid w:val="00736AF9"/>
    <w:rsid w:val="00736CA1"/>
    <w:rsid w:val="00736DF1"/>
    <w:rsid w:val="00736E02"/>
    <w:rsid w:val="0073721C"/>
    <w:rsid w:val="0073727D"/>
    <w:rsid w:val="007372EF"/>
    <w:rsid w:val="007378F8"/>
    <w:rsid w:val="00737959"/>
    <w:rsid w:val="00737C22"/>
    <w:rsid w:val="00737E7A"/>
    <w:rsid w:val="00737F17"/>
    <w:rsid w:val="00740282"/>
    <w:rsid w:val="007406DB"/>
    <w:rsid w:val="007407A3"/>
    <w:rsid w:val="00740AB1"/>
    <w:rsid w:val="00740B61"/>
    <w:rsid w:val="00740B81"/>
    <w:rsid w:val="00740E12"/>
    <w:rsid w:val="00740EE0"/>
    <w:rsid w:val="0074110F"/>
    <w:rsid w:val="00741314"/>
    <w:rsid w:val="0074137B"/>
    <w:rsid w:val="007414CC"/>
    <w:rsid w:val="00741535"/>
    <w:rsid w:val="007417AB"/>
    <w:rsid w:val="00741986"/>
    <w:rsid w:val="00741999"/>
    <w:rsid w:val="007419CB"/>
    <w:rsid w:val="00741A28"/>
    <w:rsid w:val="00741AF5"/>
    <w:rsid w:val="00741B33"/>
    <w:rsid w:val="00741CB9"/>
    <w:rsid w:val="00741F8A"/>
    <w:rsid w:val="00742091"/>
    <w:rsid w:val="00742171"/>
    <w:rsid w:val="007426BC"/>
    <w:rsid w:val="007428C5"/>
    <w:rsid w:val="007428E1"/>
    <w:rsid w:val="00742C9F"/>
    <w:rsid w:val="00742CD0"/>
    <w:rsid w:val="00742D95"/>
    <w:rsid w:val="00742ED5"/>
    <w:rsid w:val="00742F9C"/>
    <w:rsid w:val="0074352C"/>
    <w:rsid w:val="00743944"/>
    <w:rsid w:val="007439FA"/>
    <w:rsid w:val="00743C4E"/>
    <w:rsid w:val="00743DE2"/>
    <w:rsid w:val="00743E03"/>
    <w:rsid w:val="00744118"/>
    <w:rsid w:val="007441D7"/>
    <w:rsid w:val="007442F4"/>
    <w:rsid w:val="00744682"/>
    <w:rsid w:val="00744A06"/>
    <w:rsid w:val="00744A11"/>
    <w:rsid w:val="00744AED"/>
    <w:rsid w:val="00744BB3"/>
    <w:rsid w:val="00744D97"/>
    <w:rsid w:val="00744E36"/>
    <w:rsid w:val="00744F3D"/>
    <w:rsid w:val="00744FEC"/>
    <w:rsid w:val="007450BB"/>
    <w:rsid w:val="007450BC"/>
    <w:rsid w:val="007452F4"/>
    <w:rsid w:val="00745870"/>
    <w:rsid w:val="00745888"/>
    <w:rsid w:val="00745943"/>
    <w:rsid w:val="00745BA6"/>
    <w:rsid w:val="00745BDC"/>
    <w:rsid w:val="00745CF2"/>
    <w:rsid w:val="00745E2E"/>
    <w:rsid w:val="00745FDE"/>
    <w:rsid w:val="007460F3"/>
    <w:rsid w:val="00746624"/>
    <w:rsid w:val="0074676B"/>
    <w:rsid w:val="00746986"/>
    <w:rsid w:val="00746ADE"/>
    <w:rsid w:val="00746C39"/>
    <w:rsid w:val="00747110"/>
    <w:rsid w:val="007471B7"/>
    <w:rsid w:val="007472F6"/>
    <w:rsid w:val="00747386"/>
    <w:rsid w:val="00747421"/>
    <w:rsid w:val="0074751D"/>
    <w:rsid w:val="007475C0"/>
    <w:rsid w:val="007478BD"/>
    <w:rsid w:val="00747947"/>
    <w:rsid w:val="00747DFE"/>
    <w:rsid w:val="00747F5E"/>
    <w:rsid w:val="00750684"/>
    <w:rsid w:val="0075078E"/>
    <w:rsid w:val="0075090A"/>
    <w:rsid w:val="007509A5"/>
    <w:rsid w:val="00750B3C"/>
    <w:rsid w:val="00750D44"/>
    <w:rsid w:val="007510AC"/>
    <w:rsid w:val="00751161"/>
    <w:rsid w:val="00751208"/>
    <w:rsid w:val="0075122A"/>
    <w:rsid w:val="0075127F"/>
    <w:rsid w:val="00751306"/>
    <w:rsid w:val="007514B1"/>
    <w:rsid w:val="007514E3"/>
    <w:rsid w:val="007515F1"/>
    <w:rsid w:val="00751654"/>
    <w:rsid w:val="00751687"/>
    <w:rsid w:val="007516A4"/>
    <w:rsid w:val="00751791"/>
    <w:rsid w:val="00751994"/>
    <w:rsid w:val="007519F1"/>
    <w:rsid w:val="007519F5"/>
    <w:rsid w:val="00751A9F"/>
    <w:rsid w:val="00751B0E"/>
    <w:rsid w:val="00751B39"/>
    <w:rsid w:val="00751D62"/>
    <w:rsid w:val="00751D99"/>
    <w:rsid w:val="00752016"/>
    <w:rsid w:val="0075248A"/>
    <w:rsid w:val="007524F1"/>
    <w:rsid w:val="00752662"/>
    <w:rsid w:val="00752733"/>
    <w:rsid w:val="0075276A"/>
    <w:rsid w:val="0075282A"/>
    <w:rsid w:val="0075299B"/>
    <w:rsid w:val="00752CAE"/>
    <w:rsid w:val="00752D7A"/>
    <w:rsid w:val="007530B7"/>
    <w:rsid w:val="00753352"/>
    <w:rsid w:val="007538ED"/>
    <w:rsid w:val="00753CF9"/>
    <w:rsid w:val="00753E09"/>
    <w:rsid w:val="00753E8B"/>
    <w:rsid w:val="00753EFC"/>
    <w:rsid w:val="00753F5A"/>
    <w:rsid w:val="00754285"/>
    <w:rsid w:val="00754837"/>
    <w:rsid w:val="00754863"/>
    <w:rsid w:val="00754B9F"/>
    <w:rsid w:val="00754BBE"/>
    <w:rsid w:val="00754BE6"/>
    <w:rsid w:val="00754CD4"/>
    <w:rsid w:val="00754E17"/>
    <w:rsid w:val="0075509D"/>
    <w:rsid w:val="0075536E"/>
    <w:rsid w:val="007553FD"/>
    <w:rsid w:val="0075543D"/>
    <w:rsid w:val="00755880"/>
    <w:rsid w:val="0075590E"/>
    <w:rsid w:val="00755A6B"/>
    <w:rsid w:val="0075634C"/>
    <w:rsid w:val="007563A2"/>
    <w:rsid w:val="007563D2"/>
    <w:rsid w:val="007565BE"/>
    <w:rsid w:val="0075691A"/>
    <w:rsid w:val="00756928"/>
    <w:rsid w:val="00756E15"/>
    <w:rsid w:val="00756E53"/>
    <w:rsid w:val="00756EAD"/>
    <w:rsid w:val="00756EF9"/>
    <w:rsid w:val="00756F8A"/>
    <w:rsid w:val="00757203"/>
    <w:rsid w:val="007573D2"/>
    <w:rsid w:val="007574B5"/>
    <w:rsid w:val="0075754F"/>
    <w:rsid w:val="00757572"/>
    <w:rsid w:val="00757598"/>
    <w:rsid w:val="00757824"/>
    <w:rsid w:val="00757868"/>
    <w:rsid w:val="007578C2"/>
    <w:rsid w:val="00757B8E"/>
    <w:rsid w:val="00757C1D"/>
    <w:rsid w:val="00757D46"/>
    <w:rsid w:val="00757D75"/>
    <w:rsid w:val="00760106"/>
    <w:rsid w:val="007603AF"/>
    <w:rsid w:val="00760E5F"/>
    <w:rsid w:val="00760EB1"/>
    <w:rsid w:val="00760EE9"/>
    <w:rsid w:val="00761118"/>
    <w:rsid w:val="007615FC"/>
    <w:rsid w:val="00761694"/>
    <w:rsid w:val="00761762"/>
    <w:rsid w:val="007617CD"/>
    <w:rsid w:val="0076189E"/>
    <w:rsid w:val="0076191E"/>
    <w:rsid w:val="00761B25"/>
    <w:rsid w:val="00761C5F"/>
    <w:rsid w:val="00761CEC"/>
    <w:rsid w:val="00761DBF"/>
    <w:rsid w:val="00761FB1"/>
    <w:rsid w:val="0076213F"/>
    <w:rsid w:val="0076228B"/>
    <w:rsid w:val="00762346"/>
    <w:rsid w:val="007625D7"/>
    <w:rsid w:val="00762658"/>
    <w:rsid w:val="0076265C"/>
    <w:rsid w:val="007627BF"/>
    <w:rsid w:val="007627E2"/>
    <w:rsid w:val="007628A5"/>
    <w:rsid w:val="00762985"/>
    <w:rsid w:val="00762A2E"/>
    <w:rsid w:val="00762BF0"/>
    <w:rsid w:val="00762C0D"/>
    <w:rsid w:val="00762C68"/>
    <w:rsid w:val="00762CDA"/>
    <w:rsid w:val="00762D1F"/>
    <w:rsid w:val="00762EEC"/>
    <w:rsid w:val="0076301B"/>
    <w:rsid w:val="00763036"/>
    <w:rsid w:val="0076317A"/>
    <w:rsid w:val="00763545"/>
    <w:rsid w:val="0076375E"/>
    <w:rsid w:val="007639A5"/>
    <w:rsid w:val="00763A3D"/>
    <w:rsid w:val="00763B32"/>
    <w:rsid w:val="00763B9B"/>
    <w:rsid w:val="00763CBB"/>
    <w:rsid w:val="0076403D"/>
    <w:rsid w:val="007645EA"/>
    <w:rsid w:val="007648F2"/>
    <w:rsid w:val="00764946"/>
    <w:rsid w:val="0076496F"/>
    <w:rsid w:val="00764A6F"/>
    <w:rsid w:val="00764B55"/>
    <w:rsid w:val="00764C97"/>
    <w:rsid w:val="00764D1C"/>
    <w:rsid w:val="00764F83"/>
    <w:rsid w:val="00765110"/>
    <w:rsid w:val="0076511E"/>
    <w:rsid w:val="007651C8"/>
    <w:rsid w:val="00765231"/>
    <w:rsid w:val="007653FB"/>
    <w:rsid w:val="00765462"/>
    <w:rsid w:val="00765463"/>
    <w:rsid w:val="007654E8"/>
    <w:rsid w:val="0076551B"/>
    <w:rsid w:val="007655C3"/>
    <w:rsid w:val="00765A64"/>
    <w:rsid w:val="00765AF5"/>
    <w:rsid w:val="00765BE3"/>
    <w:rsid w:val="00765C4E"/>
    <w:rsid w:val="0076620C"/>
    <w:rsid w:val="00766320"/>
    <w:rsid w:val="00766366"/>
    <w:rsid w:val="0076690C"/>
    <w:rsid w:val="00766A65"/>
    <w:rsid w:val="00766AA1"/>
    <w:rsid w:val="00766C23"/>
    <w:rsid w:val="00766DE2"/>
    <w:rsid w:val="00766DFD"/>
    <w:rsid w:val="00766E66"/>
    <w:rsid w:val="00767210"/>
    <w:rsid w:val="0076723D"/>
    <w:rsid w:val="00767361"/>
    <w:rsid w:val="007675D1"/>
    <w:rsid w:val="00767720"/>
    <w:rsid w:val="0076775D"/>
    <w:rsid w:val="00767ACF"/>
    <w:rsid w:val="00767B32"/>
    <w:rsid w:val="00767B84"/>
    <w:rsid w:val="00767BF8"/>
    <w:rsid w:val="00767D0A"/>
    <w:rsid w:val="00767D4C"/>
    <w:rsid w:val="00770094"/>
    <w:rsid w:val="007701A4"/>
    <w:rsid w:val="0077040F"/>
    <w:rsid w:val="00770466"/>
    <w:rsid w:val="007705A3"/>
    <w:rsid w:val="00770B06"/>
    <w:rsid w:val="00770E07"/>
    <w:rsid w:val="0077107C"/>
    <w:rsid w:val="00771634"/>
    <w:rsid w:val="0077183D"/>
    <w:rsid w:val="007719D9"/>
    <w:rsid w:val="00771EA9"/>
    <w:rsid w:val="00771F46"/>
    <w:rsid w:val="007720AC"/>
    <w:rsid w:val="007726F4"/>
    <w:rsid w:val="00772896"/>
    <w:rsid w:val="00772C56"/>
    <w:rsid w:val="00772C9C"/>
    <w:rsid w:val="007730AF"/>
    <w:rsid w:val="00773102"/>
    <w:rsid w:val="00773381"/>
    <w:rsid w:val="00773541"/>
    <w:rsid w:val="00773586"/>
    <w:rsid w:val="00773619"/>
    <w:rsid w:val="0077372B"/>
    <w:rsid w:val="00773856"/>
    <w:rsid w:val="00773948"/>
    <w:rsid w:val="007739B7"/>
    <w:rsid w:val="00773A5E"/>
    <w:rsid w:val="00774021"/>
    <w:rsid w:val="00774261"/>
    <w:rsid w:val="007742DF"/>
    <w:rsid w:val="0077445F"/>
    <w:rsid w:val="0077449A"/>
    <w:rsid w:val="00774532"/>
    <w:rsid w:val="007745C6"/>
    <w:rsid w:val="00774660"/>
    <w:rsid w:val="007746EA"/>
    <w:rsid w:val="007747CA"/>
    <w:rsid w:val="007749FB"/>
    <w:rsid w:val="00774A90"/>
    <w:rsid w:val="00774DB7"/>
    <w:rsid w:val="00774E36"/>
    <w:rsid w:val="0077500F"/>
    <w:rsid w:val="00775121"/>
    <w:rsid w:val="007751A8"/>
    <w:rsid w:val="007751D7"/>
    <w:rsid w:val="007752C0"/>
    <w:rsid w:val="0077555B"/>
    <w:rsid w:val="00775576"/>
    <w:rsid w:val="007757FB"/>
    <w:rsid w:val="00775ACC"/>
    <w:rsid w:val="00775B2F"/>
    <w:rsid w:val="00775C84"/>
    <w:rsid w:val="00775CB4"/>
    <w:rsid w:val="00775D8B"/>
    <w:rsid w:val="00775E46"/>
    <w:rsid w:val="00775F14"/>
    <w:rsid w:val="007760CE"/>
    <w:rsid w:val="007760FC"/>
    <w:rsid w:val="0077628A"/>
    <w:rsid w:val="0077638B"/>
    <w:rsid w:val="0077658D"/>
    <w:rsid w:val="00776603"/>
    <w:rsid w:val="00776607"/>
    <w:rsid w:val="007766A1"/>
    <w:rsid w:val="0077696F"/>
    <w:rsid w:val="00776987"/>
    <w:rsid w:val="00776A83"/>
    <w:rsid w:val="00776AD0"/>
    <w:rsid w:val="00776D2A"/>
    <w:rsid w:val="00777077"/>
    <w:rsid w:val="0077720C"/>
    <w:rsid w:val="00777214"/>
    <w:rsid w:val="007773D4"/>
    <w:rsid w:val="007773EC"/>
    <w:rsid w:val="0077752A"/>
    <w:rsid w:val="0077780F"/>
    <w:rsid w:val="0077795D"/>
    <w:rsid w:val="00777986"/>
    <w:rsid w:val="007779FA"/>
    <w:rsid w:val="00777AB3"/>
    <w:rsid w:val="00777C66"/>
    <w:rsid w:val="00777CFC"/>
    <w:rsid w:val="00777DEE"/>
    <w:rsid w:val="00780324"/>
    <w:rsid w:val="00780699"/>
    <w:rsid w:val="007807C7"/>
    <w:rsid w:val="007809BA"/>
    <w:rsid w:val="007809F3"/>
    <w:rsid w:val="00780A4F"/>
    <w:rsid w:val="00780A6E"/>
    <w:rsid w:val="00780AAB"/>
    <w:rsid w:val="00780B50"/>
    <w:rsid w:val="00780E34"/>
    <w:rsid w:val="00780F7C"/>
    <w:rsid w:val="00781161"/>
    <w:rsid w:val="00781170"/>
    <w:rsid w:val="007811ED"/>
    <w:rsid w:val="007817A2"/>
    <w:rsid w:val="00781A52"/>
    <w:rsid w:val="00781C17"/>
    <w:rsid w:val="00782333"/>
    <w:rsid w:val="0078242D"/>
    <w:rsid w:val="0078268F"/>
    <w:rsid w:val="00782AE1"/>
    <w:rsid w:val="00782CE4"/>
    <w:rsid w:val="00782D59"/>
    <w:rsid w:val="00782D79"/>
    <w:rsid w:val="00782F89"/>
    <w:rsid w:val="00782FB0"/>
    <w:rsid w:val="007832C9"/>
    <w:rsid w:val="0078339A"/>
    <w:rsid w:val="0078351C"/>
    <w:rsid w:val="007836F3"/>
    <w:rsid w:val="00783978"/>
    <w:rsid w:val="00783A01"/>
    <w:rsid w:val="00783D93"/>
    <w:rsid w:val="00783E91"/>
    <w:rsid w:val="00783EAA"/>
    <w:rsid w:val="0078447E"/>
    <w:rsid w:val="00784815"/>
    <w:rsid w:val="0078482F"/>
    <w:rsid w:val="00784906"/>
    <w:rsid w:val="00784FE6"/>
    <w:rsid w:val="007854F8"/>
    <w:rsid w:val="00785780"/>
    <w:rsid w:val="00785ADA"/>
    <w:rsid w:val="00785C89"/>
    <w:rsid w:val="00786204"/>
    <w:rsid w:val="007863F6"/>
    <w:rsid w:val="00786522"/>
    <w:rsid w:val="00786627"/>
    <w:rsid w:val="00786661"/>
    <w:rsid w:val="00786679"/>
    <w:rsid w:val="007868FF"/>
    <w:rsid w:val="00786A44"/>
    <w:rsid w:val="00786AE1"/>
    <w:rsid w:val="00786C0E"/>
    <w:rsid w:val="00786C4C"/>
    <w:rsid w:val="00786D2D"/>
    <w:rsid w:val="00786ED0"/>
    <w:rsid w:val="00786F1A"/>
    <w:rsid w:val="00787013"/>
    <w:rsid w:val="00787022"/>
    <w:rsid w:val="007872A5"/>
    <w:rsid w:val="007875F3"/>
    <w:rsid w:val="00787748"/>
    <w:rsid w:val="00787874"/>
    <w:rsid w:val="007878DB"/>
    <w:rsid w:val="00787BEC"/>
    <w:rsid w:val="00787C41"/>
    <w:rsid w:val="00787E34"/>
    <w:rsid w:val="007901E4"/>
    <w:rsid w:val="0079022B"/>
    <w:rsid w:val="007902A4"/>
    <w:rsid w:val="007903D1"/>
    <w:rsid w:val="00790616"/>
    <w:rsid w:val="00790686"/>
    <w:rsid w:val="00790729"/>
    <w:rsid w:val="00790863"/>
    <w:rsid w:val="007909A5"/>
    <w:rsid w:val="00790A5E"/>
    <w:rsid w:val="00790AF2"/>
    <w:rsid w:val="00790B01"/>
    <w:rsid w:val="00790BA3"/>
    <w:rsid w:val="00790CD9"/>
    <w:rsid w:val="00790DD3"/>
    <w:rsid w:val="00790E5D"/>
    <w:rsid w:val="00791756"/>
    <w:rsid w:val="00791799"/>
    <w:rsid w:val="00791922"/>
    <w:rsid w:val="007919B6"/>
    <w:rsid w:val="00791A1B"/>
    <w:rsid w:val="00791B55"/>
    <w:rsid w:val="00791B8D"/>
    <w:rsid w:val="00791C32"/>
    <w:rsid w:val="00791CCA"/>
    <w:rsid w:val="00791D7E"/>
    <w:rsid w:val="00791DEA"/>
    <w:rsid w:val="00791F05"/>
    <w:rsid w:val="00792292"/>
    <w:rsid w:val="00792365"/>
    <w:rsid w:val="007923BB"/>
    <w:rsid w:val="007925BC"/>
    <w:rsid w:val="00792E66"/>
    <w:rsid w:val="00793001"/>
    <w:rsid w:val="007930C2"/>
    <w:rsid w:val="0079317B"/>
    <w:rsid w:val="007931EE"/>
    <w:rsid w:val="00793212"/>
    <w:rsid w:val="00793347"/>
    <w:rsid w:val="0079358A"/>
    <w:rsid w:val="00793F98"/>
    <w:rsid w:val="00793FBD"/>
    <w:rsid w:val="0079400D"/>
    <w:rsid w:val="00794052"/>
    <w:rsid w:val="00794087"/>
    <w:rsid w:val="007943CE"/>
    <w:rsid w:val="00794843"/>
    <w:rsid w:val="0079487A"/>
    <w:rsid w:val="007948C7"/>
    <w:rsid w:val="00794982"/>
    <w:rsid w:val="00794B56"/>
    <w:rsid w:val="00794B8B"/>
    <w:rsid w:val="00794C3D"/>
    <w:rsid w:val="00794D49"/>
    <w:rsid w:val="00794EBC"/>
    <w:rsid w:val="007950DD"/>
    <w:rsid w:val="00795373"/>
    <w:rsid w:val="007953B8"/>
    <w:rsid w:val="007954D9"/>
    <w:rsid w:val="0079555D"/>
    <w:rsid w:val="007958A2"/>
    <w:rsid w:val="00795900"/>
    <w:rsid w:val="00795987"/>
    <w:rsid w:val="00795ADE"/>
    <w:rsid w:val="00795BD5"/>
    <w:rsid w:val="00795C62"/>
    <w:rsid w:val="00795E5F"/>
    <w:rsid w:val="00795FA7"/>
    <w:rsid w:val="00795FF6"/>
    <w:rsid w:val="00796216"/>
    <w:rsid w:val="0079621D"/>
    <w:rsid w:val="0079622F"/>
    <w:rsid w:val="00796793"/>
    <w:rsid w:val="0079691D"/>
    <w:rsid w:val="007969D0"/>
    <w:rsid w:val="00796BED"/>
    <w:rsid w:val="00796C0F"/>
    <w:rsid w:val="00796DAA"/>
    <w:rsid w:val="00796E4D"/>
    <w:rsid w:val="00796EC1"/>
    <w:rsid w:val="00796FB3"/>
    <w:rsid w:val="0079718E"/>
    <w:rsid w:val="007974BC"/>
    <w:rsid w:val="007975B4"/>
    <w:rsid w:val="00797676"/>
    <w:rsid w:val="0079783F"/>
    <w:rsid w:val="00797A33"/>
    <w:rsid w:val="00797AD9"/>
    <w:rsid w:val="00797AF6"/>
    <w:rsid w:val="00797F76"/>
    <w:rsid w:val="007A000A"/>
    <w:rsid w:val="007A004F"/>
    <w:rsid w:val="007A030A"/>
    <w:rsid w:val="007A037C"/>
    <w:rsid w:val="007A04FF"/>
    <w:rsid w:val="007A064F"/>
    <w:rsid w:val="007A0838"/>
    <w:rsid w:val="007A0990"/>
    <w:rsid w:val="007A0AC8"/>
    <w:rsid w:val="007A0BD1"/>
    <w:rsid w:val="007A0E61"/>
    <w:rsid w:val="007A111F"/>
    <w:rsid w:val="007A11B3"/>
    <w:rsid w:val="007A1336"/>
    <w:rsid w:val="007A148C"/>
    <w:rsid w:val="007A15E4"/>
    <w:rsid w:val="007A1600"/>
    <w:rsid w:val="007A16AF"/>
    <w:rsid w:val="007A16DB"/>
    <w:rsid w:val="007A1784"/>
    <w:rsid w:val="007A1AEB"/>
    <w:rsid w:val="007A1CB9"/>
    <w:rsid w:val="007A1F3A"/>
    <w:rsid w:val="007A2097"/>
    <w:rsid w:val="007A217C"/>
    <w:rsid w:val="007A22BC"/>
    <w:rsid w:val="007A2509"/>
    <w:rsid w:val="007A29DD"/>
    <w:rsid w:val="007A2C9D"/>
    <w:rsid w:val="007A2E2B"/>
    <w:rsid w:val="007A323A"/>
    <w:rsid w:val="007A351D"/>
    <w:rsid w:val="007A371D"/>
    <w:rsid w:val="007A3846"/>
    <w:rsid w:val="007A3C97"/>
    <w:rsid w:val="007A3FDE"/>
    <w:rsid w:val="007A4089"/>
    <w:rsid w:val="007A42F1"/>
    <w:rsid w:val="007A4486"/>
    <w:rsid w:val="007A48BE"/>
    <w:rsid w:val="007A49CD"/>
    <w:rsid w:val="007A49D0"/>
    <w:rsid w:val="007A4A99"/>
    <w:rsid w:val="007A4B10"/>
    <w:rsid w:val="007A4C81"/>
    <w:rsid w:val="007A4CDC"/>
    <w:rsid w:val="007A4F1B"/>
    <w:rsid w:val="007A52D3"/>
    <w:rsid w:val="007A554A"/>
    <w:rsid w:val="007A57F6"/>
    <w:rsid w:val="007A5802"/>
    <w:rsid w:val="007A583E"/>
    <w:rsid w:val="007A58AA"/>
    <w:rsid w:val="007A5C7F"/>
    <w:rsid w:val="007A5D24"/>
    <w:rsid w:val="007A5EB4"/>
    <w:rsid w:val="007A5F11"/>
    <w:rsid w:val="007A625D"/>
    <w:rsid w:val="007A66A2"/>
    <w:rsid w:val="007A684A"/>
    <w:rsid w:val="007A6928"/>
    <w:rsid w:val="007A697B"/>
    <w:rsid w:val="007A6C7C"/>
    <w:rsid w:val="007A6E14"/>
    <w:rsid w:val="007A7269"/>
    <w:rsid w:val="007A7623"/>
    <w:rsid w:val="007A7763"/>
    <w:rsid w:val="007A7855"/>
    <w:rsid w:val="007A7C0E"/>
    <w:rsid w:val="007A7C43"/>
    <w:rsid w:val="007A7C89"/>
    <w:rsid w:val="007A7D08"/>
    <w:rsid w:val="007A7E7F"/>
    <w:rsid w:val="007A7FC7"/>
    <w:rsid w:val="007B0056"/>
    <w:rsid w:val="007B0248"/>
    <w:rsid w:val="007B024E"/>
    <w:rsid w:val="007B02A4"/>
    <w:rsid w:val="007B02EE"/>
    <w:rsid w:val="007B03C2"/>
    <w:rsid w:val="007B03DF"/>
    <w:rsid w:val="007B03F2"/>
    <w:rsid w:val="007B0470"/>
    <w:rsid w:val="007B07BC"/>
    <w:rsid w:val="007B08A9"/>
    <w:rsid w:val="007B0997"/>
    <w:rsid w:val="007B0A43"/>
    <w:rsid w:val="007B0AB7"/>
    <w:rsid w:val="007B0ADC"/>
    <w:rsid w:val="007B0BC4"/>
    <w:rsid w:val="007B152E"/>
    <w:rsid w:val="007B1693"/>
    <w:rsid w:val="007B1AC2"/>
    <w:rsid w:val="007B1D68"/>
    <w:rsid w:val="007B1E13"/>
    <w:rsid w:val="007B1EF7"/>
    <w:rsid w:val="007B202C"/>
    <w:rsid w:val="007B20CA"/>
    <w:rsid w:val="007B2505"/>
    <w:rsid w:val="007B26FD"/>
    <w:rsid w:val="007B27ED"/>
    <w:rsid w:val="007B290F"/>
    <w:rsid w:val="007B2F15"/>
    <w:rsid w:val="007B2FDC"/>
    <w:rsid w:val="007B3116"/>
    <w:rsid w:val="007B3221"/>
    <w:rsid w:val="007B3248"/>
    <w:rsid w:val="007B36CB"/>
    <w:rsid w:val="007B37D7"/>
    <w:rsid w:val="007B3837"/>
    <w:rsid w:val="007B3B1A"/>
    <w:rsid w:val="007B3D6D"/>
    <w:rsid w:val="007B3E6B"/>
    <w:rsid w:val="007B3E78"/>
    <w:rsid w:val="007B40BB"/>
    <w:rsid w:val="007B413D"/>
    <w:rsid w:val="007B420E"/>
    <w:rsid w:val="007B4672"/>
    <w:rsid w:val="007B4881"/>
    <w:rsid w:val="007B4916"/>
    <w:rsid w:val="007B4B77"/>
    <w:rsid w:val="007B4D20"/>
    <w:rsid w:val="007B4D4E"/>
    <w:rsid w:val="007B4DB6"/>
    <w:rsid w:val="007B4E8B"/>
    <w:rsid w:val="007B4EA5"/>
    <w:rsid w:val="007B55B6"/>
    <w:rsid w:val="007B5884"/>
    <w:rsid w:val="007B5975"/>
    <w:rsid w:val="007B5ABC"/>
    <w:rsid w:val="007B5B25"/>
    <w:rsid w:val="007B5C2A"/>
    <w:rsid w:val="007B601A"/>
    <w:rsid w:val="007B612B"/>
    <w:rsid w:val="007B61AB"/>
    <w:rsid w:val="007B6219"/>
    <w:rsid w:val="007B6373"/>
    <w:rsid w:val="007B6423"/>
    <w:rsid w:val="007B64F0"/>
    <w:rsid w:val="007B65E5"/>
    <w:rsid w:val="007B6952"/>
    <w:rsid w:val="007B6BF4"/>
    <w:rsid w:val="007B7001"/>
    <w:rsid w:val="007B7011"/>
    <w:rsid w:val="007B7012"/>
    <w:rsid w:val="007B707F"/>
    <w:rsid w:val="007B7194"/>
    <w:rsid w:val="007B71B2"/>
    <w:rsid w:val="007B7383"/>
    <w:rsid w:val="007B7C61"/>
    <w:rsid w:val="007B7CD1"/>
    <w:rsid w:val="007B7D76"/>
    <w:rsid w:val="007C00FB"/>
    <w:rsid w:val="007C02C0"/>
    <w:rsid w:val="007C08A9"/>
    <w:rsid w:val="007C08D6"/>
    <w:rsid w:val="007C0A78"/>
    <w:rsid w:val="007C1079"/>
    <w:rsid w:val="007C12D0"/>
    <w:rsid w:val="007C1402"/>
    <w:rsid w:val="007C1466"/>
    <w:rsid w:val="007C1483"/>
    <w:rsid w:val="007C15BE"/>
    <w:rsid w:val="007C18A1"/>
    <w:rsid w:val="007C191F"/>
    <w:rsid w:val="007C1AB5"/>
    <w:rsid w:val="007C1B01"/>
    <w:rsid w:val="007C1BC4"/>
    <w:rsid w:val="007C1D79"/>
    <w:rsid w:val="007C1E40"/>
    <w:rsid w:val="007C1FAF"/>
    <w:rsid w:val="007C22AE"/>
    <w:rsid w:val="007C22E1"/>
    <w:rsid w:val="007C2368"/>
    <w:rsid w:val="007C2543"/>
    <w:rsid w:val="007C26DA"/>
    <w:rsid w:val="007C2722"/>
    <w:rsid w:val="007C2784"/>
    <w:rsid w:val="007C27DB"/>
    <w:rsid w:val="007C2A37"/>
    <w:rsid w:val="007C2DB3"/>
    <w:rsid w:val="007C2E6A"/>
    <w:rsid w:val="007C2EB7"/>
    <w:rsid w:val="007C2ED3"/>
    <w:rsid w:val="007C313F"/>
    <w:rsid w:val="007C356C"/>
    <w:rsid w:val="007C3729"/>
    <w:rsid w:val="007C37E5"/>
    <w:rsid w:val="007C39A8"/>
    <w:rsid w:val="007C3B19"/>
    <w:rsid w:val="007C3ECC"/>
    <w:rsid w:val="007C40AE"/>
    <w:rsid w:val="007C41AA"/>
    <w:rsid w:val="007C4516"/>
    <w:rsid w:val="007C4952"/>
    <w:rsid w:val="007C4C18"/>
    <w:rsid w:val="007C4FB4"/>
    <w:rsid w:val="007C5083"/>
    <w:rsid w:val="007C54B3"/>
    <w:rsid w:val="007C55C3"/>
    <w:rsid w:val="007C5760"/>
    <w:rsid w:val="007C597B"/>
    <w:rsid w:val="007C5D7C"/>
    <w:rsid w:val="007C601B"/>
    <w:rsid w:val="007C602D"/>
    <w:rsid w:val="007C603A"/>
    <w:rsid w:val="007C61D8"/>
    <w:rsid w:val="007C6346"/>
    <w:rsid w:val="007C64B8"/>
    <w:rsid w:val="007C6546"/>
    <w:rsid w:val="007C6631"/>
    <w:rsid w:val="007C6691"/>
    <w:rsid w:val="007C66AA"/>
    <w:rsid w:val="007C686F"/>
    <w:rsid w:val="007C68F9"/>
    <w:rsid w:val="007C6E37"/>
    <w:rsid w:val="007C6ED6"/>
    <w:rsid w:val="007C6F4E"/>
    <w:rsid w:val="007C7024"/>
    <w:rsid w:val="007C7264"/>
    <w:rsid w:val="007C7265"/>
    <w:rsid w:val="007C72B7"/>
    <w:rsid w:val="007C775F"/>
    <w:rsid w:val="007C78D7"/>
    <w:rsid w:val="007C7AD2"/>
    <w:rsid w:val="007C7CE6"/>
    <w:rsid w:val="007C7CFB"/>
    <w:rsid w:val="007C7D0C"/>
    <w:rsid w:val="007C7E9A"/>
    <w:rsid w:val="007D0126"/>
    <w:rsid w:val="007D045C"/>
    <w:rsid w:val="007D05C9"/>
    <w:rsid w:val="007D0625"/>
    <w:rsid w:val="007D06BC"/>
    <w:rsid w:val="007D0A5A"/>
    <w:rsid w:val="007D0B98"/>
    <w:rsid w:val="007D12F2"/>
    <w:rsid w:val="007D15F4"/>
    <w:rsid w:val="007D1813"/>
    <w:rsid w:val="007D1980"/>
    <w:rsid w:val="007D1C8E"/>
    <w:rsid w:val="007D242B"/>
    <w:rsid w:val="007D2513"/>
    <w:rsid w:val="007D289E"/>
    <w:rsid w:val="007D29A9"/>
    <w:rsid w:val="007D29D6"/>
    <w:rsid w:val="007D2C86"/>
    <w:rsid w:val="007D2E4F"/>
    <w:rsid w:val="007D2E96"/>
    <w:rsid w:val="007D2FDB"/>
    <w:rsid w:val="007D3034"/>
    <w:rsid w:val="007D3058"/>
    <w:rsid w:val="007D3161"/>
    <w:rsid w:val="007D3642"/>
    <w:rsid w:val="007D3AFC"/>
    <w:rsid w:val="007D3C47"/>
    <w:rsid w:val="007D4062"/>
    <w:rsid w:val="007D418E"/>
    <w:rsid w:val="007D441F"/>
    <w:rsid w:val="007D4D26"/>
    <w:rsid w:val="007D4FAF"/>
    <w:rsid w:val="007D5235"/>
    <w:rsid w:val="007D5347"/>
    <w:rsid w:val="007D542F"/>
    <w:rsid w:val="007D588D"/>
    <w:rsid w:val="007D5C21"/>
    <w:rsid w:val="007D5CD9"/>
    <w:rsid w:val="007D5D27"/>
    <w:rsid w:val="007D5E23"/>
    <w:rsid w:val="007D5EC3"/>
    <w:rsid w:val="007D5FC8"/>
    <w:rsid w:val="007D609E"/>
    <w:rsid w:val="007D6250"/>
    <w:rsid w:val="007D6269"/>
    <w:rsid w:val="007D65CC"/>
    <w:rsid w:val="007D66DF"/>
    <w:rsid w:val="007D66F3"/>
    <w:rsid w:val="007D689E"/>
    <w:rsid w:val="007D6918"/>
    <w:rsid w:val="007D6E39"/>
    <w:rsid w:val="007D6FB1"/>
    <w:rsid w:val="007D7593"/>
    <w:rsid w:val="007D7C2C"/>
    <w:rsid w:val="007D7E8B"/>
    <w:rsid w:val="007E0069"/>
    <w:rsid w:val="007E0127"/>
    <w:rsid w:val="007E0145"/>
    <w:rsid w:val="007E054C"/>
    <w:rsid w:val="007E055F"/>
    <w:rsid w:val="007E09C6"/>
    <w:rsid w:val="007E0CFD"/>
    <w:rsid w:val="007E0D45"/>
    <w:rsid w:val="007E11C7"/>
    <w:rsid w:val="007E1543"/>
    <w:rsid w:val="007E172C"/>
    <w:rsid w:val="007E17E9"/>
    <w:rsid w:val="007E1900"/>
    <w:rsid w:val="007E194E"/>
    <w:rsid w:val="007E1961"/>
    <w:rsid w:val="007E1B7F"/>
    <w:rsid w:val="007E1EE5"/>
    <w:rsid w:val="007E1FCD"/>
    <w:rsid w:val="007E21E6"/>
    <w:rsid w:val="007E24E2"/>
    <w:rsid w:val="007E2600"/>
    <w:rsid w:val="007E28E5"/>
    <w:rsid w:val="007E29E6"/>
    <w:rsid w:val="007E2C26"/>
    <w:rsid w:val="007E2C7B"/>
    <w:rsid w:val="007E2D02"/>
    <w:rsid w:val="007E3095"/>
    <w:rsid w:val="007E313E"/>
    <w:rsid w:val="007E318D"/>
    <w:rsid w:val="007E324F"/>
    <w:rsid w:val="007E349C"/>
    <w:rsid w:val="007E3596"/>
    <w:rsid w:val="007E35E1"/>
    <w:rsid w:val="007E36A6"/>
    <w:rsid w:val="007E3AD3"/>
    <w:rsid w:val="007E3B65"/>
    <w:rsid w:val="007E3EE8"/>
    <w:rsid w:val="007E403F"/>
    <w:rsid w:val="007E4105"/>
    <w:rsid w:val="007E41D1"/>
    <w:rsid w:val="007E4430"/>
    <w:rsid w:val="007E4492"/>
    <w:rsid w:val="007E44AE"/>
    <w:rsid w:val="007E44F8"/>
    <w:rsid w:val="007E4565"/>
    <w:rsid w:val="007E4653"/>
    <w:rsid w:val="007E46C2"/>
    <w:rsid w:val="007E487D"/>
    <w:rsid w:val="007E4968"/>
    <w:rsid w:val="007E4AC4"/>
    <w:rsid w:val="007E4F04"/>
    <w:rsid w:val="007E5013"/>
    <w:rsid w:val="007E5280"/>
    <w:rsid w:val="007E544C"/>
    <w:rsid w:val="007E54F5"/>
    <w:rsid w:val="007E55D0"/>
    <w:rsid w:val="007E561A"/>
    <w:rsid w:val="007E563A"/>
    <w:rsid w:val="007E5823"/>
    <w:rsid w:val="007E5963"/>
    <w:rsid w:val="007E5B7F"/>
    <w:rsid w:val="007E5D73"/>
    <w:rsid w:val="007E5F62"/>
    <w:rsid w:val="007E5F83"/>
    <w:rsid w:val="007E5FE7"/>
    <w:rsid w:val="007E6114"/>
    <w:rsid w:val="007E63E1"/>
    <w:rsid w:val="007E6561"/>
    <w:rsid w:val="007E6665"/>
    <w:rsid w:val="007E677E"/>
    <w:rsid w:val="007E6A11"/>
    <w:rsid w:val="007E6CF9"/>
    <w:rsid w:val="007E70C6"/>
    <w:rsid w:val="007E7158"/>
    <w:rsid w:val="007E7245"/>
    <w:rsid w:val="007E7291"/>
    <w:rsid w:val="007E7409"/>
    <w:rsid w:val="007E74DA"/>
    <w:rsid w:val="007E74FE"/>
    <w:rsid w:val="007E77B5"/>
    <w:rsid w:val="007E7A59"/>
    <w:rsid w:val="007E7A90"/>
    <w:rsid w:val="007E7D94"/>
    <w:rsid w:val="007E7E01"/>
    <w:rsid w:val="007E7E4A"/>
    <w:rsid w:val="007F0962"/>
    <w:rsid w:val="007F1095"/>
    <w:rsid w:val="007F115D"/>
    <w:rsid w:val="007F16C6"/>
    <w:rsid w:val="007F1B15"/>
    <w:rsid w:val="007F1CEE"/>
    <w:rsid w:val="007F1EE2"/>
    <w:rsid w:val="007F1FE6"/>
    <w:rsid w:val="007F2056"/>
    <w:rsid w:val="007F213A"/>
    <w:rsid w:val="007F24FA"/>
    <w:rsid w:val="007F2BF7"/>
    <w:rsid w:val="007F2DD8"/>
    <w:rsid w:val="007F32B0"/>
    <w:rsid w:val="007F3318"/>
    <w:rsid w:val="007F3370"/>
    <w:rsid w:val="007F350C"/>
    <w:rsid w:val="007F369F"/>
    <w:rsid w:val="007F36EB"/>
    <w:rsid w:val="007F3751"/>
    <w:rsid w:val="007F395B"/>
    <w:rsid w:val="007F3C1C"/>
    <w:rsid w:val="007F4075"/>
    <w:rsid w:val="007F43A3"/>
    <w:rsid w:val="007F481D"/>
    <w:rsid w:val="007F4853"/>
    <w:rsid w:val="007F4896"/>
    <w:rsid w:val="007F491A"/>
    <w:rsid w:val="007F4935"/>
    <w:rsid w:val="007F4940"/>
    <w:rsid w:val="007F51C0"/>
    <w:rsid w:val="007F5340"/>
    <w:rsid w:val="007F55F1"/>
    <w:rsid w:val="007F5652"/>
    <w:rsid w:val="007F5719"/>
    <w:rsid w:val="007F58A1"/>
    <w:rsid w:val="007F58A3"/>
    <w:rsid w:val="007F5AE5"/>
    <w:rsid w:val="007F5EE2"/>
    <w:rsid w:val="007F6583"/>
    <w:rsid w:val="007F65C9"/>
    <w:rsid w:val="007F65DC"/>
    <w:rsid w:val="007F67C2"/>
    <w:rsid w:val="007F6CC9"/>
    <w:rsid w:val="007F6D10"/>
    <w:rsid w:val="007F6D4D"/>
    <w:rsid w:val="007F6D96"/>
    <w:rsid w:val="007F6E3F"/>
    <w:rsid w:val="007F7065"/>
    <w:rsid w:val="007F708A"/>
    <w:rsid w:val="007F7297"/>
    <w:rsid w:val="007F72EA"/>
    <w:rsid w:val="007F753E"/>
    <w:rsid w:val="007F759E"/>
    <w:rsid w:val="00800189"/>
    <w:rsid w:val="008001CA"/>
    <w:rsid w:val="008008D0"/>
    <w:rsid w:val="008009F0"/>
    <w:rsid w:val="00800C8A"/>
    <w:rsid w:val="00801030"/>
    <w:rsid w:val="00801170"/>
    <w:rsid w:val="00801506"/>
    <w:rsid w:val="00801987"/>
    <w:rsid w:val="00801A20"/>
    <w:rsid w:val="00801BB1"/>
    <w:rsid w:val="00801BDF"/>
    <w:rsid w:val="00801C40"/>
    <w:rsid w:val="00801C50"/>
    <w:rsid w:val="00801FF2"/>
    <w:rsid w:val="0080219E"/>
    <w:rsid w:val="008021B8"/>
    <w:rsid w:val="00802897"/>
    <w:rsid w:val="00802BD2"/>
    <w:rsid w:val="00802C88"/>
    <w:rsid w:val="00802CC1"/>
    <w:rsid w:val="00802E6C"/>
    <w:rsid w:val="00802F73"/>
    <w:rsid w:val="00803193"/>
    <w:rsid w:val="008031EE"/>
    <w:rsid w:val="00803632"/>
    <w:rsid w:val="00803825"/>
    <w:rsid w:val="00803831"/>
    <w:rsid w:val="008039EB"/>
    <w:rsid w:val="00803A22"/>
    <w:rsid w:val="00803C88"/>
    <w:rsid w:val="00803DF0"/>
    <w:rsid w:val="00803E27"/>
    <w:rsid w:val="0080415B"/>
    <w:rsid w:val="008044E0"/>
    <w:rsid w:val="0080452F"/>
    <w:rsid w:val="0080487D"/>
    <w:rsid w:val="008049A6"/>
    <w:rsid w:val="008049B1"/>
    <w:rsid w:val="00804B97"/>
    <w:rsid w:val="00804D63"/>
    <w:rsid w:val="00804D8B"/>
    <w:rsid w:val="008050F0"/>
    <w:rsid w:val="00805154"/>
    <w:rsid w:val="0080533A"/>
    <w:rsid w:val="00805381"/>
    <w:rsid w:val="0080547D"/>
    <w:rsid w:val="008054AE"/>
    <w:rsid w:val="00805548"/>
    <w:rsid w:val="008057D0"/>
    <w:rsid w:val="008058B5"/>
    <w:rsid w:val="008058D4"/>
    <w:rsid w:val="00805925"/>
    <w:rsid w:val="00805938"/>
    <w:rsid w:val="00805B1B"/>
    <w:rsid w:val="00805DA5"/>
    <w:rsid w:val="00805DF3"/>
    <w:rsid w:val="00805E70"/>
    <w:rsid w:val="00805F05"/>
    <w:rsid w:val="00806287"/>
    <w:rsid w:val="008064FB"/>
    <w:rsid w:val="008068E9"/>
    <w:rsid w:val="00806A57"/>
    <w:rsid w:val="00806E6B"/>
    <w:rsid w:val="00806F90"/>
    <w:rsid w:val="00806FBB"/>
    <w:rsid w:val="00807300"/>
    <w:rsid w:val="0080740C"/>
    <w:rsid w:val="00807647"/>
    <w:rsid w:val="008076B3"/>
    <w:rsid w:val="008077C5"/>
    <w:rsid w:val="008078D7"/>
    <w:rsid w:val="008079C9"/>
    <w:rsid w:val="00807B5B"/>
    <w:rsid w:val="00807B64"/>
    <w:rsid w:val="00807D06"/>
    <w:rsid w:val="00807D27"/>
    <w:rsid w:val="00807F7A"/>
    <w:rsid w:val="008100B7"/>
    <w:rsid w:val="008100E4"/>
    <w:rsid w:val="0081041F"/>
    <w:rsid w:val="00810530"/>
    <w:rsid w:val="008108DF"/>
    <w:rsid w:val="00810910"/>
    <w:rsid w:val="0081091E"/>
    <w:rsid w:val="00810E8E"/>
    <w:rsid w:val="00810FDB"/>
    <w:rsid w:val="0081109A"/>
    <w:rsid w:val="00811108"/>
    <w:rsid w:val="0081117B"/>
    <w:rsid w:val="00811535"/>
    <w:rsid w:val="00811A59"/>
    <w:rsid w:val="00811A7A"/>
    <w:rsid w:val="00811A8B"/>
    <w:rsid w:val="00811BDA"/>
    <w:rsid w:val="00811C1A"/>
    <w:rsid w:val="00811C67"/>
    <w:rsid w:val="00811E29"/>
    <w:rsid w:val="00811E52"/>
    <w:rsid w:val="00811FCD"/>
    <w:rsid w:val="00812063"/>
    <w:rsid w:val="0081239B"/>
    <w:rsid w:val="00812761"/>
    <w:rsid w:val="00812774"/>
    <w:rsid w:val="008127EF"/>
    <w:rsid w:val="00812988"/>
    <w:rsid w:val="00812A74"/>
    <w:rsid w:val="00812C62"/>
    <w:rsid w:val="00812E48"/>
    <w:rsid w:val="00812F4B"/>
    <w:rsid w:val="00813138"/>
    <w:rsid w:val="0081318E"/>
    <w:rsid w:val="008131AA"/>
    <w:rsid w:val="0081333B"/>
    <w:rsid w:val="0081335A"/>
    <w:rsid w:val="0081340E"/>
    <w:rsid w:val="0081357A"/>
    <w:rsid w:val="008137B1"/>
    <w:rsid w:val="0081380A"/>
    <w:rsid w:val="00813B61"/>
    <w:rsid w:val="00813D19"/>
    <w:rsid w:val="008141FF"/>
    <w:rsid w:val="00814248"/>
    <w:rsid w:val="008142EC"/>
    <w:rsid w:val="008143DC"/>
    <w:rsid w:val="0081460A"/>
    <w:rsid w:val="00814615"/>
    <w:rsid w:val="0081473A"/>
    <w:rsid w:val="0081479C"/>
    <w:rsid w:val="008148D9"/>
    <w:rsid w:val="00814CFE"/>
    <w:rsid w:val="00814E01"/>
    <w:rsid w:val="00814E8F"/>
    <w:rsid w:val="00814FD8"/>
    <w:rsid w:val="008151FE"/>
    <w:rsid w:val="008153C9"/>
    <w:rsid w:val="00815557"/>
    <w:rsid w:val="00815558"/>
    <w:rsid w:val="008155B7"/>
    <w:rsid w:val="008155F0"/>
    <w:rsid w:val="0081562F"/>
    <w:rsid w:val="00815699"/>
    <w:rsid w:val="00815893"/>
    <w:rsid w:val="008158BB"/>
    <w:rsid w:val="00815936"/>
    <w:rsid w:val="00815D0F"/>
    <w:rsid w:val="008166BF"/>
    <w:rsid w:val="008167FD"/>
    <w:rsid w:val="008168F9"/>
    <w:rsid w:val="00816B0D"/>
    <w:rsid w:val="00816DB9"/>
    <w:rsid w:val="00816F09"/>
    <w:rsid w:val="00817261"/>
    <w:rsid w:val="008172A9"/>
    <w:rsid w:val="008172FC"/>
    <w:rsid w:val="00817348"/>
    <w:rsid w:val="008173F3"/>
    <w:rsid w:val="0081778B"/>
    <w:rsid w:val="0081787A"/>
    <w:rsid w:val="00817916"/>
    <w:rsid w:val="00817AEF"/>
    <w:rsid w:val="00817D5A"/>
    <w:rsid w:val="00817DC0"/>
    <w:rsid w:val="00817FBE"/>
    <w:rsid w:val="0082008F"/>
    <w:rsid w:val="00820324"/>
    <w:rsid w:val="0082042E"/>
    <w:rsid w:val="0082053D"/>
    <w:rsid w:val="008208F4"/>
    <w:rsid w:val="00820A2E"/>
    <w:rsid w:val="00820AA6"/>
    <w:rsid w:val="00820C73"/>
    <w:rsid w:val="00820D58"/>
    <w:rsid w:val="00820F62"/>
    <w:rsid w:val="00820F70"/>
    <w:rsid w:val="00821004"/>
    <w:rsid w:val="0082119F"/>
    <w:rsid w:val="008212D3"/>
    <w:rsid w:val="008212F5"/>
    <w:rsid w:val="00821414"/>
    <w:rsid w:val="008216C2"/>
    <w:rsid w:val="008217EB"/>
    <w:rsid w:val="00821AF9"/>
    <w:rsid w:val="00822038"/>
    <w:rsid w:val="00822099"/>
    <w:rsid w:val="0082215F"/>
    <w:rsid w:val="008221E1"/>
    <w:rsid w:val="0082229D"/>
    <w:rsid w:val="0082296A"/>
    <w:rsid w:val="00822E05"/>
    <w:rsid w:val="008231EB"/>
    <w:rsid w:val="00823386"/>
    <w:rsid w:val="0082390C"/>
    <w:rsid w:val="00823968"/>
    <w:rsid w:val="008239D8"/>
    <w:rsid w:val="00823A72"/>
    <w:rsid w:val="00823D88"/>
    <w:rsid w:val="00823DB8"/>
    <w:rsid w:val="008240AF"/>
    <w:rsid w:val="00824358"/>
    <w:rsid w:val="00824896"/>
    <w:rsid w:val="00824A2B"/>
    <w:rsid w:val="00824DA0"/>
    <w:rsid w:val="00824F07"/>
    <w:rsid w:val="00824F0D"/>
    <w:rsid w:val="00824F2E"/>
    <w:rsid w:val="00825405"/>
    <w:rsid w:val="008255D0"/>
    <w:rsid w:val="0082569D"/>
    <w:rsid w:val="00825867"/>
    <w:rsid w:val="0082586E"/>
    <w:rsid w:val="00825981"/>
    <w:rsid w:val="00825A88"/>
    <w:rsid w:val="00825B15"/>
    <w:rsid w:val="00825BDB"/>
    <w:rsid w:val="00825DCC"/>
    <w:rsid w:val="00826005"/>
    <w:rsid w:val="0082627C"/>
    <w:rsid w:val="008264F4"/>
    <w:rsid w:val="0082671E"/>
    <w:rsid w:val="00826749"/>
    <w:rsid w:val="00826793"/>
    <w:rsid w:val="00826A99"/>
    <w:rsid w:val="00826BD6"/>
    <w:rsid w:val="00826D9F"/>
    <w:rsid w:val="00827151"/>
    <w:rsid w:val="00827279"/>
    <w:rsid w:val="008273BC"/>
    <w:rsid w:val="008276E4"/>
    <w:rsid w:val="00827750"/>
    <w:rsid w:val="008277EA"/>
    <w:rsid w:val="00827944"/>
    <w:rsid w:val="00827A02"/>
    <w:rsid w:val="00827A14"/>
    <w:rsid w:val="00827B7C"/>
    <w:rsid w:val="00827BC2"/>
    <w:rsid w:val="00827DF6"/>
    <w:rsid w:val="00827E08"/>
    <w:rsid w:val="00827E74"/>
    <w:rsid w:val="00830026"/>
    <w:rsid w:val="00830149"/>
    <w:rsid w:val="00830349"/>
    <w:rsid w:val="008304FD"/>
    <w:rsid w:val="00830576"/>
    <w:rsid w:val="00830602"/>
    <w:rsid w:val="00830AC1"/>
    <w:rsid w:val="00830BCE"/>
    <w:rsid w:val="00830D21"/>
    <w:rsid w:val="00830D71"/>
    <w:rsid w:val="0083117E"/>
    <w:rsid w:val="008311B1"/>
    <w:rsid w:val="008312E3"/>
    <w:rsid w:val="008313EC"/>
    <w:rsid w:val="00831534"/>
    <w:rsid w:val="008315A5"/>
    <w:rsid w:val="008315F7"/>
    <w:rsid w:val="008317E6"/>
    <w:rsid w:val="00831862"/>
    <w:rsid w:val="00831B4F"/>
    <w:rsid w:val="00831B6B"/>
    <w:rsid w:val="00831CF5"/>
    <w:rsid w:val="00831F32"/>
    <w:rsid w:val="00832006"/>
    <w:rsid w:val="008321AC"/>
    <w:rsid w:val="008321F8"/>
    <w:rsid w:val="00832271"/>
    <w:rsid w:val="00832388"/>
    <w:rsid w:val="008324FE"/>
    <w:rsid w:val="00832674"/>
    <w:rsid w:val="008327E8"/>
    <w:rsid w:val="00832866"/>
    <w:rsid w:val="00832868"/>
    <w:rsid w:val="00832913"/>
    <w:rsid w:val="00832916"/>
    <w:rsid w:val="00832A1F"/>
    <w:rsid w:val="00832B21"/>
    <w:rsid w:val="00832C3C"/>
    <w:rsid w:val="00832EFF"/>
    <w:rsid w:val="008331B4"/>
    <w:rsid w:val="008331BB"/>
    <w:rsid w:val="00833467"/>
    <w:rsid w:val="008334E9"/>
    <w:rsid w:val="0083359F"/>
    <w:rsid w:val="00833754"/>
    <w:rsid w:val="008337AB"/>
    <w:rsid w:val="008337BF"/>
    <w:rsid w:val="00833A27"/>
    <w:rsid w:val="00833B88"/>
    <w:rsid w:val="00833E94"/>
    <w:rsid w:val="00834109"/>
    <w:rsid w:val="00834126"/>
    <w:rsid w:val="00834295"/>
    <w:rsid w:val="0083489C"/>
    <w:rsid w:val="008349B2"/>
    <w:rsid w:val="00834B22"/>
    <w:rsid w:val="00834CEA"/>
    <w:rsid w:val="00834CEB"/>
    <w:rsid w:val="00834EA4"/>
    <w:rsid w:val="00834EE1"/>
    <w:rsid w:val="008350B9"/>
    <w:rsid w:val="008350EC"/>
    <w:rsid w:val="00835138"/>
    <w:rsid w:val="008351CD"/>
    <w:rsid w:val="00835266"/>
    <w:rsid w:val="008352C6"/>
    <w:rsid w:val="008357CB"/>
    <w:rsid w:val="008357D7"/>
    <w:rsid w:val="0083595D"/>
    <w:rsid w:val="00835A36"/>
    <w:rsid w:val="00835A5C"/>
    <w:rsid w:val="00835B4C"/>
    <w:rsid w:val="00835BD4"/>
    <w:rsid w:val="00835D03"/>
    <w:rsid w:val="00835E82"/>
    <w:rsid w:val="0083616A"/>
    <w:rsid w:val="0083630A"/>
    <w:rsid w:val="008367D3"/>
    <w:rsid w:val="00836A47"/>
    <w:rsid w:val="00836C7D"/>
    <w:rsid w:val="00836E79"/>
    <w:rsid w:val="008371DB"/>
    <w:rsid w:val="0083733A"/>
    <w:rsid w:val="00837462"/>
    <w:rsid w:val="00837697"/>
    <w:rsid w:val="008377CD"/>
    <w:rsid w:val="008377DE"/>
    <w:rsid w:val="00837B42"/>
    <w:rsid w:val="00837EF8"/>
    <w:rsid w:val="00840184"/>
    <w:rsid w:val="00840191"/>
    <w:rsid w:val="008401B8"/>
    <w:rsid w:val="0084044E"/>
    <w:rsid w:val="008404B4"/>
    <w:rsid w:val="008404C9"/>
    <w:rsid w:val="0084058F"/>
    <w:rsid w:val="008405C1"/>
    <w:rsid w:val="008406FA"/>
    <w:rsid w:val="008408D3"/>
    <w:rsid w:val="00840923"/>
    <w:rsid w:val="00840E74"/>
    <w:rsid w:val="008410DC"/>
    <w:rsid w:val="00841321"/>
    <w:rsid w:val="0084134D"/>
    <w:rsid w:val="00841B46"/>
    <w:rsid w:val="00841C46"/>
    <w:rsid w:val="00841C53"/>
    <w:rsid w:val="00841CB8"/>
    <w:rsid w:val="00841DED"/>
    <w:rsid w:val="00841E0D"/>
    <w:rsid w:val="00841F2F"/>
    <w:rsid w:val="00842162"/>
    <w:rsid w:val="008421E0"/>
    <w:rsid w:val="00842428"/>
    <w:rsid w:val="008425E1"/>
    <w:rsid w:val="0084298F"/>
    <w:rsid w:val="00842AB7"/>
    <w:rsid w:val="00842C56"/>
    <w:rsid w:val="00842C64"/>
    <w:rsid w:val="00842CCB"/>
    <w:rsid w:val="00842CDD"/>
    <w:rsid w:val="00842D9E"/>
    <w:rsid w:val="00843082"/>
    <w:rsid w:val="0084311D"/>
    <w:rsid w:val="00843241"/>
    <w:rsid w:val="0084355B"/>
    <w:rsid w:val="008436CE"/>
    <w:rsid w:val="00843B6E"/>
    <w:rsid w:val="00843C1E"/>
    <w:rsid w:val="00843F45"/>
    <w:rsid w:val="00844196"/>
    <w:rsid w:val="008441C7"/>
    <w:rsid w:val="008441FF"/>
    <w:rsid w:val="008442D6"/>
    <w:rsid w:val="008443D5"/>
    <w:rsid w:val="00844437"/>
    <w:rsid w:val="008449F4"/>
    <w:rsid w:val="00844B82"/>
    <w:rsid w:val="00844D02"/>
    <w:rsid w:val="00844DD9"/>
    <w:rsid w:val="00844E7F"/>
    <w:rsid w:val="00844E8D"/>
    <w:rsid w:val="00844EDC"/>
    <w:rsid w:val="00845025"/>
    <w:rsid w:val="008451BA"/>
    <w:rsid w:val="008451F8"/>
    <w:rsid w:val="00845221"/>
    <w:rsid w:val="0084525E"/>
    <w:rsid w:val="00845341"/>
    <w:rsid w:val="008453ED"/>
    <w:rsid w:val="0084541C"/>
    <w:rsid w:val="00845685"/>
    <w:rsid w:val="008456DB"/>
    <w:rsid w:val="008456F2"/>
    <w:rsid w:val="00845C28"/>
    <w:rsid w:val="00845FB4"/>
    <w:rsid w:val="00845FD8"/>
    <w:rsid w:val="00846067"/>
    <w:rsid w:val="008460EB"/>
    <w:rsid w:val="008462AC"/>
    <w:rsid w:val="008463D8"/>
    <w:rsid w:val="00846405"/>
    <w:rsid w:val="00846549"/>
    <w:rsid w:val="00846766"/>
    <w:rsid w:val="008467D0"/>
    <w:rsid w:val="00846B7D"/>
    <w:rsid w:val="00846D60"/>
    <w:rsid w:val="00846E61"/>
    <w:rsid w:val="00846EE8"/>
    <w:rsid w:val="00846F0F"/>
    <w:rsid w:val="00846F6B"/>
    <w:rsid w:val="008472C9"/>
    <w:rsid w:val="008476AB"/>
    <w:rsid w:val="0084775C"/>
    <w:rsid w:val="00847819"/>
    <w:rsid w:val="00847896"/>
    <w:rsid w:val="008478BB"/>
    <w:rsid w:val="008478CC"/>
    <w:rsid w:val="00847A8F"/>
    <w:rsid w:val="00847B66"/>
    <w:rsid w:val="00847D17"/>
    <w:rsid w:val="00847F81"/>
    <w:rsid w:val="00850031"/>
    <w:rsid w:val="00850270"/>
    <w:rsid w:val="008502FB"/>
    <w:rsid w:val="008502FE"/>
    <w:rsid w:val="00850514"/>
    <w:rsid w:val="00850701"/>
    <w:rsid w:val="0085078B"/>
    <w:rsid w:val="008508AD"/>
    <w:rsid w:val="0085092D"/>
    <w:rsid w:val="008509B9"/>
    <w:rsid w:val="00850AA0"/>
    <w:rsid w:val="00850AB2"/>
    <w:rsid w:val="00850AC7"/>
    <w:rsid w:val="00850DF0"/>
    <w:rsid w:val="00850EC0"/>
    <w:rsid w:val="00851344"/>
    <w:rsid w:val="008514E3"/>
    <w:rsid w:val="008514F5"/>
    <w:rsid w:val="008517AD"/>
    <w:rsid w:val="008517F6"/>
    <w:rsid w:val="00851A56"/>
    <w:rsid w:val="00851BC4"/>
    <w:rsid w:val="00851C48"/>
    <w:rsid w:val="00851C64"/>
    <w:rsid w:val="00851E56"/>
    <w:rsid w:val="00851F31"/>
    <w:rsid w:val="00852267"/>
    <w:rsid w:val="0085229B"/>
    <w:rsid w:val="008523C2"/>
    <w:rsid w:val="00852413"/>
    <w:rsid w:val="008524DA"/>
    <w:rsid w:val="00852624"/>
    <w:rsid w:val="008526FE"/>
    <w:rsid w:val="00852928"/>
    <w:rsid w:val="00852A50"/>
    <w:rsid w:val="00852A68"/>
    <w:rsid w:val="00852B50"/>
    <w:rsid w:val="00852D5C"/>
    <w:rsid w:val="00852D60"/>
    <w:rsid w:val="00852DD3"/>
    <w:rsid w:val="00852F58"/>
    <w:rsid w:val="00852F6D"/>
    <w:rsid w:val="00853047"/>
    <w:rsid w:val="008530FF"/>
    <w:rsid w:val="00853399"/>
    <w:rsid w:val="0085366E"/>
    <w:rsid w:val="00853A64"/>
    <w:rsid w:val="00853C1F"/>
    <w:rsid w:val="00854422"/>
    <w:rsid w:val="00854434"/>
    <w:rsid w:val="0085443D"/>
    <w:rsid w:val="0085450A"/>
    <w:rsid w:val="008547D4"/>
    <w:rsid w:val="00854B2B"/>
    <w:rsid w:val="00854E11"/>
    <w:rsid w:val="00855031"/>
    <w:rsid w:val="00855079"/>
    <w:rsid w:val="00855147"/>
    <w:rsid w:val="008552D3"/>
    <w:rsid w:val="0085558A"/>
    <w:rsid w:val="008558B0"/>
    <w:rsid w:val="008559A0"/>
    <w:rsid w:val="008559FF"/>
    <w:rsid w:val="00855A39"/>
    <w:rsid w:val="00855C5A"/>
    <w:rsid w:val="00855C83"/>
    <w:rsid w:val="00855EC2"/>
    <w:rsid w:val="00855FFB"/>
    <w:rsid w:val="008561E1"/>
    <w:rsid w:val="008562AC"/>
    <w:rsid w:val="008562DF"/>
    <w:rsid w:val="008564B4"/>
    <w:rsid w:val="008564B6"/>
    <w:rsid w:val="0085664F"/>
    <w:rsid w:val="008567FE"/>
    <w:rsid w:val="00856850"/>
    <w:rsid w:val="00856B82"/>
    <w:rsid w:val="0085720F"/>
    <w:rsid w:val="00857414"/>
    <w:rsid w:val="00857662"/>
    <w:rsid w:val="00857733"/>
    <w:rsid w:val="008577EA"/>
    <w:rsid w:val="00857901"/>
    <w:rsid w:val="00857ABF"/>
    <w:rsid w:val="00857B51"/>
    <w:rsid w:val="00857C9B"/>
    <w:rsid w:val="00857CC7"/>
    <w:rsid w:val="00857D3C"/>
    <w:rsid w:val="00857DC8"/>
    <w:rsid w:val="008600FF"/>
    <w:rsid w:val="008601CE"/>
    <w:rsid w:val="00860354"/>
    <w:rsid w:val="008603DD"/>
    <w:rsid w:val="00860694"/>
    <w:rsid w:val="00860711"/>
    <w:rsid w:val="0086075A"/>
    <w:rsid w:val="008607BE"/>
    <w:rsid w:val="008608A0"/>
    <w:rsid w:val="00860A92"/>
    <w:rsid w:val="00860AA2"/>
    <w:rsid w:val="00860D4D"/>
    <w:rsid w:val="00860E59"/>
    <w:rsid w:val="00860EDD"/>
    <w:rsid w:val="00860EFB"/>
    <w:rsid w:val="008610C4"/>
    <w:rsid w:val="0086115C"/>
    <w:rsid w:val="008611B3"/>
    <w:rsid w:val="008612B5"/>
    <w:rsid w:val="00861402"/>
    <w:rsid w:val="008615AA"/>
    <w:rsid w:val="00861A4B"/>
    <w:rsid w:val="00861B4C"/>
    <w:rsid w:val="00861CB5"/>
    <w:rsid w:val="00861CB6"/>
    <w:rsid w:val="00861D46"/>
    <w:rsid w:val="00861F80"/>
    <w:rsid w:val="00862038"/>
    <w:rsid w:val="00862063"/>
    <w:rsid w:val="0086219B"/>
    <w:rsid w:val="00862380"/>
    <w:rsid w:val="008624DA"/>
    <w:rsid w:val="00862587"/>
    <w:rsid w:val="00862855"/>
    <w:rsid w:val="008629A3"/>
    <w:rsid w:val="00862A28"/>
    <w:rsid w:val="00862A99"/>
    <w:rsid w:val="00862CB2"/>
    <w:rsid w:val="00862D04"/>
    <w:rsid w:val="00862F25"/>
    <w:rsid w:val="00862F55"/>
    <w:rsid w:val="00862F72"/>
    <w:rsid w:val="00863034"/>
    <w:rsid w:val="00863131"/>
    <w:rsid w:val="0086325B"/>
    <w:rsid w:val="00863463"/>
    <w:rsid w:val="00863505"/>
    <w:rsid w:val="0086358B"/>
    <w:rsid w:val="008636C9"/>
    <w:rsid w:val="0086384F"/>
    <w:rsid w:val="0086399B"/>
    <w:rsid w:val="00863AA1"/>
    <w:rsid w:val="00863AFC"/>
    <w:rsid w:val="00863C1F"/>
    <w:rsid w:val="00863D1D"/>
    <w:rsid w:val="00863DCA"/>
    <w:rsid w:val="00863DE0"/>
    <w:rsid w:val="00863E36"/>
    <w:rsid w:val="00863EB9"/>
    <w:rsid w:val="00863FAF"/>
    <w:rsid w:val="00864243"/>
    <w:rsid w:val="008642FB"/>
    <w:rsid w:val="0086449C"/>
    <w:rsid w:val="008644E4"/>
    <w:rsid w:val="00864754"/>
    <w:rsid w:val="008647CC"/>
    <w:rsid w:val="00864B47"/>
    <w:rsid w:val="00864C61"/>
    <w:rsid w:val="00864F1E"/>
    <w:rsid w:val="008650C4"/>
    <w:rsid w:val="00865603"/>
    <w:rsid w:val="00865837"/>
    <w:rsid w:val="00865CEB"/>
    <w:rsid w:val="00865D34"/>
    <w:rsid w:val="00865EC5"/>
    <w:rsid w:val="00865FBF"/>
    <w:rsid w:val="00865FE8"/>
    <w:rsid w:val="00865FE9"/>
    <w:rsid w:val="0086613F"/>
    <w:rsid w:val="008662C0"/>
    <w:rsid w:val="00866374"/>
    <w:rsid w:val="00866418"/>
    <w:rsid w:val="0086648E"/>
    <w:rsid w:val="00866A13"/>
    <w:rsid w:val="00866D06"/>
    <w:rsid w:val="00866FBE"/>
    <w:rsid w:val="00867261"/>
    <w:rsid w:val="00867345"/>
    <w:rsid w:val="0086745F"/>
    <w:rsid w:val="008675A4"/>
    <w:rsid w:val="008679C6"/>
    <w:rsid w:val="00867A0C"/>
    <w:rsid w:val="00867DA0"/>
    <w:rsid w:val="0087001B"/>
    <w:rsid w:val="008700A8"/>
    <w:rsid w:val="008700ED"/>
    <w:rsid w:val="0087029C"/>
    <w:rsid w:val="00870449"/>
    <w:rsid w:val="0087044F"/>
    <w:rsid w:val="00870741"/>
    <w:rsid w:val="008707E6"/>
    <w:rsid w:val="00870A45"/>
    <w:rsid w:val="00870E0E"/>
    <w:rsid w:val="0087110C"/>
    <w:rsid w:val="008712EB"/>
    <w:rsid w:val="00871664"/>
    <w:rsid w:val="00871867"/>
    <w:rsid w:val="008718BC"/>
    <w:rsid w:val="00871A0F"/>
    <w:rsid w:val="00871C0C"/>
    <w:rsid w:val="00871E4D"/>
    <w:rsid w:val="00872069"/>
    <w:rsid w:val="00872095"/>
    <w:rsid w:val="00872143"/>
    <w:rsid w:val="008722C9"/>
    <w:rsid w:val="00872375"/>
    <w:rsid w:val="008727A7"/>
    <w:rsid w:val="00872A49"/>
    <w:rsid w:val="00872BB8"/>
    <w:rsid w:val="00872D22"/>
    <w:rsid w:val="00872E14"/>
    <w:rsid w:val="00872F8D"/>
    <w:rsid w:val="00873246"/>
    <w:rsid w:val="00873274"/>
    <w:rsid w:val="00873513"/>
    <w:rsid w:val="0087353B"/>
    <w:rsid w:val="008735B2"/>
    <w:rsid w:val="00873926"/>
    <w:rsid w:val="00873A69"/>
    <w:rsid w:val="00873E67"/>
    <w:rsid w:val="00873EBD"/>
    <w:rsid w:val="0087407B"/>
    <w:rsid w:val="008740EB"/>
    <w:rsid w:val="0087430A"/>
    <w:rsid w:val="008743D1"/>
    <w:rsid w:val="00874425"/>
    <w:rsid w:val="00874463"/>
    <w:rsid w:val="00874990"/>
    <w:rsid w:val="008749E2"/>
    <w:rsid w:val="00874A3D"/>
    <w:rsid w:val="00874B71"/>
    <w:rsid w:val="00874BFB"/>
    <w:rsid w:val="00874C8D"/>
    <w:rsid w:val="00874D12"/>
    <w:rsid w:val="00875180"/>
    <w:rsid w:val="008753D4"/>
    <w:rsid w:val="00875630"/>
    <w:rsid w:val="00875817"/>
    <w:rsid w:val="00875A1C"/>
    <w:rsid w:val="00875AED"/>
    <w:rsid w:val="00875C06"/>
    <w:rsid w:val="00875E5A"/>
    <w:rsid w:val="0087615E"/>
    <w:rsid w:val="00876365"/>
    <w:rsid w:val="00876408"/>
    <w:rsid w:val="00876637"/>
    <w:rsid w:val="00876795"/>
    <w:rsid w:val="00876811"/>
    <w:rsid w:val="00876893"/>
    <w:rsid w:val="00876A8D"/>
    <w:rsid w:val="00876C4B"/>
    <w:rsid w:val="00876E3F"/>
    <w:rsid w:val="00876FB9"/>
    <w:rsid w:val="0087701D"/>
    <w:rsid w:val="008771E0"/>
    <w:rsid w:val="0087762C"/>
    <w:rsid w:val="00877632"/>
    <w:rsid w:val="00877861"/>
    <w:rsid w:val="008778AF"/>
    <w:rsid w:val="00877DB1"/>
    <w:rsid w:val="0088027C"/>
    <w:rsid w:val="008802E0"/>
    <w:rsid w:val="00880547"/>
    <w:rsid w:val="00880653"/>
    <w:rsid w:val="00880732"/>
    <w:rsid w:val="0088079D"/>
    <w:rsid w:val="00880AB0"/>
    <w:rsid w:val="00880CAA"/>
    <w:rsid w:val="00880CF5"/>
    <w:rsid w:val="008810AE"/>
    <w:rsid w:val="00881276"/>
    <w:rsid w:val="00881344"/>
    <w:rsid w:val="008816B5"/>
    <w:rsid w:val="008817C0"/>
    <w:rsid w:val="008819AD"/>
    <w:rsid w:val="008819F1"/>
    <w:rsid w:val="008819FC"/>
    <w:rsid w:val="00881BEE"/>
    <w:rsid w:val="00881D23"/>
    <w:rsid w:val="00881EF1"/>
    <w:rsid w:val="008822C9"/>
    <w:rsid w:val="008826AE"/>
    <w:rsid w:val="00882820"/>
    <w:rsid w:val="00882892"/>
    <w:rsid w:val="00882A68"/>
    <w:rsid w:val="00882C21"/>
    <w:rsid w:val="00882E83"/>
    <w:rsid w:val="00882FDB"/>
    <w:rsid w:val="00883057"/>
    <w:rsid w:val="008830AC"/>
    <w:rsid w:val="008830D3"/>
    <w:rsid w:val="00883176"/>
    <w:rsid w:val="008836E8"/>
    <w:rsid w:val="008837B2"/>
    <w:rsid w:val="00883E87"/>
    <w:rsid w:val="00883EEA"/>
    <w:rsid w:val="00884269"/>
    <w:rsid w:val="008842C3"/>
    <w:rsid w:val="00884447"/>
    <w:rsid w:val="008846F8"/>
    <w:rsid w:val="00884712"/>
    <w:rsid w:val="00884743"/>
    <w:rsid w:val="00884895"/>
    <w:rsid w:val="00884A1A"/>
    <w:rsid w:val="00884B2C"/>
    <w:rsid w:val="00884CDF"/>
    <w:rsid w:val="00884D08"/>
    <w:rsid w:val="00884D38"/>
    <w:rsid w:val="00884D66"/>
    <w:rsid w:val="00885256"/>
    <w:rsid w:val="00885441"/>
    <w:rsid w:val="0088560F"/>
    <w:rsid w:val="008857B8"/>
    <w:rsid w:val="008857E1"/>
    <w:rsid w:val="00885B45"/>
    <w:rsid w:val="00885CDD"/>
    <w:rsid w:val="00885D78"/>
    <w:rsid w:val="00885DFC"/>
    <w:rsid w:val="008860D5"/>
    <w:rsid w:val="00886148"/>
    <w:rsid w:val="0088618F"/>
    <w:rsid w:val="008863E9"/>
    <w:rsid w:val="0088654C"/>
    <w:rsid w:val="00886570"/>
    <w:rsid w:val="008866D0"/>
    <w:rsid w:val="00886777"/>
    <w:rsid w:val="00886BBC"/>
    <w:rsid w:val="00886C9A"/>
    <w:rsid w:val="00886CE5"/>
    <w:rsid w:val="00886F47"/>
    <w:rsid w:val="0088706D"/>
    <w:rsid w:val="0088741B"/>
    <w:rsid w:val="008877C3"/>
    <w:rsid w:val="00887A63"/>
    <w:rsid w:val="00887C6F"/>
    <w:rsid w:val="00887C9B"/>
    <w:rsid w:val="00887CC8"/>
    <w:rsid w:val="00887E7B"/>
    <w:rsid w:val="00887EC1"/>
    <w:rsid w:val="00887FF2"/>
    <w:rsid w:val="00890076"/>
    <w:rsid w:val="0089015B"/>
    <w:rsid w:val="0089017C"/>
    <w:rsid w:val="00890258"/>
    <w:rsid w:val="00890325"/>
    <w:rsid w:val="0089032B"/>
    <w:rsid w:val="00890362"/>
    <w:rsid w:val="0089037B"/>
    <w:rsid w:val="00890388"/>
    <w:rsid w:val="00890435"/>
    <w:rsid w:val="00890785"/>
    <w:rsid w:val="0089078C"/>
    <w:rsid w:val="00890883"/>
    <w:rsid w:val="008909BB"/>
    <w:rsid w:val="00890A6F"/>
    <w:rsid w:val="00890B5C"/>
    <w:rsid w:val="00890B60"/>
    <w:rsid w:val="00890BF8"/>
    <w:rsid w:val="00890C19"/>
    <w:rsid w:val="00890C86"/>
    <w:rsid w:val="00890E91"/>
    <w:rsid w:val="00890F70"/>
    <w:rsid w:val="00891092"/>
    <w:rsid w:val="00891127"/>
    <w:rsid w:val="00891175"/>
    <w:rsid w:val="00891382"/>
    <w:rsid w:val="008915A8"/>
    <w:rsid w:val="0089177F"/>
    <w:rsid w:val="0089182A"/>
    <w:rsid w:val="0089188D"/>
    <w:rsid w:val="00891BF4"/>
    <w:rsid w:val="00891CAC"/>
    <w:rsid w:val="00891FFC"/>
    <w:rsid w:val="008920B9"/>
    <w:rsid w:val="008920C8"/>
    <w:rsid w:val="00892216"/>
    <w:rsid w:val="008923E1"/>
    <w:rsid w:val="008924B0"/>
    <w:rsid w:val="0089251B"/>
    <w:rsid w:val="0089292F"/>
    <w:rsid w:val="00892AAB"/>
    <w:rsid w:val="00892EA9"/>
    <w:rsid w:val="0089343F"/>
    <w:rsid w:val="008934B4"/>
    <w:rsid w:val="00893548"/>
    <w:rsid w:val="008935D7"/>
    <w:rsid w:val="008936C3"/>
    <w:rsid w:val="008937E3"/>
    <w:rsid w:val="008937F0"/>
    <w:rsid w:val="008938F9"/>
    <w:rsid w:val="00893C37"/>
    <w:rsid w:val="00893DFF"/>
    <w:rsid w:val="00893E16"/>
    <w:rsid w:val="00893F7B"/>
    <w:rsid w:val="0089401B"/>
    <w:rsid w:val="00894030"/>
    <w:rsid w:val="00894329"/>
    <w:rsid w:val="00894562"/>
    <w:rsid w:val="008945AB"/>
    <w:rsid w:val="008946C7"/>
    <w:rsid w:val="00894831"/>
    <w:rsid w:val="0089483C"/>
    <w:rsid w:val="0089490D"/>
    <w:rsid w:val="00894A63"/>
    <w:rsid w:val="00894C46"/>
    <w:rsid w:val="00894CED"/>
    <w:rsid w:val="00894D44"/>
    <w:rsid w:val="00894E12"/>
    <w:rsid w:val="008950A1"/>
    <w:rsid w:val="008950A9"/>
    <w:rsid w:val="00895339"/>
    <w:rsid w:val="008953C7"/>
    <w:rsid w:val="0089550B"/>
    <w:rsid w:val="00895AC4"/>
    <w:rsid w:val="00895AEB"/>
    <w:rsid w:val="00895DCA"/>
    <w:rsid w:val="00895E41"/>
    <w:rsid w:val="00896005"/>
    <w:rsid w:val="008961D8"/>
    <w:rsid w:val="008964BE"/>
    <w:rsid w:val="00896556"/>
    <w:rsid w:val="00896562"/>
    <w:rsid w:val="00896899"/>
    <w:rsid w:val="00896BE6"/>
    <w:rsid w:val="00896D52"/>
    <w:rsid w:val="00896E0C"/>
    <w:rsid w:val="00896EAA"/>
    <w:rsid w:val="00896F05"/>
    <w:rsid w:val="00896F7F"/>
    <w:rsid w:val="00897372"/>
    <w:rsid w:val="0089740E"/>
    <w:rsid w:val="0089761D"/>
    <w:rsid w:val="008976D4"/>
    <w:rsid w:val="00897844"/>
    <w:rsid w:val="00897A22"/>
    <w:rsid w:val="00897BD6"/>
    <w:rsid w:val="00897CB8"/>
    <w:rsid w:val="00897EF7"/>
    <w:rsid w:val="008A008A"/>
    <w:rsid w:val="008A011C"/>
    <w:rsid w:val="008A0155"/>
    <w:rsid w:val="008A034B"/>
    <w:rsid w:val="008A060E"/>
    <w:rsid w:val="008A075E"/>
    <w:rsid w:val="008A0833"/>
    <w:rsid w:val="008A08A8"/>
    <w:rsid w:val="008A0A42"/>
    <w:rsid w:val="008A0A89"/>
    <w:rsid w:val="008A0AE6"/>
    <w:rsid w:val="008A0C08"/>
    <w:rsid w:val="008A0C14"/>
    <w:rsid w:val="008A0CF3"/>
    <w:rsid w:val="008A0DF8"/>
    <w:rsid w:val="008A0E93"/>
    <w:rsid w:val="008A114B"/>
    <w:rsid w:val="008A1213"/>
    <w:rsid w:val="008A125E"/>
    <w:rsid w:val="008A1708"/>
    <w:rsid w:val="008A1A51"/>
    <w:rsid w:val="008A1ABA"/>
    <w:rsid w:val="008A2112"/>
    <w:rsid w:val="008A236C"/>
    <w:rsid w:val="008A2388"/>
    <w:rsid w:val="008A23CC"/>
    <w:rsid w:val="008A2593"/>
    <w:rsid w:val="008A2651"/>
    <w:rsid w:val="008A282E"/>
    <w:rsid w:val="008A2891"/>
    <w:rsid w:val="008A29FB"/>
    <w:rsid w:val="008A2C88"/>
    <w:rsid w:val="008A2E21"/>
    <w:rsid w:val="008A31B7"/>
    <w:rsid w:val="008A344A"/>
    <w:rsid w:val="008A3A92"/>
    <w:rsid w:val="008A3AA7"/>
    <w:rsid w:val="008A3C5A"/>
    <w:rsid w:val="008A3F24"/>
    <w:rsid w:val="008A4034"/>
    <w:rsid w:val="008A4253"/>
    <w:rsid w:val="008A485A"/>
    <w:rsid w:val="008A487D"/>
    <w:rsid w:val="008A48C1"/>
    <w:rsid w:val="008A48F8"/>
    <w:rsid w:val="008A4ABF"/>
    <w:rsid w:val="008A4B01"/>
    <w:rsid w:val="008A4B11"/>
    <w:rsid w:val="008A4B86"/>
    <w:rsid w:val="008A4B98"/>
    <w:rsid w:val="008A4BF9"/>
    <w:rsid w:val="008A4E8C"/>
    <w:rsid w:val="008A50B8"/>
    <w:rsid w:val="008A5442"/>
    <w:rsid w:val="008A557B"/>
    <w:rsid w:val="008A566E"/>
    <w:rsid w:val="008A571A"/>
    <w:rsid w:val="008A5B00"/>
    <w:rsid w:val="008A5C70"/>
    <w:rsid w:val="008A5D26"/>
    <w:rsid w:val="008A5DC2"/>
    <w:rsid w:val="008A5E83"/>
    <w:rsid w:val="008A6056"/>
    <w:rsid w:val="008A60D2"/>
    <w:rsid w:val="008A61C6"/>
    <w:rsid w:val="008A62A8"/>
    <w:rsid w:val="008A6509"/>
    <w:rsid w:val="008A6748"/>
    <w:rsid w:val="008A6790"/>
    <w:rsid w:val="008A6839"/>
    <w:rsid w:val="008A696A"/>
    <w:rsid w:val="008A6FF8"/>
    <w:rsid w:val="008A7103"/>
    <w:rsid w:val="008A7157"/>
    <w:rsid w:val="008A7239"/>
    <w:rsid w:val="008A7262"/>
    <w:rsid w:val="008A7787"/>
    <w:rsid w:val="008A7991"/>
    <w:rsid w:val="008A7C09"/>
    <w:rsid w:val="008A7CF9"/>
    <w:rsid w:val="008A7DE5"/>
    <w:rsid w:val="008A7F60"/>
    <w:rsid w:val="008B00C9"/>
    <w:rsid w:val="008B0154"/>
    <w:rsid w:val="008B026D"/>
    <w:rsid w:val="008B04FE"/>
    <w:rsid w:val="008B07A3"/>
    <w:rsid w:val="008B0936"/>
    <w:rsid w:val="008B0ABB"/>
    <w:rsid w:val="008B0C3D"/>
    <w:rsid w:val="008B0D22"/>
    <w:rsid w:val="008B0DCF"/>
    <w:rsid w:val="008B0EB1"/>
    <w:rsid w:val="008B1077"/>
    <w:rsid w:val="008B11FA"/>
    <w:rsid w:val="008B14B3"/>
    <w:rsid w:val="008B16BE"/>
    <w:rsid w:val="008B1A2A"/>
    <w:rsid w:val="008B1C1B"/>
    <w:rsid w:val="008B1E8C"/>
    <w:rsid w:val="008B22EC"/>
    <w:rsid w:val="008B24DB"/>
    <w:rsid w:val="008B25F8"/>
    <w:rsid w:val="008B26FB"/>
    <w:rsid w:val="008B2ADB"/>
    <w:rsid w:val="008B2ADE"/>
    <w:rsid w:val="008B2E3B"/>
    <w:rsid w:val="008B2E7E"/>
    <w:rsid w:val="008B31DB"/>
    <w:rsid w:val="008B3429"/>
    <w:rsid w:val="008B354E"/>
    <w:rsid w:val="008B364C"/>
    <w:rsid w:val="008B3671"/>
    <w:rsid w:val="008B3686"/>
    <w:rsid w:val="008B38F9"/>
    <w:rsid w:val="008B3954"/>
    <w:rsid w:val="008B39CF"/>
    <w:rsid w:val="008B3B63"/>
    <w:rsid w:val="008B4177"/>
    <w:rsid w:val="008B4312"/>
    <w:rsid w:val="008B4579"/>
    <w:rsid w:val="008B4812"/>
    <w:rsid w:val="008B4814"/>
    <w:rsid w:val="008B48D7"/>
    <w:rsid w:val="008B4941"/>
    <w:rsid w:val="008B4C53"/>
    <w:rsid w:val="008B4D88"/>
    <w:rsid w:val="008B4E45"/>
    <w:rsid w:val="008B4EBD"/>
    <w:rsid w:val="008B536A"/>
    <w:rsid w:val="008B53A7"/>
    <w:rsid w:val="008B5500"/>
    <w:rsid w:val="008B5551"/>
    <w:rsid w:val="008B571C"/>
    <w:rsid w:val="008B578A"/>
    <w:rsid w:val="008B5B8D"/>
    <w:rsid w:val="008B5E44"/>
    <w:rsid w:val="008B62A4"/>
    <w:rsid w:val="008B62F8"/>
    <w:rsid w:val="008B64B1"/>
    <w:rsid w:val="008B6831"/>
    <w:rsid w:val="008B68B6"/>
    <w:rsid w:val="008B68BB"/>
    <w:rsid w:val="008B6943"/>
    <w:rsid w:val="008B6946"/>
    <w:rsid w:val="008B6B64"/>
    <w:rsid w:val="008B6B76"/>
    <w:rsid w:val="008B6B89"/>
    <w:rsid w:val="008B700F"/>
    <w:rsid w:val="008B7024"/>
    <w:rsid w:val="008B70E3"/>
    <w:rsid w:val="008B7221"/>
    <w:rsid w:val="008B7238"/>
    <w:rsid w:val="008B735E"/>
    <w:rsid w:val="008B7475"/>
    <w:rsid w:val="008B76C0"/>
    <w:rsid w:val="008B786A"/>
    <w:rsid w:val="008B799E"/>
    <w:rsid w:val="008B7B69"/>
    <w:rsid w:val="008B7E3F"/>
    <w:rsid w:val="008B7E7C"/>
    <w:rsid w:val="008B7EC0"/>
    <w:rsid w:val="008C019D"/>
    <w:rsid w:val="008C02A0"/>
    <w:rsid w:val="008C06B4"/>
    <w:rsid w:val="008C06BE"/>
    <w:rsid w:val="008C0C92"/>
    <w:rsid w:val="008C0CC9"/>
    <w:rsid w:val="008C1584"/>
    <w:rsid w:val="008C16CE"/>
    <w:rsid w:val="008C16EB"/>
    <w:rsid w:val="008C17F1"/>
    <w:rsid w:val="008C198B"/>
    <w:rsid w:val="008C19DF"/>
    <w:rsid w:val="008C1A5D"/>
    <w:rsid w:val="008C1AC8"/>
    <w:rsid w:val="008C1C43"/>
    <w:rsid w:val="008C1DB9"/>
    <w:rsid w:val="008C203D"/>
    <w:rsid w:val="008C2145"/>
    <w:rsid w:val="008C24EC"/>
    <w:rsid w:val="008C2500"/>
    <w:rsid w:val="008C2578"/>
    <w:rsid w:val="008C2686"/>
    <w:rsid w:val="008C288C"/>
    <w:rsid w:val="008C2A2A"/>
    <w:rsid w:val="008C2AD7"/>
    <w:rsid w:val="008C2C1F"/>
    <w:rsid w:val="008C2FF9"/>
    <w:rsid w:val="008C3494"/>
    <w:rsid w:val="008C3E70"/>
    <w:rsid w:val="008C407E"/>
    <w:rsid w:val="008C4107"/>
    <w:rsid w:val="008C4478"/>
    <w:rsid w:val="008C451C"/>
    <w:rsid w:val="008C4545"/>
    <w:rsid w:val="008C45E3"/>
    <w:rsid w:val="008C4713"/>
    <w:rsid w:val="008C4912"/>
    <w:rsid w:val="008C491D"/>
    <w:rsid w:val="008C494D"/>
    <w:rsid w:val="008C49FA"/>
    <w:rsid w:val="008C4A70"/>
    <w:rsid w:val="008C4C98"/>
    <w:rsid w:val="008C4DCF"/>
    <w:rsid w:val="008C5007"/>
    <w:rsid w:val="008C5033"/>
    <w:rsid w:val="008C50EF"/>
    <w:rsid w:val="008C52D3"/>
    <w:rsid w:val="008C5408"/>
    <w:rsid w:val="008C5646"/>
    <w:rsid w:val="008C5787"/>
    <w:rsid w:val="008C594D"/>
    <w:rsid w:val="008C59FD"/>
    <w:rsid w:val="008C5AFC"/>
    <w:rsid w:val="008C5C3D"/>
    <w:rsid w:val="008C5CC7"/>
    <w:rsid w:val="008C5E13"/>
    <w:rsid w:val="008C5EB1"/>
    <w:rsid w:val="008C5F56"/>
    <w:rsid w:val="008C603E"/>
    <w:rsid w:val="008C60DE"/>
    <w:rsid w:val="008C62F8"/>
    <w:rsid w:val="008C65AD"/>
    <w:rsid w:val="008C65F4"/>
    <w:rsid w:val="008C6624"/>
    <w:rsid w:val="008C6B84"/>
    <w:rsid w:val="008C6EE1"/>
    <w:rsid w:val="008C6F40"/>
    <w:rsid w:val="008C6F4C"/>
    <w:rsid w:val="008C6F5D"/>
    <w:rsid w:val="008C6FA5"/>
    <w:rsid w:val="008C6FD0"/>
    <w:rsid w:val="008C727A"/>
    <w:rsid w:val="008C728F"/>
    <w:rsid w:val="008C74D7"/>
    <w:rsid w:val="008C7522"/>
    <w:rsid w:val="008C7641"/>
    <w:rsid w:val="008C76E7"/>
    <w:rsid w:val="008C77F4"/>
    <w:rsid w:val="008C78EC"/>
    <w:rsid w:val="008C798A"/>
    <w:rsid w:val="008C7C6C"/>
    <w:rsid w:val="008C7F31"/>
    <w:rsid w:val="008D00E5"/>
    <w:rsid w:val="008D01C4"/>
    <w:rsid w:val="008D0340"/>
    <w:rsid w:val="008D05B3"/>
    <w:rsid w:val="008D067B"/>
    <w:rsid w:val="008D08C3"/>
    <w:rsid w:val="008D09FC"/>
    <w:rsid w:val="008D0DF2"/>
    <w:rsid w:val="008D0EBD"/>
    <w:rsid w:val="008D0EF8"/>
    <w:rsid w:val="008D0F3E"/>
    <w:rsid w:val="008D0FC0"/>
    <w:rsid w:val="008D1079"/>
    <w:rsid w:val="008D1510"/>
    <w:rsid w:val="008D15B1"/>
    <w:rsid w:val="008D1727"/>
    <w:rsid w:val="008D185B"/>
    <w:rsid w:val="008D1869"/>
    <w:rsid w:val="008D1A1B"/>
    <w:rsid w:val="008D1BB6"/>
    <w:rsid w:val="008D1CA7"/>
    <w:rsid w:val="008D1D0C"/>
    <w:rsid w:val="008D1DAB"/>
    <w:rsid w:val="008D1E99"/>
    <w:rsid w:val="008D209E"/>
    <w:rsid w:val="008D2D21"/>
    <w:rsid w:val="008D2F24"/>
    <w:rsid w:val="008D301B"/>
    <w:rsid w:val="008D30DC"/>
    <w:rsid w:val="008D3132"/>
    <w:rsid w:val="008D331C"/>
    <w:rsid w:val="008D34BA"/>
    <w:rsid w:val="008D3804"/>
    <w:rsid w:val="008D380A"/>
    <w:rsid w:val="008D398B"/>
    <w:rsid w:val="008D3B06"/>
    <w:rsid w:val="008D3ECB"/>
    <w:rsid w:val="008D3F9F"/>
    <w:rsid w:val="008D4034"/>
    <w:rsid w:val="008D45B6"/>
    <w:rsid w:val="008D474E"/>
    <w:rsid w:val="008D4764"/>
    <w:rsid w:val="008D4780"/>
    <w:rsid w:val="008D47AA"/>
    <w:rsid w:val="008D48A4"/>
    <w:rsid w:val="008D4E37"/>
    <w:rsid w:val="008D4EA3"/>
    <w:rsid w:val="008D4F57"/>
    <w:rsid w:val="008D5266"/>
    <w:rsid w:val="008D5418"/>
    <w:rsid w:val="008D546E"/>
    <w:rsid w:val="008D5541"/>
    <w:rsid w:val="008D5763"/>
    <w:rsid w:val="008D58DD"/>
    <w:rsid w:val="008D59A7"/>
    <w:rsid w:val="008D59E0"/>
    <w:rsid w:val="008D5B95"/>
    <w:rsid w:val="008D5C6B"/>
    <w:rsid w:val="008D5C73"/>
    <w:rsid w:val="008D5DA7"/>
    <w:rsid w:val="008D5F44"/>
    <w:rsid w:val="008D6183"/>
    <w:rsid w:val="008D61CF"/>
    <w:rsid w:val="008D6215"/>
    <w:rsid w:val="008D67DF"/>
    <w:rsid w:val="008D67EA"/>
    <w:rsid w:val="008D688C"/>
    <w:rsid w:val="008D6922"/>
    <w:rsid w:val="008D6B90"/>
    <w:rsid w:val="008D6C6F"/>
    <w:rsid w:val="008D6C7F"/>
    <w:rsid w:val="008D7067"/>
    <w:rsid w:val="008D730E"/>
    <w:rsid w:val="008D731E"/>
    <w:rsid w:val="008D7364"/>
    <w:rsid w:val="008D73F5"/>
    <w:rsid w:val="008D74B5"/>
    <w:rsid w:val="008D76AE"/>
    <w:rsid w:val="008D77EB"/>
    <w:rsid w:val="008D7958"/>
    <w:rsid w:val="008D7A0A"/>
    <w:rsid w:val="008D7BBC"/>
    <w:rsid w:val="008D7C9B"/>
    <w:rsid w:val="008D7D09"/>
    <w:rsid w:val="008D7E2D"/>
    <w:rsid w:val="008D7F63"/>
    <w:rsid w:val="008E00FA"/>
    <w:rsid w:val="008E0100"/>
    <w:rsid w:val="008E022D"/>
    <w:rsid w:val="008E04DE"/>
    <w:rsid w:val="008E0A98"/>
    <w:rsid w:val="008E0B42"/>
    <w:rsid w:val="008E0CA3"/>
    <w:rsid w:val="008E1042"/>
    <w:rsid w:val="008E1047"/>
    <w:rsid w:val="008E1239"/>
    <w:rsid w:val="008E13D4"/>
    <w:rsid w:val="008E14FE"/>
    <w:rsid w:val="008E154C"/>
    <w:rsid w:val="008E161B"/>
    <w:rsid w:val="008E1715"/>
    <w:rsid w:val="008E1721"/>
    <w:rsid w:val="008E1C1C"/>
    <w:rsid w:val="008E2042"/>
    <w:rsid w:val="008E2132"/>
    <w:rsid w:val="008E2402"/>
    <w:rsid w:val="008E2602"/>
    <w:rsid w:val="008E2816"/>
    <w:rsid w:val="008E2921"/>
    <w:rsid w:val="008E2AE0"/>
    <w:rsid w:val="008E2B60"/>
    <w:rsid w:val="008E2C88"/>
    <w:rsid w:val="008E2CC2"/>
    <w:rsid w:val="008E2FA8"/>
    <w:rsid w:val="008E31F2"/>
    <w:rsid w:val="008E33D1"/>
    <w:rsid w:val="008E3590"/>
    <w:rsid w:val="008E361B"/>
    <w:rsid w:val="008E366E"/>
    <w:rsid w:val="008E3691"/>
    <w:rsid w:val="008E369F"/>
    <w:rsid w:val="008E374C"/>
    <w:rsid w:val="008E3A92"/>
    <w:rsid w:val="008E3E02"/>
    <w:rsid w:val="008E42E7"/>
    <w:rsid w:val="008E434C"/>
    <w:rsid w:val="008E44C4"/>
    <w:rsid w:val="008E45E7"/>
    <w:rsid w:val="008E4689"/>
    <w:rsid w:val="008E4712"/>
    <w:rsid w:val="008E48D9"/>
    <w:rsid w:val="008E495D"/>
    <w:rsid w:val="008E4AB9"/>
    <w:rsid w:val="008E4D82"/>
    <w:rsid w:val="008E4E6E"/>
    <w:rsid w:val="008E4E86"/>
    <w:rsid w:val="008E4FAA"/>
    <w:rsid w:val="008E514D"/>
    <w:rsid w:val="008E5762"/>
    <w:rsid w:val="008E582B"/>
    <w:rsid w:val="008E5954"/>
    <w:rsid w:val="008E5957"/>
    <w:rsid w:val="008E59AB"/>
    <w:rsid w:val="008E5A15"/>
    <w:rsid w:val="008E5A37"/>
    <w:rsid w:val="008E5A7D"/>
    <w:rsid w:val="008E5C3A"/>
    <w:rsid w:val="008E5E6A"/>
    <w:rsid w:val="008E5F08"/>
    <w:rsid w:val="008E6096"/>
    <w:rsid w:val="008E61CE"/>
    <w:rsid w:val="008E637C"/>
    <w:rsid w:val="008E6424"/>
    <w:rsid w:val="008E643A"/>
    <w:rsid w:val="008E680A"/>
    <w:rsid w:val="008E6982"/>
    <w:rsid w:val="008E6C7C"/>
    <w:rsid w:val="008E6EBE"/>
    <w:rsid w:val="008E6FE8"/>
    <w:rsid w:val="008E71D9"/>
    <w:rsid w:val="008E728D"/>
    <w:rsid w:val="008E72AB"/>
    <w:rsid w:val="008E73BB"/>
    <w:rsid w:val="008E76A3"/>
    <w:rsid w:val="008E7760"/>
    <w:rsid w:val="008E777D"/>
    <w:rsid w:val="008E783D"/>
    <w:rsid w:val="008E7C3C"/>
    <w:rsid w:val="008E7D2D"/>
    <w:rsid w:val="008E7F89"/>
    <w:rsid w:val="008F02B5"/>
    <w:rsid w:val="008F0389"/>
    <w:rsid w:val="008F0483"/>
    <w:rsid w:val="008F054A"/>
    <w:rsid w:val="008F0676"/>
    <w:rsid w:val="008F0733"/>
    <w:rsid w:val="008F07BC"/>
    <w:rsid w:val="008F096E"/>
    <w:rsid w:val="008F09A7"/>
    <w:rsid w:val="008F0AB7"/>
    <w:rsid w:val="008F0CCC"/>
    <w:rsid w:val="008F0D69"/>
    <w:rsid w:val="008F0EE2"/>
    <w:rsid w:val="008F0F07"/>
    <w:rsid w:val="008F10D4"/>
    <w:rsid w:val="008F127F"/>
    <w:rsid w:val="008F15E9"/>
    <w:rsid w:val="008F179E"/>
    <w:rsid w:val="008F18C8"/>
    <w:rsid w:val="008F19A8"/>
    <w:rsid w:val="008F1AF2"/>
    <w:rsid w:val="008F1B6B"/>
    <w:rsid w:val="008F1CA5"/>
    <w:rsid w:val="008F1E96"/>
    <w:rsid w:val="008F1F0E"/>
    <w:rsid w:val="008F1F85"/>
    <w:rsid w:val="008F2013"/>
    <w:rsid w:val="008F2101"/>
    <w:rsid w:val="008F215B"/>
    <w:rsid w:val="008F21C5"/>
    <w:rsid w:val="008F23CF"/>
    <w:rsid w:val="008F2604"/>
    <w:rsid w:val="008F275B"/>
    <w:rsid w:val="008F299D"/>
    <w:rsid w:val="008F2C0F"/>
    <w:rsid w:val="008F2D9C"/>
    <w:rsid w:val="008F2F29"/>
    <w:rsid w:val="008F2FCB"/>
    <w:rsid w:val="008F3744"/>
    <w:rsid w:val="008F38EF"/>
    <w:rsid w:val="008F3916"/>
    <w:rsid w:val="008F396D"/>
    <w:rsid w:val="008F3BAC"/>
    <w:rsid w:val="008F3C51"/>
    <w:rsid w:val="008F3CAE"/>
    <w:rsid w:val="008F3ED1"/>
    <w:rsid w:val="008F3FC5"/>
    <w:rsid w:val="008F411A"/>
    <w:rsid w:val="008F4160"/>
    <w:rsid w:val="008F4176"/>
    <w:rsid w:val="008F4225"/>
    <w:rsid w:val="008F425A"/>
    <w:rsid w:val="008F4836"/>
    <w:rsid w:val="008F4A06"/>
    <w:rsid w:val="008F4BED"/>
    <w:rsid w:val="008F4DD7"/>
    <w:rsid w:val="008F5130"/>
    <w:rsid w:val="008F5969"/>
    <w:rsid w:val="008F596B"/>
    <w:rsid w:val="008F5A1A"/>
    <w:rsid w:val="008F5A8D"/>
    <w:rsid w:val="008F5C00"/>
    <w:rsid w:val="008F6126"/>
    <w:rsid w:val="008F61C6"/>
    <w:rsid w:val="008F6204"/>
    <w:rsid w:val="008F66EE"/>
    <w:rsid w:val="008F6821"/>
    <w:rsid w:val="008F6A3C"/>
    <w:rsid w:val="008F6F32"/>
    <w:rsid w:val="008F6F6D"/>
    <w:rsid w:val="008F701B"/>
    <w:rsid w:val="008F7212"/>
    <w:rsid w:val="008F7236"/>
    <w:rsid w:val="008F7951"/>
    <w:rsid w:val="008F7AC0"/>
    <w:rsid w:val="008F7CCD"/>
    <w:rsid w:val="00900019"/>
    <w:rsid w:val="00900430"/>
    <w:rsid w:val="0090047F"/>
    <w:rsid w:val="00900946"/>
    <w:rsid w:val="00900960"/>
    <w:rsid w:val="0090096F"/>
    <w:rsid w:val="00900987"/>
    <w:rsid w:val="00900A87"/>
    <w:rsid w:val="00900BE2"/>
    <w:rsid w:val="00900D84"/>
    <w:rsid w:val="00900DD2"/>
    <w:rsid w:val="00901092"/>
    <w:rsid w:val="009011C2"/>
    <w:rsid w:val="009011D8"/>
    <w:rsid w:val="009013F8"/>
    <w:rsid w:val="009018CD"/>
    <w:rsid w:val="00901AC1"/>
    <w:rsid w:val="00901AD6"/>
    <w:rsid w:val="00901F28"/>
    <w:rsid w:val="00901F38"/>
    <w:rsid w:val="0090204F"/>
    <w:rsid w:val="009022F7"/>
    <w:rsid w:val="00902302"/>
    <w:rsid w:val="0090241C"/>
    <w:rsid w:val="0090245E"/>
    <w:rsid w:val="0090258C"/>
    <w:rsid w:val="009026BB"/>
    <w:rsid w:val="0090299E"/>
    <w:rsid w:val="00902A4A"/>
    <w:rsid w:val="00902A9B"/>
    <w:rsid w:val="00902C3B"/>
    <w:rsid w:val="00902D9F"/>
    <w:rsid w:val="00903744"/>
    <w:rsid w:val="00903825"/>
    <w:rsid w:val="009038E4"/>
    <w:rsid w:val="00903ABE"/>
    <w:rsid w:val="00903D4E"/>
    <w:rsid w:val="00903FCA"/>
    <w:rsid w:val="00904184"/>
    <w:rsid w:val="0090424C"/>
    <w:rsid w:val="009043DA"/>
    <w:rsid w:val="00904448"/>
    <w:rsid w:val="009046C4"/>
    <w:rsid w:val="00904BAF"/>
    <w:rsid w:val="00904D2A"/>
    <w:rsid w:val="0090590E"/>
    <w:rsid w:val="00905AC6"/>
    <w:rsid w:val="00905BD5"/>
    <w:rsid w:val="00905DDB"/>
    <w:rsid w:val="00905F84"/>
    <w:rsid w:val="00906084"/>
    <w:rsid w:val="00906087"/>
    <w:rsid w:val="00906581"/>
    <w:rsid w:val="009068A1"/>
    <w:rsid w:val="00906B39"/>
    <w:rsid w:val="00906C6E"/>
    <w:rsid w:val="00906F06"/>
    <w:rsid w:val="00906FC8"/>
    <w:rsid w:val="00907225"/>
    <w:rsid w:val="00907A83"/>
    <w:rsid w:val="00907C0E"/>
    <w:rsid w:val="00907C17"/>
    <w:rsid w:val="00907C6D"/>
    <w:rsid w:val="00907F56"/>
    <w:rsid w:val="009100BF"/>
    <w:rsid w:val="0091041F"/>
    <w:rsid w:val="00910452"/>
    <w:rsid w:val="00910527"/>
    <w:rsid w:val="0091053D"/>
    <w:rsid w:val="00910579"/>
    <w:rsid w:val="009105A8"/>
    <w:rsid w:val="00910B3B"/>
    <w:rsid w:val="00910C07"/>
    <w:rsid w:val="00910C3A"/>
    <w:rsid w:val="00910CEA"/>
    <w:rsid w:val="00910D90"/>
    <w:rsid w:val="00910E27"/>
    <w:rsid w:val="00911033"/>
    <w:rsid w:val="009110CE"/>
    <w:rsid w:val="0091134C"/>
    <w:rsid w:val="009116B3"/>
    <w:rsid w:val="00911EEA"/>
    <w:rsid w:val="00911F8D"/>
    <w:rsid w:val="00912145"/>
    <w:rsid w:val="00912A08"/>
    <w:rsid w:val="00912B7C"/>
    <w:rsid w:val="00912BA9"/>
    <w:rsid w:val="00912C45"/>
    <w:rsid w:val="00912C56"/>
    <w:rsid w:val="00912CE9"/>
    <w:rsid w:val="00913013"/>
    <w:rsid w:val="0091308E"/>
    <w:rsid w:val="00913218"/>
    <w:rsid w:val="00913703"/>
    <w:rsid w:val="009138BF"/>
    <w:rsid w:val="00913972"/>
    <w:rsid w:val="00913C35"/>
    <w:rsid w:val="00913D2E"/>
    <w:rsid w:val="00913DB4"/>
    <w:rsid w:val="00913DDD"/>
    <w:rsid w:val="009140E9"/>
    <w:rsid w:val="00914118"/>
    <w:rsid w:val="0091422C"/>
    <w:rsid w:val="009142BF"/>
    <w:rsid w:val="00914595"/>
    <w:rsid w:val="009147E6"/>
    <w:rsid w:val="009149DC"/>
    <w:rsid w:val="00914A36"/>
    <w:rsid w:val="00914A74"/>
    <w:rsid w:val="00914B2F"/>
    <w:rsid w:val="00914D0D"/>
    <w:rsid w:val="00914D70"/>
    <w:rsid w:val="00914DE9"/>
    <w:rsid w:val="00914DFC"/>
    <w:rsid w:val="00914E0B"/>
    <w:rsid w:val="00914FFB"/>
    <w:rsid w:val="00914FFD"/>
    <w:rsid w:val="00915015"/>
    <w:rsid w:val="00915069"/>
    <w:rsid w:val="00915227"/>
    <w:rsid w:val="0091555A"/>
    <w:rsid w:val="009155C4"/>
    <w:rsid w:val="009155FB"/>
    <w:rsid w:val="00915723"/>
    <w:rsid w:val="009159D3"/>
    <w:rsid w:val="00915A9D"/>
    <w:rsid w:val="00915B5B"/>
    <w:rsid w:val="00915BF3"/>
    <w:rsid w:val="00915DAA"/>
    <w:rsid w:val="00915F06"/>
    <w:rsid w:val="00915F1B"/>
    <w:rsid w:val="00915F3F"/>
    <w:rsid w:val="00916151"/>
    <w:rsid w:val="00916183"/>
    <w:rsid w:val="009161B5"/>
    <w:rsid w:val="009161C2"/>
    <w:rsid w:val="009161E3"/>
    <w:rsid w:val="0091624B"/>
    <w:rsid w:val="0091631F"/>
    <w:rsid w:val="009164D5"/>
    <w:rsid w:val="00916712"/>
    <w:rsid w:val="00916885"/>
    <w:rsid w:val="00916B3B"/>
    <w:rsid w:val="00916C93"/>
    <w:rsid w:val="009171E8"/>
    <w:rsid w:val="0091740D"/>
    <w:rsid w:val="00917885"/>
    <w:rsid w:val="00917927"/>
    <w:rsid w:val="00917975"/>
    <w:rsid w:val="009179FB"/>
    <w:rsid w:val="00917B1F"/>
    <w:rsid w:val="00917E3E"/>
    <w:rsid w:val="00920068"/>
    <w:rsid w:val="00920304"/>
    <w:rsid w:val="009205B3"/>
    <w:rsid w:val="00920710"/>
    <w:rsid w:val="00920716"/>
    <w:rsid w:val="009208FF"/>
    <w:rsid w:val="0092094C"/>
    <w:rsid w:val="00920A3B"/>
    <w:rsid w:val="00920ABC"/>
    <w:rsid w:val="00920D9F"/>
    <w:rsid w:val="00920EAE"/>
    <w:rsid w:val="0092105B"/>
    <w:rsid w:val="0092114B"/>
    <w:rsid w:val="00921353"/>
    <w:rsid w:val="009213ED"/>
    <w:rsid w:val="009216CA"/>
    <w:rsid w:val="009216F9"/>
    <w:rsid w:val="00921731"/>
    <w:rsid w:val="0092195C"/>
    <w:rsid w:val="00922432"/>
    <w:rsid w:val="0092255E"/>
    <w:rsid w:val="009225BA"/>
    <w:rsid w:val="00922966"/>
    <w:rsid w:val="00922975"/>
    <w:rsid w:val="009229B1"/>
    <w:rsid w:val="00922A97"/>
    <w:rsid w:val="00922CBE"/>
    <w:rsid w:val="00922E83"/>
    <w:rsid w:val="0092304C"/>
    <w:rsid w:val="0092347E"/>
    <w:rsid w:val="00923559"/>
    <w:rsid w:val="0092360D"/>
    <w:rsid w:val="0092371E"/>
    <w:rsid w:val="0092382B"/>
    <w:rsid w:val="00923A23"/>
    <w:rsid w:val="00923A41"/>
    <w:rsid w:val="00923A8C"/>
    <w:rsid w:val="00923B06"/>
    <w:rsid w:val="00923B8E"/>
    <w:rsid w:val="00923CB7"/>
    <w:rsid w:val="00923CCB"/>
    <w:rsid w:val="00923E68"/>
    <w:rsid w:val="00923F21"/>
    <w:rsid w:val="009240E3"/>
    <w:rsid w:val="009241BD"/>
    <w:rsid w:val="009243A7"/>
    <w:rsid w:val="0092443E"/>
    <w:rsid w:val="00924778"/>
    <w:rsid w:val="009248AB"/>
    <w:rsid w:val="009249A5"/>
    <w:rsid w:val="00924E81"/>
    <w:rsid w:val="00925271"/>
    <w:rsid w:val="009252BF"/>
    <w:rsid w:val="00925671"/>
    <w:rsid w:val="009256A6"/>
    <w:rsid w:val="00925845"/>
    <w:rsid w:val="0092590A"/>
    <w:rsid w:val="00925A93"/>
    <w:rsid w:val="00925B84"/>
    <w:rsid w:val="00925BB3"/>
    <w:rsid w:val="00925CE0"/>
    <w:rsid w:val="00925D38"/>
    <w:rsid w:val="00925EEB"/>
    <w:rsid w:val="00925FEC"/>
    <w:rsid w:val="00926155"/>
    <w:rsid w:val="00926656"/>
    <w:rsid w:val="00926686"/>
    <w:rsid w:val="009267B0"/>
    <w:rsid w:val="00926963"/>
    <w:rsid w:val="00926983"/>
    <w:rsid w:val="00926CA8"/>
    <w:rsid w:val="00926D14"/>
    <w:rsid w:val="00926D47"/>
    <w:rsid w:val="00926D5E"/>
    <w:rsid w:val="00926ED3"/>
    <w:rsid w:val="00926EF0"/>
    <w:rsid w:val="00926F54"/>
    <w:rsid w:val="0092724F"/>
    <w:rsid w:val="0092735E"/>
    <w:rsid w:val="0092752E"/>
    <w:rsid w:val="00927B1F"/>
    <w:rsid w:val="00927C39"/>
    <w:rsid w:val="00927E05"/>
    <w:rsid w:val="00927E07"/>
    <w:rsid w:val="00930023"/>
    <w:rsid w:val="009302E4"/>
    <w:rsid w:val="00930358"/>
    <w:rsid w:val="00930594"/>
    <w:rsid w:val="009305D8"/>
    <w:rsid w:val="0093096C"/>
    <w:rsid w:val="00930C51"/>
    <w:rsid w:val="00930D2C"/>
    <w:rsid w:val="00930F05"/>
    <w:rsid w:val="0093104F"/>
    <w:rsid w:val="00931315"/>
    <w:rsid w:val="00931758"/>
    <w:rsid w:val="00931789"/>
    <w:rsid w:val="0093183B"/>
    <w:rsid w:val="00931905"/>
    <w:rsid w:val="0093193D"/>
    <w:rsid w:val="00931B93"/>
    <w:rsid w:val="00931DFB"/>
    <w:rsid w:val="00931EDD"/>
    <w:rsid w:val="0093212C"/>
    <w:rsid w:val="00932444"/>
    <w:rsid w:val="00932458"/>
    <w:rsid w:val="009325B9"/>
    <w:rsid w:val="00932883"/>
    <w:rsid w:val="00932E04"/>
    <w:rsid w:val="00932F55"/>
    <w:rsid w:val="0093305F"/>
    <w:rsid w:val="00933441"/>
    <w:rsid w:val="00933501"/>
    <w:rsid w:val="009336FA"/>
    <w:rsid w:val="0093381D"/>
    <w:rsid w:val="00933F93"/>
    <w:rsid w:val="009342B1"/>
    <w:rsid w:val="009345B3"/>
    <w:rsid w:val="009349B3"/>
    <w:rsid w:val="00934AC1"/>
    <w:rsid w:val="00934BE7"/>
    <w:rsid w:val="00934E58"/>
    <w:rsid w:val="00934ECA"/>
    <w:rsid w:val="0093507E"/>
    <w:rsid w:val="009351C8"/>
    <w:rsid w:val="0093529D"/>
    <w:rsid w:val="009352BC"/>
    <w:rsid w:val="00935306"/>
    <w:rsid w:val="009354CC"/>
    <w:rsid w:val="00935764"/>
    <w:rsid w:val="0093587C"/>
    <w:rsid w:val="009358FF"/>
    <w:rsid w:val="00935BA8"/>
    <w:rsid w:val="00935D37"/>
    <w:rsid w:val="00935F43"/>
    <w:rsid w:val="009360FF"/>
    <w:rsid w:val="009362A4"/>
    <w:rsid w:val="00936310"/>
    <w:rsid w:val="0093649C"/>
    <w:rsid w:val="00936501"/>
    <w:rsid w:val="00936734"/>
    <w:rsid w:val="009369A3"/>
    <w:rsid w:val="009369E6"/>
    <w:rsid w:val="00936B1B"/>
    <w:rsid w:val="00936CDF"/>
    <w:rsid w:val="009376D8"/>
    <w:rsid w:val="00937811"/>
    <w:rsid w:val="00937876"/>
    <w:rsid w:val="009378ED"/>
    <w:rsid w:val="00937A97"/>
    <w:rsid w:val="00937B9F"/>
    <w:rsid w:val="00937D08"/>
    <w:rsid w:val="00937F44"/>
    <w:rsid w:val="00937F7A"/>
    <w:rsid w:val="0094004E"/>
    <w:rsid w:val="0094018A"/>
    <w:rsid w:val="00940218"/>
    <w:rsid w:val="00940310"/>
    <w:rsid w:val="009404A2"/>
    <w:rsid w:val="009406B6"/>
    <w:rsid w:val="00940797"/>
    <w:rsid w:val="00940883"/>
    <w:rsid w:val="009408AD"/>
    <w:rsid w:val="00940BDC"/>
    <w:rsid w:val="00940D2C"/>
    <w:rsid w:val="00940F0C"/>
    <w:rsid w:val="00940FCD"/>
    <w:rsid w:val="0094136D"/>
    <w:rsid w:val="00941544"/>
    <w:rsid w:val="009415C3"/>
    <w:rsid w:val="009416F8"/>
    <w:rsid w:val="009418C9"/>
    <w:rsid w:val="00941BB2"/>
    <w:rsid w:val="00941BF9"/>
    <w:rsid w:val="00941C02"/>
    <w:rsid w:val="00941CCE"/>
    <w:rsid w:val="00941CF3"/>
    <w:rsid w:val="009422A7"/>
    <w:rsid w:val="009424AF"/>
    <w:rsid w:val="00942862"/>
    <w:rsid w:val="00942938"/>
    <w:rsid w:val="00942A9A"/>
    <w:rsid w:val="00942AA8"/>
    <w:rsid w:val="00942B9E"/>
    <w:rsid w:val="009431BA"/>
    <w:rsid w:val="0094324D"/>
    <w:rsid w:val="009432FF"/>
    <w:rsid w:val="0094334A"/>
    <w:rsid w:val="0094340C"/>
    <w:rsid w:val="00943578"/>
    <w:rsid w:val="009437BA"/>
    <w:rsid w:val="00943A69"/>
    <w:rsid w:val="00943C0F"/>
    <w:rsid w:val="00943C9D"/>
    <w:rsid w:val="00943C9E"/>
    <w:rsid w:val="00943D17"/>
    <w:rsid w:val="00943F25"/>
    <w:rsid w:val="0094405E"/>
    <w:rsid w:val="00944235"/>
    <w:rsid w:val="009443D4"/>
    <w:rsid w:val="00944585"/>
    <w:rsid w:val="0094460B"/>
    <w:rsid w:val="009446D8"/>
    <w:rsid w:val="009446F1"/>
    <w:rsid w:val="00944941"/>
    <w:rsid w:val="00944B07"/>
    <w:rsid w:val="00944BC8"/>
    <w:rsid w:val="00944E85"/>
    <w:rsid w:val="00944F54"/>
    <w:rsid w:val="009450FB"/>
    <w:rsid w:val="0094529E"/>
    <w:rsid w:val="00945339"/>
    <w:rsid w:val="009454E4"/>
    <w:rsid w:val="00945580"/>
    <w:rsid w:val="009456F2"/>
    <w:rsid w:val="0094573B"/>
    <w:rsid w:val="00945C20"/>
    <w:rsid w:val="00945D79"/>
    <w:rsid w:val="00945E68"/>
    <w:rsid w:val="009460B1"/>
    <w:rsid w:val="009460FC"/>
    <w:rsid w:val="00946113"/>
    <w:rsid w:val="009461DE"/>
    <w:rsid w:val="009462B7"/>
    <w:rsid w:val="00946301"/>
    <w:rsid w:val="009464BB"/>
    <w:rsid w:val="009464E7"/>
    <w:rsid w:val="0094654E"/>
    <w:rsid w:val="009465F8"/>
    <w:rsid w:val="009465FE"/>
    <w:rsid w:val="009467E3"/>
    <w:rsid w:val="009468E7"/>
    <w:rsid w:val="00946B0D"/>
    <w:rsid w:val="00946D9C"/>
    <w:rsid w:val="00946E58"/>
    <w:rsid w:val="00947256"/>
    <w:rsid w:val="009472EE"/>
    <w:rsid w:val="0094733C"/>
    <w:rsid w:val="009474EC"/>
    <w:rsid w:val="009474EE"/>
    <w:rsid w:val="00947548"/>
    <w:rsid w:val="009475BB"/>
    <w:rsid w:val="009476A8"/>
    <w:rsid w:val="00947731"/>
    <w:rsid w:val="00947814"/>
    <w:rsid w:val="00947926"/>
    <w:rsid w:val="00947D25"/>
    <w:rsid w:val="00947DCF"/>
    <w:rsid w:val="00947F78"/>
    <w:rsid w:val="00947FCC"/>
    <w:rsid w:val="00950014"/>
    <w:rsid w:val="00950495"/>
    <w:rsid w:val="009506D8"/>
    <w:rsid w:val="009508E7"/>
    <w:rsid w:val="00950B75"/>
    <w:rsid w:val="00950BAC"/>
    <w:rsid w:val="00950BF7"/>
    <w:rsid w:val="00950D99"/>
    <w:rsid w:val="00950E90"/>
    <w:rsid w:val="009510C5"/>
    <w:rsid w:val="0095142B"/>
    <w:rsid w:val="009515C8"/>
    <w:rsid w:val="0095163B"/>
    <w:rsid w:val="00951767"/>
    <w:rsid w:val="009517A8"/>
    <w:rsid w:val="00951805"/>
    <w:rsid w:val="00951955"/>
    <w:rsid w:val="009519F6"/>
    <w:rsid w:val="00951B29"/>
    <w:rsid w:val="00951B93"/>
    <w:rsid w:val="00951D1C"/>
    <w:rsid w:val="00951D87"/>
    <w:rsid w:val="00951DCE"/>
    <w:rsid w:val="00951E84"/>
    <w:rsid w:val="00951F79"/>
    <w:rsid w:val="00952118"/>
    <w:rsid w:val="00952238"/>
    <w:rsid w:val="00952374"/>
    <w:rsid w:val="009524E3"/>
    <w:rsid w:val="009526C5"/>
    <w:rsid w:val="00952799"/>
    <w:rsid w:val="00952863"/>
    <w:rsid w:val="0095293A"/>
    <w:rsid w:val="0095308D"/>
    <w:rsid w:val="009530DD"/>
    <w:rsid w:val="0095341B"/>
    <w:rsid w:val="00953514"/>
    <w:rsid w:val="00953715"/>
    <w:rsid w:val="009539F0"/>
    <w:rsid w:val="00953AE0"/>
    <w:rsid w:val="00953BB4"/>
    <w:rsid w:val="00953D04"/>
    <w:rsid w:val="00953DF4"/>
    <w:rsid w:val="0095405A"/>
    <w:rsid w:val="009544CE"/>
    <w:rsid w:val="00954676"/>
    <w:rsid w:val="00954878"/>
    <w:rsid w:val="00954CB6"/>
    <w:rsid w:val="00954E39"/>
    <w:rsid w:val="00955024"/>
    <w:rsid w:val="009550F1"/>
    <w:rsid w:val="0095515E"/>
    <w:rsid w:val="00955249"/>
    <w:rsid w:val="00955260"/>
    <w:rsid w:val="0095562D"/>
    <w:rsid w:val="00955712"/>
    <w:rsid w:val="00955794"/>
    <w:rsid w:val="009557E5"/>
    <w:rsid w:val="0095591C"/>
    <w:rsid w:val="00955B04"/>
    <w:rsid w:val="00955BCA"/>
    <w:rsid w:val="009560E1"/>
    <w:rsid w:val="009563CC"/>
    <w:rsid w:val="00956565"/>
    <w:rsid w:val="009567F6"/>
    <w:rsid w:val="00956836"/>
    <w:rsid w:val="00956923"/>
    <w:rsid w:val="00956A37"/>
    <w:rsid w:val="00956B73"/>
    <w:rsid w:val="00956CE6"/>
    <w:rsid w:val="00956D84"/>
    <w:rsid w:val="00956E11"/>
    <w:rsid w:val="009572B4"/>
    <w:rsid w:val="00957337"/>
    <w:rsid w:val="0095733A"/>
    <w:rsid w:val="0095738E"/>
    <w:rsid w:val="009574DB"/>
    <w:rsid w:val="00957827"/>
    <w:rsid w:val="009578AE"/>
    <w:rsid w:val="00957EDF"/>
    <w:rsid w:val="00957F39"/>
    <w:rsid w:val="00960072"/>
    <w:rsid w:val="009600E8"/>
    <w:rsid w:val="0096011C"/>
    <w:rsid w:val="0096062E"/>
    <w:rsid w:val="00960651"/>
    <w:rsid w:val="009607EE"/>
    <w:rsid w:val="009609F1"/>
    <w:rsid w:val="00960A9D"/>
    <w:rsid w:val="00960B8A"/>
    <w:rsid w:val="00960B9C"/>
    <w:rsid w:val="00960E19"/>
    <w:rsid w:val="00960E5B"/>
    <w:rsid w:val="009610B6"/>
    <w:rsid w:val="009612B6"/>
    <w:rsid w:val="009618B2"/>
    <w:rsid w:val="00961A03"/>
    <w:rsid w:val="00961B10"/>
    <w:rsid w:val="00961DFD"/>
    <w:rsid w:val="0096209C"/>
    <w:rsid w:val="00962387"/>
    <w:rsid w:val="009627F6"/>
    <w:rsid w:val="00962947"/>
    <w:rsid w:val="00962C23"/>
    <w:rsid w:val="00962CBB"/>
    <w:rsid w:val="00962EDE"/>
    <w:rsid w:val="0096309D"/>
    <w:rsid w:val="009631FD"/>
    <w:rsid w:val="0096323A"/>
    <w:rsid w:val="009632FB"/>
    <w:rsid w:val="00963762"/>
    <w:rsid w:val="009638D4"/>
    <w:rsid w:val="009639AC"/>
    <w:rsid w:val="00963AB8"/>
    <w:rsid w:val="00963B10"/>
    <w:rsid w:val="00963B5A"/>
    <w:rsid w:val="00963C04"/>
    <w:rsid w:val="00963D4C"/>
    <w:rsid w:val="00963F88"/>
    <w:rsid w:val="009640BE"/>
    <w:rsid w:val="009641C4"/>
    <w:rsid w:val="00964A9C"/>
    <w:rsid w:val="00964B35"/>
    <w:rsid w:val="00964BB4"/>
    <w:rsid w:val="00964D78"/>
    <w:rsid w:val="00964E82"/>
    <w:rsid w:val="00964EC0"/>
    <w:rsid w:val="0096507A"/>
    <w:rsid w:val="009650A9"/>
    <w:rsid w:val="0096526A"/>
    <w:rsid w:val="0096529B"/>
    <w:rsid w:val="009653A9"/>
    <w:rsid w:val="00965848"/>
    <w:rsid w:val="00965ABC"/>
    <w:rsid w:val="00965AD1"/>
    <w:rsid w:val="00965B16"/>
    <w:rsid w:val="00965FBC"/>
    <w:rsid w:val="0096608F"/>
    <w:rsid w:val="0096616D"/>
    <w:rsid w:val="009663AF"/>
    <w:rsid w:val="0096643E"/>
    <w:rsid w:val="00966674"/>
    <w:rsid w:val="009667F2"/>
    <w:rsid w:val="009669B6"/>
    <w:rsid w:val="00966E8A"/>
    <w:rsid w:val="009674F2"/>
    <w:rsid w:val="009675C2"/>
    <w:rsid w:val="0096769D"/>
    <w:rsid w:val="009679BC"/>
    <w:rsid w:val="00967A26"/>
    <w:rsid w:val="00967D80"/>
    <w:rsid w:val="00967E21"/>
    <w:rsid w:val="00967EA8"/>
    <w:rsid w:val="0097006F"/>
    <w:rsid w:val="009700F1"/>
    <w:rsid w:val="00970287"/>
    <w:rsid w:val="00970320"/>
    <w:rsid w:val="009703EB"/>
    <w:rsid w:val="009703F4"/>
    <w:rsid w:val="009704B8"/>
    <w:rsid w:val="009704E2"/>
    <w:rsid w:val="009704F2"/>
    <w:rsid w:val="009705E7"/>
    <w:rsid w:val="00970657"/>
    <w:rsid w:val="0097065C"/>
    <w:rsid w:val="00970C88"/>
    <w:rsid w:val="00970C89"/>
    <w:rsid w:val="00970DE2"/>
    <w:rsid w:val="00970DED"/>
    <w:rsid w:val="00971367"/>
    <w:rsid w:val="009714F5"/>
    <w:rsid w:val="00971603"/>
    <w:rsid w:val="009716BE"/>
    <w:rsid w:val="00971732"/>
    <w:rsid w:val="00971842"/>
    <w:rsid w:val="0097191B"/>
    <w:rsid w:val="00971B02"/>
    <w:rsid w:val="00971D5A"/>
    <w:rsid w:val="00972264"/>
    <w:rsid w:val="00972432"/>
    <w:rsid w:val="009726CD"/>
    <w:rsid w:val="009728B7"/>
    <w:rsid w:val="00972B88"/>
    <w:rsid w:val="00972D09"/>
    <w:rsid w:val="00972D6E"/>
    <w:rsid w:val="00972FA2"/>
    <w:rsid w:val="00972FFE"/>
    <w:rsid w:val="00973214"/>
    <w:rsid w:val="009732C3"/>
    <w:rsid w:val="0097330D"/>
    <w:rsid w:val="00973C50"/>
    <w:rsid w:val="00973DDA"/>
    <w:rsid w:val="0097425A"/>
    <w:rsid w:val="009745CA"/>
    <w:rsid w:val="00974710"/>
    <w:rsid w:val="00974862"/>
    <w:rsid w:val="009748CF"/>
    <w:rsid w:val="00974978"/>
    <w:rsid w:val="00974993"/>
    <w:rsid w:val="009749BC"/>
    <w:rsid w:val="00974A13"/>
    <w:rsid w:val="00974B5A"/>
    <w:rsid w:val="00974B8B"/>
    <w:rsid w:val="00974CA5"/>
    <w:rsid w:val="00974D9A"/>
    <w:rsid w:val="0097586D"/>
    <w:rsid w:val="00975A04"/>
    <w:rsid w:val="00975D0B"/>
    <w:rsid w:val="00975D51"/>
    <w:rsid w:val="00975EA3"/>
    <w:rsid w:val="00975F14"/>
    <w:rsid w:val="00975FC4"/>
    <w:rsid w:val="009762B3"/>
    <w:rsid w:val="00976680"/>
    <w:rsid w:val="009766B2"/>
    <w:rsid w:val="009766D5"/>
    <w:rsid w:val="009766DE"/>
    <w:rsid w:val="0097670C"/>
    <w:rsid w:val="00976B27"/>
    <w:rsid w:val="009770DD"/>
    <w:rsid w:val="0097723D"/>
    <w:rsid w:val="0097728B"/>
    <w:rsid w:val="0097730F"/>
    <w:rsid w:val="00977473"/>
    <w:rsid w:val="009774A9"/>
    <w:rsid w:val="009774AA"/>
    <w:rsid w:val="0097762D"/>
    <w:rsid w:val="0097764D"/>
    <w:rsid w:val="0097767C"/>
    <w:rsid w:val="00977D82"/>
    <w:rsid w:val="00977F82"/>
    <w:rsid w:val="00977FB5"/>
    <w:rsid w:val="00980016"/>
    <w:rsid w:val="00980077"/>
    <w:rsid w:val="009800E0"/>
    <w:rsid w:val="00980203"/>
    <w:rsid w:val="00980A38"/>
    <w:rsid w:val="00980E6A"/>
    <w:rsid w:val="00981520"/>
    <w:rsid w:val="0098156E"/>
    <w:rsid w:val="009815BE"/>
    <w:rsid w:val="00981A0F"/>
    <w:rsid w:val="00981E7C"/>
    <w:rsid w:val="00982168"/>
    <w:rsid w:val="0098226A"/>
    <w:rsid w:val="009823B8"/>
    <w:rsid w:val="00982534"/>
    <w:rsid w:val="009827F9"/>
    <w:rsid w:val="00982843"/>
    <w:rsid w:val="00982A3D"/>
    <w:rsid w:val="00982A45"/>
    <w:rsid w:val="00982A71"/>
    <w:rsid w:val="00982DBE"/>
    <w:rsid w:val="00982EE0"/>
    <w:rsid w:val="00982F74"/>
    <w:rsid w:val="00982F77"/>
    <w:rsid w:val="00983066"/>
    <w:rsid w:val="00983120"/>
    <w:rsid w:val="009831A0"/>
    <w:rsid w:val="009832B1"/>
    <w:rsid w:val="0098330A"/>
    <w:rsid w:val="0098337E"/>
    <w:rsid w:val="009833FC"/>
    <w:rsid w:val="00983499"/>
    <w:rsid w:val="0098359F"/>
    <w:rsid w:val="0098393B"/>
    <w:rsid w:val="00983CB7"/>
    <w:rsid w:val="00983DDB"/>
    <w:rsid w:val="00983E9B"/>
    <w:rsid w:val="00984624"/>
    <w:rsid w:val="00984679"/>
    <w:rsid w:val="00984872"/>
    <w:rsid w:val="009848D1"/>
    <w:rsid w:val="009848ED"/>
    <w:rsid w:val="00984C86"/>
    <w:rsid w:val="009852C7"/>
    <w:rsid w:val="009854C0"/>
    <w:rsid w:val="00985570"/>
    <w:rsid w:val="00985630"/>
    <w:rsid w:val="009858C2"/>
    <w:rsid w:val="00985A8A"/>
    <w:rsid w:val="00985E5E"/>
    <w:rsid w:val="00986007"/>
    <w:rsid w:val="00986021"/>
    <w:rsid w:val="00986062"/>
    <w:rsid w:val="00986320"/>
    <w:rsid w:val="00986626"/>
    <w:rsid w:val="009868C2"/>
    <w:rsid w:val="00986A76"/>
    <w:rsid w:val="00987008"/>
    <w:rsid w:val="00987135"/>
    <w:rsid w:val="009873F3"/>
    <w:rsid w:val="009874C0"/>
    <w:rsid w:val="0098753C"/>
    <w:rsid w:val="0098758F"/>
    <w:rsid w:val="009875FD"/>
    <w:rsid w:val="0098764D"/>
    <w:rsid w:val="00987704"/>
    <w:rsid w:val="009879F7"/>
    <w:rsid w:val="0099044C"/>
    <w:rsid w:val="009908AF"/>
    <w:rsid w:val="009909A8"/>
    <w:rsid w:val="00990B92"/>
    <w:rsid w:val="00990C80"/>
    <w:rsid w:val="00990D2C"/>
    <w:rsid w:val="00990D3B"/>
    <w:rsid w:val="00990D5F"/>
    <w:rsid w:val="00990D89"/>
    <w:rsid w:val="00990DBC"/>
    <w:rsid w:val="00990E40"/>
    <w:rsid w:val="00990E4B"/>
    <w:rsid w:val="00990E9E"/>
    <w:rsid w:val="00990F01"/>
    <w:rsid w:val="00990FDB"/>
    <w:rsid w:val="009910A4"/>
    <w:rsid w:val="00991282"/>
    <w:rsid w:val="0099157D"/>
    <w:rsid w:val="0099167F"/>
    <w:rsid w:val="0099181C"/>
    <w:rsid w:val="0099199A"/>
    <w:rsid w:val="00991A54"/>
    <w:rsid w:val="00991A8F"/>
    <w:rsid w:val="00991AF3"/>
    <w:rsid w:val="00991D67"/>
    <w:rsid w:val="00992013"/>
    <w:rsid w:val="00992036"/>
    <w:rsid w:val="009928B7"/>
    <w:rsid w:val="00992953"/>
    <w:rsid w:val="009929D4"/>
    <w:rsid w:val="00992AF4"/>
    <w:rsid w:val="00993010"/>
    <w:rsid w:val="0099301C"/>
    <w:rsid w:val="0099304A"/>
    <w:rsid w:val="00993139"/>
    <w:rsid w:val="0099315D"/>
    <w:rsid w:val="0099318D"/>
    <w:rsid w:val="009931C5"/>
    <w:rsid w:val="0099324C"/>
    <w:rsid w:val="00993351"/>
    <w:rsid w:val="009933A4"/>
    <w:rsid w:val="009934F1"/>
    <w:rsid w:val="009935FD"/>
    <w:rsid w:val="00993A27"/>
    <w:rsid w:val="00993ABC"/>
    <w:rsid w:val="00993CB9"/>
    <w:rsid w:val="00993CEB"/>
    <w:rsid w:val="00993D7C"/>
    <w:rsid w:val="00993DA8"/>
    <w:rsid w:val="00993F82"/>
    <w:rsid w:val="0099407E"/>
    <w:rsid w:val="0099422A"/>
    <w:rsid w:val="00994267"/>
    <w:rsid w:val="0099436E"/>
    <w:rsid w:val="009944A9"/>
    <w:rsid w:val="0099456B"/>
    <w:rsid w:val="009945C5"/>
    <w:rsid w:val="00994783"/>
    <w:rsid w:val="009947DD"/>
    <w:rsid w:val="00994AB7"/>
    <w:rsid w:val="00994B80"/>
    <w:rsid w:val="00994BB4"/>
    <w:rsid w:val="00994C59"/>
    <w:rsid w:val="00994ECC"/>
    <w:rsid w:val="00994F64"/>
    <w:rsid w:val="0099514E"/>
    <w:rsid w:val="0099518E"/>
    <w:rsid w:val="009952B9"/>
    <w:rsid w:val="00995479"/>
    <w:rsid w:val="00995580"/>
    <w:rsid w:val="00995716"/>
    <w:rsid w:val="0099571C"/>
    <w:rsid w:val="00995805"/>
    <w:rsid w:val="00995BA8"/>
    <w:rsid w:val="00995BD5"/>
    <w:rsid w:val="009960AE"/>
    <w:rsid w:val="009960C5"/>
    <w:rsid w:val="00996134"/>
    <w:rsid w:val="00996158"/>
    <w:rsid w:val="0099618F"/>
    <w:rsid w:val="00996207"/>
    <w:rsid w:val="0099635E"/>
    <w:rsid w:val="00996469"/>
    <w:rsid w:val="009964A8"/>
    <w:rsid w:val="009964CB"/>
    <w:rsid w:val="00996623"/>
    <w:rsid w:val="00996782"/>
    <w:rsid w:val="00996875"/>
    <w:rsid w:val="00996B20"/>
    <w:rsid w:val="00996ED3"/>
    <w:rsid w:val="00997129"/>
    <w:rsid w:val="009971FE"/>
    <w:rsid w:val="00997262"/>
    <w:rsid w:val="00997366"/>
    <w:rsid w:val="00997376"/>
    <w:rsid w:val="0099741D"/>
    <w:rsid w:val="00997D51"/>
    <w:rsid w:val="00997D70"/>
    <w:rsid w:val="00997DCC"/>
    <w:rsid w:val="00997F67"/>
    <w:rsid w:val="00997F96"/>
    <w:rsid w:val="009A0070"/>
    <w:rsid w:val="009A00F3"/>
    <w:rsid w:val="009A04B7"/>
    <w:rsid w:val="009A06B3"/>
    <w:rsid w:val="009A07E7"/>
    <w:rsid w:val="009A08F8"/>
    <w:rsid w:val="009A0BC5"/>
    <w:rsid w:val="009A0D2C"/>
    <w:rsid w:val="009A1424"/>
    <w:rsid w:val="009A14F0"/>
    <w:rsid w:val="009A16D0"/>
    <w:rsid w:val="009A1711"/>
    <w:rsid w:val="009A1749"/>
    <w:rsid w:val="009A1805"/>
    <w:rsid w:val="009A193B"/>
    <w:rsid w:val="009A1A7D"/>
    <w:rsid w:val="009A1B2E"/>
    <w:rsid w:val="009A1B5F"/>
    <w:rsid w:val="009A25AD"/>
    <w:rsid w:val="009A262B"/>
    <w:rsid w:val="009A2722"/>
    <w:rsid w:val="009A2773"/>
    <w:rsid w:val="009A277A"/>
    <w:rsid w:val="009A27AF"/>
    <w:rsid w:val="009A29CB"/>
    <w:rsid w:val="009A2AE1"/>
    <w:rsid w:val="009A2B63"/>
    <w:rsid w:val="009A2B90"/>
    <w:rsid w:val="009A2BB2"/>
    <w:rsid w:val="009A2CB7"/>
    <w:rsid w:val="009A2E71"/>
    <w:rsid w:val="009A303D"/>
    <w:rsid w:val="009A3332"/>
    <w:rsid w:val="009A3463"/>
    <w:rsid w:val="009A34B8"/>
    <w:rsid w:val="009A366C"/>
    <w:rsid w:val="009A3680"/>
    <w:rsid w:val="009A36C9"/>
    <w:rsid w:val="009A37ED"/>
    <w:rsid w:val="009A3828"/>
    <w:rsid w:val="009A386D"/>
    <w:rsid w:val="009A38F0"/>
    <w:rsid w:val="009A38F3"/>
    <w:rsid w:val="009A3E5E"/>
    <w:rsid w:val="009A3EB3"/>
    <w:rsid w:val="009A3F78"/>
    <w:rsid w:val="009A3FAB"/>
    <w:rsid w:val="009A437A"/>
    <w:rsid w:val="009A46C8"/>
    <w:rsid w:val="009A46D7"/>
    <w:rsid w:val="009A46FB"/>
    <w:rsid w:val="009A4ADB"/>
    <w:rsid w:val="009A4D6A"/>
    <w:rsid w:val="009A4DA3"/>
    <w:rsid w:val="009A4DBA"/>
    <w:rsid w:val="009A4DE0"/>
    <w:rsid w:val="009A4FDE"/>
    <w:rsid w:val="009A50FF"/>
    <w:rsid w:val="009A51D0"/>
    <w:rsid w:val="009A5386"/>
    <w:rsid w:val="009A54F7"/>
    <w:rsid w:val="009A5671"/>
    <w:rsid w:val="009A568B"/>
    <w:rsid w:val="009A56E7"/>
    <w:rsid w:val="009A5941"/>
    <w:rsid w:val="009A5DCE"/>
    <w:rsid w:val="009A5E6B"/>
    <w:rsid w:val="009A5FD0"/>
    <w:rsid w:val="009A5FF6"/>
    <w:rsid w:val="009A60A2"/>
    <w:rsid w:val="009A6352"/>
    <w:rsid w:val="009A6570"/>
    <w:rsid w:val="009A673E"/>
    <w:rsid w:val="009A6904"/>
    <w:rsid w:val="009A6A09"/>
    <w:rsid w:val="009A6C50"/>
    <w:rsid w:val="009A6CE1"/>
    <w:rsid w:val="009A6D36"/>
    <w:rsid w:val="009A7138"/>
    <w:rsid w:val="009A7274"/>
    <w:rsid w:val="009A7335"/>
    <w:rsid w:val="009A7470"/>
    <w:rsid w:val="009A7624"/>
    <w:rsid w:val="009A7713"/>
    <w:rsid w:val="009A7922"/>
    <w:rsid w:val="009A7962"/>
    <w:rsid w:val="009A7966"/>
    <w:rsid w:val="009A7ADA"/>
    <w:rsid w:val="009A7B86"/>
    <w:rsid w:val="009A7F20"/>
    <w:rsid w:val="009B0012"/>
    <w:rsid w:val="009B0191"/>
    <w:rsid w:val="009B0359"/>
    <w:rsid w:val="009B06C4"/>
    <w:rsid w:val="009B0709"/>
    <w:rsid w:val="009B0875"/>
    <w:rsid w:val="009B0913"/>
    <w:rsid w:val="009B0B71"/>
    <w:rsid w:val="009B0CB1"/>
    <w:rsid w:val="009B0D43"/>
    <w:rsid w:val="009B0E15"/>
    <w:rsid w:val="009B0EE6"/>
    <w:rsid w:val="009B0EF0"/>
    <w:rsid w:val="009B131F"/>
    <w:rsid w:val="009B1324"/>
    <w:rsid w:val="009B15D5"/>
    <w:rsid w:val="009B1685"/>
    <w:rsid w:val="009B16B7"/>
    <w:rsid w:val="009B1AE1"/>
    <w:rsid w:val="009B1B70"/>
    <w:rsid w:val="009B1B9F"/>
    <w:rsid w:val="009B1D6C"/>
    <w:rsid w:val="009B1D7E"/>
    <w:rsid w:val="009B1E3A"/>
    <w:rsid w:val="009B1EF8"/>
    <w:rsid w:val="009B1F1B"/>
    <w:rsid w:val="009B2265"/>
    <w:rsid w:val="009B25F3"/>
    <w:rsid w:val="009B27E4"/>
    <w:rsid w:val="009B28DF"/>
    <w:rsid w:val="009B29D5"/>
    <w:rsid w:val="009B2B8A"/>
    <w:rsid w:val="009B2D90"/>
    <w:rsid w:val="009B2DA9"/>
    <w:rsid w:val="009B31C3"/>
    <w:rsid w:val="009B3531"/>
    <w:rsid w:val="009B35BE"/>
    <w:rsid w:val="009B361E"/>
    <w:rsid w:val="009B372E"/>
    <w:rsid w:val="009B3821"/>
    <w:rsid w:val="009B3839"/>
    <w:rsid w:val="009B3C21"/>
    <w:rsid w:val="009B3CF5"/>
    <w:rsid w:val="009B3F99"/>
    <w:rsid w:val="009B40D5"/>
    <w:rsid w:val="009B4653"/>
    <w:rsid w:val="009B46E4"/>
    <w:rsid w:val="009B472D"/>
    <w:rsid w:val="009B4813"/>
    <w:rsid w:val="009B4A1B"/>
    <w:rsid w:val="009B4B1B"/>
    <w:rsid w:val="009B5008"/>
    <w:rsid w:val="009B50A2"/>
    <w:rsid w:val="009B54FE"/>
    <w:rsid w:val="009B5C8C"/>
    <w:rsid w:val="009B5F29"/>
    <w:rsid w:val="009B5FE6"/>
    <w:rsid w:val="009B62FF"/>
    <w:rsid w:val="009B64CE"/>
    <w:rsid w:val="009B683E"/>
    <w:rsid w:val="009B6FD3"/>
    <w:rsid w:val="009B6FD4"/>
    <w:rsid w:val="009B7067"/>
    <w:rsid w:val="009B717C"/>
    <w:rsid w:val="009B7340"/>
    <w:rsid w:val="009B791A"/>
    <w:rsid w:val="009B79C1"/>
    <w:rsid w:val="009B7A94"/>
    <w:rsid w:val="009B7B48"/>
    <w:rsid w:val="009B7D4A"/>
    <w:rsid w:val="009C030F"/>
    <w:rsid w:val="009C0621"/>
    <w:rsid w:val="009C0AB5"/>
    <w:rsid w:val="009C0AB7"/>
    <w:rsid w:val="009C0C3C"/>
    <w:rsid w:val="009C0CD9"/>
    <w:rsid w:val="009C0E31"/>
    <w:rsid w:val="009C0F31"/>
    <w:rsid w:val="009C0FDA"/>
    <w:rsid w:val="009C101C"/>
    <w:rsid w:val="009C10E4"/>
    <w:rsid w:val="009C11B0"/>
    <w:rsid w:val="009C131D"/>
    <w:rsid w:val="009C13A8"/>
    <w:rsid w:val="009C15D7"/>
    <w:rsid w:val="009C16F9"/>
    <w:rsid w:val="009C1790"/>
    <w:rsid w:val="009C1968"/>
    <w:rsid w:val="009C1994"/>
    <w:rsid w:val="009C1ADF"/>
    <w:rsid w:val="009C1BFA"/>
    <w:rsid w:val="009C1D18"/>
    <w:rsid w:val="009C1F6F"/>
    <w:rsid w:val="009C2171"/>
    <w:rsid w:val="009C21B6"/>
    <w:rsid w:val="009C21B9"/>
    <w:rsid w:val="009C24DA"/>
    <w:rsid w:val="009C250A"/>
    <w:rsid w:val="009C255F"/>
    <w:rsid w:val="009C275D"/>
    <w:rsid w:val="009C282B"/>
    <w:rsid w:val="009C2912"/>
    <w:rsid w:val="009C291B"/>
    <w:rsid w:val="009C29ED"/>
    <w:rsid w:val="009C2A55"/>
    <w:rsid w:val="009C2B67"/>
    <w:rsid w:val="009C2C1F"/>
    <w:rsid w:val="009C2C3A"/>
    <w:rsid w:val="009C2C86"/>
    <w:rsid w:val="009C2E3C"/>
    <w:rsid w:val="009C2F31"/>
    <w:rsid w:val="009C323F"/>
    <w:rsid w:val="009C32E8"/>
    <w:rsid w:val="009C35E7"/>
    <w:rsid w:val="009C36A5"/>
    <w:rsid w:val="009C388A"/>
    <w:rsid w:val="009C38E8"/>
    <w:rsid w:val="009C39DB"/>
    <w:rsid w:val="009C3C41"/>
    <w:rsid w:val="009C3DF8"/>
    <w:rsid w:val="009C3E76"/>
    <w:rsid w:val="009C3F2D"/>
    <w:rsid w:val="009C41B1"/>
    <w:rsid w:val="009C42CB"/>
    <w:rsid w:val="009C42DE"/>
    <w:rsid w:val="009C4377"/>
    <w:rsid w:val="009C463A"/>
    <w:rsid w:val="009C46C9"/>
    <w:rsid w:val="009C4727"/>
    <w:rsid w:val="009C4A7D"/>
    <w:rsid w:val="009C4CAB"/>
    <w:rsid w:val="009C4E59"/>
    <w:rsid w:val="009C4E78"/>
    <w:rsid w:val="009C5051"/>
    <w:rsid w:val="009C50D2"/>
    <w:rsid w:val="009C51C9"/>
    <w:rsid w:val="009C5236"/>
    <w:rsid w:val="009C52B1"/>
    <w:rsid w:val="009C5488"/>
    <w:rsid w:val="009C54D5"/>
    <w:rsid w:val="009C55CF"/>
    <w:rsid w:val="009C585C"/>
    <w:rsid w:val="009C5A72"/>
    <w:rsid w:val="009C5B44"/>
    <w:rsid w:val="009C5B4D"/>
    <w:rsid w:val="009C5BA6"/>
    <w:rsid w:val="009C5C63"/>
    <w:rsid w:val="009C5DAD"/>
    <w:rsid w:val="009C5E8C"/>
    <w:rsid w:val="009C5ED6"/>
    <w:rsid w:val="009C5FB9"/>
    <w:rsid w:val="009C606A"/>
    <w:rsid w:val="009C6094"/>
    <w:rsid w:val="009C6163"/>
    <w:rsid w:val="009C61A6"/>
    <w:rsid w:val="009C6229"/>
    <w:rsid w:val="009C6373"/>
    <w:rsid w:val="009C643A"/>
    <w:rsid w:val="009C674C"/>
    <w:rsid w:val="009C69F1"/>
    <w:rsid w:val="009C69F9"/>
    <w:rsid w:val="009C6A55"/>
    <w:rsid w:val="009C6C7D"/>
    <w:rsid w:val="009C6E91"/>
    <w:rsid w:val="009C6EBB"/>
    <w:rsid w:val="009C7029"/>
    <w:rsid w:val="009C71CC"/>
    <w:rsid w:val="009C7235"/>
    <w:rsid w:val="009C7353"/>
    <w:rsid w:val="009C73D8"/>
    <w:rsid w:val="009C757C"/>
    <w:rsid w:val="009C75FD"/>
    <w:rsid w:val="009C774A"/>
    <w:rsid w:val="009C7775"/>
    <w:rsid w:val="009C777D"/>
    <w:rsid w:val="009C7948"/>
    <w:rsid w:val="009C79D5"/>
    <w:rsid w:val="009C7AEB"/>
    <w:rsid w:val="009C7BE7"/>
    <w:rsid w:val="009C7BF6"/>
    <w:rsid w:val="009C7C79"/>
    <w:rsid w:val="009C7CF6"/>
    <w:rsid w:val="009C7DD2"/>
    <w:rsid w:val="009C7ED9"/>
    <w:rsid w:val="009D01EA"/>
    <w:rsid w:val="009D01FD"/>
    <w:rsid w:val="009D026E"/>
    <w:rsid w:val="009D03AF"/>
    <w:rsid w:val="009D0641"/>
    <w:rsid w:val="009D0ACA"/>
    <w:rsid w:val="009D0ACF"/>
    <w:rsid w:val="009D0C11"/>
    <w:rsid w:val="009D0D13"/>
    <w:rsid w:val="009D0E32"/>
    <w:rsid w:val="009D1002"/>
    <w:rsid w:val="009D1099"/>
    <w:rsid w:val="009D12FD"/>
    <w:rsid w:val="009D1303"/>
    <w:rsid w:val="009D1348"/>
    <w:rsid w:val="009D1421"/>
    <w:rsid w:val="009D14B6"/>
    <w:rsid w:val="009D15C2"/>
    <w:rsid w:val="009D18A6"/>
    <w:rsid w:val="009D18E8"/>
    <w:rsid w:val="009D1AD6"/>
    <w:rsid w:val="009D1B5B"/>
    <w:rsid w:val="009D1D3B"/>
    <w:rsid w:val="009D1DB1"/>
    <w:rsid w:val="009D1DC7"/>
    <w:rsid w:val="009D1E5D"/>
    <w:rsid w:val="009D1E5F"/>
    <w:rsid w:val="009D23D3"/>
    <w:rsid w:val="009D23DE"/>
    <w:rsid w:val="009D2963"/>
    <w:rsid w:val="009D2C18"/>
    <w:rsid w:val="009D2DA9"/>
    <w:rsid w:val="009D2E8E"/>
    <w:rsid w:val="009D2FE3"/>
    <w:rsid w:val="009D315E"/>
    <w:rsid w:val="009D31BC"/>
    <w:rsid w:val="009D32EA"/>
    <w:rsid w:val="009D3480"/>
    <w:rsid w:val="009D3566"/>
    <w:rsid w:val="009D35C4"/>
    <w:rsid w:val="009D35C9"/>
    <w:rsid w:val="009D3797"/>
    <w:rsid w:val="009D393A"/>
    <w:rsid w:val="009D3B37"/>
    <w:rsid w:val="009D3C27"/>
    <w:rsid w:val="009D3F1F"/>
    <w:rsid w:val="009D3F39"/>
    <w:rsid w:val="009D413B"/>
    <w:rsid w:val="009D421F"/>
    <w:rsid w:val="009D4257"/>
    <w:rsid w:val="009D4355"/>
    <w:rsid w:val="009D478E"/>
    <w:rsid w:val="009D4C7A"/>
    <w:rsid w:val="009D4EB3"/>
    <w:rsid w:val="009D4F70"/>
    <w:rsid w:val="009D4FA9"/>
    <w:rsid w:val="009D519C"/>
    <w:rsid w:val="009D5834"/>
    <w:rsid w:val="009D5CF9"/>
    <w:rsid w:val="009D5F3C"/>
    <w:rsid w:val="009D5F48"/>
    <w:rsid w:val="009D611C"/>
    <w:rsid w:val="009D65B2"/>
    <w:rsid w:val="009D6733"/>
    <w:rsid w:val="009D6811"/>
    <w:rsid w:val="009D6847"/>
    <w:rsid w:val="009D6900"/>
    <w:rsid w:val="009D6A50"/>
    <w:rsid w:val="009D6A5E"/>
    <w:rsid w:val="009D6B24"/>
    <w:rsid w:val="009D6BF0"/>
    <w:rsid w:val="009D6D1C"/>
    <w:rsid w:val="009D6D89"/>
    <w:rsid w:val="009D702E"/>
    <w:rsid w:val="009D7047"/>
    <w:rsid w:val="009D7155"/>
    <w:rsid w:val="009D73DC"/>
    <w:rsid w:val="009D74BA"/>
    <w:rsid w:val="009D74DA"/>
    <w:rsid w:val="009D775F"/>
    <w:rsid w:val="009D7B25"/>
    <w:rsid w:val="009D7B78"/>
    <w:rsid w:val="009D7C5A"/>
    <w:rsid w:val="009D7EF0"/>
    <w:rsid w:val="009E0146"/>
    <w:rsid w:val="009E04C5"/>
    <w:rsid w:val="009E06E1"/>
    <w:rsid w:val="009E070F"/>
    <w:rsid w:val="009E08EB"/>
    <w:rsid w:val="009E0938"/>
    <w:rsid w:val="009E0B14"/>
    <w:rsid w:val="009E0B44"/>
    <w:rsid w:val="009E0B97"/>
    <w:rsid w:val="009E0CA2"/>
    <w:rsid w:val="009E0D11"/>
    <w:rsid w:val="009E0ECE"/>
    <w:rsid w:val="009E0F55"/>
    <w:rsid w:val="009E1187"/>
    <w:rsid w:val="009E13BA"/>
    <w:rsid w:val="009E1646"/>
    <w:rsid w:val="009E164A"/>
    <w:rsid w:val="009E1B3B"/>
    <w:rsid w:val="009E1BB0"/>
    <w:rsid w:val="009E1DBF"/>
    <w:rsid w:val="009E1DFF"/>
    <w:rsid w:val="009E1E17"/>
    <w:rsid w:val="009E1EE3"/>
    <w:rsid w:val="009E1FC1"/>
    <w:rsid w:val="009E208B"/>
    <w:rsid w:val="009E20C8"/>
    <w:rsid w:val="009E20CB"/>
    <w:rsid w:val="009E20DC"/>
    <w:rsid w:val="009E215B"/>
    <w:rsid w:val="009E23AD"/>
    <w:rsid w:val="009E2424"/>
    <w:rsid w:val="009E2676"/>
    <w:rsid w:val="009E2740"/>
    <w:rsid w:val="009E2809"/>
    <w:rsid w:val="009E2A20"/>
    <w:rsid w:val="009E2AB5"/>
    <w:rsid w:val="009E2B99"/>
    <w:rsid w:val="009E2CD8"/>
    <w:rsid w:val="009E2E3D"/>
    <w:rsid w:val="009E3008"/>
    <w:rsid w:val="009E322E"/>
    <w:rsid w:val="009E34DD"/>
    <w:rsid w:val="009E34EE"/>
    <w:rsid w:val="009E3686"/>
    <w:rsid w:val="009E36C9"/>
    <w:rsid w:val="009E37C5"/>
    <w:rsid w:val="009E3A16"/>
    <w:rsid w:val="009E3A83"/>
    <w:rsid w:val="009E3C12"/>
    <w:rsid w:val="009E3CFF"/>
    <w:rsid w:val="009E3EB6"/>
    <w:rsid w:val="009E3EBD"/>
    <w:rsid w:val="009E3FFD"/>
    <w:rsid w:val="009E42C5"/>
    <w:rsid w:val="009E4494"/>
    <w:rsid w:val="009E45C8"/>
    <w:rsid w:val="009E46A0"/>
    <w:rsid w:val="009E47F2"/>
    <w:rsid w:val="009E4851"/>
    <w:rsid w:val="009E486A"/>
    <w:rsid w:val="009E4A0A"/>
    <w:rsid w:val="009E4C62"/>
    <w:rsid w:val="009E4E5F"/>
    <w:rsid w:val="009E4EBA"/>
    <w:rsid w:val="009E50D3"/>
    <w:rsid w:val="009E5257"/>
    <w:rsid w:val="009E5307"/>
    <w:rsid w:val="009E5773"/>
    <w:rsid w:val="009E5796"/>
    <w:rsid w:val="009E58CA"/>
    <w:rsid w:val="009E5DA9"/>
    <w:rsid w:val="009E5DCA"/>
    <w:rsid w:val="009E5DD2"/>
    <w:rsid w:val="009E5E51"/>
    <w:rsid w:val="009E63F6"/>
    <w:rsid w:val="009E64F2"/>
    <w:rsid w:val="009E65C5"/>
    <w:rsid w:val="009E6625"/>
    <w:rsid w:val="009E6659"/>
    <w:rsid w:val="009E66D5"/>
    <w:rsid w:val="009E66F1"/>
    <w:rsid w:val="009E6706"/>
    <w:rsid w:val="009E6759"/>
    <w:rsid w:val="009E6A26"/>
    <w:rsid w:val="009E6A6B"/>
    <w:rsid w:val="009E6B9D"/>
    <w:rsid w:val="009E6C06"/>
    <w:rsid w:val="009E6D4C"/>
    <w:rsid w:val="009E70B8"/>
    <w:rsid w:val="009E7201"/>
    <w:rsid w:val="009E7503"/>
    <w:rsid w:val="009E77A8"/>
    <w:rsid w:val="009E7A32"/>
    <w:rsid w:val="009E7B92"/>
    <w:rsid w:val="009E7F42"/>
    <w:rsid w:val="009E7FC7"/>
    <w:rsid w:val="009F00CF"/>
    <w:rsid w:val="009F0161"/>
    <w:rsid w:val="009F026D"/>
    <w:rsid w:val="009F0467"/>
    <w:rsid w:val="009F0537"/>
    <w:rsid w:val="009F062C"/>
    <w:rsid w:val="009F0B39"/>
    <w:rsid w:val="009F0C59"/>
    <w:rsid w:val="009F0CAD"/>
    <w:rsid w:val="009F0D62"/>
    <w:rsid w:val="009F0FFA"/>
    <w:rsid w:val="009F1005"/>
    <w:rsid w:val="009F10E8"/>
    <w:rsid w:val="009F116C"/>
    <w:rsid w:val="009F1475"/>
    <w:rsid w:val="009F1538"/>
    <w:rsid w:val="009F154D"/>
    <w:rsid w:val="009F15BD"/>
    <w:rsid w:val="009F1CCC"/>
    <w:rsid w:val="009F1CE4"/>
    <w:rsid w:val="009F1D02"/>
    <w:rsid w:val="009F1D31"/>
    <w:rsid w:val="009F1DF3"/>
    <w:rsid w:val="009F2169"/>
    <w:rsid w:val="009F2298"/>
    <w:rsid w:val="009F2411"/>
    <w:rsid w:val="009F2498"/>
    <w:rsid w:val="009F25D4"/>
    <w:rsid w:val="009F25E3"/>
    <w:rsid w:val="009F26AD"/>
    <w:rsid w:val="009F2AC6"/>
    <w:rsid w:val="009F2EB2"/>
    <w:rsid w:val="009F2FD9"/>
    <w:rsid w:val="009F31AA"/>
    <w:rsid w:val="009F31FF"/>
    <w:rsid w:val="009F3274"/>
    <w:rsid w:val="009F33E3"/>
    <w:rsid w:val="009F34D6"/>
    <w:rsid w:val="009F355B"/>
    <w:rsid w:val="009F36BB"/>
    <w:rsid w:val="009F374C"/>
    <w:rsid w:val="009F3804"/>
    <w:rsid w:val="009F38FB"/>
    <w:rsid w:val="009F3BFE"/>
    <w:rsid w:val="009F3E9E"/>
    <w:rsid w:val="009F430A"/>
    <w:rsid w:val="009F430D"/>
    <w:rsid w:val="009F442D"/>
    <w:rsid w:val="009F449B"/>
    <w:rsid w:val="009F4673"/>
    <w:rsid w:val="009F49BA"/>
    <w:rsid w:val="009F4B1F"/>
    <w:rsid w:val="009F4DD6"/>
    <w:rsid w:val="009F4EEA"/>
    <w:rsid w:val="009F4F5B"/>
    <w:rsid w:val="009F500E"/>
    <w:rsid w:val="009F5125"/>
    <w:rsid w:val="009F561C"/>
    <w:rsid w:val="009F59F0"/>
    <w:rsid w:val="009F5ADB"/>
    <w:rsid w:val="009F5D58"/>
    <w:rsid w:val="009F6117"/>
    <w:rsid w:val="009F623D"/>
    <w:rsid w:val="009F6455"/>
    <w:rsid w:val="009F648D"/>
    <w:rsid w:val="009F64F5"/>
    <w:rsid w:val="009F687A"/>
    <w:rsid w:val="009F68AC"/>
    <w:rsid w:val="009F6CE3"/>
    <w:rsid w:val="009F6F37"/>
    <w:rsid w:val="009F6F46"/>
    <w:rsid w:val="009F6F5E"/>
    <w:rsid w:val="009F74A0"/>
    <w:rsid w:val="009F74DA"/>
    <w:rsid w:val="009F7581"/>
    <w:rsid w:val="009F774B"/>
    <w:rsid w:val="009F783E"/>
    <w:rsid w:val="009F7B2E"/>
    <w:rsid w:val="00A000C8"/>
    <w:rsid w:val="00A002DF"/>
    <w:rsid w:val="00A0048A"/>
    <w:rsid w:val="00A0058A"/>
    <w:rsid w:val="00A005A4"/>
    <w:rsid w:val="00A005B0"/>
    <w:rsid w:val="00A00777"/>
    <w:rsid w:val="00A0087C"/>
    <w:rsid w:val="00A008A7"/>
    <w:rsid w:val="00A009DC"/>
    <w:rsid w:val="00A00A66"/>
    <w:rsid w:val="00A00B47"/>
    <w:rsid w:val="00A00E81"/>
    <w:rsid w:val="00A00ED3"/>
    <w:rsid w:val="00A01256"/>
    <w:rsid w:val="00A014B5"/>
    <w:rsid w:val="00A01535"/>
    <w:rsid w:val="00A01701"/>
    <w:rsid w:val="00A01826"/>
    <w:rsid w:val="00A0195A"/>
    <w:rsid w:val="00A01B45"/>
    <w:rsid w:val="00A01D3F"/>
    <w:rsid w:val="00A01DD8"/>
    <w:rsid w:val="00A01F01"/>
    <w:rsid w:val="00A021D9"/>
    <w:rsid w:val="00A022FE"/>
    <w:rsid w:val="00A024B1"/>
    <w:rsid w:val="00A02633"/>
    <w:rsid w:val="00A02808"/>
    <w:rsid w:val="00A02B75"/>
    <w:rsid w:val="00A02B80"/>
    <w:rsid w:val="00A02C78"/>
    <w:rsid w:val="00A02C8F"/>
    <w:rsid w:val="00A02EE1"/>
    <w:rsid w:val="00A02F95"/>
    <w:rsid w:val="00A030ED"/>
    <w:rsid w:val="00A031B5"/>
    <w:rsid w:val="00A03518"/>
    <w:rsid w:val="00A0376D"/>
    <w:rsid w:val="00A0385F"/>
    <w:rsid w:val="00A038BE"/>
    <w:rsid w:val="00A03C54"/>
    <w:rsid w:val="00A03ED9"/>
    <w:rsid w:val="00A04013"/>
    <w:rsid w:val="00A040C2"/>
    <w:rsid w:val="00A040E4"/>
    <w:rsid w:val="00A04793"/>
    <w:rsid w:val="00A04908"/>
    <w:rsid w:val="00A0490E"/>
    <w:rsid w:val="00A04AA7"/>
    <w:rsid w:val="00A04AD0"/>
    <w:rsid w:val="00A04E56"/>
    <w:rsid w:val="00A04F19"/>
    <w:rsid w:val="00A04F52"/>
    <w:rsid w:val="00A05103"/>
    <w:rsid w:val="00A052D2"/>
    <w:rsid w:val="00A053E4"/>
    <w:rsid w:val="00A055E0"/>
    <w:rsid w:val="00A05778"/>
    <w:rsid w:val="00A057D0"/>
    <w:rsid w:val="00A057FC"/>
    <w:rsid w:val="00A0591D"/>
    <w:rsid w:val="00A06420"/>
    <w:rsid w:val="00A0642A"/>
    <w:rsid w:val="00A064D0"/>
    <w:rsid w:val="00A06581"/>
    <w:rsid w:val="00A066C3"/>
    <w:rsid w:val="00A0674A"/>
    <w:rsid w:val="00A06C94"/>
    <w:rsid w:val="00A06F48"/>
    <w:rsid w:val="00A06FBC"/>
    <w:rsid w:val="00A07259"/>
    <w:rsid w:val="00A076ED"/>
    <w:rsid w:val="00A07784"/>
    <w:rsid w:val="00A07A2E"/>
    <w:rsid w:val="00A07CC2"/>
    <w:rsid w:val="00A100F9"/>
    <w:rsid w:val="00A10105"/>
    <w:rsid w:val="00A102A3"/>
    <w:rsid w:val="00A1037A"/>
    <w:rsid w:val="00A10385"/>
    <w:rsid w:val="00A10409"/>
    <w:rsid w:val="00A10439"/>
    <w:rsid w:val="00A1044E"/>
    <w:rsid w:val="00A104A7"/>
    <w:rsid w:val="00A104F4"/>
    <w:rsid w:val="00A10552"/>
    <w:rsid w:val="00A105AC"/>
    <w:rsid w:val="00A105B8"/>
    <w:rsid w:val="00A106F5"/>
    <w:rsid w:val="00A10907"/>
    <w:rsid w:val="00A10B9B"/>
    <w:rsid w:val="00A10C68"/>
    <w:rsid w:val="00A10D68"/>
    <w:rsid w:val="00A10F34"/>
    <w:rsid w:val="00A110F9"/>
    <w:rsid w:val="00A1121D"/>
    <w:rsid w:val="00A11442"/>
    <w:rsid w:val="00A115FF"/>
    <w:rsid w:val="00A118D8"/>
    <w:rsid w:val="00A1199D"/>
    <w:rsid w:val="00A11C3A"/>
    <w:rsid w:val="00A11C66"/>
    <w:rsid w:val="00A11C77"/>
    <w:rsid w:val="00A11F20"/>
    <w:rsid w:val="00A12073"/>
    <w:rsid w:val="00A12291"/>
    <w:rsid w:val="00A1229C"/>
    <w:rsid w:val="00A122CC"/>
    <w:rsid w:val="00A124CF"/>
    <w:rsid w:val="00A125BE"/>
    <w:rsid w:val="00A1276A"/>
    <w:rsid w:val="00A12820"/>
    <w:rsid w:val="00A12B92"/>
    <w:rsid w:val="00A12BC2"/>
    <w:rsid w:val="00A12CCA"/>
    <w:rsid w:val="00A1364A"/>
    <w:rsid w:val="00A1364F"/>
    <w:rsid w:val="00A13687"/>
    <w:rsid w:val="00A136CA"/>
    <w:rsid w:val="00A13A71"/>
    <w:rsid w:val="00A13D02"/>
    <w:rsid w:val="00A13E13"/>
    <w:rsid w:val="00A13F8F"/>
    <w:rsid w:val="00A14105"/>
    <w:rsid w:val="00A142E2"/>
    <w:rsid w:val="00A14558"/>
    <w:rsid w:val="00A146CA"/>
    <w:rsid w:val="00A1473B"/>
    <w:rsid w:val="00A1487A"/>
    <w:rsid w:val="00A1497C"/>
    <w:rsid w:val="00A14BF8"/>
    <w:rsid w:val="00A15043"/>
    <w:rsid w:val="00A1517F"/>
    <w:rsid w:val="00A15908"/>
    <w:rsid w:val="00A15C70"/>
    <w:rsid w:val="00A15D6A"/>
    <w:rsid w:val="00A15FBA"/>
    <w:rsid w:val="00A16170"/>
    <w:rsid w:val="00A16183"/>
    <w:rsid w:val="00A16241"/>
    <w:rsid w:val="00A16257"/>
    <w:rsid w:val="00A16618"/>
    <w:rsid w:val="00A166A9"/>
    <w:rsid w:val="00A1671F"/>
    <w:rsid w:val="00A168F6"/>
    <w:rsid w:val="00A16C94"/>
    <w:rsid w:val="00A177AA"/>
    <w:rsid w:val="00A177C7"/>
    <w:rsid w:val="00A17AAA"/>
    <w:rsid w:val="00A17B52"/>
    <w:rsid w:val="00A17C06"/>
    <w:rsid w:val="00A17E0E"/>
    <w:rsid w:val="00A17EA5"/>
    <w:rsid w:val="00A17EAA"/>
    <w:rsid w:val="00A17F34"/>
    <w:rsid w:val="00A2002A"/>
    <w:rsid w:val="00A20182"/>
    <w:rsid w:val="00A2035F"/>
    <w:rsid w:val="00A203B1"/>
    <w:rsid w:val="00A205BB"/>
    <w:rsid w:val="00A2075F"/>
    <w:rsid w:val="00A20CF5"/>
    <w:rsid w:val="00A20EE4"/>
    <w:rsid w:val="00A20FD6"/>
    <w:rsid w:val="00A21034"/>
    <w:rsid w:val="00A2107F"/>
    <w:rsid w:val="00A2108E"/>
    <w:rsid w:val="00A21154"/>
    <w:rsid w:val="00A21264"/>
    <w:rsid w:val="00A21626"/>
    <w:rsid w:val="00A216FC"/>
    <w:rsid w:val="00A2175A"/>
    <w:rsid w:val="00A21765"/>
    <w:rsid w:val="00A217C2"/>
    <w:rsid w:val="00A21CBB"/>
    <w:rsid w:val="00A21D7F"/>
    <w:rsid w:val="00A21E4D"/>
    <w:rsid w:val="00A21F5D"/>
    <w:rsid w:val="00A22069"/>
    <w:rsid w:val="00A2208F"/>
    <w:rsid w:val="00A220D6"/>
    <w:rsid w:val="00A22118"/>
    <w:rsid w:val="00A222C6"/>
    <w:rsid w:val="00A22426"/>
    <w:rsid w:val="00A22579"/>
    <w:rsid w:val="00A22882"/>
    <w:rsid w:val="00A22920"/>
    <w:rsid w:val="00A2296D"/>
    <w:rsid w:val="00A22A0D"/>
    <w:rsid w:val="00A22B78"/>
    <w:rsid w:val="00A22BE9"/>
    <w:rsid w:val="00A2313C"/>
    <w:rsid w:val="00A23440"/>
    <w:rsid w:val="00A23929"/>
    <w:rsid w:val="00A23B1D"/>
    <w:rsid w:val="00A23B97"/>
    <w:rsid w:val="00A23E2A"/>
    <w:rsid w:val="00A23E63"/>
    <w:rsid w:val="00A23F26"/>
    <w:rsid w:val="00A24915"/>
    <w:rsid w:val="00A24981"/>
    <w:rsid w:val="00A24E27"/>
    <w:rsid w:val="00A24FB9"/>
    <w:rsid w:val="00A24FCE"/>
    <w:rsid w:val="00A250A2"/>
    <w:rsid w:val="00A25226"/>
    <w:rsid w:val="00A25361"/>
    <w:rsid w:val="00A25435"/>
    <w:rsid w:val="00A25620"/>
    <w:rsid w:val="00A25797"/>
    <w:rsid w:val="00A257D2"/>
    <w:rsid w:val="00A25C9D"/>
    <w:rsid w:val="00A25CCE"/>
    <w:rsid w:val="00A25F57"/>
    <w:rsid w:val="00A25FE6"/>
    <w:rsid w:val="00A26101"/>
    <w:rsid w:val="00A262E7"/>
    <w:rsid w:val="00A26380"/>
    <w:rsid w:val="00A26684"/>
    <w:rsid w:val="00A266B7"/>
    <w:rsid w:val="00A26931"/>
    <w:rsid w:val="00A26A7A"/>
    <w:rsid w:val="00A26DD7"/>
    <w:rsid w:val="00A26EF4"/>
    <w:rsid w:val="00A270CA"/>
    <w:rsid w:val="00A271F0"/>
    <w:rsid w:val="00A2736B"/>
    <w:rsid w:val="00A273FD"/>
    <w:rsid w:val="00A27538"/>
    <w:rsid w:val="00A27939"/>
    <w:rsid w:val="00A27B3F"/>
    <w:rsid w:val="00A27B64"/>
    <w:rsid w:val="00A27BE7"/>
    <w:rsid w:val="00A27C03"/>
    <w:rsid w:val="00A27DBD"/>
    <w:rsid w:val="00A27F02"/>
    <w:rsid w:val="00A27FE3"/>
    <w:rsid w:val="00A30156"/>
    <w:rsid w:val="00A30230"/>
    <w:rsid w:val="00A30328"/>
    <w:rsid w:val="00A30342"/>
    <w:rsid w:val="00A3046B"/>
    <w:rsid w:val="00A3099C"/>
    <w:rsid w:val="00A30AE8"/>
    <w:rsid w:val="00A30BCF"/>
    <w:rsid w:val="00A30D02"/>
    <w:rsid w:val="00A30DA4"/>
    <w:rsid w:val="00A30EA3"/>
    <w:rsid w:val="00A30EC9"/>
    <w:rsid w:val="00A30F7A"/>
    <w:rsid w:val="00A311B7"/>
    <w:rsid w:val="00A31227"/>
    <w:rsid w:val="00A31231"/>
    <w:rsid w:val="00A314F1"/>
    <w:rsid w:val="00A316D5"/>
    <w:rsid w:val="00A318B9"/>
    <w:rsid w:val="00A31917"/>
    <w:rsid w:val="00A31C12"/>
    <w:rsid w:val="00A31CB0"/>
    <w:rsid w:val="00A31D97"/>
    <w:rsid w:val="00A31F9C"/>
    <w:rsid w:val="00A3204C"/>
    <w:rsid w:val="00A322AB"/>
    <w:rsid w:val="00A32406"/>
    <w:rsid w:val="00A32496"/>
    <w:rsid w:val="00A3249F"/>
    <w:rsid w:val="00A324BB"/>
    <w:rsid w:val="00A325C5"/>
    <w:rsid w:val="00A32792"/>
    <w:rsid w:val="00A32821"/>
    <w:rsid w:val="00A328BB"/>
    <w:rsid w:val="00A32992"/>
    <w:rsid w:val="00A329F3"/>
    <w:rsid w:val="00A32BF1"/>
    <w:rsid w:val="00A32DD0"/>
    <w:rsid w:val="00A32EC9"/>
    <w:rsid w:val="00A33084"/>
    <w:rsid w:val="00A3327B"/>
    <w:rsid w:val="00A332E7"/>
    <w:rsid w:val="00A333E5"/>
    <w:rsid w:val="00A335D4"/>
    <w:rsid w:val="00A3363A"/>
    <w:rsid w:val="00A33785"/>
    <w:rsid w:val="00A33810"/>
    <w:rsid w:val="00A339AE"/>
    <w:rsid w:val="00A339DF"/>
    <w:rsid w:val="00A33AE5"/>
    <w:rsid w:val="00A33C44"/>
    <w:rsid w:val="00A33D9B"/>
    <w:rsid w:val="00A34036"/>
    <w:rsid w:val="00A34088"/>
    <w:rsid w:val="00A340C8"/>
    <w:rsid w:val="00A341A8"/>
    <w:rsid w:val="00A344AE"/>
    <w:rsid w:val="00A34546"/>
    <w:rsid w:val="00A34653"/>
    <w:rsid w:val="00A346ED"/>
    <w:rsid w:val="00A34782"/>
    <w:rsid w:val="00A34A14"/>
    <w:rsid w:val="00A34BF6"/>
    <w:rsid w:val="00A34C1D"/>
    <w:rsid w:val="00A34CF9"/>
    <w:rsid w:val="00A34D9B"/>
    <w:rsid w:val="00A35366"/>
    <w:rsid w:val="00A35396"/>
    <w:rsid w:val="00A35561"/>
    <w:rsid w:val="00A35668"/>
    <w:rsid w:val="00A356B6"/>
    <w:rsid w:val="00A35871"/>
    <w:rsid w:val="00A35A4F"/>
    <w:rsid w:val="00A35B43"/>
    <w:rsid w:val="00A35C51"/>
    <w:rsid w:val="00A35CB8"/>
    <w:rsid w:val="00A361A5"/>
    <w:rsid w:val="00A36269"/>
    <w:rsid w:val="00A365AA"/>
    <w:rsid w:val="00A3688F"/>
    <w:rsid w:val="00A36A80"/>
    <w:rsid w:val="00A36EAD"/>
    <w:rsid w:val="00A36F29"/>
    <w:rsid w:val="00A36FF6"/>
    <w:rsid w:val="00A37009"/>
    <w:rsid w:val="00A37070"/>
    <w:rsid w:val="00A37A38"/>
    <w:rsid w:val="00A37C0F"/>
    <w:rsid w:val="00A4004F"/>
    <w:rsid w:val="00A401C4"/>
    <w:rsid w:val="00A4074D"/>
    <w:rsid w:val="00A4086F"/>
    <w:rsid w:val="00A4092A"/>
    <w:rsid w:val="00A40B11"/>
    <w:rsid w:val="00A40C4E"/>
    <w:rsid w:val="00A40D6F"/>
    <w:rsid w:val="00A411F3"/>
    <w:rsid w:val="00A4126B"/>
    <w:rsid w:val="00A41332"/>
    <w:rsid w:val="00A4148B"/>
    <w:rsid w:val="00A415A7"/>
    <w:rsid w:val="00A415B1"/>
    <w:rsid w:val="00A41817"/>
    <w:rsid w:val="00A41C65"/>
    <w:rsid w:val="00A41EDC"/>
    <w:rsid w:val="00A422B0"/>
    <w:rsid w:val="00A42400"/>
    <w:rsid w:val="00A424F3"/>
    <w:rsid w:val="00A42A24"/>
    <w:rsid w:val="00A42AF1"/>
    <w:rsid w:val="00A42C98"/>
    <w:rsid w:val="00A42D12"/>
    <w:rsid w:val="00A4304C"/>
    <w:rsid w:val="00A4361F"/>
    <w:rsid w:val="00A43748"/>
    <w:rsid w:val="00A438E5"/>
    <w:rsid w:val="00A43945"/>
    <w:rsid w:val="00A439AE"/>
    <w:rsid w:val="00A43D85"/>
    <w:rsid w:val="00A43F8C"/>
    <w:rsid w:val="00A44120"/>
    <w:rsid w:val="00A442CA"/>
    <w:rsid w:val="00A4437D"/>
    <w:rsid w:val="00A4444F"/>
    <w:rsid w:val="00A4448F"/>
    <w:rsid w:val="00A4460E"/>
    <w:rsid w:val="00A449FC"/>
    <w:rsid w:val="00A44C01"/>
    <w:rsid w:val="00A44D79"/>
    <w:rsid w:val="00A453D2"/>
    <w:rsid w:val="00A4593A"/>
    <w:rsid w:val="00A45BF0"/>
    <w:rsid w:val="00A45ECE"/>
    <w:rsid w:val="00A46234"/>
    <w:rsid w:val="00A4623C"/>
    <w:rsid w:val="00A4634B"/>
    <w:rsid w:val="00A464B5"/>
    <w:rsid w:val="00A465B0"/>
    <w:rsid w:val="00A46650"/>
    <w:rsid w:val="00A46813"/>
    <w:rsid w:val="00A46A7C"/>
    <w:rsid w:val="00A46AD1"/>
    <w:rsid w:val="00A46D46"/>
    <w:rsid w:val="00A4700C"/>
    <w:rsid w:val="00A473A5"/>
    <w:rsid w:val="00A476E3"/>
    <w:rsid w:val="00A47817"/>
    <w:rsid w:val="00A47842"/>
    <w:rsid w:val="00A478C5"/>
    <w:rsid w:val="00A47CF7"/>
    <w:rsid w:val="00A47D64"/>
    <w:rsid w:val="00A47ED4"/>
    <w:rsid w:val="00A47F5E"/>
    <w:rsid w:val="00A50016"/>
    <w:rsid w:val="00A501DE"/>
    <w:rsid w:val="00A5028B"/>
    <w:rsid w:val="00A5028D"/>
    <w:rsid w:val="00A5041B"/>
    <w:rsid w:val="00A504D1"/>
    <w:rsid w:val="00A505FF"/>
    <w:rsid w:val="00A507B5"/>
    <w:rsid w:val="00A50A66"/>
    <w:rsid w:val="00A50C14"/>
    <w:rsid w:val="00A50CAB"/>
    <w:rsid w:val="00A51151"/>
    <w:rsid w:val="00A511AE"/>
    <w:rsid w:val="00A512EA"/>
    <w:rsid w:val="00A513D7"/>
    <w:rsid w:val="00A514A7"/>
    <w:rsid w:val="00A51A9E"/>
    <w:rsid w:val="00A51E13"/>
    <w:rsid w:val="00A51E2D"/>
    <w:rsid w:val="00A51FBB"/>
    <w:rsid w:val="00A51FF1"/>
    <w:rsid w:val="00A5225A"/>
    <w:rsid w:val="00A52583"/>
    <w:rsid w:val="00A52899"/>
    <w:rsid w:val="00A52BBE"/>
    <w:rsid w:val="00A52BC9"/>
    <w:rsid w:val="00A52EA5"/>
    <w:rsid w:val="00A531DD"/>
    <w:rsid w:val="00A533B4"/>
    <w:rsid w:val="00A533BB"/>
    <w:rsid w:val="00A53460"/>
    <w:rsid w:val="00A5377D"/>
    <w:rsid w:val="00A5379E"/>
    <w:rsid w:val="00A537DB"/>
    <w:rsid w:val="00A537F9"/>
    <w:rsid w:val="00A53808"/>
    <w:rsid w:val="00A538A3"/>
    <w:rsid w:val="00A53995"/>
    <w:rsid w:val="00A53B31"/>
    <w:rsid w:val="00A53FC9"/>
    <w:rsid w:val="00A54572"/>
    <w:rsid w:val="00A547A1"/>
    <w:rsid w:val="00A5483B"/>
    <w:rsid w:val="00A548E0"/>
    <w:rsid w:val="00A54C07"/>
    <w:rsid w:val="00A54D0F"/>
    <w:rsid w:val="00A54EDF"/>
    <w:rsid w:val="00A54F03"/>
    <w:rsid w:val="00A54F1C"/>
    <w:rsid w:val="00A55195"/>
    <w:rsid w:val="00A55282"/>
    <w:rsid w:val="00A552E2"/>
    <w:rsid w:val="00A55C01"/>
    <w:rsid w:val="00A562E1"/>
    <w:rsid w:val="00A564C7"/>
    <w:rsid w:val="00A565B9"/>
    <w:rsid w:val="00A566CC"/>
    <w:rsid w:val="00A56A89"/>
    <w:rsid w:val="00A56B13"/>
    <w:rsid w:val="00A56B5F"/>
    <w:rsid w:val="00A56BCF"/>
    <w:rsid w:val="00A56D7A"/>
    <w:rsid w:val="00A56D9A"/>
    <w:rsid w:val="00A56FE4"/>
    <w:rsid w:val="00A570CC"/>
    <w:rsid w:val="00A57161"/>
    <w:rsid w:val="00A572BE"/>
    <w:rsid w:val="00A572DE"/>
    <w:rsid w:val="00A57646"/>
    <w:rsid w:val="00A57735"/>
    <w:rsid w:val="00A5773F"/>
    <w:rsid w:val="00A5775C"/>
    <w:rsid w:val="00A57814"/>
    <w:rsid w:val="00A578AD"/>
    <w:rsid w:val="00A579F4"/>
    <w:rsid w:val="00A57C6A"/>
    <w:rsid w:val="00A57D8D"/>
    <w:rsid w:val="00A57FBD"/>
    <w:rsid w:val="00A6030A"/>
    <w:rsid w:val="00A60453"/>
    <w:rsid w:val="00A604B3"/>
    <w:rsid w:val="00A6058C"/>
    <w:rsid w:val="00A60676"/>
    <w:rsid w:val="00A60777"/>
    <w:rsid w:val="00A607B3"/>
    <w:rsid w:val="00A60823"/>
    <w:rsid w:val="00A608B8"/>
    <w:rsid w:val="00A60B98"/>
    <w:rsid w:val="00A61208"/>
    <w:rsid w:val="00A61345"/>
    <w:rsid w:val="00A61480"/>
    <w:rsid w:val="00A614A0"/>
    <w:rsid w:val="00A6184A"/>
    <w:rsid w:val="00A6184F"/>
    <w:rsid w:val="00A61B60"/>
    <w:rsid w:val="00A61BEA"/>
    <w:rsid w:val="00A61D79"/>
    <w:rsid w:val="00A61D7F"/>
    <w:rsid w:val="00A61FB7"/>
    <w:rsid w:val="00A620CD"/>
    <w:rsid w:val="00A620DC"/>
    <w:rsid w:val="00A624FF"/>
    <w:rsid w:val="00A6274D"/>
    <w:rsid w:val="00A62A07"/>
    <w:rsid w:val="00A62B2E"/>
    <w:rsid w:val="00A63009"/>
    <w:rsid w:val="00A6327C"/>
    <w:rsid w:val="00A63814"/>
    <w:rsid w:val="00A63A53"/>
    <w:rsid w:val="00A63B26"/>
    <w:rsid w:val="00A63B94"/>
    <w:rsid w:val="00A63D73"/>
    <w:rsid w:val="00A63F24"/>
    <w:rsid w:val="00A640C6"/>
    <w:rsid w:val="00A641CD"/>
    <w:rsid w:val="00A641D6"/>
    <w:rsid w:val="00A64224"/>
    <w:rsid w:val="00A643CF"/>
    <w:rsid w:val="00A643F5"/>
    <w:rsid w:val="00A64470"/>
    <w:rsid w:val="00A6466C"/>
    <w:rsid w:val="00A64C18"/>
    <w:rsid w:val="00A64D50"/>
    <w:rsid w:val="00A64E37"/>
    <w:rsid w:val="00A64F48"/>
    <w:rsid w:val="00A64FBA"/>
    <w:rsid w:val="00A65006"/>
    <w:rsid w:val="00A653AD"/>
    <w:rsid w:val="00A65AD5"/>
    <w:rsid w:val="00A65B1F"/>
    <w:rsid w:val="00A65BBB"/>
    <w:rsid w:val="00A65D74"/>
    <w:rsid w:val="00A65F4B"/>
    <w:rsid w:val="00A660CC"/>
    <w:rsid w:val="00A66158"/>
    <w:rsid w:val="00A66226"/>
    <w:rsid w:val="00A66315"/>
    <w:rsid w:val="00A66565"/>
    <w:rsid w:val="00A666D6"/>
    <w:rsid w:val="00A6675C"/>
    <w:rsid w:val="00A66A86"/>
    <w:rsid w:val="00A66BC8"/>
    <w:rsid w:val="00A67109"/>
    <w:rsid w:val="00A6711F"/>
    <w:rsid w:val="00A676A3"/>
    <w:rsid w:val="00A67A61"/>
    <w:rsid w:val="00A67C2F"/>
    <w:rsid w:val="00A67CFF"/>
    <w:rsid w:val="00A70179"/>
    <w:rsid w:val="00A70458"/>
    <w:rsid w:val="00A704F1"/>
    <w:rsid w:val="00A7084F"/>
    <w:rsid w:val="00A70919"/>
    <w:rsid w:val="00A70967"/>
    <w:rsid w:val="00A70AE6"/>
    <w:rsid w:val="00A70CAA"/>
    <w:rsid w:val="00A70CB6"/>
    <w:rsid w:val="00A70D07"/>
    <w:rsid w:val="00A70ED1"/>
    <w:rsid w:val="00A7103C"/>
    <w:rsid w:val="00A71184"/>
    <w:rsid w:val="00A711C3"/>
    <w:rsid w:val="00A7152B"/>
    <w:rsid w:val="00A715A0"/>
    <w:rsid w:val="00A71AB6"/>
    <w:rsid w:val="00A71C9A"/>
    <w:rsid w:val="00A71CFD"/>
    <w:rsid w:val="00A71D15"/>
    <w:rsid w:val="00A720A9"/>
    <w:rsid w:val="00A72542"/>
    <w:rsid w:val="00A72675"/>
    <w:rsid w:val="00A72B83"/>
    <w:rsid w:val="00A72BFF"/>
    <w:rsid w:val="00A72D18"/>
    <w:rsid w:val="00A72FEF"/>
    <w:rsid w:val="00A73119"/>
    <w:rsid w:val="00A7333E"/>
    <w:rsid w:val="00A738C4"/>
    <w:rsid w:val="00A738F0"/>
    <w:rsid w:val="00A73977"/>
    <w:rsid w:val="00A739A0"/>
    <w:rsid w:val="00A73BA0"/>
    <w:rsid w:val="00A73DDE"/>
    <w:rsid w:val="00A73E83"/>
    <w:rsid w:val="00A73FCD"/>
    <w:rsid w:val="00A7417B"/>
    <w:rsid w:val="00A74192"/>
    <w:rsid w:val="00A741A8"/>
    <w:rsid w:val="00A74297"/>
    <w:rsid w:val="00A7432F"/>
    <w:rsid w:val="00A74AAE"/>
    <w:rsid w:val="00A74AF3"/>
    <w:rsid w:val="00A74BBF"/>
    <w:rsid w:val="00A74CEE"/>
    <w:rsid w:val="00A74E4D"/>
    <w:rsid w:val="00A75357"/>
    <w:rsid w:val="00A755CB"/>
    <w:rsid w:val="00A755CC"/>
    <w:rsid w:val="00A755D5"/>
    <w:rsid w:val="00A75609"/>
    <w:rsid w:val="00A757A7"/>
    <w:rsid w:val="00A75891"/>
    <w:rsid w:val="00A75957"/>
    <w:rsid w:val="00A75997"/>
    <w:rsid w:val="00A75A95"/>
    <w:rsid w:val="00A75B82"/>
    <w:rsid w:val="00A75CC2"/>
    <w:rsid w:val="00A75E3C"/>
    <w:rsid w:val="00A75E8D"/>
    <w:rsid w:val="00A7632F"/>
    <w:rsid w:val="00A76360"/>
    <w:rsid w:val="00A7638D"/>
    <w:rsid w:val="00A766A8"/>
    <w:rsid w:val="00A769F8"/>
    <w:rsid w:val="00A76AC2"/>
    <w:rsid w:val="00A76BD8"/>
    <w:rsid w:val="00A76CBE"/>
    <w:rsid w:val="00A76EB9"/>
    <w:rsid w:val="00A77466"/>
    <w:rsid w:val="00A77488"/>
    <w:rsid w:val="00A77512"/>
    <w:rsid w:val="00A7776C"/>
    <w:rsid w:val="00A77ADC"/>
    <w:rsid w:val="00A77B8A"/>
    <w:rsid w:val="00A77C3A"/>
    <w:rsid w:val="00A77CAF"/>
    <w:rsid w:val="00A77E50"/>
    <w:rsid w:val="00A77E5F"/>
    <w:rsid w:val="00A8009D"/>
    <w:rsid w:val="00A80147"/>
    <w:rsid w:val="00A805F6"/>
    <w:rsid w:val="00A8066E"/>
    <w:rsid w:val="00A8088D"/>
    <w:rsid w:val="00A80B02"/>
    <w:rsid w:val="00A80C4A"/>
    <w:rsid w:val="00A80CCE"/>
    <w:rsid w:val="00A80DAC"/>
    <w:rsid w:val="00A80FAE"/>
    <w:rsid w:val="00A810D6"/>
    <w:rsid w:val="00A81226"/>
    <w:rsid w:val="00A81290"/>
    <w:rsid w:val="00A8134E"/>
    <w:rsid w:val="00A813B5"/>
    <w:rsid w:val="00A81729"/>
    <w:rsid w:val="00A819DC"/>
    <w:rsid w:val="00A81AC8"/>
    <w:rsid w:val="00A81C2C"/>
    <w:rsid w:val="00A81C70"/>
    <w:rsid w:val="00A81D57"/>
    <w:rsid w:val="00A81F61"/>
    <w:rsid w:val="00A81F8D"/>
    <w:rsid w:val="00A81FA1"/>
    <w:rsid w:val="00A8205C"/>
    <w:rsid w:val="00A82131"/>
    <w:rsid w:val="00A82617"/>
    <w:rsid w:val="00A82D38"/>
    <w:rsid w:val="00A82DB9"/>
    <w:rsid w:val="00A8302D"/>
    <w:rsid w:val="00A8304C"/>
    <w:rsid w:val="00A830AF"/>
    <w:rsid w:val="00A831FE"/>
    <w:rsid w:val="00A833F4"/>
    <w:rsid w:val="00A838B2"/>
    <w:rsid w:val="00A83936"/>
    <w:rsid w:val="00A839F0"/>
    <w:rsid w:val="00A83AC2"/>
    <w:rsid w:val="00A83AF1"/>
    <w:rsid w:val="00A83B1D"/>
    <w:rsid w:val="00A83CCD"/>
    <w:rsid w:val="00A83F62"/>
    <w:rsid w:val="00A83FE6"/>
    <w:rsid w:val="00A84454"/>
    <w:rsid w:val="00A845C1"/>
    <w:rsid w:val="00A845CA"/>
    <w:rsid w:val="00A846D4"/>
    <w:rsid w:val="00A84D45"/>
    <w:rsid w:val="00A84FC0"/>
    <w:rsid w:val="00A85198"/>
    <w:rsid w:val="00A851EA"/>
    <w:rsid w:val="00A85272"/>
    <w:rsid w:val="00A85441"/>
    <w:rsid w:val="00A8548C"/>
    <w:rsid w:val="00A854B7"/>
    <w:rsid w:val="00A854E6"/>
    <w:rsid w:val="00A8559B"/>
    <w:rsid w:val="00A856B5"/>
    <w:rsid w:val="00A857D7"/>
    <w:rsid w:val="00A858A0"/>
    <w:rsid w:val="00A858C5"/>
    <w:rsid w:val="00A858D2"/>
    <w:rsid w:val="00A85A24"/>
    <w:rsid w:val="00A85AA5"/>
    <w:rsid w:val="00A85B39"/>
    <w:rsid w:val="00A85E81"/>
    <w:rsid w:val="00A85FC8"/>
    <w:rsid w:val="00A8631A"/>
    <w:rsid w:val="00A86B78"/>
    <w:rsid w:val="00A86C15"/>
    <w:rsid w:val="00A86CB9"/>
    <w:rsid w:val="00A86F90"/>
    <w:rsid w:val="00A87037"/>
    <w:rsid w:val="00A8707F"/>
    <w:rsid w:val="00A8725E"/>
    <w:rsid w:val="00A87330"/>
    <w:rsid w:val="00A87505"/>
    <w:rsid w:val="00A87533"/>
    <w:rsid w:val="00A875C3"/>
    <w:rsid w:val="00A87886"/>
    <w:rsid w:val="00A8795F"/>
    <w:rsid w:val="00A879D7"/>
    <w:rsid w:val="00A87C10"/>
    <w:rsid w:val="00A90026"/>
    <w:rsid w:val="00A90226"/>
    <w:rsid w:val="00A904CE"/>
    <w:rsid w:val="00A904F7"/>
    <w:rsid w:val="00A9059D"/>
    <w:rsid w:val="00A906CB"/>
    <w:rsid w:val="00A907D0"/>
    <w:rsid w:val="00A908AF"/>
    <w:rsid w:val="00A90978"/>
    <w:rsid w:val="00A90A03"/>
    <w:rsid w:val="00A90E67"/>
    <w:rsid w:val="00A90E7F"/>
    <w:rsid w:val="00A90F47"/>
    <w:rsid w:val="00A9107C"/>
    <w:rsid w:val="00A9185B"/>
    <w:rsid w:val="00A9192A"/>
    <w:rsid w:val="00A919D3"/>
    <w:rsid w:val="00A91C58"/>
    <w:rsid w:val="00A920AE"/>
    <w:rsid w:val="00A92189"/>
    <w:rsid w:val="00A92246"/>
    <w:rsid w:val="00A924C7"/>
    <w:rsid w:val="00A92531"/>
    <w:rsid w:val="00A9265E"/>
    <w:rsid w:val="00A926D1"/>
    <w:rsid w:val="00A926FC"/>
    <w:rsid w:val="00A92914"/>
    <w:rsid w:val="00A9291F"/>
    <w:rsid w:val="00A92A2A"/>
    <w:rsid w:val="00A92A2F"/>
    <w:rsid w:val="00A92ADE"/>
    <w:rsid w:val="00A92C2C"/>
    <w:rsid w:val="00A92D84"/>
    <w:rsid w:val="00A92E27"/>
    <w:rsid w:val="00A92EEE"/>
    <w:rsid w:val="00A92F40"/>
    <w:rsid w:val="00A92FCB"/>
    <w:rsid w:val="00A930B1"/>
    <w:rsid w:val="00A9313E"/>
    <w:rsid w:val="00A932B0"/>
    <w:rsid w:val="00A93510"/>
    <w:rsid w:val="00A937DF"/>
    <w:rsid w:val="00A93919"/>
    <w:rsid w:val="00A93A5D"/>
    <w:rsid w:val="00A93B0E"/>
    <w:rsid w:val="00A93C84"/>
    <w:rsid w:val="00A93CBA"/>
    <w:rsid w:val="00A93DA6"/>
    <w:rsid w:val="00A93EA6"/>
    <w:rsid w:val="00A93EF6"/>
    <w:rsid w:val="00A940A6"/>
    <w:rsid w:val="00A943F5"/>
    <w:rsid w:val="00A943FD"/>
    <w:rsid w:val="00A9449D"/>
    <w:rsid w:val="00A94619"/>
    <w:rsid w:val="00A9468B"/>
    <w:rsid w:val="00A946DA"/>
    <w:rsid w:val="00A946E9"/>
    <w:rsid w:val="00A94745"/>
    <w:rsid w:val="00A948C4"/>
    <w:rsid w:val="00A9495F"/>
    <w:rsid w:val="00A9498C"/>
    <w:rsid w:val="00A94AC7"/>
    <w:rsid w:val="00A94C0A"/>
    <w:rsid w:val="00A94CF9"/>
    <w:rsid w:val="00A950D5"/>
    <w:rsid w:val="00A9546E"/>
    <w:rsid w:val="00A956D1"/>
    <w:rsid w:val="00A958BB"/>
    <w:rsid w:val="00A95AD7"/>
    <w:rsid w:val="00A95BF3"/>
    <w:rsid w:val="00A963D7"/>
    <w:rsid w:val="00A96433"/>
    <w:rsid w:val="00A967E9"/>
    <w:rsid w:val="00A96CAF"/>
    <w:rsid w:val="00A96DC3"/>
    <w:rsid w:val="00A96E96"/>
    <w:rsid w:val="00A97188"/>
    <w:rsid w:val="00A971B2"/>
    <w:rsid w:val="00A9728E"/>
    <w:rsid w:val="00A973AE"/>
    <w:rsid w:val="00A97715"/>
    <w:rsid w:val="00A9776C"/>
    <w:rsid w:val="00A978C5"/>
    <w:rsid w:val="00A97ACA"/>
    <w:rsid w:val="00A97BC0"/>
    <w:rsid w:val="00A97BCD"/>
    <w:rsid w:val="00A97CB9"/>
    <w:rsid w:val="00A97E00"/>
    <w:rsid w:val="00A97EEB"/>
    <w:rsid w:val="00AA0055"/>
    <w:rsid w:val="00AA014D"/>
    <w:rsid w:val="00AA03ED"/>
    <w:rsid w:val="00AA05D5"/>
    <w:rsid w:val="00AA09E6"/>
    <w:rsid w:val="00AA0BA7"/>
    <w:rsid w:val="00AA0BC1"/>
    <w:rsid w:val="00AA0DD4"/>
    <w:rsid w:val="00AA1417"/>
    <w:rsid w:val="00AA153D"/>
    <w:rsid w:val="00AA1681"/>
    <w:rsid w:val="00AA17D5"/>
    <w:rsid w:val="00AA17F4"/>
    <w:rsid w:val="00AA1858"/>
    <w:rsid w:val="00AA190B"/>
    <w:rsid w:val="00AA1982"/>
    <w:rsid w:val="00AA19CE"/>
    <w:rsid w:val="00AA1A88"/>
    <w:rsid w:val="00AA1AAB"/>
    <w:rsid w:val="00AA1AF4"/>
    <w:rsid w:val="00AA1FD4"/>
    <w:rsid w:val="00AA237D"/>
    <w:rsid w:val="00AA2389"/>
    <w:rsid w:val="00AA249F"/>
    <w:rsid w:val="00AA25F8"/>
    <w:rsid w:val="00AA290E"/>
    <w:rsid w:val="00AA296C"/>
    <w:rsid w:val="00AA2C62"/>
    <w:rsid w:val="00AA2D1F"/>
    <w:rsid w:val="00AA2F36"/>
    <w:rsid w:val="00AA3125"/>
    <w:rsid w:val="00AA3469"/>
    <w:rsid w:val="00AA3592"/>
    <w:rsid w:val="00AA35CA"/>
    <w:rsid w:val="00AA388A"/>
    <w:rsid w:val="00AA39CE"/>
    <w:rsid w:val="00AA39FD"/>
    <w:rsid w:val="00AA3B1D"/>
    <w:rsid w:val="00AA4010"/>
    <w:rsid w:val="00AA4133"/>
    <w:rsid w:val="00AA4173"/>
    <w:rsid w:val="00AA4237"/>
    <w:rsid w:val="00AA42CC"/>
    <w:rsid w:val="00AA435B"/>
    <w:rsid w:val="00AA46C5"/>
    <w:rsid w:val="00AA4796"/>
    <w:rsid w:val="00AA4922"/>
    <w:rsid w:val="00AA49C7"/>
    <w:rsid w:val="00AA4C3D"/>
    <w:rsid w:val="00AA4CE9"/>
    <w:rsid w:val="00AA4EBE"/>
    <w:rsid w:val="00AA4FA9"/>
    <w:rsid w:val="00AA4FC1"/>
    <w:rsid w:val="00AA5035"/>
    <w:rsid w:val="00AA50BA"/>
    <w:rsid w:val="00AA519F"/>
    <w:rsid w:val="00AA5455"/>
    <w:rsid w:val="00AA55C9"/>
    <w:rsid w:val="00AA5719"/>
    <w:rsid w:val="00AA5775"/>
    <w:rsid w:val="00AA5AD4"/>
    <w:rsid w:val="00AA5DA5"/>
    <w:rsid w:val="00AA5E5A"/>
    <w:rsid w:val="00AA5E94"/>
    <w:rsid w:val="00AA5EE9"/>
    <w:rsid w:val="00AA604F"/>
    <w:rsid w:val="00AA649F"/>
    <w:rsid w:val="00AA654E"/>
    <w:rsid w:val="00AA6563"/>
    <w:rsid w:val="00AA66B0"/>
    <w:rsid w:val="00AA6808"/>
    <w:rsid w:val="00AA6881"/>
    <w:rsid w:val="00AA6C3A"/>
    <w:rsid w:val="00AA6DB4"/>
    <w:rsid w:val="00AA6FB1"/>
    <w:rsid w:val="00AA6FBC"/>
    <w:rsid w:val="00AA70A0"/>
    <w:rsid w:val="00AA712D"/>
    <w:rsid w:val="00AA73B5"/>
    <w:rsid w:val="00AA7946"/>
    <w:rsid w:val="00AA7B53"/>
    <w:rsid w:val="00AA7B77"/>
    <w:rsid w:val="00AA7EBE"/>
    <w:rsid w:val="00AA7EF7"/>
    <w:rsid w:val="00AA7F1D"/>
    <w:rsid w:val="00AB0273"/>
    <w:rsid w:val="00AB043C"/>
    <w:rsid w:val="00AB098F"/>
    <w:rsid w:val="00AB0C5F"/>
    <w:rsid w:val="00AB0C95"/>
    <w:rsid w:val="00AB0D1E"/>
    <w:rsid w:val="00AB1097"/>
    <w:rsid w:val="00AB1131"/>
    <w:rsid w:val="00AB1142"/>
    <w:rsid w:val="00AB1367"/>
    <w:rsid w:val="00AB13C1"/>
    <w:rsid w:val="00AB14E5"/>
    <w:rsid w:val="00AB179D"/>
    <w:rsid w:val="00AB17FD"/>
    <w:rsid w:val="00AB19B2"/>
    <w:rsid w:val="00AB1B11"/>
    <w:rsid w:val="00AB1E07"/>
    <w:rsid w:val="00AB1E33"/>
    <w:rsid w:val="00AB2119"/>
    <w:rsid w:val="00AB2ADD"/>
    <w:rsid w:val="00AB2C9E"/>
    <w:rsid w:val="00AB2D6E"/>
    <w:rsid w:val="00AB2E4E"/>
    <w:rsid w:val="00AB2EBF"/>
    <w:rsid w:val="00AB2F24"/>
    <w:rsid w:val="00AB2FD1"/>
    <w:rsid w:val="00AB3284"/>
    <w:rsid w:val="00AB32A6"/>
    <w:rsid w:val="00AB3331"/>
    <w:rsid w:val="00AB349F"/>
    <w:rsid w:val="00AB35B0"/>
    <w:rsid w:val="00AB35CC"/>
    <w:rsid w:val="00AB35DF"/>
    <w:rsid w:val="00AB3974"/>
    <w:rsid w:val="00AB39B0"/>
    <w:rsid w:val="00AB39B8"/>
    <w:rsid w:val="00AB39C7"/>
    <w:rsid w:val="00AB3C81"/>
    <w:rsid w:val="00AB3FFB"/>
    <w:rsid w:val="00AB42FD"/>
    <w:rsid w:val="00AB448A"/>
    <w:rsid w:val="00AB46CB"/>
    <w:rsid w:val="00AB4717"/>
    <w:rsid w:val="00AB4826"/>
    <w:rsid w:val="00AB4953"/>
    <w:rsid w:val="00AB4E97"/>
    <w:rsid w:val="00AB4F15"/>
    <w:rsid w:val="00AB4F9E"/>
    <w:rsid w:val="00AB4FA8"/>
    <w:rsid w:val="00AB4FBF"/>
    <w:rsid w:val="00AB508B"/>
    <w:rsid w:val="00AB5269"/>
    <w:rsid w:val="00AB5936"/>
    <w:rsid w:val="00AB5ACF"/>
    <w:rsid w:val="00AB5D4B"/>
    <w:rsid w:val="00AB5FE9"/>
    <w:rsid w:val="00AB60C6"/>
    <w:rsid w:val="00AB6382"/>
    <w:rsid w:val="00AB63D0"/>
    <w:rsid w:val="00AB63F4"/>
    <w:rsid w:val="00AB641F"/>
    <w:rsid w:val="00AB67EF"/>
    <w:rsid w:val="00AB6899"/>
    <w:rsid w:val="00AB68A5"/>
    <w:rsid w:val="00AB6D49"/>
    <w:rsid w:val="00AB6D6A"/>
    <w:rsid w:val="00AB6F86"/>
    <w:rsid w:val="00AB742D"/>
    <w:rsid w:val="00AB7498"/>
    <w:rsid w:val="00AB796B"/>
    <w:rsid w:val="00AB7BF2"/>
    <w:rsid w:val="00AB7CF1"/>
    <w:rsid w:val="00AB7D55"/>
    <w:rsid w:val="00AC000C"/>
    <w:rsid w:val="00AC0092"/>
    <w:rsid w:val="00AC0360"/>
    <w:rsid w:val="00AC03B4"/>
    <w:rsid w:val="00AC048F"/>
    <w:rsid w:val="00AC04A2"/>
    <w:rsid w:val="00AC0520"/>
    <w:rsid w:val="00AC0719"/>
    <w:rsid w:val="00AC0801"/>
    <w:rsid w:val="00AC0821"/>
    <w:rsid w:val="00AC0841"/>
    <w:rsid w:val="00AC08CC"/>
    <w:rsid w:val="00AC0AE6"/>
    <w:rsid w:val="00AC0B7F"/>
    <w:rsid w:val="00AC0E2C"/>
    <w:rsid w:val="00AC0E6C"/>
    <w:rsid w:val="00AC0F9E"/>
    <w:rsid w:val="00AC126B"/>
    <w:rsid w:val="00AC1705"/>
    <w:rsid w:val="00AC1E67"/>
    <w:rsid w:val="00AC1EB5"/>
    <w:rsid w:val="00AC204C"/>
    <w:rsid w:val="00AC24DC"/>
    <w:rsid w:val="00AC2A6D"/>
    <w:rsid w:val="00AC2AC7"/>
    <w:rsid w:val="00AC2BDB"/>
    <w:rsid w:val="00AC2C80"/>
    <w:rsid w:val="00AC2E83"/>
    <w:rsid w:val="00AC2F59"/>
    <w:rsid w:val="00AC35DE"/>
    <w:rsid w:val="00AC3648"/>
    <w:rsid w:val="00AC36CB"/>
    <w:rsid w:val="00AC375C"/>
    <w:rsid w:val="00AC3959"/>
    <w:rsid w:val="00AC39E3"/>
    <w:rsid w:val="00AC3AB3"/>
    <w:rsid w:val="00AC3E07"/>
    <w:rsid w:val="00AC3E3B"/>
    <w:rsid w:val="00AC3E72"/>
    <w:rsid w:val="00AC40AE"/>
    <w:rsid w:val="00AC429F"/>
    <w:rsid w:val="00AC4362"/>
    <w:rsid w:val="00AC44B2"/>
    <w:rsid w:val="00AC452D"/>
    <w:rsid w:val="00AC484C"/>
    <w:rsid w:val="00AC4898"/>
    <w:rsid w:val="00AC48CA"/>
    <w:rsid w:val="00AC4B3F"/>
    <w:rsid w:val="00AC512D"/>
    <w:rsid w:val="00AC52D1"/>
    <w:rsid w:val="00AC54A3"/>
    <w:rsid w:val="00AC56C7"/>
    <w:rsid w:val="00AC593C"/>
    <w:rsid w:val="00AC5A46"/>
    <w:rsid w:val="00AC5D65"/>
    <w:rsid w:val="00AC5FD8"/>
    <w:rsid w:val="00AC631B"/>
    <w:rsid w:val="00AC6437"/>
    <w:rsid w:val="00AC6495"/>
    <w:rsid w:val="00AC65C5"/>
    <w:rsid w:val="00AC67E0"/>
    <w:rsid w:val="00AC6AD3"/>
    <w:rsid w:val="00AC6C60"/>
    <w:rsid w:val="00AC6D78"/>
    <w:rsid w:val="00AC6DCB"/>
    <w:rsid w:val="00AC6EF4"/>
    <w:rsid w:val="00AC6F2B"/>
    <w:rsid w:val="00AC70AC"/>
    <w:rsid w:val="00AC714B"/>
    <w:rsid w:val="00AC7700"/>
    <w:rsid w:val="00AC78FE"/>
    <w:rsid w:val="00AC7A71"/>
    <w:rsid w:val="00AC7C42"/>
    <w:rsid w:val="00AC7D44"/>
    <w:rsid w:val="00AC7E37"/>
    <w:rsid w:val="00AC7E7A"/>
    <w:rsid w:val="00AD02E7"/>
    <w:rsid w:val="00AD0698"/>
    <w:rsid w:val="00AD0764"/>
    <w:rsid w:val="00AD089F"/>
    <w:rsid w:val="00AD0A43"/>
    <w:rsid w:val="00AD0D88"/>
    <w:rsid w:val="00AD0FE8"/>
    <w:rsid w:val="00AD10DC"/>
    <w:rsid w:val="00AD1101"/>
    <w:rsid w:val="00AD1119"/>
    <w:rsid w:val="00AD1260"/>
    <w:rsid w:val="00AD14C4"/>
    <w:rsid w:val="00AD1657"/>
    <w:rsid w:val="00AD173B"/>
    <w:rsid w:val="00AD1821"/>
    <w:rsid w:val="00AD189F"/>
    <w:rsid w:val="00AD1935"/>
    <w:rsid w:val="00AD1B2E"/>
    <w:rsid w:val="00AD1D2A"/>
    <w:rsid w:val="00AD1E04"/>
    <w:rsid w:val="00AD1ED4"/>
    <w:rsid w:val="00AD2174"/>
    <w:rsid w:val="00AD2218"/>
    <w:rsid w:val="00AD23C8"/>
    <w:rsid w:val="00AD2403"/>
    <w:rsid w:val="00AD250D"/>
    <w:rsid w:val="00AD26F1"/>
    <w:rsid w:val="00AD289A"/>
    <w:rsid w:val="00AD298F"/>
    <w:rsid w:val="00AD2A64"/>
    <w:rsid w:val="00AD2BE7"/>
    <w:rsid w:val="00AD2DA9"/>
    <w:rsid w:val="00AD2F43"/>
    <w:rsid w:val="00AD2FA9"/>
    <w:rsid w:val="00AD2FAD"/>
    <w:rsid w:val="00AD3211"/>
    <w:rsid w:val="00AD335F"/>
    <w:rsid w:val="00AD34F5"/>
    <w:rsid w:val="00AD3AFC"/>
    <w:rsid w:val="00AD3B36"/>
    <w:rsid w:val="00AD3D9C"/>
    <w:rsid w:val="00AD3E30"/>
    <w:rsid w:val="00AD3E59"/>
    <w:rsid w:val="00AD404F"/>
    <w:rsid w:val="00AD40C2"/>
    <w:rsid w:val="00AD41EC"/>
    <w:rsid w:val="00AD430B"/>
    <w:rsid w:val="00AD4314"/>
    <w:rsid w:val="00AD436A"/>
    <w:rsid w:val="00AD4593"/>
    <w:rsid w:val="00AD47D8"/>
    <w:rsid w:val="00AD487A"/>
    <w:rsid w:val="00AD48EC"/>
    <w:rsid w:val="00AD495B"/>
    <w:rsid w:val="00AD4A17"/>
    <w:rsid w:val="00AD4B13"/>
    <w:rsid w:val="00AD4B7A"/>
    <w:rsid w:val="00AD4E87"/>
    <w:rsid w:val="00AD514E"/>
    <w:rsid w:val="00AD51E8"/>
    <w:rsid w:val="00AD5780"/>
    <w:rsid w:val="00AD58B8"/>
    <w:rsid w:val="00AD58D6"/>
    <w:rsid w:val="00AD58ED"/>
    <w:rsid w:val="00AD5907"/>
    <w:rsid w:val="00AD5A3E"/>
    <w:rsid w:val="00AD5A81"/>
    <w:rsid w:val="00AD5BE5"/>
    <w:rsid w:val="00AD5CEC"/>
    <w:rsid w:val="00AD5CFB"/>
    <w:rsid w:val="00AD606E"/>
    <w:rsid w:val="00AD646E"/>
    <w:rsid w:val="00AD65E9"/>
    <w:rsid w:val="00AD6655"/>
    <w:rsid w:val="00AD6657"/>
    <w:rsid w:val="00AD6662"/>
    <w:rsid w:val="00AD66CC"/>
    <w:rsid w:val="00AD66FC"/>
    <w:rsid w:val="00AD6963"/>
    <w:rsid w:val="00AD69B6"/>
    <w:rsid w:val="00AD6B62"/>
    <w:rsid w:val="00AD6C6F"/>
    <w:rsid w:val="00AD6DDA"/>
    <w:rsid w:val="00AD7006"/>
    <w:rsid w:val="00AD70C8"/>
    <w:rsid w:val="00AD72C1"/>
    <w:rsid w:val="00AD7400"/>
    <w:rsid w:val="00AD745F"/>
    <w:rsid w:val="00AD7553"/>
    <w:rsid w:val="00AD77EC"/>
    <w:rsid w:val="00AD7A41"/>
    <w:rsid w:val="00AD7BCB"/>
    <w:rsid w:val="00AD7D7D"/>
    <w:rsid w:val="00AD7EA8"/>
    <w:rsid w:val="00AD7FAA"/>
    <w:rsid w:val="00AE0077"/>
    <w:rsid w:val="00AE018D"/>
    <w:rsid w:val="00AE030F"/>
    <w:rsid w:val="00AE03E6"/>
    <w:rsid w:val="00AE0432"/>
    <w:rsid w:val="00AE0B18"/>
    <w:rsid w:val="00AE0B1F"/>
    <w:rsid w:val="00AE0C4C"/>
    <w:rsid w:val="00AE0D79"/>
    <w:rsid w:val="00AE0E73"/>
    <w:rsid w:val="00AE0E97"/>
    <w:rsid w:val="00AE0F0D"/>
    <w:rsid w:val="00AE1145"/>
    <w:rsid w:val="00AE11E2"/>
    <w:rsid w:val="00AE121A"/>
    <w:rsid w:val="00AE13F1"/>
    <w:rsid w:val="00AE1716"/>
    <w:rsid w:val="00AE18BC"/>
    <w:rsid w:val="00AE1AF5"/>
    <w:rsid w:val="00AE1B5C"/>
    <w:rsid w:val="00AE1E81"/>
    <w:rsid w:val="00AE2165"/>
    <w:rsid w:val="00AE25DC"/>
    <w:rsid w:val="00AE2834"/>
    <w:rsid w:val="00AE2B85"/>
    <w:rsid w:val="00AE2D3E"/>
    <w:rsid w:val="00AE2E2C"/>
    <w:rsid w:val="00AE2EE9"/>
    <w:rsid w:val="00AE3015"/>
    <w:rsid w:val="00AE30B3"/>
    <w:rsid w:val="00AE31AC"/>
    <w:rsid w:val="00AE31FB"/>
    <w:rsid w:val="00AE3294"/>
    <w:rsid w:val="00AE3359"/>
    <w:rsid w:val="00AE3372"/>
    <w:rsid w:val="00AE3410"/>
    <w:rsid w:val="00AE3500"/>
    <w:rsid w:val="00AE38AA"/>
    <w:rsid w:val="00AE3984"/>
    <w:rsid w:val="00AE3D89"/>
    <w:rsid w:val="00AE4059"/>
    <w:rsid w:val="00AE4136"/>
    <w:rsid w:val="00AE41F9"/>
    <w:rsid w:val="00AE4BDC"/>
    <w:rsid w:val="00AE4CF8"/>
    <w:rsid w:val="00AE4D08"/>
    <w:rsid w:val="00AE4D72"/>
    <w:rsid w:val="00AE4E9F"/>
    <w:rsid w:val="00AE4EF1"/>
    <w:rsid w:val="00AE5063"/>
    <w:rsid w:val="00AE5209"/>
    <w:rsid w:val="00AE5227"/>
    <w:rsid w:val="00AE52C1"/>
    <w:rsid w:val="00AE54BA"/>
    <w:rsid w:val="00AE553C"/>
    <w:rsid w:val="00AE58AC"/>
    <w:rsid w:val="00AE591A"/>
    <w:rsid w:val="00AE5961"/>
    <w:rsid w:val="00AE5A8E"/>
    <w:rsid w:val="00AE5D31"/>
    <w:rsid w:val="00AE61C6"/>
    <w:rsid w:val="00AE623E"/>
    <w:rsid w:val="00AE64C4"/>
    <w:rsid w:val="00AE668B"/>
    <w:rsid w:val="00AE6693"/>
    <w:rsid w:val="00AE6815"/>
    <w:rsid w:val="00AE6B1E"/>
    <w:rsid w:val="00AE6E43"/>
    <w:rsid w:val="00AE7057"/>
    <w:rsid w:val="00AE71FE"/>
    <w:rsid w:val="00AE72C3"/>
    <w:rsid w:val="00AE741F"/>
    <w:rsid w:val="00AE7644"/>
    <w:rsid w:val="00AE76F3"/>
    <w:rsid w:val="00AE782A"/>
    <w:rsid w:val="00AE78D6"/>
    <w:rsid w:val="00AE7A9F"/>
    <w:rsid w:val="00AE7B06"/>
    <w:rsid w:val="00AE7BE6"/>
    <w:rsid w:val="00AE7CC0"/>
    <w:rsid w:val="00AE7D37"/>
    <w:rsid w:val="00AE7FB7"/>
    <w:rsid w:val="00AF0236"/>
    <w:rsid w:val="00AF02F9"/>
    <w:rsid w:val="00AF0315"/>
    <w:rsid w:val="00AF05FB"/>
    <w:rsid w:val="00AF0646"/>
    <w:rsid w:val="00AF07F4"/>
    <w:rsid w:val="00AF08F9"/>
    <w:rsid w:val="00AF0995"/>
    <w:rsid w:val="00AF0CCB"/>
    <w:rsid w:val="00AF0CDE"/>
    <w:rsid w:val="00AF0FDA"/>
    <w:rsid w:val="00AF110C"/>
    <w:rsid w:val="00AF1194"/>
    <w:rsid w:val="00AF1197"/>
    <w:rsid w:val="00AF12EF"/>
    <w:rsid w:val="00AF1327"/>
    <w:rsid w:val="00AF157B"/>
    <w:rsid w:val="00AF160C"/>
    <w:rsid w:val="00AF1645"/>
    <w:rsid w:val="00AF1A8D"/>
    <w:rsid w:val="00AF1A96"/>
    <w:rsid w:val="00AF1EC0"/>
    <w:rsid w:val="00AF2006"/>
    <w:rsid w:val="00AF2014"/>
    <w:rsid w:val="00AF2307"/>
    <w:rsid w:val="00AF2380"/>
    <w:rsid w:val="00AF24F8"/>
    <w:rsid w:val="00AF251F"/>
    <w:rsid w:val="00AF26FE"/>
    <w:rsid w:val="00AF283E"/>
    <w:rsid w:val="00AF28C1"/>
    <w:rsid w:val="00AF2A1E"/>
    <w:rsid w:val="00AF2BA9"/>
    <w:rsid w:val="00AF2C2A"/>
    <w:rsid w:val="00AF2C80"/>
    <w:rsid w:val="00AF2D51"/>
    <w:rsid w:val="00AF2D83"/>
    <w:rsid w:val="00AF2D85"/>
    <w:rsid w:val="00AF2EFB"/>
    <w:rsid w:val="00AF2F6E"/>
    <w:rsid w:val="00AF2F73"/>
    <w:rsid w:val="00AF2FA2"/>
    <w:rsid w:val="00AF30F3"/>
    <w:rsid w:val="00AF31B3"/>
    <w:rsid w:val="00AF31F9"/>
    <w:rsid w:val="00AF324A"/>
    <w:rsid w:val="00AF34FC"/>
    <w:rsid w:val="00AF394F"/>
    <w:rsid w:val="00AF39E4"/>
    <w:rsid w:val="00AF3B24"/>
    <w:rsid w:val="00AF434A"/>
    <w:rsid w:val="00AF44D9"/>
    <w:rsid w:val="00AF4655"/>
    <w:rsid w:val="00AF4808"/>
    <w:rsid w:val="00AF4B76"/>
    <w:rsid w:val="00AF4BC3"/>
    <w:rsid w:val="00AF4D48"/>
    <w:rsid w:val="00AF51C0"/>
    <w:rsid w:val="00AF53AB"/>
    <w:rsid w:val="00AF53B6"/>
    <w:rsid w:val="00AF561C"/>
    <w:rsid w:val="00AF57B4"/>
    <w:rsid w:val="00AF58D5"/>
    <w:rsid w:val="00AF5A21"/>
    <w:rsid w:val="00AF5A8C"/>
    <w:rsid w:val="00AF5B04"/>
    <w:rsid w:val="00AF5B59"/>
    <w:rsid w:val="00AF5C19"/>
    <w:rsid w:val="00AF5D8F"/>
    <w:rsid w:val="00AF5EBA"/>
    <w:rsid w:val="00AF5EF7"/>
    <w:rsid w:val="00AF5FB7"/>
    <w:rsid w:val="00AF6368"/>
    <w:rsid w:val="00AF66D9"/>
    <w:rsid w:val="00AF6765"/>
    <w:rsid w:val="00AF685E"/>
    <w:rsid w:val="00AF6ACB"/>
    <w:rsid w:val="00AF6ED4"/>
    <w:rsid w:val="00AF717A"/>
    <w:rsid w:val="00AF718D"/>
    <w:rsid w:val="00AF7307"/>
    <w:rsid w:val="00AF735C"/>
    <w:rsid w:val="00AF7372"/>
    <w:rsid w:val="00AF73D0"/>
    <w:rsid w:val="00AF74BB"/>
    <w:rsid w:val="00AF74F5"/>
    <w:rsid w:val="00AF7787"/>
    <w:rsid w:val="00AF77F9"/>
    <w:rsid w:val="00AF784F"/>
    <w:rsid w:val="00AF7946"/>
    <w:rsid w:val="00AF79A4"/>
    <w:rsid w:val="00AF7AB2"/>
    <w:rsid w:val="00AF7BE2"/>
    <w:rsid w:val="00AF7D5D"/>
    <w:rsid w:val="00AF7DC5"/>
    <w:rsid w:val="00AF7DD7"/>
    <w:rsid w:val="00AF7E0C"/>
    <w:rsid w:val="00AF7EDC"/>
    <w:rsid w:val="00AF7F34"/>
    <w:rsid w:val="00B000E4"/>
    <w:rsid w:val="00B00109"/>
    <w:rsid w:val="00B00140"/>
    <w:rsid w:val="00B004A3"/>
    <w:rsid w:val="00B00884"/>
    <w:rsid w:val="00B009BB"/>
    <w:rsid w:val="00B00A76"/>
    <w:rsid w:val="00B00DF1"/>
    <w:rsid w:val="00B00E0B"/>
    <w:rsid w:val="00B00ED0"/>
    <w:rsid w:val="00B0101B"/>
    <w:rsid w:val="00B0103B"/>
    <w:rsid w:val="00B015C4"/>
    <w:rsid w:val="00B0162C"/>
    <w:rsid w:val="00B0163B"/>
    <w:rsid w:val="00B01759"/>
    <w:rsid w:val="00B01931"/>
    <w:rsid w:val="00B019FB"/>
    <w:rsid w:val="00B01ABD"/>
    <w:rsid w:val="00B01E25"/>
    <w:rsid w:val="00B01EEB"/>
    <w:rsid w:val="00B01F07"/>
    <w:rsid w:val="00B01FDD"/>
    <w:rsid w:val="00B02566"/>
    <w:rsid w:val="00B027C8"/>
    <w:rsid w:val="00B028E4"/>
    <w:rsid w:val="00B02906"/>
    <w:rsid w:val="00B02BD9"/>
    <w:rsid w:val="00B02CAE"/>
    <w:rsid w:val="00B02EF5"/>
    <w:rsid w:val="00B02F56"/>
    <w:rsid w:val="00B030B3"/>
    <w:rsid w:val="00B032E6"/>
    <w:rsid w:val="00B03458"/>
    <w:rsid w:val="00B036FD"/>
    <w:rsid w:val="00B038BC"/>
    <w:rsid w:val="00B03A60"/>
    <w:rsid w:val="00B03C68"/>
    <w:rsid w:val="00B03C80"/>
    <w:rsid w:val="00B046C4"/>
    <w:rsid w:val="00B047F9"/>
    <w:rsid w:val="00B04833"/>
    <w:rsid w:val="00B049B8"/>
    <w:rsid w:val="00B04D10"/>
    <w:rsid w:val="00B04EDE"/>
    <w:rsid w:val="00B055B3"/>
    <w:rsid w:val="00B0576D"/>
    <w:rsid w:val="00B05C3B"/>
    <w:rsid w:val="00B05EF5"/>
    <w:rsid w:val="00B0625E"/>
    <w:rsid w:val="00B06456"/>
    <w:rsid w:val="00B0646B"/>
    <w:rsid w:val="00B067A1"/>
    <w:rsid w:val="00B067BD"/>
    <w:rsid w:val="00B069B9"/>
    <w:rsid w:val="00B06CE6"/>
    <w:rsid w:val="00B06D69"/>
    <w:rsid w:val="00B06DBE"/>
    <w:rsid w:val="00B06EF5"/>
    <w:rsid w:val="00B06EF8"/>
    <w:rsid w:val="00B06EFB"/>
    <w:rsid w:val="00B0704B"/>
    <w:rsid w:val="00B07116"/>
    <w:rsid w:val="00B07126"/>
    <w:rsid w:val="00B07434"/>
    <w:rsid w:val="00B07915"/>
    <w:rsid w:val="00B07A32"/>
    <w:rsid w:val="00B07AA5"/>
    <w:rsid w:val="00B07AA8"/>
    <w:rsid w:val="00B07B3B"/>
    <w:rsid w:val="00B07BA8"/>
    <w:rsid w:val="00B07C84"/>
    <w:rsid w:val="00B07CFE"/>
    <w:rsid w:val="00B07FC5"/>
    <w:rsid w:val="00B101BF"/>
    <w:rsid w:val="00B10321"/>
    <w:rsid w:val="00B1072D"/>
    <w:rsid w:val="00B10B1C"/>
    <w:rsid w:val="00B10FA4"/>
    <w:rsid w:val="00B112F0"/>
    <w:rsid w:val="00B115D9"/>
    <w:rsid w:val="00B1165C"/>
    <w:rsid w:val="00B1183D"/>
    <w:rsid w:val="00B119B8"/>
    <w:rsid w:val="00B11A51"/>
    <w:rsid w:val="00B11B07"/>
    <w:rsid w:val="00B11B6A"/>
    <w:rsid w:val="00B11F89"/>
    <w:rsid w:val="00B121B5"/>
    <w:rsid w:val="00B1224B"/>
    <w:rsid w:val="00B1256D"/>
    <w:rsid w:val="00B12629"/>
    <w:rsid w:val="00B1295E"/>
    <w:rsid w:val="00B12A31"/>
    <w:rsid w:val="00B12C10"/>
    <w:rsid w:val="00B12D03"/>
    <w:rsid w:val="00B13025"/>
    <w:rsid w:val="00B130C1"/>
    <w:rsid w:val="00B13296"/>
    <w:rsid w:val="00B1345B"/>
    <w:rsid w:val="00B1382F"/>
    <w:rsid w:val="00B1384A"/>
    <w:rsid w:val="00B138DC"/>
    <w:rsid w:val="00B139D1"/>
    <w:rsid w:val="00B13A07"/>
    <w:rsid w:val="00B13A72"/>
    <w:rsid w:val="00B13E4D"/>
    <w:rsid w:val="00B13EFA"/>
    <w:rsid w:val="00B13F62"/>
    <w:rsid w:val="00B1455B"/>
    <w:rsid w:val="00B146B7"/>
    <w:rsid w:val="00B14740"/>
    <w:rsid w:val="00B147DB"/>
    <w:rsid w:val="00B14836"/>
    <w:rsid w:val="00B14969"/>
    <w:rsid w:val="00B149D9"/>
    <w:rsid w:val="00B14A88"/>
    <w:rsid w:val="00B14A93"/>
    <w:rsid w:val="00B14AF5"/>
    <w:rsid w:val="00B14FF3"/>
    <w:rsid w:val="00B150DE"/>
    <w:rsid w:val="00B156FD"/>
    <w:rsid w:val="00B1591B"/>
    <w:rsid w:val="00B159F1"/>
    <w:rsid w:val="00B15DF8"/>
    <w:rsid w:val="00B15F91"/>
    <w:rsid w:val="00B1600F"/>
    <w:rsid w:val="00B16523"/>
    <w:rsid w:val="00B16BA4"/>
    <w:rsid w:val="00B1701D"/>
    <w:rsid w:val="00B17146"/>
    <w:rsid w:val="00B1724E"/>
    <w:rsid w:val="00B1741C"/>
    <w:rsid w:val="00B17474"/>
    <w:rsid w:val="00B1752A"/>
    <w:rsid w:val="00B17578"/>
    <w:rsid w:val="00B17A73"/>
    <w:rsid w:val="00B17BCE"/>
    <w:rsid w:val="00B17D5E"/>
    <w:rsid w:val="00B2045C"/>
    <w:rsid w:val="00B205EF"/>
    <w:rsid w:val="00B206B9"/>
    <w:rsid w:val="00B2086C"/>
    <w:rsid w:val="00B209ED"/>
    <w:rsid w:val="00B20D9F"/>
    <w:rsid w:val="00B21102"/>
    <w:rsid w:val="00B2120F"/>
    <w:rsid w:val="00B2128F"/>
    <w:rsid w:val="00B212C2"/>
    <w:rsid w:val="00B21971"/>
    <w:rsid w:val="00B21A2D"/>
    <w:rsid w:val="00B21A36"/>
    <w:rsid w:val="00B21A67"/>
    <w:rsid w:val="00B21F3B"/>
    <w:rsid w:val="00B21F89"/>
    <w:rsid w:val="00B21F8F"/>
    <w:rsid w:val="00B2205D"/>
    <w:rsid w:val="00B22069"/>
    <w:rsid w:val="00B2213D"/>
    <w:rsid w:val="00B221C0"/>
    <w:rsid w:val="00B223A0"/>
    <w:rsid w:val="00B225F4"/>
    <w:rsid w:val="00B22634"/>
    <w:rsid w:val="00B22638"/>
    <w:rsid w:val="00B2269B"/>
    <w:rsid w:val="00B22A86"/>
    <w:rsid w:val="00B22A94"/>
    <w:rsid w:val="00B22CAA"/>
    <w:rsid w:val="00B22E9E"/>
    <w:rsid w:val="00B23426"/>
    <w:rsid w:val="00B23509"/>
    <w:rsid w:val="00B23691"/>
    <w:rsid w:val="00B23963"/>
    <w:rsid w:val="00B239C3"/>
    <w:rsid w:val="00B23A50"/>
    <w:rsid w:val="00B23D45"/>
    <w:rsid w:val="00B23D7D"/>
    <w:rsid w:val="00B23DC8"/>
    <w:rsid w:val="00B23DCD"/>
    <w:rsid w:val="00B23F8E"/>
    <w:rsid w:val="00B23F93"/>
    <w:rsid w:val="00B240DC"/>
    <w:rsid w:val="00B24129"/>
    <w:rsid w:val="00B24138"/>
    <w:rsid w:val="00B2420A"/>
    <w:rsid w:val="00B24221"/>
    <w:rsid w:val="00B24549"/>
    <w:rsid w:val="00B24679"/>
    <w:rsid w:val="00B24699"/>
    <w:rsid w:val="00B24954"/>
    <w:rsid w:val="00B2514C"/>
    <w:rsid w:val="00B25292"/>
    <w:rsid w:val="00B2537C"/>
    <w:rsid w:val="00B25733"/>
    <w:rsid w:val="00B25758"/>
    <w:rsid w:val="00B2584D"/>
    <w:rsid w:val="00B25B1F"/>
    <w:rsid w:val="00B25EF1"/>
    <w:rsid w:val="00B26000"/>
    <w:rsid w:val="00B2608D"/>
    <w:rsid w:val="00B26149"/>
    <w:rsid w:val="00B261FC"/>
    <w:rsid w:val="00B262CE"/>
    <w:rsid w:val="00B262D4"/>
    <w:rsid w:val="00B26414"/>
    <w:rsid w:val="00B26455"/>
    <w:rsid w:val="00B264E8"/>
    <w:rsid w:val="00B26730"/>
    <w:rsid w:val="00B268D3"/>
    <w:rsid w:val="00B269EC"/>
    <w:rsid w:val="00B26B7E"/>
    <w:rsid w:val="00B26B9E"/>
    <w:rsid w:val="00B26E0A"/>
    <w:rsid w:val="00B270C8"/>
    <w:rsid w:val="00B27100"/>
    <w:rsid w:val="00B27103"/>
    <w:rsid w:val="00B2727A"/>
    <w:rsid w:val="00B2752B"/>
    <w:rsid w:val="00B27652"/>
    <w:rsid w:val="00B27B58"/>
    <w:rsid w:val="00B27EA7"/>
    <w:rsid w:val="00B27EAC"/>
    <w:rsid w:val="00B27EF9"/>
    <w:rsid w:val="00B27F8F"/>
    <w:rsid w:val="00B301F9"/>
    <w:rsid w:val="00B3027A"/>
    <w:rsid w:val="00B30648"/>
    <w:rsid w:val="00B3071D"/>
    <w:rsid w:val="00B30B00"/>
    <w:rsid w:val="00B30B6E"/>
    <w:rsid w:val="00B30B8E"/>
    <w:rsid w:val="00B30C83"/>
    <w:rsid w:val="00B30DE0"/>
    <w:rsid w:val="00B31348"/>
    <w:rsid w:val="00B31439"/>
    <w:rsid w:val="00B31566"/>
    <w:rsid w:val="00B315AE"/>
    <w:rsid w:val="00B315B5"/>
    <w:rsid w:val="00B3169B"/>
    <w:rsid w:val="00B317BF"/>
    <w:rsid w:val="00B31893"/>
    <w:rsid w:val="00B31A0E"/>
    <w:rsid w:val="00B31AC0"/>
    <w:rsid w:val="00B31B00"/>
    <w:rsid w:val="00B31B5B"/>
    <w:rsid w:val="00B31C81"/>
    <w:rsid w:val="00B31D61"/>
    <w:rsid w:val="00B31FD0"/>
    <w:rsid w:val="00B3204F"/>
    <w:rsid w:val="00B32167"/>
    <w:rsid w:val="00B32169"/>
    <w:rsid w:val="00B325C8"/>
    <w:rsid w:val="00B32864"/>
    <w:rsid w:val="00B3292B"/>
    <w:rsid w:val="00B32C9A"/>
    <w:rsid w:val="00B32D8B"/>
    <w:rsid w:val="00B32F0E"/>
    <w:rsid w:val="00B3334C"/>
    <w:rsid w:val="00B33457"/>
    <w:rsid w:val="00B33595"/>
    <w:rsid w:val="00B336F9"/>
    <w:rsid w:val="00B339F3"/>
    <w:rsid w:val="00B33A37"/>
    <w:rsid w:val="00B33A6E"/>
    <w:rsid w:val="00B33A9B"/>
    <w:rsid w:val="00B33F16"/>
    <w:rsid w:val="00B340EB"/>
    <w:rsid w:val="00B3412F"/>
    <w:rsid w:val="00B345FF"/>
    <w:rsid w:val="00B34658"/>
    <w:rsid w:val="00B346BE"/>
    <w:rsid w:val="00B347DF"/>
    <w:rsid w:val="00B34802"/>
    <w:rsid w:val="00B3480C"/>
    <w:rsid w:val="00B349F4"/>
    <w:rsid w:val="00B34A0B"/>
    <w:rsid w:val="00B34AC6"/>
    <w:rsid w:val="00B34CAF"/>
    <w:rsid w:val="00B34D46"/>
    <w:rsid w:val="00B3506D"/>
    <w:rsid w:val="00B353F5"/>
    <w:rsid w:val="00B35607"/>
    <w:rsid w:val="00B356DE"/>
    <w:rsid w:val="00B35734"/>
    <w:rsid w:val="00B35753"/>
    <w:rsid w:val="00B35796"/>
    <w:rsid w:val="00B35853"/>
    <w:rsid w:val="00B3589D"/>
    <w:rsid w:val="00B35EB2"/>
    <w:rsid w:val="00B35FC9"/>
    <w:rsid w:val="00B35FF2"/>
    <w:rsid w:val="00B3619D"/>
    <w:rsid w:val="00B362BE"/>
    <w:rsid w:val="00B362DA"/>
    <w:rsid w:val="00B36421"/>
    <w:rsid w:val="00B364B8"/>
    <w:rsid w:val="00B3673B"/>
    <w:rsid w:val="00B367BC"/>
    <w:rsid w:val="00B3681C"/>
    <w:rsid w:val="00B36997"/>
    <w:rsid w:val="00B36F45"/>
    <w:rsid w:val="00B36FAD"/>
    <w:rsid w:val="00B37011"/>
    <w:rsid w:val="00B371D5"/>
    <w:rsid w:val="00B371D9"/>
    <w:rsid w:val="00B373E5"/>
    <w:rsid w:val="00B37414"/>
    <w:rsid w:val="00B37415"/>
    <w:rsid w:val="00B37B14"/>
    <w:rsid w:val="00B37D4B"/>
    <w:rsid w:val="00B37EC8"/>
    <w:rsid w:val="00B40150"/>
    <w:rsid w:val="00B40231"/>
    <w:rsid w:val="00B40331"/>
    <w:rsid w:val="00B404C9"/>
    <w:rsid w:val="00B4074D"/>
    <w:rsid w:val="00B40BF7"/>
    <w:rsid w:val="00B40CA5"/>
    <w:rsid w:val="00B40DC1"/>
    <w:rsid w:val="00B40E3B"/>
    <w:rsid w:val="00B41130"/>
    <w:rsid w:val="00B417FA"/>
    <w:rsid w:val="00B41A58"/>
    <w:rsid w:val="00B41A62"/>
    <w:rsid w:val="00B41A83"/>
    <w:rsid w:val="00B41BC5"/>
    <w:rsid w:val="00B41CE7"/>
    <w:rsid w:val="00B42073"/>
    <w:rsid w:val="00B42239"/>
    <w:rsid w:val="00B422AA"/>
    <w:rsid w:val="00B42332"/>
    <w:rsid w:val="00B425C2"/>
    <w:rsid w:val="00B42618"/>
    <w:rsid w:val="00B426E4"/>
    <w:rsid w:val="00B42712"/>
    <w:rsid w:val="00B42736"/>
    <w:rsid w:val="00B42790"/>
    <w:rsid w:val="00B427CC"/>
    <w:rsid w:val="00B4293D"/>
    <w:rsid w:val="00B42AC5"/>
    <w:rsid w:val="00B42B5F"/>
    <w:rsid w:val="00B42C1B"/>
    <w:rsid w:val="00B42DD6"/>
    <w:rsid w:val="00B43327"/>
    <w:rsid w:val="00B43614"/>
    <w:rsid w:val="00B436EE"/>
    <w:rsid w:val="00B438E0"/>
    <w:rsid w:val="00B439B9"/>
    <w:rsid w:val="00B43A84"/>
    <w:rsid w:val="00B43A97"/>
    <w:rsid w:val="00B43C33"/>
    <w:rsid w:val="00B43D72"/>
    <w:rsid w:val="00B43E02"/>
    <w:rsid w:val="00B43E6A"/>
    <w:rsid w:val="00B43EA8"/>
    <w:rsid w:val="00B43F27"/>
    <w:rsid w:val="00B43F55"/>
    <w:rsid w:val="00B44044"/>
    <w:rsid w:val="00B44093"/>
    <w:rsid w:val="00B440B4"/>
    <w:rsid w:val="00B4429E"/>
    <w:rsid w:val="00B4445C"/>
    <w:rsid w:val="00B444D4"/>
    <w:rsid w:val="00B445A6"/>
    <w:rsid w:val="00B4499A"/>
    <w:rsid w:val="00B44A14"/>
    <w:rsid w:val="00B44A48"/>
    <w:rsid w:val="00B44AA8"/>
    <w:rsid w:val="00B44DC6"/>
    <w:rsid w:val="00B44EF3"/>
    <w:rsid w:val="00B452B9"/>
    <w:rsid w:val="00B452E3"/>
    <w:rsid w:val="00B45348"/>
    <w:rsid w:val="00B45562"/>
    <w:rsid w:val="00B457B0"/>
    <w:rsid w:val="00B45BED"/>
    <w:rsid w:val="00B45C6A"/>
    <w:rsid w:val="00B45E5A"/>
    <w:rsid w:val="00B45E73"/>
    <w:rsid w:val="00B45FAE"/>
    <w:rsid w:val="00B45FC2"/>
    <w:rsid w:val="00B4607A"/>
    <w:rsid w:val="00B46320"/>
    <w:rsid w:val="00B463BA"/>
    <w:rsid w:val="00B463EF"/>
    <w:rsid w:val="00B464D4"/>
    <w:rsid w:val="00B46721"/>
    <w:rsid w:val="00B46B4A"/>
    <w:rsid w:val="00B46B77"/>
    <w:rsid w:val="00B46E04"/>
    <w:rsid w:val="00B46EF9"/>
    <w:rsid w:val="00B46FF8"/>
    <w:rsid w:val="00B47022"/>
    <w:rsid w:val="00B474C2"/>
    <w:rsid w:val="00B47672"/>
    <w:rsid w:val="00B476BE"/>
    <w:rsid w:val="00B478C9"/>
    <w:rsid w:val="00B479F1"/>
    <w:rsid w:val="00B47B65"/>
    <w:rsid w:val="00B47C00"/>
    <w:rsid w:val="00B47CBE"/>
    <w:rsid w:val="00B47CCB"/>
    <w:rsid w:val="00B47CDA"/>
    <w:rsid w:val="00B47CED"/>
    <w:rsid w:val="00B47D0C"/>
    <w:rsid w:val="00B47D75"/>
    <w:rsid w:val="00B47E28"/>
    <w:rsid w:val="00B47FF8"/>
    <w:rsid w:val="00B50176"/>
    <w:rsid w:val="00B50306"/>
    <w:rsid w:val="00B50A9C"/>
    <w:rsid w:val="00B50AA9"/>
    <w:rsid w:val="00B50B17"/>
    <w:rsid w:val="00B50BB1"/>
    <w:rsid w:val="00B50BDE"/>
    <w:rsid w:val="00B50C12"/>
    <w:rsid w:val="00B50C3B"/>
    <w:rsid w:val="00B50DBD"/>
    <w:rsid w:val="00B50F32"/>
    <w:rsid w:val="00B5112E"/>
    <w:rsid w:val="00B51171"/>
    <w:rsid w:val="00B511DF"/>
    <w:rsid w:val="00B51433"/>
    <w:rsid w:val="00B51469"/>
    <w:rsid w:val="00B51572"/>
    <w:rsid w:val="00B516BB"/>
    <w:rsid w:val="00B517FB"/>
    <w:rsid w:val="00B51F29"/>
    <w:rsid w:val="00B51FC4"/>
    <w:rsid w:val="00B521AE"/>
    <w:rsid w:val="00B522EF"/>
    <w:rsid w:val="00B5232B"/>
    <w:rsid w:val="00B5249B"/>
    <w:rsid w:val="00B5255E"/>
    <w:rsid w:val="00B5264B"/>
    <w:rsid w:val="00B526D7"/>
    <w:rsid w:val="00B5276B"/>
    <w:rsid w:val="00B5279C"/>
    <w:rsid w:val="00B52951"/>
    <w:rsid w:val="00B52A3D"/>
    <w:rsid w:val="00B52A7C"/>
    <w:rsid w:val="00B52C9D"/>
    <w:rsid w:val="00B52CC4"/>
    <w:rsid w:val="00B52E0C"/>
    <w:rsid w:val="00B52F66"/>
    <w:rsid w:val="00B5320C"/>
    <w:rsid w:val="00B53321"/>
    <w:rsid w:val="00B5369D"/>
    <w:rsid w:val="00B5372C"/>
    <w:rsid w:val="00B539E7"/>
    <w:rsid w:val="00B53A5D"/>
    <w:rsid w:val="00B53A93"/>
    <w:rsid w:val="00B53A9A"/>
    <w:rsid w:val="00B53AEC"/>
    <w:rsid w:val="00B53B0A"/>
    <w:rsid w:val="00B53C39"/>
    <w:rsid w:val="00B53D20"/>
    <w:rsid w:val="00B54050"/>
    <w:rsid w:val="00B5434C"/>
    <w:rsid w:val="00B544C1"/>
    <w:rsid w:val="00B5458C"/>
    <w:rsid w:val="00B5460F"/>
    <w:rsid w:val="00B5462D"/>
    <w:rsid w:val="00B54D3C"/>
    <w:rsid w:val="00B54F6D"/>
    <w:rsid w:val="00B551D0"/>
    <w:rsid w:val="00B5528E"/>
    <w:rsid w:val="00B552E9"/>
    <w:rsid w:val="00B553BE"/>
    <w:rsid w:val="00B55484"/>
    <w:rsid w:val="00B554DE"/>
    <w:rsid w:val="00B554E1"/>
    <w:rsid w:val="00B554E9"/>
    <w:rsid w:val="00B55646"/>
    <w:rsid w:val="00B5571E"/>
    <w:rsid w:val="00B55850"/>
    <w:rsid w:val="00B55892"/>
    <w:rsid w:val="00B558F9"/>
    <w:rsid w:val="00B5590C"/>
    <w:rsid w:val="00B55922"/>
    <w:rsid w:val="00B55A57"/>
    <w:rsid w:val="00B560A4"/>
    <w:rsid w:val="00B5624E"/>
    <w:rsid w:val="00B56292"/>
    <w:rsid w:val="00B56397"/>
    <w:rsid w:val="00B5663C"/>
    <w:rsid w:val="00B56670"/>
    <w:rsid w:val="00B566C2"/>
    <w:rsid w:val="00B56B96"/>
    <w:rsid w:val="00B56D48"/>
    <w:rsid w:val="00B56D79"/>
    <w:rsid w:val="00B56E3B"/>
    <w:rsid w:val="00B57038"/>
    <w:rsid w:val="00B5705A"/>
    <w:rsid w:val="00B5791B"/>
    <w:rsid w:val="00B57A31"/>
    <w:rsid w:val="00B57BEC"/>
    <w:rsid w:val="00B57C7E"/>
    <w:rsid w:val="00B57D8F"/>
    <w:rsid w:val="00B57DCD"/>
    <w:rsid w:val="00B60289"/>
    <w:rsid w:val="00B603D7"/>
    <w:rsid w:val="00B603FD"/>
    <w:rsid w:val="00B60654"/>
    <w:rsid w:val="00B6069C"/>
    <w:rsid w:val="00B60801"/>
    <w:rsid w:val="00B608A5"/>
    <w:rsid w:val="00B60985"/>
    <w:rsid w:val="00B60D96"/>
    <w:rsid w:val="00B60EFF"/>
    <w:rsid w:val="00B60F0A"/>
    <w:rsid w:val="00B612A6"/>
    <w:rsid w:val="00B61398"/>
    <w:rsid w:val="00B61479"/>
    <w:rsid w:val="00B617D2"/>
    <w:rsid w:val="00B61867"/>
    <w:rsid w:val="00B61A1F"/>
    <w:rsid w:val="00B61F4F"/>
    <w:rsid w:val="00B61F70"/>
    <w:rsid w:val="00B6228E"/>
    <w:rsid w:val="00B627FD"/>
    <w:rsid w:val="00B62947"/>
    <w:rsid w:val="00B62AB0"/>
    <w:rsid w:val="00B62B05"/>
    <w:rsid w:val="00B62FDF"/>
    <w:rsid w:val="00B62FF1"/>
    <w:rsid w:val="00B6304B"/>
    <w:rsid w:val="00B63051"/>
    <w:rsid w:val="00B6320E"/>
    <w:rsid w:val="00B63221"/>
    <w:rsid w:val="00B63304"/>
    <w:rsid w:val="00B63425"/>
    <w:rsid w:val="00B635C0"/>
    <w:rsid w:val="00B636C1"/>
    <w:rsid w:val="00B6379D"/>
    <w:rsid w:val="00B637C6"/>
    <w:rsid w:val="00B63856"/>
    <w:rsid w:val="00B63981"/>
    <w:rsid w:val="00B63BB6"/>
    <w:rsid w:val="00B63C56"/>
    <w:rsid w:val="00B63D3B"/>
    <w:rsid w:val="00B63D51"/>
    <w:rsid w:val="00B63E46"/>
    <w:rsid w:val="00B63F71"/>
    <w:rsid w:val="00B63F99"/>
    <w:rsid w:val="00B63FDB"/>
    <w:rsid w:val="00B63FDD"/>
    <w:rsid w:val="00B64066"/>
    <w:rsid w:val="00B64084"/>
    <w:rsid w:val="00B640DF"/>
    <w:rsid w:val="00B64124"/>
    <w:rsid w:val="00B6416F"/>
    <w:rsid w:val="00B641D0"/>
    <w:rsid w:val="00B6427D"/>
    <w:rsid w:val="00B642F0"/>
    <w:rsid w:val="00B6448B"/>
    <w:rsid w:val="00B644C3"/>
    <w:rsid w:val="00B646AE"/>
    <w:rsid w:val="00B646F7"/>
    <w:rsid w:val="00B6470E"/>
    <w:rsid w:val="00B647A7"/>
    <w:rsid w:val="00B64CBF"/>
    <w:rsid w:val="00B64CCD"/>
    <w:rsid w:val="00B64DDD"/>
    <w:rsid w:val="00B65093"/>
    <w:rsid w:val="00B6510B"/>
    <w:rsid w:val="00B65226"/>
    <w:rsid w:val="00B653DC"/>
    <w:rsid w:val="00B65A34"/>
    <w:rsid w:val="00B65C53"/>
    <w:rsid w:val="00B65F1C"/>
    <w:rsid w:val="00B665B9"/>
    <w:rsid w:val="00B6661F"/>
    <w:rsid w:val="00B6662A"/>
    <w:rsid w:val="00B66787"/>
    <w:rsid w:val="00B66800"/>
    <w:rsid w:val="00B669F3"/>
    <w:rsid w:val="00B66A50"/>
    <w:rsid w:val="00B66AE5"/>
    <w:rsid w:val="00B66CA3"/>
    <w:rsid w:val="00B66CAA"/>
    <w:rsid w:val="00B66FFB"/>
    <w:rsid w:val="00B67246"/>
    <w:rsid w:val="00B673CC"/>
    <w:rsid w:val="00B6752F"/>
    <w:rsid w:val="00B6785C"/>
    <w:rsid w:val="00B678FB"/>
    <w:rsid w:val="00B67A86"/>
    <w:rsid w:val="00B67EE2"/>
    <w:rsid w:val="00B67F15"/>
    <w:rsid w:val="00B700EC"/>
    <w:rsid w:val="00B70190"/>
    <w:rsid w:val="00B7035C"/>
    <w:rsid w:val="00B70505"/>
    <w:rsid w:val="00B7075F"/>
    <w:rsid w:val="00B7078B"/>
    <w:rsid w:val="00B70996"/>
    <w:rsid w:val="00B70BCD"/>
    <w:rsid w:val="00B70E01"/>
    <w:rsid w:val="00B71082"/>
    <w:rsid w:val="00B710B1"/>
    <w:rsid w:val="00B711B7"/>
    <w:rsid w:val="00B7136C"/>
    <w:rsid w:val="00B717E8"/>
    <w:rsid w:val="00B71870"/>
    <w:rsid w:val="00B71A1A"/>
    <w:rsid w:val="00B71CD4"/>
    <w:rsid w:val="00B71E03"/>
    <w:rsid w:val="00B71E39"/>
    <w:rsid w:val="00B71EDF"/>
    <w:rsid w:val="00B72033"/>
    <w:rsid w:val="00B721B5"/>
    <w:rsid w:val="00B7241C"/>
    <w:rsid w:val="00B72761"/>
    <w:rsid w:val="00B7288B"/>
    <w:rsid w:val="00B72B1A"/>
    <w:rsid w:val="00B72B6A"/>
    <w:rsid w:val="00B72D74"/>
    <w:rsid w:val="00B73059"/>
    <w:rsid w:val="00B730E7"/>
    <w:rsid w:val="00B73232"/>
    <w:rsid w:val="00B73280"/>
    <w:rsid w:val="00B733CD"/>
    <w:rsid w:val="00B7357C"/>
    <w:rsid w:val="00B735D5"/>
    <w:rsid w:val="00B7377C"/>
    <w:rsid w:val="00B73A6F"/>
    <w:rsid w:val="00B73DEF"/>
    <w:rsid w:val="00B7434C"/>
    <w:rsid w:val="00B744DE"/>
    <w:rsid w:val="00B74545"/>
    <w:rsid w:val="00B74568"/>
    <w:rsid w:val="00B745CD"/>
    <w:rsid w:val="00B74760"/>
    <w:rsid w:val="00B74864"/>
    <w:rsid w:val="00B74A25"/>
    <w:rsid w:val="00B74D1F"/>
    <w:rsid w:val="00B74F34"/>
    <w:rsid w:val="00B74F95"/>
    <w:rsid w:val="00B74FB5"/>
    <w:rsid w:val="00B750D5"/>
    <w:rsid w:val="00B75177"/>
    <w:rsid w:val="00B753FC"/>
    <w:rsid w:val="00B75478"/>
    <w:rsid w:val="00B755D9"/>
    <w:rsid w:val="00B758A4"/>
    <w:rsid w:val="00B7590E"/>
    <w:rsid w:val="00B75911"/>
    <w:rsid w:val="00B75941"/>
    <w:rsid w:val="00B759E3"/>
    <w:rsid w:val="00B75A70"/>
    <w:rsid w:val="00B75BC6"/>
    <w:rsid w:val="00B75DA7"/>
    <w:rsid w:val="00B75DB3"/>
    <w:rsid w:val="00B7604A"/>
    <w:rsid w:val="00B76135"/>
    <w:rsid w:val="00B76245"/>
    <w:rsid w:val="00B7625D"/>
    <w:rsid w:val="00B7645C"/>
    <w:rsid w:val="00B765A5"/>
    <w:rsid w:val="00B76766"/>
    <w:rsid w:val="00B767ED"/>
    <w:rsid w:val="00B76806"/>
    <w:rsid w:val="00B76808"/>
    <w:rsid w:val="00B76841"/>
    <w:rsid w:val="00B7684B"/>
    <w:rsid w:val="00B768EC"/>
    <w:rsid w:val="00B76DDF"/>
    <w:rsid w:val="00B76FC5"/>
    <w:rsid w:val="00B77070"/>
    <w:rsid w:val="00B771EE"/>
    <w:rsid w:val="00B772FF"/>
    <w:rsid w:val="00B7740C"/>
    <w:rsid w:val="00B77504"/>
    <w:rsid w:val="00B77537"/>
    <w:rsid w:val="00B775A0"/>
    <w:rsid w:val="00B778AD"/>
    <w:rsid w:val="00B77A15"/>
    <w:rsid w:val="00B77DDB"/>
    <w:rsid w:val="00B77E0B"/>
    <w:rsid w:val="00B77EE5"/>
    <w:rsid w:val="00B77F1B"/>
    <w:rsid w:val="00B8003E"/>
    <w:rsid w:val="00B8005B"/>
    <w:rsid w:val="00B80183"/>
    <w:rsid w:val="00B8043D"/>
    <w:rsid w:val="00B80561"/>
    <w:rsid w:val="00B80B4A"/>
    <w:rsid w:val="00B80B87"/>
    <w:rsid w:val="00B80C96"/>
    <w:rsid w:val="00B80DD6"/>
    <w:rsid w:val="00B80F70"/>
    <w:rsid w:val="00B81225"/>
    <w:rsid w:val="00B8135A"/>
    <w:rsid w:val="00B813A5"/>
    <w:rsid w:val="00B8195A"/>
    <w:rsid w:val="00B8195D"/>
    <w:rsid w:val="00B819F8"/>
    <w:rsid w:val="00B81A32"/>
    <w:rsid w:val="00B81B6C"/>
    <w:rsid w:val="00B81D94"/>
    <w:rsid w:val="00B8212C"/>
    <w:rsid w:val="00B822EA"/>
    <w:rsid w:val="00B8230B"/>
    <w:rsid w:val="00B823FC"/>
    <w:rsid w:val="00B82429"/>
    <w:rsid w:val="00B8290E"/>
    <w:rsid w:val="00B8291C"/>
    <w:rsid w:val="00B829C3"/>
    <w:rsid w:val="00B829FC"/>
    <w:rsid w:val="00B829FD"/>
    <w:rsid w:val="00B82A80"/>
    <w:rsid w:val="00B82B71"/>
    <w:rsid w:val="00B82FE5"/>
    <w:rsid w:val="00B833BB"/>
    <w:rsid w:val="00B835F6"/>
    <w:rsid w:val="00B83829"/>
    <w:rsid w:val="00B83C5C"/>
    <w:rsid w:val="00B83CBA"/>
    <w:rsid w:val="00B83DC2"/>
    <w:rsid w:val="00B845F5"/>
    <w:rsid w:val="00B845FF"/>
    <w:rsid w:val="00B84775"/>
    <w:rsid w:val="00B848F3"/>
    <w:rsid w:val="00B84992"/>
    <w:rsid w:val="00B84B22"/>
    <w:rsid w:val="00B84BC3"/>
    <w:rsid w:val="00B8504A"/>
    <w:rsid w:val="00B851BC"/>
    <w:rsid w:val="00B8565E"/>
    <w:rsid w:val="00B85694"/>
    <w:rsid w:val="00B858F7"/>
    <w:rsid w:val="00B85AE5"/>
    <w:rsid w:val="00B85AF7"/>
    <w:rsid w:val="00B85BC8"/>
    <w:rsid w:val="00B85C16"/>
    <w:rsid w:val="00B85C4E"/>
    <w:rsid w:val="00B85DBC"/>
    <w:rsid w:val="00B85E8A"/>
    <w:rsid w:val="00B86026"/>
    <w:rsid w:val="00B86111"/>
    <w:rsid w:val="00B86161"/>
    <w:rsid w:val="00B86446"/>
    <w:rsid w:val="00B86495"/>
    <w:rsid w:val="00B86825"/>
    <w:rsid w:val="00B86A06"/>
    <w:rsid w:val="00B86BF4"/>
    <w:rsid w:val="00B86D7C"/>
    <w:rsid w:val="00B86E58"/>
    <w:rsid w:val="00B8737A"/>
    <w:rsid w:val="00B87412"/>
    <w:rsid w:val="00B87523"/>
    <w:rsid w:val="00B87713"/>
    <w:rsid w:val="00B8771E"/>
    <w:rsid w:val="00B87A91"/>
    <w:rsid w:val="00B87FDD"/>
    <w:rsid w:val="00B9036E"/>
    <w:rsid w:val="00B904A4"/>
    <w:rsid w:val="00B904DC"/>
    <w:rsid w:val="00B90501"/>
    <w:rsid w:val="00B90592"/>
    <w:rsid w:val="00B9066E"/>
    <w:rsid w:val="00B906CF"/>
    <w:rsid w:val="00B90E6F"/>
    <w:rsid w:val="00B90F49"/>
    <w:rsid w:val="00B91229"/>
    <w:rsid w:val="00B91371"/>
    <w:rsid w:val="00B9157C"/>
    <w:rsid w:val="00B91665"/>
    <w:rsid w:val="00B9169C"/>
    <w:rsid w:val="00B9177B"/>
    <w:rsid w:val="00B918E6"/>
    <w:rsid w:val="00B91AD4"/>
    <w:rsid w:val="00B91B80"/>
    <w:rsid w:val="00B91C0E"/>
    <w:rsid w:val="00B91D55"/>
    <w:rsid w:val="00B922B2"/>
    <w:rsid w:val="00B923F6"/>
    <w:rsid w:val="00B92481"/>
    <w:rsid w:val="00B924B9"/>
    <w:rsid w:val="00B92548"/>
    <w:rsid w:val="00B926CA"/>
    <w:rsid w:val="00B927C4"/>
    <w:rsid w:val="00B92835"/>
    <w:rsid w:val="00B92A0D"/>
    <w:rsid w:val="00B92D32"/>
    <w:rsid w:val="00B92E77"/>
    <w:rsid w:val="00B932F5"/>
    <w:rsid w:val="00B937CC"/>
    <w:rsid w:val="00B93A8A"/>
    <w:rsid w:val="00B93E6C"/>
    <w:rsid w:val="00B94107"/>
    <w:rsid w:val="00B94265"/>
    <w:rsid w:val="00B943A9"/>
    <w:rsid w:val="00B943B9"/>
    <w:rsid w:val="00B94474"/>
    <w:rsid w:val="00B94491"/>
    <w:rsid w:val="00B9461D"/>
    <w:rsid w:val="00B949EB"/>
    <w:rsid w:val="00B94E0A"/>
    <w:rsid w:val="00B94EDB"/>
    <w:rsid w:val="00B95053"/>
    <w:rsid w:val="00B9505E"/>
    <w:rsid w:val="00B950A3"/>
    <w:rsid w:val="00B95127"/>
    <w:rsid w:val="00B951AA"/>
    <w:rsid w:val="00B9529B"/>
    <w:rsid w:val="00B95387"/>
    <w:rsid w:val="00B95425"/>
    <w:rsid w:val="00B95456"/>
    <w:rsid w:val="00B95535"/>
    <w:rsid w:val="00B95550"/>
    <w:rsid w:val="00B9557E"/>
    <w:rsid w:val="00B95715"/>
    <w:rsid w:val="00B9572F"/>
    <w:rsid w:val="00B95750"/>
    <w:rsid w:val="00B9581D"/>
    <w:rsid w:val="00B95A2B"/>
    <w:rsid w:val="00B95A53"/>
    <w:rsid w:val="00B95ACD"/>
    <w:rsid w:val="00B95CB1"/>
    <w:rsid w:val="00B95F3C"/>
    <w:rsid w:val="00B96186"/>
    <w:rsid w:val="00B961AC"/>
    <w:rsid w:val="00B961AF"/>
    <w:rsid w:val="00B961BA"/>
    <w:rsid w:val="00B9625A"/>
    <w:rsid w:val="00B9651F"/>
    <w:rsid w:val="00B965EE"/>
    <w:rsid w:val="00B966CC"/>
    <w:rsid w:val="00B96A23"/>
    <w:rsid w:val="00B96B47"/>
    <w:rsid w:val="00B96D50"/>
    <w:rsid w:val="00B96D59"/>
    <w:rsid w:val="00B96D8C"/>
    <w:rsid w:val="00B96F73"/>
    <w:rsid w:val="00B97429"/>
    <w:rsid w:val="00B9749D"/>
    <w:rsid w:val="00B9764B"/>
    <w:rsid w:val="00B97742"/>
    <w:rsid w:val="00B977D5"/>
    <w:rsid w:val="00B97943"/>
    <w:rsid w:val="00B9797D"/>
    <w:rsid w:val="00B979C7"/>
    <w:rsid w:val="00B97B89"/>
    <w:rsid w:val="00B97EA7"/>
    <w:rsid w:val="00B97ED8"/>
    <w:rsid w:val="00BA0238"/>
    <w:rsid w:val="00BA04C2"/>
    <w:rsid w:val="00BA04CC"/>
    <w:rsid w:val="00BA05D7"/>
    <w:rsid w:val="00BA075A"/>
    <w:rsid w:val="00BA0A52"/>
    <w:rsid w:val="00BA0CA5"/>
    <w:rsid w:val="00BA0CD9"/>
    <w:rsid w:val="00BA0E31"/>
    <w:rsid w:val="00BA0EAE"/>
    <w:rsid w:val="00BA0F57"/>
    <w:rsid w:val="00BA1160"/>
    <w:rsid w:val="00BA11CE"/>
    <w:rsid w:val="00BA11FD"/>
    <w:rsid w:val="00BA1314"/>
    <w:rsid w:val="00BA13C2"/>
    <w:rsid w:val="00BA1457"/>
    <w:rsid w:val="00BA14D0"/>
    <w:rsid w:val="00BA14E6"/>
    <w:rsid w:val="00BA181A"/>
    <w:rsid w:val="00BA1B51"/>
    <w:rsid w:val="00BA1DA4"/>
    <w:rsid w:val="00BA1EEB"/>
    <w:rsid w:val="00BA221D"/>
    <w:rsid w:val="00BA24E7"/>
    <w:rsid w:val="00BA2585"/>
    <w:rsid w:val="00BA264B"/>
    <w:rsid w:val="00BA266C"/>
    <w:rsid w:val="00BA273D"/>
    <w:rsid w:val="00BA275F"/>
    <w:rsid w:val="00BA2909"/>
    <w:rsid w:val="00BA2C29"/>
    <w:rsid w:val="00BA2C9B"/>
    <w:rsid w:val="00BA2DA9"/>
    <w:rsid w:val="00BA2DB9"/>
    <w:rsid w:val="00BA2EC8"/>
    <w:rsid w:val="00BA302D"/>
    <w:rsid w:val="00BA3066"/>
    <w:rsid w:val="00BA314F"/>
    <w:rsid w:val="00BA31DD"/>
    <w:rsid w:val="00BA31E5"/>
    <w:rsid w:val="00BA32E0"/>
    <w:rsid w:val="00BA3469"/>
    <w:rsid w:val="00BA351A"/>
    <w:rsid w:val="00BA3526"/>
    <w:rsid w:val="00BA390E"/>
    <w:rsid w:val="00BA39C2"/>
    <w:rsid w:val="00BA3A27"/>
    <w:rsid w:val="00BA3A4D"/>
    <w:rsid w:val="00BA3CAD"/>
    <w:rsid w:val="00BA3E9E"/>
    <w:rsid w:val="00BA3FA1"/>
    <w:rsid w:val="00BA4159"/>
    <w:rsid w:val="00BA424B"/>
    <w:rsid w:val="00BA4313"/>
    <w:rsid w:val="00BA4566"/>
    <w:rsid w:val="00BA4DBB"/>
    <w:rsid w:val="00BA4DC8"/>
    <w:rsid w:val="00BA5006"/>
    <w:rsid w:val="00BA5034"/>
    <w:rsid w:val="00BA510E"/>
    <w:rsid w:val="00BA5169"/>
    <w:rsid w:val="00BA5536"/>
    <w:rsid w:val="00BA56EB"/>
    <w:rsid w:val="00BA5701"/>
    <w:rsid w:val="00BA577A"/>
    <w:rsid w:val="00BA58FA"/>
    <w:rsid w:val="00BA58FE"/>
    <w:rsid w:val="00BA5980"/>
    <w:rsid w:val="00BA5A6D"/>
    <w:rsid w:val="00BA5B96"/>
    <w:rsid w:val="00BA5C65"/>
    <w:rsid w:val="00BA5C7D"/>
    <w:rsid w:val="00BA60D1"/>
    <w:rsid w:val="00BA65D9"/>
    <w:rsid w:val="00BA6682"/>
    <w:rsid w:val="00BA66A8"/>
    <w:rsid w:val="00BA6701"/>
    <w:rsid w:val="00BA6850"/>
    <w:rsid w:val="00BA6A4F"/>
    <w:rsid w:val="00BA6AB4"/>
    <w:rsid w:val="00BA6C76"/>
    <w:rsid w:val="00BA6D7C"/>
    <w:rsid w:val="00BA6EE0"/>
    <w:rsid w:val="00BA6F06"/>
    <w:rsid w:val="00BA6F52"/>
    <w:rsid w:val="00BA6F9F"/>
    <w:rsid w:val="00BA7278"/>
    <w:rsid w:val="00BA760C"/>
    <w:rsid w:val="00BA761E"/>
    <w:rsid w:val="00BA78D4"/>
    <w:rsid w:val="00BA79AB"/>
    <w:rsid w:val="00BA79AD"/>
    <w:rsid w:val="00BA79C1"/>
    <w:rsid w:val="00BA7A57"/>
    <w:rsid w:val="00BA7A5F"/>
    <w:rsid w:val="00BA7CB7"/>
    <w:rsid w:val="00BA7FB3"/>
    <w:rsid w:val="00BB0099"/>
    <w:rsid w:val="00BB047D"/>
    <w:rsid w:val="00BB0545"/>
    <w:rsid w:val="00BB0692"/>
    <w:rsid w:val="00BB093F"/>
    <w:rsid w:val="00BB0998"/>
    <w:rsid w:val="00BB0CA2"/>
    <w:rsid w:val="00BB0DB0"/>
    <w:rsid w:val="00BB0F61"/>
    <w:rsid w:val="00BB1116"/>
    <w:rsid w:val="00BB1586"/>
    <w:rsid w:val="00BB15FA"/>
    <w:rsid w:val="00BB1706"/>
    <w:rsid w:val="00BB1BBE"/>
    <w:rsid w:val="00BB1BCC"/>
    <w:rsid w:val="00BB1D03"/>
    <w:rsid w:val="00BB1E7F"/>
    <w:rsid w:val="00BB1FAA"/>
    <w:rsid w:val="00BB207C"/>
    <w:rsid w:val="00BB2425"/>
    <w:rsid w:val="00BB24D3"/>
    <w:rsid w:val="00BB291C"/>
    <w:rsid w:val="00BB297E"/>
    <w:rsid w:val="00BB2B54"/>
    <w:rsid w:val="00BB2B5D"/>
    <w:rsid w:val="00BB2C5C"/>
    <w:rsid w:val="00BB2CAA"/>
    <w:rsid w:val="00BB2D27"/>
    <w:rsid w:val="00BB2E2F"/>
    <w:rsid w:val="00BB2F5F"/>
    <w:rsid w:val="00BB35A9"/>
    <w:rsid w:val="00BB3927"/>
    <w:rsid w:val="00BB3A88"/>
    <w:rsid w:val="00BB3B3D"/>
    <w:rsid w:val="00BB3D07"/>
    <w:rsid w:val="00BB3D6E"/>
    <w:rsid w:val="00BB3E64"/>
    <w:rsid w:val="00BB3F48"/>
    <w:rsid w:val="00BB4010"/>
    <w:rsid w:val="00BB44F8"/>
    <w:rsid w:val="00BB45DA"/>
    <w:rsid w:val="00BB4616"/>
    <w:rsid w:val="00BB465B"/>
    <w:rsid w:val="00BB470A"/>
    <w:rsid w:val="00BB4931"/>
    <w:rsid w:val="00BB494D"/>
    <w:rsid w:val="00BB4ED0"/>
    <w:rsid w:val="00BB527D"/>
    <w:rsid w:val="00BB5369"/>
    <w:rsid w:val="00BB5464"/>
    <w:rsid w:val="00BB5483"/>
    <w:rsid w:val="00BB54D3"/>
    <w:rsid w:val="00BB54FD"/>
    <w:rsid w:val="00BB558E"/>
    <w:rsid w:val="00BB5595"/>
    <w:rsid w:val="00BB5598"/>
    <w:rsid w:val="00BB572A"/>
    <w:rsid w:val="00BB59B9"/>
    <w:rsid w:val="00BB5A72"/>
    <w:rsid w:val="00BB5C94"/>
    <w:rsid w:val="00BB5C99"/>
    <w:rsid w:val="00BB5E3A"/>
    <w:rsid w:val="00BB6022"/>
    <w:rsid w:val="00BB607F"/>
    <w:rsid w:val="00BB6096"/>
    <w:rsid w:val="00BB63A7"/>
    <w:rsid w:val="00BB640F"/>
    <w:rsid w:val="00BB6899"/>
    <w:rsid w:val="00BB6AAB"/>
    <w:rsid w:val="00BB6BC7"/>
    <w:rsid w:val="00BB707D"/>
    <w:rsid w:val="00BB738C"/>
    <w:rsid w:val="00BB75AE"/>
    <w:rsid w:val="00BB77BD"/>
    <w:rsid w:val="00BB7904"/>
    <w:rsid w:val="00BB79EE"/>
    <w:rsid w:val="00BB7BE9"/>
    <w:rsid w:val="00BB7C8F"/>
    <w:rsid w:val="00BB7DB0"/>
    <w:rsid w:val="00BB7F4A"/>
    <w:rsid w:val="00BB7FD4"/>
    <w:rsid w:val="00BC0015"/>
    <w:rsid w:val="00BC028B"/>
    <w:rsid w:val="00BC032E"/>
    <w:rsid w:val="00BC0372"/>
    <w:rsid w:val="00BC04EC"/>
    <w:rsid w:val="00BC06AC"/>
    <w:rsid w:val="00BC06B3"/>
    <w:rsid w:val="00BC071C"/>
    <w:rsid w:val="00BC09BA"/>
    <w:rsid w:val="00BC111C"/>
    <w:rsid w:val="00BC161C"/>
    <w:rsid w:val="00BC1660"/>
    <w:rsid w:val="00BC1AFB"/>
    <w:rsid w:val="00BC1BC4"/>
    <w:rsid w:val="00BC1C15"/>
    <w:rsid w:val="00BC1CD8"/>
    <w:rsid w:val="00BC1D4A"/>
    <w:rsid w:val="00BC1D7E"/>
    <w:rsid w:val="00BC1D9F"/>
    <w:rsid w:val="00BC1E66"/>
    <w:rsid w:val="00BC1F02"/>
    <w:rsid w:val="00BC1F67"/>
    <w:rsid w:val="00BC1F9A"/>
    <w:rsid w:val="00BC1FBC"/>
    <w:rsid w:val="00BC1FDA"/>
    <w:rsid w:val="00BC20AB"/>
    <w:rsid w:val="00BC229F"/>
    <w:rsid w:val="00BC239D"/>
    <w:rsid w:val="00BC23F9"/>
    <w:rsid w:val="00BC2406"/>
    <w:rsid w:val="00BC258C"/>
    <w:rsid w:val="00BC2B9C"/>
    <w:rsid w:val="00BC2BD9"/>
    <w:rsid w:val="00BC2E81"/>
    <w:rsid w:val="00BC30C1"/>
    <w:rsid w:val="00BC313E"/>
    <w:rsid w:val="00BC32BC"/>
    <w:rsid w:val="00BC33B2"/>
    <w:rsid w:val="00BC340B"/>
    <w:rsid w:val="00BC3524"/>
    <w:rsid w:val="00BC358A"/>
    <w:rsid w:val="00BC36BD"/>
    <w:rsid w:val="00BC377F"/>
    <w:rsid w:val="00BC37A8"/>
    <w:rsid w:val="00BC3826"/>
    <w:rsid w:val="00BC3B81"/>
    <w:rsid w:val="00BC3BF7"/>
    <w:rsid w:val="00BC3E7F"/>
    <w:rsid w:val="00BC3F80"/>
    <w:rsid w:val="00BC4002"/>
    <w:rsid w:val="00BC40CF"/>
    <w:rsid w:val="00BC4185"/>
    <w:rsid w:val="00BC4233"/>
    <w:rsid w:val="00BC43E9"/>
    <w:rsid w:val="00BC45D4"/>
    <w:rsid w:val="00BC4729"/>
    <w:rsid w:val="00BC4B2B"/>
    <w:rsid w:val="00BC4EBF"/>
    <w:rsid w:val="00BC509E"/>
    <w:rsid w:val="00BC514B"/>
    <w:rsid w:val="00BC51D0"/>
    <w:rsid w:val="00BC5AA9"/>
    <w:rsid w:val="00BC5B97"/>
    <w:rsid w:val="00BC5BA7"/>
    <w:rsid w:val="00BC5CD3"/>
    <w:rsid w:val="00BC5F17"/>
    <w:rsid w:val="00BC6088"/>
    <w:rsid w:val="00BC6156"/>
    <w:rsid w:val="00BC63C6"/>
    <w:rsid w:val="00BC63D1"/>
    <w:rsid w:val="00BC64AD"/>
    <w:rsid w:val="00BC64EB"/>
    <w:rsid w:val="00BC652D"/>
    <w:rsid w:val="00BC65FA"/>
    <w:rsid w:val="00BC67AE"/>
    <w:rsid w:val="00BC67F3"/>
    <w:rsid w:val="00BC68BE"/>
    <w:rsid w:val="00BC6991"/>
    <w:rsid w:val="00BC6A79"/>
    <w:rsid w:val="00BC6B2E"/>
    <w:rsid w:val="00BC6B61"/>
    <w:rsid w:val="00BC6D61"/>
    <w:rsid w:val="00BC6EA9"/>
    <w:rsid w:val="00BC6F02"/>
    <w:rsid w:val="00BC7058"/>
    <w:rsid w:val="00BC7836"/>
    <w:rsid w:val="00BC793C"/>
    <w:rsid w:val="00BC7C48"/>
    <w:rsid w:val="00BC7D43"/>
    <w:rsid w:val="00BC7E05"/>
    <w:rsid w:val="00BD0032"/>
    <w:rsid w:val="00BD0208"/>
    <w:rsid w:val="00BD02FF"/>
    <w:rsid w:val="00BD0684"/>
    <w:rsid w:val="00BD0849"/>
    <w:rsid w:val="00BD0ADB"/>
    <w:rsid w:val="00BD0C30"/>
    <w:rsid w:val="00BD1381"/>
    <w:rsid w:val="00BD15B1"/>
    <w:rsid w:val="00BD1624"/>
    <w:rsid w:val="00BD16D8"/>
    <w:rsid w:val="00BD18DD"/>
    <w:rsid w:val="00BD1B31"/>
    <w:rsid w:val="00BD1D50"/>
    <w:rsid w:val="00BD1D75"/>
    <w:rsid w:val="00BD1E42"/>
    <w:rsid w:val="00BD2509"/>
    <w:rsid w:val="00BD2570"/>
    <w:rsid w:val="00BD25C7"/>
    <w:rsid w:val="00BD2B54"/>
    <w:rsid w:val="00BD3208"/>
    <w:rsid w:val="00BD322E"/>
    <w:rsid w:val="00BD3425"/>
    <w:rsid w:val="00BD3705"/>
    <w:rsid w:val="00BD3783"/>
    <w:rsid w:val="00BD38C6"/>
    <w:rsid w:val="00BD3995"/>
    <w:rsid w:val="00BD3AA9"/>
    <w:rsid w:val="00BD3B15"/>
    <w:rsid w:val="00BD3BF2"/>
    <w:rsid w:val="00BD3CC3"/>
    <w:rsid w:val="00BD3D0D"/>
    <w:rsid w:val="00BD3D97"/>
    <w:rsid w:val="00BD3DA7"/>
    <w:rsid w:val="00BD40D9"/>
    <w:rsid w:val="00BD41D9"/>
    <w:rsid w:val="00BD4278"/>
    <w:rsid w:val="00BD46FB"/>
    <w:rsid w:val="00BD48B8"/>
    <w:rsid w:val="00BD4A17"/>
    <w:rsid w:val="00BD4F88"/>
    <w:rsid w:val="00BD5050"/>
    <w:rsid w:val="00BD50E6"/>
    <w:rsid w:val="00BD511E"/>
    <w:rsid w:val="00BD513F"/>
    <w:rsid w:val="00BD51B4"/>
    <w:rsid w:val="00BD51B9"/>
    <w:rsid w:val="00BD521E"/>
    <w:rsid w:val="00BD5321"/>
    <w:rsid w:val="00BD5444"/>
    <w:rsid w:val="00BD5461"/>
    <w:rsid w:val="00BD5488"/>
    <w:rsid w:val="00BD5642"/>
    <w:rsid w:val="00BD5650"/>
    <w:rsid w:val="00BD57B7"/>
    <w:rsid w:val="00BD57C8"/>
    <w:rsid w:val="00BD59DB"/>
    <w:rsid w:val="00BD5A0F"/>
    <w:rsid w:val="00BD5B3E"/>
    <w:rsid w:val="00BD5B5F"/>
    <w:rsid w:val="00BD5B81"/>
    <w:rsid w:val="00BD5D4B"/>
    <w:rsid w:val="00BD5E93"/>
    <w:rsid w:val="00BD5F1D"/>
    <w:rsid w:val="00BD5F51"/>
    <w:rsid w:val="00BD605E"/>
    <w:rsid w:val="00BD61DA"/>
    <w:rsid w:val="00BD6251"/>
    <w:rsid w:val="00BD65B1"/>
    <w:rsid w:val="00BD65D5"/>
    <w:rsid w:val="00BD669D"/>
    <w:rsid w:val="00BD66FC"/>
    <w:rsid w:val="00BD6947"/>
    <w:rsid w:val="00BD6981"/>
    <w:rsid w:val="00BD6C5B"/>
    <w:rsid w:val="00BD7034"/>
    <w:rsid w:val="00BD7383"/>
    <w:rsid w:val="00BD7484"/>
    <w:rsid w:val="00BD7500"/>
    <w:rsid w:val="00BD7572"/>
    <w:rsid w:val="00BD77C4"/>
    <w:rsid w:val="00BD791F"/>
    <w:rsid w:val="00BD794E"/>
    <w:rsid w:val="00BD7AB8"/>
    <w:rsid w:val="00BD7C47"/>
    <w:rsid w:val="00BD7FF4"/>
    <w:rsid w:val="00BE01CE"/>
    <w:rsid w:val="00BE04DF"/>
    <w:rsid w:val="00BE0735"/>
    <w:rsid w:val="00BE087E"/>
    <w:rsid w:val="00BE0A76"/>
    <w:rsid w:val="00BE0D07"/>
    <w:rsid w:val="00BE16D3"/>
    <w:rsid w:val="00BE1B42"/>
    <w:rsid w:val="00BE1B84"/>
    <w:rsid w:val="00BE1DE0"/>
    <w:rsid w:val="00BE1E7C"/>
    <w:rsid w:val="00BE2145"/>
    <w:rsid w:val="00BE22DC"/>
    <w:rsid w:val="00BE245D"/>
    <w:rsid w:val="00BE24FA"/>
    <w:rsid w:val="00BE25ED"/>
    <w:rsid w:val="00BE269B"/>
    <w:rsid w:val="00BE27D5"/>
    <w:rsid w:val="00BE2B0D"/>
    <w:rsid w:val="00BE2C68"/>
    <w:rsid w:val="00BE2D47"/>
    <w:rsid w:val="00BE31C5"/>
    <w:rsid w:val="00BE3329"/>
    <w:rsid w:val="00BE334A"/>
    <w:rsid w:val="00BE3436"/>
    <w:rsid w:val="00BE3472"/>
    <w:rsid w:val="00BE36AA"/>
    <w:rsid w:val="00BE3719"/>
    <w:rsid w:val="00BE373D"/>
    <w:rsid w:val="00BE398D"/>
    <w:rsid w:val="00BE3A7D"/>
    <w:rsid w:val="00BE3BA2"/>
    <w:rsid w:val="00BE3E14"/>
    <w:rsid w:val="00BE3EFE"/>
    <w:rsid w:val="00BE3F66"/>
    <w:rsid w:val="00BE3FDD"/>
    <w:rsid w:val="00BE45CC"/>
    <w:rsid w:val="00BE4640"/>
    <w:rsid w:val="00BE46FB"/>
    <w:rsid w:val="00BE48CD"/>
    <w:rsid w:val="00BE48F4"/>
    <w:rsid w:val="00BE49BD"/>
    <w:rsid w:val="00BE4AD8"/>
    <w:rsid w:val="00BE4BB3"/>
    <w:rsid w:val="00BE4DF0"/>
    <w:rsid w:val="00BE4EAA"/>
    <w:rsid w:val="00BE4F40"/>
    <w:rsid w:val="00BE516A"/>
    <w:rsid w:val="00BE51EF"/>
    <w:rsid w:val="00BE54FE"/>
    <w:rsid w:val="00BE5670"/>
    <w:rsid w:val="00BE5864"/>
    <w:rsid w:val="00BE59A8"/>
    <w:rsid w:val="00BE5A4F"/>
    <w:rsid w:val="00BE5B68"/>
    <w:rsid w:val="00BE622D"/>
    <w:rsid w:val="00BE6281"/>
    <w:rsid w:val="00BE62B7"/>
    <w:rsid w:val="00BE6375"/>
    <w:rsid w:val="00BE641A"/>
    <w:rsid w:val="00BE673F"/>
    <w:rsid w:val="00BE67A7"/>
    <w:rsid w:val="00BE6877"/>
    <w:rsid w:val="00BE693D"/>
    <w:rsid w:val="00BE695E"/>
    <w:rsid w:val="00BE6A92"/>
    <w:rsid w:val="00BE6CE2"/>
    <w:rsid w:val="00BE7018"/>
    <w:rsid w:val="00BE7019"/>
    <w:rsid w:val="00BE7160"/>
    <w:rsid w:val="00BE7318"/>
    <w:rsid w:val="00BE7549"/>
    <w:rsid w:val="00BE7843"/>
    <w:rsid w:val="00BE79BB"/>
    <w:rsid w:val="00BE7AD1"/>
    <w:rsid w:val="00BE7EDB"/>
    <w:rsid w:val="00BE7EDE"/>
    <w:rsid w:val="00BE7F69"/>
    <w:rsid w:val="00BF0208"/>
    <w:rsid w:val="00BF0235"/>
    <w:rsid w:val="00BF058D"/>
    <w:rsid w:val="00BF05CE"/>
    <w:rsid w:val="00BF096E"/>
    <w:rsid w:val="00BF0EA0"/>
    <w:rsid w:val="00BF0EF4"/>
    <w:rsid w:val="00BF1223"/>
    <w:rsid w:val="00BF14CE"/>
    <w:rsid w:val="00BF1781"/>
    <w:rsid w:val="00BF17A3"/>
    <w:rsid w:val="00BF184A"/>
    <w:rsid w:val="00BF19B3"/>
    <w:rsid w:val="00BF1A49"/>
    <w:rsid w:val="00BF1BD1"/>
    <w:rsid w:val="00BF1D15"/>
    <w:rsid w:val="00BF2060"/>
    <w:rsid w:val="00BF207A"/>
    <w:rsid w:val="00BF2106"/>
    <w:rsid w:val="00BF2158"/>
    <w:rsid w:val="00BF243B"/>
    <w:rsid w:val="00BF2567"/>
    <w:rsid w:val="00BF2597"/>
    <w:rsid w:val="00BF28BF"/>
    <w:rsid w:val="00BF306C"/>
    <w:rsid w:val="00BF309D"/>
    <w:rsid w:val="00BF31DA"/>
    <w:rsid w:val="00BF33A6"/>
    <w:rsid w:val="00BF3444"/>
    <w:rsid w:val="00BF3466"/>
    <w:rsid w:val="00BF3535"/>
    <w:rsid w:val="00BF3BC4"/>
    <w:rsid w:val="00BF3CAD"/>
    <w:rsid w:val="00BF3D88"/>
    <w:rsid w:val="00BF3E4A"/>
    <w:rsid w:val="00BF4078"/>
    <w:rsid w:val="00BF412D"/>
    <w:rsid w:val="00BF4220"/>
    <w:rsid w:val="00BF449B"/>
    <w:rsid w:val="00BF44B6"/>
    <w:rsid w:val="00BF4560"/>
    <w:rsid w:val="00BF4775"/>
    <w:rsid w:val="00BF4971"/>
    <w:rsid w:val="00BF507A"/>
    <w:rsid w:val="00BF5315"/>
    <w:rsid w:val="00BF554D"/>
    <w:rsid w:val="00BF5768"/>
    <w:rsid w:val="00BF5A18"/>
    <w:rsid w:val="00BF5AEF"/>
    <w:rsid w:val="00BF5B59"/>
    <w:rsid w:val="00BF5CA8"/>
    <w:rsid w:val="00BF5DDA"/>
    <w:rsid w:val="00BF5F66"/>
    <w:rsid w:val="00BF5FC2"/>
    <w:rsid w:val="00BF64EA"/>
    <w:rsid w:val="00BF6C23"/>
    <w:rsid w:val="00BF6CB2"/>
    <w:rsid w:val="00BF6E6D"/>
    <w:rsid w:val="00BF6F0E"/>
    <w:rsid w:val="00BF6F82"/>
    <w:rsid w:val="00BF7076"/>
    <w:rsid w:val="00BF77B3"/>
    <w:rsid w:val="00BF786A"/>
    <w:rsid w:val="00BF7AD8"/>
    <w:rsid w:val="00BF7B01"/>
    <w:rsid w:val="00BF7C8F"/>
    <w:rsid w:val="00BF7FCD"/>
    <w:rsid w:val="00C0005E"/>
    <w:rsid w:val="00C00107"/>
    <w:rsid w:val="00C0022E"/>
    <w:rsid w:val="00C00528"/>
    <w:rsid w:val="00C005C2"/>
    <w:rsid w:val="00C00826"/>
    <w:rsid w:val="00C009FE"/>
    <w:rsid w:val="00C00CA0"/>
    <w:rsid w:val="00C00D33"/>
    <w:rsid w:val="00C00E37"/>
    <w:rsid w:val="00C010E5"/>
    <w:rsid w:val="00C0157F"/>
    <w:rsid w:val="00C015F7"/>
    <w:rsid w:val="00C018D9"/>
    <w:rsid w:val="00C01905"/>
    <w:rsid w:val="00C019FF"/>
    <w:rsid w:val="00C01C19"/>
    <w:rsid w:val="00C01CF2"/>
    <w:rsid w:val="00C01E12"/>
    <w:rsid w:val="00C0204A"/>
    <w:rsid w:val="00C020FF"/>
    <w:rsid w:val="00C023AD"/>
    <w:rsid w:val="00C02681"/>
    <w:rsid w:val="00C02683"/>
    <w:rsid w:val="00C026B4"/>
    <w:rsid w:val="00C02814"/>
    <w:rsid w:val="00C02899"/>
    <w:rsid w:val="00C02A62"/>
    <w:rsid w:val="00C02B91"/>
    <w:rsid w:val="00C02C3E"/>
    <w:rsid w:val="00C03051"/>
    <w:rsid w:val="00C033F1"/>
    <w:rsid w:val="00C0347A"/>
    <w:rsid w:val="00C03559"/>
    <w:rsid w:val="00C0374F"/>
    <w:rsid w:val="00C0381C"/>
    <w:rsid w:val="00C0385C"/>
    <w:rsid w:val="00C03B59"/>
    <w:rsid w:val="00C03C37"/>
    <w:rsid w:val="00C03CE3"/>
    <w:rsid w:val="00C042D3"/>
    <w:rsid w:val="00C0434C"/>
    <w:rsid w:val="00C04804"/>
    <w:rsid w:val="00C04836"/>
    <w:rsid w:val="00C04862"/>
    <w:rsid w:val="00C04C09"/>
    <w:rsid w:val="00C04CA8"/>
    <w:rsid w:val="00C04D88"/>
    <w:rsid w:val="00C04DFD"/>
    <w:rsid w:val="00C04E52"/>
    <w:rsid w:val="00C04E91"/>
    <w:rsid w:val="00C04E92"/>
    <w:rsid w:val="00C04F08"/>
    <w:rsid w:val="00C0513E"/>
    <w:rsid w:val="00C0514A"/>
    <w:rsid w:val="00C051BD"/>
    <w:rsid w:val="00C051D2"/>
    <w:rsid w:val="00C051E8"/>
    <w:rsid w:val="00C052B6"/>
    <w:rsid w:val="00C053A7"/>
    <w:rsid w:val="00C05425"/>
    <w:rsid w:val="00C05607"/>
    <w:rsid w:val="00C0584A"/>
    <w:rsid w:val="00C058DC"/>
    <w:rsid w:val="00C05A18"/>
    <w:rsid w:val="00C05B93"/>
    <w:rsid w:val="00C05C72"/>
    <w:rsid w:val="00C05CD7"/>
    <w:rsid w:val="00C05D49"/>
    <w:rsid w:val="00C05F72"/>
    <w:rsid w:val="00C05FCA"/>
    <w:rsid w:val="00C06041"/>
    <w:rsid w:val="00C061DB"/>
    <w:rsid w:val="00C062D6"/>
    <w:rsid w:val="00C0681C"/>
    <w:rsid w:val="00C068BC"/>
    <w:rsid w:val="00C069A4"/>
    <w:rsid w:val="00C06A86"/>
    <w:rsid w:val="00C06BB2"/>
    <w:rsid w:val="00C06D0B"/>
    <w:rsid w:val="00C06D6B"/>
    <w:rsid w:val="00C06DD3"/>
    <w:rsid w:val="00C06FD5"/>
    <w:rsid w:val="00C07466"/>
    <w:rsid w:val="00C07715"/>
    <w:rsid w:val="00C07743"/>
    <w:rsid w:val="00C0777C"/>
    <w:rsid w:val="00C077D6"/>
    <w:rsid w:val="00C077F0"/>
    <w:rsid w:val="00C077FC"/>
    <w:rsid w:val="00C07979"/>
    <w:rsid w:val="00C07993"/>
    <w:rsid w:val="00C079ED"/>
    <w:rsid w:val="00C07AB2"/>
    <w:rsid w:val="00C07B2A"/>
    <w:rsid w:val="00C07B3F"/>
    <w:rsid w:val="00C07BA3"/>
    <w:rsid w:val="00C07C40"/>
    <w:rsid w:val="00C10024"/>
    <w:rsid w:val="00C10062"/>
    <w:rsid w:val="00C1007F"/>
    <w:rsid w:val="00C100BA"/>
    <w:rsid w:val="00C101BE"/>
    <w:rsid w:val="00C101CE"/>
    <w:rsid w:val="00C101E9"/>
    <w:rsid w:val="00C1026F"/>
    <w:rsid w:val="00C10539"/>
    <w:rsid w:val="00C1083B"/>
    <w:rsid w:val="00C10A87"/>
    <w:rsid w:val="00C10A8E"/>
    <w:rsid w:val="00C10AAB"/>
    <w:rsid w:val="00C10E29"/>
    <w:rsid w:val="00C1104E"/>
    <w:rsid w:val="00C1105F"/>
    <w:rsid w:val="00C11492"/>
    <w:rsid w:val="00C1180F"/>
    <w:rsid w:val="00C11936"/>
    <w:rsid w:val="00C11960"/>
    <w:rsid w:val="00C119B6"/>
    <w:rsid w:val="00C11A67"/>
    <w:rsid w:val="00C11D57"/>
    <w:rsid w:val="00C11D9B"/>
    <w:rsid w:val="00C11DD0"/>
    <w:rsid w:val="00C12074"/>
    <w:rsid w:val="00C1226A"/>
    <w:rsid w:val="00C122BB"/>
    <w:rsid w:val="00C12555"/>
    <w:rsid w:val="00C12629"/>
    <w:rsid w:val="00C1269A"/>
    <w:rsid w:val="00C1289D"/>
    <w:rsid w:val="00C12BD7"/>
    <w:rsid w:val="00C12C83"/>
    <w:rsid w:val="00C12C88"/>
    <w:rsid w:val="00C12CB1"/>
    <w:rsid w:val="00C12CBD"/>
    <w:rsid w:val="00C12F19"/>
    <w:rsid w:val="00C130F8"/>
    <w:rsid w:val="00C1331A"/>
    <w:rsid w:val="00C134DC"/>
    <w:rsid w:val="00C135B9"/>
    <w:rsid w:val="00C136C9"/>
    <w:rsid w:val="00C13763"/>
    <w:rsid w:val="00C138F7"/>
    <w:rsid w:val="00C13915"/>
    <w:rsid w:val="00C13B63"/>
    <w:rsid w:val="00C14150"/>
    <w:rsid w:val="00C1459E"/>
    <w:rsid w:val="00C145C9"/>
    <w:rsid w:val="00C1489D"/>
    <w:rsid w:val="00C148EA"/>
    <w:rsid w:val="00C14C7B"/>
    <w:rsid w:val="00C151B3"/>
    <w:rsid w:val="00C15208"/>
    <w:rsid w:val="00C153BE"/>
    <w:rsid w:val="00C1549F"/>
    <w:rsid w:val="00C154F7"/>
    <w:rsid w:val="00C15608"/>
    <w:rsid w:val="00C15695"/>
    <w:rsid w:val="00C156C4"/>
    <w:rsid w:val="00C158AB"/>
    <w:rsid w:val="00C15AC7"/>
    <w:rsid w:val="00C16089"/>
    <w:rsid w:val="00C16269"/>
    <w:rsid w:val="00C16937"/>
    <w:rsid w:val="00C1693D"/>
    <w:rsid w:val="00C16AA5"/>
    <w:rsid w:val="00C16B40"/>
    <w:rsid w:val="00C16D38"/>
    <w:rsid w:val="00C16DFA"/>
    <w:rsid w:val="00C17119"/>
    <w:rsid w:val="00C175F0"/>
    <w:rsid w:val="00C1773F"/>
    <w:rsid w:val="00C177CB"/>
    <w:rsid w:val="00C17802"/>
    <w:rsid w:val="00C1783F"/>
    <w:rsid w:val="00C178BA"/>
    <w:rsid w:val="00C17B84"/>
    <w:rsid w:val="00C17BD9"/>
    <w:rsid w:val="00C17EC2"/>
    <w:rsid w:val="00C20217"/>
    <w:rsid w:val="00C2023B"/>
    <w:rsid w:val="00C20264"/>
    <w:rsid w:val="00C20479"/>
    <w:rsid w:val="00C204A9"/>
    <w:rsid w:val="00C2055C"/>
    <w:rsid w:val="00C205D1"/>
    <w:rsid w:val="00C20767"/>
    <w:rsid w:val="00C20796"/>
    <w:rsid w:val="00C207EB"/>
    <w:rsid w:val="00C20981"/>
    <w:rsid w:val="00C20A8F"/>
    <w:rsid w:val="00C20D63"/>
    <w:rsid w:val="00C20E1C"/>
    <w:rsid w:val="00C20E53"/>
    <w:rsid w:val="00C20E63"/>
    <w:rsid w:val="00C20FB2"/>
    <w:rsid w:val="00C21357"/>
    <w:rsid w:val="00C2157A"/>
    <w:rsid w:val="00C2157C"/>
    <w:rsid w:val="00C21748"/>
    <w:rsid w:val="00C2193A"/>
    <w:rsid w:val="00C2195D"/>
    <w:rsid w:val="00C21CAF"/>
    <w:rsid w:val="00C21CB6"/>
    <w:rsid w:val="00C21D09"/>
    <w:rsid w:val="00C221C9"/>
    <w:rsid w:val="00C22215"/>
    <w:rsid w:val="00C222AA"/>
    <w:rsid w:val="00C22381"/>
    <w:rsid w:val="00C2252E"/>
    <w:rsid w:val="00C227A0"/>
    <w:rsid w:val="00C237B3"/>
    <w:rsid w:val="00C23863"/>
    <w:rsid w:val="00C238FD"/>
    <w:rsid w:val="00C2393C"/>
    <w:rsid w:val="00C23A2A"/>
    <w:rsid w:val="00C23B41"/>
    <w:rsid w:val="00C23EE6"/>
    <w:rsid w:val="00C23EF3"/>
    <w:rsid w:val="00C23FFF"/>
    <w:rsid w:val="00C242AB"/>
    <w:rsid w:val="00C24550"/>
    <w:rsid w:val="00C2492C"/>
    <w:rsid w:val="00C24B41"/>
    <w:rsid w:val="00C24C3D"/>
    <w:rsid w:val="00C24D3D"/>
    <w:rsid w:val="00C24E02"/>
    <w:rsid w:val="00C24E50"/>
    <w:rsid w:val="00C24E73"/>
    <w:rsid w:val="00C250F3"/>
    <w:rsid w:val="00C257CE"/>
    <w:rsid w:val="00C25917"/>
    <w:rsid w:val="00C259C9"/>
    <w:rsid w:val="00C25B67"/>
    <w:rsid w:val="00C25C2F"/>
    <w:rsid w:val="00C25CD7"/>
    <w:rsid w:val="00C26046"/>
    <w:rsid w:val="00C267B3"/>
    <w:rsid w:val="00C269E0"/>
    <w:rsid w:val="00C26A59"/>
    <w:rsid w:val="00C26CCA"/>
    <w:rsid w:val="00C26E8B"/>
    <w:rsid w:val="00C2712A"/>
    <w:rsid w:val="00C27158"/>
    <w:rsid w:val="00C27184"/>
    <w:rsid w:val="00C271A5"/>
    <w:rsid w:val="00C27546"/>
    <w:rsid w:val="00C2780E"/>
    <w:rsid w:val="00C27A0A"/>
    <w:rsid w:val="00C27A53"/>
    <w:rsid w:val="00C27C5E"/>
    <w:rsid w:val="00C27EB7"/>
    <w:rsid w:val="00C3071D"/>
    <w:rsid w:val="00C30738"/>
    <w:rsid w:val="00C307AB"/>
    <w:rsid w:val="00C30853"/>
    <w:rsid w:val="00C30B10"/>
    <w:rsid w:val="00C30DDC"/>
    <w:rsid w:val="00C30EB9"/>
    <w:rsid w:val="00C31103"/>
    <w:rsid w:val="00C3119C"/>
    <w:rsid w:val="00C313D0"/>
    <w:rsid w:val="00C3155D"/>
    <w:rsid w:val="00C315EE"/>
    <w:rsid w:val="00C31A1A"/>
    <w:rsid w:val="00C31D00"/>
    <w:rsid w:val="00C31F4C"/>
    <w:rsid w:val="00C3213C"/>
    <w:rsid w:val="00C3221F"/>
    <w:rsid w:val="00C3241F"/>
    <w:rsid w:val="00C32897"/>
    <w:rsid w:val="00C328E0"/>
    <w:rsid w:val="00C32921"/>
    <w:rsid w:val="00C32B8A"/>
    <w:rsid w:val="00C32CE0"/>
    <w:rsid w:val="00C3307E"/>
    <w:rsid w:val="00C337B1"/>
    <w:rsid w:val="00C33A0A"/>
    <w:rsid w:val="00C33D5E"/>
    <w:rsid w:val="00C34042"/>
    <w:rsid w:val="00C342F1"/>
    <w:rsid w:val="00C343A9"/>
    <w:rsid w:val="00C343E4"/>
    <w:rsid w:val="00C343FC"/>
    <w:rsid w:val="00C34461"/>
    <w:rsid w:val="00C346BC"/>
    <w:rsid w:val="00C34792"/>
    <w:rsid w:val="00C347B6"/>
    <w:rsid w:val="00C348EF"/>
    <w:rsid w:val="00C34A85"/>
    <w:rsid w:val="00C34B8A"/>
    <w:rsid w:val="00C34C9A"/>
    <w:rsid w:val="00C34DB7"/>
    <w:rsid w:val="00C34F66"/>
    <w:rsid w:val="00C35043"/>
    <w:rsid w:val="00C35103"/>
    <w:rsid w:val="00C35529"/>
    <w:rsid w:val="00C3558C"/>
    <w:rsid w:val="00C356B9"/>
    <w:rsid w:val="00C356F3"/>
    <w:rsid w:val="00C35936"/>
    <w:rsid w:val="00C35CE7"/>
    <w:rsid w:val="00C35D0A"/>
    <w:rsid w:val="00C35FB6"/>
    <w:rsid w:val="00C36068"/>
    <w:rsid w:val="00C365AB"/>
    <w:rsid w:val="00C365B2"/>
    <w:rsid w:val="00C36843"/>
    <w:rsid w:val="00C3691B"/>
    <w:rsid w:val="00C369BD"/>
    <w:rsid w:val="00C36BDF"/>
    <w:rsid w:val="00C36FBF"/>
    <w:rsid w:val="00C37035"/>
    <w:rsid w:val="00C371B0"/>
    <w:rsid w:val="00C373FA"/>
    <w:rsid w:val="00C37758"/>
    <w:rsid w:val="00C378E4"/>
    <w:rsid w:val="00C379BD"/>
    <w:rsid w:val="00C37AF9"/>
    <w:rsid w:val="00C37C00"/>
    <w:rsid w:val="00C40007"/>
    <w:rsid w:val="00C4052D"/>
    <w:rsid w:val="00C40A0D"/>
    <w:rsid w:val="00C40AA0"/>
    <w:rsid w:val="00C40AB5"/>
    <w:rsid w:val="00C40C24"/>
    <w:rsid w:val="00C40C94"/>
    <w:rsid w:val="00C40CE7"/>
    <w:rsid w:val="00C412B6"/>
    <w:rsid w:val="00C412C4"/>
    <w:rsid w:val="00C413B0"/>
    <w:rsid w:val="00C414F8"/>
    <w:rsid w:val="00C4162C"/>
    <w:rsid w:val="00C41688"/>
    <w:rsid w:val="00C41906"/>
    <w:rsid w:val="00C41A93"/>
    <w:rsid w:val="00C41EA2"/>
    <w:rsid w:val="00C42146"/>
    <w:rsid w:val="00C42163"/>
    <w:rsid w:val="00C4252B"/>
    <w:rsid w:val="00C426CF"/>
    <w:rsid w:val="00C427D0"/>
    <w:rsid w:val="00C427D4"/>
    <w:rsid w:val="00C428BB"/>
    <w:rsid w:val="00C4295A"/>
    <w:rsid w:val="00C42A1D"/>
    <w:rsid w:val="00C42D4C"/>
    <w:rsid w:val="00C42E5C"/>
    <w:rsid w:val="00C42E96"/>
    <w:rsid w:val="00C43098"/>
    <w:rsid w:val="00C43187"/>
    <w:rsid w:val="00C432AD"/>
    <w:rsid w:val="00C432BF"/>
    <w:rsid w:val="00C4365B"/>
    <w:rsid w:val="00C4365F"/>
    <w:rsid w:val="00C43DEB"/>
    <w:rsid w:val="00C43F08"/>
    <w:rsid w:val="00C43F8D"/>
    <w:rsid w:val="00C44178"/>
    <w:rsid w:val="00C44220"/>
    <w:rsid w:val="00C446E3"/>
    <w:rsid w:val="00C448C6"/>
    <w:rsid w:val="00C4490E"/>
    <w:rsid w:val="00C449AB"/>
    <w:rsid w:val="00C44AC3"/>
    <w:rsid w:val="00C44DC8"/>
    <w:rsid w:val="00C44FE7"/>
    <w:rsid w:val="00C45145"/>
    <w:rsid w:val="00C451A6"/>
    <w:rsid w:val="00C452A3"/>
    <w:rsid w:val="00C45376"/>
    <w:rsid w:val="00C453A3"/>
    <w:rsid w:val="00C4541B"/>
    <w:rsid w:val="00C455E8"/>
    <w:rsid w:val="00C456F2"/>
    <w:rsid w:val="00C4595B"/>
    <w:rsid w:val="00C45AB1"/>
    <w:rsid w:val="00C45BA5"/>
    <w:rsid w:val="00C45C1B"/>
    <w:rsid w:val="00C45C49"/>
    <w:rsid w:val="00C45F36"/>
    <w:rsid w:val="00C46131"/>
    <w:rsid w:val="00C46208"/>
    <w:rsid w:val="00C46354"/>
    <w:rsid w:val="00C4639C"/>
    <w:rsid w:val="00C4641E"/>
    <w:rsid w:val="00C464EF"/>
    <w:rsid w:val="00C4652C"/>
    <w:rsid w:val="00C46767"/>
    <w:rsid w:val="00C4686E"/>
    <w:rsid w:val="00C46895"/>
    <w:rsid w:val="00C469DC"/>
    <w:rsid w:val="00C469F8"/>
    <w:rsid w:val="00C46B1B"/>
    <w:rsid w:val="00C46B28"/>
    <w:rsid w:val="00C46D8F"/>
    <w:rsid w:val="00C46DD2"/>
    <w:rsid w:val="00C46F53"/>
    <w:rsid w:val="00C46F8B"/>
    <w:rsid w:val="00C46FC9"/>
    <w:rsid w:val="00C46FE6"/>
    <w:rsid w:val="00C46FE9"/>
    <w:rsid w:val="00C4707B"/>
    <w:rsid w:val="00C47129"/>
    <w:rsid w:val="00C471DC"/>
    <w:rsid w:val="00C47234"/>
    <w:rsid w:val="00C47237"/>
    <w:rsid w:val="00C473BC"/>
    <w:rsid w:val="00C4745C"/>
    <w:rsid w:val="00C4754B"/>
    <w:rsid w:val="00C47636"/>
    <w:rsid w:val="00C47A44"/>
    <w:rsid w:val="00C47A4D"/>
    <w:rsid w:val="00C47A8A"/>
    <w:rsid w:val="00C47AAB"/>
    <w:rsid w:val="00C47ED7"/>
    <w:rsid w:val="00C50556"/>
    <w:rsid w:val="00C505A6"/>
    <w:rsid w:val="00C505C9"/>
    <w:rsid w:val="00C506A6"/>
    <w:rsid w:val="00C5087B"/>
    <w:rsid w:val="00C50A3C"/>
    <w:rsid w:val="00C50B96"/>
    <w:rsid w:val="00C50C1D"/>
    <w:rsid w:val="00C50F1C"/>
    <w:rsid w:val="00C50F82"/>
    <w:rsid w:val="00C511B9"/>
    <w:rsid w:val="00C5161E"/>
    <w:rsid w:val="00C51665"/>
    <w:rsid w:val="00C51780"/>
    <w:rsid w:val="00C519C1"/>
    <w:rsid w:val="00C51C97"/>
    <w:rsid w:val="00C51D14"/>
    <w:rsid w:val="00C51DC1"/>
    <w:rsid w:val="00C51E08"/>
    <w:rsid w:val="00C51E5E"/>
    <w:rsid w:val="00C520E4"/>
    <w:rsid w:val="00C52168"/>
    <w:rsid w:val="00C52215"/>
    <w:rsid w:val="00C522C7"/>
    <w:rsid w:val="00C522F6"/>
    <w:rsid w:val="00C523E5"/>
    <w:rsid w:val="00C5245B"/>
    <w:rsid w:val="00C524C8"/>
    <w:rsid w:val="00C524F5"/>
    <w:rsid w:val="00C5270E"/>
    <w:rsid w:val="00C5271A"/>
    <w:rsid w:val="00C52735"/>
    <w:rsid w:val="00C527AD"/>
    <w:rsid w:val="00C52B3D"/>
    <w:rsid w:val="00C5307E"/>
    <w:rsid w:val="00C530F4"/>
    <w:rsid w:val="00C534BA"/>
    <w:rsid w:val="00C53629"/>
    <w:rsid w:val="00C536A5"/>
    <w:rsid w:val="00C538DB"/>
    <w:rsid w:val="00C53907"/>
    <w:rsid w:val="00C53B5C"/>
    <w:rsid w:val="00C54094"/>
    <w:rsid w:val="00C54140"/>
    <w:rsid w:val="00C54154"/>
    <w:rsid w:val="00C542A6"/>
    <w:rsid w:val="00C54410"/>
    <w:rsid w:val="00C54435"/>
    <w:rsid w:val="00C54459"/>
    <w:rsid w:val="00C544DB"/>
    <w:rsid w:val="00C545B9"/>
    <w:rsid w:val="00C547AB"/>
    <w:rsid w:val="00C5490A"/>
    <w:rsid w:val="00C54A2A"/>
    <w:rsid w:val="00C54BF1"/>
    <w:rsid w:val="00C54C99"/>
    <w:rsid w:val="00C54F61"/>
    <w:rsid w:val="00C54F93"/>
    <w:rsid w:val="00C54FBC"/>
    <w:rsid w:val="00C5540A"/>
    <w:rsid w:val="00C555C2"/>
    <w:rsid w:val="00C55631"/>
    <w:rsid w:val="00C55667"/>
    <w:rsid w:val="00C557DE"/>
    <w:rsid w:val="00C559C0"/>
    <w:rsid w:val="00C559E1"/>
    <w:rsid w:val="00C55A6B"/>
    <w:rsid w:val="00C55B0F"/>
    <w:rsid w:val="00C55B51"/>
    <w:rsid w:val="00C55C2B"/>
    <w:rsid w:val="00C560C9"/>
    <w:rsid w:val="00C56175"/>
    <w:rsid w:val="00C561DA"/>
    <w:rsid w:val="00C563CD"/>
    <w:rsid w:val="00C564E2"/>
    <w:rsid w:val="00C5664F"/>
    <w:rsid w:val="00C56804"/>
    <w:rsid w:val="00C568A1"/>
    <w:rsid w:val="00C5692E"/>
    <w:rsid w:val="00C56A4E"/>
    <w:rsid w:val="00C56B34"/>
    <w:rsid w:val="00C56BBF"/>
    <w:rsid w:val="00C56C80"/>
    <w:rsid w:val="00C56E62"/>
    <w:rsid w:val="00C570A0"/>
    <w:rsid w:val="00C573DE"/>
    <w:rsid w:val="00C574FB"/>
    <w:rsid w:val="00C57AE0"/>
    <w:rsid w:val="00C57C42"/>
    <w:rsid w:val="00C57DD9"/>
    <w:rsid w:val="00C57E30"/>
    <w:rsid w:val="00C57F37"/>
    <w:rsid w:val="00C60027"/>
    <w:rsid w:val="00C6002C"/>
    <w:rsid w:val="00C6010A"/>
    <w:rsid w:val="00C60477"/>
    <w:rsid w:val="00C60629"/>
    <w:rsid w:val="00C6097B"/>
    <w:rsid w:val="00C60A64"/>
    <w:rsid w:val="00C60ABC"/>
    <w:rsid w:val="00C60B57"/>
    <w:rsid w:val="00C60EE5"/>
    <w:rsid w:val="00C6102C"/>
    <w:rsid w:val="00C6114A"/>
    <w:rsid w:val="00C61206"/>
    <w:rsid w:val="00C61420"/>
    <w:rsid w:val="00C614B7"/>
    <w:rsid w:val="00C614FE"/>
    <w:rsid w:val="00C61667"/>
    <w:rsid w:val="00C61974"/>
    <w:rsid w:val="00C61A67"/>
    <w:rsid w:val="00C6200D"/>
    <w:rsid w:val="00C6236D"/>
    <w:rsid w:val="00C6239A"/>
    <w:rsid w:val="00C62628"/>
    <w:rsid w:val="00C6265B"/>
    <w:rsid w:val="00C626AD"/>
    <w:rsid w:val="00C62B8D"/>
    <w:rsid w:val="00C62CB4"/>
    <w:rsid w:val="00C62D68"/>
    <w:rsid w:val="00C62FF5"/>
    <w:rsid w:val="00C6302B"/>
    <w:rsid w:val="00C630CE"/>
    <w:rsid w:val="00C633BA"/>
    <w:rsid w:val="00C6358C"/>
    <w:rsid w:val="00C6365E"/>
    <w:rsid w:val="00C63A90"/>
    <w:rsid w:val="00C63B56"/>
    <w:rsid w:val="00C63BDD"/>
    <w:rsid w:val="00C63F4C"/>
    <w:rsid w:val="00C63FA8"/>
    <w:rsid w:val="00C63FF0"/>
    <w:rsid w:val="00C64563"/>
    <w:rsid w:val="00C645D3"/>
    <w:rsid w:val="00C6464D"/>
    <w:rsid w:val="00C6478A"/>
    <w:rsid w:val="00C64799"/>
    <w:rsid w:val="00C64807"/>
    <w:rsid w:val="00C64820"/>
    <w:rsid w:val="00C649DE"/>
    <w:rsid w:val="00C649F0"/>
    <w:rsid w:val="00C64BA4"/>
    <w:rsid w:val="00C64BD8"/>
    <w:rsid w:val="00C64E83"/>
    <w:rsid w:val="00C65051"/>
    <w:rsid w:val="00C65465"/>
    <w:rsid w:val="00C65653"/>
    <w:rsid w:val="00C65805"/>
    <w:rsid w:val="00C658B7"/>
    <w:rsid w:val="00C65A1A"/>
    <w:rsid w:val="00C65CC1"/>
    <w:rsid w:val="00C65CEB"/>
    <w:rsid w:val="00C65E19"/>
    <w:rsid w:val="00C65F80"/>
    <w:rsid w:val="00C661A6"/>
    <w:rsid w:val="00C66240"/>
    <w:rsid w:val="00C66493"/>
    <w:rsid w:val="00C664C1"/>
    <w:rsid w:val="00C6673A"/>
    <w:rsid w:val="00C667AB"/>
    <w:rsid w:val="00C6695A"/>
    <w:rsid w:val="00C66BFE"/>
    <w:rsid w:val="00C66D58"/>
    <w:rsid w:val="00C66DB1"/>
    <w:rsid w:val="00C66E22"/>
    <w:rsid w:val="00C67150"/>
    <w:rsid w:val="00C67295"/>
    <w:rsid w:val="00C673DD"/>
    <w:rsid w:val="00C673EA"/>
    <w:rsid w:val="00C6792F"/>
    <w:rsid w:val="00C67A7B"/>
    <w:rsid w:val="00C70077"/>
    <w:rsid w:val="00C7008F"/>
    <w:rsid w:val="00C70289"/>
    <w:rsid w:val="00C703F5"/>
    <w:rsid w:val="00C7087C"/>
    <w:rsid w:val="00C7099D"/>
    <w:rsid w:val="00C70A93"/>
    <w:rsid w:val="00C70A94"/>
    <w:rsid w:val="00C70AA9"/>
    <w:rsid w:val="00C70C64"/>
    <w:rsid w:val="00C70FCA"/>
    <w:rsid w:val="00C70FD1"/>
    <w:rsid w:val="00C7112A"/>
    <w:rsid w:val="00C7148A"/>
    <w:rsid w:val="00C714A8"/>
    <w:rsid w:val="00C71644"/>
    <w:rsid w:val="00C716D6"/>
    <w:rsid w:val="00C716D9"/>
    <w:rsid w:val="00C71795"/>
    <w:rsid w:val="00C717DC"/>
    <w:rsid w:val="00C71816"/>
    <w:rsid w:val="00C71AC4"/>
    <w:rsid w:val="00C71B72"/>
    <w:rsid w:val="00C71C9C"/>
    <w:rsid w:val="00C71EC5"/>
    <w:rsid w:val="00C72207"/>
    <w:rsid w:val="00C72662"/>
    <w:rsid w:val="00C72A4F"/>
    <w:rsid w:val="00C72ADF"/>
    <w:rsid w:val="00C72DFB"/>
    <w:rsid w:val="00C72F94"/>
    <w:rsid w:val="00C73072"/>
    <w:rsid w:val="00C730D1"/>
    <w:rsid w:val="00C734EB"/>
    <w:rsid w:val="00C73718"/>
    <w:rsid w:val="00C739F2"/>
    <w:rsid w:val="00C73ADF"/>
    <w:rsid w:val="00C73D07"/>
    <w:rsid w:val="00C73DC5"/>
    <w:rsid w:val="00C7417C"/>
    <w:rsid w:val="00C74257"/>
    <w:rsid w:val="00C744EC"/>
    <w:rsid w:val="00C746D2"/>
    <w:rsid w:val="00C748C2"/>
    <w:rsid w:val="00C74BE3"/>
    <w:rsid w:val="00C74CB7"/>
    <w:rsid w:val="00C74CBC"/>
    <w:rsid w:val="00C7514F"/>
    <w:rsid w:val="00C75470"/>
    <w:rsid w:val="00C75B48"/>
    <w:rsid w:val="00C75B4B"/>
    <w:rsid w:val="00C75FD5"/>
    <w:rsid w:val="00C760C2"/>
    <w:rsid w:val="00C760F1"/>
    <w:rsid w:val="00C760FB"/>
    <w:rsid w:val="00C7628D"/>
    <w:rsid w:val="00C76829"/>
    <w:rsid w:val="00C76856"/>
    <w:rsid w:val="00C769D8"/>
    <w:rsid w:val="00C76D70"/>
    <w:rsid w:val="00C76EC8"/>
    <w:rsid w:val="00C77038"/>
    <w:rsid w:val="00C771B7"/>
    <w:rsid w:val="00C77723"/>
    <w:rsid w:val="00C7777F"/>
    <w:rsid w:val="00C77954"/>
    <w:rsid w:val="00C779B1"/>
    <w:rsid w:val="00C77A6A"/>
    <w:rsid w:val="00C77AE3"/>
    <w:rsid w:val="00C77C20"/>
    <w:rsid w:val="00C77D24"/>
    <w:rsid w:val="00C77F22"/>
    <w:rsid w:val="00C801DE"/>
    <w:rsid w:val="00C8025A"/>
    <w:rsid w:val="00C804AF"/>
    <w:rsid w:val="00C80692"/>
    <w:rsid w:val="00C807CD"/>
    <w:rsid w:val="00C808FC"/>
    <w:rsid w:val="00C80907"/>
    <w:rsid w:val="00C80A2C"/>
    <w:rsid w:val="00C80AB4"/>
    <w:rsid w:val="00C80AED"/>
    <w:rsid w:val="00C80B40"/>
    <w:rsid w:val="00C80CD0"/>
    <w:rsid w:val="00C80EFB"/>
    <w:rsid w:val="00C80F70"/>
    <w:rsid w:val="00C81158"/>
    <w:rsid w:val="00C8119F"/>
    <w:rsid w:val="00C811B5"/>
    <w:rsid w:val="00C815B9"/>
    <w:rsid w:val="00C81902"/>
    <w:rsid w:val="00C8191D"/>
    <w:rsid w:val="00C81CE2"/>
    <w:rsid w:val="00C820FA"/>
    <w:rsid w:val="00C828D6"/>
    <w:rsid w:val="00C82929"/>
    <w:rsid w:val="00C8292D"/>
    <w:rsid w:val="00C82975"/>
    <w:rsid w:val="00C82BCF"/>
    <w:rsid w:val="00C82E63"/>
    <w:rsid w:val="00C82F63"/>
    <w:rsid w:val="00C82FFC"/>
    <w:rsid w:val="00C830CB"/>
    <w:rsid w:val="00C830DA"/>
    <w:rsid w:val="00C834DA"/>
    <w:rsid w:val="00C8375A"/>
    <w:rsid w:val="00C83761"/>
    <w:rsid w:val="00C83997"/>
    <w:rsid w:val="00C83B2C"/>
    <w:rsid w:val="00C83C79"/>
    <w:rsid w:val="00C83D9E"/>
    <w:rsid w:val="00C841C3"/>
    <w:rsid w:val="00C8425B"/>
    <w:rsid w:val="00C844E0"/>
    <w:rsid w:val="00C8467C"/>
    <w:rsid w:val="00C84800"/>
    <w:rsid w:val="00C848B9"/>
    <w:rsid w:val="00C848BA"/>
    <w:rsid w:val="00C84C77"/>
    <w:rsid w:val="00C84E5A"/>
    <w:rsid w:val="00C84F3B"/>
    <w:rsid w:val="00C84F96"/>
    <w:rsid w:val="00C850C5"/>
    <w:rsid w:val="00C85139"/>
    <w:rsid w:val="00C85340"/>
    <w:rsid w:val="00C85741"/>
    <w:rsid w:val="00C858FD"/>
    <w:rsid w:val="00C85948"/>
    <w:rsid w:val="00C85B67"/>
    <w:rsid w:val="00C85DB8"/>
    <w:rsid w:val="00C85ED2"/>
    <w:rsid w:val="00C85FCC"/>
    <w:rsid w:val="00C86047"/>
    <w:rsid w:val="00C8604E"/>
    <w:rsid w:val="00C86096"/>
    <w:rsid w:val="00C8620A"/>
    <w:rsid w:val="00C863B0"/>
    <w:rsid w:val="00C86430"/>
    <w:rsid w:val="00C86435"/>
    <w:rsid w:val="00C86442"/>
    <w:rsid w:val="00C86472"/>
    <w:rsid w:val="00C865C8"/>
    <w:rsid w:val="00C865F3"/>
    <w:rsid w:val="00C868D0"/>
    <w:rsid w:val="00C868D6"/>
    <w:rsid w:val="00C8691B"/>
    <w:rsid w:val="00C86B69"/>
    <w:rsid w:val="00C86C94"/>
    <w:rsid w:val="00C86EB5"/>
    <w:rsid w:val="00C86EF5"/>
    <w:rsid w:val="00C86F58"/>
    <w:rsid w:val="00C86FBF"/>
    <w:rsid w:val="00C87039"/>
    <w:rsid w:val="00C87413"/>
    <w:rsid w:val="00C87493"/>
    <w:rsid w:val="00C8753F"/>
    <w:rsid w:val="00C877FF"/>
    <w:rsid w:val="00C87A2B"/>
    <w:rsid w:val="00C87D1A"/>
    <w:rsid w:val="00C87E7D"/>
    <w:rsid w:val="00C90191"/>
    <w:rsid w:val="00C905E1"/>
    <w:rsid w:val="00C90BBA"/>
    <w:rsid w:val="00C90BBF"/>
    <w:rsid w:val="00C90C6E"/>
    <w:rsid w:val="00C90D64"/>
    <w:rsid w:val="00C90DAB"/>
    <w:rsid w:val="00C90DEE"/>
    <w:rsid w:val="00C90F09"/>
    <w:rsid w:val="00C911A0"/>
    <w:rsid w:val="00C91234"/>
    <w:rsid w:val="00C91431"/>
    <w:rsid w:val="00C91847"/>
    <w:rsid w:val="00C918CD"/>
    <w:rsid w:val="00C918EF"/>
    <w:rsid w:val="00C91992"/>
    <w:rsid w:val="00C919FF"/>
    <w:rsid w:val="00C922A9"/>
    <w:rsid w:val="00C9241A"/>
    <w:rsid w:val="00C9259E"/>
    <w:rsid w:val="00C925EE"/>
    <w:rsid w:val="00C928CD"/>
    <w:rsid w:val="00C9292C"/>
    <w:rsid w:val="00C92978"/>
    <w:rsid w:val="00C9299C"/>
    <w:rsid w:val="00C92B1E"/>
    <w:rsid w:val="00C92BE9"/>
    <w:rsid w:val="00C92E94"/>
    <w:rsid w:val="00C92EDF"/>
    <w:rsid w:val="00C93321"/>
    <w:rsid w:val="00C9336F"/>
    <w:rsid w:val="00C93382"/>
    <w:rsid w:val="00C9353A"/>
    <w:rsid w:val="00C9357B"/>
    <w:rsid w:val="00C936E5"/>
    <w:rsid w:val="00C937E7"/>
    <w:rsid w:val="00C93B3C"/>
    <w:rsid w:val="00C93BEC"/>
    <w:rsid w:val="00C93D3B"/>
    <w:rsid w:val="00C93DEB"/>
    <w:rsid w:val="00C94056"/>
    <w:rsid w:val="00C94219"/>
    <w:rsid w:val="00C944A3"/>
    <w:rsid w:val="00C94516"/>
    <w:rsid w:val="00C94588"/>
    <w:rsid w:val="00C94680"/>
    <w:rsid w:val="00C94838"/>
    <w:rsid w:val="00C948ED"/>
    <w:rsid w:val="00C94CD5"/>
    <w:rsid w:val="00C94D5A"/>
    <w:rsid w:val="00C94F4F"/>
    <w:rsid w:val="00C94FC3"/>
    <w:rsid w:val="00C951A7"/>
    <w:rsid w:val="00C9533E"/>
    <w:rsid w:val="00C953FE"/>
    <w:rsid w:val="00C9540E"/>
    <w:rsid w:val="00C95717"/>
    <w:rsid w:val="00C9579F"/>
    <w:rsid w:val="00C95979"/>
    <w:rsid w:val="00C95AAD"/>
    <w:rsid w:val="00C95AD1"/>
    <w:rsid w:val="00C95AF0"/>
    <w:rsid w:val="00C95B44"/>
    <w:rsid w:val="00C9629D"/>
    <w:rsid w:val="00C962B5"/>
    <w:rsid w:val="00C96501"/>
    <w:rsid w:val="00C96530"/>
    <w:rsid w:val="00C9658C"/>
    <w:rsid w:val="00C96981"/>
    <w:rsid w:val="00C96B70"/>
    <w:rsid w:val="00C96C5B"/>
    <w:rsid w:val="00C96EC1"/>
    <w:rsid w:val="00C97005"/>
    <w:rsid w:val="00C97195"/>
    <w:rsid w:val="00C9733D"/>
    <w:rsid w:val="00C9741D"/>
    <w:rsid w:val="00C975BB"/>
    <w:rsid w:val="00C976DA"/>
    <w:rsid w:val="00C97799"/>
    <w:rsid w:val="00C977BD"/>
    <w:rsid w:val="00C97826"/>
    <w:rsid w:val="00C9790C"/>
    <w:rsid w:val="00C97A8D"/>
    <w:rsid w:val="00C97C18"/>
    <w:rsid w:val="00C97CF3"/>
    <w:rsid w:val="00C97F02"/>
    <w:rsid w:val="00C97F28"/>
    <w:rsid w:val="00CA0155"/>
    <w:rsid w:val="00CA0179"/>
    <w:rsid w:val="00CA02A0"/>
    <w:rsid w:val="00CA04CF"/>
    <w:rsid w:val="00CA08E1"/>
    <w:rsid w:val="00CA0A76"/>
    <w:rsid w:val="00CA0C56"/>
    <w:rsid w:val="00CA0E25"/>
    <w:rsid w:val="00CA0EC5"/>
    <w:rsid w:val="00CA0EDA"/>
    <w:rsid w:val="00CA10FC"/>
    <w:rsid w:val="00CA1107"/>
    <w:rsid w:val="00CA128B"/>
    <w:rsid w:val="00CA139A"/>
    <w:rsid w:val="00CA13D3"/>
    <w:rsid w:val="00CA147D"/>
    <w:rsid w:val="00CA1730"/>
    <w:rsid w:val="00CA1789"/>
    <w:rsid w:val="00CA183E"/>
    <w:rsid w:val="00CA18C3"/>
    <w:rsid w:val="00CA1954"/>
    <w:rsid w:val="00CA1A0B"/>
    <w:rsid w:val="00CA1B36"/>
    <w:rsid w:val="00CA1B78"/>
    <w:rsid w:val="00CA1C09"/>
    <w:rsid w:val="00CA1E6E"/>
    <w:rsid w:val="00CA21F8"/>
    <w:rsid w:val="00CA2518"/>
    <w:rsid w:val="00CA2602"/>
    <w:rsid w:val="00CA275D"/>
    <w:rsid w:val="00CA286C"/>
    <w:rsid w:val="00CA286D"/>
    <w:rsid w:val="00CA2874"/>
    <w:rsid w:val="00CA29A9"/>
    <w:rsid w:val="00CA31AB"/>
    <w:rsid w:val="00CA33AD"/>
    <w:rsid w:val="00CA396F"/>
    <w:rsid w:val="00CA3A75"/>
    <w:rsid w:val="00CA3D13"/>
    <w:rsid w:val="00CA3E88"/>
    <w:rsid w:val="00CA4013"/>
    <w:rsid w:val="00CA43E5"/>
    <w:rsid w:val="00CA447E"/>
    <w:rsid w:val="00CA45A7"/>
    <w:rsid w:val="00CA4872"/>
    <w:rsid w:val="00CA4A8C"/>
    <w:rsid w:val="00CA4D0F"/>
    <w:rsid w:val="00CA4E62"/>
    <w:rsid w:val="00CA4EEB"/>
    <w:rsid w:val="00CA4F01"/>
    <w:rsid w:val="00CA5049"/>
    <w:rsid w:val="00CA5180"/>
    <w:rsid w:val="00CA526D"/>
    <w:rsid w:val="00CA5459"/>
    <w:rsid w:val="00CA55B0"/>
    <w:rsid w:val="00CA55B1"/>
    <w:rsid w:val="00CA5700"/>
    <w:rsid w:val="00CA5912"/>
    <w:rsid w:val="00CA5AA7"/>
    <w:rsid w:val="00CA5B61"/>
    <w:rsid w:val="00CA5B81"/>
    <w:rsid w:val="00CA5C2A"/>
    <w:rsid w:val="00CA5C48"/>
    <w:rsid w:val="00CA5CC6"/>
    <w:rsid w:val="00CA5CEC"/>
    <w:rsid w:val="00CA5D2A"/>
    <w:rsid w:val="00CA5F84"/>
    <w:rsid w:val="00CA61EF"/>
    <w:rsid w:val="00CA620C"/>
    <w:rsid w:val="00CA6228"/>
    <w:rsid w:val="00CA62CF"/>
    <w:rsid w:val="00CA644F"/>
    <w:rsid w:val="00CA6469"/>
    <w:rsid w:val="00CA653C"/>
    <w:rsid w:val="00CA6A84"/>
    <w:rsid w:val="00CA6B0D"/>
    <w:rsid w:val="00CA6B95"/>
    <w:rsid w:val="00CA6BF1"/>
    <w:rsid w:val="00CA6DD5"/>
    <w:rsid w:val="00CA6E27"/>
    <w:rsid w:val="00CA6EFF"/>
    <w:rsid w:val="00CA6F9E"/>
    <w:rsid w:val="00CA7581"/>
    <w:rsid w:val="00CA7773"/>
    <w:rsid w:val="00CA781E"/>
    <w:rsid w:val="00CA7882"/>
    <w:rsid w:val="00CA797A"/>
    <w:rsid w:val="00CA7A15"/>
    <w:rsid w:val="00CA7A1D"/>
    <w:rsid w:val="00CA7B87"/>
    <w:rsid w:val="00CA7D9C"/>
    <w:rsid w:val="00CA7F33"/>
    <w:rsid w:val="00CB03AF"/>
    <w:rsid w:val="00CB0588"/>
    <w:rsid w:val="00CB05BB"/>
    <w:rsid w:val="00CB0672"/>
    <w:rsid w:val="00CB0723"/>
    <w:rsid w:val="00CB078E"/>
    <w:rsid w:val="00CB07D4"/>
    <w:rsid w:val="00CB0C4D"/>
    <w:rsid w:val="00CB0CE9"/>
    <w:rsid w:val="00CB0EFF"/>
    <w:rsid w:val="00CB0F00"/>
    <w:rsid w:val="00CB1047"/>
    <w:rsid w:val="00CB14C3"/>
    <w:rsid w:val="00CB1590"/>
    <w:rsid w:val="00CB16E3"/>
    <w:rsid w:val="00CB17FF"/>
    <w:rsid w:val="00CB1833"/>
    <w:rsid w:val="00CB1959"/>
    <w:rsid w:val="00CB1A12"/>
    <w:rsid w:val="00CB1A3B"/>
    <w:rsid w:val="00CB1B21"/>
    <w:rsid w:val="00CB1C2E"/>
    <w:rsid w:val="00CB1D37"/>
    <w:rsid w:val="00CB211E"/>
    <w:rsid w:val="00CB2185"/>
    <w:rsid w:val="00CB229A"/>
    <w:rsid w:val="00CB2379"/>
    <w:rsid w:val="00CB240F"/>
    <w:rsid w:val="00CB2485"/>
    <w:rsid w:val="00CB25FE"/>
    <w:rsid w:val="00CB2ACE"/>
    <w:rsid w:val="00CB2C0F"/>
    <w:rsid w:val="00CB2E31"/>
    <w:rsid w:val="00CB2ED1"/>
    <w:rsid w:val="00CB2FA8"/>
    <w:rsid w:val="00CB30E7"/>
    <w:rsid w:val="00CB3136"/>
    <w:rsid w:val="00CB3375"/>
    <w:rsid w:val="00CB3492"/>
    <w:rsid w:val="00CB3641"/>
    <w:rsid w:val="00CB3654"/>
    <w:rsid w:val="00CB3829"/>
    <w:rsid w:val="00CB3900"/>
    <w:rsid w:val="00CB3A2A"/>
    <w:rsid w:val="00CB3CEE"/>
    <w:rsid w:val="00CB3D6E"/>
    <w:rsid w:val="00CB3E46"/>
    <w:rsid w:val="00CB3F68"/>
    <w:rsid w:val="00CB3FC3"/>
    <w:rsid w:val="00CB4059"/>
    <w:rsid w:val="00CB43D3"/>
    <w:rsid w:val="00CB4832"/>
    <w:rsid w:val="00CB4A1B"/>
    <w:rsid w:val="00CB4A49"/>
    <w:rsid w:val="00CB4A56"/>
    <w:rsid w:val="00CB4B6E"/>
    <w:rsid w:val="00CB4CCC"/>
    <w:rsid w:val="00CB4D98"/>
    <w:rsid w:val="00CB51F9"/>
    <w:rsid w:val="00CB5341"/>
    <w:rsid w:val="00CB538D"/>
    <w:rsid w:val="00CB55B1"/>
    <w:rsid w:val="00CB5728"/>
    <w:rsid w:val="00CB5794"/>
    <w:rsid w:val="00CB59D9"/>
    <w:rsid w:val="00CB5BE3"/>
    <w:rsid w:val="00CB5D7E"/>
    <w:rsid w:val="00CB5DF3"/>
    <w:rsid w:val="00CB5EBF"/>
    <w:rsid w:val="00CB5F4A"/>
    <w:rsid w:val="00CB5FA3"/>
    <w:rsid w:val="00CB5FB0"/>
    <w:rsid w:val="00CB606E"/>
    <w:rsid w:val="00CB614E"/>
    <w:rsid w:val="00CB622D"/>
    <w:rsid w:val="00CB6244"/>
    <w:rsid w:val="00CB6286"/>
    <w:rsid w:val="00CB6612"/>
    <w:rsid w:val="00CB6675"/>
    <w:rsid w:val="00CB67B4"/>
    <w:rsid w:val="00CB6A76"/>
    <w:rsid w:val="00CB6B77"/>
    <w:rsid w:val="00CB6C67"/>
    <w:rsid w:val="00CB6C68"/>
    <w:rsid w:val="00CB6CFE"/>
    <w:rsid w:val="00CB6E03"/>
    <w:rsid w:val="00CB6E93"/>
    <w:rsid w:val="00CB7452"/>
    <w:rsid w:val="00CB7609"/>
    <w:rsid w:val="00CB766B"/>
    <w:rsid w:val="00CB76B5"/>
    <w:rsid w:val="00CB789F"/>
    <w:rsid w:val="00CB79FE"/>
    <w:rsid w:val="00CB7B6F"/>
    <w:rsid w:val="00CB7D7A"/>
    <w:rsid w:val="00CB7E52"/>
    <w:rsid w:val="00CB7E55"/>
    <w:rsid w:val="00CB7F0F"/>
    <w:rsid w:val="00CC0133"/>
    <w:rsid w:val="00CC0264"/>
    <w:rsid w:val="00CC0398"/>
    <w:rsid w:val="00CC0403"/>
    <w:rsid w:val="00CC04FD"/>
    <w:rsid w:val="00CC0747"/>
    <w:rsid w:val="00CC0B78"/>
    <w:rsid w:val="00CC0BB0"/>
    <w:rsid w:val="00CC0C37"/>
    <w:rsid w:val="00CC0C53"/>
    <w:rsid w:val="00CC0E8E"/>
    <w:rsid w:val="00CC0E91"/>
    <w:rsid w:val="00CC0F15"/>
    <w:rsid w:val="00CC106D"/>
    <w:rsid w:val="00CC11C5"/>
    <w:rsid w:val="00CC1324"/>
    <w:rsid w:val="00CC133A"/>
    <w:rsid w:val="00CC1415"/>
    <w:rsid w:val="00CC1469"/>
    <w:rsid w:val="00CC1557"/>
    <w:rsid w:val="00CC15F1"/>
    <w:rsid w:val="00CC15F2"/>
    <w:rsid w:val="00CC1668"/>
    <w:rsid w:val="00CC16E2"/>
    <w:rsid w:val="00CC1AE2"/>
    <w:rsid w:val="00CC1BCF"/>
    <w:rsid w:val="00CC1CB0"/>
    <w:rsid w:val="00CC1CF8"/>
    <w:rsid w:val="00CC1D2D"/>
    <w:rsid w:val="00CC1E35"/>
    <w:rsid w:val="00CC2008"/>
    <w:rsid w:val="00CC222A"/>
    <w:rsid w:val="00CC246E"/>
    <w:rsid w:val="00CC24AE"/>
    <w:rsid w:val="00CC24E9"/>
    <w:rsid w:val="00CC2809"/>
    <w:rsid w:val="00CC2829"/>
    <w:rsid w:val="00CC2984"/>
    <w:rsid w:val="00CC2BFD"/>
    <w:rsid w:val="00CC2DFA"/>
    <w:rsid w:val="00CC2EA0"/>
    <w:rsid w:val="00CC2FEE"/>
    <w:rsid w:val="00CC302D"/>
    <w:rsid w:val="00CC326D"/>
    <w:rsid w:val="00CC32D3"/>
    <w:rsid w:val="00CC3393"/>
    <w:rsid w:val="00CC33B4"/>
    <w:rsid w:val="00CC343B"/>
    <w:rsid w:val="00CC3895"/>
    <w:rsid w:val="00CC39F2"/>
    <w:rsid w:val="00CC3B40"/>
    <w:rsid w:val="00CC3B6E"/>
    <w:rsid w:val="00CC3C16"/>
    <w:rsid w:val="00CC3D01"/>
    <w:rsid w:val="00CC3E69"/>
    <w:rsid w:val="00CC4136"/>
    <w:rsid w:val="00CC41CA"/>
    <w:rsid w:val="00CC4203"/>
    <w:rsid w:val="00CC42C9"/>
    <w:rsid w:val="00CC44E7"/>
    <w:rsid w:val="00CC453A"/>
    <w:rsid w:val="00CC4C8A"/>
    <w:rsid w:val="00CC4CBE"/>
    <w:rsid w:val="00CC4CD0"/>
    <w:rsid w:val="00CC4D54"/>
    <w:rsid w:val="00CC512B"/>
    <w:rsid w:val="00CC52AF"/>
    <w:rsid w:val="00CC5448"/>
    <w:rsid w:val="00CC544F"/>
    <w:rsid w:val="00CC546A"/>
    <w:rsid w:val="00CC5793"/>
    <w:rsid w:val="00CC582E"/>
    <w:rsid w:val="00CC58D7"/>
    <w:rsid w:val="00CC5ACF"/>
    <w:rsid w:val="00CC5B7F"/>
    <w:rsid w:val="00CC5CC8"/>
    <w:rsid w:val="00CC5FF0"/>
    <w:rsid w:val="00CC611F"/>
    <w:rsid w:val="00CC6155"/>
    <w:rsid w:val="00CC6246"/>
    <w:rsid w:val="00CC64AA"/>
    <w:rsid w:val="00CC65CB"/>
    <w:rsid w:val="00CC66B7"/>
    <w:rsid w:val="00CC68D6"/>
    <w:rsid w:val="00CC6D69"/>
    <w:rsid w:val="00CC6F41"/>
    <w:rsid w:val="00CC6FEA"/>
    <w:rsid w:val="00CC707E"/>
    <w:rsid w:val="00CC708C"/>
    <w:rsid w:val="00CC71CD"/>
    <w:rsid w:val="00CC75C4"/>
    <w:rsid w:val="00CC771F"/>
    <w:rsid w:val="00CC78B7"/>
    <w:rsid w:val="00CC78F5"/>
    <w:rsid w:val="00CC791A"/>
    <w:rsid w:val="00CC7941"/>
    <w:rsid w:val="00CC795C"/>
    <w:rsid w:val="00CC7AD4"/>
    <w:rsid w:val="00CC7C2D"/>
    <w:rsid w:val="00CC7CD2"/>
    <w:rsid w:val="00CC7D46"/>
    <w:rsid w:val="00CC7E2B"/>
    <w:rsid w:val="00CC7F05"/>
    <w:rsid w:val="00CD00E3"/>
    <w:rsid w:val="00CD00EB"/>
    <w:rsid w:val="00CD0143"/>
    <w:rsid w:val="00CD0375"/>
    <w:rsid w:val="00CD043E"/>
    <w:rsid w:val="00CD048B"/>
    <w:rsid w:val="00CD065D"/>
    <w:rsid w:val="00CD084A"/>
    <w:rsid w:val="00CD085F"/>
    <w:rsid w:val="00CD0BCA"/>
    <w:rsid w:val="00CD0CA4"/>
    <w:rsid w:val="00CD0DD4"/>
    <w:rsid w:val="00CD0E8C"/>
    <w:rsid w:val="00CD0F3C"/>
    <w:rsid w:val="00CD10BB"/>
    <w:rsid w:val="00CD1153"/>
    <w:rsid w:val="00CD1481"/>
    <w:rsid w:val="00CD1674"/>
    <w:rsid w:val="00CD18C3"/>
    <w:rsid w:val="00CD1FC7"/>
    <w:rsid w:val="00CD22E3"/>
    <w:rsid w:val="00CD2311"/>
    <w:rsid w:val="00CD240A"/>
    <w:rsid w:val="00CD2481"/>
    <w:rsid w:val="00CD260D"/>
    <w:rsid w:val="00CD2DFF"/>
    <w:rsid w:val="00CD2E89"/>
    <w:rsid w:val="00CD318B"/>
    <w:rsid w:val="00CD3194"/>
    <w:rsid w:val="00CD31AA"/>
    <w:rsid w:val="00CD31FF"/>
    <w:rsid w:val="00CD3371"/>
    <w:rsid w:val="00CD37B4"/>
    <w:rsid w:val="00CD3918"/>
    <w:rsid w:val="00CD3DB3"/>
    <w:rsid w:val="00CD3E22"/>
    <w:rsid w:val="00CD3E64"/>
    <w:rsid w:val="00CD3F01"/>
    <w:rsid w:val="00CD404B"/>
    <w:rsid w:val="00CD41FA"/>
    <w:rsid w:val="00CD46AC"/>
    <w:rsid w:val="00CD4996"/>
    <w:rsid w:val="00CD4CB9"/>
    <w:rsid w:val="00CD4D04"/>
    <w:rsid w:val="00CD4E08"/>
    <w:rsid w:val="00CD4FD0"/>
    <w:rsid w:val="00CD520B"/>
    <w:rsid w:val="00CD536F"/>
    <w:rsid w:val="00CD555F"/>
    <w:rsid w:val="00CD5588"/>
    <w:rsid w:val="00CD55DF"/>
    <w:rsid w:val="00CD56FB"/>
    <w:rsid w:val="00CD5D8B"/>
    <w:rsid w:val="00CD5EF0"/>
    <w:rsid w:val="00CD5FFD"/>
    <w:rsid w:val="00CD621B"/>
    <w:rsid w:val="00CD6271"/>
    <w:rsid w:val="00CD63B4"/>
    <w:rsid w:val="00CD646D"/>
    <w:rsid w:val="00CD651B"/>
    <w:rsid w:val="00CD65A2"/>
    <w:rsid w:val="00CD65CC"/>
    <w:rsid w:val="00CD6872"/>
    <w:rsid w:val="00CD6884"/>
    <w:rsid w:val="00CD6952"/>
    <w:rsid w:val="00CD69F0"/>
    <w:rsid w:val="00CD6B3C"/>
    <w:rsid w:val="00CD6B92"/>
    <w:rsid w:val="00CD6C94"/>
    <w:rsid w:val="00CD6D39"/>
    <w:rsid w:val="00CD6DC0"/>
    <w:rsid w:val="00CD6F64"/>
    <w:rsid w:val="00CD702B"/>
    <w:rsid w:val="00CD713C"/>
    <w:rsid w:val="00CD787B"/>
    <w:rsid w:val="00CD78B6"/>
    <w:rsid w:val="00CD78D6"/>
    <w:rsid w:val="00CD79AF"/>
    <w:rsid w:val="00CD79C9"/>
    <w:rsid w:val="00CD7A96"/>
    <w:rsid w:val="00CD7C19"/>
    <w:rsid w:val="00CD7DD9"/>
    <w:rsid w:val="00CE0113"/>
    <w:rsid w:val="00CE016B"/>
    <w:rsid w:val="00CE040B"/>
    <w:rsid w:val="00CE04E2"/>
    <w:rsid w:val="00CE0530"/>
    <w:rsid w:val="00CE06B0"/>
    <w:rsid w:val="00CE07C3"/>
    <w:rsid w:val="00CE0904"/>
    <w:rsid w:val="00CE0C9B"/>
    <w:rsid w:val="00CE1215"/>
    <w:rsid w:val="00CE1312"/>
    <w:rsid w:val="00CE142F"/>
    <w:rsid w:val="00CE15D7"/>
    <w:rsid w:val="00CE162B"/>
    <w:rsid w:val="00CE1723"/>
    <w:rsid w:val="00CE176C"/>
    <w:rsid w:val="00CE1884"/>
    <w:rsid w:val="00CE1C5E"/>
    <w:rsid w:val="00CE2375"/>
    <w:rsid w:val="00CE25D4"/>
    <w:rsid w:val="00CE2722"/>
    <w:rsid w:val="00CE27D8"/>
    <w:rsid w:val="00CE2939"/>
    <w:rsid w:val="00CE2C2C"/>
    <w:rsid w:val="00CE2D01"/>
    <w:rsid w:val="00CE2E70"/>
    <w:rsid w:val="00CE3276"/>
    <w:rsid w:val="00CE32E6"/>
    <w:rsid w:val="00CE34B3"/>
    <w:rsid w:val="00CE352A"/>
    <w:rsid w:val="00CE376F"/>
    <w:rsid w:val="00CE377A"/>
    <w:rsid w:val="00CE38F2"/>
    <w:rsid w:val="00CE3B86"/>
    <w:rsid w:val="00CE3C8B"/>
    <w:rsid w:val="00CE3D74"/>
    <w:rsid w:val="00CE3D7C"/>
    <w:rsid w:val="00CE3F2C"/>
    <w:rsid w:val="00CE410F"/>
    <w:rsid w:val="00CE4171"/>
    <w:rsid w:val="00CE42E4"/>
    <w:rsid w:val="00CE4681"/>
    <w:rsid w:val="00CE4734"/>
    <w:rsid w:val="00CE482A"/>
    <w:rsid w:val="00CE4838"/>
    <w:rsid w:val="00CE4CC5"/>
    <w:rsid w:val="00CE4F8C"/>
    <w:rsid w:val="00CE501F"/>
    <w:rsid w:val="00CE5143"/>
    <w:rsid w:val="00CE5186"/>
    <w:rsid w:val="00CE524B"/>
    <w:rsid w:val="00CE5541"/>
    <w:rsid w:val="00CE55ED"/>
    <w:rsid w:val="00CE5723"/>
    <w:rsid w:val="00CE57CA"/>
    <w:rsid w:val="00CE58A6"/>
    <w:rsid w:val="00CE58B6"/>
    <w:rsid w:val="00CE58D0"/>
    <w:rsid w:val="00CE5A4C"/>
    <w:rsid w:val="00CE5C20"/>
    <w:rsid w:val="00CE5D79"/>
    <w:rsid w:val="00CE5F1E"/>
    <w:rsid w:val="00CE6097"/>
    <w:rsid w:val="00CE60B4"/>
    <w:rsid w:val="00CE60CB"/>
    <w:rsid w:val="00CE6130"/>
    <w:rsid w:val="00CE649C"/>
    <w:rsid w:val="00CE64B1"/>
    <w:rsid w:val="00CE6564"/>
    <w:rsid w:val="00CE69CB"/>
    <w:rsid w:val="00CE69DF"/>
    <w:rsid w:val="00CE6F9E"/>
    <w:rsid w:val="00CE7062"/>
    <w:rsid w:val="00CE7180"/>
    <w:rsid w:val="00CE72AC"/>
    <w:rsid w:val="00CE7451"/>
    <w:rsid w:val="00CE7550"/>
    <w:rsid w:val="00CF037A"/>
    <w:rsid w:val="00CF0598"/>
    <w:rsid w:val="00CF05B1"/>
    <w:rsid w:val="00CF06BD"/>
    <w:rsid w:val="00CF0757"/>
    <w:rsid w:val="00CF0854"/>
    <w:rsid w:val="00CF0C5B"/>
    <w:rsid w:val="00CF0C67"/>
    <w:rsid w:val="00CF0C76"/>
    <w:rsid w:val="00CF0E8D"/>
    <w:rsid w:val="00CF10F5"/>
    <w:rsid w:val="00CF11B2"/>
    <w:rsid w:val="00CF17DA"/>
    <w:rsid w:val="00CF1997"/>
    <w:rsid w:val="00CF1A34"/>
    <w:rsid w:val="00CF1AEA"/>
    <w:rsid w:val="00CF1B4C"/>
    <w:rsid w:val="00CF1B75"/>
    <w:rsid w:val="00CF1BBF"/>
    <w:rsid w:val="00CF1FF7"/>
    <w:rsid w:val="00CF2352"/>
    <w:rsid w:val="00CF23A3"/>
    <w:rsid w:val="00CF23C5"/>
    <w:rsid w:val="00CF240E"/>
    <w:rsid w:val="00CF2804"/>
    <w:rsid w:val="00CF2B9C"/>
    <w:rsid w:val="00CF2E12"/>
    <w:rsid w:val="00CF2E84"/>
    <w:rsid w:val="00CF2FCA"/>
    <w:rsid w:val="00CF323F"/>
    <w:rsid w:val="00CF3296"/>
    <w:rsid w:val="00CF3299"/>
    <w:rsid w:val="00CF32FF"/>
    <w:rsid w:val="00CF3576"/>
    <w:rsid w:val="00CF3744"/>
    <w:rsid w:val="00CF382D"/>
    <w:rsid w:val="00CF38C4"/>
    <w:rsid w:val="00CF3EA3"/>
    <w:rsid w:val="00CF3F8E"/>
    <w:rsid w:val="00CF435E"/>
    <w:rsid w:val="00CF4382"/>
    <w:rsid w:val="00CF4505"/>
    <w:rsid w:val="00CF4674"/>
    <w:rsid w:val="00CF4879"/>
    <w:rsid w:val="00CF4886"/>
    <w:rsid w:val="00CF4B85"/>
    <w:rsid w:val="00CF4BE7"/>
    <w:rsid w:val="00CF4C77"/>
    <w:rsid w:val="00CF53B7"/>
    <w:rsid w:val="00CF5549"/>
    <w:rsid w:val="00CF5576"/>
    <w:rsid w:val="00CF5641"/>
    <w:rsid w:val="00CF565F"/>
    <w:rsid w:val="00CF5828"/>
    <w:rsid w:val="00CF5A72"/>
    <w:rsid w:val="00CF5A97"/>
    <w:rsid w:val="00CF5B10"/>
    <w:rsid w:val="00CF5B61"/>
    <w:rsid w:val="00CF608C"/>
    <w:rsid w:val="00CF6128"/>
    <w:rsid w:val="00CF6201"/>
    <w:rsid w:val="00CF6874"/>
    <w:rsid w:val="00CF68B6"/>
    <w:rsid w:val="00CF6BD3"/>
    <w:rsid w:val="00CF6BDE"/>
    <w:rsid w:val="00CF6D07"/>
    <w:rsid w:val="00CF6DC4"/>
    <w:rsid w:val="00CF6E1B"/>
    <w:rsid w:val="00CF6E71"/>
    <w:rsid w:val="00CF6FFE"/>
    <w:rsid w:val="00CF72DF"/>
    <w:rsid w:val="00CF7341"/>
    <w:rsid w:val="00CF7427"/>
    <w:rsid w:val="00CF761B"/>
    <w:rsid w:val="00CF77C3"/>
    <w:rsid w:val="00CF7AE4"/>
    <w:rsid w:val="00CF7D3E"/>
    <w:rsid w:val="00CF7D60"/>
    <w:rsid w:val="00CF7E78"/>
    <w:rsid w:val="00CF7E9E"/>
    <w:rsid w:val="00CF7FA0"/>
    <w:rsid w:val="00D00065"/>
    <w:rsid w:val="00D00066"/>
    <w:rsid w:val="00D00757"/>
    <w:rsid w:val="00D00804"/>
    <w:rsid w:val="00D00AFA"/>
    <w:rsid w:val="00D00FDA"/>
    <w:rsid w:val="00D0100E"/>
    <w:rsid w:val="00D01025"/>
    <w:rsid w:val="00D011BE"/>
    <w:rsid w:val="00D0124E"/>
    <w:rsid w:val="00D01F1D"/>
    <w:rsid w:val="00D01F96"/>
    <w:rsid w:val="00D02042"/>
    <w:rsid w:val="00D02083"/>
    <w:rsid w:val="00D020D2"/>
    <w:rsid w:val="00D022B3"/>
    <w:rsid w:val="00D0267E"/>
    <w:rsid w:val="00D02784"/>
    <w:rsid w:val="00D0291E"/>
    <w:rsid w:val="00D02967"/>
    <w:rsid w:val="00D029EC"/>
    <w:rsid w:val="00D02DFA"/>
    <w:rsid w:val="00D02EB4"/>
    <w:rsid w:val="00D0314C"/>
    <w:rsid w:val="00D03339"/>
    <w:rsid w:val="00D03348"/>
    <w:rsid w:val="00D033AD"/>
    <w:rsid w:val="00D0342C"/>
    <w:rsid w:val="00D03620"/>
    <w:rsid w:val="00D036CA"/>
    <w:rsid w:val="00D03987"/>
    <w:rsid w:val="00D03A3A"/>
    <w:rsid w:val="00D03AAE"/>
    <w:rsid w:val="00D03B54"/>
    <w:rsid w:val="00D03F8C"/>
    <w:rsid w:val="00D03FDF"/>
    <w:rsid w:val="00D04056"/>
    <w:rsid w:val="00D0412E"/>
    <w:rsid w:val="00D041D3"/>
    <w:rsid w:val="00D04455"/>
    <w:rsid w:val="00D04522"/>
    <w:rsid w:val="00D04710"/>
    <w:rsid w:val="00D0496F"/>
    <w:rsid w:val="00D04971"/>
    <w:rsid w:val="00D04A47"/>
    <w:rsid w:val="00D04A49"/>
    <w:rsid w:val="00D04BD7"/>
    <w:rsid w:val="00D04EC3"/>
    <w:rsid w:val="00D050CE"/>
    <w:rsid w:val="00D05239"/>
    <w:rsid w:val="00D05272"/>
    <w:rsid w:val="00D0533A"/>
    <w:rsid w:val="00D054AD"/>
    <w:rsid w:val="00D0555D"/>
    <w:rsid w:val="00D0560A"/>
    <w:rsid w:val="00D05983"/>
    <w:rsid w:val="00D059E9"/>
    <w:rsid w:val="00D05A44"/>
    <w:rsid w:val="00D05B10"/>
    <w:rsid w:val="00D05B1B"/>
    <w:rsid w:val="00D05B30"/>
    <w:rsid w:val="00D05FAE"/>
    <w:rsid w:val="00D0699C"/>
    <w:rsid w:val="00D06C4F"/>
    <w:rsid w:val="00D06DDD"/>
    <w:rsid w:val="00D070EC"/>
    <w:rsid w:val="00D07128"/>
    <w:rsid w:val="00D07436"/>
    <w:rsid w:val="00D074C4"/>
    <w:rsid w:val="00D075AC"/>
    <w:rsid w:val="00D0769D"/>
    <w:rsid w:val="00D077BD"/>
    <w:rsid w:val="00D07CBC"/>
    <w:rsid w:val="00D07CE1"/>
    <w:rsid w:val="00D07F30"/>
    <w:rsid w:val="00D1054C"/>
    <w:rsid w:val="00D10559"/>
    <w:rsid w:val="00D10661"/>
    <w:rsid w:val="00D10667"/>
    <w:rsid w:val="00D106E7"/>
    <w:rsid w:val="00D10752"/>
    <w:rsid w:val="00D10874"/>
    <w:rsid w:val="00D10966"/>
    <w:rsid w:val="00D10B91"/>
    <w:rsid w:val="00D10DD8"/>
    <w:rsid w:val="00D117C7"/>
    <w:rsid w:val="00D11921"/>
    <w:rsid w:val="00D11A1C"/>
    <w:rsid w:val="00D11D32"/>
    <w:rsid w:val="00D11E5F"/>
    <w:rsid w:val="00D1207C"/>
    <w:rsid w:val="00D1209F"/>
    <w:rsid w:val="00D12107"/>
    <w:rsid w:val="00D1219D"/>
    <w:rsid w:val="00D12327"/>
    <w:rsid w:val="00D12655"/>
    <w:rsid w:val="00D1287F"/>
    <w:rsid w:val="00D128FF"/>
    <w:rsid w:val="00D12DF9"/>
    <w:rsid w:val="00D12E03"/>
    <w:rsid w:val="00D13234"/>
    <w:rsid w:val="00D13286"/>
    <w:rsid w:val="00D132CC"/>
    <w:rsid w:val="00D133C8"/>
    <w:rsid w:val="00D1341A"/>
    <w:rsid w:val="00D13452"/>
    <w:rsid w:val="00D134C9"/>
    <w:rsid w:val="00D13523"/>
    <w:rsid w:val="00D13695"/>
    <w:rsid w:val="00D13742"/>
    <w:rsid w:val="00D13748"/>
    <w:rsid w:val="00D13842"/>
    <w:rsid w:val="00D138AF"/>
    <w:rsid w:val="00D13BFF"/>
    <w:rsid w:val="00D13C59"/>
    <w:rsid w:val="00D13C76"/>
    <w:rsid w:val="00D13CB4"/>
    <w:rsid w:val="00D13D04"/>
    <w:rsid w:val="00D141BC"/>
    <w:rsid w:val="00D142D5"/>
    <w:rsid w:val="00D14354"/>
    <w:rsid w:val="00D143D5"/>
    <w:rsid w:val="00D14438"/>
    <w:rsid w:val="00D145AC"/>
    <w:rsid w:val="00D14680"/>
    <w:rsid w:val="00D14893"/>
    <w:rsid w:val="00D14955"/>
    <w:rsid w:val="00D14C6A"/>
    <w:rsid w:val="00D14DF5"/>
    <w:rsid w:val="00D15008"/>
    <w:rsid w:val="00D151EA"/>
    <w:rsid w:val="00D15529"/>
    <w:rsid w:val="00D15B73"/>
    <w:rsid w:val="00D15BF3"/>
    <w:rsid w:val="00D15CB3"/>
    <w:rsid w:val="00D15CDB"/>
    <w:rsid w:val="00D15D82"/>
    <w:rsid w:val="00D15EAE"/>
    <w:rsid w:val="00D16111"/>
    <w:rsid w:val="00D161BB"/>
    <w:rsid w:val="00D1662D"/>
    <w:rsid w:val="00D1669B"/>
    <w:rsid w:val="00D167A0"/>
    <w:rsid w:val="00D169F4"/>
    <w:rsid w:val="00D16AB0"/>
    <w:rsid w:val="00D16F2A"/>
    <w:rsid w:val="00D16F73"/>
    <w:rsid w:val="00D17065"/>
    <w:rsid w:val="00D17249"/>
    <w:rsid w:val="00D17321"/>
    <w:rsid w:val="00D173BB"/>
    <w:rsid w:val="00D17693"/>
    <w:rsid w:val="00D176C7"/>
    <w:rsid w:val="00D17893"/>
    <w:rsid w:val="00D20263"/>
    <w:rsid w:val="00D20352"/>
    <w:rsid w:val="00D20369"/>
    <w:rsid w:val="00D2073A"/>
    <w:rsid w:val="00D209E5"/>
    <w:rsid w:val="00D20CE9"/>
    <w:rsid w:val="00D21021"/>
    <w:rsid w:val="00D210EA"/>
    <w:rsid w:val="00D210FD"/>
    <w:rsid w:val="00D21493"/>
    <w:rsid w:val="00D218AA"/>
    <w:rsid w:val="00D21C60"/>
    <w:rsid w:val="00D21D73"/>
    <w:rsid w:val="00D21E54"/>
    <w:rsid w:val="00D220B0"/>
    <w:rsid w:val="00D22161"/>
    <w:rsid w:val="00D22298"/>
    <w:rsid w:val="00D22452"/>
    <w:rsid w:val="00D22641"/>
    <w:rsid w:val="00D226B5"/>
    <w:rsid w:val="00D22B80"/>
    <w:rsid w:val="00D22C63"/>
    <w:rsid w:val="00D22E5B"/>
    <w:rsid w:val="00D2308E"/>
    <w:rsid w:val="00D23505"/>
    <w:rsid w:val="00D235C1"/>
    <w:rsid w:val="00D23857"/>
    <w:rsid w:val="00D23A1E"/>
    <w:rsid w:val="00D23D1B"/>
    <w:rsid w:val="00D23D1C"/>
    <w:rsid w:val="00D23D82"/>
    <w:rsid w:val="00D23E32"/>
    <w:rsid w:val="00D23FE2"/>
    <w:rsid w:val="00D2408B"/>
    <w:rsid w:val="00D246D1"/>
    <w:rsid w:val="00D24885"/>
    <w:rsid w:val="00D248D3"/>
    <w:rsid w:val="00D24C0A"/>
    <w:rsid w:val="00D24C6A"/>
    <w:rsid w:val="00D24D07"/>
    <w:rsid w:val="00D24E90"/>
    <w:rsid w:val="00D24F7F"/>
    <w:rsid w:val="00D25034"/>
    <w:rsid w:val="00D2508E"/>
    <w:rsid w:val="00D252DE"/>
    <w:rsid w:val="00D255B1"/>
    <w:rsid w:val="00D25691"/>
    <w:rsid w:val="00D256B6"/>
    <w:rsid w:val="00D25822"/>
    <w:rsid w:val="00D25823"/>
    <w:rsid w:val="00D258E0"/>
    <w:rsid w:val="00D259EB"/>
    <w:rsid w:val="00D25AB6"/>
    <w:rsid w:val="00D25C30"/>
    <w:rsid w:val="00D25CDC"/>
    <w:rsid w:val="00D25D96"/>
    <w:rsid w:val="00D25E0B"/>
    <w:rsid w:val="00D25E49"/>
    <w:rsid w:val="00D261C3"/>
    <w:rsid w:val="00D2677A"/>
    <w:rsid w:val="00D268DE"/>
    <w:rsid w:val="00D26965"/>
    <w:rsid w:val="00D26AF4"/>
    <w:rsid w:val="00D26E2E"/>
    <w:rsid w:val="00D26E3C"/>
    <w:rsid w:val="00D26ECF"/>
    <w:rsid w:val="00D2704E"/>
    <w:rsid w:val="00D271B3"/>
    <w:rsid w:val="00D273EC"/>
    <w:rsid w:val="00D2779A"/>
    <w:rsid w:val="00D278F7"/>
    <w:rsid w:val="00D279EF"/>
    <w:rsid w:val="00D27B3D"/>
    <w:rsid w:val="00D3028C"/>
    <w:rsid w:val="00D302CA"/>
    <w:rsid w:val="00D304B6"/>
    <w:rsid w:val="00D305E7"/>
    <w:rsid w:val="00D30CA2"/>
    <w:rsid w:val="00D30CB9"/>
    <w:rsid w:val="00D30F0A"/>
    <w:rsid w:val="00D30F2E"/>
    <w:rsid w:val="00D313D0"/>
    <w:rsid w:val="00D3154E"/>
    <w:rsid w:val="00D315DA"/>
    <w:rsid w:val="00D3176A"/>
    <w:rsid w:val="00D3184F"/>
    <w:rsid w:val="00D31D3D"/>
    <w:rsid w:val="00D31EBA"/>
    <w:rsid w:val="00D31FEF"/>
    <w:rsid w:val="00D32088"/>
    <w:rsid w:val="00D320A3"/>
    <w:rsid w:val="00D320F0"/>
    <w:rsid w:val="00D322FF"/>
    <w:rsid w:val="00D32371"/>
    <w:rsid w:val="00D323F5"/>
    <w:rsid w:val="00D32942"/>
    <w:rsid w:val="00D329F3"/>
    <w:rsid w:val="00D32A7F"/>
    <w:rsid w:val="00D332B5"/>
    <w:rsid w:val="00D333FF"/>
    <w:rsid w:val="00D334BB"/>
    <w:rsid w:val="00D3378F"/>
    <w:rsid w:val="00D33810"/>
    <w:rsid w:val="00D33B9A"/>
    <w:rsid w:val="00D33DFE"/>
    <w:rsid w:val="00D3400A"/>
    <w:rsid w:val="00D341D9"/>
    <w:rsid w:val="00D34221"/>
    <w:rsid w:val="00D3482B"/>
    <w:rsid w:val="00D34A13"/>
    <w:rsid w:val="00D34B0F"/>
    <w:rsid w:val="00D34DC7"/>
    <w:rsid w:val="00D34EE2"/>
    <w:rsid w:val="00D34F96"/>
    <w:rsid w:val="00D3522C"/>
    <w:rsid w:val="00D352EF"/>
    <w:rsid w:val="00D3541C"/>
    <w:rsid w:val="00D35EA0"/>
    <w:rsid w:val="00D36357"/>
    <w:rsid w:val="00D368A3"/>
    <w:rsid w:val="00D36AED"/>
    <w:rsid w:val="00D36B74"/>
    <w:rsid w:val="00D36C2B"/>
    <w:rsid w:val="00D37298"/>
    <w:rsid w:val="00D375C3"/>
    <w:rsid w:val="00D375D0"/>
    <w:rsid w:val="00D376C6"/>
    <w:rsid w:val="00D37706"/>
    <w:rsid w:val="00D377DB"/>
    <w:rsid w:val="00D37979"/>
    <w:rsid w:val="00D37A3F"/>
    <w:rsid w:val="00D37A4C"/>
    <w:rsid w:val="00D37A71"/>
    <w:rsid w:val="00D37FEB"/>
    <w:rsid w:val="00D40225"/>
    <w:rsid w:val="00D40671"/>
    <w:rsid w:val="00D406F6"/>
    <w:rsid w:val="00D40748"/>
    <w:rsid w:val="00D408ED"/>
    <w:rsid w:val="00D40B10"/>
    <w:rsid w:val="00D40F17"/>
    <w:rsid w:val="00D4134E"/>
    <w:rsid w:val="00D4135E"/>
    <w:rsid w:val="00D413B0"/>
    <w:rsid w:val="00D41421"/>
    <w:rsid w:val="00D41504"/>
    <w:rsid w:val="00D416DE"/>
    <w:rsid w:val="00D41BD4"/>
    <w:rsid w:val="00D41C82"/>
    <w:rsid w:val="00D41F39"/>
    <w:rsid w:val="00D41F47"/>
    <w:rsid w:val="00D420DB"/>
    <w:rsid w:val="00D421A4"/>
    <w:rsid w:val="00D421EA"/>
    <w:rsid w:val="00D42248"/>
    <w:rsid w:val="00D42354"/>
    <w:rsid w:val="00D424D0"/>
    <w:rsid w:val="00D424E2"/>
    <w:rsid w:val="00D427F4"/>
    <w:rsid w:val="00D428C3"/>
    <w:rsid w:val="00D4298B"/>
    <w:rsid w:val="00D4298E"/>
    <w:rsid w:val="00D42D13"/>
    <w:rsid w:val="00D42E1D"/>
    <w:rsid w:val="00D42F0C"/>
    <w:rsid w:val="00D431E1"/>
    <w:rsid w:val="00D434FD"/>
    <w:rsid w:val="00D43725"/>
    <w:rsid w:val="00D4392A"/>
    <w:rsid w:val="00D43A18"/>
    <w:rsid w:val="00D43AA1"/>
    <w:rsid w:val="00D43B3D"/>
    <w:rsid w:val="00D43B53"/>
    <w:rsid w:val="00D43CA1"/>
    <w:rsid w:val="00D43CBA"/>
    <w:rsid w:val="00D43F02"/>
    <w:rsid w:val="00D4401F"/>
    <w:rsid w:val="00D44596"/>
    <w:rsid w:val="00D44640"/>
    <w:rsid w:val="00D44851"/>
    <w:rsid w:val="00D44BD6"/>
    <w:rsid w:val="00D44E14"/>
    <w:rsid w:val="00D44FA5"/>
    <w:rsid w:val="00D4513C"/>
    <w:rsid w:val="00D45192"/>
    <w:rsid w:val="00D453BA"/>
    <w:rsid w:val="00D456F8"/>
    <w:rsid w:val="00D457CA"/>
    <w:rsid w:val="00D45910"/>
    <w:rsid w:val="00D45C64"/>
    <w:rsid w:val="00D45DE1"/>
    <w:rsid w:val="00D45ECC"/>
    <w:rsid w:val="00D45EEB"/>
    <w:rsid w:val="00D45FC2"/>
    <w:rsid w:val="00D46199"/>
    <w:rsid w:val="00D462FE"/>
    <w:rsid w:val="00D4632B"/>
    <w:rsid w:val="00D463F6"/>
    <w:rsid w:val="00D46413"/>
    <w:rsid w:val="00D46452"/>
    <w:rsid w:val="00D465BF"/>
    <w:rsid w:val="00D469C9"/>
    <w:rsid w:val="00D46C0F"/>
    <w:rsid w:val="00D46D1C"/>
    <w:rsid w:val="00D471EB"/>
    <w:rsid w:val="00D473FB"/>
    <w:rsid w:val="00D475F9"/>
    <w:rsid w:val="00D476BA"/>
    <w:rsid w:val="00D476F7"/>
    <w:rsid w:val="00D4772E"/>
    <w:rsid w:val="00D4787A"/>
    <w:rsid w:val="00D4789E"/>
    <w:rsid w:val="00D47BCD"/>
    <w:rsid w:val="00D47C46"/>
    <w:rsid w:val="00D47DBB"/>
    <w:rsid w:val="00D50236"/>
    <w:rsid w:val="00D5041E"/>
    <w:rsid w:val="00D50784"/>
    <w:rsid w:val="00D507A3"/>
    <w:rsid w:val="00D50835"/>
    <w:rsid w:val="00D5083A"/>
    <w:rsid w:val="00D5085A"/>
    <w:rsid w:val="00D50BBA"/>
    <w:rsid w:val="00D50D73"/>
    <w:rsid w:val="00D50DE7"/>
    <w:rsid w:val="00D5111D"/>
    <w:rsid w:val="00D511B9"/>
    <w:rsid w:val="00D5122C"/>
    <w:rsid w:val="00D514C3"/>
    <w:rsid w:val="00D51566"/>
    <w:rsid w:val="00D515F1"/>
    <w:rsid w:val="00D5164E"/>
    <w:rsid w:val="00D516A2"/>
    <w:rsid w:val="00D519C2"/>
    <w:rsid w:val="00D51C77"/>
    <w:rsid w:val="00D51D31"/>
    <w:rsid w:val="00D51E13"/>
    <w:rsid w:val="00D52017"/>
    <w:rsid w:val="00D521A4"/>
    <w:rsid w:val="00D5270B"/>
    <w:rsid w:val="00D52782"/>
    <w:rsid w:val="00D5282D"/>
    <w:rsid w:val="00D52975"/>
    <w:rsid w:val="00D529B7"/>
    <w:rsid w:val="00D52AF4"/>
    <w:rsid w:val="00D530AF"/>
    <w:rsid w:val="00D532CA"/>
    <w:rsid w:val="00D534F9"/>
    <w:rsid w:val="00D53620"/>
    <w:rsid w:val="00D53645"/>
    <w:rsid w:val="00D5389D"/>
    <w:rsid w:val="00D53945"/>
    <w:rsid w:val="00D53A90"/>
    <w:rsid w:val="00D53DAD"/>
    <w:rsid w:val="00D53DC4"/>
    <w:rsid w:val="00D53DE4"/>
    <w:rsid w:val="00D53E14"/>
    <w:rsid w:val="00D53FFB"/>
    <w:rsid w:val="00D5411F"/>
    <w:rsid w:val="00D54137"/>
    <w:rsid w:val="00D5434F"/>
    <w:rsid w:val="00D54610"/>
    <w:rsid w:val="00D54804"/>
    <w:rsid w:val="00D54840"/>
    <w:rsid w:val="00D54F18"/>
    <w:rsid w:val="00D54F90"/>
    <w:rsid w:val="00D5521F"/>
    <w:rsid w:val="00D553B0"/>
    <w:rsid w:val="00D5548A"/>
    <w:rsid w:val="00D55558"/>
    <w:rsid w:val="00D55CD5"/>
    <w:rsid w:val="00D55D95"/>
    <w:rsid w:val="00D55DA1"/>
    <w:rsid w:val="00D55DB3"/>
    <w:rsid w:val="00D55ECE"/>
    <w:rsid w:val="00D564E9"/>
    <w:rsid w:val="00D56562"/>
    <w:rsid w:val="00D5669F"/>
    <w:rsid w:val="00D56811"/>
    <w:rsid w:val="00D56C8D"/>
    <w:rsid w:val="00D56E4A"/>
    <w:rsid w:val="00D56E6D"/>
    <w:rsid w:val="00D57384"/>
    <w:rsid w:val="00D573D9"/>
    <w:rsid w:val="00D5751C"/>
    <w:rsid w:val="00D5770A"/>
    <w:rsid w:val="00D577C1"/>
    <w:rsid w:val="00D577FF"/>
    <w:rsid w:val="00D578E5"/>
    <w:rsid w:val="00D57A89"/>
    <w:rsid w:val="00D57C7F"/>
    <w:rsid w:val="00D57F72"/>
    <w:rsid w:val="00D60061"/>
    <w:rsid w:val="00D6050C"/>
    <w:rsid w:val="00D605A0"/>
    <w:rsid w:val="00D605B5"/>
    <w:rsid w:val="00D60673"/>
    <w:rsid w:val="00D609C7"/>
    <w:rsid w:val="00D60A27"/>
    <w:rsid w:val="00D60C8C"/>
    <w:rsid w:val="00D60E84"/>
    <w:rsid w:val="00D60F1C"/>
    <w:rsid w:val="00D60F9E"/>
    <w:rsid w:val="00D61018"/>
    <w:rsid w:val="00D6127D"/>
    <w:rsid w:val="00D612F3"/>
    <w:rsid w:val="00D61496"/>
    <w:rsid w:val="00D6154E"/>
    <w:rsid w:val="00D61671"/>
    <w:rsid w:val="00D61673"/>
    <w:rsid w:val="00D61809"/>
    <w:rsid w:val="00D61914"/>
    <w:rsid w:val="00D61A21"/>
    <w:rsid w:val="00D61A59"/>
    <w:rsid w:val="00D61AA2"/>
    <w:rsid w:val="00D61C4F"/>
    <w:rsid w:val="00D61C55"/>
    <w:rsid w:val="00D61D8E"/>
    <w:rsid w:val="00D61E9B"/>
    <w:rsid w:val="00D61EF0"/>
    <w:rsid w:val="00D61FD0"/>
    <w:rsid w:val="00D620B3"/>
    <w:rsid w:val="00D62199"/>
    <w:rsid w:val="00D6239D"/>
    <w:rsid w:val="00D624AE"/>
    <w:rsid w:val="00D625C9"/>
    <w:rsid w:val="00D625FE"/>
    <w:rsid w:val="00D6287F"/>
    <w:rsid w:val="00D62978"/>
    <w:rsid w:val="00D629E7"/>
    <w:rsid w:val="00D62A05"/>
    <w:rsid w:val="00D62B42"/>
    <w:rsid w:val="00D62DAF"/>
    <w:rsid w:val="00D62DD3"/>
    <w:rsid w:val="00D62DF8"/>
    <w:rsid w:val="00D62E4D"/>
    <w:rsid w:val="00D62FBC"/>
    <w:rsid w:val="00D63169"/>
    <w:rsid w:val="00D6331F"/>
    <w:rsid w:val="00D633F8"/>
    <w:rsid w:val="00D63558"/>
    <w:rsid w:val="00D6396E"/>
    <w:rsid w:val="00D63DE9"/>
    <w:rsid w:val="00D640EC"/>
    <w:rsid w:val="00D641B0"/>
    <w:rsid w:val="00D642EC"/>
    <w:rsid w:val="00D644A3"/>
    <w:rsid w:val="00D647E8"/>
    <w:rsid w:val="00D64BBA"/>
    <w:rsid w:val="00D64D52"/>
    <w:rsid w:val="00D64E29"/>
    <w:rsid w:val="00D653DD"/>
    <w:rsid w:val="00D65487"/>
    <w:rsid w:val="00D6551D"/>
    <w:rsid w:val="00D65686"/>
    <w:rsid w:val="00D656BB"/>
    <w:rsid w:val="00D65BF2"/>
    <w:rsid w:val="00D65C1F"/>
    <w:rsid w:val="00D65E48"/>
    <w:rsid w:val="00D66085"/>
    <w:rsid w:val="00D660D1"/>
    <w:rsid w:val="00D6628F"/>
    <w:rsid w:val="00D665C4"/>
    <w:rsid w:val="00D66725"/>
    <w:rsid w:val="00D66788"/>
    <w:rsid w:val="00D67030"/>
    <w:rsid w:val="00D673CE"/>
    <w:rsid w:val="00D6764F"/>
    <w:rsid w:val="00D6766F"/>
    <w:rsid w:val="00D67767"/>
    <w:rsid w:val="00D677A8"/>
    <w:rsid w:val="00D67818"/>
    <w:rsid w:val="00D67838"/>
    <w:rsid w:val="00D67C38"/>
    <w:rsid w:val="00D67D32"/>
    <w:rsid w:val="00D7015A"/>
    <w:rsid w:val="00D7028D"/>
    <w:rsid w:val="00D704EC"/>
    <w:rsid w:val="00D70982"/>
    <w:rsid w:val="00D709D7"/>
    <w:rsid w:val="00D71007"/>
    <w:rsid w:val="00D710A9"/>
    <w:rsid w:val="00D7121A"/>
    <w:rsid w:val="00D7171E"/>
    <w:rsid w:val="00D71C6B"/>
    <w:rsid w:val="00D71CCC"/>
    <w:rsid w:val="00D71FD4"/>
    <w:rsid w:val="00D72016"/>
    <w:rsid w:val="00D72076"/>
    <w:rsid w:val="00D724CB"/>
    <w:rsid w:val="00D726EC"/>
    <w:rsid w:val="00D7295C"/>
    <w:rsid w:val="00D72A90"/>
    <w:rsid w:val="00D72AE7"/>
    <w:rsid w:val="00D72C65"/>
    <w:rsid w:val="00D72CD7"/>
    <w:rsid w:val="00D72E15"/>
    <w:rsid w:val="00D72F0A"/>
    <w:rsid w:val="00D72FF5"/>
    <w:rsid w:val="00D731C6"/>
    <w:rsid w:val="00D73200"/>
    <w:rsid w:val="00D7337F"/>
    <w:rsid w:val="00D733F4"/>
    <w:rsid w:val="00D7343C"/>
    <w:rsid w:val="00D7376F"/>
    <w:rsid w:val="00D73940"/>
    <w:rsid w:val="00D739C7"/>
    <w:rsid w:val="00D73C57"/>
    <w:rsid w:val="00D74134"/>
    <w:rsid w:val="00D743F4"/>
    <w:rsid w:val="00D7442A"/>
    <w:rsid w:val="00D746F2"/>
    <w:rsid w:val="00D74AC9"/>
    <w:rsid w:val="00D74D7A"/>
    <w:rsid w:val="00D74FBC"/>
    <w:rsid w:val="00D7503B"/>
    <w:rsid w:val="00D7505A"/>
    <w:rsid w:val="00D750D9"/>
    <w:rsid w:val="00D75132"/>
    <w:rsid w:val="00D7523A"/>
    <w:rsid w:val="00D7527B"/>
    <w:rsid w:val="00D75301"/>
    <w:rsid w:val="00D753E1"/>
    <w:rsid w:val="00D7552A"/>
    <w:rsid w:val="00D7571D"/>
    <w:rsid w:val="00D75899"/>
    <w:rsid w:val="00D75981"/>
    <w:rsid w:val="00D759B7"/>
    <w:rsid w:val="00D75BD3"/>
    <w:rsid w:val="00D75BF5"/>
    <w:rsid w:val="00D75CEB"/>
    <w:rsid w:val="00D75E39"/>
    <w:rsid w:val="00D75FFA"/>
    <w:rsid w:val="00D76079"/>
    <w:rsid w:val="00D761CE"/>
    <w:rsid w:val="00D76286"/>
    <w:rsid w:val="00D76584"/>
    <w:rsid w:val="00D766AA"/>
    <w:rsid w:val="00D76845"/>
    <w:rsid w:val="00D76ABE"/>
    <w:rsid w:val="00D76B98"/>
    <w:rsid w:val="00D76C39"/>
    <w:rsid w:val="00D76E0A"/>
    <w:rsid w:val="00D76E2E"/>
    <w:rsid w:val="00D76E33"/>
    <w:rsid w:val="00D7711F"/>
    <w:rsid w:val="00D776AE"/>
    <w:rsid w:val="00D77BCC"/>
    <w:rsid w:val="00D77FF5"/>
    <w:rsid w:val="00D80034"/>
    <w:rsid w:val="00D8019F"/>
    <w:rsid w:val="00D801C6"/>
    <w:rsid w:val="00D80232"/>
    <w:rsid w:val="00D802D5"/>
    <w:rsid w:val="00D80317"/>
    <w:rsid w:val="00D80558"/>
    <w:rsid w:val="00D80742"/>
    <w:rsid w:val="00D8088B"/>
    <w:rsid w:val="00D8090E"/>
    <w:rsid w:val="00D80BBB"/>
    <w:rsid w:val="00D80C5D"/>
    <w:rsid w:val="00D80DAD"/>
    <w:rsid w:val="00D80E57"/>
    <w:rsid w:val="00D80E9E"/>
    <w:rsid w:val="00D81333"/>
    <w:rsid w:val="00D813B9"/>
    <w:rsid w:val="00D81669"/>
    <w:rsid w:val="00D81A76"/>
    <w:rsid w:val="00D81ADD"/>
    <w:rsid w:val="00D81D44"/>
    <w:rsid w:val="00D81DF8"/>
    <w:rsid w:val="00D81EFF"/>
    <w:rsid w:val="00D82046"/>
    <w:rsid w:val="00D82171"/>
    <w:rsid w:val="00D82214"/>
    <w:rsid w:val="00D8224B"/>
    <w:rsid w:val="00D822E1"/>
    <w:rsid w:val="00D823B2"/>
    <w:rsid w:val="00D826BC"/>
    <w:rsid w:val="00D8274D"/>
    <w:rsid w:val="00D829EF"/>
    <w:rsid w:val="00D82A41"/>
    <w:rsid w:val="00D82C51"/>
    <w:rsid w:val="00D82D7E"/>
    <w:rsid w:val="00D83046"/>
    <w:rsid w:val="00D83135"/>
    <w:rsid w:val="00D83158"/>
    <w:rsid w:val="00D83164"/>
    <w:rsid w:val="00D8338F"/>
    <w:rsid w:val="00D83409"/>
    <w:rsid w:val="00D83537"/>
    <w:rsid w:val="00D8370D"/>
    <w:rsid w:val="00D83A3F"/>
    <w:rsid w:val="00D83B0F"/>
    <w:rsid w:val="00D83CAA"/>
    <w:rsid w:val="00D83CBD"/>
    <w:rsid w:val="00D8417A"/>
    <w:rsid w:val="00D841BE"/>
    <w:rsid w:val="00D8444F"/>
    <w:rsid w:val="00D844B8"/>
    <w:rsid w:val="00D8457B"/>
    <w:rsid w:val="00D8458E"/>
    <w:rsid w:val="00D84806"/>
    <w:rsid w:val="00D8481A"/>
    <w:rsid w:val="00D848AC"/>
    <w:rsid w:val="00D84A15"/>
    <w:rsid w:val="00D84B35"/>
    <w:rsid w:val="00D84C04"/>
    <w:rsid w:val="00D84EBE"/>
    <w:rsid w:val="00D84EF8"/>
    <w:rsid w:val="00D85280"/>
    <w:rsid w:val="00D859ED"/>
    <w:rsid w:val="00D85A22"/>
    <w:rsid w:val="00D85AB3"/>
    <w:rsid w:val="00D85DF0"/>
    <w:rsid w:val="00D85E9B"/>
    <w:rsid w:val="00D85F3A"/>
    <w:rsid w:val="00D8613C"/>
    <w:rsid w:val="00D861BA"/>
    <w:rsid w:val="00D8647F"/>
    <w:rsid w:val="00D864E5"/>
    <w:rsid w:val="00D86541"/>
    <w:rsid w:val="00D867E5"/>
    <w:rsid w:val="00D86A51"/>
    <w:rsid w:val="00D86BBE"/>
    <w:rsid w:val="00D86E2E"/>
    <w:rsid w:val="00D86EFB"/>
    <w:rsid w:val="00D86FD5"/>
    <w:rsid w:val="00D87044"/>
    <w:rsid w:val="00D8717A"/>
    <w:rsid w:val="00D872DD"/>
    <w:rsid w:val="00D87361"/>
    <w:rsid w:val="00D87487"/>
    <w:rsid w:val="00D876B4"/>
    <w:rsid w:val="00D876DC"/>
    <w:rsid w:val="00D87710"/>
    <w:rsid w:val="00D8774D"/>
    <w:rsid w:val="00D87931"/>
    <w:rsid w:val="00D879FD"/>
    <w:rsid w:val="00D87A33"/>
    <w:rsid w:val="00D87A44"/>
    <w:rsid w:val="00D87A8E"/>
    <w:rsid w:val="00D87ABB"/>
    <w:rsid w:val="00D90056"/>
    <w:rsid w:val="00D90110"/>
    <w:rsid w:val="00D90117"/>
    <w:rsid w:val="00D9049C"/>
    <w:rsid w:val="00D908B3"/>
    <w:rsid w:val="00D909CD"/>
    <w:rsid w:val="00D90C35"/>
    <w:rsid w:val="00D90E36"/>
    <w:rsid w:val="00D911D1"/>
    <w:rsid w:val="00D91275"/>
    <w:rsid w:val="00D912CC"/>
    <w:rsid w:val="00D913C3"/>
    <w:rsid w:val="00D91526"/>
    <w:rsid w:val="00D9172F"/>
    <w:rsid w:val="00D917CD"/>
    <w:rsid w:val="00D91A01"/>
    <w:rsid w:val="00D91C7E"/>
    <w:rsid w:val="00D91D19"/>
    <w:rsid w:val="00D91D8A"/>
    <w:rsid w:val="00D91F87"/>
    <w:rsid w:val="00D92370"/>
    <w:rsid w:val="00D92466"/>
    <w:rsid w:val="00D9256D"/>
    <w:rsid w:val="00D92599"/>
    <w:rsid w:val="00D92784"/>
    <w:rsid w:val="00D927E6"/>
    <w:rsid w:val="00D92B70"/>
    <w:rsid w:val="00D92C98"/>
    <w:rsid w:val="00D92DDB"/>
    <w:rsid w:val="00D92F4C"/>
    <w:rsid w:val="00D92F6E"/>
    <w:rsid w:val="00D92FAD"/>
    <w:rsid w:val="00D9328C"/>
    <w:rsid w:val="00D93334"/>
    <w:rsid w:val="00D9333F"/>
    <w:rsid w:val="00D9334D"/>
    <w:rsid w:val="00D93627"/>
    <w:rsid w:val="00D93656"/>
    <w:rsid w:val="00D93BB5"/>
    <w:rsid w:val="00D93D80"/>
    <w:rsid w:val="00D93E5A"/>
    <w:rsid w:val="00D93F84"/>
    <w:rsid w:val="00D9401C"/>
    <w:rsid w:val="00D9410D"/>
    <w:rsid w:val="00D94275"/>
    <w:rsid w:val="00D94382"/>
    <w:rsid w:val="00D9461E"/>
    <w:rsid w:val="00D946D8"/>
    <w:rsid w:val="00D947BA"/>
    <w:rsid w:val="00D947D8"/>
    <w:rsid w:val="00D94ADF"/>
    <w:rsid w:val="00D951FC"/>
    <w:rsid w:val="00D95775"/>
    <w:rsid w:val="00D95850"/>
    <w:rsid w:val="00D95857"/>
    <w:rsid w:val="00D958E2"/>
    <w:rsid w:val="00D95BA8"/>
    <w:rsid w:val="00D95C0E"/>
    <w:rsid w:val="00D95CA8"/>
    <w:rsid w:val="00D95D47"/>
    <w:rsid w:val="00D95D9A"/>
    <w:rsid w:val="00D95DAC"/>
    <w:rsid w:val="00D95EB9"/>
    <w:rsid w:val="00D95EDA"/>
    <w:rsid w:val="00D96218"/>
    <w:rsid w:val="00D96706"/>
    <w:rsid w:val="00D96A92"/>
    <w:rsid w:val="00D96BA4"/>
    <w:rsid w:val="00D96C6F"/>
    <w:rsid w:val="00D97171"/>
    <w:rsid w:val="00D972A9"/>
    <w:rsid w:val="00D97517"/>
    <w:rsid w:val="00D9752E"/>
    <w:rsid w:val="00D975AC"/>
    <w:rsid w:val="00D976F7"/>
    <w:rsid w:val="00D9779D"/>
    <w:rsid w:val="00D97937"/>
    <w:rsid w:val="00D97A2E"/>
    <w:rsid w:val="00D97AFE"/>
    <w:rsid w:val="00D97D10"/>
    <w:rsid w:val="00D97E74"/>
    <w:rsid w:val="00DA03F6"/>
    <w:rsid w:val="00DA05ED"/>
    <w:rsid w:val="00DA0643"/>
    <w:rsid w:val="00DA081B"/>
    <w:rsid w:val="00DA09A8"/>
    <w:rsid w:val="00DA0BE9"/>
    <w:rsid w:val="00DA0CB1"/>
    <w:rsid w:val="00DA0DFD"/>
    <w:rsid w:val="00DA0E9C"/>
    <w:rsid w:val="00DA1258"/>
    <w:rsid w:val="00DA1524"/>
    <w:rsid w:val="00DA169D"/>
    <w:rsid w:val="00DA1A11"/>
    <w:rsid w:val="00DA1BD7"/>
    <w:rsid w:val="00DA1C35"/>
    <w:rsid w:val="00DA1D73"/>
    <w:rsid w:val="00DA1EC1"/>
    <w:rsid w:val="00DA1ED1"/>
    <w:rsid w:val="00DA1EE0"/>
    <w:rsid w:val="00DA1EE8"/>
    <w:rsid w:val="00DA21A7"/>
    <w:rsid w:val="00DA2220"/>
    <w:rsid w:val="00DA2323"/>
    <w:rsid w:val="00DA234B"/>
    <w:rsid w:val="00DA2521"/>
    <w:rsid w:val="00DA2588"/>
    <w:rsid w:val="00DA286A"/>
    <w:rsid w:val="00DA2A8E"/>
    <w:rsid w:val="00DA2A99"/>
    <w:rsid w:val="00DA2B43"/>
    <w:rsid w:val="00DA2CDC"/>
    <w:rsid w:val="00DA2E29"/>
    <w:rsid w:val="00DA30AE"/>
    <w:rsid w:val="00DA3541"/>
    <w:rsid w:val="00DA36CE"/>
    <w:rsid w:val="00DA3960"/>
    <w:rsid w:val="00DA39AF"/>
    <w:rsid w:val="00DA3AAF"/>
    <w:rsid w:val="00DA3CF4"/>
    <w:rsid w:val="00DA3F5E"/>
    <w:rsid w:val="00DA405E"/>
    <w:rsid w:val="00DA4090"/>
    <w:rsid w:val="00DA40E6"/>
    <w:rsid w:val="00DA4123"/>
    <w:rsid w:val="00DA4379"/>
    <w:rsid w:val="00DA455E"/>
    <w:rsid w:val="00DA45E6"/>
    <w:rsid w:val="00DA465E"/>
    <w:rsid w:val="00DA46D0"/>
    <w:rsid w:val="00DA482B"/>
    <w:rsid w:val="00DA4843"/>
    <w:rsid w:val="00DA48B0"/>
    <w:rsid w:val="00DA4AA3"/>
    <w:rsid w:val="00DA4B63"/>
    <w:rsid w:val="00DA4D8C"/>
    <w:rsid w:val="00DA4E14"/>
    <w:rsid w:val="00DA51A0"/>
    <w:rsid w:val="00DA51AA"/>
    <w:rsid w:val="00DA524D"/>
    <w:rsid w:val="00DA5562"/>
    <w:rsid w:val="00DA5835"/>
    <w:rsid w:val="00DA5B62"/>
    <w:rsid w:val="00DA5CCC"/>
    <w:rsid w:val="00DA5D5E"/>
    <w:rsid w:val="00DA623D"/>
    <w:rsid w:val="00DA6300"/>
    <w:rsid w:val="00DA631B"/>
    <w:rsid w:val="00DA6496"/>
    <w:rsid w:val="00DA656E"/>
    <w:rsid w:val="00DA6631"/>
    <w:rsid w:val="00DA674D"/>
    <w:rsid w:val="00DA6808"/>
    <w:rsid w:val="00DA6883"/>
    <w:rsid w:val="00DA6C34"/>
    <w:rsid w:val="00DA6DA8"/>
    <w:rsid w:val="00DA6DCB"/>
    <w:rsid w:val="00DA6E88"/>
    <w:rsid w:val="00DA7342"/>
    <w:rsid w:val="00DA7399"/>
    <w:rsid w:val="00DA76A4"/>
    <w:rsid w:val="00DA772D"/>
    <w:rsid w:val="00DA7A01"/>
    <w:rsid w:val="00DA7CC7"/>
    <w:rsid w:val="00DA7E2C"/>
    <w:rsid w:val="00DA7FE2"/>
    <w:rsid w:val="00DB0141"/>
    <w:rsid w:val="00DB0245"/>
    <w:rsid w:val="00DB0597"/>
    <w:rsid w:val="00DB065C"/>
    <w:rsid w:val="00DB088A"/>
    <w:rsid w:val="00DB08AA"/>
    <w:rsid w:val="00DB08C0"/>
    <w:rsid w:val="00DB0995"/>
    <w:rsid w:val="00DB0A08"/>
    <w:rsid w:val="00DB0C06"/>
    <w:rsid w:val="00DB0C34"/>
    <w:rsid w:val="00DB0D3C"/>
    <w:rsid w:val="00DB0D6A"/>
    <w:rsid w:val="00DB0E5A"/>
    <w:rsid w:val="00DB0EDD"/>
    <w:rsid w:val="00DB1028"/>
    <w:rsid w:val="00DB1148"/>
    <w:rsid w:val="00DB1287"/>
    <w:rsid w:val="00DB12EF"/>
    <w:rsid w:val="00DB15A8"/>
    <w:rsid w:val="00DB1821"/>
    <w:rsid w:val="00DB1950"/>
    <w:rsid w:val="00DB1ACF"/>
    <w:rsid w:val="00DB1F5D"/>
    <w:rsid w:val="00DB1F9D"/>
    <w:rsid w:val="00DB21D7"/>
    <w:rsid w:val="00DB2429"/>
    <w:rsid w:val="00DB25E4"/>
    <w:rsid w:val="00DB2859"/>
    <w:rsid w:val="00DB2CF2"/>
    <w:rsid w:val="00DB3447"/>
    <w:rsid w:val="00DB351A"/>
    <w:rsid w:val="00DB3672"/>
    <w:rsid w:val="00DB3689"/>
    <w:rsid w:val="00DB3AEE"/>
    <w:rsid w:val="00DB3B8C"/>
    <w:rsid w:val="00DB3C2B"/>
    <w:rsid w:val="00DB3CC0"/>
    <w:rsid w:val="00DB3CC1"/>
    <w:rsid w:val="00DB3E31"/>
    <w:rsid w:val="00DB3E83"/>
    <w:rsid w:val="00DB4014"/>
    <w:rsid w:val="00DB416E"/>
    <w:rsid w:val="00DB4201"/>
    <w:rsid w:val="00DB42C4"/>
    <w:rsid w:val="00DB44C3"/>
    <w:rsid w:val="00DB45B4"/>
    <w:rsid w:val="00DB45BA"/>
    <w:rsid w:val="00DB466D"/>
    <w:rsid w:val="00DB47CF"/>
    <w:rsid w:val="00DB486B"/>
    <w:rsid w:val="00DB488A"/>
    <w:rsid w:val="00DB4A9C"/>
    <w:rsid w:val="00DB4C2F"/>
    <w:rsid w:val="00DB4F86"/>
    <w:rsid w:val="00DB513A"/>
    <w:rsid w:val="00DB53D7"/>
    <w:rsid w:val="00DB54D3"/>
    <w:rsid w:val="00DB5599"/>
    <w:rsid w:val="00DB566A"/>
    <w:rsid w:val="00DB579D"/>
    <w:rsid w:val="00DB5937"/>
    <w:rsid w:val="00DB5B3B"/>
    <w:rsid w:val="00DB5B3C"/>
    <w:rsid w:val="00DB5B77"/>
    <w:rsid w:val="00DB5D1A"/>
    <w:rsid w:val="00DB5D64"/>
    <w:rsid w:val="00DB5DEA"/>
    <w:rsid w:val="00DB5EBD"/>
    <w:rsid w:val="00DB5F60"/>
    <w:rsid w:val="00DB6383"/>
    <w:rsid w:val="00DB647C"/>
    <w:rsid w:val="00DB64A2"/>
    <w:rsid w:val="00DB64C4"/>
    <w:rsid w:val="00DB67CA"/>
    <w:rsid w:val="00DB69C1"/>
    <w:rsid w:val="00DB6C0D"/>
    <w:rsid w:val="00DB6D01"/>
    <w:rsid w:val="00DB6E0C"/>
    <w:rsid w:val="00DB70EE"/>
    <w:rsid w:val="00DB71B6"/>
    <w:rsid w:val="00DB743A"/>
    <w:rsid w:val="00DB758F"/>
    <w:rsid w:val="00DB7A5B"/>
    <w:rsid w:val="00DB7ABB"/>
    <w:rsid w:val="00DB7B02"/>
    <w:rsid w:val="00DB7B5E"/>
    <w:rsid w:val="00DB7BEC"/>
    <w:rsid w:val="00DB7E5B"/>
    <w:rsid w:val="00DB7F85"/>
    <w:rsid w:val="00DC0118"/>
    <w:rsid w:val="00DC0119"/>
    <w:rsid w:val="00DC01BD"/>
    <w:rsid w:val="00DC02BB"/>
    <w:rsid w:val="00DC032B"/>
    <w:rsid w:val="00DC04A6"/>
    <w:rsid w:val="00DC06C0"/>
    <w:rsid w:val="00DC0A55"/>
    <w:rsid w:val="00DC0CF0"/>
    <w:rsid w:val="00DC0D27"/>
    <w:rsid w:val="00DC0D7A"/>
    <w:rsid w:val="00DC0E6D"/>
    <w:rsid w:val="00DC0FE5"/>
    <w:rsid w:val="00DC1091"/>
    <w:rsid w:val="00DC131D"/>
    <w:rsid w:val="00DC138D"/>
    <w:rsid w:val="00DC1391"/>
    <w:rsid w:val="00DC143F"/>
    <w:rsid w:val="00DC1472"/>
    <w:rsid w:val="00DC153B"/>
    <w:rsid w:val="00DC1595"/>
    <w:rsid w:val="00DC1830"/>
    <w:rsid w:val="00DC18E6"/>
    <w:rsid w:val="00DC1E29"/>
    <w:rsid w:val="00DC2013"/>
    <w:rsid w:val="00DC2021"/>
    <w:rsid w:val="00DC29F9"/>
    <w:rsid w:val="00DC2BCE"/>
    <w:rsid w:val="00DC2D5F"/>
    <w:rsid w:val="00DC2D70"/>
    <w:rsid w:val="00DC2FC3"/>
    <w:rsid w:val="00DC3321"/>
    <w:rsid w:val="00DC3427"/>
    <w:rsid w:val="00DC3571"/>
    <w:rsid w:val="00DC3673"/>
    <w:rsid w:val="00DC37F7"/>
    <w:rsid w:val="00DC381F"/>
    <w:rsid w:val="00DC39B8"/>
    <w:rsid w:val="00DC3B40"/>
    <w:rsid w:val="00DC3B5E"/>
    <w:rsid w:val="00DC3E1D"/>
    <w:rsid w:val="00DC3EBA"/>
    <w:rsid w:val="00DC3F0E"/>
    <w:rsid w:val="00DC425E"/>
    <w:rsid w:val="00DC4464"/>
    <w:rsid w:val="00DC4652"/>
    <w:rsid w:val="00DC484F"/>
    <w:rsid w:val="00DC485B"/>
    <w:rsid w:val="00DC4B1E"/>
    <w:rsid w:val="00DC4B62"/>
    <w:rsid w:val="00DC4B6A"/>
    <w:rsid w:val="00DC4B81"/>
    <w:rsid w:val="00DC4F66"/>
    <w:rsid w:val="00DC50B4"/>
    <w:rsid w:val="00DC50DE"/>
    <w:rsid w:val="00DC5212"/>
    <w:rsid w:val="00DC5339"/>
    <w:rsid w:val="00DC54A5"/>
    <w:rsid w:val="00DC55BA"/>
    <w:rsid w:val="00DC5787"/>
    <w:rsid w:val="00DC5D3F"/>
    <w:rsid w:val="00DC5EBB"/>
    <w:rsid w:val="00DC65AD"/>
    <w:rsid w:val="00DC66D6"/>
    <w:rsid w:val="00DC6709"/>
    <w:rsid w:val="00DC685D"/>
    <w:rsid w:val="00DC69AD"/>
    <w:rsid w:val="00DC6CA7"/>
    <w:rsid w:val="00DC6D18"/>
    <w:rsid w:val="00DC6DAC"/>
    <w:rsid w:val="00DC6F75"/>
    <w:rsid w:val="00DC7142"/>
    <w:rsid w:val="00DC7201"/>
    <w:rsid w:val="00DC744B"/>
    <w:rsid w:val="00DC75FB"/>
    <w:rsid w:val="00DC7705"/>
    <w:rsid w:val="00DC7869"/>
    <w:rsid w:val="00DC7ADC"/>
    <w:rsid w:val="00DC7B6C"/>
    <w:rsid w:val="00DC7D52"/>
    <w:rsid w:val="00DC7D6F"/>
    <w:rsid w:val="00DC7E5E"/>
    <w:rsid w:val="00DD0025"/>
    <w:rsid w:val="00DD010D"/>
    <w:rsid w:val="00DD01EE"/>
    <w:rsid w:val="00DD0258"/>
    <w:rsid w:val="00DD041D"/>
    <w:rsid w:val="00DD04CC"/>
    <w:rsid w:val="00DD05BE"/>
    <w:rsid w:val="00DD07BD"/>
    <w:rsid w:val="00DD07C0"/>
    <w:rsid w:val="00DD0813"/>
    <w:rsid w:val="00DD0862"/>
    <w:rsid w:val="00DD089E"/>
    <w:rsid w:val="00DD0919"/>
    <w:rsid w:val="00DD0D76"/>
    <w:rsid w:val="00DD115D"/>
    <w:rsid w:val="00DD1206"/>
    <w:rsid w:val="00DD1584"/>
    <w:rsid w:val="00DD1657"/>
    <w:rsid w:val="00DD17A3"/>
    <w:rsid w:val="00DD18B5"/>
    <w:rsid w:val="00DD1AE7"/>
    <w:rsid w:val="00DD1B4C"/>
    <w:rsid w:val="00DD1E63"/>
    <w:rsid w:val="00DD1EA2"/>
    <w:rsid w:val="00DD21E1"/>
    <w:rsid w:val="00DD2341"/>
    <w:rsid w:val="00DD236A"/>
    <w:rsid w:val="00DD239B"/>
    <w:rsid w:val="00DD26CE"/>
    <w:rsid w:val="00DD2714"/>
    <w:rsid w:val="00DD2924"/>
    <w:rsid w:val="00DD2A30"/>
    <w:rsid w:val="00DD2D78"/>
    <w:rsid w:val="00DD2F09"/>
    <w:rsid w:val="00DD302C"/>
    <w:rsid w:val="00DD30EC"/>
    <w:rsid w:val="00DD327A"/>
    <w:rsid w:val="00DD3353"/>
    <w:rsid w:val="00DD3358"/>
    <w:rsid w:val="00DD378C"/>
    <w:rsid w:val="00DD39DE"/>
    <w:rsid w:val="00DD3D15"/>
    <w:rsid w:val="00DD3D64"/>
    <w:rsid w:val="00DD3D7D"/>
    <w:rsid w:val="00DD3DE7"/>
    <w:rsid w:val="00DD40BE"/>
    <w:rsid w:val="00DD4219"/>
    <w:rsid w:val="00DD457F"/>
    <w:rsid w:val="00DD46D0"/>
    <w:rsid w:val="00DD4EBF"/>
    <w:rsid w:val="00DD515A"/>
    <w:rsid w:val="00DD515F"/>
    <w:rsid w:val="00DD5856"/>
    <w:rsid w:val="00DD5952"/>
    <w:rsid w:val="00DD5A3D"/>
    <w:rsid w:val="00DD5B9B"/>
    <w:rsid w:val="00DD5BB3"/>
    <w:rsid w:val="00DD5CF1"/>
    <w:rsid w:val="00DD5F4F"/>
    <w:rsid w:val="00DD6741"/>
    <w:rsid w:val="00DD674B"/>
    <w:rsid w:val="00DD67BE"/>
    <w:rsid w:val="00DD69AF"/>
    <w:rsid w:val="00DD6B93"/>
    <w:rsid w:val="00DD6CC3"/>
    <w:rsid w:val="00DD6D58"/>
    <w:rsid w:val="00DD706C"/>
    <w:rsid w:val="00DD7177"/>
    <w:rsid w:val="00DD7563"/>
    <w:rsid w:val="00DD7665"/>
    <w:rsid w:val="00DD7992"/>
    <w:rsid w:val="00DD7BEB"/>
    <w:rsid w:val="00DD7E70"/>
    <w:rsid w:val="00DD7EEB"/>
    <w:rsid w:val="00DD7F1F"/>
    <w:rsid w:val="00DE00C8"/>
    <w:rsid w:val="00DE026E"/>
    <w:rsid w:val="00DE0360"/>
    <w:rsid w:val="00DE03E7"/>
    <w:rsid w:val="00DE05BA"/>
    <w:rsid w:val="00DE06CC"/>
    <w:rsid w:val="00DE080B"/>
    <w:rsid w:val="00DE0846"/>
    <w:rsid w:val="00DE087C"/>
    <w:rsid w:val="00DE08EC"/>
    <w:rsid w:val="00DE0F2A"/>
    <w:rsid w:val="00DE0FEC"/>
    <w:rsid w:val="00DE119C"/>
    <w:rsid w:val="00DE1203"/>
    <w:rsid w:val="00DE129E"/>
    <w:rsid w:val="00DE159A"/>
    <w:rsid w:val="00DE16B2"/>
    <w:rsid w:val="00DE1A4D"/>
    <w:rsid w:val="00DE1BA7"/>
    <w:rsid w:val="00DE1E5D"/>
    <w:rsid w:val="00DE1ED0"/>
    <w:rsid w:val="00DE2340"/>
    <w:rsid w:val="00DE24A1"/>
    <w:rsid w:val="00DE25F2"/>
    <w:rsid w:val="00DE26BB"/>
    <w:rsid w:val="00DE2763"/>
    <w:rsid w:val="00DE2C76"/>
    <w:rsid w:val="00DE2DB1"/>
    <w:rsid w:val="00DE2E2D"/>
    <w:rsid w:val="00DE2F7D"/>
    <w:rsid w:val="00DE3109"/>
    <w:rsid w:val="00DE315D"/>
    <w:rsid w:val="00DE3485"/>
    <w:rsid w:val="00DE357E"/>
    <w:rsid w:val="00DE369D"/>
    <w:rsid w:val="00DE38C2"/>
    <w:rsid w:val="00DE399F"/>
    <w:rsid w:val="00DE3C1C"/>
    <w:rsid w:val="00DE3E58"/>
    <w:rsid w:val="00DE3FC6"/>
    <w:rsid w:val="00DE411B"/>
    <w:rsid w:val="00DE41C1"/>
    <w:rsid w:val="00DE44CF"/>
    <w:rsid w:val="00DE4570"/>
    <w:rsid w:val="00DE4743"/>
    <w:rsid w:val="00DE4832"/>
    <w:rsid w:val="00DE495B"/>
    <w:rsid w:val="00DE4A8A"/>
    <w:rsid w:val="00DE4BBD"/>
    <w:rsid w:val="00DE4C35"/>
    <w:rsid w:val="00DE4D5E"/>
    <w:rsid w:val="00DE4E76"/>
    <w:rsid w:val="00DE4F82"/>
    <w:rsid w:val="00DE53D4"/>
    <w:rsid w:val="00DE5472"/>
    <w:rsid w:val="00DE5803"/>
    <w:rsid w:val="00DE581C"/>
    <w:rsid w:val="00DE59AB"/>
    <w:rsid w:val="00DE5BB8"/>
    <w:rsid w:val="00DE5DF7"/>
    <w:rsid w:val="00DE608D"/>
    <w:rsid w:val="00DE6296"/>
    <w:rsid w:val="00DE62BC"/>
    <w:rsid w:val="00DE6359"/>
    <w:rsid w:val="00DE6481"/>
    <w:rsid w:val="00DE6668"/>
    <w:rsid w:val="00DE669D"/>
    <w:rsid w:val="00DE6E67"/>
    <w:rsid w:val="00DE71C9"/>
    <w:rsid w:val="00DE71D7"/>
    <w:rsid w:val="00DE76A2"/>
    <w:rsid w:val="00DE777D"/>
    <w:rsid w:val="00DE792A"/>
    <w:rsid w:val="00DE7961"/>
    <w:rsid w:val="00DE7C44"/>
    <w:rsid w:val="00DF02EF"/>
    <w:rsid w:val="00DF042C"/>
    <w:rsid w:val="00DF0514"/>
    <w:rsid w:val="00DF051D"/>
    <w:rsid w:val="00DF0D0E"/>
    <w:rsid w:val="00DF0D59"/>
    <w:rsid w:val="00DF0DB6"/>
    <w:rsid w:val="00DF102C"/>
    <w:rsid w:val="00DF126E"/>
    <w:rsid w:val="00DF133E"/>
    <w:rsid w:val="00DF13E8"/>
    <w:rsid w:val="00DF197B"/>
    <w:rsid w:val="00DF19B7"/>
    <w:rsid w:val="00DF1B9B"/>
    <w:rsid w:val="00DF1DD5"/>
    <w:rsid w:val="00DF25DC"/>
    <w:rsid w:val="00DF2629"/>
    <w:rsid w:val="00DF263B"/>
    <w:rsid w:val="00DF276A"/>
    <w:rsid w:val="00DF2835"/>
    <w:rsid w:val="00DF2B6F"/>
    <w:rsid w:val="00DF2BA1"/>
    <w:rsid w:val="00DF2C14"/>
    <w:rsid w:val="00DF2D08"/>
    <w:rsid w:val="00DF2D6A"/>
    <w:rsid w:val="00DF2E05"/>
    <w:rsid w:val="00DF2E2D"/>
    <w:rsid w:val="00DF309E"/>
    <w:rsid w:val="00DF30BD"/>
    <w:rsid w:val="00DF3354"/>
    <w:rsid w:val="00DF3579"/>
    <w:rsid w:val="00DF3712"/>
    <w:rsid w:val="00DF38EE"/>
    <w:rsid w:val="00DF3B11"/>
    <w:rsid w:val="00DF3C8D"/>
    <w:rsid w:val="00DF3D9D"/>
    <w:rsid w:val="00DF3E2E"/>
    <w:rsid w:val="00DF3E89"/>
    <w:rsid w:val="00DF3E94"/>
    <w:rsid w:val="00DF3EDF"/>
    <w:rsid w:val="00DF41E3"/>
    <w:rsid w:val="00DF41FF"/>
    <w:rsid w:val="00DF449B"/>
    <w:rsid w:val="00DF44BF"/>
    <w:rsid w:val="00DF482C"/>
    <w:rsid w:val="00DF4FBB"/>
    <w:rsid w:val="00DF5064"/>
    <w:rsid w:val="00DF5159"/>
    <w:rsid w:val="00DF52E7"/>
    <w:rsid w:val="00DF52FD"/>
    <w:rsid w:val="00DF547F"/>
    <w:rsid w:val="00DF54AC"/>
    <w:rsid w:val="00DF5674"/>
    <w:rsid w:val="00DF57C2"/>
    <w:rsid w:val="00DF5818"/>
    <w:rsid w:val="00DF598F"/>
    <w:rsid w:val="00DF5CE1"/>
    <w:rsid w:val="00DF5D20"/>
    <w:rsid w:val="00DF5D27"/>
    <w:rsid w:val="00DF5D56"/>
    <w:rsid w:val="00DF5E55"/>
    <w:rsid w:val="00DF5EDC"/>
    <w:rsid w:val="00DF5FF2"/>
    <w:rsid w:val="00DF6109"/>
    <w:rsid w:val="00DF6513"/>
    <w:rsid w:val="00DF6532"/>
    <w:rsid w:val="00DF6642"/>
    <w:rsid w:val="00DF66F0"/>
    <w:rsid w:val="00DF6720"/>
    <w:rsid w:val="00DF67F8"/>
    <w:rsid w:val="00DF680D"/>
    <w:rsid w:val="00DF69DD"/>
    <w:rsid w:val="00DF6DB2"/>
    <w:rsid w:val="00DF6ECC"/>
    <w:rsid w:val="00DF702D"/>
    <w:rsid w:val="00DF7B33"/>
    <w:rsid w:val="00DF7B71"/>
    <w:rsid w:val="00DF7B81"/>
    <w:rsid w:val="00DF7C3D"/>
    <w:rsid w:val="00DF7C47"/>
    <w:rsid w:val="00DF7CA9"/>
    <w:rsid w:val="00DF7D60"/>
    <w:rsid w:val="00DF7E03"/>
    <w:rsid w:val="00DF7E32"/>
    <w:rsid w:val="00DF7F3A"/>
    <w:rsid w:val="00E0017C"/>
    <w:rsid w:val="00E00180"/>
    <w:rsid w:val="00E0036F"/>
    <w:rsid w:val="00E003CF"/>
    <w:rsid w:val="00E003DB"/>
    <w:rsid w:val="00E00418"/>
    <w:rsid w:val="00E006CA"/>
    <w:rsid w:val="00E00700"/>
    <w:rsid w:val="00E00991"/>
    <w:rsid w:val="00E00A1E"/>
    <w:rsid w:val="00E00A79"/>
    <w:rsid w:val="00E00A7F"/>
    <w:rsid w:val="00E00C7A"/>
    <w:rsid w:val="00E01018"/>
    <w:rsid w:val="00E0122F"/>
    <w:rsid w:val="00E0143A"/>
    <w:rsid w:val="00E01645"/>
    <w:rsid w:val="00E018DC"/>
    <w:rsid w:val="00E018E6"/>
    <w:rsid w:val="00E01912"/>
    <w:rsid w:val="00E0196D"/>
    <w:rsid w:val="00E01C96"/>
    <w:rsid w:val="00E01D83"/>
    <w:rsid w:val="00E0206E"/>
    <w:rsid w:val="00E02272"/>
    <w:rsid w:val="00E023F0"/>
    <w:rsid w:val="00E028C6"/>
    <w:rsid w:val="00E02A26"/>
    <w:rsid w:val="00E02B5D"/>
    <w:rsid w:val="00E02CC1"/>
    <w:rsid w:val="00E02E9E"/>
    <w:rsid w:val="00E02FC6"/>
    <w:rsid w:val="00E038D1"/>
    <w:rsid w:val="00E0398A"/>
    <w:rsid w:val="00E039BD"/>
    <w:rsid w:val="00E03C46"/>
    <w:rsid w:val="00E03C65"/>
    <w:rsid w:val="00E03D69"/>
    <w:rsid w:val="00E03DF2"/>
    <w:rsid w:val="00E03EFA"/>
    <w:rsid w:val="00E03FCE"/>
    <w:rsid w:val="00E040C4"/>
    <w:rsid w:val="00E04312"/>
    <w:rsid w:val="00E04529"/>
    <w:rsid w:val="00E04582"/>
    <w:rsid w:val="00E0476F"/>
    <w:rsid w:val="00E04774"/>
    <w:rsid w:val="00E0480E"/>
    <w:rsid w:val="00E04C05"/>
    <w:rsid w:val="00E04C85"/>
    <w:rsid w:val="00E04CF1"/>
    <w:rsid w:val="00E04D05"/>
    <w:rsid w:val="00E04F50"/>
    <w:rsid w:val="00E056D2"/>
    <w:rsid w:val="00E057BC"/>
    <w:rsid w:val="00E059D9"/>
    <w:rsid w:val="00E05B09"/>
    <w:rsid w:val="00E05EF0"/>
    <w:rsid w:val="00E05FD4"/>
    <w:rsid w:val="00E0606B"/>
    <w:rsid w:val="00E062D3"/>
    <w:rsid w:val="00E062F1"/>
    <w:rsid w:val="00E06515"/>
    <w:rsid w:val="00E06768"/>
    <w:rsid w:val="00E0677A"/>
    <w:rsid w:val="00E069B9"/>
    <w:rsid w:val="00E06B5C"/>
    <w:rsid w:val="00E06F2E"/>
    <w:rsid w:val="00E0705C"/>
    <w:rsid w:val="00E070C5"/>
    <w:rsid w:val="00E070E5"/>
    <w:rsid w:val="00E07237"/>
    <w:rsid w:val="00E07308"/>
    <w:rsid w:val="00E076DD"/>
    <w:rsid w:val="00E07A90"/>
    <w:rsid w:val="00E07C37"/>
    <w:rsid w:val="00E07C4C"/>
    <w:rsid w:val="00E07DD1"/>
    <w:rsid w:val="00E07F69"/>
    <w:rsid w:val="00E10118"/>
    <w:rsid w:val="00E1074E"/>
    <w:rsid w:val="00E1081D"/>
    <w:rsid w:val="00E1083A"/>
    <w:rsid w:val="00E10896"/>
    <w:rsid w:val="00E10954"/>
    <w:rsid w:val="00E10C50"/>
    <w:rsid w:val="00E10C6B"/>
    <w:rsid w:val="00E119F2"/>
    <w:rsid w:val="00E11CE4"/>
    <w:rsid w:val="00E11DC8"/>
    <w:rsid w:val="00E11E2A"/>
    <w:rsid w:val="00E11FF1"/>
    <w:rsid w:val="00E1286D"/>
    <w:rsid w:val="00E12B4E"/>
    <w:rsid w:val="00E12C73"/>
    <w:rsid w:val="00E13041"/>
    <w:rsid w:val="00E13261"/>
    <w:rsid w:val="00E133B2"/>
    <w:rsid w:val="00E133B9"/>
    <w:rsid w:val="00E133C1"/>
    <w:rsid w:val="00E133C2"/>
    <w:rsid w:val="00E133E2"/>
    <w:rsid w:val="00E13632"/>
    <w:rsid w:val="00E13723"/>
    <w:rsid w:val="00E13864"/>
    <w:rsid w:val="00E13A11"/>
    <w:rsid w:val="00E13AA6"/>
    <w:rsid w:val="00E13B6F"/>
    <w:rsid w:val="00E13E77"/>
    <w:rsid w:val="00E14010"/>
    <w:rsid w:val="00E1418F"/>
    <w:rsid w:val="00E141AA"/>
    <w:rsid w:val="00E141B8"/>
    <w:rsid w:val="00E141FE"/>
    <w:rsid w:val="00E14281"/>
    <w:rsid w:val="00E14519"/>
    <w:rsid w:val="00E145FA"/>
    <w:rsid w:val="00E147C3"/>
    <w:rsid w:val="00E14AED"/>
    <w:rsid w:val="00E14C2B"/>
    <w:rsid w:val="00E14D91"/>
    <w:rsid w:val="00E14F8E"/>
    <w:rsid w:val="00E151AA"/>
    <w:rsid w:val="00E153EC"/>
    <w:rsid w:val="00E1561E"/>
    <w:rsid w:val="00E156CA"/>
    <w:rsid w:val="00E1575D"/>
    <w:rsid w:val="00E158F8"/>
    <w:rsid w:val="00E15962"/>
    <w:rsid w:val="00E159C7"/>
    <w:rsid w:val="00E15A4D"/>
    <w:rsid w:val="00E15BF9"/>
    <w:rsid w:val="00E1619B"/>
    <w:rsid w:val="00E16276"/>
    <w:rsid w:val="00E16307"/>
    <w:rsid w:val="00E16404"/>
    <w:rsid w:val="00E165F2"/>
    <w:rsid w:val="00E16614"/>
    <w:rsid w:val="00E16868"/>
    <w:rsid w:val="00E169B3"/>
    <w:rsid w:val="00E16AEA"/>
    <w:rsid w:val="00E16E9C"/>
    <w:rsid w:val="00E170C4"/>
    <w:rsid w:val="00E17213"/>
    <w:rsid w:val="00E172EB"/>
    <w:rsid w:val="00E175D4"/>
    <w:rsid w:val="00E1762A"/>
    <w:rsid w:val="00E17882"/>
    <w:rsid w:val="00E17A9D"/>
    <w:rsid w:val="00E17C81"/>
    <w:rsid w:val="00E17F36"/>
    <w:rsid w:val="00E20010"/>
    <w:rsid w:val="00E20238"/>
    <w:rsid w:val="00E20BE8"/>
    <w:rsid w:val="00E20DC3"/>
    <w:rsid w:val="00E21065"/>
    <w:rsid w:val="00E2113A"/>
    <w:rsid w:val="00E21238"/>
    <w:rsid w:val="00E21344"/>
    <w:rsid w:val="00E213E1"/>
    <w:rsid w:val="00E213E5"/>
    <w:rsid w:val="00E214EC"/>
    <w:rsid w:val="00E2184A"/>
    <w:rsid w:val="00E21926"/>
    <w:rsid w:val="00E2194F"/>
    <w:rsid w:val="00E21A2D"/>
    <w:rsid w:val="00E21AAC"/>
    <w:rsid w:val="00E21B28"/>
    <w:rsid w:val="00E21F8F"/>
    <w:rsid w:val="00E21FD3"/>
    <w:rsid w:val="00E220DA"/>
    <w:rsid w:val="00E22158"/>
    <w:rsid w:val="00E221FF"/>
    <w:rsid w:val="00E2238B"/>
    <w:rsid w:val="00E2268C"/>
    <w:rsid w:val="00E22771"/>
    <w:rsid w:val="00E22AC9"/>
    <w:rsid w:val="00E22B0E"/>
    <w:rsid w:val="00E22B20"/>
    <w:rsid w:val="00E22BA0"/>
    <w:rsid w:val="00E22CBE"/>
    <w:rsid w:val="00E22D28"/>
    <w:rsid w:val="00E22F7D"/>
    <w:rsid w:val="00E23003"/>
    <w:rsid w:val="00E230F4"/>
    <w:rsid w:val="00E23544"/>
    <w:rsid w:val="00E2360A"/>
    <w:rsid w:val="00E236C0"/>
    <w:rsid w:val="00E23742"/>
    <w:rsid w:val="00E23760"/>
    <w:rsid w:val="00E23A88"/>
    <w:rsid w:val="00E23AC0"/>
    <w:rsid w:val="00E23CDE"/>
    <w:rsid w:val="00E23E65"/>
    <w:rsid w:val="00E23F2F"/>
    <w:rsid w:val="00E23F39"/>
    <w:rsid w:val="00E23F48"/>
    <w:rsid w:val="00E24397"/>
    <w:rsid w:val="00E243F3"/>
    <w:rsid w:val="00E245B5"/>
    <w:rsid w:val="00E24916"/>
    <w:rsid w:val="00E24989"/>
    <w:rsid w:val="00E24BAB"/>
    <w:rsid w:val="00E24CE3"/>
    <w:rsid w:val="00E25040"/>
    <w:rsid w:val="00E250D7"/>
    <w:rsid w:val="00E250E0"/>
    <w:rsid w:val="00E25222"/>
    <w:rsid w:val="00E2538F"/>
    <w:rsid w:val="00E2570A"/>
    <w:rsid w:val="00E25917"/>
    <w:rsid w:val="00E25B17"/>
    <w:rsid w:val="00E25BDC"/>
    <w:rsid w:val="00E25C0A"/>
    <w:rsid w:val="00E25D13"/>
    <w:rsid w:val="00E25DA1"/>
    <w:rsid w:val="00E26036"/>
    <w:rsid w:val="00E2607A"/>
    <w:rsid w:val="00E261A5"/>
    <w:rsid w:val="00E262A0"/>
    <w:rsid w:val="00E26391"/>
    <w:rsid w:val="00E263B4"/>
    <w:rsid w:val="00E265FB"/>
    <w:rsid w:val="00E2660C"/>
    <w:rsid w:val="00E267DE"/>
    <w:rsid w:val="00E27202"/>
    <w:rsid w:val="00E2734F"/>
    <w:rsid w:val="00E2752B"/>
    <w:rsid w:val="00E2761D"/>
    <w:rsid w:val="00E277CF"/>
    <w:rsid w:val="00E2788A"/>
    <w:rsid w:val="00E27AAD"/>
    <w:rsid w:val="00E27AF9"/>
    <w:rsid w:val="00E27E66"/>
    <w:rsid w:val="00E301A3"/>
    <w:rsid w:val="00E301CE"/>
    <w:rsid w:val="00E30258"/>
    <w:rsid w:val="00E303F4"/>
    <w:rsid w:val="00E3045A"/>
    <w:rsid w:val="00E30794"/>
    <w:rsid w:val="00E309FF"/>
    <w:rsid w:val="00E30A7F"/>
    <w:rsid w:val="00E30DA6"/>
    <w:rsid w:val="00E30F4D"/>
    <w:rsid w:val="00E312D3"/>
    <w:rsid w:val="00E313F3"/>
    <w:rsid w:val="00E314B3"/>
    <w:rsid w:val="00E314CF"/>
    <w:rsid w:val="00E31632"/>
    <w:rsid w:val="00E3189E"/>
    <w:rsid w:val="00E3192D"/>
    <w:rsid w:val="00E31B98"/>
    <w:rsid w:val="00E31CC7"/>
    <w:rsid w:val="00E32100"/>
    <w:rsid w:val="00E32160"/>
    <w:rsid w:val="00E32189"/>
    <w:rsid w:val="00E322FF"/>
    <w:rsid w:val="00E3240F"/>
    <w:rsid w:val="00E3269E"/>
    <w:rsid w:val="00E326E9"/>
    <w:rsid w:val="00E32747"/>
    <w:rsid w:val="00E32AAC"/>
    <w:rsid w:val="00E32B52"/>
    <w:rsid w:val="00E32CEC"/>
    <w:rsid w:val="00E32F4B"/>
    <w:rsid w:val="00E33354"/>
    <w:rsid w:val="00E33369"/>
    <w:rsid w:val="00E333B6"/>
    <w:rsid w:val="00E336B1"/>
    <w:rsid w:val="00E337C8"/>
    <w:rsid w:val="00E337F6"/>
    <w:rsid w:val="00E33FCE"/>
    <w:rsid w:val="00E33FFE"/>
    <w:rsid w:val="00E34313"/>
    <w:rsid w:val="00E344EC"/>
    <w:rsid w:val="00E346F8"/>
    <w:rsid w:val="00E34726"/>
    <w:rsid w:val="00E3474D"/>
    <w:rsid w:val="00E34990"/>
    <w:rsid w:val="00E34F02"/>
    <w:rsid w:val="00E34F3C"/>
    <w:rsid w:val="00E350CA"/>
    <w:rsid w:val="00E3517C"/>
    <w:rsid w:val="00E351C5"/>
    <w:rsid w:val="00E35561"/>
    <w:rsid w:val="00E35730"/>
    <w:rsid w:val="00E357C1"/>
    <w:rsid w:val="00E35BD9"/>
    <w:rsid w:val="00E35F3E"/>
    <w:rsid w:val="00E35F4D"/>
    <w:rsid w:val="00E35F69"/>
    <w:rsid w:val="00E36054"/>
    <w:rsid w:val="00E36081"/>
    <w:rsid w:val="00E36218"/>
    <w:rsid w:val="00E3637E"/>
    <w:rsid w:val="00E36410"/>
    <w:rsid w:val="00E365A4"/>
    <w:rsid w:val="00E3666C"/>
    <w:rsid w:val="00E368D8"/>
    <w:rsid w:val="00E36979"/>
    <w:rsid w:val="00E36B2A"/>
    <w:rsid w:val="00E36B4B"/>
    <w:rsid w:val="00E36B98"/>
    <w:rsid w:val="00E36D86"/>
    <w:rsid w:val="00E36EBA"/>
    <w:rsid w:val="00E371EE"/>
    <w:rsid w:val="00E37601"/>
    <w:rsid w:val="00E37A97"/>
    <w:rsid w:val="00E37AB5"/>
    <w:rsid w:val="00E37C53"/>
    <w:rsid w:val="00E37FA2"/>
    <w:rsid w:val="00E40170"/>
    <w:rsid w:val="00E40171"/>
    <w:rsid w:val="00E40225"/>
    <w:rsid w:val="00E4023D"/>
    <w:rsid w:val="00E4086E"/>
    <w:rsid w:val="00E40B8A"/>
    <w:rsid w:val="00E40EB9"/>
    <w:rsid w:val="00E40FB0"/>
    <w:rsid w:val="00E41001"/>
    <w:rsid w:val="00E414E4"/>
    <w:rsid w:val="00E419BF"/>
    <w:rsid w:val="00E41B31"/>
    <w:rsid w:val="00E41B46"/>
    <w:rsid w:val="00E41C24"/>
    <w:rsid w:val="00E41D43"/>
    <w:rsid w:val="00E41EC8"/>
    <w:rsid w:val="00E422CD"/>
    <w:rsid w:val="00E422D8"/>
    <w:rsid w:val="00E4290C"/>
    <w:rsid w:val="00E4293F"/>
    <w:rsid w:val="00E42E82"/>
    <w:rsid w:val="00E43150"/>
    <w:rsid w:val="00E4324C"/>
    <w:rsid w:val="00E4325D"/>
    <w:rsid w:val="00E432AE"/>
    <w:rsid w:val="00E43415"/>
    <w:rsid w:val="00E43446"/>
    <w:rsid w:val="00E434CD"/>
    <w:rsid w:val="00E4382C"/>
    <w:rsid w:val="00E4391D"/>
    <w:rsid w:val="00E439D6"/>
    <w:rsid w:val="00E43B25"/>
    <w:rsid w:val="00E43C45"/>
    <w:rsid w:val="00E43C49"/>
    <w:rsid w:val="00E43CFA"/>
    <w:rsid w:val="00E43D0B"/>
    <w:rsid w:val="00E43D67"/>
    <w:rsid w:val="00E43D99"/>
    <w:rsid w:val="00E43EAD"/>
    <w:rsid w:val="00E44171"/>
    <w:rsid w:val="00E442E6"/>
    <w:rsid w:val="00E44482"/>
    <w:rsid w:val="00E444C3"/>
    <w:rsid w:val="00E4457D"/>
    <w:rsid w:val="00E44592"/>
    <w:rsid w:val="00E446EA"/>
    <w:rsid w:val="00E44AB3"/>
    <w:rsid w:val="00E45294"/>
    <w:rsid w:val="00E45520"/>
    <w:rsid w:val="00E45715"/>
    <w:rsid w:val="00E457EF"/>
    <w:rsid w:val="00E45A58"/>
    <w:rsid w:val="00E45C11"/>
    <w:rsid w:val="00E45FF2"/>
    <w:rsid w:val="00E46004"/>
    <w:rsid w:val="00E460C7"/>
    <w:rsid w:val="00E460FA"/>
    <w:rsid w:val="00E46165"/>
    <w:rsid w:val="00E4638A"/>
    <w:rsid w:val="00E463FB"/>
    <w:rsid w:val="00E46470"/>
    <w:rsid w:val="00E46559"/>
    <w:rsid w:val="00E465A2"/>
    <w:rsid w:val="00E465F6"/>
    <w:rsid w:val="00E46B17"/>
    <w:rsid w:val="00E46DB1"/>
    <w:rsid w:val="00E46EC0"/>
    <w:rsid w:val="00E46F97"/>
    <w:rsid w:val="00E47494"/>
    <w:rsid w:val="00E47A1E"/>
    <w:rsid w:val="00E47A48"/>
    <w:rsid w:val="00E47C1F"/>
    <w:rsid w:val="00E5007F"/>
    <w:rsid w:val="00E500A9"/>
    <w:rsid w:val="00E50274"/>
    <w:rsid w:val="00E50302"/>
    <w:rsid w:val="00E5039D"/>
    <w:rsid w:val="00E505A7"/>
    <w:rsid w:val="00E505C9"/>
    <w:rsid w:val="00E50689"/>
    <w:rsid w:val="00E5071C"/>
    <w:rsid w:val="00E507C4"/>
    <w:rsid w:val="00E50889"/>
    <w:rsid w:val="00E50AAE"/>
    <w:rsid w:val="00E50BC5"/>
    <w:rsid w:val="00E50BD2"/>
    <w:rsid w:val="00E50BFA"/>
    <w:rsid w:val="00E50D2D"/>
    <w:rsid w:val="00E51352"/>
    <w:rsid w:val="00E51432"/>
    <w:rsid w:val="00E51452"/>
    <w:rsid w:val="00E51618"/>
    <w:rsid w:val="00E51771"/>
    <w:rsid w:val="00E518DA"/>
    <w:rsid w:val="00E51E7B"/>
    <w:rsid w:val="00E520A0"/>
    <w:rsid w:val="00E52261"/>
    <w:rsid w:val="00E52437"/>
    <w:rsid w:val="00E525AC"/>
    <w:rsid w:val="00E52759"/>
    <w:rsid w:val="00E52B25"/>
    <w:rsid w:val="00E52EB2"/>
    <w:rsid w:val="00E52F13"/>
    <w:rsid w:val="00E5321F"/>
    <w:rsid w:val="00E532BC"/>
    <w:rsid w:val="00E53322"/>
    <w:rsid w:val="00E533BA"/>
    <w:rsid w:val="00E53427"/>
    <w:rsid w:val="00E5358B"/>
    <w:rsid w:val="00E5360F"/>
    <w:rsid w:val="00E53642"/>
    <w:rsid w:val="00E53A04"/>
    <w:rsid w:val="00E53C55"/>
    <w:rsid w:val="00E53CCD"/>
    <w:rsid w:val="00E53D12"/>
    <w:rsid w:val="00E53ECA"/>
    <w:rsid w:val="00E54105"/>
    <w:rsid w:val="00E5414F"/>
    <w:rsid w:val="00E54191"/>
    <w:rsid w:val="00E54379"/>
    <w:rsid w:val="00E546FA"/>
    <w:rsid w:val="00E5481D"/>
    <w:rsid w:val="00E54844"/>
    <w:rsid w:val="00E5491C"/>
    <w:rsid w:val="00E54B9C"/>
    <w:rsid w:val="00E54D0F"/>
    <w:rsid w:val="00E5509A"/>
    <w:rsid w:val="00E554A9"/>
    <w:rsid w:val="00E554D4"/>
    <w:rsid w:val="00E555DF"/>
    <w:rsid w:val="00E55691"/>
    <w:rsid w:val="00E556D0"/>
    <w:rsid w:val="00E556FA"/>
    <w:rsid w:val="00E55D0A"/>
    <w:rsid w:val="00E55D99"/>
    <w:rsid w:val="00E55DD4"/>
    <w:rsid w:val="00E55DDE"/>
    <w:rsid w:val="00E55E0C"/>
    <w:rsid w:val="00E55EE1"/>
    <w:rsid w:val="00E55FE5"/>
    <w:rsid w:val="00E56057"/>
    <w:rsid w:val="00E56135"/>
    <w:rsid w:val="00E5629D"/>
    <w:rsid w:val="00E56363"/>
    <w:rsid w:val="00E56600"/>
    <w:rsid w:val="00E5662F"/>
    <w:rsid w:val="00E56785"/>
    <w:rsid w:val="00E56815"/>
    <w:rsid w:val="00E56A26"/>
    <w:rsid w:val="00E56C5A"/>
    <w:rsid w:val="00E56EC5"/>
    <w:rsid w:val="00E570AA"/>
    <w:rsid w:val="00E57221"/>
    <w:rsid w:val="00E575F9"/>
    <w:rsid w:val="00E577BC"/>
    <w:rsid w:val="00E57B05"/>
    <w:rsid w:val="00E57CD9"/>
    <w:rsid w:val="00E57E8C"/>
    <w:rsid w:val="00E57F0E"/>
    <w:rsid w:val="00E60026"/>
    <w:rsid w:val="00E6011E"/>
    <w:rsid w:val="00E60190"/>
    <w:rsid w:val="00E601C0"/>
    <w:rsid w:val="00E604F0"/>
    <w:rsid w:val="00E60662"/>
    <w:rsid w:val="00E608B0"/>
    <w:rsid w:val="00E60A3B"/>
    <w:rsid w:val="00E60B3C"/>
    <w:rsid w:val="00E60BAF"/>
    <w:rsid w:val="00E60D1E"/>
    <w:rsid w:val="00E61269"/>
    <w:rsid w:val="00E612EE"/>
    <w:rsid w:val="00E6149B"/>
    <w:rsid w:val="00E6149C"/>
    <w:rsid w:val="00E6155D"/>
    <w:rsid w:val="00E61826"/>
    <w:rsid w:val="00E61C37"/>
    <w:rsid w:val="00E61CF1"/>
    <w:rsid w:val="00E61EEE"/>
    <w:rsid w:val="00E61F3F"/>
    <w:rsid w:val="00E622AF"/>
    <w:rsid w:val="00E624EC"/>
    <w:rsid w:val="00E6275C"/>
    <w:rsid w:val="00E6291A"/>
    <w:rsid w:val="00E629D7"/>
    <w:rsid w:val="00E62ADC"/>
    <w:rsid w:val="00E62BEA"/>
    <w:rsid w:val="00E63149"/>
    <w:rsid w:val="00E63281"/>
    <w:rsid w:val="00E6336E"/>
    <w:rsid w:val="00E634C9"/>
    <w:rsid w:val="00E6361F"/>
    <w:rsid w:val="00E638C9"/>
    <w:rsid w:val="00E639F6"/>
    <w:rsid w:val="00E63DB7"/>
    <w:rsid w:val="00E63DDC"/>
    <w:rsid w:val="00E6407B"/>
    <w:rsid w:val="00E64123"/>
    <w:rsid w:val="00E6433A"/>
    <w:rsid w:val="00E6462E"/>
    <w:rsid w:val="00E646FD"/>
    <w:rsid w:val="00E6494E"/>
    <w:rsid w:val="00E64975"/>
    <w:rsid w:val="00E64A0B"/>
    <w:rsid w:val="00E64A2D"/>
    <w:rsid w:val="00E64BAD"/>
    <w:rsid w:val="00E64C81"/>
    <w:rsid w:val="00E64CF4"/>
    <w:rsid w:val="00E64F78"/>
    <w:rsid w:val="00E64F92"/>
    <w:rsid w:val="00E65098"/>
    <w:rsid w:val="00E6512A"/>
    <w:rsid w:val="00E65222"/>
    <w:rsid w:val="00E65234"/>
    <w:rsid w:val="00E653EC"/>
    <w:rsid w:val="00E6559E"/>
    <w:rsid w:val="00E6565B"/>
    <w:rsid w:val="00E658E3"/>
    <w:rsid w:val="00E65961"/>
    <w:rsid w:val="00E6599E"/>
    <w:rsid w:val="00E65F08"/>
    <w:rsid w:val="00E65FF5"/>
    <w:rsid w:val="00E66016"/>
    <w:rsid w:val="00E66116"/>
    <w:rsid w:val="00E66180"/>
    <w:rsid w:val="00E667B8"/>
    <w:rsid w:val="00E66BA8"/>
    <w:rsid w:val="00E66F96"/>
    <w:rsid w:val="00E67068"/>
    <w:rsid w:val="00E672A6"/>
    <w:rsid w:val="00E67446"/>
    <w:rsid w:val="00E6757E"/>
    <w:rsid w:val="00E675B1"/>
    <w:rsid w:val="00E67684"/>
    <w:rsid w:val="00E677B3"/>
    <w:rsid w:val="00E678BE"/>
    <w:rsid w:val="00E67A16"/>
    <w:rsid w:val="00E67C52"/>
    <w:rsid w:val="00E67DA2"/>
    <w:rsid w:val="00E7005D"/>
    <w:rsid w:val="00E7015F"/>
    <w:rsid w:val="00E70259"/>
    <w:rsid w:val="00E70626"/>
    <w:rsid w:val="00E706B3"/>
    <w:rsid w:val="00E707EC"/>
    <w:rsid w:val="00E708DD"/>
    <w:rsid w:val="00E70A06"/>
    <w:rsid w:val="00E70B62"/>
    <w:rsid w:val="00E70C05"/>
    <w:rsid w:val="00E70C6A"/>
    <w:rsid w:val="00E70CE6"/>
    <w:rsid w:val="00E70E4F"/>
    <w:rsid w:val="00E70F00"/>
    <w:rsid w:val="00E70F11"/>
    <w:rsid w:val="00E70F88"/>
    <w:rsid w:val="00E71539"/>
    <w:rsid w:val="00E71822"/>
    <w:rsid w:val="00E71C10"/>
    <w:rsid w:val="00E71D95"/>
    <w:rsid w:val="00E71E98"/>
    <w:rsid w:val="00E71F48"/>
    <w:rsid w:val="00E720D2"/>
    <w:rsid w:val="00E72304"/>
    <w:rsid w:val="00E7232C"/>
    <w:rsid w:val="00E72350"/>
    <w:rsid w:val="00E72573"/>
    <w:rsid w:val="00E7263B"/>
    <w:rsid w:val="00E726B2"/>
    <w:rsid w:val="00E728AB"/>
    <w:rsid w:val="00E72942"/>
    <w:rsid w:val="00E72A40"/>
    <w:rsid w:val="00E72B8E"/>
    <w:rsid w:val="00E72BFA"/>
    <w:rsid w:val="00E72E56"/>
    <w:rsid w:val="00E72FF0"/>
    <w:rsid w:val="00E73211"/>
    <w:rsid w:val="00E73690"/>
    <w:rsid w:val="00E736ED"/>
    <w:rsid w:val="00E73943"/>
    <w:rsid w:val="00E73AB9"/>
    <w:rsid w:val="00E73B54"/>
    <w:rsid w:val="00E73CD8"/>
    <w:rsid w:val="00E73D94"/>
    <w:rsid w:val="00E73E45"/>
    <w:rsid w:val="00E7400C"/>
    <w:rsid w:val="00E74083"/>
    <w:rsid w:val="00E74396"/>
    <w:rsid w:val="00E743B3"/>
    <w:rsid w:val="00E744A5"/>
    <w:rsid w:val="00E744EB"/>
    <w:rsid w:val="00E7460E"/>
    <w:rsid w:val="00E74787"/>
    <w:rsid w:val="00E74940"/>
    <w:rsid w:val="00E74B65"/>
    <w:rsid w:val="00E74E7F"/>
    <w:rsid w:val="00E7502B"/>
    <w:rsid w:val="00E753E1"/>
    <w:rsid w:val="00E754C7"/>
    <w:rsid w:val="00E754F5"/>
    <w:rsid w:val="00E75796"/>
    <w:rsid w:val="00E757DA"/>
    <w:rsid w:val="00E75909"/>
    <w:rsid w:val="00E75AC4"/>
    <w:rsid w:val="00E75BF8"/>
    <w:rsid w:val="00E75EA6"/>
    <w:rsid w:val="00E75EC0"/>
    <w:rsid w:val="00E75F3B"/>
    <w:rsid w:val="00E75FE8"/>
    <w:rsid w:val="00E76022"/>
    <w:rsid w:val="00E760F2"/>
    <w:rsid w:val="00E76410"/>
    <w:rsid w:val="00E764F3"/>
    <w:rsid w:val="00E7679C"/>
    <w:rsid w:val="00E768C6"/>
    <w:rsid w:val="00E76B03"/>
    <w:rsid w:val="00E76B2B"/>
    <w:rsid w:val="00E77186"/>
    <w:rsid w:val="00E77339"/>
    <w:rsid w:val="00E7756D"/>
    <w:rsid w:val="00E775DC"/>
    <w:rsid w:val="00E77733"/>
    <w:rsid w:val="00E77951"/>
    <w:rsid w:val="00E77A6A"/>
    <w:rsid w:val="00E77BE5"/>
    <w:rsid w:val="00E8035D"/>
    <w:rsid w:val="00E80437"/>
    <w:rsid w:val="00E808A2"/>
    <w:rsid w:val="00E80942"/>
    <w:rsid w:val="00E80A1F"/>
    <w:rsid w:val="00E80D92"/>
    <w:rsid w:val="00E80DA0"/>
    <w:rsid w:val="00E80E42"/>
    <w:rsid w:val="00E80F03"/>
    <w:rsid w:val="00E810F2"/>
    <w:rsid w:val="00E81214"/>
    <w:rsid w:val="00E81244"/>
    <w:rsid w:val="00E813A2"/>
    <w:rsid w:val="00E81AA4"/>
    <w:rsid w:val="00E81CA3"/>
    <w:rsid w:val="00E81CC5"/>
    <w:rsid w:val="00E81FAF"/>
    <w:rsid w:val="00E82193"/>
    <w:rsid w:val="00E8236F"/>
    <w:rsid w:val="00E823D2"/>
    <w:rsid w:val="00E826FA"/>
    <w:rsid w:val="00E8282B"/>
    <w:rsid w:val="00E82873"/>
    <w:rsid w:val="00E828F4"/>
    <w:rsid w:val="00E829C2"/>
    <w:rsid w:val="00E8301B"/>
    <w:rsid w:val="00E831BA"/>
    <w:rsid w:val="00E833EA"/>
    <w:rsid w:val="00E836F7"/>
    <w:rsid w:val="00E83712"/>
    <w:rsid w:val="00E8372E"/>
    <w:rsid w:val="00E83736"/>
    <w:rsid w:val="00E83879"/>
    <w:rsid w:val="00E83ACA"/>
    <w:rsid w:val="00E83B32"/>
    <w:rsid w:val="00E83C71"/>
    <w:rsid w:val="00E83C7F"/>
    <w:rsid w:val="00E83D6C"/>
    <w:rsid w:val="00E83EF5"/>
    <w:rsid w:val="00E8420F"/>
    <w:rsid w:val="00E8433E"/>
    <w:rsid w:val="00E846CE"/>
    <w:rsid w:val="00E84790"/>
    <w:rsid w:val="00E84EB8"/>
    <w:rsid w:val="00E85006"/>
    <w:rsid w:val="00E85222"/>
    <w:rsid w:val="00E855C9"/>
    <w:rsid w:val="00E855E6"/>
    <w:rsid w:val="00E8568D"/>
    <w:rsid w:val="00E856C1"/>
    <w:rsid w:val="00E85AB9"/>
    <w:rsid w:val="00E85B4B"/>
    <w:rsid w:val="00E85BAE"/>
    <w:rsid w:val="00E85D9F"/>
    <w:rsid w:val="00E8611D"/>
    <w:rsid w:val="00E8620A"/>
    <w:rsid w:val="00E86256"/>
    <w:rsid w:val="00E864A0"/>
    <w:rsid w:val="00E867D8"/>
    <w:rsid w:val="00E868D4"/>
    <w:rsid w:val="00E86995"/>
    <w:rsid w:val="00E86AE5"/>
    <w:rsid w:val="00E874B4"/>
    <w:rsid w:val="00E87512"/>
    <w:rsid w:val="00E876F1"/>
    <w:rsid w:val="00E8771F"/>
    <w:rsid w:val="00E8791C"/>
    <w:rsid w:val="00E87CCC"/>
    <w:rsid w:val="00E87DC3"/>
    <w:rsid w:val="00E87E1C"/>
    <w:rsid w:val="00E90038"/>
    <w:rsid w:val="00E900E9"/>
    <w:rsid w:val="00E90404"/>
    <w:rsid w:val="00E90407"/>
    <w:rsid w:val="00E90689"/>
    <w:rsid w:val="00E90753"/>
    <w:rsid w:val="00E90823"/>
    <w:rsid w:val="00E90878"/>
    <w:rsid w:val="00E90A35"/>
    <w:rsid w:val="00E90B79"/>
    <w:rsid w:val="00E90E41"/>
    <w:rsid w:val="00E90F70"/>
    <w:rsid w:val="00E9194E"/>
    <w:rsid w:val="00E91955"/>
    <w:rsid w:val="00E91A14"/>
    <w:rsid w:val="00E91A6D"/>
    <w:rsid w:val="00E91BC2"/>
    <w:rsid w:val="00E91E15"/>
    <w:rsid w:val="00E91F56"/>
    <w:rsid w:val="00E91FDD"/>
    <w:rsid w:val="00E92149"/>
    <w:rsid w:val="00E9235F"/>
    <w:rsid w:val="00E923C3"/>
    <w:rsid w:val="00E926A6"/>
    <w:rsid w:val="00E92BA6"/>
    <w:rsid w:val="00E92BFC"/>
    <w:rsid w:val="00E92BFD"/>
    <w:rsid w:val="00E92DCE"/>
    <w:rsid w:val="00E92E72"/>
    <w:rsid w:val="00E92FEB"/>
    <w:rsid w:val="00E930A6"/>
    <w:rsid w:val="00E93380"/>
    <w:rsid w:val="00E933FE"/>
    <w:rsid w:val="00E9351F"/>
    <w:rsid w:val="00E9367E"/>
    <w:rsid w:val="00E936BE"/>
    <w:rsid w:val="00E936CC"/>
    <w:rsid w:val="00E93706"/>
    <w:rsid w:val="00E9393A"/>
    <w:rsid w:val="00E93D3F"/>
    <w:rsid w:val="00E93E16"/>
    <w:rsid w:val="00E9404C"/>
    <w:rsid w:val="00E94091"/>
    <w:rsid w:val="00E94151"/>
    <w:rsid w:val="00E94363"/>
    <w:rsid w:val="00E945EB"/>
    <w:rsid w:val="00E948C1"/>
    <w:rsid w:val="00E94A3F"/>
    <w:rsid w:val="00E94A9A"/>
    <w:rsid w:val="00E94B21"/>
    <w:rsid w:val="00E94B42"/>
    <w:rsid w:val="00E950F5"/>
    <w:rsid w:val="00E9519D"/>
    <w:rsid w:val="00E9523D"/>
    <w:rsid w:val="00E953F2"/>
    <w:rsid w:val="00E957A9"/>
    <w:rsid w:val="00E95803"/>
    <w:rsid w:val="00E95AC3"/>
    <w:rsid w:val="00E95BED"/>
    <w:rsid w:val="00E9623A"/>
    <w:rsid w:val="00E96337"/>
    <w:rsid w:val="00E96403"/>
    <w:rsid w:val="00E9644D"/>
    <w:rsid w:val="00E9662C"/>
    <w:rsid w:val="00E96687"/>
    <w:rsid w:val="00E96724"/>
    <w:rsid w:val="00E9680C"/>
    <w:rsid w:val="00E96832"/>
    <w:rsid w:val="00E96915"/>
    <w:rsid w:val="00E96A4A"/>
    <w:rsid w:val="00E96AF8"/>
    <w:rsid w:val="00E96E41"/>
    <w:rsid w:val="00E96EF7"/>
    <w:rsid w:val="00E9702B"/>
    <w:rsid w:val="00E9706C"/>
    <w:rsid w:val="00E972AB"/>
    <w:rsid w:val="00E978F0"/>
    <w:rsid w:val="00E9795E"/>
    <w:rsid w:val="00E979F3"/>
    <w:rsid w:val="00E97A19"/>
    <w:rsid w:val="00E97B03"/>
    <w:rsid w:val="00E97BF9"/>
    <w:rsid w:val="00E97D18"/>
    <w:rsid w:val="00E97F29"/>
    <w:rsid w:val="00EA03C9"/>
    <w:rsid w:val="00EA0526"/>
    <w:rsid w:val="00EA0A87"/>
    <w:rsid w:val="00EA0B02"/>
    <w:rsid w:val="00EA0B94"/>
    <w:rsid w:val="00EA0D5C"/>
    <w:rsid w:val="00EA0DBF"/>
    <w:rsid w:val="00EA111D"/>
    <w:rsid w:val="00EA113F"/>
    <w:rsid w:val="00EA12EC"/>
    <w:rsid w:val="00EA1342"/>
    <w:rsid w:val="00EA149C"/>
    <w:rsid w:val="00EA199F"/>
    <w:rsid w:val="00EA19CA"/>
    <w:rsid w:val="00EA1AF9"/>
    <w:rsid w:val="00EA1DB8"/>
    <w:rsid w:val="00EA1F6C"/>
    <w:rsid w:val="00EA2166"/>
    <w:rsid w:val="00EA21B2"/>
    <w:rsid w:val="00EA22DD"/>
    <w:rsid w:val="00EA267E"/>
    <w:rsid w:val="00EA26CD"/>
    <w:rsid w:val="00EA2B2A"/>
    <w:rsid w:val="00EA2EA9"/>
    <w:rsid w:val="00EA2FF2"/>
    <w:rsid w:val="00EA3226"/>
    <w:rsid w:val="00EA3455"/>
    <w:rsid w:val="00EA35A8"/>
    <w:rsid w:val="00EA3639"/>
    <w:rsid w:val="00EA3970"/>
    <w:rsid w:val="00EA3AB5"/>
    <w:rsid w:val="00EA3D11"/>
    <w:rsid w:val="00EA3F40"/>
    <w:rsid w:val="00EA4366"/>
    <w:rsid w:val="00EA4459"/>
    <w:rsid w:val="00EA4B8E"/>
    <w:rsid w:val="00EA4DA8"/>
    <w:rsid w:val="00EA4DCD"/>
    <w:rsid w:val="00EA509A"/>
    <w:rsid w:val="00EA5367"/>
    <w:rsid w:val="00EA53C1"/>
    <w:rsid w:val="00EA54D5"/>
    <w:rsid w:val="00EA56CD"/>
    <w:rsid w:val="00EA5B04"/>
    <w:rsid w:val="00EA5C0C"/>
    <w:rsid w:val="00EA5C1E"/>
    <w:rsid w:val="00EA5C33"/>
    <w:rsid w:val="00EA5E36"/>
    <w:rsid w:val="00EA5EB6"/>
    <w:rsid w:val="00EA5F8E"/>
    <w:rsid w:val="00EA60C4"/>
    <w:rsid w:val="00EA6583"/>
    <w:rsid w:val="00EA669A"/>
    <w:rsid w:val="00EA6752"/>
    <w:rsid w:val="00EA67FE"/>
    <w:rsid w:val="00EA68E1"/>
    <w:rsid w:val="00EA6E13"/>
    <w:rsid w:val="00EA723D"/>
    <w:rsid w:val="00EA7435"/>
    <w:rsid w:val="00EA7610"/>
    <w:rsid w:val="00EA7762"/>
    <w:rsid w:val="00EA79B7"/>
    <w:rsid w:val="00EA7A73"/>
    <w:rsid w:val="00EA7D40"/>
    <w:rsid w:val="00EA7D5A"/>
    <w:rsid w:val="00EB04A4"/>
    <w:rsid w:val="00EB0607"/>
    <w:rsid w:val="00EB068F"/>
    <w:rsid w:val="00EB0A54"/>
    <w:rsid w:val="00EB0AED"/>
    <w:rsid w:val="00EB0BD3"/>
    <w:rsid w:val="00EB0E3F"/>
    <w:rsid w:val="00EB12B6"/>
    <w:rsid w:val="00EB133E"/>
    <w:rsid w:val="00EB1369"/>
    <w:rsid w:val="00EB137C"/>
    <w:rsid w:val="00EB1550"/>
    <w:rsid w:val="00EB1583"/>
    <w:rsid w:val="00EB16D9"/>
    <w:rsid w:val="00EB1709"/>
    <w:rsid w:val="00EB1727"/>
    <w:rsid w:val="00EB17D4"/>
    <w:rsid w:val="00EB1906"/>
    <w:rsid w:val="00EB1A98"/>
    <w:rsid w:val="00EB1B39"/>
    <w:rsid w:val="00EB1DEE"/>
    <w:rsid w:val="00EB1E20"/>
    <w:rsid w:val="00EB1F7A"/>
    <w:rsid w:val="00EB1FDF"/>
    <w:rsid w:val="00EB22CE"/>
    <w:rsid w:val="00EB22EC"/>
    <w:rsid w:val="00EB2476"/>
    <w:rsid w:val="00EB2528"/>
    <w:rsid w:val="00EB2C7D"/>
    <w:rsid w:val="00EB330F"/>
    <w:rsid w:val="00EB3758"/>
    <w:rsid w:val="00EB3980"/>
    <w:rsid w:val="00EB3C99"/>
    <w:rsid w:val="00EB3CDB"/>
    <w:rsid w:val="00EB3EEC"/>
    <w:rsid w:val="00EB414E"/>
    <w:rsid w:val="00EB415B"/>
    <w:rsid w:val="00EB4229"/>
    <w:rsid w:val="00EB422F"/>
    <w:rsid w:val="00EB479F"/>
    <w:rsid w:val="00EB4943"/>
    <w:rsid w:val="00EB4C4E"/>
    <w:rsid w:val="00EB4DB5"/>
    <w:rsid w:val="00EB4F07"/>
    <w:rsid w:val="00EB519B"/>
    <w:rsid w:val="00EB5425"/>
    <w:rsid w:val="00EB54C1"/>
    <w:rsid w:val="00EB54F6"/>
    <w:rsid w:val="00EB55A2"/>
    <w:rsid w:val="00EB578A"/>
    <w:rsid w:val="00EB59CF"/>
    <w:rsid w:val="00EB5A75"/>
    <w:rsid w:val="00EB5BBB"/>
    <w:rsid w:val="00EB5D88"/>
    <w:rsid w:val="00EB5DF7"/>
    <w:rsid w:val="00EB61F9"/>
    <w:rsid w:val="00EB6225"/>
    <w:rsid w:val="00EB643E"/>
    <w:rsid w:val="00EB6678"/>
    <w:rsid w:val="00EB671E"/>
    <w:rsid w:val="00EB6808"/>
    <w:rsid w:val="00EB691B"/>
    <w:rsid w:val="00EB6928"/>
    <w:rsid w:val="00EB69FF"/>
    <w:rsid w:val="00EB6A23"/>
    <w:rsid w:val="00EB6C7C"/>
    <w:rsid w:val="00EB6CC2"/>
    <w:rsid w:val="00EB6D75"/>
    <w:rsid w:val="00EB6F46"/>
    <w:rsid w:val="00EB7175"/>
    <w:rsid w:val="00EB7236"/>
    <w:rsid w:val="00EB7275"/>
    <w:rsid w:val="00EB7A49"/>
    <w:rsid w:val="00EB7A6F"/>
    <w:rsid w:val="00EB7CCA"/>
    <w:rsid w:val="00EB7E70"/>
    <w:rsid w:val="00EC02E5"/>
    <w:rsid w:val="00EC02FA"/>
    <w:rsid w:val="00EC0435"/>
    <w:rsid w:val="00EC04E8"/>
    <w:rsid w:val="00EC04F0"/>
    <w:rsid w:val="00EC08BD"/>
    <w:rsid w:val="00EC0B2A"/>
    <w:rsid w:val="00EC0E2C"/>
    <w:rsid w:val="00EC1020"/>
    <w:rsid w:val="00EC1335"/>
    <w:rsid w:val="00EC133D"/>
    <w:rsid w:val="00EC14BB"/>
    <w:rsid w:val="00EC14BC"/>
    <w:rsid w:val="00EC15CC"/>
    <w:rsid w:val="00EC1BA7"/>
    <w:rsid w:val="00EC1BD7"/>
    <w:rsid w:val="00EC1FE6"/>
    <w:rsid w:val="00EC2071"/>
    <w:rsid w:val="00EC20DB"/>
    <w:rsid w:val="00EC20F4"/>
    <w:rsid w:val="00EC2143"/>
    <w:rsid w:val="00EC2274"/>
    <w:rsid w:val="00EC22F6"/>
    <w:rsid w:val="00EC2600"/>
    <w:rsid w:val="00EC2624"/>
    <w:rsid w:val="00EC26A6"/>
    <w:rsid w:val="00EC28C9"/>
    <w:rsid w:val="00EC297F"/>
    <w:rsid w:val="00EC2AA9"/>
    <w:rsid w:val="00EC2B17"/>
    <w:rsid w:val="00EC2C05"/>
    <w:rsid w:val="00EC2C72"/>
    <w:rsid w:val="00EC3063"/>
    <w:rsid w:val="00EC3314"/>
    <w:rsid w:val="00EC3654"/>
    <w:rsid w:val="00EC3933"/>
    <w:rsid w:val="00EC3C5C"/>
    <w:rsid w:val="00EC3D2A"/>
    <w:rsid w:val="00EC3D8F"/>
    <w:rsid w:val="00EC3D93"/>
    <w:rsid w:val="00EC3EE6"/>
    <w:rsid w:val="00EC3F8F"/>
    <w:rsid w:val="00EC4398"/>
    <w:rsid w:val="00EC442C"/>
    <w:rsid w:val="00EC45A2"/>
    <w:rsid w:val="00EC46B6"/>
    <w:rsid w:val="00EC46EE"/>
    <w:rsid w:val="00EC49A6"/>
    <w:rsid w:val="00EC49FB"/>
    <w:rsid w:val="00EC4BB9"/>
    <w:rsid w:val="00EC4D3C"/>
    <w:rsid w:val="00EC4F7E"/>
    <w:rsid w:val="00EC4FD4"/>
    <w:rsid w:val="00EC527D"/>
    <w:rsid w:val="00EC541B"/>
    <w:rsid w:val="00EC542B"/>
    <w:rsid w:val="00EC5A5C"/>
    <w:rsid w:val="00EC5E29"/>
    <w:rsid w:val="00EC5FAC"/>
    <w:rsid w:val="00EC5FC6"/>
    <w:rsid w:val="00EC5FEA"/>
    <w:rsid w:val="00EC60B5"/>
    <w:rsid w:val="00EC6348"/>
    <w:rsid w:val="00EC656D"/>
    <w:rsid w:val="00EC66C4"/>
    <w:rsid w:val="00EC68E1"/>
    <w:rsid w:val="00EC6ACD"/>
    <w:rsid w:val="00EC6F51"/>
    <w:rsid w:val="00EC6FE4"/>
    <w:rsid w:val="00EC714D"/>
    <w:rsid w:val="00EC7169"/>
    <w:rsid w:val="00EC76B0"/>
    <w:rsid w:val="00EC76C0"/>
    <w:rsid w:val="00EC796E"/>
    <w:rsid w:val="00EC799B"/>
    <w:rsid w:val="00EC7A04"/>
    <w:rsid w:val="00EC7ACA"/>
    <w:rsid w:val="00EC7E3F"/>
    <w:rsid w:val="00EC7ED6"/>
    <w:rsid w:val="00EC7F0C"/>
    <w:rsid w:val="00EC7F87"/>
    <w:rsid w:val="00EC7F8E"/>
    <w:rsid w:val="00ED0197"/>
    <w:rsid w:val="00ED029B"/>
    <w:rsid w:val="00ED043C"/>
    <w:rsid w:val="00ED04AA"/>
    <w:rsid w:val="00ED04E5"/>
    <w:rsid w:val="00ED05AD"/>
    <w:rsid w:val="00ED0648"/>
    <w:rsid w:val="00ED070B"/>
    <w:rsid w:val="00ED0966"/>
    <w:rsid w:val="00ED0A7C"/>
    <w:rsid w:val="00ED0AE6"/>
    <w:rsid w:val="00ED0B13"/>
    <w:rsid w:val="00ED0B2A"/>
    <w:rsid w:val="00ED0C6A"/>
    <w:rsid w:val="00ED0F0E"/>
    <w:rsid w:val="00ED0F4B"/>
    <w:rsid w:val="00ED12D7"/>
    <w:rsid w:val="00ED14DF"/>
    <w:rsid w:val="00ED15C6"/>
    <w:rsid w:val="00ED1C74"/>
    <w:rsid w:val="00ED1D99"/>
    <w:rsid w:val="00ED232F"/>
    <w:rsid w:val="00ED238D"/>
    <w:rsid w:val="00ED2AAB"/>
    <w:rsid w:val="00ED2B0C"/>
    <w:rsid w:val="00ED2B55"/>
    <w:rsid w:val="00ED2BD3"/>
    <w:rsid w:val="00ED2D66"/>
    <w:rsid w:val="00ED2FB9"/>
    <w:rsid w:val="00ED30F7"/>
    <w:rsid w:val="00ED318C"/>
    <w:rsid w:val="00ED3269"/>
    <w:rsid w:val="00ED333F"/>
    <w:rsid w:val="00ED343F"/>
    <w:rsid w:val="00ED36A1"/>
    <w:rsid w:val="00ED36B3"/>
    <w:rsid w:val="00ED36DD"/>
    <w:rsid w:val="00ED3AA7"/>
    <w:rsid w:val="00ED3D0A"/>
    <w:rsid w:val="00ED3E44"/>
    <w:rsid w:val="00ED3FAB"/>
    <w:rsid w:val="00ED3FD6"/>
    <w:rsid w:val="00ED4065"/>
    <w:rsid w:val="00ED436E"/>
    <w:rsid w:val="00ED4422"/>
    <w:rsid w:val="00ED45F6"/>
    <w:rsid w:val="00ED46C6"/>
    <w:rsid w:val="00ED46EA"/>
    <w:rsid w:val="00ED471F"/>
    <w:rsid w:val="00ED4865"/>
    <w:rsid w:val="00ED4AFD"/>
    <w:rsid w:val="00ED4B1D"/>
    <w:rsid w:val="00ED4B97"/>
    <w:rsid w:val="00ED4DD4"/>
    <w:rsid w:val="00ED4E6E"/>
    <w:rsid w:val="00ED4F46"/>
    <w:rsid w:val="00ED5106"/>
    <w:rsid w:val="00ED5748"/>
    <w:rsid w:val="00ED5765"/>
    <w:rsid w:val="00ED5BE2"/>
    <w:rsid w:val="00ED5E61"/>
    <w:rsid w:val="00ED5E8E"/>
    <w:rsid w:val="00ED5FC7"/>
    <w:rsid w:val="00ED633C"/>
    <w:rsid w:val="00ED63F5"/>
    <w:rsid w:val="00ED65D4"/>
    <w:rsid w:val="00ED6636"/>
    <w:rsid w:val="00ED67AA"/>
    <w:rsid w:val="00ED6ADB"/>
    <w:rsid w:val="00ED6E6E"/>
    <w:rsid w:val="00ED709B"/>
    <w:rsid w:val="00ED7230"/>
    <w:rsid w:val="00ED7312"/>
    <w:rsid w:val="00ED7600"/>
    <w:rsid w:val="00ED7612"/>
    <w:rsid w:val="00ED773A"/>
    <w:rsid w:val="00ED77B2"/>
    <w:rsid w:val="00ED7866"/>
    <w:rsid w:val="00ED78B1"/>
    <w:rsid w:val="00ED799B"/>
    <w:rsid w:val="00ED7FF8"/>
    <w:rsid w:val="00EE015E"/>
    <w:rsid w:val="00EE0168"/>
    <w:rsid w:val="00EE020E"/>
    <w:rsid w:val="00EE036B"/>
    <w:rsid w:val="00EE08C3"/>
    <w:rsid w:val="00EE0A3E"/>
    <w:rsid w:val="00EE0C2C"/>
    <w:rsid w:val="00EE0C5A"/>
    <w:rsid w:val="00EE0D0E"/>
    <w:rsid w:val="00EE0D8C"/>
    <w:rsid w:val="00EE0DF3"/>
    <w:rsid w:val="00EE1052"/>
    <w:rsid w:val="00EE11BC"/>
    <w:rsid w:val="00EE123A"/>
    <w:rsid w:val="00EE1584"/>
    <w:rsid w:val="00EE15E5"/>
    <w:rsid w:val="00EE1630"/>
    <w:rsid w:val="00EE16B1"/>
    <w:rsid w:val="00EE193A"/>
    <w:rsid w:val="00EE1D7D"/>
    <w:rsid w:val="00EE1DBD"/>
    <w:rsid w:val="00EE2163"/>
    <w:rsid w:val="00EE216F"/>
    <w:rsid w:val="00EE2298"/>
    <w:rsid w:val="00EE262E"/>
    <w:rsid w:val="00EE29B5"/>
    <w:rsid w:val="00EE2D06"/>
    <w:rsid w:val="00EE308A"/>
    <w:rsid w:val="00EE3111"/>
    <w:rsid w:val="00EE346D"/>
    <w:rsid w:val="00EE3630"/>
    <w:rsid w:val="00EE3689"/>
    <w:rsid w:val="00EE3771"/>
    <w:rsid w:val="00EE37D3"/>
    <w:rsid w:val="00EE381C"/>
    <w:rsid w:val="00EE39DE"/>
    <w:rsid w:val="00EE3B37"/>
    <w:rsid w:val="00EE3BC4"/>
    <w:rsid w:val="00EE4079"/>
    <w:rsid w:val="00EE414A"/>
    <w:rsid w:val="00EE41EF"/>
    <w:rsid w:val="00EE4317"/>
    <w:rsid w:val="00EE43D1"/>
    <w:rsid w:val="00EE44C4"/>
    <w:rsid w:val="00EE4AB5"/>
    <w:rsid w:val="00EE4BB2"/>
    <w:rsid w:val="00EE4D05"/>
    <w:rsid w:val="00EE55CF"/>
    <w:rsid w:val="00EE581F"/>
    <w:rsid w:val="00EE594E"/>
    <w:rsid w:val="00EE5961"/>
    <w:rsid w:val="00EE5997"/>
    <w:rsid w:val="00EE5A15"/>
    <w:rsid w:val="00EE5E9B"/>
    <w:rsid w:val="00EE609D"/>
    <w:rsid w:val="00EE60BA"/>
    <w:rsid w:val="00EE60BF"/>
    <w:rsid w:val="00EE627F"/>
    <w:rsid w:val="00EE628A"/>
    <w:rsid w:val="00EE652E"/>
    <w:rsid w:val="00EE672F"/>
    <w:rsid w:val="00EE6780"/>
    <w:rsid w:val="00EE68E6"/>
    <w:rsid w:val="00EE6AAE"/>
    <w:rsid w:val="00EE6B14"/>
    <w:rsid w:val="00EE6E7A"/>
    <w:rsid w:val="00EE6F2C"/>
    <w:rsid w:val="00EE6F6D"/>
    <w:rsid w:val="00EE73B7"/>
    <w:rsid w:val="00EE73BD"/>
    <w:rsid w:val="00EE746D"/>
    <w:rsid w:val="00EE7578"/>
    <w:rsid w:val="00EE75A6"/>
    <w:rsid w:val="00EE7708"/>
    <w:rsid w:val="00EE7A01"/>
    <w:rsid w:val="00EE7ABF"/>
    <w:rsid w:val="00EE7BB2"/>
    <w:rsid w:val="00EE7C21"/>
    <w:rsid w:val="00EF0016"/>
    <w:rsid w:val="00EF012D"/>
    <w:rsid w:val="00EF01BA"/>
    <w:rsid w:val="00EF0666"/>
    <w:rsid w:val="00EF0767"/>
    <w:rsid w:val="00EF08DC"/>
    <w:rsid w:val="00EF0A33"/>
    <w:rsid w:val="00EF0C57"/>
    <w:rsid w:val="00EF0C94"/>
    <w:rsid w:val="00EF0D37"/>
    <w:rsid w:val="00EF0EB7"/>
    <w:rsid w:val="00EF10C8"/>
    <w:rsid w:val="00EF125D"/>
    <w:rsid w:val="00EF1661"/>
    <w:rsid w:val="00EF1905"/>
    <w:rsid w:val="00EF1B3B"/>
    <w:rsid w:val="00EF1BD7"/>
    <w:rsid w:val="00EF1C00"/>
    <w:rsid w:val="00EF1CD5"/>
    <w:rsid w:val="00EF1D70"/>
    <w:rsid w:val="00EF1F0E"/>
    <w:rsid w:val="00EF21BB"/>
    <w:rsid w:val="00EF2256"/>
    <w:rsid w:val="00EF22E8"/>
    <w:rsid w:val="00EF2334"/>
    <w:rsid w:val="00EF2665"/>
    <w:rsid w:val="00EF27B1"/>
    <w:rsid w:val="00EF2894"/>
    <w:rsid w:val="00EF289A"/>
    <w:rsid w:val="00EF2A32"/>
    <w:rsid w:val="00EF2F95"/>
    <w:rsid w:val="00EF31CB"/>
    <w:rsid w:val="00EF32E3"/>
    <w:rsid w:val="00EF3400"/>
    <w:rsid w:val="00EF34A0"/>
    <w:rsid w:val="00EF35AD"/>
    <w:rsid w:val="00EF3AA4"/>
    <w:rsid w:val="00EF404F"/>
    <w:rsid w:val="00EF40E0"/>
    <w:rsid w:val="00EF4518"/>
    <w:rsid w:val="00EF4A1D"/>
    <w:rsid w:val="00EF4DEF"/>
    <w:rsid w:val="00EF4FE0"/>
    <w:rsid w:val="00EF523F"/>
    <w:rsid w:val="00EF5587"/>
    <w:rsid w:val="00EF55E7"/>
    <w:rsid w:val="00EF5713"/>
    <w:rsid w:val="00EF5734"/>
    <w:rsid w:val="00EF5A68"/>
    <w:rsid w:val="00EF5D35"/>
    <w:rsid w:val="00EF5E12"/>
    <w:rsid w:val="00EF5EFE"/>
    <w:rsid w:val="00EF5F16"/>
    <w:rsid w:val="00EF61A9"/>
    <w:rsid w:val="00EF61DE"/>
    <w:rsid w:val="00EF6345"/>
    <w:rsid w:val="00EF6387"/>
    <w:rsid w:val="00EF63D8"/>
    <w:rsid w:val="00EF6A29"/>
    <w:rsid w:val="00EF6C48"/>
    <w:rsid w:val="00EF6E4D"/>
    <w:rsid w:val="00EF6E64"/>
    <w:rsid w:val="00EF6E97"/>
    <w:rsid w:val="00EF6EA5"/>
    <w:rsid w:val="00EF6F93"/>
    <w:rsid w:val="00EF731B"/>
    <w:rsid w:val="00EF74DE"/>
    <w:rsid w:val="00EF757B"/>
    <w:rsid w:val="00EF7647"/>
    <w:rsid w:val="00EF7754"/>
    <w:rsid w:val="00EF78F5"/>
    <w:rsid w:val="00EF7A69"/>
    <w:rsid w:val="00EF7DD2"/>
    <w:rsid w:val="00EF7EC3"/>
    <w:rsid w:val="00F001BF"/>
    <w:rsid w:val="00F002F9"/>
    <w:rsid w:val="00F003F0"/>
    <w:rsid w:val="00F00478"/>
    <w:rsid w:val="00F00601"/>
    <w:rsid w:val="00F007F3"/>
    <w:rsid w:val="00F009D3"/>
    <w:rsid w:val="00F00AC3"/>
    <w:rsid w:val="00F00C64"/>
    <w:rsid w:val="00F00E72"/>
    <w:rsid w:val="00F00F7A"/>
    <w:rsid w:val="00F012B9"/>
    <w:rsid w:val="00F016DE"/>
    <w:rsid w:val="00F017FF"/>
    <w:rsid w:val="00F01A94"/>
    <w:rsid w:val="00F01CA8"/>
    <w:rsid w:val="00F01FB5"/>
    <w:rsid w:val="00F020B8"/>
    <w:rsid w:val="00F0234A"/>
    <w:rsid w:val="00F02B18"/>
    <w:rsid w:val="00F02B39"/>
    <w:rsid w:val="00F02B81"/>
    <w:rsid w:val="00F02E70"/>
    <w:rsid w:val="00F0306B"/>
    <w:rsid w:val="00F0336B"/>
    <w:rsid w:val="00F03543"/>
    <w:rsid w:val="00F03607"/>
    <w:rsid w:val="00F03754"/>
    <w:rsid w:val="00F03771"/>
    <w:rsid w:val="00F03864"/>
    <w:rsid w:val="00F038BD"/>
    <w:rsid w:val="00F038F7"/>
    <w:rsid w:val="00F03A7A"/>
    <w:rsid w:val="00F03B0E"/>
    <w:rsid w:val="00F03F63"/>
    <w:rsid w:val="00F03FA5"/>
    <w:rsid w:val="00F04191"/>
    <w:rsid w:val="00F0438B"/>
    <w:rsid w:val="00F04603"/>
    <w:rsid w:val="00F046E3"/>
    <w:rsid w:val="00F04888"/>
    <w:rsid w:val="00F04932"/>
    <w:rsid w:val="00F049D8"/>
    <w:rsid w:val="00F04A5C"/>
    <w:rsid w:val="00F04A6F"/>
    <w:rsid w:val="00F04BED"/>
    <w:rsid w:val="00F0517F"/>
    <w:rsid w:val="00F0573C"/>
    <w:rsid w:val="00F057A8"/>
    <w:rsid w:val="00F057EC"/>
    <w:rsid w:val="00F05969"/>
    <w:rsid w:val="00F05987"/>
    <w:rsid w:val="00F05A36"/>
    <w:rsid w:val="00F05A59"/>
    <w:rsid w:val="00F05B4E"/>
    <w:rsid w:val="00F05BA4"/>
    <w:rsid w:val="00F05DBA"/>
    <w:rsid w:val="00F05DEF"/>
    <w:rsid w:val="00F05FD3"/>
    <w:rsid w:val="00F0608D"/>
    <w:rsid w:val="00F0616C"/>
    <w:rsid w:val="00F062BC"/>
    <w:rsid w:val="00F0642E"/>
    <w:rsid w:val="00F0674A"/>
    <w:rsid w:val="00F067BD"/>
    <w:rsid w:val="00F068BC"/>
    <w:rsid w:val="00F0713C"/>
    <w:rsid w:val="00F072AA"/>
    <w:rsid w:val="00F072EA"/>
    <w:rsid w:val="00F07577"/>
    <w:rsid w:val="00F078C7"/>
    <w:rsid w:val="00F078E4"/>
    <w:rsid w:val="00F079F0"/>
    <w:rsid w:val="00F07ABA"/>
    <w:rsid w:val="00F07BD3"/>
    <w:rsid w:val="00F07C37"/>
    <w:rsid w:val="00F07D67"/>
    <w:rsid w:val="00F07E9C"/>
    <w:rsid w:val="00F07F50"/>
    <w:rsid w:val="00F102C3"/>
    <w:rsid w:val="00F10357"/>
    <w:rsid w:val="00F1037C"/>
    <w:rsid w:val="00F10499"/>
    <w:rsid w:val="00F1062F"/>
    <w:rsid w:val="00F10799"/>
    <w:rsid w:val="00F10983"/>
    <w:rsid w:val="00F10B52"/>
    <w:rsid w:val="00F10C2E"/>
    <w:rsid w:val="00F10ECD"/>
    <w:rsid w:val="00F10FC8"/>
    <w:rsid w:val="00F112B2"/>
    <w:rsid w:val="00F11470"/>
    <w:rsid w:val="00F114E9"/>
    <w:rsid w:val="00F11605"/>
    <w:rsid w:val="00F11772"/>
    <w:rsid w:val="00F1178D"/>
    <w:rsid w:val="00F11837"/>
    <w:rsid w:val="00F11998"/>
    <w:rsid w:val="00F11AD6"/>
    <w:rsid w:val="00F11BA8"/>
    <w:rsid w:val="00F11C1F"/>
    <w:rsid w:val="00F11E94"/>
    <w:rsid w:val="00F11EA2"/>
    <w:rsid w:val="00F121CC"/>
    <w:rsid w:val="00F12216"/>
    <w:rsid w:val="00F123EE"/>
    <w:rsid w:val="00F127B8"/>
    <w:rsid w:val="00F12A03"/>
    <w:rsid w:val="00F12B46"/>
    <w:rsid w:val="00F12B98"/>
    <w:rsid w:val="00F12BFB"/>
    <w:rsid w:val="00F12E82"/>
    <w:rsid w:val="00F131C0"/>
    <w:rsid w:val="00F1330C"/>
    <w:rsid w:val="00F133FE"/>
    <w:rsid w:val="00F13514"/>
    <w:rsid w:val="00F13593"/>
    <w:rsid w:val="00F13598"/>
    <w:rsid w:val="00F13794"/>
    <w:rsid w:val="00F13836"/>
    <w:rsid w:val="00F13AE8"/>
    <w:rsid w:val="00F13B4D"/>
    <w:rsid w:val="00F13EA5"/>
    <w:rsid w:val="00F13EBA"/>
    <w:rsid w:val="00F13F02"/>
    <w:rsid w:val="00F13F18"/>
    <w:rsid w:val="00F1432D"/>
    <w:rsid w:val="00F14434"/>
    <w:rsid w:val="00F14A0E"/>
    <w:rsid w:val="00F14BBF"/>
    <w:rsid w:val="00F14C6A"/>
    <w:rsid w:val="00F14CBF"/>
    <w:rsid w:val="00F14D8A"/>
    <w:rsid w:val="00F14EBA"/>
    <w:rsid w:val="00F1526F"/>
    <w:rsid w:val="00F1535E"/>
    <w:rsid w:val="00F154DB"/>
    <w:rsid w:val="00F15771"/>
    <w:rsid w:val="00F15887"/>
    <w:rsid w:val="00F15B30"/>
    <w:rsid w:val="00F15D7B"/>
    <w:rsid w:val="00F16029"/>
    <w:rsid w:val="00F160D3"/>
    <w:rsid w:val="00F16219"/>
    <w:rsid w:val="00F16613"/>
    <w:rsid w:val="00F16935"/>
    <w:rsid w:val="00F1698E"/>
    <w:rsid w:val="00F169C3"/>
    <w:rsid w:val="00F16A9C"/>
    <w:rsid w:val="00F16AEC"/>
    <w:rsid w:val="00F16C80"/>
    <w:rsid w:val="00F16DAE"/>
    <w:rsid w:val="00F16E4F"/>
    <w:rsid w:val="00F17164"/>
    <w:rsid w:val="00F1722A"/>
    <w:rsid w:val="00F176BA"/>
    <w:rsid w:val="00F1773F"/>
    <w:rsid w:val="00F17796"/>
    <w:rsid w:val="00F177D3"/>
    <w:rsid w:val="00F17928"/>
    <w:rsid w:val="00F17B2C"/>
    <w:rsid w:val="00F17E80"/>
    <w:rsid w:val="00F201FD"/>
    <w:rsid w:val="00F20243"/>
    <w:rsid w:val="00F2065E"/>
    <w:rsid w:val="00F20843"/>
    <w:rsid w:val="00F20C9D"/>
    <w:rsid w:val="00F20D2F"/>
    <w:rsid w:val="00F20F41"/>
    <w:rsid w:val="00F21174"/>
    <w:rsid w:val="00F21184"/>
    <w:rsid w:val="00F2126D"/>
    <w:rsid w:val="00F214E2"/>
    <w:rsid w:val="00F21542"/>
    <w:rsid w:val="00F21583"/>
    <w:rsid w:val="00F21923"/>
    <w:rsid w:val="00F21E9F"/>
    <w:rsid w:val="00F220BD"/>
    <w:rsid w:val="00F22191"/>
    <w:rsid w:val="00F22409"/>
    <w:rsid w:val="00F225CE"/>
    <w:rsid w:val="00F2271D"/>
    <w:rsid w:val="00F22849"/>
    <w:rsid w:val="00F22861"/>
    <w:rsid w:val="00F22878"/>
    <w:rsid w:val="00F22AA6"/>
    <w:rsid w:val="00F22B6A"/>
    <w:rsid w:val="00F22E57"/>
    <w:rsid w:val="00F22EFD"/>
    <w:rsid w:val="00F22F85"/>
    <w:rsid w:val="00F22FFB"/>
    <w:rsid w:val="00F23120"/>
    <w:rsid w:val="00F233BB"/>
    <w:rsid w:val="00F23537"/>
    <w:rsid w:val="00F2355A"/>
    <w:rsid w:val="00F2372D"/>
    <w:rsid w:val="00F23733"/>
    <w:rsid w:val="00F239E4"/>
    <w:rsid w:val="00F23AFB"/>
    <w:rsid w:val="00F23C67"/>
    <w:rsid w:val="00F23D62"/>
    <w:rsid w:val="00F23EBB"/>
    <w:rsid w:val="00F23FE3"/>
    <w:rsid w:val="00F24111"/>
    <w:rsid w:val="00F24411"/>
    <w:rsid w:val="00F24590"/>
    <w:rsid w:val="00F2460B"/>
    <w:rsid w:val="00F247D4"/>
    <w:rsid w:val="00F2484F"/>
    <w:rsid w:val="00F24CF4"/>
    <w:rsid w:val="00F24E29"/>
    <w:rsid w:val="00F24F59"/>
    <w:rsid w:val="00F24FCF"/>
    <w:rsid w:val="00F250CE"/>
    <w:rsid w:val="00F252C3"/>
    <w:rsid w:val="00F2564E"/>
    <w:rsid w:val="00F258B5"/>
    <w:rsid w:val="00F25A35"/>
    <w:rsid w:val="00F26242"/>
    <w:rsid w:val="00F2639A"/>
    <w:rsid w:val="00F2639C"/>
    <w:rsid w:val="00F265C9"/>
    <w:rsid w:val="00F267B5"/>
    <w:rsid w:val="00F269FE"/>
    <w:rsid w:val="00F26B94"/>
    <w:rsid w:val="00F26DC4"/>
    <w:rsid w:val="00F26F92"/>
    <w:rsid w:val="00F27027"/>
    <w:rsid w:val="00F27270"/>
    <w:rsid w:val="00F2739D"/>
    <w:rsid w:val="00F274CD"/>
    <w:rsid w:val="00F275F1"/>
    <w:rsid w:val="00F27702"/>
    <w:rsid w:val="00F277BF"/>
    <w:rsid w:val="00F2782F"/>
    <w:rsid w:val="00F278BD"/>
    <w:rsid w:val="00F279EF"/>
    <w:rsid w:val="00F27A16"/>
    <w:rsid w:val="00F301F8"/>
    <w:rsid w:val="00F30228"/>
    <w:rsid w:val="00F3040A"/>
    <w:rsid w:val="00F304D3"/>
    <w:rsid w:val="00F304F9"/>
    <w:rsid w:val="00F3068A"/>
    <w:rsid w:val="00F3069E"/>
    <w:rsid w:val="00F3079D"/>
    <w:rsid w:val="00F3085A"/>
    <w:rsid w:val="00F30976"/>
    <w:rsid w:val="00F30C4A"/>
    <w:rsid w:val="00F30D77"/>
    <w:rsid w:val="00F30D7E"/>
    <w:rsid w:val="00F31011"/>
    <w:rsid w:val="00F3104D"/>
    <w:rsid w:val="00F310C5"/>
    <w:rsid w:val="00F3130D"/>
    <w:rsid w:val="00F313AB"/>
    <w:rsid w:val="00F3148F"/>
    <w:rsid w:val="00F31501"/>
    <w:rsid w:val="00F317C7"/>
    <w:rsid w:val="00F31984"/>
    <w:rsid w:val="00F319BD"/>
    <w:rsid w:val="00F31A31"/>
    <w:rsid w:val="00F31A4F"/>
    <w:rsid w:val="00F31AE8"/>
    <w:rsid w:val="00F31B9E"/>
    <w:rsid w:val="00F31D3B"/>
    <w:rsid w:val="00F31E31"/>
    <w:rsid w:val="00F31ED1"/>
    <w:rsid w:val="00F31F5C"/>
    <w:rsid w:val="00F32004"/>
    <w:rsid w:val="00F32136"/>
    <w:rsid w:val="00F32162"/>
    <w:rsid w:val="00F321C1"/>
    <w:rsid w:val="00F322DE"/>
    <w:rsid w:val="00F323C1"/>
    <w:rsid w:val="00F323EF"/>
    <w:rsid w:val="00F326B6"/>
    <w:rsid w:val="00F3283A"/>
    <w:rsid w:val="00F32B96"/>
    <w:rsid w:val="00F32BCF"/>
    <w:rsid w:val="00F32E55"/>
    <w:rsid w:val="00F32ECB"/>
    <w:rsid w:val="00F32ED5"/>
    <w:rsid w:val="00F32F77"/>
    <w:rsid w:val="00F3348D"/>
    <w:rsid w:val="00F33666"/>
    <w:rsid w:val="00F337B9"/>
    <w:rsid w:val="00F33B70"/>
    <w:rsid w:val="00F33CA2"/>
    <w:rsid w:val="00F33D14"/>
    <w:rsid w:val="00F33D29"/>
    <w:rsid w:val="00F33E87"/>
    <w:rsid w:val="00F33F2F"/>
    <w:rsid w:val="00F33FAB"/>
    <w:rsid w:val="00F341A6"/>
    <w:rsid w:val="00F34463"/>
    <w:rsid w:val="00F34496"/>
    <w:rsid w:val="00F3473F"/>
    <w:rsid w:val="00F348B1"/>
    <w:rsid w:val="00F34B84"/>
    <w:rsid w:val="00F34FE2"/>
    <w:rsid w:val="00F351CA"/>
    <w:rsid w:val="00F35255"/>
    <w:rsid w:val="00F35575"/>
    <w:rsid w:val="00F357C3"/>
    <w:rsid w:val="00F35C5F"/>
    <w:rsid w:val="00F35CE8"/>
    <w:rsid w:val="00F35E58"/>
    <w:rsid w:val="00F35E73"/>
    <w:rsid w:val="00F35FCF"/>
    <w:rsid w:val="00F361D5"/>
    <w:rsid w:val="00F3620C"/>
    <w:rsid w:val="00F36285"/>
    <w:rsid w:val="00F362BF"/>
    <w:rsid w:val="00F3643A"/>
    <w:rsid w:val="00F364D4"/>
    <w:rsid w:val="00F36776"/>
    <w:rsid w:val="00F36875"/>
    <w:rsid w:val="00F3687E"/>
    <w:rsid w:val="00F36881"/>
    <w:rsid w:val="00F36B6D"/>
    <w:rsid w:val="00F36CFC"/>
    <w:rsid w:val="00F36F5D"/>
    <w:rsid w:val="00F3712C"/>
    <w:rsid w:val="00F37160"/>
    <w:rsid w:val="00F371A9"/>
    <w:rsid w:val="00F37200"/>
    <w:rsid w:val="00F3753A"/>
    <w:rsid w:val="00F375F8"/>
    <w:rsid w:val="00F37747"/>
    <w:rsid w:val="00F379EA"/>
    <w:rsid w:val="00F37A95"/>
    <w:rsid w:val="00F37B4B"/>
    <w:rsid w:val="00F37CB3"/>
    <w:rsid w:val="00F400D9"/>
    <w:rsid w:val="00F4014E"/>
    <w:rsid w:val="00F401E0"/>
    <w:rsid w:val="00F4026F"/>
    <w:rsid w:val="00F40B8E"/>
    <w:rsid w:val="00F40CBC"/>
    <w:rsid w:val="00F40D3F"/>
    <w:rsid w:val="00F40F3E"/>
    <w:rsid w:val="00F41059"/>
    <w:rsid w:val="00F41422"/>
    <w:rsid w:val="00F414DE"/>
    <w:rsid w:val="00F414F4"/>
    <w:rsid w:val="00F4161E"/>
    <w:rsid w:val="00F4171E"/>
    <w:rsid w:val="00F41863"/>
    <w:rsid w:val="00F41A92"/>
    <w:rsid w:val="00F41E62"/>
    <w:rsid w:val="00F42109"/>
    <w:rsid w:val="00F4215C"/>
    <w:rsid w:val="00F42559"/>
    <w:rsid w:val="00F426DE"/>
    <w:rsid w:val="00F4275D"/>
    <w:rsid w:val="00F4276B"/>
    <w:rsid w:val="00F428CB"/>
    <w:rsid w:val="00F42B88"/>
    <w:rsid w:val="00F42B9E"/>
    <w:rsid w:val="00F42D82"/>
    <w:rsid w:val="00F42F23"/>
    <w:rsid w:val="00F42F46"/>
    <w:rsid w:val="00F432DD"/>
    <w:rsid w:val="00F4369F"/>
    <w:rsid w:val="00F4391C"/>
    <w:rsid w:val="00F43BBD"/>
    <w:rsid w:val="00F43D0B"/>
    <w:rsid w:val="00F43D5F"/>
    <w:rsid w:val="00F43E15"/>
    <w:rsid w:val="00F43EB5"/>
    <w:rsid w:val="00F43EE3"/>
    <w:rsid w:val="00F43F89"/>
    <w:rsid w:val="00F4400A"/>
    <w:rsid w:val="00F4402B"/>
    <w:rsid w:val="00F4410A"/>
    <w:rsid w:val="00F4428F"/>
    <w:rsid w:val="00F4456F"/>
    <w:rsid w:val="00F44686"/>
    <w:rsid w:val="00F449BE"/>
    <w:rsid w:val="00F44D6B"/>
    <w:rsid w:val="00F450EC"/>
    <w:rsid w:val="00F45128"/>
    <w:rsid w:val="00F451B4"/>
    <w:rsid w:val="00F45324"/>
    <w:rsid w:val="00F45326"/>
    <w:rsid w:val="00F45409"/>
    <w:rsid w:val="00F457AC"/>
    <w:rsid w:val="00F457BB"/>
    <w:rsid w:val="00F45A1D"/>
    <w:rsid w:val="00F45AB7"/>
    <w:rsid w:val="00F45B3D"/>
    <w:rsid w:val="00F46141"/>
    <w:rsid w:val="00F4635D"/>
    <w:rsid w:val="00F46414"/>
    <w:rsid w:val="00F46473"/>
    <w:rsid w:val="00F46A68"/>
    <w:rsid w:val="00F46F6E"/>
    <w:rsid w:val="00F47216"/>
    <w:rsid w:val="00F472AC"/>
    <w:rsid w:val="00F47637"/>
    <w:rsid w:val="00F47A5C"/>
    <w:rsid w:val="00F47A94"/>
    <w:rsid w:val="00F47D30"/>
    <w:rsid w:val="00F47E4F"/>
    <w:rsid w:val="00F47F31"/>
    <w:rsid w:val="00F500B1"/>
    <w:rsid w:val="00F500F5"/>
    <w:rsid w:val="00F50303"/>
    <w:rsid w:val="00F50387"/>
    <w:rsid w:val="00F504AB"/>
    <w:rsid w:val="00F505E3"/>
    <w:rsid w:val="00F50754"/>
    <w:rsid w:val="00F50A72"/>
    <w:rsid w:val="00F50ADC"/>
    <w:rsid w:val="00F50D5B"/>
    <w:rsid w:val="00F50DDC"/>
    <w:rsid w:val="00F51023"/>
    <w:rsid w:val="00F51042"/>
    <w:rsid w:val="00F511F1"/>
    <w:rsid w:val="00F512C0"/>
    <w:rsid w:val="00F515FF"/>
    <w:rsid w:val="00F51606"/>
    <w:rsid w:val="00F51654"/>
    <w:rsid w:val="00F51663"/>
    <w:rsid w:val="00F518FA"/>
    <w:rsid w:val="00F5196A"/>
    <w:rsid w:val="00F51B59"/>
    <w:rsid w:val="00F51EAA"/>
    <w:rsid w:val="00F51EE5"/>
    <w:rsid w:val="00F5211C"/>
    <w:rsid w:val="00F52162"/>
    <w:rsid w:val="00F52447"/>
    <w:rsid w:val="00F524CA"/>
    <w:rsid w:val="00F52526"/>
    <w:rsid w:val="00F52600"/>
    <w:rsid w:val="00F5284E"/>
    <w:rsid w:val="00F52916"/>
    <w:rsid w:val="00F52967"/>
    <w:rsid w:val="00F529EA"/>
    <w:rsid w:val="00F52BC8"/>
    <w:rsid w:val="00F52BD0"/>
    <w:rsid w:val="00F52FBF"/>
    <w:rsid w:val="00F5306A"/>
    <w:rsid w:val="00F533D1"/>
    <w:rsid w:val="00F53528"/>
    <w:rsid w:val="00F53565"/>
    <w:rsid w:val="00F5372A"/>
    <w:rsid w:val="00F53761"/>
    <w:rsid w:val="00F53884"/>
    <w:rsid w:val="00F53B65"/>
    <w:rsid w:val="00F53CA8"/>
    <w:rsid w:val="00F54010"/>
    <w:rsid w:val="00F541D7"/>
    <w:rsid w:val="00F546A1"/>
    <w:rsid w:val="00F54723"/>
    <w:rsid w:val="00F547C2"/>
    <w:rsid w:val="00F547F6"/>
    <w:rsid w:val="00F54942"/>
    <w:rsid w:val="00F54A1A"/>
    <w:rsid w:val="00F54A2B"/>
    <w:rsid w:val="00F54DF0"/>
    <w:rsid w:val="00F54E97"/>
    <w:rsid w:val="00F54EB6"/>
    <w:rsid w:val="00F550B5"/>
    <w:rsid w:val="00F55A33"/>
    <w:rsid w:val="00F55B50"/>
    <w:rsid w:val="00F55D6C"/>
    <w:rsid w:val="00F55E53"/>
    <w:rsid w:val="00F5617F"/>
    <w:rsid w:val="00F56389"/>
    <w:rsid w:val="00F563C0"/>
    <w:rsid w:val="00F5665F"/>
    <w:rsid w:val="00F566EF"/>
    <w:rsid w:val="00F56A78"/>
    <w:rsid w:val="00F56CDD"/>
    <w:rsid w:val="00F57118"/>
    <w:rsid w:val="00F573C6"/>
    <w:rsid w:val="00F574A9"/>
    <w:rsid w:val="00F574F2"/>
    <w:rsid w:val="00F57874"/>
    <w:rsid w:val="00F578DF"/>
    <w:rsid w:val="00F57A55"/>
    <w:rsid w:val="00F57BFD"/>
    <w:rsid w:val="00F57E62"/>
    <w:rsid w:val="00F57ED0"/>
    <w:rsid w:val="00F605D7"/>
    <w:rsid w:val="00F60746"/>
    <w:rsid w:val="00F6084B"/>
    <w:rsid w:val="00F60998"/>
    <w:rsid w:val="00F60E84"/>
    <w:rsid w:val="00F60FFD"/>
    <w:rsid w:val="00F61242"/>
    <w:rsid w:val="00F61309"/>
    <w:rsid w:val="00F6142B"/>
    <w:rsid w:val="00F615FB"/>
    <w:rsid w:val="00F618D8"/>
    <w:rsid w:val="00F61925"/>
    <w:rsid w:val="00F619D0"/>
    <w:rsid w:val="00F6256E"/>
    <w:rsid w:val="00F629F5"/>
    <w:rsid w:val="00F62A1A"/>
    <w:rsid w:val="00F62E57"/>
    <w:rsid w:val="00F62F52"/>
    <w:rsid w:val="00F63444"/>
    <w:rsid w:val="00F63518"/>
    <w:rsid w:val="00F63733"/>
    <w:rsid w:val="00F63923"/>
    <w:rsid w:val="00F639FE"/>
    <w:rsid w:val="00F63ABB"/>
    <w:rsid w:val="00F63BB3"/>
    <w:rsid w:val="00F63D35"/>
    <w:rsid w:val="00F63D4C"/>
    <w:rsid w:val="00F642BB"/>
    <w:rsid w:val="00F64344"/>
    <w:rsid w:val="00F64466"/>
    <w:rsid w:val="00F64697"/>
    <w:rsid w:val="00F64C8D"/>
    <w:rsid w:val="00F64D95"/>
    <w:rsid w:val="00F64DA4"/>
    <w:rsid w:val="00F650AA"/>
    <w:rsid w:val="00F65396"/>
    <w:rsid w:val="00F65677"/>
    <w:rsid w:val="00F65A01"/>
    <w:rsid w:val="00F65B11"/>
    <w:rsid w:val="00F65C4B"/>
    <w:rsid w:val="00F65D8A"/>
    <w:rsid w:val="00F65E4C"/>
    <w:rsid w:val="00F66219"/>
    <w:rsid w:val="00F66490"/>
    <w:rsid w:val="00F664E3"/>
    <w:rsid w:val="00F665DC"/>
    <w:rsid w:val="00F665F4"/>
    <w:rsid w:val="00F666CE"/>
    <w:rsid w:val="00F668F1"/>
    <w:rsid w:val="00F66903"/>
    <w:rsid w:val="00F66A39"/>
    <w:rsid w:val="00F66A89"/>
    <w:rsid w:val="00F66F39"/>
    <w:rsid w:val="00F67069"/>
    <w:rsid w:val="00F670F9"/>
    <w:rsid w:val="00F6713A"/>
    <w:rsid w:val="00F672DD"/>
    <w:rsid w:val="00F672E0"/>
    <w:rsid w:val="00F673A8"/>
    <w:rsid w:val="00F674A5"/>
    <w:rsid w:val="00F674E7"/>
    <w:rsid w:val="00F676E8"/>
    <w:rsid w:val="00F67897"/>
    <w:rsid w:val="00F6791D"/>
    <w:rsid w:val="00F67A10"/>
    <w:rsid w:val="00F67AA9"/>
    <w:rsid w:val="00F67D29"/>
    <w:rsid w:val="00F67D38"/>
    <w:rsid w:val="00F7000B"/>
    <w:rsid w:val="00F703FE"/>
    <w:rsid w:val="00F704B9"/>
    <w:rsid w:val="00F705D5"/>
    <w:rsid w:val="00F706A6"/>
    <w:rsid w:val="00F7094E"/>
    <w:rsid w:val="00F709AC"/>
    <w:rsid w:val="00F70A8F"/>
    <w:rsid w:val="00F70B97"/>
    <w:rsid w:val="00F70FAD"/>
    <w:rsid w:val="00F713F5"/>
    <w:rsid w:val="00F71587"/>
    <w:rsid w:val="00F71677"/>
    <w:rsid w:val="00F71858"/>
    <w:rsid w:val="00F718B5"/>
    <w:rsid w:val="00F71961"/>
    <w:rsid w:val="00F71B32"/>
    <w:rsid w:val="00F71C9E"/>
    <w:rsid w:val="00F71D2D"/>
    <w:rsid w:val="00F71E5B"/>
    <w:rsid w:val="00F7203C"/>
    <w:rsid w:val="00F7203E"/>
    <w:rsid w:val="00F7204B"/>
    <w:rsid w:val="00F7231E"/>
    <w:rsid w:val="00F72380"/>
    <w:rsid w:val="00F724B2"/>
    <w:rsid w:val="00F7266E"/>
    <w:rsid w:val="00F72807"/>
    <w:rsid w:val="00F7280D"/>
    <w:rsid w:val="00F728CC"/>
    <w:rsid w:val="00F7292A"/>
    <w:rsid w:val="00F72C1C"/>
    <w:rsid w:val="00F72DEB"/>
    <w:rsid w:val="00F73196"/>
    <w:rsid w:val="00F733A9"/>
    <w:rsid w:val="00F733AC"/>
    <w:rsid w:val="00F7352B"/>
    <w:rsid w:val="00F73547"/>
    <w:rsid w:val="00F735BC"/>
    <w:rsid w:val="00F73752"/>
    <w:rsid w:val="00F737B9"/>
    <w:rsid w:val="00F7389E"/>
    <w:rsid w:val="00F739F1"/>
    <w:rsid w:val="00F73C21"/>
    <w:rsid w:val="00F73DA3"/>
    <w:rsid w:val="00F73E51"/>
    <w:rsid w:val="00F73EC7"/>
    <w:rsid w:val="00F73F06"/>
    <w:rsid w:val="00F744B1"/>
    <w:rsid w:val="00F74625"/>
    <w:rsid w:val="00F74690"/>
    <w:rsid w:val="00F746C3"/>
    <w:rsid w:val="00F74803"/>
    <w:rsid w:val="00F74809"/>
    <w:rsid w:val="00F74E26"/>
    <w:rsid w:val="00F75174"/>
    <w:rsid w:val="00F75202"/>
    <w:rsid w:val="00F75329"/>
    <w:rsid w:val="00F7536C"/>
    <w:rsid w:val="00F75372"/>
    <w:rsid w:val="00F754E5"/>
    <w:rsid w:val="00F7566D"/>
    <w:rsid w:val="00F7574D"/>
    <w:rsid w:val="00F75A4E"/>
    <w:rsid w:val="00F75D73"/>
    <w:rsid w:val="00F7603C"/>
    <w:rsid w:val="00F763E0"/>
    <w:rsid w:val="00F76520"/>
    <w:rsid w:val="00F76769"/>
    <w:rsid w:val="00F76B97"/>
    <w:rsid w:val="00F76C57"/>
    <w:rsid w:val="00F76D5E"/>
    <w:rsid w:val="00F77157"/>
    <w:rsid w:val="00F773BD"/>
    <w:rsid w:val="00F77818"/>
    <w:rsid w:val="00F77BE5"/>
    <w:rsid w:val="00F77D07"/>
    <w:rsid w:val="00F77D89"/>
    <w:rsid w:val="00F77F5A"/>
    <w:rsid w:val="00F8009C"/>
    <w:rsid w:val="00F80251"/>
    <w:rsid w:val="00F8033E"/>
    <w:rsid w:val="00F8063C"/>
    <w:rsid w:val="00F80824"/>
    <w:rsid w:val="00F809AE"/>
    <w:rsid w:val="00F81070"/>
    <w:rsid w:val="00F810B9"/>
    <w:rsid w:val="00F813B7"/>
    <w:rsid w:val="00F81551"/>
    <w:rsid w:val="00F8197E"/>
    <w:rsid w:val="00F81AD1"/>
    <w:rsid w:val="00F81C8C"/>
    <w:rsid w:val="00F81CB9"/>
    <w:rsid w:val="00F81F41"/>
    <w:rsid w:val="00F81FA8"/>
    <w:rsid w:val="00F820EA"/>
    <w:rsid w:val="00F8212D"/>
    <w:rsid w:val="00F82273"/>
    <w:rsid w:val="00F823EB"/>
    <w:rsid w:val="00F8254E"/>
    <w:rsid w:val="00F825D0"/>
    <w:rsid w:val="00F8262E"/>
    <w:rsid w:val="00F826FC"/>
    <w:rsid w:val="00F82833"/>
    <w:rsid w:val="00F82A2C"/>
    <w:rsid w:val="00F82F78"/>
    <w:rsid w:val="00F8306E"/>
    <w:rsid w:val="00F83072"/>
    <w:rsid w:val="00F831E1"/>
    <w:rsid w:val="00F833D0"/>
    <w:rsid w:val="00F8369C"/>
    <w:rsid w:val="00F83776"/>
    <w:rsid w:val="00F83ABE"/>
    <w:rsid w:val="00F83AFA"/>
    <w:rsid w:val="00F83D6C"/>
    <w:rsid w:val="00F83F71"/>
    <w:rsid w:val="00F840C2"/>
    <w:rsid w:val="00F84123"/>
    <w:rsid w:val="00F84943"/>
    <w:rsid w:val="00F84AC3"/>
    <w:rsid w:val="00F84B9E"/>
    <w:rsid w:val="00F84C38"/>
    <w:rsid w:val="00F84D5F"/>
    <w:rsid w:val="00F84EB0"/>
    <w:rsid w:val="00F85211"/>
    <w:rsid w:val="00F8527B"/>
    <w:rsid w:val="00F854A9"/>
    <w:rsid w:val="00F85743"/>
    <w:rsid w:val="00F85904"/>
    <w:rsid w:val="00F8595B"/>
    <w:rsid w:val="00F85A39"/>
    <w:rsid w:val="00F85A8E"/>
    <w:rsid w:val="00F85B53"/>
    <w:rsid w:val="00F85DC2"/>
    <w:rsid w:val="00F85E17"/>
    <w:rsid w:val="00F862EE"/>
    <w:rsid w:val="00F863AC"/>
    <w:rsid w:val="00F864DB"/>
    <w:rsid w:val="00F866FD"/>
    <w:rsid w:val="00F867B1"/>
    <w:rsid w:val="00F868E4"/>
    <w:rsid w:val="00F869E2"/>
    <w:rsid w:val="00F86E37"/>
    <w:rsid w:val="00F86FB6"/>
    <w:rsid w:val="00F86FB7"/>
    <w:rsid w:val="00F87432"/>
    <w:rsid w:val="00F874C2"/>
    <w:rsid w:val="00F874C9"/>
    <w:rsid w:val="00F87535"/>
    <w:rsid w:val="00F87539"/>
    <w:rsid w:val="00F8758B"/>
    <w:rsid w:val="00F87995"/>
    <w:rsid w:val="00F87A48"/>
    <w:rsid w:val="00F87AB5"/>
    <w:rsid w:val="00F87DB8"/>
    <w:rsid w:val="00F9028D"/>
    <w:rsid w:val="00F90413"/>
    <w:rsid w:val="00F904F0"/>
    <w:rsid w:val="00F907E1"/>
    <w:rsid w:val="00F90908"/>
    <w:rsid w:val="00F90F24"/>
    <w:rsid w:val="00F90FF5"/>
    <w:rsid w:val="00F910E8"/>
    <w:rsid w:val="00F911F4"/>
    <w:rsid w:val="00F91433"/>
    <w:rsid w:val="00F91500"/>
    <w:rsid w:val="00F91906"/>
    <w:rsid w:val="00F91979"/>
    <w:rsid w:val="00F91AD7"/>
    <w:rsid w:val="00F91D5E"/>
    <w:rsid w:val="00F91E96"/>
    <w:rsid w:val="00F92417"/>
    <w:rsid w:val="00F924A9"/>
    <w:rsid w:val="00F92967"/>
    <w:rsid w:val="00F929E4"/>
    <w:rsid w:val="00F92BCA"/>
    <w:rsid w:val="00F92BD6"/>
    <w:rsid w:val="00F92C14"/>
    <w:rsid w:val="00F9351C"/>
    <w:rsid w:val="00F93840"/>
    <w:rsid w:val="00F93877"/>
    <w:rsid w:val="00F93A4F"/>
    <w:rsid w:val="00F93AED"/>
    <w:rsid w:val="00F93F62"/>
    <w:rsid w:val="00F9409C"/>
    <w:rsid w:val="00F94148"/>
    <w:rsid w:val="00F941CC"/>
    <w:rsid w:val="00F948ED"/>
    <w:rsid w:val="00F949A5"/>
    <w:rsid w:val="00F94E33"/>
    <w:rsid w:val="00F94E5D"/>
    <w:rsid w:val="00F95013"/>
    <w:rsid w:val="00F95025"/>
    <w:rsid w:val="00F95165"/>
    <w:rsid w:val="00F951FB"/>
    <w:rsid w:val="00F95298"/>
    <w:rsid w:val="00F952B1"/>
    <w:rsid w:val="00F952F2"/>
    <w:rsid w:val="00F95359"/>
    <w:rsid w:val="00F9536E"/>
    <w:rsid w:val="00F95379"/>
    <w:rsid w:val="00F953B4"/>
    <w:rsid w:val="00F95556"/>
    <w:rsid w:val="00F956AC"/>
    <w:rsid w:val="00F956E4"/>
    <w:rsid w:val="00F95E4F"/>
    <w:rsid w:val="00F95F87"/>
    <w:rsid w:val="00F95FB9"/>
    <w:rsid w:val="00F9610D"/>
    <w:rsid w:val="00F96243"/>
    <w:rsid w:val="00F965F7"/>
    <w:rsid w:val="00F96671"/>
    <w:rsid w:val="00F966C2"/>
    <w:rsid w:val="00F967BE"/>
    <w:rsid w:val="00F968DC"/>
    <w:rsid w:val="00F96962"/>
    <w:rsid w:val="00F96A30"/>
    <w:rsid w:val="00F96A63"/>
    <w:rsid w:val="00F96BB0"/>
    <w:rsid w:val="00F96C6A"/>
    <w:rsid w:val="00F96D69"/>
    <w:rsid w:val="00F96E6E"/>
    <w:rsid w:val="00F96E6F"/>
    <w:rsid w:val="00F96F9B"/>
    <w:rsid w:val="00F9700B"/>
    <w:rsid w:val="00F9712C"/>
    <w:rsid w:val="00F9735C"/>
    <w:rsid w:val="00F97521"/>
    <w:rsid w:val="00F976A0"/>
    <w:rsid w:val="00F977E6"/>
    <w:rsid w:val="00F97AC5"/>
    <w:rsid w:val="00F97AF3"/>
    <w:rsid w:val="00F97E23"/>
    <w:rsid w:val="00FA0881"/>
    <w:rsid w:val="00FA088D"/>
    <w:rsid w:val="00FA0A1E"/>
    <w:rsid w:val="00FA0CD3"/>
    <w:rsid w:val="00FA0FF4"/>
    <w:rsid w:val="00FA1378"/>
    <w:rsid w:val="00FA1457"/>
    <w:rsid w:val="00FA1549"/>
    <w:rsid w:val="00FA1930"/>
    <w:rsid w:val="00FA1A76"/>
    <w:rsid w:val="00FA1D86"/>
    <w:rsid w:val="00FA1E93"/>
    <w:rsid w:val="00FA1E9B"/>
    <w:rsid w:val="00FA1ED0"/>
    <w:rsid w:val="00FA2011"/>
    <w:rsid w:val="00FA2081"/>
    <w:rsid w:val="00FA240C"/>
    <w:rsid w:val="00FA25C0"/>
    <w:rsid w:val="00FA26DE"/>
    <w:rsid w:val="00FA27DD"/>
    <w:rsid w:val="00FA2878"/>
    <w:rsid w:val="00FA2AE8"/>
    <w:rsid w:val="00FA2B1E"/>
    <w:rsid w:val="00FA2BDF"/>
    <w:rsid w:val="00FA2C04"/>
    <w:rsid w:val="00FA2CC1"/>
    <w:rsid w:val="00FA2D14"/>
    <w:rsid w:val="00FA2D26"/>
    <w:rsid w:val="00FA2ECA"/>
    <w:rsid w:val="00FA2F0B"/>
    <w:rsid w:val="00FA2FEF"/>
    <w:rsid w:val="00FA3192"/>
    <w:rsid w:val="00FA319D"/>
    <w:rsid w:val="00FA31AB"/>
    <w:rsid w:val="00FA34CD"/>
    <w:rsid w:val="00FA3722"/>
    <w:rsid w:val="00FA3A2D"/>
    <w:rsid w:val="00FA4324"/>
    <w:rsid w:val="00FA4544"/>
    <w:rsid w:val="00FA4601"/>
    <w:rsid w:val="00FA464D"/>
    <w:rsid w:val="00FA4A6A"/>
    <w:rsid w:val="00FA4B11"/>
    <w:rsid w:val="00FA4C9E"/>
    <w:rsid w:val="00FA4D89"/>
    <w:rsid w:val="00FA519E"/>
    <w:rsid w:val="00FA55B6"/>
    <w:rsid w:val="00FA5788"/>
    <w:rsid w:val="00FA5807"/>
    <w:rsid w:val="00FA5812"/>
    <w:rsid w:val="00FA5CC0"/>
    <w:rsid w:val="00FA5D40"/>
    <w:rsid w:val="00FA5F80"/>
    <w:rsid w:val="00FA60BB"/>
    <w:rsid w:val="00FA60E9"/>
    <w:rsid w:val="00FA63CA"/>
    <w:rsid w:val="00FA6469"/>
    <w:rsid w:val="00FA68D7"/>
    <w:rsid w:val="00FA6BC1"/>
    <w:rsid w:val="00FA6D04"/>
    <w:rsid w:val="00FA6F10"/>
    <w:rsid w:val="00FA7042"/>
    <w:rsid w:val="00FA712D"/>
    <w:rsid w:val="00FA7148"/>
    <w:rsid w:val="00FA72DD"/>
    <w:rsid w:val="00FA73B7"/>
    <w:rsid w:val="00FA74C8"/>
    <w:rsid w:val="00FA750E"/>
    <w:rsid w:val="00FA7586"/>
    <w:rsid w:val="00FA767D"/>
    <w:rsid w:val="00FA7736"/>
    <w:rsid w:val="00FA78C6"/>
    <w:rsid w:val="00FA7919"/>
    <w:rsid w:val="00FA79A2"/>
    <w:rsid w:val="00FA7AC0"/>
    <w:rsid w:val="00FA7B40"/>
    <w:rsid w:val="00FA7B47"/>
    <w:rsid w:val="00FA7C32"/>
    <w:rsid w:val="00FB0144"/>
    <w:rsid w:val="00FB0145"/>
    <w:rsid w:val="00FB0192"/>
    <w:rsid w:val="00FB01F0"/>
    <w:rsid w:val="00FB024D"/>
    <w:rsid w:val="00FB03F8"/>
    <w:rsid w:val="00FB058A"/>
    <w:rsid w:val="00FB05D9"/>
    <w:rsid w:val="00FB0984"/>
    <w:rsid w:val="00FB0EA0"/>
    <w:rsid w:val="00FB0ED9"/>
    <w:rsid w:val="00FB1158"/>
    <w:rsid w:val="00FB15E4"/>
    <w:rsid w:val="00FB168D"/>
    <w:rsid w:val="00FB1789"/>
    <w:rsid w:val="00FB1A1D"/>
    <w:rsid w:val="00FB1BE2"/>
    <w:rsid w:val="00FB1C06"/>
    <w:rsid w:val="00FB1CA7"/>
    <w:rsid w:val="00FB1FC0"/>
    <w:rsid w:val="00FB1FE3"/>
    <w:rsid w:val="00FB2317"/>
    <w:rsid w:val="00FB2471"/>
    <w:rsid w:val="00FB261E"/>
    <w:rsid w:val="00FB27A4"/>
    <w:rsid w:val="00FB2891"/>
    <w:rsid w:val="00FB2C6C"/>
    <w:rsid w:val="00FB2D6C"/>
    <w:rsid w:val="00FB2E22"/>
    <w:rsid w:val="00FB2F41"/>
    <w:rsid w:val="00FB2F7D"/>
    <w:rsid w:val="00FB3106"/>
    <w:rsid w:val="00FB34BE"/>
    <w:rsid w:val="00FB35BD"/>
    <w:rsid w:val="00FB382D"/>
    <w:rsid w:val="00FB3839"/>
    <w:rsid w:val="00FB3915"/>
    <w:rsid w:val="00FB3D1B"/>
    <w:rsid w:val="00FB3F86"/>
    <w:rsid w:val="00FB40E1"/>
    <w:rsid w:val="00FB427D"/>
    <w:rsid w:val="00FB49BB"/>
    <w:rsid w:val="00FB4C22"/>
    <w:rsid w:val="00FB4C55"/>
    <w:rsid w:val="00FB4D58"/>
    <w:rsid w:val="00FB4DAF"/>
    <w:rsid w:val="00FB4DDB"/>
    <w:rsid w:val="00FB4DEF"/>
    <w:rsid w:val="00FB4FC7"/>
    <w:rsid w:val="00FB5449"/>
    <w:rsid w:val="00FB55F7"/>
    <w:rsid w:val="00FB5BC4"/>
    <w:rsid w:val="00FB5C6A"/>
    <w:rsid w:val="00FB5C79"/>
    <w:rsid w:val="00FB5C8C"/>
    <w:rsid w:val="00FB620A"/>
    <w:rsid w:val="00FB62CB"/>
    <w:rsid w:val="00FB62E3"/>
    <w:rsid w:val="00FB64AE"/>
    <w:rsid w:val="00FB6CDE"/>
    <w:rsid w:val="00FB6D5D"/>
    <w:rsid w:val="00FB6FA9"/>
    <w:rsid w:val="00FB7050"/>
    <w:rsid w:val="00FB7058"/>
    <w:rsid w:val="00FB7264"/>
    <w:rsid w:val="00FB74B2"/>
    <w:rsid w:val="00FB761E"/>
    <w:rsid w:val="00FB762A"/>
    <w:rsid w:val="00FB787E"/>
    <w:rsid w:val="00FB78A1"/>
    <w:rsid w:val="00FB78B9"/>
    <w:rsid w:val="00FB7943"/>
    <w:rsid w:val="00FB7CEE"/>
    <w:rsid w:val="00FC0060"/>
    <w:rsid w:val="00FC028B"/>
    <w:rsid w:val="00FC034E"/>
    <w:rsid w:val="00FC0392"/>
    <w:rsid w:val="00FC04F9"/>
    <w:rsid w:val="00FC073F"/>
    <w:rsid w:val="00FC0765"/>
    <w:rsid w:val="00FC0960"/>
    <w:rsid w:val="00FC0D18"/>
    <w:rsid w:val="00FC0DA4"/>
    <w:rsid w:val="00FC0FE3"/>
    <w:rsid w:val="00FC1122"/>
    <w:rsid w:val="00FC113A"/>
    <w:rsid w:val="00FC1178"/>
    <w:rsid w:val="00FC12E4"/>
    <w:rsid w:val="00FC1521"/>
    <w:rsid w:val="00FC16B8"/>
    <w:rsid w:val="00FC176B"/>
    <w:rsid w:val="00FC180E"/>
    <w:rsid w:val="00FC1901"/>
    <w:rsid w:val="00FC1CD8"/>
    <w:rsid w:val="00FC1FB1"/>
    <w:rsid w:val="00FC228A"/>
    <w:rsid w:val="00FC2598"/>
    <w:rsid w:val="00FC28AE"/>
    <w:rsid w:val="00FC2CEC"/>
    <w:rsid w:val="00FC2CFD"/>
    <w:rsid w:val="00FC2D8E"/>
    <w:rsid w:val="00FC3116"/>
    <w:rsid w:val="00FC3145"/>
    <w:rsid w:val="00FC31F9"/>
    <w:rsid w:val="00FC3312"/>
    <w:rsid w:val="00FC35C2"/>
    <w:rsid w:val="00FC35F6"/>
    <w:rsid w:val="00FC3B20"/>
    <w:rsid w:val="00FC3B6C"/>
    <w:rsid w:val="00FC3BF9"/>
    <w:rsid w:val="00FC3C0F"/>
    <w:rsid w:val="00FC3C8C"/>
    <w:rsid w:val="00FC3CFA"/>
    <w:rsid w:val="00FC3D82"/>
    <w:rsid w:val="00FC3E9C"/>
    <w:rsid w:val="00FC4074"/>
    <w:rsid w:val="00FC42E7"/>
    <w:rsid w:val="00FC4469"/>
    <w:rsid w:val="00FC4496"/>
    <w:rsid w:val="00FC458E"/>
    <w:rsid w:val="00FC466B"/>
    <w:rsid w:val="00FC4876"/>
    <w:rsid w:val="00FC4A4A"/>
    <w:rsid w:val="00FC4E7B"/>
    <w:rsid w:val="00FC530B"/>
    <w:rsid w:val="00FC55A7"/>
    <w:rsid w:val="00FC55EC"/>
    <w:rsid w:val="00FC5642"/>
    <w:rsid w:val="00FC56D7"/>
    <w:rsid w:val="00FC59FE"/>
    <w:rsid w:val="00FC5D2F"/>
    <w:rsid w:val="00FC5E2D"/>
    <w:rsid w:val="00FC5E6C"/>
    <w:rsid w:val="00FC5ECF"/>
    <w:rsid w:val="00FC5F29"/>
    <w:rsid w:val="00FC5FD7"/>
    <w:rsid w:val="00FC6070"/>
    <w:rsid w:val="00FC6175"/>
    <w:rsid w:val="00FC64C6"/>
    <w:rsid w:val="00FC64DD"/>
    <w:rsid w:val="00FC64EF"/>
    <w:rsid w:val="00FC66B0"/>
    <w:rsid w:val="00FC6786"/>
    <w:rsid w:val="00FC683A"/>
    <w:rsid w:val="00FC6925"/>
    <w:rsid w:val="00FC693C"/>
    <w:rsid w:val="00FC6A99"/>
    <w:rsid w:val="00FC6B63"/>
    <w:rsid w:val="00FC6B85"/>
    <w:rsid w:val="00FC6F89"/>
    <w:rsid w:val="00FC7144"/>
    <w:rsid w:val="00FC71C3"/>
    <w:rsid w:val="00FC722A"/>
    <w:rsid w:val="00FC7274"/>
    <w:rsid w:val="00FC73A4"/>
    <w:rsid w:val="00FC7439"/>
    <w:rsid w:val="00FC7605"/>
    <w:rsid w:val="00FC7665"/>
    <w:rsid w:val="00FC7751"/>
    <w:rsid w:val="00FC79D9"/>
    <w:rsid w:val="00FC7F64"/>
    <w:rsid w:val="00FD0111"/>
    <w:rsid w:val="00FD03BF"/>
    <w:rsid w:val="00FD0949"/>
    <w:rsid w:val="00FD0ADE"/>
    <w:rsid w:val="00FD0B30"/>
    <w:rsid w:val="00FD0BE2"/>
    <w:rsid w:val="00FD0D0B"/>
    <w:rsid w:val="00FD1038"/>
    <w:rsid w:val="00FD11B5"/>
    <w:rsid w:val="00FD1205"/>
    <w:rsid w:val="00FD12E3"/>
    <w:rsid w:val="00FD1456"/>
    <w:rsid w:val="00FD1648"/>
    <w:rsid w:val="00FD1763"/>
    <w:rsid w:val="00FD1987"/>
    <w:rsid w:val="00FD198D"/>
    <w:rsid w:val="00FD19D1"/>
    <w:rsid w:val="00FD19E5"/>
    <w:rsid w:val="00FD1D04"/>
    <w:rsid w:val="00FD1D23"/>
    <w:rsid w:val="00FD2158"/>
    <w:rsid w:val="00FD22A7"/>
    <w:rsid w:val="00FD22C4"/>
    <w:rsid w:val="00FD260C"/>
    <w:rsid w:val="00FD26E5"/>
    <w:rsid w:val="00FD2ACA"/>
    <w:rsid w:val="00FD2DF5"/>
    <w:rsid w:val="00FD2E09"/>
    <w:rsid w:val="00FD2E24"/>
    <w:rsid w:val="00FD2F2D"/>
    <w:rsid w:val="00FD2F90"/>
    <w:rsid w:val="00FD30B0"/>
    <w:rsid w:val="00FD32E2"/>
    <w:rsid w:val="00FD34A3"/>
    <w:rsid w:val="00FD3507"/>
    <w:rsid w:val="00FD35D8"/>
    <w:rsid w:val="00FD35F9"/>
    <w:rsid w:val="00FD3697"/>
    <w:rsid w:val="00FD37DC"/>
    <w:rsid w:val="00FD3840"/>
    <w:rsid w:val="00FD3994"/>
    <w:rsid w:val="00FD3C66"/>
    <w:rsid w:val="00FD3D4E"/>
    <w:rsid w:val="00FD3D92"/>
    <w:rsid w:val="00FD416C"/>
    <w:rsid w:val="00FD4264"/>
    <w:rsid w:val="00FD42FC"/>
    <w:rsid w:val="00FD4343"/>
    <w:rsid w:val="00FD43BE"/>
    <w:rsid w:val="00FD45C1"/>
    <w:rsid w:val="00FD4879"/>
    <w:rsid w:val="00FD49EE"/>
    <w:rsid w:val="00FD4B15"/>
    <w:rsid w:val="00FD4BBE"/>
    <w:rsid w:val="00FD4D99"/>
    <w:rsid w:val="00FD4E43"/>
    <w:rsid w:val="00FD4F2F"/>
    <w:rsid w:val="00FD4FF7"/>
    <w:rsid w:val="00FD5004"/>
    <w:rsid w:val="00FD55DA"/>
    <w:rsid w:val="00FD5900"/>
    <w:rsid w:val="00FD5970"/>
    <w:rsid w:val="00FD5B5B"/>
    <w:rsid w:val="00FD5EBD"/>
    <w:rsid w:val="00FD5F20"/>
    <w:rsid w:val="00FD60C3"/>
    <w:rsid w:val="00FD6195"/>
    <w:rsid w:val="00FD630B"/>
    <w:rsid w:val="00FD6417"/>
    <w:rsid w:val="00FD6870"/>
    <w:rsid w:val="00FD68BA"/>
    <w:rsid w:val="00FD6953"/>
    <w:rsid w:val="00FD695E"/>
    <w:rsid w:val="00FD6EBE"/>
    <w:rsid w:val="00FD735D"/>
    <w:rsid w:val="00FD7717"/>
    <w:rsid w:val="00FD7980"/>
    <w:rsid w:val="00FD79E7"/>
    <w:rsid w:val="00FD7BD6"/>
    <w:rsid w:val="00FD7D44"/>
    <w:rsid w:val="00FD7D48"/>
    <w:rsid w:val="00FD7D5F"/>
    <w:rsid w:val="00FD7D7C"/>
    <w:rsid w:val="00FD7EAB"/>
    <w:rsid w:val="00FE009C"/>
    <w:rsid w:val="00FE0304"/>
    <w:rsid w:val="00FE0363"/>
    <w:rsid w:val="00FE042F"/>
    <w:rsid w:val="00FE067D"/>
    <w:rsid w:val="00FE0771"/>
    <w:rsid w:val="00FE09D4"/>
    <w:rsid w:val="00FE0AB2"/>
    <w:rsid w:val="00FE0C4D"/>
    <w:rsid w:val="00FE0D7C"/>
    <w:rsid w:val="00FE0E35"/>
    <w:rsid w:val="00FE0EA1"/>
    <w:rsid w:val="00FE104B"/>
    <w:rsid w:val="00FE1261"/>
    <w:rsid w:val="00FE14A1"/>
    <w:rsid w:val="00FE1C77"/>
    <w:rsid w:val="00FE1C8B"/>
    <w:rsid w:val="00FE1F7D"/>
    <w:rsid w:val="00FE2022"/>
    <w:rsid w:val="00FE2333"/>
    <w:rsid w:val="00FE24C6"/>
    <w:rsid w:val="00FE27A9"/>
    <w:rsid w:val="00FE2808"/>
    <w:rsid w:val="00FE2848"/>
    <w:rsid w:val="00FE2ACF"/>
    <w:rsid w:val="00FE2DC7"/>
    <w:rsid w:val="00FE2E5A"/>
    <w:rsid w:val="00FE30F6"/>
    <w:rsid w:val="00FE32FF"/>
    <w:rsid w:val="00FE35AF"/>
    <w:rsid w:val="00FE3708"/>
    <w:rsid w:val="00FE381F"/>
    <w:rsid w:val="00FE38B9"/>
    <w:rsid w:val="00FE38D7"/>
    <w:rsid w:val="00FE3C4C"/>
    <w:rsid w:val="00FE3D92"/>
    <w:rsid w:val="00FE3DC0"/>
    <w:rsid w:val="00FE3EA3"/>
    <w:rsid w:val="00FE4100"/>
    <w:rsid w:val="00FE416F"/>
    <w:rsid w:val="00FE41DC"/>
    <w:rsid w:val="00FE45F7"/>
    <w:rsid w:val="00FE471A"/>
    <w:rsid w:val="00FE49FC"/>
    <w:rsid w:val="00FE4D48"/>
    <w:rsid w:val="00FE4EDF"/>
    <w:rsid w:val="00FE5184"/>
    <w:rsid w:val="00FE5570"/>
    <w:rsid w:val="00FE57C3"/>
    <w:rsid w:val="00FE582D"/>
    <w:rsid w:val="00FE5986"/>
    <w:rsid w:val="00FE5C33"/>
    <w:rsid w:val="00FE5EBE"/>
    <w:rsid w:val="00FE63E7"/>
    <w:rsid w:val="00FE6456"/>
    <w:rsid w:val="00FE6476"/>
    <w:rsid w:val="00FE6480"/>
    <w:rsid w:val="00FE65AB"/>
    <w:rsid w:val="00FE6739"/>
    <w:rsid w:val="00FE68D1"/>
    <w:rsid w:val="00FE69BB"/>
    <w:rsid w:val="00FE6A87"/>
    <w:rsid w:val="00FE6E96"/>
    <w:rsid w:val="00FE70D2"/>
    <w:rsid w:val="00FE7109"/>
    <w:rsid w:val="00FE71D8"/>
    <w:rsid w:val="00FE722C"/>
    <w:rsid w:val="00FE7292"/>
    <w:rsid w:val="00FE73C3"/>
    <w:rsid w:val="00FE74B9"/>
    <w:rsid w:val="00FE7530"/>
    <w:rsid w:val="00FE755F"/>
    <w:rsid w:val="00FE784C"/>
    <w:rsid w:val="00FE78FD"/>
    <w:rsid w:val="00FE7C1E"/>
    <w:rsid w:val="00FE7CA8"/>
    <w:rsid w:val="00FE7DC0"/>
    <w:rsid w:val="00FE7DC5"/>
    <w:rsid w:val="00FE7EFF"/>
    <w:rsid w:val="00FE7FF0"/>
    <w:rsid w:val="00FF01A4"/>
    <w:rsid w:val="00FF01F9"/>
    <w:rsid w:val="00FF0550"/>
    <w:rsid w:val="00FF06BC"/>
    <w:rsid w:val="00FF0CB0"/>
    <w:rsid w:val="00FF0D24"/>
    <w:rsid w:val="00FF137F"/>
    <w:rsid w:val="00FF1436"/>
    <w:rsid w:val="00FF15C3"/>
    <w:rsid w:val="00FF19A4"/>
    <w:rsid w:val="00FF19B1"/>
    <w:rsid w:val="00FF1A6D"/>
    <w:rsid w:val="00FF1BFA"/>
    <w:rsid w:val="00FF1CA9"/>
    <w:rsid w:val="00FF1E77"/>
    <w:rsid w:val="00FF21F7"/>
    <w:rsid w:val="00FF2396"/>
    <w:rsid w:val="00FF2447"/>
    <w:rsid w:val="00FF2752"/>
    <w:rsid w:val="00FF2A48"/>
    <w:rsid w:val="00FF2A5C"/>
    <w:rsid w:val="00FF2B3A"/>
    <w:rsid w:val="00FF2BEF"/>
    <w:rsid w:val="00FF2C72"/>
    <w:rsid w:val="00FF2D18"/>
    <w:rsid w:val="00FF2D3F"/>
    <w:rsid w:val="00FF2D64"/>
    <w:rsid w:val="00FF3248"/>
    <w:rsid w:val="00FF333F"/>
    <w:rsid w:val="00FF3397"/>
    <w:rsid w:val="00FF359F"/>
    <w:rsid w:val="00FF37C8"/>
    <w:rsid w:val="00FF3AB0"/>
    <w:rsid w:val="00FF3BC3"/>
    <w:rsid w:val="00FF4073"/>
    <w:rsid w:val="00FF43FE"/>
    <w:rsid w:val="00FF4819"/>
    <w:rsid w:val="00FF48B2"/>
    <w:rsid w:val="00FF4A3F"/>
    <w:rsid w:val="00FF4A99"/>
    <w:rsid w:val="00FF4AE5"/>
    <w:rsid w:val="00FF4D29"/>
    <w:rsid w:val="00FF51D4"/>
    <w:rsid w:val="00FF53C5"/>
    <w:rsid w:val="00FF5663"/>
    <w:rsid w:val="00FF56A5"/>
    <w:rsid w:val="00FF59CE"/>
    <w:rsid w:val="00FF5B77"/>
    <w:rsid w:val="00FF5BBC"/>
    <w:rsid w:val="00FF5CD8"/>
    <w:rsid w:val="00FF5DA8"/>
    <w:rsid w:val="00FF6089"/>
    <w:rsid w:val="00FF6559"/>
    <w:rsid w:val="00FF6776"/>
    <w:rsid w:val="00FF6AE3"/>
    <w:rsid w:val="00FF6B3E"/>
    <w:rsid w:val="00FF6C34"/>
    <w:rsid w:val="00FF6D95"/>
    <w:rsid w:val="00FF6F8B"/>
    <w:rsid w:val="00FF7502"/>
    <w:rsid w:val="00FF7603"/>
    <w:rsid w:val="00FF7676"/>
    <w:rsid w:val="00FF771A"/>
    <w:rsid w:val="00FF77C8"/>
    <w:rsid w:val="00FF7BC2"/>
    <w:rsid w:val="00FF7D01"/>
    <w:rsid w:val="00FF7E98"/>
    <w:rsid w:val="00FF7F57"/>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30560D"/>
  <w15:docId w15:val="{B116A6EE-1D6D-4F8B-BC48-FCE4F94F38E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4"/>
    <w:lsdException w:name="heading 1" w:semiHidden="1" w:uiPriority="14" w:qFormat="1"/>
    <w:lsdException w:name="heading 2" w:semiHidden="1" w:uiPriority="14" w:qFormat="1"/>
    <w:lsdException w:name="heading 3" w:semiHidden="1" w:uiPriority="14"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uiPriority="6"/>
    <w:lsdException w:name="List Bullet 3" w:semiHidden="1" w:uiPriority="6"/>
    <w:lsdException w:name="List Bullet 4" w:semiHidden="1"/>
    <w:lsdException w:name="List Bullet 5" w:semiHidden="1"/>
    <w:lsdException w:name="List Number 2" w:semiHidden="1" w:uiPriority="6"/>
    <w:lsdException w:name="List Number 3" w:semiHidden="1" w:uiPriority="6"/>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unhideWhenUsed="1"/>
    <w:lsdException w:name="HTML Variable" w:semiHidden="1" w:unhideWhenUsed="1"/>
    <w:lsdException w:name="Normal Table" w:semiHidden="1" w:unhideWhenUsed="1"/>
    <w:lsdException w:name="annotation subject" w:semiHidden="1"/>
    <w:lsdException w:name="No List" w:semiHidden="1"/>
    <w:lsdException w:name="Outline List 1" w:semiHidden="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atentStyles>
  <w:style w:type="paragraph" w:default="1" w:styleId="Normal">
    <w:name w:val="Normal"/>
    <w:uiPriority w:val="4"/>
    <w:semiHidden/>
    <w:rsid w:val="00E972A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45269A"/>
    <w:pPr>
      <w:keepNext/>
      <w:numPr>
        <w:numId w:val="8"/>
      </w:numPr>
      <w:tabs>
        <w:tab w:val="num" w:pos="907"/>
      </w:tabs>
      <w:spacing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qFormat/>
    <w:rsid w:val="00A937DF"/>
    <w:pPr>
      <w:keepNext/>
      <w:numPr>
        <w:ilvl w:val="3"/>
        <w:numId w:val="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uiPriority w:val="99"/>
    <w:qFormat/>
    <w:rsid w:val="006E0779"/>
    <w:pPr>
      <w:ind w:firstLine="170"/>
    </w:pPr>
  </w:style>
  <w:style w:type="character" w:customStyle="1" w:styleId="BrdtextmedindragChar">
    <w:name w:val="Brödtext med indrag Char"/>
    <w:basedOn w:val="Standardstycketeckensnitt"/>
    <w:link w:val="Brdtextmedindrag"/>
    <w:uiPriority w:val="99"/>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45269A"/>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DB0C06"/>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DB0C06"/>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DB0C06"/>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DB0C06"/>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E972A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E972A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E972A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E972AB"/>
    <w:rPr>
      <w:rFonts w:ascii="Times New Roman" w:hAnsi="Times New Roman"/>
      <w:b/>
      <w:sz w:val="20"/>
    </w:rPr>
  </w:style>
  <w:style w:type="paragraph" w:customStyle="1" w:styleId="Rubrik5utannumrering">
    <w:name w:val="Rubrik 5 utan numrering"/>
    <w:basedOn w:val="RKbas"/>
    <w:next w:val="Brdtextvnsterjusteradefterrskr"/>
    <w:link w:val="Rubrik5utannumreringChar"/>
    <w:uiPriority w:val="14"/>
    <w:qFormat/>
    <w:rsid w:val="00E972A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E972AB"/>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rsid w:val="002171E8"/>
    <w:pPr>
      <w:jc w:val="left"/>
      <w:outlineLvl w:val="0"/>
    </w:pPr>
    <w:rPr>
      <w:sz w:val="30"/>
    </w:rPr>
  </w:style>
  <w:style w:type="character" w:customStyle="1" w:styleId="ProprubrikChar">
    <w:name w:val="Prop. rubrik Char"/>
    <w:basedOn w:val="BrdtextChar"/>
    <w:link w:val="Proprubrik"/>
    <w:rsid w:val="002171E8"/>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EF1B3B"/>
    <w:pPr>
      <w:keepNext/>
      <w:keepLines/>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EF1B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EF1B3B"/>
    <w:pPr>
      <w:overflowPunct w:val="0"/>
      <w:autoSpaceDE w:val="0"/>
      <w:autoSpaceDN w:val="0"/>
      <w:adjustRightInd w:val="0"/>
      <w:spacing w:before="20" w:after="20" w:line="220" w:lineRule="exac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EF1B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2171E8"/>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E972A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rsid w:val="005F4EBB"/>
    <w:pPr>
      <w:numPr>
        <w:numId w:val="2"/>
      </w:numPr>
    </w:pPr>
  </w:style>
  <w:style w:type="numbering" w:customStyle="1" w:styleId="RKpunktlista0">
    <w:name w:val="RK punktlista"/>
    <w:uiPriority w:val="99"/>
    <w:rsid w:val="00884D66"/>
    <w:pPr>
      <w:numPr>
        <w:numId w:val="3"/>
      </w:numPr>
    </w:pPr>
  </w:style>
  <w:style w:type="numbering" w:customStyle="1" w:styleId="RKstrecklista">
    <w:name w:val="RK strecklista"/>
    <w:uiPriority w:val="99"/>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tabs>
        <w:tab w:val="num" w:pos="397"/>
      </w:tabs>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34"/>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Normal"/>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tabs>
        <w:tab w:val="num" w:pos="397"/>
      </w:tabs>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paragraph" w:customStyle="1" w:styleId="Brdtextefternumreradlista">
    <w:name w:val="Brödtext efter numrerad lista"/>
    <w:basedOn w:val="Brdtext"/>
    <w:next w:val="Brdtextmedindrag"/>
    <w:link w:val="BrdtextefternumreradlistaChar"/>
    <w:uiPriority w:val="5"/>
    <w:rsid w:val="00E72942"/>
    <w:pPr>
      <w:numPr>
        <w:numId w:val="34"/>
      </w:numPr>
      <w:tabs>
        <w:tab w:val="num" w:pos="3742"/>
      </w:tabs>
      <w:spacing w:before="230"/>
      <w:ind w:left="3742" w:hanging="907"/>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tabs>
        <w:tab w:val="num" w:pos="360"/>
        <w:tab w:val="num" w:pos="907"/>
      </w:tabs>
      <w:ind w:left="907" w:hanging="907"/>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tabs>
        <w:tab w:val="num" w:pos="907"/>
        <w:tab w:val="num" w:pos="1588"/>
      </w:tabs>
      <w:ind w:left="907" w:hanging="907"/>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table" w:styleId="Tabellrutnt">
    <w:name w:val="Table Grid"/>
    <w:basedOn w:val="Normaltabell"/>
    <w:uiPriority w:val="59"/>
    <w:rsid w:val="00F505E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rdtextvnsterjusteradefterrskr">
    <w:name w:val="Brödtext vänsterjusterad efter rskr"/>
    <w:basedOn w:val="Brdtext"/>
    <w:uiPriority w:val="4"/>
    <w:rsid w:val="0036468D"/>
    <w:pPr>
      <w:jc w:val="left"/>
    </w:pPr>
  </w:style>
  <w:style w:type="character" w:styleId="Kommentarsreferens">
    <w:name w:val="annotation reference"/>
    <w:basedOn w:val="Standardstycketeckensnitt"/>
    <w:uiPriority w:val="99"/>
    <w:rsid w:val="00FD3840"/>
    <w:rPr>
      <w:sz w:val="16"/>
      <w:szCs w:val="16"/>
    </w:rPr>
  </w:style>
  <w:style w:type="paragraph" w:styleId="Kommentarer">
    <w:name w:val="annotation text"/>
    <w:basedOn w:val="Normal"/>
    <w:link w:val="KommentarerChar"/>
    <w:uiPriority w:val="99"/>
    <w:rsid w:val="00FD3840"/>
    <w:pPr>
      <w:spacing w:line="240" w:lineRule="auto"/>
    </w:pPr>
    <w:rPr>
      <w:sz w:val="20"/>
    </w:rPr>
  </w:style>
  <w:style w:type="character" w:customStyle="1" w:styleId="KommentarerChar">
    <w:name w:val="Kommentarer Char"/>
    <w:basedOn w:val="Standardstycketeckensnitt"/>
    <w:link w:val="Kommentarer"/>
    <w:uiPriority w:val="99"/>
    <w:rsid w:val="00FD3840"/>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FD3840"/>
    <w:rPr>
      <w:b/>
      <w:bCs/>
    </w:rPr>
  </w:style>
  <w:style w:type="character" w:customStyle="1" w:styleId="KommentarsmneChar">
    <w:name w:val="Kommentarsämne Char"/>
    <w:basedOn w:val="KommentarerChar"/>
    <w:link w:val="Kommentarsmne"/>
    <w:uiPriority w:val="99"/>
    <w:semiHidden/>
    <w:rsid w:val="00FD3840"/>
    <w:rPr>
      <w:rFonts w:eastAsia="Times New Roman" w:cs="Times New Roman"/>
      <w:b/>
      <w:bCs/>
      <w:sz w:val="20"/>
      <w:szCs w:val="20"/>
    </w:rPr>
  </w:style>
  <w:style w:type="character" w:styleId="Olstomnmnande">
    <w:name w:val="Unresolved Mention"/>
    <w:basedOn w:val="Standardstycketeckensnitt"/>
    <w:uiPriority w:val="99"/>
    <w:semiHidden/>
    <w:rsid w:val="00503985"/>
    <w:rPr>
      <w:color w:val="605E5C"/>
      <w:shd w:val="clear" w:color="auto" w:fill="E1DFDD"/>
    </w:rPr>
  </w:style>
  <w:style w:type="character" w:styleId="AnvndHyperlnk">
    <w:name w:val="FollowedHyperlink"/>
    <w:basedOn w:val="Standardstycketeckensnitt"/>
    <w:uiPriority w:val="99"/>
    <w:semiHidden/>
    <w:rsid w:val="00D8457B"/>
    <w:rPr>
      <w:color w:val="800080" w:themeColor="followedHyperlink"/>
      <w:u w:val="single"/>
    </w:rPr>
  </w:style>
  <w:style w:type="paragraph" w:styleId="Revision">
    <w:name w:val="Revision"/>
    <w:hidden/>
    <w:uiPriority w:val="99"/>
    <w:semiHidden/>
    <w:rsid w:val="00EA56CD"/>
    <w:pPr>
      <w:spacing w:after="0" w:line="240" w:lineRule="auto"/>
    </w:pPr>
    <w:rPr>
      <w:rFonts w:eastAsia="Times New Roman" w:cs="Times New Roman"/>
      <w:szCs w:val="20"/>
    </w:rPr>
  </w:style>
  <w:style w:type="character" w:customStyle="1" w:styleId="bold">
    <w:name w:val="bold"/>
    <w:basedOn w:val="Standardstycketeckensnitt"/>
    <w:rsid w:val="0044776C"/>
  </w:style>
  <w:style w:type="paragraph" w:styleId="Liststycke">
    <w:name w:val="List Paragraph"/>
    <w:basedOn w:val="Normal"/>
    <w:uiPriority w:val="34"/>
    <w:qFormat/>
    <w:rsid w:val="0044776C"/>
    <w:pPr>
      <w:ind w:left="720"/>
      <w:contextualSpacing/>
    </w:pPr>
  </w:style>
  <w:style w:type="paragraph" w:styleId="Slutnotstext">
    <w:name w:val="endnote text"/>
    <w:basedOn w:val="Normal"/>
    <w:link w:val="SlutnotstextChar"/>
    <w:uiPriority w:val="99"/>
    <w:semiHidden/>
    <w:rsid w:val="00B8195A"/>
    <w:pPr>
      <w:spacing w:after="0" w:line="240" w:lineRule="auto"/>
    </w:pPr>
    <w:rPr>
      <w:sz w:val="20"/>
    </w:rPr>
  </w:style>
  <w:style w:type="character" w:customStyle="1" w:styleId="SlutnotstextChar">
    <w:name w:val="Slutnotstext Char"/>
    <w:basedOn w:val="Standardstycketeckensnitt"/>
    <w:link w:val="Slutnotstext"/>
    <w:uiPriority w:val="99"/>
    <w:semiHidden/>
    <w:rsid w:val="00B8195A"/>
    <w:rPr>
      <w:rFonts w:eastAsia="Times New Roman" w:cs="Times New Roman"/>
      <w:sz w:val="20"/>
      <w:szCs w:val="20"/>
    </w:rPr>
  </w:style>
  <w:style w:type="character" w:styleId="Slutnotsreferens">
    <w:name w:val="endnote reference"/>
    <w:basedOn w:val="Standardstycketeckensnitt"/>
    <w:uiPriority w:val="99"/>
    <w:semiHidden/>
    <w:rsid w:val="00B8195A"/>
    <w:rPr>
      <w:vertAlign w:val="superscript"/>
    </w:rPr>
  </w:style>
  <w:style w:type="paragraph" w:styleId="Rubrik">
    <w:name w:val="Title"/>
    <w:basedOn w:val="Normal"/>
    <w:next w:val="Normal"/>
    <w:link w:val="RubrikChar"/>
    <w:uiPriority w:val="10"/>
    <w:qFormat/>
    <w:rsid w:val="008753D4"/>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8753D4"/>
    <w:rPr>
      <w:rFonts w:asciiTheme="majorHAnsi" w:eastAsiaTheme="majorEastAsia" w:hAnsiTheme="majorHAnsi" w:cstheme="majorBidi"/>
      <w:spacing w:val="-10"/>
      <w:kern w:val="28"/>
      <w:sz w:val="56"/>
      <w:szCs w:val="56"/>
    </w:rPr>
  </w:style>
  <w:style w:type="paragraph" w:customStyle="1" w:styleId="Brdtextmedindragram">
    <w:name w:val="Brödtext med indrag ram"/>
    <w:basedOn w:val="Brdtextmedindrag"/>
    <w:link w:val="BrdtextmedindragramChar"/>
    <w:uiPriority w:val="3"/>
    <w:qFormat/>
    <w:rsid w:val="00863D1D"/>
    <w:pPr>
      <w:pBdr>
        <w:top w:val="single" w:sz="4" w:space="2" w:color="auto"/>
        <w:left w:val="single" w:sz="4" w:space="4" w:color="auto"/>
        <w:bottom w:val="single" w:sz="4" w:space="3" w:color="auto"/>
        <w:right w:val="single" w:sz="4" w:space="4" w:color="auto"/>
      </w:pBdr>
      <w:ind w:left="113" w:right="113"/>
    </w:pPr>
  </w:style>
  <w:style w:type="character" w:customStyle="1" w:styleId="BrdtextmedindragramChar">
    <w:name w:val="Brödtext med indrag ram Char"/>
    <w:basedOn w:val="BrdtextmedindragChar"/>
    <w:link w:val="Brdtextmedindragram"/>
    <w:uiPriority w:val="3"/>
    <w:rsid w:val="00863D1D"/>
    <w:rPr>
      <w:rFonts w:ascii="Times New Roman" w:eastAsia="Times New Roman" w:hAnsi="Times New Roman" w:cs="Times New Roman"/>
      <w:sz w:val="20"/>
      <w:szCs w:val="20"/>
    </w:rPr>
  </w:style>
  <w:style w:type="paragraph" w:customStyle="1" w:styleId="msonormal0">
    <w:name w:val="msonormal"/>
    <w:basedOn w:val="Normal"/>
    <w:rsid w:val="00863D1D"/>
    <w:pPr>
      <w:spacing w:before="100" w:beforeAutospacing="1" w:after="100" w:afterAutospacing="1" w:line="240" w:lineRule="auto"/>
    </w:pPr>
    <w:rPr>
      <w:rFonts w:ascii="Times New Roman" w:hAnsi="Times New Roman"/>
      <w:sz w:val="24"/>
      <w:szCs w:val="24"/>
      <w:lang w:eastAsia="sv-SE"/>
    </w:rPr>
  </w:style>
  <w:style w:type="character" w:customStyle="1" w:styleId="ft27">
    <w:name w:val="ft27"/>
    <w:basedOn w:val="Standardstycketeckensnitt"/>
    <w:rsid w:val="00863D1D"/>
  </w:style>
  <w:style w:type="paragraph" w:customStyle="1" w:styleId="normalindent">
    <w:name w:val="normalindent"/>
    <w:basedOn w:val="Normal"/>
    <w:rsid w:val="000F2CD3"/>
    <w:pPr>
      <w:spacing w:before="100" w:beforeAutospacing="1" w:after="100" w:afterAutospacing="1" w:line="240" w:lineRule="auto"/>
    </w:pPr>
    <w:rPr>
      <w:rFonts w:ascii="Times New Roman" w:hAnsi="Times New Roman"/>
      <w:sz w:val="24"/>
      <w:szCs w:val="24"/>
      <w:lang w:eastAsia="sv-SE"/>
    </w:rPr>
  </w:style>
  <w:style w:type="character" w:customStyle="1" w:styleId="KommentarerChar1">
    <w:name w:val="Kommentarer Char1"/>
    <w:basedOn w:val="Standardstycketeckensnitt"/>
    <w:uiPriority w:val="99"/>
    <w:semiHidden/>
    <w:rsid w:val="00FD22A7"/>
    <w:rPr>
      <w:sz w:val="20"/>
      <w:szCs w:val="20"/>
    </w:rPr>
  </w:style>
  <w:style w:type="paragraph" w:customStyle="1" w:styleId="Default">
    <w:name w:val="Default"/>
    <w:rsid w:val="00FD22A7"/>
    <w:pPr>
      <w:autoSpaceDE w:val="0"/>
      <w:autoSpaceDN w:val="0"/>
      <w:adjustRightInd w:val="0"/>
      <w:spacing w:after="0" w:line="240" w:lineRule="auto"/>
    </w:pPr>
    <w:rPr>
      <w:rFonts w:ascii="Garamond" w:hAnsi="Garamond" w:cs="Garamond"/>
      <w:color w:val="000000"/>
      <w:sz w:val="24"/>
      <w:szCs w:val="24"/>
    </w:rPr>
  </w:style>
  <w:style w:type="paragraph" w:styleId="Normalwebb">
    <w:name w:val="Normal (Web)"/>
    <w:basedOn w:val="Normal"/>
    <w:uiPriority w:val="99"/>
    <w:semiHidden/>
    <w:unhideWhenUsed/>
    <w:rsid w:val="00027F72"/>
    <w:pPr>
      <w:spacing w:before="100" w:beforeAutospacing="1" w:after="100" w:afterAutospacing="1" w:line="240" w:lineRule="auto"/>
    </w:pPr>
    <w:rPr>
      <w:rFonts w:ascii="Times New Roman" w:hAnsi="Times New Roman"/>
      <w:sz w:val="24"/>
      <w:szCs w:val="24"/>
      <w:lang w:eastAsia="sv-SE"/>
    </w:rPr>
  </w:style>
  <w:style w:type="character" w:styleId="Stark">
    <w:name w:val="Strong"/>
    <w:basedOn w:val="Standardstycketeckensnitt"/>
    <w:uiPriority w:val="22"/>
    <w:qFormat/>
    <w:rsid w:val="00027F72"/>
    <w:rPr>
      <w:b/>
      <w:bCs/>
    </w:rPr>
  </w:style>
  <w:style w:type="character" w:customStyle="1" w:styleId="ms-commandbutton-label">
    <w:name w:val="ms-commandbutton-label"/>
    <w:basedOn w:val="Standardstycketeckensnitt"/>
    <w:rsid w:val="00113279"/>
  </w:style>
  <w:style w:type="character" w:customStyle="1" w:styleId="s4-ctx">
    <w:name w:val="s4-ctx"/>
    <w:basedOn w:val="Standardstycketeckensnitt"/>
    <w:rsid w:val="00113279"/>
  </w:style>
  <w:style w:type="paragraph" w:styleId="HTML-frformaterad">
    <w:name w:val="HTML Preformatted"/>
    <w:basedOn w:val="Normal"/>
    <w:link w:val="HTML-frformateradChar"/>
    <w:uiPriority w:val="99"/>
    <w:semiHidden/>
    <w:unhideWhenUsed/>
    <w:rsid w:val="0054647C"/>
    <w:pPr>
      <w:spacing w:after="0" w:line="240" w:lineRule="auto"/>
    </w:pPr>
    <w:rPr>
      <w:rFonts w:ascii="Consolas" w:eastAsiaTheme="minorHAnsi" w:hAnsi="Consolas" w:cstheme="minorBidi"/>
      <w:sz w:val="20"/>
    </w:rPr>
  </w:style>
  <w:style w:type="character" w:customStyle="1" w:styleId="HTML-frformateradChar">
    <w:name w:val="HTML - förformaterad Char"/>
    <w:basedOn w:val="Standardstycketeckensnitt"/>
    <w:link w:val="HTML-frformaterad"/>
    <w:uiPriority w:val="99"/>
    <w:semiHidden/>
    <w:rsid w:val="0054647C"/>
    <w:rPr>
      <w:rFonts w:ascii="Consolas" w:hAnsi="Consolas"/>
      <w:sz w:val="20"/>
      <w:szCs w:val="20"/>
    </w:rPr>
  </w:style>
  <w:style w:type="numbering" w:customStyle="1" w:styleId="RKNumreraderubriker">
    <w:name w:val="RK Numrerade rubriker"/>
    <w:uiPriority w:val="99"/>
    <w:rsid w:val="00A7084F"/>
    <w:pPr>
      <w:numPr>
        <w:numId w:val="42"/>
      </w:numPr>
    </w:pPr>
  </w:style>
  <w:style w:type="paragraph" w:customStyle="1" w:styleId="Brdtextutanavstnd">
    <w:name w:val="Brödtext utan avstånd"/>
    <w:basedOn w:val="Normal"/>
    <w:qFormat/>
    <w:rsid w:val="00A7084F"/>
    <w:pPr>
      <w:tabs>
        <w:tab w:val="left" w:pos="1701"/>
        <w:tab w:val="left" w:pos="3600"/>
        <w:tab w:val="left" w:pos="5387"/>
      </w:tabs>
      <w:spacing w:after="0" w:line="276" w:lineRule="auto"/>
    </w:pPr>
    <w:rPr>
      <w:rFonts w:eastAsiaTheme="minorHAnsi" w:cstheme="minorBidi"/>
      <w:noProof/>
      <w:sz w:val="25"/>
      <w:szCs w:val="25"/>
    </w:rPr>
  </w:style>
  <w:style w:type="paragraph" w:styleId="Numreradlista2">
    <w:name w:val="List Number 2"/>
    <w:basedOn w:val="Normal"/>
    <w:uiPriority w:val="6"/>
    <w:rsid w:val="00A7084F"/>
    <w:pPr>
      <w:tabs>
        <w:tab w:val="num" w:pos="992"/>
      </w:tabs>
      <w:spacing w:after="100" w:line="276" w:lineRule="auto"/>
      <w:ind w:left="992" w:hanging="567"/>
      <w:contextualSpacing/>
    </w:pPr>
    <w:rPr>
      <w:rFonts w:eastAsiaTheme="minorHAnsi" w:cstheme="minorBidi"/>
      <w:sz w:val="25"/>
      <w:szCs w:val="25"/>
    </w:rPr>
  </w:style>
  <w:style w:type="numbering" w:customStyle="1" w:styleId="RKNumreradlista">
    <w:name w:val="RK Numrerad lista"/>
    <w:uiPriority w:val="99"/>
    <w:rsid w:val="00A7084F"/>
    <w:pPr>
      <w:numPr>
        <w:numId w:val="43"/>
      </w:numPr>
    </w:pPr>
  </w:style>
  <w:style w:type="paragraph" w:styleId="Numreradlista3">
    <w:name w:val="List Number 3"/>
    <w:basedOn w:val="Normal"/>
    <w:uiPriority w:val="6"/>
    <w:rsid w:val="00A7084F"/>
    <w:pPr>
      <w:tabs>
        <w:tab w:val="num" w:pos="1701"/>
      </w:tabs>
      <w:spacing w:after="100" w:line="276" w:lineRule="auto"/>
      <w:ind w:left="1701" w:hanging="709"/>
      <w:contextualSpacing/>
    </w:pPr>
    <w:rPr>
      <w:rFonts w:eastAsiaTheme="minorHAnsi" w:cstheme="minorBidi"/>
      <w:sz w:val="25"/>
      <w:szCs w:val="25"/>
    </w:rPr>
  </w:style>
  <w:style w:type="numbering" w:customStyle="1" w:styleId="RKnumreradlistaram1">
    <w:name w:val="RK numrerad lista ram1"/>
    <w:basedOn w:val="Ingenlista"/>
    <w:uiPriority w:val="99"/>
    <w:rsid w:val="00582D17"/>
    <w:pPr>
      <w:numPr>
        <w:numId w:val="6"/>
      </w:numPr>
    </w:pPr>
  </w:style>
  <w:style w:type="numbering" w:customStyle="1" w:styleId="RKrubrik1-41">
    <w:name w:val="RK rubrik 1-41"/>
    <w:uiPriority w:val="99"/>
    <w:rsid w:val="00582D17"/>
    <w:pPr>
      <w:numPr>
        <w:numId w:val="7"/>
      </w:numPr>
    </w:pPr>
  </w:style>
  <w:style w:type="numbering" w:customStyle="1" w:styleId="RKpunktlistaram1">
    <w:name w:val="RK punktlista ram1"/>
    <w:uiPriority w:val="99"/>
    <w:rsid w:val="00582D17"/>
    <w:pPr>
      <w:numPr>
        <w:numId w:val="12"/>
      </w:numPr>
    </w:pPr>
  </w:style>
  <w:style w:type="numbering" w:customStyle="1" w:styleId="RKstrecklistaram1">
    <w:name w:val="RK strecklista ram1"/>
    <w:uiPriority w:val="99"/>
    <w:rsid w:val="00582D17"/>
    <w:pPr>
      <w:numPr>
        <w:numId w:val="13"/>
      </w:numPr>
    </w:pPr>
  </w:style>
  <w:style w:type="paragraph" w:customStyle="1" w:styleId="Propnamnunderskrift2medplatsefter">
    <w:name w:val="Prop. namnunderskrift 2 med plats efter"/>
    <w:basedOn w:val="Propnamnunderskrift2"/>
    <w:next w:val="Brdtext"/>
    <w:semiHidden/>
    <w:rsid w:val="00A021D9"/>
    <w:pPr>
      <w:tabs>
        <w:tab w:val="left" w:pos="2126"/>
      </w:tabs>
      <w:spacing w:after="760"/>
    </w:pPr>
  </w:style>
  <w:style w:type="paragraph" w:styleId="Punktlista2">
    <w:name w:val="List Bullet 2"/>
    <w:basedOn w:val="Normal"/>
    <w:uiPriority w:val="6"/>
    <w:semiHidden/>
    <w:unhideWhenUsed/>
    <w:rsid w:val="00A021D9"/>
    <w:pPr>
      <w:tabs>
        <w:tab w:val="num" w:pos="851"/>
      </w:tabs>
      <w:spacing w:after="100" w:line="276" w:lineRule="auto"/>
      <w:ind w:left="850" w:hanging="425"/>
      <w:contextualSpacing/>
    </w:pPr>
    <w:rPr>
      <w:rFonts w:ascii="Calibri" w:eastAsiaTheme="minorHAnsi" w:hAnsi="Calibri" w:cs="Calibri"/>
      <w:sz w:val="25"/>
      <w:szCs w:val="25"/>
    </w:rPr>
  </w:style>
  <w:style w:type="paragraph" w:styleId="Punktlista3">
    <w:name w:val="List Bullet 3"/>
    <w:basedOn w:val="Normal"/>
    <w:uiPriority w:val="6"/>
    <w:semiHidden/>
    <w:unhideWhenUsed/>
    <w:rsid w:val="00A021D9"/>
    <w:pPr>
      <w:tabs>
        <w:tab w:val="num" w:pos="1276"/>
      </w:tabs>
      <w:spacing w:after="100" w:line="276" w:lineRule="auto"/>
      <w:ind w:left="1276" w:hanging="425"/>
      <w:contextualSpacing/>
    </w:pPr>
    <w:rPr>
      <w:rFonts w:ascii="Calibri" w:eastAsiaTheme="minorHAnsi" w:hAnsi="Calibri" w:cs="Calibri"/>
      <w:sz w:val="25"/>
      <w:szCs w:val="25"/>
    </w:rPr>
  </w:style>
  <w:style w:type="numbering" w:customStyle="1" w:styleId="RKPunktlista">
    <w:name w:val="RK Punktlista"/>
    <w:uiPriority w:val="99"/>
    <w:rsid w:val="00A021D9"/>
    <w:pPr>
      <w:numPr>
        <w:numId w:val="44"/>
      </w:numPr>
    </w:pPr>
  </w:style>
  <w:style w:type="character" w:customStyle="1" w:styleId="grundform">
    <w:name w:val="grundform"/>
    <w:basedOn w:val="Standardstycketeckensnitt"/>
    <w:rsid w:val="00A021D9"/>
  </w:style>
  <w:style w:type="character" w:customStyle="1" w:styleId="uttal">
    <w:name w:val="uttal"/>
    <w:basedOn w:val="Standardstycketeckensnitt"/>
    <w:rsid w:val="00A021D9"/>
  </w:style>
  <w:style w:type="character" w:customStyle="1" w:styleId="bojning">
    <w:name w:val="bojning"/>
    <w:basedOn w:val="Standardstycketeckensnitt"/>
    <w:rsid w:val="00A021D9"/>
  </w:style>
  <w:style w:type="character" w:customStyle="1" w:styleId="punkt">
    <w:name w:val="punkt"/>
    <w:basedOn w:val="Standardstycketeckensnitt"/>
    <w:rsid w:val="00A021D9"/>
  </w:style>
  <w:style w:type="character" w:customStyle="1" w:styleId="def">
    <w:name w:val="def"/>
    <w:basedOn w:val="Standardstycketeckensnitt"/>
    <w:rsid w:val="00A021D9"/>
  </w:style>
  <w:style w:type="character" w:customStyle="1" w:styleId="pt">
    <w:name w:val="pt"/>
    <w:basedOn w:val="Standardstycketeckensnitt"/>
    <w:rsid w:val="00A021D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9767243">
      <w:bodyDiv w:val="1"/>
      <w:marLeft w:val="0"/>
      <w:marRight w:val="0"/>
      <w:marTop w:val="0"/>
      <w:marBottom w:val="0"/>
      <w:divBdr>
        <w:top w:val="none" w:sz="0" w:space="0" w:color="auto"/>
        <w:left w:val="none" w:sz="0" w:space="0" w:color="auto"/>
        <w:bottom w:val="none" w:sz="0" w:space="0" w:color="auto"/>
        <w:right w:val="none" w:sz="0" w:space="0" w:color="auto"/>
      </w:divBdr>
    </w:div>
    <w:div w:id="121046425">
      <w:bodyDiv w:val="1"/>
      <w:marLeft w:val="0"/>
      <w:marRight w:val="0"/>
      <w:marTop w:val="0"/>
      <w:marBottom w:val="0"/>
      <w:divBdr>
        <w:top w:val="none" w:sz="0" w:space="0" w:color="auto"/>
        <w:left w:val="none" w:sz="0" w:space="0" w:color="auto"/>
        <w:bottom w:val="none" w:sz="0" w:space="0" w:color="auto"/>
        <w:right w:val="none" w:sz="0" w:space="0" w:color="auto"/>
      </w:divBdr>
    </w:div>
    <w:div w:id="145826812">
      <w:bodyDiv w:val="1"/>
      <w:marLeft w:val="0"/>
      <w:marRight w:val="0"/>
      <w:marTop w:val="0"/>
      <w:marBottom w:val="0"/>
      <w:divBdr>
        <w:top w:val="none" w:sz="0" w:space="0" w:color="auto"/>
        <w:left w:val="none" w:sz="0" w:space="0" w:color="auto"/>
        <w:bottom w:val="none" w:sz="0" w:space="0" w:color="auto"/>
        <w:right w:val="none" w:sz="0" w:space="0" w:color="auto"/>
      </w:divBdr>
    </w:div>
    <w:div w:id="152530812">
      <w:bodyDiv w:val="1"/>
      <w:marLeft w:val="0"/>
      <w:marRight w:val="0"/>
      <w:marTop w:val="0"/>
      <w:marBottom w:val="0"/>
      <w:divBdr>
        <w:top w:val="none" w:sz="0" w:space="0" w:color="auto"/>
        <w:left w:val="none" w:sz="0" w:space="0" w:color="auto"/>
        <w:bottom w:val="none" w:sz="0" w:space="0" w:color="auto"/>
        <w:right w:val="none" w:sz="0" w:space="0" w:color="auto"/>
      </w:divBdr>
    </w:div>
    <w:div w:id="202140299">
      <w:bodyDiv w:val="1"/>
      <w:marLeft w:val="0"/>
      <w:marRight w:val="0"/>
      <w:marTop w:val="0"/>
      <w:marBottom w:val="0"/>
      <w:divBdr>
        <w:top w:val="none" w:sz="0" w:space="0" w:color="auto"/>
        <w:left w:val="none" w:sz="0" w:space="0" w:color="auto"/>
        <w:bottom w:val="none" w:sz="0" w:space="0" w:color="auto"/>
        <w:right w:val="none" w:sz="0" w:space="0" w:color="auto"/>
      </w:divBdr>
    </w:div>
    <w:div w:id="229076050">
      <w:bodyDiv w:val="1"/>
      <w:marLeft w:val="0"/>
      <w:marRight w:val="0"/>
      <w:marTop w:val="0"/>
      <w:marBottom w:val="0"/>
      <w:divBdr>
        <w:top w:val="none" w:sz="0" w:space="0" w:color="auto"/>
        <w:left w:val="none" w:sz="0" w:space="0" w:color="auto"/>
        <w:bottom w:val="none" w:sz="0" w:space="0" w:color="auto"/>
        <w:right w:val="none" w:sz="0" w:space="0" w:color="auto"/>
      </w:divBdr>
    </w:div>
    <w:div w:id="248731742">
      <w:bodyDiv w:val="1"/>
      <w:marLeft w:val="0"/>
      <w:marRight w:val="0"/>
      <w:marTop w:val="0"/>
      <w:marBottom w:val="0"/>
      <w:divBdr>
        <w:top w:val="none" w:sz="0" w:space="0" w:color="auto"/>
        <w:left w:val="none" w:sz="0" w:space="0" w:color="auto"/>
        <w:bottom w:val="none" w:sz="0" w:space="0" w:color="auto"/>
        <w:right w:val="none" w:sz="0" w:space="0" w:color="auto"/>
      </w:divBdr>
    </w:div>
    <w:div w:id="289937466">
      <w:bodyDiv w:val="1"/>
      <w:marLeft w:val="0"/>
      <w:marRight w:val="0"/>
      <w:marTop w:val="0"/>
      <w:marBottom w:val="0"/>
      <w:divBdr>
        <w:top w:val="none" w:sz="0" w:space="0" w:color="auto"/>
        <w:left w:val="none" w:sz="0" w:space="0" w:color="auto"/>
        <w:bottom w:val="none" w:sz="0" w:space="0" w:color="auto"/>
        <w:right w:val="none" w:sz="0" w:space="0" w:color="auto"/>
      </w:divBdr>
    </w:div>
    <w:div w:id="319770645">
      <w:bodyDiv w:val="1"/>
      <w:marLeft w:val="0"/>
      <w:marRight w:val="0"/>
      <w:marTop w:val="0"/>
      <w:marBottom w:val="0"/>
      <w:divBdr>
        <w:top w:val="none" w:sz="0" w:space="0" w:color="auto"/>
        <w:left w:val="none" w:sz="0" w:space="0" w:color="auto"/>
        <w:bottom w:val="none" w:sz="0" w:space="0" w:color="auto"/>
        <w:right w:val="none" w:sz="0" w:space="0" w:color="auto"/>
      </w:divBdr>
    </w:div>
    <w:div w:id="354574535">
      <w:bodyDiv w:val="1"/>
      <w:marLeft w:val="0"/>
      <w:marRight w:val="0"/>
      <w:marTop w:val="0"/>
      <w:marBottom w:val="0"/>
      <w:divBdr>
        <w:top w:val="none" w:sz="0" w:space="0" w:color="auto"/>
        <w:left w:val="none" w:sz="0" w:space="0" w:color="auto"/>
        <w:bottom w:val="none" w:sz="0" w:space="0" w:color="auto"/>
        <w:right w:val="none" w:sz="0" w:space="0" w:color="auto"/>
      </w:divBdr>
    </w:div>
    <w:div w:id="366293900">
      <w:bodyDiv w:val="1"/>
      <w:marLeft w:val="0"/>
      <w:marRight w:val="0"/>
      <w:marTop w:val="0"/>
      <w:marBottom w:val="0"/>
      <w:divBdr>
        <w:top w:val="none" w:sz="0" w:space="0" w:color="auto"/>
        <w:left w:val="none" w:sz="0" w:space="0" w:color="auto"/>
        <w:bottom w:val="none" w:sz="0" w:space="0" w:color="auto"/>
        <w:right w:val="none" w:sz="0" w:space="0" w:color="auto"/>
      </w:divBdr>
    </w:div>
    <w:div w:id="403256559">
      <w:bodyDiv w:val="1"/>
      <w:marLeft w:val="0"/>
      <w:marRight w:val="0"/>
      <w:marTop w:val="0"/>
      <w:marBottom w:val="0"/>
      <w:divBdr>
        <w:top w:val="none" w:sz="0" w:space="0" w:color="auto"/>
        <w:left w:val="none" w:sz="0" w:space="0" w:color="auto"/>
        <w:bottom w:val="none" w:sz="0" w:space="0" w:color="auto"/>
        <w:right w:val="none" w:sz="0" w:space="0" w:color="auto"/>
      </w:divBdr>
    </w:div>
    <w:div w:id="449738521">
      <w:bodyDiv w:val="1"/>
      <w:marLeft w:val="0"/>
      <w:marRight w:val="0"/>
      <w:marTop w:val="0"/>
      <w:marBottom w:val="0"/>
      <w:divBdr>
        <w:top w:val="none" w:sz="0" w:space="0" w:color="auto"/>
        <w:left w:val="none" w:sz="0" w:space="0" w:color="auto"/>
        <w:bottom w:val="none" w:sz="0" w:space="0" w:color="auto"/>
        <w:right w:val="none" w:sz="0" w:space="0" w:color="auto"/>
      </w:divBdr>
    </w:div>
    <w:div w:id="460658058">
      <w:bodyDiv w:val="1"/>
      <w:marLeft w:val="0"/>
      <w:marRight w:val="0"/>
      <w:marTop w:val="0"/>
      <w:marBottom w:val="0"/>
      <w:divBdr>
        <w:top w:val="none" w:sz="0" w:space="0" w:color="auto"/>
        <w:left w:val="none" w:sz="0" w:space="0" w:color="auto"/>
        <w:bottom w:val="none" w:sz="0" w:space="0" w:color="auto"/>
        <w:right w:val="none" w:sz="0" w:space="0" w:color="auto"/>
      </w:divBdr>
    </w:div>
    <w:div w:id="466094149">
      <w:bodyDiv w:val="1"/>
      <w:marLeft w:val="0"/>
      <w:marRight w:val="0"/>
      <w:marTop w:val="0"/>
      <w:marBottom w:val="0"/>
      <w:divBdr>
        <w:top w:val="none" w:sz="0" w:space="0" w:color="auto"/>
        <w:left w:val="none" w:sz="0" w:space="0" w:color="auto"/>
        <w:bottom w:val="none" w:sz="0" w:space="0" w:color="auto"/>
        <w:right w:val="none" w:sz="0" w:space="0" w:color="auto"/>
      </w:divBdr>
    </w:div>
    <w:div w:id="486284684">
      <w:bodyDiv w:val="1"/>
      <w:marLeft w:val="0"/>
      <w:marRight w:val="0"/>
      <w:marTop w:val="0"/>
      <w:marBottom w:val="0"/>
      <w:divBdr>
        <w:top w:val="none" w:sz="0" w:space="0" w:color="auto"/>
        <w:left w:val="none" w:sz="0" w:space="0" w:color="auto"/>
        <w:bottom w:val="none" w:sz="0" w:space="0" w:color="auto"/>
        <w:right w:val="none" w:sz="0" w:space="0" w:color="auto"/>
      </w:divBdr>
    </w:div>
    <w:div w:id="511262677">
      <w:bodyDiv w:val="1"/>
      <w:marLeft w:val="0"/>
      <w:marRight w:val="0"/>
      <w:marTop w:val="0"/>
      <w:marBottom w:val="0"/>
      <w:divBdr>
        <w:top w:val="none" w:sz="0" w:space="0" w:color="auto"/>
        <w:left w:val="none" w:sz="0" w:space="0" w:color="auto"/>
        <w:bottom w:val="none" w:sz="0" w:space="0" w:color="auto"/>
        <w:right w:val="none" w:sz="0" w:space="0" w:color="auto"/>
      </w:divBdr>
    </w:div>
    <w:div w:id="513766531">
      <w:bodyDiv w:val="1"/>
      <w:marLeft w:val="0"/>
      <w:marRight w:val="0"/>
      <w:marTop w:val="0"/>
      <w:marBottom w:val="0"/>
      <w:divBdr>
        <w:top w:val="none" w:sz="0" w:space="0" w:color="auto"/>
        <w:left w:val="none" w:sz="0" w:space="0" w:color="auto"/>
        <w:bottom w:val="none" w:sz="0" w:space="0" w:color="auto"/>
        <w:right w:val="none" w:sz="0" w:space="0" w:color="auto"/>
      </w:divBdr>
    </w:div>
    <w:div w:id="523984251">
      <w:bodyDiv w:val="1"/>
      <w:marLeft w:val="0"/>
      <w:marRight w:val="0"/>
      <w:marTop w:val="0"/>
      <w:marBottom w:val="0"/>
      <w:divBdr>
        <w:top w:val="none" w:sz="0" w:space="0" w:color="auto"/>
        <w:left w:val="none" w:sz="0" w:space="0" w:color="auto"/>
        <w:bottom w:val="none" w:sz="0" w:space="0" w:color="auto"/>
        <w:right w:val="none" w:sz="0" w:space="0" w:color="auto"/>
      </w:divBdr>
    </w:div>
    <w:div w:id="548230729">
      <w:bodyDiv w:val="1"/>
      <w:marLeft w:val="0"/>
      <w:marRight w:val="0"/>
      <w:marTop w:val="0"/>
      <w:marBottom w:val="0"/>
      <w:divBdr>
        <w:top w:val="none" w:sz="0" w:space="0" w:color="auto"/>
        <w:left w:val="none" w:sz="0" w:space="0" w:color="auto"/>
        <w:bottom w:val="none" w:sz="0" w:space="0" w:color="auto"/>
        <w:right w:val="none" w:sz="0" w:space="0" w:color="auto"/>
      </w:divBdr>
    </w:div>
    <w:div w:id="549847871">
      <w:bodyDiv w:val="1"/>
      <w:marLeft w:val="0"/>
      <w:marRight w:val="0"/>
      <w:marTop w:val="0"/>
      <w:marBottom w:val="0"/>
      <w:divBdr>
        <w:top w:val="none" w:sz="0" w:space="0" w:color="auto"/>
        <w:left w:val="none" w:sz="0" w:space="0" w:color="auto"/>
        <w:bottom w:val="none" w:sz="0" w:space="0" w:color="auto"/>
        <w:right w:val="none" w:sz="0" w:space="0" w:color="auto"/>
      </w:divBdr>
    </w:div>
    <w:div w:id="574703418">
      <w:bodyDiv w:val="1"/>
      <w:marLeft w:val="0"/>
      <w:marRight w:val="0"/>
      <w:marTop w:val="0"/>
      <w:marBottom w:val="0"/>
      <w:divBdr>
        <w:top w:val="none" w:sz="0" w:space="0" w:color="auto"/>
        <w:left w:val="none" w:sz="0" w:space="0" w:color="auto"/>
        <w:bottom w:val="none" w:sz="0" w:space="0" w:color="auto"/>
        <w:right w:val="none" w:sz="0" w:space="0" w:color="auto"/>
      </w:divBdr>
    </w:div>
    <w:div w:id="650869524">
      <w:bodyDiv w:val="1"/>
      <w:marLeft w:val="0"/>
      <w:marRight w:val="0"/>
      <w:marTop w:val="0"/>
      <w:marBottom w:val="0"/>
      <w:divBdr>
        <w:top w:val="none" w:sz="0" w:space="0" w:color="auto"/>
        <w:left w:val="none" w:sz="0" w:space="0" w:color="auto"/>
        <w:bottom w:val="none" w:sz="0" w:space="0" w:color="auto"/>
        <w:right w:val="none" w:sz="0" w:space="0" w:color="auto"/>
      </w:divBdr>
    </w:div>
    <w:div w:id="657345742">
      <w:bodyDiv w:val="1"/>
      <w:marLeft w:val="0"/>
      <w:marRight w:val="0"/>
      <w:marTop w:val="0"/>
      <w:marBottom w:val="0"/>
      <w:divBdr>
        <w:top w:val="none" w:sz="0" w:space="0" w:color="auto"/>
        <w:left w:val="none" w:sz="0" w:space="0" w:color="auto"/>
        <w:bottom w:val="none" w:sz="0" w:space="0" w:color="auto"/>
        <w:right w:val="none" w:sz="0" w:space="0" w:color="auto"/>
      </w:divBdr>
    </w:div>
    <w:div w:id="668948763">
      <w:bodyDiv w:val="1"/>
      <w:marLeft w:val="0"/>
      <w:marRight w:val="0"/>
      <w:marTop w:val="0"/>
      <w:marBottom w:val="0"/>
      <w:divBdr>
        <w:top w:val="none" w:sz="0" w:space="0" w:color="auto"/>
        <w:left w:val="none" w:sz="0" w:space="0" w:color="auto"/>
        <w:bottom w:val="none" w:sz="0" w:space="0" w:color="auto"/>
        <w:right w:val="none" w:sz="0" w:space="0" w:color="auto"/>
      </w:divBdr>
    </w:div>
    <w:div w:id="694041115">
      <w:bodyDiv w:val="1"/>
      <w:marLeft w:val="0"/>
      <w:marRight w:val="0"/>
      <w:marTop w:val="0"/>
      <w:marBottom w:val="0"/>
      <w:divBdr>
        <w:top w:val="none" w:sz="0" w:space="0" w:color="auto"/>
        <w:left w:val="none" w:sz="0" w:space="0" w:color="auto"/>
        <w:bottom w:val="none" w:sz="0" w:space="0" w:color="auto"/>
        <w:right w:val="none" w:sz="0" w:space="0" w:color="auto"/>
      </w:divBdr>
    </w:div>
    <w:div w:id="696810794">
      <w:bodyDiv w:val="1"/>
      <w:marLeft w:val="0"/>
      <w:marRight w:val="0"/>
      <w:marTop w:val="0"/>
      <w:marBottom w:val="0"/>
      <w:divBdr>
        <w:top w:val="none" w:sz="0" w:space="0" w:color="auto"/>
        <w:left w:val="none" w:sz="0" w:space="0" w:color="auto"/>
        <w:bottom w:val="none" w:sz="0" w:space="0" w:color="auto"/>
        <w:right w:val="none" w:sz="0" w:space="0" w:color="auto"/>
      </w:divBdr>
    </w:div>
    <w:div w:id="708991775">
      <w:bodyDiv w:val="1"/>
      <w:marLeft w:val="0"/>
      <w:marRight w:val="0"/>
      <w:marTop w:val="0"/>
      <w:marBottom w:val="0"/>
      <w:divBdr>
        <w:top w:val="none" w:sz="0" w:space="0" w:color="auto"/>
        <w:left w:val="none" w:sz="0" w:space="0" w:color="auto"/>
        <w:bottom w:val="none" w:sz="0" w:space="0" w:color="auto"/>
        <w:right w:val="none" w:sz="0" w:space="0" w:color="auto"/>
      </w:divBdr>
    </w:div>
    <w:div w:id="740252074">
      <w:bodyDiv w:val="1"/>
      <w:marLeft w:val="0"/>
      <w:marRight w:val="0"/>
      <w:marTop w:val="0"/>
      <w:marBottom w:val="0"/>
      <w:divBdr>
        <w:top w:val="none" w:sz="0" w:space="0" w:color="auto"/>
        <w:left w:val="none" w:sz="0" w:space="0" w:color="auto"/>
        <w:bottom w:val="none" w:sz="0" w:space="0" w:color="auto"/>
        <w:right w:val="none" w:sz="0" w:space="0" w:color="auto"/>
      </w:divBdr>
    </w:div>
    <w:div w:id="743406472">
      <w:bodyDiv w:val="1"/>
      <w:marLeft w:val="0"/>
      <w:marRight w:val="0"/>
      <w:marTop w:val="0"/>
      <w:marBottom w:val="0"/>
      <w:divBdr>
        <w:top w:val="none" w:sz="0" w:space="0" w:color="auto"/>
        <w:left w:val="none" w:sz="0" w:space="0" w:color="auto"/>
        <w:bottom w:val="none" w:sz="0" w:space="0" w:color="auto"/>
        <w:right w:val="none" w:sz="0" w:space="0" w:color="auto"/>
      </w:divBdr>
    </w:div>
    <w:div w:id="774252228">
      <w:bodyDiv w:val="1"/>
      <w:marLeft w:val="0"/>
      <w:marRight w:val="0"/>
      <w:marTop w:val="0"/>
      <w:marBottom w:val="0"/>
      <w:divBdr>
        <w:top w:val="none" w:sz="0" w:space="0" w:color="auto"/>
        <w:left w:val="none" w:sz="0" w:space="0" w:color="auto"/>
        <w:bottom w:val="none" w:sz="0" w:space="0" w:color="auto"/>
        <w:right w:val="none" w:sz="0" w:space="0" w:color="auto"/>
      </w:divBdr>
    </w:div>
    <w:div w:id="795948370">
      <w:bodyDiv w:val="1"/>
      <w:marLeft w:val="0"/>
      <w:marRight w:val="0"/>
      <w:marTop w:val="0"/>
      <w:marBottom w:val="0"/>
      <w:divBdr>
        <w:top w:val="none" w:sz="0" w:space="0" w:color="auto"/>
        <w:left w:val="none" w:sz="0" w:space="0" w:color="auto"/>
        <w:bottom w:val="none" w:sz="0" w:space="0" w:color="auto"/>
        <w:right w:val="none" w:sz="0" w:space="0" w:color="auto"/>
      </w:divBdr>
    </w:div>
    <w:div w:id="830609017">
      <w:bodyDiv w:val="1"/>
      <w:marLeft w:val="0"/>
      <w:marRight w:val="0"/>
      <w:marTop w:val="0"/>
      <w:marBottom w:val="0"/>
      <w:divBdr>
        <w:top w:val="none" w:sz="0" w:space="0" w:color="auto"/>
        <w:left w:val="none" w:sz="0" w:space="0" w:color="auto"/>
        <w:bottom w:val="none" w:sz="0" w:space="0" w:color="auto"/>
        <w:right w:val="none" w:sz="0" w:space="0" w:color="auto"/>
      </w:divBdr>
    </w:div>
    <w:div w:id="839734061">
      <w:bodyDiv w:val="1"/>
      <w:marLeft w:val="0"/>
      <w:marRight w:val="0"/>
      <w:marTop w:val="0"/>
      <w:marBottom w:val="0"/>
      <w:divBdr>
        <w:top w:val="none" w:sz="0" w:space="0" w:color="auto"/>
        <w:left w:val="none" w:sz="0" w:space="0" w:color="auto"/>
        <w:bottom w:val="none" w:sz="0" w:space="0" w:color="auto"/>
        <w:right w:val="none" w:sz="0" w:space="0" w:color="auto"/>
      </w:divBdr>
    </w:div>
    <w:div w:id="839931384">
      <w:bodyDiv w:val="1"/>
      <w:marLeft w:val="0"/>
      <w:marRight w:val="0"/>
      <w:marTop w:val="0"/>
      <w:marBottom w:val="0"/>
      <w:divBdr>
        <w:top w:val="none" w:sz="0" w:space="0" w:color="auto"/>
        <w:left w:val="none" w:sz="0" w:space="0" w:color="auto"/>
        <w:bottom w:val="none" w:sz="0" w:space="0" w:color="auto"/>
        <w:right w:val="none" w:sz="0" w:space="0" w:color="auto"/>
      </w:divBdr>
    </w:div>
    <w:div w:id="852690918">
      <w:bodyDiv w:val="1"/>
      <w:marLeft w:val="0"/>
      <w:marRight w:val="0"/>
      <w:marTop w:val="0"/>
      <w:marBottom w:val="0"/>
      <w:divBdr>
        <w:top w:val="none" w:sz="0" w:space="0" w:color="auto"/>
        <w:left w:val="none" w:sz="0" w:space="0" w:color="auto"/>
        <w:bottom w:val="none" w:sz="0" w:space="0" w:color="auto"/>
        <w:right w:val="none" w:sz="0" w:space="0" w:color="auto"/>
      </w:divBdr>
    </w:div>
    <w:div w:id="908155338">
      <w:bodyDiv w:val="1"/>
      <w:marLeft w:val="0"/>
      <w:marRight w:val="0"/>
      <w:marTop w:val="0"/>
      <w:marBottom w:val="0"/>
      <w:divBdr>
        <w:top w:val="none" w:sz="0" w:space="0" w:color="auto"/>
        <w:left w:val="none" w:sz="0" w:space="0" w:color="auto"/>
        <w:bottom w:val="none" w:sz="0" w:space="0" w:color="auto"/>
        <w:right w:val="none" w:sz="0" w:space="0" w:color="auto"/>
      </w:divBdr>
    </w:div>
    <w:div w:id="917402404">
      <w:bodyDiv w:val="1"/>
      <w:marLeft w:val="0"/>
      <w:marRight w:val="0"/>
      <w:marTop w:val="0"/>
      <w:marBottom w:val="0"/>
      <w:divBdr>
        <w:top w:val="none" w:sz="0" w:space="0" w:color="auto"/>
        <w:left w:val="none" w:sz="0" w:space="0" w:color="auto"/>
        <w:bottom w:val="none" w:sz="0" w:space="0" w:color="auto"/>
        <w:right w:val="none" w:sz="0" w:space="0" w:color="auto"/>
      </w:divBdr>
    </w:div>
    <w:div w:id="920412895">
      <w:bodyDiv w:val="1"/>
      <w:marLeft w:val="0"/>
      <w:marRight w:val="0"/>
      <w:marTop w:val="0"/>
      <w:marBottom w:val="0"/>
      <w:divBdr>
        <w:top w:val="none" w:sz="0" w:space="0" w:color="auto"/>
        <w:left w:val="none" w:sz="0" w:space="0" w:color="auto"/>
        <w:bottom w:val="none" w:sz="0" w:space="0" w:color="auto"/>
        <w:right w:val="none" w:sz="0" w:space="0" w:color="auto"/>
      </w:divBdr>
    </w:div>
    <w:div w:id="1044598871">
      <w:bodyDiv w:val="1"/>
      <w:marLeft w:val="0"/>
      <w:marRight w:val="0"/>
      <w:marTop w:val="0"/>
      <w:marBottom w:val="0"/>
      <w:divBdr>
        <w:top w:val="none" w:sz="0" w:space="0" w:color="auto"/>
        <w:left w:val="none" w:sz="0" w:space="0" w:color="auto"/>
        <w:bottom w:val="none" w:sz="0" w:space="0" w:color="auto"/>
        <w:right w:val="none" w:sz="0" w:space="0" w:color="auto"/>
      </w:divBdr>
    </w:div>
    <w:div w:id="1046370505">
      <w:bodyDiv w:val="1"/>
      <w:marLeft w:val="0"/>
      <w:marRight w:val="0"/>
      <w:marTop w:val="0"/>
      <w:marBottom w:val="0"/>
      <w:divBdr>
        <w:top w:val="none" w:sz="0" w:space="0" w:color="auto"/>
        <w:left w:val="none" w:sz="0" w:space="0" w:color="auto"/>
        <w:bottom w:val="none" w:sz="0" w:space="0" w:color="auto"/>
        <w:right w:val="none" w:sz="0" w:space="0" w:color="auto"/>
      </w:divBdr>
    </w:div>
    <w:div w:id="1135172967">
      <w:bodyDiv w:val="1"/>
      <w:marLeft w:val="0"/>
      <w:marRight w:val="0"/>
      <w:marTop w:val="0"/>
      <w:marBottom w:val="0"/>
      <w:divBdr>
        <w:top w:val="none" w:sz="0" w:space="0" w:color="auto"/>
        <w:left w:val="none" w:sz="0" w:space="0" w:color="auto"/>
        <w:bottom w:val="none" w:sz="0" w:space="0" w:color="auto"/>
        <w:right w:val="none" w:sz="0" w:space="0" w:color="auto"/>
      </w:divBdr>
    </w:div>
    <w:div w:id="1152255746">
      <w:bodyDiv w:val="1"/>
      <w:marLeft w:val="0"/>
      <w:marRight w:val="0"/>
      <w:marTop w:val="0"/>
      <w:marBottom w:val="0"/>
      <w:divBdr>
        <w:top w:val="none" w:sz="0" w:space="0" w:color="auto"/>
        <w:left w:val="none" w:sz="0" w:space="0" w:color="auto"/>
        <w:bottom w:val="none" w:sz="0" w:space="0" w:color="auto"/>
        <w:right w:val="none" w:sz="0" w:space="0" w:color="auto"/>
      </w:divBdr>
    </w:div>
    <w:div w:id="1156460593">
      <w:bodyDiv w:val="1"/>
      <w:marLeft w:val="0"/>
      <w:marRight w:val="0"/>
      <w:marTop w:val="0"/>
      <w:marBottom w:val="0"/>
      <w:divBdr>
        <w:top w:val="none" w:sz="0" w:space="0" w:color="auto"/>
        <w:left w:val="none" w:sz="0" w:space="0" w:color="auto"/>
        <w:bottom w:val="none" w:sz="0" w:space="0" w:color="auto"/>
        <w:right w:val="none" w:sz="0" w:space="0" w:color="auto"/>
      </w:divBdr>
    </w:div>
    <w:div w:id="1180006097">
      <w:bodyDiv w:val="1"/>
      <w:marLeft w:val="0"/>
      <w:marRight w:val="0"/>
      <w:marTop w:val="0"/>
      <w:marBottom w:val="0"/>
      <w:divBdr>
        <w:top w:val="none" w:sz="0" w:space="0" w:color="auto"/>
        <w:left w:val="none" w:sz="0" w:space="0" w:color="auto"/>
        <w:bottom w:val="none" w:sz="0" w:space="0" w:color="auto"/>
        <w:right w:val="none" w:sz="0" w:space="0" w:color="auto"/>
      </w:divBdr>
    </w:div>
    <w:div w:id="1180510852">
      <w:bodyDiv w:val="1"/>
      <w:marLeft w:val="0"/>
      <w:marRight w:val="0"/>
      <w:marTop w:val="0"/>
      <w:marBottom w:val="0"/>
      <w:divBdr>
        <w:top w:val="none" w:sz="0" w:space="0" w:color="auto"/>
        <w:left w:val="none" w:sz="0" w:space="0" w:color="auto"/>
        <w:bottom w:val="none" w:sz="0" w:space="0" w:color="auto"/>
        <w:right w:val="none" w:sz="0" w:space="0" w:color="auto"/>
      </w:divBdr>
    </w:div>
    <w:div w:id="1187670264">
      <w:bodyDiv w:val="1"/>
      <w:marLeft w:val="0"/>
      <w:marRight w:val="0"/>
      <w:marTop w:val="0"/>
      <w:marBottom w:val="0"/>
      <w:divBdr>
        <w:top w:val="none" w:sz="0" w:space="0" w:color="auto"/>
        <w:left w:val="none" w:sz="0" w:space="0" w:color="auto"/>
        <w:bottom w:val="none" w:sz="0" w:space="0" w:color="auto"/>
        <w:right w:val="none" w:sz="0" w:space="0" w:color="auto"/>
      </w:divBdr>
    </w:div>
    <w:div w:id="1202787663">
      <w:bodyDiv w:val="1"/>
      <w:marLeft w:val="0"/>
      <w:marRight w:val="0"/>
      <w:marTop w:val="0"/>
      <w:marBottom w:val="0"/>
      <w:divBdr>
        <w:top w:val="none" w:sz="0" w:space="0" w:color="auto"/>
        <w:left w:val="none" w:sz="0" w:space="0" w:color="auto"/>
        <w:bottom w:val="none" w:sz="0" w:space="0" w:color="auto"/>
        <w:right w:val="none" w:sz="0" w:space="0" w:color="auto"/>
      </w:divBdr>
    </w:div>
    <w:div w:id="1302153001">
      <w:bodyDiv w:val="1"/>
      <w:marLeft w:val="0"/>
      <w:marRight w:val="0"/>
      <w:marTop w:val="0"/>
      <w:marBottom w:val="0"/>
      <w:divBdr>
        <w:top w:val="none" w:sz="0" w:space="0" w:color="auto"/>
        <w:left w:val="none" w:sz="0" w:space="0" w:color="auto"/>
        <w:bottom w:val="none" w:sz="0" w:space="0" w:color="auto"/>
        <w:right w:val="none" w:sz="0" w:space="0" w:color="auto"/>
      </w:divBdr>
    </w:div>
    <w:div w:id="1303921235">
      <w:bodyDiv w:val="1"/>
      <w:marLeft w:val="0"/>
      <w:marRight w:val="0"/>
      <w:marTop w:val="0"/>
      <w:marBottom w:val="0"/>
      <w:divBdr>
        <w:top w:val="none" w:sz="0" w:space="0" w:color="auto"/>
        <w:left w:val="none" w:sz="0" w:space="0" w:color="auto"/>
        <w:bottom w:val="none" w:sz="0" w:space="0" w:color="auto"/>
        <w:right w:val="none" w:sz="0" w:space="0" w:color="auto"/>
      </w:divBdr>
    </w:div>
    <w:div w:id="1315138052">
      <w:bodyDiv w:val="1"/>
      <w:marLeft w:val="0"/>
      <w:marRight w:val="0"/>
      <w:marTop w:val="0"/>
      <w:marBottom w:val="0"/>
      <w:divBdr>
        <w:top w:val="none" w:sz="0" w:space="0" w:color="auto"/>
        <w:left w:val="none" w:sz="0" w:space="0" w:color="auto"/>
        <w:bottom w:val="none" w:sz="0" w:space="0" w:color="auto"/>
        <w:right w:val="none" w:sz="0" w:space="0" w:color="auto"/>
      </w:divBdr>
    </w:div>
    <w:div w:id="1328358539">
      <w:bodyDiv w:val="1"/>
      <w:marLeft w:val="0"/>
      <w:marRight w:val="0"/>
      <w:marTop w:val="0"/>
      <w:marBottom w:val="0"/>
      <w:divBdr>
        <w:top w:val="none" w:sz="0" w:space="0" w:color="auto"/>
        <w:left w:val="none" w:sz="0" w:space="0" w:color="auto"/>
        <w:bottom w:val="none" w:sz="0" w:space="0" w:color="auto"/>
        <w:right w:val="none" w:sz="0" w:space="0" w:color="auto"/>
      </w:divBdr>
    </w:div>
    <w:div w:id="1405492358">
      <w:bodyDiv w:val="1"/>
      <w:marLeft w:val="0"/>
      <w:marRight w:val="0"/>
      <w:marTop w:val="0"/>
      <w:marBottom w:val="0"/>
      <w:divBdr>
        <w:top w:val="none" w:sz="0" w:space="0" w:color="auto"/>
        <w:left w:val="none" w:sz="0" w:space="0" w:color="auto"/>
        <w:bottom w:val="none" w:sz="0" w:space="0" w:color="auto"/>
        <w:right w:val="none" w:sz="0" w:space="0" w:color="auto"/>
      </w:divBdr>
    </w:div>
    <w:div w:id="1407534808">
      <w:bodyDiv w:val="1"/>
      <w:marLeft w:val="0"/>
      <w:marRight w:val="0"/>
      <w:marTop w:val="0"/>
      <w:marBottom w:val="0"/>
      <w:divBdr>
        <w:top w:val="none" w:sz="0" w:space="0" w:color="auto"/>
        <w:left w:val="none" w:sz="0" w:space="0" w:color="auto"/>
        <w:bottom w:val="none" w:sz="0" w:space="0" w:color="auto"/>
        <w:right w:val="none" w:sz="0" w:space="0" w:color="auto"/>
      </w:divBdr>
    </w:div>
    <w:div w:id="1432816986">
      <w:bodyDiv w:val="1"/>
      <w:marLeft w:val="0"/>
      <w:marRight w:val="0"/>
      <w:marTop w:val="0"/>
      <w:marBottom w:val="0"/>
      <w:divBdr>
        <w:top w:val="none" w:sz="0" w:space="0" w:color="auto"/>
        <w:left w:val="none" w:sz="0" w:space="0" w:color="auto"/>
        <w:bottom w:val="none" w:sz="0" w:space="0" w:color="auto"/>
        <w:right w:val="none" w:sz="0" w:space="0" w:color="auto"/>
      </w:divBdr>
    </w:div>
    <w:div w:id="1454472662">
      <w:bodyDiv w:val="1"/>
      <w:marLeft w:val="0"/>
      <w:marRight w:val="0"/>
      <w:marTop w:val="0"/>
      <w:marBottom w:val="0"/>
      <w:divBdr>
        <w:top w:val="none" w:sz="0" w:space="0" w:color="auto"/>
        <w:left w:val="none" w:sz="0" w:space="0" w:color="auto"/>
        <w:bottom w:val="none" w:sz="0" w:space="0" w:color="auto"/>
        <w:right w:val="none" w:sz="0" w:space="0" w:color="auto"/>
      </w:divBdr>
    </w:div>
    <w:div w:id="1503550486">
      <w:bodyDiv w:val="1"/>
      <w:marLeft w:val="0"/>
      <w:marRight w:val="0"/>
      <w:marTop w:val="0"/>
      <w:marBottom w:val="0"/>
      <w:divBdr>
        <w:top w:val="none" w:sz="0" w:space="0" w:color="auto"/>
        <w:left w:val="none" w:sz="0" w:space="0" w:color="auto"/>
        <w:bottom w:val="none" w:sz="0" w:space="0" w:color="auto"/>
        <w:right w:val="none" w:sz="0" w:space="0" w:color="auto"/>
      </w:divBdr>
    </w:div>
    <w:div w:id="1509251417">
      <w:bodyDiv w:val="1"/>
      <w:marLeft w:val="0"/>
      <w:marRight w:val="0"/>
      <w:marTop w:val="0"/>
      <w:marBottom w:val="0"/>
      <w:divBdr>
        <w:top w:val="none" w:sz="0" w:space="0" w:color="auto"/>
        <w:left w:val="none" w:sz="0" w:space="0" w:color="auto"/>
        <w:bottom w:val="none" w:sz="0" w:space="0" w:color="auto"/>
        <w:right w:val="none" w:sz="0" w:space="0" w:color="auto"/>
      </w:divBdr>
    </w:div>
    <w:div w:id="1519927047">
      <w:bodyDiv w:val="1"/>
      <w:marLeft w:val="0"/>
      <w:marRight w:val="0"/>
      <w:marTop w:val="0"/>
      <w:marBottom w:val="0"/>
      <w:divBdr>
        <w:top w:val="none" w:sz="0" w:space="0" w:color="auto"/>
        <w:left w:val="none" w:sz="0" w:space="0" w:color="auto"/>
        <w:bottom w:val="none" w:sz="0" w:space="0" w:color="auto"/>
        <w:right w:val="none" w:sz="0" w:space="0" w:color="auto"/>
      </w:divBdr>
    </w:div>
    <w:div w:id="1531648463">
      <w:bodyDiv w:val="1"/>
      <w:marLeft w:val="0"/>
      <w:marRight w:val="0"/>
      <w:marTop w:val="0"/>
      <w:marBottom w:val="0"/>
      <w:divBdr>
        <w:top w:val="none" w:sz="0" w:space="0" w:color="auto"/>
        <w:left w:val="none" w:sz="0" w:space="0" w:color="auto"/>
        <w:bottom w:val="none" w:sz="0" w:space="0" w:color="auto"/>
        <w:right w:val="none" w:sz="0" w:space="0" w:color="auto"/>
      </w:divBdr>
    </w:div>
    <w:div w:id="1558928516">
      <w:bodyDiv w:val="1"/>
      <w:marLeft w:val="0"/>
      <w:marRight w:val="0"/>
      <w:marTop w:val="0"/>
      <w:marBottom w:val="0"/>
      <w:divBdr>
        <w:top w:val="none" w:sz="0" w:space="0" w:color="auto"/>
        <w:left w:val="none" w:sz="0" w:space="0" w:color="auto"/>
        <w:bottom w:val="none" w:sz="0" w:space="0" w:color="auto"/>
        <w:right w:val="none" w:sz="0" w:space="0" w:color="auto"/>
      </w:divBdr>
    </w:div>
    <w:div w:id="1593657614">
      <w:bodyDiv w:val="1"/>
      <w:marLeft w:val="0"/>
      <w:marRight w:val="0"/>
      <w:marTop w:val="0"/>
      <w:marBottom w:val="0"/>
      <w:divBdr>
        <w:top w:val="none" w:sz="0" w:space="0" w:color="auto"/>
        <w:left w:val="none" w:sz="0" w:space="0" w:color="auto"/>
        <w:bottom w:val="none" w:sz="0" w:space="0" w:color="auto"/>
        <w:right w:val="none" w:sz="0" w:space="0" w:color="auto"/>
      </w:divBdr>
    </w:div>
    <w:div w:id="1604072071">
      <w:bodyDiv w:val="1"/>
      <w:marLeft w:val="0"/>
      <w:marRight w:val="0"/>
      <w:marTop w:val="0"/>
      <w:marBottom w:val="0"/>
      <w:divBdr>
        <w:top w:val="none" w:sz="0" w:space="0" w:color="auto"/>
        <w:left w:val="none" w:sz="0" w:space="0" w:color="auto"/>
        <w:bottom w:val="none" w:sz="0" w:space="0" w:color="auto"/>
        <w:right w:val="none" w:sz="0" w:space="0" w:color="auto"/>
      </w:divBdr>
    </w:div>
    <w:div w:id="1639265220">
      <w:bodyDiv w:val="1"/>
      <w:marLeft w:val="0"/>
      <w:marRight w:val="0"/>
      <w:marTop w:val="0"/>
      <w:marBottom w:val="0"/>
      <w:divBdr>
        <w:top w:val="none" w:sz="0" w:space="0" w:color="auto"/>
        <w:left w:val="none" w:sz="0" w:space="0" w:color="auto"/>
        <w:bottom w:val="none" w:sz="0" w:space="0" w:color="auto"/>
        <w:right w:val="none" w:sz="0" w:space="0" w:color="auto"/>
      </w:divBdr>
    </w:div>
    <w:div w:id="1682315090">
      <w:bodyDiv w:val="1"/>
      <w:marLeft w:val="0"/>
      <w:marRight w:val="0"/>
      <w:marTop w:val="0"/>
      <w:marBottom w:val="0"/>
      <w:divBdr>
        <w:top w:val="none" w:sz="0" w:space="0" w:color="auto"/>
        <w:left w:val="none" w:sz="0" w:space="0" w:color="auto"/>
        <w:bottom w:val="none" w:sz="0" w:space="0" w:color="auto"/>
        <w:right w:val="none" w:sz="0" w:space="0" w:color="auto"/>
      </w:divBdr>
    </w:div>
    <w:div w:id="1707172242">
      <w:bodyDiv w:val="1"/>
      <w:marLeft w:val="0"/>
      <w:marRight w:val="0"/>
      <w:marTop w:val="0"/>
      <w:marBottom w:val="0"/>
      <w:divBdr>
        <w:top w:val="none" w:sz="0" w:space="0" w:color="auto"/>
        <w:left w:val="none" w:sz="0" w:space="0" w:color="auto"/>
        <w:bottom w:val="none" w:sz="0" w:space="0" w:color="auto"/>
        <w:right w:val="none" w:sz="0" w:space="0" w:color="auto"/>
      </w:divBdr>
    </w:div>
    <w:div w:id="1795980217">
      <w:bodyDiv w:val="1"/>
      <w:marLeft w:val="0"/>
      <w:marRight w:val="0"/>
      <w:marTop w:val="0"/>
      <w:marBottom w:val="0"/>
      <w:divBdr>
        <w:top w:val="none" w:sz="0" w:space="0" w:color="auto"/>
        <w:left w:val="none" w:sz="0" w:space="0" w:color="auto"/>
        <w:bottom w:val="none" w:sz="0" w:space="0" w:color="auto"/>
        <w:right w:val="none" w:sz="0" w:space="0" w:color="auto"/>
      </w:divBdr>
    </w:div>
    <w:div w:id="1796217601">
      <w:bodyDiv w:val="1"/>
      <w:marLeft w:val="0"/>
      <w:marRight w:val="0"/>
      <w:marTop w:val="0"/>
      <w:marBottom w:val="0"/>
      <w:divBdr>
        <w:top w:val="none" w:sz="0" w:space="0" w:color="auto"/>
        <w:left w:val="none" w:sz="0" w:space="0" w:color="auto"/>
        <w:bottom w:val="none" w:sz="0" w:space="0" w:color="auto"/>
        <w:right w:val="none" w:sz="0" w:space="0" w:color="auto"/>
      </w:divBdr>
    </w:div>
    <w:div w:id="1829440314">
      <w:bodyDiv w:val="1"/>
      <w:marLeft w:val="0"/>
      <w:marRight w:val="0"/>
      <w:marTop w:val="0"/>
      <w:marBottom w:val="0"/>
      <w:divBdr>
        <w:top w:val="none" w:sz="0" w:space="0" w:color="auto"/>
        <w:left w:val="none" w:sz="0" w:space="0" w:color="auto"/>
        <w:bottom w:val="none" w:sz="0" w:space="0" w:color="auto"/>
        <w:right w:val="none" w:sz="0" w:space="0" w:color="auto"/>
      </w:divBdr>
    </w:div>
    <w:div w:id="1857113213">
      <w:bodyDiv w:val="1"/>
      <w:marLeft w:val="0"/>
      <w:marRight w:val="0"/>
      <w:marTop w:val="0"/>
      <w:marBottom w:val="0"/>
      <w:divBdr>
        <w:top w:val="none" w:sz="0" w:space="0" w:color="auto"/>
        <w:left w:val="none" w:sz="0" w:space="0" w:color="auto"/>
        <w:bottom w:val="none" w:sz="0" w:space="0" w:color="auto"/>
        <w:right w:val="none" w:sz="0" w:space="0" w:color="auto"/>
      </w:divBdr>
    </w:div>
    <w:div w:id="1997805778">
      <w:bodyDiv w:val="1"/>
      <w:marLeft w:val="0"/>
      <w:marRight w:val="0"/>
      <w:marTop w:val="0"/>
      <w:marBottom w:val="0"/>
      <w:divBdr>
        <w:top w:val="none" w:sz="0" w:space="0" w:color="auto"/>
        <w:left w:val="none" w:sz="0" w:space="0" w:color="auto"/>
        <w:bottom w:val="none" w:sz="0" w:space="0" w:color="auto"/>
        <w:right w:val="none" w:sz="0" w:space="0" w:color="auto"/>
      </w:divBdr>
    </w:div>
    <w:div w:id="2003971427">
      <w:bodyDiv w:val="1"/>
      <w:marLeft w:val="0"/>
      <w:marRight w:val="0"/>
      <w:marTop w:val="0"/>
      <w:marBottom w:val="0"/>
      <w:divBdr>
        <w:top w:val="none" w:sz="0" w:space="0" w:color="auto"/>
        <w:left w:val="none" w:sz="0" w:space="0" w:color="auto"/>
        <w:bottom w:val="none" w:sz="0" w:space="0" w:color="auto"/>
        <w:right w:val="none" w:sz="0" w:space="0" w:color="auto"/>
      </w:divBdr>
    </w:div>
    <w:div w:id="2038309864">
      <w:bodyDiv w:val="1"/>
      <w:marLeft w:val="0"/>
      <w:marRight w:val="0"/>
      <w:marTop w:val="0"/>
      <w:marBottom w:val="0"/>
      <w:divBdr>
        <w:top w:val="none" w:sz="0" w:space="0" w:color="auto"/>
        <w:left w:val="none" w:sz="0" w:space="0" w:color="auto"/>
        <w:bottom w:val="none" w:sz="0" w:space="0" w:color="auto"/>
        <w:right w:val="none" w:sz="0" w:space="0" w:color="auto"/>
      </w:divBdr>
    </w:div>
    <w:div w:id="2065450003">
      <w:bodyDiv w:val="1"/>
      <w:marLeft w:val="0"/>
      <w:marRight w:val="0"/>
      <w:marTop w:val="0"/>
      <w:marBottom w:val="0"/>
      <w:divBdr>
        <w:top w:val="none" w:sz="0" w:space="0" w:color="auto"/>
        <w:left w:val="none" w:sz="0" w:space="0" w:color="auto"/>
        <w:bottom w:val="none" w:sz="0" w:space="0" w:color="auto"/>
        <w:right w:val="none" w:sz="0" w:space="0" w:color="auto"/>
      </w:divBdr>
    </w:div>
    <w:div w:id="2071607976">
      <w:bodyDiv w:val="1"/>
      <w:marLeft w:val="0"/>
      <w:marRight w:val="0"/>
      <w:marTop w:val="0"/>
      <w:marBottom w:val="0"/>
      <w:divBdr>
        <w:top w:val="none" w:sz="0" w:space="0" w:color="auto"/>
        <w:left w:val="none" w:sz="0" w:space="0" w:color="auto"/>
        <w:bottom w:val="none" w:sz="0" w:space="0" w:color="auto"/>
        <w:right w:val="none" w:sz="0" w:space="0" w:color="auto"/>
      </w:divBdr>
    </w:div>
    <w:div w:id="2104569568">
      <w:bodyDiv w:val="1"/>
      <w:marLeft w:val="0"/>
      <w:marRight w:val="0"/>
      <w:marTop w:val="0"/>
      <w:marBottom w:val="0"/>
      <w:divBdr>
        <w:top w:val="none" w:sz="0" w:space="0" w:color="auto"/>
        <w:left w:val="none" w:sz="0" w:space="0" w:color="auto"/>
        <w:bottom w:val="none" w:sz="0" w:space="0" w:color="auto"/>
        <w:right w:val="none" w:sz="0" w:space="0" w:color="auto"/>
      </w:divBdr>
    </w:div>
    <w:div w:id="210726234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header" Target="header36.xml"/><Relationship Id="rId89" Type="http://schemas.openxmlformats.org/officeDocument/2006/relationships/footer" Target="footer36.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footer" Target="footer28.xml"/><Relationship Id="rId79" Type="http://schemas.openxmlformats.org/officeDocument/2006/relationships/header" Target="header34.xml"/><Relationship Id="rId87" Type="http://schemas.openxmlformats.org/officeDocument/2006/relationships/footer" Target="footer35.xml"/><Relationship Id="rId102" Type="http://schemas.openxmlformats.org/officeDocument/2006/relationships/header" Target="header44.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5.xml"/><Relationship Id="rId90" Type="http://schemas.openxmlformats.org/officeDocument/2006/relationships/chart" Target="charts/chart1.xml"/><Relationship Id="rId95" Type="http://schemas.openxmlformats.org/officeDocument/2006/relationships/footer" Target="footer38.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footer" Target="footer30.xml"/><Relationship Id="rId100" Type="http://schemas.openxmlformats.org/officeDocument/2006/relationships/footer" Target="footer40.xml"/><Relationship Id="rId105" Type="http://schemas.openxmlformats.org/officeDocument/2006/relationships/glossaryDocument" Target="glossary/document.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header" Target="header30.xml"/><Relationship Id="rId80" Type="http://schemas.openxmlformats.org/officeDocument/2006/relationships/footer" Target="footer31.xml"/><Relationship Id="rId85" Type="http://schemas.openxmlformats.org/officeDocument/2006/relationships/header" Target="header37.xml"/><Relationship Id="rId93" Type="http://schemas.openxmlformats.org/officeDocument/2006/relationships/header" Target="header40.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2.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29.xml"/><Relationship Id="rId83" Type="http://schemas.openxmlformats.org/officeDocument/2006/relationships/footer" Target="footer33.xml"/><Relationship Id="rId88" Type="http://schemas.openxmlformats.org/officeDocument/2006/relationships/header" Target="header38.xml"/><Relationship Id="rId91" Type="http://schemas.openxmlformats.org/officeDocument/2006/relationships/chart" Target="charts/chart2.xml"/><Relationship Id="rId96" Type="http://schemas.openxmlformats.org/officeDocument/2006/relationships/header" Target="header4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header" Target="header31.xml"/><Relationship Id="rId78" Type="http://schemas.openxmlformats.org/officeDocument/2006/relationships/header" Target="header33.xml"/><Relationship Id="rId81" Type="http://schemas.openxmlformats.org/officeDocument/2006/relationships/footer" Target="footer32.xml"/><Relationship Id="rId86" Type="http://schemas.openxmlformats.org/officeDocument/2006/relationships/footer" Target="footer34.xml"/><Relationship Id="rId94" Type="http://schemas.openxmlformats.org/officeDocument/2006/relationships/footer" Target="footer37.xml"/><Relationship Id="rId99" Type="http://schemas.openxmlformats.org/officeDocument/2006/relationships/header" Target="header43.xml"/><Relationship Id="rId101" Type="http://schemas.openxmlformats.org/officeDocument/2006/relationships/footer" Target="footer41.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2.xml"/><Relationship Id="rId97" Type="http://schemas.openxmlformats.org/officeDocument/2006/relationships/footer" Target="footer39.xml"/><Relationship Id="rId104" Type="http://schemas.openxmlformats.org/officeDocument/2006/relationships/fontTable" Target="fontTable.xm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2%20-%20mars%202023/Kopia%20av%201Tabell%20Regelbest&#229;ndet%20i%20SFS%20skr.%2075%2021_22.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yta/sb-gransk/TEST%20Skrivelse%2075/Skr.%2075%20dec%202022%20-%20mars%202023/Kopia%20av%202Tabell%20Regelbest&#229;ndet%20hos%20myndigheterna%20skr.%2075%2022_23.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7075517999274482E-2"/>
          <c:y val="2.0495821642984281E-2"/>
          <c:w val="0.90769419642857141"/>
          <c:h val="0.89180706521739128"/>
        </c:manualLayout>
      </c:layout>
      <c:barChart>
        <c:barDir val="col"/>
        <c:grouping val="stacked"/>
        <c:varyColors val="0"/>
        <c:ser>
          <c:idx val="0"/>
          <c:order val="0"/>
          <c:tx>
            <c:strRef>
              <c:f>Statsformat!$B$20</c:f>
              <c:strCache>
                <c:ptCount val="1"/>
                <c:pt idx="0">
                  <c:v>År</c:v>
                </c:pt>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D6D0-4B87-B39C-B99CF9A9A0FB}"/>
              </c:ext>
            </c:extLst>
          </c:dPt>
          <c:dPt>
            <c:idx val="1"/>
            <c:invertIfNegative val="0"/>
            <c:bubble3D val="0"/>
            <c:extLst>
              <c:ext xmlns:c16="http://schemas.microsoft.com/office/drawing/2014/chart" uri="{C3380CC4-5D6E-409C-BE32-E72D297353CC}">
                <c16:uniqueId val="{00000001-D6D0-4B87-B39C-B99CF9A9A0FB}"/>
              </c:ext>
            </c:extLst>
          </c:dPt>
          <c:dPt>
            <c:idx val="2"/>
            <c:invertIfNegative val="0"/>
            <c:bubble3D val="0"/>
            <c:extLst>
              <c:ext xmlns:c16="http://schemas.microsoft.com/office/drawing/2014/chart" uri="{C3380CC4-5D6E-409C-BE32-E72D297353CC}">
                <c16:uniqueId val="{00000002-D6D0-4B87-B39C-B99CF9A9A0FB}"/>
              </c:ext>
            </c:extLst>
          </c:dPt>
          <c:dPt>
            <c:idx val="3"/>
            <c:invertIfNegative val="0"/>
            <c:bubble3D val="0"/>
            <c:extLst>
              <c:ext xmlns:c16="http://schemas.microsoft.com/office/drawing/2014/chart" uri="{C3380CC4-5D6E-409C-BE32-E72D297353CC}">
                <c16:uniqueId val="{00000003-D6D0-4B87-B39C-B99CF9A9A0FB}"/>
              </c:ext>
            </c:extLst>
          </c:dPt>
          <c:dPt>
            <c:idx val="4"/>
            <c:invertIfNegative val="0"/>
            <c:bubble3D val="0"/>
            <c:extLst>
              <c:ext xmlns:c16="http://schemas.microsoft.com/office/drawing/2014/chart" uri="{C3380CC4-5D6E-409C-BE32-E72D297353CC}">
                <c16:uniqueId val="{00000004-D6D0-4B87-B39C-B99CF9A9A0FB}"/>
              </c:ext>
            </c:extLst>
          </c:dPt>
          <c:dPt>
            <c:idx val="5"/>
            <c:invertIfNegative val="0"/>
            <c:bubble3D val="0"/>
            <c:extLst>
              <c:ext xmlns:c16="http://schemas.microsoft.com/office/drawing/2014/chart" uri="{C3380CC4-5D6E-409C-BE32-E72D297353CC}">
                <c16:uniqueId val="{00000005-D6D0-4B87-B39C-B99CF9A9A0FB}"/>
              </c:ext>
            </c:extLst>
          </c:dPt>
          <c:dPt>
            <c:idx val="6"/>
            <c:invertIfNegative val="0"/>
            <c:bubble3D val="0"/>
            <c:extLst>
              <c:ext xmlns:c16="http://schemas.microsoft.com/office/drawing/2014/chart" uri="{C3380CC4-5D6E-409C-BE32-E72D297353CC}">
                <c16:uniqueId val="{00000006-D6D0-4B87-B39C-B99CF9A9A0FB}"/>
              </c:ext>
            </c:extLst>
          </c:dPt>
          <c:dPt>
            <c:idx val="7"/>
            <c:invertIfNegative val="0"/>
            <c:bubble3D val="0"/>
            <c:extLst>
              <c:ext xmlns:c16="http://schemas.microsoft.com/office/drawing/2014/chart" uri="{C3380CC4-5D6E-409C-BE32-E72D297353CC}">
                <c16:uniqueId val="{00000007-D6D0-4B87-B39C-B99CF9A9A0FB}"/>
              </c:ext>
            </c:extLst>
          </c:dPt>
          <c:dPt>
            <c:idx val="8"/>
            <c:invertIfNegative val="0"/>
            <c:bubble3D val="0"/>
            <c:extLst>
              <c:ext xmlns:c16="http://schemas.microsoft.com/office/drawing/2014/chart" uri="{C3380CC4-5D6E-409C-BE32-E72D297353CC}">
                <c16:uniqueId val="{00000008-D6D0-4B87-B39C-B99CF9A9A0FB}"/>
              </c:ext>
            </c:extLst>
          </c:dPt>
          <c:dPt>
            <c:idx val="9"/>
            <c:invertIfNegative val="0"/>
            <c:bubble3D val="0"/>
            <c:extLst>
              <c:ext xmlns:c16="http://schemas.microsoft.com/office/drawing/2014/chart" uri="{C3380CC4-5D6E-409C-BE32-E72D297353CC}">
                <c16:uniqueId val="{00000009-D6D0-4B87-B39C-B99CF9A9A0FB}"/>
              </c:ext>
            </c:extLst>
          </c:dPt>
          <c:dPt>
            <c:idx val="10"/>
            <c:invertIfNegative val="0"/>
            <c:bubble3D val="0"/>
            <c:extLst>
              <c:ext xmlns:c16="http://schemas.microsoft.com/office/drawing/2014/chart" uri="{C3380CC4-5D6E-409C-BE32-E72D297353CC}">
                <c16:uniqueId val="{0000000A-D6D0-4B87-B39C-B99CF9A9A0FB}"/>
              </c:ext>
            </c:extLst>
          </c:dPt>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Statsformat!$B$22:$B$32</c:f>
              <c:numCache>
                <c:formatCode>General</c:formatCode>
                <c:ptCount val="11"/>
                <c:pt idx="0">
                  <c:v>13</c:v>
                </c:pt>
                <c:pt idx="1">
                  <c:v>14</c:v>
                </c:pt>
                <c:pt idx="2">
                  <c:v>15</c:v>
                </c:pt>
                <c:pt idx="3">
                  <c:v>16</c:v>
                </c:pt>
                <c:pt idx="4">
                  <c:v>17</c:v>
                </c:pt>
                <c:pt idx="5">
                  <c:v>18</c:v>
                </c:pt>
                <c:pt idx="6">
                  <c:v>19</c:v>
                </c:pt>
                <c:pt idx="7">
                  <c:v>20</c:v>
                </c:pt>
                <c:pt idx="8">
                  <c:v>21</c:v>
                </c:pt>
                <c:pt idx="9">
                  <c:v>22</c:v>
                </c:pt>
                <c:pt idx="10">
                  <c:v>23</c:v>
                </c:pt>
              </c:numCache>
            </c:numRef>
          </c:val>
          <c:extLst>
            <c:ext xmlns:c16="http://schemas.microsoft.com/office/drawing/2014/chart" uri="{C3380CC4-5D6E-409C-BE32-E72D297353CC}">
              <c16:uniqueId val="{0000000B-D6D0-4B87-B39C-B99CF9A9A0FB}"/>
            </c:ext>
          </c:extLst>
        </c:ser>
        <c:ser>
          <c:idx val="1"/>
          <c:order val="1"/>
          <c:tx>
            <c:strRef>
              <c:f>Statsformat!$C$20</c:f>
              <c:strCache>
                <c:ptCount val="1"/>
                <c:pt idx="0">
                  <c:v>Lagar</c:v>
                </c:pt>
              </c:strCache>
            </c:strRef>
          </c:tx>
          <c:spPr>
            <a:solidFill>
              <a:srgbClr val="808080"/>
            </a:solidFill>
            <a:ln w="25400">
              <a:noFill/>
            </a:ln>
          </c:spPr>
          <c:invertIfNegative val="0"/>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Statsformat!$C$22:$C$32</c:f>
              <c:numCache>
                <c:formatCode>General</c:formatCode>
                <c:ptCount val="11"/>
                <c:pt idx="0">
                  <c:v>1343</c:v>
                </c:pt>
                <c:pt idx="1">
                  <c:v>1369</c:v>
                </c:pt>
                <c:pt idx="2">
                  <c:v>1396</c:v>
                </c:pt>
                <c:pt idx="3">
                  <c:v>1428</c:v>
                </c:pt>
                <c:pt idx="4">
                  <c:v>1452</c:v>
                </c:pt>
                <c:pt idx="5">
                  <c:v>1462</c:v>
                </c:pt>
                <c:pt idx="6">
                  <c:v>1486</c:v>
                </c:pt>
                <c:pt idx="7">
                  <c:v>1511</c:v>
                </c:pt>
                <c:pt idx="8">
                  <c:v>1533</c:v>
                </c:pt>
                <c:pt idx="9">
                  <c:v>1550</c:v>
                </c:pt>
                <c:pt idx="10">
                  <c:v>1567</c:v>
                </c:pt>
              </c:numCache>
            </c:numRef>
          </c:val>
          <c:extLst>
            <c:ext xmlns:c16="http://schemas.microsoft.com/office/drawing/2014/chart" uri="{C3380CC4-5D6E-409C-BE32-E72D297353CC}">
              <c16:uniqueId val="{0000000C-D6D0-4B87-B39C-B99CF9A9A0FB}"/>
            </c:ext>
          </c:extLst>
        </c:ser>
        <c:ser>
          <c:idx val="2"/>
          <c:order val="2"/>
          <c:tx>
            <c:strRef>
              <c:f>Statsformat!$D$20</c:f>
              <c:strCache>
                <c:ptCount val="1"/>
                <c:pt idx="0">
                  <c:v>Regler i övrigt</c:v>
                </c:pt>
              </c:strCache>
            </c:strRef>
          </c:tx>
          <c:spPr>
            <a:solidFill>
              <a:srgbClr val="C0C0C0"/>
            </a:solidFill>
            <a:ln w="25400">
              <a:noFill/>
            </a:ln>
          </c:spPr>
          <c:invertIfNegative val="0"/>
          <c:cat>
            <c:numRef>
              <c:f>Statsformat!$A$22:$A$32</c:f>
              <c:numCache>
                <c:formatCode>General</c:formatCode>
                <c:ptCount val="11"/>
                <c:pt idx="0">
                  <c:v>2013</c:v>
                </c:pt>
                <c:pt idx="1">
                  <c:v>2014</c:v>
                </c:pt>
                <c:pt idx="2">
                  <c:v>2015</c:v>
                </c:pt>
                <c:pt idx="3">
                  <c:v>2016</c:v>
                </c:pt>
                <c:pt idx="4">
                  <c:v>2017</c:v>
                </c:pt>
                <c:pt idx="5">
                  <c:v>2018</c:v>
                </c:pt>
                <c:pt idx="6">
                  <c:v>2019</c:v>
                </c:pt>
                <c:pt idx="7">
                  <c:v>2020</c:v>
                </c:pt>
                <c:pt idx="8">
                  <c:v>2021</c:v>
                </c:pt>
                <c:pt idx="9">
                  <c:v>2022</c:v>
                </c:pt>
                <c:pt idx="10">
                  <c:v>2023</c:v>
                </c:pt>
              </c:numCache>
            </c:numRef>
          </c:cat>
          <c:val>
            <c:numRef>
              <c:f>Statsformat!$D$22:$D$32</c:f>
              <c:numCache>
                <c:formatCode>General</c:formatCode>
                <c:ptCount val="11"/>
                <c:pt idx="0">
                  <c:v>2553</c:v>
                </c:pt>
                <c:pt idx="1">
                  <c:v>2586</c:v>
                </c:pt>
                <c:pt idx="2">
                  <c:v>2637</c:v>
                </c:pt>
                <c:pt idx="3">
                  <c:v>2690</c:v>
                </c:pt>
                <c:pt idx="4">
                  <c:v>2717</c:v>
                </c:pt>
                <c:pt idx="5">
                  <c:v>2756</c:v>
                </c:pt>
                <c:pt idx="6">
                  <c:v>2780</c:v>
                </c:pt>
                <c:pt idx="7">
                  <c:v>2817</c:v>
                </c:pt>
                <c:pt idx="8">
                  <c:v>2872</c:v>
                </c:pt>
                <c:pt idx="9">
                  <c:v>2909</c:v>
                </c:pt>
                <c:pt idx="10">
                  <c:v>2956</c:v>
                </c:pt>
              </c:numCache>
            </c:numRef>
          </c:val>
          <c:extLst>
            <c:ext xmlns:c16="http://schemas.microsoft.com/office/drawing/2014/chart" uri="{C3380CC4-5D6E-409C-BE32-E72D297353CC}">
              <c16:uniqueId val="{0000000D-D6D0-4B87-B39C-B99CF9A9A0FB}"/>
            </c:ext>
          </c:extLst>
        </c:ser>
        <c:dLbls>
          <c:showLegendKey val="0"/>
          <c:showVal val="0"/>
          <c:showCatName val="0"/>
          <c:showSerName val="0"/>
          <c:showPercent val="0"/>
          <c:showBubbleSize val="0"/>
        </c:dLbls>
        <c:gapWidth val="50"/>
        <c:overlap val="100"/>
        <c:axId val="118390784"/>
        <c:axId val="118392320"/>
      </c:barChart>
      <c:catAx>
        <c:axId val="11839078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18392320"/>
        <c:crosses val="autoZero"/>
        <c:auto val="1"/>
        <c:lblAlgn val="ctr"/>
        <c:lblOffset val="100"/>
        <c:noMultiLvlLbl val="1"/>
      </c:catAx>
      <c:valAx>
        <c:axId val="11839232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18390784"/>
        <c:crossesAt val="1"/>
        <c:crossBetween val="between"/>
      </c:valAx>
      <c:spPr>
        <a:noFill/>
        <a:ln w="3175">
          <a:solidFill>
            <a:srgbClr val="000000"/>
          </a:solidFill>
          <a:prstDash val="solid"/>
        </a:ln>
      </c:spPr>
    </c:plotArea>
    <c:legend>
      <c:legendPos val="b"/>
      <c:legendEntry>
        <c:idx val="0"/>
        <c:delete val="1"/>
      </c:legendEntry>
      <c:legendEntry>
        <c:idx val="1"/>
        <c:txPr>
          <a:bodyPr/>
          <a:lstStyle/>
          <a:p>
            <a:pPr>
              <a:defRPr sz="1000" b="1"/>
            </a:pPr>
            <a:endParaRPr lang="sv-SE"/>
          </a:p>
        </c:txPr>
      </c:legendEntry>
      <c:legendEntry>
        <c:idx val="2"/>
        <c:txPr>
          <a:bodyPr/>
          <a:lstStyle/>
          <a:p>
            <a:pPr>
              <a:defRPr sz="1000" b="1"/>
            </a:pPr>
            <a:endParaRPr lang="sv-SE"/>
          </a:p>
        </c:txPr>
      </c:legendEntry>
      <c:layout>
        <c:manualLayout>
          <c:xMode val="edge"/>
          <c:yMode val="edge"/>
          <c:x val="0.15251015920307257"/>
          <c:y val="4.2998325362703899E-2"/>
          <c:w val="0.81380061349693256"/>
          <c:h val="5.2587893864013267E-2"/>
        </c:manualLayout>
      </c:layout>
      <c:overlay val="0"/>
      <c:spPr>
        <a:noFill/>
        <a:ln w="25400">
          <a:noFill/>
        </a:ln>
        <a:effectLst/>
      </c:spPr>
      <c:txPr>
        <a:bodyPr/>
        <a:lstStyle/>
        <a:p>
          <a:pPr>
            <a:defRPr b="1"/>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1536644457904285E-2"/>
          <c:y val="3.0113409892531341E-2"/>
          <c:w val="0.9050476190476191"/>
          <c:h val="0.89180706521739128"/>
        </c:manualLayout>
      </c:layout>
      <c:barChart>
        <c:barDir val="col"/>
        <c:grouping val="stacked"/>
        <c:varyColors val="0"/>
        <c:ser>
          <c:idx val="0"/>
          <c:order val="0"/>
          <c:tx>
            <c:strRef>
              <c:f>Statsformat!$B$20</c:f>
              <c:strCache>
                <c:ptCount val="1"/>
              </c:strCache>
            </c:strRef>
          </c:tx>
          <c:spPr>
            <a:solidFill>
              <a:srgbClr val="000000"/>
            </a:solidFill>
            <a:ln w="25400">
              <a:noFill/>
            </a:ln>
          </c:spPr>
          <c:invertIfNegative val="0"/>
          <c:dPt>
            <c:idx val="0"/>
            <c:invertIfNegative val="0"/>
            <c:bubble3D val="0"/>
            <c:extLst>
              <c:ext xmlns:c16="http://schemas.microsoft.com/office/drawing/2014/chart" uri="{C3380CC4-5D6E-409C-BE32-E72D297353CC}">
                <c16:uniqueId val="{00000000-89B3-4E91-890C-EE958FD3C735}"/>
              </c:ext>
            </c:extLst>
          </c:dPt>
          <c:dPt>
            <c:idx val="1"/>
            <c:invertIfNegative val="0"/>
            <c:bubble3D val="0"/>
            <c:extLst>
              <c:ext xmlns:c16="http://schemas.microsoft.com/office/drawing/2014/chart" uri="{C3380CC4-5D6E-409C-BE32-E72D297353CC}">
                <c16:uniqueId val="{00000001-89B3-4E91-890C-EE958FD3C735}"/>
              </c:ext>
            </c:extLst>
          </c:dPt>
          <c:dPt>
            <c:idx val="2"/>
            <c:invertIfNegative val="0"/>
            <c:bubble3D val="0"/>
            <c:extLst>
              <c:ext xmlns:c16="http://schemas.microsoft.com/office/drawing/2014/chart" uri="{C3380CC4-5D6E-409C-BE32-E72D297353CC}">
                <c16:uniqueId val="{00000002-89B3-4E91-890C-EE958FD3C735}"/>
              </c:ext>
            </c:extLst>
          </c:dPt>
          <c:dPt>
            <c:idx val="3"/>
            <c:invertIfNegative val="0"/>
            <c:bubble3D val="0"/>
            <c:extLst>
              <c:ext xmlns:c16="http://schemas.microsoft.com/office/drawing/2014/chart" uri="{C3380CC4-5D6E-409C-BE32-E72D297353CC}">
                <c16:uniqueId val="{00000003-89B3-4E91-890C-EE958FD3C735}"/>
              </c:ext>
            </c:extLst>
          </c:dPt>
          <c:dPt>
            <c:idx val="4"/>
            <c:invertIfNegative val="0"/>
            <c:bubble3D val="0"/>
            <c:extLst>
              <c:ext xmlns:c16="http://schemas.microsoft.com/office/drawing/2014/chart" uri="{C3380CC4-5D6E-409C-BE32-E72D297353CC}">
                <c16:uniqueId val="{00000004-89B3-4E91-890C-EE958FD3C735}"/>
              </c:ext>
            </c:extLst>
          </c:dPt>
          <c:dPt>
            <c:idx val="5"/>
            <c:invertIfNegative val="0"/>
            <c:bubble3D val="0"/>
            <c:extLst>
              <c:ext xmlns:c16="http://schemas.microsoft.com/office/drawing/2014/chart" uri="{C3380CC4-5D6E-409C-BE32-E72D297353CC}">
                <c16:uniqueId val="{00000005-89B3-4E91-890C-EE958FD3C735}"/>
              </c:ext>
            </c:extLst>
          </c:dPt>
          <c:dPt>
            <c:idx val="6"/>
            <c:invertIfNegative val="0"/>
            <c:bubble3D val="0"/>
            <c:extLst>
              <c:ext xmlns:c16="http://schemas.microsoft.com/office/drawing/2014/chart" uri="{C3380CC4-5D6E-409C-BE32-E72D297353CC}">
                <c16:uniqueId val="{00000006-89B3-4E91-890C-EE958FD3C735}"/>
              </c:ext>
            </c:extLst>
          </c:dPt>
          <c:dPt>
            <c:idx val="7"/>
            <c:invertIfNegative val="0"/>
            <c:bubble3D val="0"/>
            <c:extLst>
              <c:ext xmlns:c16="http://schemas.microsoft.com/office/drawing/2014/chart" uri="{C3380CC4-5D6E-409C-BE32-E72D297353CC}">
                <c16:uniqueId val="{00000007-89B3-4E91-890C-EE958FD3C735}"/>
              </c:ext>
            </c:extLst>
          </c:dPt>
          <c:dPt>
            <c:idx val="8"/>
            <c:invertIfNegative val="0"/>
            <c:bubble3D val="0"/>
            <c:extLst>
              <c:ext xmlns:c16="http://schemas.microsoft.com/office/drawing/2014/chart" uri="{C3380CC4-5D6E-409C-BE32-E72D297353CC}">
                <c16:uniqueId val="{00000008-89B3-4E91-890C-EE958FD3C735}"/>
              </c:ext>
            </c:extLst>
          </c:dPt>
          <c:dPt>
            <c:idx val="9"/>
            <c:invertIfNegative val="0"/>
            <c:bubble3D val="0"/>
            <c:extLst>
              <c:ext xmlns:c16="http://schemas.microsoft.com/office/drawing/2014/chart" uri="{C3380CC4-5D6E-409C-BE32-E72D297353CC}">
                <c16:uniqueId val="{00000009-89B3-4E91-890C-EE958FD3C735}"/>
              </c:ext>
            </c:extLst>
          </c:dPt>
          <c:dPt>
            <c:idx val="10"/>
            <c:invertIfNegative val="0"/>
            <c:bubble3D val="0"/>
            <c:extLst>
              <c:ext xmlns:c16="http://schemas.microsoft.com/office/drawing/2014/chart" uri="{C3380CC4-5D6E-409C-BE32-E72D297353CC}">
                <c16:uniqueId val="{0000000A-89B3-4E91-890C-EE958FD3C735}"/>
              </c:ext>
            </c:extLst>
          </c:dPt>
          <c:cat>
            <c:numRef>
              <c:f>Statsformat!$A$22:$A$32</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Statsformat!$B$22:$B$32</c:f>
              <c:numCache>
                <c:formatCode>General</c:formatCode>
                <c:ptCount val="11"/>
                <c:pt idx="6">
                  <c:v>0</c:v>
                </c:pt>
              </c:numCache>
            </c:numRef>
          </c:val>
          <c:extLst>
            <c:ext xmlns:c16="http://schemas.microsoft.com/office/drawing/2014/chart" uri="{C3380CC4-5D6E-409C-BE32-E72D297353CC}">
              <c16:uniqueId val="{0000000B-89B3-4E91-890C-EE958FD3C735}"/>
            </c:ext>
          </c:extLst>
        </c:ser>
        <c:ser>
          <c:idx val="1"/>
          <c:order val="1"/>
          <c:tx>
            <c:strRef>
              <c:f>Statsformat!$C$20</c:f>
              <c:strCache>
                <c:ptCount val="1"/>
              </c:strCache>
            </c:strRef>
          </c:tx>
          <c:spPr>
            <a:solidFill>
              <a:srgbClr val="808080"/>
            </a:solidFill>
            <a:ln w="25400">
              <a:noFill/>
            </a:ln>
          </c:spPr>
          <c:invertIfNegative val="0"/>
          <c:cat>
            <c:numRef>
              <c:f>Statsformat!$A$22:$A$32</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Statsformat!$C$22:$C$32</c:f>
              <c:numCache>
                <c:formatCode>General</c:formatCode>
                <c:ptCount val="11"/>
                <c:pt idx="5">
                  <c:v>0</c:v>
                </c:pt>
              </c:numCache>
            </c:numRef>
          </c:val>
          <c:extLst>
            <c:ext xmlns:c16="http://schemas.microsoft.com/office/drawing/2014/chart" uri="{C3380CC4-5D6E-409C-BE32-E72D297353CC}">
              <c16:uniqueId val="{0000000C-89B3-4E91-890C-EE958FD3C735}"/>
            </c:ext>
          </c:extLst>
        </c:ser>
        <c:ser>
          <c:idx val="2"/>
          <c:order val="2"/>
          <c:tx>
            <c:strRef>
              <c:f>Statsformat!$D$20</c:f>
              <c:strCache>
                <c:ptCount val="1"/>
                <c:pt idx="0">
                  <c:v> </c:v>
                </c:pt>
              </c:strCache>
            </c:strRef>
          </c:tx>
          <c:spPr>
            <a:solidFill>
              <a:srgbClr val="C0C0C0"/>
            </a:solidFill>
            <a:ln w="25400">
              <a:noFill/>
            </a:ln>
          </c:spPr>
          <c:invertIfNegative val="0"/>
          <c:cat>
            <c:numRef>
              <c:f>Statsformat!$A$22:$A$32</c:f>
              <c:numCache>
                <c:formatCode>General</c:formatCode>
                <c:ptCount val="11"/>
                <c:pt idx="0">
                  <c:v>2012</c:v>
                </c:pt>
                <c:pt idx="1">
                  <c:v>2013</c:v>
                </c:pt>
                <c:pt idx="2">
                  <c:v>2014</c:v>
                </c:pt>
                <c:pt idx="3">
                  <c:v>2015</c:v>
                </c:pt>
                <c:pt idx="4">
                  <c:v>2016</c:v>
                </c:pt>
                <c:pt idx="5">
                  <c:v>2017</c:v>
                </c:pt>
                <c:pt idx="6">
                  <c:v>2018</c:v>
                </c:pt>
                <c:pt idx="7">
                  <c:v>2019</c:v>
                </c:pt>
                <c:pt idx="8">
                  <c:v>2020</c:v>
                </c:pt>
                <c:pt idx="9">
                  <c:v>2021</c:v>
                </c:pt>
                <c:pt idx="10">
                  <c:v>2022</c:v>
                </c:pt>
              </c:numCache>
            </c:numRef>
          </c:cat>
          <c:val>
            <c:numRef>
              <c:f>Statsformat!$D$22:$D$32</c:f>
              <c:numCache>
                <c:formatCode>General</c:formatCode>
                <c:ptCount val="11"/>
                <c:pt idx="0">
                  <c:v>7900</c:v>
                </c:pt>
                <c:pt idx="1">
                  <c:v>7900</c:v>
                </c:pt>
                <c:pt idx="2">
                  <c:v>8200</c:v>
                </c:pt>
                <c:pt idx="3">
                  <c:v>8200</c:v>
                </c:pt>
                <c:pt idx="4">
                  <c:v>8486</c:v>
                </c:pt>
                <c:pt idx="5">
                  <c:v>7709</c:v>
                </c:pt>
                <c:pt idx="6">
                  <c:v>7900</c:v>
                </c:pt>
                <c:pt idx="7">
                  <c:v>8200</c:v>
                </c:pt>
                <c:pt idx="8">
                  <c:v>8600</c:v>
                </c:pt>
                <c:pt idx="9">
                  <c:v>10900</c:v>
                </c:pt>
                <c:pt idx="10">
                  <c:v>11631</c:v>
                </c:pt>
              </c:numCache>
            </c:numRef>
          </c:val>
          <c:extLst>
            <c:ext xmlns:c16="http://schemas.microsoft.com/office/drawing/2014/chart" uri="{C3380CC4-5D6E-409C-BE32-E72D297353CC}">
              <c16:uniqueId val="{0000000D-89B3-4E91-890C-EE958FD3C735}"/>
            </c:ext>
          </c:extLst>
        </c:ser>
        <c:dLbls>
          <c:showLegendKey val="0"/>
          <c:showVal val="0"/>
          <c:showCatName val="0"/>
          <c:showSerName val="0"/>
          <c:showPercent val="0"/>
          <c:showBubbleSize val="0"/>
        </c:dLbls>
        <c:gapWidth val="50"/>
        <c:overlap val="100"/>
        <c:axId val="129695744"/>
        <c:axId val="129697280"/>
      </c:barChart>
      <c:catAx>
        <c:axId val="12969574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129697280"/>
        <c:crosses val="autoZero"/>
        <c:auto val="1"/>
        <c:lblAlgn val="ctr"/>
        <c:lblOffset val="100"/>
        <c:noMultiLvlLbl val="1"/>
      </c:catAx>
      <c:valAx>
        <c:axId val="12969728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12969574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9E226AFC047437AB74A6D7053CCA56C"/>
        <w:category>
          <w:name w:val="Allmänt"/>
          <w:gallery w:val="placeholder"/>
        </w:category>
        <w:types>
          <w:type w:val="bbPlcHdr"/>
        </w:types>
        <w:behaviors>
          <w:behavior w:val="content"/>
        </w:behaviors>
        <w:guid w:val="{CE955504-522C-4072-80EE-CAE547CEAB2F}"/>
      </w:docPartPr>
      <w:docPartBody>
        <w:p w:rsidR="00126A1D" w:rsidRDefault="005D101A" w:rsidP="005D101A">
          <w:r>
            <w:rPr>
              <w:rStyle w:val="Platshllartext"/>
              <w:rFonts w:eastAsiaTheme="minorHAnsi"/>
            </w:rPr>
            <w:t>Välj datum</w:t>
          </w:r>
        </w:p>
      </w:docPartBody>
    </w:docPart>
    <w:docPart>
      <w:docPartPr>
        <w:name w:val="CA1AC81FC7B34939B58B027AD5D7C17E"/>
        <w:category>
          <w:name w:val="Allmänt"/>
          <w:gallery w:val="placeholder"/>
        </w:category>
        <w:types>
          <w:type w:val="bbPlcHdr"/>
        </w:types>
        <w:behaviors>
          <w:behavior w:val="content"/>
        </w:behaviors>
        <w:guid w:val="{8C99AF33-0367-4575-B5A2-B58C581BE360}"/>
      </w:docPartPr>
      <w:docPartBody>
        <w:p w:rsidR="00126A1D" w:rsidRDefault="005D101A" w:rsidP="005D101A">
          <w:r>
            <w:rPr>
              <w:rStyle w:val="Platshllartext"/>
              <w:rFonts w:eastAsiaTheme="minorHAnsi"/>
            </w:rPr>
            <w:t>Välj datum</w:t>
          </w:r>
        </w:p>
      </w:docPartBody>
    </w:docPart>
    <w:docPart>
      <w:docPartPr>
        <w:name w:val="6837180DA69F453B98F66521D591FE97"/>
        <w:category>
          <w:name w:val="Allmänt"/>
          <w:gallery w:val="placeholder"/>
        </w:category>
        <w:types>
          <w:type w:val="bbPlcHdr"/>
        </w:types>
        <w:behaviors>
          <w:behavior w:val="content"/>
        </w:behaviors>
        <w:guid w:val="{6E1B2E80-FAF9-4DC3-933F-FDAA1849C436}"/>
      </w:docPartPr>
      <w:docPartBody>
        <w:p w:rsidR="00EE744F" w:rsidRDefault="005D101A">
          <w:r>
            <w:rPr>
              <w:rStyle w:val="Platshllartext"/>
            </w:rPr>
            <w:t>Klicka här för att ange namnunderskrift1</w:t>
          </w:r>
        </w:p>
      </w:docPartBody>
    </w:docPart>
    <w:docPart>
      <w:docPartPr>
        <w:name w:val="644C6EDAAD0C4AF8BAB6E69BE63082E4"/>
        <w:category>
          <w:name w:val="Allmänt"/>
          <w:gallery w:val="placeholder"/>
        </w:category>
        <w:types>
          <w:type w:val="bbPlcHdr"/>
        </w:types>
        <w:behaviors>
          <w:behavior w:val="content"/>
        </w:behaviors>
        <w:guid w:val="{294A3C73-01BD-478E-9549-99892CB15B20}"/>
      </w:docPartPr>
      <w:docPartBody>
        <w:p w:rsidR="00EE744F" w:rsidRDefault="005D101A">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Arial">
    <w:panose1 w:val="020B0604020202020204"/>
    <w:charset w:val="00"/>
    <w:family w:val="swiss"/>
    <w:pitch w:val="variable"/>
    <w:sig w:usb0="E0002EFF" w:usb1="C000785B" w:usb2="00000009" w:usb3="00000000" w:csb0="000001FF" w:csb1="00000000"/>
  </w:font>
  <w:font w:name="Times New Roman,Calibri">
    <w:altName w:val="Times New Roman"/>
    <w:panose1 w:val="00000000000000000000"/>
    <w:charset w:val="00"/>
    <w:family w:val="roman"/>
    <w:notTrueType/>
    <w:pitch w:val="default"/>
  </w:font>
  <w:font w:name="TimesNewRomanPSMT">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B0C35"/>
    <w:rsid w:val="00010A72"/>
    <w:rsid w:val="0001118E"/>
    <w:rsid w:val="00015592"/>
    <w:rsid w:val="000224E1"/>
    <w:rsid w:val="000361F9"/>
    <w:rsid w:val="00037EC7"/>
    <w:rsid w:val="00043411"/>
    <w:rsid w:val="00047D6B"/>
    <w:rsid w:val="00055DA8"/>
    <w:rsid w:val="00063353"/>
    <w:rsid w:val="00071CB1"/>
    <w:rsid w:val="00073554"/>
    <w:rsid w:val="00085CD9"/>
    <w:rsid w:val="00092C49"/>
    <w:rsid w:val="000A08BF"/>
    <w:rsid w:val="000A1DE7"/>
    <w:rsid w:val="000A4EF3"/>
    <w:rsid w:val="000C74C2"/>
    <w:rsid w:val="000D4CB7"/>
    <w:rsid w:val="000D5A24"/>
    <w:rsid w:val="000E1476"/>
    <w:rsid w:val="000F171A"/>
    <w:rsid w:val="000F4356"/>
    <w:rsid w:val="000F7D32"/>
    <w:rsid w:val="001022CA"/>
    <w:rsid w:val="00103562"/>
    <w:rsid w:val="0010542C"/>
    <w:rsid w:val="0010754A"/>
    <w:rsid w:val="00110CF2"/>
    <w:rsid w:val="00110FDA"/>
    <w:rsid w:val="001154C7"/>
    <w:rsid w:val="001162B7"/>
    <w:rsid w:val="00121C73"/>
    <w:rsid w:val="00126A1D"/>
    <w:rsid w:val="00127415"/>
    <w:rsid w:val="001366F3"/>
    <w:rsid w:val="00171998"/>
    <w:rsid w:val="00172125"/>
    <w:rsid w:val="001970B8"/>
    <w:rsid w:val="00197F82"/>
    <w:rsid w:val="001A08B5"/>
    <w:rsid w:val="001C0D59"/>
    <w:rsid w:val="001D140D"/>
    <w:rsid w:val="001D4418"/>
    <w:rsid w:val="001E5D3E"/>
    <w:rsid w:val="00205C8A"/>
    <w:rsid w:val="002064E1"/>
    <w:rsid w:val="002170FF"/>
    <w:rsid w:val="002205C3"/>
    <w:rsid w:val="00223D77"/>
    <w:rsid w:val="002253CE"/>
    <w:rsid w:val="00234C8B"/>
    <w:rsid w:val="00237A0F"/>
    <w:rsid w:val="00241314"/>
    <w:rsid w:val="002527E5"/>
    <w:rsid w:val="0026397D"/>
    <w:rsid w:val="00267987"/>
    <w:rsid w:val="002743BC"/>
    <w:rsid w:val="00277C64"/>
    <w:rsid w:val="00280247"/>
    <w:rsid w:val="00283828"/>
    <w:rsid w:val="002851E3"/>
    <w:rsid w:val="00293202"/>
    <w:rsid w:val="00293FFA"/>
    <w:rsid w:val="002B0CF0"/>
    <w:rsid w:val="002B7359"/>
    <w:rsid w:val="002C3E2D"/>
    <w:rsid w:val="002D1C07"/>
    <w:rsid w:val="002D6704"/>
    <w:rsid w:val="002D7827"/>
    <w:rsid w:val="002E098E"/>
    <w:rsid w:val="002F07E5"/>
    <w:rsid w:val="002F1088"/>
    <w:rsid w:val="002F6DF3"/>
    <w:rsid w:val="00302882"/>
    <w:rsid w:val="0031487A"/>
    <w:rsid w:val="003175CA"/>
    <w:rsid w:val="00325F07"/>
    <w:rsid w:val="00355920"/>
    <w:rsid w:val="0036610F"/>
    <w:rsid w:val="00382DD5"/>
    <w:rsid w:val="003851C9"/>
    <w:rsid w:val="0039236F"/>
    <w:rsid w:val="00392B22"/>
    <w:rsid w:val="00394A52"/>
    <w:rsid w:val="003B4899"/>
    <w:rsid w:val="003C4864"/>
    <w:rsid w:val="003E5020"/>
    <w:rsid w:val="003F0EA6"/>
    <w:rsid w:val="003F6E2E"/>
    <w:rsid w:val="003F7467"/>
    <w:rsid w:val="00413C5A"/>
    <w:rsid w:val="0041773A"/>
    <w:rsid w:val="00440A0D"/>
    <w:rsid w:val="00451A54"/>
    <w:rsid w:val="00455FE3"/>
    <w:rsid w:val="004668BC"/>
    <w:rsid w:val="0047666A"/>
    <w:rsid w:val="004847FA"/>
    <w:rsid w:val="0048755F"/>
    <w:rsid w:val="00487D4F"/>
    <w:rsid w:val="0049210F"/>
    <w:rsid w:val="004970A5"/>
    <w:rsid w:val="004B27D4"/>
    <w:rsid w:val="004B47FF"/>
    <w:rsid w:val="004B7699"/>
    <w:rsid w:val="004C0477"/>
    <w:rsid w:val="004C0F1A"/>
    <w:rsid w:val="004D21D4"/>
    <w:rsid w:val="004D65A7"/>
    <w:rsid w:val="004E6B3D"/>
    <w:rsid w:val="00513DB5"/>
    <w:rsid w:val="00514B7C"/>
    <w:rsid w:val="0051550F"/>
    <w:rsid w:val="0054176A"/>
    <w:rsid w:val="00546D35"/>
    <w:rsid w:val="005572C1"/>
    <w:rsid w:val="00562AB7"/>
    <w:rsid w:val="005663DC"/>
    <w:rsid w:val="0057665D"/>
    <w:rsid w:val="00585CB8"/>
    <w:rsid w:val="005946B8"/>
    <w:rsid w:val="00596505"/>
    <w:rsid w:val="005B4604"/>
    <w:rsid w:val="005B6492"/>
    <w:rsid w:val="005C28CD"/>
    <w:rsid w:val="005C4370"/>
    <w:rsid w:val="005C6F3E"/>
    <w:rsid w:val="005C7436"/>
    <w:rsid w:val="005C7B0C"/>
    <w:rsid w:val="005D101A"/>
    <w:rsid w:val="005D6687"/>
    <w:rsid w:val="005E2773"/>
    <w:rsid w:val="005E67F0"/>
    <w:rsid w:val="005F1A33"/>
    <w:rsid w:val="00601ED7"/>
    <w:rsid w:val="00603E5A"/>
    <w:rsid w:val="006177AF"/>
    <w:rsid w:val="006264D2"/>
    <w:rsid w:val="00632DC1"/>
    <w:rsid w:val="006408B0"/>
    <w:rsid w:val="00647129"/>
    <w:rsid w:val="00652A7B"/>
    <w:rsid w:val="0065484E"/>
    <w:rsid w:val="00657997"/>
    <w:rsid w:val="00661A70"/>
    <w:rsid w:val="00664F78"/>
    <w:rsid w:val="00681F58"/>
    <w:rsid w:val="00685203"/>
    <w:rsid w:val="006943CF"/>
    <w:rsid w:val="00694B5D"/>
    <w:rsid w:val="006B123A"/>
    <w:rsid w:val="006C163C"/>
    <w:rsid w:val="006C5D70"/>
    <w:rsid w:val="006D1BD5"/>
    <w:rsid w:val="006D55D9"/>
    <w:rsid w:val="006E0D9A"/>
    <w:rsid w:val="006F2A66"/>
    <w:rsid w:val="006F2BBB"/>
    <w:rsid w:val="007033B9"/>
    <w:rsid w:val="0070495E"/>
    <w:rsid w:val="00732A3A"/>
    <w:rsid w:val="00737F1E"/>
    <w:rsid w:val="00750400"/>
    <w:rsid w:val="00756B62"/>
    <w:rsid w:val="00756CA4"/>
    <w:rsid w:val="00770A71"/>
    <w:rsid w:val="007756C8"/>
    <w:rsid w:val="00777668"/>
    <w:rsid w:val="00782BA9"/>
    <w:rsid w:val="00786897"/>
    <w:rsid w:val="00787E41"/>
    <w:rsid w:val="00791789"/>
    <w:rsid w:val="00795553"/>
    <w:rsid w:val="007967A8"/>
    <w:rsid w:val="007A1814"/>
    <w:rsid w:val="007C7188"/>
    <w:rsid w:val="007D5A0D"/>
    <w:rsid w:val="007D76F8"/>
    <w:rsid w:val="007E3F85"/>
    <w:rsid w:val="007F024D"/>
    <w:rsid w:val="00803964"/>
    <w:rsid w:val="00807F47"/>
    <w:rsid w:val="008100A6"/>
    <w:rsid w:val="00820E08"/>
    <w:rsid w:val="0082180A"/>
    <w:rsid w:val="00827E7F"/>
    <w:rsid w:val="00834C04"/>
    <w:rsid w:val="00837E57"/>
    <w:rsid w:val="00844A0D"/>
    <w:rsid w:val="00846015"/>
    <w:rsid w:val="008507F9"/>
    <w:rsid w:val="0085348A"/>
    <w:rsid w:val="008540A1"/>
    <w:rsid w:val="00854239"/>
    <w:rsid w:val="00855274"/>
    <w:rsid w:val="008673D3"/>
    <w:rsid w:val="00873ECC"/>
    <w:rsid w:val="00876209"/>
    <w:rsid w:val="00880F88"/>
    <w:rsid w:val="00884F29"/>
    <w:rsid w:val="008A6F87"/>
    <w:rsid w:val="008A7359"/>
    <w:rsid w:val="008B1BEB"/>
    <w:rsid w:val="008B3CFA"/>
    <w:rsid w:val="008B3D90"/>
    <w:rsid w:val="008C0DD1"/>
    <w:rsid w:val="008C495B"/>
    <w:rsid w:val="008C66B9"/>
    <w:rsid w:val="008D2D7F"/>
    <w:rsid w:val="008D35A0"/>
    <w:rsid w:val="008D638F"/>
    <w:rsid w:val="008F0500"/>
    <w:rsid w:val="0090572F"/>
    <w:rsid w:val="00906695"/>
    <w:rsid w:val="00910C7C"/>
    <w:rsid w:val="0092156B"/>
    <w:rsid w:val="009252C1"/>
    <w:rsid w:val="00932E84"/>
    <w:rsid w:val="00935830"/>
    <w:rsid w:val="00944069"/>
    <w:rsid w:val="00946D73"/>
    <w:rsid w:val="0095285D"/>
    <w:rsid w:val="00954C2B"/>
    <w:rsid w:val="009648E4"/>
    <w:rsid w:val="00965755"/>
    <w:rsid w:val="00975FA3"/>
    <w:rsid w:val="0097716C"/>
    <w:rsid w:val="00980D73"/>
    <w:rsid w:val="00987121"/>
    <w:rsid w:val="00991674"/>
    <w:rsid w:val="00992467"/>
    <w:rsid w:val="00995307"/>
    <w:rsid w:val="009A48B5"/>
    <w:rsid w:val="009B1729"/>
    <w:rsid w:val="009C03BD"/>
    <w:rsid w:val="009C53E3"/>
    <w:rsid w:val="009D17C3"/>
    <w:rsid w:val="009E0632"/>
    <w:rsid w:val="009F693A"/>
    <w:rsid w:val="009F71C0"/>
    <w:rsid w:val="00A04CD9"/>
    <w:rsid w:val="00A056BA"/>
    <w:rsid w:val="00A104B6"/>
    <w:rsid w:val="00A11823"/>
    <w:rsid w:val="00A15354"/>
    <w:rsid w:val="00A15836"/>
    <w:rsid w:val="00A36492"/>
    <w:rsid w:val="00A3670E"/>
    <w:rsid w:val="00A60D36"/>
    <w:rsid w:val="00A61CAE"/>
    <w:rsid w:val="00A70FBB"/>
    <w:rsid w:val="00A72D4B"/>
    <w:rsid w:val="00A815BD"/>
    <w:rsid w:val="00A974D6"/>
    <w:rsid w:val="00A97AC7"/>
    <w:rsid w:val="00AA0FE1"/>
    <w:rsid w:val="00AB0608"/>
    <w:rsid w:val="00AB5B33"/>
    <w:rsid w:val="00AB6D0C"/>
    <w:rsid w:val="00AC579E"/>
    <w:rsid w:val="00AC72F1"/>
    <w:rsid w:val="00AD4254"/>
    <w:rsid w:val="00AD5596"/>
    <w:rsid w:val="00AE148E"/>
    <w:rsid w:val="00AE369C"/>
    <w:rsid w:val="00AE67F4"/>
    <w:rsid w:val="00AE7CE4"/>
    <w:rsid w:val="00AF4705"/>
    <w:rsid w:val="00B0059D"/>
    <w:rsid w:val="00B154DB"/>
    <w:rsid w:val="00B30033"/>
    <w:rsid w:val="00B4273C"/>
    <w:rsid w:val="00B52F96"/>
    <w:rsid w:val="00B6292C"/>
    <w:rsid w:val="00B65015"/>
    <w:rsid w:val="00B674D1"/>
    <w:rsid w:val="00B72EFC"/>
    <w:rsid w:val="00B80D76"/>
    <w:rsid w:val="00B814BA"/>
    <w:rsid w:val="00B9549B"/>
    <w:rsid w:val="00BA0BC1"/>
    <w:rsid w:val="00BA11ED"/>
    <w:rsid w:val="00BA63D6"/>
    <w:rsid w:val="00BB22AE"/>
    <w:rsid w:val="00BC54DA"/>
    <w:rsid w:val="00BC59BA"/>
    <w:rsid w:val="00BD6054"/>
    <w:rsid w:val="00BD729A"/>
    <w:rsid w:val="00BE2E27"/>
    <w:rsid w:val="00BE5258"/>
    <w:rsid w:val="00BE5416"/>
    <w:rsid w:val="00BE6B27"/>
    <w:rsid w:val="00BE73D0"/>
    <w:rsid w:val="00BF2562"/>
    <w:rsid w:val="00C0096D"/>
    <w:rsid w:val="00C0764F"/>
    <w:rsid w:val="00C12EDC"/>
    <w:rsid w:val="00C14696"/>
    <w:rsid w:val="00C17CAC"/>
    <w:rsid w:val="00C332E0"/>
    <w:rsid w:val="00C3707D"/>
    <w:rsid w:val="00C41671"/>
    <w:rsid w:val="00C440F8"/>
    <w:rsid w:val="00C4445C"/>
    <w:rsid w:val="00C50B73"/>
    <w:rsid w:val="00C74AC6"/>
    <w:rsid w:val="00C779D9"/>
    <w:rsid w:val="00C94A93"/>
    <w:rsid w:val="00CA417C"/>
    <w:rsid w:val="00CA7A96"/>
    <w:rsid w:val="00CB20D2"/>
    <w:rsid w:val="00CB7D9C"/>
    <w:rsid w:val="00CC077E"/>
    <w:rsid w:val="00CC1D82"/>
    <w:rsid w:val="00CC2A6A"/>
    <w:rsid w:val="00CC323F"/>
    <w:rsid w:val="00CD0426"/>
    <w:rsid w:val="00CD7460"/>
    <w:rsid w:val="00CE06A8"/>
    <w:rsid w:val="00CE0EE1"/>
    <w:rsid w:val="00CE20E6"/>
    <w:rsid w:val="00CF6B7C"/>
    <w:rsid w:val="00D02790"/>
    <w:rsid w:val="00D11D3C"/>
    <w:rsid w:val="00D12DD2"/>
    <w:rsid w:val="00D17045"/>
    <w:rsid w:val="00D22D40"/>
    <w:rsid w:val="00D26278"/>
    <w:rsid w:val="00D278FD"/>
    <w:rsid w:val="00D37962"/>
    <w:rsid w:val="00D553C1"/>
    <w:rsid w:val="00D602B1"/>
    <w:rsid w:val="00D62F18"/>
    <w:rsid w:val="00D7257B"/>
    <w:rsid w:val="00D74913"/>
    <w:rsid w:val="00D74B06"/>
    <w:rsid w:val="00DB56D3"/>
    <w:rsid w:val="00DB734F"/>
    <w:rsid w:val="00DC0F85"/>
    <w:rsid w:val="00DC7458"/>
    <w:rsid w:val="00DD329C"/>
    <w:rsid w:val="00DD5E23"/>
    <w:rsid w:val="00DD6740"/>
    <w:rsid w:val="00DE0996"/>
    <w:rsid w:val="00DE6AA5"/>
    <w:rsid w:val="00E05F6D"/>
    <w:rsid w:val="00E077C4"/>
    <w:rsid w:val="00E14469"/>
    <w:rsid w:val="00E163D5"/>
    <w:rsid w:val="00E222D5"/>
    <w:rsid w:val="00E24B8B"/>
    <w:rsid w:val="00E259F9"/>
    <w:rsid w:val="00E33364"/>
    <w:rsid w:val="00E54A11"/>
    <w:rsid w:val="00E60C6C"/>
    <w:rsid w:val="00E61567"/>
    <w:rsid w:val="00E62400"/>
    <w:rsid w:val="00E96CB9"/>
    <w:rsid w:val="00EA1F4E"/>
    <w:rsid w:val="00EA50BF"/>
    <w:rsid w:val="00EB0C35"/>
    <w:rsid w:val="00EB786C"/>
    <w:rsid w:val="00EC6607"/>
    <w:rsid w:val="00EC6D01"/>
    <w:rsid w:val="00ED0267"/>
    <w:rsid w:val="00ED7FB8"/>
    <w:rsid w:val="00EE3A53"/>
    <w:rsid w:val="00EE3B40"/>
    <w:rsid w:val="00EE65F4"/>
    <w:rsid w:val="00EE744F"/>
    <w:rsid w:val="00EF1F77"/>
    <w:rsid w:val="00EF4D2B"/>
    <w:rsid w:val="00F073D3"/>
    <w:rsid w:val="00F11FEA"/>
    <w:rsid w:val="00F14665"/>
    <w:rsid w:val="00F2162C"/>
    <w:rsid w:val="00F26A0F"/>
    <w:rsid w:val="00F52EC2"/>
    <w:rsid w:val="00F53789"/>
    <w:rsid w:val="00F54F83"/>
    <w:rsid w:val="00F82A4F"/>
    <w:rsid w:val="00F86D0A"/>
    <w:rsid w:val="00FA0947"/>
    <w:rsid w:val="00FA4C80"/>
    <w:rsid w:val="00FB1DC8"/>
    <w:rsid w:val="00FB584A"/>
    <w:rsid w:val="00FC113F"/>
    <w:rsid w:val="00FC506E"/>
    <w:rsid w:val="00FE1DFF"/>
    <w:rsid w:val="00FF1142"/>
    <w:rsid w:val="00FF133B"/>
    <w:rsid w:val="00FF4A8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D101A"/>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haredContentType xmlns="Microsoft.SharePoint.Taxonomy.ContentTypeSync" SourceId="d07acfae-4dfa-4949-99a8-259efd31a6ae" ContentTypeId="0x010100BBA312BF02777149882D207184EC35C032" PreviousValue="false"/>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 Lagstiftningsprocessen</TermName>
          <TermId xmlns="http://schemas.microsoft.com/office/infopath/2007/PartnerControls">3e51d809-26f7-4f2a-9cf3-c6c42fe399e9</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TaxCatchAll xmlns="cc625d36-bb37-4650-91b9-0c96159295ba">
      <Value>6</Value>
      <Value>3</Value>
    </TaxCatchAll>
    <DirtyMigration xmlns="4e9c2f0c-7bf8-49af-8356-cbf363fc78a7">false</DirtyMigration>
    <RKNyckelord xmlns="18f3d968-6251-40b0-9f11-012b293496c2" xsi:nil="true"/>
    <_dlc_DocId xmlns="4f5ca95d-8798-43a8-9b50-3b2f8b9416bf">6VV7YVCVAJZ7-373442560-11302</_dlc_DocId>
    <_dlc_DocIdUrl xmlns="4f5ca95d-8798-43a8-9b50-3b2f8b9416bf">
      <Url>https://dhs.sp.regeringskansliet.se/yta/sb-gransk/_layouts/15/DocIdRedir.aspx?ID=6VV7YVCVAJZ7-373442560-11302</Url>
      <Description>6VV7YVCVAJZ7-373442560-11302</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dokumentvärden xmlns="http://rkdhs/mallar/lagstiftning/Skr/Skr.xsd">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Svantesson, Ankarberg Johansson, Edholm, J Pehrson, Jonson, Roswall, Forssmed, Tenje, Slottner, M Persson, Wykman, Kullgren, Liljestrand, Bohlin, Carlson, Pourmokhtari</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Statsrådsberedningen"/>
  <dokumentnummer etikett="Skr.">2022/23:75</dokumentnummer>
  <titel>Regeringens skrivelse</titel>
  <template id="16"/>
  <kapitel/>
  <avsnitt/>
  <fastaavsnitt/>
  <bilagor/>
</dokumentvärden>
</file>

<file path=customXml/itemProps1.xml><?xml version="1.0" encoding="utf-8"?>
<ds:datastoreItem xmlns:ds="http://schemas.openxmlformats.org/officeDocument/2006/customXml" ds:itemID="{0935FD9E-B0CA-42E3-B5A2-AF70CC171541}">
  <ds:schemaRefs>
    <ds:schemaRef ds:uri="http://schemas.openxmlformats.org/officeDocument/2006/bibliography"/>
  </ds:schemaRefs>
</ds:datastoreItem>
</file>

<file path=customXml/itemProps2.xml><?xml version="1.0" encoding="utf-8"?>
<ds:datastoreItem xmlns:ds="http://schemas.openxmlformats.org/officeDocument/2006/customXml" ds:itemID="{B15E9CD6-46D5-4BB5-85EF-4A2783ED2A1D}">
  <ds:schemaRefs>
    <ds:schemaRef ds:uri="Microsoft.SharePoint.Taxonomy.ContentTypeSync"/>
  </ds:schemaRefs>
</ds:datastoreItem>
</file>

<file path=customXml/itemProps3.xml><?xml version="1.0" encoding="utf-8"?>
<ds:datastoreItem xmlns:ds="http://schemas.openxmlformats.org/officeDocument/2006/customXml" ds:itemID="{026F4D6A-EB14-4653-A652-2AC68C612D76}">
  <ds:schemaRefs>
    <ds:schemaRef ds:uri="http://schemas.microsoft.com/office/infopath/2007/PartnerControls"/>
    <ds:schemaRef ds:uri="http://purl.org/dc/terms/"/>
    <ds:schemaRef ds:uri="http://schemas.microsoft.com/office/2006/metadata/properties"/>
    <ds:schemaRef ds:uri="cc625d36-bb37-4650-91b9-0c96159295ba"/>
    <ds:schemaRef ds:uri="http://schemas.microsoft.com/office/2006/documentManagement/types"/>
    <ds:schemaRef ds:uri="4f5ca95d-8798-43a8-9b50-3b2f8b9416bf"/>
    <ds:schemaRef ds:uri="http://purl.org/dc/elements/1.1/"/>
    <ds:schemaRef ds:uri="http://purl.org/dc/dcmitype/"/>
    <ds:schemaRef ds:uri="http://schemas.openxmlformats.org/package/2006/metadata/core-properties"/>
    <ds:schemaRef ds:uri="18f3d968-6251-40b0-9f11-012b293496c2"/>
    <ds:schemaRef ds:uri="4e9c2f0c-7bf8-49af-8356-cbf363fc78a7"/>
    <ds:schemaRef ds:uri="http://www.w3.org/XML/1998/namespace"/>
  </ds:schemaRefs>
</ds:datastoreItem>
</file>

<file path=customXml/itemProps4.xml><?xml version="1.0" encoding="utf-8"?>
<ds:datastoreItem xmlns:ds="http://schemas.openxmlformats.org/officeDocument/2006/customXml" ds:itemID="{3A7665CF-B7CE-42F4-BD80-07532343B298}">
  <ds:schemaRefs>
    <ds:schemaRef ds:uri="http://schemas.microsoft.com/sharepoint/events"/>
  </ds:schemaRefs>
</ds:datastoreItem>
</file>

<file path=customXml/itemProps5.xml><?xml version="1.0" encoding="utf-8"?>
<ds:datastoreItem xmlns:ds="http://schemas.openxmlformats.org/officeDocument/2006/customXml" ds:itemID="{F7F7097A-CD8D-4BE2-AA9F-80BC52C7FDDA}">
  <ds:schemaRefs>
    <ds:schemaRef ds:uri="http://schemas.microsoft.com/office/2006/metadata/customXsn"/>
  </ds:schemaRefs>
</ds:datastoreItem>
</file>

<file path=customXml/itemProps6.xml><?xml version="1.0" encoding="utf-8"?>
<ds:datastoreItem xmlns:ds="http://schemas.openxmlformats.org/officeDocument/2006/customXml" ds:itemID="{E3F161FA-6888-45A7-91A8-6A39422E37BF}"/>
</file>

<file path=customXml/itemProps7.xml><?xml version="1.0" encoding="utf-8"?>
<ds:datastoreItem xmlns:ds="http://schemas.openxmlformats.org/officeDocument/2006/customXml" ds:itemID="{0D26307E-16BC-451A-88BA-28B706C30CE0}">
  <ds:schemaRefs>
    <ds:schemaRef ds:uri="http://schemas.microsoft.com/sharepoint/v3/contenttype/forms"/>
  </ds:schemaRefs>
</ds:datastoreItem>
</file>

<file path=customXml/itemProps8.xml><?xml version="1.0" encoding="utf-8"?>
<ds:datastoreItem xmlns:ds="http://schemas.openxmlformats.org/officeDocument/2006/customXml" ds:itemID="{068625C3-B546-44A5-B525-B7CC092E5AD6}">
  <ds:schemaRefs>
    <ds:schemaRef ds:uri="http://rkdhs/mallar/lagstiftning/Skr/Skr.xs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72</Pages>
  <Words>242031</Words>
  <Characters>1282770</Characters>
  <Application>Microsoft Office Word</Application>
  <DocSecurity>0</DocSecurity>
  <Lines>10689</Lines>
  <Paragraphs>3043</Paragraphs>
  <ScaleCrop>false</ScaleCrop>
  <HeadingPairs>
    <vt:vector size="2" baseType="variant">
      <vt:variant>
        <vt:lpstr>Rubrik</vt:lpstr>
      </vt:variant>
      <vt:variant>
        <vt:i4>1</vt:i4>
      </vt:variant>
    </vt:vector>
  </HeadingPairs>
  <TitlesOfParts>
    <vt:vector size="1" baseType="lpstr">
      <vt:lpstr>Regeringens skrivelse</vt:lpstr>
    </vt:vector>
  </TitlesOfParts>
  <Company>Regeringskansliet</Company>
  <LinksUpToDate>false</LinksUpToDate>
  <CharactersWithSpaces>1521758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skrivelse</dc:title>
  <dc:creator>RK</dc:creator>
  <cp:lastModifiedBy>Mona Wiklund</cp:lastModifiedBy>
  <cp:revision>2</cp:revision>
  <cp:lastPrinted>2023-03-06T15:18:00Z</cp:lastPrinted>
  <dcterms:created xsi:type="dcterms:W3CDTF">2023-03-09T11:34:00Z</dcterms:created>
  <dcterms:modified xsi:type="dcterms:W3CDTF">2023-03-09T11:34:00Z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3;#Statsrådsberedningen|464cde59-7dc7-443b-bb6a-3b40ce05f788</vt:lpwstr>
  </property>
  <property fmtid="{D5CDD505-2E9C-101B-9397-08002B2CF9AE}" pid="4" name="ActivityCategory">
    <vt:lpwstr>6;#1. Lagstiftningsprocessen|3e51d809-26f7-4f2a-9cf3-c6c42fe399e9</vt:lpwstr>
  </property>
  <property fmtid="{D5CDD505-2E9C-101B-9397-08002B2CF9AE}" pid="5" name="Skr nr">
    <vt:lpwstr>2019/20:75</vt:lpwstr>
  </property>
  <property fmtid="{D5CDD505-2E9C-101B-9397-08002B2CF9AE}" pid="6" name="_dlc_DocIdItemGuid">
    <vt:lpwstr>e869336d-1144-48e3-b4ca-56b1565bc506</vt:lpwstr>
  </property>
</Properties>
</file>